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92" r:id="rId1"/>
  </p:sldMasterIdLst>
  <p:notesMasterIdLst>
    <p:notesMasterId r:id="rId114"/>
  </p:notesMasterIdLst>
  <p:sldIdLst>
    <p:sldId id="285"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69" r:id="rId58"/>
    <p:sldId id="314" r:id="rId59"/>
    <p:sldId id="315" r:id="rId60"/>
    <p:sldId id="316" r:id="rId61"/>
    <p:sldId id="317" r:id="rId62"/>
    <p:sldId id="318" r:id="rId63"/>
    <p:sldId id="319"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20"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ynCarneiro" initials="R" lastIdx="1" clrIdx="0">
    <p:extLst>
      <p:ext uri="{19B8F6BF-5375-455C-9EA6-DF929625EA0E}">
        <p15:presenceInfo xmlns:p15="http://schemas.microsoft.com/office/powerpoint/2012/main" userId="RobynCarneir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59" autoAdjust="0"/>
    <p:restoredTop sz="86347" autoAdjust="0"/>
  </p:normalViewPr>
  <p:slideViewPr>
    <p:cSldViewPr snapToGrid="0">
      <p:cViewPr varScale="1">
        <p:scale>
          <a:sx n="54" d="100"/>
          <a:sy n="54" d="100"/>
        </p:scale>
        <p:origin x="84" y="126"/>
      </p:cViewPr>
      <p:guideLst>
        <p:guide orient="horz" pos="2160"/>
        <p:guide pos="2880"/>
      </p:guideLst>
    </p:cSldViewPr>
  </p:slideViewPr>
  <p:outlineViewPr>
    <p:cViewPr>
      <p:scale>
        <a:sx n="33" d="100"/>
        <a:sy n="33" d="100"/>
      </p:scale>
      <p:origin x="0" y="-19980"/>
    </p:cViewPr>
  </p:outlineViewPr>
  <p:notesTextViewPr>
    <p:cViewPr>
      <p:scale>
        <a:sx n="1" d="1"/>
        <a:sy n="1" d="1"/>
      </p:scale>
      <p:origin x="0" y="0"/>
    </p:cViewPr>
  </p:notesTextViewPr>
  <p:sorterViewPr>
    <p:cViewPr>
      <p:scale>
        <a:sx n="100" d="100"/>
        <a:sy n="100" d="100"/>
      </p:scale>
      <p:origin x="0" y="-1668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notesMaster" Target="notesMasters/notesMaster1.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commentAuthors" Target="commentAuthor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2" qsCatId="3D" csTypeId="urn:microsoft.com/office/officeart/2005/8/colors/accent1_5" csCatId="accent1"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Integrated Assessment</a:t>
          </a:r>
        </a:p>
      </dgm:t>
    </dgm:pt>
    <dgm:pt modelId="{D71044DB-2B70-4F4E-80BE-2774EFE23D9B}" type="parTrans" cxnId="{CFA81786-B748-48AF-9BFF-282DDBA00D8C}">
      <dgm:prSet/>
      <dgm:spPr/>
      <dgm:t>
        <a:bodyPr/>
        <a:lstStyle/>
        <a:p>
          <a:endParaRPr lang="en-US"/>
        </a:p>
      </dgm:t>
    </dgm:pt>
    <dgm:pt modelId="{6E62E6EC-8AE2-4AF1-A2B3-4B2DFA7C2E76}" type="sibTrans" cxnId="{CFA81786-B748-48AF-9BFF-282DDBA00D8C}">
      <dgm:prSet/>
      <dgm:spPr/>
      <dgm:t>
        <a:bodyPr/>
        <a:lstStyle/>
        <a:p>
          <a:endParaRPr lang="en-US"/>
        </a:p>
      </dgm:t>
    </dgm:pt>
    <dgm:pt modelId="{EE2601E4-BD06-488F-8835-BD42E9836204}">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600" dirty="0"/>
            <a:t>Diagnostic</a:t>
          </a:r>
        </a:p>
      </dgm:t>
    </dgm:pt>
    <dgm:pt modelId="{B12096FB-3CD0-49F4-BAF9-B1380D9A54B8}" type="parTrans" cxnId="{0A0938CA-C636-4105-B9AD-4EA7A5994EF3}">
      <dgm:prSet/>
      <dgm:spPr/>
      <dgm:t>
        <a:bodyPr/>
        <a:lstStyle/>
        <a:p>
          <a:endParaRPr lang="en-US"/>
        </a:p>
      </dgm:t>
    </dgm:pt>
    <dgm:pt modelId="{94FA67A3-20B5-450F-BA2D-9FD3B2CD0B91}" type="sibTrans" cxnId="{0A0938CA-C636-4105-B9AD-4EA7A5994EF3}">
      <dgm:prSet/>
      <dgm:spPr/>
      <dgm:t>
        <a:bodyPr/>
        <a:lstStyle/>
        <a:p>
          <a:endParaRPr lang="en-US"/>
        </a:p>
      </dgm:t>
    </dgm:pt>
    <dgm:pt modelId="{1E1F23DD-C042-4219-9C9C-280CD91B28AC}">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600" dirty="0"/>
            <a:t>Formative</a:t>
          </a:r>
        </a:p>
      </dgm:t>
    </dgm:pt>
    <dgm:pt modelId="{BA260C72-4AAC-4934-9080-9E94A5BECF03}" type="parTrans" cxnId="{74D81C63-3C7F-4FEE-ADE4-6AEB9B70E050}">
      <dgm:prSet/>
      <dgm:spPr/>
      <dgm:t>
        <a:bodyPr/>
        <a:lstStyle/>
        <a:p>
          <a:endParaRPr lang="en-US"/>
        </a:p>
      </dgm:t>
    </dgm:pt>
    <dgm:pt modelId="{F5C9150A-4E4A-4D26-8790-6B17A63FFF69}" type="sibTrans" cxnId="{74D81C63-3C7F-4FEE-ADE4-6AEB9B70E050}">
      <dgm:prSet/>
      <dgm:spPr/>
      <dgm:t>
        <a:bodyPr/>
        <a:lstStyle/>
        <a:p>
          <a:endParaRPr lang="en-US"/>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600" dirty="0"/>
            <a:t>Summative</a:t>
          </a:r>
        </a:p>
      </dgm:t>
    </dgm:pt>
    <dgm:pt modelId="{DAF10627-20FA-4BDB-9365-30405B888CDC}" type="parTrans" cxnId="{A9632E11-356B-45B5-9A5F-D764C0D006B1}">
      <dgm:prSet/>
      <dgm:spPr/>
      <dgm:t>
        <a:bodyPr/>
        <a:lstStyle/>
        <a:p>
          <a:endParaRPr lang="en-US"/>
        </a:p>
      </dgm:t>
    </dgm:pt>
    <dgm:pt modelId="{3A9988E5-D2FC-4053-A3B2-804D55B5D78C}" type="sibTrans" cxnId="{A9632E11-356B-45B5-9A5F-D764C0D006B1}">
      <dgm:prSet/>
      <dgm:spPr/>
      <dgm:t>
        <a:bodyPr/>
        <a:lstStyle/>
        <a:p>
          <a:endParaRPr lang="en-US"/>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X="153384">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3C2E6AE-54DB-4A89-888B-E04C9BF56F0C}" type="pres">
      <dgm:prSet presAssocID="{B12096FB-3CD0-49F4-BAF9-B1380D9A54B8}" presName="Name37" presStyleLbl="parChTrans1D2" presStyleIdx="0" presStyleCnt="3"/>
      <dgm:spPr/>
    </dgm:pt>
    <dgm:pt modelId="{C26441C1-06AD-4E9C-B3AD-0E67D1273C05}" type="pres">
      <dgm:prSet presAssocID="{EE2601E4-BD06-488F-8835-BD42E9836204}" presName="hierRoot2" presStyleCnt="0">
        <dgm:presLayoutVars>
          <dgm:hierBranch val="init"/>
        </dgm:presLayoutVars>
      </dgm:prSet>
      <dgm:spPr/>
    </dgm:pt>
    <dgm:pt modelId="{5AC03954-9479-483D-8DBD-7EBAB6A065EF}" type="pres">
      <dgm:prSet presAssocID="{EE2601E4-BD06-488F-8835-BD42E9836204}" presName="rootComposite" presStyleCnt="0"/>
      <dgm:spPr/>
    </dgm:pt>
    <dgm:pt modelId="{EB3699A1-9B8A-4C7E-8558-A6BFFBF82444}" type="pres">
      <dgm:prSet presAssocID="{EE2601E4-BD06-488F-8835-BD42E9836204}" presName="rootText" presStyleLbl="node2" presStyleIdx="0" presStyleCnt="3">
        <dgm:presLayoutVars>
          <dgm:chPref val="3"/>
        </dgm:presLayoutVars>
      </dgm:prSet>
      <dgm:spPr/>
    </dgm:pt>
    <dgm:pt modelId="{A9E7900D-BCDB-4A4D-9C7E-77C9A0D75570}" type="pres">
      <dgm:prSet presAssocID="{EE2601E4-BD06-488F-8835-BD42E9836204}" presName="rootConnector" presStyleLbl="node2" presStyleIdx="0" presStyleCnt="3"/>
      <dgm:spPr/>
    </dgm:pt>
    <dgm:pt modelId="{AA18F463-6B68-45B8-96E5-AD8F9FF7ECFF}" type="pres">
      <dgm:prSet presAssocID="{EE2601E4-BD06-488F-8835-BD42E9836204}" presName="hierChild4" presStyleCnt="0"/>
      <dgm:spPr/>
    </dgm:pt>
    <dgm:pt modelId="{5B27FCA1-33F8-49EE-B946-63113D12117B}" type="pres">
      <dgm:prSet presAssocID="{EE2601E4-BD06-488F-8835-BD42E9836204}" presName="hierChild5" presStyleCnt="0"/>
      <dgm:spPr/>
    </dgm:pt>
    <dgm:pt modelId="{FF99C2F2-CD21-4313-9634-001389A43FB9}" type="pres">
      <dgm:prSet presAssocID="{BA260C72-4AAC-4934-9080-9E94A5BECF03}" presName="Name37" presStyleLbl="parChTrans1D2" presStyleIdx="1" presStyleCnt="3"/>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1" presStyleCnt="3">
        <dgm:presLayoutVars>
          <dgm:chPref val="3"/>
        </dgm:presLayoutVars>
      </dgm:prSet>
      <dgm:spPr/>
    </dgm:pt>
    <dgm:pt modelId="{BA70270E-585D-4A22-B309-A104DFB9AC6E}" type="pres">
      <dgm:prSet presAssocID="{1E1F23DD-C042-4219-9C9C-280CD91B28AC}" presName="rootConnector" presStyleLbl="node2" presStyleIdx="1" presStyleCnt="3"/>
      <dgm:spPr/>
    </dgm:pt>
    <dgm:pt modelId="{18BCA5D3-DEFD-454D-9E82-F7030D92C3BC}" type="pres">
      <dgm:prSet presAssocID="{1E1F23DD-C042-4219-9C9C-280CD91B28AC}" presName="hierChild4"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2" presStyleCnt="3"/>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2" presStyleCnt="3">
        <dgm:presLayoutVars>
          <dgm:chPref val="3"/>
        </dgm:presLayoutVars>
      </dgm:prSet>
      <dgm:spPr/>
    </dgm:pt>
    <dgm:pt modelId="{00998848-0883-4A30-8D28-291E7D75C6FB}" type="pres">
      <dgm:prSet presAssocID="{26B039C9-4E13-4463-9C35-681A3ADA2ED4}" presName="rootConnector" presStyleLbl="node2" presStyleIdx="2" presStyleCnt="3"/>
      <dgm:spPr/>
    </dgm:pt>
    <dgm:pt modelId="{45A93E4F-2C9E-47CD-9578-C6A168439A3A}" type="pres">
      <dgm:prSet presAssocID="{26B039C9-4E13-4463-9C35-681A3ADA2ED4}" presName="hierChild4"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A9632E11-356B-45B5-9A5F-D764C0D006B1}" srcId="{45A05D77-9081-4709-A301-ED1670679511}" destId="{26B039C9-4E13-4463-9C35-681A3ADA2ED4}" srcOrd="2" destOrd="0" parTransId="{DAF10627-20FA-4BDB-9365-30405B888CDC}" sibTransId="{3A9988E5-D2FC-4053-A3B2-804D55B5D78C}"/>
    <dgm:cxn modelId="{0C6F802B-066E-43DD-AD60-BF5E9E0E752C}" type="presOf" srcId="{DAF10627-20FA-4BDB-9365-30405B888CDC}" destId="{79A44E13-0693-4EF4-ADC9-07A7A193F52E}" srcOrd="0" destOrd="0" presId="urn:microsoft.com/office/officeart/2005/8/layout/orgChart1"/>
    <dgm:cxn modelId="{74D81C63-3C7F-4FEE-ADE4-6AEB9B70E050}" srcId="{45A05D77-9081-4709-A301-ED1670679511}" destId="{1E1F23DD-C042-4219-9C9C-280CD91B28AC}" srcOrd="1" destOrd="0" parTransId="{BA260C72-4AAC-4934-9080-9E94A5BECF03}" sibTransId="{F5C9150A-4E4A-4D26-8790-6B17A63FFF69}"/>
    <dgm:cxn modelId="{03186664-12D9-4D6F-A229-522D891751ED}" type="presOf" srcId="{1E1F23DD-C042-4219-9C9C-280CD91B28AC}" destId="{4C255BB0-1E6B-41BD-A9B3-29EA7F5693FC}" srcOrd="0" destOrd="0" presId="urn:microsoft.com/office/officeart/2005/8/layout/orgChart1"/>
    <dgm:cxn modelId="{FD39B667-46BF-4463-82EE-D8FEC09DB0B8}" type="presOf" srcId="{B12096FB-3CD0-49F4-BAF9-B1380D9A54B8}" destId="{F3C2E6AE-54DB-4A89-888B-E04C9BF56F0C}" srcOrd="0" destOrd="0" presId="urn:microsoft.com/office/officeart/2005/8/layout/orgChart1"/>
    <dgm:cxn modelId="{0C8D534C-6CD4-4AEB-BB9F-A61C52DFD5E9}" type="presOf" srcId="{45A05D77-9081-4709-A301-ED1670679511}" destId="{7EFA7AA0-0092-48D0-9439-0EB32D25F1C0}" srcOrd="1" destOrd="0" presId="urn:microsoft.com/office/officeart/2005/8/layout/orgChart1"/>
    <dgm:cxn modelId="{6AE73352-EBAF-489B-92A5-AEAC047E7BF9}" type="presOf" srcId="{26B039C9-4E13-4463-9C35-681A3ADA2ED4}" destId="{24349B9E-7679-48F3-8C1B-516E244933D3}" srcOrd="0" destOrd="0" presId="urn:microsoft.com/office/officeart/2005/8/layout/orgChart1"/>
    <dgm:cxn modelId="{F164A773-4999-4490-A60E-C6B46EDF7312}" type="presOf" srcId="{26B039C9-4E13-4463-9C35-681A3ADA2ED4}" destId="{00998848-0883-4A30-8D28-291E7D75C6FB}"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8A5E2189-037A-4299-A4CA-B163E5C35E00}" type="presOf" srcId="{EE2601E4-BD06-488F-8835-BD42E9836204}" destId="{A9E7900D-BCDB-4A4D-9C7E-77C9A0D75570}" srcOrd="1" destOrd="0" presId="urn:microsoft.com/office/officeart/2005/8/layout/orgChart1"/>
    <dgm:cxn modelId="{79937491-C0C2-42A2-BCBC-B60D9C37FB15}" type="presOf" srcId="{EE2601E4-BD06-488F-8835-BD42E9836204}" destId="{EB3699A1-9B8A-4C7E-8558-A6BFFBF82444}" srcOrd="0" destOrd="0" presId="urn:microsoft.com/office/officeart/2005/8/layout/orgChart1"/>
    <dgm:cxn modelId="{3BA6AD95-3725-4D95-B13F-F82511442B0D}" type="presOf" srcId="{45A05D77-9081-4709-A301-ED1670679511}" destId="{00DD5ACD-371A-4729-B992-E39098DC1F1D}" srcOrd="0" destOrd="0" presId="urn:microsoft.com/office/officeart/2005/8/layout/orgChart1"/>
    <dgm:cxn modelId="{0A0938CA-C636-4105-B9AD-4EA7A5994EF3}" srcId="{45A05D77-9081-4709-A301-ED1670679511}" destId="{EE2601E4-BD06-488F-8835-BD42E9836204}" srcOrd="0" destOrd="0" parTransId="{B12096FB-3CD0-49F4-BAF9-B1380D9A54B8}" sibTransId="{94FA67A3-20B5-450F-BA2D-9FD3B2CD0B91}"/>
    <dgm:cxn modelId="{1E6CA5DC-591C-4B2A-AA60-BB50F1FD5DF9}" type="presOf" srcId="{1E1F23DD-C042-4219-9C9C-280CD91B28AC}" destId="{BA70270E-585D-4A22-B309-A104DFB9AC6E}" srcOrd="1" destOrd="0" presId="urn:microsoft.com/office/officeart/2005/8/layout/orgChart1"/>
    <dgm:cxn modelId="{B6B2A7EC-CC85-4469-A520-CCB5FB8DAE21}" type="presOf" srcId="{4912FC0A-C24F-404E-A0F7-42F309206DF3}" destId="{1CA79E3D-2962-42C0-8C9A-1398AB3AA113}" srcOrd="0" destOrd="0" presId="urn:microsoft.com/office/officeart/2005/8/layout/orgChart1"/>
    <dgm:cxn modelId="{19CFD2F1-E2C2-4D89-A667-005B4EBA7A5B}" type="presOf" srcId="{BA260C72-4AAC-4934-9080-9E94A5BECF03}" destId="{FF99C2F2-CD21-4313-9634-001389A43FB9}" srcOrd="0" destOrd="0" presId="urn:microsoft.com/office/officeart/2005/8/layout/orgChart1"/>
    <dgm:cxn modelId="{34562A7A-CF13-4F39-88ED-B6E5601783CF}" type="presParOf" srcId="{1CA79E3D-2962-42C0-8C9A-1398AB3AA113}" destId="{50A395C4-0E4D-4059-9682-15130E95B087}" srcOrd="0" destOrd="0" presId="urn:microsoft.com/office/officeart/2005/8/layout/orgChart1"/>
    <dgm:cxn modelId="{22373215-FF15-40B2-A3DC-C00882D2BED7}" type="presParOf" srcId="{50A395C4-0E4D-4059-9682-15130E95B087}" destId="{CD8864FD-C9B2-494A-88EB-9FDC63761633}" srcOrd="0" destOrd="0" presId="urn:microsoft.com/office/officeart/2005/8/layout/orgChart1"/>
    <dgm:cxn modelId="{959CEEDE-C86D-4D5B-ACB1-5B2A37925F89}" type="presParOf" srcId="{CD8864FD-C9B2-494A-88EB-9FDC63761633}" destId="{00DD5ACD-371A-4729-B992-E39098DC1F1D}" srcOrd="0" destOrd="0" presId="urn:microsoft.com/office/officeart/2005/8/layout/orgChart1"/>
    <dgm:cxn modelId="{A5D64A4C-3FFA-4260-997D-C5EE8B1D855E}" type="presParOf" srcId="{CD8864FD-C9B2-494A-88EB-9FDC63761633}" destId="{7EFA7AA0-0092-48D0-9439-0EB32D25F1C0}" srcOrd="1" destOrd="0" presId="urn:microsoft.com/office/officeart/2005/8/layout/orgChart1"/>
    <dgm:cxn modelId="{E86FAC7D-AB69-47B8-B2CC-264F1C0D7F8A}" type="presParOf" srcId="{50A395C4-0E4D-4059-9682-15130E95B087}" destId="{C3A3393F-F860-4BD0-878D-21DC2B2B037E}" srcOrd="1" destOrd="0" presId="urn:microsoft.com/office/officeart/2005/8/layout/orgChart1"/>
    <dgm:cxn modelId="{18272EC1-38A9-46F3-9368-D43B91D02E93}" type="presParOf" srcId="{C3A3393F-F860-4BD0-878D-21DC2B2B037E}" destId="{F3C2E6AE-54DB-4A89-888B-E04C9BF56F0C}" srcOrd="0" destOrd="0" presId="urn:microsoft.com/office/officeart/2005/8/layout/orgChart1"/>
    <dgm:cxn modelId="{22C31CB2-2A61-4D23-945B-D0A56754F48D}" type="presParOf" srcId="{C3A3393F-F860-4BD0-878D-21DC2B2B037E}" destId="{C26441C1-06AD-4E9C-B3AD-0E67D1273C05}" srcOrd="1" destOrd="0" presId="urn:microsoft.com/office/officeart/2005/8/layout/orgChart1"/>
    <dgm:cxn modelId="{374460A4-3D85-426C-A89D-D9897FB067B4}" type="presParOf" srcId="{C26441C1-06AD-4E9C-B3AD-0E67D1273C05}" destId="{5AC03954-9479-483D-8DBD-7EBAB6A065EF}" srcOrd="0" destOrd="0" presId="urn:microsoft.com/office/officeart/2005/8/layout/orgChart1"/>
    <dgm:cxn modelId="{BA078678-129C-42B3-AA95-86E3D1172E51}" type="presParOf" srcId="{5AC03954-9479-483D-8DBD-7EBAB6A065EF}" destId="{EB3699A1-9B8A-4C7E-8558-A6BFFBF82444}" srcOrd="0" destOrd="0" presId="urn:microsoft.com/office/officeart/2005/8/layout/orgChart1"/>
    <dgm:cxn modelId="{CEE4768E-6DE4-413A-B29C-BD5C5BF6DB6A}" type="presParOf" srcId="{5AC03954-9479-483D-8DBD-7EBAB6A065EF}" destId="{A9E7900D-BCDB-4A4D-9C7E-77C9A0D75570}" srcOrd="1" destOrd="0" presId="urn:microsoft.com/office/officeart/2005/8/layout/orgChart1"/>
    <dgm:cxn modelId="{18BD6FB5-3091-40B6-8360-1C7755D0D88C}" type="presParOf" srcId="{C26441C1-06AD-4E9C-B3AD-0E67D1273C05}" destId="{AA18F463-6B68-45B8-96E5-AD8F9FF7ECFF}" srcOrd="1" destOrd="0" presId="urn:microsoft.com/office/officeart/2005/8/layout/orgChart1"/>
    <dgm:cxn modelId="{80D80E37-E245-4D2E-BAF9-3275FFBA7034}" type="presParOf" srcId="{C26441C1-06AD-4E9C-B3AD-0E67D1273C05}" destId="{5B27FCA1-33F8-49EE-B946-63113D12117B}" srcOrd="2" destOrd="0" presId="urn:microsoft.com/office/officeart/2005/8/layout/orgChart1"/>
    <dgm:cxn modelId="{D6BA6B6E-53C5-458D-BA5B-D999DFD46F0C}" type="presParOf" srcId="{C3A3393F-F860-4BD0-878D-21DC2B2B037E}" destId="{FF99C2F2-CD21-4313-9634-001389A43FB9}" srcOrd="2" destOrd="0" presId="urn:microsoft.com/office/officeart/2005/8/layout/orgChart1"/>
    <dgm:cxn modelId="{9A599442-361B-4D09-A759-85422C1D6E87}" type="presParOf" srcId="{C3A3393F-F860-4BD0-878D-21DC2B2B037E}" destId="{733B6E01-64FA-4661-B6CC-24705DC5A668}" srcOrd="3" destOrd="0" presId="urn:microsoft.com/office/officeart/2005/8/layout/orgChart1"/>
    <dgm:cxn modelId="{098151DF-D2BD-4F7A-85B2-6397FB25443F}" type="presParOf" srcId="{733B6E01-64FA-4661-B6CC-24705DC5A668}" destId="{39F62395-B5DA-4B80-989D-00F6B58952E5}" srcOrd="0" destOrd="0" presId="urn:microsoft.com/office/officeart/2005/8/layout/orgChart1"/>
    <dgm:cxn modelId="{4AFE580B-5BB7-4DB6-B71C-48B75E193225}" type="presParOf" srcId="{39F62395-B5DA-4B80-989D-00F6B58952E5}" destId="{4C255BB0-1E6B-41BD-A9B3-29EA7F5693FC}" srcOrd="0" destOrd="0" presId="urn:microsoft.com/office/officeart/2005/8/layout/orgChart1"/>
    <dgm:cxn modelId="{575DC31C-89F9-4B91-9EA5-180E63DA8C53}" type="presParOf" srcId="{39F62395-B5DA-4B80-989D-00F6B58952E5}" destId="{BA70270E-585D-4A22-B309-A104DFB9AC6E}" srcOrd="1" destOrd="0" presId="urn:microsoft.com/office/officeart/2005/8/layout/orgChart1"/>
    <dgm:cxn modelId="{1FCC48F5-B560-40BB-9F4E-5B0436BCB0CE}" type="presParOf" srcId="{733B6E01-64FA-4661-B6CC-24705DC5A668}" destId="{18BCA5D3-DEFD-454D-9E82-F7030D92C3BC}" srcOrd="1" destOrd="0" presId="urn:microsoft.com/office/officeart/2005/8/layout/orgChart1"/>
    <dgm:cxn modelId="{C6EC91E6-0B22-41B5-AA1F-4FC0E32D9DDB}" type="presParOf" srcId="{733B6E01-64FA-4661-B6CC-24705DC5A668}" destId="{1ACB6A03-D727-4A7C-AFBE-AA136F42B5FF}" srcOrd="2" destOrd="0" presId="urn:microsoft.com/office/officeart/2005/8/layout/orgChart1"/>
    <dgm:cxn modelId="{933421F3-471B-4B9E-AE8A-92C66B46C873}" type="presParOf" srcId="{C3A3393F-F860-4BD0-878D-21DC2B2B037E}" destId="{79A44E13-0693-4EF4-ADC9-07A7A193F52E}" srcOrd="4" destOrd="0" presId="urn:microsoft.com/office/officeart/2005/8/layout/orgChart1"/>
    <dgm:cxn modelId="{ED1C52C6-5FF3-4093-8419-C79E2AA4BAF1}" type="presParOf" srcId="{C3A3393F-F860-4BD0-878D-21DC2B2B037E}" destId="{F19A08F4-B90B-4173-BA70-DFE8A572420E}" srcOrd="5" destOrd="0" presId="urn:microsoft.com/office/officeart/2005/8/layout/orgChart1"/>
    <dgm:cxn modelId="{038E8822-C251-4A1D-AFCD-7FF5955867BD}" type="presParOf" srcId="{F19A08F4-B90B-4173-BA70-DFE8A572420E}" destId="{08E805BA-5AFC-4EA9-BBEB-1FA11E4A5419}" srcOrd="0" destOrd="0" presId="urn:microsoft.com/office/officeart/2005/8/layout/orgChart1"/>
    <dgm:cxn modelId="{61E7DB26-1C52-4855-8DB6-7808BE2C2B83}" type="presParOf" srcId="{08E805BA-5AFC-4EA9-BBEB-1FA11E4A5419}" destId="{24349B9E-7679-48F3-8C1B-516E244933D3}" srcOrd="0" destOrd="0" presId="urn:microsoft.com/office/officeart/2005/8/layout/orgChart1"/>
    <dgm:cxn modelId="{1B2A7758-2A7A-4BF9-AFF4-8BDA3CA47A8F}" type="presParOf" srcId="{08E805BA-5AFC-4EA9-BBEB-1FA11E4A5419}" destId="{00998848-0883-4A30-8D28-291E7D75C6FB}" srcOrd="1" destOrd="0" presId="urn:microsoft.com/office/officeart/2005/8/layout/orgChart1"/>
    <dgm:cxn modelId="{F7E61EB1-4175-466B-9A86-86EF1A61C126}" type="presParOf" srcId="{F19A08F4-B90B-4173-BA70-DFE8A572420E}" destId="{45A93E4F-2C9E-47CD-9578-C6A168439A3A}" srcOrd="1" destOrd="0" presId="urn:microsoft.com/office/officeart/2005/8/layout/orgChart1"/>
    <dgm:cxn modelId="{261DA111-AA95-496C-AC78-386A1520319D}" type="presParOf" srcId="{F19A08F4-B90B-4173-BA70-DFE8A572420E}" destId="{7CB973D3-9989-46AC-A626-95B627260AFD}" srcOrd="2" destOrd="0" presId="urn:microsoft.com/office/officeart/2005/8/layout/orgChart1"/>
    <dgm:cxn modelId="{FE05A4DC-CB22-442F-B628-D933BD6787FF}"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78FCF2-4F20-4D05-9E2D-8649C3265A89}" type="doc">
      <dgm:prSet loTypeId="urn:microsoft.com/office/officeart/2005/8/layout/orgChart1" loCatId="hierarchy" qsTypeId="urn:microsoft.com/office/officeart/2005/8/quickstyle/3d2" qsCatId="3D" csTypeId="urn:microsoft.com/office/officeart/2005/8/colors/accent2_5" csCatId="accent2" phldr="1"/>
      <dgm:spPr/>
      <dgm:t>
        <a:bodyPr/>
        <a:lstStyle/>
        <a:p>
          <a:endParaRPr lang="en-US"/>
        </a:p>
      </dgm:t>
    </dgm:pt>
    <dgm:pt modelId="{4315F62E-86AB-44B4-BE42-9FEE4B62E21B}">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Assessment Methods</a:t>
          </a:r>
        </a:p>
      </dgm:t>
    </dgm:pt>
    <dgm:pt modelId="{1B6B88F1-1289-428D-A59C-C34932DEC3AD}" type="parTrans" cxnId="{8BAF8FAF-38E2-41C0-8B03-25FDC6D71DE5}">
      <dgm:prSet/>
      <dgm:spPr/>
      <dgm:t>
        <a:bodyPr/>
        <a:lstStyle/>
        <a:p>
          <a:endParaRPr lang="en-US"/>
        </a:p>
      </dgm:t>
    </dgm:pt>
    <dgm:pt modelId="{F23C261A-2F0C-4615-8A6F-91976C50681D}" type="sibTrans" cxnId="{8BAF8FAF-38E2-41C0-8B03-25FDC6D71DE5}">
      <dgm:prSet/>
      <dgm:spPr/>
      <dgm:t>
        <a:bodyPr/>
        <a:lstStyle/>
        <a:p>
          <a:endParaRPr lang="en-US"/>
        </a:p>
      </dgm:t>
    </dgm:pt>
    <dgm:pt modelId="{297772D6-99A3-4BE3-93C4-11D532D92C88}">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Questioning</a:t>
          </a:r>
        </a:p>
      </dgm:t>
    </dgm:pt>
    <dgm:pt modelId="{04E00464-967E-49FA-8436-8993678753B6}" type="parTrans" cxnId="{C4D28A24-4827-4540-9DEF-E8144BC1F4A6}">
      <dgm:prSet/>
      <dgm:spPr/>
      <dgm:t>
        <a:bodyPr/>
        <a:lstStyle/>
        <a:p>
          <a:endParaRPr lang="en-US"/>
        </a:p>
      </dgm:t>
    </dgm:pt>
    <dgm:pt modelId="{A57B54C1-AEDE-461A-AADA-0F63FF8F2EE0}" type="sibTrans" cxnId="{C4D28A24-4827-4540-9DEF-E8144BC1F4A6}">
      <dgm:prSet/>
      <dgm:spPr/>
      <dgm:t>
        <a:bodyPr/>
        <a:lstStyle/>
        <a:p>
          <a:endParaRPr lang="en-US"/>
        </a:p>
      </dgm:t>
    </dgm:pt>
    <dgm:pt modelId="{1F909842-DB45-460F-87D0-E29CB3839B8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dirty="0"/>
            <a:t>Product Evaluation</a:t>
          </a:r>
        </a:p>
      </dgm:t>
    </dgm:pt>
    <dgm:pt modelId="{320037E6-8D62-47F8-964B-3438CD071C79}" type="parTrans" cxnId="{ACC90C67-4E6F-4D7E-AE88-EA8E99296931}">
      <dgm:prSet/>
      <dgm:spPr/>
      <dgm:t>
        <a:bodyPr/>
        <a:lstStyle/>
        <a:p>
          <a:endParaRPr lang="en-US"/>
        </a:p>
      </dgm:t>
    </dgm:pt>
    <dgm:pt modelId="{E86894DF-7C1C-453C-A020-8BD566D2050F}" type="sibTrans" cxnId="{ACC90C67-4E6F-4D7E-AE88-EA8E99296931}">
      <dgm:prSet/>
      <dgm:spPr/>
      <dgm:t>
        <a:bodyPr/>
        <a:lstStyle/>
        <a:p>
          <a:endParaRPr lang="en-US"/>
        </a:p>
      </dgm:t>
    </dgm:pt>
    <dgm:pt modelId="{EE6CBC93-6715-43C1-80BC-45B80A3E58E7}">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Observation</a:t>
          </a:r>
        </a:p>
      </dgm:t>
    </dgm:pt>
    <dgm:pt modelId="{5C469DF5-3E53-4AE1-8B9D-B27970097842}" type="parTrans" cxnId="{7FF0C6DE-C53E-401E-B038-1E414E895010}">
      <dgm:prSet/>
      <dgm:spPr/>
      <dgm:t>
        <a:bodyPr/>
        <a:lstStyle/>
        <a:p>
          <a:endParaRPr lang="en-US"/>
        </a:p>
      </dgm:t>
    </dgm:pt>
    <dgm:pt modelId="{895E9713-47F0-4757-98A4-1C8ABBDDF741}" type="sibTrans" cxnId="{7FF0C6DE-C53E-401E-B038-1E414E895010}">
      <dgm:prSet/>
      <dgm:spPr/>
      <dgm:t>
        <a:bodyPr/>
        <a:lstStyle/>
        <a:p>
          <a:endParaRPr lang="en-US"/>
        </a:p>
      </dgm:t>
    </dgm:pt>
    <dgm:pt modelId="{799DF5AB-B575-4C43-9EF7-7C26A87D861A}" type="pres">
      <dgm:prSet presAssocID="{2778FCF2-4F20-4D05-9E2D-8649C3265A89}" presName="hierChild1" presStyleCnt="0">
        <dgm:presLayoutVars>
          <dgm:orgChart val="1"/>
          <dgm:chPref val="1"/>
          <dgm:dir/>
          <dgm:animOne val="branch"/>
          <dgm:animLvl val="lvl"/>
          <dgm:resizeHandles/>
        </dgm:presLayoutVars>
      </dgm:prSet>
      <dgm:spPr/>
    </dgm:pt>
    <dgm:pt modelId="{17EA075B-21C4-4155-B8F9-799791F15E1F}" type="pres">
      <dgm:prSet presAssocID="{4315F62E-86AB-44B4-BE42-9FEE4B62E21B}" presName="hierRoot1" presStyleCnt="0">
        <dgm:presLayoutVars>
          <dgm:hierBranch val="init"/>
        </dgm:presLayoutVars>
      </dgm:prSet>
      <dgm:spPr/>
    </dgm:pt>
    <dgm:pt modelId="{3AF5C85B-4730-45A2-A0AC-0E124056E767}" type="pres">
      <dgm:prSet presAssocID="{4315F62E-86AB-44B4-BE42-9FEE4B62E21B}" presName="rootComposite1" presStyleCnt="0"/>
      <dgm:spPr/>
    </dgm:pt>
    <dgm:pt modelId="{A608B290-BBA1-42EA-8627-DF8017516988}" type="pres">
      <dgm:prSet presAssocID="{4315F62E-86AB-44B4-BE42-9FEE4B62E21B}" presName="rootText1" presStyleLbl="node0" presStyleIdx="0" presStyleCnt="1" custScaleX="167801">
        <dgm:presLayoutVars>
          <dgm:chPref val="3"/>
        </dgm:presLayoutVars>
      </dgm:prSet>
      <dgm:spPr/>
    </dgm:pt>
    <dgm:pt modelId="{41A52DFA-EA6C-4D42-9ED9-D1958787EB6E}" type="pres">
      <dgm:prSet presAssocID="{4315F62E-86AB-44B4-BE42-9FEE4B62E21B}" presName="rootConnector1" presStyleLbl="node1" presStyleIdx="0" presStyleCnt="0"/>
      <dgm:spPr/>
    </dgm:pt>
    <dgm:pt modelId="{6CB374B8-E7E7-4B72-A9A5-F76BAE092796}" type="pres">
      <dgm:prSet presAssocID="{4315F62E-86AB-44B4-BE42-9FEE4B62E21B}" presName="hierChild2" presStyleCnt="0"/>
      <dgm:spPr/>
    </dgm:pt>
    <dgm:pt modelId="{0E3DC6A6-72A0-4549-AFE6-A69896FFAE28}" type="pres">
      <dgm:prSet presAssocID="{04E00464-967E-49FA-8436-8993678753B6}" presName="Name37" presStyleLbl="parChTrans1D2" presStyleIdx="0" presStyleCnt="3"/>
      <dgm:spPr/>
    </dgm:pt>
    <dgm:pt modelId="{C1DFCF61-C005-4C19-9FA2-DD0F34DEB9AA}" type="pres">
      <dgm:prSet presAssocID="{297772D6-99A3-4BE3-93C4-11D532D92C88}" presName="hierRoot2" presStyleCnt="0">
        <dgm:presLayoutVars>
          <dgm:hierBranch val="init"/>
        </dgm:presLayoutVars>
      </dgm:prSet>
      <dgm:spPr/>
    </dgm:pt>
    <dgm:pt modelId="{8D2DDB3F-D779-4638-B9BB-71997D8A599C}" type="pres">
      <dgm:prSet presAssocID="{297772D6-99A3-4BE3-93C4-11D532D92C88}" presName="rootComposite" presStyleCnt="0"/>
      <dgm:spPr/>
    </dgm:pt>
    <dgm:pt modelId="{249312C4-0F64-47AB-BF40-42C99B3A6E3E}" type="pres">
      <dgm:prSet presAssocID="{297772D6-99A3-4BE3-93C4-11D532D92C88}" presName="rootText" presStyleLbl="node2" presStyleIdx="0" presStyleCnt="3" custScaleX="110000" custScaleY="110000">
        <dgm:presLayoutVars>
          <dgm:chPref val="3"/>
        </dgm:presLayoutVars>
      </dgm:prSet>
      <dgm:spPr/>
    </dgm:pt>
    <dgm:pt modelId="{F9189975-9781-489E-B973-71C98A13BCD6}" type="pres">
      <dgm:prSet presAssocID="{297772D6-99A3-4BE3-93C4-11D532D92C88}" presName="rootConnector" presStyleLbl="node2" presStyleIdx="0" presStyleCnt="3"/>
      <dgm:spPr/>
    </dgm:pt>
    <dgm:pt modelId="{2CFBAE96-A05B-471C-8A09-C394815B98D7}" type="pres">
      <dgm:prSet presAssocID="{297772D6-99A3-4BE3-93C4-11D532D92C88}" presName="hierChild4" presStyleCnt="0"/>
      <dgm:spPr/>
    </dgm:pt>
    <dgm:pt modelId="{E31494EA-0DF8-4FC0-948C-BDBD31E7747D}" type="pres">
      <dgm:prSet presAssocID="{297772D6-99A3-4BE3-93C4-11D532D92C88}" presName="hierChild5" presStyleCnt="0"/>
      <dgm:spPr/>
    </dgm:pt>
    <dgm:pt modelId="{50F7BF35-A340-4C65-AF13-652E22CC449D}" type="pres">
      <dgm:prSet presAssocID="{320037E6-8D62-47F8-964B-3438CD071C79}" presName="Name37" presStyleLbl="parChTrans1D2" presStyleIdx="1" presStyleCnt="3"/>
      <dgm:spPr/>
    </dgm:pt>
    <dgm:pt modelId="{868FFF7C-F1F9-48C9-B504-BE22FAC74D61}" type="pres">
      <dgm:prSet presAssocID="{1F909842-DB45-460F-87D0-E29CB3839B8C}" presName="hierRoot2" presStyleCnt="0">
        <dgm:presLayoutVars>
          <dgm:hierBranch val="init"/>
        </dgm:presLayoutVars>
      </dgm:prSet>
      <dgm:spPr/>
    </dgm:pt>
    <dgm:pt modelId="{EBB9559B-9F4C-4523-8408-B87694C5CD6D}" type="pres">
      <dgm:prSet presAssocID="{1F909842-DB45-460F-87D0-E29CB3839B8C}" presName="rootComposite" presStyleCnt="0"/>
      <dgm:spPr/>
    </dgm:pt>
    <dgm:pt modelId="{EED41511-DE2D-4D0E-BA6E-54FD55567C3D}" type="pres">
      <dgm:prSet presAssocID="{1F909842-DB45-460F-87D0-E29CB3839B8C}" presName="rootText" presStyleLbl="node2" presStyleIdx="1" presStyleCnt="3" custScaleX="110000" custScaleY="110000">
        <dgm:presLayoutVars>
          <dgm:chPref val="3"/>
        </dgm:presLayoutVars>
      </dgm:prSet>
      <dgm:spPr/>
    </dgm:pt>
    <dgm:pt modelId="{9F43FAE7-D1CC-4FF3-8799-33684CC5FC64}" type="pres">
      <dgm:prSet presAssocID="{1F909842-DB45-460F-87D0-E29CB3839B8C}" presName="rootConnector" presStyleLbl="node2" presStyleIdx="1" presStyleCnt="3"/>
      <dgm:spPr/>
    </dgm:pt>
    <dgm:pt modelId="{2DE2BF7C-B6C6-4F55-A1CB-AC7065CA2C08}" type="pres">
      <dgm:prSet presAssocID="{1F909842-DB45-460F-87D0-E29CB3839B8C}" presName="hierChild4" presStyleCnt="0"/>
      <dgm:spPr/>
    </dgm:pt>
    <dgm:pt modelId="{B69382C7-55B1-4467-AFBF-C8F6975D237B}" type="pres">
      <dgm:prSet presAssocID="{1F909842-DB45-460F-87D0-E29CB3839B8C}" presName="hierChild5" presStyleCnt="0"/>
      <dgm:spPr/>
    </dgm:pt>
    <dgm:pt modelId="{F93CE84B-53EF-4DD2-B4D9-E30662D3F97C}" type="pres">
      <dgm:prSet presAssocID="{5C469DF5-3E53-4AE1-8B9D-B27970097842}" presName="Name37" presStyleLbl="parChTrans1D2" presStyleIdx="2" presStyleCnt="3"/>
      <dgm:spPr/>
    </dgm:pt>
    <dgm:pt modelId="{2352C2FB-5E2C-46F6-89B3-C4CFE50E8F8A}" type="pres">
      <dgm:prSet presAssocID="{EE6CBC93-6715-43C1-80BC-45B80A3E58E7}" presName="hierRoot2" presStyleCnt="0">
        <dgm:presLayoutVars>
          <dgm:hierBranch val="init"/>
        </dgm:presLayoutVars>
      </dgm:prSet>
      <dgm:spPr/>
    </dgm:pt>
    <dgm:pt modelId="{09A80B74-40ED-4ABE-BB1D-DE752294AC78}" type="pres">
      <dgm:prSet presAssocID="{EE6CBC93-6715-43C1-80BC-45B80A3E58E7}" presName="rootComposite" presStyleCnt="0"/>
      <dgm:spPr/>
    </dgm:pt>
    <dgm:pt modelId="{A8B7EC9A-A054-47E5-B4AB-ABADB33095FE}" type="pres">
      <dgm:prSet presAssocID="{EE6CBC93-6715-43C1-80BC-45B80A3E58E7}" presName="rootText" presStyleLbl="node2" presStyleIdx="2" presStyleCnt="3" custScaleX="110000" custScaleY="110000">
        <dgm:presLayoutVars>
          <dgm:chPref val="3"/>
        </dgm:presLayoutVars>
      </dgm:prSet>
      <dgm:spPr/>
    </dgm:pt>
    <dgm:pt modelId="{9F7C733D-6C18-473C-9252-3E3A83C47239}" type="pres">
      <dgm:prSet presAssocID="{EE6CBC93-6715-43C1-80BC-45B80A3E58E7}" presName="rootConnector" presStyleLbl="node2" presStyleIdx="2" presStyleCnt="3"/>
      <dgm:spPr/>
    </dgm:pt>
    <dgm:pt modelId="{13466C65-E157-4A51-A8B3-E5B6F454015A}" type="pres">
      <dgm:prSet presAssocID="{EE6CBC93-6715-43C1-80BC-45B80A3E58E7}" presName="hierChild4" presStyleCnt="0"/>
      <dgm:spPr/>
    </dgm:pt>
    <dgm:pt modelId="{AD2A798D-A394-4694-9ADC-7F213A742210}" type="pres">
      <dgm:prSet presAssocID="{EE6CBC93-6715-43C1-80BC-45B80A3E58E7}" presName="hierChild5" presStyleCnt="0"/>
      <dgm:spPr/>
    </dgm:pt>
    <dgm:pt modelId="{0971F944-C6EB-4CE4-B568-3579D610C909}" type="pres">
      <dgm:prSet presAssocID="{4315F62E-86AB-44B4-BE42-9FEE4B62E21B}" presName="hierChild3" presStyleCnt="0"/>
      <dgm:spPr/>
    </dgm:pt>
  </dgm:ptLst>
  <dgm:cxnLst>
    <dgm:cxn modelId="{96F33402-923C-4299-9459-0852868C6EFE}" type="presOf" srcId="{4315F62E-86AB-44B4-BE42-9FEE4B62E21B}" destId="{A608B290-BBA1-42EA-8627-DF8017516988}" srcOrd="0" destOrd="0" presId="urn:microsoft.com/office/officeart/2005/8/layout/orgChart1"/>
    <dgm:cxn modelId="{C1BA2E16-9FE8-484E-8073-A82065DD99D0}" type="presOf" srcId="{297772D6-99A3-4BE3-93C4-11D532D92C88}" destId="{F9189975-9781-489E-B973-71C98A13BCD6}" srcOrd="1" destOrd="0" presId="urn:microsoft.com/office/officeart/2005/8/layout/orgChart1"/>
    <dgm:cxn modelId="{C4D28A24-4827-4540-9DEF-E8144BC1F4A6}" srcId="{4315F62E-86AB-44B4-BE42-9FEE4B62E21B}" destId="{297772D6-99A3-4BE3-93C4-11D532D92C88}" srcOrd="0" destOrd="0" parTransId="{04E00464-967E-49FA-8436-8993678753B6}" sibTransId="{A57B54C1-AEDE-461A-AADA-0F63FF8F2EE0}"/>
    <dgm:cxn modelId="{F4E5A624-AF12-4737-B11C-6E104024C160}" type="presOf" srcId="{5C469DF5-3E53-4AE1-8B9D-B27970097842}" destId="{F93CE84B-53EF-4DD2-B4D9-E30662D3F97C}" srcOrd="0" destOrd="0" presId="urn:microsoft.com/office/officeart/2005/8/layout/orgChart1"/>
    <dgm:cxn modelId="{C6D1EF41-A834-4E99-B18F-B69DA8A4C57B}" type="presOf" srcId="{EE6CBC93-6715-43C1-80BC-45B80A3E58E7}" destId="{9F7C733D-6C18-473C-9252-3E3A83C47239}" srcOrd="1" destOrd="0" presId="urn:microsoft.com/office/officeart/2005/8/layout/orgChart1"/>
    <dgm:cxn modelId="{A3876266-DCC0-4A62-B807-D3512285B7C2}" type="presOf" srcId="{320037E6-8D62-47F8-964B-3438CD071C79}" destId="{50F7BF35-A340-4C65-AF13-652E22CC449D}" srcOrd="0" destOrd="0" presId="urn:microsoft.com/office/officeart/2005/8/layout/orgChart1"/>
    <dgm:cxn modelId="{ACC90C67-4E6F-4D7E-AE88-EA8E99296931}" srcId="{4315F62E-86AB-44B4-BE42-9FEE4B62E21B}" destId="{1F909842-DB45-460F-87D0-E29CB3839B8C}" srcOrd="1" destOrd="0" parTransId="{320037E6-8D62-47F8-964B-3438CD071C79}" sibTransId="{E86894DF-7C1C-453C-A020-8BD566D2050F}"/>
    <dgm:cxn modelId="{DD94FA6F-5FDB-4B55-9700-60D41E6C37AD}" type="presOf" srcId="{1F909842-DB45-460F-87D0-E29CB3839B8C}" destId="{EED41511-DE2D-4D0E-BA6E-54FD55567C3D}" srcOrd="0" destOrd="0" presId="urn:microsoft.com/office/officeart/2005/8/layout/orgChart1"/>
    <dgm:cxn modelId="{8BAF8FAF-38E2-41C0-8B03-25FDC6D71DE5}" srcId="{2778FCF2-4F20-4D05-9E2D-8649C3265A89}" destId="{4315F62E-86AB-44B4-BE42-9FEE4B62E21B}" srcOrd="0" destOrd="0" parTransId="{1B6B88F1-1289-428D-A59C-C34932DEC3AD}" sibTransId="{F23C261A-2F0C-4615-8A6F-91976C50681D}"/>
    <dgm:cxn modelId="{89A2C5B8-2C95-4972-914F-E97863D15099}" type="presOf" srcId="{297772D6-99A3-4BE3-93C4-11D532D92C88}" destId="{249312C4-0F64-47AB-BF40-42C99B3A6E3E}" srcOrd="0" destOrd="0" presId="urn:microsoft.com/office/officeart/2005/8/layout/orgChart1"/>
    <dgm:cxn modelId="{324085B9-7297-4DEA-BBB3-87BE3EE54ADD}" type="presOf" srcId="{04E00464-967E-49FA-8436-8993678753B6}" destId="{0E3DC6A6-72A0-4549-AFE6-A69896FFAE28}" srcOrd="0" destOrd="0" presId="urn:microsoft.com/office/officeart/2005/8/layout/orgChart1"/>
    <dgm:cxn modelId="{2F6CB5C5-3654-48DD-8CB3-8BBD331551B0}" type="presOf" srcId="{4315F62E-86AB-44B4-BE42-9FEE4B62E21B}" destId="{41A52DFA-EA6C-4D42-9ED9-D1958787EB6E}" srcOrd="1" destOrd="0" presId="urn:microsoft.com/office/officeart/2005/8/layout/orgChart1"/>
    <dgm:cxn modelId="{7FF0C6DE-C53E-401E-B038-1E414E895010}" srcId="{4315F62E-86AB-44B4-BE42-9FEE4B62E21B}" destId="{EE6CBC93-6715-43C1-80BC-45B80A3E58E7}" srcOrd="2" destOrd="0" parTransId="{5C469DF5-3E53-4AE1-8B9D-B27970097842}" sibTransId="{895E9713-47F0-4757-98A4-1C8ABBDDF741}"/>
    <dgm:cxn modelId="{386B3EE8-FB7E-4B7B-8AA0-C81F6E9626E0}" type="presOf" srcId="{EE6CBC93-6715-43C1-80BC-45B80A3E58E7}" destId="{A8B7EC9A-A054-47E5-B4AB-ABADB33095FE}" srcOrd="0" destOrd="0" presId="urn:microsoft.com/office/officeart/2005/8/layout/orgChart1"/>
    <dgm:cxn modelId="{59CD02ED-A305-4693-9887-3C4BE01EB4ED}" type="presOf" srcId="{1F909842-DB45-460F-87D0-E29CB3839B8C}" destId="{9F43FAE7-D1CC-4FF3-8799-33684CC5FC64}" srcOrd="1" destOrd="0" presId="urn:microsoft.com/office/officeart/2005/8/layout/orgChart1"/>
    <dgm:cxn modelId="{DDA073FA-29EB-4BB3-A6BF-8B97F08145B5}" type="presOf" srcId="{2778FCF2-4F20-4D05-9E2D-8649C3265A89}" destId="{799DF5AB-B575-4C43-9EF7-7C26A87D861A}" srcOrd="0" destOrd="0" presId="urn:microsoft.com/office/officeart/2005/8/layout/orgChart1"/>
    <dgm:cxn modelId="{7785AAAA-11CF-4868-BD50-BFBF6517B154}" type="presParOf" srcId="{799DF5AB-B575-4C43-9EF7-7C26A87D861A}" destId="{17EA075B-21C4-4155-B8F9-799791F15E1F}" srcOrd="0" destOrd="0" presId="urn:microsoft.com/office/officeart/2005/8/layout/orgChart1"/>
    <dgm:cxn modelId="{5A3DE819-2F90-4C78-8833-5C61208BF16C}" type="presParOf" srcId="{17EA075B-21C4-4155-B8F9-799791F15E1F}" destId="{3AF5C85B-4730-45A2-A0AC-0E124056E767}" srcOrd="0" destOrd="0" presId="urn:microsoft.com/office/officeart/2005/8/layout/orgChart1"/>
    <dgm:cxn modelId="{EB68C1CE-9AF7-456E-A6BD-6C5C59310375}" type="presParOf" srcId="{3AF5C85B-4730-45A2-A0AC-0E124056E767}" destId="{A608B290-BBA1-42EA-8627-DF8017516988}" srcOrd="0" destOrd="0" presId="urn:microsoft.com/office/officeart/2005/8/layout/orgChart1"/>
    <dgm:cxn modelId="{73236C50-2385-4CE5-9EF4-3794CA63A516}" type="presParOf" srcId="{3AF5C85B-4730-45A2-A0AC-0E124056E767}" destId="{41A52DFA-EA6C-4D42-9ED9-D1958787EB6E}" srcOrd="1" destOrd="0" presId="urn:microsoft.com/office/officeart/2005/8/layout/orgChart1"/>
    <dgm:cxn modelId="{4C766A2F-7291-4C57-82D2-4E497DB845B0}" type="presParOf" srcId="{17EA075B-21C4-4155-B8F9-799791F15E1F}" destId="{6CB374B8-E7E7-4B72-A9A5-F76BAE092796}" srcOrd="1" destOrd="0" presId="urn:microsoft.com/office/officeart/2005/8/layout/orgChart1"/>
    <dgm:cxn modelId="{E1E66270-C712-489E-9DC3-D8CA8EBEF712}" type="presParOf" srcId="{6CB374B8-E7E7-4B72-A9A5-F76BAE092796}" destId="{0E3DC6A6-72A0-4549-AFE6-A69896FFAE28}" srcOrd="0" destOrd="0" presId="urn:microsoft.com/office/officeart/2005/8/layout/orgChart1"/>
    <dgm:cxn modelId="{852A9E31-AC86-462A-BE7D-79F8D5E62A7D}" type="presParOf" srcId="{6CB374B8-E7E7-4B72-A9A5-F76BAE092796}" destId="{C1DFCF61-C005-4C19-9FA2-DD0F34DEB9AA}" srcOrd="1" destOrd="0" presId="urn:microsoft.com/office/officeart/2005/8/layout/orgChart1"/>
    <dgm:cxn modelId="{CF32D405-D626-4025-B60C-5A9633C137F9}" type="presParOf" srcId="{C1DFCF61-C005-4C19-9FA2-DD0F34DEB9AA}" destId="{8D2DDB3F-D779-4638-B9BB-71997D8A599C}" srcOrd="0" destOrd="0" presId="urn:microsoft.com/office/officeart/2005/8/layout/orgChart1"/>
    <dgm:cxn modelId="{73F0431F-06BE-4A44-8A10-B1A80704426F}" type="presParOf" srcId="{8D2DDB3F-D779-4638-B9BB-71997D8A599C}" destId="{249312C4-0F64-47AB-BF40-42C99B3A6E3E}" srcOrd="0" destOrd="0" presId="urn:microsoft.com/office/officeart/2005/8/layout/orgChart1"/>
    <dgm:cxn modelId="{74F4E071-41A3-4FE4-88A1-C543EA5E69BA}" type="presParOf" srcId="{8D2DDB3F-D779-4638-B9BB-71997D8A599C}" destId="{F9189975-9781-489E-B973-71C98A13BCD6}" srcOrd="1" destOrd="0" presId="urn:microsoft.com/office/officeart/2005/8/layout/orgChart1"/>
    <dgm:cxn modelId="{CF690313-878F-4814-9150-F3AE1A2AB7A0}" type="presParOf" srcId="{C1DFCF61-C005-4C19-9FA2-DD0F34DEB9AA}" destId="{2CFBAE96-A05B-471C-8A09-C394815B98D7}" srcOrd="1" destOrd="0" presId="urn:microsoft.com/office/officeart/2005/8/layout/orgChart1"/>
    <dgm:cxn modelId="{B9D90D19-0A57-4673-A346-D6A52E962479}" type="presParOf" srcId="{C1DFCF61-C005-4C19-9FA2-DD0F34DEB9AA}" destId="{E31494EA-0DF8-4FC0-948C-BDBD31E7747D}" srcOrd="2" destOrd="0" presId="urn:microsoft.com/office/officeart/2005/8/layout/orgChart1"/>
    <dgm:cxn modelId="{34273B7D-C565-4F1A-B47E-55C999DE13EF}" type="presParOf" srcId="{6CB374B8-E7E7-4B72-A9A5-F76BAE092796}" destId="{50F7BF35-A340-4C65-AF13-652E22CC449D}" srcOrd="2" destOrd="0" presId="urn:microsoft.com/office/officeart/2005/8/layout/orgChart1"/>
    <dgm:cxn modelId="{3877F0B9-02D5-468B-985B-C45FF91F1C1E}" type="presParOf" srcId="{6CB374B8-E7E7-4B72-A9A5-F76BAE092796}" destId="{868FFF7C-F1F9-48C9-B504-BE22FAC74D61}" srcOrd="3" destOrd="0" presId="urn:microsoft.com/office/officeart/2005/8/layout/orgChart1"/>
    <dgm:cxn modelId="{863CE0CC-0328-4565-9E10-5008888DE615}" type="presParOf" srcId="{868FFF7C-F1F9-48C9-B504-BE22FAC74D61}" destId="{EBB9559B-9F4C-4523-8408-B87694C5CD6D}" srcOrd="0" destOrd="0" presId="urn:microsoft.com/office/officeart/2005/8/layout/orgChart1"/>
    <dgm:cxn modelId="{201C76FC-18E6-433B-BC22-D214858317F3}" type="presParOf" srcId="{EBB9559B-9F4C-4523-8408-B87694C5CD6D}" destId="{EED41511-DE2D-4D0E-BA6E-54FD55567C3D}" srcOrd="0" destOrd="0" presId="urn:microsoft.com/office/officeart/2005/8/layout/orgChart1"/>
    <dgm:cxn modelId="{D763C092-8359-439C-B469-4FAC1680863C}" type="presParOf" srcId="{EBB9559B-9F4C-4523-8408-B87694C5CD6D}" destId="{9F43FAE7-D1CC-4FF3-8799-33684CC5FC64}" srcOrd="1" destOrd="0" presId="urn:microsoft.com/office/officeart/2005/8/layout/orgChart1"/>
    <dgm:cxn modelId="{1932271F-7175-4BC2-A296-E77477ABA21B}" type="presParOf" srcId="{868FFF7C-F1F9-48C9-B504-BE22FAC74D61}" destId="{2DE2BF7C-B6C6-4F55-A1CB-AC7065CA2C08}" srcOrd="1" destOrd="0" presId="urn:microsoft.com/office/officeart/2005/8/layout/orgChart1"/>
    <dgm:cxn modelId="{548B87D7-AF7B-4613-852C-5A959ECA51A2}" type="presParOf" srcId="{868FFF7C-F1F9-48C9-B504-BE22FAC74D61}" destId="{B69382C7-55B1-4467-AFBF-C8F6975D237B}" srcOrd="2" destOrd="0" presId="urn:microsoft.com/office/officeart/2005/8/layout/orgChart1"/>
    <dgm:cxn modelId="{E0D0B383-66DB-4F3F-A423-4BE755BF7541}" type="presParOf" srcId="{6CB374B8-E7E7-4B72-A9A5-F76BAE092796}" destId="{F93CE84B-53EF-4DD2-B4D9-E30662D3F97C}" srcOrd="4" destOrd="0" presId="urn:microsoft.com/office/officeart/2005/8/layout/orgChart1"/>
    <dgm:cxn modelId="{883F29FB-B07E-4F8A-A115-F558C5F43787}" type="presParOf" srcId="{6CB374B8-E7E7-4B72-A9A5-F76BAE092796}" destId="{2352C2FB-5E2C-46F6-89B3-C4CFE50E8F8A}" srcOrd="5" destOrd="0" presId="urn:microsoft.com/office/officeart/2005/8/layout/orgChart1"/>
    <dgm:cxn modelId="{E7E131F0-F0A4-41FD-B75B-C3D992AAA869}" type="presParOf" srcId="{2352C2FB-5E2C-46F6-89B3-C4CFE50E8F8A}" destId="{09A80B74-40ED-4ABE-BB1D-DE752294AC78}" srcOrd="0" destOrd="0" presId="urn:microsoft.com/office/officeart/2005/8/layout/orgChart1"/>
    <dgm:cxn modelId="{825B7D3D-B2A1-4448-8F2D-08B3BAC8D5FE}" type="presParOf" srcId="{09A80B74-40ED-4ABE-BB1D-DE752294AC78}" destId="{A8B7EC9A-A054-47E5-B4AB-ABADB33095FE}" srcOrd="0" destOrd="0" presId="urn:microsoft.com/office/officeart/2005/8/layout/orgChart1"/>
    <dgm:cxn modelId="{DD9847AE-3B72-47A7-8A02-0E0BF3AEF7C5}" type="presParOf" srcId="{09A80B74-40ED-4ABE-BB1D-DE752294AC78}" destId="{9F7C733D-6C18-473C-9252-3E3A83C47239}" srcOrd="1" destOrd="0" presId="urn:microsoft.com/office/officeart/2005/8/layout/orgChart1"/>
    <dgm:cxn modelId="{239D621E-8E0D-4659-940C-EC6AF988B6D8}" type="presParOf" srcId="{2352C2FB-5E2C-46F6-89B3-C4CFE50E8F8A}" destId="{13466C65-E157-4A51-A8B3-E5B6F454015A}" srcOrd="1" destOrd="0" presId="urn:microsoft.com/office/officeart/2005/8/layout/orgChart1"/>
    <dgm:cxn modelId="{BE667BEE-68A9-4FD3-9FC1-4667AD3D00F3}" type="presParOf" srcId="{2352C2FB-5E2C-46F6-89B3-C4CFE50E8F8A}" destId="{AD2A798D-A394-4694-9ADC-7F213A742210}" srcOrd="2" destOrd="0" presId="urn:microsoft.com/office/officeart/2005/8/layout/orgChart1"/>
    <dgm:cxn modelId="{6332CB17-55A6-44D5-9BDA-4374CA4FCD75}" type="presParOf" srcId="{17EA075B-21C4-4155-B8F9-799791F15E1F}" destId="{0971F944-C6EB-4CE4-B568-3579D610C90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3" qsCatId="3D" csTypeId="urn:microsoft.com/office/officeart/2005/8/colors/accent5_4" csCatId="accent5"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b="1" dirty="0"/>
            <a:t>Assessment</a:t>
          </a:r>
        </a:p>
      </dgm:t>
    </dgm:pt>
    <dgm:pt modelId="{D71044DB-2B70-4F4E-80BE-2774EFE23D9B}" type="parTrans" cxnId="{CFA81786-B748-48AF-9BFF-282DDBA00D8C}">
      <dgm:prSet/>
      <dgm:spPr/>
      <dgm:t>
        <a:bodyPr/>
        <a:lstStyle/>
        <a:p>
          <a:endParaRPr lang="en-US" sz="2000"/>
        </a:p>
      </dgm:t>
    </dgm:pt>
    <dgm:pt modelId="{6E62E6EC-8AE2-4AF1-A2B3-4B2DFA7C2E76}" type="sibTrans" cxnId="{CFA81786-B748-48AF-9BFF-282DDBA00D8C}">
      <dgm:prSet/>
      <dgm:spPr/>
      <dgm:t>
        <a:bodyPr/>
        <a:lstStyle/>
        <a:p>
          <a:endParaRPr lang="en-US" sz="2000"/>
        </a:p>
      </dgm:t>
    </dgm:pt>
    <dgm:pt modelId="{1E1F23DD-C042-4219-9C9C-280CD91B28A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Formative</a:t>
          </a:r>
        </a:p>
      </dgm:t>
    </dgm:pt>
    <dgm:pt modelId="{BA260C72-4AAC-4934-9080-9E94A5BECF03}" type="parTrans" cxnId="{74D81C63-3C7F-4FEE-ADE4-6AEB9B70E050}">
      <dgm:prSet/>
      <dgm:spPr/>
      <dgm:t>
        <a:bodyPr/>
        <a:lstStyle/>
        <a:p>
          <a:endParaRPr lang="en-US" sz="2000"/>
        </a:p>
      </dgm:t>
    </dgm:pt>
    <dgm:pt modelId="{F5C9150A-4E4A-4D26-8790-6B17A63FFF69}" type="sibTrans" cxnId="{74D81C63-3C7F-4FEE-ADE4-6AEB9B70E050}">
      <dgm:prSet/>
      <dgm:spPr/>
      <dgm:t>
        <a:bodyPr/>
        <a:lstStyle/>
        <a:p>
          <a:endParaRPr lang="en-US" sz="2000"/>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Summative</a:t>
          </a:r>
        </a:p>
      </dgm:t>
    </dgm:pt>
    <dgm:pt modelId="{DAF10627-20FA-4BDB-9365-30405B888CDC}" type="parTrans" cxnId="{A9632E11-356B-45B5-9A5F-D764C0D006B1}">
      <dgm:prSet/>
      <dgm:spPr/>
      <dgm:t>
        <a:bodyPr/>
        <a:lstStyle/>
        <a:p>
          <a:endParaRPr lang="en-US" sz="2000"/>
        </a:p>
      </dgm:t>
    </dgm:pt>
    <dgm:pt modelId="{3A9988E5-D2FC-4053-A3B2-804D55B5D78C}" type="sibTrans" cxnId="{A9632E11-356B-45B5-9A5F-D764C0D006B1}">
      <dgm:prSet/>
      <dgm:spPr/>
      <dgm:t>
        <a:bodyPr/>
        <a:lstStyle/>
        <a:p>
          <a:endParaRPr lang="en-US" sz="2000"/>
        </a:p>
      </dgm:t>
    </dgm:pt>
    <dgm:pt modelId="{131B696B-5ADE-43C6-AA8A-2BFD36522445}">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endParaRPr lang="en-US" sz="2000" b="1" i="0" dirty="0"/>
        </a:p>
        <a:p>
          <a:pPr algn="ctr">
            <a:lnSpc>
              <a:spcPct val="100000"/>
            </a:lnSpc>
          </a:pPr>
          <a:r>
            <a:rPr lang="en-US" sz="2000" b="1" i="0" dirty="0"/>
            <a:t>Evidence during </a:t>
          </a:r>
        </a:p>
        <a:p>
          <a:pPr algn="ctr">
            <a:lnSpc>
              <a:spcPct val="100000"/>
            </a:lnSpc>
          </a:pPr>
          <a:r>
            <a:rPr lang="en-US" sz="2000" b="1" i="0" dirty="0"/>
            <a:t>facilitation</a:t>
          </a:r>
        </a:p>
        <a:p>
          <a:pPr algn="ctr">
            <a:lnSpc>
              <a:spcPct val="100000"/>
            </a:lnSpc>
          </a:pPr>
          <a:r>
            <a:rPr lang="en-US" sz="2000" b="1" i="0" dirty="0"/>
            <a:t>Self Assessment</a:t>
          </a:r>
        </a:p>
        <a:p>
          <a:pPr algn="ctr">
            <a:lnSpc>
              <a:spcPct val="100000"/>
            </a:lnSpc>
          </a:pPr>
          <a:endParaRPr lang="en-US" sz="2000" b="1" i="0" dirty="0"/>
        </a:p>
      </dgm:t>
    </dgm:pt>
    <dgm:pt modelId="{92213584-4208-4165-B72E-03559A3E37D5}" type="parTrans" cxnId="{89FA4D95-4C56-460D-8911-7ED693DF8256}">
      <dgm:prSet/>
      <dgm:spPr/>
      <dgm:t>
        <a:bodyPr/>
        <a:lstStyle/>
        <a:p>
          <a:endParaRPr lang="en-US" sz="2000"/>
        </a:p>
      </dgm:t>
    </dgm:pt>
    <dgm:pt modelId="{C5AA6F92-6248-4027-9030-326B000788C7}" type="sibTrans" cxnId="{89FA4D95-4C56-460D-8911-7ED693DF8256}">
      <dgm:prSet/>
      <dgm:spPr/>
      <dgm:t>
        <a:bodyPr/>
        <a:lstStyle/>
        <a:p>
          <a:endParaRPr lang="en-US" sz="2000"/>
        </a:p>
      </dgm:t>
    </dgm:pt>
    <dgm:pt modelId="{03C84F75-2031-4AA4-B6F0-27F44773D70D}">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r>
            <a:rPr lang="en-US" sz="2000" b="1" dirty="0"/>
            <a:t>Knowledge Assessment</a:t>
          </a:r>
        </a:p>
        <a:p>
          <a:pPr algn="ctr">
            <a:lnSpc>
              <a:spcPct val="100000"/>
            </a:lnSpc>
          </a:pPr>
          <a:r>
            <a:rPr lang="en-US" sz="2000" b="1" dirty="0"/>
            <a:t> Summative Workplace</a:t>
          </a:r>
        </a:p>
        <a:p>
          <a:pPr algn="ctr">
            <a:lnSpc>
              <a:spcPct val="100000"/>
            </a:lnSpc>
          </a:pPr>
          <a:r>
            <a:rPr lang="en-US" sz="2000" b="1" dirty="0"/>
            <a:t> Assignments</a:t>
          </a:r>
        </a:p>
      </dgm:t>
    </dgm:pt>
    <dgm:pt modelId="{B32D85E1-CE23-49B3-9264-73DD3614E349}" type="parTrans" cxnId="{6CF6D070-7A42-4FEA-B954-7417D0A3E6BF}">
      <dgm:prSet/>
      <dgm:spPr/>
      <dgm:t>
        <a:bodyPr/>
        <a:lstStyle/>
        <a:p>
          <a:endParaRPr lang="en-US" sz="2000"/>
        </a:p>
      </dgm:t>
    </dgm:pt>
    <dgm:pt modelId="{702B65BC-E86D-4114-98D7-54053DDA7596}" type="sibTrans" cxnId="{6CF6D070-7A42-4FEA-B954-7417D0A3E6BF}">
      <dgm:prSet/>
      <dgm:spPr/>
      <dgm:t>
        <a:bodyPr/>
        <a:lstStyle/>
        <a:p>
          <a:endParaRPr lang="en-US" sz="2000"/>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Y="25750">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F99C2F2-CD21-4313-9634-001389A43FB9}" type="pres">
      <dgm:prSet presAssocID="{BA260C72-4AAC-4934-9080-9E94A5BECF03}" presName="Name37" presStyleLbl="parChTrans1D2" presStyleIdx="0" presStyleCnt="2"/>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0" presStyleCnt="2" custScaleY="46335">
        <dgm:presLayoutVars>
          <dgm:chPref val="3"/>
        </dgm:presLayoutVars>
      </dgm:prSet>
      <dgm:spPr/>
    </dgm:pt>
    <dgm:pt modelId="{BA70270E-585D-4A22-B309-A104DFB9AC6E}" type="pres">
      <dgm:prSet presAssocID="{1E1F23DD-C042-4219-9C9C-280CD91B28AC}" presName="rootConnector" presStyleLbl="node2" presStyleIdx="0" presStyleCnt="2"/>
      <dgm:spPr/>
    </dgm:pt>
    <dgm:pt modelId="{18BCA5D3-DEFD-454D-9E82-F7030D92C3BC}" type="pres">
      <dgm:prSet presAssocID="{1E1F23DD-C042-4219-9C9C-280CD91B28AC}" presName="hierChild4" presStyleCnt="0"/>
      <dgm:spPr/>
    </dgm:pt>
    <dgm:pt modelId="{00854E58-BD01-4E9A-BFE3-E2B249DCDE15}" type="pres">
      <dgm:prSet presAssocID="{92213584-4208-4165-B72E-03559A3E37D5}" presName="Name37" presStyleLbl="parChTrans1D3" presStyleIdx="0" presStyleCnt="2"/>
      <dgm:spPr/>
    </dgm:pt>
    <dgm:pt modelId="{25BA82E1-1F11-4CF6-9A90-DED10EB306EB}" type="pres">
      <dgm:prSet presAssocID="{131B696B-5ADE-43C6-AA8A-2BFD36522445}" presName="hierRoot2" presStyleCnt="0">
        <dgm:presLayoutVars>
          <dgm:hierBranch val="init"/>
        </dgm:presLayoutVars>
      </dgm:prSet>
      <dgm:spPr/>
    </dgm:pt>
    <dgm:pt modelId="{74285F4B-170D-4234-B302-97D2D85ED42B}" type="pres">
      <dgm:prSet presAssocID="{131B696B-5ADE-43C6-AA8A-2BFD36522445}" presName="rootComposite" presStyleCnt="0"/>
      <dgm:spPr/>
    </dgm:pt>
    <dgm:pt modelId="{CC3C5B9F-7C7E-48D7-BEFA-F5C8A50EDB1F}" type="pres">
      <dgm:prSet presAssocID="{131B696B-5ADE-43C6-AA8A-2BFD36522445}" presName="rootText" presStyleLbl="node3" presStyleIdx="0" presStyleCnt="2" custScaleX="87307" custLinFactNeighborX="2543" custLinFactNeighborY="2805">
        <dgm:presLayoutVars>
          <dgm:chPref val="3"/>
        </dgm:presLayoutVars>
      </dgm:prSet>
      <dgm:spPr/>
    </dgm:pt>
    <dgm:pt modelId="{281631E6-A6A3-48C9-A5CC-00F3633E648A}" type="pres">
      <dgm:prSet presAssocID="{131B696B-5ADE-43C6-AA8A-2BFD36522445}" presName="rootConnector" presStyleLbl="node3" presStyleIdx="0" presStyleCnt="2"/>
      <dgm:spPr/>
    </dgm:pt>
    <dgm:pt modelId="{B1F61199-2921-48EB-8C47-A0C3870E0EFF}" type="pres">
      <dgm:prSet presAssocID="{131B696B-5ADE-43C6-AA8A-2BFD36522445}" presName="hierChild4" presStyleCnt="0"/>
      <dgm:spPr/>
    </dgm:pt>
    <dgm:pt modelId="{49D63E4A-7EB2-4303-A910-260994226B24}" type="pres">
      <dgm:prSet presAssocID="{131B696B-5ADE-43C6-AA8A-2BFD36522445}" presName="hierChild5"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1" presStyleCnt="2"/>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1" presStyleCnt="2" custScaleY="48643">
        <dgm:presLayoutVars>
          <dgm:chPref val="3"/>
        </dgm:presLayoutVars>
      </dgm:prSet>
      <dgm:spPr/>
    </dgm:pt>
    <dgm:pt modelId="{00998848-0883-4A30-8D28-291E7D75C6FB}" type="pres">
      <dgm:prSet presAssocID="{26B039C9-4E13-4463-9C35-681A3ADA2ED4}" presName="rootConnector" presStyleLbl="node2" presStyleIdx="1" presStyleCnt="2"/>
      <dgm:spPr/>
    </dgm:pt>
    <dgm:pt modelId="{45A93E4F-2C9E-47CD-9578-C6A168439A3A}" type="pres">
      <dgm:prSet presAssocID="{26B039C9-4E13-4463-9C35-681A3ADA2ED4}" presName="hierChild4" presStyleCnt="0"/>
      <dgm:spPr/>
    </dgm:pt>
    <dgm:pt modelId="{B74BCAB8-0EA7-42E6-9BEE-11398D7C6C3B}" type="pres">
      <dgm:prSet presAssocID="{B32D85E1-CE23-49B3-9264-73DD3614E349}" presName="Name37" presStyleLbl="parChTrans1D3" presStyleIdx="1" presStyleCnt="2"/>
      <dgm:spPr/>
    </dgm:pt>
    <dgm:pt modelId="{1DF21838-ABDA-41D8-AB77-2E4520A0D3ED}" type="pres">
      <dgm:prSet presAssocID="{03C84F75-2031-4AA4-B6F0-27F44773D70D}" presName="hierRoot2" presStyleCnt="0">
        <dgm:presLayoutVars>
          <dgm:hierBranch val="init"/>
        </dgm:presLayoutVars>
      </dgm:prSet>
      <dgm:spPr/>
    </dgm:pt>
    <dgm:pt modelId="{D0F9AC67-6F8F-41E4-BB7B-B76DA67C4080}" type="pres">
      <dgm:prSet presAssocID="{03C84F75-2031-4AA4-B6F0-27F44773D70D}" presName="rootComposite" presStyleCnt="0"/>
      <dgm:spPr/>
    </dgm:pt>
    <dgm:pt modelId="{64E85D38-C8F4-45A8-A4FB-7B00B79166F0}" type="pres">
      <dgm:prSet presAssocID="{03C84F75-2031-4AA4-B6F0-27F44773D70D}" presName="rootText" presStyleLbl="node3" presStyleIdx="1" presStyleCnt="2">
        <dgm:presLayoutVars>
          <dgm:chPref val="3"/>
        </dgm:presLayoutVars>
      </dgm:prSet>
      <dgm:spPr/>
    </dgm:pt>
    <dgm:pt modelId="{0CF0A423-816F-4B5D-83EE-9FAACC09906A}" type="pres">
      <dgm:prSet presAssocID="{03C84F75-2031-4AA4-B6F0-27F44773D70D}" presName="rootConnector" presStyleLbl="node3" presStyleIdx="1" presStyleCnt="2"/>
      <dgm:spPr/>
    </dgm:pt>
    <dgm:pt modelId="{5BC40D90-9A2A-46B6-A3E4-A063ED42B522}" type="pres">
      <dgm:prSet presAssocID="{03C84F75-2031-4AA4-B6F0-27F44773D70D}" presName="hierChild4" presStyleCnt="0"/>
      <dgm:spPr/>
    </dgm:pt>
    <dgm:pt modelId="{EB8BEB60-FF6F-44C1-9155-C9434133A065}" type="pres">
      <dgm:prSet presAssocID="{03C84F75-2031-4AA4-B6F0-27F44773D70D}" presName="hierChild5"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111EF304-7D88-4254-8F35-7B57ADA7085A}" type="presOf" srcId="{131B696B-5ADE-43C6-AA8A-2BFD36522445}" destId="{CC3C5B9F-7C7E-48D7-BEFA-F5C8A50EDB1F}" srcOrd="0" destOrd="0" presId="urn:microsoft.com/office/officeart/2005/8/layout/orgChart1"/>
    <dgm:cxn modelId="{A9632E11-356B-45B5-9A5F-D764C0D006B1}" srcId="{45A05D77-9081-4709-A301-ED1670679511}" destId="{26B039C9-4E13-4463-9C35-681A3ADA2ED4}" srcOrd="1" destOrd="0" parTransId="{DAF10627-20FA-4BDB-9365-30405B888CDC}" sibTransId="{3A9988E5-D2FC-4053-A3B2-804D55B5D78C}"/>
    <dgm:cxn modelId="{E73F3B17-2E1F-4D3A-A7E0-B67ABA8C62E0}" type="presOf" srcId="{DAF10627-20FA-4BDB-9365-30405B888CDC}" destId="{79A44E13-0693-4EF4-ADC9-07A7A193F52E}" srcOrd="0" destOrd="0" presId="urn:microsoft.com/office/officeart/2005/8/layout/orgChart1"/>
    <dgm:cxn modelId="{C3DB3321-9261-4796-A8AF-03A132974951}" type="presOf" srcId="{92213584-4208-4165-B72E-03559A3E37D5}" destId="{00854E58-BD01-4E9A-BFE3-E2B249DCDE15}" srcOrd="0" destOrd="0" presId="urn:microsoft.com/office/officeart/2005/8/layout/orgChart1"/>
    <dgm:cxn modelId="{DC2F6123-B0B7-4A69-900E-E549FF3BF1EA}" type="presOf" srcId="{4912FC0A-C24F-404E-A0F7-42F309206DF3}" destId="{1CA79E3D-2962-42C0-8C9A-1398AB3AA113}" srcOrd="0" destOrd="0" presId="urn:microsoft.com/office/officeart/2005/8/layout/orgChart1"/>
    <dgm:cxn modelId="{2C645E28-0854-45CA-A8EB-21D24A6003A9}" type="presOf" srcId="{03C84F75-2031-4AA4-B6F0-27F44773D70D}" destId="{64E85D38-C8F4-45A8-A4FB-7B00B79166F0}" srcOrd="0" destOrd="0" presId="urn:microsoft.com/office/officeart/2005/8/layout/orgChart1"/>
    <dgm:cxn modelId="{5EAB0736-8CDC-4D47-BCE7-066FF1A42F1C}" type="presOf" srcId="{45A05D77-9081-4709-A301-ED1670679511}" destId="{7EFA7AA0-0092-48D0-9439-0EB32D25F1C0}" srcOrd="1" destOrd="0" presId="urn:microsoft.com/office/officeart/2005/8/layout/orgChart1"/>
    <dgm:cxn modelId="{B47FA43E-9D89-4EC9-9EF2-4BF838A8CF20}" type="presOf" srcId="{1E1F23DD-C042-4219-9C9C-280CD91B28AC}" destId="{BA70270E-585D-4A22-B309-A104DFB9AC6E}" srcOrd="1" destOrd="0" presId="urn:microsoft.com/office/officeart/2005/8/layout/orgChart1"/>
    <dgm:cxn modelId="{0505B15D-41A6-44B9-9852-0D7094BE7E8E}" type="presOf" srcId="{BA260C72-4AAC-4934-9080-9E94A5BECF03}" destId="{FF99C2F2-CD21-4313-9634-001389A43FB9}" srcOrd="0" destOrd="0" presId="urn:microsoft.com/office/officeart/2005/8/layout/orgChart1"/>
    <dgm:cxn modelId="{74D81C63-3C7F-4FEE-ADE4-6AEB9B70E050}" srcId="{45A05D77-9081-4709-A301-ED1670679511}" destId="{1E1F23DD-C042-4219-9C9C-280CD91B28AC}" srcOrd="0" destOrd="0" parTransId="{BA260C72-4AAC-4934-9080-9E94A5BECF03}" sibTransId="{F5C9150A-4E4A-4D26-8790-6B17A63FFF69}"/>
    <dgm:cxn modelId="{0501634A-BD94-4B96-B09E-AA762F00CB6B}" type="presOf" srcId="{131B696B-5ADE-43C6-AA8A-2BFD36522445}" destId="{281631E6-A6A3-48C9-A5CC-00F3633E648A}" srcOrd="1" destOrd="0" presId="urn:microsoft.com/office/officeart/2005/8/layout/orgChart1"/>
    <dgm:cxn modelId="{0A06236D-FE8D-4F7D-98BA-83F8EDD41C7D}" type="presOf" srcId="{1E1F23DD-C042-4219-9C9C-280CD91B28AC}" destId="{4C255BB0-1E6B-41BD-A9B3-29EA7F5693FC}" srcOrd="0" destOrd="0" presId="urn:microsoft.com/office/officeart/2005/8/layout/orgChart1"/>
    <dgm:cxn modelId="{6CF6D070-7A42-4FEA-B954-7417D0A3E6BF}" srcId="{26B039C9-4E13-4463-9C35-681A3ADA2ED4}" destId="{03C84F75-2031-4AA4-B6F0-27F44773D70D}" srcOrd="0" destOrd="0" parTransId="{B32D85E1-CE23-49B3-9264-73DD3614E349}" sibTransId="{702B65BC-E86D-4114-98D7-54053DDA7596}"/>
    <dgm:cxn modelId="{FBF12055-B9F4-40D0-B5D4-1C47454DF936}" type="presOf" srcId="{03C84F75-2031-4AA4-B6F0-27F44773D70D}" destId="{0CF0A423-816F-4B5D-83EE-9FAACC09906A}"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B8EC7589-404B-4E59-AB91-A50654D4E0A1}" type="presOf" srcId="{26B039C9-4E13-4463-9C35-681A3ADA2ED4}" destId="{24349B9E-7679-48F3-8C1B-516E244933D3}" srcOrd="0" destOrd="0" presId="urn:microsoft.com/office/officeart/2005/8/layout/orgChart1"/>
    <dgm:cxn modelId="{89FA4D95-4C56-460D-8911-7ED693DF8256}" srcId="{1E1F23DD-C042-4219-9C9C-280CD91B28AC}" destId="{131B696B-5ADE-43C6-AA8A-2BFD36522445}" srcOrd="0" destOrd="0" parTransId="{92213584-4208-4165-B72E-03559A3E37D5}" sibTransId="{C5AA6F92-6248-4027-9030-326B000788C7}"/>
    <dgm:cxn modelId="{932B10C5-D970-4BBC-9D1B-06D69CA4AB4C}" type="presOf" srcId="{26B039C9-4E13-4463-9C35-681A3ADA2ED4}" destId="{00998848-0883-4A30-8D28-291E7D75C6FB}" srcOrd="1" destOrd="0" presId="urn:microsoft.com/office/officeart/2005/8/layout/orgChart1"/>
    <dgm:cxn modelId="{444F91FC-5D2F-49C4-A718-930058785EA8}" type="presOf" srcId="{45A05D77-9081-4709-A301-ED1670679511}" destId="{00DD5ACD-371A-4729-B992-E39098DC1F1D}" srcOrd="0" destOrd="0" presId="urn:microsoft.com/office/officeart/2005/8/layout/orgChart1"/>
    <dgm:cxn modelId="{9DD2F9FF-E2CD-4F68-B3FC-B4DFA8F8A2B7}" type="presOf" srcId="{B32D85E1-CE23-49B3-9264-73DD3614E349}" destId="{B74BCAB8-0EA7-42E6-9BEE-11398D7C6C3B}" srcOrd="0" destOrd="0" presId="urn:microsoft.com/office/officeart/2005/8/layout/orgChart1"/>
    <dgm:cxn modelId="{B050E4F9-33AB-4C2B-89C6-E132969AA8E5}" type="presParOf" srcId="{1CA79E3D-2962-42C0-8C9A-1398AB3AA113}" destId="{50A395C4-0E4D-4059-9682-15130E95B087}" srcOrd="0" destOrd="0" presId="urn:microsoft.com/office/officeart/2005/8/layout/orgChart1"/>
    <dgm:cxn modelId="{E38FAAF4-D4D2-4F1E-B4FB-5D27171B603D}" type="presParOf" srcId="{50A395C4-0E4D-4059-9682-15130E95B087}" destId="{CD8864FD-C9B2-494A-88EB-9FDC63761633}" srcOrd="0" destOrd="0" presId="urn:microsoft.com/office/officeart/2005/8/layout/orgChart1"/>
    <dgm:cxn modelId="{6F79A6E2-430A-43B0-862B-4A12A82344D6}" type="presParOf" srcId="{CD8864FD-C9B2-494A-88EB-9FDC63761633}" destId="{00DD5ACD-371A-4729-B992-E39098DC1F1D}" srcOrd="0" destOrd="0" presId="urn:microsoft.com/office/officeart/2005/8/layout/orgChart1"/>
    <dgm:cxn modelId="{60C16BC3-9CF8-424A-B9B7-1060C667A4E4}" type="presParOf" srcId="{CD8864FD-C9B2-494A-88EB-9FDC63761633}" destId="{7EFA7AA0-0092-48D0-9439-0EB32D25F1C0}" srcOrd="1" destOrd="0" presId="urn:microsoft.com/office/officeart/2005/8/layout/orgChart1"/>
    <dgm:cxn modelId="{7711B140-B0E7-4290-B18D-09CE5FFEB8CA}" type="presParOf" srcId="{50A395C4-0E4D-4059-9682-15130E95B087}" destId="{C3A3393F-F860-4BD0-878D-21DC2B2B037E}" srcOrd="1" destOrd="0" presId="urn:microsoft.com/office/officeart/2005/8/layout/orgChart1"/>
    <dgm:cxn modelId="{78EE2E96-6F97-44ED-A770-289B286AC85A}" type="presParOf" srcId="{C3A3393F-F860-4BD0-878D-21DC2B2B037E}" destId="{FF99C2F2-CD21-4313-9634-001389A43FB9}" srcOrd="0" destOrd="0" presId="urn:microsoft.com/office/officeart/2005/8/layout/orgChart1"/>
    <dgm:cxn modelId="{050FA475-0AC7-4C8E-B5AE-4B8643CE2773}" type="presParOf" srcId="{C3A3393F-F860-4BD0-878D-21DC2B2B037E}" destId="{733B6E01-64FA-4661-B6CC-24705DC5A668}" srcOrd="1" destOrd="0" presId="urn:microsoft.com/office/officeart/2005/8/layout/orgChart1"/>
    <dgm:cxn modelId="{0229DE74-2355-484A-90EE-4948563EC61F}" type="presParOf" srcId="{733B6E01-64FA-4661-B6CC-24705DC5A668}" destId="{39F62395-B5DA-4B80-989D-00F6B58952E5}" srcOrd="0" destOrd="0" presId="urn:microsoft.com/office/officeart/2005/8/layout/orgChart1"/>
    <dgm:cxn modelId="{AC6DDEC9-CC8E-4BAA-9550-B1671398B497}" type="presParOf" srcId="{39F62395-B5DA-4B80-989D-00F6B58952E5}" destId="{4C255BB0-1E6B-41BD-A9B3-29EA7F5693FC}" srcOrd="0" destOrd="0" presId="urn:microsoft.com/office/officeart/2005/8/layout/orgChart1"/>
    <dgm:cxn modelId="{30B82543-D0B9-4F9B-A285-63E7B82A776C}" type="presParOf" srcId="{39F62395-B5DA-4B80-989D-00F6B58952E5}" destId="{BA70270E-585D-4A22-B309-A104DFB9AC6E}" srcOrd="1" destOrd="0" presId="urn:microsoft.com/office/officeart/2005/8/layout/orgChart1"/>
    <dgm:cxn modelId="{E8017781-1874-4B67-ABDC-F35920793A87}" type="presParOf" srcId="{733B6E01-64FA-4661-B6CC-24705DC5A668}" destId="{18BCA5D3-DEFD-454D-9E82-F7030D92C3BC}" srcOrd="1" destOrd="0" presId="urn:microsoft.com/office/officeart/2005/8/layout/orgChart1"/>
    <dgm:cxn modelId="{C2D4DB42-A1B2-41AC-BD93-CF85E8E0E8A5}" type="presParOf" srcId="{18BCA5D3-DEFD-454D-9E82-F7030D92C3BC}" destId="{00854E58-BD01-4E9A-BFE3-E2B249DCDE15}" srcOrd="0" destOrd="0" presId="urn:microsoft.com/office/officeart/2005/8/layout/orgChart1"/>
    <dgm:cxn modelId="{044B52A0-B9D3-401B-960A-84118E627BA4}" type="presParOf" srcId="{18BCA5D3-DEFD-454D-9E82-F7030D92C3BC}" destId="{25BA82E1-1F11-4CF6-9A90-DED10EB306EB}" srcOrd="1" destOrd="0" presId="urn:microsoft.com/office/officeart/2005/8/layout/orgChart1"/>
    <dgm:cxn modelId="{6E6B095B-A120-4B7E-9D8B-C85C9158C2D4}" type="presParOf" srcId="{25BA82E1-1F11-4CF6-9A90-DED10EB306EB}" destId="{74285F4B-170D-4234-B302-97D2D85ED42B}" srcOrd="0" destOrd="0" presId="urn:microsoft.com/office/officeart/2005/8/layout/orgChart1"/>
    <dgm:cxn modelId="{DD7F45B8-1B96-4855-AEF7-5B0DD52EAE23}" type="presParOf" srcId="{74285F4B-170D-4234-B302-97D2D85ED42B}" destId="{CC3C5B9F-7C7E-48D7-BEFA-F5C8A50EDB1F}" srcOrd="0" destOrd="0" presId="urn:microsoft.com/office/officeart/2005/8/layout/orgChart1"/>
    <dgm:cxn modelId="{8C5D70E2-D39D-43F6-9CEE-F71CFE872221}" type="presParOf" srcId="{74285F4B-170D-4234-B302-97D2D85ED42B}" destId="{281631E6-A6A3-48C9-A5CC-00F3633E648A}" srcOrd="1" destOrd="0" presId="urn:microsoft.com/office/officeart/2005/8/layout/orgChart1"/>
    <dgm:cxn modelId="{75152687-3879-4B9A-9AF6-B383180728C9}" type="presParOf" srcId="{25BA82E1-1F11-4CF6-9A90-DED10EB306EB}" destId="{B1F61199-2921-48EB-8C47-A0C3870E0EFF}" srcOrd="1" destOrd="0" presId="urn:microsoft.com/office/officeart/2005/8/layout/orgChart1"/>
    <dgm:cxn modelId="{80C611D7-37A0-4EE8-A7C9-0064D590F887}" type="presParOf" srcId="{25BA82E1-1F11-4CF6-9A90-DED10EB306EB}" destId="{49D63E4A-7EB2-4303-A910-260994226B24}" srcOrd="2" destOrd="0" presId="urn:microsoft.com/office/officeart/2005/8/layout/orgChart1"/>
    <dgm:cxn modelId="{CA449D3A-8000-441E-8EBF-7E6E81EFE1E0}" type="presParOf" srcId="{733B6E01-64FA-4661-B6CC-24705DC5A668}" destId="{1ACB6A03-D727-4A7C-AFBE-AA136F42B5FF}" srcOrd="2" destOrd="0" presId="urn:microsoft.com/office/officeart/2005/8/layout/orgChart1"/>
    <dgm:cxn modelId="{2104DC5F-ED71-4903-9644-BDC025BCC049}" type="presParOf" srcId="{C3A3393F-F860-4BD0-878D-21DC2B2B037E}" destId="{79A44E13-0693-4EF4-ADC9-07A7A193F52E}" srcOrd="2" destOrd="0" presId="urn:microsoft.com/office/officeart/2005/8/layout/orgChart1"/>
    <dgm:cxn modelId="{B37C7E97-23AE-42E9-A894-EDD83ADA1FFB}" type="presParOf" srcId="{C3A3393F-F860-4BD0-878D-21DC2B2B037E}" destId="{F19A08F4-B90B-4173-BA70-DFE8A572420E}" srcOrd="3" destOrd="0" presId="urn:microsoft.com/office/officeart/2005/8/layout/orgChart1"/>
    <dgm:cxn modelId="{DD58F6AF-97A6-44CE-8237-5AE46EB35642}" type="presParOf" srcId="{F19A08F4-B90B-4173-BA70-DFE8A572420E}" destId="{08E805BA-5AFC-4EA9-BBEB-1FA11E4A5419}" srcOrd="0" destOrd="0" presId="urn:microsoft.com/office/officeart/2005/8/layout/orgChart1"/>
    <dgm:cxn modelId="{B7553517-EC50-435E-9F79-B15F69BD78B7}" type="presParOf" srcId="{08E805BA-5AFC-4EA9-BBEB-1FA11E4A5419}" destId="{24349B9E-7679-48F3-8C1B-516E244933D3}" srcOrd="0" destOrd="0" presId="urn:microsoft.com/office/officeart/2005/8/layout/orgChart1"/>
    <dgm:cxn modelId="{B0CB24F5-A7A4-4794-9CD0-D6C05769C1F4}" type="presParOf" srcId="{08E805BA-5AFC-4EA9-BBEB-1FA11E4A5419}" destId="{00998848-0883-4A30-8D28-291E7D75C6FB}" srcOrd="1" destOrd="0" presId="urn:microsoft.com/office/officeart/2005/8/layout/orgChart1"/>
    <dgm:cxn modelId="{0F066603-60A4-4ED4-8B14-2DB80BBFB2C1}" type="presParOf" srcId="{F19A08F4-B90B-4173-BA70-DFE8A572420E}" destId="{45A93E4F-2C9E-47CD-9578-C6A168439A3A}" srcOrd="1" destOrd="0" presId="urn:microsoft.com/office/officeart/2005/8/layout/orgChart1"/>
    <dgm:cxn modelId="{7A26805D-3962-4B5E-8FE9-9049E1E87140}" type="presParOf" srcId="{45A93E4F-2C9E-47CD-9578-C6A168439A3A}" destId="{B74BCAB8-0EA7-42E6-9BEE-11398D7C6C3B}" srcOrd="0" destOrd="0" presId="urn:microsoft.com/office/officeart/2005/8/layout/orgChart1"/>
    <dgm:cxn modelId="{4CD25B3D-CD40-41F2-AC60-A0A10B7431B0}" type="presParOf" srcId="{45A93E4F-2C9E-47CD-9578-C6A168439A3A}" destId="{1DF21838-ABDA-41D8-AB77-2E4520A0D3ED}" srcOrd="1" destOrd="0" presId="urn:microsoft.com/office/officeart/2005/8/layout/orgChart1"/>
    <dgm:cxn modelId="{806E2CAD-397C-4008-8474-302A54771391}" type="presParOf" srcId="{1DF21838-ABDA-41D8-AB77-2E4520A0D3ED}" destId="{D0F9AC67-6F8F-41E4-BB7B-B76DA67C4080}" srcOrd="0" destOrd="0" presId="urn:microsoft.com/office/officeart/2005/8/layout/orgChart1"/>
    <dgm:cxn modelId="{DEDB1516-20AC-4AF1-BF94-9B425E34D68C}" type="presParOf" srcId="{D0F9AC67-6F8F-41E4-BB7B-B76DA67C4080}" destId="{64E85D38-C8F4-45A8-A4FB-7B00B79166F0}" srcOrd="0" destOrd="0" presId="urn:microsoft.com/office/officeart/2005/8/layout/orgChart1"/>
    <dgm:cxn modelId="{BDEC5C30-49AC-4CB0-8F0E-3E986EB1F586}" type="presParOf" srcId="{D0F9AC67-6F8F-41E4-BB7B-B76DA67C4080}" destId="{0CF0A423-816F-4B5D-83EE-9FAACC09906A}" srcOrd="1" destOrd="0" presId="urn:microsoft.com/office/officeart/2005/8/layout/orgChart1"/>
    <dgm:cxn modelId="{75CB75B9-3EF2-48A1-86D0-372C17A40954}" type="presParOf" srcId="{1DF21838-ABDA-41D8-AB77-2E4520A0D3ED}" destId="{5BC40D90-9A2A-46B6-A3E4-A063ED42B522}" srcOrd="1" destOrd="0" presId="urn:microsoft.com/office/officeart/2005/8/layout/orgChart1"/>
    <dgm:cxn modelId="{40D647B1-B52B-4512-9F91-8F2D05358811}" type="presParOf" srcId="{1DF21838-ABDA-41D8-AB77-2E4520A0D3ED}" destId="{EB8BEB60-FF6F-44C1-9155-C9434133A065}" srcOrd="2" destOrd="0" presId="urn:microsoft.com/office/officeart/2005/8/layout/orgChart1"/>
    <dgm:cxn modelId="{8605BA0F-A16F-481C-B54C-08F846808755}" type="presParOf" srcId="{F19A08F4-B90B-4173-BA70-DFE8A572420E}" destId="{7CB973D3-9989-46AC-A626-95B627260AFD}" srcOrd="2" destOrd="0" presId="urn:microsoft.com/office/officeart/2005/8/layout/orgChart1"/>
    <dgm:cxn modelId="{C037E691-BAA3-4E80-83D0-9AE2D30BE9E9}"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2240EE-AA92-4ED4-8AD9-9B9FB566383A}" type="doc">
      <dgm:prSet loTypeId="urn:microsoft.com/office/officeart/2005/8/layout/hierarchy3" loCatId="list" qsTypeId="urn:microsoft.com/office/officeart/2005/8/quickstyle/3d2" qsCatId="3D" csTypeId="urn:microsoft.com/office/officeart/2005/8/colors/accent1_5" csCatId="accent1" phldr="1"/>
      <dgm:spPr/>
      <dgm:t>
        <a:bodyPr/>
        <a:lstStyle/>
        <a:p>
          <a:endParaRPr lang="en-US"/>
        </a:p>
      </dgm:t>
    </dgm:pt>
    <dgm:pt modelId="{D8C0EB12-2BEE-4E57-ADB5-74CCFFDB9151}">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Competent</a:t>
          </a:r>
        </a:p>
      </dgm:t>
    </dgm:pt>
    <dgm:pt modelId="{CE7FC174-8AD8-4DC5-824B-A09EC541DC6F}" type="parTrans" cxnId="{24A5024C-AA03-45CB-A035-B4625133BEDC}">
      <dgm:prSet/>
      <dgm:spPr/>
      <dgm:t>
        <a:bodyPr/>
        <a:lstStyle/>
        <a:p>
          <a:endParaRPr lang="en-US"/>
        </a:p>
      </dgm:t>
    </dgm:pt>
    <dgm:pt modelId="{3BD1FFD2-FE6B-464D-8C88-892038AC9C4E}" type="sibTrans" cxnId="{24A5024C-AA03-45CB-A035-B4625133BEDC}">
      <dgm:prSet/>
      <dgm:spPr/>
      <dgm:t>
        <a:bodyPr/>
        <a:lstStyle/>
        <a:p>
          <a:endParaRPr lang="en-US"/>
        </a:p>
      </dgm:t>
    </dgm:pt>
    <dgm:pt modelId="{54F9B4B8-539B-463A-B7B6-30D321D00FB5}">
      <dgm:prSet phldrT="[Text]" custT="1">
        <dgm:style>
          <a:lnRef idx="3">
            <a:schemeClr val="lt1"/>
          </a:lnRef>
          <a:fillRef idx="1">
            <a:schemeClr val="accent4"/>
          </a:fillRef>
          <a:effectRef idx="1">
            <a:schemeClr val="accent4"/>
          </a:effectRef>
          <a:fontRef idx="minor">
            <a:schemeClr val="lt1"/>
          </a:fontRef>
        </dgm:style>
      </dgm:prSet>
      <dgm:spPr>
        <a:ln/>
      </dgm:spPr>
      <dgm:t>
        <a:bodyPr/>
        <a:lstStyle/>
        <a:p>
          <a:pPr algn="ctr"/>
          <a:r>
            <a:rPr kumimoji="0" lang="en-ZA" sz="2400" dirty="0">
              <a:solidFill>
                <a:schemeClr val="bg1"/>
              </a:solidFill>
              <a:effectLst/>
              <a:latin typeface="Calibri" panose="020F0502020204030204" pitchFamily="34" charset="0"/>
              <a:ea typeface="+mn-ea"/>
              <a:cs typeface="+mn-cs"/>
            </a:rPr>
            <a:t>Ability to perform  task, action or function successfully</a:t>
          </a:r>
          <a:endParaRPr lang="en-US" sz="2400" dirty="0">
            <a:solidFill>
              <a:schemeClr val="bg1"/>
            </a:solidFill>
          </a:endParaRPr>
        </a:p>
      </dgm:t>
    </dgm:pt>
    <dgm:pt modelId="{1B1E88D3-988D-4436-A148-0D01B717E27E}" type="parTrans" cxnId="{08BDF0B1-5DA2-4284-9347-B027E0D2D5D5}">
      <dgm:prSet/>
      <dgm:spPr/>
      <dgm:t>
        <a:bodyPr/>
        <a:lstStyle/>
        <a:p>
          <a:endParaRPr lang="en-US"/>
        </a:p>
      </dgm:t>
    </dgm:pt>
    <dgm:pt modelId="{4BBD1D94-9D32-4484-95ED-BFAC0FB51E68}" type="sibTrans" cxnId="{08BDF0B1-5DA2-4284-9347-B027E0D2D5D5}">
      <dgm:prSet/>
      <dgm:spPr/>
      <dgm:t>
        <a:bodyPr/>
        <a:lstStyle/>
        <a:p>
          <a:endParaRPr lang="en-US"/>
        </a:p>
      </dgm:t>
    </dgm:pt>
    <dgm:pt modelId="{7AB0807A-8F9A-4609-8C2C-D7EC4B92C7E6}">
      <dgm:prSet phldrT="[Text]" custT="1">
        <dgm:style>
          <a:lnRef idx="3">
            <a:schemeClr val="lt1"/>
          </a:lnRef>
          <a:fillRef idx="1">
            <a:schemeClr val="accent6"/>
          </a:fillRef>
          <a:effectRef idx="1">
            <a:schemeClr val="accent6"/>
          </a:effectRef>
          <a:fontRef idx="minor">
            <a:schemeClr val="lt1"/>
          </a:fontRef>
        </dgm:style>
      </dgm:prSet>
      <dgm:spPr>
        <a:ln/>
      </dgm:spPr>
      <dgm:t>
        <a:bodyPr/>
        <a:lstStyle/>
        <a:p>
          <a:pPr algn="ctr"/>
          <a:r>
            <a:rPr kumimoji="0" lang="en-ZA" sz="2400" dirty="0">
              <a:effectLst/>
              <a:latin typeface="Calibri" panose="020F0502020204030204" pitchFamily="34" charset="0"/>
              <a:ea typeface="+mn-ea"/>
              <a:cs typeface="+mn-cs"/>
            </a:rPr>
            <a:t>Certificate  issued and credits awarded</a:t>
          </a:r>
          <a:endParaRPr kumimoji="0" lang="en-US" sz="2400" dirty="0">
            <a:effectLst/>
            <a:latin typeface="Calibri" panose="020F0502020204030204" pitchFamily="34" charset="0"/>
            <a:ea typeface="+mn-ea"/>
            <a:cs typeface="+mn-cs"/>
          </a:endParaRPr>
        </a:p>
      </dgm:t>
    </dgm:pt>
    <dgm:pt modelId="{7BC72181-087A-4586-AFB7-142E1F2088CD}" type="parTrans" cxnId="{CC0E2E16-B527-4C3C-A6A1-2C2DA4B9A498}">
      <dgm:prSet/>
      <dgm:spPr/>
      <dgm:t>
        <a:bodyPr/>
        <a:lstStyle/>
        <a:p>
          <a:endParaRPr lang="en-US"/>
        </a:p>
      </dgm:t>
    </dgm:pt>
    <dgm:pt modelId="{B231B704-0FC5-4CF7-9DBA-AB779BC5D658}" type="sibTrans" cxnId="{CC0E2E16-B527-4C3C-A6A1-2C2DA4B9A498}">
      <dgm:prSet/>
      <dgm:spPr/>
      <dgm:t>
        <a:bodyPr/>
        <a:lstStyle/>
        <a:p>
          <a:endParaRPr lang="en-US"/>
        </a:p>
      </dgm:t>
    </dgm:pt>
    <dgm:pt modelId="{EFAE4652-5489-4792-B8F1-0CE32FD278F2}">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Not Yet Competent</a:t>
          </a:r>
        </a:p>
      </dgm:t>
    </dgm:pt>
    <dgm:pt modelId="{8B1EE7B5-BBF0-49EB-A327-A85A1D74F427}" type="parTrans" cxnId="{2A4B9556-DFC7-499A-82F2-DDAC704609B1}">
      <dgm:prSet/>
      <dgm:spPr/>
      <dgm:t>
        <a:bodyPr/>
        <a:lstStyle/>
        <a:p>
          <a:endParaRPr lang="en-US"/>
        </a:p>
      </dgm:t>
    </dgm:pt>
    <dgm:pt modelId="{93A535EA-357A-45B2-8AC0-0198981B9028}" type="sibTrans" cxnId="{2A4B9556-DFC7-499A-82F2-DDAC704609B1}">
      <dgm:prSet/>
      <dgm:spPr/>
      <dgm:t>
        <a:bodyPr/>
        <a:lstStyle/>
        <a:p>
          <a:endParaRPr lang="en-US"/>
        </a:p>
      </dgm:t>
    </dgm:pt>
    <dgm:pt modelId="{C03CB1F4-7F17-4518-AF8A-CC898C565749}">
      <dgm:prSet phldrT="[Text]" custT="1">
        <dgm:style>
          <a:lnRef idx="3">
            <a:schemeClr val="lt1"/>
          </a:lnRef>
          <a:fillRef idx="1">
            <a:schemeClr val="accent5"/>
          </a:fillRef>
          <a:effectRef idx="1">
            <a:schemeClr val="accent5"/>
          </a:effectRef>
          <a:fontRef idx="minor">
            <a:schemeClr val="lt1"/>
          </a:fontRef>
        </dgm:style>
      </dgm:prSet>
      <dgm:spPr>
        <a:ln/>
      </dgm:spPr>
      <dgm:t>
        <a:bodyPr/>
        <a:lstStyle/>
        <a:p>
          <a:r>
            <a:rPr kumimoji="0" lang="en-ZA" sz="2400" dirty="0">
              <a:solidFill>
                <a:schemeClr val="bg1"/>
              </a:solidFill>
              <a:effectLst/>
              <a:latin typeface="Calibri" panose="020F0502020204030204" pitchFamily="34" charset="0"/>
              <a:ea typeface="+mn-ea"/>
              <a:cs typeface="+mn-cs"/>
            </a:rPr>
            <a:t>Not successful yet </a:t>
          </a:r>
          <a:endParaRPr lang="en-US" sz="2400" dirty="0">
            <a:solidFill>
              <a:schemeClr val="bg1"/>
            </a:solidFill>
          </a:endParaRPr>
        </a:p>
      </dgm:t>
    </dgm:pt>
    <dgm:pt modelId="{80756A21-35ED-4CD4-8EAB-32A04926BD9D}" type="parTrans" cxnId="{8B1CD91B-A259-4523-80B9-4E8BD22D2CF5}">
      <dgm:prSet/>
      <dgm:spPr/>
      <dgm:t>
        <a:bodyPr/>
        <a:lstStyle/>
        <a:p>
          <a:endParaRPr lang="en-US"/>
        </a:p>
      </dgm:t>
    </dgm:pt>
    <dgm:pt modelId="{B3E6741A-7221-43E6-A44C-5937A7D515A1}" type="sibTrans" cxnId="{8B1CD91B-A259-4523-80B9-4E8BD22D2CF5}">
      <dgm:prSet/>
      <dgm:spPr/>
      <dgm:t>
        <a:bodyPr/>
        <a:lstStyle/>
        <a:p>
          <a:endParaRPr lang="en-US"/>
        </a:p>
      </dgm:t>
    </dgm:pt>
    <dgm:pt modelId="{7C351A2C-1931-40B8-9409-6896FB54BC6B}">
      <dgm:prSet custT="1">
        <dgm:style>
          <a:lnRef idx="3">
            <a:schemeClr val="lt1"/>
          </a:lnRef>
          <a:fillRef idx="1">
            <a:schemeClr val="accent6"/>
          </a:fillRef>
          <a:effectRef idx="1">
            <a:schemeClr val="accent6"/>
          </a:effectRef>
          <a:fontRef idx="minor">
            <a:schemeClr val="lt1"/>
          </a:fontRef>
        </dgm:style>
      </dgm:prSet>
      <dgm:spPr>
        <a:ln/>
      </dgm:spPr>
      <dgm:t>
        <a:bodyPr/>
        <a:lstStyle/>
        <a:p>
          <a:r>
            <a:rPr kumimoji="0" lang="en-ZA" sz="2400" dirty="0">
              <a:effectLst/>
              <a:latin typeface="Calibri" panose="020F0502020204030204" pitchFamily="34" charset="0"/>
              <a:ea typeface="+mn-ea"/>
              <a:cs typeface="+mn-cs"/>
            </a:rPr>
            <a:t>Opportunities to remediate  to address gaps</a:t>
          </a:r>
          <a:endParaRPr lang="en-US" sz="2400" dirty="0"/>
        </a:p>
      </dgm:t>
    </dgm:pt>
    <dgm:pt modelId="{0CD85615-DCA1-494E-9E6C-2A5F5BBC78C6}" type="parTrans" cxnId="{8DAFB877-2356-42DF-BD60-04BE67C191D1}">
      <dgm:prSet/>
      <dgm:spPr/>
      <dgm:t>
        <a:bodyPr/>
        <a:lstStyle/>
        <a:p>
          <a:endParaRPr lang="en-US"/>
        </a:p>
      </dgm:t>
    </dgm:pt>
    <dgm:pt modelId="{BDF1A5AE-3AE0-4A58-95A4-B568ABE37845}" type="sibTrans" cxnId="{8DAFB877-2356-42DF-BD60-04BE67C191D1}">
      <dgm:prSet/>
      <dgm:spPr/>
      <dgm:t>
        <a:bodyPr/>
        <a:lstStyle/>
        <a:p>
          <a:endParaRPr lang="en-US"/>
        </a:p>
      </dgm:t>
    </dgm:pt>
    <dgm:pt modelId="{924D2391-0E92-4FED-9C83-BF3AA5750AE1}" type="pres">
      <dgm:prSet presAssocID="{E82240EE-AA92-4ED4-8AD9-9B9FB566383A}" presName="diagram" presStyleCnt="0">
        <dgm:presLayoutVars>
          <dgm:chPref val="1"/>
          <dgm:dir/>
          <dgm:animOne val="branch"/>
          <dgm:animLvl val="lvl"/>
          <dgm:resizeHandles/>
        </dgm:presLayoutVars>
      </dgm:prSet>
      <dgm:spPr/>
    </dgm:pt>
    <dgm:pt modelId="{09BDC52F-05B3-4748-A327-B830559F3285}" type="pres">
      <dgm:prSet presAssocID="{D8C0EB12-2BEE-4E57-ADB5-74CCFFDB9151}" presName="root" presStyleCnt="0"/>
      <dgm:spPr/>
    </dgm:pt>
    <dgm:pt modelId="{0310231E-9E7A-4E70-8EC4-B0E9620A714C}" type="pres">
      <dgm:prSet presAssocID="{D8C0EB12-2BEE-4E57-ADB5-74CCFFDB9151}" presName="rootComposite" presStyleCnt="0"/>
      <dgm:spPr/>
    </dgm:pt>
    <dgm:pt modelId="{4C30E907-9459-4BCE-9CEE-D50CA8E25CB3}" type="pres">
      <dgm:prSet presAssocID="{D8C0EB12-2BEE-4E57-ADB5-74CCFFDB9151}" presName="rootText" presStyleLbl="node1" presStyleIdx="0" presStyleCnt="2" custLinFactNeighborX="-44132"/>
      <dgm:spPr/>
    </dgm:pt>
    <dgm:pt modelId="{681624F5-0C14-4AA2-8F41-9C06658E6BBF}" type="pres">
      <dgm:prSet presAssocID="{D8C0EB12-2BEE-4E57-ADB5-74CCFFDB9151}" presName="rootConnector" presStyleLbl="node1" presStyleIdx="0" presStyleCnt="2"/>
      <dgm:spPr/>
    </dgm:pt>
    <dgm:pt modelId="{0D4B9C10-CAF6-4559-AA56-CB76D840B27E}" type="pres">
      <dgm:prSet presAssocID="{D8C0EB12-2BEE-4E57-ADB5-74CCFFDB9151}" presName="childShape" presStyleCnt="0"/>
      <dgm:spPr/>
    </dgm:pt>
    <dgm:pt modelId="{411840A0-FE1C-4D59-9ED4-67B2E7F68839}" type="pres">
      <dgm:prSet presAssocID="{1B1E88D3-988D-4436-A148-0D01B717E27E}" presName="Name13" presStyleLbl="parChTrans1D2" presStyleIdx="0" presStyleCnt="4"/>
      <dgm:spPr/>
    </dgm:pt>
    <dgm:pt modelId="{226821CC-D27B-4EF3-A2C7-C4B85FB42DF7}" type="pres">
      <dgm:prSet presAssocID="{54F9B4B8-539B-463A-B7B6-30D321D00FB5}" presName="childText" presStyleLbl="bgAcc1" presStyleIdx="0" presStyleCnt="4" custScaleX="159725" custScaleY="110000" custLinFactNeighborX="-52184">
        <dgm:presLayoutVars>
          <dgm:bulletEnabled val="1"/>
        </dgm:presLayoutVars>
      </dgm:prSet>
      <dgm:spPr/>
    </dgm:pt>
    <dgm:pt modelId="{68B5D3B7-AC34-4DC8-BBA6-0AE75D13CF4B}" type="pres">
      <dgm:prSet presAssocID="{7BC72181-087A-4586-AFB7-142E1F2088CD}" presName="Name13" presStyleLbl="parChTrans1D2" presStyleIdx="1" presStyleCnt="4"/>
      <dgm:spPr/>
    </dgm:pt>
    <dgm:pt modelId="{BFD4CC16-C250-4D92-BA93-50331FC780EC}" type="pres">
      <dgm:prSet presAssocID="{7AB0807A-8F9A-4609-8C2C-D7EC4B92C7E6}" presName="childText" presStyleLbl="bgAcc1" presStyleIdx="1" presStyleCnt="4" custScaleX="160293" custScaleY="110000" custLinFactNeighborX="-52184">
        <dgm:presLayoutVars>
          <dgm:bulletEnabled val="1"/>
        </dgm:presLayoutVars>
      </dgm:prSet>
      <dgm:spPr/>
    </dgm:pt>
    <dgm:pt modelId="{4C57C817-16D4-48D1-A890-1D4C1D4980F0}" type="pres">
      <dgm:prSet presAssocID="{EFAE4652-5489-4792-B8F1-0CE32FD278F2}" presName="root" presStyleCnt="0"/>
      <dgm:spPr/>
    </dgm:pt>
    <dgm:pt modelId="{1F39DF84-750F-4FD7-98A9-4732194DEB8C}" type="pres">
      <dgm:prSet presAssocID="{EFAE4652-5489-4792-B8F1-0CE32FD278F2}" presName="rootComposite" presStyleCnt="0"/>
      <dgm:spPr/>
    </dgm:pt>
    <dgm:pt modelId="{0A1306EE-F29D-4CB0-ADDD-B4821031F774}" type="pres">
      <dgm:prSet presAssocID="{EFAE4652-5489-4792-B8F1-0CE32FD278F2}" presName="rootText" presStyleLbl="node1" presStyleIdx="1" presStyleCnt="2"/>
      <dgm:spPr/>
    </dgm:pt>
    <dgm:pt modelId="{092706B3-A5AF-477B-9BDB-68772B7A4499}" type="pres">
      <dgm:prSet presAssocID="{EFAE4652-5489-4792-B8F1-0CE32FD278F2}" presName="rootConnector" presStyleLbl="node1" presStyleIdx="1" presStyleCnt="2"/>
      <dgm:spPr/>
    </dgm:pt>
    <dgm:pt modelId="{CA4CE5BE-77AE-4CE6-8489-7448C55E75BB}" type="pres">
      <dgm:prSet presAssocID="{EFAE4652-5489-4792-B8F1-0CE32FD278F2}" presName="childShape" presStyleCnt="0"/>
      <dgm:spPr/>
    </dgm:pt>
    <dgm:pt modelId="{54192DF2-418F-433E-B8ED-736FF77E592E}" type="pres">
      <dgm:prSet presAssocID="{80756A21-35ED-4CD4-8EAB-32A04926BD9D}" presName="Name13" presStyleLbl="parChTrans1D2" presStyleIdx="2" presStyleCnt="4"/>
      <dgm:spPr/>
    </dgm:pt>
    <dgm:pt modelId="{8A02A319-79FC-40F8-A440-382EDF75D5E4}" type="pres">
      <dgm:prSet presAssocID="{C03CB1F4-7F17-4518-AF8A-CC898C565749}" presName="childText" presStyleLbl="bgAcc1" presStyleIdx="2" presStyleCnt="4" custScaleX="142712" custScaleY="110000" custLinFactNeighborX="164" custLinFactNeighborY="2424">
        <dgm:presLayoutVars>
          <dgm:bulletEnabled val="1"/>
        </dgm:presLayoutVars>
      </dgm:prSet>
      <dgm:spPr/>
    </dgm:pt>
    <dgm:pt modelId="{1D988BA5-7718-4C89-8B8F-3CE438A09815}" type="pres">
      <dgm:prSet presAssocID="{0CD85615-DCA1-494E-9E6C-2A5F5BBC78C6}" presName="Name13" presStyleLbl="parChTrans1D2" presStyleIdx="3" presStyleCnt="4"/>
      <dgm:spPr/>
    </dgm:pt>
    <dgm:pt modelId="{C42CA27C-3D85-42D8-BF99-19180EBC3F92}" type="pres">
      <dgm:prSet presAssocID="{7C351A2C-1931-40B8-9409-6896FB54BC6B}" presName="childText" presStyleLbl="bgAcc1" presStyleIdx="3" presStyleCnt="4" custScaleX="143413" custScaleY="110000">
        <dgm:presLayoutVars>
          <dgm:bulletEnabled val="1"/>
        </dgm:presLayoutVars>
      </dgm:prSet>
      <dgm:spPr/>
    </dgm:pt>
  </dgm:ptLst>
  <dgm:cxnLst>
    <dgm:cxn modelId="{CC0E2E16-B527-4C3C-A6A1-2C2DA4B9A498}" srcId="{D8C0EB12-2BEE-4E57-ADB5-74CCFFDB9151}" destId="{7AB0807A-8F9A-4609-8C2C-D7EC4B92C7E6}" srcOrd="1" destOrd="0" parTransId="{7BC72181-087A-4586-AFB7-142E1F2088CD}" sibTransId="{B231B704-0FC5-4CF7-9DBA-AB779BC5D658}"/>
    <dgm:cxn modelId="{8B1CD91B-A259-4523-80B9-4E8BD22D2CF5}" srcId="{EFAE4652-5489-4792-B8F1-0CE32FD278F2}" destId="{C03CB1F4-7F17-4518-AF8A-CC898C565749}" srcOrd="0" destOrd="0" parTransId="{80756A21-35ED-4CD4-8EAB-32A04926BD9D}" sibTransId="{B3E6741A-7221-43E6-A44C-5937A7D515A1}"/>
    <dgm:cxn modelId="{AA16B72F-F188-4EFA-98BC-88E9BCB5C771}" type="presOf" srcId="{D8C0EB12-2BEE-4E57-ADB5-74CCFFDB9151}" destId="{681624F5-0C14-4AA2-8F41-9C06658E6BBF}" srcOrd="1" destOrd="0" presId="urn:microsoft.com/office/officeart/2005/8/layout/hierarchy3"/>
    <dgm:cxn modelId="{30EBF43B-2CF9-4497-A609-EBC0E087F7E0}" type="presOf" srcId="{7C351A2C-1931-40B8-9409-6896FB54BC6B}" destId="{C42CA27C-3D85-42D8-BF99-19180EBC3F92}" srcOrd="0" destOrd="0" presId="urn:microsoft.com/office/officeart/2005/8/layout/hierarchy3"/>
    <dgm:cxn modelId="{8568E849-8F45-4EF1-B01A-BFA718D026E8}" type="presOf" srcId="{0CD85615-DCA1-494E-9E6C-2A5F5BBC78C6}" destId="{1D988BA5-7718-4C89-8B8F-3CE438A09815}" srcOrd="0" destOrd="0" presId="urn:microsoft.com/office/officeart/2005/8/layout/hierarchy3"/>
    <dgm:cxn modelId="{24A5024C-AA03-45CB-A035-B4625133BEDC}" srcId="{E82240EE-AA92-4ED4-8AD9-9B9FB566383A}" destId="{D8C0EB12-2BEE-4E57-ADB5-74CCFFDB9151}" srcOrd="0" destOrd="0" parTransId="{CE7FC174-8AD8-4DC5-824B-A09EC541DC6F}" sibTransId="{3BD1FFD2-FE6B-464D-8C88-892038AC9C4E}"/>
    <dgm:cxn modelId="{26CBD26D-32C3-44CF-832F-5BE754681AC8}" type="presOf" srcId="{E82240EE-AA92-4ED4-8AD9-9B9FB566383A}" destId="{924D2391-0E92-4FED-9C83-BF3AA5750AE1}" srcOrd="0" destOrd="0" presId="urn:microsoft.com/office/officeart/2005/8/layout/hierarchy3"/>
    <dgm:cxn modelId="{9A56A44F-E81F-4FBD-BC30-79F9A141F8B5}" type="presOf" srcId="{80756A21-35ED-4CD4-8EAB-32A04926BD9D}" destId="{54192DF2-418F-433E-B8ED-736FF77E592E}" srcOrd="0" destOrd="0" presId="urn:microsoft.com/office/officeart/2005/8/layout/hierarchy3"/>
    <dgm:cxn modelId="{912FE070-53E4-4D0F-B001-37DE419D4D54}" type="presOf" srcId="{C03CB1F4-7F17-4518-AF8A-CC898C565749}" destId="{8A02A319-79FC-40F8-A440-382EDF75D5E4}" srcOrd="0" destOrd="0" presId="urn:microsoft.com/office/officeart/2005/8/layout/hierarchy3"/>
    <dgm:cxn modelId="{2A4B9556-DFC7-499A-82F2-DDAC704609B1}" srcId="{E82240EE-AA92-4ED4-8AD9-9B9FB566383A}" destId="{EFAE4652-5489-4792-B8F1-0CE32FD278F2}" srcOrd="1" destOrd="0" parTransId="{8B1EE7B5-BBF0-49EB-A327-A85A1D74F427}" sibTransId="{93A535EA-357A-45B2-8AC0-0198981B9028}"/>
    <dgm:cxn modelId="{8DAFB877-2356-42DF-BD60-04BE67C191D1}" srcId="{EFAE4652-5489-4792-B8F1-0CE32FD278F2}" destId="{7C351A2C-1931-40B8-9409-6896FB54BC6B}" srcOrd="1" destOrd="0" parTransId="{0CD85615-DCA1-494E-9E6C-2A5F5BBC78C6}" sibTransId="{BDF1A5AE-3AE0-4A58-95A4-B568ABE37845}"/>
    <dgm:cxn modelId="{57B47298-5ACD-4D05-9502-441F4A5E2B36}" type="presOf" srcId="{7BC72181-087A-4586-AFB7-142E1F2088CD}" destId="{68B5D3B7-AC34-4DC8-BBA6-0AE75D13CF4B}" srcOrd="0" destOrd="0" presId="urn:microsoft.com/office/officeart/2005/8/layout/hierarchy3"/>
    <dgm:cxn modelId="{80B0E69B-5FAF-4A04-B83F-A5B0B8C85DE6}" type="presOf" srcId="{7AB0807A-8F9A-4609-8C2C-D7EC4B92C7E6}" destId="{BFD4CC16-C250-4D92-BA93-50331FC780EC}" srcOrd="0" destOrd="0" presId="urn:microsoft.com/office/officeart/2005/8/layout/hierarchy3"/>
    <dgm:cxn modelId="{D2EBE1AE-440E-4AE0-8B92-85616A2CC76A}" type="presOf" srcId="{54F9B4B8-539B-463A-B7B6-30D321D00FB5}" destId="{226821CC-D27B-4EF3-A2C7-C4B85FB42DF7}" srcOrd="0" destOrd="0" presId="urn:microsoft.com/office/officeart/2005/8/layout/hierarchy3"/>
    <dgm:cxn modelId="{08BDF0B1-5DA2-4284-9347-B027E0D2D5D5}" srcId="{D8C0EB12-2BEE-4E57-ADB5-74CCFFDB9151}" destId="{54F9B4B8-539B-463A-B7B6-30D321D00FB5}" srcOrd="0" destOrd="0" parTransId="{1B1E88D3-988D-4436-A148-0D01B717E27E}" sibTransId="{4BBD1D94-9D32-4484-95ED-BFAC0FB51E68}"/>
    <dgm:cxn modelId="{E3692BD8-8404-4AF3-A9FF-0C2A93B8AB40}" type="presOf" srcId="{1B1E88D3-988D-4436-A148-0D01B717E27E}" destId="{411840A0-FE1C-4D59-9ED4-67B2E7F68839}" srcOrd="0" destOrd="0" presId="urn:microsoft.com/office/officeart/2005/8/layout/hierarchy3"/>
    <dgm:cxn modelId="{434805DC-8F6E-4540-BE37-1144CAA59946}" type="presOf" srcId="{D8C0EB12-2BEE-4E57-ADB5-74CCFFDB9151}" destId="{4C30E907-9459-4BCE-9CEE-D50CA8E25CB3}" srcOrd="0" destOrd="0" presId="urn:microsoft.com/office/officeart/2005/8/layout/hierarchy3"/>
    <dgm:cxn modelId="{3B6C19F4-FB99-408B-9F44-2BF84E9E2DC9}" type="presOf" srcId="{EFAE4652-5489-4792-B8F1-0CE32FD278F2}" destId="{0A1306EE-F29D-4CB0-ADDD-B4821031F774}" srcOrd="0" destOrd="0" presId="urn:microsoft.com/office/officeart/2005/8/layout/hierarchy3"/>
    <dgm:cxn modelId="{072EDAF4-8E35-46F9-A68A-7E36E7EC0D4B}" type="presOf" srcId="{EFAE4652-5489-4792-B8F1-0CE32FD278F2}" destId="{092706B3-A5AF-477B-9BDB-68772B7A4499}" srcOrd="1" destOrd="0" presId="urn:microsoft.com/office/officeart/2005/8/layout/hierarchy3"/>
    <dgm:cxn modelId="{96B98F8A-A33C-49FE-A21B-37F9F1D51F68}" type="presParOf" srcId="{924D2391-0E92-4FED-9C83-BF3AA5750AE1}" destId="{09BDC52F-05B3-4748-A327-B830559F3285}" srcOrd="0" destOrd="0" presId="urn:microsoft.com/office/officeart/2005/8/layout/hierarchy3"/>
    <dgm:cxn modelId="{20C7CCDC-C017-47D0-B69C-85BE1BEA5D05}" type="presParOf" srcId="{09BDC52F-05B3-4748-A327-B830559F3285}" destId="{0310231E-9E7A-4E70-8EC4-B0E9620A714C}" srcOrd="0" destOrd="0" presId="urn:microsoft.com/office/officeart/2005/8/layout/hierarchy3"/>
    <dgm:cxn modelId="{A36C6983-FEE0-4AD2-855F-2D32897BEE0A}" type="presParOf" srcId="{0310231E-9E7A-4E70-8EC4-B0E9620A714C}" destId="{4C30E907-9459-4BCE-9CEE-D50CA8E25CB3}" srcOrd="0" destOrd="0" presId="urn:microsoft.com/office/officeart/2005/8/layout/hierarchy3"/>
    <dgm:cxn modelId="{FA298FED-82F6-4D7D-87ED-359DF0A77C8B}" type="presParOf" srcId="{0310231E-9E7A-4E70-8EC4-B0E9620A714C}" destId="{681624F5-0C14-4AA2-8F41-9C06658E6BBF}" srcOrd="1" destOrd="0" presId="urn:microsoft.com/office/officeart/2005/8/layout/hierarchy3"/>
    <dgm:cxn modelId="{666A969C-B265-4E88-B163-BD68D6048804}" type="presParOf" srcId="{09BDC52F-05B3-4748-A327-B830559F3285}" destId="{0D4B9C10-CAF6-4559-AA56-CB76D840B27E}" srcOrd="1" destOrd="0" presId="urn:microsoft.com/office/officeart/2005/8/layout/hierarchy3"/>
    <dgm:cxn modelId="{FA1A233F-AE02-44E8-81B5-086B56032421}" type="presParOf" srcId="{0D4B9C10-CAF6-4559-AA56-CB76D840B27E}" destId="{411840A0-FE1C-4D59-9ED4-67B2E7F68839}" srcOrd="0" destOrd="0" presId="urn:microsoft.com/office/officeart/2005/8/layout/hierarchy3"/>
    <dgm:cxn modelId="{63D30E3C-3907-456F-B319-46C64DE18B6A}" type="presParOf" srcId="{0D4B9C10-CAF6-4559-AA56-CB76D840B27E}" destId="{226821CC-D27B-4EF3-A2C7-C4B85FB42DF7}" srcOrd="1" destOrd="0" presId="urn:microsoft.com/office/officeart/2005/8/layout/hierarchy3"/>
    <dgm:cxn modelId="{C7CF0F37-054E-4BA7-BF97-F1C3367BDDEB}" type="presParOf" srcId="{0D4B9C10-CAF6-4559-AA56-CB76D840B27E}" destId="{68B5D3B7-AC34-4DC8-BBA6-0AE75D13CF4B}" srcOrd="2" destOrd="0" presId="urn:microsoft.com/office/officeart/2005/8/layout/hierarchy3"/>
    <dgm:cxn modelId="{4203AF98-76D2-4437-9C4A-8237A37B4D99}" type="presParOf" srcId="{0D4B9C10-CAF6-4559-AA56-CB76D840B27E}" destId="{BFD4CC16-C250-4D92-BA93-50331FC780EC}" srcOrd="3" destOrd="0" presId="urn:microsoft.com/office/officeart/2005/8/layout/hierarchy3"/>
    <dgm:cxn modelId="{22D23972-20EB-4B1C-A182-60E2375BE4F2}" type="presParOf" srcId="{924D2391-0E92-4FED-9C83-BF3AA5750AE1}" destId="{4C57C817-16D4-48D1-A890-1D4C1D4980F0}" srcOrd="1" destOrd="0" presId="urn:microsoft.com/office/officeart/2005/8/layout/hierarchy3"/>
    <dgm:cxn modelId="{D02E98EA-A21A-440E-969F-45FA3E6A650A}" type="presParOf" srcId="{4C57C817-16D4-48D1-A890-1D4C1D4980F0}" destId="{1F39DF84-750F-4FD7-98A9-4732194DEB8C}" srcOrd="0" destOrd="0" presId="urn:microsoft.com/office/officeart/2005/8/layout/hierarchy3"/>
    <dgm:cxn modelId="{CB9D7103-064C-495D-9893-0175634445E5}" type="presParOf" srcId="{1F39DF84-750F-4FD7-98A9-4732194DEB8C}" destId="{0A1306EE-F29D-4CB0-ADDD-B4821031F774}" srcOrd="0" destOrd="0" presId="urn:microsoft.com/office/officeart/2005/8/layout/hierarchy3"/>
    <dgm:cxn modelId="{14B4478E-3291-4386-97BB-931AE6E627F8}" type="presParOf" srcId="{1F39DF84-750F-4FD7-98A9-4732194DEB8C}" destId="{092706B3-A5AF-477B-9BDB-68772B7A4499}" srcOrd="1" destOrd="0" presId="urn:microsoft.com/office/officeart/2005/8/layout/hierarchy3"/>
    <dgm:cxn modelId="{C4CC795D-D24D-4EAB-98FC-22E921493744}" type="presParOf" srcId="{4C57C817-16D4-48D1-A890-1D4C1D4980F0}" destId="{CA4CE5BE-77AE-4CE6-8489-7448C55E75BB}" srcOrd="1" destOrd="0" presId="urn:microsoft.com/office/officeart/2005/8/layout/hierarchy3"/>
    <dgm:cxn modelId="{CC2232C4-CE66-48AF-B0D2-6957E7E0FED5}" type="presParOf" srcId="{CA4CE5BE-77AE-4CE6-8489-7448C55E75BB}" destId="{54192DF2-418F-433E-B8ED-736FF77E592E}" srcOrd="0" destOrd="0" presId="urn:microsoft.com/office/officeart/2005/8/layout/hierarchy3"/>
    <dgm:cxn modelId="{112C453D-9C3A-4D5E-A472-FD389CC5DE03}" type="presParOf" srcId="{CA4CE5BE-77AE-4CE6-8489-7448C55E75BB}" destId="{8A02A319-79FC-40F8-A440-382EDF75D5E4}" srcOrd="1" destOrd="0" presId="urn:microsoft.com/office/officeart/2005/8/layout/hierarchy3"/>
    <dgm:cxn modelId="{54E692A7-BC99-46D5-B939-7EDEBAF92024}" type="presParOf" srcId="{CA4CE5BE-77AE-4CE6-8489-7448C55E75BB}" destId="{1D988BA5-7718-4C89-8B8F-3CE438A09815}" srcOrd="2" destOrd="0" presId="urn:microsoft.com/office/officeart/2005/8/layout/hierarchy3"/>
    <dgm:cxn modelId="{EE27ED22-25AE-46B5-8E9E-069D81696B4D}" type="presParOf" srcId="{CA4CE5BE-77AE-4CE6-8489-7448C55E75BB}" destId="{C42CA27C-3D85-42D8-BF99-19180EBC3F9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DCAA6B-A358-448E-BC3E-6A625329735A}" type="doc">
      <dgm:prSet loTypeId="urn:microsoft.com/office/officeart/2005/8/layout/hProcess9" loCatId="process" qsTypeId="urn:microsoft.com/office/officeart/2005/8/quickstyle/3d2" qsCatId="3D" csTypeId="urn:microsoft.com/office/officeart/2005/8/colors/accent5_3" csCatId="accent5" phldr="1"/>
      <dgm:spPr/>
    </dgm:pt>
    <dgm:pt modelId="{DAA5E4C2-83D4-4A6D-8606-481EFECC2AD0}">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Assessment</a:t>
          </a:r>
        </a:p>
      </dgm:t>
    </dgm:pt>
    <dgm:pt modelId="{AB98D134-C7E7-4C65-8499-6450FCA0E86E}" type="parTrans" cxnId="{07A63195-F2EF-4690-9BCC-848DFCA48C79}">
      <dgm:prSet/>
      <dgm:spPr/>
      <dgm:t>
        <a:bodyPr/>
        <a:lstStyle/>
        <a:p>
          <a:endParaRPr lang="en-US"/>
        </a:p>
      </dgm:t>
    </dgm:pt>
    <dgm:pt modelId="{8D4D6FED-992C-4FEE-A9B1-102A503BCD7D}" type="sibTrans" cxnId="{07A63195-F2EF-4690-9BCC-848DFCA48C79}">
      <dgm:prSet/>
      <dgm:spPr/>
      <dgm:t>
        <a:bodyPr/>
        <a:lstStyle/>
        <a:p>
          <a:endParaRPr lang="en-US"/>
        </a:p>
      </dgm:t>
    </dgm:pt>
    <dgm:pt modelId="{FE180A4F-BA84-4DD5-A8C5-63064108C86D}">
      <dgm:prSet phldrT="[Text]">
        <dgm:style>
          <a:lnRef idx="3">
            <a:schemeClr val="lt1"/>
          </a:lnRef>
          <a:fillRef idx="1">
            <a:schemeClr val="accent5"/>
          </a:fillRef>
          <a:effectRef idx="1">
            <a:schemeClr val="accent5"/>
          </a:effectRef>
          <a:fontRef idx="minor">
            <a:schemeClr val="lt1"/>
          </a:fontRef>
        </dgm:style>
      </dgm:prSet>
      <dgm:spPr/>
      <dgm:t>
        <a:bodyPr/>
        <a:lstStyle/>
        <a:p>
          <a:r>
            <a:rPr lang="en-US" dirty="0"/>
            <a:t>Moderation</a:t>
          </a:r>
        </a:p>
      </dgm:t>
    </dgm:pt>
    <dgm:pt modelId="{D8FBCF9D-ADC0-46FA-B537-53F0A0064092}" type="parTrans" cxnId="{C31688B8-2213-4EBE-B2D7-CB84BAC3F166}">
      <dgm:prSet/>
      <dgm:spPr/>
      <dgm:t>
        <a:bodyPr/>
        <a:lstStyle/>
        <a:p>
          <a:endParaRPr lang="en-US"/>
        </a:p>
      </dgm:t>
    </dgm:pt>
    <dgm:pt modelId="{F8B29AB0-BF4D-48F9-A510-664C6C079FEF}" type="sibTrans" cxnId="{C31688B8-2213-4EBE-B2D7-CB84BAC3F166}">
      <dgm:prSet/>
      <dgm:spPr/>
      <dgm:t>
        <a:bodyPr/>
        <a:lstStyle/>
        <a:p>
          <a:endParaRPr lang="en-US"/>
        </a:p>
      </dgm:t>
    </dgm:pt>
    <dgm:pt modelId="{0825D63F-D9D6-438B-AA59-8282EBEB875E}">
      <dgm:prSet phldrT="[Text]">
        <dgm:style>
          <a:lnRef idx="3">
            <a:schemeClr val="lt1"/>
          </a:lnRef>
          <a:fillRef idx="1">
            <a:schemeClr val="accent6"/>
          </a:fillRef>
          <a:effectRef idx="1">
            <a:schemeClr val="accent6"/>
          </a:effectRef>
          <a:fontRef idx="minor">
            <a:schemeClr val="lt1"/>
          </a:fontRef>
        </dgm:style>
      </dgm:prSet>
      <dgm:spPr/>
      <dgm:t>
        <a:bodyPr/>
        <a:lstStyle/>
        <a:p>
          <a:r>
            <a:rPr lang="en-US" dirty="0"/>
            <a:t>Verification</a:t>
          </a:r>
        </a:p>
      </dgm:t>
    </dgm:pt>
    <dgm:pt modelId="{FFD16068-C5E6-479E-B52B-F0685D11E4C4}" type="parTrans" cxnId="{4968E117-D0DE-4FFF-8440-28136D7E65EB}">
      <dgm:prSet/>
      <dgm:spPr/>
      <dgm:t>
        <a:bodyPr/>
        <a:lstStyle/>
        <a:p>
          <a:endParaRPr lang="en-US"/>
        </a:p>
      </dgm:t>
    </dgm:pt>
    <dgm:pt modelId="{60A78926-F1FC-4E2B-B475-6878F3923C60}" type="sibTrans" cxnId="{4968E117-D0DE-4FFF-8440-28136D7E65EB}">
      <dgm:prSet/>
      <dgm:spPr/>
      <dgm:t>
        <a:bodyPr/>
        <a:lstStyle/>
        <a:p>
          <a:endParaRPr lang="en-US"/>
        </a:p>
      </dgm:t>
    </dgm:pt>
    <dgm:pt modelId="{77F74482-C8DA-4864-A560-38E558C43570}" type="pres">
      <dgm:prSet presAssocID="{38DCAA6B-A358-448E-BC3E-6A625329735A}" presName="CompostProcess" presStyleCnt="0">
        <dgm:presLayoutVars>
          <dgm:dir/>
          <dgm:resizeHandles val="exact"/>
        </dgm:presLayoutVars>
      </dgm:prSet>
      <dgm:spPr/>
    </dgm:pt>
    <dgm:pt modelId="{063C9525-0888-4409-A09F-7CFC66304FE6}" type="pres">
      <dgm:prSet presAssocID="{38DCAA6B-A358-448E-BC3E-6A625329735A}" presName="arrow" presStyleLbl="bgShp" presStyleIdx="0" presStyleCnt="1">
        <dgm:style>
          <a:lnRef idx="3">
            <a:schemeClr val="lt1"/>
          </a:lnRef>
          <a:fillRef idx="1">
            <a:schemeClr val="accent6"/>
          </a:fillRef>
          <a:effectRef idx="1">
            <a:schemeClr val="accent6"/>
          </a:effectRef>
          <a:fontRef idx="minor">
            <a:schemeClr val="lt1"/>
          </a:fontRef>
        </dgm:style>
      </dgm:prSet>
      <dgm:spPr>
        <a:solidFill>
          <a:schemeClr val="bg1">
            <a:lumMod val="85000"/>
          </a:schemeClr>
        </a:solidFill>
      </dgm:spPr>
    </dgm:pt>
    <dgm:pt modelId="{44F9D3B9-2833-4A76-9A80-CC6914938A48}" type="pres">
      <dgm:prSet presAssocID="{38DCAA6B-A358-448E-BC3E-6A625329735A}" presName="linearProcess" presStyleCnt="0"/>
      <dgm:spPr/>
    </dgm:pt>
    <dgm:pt modelId="{EE1E8816-6BB5-4803-984C-425751A425BD}" type="pres">
      <dgm:prSet presAssocID="{DAA5E4C2-83D4-4A6D-8606-481EFECC2AD0}" presName="textNode" presStyleLbl="node1" presStyleIdx="0" presStyleCnt="3">
        <dgm:presLayoutVars>
          <dgm:bulletEnabled val="1"/>
        </dgm:presLayoutVars>
      </dgm:prSet>
      <dgm:spPr/>
    </dgm:pt>
    <dgm:pt modelId="{4781D41D-FB9D-415D-9EE4-9B021D5374DC}" type="pres">
      <dgm:prSet presAssocID="{8D4D6FED-992C-4FEE-A9B1-102A503BCD7D}" presName="sibTrans" presStyleCnt="0"/>
      <dgm:spPr/>
    </dgm:pt>
    <dgm:pt modelId="{814C0117-EC7B-4EBC-A009-0C73F43105B8}" type="pres">
      <dgm:prSet presAssocID="{FE180A4F-BA84-4DD5-A8C5-63064108C86D}" presName="textNode" presStyleLbl="node1" presStyleIdx="1" presStyleCnt="3">
        <dgm:presLayoutVars>
          <dgm:bulletEnabled val="1"/>
        </dgm:presLayoutVars>
      </dgm:prSet>
      <dgm:spPr/>
    </dgm:pt>
    <dgm:pt modelId="{665C2AD4-8CF7-4332-AC50-E9F04E8E576B}" type="pres">
      <dgm:prSet presAssocID="{F8B29AB0-BF4D-48F9-A510-664C6C079FEF}" presName="sibTrans" presStyleCnt="0"/>
      <dgm:spPr/>
    </dgm:pt>
    <dgm:pt modelId="{29F903C9-F548-48EF-8ABD-A11130E99CEB}" type="pres">
      <dgm:prSet presAssocID="{0825D63F-D9D6-438B-AA59-8282EBEB875E}" presName="textNode" presStyleLbl="node1" presStyleIdx="2" presStyleCnt="3">
        <dgm:presLayoutVars>
          <dgm:bulletEnabled val="1"/>
        </dgm:presLayoutVars>
      </dgm:prSet>
      <dgm:spPr/>
    </dgm:pt>
  </dgm:ptLst>
  <dgm:cxnLst>
    <dgm:cxn modelId="{E827B502-CB71-41CD-9D98-67E4FCB1E42B}" type="presOf" srcId="{0825D63F-D9D6-438B-AA59-8282EBEB875E}" destId="{29F903C9-F548-48EF-8ABD-A11130E99CEB}" srcOrd="0" destOrd="0" presId="urn:microsoft.com/office/officeart/2005/8/layout/hProcess9"/>
    <dgm:cxn modelId="{CFCC0E15-3C07-4C43-A94D-614161B923E4}" type="presOf" srcId="{DAA5E4C2-83D4-4A6D-8606-481EFECC2AD0}" destId="{EE1E8816-6BB5-4803-984C-425751A425BD}" srcOrd="0" destOrd="0" presId="urn:microsoft.com/office/officeart/2005/8/layout/hProcess9"/>
    <dgm:cxn modelId="{4968E117-D0DE-4FFF-8440-28136D7E65EB}" srcId="{38DCAA6B-A358-448E-BC3E-6A625329735A}" destId="{0825D63F-D9D6-438B-AA59-8282EBEB875E}" srcOrd="2" destOrd="0" parTransId="{FFD16068-C5E6-479E-B52B-F0685D11E4C4}" sibTransId="{60A78926-F1FC-4E2B-B475-6878F3923C60}"/>
    <dgm:cxn modelId="{B96F677F-5164-4F21-BDC2-0C6B61951BAB}" type="presOf" srcId="{FE180A4F-BA84-4DD5-A8C5-63064108C86D}" destId="{814C0117-EC7B-4EBC-A009-0C73F43105B8}" srcOrd="0" destOrd="0" presId="urn:microsoft.com/office/officeart/2005/8/layout/hProcess9"/>
    <dgm:cxn modelId="{07A63195-F2EF-4690-9BCC-848DFCA48C79}" srcId="{38DCAA6B-A358-448E-BC3E-6A625329735A}" destId="{DAA5E4C2-83D4-4A6D-8606-481EFECC2AD0}" srcOrd="0" destOrd="0" parTransId="{AB98D134-C7E7-4C65-8499-6450FCA0E86E}" sibTransId="{8D4D6FED-992C-4FEE-A9B1-102A503BCD7D}"/>
    <dgm:cxn modelId="{C31688B8-2213-4EBE-B2D7-CB84BAC3F166}" srcId="{38DCAA6B-A358-448E-BC3E-6A625329735A}" destId="{FE180A4F-BA84-4DD5-A8C5-63064108C86D}" srcOrd="1" destOrd="0" parTransId="{D8FBCF9D-ADC0-46FA-B537-53F0A0064092}" sibTransId="{F8B29AB0-BF4D-48F9-A510-664C6C079FEF}"/>
    <dgm:cxn modelId="{A4E719DF-E068-4330-AA5D-7074EFE9484D}" type="presOf" srcId="{38DCAA6B-A358-448E-BC3E-6A625329735A}" destId="{77F74482-C8DA-4864-A560-38E558C43570}" srcOrd="0" destOrd="0" presId="urn:microsoft.com/office/officeart/2005/8/layout/hProcess9"/>
    <dgm:cxn modelId="{AFFD4B92-5A42-4856-A2BF-6411EF9ABCE4}" type="presParOf" srcId="{77F74482-C8DA-4864-A560-38E558C43570}" destId="{063C9525-0888-4409-A09F-7CFC66304FE6}" srcOrd="0" destOrd="0" presId="urn:microsoft.com/office/officeart/2005/8/layout/hProcess9"/>
    <dgm:cxn modelId="{624A036D-5DC6-4082-B2EF-6CEFBE35C4F4}" type="presParOf" srcId="{77F74482-C8DA-4864-A560-38E558C43570}" destId="{44F9D3B9-2833-4A76-9A80-CC6914938A48}" srcOrd="1" destOrd="0" presId="urn:microsoft.com/office/officeart/2005/8/layout/hProcess9"/>
    <dgm:cxn modelId="{80274EC2-6022-438F-9B00-70E25D107A7E}" type="presParOf" srcId="{44F9D3B9-2833-4A76-9A80-CC6914938A48}" destId="{EE1E8816-6BB5-4803-984C-425751A425BD}" srcOrd="0" destOrd="0" presId="urn:microsoft.com/office/officeart/2005/8/layout/hProcess9"/>
    <dgm:cxn modelId="{52C08533-034E-41EB-B2F4-E59085E36581}" type="presParOf" srcId="{44F9D3B9-2833-4A76-9A80-CC6914938A48}" destId="{4781D41D-FB9D-415D-9EE4-9B021D5374DC}" srcOrd="1" destOrd="0" presId="urn:microsoft.com/office/officeart/2005/8/layout/hProcess9"/>
    <dgm:cxn modelId="{941CA02E-D0C3-4931-A461-D0C08FD759BD}" type="presParOf" srcId="{44F9D3B9-2833-4A76-9A80-CC6914938A48}" destId="{814C0117-EC7B-4EBC-A009-0C73F43105B8}" srcOrd="2" destOrd="0" presId="urn:microsoft.com/office/officeart/2005/8/layout/hProcess9"/>
    <dgm:cxn modelId="{B9519C60-53FF-43FA-90D7-02699A3506CC}" type="presParOf" srcId="{44F9D3B9-2833-4A76-9A80-CC6914938A48}" destId="{665C2AD4-8CF7-4332-AC50-E9F04E8E576B}" srcOrd="3" destOrd="0" presId="urn:microsoft.com/office/officeart/2005/8/layout/hProcess9"/>
    <dgm:cxn modelId="{6221DF61-2136-467F-839B-1E02C09438A5}" type="presParOf" srcId="{44F9D3B9-2833-4A76-9A80-CC6914938A48}" destId="{29F903C9-F548-48EF-8ABD-A11130E99CE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44E13-0693-4EF4-ADC9-07A7A193F52E}">
      <dsp:nvSpPr>
        <dsp:cNvPr id="0" name=""/>
        <dsp:cNvSpPr/>
      </dsp:nvSpPr>
      <dsp:spPr>
        <a:xfrm>
          <a:off x="4109243" y="2087686"/>
          <a:ext cx="2907319" cy="504576"/>
        </a:xfrm>
        <a:custGeom>
          <a:avLst/>
          <a:gdLst/>
          <a:ahLst/>
          <a:cxnLst/>
          <a:rect l="0" t="0" r="0" b="0"/>
          <a:pathLst>
            <a:path>
              <a:moveTo>
                <a:pt x="0" y="0"/>
              </a:moveTo>
              <a:lnTo>
                <a:pt x="0" y="252288"/>
              </a:lnTo>
              <a:lnTo>
                <a:pt x="2907319" y="252288"/>
              </a:lnTo>
              <a:lnTo>
                <a:pt x="2907319"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4063523" y="2087686"/>
          <a:ext cx="91440" cy="504576"/>
        </a:xfrm>
        <a:custGeom>
          <a:avLst/>
          <a:gdLst/>
          <a:ahLst/>
          <a:cxnLst/>
          <a:rect l="0" t="0" r="0" b="0"/>
          <a:pathLst>
            <a:path>
              <a:moveTo>
                <a:pt x="45720" y="0"/>
              </a:moveTo>
              <a:lnTo>
                <a:pt x="4572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3C2E6AE-54DB-4A89-888B-E04C9BF56F0C}">
      <dsp:nvSpPr>
        <dsp:cNvPr id="0" name=""/>
        <dsp:cNvSpPr/>
      </dsp:nvSpPr>
      <dsp:spPr>
        <a:xfrm>
          <a:off x="1201923" y="2087686"/>
          <a:ext cx="2907319" cy="504576"/>
        </a:xfrm>
        <a:custGeom>
          <a:avLst/>
          <a:gdLst/>
          <a:ahLst/>
          <a:cxnLst/>
          <a:rect l="0" t="0" r="0" b="0"/>
          <a:pathLst>
            <a:path>
              <a:moveTo>
                <a:pt x="2907319" y="0"/>
              </a:moveTo>
              <a:lnTo>
                <a:pt x="2907319" y="252288"/>
              </a:lnTo>
              <a:lnTo>
                <a:pt x="0" y="252288"/>
              </a:lnTo>
              <a:lnTo>
                <a:pt x="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266531" y="886315"/>
          <a:ext cx="3685424" cy="1201371"/>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Integrated Assessment</a:t>
          </a:r>
        </a:p>
      </dsp:txBody>
      <dsp:txXfrm>
        <a:off x="2266531" y="886315"/>
        <a:ext cx="3685424" cy="1201371"/>
      </dsp:txXfrm>
    </dsp:sp>
    <dsp:sp modelId="{EB3699A1-9B8A-4C7E-8558-A6BFFBF82444}">
      <dsp:nvSpPr>
        <dsp:cNvPr id="0" name=""/>
        <dsp:cNvSpPr/>
      </dsp:nvSpPr>
      <dsp:spPr>
        <a:xfrm>
          <a:off x="55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Diagnostic</a:t>
          </a:r>
        </a:p>
      </dsp:txBody>
      <dsp:txXfrm>
        <a:off x="551" y="2592263"/>
        <a:ext cx="2402743" cy="1201371"/>
      </dsp:txXfrm>
    </dsp:sp>
    <dsp:sp modelId="{4C255BB0-1E6B-41BD-A9B3-29EA7F5693FC}">
      <dsp:nvSpPr>
        <dsp:cNvPr id="0" name=""/>
        <dsp:cNvSpPr/>
      </dsp:nvSpPr>
      <dsp:spPr>
        <a:xfrm>
          <a:off x="2907871" y="2592263"/>
          <a:ext cx="2402743" cy="1201371"/>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Formative</a:t>
          </a:r>
        </a:p>
      </dsp:txBody>
      <dsp:txXfrm>
        <a:off x="2907871" y="2592263"/>
        <a:ext cx="2402743" cy="1201371"/>
      </dsp:txXfrm>
    </dsp:sp>
    <dsp:sp modelId="{24349B9E-7679-48F3-8C1B-516E244933D3}">
      <dsp:nvSpPr>
        <dsp:cNvPr id="0" name=""/>
        <dsp:cNvSpPr/>
      </dsp:nvSpPr>
      <dsp:spPr>
        <a:xfrm>
          <a:off x="581519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Summative</a:t>
          </a:r>
        </a:p>
      </dsp:txBody>
      <dsp:txXfrm>
        <a:off x="5815191" y="2592263"/>
        <a:ext cx="2402743" cy="1201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CE84B-53EF-4DD2-B4D9-E30662D3F97C}">
      <dsp:nvSpPr>
        <dsp:cNvPr id="0" name=""/>
        <dsp:cNvSpPr/>
      </dsp:nvSpPr>
      <dsp:spPr>
        <a:xfrm>
          <a:off x="4109243" y="2053050"/>
          <a:ext cx="2891318" cy="463493"/>
        </a:xfrm>
        <a:custGeom>
          <a:avLst/>
          <a:gdLst/>
          <a:ahLst/>
          <a:cxnLst/>
          <a:rect l="0" t="0" r="0" b="0"/>
          <a:pathLst>
            <a:path>
              <a:moveTo>
                <a:pt x="0" y="0"/>
              </a:moveTo>
              <a:lnTo>
                <a:pt x="0" y="231746"/>
              </a:lnTo>
              <a:lnTo>
                <a:pt x="2891318" y="231746"/>
              </a:lnTo>
              <a:lnTo>
                <a:pt x="2891318"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F7BF35-A340-4C65-AF13-652E22CC449D}">
      <dsp:nvSpPr>
        <dsp:cNvPr id="0" name=""/>
        <dsp:cNvSpPr/>
      </dsp:nvSpPr>
      <dsp:spPr>
        <a:xfrm>
          <a:off x="4063523" y="2053050"/>
          <a:ext cx="91440" cy="463493"/>
        </a:xfrm>
        <a:custGeom>
          <a:avLst/>
          <a:gdLst/>
          <a:ahLst/>
          <a:cxnLst/>
          <a:rect l="0" t="0" r="0" b="0"/>
          <a:pathLst>
            <a:path>
              <a:moveTo>
                <a:pt x="45720" y="0"/>
              </a:moveTo>
              <a:lnTo>
                <a:pt x="4572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3DC6A6-72A0-4549-AFE6-A69896FFAE28}">
      <dsp:nvSpPr>
        <dsp:cNvPr id="0" name=""/>
        <dsp:cNvSpPr/>
      </dsp:nvSpPr>
      <dsp:spPr>
        <a:xfrm>
          <a:off x="1217925" y="2053050"/>
          <a:ext cx="2891318" cy="463493"/>
        </a:xfrm>
        <a:custGeom>
          <a:avLst/>
          <a:gdLst/>
          <a:ahLst/>
          <a:cxnLst/>
          <a:rect l="0" t="0" r="0" b="0"/>
          <a:pathLst>
            <a:path>
              <a:moveTo>
                <a:pt x="2891318" y="0"/>
              </a:moveTo>
              <a:lnTo>
                <a:pt x="2891318" y="231746"/>
              </a:lnTo>
              <a:lnTo>
                <a:pt x="0" y="231746"/>
              </a:lnTo>
              <a:lnTo>
                <a:pt x="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608B290-BBA1-42EA-8627-DF8017516988}">
      <dsp:nvSpPr>
        <dsp:cNvPr id="0" name=""/>
        <dsp:cNvSpPr/>
      </dsp:nvSpPr>
      <dsp:spPr>
        <a:xfrm>
          <a:off x="2257464" y="949493"/>
          <a:ext cx="3703558" cy="1103556"/>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Assessment Methods</a:t>
          </a:r>
        </a:p>
      </dsp:txBody>
      <dsp:txXfrm>
        <a:off x="2257464" y="949493"/>
        <a:ext cx="3703558" cy="1103556"/>
      </dsp:txXfrm>
    </dsp:sp>
    <dsp:sp modelId="{249312C4-0F64-47AB-BF40-42C99B3A6E3E}">
      <dsp:nvSpPr>
        <dsp:cNvPr id="0" name=""/>
        <dsp:cNvSpPr/>
      </dsp:nvSpPr>
      <dsp:spPr>
        <a:xfrm>
          <a:off x="4012"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Questioning</a:t>
          </a:r>
        </a:p>
      </dsp:txBody>
      <dsp:txXfrm>
        <a:off x="4012" y="2516544"/>
        <a:ext cx="2427824" cy="1213912"/>
      </dsp:txXfrm>
    </dsp:sp>
    <dsp:sp modelId="{EED41511-DE2D-4D0E-BA6E-54FD55567C3D}">
      <dsp:nvSpPr>
        <dsp:cNvPr id="0" name=""/>
        <dsp:cNvSpPr/>
      </dsp:nvSpPr>
      <dsp:spPr>
        <a:xfrm>
          <a:off x="2895331" y="2516544"/>
          <a:ext cx="2427824" cy="121391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Product Evaluation</a:t>
          </a:r>
        </a:p>
      </dsp:txBody>
      <dsp:txXfrm>
        <a:off x="2895331" y="2516544"/>
        <a:ext cx="2427824" cy="1213912"/>
      </dsp:txXfrm>
    </dsp:sp>
    <dsp:sp modelId="{A8B7EC9A-A054-47E5-B4AB-ABADB33095FE}">
      <dsp:nvSpPr>
        <dsp:cNvPr id="0" name=""/>
        <dsp:cNvSpPr/>
      </dsp:nvSpPr>
      <dsp:spPr>
        <a:xfrm>
          <a:off x="5786649"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Observation</a:t>
          </a:r>
        </a:p>
      </dsp:txBody>
      <dsp:txXfrm>
        <a:off x="5786649" y="2516544"/>
        <a:ext cx="2427824" cy="12139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BCAB8-0EA7-42E6-9BEE-11398D7C6C3B}">
      <dsp:nvSpPr>
        <dsp:cNvPr id="0" name=""/>
        <dsp:cNvSpPr/>
      </dsp:nvSpPr>
      <dsp:spPr>
        <a:xfrm>
          <a:off x="4376504" y="2126107"/>
          <a:ext cx="501115" cy="1536752"/>
        </a:xfrm>
        <a:custGeom>
          <a:avLst/>
          <a:gdLst/>
          <a:ahLst/>
          <a:cxnLst/>
          <a:rect l="0" t="0" r="0" b="0"/>
          <a:pathLst>
            <a:path>
              <a:moveTo>
                <a:pt x="0" y="0"/>
              </a:moveTo>
              <a:lnTo>
                <a:pt x="0" y="1536752"/>
              </a:lnTo>
              <a:lnTo>
                <a:pt x="501115" y="1536752"/>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A44E13-0693-4EF4-ADC9-07A7A193F52E}">
      <dsp:nvSpPr>
        <dsp:cNvPr id="0" name=""/>
        <dsp:cNvSpPr/>
      </dsp:nvSpPr>
      <dsp:spPr>
        <a:xfrm>
          <a:off x="3691647" y="612021"/>
          <a:ext cx="2021163" cy="701561"/>
        </a:xfrm>
        <a:custGeom>
          <a:avLst/>
          <a:gdLst/>
          <a:ahLst/>
          <a:cxnLst/>
          <a:rect l="0" t="0" r="0" b="0"/>
          <a:pathLst>
            <a:path>
              <a:moveTo>
                <a:pt x="0" y="0"/>
              </a:moveTo>
              <a:lnTo>
                <a:pt x="0" y="350780"/>
              </a:lnTo>
              <a:lnTo>
                <a:pt x="2021163" y="350780"/>
              </a:lnTo>
              <a:lnTo>
                <a:pt x="2021163"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854E58-BD01-4E9A-BFE3-E2B249DCDE15}">
      <dsp:nvSpPr>
        <dsp:cNvPr id="0" name=""/>
        <dsp:cNvSpPr/>
      </dsp:nvSpPr>
      <dsp:spPr>
        <a:xfrm>
          <a:off x="334177" y="2087555"/>
          <a:ext cx="586070" cy="1583606"/>
        </a:xfrm>
        <a:custGeom>
          <a:avLst/>
          <a:gdLst/>
          <a:ahLst/>
          <a:cxnLst/>
          <a:rect l="0" t="0" r="0" b="0"/>
          <a:pathLst>
            <a:path>
              <a:moveTo>
                <a:pt x="0" y="0"/>
              </a:moveTo>
              <a:lnTo>
                <a:pt x="0" y="1583606"/>
              </a:lnTo>
              <a:lnTo>
                <a:pt x="586070" y="1583606"/>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1670483" y="612021"/>
          <a:ext cx="2021163" cy="701561"/>
        </a:xfrm>
        <a:custGeom>
          <a:avLst/>
          <a:gdLst/>
          <a:ahLst/>
          <a:cxnLst/>
          <a:rect l="0" t="0" r="0" b="0"/>
          <a:pathLst>
            <a:path>
              <a:moveTo>
                <a:pt x="2021163" y="0"/>
              </a:moveTo>
              <a:lnTo>
                <a:pt x="2021163" y="350780"/>
              </a:lnTo>
              <a:lnTo>
                <a:pt x="0" y="350780"/>
              </a:lnTo>
              <a:lnTo>
                <a:pt x="0"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021264" y="181898"/>
          <a:ext cx="3340766" cy="430123"/>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Assessment</a:t>
          </a:r>
        </a:p>
      </dsp:txBody>
      <dsp:txXfrm>
        <a:off x="2021264" y="181898"/>
        <a:ext cx="3340766" cy="430123"/>
      </dsp:txXfrm>
    </dsp:sp>
    <dsp:sp modelId="{4C255BB0-1E6B-41BD-A9B3-29EA7F5693FC}">
      <dsp:nvSpPr>
        <dsp:cNvPr id="0" name=""/>
        <dsp:cNvSpPr/>
      </dsp:nvSpPr>
      <dsp:spPr>
        <a:xfrm>
          <a:off x="100" y="1313582"/>
          <a:ext cx="3340766" cy="77397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Formative</a:t>
          </a:r>
        </a:p>
      </dsp:txBody>
      <dsp:txXfrm>
        <a:off x="100" y="1313582"/>
        <a:ext cx="3340766" cy="773972"/>
      </dsp:txXfrm>
    </dsp:sp>
    <dsp:sp modelId="{CC3C5B9F-7C7E-48D7-BEFA-F5C8A50EDB1F}">
      <dsp:nvSpPr>
        <dsp:cNvPr id="0" name=""/>
        <dsp:cNvSpPr/>
      </dsp:nvSpPr>
      <dsp:spPr>
        <a:xfrm>
          <a:off x="920247" y="2835970"/>
          <a:ext cx="2916723"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endParaRPr lang="en-US" sz="2000" b="1" i="0" kern="1200" dirty="0"/>
        </a:p>
        <a:p>
          <a:pPr marL="0" lvl="0" indent="0" algn="ctr" defTabSz="889000">
            <a:lnSpc>
              <a:spcPct val="100000"/>
            </a:lnSpc>
            <a:spcBef>
              <a:spcPct val="0"/>
            </a:spcBef>
            <a:spcAft>
              <a:spcPct val="35000"/>
            </a:spcAft>
            <a:buNone/>
          </a:pPr>
          <a:r>
            <a:rPr lang="en-US" sz="2000" b="1" i="0" kern="1200" dirty="0"/>
            <a:t>Evidence during </a:t>
          </a:r>
        </a:p>
        <a:p>
          <a:pPr marL="0" lvl="0" indent="0" algn="ctr" defTabSz="889000">
            <a:lnSpc>
              <a:spcPct val="100000"/>
            </a:lnSpc>
            <a:spcBef>
              <a:spcPct val="0"/>
            </a:spcBef>
            <a:spcAft>
              <a:spcPct val="35000"/>
            </a:spcAft>
            <a:buNone/>
          </a:pPr>
          <a:r>
            <a:rPr lang="en-US" sz="2000" b="1" i="0" kern="1200" dirty="0"/>
            <a:t>facilitation</a:t>
          </a:r>
        </a:p>
        <a:p>
          <a:pPr marL="0" lvl="0" indent="0" algn="ctr" defTabSz="889000">
            <a:lnSpc>
              <a:spcPct val="100000"/>
            </a:lnSpc>
            <a:spcBef>
              <a:spcPct val="0"/>
            </a:spcBef>
            <a:spcAft>
              <a:spcPct val="35000"/>
            </a:spcAft>
            <a:buNone/>
          </a:pPr>
          <a:r>
            <a:rPr lang="en-US" sz="2000" b="1" i="0" kern="1200" dirty="0"/>
            <a:t>Self Assessment</a:t>
          </a:r>
        </a:p>
        <a:p>
          <a:pPr marL="0" lvl="0" indent="0" algn="ctr" defTabSz="889000">
            <a:lnSpc>
              <a:spcPct val="100000"/>
            </a:lnSpc>
            <a:spcBef>
              <a:spcPct val="0"/>
            </a:spcBef>
            <a:spcAft>
              <a:spcPct val="35000"/>
            </a:spcAft>
            <a:buNone/>
          </a:pPr>
          <a:endParaRPr lang="en-US" sz="2000" b="1" i="0" kern="1200" dirty="0"/>
        </a:p>
      </dsp:txBody>
      <dsp:txXfrm>
        <a:off x="920247" y="2835970"/>
        <a:ext cx="2916723" cy="1670383"/>
      </dsp:txXfrm>
    </dsp:sp>
    <dsp:sp modelId="{24349B9E-7679-48F3-8C1B-516E244933D3}">
      <dsp:nvSpPr>
        <dsp:cNvPr id="0" name=""/>
        <dsp:cNvSpPr/>
      </dsp:nvSpPr>
      <dsp:spPr>
        <a:xfrm>
          <a:off x="4042428" y="1313582"/>
          <a:ext cx="3340766" cy="812524"/>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Summative</a:t>
          </a:r>
        </a:p>
      </dsp:txBody>
      <dsp:txXfrm>
        <a:off x="4042428" y="1313582"/>
        <a:ext cx="3340766" cy="812524"/>
      </dsp:txXfrm>
    </dsp:sp>
    <dsp:sp modelId="{64E85D38-C8F4-45A8-A4FB-7B00B79166F0}">
      <dsp:nvSpPr>
        <dsp:cNvPr id="0" name=""/>
        <dsp:cNvSpPr/>
      </dsp:nvSpPr>
      <dsp:spPr>
        <a:xfrm>
          <a:off x="4877619" y="2827668"/>
          <a:ext cx="3340766"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b="1" kern="1200" dirty="0"/>
            <a:t>Knowledge Assessment</a:t>
          </a:r>
        </a:p>
        <a:p>
          <a:pPr marL="0" lvl="0" indent="0" algn="ctr" defTabSz="889000">
            <a:lnSpc>
              <a:spcPct val="100000"/>
            </a:lnSpc>
            <a:spcBef>
              <a:spcPct val="0"/>
            </a:spcBef>
            <a:spcAft>
              <a:spcPct val="35000"/>
            </a:spcAft>
            <a:buNone/>
          </a:pPr>
          <a:r>
            <a:rPr lang="en-US" sz="2000" b="1" kern="1200" dirty="0"/>
            <a:t> Summative Workplace</a:t>
          </a:r>
        </a:p>
        <a:p>
          <a:pPr marL="0" lvl="0" indent="0" algn="ctr" defTabSz="889000">
            <a:lnSpc>
              <a:spcPct val="100000"/>
            </a:lnSpc>
            <a:spcBef>
              <a:spcPct val="0"/>
            </a:spcBef>
            <a:spcAft>
              <a:spcPct val="35000"/>
            </a:spcAft>
            <a:buNone/>
          </a:pPr>
          <a:r>
            <a:rPr lang="en-US" sz="2000" b="1" kern="1200" dirty="0"/>
            <a:t> Assignments</a:t>
          </a:r>
        </a:p>
      </dsp:txBody>
      <dsp:txXfrm>
        <a:off x="4877619" y="2827668"/>
        <a:ext cx="3340766" cy="16703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0E907-9459-4BCE-9CEE-D50CA8E25CB3}">
      <dsp:nvSpPr>
        <dsp:cNvPr id="0" name=""/>
        <dsp:cNvSpPr/>
      </dsp:nvSpPr>
      <dsp:spPr>
        <a:xfrm>
          <a:off x="0"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Competent</a:t>
          </a:r>
        </a:p>
      </dsp:txBody>
      <dsp:txXfrm>
        <a:off x="37023" y="38461"/>
        <a:ext cx="2454101" cy="1190027"/>
      </dsp:txXfrm>
    </dsp:sp>
    <dsp:sp modelId="{411840A0-FE1C-4D59-9ED4-67B2E7F68839}">
      <dsp:nvSpPr>
        <dsp:cNvPr id="0" name=""/>
        <dsp:cNvSpPr/>
      </dsp:nvSpPr>
      <dsp:spPr>
        <a:xfrm>
          <a:off x="0" y="1265512"/>
          <a:ext cx="252814" cy="1011259"/>
        </a:xfrm>
        <a:custGeom>
          <a:avLst/>
          <a:gdLst/>
          <a:ahLst/>
          <a:cxnLst/>
          <a:rect l="0" t="0" r="0" b="0"/>
          <a:pathLst>
            <a:path>
              <a:moveTo>
                <a:pt x="252814" y="0"/>
              </a:moveTo>
              <a:lnTo>
                <a:pt x="0" y="1011259"/>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6821CC-D27B-4EF3-A2C7-C4B85FB42DF7}">
      <dsp:nvSpPr>
        <dsp:cNvPr id="0" name=""/>
        <dsp:cNvSpPr/>
      </dsp:nvSpPr>
      <dsp:spPr>
        <a:xfrm>
          <a:off x="0" y="1581530"/>
          <a:ext cx="3230467" cy="1390481"/>
        </a:xfrm>
        <a:prstGeom prst="roundRect">
          <a:avLst>
            <a:gd name="adj" fmla="val 10000"/>
          </a:avLst>
        </a:prstGeom>
        <a:solidFill>
          <a:schemeClr val="accent4"/>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4"/>
        </a:fillRef>
        <a:effectRef idx="1">
          <a:schemeClr val="accent4"/>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Calibri" panose="020F0502020204030204" pitchFamily="34" charset="0"/>
              <a:ea typeface="+mn-ea"/>
              <a:cs typeface="+mn-cs"/>
            </a:rPr>
            <a:t>Ability to perform  task, action or function successfully</a:t>
          </a:r>
          <a:endParaRPr lang="en-US" sz="2400" kern="1200" dirty="0">
            <a:solidFill>
              <a:schemeClr val="bg1"/>
            </a:solidFill>
          </a:endParaRPr>
        </a:p>
      </dsp:txBody>
      <dsp:txXfrm>
        <a:off x="40726" y="1622256"/>
        <a:ext cx="3149015" cy="1309029"/>
      </dsp:txXfrm>
    </dsp:sp>
    <dsp:sp modelId="{68B5D3B7-AC34-4DC8-BBA6-0AE75D13CF4B}">
      <dsp:nvSpPr>
        <dsp:cNvPr id="0" name=""/>
        <dsp:cNvSpPr/>
      </dsp:nvSpPr>
      <dsp:spPr>
        <a:xfrm>
          <a:off x="0" y="1265512"/>
          <a:ext cx="252814" cy="2717758"/>
        </a:xfrm>
        <a:custGeom>
          <a:avLst/>
          <a:gdLst/>
          <a:ahLst/>
          <a:cxnLst/>
          <a:rect l="0" t="0" r="0" b="0"/>
          <a:pathLst>
            <a:path>
              <a:moveTo>
                <a:pt x="252814" y="0"/>
              </a:moveTo>
              <a:lnTo>
                <a:pt x="0"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FD4CC16-C250-4D92-BA93-50331FC780EC}">
      <dsp:nvSpPr>
        <dsp:cNvPr id="0" name=""/>
        <dsp:cNvSpPr/>
      </dsp:nvSpPr>
      <dsp:spPr>
        <a:xfrm>
          <a:off x="0" y="3288030"/>
          <a:ext cx="3241955"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Calibri" panose="020F0502020204030204" pitchFamily="34" charset="0"/>
              <a:ea typeface="+mn-ea"/>
              <a:cs typeface="+mn-cs"/>
            </a:rPr>
            <a:t>Certificate  issued and credits awarded</a:t>
          </a:r>
          <a:endParaRPr kumimoji="0" lang="en-US" sz="2400" kern="1200" dirty="0">
            <a:effectLst/>
            <a:latin typeface="Calibri" panose="020F0502020204030204" pitchFamily="34" charset="0"/>
            <a:ea typeface="+mn-ea"/>
            <a:cs typeface="+mn-cs"/>
          </a:endParaRPr>
        </a:p>
      </dsp:txBody>
      <dsp:txXfrm>
        <a:off x="40726" y="3328756"/>
        <a:ext cx="3160503" cy="1309029"/>
      </dsp:txXfrm>
    </dsp:sp>
    <dsp:sp modelId="{0A1306EE-F29D-4CB0-ADDD-B4821031F774}">
      <dsp:nvSpPr>
        <dsp:cNvPr id="0" name=""/>
        <dsp:cNvSpPr/>
      </dsp:nvSpPr>
      <dsp:spPr>
        <a:xfrm>
          <a:off x="4343147"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Not Yet Competent</a:t>
          </a:r>
        </a:p>
      </dsp:txBody>
      <dsp:txXfrm>
        <a:off x="4380170" y="38461"/>
        <a:ext cx="2454101" cy="1190027"/>
      </dsp:txXfrm>
    </dsp:sp>
    <dsp:sp modelId="{54192DF2-418F-433E-B8ED-736FF77E592E}">
      <dsp:nvSpPr>
        <dsp:cNvPr id="0" name=""/>
        <dsp:cNvSpPr/>
      </dsp:nvSpPr>
      <dsp:spPr>
        <a:xfrm>
          <a:off x="4595962" y="1265512"/>
          <a:ext cx="256131" cy="1041900"/>
        </a:xfrm>
        <a:custGeom>
          <a:avLst/>
          <a:gdLst/>
          <a:ahLst/>
          <a:cxnLst/>
          <a:rect l="0" t="0" r="0" b="0"/>
          <a:pathLst>
            <a:path>
              <a:moveTo>
                <a:pt x="0" y="0"/>
              </a:moveTo>
              <a:lnTo>
                <a:pt x="0" y="1041900"/>
              </a:lnTo>
              <a:lnTo>
                <a:pt x="256131" y="1041900"/>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A02A319-79FC-40F8-A440-382EDF75D5E4}">
      <dsp:nvSpPr>
        <dsp:cNvPr id="0" name=""/>
        <dsp:cNvSpPr/>
      </dsp:nvSpPr>
      <dsp:spPr>
        <a:xfrm>
          <a:off x="4852094" y="1612171"/>
          <a:ext cx="2886376" cy="1390481"/>
        </a:xfrm>
        <a:prstGeom prst="roundRect">
          <a:avLst>
            <a:gd name="adj" fmla="val 10000"/>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5"/>
        </a:fillRef>
        <a:effectRef idx="1">
          <a:schemeClr val="accent5"/>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Calibri" panose="020F0502020204030204" pitchFamily="34" charset="0"/>
              <a:ea typeface="+mn-ea"/>
              <a:cs typeface="+mn-cs"/>
            </a:rPr>
            <a:t>Not successful yet </a:t>
          </a:r>
          <a:endParaRPr lang="en-US" sz="2400" kern="1200" dirty="0">
            <a:solidFill>
              <a:schemeClr val="bg1"/>
            </a:solidFill>
          </a:endParaRPr>
        </a:p>
      </dsp:txBody>
      <dsp:txXfrm>
        <a:off x="4892820" y="1652897"/>
        <a:ext cx="2804924" cy="1309029"/>
      </dsp:txXfrm>
    </dsp:sp>
    <dsp:sp modelId="{1D988BA5-7718-4C89-8B8F-3CE438A09815}">
      <dsp:nvSpPr>
        <dsp:cNvPr id="0" name=""/>
        <dsp:cNvSpPr/>
      </dsp:nvSpPr>
      <dsp:spPr>
        <a:xfrm>
          <a:off x="4595962" y="1265512"/>
          <a:ext cx="252814" cy="2717758"/>
        </a:xfrm>
        <a:custGeom>
          <a:avLst/>
          <a:gdLst/>
          <a:ahLst/>
          <a:cxnLst/>
          <a:rect l="0" t="0" r="0" b="0"/>
          <a:pathLst>
            <a:path>
              <a:moveTo>
                <a:pt x="0" y="0"/>
              </a:moveTo>
              <a:lnTo>
                <a:pt x="0" y="2717758"/>
              </a:lnTo>
              <a:lnTo>
                <a:pt x="252814"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42CA27C-3D85-42D8-BF99-19180EBC3F92}">
      <dsp:nvSpPr>
        <dsp:cNvPr id="0" name=""/>
        <dsp:cNvSpPr/>
      </dsp:nvSpPr>
      <dsp:spPr>
        <a:xfrm>
          <a:off x="4848777" y="3288030"/>
          <a:ext cx="2900554"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Calibri" panose="020F0502020204030204" pitchFamily="34" charset="0"/>
              <a:ea typeface="+mn-ea"/>
              <a:cs typeface="+mn-cs"/>
            </a:rPr>
            <a:t>Opportunities to remediate  to address gaps</a:t>
          </a:r>
          <a:endParaRPr lang="en-US" sz="2400" kern="1200" dirty="0"/>
        </a:p>
      </dsp:txBody>
      <dsp:txXfrm>
        <a:off x="4889503" y="3328756"/>
        <a:ext cx="2819102" cy="13090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3C9525-0888-4409-A09F-7CFC66304FE6}">
      <dsp:nvSpPr>
        <dsp:cNvPr id="0" name=""/>
        <dsp:cNvSpPr/>
      </dsp:nvSpPr>
      <dsp:spPr>
        <a:xfrm>
          <a:off x="457199" y="0"/>
          <a:ext cx="5181600" cy="2392040"/>
        </a:xfrm>
        <a:prstGeom prst="rightArrow">
          <a:avLst/>
        </a:prstGeom>
        <a:solidFill>
          <a:schemeClr val="bg1">
            <a:lumMod val="85000"/>
          </a:schemeClr>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sp>
    <dsp:sp modelId="{EE1E8816-6BB5-4803-984C-425751A425BD}">
      <dsp:nvSpPr>
        <dsp:cNvPr id="0" name=""/>
        <dsp:cNvSpPr/>
      </dsp:nvSpPr>
      <dsp:spPr>
        <a:xfrm>
          <a:off x="646" y="717612"/>
          <a:ext cx="1946141" cy="956816"/>
        </a:xfrm>
        <a:prstGeom prst="round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Assessment</a:t>
          </a:r>
        </a:p>
      </dsp:txBody>
      <dsp:txXfrm>
        <a:off x="47354" y="764320"/>
        <a:ext cx="1852725" cy="863400"/>
      </dsp:txXfrm>
    </dsp:sp>
    <dsp:sp modelId="{814C0117-EC7B-4EBC-A009-0C73F43105B8}">
      <dsp:nvSpPr>
        <dsp:cNvPr id="0" name=""/>
        <dsp:cNvSpPr/>
      </dsp:nvSpPr>
      <dsp:spPr>
        <a:xfrm>
          <a:off x="2074929" y="717612"/>
          <a:ext cx="1946141" cy="956816"/>
        </a:xfrm>
        <a:prstGeom prst="round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5"/>
        </a:fillRef>
        <a:effectRef idx="1">
          <a:schemeClr val="accent5"/>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Moderation</a:t>
          </a:r>
        </a:p>
      </dsp:txBody>
      <dsp:txXfrm>
        <a:off x="2121637" y="764320"/>
        <a:ext cx="1852725" cy="863400"/>
      </dsp:txXfrm>
    </dsp:sp>
    <dsp:sp modelId="{29F903C9-F548-48EF-8ABD-A11130E99CEB}">
      <dsp:nvSpPr>
        <dsp:cNvPr id="0" name=""/>
        <dsp:cNvSpPr/>
      </dsp:nvSpPr>
      <dsp:spPr>
        <a:xfrm>
          <a:off x="4149211" y="717612"/>
          <a:ext cx="1946141" cy="956816"/>
        </a:xfrm>
        <a:prstGeom prst="round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dsp:spPr>
      <dsp:style>
        <a:lnRef idx="3">
          <a:schemeClr val="lt1"/>
        </a:lnRef>
        <a:fillRef idx="1">
          <a:schemeClr val="accent6"/>
        </a:fillRef>
        <a:effectRef idx="1">
          <a:schemeClr val="accent6"/>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Verification</a:t>
          </a:r>
        </a:p>
      </dsp:txBody>
      <dsp:txXfrm>
        <a:off x="4195919" y="764320"/>
        <a:ext cx="1852725" cy="8634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165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9375" y="0"/>
            <a:ext cx="2976563" cy="501650"/>
          </a:xfrm>
          <a:prstGeom prst="rect">
            <a:avLst/>
          </a:prstGeom>
        </p:spPr>
        <p:txBody>
          <a:bodyPr vert="horz" lIns="91440" tIns="45720" rIns="91440" bIns="45720" rtlCol="0"/>
          <a:lstStyle>
            <a:lvl1pPr algn="r">
              <a:defRPr sz="1200"/>
            </a:lvl1pPr>
          </a:lstStyle>
          <a:p>
            <a:fld id="{441EE813-5B1E-489D-9459-ABB10B904171}" type="datetimeFigureOut">
              <a:rPr lang="en-ZA" smtClean="0"/>
              <a:t>2019/02/13</a:t>
            </a:fld>
            <a:endParaRPr lang="en-ZA" dirty="0"/>
          </a:p>
        </p:txBody>
      </p:sp>
      <p:sp>
        <p:nvSpPr>
          <p:cNvPr id="4" name="Slide Image Placeholder 3"/>
          <p:cNvSpPr>
            <a:spLocks noGrp="1" noRot="1" noChangeAspect="1"/>
          </p:cNvSpPr>
          <p:nvPr>
            <p:ph type="sldImg" idx="2"/>
          </p:nvPr>
        </p:nvSpPr>
        <p:spPr>
          <a:xfrm>
            <a:off x="1184275" y="1249363"/>
            <a:ext cx="4498975" cy="3373437"/>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7388" y="4810125"/>
            <a:ext cx="5492750" cy="39354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93250"/>
            <a:ext cx="2976563" cy="50165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9375" y="9493250"/>
            <a:ext cx="2976563" cy="501650"/>
          </a:xfrm>
          <a:prstGeom prst="rect">
            <a:avLst/>
          </a:prstGeom>
        </p:spPr>
        <p:txBody>
          <a:bodyPr vert="horz" lIns="91440" tIns="45720" rIns="91440" bIns="45720" rtlCol="0" anchor="b"/>
          <a:lstStyle>
            <a:lvl1pPr algn="r">
              <a:defRPr sz="1200"/>
            </a:lvl1pPr>
          </a:lstStyle>
          <a:p>
            <a:fld id="{9BD84D42-89AD-421F-9648-684EE3293813}" type="slidenum">
              <a:rPr lang="en-ZA" smtClean="0"/>
              <a:t>‹#›</a:t>
            </a:fld>
            <a:endParaRPr lang="en-ZA" dirty="0"/>
          </a:p>
        </p:txBody>
      </p:sp>
    </p:spTree>
    <p:extLst>
      <p:ext uri="{BB962C8B-B14F-4D97-AF65-F5344CB8AC3E}">
        <p14:creationId xmlns:p14="http://schemas.microsoft.com/office/powerpoint/2010/main" val="3141329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2</a:t>
            </a:fld>
            <a:endParaRPr lang="en-ZA" dirty="0"/>
          </a:p>
        </p:txBody>
      </p:sp>
    </p:spTree>
    <p:extLst>
      <p:ext uri="{BB962C8B-B14F-4D97-AF65-F5344CB8AC3E}">
        <p14:creationId xmlns:p14="http://schemas.microsoft.com/office/powerpoint/2010/main" val="3107860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6</a:t>
            </a:fld>
            <a:endParaRPr lang="en-ZA" dirty="0"/>
          </a:p>
        </p:txBody>
      </p:sp>
    </p:spTree>
    <p:extLst>
      <p:ext uri="{BB962C8B-B14F-4D97-AF65-F5344CB8AC3E}">
        <p14:creationId xmlns:p14="http://schemas.microsoft.com/office/powerpoint/2010/main" val="1044929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12</a:t>
            </a:fld>
            <a:endParaRPr lang="en-ZA" dirty="0"/>
          </a:p>
        </p:txBody>
      </p:sp>
    </p:spTree>
    <p:extLst>
      <p:ext uri="{BB962C8B-B14F-4D97-AF65-F5344CB8AC3E}">
        <p14:creationId xmlns:p14="http://schemas.microsoft.com/office/powerpoint/2010/main" val="2917419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Page</a:t>
            </a:r>
            <a:r>
              <a:rPr lang="en-ZA" baseline="0" dirty="0"/>
              <a:t> 2 of file</a:t>
            </a:r>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17</a:t>
            </a:fld>
            <a:endParaRPr lang="en-ZA" dirty="0"/>
          </a:p>
        </p:txBody>
      </p:sp>
    </p:spTree>
    <p:extLst>
      <p:ext uri="{BB962C8B-B14F-4D97-AF65-F5344CB8AC3E}">
        <p14:creationId xmlns:p14="http://schemas.microsoft.com/office/powerpoint/2010/main" val="1482389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baseline="0" dirty="0"/>
          </a:p>
        </p:txBody>
      </p:sp>
      <p:sp>
        <p:nvSpPr>
          <p:cNvPr id="4" name="Slide Number Placeholder 3"/>
          <p:cNvSpPr>
            <a:spLocks noGrp="1"/>
          </p:cNvSpPr>
          <p:nvPr>
            <p:ph type="sldNum" sz="quarter" idx="10"/>
          </p:nvPr>
        </p:nvSpPr>
        <p:spPr/>
        <p:txBody>
          <a:bodyPr/>
          <a:lstStyle/>
          <a:p>
            <a:fld id="{9BD84D42-89AD-421F-9648-684EE3293813}" type="slidenum">
              <a:rPr lang="en-ZA" smtClean="0"/>
              <a:t>18</a:t>
            </a:fld>
            <a:endParaRPr lang="en-ZA" dirty="0"/>
          </a:p>
        </p:txBody>
      </p:sp>
    </p:spTree>
    <p:extLst>
      <p:ext uri="{BB962C8B-B14F-4D97-AF65-F5344CB8AC3E}">
        <p14:creationId xmlns:p14="http://schemas.microsoft.com/office/powerpoint/2010/main" val="2682664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9BD84D42-89AD-421F-9648-684EE3293813}" type="slidenum">
              <a:rPr lang="en-ZA" smtClean="0"/>
              <a:t>23</a:t>
            </a:fld>
            <a:endParaRPr lang="en-ZA" dirty="0"/>
          </a:p>
        </p:txBody>
      </p:sp>
    </p:spTree>
    <p:extLst>
      <p:ext uri="{BB962C8B-B14F-4D97-AF65-F5344CB8AC3E}">
        <p14:creationId xmlns:p14="http://schemas.microsoft.com/office/powerpoint/2010/main" val="3048905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70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80778A-6F9D-4141-8080-B8192EADCD40}" type="slidenum">
              <a:rPr lang="en-ZA" smtClean="0"/>
              <a:pPr/>
              <a:t>‹#›</a:t>
            </a:fld>
            <a:endParaRPr lang="en-ZA"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8899"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
        <p:nvSpPr>
          <p:cNvPr id="15" name="Subtitle 6"/>
          <p:cNvSpPr>
            <a:spLocks noGrp="1"/>
          </p:cNvSpPr>
          <p:nvPr>
            <p:ph type="subTitle" idx="1"/>
          </p:nvPr>
        </p:nvSpPr>
        <p:spPr>
          <a:xfrm>
            <a:off x="755576" y="3200400"/>
            <a:ext cx="7488832" cy="2676872"/>
          </a:xfrm>
        </p:spPr>
        <p:txBody>
          <a:bodyPr>
            <a:normAutofit/>
          </a:bodyPr>
          <a:lstStyle>
            <a:lvl1pPr marL="0" indent="0" algn="ctr">
              <a:buNone/>
              <a:defRPr>
                <a:solidFill>
                  <a:schemeClr val="bg2"/>
                </a:solidFill>
              </a:defRPr>
            </a:lvl1pPr>
          </a:lstStyle>
          <a:p>
            <a:r>
              <a:rPr lang="en-US"/>
              <a:t>Click to edit Master subtitle style</a:t>
            </a:r>
            <a:endParaRPr lang="en-ZA" dirty="0"/>
          </a:p>
        </p:txBody>
      </p:sp>
      <p:pic>
        <p:nvPicPr>
          <p:cNvPr id="2" name="Picture 1"/>
          <p:cNvPicPr>
            <a:picLocks noChangeAspect="1"/>
          </p:cNvPicPr>
          <p:nvPr userDrawn="1"/>
        </p:nvPicPr>
        <p:blipFill>
          <a:blip r:embed="rId2"/>
          <a:stretch>
            <a:fillRect/>
          </a:stretch>
        </p:blipFill>
        <p:spPr>
          <a:xfrm>
            <a:off x="3634285" y="6523441"/>
            <a:ext cx="1731414" cy="286537"/>
          </a:xfrm>
          <a:prstGeom prst="rect">
            <a:avLst/>
          </a:prstGeom>
        </p:spPr>
      </p:pic>
      <p:pic>
        <p:nvPicPr>
          <p:cNvPr id="4" name="Picture 3">
            <a:extLst>
              <a:ext uri="{FF2B5EF4-FFF2-40B4-BE49-F238E27FC236}">
                <a16:creationId xmlns:a16="http://schemas.microsoft.com/office/drawing/2014/main" id="{3D3FCCF0-9DEB-4134-90F8-7B42F492FFBB}"/>
              </a:ext>
            </a:extLst>
          </p:cNvPr>
          <p:cNvPicPr>
            <a:picLocks noChangeAspect="1"/>
          </p:cNvPicPr>
          <p:nvPr userDrawn="1"/>
        </p:nvPicPr>
        <p:blipFill>
          <a:blip r:embed="rId3"/>
          <a:stretch>
            <a:fillRect/>
          </a:stretch>
        </p:blipFill>
        <p:spPr>
          <a:xfrm>
            <a:off x="7969109" y="6215566"/>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67544" y="273050"/>
            <a:ext cx="8219256" cy="1143000"/>
          </a:xfrm>
        </p:spPr>
        <p:txBody>
          <a:bodyPr anchor="ctr" anchorCtr="0"/>
          <a:lstStyle>
            <a:lvl1pPr algn="l">
              <a:buNone/>
              <a:defRPr sz="4000" b="1"/>
            </a:lvl1pPr>
          </a:lstStyle>
          <a:p>
            <a:r>
              <a:rPr kumimoji="0" lang="en-US"/>
              <a:t>Click to edit Master title style</a:t>
            </a:r>
            <a:endParaRPr kumimoji="0" lang="en-US" dirty="0"/>
          </a:p>
        </p:txBody>
      </p:sp>
      <p:sp>
        <p:nvSpPr>
          <p:cNvPr id="3" name="Text Placeholder 2"/>
          <p:cNvSpPr>
            <a:spLocks noGrp="1"/>
          </p:cNvSpPr>
          <p:nvPr>
            <p:ph type="body" idx="2"/>
          </p:nvPr>
        </p:nvSpPr>
        <p:spPr>
          <a:xfrm>
            <a:off x="467544" y="1600200"/>
            <a:ext cx="2351856"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quarter" idx="1"/>
          </p:nvPr>
        </p:nvSpPr>
        <p:spPr>
          <a:xfrm>
            <a:off x="2971800" y="1600200"/>
            <a:ext cx="5715000" cy="44958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4" name="Picture 3"/>
          <p:cNvPicPr>
            <a:picLocks noChangeAspect="1"/>
          </p:cNvPicPr>
          <p:nvPr userDrawn="1"/>
        </p:nvPicPr>
        <p:blipFill>
          <a:blip r:embed="rId2"/>
          <a:stretch>
            <a:fillRect/>
          </a:stretch>
        </p:blipFill>
        <p:spPr>
          <a:xfrm>
            <a:off x="3704987" y="6520012"/>
            <a:ext cx="1731414" cy="286537"/>
          </a:xfrm>
          <a:prstGeom prst="rect">
            <a:avLst/>
          </a:prstGeom>
        </p:spPr>
      </p:pic>
      <p:pic>
        <p:nvPicPr>
          <p:cNvPr id="6" name="Picture 5">
            <a:extLst>
              <a:ext uri="{FF2B5EF4-FFF2-40B4-BE49-F238E27FC236}">
                <a16:creationId xmlns:a16="http://schemas.microsoft.com/office/drawing/2014/main" id="{9C666C52-C44A-45ED-87FC-EA196E21F068}"/>
              </a:ext>
            </a:extLst>
          </p:cNvPr>
          <p:cNvPicPr>
            <a:picLocks noChangeAspect="1"/>
          </p:cNvPicPr>
          <p:nvPr userDrawn="1"/>
        </p:nvPicPr>
        <p:blipFill>
          <a:blip r:embed="rId3"/>
          <a:stretch>
            <a:fillRect/>
          </a:stretch>
        </p:blipFill>
        <p:spPr>
          <a:xfrm>
            <a:off x="8031605" y="6228704"/>
            <a:ext cx="719390" cy="45114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endParaRPr kumimoji="0" lang="en-US" dirty="0"/>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7" name="Slide Number Placeholder 6"/>
          <p:cNvSpPr>
            <a:spLocks noGrp="1"/>
          </p:cNvSpPr>
          <p:nvPr>
            <p:ph type="sldNum" sz="quarter" idx="12"/>
          </p:nvPr>
        </p:nvSpPr>
        <p:spPr>
          <a:xfrm>
            <a:off x="146304" y="6208776"/>
            <a:ext cx="457200" cy="457200"/>
          </a:xfrm>
        </p:spPr>
        <p:txBody>
          <a:bodyPr/>
          <a:lstStyle/>
          <a:p>
            <a:fld id="{32F83655-DC73-417F-8B26-EB7A1DBB5382}" type="slidenum">
              <a:rPr lang="en-ZA" smtClean="0"/>
              <a:pPr/>
              <a:t>‹#›</a:t>
            </a:fld>
            <a:endParaRPr lang="en-ZA"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2019/02/13</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2019/02/13</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chor="ctr" anchorCtr="0"/>
          <a:lstStyle>
            <a:lvl1pPr>
              <a:defRPr>
                <a:solidFill>
                  <a:srgbClr val="008080"/>
                </a:solidFill>
                <a:latin typeface="Calibri" pitchFamily="34" charset="0"/>
              </a:defRPr>
            </a:lvl1pPr>
          </a:lstStyle>
          <a:p>
            <a:r>
              <a:rPr kumimoji="0" lang="en-US"/>
              <a:t>Click to edit Master title style</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2019/02/13</a:t>
            </a:fld>
            <a:endParaRPr lang="en-ZA" dirty="0"/>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32F83655-DC73-417F-8B26-EB7A1DBB5382}" type="slidenum">
              <a:rPr lang="en-ZA" smtClean="0"/>
              <a:pPr/>
              <a:t>‹#›</a:t>
            </a:fld>
            <a:endParaRPr lang="en-ZA" dirty="0"/>
          </a:p>
        </p:txBody>
      </p:sp>
      <p:sp>
        <p:nvSpPr>
          <p:cNvPr id="8" name="Content Placeholder 7"/>
          <p:cNvSpPr>
            <a:spLocks noGrp="1"/>
          </p:cNvSpPr>
          <p:nvPr>
            <p:ph sz="quarter" idx="1"/>
          </p:nvPr>
        </p:nvSpPr>
        <p:spPr>
          <a:xfrm>
            <a:off x="467544" y="1413296"/>
            <a:ext cx="8219256" cy="4680000"/>
          </a:xfrm>
        </p:spPr>
        <p:txBody>
          <a:bodyPr vert="horz">
            <a:normAutofit/>
          </a:bodyPr>
          <a:lstStyle>
            <a:lvl1pPr marL="354013" indent="-354013">
              <a:buFont typeface="Arial" panose="020B0604020202020204" pitchFamily="34" charset="0"/>
              <a:buChar char="•"/>
              <a:defRPr sz="2400">
                <a:effectLst/>
                <a:latin typeface="Calibri" pitchFamily="34" charset="0"/>
              </a:defRPr>
            </a:lvl1pPr>
            <a:lvl2pPr marL="720725" indent="-366713">
              <a:buFont typeface="Arial" panose="020B0604020202020204" pitchFamily="34" charset="0"/>
              <a:buChar char="•"/>
              <a:defRPr sz="2400">
                <a:effectLst/>
                <a:latin typeface="Calibri" pitchFamily="34" charset="0"/>
              </a:defRPr>
            </a:lvl2pPr>
            <a:lvl3pPr marL="1074738" indent="-354013">
              <a:buFont typeface="Arial" panose="020B0604020202020204" pitchFamily="34" charset="0"/>
              <a:buChar char="•"/>
              <a:defRPr sz="2400">
                <a:effectLst/>
                <a:latin typeface="Calibri" pitchFamily="34" charset="0"/>
              </a:defRPr>
            </a:lvl3pPr>
            <a:lvl4pPr marL="1439863" indent="-365125">
              <a:buFont typeface="Arial" panose="020B0604020202020204" pitchFamily="34" charset="0"/>
              <a:buChar char="•"/>
              <a:defRPr sz="2400">
                <a:effectLst/>
                <a:latin typeface="Calibri" pitchFamily="34" charset="0"/>
              </a:defRPr>
            </a:lvl4pPr>
            <a:lvl5pPr marL="1793875" indent="-354013">
              <a:buFont typeface="Arial" panose="020B0604020202020204" pitchFamily="34" charset="0"/>
              <a:buChar char="•"/>
              <a:defRPr sz="2400">
                <a:effectLst/>
                <a:latin typeface="Calibri" pitchFamily="34" charset="0"/>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mativ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ZA" dirty="0"/>
              <a:t>Formative Assessment</a:t>
            </a:r>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pic>
        <p:nvPicPr>
          <p:cNvPr id="7" name="Picture 6" descr="ec_i_formative_2.gif"/>
          <p:cNvPicPr/>
          <p:nvPr userDrawn="1"/>
        </p:nvPicPr>
        <p:blipFill>
          <a:blip r:embed="rId2" cstate="print"/>
          <a:stretch>
            <a:fillRect/>
          </a:stretch>
        </p:blipFill>
        <p:spPr>
          <a:xfrm>
            <a:off x="651017" y="1662708"/>
            <a:ext cx="2120783" cy="720080"/>
          </a:xfrm>
          <a:prstGeom prst="rect">
            <a:avLst/>
          </a:prstGeom>
        </p:spPr>
      </p:pic>
      <p:sp>
        <p:nvSpPr>
          <p:cNvPr id="9" name="Content Placeholder 7"/>
          <p:cNvSpPr>
            <a:spLocks noGrp="1"/>
          </p:cNvSpPr>
          <p:nvPr>
            <p:ph sz="quarter" idx="1" hasCustomPrompt="1"/>
          </p:nvPr>
        </p:nvSpPr>
        <p:spPr>
          <a:xfrm>
            <a:off x="1968500" y="2420888"/>
            <a:ext cx="6502400" cy="1363712"/>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spTree>
    <p:extLst>
      <p:ext uri="{BB962C8B-B14F-4D97-AF65-F5344CB8AC3E}">
        <p14:creationId xmlns:p14="http://schemas.microsoft.com/office/powerpoint/2010/main" val="116798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port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Important</a:t>
            </a:r>
            <a:endParaRPr lang="en-ZA" dirty="0"/>
          </a:p>
        </p:txBody>
      </p:sp>
      <p:sp>
        <p:nvSpPr>
          <p:cNvPr id="3" name="Date Placeholder 2"/>
          <p:cNvSpPr>
            <a:spLocks noGrp="1"/>
          </p:cNvSpPr>
          <p:nvPr>
            <p:ph type="dt" sz="half" idx="10"/>
          </p:nvPr>
        </p:nvSpPr>
        <p:spPr/>
        <p:txBody>
          <a:bodyPr/>
          <a:lstStyle/>
          <a:p>
            <a:fld id="{744EAEA5-7BFB-4BF3-B902-218CE399D210}" type="datetimeFigureOut">
              <a:rPr lang="en-ZA" smtClean="0"/>
              <a:pPr/>
              <a:t>2019/02/13</a:t>
            </a:fld>
            <a:endParaRPr lang="en-ZA" dirty="0"/>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Content Placeholder 7"/>
          <p:cNvSpPr>
            <a:spLocks noGrp="1"/>
          </p:cNvSpPr>
          <p:nvPr>
            <p:ph sz="quarter" idx="1" hasCustomPrompt="1"/>
          </p:nvPr>
        </p:nvSpPr>
        <p:spPr>
          <a:xfrm>
            <a:off x="1968500" y="2420888"/>
            <a:ext cx="6502400" cy="2697212"/>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3504" y="1637496"/>
            <a:ext cx="2004668" cy="783392"/>
          </a:xfrm>
          <a:prstGeom prst="rect">
            <a:avLst/>
          </a:prstGeom>
          <a:noFill/>
        </p:spPr>
      </p:pic>
    </p:spTree>
    <p:extLst>
      <p:ext uri="{BB962C8B-B14F-4D97-AF65-F5344CB8AC3E}">
        <p14:creationId xmlns:p14="http://schemas.microsoft.com/office/powerpoint/2010/main" val="135109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cus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Discuss</a:t>
            </a:r>
            <a:endParaRPr lang="en-ZA" dirty="0"/>
          </a:p>
        </p:txBody>
      </p:sp>
      <p:sp>
        <p:nvSpPr>
          <p:cNvPr id="3" name="Date Placeholder 2"/>
          <p:cNvSpPr>
            <a:spLocks noGrp="1"/>
          </p:cNvSpPr>
          <p:nvPr>
            <p:ph type="dt" sz="half" idx="10"/>
          </p:nvPr>
        </p:nvSpPr>
        <p:spPr/>
        <p:txBody>
          <a:bodyPr/>
          <a:lstStyle/>
          <a:p>
            <a:fld id="{744EAEA5-7BFB-4BF3-B902-218CE399D210}" type="datetimeFigureOut">
              <a:rPr lang="en-ZA" smtClean="0"/>
              <a:pPr/>
              <a:t>2019/02/13</a:t>
            </a:fld>
            <a:endParaRPr lang="en-ZA" dirty="0"/>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lvl1pPr marL="0" indent="0">
              <a:buNone/>
              <a:defRPr/>
            </a:lvl1pPr>
          </a:lstStyle>
          <a:p>
            <a:pPr lvl="0" algn="ctr"/>
            <a:r>
              <a:rPr lang="en-US" sz="9600">
                <a:solidFill>
                  <a:srgbClr val="FFFFFF"/>
                </a:solidFill>
              </a:rPr>
              <a:t>Edit Master text styles</a:t>
            </a:r>
          </a:p>
        </p:txBody>
      </p:sp>
      <p:sp>
        <p:nvSpPr>
          <p:cNvPr id="7" name="Content Placeholder 7"/>
          <p:cNvSpPr>
            <a:spLocks noGrp="1"/>
          </p:cNvSpPr>
          <p:nvPr>
            <p:ph sz="quarter" idx="1" hasCustomPrompt="1"/>
          </p:nvPr>
        </p:nvSpPr>
        <p:spPr>
          <a:xfrm>
            <a:off x="3022600" y="1412776"/>
            <a:ext cx="5626100" cy="4683224"/>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grpSp>
        <p:nvGrpSpPr>
          <p:cNvPr id="8" name="Group 13"/>
          <p:cNvGrpSpPr/>
          <p:nvPr userDrawn="1"/>
        </p:nvGrpSpPr>
        <p:grpSpPr>
          <a:xfrm>
            <a:off x="7153987" y="274638"/>
            <a:ext cx="1532813" cy="794792"/>
            <a:chOff x="4211960" y="4509120"/>
            <a:chExt cx="1944216" cy="1008112"/>
          </a:xfrm>
        </p:grpSpPr>
        <p:sp>
          <p:nvSpPr>
            <p:cNvPr id="9" name="Oval Callout 8"/>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0" name="Oval Callout 9"/>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Tree>
    <p:extLst>
      <p:ext uri="{BB962C8B-B14F-4D97-AF65-F5344CB8AC3E}">
        <p14:creationId xmlns:p14="http://schemas.microsoft.com/office/powerpoint/2010/main" val="321652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7434"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687920" y="952500"/>
            <a:ext cx="7772400" cy="1362075"/>
          </a:xfrm>
        </p:spPr>
        <p:txBody>
          <a:bodyPr anchor="ctr" anchorCtr="0"/>
          <a:lstStyle>
            <a:lvl1pPr algn="ctr">
              <a:buNone/>
              <a:defRPr sz="4000" b="1" cap="none">
                <a:latin typeface="Calibri" pitchFamily="34" charset="0"/>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687920" y="2725738"/>
            <a:ext cx="7772400" cy="2379662"/>
          </a:xfrm>
        </p:spPr>
        <p:txBody>
          <a:bodyPr anchor="t" anchorCtr="0">
            <a:normAutofit/>
          </a:bodyPr>
          <a:lstStyle>
            <a:lvl1pPr marL="0" indent="0" algn="ctr">
              <a:buNone/>
              <a:defRPr sz="4000">
                <a:solidFill>
                  <a:srgbClr val="4D4D4D"/>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6810"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980778A-6F9D-4141-8080-B8192EADCD40}" type="slidenum">
              <a:rPr lang="en-ZA" smtClean="0"/>
              <a:pPr/>
              <a:t>‹#›</a:t>
            </a:fld>
            <a:endParaRPr lang="en-ZA" dirty="0"/>
          </a:p>
        </p:txBody>
      </p:sp>
      <p:pic>
        <p:nvPicPr>
          <p:cNvPr id="13" name="Picture 12"/>
          <p:cNvPicPr>
            <a:picLocks noChangeAspect="1"/>
          </p:cNvPicPr>
          <p:nvPr userDrawn="1"/>
        </p:nvPicPr>
        <p:blipFill>
          <a:blip r:embed="rId2"/>
          <a:stretch>
            <a:fillRect/>
          </a:stretch>
        </p:blipFill>
        <p:spPr>
          <a:xfrm>
            <a:off x="3706293" y="6502319"/>
            <a:ext cx="1731414" cy="286537"/>
          </a:xfrm>
          <a:prstGeom prst="rect">
            <a:avLst/>
          </a:prstGeom>
        </p:spPr>
      </p:pic>
      <p:pic>
        <p:nvPicPr>
          <p:cNvPr id="5" name="Picture 4">
            <a:extLst>
              <a:ext uri="{FF2B5EF4-FFF2-40B4-BE49-F238E27FC236}">
                <a16:creationId xmlns:a16="http://schemas.microsoft.com/office/drawing/2014/main" id="{5E818F65-7129-4BA1-A3DD-1FF7614C1A0D}"/>
              </a:ext>
            </a:extLst>
          </p:cNvPr>
          <p:cNvPicPr>
            <a:picLocks noChangeAspect="1"/>
          </p:cNvPicPr>
          <p:nvPr userDrawn="1"/>
        </p:nvPicPr>
        <p:blipFill>
          <a:blip r:embed="rId3"/>
          <a:stretch>
            <a:fillRect/>
          </a:stretch>
        </p:blipFill>
        <p:spPr>
          <a:xfrm>
            <a:off x="8065228" y="6229308"/>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9" name="Content Placeholder 8"/>
          <p:cNvSpPr>
            <a:spLocks noGrp="1"/>
          </p:cNvSpPr>
          <p:nvPr>
            <p:ph sz="quarter" idx="1"/>
          </p:nvPr>
        </p:nvSpPr>
        <p:spPr>
          <a:xfrm>
            <a:off x="467544"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1" name="Content Placeholder 10"/>
          <p:cNvSpPr>
            <a:spLocks noGrp="1"/>
          </p:cNvSpPr>
          <p:nvPr>
            <p:ph sz="quarter" idx="2"/>
          </p:nvPr>
        </p:nvSpPr>
        <p:spPr>
          <a:xfrm>
            <a:off x="4716016"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008000"/>
          </a:xfrm>
        </p:spPr>
        <p:txBody>
          <a:bodyPr anchor="ctr" anchorCtr="0"/>
          <a:lstStyle>
            <a:lvl1pPr>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467544"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4716016"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9" name="Slide Number Placeholder 8"/>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half" idx="2"/>
          </p:nvPr>
        </p:nvSpPr>
        <p:spPr>
          <a:xfrm>
            <a:off x="467544"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Content Placeholder 12"/>
          <p:cNvSpPr>
            <a:spLocks noGrp="1"/>
          </p:cNvSpPr>
          <p:nvPr>
            <p:ph sz="half" idx="4"/>
          </p:nvPr>
        </p:nvSpPr>
        <p:spPr>
          <a:xfrm>
            <a:off x="4716016"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endParaRPr kumimoji="0" lang="en-US" dirty="0"/>
          </a:p>
        </p:txBody>
      </p:sp>
      <p:sp>
        <p:nvSpPr>
          <p:cNvPr id="5" name="Slide Number Placeholder 4"/>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67544" y="274638"/>
            <a:ext cx="8219256" cy="1008000"/>
          </a:xfrm>
          <a:prstGeom prst="rect">
            <a:avLst/>
          </a:prstGeom>
        </p:spPr>
        <p:txBody>
          <a:bodyPr bIns="91440" anchor="ctr" anchorCtr="0">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467544" y="1413296"/>
            <a:ext cx="8219256" cy="46800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44EAEA5-7BFB-4BF3-B902-218CE399D210}" type="datetimeFigureOut">
              <a:rPr lang="en-ZA" smtClean="0"/>
              <a:pPr/>
              <a:t>2019/02/13</a:t>
            </a:fld>
            <a:endParaRPr lang="en-ZA"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lang="en-US" smtClean="0"/>
              <a:pPr/>
              <a:t>‹#›</a:t>
            </a:fld>
            <a:endParaRPr lang="en-US" dirty="0"/>
          </a:p>
        </p:txBody>
      </p:sp>
      <p:pic>
        <p:nvPicPr>
          <p:cNvPr id="4" name="Picture 3"/>
          <p:cNvPicPr>
            <a:picLocks noChangeAspect="1"/>
          </p:cNvPicPr>
          <p:nvPr userDrawn="1"/>
        </p:nvPicPr>
        <p:blipFill>
          <a:blip r:embed="rId16"/>
          <a:stretch>
            <a:fillRect/>
          </a:stretch>
        </p:blipFill>
        <p:spPr>
          <a:xfrm>
            <a:off x="3671488" y="6524044"/>
            <a:ext cx="1731414" cy="286537"/>
          </a:xfrm>
          <a:prstGeom prst="rect">
            <a:avLst/>
          </a:prstGeom>
        </p:spPr>
      </p:pic>
      <p:pic>
        <p:nvPicPr>
          <p:cNvPr id="3" name="Picture 2">
            <a:extLst>
              <a:ext uri="{FF2B5EF4-FFF2-40B4-BE49-F238E27FC236}">
                <a16:creationId xmlns:a16="http://schemas.microsoft.com/office/drawing/2014/main" id="{71D54665-0D01-44EC-B50B-6CB04C45FEEC}"/>
              </a:ext>
            </a:extLst>
          </p:cNvPr>
          <p:cNvPicPr>
            <a:picLocks noChangeAspect="1"/>
          </p:cNvPicPr>
          <p:nvPr userDrawn="1"/>
        </p:nvPicPr>
        <p:blipFill>
          <a:blip r:embed="rId17"/>
          <a:stretch>
            <a:fillRect/>
          </a:stretch>
        </p:blipFill>
        <p:spPr>
          <a:xfrm>
            <a:off x="7929310" y="6210300"/>
            <a:ext cx="719390" cy="451143"/>
          </a:xfrm>
          <a:prstGeom prst="rect">
            <a:avLst/>
          </a:prstGeom>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804" r:id="rId3"/>
    <p:sldLayoutId id="2147483805" r:id="rId4"/>
    <p:sldLayoutId id="2147483806"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Lst>
  <p:hf hdr="0" dt="0"/>
  <p:txStyles>
    <p:titleStyle>
      <a:lvl1pPr algn="l" rtl="0" eaLnBrk="1" latinLnBrk="0" hangingPunct="1">
        <a:spcBef>
          <a:spcPct val="0"/>
        </a:spcBef>
        <a:buNone/>
        <a:defRPr kumimoji="0" sz="4000" b="1" kern="1200">
          <a:solidFill>
            <a:srgbClr val="008080"/>
          </a:solidFill>
          <a:latin typeface="Calibri" pitchFamily="34" charset="0"/>
          <a:ea typeface="+mj-ea"/>
          <a:cs typeface="+mj-cs"/>
        </a:defRPr>
      </a:lvl1pPr>
    </p:titleStyle>
    <p:bodyStyle>
      <a:lvl1pPr marL="354013" indent="-354013" algn="l" rtl="0" eaLnBrk="1" latinLnBrk="0" hangingPunct="1">
        <a:spcBef>
          <a:spcPts val="580"/>
        </a:spcBef>
        <a:buClr>
          <a:schemeClr val="accent1"/>
        </a:buClr>
        <a:buSzPct val="85000"/>
        <a:buFont typeface="Wingdings 2"/>
        <a:buChar char=""/>
        <a:defRPr kumimoji="0" sz="2400" kern="1200">
          <a:solidFill>
            <a:schemeClr val="tx1"/>
          </a:solidFill>
          <a:effectLst/>
          <a:latin typeface="Calibri" pitchFamily="34" charset="0"/>
          <a:ea typeface="+mn-ea"/>
          <a:cs typeface="+mn-cs"/>
        </a:defRPr>
      </a:lvl1pPr>
      <a:lvl2pPr marL="720725" indent="-366713" algn="l" rtl="0" eaLnBrk="1" latinLnBrk="0" hangingPunct="1">
        <a:spcBef>
          <a:spcPts val="370"/>
        </a:spcBef>
        <a:buClr>
          <a:srgbClr val="008080"/>
        </a:buClr>
        <a:buSzPct val="85000"/>
        <a:buFont typeface="Wingdings 2"/>
        <a:buChar char=""/>
        <a:defRPr kumimoji="0" sz="2400" kern="1200">
          <a:solidFill>
            <a:schemeClr val="tx1"/>
          </a:solidFill>
          <a:effectLst/>
          <a:latin typeface="Calibri" pitchFamily="34" charset="0"/>
          <a:ea typeface="+mn-ea"/>
          <a:cs typeface="+mn-cs"/>
        </a:defRPr>
      </a:lvl2pPr>
      <a:lvl3pPr marL="1074738" indent="-354013" algn="l" rtl="0" eaLnBrk="1" latinLnBrk="0" hangingPunct="1">
        <a:spcBef>
          <a:spcPts val="370"/>
        </a:spcBef>
        <a:buClr>
          <a:schemeClr val="accent1">
            <a:tint val="60000"/>
          </a:schemeClr>
        </a:buClr>
        <a:buSzPct val="90000"/>
        <a:buFont typeface="Wingdings 2"/>
        <a:buChar char=""/>
        <a:defRPr kumimoji="0" sz="2400" kern="1200">
          <a:solidFill>
            <a:schemeClr val="tx1"/>
          </a:solidFill>
          <a:effectLst/>
          <a:latin typeface="Calibri" pitchFamily="34" charset="0"/>
          <a:ea typeface="+mn-ea"/>
          <a:cs typeface="+mn-cs"/>
        </a:defRPr>
      </a:lvl3pPr>
      <a:lvl4pPr marL="1439863" indent="-365125" algn="l" rtl="0" eaLnBrk="1" latinLnBrk="0" hangingPunct="1">
        <a:spcBef>
          <a:spcPts val="370"/>
        </a:spcBef>
        <a:buClr>
          <a:schemeClr val="accent3"/>
        </a:buClr>
        <a:buSzPct val="80000"/>
        <a:buFont typeface="Courier New" pitchFamily="49" charset="0"/>
        <a:buChar char="o"/>
        <a:defRPr kumimoji="0" sz="2400" kern="1200">
          <a:solidFill>
            <a:schemeClr val="tx1"/>
          </a:solidFill>
          <a:effectLst/>
          <a:latin typeface="Calibri" pitchFamily="34" charset="0"/>
          <a:ea typeface="+mn-ea"/>
          <a:cs typeface="+mn-cs"/>
        </a:defRPr>
      </a:lvl4pPr>
      <a:lvl5pPr marL="1793875" indent="-354013" algn="l" rtl="0" eaLnBrk="1" latinLnBrk="0" hangingPunct="1">
        <a:spcBef>
          <a:spcPts val="370"/>
        </a:spcBef>
        <a:buClr>
          <a:schemeClr val="accent3"/>
        </a:buClr>
        <a:buFont typeface="Arial" pitchFamily="34" charset="0"/>
        <a:buChar char="•"/>
        <a:defRPr kumimoji="0" sz="2400" kern="1200">
          <a:solidFill>
            <a:schemeClr val="tx1"/>
          </a:solidFill>
          <a:effectLst/>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980778A-6F9D-4141-8080-B8192EADCD40}" type="slidenum">
              <a:rPr lang="en-ZA" smtClean="0"/>
              <a:pPr/>
              <a:t>1</a:t>
            </a:fld>
            <a:endParaRPr lang="en-ZA" dirty="0"/>
          </a:p>
        </p:txBody>
      </p:sp>
      <p:sp>
        <p:nvSpPr>
          <p:cNvPr id="4" name="Title 3"/>
          <p:cNvSpPr>
            <a:spLocks noGrp="1"/>
          </p:cNvSpPr>
          <p:nvPr>
            <p:ph type="ctrTitle"/>
          </p:nvPr>
        </p:nvSpPr>
        <p:spPr/>
        <p:txBody>
          <a:bodyPr/>
          <a:lstStyle/>
          <a:p>
            <a:r>
              <a:rPr lang="en-ZA" dirty="0"/>
              <a:t>TENDER FOR BUSINESS OR WORK IN A SELECTED NEW VENTURE</a:t>
            </a:r>
          </a:p>
        </p:txBody>
      </p:sp>
      <p:sp>
        <p:nvSpPr>
          <p:cNvPr id="5" name="Subtitle 4"/>
          <p:cNvSpPr>
            <a:spLocks noGrp="1"/>
          </p:cNvSpPr>
          <p:nvPr>
            <p:ph type="subTitle" idx="1"/>
          </p:nvPr>
        </p:nvSpPr>
        <p:spPr/>
        <p:txBody>
          <a:bodyPr/>
          <a:lstStyle/>
          <a:p>
            <a:r>
              <a:rPr lang="en-ZA" b="1" dirty="0"/>
              <a:t> </a:t>
            </a:r>
            <a:endParaRPr lang="en-ZA" dirty="0"/>
          </a:p>
          <a:p>
            <a:r>
              <a:rPr lang="en-ZA" dirty="0"/>
              <a:t>Unit Standard ID 119712 |  NQF Level 3|  Credits 8</a:t>
            </a:r>
          </a:p>
          <a:p>
            <a:endParaRPr lang="en-ZA" dirty="0"/>
          </a:p>
        </p:txBody>
      </p:sp>
    </p:spTree>
    <p:extLst>
      <p:ext uri="{BB962C8B-B14F-4D97-AF65-F5344CB8AC3E}">
        <p14:creationId xmlns:p14="http://schemas.microsoft.com/office/powerpoint/2010/main" val="256774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Entry Level Requirements</a:t>
            </a:r>
          </a:p>
          <a:p>
            <a:pPr marL="0" lvl="0" indent="0">
              <a:spcBef>
                <a:spcPts val="0"/>
              </a:spcBef>
              <a:buClrTx/>
              <a:buSzTx/>
              <a:buNone/>
            </a:pPr>
            <a:endParaRPr lang="en-ZA" b="1" dirty="0">
              <a:solidFill>
                <a:srgbClr val="000066"/>
              </a:solidFill>
            </a:endParaRPr>
          </a:p>
          <a:p>
            <a:pPr>
              <a:spcBef>
                <a:spcPts val="0"/>
              </a:spcBef>
              <a:buClrTx/>
              <a:buSzTx/>
            </a:pPr>
            <a:r>
              <a:rPr lang="en-US" dirty="0"/>
              <a:t>Mathematical Literacy and Communications at NQF level 1.</a:t>
            </a:r>
            <a:endParaRPr lang="en-ZA" b="1" dirty="0">
              <a:solidFill>
                <a:srgbClr val="000066"/>
              </a:solidFill>
            </a:endParaRPr>
          </a:p>
        </p:txBody>
      </p:sp>
    </p:spTree>
    <p:extLst>
      <p:ext uri="{BB962C8B-B14F-4D97-AF65-F5344CB8AC3E}">
        <p14:creationId xmlns:p14="http://schemas.microsoft.com/office/powerpoint/2010/main" val="25419970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F0D8-F5D2-4A0E-A5C0-AECF80C8079C}"/>
              </a:ext>
            </a:extLst>
          </p:cNvPr>
          <p:cNvSpPr>
            <a:spLocks noGrp="1"/>
          </p:cNvSpPr>
          <p:nvPr>
            <p:ph type="title"/>
          </p:nvPr>
        </p:nvSpPr>
        <p:spPr/>
        <p:txBody>
          <a:bodyPr/>
          <a:lstStyle/>
          <a:p>
            <a:pPr algn="ctr"/>
            <a:r>
              <a:rPr lang="en-ZA" dirty="0"/>
              <a:t>Completion of the Schedule</a:t>
            </a:r>
          </a:p>
        </p:txBody>
      </p:sp>
      <p:sp>
        <p:nvSpPr>
          <p:cNvPr id="3" name="Slide Number Placeholder 2">
            <a:extLst>
              <a:ext uri="{FF2B5EF4-FFF2-40B4-BE49-F238E27FC236}">
                <a16:creationId xmlns:a16="http://schemas.microsoft.com/office/drawing/2014/main" id="{EEA0B04A-373D-42A3-8DF6-8BBF13F174D1}"/>
              </a:ext>
            </a:extLst>
          </p:cNvPr>
          <p:cNvSpPr>
            <a:spLocks noGrp="1"/>
          </p:cNvSpPr>
          <p:nvPr>
            <p:ph type="sldNum" sz="quarter" idx="12"/>
          </p:nvPr>
        </p:nvSpPr>
        <p:spPr/>
        <p:txBody>
          <a:bodyPr/>
          <a:lstStyle/>
          <a:p>
            <a:fld id="{32F83655-DC73-417F-8B26-EB7A1DBB5382}" type="slidenum">
              <a:rPr lang="en-ZA" smtClean="0"/>
              <a:pPr/>
              <a:t>100</a:t>
            </a:fld>
            <a:endParaRPr lang="en-ZA" dirty="0"/>
          </a:p>
        </p:txBody>
      </p:sp>
      <p:sp>
        <p:nvSpPr>
          <p:cNvPr id="4" name="Content Placeholder 3">
            <a:extLst>
              <a:ext uri="{FF2B5EF4-FFF2-40B4-BE49-F238E27FC236}">
                <a16:creationId xmlns:a16="http://schemas.microsoft.com/office/drawing/2014/main" id="{318E1EFE-C2C5-45D7-A771-ACBBE7096570}"/>
              </a:ext>
            </a:extLst>
          </p:cNvPr>
          <p:cNvSpPr>
            <a:spLocks noGrp="1"/>
          </p:cNvSpPr>
          <p:nvPr>
            <p:ph sz="quarter" idx="1"/>
          </p:nvPr>
        </p:nvSpPr>
        <p:spPr>
          <a:xfrm>
            <a:off x="457200" y="1185050"/>
            <a:ext cx="8219256" cy="5025250"/>
          </a:xfrm>
        </p:spPr>
        <p:txBody>
          <a:bodyPr>
            <a:normAutofit/>
          </a:bodyPr>
          <a:lstStyle/>
          <a:p>
            <a:pPr marL="0" indent="0">
              <a:buNone/>
            </a:pPr>
            <a:endParaRPr lang="en-ZA" sz="2100" dirty="0"/>
          </a:p>
          <a:p>
            <a:pPr marL="0" indent="0">
              <a:buNone/>
            </a:pPr>
            <a:r>
              <a:rPr lang="en-ZA" sz="2100" dirty="0"/>
              <a:t>The two quantity schedules that are used or fixed quantity, scheduled delivery contract, or estimated quantity, periodic-order contract.</a:t>
            </a:r>
          </a:p>
          <a:p>
            <a:pPr marL="0" indent="0">
              <a:buNone/>
            </a:pPr>
            <a:endParaRPr lang="en-ZA" sz="2100" dirty="0"/>
          </a:p>
          <a:p>
            <a:pPr marL="0" indent="0">
              <a:buNone/>
            </a:pPr>
            <a:r>
              <a:rPr lang="en-GB" sz="2100" b="1" dirty="0"/>
              <a:t>A. Fixed-quantity, scheduled delivery purchasing contract</a:t>
            </a:r>
            <a:endParaRPr lang="en-ZA" sz="2100" dirty="0"/>
          </a:p>
          <a:p>
            <a:pPr marL="0" indent="0">
              <a:buNone/>
            </a:pPr>
            <a:r>
              <a:rPr lang="en-GB" sz="2100" dirty="0"/>
              <a:t> </a:t>
            </a:r>
            <a:endParaRPr lang="en-ZA" sz="2100" dirty="0"/>
          </a:p>
          <a:p>
            <a:r>
              <a:rPr lang="en-GB" sz="2100" dirty="0"/>
              <a:t>This type of contract specifies fixed quantities (allowing for small variations from time to time) and it must be delivered all at once, or several smaller batches over the life of the contract. </a:t>
            </a:r>
          </a:p>
          <a:p>
            <a:r>
              <a:rPr lang="en-GB" sz="2100" dirty="0"/>
              <a:t>The buyer takes the risk of having too much stock.</a:t>
            </a:r>
          </a:p>
          <a:p>
            <a:r>
              <a:rPr lang="en-GB" sz="2100" dirty="0"/>
              <a:t>If the buyer ordered less than what he/she needs, the buyer might have to pay more for additional orders. </a:t>
            </a:r>
            <a:endParaRPr lang="en-ZA" sz="2100" dirty="0"/>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30081226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F0D8-F5D2-4A0E-A5C0-AECF80C8079C}"/>
              </a:ext>
            </a:extLst>
          </p:cNvPr>
          <p:cNvSpPr>
            <a:spLocks noGrp="1"/>
          </p:cNvSpPr>
          <p:nvPr>
            <p:ph type="title"/>
          </p:nvPr>
        </p:nvSpPr>
        <p:spPr/>
        <p:txBody>
          <a:bodyPr/>
          <a:lstStyle/>
          <a:p>
            <a:pPr algn="ctr"/>
            <a:r>
              <a:rPr lang="en-ZA" dirty="0"/>
              <a:t>Completion of the Schedule</a:t>
            </a:r>
          </a:p>
        </p:txBody>
      </p:sp>
      <p:sp>
        <p:nvSpPr>
          <p:cNvPr id="3" name="Slide Number Placeholder 2">
            <a:extLst>
              <a:ext uri="{FF2B5EF4-FFF2-40B4-BE49-F238E27FC236}">
                <a16:creationId xmlns:a16="http://schemas.microsoft.com/office/drawing/2014/main" id="{EEA0B04A-373D-42A3-8DF6-8BBF13F174D1}"/>
              </a:ext>
            </a:extLst>
          </p:cNvPr>
          <p:cNvSpPr>
            <a:spLocks noGrp="1"/>
          </p:cNvSpPr>
          <p:nvPr>
            <p:ph type="sldNum" sz="quarter" idx="12"/>
          </p:nvPr>
        </p:nvSpPr>
        <p:spPr/>
        <p:txBody>
          <a:bodyPr/>
          <a:lstStyle/>
          <a:p>
            <a:fld id="{32F83655-DC73-417F-8B26-EB7A1DBB5382}" type="slidenum">
              <a:rPr lang="en-ZA" smtClean="0"/>
              <a:pPr/>
              <a:t>101</a:t>
            </a:fld>
            <a:endParaRPr lang="en-ZA" dirty="0"/>
          </a:p>
        </p:txBody>
      </p:sp>
      <p:sp>
        <p:nvSpPr>
          <p:cNvPr id="4" name="Content Placeholder 3">
            <a:extLst>
              <a:ext uri="{FF2B5EF4-FFF2-40B4-BE49-F238E27FC236}">
                <a16:creationId xmlns:a16="http://schemas.microsoft.com/office/drawing/2014/main" id="{318E1EFE-C2C5-45D7-A771-ACBBE7096570}"/>
              </a:ext>
            </a:extLst>
          </p:cNvPr>
          <p:cNvSpPr>
            <a:spLocks noGrp="1"/>
          </p:cNvSpPr>
          <p:nvPr>
            <p:ph sz="quarter" idx="1"/>
          </p:nvPr>
        </p:nvSpPr>
        <p:spPr>
          <a:xfrm>
            <a:off x="457200" y="1185050"/>
            <a:ext cx="8219256" cy="5025250"/>
          </a:xfrm>
        </p:spPr>
        <p:txBody>
          <a:bodyPr>
            <a:normAutofit lnSpcReduction="10000"/>
          </a:bodyPr>
          <a:lstStyle/>
          <a:p>
            <a:pPr marL="0" indent="0">
              <a:buNone/>
            </a:pPr>
            <a:endParaRPr lang="en-ZA" sz="2100" dirty="0"/>
          </a:p>
          <a:p>
            <a:pPr marL="0" indent="0">
              <a:buNone/>
            </a:pPr>
            <a:r>
              <a:rPr lang="en-GB" sz="2100" b="1" dirty="0"/>
              <a:t>B. Estimated quantity, periodic-order contract</a:t>
            </a:r>
            <a:endParaRPr lang="en-ZA" sz="2100" dirty="0"/>
          </a:p>
          <a:p>
            <a:pPr marL="0" indent="0">
              <a:buNone/>
            </a:pPr>
            <a:r>
              <a:rPr lang="en-GB" sz="2100" dirty="0"/>
              <a:t> </a:t>
            </a:r>
            <a:endParaRPr lang="en-ZA" sz="2100" dirty="0"/>
          </a:p>
          <a:p>
            <a:r>
              <a:rPr lang="en-GB" sz="2100" dirty="0"/>
              <a:t>The tender quantity is based on an estimate and the contract price is worked out for each delivery. </a:t>
            </a:r>
          </a:p>
          <a:p>
            <a:endParaRPr lang="en-GB" sz="2100" dirty="0"/>
          </a:p>
          <a:p>
            <a:r>
              <a:rPr lang="en-GB" sz="2100" dirty="0"/>
              <a:t>Orders are then placed from time to time.  </a:t>
            </a:r>
          </a:p>
          <a:p>
            <a:endParaRPr lang="en-GB" sz="2100" dirty="0"/>
          </a:p>
          <a:p>
            <a:r>
              <a:rPr lang="en-GB" sz="2100" dirty="0"/>
              <a:t>The schedules are usually done on set form, examples can be seen on page 45 of the Learner Guide.</a:t>
            </a:r>
          </a:p>
          <a:p>
            <a:pPr marL="0" indent="0">
              <a:buNone/>
            </a:pPr>
            <a:endParaRPr lang="en-GB" dirty="0"/>
          </a:p>
          <a:p>
            <a:pPr marL="0" indent="0">
              <a:buNone/>
            </a:pPr>
            <a:r>
              <a:rPr lang="en-ZA" dirty="0"/>
              <a:t>			</a:t>
            </a:r>
            <a:r>
              <a:rPr lang="en-ZA" sz="2100" dirty="0"/>
              <a:t>Do the formative assessment for Study 				Unit2 in your PoE.</a:t>
            </a:r>
          </a:p>
          <a:p>
            <a:pPr marL="0" indent="0">
              <a:buNone/>
            </a:pPr>
            <a:endParaRPr lang="en-ZA" dirty="0"/>
          </a:p>
          <a:p>
            <a:pPr marL="0" indent="0">
              <a:buNone/>
            </a:pPr>
            <a:endParaRPr lang="en-ZA" sz="2100" dirty="0"/>
          </a:p>
          <a:p>
            <a:pPr marL="0" indent="0">
              <a:buNone/>
            </a:pPr>
            <a:endParaRPr lang="en-ZA" sz="2100" dirty="0"/>
          </a:p>
        </p:txBody>
      </p:sp>
      <p:pic>
        <p:nvPicPr>
          <p:cNvPr id="6" name="Picture 5">
            <a:extLst>
              <a:ext uri="{FF2B5EF4-FFF2-40B4-BE49-F238E27FC236}">
                <a16:creationId xmlns:a16="http://schemas.microsoft.com/office/drawing/2014/main" id="{8DD386AF-EAD5-4975-8113-E7BBB35DCBA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7544" y="5335078"/>
            <a:ext cx="2189392" cy="1008000"/>
          </a:xfrm>
          <a:prstGeom prst="rect">
            <a:avLst/>
          </a:prstGeom>
          <a:noFill/>
          <a:ln>
            <a:noFill/>
          </a:ln>
        </p:spPr>
      </p:pic>
    </p:spTree>
    <p:extLst>
      <p:ext uri="{BB962C8B-B14F-4D97-AF65-F5344CB8AC3E}">
        <p14:creationId xmlns:p14="http://schemas.microsoft.com/office/powerpoint/2010/main" val="429297987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E3E19-8083-4070-B0A9-E234DB25D272}"/>
              </a:ext>
            </a:extLst>
          </p:cNvPr>
          <p:cNvSpPr>
            <a:spLocks noGrp="1"/>
          </p:cNvSpPr>
          <p:nvPr>
            <p:ph type="title"/>
          </p:nvPr>
        </p:nvSpPr>
        <p:spPr/>
        <p:txBody>
          <a:bodyPr/>
          <a:lstStyle/>
          <a:p>
            <a:r>
              <a:rPr lang="en-GB" dirty="0"/>
              <a:t>STUDY UNIT 3</a:t>
            </a:r>
            <a:endParaRPr lang="en-ZA" dirty="0"/>
          </a:p>
        </p:txBody>
      </p:sp>
      <p:sp>
        <p:nvSpPr>
          <p:cNvPr id="3" name="Text Placeholder 2">
            <a:extLst>
              <a:ext uri="{FF2B5EF4-FFF2-40B4-BE49-F238E27FC236}">
                <a16:creationId xmlns:a16="http://schemas.microsoft.com/office/drawing/2014/main" id="{A7116EA7-8A16-4864-AABF-3C7CE4813E00}"/>
              </a:ext>
            </a:extLst>
          </p:cNvPr>
          <p:cNvSpPr>
            <a:spLocks noGrp="1"/>
          </p:cNvSpPr>
          <p:nvPr>
            <p:ph type="body" idx="1"/>
          </p:nvPr>
        </p:nvSpPr>
        <p:spPr/>
        <p:txBody>
          <a:bodyPr/>
          <a:lstStyle/>
          <a:p>
            <a:r>
              <a:rPr lang="en-GB" dirty="0"/>
              <a:t>SUBMITTING A TENDER DOCUMENT</a:t>
            </a:r>
            <a:endParaRPr lang="en-ZA" dirty="0"/>
          </a:p>
          <a:p>
            <a:endParaRPr lang="en-ZA" dirty="0"/>
          </a:p>
        </p:txBody>
      </p:sp>
      <p:sp>
        <p:nvSpPr>
          <p:cNvPr id="4" name="Slide Number Placeholder 3">
            <a:extLst>
              <a:ext uri="{FF2B5EF4-FFF2-40B4-BE49-F238E27FC236}">
                <a16:creationId xmlns:a16="http://schemas.microsoft.com/office/drawing/2014/main" id="{CF57F72D-CE52-4271-8231-95305118C01C}"/>
              </a:ext>
            </a:extLst>
          </p:cNvPr>
          <p:cNvSpPr>
            <a:spLocks noGrp="1"/>
          </p:cNvSpPr>
          <p:nvPr>
            <p:ph type="sldNum" sz="quarter" idx="12"/>
          </p:nvPr>
        </p:nvSpPr>
        <p:spPr/>
        <p:txBody>
          <a:bodyPr/>
          <a:lstStyle/>
          <a:p>
            <a:fld id="{4980778A-6F9D-4141-8080-B8192EADCD40}" type="slidenum">
              <a:rPr lang="en-ZA" smtClean="0"/>
              <a:pPr/>
              <a:t>102</a:t>
            </a:fld>
            <a:endParaRPr lang="en-ZA" dirty="0"/>
          </a:p>
        </p:txBody>
      </p:sp>
    </p:spTree>
    <p:extLst>
      <p:ext uri="{BB962C8B-B14F-4D97-AF65-F5344CB8AC3E}">
        <p14:creationId xmlns:p14="http://schemas.microsoft.com/office/powerpoint/2010/main" val="12002615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1AE71-3232-4B50-8918-24D21B786D02}"/>
              </a:ext>
            </a:extLst>
          </p:cNvPr>
          <p:cNvSpPr>
            <a:spLocks noGrp="1"/>
          </p:cNvSpPr>
          <p:nvPr>
            <p:ph type="title"/>
          </p:nvPr>
        </p:nvSpPr>
        <p:spPr/>
        <p:txBody>
          <a:bodyPr/>
          <a:lstStyle/>
          <a:p>
            <a:pPr algn="ctr"/>
            <a:r>
              <a:rPr lang="en-ZA" dirty="0"/>
              <a:t>Completing Tender Documents</a:t>
            </a:r>
          </a:p>
        </p:txBody>
      </p:sp>
      <p:sp>
        <p:nvSpPr>
          <p:cNvPr id="3" name="Slide Number Placeholder 2">
            <a:extLst>
              <a:ext uri="{FF2B5EF4-FFF2-40B4-BE49-F238E27FC236}">
                <a16:creationId xmlns:a16="http://schemas.microsoft.com/office/drawing/2014/main" id="{A1F9E878-866C-44D1-AA2C-C0621A20155B}"/>
              </a:ext>
            </a:extLst>
          </p:cNvPr>
          <p:cNvSpPr>
            <a:spLocks noGrp="1"/>
          </p:cNvSpPr>
          <p:nvPr>
            <p:ph type="sldNum" sz="quarter" idx="12"/>
          </p:nvPr>
        </p:nvSpPr>
        <p:spPr/>
        <p:txBody>
          <a:bodyPr/>
          <a:lstStyle/>
          <a:p>
            <a:fld id="{32F83655-DC73-417F-8B26-EB7A1DBB5382}" type="slidenum">
              <a:rPr lang="en-ZA" smtClean="0"/>
              <a:pPr/>
              <a:t>103</a:t>
            </a:fld>
            <a:endParaRPr lang="en-ZA" dirty="0"/>
          </a:p>
        </p:txBody>
      </p:sp>
      <p:sp>
        <p:nvSpPr>
          <p:cNvPr id="4" name="Content Placeholder 3">
            <a:extLst>
              <a:ext uri="{FF2B5EF4-FFF2-40B4-BE49-F238E27FC236}">
                <a16:creationId xmlns:a16="http://schemas.microsoft.com/office/drawing/2014/main" id="{490260E1-6AB6-49D0-820B-8C24C7F88738}"/>
              </a:ext>
            </a:extLst>
          </p:cNvPr>
          <p:cNvSpPr>
            <a:spLocks noGrp="1"/>
          </p:cNvSpPr>
          <p:nvPr>
            <p:ph sz="quarter" idx="1"/>
          </p:nvPr>
        </p:nvSpPr>
        <p:spPr/>
        <p:txBody>
          <a:bodyPr/>
          <a:lstStyle/>
          <a:p>
            <a:r>
              <a:rPr lang="en-GB" sz="2100" dirty="0"/>
              <a:t>How do I complete tender documents? With great care and very accurately and precisely! </a:t>
            </a:r>
          </a:p>
          <a:p>
            <a:endParaRPr lang="en-GB" sz="2100" dirty="0"/>
          </a:p>
          <a:p>
            <a:r>
              <a:rPr lang="en-GB" sz="2100" dirty="0"/>
              <a:t>Follow the instructions carefully. Even the smallest mistake, or something small that you did not complete or include may be a good enough reason to cancel your tender application. </a:t>
            </a:r>
            <a:endParaRPr lang="en-ZA" sz="2100" dirty="0"/>
          </a:p>
          <a:p>
            <a:pPr marL="0" indent="0">
              <a:buNone/>
            </a:pPr>
            <a:endParaRPr lang="en-ZA" dirty="0"/>
          </a:p>
        </p:txBody>
      </p:sp>
    </p:spTree>
    <p:extLst>
      <p:ext uri="{BB962C8B-B14F-4D97-AF65-F5344CB8AC3E}">
        <p14:creationId xmlns:p14="http://schemas.microsoft.com/office/powerpoint/2010/main" val="38922608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1AE71-3232-4B50-8918-24D21B786D02}"/>
              </a:ext>
            </a:extLst>
          </p:cNvPr>
          <p:cNvSpPr>
            <a:spLocks noGrp="1"/>
          </p:cNvSpPr>
          <p:nvPr>
            <p:ph type="title"/>
          </p:nvPr>
        </p:nvSpPr>
        <p:spPr/>
        <p:txBody>
          <a:bodyPr/>
          <a:lstStyle/>
          <a:p>
            <a:pPr algn="ctr"/>
            <a:r>
              <a:rPr lang="en-ZA" dirty="0"/>
              <a:t>Completing Tender Documents</a:t>
            </a:r>
          </a:p>
        </p:txBody>
      </p:sp>
      <p:sp>
        <p:nvSpPr>
          <p:cNvPr id="3" name="Slide Number Placeholder 2">
            <a:extLst>
              <a:ext uri="{FF2B5EF4-FFF2-40B4-BE49-F238E27FC236}">
                <a16:creationId xmlns:a16="http://schemas.microsoft.com/office/drawing/2014/main" id="{A1F9E878-866C-44D1-AA2C-C0621A20155B}"/>
              </a:ext>
            </a:extLst>
          </p:cNvPr>
          <p:cNvSpPr>
            <a:spLocks noGrp="1"/>
          </p:cNvSpPr>
          <p:nvPr>
            <p:ph type="sldNum" sz="quarter" idx="12"/>
          </p:nvPr>
        </p:nvSpPr>
        <p:spPr/>
        <p:txBody>
          <a:bodyPr/>
          <a:lstStyle/>
          <a:p>
            <a:fld id="{32F83655-DC73-417F-8B26-EB7A1DBB5382}" type="slidenum">
              <a:rPr lang="en-ZA" smtClean="0"/>
              <a:pPr/>
              <a:t>104</a:t>
            </a:fld>
            <a:endParaRPr lang="en-ZA" dirty="0"/>
          </a:p>
        </p:txBody>
      </p:sp>
      <p:sp>
        <p:nvSpPr>
          <p:cNvPr id="4" name="Content Placeholder 3">
            <a:extLst>
              <a:ext uri="{FF2B5EF4-FFF2-40B4-BE49-F238E27FC236}">
                <a16:creationId xmlns:a16="http://schemas.microsoft.com/office/drawing/2014/main" id="{490260E1-6AB6-49D0-820B-8C24C7F88738}"/>
              </a:ext>
            </a:extLst>
          </p:cNvPr>
          <p:cNvSpPr>
            <a:spLocks noGrp="1"/>
          </p:cNvSpPr>
          <p:nvPr>
            <p:ph sz="quarter" idx="1"/>
          </p:nvPr>
        </p:nvSpPr>
        <p:spPr/>
        <p:txBody>
          <a:bodyPr>
            <a:normAutofit/>
          </a:bodyPr>
          <a:lstStyle/>
          <a:p>
            <a:pPr lvl="0" fontAlgn="base"/>
            <a:r>
              <a:rPr lang="en-GB" sz="2100" dirty="0">
                <a:effectLst>
                  <a:outerShdw sx="0" sy="0">
                    <a:srgbClr val="000000"/>
                  </a:outerShdw>
                </a:effectLst>
              </a:rPr>
              <a:t>Make quite sure that you have enough time to prepare and submit the tender documents long before the due date. </a:t>
            </a:r>
            <a:endParaRPr lang="en-ZA" sz="2100" dirty="0">
              <a:effectLst>
                <a:outerShdw sx="0" sy="0">
                  <a:srgbClr val="000000"/>
                </a:outerShdw>
              </a:effectLst>
            </a:endParaRPr>
          </a:p>
          <a:p>
            <a:pPr lvl="0" fontAlgn="base"/>
            <a:r>
              <a:rPr lang="en-GB" sz="2100" dirty="0">
                <a:effectLst>
                  <a:outerShdw sx="0" sy="0">
                    <a:srgbClr val="000000"/>
                  </a:outerShdw>
                </a:effectLst>
              </a:rPr>
              <a:t>Make sure that you deliver or post your tender documents to the correct address by the due date, and also make sure that you have it in before the end time. If the closing time is 12 noon, your tender will not even be looked at if it is handed in at one minute past 12. </a:t>
            </a:r>
            <a:endParaRPr lang="en-ZA" sz="2100" dirty="0">
              <a:effectLst>
                <a:outerShdw sx="0" sy="0">
                  <a:srgbClr val="000000"/>
                </a:outerShdw>
              </a:effectLst>
            </a:endParaRPr>
          </a:p>
          <a:p>
            <a:pPr lvl="0" fontAlgn="base"/>
            <a:r>
              <a:rPr lang="en-GB" sz="2100" dirty="0">
                <a:effectLst>
                  <a:outerShdw sx="0" sy="0">
                    <a:srgbClr val="000000"/>
                  </a:outerShdw>
                </a:effectLst>
              </a:rPr>
              <a:t>The tender must include all the requirements and specifications for the goods and services that you will have to supply. Be quite sure that you will be able to comply. </a:t>
            </a:r>
            <a:endParaRPr lang="en-ZA" sz="2100" dirty="0">
              <a:effectLst>
                <a:outerShdw sx="0" sy="0">
                  <a:srgbClr val="000000"/>
                </a:outerShdw>
              </a:effectLst>
            </a:endParaRPr>
          </a:p>
          <a:p>
            <a:pPr lvl="0" fontAlgn="base"/>
            <a:r>
              <a:rPr lang="en-GB" sz="2100" dirty="0">
                <a:effectLst>
                  <a:outerShdw sx="0" sy="0">
                    <a:srgbClr val="000000"/>
                  </a:outerShdw>
                </a:effectLst>
              </a:rPr>
              <a:t>Include in your tender details of all the relevant experience you have in other similar contracts. </a:t>
            </a:r>
            <a:endParaRPr lang="en-ZA" sz="2100" dirty="0">
              <a:effectLst>
                <a:outerShdw sx="0" sy="0">
                  <a:srgbClr val="000000"/>
                </a:outerShdw>
              </a:effectLst>
            </a:endParaRPr>
          </a:p>
          <a:p>
            <a:pPr marL="0" indent="0">
              <a:buNone/>
            </a:pPr>
            <a:endParaRPr lang="en-ZA" sz="2100" dirty="0"/>
          </a:p>
        </p:txBody>
      </p:sp>
    </p:spTree>
    <p:extLst>
      <p:ext uri="{BB962C8B-B14F-4D97-AF65-F5344CB8AC3E}">
        <p14:creationId xmlns:p14="http://schemas.microsoft.com/office/powerpoint/2010/main" val="131728047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1AE71-3232-4B50-8918-24D21B786D02}"/>
              </a:ext>
            </a:extLst>
          </p:cNvPr>
          <p:cNvSpPr>
            <a:spLocks noGrp="1"/>
          </p:cNvSpPr>
          <p:nvPr>
            <p:ph type="title"/>
          </p:nvPr>
        </p:nvSpPr>
        <p:spPr/>
        <p:txBody>
          <a:bodyPr/>
          <a:lstStyle/>
          <a:p>
            <a:pPr algn="ctr"/>
            <a:r>
              <a:rPr lang="en-ZA" dirty="0"/>
              <a:t>Completing Tender Documents</a:t>
            </a:r>
          </a:p>
        </p:txBody>
      </p:sp>
      <p:sp>
        <p:nvSpPr>
          <p:cNvPr id="3" name="Slide Number Placeholder 2">
            <a:extLst>
              <a:ext uri="{FF2B5EF4-FFF2-40B4-BE49-F238E27FC236}">
                <a16:creationId xmlns:a16="http://schemas.microsoft.com/office/drawing/2014/main" id="{A1F9E878-866C-44D1-AA2C-C0621A20155B}"/>
              </a:ext>
            </a:extLst>
          </p:cNvPr>
          <p:cNvSpPr>
            <a:spLocks noGrp="1"/>
          </p:cNvSpPr>
          <p:nvPr>
            <p:ph type="sldNum" sz="quarter" idx="12"/>
          </p:nvPr>
        </p:nvSpPr>
        <p:spPr/>
        <p:txBody>
          <a:bodyPr/>
          <a:lstStyle/>
          <a:p>
            <a:fld id="{32F83655-DC73-417F-8B26-EB7A1DBB5382}" type="slidenum">
              <a:rPr lang="en-ZA" smtClean="0"/>
              <a:pPr/>
              <a:t>105</a:t>
            </a:fld>
            <a:endParaRPr lang="en-ZA" dirty="0"/>
          </a:p>
        </p:txBody>
      </p:sp>
      <p:sp>
        <p:nvSpPr>
          <p:cNvPr id="4" name="Content Placeholder 3">
            <a:extLst>
              <a:ext uri="{FF2B5EF4-FFF2-40B4-BE49-F238E27FC236}">
                <a16:creationId xmlns:a16="http://schemas.microsoft.com/office/drawing/2014/main" id="{490260E1-6AB6-49D0-820B-8C24C7F88738}"/>
              </a:ext>
            </a:extLst>
          </p:cNvPr>
          <p:cNvSpPr>
            <a:spLocks noGrp="1"/>
          </p:cNvSpPr>
          <p:nvPr>
            <p:ph sz="quarter" idx="1"/>
          </p:nvPr>
        </p:nvSpPr>
        <p:spPr/>
        <p:txBody>
          <a:bodyPr>
            <a:normAutofit/>
          </a:bodyPr>
          <a:lstStyle/>
          <a:p>
            <a:pPr marL="0" lvl="0" indent="0" fontAlgn="base">
              <a:buNone/>
            </a:pPr>
            <a:r>
              <a:rPr lang="en-GB" sz="2100" b="1" dirty="0">
                <a:effectLst>
                  <a:outerShdw sx="0" sy="0">
                    <a:srgbClr val="000000"/>
                  </a:outerShdw>
                </a:effectLst>
              </a:rPr>
              <a:t>Do not forget to: </a:t>
            </a:r>
            <a:endParaRPr lang="en-ZA" sz="2100" b="1" dirty="0">
              <a:effectLst>
                <a:outerShdw sx="0" sy="0">
                  <a:srgbClr val="000000"/>
                </a:outerShdw>
              </a:effectLst>
            </a:endParaRPr>
          </a:p>
          <a:p>
            <a:pPr marL="0" indent="0">
              <a:buNone/>
            </a:pPr>
            <a:r>
              <a:rPr lang="en-GB" sz="2100" dirty="0"/>
              <a:t>-	Include your VAT registration number, if you have one </a:t>
            </a:r>
            <a:endParaRPr lang="en-ZA" sz="2100" dirty="0"/>
          </a:p>
          <a:p>
            <a:pPr marL="0" indent="0">
              <a:buNone/>
            </a:pPr>
            <a:r>
              <a:rPr lang="en-GB" sz="2100" dirty="0"/>
              <a:t>-	Guarantee the quality of your products or services; also provide 	details of any SABS or ISO marks or sign of quality assurance that 	you may use </a:t>
            </a:r>
            <a:endParaRPr lang="en-ZA" sz="2100" dirty="0"/>
          </a:p>
          <a:p>
            <a:pPr marL="0" indent="0">
              <a:buNone/>
            </a:pPr>
            <a:r>
              <a:rPr lang="en-GB" sz="2100" dirty="0"/>
              <a:t>-	 Offer to make refunds if you cannot deliver as agreed </a:t>
            </a:r>
            <a:endParaRPr lang="en-ZA" sz="2100" dirty="0"/>
          </a:p>
          <a:p>
            <a:pPr marL="0" indent="0">
              <a:buNone/>
            </a:pPr>
            <a:r>
              <a:rPr lang="en-GB" sz="2100" dirty="0"/>
              <a:t>-	State what percentage or quantity of imported products you are 	going to deliver </a:t>
            </a:r>
            <a:endParaRPr lang="en-ZA" sz="2100" dirty="0"/>
          </a:p>
          <a:p>
            <a:pPr marL="0" indent="0">
              <a:buNone/>
            </a:pPr>
            <a:r>
              <a:rPr lang="en-GB" sz="2100" dirty="0"/>
              <a:t>-	Describe what the packaging looks like</a:t>
            </a:r>
            <a:endParaRPr lang="en-ZA" sz="2100" dirty="0"/>
          </a:p>
          <a:p>
            <a:pPr marL="0" indent="0">
              <a:buNone/>
            </a:pPr>
            <a:r>
              <a:rPr lang="en-GB" sz="2100" dirty="0"/>
              <a:t>-	Give the time and place of delivery </a:t>
            </a:r>
            <a:endParaRPr lang="en-ZA" sz="2100" dirty="0"/>
          </a:p>
          <a:p>
            <a:pPr marL="0" indent="0">
              <a:buNone/>
            </a:pPr>
            <a:r>
              <a:rPr lang="en-GB" sz="2100" dirty="0"/>
              <a:t>-	Include samples of products or goods if required</a:t>
            </a:r>
            <a:r>
              <a:rPr lang="en-GB" dirty="0"/>
              <a:t> </a:t>
            </a:r>
            <a:endParaRPr lang="en-ZA" dirty="0"/>
          </a:p>
          <a:p>
            <a:pPr marL="0" indent="0">
              <a:buNone/>
            </a:pPr>
            <a:endParaRPr lang="en-ZA" sz="2100" dirty="0"/>
          </a:p>
        </p:txBody>
      </p:sp>
    </p:spTree>
    <p:extLst>
      <p:ext uri="{BB962C8B-B14F-4D97-AF65-F5344CB8AC3E}">
        <p14:creationId xmlns:p14="http://schemas.microsoft.com/office/powerpoint/2010/main" val="76658733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39025-75EB-4D52-BD4E-B8622575AE26}"/>
              </a:ext>
            </a:extLst>
          </p:cNvPr>
          <p:cNvSpPr>
            <a:spLocks noGrp="1"/>
          </p:cNvSpPr>
          <p:nvPr>
            <p:ph type="title"/>
          </p:nvPr>
        </p:nvSpPr>
        <p:spPr/>
        <p:txBody>
          <a:bodyPr/>
          <a:lstStyle/>
          <a:p>
            <a:pPr algn="ctr"/>
            <a:r>
              <a:rPr lang="en-ZA" dirty="0"/>
              <a:t>Submitting Tender Documents</a:t>
            </a:r>
          </a:p>
        </p:txBody>
      </p:sp>
      <p:sp>
        <p:nvSpPr>
          <p:cNvPr id="3" name="Slide Number Placeholder 2">
            <a:extLst>
              <a:ext uri="{FF2B5EF4-FFF2-40B4-BE49-F238E27FC236}">
                <a16:creationId xmlns:a16="http://schemas.microsoft.com/office/drawing/2014/main" id="{E5BF5E91-6876-45E8-A1B7-5695AEC4C0D4}"/>
              </a:ext>
            </a:extLst>
          </p:cNvPr>
          <p:cNvSpPr>
            <a:spLocks noGrp="1"/>
          </p:cNvSpPr>
          <p:nvPr>
            <p:ph type="sldNum" sz="quarter" idx="12"/>
          </p:nvPr>
        </p:nvSpPr>
        <p:spPr/>
        <p:txBody>
          <a:bodyPr/>
          <a:lstStyle/>
          <a:p>
            <a:fld id="{32F83655-DC73-417F-8B26-EB7A1DBB5382}" type="slidenum">
              <a:rPr lang="en-ZA" smtClean="0"/>
              <a:pPr/>
              <a:t>106</a:t>
            </a:fld>
            <a:endParaRPr lang="en-ZA" dirty="0"/>
          </a:p>
        </p:txBody>
      </p:sp>
      <p:sp>
        <p:nvSpPr>
          <p:cNvPr id="4" name="Content Placeholder 3">
            <a:extLst>
              <a:ext uri="{FF2B5EF4-FFF2-40B4-BE49-F238E27FC236}">
                <a16:creationId xmlns:a16="http://schemas.microsoft.com/office/drawing/2014/main" id="{D1E36628-3BD8-4B22-82FA-78561CD72341}"/>
              </a:ext>
            </a:extLst>
          </p:cNvPr>
          <p:cNvSpPr>
            <a:spLocks noGrp="1"/>
          </p:cNvSpPr>
          <p:nvPr>
            <p:ph sz="quarter" idx="1"/>
          </p:nvPr>
        </p:nvSpPr>
        <p:spPr>
          <a:xfrm>
            <a:off x="467544" y="1167797"/>
            <a:ext cx="8219256" cy="4680000"/>
          </a:xfrm>
        </p:spPr>
        <p:txBody>
          <a:bodyPr>
            <a:noAutofit/>
          </a:bodyPr>
          <a:lstStyle/>
          <a:p>
            <a:r>
              <a:rPr lang="en-GB" sz="2100" dirty="0"/>
              <a:t>Information relating to tender submission must be extracted from the tender documents.</a:t>
            </a:r>
            <a:endParaRPr lang="en-ZA" sz="2100" dirty="0"/>
          </a:p>
          <a:p>
            <a:pPr marL="0" indent="0">
              <a:buNone/>
            </a:pPr>
            <a:endParaRPr lang="en-ZA" sz="2100" dirty="0"/>
          </a:p>
          <a:p>
            <a:pPr marL="0" indent="0">
              <a:buNone/>
            </a:pPr>
            <a:r>
              <a:rPr lang="en-GB" sz="2100" dirty="0"/>
              <a:t>It is important when you tender to make sure that you have included everything that is expected from you as set out in the tender documents. </a:t>
            </a:r>
          </a:p>
          <a:p>
            <a:pPr marL="0" indent="0">
              <a:buNone/>
            </a:pPr>
            <a:endParaRPr lang="en-GB" sz="2100" b="1" dirty="0"/>
          </a:p>
          <a:p>
            <a:pPr marL="0" indent="0">
              <a:buNone/>
            </a:pPr>
            <a:r>
              <a:rPr lang="en-GB" sz="2100" b="1" dirty="0"/>
              <a:t>Before you submit your tender response, check each of the following. Have you:</a:t>
            </a:r>
            <a:endParaRPr lang="en-ZA" sz="2100" b="1" dirty="0"/>
          </a:p>
          <a:p>
            <a:pPr lvl="0" fontAlgn="base"/>
            <a:r>
              <a:rPr lang="en-GB" sz="2100" dirty="0">
                <a:effectLst>
                  <a:outerShdw sx="0" sy="0">
                    <a:srgbClr val="000000"/>
                  </a:outerShdw>
                </a:effectLst>
              </a:rPr>
              <a:t>Followed all instructions that were stated in the invitation or Request for Tender document?</a:t>
            </a:r>
            <a:endParaRPr lang="en-ZA" sz="2100" dirty="0">
              <a:effectLst>
                <a:outerShdw sx="0" sy="0">
                  <a:srgbClr val="000000"/>
                </a:outerShdw>
              </a:effectLst>
            </a:endParaRPr>
          </a:p>
          <a:p>
            <a:pPr lvl="0" fontAlgn="base"/>
            <a:r>
              <a:rPr lang="en-GB" sz="2100" dirty="0">
                <a:effectLst>
                  <a:outerShdw sx="0" sy="0">
                    <a:srgbClr val="000000"/>
                  </a:outerShdw>
                </a:effectLst>
              </a:rPr>
              <a:t>Answered all questions in full? </a:t>
            </a:r>
            <a:endParaRPr lang="en-ZA" sz="2100" dirty="0">
              <a:effectLst>
                <a:outerShdw sx="0" sy="0">
                  <a:srgbClr val="000000"/>
                </a:outerShdw>
              </a:effectLst>
            </a:endParaRPr>
          </a:p>
        </p:txBody>
      </p:sp>
    </p:spTree>
    <p:extLst>
      <p:ext uri="{BB962C8B-B14F-4D97-AF65-F5344CB8AC3E}">
        <p14:creationId xmlns:p14="http://schemas.microsoft.com/office/powerpoint/2010/main" val="268756855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39025-75EB-4D52-BD4E-B8622575AE26}"/>
              </a:ext>
            </a:extLst>
          </p:cNvPr>
          <p:cNvSpPr>
            <a:spLocks noGrp="1"/>
          </p:cNvSpPr>
          <p:nvPr>
            <p:ph type="title"/>
          </p:nvPr>
        </p:nvSpPr>
        <p:spPr/>
        <p:txBody>
          <a:bodyPr/>
          <a:lstStyle/>
          <a:p>
            <a:pPr algn="ctr"/>
            <a:r>
              <a:rPr lang="en-ZA" dirty="0"/>
              <a:t>Submitting Tender Documents</a:t>
            </a:r>
          </a:p>
        </p:txBody>
      </p:sp>
      <p:sp>
        <p:nvSpPr>
          <p:cNvPr id="3" name="Slide Number Placeholder 2">
            <a:extLst>
              <a:ext uri="{FF2B5EF4-FFF2-40B4-BE49-F238E27FC236}">
                <a16:creationId xmlns:a16="http://schemas.microsoft.com/office/drawing/2014/main" id="{E5BF5E91-6876-45E8-A1B7-5695AEC4C0D4}"/>
              </a:ext>
            </a:extLst>
          </p:cNvPr>
          <p:cNvSpPr>
            <a:spLocks noGrp="1"/>
          </p:cNvSpPr>
          <p:nvPr>
            <p:ph type="sldNum" sz="quarter" idx="12"/>
          </p:nvPr>
        </p:nvSpPr>
        <p:spPr/>
        <p:txBody>
          <a:bodyPr/>
          <a:lstStyle/>
          <a:p>
            <a:fld id="{32F83655-DC73-417F-8B26-EB7A1DBB5382}" type="slidenum">
              <a:rPr lang="en-ZA" smtClean="0"/>
              <a:pPr/>
              <a:t>107</a:t>
            </a:fld>
            <a:endParaRPr lang="en-ZA" dirty="0"/>
          </a:p>
        </p:txBody>
      </p:sp>
      <p:sp>
        <p:nvSpPr>
          <p:cNvPr id="4" name="Content Placeholder 3">
            <a:extLst>
              <a:ext uri="{FF2B5EF4-FFF2-40B4-BE49-F238E27FC236}">
                <a16:creationId xmlns:a16="http://schemas.microsoft.com/office/drawing/2014/main" id="{D1E36628-3BD8-4B22-82FA-78561CD72341}"/>
              </a:ext>
            </a:extLst>
          </p:cNvPr>
          <p:cNvSpPr>
            <a:spLocks noGrp="1"/>
          </p:cNvSpPr>
          <p:nvPr>
            <p:ph sz="quarter" idx="1"/>
          </p:nvPr>
        </p:nvSpPr>
        <p:spPr>
          <a:xfrm>
            <a:off x="467544" y="1167797"/>
            <a:ext cx="8219256" cy="4680000"/>
          </a:xfrm>
        </p:spPr>
        <p:txBody>
          <a:bodyPr>
            <a:noAutofit/>
          </a:bodyPr>
          <a:lstStyle/>
          <a:p>
            <a:pPr lvl="0" fontAlgn="base"/>
            <a:r>
              <a:rPr lang="en-GB" sz="2100" dirty="0">
                <a:effectLst>
                  <a:outerShdw sx="0" sy="0">
                    <a:srgbClr val="000000"/>
                  </a:outerShdw>
                </a:effectLst>
              </a:rPr>
              <a:t>Completed all the sections with all the necessary documents and information?</a:t>
            </a:r>
            <a:endParaRPr lang="en-ZA" sz="2100" dirty="0">
              <a:effectLst>
                <a:outerShdw sx="0" sy="0">
                  <a:srgbClr val="000000"/>
                </a:outerShdw>
              </a:effectLst>
            </a:endParaRPr>
          </a:p>
          <a:p>
            <a:pPr lvl="0" fontAlgn="base"/>
            <a:r>
              <a:rPr lang="en-GB" sz="2100" dirty="0">
                <a:effectLst>
                  <a:outerShdw sx="0" sy="0">
                    <a:srgbClr val="000000"/>
                  </a:outerShdw>
                </a:effectLst>
              </a:rPr>
              <a:t>Made sure that the criteria for selection apply to your business?</a:t>
            </a:r>
            <a:endParaRPr lang="en-ZA" sz="2100" dirty="0">
              <a:effectLst>
                <a:outerShdw sx="0" sy="0">
                  <a:srgbClr val="000000"/>
                </a:outerShdw>
              </a:effectLst>
            </a:endParaRPr>
          </a:p>
          <a:p>
            <a:pPr lvl="0" fontAlgn="base"/>
            <a:r>
              <a:rPr lang="en-GB" sz="2100" dirty="0">
                <a:effectLst>
                  <a:outerShdw sx="0" sy="0">
                    <a:srgbClr val="000000"/>
                  </a:outerShdw>
                </a:effectLst>
              </a:rPr>
              <a:t>Provided all the necessary information and documentation?</a:t>
            </a:r>
            <a:endParaRPr lang="en-ZA" sz="2100" dirty="0">
              <a:effectLst>
                <a:outerShdw sx="0" sy="0">
                  <a:srgbClr val="000000"/>
                </a:outerShdw>
              </a:effectLst>
            </a:endParaRPr>
          </a:p>
          <a:p>
            <a:pPr lvl="0" fontAlgn="base"/>
            <a:r>
              <a:rPr lang="en-GB" sz="2100" dirty="0">
                <a:effectLst>
                  <a:outerShdw sx="0" sy="0">
                    <a:srgbClr val="000000"/>
                  </a:outerShdw>
                </a:effectLst>
              </a:rPr>
              <a:t>Signed and dated all documents, where relevant?</a:t>
            </a:r>
            <a:endParaRPr lang="en-ZA" sz="2100" dirty="0">
              <a:effectLst>
                <a:outerShdw sx="0" sy="0">
                  <a:srgbClr val="000000"/>
                </a:outerShdw>
              </a:effectLst>
            </a:endParaRPr>
          </a:p>
          <a:p>
            <a:pPr lvl="0" fontAlgn="base"/>
            <a:r>
              <a:rPr lang="en-GB" sz="2100" dirty="0">
                <a:effectLst>
                  <a:outerShdw sx="0" sy="0">
                    <a:srgbClr val="000000"/>
                  </a:outerShdw>
                </a:effectLst>
              </a:rPr>
              <a:t>Looked through your tender submission documents to make sure that it has been completed in full?</a:t>
            </a:r>
            <a:endParaRPr lang="en-ZA" sz="2100" dirty="0">
              <a:effectLst>
                <a:outerShdw sx="0" sy="0">
                  <a:srgbClr val="000000"/>
                </a:outerShdw>
              </a:effectLst>
            </a:endParaRPr>
          </a:p>
          <a:p>
            <a:pPr lvl="0" fontAlgn="base"/>
            <a:r>
              <a:rPr lang="en-GB" sz="2100" dirty="0">
                <a:effectLst>
                  <a:outerShdw sx="0" sy="0">
                    <a:srgbClr val="000000"/>
                  </a:outerShdw>
                </a:effectLst>
              </a:rPr>
              <a:t>Made sure that there are no errors or mistakes?</a:t>
            </a:r>
            <a:endParaRPr lang="en-ZA" sz="2100" dirty="0">
              <a:effectLst>
                <a:outerShdw sx="0" sy="0">
                  <a:srgbClr val="000000"/>
                </a:outerShdw>
              </a:effectLst>
            </a:endParaRPr>
          </a:p>
          <a:p>
            <a:pPr lvl="0" fontAlgn="base"/>
            <a:r>
              <a:rPr lang="en-GB" sz="2100" dirty="0">
                <a:effectLst>
                  <a:outerShdw sx="0" sy="0">
                    <a:srgbClr val="000000"/>
                  </a:outerShdw>
                </a:effectLst>
              </a:rPr>
              <a:t>Presented it in the correct manner and format?</a:t>
            </a:r>
            <a:endParaRPr lang="en-ZA" sz="2100" dirty="0"/>
          </a:p>
        </p:txBody>
      </p:sp>
    </p:spTree>
    <p:extLst>
      <p:ext uri="{BB962C8B-B14F-4D97-AF65-F5344CB8AC3E}">
        <p14:creationId xmlns:p14="http://schemas.microsoft.com/office/powerpoint/2010/main" val="9243699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39025-75EB-4D52-BD4E-B8622575AE26}"/>
              </a:ext>
            </a:extLst>
          </p:cNvPr>
          <p:cNvSpPr>
            <a:spLocks noGrp="1"/>
          </p:cNvSpPr>
          <p:nvPr>
            <p:ph type="title"/>
          </p:nvPr>
        </p:nvSpPr>
        <p:spPr/>
        <p:txBody>
          <a:bodyPr/>
          <a:lstStyle/>
          <a:p>
            <a:pPr algn="ctr"/>
            <a:r>
              <a:rPr lang="en-ZA" dirty="0"/>
              <a:t>Submitting Tender Documents</a:t>
            </a:r>
          </a:p>
        </p:txBody>
      </p:sp>
      <p:sp>
        <p:nvSpPr>
          <p:cNvPr id="3" name="Slide Number Placeholder 2">
            <a:extLst>
              <a:ext uri="{FF2B5EF4-FFF2-40B4-BE49-F238E27FC236}">
                <a16:creationId xmlns:a16="http://schemas.microsoft.com/office/drawing/2014/main" id="{E5BF5E91-6876-45E8-A1B7-5695AEC4C0D4}"/>
              </a:ext>
            </a:extLst>
          </p:cNvPr>
          <p:cNvSpPr>
            <a:spLocks noGrp="1"/>
          </p:cNvSpPr>
          <p:nvPr>
            <p:ph type="sldNum" sz="quarter" idx="12"/>
          </p:nvPr>
        </p:nvSpPr>
        <p:spPr/>
        <p:txBody>
          <a:bodyPr/>
          <a:lstStyle/>
          <a:p>
            <a:fld id="{32F83655-DC73-417F-8B26-EB7A1DBB5382}" type="slidenum">
              <a:rPr lang="en-ZA" smtClean="0"/>
              <a:pPr/>
              <a:t>108</a:t>
            </a:fld>
            <a:endParaRPr lang="en-ZA" dirty="0"/>
          </a:p>
        </p:txBody>
      </p:sp>
      <p:sp>
        <p:nvSpPr>
          <p:cNvPr id="4" name="Content Placeholder 3">
            <a:extLst>
              <a:ext uri="{FF2B5EF4-FFF2-40B4-BE49-F238E27FC236}">
                <a16:creationId xmlns:a16="http://schemas.microsoft.com/office/drawing/2014/main" id="{D1E36628-3BD8-4B22-82FA-78561CD72341}"/>
              </a:ext>
            </a:extLst>
          </p:cNvPr>
          <p:cNvSpPr>
            <a:spLocks noGrp="1"/>
          </p:cNvSpPr>
          <p:nvPr>
            <p:ph sz="quarter" idx="1"/>
          </p:nvPr>
        </p:nvSpPr>
        <p:spPr>
          <a:xfrm>
            <a:off x="467544" y="1167797"/>
            <a:ext cx="8219256" cy="4680000"/>
          </a:xfrm>
        </p:spPr>
        <p:txBody>
          <a:bodyPr>
            <a:noAutofit/>
          </a:bodyPr>
          <a:lstStyle/>
          <a:p>
            <a:r>
              <a:rPr lang="en-GB" sz="2100" dirty="0"/>
              <a:t>Also make sure that you know what the procedures are of the organisation at which you are tendering. How do they handle the tender submissions that they received? </a:t>
            </a:r>
          </a:p>
          <a:p>
            <a:endParaRPr lang="en-GB" sz="2100" dirty="0"/>
          </a:p>
          <a:p>
            <a:r>
              <a:rPr lang="en-GB" sz="2100" dirty="0"/>
              <a:t>Some organisations publish details of tender submissions, or of successful tenders and contracts. </a:t>
            </a:r>
          </a:p>
          <a:p>
            <a:endParaRPr lang="en-GB" sz="2100" dirty="0"/>
          </a:p>
          <a:p>
            <a:r>
              <a:rPr lang="en-GB" sz="2100" dirty="0"/>
              <a:t>However, some details must be kept private and confidential, so find out what their policies are on the matter.</a:t>
            </a:r>
            <a:endParaRPr lang="en-ZA" sz="2100" dirty="0"/>
          </a:p>
        </p:txBody>
      </p:sp>
    </p:spTree>
    <p:extLst>
      <p:ext uri="{BB962C8B-B14F-4D97-AF65-F5344CB8AC3E}">
        <p14:creationId xmlns:p14="http://schemas.microsoft.com/office/powerpoint/2010/main" val="263136947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39025-75EB-4D52-BD4E-B8622575AE26}"/>
              </a:ext>
            </a:extLst>
          </p:cNvPr>
          <p:cNvSpPr>
            <a:spLocks noGrp="1"/>
          </p:cNvSpPr>
          <p:nvPr>
            <p:ph type="title"/>
          </p:nvPr>
        </p:nvSpPr>
        <p:spPr/>
        <p:txBody>
          <a:bodyPr/>
          <a:lstStyle/>
          <a:p>
            <a:pPr algn="ctr"/>
            <a:r>
              <a:rPr lang="en-ZA" dirty="0"/>
              <a:t>Submitting Tender Documents</a:t>
            </a:r>
          </a:p>
        </p:txBody>
      </p:sp>
      <p:sp>
        <p:nvSpPr>
          <p:cNvPr id="3" name="Slide Number Placeholder 2">
            <a:extLst>
              <a:ext uri="{FF2B5EF4-FFF2-40B4-BE49-F238E27FC236}">
                <a16:creationId xmlns:a16="http://schemas.microsoft.com/office/drawing/2014/main" id="{E5BF5E91-6876-45E8-A1B7-5695AEC4C0D4}"/>
              </a:ext>
            </a:extLst>
          </p:cNvPr>
          <p:cNvSpPr>
            <a:spLocks noGrp="1"/>
          </p:cNvSpPr>
          <p:nvPr>
            <p:ph type="sldNum" sz="quarter" idx="12"/>
          </p:nvPr>
        </p:nvSpPr>
        <p:spPr/>
        <p:txBody>
          <a:bodyPr/>
          <a:lstStyle/>
          <a:p>
            <a:fld id="{32F83655-DC73-417F-8B26-EB7A1DBB5382}" type="slidenum">
              <a:rPr lang="en-ZA" smtClean="0"/>
              <a:pPr/>
              <a:t>109</a:t>
            </a:fld>
            <a:endParaRPr lang="en-ZA" dirty="0"/>
          </a:p>
        </p:txBody>
      </p:sp>
      <p:sp>
        <p:nvSpPr>
          <p:cNvPr id="4" name="Content Placeholder 3">
            <a:extLst>
              <a:ext uri="{FF2B5EF4-FFF2-40B4-BE49-F238E27FC236}">
                <a16:creationId xmlns:a16="http://schemas.microsoft.com/office/drawing/2014/main" id="{D1E36628-3BD8-4B22-82FA-78561CD72341}"/>
              </a:ext>
            </a:extLst>
          </p:cNvPr>
          <p:cNvSpPr>
            <a:spLocks noGrp="1"/>
          </p:cNvSpPr>
          <p:nvPr>
            <p:ph sz="quarter" idx="1"/>
          </p:nvPr>
        </p:nvSpPr>
        <p:spPr>
          <a:xfrm>
            <a:off x="467544" y="1167797"/>
            <a:ext cx="8219256" cy="4680000"/>
          </a:xfrm>
        </p:spPr>
        <p:txBody>
          <a:bodyPr>
            <a:noAutofit/>
          </a:bodyPr>
          <a:lstStyle/>
          <a:p>
            <a:r>
              <a:rPr lang="en-GB" sz="2100" dirty="0"/>
              <a:t>Make very sure that you submit your tender response before the closing time and date, and at the right location. </a:t>
            </a:r>
          </a:p>
          <a:p>
            <a:endParaRPr lang="en-GB" sz="2100" dirty="0"/>
          </a:p>
          <a:p>
            <a:r>
              <a:rPr lang="en-GB" sz="2100" dirty="0"/>
              <a:t>Allow enough time for your response to be received. Sometimes you have to sign documents, or find the correct people, which all may take time. </a:t>
            </a:r>
          </a:p>
          <a:p>
            <a:endParaRPr lang="en-GB" sz="2100" dirty="0"/>
          </a:p>
          <a:p>
            <a:r>
              <a:rPr lang="en-GB" sz="2100" dirty="0"/>
              <a:t>And with most tenders, late submissions will not be accepted or considered.  </a:t>
            </a:r>
            <a:endParaRPr lang="en-ZA" sz="2100" dirty="0"/>
          </a:p>
        </p:txBody>
      </p:sp>
    </p:spTree>
    <p:extLst>
      <p:ext uri="{BB962C8B-B14F-4D97-AF65-F5344CB8AC3E}">
        <p14:creationId xmlns:p14="http://schemas.microsoft.com/office/powerpoint/2010/main" val="785551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Credit Value</a:t>
            </a:r>
            <a:endParaRPr lang="en-US" b="1" dirty="0">
              <a:solidFill>
                <a:srgbClr val="000066"/>
              </a:solidFill>
            </a:endParaRPr>
          </a:p>
          <a:p>
            <a:pPr marL="0" lvl="0" indent="0">
              <a:spcBef>
                <a:spcPts val="0"/>
              </a:spcBef>
              <a:buClrTx/>
              <a:buSzTx/>
              <a:buNone/>
            </a:pPr>
            <a:endParaRPr lang="en-ZA" dirty="0">
              <a:solidFill>
                <a:srgbClr val="000066"/>
              </a:solidFill>
            </a:endParaRPr>
          </a:p>
          <a:p>
            <a:pPr>
              <a:spcBef>
                <a:spcPts val="0"/>
              </a:spcBef>
              <a:buClrTx/>
              <a:buSzTx/>
              <a:buFont typeface="Arial" panose="020B0604020202020204" pitchFamily="34" charset="0"/>
              <a:buChar char="•"/>
            </a:pPr>
            <a:r>
              <a:rPr lang="en-ZA" dirty="0">
                <a:solidFill>
                  <a:srgbClr val="000066"/>
                </a:solidFill>
              </a:rPr>
              <a:t>10 credits = 100 notional hours</a:t>
            </a:r>
          </a:p>
          <a:p>
            <a:pPr marL="342900" lvl="0" indent="-342900">
              <a:spcBef>
                <a:spcPts val="0"/>
              </a:spcBef>
              <a:buClrTx/>
              <a:buSzTx/>
              <a:buFont typeface="Arial" panose="020B0604020202020204" pitchFamily="34" charset="0"/>
              <a:buChar char="•"/>
            </a:pPr>
            <a:r>
              <a:rPr lang="en-ZA" dirty="0">
                <a:solidFill>
                  <a:srgbClr val="000066"/>
                </a:solidFill>
              </a:rPr>
              <a:t>Theoretical + Practical + Workplace experience</a:t>
            </a:r>
            <a:endParaRPr lang="en-US" dirty="0">
              <a:solidFill>
                <a:srgbClr val="000066"/>
              </a:solidFill>
            </a:endParaRPr>
          </a:p>
          <a:p>
            <a:pPr marL="342900" lvl="0" indent="-342900">
              <a:spcBef>
                <a:spcPts val="0"/>
              </a:spcBef>
              <a:buClrTx/>
              <a:buSzTx/>
              <a:buFont typeface="Arial" panose="020B0604020202020204" pitchFamily="34" charset="0"/>
              <a:buChar char="•"/>
            </a:pPr>
            <a:r>
              <a:rPr lang="en-ZA" dirty="0">
                <a:solidFill>
                  <a:srgbClr val="000066"/>
                </a:solidFill>
              </a:rPr>
              <a:t>Submission of Portfolio of Evidence (PoE)  - based on Specific Outcomes (SOs) and Assessment Criteria (ACs).</a:t>
            </a:r>
            <a:endParaRPr lang="en-US" dirty="0">
              <a:solidFill>
                <a:srgbClr val="000066"/>
              </a:solidFill>
            </a:endParaRPr>
          </a:p>
          <a:p>
            <a:endParaRPr lang="en-ZA" dirty="0"/>
          </a:p>
        </p:txBody>
      </p:sp>
    </p:spTree>
    <p:extLst>
      <p:ext uri="{BB962C8B-B14F-4D97-AF65-F5344CB8AC3E}">
        <p14:creationId xmlns:p14="http://schemas.microsoft.com/office/powerpoint/2010/main" val="31765482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39025-75EB-4D52-BD4E-B8622575AE26}"/>
              </a:ext>
            </a:extLst>
          </p:cNvPr>
          <p:cNvSpPr>
            <a:spLocks noGrp="1"/>
          </p:cNvSpPr>
          <p:nvPr>
            <p:ph type="title"/>
          </p:nvPr>
        </p:nvSpPr>
        <p:spPr/>
        <p:txBody>
          <a:bodyPr/>
          <a:lstStyle/>
          <a:p>
            <a:pPr algn="ctr"/>
            <a:r>
              <a:rPr lang="en-ZA" dirty="0"/>
              <a:t>Submitting Tender Documents</a:t>
            </a:r>
          </a:p>
        </p:txBody>
      </p:sp>
      <p:sp>
        <p:nvSpPr>
          <p:cNvPr id="3" name="Slide Number Placeholder 2">
            <a:extLst>
              <a:ext uri="{FF2B5EF4-FFF2-40B4-BE49-F238E27FC236}">
                <a16:creationId xmlns:a16="http://schemas.microsoft.com/office/drawing/2014/main" id="{E5BF5E91-6876-45E8-A1B7-5695AEC4C0D4}"/>
              </a:ext>
            </a:extLst>
          </p:cNvPr>
          <p:cNvSpPr>
            <a:spLocks noGrp="1"/>
          </p:cNvSpPr>
          <p:nvPr>
            <p:ph type="sldNum" sz="quarter" idx="12"/>
          </p:nvPr>
        </p:nvSpPr>
        <p:spPr/>
        <p:txBody>
          <a:bodyPr/>
          <a:lstStyle/>
          <a:p>
            <a:fld id="{32F83655-DC73-417F-8B26-EB7A1DBB5382}" type="slidenum">
              <a:rPr lang="en-ZA" smtClean="0"/>
              <a:pPr/>
              <a:t>110</a:t>
            </a:fld>
            <a:endParaRPr lang="en-ZA" dirty="0"/>
          </a:p>
        </p:txBody>
      </p:sp>
      <p:sp>
        <p:nvSpPr>
          <p:cNvPr id="4" name="Content Placeholder 3">
            <a:extLst>
              <a:ext uri="{FF2B5EF4-FFF2-40B4-BE49-F238E27FC236}">
                <a16:creationId xmlns:a16="http://schemas.microsoft.com/office/drawing/2014/main" id="{D1E36628-3BD8-4B22-82FA-78561CD72341}"/>
              </a:ext>
            </a:extLst>
          </p:cNvPr>
          <p:cNvSpPr>
            <a:spLocks noGrp="1"/>
          </p:cNvSpPr>
          <p:nvPr>
            <p:ph sz="quarter" idx="1"/>
          </p:nvPr>
        </p:nvSpPr>
        <p:spPr>
          <a:xfrm>
            <a:off x="467544" y="1167797"/>
            <a:ext cx="8219256" cy="4680000"/>
          </a:xfrm>
        </p:spPr>
        <p:txBody>
          <a:bodyPr>
            <a:noAutofit/>
          </a:bodyPr>
          <a:lstStyle/>
          <a:p>
            <a:pPr marL="0" indent="0">
              <a:buNone/>
            </a:pPr>
            <a:r>
              <a:rPr lang="en-GB" sz="2100" dirty="0"/>
              <a:t>Carefully read through the Request for Tender documents and other information that you have received to find out what the method is in which you must submit the tenders. </a:t>
            </a:r>
          </a:p>
          <a:p>
            <a:pPr marL="0" indent="0">
              <a:buNone/>
            </a:pPr>
            <a:endParaRPr lang="en-GB" sz="2100" b="1" dirty="0"/>
          </a:p>
          <a:p>
            <a:pPr marL="0" indent="0">
              <a:buNone/>
            </a:pPr>
            <a:r>
              <a:rPr lang="en-GB" sz="2100" b="1" dirty="0"/>
              <a:t>Some of the methods for submitting tenders are: </a:t>
            </a:r>
          </a:p>
          <a:p>
            <a:pPr marL="0" indent="0">
              <a:buNone/>
            </a:pPr>
            <a:endParaRPr lang="en-ZA" sz="2100" b="1" dirty="0"/>
          </a:p>
          <a:p>
            <a:pPr lvl="0" fontAlgn="base"/>
            <a:r>
              <a:rPr lang="en-GB" sz="2100" dirty="0">
                <a:effectLst>
                  <a:outerShdw sx="0" sy="0">
                    <a:srgbClr val="000000"/>
                  </a:outerShdw>
                </a:effectLst>
              </a:rPr>
              <a:t>You must deliver it in person</a:t>
            </a:r>
            <a:endParaRPr lang="en-ZA" sz="2100" dirty="0">
              <a:effectLst>
                <a:outerShdw sx="0" sy="0">
                  <a:srgbClr val="000000"/>
                </a:outerShdw>
              </a:effectLst>
            </a:endParaRPr>
          </a:p>
          <a:p>
            <a:pPr lvl="0" fontAlgn="base"/>
            <a:r>
              <a:rPr lang="en-GB" sz="2100" dirty="0">
                <a:effectLst>
                  <a:outerShdw sx="0" sy="0">
                    <a:srgbClr val="000000"/>
                  </a:outerShdw>
                </a:effectLst>
              </a:rPr>
              <a:t>You can send it by mail</a:t>
            </a:r>
            <a:endParaRPr lang="en-ZA" sz="2100" dirty="0">
              <a:effectLst>
                <a:outerShdw sx="0" sy="0">
                  <a:srgbClr val="000000"/>
                </a:outerShdw>
              </a:effectLst>
            </a:endParaRPr>
          </a:p>
          <a:p>
            <a:pPr lvl="0" fontAlgn="base"/>
            <a:r>
              <a:rPr lang="en-GB" sz="2100" dirty="0">
                <a:effectLst>
                  <a:outerShdw sx="0" sy="0">
                    <a:srgbClr val="000000"/>
                  </a:outerShdw>
                </a:effectLst>
              </a:rPr>
              <a:t>You can fax it  </a:t>
            </a:r>
            <a:endParaRPr lang="en-ZA" sz="2100" dirty="0">
              <a:effectLst>
                <a:outerShdw sx="0" sy="0">
                  <a:srgbClr val="000000"/>
                </a:outerShdw>
              </a:effectLst>
            </a:endParaRPr>
          </a:p>
          <a:p>
            <a:pPr lvl="0" fontAlgn="base"/>
            <a:r>
              <a:rPr lang="en-GB" sz="2100" dirty="0">
                <a:effectLst>
                  <a:outerShdw sx="0" sy="0">
                    <a:srgbClr val="000000"/>
                  </a:outerShdw>
                </a:effectLst>
              </a:rPr>
              <a:t>You can submit it electronically</a:t>
            </a:r>
            <a:endParaRPr lang="en-ZA" sz="2100" dirty="0">
              <a:effectLst>
                <a:outerShdw sx="0" sy="0">
                  <a:srgbClr val="000000"/>
                </a:outerShdw>
              </a:effectLst>
            </a:endParaRPr>
          </a:p>
        </p:txBody>
      </p:sp>
    </p:spTree>
    <p:extLst>
      <p:ext uri="{BB962C8B-B14F-4D97-AF65-F5344CB8AC3E}">
        <p14:creationId xmlns:p14="http://schemas.microsoft.com/office/powerpoint/2010/main" val="9077617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39025-75EB-4D52-BD4E-B8622575AE26}"/>
              </a:ext>
            </a:extLst>
          </p:cNvPr>
          <p:cNvSpPr>
            <a:spLocks noGrp="1"/>
          </p:cNvSpPr>
          <p:nvPr>
            <p:ph type="title"/>
          </p:nvPr>
        </p:nvSpPr>
        <p:spPr/>
        <p:txBody>
          <a:bodyPr/>
          <a:lstStyle/>
          <a:p>
            <a:pPr algn="ctr"/>
            <a:r>
              <a:rPr lang="en-ZA" dirty="0"/>
              <a:t>Submitting Tender Documents</a:t>
            </a:r>
          </a:p>
        </p:txBody>
      </p:sp>
      <p:sp>
        <p:nvSpPr>
          <p:cNvPr id="3" name="Slide Number Placeholder 2">
            <a:extLst>
              <a:ext uri="{FF2B5EF4-FFF2-40B4-BE49-F238E27FC236}">
                <a16:creationId xmlns:a16="http://schemas.microsoft.com/office/drawing/2014/main" id="{E5BF5E91-6876-45E8-A1B7-5695AEC4C0D4}"/>
              </a:ext>
            </a:extLst>
          </p:cNvPr>
          <p:cNvSpPr>
            <a:spLocks noGrp="1"/>
          </p:cNvSpPr>
          <p:nvPr>
            <p:ph type="sldNum" sz="quarter" idx="12"/>
          </p:nvPr>
        </p:nvSpPr>
        <p:spPr/>
        <p:txBody>
          <a:bodyPr/>
          <a:lstStyle/>
          <a:p>
            <a:fld id="{32F83655-DC73-417F-8B26-EB7A1DBB5382}" type="slidenum">
              <a:rPr lang="en-ZA" smtClean="0"/>
              <a:pPr/>
              <a:t>111</a:t>
            </a:fld>
            <a:endParaRPr lang="en-ZA" dirty="0"/>
          </a:p>
        </p:txBody>
      </p:sp>
      <p:sp>
        <p:nvSpPr>
          <p:cNvPr id="4" name="Content Placeholder 3">
            <a:extLst>
              <a:ext uri="{FF2B5EF4-FFF2-40B4-BE49-F238E27FC236}">
                <a16:creationId xmlns:a16="http://schemas.microsoft.com/office/drawing/2014/main" id="{D1E36628-3BD8-4B22-82FA-78561CD72341}"/>
              </a:ext>
            </a:extLst>
          </p:cNvPr>
          <p:cNvSpPr>
            <a:spLocks noGrp="1"/>
          </p:cNvSpPr>
          <p:nvPr>
            <p:ph sz="quarter" idx="1"/>
          </p:nvPr>
        </p:nvSpPr>
        <p:spPr>
          <a:xfrm>
            <a:off x="467544" y="1167797"/>
            <a:ext cx="8219256" cy="4680000"/>
          </a:xfrm>
        </p:spPr>
        <p:txBody>
          <a:bodyPr>
            <a:noAutofit/>
          </a:bodyPr>
          <a:lstStyle/>
          <a:p>
            <a:r>
              <a:rPr lang="en-GB" sz="2100" dirty="0"/>
              <a:t>Some organisations will allow you to email tenders, while other organisations; such as many government agencies, have a system where you can do an e-tender lodgement. </a:t>
            </a:r>
          </a:p>
          <a:p>
            <a:endParaRPr lang="en-GB" sz="2100" dirty="0"/>
          </a:p>
          <a:p>
            <a:r>
              <a:rPr lang="en-GB" sz="2100" dirty="0"/>
              <a:t>This means that you register to their website and then submit tenders through their e-tender system. </a:t>
            </a:r>
          </a:p>
          <a:p>
            <a:endParaRPr lang="en-GB" sz="2100" dirty="0"/>
          </a:p>
          <a:p>
            <a:r>
              <a:rPr lang="en-GB" sz="2100" dirty="0"/>
              <a:t>As said earlier, in which ever way you submit your tender, you must make sure that your tender is received before the closing time and date. </a:t>
            </a:r>
            <a:endParaRPr lang="en-ZA" sz="2100" dirty="0"/>
          </a:p>
        </p:txBody>
      </p:sp>
    </p:spTree>
    <p:extLst>
      <p:ext uri="{BB962C8B-B14F-4D97-AF65-F5344CB8AC3E}">
        <p14:creationId xmlns:p14="http://schemas.microsoft.com/office/powerpoint/2010/main" val="84373773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39025-75EB-4D52-BD4E-B8622575AE26}"/>
              </a:ext>
            </a:extLst>
          </p:cNvPr>
          <p:cNvSpPr>
            <a:spLocks noGrp="1"/>
          </p:cNvSpPr>
          <p:nvPr>
            <p:ph type="title"/>
          </p:nvPr>
        </p:nvSpPr>
        <p:spPr/>
        <p:txBody>
          <a:bodyPr/>
          <a:lstStyle/>
          <a:p>
            <a:pPr algn="ctr"/>
            <a:r>
              <a:rPr lang="en-ZA" dirty="0"/>
              <a:t>Submitting Tender Documents</a:t>
            </a:r>
          </a:p>
        </p:txBody>
      </p:sp>
      <p:sp>
        <p:nvSpPr>
          <p:cNvPr id="3" name="Slide Number Placeholder 2">
            <a:extLst>
              <a:ext uri="{FF2B5EF4-FFF2-40B4-BE49-F238E27FC236}">
                <a16:creationId xmlns:a16="http://schemas.microsoft.com/office/drawing/2014/main" id="{E5BF5E91-6876-45E8-A1B7-5695AEC4C0D4}"/>
              </a:ext>
            </a:extLst>
          </p:cNvPr>
          <p:cNvSpPr>
            <a:spLocks noGrp="1"/>
          </p:cNvSpPr>
          <p:nvPr>
            <p:ph type="sldNum" sz="quarter" idx="12"/>
          </p:nvPr>
        </p:nvSpPr>
        <p:spPr/>
        <p:txBody>
          <a:bodyPr/>
          <a:lstStyle/>
          <a:p>
            <a:fld id="{32F83655-DC73-417F-8B26-EB7A1DBB5382}" type="slidenum">
              <a:rPr lang="en-ZA" smtClean="0"/>
              <a:pPr/>
              <a:t>112</a:t>
            </a:fld>
            <a:endParaRPr lang="en-ZA" dirty="0"/>
          </a:p>
        </p:txBody>
      </p:sp>
      <p:sp>
        <p:nvSpPr>
          <p:cNvPr id="4" name="Content Placeholder 3">
            <a:extLst>
              <a:ext uri="{FF2B5EF4-FFF2-40B4-BE49-F238E27FC236}">
                <a16:creationId xmlns:a16="http://schemas.microsoft.com/office/drawing/2014/main" id="{D1E36628-3BD8-4B22-82FA-78561CD72341}"/>
              </a:ext>
            </a:extLst>
          </p:cNvPr>
          <p:cNvSpPr>
            <a:spLocks noGrp="1"/>
          </p:cNvSpPr>
          <p:nvPr>
            <p:ph sz="quarter" idx="1"/>
          </p:nvPr>
        </p:nvSpPr>
        <p:spPr>
          <a:xfrm>
            <a:off x="467544" y="1167797"/>
            <a:ext cx="8219256" cy="4680000"/>
          </a:xfrm>
        </p:spPr>
        <p:txBody>
          <a:bodyPr>
            <a:noAutofit/>
          </a:bodyPr>
          <a:lstStyle/>
          <a:p>
            <a:r>
              <a:rPr lang="en-GB" sz="2100" dirty="0"/>
              <a:t>Be aware that there may be delays in receiving your tender, for example, if you send it by mail, it may take a few days before it is received, or if submitting online, there may be lags with the system, especially if submitting close to the cut off time. </a:t>
            </a:r>
          </a:p>
          <a:p>
            <a:endParaRPr lang="en-GB" sz="2100" dirty="0"/>
          </a:p>
          <a:p>
            <a:r>
              <a:rPr lang="en-GB" sz="2100" dirty="0"/>
              <a:t>Therefore, it is a good idea to submit your tender early to avoid such issues.</a:t>
            </a:r>
          </a:p>
          <a:p>
            <a:pPr marL="0" indent="0">
              <a:buNone/>
            </a:pPr>
            <a:r>
              <a:rPr lang="en-ZA" sz="2100" dirty="0"/>
              <a:t>				Do the formative assessment for Study 				Unit 3 in your PoE.</a:t>
            </a:r>
          </a:p>
          <a:p>
            <a:pPr marL="0" indent="0">
              <a:buNone/>
            </a:pPr>
            <a:r>
              <a:rPr lang="en-ZA" sz="2100" dirty="0"/>
              <a:t>				Do the Summative Assessment in your 				PoE.</a:t>
            </a:r>
          </a:p>
        </p:txBody>
      </p:sp>
      <p:pic>
        <p:nvPicPr>
          <p:cNvPr id="5" name="Picture 4">
            <a:extLst>
              <a:ext uri="{FF2B5EF4-FFF2-40B4-BE49-F238E27FC236}">
                <a16:creationId xmlns:a16="http://schemas.microsoft.com/office/drawing/2014/main" id="{CDB03D05-A650-49A5-B9F7-46560D825B9F}"/>
              </a:ext>
            </a:extLst>
          </p:cNvPr>
          <p:cNvPicPr>
            <a:picLocks noChangeAspect="1"/>
          </p:cNvPicPr>
          <p:nvPr/>
        </p:nvPicPr>
        <p:blipFill>
          <a:blip r:embed="rId2"/>
          <a:stretch>
            <a:fillRect/>
          </a:stretch>
        </p:blipFill>
        <p:spPr>
          <a:xfrm>
            <a:off x="771671" y="3628714"/>
            <a:ext cx="1587655" cy="529218"/>
          </a:xfrm>
          <a:prstGeom prst="rect">
            <a:avLst/>
          </a:prstGeom>
        </p:spPr>
      </p:pic>
      <p:pic>
        <p:nvPicPr>
          <p:cNvPr id="6" name="Picture 5">
            <a:extLst>
              <a:ext uri="{FF2B5EF4-FFF2-40B4-BE49-F238E27FC236}">
                <a16:creationId xmlns:a16="http://schemas.microsoft.com/office/drawing/2014/main" id="{CD7C673B-AD02-4606-8B8D-8B904E7C9B57}"/>
              </a:ext>
            </a:extLst>
          </p:cNvPr>
          <p:cNvPicPr>
            <a:picLocks noChangeAspect="1"/>
          </p:cNvPicPr>
          <p:nvPr/>
        </p:nvPicPr>
        <p:blipFill>
          <a:blip r:embed="rId3"/>
          <a:stretch>
            <a:fillRect/>
          </a:stretch>
        </p:blipFill>
        <p:spPr>
          <a:xfrm>
            <a:off x="655262" y="4714088"/>
            <a:ext cx="1623091" cy="686048"/>
          </a:xfrm>
          <a:prstGeom prst="rect">
            <a:avLst/>
          </a:prstGeom>
        </p:spPr>
      </p:pic>
    </p:spTree>
    <p:extLst>
      <p:ext uri="{BB962C8B-B14F-4D97-AF65-F5344CB8AC3E}">
        <p14:creationId xmlns:p14="http://schemas.microsoft.com/office/powerpoint/2010/main" val="111139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Types of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024687180"/>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6122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3C2E6AE-54DB-4A89-888B-E04C9BF56F0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EB3699A1-9B8A-4C7E-8558-A6BFFBF8244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FF99C2F2-CD21-4313-9634-001389A43FB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4C255BB0-1E6B-41BD-A9B3-29EA7F5693F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24349B9E-7679-48F3-8C1B-516E244933D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Methods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582752716"/>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291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608B290-BBA1-42EA-8627-DF801751698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E3DC6A6-72A0-4549-AFE6-A69896FFAE2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49312C4-0F64-47AB-BF40-42C99B3A6E3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50F7BF35-A340-4C65-AF13-652E22CC449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EED41511-DE2D-4D0E-BA6E-54FD55567C3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93CE84B-53EF-4DD2-B4D9-E30662D3F97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A8B7EC9A-A054-47E5-B4AB-ABADB33095F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2290457354"/>
              </p:ext>
            </p:extLst>
          </p:nvPr>
        </p:nvGraphicFramePr>
        <p:xfrm>
          <a:off x="468313" y="1030733"/>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876872" y="5743310"/>
            <a:ext cx="5400600" cy="46166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ZA" sz="2400" b="1" dirty="0">
                <a:latin typeface="Calibri" panose="020F0502020204030204" pitchFamily="34" charset="0"/>
              </a:rPr>
              <a:t>Formative   +   Summative   =  Competent</a:t>
            </a:r>
          </a:p>
        </p:txBody>
      </p:sp>
    </p:spTree>
    <p:extLst>
      <p:ext uri="{BB962C8B-B14F-4D97-AF65-F5344CB8AC3E}">
        <p14:creationId xmlns:p14="http://schemas.microsoft.com/office/powerpoint/2010/main" val="125206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F99C2F2-CD21-4313-9634-001389A43FB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4C255BB0-1E6B-41BD-A9B3-29EA7F5693F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00854E58-BD01-4E9A-BFE3-E2B249DCDE1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CC3C5B9F-7C7E-48D7-BEFA-F5C8A50EDB1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24349B9E-7679-48F3-8C1B-516E244933D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74BCAB8-0EA7-42E6-9BEE-11398D7C6C3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64E85D38-C8F4-45A8-A4FB-7B00B79166F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Competence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634978611"/>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834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C30E907-9459-4BCE-9CEE-D50CA8E25CB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11840A0-FE1C-4D59-9ED4-67B2E7F6883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26821CC-D27B-4EF3-A2C7-C4B85FB42DF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68B5D3B7-AC34-4DC8-BBA6-0AE75D13CF4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BFD4CC16-C250-4D92-BA93-50331FC780E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0A1306EE-F29D-4CB0-ADDD-B4821031F77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4192DF2-418F-433E-B8ED-736FF77E592E}"/>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8A02A319-79FC-40F8-A440-382EDF75D5E4}"/>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1D988BA5-7718-4C89-8B8F-3CE438A09815}"/>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C42CA27C-3D85-42D8-BF99-19180EBC3F9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a:t>
            </a:fld>
            <a:endParaRPr lang="en-ZA" dirty="0"/>
          </a:p>
        </p:txBody>
      </p:sp>
      <p:sp>
        <p:nvSpPr>
          <p:cNvPr id="5" name="Content Placeholder 4"/>
          <p:cNvSpPr>
            <a:spLocks noGrp="1"/>
          </p:cNvSpPr>
          <p:nvPr>
            <p:ph sz="quarter" idx="1"/>
          </p:nvPr>
        </p:nvSpPr>
        <p:spPr/>
        <p:txBody>
          <a:bodyPr/>
          <a:lstStyle/>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Specific feedback -  focus on not yet competent</a:t>
            </a:r>
            <a:r>
              <a:rPr lang="en-US" dirty="0">
                <a:solidFill>
                  <a:srgbClr val="000066"/>
                </a:solidFill>
                <a:effectLst>
                  <a:outerShdw sx="0" sy="0">
                    <a:srgbClr val="000000"/>
                  </a:outerShdw>
                </a:effectLst>
              </a:rPr>
              <a:t> </a:t>
            </a:r>
            <a:r>
              <a:rPr lang="en-ZA" dirty="0">
                <a:solidFill>
                  <a:srgbClr val="000066"/>
                </a:solidFill>
                <a:effectLst>
                  <a:outerShdw sx="0" sy="0">
                    <a:srgbClr val="000000"/>
                  </a:outerShdw>
                </a:effectLst>
              </a:rPr>
              <a:t>areas  </a:t>
            </a: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Re-assessment - same context and same conditions </a:t>
            </a:r>
            <a:endParaRPr lang="en-US" dirty="0">
              <a:solidFill>
                <a:srgbClr val="000066"/>
              </a:solidFill>
              <a:effectLst>
                <a:outerShdw sx="0" sy="0">
                  <a:srgbClr val="000000"/>
                </a:outerShdw>
              </a:effectLst>
            </a:endParaRP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Only Not Yet Competent specific outcomes </a:t>
            </a:r>
            <a:r>
              <a:rPr lang="en-ZA" dirty="0">
                <a:solidFill>
                  <a:srgbClr val="000066"/>
                </a:solidFill>
              </a:rPr>
              <a:t>- to </a:t>
            </a:r>
            <a:r>
              <a:rPr lang="en-ZA" dirty="0">
                <a:solidFill>
                  <a:srgbClr val="000066"/>
                </a:solidFill>
                <a:effectLst>
                  <a:outerShdw sx="0" sy="0">
                    <a:srgbClr val="000000"/>
                  </a:outerShdw>
                </a:effectLst>
              </a:rPr>
              <a:t>be re-assessed</a:t>
            </a:r>
            <a:endParaRPr lang="en-US" dirty="0">
              <a:solidFill>
                <a:srgbClr val="000066"/>
              </a:solidFill>
              <a:effectLst>
                <a:outerShdw sx="0" sy="0">
                  <a:srgbClr val="000000"/>
                </a:outerShdw>
              </a:effectLst>
            </a:endParaRPr>
          </a:p>
          <a:p>
            <a:endParaRPr lang="en-ZA" dirty="0"/>
          </a:p>
        </p:txBody>
      </p:sp>
      <p:pic>
        <p:nvPicPr>
          <p:cNvPr id="6" name="Picture 2" descr="C:\Users\Nortje\Pictures\Business LR (1)\shutterstock_74869375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2711" y="3070348"/>
            <a:ext cx="2662895" cy="266289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343363" y="3924743"/>
            <a:ext cx="3681893" cy="954107"/>
          </a:xfrm>
          <a:prstGeom prst="rect">
            <a:avLst/>
          </a:prstGeom>
          <a:noFill/>
          <a:scene3d>
            <a:camera prst="orthographicFront"/>
            <a:lightRig rig="threePt" dir="t"/>
          </a:scene3d>
          <a:sp3d>
            <a:bevelT/>
          </a:sp3d>
        </p:spPr>
        <p:txBody>
          <a:bodyPr wrap="square" rtlCol="0">
            <a:spAutoFit/>
          </a:bodyPr>
          <a:lstStyle/>
          <a:p>
            <a:pPr algn="ctr"/>
            <a:r>
              <a:rPr lang="en-ZA" sz="2800" dirty="0">
                <a:solidFill>
                  <a:schemeClr val="bg2"/>
                </a:solidFill>
                <a:latin typeface="Calibri" panose="020F0502020204030204" pitchFamily="34" charset="0"/>
              </a:rPr>
              <a:t>ENJO’s policy: -  T</a:t>
            </a:r>
            <a:r>
              <a:rPr lang="en-ZA" sz="2800" b="1" dirty="0">
                <a:solidFill>
                  <a:schemeClr val="bg2"/>
                </a:solidFill>
                <a:latin typeface="Calibri" panose="020F0502020204030204" pitchFamily="34" charset="0"/>
              </a:rPr>
              <a:t>wo</a:t>
            </a:r>
            <a:r>
              <a:rPr lang="en-ZA" sz="2800" dirty="0">
                <a:solidFill>
                  <a:schemeClr val="bg2"/>
                </a:solidFill>
                <a:latin typeface="Calibri" panose="020F0502020204030204" pitchFamily="34" charset="0"/>
              </a:rPr>
              <a:t> (2) re-assessments</a:t>
            </a:r>
            <a:endParaRPr lang="en-US" sz="2800" dirty="0">
              <a:solidFill>
                <a:schemeClr val="bg2"/>
              </a:solidFill>
              <a:latin typeface="Calibri" panose="020F0502020204030204" pitchFamily="34" charset="0"/>
            </a:endParaRPr>
          </a:p>
        </p:txBody>
      </p:sp>
    </p:spTree>
    <p:extLst>
      <p:ext uri="{BB962C8B-B14F-4D97-AF65-F5344CB8AC3E}">
        <p14:creationId xmlns:p14="http://schemas.microsoft.com/office/powerpoint/2010/main" val="39734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17</a:t>
            </a:fld>
            <a:endParaRPr lang="en-ZA" dirty="0"/>
          </a:p>
        </p:txBody>
      </p:sp>
      <p:sp>
        <p:nvSpPr>
          <p:cNvPr id="5" name="Content Placeholder 4"/>
          <p:cNvSpPr>
            <a:spLocks noGrp="1"/>
          </p:cNvSpPr>
          <p:nvPr>
            <p:ph sz="quarter" idx="1"/>
          </p:nvPr>
        </p:nvSpPr>
        <p:spPr/>
        <p:txBody>
          <a:bodyPr/>
          <a:lstStyle/>
          <a:p>
            <a:pPr>
              <a:buFont typeface="Arial" panose="020B0604020202020204" pitchFamily="34" charset="0"/>
              <a:buChar char="•"/>
            </a:pPr>
            <a:r>
              <a:rPr lang="en-ZA" dirty="0"/>
              <a:t>Credit Accumulation</a:t>
            </a:r>
          </a:p>
          <a:p>
            <a:pPr>
              <a:buFont typeface="Arial" panose="020B0604020202020204" pitchFamily="34" charset="0"/>
              <a:buChar char="•"/>
            </a:pPr>
            <a:r>
              <a:rPr lang="en-US" dirty="0"/>
              <a:t>Credits will be awarded on successful completion of unit standards.</a:t>
            </a:r>
          </a:p>
          <a:p>
            <a:pPr>
              <a:buFont typeface="Arial" panose="020B0604020202020204" pitchFamily="34" charset="0"/>
              <a:buChar char="•"/>
            </a:pPr>
            <a:r>
              <a:rPr lang="en-US" dirty="0"/>
              <a:t>NB: - Quality Assurance Process</a:t>
            </a:r>
          </a:p>
          <a:p>
            <a:endParaRPr lang="en-ZA" dirty="0"/>
          </a:p>
        </p:txBody>
      </p:sp>
      <p:graphicFrame>
        <p:nvGraphicFramePr>
          <p:cNvPr id="7" name="Diagram 6"/>
          <p:cNvGraphicFramePr/>
          <p:nvPr>
            <p:extLst>
              <p:ext uri="{D42A27DB-BD31-4B8C-83A1-F6EECF244321}">
                <p14:modId xmlns:p14="http://schemas.microsoft.com/office/powerpoint/2010/main" val="1367640366"/>
              </p:ext>
            </p:extLst>
          </p:nvPr>
        </p:nvGraphicFramePr>
        <p:xfrm>
          <a:off x="1529172" y="3444077"/>
          <a:ext cx="6096000" cy="2392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018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63C9525-0888-4409-A09F-7CFC66304FE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EE1E8816-6BB5-4803-984C-425751A425B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814C0117-EC7B-4EBC-A009-0C73F43105B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29F903C9-F548-48EF-8ABD-A11130E99CE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18</a:t>
            </a:fld>
            <a:endParaRPr lang="en-ZA" dirty="0"/>
          </a:p>
        </p:txBody>
      </p:sp>
      <p:sp>
        <p:nvSpPr>
          <p:cNvPr id="5" name="Content Placeholder 4"/>
          <p:cNvSpPr>
            <a:spLocks noGrp="1"/>
          </p:cNvSpPr>
          <p:nvPr>
            <p:ph sz="quarter" idx="1"/>
          </p:nvPr>
        </p:nvSpPr>
        <p:spPr/>
        <p:txBody>
          <a:bodyPr/>
          <a:lstStyle/>
          <a:p>
            <a:pPr>
              <a:buFont typeface="Arial" panose="020B0604020202020204" pitchFamily="34" charset="0"/>
              <a:buChar char="•"/>
            </a:pPr>
            <a:r>
              <a:rPr lang="en-ZA" b="1" dirty="0"/>
              <a:t>Assessment Tools and Matrix:</a:t>
            </a:r>
          </a:p>
          <a:p>
            <a:endParaRPr lang="en-ZA" b="1" dirty="0"/>
          </a:p>
          <a:p>
            <a:pPr marL="800100" lvl="1" indent="-342900">
              <a:buClr>
                <a:schemeClr val="accent4">
                  <a:lumMod val="75000"/>
                </a:schemeClr>
              </a:buClr>
              <a:buFont typeface="Arial" panose="020B0604020202020204" pitchFamily="34" charset="0"/>
              <a:buChar char="•"/>
            </a:pPr>
            <a:r>
              <a:rPr lang="en-ZA" dirty="0"/>
              <a:t>All the specific outcomes </a:t>
            </a:r>
          </a:p>
          <a:p>
            <a:pPr marL="800100" lvl="1" indent="-342900">
              <a:buClr>
                <a:schemeClr val="accent4">
                  <a:lumMod val="75000"/>
                </a:schemeClr>
              </a:buClr>
              <a:buFont typeface="Arial" panose="020B0604020202020204" pitchFamily="34" charset="0"/>
              <a:buChar char="•"/>
            </a:pPr>
            <a:r>
              <a:rPr lang="en-ZA" dirty="0"/>
              <a:t>Associated assessment criteria </a:t>
            </a:r>
          </a:p>
          <a:p>
            <a:pPr marL="800100" lvl="1" indent="-342900">
              <a:buClr>
                <a:schemeClr val="accent4">
                  <a:lumMod val="75000"/>
                </a:schemeClr>
              </a:buClr>
              <a:buFont typeface="Arial" panose="020B0604020202020204" pitchFamily="34" charset="0"/>
              <a:buChar char="•"/>
            </a:pPr>
            <a:r>
              <a:rPr lang="en-ZA" dirty="0"/>
              <a:t>Range statements</a:t>
            </a:r>
          </a:p>
          <a:p>
            <a:pPr marL="800100" lvl="1" indent="-342900">
              <a:buClr>
                <a:schemeClr val="accent4">
                  <a:lumMod val="75000"/>
                </a:schemeClr>
              </a:buClr>
              <a:buFont typeface="Arial" panose="020B0604020202020204" pitchFamily="34" charset="0"/>
              <a:buChar char="•"/>
            </a:pPr>
            <a:r>
              <a:rPr lang="en-ZA" dirty="0"/>
              <a:t>Critical cross-field, development outcomes </a:t>
            </a:r>
          </a:p>
          <a:p>
            <a:pPr marL="800100" lvl="1" indent="-342900">
              <a:buClr>
                <a:schemeClr val="accent4">
                  <a:lumMod val="75000"/>
                </a:schemeClr>
              </a:buClr>
              <a:buFont typeface="Arial" panose="020B0604020202020204" pitchFamily="34" charset="0"/>
              <a:buChar char="•"/>
            </a:pPr>
            <a:r>
              <a:rPr lang="en-ZA" dirty="0"/>
              <a:t>Essential embedded knowledge.</a:t>
            </a:r>
            <a:endParaRPr lang="en-US" dirty="0"/>
          </a:p>
          <a:p>
            <a:endParaRPr lang="en-ZA" dirty="0"/>
          </a:p>
        </p:txBody>
      </p:sp>
    </p:spTree>
    <p:extLst>
      <p:ext uri="{BB962C8B-B14F-4D97-AF65-F5344CB8AC3E}">
        <p14:creationId xmlns:p14="http://schemas.microsoft.com/office/powerpoint/2010/main" val="952037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19</a:t>
            </a:fld>
            <a:endParaRPr lang="en-ZA" dirty="0"/>
          </a:p>
        </p:txBody>
      </p:sp>
      <p:sp>
        <p:nvSpPr>
          <p:cNvPr id="5" name="Content Placeholder 4"/>
          <p:cNvSpPr>
            <a:spLocks noGrp="1"/>
          </p:cNvSpPr>
          <p:nvPr>
            <p:ph sz="quarter" idx="1"/>
          </p:nvPr>
        </p:nvSpPr>
        <p:spPr/>
        <p:txBody>
          <a:bodyPr>
            <a:normAutofit/>
          </a:bodyPr>
          <a:lstStyle/>
          <a:p>
            <a:pPr>
              <a:buFont typeface="Arial" panose="020B0604020202020204" pitchFamily="34" charset="0"/>
              <a:buChar char="•"/>
            </a:pPr>
            <a:r>
              <a:rPr lang="en-ZA" b="1" dirty="0"/>
              <a:t>ENJO Assessment Process:</a:t>
            </a:r>
          </a:p>
          <a:p>
            <a:pPr>
              <a:buFont typeface="Arial" panose="020B0604020202020204" pitchFamily="34" charset="0"/>
              <a:buChar char="•"/>
            </a:pPr>
            <a:endParaRPr lang="en-ZA" b="1" dirty="0"/>
          </a:p>
          <a:p>
            <a:pPr lvl="1">
              <a:buFont typeface="Arial" panose="020B0604020202020204" pitchFamily="34" charset="0"/>
              <a:buChar char="•"/>
            </a:pPr>
            <a:r>
              <a:rPr lang="en-ZA" dirty="0"/>
              <a:t>Integrated assessment against current SAQA registered unit standards and qualifications in a fair, valid, reliable and practicable manner.</a:t>
            </a:r>
            <a:endParaRPr lang="en-US" dirty="0"/>
          </a:p>
          <a:p>
            <a:pPr lvl="1">
              <a:buFont typeface="Arial" panose="020B0604020202020204" pitchFamily="34" charset="0"/>
              <a:buChar char="•"/>
            </a:pPr>
            <a:r>
              <a:rPr lang="en-ZA" dirty="0"/>
              <a:t>Moderation and verification procedures carried as per SAQA requirements.</a:t>
            </a:r>
          </a:p>
          <a:p>
            <a:pPr lvl="1">
              <a:buFont typeface="Arial" panose="020B0604020202020204" pitchFamily="34" charset="0"/>
              <a:buChar char="•"/>
            </a:pPr>
            <a:r>
              <a:rPr lang="en-ZA" dirty="0"/>
              <a:t>Learner competence demonstrated through formative and summative assessments.</a:t>
            </a:r>
            <a:endParaRPr lang="en-US" dirty="0"/>
          </a:p>
          <a:p>
            <a:endParaRPr lang="en-ZA" dirty="0"/>
          </a:p>
        </p:txBody>
      </p:sp>
    </p:spTree>
    <p:extLst>
      <p:ext uri="{BB962C8B-B14F-4D97-AF65-F5344CB8AC3E}">
        <p14:creationId xmlns:p14="http://schemas.microsoft.com/office/powerpoint/2010/main" val="301033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Ground Rules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a:t>
            </a:fld>
            <a:endParaRPr lang="en-ZA" dirty="0"/>
          </a:p>
        </p:txBody>
      </p:sp>
      <p:sp>
        <p:nvSpPr>
          <p:cNvPr id="5" name="Content Placeholder 4"/>
          <p:cNvSpPr>
            <a:spLocks noGrp="1"/>
          </p:cNvSpPr>
          <p:nvPr>
            <p:ph sz="quarter" idx="1"/>
          </p:nvPr>
        </p:nvSpPr>
        <p:spPr/>
        <p:txBody>
          <a:bodyPr/>
          <a:lstStyle/>
          <a:p>
            <a:pPr marL="342900" indent="-342900" eaLnBrk="0" fontAlgn="base" hangingPunct="0">
              <a:lnSpc>
                <a:spcPct val="114000"/>
              </a:lnSpc>
              <a:spcBef>
                <a:spcPct val="0"/>
              </a:spcBef>
              <a:spcAft>
                <a:spcPct val="0"/>
              </a:spcAft>
              <a:buClrTx/>
              <a:buSzTx/>
              <a:buFont typeface="Arial" panose="020B0604020202020204" pitchFamily="34" charset="0"/>
              <a:buChar char="•"/>
            </a:pPr>
            <a:r>
              <a:rPr lang="en-ZA" altLang="en-US" b="1" dirty="0">
                <a:cs typeface="Times New Roman" pitchFamily="18" charset="0"/>
              </a:rPr>
              <a:t>Days Training, Workshops, and Portfolio building</a:t>
            </a:r>
            <a:endParaRPr lang="en-US" altLang="en-US" b="1" dirty="0">
              <a:cs typeface="Arial" pitchFamily="34" charset="0"/>
            </a:endParaRP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Breaks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Cell Phones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Participation</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Portfolio Submission</a:t>
            </a:r>
          </a:p>
          <a:p>
            <a:endParaRPr lang="en-ZA" dirty="0"/>
          </a:p>
        </p:txBody>
      </p:sp>
    </p:spTree>
    <p:extLst>
      <p:ext uri="{BB962C8B-B14F-4D97-AF65-F5344CB8AC3E}">
        <p14:creationId xmlns:p14="http://schemas.microsoft.com/office/powerpoint/2010/main" val="3418222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20</a:t>
            </a:fld>
            <a:endParaRPr lang="en-ZA" dirty="0"/>
          </a:p>
        </p:txBody>
      </p:sp>
      <p:sp>
        <p:nvSpPr>
          <p:cNvPr id="5" name="Content Placeholder 4"/>
          <p:cNvSpPr>
            <a:spLocks noGrp="1"/>
          </p:cNvSpPr>
          <p:nvPr>
            <p:ph sz="quarter" idx="1"/>
          </p:nvPr>
        </p:nvSpPr>
        <p:spPr/>
        <p:txBody>
          <a:bodyPr/>
          <a:lstStyle/>
          <a:p>
            <a:pPr marL="0" indent="0" algn="just">
              <a:buClr>
                <a:schemeClr val="accent4">
                  <a:lumMod val="75000"/>
                </a:schemeClr>
              </a:buClr>
              <a:buNone/>
            </a:pPr>
            <a:r>
              <a:rPr lang="en-ZA" b="1" dirty="0"/>
              <a:t>Learners have the right to:</a:t>
            </a:r>
          </a:p>
          <a:p>
            <a:pPr algn="just">
              <a:buClr>
                <a:schemeClr val="accent4">
                  <a:lumMod val="75000"/>
                </a:schemeClr>
              </a:buClr>
              <a:buFont typeface="Arial" panose="020B0604020202020204" pitchFamily="34" charset="0"/>
              <a:buChar char="•"/>
            </a:pPr>
            <a:endParaRPr lang="en-ZA" dirty="0"/>
          </a:p>
          <a:p>
            <a:pPr marL="800100" lvl="1" indent="-342900" algn="just">
              <a:buClr>
                <a:schemeClr val="accent4">
                  <a:lumMod val="75000"/>
                </a:schemeClr>
              </a:buClr>
              <a:buFont typeface="Arial" panose="020B0604020202020204" pitchFamily="34" charset="0"/>
              <a:buChar char="•"/>
            </a:pPr>
            <a:r>
              <a:rPr lang="en-ZA" dirty="0"/>
              <a:t>Be informed when and how assessments are conducted</a:t>
            </a:r>
            <a:endParaRPr lang="en-US" dirty="0"/>
          </a:p>
          <a:p>
            <a:pPr marL="800100" lvl="1" indent="-342900" algn="just">
              <a:buClr>
                <a:schemeClr val="accent4">
                  <a:lumMod val="75000"/>
                </a:schemeClr>
              </a:buClr>
              <a:buFont typeface="Arial" panose="020B0604020202020204" pitchFamily="34" charset="0"/>
              <a:buChar char="•"/>
            </a:pPr>
            <a:r>
              <a:rPr lang="en-ZA" dirty="0"/>
              <a:t>Appeal against an assessment conducted.</a:t>
            </a:r>
            <a:endParaRPr lang="en-US" dirty="0"/>
          </a:p>
          <a:p>
            <a:pPr marL="800100" lvl="1" indent="-342900" algn="just">
              <a:buClr>
                <a:schemeClr val="accent4">
                  <a:lumMod val="75000"/>
                </a:schemeClr>
              </a:buClr>
              <a:buFont typeface="Arial" panose="020B0604020202020204" pitchFamily="34" charset="0"/>
              <a:buChar char="•"/>
            </a:pPr>
            <a:r>
              <a:rPr lang="en-ZA" dirty="0"/>
              <a:t>Get interpretation to the numeracy and literacy level of the skills programme, unit standard or qualification.</a:t>
            </a:r>
            <a:endParaRPr lang="en-US" dirty="0"/>
          </a:p>
          <a:p>
            <a:endParaRPr lang="en-ZA" dirty="0"/>
          </a:p>
        </p:txBody>
      </p:sp>
    </p:spTree>
    <p:extLst>
      <p:ext uri="{BB962C8B-B14F-4D97-AF65-F5344CB8AC3E}">
        <p14:creationId xmlns:p14="http://schemas.microsoft.com/office/powerpoint/2010/main" val="1245650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21</a:t>
            </a:fld>
            <a:endParaRPr lang="en-ZA" dirty="0"/>
          </a:p>
        </p:txBody>
      </p:sp>
      <p:sp>
        <p:nvSpPr>
          <p:cNvPr id="5" name="Content Placeholder 4"/>
          <p:cNvSpPr>
            <a:spLocks noGrp="1"/>
          </p:cNvSpPr>
          <p:nvPr>
            <p:ph sz="quarter" idx="1"/>
          </p:nvPr>
        </p:nvSpPr>
        <p:spPr/>
        <p:txBody>
          <a:bodyPr/>
          <a:lstStyle/>
          <a:p>
            <a:pPr marL="433388" indent="-342900" algn="just">
              <a:buClr>
                <a:schemeClr val="accent4">
                  <a:lumMod val="75000"/>
                </a:schemeClr>
              </a:buClr>
            </a:pPr>
            <a:r>
              <a:rPr lang="en-ZA" dirty="0"/>
              <a:t>Facilitation and assessments will be conducted in English.</a:t>
            </a:r>
            <a:endParaRPr lang="en-US" dirty="0"/>
          </a:p>
          <a:p>
            <a:pPr marL="433388" indent="-342900" algn="just">
              <a:buClr>
                <a:schemeClr val="accent4">
                  <a:lumMod val="75000"/>
                </a:schemeClr>
              </a:buClr>
            </a:pPr>
            <a:r>
              <a:rPr lang="en-ZA" dirty="0"/>
              <a:t>Learners may have an observer present; however observer may not partake, comment or interrupt the assessment process.</a:t>
            </a:r>
            <a:endParaRPr lang="en-US" dirty="0"/>
          </a:p>
          <a:p>
            <a:pPr marL="433388" indent="-342900" algn="just">
              <a:buClr>
                <a:schemeClr val="accent4">
                  <a:lumMod val="75000"/>
                </a:schemeClr>
              </a:buClr>
            </a:pPr>
            <a:r>
              <a:rPr lang="en-ZA" dirty="0"/>
              <a:t>Assessment results will be available as soon as possible after the final assessment. </a:t>
            </a:r>
          </a:p>
          <a:p>
            <a:pPr marL="433388" indent="-342900" algn="just">
              <a:buClr>
                <a:schemeClr val="accent4">
                  <a:lumMod val="75000"/>
                </a:schemeClr>
              </a:buClr>
            </a:pPr>
            <a:r>
              <a:rPr lang="en-ZA" dirty="0"/>
              <a:t>Learners may have access to results within normal working hours.</a:t>
            </a:r>
            <a:endParaRPr lang="en-US" dirty="0"/>
          </a:p>
          <a:p>
            <a:endParaRPr lang="en-ZA" dirty="0"/>
          </a:p>
        </p:txBody>
      </p:sp>
    </p:spTree>
    <p:extLst>
      <p:ext uri="{BB962C8B-B14F-4D97-AF65-F5344CB8AC3E}">
        <p14:creationId xmlns:p14="http://schemas.microsoft.com/office/powerpoint/2010/main" val="1214686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22</a:t>
            </a:fld>
            <a:endParaRPr lang="en-ZA" dirty="0"/>
          </a:p>
        </p:txBody>
      </p:sp>
      <p:sp>
        <p:nvSpPr>
          <p:cNvPr id="5" name="Content Placeholder 4"/>
          <p:cNvSpPr>
            <a:spLocks noGrp="1"/>
          </p:cNvSpPr>
          <p:nvPr>
            <p:ph sz="quarter" idx="1"/>
          </p:nvPr>
        </p:nvSpPr>
        <p:spPr/>
        <p:txBody>
          <a:bodyPr>
            <a:normAutofit fontScale="92500"/>
          </a:bodyPr>
          <a:lstStyle/>
          <a:p>
            <a:pPr marL="0" indent="0">
              <a:buNone/>
            </a:pPr>
            <a:r>
              <a:rPr lang="en-ZA" b="1" dirty="0"/>
              <a:t>Additional Notes:</a:t>
            </a:r>
          </a:p>
          <a:p>
            <a:endParaRPr lang="en-ZA" b="1" dirty="0"/>
          </a:p>
          <a:p>
            <a:pPr marL="800100" lvl="1" indent="-342900" algn="just">
              <a:lnSpc>
                <a:spcPct val="150000"/>
              </a:lnSpc>
              <a:buClr>
                <a:schemeClr val="accent4">
                  <a:lumMod val="75000"/>
                </a:schemeClr>
              </a:buClr>
            </a:pPr>
            <a:r>
              <a:rPr lang="en-ZA" dirty="0"/>
              <a:t>Assessor will maintain telephonic and electronic contact until sufficient evidence has been submitted.  </a:t>
            </a:r>
            <a:endParaRPr lang="en-US" dirty="0"/>
          </a:p>
          <a:p>
            <a:pPr marL="800100" lvl="1" indent="-342900" algn="just">
              <a:lnSpc>
                <a:spcPct val="150000"/>
              </a:lnSpc>
              <a:buClr>
                <a:schemeClr val="accent4">
                  <a:lumMod val="75000"/>
                </a:schemeClr>
              </a:buClr>
            </a:pPr>
            <a:r>
              <a:rPr lang="en-ZA" dirty="0"/>
              <a:t>Additional evidence may be submitted after  initial submission.</a:t>
            </a:r>
            <a:endParaRPr lang="en-US" dirty="0"/>
          </a:p>
          <a:p>
            <a:pPr marL="800100" lvl="1" indent="-342900" algn="just">
              <a:lnSpc>
                <a:spcPct val="150000"/>
              </a:lnSpc>
              <a:buClr>
                <a:schemeClr val="accent4">
                  <a:lumMod val="75000"/>
                </a:schemeClr>
              </a:buClr>
            </a:pPr>
            <a:r>
              <a:rPr lang="en-ZA" dirty="0"/>
              <a:t>If you have a problem which might affect the outcome of assessment(s) you should notify the assessor.  Where practicable such needs will be accommodated. (special needs)</a:t>
            </a:r>
            <a:endParaRPr lang="en-US" dirty="0"/>
          </a:p>
          <a:p>
            <a:endParaRPr lang="en-ZA" dirty="0"/>
          </a:p>
        </p:txBody>
      </p:sp>
    </p:spTree>
    <p:extLst>
      <p:ext uri="{BB962C8B-B14F-4D97-AF65-F5344CB8AC3E}">
        <p14:creationId xmlns:p14="http://schemas.microsoft.com/office/powerpoint/2010/main" val="3780638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Appeals and Disputes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23</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sz="2600" b="1" dirty="0">
                <a:solidFill>
                  <a:srgbClr val="000066"/>
                </a:solidFill>
              </a:rPr>
              <a:t>Learner  has  right to appeal against: </a:t>
            </a:r>
            <a:r>
              <a:rPr lang="en-ZA" sz="2600" dirty="0">
                <a:solidFill>
                  <a:srgbClr val="000066"/>
                </a:solidFill>
              </a:rPr>
              <a:t> </a:t>
            </a:r>
          </a:p>
          <a:p>
            <a:pPr marL="0" lvl="0" indent="0">
              <a:spcBef>
                <a:spcPts val="0"/>
              </a:spcBef>
              <a:buClrTx/>
              <a:buSzTx/>
              <a:buNone/>
            </a:pPr>
            <a:endParaRPr lang="en-ZA" sz="2600" dirty="0">
              <a:solidFill>
                <a:srgbClr val="000066"/>
              </a:solidFill>
            </a:endParaRPr>
          </a:p>
          <a:p>
            <a:pPr marL="342900" lvl="0" indent="-342900" fontAlgn="base">
              <a:lnSpc>
                <a:spcPct val="150000"/>
              </a:lnSpc>
              <a:spcBef>
                <a:spcPts val="0"/>
              </a:spcBef>
              <a:buClrTx/>
              <a:buSzTx/>
            </a:pPr>
            <a:r>
              <a:rPr lang="en-ZA" b="1" dirty="0">
                <a:solidFill>
                  <a:srgbClr val="000066"/>
                </a:solidFill>
              </a:rPr>
              <a:t>Unfair</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Invalid</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Unreliable</a:t>
            </a:r>
            <a:r>
              <a:rPr lang="en-ZA" dirty="0">
                <a:solidFill>
                  <a:srgbClr val="000066"/>
                </a:solidFill>
              </a:rPr>
              <a:t> assessment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Unethical</a:t>
            </a:r>
            <a:r>
              <a:rPr lang="en-ZA" dirty="0">
                <a:solidFill>
                  <a:srgbClr val="000066"/>
                </a:solidFill>
              </a:rPr>
              <a:t> practices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Inadequate expertise </a:t>
            </a:r>
            <a:r>
              <a:rPr lang="en-ZA" dirty="0">
                <a:solidFill>
                  <a:srgbClr val="000066"/>
                </a:solidFill>
              </a:rPr>
              <a:t>and experience of the assessor   </a:t>
            </a:r>
            <a:endParaRPr lang="en-US" dirty="0">
              <a:solidFill>
                <a:srgbClr val="000066"/>
              </a:solidFill>
            </a:endParaRPr>
          </a:p>
          <a:p>
            <a:endParaRPr lang="en-ZA" dirty="0"/>
          </a:p>
        </p:txBody>
      </p:sp>
      <p:sp>
        <p:nvSpPr>
          <p:cNvPr id="6" name="TextBox 5"/>
          <p:cNvSpPr txBox="1"/>
          <p:nvPr/>
        </p:nvSpPr>
        <p:spPr>
          <a:xfrm>
            <a:off x="580728" y="5281454"/>
            <a:ext cx="7992888" cy="523220"/>
          </a:xfrm>
          <a:prstGeom prst="rect">
            <a:avLst/>
          </a:prstGeom>
          <a:noFill/>
          <a:ln>
            <a:noFill/>
          </a:ln>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ZA" sz="2800" b="1" dirty="0">
                <a:solidFill>
                  <a:schemeClr val="bg2"/>
                </a:solidFill>
                <a:latin typeface="Calibri" panose="020F0502020204030204" pitchFamily="34" charset="0"/>
              </a:rPr>
              <a:t>Appeals have to be submitted in writing to ENJO. </a:t>
            </a:r>
          </a:p>
        </p:txBody>
      </p:sp>
    </p:spTree>
    <p:extLst>
      <p:ext uri="{BB962C8B-B14F-4D97-AF65-F5344CB8AC3E}">
        <p14:creationId xmlns:p14="http://schemas.microsoft.com/office/powerpoint/2010/main" val="142214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a:t>
            </a:r>
          </a:p>
        </p:txBody>
      </p:sp>
      <p:sp>
        <p:nvSpPr>
          <p:cNvPr id="3" name="Text Placeholder 2"/>
          <p:cNvSpPr>
            <a:spLocks noGrp="1"/>
          </p:cNvSpPr>
          <p:nvPr>
            <p:ph type="body" idx="1"/>
          </p:nvPr>
        </p:nvSpPr>
        <p:spPr/>
        <p:txBody>
          <a:bodyPr>
            <a:normAutofit/>
          </a:bodyPr>
          <a:lstStyle/>
          <a:p>
            <a:r>
              <a:rPr lang="en-ZA" dirty="0"/>
              <a:t>Portfolio of Evidence</a:t>
            </a:r>
          </a:p>
          <a:p>
            <a:r>
              <a:rPr lang="en-ZA" dirty="0"/>
              <a:t>Section 1 – Administrative Detail</a:t>
            </a:r>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24</a:t>
            </a:fld>
            <a:endParaRPr lang="en-ZA" dirty="0"/>
          </a:p>
        </p:txBody>
      </p:sp>
    </p:spTree>
    <p:extLst>
      <p:ext uri="{BB962C8B-B14F-4D97-AF65-F5344CB8AC3E}">
        <p14:creationId xmlns:p14="http://schemas.microsoft.com/office/powerpoint/2010/main" val="3198909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1 - 2 Administrative Detail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25</a:t>
            </a:fld>
            <a:endParaRPr lang="en-ZA" dirty="0"/>
          </a:p>
        </p:txBody>
      </p:sp>
      <p:sp>
        <p:nvSpPr>
          <p:cNvPr id="5" name="Content Placeholder 4"/>
          <p:cNvSpPr>
            <a:spLocks noGrp="1"/>
          </p:cNvSpPr>
          <p:nvPr>
            <p:ph sz="quarter" idx="1"/>
          </p:nvPr>
        </p:nvSpPr>
        <p:spPr/>
        <p:txBody>
          <a:bodyPr/>
          <a:lstStyle/>
          <a:p>
            <a:r>
              <a:rPr lang="en-ZA" dirty="0"/>
              <a:t>Learner Information</a:t>
            </a:r>
          </a:p>
          <a:p>
            <a:r>
              <a:rPr lang="en-ZA" dirty="0"/>
              <a:t>ID</a:t>
            </a:r>
          </a:p>
          <a:p>
            <a:r>
              <a:rPr lang="en-ZA" dirty="0"/>
              <a:t>CV</a:t>
            </a:r>
          </a:p>
          <a:p>
            <a:r>
              <a:rPr lang="en-ZA" dirty="0"/>
              <a:t>Qualifications</a:t>
            </a:r>
          </a:p>
          <a:p>
            <a:r>
              <a:rPr lang="en-ZA" dirty="0"/>
              <a:t>Special Instructions</a:t>
            </a:r>
          </a:p>
          <a:p>
            <a:r>
              <a:rPr lang="en-ZA" dirty="0"/>
              <a:t>Declaration of Authenticity</a:t>
            </a:r>
          </a:p>
          <a:p>
            <a:r>
              <a:rPr lang="en-ZA" dirty="0"/>
              <a:t>Unit Standard </a:t>
            </a:r>
          </a:p>
          <a:p>
            <a:r>
              <a:rPr lang="en-ZA" dirty="0"/>
              <a:t>Sign all required documents</a:t>
            </a:r>
          </a:p>
          <a:p>
            <a:endParaRPr lang="en-ZA" dirty="0"/>
          </a:p>
        </p:txBody>
      </p:sp>
      <p:pic>
        <p:nvPicPr>
          <p:cNvPr id="6" name="Picture 2" descr="C:\Users\Nortje\Pictures\Business LR (1)\shutterstock_111179960 LR.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351" b="98246" l="0" r="97059">
                        <a14:foregroundMark x1="34118" y1="10526" x2="46471" y2="12982"/>
                        <a14:backgroundMark x1="47647" y1="13684" x2="47647" y2="35088"/>
                      </a14:backgroundRemoval>
                    </a14:imgEffect>
                  </a14:imgLayer>
                </a14:imgProps>
              </a:ext>
              <a:ext uri="{28A0092B-C50C-407E-A947-70E740481C1C}">
                <a14:useLocalDpi xmlns:a14="http://schemas.microsoft.com/office/drawing/2010/main" val="0"/>
              </a:ext>
            </a:extLst>
          </a:blip>
          <a:srcRect/>
          <a:stretch>
            <a:fillRect/>
          </a:stretch>
        </p:blipFill>
        <p:spPr bwMode="auto">
          <a:xfrm>
            <a:off x="4894866" y="1829193"/>
            <a:ext cx="3505872" cy="2938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02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Special Instruction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26</a:t>
            </a:fld>
            <a:endParaRPr lang="en-ZA" dirty="0"/>
          </a:p>
        </p:txBody>
      </p:sp>
      <p:sp>
        <p:nvSpPr>
          <p:cNvPr id="5" name="Content Placeholder 4"/>
          <p:cNvSpPr>
            <a:spLocks noGrp="1"/>
          </p:cNvSpPr>
          <p:nvPr>
            <p:ph sz="quarter" idx="1"/>
          </p:nvPr>
        </p:nvSpPr>
        <p:spPr/>
        <p:txBody>
          <a:bodyPr/>
          <a:lstStyle/>
          <a:p>
            <a:r>
              <a:rPr lang="en-ZA" dirty="0"/>
              <a:t>No Tippex</a:t>
            </a:r>
          </a:p>
          <a:p>
            <a:r>
              <a:rPr lang="en-ZA" dirty="0"/>
              <a:t>Initial each page</a:t>
            </a:r>
          </a:p>
          <a:p>
            <a:r>
              <a:rPr lang="en-ZA" dirty="0"/>
              <a:t>Comments in full</a:t>
            </a:r>
          </a:p>
          <a:p>
            <a:r>
              <a:rPr lang="en-ZA" dirty="0"/>
              <a:t>ENJO or own templates to be used to complete portfolio</a:t>
            </a:r>
          </a:p>
          <a:p>
            <a:r>
              <a:rPr lang="en-ZA" dirty="0"/>
              <a:t>Use assigned colour unless instructed differently</a:t>
            </a:r>
          </a:p>
          <a:p>
            <a:endParaRPr lang="en-ZA" dirty="0"/>
          </a:p>
        </p:txBody>
      </p:sp>
    </p:spTree>
    <p:extLst>
      <p:ext uri="{BB962C8B-B14F-4D97-AF65-F5344CB8AC3E}">
        <p14:creationId xmlns:p14="http://schemas.microsoft.com/office/powerpoint/2010/main" val="2729796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27</a:t>
            </a:fld>
            <a:endParaRPr lang="en-ZA" dirty="0"/>
          </a:p>
        </p:txBody>
      </p:sp>
      <p:sp>
        <p:nvSpPr>
          <p:cNvPr id="5" name="Content Placeholder 4"/>
          <p:cNvSpPr>
            <a:spLocks noGrp="1"/>
          </p:cNvSpPr>
          <p:nvPr>
            <p:ph sz="quarter" idx="1"/>
          </p:nvPr>
        </p:nvSpPr>
        <p:spPr/>
        <p:txBody>
          <a:bodyPr/>
          <a:lstStyle/>
          <a:p>
            <a:r>
              <a:rPr lang="en-ZA" dirty="0"/>
              <a:t>SAQA US ID</a:t>
            </a:r>
          </a:p>
          <a:p>
            <a:r>
              <a:rPr lang="en-ZA" dirty="0"/>
              <a:t>Unit Standard Title</a:t>
            </a:r>
          </a:p>
          <a:p>
            <a:r>
              <a:rPr lang="en-ZA" dirty="0"/>
              <a:t>NQF Level</a:t>
            </a:r>
          </a:p>
          <a:p>
            <a:r>
              <a:rPr lang="en-ZA" dirty="0"/>
              <a:t>Credits</a:t>
            </a:r>
          </a:p>
          <a:p>
            <a:r>
              <a:rPr lang="en-ZA" dirty="0"/>
              <a:t>Purpose of the Unit Standard</a:t>
            </a:r>
          </a:p>
          <a:p>
            <a:r>
              <a:rPr lang="en-ZA" dirty="0"/>
              <a:t>Learning assumed to be in place</a:t>
            </a:r>
          </a:p>
          <a:p>
            <a:endParaRPr lang="en-ZA" dirty="0"/>
          </a:p>
        </p:txBody>
      </p:sp>
    </p:spTree>
    <p:extLst>
      <p:ext uri="{BB962C8B-B14F-4D97-AF65-F5344CB8AC3E}">
        <p14:creationId xmlns:p14="http://schemas.microsoft.com/office/powerpoint/2010/main" val="2610884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28</a:t>
            </a:fld>
            <a:endParaRPr lang="en-ZA" dirty="0"/>
          </a:p>
        </p:txBody>
      </p:sp>
      <p:sp>
        <p:nvSpPr>
          <p:cNvPr id="5" name="Content Placeholder 4"/>
          <p:cNvSpPr>
            <a:spLocks noGrp="1"/>
          </p:cNvSpPr>
          <p:nvPr>
            <p:ph sz="quarter" idx="1"/>
          </p:nvPr>
        </p:nvSpPr>
        <p:spPr/>
        <p:txBody>
          <a:bodyPr/>
          <a:lstStyle/>
          <a:p>
            <a:r>
              <a:rPr lang="en-ZA" dirty="0"/>
              <a:t>Unit Standard Range</a:t>
            </a:r>
          </a:p>
          <a:p>
            <a:r>
              <a:rPr lang="en-ZA" dirty="0"/>
              <a:t>Specific Outcomes</a:t>
            </a:r>
          </a:p>
          <a:p>
            <a:r>
              <a:rPr lang="en-ZA" dirty="0"/>
              <a:t>Assessment Criteria</a:t>
            </a:r>
          </a:p>
          <a:p>
            <a:r>
              <a:rPr lang="en-ZA" dirty="0"/>
              <a:t>Essential Embedded Knowledge (EEK)</a:t>
            </a:r>
          </a:p>
          <a:p>
            <a:r>
              <a:rPr lang="en-ZA" dirty="0"/>
              <a:t>Critical Cross-field Outcomes (CCFOs)</a:t>
            </a:r>
          </a:p>
          <a:p>
            <a:r>
              <a:rPr lang="en-ZA" dirty="0"/>
              <a:t>Notes</a:t>
            </a:r>
          </a:p>
          <a:p>
            <a:endParaRPr lang="en-ZA" dirty="0"/>
          </a:p>
        </p:txBody>
      </p:sp>
    </p:spTree>
    <p:extLst>
      <p:ext uri="{BB962C8B-B14F-4D97-AF65-F5344CB8AC3E}">
        <p14:creationId xmlns:p14="http://schemas.microsoft.com/office/powerpoint/2010/main" val="526451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A4027-FF11-44B7-B403-C4B400F78980}"/>
              </a:ext>
            </a:extLst>
          </p:cNvPr>
          <p:cNvSpPr>
            <a:spLocks noGrp="1"/>
          </p:cNvSpPr>
          <p:nvPr>
            <p:ph type="title"/>
          </p:nvPr>
        </p:nvSpPr>
        <p:spPr/>
        <p:txBody>
          <a:bodyPr/>
          <a:lstStyle/>
          <a:p>
            <a:r>
              <a:rPr lang="en-GB" dirty="0"/>
              <a:t>STUDY UNIT 1</a:t>
            </a:r>
            <a:endParaRPr lang="en-ZA" dirty="0"/>
          </a:p>
        </p:txBody>
      </p:sp>
      <p:sp>
        <p:nvSpPr>
          <p:cNvPr id="3" name="Text Placeholder 2">
            <a:extLst>
              <a:ext uri="{FF2B5EF4-FFF2-40B4-BE49-F238E27FC236}">
                <a16:creationId xmlns:a16="http://schemas.microsoft.com/office/drawing/2014/main" id="{61D8AABA-E3B2-4276-B567-7ABB42DB0A01}"/>
              </a:ext>
            </a:extLst>
          </p:cNvPr>
          <p:cNvSpPr>
            <a:spLocks noGrp="1"/>
          </p:cNvSpPr>
          <p:nvPr>
            <p:ph type="body" idx="1"/>
          </p:nvPr>
        </p:nvSpPr>
        <p:spPr/>
        <p:txBody>
          <a:bodyPr/>
          <a:lstStyle/>
          <a:p>
            <a:r>
              <a:rPr lang="en-GB" dirty="0"/>
              <a:t>PROCURING AND REVIEWING TENDERING DOCUMENTS</a:t>
            </a:r>
            <a:endParaRPr lang="en-ZA" dirty="0"/>
          </a:p>
          <a:p>
            <a:endParaRPr lang="en-ZA" dirty="0"/>
          </a:p>
        </p:txBody>
      </p:sp>
      <p:sp>
        <p:nvSpPr>
          <p:cNvPr id="4" name="Slide Number Placeholder 3">
            <a:extLst>
              <a:ext uri="{FF2B5EF4-FFF2-40B4-BE49-F238E27FC236}">
                <a16:creationId xmlns:a16="http://schemas.microsoft.com/office/drawing/2014/main" id="{C9F6EC31-18DA-4284-AB44-39740AD9143C}"/>
              </a:ext>
            </a:extLst>
          </p:cNvPr>
          <p:cNvSpPr>
            <a:spLocks noGrp="1"/>
          </p:cNvSpPr>
          <p:nvPr>
            <p:ph type="sldNum" sz="quarter" idx="12"/>
          </p:nvPr>
        </p:nvSpPr>
        <p:spPr/>
        <p:txBody>
          <a:bodyPr/>
          <a:lstStyle/>
          <a:p>
            <a:fld id="{4980778A-6F9D-4141-8080-B8192EADCD40}" type="slidenum">
              <a:rPr lang="en-ZA" smtClean="0"/>
              <a:pPr/>
              <a:t>29</a:t>
            </a:fld>
            <a:endParaRPr lang="en-ZA" dirty="0"/>
          </a:p>
        </p:txBody>
      </p:sp>
    </p:spTree>
    <p:extLst>
      <p:ext uri="{BB962C8B-B14F-4D97-AF65-F5344CB8AC3E}">
        <p14:creationId xmlns:p14="http://schemas.microsoft.com/office/powerpoint/2010/main" val="41770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a:t>
            </a:fld>
            <a:endParaRPr lang="en-ZA" dirty="0"/>
          </a:p>
        </p:txBody>
      </p:sp>
      <p:sp>
        <p:nvSpPr>
          <p:cNvPr id="5" name="Content Placeholder 4"/>
          <p:cNvSpPr>
            <a:spLocks noGrp="1"/>
          </p:cNvSpPr>
          <p:nvPr>
            <p:ph sz="quarter" idx="1"/>
          </p:nvPr>
        </p:nvSpPr>
        <p:spPr/>
        <p:txBody>
          <a:bodyPr/>
          <a:lstStyle/>
          <a:p>
            <a:pPr marL="0" lvl="0" indent="0">
              <a:buClr>
                <a:srgbClr val="000066"/>
              </a:buClr>
              <a:buNone/>
            </a:pPr>
            <a:r>
              <a:rPr lang="en-ZA" b="1" dirty="0">
                <a:solidFill>
                  <a:srgbClr val="000066"/>
                </a:solidFill>
              </a:rPr>
              <a:t>What Is a Portfolio?</a:t>
            </a:r>
            <a:endParaRPr lang="en-US" b="1" dirty="0">
              <a:solidFill>
                <a:srgbClr val="000066"/>
              </a:solidFill>
            </a:endParaRPr>
          </a:p>
          <a:p>
            <a:pPr marL="0" lvl="0" indent="0">
              <a:buClr>
                <a:srgbClr val="000066"/>
              </a:buClr>
              <a:buNone/>
            </a:pPr>
            <a:r>
              <a:rPr lang="en-US" dirty="0">
                <a:solidFill>
                  <a:srgbClr val="000066"/>
                </a:solidFill>
              </a:rPr>
              <a:t>Collection of Evidence that</a:t>
            </a:r>
          </a:p>
          <a:p>
            <a:pPr marL="0" lvl="0" indent="0">
              <a:buClr>
                <a:srgbClr val="000066"/>
              </a:buClr>
              <a:buNone/>
            </a:pPr>
            <a:endParaRPr lang="en-US" dirty="0">
              <a:solidFill>
                <a:srgbClr val="000066"/>
              </a:solidFill>
            </a:endParaRPr>
          </a:p>
          <a:p>
            <a:pPr lvl="0" fontAlgn="base">
              <a:buClr>
                <a:srgbClr val="000066"/>
              </a:buClr>
            </a:pPr>
            <a:r>
              <a:rPr lang="en-ZA" dirty="0">
                <a:solidFill>
                  <a:srgbClr val="000066"/>
                </a:solidFill>
              </a:rPr>
              <a:t>Lists  criteria for proving  competence</a:t>
            </a:r>
            <a:endParaRPr lang="en-US" dirty="0">
              <a:solidFill>
                <a:srgbClr val="000066"/>
              </a:solidFill>
            </a:endParaRPr>
          </a:p>
          <a:p>
            <a:pPr lvl="0" fontAlgn="base">
              <a:buClr>
                <a:srgbClr val="000066"/>
              </a:buClr>
            </a:pPr>
            <a:r>
              <a:rPr lang="en-ZA" dirty="0">
                <a:solidFill>
                  <a:srgbClr val="000066"/>
                </a:solidFill>
              </a:rPr>
              <a:t>Provides evidence that you meet criteria</a:t>
            </a:r>
            <a:endParaRPr lang="en-US" dirty="0">
              <a:solidFill>
                <a:srgbClr val="000066"/>
              </a:solidFill>
            </a:endParaRPr>
          </a:p>
          <a:p>
            <a:pPr lvl="0" fontAlgn="base">
              <a:buClr>
                <a:srgbClr val="000066"/>
              </a:buClr>
            </a:pPr>
            <a:r>
              <a:rPr lang="en-ZA" dirty="0">
                <a:solidFill>
                  <a:srgbClr val="000066"/>
                </a:solidFill>
              </a:rPr>
              <a:t>Is organised to enable  assessor to evaluate evidence against  criteria.</a:t>
            </a:r>
            <a:endParaRPr lang="en-US" dirty="0">
              <a:solidFill>
                <a:srgbClr val="000066"/>
              </a:solidFill>
            </a:endParaRPr>
          </a:p>
        </p:txBody>
      </p:sp>
      <p:pic>
        <p:nvPicPr>
          <p:cNvPr id="6" name="Picture 2" descr="C:\Users\Nortje\Pictures\Business LR (1)\Business LR (1)\shutterstock_113045977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4148168"/>
            <a:ext cx="2233538" cy="1780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32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E914-3CDF-4629-B132-85D170B1F2F0}"/>
              </a:ext>
            </a:extLst>
          </p:cNvPr>
          <p:cNvSpPr>
            <a:spLocks noGrp="1"/>
          </p:cNvSpPr>
          <p:nvPr>
            <p:ph type="title"/>
          </p:nvPr>
        </p:nvSpPr>
        <p:spPr/>
        <p:txBody>
          <a:bodyPr>
            <a:normAutofit fontScale="90000"/>
          </a:bodyPr>
          <a:lstStyle/>
          <a:p>
            <a:pPr algn="ctr"/>
            <a:br>
              <a:rPr lang="en-GB" dirty="0"/>
            </a:br>
            <a:r>
              <a:rPr lang="en-GB" dirty="0"/>
              <a:t>Introduction to Tendering</a:t>
            </a:r>
            <a:br>
              <a:rPr lang="en-ZA" dirty="0"/>
            </a:br>
            <a:endParaRPr lang="en-ZA" dirty="0"/>
          </a:p>
        </p:txBody>
      </p:sp>
      <p:sp>
        <p:nvSpPr>
          <p:cNvPr id="3" name="Slide Number Placeholder 2">
            <a:extLst>
              <a:ext uri="{FF2B5EF4-FFF2-40B4-BE49-F238E27FC236}">
                <a16:creationId xmlns:a16="http://schemas.microsoft.com/office/drawing/2014/main" id="{65D55849-2EF1-4698-B962-660634B3CEC6}"/>
              </a:ext>
            </a:extLst>
          </p:cNvPr>
          <p:cNvSpPr>
            <a:spLocks noGrp="1"/>
          </p:cNvSpPr>
          <p:nvPr>
            <p:ph type="sldNum" sz="quarter" idx="12"/>
          </p:nvPr>
        </p:nvSpPr>
        <p:spPr/>
        <p:txBody>
          <a:bodyPr/>
          <a:lstStyle/>
          <a:p>
            <a:fld id="{32F83655-DC73-417F-8B26-EB7A1DBB5382}" type="slidenum">
              <a:rPr lang="en-ZA" smtClean="0"/>
              <a:pPr/>
              <a:t>30</a:t>
            </a:fld>
            <a:endParaRPr lang="en-ZA" dirty="0"/>
          </a:p>
        </p:txBody>
      </p:sp>
      <p:sp>
        <p:nvSpPr>
          <p:cNvPr id="4" name="Content Placeholder 3">
            <a:extLst>
              <a:ext uri="{FF2B5EF4-FFF2-40B4-BE49-F238E27FC236}">
                <a16:creationId xmlns:a16="http://schemas.microsoft.com/office/drawing/2014/main" id="{7D9A127A-11EB-4BE6-AB2B-64A4A09DD087}"/>
              </a:ext>
            </a:extLst>
          </p:cNvPr>
          <p:cNvSpPr>
            <a:spLocks noGrp="1"/>
          </p:cNvSpPr>
          <p:nvPr>
            <p:ph sz="quarter" idx="1"/>
          </p:nvPr>
        </p:nvSpPr>
        <p:spPr/>
        <p:txBody>
          <a:bodyPr/>
          <a:lstStyle/>
          <a:p>
            <a:pPr marL="0" indent="0">
              <a:buNone/>
            </a:pPr>
            <a:r>
              <a:rPr lang="en-ZA" sz="2100" b="1" dirty="0"/>
              <a:t>A tender is an offer to do work, supply goods, or buy land, shares, or another asset at a fixed price that is mentioned in the tender.</a:t>
            </a:r>
          </a:p>
          <a:p>
            <a:pPr marL="0" indent="0">
              <a:buNone/>
            </a:pPr>
            <a:endParaRPr lang="en-ZA" sz="2100" b="1" dirty="0"/>
          </a:p>
          <a:p>
            <a:r>
              <a:rPr lang="en-ZA" sz="2100" dirty="0"/>
              <a:t>Businesses will ask other businesses to respond to something that the first business needs, such as products or services by a tender document. </a:t>
            </a:r>
          </a:p>
          <a:p>
            <a:endParaRPr lang="en-ZA" sz="2100" dirty="0"/>
          </a:p>
          <a:p>
            <a:r>
              <a:rPr lang="en-ZA" sz="2100" dirty="0"/>
              <a:t>They will then choose the offer or tender that will supply what they need, and that will give them the best value for their money. </a:t>
            </a:r>
          </a:p>
          <a:p>
            <a:pPr marL="0" indent="0">
              <a:buNone/>
            </a:pPr>
            <a:endParaRPr lang="en-ZA" dirty="0"/>
          </a:p>
          <a:p>
            <a:pPr marL="0" indent="0">
              <a:buNone/>
            </a:pPr>
            <a:endParaRPr lang="en-ZA" b="1" dirty="0"/>
          </a:p>
        </p:txBody>
      </p:sp>
    </p:spTree>
    <p:extLst>
      <p:ext uri="{BB962C8B-B14F-4D97-AF65-F5344CB8AC3E}">
        <p14:creationId xmlns:p14="http://schemas.microsoft.com/office/powerpoint/2010/main" val="2210917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C4BF-22DA-402A-BB8E-4C1A83538F8C}"/>
              </a:ext>
            </a:extLst>
          </p:cNvPr>
          <p:cNvSpPr>
            <a:spLocks noGrp="1"/>
          </p:cNvSpPr>
          <p:nvPr>
            <p:ph type="title"/>
          </p:nvPr>
        </p:nvSpPr>
        <p:spPr/>
        <p:txBody>
          <a:bodyPr>
            <a:normAutofit fontScale="90000"/>
          </a:bodyPr>
          <a:lstStyle/>
          <a:p>
            <a:pPr algn="ctr"/>
            <a:r>
              <a:rPr lang="en-ZA" dirty="0"/>
              <a:t>Tendering Documents</a:t>
            </a:r>
            <a:br>
              <a:rPr lang="en-ZA" dirty="0"/>
            </a:br>
            <a:endParaRPr lang="en-ZA" dirty="0"/>
          </a:p>
        </p:txBody>
      </p:sp>
      <p:sp>
        <p:nvSpPr>
          <p:cNvPr id="3" name="Slide Number Placeholder 2">
            <a:extLst>
              <a:ext uri="{FF2B5EF4-FFF2-40B4-BE49-F238E27FC236}">
                <a16:creationId xmlns:a16="http://schemas.microsoft.com/office/drawing/2014/main" id="{E4DAB8B1-D157-4158-894A-62641CAE678A}"/>
              </a:ext>
            </a:extLst>
          </p:cNvPr>
          <p:cNvSpPr>
            <a:spLocks noGrp="1"/>
          </p:cNvSpPr>
          <p:nvPr>
            <p:ph type="sldNum" sz="quarter" idx="12"/>
          </p:nvPr>
        </p:nvSpPr>
        <p:spPr/>
        <p:txBody>
          <a:bodyPr/>
          <a:lstStyle/>
          <a:p>
            <a:fld id="{32F83655-DC73-417F-8B26-EB7A1DBB5382}" type="slidenum">
              <a:rPr lang="en-ZA" smtClean="0"/>
              <a:pPr/>
              <a:t>31</a:t>
            </a:fld>
            <a:endParaRPr lang="en-ZA" dirty="0"/>
          </a:p>
        </p:txBody>
      </p:sp>
      <p:sp>
        <p:nvSpPr>
          <p:cNvPr id="4" name="Content Placeholder 3">
            <a:extLst>
              <a:ext uri="{FF2B5EF4-FFF2-40B4-BE49-F238E27FC236}">
                <a16:creationId xmlns:a16="http://schemas.microsoft.com/office/drawing/2014/main" id="{EDFAEB49-41F7-4498-90D9-DB6242D36BD2}"/>
              </a:ext>
            </a:extLst>
          </p:cNvPr>
          <p:cNvSpPr>
            <a:spLocks noGrp="1"/>
          </p:cNvSpPr>
          <p:nvPr>
            <p:ph sz="quarter" idx="1"/>
          </p:nvPr>
        </p:nvSpPr>
        <p:spPr/>
        <p:txBody>
          <a:bodyPr>
            <a:normAutofit/>
          </a:bodyPr>
          <a:lstStyle/>
          <a:p>
            <a:r>
              <a:rPr lang="en-ZA" sz="2100" dirty="0"/>
              <a:t>Tender request documents are also called invitations to tender, Requests for Tender (RFT), Requests for Proposal (RFP) etc. </a:t>
            </a:r>
          </a:p>
          <a:p>
            <a:endParaRPr lang="en-ZA" sz="2100" dirty="0"/>
          </a:p>
          <a:p>
            <a:r>
              <a:rPr lang="en-ZA" sz="2100" dirty="0"/>
              <a:t>They will state clearly what is required, that is, what the requesting organisation's wants. These documents will also state what the specific requirements, criteria, and instructions are that must be followed.</a:t>
            </a:r>
          </a:p>
          <a:p>
            <a:pPr marL="0" indent="0">
              <a:buNone/>
            </a:pPr>
            <a:endParaRPr lang="en-ZA" sz="2100" dirty="0"/>
          </a:p>
          <a:p>
            <a:r>
              <a:rPr lang="en-ZA" sz="2100" dirty="0"/>
              <a:t>Tenders are usually advertise widely, so that as many business as possible can put in their tenders. </a:t>
            </a:r>
          </a:p>
          <a:p>
            <a:endParaRPr lang="en-ZA" sz="2100" dirty="0"/>
          </a:p>
          <a:p>
            <a:r>
              <a:rPr lang="en-ZA" sz="2100" dirty="0"/>
              <a:t>In that way there is good competition, prices will be better, and there will be more businesses to choose from.</a:t>
            </a:r>
          </a:p>
          <a:p>
            <a:pPr marL="0" indent="0">
              <a:buNone/>
            </a:pPr>
            <a:endParaRPr lang="en-ZA" dirty="0"/>
          </a:p>
        </p:txBody>
      </p:sp>
    </p:spTree>
    <p:extLst>
      <p:ext uri="{BB962C8B-B14F-4D97-AF65-F5344CB8AC3E}">
        <p14:creationId xmlns:p14="http://schemas.microsoft.com/office/powerpoint/2010/main" val="41589964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C4BF-22DA-402A-BB8E-4C1A83538F8C}"/>
              </a:ext>
            </a:extLst>
          </p:cNvPr>
          <p:cNvSpPr>
            <a:spLocks noGrp="1"/>
          </p:cNvSpPr>
          <p:nvPr>
            <p:ph type="title"/>
          </p:nvPr>
        </p:nvSpPr>
        <p:spPr/>
        <p:txBody>
          <a:bodyPr>
            <a:normAutofit fontScale="90000"/>
          </a:bodyPr>
          <a:lstStyle/>
          <a:p>
            <a:pPr algn="ctr"/>
            <a:r>
              <a:rPr lang="en-ZA" dirty="0"/>
              <a:t>Tendering Documents</a:t>
            </a:r>
            <a:br>
              <a:rPr lang="en-ZA" dirty="0"/>
            </a:br>
            <a:endParaRPr lang="en-ZA" dirty="0"/>
          </a:p>
        </p:txBody>
      </p:sp>
      <p:sp>
        <p:nvSpPr>
          <p:cNvPr id="3" name="Slide Number Placeholder 2">
            <a:extLst>
              <a:ext uri="{FF2B5EF4-FFF2-40B4-BE49-F238E27FC236}">
                <a16:creationId xmlns:a16="http://schemas.microsoft.com/office/drawing/2014/main" id="{E4DAB8B1-D157-4158-894A-62641CAE678A}"/>
              </a:ext>
            </a:extLst>
          </p:cNvPr>
          <p:cNvSpPr>
            <a:spLocks noGrp="1"/>
          </p:cNvSpPr>
          <p:nvPr>
            <p:ph type="sldNum" sz="quarter" idx="12"/>
          </p:nvPr>
        </p:nvSpPr>
        <p:spPr/>
        <p:txBody>
          <a:bodyPr/>
          <a:lstStyle/>
          <a:p>
            <a:fld id="{32F83655-DC73-417F-8B26-EB7A1DBB5382}" type="slidenum">
              <a:rPr lang="en-ZA" smtClean="0"/>
              <a:pPr/>
              <a:t>32</a:t>
            </a:fld>
            <a:endParaRPr lang="en-ZA" dirty="0"/>
          </a:p>
        </p:txBody>
      </p:sp>
      <p:sp>
        <p:nvSpPr>
          <p:cNvPr id="4" name="Content Placeholder 3">
            <a:extLst>
              <a:ext uri="{FF2B5EF4-FFF2-40B4-BE49-F238E27FC236}">
                <a16:creationId xmlns:a16="http://schemas.microsoft.com/office/drawing/2014/main" id="{EDFAEB49-41F7-4498-90D9-DB6242D36BD2}"/>
              </a:ext>
            </a:extLst>
          </p:cNvPr>
          <p:cNvSpPr>
            <a:spLocks noGrp="1"/>
          </p:cNvSpPr>
          <p:nvPr>
            <p:ph sz="quarter" idx="1"/>
          </p:nvPr>
        </p:nvSpPr>
        <p:spPr/>
        <p:txBody>
          <a:bodyPr>
            <a:normAutofit/>
          </a:bodyPr>
          <a:lstStyle/>
          <a:p>
            <a:pPr marL="0" indent="0">
              <a:buNone/>
            </a:pPr>
            <a:r>
              <a:rPr lang="en-ZA" sz="2100" b="1" dirty="0"/>
              <a:t>Businesses that are interested will then prepare a tender. These are documents that will state the following:</a:t>
            </a:r>
          </a:p>
          <a:p>
            <a:pPr marL="0" indent="0">
              <a:buNone/>
            </a:pPr>
            <a:endParaRPr lang="en-ZA" sz="2100" b="1" dirty="0"/>
          </a:p>
          <a:p>
            <a:pPr lvl="0" fontAlgn="base"/>
            <a:r>
              <a:rPr lang="en-ZA" sz="2100" dirty="0">
                <a:effectLst>
                  <a:outerShdw sx="0" sy="0">
                    <a:srgbClr val="000000"/>
                  </a:outerShdw>
                </a:effectLst>
              </a:rPr>
              <a:t>The offer that they are making</a:t>
            </a:r>
          </a:p>
          <a:p>
            <a:pPr lvl="0" fontAlgn="base"/>
            <a:r>
              <a:rPr lang="en-ZA" sz="2100" dirty="0">
                <a:effectLst>
                  <a:outerShdw sx="0" sy="0">
                    <a:srgbClr val="000000"/>
                  </a:outerShdw>
                </a:effectLst>
              </a:rPr>
              <a:t>Pricing structure</a:t>
            </a:r>
          </a:p>
          <a:p>
            <a:pPr lvl="0" fontAlgn="base"/>
            <a:r>
              <a:rPr lang="en-ZA" sz="2100" dirty="0">
                <a:effectLst>
                  <a:outerShdw sx="0" sy="0">
                    <a:srgbClr val="000000"/>
                  </a:outerShdw>
                </a:effectLst>
              </a:rPr>
              <a:t>Schedules to deliver the work</a:t>
            </a:r>
          </a:p>
          <a:p>
            <a:pPr lvl="0" fontAlgn="base"/>
            <a:r>
              <a:rPr lang="en-ZA" sz="2100" dirty="0">
                <a:effectLst>
                  <a:outerShdw sx="0" sy="0">
                    <a:srgbClr val="000000"/>
                  </a:outerShdw>
                </a:effectLst>
              </a:rPr>
              <a:t>How they are able to deliver the project or to buy the product from another source</a:t>
            </a:r>
          </a:p>
          <a:p>
            <a:pPr lvl="0" fontAlgn="base"/>
            <a:r>
              <a:rPr lang="en-ZA" sz="2100" dirty="0">
                <a:effectLst>
                  <a:outerShdw sx="0" sy="0">
                    <a:srgbClr val="000000"/>
                  </a:outerShdw>
                </a:effectLst>
              </a:rPr>
              <a:t>Their advantage over competitors </a:t>
            </a:r>
          </a:p>
          <a:p>
            <a:pPr lvl="0" fontAlgn="base"/>
            <a:r>
              <a:rPr lang="en-ZA" sz="2100" dirty="0">
                <a:effectLst>
                  <a:outerShdw sx="0" sy="0">
                    <a:srgbClr val="000000"/>
                  </a:outerShdw>
                </a:effectLst>
              </a:rPr>
              <a:t>Information on qualifications, competencies and experience </a:t>
            </a:r>
          </a:p>
          <a:p>
            <a:r>
              <a:rPr lang="en-ZA" sz="2100" dirty="0"/>
              <a:t>How their bid offers the best value for money</a:t>
            </a:r>
          </a:p>
        </p:txBody>
      </p:sp>
    </p:spTree>
    <p:extLst>
      <p:ext uri="{BB962C8B-B14F-4D97-AF65-F5344CB8AC3E}">
        <p14:creationId xmlns:p14="http://schemas.microsoft.com/office/powerpoint/2010/main" val="1664194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C4BF-22DA-402A-BB8E-4C1A83538F8C}"/>
              </a:ext>
            </a:extLst>
          </p:cNvPr>
          <p:cNvSpPr>
            <a:spLocks noGrp="1"/>
          </p:cNvSpPr>
          <p:nvPr>
            <p:ph type="title"/>
          </p:nvPr>
        </p:nvSpPr>
        <p:spPr/>
        <p:txBody>
          <a:bodyPr>
            <a:normAutofit fontScale="90000"/>
          </a:bodyPr>
          <a:lstStyle/>
          <a:p>
            <a:pPr algn="ctr"/>
            <a:r>
              <a:rPr lang="en-ZA" dirty="0"/>
              <a:t>Tendering Documents</a:t>
            </a:r>
            <a:br>
              <a:rPr lang="en-ZA" dirty="0"/>
            </a:br>
            <a:endParaRPr lang="en-ZA" dirty="0"/>
          </a:p>
        </p:txBody>
      </p:sp>
      <p:sp>
        <p:nvSpPr>
          <p:cNvPr id="3" name="Slide Number Placeholder 2">
            <a:extLst>
              <a:ext uri="{FF2B5EF4-FFF2-40B4-BE49-F238E27FC236}">
                <a16:creationId xmlns:a16="http://schemas.microsoft.com/office/drawing/2014/main" id="{E4DAB8B1-D157-4158-894A-62641CAE678A}"/>
              </a:ext>
            </a:extLst>
          </p:cNvPr>
          <p:cNvSpPr>
            <a:spLocks noGrp="1"/>
          </p:cNvSpPr>
          <p:nvPr>
            <p:ph type="sldNum" sz="quarter" idx="12"/>
          </p:nvPr>
        </p:nvSpPr>
        <p:spPr/>
        <p:txBody>
          <a:bodyPr/>
          <a:lstStyle/>
          <a:p>
            <a:fld id="{32F83655-DC73-417F-8B26-EB7A1DBB5382}" type="slidenum">
              <a:rPr lang="en-ZA" smtClean="0"/>
              <a:pPr/>
              <a:t>33</a:t>
            </a:fld>
            <a:endParaRPr lang="en-ZA" dirty="0"/>
          </a:p>
        </p:txBody>
      </p:sp>
      <p:sp>
        <p:nvSpPr>
          <p:cNvPr id="4" name="Content Placeholder 3">
            <a:extLst>
              <a:ext uri="{FF2B5EF4-FFF2-40B4-BE49-F238E27FC236}">
                <a16:creationId xmlns:a16="http://schemas.microsoft.com/office/drawing/2014/main" id="{EDFAEB49-41F7-4498-90D9-DB6242D36BD2}"/>
              </a:ext>
            </a:extLst>
          </p:cNvPr>
          <p:cNvSpPr>
            <a:spLocks noGrp="1"/>
          </p:cNvSpPr>
          <p:nvPr>
            <p:ph sz="quarter" idx="1"/>
          </p:nvPr>
        </p:nvSpPr>
        <p:spPr/>
        <p:txBody>
          <a:bodyPr>
            <a:normAutofit/>
          </a:bodyPr>
          <a:lstStyle/>
          <a:p>
            <a:r>
              <a:rPr lang="en-ZA" sz="2100" dirty="0"/>
              <a:t>All the tenders that were submitted are then evaluated according to specific criteria. </a:t>
            </a:r>
          </a:p>
          <a:p>
            <a:endParaRPr lang="en-ZA" sz="2100" dirty="0"/>
          </a:p>
          <a:p>
            <a:r>
              <a:rPr lang="en-ZA" sz="2100" dirty="0"/>
              <a:t>In a normal tendering situation, this process must be done fairly and honestly, and there may be no bias or favour. </a:t>
            </a:r>
          </a:p>
          <a:p>
            <a:pPr marL="0" indent="0">
              <a:buNone/>
            </a:pPr>
            <a:endParaRPr lang="en-ZA" sz="2100" dirty="0"/>
          </a:p>
          <a:p>
            <a:r>
              <a:rPr lang="en-ZA" sz="2100" dirty="0"/>
              <a:t>The offer that meets all the requirements that were stated in the request best, and provides the best value for money should win the contract.</a:t>
            </a:r>
          </a:p>
          <a:p>
            <a:pPr marL="0" indent="0">
              <a:buNone/>
            </a:pPr>
            <a:endParaRPr lang="en-ZA" dirty="0"/>
          </a:p>
        </p:txBody>
      </p:sp>
    </p:spTree>
    <p:extLst>
      <p:ext uri="{BB962C8B-B14F-4D97-AF65-F5344CB8AC3E}">
        <p14:creationId xmlns:p14="http://schemas.microsoft.com/office/powerpoint/2010/main" val="102848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C4BF-22DA-402A-BB8E-4C1A83538F8C}"/>
              </a:ext>
            </a:extLst>
          </p:cNvPr>
          <p:cNvSpPr>
            <a:spLocks noGrp="1"/>
          </p:cNvSpPr>
          <p:nvPr>
            <p:ph type="title"/>
          </p:nvPr>
        </p:nvSpPr>
        <p:spPr/>
        <p:txBody>
          <a:bodyPr>
            <a:normAutofit fontScale="90000"/>
          </a:bodyPr>
          <a:lstStyle/>
          <a:p>
            <a:pPr algn="ctr"/>
            <a:r>
              <a:rPr lang="en-ZA" dirty="0"/>
              <a:t>Tendering Documents</a:t>
            </a:r>
            <a:br>
              <a:rPr lang="en-ZA" dirty="0"/>
            </a:br>
            <a:endParaRPr lang="en-ZA" dirty="0"/>
          </a:p>
        </p:txBody>
      </p:sp>
      <p:sp>
        <p:nvSpPr>
          <p:cNvPr id="3" name="Slide Number Placeholder 2">
            <a:extLst>
              <a:ext uri="{FF2B5EF4-FFF2-40B4-BE49-F238E27FC236}">
                <a16:creationId xmlns:a16="http://schemas.microsoft.com/office/drawing/2014/main" id="{E4DAB8B1-D157-4158-894A-62641CAE678A}"/>
              </a:ext>
            </a:extLst>
          </p:cNvPr>
          <p:cNvSpPr>
            <a:spLocks noGrp="1"/>
          </p:cNvSpPr>
          <p:nvPr>
            <p:ph type="sldNum" sz="quarter" idx="12"/>
          </p:nvPr>
        </p:nvSpPr>
        <p:spPr/>
        <p:txBody>
          <a:bodyPr/>
          <a:lstStyle/>
          <a:p>
            <a:fld id="{32F83655-DC73-417F-8B26-EB7A1DBB5382}" type="slidenum">
              <a:rPr lang="en-ZA" smtClean="0"/>
              <a:pPr/>
              <a:t>34</a:t>
            </a:fld>
            <a:endParaRPr lang="en-ZA" dirty="0"/>
          </a:p>
        </p:txBody>
      </p:sp>
      <p:sp>
        <p:nvSpPr>
          <p:cNvPr id="4" name="Content Placeholder 3">
            <a:extLst>
              <a:ext uri="{FF2B5EF4-FFF2-40B4-BE49-F238E27FC236}">
                <a16:creationId xmlns:a16="http://schemas.microsoft.com/office/drawing/2014/main" id="{EDFAEB49-41F7-4498-90D9-DB6242D36BD2}"/>
              </a:ext>
            </a:extLst>
          </p:cNvPr>
          <p:cNvSpPr>
            <a:spLocks noGrp="1"/>
          </p:cNvSpPr>
          <p:nvPr>
            <p:ph sz="quarter" idx="1"/>
          </p:nvPr>
        </p:nvSpPr>
        <p:spPr/>
        <p:txBody>
          <a:bodyPr>
            <a:normAutofit/>
          </a:bodyPr>
          <a:lstStyle/>
          <a:p>
            <a:pPr marL="0" indent="0">
              <a:buNone/>
            </a:pPr>
            <a:r>
              <a:rPr lang="en-ZA" sz="2100" b="1" dirty="0"/>
              <a:t>The tendering process is generally used for contracts that involve a lot of money Tendering is most often used by:</a:t>
            </a:r>
          </a:p>
          <a:p>
            <a:pPr marL="0" indent="0">
              <a:buNone/>
            </a:pPr>
            <a:endParaRPr lang="en-ZA" sz="2100" b="1" dirty="0"/>
          </a:p>
          <a:p>
            <a:pPr lvl="0" fontAlgn="base"/>
            <a:r>
              <a:rPr lang="en-ZA" sz="2100" dirty="0">
                <a:effectLst>
                  <a:outerShdw sx="0" sy="0">
                    <a:srgbClr val="000000"/>
                  </a:outerShdw>
                </a:effectLst>
              </a:rPr>
              <a:t>Government departments, offices and agencies</a:t>
            </a:r>
          </a:p>
          <a:p>
            <a:pPr lvl="0" fontAlgn="base"/>
            <a:r>
              <a:rPr lang="en-ZA" sz="2100" dirty="0">
                <a:effectLst>
                  <a:outerShdw sx="0" sy="0">
                    <a:srgbClr val="000000"/>
                  </a:outerShdw>
                </a:effectLst>
              </a:rPr>
              <a:t>Private sector companies and businesses</a:t>
            </a:r>
          </a:p>
          <a:p>
            <a:pPr lvl="0" fontAlgn="base"/>
            <a:r>
              <a:rPr lang="en-ZA" sz="2100" dirty="0">
                <a:effectLst>
                  <a:outerShdw sx="0" sy="0">
                    <a:srgbClr val="000000"/>
                  </a:outerShdw>
                </a:effectLst>
              </a:rPr>
              <a:t>Overseas markets and businesses</a:t>
            </a:r>
          </a:p>
          <a:p>
            <a:pPr marL="0" indent="0">
              <a:buNone/>
            </a:pPr>
            <a:endParaRPr lang="en-ZA" dirty="0"/>
          </a:p>
        </p:txBody>
      </p:sp>
    </p:spTree>
    <p:extLst>
      <p:ext uri="{BB962C8B-B14F-4D97-AF65-F5344CB8AC3E}">
        <p14:creationId xmlns:p14="http://schemas.microsoft.com/office/powerpoint/2010/main" val="6899837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C4BF-22DA-402A-BB8E-4C1A83538F8C}"/>
              </a:ext>
            </a:extLst>
          </p:cNvPr>
          <p:cNvSpPr>
            <a:spLocks noGrp="1"/>
          </p:cNvSpPr>
          <p:nvPr>
            <p:ph type="title"/>
          </p:nvPr>
        </p:nvSpPr>
        <p:spPr/>
        <p:txBody>
          <a:bodyPr>
            <a:normAutofit fontScale="90000"/>
          </a:bodyPr>
          <a:lstStyle/>
          <a:p>
            <a:pPr algn="ctr"/>
            <a:r>
              <a:rPr lang="en-ZA" dirty="0"/>
              <a:t>Tendering Documents</a:t>
            </a:r>
            <a:br>
              <a:rPr lang="en-ZA" dirty="0"/>
            </a:br>
            <a:endParaRPr lang="en-ZA" dirty="0"/>
          </a:p>
        </p:txBody>
      </p:sp>
      <p:sp>
        <p:nvSpPr>
          <p:cNvPr id="3" name="Slide Number Placeholder 2">
            <a:extLst>
              <a:ext uri="{FF2B5EF4-FFF2-40B4-BE49-F238E27FC236}">
                <a16:creationId xmlns:a16="http://schemas.microsoft.com/office/drawing/2014/main" id="{E4DAB8B1-D157-4158-894A-62641CAE678A}"/>
              </a:ext>
            </a:extLst>
          </p:cNvPr>
          <p:cNvSpPr>
            <a:spLocks noGrp="1"/>
          </p:cNvSpPr>
          <p:nvPr>
            <p:ph type="sldNum" sz="quarter" idx="12"/>
          </p:nvPr>
        </p:nvSpPr>
        <p:spPr/>
        <p:txBody>
          <a:bodyPr/>
          <a:lstStyle/>
          <a:p>
            <a:fld id="{32F83655-DC73-417F-8B26-EB7A1DBB5382}" type="slidenum">
              <a:rPr lang="en-ZA" smtClean="0"/>
              <a:pPr/>
              <a:t>35</a:t>
            </a:fld>
            <a:endParaRPr lang="en-ZA" dirty="0"/>
          </a:p>
        </p:txBody>
      </p:sp>
      <p:sp>
        <p:nvSpPr>
          <p:cNvPr id="4" name="Content Placeholder 3">
            <a:extLst>
              <a:ext uri="{FF2B5EF4-FFF2-40B4-BE49-F238E27FC236}">
                <a16:creationId xmlns:a16="http://schemas.microsoft.com/office/drawing/2014/main" id="{EDFAEB49-41F7-4498-90D9-DB6242D36BD2}"/>
              </a:ext>
            </a:extLst>
          </p:cNvPr>
          <p:cNvSpPr>
            <a:spLocks noGrp="1"/>
          </p:cNvSpPr>
          <p:nvPr>
            <p:ph sz="quarter" idx="1"/>
          </p:nvPr>
        </p:nvSpPr>
        <p:spPr/>
        <p:txBody>
          <a:bodyPr>
            <a:normAutofit/>
          </a:bodyPr>
          <a:lstStyle/>
          <a:p>
            <a:r>
              <a:rPr lang="en-ZA" sz="2100" dirty="0"/>
              <a:t>To tender can look like a very big project because you will complete a lot of forms, and will need a lot of documents, but if you have a good plan in place, it is not as bad as it looks. </a:t>
            </a:r>
          </a:p>
          <a:p>
            <a:endParaRPr lang="en-ZA" sz="2100" dirty="0"/>
          </a:p>
          <a:p>
            <a:r>
              <a:rPr lang="en-ZA" sz="2100" dirty="0"/>
              <a:t>If you want to tender, you must first make sure that your business is suitable for the project: are there enough employees, will you be able to manage the contract, will you be able to deliver if you should win the contract. </a:t>
            </a:r>
          </a:p>
          <a:p>
            <a:endParaRPr lang="en-ZA" sz="2100" dirty="0"/>
          </a:p>
          <a:p>
            <a:r>
              <a:rPr lang="en-ZA" sz="2100" dirty="0"/>
              <a:t>If you are sure about these, and if you know that you can meet the criteria and offer a product and price that can compete with other businesses, you will have a better chance to succeed. </a:t>
            </a:r>
          </a:p>
          <a:p>
            <a:pPr marL="0" indent="0">
              <a:buNone/>
            </a:pPr>
            <a:endParaRPr lang="en-ZA" sz="2100" dirty="0"/>
          </a:p>
        </p:txBody>
      </p:sp>
    </p:spTree>
    <p:extLst>
      <p:ext uri="{BB962C8B-B14F-4D97-AF65-F5344CB8AC3E}">
        <p14:creationId xmlns:p14="http://schemas.microsoft.com/office/powerpoint/2010/main" val="36339362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A9A2-F442-4A7F-9723-86FEC70FDC1E}"/>
              </a:ext>
            </a:extLst>
          </p:cNvPr>
          <p:cNvSpPr>
            <a:spLocks noGrp="1"/>
          </p:cNvSpPr>
          <p:nvPr>
            <p:ph type="title"/>
          </p:nvPr>
        </p:nvSpPr>
        <p:spPr/>
        <p:txBody>
          <a:bodyPr>
            <a:normAutofit fontScale="90000"/>
          </a:bodyPr>
          <a:lstStyle/>
          <a:p>
            <a:pPr algn="ctr"/>
            <a:r>
              <a:rPr lang="en-ZA" dirty="0"/>
              <a:t>The Tendering Process</a:t>
            </a:r>
            <a:br>
              <a:rPr lang="en-ZA" dirty="0"/>
            </a:br>
            <a:endParaRPr lang="en-ZA" dirty="0"/>
          </a:p>
        </p:txBody>
      </p:sp>
      <p:sp>
        <p:nvSpPr>
          <p:cNvPr id="3" name="Slide Number Placeholder 2">
            <a:extLst>
              <a:ext uri="{FF2B5EF4-FFF2-40B4-BE49-F238E27FC236}">
                <a16:creationId xmlns:a16="http://schemas.microsoft.com/office/drawing/2014/main" id="{BDCDF913-52C5-426A-9735-08311ED51563}"/>
              </a:ext>
            </a:extLst>
          </p:cNvPr>
          <p:cNvSpPr>
            <a:spLocks noGrp="1"/>
          </p:cNvSpPr>
          <p:nvPr>
            <p:ph type="sldNum" sz="quarter" idx="12"/>
          </p:nvPr>
        </p:nvSpPr>
        <p:spPr/>
        <p:txBody>
          <a:bodyPr/>
          <a:lstStyle/>
          <a:p>
            <a:fld id="{32F83655-DC73-417F-8B26-EB7A1DBB5382}" type="slidenum">
              <a:rPr lang="en-ZA" smtClean="0"/>
              <a:pPr/>
              <a:t>36</a:t>
            </a:fld>
            <a:endParaRPr lang="en-ZA" dirty="0"/>
          </a:p>
        </p:txBody>
      </p:sp>
      <p:sp>
        <p:nvSpPr>
          <p:cNvPr id="4" name="Content Placeholder 3">
            <a:extLst>
              <a:ext uri="{FF2B5EF4-FFF2-40B4-BE49-F238E27FC236}">
                <a16:creationId xmlns:a16="http://schemas.microsoft.com/office/drawing/2014/main" id="{CDCC89D3-D91D-4166-BCC7-7BD83A331927}"/>
              </a:ext>
            </a:extLst>
          </p:cNvPr>
          <p:cNvSpPr>
            <a:spLocks noGrp="1"/>
          </p:cNvSpPr>
          <p:nvPr>
            <p:ph sz="quarter" idx="1"/>
          </p:nvPr>
        </p:nvSpPr>
        <p:spPr/>
        <p:txBody>
          <a:bodyPr>
            <a:normAutofit/>
          </a:bodyPr>
          <a:lstStyle/>
          <a:p>
            <a:pPr marL="0" indent="0">
              <a:buNone/>
            </a:pPr>
            <a:r>
              <a:rPr lang="en-ZA" b="1" dirty="0"/>
              <a:t>The steps in the tendering process are:</a:t>
            </a:r>
          </a:p>
          <a:p>
            <a:pPr marL="0" indent="0">
              <a:buNone/>
            </a:pPr>
            <a:endParaRPr lang="en-ZA" dirty="0"/>
          </a:p>
          <a:p>
            <a:r>
              <a:rPr lang="en-ZA" b="1" dirty="0"/>
              <a:t>1. Tender process is determined:</a:t>
            </a:r>
            <a:r>
              <a:rPr lang="en-ZA" dirty="0"/>
              <a:t> The organisation that is asking people to tender will determine what type of tender will be used, as well as what will be involved in the tender process.</a:t>
            </a:r>
          </a:p>
          <a:p>
            <a:pPr marL="0" indent="0">
              <a:buNone/>
            </a:pPr>
            <a:r>
              <a:rPr lang="en-ZA" dirty="0"/>
              <a:t> </a:t>
            </a:r>
          </a:p>
          <a:p>
            <a:r>
              <a:rPr lang="en-ZA" b="1" dirty="0"/>
              <a:t>2. Request for tender is prepared:</a:t>
            </a:r>
            <a:r>
              <a:rPr lang="en-ZA" dirty="0"/>
              <a:t> The request for tender will state what is required, the requirements of the contract and how you must respond.</a:t>
            </a:r>
          </a:p>
          <a:p>
            <a:pPr marL="0" indent="0">
              <a:buNone/>
            </a:pPr>
            <a:endParaRPr lang="en-ZA" dirty="0"/>
          </a:p>
        </p:txBody>
      </p:sp>
    </p:spTree>
    <p:extLst>
      <p:ext uri="{BB962C8B-B14F-4D97-AF65-F5344CB8AC3E}">
        <p14:creationId xmlns:p14="http://schemas.microsoft.com/office/powerpoint/2010/main" val="21322134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A9A2-F442-4A7F-9723-86FEC70FDC1E}"/>
              </a:ext>
            </a:extLst>
          </p:cNvPr>
          <p:cNvSpPr>
            <a:spLocks noGrp="1"/>
          </p:cNvSpPr>
          <p:nvPr>
            <p:ph type="title"/>
          </p:nvPr>
        </p:nvSpPr>
        <p:spPr/>
        <p:txBody>
          <a:bodyPr>
            <a:normAutofit fontScale="90000"/>
          </a:bodyPr>
          <a:lstStyle/>
          <a:p>
            <a:pPr algn="ctr"/>
            <a:r>
              <a:rPr lang="en-ZA" dirty="0"/>
              <a:t>The Tendering Process</a:t>
            </a:r>
            <a:br>
              <a:rPr lang="en-ZA" dirty="0"/>
            </a:br>
            <a:endParaRPr lang="en-ZA" dirty="0"/>
          </a:p>
        </p:txBody>
      </p:sp>
      <p:sp>
        <p:nvSpPr>
          <p:cNvPr id="3" name="Slide Number Placeholder 2">
            <a:extLst>
              <a:ext uri="{FF2B5EF4-FFF2-40B4-BE49-F238E27FC236}">
                <a16:creationId xmlns:a16="http://schemas.microsoft.com/office/drawing/2014/main" id="{BDCDF913-52C5-426A-9735-08311ED51563}"/>
              </a:ext>
            </a:extLst>
          </p:cNvPr>
          <p:cNvSpPr>
            <a:spLocks noGrp="1"/>
          </p:cNvSpPr>
          <p:nvPr>
            <p:ph type="sldNum" sz="quarter" idx="12"/>
          </p:nvPr>
        </p:nvSpPr>
        <p:spPr/>
        <p:txBody>
          <a:bodyPr/>
          <a:lstStyle/>
          <a:p>
            <a:fld id="{32F83655-DC73-417F-8B26-EB7A1DBB5382}" type="slidenum">
              <a:rPr lang="en-ZA" smtClean="0"/>
              <a:pPr/>
              <a:t>37</a:t>
            </a:fld>
            <a:endParaRPr lang="en-ZA" dirty="0"/>
          </a:p>
        </p:txBody>
      </p:sp>
      <p:sp>
        <p:nvSpPr>
          <p:cNvPr id="4" name="Content Placeholder 3">
            <a:extLst>
              <a:ext uri="{FF2B5EF4-FFF2-40B4-BE49-F238E27FC236}">
                <a16:creationId xmlns:a16="http://schemas.microsoft.com/office/drawing/2014/main" id="{CDCC89D3-D91D-4166-BCC7-7BD83A331927}"/>
              </a:ext>
            </a:extLst>
          </p:cNvPr>
          <p:cNvSpPr>
            <a:spLocks noGrp="1"/>
          </p:cNvSpPr>
          <p:nvPr>
            <p:ph sz="quarter" idx="1"/>
          </p:nvPr>
        </p:nvSpPr>
        <p:spPr/>
        <p:txBody>
          <a:bodyPr>
            <a:normAutofit/>
          </a:bodyPr>
          <a:lstStyle/>
          <a:p>
            <a:pPr marL="0" indent="0">
              <a:buNone/>
            </a:pPr>
            <a:r>
              <a:rPr lang="en-ZA" sz="2100" b="1" dirty="0"/>
              <a:t>3. Tenders are invited</a:t>
            </a:r>
            <a:r>
              <a:rPr lang="en-ZA" sz="2100" dirty="0"/>
              <a:t>: The value, complexity and business category will determine how tenders are invited.</a:t>
            </a:r>
          </a:p>
          <a:p>
            <a:pPr marL="0" indent="0">
              <a:buNone/>
            </a:pPr>
            <a:r>
              <a:rPr lang="en-ZA" sz="2100" dirty="0"/>
              <a:t> </a:t>
            </a:r>
          </a:p>
          <a:p>
            <a:pPr marL="0" indent="0">
              <a:buNone/>
            </a:pPr>
            <a:r>
              <a:rPr lang="en-ZA" sz="2100" b="1" dirty="0"/>
              <a:t>4. Suppliers respond: </a:t>
            </a:r>
            <a:r>
              <a:rPr lang="en-ZA" sz="2100" dirty="0"/>
              <a:t>You should first obtain all the necessary documents. Then:</a:t>
            </a:r>
          </a:p>
          <a:p>
            <a:pPr marL="0" indent="0">
              <a:buNone/>
            </a:pPr>
            <a:r>
              <a:rPr lang="en-ZA" sz="2100" dirty="0"/>
              <a:t>a.	Attend any pre tender information sessions </a:t>
            </a:r>
          </a:p>
          <a:p>
            <a:pPr marL="0" indent="0">
              <a:buNone/>
            </a:pPr>
            <a:r>
              <a:rPr lang="en-ZA" sz="2100" dirty="0"/>
              <a:t>b.	Clear up any uncertainties and ask questions if you are not 	sure 	of something</a:t>
            </a:r>
          </a:p>
          <a:p>
            <a:pPr marL="0" indent="0">
              <a:buNone/>
            </a:pPr>
            <a:r>
              <a:rPr lang="en-ZA" sz="2100" dirty="0"/>
              <a:t>c.	Plan your response</a:t>
            </a:r>
          </a:p>
          <a:p>
            <a:pPr marL="0" indent="0">
              <a:buNone/>
            </a:pPr>
            <a:r>
              <a:rPr lang="en-ZA" sz="2100" dirty="0"/>
              <a:t>d.	Prepare your response </a:t>
            </a:r>
          </a:p>
          <a:p>
            <a:pPr marL="0" indent="0">
              <a:buNone/>
            </a:pPr>
            <a:r>
              <a:rPr lang="en-ZA" sz="2100" dirty="0"/>
              <a:t>e.	Submit your response in the right format, on time and at the 	right location</a:t>
            </a:r>
          </a:p>
          <a:p>
            <a:pPr marL="0" indent="0">
              <a:buNone/>
            </a:pPr>
            <a:endParaRPr lang="en-ZA" dirty="0"/>
          </a:p>
        </p:txBody>
      </p:sp>
    </p:spTree>
    <p:extLst>
      <p:ext uri="{BB962C8B-B14F-4D97-AF65-F5344CB8AC3E}">
        <p14:creationId xmlns:p14="http://schemas.microsoft.com/office/powerpoint/2010/main" val="2059214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A9A2-F442-4A7F-9723-86FEC70FDC1E}"/>
              </a:ext>
            </a:extLst>
          </p:cNvPr>
          <p:cNvSpPr>
            <a:spLocks noGrp="1"/>
          </p:cNvSpPr>
          <p:nvPr>
            <p:ph type="title"/>
          </p:nvPr>
        </p:nvSpPr>
        <p:spPr/>
        <p:txBody>
          <a:bodyPr>
            <a:normAutofit fontScale="90000"/>
          </a:bodyPr>
          <a:lstStyle/>
          <a:p>
            <a:pPr algn="ctr"/>
            <a:r>
              <a:rPr lang="en-ZA" dirty="0"/>
              <a:t>The Tendering Process</a:t>
            </a:r>
            <a:br>
              <a:rPr lang="en-ZA" dirty="0"/>
            </a:br>
            <a:endParaRPr lang="en-ZA" dirty="0"/>
          </a:p>
        </p:txBody>
      </p:sp>
      <p:sp>
        <p:nvSpPr>
          <p:cNvPr id="3" name="Slide Number Placeholder 2">
            <a:extLst>
              <a:ext uri="{FF2B5EF4-FFF2-40B4-BE49-F238E27FC236}">
                <a16:creationId xmlns:a16="http://schemas.microsoft.com/office/drawing/2014/main" id="{BDCDF913-52C5-426A-9735-08311ED51563}"/>
              </a:ext>
            </a:extLst>
          </p:cNvPr>
          <p:cNvSpPr>
            <a:spLocks noGrp="1"/>
          </p:cNvSpPr>
          <p:nvPr>
            <p:ph type="sldNum" sz="quarter" idx="12"/>
          </p:nvPr>
        </p:nvSpPr>
        <p:spPr/>
        <p:txBody>
          <a:bodyPr/>
          <a:lstStyle/>
          <a:p>
            <a:fld id="{32F83655-DC73-417F-8B26-EB7A1DBB5382}" type="slidenum">
              <a:rPr lang="en-ZA" smtClean="0"/>
              <a:pPr/>
              <a:t>38</a:t>
            </a:fld>
            <a:endParaRPr lang="en-ZA" dirty="0"/>
          </a:p>
        </p:txBody>
      </p:sp>
      <p:sp>
        <p:nvSpPr>
          <p:cNvPr id="4" name="Content Placeholder 3">
            <a:extLst>
              <a:ext uri="{FF2B5EF4-FFF2-40B4-BE49-F238E27FC236}">
                <a16:creationId xmlns:a16="http://schemas.microsoft.com/office/drawing/2014/main" id="{CDCC89D3-D91D-4166-BCC7-7BD83A331927}"/>
              </a:ext>
            </a:extLst>
          </p:cNvPr>
          <p:cNvSpPr>
            <a:spLocks noGrp="1"/>
          </p:cNvSpPr>
          <p:nvPr>
            <p:ph sz="quarter" idx="1"/>
          </p:nvPr>
        </p:nvSpPr>
        <p:spPr/>
        <p:txBody>
          <a:bodyPr>
            <a:normAutofit/>
          </a:bodyPr>
          <a:lstStyle/>
          <a:p>
            <a:r>
              <a:rPr lang="en-ZA" sz="2100" b="1" dirty="0"/>
              <a:t>5. Evaluation and selection:</a:t>
            </a:r>
            <a:r>
              <a:rPr lang="en-ZA" sz="2100" dirty="0"/>
              <a:t> Each tender will be checked to make sure that it complies, and if it complies each tender will evaluated against the criteria that were specified in the tender documentation. </a:t>
            </a:r>
          </a:p>
          <a:p>
            <a:r>
              <a:rPr lang="en-ZA" sz="2100" dirty="0"/>
              <a:t>The tender that offers best value for money will win the business.</a:t>
            </a:r>
            <a:br>
              <a:rPr lang="en-ZA" sz="2100" dirty="0"/>
            </a:br>
            <a:endParaRPr lang="en-ZA" sz="2100" dirty="0"/>
          </a:p>
          <a:p>
            <a:r>
              <a:rPr lang="en-ZA" sz="2100" b="1" dirty="0"/>
              <a:t>6. Notification and debriefing:</a:t>
            </a:r>
            <a:r>
              <a:rPr lang="en-ZA" sz="2100" dirty="0"/>
              <a:t> When a contract has been awarded, the successful tenderer will be informed in writing. </a:t>
            </a:r>
          </a:p>
          <a:p>
            <a:r>
              <a:rPr lang="en-ZA" sz="2100" dirty="0"/>
              <a:t>Unsuccessful tenderers will usually also be informed and will be invited to a debriefing interview, where they can then ask questions to find out why they were not successful.</a:t>
            </a:r>
          </a:p>
          <a:p>
            <a:pPr marL="0" indent="0">
              <a:buNone/>
            </a:pPr>
            <a:endParaRPr lang="en-ZA" dirty="0"/>
          </a:p>
        </p:txBody>
      </p:sp>
    </p:spTree>
    <p:extLst>
      <p:ext uri="{BB962C8B-B14F-4D97-AF65-F5344CB8AC3E}">
        <p14:creationId xmlns:p14="http://schemas.microsoft.com/office/powerpoint/2010/main" val="31505691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A9A2-F442-4A7F-9723-86FEC70FDC1E}"/>
              </a:ext>
            </a:extLst>
          </p:cNvPr>
          <p:cNvSpPr>
            <a:spLocks noGrp="1"/>
          </p:cNvSpPr>
          <p:nvPr>
            <p:ph type="title"/>
          </p:nvPr>
        </p:nvSpPr>
        <p:spPr/>
        <p:txBody>
          <a:bodyPr>
            <a:normAutofit fontScale="90000"/>
          </a:bodyPr>
          <a:lstStyle/>
          <a:p>
            <a:pPr algn="ctr"/>
            <a:r>
              <a:rPr lang="en-ZA" dirty="0"/>
              <a:t>The Tendering Process</a:t>
            </a:r>
            <a:br>
              <a:rPr lang="en-ZA" dirty="0"/>
            </a:br>
            <a:endParaRPr lang="en-ZA" dirty="0"/>
          </a:p>
        </p:txBody>
      </p:sp>
      <p:sp>
        <p:nvSpPr>
          <p:cNvPr id="3" name="Slide Number Placeholder 2">
            <a:extLst>
              <a:ext uri="{FF2B5EF4-FFF2-40B4-BE49-F238E27FC236}">
                <a16:creationId xmlns:a16="http://schemas.microsoft.com/office/drawing/2014/main" id="{BDCDF913-52C5-426A-9735-08311ED51563}"/>
              </a:ext>
            </a:extLst>
          </p:cNvPr>
          <p:cNvSpPr>
            <a:spLocks noGrp="1"/>
          </p:cNvSpPr>
          <p:nvPr>
            <p:ph type="sldNum" sz="quarter" idx="12"/>
          </p:nvPr>
        </p:nvSpPr>
        <p:spPr/>
        <p:txBody>
          <a:bodyPr/>
          <a:lstStyle/>
          <a:p>
            <a:fld id="{32F83655-DC73-417F-8B26-EB7A1DBB5382}" type="slidenum">
              <a:rPr lang="en-ZA" smtClean="0"/>
              <a:pPr/>
              <a:t>39</a:t>
            </a:fld>
            <a:endParaRPr lang="en-ZA" dirty="0"/>
          </a:p>
        </p:txBody>
      </p:sp>
      <p:sp>
        <p:nvSpPr>
          <p:cNvPr id="4" name="Content Placeholder 3">
            <a:extLst>
              <a:ext uri="{FF2B5EF4-FFF2-40B4-BE49-F238E27FC236}">
                <a16:creationId xmlns:a16="http://schemas.microsoft.com/office/drawing/2014/main" id="{CDCC89D3-D91D-4166-BCC7-7BD83A331927}"/>
              </a:ext>
            </a:extLst>
          </p:cNvPr>
          <p:cNvSpPr>
            <a:spLocks noGrp="1"/>
          </p:cNvSpPr>
          <p:nvPr>
            <p:ph sz="quarter" idx="1"/>
          </p:nvPr>
        </p:nvSpPr>
        <p:spPr/>
        <p:txBody>
          <a:bodyPr>
            <a:normAutofit/>
          </a:bodyPr>
          <a:lstStyle/>
          <a:p>
            <a:r>
              <a:rPr lang="en-ZA" sz="2100" b="1" dirty="0"/>
              <a:t>7. Contracts signed and managed:</a:t>
            </a:r>
            <a:r>
              <a:rPr lang="en-ZA" sz="2100" dirty="0"/>
              <a:t> Usually it will then be necessary to sign a formal agreement   between the successful tenderer and the business that set out the tender. </a:t>
            </a:r>
          </a:p>
          <a:p>
            <a:r>
              <a:rPr lang="en-ZA" sz="2100" dirty="0"/>
              <a:t>This is usually in the form of a contract.</a:t>
            </a:r>
          </a:p>
          <a:p>
            <a:pPr marL="0" indent="0">
              <a:buNone/>
            </a:pPr>
            <a:endParaRPr lang="en-ZA" dirty="0"/>
          </a:p>
        </p:txBody>
      </p:sp>
    </p:spTree>
    <p:extLst>
      <p:ext uri="{BB962C8B-B14F-4D97-AF65-F5344CB8AC3E}">
        <p14:creationId xmlns:p14="http://schemas.microsoft.com/office/powerpoint/2010/main" val="1074644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The Portfolio of Evidence (PoE)</a:t>
            </a:r>
          </a:p>
          <a:p>
            <a:pPr marL="0" lvl="0" indent="0">
              <a:spcBef>
                <a:spcPts val="0"/>
              </a:spcBef>
              <a:buClrTx/>
              <a:buSzTx/>
              <a:buNone/>
            </a:pP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1 –	Administrative detail</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2 – 	Assessment planning</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3 – 	Assessment design matrix</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4 – 	Formative assessment activities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5 – 	Summative assessment </a:t>
            </a:r>
          </a:p>
          <a:p>
            <a:pPr marL="0" lvl="0" indent="0">
              <a:lnSpc>
                <a:spcPct val="150000"/>
              </a:lnSpc>
              <a:spcBef>
                <a:spcPts val="0"/>
              </a:spcBef>
              <a:buClrTx/>
              <a:buSzTx/>
              <a:buNone/>
            </a:pPr>
            <a:r>
              <a:rPr lang="en-ZA" b="1" dirty="0">
                <a:solidFill>
                  <a:srgbClr val="000066"/>
                </a:solidFill>
              </a:rPr>
              <a:t>		Knowledge questionnaires</a:t>
            </a:r>
            <a:endParaRPr lang="en-US" dirty="0">
              <a:solidFill>
                <a:srgbClr val="000066"/>
              </a:solidFill>
            </a:endParaRPr>
          </a:p>
          <a:p>
            <a:endParaRPr lang="en-ZA" dirty="0"/>
          </a:p>
        </p:txBody>
      </p:sp>
    </p:spTree>
    <p:extLst>
      <p:ext uri="{BB962C8B-B14F-4D97-AF65-F5344CB8AC3E}">
        <p14:creationId xmlns:p14="http://schemas.microsoft.com/office/powerpoint/2010/main" val="23668958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A9A2-F442-4A7F-9723-86FEC70FDC1E}"/>
              </a:ext>
            </a:extLst>
          </p:cNvPr>
          <p:cNvSpPr>
            <a:spLocks noGrp="1"/>
          </p:cNvSpPr>
          <p:nvPr>
            <p:ph type="title"/>
          </p:nvPr>
        </p:nvSpPr>
        <p:spPr/>
        <p:txBody>
          <a:bodyPr>
            <a:normAutofit fontScale="90000"/>
          </a:bodyPr>
          <a:lstStyle/>
          <a:p>
            <a:pPr algn="ctr"/>
            <a:r>
              <a:rPr lang="en-ZA" dirty="0"/>
              <a:t>The Tendering Process</a:t>
            </a:r>
            <a:br>
              <a:rPr lang="en-ZA" dirty="0"/>
            </a:br>
            <a:endParaRPr lang="en-ZA" dirty="0"/>
          </a:p>
        </p:txBody>
      </p:sp>
      <p:sp>
        <p:nvSpPr>
          <p:cNvPr id="3" name="Slide Number Placeholder 2">
            <a:extLst>
              <a:ext uri="{FF2B5EF4-FFF2-40B4-BE49-F238E27FC236}">
                <a16:creationId xmlns:a16="http://schemas.microsoft.com/office/drawing/2014/main" id="{BDCDF913-52C5-426A-9735-08311ED51563}"/>
              </a:ext>
            </a:extLst>
          </p:cNvPr>
          <p:cNvSpPr>
            <a:spLocks noGrp="1"/>
          </p:cNvSpPr>
          <p:nvPr>
            <p:ph type="sldNum" sz="quarter" idx="12"/>
          </p:nvPr>
        </p:nvSpPr>
        <p:spPr/>
        <p:txBody>
          <a:bodyPr/>
          <a:lstStyle/>
          <a:p>
            <a:fld id="{32F83655-DC73-417F-8B26-EB7A1DBB5382}" type="slidenum">
              <a:rPr lang="en-ZA" smtClean="0"/>
              <a:pPr/>
              <a:t>40</a:t>
            </a:fld>
            <a:endParaRPr lang="en-ZA" dirty="0"/>
          </a:p>
        </p:txBody>
      </p:sp>
      <p:sp>
        <p:nvSpPr>
          <p:cNvPr id="4" name="Content Placeholder 3">
            <a:extLst>
              <a:ext uri="{FF2B5EF4-FFF2-40B4-BE49-F238E27FC236}">
                <a16:creationId xmlns:a16="http://schemas.microsoft.com/office/drawing/2014/main" id="{CDCC89D3-D91D-4166-BCC7-7BD83A331927}"/>
              </a:ext>
            </a:extLst>
          </p:cNvPr>
          <p:cNvSpPr>
            <a:spLocks noGrp="1"/>
          </p:cNvSpPr>
          <p:nvPr>
            <p:ph sz="quarter" idx="1"/>
          </p:nvPr>
        </p:nvSpPr>
        <p:spPr/>
        <p:txBody>
          <a:bodyPr>
            <a:normAutofit/>
          </a:bodyPr>
          <a:lstStyle/>
          <a:p>
            <a:pPr marL="0" indent="0">
              <a:buNone/>
            </a:pPr>
            <a:r>
              <a:rPr lang="en-ZA" sz="2100" b="1" u="sng" dirty="0"/>
              <a:t>Tender Checklist</a:t>
            </a:r>
          </a:p>
          <a:p>
            <a:pPr marL="0" indent="0">
              <a:buNone/>
            </a:pPr>
            <a:endParaRPr lang="en-ZA" sz="2100" dirty="0"/>
          </a:p>
          <a:p>
            <a:r>
              <a:rPr lang="en-ZA" sz="2100" dirty="0"/>
              <a:t>It is always a good idea to use a checklist when tendering, to make sure you have put in everything that is needed and asked for. </a:t>
            </a:r>
          </a:p>
          <a:p>
            <a:r>
              <a:rPr lang="en-ZA" sz="2100" dirty="0"/>
              <a:t>An example of a checklist can be seen on page 26 of the Learner Guide, but you must develop your own checklist based on the requirements of each tender.</a:t>
            </a:r>
          </a:p>
          <a:p>
            <a:pPr marL="0" indent="0">
              <a:buNone/>
            </a:pPr>
            <a:endParaRPr lang="en-ZA" dirty="0"/>
          </a:p>
        </p:txBody>
      </p:sp>
    </p:spTree>
    <p:extLst>
      <p:ext uri="{BB962C8B-B14F-4D97-AF65-F5344CB8AC3E}">
        <p14:creationId xmlns:p14="http://schemas.microsoft.com/office/powerpoint/2010/main" val="1677692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4FC9-9B5A-43F2-8A13-68FEA8397E18}"/>
              </a:ext>
            </a:extLst>
          </p:cNvPr>
          <p:cNvSpPr>
            <a:spLocks noGrp="1"/>
          </p:cNvSpPr>
          <p:nvPr>
            <p:ph type="title"/>
          </p:nvPr>
        </p:nvSpPr>
        <p:spPr/>
        <p:txBody>
          <a:bodyPr/>
          <a:lstStyle/>
          <a:p>
            <a:pPr algn="ctr"/>
            <a:r>
              <a:rPr lang="en-ZA" dirty="0"/>
              <a:t>Tender Work Prospecting</a:t>
            </a:r>
          </a:p>
        </p:txBody>
      </p:sp>
      <p:sp>
        <p:nvSpPr>
          <p:cNvPr id="3" name="Slide Number Placeholder 2">
            <a:extLst>
              <a:ext uri="{FF2B5EF4-FFF2-40B4-BE49-F238E27FC236}">
                <a16:creationId xmlns:a16="http://schemas.microsoft.com/office/drawing/2014/main" id="{D7D24B0F-69FF-42E6-870D-4B46C7329EDA}"/>
              </a:ext>
            </a:extLst>
          </p:cNvPr>
          <p:cNvSpPr>
            <a:spLocks noGrp="1"/>
          </p:cNvSpPr>
          <p:nvPr>
            <p:ph type="sldNum" sz="quarter" idx="12"/>
          </p:nvPr>
        </p:nvSpPr>
        <p:spPr/>
        <p:txBody>
          <a:bodyPr/>
          <a:lstStyle/>
          <a:p>
            <a:fld id="{32F83655-DC73-417F-8B26-EB7A1DBB5382}" type="slidenum">
              <a:rPr lang="en-ZA" smtClean="0"/>
              <a:pPr/>
              <a:t>41</a:t>
            </a:fld>
            <a:endParaRPr lang="en-ZA" dirty="0"/>
          </a:p>
        </p:txBody>
      </p:sp>
      <p:sp>
        <p:nvSpPr>
          <p:cNvPr id="4" name="Content Placeholder 3">
            <a:extLst>
              <a:ext uri="{FF2B5EF4-FFF2-40B4-BE49-F238E27FC236}">
                <a16:creationId xmlns:a16="http://schemas.microsoft.com/office/drawing/2014/main" id="{E8BF2B7B-6FE7-4914-9639-B004E117EE2C}"/>
              </a:ext>
            </a:extLst>
          </p:cNvPr>
          <p:cNvSpPr>
            <a:spLocks noGrp="1"/>
          </p:cNvSpPr>
          <p:nvPr>
            <p:ph sz="quarter" idx="1"/>
          </p:nvPr>
        </p:nvSpPr>
        <p:spPr/>
        <p:txBody>
          <a:bodyPr/>
          <a:lstStyle/>
          <a:p>
            <a:r>
              <a:rPr lang="en-ZA" sz="2100" dirty="0"/>
              <a:t>The way in which you prospect for tenders (look for possible new tenders) must be in line with your business plan.</a:t>
            </a:r>
          </a:p>
          <a:p>
            <a:r>
              <a:rPr lang="en-ZA" sz="2100" dirty="0"/>
              <a:t> It is good if you have system for prospecting tenders.</a:t>
            </a:r>
          </a:p>
          <a:p>
            <a:endParaRPr lang="en-ZA" sz="2100" dirty="0"/>
          </a:p>
          <a:p>
            <a:r>
              <a:rPr lang="en-ZA" sz="2100" dirty="0"/>
              <a:t>A </a:t>
            </a:r>
            <a:r>
              <a:rPr lang="en-ZA" sz="2100" b="1" dirty="0"/>
              <a:t>business plan</a:t>
            </a:r>
            <a:r>
              <a:rPr lang="en-ZA" sz="2100" dirty="0"/>
              <a:t> is a written document that describes in detail how a new business is going to achieve its goals. A business plan will lay out a written plan for marketing, finances and operations.</a:t>
            </a:r>
          </a:p>
          <a:p>
            <a:endParaRPr lang="en-ZA" dirty="0"/>
          </a:p>
        </p:txBody>
      </p:sp>
    </p:spTree>
    <p:extLst>
      <p:ext uri="{BB962C8B-B14F-4D97-AF65-F5344CB8AC3E}">
        <p14:creationId xmlns:p14="http://schemas.microsoft.com/office/powerpoint/2010/main" val="2010312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4FC9-9B5A-43F2-8A13-68FEA8397E18}"/>
              </a:ext>
            </a:extLst>
          </p:cNvPr>
          <p:cNvSpPr>
            <a:spLocks noGrp="1"/>
          </p:cNvSpPr>
          <p:nvPr>
            <p:ph type="title"/>
          </p:nvPr>
        </p:nvSpPr>
        <p:spPr/>
        <p:txBody>
          <a:bodyPr/>
          <a:lstStyle/>
          <a:p>
            <a:pPr algn="ctr"/>
            <a:r>
              <a:rPr lang="en-ZA" dirty="0"/>
              <a:t>Tender Work Prospecting</a:t>
            </a:r>
          </a:p>
        </p:txBody>
      </p:sp>
      <p:sp>
        <p:nvSpPr>
          <p:cNvPr id="3" name="Slide Number Placeholder 2">
            <a:extLst>
              <a:ext uri="{FF2B5EF4-FFF2-40B4-BE49-F238E27FC236}">
                <a16:creationId xmlns:a16="http://schemas.microsoft.com/office/drawing/2014/main" id="{D7D24B0F-69FF-42E6-870D-4B46C7329EDA}"/>
              </a:ext>
            </a:extLst>
          </p:cNvPr>
          <p:cNvSpPr>
            <a:spLocks noGrp="1"/>
          </p:cNvSpPr>
          <p:nvPr>
            <p:ph type="sldNum" sz="quarter" idx="12"/>
          </p:nvPr>
        </p:nvSpPr>
        <p:spPr/>
        <p:txBody>
          <a:bodyPr/>
          <a:lstStyle/>
          <a:p>
            <a:fld id="{32F83655-DC73-417F-8B26-EB7A1DBB5382}" type="slidenum">
              <a:rPr lang="en-ZA" smtClean="0"/>
              <a:pPr/>
              <a:t>42</a:t>
            </a:fld>
            <a:endParaRPr lang="en-ZA" dirty="0"/>
          </a:p>
        </p:txBody>
      </p:sp>
      <p:sp>
        <p:nvSpPr>
          <p:cNvPr id="4" name="Content Placeholder 3">
            <a:extLst>
              <a:ext uri="{FF2B5EF4-FFF2-40B4-BE49-F238E27FC236}">
                <a16:creationId xmlns:a16="http://schemas.microsoft.com/office/drawing/2014/main" id="{E8BF2B7B-6FE7-4914-9639-B004E117EE2C}"/>
              </a:ext>
            </a:extLst>
          </p:cNvPr>
          <p:cNvSpPr>
            <a:spLocks noGrp="1"/>
          </p:cNvSpPr>
          <p:nvPr>
            <p:ph sz="quarter" idx="1"/>
          </p:nvPr>
        </p:nvSpPr>
        <p:spPr/>
        <p:txBody>
          <a:bodyPr/>
          <a:lstStyle/>
          <a:p>
            <a:pPr marL="0" indent="0">
              <a:buNone/>
            </a:pPr>
            <a:r>
              <a:rPr lang="en-ZA" sz="2100" b="1" dirty="0"/>
              <a:t>There are four main types of tender opportunities. They are: </a:t>
            </a:r>
          </a:p>
          <a:p>
            <a:pPr marL="0" indent="0">
              <a:buNone/>
            </a:pPr>
            <a:endParaRPr lang="en-ZA" sz="2100" dirty="0"/>
          </a:p>
          <a:p>
            <a:pPr marL="0" indent="0">
              <a:buNone/>
            </a:pPr>
            <a:r>
              <a:rPr lang="en-ZA" sz="2100" b="1" dirty="0"/>
              <a:t>Open Tendering</a:t>
            </a:r>
            <a:endParaRPr lang="en-ZA" sz="2100" dirty="0"/>
          </a:p>
          <a:p>
            <a:pPr marL="0" indent="0">
              <a:buNone/>
            </a:pPr>
            <a:r>
              <a:rPr lang="en-ZA" sz="2100" dirty="0"/>
              <a:t> </a:t>
            </a:r>
          </a:p>
          <a:p>
            <a:r>
              <a:rPr lang="en-ZA" sz="2100" dirty="0"/>
              <a:t>An open tendering process is an invitation to tender, and it is done by advertisement. </a:t>
            </a:r>
          </a:p>
          <a:p>
            <a:r>
              <a:rPr lang="en-ZA" sz="2100" dirty="0"/>
              <a:t>There are no restrictions placed on who can submit a tender, so any business will be allowed to tender. </a:t>
            </a:r>
          </a:p>
          <a:p>
            <a:r>
              <a:rPr lang="en-ZA" sz="2100" dirty="0"/>
              <a:t>However, suppliers must submit all the necessary information, and they are evaluated against the selection criteria that are stated in the tender documents.</a:t>
            </a:r>
          </a:p>
          <a:p>
            <a:endParaRPr lang="en-ZA" dirty="0"/>
          </a:p>
        </p:txBody>
      </p:sp>
    </p:spTree>
    <p:extLst>
      <p:ext uri="{BB962C8B-B14F-4D97-AF65-F5344CB8AC3E}">
        <p14:creationId xmlns:p14="http://schemas.microsoft.com/office/powerpoint/2010/main" val="695359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4FC9-9B5A-43F2-8A13-68FEA8397E18}"/>
              </a:ext>
            </a:extLst>
          </p:cNvPr>
          <p:cNvSpPr>
            <a:spLocks noGrp="1"/>
          </p:cNvSpPr>
          <p:nvPr>
            <p:ph type="title"/>
          </p:nvPr>
        </p:nvSpPr>
        <p:spPr/>
        <p:txBody>
          <a:bodyPr/>
          <a:lstStyle/>
          <a:p>
            <a:pPr algn="ctr"/>
            <a:r>
              <a:rPr lang="en-ZA" dirty="0"/>
              <a:t>Tender Work Prospecting</a:t>
            </a:r>
          </a:p>
        </p:txBody>
      </p:sp>
      <p:sp>
        <p:nvSpPr>
          <p:cNvPr id="3" name="Slide Number Placeholder 2">
            <a:extLst>
              <a:ext uri="{FF2B5EF4-FFF2-40B4-BE49-F238E27FC236}">
                <a16:creationId xmlns:a16="http://schemas.microsoft.com/office/drawing/2014/main" id="{D7D24B0F-69FF-42E6-870D-4B46C7329EDA}"/>
              </a:ext>
            </a:extLst>
          </p:cNvPr>
          <p:cNvSpPr>
            <a:spLocks noGrp="1"/>
          </p:cNvSpPr>
          <p:nvPr>
            <p:ph type="sldNum" sz="quarter" idx="12"/>
          </p:nvPr>
        </p:nvSpPr>
        <p:spPr/>
        <p:txBody>
          <a:bodyPr/>
          <a:lstStyle/>
          <a:p>
            <a:fld id="{32F83655-DC73-417F-8B26-EB7A1DBB5382}" type="slidenum">
              <a:rPr lang="en-ZA" smtClean="0"/>
              <a:pPr/>
              <a:t>43</a:t>
            </a:fld>
            <a:endParaRPr lang="en-ZA" dirty="0"/>
          </a:p>
        </p:txBody>
      </p:sp>
      <p:sp>
        <p:nvSpPr>
          <p:cNvPr id="4" name="Content Placeholder 3">
            <a:extLst>
              <a:ext uri="{FF2B5EF4-FFF2-40B4-BE49-F238E27FC236}">
                <a16:creationId xmlns:a16="http://schemas.microsoft.com/office/drawing/2014/main" id="{E8BF2B7B-6FE7-4914-9639-B004E117EE2C}"/>
              </a:ext>
            </a:extLst>
          </p:cNvPr>
          <p:cNvSpPr>
            <a:spLocks noGrp="1"/>
          </p:cNvSpPr>
          <p:nvPr>
            <p:ph sz="quarter" idx="1"/>
          </p:nvPr>
        </p:nvSpPr>
        <p:spPr/>
        <p:txBody>
          <a:bodyPr>
            <a:normAutofit fontScale="92500" lnSpcReduction="10000"/>
          </a:bodyPr>
          <a:lstStyle/>
          <a:p>
            <a:pPr marL="0" indent="0">
              <a:buNone/>
            </a:pPr>
            <a:r>
              <a:rPr lang="en-ZA" sz="2300" b="1" dirty="0"/>
              <a:t>Select Tendering</a:t>
            </a:r>
            <a:endParaRPr lang="en-ZA" sz="2300" dirty="0"/>
          </a:p>
          <a:p>
            <a:pPr marL="0" indent="0">
              <a:buNone/>
            </a:pPr>
            <a:r>
              <a:rPr lang="en-ZA" sz="2300" dirty="0"/>
              <a:t> </a:t>
            </a:r>
          </a:p>
          <a:p>
            <a:r>
              <a:rPr lang="en-ZA" sz="2300" dirty="0"/>
              <a:t>A select tender is only open to a chosen number of suppliers. The suppliers may be a short list that was made from an open tender or be a list of businesses that the organisation has worked with previously.</a:t>
            </a:r>
          </a:p>
          <a:p>
            <a:pPr marL="0" indent="0">
              <a:buNone/>
            </a:pPr>
            <a:r>
              <a:rPr lang="en-ZA" sz="2300" dirty="0"/>
              <a:t> </a:t>
            </a:r>
          </a:p>
          <a:p>
            <a:pPr marL="0" indent="0">
              <a:buNone/>
            </a:pPr>
            <a:r>
              <a:rPr lang="en-ZA" sz="2300" b="1" dirty="0"/>
              <a:t>Multi-Stage Tendering</a:t>
            </a:r>
            <a:endParaRPr lang="en-ZA" sz="2300" dirty="0"/>
          </a:p>
          <a:p>
            <a:pPr marL="0" indent="0">
              <a:buNone/>
            </a:pPr>
            <a:r>
              <a:rPr lang="en-ZA" sz="2300" dirty="0"/>
              <a:t> </a:t>
            </a:r>
          </a:p>
          <a:p>
            <a:r>
              <a:rPr lang="en-ZA" sz="2300" dirty="0"/>
              <a:t>Multi-stage tendering is used when there are a large number of respondents. </a:t>
            </a:r>
          </a:p>
          <a:p>
            <a:r>
              <a:rPr lang="en-ZA" sz="2300" dirty="0"/>
              <a:t>At each stage in the process, the organisation chose the businesses that are most suited to the specific requirements of the contract.</a:t>
            </a:r>
          </a:p>
          <a:p>
            <a:pPr marL="0" indent="0">
              <a:buNone/>
            </a:pPr>
            <a:r>
              <a:rPr lang="en-ZA" b="1" dirty="0"/>
              <a:t> </a:t>
            </a:r>
            <a:endParaRPr lang="en-ZA" dirty="0"/>
          </a:p>
          <a:p>
            <a:endParaRPr lang="en-ZA" dirty="0"/>
          </a:p>
        </p:txBody>
      </p:sp>
    </p:spTree>
    <p:extLst>
      <p:ext uri="{BB962C8B-B14F-4D97-AF65-F5344CB8AC3E}">
        <p14:creationId xmlns:p14="http://schemas.microsoft.com/office/powerpoint/2010/main" val="247756693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4FC9-9B5A-43F2-8A13-68FEA8397E18}"/>
              </a:ext>
            </a:extLst>
          </p:cNvPr>
          <p:cNvSpPr>
            <a:spLocks noGrp="1"/>
          </p:cNvSpPr>
          <p:nvPr>
            <p:ph type="title"/>
          </p:nvPr>
        </p:nvSpPr>
        <p:spPr/>
        <p:txBody>
          <a:bodyPr/>
          <a:lstStyle/>
          <a:p>
            <a:pPr algn="ctr"/>
            <a:r>
              <a:rPr lang="en-ZA" dirty="0"/>
              <a:t>Tender Work Prospecting</a:t>
            </a:r>
          </a:p>
        </p:txBody>
      </p:sp>
      <p:sp>
        <p:nvSpPr>
          <p:cNvPr id="3" name="Slide Number Placeholder 2">
            <a:extLst>
              <a:ext uri="{FF2B5EF4-FFF2-40B4-BE49-F238E27FC236}">
                <a16:creationId xmlns:a16="http://schemas.microsoft.com/office/drawing/2014/main" id="{D7D24B0F-69FF-42E6-870D-4B46C7329EDA}"/>
              </a:ext>
            </a:extLst>
          </p:cNvPr>
          <p:cNvSpPr>
            <a:spLocks noGrp="1"/>
          </p:cNvSpPr>
          <p:nvPr>
            <p:ph type="sldNum" sz="quarter" idx="12"/>
          </p:nvPr>
        </p:nvSpPr>
        <p:spPr/>
        <p:txBody>
          <a:bodyPr/>
          <a:lstStyle/>
          <a:p>
            <a:fld id="{32F83655-DC73-417F-8B26-EB7A1DBB5382}" type="slidenum">
              <a:rPr lang="en-ZA" smtClean="0"/>
              <a:pPr/>
              <a:t>44</a:t>
            </a:fld>
            <a:endParaRPr lang="en-ZA" dirty="0"/>
          </a:p>
        </p:txBody>
      </p:sp>
      <p:sp>
        <p:nvSpPr>
          <p:cNvPr id="4" name="Content Placeholder 3">
            <a:extLst>
              <a:ext uri="{FF2B5EF4-FFF2-40B4-BE49-F238E27FC236}">
                <a16:creationId xmlns:a16="http://schemas.microsoft.com/office/drawing/2014/main" id="{E8BF2B7B-6FE7-4914-9639-B004E117EE2C}"/>
              </a:ext>
            </a:extLst>
          </p:cNvPr>
          <p:cNvSpPr>
            <a:spLocks noGrp="1"/>
          </p:cNvSpPr>
          <p:nvPr>
            <p:ph sz="quarter" idx="1"/>
          </p:nvPr>
        </p:nvSpPr>
        <p:spPr/>
        <p:txBody>
          <a:bodyPr>
            <a:normAutofit/>
          </a:bodyPr>
          <a:lstStyle/>
          <a:p>
            <a:pPr marL="0" indent="0">
              <a:buNone/>
            </a:pPr>
            <a:r>
              <a:rPr lang="en-ZA" sz="2100" b="1" dirty="0"/>
              <a:t>Invited Tendering</a:t>
            </a:r>
            <a:endParaRPr lang="en-ZA" sz="2100" dirty="0"/>
          </a:p>
          <a:p>
            <a:pPr marL="0" indent="0">
              <a:buNone/>
            </a:pPr>
            <a:r>
              <a:rPr lang="en-ZA" sz="2100" dirty="0"/>
              <a:t> </a:t>
            </a:r>
          </a:p>
          <a:p>
            <a:r>
              <a:rPr lang="en-ZA" sz="2100" dirty="0"/>
              <a:t>An organisation contacts a chosen number of suppliers directly and asks them to do the contract. </a:t>
            </a:r>
          </a:p>
          <a:p>
            <a:endParaRPr lang="en-ZA" sz="2100" dirty="0"/>
          </a:p>
          <a:p>
            <a:r>
              <a:rPr lang="en-ZA" sz="2100" dirty="0"/>
              <a:t>It is usually used for specialist work, emergency situations or for low value, low risk and off the shelf work.</a:t>
            </a:r>
          </a:p>
          <a:p>
            <a:endParaRPr lang="en-ZA" dirty="0"/>
          </a:p>
        </p:txBody>
      </p:sp>
    </p:spTree>
    <p:extLst>
      <p:ext uri="{BB962C8B-B14F-4D97-AF65-F5344CB8AC3E}">
        <p14:creationId xmlns:p14="http://schemas.microsoft.com/office/powerpoint/2010/main" val="39163538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4FC9-9B5A-43F2-8A13-68FEA8397E18}"/>
              </a:ext>
            </a:extLst>
          </p:cNvPr>
          <p:cNvSpPr>
            <a:spLocks noGrp="1"/>
          </p:cNvSpPr>
          <p:nvPr>
            <p:ph type="title"/>
          </p:nvPr>
        </p:nvSpPr>
        <p:spPr/>
        <p:txBody>
          <a:bodyPr/>
          <a:lstStyle/>
          <a:p>
            <a:pPr algn="ctr"/>
            <a:r>
              <a:rPr lang="en-ZA" dirty="0"/>
              <a:t>Tender Work Prospecting</a:t>
            </a:r>
          </a:p>
        </p:txBody>
      </p:sp>
      <p:sp>
        <p:nvSpPr>
          <p:cNvPr id="3" name="Slide Number Placeholder 2">
            <a:extLst>
              <a:ext uri="{FF2B5EF4-FFF2-40B4-BE49-F238E27FC236}">
                <a16:creationId xmlns:a16="http://schemas.microsoft.com/office/drawing/2014/main" id="{D7D24B0F-69FF-42E6-870D-4B46C7329EDA}"/>
              </a:ext>
            </a:extLst>
          </p:cNvPr>
          <p:cNvSpPr>
            <a:spLocks noGrp="1"/>
          </p:cNvSpPr>
          <p:nvPr>
            <p:ph type="sldNum" sz="quarter" idx="12"/>
          </p:nvPr>
        </p:nvSpPr>
        <p:spPr/>
        <p:txBody>
          <a:bodyPr/>
          <a:lstStyle/>
          <a:p>
            <a:fld id="{32F83655-DC73-417F-8B26-EB7A1DBB5382}" type="slidenum">
              <a:rPr lang="en-ZA" smtClean="0"/>
              <a:pPr/>
              <a:t>45</a:t>
            </a:fld>
            <a:endParaRPr lang="en-ZA" dirty="0"/>
          </a:p>
        </p:txBody>
      </p:sp>
      <p:sp>
        <p:nvSpPr>
          <p:cNvPr id="4" name="Content Placeholder 3">
            <a:extLst>
              <a:ext uri="{FF2B5EF4-FFF2-40B4-BE49-F238E27FC236}">
                <a16:creationId xmlns:a16="http://schemas.microsoft.com/office/drawing/2014/main" id="{E8BF2B7B-6FE7-4914-9639-B004E117EE2C}"/>
              </a:ext>
            </a:extLst>
          </p:cNvPr>
          <p:cNvSpPr>
            <a:spLocks noGrp="1"/>
          </p:cNvSpPr>
          <p:nvPr>
            <p:ph sz="quarter" idx="1"/>
          </p:nvPr>
        </p:nvSpPr>
        <p:spPr/>
        <p:txBody>
          <a:bodyPr>
            <a:normAutofit fontScale="92500" lnSpcReduction="10000"/>
          </a:bodyPr>
          <a:lstStyle/>
          <a:p>
            <a:pPr marL="0" indent="0">
              <a:buNone/>
            </a:pPr>
            <a:r>
              <a:rPr lang="en-ZA" sz="2300" b="1" dirty="0"/>
              <a:t>Tenders can be issued through:</a:t>
            </a:r>
          </a:p>
          <a:p>
            <a:pPr lvl="0" fontAlgn="base"/>
            <a:r>
              <a:rPr lang="en-ZA" sz="2300" b="1" dirty="0">
                <a:effectLst>
                  <a:outerShdw sx="0" sy="0">
                    <a:srgbClr val="000000"/>
                  </a:outerShdw>
                </a:effectLst>
              </a:rPr>
              <a:t>Expressions of interest (EOI)</a:t>
            </a:r>
            <a:r>
              <a:rPr lang="en-ZA" sz="2300" dirty="0">
                <a:effectLst>
                  <a:outerShdw sx="0" sy="0">
                    <a:srgbClr val="000000"/>
                  </a:outerShdw>
                </a:effectLst>
              </a:rPr>
              <a:t> - this is a process where the potential businesses are first put on a shortlist, and they are then asked to submit detailed offers. </a:t>
            </a:r>
          </a:p>
          <a:p>
            <a:pPr lvl="0" fontAlgn="base"/>
            <a:r>
              <a:rPr lang="en-ZA" sz="2300" b="1" dirty="0">
                <a:effectLst>
                  <a:outerShdw sx="0" sy="0">
                    <a:srgbClr val="000000"/>
                  </a:outerShdw>
                </a:effectLst>
              </a:rPr>
              <a:t>Request for information (RFI)</a:t>
            </a:r>
            <a:r>
              <a:rPr lang="en-ZA" sz="2300" dirty="0">
                <a:effectLst>
                  <a:outerShdw sx="0" sy="0">
                    <a:srgbClr val="000000"/>
                  </a:outerShdw>
                </a:effectLst>
              </a:rPr>
              <a:t> – this is used in the planning stage to help to define exactly what the project will entail, however, it is not used to select suppliers.</a:t>
            </a:r>
          </a:p>
          <a:p>
            <a:pPr lvl="0" fontAlgn="base"/>
            <a:r>
              <a:rPr lang="en-ZA" sz="2300" b="1" dirty="0">
                <a:effectLst>
                  <a:outerShdw sx="0" sy="0">
                    <a:srgbClr val="000000"/>
                  </a:outerShdw>
                </a:effectLst>
              </a:rPr>
              <a:t>Request for proposal (RFP)</a:t>
            </a:r>
            <a:r>
              <a:rPr lang="en-ZA" sz="2300" dirty="0">
                <a:effectLst>
                  <a:outerShdw sx="0" sy="0">
                    <a:srgbClr val="000000"/>
                  </a:outerShdw>
                </a:effectLst>
              </a:rPr>
              <a:t> – this is used where the requirements of the project requirements are clear, but a new, flexible, better solution is needed.</a:t>
            </a:r>
          </a:p>
          <a:p>
            <a:pPr lvl="0" fontAlgn="base"/>
            <a:r>
              <a:rPr lang="en-ZA" sz="2300" b="1" dirty="0">
                <a:effectLst>
                  <a:outerShdw sx="0" sy="0">
                    <a:srgbClr val="000000"/>
                  </a:outerShdw>
                </a:effectLst>
              </a:rPr>
              <a:t>Request for quotation (RFQ)</a:t>
            </a:r>
            <a:r>
              <a:rPr lang="en-ZA" sz="2300" dirty="0">
                <a:effectLst>
                  <a:outerShdw sx="0" sy="0">
                    <a:srgbClr val="000000"/>
                  </a:outerShdw>
                </a:effectLst>
              </a:rPr>
              <a:t> – this is a process where businesses are asked to provide a quote to provide specific goods or services.</a:t>
            </a:r>
          </a:p>
          <a:p>
            <a:pPr lvl="0" fontAlgn="base"/>
            <a:r>
              <a:rPr lang="en-ZA" sz="2300" b="1" dirty="0">
                <a:effectLst>
                  <a:outerShdw sx="0" sy="0">
                    <a:srgbClr val="000000"/>
                  </a:outerShdw>
                </a:effectLst>
              </a:rPr>
              <a:t>Request for tender (RFT)</a:t>
            </a:r>
            <a:r>
              <a:rPr lang="en-ZA" sz="2300" dirty="0">
                <a:effectLst>
                  <a:outerShdw sx="0" sy="0">
                    <a:srgbClr val="000000"/>
                  </a:outerShdw>
                </a:effectLst>
              </a:rPr>
              <a:t> – this is where an advertisement is placed to invite businesses to tender, and any business may then submit an offer. </a:t>
            </a:r>
          </a:p>
          <a:p>
            <a:pPr marL="0" indent="0">
              <a:buNone/>
            </a:pPr>
            <a:endParaRPr lang="en-ZA" dirty="0"/>
          </a:p>
          <a:p>
            <a:endParaRPr lang="en-ZA" dirty="0"/>
          </a:p>
        </p:txBody>
      </p:sp>
    </p:spTree>
    <p:extLst>
      <p:ext uri="{BB962C8B-B14F-4D97-AF65-F5344CB8AC3E}">
        <p14:creationId xmlns:p14="http://schemas.microsoft.com/office/powerpoint/2010/main" val="5361897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4FC9-9B5A-43F2-8A13-68FEA8397E18}"/>
              </a:ext>
            </a:extLst>
          </p:cNvPr>
          <p:cNvSpPr>
            <a:spLocks noGrp="1"/>
          </p:cNvSpPr>
          <p:nvPr>
            <p:ph type="title"/>
          </p:nvPr>
        </p:nvSpPr>
        <p:spPr/>
        <p:txBody>
          <a:bodyPr/>
          <a:lstStyle/>
          <a:p>
            <a:pPr algn="ctr"/>
            <a:r>
              <a:rPr lang="en-ZA" dirty="0"/>
              <a:t>Tender Work Prospecting</a:t>
            </a:r>
          </a:p>
        </p:txBody>
      </p:sp>
      <p:sp>
        <p:nvSpPr>
          <p:cNvPr id="3" name="Slide Number Placeholder 2">
            <a:extLst>
              <a:ext uri="{FF2B5EF4-FFF2-40B4-BE49-F238E27FC236}">
                <a16:creationId xmlns:a16="http://schemas.microsoft.com/office/drawing/2014/main" id="{D7D24B0F-69FF-42E6-870D-4B46C7329EDA}"/>
              </a:ext>
            </a:extLst>
          </p:cNvPr>
          <p:cNvSpPr>
            <a:spLocks noGrp="1"/>
          </p:cNvSpPr>
          <p:nvPr>
            <p:ph type="sldNum" sz="quarter" idx="12"/>
          </p:nvPr>
        </p:nvSpPr>
        <p:spPr/>
        <p:txBody>
          <a:bodyPr/>
          <a:lstStyle/>
          <a:p>
            <a:fld id="{32F83655-DC73-417F-8B26-EB7A1DBB5382}" type="slidenum">
              <a:rPr lang="en-ZA" smtClean="0"/>
              <a:pPr/>
              <a:t>46</a:t>
            </a:fld>
            <a:endParaRPr lang="en-ZA" dirty="0"/>
          </a:p>
        </p:txBody>
      </p:sp>
      <p:sp>
        <p:nvSpPr>
          <p:cNvPr id="4" name="Content Placeholder 3">
            <a:extLst>
              <a:ext uri="{FF2B5EF4-FFF2-40B4-BE49-F238E27FC236}">
                <a16:creationId xmlns:a16="http://schemas.microsoft.com/office/drawing/2014/main" id="{E8BF2B7B-6FE7-4914-9639-B004E117EE2C}"/>
              </a:ext>
            </a:extLst>
          </p:cNvPr>
          <p:cNvSpPr>
            <a:spLocks noGrp="1"/>
          </p:cNvSpPr>
          <p:nvPr>
            <p:ph sz="quarter" idx="1"/>
          </p:nvPr>
        </p:nvSpPr>
        <p:spPr/>
        <p:txBody>
          <a:bodyPr>
            <a:normAutofit/>
          </a:bodyPr>
          <a:lstStyle/>
          <a:p>
            <a:pPr marL="0" indent="0">
              <a:buNone/>
            </a:pPr>
            <a:r>
              <a:rPr lang="en-ZA" sz="2100" b="1" dirty="0"/>
              <a:t>Public Sector Tenders</a:t>
            </a:r>
          </a:p>
          <a:p>
            <a:pPr marL="0" indent="0">
              <a:buNone/>
            </a:pPr>
            <a:endParaRPr lang="en-ZA" sz="2100" dirty="0"/>
          </a:p>
          <a:p>
            <a:r>
              <a:rPr lang="en-ZA" sz="2100" dirty="0"/>
              <a:t>Tenders in South Africa are a way for small businesses to make very good profit, but they can also be very difficult to negotiate. </a:t>
            </a:r>
          </a:p>
          <a:p>
            <a:r>
              <a:rPr lang="en-ZA" sz="2100" dirty="0"/>
              <a:t>The laws have changed, and different organisations and government sectors have different requirements. </a:t>
            </a:r>
          </a:p>
          <a:p>
            <a:r>
              <a:rPr lang="en-ZA" sz="2100" dirty="0"/>
              <a:t>If you can get your process right, you will save a lot of time and effort, and you can make sure that there is a very good income for your business.</a:t>
            </a:r>
          </a:p>
          <a:p>
            <a:pPr marL="0" indent="0">
              <a:buNone/>
            </a:pPr>
            <a:endParaRPr lang="en-ZA" dirty="0"/>
          </a:p>
          <a:p>
            <a:pPr marL="0" indent="0">
              <a:buNone/>
            </a:pPr>
            <a:endParaRPr lang="en-ZA" dirty="0"/>
          </a:p>
        </p:txBody>
      </p:sp>
    </p:spTree>
    <p:extLst>
      <p:ext uri="{BB962C8B-B14F-4D97-AF65-F5344CB8AC3E}">
        <p14:creationId xmlns:p14="http://schemas.microsoft.com/office/powerpoint/2010/main" val="1184911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F4FC9-9B5A-43F2-8A13-68FEA8397E18}"/>
              </a:ext>
            </a:extLst>
          </p:cNvPr>
          <p:cNvSpPr>
            <a:spLocks noGrp="1"/>
          </p:cNvSpPr>
          <p:nvPr>
            <p:ph type="title"/>
          </p:nvPr>
        </p:nvSpPr>
        <p:spPr/>
        <p:txBody>
          <a:bodyPr/>
          <a:lstStyle/>
          <a:p>
            <a:pPr algn="ctr"/>
            <a:r>
              <a:rPr lang="en-ZA" dirty="0"/>
              <a:t>Tender Work Prospecting</a:t>
            </a:r>
          </a:p>
        </p:txBody>
      </p:sp>
      <p:sp>
        <p:nvSpPr>
          <p:cNvPr id="3" name="Slide Number Placeholder 2">
            <a:extLst>
              <a:ext uri="{FF2B5EF4-FFF2-40B4-BE49-F238E27FC236}">
                <a16:creationId xmlns:a16="http://schemas.microsoft.com/office/drawing/2014/main" id="{D7D24B0F-69FF-42E6-870D-4B46C7329EDA}"/>
              </a:ext>
            </a:extLst>
          </p:cNvPr>
          <p:cNvSpPr>
            <a:spLocks noGrp="1"/>
          </p:cNvSpPr>
          <p:nvPr>
            <p:ph type="sldNum" sz="quarter" idx="12"/>
          </p:nvPr>
        </p:nvSpPr>
        <p:spPr/>
        <p:txBody>
          <a:bodyPr/>
          <a:lstStyle/>
          <a:p>
            <a:fld id="{32F83655-DC73-417F-8B26-EB7A1DBB5382}" type="slidenum">
              <a:rPr lang="en-ZA" smtClean="0"/>
              <a:pPr/>
              <a:t>47</a:t>
            </a:fld>
            <a:endParaRPr lang="en-ZA" dirty="0"/>
          </a:p>
        </p:txBody>
      </p:sp>
      <p:sp>
        <p:nvSpPr>
          <p:cNvPr id="4" name="Content Placeholder 3">
            <a:extLst>
              <a:ext uri="{FF2B5EF4-FFF2-40B4-BE49-F238E27FC236}">
                <a16:creationId xmlns:a16="http://schemas.microsoft.com/office/drawing/2014/main" id="{E8BF2B7B-6FE7-4914-9639-B004E117EE2C}"/>
              </a:ext>
            </a:extLst>
          </p:cNvPr>
          <p:cNvSpPr>
            <a:spLocks noGrp="1"/>
          </p:cNvSpPr>
          <p:nvPr>
            <p:ph sz="quarter" idx="1"/>
          </p:nvPr>
        </p:nvSpPr>
        <p:spPr/>
        <p:txBody>
          <a:bodyPr>
            <a:normAutofit fontScale="92500"/>
          </a:bodyPr>
          <a:lstStyle/>
          <a:p>
            <a:pPr marL="0" indent="0">
              <a:buNone/>
            </a:pPr>
            <a:r>
              <a:rPr lang="en-ZA" sz="2100" b="1" dirty="0"/>
              <a:t>You can identify public-sector contracts by:</a:t>
            </a:r>
          </a:p>
          <a:p>
            <a:pPr marL="0" indent="0">
              <a:buNone/>
            </a:pPr>
            <a:endParaRPr lang="en-ZA" sz="2100" b="1" dirty="0"/>
          </a:p>
          <a:p>
            <a:pPr lvl="0" fontAlgn="base"/>
            <a:r>
              <a:rPr lang="en-ZA" sz="2100" dirty="0">
                <a:effectLst>
                  <a:outerShdw sx="0" sy="0">
                    <a:srgbClr val="000000"/>
                  </a:outerShdw>
                </a:effectLst>
              </a:rPr>
              <a:t>Following up contract notices published in newspapers and trade magazines</a:t>
            </a:r>
          </a:p>
          <a:p>
            <a:pPr lvl="0" fontAlgn="base"/>
            <a:r>
              <a:rPr lang="en-ZA" sz="2100" dirty="0">
                <a:effectLst>
                  <a:outerShdw sx="0" sy="0">
                    <a:srgbClr val="000000"/>
                  </a:outerShdw>
                </a:effectLst>
              </a:rPr>
              <a:t>Getting the government tender bulletin</a:t>
            </a:r>
          </a:p>
          <a:p>
            <a:pPr lvl="0" fontAlgn="base"/>
            <a:r>
              <a:rPr lang="en-ZA" sz="2100" dirty="0">
                <a:effectLst>
                  <a:outerShdw sx="0" sy="0">
                    <a:srgbClr val="000000"/>
                  </a:outerShdw>
                </a:effectLst>
              </a:rPr>
              <a:t>Searching department websites</a:t>
            </a:r>
          </a:p>
          <a:p>
            <a:pPr lvl="0" fontAlgn="base"/>
            <a:endParaRPr lang="en-ZA" sz="2100" dirty="0">
              <a:effectLst>
                <a:outerShdw sx="0" sy="0">
                  <a:srgbClr val="000000"/>
                </a:outerShdw>
              </a:effectLst>
            </a:endParaRPr>
          </a:p>
          <a:p>
            <a:pPr fontAlgn="base"/>
            <a:r>
              <a:rPr lang="en-ZA" sz="2300" dirty="0"/>
              <a:t>Or you can subscribe to the Online Tenders website for a small subscription fee every month. </a:t>
            </a:r>
          </a:p>
          <a:p>
            <a:pPr fontAlgn="base"/>
            <a:r>
              <a:rPr lang="en-ZA" sz="2300" dirty="0"/>
              <a:t>Here you can get the latest tenders and business leads in South Africa. </a:t>
            </a:r>
          </a:p>
          <a:p>
            <a:pPr fontAlgn="base"/>
            <a:r>
              <a:rPr lang="en-ZA" sz="2300" dirty="0"/>
              <a:t>Online Tenders will classify and match tenders that your business can respond to, and will then e-mail these tenders to you every day that there are new tenders.  </a:t>
            </a:r>
          </a:p>
          <a:p>
            <a:pPr marL="0" lvl="0" indent="0" fontAlgn="base">
              <a:buNone/>
            </a:pPr>
            <a:endParaRPr lang="en-ZA" sz="2100" dirty="0">
              <a:effectLst>
                <a:outerShdw sx="0" sy="0">
                  <a:srgbClr val="000000"/>
                </a:outerShdw>
              </a:effectLst>
            </a:endParaRPr>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12383133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8055-6A87-49B8-9302-347E8E1DA004}"/>
              </a:ext>
            </a:extLst>
          </p:cNvPr>
          <p:cNvSpPr>
            <a:spLocks noGrp="1"/>
          </p:cNvSpPr>
          <p:nvPr>
            <p:ph type="title"/>
          </p:nvPr>
        </p:nvSpPr>
        <p:spPr/>
        <p:txBody>
          <a:bodyPr/>
          <a:lstStyle/>
          <a:p>
            <a:pPr algn="ctr"/>
            <a:r>
              <a:rPr lang="en-ZA" dirty="0"/>
              <a:t>Procuring a Tender Document</a:t>
            </a:r>
          </a:p>
        </p:txBody>
      </p:sp>
      <p:sp>
        <p:nvSpPr>
          <p:cNvPr id="3" name="Slide Number Placeholder 2">
            <a:extLst>
              <a:ext uri="{FF2B5EF4-FFF2-40B4-BE49-F238E27FC236}">
                <a16:creationId xmlns:a16="http://schemas.microsoft.com/office/drawing/2014/main" id="{4BC01006-94A5-4894-87D1-61CF52D36964}"/>
              </a:ext>
            </a:extLst>
          </p:cNvPr>
          <p:cNvSpPr>
            <a:spLocks noGrp="1"/>
          </p:cNvSpPr>
          <p:nvPr>
            <p:ph type="sldNum" sz="quarter" idx="12"/>
          </p:nvPr>
        </p:nvSpPr>
        <p:spPr/>
        <p:txBody>
          <a:bodyPr/>
          <a:lstStyle/>
          <a:p>
            <a:fld id="{32F83655-DC73-417F-8B26-EB7A1DBB5382}" type="slidenum">
              <a:rPr lang="en-ZA" smtClean="0"/>
              <a:pPr/>
              <a:t>48</a:t>
            </a:fld>
            <a:endParaRPr lang="en-ZA" dirty="0"/>
          </a:p>
        </p:txBody>
      </p:sp>
      <p:sp>
        <p:nvSpPr>
          <p:cNvPr id="4" name="Content Placeholder 3">
            <a:extLst>
              <a:ext uri="{FF2B5EF4-FFF2-40B4-BE49-F238E27FC236}">
                <a16:creationId xmlns:a16="http://schemas.microsoft.com/office/drawing/2014/main" id="{6679F1F8-875B-46EA-A492-F446F5275A49}"/>
              </a:ext>
            </a:extLst>
          </p:cNvPr>
          <p:cNvSpPr>
            <a:spLocks noGrp="1"/>
          </p:cNvSpPr>
          <p:nvPr>
            <p:ph sz="quarter" idx="1"/>
          </p:nvPr>
        </p:nvSpPr>
        <p:spPr/>
        <p:txBody>
          <a:bodyPr>
            <a:normAutofit/>
          </a:bodyPr>
          <a:lstStyle/>
          <a:p>
            <a:r>
              <a:rPr lang="en-ZA" sz="2100" dirty="0"/>
              <a:t>If you have found an advertisement for a tender, your first step will be to phone the contact person. </a:t>
            </a:r>
          </a:p>
          <a:p>
            <a:endParaRPr lang="en-ZA" sz="2100" dirty="0"/>
          </a:p>
          <a:p>
            <a:r>
              <a:rPr lang="en-ZA" sz="2100" dirty="0"/>
              <a:t>This person can tell you how the tender document can be collected if it is not stated on the tender advertisement.</a:t>
            </a:r>
          </a:p>
          <a:p>
            <a:endParaRPr lang="en-ZA" sz="2100" dirty="0"/>
          </a:p>
          <a:p>
            <a:r>
              <a:rPr lang="en-ZA" sz="2100" dirty="0"/>
              <a:t>Each tender or bid advertisement will indicate where you can collect the documents that you will have to complete to submit your tender, and where the tender must be submitted. </a:t>
            </a:r>
          </a:p>
          <a:p>
            <a:endParaRPr lang="en-ZA" sz="2100" dirty="0"/>
          </a:p>
          <a:p>
            <a:r>
              <a:rPr lang="en-ZA" sz="2100" dirty="0"/>
              <a:t>The advertisement will also indicate a closing date and time. This is a very firm deadline; usually no late tenders will be accepted.</a:t>
            </a:r>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14236127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8055-6A87-49B8-9302-347E8E1DA004}"/>
              </a:ext>
            </a:extLst>
          </p:cNvPr>
          <p:cNvSpPr>
            <a:spLocks noGrp="1"/>
          </p:cNvSpPr>
          <p:nvPr>
            <p:ph type="title"/>
          </p:nvPr>
        </p:nvSpPr>
        <p:spPr/>
        <p:txBody>
          <a:bodyPr/>
          <a:lstStyle/>
          <a:p>
            <a:pPr algn="ctr"/>
            <a:r>
              <a:rPr lang="en-ZA" dirty="0"/>
              <a:t>Procuring a Tender Document</a:t>
            </a:r>
          </a:p>
        </p:txBody>
      </p:sp>
      <p:sp>
        <p:nvSpPr>
          <p:cNvPr id="3" name="Slide Number Placeholder 2">
            <a:extLst>
              <a:ext uri="{FF2B5EF4-FFF2-40B4-BE49-F238E27FC236}">
                <a16:creationId xmlns:a16="http://schemas.microsoft.com/office/drawing/2014/main" id="{4BC01006-94A5-4894-87D1-61CF52D36964}"/>
              </a:ext>
            </a:extLst>
          </p:cNvPr>
          <p:cNvSpPr>
            <a:spLocks noGrp="1"/>
          </p:cNvSpPr>
          <p:nvPr>
            <p:ph type="sldNum" sz="quarter" idx="12"/>
          </p:nvPr>
        </p:nvSpPr>
        <p:spPr/>
        <p:txBody>
          <a:bodyPr/>
          <a:lstStyle/>
          <a:p>
            <a:fld id="{32F83655-DC73-417F-8B26-EB7A1DBB5382}" type="slidenum">
              <a:rPr lang="en-ZA" smtClean="0"/>
              <a:pPr/>
              <a:t>49</a:t>
            </a:fld>
            <a:endParaRPr lang="en-ZA" dirty="0"/>
          </a:p>
        </p:txBody>
      </p:sp>
      <p:sp>
        <p:nvSpPr>
          <p:cNvPr id="4" name="Content Placeholder 3">
            <a:extLst>
              <a:ext uri="{FF2B5EF4-FFF2-40B4-BE49-F238E27FC236}">
                <a16:creationId xmlns:a16="http://schemas.microsoft.com/office/drawing/2014/main" id="{6679F1F8-875B-46EA-A492-F446F5275A49}"/>
              </a:ext>
            </a:extLst>
          </p:cNvPr>
          <p:cNvSpPr>
            <a:spLocks noGrp="1"/>
          </p:cNvSpPr>
          <p:nvPr>
            <p:ph sz="quarter" idx="1"/>
          </p:nvPr>
        </p:nvSpPr>
        <p:spPr/>
        <p:txBody>
          <a:bodyPr>
            <a:normAutofit lnSpcReduction="10000"/>
          </a:bodyPr>
          <a:lstStyle/>
          <a:p>
            <a:r>
              <a:rPr lang="en-ZA" sz="2100" dirty="0"/>
              <a:t>Look out for any compulsory site meetings, tender briefing sessions, or any other special conditions of contract. If you do not comply with these, it can disqualify you.</a:t>
            </a:r>
          </a:p>
          <a:p>
            <a:pPr marL="0" indent="0">
              <a:buNone/>
            </a:pPr>
            <a:r>
              <a:rPr lang="en-ZA" sz="2100" dirty="0"/>
              <a:t> </a:t>
            </a:r>
          </a:p>
          <a:p>
            <a:r>
              <a:rPr lang="en-ZA" sz="2100" dirty="0"/>
              <a:t>Tenders or bids have to be in writing. Each tender has a number of forms which must be completed, and that must be attached to the tender that you submit. </a:t>
            </a:r>
          </a:p>
          <a:p>
            <a:endParaRPr lang="en-ZA" sz="2100" dirty="0"/>
          </a:p>
          <a:p>
            <a:r>
              <a:rPr lang="en-ZA" sz="2100" dirty="0"/>
              <a:t>The specific forms that you will need for your tender will be listed in the tender documentation. It is very important that these forms are completed correctly. </a:t>
            </a:r>
          </a:p>
          <a:p>
            <a:pPr marL="0" indent="0">
              <a:buNone/>
            </a:pPr>
            <a:endParaRPr lang="en-ZA" sz="2100" dirty="0"/>
          </a:p>
          <a:p>
            <a:r>
              <a:rPr lang="en-ZA" sz="2100" dirty="0"/>
              <a:t>Ask for help from the contact person if you are unsure of anything.</a:t>
            </a:r>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1897405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a:t>
            </a:fld>
            <a:endParaRPr lang="en-ZA" dirty="0"/>
          </a:p>
        </p:txBody>
      </p:sp>
      <p:sp>
        <p:nvSpPr>
          <p:cNvPr id="5" name="Content Placeholder 4"/>
          <p:cNvSpPr>
            <a:spLocks noGrp="1"/>
          </p:cNvSpPr>
          <p:nvPr>
            <p:ph sz="quarter" idx="1"/>
          </p:nvPr>
        </p:nvSpPr>
        <p:spPr/>
        <p:txBody>
          <a:bodyPr/>
          <a:lstStyle/>
          <a:p>
            <a:pPr marL="0" lvl="0" indent="0">
              <a:lnSpc>
                <a:spcPct val="150000"/>
              </a:lnSpc>
              <a:spcBef>
                <a:spcPts val="0"/>
              </a:spcBef>
              <a:buClrTx/>
              <a:buSzTx/>
              <a:buNone/>
            </a:pPr>
            <a:r>
              <a:rPr lang="en-ZA" b="1" dirty="0">
                <a:solidFill>
                  <a:srgbClr val="000066"/>
                </a:solidFill>
              </a:rPr>
              <a:t>Section 6 – 		Summative assessment – Workplace 			assignments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7 – 		Feedback</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8 – 10		Additional Evidence</a:t>
            </a:r>
            <a:endParaRPr lang="en-US" dirty="0">
              <a:solidFill>
                <a:srgbClr val="000066"/>
              </a:solidFill>
            </a:endParaRPr>
          </a:p>
          <a:p>
            <a:endParaRPr lang="en-ZA" dirty="0"/>
          </a:p>
        </p:txBody>
      </p:sp>
    </p:spTree>
    <p:extLst>
      <p:ext uri="{BB962C8B-B14F-4D97-AF65-F5344CB8AC3E}">
        <p14:creationId xmlns:p14="http://schemas.microsoft.com/office/powerpoint/2010/main" val="2015890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8055-6A87-49B8-9302-347E8E1DA004}"/>
              </a:ext>
            </a:extLst>
          </p:cNvPr>
          <p:cNvSpPr>
            <a:spLocks noGrp="1"/>
          </p:cNvSpPr>
          <p:nvPr>
            <p:ph type="title"/>
          </p:nvPr>
        </p:nvSpPr>
        <p:spPr/>
        <p:txBody>
          <a:bodyPr/>
          <a:lstStyle/>
          <a:p>
            <a:pPr algn="ctr"/>
            <a:r>
              <a:rPr lang="en-ZA" dirty="0"/>
              <a:t>Procuring a Tender Document</a:t>
            </a:r>
          </a:p>
        </p:txBody>
      </p:sp>
      <p:sp>
        <p:nvSpPr>
          <p:cNvPr id="3" name="Slide Number Placeholder 2">
            <a:extLst>
              <a:ext uri="{FF2B5EF4-FFF2-40B4-BE49-F238E27FC236}">
                <a16:creationId xmlns:a16="http://schemas.microsoft.com/office/drawing/2014/main" id="{4BC01006-94A5-4894-87D1-61CF52D36964}"/>
              </a:ext>
            </a:extLst>
          </p:cNvPr>
          <p:cNvSpPr>
            <a:spLocks noGrp="1"/>
          </p:cNvSpPr>
          <p:nvPr>
            <p:ph type="sldNum" sz="quarter" idx="12"/>
          </p:nvPr>
        </p:nvSpPr>
        <p:spPr/>
        <p:txBody>
          <a:bodyPr/>
          <a:lstStyle/>
          <a:p>
            <a:fld id="{32F83655-DC73-417F-8B26-EB7A1DBB5382}" type="slidenum">
              <a:rPr lang="en-ZA" smtClean="0"/>
              <a:pPr/>
              <a:t>50</a:t>
            </a:fld>
            <a:endParaRPr lang="en-ZA" dirty="0"/>
          </a:p>
        </p:txBody>
      </p:sp>
      <p:sp>
        <p:nvSpPr>
          <p:cNvPr id="4" name="Content Placeholder 3">
            <a:extLst>
              <a:ext uri="{FF2B5EF4-FFF2-40B4-BE49-F238E27FC236}">
                <a16:creationId xmlns:a16="http://schemas.microsoft.com/office/drawing/2014/main" id="{6679F1F8-875B-46EA-A492-F446F5275A49}"/>
              </a:ext>
            </a:extLst>
          </p:cNvPr>
          <p:cNvSpPr>
            <a:spLocks noGrp="1"/>
          </p:cNvSpPr>
          <p:nvPr>
            <p:ph sz="quarter" idx="1"/>
          </p:nvPr>
        </p:nvSpPr>
        <p:spPr/>
        <p:txBody>
          <a:bodyPr>
            <a:normAutofit/>
          </a:bodyPr>
          <a:lstStyle/>
          <a:p>
            <a:pPr marL="0" indent="0">
              <a:buNone/>
            </a:pPr>
            <a:r>
              <a:rPr lang="en-ZA" sz="2100" b="1" dirty="0"/>
              <a:t>Before you even consider to tender, make sure that you are ready to tender. A business that is in fact ready to tender must:</a:t>
            </a:r>
          </a:p>
          <a:p>
            <a:pPr lvl="0" fontAlgn="base"/>
            <a:r>
              <a:rPr lang="en-ZA" sz="2100" dirty="0">
                <a:effectLst>
                  <a:outerShdw sx="0" sy="0">
                    <a:srgbClr val="000000"/>
                  </a:outerShdw>
                </a:effectLst>
              </a:rPr>
              <a:t>Be a registered business </a:t>
            </a:r>
          </a:p>
          <a:p>
            <a:pPr lvl="0" fontAlgn="base"/>
            <a:r>
              <a:rPr lang="en-ZA" sz="2100" dirty="0">
                <a:effectLst>
                  <a:outerShdw sx="0" sy="0">
                    <a:srgbClr val="000000"/>
                  </a:outerShdw>
                </a:effectLst>
              </a:rPr>
              <a:t>Have a good banking record, credit history and relationship with its suppliers and clients </a:t>
            </a:r>
          </a:p>
          <a:p>
            <a:pPr lvl="0" fontAlgn="base"/>
            <a:r>
              <a:rPr lang="en-ZA" sz="2100" dirty="0">
                <a:effectLst>
                  <a:outerShdw sx="0" sy="0">
                    <a:srgbClr val="000000"/>
                  </a:outerShdw>
                </a:effectLst>
              </a:rPr>
              <a:t>Be able to deliver - on time, on budget and according to specifications </a:t>
            </a:r>
          </a:p>
          <a:p>
            <a:pPr lvl="0" fontAlgn="base"/>
            <a:r>
              <a:rPr lang="en-ZA" sz="2100" dirty="0">
                <a:effectLst>
                  <a:outerShdw sx="0" sy="0">
                    <a:srgbClr val="000000"/>
                  </a:outerShdw>
                </a:effectLst>
              </a:rPr>
              <a:t>Be up to date with its taxes  - supply a tax clearance certificate</a:t>
            </a:r>
          </a:p>
          <a:p>
            <a:pPr lvl="0" fontAlgn="base"/>
            <a:r>
              <a:rPr lang="en-ZA" sz="2100" dirty="0">
                <a:effectLst>
                  <a:outerShdw sx="0" sy="0">
                    <a:srgbClr val="000000"/>
                  </a:outerShdw>
                </a:effectLst>
              </a:rPr>
              <a:t>Pay its bills on time </a:t>
            </a:r>
          </a:p>
          <a:p>
            <a:pPr lvl="0" fontAlgn="base"/>
            <a:r>
              <a:rPr lang="en-ZA" sz="2100" dirty="0">
                <a:effectLst>
                  <a:outerShdw sx="0" sy="0">
                    <a:srgbClr val="000000"/>
                  </a:outerShdw>
                </a:effectLst>
              </a:rPr>
              <a:t>Have enough cash-flow and other resources to complete the contract </a:t>
            </a:r>
          </a:p>
          <a:p>
            <a:pPr lvl="0" fontAlgn="base"/>
            <a:r>
              <a:rPr lang="en-ZA" sz="2100" dirty="0">
                <a:effectLst>
                  <a:outerShdw sx="0" sy="0">
                    <a:srgbClr val="000000"/>
                  </a:outerShdw>
                </a:effectLst>
              </a:rPr>
              <a:t>Be actively looking for business opportunities </a:t>
            </a:r>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7401516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8055-6A87-49B8-9302-347E8E1DA004}"/>
              </a:ext>
            </a:extLst>
          </p:cNvPr>
          <p:cNvSpPr>
            <a:spLocks noGrp="1"/>
          </p:cNvSpPr>
          <p:nvPr>
            <p:ph type="title"/>
          </p:nvPr>
        </p:nvSpPr>
        <p:spPr/>
        <p:txBody>
          <a:bodyPr/>
          <a:lstStyle/>
          <a:p>
            <a:pPr algn="ctr"/>
            <a:r>
              <a:rPr lang="en-ZA" dirty="0"/>
              <a:t>Procuring a Tender Document</a:t>
            </a:r>
          </a:p>
        </p:txBody>
      </p:sp>
      <p:sp>
        <p:nvSpPr>
          <p:cNvPr id="3" name="Slide Number Placeholder 2">
            <a:extLst>
              <a:ext uri="{FF2B5EF4-FFF2-40B4-BE49-F238E27FC236}">
                <a16:creationId xmlns:a16="http://schemas.microsoft.com/office/drawing/2014/main" id="{4BC01006-94A5-4894-87D1-61CF52D36964}"/>
              </a:ext>
            </a:extLst>
          </p:cNvPr>
          <p:cNvSpPr>
            <a:spLocks noGrp="1"/>
          </p:cNvSpPr>
          <p:nvPr>
            <p:ph type="sldNum" sz="quarter" idx="12"/>
          </p:nvPr>
        </p:nvSpPr>
        <p:spPr/>
        <p:txBody>
          <a:bodyPr/>
          <a:lstStyle/>
          <a:p>
            <a:fld id="{32F83655-DC73-417F-8B26-EB7A1DBB5382}" type="slidenum">
              <a:rPr lang="en-ZA" smtClean="0"/>
              <a:pPr/>
              <a:t>51</a:t>
            </a:fld>
            <a:endParaRPr lang="en-ZA" dirty="0"/>
          </a:p>
        </p:txBody>
      </p:sp>
      <p:sp>
        <p:nvSpPr>
          <p:cNvPr id="4" name="Content Placeholder 3">
            <a:extLst>
              <a:ext uri="{FF2B5EF4-FFF2-40B4-BE49-F238E27FC236}">
                <a16:creationId xmlns:a16="http://schemas.microsoft.com/office/drawing/2014/main" id="{6679F1F8-875B-46EA-A492-F446F5275A49}"/>
              </a:ext>
            </a:extLst>
          </p:cNvPr>
          <p:cNvSpPr>
            <a:spLocks noGrp="1"/>
          </p:cNvSpPr>
          <p:nvPr>
            <p:ph sz="quarter" idx="1"/>
          </p:nvPr>
        </p:nvSpPr>
        <p:spPr/>
        <p:txBody>
          <a:bodyPr>
            <a:normAutofit/>
          </a:bodyPr>
          <a:lstStyle/>
          <a:p>
            <a:pPr lvl="0" fontAlgn="base"/>
            <a:r>
              <a:rPr lang="en-ZA" sz="2100" dirty="0">
                <a:effectLst>
                  <a:outerShdw sx="0" sy="0">
                    <a:srgbClr val="000000"/>
                  </a:outerShdw>
                </a:effectLst>
              </a:rPr>
              <a:t>Be able to deliver goods or services of good quality </a:t>
            </a:r>
          </a:p>
          <a:p>
            <a:pPr lvl="0" fontAlgn="base"/>
            <a:r>
              <a:rPr lang="en-ZA" sz="2100" dirty="0">
                <a:effectLst>
                  <a:outerShdw sx="0" sy="0">
                    <a:srgbClr val="000000"/>
                  </a:outerShdw>
                </a:effectLst>
              </a:rPr>
              <a:t>Have qualified employees </a:t>
            </a:r>
          </a:p>
          <a:p>
            <a:pPr lvl="0" fontAlgn="base"/>
            <a:r>
              <a:rPr lang="en-ZA" sz="2100" dirty="0">
                <a:effectLst>
                  <a:outerShdw sx="0" sy="0">
                    <a:srgbClr val="000000"/>
                  </a:outerShdw>
                </a:effectLst>
              </a:rPr>
              <a:t>Have, or can get hold of, the right equipment to complete the tender </a:t>
            </a:r>
          </a:p>
          <a:p>
            <a:pPr lvl="0" fontAlgn="base"/>
            <a:r>
              <a:rPr lang="en-ZA" sz="2100" dirty="0">
                <a:effectLst>
                  <a:outerShdw sx="0" sy="0">
                    <a:srgbClr val="000000"/>
                  </a:outerShdw>
                </a:effectLst>
              </a:rPr>
              <a:t>Have registered its employees with the Department of Labour (UIF, Skills Development Levy, Workman's Compensation etc.) </a:t>
            </a:r>
          </a:p>
          <a:p>
            <a:pPr lvl="0" fontAlgn="base"/>
            <a:r>
              <a:rPr lang="en-ZA" sz="2100" dirty="0">
                <a:effectLst>
                  <a:outerShdw sx="0" sy="0">
                    <a:srgbClr val="000000"/>
                  </a:outerShdw>
                </a:effectLst>
              </a:rPr>
              <a:t>Have products that are of good quality and standards</a:t>
            </a:r>
          </a:p>
          <a:p>
            <a:pPr marL="0" indent="0">
              <a:buNone/>
            </a:pPr>
            <a:endParaRPr lang="en-ZA" sz="2100" dirty="0"/>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33589452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8055-6A87-49B8-9302-347E8E1DA004}"/>
              </a:ext>
            </a:extLst>
          </p:cNvPr>
          <p:cNvSpPr>
            <a:spLocks noGrp="1"/>
          </p:cNvSpPr>
          <p:nvPr>
            <p:ph type="title"/>
          </p:nvPr>
        </p:nvSpPr>
        <p:spPr/>
        <p:txBody>
          <a:bodyPr/>
          <a:lstStyle/>
          <a:p>
            <a:pPr algn="ctr"/>
            <a:r>
              <a:rPr lang="en-ZA" dirty="0"/>
              <a:t>Procuring a Tender Document</a:t>
            </a:r>
          </a:p>
        </p:txBody>
      </p:sp>
      <p:sp>
        <p:nvSpPr>
          <p:cNvPr id="3" name="Slide Number Placeholder 2">
            <a:extLst>
              <a:ext uri="{FF2B5EF4-FFF2-40B4-BE49-F238E27FC236}">
                <a16:creationId xmlns:a16="http://schemas.microsoft.com/office/drawing/2014/main" id="{4BC01006-94A5-4894-87D1-61CF52D36964}"/>
              </a:ext>
            </a:extLst>
          </p:cNvPr>
          <p:cNvSpPr>
            <a:spLocks noGrp="1"/>
          </p:cNvSpPr>
          <p:nvPr>
            <p:ph type="sldNum" sz="quarter" idx="12"/>
          </p:nvPr>
        </p:nvSpPr>
        <p:spPr/>
        <p:txBody>
          <a:bodyPr/>
          <a:lstStyle/>
          <a:p>
            <a:fld id="{32F83655-DC73-417F-8B26-EB7A1DBB5382}" type="slidenum">
              <a:rPr lang="en-ZA" smtClean="0"/>
              <a:pPr/>
              <a:t>52</a:t>
            </a:fld>
            <a:endParaRPr lang="en-ZA" dirty="0"/>
          </a:p>
        </p:txBody>
      </p:sp>
      <p:sp>
        <p:nvSpPr>
          <p:cNvPr id="4" name="Content Placeholder 3">
            <a:extLst>
              <a:ext uri="{FF2B5EF4-FFF2-40B4-BE49-F238E27FC236}">
                <a16:creationId xmlns:a16="http://schemas.microsoft.com/office/drawing/2014/main" id="{6679F1F8-875B-46EA-A492-F446F5275A49}"/>
              </a:ext>
            </a:extLst>
          </p:cNvPr>
          <p:cNvSpPr>
            <a:spLocks noGrp="1"/>
          </p:cNvSpPr>
          <p:nvPr>
            <p:ph sz="quarter" idx="1"/>
          </p:nvPr>
        </p:nvSpPr>
        <p:spPr/>
        <p:txBody>
          <a:bodyPr>
            <a:normAutofit/>
          </a:bodyPr>
          <a:lstStyle/>
          <a:p>
            <a:pPr marL="0" indent="0">
              <a:buNone/>
            </a:pPr>
            <a:r>
              <a:rPr lang="en-ZA" sz="2100" dirty="0"/>
              <a:t>You will also have to submit documents from your business. These documents will also be indicated in the advertisement or the tender documents. </a:t>
            </a:r>
          </a:p>
          <a:p>
            <a:endParaRPr lang="en-ZA" sz="2100" b="1" dirty="0"/>
          </a:p>
          <a:p>
            <a:pPr marL="0" indent="0">
              <a:buNone/>
            </a:pPr>
            <a:r>
              <a:rPr lang="en-ZA" sz="2100" b="1" dirty="0"/>
              <a:t>Do not forget to:</a:t>
            </a:r>
          </a:p>
          <a:p>
            <a:pPr marL="0" indent="0">
              <a:buNone/>
            </a:pPr>
            <a:endParaRPr lang="en-ZA" sz="2100" dirty="0"/>
          </a:p>
          <a:p>
            <a:pPr lvl="0" fontAlgn="base"/>
            <a:r>
              <a:rPr lang="en-ZA" sz="2100" dirty="0">
                <a:effectLst>
                  <a:outerShdw sx="0" sy="0">
                    <a:srgbClr val="000000"/>
                  </a:outerShdw>
                </a:effectLst>
              </a:rPr>
              <a:t>Include your VAT registration number, if you have one. </a:t>
            </a:r>
          </a:p>
          <a:p>
            <a:pPr lvl="0" fontAlgn="base"/>
            <a:r>
              <a:rPr lang="en-ZA" sz="2100" dirty="0">
                <a:effectLst>
                  <a:outerShdw sx="0" sy="0">
                    <a:srgbClr val="000000"/>
                  </a:outerShdw>
                </a:effectLst>
              </a:rPr>
              <a:t>Guarantee the quality of your products or services. Also provide details of any SABS or ISO marks or sign of quality assurance that you may use. </a:t>
            </a:r>
          </a:p>
          <a:p>
            <a:pPr lvl="0" fontAlgn="base"/>
            <a:r>
              <a:rPr lang="en-ZA" sz="2100" dirty="0">
                <a:effectLst>
                  <a:outerShdw sx="0" sy="0">
                    <a:srgbClr val="000000"/>
                  </a:outerShdw>
                </a:effectLst>
              </a:rPr>
              <a:t>Offer to make refunds if you cannot deliver as agreed. </a:t>
            </a:r>
          </a:p>
          <a:p>
            <a:pPr lvl="0" fontAlgn="base"/>
            <a:r>
              <a:rPr lang="en-ZA" sz="2100" dirty="0">
                <a:effectLst>
                  <a:outerShdw sx="0" sy="0">
                    <a:srgbClr val="000000"/>
                  </a:outerShdw>
                </a:effectLst>
              </a:rPr>
              <a:t>Declare what percentage of your products is imported  </a:t>
            </a:r>
          </a:p>
          <a:p>
            <a:pPr marL="0" indent="0">
              <a:buNone/>
            </a:pPr>
            <a:endParaRPr lang="en-ZA" sz="2100" dirty="0"/>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6416105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8055-6A87-49B8-9302-347E8E1DA004}"/>
              </a:ext>
            </a:extLst>
          </p:cNvPr>
          <p:cNvSpPr>
            <a:spLocks noGrp="1"/>
          </p:cNvSpPr>
          <p:nvPr>
            <p:ph type="title"/>
          </p:nvPr>
        </p:nvSpPr>
        <p:spPr/>
        <p:txBody>
          <a:bodyPr/>
          <a:lstStyle/>
          <a:p>
            <a:pPr algn="ctr"/>
            <a:r>
              <a:rPr lang="en-ZA" dirty="0"/>
              <a:t>Procuring a Tender Document</a:t>
            </a:r>
          </a:p>
        </p:txBody>
      </p:sp>
      <p:sp>
        <p:nvSpPr>
          <p:cNvPr id="3" name="Slide Number Placeholder 2">
            <a:extLst>
              <a:ext uri="{FF2B5EF4-FFF2-40B4-BE49-F238E27FC236}">
                <a16:creationId xmlns:a16="http://schemas.microsoft.com/office/drawing/2014/main" id="{4BC01006-94A5-4894-87D1-61CF52D36964}"/>
              </a:ext>
            </a:extLst>
          </p:cNvPr>
          <p:cNvSpPr>
            <a:spLocks noGrp="1"/>
          </p:cNvSpPr>
          <p:nvPr>
            <p:ph type="sldNum" sz="quarter" idx="12"/>
          </p:nvPr>
        </p:nvSpPr>
        <p:spPr/>
        <p:txBody>
          <a:bodyPr/>
          <a:lstStyle/>
          <a:p>
            <a:fld id="{32F83655-DC73-417F-8B26-EB7A1DBB5382}" type="slidenum">
              <a:rPr lang="en-ZA" smtClean="0"/>
              <a:pPr/>
              <a:t>53</a:t>
            </a:fld>
            <a:endParaRPr lang="en-ZA" dirty="0"/>
          </a:p>
        </p:txBody>
      </p:sp>
      <p:sp>
        <p:nvSpPr>
          <p:cNvPr id="4" name="Content Placeholder 3">
            <a:extLst>
              <a:ext uri="{FF2B5EF4-FFF2-40B4-BE49-F238E27FC236}">
                <a16:creationId xmlns:a16="http://schemas.microsoft.com/office/drawing/2014/main" id="{6679F1F8-875B-46EA-A492-F446F5275A49}"/>
              </a:ext>
            </a:extLst>
          </p:cNvPr>
          <p:cNvSpPr>
            <a:spLocks noGrp="1"/>
          </p:cNvSpPr>
          <p:nvPr>
            <p:ph sz="quarter" idx="1"/>
          </p:nvPr>
        </p:nvSpPr>
        <p:spPr/>
        <p:txBody>
          <a:bodyPr>
            <a:normAutofit/>
          </a:bodyPr>
          <a:lstStyle/>
          <a:p>
            <a:pPr lvl="0" fontAlgn="base"/>
            <a:r>
              <a:rPr lang="en-ZA" sz="2100" dirty="0">
                <a:effectLst>
                  <a:outerShdw sx="0" sy="0">
                    <a:srgbClr val="000000"/>
                  </a:outerShdw>
                </a:effectLst>
              </a:rPr>
              <a:t>State patents and details of any royalties </a:t>
            </a:r>
          </a:p>
          <a:p>
            <a:pPr lvl="0" fontAlgn="base"/>
            <a:r>
              <a:rPr lang="en-ZA" sz="2100" dirty="0">
                <a:effectLst>
                  <a:outerShdw sx="0" sy="0">
                    <a:srgbClr val="000000"/>
                  </a:outerShdw>
                </a:effectLst>
              </a:rPr>
              <a:t>Describe how your product is packaged </a:t>
            </a:r>
          </a:p>
          <a:p>
            <a:pPr lvl="0" fontAlgn="base"/>
            <a:r>
              <a:rPr lang="en-ZA" sz="2100" dirty="0">
                <a:effectLst>
                  <a:outerShdw sx="0" sy="0">
                    <a:srgbClr val="000000"/>
                  </a:outerShdw>
                </a:effectLst>
              </a:rPr>
              <a:t>Give the time and place of delivery </a:t>
            </a:r>
          </a:p>
          <a:p>
            <a:pPr lvl="0" fontAlgn="base"/>
            <a:r>
              <a:rPr lang="en-ZA" sz="2100" dirty="0">
                <a:effectLst>
                  <a:outerShdw sx="0" sy="0">
                    <a:srgbClr val="000000"/>
                  </a:outerShdw>
                </a:effectLst>
              </a:rPr>
              <a:t>Provide samples of products or goods if required </a:t>
            </a:r>
          </a:p>
          <a:p>
            <a:pPr lvl="0" fontAlgn="base"/>
            <a:r>
              <a:rPr lang="en-ZA" sz="2100" dirty="0">
                <a:effectLst>
                  <a:outerShdw sx="0" sy="0">
                    <a:srgbClr val="000000"/>
                  </a:outerShdw>
                </a:effectLst>
              </a:rPr>
              <a:t>Use delivery documentation, including delivery notes </a:t>
            </a:r>
          </a:p>
          <a:p>
            <a:pPr lvl="0" fontAlgn="base"/>
            <a:r>
              <a:rPr lang="en-ZA" sz="2100" dirty="0">
                <a:effectLst>
                  <a:outerShdw sx="0" sy="0">
                    <a:srgbClr val="000000"/>
                  </a:outerShdw>
                </a:effectLst>
              </a:rPr>
              <a:t>Complete the tender documents in ink and sign alterations in full. </a:t>
            </a:r>
          </a:p>
          <a:p>
            <a:pPr lvl="0" fontAlgn="base"/>
            <a:r>
              <a:rPr lang="en-ZA" sz="2100" dirty="0">
                <a:effectLst>
                  <a:outerShdw sx="0" sy="0">
                    <a:srgbClr val="000000"/>
                  </a:outerShdw>
                </a:effectLst>
              </a:rPr>
              <a:t>Obtain import permits for goods that were not made in SA  </a:t>
            </a:r>
          </a:p>
          <a:p>
            <a:pPr marL="0" indent="0">
              <a:buNone/>
            </a:pPr>
            <a:endParaRPr lang="en-ZA" sz="2100" dirty="0"/>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2324328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D8055-6A87-49B8-9302-347E8E1DA004}"/>
              </a:ext>
            </a:extLst>
          </p:cNvPr>
          <p:cNvSpPr>
            <a:spLocks noGrp="1"/>
          </p:cNvSpPr>
          <p:nvPr>
            <p:ph type="title"/>
          </p:nvPr>
        </p:nvSpPr>
        <p:spPr/>
        <p:txBody>
          <a:bodyPr/>
          <a:lstStyle/>
          <a:p>
            <a:pPr algn="ctr"/>
            <a:r>
              <a:rPr lang="en-ZA" dirty="0"/>
              <a:t>Procuring a Tender Document</a:t>
            </a:r>
          </a:p>
        </p:txBody>
      </p:sp>
      <p:sp>
        <p:nvSpPr>
          <p:cNvPr id="3" name="Slide Number Placeholder 2">
            <a:extLst>
              <a:ext uri="{FF2B5EF4-FFF2-40B4-BE49-F238E27FC236}">
                <a16:creationId xmlns:a16="http://schemas.microsoft.com/office/drawing/2014/main" id="{4BC01006-94A5-4894-87D1-61CF52D36964}"/>
              </a:ext>
            </a:extLst>
          </p:cNvPr>
          <p:cNvSpPr>
            <a:spLocks noGrp="1"/>
          </p:cNvSpPr>
          <p:nvPr>
            <p:ph type="sldNum" sz="quarter" idx="12"/>
          </p:nvPr>
        </p:nvSpPr>
        <p:spPr/>
        <p:txBody>
          <a:bodyPr/>
          <a:lstStyle/>
          <a:p>
            <a:fld id="{32F83655-DC73-417F-8B26-EB7A1DBB5382}" type="slidenum">
              <a:rPr lang="en-ZA" smtClean="0"/>
              <a:pPr/>
              <a:t>54</a:t>
            </a:fld>
            <a:endParaRPr lang="en-ZA" dirty="0"/>
          </a:p>
        </p:txBody>
      </p:sp>
      <p:sp>
        <p:nvSpPr>
          <p:cNvPr id="4" name="Content Placeholder 3">
            <a:extLst>
              <a:ext uri="{FF2B5EF4-FFF2-40B4-BE49-F238E27FC236}">
                <a16:creationId xmlns:a16="http://schemas.microsoft.com/office/drawing/2014/main" id="{6679F1F8-875B-46EA-A492-F446F5275A49}"/>
              </a:ext>
            </a:extLst>
          </p:cNvPr>
          <p:cNvSpPr>
            <a:spLocks noGrp="1"/>
          </p:cNvSpPr>
          <p:nvPr>
            <p:ph sz="quarter" idx="1"/>
          </p:nvPr>
        </p:nvSpPr>
        <p:spPr/>
        <p:txBody>
          <a:bodyPr>
            <a:normAutofit/>
          </a:bodyPr>
          <a:lstStyle/>
          <a:p>
            <a:r>
              <a:rPr lang="en-ZA" sz="2100" dirty="0"/>
              <a:t>Once you have completed and signed all the forms, put your tender in an envelope with the tender number and other details stipulated in the advertisement or tender documents on it, and deliver it before the closing time to the place specified in the advertisement or tender documents.</a:t>
            </a:r>
          </a:p>
          <a:p>
            <a:pPr marL="0" indent="0">
              <a:buNone/>
            </a:pPr>
            <a:endParaRPr lang="en-ZA" sz="2100" dirty="0"/>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39115899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06FF0-E031-4437-AA93-794D1C8E6F02}"/>
              </a:ext>
            </a:extLst>
          </p:cNvPr>
          <p:cNvSpPr>
            <a:spLocks noGrp="1"/>
          </p:cNvSpPr>
          <p:nvPr>
            <p:ph type="title"/>
          </p:nvPr>
        </p:nvSpPr>
        <p:spPr/>
        <p:txBody>
          <a:bodyPr/>
          <a:lstStyle/>
          <a:p>
            <a:pPr algn="ctr"/>
            <a:r>
              <a:rPr lang="en-ZA" dirty="0"/>
              <a:t>Reviewing a Tender Document</a:t>
            </a:r>
          </a:p>
        </p:txBody>
      </p:sp>
      <p:sp>
        <p:nvSpPr>
          <p:cNvPr id="3" name="Slide Number Placeholder 2">
            <a:extLst>
              <a:ext uri="{FF2B5EF4-FFF2-40B4-BE49-F238E27FC236}">
                <a16:creationId xmlns:a16="http://schemas.microsoft.com/office/drawing/2014/main" id="{243FB319-1C2D-4EBC-ACAB-9C0406BF2E74}"/>
              </a:ext>
            </a:extLst>
          </p:cNvPr>
          <p:cNvSpPr>
            <a:spLocks noGrp="1"/>
          </p:cNvSpPr>
          <p:nvPr>
            <p:ph type="sldNum" sz="quarter" idx="12"/>
          </p:nvPr>
        </p:nvSpPr>
        <p:spPr/>
        <p:txBody>
          <a:bodyPr/>
          <a:lstStyle/>
          <a:p>
            <a:fld id="{32F83655-DC73-417F-8B26-EB7A1DBB5382}" type="slidenum">
              <a:rPr lang="en-ZA" smtClean="0"/>
              <a:pPr/>
              <a:t>55</a:t>
            </a:fld>
            <a:endParaRPr lang="en-ZA" dirty="0"/>
          </a:p>
        </p:txBody>
      </p:sp>
      <p:sp>
        <p:nvSpPr>
          <p:cNvPr id="4" name="Content Placeholder 3">
            <a:extLst>
              <a:ext uri="{FF2B5EF4-FFF2-40B4-BE49-F238E27FC236}">
                <a16:creationId xmlns:a16="http://schemas.microsoft.com/office/drawing/2014/main" id="{8541AEFD-DD57-4DEC-9B6B-17DFDAC42899}"/>
              </a:ext>
            </a:extLst>
          </p:cNvPr>
          <p:cNvSpPr>
            <a:spLocks noGrp="1"/>
          </p:cNvSpPr>
          <p:nvPr>
            <p:ph sz="quarter" idx="1"/>
          </p:nvPr>
        </p:nvSpPr>
        <p:spPr/>
        <p:txBody>
          <a:bodyPr>
            <a:normAutofit/>
          </a:bodyPr>
          <a:lstStyle/>
          <a:p>
            <a:pPr marL="0" indent="0">
              <a:buNone/>
            </a:pPr>
            <a:r>
              <a:rPr lang="en-ZA" sz="2100" b="1" dirty="0"/>
              <a:t>This is where the tender process starts:</a:t>
            </a:r>
          </a:p>
          <a:p>
            <a:pPr lvl="0" fontAlgn="base"/>
            <a:r>
              <a:rPr lang="en-ZA" sz="2100" dirty="0">
                <a:effectLst>
                  <a:outerShdw sx="0" sy="0">
                    <a:srgbClr val="000000"/>
                  </a:outerShdw>
                </a:effectLst>
              </a:rPr>
              <a:t>The entrepreneur must do everything possible to find out about business opportunities, and to make buyers aware of his/her products or services.</a:t>
            </a:r>
          </a:p>
          <a:p>
            <a:pPr lvl="0" fontAlgn="base"/>
            <a:r>
              <a:rPr lang="en-ZA" sz="2100" dirty="0">
                <a:effectLst>
                  <a:outerShdw sx="0" sy="0">
                    <a:srgbClr val="000000"/>
                  </a:outerShdw>
                </a:effectLst>
              </a:rPr>
              <a:t>If you want to tender, make sure that you have all the resources in place to deliver the product or service for which you tender, otherwise do not tender.</a:t>
            </a:r>
          </a:p>
          <a:p>
            <a:pPr marL="0" indent="0">
              <a:buNone/>
            </a:pPr>
            <a:endParaRPr lang="en-ZA" sz="2100" dirty="0"/>
          </a:p>
        </p:txBody>
      </p:sp>
      <p:pic>
        <p:nvPicPr>
          <p:cNvPr id="5" name="Picture 4">
            <a:extLst>
              <a:ext uri="{FF2B5EF4-FFF2-40B4-BE49-F238E27FC236}">
                <a16:creationId xmlns:a16="http://schemas.microsoft.com/office/drawing/2014/main" id="{066E8936-C625-49E0-8768-97CBB731956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410374" y="3918818"/>
            <a:ext cx="3870984" cy="1998903"/>
          </a:xfrm>
          <a:prstGeom prst="rect">
            <a:avLst/>
          </a:prstGeom>
        </p:spPr>
      </p:pic>
    </p:spTree>
    <p:extLst>
      <p:ext uri="{BB962C8B-B14F-4D97-AF65-F5344CB8AC3E}">
        <p14:creationId xmlns:p14="http://schemas.microsoft.com/office/powerpoint/2010/main" val="25005451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06FF0-E031-4437-AA93-794D1C8E6F02}"/>
              </a:ext>
            </a:extLst>
          </p:cNvPr>
          <p:cNvSpPr>
            <a:spLocks noGrp="1"/>
          </p:cNvSpPr>
          <p:nvPr>
            <p:ph type="title"/>
          </p:nvPr>
        </p:nvSpPr>
        <p:spPr/>
        <p:txBody>
          <a:bodyPr/>
          <a:lstStyle/>
          <a:p>
            <a:pPr algn="ctr"/>
            <a:r>
              <a:rPr lang="en-ZA" dirty="0"/>
              <a:t>Reviewing a Tender Document</a:t>
            </a:r>
          </a:p>
        </p:txBody>
      </p:sp>
      <p:sp>
        <p:nvSpPr>
          <p:cNvPr id="3" name="Slide Number Placeholder 2">
            <a:extLst>
              <a:ext uri="{FF2B5EF4-FFF2-40B4-BE49-F238E27FC236}">
                <a16:creationId xmlns:a16="http://schemas.microsoft.com/office/drawing/2014/main" id="{243FB319-1C2D-4EBC-ACAB-9C0406BF2E74}"/>
              </a:ext>
            </a:extLst>
          </p:cNvPr>
          <p:cNvSpPr>
            <a:spLocks noGrp="1"/>
          </p:cNvSpPr>
          <p:nvPr>
            <p:ph type="sldNum" sz="quarter" idx="12"/>
          </p:nvPr>
        </p:nvSpPr>
        <p:spPr/>
        <p:txBody>
          <a:bodyPr/>
          <a:lstStyle/>
          <a:p>
            <a:fld id="{32F83655-DC73-417F-8B26-EB7A1DBB5382}" type="slidenum">
              <a:rPr lang="en-ZA" smtClean="0"/>
              <a:pPr/>
              <a:t>56</a:t>
            </a:fld>
            <a:endParaRPr lang="en-ZA" dirty="0"/>
          </a:p>
        </p:txBody>
      </p:sp>
      <p:sp>
        <p:nvSpPr>
          <p:cNvPr id="4" name="Content Placeholder 3">
            <a:extLst>
              <a:ext uri="{FF2B5EF4-FFF2-40B4-BE49-F238E27FC236}">
                <a16:creationId xmlns:a16="http://schemas.microsoft.com/office/drawing/2014/main" id="{8541AEFD-DD57-4DEC-9B6B-17DFDAC42899}"/>
              </a:ext>
            </a:extLst>
          </p:cNvPr>
          <p:cNvSpPr>
            <a:spLocks noGrp="1"/>
          </p:cNvSpPr>
          <p:nvPr>
            <p:ph sz="quarter" idx="1"/>
          </p:nvPr>
        </p:nvSpPr>
        <p:spPr/>
        <p:txBody>
          <a:bodyPr>
            <a:normAutofit/>
          </a:bodyPr>
          <a:lstStyle/>
          <a:p>
            <a:r>
              <a:rPr lang="en-ZA" sz="2100" dirty="0"/>
              <a:t>Many businesses get themselves into serious problems by blindly jumping into contracts they simply cannot manage. </a:t>
            </a:r>
          </a:p>
          <a:p>
            <a:endParaRPr lang="en-ZA" sz="2100" dirty="0"/>
          </a:p>
          <a:p>
            <a:r>
              <a:rPr lang="en-ZA" sz="2100" dirty="0"/>
              <a:t>Think extremely carefully about the risks that there will be for your business if are awarded the tender.  </a:t>
            </a:r>
          </a:p>
          <a:p>
            <a:endParaRPr lang="en-ZA" sz="2100" dirty="0"/>
          </a:p>
          <a:p>
            <a:r>
              <a:rPr lang="en-ZA" sz="2100" dirty="0"/>
              <a:t>Can you manage these properly?  In the South African law, if your offer is accepted, it means that you have a legally binding contract.  </a:t>
            </a:r>
          </a:p>
          <a:p>
            <a:endParaRPr lang="en-ZA" sz="2100" dirty="0"/>
          </a:p>
          <a:p>
            <a:pPr marL="0" indent="0">
              <a:buNone/>
            </a:pPr>
            <a:endParaRPr lang="en-ZA" sz="2100" dirty="0"/>
          </a:p>
        </p:txBody>
      </p:sp>
    </p:spTree>
    <p:extLst>
      <p:ext uri="{BB962C8B-B14F-4D97-AF65-F5344CB8AC3E}">
        <p14:creationId xmlns:p14="http://schemas.microsoft.com/office/powerpoint/2010/main" val="34460460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06FF0-E031-4437-AA93-794D1C8E6F02}"/>
              </a:ext>
            </a:extLst>
          </p:cNvPr>
          <p:cNvSpPr>
            <a:spLocks noGrp="1"/>
          </p:cNvSpPr>
          <p:nvPr>
            <p:ph type="title"/>
          </p:nvPr>
        </p:nvSpPr>
        <p:spPr/>
        <p:txBody>
          <a:bodyPr/>
          <a:lstStyle/>
          <a:p>
            <a:pPr algn="ctr"/>
            <a:r>
              <a:rPr lang="en-ZA" dirty="0"/>
              <a:t>Reviewing a Tender Document</a:t>
            </a:r>
          </a:p>
        </p:txBody>
      </p:sp>
      <p:sp>
        <p:nvSpPr>
          <p:cNvPr id="3" name="Slide Number Placeholder 2">
            <a:extLst>
              <a:ext uri="{FF2B5EF4-FFF2-40B4-BE49-F238E27FC236}">
                <a16:creationId xmlns:a16="http://schemas.microsoft.com/office/drawing/2014/main" id="{243FB319-1C2D-4EBC-ACAB-9C0406BF2E74}"/>
              </a:ext>
            </a:extLst>
          </p:cNvPr>
          <p:cNvSpPr>
            <a:spLocks noGrp="1"/>
          </p:cNvSpPr>
          <p:nvPr>
            <p:ph type="sldNum" sz="quarter" idx="12"/>
          </p:nvPr>
        </p:nvSpPr>
        <p:spPr/>
        <p:txBody>
          <a:bodyPr/>
          <a:lstStyle/>
          <a:p>
            <a:fld id="{32F83655-DC73-417F-8B26-EB7A1DBB5382}" type="slidenum">
              <a:rPr lang="en-ZA" smtClean="0"/>
              <a:pPr/>
              <a:t>57</a:t>
            </a:fld>
            <a:endParaRPr lang="en-ZA" dirty="0"/>
          </a:p>
        </p:txBody>
      </p:sp>
      <p:sp>
        <p:nvSpPr>
          <p:cNvPr id="4" name="Content Placeholder 3">
            <a:extLst>
              <a:ext uri="{FF2B5EF4-FFF2-40B4-BE49-F238E27FC236}">
                <a16:creationId xmlns:a16="http://schemas.microsoft.com/office/drawing/2014/main" id="{8541AEFD-DD57-4DEC-9B6B-17DFDAC42899}"/>
              </a:ext>
            </a:extLst>
          </p:cNvPr>
          <p:cNvSpPr>
            <a:spLocks noGrp="1"/>
          </p:cNvSpPr>
          <p:nvPr>
            <p:ph sz="quarter" idx="1"/>
          </p:nvPr>
        </p:nvSpPr>
        <p:spPr/>
        <p:txBody>
          <a:bodyPr>
            <a:normAutofit/>
          </a:bodyPr>
          <a:lstStyle/>
          <a:p>
            <a:r>
              <a:rPr lang="en-ZA" sz="2100" dirty="0"/>
              <a:t>If you do not comply with the conditions of the contract, you will have to pay for damages.  </a:t>
            </a:r>
          </a:p>
          <a:p>
            <a:endParaRPr lang="en-ZA" sz="2100" dirty="0"/>
          </a:p>
          <a:p>
            <a:r>
              <a:rPr lang="en-ZA" sz="2100" dirty="0"/>
              <a:t>Think of the effect on your reputation too.  You don’t want to get a bad name.</a:t>
            </a:r>
          </a:p>
          <a:p>
            <a:endParaRPr lang="en-ZA" sz="2100" dirty="0"/>
          </a:p>
          <a:p>
            <a:pPr marL="0" indent="0">
              <a:buNone/>
            </a:pPr>
            <a:endParaRPr lang="en-ZA" sz="2100" dirty="0"/>
          </a:p>
        </p:txBody>
      </p:sp>
    </p:spTree>
    <p:extLst>
      <p:ext uri="{BB962C8B-B14F-4D97-AF65-F5344CB8AC3E}">
        <p14:creationId xmlns:p14="http://schemas.microsoft.com/office/powerpoint/2010/main" val="40862180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06FF0-E031-4437-AA93-794D1C8E6F02}"/>
              </a:ext>
            </a:extLst>
          </p:cNvPr>
          <p:cNvSpPr>
            <a:spLocks noGrp="1"/>
          </p:cNvSpPr>
          <p:nvPr>
            <p:ph type="title"/>
          </p:nvPr>
        </p:nvSpPr>
        <p:spPr/>
        <p:txBody>
          <a:bodyPr/>
          <a:lstStyle/>
          <a:p>
            <a:pPr algn="ctr"/>
            <a:r>
              <a:rPr lang="en-ZA" dirty="0"/>
              <a:t>Reviewing a Tender Document</a:t>
            </a:r>
          </a:p>
        </p:txBody>
      </p:sp>
      <p:sp>
        <p:nvSpPr>
          <p:cNvPr id="3" name="Slide Number Placeholder 2">
            <a:extLst>
              <a:ext uri="{FF2B5EF4-FFF2-40B4-BE49-F238E27FC236}">
                <a16:creationId xmlns:a16="http://schemas.microsoft.com/office/drawing/2014/main" id="{243FB319-1C2D-4EBC-ACAB-9C0406BF2E74}"/>
              </a:ext>
            </a:extLst>
          </p:cNvPr>
          <p:cNvSpPr>
            <a:spLocks noGrp="1"/>
          </p:cNvSpPr>
          <p:nvPr>
            <p:ph type="sldNum" sz="quarter" idx="12"/>
          </p:nvPr>
        </p:nvSpPr>
        <p:spPr/>
        <p:txBody>
          <a:bodyPr/>
          <a:lstStyle/>
          <a:p>
            <a:fld id="{32F83655-DC73-417F-8B26-EB7A1DBB5382}" type="slidenum">
              <a:rPr lang="en-ZA" smtClean="0"/>
              <a:pPr/>
              <a:t>58</a:t>
            </a:fld>
            <a:endParaRPr lang="en-ZA" dirty="0"/>
          </a:p>
        </p:txBody>
      </p:sp>
      <p:sp>
        <p:nvSpPr>
          <p:cNvPr id="4" name="Content Placeholder 3">
            <a:extLst>
              <a:ext uri="{FF2B5EF4-FFF2-40B4-BE49-F238E27FC236}">
                <a16:creationId xmlns:a16="http://schemas.microsoft.com/office/drawing/2014/main" id="{8541AEFD-DD57-4DEC-9B6B-17DFDAC42899}"/>
              </a:ext>
            </a:extLst>
          </p:cNvPr>
          <p:cNvSpPr>
            <a:spLocks noGrp="1"/>
          </p:cNvSpPr>
          <p:nvPr>
            <p:ph sz="quarter" idx="1"/>
          </p:nvPr>
        </p:nvSpPr>
        <p:spPr/>
        <p:txBody>
          <a:bodyPr>
            <a:normAutofit/>
          </a:bodyPr>
          <a:lstStyle/>
          <a:p>
            <a:pPr marL="0" indent="0">
              <a:buNone/>
            </a:pPr>
            <a:r>
              <a:rPr lang="en-ZA" sz="2100" dirty="0"/>
              <a:t>Only look at tenders for which your type of business can supply products or services. </a:t>
            </a:r>
          </a:p>
          <a:p>
            <a:pPr marL="0" indent="0">
              <a:buNone/>
            </a:pPr>
            <a:endParaRPr lang="en-ZA" sz="2100" dirty="0"/>
          </a:p>
          <a:p>
            <a:pPr marL="0" indent="0">
              <a:buNone/>
            </a:pPr>
            <a:r>
              <a:rPr lang="en-ZA" sz="2100" b="1" dirty="0"/>
              <a:t>Answer the following important questions:</a:t>
            </a:r>
          </a:p>
          <a:p>
            <a:pPr lvl="0" fontAlgn="base"/>
            <a:r>
              <a:rPr lang="en-ZA" sz="2100" dirty="0">
                <a:effectLst>
                  <a:outerShdw sx="0" sy="0">
                    <a:srgbClr val="000000"/>
                  </a:outerShdw>
                </a:effectLst>
              </a:rPr>
              <a:t>Do I have (or can I get) the extra money that the business will need for the stock or extra equipment?</a:t>
            </a:r>
          </a:p>
          <a:p>
            <a:pPr lvl="0" fontAlgn="base"/>
            <a:r>
              <a:rPr lang="en-ZA" sz="2100" dirty="0">
                <a:effectLst>
                  <a:outerShdw sx="0" sy="0">
                    <a:srgbClr val="000000"/>
                  </a:outerShdw>
                </a:effectLst>
              </a:rPr>
              <a:t>Can I provide the security that the tender asks for?</a:t>
            </a:r>
          </a:p>
          <a:p>
            <a:pPr lvl="0" fontAlgn="base"/>
            <a:r>
              <a:rPr lang="en-ZA" sz="2100" dirty="0">
                <a:effectLst>
                  <a:outerShdw sx="0" sy="0">
                    <a:srgbClr val="000000"/>
                  </a:outerShdw>
                </a:effectLst>
              </a:rPr>
              <a:t>Can I manufacture or supply the quantities that are needed?</a:t>
            </a:r>
          </a:p>
          <a:p>
            <a:pPr lvl="0" fontAlgn="base"/>
            <a:r>
              <a:rPr lang="en-ZA" sz="2100" dirty="0">
                <a:effectLst>
                  <a:outerShdw sx="0" sy="0">
                    <a:srgbClr val="000000"/>
                  </a:outerShdw>
                </a:effectLst>
              </a:rPr>
              <a:t>Can I meet the deadline dates for delivery?</a:t>
            </a:r>
          </a:p>
          <a:p>
            <a:pPr lvl="0" fontAlgn="base"/>
            <a:r>
              <a:rPr lang="en-ZA" sz="2100" dirty="0">
                <a:effectLst>
                  <a:outerShdw sx="0" sy="0">
                    <a:srgbClr val="000000"/>
                  </a:outerShdw>
                </a:effectLst>
              </a:rPr>
              <a:t>Can I always meet the correct quality standards?</a:t>
            </a:r>
          </a:p>
          <a:p>
            <a:pPr lvl="0" fontAlgn="base"/>
            <a:r>
              <a:rPr lang="en-ZA" sz="2100" dirty="0">
                <a:effectLst>
                  <a:outerShdw sx="0" sy="0">
                    <a:srgbClr val="000000"/>
                  </a:outerShdw>
                </a:effectLst>
              </a:rPr>
              <a:t>Do I have enough staff to complete the contract?</a:t>
            </a:r>
          </a:p>
          <a:p>
            <a:pPr lvl="0" fontAlgn="base"/>
            <a:r>
              <a:rPr lang="en-ZA" sz="2100" dirty="0">
                <a:effectLst>
                  <a:outerShdw sx="0" sy="0">
                    <a:srgbClr val="000000"/>
                  </a:outerShdw>
                </a:effectLst>
              </a:rPr>
              <a:t>Do the specifications fall within the range of what I can deliver?</a:t>
            </a:r>
          </a:p>
          <a:p>
            <a:pPr marL="0" indent="0">
              <a:buNone/>
            </a:pPr>
            <a:endParaRPr lang="en-ZA" sz="2100" dirty="0"/>
          </a:p>
        </p:txBody>
      </p:sp>
    </p:spTree>
    <p:extLst>
      <p:ext uri="{BB962C8B-B14F-4D97-AF65-F5344CB8AC3E}">
        <p14:creationId xmlns:p14="http://schemas.microsoft.com/office/powerpoint/2010/main" val="4390974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47BCC-705C-4DBF-B53D-1DE17EBBDA50}"/>
              </a:ext>
            </a:extLst>
          </p:cNvPr>
          <p:cNvSpPr>
            <a:spLocks noGrp="1"/>
          </p:cNvSpPr>
          <p:nvPr>
            <p:ph type="title"/>
          </p:nvPr>
        </p:nvSpPr>
        <p:spPr/>
        <p:txBody>
          <a:bodyPr/>
          <a:lstStyle/>
          <a:p>
            <a:pPr algn="ctr"/>
            <a:r>
              <a:rPr lang="en-ZA" dirty="0"/>
              <a:t>Joint Contracts</a:t>
            </a:r>
          </a:p>
        </p:txBody>
      </p:sp>
      <p:sp>
        <p:nvSpPr>
          <p:cNvPr id="3" name="Slide Number Placeholder 2">
            <a:extLst>
              <a:ext uri="{FF2B5EF4-FFF2-40B4-BE49-F238E27FC236}">
                <a16:creationId xmlns:a16="http://schemas.microsoft.com/office/drawing/2014/main" id="{1A2B1F96-4051-497C-8443-8BF7749C631E}"/>
              </a:ext>
            </a:extLst>
          </p:cNvPr>
          <p:cNvSpPr>
            <a:spLocks noGrp="1"/>
          </p:cNvSpPr>
          <p:nvPr>
            <p:ph type="sldNum" sz="quarter" idx="12"/>
          </p:nvPr>
        </p:nvSpPr>
        <p:spPr/>
        <p:txBody>
          <a:bodyPr/>
          <a:lstStyle/>
          <a:p>
            <a:fld id="{32F83655-DC73-417F-8B26-EB7A1DBB5382}" type="slidenum">
              <a:rPr lang="en-ZA" smtClean="0"/>
              <a:pPr/>
              <a:t>59</a:t>
            </a:fld>
            <a:endParaRPr lang="en-ZA" dirty="0"/>
          </a:p>
        </p:txBody>
      </p:sp>
      <p:sp>
        <p:nvSpPr>
          <p:cNvPr id="4" name="Content Placeholder 3">
            <a:extLst>
              <a:ext uri="{FF2B5EF4-FFF2-40B4-BE49-F238E27FC236}">
                <a16:creationId xmlns:a16="http://schemas.microsoft.com/office/drawing/2014/main" id="{109015C9-D100-4531-835C-1C91C3469A9C}"/>
              </a:ext>
            </a:extLst>
          </p:cNvPr>
          <p:cNvSpPr>
            <a:spLocks noGrp="1"/>
          </p:cNvSpPr>
          <p:nvPr>
            <p:ph sz="quarter" idx="1"/>
          </p:nvPr>
        </p:nvSpPr>
        <p:spPr/>
        <p:txBody>
          <a:bodyPr/>
          <a:lstStyle/>
          <a:p>
            <a:pPr marL="0" indent="0">
              <a:buNone/>
            </a:pPr>
            <a:r>
              <a:rPr lang="en-GB" sz="2100" dirty="0"/>
              <a:t>This is called a joint venture (JV). When two businesses form a joint venture (a partnership between two businesses) they each work together the project and share the profit and the expenses.</a:t>
            </a:r>
          </a:p>
          <a:p>
            <a:pPr marL="0" indent="0">
              <a:buNone/>
            </a:pPr>
            <a:endParaRPr lang="en-GB" sz="2100" dirty="0"/>
          </a:p>
          <a:p>
            <a:pPr marL="0" indent="0">
              <a:buNone/>
            </a:pPr>
            <a:r>
              <a:rPr lang="en-GB" sz="2100" dirty="0"/>
              <a:t> In this way two (or more) small businesses may be able to win a large tender that neither would have been able to take on alone.</a:t>
            </a:r>
            <a:endParaRPr lang="en-ZA" sz="2100" dirty="0"/>
          </a:p>
          <a:p>
            <a:pPr marL="0" indent="0">
              <a:buNone/>
            </a:pPr>
            <a:endParaRPr lang="en-ZA" dirty="0"/>
          </a:p>
        </p:txBody>
      </p:sp>
    </p:spTree>
    <p:extLst>
      <p:ext uri="{BB962C8B-B14F-4D97-AF65-F5344CB8AC3E}">
        <p14:creationId xmlns:p14="http://schemas.microsoft.com/office/powerpoint/2010/main" val="210889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Categories Of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a:t>
            </a:fld>
            <a:endParaRPr lang="en-ZA" dirty="0"/>
          </a:p>
        </p:txBody>
      </p:sp>
      <p:grpSp>
        <p:nvGrpSpPr>
          <p:cNvPr id="6" name="Group 5"/>
          <p:cNvGrpSpPr/>
          <p:nvPr/>
        </p:nvGrpSpPr>
        <p:grpSpPr>
          <a:xfrm>
            <a:off x="3312044" y="1662280"/>
            <a:ext cx="2592288" cy="2592288"/>
            <a:chOff x="3309164" y="77932"/>
            <a:chExt cx="2592288" cy="2592288"/>
          </a:xfrm>
          <a:scene3d>
            <a:camera prst="orthographicFront"/>
            <a:lightRig rig="flat" dir="t"/>
          </a:scene3d>
        </p:grpSpPr>
        <p:sp>
          <p:nvSpPr>
            <p:cNvPr id="13" name="Oval 12"/>
            <p:cNvSpPr/>
            <p:nvPr/>
          </p:nvSpPr>
          <p:spPr>
            <a:xfrm>
              <a:off x="3309164" y="77932"/>
              <a:ext cx="2592288" cy="2592288"/>
            </a:xfrm>
            <a:prstGeom prst="ellipse">
              <a:avLst/>
            </a:prstGeom>
            <a:solidFill>
              <a:schemeClr val="accent1">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4" name="Oval 4"/>
            <p:cNvSpPr/>
            <p:nvPr/>
          </p:nvSpPr>
          <p:spPr>
            <a:xfrm>
              <a:off x="3654802" y="531583"/>
              <a:ext cx="1901011" cy="1166529"/>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effectLst/>
                </a:rPr>
                <a:t>Practical Competence</a:t>
              </a:r>
            </a:p>
          </p:txBody>
        </p:sp>
      </p:grpSp>
      <p:grpSp>
        <p:nvGrpSpPr>
          <p:cNvPr id="7" name="Group 6"/>
          <p:cNvGrpSpPr/>
          <p:nvPr/>
        </p:nvGrpSpPr>
        <p:grpSpPr>
          <a:xfrm>
            <a:off x="4211239" y="3258534"/>
            <a:ext cx="2592288" cy="2592288"/>
            <a:chOff x="4208359" y="1674186"/>
            <a:chExt cx="2592288" cy="2592288"/>
          </a:xfrm>
          <a:scene3d>
            <a:camera prst="orthographicFront"/>
            <a:lightRig rig="flat" dir="t"/>
          </a:scene3d>
        </p:grpSpPr>
        <p:sp>
          <p:nvSpPr>
            <p:cNvPr id="11" name="Oval 10"/>
            <p:cNvSpPr/>
            <p:nvPr/>
          </p:nvSpPr>
          <p:spPr>
            <a:xfrm>
              <a:off x="4208359" y="1674186"/>
              <a:ext cx="2592288" cy="2592288"/>
            </a:xfrm>
            <a:prstGeom prst="ellipse">
              <a:avLst/>
            </a:prstGeom>
            <a:solidFill>
              <a:schemeClr val="bg1">
                <a:lumMod val="65000"/>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2" name="Oval 6"/>
            <p:cNvSpPr/>
            <p:nvPr/>
          </p:nvSpPr>
          <p:spPr>
            <a:xfrm>
              <a:off x="5001168"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Reflective Competence</a:t>
              </a:r>
            </a:p>
          </p:txBody>
        </p:sp>
      </p:grpSp>
      <p:grpSp>
        <p:nvGrpSpPr>
          <p:cNvPr id="8" name="Group 7"/>
          <p:cNvGrpSpPr/>
          <p:nvPr/>
        </p:nvGrpSpPr>
        <p:grpSpPr>
          <a:xfrm>
            <a:off x="2340472" y="3258534"/>
            <a:ext cx="2592288" cy="2592288"/>
            <a:chOff x="2337592" y="1674186"/>
            <a:chExt cx="2592288" cy="2592288"/>
          </a:xfrm>
          <a:scene3d>
            <a:camera prst="orthographicFront"/>
            <a:lightRig rig="flat" dir="t"/>
          </a:scene3d>
        </p:grpSpPr>
        <p:sp>
          <p:nvSpPr>
            <p:cNvPr id="9" name="Oval 8"/>
            <p:cNvSpPr/>
            <p:nvPr/>
          </p:nvSpPr>
          <p:spPr>
            <a:xfrm>
              <a:off x="2337592" y="1674186"/>
              <a:ext cx="2592288" cy="2592288"/>
            </a:xfrm>
            <a:prstGeom prst="ellipse">
              <a:avLst/>
            </a:prstGeom>
            <a:solidFill>
              <a:schemeClr val="accent5">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0" name="Oval 8"/>
            <p:cNvSpPr/>
            <p:nvPr/>
          </p:nvSpPr>
          <p:spPr>
            <a:xfrm>
              <a:off x="2581699"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Foundational Competence</a:t>
              </a:r>
            </a:p>
          </p:txBody>
        </p:sp>
      </p:grpSp>
    </p:spTree>
    <p:extLst>
      <p:ext uri="{BB962C8B-B14F-4D97-AF65-F5344CB8AC3E}">
        <p14:creationId xmlns:p14="http://schemas.microsoft.com/office/powerpoint/2010/main" val="8993088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47BCC-705C-4DBF-B53D-1DE17EBBDA50}"/>
              </a:ext>
            </a:extLst>
          </p:cNvPr>
          <p:cNvSpPr>
            <a:spLocks noGrp="1"/>
          </p:cNvSpPr>
          <p:nvPr>
            <p:ph type="title"/>
          </p:nvPr>
        </p:nvSpPr>
        <p:spPr/>
        <p:txBody>
          <a:bodyPr/>
          <a:lstStyle/>
          <a:p>
            <a:pPr algn="ctr"/>
            <a:r>
              <a:rPr lang="en-ZA" dirty="0"/>
              <a:t>Joint Contracts</a:t>
            </a:r>
          </a:p>
        </p:txBody>
      </p:sp>
      <p:sp>
        <p:nvSpPr>
          <p:cNvPr id="3" name="Slide Number Placeholder 2">
            <a:extLst>
              <a:ext uri="{FF2B5EF4-FFF2-40B4-BE49-F238E27FC236}">
                <a16:creationId xmlns:a16="http://schemas.microsoft.com/office/drawing/2014/main" id="{1A2B1F96-4051-497C-8443-8BF7749C631E}"/>
              </a:ext>
            </a:extLst>
          </p:cNvPr>
          <p:cNvSpPr>
            <a:spLocks noGrp="1"/>
          </p:cNvSpPr>
          <p:nvPr>
            <p:ph type="sldNum" sz="quarter" idx="12"/>
          </p:nvPr>
        </p:nvSpPr>
        <p:spPr/>
        <p:txBody>
          <a:bodyPr/>
          <a:lstStyle/>
          <a:p>
            <a:fld id="{32F83655-DC73-417F-8B26-EB7A1DBB5382}" type="slidenum">
              <a:rPr lang="en-ZA" smtClean="0"/>
              <a:pPr/>
              <a:t>60</a:t>
            </a:fld>
            <a:endParaRPr lang="en-ZA" dirty="0"/>
          </a:p>
        </p:txBody>
      </p:sp>
      <p:sp>
        <p:nvSpPr>
          <p:cNvPr id="4" name="Content Placeholder 3">
            <a:extLst>
              <a:ext uri="{FF2B5EF4-FFF2-40B4-BE49-F238E27FC236}">
                <a16:creationId xmlns:a16="http://schemas.microsoft.com/office/drawing/2014/main" id="{109015C9-D100-4531-835C-1C91C3469A9C}"/>
              </a:ext>
            </a:extLst>
          </p:cNvPr>
          <p:cNvSpPr>
            <a:spLocks noGrp="1"/>
          </p:cNvSpPr>
          <p:nvPr>
            <p:ph sz="quarter" idx="1"/>
          </p:nvPr>
        </p:nvSpPr>
        <p:spPr/>
        <p:txBody>
          <a:bodyPr>
            <a:noAutofit/>
          </a:bodyPr>
          <a:lstStyle/>
          <a:p>
            <a:pPr marL="0" indent="0">
              <a:buNone/>
            </a:pPr>
            <a:r>
              <a:rPr lang="en-ZA" sz="2100" b="1" dirty="0"/>
              <a:t>Use the following guidelines when you want to go into a Joint Venture with another business:</a:t>
            </a:r>
          </a:p>
          <a:p>
            <a:pPr marL="0" indent="0">
              <a:buNone/>
            </a:pPr>
            <a:r>
              <a:rPr lang="en-ZA" sz="2100" dirty="0"/>
              <a:t> </a:t>
            </a:r>
          </a:p>
          <a:p>
            <a:pPr marL="0" indent="0">
              <a:buNone/>
            </a:pPr>
            <a:r>
              <a:rPr lang="en-ZA" sz="2100" dirty="0"/>
              <a:t>•Choose you partner very carefully. Like any partnership, there must be trust in a Joint Venture. If there is no trust, partners become suspicious of each other’s motives, agendas and ethics</a:t>
            </a:r>
          </a:p>
          <a:p>
            <a:pPr marL="0" indent="0">
              <a:buNone/>
            </a:pPr>
            <a:r>
              <a:rPr lang="en-ZA" sz="2100" dirty="0"/>
              <a:t>•Complete all the negotiations before you start with the tender process</a:t>
            </a:r>
          </a:p>
          <a:p>
            <a:pPr marL="0" indent="0">
              <a:buNone/>
            </a:pPr>
            <a:r>
              <a:rPr lang="en-ZA" sz="2100" dirty="0"/>
              <a:t>•Rather for a Joint Venture with two or more smaller partners than one other firm that is much bigger than you are  </a:t>
            </a:r>
          </a:p>
          <a:p>
            <a:pPr marL="0" indent="0">
              <a:buNone/>
            </a:pPr>
            <a:r>
              <a:rPr lang="en-ZA" sz="2100" dirty="0"/>
              <a:t>•Draw up a formal Joint Venture agreement and make sure that you state clearly what you expect of each other, and how much authority and power each partner will have.</a:t>
            </a:r>
          </a:p>
          <a:p>
            <a:pPr marL="0" indent="0">
              <a:buNone/>
            </a:pPr>
            <a:endParaRPr lang="en-ZA" sz="2100" dirty="0"/>
          </a:p>
        </p:txBody>
      </p:sp>
    </p:spTree>
    <p:extLst>
      <p:ext uri="{BB962C8B-B14F-4D97-AF65-F5344CB8AC3E}">
        <p14:creationId xmlns:p14="http://schemas.microsoft.com/office/powerpoint/2010/main" val="34256931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12146-B8DD-4CA3-B8C1-E667CD7FD51B}"/>
              </a:ext>
            </a:extLst>
          </p:cNvPr>
          <p:cNvSpPr>
            <a:spLocks noGrp="1"/>
          </p:cNvSpPr>
          <p:nvPr>
            <p:ph type="title"/>
          </p:nvPr>
        </p:nvSpPr>
        <p:spPr/>
        <p:txBody>
          <a:bodyPr/>
          <a:lstStyle/>
          <a:p>
            <a:pPr algn="ctr"/>
            <a:r>
              <a:rPr lang="en-ZA" dirty="0"/>
              <a:t>External Resources and Expertise</a:t>
            </a:r>
          </a:p>
        </p:txBody>
      </p:sp>
      <p:sp>
        <p:nvSpPr>
          <p:cNvPr id="3" name="Slide Number Placeholder 2">
            <a:extLst>
              <a:ext uri="{FF2B5EF4-FFF2-40B4-BE49-F238E27FC236}">
                <a16:creationId xmlns:a16="http://schemas.microsoft.com/office/drawing/2014/main" id="{E2770818-7CDF-4777-B077-7265419C5C70}"/>
              </a:ext>
            </a:extLst>
          </p:cNvPr>
          <p:cNvSpPr>
            <a:spLocks noGrp="1"/>
          </p:cNvSpPr>
          <p:nvPr>
            <p:ph type="sldNum" sz="quarter" idx="12"/>
          </p:nvPr>
        </p:nvSpPr>
        <p:spPr/>
        <p:txBody>
          <a:bodyPr/>
          <a:lstStyle/>
          <a:p>
            <a:fld id="{32F83655-DC73-417F-8B26-EB7A1DBB5382}" type="slidenum">
              <a:rPr lang="en-ZA" smtClean="0"/>
              <a:pPr/>
              <a:t>61</a:t>
            </a:fld>
            <a:endParaRPr lang="en-ZA" dirty="0"/>
          </a:p>
        </p:txBody>
      </p:sp>
      <p:sp>
        <p:nvSpPr>
          <p:cNvPr id="4" name="Content Placeholder 3">
            <a:extLst>
              <a:ext uri="{FF2B5EF4-FFF2-40B4-BE49-F238E27FC236}">
                <a16:creationId xmlns:a16="http://schemas.microsoft.com/office/drawing/2014/main" id="{53143FF4-C398-4C73-8B81-CF2391168629}"/>
              </a:ext>
            </a:extLst>
          </p:cNvPr>
          <p:cNvSpPr>
            <a:spLocks noGrp="1"/>
          </p:cNvSpPr>
          <p:nvPr>
            <p:ph sz="quarter" idx="1"/>
          </p:nvPr>
        </p:nvSpPr>
        <p:spPr/>
        <p:txBody>
          <a:bodyPr>
            <a:normAutofit lnSpcReduction="10000"/>
          </a:bodyPr>
          <a:lstStyle/>
          <a:p>
            <a:r>
              <a:rPr lang="en-GB" sz="2100" dirty="0"/>
              <a:t>Where relevant, you can make use of external sources and experts to help you to complete your tender documents.</a:t>
            </a:r>
          </a:p>
          <a:p>
            <a:endParaRPr lang="en-GB" sz="2100" dirty="0"/>
          </a:p>
          <a:p>
            <a:r>
              <a:rPr lang="en-GB" sz="2100" dirty="0"/>
              <a:t> There are many advice centres that can give you good advice, and will help you to complete your documents in such a way that you have a better chance of winning the tender.</a:t>
            </a:r>
            <a:endParaRPr lang="en-ZA" sz="2100" dirty="0"/>
          </a:p>
          <a:p>
            <a:pPr marL="0" indent="0">
              <a:buNone/>
            </a:pPr>
            <a:endParaRPr lang="en-ZA" sz="2100" dirty="0"/>
          </a:p>
          <a:p>
            <a:r>
              <a:rPr lang="en-GB" sz="2100" dirty="0"/>
              <a:t> If you decide to do the tender with another business as a joint venture, the other business will also be able to help you with the tender documents.</a:t>
            </a:r>
            <a:endParaRPr lang="en-ZA" sz="2100" dirty="0"/>
          </a:p>
          <a:p>
            <a:pPr marL="0" indent="0">
              <a:buNone/>
            </a:pPr>
            <a:endParaRPr lang="en-ZA" sz="2100" dirty="0"/>
          </a:p>
          <a:p>
            <a:pPr marL="0" indent="0">
              <a:buNone/>
            </a:pPr>
            <a:r>
              <a:rPr lang="en-GB" sz="2100" dirty="0"/>
              <a:t>Tender advice centres will be discussed later.</a:t>
            </a:r>
          </a:p>
          <a:p>
            <a:pPr marL="0" indent="0">
              <a:buNone/>
            </a:pPr>
            <a:r>
              <a:rPr lang="en-GB" sz="2100" dirty="0"/>
              <a:t>	           </a:t>
            </a:r>
            <a:r>
              <a:rPr lang="en-ZA" sz="2100" dirty="0"/>
              <a:t>Do the formative assessment for Study Unit 1 in your PoE</a:t>
            </a:r>
          </a:p>
          <a:p>
            <a:pPr marL="0" indent="0">
              <a:buNone/>
            </a:pPr>
            <a:endParaRPr lang="en-ZA" sz="2100" dirty="0"/>
          </a:p>
        </p:txBody>
      </p:sp>
      <p:pic>
        <p:nvPicPr>
          <p:cNvPr id="5" name="Picture 4">
            <a:extLst>
              <a:ext uri="{FF2B5EF4-FFF2-40B4-BE49-F238E27FC236}">
                <a16:creationId xmlns:a16="http://schemas.microsoft.com/office/drawing/2014/main" id="{97924509-93AF-4218-A9E5-B4C0F6F158A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67544" y="5444704"/>
            <a:ext cx="1447520" cy="648592"/>
          </a:xfrm>
          <a:prstGeom prst="rect">
            <a:avLst/>
          </a:prstGeom>
          <a:noFill/>
          <a:ln>
            <a:noFill/>
          </a:ln>
        </p:spPr>
      </p:pic>
    </p:spTree>
    <p:extLst>
      <p:ext uri="{BB962C8B-B14F-4D97-AF65-F5344CB8AC3E}">
        <p14:creationId xmlns:p14="http://schemas.microsoft.com/office/powerpoint/2010/main" val="42870337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D964A-7F62-4D8F-B116-81F817F0C0EF}"/>
              </a:ext>
            </a:extLst>
          </p:cNvPr>
          <p:cNvSpPr>
            <a:spLocks noGrp="1"/>
          </p:cNvSpPr>
          <p:nvPr>
            <p:ph type="title"/>
          </p:nvPr>
        </p:nvSpPr>
        <p:spPr/>
        <p:txBody>
          <a:bodyPr/>
          <a:lstStyle/>
          <a:p>
            <a:r>
              <a:rPr lang="en-GB" dirty="0"/>
              <a:t>STUDY UNIT 2</a:t>
            </a:r>
            <a:endParaRPr lang="en-ZA" dirty="0"/>
          </a:p>
        </p:txBody>
      </p:sp>
      <p:sp>
        <p:nvSpPr>
          <p:cNvPr id="3" name="Text Placeholder 2">
            <a:extLst>
              <a:ext uri="{FF2B5EF4-FFF2-40B4-BE49-F238E27FC236}">
                <a16:creationId xmlns:a16="http://schemas.microsoft.com/office/drawing/2014/main" id="{6E80546D-A67E-4429-9A38-AE9C501FD996}"/>
              </a:ext>
            </a:extLst>
          </p:cNvPr>
          <p:cNvSpPr>
            <a:spLocks noGrp="1"/>
          </p:cNvSpPr>
          <p:nvPr>
            <p:ph type="body" idx="1"/>
          </p:nvPr>
        </p:nvSpPr>
        <p:spPr/>
        <p:txBody>
          <a:bodyPr/>
          <a:lstStyle/>
          <a:p>
            <a:r>
              <a:rPr lang="en-GB" dirty="0"/>
              <a:t>PREPARING AND COMPLETING A TENDER DOCUMENT</a:t>
            </a:r>
            <a:endParaRPr lang="en-ZA" dirty="0"/>
          </a:p>
          <a:p>
            <a:endParaRPr lang="en-ZA" dirty="0"/>
          </a:p>
        </p:txBody>
      </p:sp>
      <p:sp>
        <p:nvSpPr>
          <p:cNvPr id="4" name="Slide Number Placeholder 3">
            <a:extLst>
              <a:ext uri="{FF2B5EF4-FFF2-40B4-BE49-F238E27FC236}">
                <a16:creationId xmlns:a16="http://schemas.microsoft.com/office/drawing/2014/main" id="{0EBA20F4-0842-4037-BB68-4FE788919945}"/>
              </a:ext>
            </a:extLst>
          </p:cNvPr>
          <p:cNvSpPr>
            <a:spLocks noGrp="1"/>
          </p:cNvSpPr>
          <p:nvPr>
            <p:ph type="sldNum" sz="quarter" idx="12"/>
          </p:nvPr>
        </p:nvSpPr>
        <p:spPr/>
        <p:txBody>
          <a:bodyPr/>
          <a:lstStyle/>
          <a:p>
            <a:fld id="{4980778A-6F9D-4141-8080-B8192EADCD40}" type="slidenum">
              <a:rPr lang="en-ZA" smtClean="0"/>
              <a:pPr/>
              <a:t>62</a:t>
            </a:fld>
            <a:endParaRPr lang="en-ZA" dirty="0"/>
          </a:p>
        </p:txBody>
      </p:sp>
    </p:spTree>
    <p:extLst>
      <p:ext uri="{BB962C8B-B14F-4D97-AF65-F5344CB8AC3E}">
        <p14:creationId xmlns:p14="http://schemas.microsoft.com/office/powerpoint/2010/main" val="28494080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F962-B61C-4755-A0E4-7F1CC704C799}"/>
              </a:ext>
            </a:extLst>
          </p:cNvPr>
          <p:cNvSpPr>
            <a:spLocks noGrp="1"/>
          </p:cNvSpPr>
          <p:nvPr>
            <p:ph type="title"/>
          </p:nvPr>
        </p:nvSpPr>
        <p:spPr/>
        <p:txBody>
          <a:bodyPr>
            <a:normAutofit fontScale="90000"/>
          </a:bodyPr>
          <a:lstStyle/>
          <a:p>
            <a:pPr algn="ctr"/>
            <a:r>
              <a:rPr lang="en-ZA" dirty="0"/>
              <a:t>Information from Bidders’ Meetings and Tender Documents</a:t>
            </a:r>
          </a:p>
        </p:txBody>
      </p:sp>
      <p:sp>
        <p:nvSpPr>
          <p:cNvPr id="3" name="Slide Number Placeholder 2">
            <a:extLst>
              <a:ext uri="{FF2B5EF4-FFF2-40B4-BE49-F238E27FC236}">
                <a16:creationId xmlns:a16="http://schemas.microsoft.com/office/drawing/2014/main" id="{BECE536E-894A-4D53-9B21-903C7005518B}"/>
              </a:ext>
            </a:extLst>
          </p:cNvPr>
          <p:cNvSpPr>
            <a:spLocks noGrp="1"/>
          </p:cNvSpPr>
          <p:nvPr>
            <p:ph type="sldNum" sz="quarter" idx="12"/>
          </p:nvPr>
        </p:nvSpPr>
        <p:spPr/>
        <p:txBody>
          <a:bodyPr/>
          <a:lstStyle/>
          <a:p>
            <a:fld id="{32F83655-DC73-417F-8B26-EB7A1DBB5382}" type="slidenum">
              <a:rPr lang="en-ZA" smtClean="0"/>
              <a:pPr/>
              <a:t>63</a:t>
            </a:fld>
            <a:endParaRPr lang="en-ZA" dirty="0"/>
          </a:p>
        </p:txBody>
      </p:sp>
      <p:sp>
        <p:nvSpPr>
          <p:cNvPr id="4" name="Content Placeholder 3">
            <a:extLst>
              <a:ext uri="{FF2B5EF4-FFF2-40B4-BE49-F238E27FC236}">
                <a16:creationId xmlns:a16="http://schemas.microsoft.com/office/drawing/2014/main" id="{B0C3EB02-523E-455C-95A1-D53228C4D718}"/>
              </a:ext>
            </a:extLst>
          </p:cNvPr>
          <p:cNvSpPr>
            <a:spLocks noGrp="1"/>
          </p:cNvSpPr>
          <p:nvPr>
            <p:ph sz="quarter" idx="1"/>
          </p:nvPr>
        </p:nvSpPr>
        <p:spPr/>
        <p:txBody>
          <a:bodyPr>
            <a:normAutofit/>
          </a:bodyPr>
          <a:lstStyle/>
          <a:p>
            <a:pPr marL="0" indent="0">
              <a:buNone/>
            </a:pPr>
            <a:r>
              <a:rPr lang="en-GB" sz="2100" b="1" dirty="0"/>
              <a:t>Tender Documents</a:t>
            </a:r>
            <a:endParaRPr lang="en-ZA" sz="2100" b="1" dirty="0"/>
          </a:p>
          <a:p>
            <a:pPr marL="0" indent="0">
              <a:buNone/>
            </a:pPr>
            <a:r>
              <a:rPr lang="en-GB" sz="2100" dirty="0"/>
              <a:t> </a:t>
            </a:r>
            <a:endParaRPr lang="en-ZA" sz="2100" dirty="0"/>
          </a:p>
          <a:p>
            <a:r>
              <a:rPr lang="en-GB" sz="2100" dirty="0"/>
              <a:t>We have already discussed tendering documents.  It is important to make sure that you understand the tender documentation.</a:t>
            </a:r>
            <a:endParaRPr lang="en-ZA" sz="2100" dirty="0"/>
          </a:p>
          <a:p>
            <a:pPr marL="0" indent="0">
              <a:buNone/>
            </a:pPr>
            <a:r>
              <a:rPr lang="en-GB" sz="2100" dirty="0"/>
              <a:t> </a:t>
            </a:r>
            <a:endParaRPr lang="en-ZA" sz="2100" dirty="0"/>
          </a:p>
          <a:p>
            <a:pPr marL="0" indent="0">
              <a:buNone/>
            </a:pPr>
            <a:r>
              <a:rPr lang="en-GB" sz="2100" b="1" dirty="0"/>
              <a:t>Tender documents are usually divided into four sections:</a:t>
            </a:r>
            <a:endParaRPr lang="en-ZA" sz="2100" b="1" dirty="0"/>
          </a:p>
          <a:p>
            <a:pPr lvl="0" fontAlgn="base"/>
            <a:r>
              <a:rPr lang="en-GB" sz="2100" dirty="0">
                <a:effectLst>
                  <a:outerShdw sx="0" sy="0">
                    <a:srgbClr val="000000"/>
                  </a:outerShdw>
                </a:effectLst>
              </a:rPr>
              <a:t>Conditions of Tender (including the criteria that will be used to evaluate your bid)</a:t>
            </a:r>
            <a:endParaRPr lang="en-ZA" sz="2100" dirty="0">
              <a:effectLst>
                <a:outerShdw sx="0" sy="0">
                  <a:srgbClr val="000000"/>
                </a:outerShdw>
              </a:effectLst>
            </a:endParaRPr>
          </a:p>
          <a:p>
            <a:pPr lvl="0" fontAlgn="base"/>
            <a:r>
              <a:rPr lang="en-GB" sz="2100" dirty="0">
                <a:effectLst>
                  <a:outerShdw sx="0" sy="0">
                    <a:srgbClr val="000000"/>
                  </a:outerShdw>
                </a:effectLst>
              </a:rPr>
              <a:t>Specifications</a:t>
            </a:r>
            <a:endParaRPr lang="en-ZA" sz="2100" dirty="0">
              <a:effectLst>
                <a:outerShdw sx="0" sy="0">
                  <a:srgbClr val="000000"/>
                </a:outerShdw>
              </a:effectLst>
            </a:endParaRPr>
          </a:p>
          <a:p>
            <a:pPr lvl="0" fontAlgn="base"/>
            <a:r>
              <a:rPr lang="en-GB" sz="2100" dirty="0">
                <a:effectLst>
                  <a:outerShdw sx="0" sy="0">
                    <a:srgbClr val="000000"/>
                  </a:outerShdw>
                </a:effectLst>
              </a:rPr>
              <a:t>Conditions of Contract</a:t>
            </a:r>
            <a:endParaRPr lang="en-ZA" sz="2100" dirty="0">
              <a:effectLst>
                <a:outerShdw sx="0" sy="0">
                  <a:srgbClr val="000000"/>
                </a:outerShdw>
              </a:effectLst>
            </a:endParaRPr>
          </a:p>
          <a:p>
            <a:pPr lvl="0" fontAlgn="base"/>
            <a:r>
              <a:rPr lang="en-GB" sz="2100" dirty="0">
                <a:effectLst>
                  <a:outerShdw sx="0" sy="0">
                    <a:srgbClr val="000000"/>
                  </a:outerShdw>
                </a:effectLst>
              </a:rPr>
              <a:t>Tenderer Response Schedules</a:t>
            </a:r>
            <a:endParaRPr lang="en-ZA" sz="2100" dirty="0">
              <a:effectLst>
                <a:outerShdw sx="0" sy="0">
                  <a:srgbClr val="000000"/>
                </a:outerShdw>
              </a:effectLst>
            </a:endParaRPr>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17089387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F962-B61C-4755-A0E4-7F1CC704C799}"/>
              </a:ext>
            </a:extLst>
          </p:cNvPr>
          <p:cNvSpPr>
            <a:spLocks noGrp="1"/>
          </p:cNvSpPr>
          <p:nvPr>
            <p:ph type="title"/>
          </p:nvPr>
        </p:nvSpPr>
        <p:spPr/>
        <p:txBody>
          <a:bodyPr>
            <a:normAutofit fontScale="90000"/>
          </a:bodyPr>
          <a:lstStyle/>
          <a:p>
            <a:pPr algn="ctr"/>
            <a:r>
              <a:rPr lang="en-ZA" dirty="0"/>
              <a:t>Information from Bidders’ Meetings and Tender Documents</a:t>
            </a:r>
          </a:p>
        </p:txBody>
      </p:sp>
      <p:sp>
        <p:nvSpPr>
          <p:cNvPr id="3" name="Slide Number Placeholder 2">
            <a:extLst>
              <a:ext uri="{FF2B5EF4-FFF2-40B4-BE49-F238E27FC236}">
                <a16:creationId xmlns:a16="http://schemas.microsoft.com/office/drawing/2014/main" id="{BECE536E-894A-4D53-9B21-903C7005518B}"/>
              </a:ext>
            </a:extLst>
          </p:cNvPr>
          <p:cNvSpPr>
            <a:spLocks noGrp="1"/>
          </p:cNvSpPr>
          <p:nvPr>
            <p:ph type="sldNum" sz="quarter" idx="12"/>
          </p:nvPr>
        </p:nvSpPr>
        <p:spPr/>
        <p:txBody>
          <a:bodyPr/>
          <a:lstStyle/>
          <a:p>
            <a:fld id="{32F83655-DC73-417F-8B26-EB7A1DBB5382}" type="slidenum">
              <a:rPr lang="en-ZA" smtClean="0"/>
              <a:pPr/>
              <a:t>64</a:t>
            </a:fld>
            <a:endParaRPr lang="en-ZA" dirty="0"/>
          </a:p>
        </p:txBody>
      </p:sp>
      <p:sp>
        <p:nvSpPr>
          <p:cNvPr id="4" name="Content Placeholder 3">
            <a:extLst>
              <a:ext uri="{FF2B5EF4-FFF2-40B4-BE49-F238E27FC236}">
                <a16:creationId xmlns:a16="http://schemas.microsoft.com/office/drawing/2014/main" id="{B0C3EB02-523E-455C-95A1-D53228C4D718}"/>
              </a:ext>
            </a:extLst>
          </p:cNvPr>
          <p:cNvSpPr>
            <a:spLocks noGrp="1"/>
          </p:cNvSpPr>
          <p:nvPr>
            <p:ph sz="quarter" idx="1"/>
          </p:nvPr>
        </p:nvSpPr>
        <p:spPr/>
        <p:txBody>
          <a:bodyPr>
            <a:normAutofit/>
          </a:bodyPr>
          <a:lstStyle/>
          <a:p>
            <a:pPr marL="0" indent="0">
              <a:buNone/>
            </a:pPr>
            <a:r>
              <a:rPr lang="en-GB" b="1" dirty="0"/>
              <a:t>The following table describes the purpose of, and what content can be found in each document.</a:t>
            </a:r>
          </a:p>
          <a:p>
            <a:pPr marL="0" indent="0">
              <a:buNone/>
            </a:pPr>
            <a:endParaRPr lang="en-GB" b="1" dirty="0"/>
          </a:p>
          <a:p>
            <a:pPr marL="0" indent="0">
              <a:buNone/>
            </a:pPr>
            <a:endParaRPr lang="en-ZA" b="1" dirty="0"/>
          </a:p>
          <a:p>
            <a:pPr marL="0" indent="0">
              <a:buNone/>
            </a:pPr>
            <a:endParaRPr lang="en-ZA" sz="2100" dirty="0"/>
          </a:p>
          <a:p>
            <a:pPr marL="0" indent="0">
              <a:buNone/>
            </a:pPr>
            <a:endParaRPr lang="en-ZA" sz="2100" dirty="0"/>
          </a:p>
        </p:txBody>
      </p:sp>
      <p:graphicFrame>
        <p:nvGraphicFramePr>
          <p:cNvPr id="5" name="Table 4">
            <a:extLst>
              <a:ext uri="{FF2B5EF4-FFF2-40B4-BE49-F238E27FC236}">
                <a16:creationId xmlns:a16="http://schemas.microsoft.com/office/drawing/2014/main" id="{80F3D893-DED3-49D2-B532-484DECB592C3}"/>
              </a:ext>
            </a:extLst>
          </p:cNvPr>
          <p:cNvGraphicFramePr>
            <a:graphicFrameLocks noGrp="1"/>
          </p:cNvGraphicFramePr>
          <p:nvPr>
            <p:extLst>
              <p:ext uri="{D42A27DB-BD31-4B8C-83A1-F6EECF244321}">
                <p14:modId xmlns:p14="http://schemas.microsoft.com/office/powerpoint/2010/main" val="4201356655"/>
              </p:ext>
            </p:extLst>
          </p:nvPr>
        </p:nvGraphicFramePr>
        <p:xfrm>
          <a:off x="625070" y="2226310"/>
          <a:ext cx="8061730" cy="4441190"/>
        </p:xfrm>
        <a:graphic>
          <a:graphicData uri="http://schemas.openxmlformats.org/drawingml/2006/table">
            <a:tbl>
              <a:tblPr firstRow="1" firstCol="1" bandRow="1">
                <a:tableStyleId>{5C22544A-7EE6-4342-B048-85BDC9FD1C3A}</a:tableStyleId>
              </a:tblPr>
              <a:tblGrid>
                <a:gridCol w="1436643">
                  <a:extLst>
                    <a:ext uri="{9D8B030D-6E8A-4147-A177-3AD203B41FA5}">
                      <a16:colId xmlns:a16="http://schemas.microsoft.com/office/drawing/2014/main" val="4063917468"/>
                    </a:ext>
                  </a:extLst>
                </a:gridCol>
                <a:gridCol w="1846053">
                  <a:extLst>
                    <a:ext uri="{9D8B030D-6E8A-4147-A177-3AD203B41FA5}">
                      <a16:colId xmlns:a16="http://schemas.microsoft.com/office/drawing/2014/main" val="3418727162"/>
                    </a:ext>
                  </a:extLst>
                </a:gridCol>
                <a:gridCol w="4779034">
                  <a:extLst>
                    <a:ext uri="{9D8B030D-6E8A-4147-A177-3AD203B41FA5}">
                      <a16:colId xmlns:a16="http://schemas.microsoft.com/office/drawing/2014/main" val="69478318"/>
                    </a:ext>
                  </a:extLst>
                </a:gridCol>
              </a:tblGrid>
              <a:tr h="257663">
                <a:tc>
                  <a:txBody>
                    <a:bodyPr/>
                    <a:lstStyle/>
                    <a:p>
                      <a:pPr algn="l">
                        <a:lnSpc>
                          <a:spcPct val="150000"/>
                        </a:lnSpc>
                        <a:spcAft>
                          <a:spcPts val="0"/>
                        </a:spcAft>
                      </a:pPr>
                      <a:r>
                        <a:rPr lang="en-US" sz="1800" dirty="0">
                          <a:effectLst/>
                        </a:rPr>
                        <a:t>Document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l">
                        <a:lnSpc>
                          <a:spcPct val="150000"/>
                        </a:lnSpc>
                        <a:spcAft>
                          <a:spcPts val="0"/>
                        </a:spcAft>
                      </a:pPr>
                      <a:r>
                        <a:rPr lang="en-US" sz="1800" dirty="0">
                          <a:effectLst/>
                        </a:rPr>
                        <a:t>Purpose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l">
                        <a:lnSpc>
                          <a:spcPct val="150000"/>
                        </a:lnSpc>
                        <a:spcAft>
                          <a:spcPts val="0"/>
                        </a:spcAft>
                      </a:pPr>
                      <a:r>
                        <a:rPr lang="en-US" sz="1800" dirty="0">
                          <a:effectLst/>
                        </a:rPr>
                        <a:t>Examples of content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1159901609"/>
                  </a:ext>
                </a:extLst>
              </a:tr>
              <a:tr h="3553379">
                <a:tc>
                  <a:txBody>
                    <a:bodyPr/>
                    <a:lstStyle/>
                    <a:p>
                      <a:pPr algn="l">
                        <a:lnSpc>
                          <a:spcPct val="150000"/>
                        </a:lnSpc>
                        <a:spcAft>
                          <a:spcPts val="0"/>
                        </a:spcAft>
                      </a:pPr>
                      <a:r>
                        <a:rPr lang="en-US" sz="1800" dirty="0">
                          <a:effectLst/>
                        </a:rPr>
                        <a:t>Conditions of tender</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l">
                        <a:lnSpc>
                          <a:spcPct val="150000"/>
                        </a:lnSpc>
                        <a:spcAft>
                          <a:spcPts val="0"/>
                        </a:spcAft>
                      </a:pPr>
                      <a:r>
                        <a:rPr lang="en-US" sz="1800" dirty="0">
                          <a:effectLst/>
                        </a:rPr>
                        <a:t>Explains the terms under which a tender will be accepted for evaluation</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342900" lvl="0" indent="-342900" algn="l">
                        <a:lnSpc>
                          <a:spcPct val="150000"/>
                        </a:lnSpc>
                        <a:spcAft>
                          <a:spcPts val="0"/>
                        </a:spcAft>
                        <a:buFont typeface="Symbol" panose="05050102010706020507" pitchFamily="18" charset="2"/>
                        <a:buChar char=""/>
                      </a:pPr>
                      <a:r>
                        <a:rPr lang="en-US" sz="1800" dirty="0">
                          <a:effectLst/>
                        </a:rPr>
                        <a:t>Evaluation criteria, and what weightings will be used</a:t>
                      </a:r>
                      <a:endParaRPr lang="en-ZA" sz="1800" dirty="0">
                        <a:effectLst/>
                      </a:endParaRPr>
                    </a:p>
                    <a:p>
                      <a:pPr marL="342900" lvl="0" indent="-342900" algn="l">
                        <a:lnSpc>
                          <a:spcPct val="150000"/>
                        </a:lnSpc>
                        <a:spcAft>
                          <a:spcPts val="0"/>
                        </a:spcAft>
                        <a:buFont typeface="Symbol" panose="05050102010706020507" pitchFamily="18" charset="2"/>
                        <a:buChar char=""/>
                      </a:pPr>
                      <a:r>
                        <a:rPr lang="en-US" sz="1800" dirty="0">
                          <a:effectLst/>
                        </a:rPr>
                        <a:t>Closing date, time and place to submit tenders</a:t>
                      </a:r>
                      <a:endParaRPr lang="en-ZA" sz="1800" dirty="0">
                        <a:effectLst/>
                      </a:endParaRPr>
                    </a:p>
                    <a:p>
                      <a:pPr marL="342900" lvl="0" indent="-342900" algn="l">
                        <a:lnSpc>
                          <a:spcPct val="150000"/>
                        </a:lnSpc>
                        <a:spcAft>
                          <a:spcPts val="0"/>
                        </a:spcAft>
                        <a:buFont typeface="Symbol" panose="05050102010706020507" pitchFamily="18" charset="2"/>
                        <a:buChar char=""/>
                      </a:pPr>
                      <a:r>
                        <a:rPr lang="en-US" sz="1800" dirty="0">
                          <a:effectLst/>
                        </a:rPr>
                        <a:t>Contact details of the business putting out the tender</a:t>
                      </a:r>
                      <a:endParaRPr lang="en-ZA" sz="1800" dirty="0">
                        <a:effectLst/>
                      </a:endParaRPr>
                    </a:p>
                    <a:p>
                      <a:pPr marL="342900" lvl="0" indent="-342900" algn="l">
                        <a:lnSpc>
                          <a:spcPct val="150000"/>
                        </a:lnSpc>
                        <a:spcAft>
                          <a:spcPts val="0"/>
                        </a:spcAft>
                        <a:buFont typeface="Symbol" panose="05050102010706020507" pitchFamily="18" charset="2"/>
                        <a:buChar char=""/>
                      </a:pPr>
                      <a:r>
                        <a:rPr lang="en-US" sz="1800" dirty="0">
                          <a:effectLst/>
                        </a:rPr>
                        <a:t>Notice of pre-tender briefing sessions</a:t>
                      </a:r>
                      <a:endParaRPr lang="en-ZA" sz="1800" dirty="0">
                        <a:effectLst/>
                      </a:endParaRPr>
                    </a:p>
                    <a:p>
                      <a:pPr marL="342900" lvl="0" indent="-342900" algn="l">
                        <a:lnSpc>
                          <a:spcPct val="150000"/>
                        </a:lnSpc>
                        <a:spcAft>
                          <a:spcPts val="0"/>
                        </a:spcAft>
                        <a:buFont typeface="Symbol" panose="05050102010706020507" pitchFamily="18" charset="2"/>
                        <a:buChar char=""/>
                      </a:pPr>
                      <a:r>
                        <a:rPr lang="en-US" sz="1800" dirty="0">
                          <a:effectLst/>
                        </a:rPr>
                        <a:t>Pricing requirements, and whether it should include or exclude VAT</a:t>
                      </a:r>
                      <a:endParaRPr lang="en-ZA" sz="1800" dirty="0">
                        <a:effectLst/>
                      </a:endParaRPr>
                    </a:p>
                    <a:p>
                      <a:pPr marL="342900" lvl="0" indent="-342900" algn="l">
                        <a:lnSpc>
                          <a:spcPct val="150000"/>
                        </a:lnSpc>
                        <a:spcAft>
                          <a:spcPts val="0"/>
                        </a:spcAft>
                        <a:buFont typeface="Symbol" panose="05050102010706020507" pitchFamily="18" charset="2"/>
                        <a:buChar char=""/>
                      </a:pPr>
                      <a:r>
                        <a:rPr lang="en-US" sz="1800" dirty="0">
                          <a:effectLst/>
                        </a:rPr>
                        <a:t>Government policies that apply to the tender</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247419959"/>
                  </a:ext>
                </a:extLst>
              </a:tr>
            </a:tbl>
          </a:graphicData>
        </a:graphic>
      </p:graphicFrame>
    </p:spTree>
    <p:extLst>
      <p:ext uri="{BB962C8B-B14F-4D97-AF65-F5344CB8AC3E}">
        <p14:creationId xmlns:p14="http://schemas.microsoft.com/office/powerpoint/2010/main" val="21303085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F962-B61C-4755-A0E4-7F1CC704C799}"/>
              </a:ext>
            </a:extLst>
          </p:cNvPr>
          <p:cNvSpPr>
            <a:spLocks noGrp="1"/>
          </p:cNvSpPr>
          <p:nvPr>
            <p:ph type="title"/>
          </p:nvPr>
        </p:nvSpPr>
        <p:spPr/>
        <p:txBody>
          <a:bodyPr>
            <a:normAutofit fontScale="90000"/>
          </a:bodyPr>
          <a:lstStyle/>
          <a:p>
            <a:pPr algn="ctr"/>
            <a:r>
              <a:rPr lang="en-ZA" dirty="0"/>
              <a:t>Information from Bidders’ Meetings and Tender Documents</a:t>
            </a:r>
          </a:p>
        </p:txBody>
      </p:sp>
      <p:sp>
        <p:nvSpPr>
          <p:cNvPr id="3" name="Slide Number Placeholder 2">
            <a:extLst>
              <a:ext uri="{FF2B5EF4-FFF2-40B4-BE49-F238E27FC236}">
                <a16:creationId xmlns:a16="http://schemas.microsoft.com/office/drawing/2014/main" id="{BECE536E-894A-4D53-9B21-903C7005518B}"/>
              </a:ext>
            </a:extLst>
          </p:cNvPr>
          <p:cNvSpPr>
            <a:spLocks noGrp="1"/>
          </p:cNvSpPr>
          <p:nvPr>
            <p:ph type="sldNum" sz="quarter" idx="12"/>
          </p:nvPr>
        </p:nvSpPr>
        <p:spPr/>
        <p:txBody>
          <a:bodyPr/>
          <a:lstStyle/>
          <a:p>
            <a:fld id="{32F83655-DC73-417F-8B26-EB7A1DBB5382}" type="slidenum">
              <a:rPr lang="en-ZA" smtClean="0"/>
              <a:pPr/>
              <a:t>65</a:t>
            </a:fld>
            <a:endParaRPr lang="en-ZA" dirty="0"/>
          </a:p>
        </p:txBody>
      </p:sp>
      <p:sp>
        <p:nvSpPr>
          <p:cNvPr id="4" name="Content Placeholder 3">
            <a:extLst>
              <a:ext uri="{FF2B5EF4-FFF2-40B4-BE49-F238E27FC236}">
                <a16:creationId xmlns:a16="http://schemas.microsoft.com/office/drawing/2014/main" id="{B0C3EB02-523E-455C-95A1-D53228C4D718}"/>
              </a:ext>
            </a:extLst>
          </p:cNvPr>
          <p:cNvSpPr>
            <a:spLocks noGrp="1"/>
          </p:cNvSpPr>
          <p:nvPr>
            <p:ph sz="quarter" idx="1"/>
          </p:nvPr>
        </p:nvSpPr>
        <p:spPr/>
        <p:txBody>
          <a:bodyPr>
            <a:normAutofit/>
          </a:bodyPr>
          <a:lstStyle/>
          <a:p>
            <a:pPr marL="0" indent="0">
              <a:buNone/>
            </a:pPr>
            <a:endParaRPr lang="en-GB" b="1" dirty="0"/>
          </a:p>
          <a:p>
            <a:pPr marL="0" indent="0">
              <a:buNone/>
            </a:pPr>
            <a:endParaRPr lang="en-ZA" b="1" dirty="0"/>
          </a:p>
          <a:p>
            <a:pPr marL="0" indent="0">
              <a:buNone/>
            </a:pPr>
            <a:endParaRPr lang="en-ZA" sz="2100" dirty="0"/>
          </a:p>
          <a:p>
            <a:pPr marL="0" indent="0">
              <a:buNone/>
            </a:pPr>
            <a:endParaRPr lang="en-ZA" sz="2100" dirty="0"/>
          </a:p>
        </p:txBody>
      </p:sp>
      <p:graphicFrame>
        <p:nvGraphicFramePr>
          <p:cNvPr id="6" name="Table 5">
            <a:extLst>
              <a:ext uri="{FF2B5EF4-FFF2-40B4-BE49-F238E27FC236}">
                <a16:creationId xmlns:a16="http://schemas.microsoft.com/office/drawing/2014/main" id="{45FE9D7E-33F7-46D9-B18F-2F69254A8C9A}"/>
              </a:ext>
            </a:extLst>
          </p:cNvPr>
          <p:cNvGraphicFramePr>
            <a:graphicFrameLocks noGrp="1"/>
          </p:cNvGraphicFramePr>
          <p:nvPr>
            <p:extLst>
              <p:ext uri="{D42A27DB-BD31-4B8C-83A1-F6EECF244321}">
                <p14:modId xmlns:p14="http://schemas.microsoft.com/office/powerpoint/2010/main" val="2676924474"/>
              </p:ext>
            </p:extLst>
          </p:nvPr>
        </p:nvGraphicFramePr>
        <p:xfrm>
          <a:off x="374904" y="1671066"/>
          <a:ext cx="8009972" cy="4628203"/>
        </p:xfrm>
        <a:graphic>
          <a:graphicData uri="http://schemas.openxmlformats.org/drawingml/2006/table">
            <a:tbl>
              <a:tblPr firstRow="1" firstCol="1" bandRow="1">
                <a:tableStyleId>{5C22544A-7EE6-4342-B048-85BDC9FD1C3A}</a:tableStyleId>
              </a:tblPr>
              <a:tblGrid>
                <a:gridCol w="1682724">
                  <a:extLst>
                    <a:ext uri="{9D8B030D-6E8A-4147-A177-3AD203B41FA5}">
                      <a16:colId xmlns:a16="http://schemas.microsoft.com/office/drawing/2014/main" val="204282334"/>
                    </a:ext>
                  </a:extLst>
                </a:gridCol>
                <a:gridCol w="2201082">
                  <a:extLst>
                    <a:ext uri="{9D8B030D-6E8A-4147-A177-3AD203B41FA5}">
                      <a16:colId xmlns:a16="http://schemas.microsoft.com/office/drawing/2014/main" val="320012790"/>
                    </a:ext>
                  </a:extLst>
                </a:gridCol>
                <a:gridCol w="4126166">
                  <a:extLst>
                    <a:ext uri="{9D8B030D-6E8A-4147-A177-3AD203B41FA5}">
                      <a16:colId xmlns:a16="http://schemas.microsoft.com/office/drawing/2014/main" val="1271281132"/>
                    </a:ext>
                  </a:extLst>
                </a:gridCol>
              </a:tblGrid>
              <a:tr h="1421453">
                <a:tc>
                  <a:txBody>
                    <a:bodyPr/>
                    <a:lstStyle/>
                    <a:p>
                      <a:pPr algn="l">
                        <a:lnSpc>
                          <a:spcPct val="150000"/>
                        </a:lnSpc>
                        <a:spcAft>
                          <a:spcPts val="0"/>
                        </a:spcAft>
                      </a:pPr>
                      <a:r>
                        <a:rPr lang="en-US" sz="1800" dirty="0">
                          <a:effectLst/>
                        </a:rPr>
                        <a:t>Specification</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l">
                        <a:lnSpc>
                          <a:spcPct val="150000"/>
                        </a:lnSpc>
                        <a:spcAft>
                          <a:spcPts val="0"/>
                        </a:spcAft>
                      </a:pPr>
                      <a:r>
                        <a:rPr lang="en-US" sz="1800" dirty="0">
                          <a:effectLst/>
                        </a:rPr>
                        <a:t>Gives a complete description of what is required</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l">
                        <a:lnSpc>
                          <a:spcPct val="150000"/>
                        </a:lnSpc>
                        <a:spcAft>
                          <a:spcPts val="0"/>
                        </a:spcAft>
                      </a:pPr>
                      <a:r>
                        <a:rPr lang="en-US" sz="1800" dirty="0">
                          <a:effectLst/>
                        </a:rPr>
                        <a:t>Functional, technical and performance requirements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3812491152"/>
                  </a:ext>
                </a:extLst>
              </a:tr>
              <a:tr h="1421453">
                <a:tc>
                  <a:txBody>
                    <a:bodyPr/>
                    <a:lstStyle/>
                    <a:p>
                      <a:pPr algn="l">
                        <a:lnSpc>
                          <a:spcPct val="150000"/>
                        </a:lnSpc>
                        <a:spcAft>
                          <a:spcPts val="0"/>
                        </a:spcAft>
                      </a:pPr>
                      <a:r>
                        <a:rPr lang="en-US" sz="1800" dirty="0">
                          <a:effectLst/>
                        </a:rPr>
                        <a:t>Conditions of contract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l">
                        <a:lnSpc>
                          <a:spcPct val="150000"/>
                        </a:lnSpc>
                        <a:spcAft>
                          <a:spcPts val="0"/>
                        </a:spcAft>
                      </a:pPr>
                      <a:r>
                        <a:rPr lang="en-US" sz="1800" dirty="0">
                          <a:effectLst/>
                        </a:rPr>
                        <a:t>Sets out the terms that will be used in the contract</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marL="342900" lvl="0" indent="-342900" algn="l">
                        <a:lnSpc>
                          <a:spcPct val="150000"/>
                        </a:lnSpc>
                        <a:spcAft>
                          <a:spcPts val="0"/>
                        </a:spcAft>
                        <a:buFont typeface="Symbol" panose="05050102010706020507" pitchFamily="18" charset="2"/>
                        <a:buChar char=""/>
                      </a:pPr>
                      <a:r>
                        <a:rPr lang="en-US" sz="1800" dirty="0">
                          <a:effectLst/>
                        </a:rPr>
                        <a:t>Information on your rights and responsibilities</a:t>
                      </a:r>
                      <a:endParaRPr lang="en-ZA" sz="1800" dirty="0">
                        <a:effectLst/>
                      </a:endParaRPr>
                    </a:p>
                    <a:p>
                      <a:pPr marL="342900" lvl="0" indent="-342900" algn="l">
                        <a:lnSpc>
                          <a:spcPct val="150000"/>
                        </a:lnSpc>
                        <a:spcAft>
                          <a:spcPts val="0"/>
                        </a:spcAft>
                        <a:buFont typeface="Symbol" panose="05050102010706020507" pitchFamily="18" charset="2"/>
                        <a:buChar char=""/>
                      </a:pPr>
                      <a:r>
                        <a:rPr lang="en-US" sz="1800" dirty="0">
                          <a:effectLst/>
                        </a:rPr>
                        <a:t>Information on the rights and responsibilities of the business that put out the tender</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3023852766"/>
                  </a:ext>
                </a:extLst>
              </a:tr>
              <a:tr h="930733">
                <a:tc>
                  <a:txBody>
                    <a:bodyPr/>
                    <a:lstStyle/>
                    <a:p>
                      <a:pPr algn="l">
                        <a:lnSpc>
                          <a:spcPct val="150000"/>
                        </a:lnSpc>
                        <a:spcAft>
                          <a:spcPts val="0"/>
                        </a:spcAft>
                      </a:pPr>
                      <a:r>
                        <a:rPr lang="en-US" sz="1800" dirty="0">
                          <a:effectLst/>
                        </a:rPr>
                        <a:t>Tenderer response schedules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l">
                        <a:lnSpc>
                          <a:spcPct val="150000"/>
                        </a:lnSpc>
                        <a:spcAft>
                          <a:spcPts val="0"/>
                        </a:spcAft>
                      </a:pPr>
                      <a:r>
                        <a:rPr lang="en-US" sz="1800" dirty="0">
                          <a:effectLst/>
                        </a:rPr>
                        <a:t>The tenderer must complete all the information here</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tc>
                  <a:txBody>
                    <a:bodyPr/>
                    <a:lstStyle/>
                    <a:p>
                      <a:pPr algn="l">
                        <a:lnSpc>
                          <a:spcPct val="150000"/>
                        </a:lnSpc>
                        <a:spcAft>
                          <a:spcPts val="0"/>
                        </a:spcAft>
                      </a:pPr>
                      <a:r>
                        <a:rPr lang="en-US" sz="1800" dirty="0">
                          <a:effectLst/>
                        </a:rPr>
                        <a:t>Your information to show that you comply with all the requirements, and also a summary of the costs.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lumMod val="85000"/>
                      </a:schemeClr>
                    </a:solidFill>
                  </a:tcPr>
                </a:tc>
                <a:extLst>
                  <a:ext uri="{0D108BD9-81ED-4DB2-BD59-A6C34878D82A}">
                    <a16:rowId xmlns:a16="http://schemas.microsoft.com/office/drawing/2014/main" val="2665242003"/>
                  </a:ext>
                </a:extLst>
              </a:tr>
            </a:tbl>
          </a:graphicData>
        </a:graphic>
      </p:graphicFrame>
    </p:spTree>
    <p:extLst>
      <p:ext uri="{BB962C8B-B14F-4D97-AF65-F5344CB8AC3E}">
        <p14:creationId xmlns:p14="http://schemas.microsoft.com/office/powerpoint/2010/main" val="3077687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F962-B61C-4755-A0E4-7F1CC704C799}"/>
              </a:ext>
            </a:extLst>
          </p:cNvPr>
          <p:cNvSpPr>
            <a:spLocks noGrp="1"/>
          </p:cNvSpPr>
          <p:nvPr>
            <p:ph type="title"/>
          </p:nvPr>
        </p:nvSpPr>
        <p:spPr/>
        <p:txBody>
          <a:bodyPr>
            <a:normAutofit fontScale="90000"/>
          </a:bodyPr>
          <a:lstStyle/>
          <a:p>
            <a:pPr algn="ctr"/>
            <a:r>
              <a:rPr lang="en-ZA" dirty="0"/>
              <a:t>Information from Bidders’ Meetings and Tender Documents</a:t>
            </a:r>
          </a:p>
        </p:txBody>
      </p:sp>
      <p:sp>
        <p:nvSpPr>
          <p:cNvPr id="3" name="Slide Number Placeholder 2">
            <a:extLst>
              <a:ext uri="{FF2B5EF4-FFF2-40B4-BE49-F238E27FC236}">
                <a16:creationId xmlns:a16="http://schemas.microsoft.com/office/drawing/2014/main" id="{BECE536E-894A-4D53-9B21-903C7005518B}"/>
              </a:ext>
            </a:extLst>
          </p:cNvPr>
          <p:cNvSpPr>
            <a:spLocks noGrp="1"/>
          </p:cNvSpPr>
          <p:nvPr>
            <p:ph type="sldNum" sz="quarter" idx="12"/>
          </p:nvPr>
        </p:nvSpPr>
        <p:spPr/>
        <p:txBody>
          <a:bodyPr/>
          <a:lstStyle/>
          <a:p>
            <a:fld id="{32F83655-DC73-417F-8B26-EB7A1DBB5382}" type="slidenum">
              <a:rPr lang="en-ZA" smtClean="0"/>
              <a:pPr/>
              <a:t>66</a:t>
            </a:fld>
            <a:endParaRPr lang="en-ZA" dirty="0"/>
          </a:p>
        </p:txBody>
      </p:sp>
      <p:sp>
        <p:nvSpPr>
          <p:cNvPr id="4" name="Content Placeholder 3">
            <a:extLst>
              <a:ext uri="{FF2B5EF4-FFF2-40B4-BE49-F238E27FC236}">
                <a16:creationId xmlns:a16="http://schemas.microsoft.com/office/drawing/2014/main" id="{B0C3EB02-523E-455C-95A1-D53228C4D718}"/>
              </a:ext>
            </a:extLst>
          </p:cNvPr>
          <p:cNvSpPr>
            <a:spLocks noGrp="1"/>
          </p:cNvSpPr>
          <p:nvPr>
            <p:ph sz="quarter" idx="1"/>
          </p:nvPr>
        </p:nvSpPr>
        <p:spPr/>
        <p:txBody>
          <a:bodyPr>
            <a:normAutofit/>
          </a:bodyPr>
          <a:lstStyle/>
          <a:p>
            <a:pPr marL="0" indent="0">
              <a:buNone/>
            </a:pPr>
            <a:endParaRPr lang="en-GB" b="1" dirty="0"/>
          </a:p>
          <a:p>
            <a:pPr marL="0" indent="0">
              <a:buNone/>
            </a:pPr>
            <a:endParaRPr lang="en-ZA" b="1"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3F5F9BBA-C4C2-4608-BC76-F9022BA8570F}"/>
              </a:ext>
            </a:extLst>
          </p:cNvPr>
          <p:cNvSpPr/>
          <p:nvPr/>
        </p:nvSpPr>
        <p:spPr>
          <a:xfrm>
            <a:off x="603504" y="1413296"/>
            <a:ext cx="8072952" cy="4616648"/>
          </a:xfrm>
          <a:prstGeom prst="rect">
            <a:avLst/>
          </a:prstGeom>
        </p:spPr>
        <p:txBody>
          <a:bodyPr wrap="square">
            <a:spAutoFit/>
          </a:bodyPr>
          <a:lstStyle/>
          <a:p>
            <a:r>
              <a:rPr lang="en-ZA" sz="2100" b="1" dirty="0"/>
              <a:t>Bidders’ Meetings</a:t>
            </a:r>
          </a:p>
          <a:p>
            <a:r>
              <a:rPr lang="en-ZA" sz="2100" dirty="0"/>
              <a:t> </a:t>
            </a:r>
          </a:p>
          <a:p>
            <a:endParaRPr lang="en-ZA" sz="2100" dirty="0"/>
          </a:p>
          <a:p>
            <a:pPr marL="342900" indent="-342900">
              <a:buFont typeface="Arial" panose="020B0604020202020204" pitchFamily="34" charset="0"/>
              <a:buChar char="•"/>
            </a:pPr>
            <a:r>
              <a:rPr lang="en-ZA" sz="2100" dirty="0"/>
              <a:t>Pre-bid meetings are usually held during the bid/proposal preparation period. The purpose of such meetings is to clear up any problems or concerns that bidders may have with the documents, scope of work and other details of the requirements. </a:t>
            </a:r>
          </a:p>
          <a:p>
            <a:pPr marL="342900" indent="-342900">
              <a:buFont typeface="Arial" panose="020B0604020202020204" pitchFamily="34" charset="0"/>
              <a:buChar char="•"/>
            </a:pPr>
            <a:endParaRPr lang="en-ZA" sz="2100" dirty="0"/>
          </a:p>
          <a:p>
            <a:pPr marL="342900" indent="-342900">
              <a:buFont typeface="Arial" panose="020B0604020202020204" pitchFamily="34" charset="0"/>
              <a:buChar char="•"/>
            </a:pPr>
            <a:r>
              <a:rPr lang="en-ZA" sz="2100" dirty="0"/>
              <a:t>These meetings are formal, and all prospective bidders that registered interest in the tender must get the results of the meeting in writing. </a:t>
            </a:r>
          </a:p>
          <a:p>
            <a:pPr marL="342900" indent="-342900">
              <a:buFont typeface="Arial" panose="020B0604020202020204" pitchFamily="34" charset="0"/>
              <a:buChar char="•"/>
            </a:pPr>
            <a:endParaRPr lang="en-ZA" sz="2100" dirty="0"/>
          </a:p>
          <a:p>
            <a:pPr marL="342900" indent="-342900">
              <a:buFont typeface="Arial" panose="020B0604020202020204" pitchFamily="34" charset="0"/>
              <a:buChar char="•"/>
            </a:pPr>
            <a:r>
              <a:rPr lang="en-ZA" sz="2100" dirty="0"/>
              <a:t>Prospective bidders are allowed to ask questions up to a date and time that is mentioned in the tender documents.</a:t>
            </a:r>
          </a:p>
        </p:txBody>
      </p:sp>
    </p:spTree>
    <p:extLst>
      <p:ext uri="{BB962C8B-B14F-4D97-AF65-F5344CB8AC3E}">
        <p14:creationId xmlns:p14="http://schemas.microsoft.com/office/powerpoint/2010/main" val="42132073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F962-B61C-4755-A0E4-7F1CC704C799}"/>
              </a:ext>
            </a:extLst>
          </p:cNvPr>
          <p:cNvSpPr>
            <a:spLocks noGrp="1"/>
          </p:cNvSpPr>
          <p:nvPr>
            <p:ph type="title"/>
          </p:nvPr>
        </p:nvSpPr>
        <p:spPr/>
        <p:txBody>
          <a:bodyPr>
            <a:normAutofit fontScale="90000"/>
          </a:bodyPr>
          <a:lstStyle/>
          <a:p>
            <a:pPr algn="ctr"/>
            <a:r>
              <a:rPr lang="en-ZA" dirty="0"/>
              <a:t>Information from Bidders’ Meetings and Tender Documents</a:t>
            </a:r>
          </a:p>
        </p:txBody>
      </p:sp>
      <p:sp>
        <p:nvSpPr>
          <p:cNvPr id="3" name="Slide Number Placeholder 2">
            <a:extLst>
              <a:ext uri="{FF2B5EF4-FFF2-40B4-BE49-F238E27FC236}">
                <a16:creationId xmlns:a16="http://schemas.microsoft.com/office/drawing/2014/main" id="{BECE536E-894A-4D53-9B21-903C7005518B}"/>
              </a:ext>
            </a:extLst>
          </p:cNvPr>
          <p:cNvSpPr>
            <a:spLocks noGrp="1"/>
          </p:cNvSpPr>
          <p:nvPr>
            <p:ph type="sldNum" sz="quarter" idx="12"/>
          </p:nvPr>
        </p:nvSpPr>
        <p:spPr/>
        <p:txBody>
          <a:bodyPr/>
          <a:lstStyle/>
          <a:p>
            <a:fld id="{32F83655-DC73-417F-8B26-EB7A1DBB5382}" type="slidenum">
              <a:rPr lang="en-ZA" smtClean="0"/>
              <a:pPr/>
              <a:t>67</a:t>
            </a:fld>
            <a:endParaRPr lang="en-ZA" dirty="0"/>
          </a:p>
        </p:txBody>
      </p:sp>
      <p:sp>
        <p:nvSpPr>
          <p:cNvPr id="4" name="Content Placeholder 3">
            <a:extLst>
              <a:ext uri="{FF2B5EF4-FFF2-40B4-BE49-F238E27FC236}">
                <a16:creationId xmlns:a16="http://schemas.microsoft.com/office/drawing/2014/main" id="{B0C3EB02-523E-455C-95A1-D53228C4D718}"/>
              </a:ext>
            </a:extLst>
          </p:cNvPr>
          <p:cNvSpPr>
            <a:spLocks noGrp="1"/>
          </p:cNvSpPr>
          <p:nvPr>
            <p:ph sz="quarter" idx="1"/>
          </p:nvPr>
        </p:nvSpPr>
        <p:spPr/>
        <p:txBody>
          <a:bodyPr>
            <a:normAutofit/>
          </a:bodyPr>
          <a:lstStyle/>
          <a:p>
            <a:pPr marL="0" indent="0">
              <a:buNone/>
            </a:pPr>
            <a:endParaRPr lang="en-GB" b="1" dirty="0"/>
          </a:p>
          <a:p>
            <a:pPr marL="0" indent="0">
              <a:buNone/>
            </a:pPr>
            <a:endParaRPr lang="en-ZA" b="1"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3F5F9BBA-C4C2-4608-BC76-F9022BA8570F}"/>
              </a:ext>
            </a:extLst>
          </p:cNvPr>
          <p:cNvSpPr/>
          <p:nvPr/>
        </p:nvSpPr>
        <p:spPr>
          <a:xfrm>
            <a:off x="603504" y="1413296"/>
            <a:ext cx="8072952" cy="4293483"/>
          </a:xfrm>
          <a:prstGeom prst="rect">
            <a:avLst/>
          </a:prstGeom>
        </p:spPr>
        <p:txBody>
          <a:bodyPr wrap="square">
            <a:spAutoFit/>
          </a:bodyPr>
          <a:lstStyle/>
          <a:p>
            <a:pPr marL="342900" indent="-342900">
              <a:buFont typeface="Arial" panose="020B0604020202020204" pitchFamily="34" charset="0"/>
              <a:buChar char="•"/>
            </a:pPr>
            <a:r>
              <a:rPr lang="en-GB" sz="2100" dirty="0"/>
              <a:t>Sometimes the organisation that puts out the tender will also hold formal site visits. </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That is usually done for works procurement and more complex goods requirements.</a:t>
            </a:r>
            <a:endParaRPr lang="en-ZA" sz="2100" dirty="0"/>
          </a:p>
          <a:p>
            <a:endParaRPr lang="en-ZA" sz="2100" dirty="0"/>
          </a:p>
          <a:p>
            <a:pPr marL="342900" indent="-342900">
              <a:buFont typeface="Arial" panose="020B0604020202020204" pitchFamily="34" charset="0"/>
              <a:buChar char="•"/>
            </a:pPr>
            <a:r>
              <a:rPr lang="en-GB" sz="2100" dirty="0"/>
              <a:t>When a site visit is planned, the details of the date and time must be stated in the tender documents. And the site visit must take place before the pre-bid meeting. </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The results must also be sent to all prospective bidders. That will be in the form of minutes of the site visit and pre-bid meeting.</a:t>
            </a:r>
            <a:endParaRPr lang="en-ZA" sz="2100" dirty="0"/>
          </a:p>
          <a:p>
            <a:endParaRPr lang="en-ZA" sz="2100" dirty="0"/>
          </a:p>
        </p:txBody>
      </p:sp>
    </p:spTree>
    <p:extLst>
      <p:ext uri="{BB962C8B-B14F-4D97-AF65-F5344CB8AC3E}">
        <p14:creationId xmlns:p14="http://schemas.microsoft.com/office/powerpoint/2010/main" val="42895510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F962-B61C-4755-A0E4-7F1CC704C799}"/>
              </a:ext>
            </a:extLst>
          </p:cNvPr>
          <p:cNvSpPr>
            <a:spLocks noGrp="1"/>
          </p:cNvSpPr>
          <p:nvPr>
            <p:ph type="title"/>
          </p:nvPr>
        </p:nvSpPr>
        <p:spPr/>
        <p:txBody>
          <a:bodyPr>
            <a:normAutofit fontScale="90000"/>
          </a:bodyPr>
          <a:lstStyle/>
          <a:p>
            <a:pPr algn="ctr"/>
            <a:r>
              <a:rPr lang="en-ZA" dirty="0"/>
              <a:t>Information from Bidders’ Meetings and Tender Documents</a:t>
            </a:r>
          </a:p>
        </p:txBody>
      </p:sp>
      <p:sp>
        <p:nvSpPr>
          <p:cNvPr id="3" name="Slide Number Placeholder 2">
            <a:extLst>
              <a:ext uri="{FF2B5EF4-FFF2-40B4-BE49-F238E27FC236}">
                <a16:creationId xmlns:a16="http://schemas.microsoft.com/office/drawing/2014/main" id="{BECE536E-894A-4D53-9B21-903C7005518B}"/>
              </a:ext>
            </a:extLst>
          </p:cNvPr>
          <p:cNvSpPr>
            <a:spLocks noGrp="1"/>
          </p:cNvSpPr>
          <p:nvPr>
            <p:ph type="sldNum" sz="quarter" idx="12"/>
          </p:nvPr>
        </p:nvSpPr>
        <p:spPr/>
        <p:txBody>
          <a:bodyPr/>
          <a:lstStyle/>
          <a:p>
            <a:fld id="{32F83655-DC73-417F-8B26-EB7A1DBB5382}" type="slidenum">
              <a:rPr lang="en-ZA" smtClean="0"/>
              <a:pPr/>
              <a:t>68</a:t>
            </a:fld>
            <a:endParaRPr lang="en-ZA" dirty="0"/>
          </a:p>
        </p:txBody>
      </p:sp>
      <p:sp>
        <p:nvSpPr>
          <p:cNvPr id="4" name="Content Placeholder 3">
            <a:extLst>
              <a:ext uri="{FF2B5EF4-FFF2-40B4-BE49-F238E27FC236}">
                <a16:creationId xmlns:a16="http://schemas.microsoft.com/office/drawing/2014/main" id="{B0C3EB02-523E-455C-95A1-D53228C4D718}"/>
              </a:ext>
            </a:extLst>
          </p:cNvPr>
          <p:cNvSpPr>
            <a:spLocks noGrp="1"/>
          </p:cNvSpPr>
          <p:nvPr>
            <p:ph sz="quarter" idx="1"/>
          </p:nvPr>
        </p:nvSpPr>
        <p:spPr/>
        <p:txBody>
          <a:bodyPr>
            <a:normAutofit/>
          </a:bodyPr>
          <a:lstStyle/>
          <a:p>
            <a:pPr marL="0" indent="0">
              <a:buNone/>
            </a:pPr>
            <a:endParaRPr lang="en-GB" b="1" dirty="0"/>
          </a:p>
          <a:p>
            <a:pPr marL="0" indent="0">
              <a:buNone/>
            </a:pPr>
            <a:endParaRPr lang="en-ZA" b="1"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3F5F9BBA-C4C2-4608-BC76-F9022BA8570F}"/>
              </a:ext>
            </a:extLst>
          </p:cNvPr>
          <p:cNvSpPr/>
          <p:nvPr/>
        </p:nvSpPr>
        <p:spPr>
          <a:xfrm>
            <a:off x="603504" y="1413296"/>
            <a:ext cx="8072952" cy="2031325"/>
          </a:xfrm>
          <a:prstGeom prst="rect">
            <a:avLst/>
          </a:prstGeom>
        </p:spPr>
        <p:txBody>
          <a:bodyPr wrap="square">
            <a:spAutoFit/>
          </a:bodyPr>
          <a:lstStyle/>
          <a:p>
            <a:pPr marL="342900" indent="-342900">
              <a:buFont typeface="Arial" panose="020B0604020202020204" pitchFamily="34" charset="0"/>
              <a:buChar char="•"/>
            </a:pPr>
            <a:r>
              <a:rPr lang="en-GB" sz="2100" dirty="0"/>
              <a:t>The pre-bid meeting is usually open to all interested bidders; except where the tender is done on pre-qualification or short-listing. </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Then only pre-qualified or short-listed bidders will be invited to attend the pre-bid meeting.</a:t>
            </a:r>
            <a:endParaRPr lang="en-ZA" sz="2100" dirty="0"/>
          </a:p>
          <a:p>
            <a:endParaRPr lang="en-ZA" sz="2100" dirty="0"/>
          </a:p>
        </p:txBody>
      </p:sp>
    </p:spTree>
    <p:extLst>
      <p:ext uri="{BB962C8B-B14F-4D97-AF65-F5344CB8AC3E}">
        <p14:creationId xmlns:p14="http://schemas.microsoft.com/office/powerpoint/2010/main" val="40300480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3F962-B61C-4755-A0E4-7F1CC704C799}"/>
              </a:ext>
            </a:extLst>
          </p:cNvPr>
          <p:cNvSpPr>
            <a:spLocks noGrp="1"/>
          </p:cNvSpPr>
          <p:nvPr>
            <p:ph type="title"/>
          </p:nvPr>
        </p:nvSpPr>
        <p:spPr/>
        <p:txBody>
          <a:bodyPr>
            <a:normAutofit fontScale="90000"/>
          </a:bodyPr>
          <a:lstStyle/>
          <a:p>
            <a:pPr algn="ctr"/>
            <a:r>
              <a:rPr lang="en-ZA" dirty="0"/>
              <a:t>Information from Bidders’ Meetings and Tender Documents</a:t>
            </a:r>
          </a:p>
        </p:txBody>
      </p:sp>
      <p:sp>
        <p:nvSpPr>
          <p:cNvPr id="3" name="Slide Number Placeholder 2">
            <a:extLst>
              <a:ext uri="{FF2B5EF4-FFF2-40B4-BE49-F238E27FC236}">
                <a16:creationId xmlns:a16="http://schemas.microsoft.com/office/drawing/2014/main" id="{BECE536E-894A-4D53-9B21-903C7005518B}"/>
              </a:ext>
            </a:extLst>
          </p:cNvPr>
          <p:cNvSpPr>
            <a:spLocks noGrp="1"/>
          </p:cNvSpPr>
          <p:nvPr>
            <p:ph type="sldNum" sz="quarter" idx="12"/>
          </p:nvPr>
        </p:nvSpPr>
        <p:spPr/>
        <p:txBody>
          <a:bodyPr/>
          <a:lstStyle/>
          <a:p>
            <a:fld id="{32F83655-DC73-417F-8B26-EB7A1DBB5382}" type="slidenum">
              <a:rPr lang="en-ZA" smtClean="0"/>
              <a:pPr/>
              <a:t>69</a:t>
            </a:fld>
            <a:endParaRPr lang="en-ZA" dirty="0"/>
          </a:p>
        </p:txBody>
      </p:sp>
      <p:sp>
        <p:nvSpPr>
          <p:cNvPr id="4" name="Content Placeholder 3">
            <a:extLst>
              <a:ext uri="{FF2B5EF4-FFF2-40B4-BE49-F238E27FC236}">
                <a16:creationId xmlns:a16="http://schemas.microsoft.com/office/drawing/2014/main" id="{B0C3EB02-523E-455C-95A1-D53228C4D718}"/>
              </a:ext>
            </a:extLst>
          </p:cNvPr>
          <p:cNvSpPr>
            <a:spLocks noGrp="1"/>
          </p:cNvSpPr>
          <p:nvPr>
            <p:ph sz="quarter" idx="1"/>
          </p:nvPr>
        </p:nvSpPr>
        <p:spPr/>
        <p:txBody>
          <a:bodyPr>
            <a:normAutofit/>
          </a:bodyPr>
          <a:lstStyle/>
          <a:p>
            <a:pPr marL="0" indent="0">
              <a:buNone/>
            </a:pPr>
            <a:endParaRPr lang="en-GB" b="1" dirty="0"/>
          </a:p>
          <a:p>
            <a:pPr marL="0" indent="0">
              <a:buNone/>
            </a:pPr>
            <a:endParaRPr lang="en-ZA" b="1"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3F5F9BBA-C4C2-4608-BC76-F9022BA8570F}"/>
              </a:ext>
            </a:extLst>
          </p:cNvPr>
          <p:cNvSpPr/>
          <p:nvPr/>
        </p:nvSpPr>
        <p:spPr>
          <a:xfrm>
            <a:off x="603504" y="1413296"/>
            <a:ext cx="8072952" cy="3323987"/>
          </a:xfrm>
          <a:prstGeom prst="rect">
            <a:avLst/>
          </a:prstGeom>
        </p:spPr>
        <p:txBody>
          <a:bodyPr wrap="square">
            <a:spAutoFit/>
          </a:bodyPr>
          <a:lstStyle/>
          <a:p>
            <a:pPr marL="285750" indent="-285750">
              <a:buFont typeface="Arial" panose="020B0604020202020204" pitchFamily="34" charset="0"/>
              <a:buChar char="•"/>
            </a:pPr>
            <a:r>
              <a:rPr lang="en-GB" sz="2100" dirty="0"/>
              <a:t>During the site visit the prospective bidders will look at the site and ask questions to clear up any problems or questions that they may have. </a:t>
            </a:r>
          </a:p>
          <a:p>
            <a:pPr marL="285750" indent="-285750">
              <a:buFont typeface="Arial" panose="020B0604020202020204" pitchFamily="34" charset="0"/>
              <a:buChar char="•"/>
            </a:pPr>
            <a:endParaRPr lang="en-GB" sz="2100" dirty="0"/>
          </a:p>
          <a:p>
            <a:pPr marL="285750" indent="-285750">
              <a:buFont typeface="Arial" panose="020B0604020202020204" pitchFamily="34" charset="0"/>
              <a:buChar char="•"/>
            </a:pPr>
            <a:r>
              <a:rPr lang="en-GB" sz="2100" dirty="0"/>
              <a:t>Sometimes, because of questions that were asked at the site visit/pre-bid meeting it may be necessary to extend the bid/proposal submission. </a:t>
            </a:r>
          </a:p>
          <a:p>
            <a:pPr marL="285750" indent="-285750">
              <a:buFont typeface="Arial" panose="020B0604020202020204" pitchFamily="34" charset="0"/>
              <a:buChar char="•"/>
            </a:pPr>
            <a:endParaRPr lang="en-GB" sz="2100" dirty="0"/>
          </a:p>
          <a:p>
            <a:pPr marL="285750" indent="-285750">
              <a:buFont typeface="Arial" panose="020B0604020202020204" pitchFamily="34" charset="0"/>
              <a:buChar char="•"/>
            </a:pPr>
            <a:r>
              <a:rPr lang="en-GB" sz="2100" dirty="0"/>
              <a:t>This is so that changes can be made to the tender documents.</a:t>
            </a:r>
            <a:endParaRPr lang="en-ZA" sz="2100" dirty="0"/>
          </a:p>
          <a:p>
            <a:endParaRPr lang="en-ZA" sz="2100" dirty="0"/>
          </a:p>
        </p:txBody>
      </p:sp>
    </p:spTree>
    <p:extLst>
      <p:ext uri="{BB962C8B-B14F-4D97-AF65-F5344CB8AC3E}">
        <p14:creationId xmlns:p14="http://schemas.microsoft.com/office/powerpoint/2010/main" val="374214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a:t>
            </a:fld>
            <a:endParaRPr lang="en-ZA" dirty="0"/>
          </a:p>
        </p:txBody>
      </p:sp>
      <p:grpSp>
        <p:nvGrpSpPr>
          <p:cNvPr id="6" name="Group 5"/>
          <p:cNvGrpSpPr/>
          <p:nvPr/>
        </p:nvGrpSpPr>
        <p:grpSpPr>
          <a:xfrm>
            <a:off x="3768085" y="1657132"/>
            <a:ext cx="4248268" cy="1687287"/>
            <a:chOff x="2736309" y="0"/>
            <a:chExt cx="4248268" cy="1687287"/>
          </a:xfrm>
          <a:scene3d>
            <a:camera prst="orthographicFront"/>
            <a:lightRig rig="flat" dir="t"/>
          </a:scene3d>
        </p:grpSpPr>
        <p:sp>
          <p:nvSpPr>
            <p:cNvPr id="16" name="Right Arrow 15"/>
            <p:cNvSpPr/>
            <p:nvPr/>
          </p:nvSpPr>
          <p:spPr>
            <a:xfrm>
              <a:off x="2736309" y="0"/>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7" name="Right Arrow 4"/>
            <p:cNvSpPr/>
            <p:nvPr/>
          </p:nvSpPr>
          <p:spPr>
            <a:xfrm>
              <a:off x="2736309" y="210911"/>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Against Outcomes in Unit Standard</a:t>
              </a:r>
            </a:p>
          </p:txBody>
        </p:sp>
      </p:grpSp>
      <p:grpSp>
        <p:nvGrpSpPr>
          <p:cNvPr id="7" name="Group 6"/>
          <p:cNvGrpSpPr/>
          <p:nvPr/>
        </p:nvGrpSpPr>
        <p:grpSpPr>
          <a:xfrm>
            <a:off x="812835" y="1636257"/>
            <a:ext cx="2832179" cy="1687287"/>
            <a:chOff x="0" y="432"/>
            <a:chExt cx="2832179" cy="1687287"/>
          </a:xfrm>
          <a:scene3d>
            <a:camera prst="orthographicFront"/>
            <a:lightRig rig="flat" dir="t"/>
          </a:scene3d>
        </p:grpSpPr>
        <p:sp>
          <p:nvSpPr>
            <p:cNvPr id="14" name="Rounded Rectangle 13"/>
            <p:cNvSpPr/>
            <p:nvPr/>
          </p:nvSpPr>
          <p:spPr>
            <a:xfrm>
              <a:off x="0" y="432"/>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5" name="Rounded Rectangle 6"/>
            <p:cNvSpPr/>
            <p:nvPr/>
          </p:nvSpPr>
          <p:spPr>
            <a:xfrm>
              <a:off x="82367" y="82799"/>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Competency</a:t>
              </a:r>
            </a:p>
          </p:txBody>
        </p:sp>
      </p:grpSp>
      <p:grpSp>
        <p:nvGrpSpPr>
          <p:cNvPr id="8" name="Group 7"/>
          <p:cNvGrpSpPr/>
          <p:nvPr/>
        </p:nvGrpSpPr>
        <p:grpSpPr>
          <a:xfrm>
            <a:off x="3863955" y="3513580"/>
            <a:ext cx="4248268" cy="1687287"/>
            <a:chOff x="2832179" y="1856448"/>
            <a:chExt cx="4248268" cy="1687287"/>
          </a:xfrm>
          <a:scene3d>
            <a:camera prst="orthographicFront"/>
            <a:lightRig rig="flat" dir="t"/>
          </a:scene3d>
        </p:grpSpPr>
        <p:sp>
          <p:nvSpPr>
            <p:cNvPr id="12" name="Right Arrow 11"/>
            <p:cNvSpPr/>
            <p:nvPr/>
          </p:nvSpPr>
          <p:spPr>
            <a:xfrm>
              <a:off x="2832179" y="1856448"/>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3" name="Right Arrow 8"/>
            <p:cNvSpPr/>
            <p:nvPr/>
          </p:nvSpPr>
          <p:spPr>
            <a:xfrm>
              <a:off x="2832179" y="2067359"/>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Outcomes in relation to workplace</a:t>
              </a:r>
            </a:p>
          </p:txBody>
        </p:sp>
      </p:grpSp>
      <p:grpSp>
        <p:nvGrpSpPr>
          <p:cNvPr id="9" name="Group 8"/>
          <p:cNvGrpSpPr/>
          <p:nvPr/>
        </p:nvGrpSpPr>
        <p:grpSpPr>
          <a:xfrm>
            <a:off x="935906" y="3513580"/>
            <a:ext cx="2832179" cy="1687287"/>
            <a:chOff x="0" y="1856448"/>
            <a:chExt cx="2832179" cy="1687287"/>
          </a:xfrm>
          <a:scene3d>
            <a:camera prst="orthographicFront"/>
            <a:lightRig rig="flat" dir="t"/>
          </a:scene3d>
        </p:grpSpPr>
        <p:sp>
          <p:nvSpPr>
            <p:cNvPr id="10" name="Rounded Rectangle 9"/>
            <p:cNvSpPr/>
            <p:nvPr/>
          </p:nvSpPr>
          <p:spPr>
            <a:xfrm>
              <a:off x="0" y="1856448"/>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1" name="Rounded Rectangle 10"/>
            <p:cNvSpPr/>
            <p:nvPr/>
          </p:nvSpPr>
          <p:spPr>
            <a:xfrm>
              <a:off x="82367" y="1938815"/>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Interpret</a:t>
              </a:r>
            </a:p>
          </p:txBody>
        </p:sp>
      </p:grpSp>
    </p:spTree>
    <p:extLst>
      <p:ext uri="{BB962C8B-B14F-4D97-AF65-F5344CB8AC3E}">
        <p14:creationId xmlns:p14="http://schemas.microsoft.com/office/powerpoint/2010/main" val="22762275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8C74-68BF-4592-A663-1B3593161966}"/>
              </a:ext>
            </a:extLst>
          </p:cNvPr>
          <p:cNvSpPr>
            <a:spLocks noGrp="1"/>
          </p:cNvSpPr>
          <p:nvPr>
            <p:ph type="title"/>
          </p:nvPr>
        </p:nvSpPr>
        <p:spPr/>
        <p:txBody>
          <a:bodyPr/>
          <a:lstStyle/>
          <a:p>
            <a:pPr algn="ctr"/>
            <a:r>
              <a:rPr lang="en-ZA" dirty="0"/>
              <a:t>Tender Requirements</a:t>
            </a:r>
          </a:p>
        </p:txBody>
      </p:sp>
      <p:sp>
        <p:nvSpPr>
          <p:cNvPr id="3" name="Slide Number Placeholder 2">
            <a:extLst>
              <a:ext uri="{FF2B5EF4-FFF2-40B4-BE49-F238E27FC236}">
                <a16:creationId xmlns:a16="http://schemas.microsoft.com/office/drawing/2014/main" id="{103F4D75-4F9B-4461-B985-48DBE72A4ABC}"/>
              </a:ext>
            </a:extLst>
          </p:cNvPr>
          <p:cNvSpPr>
            <a:spLocks noGrp="1"/>
          </p:cNvSpPr>
          <p:nvPr>
            <p:ph type="sldNum" sz="quarter" idx="12"/>
          </p:nvPr>
        </p:nvSpPr>
        <p:spPr/>
        <p:txBody>
          <a:bodyPr/>
          <a:lstStyle/>
          <a:p>
            <a:fld id="{32F83655-DC73-417F-8B26-EB7A1DBB5382}" type="slidenum">
              <a:rPr lang="en-ZA" smtClean="0"/>
              <a:pPr/>
              <a:t>70</a:t>
            </a:fld>
            <a:endParaRPr lang="en-ZA" dirty="0"/>
          </a:p>
        </p:txBody>
      </p:sp>
      <p:sp>
        <p:nvSpPr>
          <p:cNvPr id="4" name="Content Placeholder 3">
            <a:extLst>
              <a:ext uri="{FF2B5EF4-FFF2-40B4-BE49-F238E27FC236}">
                <a16:creationId xmlns:a16="http://schemas.microsoft.com/office/drawing/2014/main" id="{F922764B-3A16-4947-AB4A-2924841E761C}"/>
              </a:ext>
            </a:extLst>
          </p:cNvPr>
          <p:cNvSpPr>
            <a:spLocks noGrp="1"/>
          </p:cNvSpPr>
          <p:nvPr>
            <p:ph sz="quarter" idx="1"/>
          </p:nvPr>
        </p:nvSpPr>
        <p:spPr/>
        <p:txBody>
          <a:bodyPr/>
          <a:lstStyle/>
          <a:p>
            <a:pPr marL="0" indent="0">
              <a:buNone/>
            </a:pPr>
            <a:r>
              <a:rPr lang="en-GB" sz="2100" b="1" dirty="0"/>
              <a:t>Tender Criteria</a:t>
            </a:r>
          </a:p>
          <a:p>
            <a:pPr marL="0" indent="0">
              <a:buNone/>
            </a:pPr>
            <a:endParaRPr lang="en-GB" sz="2100" b="1" dirty="0"/>
          </a:p>
          <a:p>
            <a:r>
              <a:rPr lang="en-ZA" sz="2100" dirty="0"/>
              <a:t>The criteria specified in the tender request documents form the basis (or the rules) against which all the submitted tenders will be evaluated. </a:t>
            </a:r>
          </a:p>
          <a:p>
            <a:endParaRPr lang="en-ZA" sz="2100" dirty="0"/>
          </a:p>
          <a:p>
            <a:r>
              <a:rPr lang="en-ZA" sz="2100" dirty="0"/>
              <a:t>They state all the requirements that tenders must meet. </a:t>
            </a:r>
          </a:p>
          <a:p>
            <a:endParaRPr lang="en-ZA" sz="2100" dirty="0"/>
          </a:p>
          <a:p>
            <a:r>
              <a:rPr lang="en-ZA" sz="2100" dirty="0"/>
              <a:t>If you want to tender, it is important that you understand all the criteria in your tender offer, and that each one of the criteria is met.</a:t>
            </a:r>
            <a:endParaRPr lang="en-ZA" sz="2100" b="1" dirty="0"/>
          </a:p>
          <a:p>
            <a:pPr marL="0" indent="0">
              <a:buNone/>
            </a:pPr>
            <a:endParaRPr lang="en-ZA" dirty="0"/>
          </a:p>
        </p:txBody>
      </p:sp>
    </p:spTree>
    <p:extLst>
      <p:ext uri="{BB962C8B-B14F-4D97-AF65-F5344CB8AC3E}">
        <p14:creationId xmlns:p14="http://schemas.microsoft.com/office/powerpoint/2010/main" val="29938049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8C74-68BF-4592-A663-1B3593161966}"/>
              </a:ext>
            </a:extLst>
          </p:cNvPr>
          <p:cNvSpPr>
            <a:spLocks noGrp="1"/>
          </p:cNvSpPr>
          <p:nvPr>
            <p:ph type="title"/>
          </p:nvPr>
        </p:nvSpPr>
        <p:spPr/>
        <p:txBody>
          <a:bodyPr/>
          <a:lstStyle/>
          <a:p>
            <a:pPr algn="ctr"/>
            <a:r>
              <a:rPr lang="en-ZA" dirty="0"/>
              <a:t>Tender Requirements</a:t>
            </a:r>
          </a:p>
        </p:txBody>
      </p:sp>
      <p:sp>
        <p:nvSpPr>
          <p:cNvPr id="3" name="Slide Number Placeholder 2">
            <a:extLst>
              <a:ext uri="{FF2B5EF4-FFF2-40B4-BE49-F238E27FC236}">
                <a16:creationId xmlns:a16="http://schemas.microsoft.com/office/drawing/2014/main" id="{103F4D75-4F9B-4461-B985-48DBE72A4ABC}"/>
              </a:ext>
            </a:extLst>
          </p:cNvPr>
          <p:cNvSpPr>
            <a:spLocks noGrp="1"/>
          </p:cNvSpPr>
          <p:nvPr>
            <p:ph type="sldNum" sz="quarter" idx="12"/>
          </p:nvPr>
        </p:nvSpPr>
        <p:spPr/>
        <p:txBody>
          <a:bodyPr/>
          <a:lstStyle/>
          <a:p>
            <a:fld id="{32F83655-DC73-417F-8B26-EB7A1DBB5382}" type="slidenum">
              <a:rPr lang="en-ZA" smtClean="0"/>
              <a:pPr/>
              <a:t>71</a:t>
            </a:fld>
            <a:endParaRPr lang="en-ZA" dirty="0"/>
          </a:p>
        </p:txBody>
      </p:sp>
      <p:sp>
        <p:nvSpPr>
          <p:cNvPr id="4" name="Content Placeholder 3">
            <a:extLst>
              <a:ext uri="{FF2B5EF4-FFF2-40B4-BE49-F238E27FC236}">
                <a16:creationId xmlns:a16="http://schemas.microsoft.com/office/drawing/2014/main" id="{F922764B-3A16-4947-AB4A-2924841E761C}"/>
              </a:ext>
            </a:extLst>
          </p:cNvPr>
          <p:cNvSpPr>
            <a:spLocks noGrp="1"/>
          </p:cNvSpPr>
          <p:nvPr>
            <p:ph sz="quarter" idx="1"/>
          </p:nvPr>
        </p:nvSpPr>
        <p:spPr/>
        <p:txBody>
          <a:bodyPr>
            <a:normAutofit fontScale="92500" lnSpcReduction="10000"/>
          </a:bodyPr>
          <a:lstStyle/>
          <a:p>
            <a:r>
              <a:rPr lang="en-ZA" sz="2100" dirty="0"/>
              <a:t>The criteria specified in the tender request documents form the basis (or the rules) against which all the submitted tenders will be evaluated. </a:t>
            </a:r>
          </a:p>
          <a:p>
            <a:endParaRPr lang="en-ZA" sz="2100" dirty="0"/>
          </a:p>
          <a:p>
            <a:r>
              <a:rPr lang="en-ZA" sz="2100" dirty="0"/>
              <a:t>They state all the requirements that tenders must meet. </a:t>
            </a:r>
          </a:p>
          <a:p>
            <a:endParaRPr lang="en-ZA" sz="2100" dirty="0"/>
          </a:p>
          <a:p>
            <a:r>
              <a:rPr lang="en-ZA" sz="2100" dirty="0"/>
              <a:t>If you want to tender, it is important that you understand all the criteria in your tender offer, and that each one of the criteria is met.</a:t>
            </a:r>
          </a:p>
          <a:p>
            <a:endParaRPr lang="en-ZA" sz="2100" dirty="0"/>
          </a:p>
          <a:p>
            <a:r>
              <a:rPr lang="en-GB" sz="2300" dirty="0"/>
              <a:t>Sometimes the criteria will have specific weightings. If this is the case, pay more attention to criteria which have higher weightings. </a:t>
            </a:r>
          </a:p>
          <a:p>
            <a:endParaRPr lang="en-GB" sz="2300" dirty="0"/>
          </a:p>
          <a:p>
            <a:r>
              <a:rPr lang="en-GB" sz="2300" dirty="0"/>
              <a:t>But remember that, even though the higher weightings will be more important, your tender will be evaluated and assessed as a whole, so you must address all criteria in enough detail.</a:t>
            </a:r>
            <a:endParaRPr lang="en-ZA" sz="2300" dirty="0"/>
          </a:p>
          <a:p>
            <a:endParaRPr lang="en-ZA" sz="2100" dirty="0"/>
          </a:p>
        </p:txBody>
      </p:sp>
    </p:spTree>
    <p:extLst>
      <p:ext uri="{BB962C8B-B14F-4D97-AF65-F5344CB8AC3E}">
        <p14:creationId xmlns:p14="http://schemas.microsoft.com/office/powerpoint/2010/main" val="31523982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8C74-68BF-4592-A663-1B3593161966}"/>
              </a:ext>
            </a:extLst>
          </p:cNvPr>
          <p:cNvSpPr>
            <a:spLocks noGrp="1"/>
          </p:cNvSpPr>
          <p:nvPr>
            <p:ph type="title"/>
          </p:nvPr>
        </p:nvSpPr>
        <p:spPr/>
        <p:txBody>
          <a:bodyPr/>
          <a:lstStyle/>
          <a:p>
            <a:pPr algn="ctr"/>
            <a:r>
              <a:rPr lang="en-ZA" dirty="0"/>
              <a:t>Tender Requirements</a:t>
            </a:r>
          </a:p>
        </p:txBody>
      </p:sp>
      <p:sp>
        <p:nvSpPr>
          <p:cNvPr id="3" name="Slide Number Placeholder 2">
            <a:extLst>
              <a:ext uri="{FF2B5EF4-FFF2-40B4-BE49-F238E27FC236}">
                <a16:creationId xmlns:a16="http://schemas.microsoft.com/office/drawing/2014/main" id="{103F4D75-4F9B-4461-B985-48DBE72A4ABC}"/>
              </a:ext>
            </a:extLst>
          </p:cNvPr>
          <p:cNvSpPr>
            <a:spLocks noGrp="1"/>
          </p:cNvSpPr>
          <p:nvPr>
            <p:ph type="sldNum" sz="quarter" idx="12"/>
          </p:nvPr>
        </p:nvSpPr>
        <p:spPr/>
        <p:txBody>
          <a:bodyPr/>
          <a:lstStyle/>
          <a:p>
            <a:fld id="{32F83655-DC73-417F-8B26-EB7A1DBB5382}" type="slidenum">
              <a:rPr lang="en-ZA" smtClean="0"/>
              <a:pPr/>
              <a:t>72</a:t>
            </a:fld>
            <a:endParaRPr lang="en-ZA" dirty="0"/>
          </a:p>
        </p:txBody>
      </p:sp>
      <p:sp>
        <p:nvSpPr>
          <p:cNvPr id="4" name="Content Placeholder 3">
            <a:extLst>
              <a:ext uri="{FF2B5EF4-FFF2-40B4-BE49-F238E27FC236}">
                <a16:creationId xmlns:a16="http://schemas.microsoft.com/office/drawing/2014/main" id="{F922764B-3A16-4947-AB4A-2924841E761C}"/>
              </a:ext>
            </a:extLst>
          </p:cNvPr>
          <p:cNvSpPr>
            <a:spLocks noGrp="1"/>
          </p:cNvSpPr>
          <p:nvPr>
            <p:ph sz="quarter" idx="1"/>
          </p:nvPr>
        </p:nvSpPr>
        <p:spPr/>
        <p:txBody>
          <a:bodyPr>
            <a:normAutofit lnSpcReduction="10000"/>
          </a:bodyPr>
          <a:lstStyle/>
          <a:p>
            <a:r>
              <a:rPr lang="en-GB" sz="2100" dirty="0"/>
              <a:t>There may be criteria that are mandatory (compulsory), that is, you must be able to fulfil these otherwise you will not even be considered for the tender. </a:t>
            </a:r>
          </a:p>
          <a:p>
            <a:endParaRPr lang="en-GB" sz="2100" dirty="0"/>
          </a:p>
          <a:p>
            <a:r>
              <a:rPr lang="en-GB" sz="2100" dirty="0"/>
              <a:t>Therefore, it is important to make sure that you have addressed all mandatory criteria in detail, or else your tender submission may just be put aside.</a:t>
            </a:r>
            <a:endParaRPr lang="en-ZA" sz="2100" dirty="0"/>
          </a:p>
          <a:p>
            <a:pPr marL="0" indent="0">
              <a:buNone/>
            </a:pPr>
            <a:endParaRPr lang="en-ZA" sz="2100" dirty="0"/>
          </a:p>
          <a:p>
            <a:r>
              <a:rPr lang="en-GB" sz="2100" dirty="0"/>
              <a:t>Make sure that you look at every aspect of your tender again before you submit it to make sure that you have met and addressed all the criteria in enough detail, and clearly enough. </a:t>
            </a:r>
          </a:p>
          <a:p>
            <a:endParaRPr lang="en-GB" sz="2100" dirty="0"/>
          </a:p>
          <a:p>
            <a:r>
              <a:rPr lang="en-GB" sz="2100" dirty="0"/>
              <a:t>Write clear and straight to the point, and use examples where necessary to prove that you can meet the criteria. </a:t>
            </a:r>
            <a:endParaRPr lang="en-ZA" sz="2100" dirty="0"/>
          </a:p>
          <a:p>
            <a:endParaRPr lang="en-ZA" sz="2100" dirty="0"/>
          </a:p>
        </p:txBody>
      </p:sp>
    </p:spTree>
    <p:extLst>
      <p:ext uri="{BB962C8B-B14F-4D97-AF65-F5344CB8AC3E}">
        <p14:creationId xmlns:p14="http://schemas.microsoft.com/office/powerpoint/2010/main" val="1318720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8C74-68BF-4592-A663-1B3593161966}"/>
              </a:ext>
            </a:extLst>
          </p:cNvPr>
          <p:cNvSpPr>
            <a:spLocks noGrp="1"/>
          </p:cNvSpPr>
          <p:nvPr>
            <p:ph type="title"/>
          </p:nvPr>
        </p:nvSpPr>
        <p:spPr/>
        <p:txBody>
          <a:bodyPr/>
          <a:lstStyle/>
          <a:p>
            <a:pPr algn="ctr"/>
            <a:r>
              <a:rPr lang="en-ZA" dirty="0"/>
              <a:t>Tender Requirements</a:t>
            </a:r>
          </a:p>
        </p:txBody>
      </p:sp>
      <p:sp>
        <p:nvSpPr>
          <p:cNvPr id="3" name="Slide Number Placeholder 2">
            <a:extLst>
              <a:ext uri="{FF2B5EF4-FFF2-40B4-BE49-F238E27FC236}">
                <a16:creationId xmlns:a16="http://schemas.microsoft.com/office/drawing/2014/main" id="{103F4D75-4F9B-4461-B985-48DBE72A4ABC}"/>
              </a:ext>
            </a:extLst>
          </p:cNvPr>
          <p:cNvSpPr>
            <a:spLocks noGrp="1"/>
          </p:cNvSpPr>
          <p:nvPr>
            <p:ph type="sldNum" sz="quarter" idx="12"/>
          </p:nvPr>
        </p:nvSpPr>
        <p:spPr/>
        <p:txBody>
          <a:bodyPr/>
          <a:lstStyle/>
          <a:p>
            <a:fld id="{32F83655-DC73-417F-8B26-EB7A1DBB5382}" type="slidenum">
              <a:rPr lang="en-ZA" smtClean="0"/>
              <a:pPr/>
              <a:t>73</a:t>
            </a:fld>
            <a:endParaRPr lang="en-ZA" dirty="0"/>
          </a:p>
        </p:txBody>
      </p:sp>
      <p:sp>
        <p:nvSpPr>
          <p:cNvPr id="4" name="Content Placeholder 3">
            <a:extLst>
              <a:ext uri="{FF2B5EF4-FFF2-40B4-BE49-F238E27FC236}">
                <a16:creationId xmlns:a16="http://schemas.microsoft.com/office/drawing/2014/main" id="{F922764B-3A16-4947-AB4A-2924841E761C}"/>
              </a:ext>
            </a:extLst>
          </p:cNvPr>
          <p:cNvSpPr>
            <a:spLocks noGrp="1"/>
          </p:cNvSpPr>
          <p:nvPr>
            <p:ph sz="quarter" idx="1"/>
          </p:nvPr>
        </p:nvSpPr>
        <p:spPr/>
        <p:txBody>
          <a:bodyPr>
            <a:normAutofit/>
          </a:bodyPr>
          <a:lstStyle/>
          <a:p>
            <a:r>
              <a:rPr lang="en-GB" sz="2100" dirty="0"/>
              <a:t>If you feel that it is necessary, also put extra evidence or documents in your tender as attachments in your appendices.</a:t>
            </a:r>
          </a:p>
          <a:p>
            <a:endParaRPr lang="en-GB" sz="2100" dirty="0"/>
          </a:p>
          <a:p>
            <a:r>
              <a:rPr lang="en-GB" sz="2100" dirty="0"/>
              <a:t> If you make sure that your response to the criteria is good and strong, you improve your chances of winning the tender.</a:t>
            </a:r>
            <a:endParaRPr lang="en-ZA" sz="2100" dirty="0"/>
          </a:p>
          <a:p>
            <a:endParaRPr lang="en-ZA" sz="2100" dirty="0"/>
          </a:p>
        </p:txBody>
      </p:sp>
    </p:spTree>
    <p:extLst>
      <p:ext uri="{BB962C8B-B14F-4D97-AF65-F5344CB8AC3E}">
        <p14:creationId xmlns:p14="http://schemas.microsoft.com/office/powerpoint/2010/main" val="37297045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8C74-68BF-4592-A663-1B3593161966}"/>
              </a:ext>
            </a:extLst>
          </p:cNvPr>
          <p:cNvSpPr>
            <a:spLocks noGrp="1"/>
          </p:cNvSpPr>
          <p:nvPr>
            <p:ph type="title"/>
          </p:nvPr>
        </p:nvSpPr>
        <p:spPr/>
        <p:txBody>
          <a:bodyPr/>
          <a:lstStyle/>
          <a:p>
            <a:pPr algn="ctr"/>
            <a:r>
              <a:rPr lang="en-ZA" dirty="0"/>
              <a:t>Tender Requirements</a:t>
            </a:r>
          </a:p>
        </p:txBody>
      </p:sp>
      <p:sp>
        <p:nvSpPr>
          <p:cNvPr id="3" name="Slide Number Placeholder 2">
            <a:extLst>
              <a:ext uri="{FF2B5EF4-FFF2-40B4-BE49-F238E27FC236}">
                <a16:creationId xmlns:a16="http://schemas.microsoft.com/office/drawing/2014/main" id="{103F4D75-4F9B-4461-B985-48DBE72A4ABC}"/>
              </a:ext>
            </a:extLst>
          </p:cNvPr>
          <p:cNvSpPr>
            <a:spLocks noGrp="1"/>
          </p:cNvSpPr>
          <p:nvPr>
            <p:ph type="sldNum" sz="quarter" idx="12"/>
          </p:nvPr>
        </p:nvSpPr>
        <p:spPr/>
        <p:txBody>
          <a:bodyPr/>
          <a:lstStyle/>
          <a:p>
            <a:fld id="{32F83655-DC73-417F-8B26-EB7A1DBB5382}" type="slidenum">
              <a:rPr lang="en-ZA" smtClean="0"/>
              <a:pPr/>
              <a:t>74</a:t>
            </a:fld>
            <a:endParaRPr lang="en-ZA" dirty="0"/>
          </a:p>
        </p:txBody>
      </p:sp>
      <p:sp>
        <p:nvSpPr>
          <p:cNvPr id="4" name="Content Placeholder 3">
            <a:extLst>
              <a:ext uri="{FF2B5EF4-FFF2-40B4-BE49-F238E27FC236}">
                <a16:creationId xmlns:a16="http://schemas.microsoft.com/office/drawing/2014/main" id="{F922764B-3A16-4947-AB4A-2924841E761C}"/>
              </a:ext>
            </a:extLst>
          </p:cNvPr>
          <p:cNvSpPr>
            <a:spLocks noGrp="1"/>
          </p:cNvSpPr>
          <p:nvPr>
            <p:ph sz="quarter" idx="1"/>
          </p:nvPr>
        </p:nvSpPr>
        <p:spPr>
          <a:xfrm>
            <a:off x="467544" y="1089000"/>
            <a:ext cx="8219256" cy="4680000"/>
          </a:xfrm>
        </p:spPr>
        <p:txBody>
          <a:bodyPr>
            <a:noAutofit/>
          </a:bodyPr>
          <a:lstStyle/>
          <a:p>
            <a:pPr marL="0" indent="0">
              <a:buNone/>
            </a:pPr>
            <a:r>
              <a:rPr lang="en-ZA" sz="2100" b="1" u="sng" dirty="0"/>
              <a:t>Finding Out what the Client Really Wants</a:t>
            </a:r>
          </a:p>
          <a:p>
            <a:pPr marL="0" indent="0">
              <a:buNone/>
            </a:pPr>
            <a:endParaRPr lang="en-ZA" sz="2100" dirty="0"/>
          </a:p>
          <a:p>
            <a:r>
              <a:rPr lang="en-ZA" sz="2100" dirty="0"/>
              <a:t>It is often a good idea to talk things through informally before you decide to bid.</a:t>
            </a:r>
          </a:p>
          <a:p>
            <a:endParaRPr lang="en-ZA" sz="2100" dirty="0"/>
          </a:p>
          <a:p>
            <a:r>
              <a:rPr lang="en-ZA" sz="2100" dirty="0"/>
              <a:t> Ask for a face-to-face meeting or a telephone chat. Ask all questions that you may have by phone or email if business tender documents are unclear - on anything from deadlines to how you will get paid.</a:t>
            </a:r>
          </a:p>
          <a:p>
            <a:endParaRPr lang="en-ZA" sz="2100" dirty="0"/>
          </a:p>
          <a:p>
            <a:r>
              <a:rPr lang="en-ZA" sz="2100" dirty="0"/>
              <a:t>Site inspections are another way in which you can get useful information on the project. </a:t>
            </a:r>
          </a:p>
          <a:p>
            <a:endParaRPr lang="en-ZA" sz="2100" dirty="0"/>
          </a:p>
          <a:p>
            <a:endParaRPr lang="en-ZA" sz="2100" dirty="0"/>
          </a:p>
        </p:txBody>
      </p:sp>
    </p:spTree>
    <p:extLst>
      <p:ext uri="{BB962C8B-B14F-4D97-AF65-F5344CB8AC3E}">
        <p14:creationId xmlns:p14="http://schemas.microsoft.com/office/powerpoint/2010/main" val="23032590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E8C74-68BF-4592-A663-1B3593161966}"/>
              </a:ext>
            </a:extLst>
          </p:cNvPr>
          <p:cNvSpPr>
            <a:spLocks noGrp="1"/>
          </p:cNvSpPr>
          <p:nvPr>
            <p:ph type="title"/>
          </p:nvPr>
        </p:nvSpPr>
        <p:spPr/>
        <p:txBody>
          <a:bodyPr/>
          <a:lstStyle/>
          <a:p>
            <a:pPr algn="ctr"/>
            <a:r>
              <a:rPr lang="en-ZA" dirty="0"/>
              <a:t>Tender Requirements</a:t>
            </a:r>
          </a:p>
        </p:txBody>
      </p:sp>
      <p:sp>
        <p:nvSpPr>
          <p:cNvPr id="3" name="Slide Number Placeholder 2">
            <a:extLst>
              <a:ext uri="{FF2B5EF4-FFF2-40B4-BE49-F238E27FC236}">
                <a16:creationId xmlns:a16="http://schemas.microsoft.com/office/drawing/2014/main" id="{103F4D75-4F9B-4461-B985-48DBE72A4ABC}"/>
              </a:ext>
            </a:extLst>
          </p:cNvPr>
          <p:cNvSpPr>
            <a:spLocks noGrp="1"/>
          </p:cNvSpPr>
          <p:nvPr>
            <p:ph type="sldNum" sz="quarter" idx="12"/>
          </p:nvPr>
        </p:nvSpPr>
        <p:spPr/>
        <p:txBody>
          <a:bodyPr/>
          <a:lstStyle/>
          <a:p>
            <a:fld id="{32F83655-DC73-417F-8B26-EB7A1DBB5382}" type="slidenum">
              <a:rPr lang="en-ZA" smtClean="0"/>
              <a:pPr/>
              <a:t>75</a:t>
            </a:fld>
            <a:endParaRPr lang="en-ZA" dirty="0"/>
          </a:p>
        </p:txBody>
      </p:sp>
      <p:sp>
        <p:nvSpPr>
          <p:cNvPr id="4" name="Content Placeholder 3">
            <a:extLst>
              <a:ext uri="{FF2B5EF4-FFF2-40B4-BE49-F238E27FC236}">
                <a16:creationId xmlns:a16="http://schemas.microsoft.com/office/drawing/2014/main" id="{F922764B-3A16-4947-AB4A-2924841E761C}"/>
              </a:ext>
            </a:extLst>
          </p:cNvPr>
          <p:cNvSpPr>
            <a:spLocks noGrp="1"/>
          </p:cNvSpPr>
          <p:nvPr>
            <p:ph sz="quarter" idx="1"/>
          </p:nvPr>
        </p:nvSpPr>
        <p:spPr>
          <a:xfrm>
            <a:off x="467544" y="1089000"/>
            <a:ext cx="8219256" cy="4680000"/>
          </a:xfrm>
        </p:spPr>
        <p:txBody>
          <a:bodyPr>
            <a:noAutofit/>
          </a:bodyPr>
          <a:lstStyle/>
          <a:p>
            <a:r>
              <a:rPr lang="en-ZA" sz="2100" dirty="0"/>
              <a:t>Some site meetings are compulsory and if you do not attending the meeting you will automatically be disqualified from tendering.</a:t>
            </a:r>
          </a:p>
          <a:p>
            <a:pPr marL="0" indent="0">
              <a:buNone/>
            </a:pPr>
            <a:endParaRPr lang="en-GB" sz="2100" dirty="0"/>
          </a:p>
          <a:p>
            <a:r>
              <a:rPr lang="en-GB" sz="2100" dirty="0"/>
              <a:t>Therefore, read the tender advertisement very carefully, and make sure that you have all the detail on which meetings you must attend. </a:t>
            </a:r>
          </a:p>
          <a:p>
            <a:pPr marL="0" indent="0">
              <a:buNone/>
            </a:pPr>
            <a:endParaRPr lang="en-GB" sz="2100" dirty="0"/>
          </a:p>
          <a:p>
            <a:r>
              <a:rPr lang="en-GB" sz="2100" dirty="0"/>
              <a:t>Phone the company requesting the tender if anything is not clear.</a:t>
            </a:r>
            <a:endParaRPr lang="en-ZA" sz="2100" dirty="0"/>
          </a:p>
          <a:p>
            <a:pPr marL="0" indent="0">
              <a:buNone/>
            </a:pPr>
            <a:endParaRPr lang="en-ZA" sz="2100" dirty="0"/>
          </a:p>
        </p:txBody>
      </p:sp>
    </p:spTree>
    <p:extLst>
      <p:ext uri="{BB962C8B-B14F-4D97-AF65-F5344CB8AC3E}">
        <p14:creationId xmlns:p14="http://schemas.microsoft.com/office/powerpoint/2010/main" val="36153233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76</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rmAutofit/>
          </a:bodyPr>
          <a:lstStyle/>
          <a:p>
            <a:r>
              <a:rPr lang="en-GB" sz="2100" dirty="0"/>
              <a:t>If you want to tender you will only know if you can do the work or provide the products if you know exactly what the project will ask from your business. </a:t>
            </a:r>
          </a:p>
          <a:p>
            <a:endParaRPr lang="en-GB" sz="2100" dirty="0"/>
          </a:p>
          <a:p>
            <a:r>
              <a:rPr lang="en-GB" sz="2100" dirty="0"/>
              <a:t>So you have to break down the project in a number of smaller tasks.  </a:t>
            </a:r>
            <a:endParaRPr lang="en-ZA" sz="2100" dirty="0"/>
          </a:p>
          <a:p>
            <a:pPr marL="0" indent="0">
              <a:buNone/>
            </a:pPr>
            <a:endParaRPr lang="en-ZA" sz="2100" dirty="0"/>
          </a:p>
          <a:p>
            <a:r>
              <a:rPr lang="en-GB" sz="2100" dirty="0"/>
              <a:t>You can use three simple steps and apply the Work Breakdown structure to help you to know what resources you will need, to co-ordinate the resources so that you can achieve the goals of the project that you are tendering for. </a:t>
            </a:r>
            <a:endParaRPr lang="en-ZA" sz="2100" dirty="0"/>
          </a:p>
          <a:p>
            <a:pPr marL="0" indent="0">
              <a:buNone/>
            </a:pPr>
            <a:endParaRPr lang="en-ZA" sz="2100" dirty="0"/>
          </a:p>
        </p:txBody>
      </p:sp>
    </p:spTree>
    <p:extLst>
      <p:ext uri="{BB962C8B-B14F-4D97-AF65-F5344CB8AC3E}">
        <p14:creationId xmlns:p14="http://schemas.microsoft.com/office/powerpoint/2010/main" val="131174384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77</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rmAutofit/>
          </a:bodyPr>
          <a:lstStyle/>
          <a:p>
            <a:r>
              <a:rPr lang="en-GB" sz="2100" dirty="0"/>
              <a:t>Project managers use the work breakdown structure as a tool to find out what the scope of project work is, and to communicate the work and processes that are necessary to implement the project.  </a:t>
            </a:r>
          </a:p>
          <a:p>
            <a:endParaRPr lang="en-GB" sz="2100" dirty="0"/>
          </a:p>
          <a:p>
            <a:r>
              <a:rPr lang="en-GB" sz="2100" dirty="0"/>
              <a:t>When you tender for a project, you can use the same structure, because it will help you to know exactly what the amount of work is, how many employees and resources you will need, and what it will cost your business. </a:t>
            </a:r>
          </a:p>
          <a:p>
            <a:endParaRPr lang="en-GB" sz="2100" dirty="0"/>
          </a:p>
          <a:p>
            <a:r>
              <a:rPr lang="en-GB" sz="2100" dirty="0"/>
              <a:t>In that way you can put together a tender that will not be too high, but will also not cause your business to lose money because it was too low. </a:t>
            </a:r>
            <a:endParaRPr lang="en-ZA" sz="2100" dirty="0"/>
          </a:p>
          <a:p>
            <a:endParaRPr lang="en-ZA" sz="2100" dirty="0"/>
          </a:p>
        </p:txBody>
      </p:sp>
    </p:spTree>
    <p:extLst>
      <p:ext uri="{BB962C8B-B14F-4D97-AF65-F5344CB8AC3E}">
        <p14:creationId xmlns:p14="http://schemas.microsoft.com/office/powerpoint/2010/main" val="4487695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78</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rmAutofit/>
          </a:bodyPr>
          <a:lstStyle/>
          <a:p>
            <a:r>
              <a:rPr lang="en-GB" sz="2100" dirty="0"/>
              <a:t>Your work breakdown structure is the breakdown of all work required to complete your project. </a:t>
            </a:r>
          </a:p>
          <a:p>
            <a:endParaRPr lang="en-GB" sz="2100" dirty="0"/>
          </a:p>
          <a:p>
            <a:r>
              <a:rPr lang="en-GB" sz="2100" dirty="0"/>
              <a:t>Think of it as something like a tree, in which the sub- tasks are at the lower branches, and consist of all the work that is needed to complete the higher level tasks.</a:t>
            </a:r>
          </a:p>
          <a:p>
            <a:endParaRPr lang="en-GB" sz="2100" dirty="0"/>
          </a:p>
          <a:p>
            <a:r>
              <a:rPr lang="en-GB" sz="2100" dirty="0"/>
              <a:t>It helps you to have an overview of the whole project; it shows exactly what work must be done by identifying all the tasks and breaking the larger tasks down into a series of smaller sub-tasks.</a:t>
            </a:r>
            <a:endParaRPr lang="en-ZA" sz="2100" dirty="0"/>
          </a:p>
          <a:p>
            <a:endParaRPr lang="en-ZA" sz="2100" dirty="0"/>
          </a:p>
        </p:txBody>
      </p:sp>
    </p:spTree>
    <p:extLst>
      <p:ext uri="{BB962C8B-B14F-4D97-AF65-F5344CB8AC3E}">
        <p14:creationId xmlns:p14="http://schemas.microsoft.com/office/powerpoint/2010/main" val="4548752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79</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pPr marL="0" indent="0">
              <a:buNone/>
            </a:pPr>
            <a:r>
              <a:rPr lang="en-GB" sz="2100" dirty="0"/>
              <a:t>If you follow the three simple steps below to create a work Breakdown Structure you will be well on the way to identify and describe all the tasks that are needed to complete your project.</a:t>
            </a:r>
            <a:endParaRPr lang="en-ZA" sz="2100" dirty="0"/>
          </a:p>
          <a:p>
            <a:pPr marL="0" indent="0">
              <a:buNone/>
            </a:pPr>
            <a:r>
              <a:rPr lang="en-GB" sz="2100" dirty="0"/>
              <a:t> </a:t>
            </a:r>
            <a:endParaRPr lang="en-ZA" sz="2100" dirty="0"/>
          </a:p>
          <a:p>
            <a:pPr marL="0" indent="0">
              <a:buNone/>
            </a:pPr>
            <a:r>
              <a:rPr lang="en-GB" sz="2100" b="1" dirty="0"/>
              <a:t>1. Start with the high level tasks or deliverables</a:t>
            </a:r>
            <a:r>
              <a:rPr lang="en-GB" sz="2100" dirty="0"/>
              <a:t>. You can get these from the tender document.  For example on a construction project your high level tasks may include:</a:t>
            </a:r>
            <a:endParaRPr lang="en-ZA" sz="2100" dirty="0"/>
          </a:p>
          <a:p>
            <a:pPr fontAlgn="base"/>
            <a:r>
              <a:rPr lang="en-GB" sz="2100" dirty="0">
                <a:effectLst>
                  <a:outerShdw sx="0" sy="0">
                    <a:srgbClr val="000000"/>
                  </a:outerShdw>
                </a:effectLst>
              </a:rPr>
              <a:t>Investigations</a:t>
            </a:r>
            <a:endParaRPr lang="en-ZA" sz="2100" dirty="0">
              <a:effectLst>
                <a:outerShdw sx="0" sy="0">
                  <a:srgbClr val="000000"/>
                </a:outerShdw>
              </a:effectLst>
            </a:endParaRPr>
          </a:p>
          <a:p>
            <a:pPr fontAlgn="base"/>
            <a:r>
              <a:rPr lang="en-GB" sz="2100" dirty="0">
                <a:effectLst>
                  <a:outerShdw sx="0" sy="0">
                    <a:srgbClr val="000000"/>
                  </a:outerShdw>
                </a:effectLst>
              </a:rPr>
              <a:t>Design and cost</a:t>
            </a:r>
            <a:endParaRPr lang="en-ZA" sz="2100" dirty="0">
              <a:effectLst>
                <a:outerShdw sx="0" sy="0">
                  <a:srgbClr val="000000"/>
                </a:outerShdw>
              </a:effectLst>
            </a:endParaRPr>
          </a:p>
          <a:p>
            <a:pPr fontAlgn="base"/>
            <a:r>
              <a:rPr lang="en-GB" sz="2100" dirty="0">
                <a:effectLst>
                  <a:outerShdw sx="0" sy="0">
                    <a:srgbClr val="000000"/>
                  </a:outerShdw>
                </a:effectLst>
              </a:rPr>
              <a:t>Obtaining consents and approvals</a:t>
            </a:r>
            <a:endParaRPr lang="en-ZA" sz="2100" dirty="0">
              <a:effectLst>
                <a:outerShdw sx="0" sy="0">
                  <a:srgbClr val="000000"/>
                </a:outerShdw>
              </a:effectLst>
            </a:endParaRPr>
          </a:p>
          <a:p>
            <a:pPr fontAlgn="base"/>
            <a:r>
              <a:rPr lang="en-GB" sz="2100" dirty="0">
                <a:effectLst>
                  <a:outerShdw sx="0" sy="0">
                    <a:srgbClr val="000000"/>
                  </a:outerShdw>
                </a:effectLst>
              </a:rPr>
              <a:t>Procurement</a:t>
            </a:r>
            <a:endParaRPr lang="en-ZA" sz="2100" dirty="0">
              <a:effectLst>
                <a:outerShdw sx="0" sy="0">
                  <a:srgbClr val="000000"/>
                </a:outerShdw>
              </a:effectLst>
            </a:endParaRPr>
          </a:p>
          <a:p>
            <a:pPr fontAlgn="base"/>
            <a:r>
              <a:rPr lang="en-GB" sz="2100" dirty="0">
                <a:effectLst>
                  <a:outerShdw sx="0" sy="0">
                    <a:srgbClr val="000000"/>
                  </a:outerShdw>
                </a:effectLst>
              </a:rPr>
              <a:t>Construction</a:t>
            </a:r>
            <a:endParaRPr lang="en-ZA" sz="2100" dirty="0">
              <a:effectLst>
                <a:outerShdw sx="0" sy="0">
                  <a:srgbClr val="000000"/>
                </a:outerShdw>
              </a:effectLst>
            </a:endParaRPr>
          </a:p>
          <a:p>
            <a:pPr fontAlgn="base"/>
            <a:r>
              <a:rPr lang="en-GB" sz="2100" dirty="0">
                <a:effectLst>
                  <a:outerShdw sx="0" sy="0">
                    <a:srgbClr val="000000"/>
                  </a:outerShdw>
                </a:effectLst>
              </a:rPr>
              <a:t>Testing, commissioning and handover</a:t>
            </a:r>
            <a:endParaRPr lang="en-ZA" sz="2100" dirty="0">
              <a:effectLst>
                <a:outerShdw sx="0" sy="0">
                  <a:srgbClr val="000000"/>
                </a:outerShdw>
              </a:effectLst>
            </a:endParaRPr>
          </a:p>
          <a:p>
            <a:pPr marL="0" indent="0">
              <a:buNone/>
            </a:pPr>
            <a:endParaRPr lang="en-ZA" sz="2100" dirty="0"/>
          </a:p>
        </p:txBody>
      </p:sp>
    </p:spTree>
    <p:extLst>
      <p:ext uri="{BB962C8B-B14F-4D97-AF65-F5344CB8AC3E}">
        <p14:creationId xmlns:p14="http://schemas.microsoft.com/office/powerpoint/2010/main" val="2263085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Good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a:t>
            </a:fld>
            <a:endParaRPr lang="en-ZA" dirty="0"/>
          </a:p>
        </p:txBody>
      </p:sp>
      <p:grpSp>
        <p:nvGrpSpPr>
          <p:cNvPr id="6" name="Group 5"/>
          <p:cNvGrpSpPr/>
          <p:nvPr/>
        </p:nvGrpSpPr>
        <p:grpSpPr>
          <a:xfrm>
            <a:off x="3244775" y="1617619"/>
            <a:ext cx="5318223" cy="731613"/>
            <a:chOff x="2669218" y="2251"/>
            <a:chExt cx="5318223" cy="731613"/>
          </a:xfrm>
          <a:scene3d>
            <a:camera prst="orthographicFront"/>
            <a:lightRig rig="flat" dir="t"/>
          </a:scene3d>
        </p:grpSpPr>
        <p:sp>
          <p:nvSpPr>
            <p:cNvPr id="34" name="Right Arrow 33"/>
            <p:cNvSpPr/>
            <p:nvPr/>
          </p:nvSpPr>
          <p:spPr>
            <a:xfrm>
              <a:off x="2669218" y="2251"/>
              <a:ext cx="5318223"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5" name="Right Arrow 4"/>
            <p:cNvSpPr/>
            <p:nvPr/>
          </p:nvSpPr>
          <p:spPr>
            <a:xfrm>
              <a:off x="2669218" y="93703"/>
              <a:ext cx="5043868"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Should relate to what is being assessed</a:t>
              </a:r>
              <a:endParaRPr lang="en-US" sz="2200" kern="1200" dirty="0"/>
            </a:p>
          </p:txBody>
        </p:sp>
      </p:grpSp>
      <p:grpSp>
        <p:nvGrpSpPr>
          <p:cNvPr id="7" name="Group 6"/>
          <p:cNvGrpSpPr/>
          <p:nvPr/>
        </p:nvGrpSpPr>
        <p:grpSpPr>
          <a:xfrm>
            <a:off x="581002" y="1708590"/>
            <a:ext cx="2663773" cy="549671"/>
            <a:chOff x="5445" y="93222"/>
            <a:chExt cx="2663773" cy="549671"/>
          </a:xfrm>
          <a:scene3d>
            <a:camera prst="orthographicFront"/>
            <a:lightRig rig="flat" dir="t"/>
          </a:scene3d>
        </p:grpSpPr>
        <p:sp>
          <p:nvSpPr>
            <p:cNvPr id="32" name="Rounded Rectangle 31"/>
            <p:cNvSpPr/>
            <p:nvPr/>
          </p:nvSpPr>
          <p:spPr>
            <a:xfrm>
              <a:off x="5445" y="93222"/>
              <a:ext cx="266377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33" name="Rounded Rectangle 6"/>
            <p:cNvSpPr/>
            <p:nvPr/>
          </p:nvSpPr>
          <p:spPr>
            <a:xfrm>
              <a:off x="32278" y="120055"/>
              <a:ext cx="261010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Valid</a:t>
              </a:r>
            </a:p>
          </p:txBody>
        </p:sp>
      </p:grpSp>
      <p:grpSp>
        <p:nvGrpSpPr>
          <p:cNvPr id="8" name="Group 7"/>
          <p:cNvGrpSpPr/>
          <p:nvPr/>
        </p:nvGrpSpPr>
        <p:grpSpPr>
          <a:xfrm>
            <a:off x="3243478" y="2404199"/>
            <a:ext cx="5323422" cy="731613"/>
            <a:chOff x="2667921" y="788831"/>
            <a:chExt cx="5323422" cy="731613"/>
          </a:xfrm>
          <a:scene3d>
            <a:camera prst="orthographicFront"/>
            <a:lightRig rig="flat" dir="t"/>
          </a:scene3d>
        </p:grpSpPr>
        <p:sp>
          <p:nvSpPr>
            <p:cNvPr id="30" name="Right Arrow 29"/>
            <p:cNvSpPr/>
            <p:nvPr/>
          </p:nvSpPr>
          <p:spPr>
            <a:xfrm>
              <a:off x="2667921" y="788831"/>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1" name="Right Arrow 8"/>
            <p:cNvSpPr/>
            <p:nvPr/>
          </p:nvSpPr>
          <p:spPr>
            <a:xfrm>
              <a:off x="2667921" y="880283"/>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Own evidence</a:t>
              </a:r>
              <a:endParaRPr lang="en-US" sz="2200" kern="1200" dirty="0"/>
            </a:p>
          </p:txBody>
        </p:sp>
      </p:grpSp>
      <p:grpSp>
        <p:nvGrpSpPr>
          <p:cNvPr id="9" name="Group 8"/>
          <p:cNvGrpSpPr/>
          <p:nvPr/>
        </p:nvGrpSpPr>
        <p:grpSpPr>
          <a:xfrm>
            <a:off x="577100" y="2495170"/>
            <a:ext cx="2666377" cy="549671"/>
            <a:chOff x="1543" y="879802"/>
            <a:chExt cx="2666377" cy="549671"/>
          </a:xfrm>
          <a:scene3d>
            <a:camera prst="orthographicFront"/>
            <a:lightRig rig="flat" dir="t"/>
          </a:scene3d>
        </p:grpSpPr>
        <p:sp>
          <p:nvSpPr>
            <p:cNvPr id="28" name="Rounded Rectangle 27"/>
            <p:cNvSpPr/>
            <p:nvPr/>
          </p:nvSpPr>
          <p:spPr>
            <a:xfrm>
              <a:off x="1543" y="879802"/>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9" name="Rounded Rectangle 10"/>
            <p:cNvSpPr/>
            <p:nvPr/>
          </p:nvSpPr>
          <p:spPr>
            <a:xfrm>
              <a:off x="28376" y="906635"/>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Authentic</a:t>
              </a:r>
            </a:p>
          </p:txBody>
        </p:sp>
      </p:grpSp>
      <p:grpSp>
        <p:nvGrpSpPr>
          <p:cNvPr id="10" name="Group 9"/>
          <p:cNvGrpSpPr/>
          <p:nvPr/>
        </p:nvGrpSpPr>
        <p:grpSpPr>
          <a:xfrm>
            <a:off x="3204755" y="3190780"/>
            <a:ext cx="5360823" cy="913175"/>
            <a:chOff x="2629198" y="1575412"/>
            <a:chExt cx="5360823" cy="913175"/>
          </a:xfrm>
          <a:scene3d>
            <a:camera prst="orthographicFront"/>
            <a:lightRig rig="flat" dir="t"/>
          </a:scene3d>
        </p:grpSpPr>
        <p:sp>
          <p:nvSpPr>
            <p:cNvPr id="26" name="Right Arrow 25"/>
            <p:cNvSpPr/>
            <p:nvPr/>
          </p:nvSpPr>
          <p:spPr>
            <a:xfrm>
              <a:off x="2629198" y="1575412"/>
              <a:ext cx="5360823" cy="913175"/>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7" name="Right Arrow 12"/>
            <p:cNvSpPr/>
            <p:nvPr/>
          </p:nvSpPr>
          <p:spPr>
            <a:xfrm>
              <a:off x="2629198" y="1689559"/>
              <a:ext cx="5018382" cy="684881"/>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a:t>Consistency</a:t>
              </a:r>
            </a:p>
            <a:p>
              <a:pPr marL="228600" lvl="1" indent="-228600" algn="l" defTabSz="977900">
                <a:lnSpc>
                  <a:spcPct val="90000"/>
                </a:lnSpc>
                <a:spcBef>
                  <a:spcPct val="0"/>
                </a:spcBef>
                <a:spcAft>
                  <a:spcPct val="15000"/>
                </a:spcAft>
                <a:buChar char="••"/>
              </a:pPr>
              <a:r>
                <a:rPr lang="en-ZA" sz="2200" kern="1200" dirty="0"/>
                <a:t>Another assessor makes same judgment</a:t>
              </a:r>
              <a:endParaRPr lang="en-US" sz="2200" kern="1200" dirty="0"/>
            </a:p>
            <a:p>
              <a:pPr marL="228600" lvl="1" indent="-228600" algn="l" defTabSz="977900">
                <a:lnSpc>
                  <a:spcPct val="90000"/>
                </a:lnSpc>
                <a:spcBef>
                  <a:spcPct val="0"/>
                </a:spcBef>
                <a:spcAft>
                  <a:spcPct val="15000"/>
                </a:spcAft>
                <a:buChar char="••"/>
              </a:pPr>
              <a:endParaRPr lang="en-US" sz="2200" kern="1200" dirty="0"/>
            </a:p>
          </p:txBody>
        </p:sp>
      </p:grpSp>
      <p:grpSp>
        <p:nvGrpSpPr>
          <p:cNvPr id="11" name="Group 10"/>
          <p:cNvGrpSpPr/>
          <p:nvPr/>
        </p:nvGrpSpPr>
        <p:grpSpPr>
          <a:xfrm>
            <a:off x="578422" y="3372532"/>
            <a:ext cx="2626333" cy="549671"/>
            <a:chOff x="2865" y="1757164"/>
            <a:chExt cx="2626333" cy="549671"/>
          </a:xfrm>
          <a:scene3d>
            <a:camera prst="orthographicFront"/>
            <a:lightRig rig="flat" dir="t"/>
          </a:scene3d>
        </p:grpSpPr>
        <p:sp>
          <p:nvSpPr>
            <p:cNvPr id="24" name="Rounded Rectangle 23"/>
            <p:cNvSpPr/>
            <p:nvPr/>
          </p:nvSpPr>
          <p:spPr>
            <a:xfrm>
              <a:off x="2865" y="1757164"/>
              <a:ext cx="262633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5" name="Rounded Rectangle 14"/>
            <p:cNvSpPr/>
            <p:nvPr/>
          </p:nvSpPr>
          <p:spPr>
            <a:xfrm>
              <a:off x="29698" y="1783997"/>
              <a:ext cx="257266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Reliable</a:t>
              </a:r>
            </a:p>
          </p:txBody>
        </p:sp>
      </p:grpSp>
      <p:grpSp>
        <p:nvGrpSpPr>
          <p:cNvPr id="12" name="Group 11"/>
          <p:cNvGrpSpPr/>
          <p:nvPr/>
        </p:nvGrpSpPr>
        <p:grpSpPr>
          <a:xfrm>
            <a:off x="3243478" y="4158922"/>
            <a:ext cx="5323422" cy="731613"/>
            <a:chOff x="2667921" y="2543554"/>
            <a:chExt cx="5323422" cy="731613"/>
          </a:xfrm>
          <a:scene3d>
            <a:camera prst="orthographicFront"/>
            <a:lightRig rig="flat" dir="t"/>
          </a:scene3d>
        </p:grpSpPr>
        <p:sp>
          <p:nvSpPr>
            <p:cNvPr id="22" name="Right Arrow 21"/>
            <p:cNvSpPr/>
            <p:nvPr/>
          </p:nvSpPr>
          <p:spPr>
            <a:xfrm>
              <a:off x="2667921" y="2543554"/>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3" name="Right Arrow 16"/>
            <p:cNvSpPr/>
            <p:nvPr/>
          </p:nvSpPr>
          <p:spPr>
            <a:xfrm>
              <a:off x="2667921" y="2635006"/>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As recent as possible</a:t>
              </a:r>
              <a:endParaRPr lang="en-US" sz="2200" kern="1200" dirty="0"/>
            </a:p>
          </p:txBody>
        </p:sp>
      </p:grpSp>
      <p:grpSp>
        <p:nvGrpSpPr>
          <p:cNvPr id="13" name="Group 12"/>
          <p:cNvGrpSpPr/>
          <p:nvPr/>
        </p:nvGrpSpPr>
        <p:grpSpPr>
          <a:xfrm>
            <a:off x="577100" y="4249893"/>
            <a:ext cx="2666377" cy="549671"/>
            <a:chOff x="1543" y="2634525"/>
            <a:chExt cx="2666377" cy="549671"/>
          </a:xfrm>
          <a:scene3d>
            <a:camera prst="orthographicFront"/>
            <a:lightRig rig="flat" dir="t"/>
          </a:scene3d>
        </p:grpSpPr>
        <p:sp>
          <p:nvSpPr>
            <p:cNvPr id="20" name="Rounded Rectangle 19"/>
            <p:cNvSpPr/>
            <p:nvPr/>
          </p:nvSpPr>
          <p:spPr>
            <a:xfrm>
              <a:off x="1543" y="2634525"/>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1" name="Rounded Rectangle 18"/>
            <p:cNvSpPr/>
            <p:nvPr/>
          </p:nvSpPr>
          <p:spPr>
            <a:xfrm>
              <a:off x="28376" y="2661358"/>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Current</a:t>
              </a:r>
            </a:p>
          </p:txBody>
        </p:sp>
      </p:grpSp>
      <p:grpSp>
        <p:nvGrpSpPr>
          <p:cNvPr id="14" name="Group 13"/>
          <p:cNvGrpSpPr/>
          <p:nvPr/>
        </p:nvGrpSpPr>
        <p:grpSpPr>
          <a:xfrm>
            <a:off x="3243478" y="4945503"/>
            <a:ext cx="5323422" cy="731613"/>
            <a:chOff x="2667921" y="3330135"/>
            <a:chExt cx="5323422" cy="731613"/>
          </a:xfrm>
          <a:scene3d>
            <a:camera prst="orthographicFront"/>
            <a:lightRig rig="flat" dir="t"/>
          </a:scene3d>
        </p:grpSpPr>
        <p:sp>
          <p:nvSpPr>
            <p:cNvPr id="18" name="Right Arrow 17"/>
            <p:cNvSpPr/>
            <p:nvPr/>
          </p:nvSpPr>
          <p:spPr>
            <a:xfrm>
              <a:off x="2667921" y="3330135"/>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ight Arrow 20"/>
            <p:cNvSpPr/>
            <p:nvPr/>
          </p:nvSpPr>
          <p:spPr>
            <a:xfrm>
              <a:off x="2667921" y="3421587"/>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Enough evidence</a:t>
              </a:r>
              <a:endParaRPr lang="en-US" sz="2200" kern="1200" dirty="0"/>
            </a:p>
          </p:txBody>
        </p:sp>
      </p:grpSp>
      <p:grpSp>
        <p:nvGrpSpPr>
          <p:cNvPr id="15" name="Group 14"/>
          <p:cNvGrpSpPr/>
          <p:nvPr/>
        </p:nvGrpSpPr>
        <p:grpSpPr>
          <a:xfrm>
            <a:off x="577100" y="5036474"/>
            <a:ext cx="2666377" cy="549671"/>
            <a:chOff x="1543" y="3421106"/>
            <a:chExt cx="2666377" cy="549671"/>
          </a:xfrm>
          <a:scene3d>
            <a:camera prst="orthographicFront"/>
            <a:lightRig rig="flat" dir="t"/>
          </a:scene3d>
        </p:grpSpPr>
        <p:sp>
          <p:nvSpPr>
            <p:cNvPr id="16" name="Rounded Rectangle 15"/>
            <p:cNvSpPr/>
            <p:nvPr/>
          </p:nvSpPr>
          <p:spPr>
            <a:xfrm>
              <a:off x="1543" y="3421106"/>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17" name="Rounded Rectangle 22"/>
            <p:cNvSpPr/>
            <p:nvPr/>
          </p:nvSpPr>
          <p:spPr>
            <a:xfrm>
              <a:off x="28376" y="3447939"/>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Sufficient</a:t>
              </a:r>
            </a:p>
          </p:txBody>
        </p:sp>
      </p:grpSp>
    </p:spTree>
    <p:extLst>
      <p:ext uri="{BB962C8B-B14F-4D97-AF65-F5344CB8AC3E}">
        <p14:creationId xmlns:p14="http://schemas.microsoft.com/office/powerpoint/2010/main" val="19387816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80</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r>
              <a:rPr lang="en-GB" sz="2100" b="1" dirty="0"/>
              <a:t>2. Identify subtasks.</a:t>
            </a:r>
            <a:r>
              <a:rPr lang="en-GB" sz="2100" dirty="0"/>
              <a:t> Work downward from the high level tasks that you identified in Step 1 and break each high level task into the lower level tasks that are needed to complete the high level tasks. </a:t>
            </a:r>
          </a:p>
          <a:p>
            <a:r>
              <a:rPr lang="en-GB" sz="2100" dirty="0"/>
              <a:t>For instance for the high level task Investigations, subtasks could include: a walkover site inspection, detailed site survey, geotechnical investigations, plus reporting. </a:t>
            </a:r>
            <a:endParaRPr lang="en-ZA" sz="2100" dirty="0"/>
          </a:p>
          <a:p>
            <a:pPr marL="0" indent="0">
              <a:buNone/>
            </a:pPr>
            <a:endParaRPr lang="en-ZA" sz="2100" dirty="0"/>
          </a:p>
          <a:p>
            <a:r>
              <a:rPr lang="en-GB" sz="2100" dirty="0"/>
              <a:t>Check your work by looking at all the subtasks and seeing whether they add up to the highest level tasks.  Are there any gaps? </a:t>
            </a:r>
          </a:p>
          <a:p>
            <a:r>
              <a:rPr lang="en-GB" sz="2100" dirty="0"/>
              <a:t>Have you missed anything? Eventually a point is reached where it is not practical any more to break tasks down any further.  </a:t>
            </a:r>
          </a:p>
          <a:p>
            <a:r>
              <a:rPr lang="en-GB" sz="2100" dirty="0"/>
              <a:t>This is usually based on the time it will take to complete the task. </a:t>
            </a:r>
            <a:endParaRPr lang="en-ZA" sz="2100" dirty="0"/>
          </a:p>
        </p:txBody>
      </p:sp>
    </p:spTree>
    <p:extLst>
      <p:ext uri="{BB962C8B-B14F-4D97-AF65-F5344CB8AC3E}">
        <p14:creationId xmlns:p14="http://schemas.microsoft.com/office/powerpoint/2010/main" val="424170876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81</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r>
              <a:rPr lang="en-GB" dirty="0"/>
              <a:t>The standard 8/80 rule serves as a sensible guide.  If a task is smaller than 8 hours, it does not need to be broken down further.  </a:t>
            </a:r>
          </a:p>
          <a:p>
            <a:endParaRPr lang="en-GB" dirty="0"/>
          </a:p>
          <a:p>
            <a:r>
              <a:rPr lang="en-GB" dirty="0"/>
              <a:t>If a task is greater than 80 hours, then further work breakdown must be done so that the task is manageable.</a:t>
            </a:r>
            <a:endParaRPr lang="en-ZA" dirty="0"/>
          </a:p>
        </p:txBody>
      </p:sp>
    </p:spTree>
    <p:extLst>
      <p:ext uri="{BB962C8B-B14F-4D97-AF65-F5344CB8AC3E}">
        <p14:creationId xmlns:p14="http://schemas.microsoft.com/office/powerpoint/2010/main" val="37294106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82</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r>
              <a:rPr lang="en-GB" sz="2100" b="1" dirty="0"/>
              <a:t>3. Describe each task:</a:t>
            </a:r>
            <a:r>
              <a:rPr lang="en-GB" sz="2100" dirty="0"/>
              <a:t> Add a description of each task.  For example, the description for the Walkover Site Inspection could be: “Get Team Leader and Geotechnical specialist do on-site walkover inspection to assess terrain, stability and identify fatal flaws and issues.” </a:t>
            </a:r>
          </a:p>
          <a:p>
            <a:endParaRPr lang="en-GB" sz="2100" dirty="0"/>
          </a:p>
          <a:p>
            <a:r>
              <a:rPr lang="en-GB" sz="2100" dirty="0"/>
              <a:t>The description must provide answers to the questions who, what and where. Who will be doing the work? What does the work cover? Where does this work take place? Save the when for later. </a:t>
            </a:r>
          </a:p>
          <a:p>
            <a:endParaRPr lang="en-GB" sz="2100" dirty="0"/>
          </a:p>
          <a:p>
            <a:r>
              <a:rPr lang="en-GB" sz="2100" dirty="0"/>
              <a:t>You will deal with this when you do your project work schedule.  </a:t>
            </a:r>
            <a:endParaRPr lang="en-ZA" sz="2100" dirty="0"/>
          </a:p>
        </p:txBody>
      </p:sp>
    </p:spTree>
    <p:extLst>
      <p:ext uri="{BB962C8B-B14F-4D97-AF65-F5344CB8AC3E}">
        <p14:creationId xmlns:p14="http://schemas.microsoft.com/office/powerpoint/2010/main" val="347853725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83</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r>
              <a:rPr lang="en-GB" sz="2100" dirty="0"/>
              <a:t>A comprehensive work breakdown structure will give you a very good foundation to tender for your project. </a:t>
            </a:r>
          </a:p>
          <a:p>
            <a:endParaRPr lang="en-GB" sz="2100" dirty="0"/>
          </a:p>
          <a:p>
            <a:r>
              <a:rPr lang="en-GB" sz="2100" dirty="0"/>
              <a:t>Although the examples refer to a construction project, the three simple steps to get your work breakdown structure right first time will work for any type of project, whether it is IT, marketing, financial, or even planning a holiday. </a:t>
            </a:r>
          </a:p>
          <a:p>
            <a:pPr marL="0" indent="0">
              <a:buNone/>
            </a:pPr>
            <a:endParaRPr lang="en-GB" sz="2100" dirty="0"/>
          </a:p>
        </p:txBody>
      </p:sp>
    </p:spTree>
    <p:extLst>
      <p:ext uri="{BB962C8B-B14F-4D97-AF65-F5344CB8AC3E}">
        <p14:creationId xmlns:p14="http://schemas.microsoft.com/office/powerpoint/2010/main" val="99538853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84</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r>
              <a:rPr lang="en-GB" sz="2100" dirty="0"/>
              <a:t>When you use the systematic process that were described in this Work Breakdown Structure you will increases your chances of including all project tasks in your tender. </a:t>
            </a:r>
          </a:p>
          <a:p>
            <a:endParaRPr lang="en-GB" sz="2100" dirty="0"/>
          </a:p>
          <a:p>
            <a:r>
              <a:rPr lang="en-GB" sz="2100" dirty="0"/>
              <a:t>It won’t guarantee that all the tasks are identified, but it is more reliable than any process in which tasks are identified just by choice.</a:t>
            </a:r>
            <a:endParaRPr lang="en-ZA" sz="2100" dirty="0"/>
          </a:p>
          <a:p>
            <a:pPr marL="0" indent="0">
              <a:buNone/>
            </a:pPr>
            <a:endParaRPr lang="en-GB" sz="2100" dirty="0"/>
          </a:p>
        </p:txBody>
      </p:sp>
    </p:spTree>
    <p:extLst>
      <p:ext uri="{BB962C8B-B14F-4D97-AF65-F5344CB8AC3E}">
        <p14:creationId xmlns:p14="http://schemas.microsoft.com/office/powerpoint/2010/main" val="374031343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85</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pPr marL="0" indent="0">
              <a:buNone/>
            </a:pPr>
            <a:r>
              <a:rPr lang="en-GB" dirty="0"/>
              <a:t>The following is an example of a Work Breakdown Structure:</a:t>
            </a:r>
            <a:endParaRPr lang="en-ZA" dirty="0"/>
          </a:p>
          <a:p>
            <a:pPr marL="0" indent="0">
              <a:buNone/>
            </a:pPr>
            <a:endParaRPr lang="en-ZA" dirty="0"/>
          </a:p>
          <a:p>
            <a:pPr marL="0" indent="0">
              <a:buNone/>
            </a:pPr>
            <a:endParaRPr lang="en-GB" sz="2100" dirty="0"/>
          </a:p>
        </p:txBody>
      </p:sp>
      <p:pic>
        <p:nvPicPr>
          <p:cNvPr id="5" name="Picture 4">
            <a:extLst>
              <a:ext uri="{FF2B5EF4-FFF2-40B4-BE49-F238E27FC236}">
                <a16:creationId xmlns:a16="http://schemas.microsoft.com/office/drawing/2014/main" id="{62709916-867D-4B0D-A5E4-075DEDF289F4}"/>
              </a:ext>
            </a:extLst>
          </p:cNvPr>
          <p:cNvPicPr/>
          <p:nvPr/>
        </p:nvPicPr>
        <p:blipFill rotWithShape="1">
          <a:blip r:embed="rId2">
            <a:extLst>
              <a:ext uri="{28A0092B-C50C-407E-A947-70E740481C1C}">
                <a14:useLocalDpi xmlns:a14="http://schemas.microsoft.com/office/drawing/2010/main" val="0"/>
              </a:ext>
            </a:extLst>
          </a:blip>
          <a:srcRect l="16536" t="18080" r="17815" b="17977"/>
          <a:stretch/>
        </p:blipFill>
        <p:spPr bwMode="auto">
          <a:xfrm>
            <a:off x="1176035" y="1987500"/>
            <a:ext cx="6767768" cy="46800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635921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8C16-4F7D-403D-A4C5-C3DF51E691E4}"/>
              </a:ext>
            </a:extLst>
          </p:cNvPr>
          <p:cNvSpPr>
            <a:spLocks noGrp="1"/>
          </p:cNvSpPr>
          <p:nvPr>
            <p:ph type="title"/>
          </p:nvPr>
        </p:nvSpPr>
        <p:spPr>
          <a:xfrm>
            <a:off x="450291" y="257385"/>
            <a:ext cx="8219256" cy="1008000"/>
          </a:xfrm>
        </p:spPr>
        <p:txBody>
          <a:bodyPr>
            <a:normAutofit fontScale="90000"/>
          </a:bodyPr>
          <a:lstStyle/>
          <a:p>
            <a:pPr algn="ctr"/>
            <a:br>
              <a:rPr lang="en-GB" dirty="0"/>
            </a:br>
            <a:r>
              <a:rPr lang="en-GB" dirty="0"/>
              <a:t>The Work Breakdown and Product Itemisation</a:t>
            </a:r>
            <a:br>
              <a:rPr lang="en-ZA" dirty="0"/>
            </a:br>
            <a:endParaRPr lang="en-ZA" dirty="0"/>
          </a:p>
        </p:txBody>
      </p:sp>
      <p:sp>
        <p:nvSpPr>
          <p:cNvPr id="3" name="Slide Number Placeholder 2">
            <a:extLst>
              <a:ext uri="{FF2B5EF4-FFF2-40B4-BE49-F238E27FC236}">
                <a16:creationId xmlns:a16="http://schemas.microsoft.com/office/drawing/2014/main" id="{C211E320-B5EF-49DE-83A4-2BD94211CA68}"/>
              </a:ext>
            </a:extLst>
          </p:cNvPr>
          <p:cNvSpPr>
            <a:spLocks noGrp="1"/>
          </p:cNvSpPr>
          <p:nvPr>
            <p:ph type="sldNum" sz="quarter" idx="12"/>
          </p:nvPr>
        </p:nvSpPr>
        <p:spPr/>
        <p:txBody>
          <a:bodyPr/>
          <a:lstStyle/>
          <a:p>
            <a:fld id="{32F83655-DC73-417F-8B26-EB7A1DBB5382}" type="slidenum">
              <a:rPr lang="en-ZA" smtClean="0"/>
              <a:pPr/>
              <a:t>86</a:t>
            </a:fld>
            <a:endParaRPr lang="en-ZA" dirty="0"/>
          </a:p>
        </p:txBody>
      </p:sp>
      <p:sp>
        <p:nvSpPr>
          <p:cNvPr id="4" name="Content Placeholder 3">
            <a:extLst>
              <a:ext uri="{FF2B5EF4-FFF2-40B4-BE49-F238E27FC236}">
                <a16:creationId xmlns:a16="http://schemas.microsoft.com/office/drawing/2014/main" id="{67838C67-6A18-491D-9E5C-547B13DD4B64}"/>
              </a:ext>
            </a:extLst>
          </p:cNvPr>
          <p:cNvSpPr>
            <a:spLocks noGrp="1"/>
          </p:cNvSpPr>
          <p:nvPr>
            <p:ph sz="quarter" idx="1"/>
          </p:nvPr>
        </p:nvSpPr>
        <p:spPr/>
        <p:txBody>
          <a:bodyPr>
            <a:noAutofit/>
          </a:bodyPr>
          <a:lstStyle/>
          <a:p>
            <a:pPr marL="0" indent="0">
              <a:buNone/>
            </a:pPr>
            <a:r>
              <a:rPr lang="en-GB" sz="2100" b="1" dirty="0"/>
              <a:t>Product Itemisation</a:t>
            </a:r>
            <a:endParaRPr lang="en-ZA" sz="2100" b="1" dirty="0"/>
          </a:p>
          <a:p>
            <a:pPr marL="0" indent="0">
              <a:buNone/>
            </a:pPr>
            <a:r>
              <a:rPr lang="en-GB" sz="2100" dirty="0"/>
              <a:t> </a:t>
            </a:r>
            <a:endParaRPr lang="en-ZA" sz="2100" dirty="0"/>
          </a:p>
          <a:p>
            <a:r>
              <a:rPr lang="en-GB" sz="2100" dirty="0"/>
              <a:t>This is done when you put a list of all the costs, where the costs come from, and what elements make up the costs of your products that you want to do the tender on.</a:t>
            </a:r>
            <a:br>
              <a:rPr lang="en-GB" dirty="0"/>
            </a:br>
            <a:endParaRPr lang="en-ZA" dirty="0"/>
          </a:p>
          <a:p>
            <a:pPr marL="0" indent="0">
              <a:buNone/>
            </a:pPr>
            <a:endParaRPr lang="en-ZA" dirty="0"/>
          </a:p>
          <a:p>
            <a:pPr marL="0" indent="0">
              <a:buNone/>
            </a:pPr>
            <a:endParaRPr lang="en-GB" sz="2100" dirty="0"/>
          </a:p>
        </p:txBody>
      </p:sp>
    </p:spTree>
    <p:extLst>
      <p:ext uri="{BB962C8B-B14F-4D97-AF65-F5344CB8AC3E}">
        <p14:creationId xmlns:p14="http://schemas.microsoft.com/office/powerpoint/2010/main" val="42228323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8DCE-7494-4C88-8925-42338F97B792}"/>
              </a:ext>
            </a:extLst>
          </p:cNvPr>
          <p:cNvSpPr>
            <a:spLocks noGrp="1"/>
          </p:cNvSpPr>
          <p:nvPr>
            <p:ph type="title"/>
          </p:nvPr>
        </p:nvSpPr>
        <p:spPr/>
        <p:txBody>
          <a:bodyPr/>
          <a:lstStyle/>
          <a:p>
            <a:pPr algn="ctr"/>
            <a:r>
              <a:rPr lang="en-ZA" dirty="0"/>
              <a:t>Calculating Unit Costs</a:t>
            </a:r>
          </a:p>
        </p:txBody>
      </p:sp>
      <p:sp>
        <p:nvSpPr>
          <p:cNvPr id="3" name="Slide Number Placeholder 2">
            <a:extLst>
              <a:ext uri="{FF2B5EF4-FFF2-40B4-BE49-F238E27FC236}">
                <a16:creationId xmlns:a16="http://schemas.microsoft.com/office/drawing/2014/main" id="{B7C78B59-C859-471A-A6A8-F962DE42496F}"/>
              </a:ext>
            </a:extLst>
          </p:cNvPr>
          <p:cNvSpPr>
            <a:spLocks noGrp="1"/>
          </p:cNvSpPr>
          <p:nvPr>
            <p:ph type="sldNum" sz="quarter" idx="12"/>
          </p:nvPr>
        </p:nvSpPr>
        <p:spPr/>
        <p:txBody>
          <a:bodyPr/>
          <a:lstStyle/>
          <a:p>
            <a:fld id="{32F83655-DC73-417F-8B26-EB7A1DBB5382}" type="slidenum">
              <a:rPr lang="en-ZA" smtClean="0"/>
              <a:pPr/>
              <a:t>87</a:t>
            </a:fld>
            <a:endParaRPr lang="en-ZA" dirty="0"/>
          </a:p>
        </p:txBody>
      </p:sp>
      <p:sp>
        <p:nvSpPr>
          <p:cNvPr id="4" name="Content Placeholder 3">
            <a:extLst>
              <a:ext uri="{FF2B5EF4-FFF2-40B4-BE49-F238E27FC236}">
                <a16:creationId xmlns:a16="http://schemas.microsoft.com/office/drawing/2014/main" id="{4BEB6AF3-0B1B-4C0A-869E-228FAF54F822}"/>
              </a:ext>
            </a:extLst>
          </p:cNvPr>
          <p:cNvSpPr>
            <a:spLocks noGrp="1"/>
          </p:cNvSpPr>
          <p:nvPr>
            <p:ph sz="quarter" idx="1"/>
          </p:nvPr>
        </p:nvSpPr>
        <p:spPr/>
        <p:txBody>
          <a:bodyPr>
            <a:noAutofit/>
          </a:bodyPr>
          <a:lstStyle/>
          <a:p>
            <a:pPr marL="0" indent="0">
              <a:buNone/>
            </a:pPr>
            <a:r>
              <a:rPr lang="en-GB" sz="2100" b="1" dirty="0"/>
              <a:t>Unit Costs for Products</a:t>
            </a:r>
            <a:endParaRPr lang="en-ZA" sz="2100" b="1" dirty="0"/>
          </a:p>
          <a:p>
            <a:pPr marL="0" indent="0">
              <a:buNone/>
            </a:pPr>
            <a:r>
              <a:rPr lang="en-GB" sz="2100" dirty="0"/>
              <a:t> </a:t>
            </a:r>
            <a:endParaRPr lang="en-ZA" sz="2100" dirty="0"/>
          </a:p>
          <a:p>
            <a:r>
              <a:rPr lang="en-GB" sz="2100" dirty="0"/>
              <a:t>Product cost per unit is a figure used by businesses to find out what the actual cost is of a single unit of product. </a:t>
            </a:r>
          </a:p>
          <a:p>
            <a:endParaRPr lang="en-GB" sz="2100" dirty="0"/>
          </a:p>
          <a:p>
            <a:r>
              <a:rPr lang="en-GB" sz="2100" dirty="0"/>
              <a:t>Product cost per unit includes all variable and fixed costs. </a:t>
            </a:r>
          </a:p>
          <a:p>
            <a:endParaRPr lang="en-GB" sz="2100" dirty="0"/>
          </a:p>
          <a:p>
            <a:r>
              <a:rPr lang="en-GB" sz="2100" dirty="0"/>
              <a:t>Fixed costs include those items that a business must pay no matter how many goods or services are sold or offered by the business. Examples of fixed costs include insurance, the building lease and the cost of the machine used to produce the products. </a:t>
            </a:r>
          </a:p>
          <a:p>
            <a:pPr marL="0" indent="0">
              <a:buNone/>
            </a:pPr>
            <a:endParaRPr lang="en-ZA" sz="2100" dirty="0"/>
          </a:p>
        </p:txBody>
      </p:sp>
    </p:spTree>
    <p:extLst>
      <p:ext uri="{BB962C8B-B14F-4D97-AF65-F5344CB8AC3E}">
        <p14:creationId xmlns:p14="http://schemas.microsoft.com/office/powerpoint/2010/main" val="25587535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8DCE-7494-4C88-8925-42338F97B792}"/>
              </a:ext>
            </a:extLst>
          </p:cNvPr>
          <p:cNvSpPr>
            <a:spLocks noGrp="1"/>
          </p:cNvSpPr>
          <p:nvPr>
            <p:ph type="title"/>
          </p:nvPr>
        </p:nvSpPr>
        <p:spPr/>
        <p:txBody>
          <a:bodyPr/>
          <a:lstStyle/>
          <a:p>
            <a:pPr algn="ctr"/>
            <a:r>
              <a:rPr lang="en-ZA" dirty="0"/>
              <a:t>Calculating Unit Costs</a:t>
            </a:r>
          </a:p>
        </p:txBody>
      </p:sp>
      <p:sp>
        <p:nvSpPr>
          <p:cNvPr id="3" name="Slide Number Placeholder 2">
            <a:extLst>
              <a:ext uri="{FF2B5EF4-FFF2-40B4-BE49-F238E27FC236}">
                <a16:creationId xmlns:a16="http://schemas.microsoft.com/office/drawing/2014/main" id="{B7C78B59-C859-471A-A6A8-F962DE42496F}"/>
              </a:ext>
            </a:extLst>
          </p:cNvPr>
          <p:cNvSpPr>
            <a:spLocks noGrp="1"/>
          </p:cNvSpPr>
          <p:nvPr>
            <p:ph type="sldNum" sz="quarter" idx="12"/>
          </p:nvPr>
        </p:nvSpPr>
        <p:spPr/>
        <p:txBody>
          <a:bodyPr/>
          <a:lstStyle/>
          <a:p>
            <a:fld id="{32F83655-DC73-417F-8B26-EB7A1DBB5382}" type="slidenum">
              <a:rPr lang="en-ZA" smtClean="0"/>
              <a:pPr/>
              <a:t>88</a:t>
            </a:fld>
            <a:endParaRPr lang="en-ZA" dirty="0"/>
          </a:p>
        </p:txBody>
      </p:sp>
      <p:sp>
        <p:nvSpPr>
          <p:cNvPr id="4" name="Content Placeholder 3">
            <a:extLst>
              <a:ext uri="{FF2B5EF4-FFF2-40B4-BE49-F238E27FC236}">
                <a16:creationId xmlns:a16="http://schemas.microsoft.com/office/drawing/2014/main" id="{4BEB6AF3-0B1B-4C0A-869E-228FAF54F822}"/>
              </a:ext>
            </a:extLst>
          </p:cNvPr>
          <p:cNvSpPr>
            <a:spLocks noGrp="1"/>
          </p:cNvSpPr>
          <p:nvPr>
            <p:ph sz="quarter" idx="1"/>
          </p:nvPr>
        </p:nvSpPr>
        <p:spPr/>
        <p:txBody>
          <a:bodyPr>
            <a:noAutofit/>
          </a:bodyPr>
          <a:lstStyle/>
          <a:p>
            <a:endParaRPr lang="en-GB" sz="2100" dirty="0"/>
          </a:p>
          <a:p>
            <a:r>
              <a:rPr lang="en-GB" sz="2100" dirty="0"/>
              <a:t>Variable costs include those items that change with the number of products that are sold or offered. </a:t>
            </a:r>
          </a:p>
          <a:p>
            <a:endParaRPr lang="en-GB" sz="2100" dirty="0"/>
          </a:p>
          <a:p>
            <a:r>
              <a:rPr lang="en-GB" sz="2100" dirty="0"/>
              <a:t>Examples of variable costs include sales wages, cost of maintaining inventory and raw materials used to make the product. </a:t>
            </a:r>
          </a:p>
          <a:p>
            <a:endParaRPr lang="en-GB" sz="2100" dirty="0"/>
          </a:p>
          <a:p>
            <a:r>
              <a:rPr lang="en-GB" sz="2100" dirty="0"/>
              <a:t>If you have the basic information about the businesses total cost, you can calculate the product cost per unit. </a:t>
            </a:r>
            <a:endParaRPr lang="en-ZA" sz="2100" dirty="0"/>
          </a:p>
          <a:p>
            <a:pPr marL="0" indent="0">
              <a:buNone/>
            </a:pPr>
            <a:endParaRPr lang="en-ZA" sz="2100" dirty="0"/>
          </a:p>
        </p:txBody>
      </p:sp>
    </p:spTree>
    <p:extLst>
      <p:ext uri="{BB962C8B-B14F-4D97-AF65-F5344CB8AC3E}">
        <p14:creationId xmlns:p14="http://schemas.microsoft.com/office/powerpoint/2010/main" val="25645373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8DCE-7494-4C88-8925-42338F97B792}"/>
              </a:ext>
            </a:extLst>
          </p:cNvPr>
          <p:cNvSpPr>
            <a:spLocks noGrp="1"/>
          </p:cNvSpPr>
          <p:nvPr>
            <p:ph type="title"/>
          </p:nvPr>
        </p:nvSpPr>
        <p:spPr/>
        <p:txBody>
          <a:bodyPr/>
          <a:lstStyle/>
          <a:p>
            <a:pPr algn="ctr"/>
            <a:r>
              <a:rPr lang="en-ZA" dirty="0"/>
              <a:t>Calculating Unit Costs</a:t>
            </a:r>
          </a:p>
        </p:txBody>
      </p:sp>
      <p:sp>
        <p:nvSpPr>
          <p:cNvPr id="3" name="Slide Number Placeholder 2">
            <a:extLst>
              <a:ext uri="{FF2B5EF4-FFF2-40B4-BE49-F238E27FC236}">
                <a16:creationId xmlns:a16="http://schemas.microsoft.com/office/drawing/2014/main" id="{B7C78B59-C859-471A-A6A8-F962DE42496F}"/>
              </a:ext>
            </a:extLst>
          </p:cNvPr>
          <p:cNvSpPr>
            <a:spLocks noGrp="1"/>
          </p:cNvSpPr>
          <p:nvPr>
            <p:ph type="sldNum" sz="quarter" idx="12"/>
          </p:nvPr>
        </p:nvSpPr>
        <p:spPr/>
        <p:txBody>
          <a:bodyPr/>
          <a:lstStyle/>
          <a:p>
            <a:fld id="{32F83655-DC73-417F-8B26-EB7A1DBB5382}" type="slidenum">
              <a:rPr lang="en-ZA" smtClean="0"/>
              <a:pPr/>
              <a:t>89</a:t>
            </a:fld>
            <a:endParaRPr lang="en-ZA" dirty="0"/>
          </a:p>
        </p:txBody>
      </p:sp>
      <p:sp>
        <p:nvSpPr>
          <p:cNvPr id="4" name="Content Placeholder 3">
            <a:extLst>
              <a:ext uri="{FF2B5EF4-FFF2-40B4-BE49-F238E27FC236}">
                <a16:creationId xmlns:a16="http://schemas.microsoft.com/office/drawing/2014/main" id="{4BEB6AF3-0B1B-4C0A-869E-228FAF54F822}"/>
              </a:ext>
            </a:extLst>
          </p:cNvPr>
          <p:cNvSpPr>
            <a:spLocks noGrp="1"/>
          </p:cNvSpPr>
          <p:nvPr>
            <p:ph sz="quarter" idx="1"/>
          </p:nvPr>
        </p:nvSpPr>
        <p:spPr/>
        <p:txBody>
          <a:bodyPr>
            <a:noAutofit/>
          </a:bodyPr>
          <a:lstStyle/>
          <a:p>
            <a:pPr marL="0" indent="0">
              <a:buNone/>
            </a:pPr>
            <a:r>
              <a:rPr lang="en-GB" sz="2100" b="1" dirty="0"/>
              <a:t>Instructions</a:t>
            </a:r>
            <a:endParaRPr lang="en-ZA" sz="2100" dirty="0"/>
          </a:p>
          <a:p>
            <a:pPr marL="0" indent="0">
              <a:buNone/>
            </a:pPr>
            <a:endParaRPr lang="en-ZA" sz="2100" dirty="0"/>
          </a:p>
          <a:p>
            <a:pPr marL="0" indent="0">
              <a:buNone/>
            </a:pPr>
            <a:r>
              <a:rPr lang="en-GB" sz="2100" dirty="0"/>
              <a:t>1. Find out what the total fixed costs for the businesses are. For example, assume the total fixed costs for the business in 2009 were R25,000</a:t>
            </a:r>
            <a:endParaRPr lang="en-ZA" sz="2100" dirty="0"/>
          </a:p>
          <a:p>
            <a:pPr marL="0" indent="0">
              <a:buNone/>
            </a:pPr>
            <a:endParaRPr lang="en-ZA" sz="2100" dirty="0"/>
          </a:p>
          <a:p>
            <a:pPr marL="0" indent="0">
              <a:buNone/>
            </a:pPr>
            <a:r>
              <a:rPr lang="en-GB" sz="2100" dirty="0"/>
              <a:t>2. Find out what the total variable costs for the business are over the same time period. For example, assume the total variable costs for the business in 2009 were R50,000.</a:t>
            </a:r>
            <a:endParaRPr lang="en-ZA" sz="2100" dirty="0"/>
          </a:p>
          <a:p>
            <a:pPr marL="0" indent="0">
              <a:buNone/>
            </a:pPr>
            <a:r>
              <a:rPr lang="en-GB" sz="2100" dirty="0"/>
              <a:t> </a:t>
            </a:r>
            <a:endParaRPr lang="en-ZA" sz="2100" dirty="0"/>
          </a:p>
        </p:txBody>
      </p:sp>
    </p:spTree>
    <p:extLst>
      <p:ext uri="{BB962C8B-B14F-4D97-AF65-F5344CB8AC3E}">
        <p14:creationId xmlns:p14="http://schemas.microsoft.com/office/powerpoint/2010/main" val="1252332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a:t>
            </a:fld>
            <a:endParaRPr lang="en-ZA" dirty="0"/>
          </a:p>
        </p:txBody>
      </p:sp>
      <p:sp>
        <p:nvSpPr>
          <p:cNvPr id="5" name="Content Placeholder 4"/>
          <p:cNvSpPr>
            <a:spLocks noGrp="1"/>
          </p:cNvSpPr>
          <p:nvPr>
            <p:ph sz="quarter" idx="1"/>
          </p:nvPr>
        </p:nvSpPr>
        <p:spPr>
          <a:xfrm>
            <a:off x="374904" y="1282638"/>
            <a:ext cx="8219256" cy="5118162"/>
          </a:xfrm>
        </p:spPr>
        <p:txBody>
          <a:bodyPr>
            <a:normAutofit lnSpcReduction="10000"/>
          </a:bodyPr>
          <a:lstStyle/>
          <a:p>
            <a:pPr marL="0" lvl="0" indent="0">
              <a:spcBef>
                <a:spcPts val="0"/>
              </a:spcBef>
              <a:buClrTx/>
              <a:buSzTx/>
              <a:buNone/>
            </a:pPr>
            <a:r>
              <a:rPr lang="en-ZA" b="1" dirty="0">
                <a:solidFill>
                  <a:srgbClr val="000066"/>
                </a:solidFill>
              </a:rPr>
              <a:t>Purpose of Unit Standard</a:t>
            </a:r>
          </a:p>
          <a:p>
            <a:pPr marL="0" lvl="0" indent="0">
              <a:spcBef>
                <a:spcPts val="0"/>
              </a:spcBef>
              <a:buClrTx/>
              <a:buSzTx/>
              <a:buNone/>
            </a:pPr>
            <a:endParaRPr lang="en-ZA" b="1" dirty="0">
              <a:solidFill>
                <a:srgbClr val="000066"/>
              </a:solidFill>
            </a:endParaRPr>
          </a:p>
          <a:p>
            <a:pPr marL="0" indent="0">
              <a:buNone/>
            </a:pPr>
            <a:r>
              <a:rPr lang="en-ZA" dirty="0"/>
              <a:t>The purpose of this workshop is to ensure that the Learner gains the knowledge and skills to tender for business or work in a selected new venture.</a:t>
            </a:r>
          </a:p>
          <a:p>
            <a:pPr marL="0" indent="0">
              <a:buNone/>
            </a:pPr>
            <a:r>
              <a:rPr lang="en-ZA" dirty="0"/>
              <a:t> </a:t>
            </a:r>
          </a:p>
          <a:p>
            <a:pPr marL="0" indent="0">
              <a:buNone/>
            </a:pPr>
            <a:r>
              <a:rPr lang="en-ZA" b="1" dirty="0"/>
              <a:t>During the Skills programme, you will be guided through an interactive learning process that will provide you with the necessary skills to prove your competence against the following Specific Outcomes:</a:t>
            </a:r>
          </a:p>
          <a:p>
            <a:pPr lvl="0" fontAlgn="base"/>
            <a:r>
              <a:rPr lang="en-ZA" dirty="0">
                <a:effectLst>
                  <a:outerShdw sx="0" sy="0">
                    <a:srgbClr val="000000"/>
                  </a:outerShdw>
                </a:effectLst>
              </a:rPr>
              <a:t>Procure and review a tender document </a:t>
            </a:r>
          </a:p>
          <a:p>
            <a:pPr lvl="0" fontAlgn="base"/>
            <a:r>
              <a:rPr lang="en-ZA" dirty="0">
                <a:effectLst>
                  <a:outerShdw sx="0" sy="0">
                    <a:srgbClr val="000000"/>
                  </a:outerShdw>
                </a:effectLst>
              </a:rPr>
              <a:t>Prepare and complete a tender document</a:t>
            </a:r>
          </a:p>
          <a:p>
            <a:pPr lvl="0" fontAlgn="base"/>
            <a:r>
              <a:rPr lang="en-ZA" dirty="0">
                <a:effectLst>
                  <a:outerShdw sx="0" sy="0">
                    <a:srgbClr val="000000"/>
                  </a:outerShdw>
                </a:effectLst>
              </a:rPr>
              <a:t>Submit a tender document</a:t>
            </a:r>
          </a:p>
          <a:p>
            <a:pPr marL="0" lvl="0" indent="0">
              <a:spcBef>
                <a:spcPts val="0"/>
              </a:spcBef>
              <a:buClrTx/>
              <a:buSzTx/>
              <a:buNone/>
            </a:pPr>
            <a:endParaRPr lang="en-ZA" b="1" dirty="0">
              <a:solidFill>
                <a:srgbClr val="000066"/>
              </a:solidFill>
            </a:endParaRPr>
          </a:p>
        </p:txBody>
      </p:sp>
    </p:spTree>
    <p:extLst>
      <p:ext uri="{BB962C8B-B14F-4D97-AF65-F5344CB8AC3E}">
        <p14:creationId xmlns:p14="http://schemas.microsoft.com/office/powerpoint/2010/main" val="36635687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8DCE-7494-4C88-8925-42338F97B792}"/>
              </a:ext>
            </a:extLst>
          </p:cNvPr>
          <p:cNvSpPr>
            <a:spLocks noGrp="1"/>
          </p:cNvSpPr>
          <p:nvPr>
            <p:ph type="title"/>
          </p:nvPr>
        </p:nvSpPr>
        <p:spPr/>
        <p:txBody>
          <a:bodyPr/>
          <a:lstStyle/>
          <a:p>
            <a:pPr algn="ctr"/>
            <a:r>
              <a:rPr lang="en-ZA" dirty="0"/>
              <a:t>Calculating Unit Costs</a:t>
            </a:r>
          </a:p>
        </p:txBody>
      </p:sp>
      <p:sp>
        <p:nvSpPr>
          <p:cNvPr id="3" name="Slide Number Placeholder 2">
            <a:extLst>
              <a:ext uri="{FF2B5EF4-FFF2-40B4-BE49-F238E27FC236}">
                <a16:creationId xmlns:a16="http://schemas.microsoft.com/office/drawing/2014/main" id="{B7C78B59-C859-471A-A6A8-F962DE42496F}"/>
              </a:ext>
            </a:extLst>
          </p:cNvPr>
          <p:cNvSpPr>
            <a:spLocks noGrp="1"/>
          </p:cNvSpPr>
          <p:nvPr>
            <p:ph type="sldNum" sz="quarter" idx="12"/>
          </p:nvPr>
        </p:nvSpPr>
        <p:spPr/>
        <p:txBody>
          <a:bodyPr/>
          <a:lstStyle/>
          <a:p>
            <a:fld id="{32F83655-DC73-417F-8B26-EB7A1DBB5382}" type="slidenum">
              <a:rPr lang="en-ZA" smtClean="0"/>
              <a:pPr/>
              <a:t>90</a:t>
            </a:fld>
            <a:endParaRPr lang="en-ZA" dirty="0"/>
          </a:p>
        </p:txBody>
      </p:sp>
      <p:sp>
        <p:nvSpPr>
          <p:cNvPr id="4" name="Content Placeholder 3">
            <a:extLst>
              <a:ext uri="{FF2B5EF4-FFF2-40B4-BE49-F238E27FC236}">
                <a16:creationId xmlns:a16="http://schemas.microsoft.com/office/drawing/2014/main" id="{4BEB6AF3-0B1B-4C0A-869E-228FAF54F822}"/>
              </a:ext>
            </a:extLst>
          </p:cNvPr>
          <p:cNvSpPr>
            <a:spLocks noGrp="1"/>
          </p:cNvSpPr>
          <p:nvPr>
            <p:ph sz="quarter" idx="1"/>
          </p:nvPr>
        </p:nvSpPr>
        <p:spPr/>
        <p:txBody>
          <a:bodyPr>
            <a:noAutofit/>
          </a:bodyPr>
          <a:lstStyle/>
          <a:p>
            <a:pPr marL="0" indent="0">
              <a:buNone/>
            </a:pPr>
            <a:r>
              <a:rPr lang="en-GB" sz="2100" dirty="0"/>
              <a:t>3. Add the total fixed cost from Step No. 1 to the total variable cost from Step No. 2: R25,000 plus R50,000 equals R75,000.</a:t>
            </a:r>
            <a:endParaRPr lang="en-ZA" sz="2100" dirty="0"/>
          </a:p>
          <a:p>
            <a:pPr marL="0" indent="0">
              <a:buNone/>
            </a:pPr>
            <a:r>
              <a:rPr lang="en-GB" sz="2100" dirty="0"/>
              <a:t> </a:t>
            </a:r>
            <a:endParaRPr lang="en-ZA" sz="2100" dirty="0"/>
          </a:p>
          <a:p>
            <a:pPr marL="0" indent="0">
              <a:buNone/>
            </a:pPr>
            <a:r>
              <a:rPr lang="en-GB" sz="2100" dirty="0"/>
              <a:t>4. Find out how many units were produced during the same period of time. For example, assume the total number of units produced in 2009 was 1,000 units.</a:t>
            </a:r>
            <a:endParaRPr lang="en-ZA" sz="2100" dirty="0"/>
          </a:p>
          <a:p>
            <a:pPr marL="0" indent="0">
              <a:buNone/>
            </a:pPr>
            <a:r>
              <a:rPr lang="en-GB" sz="2100" dirty="0"/>
              <a:t> </a:t>
            </a:r>
            <a:endParaRPr lang="en-ZA" sz="2100" dirty="0"/>
          </a:p>
          <a:p>
            <a:pPr marL="0" indent="0">
              <a:buNone/>
            </a:pPr>
            <a:r>
              <a:rPr lang="en-GB" sz="2100" dirty="0"/>
              <a:t>5. Divide the total cost figure from Step No. 3 by the units produced figure by Step No. 4: R75,000 divided by 1,000 equals R75 per unit. This is what the cost per unit is.</a:t>
            </a:r>
            <a:endParaRPr lang="en-ZA" sz="2100" dirty="0"/>
          </a:p>
          <a:p>
            <a:pPr marL="0" indent="0">
              <a:buNone/>
            </a:pPr>
            <a:r>
              <a:rPr lang="en-GB" sz="2100" dirty="0"/>
              <a:t> </a:t>
            </a:r>
            <a:endParaRPr lang="en-ZA" sz="2100" dirty="0"/>
          </a:p>
        </p:txBody>
      </p:sp>
    </p:spTree>
    <p:extLst>
      <p:ext uri="{BB962C8B-B14F-4D97-AF65-F5344CB8AC3E}">
        <p14:creationId xmlns:p14="http://schemas.microsoft.com/office/powerpoint/2010/main" val="36988479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8DCE-7494-4C88-8925-42338F97B792}"/>
              </a:ext>
            </a:extLst>
          </p:cNvPr>
          <p:cNvSpPr>
            <a:spLocks noGrp="1"/>
          </p:cNvSpPr>
          <p:nvPr>
            <p:ph type="title"/>
          </p:nvPr>
        </p:nvSpPr>
        <p:spPr/>
        <p:txBody>
          <a:bodyPr/>
          <a:lstStyle/>
          <a:p>
            <a:r>
              <a:rPr lang="en-ZA" dirty="0"/>
              <a:t>Calculating Unit Costs</a:t>
            </a:r>
          </a:p>
        </p:txBody>
      </p:sp>
      <p:sp>
        <p:nvSpPr>
          <p:cNvPr id="3" name="Slide Number Placeholder 2">
            <a:extLst>
              <a:ext uri="{FF2B5EF4-FFF2-40B4-BE49-F238E27FC236}">
                <a16:creationId xmlns:a16="http://schemas.microsoft.com/office/drawing/2014/main" id="{B7C78B59-C859-471A-A6A8-F962DE42496F}"/>
              </a:ext>
            </a:extLst>
          </p:cNvPr>
          <p:cNvSpPr>
            <a:spLocks noGrp="1"/>
          </p:cNvSpPr>
          <p:nvPr>
            <p:ph type="sldNum" sz="quarter" idx="12"/>
          </p:nvPr>
        </p:nvSpPr>
        <p:spPr/>
        <p:txBody>
          <a:bodyPr/>
          <a:lstStyle/>
          <a:p>
            <a:fld id="{32F83655-DC73-417F-8B26-EB7A1DBB5382}" type="slidenum">
              <a:rPr lang="en-ZA" smtClean="0"/>
              <a:pPr/>
              <a:t>91</a:t>
            </a:fld>
            <a:endParaRPr lang="en-ZA" dirty="0"/>
          </a:p>
        </p:txBody>
      </p:sp>
      <p:sp>
        <p:nvSpPr>
          <p:cNvPr id="4" name="Content Placeholder 3">
            <a:extLst>
              <a:ext uri="{FF2B5EF4-FFF2-40B4-BE49-F238E27FC236}">
                <a16:creationId xmlns:a16="http://schemas.microsoft.com/office/drawing/2014/main" id="{4BEB6AF3-0B1B-4C0A-869E-228FAF54F822}"/>
              </a:ext>
            </a:extLst>
          </p:cNvPr>
          <p:cNvSpPr>
            <a:spLocks noGrp="1"/>
          </p:cNvSpPr>
          <p:nvPr>
            <p:ph sz="quarter" idx="1"/>
          </p:nvPr>
        </p:nvSpPr>
        <p:spPr>
          <a:xfrm>
            <a:off x="374904" y="1089000"/>
            <a:ext cx="8219256" cy="4680000"/>
          </a:xfrm>
        </p:spPr>
        <p:txBody>
          <a:bodyPr>
            <a:noAutofit/>
          </a:bodyPr>
          <a:lstStyle/>
          <a:p>
            <a:pPr marL="0" indent="0">
              <a:buNone/>
            </a:pPr>
            <a:r>
              <a:rPr lang="en-GB" sz="2100" b="1" dirty="0"/>
              <a:t>Unit Costs for Work Activities</a:t>
            </a:r>
            <a:endParaRPr lang="en-ZA" sz="2100" b="1" dirty="0"/>
          </a:p>
          <a:p>
            <a:pPr marL="0" indent="0">
              <a:buNone/>
            </a:pPr>
            <a:endParaRPr lang="en-ZA" sz="2100" dirty="0"/>
          </a:p>
          <a:p>
            <a:r>
              <a:rPr lang="en-GB" sz="2100" dirty="0"/>
              <a:t>Job Costing is where you find out what the labour and materials for each job cost, and then use this information to work out process for your tender, or for a quotation for a customer.  </a:t>
            </a:r>
          </a:p>
          <a:p>
            <a:endParaRPr lang="en-GB" sz="2100" dirty="0"/>
          </a:p>
          <a:p>
            <a:r>
              <a:rPr lang="en-GB" sz="2100" dirty="0"/>
              <a:t>You can use job costing or cost accounting in almost any industry (especially service industry) to make sure that the price of the product or service covers actual costs and overheads, and that you still make a profit. </a:t>
            </a:r>
          </a:p>
          <a:p>
            <a:endParaRPr lang="en-GB" sz="2100" dirty="0"/>
          </a:p>
          <a:p>
            <a:r>
              <a:rPr lang="en-GB" sz="2100" dirty="0"/>
              <a:t>The reason why any business wants to put in a tender is to make money, and job costing is the most effective way to make sure that it happens. </a:t>
            </a:r>
            <a:endParaRPr lang="en-ZA" sz="2100" dirty="0"/>
          </a:p>
          <a:p>
            <a:pPr marL="0" indent="0">
              <a:buNone/>
            </a:pPr>
            <a:r>
              <a:rPr lang="en-GB" sz="2100" dirty="0"/>
              <a:t> </a:t>
            </a:r>
            <a:endParaRPr lang="en-ZA" sz="2100" dirty="0"/>
          </a:p>
        </p:txBody>
      </p:sp>
    </p:spTree>
    <p:extLst>
      <p:ext uri="{BB962C8B-B14F-4D97-AF65-F5344CB8AC3E}">
        <p14:creationId xmlns:p14="http://schemas.microsoft.com/office/powerpoint/2010/main" val="307487580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A8DCE-7494-4C88-8925-42338F97B792}"/>
              </a:ext>
            </a:extLst>
          </p:cNvPr>
          <p:cNvSpPr>
            <a:spLocks noGrp="1"/>
          </p:cNvSpPr>
          <p:nvPr>
            <p:ph type="title"/>
          </p:nvPr>
        </p:nvSpPr>
        <p:spPr/>
        <p:txBody>
          <a:bodyPr/>
          <a:lstStyle/>
          <a:p>
            <a:pPr algn="ctr"/>
            <a:r>
              <a:rPr lang="en-ZA" dirty="0"/>
              <a:t>Calculating Unit Costs</a:t>
            </a:r>
          </a:p>
        </p:txBody>
      </p:sp>
      <p:sp>
        <p:nvSpPr>
          <p:cNvPr id="3" name="Slide Number Placeholder 2">
            <a:extLst>
              <a:ext uri="{FF2B5EF4-FFF2-40B4-BE49-F238E27FC236}">
                <a16:creationId xmlns:a16="http://schemas.microsoft.com/office/drawing/2014/main" id="{B7C78B59-C859-471A-A6A8-F962DE42496F}"/>
              </a:ext>
            </a:extLst>
          </p:cNvPr>
          <p:cNvSpPr>
            <a:spLocks noGrp="1"/>
          </p:cNvSpPr>
          <p:nvPr>
            <p:ph type="sldNum" sz="quarter" idx="12"/>
          </p:nvPr>
        </p:nvSpPr>
        <p:spPr/>
        <p:txBody>
          <a:bodyPr/>
          <a:lstStyle/>
          <a:p>
            <a:fld id="{32F83655-DC73-417F-8B26-EB7A1DBB5382}" type="slidenum">
              <a:rPr lang="en-ZA" smtClean="0"/>
              <a:pPr/>
              <a:t>92</a:t>
            </a:fld>
            <a:endParaRPr lang="en-ZA" dirty="0"/>
          </a:p>
        </p:txBody>
      </p:sp>
      <p:sp>
        <p:nvSpPr>
          <p:cNvPr id="4" name="Content Placeholder 3">
            <a:extLst>
              <a:ext uri="{FF2B5EF4-FFF2-40B4-BE49-F238E27FC236}">
                <a16:creationId xmlns:a16="http://schemas.microsoft.com/office/drawing/2014/main" id="{4BEB6AF3-0B1B-4C0A-869E-228FAF54F822}"/>
              </a:ext>
            </a:extLst>
          </p:cNvPr>
          <p:cNvSpPr>
            <a:spLocks noGrp="1"/>
          </p:cNvSpPr>
          <p:nvPr>
            <p:ph sz="quarter" idx="1"/>
          </p:nvPr>
        </p:nvSpPr>
        <p:spPr>
          <a:xfrm>
            <a:off x="374904" y="1089000"/>
            <a:ext cx="8219256" cy="4680000"/>
          </a:xfrm>
        </p:spPr>
        <p:txBody>
          <a:bodyPr>
            <a:noAutofit/>
          </a:bodyPr>
          <a:lstStyle/>
          <a:p>
            <a:r>
              <a:rPr lang="en-GB" sz="2100" dirty="0"/>
              <a:t>In a job costing system, costs can be worked out either by job or by batch. </a:t>
            </a:r>
          </a:p>
          <a:p>
            <a:endParaRPr lang="en-GB" sz="2100" dirty="0"/>
          </a:p>
          <a:p>
            <a:r>
              <a:rPr lang="en-GB" sz="2100" dirty="0"/>
              <a:t>For a typical job, direct material, labour, subcontract costs, equipment, and other direct costs are added up for each complete batch, and so the cost per batch is worked out. </a:t>
            </a:r>
          </a:p>
          <a:p>
            <a:endParaRPr lang="en-GB" sz="2100" dirty="0"/>
          </a:p>
          <a:p>
            <a:r>
              <a:rPr lang="en-GB" sz="2100" dirty="0"/>
              <a:t>You can then find out what the cost per unit is by dividing the cost per batch by the number of units.</a:t>
            </a:r>
            <a:endParaRPr lang="en-ZA" sz="2100" dirty="0"/>
          </a:p>
          <a:p>
            <a:pPr marL="0" indent="0">
              <a:buNone/>
            </a:pPr>
            <a:r>
              <a:rPr lang="en-GB" sz="2100" dirty="0"/>
              <a:t> </a:t>
            </a:r>
            <a:endParaRPr lang="en-ZA" sz="2100" dirty="0"/>
          </a:p>
        </p:txBody>
      </p:sp>
    </p:spTree>
    <p:extLst>
      <p:ext uri="{BB962C8B-B14F-4D97-AF65-F5344CB8AC3E}">
        <p14:creationId xmlns:p14="http://schemas.microsoft.com/office/powerpoint/2010/main" val="356111176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2D42-3380-47C3-A128-DD61C7298160}"/>
              </a:ext>
            </a:extLst>
          </p:cNvPr>
          <p:cNvSpPr>
            <a:spLocks noGrp="1"/>
          </p:cNvSpPr>
          <p:nvPr>
            <p:ph type="title"/>
          </p:nvPr>
        </p:nvSpPr>
        <p:spPr/>
        <p:txBody>
          <a:bodyPr/>
          <a:lstStyle/>
          <a:p>
            <a:pPr algn="ctr"/>
            <a:r>
              <a:rPr lang="en-ZA" dirty="0"/>
              <a:t>Profit Mark-Ups</a:t>
            </a:r>
          </a:p>
        </p:txBody>
      </p:sp>
      <p:sp>
        <p:nvSpPr>
          <p:cNvPr id="3" name="Slide Number Placeholder 2">
            <a:extLst>
              <a:ext uri="{FF2B5EF4-FFF2-40B4-BE49-F238E27FC236}">
                <a16:creationId xmlns:a16="http://schemas.microsoft.com/office/drawing/2014/main" id="{16AAFF63-750F-452C-8E45-D687A4DA1A21}"/>
              </a:ext>
            </a:extLst>
          </p:cNvPr>
          <p:cNvSpPr>
            <a:spLocks noGrp="1"/>
          </p:cNvSpPr>
          <p:nvPr>
            <p:ph type="sldNum" sz="quarter" idx="12"/>
          </p:nvPr>
        </p:nvSpPr>
        <p:spPr/>
        <p:txBody>
          <a:bodyPr/>
          <a:lstStyle/>
          <a:p>
            <a:fld id="{32F83655-DC73-417F-8B26-EB7A1DBB5382}" type="slidenum">
              <a:rPr lang="en-ZA" smtClean="0"/>
              <a:pPr/>
              <a:t>93</a:t>
            </a:fld>
            <a:endParaRPr lang="en-ZA" dirty="0"/>
          </a:p>
        </p:txBody>
      </p:sp>
      <p:sp>
        <p:nvSpPr>
          <p:cNvPr id="4" name="Content Placeholder 3">
            <a:extLst>
              <a:ext uri="{FF2B5EF4-FFF2-40B4-BE49-F238E27FC236}">
                <a16:creationId xmlns:a16="http://schemas.microsoft.com/office/drawing/2014/main" id="{31ACE2EA-0EE0-4DFB-A0C8-517617D35018}"/>
              </a:ext>
            </a:extLst>
          </p:cNvPr>
          <p:cNvSpPr>
            <a:spLocks noGrp="1"/>
          </p:cNvSpPr>
          <p:nvPr>
            <p:ph sz="quarter" idx="1"/>
          </p:nvPr>
        </p:nvSpPr>
        <p:spPr/>
        <p:txBody>
          <a:bodyPr>
            <a:normAutofit/>
          </a:bodyPr>
          <a:lstStyle/>
          <a:p>
            <a:pPr marL="0" indent="0">
              <a:buNone/>
            </a:pPr>
            <a:r>
              <a:rPr lang="en-GB" sz="2100" b="1" dirty="0"/>
              <a:t>The Difference between Profit Margin and Markup</a:t>
            </a:r>
            <a:endParaRPr lang="en-ZA" sz="2100" b="1" dirty="0"/>
          </a:p>
          <a:p>
            <a:pPr marL="0" indent="0">
              <a:buNone/>
            </a:pPr>
            <a:r>
              <a:rPr lang="en-GB" sz="2100" dirty="0"/>
              <a:t> </a:t>
            </a:r>
            <a:endParaRPr lang="en-ZA" sz="2100" dirty="0"/>
          </a:p>
          <a:p>
            <a:r>
              <a:rPr lang="en-GB" sz="2100" dirty="0"/>
              <a:t>Many people do not really understand the jargon (technical words) that accountants use and often get confused between the terms “profit margin” and “markup”.  </a:t>
            </a:r>
          </a:p>
          <a:p>
            <a:endParaRPr lang="en-GB" sz="2100" dirty="0"/>
          </a:p>
          <a:p>
            <a:r>
              <a:rPr lang="en-GB" sz="2100" dirty="0"/>
              <a:t>They are two different ways of working out the cost and profit of a product or service in your small business.</a:t>
            </a:r>
            <a:endParaRPr lang="en-ZA" sz="2100" dirty="0"/>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21959787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2D42-3380-47C3-A128-DD61C7298160}"/>
              </a:ext>
            </a:extLst>
          </p:cNvPr>
          <p:cNvSpPr>
            <a:spLocks noGrp="1"/>
          </p:cNvSpPr>
          <p:nvPr>
            <p:ph type="title"/>
          </p:nvPr>
        </p:nvSpPr>
        <p:spPr/>
        <p:txBody>
          <a:bodyPr/>
          <a:lstStyle/>
          <a:p>
            <a:pPr algn="ctr"/>
            <a:r>
              <a:rPr lang="en-ZA" dirty="0"/>
              <a:t>Profit Mark-Ups</a:t>
            </a:r>
          </a:p>
        </p:txBody>
      </p:sp>
      <p:sp>
        <p:nvSpPr>
          <p:cNvPr id="3" name="Slide Number Placeholder 2">
            <a:extLst>
              <a:ext uri="{FF2B5EF4-FFF2-40B4-BE49-F238E27FC236}">
                <a16:creationId xmlns:a16="http://schemas.microsoft.com/office/drawing/2014/main" id="{16AAFF63-750F-452C-8E45-D687A4DA1A21}"/>
              </a:ext>
            </a:extLst>
          </p:cNvPr>
          <p:cNvSpPr>
            <a:spLocks noGrp="1"/>
          </p:cNvSpPr>
          <p:nvPr>
            <p:ph type="sldNum" sz="quarter" idx="12"/>
          </p:nvPr>
        </p:nvSpPr>
        <p:spPr/>
        <p:txBody>
          <a:bodyPr/>
          <a:lstStyle/>
          <a:p>
            <a:fld id="{32F83655-DC73-417F-8B26-EB7A1DBB5382}" type="slidenum">
              <a:rPr lang="en-ZA" smtClean="0"/>
              <a:pPr/>
              <a:t>94</a:t>
            </a:fld>
            <a:endParaRPr lang="en-ZA" dirty="0"/>
          </a:p>
        </p:txBody>
      </p:sp>
      <p:sp>
        <p:nvSpPr>
          <p:cNvPr id="4" name="Content Placeholder 3">
            <a:extLst>
              <a:ext uri="{FF2B5EF4-FFF2-40B4-BE49-F238E27FC236}">
                <a16:creationId xmlns:a16="http://schemas.microsoft.com/office/drawing/2014/main" id="{31ACE2EA-0EE0-4DFB-A0C8-517617D35018}"/>
              </a:ext>
            </a:extLst>
          </p:cNvPr>
          <p:cNvSpPr>
            <a:spLocks noGrp="1"/>
          </p:cNvSpPr>
          <p:nvPr>
            <p:ph sz="quarter" idx="1"/>
          </p:nvPr>
        </p:nvSpPr>
        <p:spPr/>
        <p:txBody>
          <a:bodyPr>
            <a:normAutofit/>
          </a:bodyPr>
          <a:lstStyle/>
          <a:p>
            <a:pPr marL="0" indent="0">
              <a:buNone/>
            </a:pPr>
            <a:r>
              <a:rPr lang="en-ZA" sz="2100" b="1" dirty="0"/>
              <a:t>Let’s explain in simple terms.</a:t>
            </a:r>
          </a:p>
          <a:p>
            <a:pPr marL="0" indent="0">
              <a:buNone/>
            </a:pPr>
            <a:endParaRPr lang="en-ZA" sz="2100" dirty="0"/>
          </a:p>
          <a:p>
            <a:pPr marL="0" indent="0">
              <a:buNone/>
            </a:pPr>
            <a:r>
              <a:rPr lang="en-ZA" sz="2100" dirty="0"/>
              <a:t>Say you bought an item for R50 and could sell it for R100, doubling your money. In this case you would work out your markup as follows:</a:t>
            </a:r>
          </a:p>
          <a:p>
            <a:pPr marL="0" indent="0">
              <a:buNone/>
            </a:pPr>
            <a:endParaRPr lang="en-ZA" sz="2100" dirty="0"/>
          </a:p>
          <a:p>
            <a:pPr marL="0" indent="0">
              <a:buNone/>
            </a:pPr>
            <a:r>
              <a:rPr lang="en-ZA" sz="2100" dirty="0"/>
              <a:t>•	Subtract the cost price from the selling price  </a:t>
            </a:r>
          </a:p>
          <a:p>
            <a:pPr marL="0" indent="0">
              <a:buNone/>
            </a:pPr>
            <a:r>
              <a:rPr lang="en-ZA" sz="2100" dirty="0"/>
              <a:t>•	Divide the selling price by the cost of the item  </a:t>
            </a:r>
          </a:p>
          <a:p>
            <a:pPr marL="0" indent="0">
              <a:buNone/>
            </a:pPr>
            <a:r>
              <a:rPr lang="en-ZA" sz="2100" dirty="0"/>
              <a:t>•	Multiply the answer by 100 to bring it to a percentage</a:t>
            </a:r>
          </a:p>
          <a:p>
            <a:pPr marL="0" indent="0">
              <a:buNone/>
            </a:pPr>
            <a:endParaRPr lang="en-ZA" sz="2100" dirty="0"/>
          </a:p>
          <a:p>
            <a:pPr marL="0" indent="0">
              <a:buNone/>
            </a:pPr>
            <a:endParaRPr lang="en-ZA" sz="2100" dirty="0"/>
          </a:p>
          <a:p>
            <a:pPr marL="0" indent="0">
              <a:buNone/>
            </a:pPr>
            <a:endParaRPr lang="en-ZA" sz="2100" dirty="0"/>
          </a:p>
        </p:txBody>
      </p:sp>
    </p:spTree>
    <p:extLst>
      <p:ext uri="{BB962C8B-B14F-4D97-AF65-F5344CB8AC3E}">
        <p14:creationId xmlns:p14="http://schemas.microsoft.com/office/powerpoint/2010/main" val="11156802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2D42-3380-47C3-A128-DD61C7298160}"/>
              </a:ext>
            </a:extLst>
          </p:cNvPr>
          <p:cNvSpPr>
            <a:spLocks noGrp="1"/>
          </p:cNvSpPr>
          <p:nvPr>
            <p:ph type="title"/>
          </p:nvPr>
        </p:nvSpPr>
        <p:spPr/>
        <p:txBody>
          <a:bodyPr/>
          <a:lstStyle/>
          <a:p>
            <a:pPr algn="ctr"/>
            <a:r>
              <a:rPr lang="en-ZA" dirty="0"/>
              <a:t>Profit Mark-Ups</a:t>
            </a:r>
          </a:p>
        </p:txBody>
      </p:sp>
      <p:sp>
        <p:nvSpPr>
          <p:cNvPr id="3" name="Slide Number Placeholder 2">
            <a:extLst>
              <a:ext uri="{FF2B5EF4-FFF2-40B4-BE49-F238E27FC236}">
                <a16:creationId xmlns:a16="http://schemas.microsoft.com/office/drawing/2014/main" id="{16AAFF63-750F-452C-8E45-D687A4DA1A21}"/>
              </a:ext>
            </a:extLst>
          </p:cNvPr>
          <p:cNvSpPr>
            <a:spLocks noGrp="1"/>
          </p:cNvSpPr>
          <p:nvPr>
            <p:ph type="sldNum" sz="quarter" idx="12"/>
          </p:nvPr>
        </p:nvSpPr>
        <p:spPr/>
        <p:txBody>
          <a:bodyPr/>
          <a:lstStyle/>
          <a:p>
            <a:fld id="{32F83655-DC73-417F-8B26-EB7A1DBB5382}" type="slidenum">
              <a:rPr lang="en-ZA" smtClean="0"/>
              <a:pPr/>
              <a:t>95</a:t>
            </a:fld>
            <a:endParaRPr lang="en-ZA" dirty="0"/>
          </a:p>
        </p:txBody>
      </p:sp>
      <p:sp>
        <p:nvSpPr>
          <p:cNvPr id="4" name="Content Placeholder 3">
            <a:extLst>
              <a:ext uri="{FF2B5EF4-FFF2-40B4-BE49-F238E27FC236}">
                <a16:creationId xmlns:a16="http://schemas.microsoft.com/office/drawing/2014/main" id="{31ACE2EA-0EE0-4DFB-A0C8-517617D35018}"/>
              </a:ext>
            </a:extLst>
          </p:cNvPr>
          <p:cNvSpPr>
            <a:spLocks noGrp="1"/>
          </p:cNvSpPr>
          <p:nvPr>
            <p:ph sz="quarter" idx="1"/>
          </p:nvPr>
        </p:nvSpPr>
        <p:spPr/>
        <p:txBody>
          <a:bodyPr>
            <a:normAutofit/>
          </a:bodyPr>
          <a:lstStyle/>
          <a:p>
            <a:pPr marL="0" indent="0">
              <a:buNone/>
            </a:pPr>
            <a:endParaRPr lang="en-ZA" sz="2100"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BAA73FAB-37F5-47E8-98AE-C462D086D94D}"/>
              </a:ext>
            </a:extLst>
          </p:cNvPr>
          <p:cNvSpPr/>
          <p:nvPr/>
        </p:nvSpPr>
        <p:spPr>
          <a:xfrm>
            <a:off x="457200" y="1296292"/>
            <a:ext cx="8229600" cy="415498"/>
          </a:xfrm>
          <a:prstGeom prst="rect">
            <a:avLst/>
          </a:prstGeom>
        </p:spPr>
        <p:txBody>
          <a:bodyPr wrap="square">
            <a:spAutoFit/>
          </a:bodyPr>
          <a:lstStyle/>
          <a:p>
            <a:endParaRPr lang="en-ZA" sz="2100" dirty="0"/>
          </a:p>
        </p:txBody>
      </p:sp>
      <p:sp>
        <p:nvSpPr>
          <p:cNvPr id="10" name="Rectangle 9">
            <a:extLst>
              <a:ext uri="{FF2B5EF4-FFF2-40B4-BE49-F238E27FC236}">
                <a16:creationId xmlns:a16="http://schemas.microsoft.com/office/drawing/2014/main" id="{212F2081-ED97-4823-B49F-9022C078753C}"/>
              </a:ext>
            </a:extLst>
          </p:cNvPr>
          <p:cNvSpPr/>
          <p:nvPr/>
        </p:nvSpPr>
        <p:spPr>
          <a:xfrm>
            <a:off x="603504" y="1399642"/>
            <a:ext cx="7746866" cy="3000821"/>
          </a:xfrm>
          <a:prstGeom prst="rect">
            <a:avLst/>
          </a:prstGeom>
        </p:spPr>
        <p:txBody>
          <a:bodyPr wrap="square">
            <a:spAutoFit/>
          </a:bodyPr>
          <a:lstStyle/>
          <a:p>
            <a:pPr marL="342900" indent="-342900">
              <a:buFont typeface="Arial" panose="020B0604020202020204" pitchFamily="34" charset="0"/>
              <a:buChar char="•"/>
            </a:pPr>
            <a:r>
              <a:rPr lang="en-GB" sz="2100" dirty="0"/>
              <a:t>“Profit” is the difference between what you sell it for and what you paid for it. “Margin” simple means you turn that into a percentage of the selling price.</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 You do this so that you can compare different items easily.</a:t>
            </a:r>
            <a:endParaRPr lang="en-ZA" sz="2100" dirty="0"/>
          </a:p>
          <a:p>
            <a:endParaRPr lang="en-ZA" sz="2100" dirty="0"/>
          </a:p>
          <a:p>
            <a:pPr marL="342900" indent="-342900">
              <a:buFont typeface="Arial" panose="020B0604020202020204" pitchFamily="34" charset="0"/>
              <a:buChar char="•"/>
            </a:pPr>
            <a:r>
              <a:rPr lang="en-GB" sz="2100" dirty="0"/>
              <a:t>So the difference is that markup is your profit as a percentage of the cost price and profit margin is your profit as a percentage of your selling price.</a:t>
            </a:r>
            <a:endParaRPr lang="en-ZA" sz="2100" dirty="0"/>
          </a:p>
        </p:txBody>
      </p:sp>
    </p:spTree>
    <p:extLst>
      <p:ext uri="{BB962C8B-B14F-4D97-AF65-F5344CB8AC3E}">
        <p14:creationId xmlns:p14="http://schemas.microsoft.com/office/powerpoint/2010/main" val="20172882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2D42-3380-47C3-A128-DD61C7298160}"/>
              </a:ext>
            </a:extLst>
          </p:cNvPr>
          <p:cNvSpPr>
            <a:spLocks noGrp="1"/>
          </p:cNvSpPr>
          <p:nvPr>
            <p:ph type="title"/>
          </p:nvPr>
        </p:nvSpPr>
        <p:spPr/>
        <p:txBody>
          <a:bodyPr/>
          <a:lstStyle/>
          <a:p>
            <a:pPr algn="ctr"/>
            <a:r>
              <a:rPr lang="en-ZA" dirty="0"/>
              <a:t>Profit Mark-Ups</a:t>
            </a:r>
          </a:p>
        </p:txBody>
      </p:sp>
      <p:sp>
        <p:nvSpPr>
          <p:cNvPr id="3" name="Slide Number Placeholder 2">
            <a:extLst>
              <a:ext uri="{FF2B5EF4-FFF2-40B4-BE49-F238E27FC236}">
                <a16:creationId xmlns:a16="http://schemas.microsoft.com/office/drawing/2014/main" id="{16AAFF63-750F-452C-8E45-D687A4DA1A21}"/>
              </a:ext>
            </a:extLst>
          </p:cNvPr>
          <p:cNvSpPr>
            <a:spLocks noGrp="1"/>
          </p:cNvSpPr>
          <p:nvPr>
            <p:ph type="sldNum" sz="quarter" idx="12"/>
          </p:nvPr>
        </p:nvSpPr>
        <p:spPr/>
        <p:txBody>
          <a:bodyPr/>
          <a:lstStyle/>
          <a:p>
            <a:fld id="{32F83655-DC73-417F-8B26-EB7A1DBB5382}" type="slidenum">
              <a:rPr lang="en-ZA" smtClean="0"/>
              <a:pPr/>
              <a:t>96</a:t>
            </a:fld>
            <a:endParaRPr lang="en-ZA" dirty="0"/>
          </a:p>
        </p:txBody>
      </p:sp>
      <p:sp>
        <p:nvSpPr>
          <p:cNvPr id="4" name="Content Placeholder 3">
            <a:extLst>
              <a:ext uri="{FF2B5EF4-FFF2-40B4-BE49-F238E27FC236}">
                <a16:creationId xmlns:a16="http://schemas.microsoft.com/office/drawing/2014/main" id="{31ACE2EA-0EE0-4DFB-A0C8-517617D35018}"/>
              </a:ext>
            </a:extLst>
          </p:cNvPr>
          <p:cNvSpPr>
            <a:spLocks noGrp="1"/>
          </p:cNvSpPr>
          <p:nvPr>
            <p:ph sz="quarter" idx="1"/>
          </p:nvPr>
        </p:nvSpPr>
        <p:spPr/>
        <p:txBody>
          <a:bodyPr>
            <a:normAutofit/>
          </a:bodyPr>
          <a:lstStyle/>
          <a:p>
            <a:pPr marL="0" indent="0">
              <a:buNone/>
            </a:pPr>
            <a:endParaRPr lang="en-ZA" sz="2100"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BAA73FAB-37F5-47E8-98AE-C462D086D94D}"/>
              </a:ext>
            </a:extLst>
          </p:cNvPr>
          <p:cNvSpPr/>
          <p:nvPr/>
        </p:nvSpPr>
        <p:spPr>
          <a:xfrm>
            <a:off x="457200" y="1296292"/>
            <a:ext cx="8229600" cy="415498"/>
          </a:xfrm>
          <a:prstGeom prst="rect">
            <a:avLst/>
          </a:prstGeom>
        </p:spPr>
        <p:txBody>
          <a:bodyPr wrap="square">
            <a:spAutoFit/>
          </a:bodyPr>
          <a:lstStyle/>
          <a:p>
            <a:endParaRPr lang="en-ZA" sz="2100" dirty="0"/>
          </a:p>
        </p:txBody>
      </p:sp>
      <p:sp>
        <p:nvSpPr>
          <p:cNvPr id="10" name="Rectangle 9">
            <a:extLst>
              <a:ext uri="{FF2B5EF4-FFF2-40B4-BE49-F238E27FC236}">
                <a16:creationId xmlns:a16="http://schemas.microsoft.com/office/drawing/2014/main" id="{212F2081-ED97-4823-B49F-9022C078753C}"/>
              </a:ext>
            </a:extLst>
          </p:cNvPr>
          <p:cNvSpPr/>
          <p:nvPr/>
        </p:nvSpPr>
        <p:spPr>
          <a:xfrm>
            <a:off x="603504" y="1399642"/>
            <a:ext cx="7746866" cy="3647152"/>
          </a:xfrm>
          <a:prstGeom prst="rect">
            <a:avLst/>
          </a:prstGeom>
        </p:spPr>
        <p:txBody>
          <a:bodyPr wrap="square">
            <a:spAutoFit/>
          </a:bodyPr>
          <a:lstStyle/>
          <a:p>
            <a:r>
              <a:rPr lang="en-GB" sz="2100" b="1" dirty="0"/>
              <a:t>When would you use the terms?</a:t>
            </a:r>
            <a:endParaRPr lang="en-ZA" sz="2100" dirty="0"/>
          </a:p>
          <a:p>
            <a:r>
              <a:rPr lang="en-GB" sz="2100" dirty="0"/>
              <a:t> </a:t>
            </a:r>
            <a:endParaRPr lang="en-ZA" sz="2100" dirty="0"/>
          </a:p>
          <a:p>
            <a:pPr marL="342900" indent="-342900">
              <a:buFont typeface="Arial" panose="020B0604020202020204" pitchFamily="34" charset="0"/>
              <a:buChar char="•"/>
            </a:pPr>
            <a:r>
              <a:rPr lang="en-GB" sz="2100" dirty="0"/>
              <a:t>When you are deciding how much you want to make on the item and you want to determine the price at which the goods should be sold, you would use markup. </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You would know it costs you R50 and if you want to double your money you would use a markup of 100%. </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Of course, you could just double the R50 as well and get to the same price. </a:t>
            </a:r>
            <a:endParaRPr lang="en-ZA" sz="2100" dirty="0"/>
          </a:p>
        </p:txBody>
      </p:sp>
    </p:spTree>
    <p:extLst>
      <p:ext uri="{BB962C8B-B14F-4D97-AF65-F5344CB8AC3E}">
        <p14:creationId xmlns:p14="http://schemas.microsoft.com/office/powerpoint/2010/main" val="26187532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2D42-3380-47C3-A128-DD61C7298160}"/>
              </a:ext>
            </a:extLst>
          </p:cNvPr>
          <p:cNvSpPr>
            <a:spLocks noGrp="1"/>
          </p:cNvSpPr>
          <p:nvPr>
            <p:ph type="title"/>
          </p:nvPr>
        </p:nvSpPr>
        <p:spPr/>
        <p:txBody>
          <a:bodyPr/>
          <a:lstStyle/>
          <a:p>
            <a:pPr algn="ctr"/>
            <a:r>
              <a:rPr lang="en-ZA" dirty="0"/>
              <a:t>Profit Mark-Ups</a:t>
            </a:r>
          </a:p>
        </p:txBody>
      </p:sp>
      <p:sp>
        <p:nvSpPr>
          <p:cNvPr id="3" name="Slide Number Placeholder 2">
            <a:extLst>
              <a:ext uri="{FF2B5EF4-FFF2-40B4-BE49-F238E27FC236}">
                <a16:creationId xmlns:a16="http://schemas.microsoft.com/office/drawing/2014/main" id="{16AAFF63-750F-452C-8E45-D687A4DA1A21}"/>
              </a:ext>
            </a:extLst>
          </p:cNvPr>
          <p:cNvSpPr>
            <a:spLocks noGrp="1"/>
          </p:cNvSpPr>
          <p:nvPr>
            <p:ph type="sldNum" sz="quarter" idx="12"/>
          </p:nvPr>
        </p:nvSpPr>
        <p:spPr/>
        <p:txBody>
          <a:bodyPr/>
          <a:lstStyle/>
          <a:p>
            <a:fld id="{32F83655-DC73-417F-8B26-EB7A1DBB5382}" type="slidenum">
              <a:rPr lang="en-ZA" smtClean="0"/>
              <a:pPr/>
              <a:t>97</a:t>
            </a:fld>
            <a:endParaRPr lang="en-ZA" dirty="0"/>
          </a:p>
        </p:txBody>
      </p:sp>
      <p:sp>
        <p:nvSpPr>
          <p:cNvPr id="4" name="Content Placeholder 3">
            <a:extLst>
              <a:ext uri="{FF2B5EF4-FFF2-40B4-BE49-F238E27FC236}">
                <a16:creationId xmlns:a16="http://schemas.microsoft.com/office/drawing/2014/main" id="{31ACE2EA-0EE0-4DFB-A0C8-517617D35018}"/>
              </a:ext>
            </a:extLst>
          </p:cNvPr>
          <p:cNvSpPr>
            <a:spLocks noGrp="1"/>
          </p:cNvSpPr>
          <p:nvPr>
            <p:ph sz="quarter" idx="1"/>
          </p:nvPr>
        </p:nvSpPr>
        <p:spPr/>
        <p:txBody>
          <a:bodyPr>
            <a:normAutofit/>
          </a:bodyPr>
          <a:lstStyle/>
          <a:p>
            <a:pPr marL="0" indent="0">
              <a:buNone/>
            </a:pPr>
            <a:endParaRPr lang="en-ZA" sz="2100"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BAA73FAB-37F5-47E8-98AE-C462D086D94D}"/>
              </a:ext>
            </a:extLst>
          </p:cNvPr>
          <p:cNvSpPr/>
          <p:nvPr/>
        </p:nvSpPr>
        <p:spPr>
          <a:xfrm>
            <a:off x="457200" y="1296292"/>
            <a:ext cx="8229600" cy="415498"/>
          </a:xfrm>
          <a:prstGeom prst="rect">
            <a:avLst/>
          </a:prstGeom>
        </p:spPr>
        <p:txBody>
          <a:bodyPr wrap="square">
            <a:spAutoFit/>
          </a:bodyPr>
          <a:lstStyle/>
          <a:p>
            <a:endParaRPr lang="en-ZA" sz="2100" dirty="0"/>
          </a:p>
        </p:txBody>
      </p:sp>
      <p:sp>
        <p:nvSpPr>
          <p:cNvPr id="10" name="Rectangle 9">
            <a:extLst>
              <a:ext uri="{FF2B5EF4-FFF2-40B4-BE49-F238E27FC236}">
                <a16:creationId xmlns:a16="http://schemas.microsoft.com/office/drawing/2014/main" id="{212F2081-ED97-4823-B49F-9022C078753C}"/>
              </a:ext>
            </a:extLst>
          </p:cNvPr>
          <p:cNvSpPr/>
          <p:nvPr/>
        </p:nvSpPr>
        <p:spPr>
          <a:xfrm>
            <a:off x="603504" y="1399642"/>
            <a:ext cx="7746866" cy="3000821"/>
          </a:xfrm>
          <a:prstGeom prst="rect">
            <a:avLst/>
          </a:prstGeom>
        </p:spPr>
        <p:txBody>
          <a:bodyPr wrap="square">
            <a:spAutoFit/>
          </a:bodyPr>
          <a:lstStyle/>
          <a:p>
            <a:pPr marL="342900" indent="-342900">
              <a:buFont typeface="Arial" panose="020B0604020202020204" pitchFamily="34" charset="0"/>
              <a:buChar char="•"/>
            </a:pPr>
            <a:r>
              <a:rPr lang="en-GB" sz="2100" dirty="0"/>
              <a:t>If you rather want to add the mark-up as a percentage of the cost of your product, you must first decide what the mark-up percentage is that you wish to use for your product. </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If you wish to use 30%, for example, add the 30% mark-up percentage to 100%. Multiply the 130% by the cost of your product. </a:t>
            </a:r>
          </a:p>
          <a:p>
            <a:pPr marL="342900" indent="-342900">
              <a:buFont typeface="Arial" panose="020B0604020202020204" pitchFamily="34" charset="0"/>
              <a:buChar char="•"/>
            </a:pPr>
            <a:endParaRPr lang="en-GB" sz="2100" dirty="0"/>
          </a:p>
          <a:p>
            <a:pPr marL="342900" indent="-342900">
              <a:buFont typeface="Arial" panose="020B0604020202020204" pitchFamily="34" charset="0"/>
              <a:buChar char="•"/>
            </a:pPr>
            <a:r>
              <a:rPr lang="en-GB" sz="2100" dirty="0"/>
              <a:t>That will give you the selling price for your product.</a:t>
            </a:r>
            <a:endParaRPr lang="en-ZA" sz="2100" dirty="0"/>
          </a:p>
        </p:txBody>
      </p:sp>
    </p:spTree>
    <p:extLst>
      <p:ext uri="{BB962C8B-B14F-4D97-AF65-F5344CB8AC3E}">
        <p14:creationId xmlns:p14="http://schemas.microsoft.com/office/powerpoint/2010/main" val="194274005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2D42-3380-47C3-A128-DD61C7298160}"/>
              </a:ext>
            </a:extLst>
          </p:cNvPr>
          <p:cNvSpPr>
            <a:spLocks noGrp="1"/>
          </p:cNvSpPr>
          <p:nvPr>
            <p:ph type="title"/>
          </p:nvPr>
        </p:nvSpPr>
        <p:spPr/>
        <p:txBody>
          <a:bodyPr/>
          <a:lstStyle/>
          <a:p>
            <a:pPr algn="ctr"/>
            <a:r>
              <a:rPr lang="en-ZA" dirty="0"/>
              <a:t>Profit Mark-Ups</a:t>
            </a:r>
          </a:p>
        </p:txBody>
      </p:sp>
      <p:sp>
        <p:nvSpPr>
          <p:cNvPr id="3" name="Slide Number Placeholder 2">
            <a:extLst>
              <a:ext uri="{FF2B5EF4-FFF2-40B4-BE49-F238E27FC236}">
                <a16:creationId xmlns:a16="http://schemas.microsoft.com/office/drawing/2014/main" id="{16AAFF63-750F-452C-8E45-D687A4DA1A21}"/>
              </a:ext>
            </a:extLst>
          </p:cNvPr>
          <p:cNvSpPr>
            <a:spLocks noGrp="1"/>
          </p:cNvSpPr>
          <p:nvPr>
            <p:ph type="sldNum" sz="quarter" idx="12"/>
          </p:nvPr>
        </p:nvSpPr>
        <p:spPr/>
        <p:txBody>
          <a:bodyPr/>
          <a:lstStyle/>
          <a:p>
            <a:fld id="{32F83655-DC73-417F-8B26-EB7A1DBB5382}" type="slidenum">
              <a:rPr lang="en-ZA" smtClean="0"/>
              <a:pPr/>
              <a:t>98</a:t>
            </a:fld>
            <a:endParaRPr lang="en-ZA" dirty="0"/>
          </a:p>
        </p:txBody>
      </p:sp>
      <p:sp>
        <p:nvSpPr>
          <p:cNvPr id="4" name="Content Placeholder 3">
            <a:extLst>
              <a:ext uri="{FF2B5EF4-FFF2-40B4-BE49-F238E27FC236}">
                <a16:creationId xmlns:a16="http://schemas.microsoft.com/office/drawing/2014/main" id="{31ACE2EA-0EE0-4DFB-A0C8-517617D35018}"/>
              </a:ext>
            </a:extLst>
          </p:cNvPr>
          <p:cNvSpPr>
            <a:spLocks noGrp="1"/>
          </p:cNvSpPr>
          <p:nvPr>
            <p:ph sz="quarter" idx="1"/>
          </p:nvPr>
        </p:nvSpPr>
        <p:spPr/>
        <p:txBody>
          <a:bodyPr>
            <a:normAutofit/>
          </a:bodyPr>
          <a:lstStyle/>
          <a:p>
            <a:pPr marL="0" indent="0">
              <a:buNone/>
            </a:pPr>
            <a:r>
              <a:rPr lang="en-ZA" sz="2100" b="1" dirty="0"/>
              <a:t>So, if your product cost you R2 000 to produce, you do the following calculation:</a:t>
            </a:r>
          </a:p>
          <a:p>
            <a:pPr marL="0" indent="0">
              <a:buNone/>
            </a:pPr>
            <a:endParaRPr lang="en-ZA" sz="2100" dirty="0"/>
          </a:p>
          <a:p>
            <a:r>
              <a:rPr lang="en-ZA" sz="2100" dirty="0"/>
              <a:t>R2 000 x 130% = R2 000 x 130 ÷100 = R2 600</a:t>
            </a:r>
          </a:p>
          <a:p>
            <a:r>
              <a:rPr lang="en-ZA" sz="2100" dirty="0"/>
              <a:t>Your selling price will then be R2 600.</a:t>
            </a:r>
          </a:p>
          <a:p>
            <a:endParaRPr lang="en-ZA" sz="2100" dirty="0"/>
          </a:p>
          <a:p>
            <a:r>
              <a:rPr lang="en-ZA" sz="2100" dirty="0"/>
              <a:t>When you are looking at the success of your business afterwards and know how much money you took in, you would work out the profit margin because those are the figures that are immediately available to you at that stage.</a:t>
            </a:r>
          </a:p>
          <a:p>
            <a:pPr marL="0" indent="0">
              <a:buNone/>
            </a:pPr>
            <a:endParaRPr lang="en-ZA" sz="2100" dirty="0"/>
          </a:p>
          <a:p>
            <a:pPr marL="0" indent="0">
              <a:buNone/>
            </a:pPr>
            <a:endParaRPr lang="en-ZA" sz="2100" dirty="0"/>
          </a:p>
          <a:p>
            <a:pPr marL="0" indent="0">
              <a:buNone/>
            </a:pPr>
            <a:endParaRPr lang="en-ZA" sz="2100" dirty="0"/>
          </a:p>
        </p:txBody>
      </p:sp>
      <p:sp>
        <p:nvSpPr>
          <p:cNvPr id="9" name="Rectangle 8">
            <a:extLst>
              <a:ext uri="{FF2B5EF4-FFF2-40B4-BE49-F238E27FC236}">
                <a16:creationId xmlns:a16="http://schemas.microsoft.com/office/drawing/2014/main" id="{BAA73FAB-37F5-47E8-98AE-C462D086D94D}"/>
              </a:ext>
            </a:extLst>
          </p:cNvPr>
          <p:cNvSpPr/>
          <p:nvPr/>
        </p:nvSpPr>
        <p:spPr>
          <a:xfrm>
            <a:off x="457200" y="1296292"/>
            <a:ext cx="8229600" cy="415498"/>
          </a:xfrm>
          <a:prstGeom prst="rect">
            <a:avLst/>
          </a:prstGeom>
        </p:spPr>
        <p:txBody>
          <a:bodyPr wrap="square">
            <a:spAutoFit/>
          </a:bodyPr>
          <a:lstStyle/>
          <a:p>
            <a:endParaRPr lang="en-ZA" sz="2100" dirty="0"/>
          </a:p>
        </p:txBody>
      </p:sp>
    </p:spTree>
    <p:extLst>
      <p:ext uri="{BB962C8B-B14F-4D97-AF65-F5344CB8AC3E}">
        <p14:creationId xmlns:p14="http://schemas.microsoft.com/office/powerpoint/2010/main" val="24132674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F0D8-F5D2-4A0E-A5C0-AECF80C8079C}"/>
              </a:ext>
            </a:extLst>
          </p:cNvPr>
          <p:cNvSpPr>
            <a:spLocks noGrp="1"/>
          </p:cNvSpPr>
          <p:nvPr>
            <p:ph type="title"/>
          </p:nvPr>
        </p:nvSpPr>
        <p:spPr/>
        <p:txBody>
          <a:bodyPr/>
          <a:lstStyle/>
          <a:p>
            <a:pPr algn="ctr"/>
            <a:r>
              <a:rPr lang="en-ZA" dirty="0"/>
              <a:t>Completion of the Schedule</a:t>
            </a:r>
          </a:p>
        </p:txBody>
      </p:sp>
      <p:sp>
        <p:nvSpPr>
          <p:cNvPr id="3" name="Slide Number Placeholder 2">
            <a:extLst>
              <a:ext uri="{FF2B5EF4-FFF2-40B4-BE49-F238E27FC236}">
                <a16:creationId xmlns:a16="http://schemas.microsoft.com/office/drawing/2014/main" id="{EEA0B04A-373D-42A3-8DF6-8BBF13F174D1}"/>
              </a:ext>
            </a:extLst>
          </p:cNvPr>
          <p:cNvSpPr>
            <a:spLocks noGrp="1"/>
          </p:cNvSpPr>
          <p:nvPr>
            <p:ph type="sldNum" sz="quarter" idx="12"/>
          </p:nvPr>
        </p:nvSpPr>
        <p:spPr/>
        <p:txBody>
          <a:bodyPr/>
          <a:lstStyle/>
          <a:p>
            <a:fld id="{32F83655-DC73-417F-8B26-EB7A1DBB5382}" type="slidenum">
              <a:rPr lang="en-ZA" smtClean="0"/>
              <a:pPr/>
              <a:t>99</a:t>
            </a:fld>
            <a:endParaRPr lang="en-ZA" dirty="0"/>
          </a:p>
        </p:txBody>
      </p:sp>
      <p:sp>
        <p:nvSpPr>
          <p:cNvPr id="4" name="Content Placeholder 3">
            <a:extLst>
              <a:ext uri="{FF2B5EF4-FFF2-40B4-BE49-F238E27FC236}">
                <a16:creationId xmlns:a16="http://schemas.microsoft.com/office/drawing/2014/main" id="{318E1EFE-C2C5-45D7-A771-ACBBE7096570}"/>
              </a:ext>
            </a:extLst>
          </p:cNvPr>
          <p:cNvSpPr>
            <a:spLocks noGrp="1"/>
          </p:cNvSpPr>
          <p:nvPr>
            <p:ph sz="quarter" idx="1"/>
          </p:nvPr>
        </p:nvSpPr>
        <p:spPr>
          <a:xfrm>
            <a:off x="457200" y="1185050"/>
            <a:ext cx="8219256" cy="5025250"/>
          </a:xfrm>
        </p:spPr>
        <p:txBody>
          <a:bodyPr>
            <a:normAutofit fontScale="62500" lnSpcReduction="20000"/>
          </a:bodyPr>
          <a:lstStyle/>
          <a:p>
            <a:pPr marL="0" indent="0">
              <a:buNone/>
            </a:pPr>
            <a:endParaRPr lang="en-ZA" dirty="0"/>
          </a:p>
          <a:p>
            <a:pPr marL="0" indent="0">
              <a:buNone/>
            </a:pPr>
            <a:r>
              <a:rPr lang="en-ZA" sz="3400" b="1" dirty="0"/>
              <a:t>Most tenders will have different schedules to complete or to draw up before you can submit the tender. They will include schedules of:</a:t>
            </a:r>
          </a:p>
          <a:p>
            <a:pPr marL="0" indent="0">
              <a:buNone/>
            </a:pPr>
            <a:r>
              <a:rPr lang="en-ZA" sz="3400" b="1" dirty="0"/>
              <a:t> </a:t>
            </a:r>
          </a:p>
          <a:p>
            <a:pPr marL="0" indent="0">
              <a:buNone/>
            </a:pPr>
            <a:r>
              <a:rPr lang="en-ZA" sz="3400" dirty="0"/>
              <a:t>•	Quantity</a:t>
            </a:r>
          </a:p>
          <a:p>
            <a:pPr marL="0" indent="0">
              <a:buNone/>
            </a:pPr>
            <a:r>
              <a:rPr lang="en-ZA" sz="3400" dirty="0"/>
              <a:t>•	Rates</a:t>
            </a:r>
          </a:p>
          <a:p>
            <a:pPr marL="0" indent="0">
              <a:buNone/>
            </a:pPr>
            <a:r>
              <a:rPr lang="en-ZA" sz="3400" dirty="0"/>
              <a:t>•	Units of measure (the units in which your products will be 	delivered, e.g. 	boxes of 10)</a:t>
            </a:r>
          </a:p>
          <a:p>
            <a:pPr marL="0" indent="0">
              <a:buNone/>
            </a:pPr>
            <a:r>
              <a:rPr lang="en-ZA" sz="3400" dirty="0"/>
              <a:t>•	Services</a:t>
            </a:r>
          </a:p>
          <a:p>
            <a:pPr marL="0" indent="0">
              <a:buNone/>
            </a:pPr>
            <a:r>
              <a:rPr lang="en-ZA" sz="3400" dirty="0"/>
              <a:t>•	Products</a:t>
            </a:r>
          </a:p>
          <a:p>
            <a:pPr marL="0" indent="0">
              <a:buNone/>
            </a:pPr>
            <a:r>
              <a:rPr lang="en-ZA" sz="3400" dirty="0"/>
              <a:t>•	Similar work completed</a:t>
            </a:r>
          </a:p>
          <a:p>
            <a:pPr marL="0" indent="0">
              <a:buNone/>
            </a:pPr>
            <a:r>
              <a:rPr lang="en-ZA" sz="3400" dirty="0"/>
              <a:t>•	Staff assigned to the project</a:t>
            </a:r>
          </a:p>
          <a:p>
            <a:pPr marL="0" indent="0">
              <a:buNone/>
            </a:pPr>
            <a:r>
              <a:rPr lang="en-ZA" sz="3400" dirty="0"/>
              <a:t>•	Daywork schedule</a:t>
            </a:r>
          </a:p>
          <a:p>
            <a:pPr marL="0" indent="0">
              <a:buNone/>
            </a:pPr>
            <a:r>
              <a:rPr lang="en-ZA" sz="3400" dirty="0"/>
              <a:t>•	Schedule of labour</a:t>
            </a:r>
          </a:p>
          <a:p>
            <a:pPr marL="0" indent="0">
              <a:buNone/>
            </a:pPr>
            <a:endParaRPr lang="en-ZA" sz="3400" dirty="0"/>
          </a:p>
          <a:p>
            <a:pPr marL="0" indent="0">
              <a:buNone/>
            </a:pPr>
            <a:endParaRPr lang="en-ZA" dirty="0"/>
          </a:p>
        </p:txBody>
      </p:sp>
    </p:spTree>
    <p:extLst>
      <p:ext uri="{BB962C8B-B14F-4D97-AF65-F5344CB8AC3E}">
        <p14:creationId xmlns:p14="http://schemas.microsoft.com/office/powerpoint/2010/main" val="4003733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ENJO 1">
      <a:dk1>
        <a:srgbClr val="000066"/>
      </a:dk1>
      <a:lt1>
        <a:sysClr val="window" lastClr="FFFFFF"/>
      </a:lt1>
      <a:dk2>
        <a:srgbClr val="000066"/>
      </a:dk2>
      <a:lt2>
        <a:srgbClr val="008080"/>
      </a:lt2>
      <a:accent1>
        <a:srgbClr val="000066"/>
      </a:accent1>
      <a:accent2>
        <a:srgbClr val="009DD9"/>
      </a:accent2>
      <a:accent3>
        <a:srgbClr val="CC0000"/>
      </a:accent3>
      <a:accent4>
        <a:srgbClr val="009592"/>
      </a:accent4>
      <a:accent5>
        <a:srgbClr val="008080"/>
      </a:accent5>
      <a:accent6>
        <a:srgbClr val="7F7F7F"/>
      </a:accent6>
      <a:hlink>
        <a:srgbClr val="3333FF"/>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ENJO Template Basic" id="{7B16A759-10A5-44D6-AAFC-07B056AE70B8}" vid="{AF0D0CFB-AD19-45D0-B1FD-2F26B1BC46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4672</TotalTime>
  <Words>6339</Words>
  <Application>Microsoft Office PowerPoint</Application>
  <PresentationFormat>On-screen Show (4:3)</PresentationFormat>
  <Paragraphs>897</Paragraphs>
  <Slides>112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112</vt:i4>
      </vt:variant>
    </vt:vector>
  </HeadingPairs>
  <TitlesOfParts>
    <vt:vector size="118" baseType="lpstr">
      <vt:lpstr>Arial</vt:lpstr>
      <vt:lpstr>Calibri</vt:lpstr>
      <vt:lpstr>Courier New</vt:lpstr>
      <vt:lpstr>Symbol</vt:lpstr>
      <vt:lpstr>Wingdings 2</vt:lpstr>
      <vt:lpstr>Theme1</vt:lpstr>
      <vt:lpstr>TENDER FOR BUSINESS OR WORK IN A SELECTED NEW VENTURE</vt:lpstr>
      <vt:lpstr>Ground Rules</vt:lpstr>
      <vt:lpstr>Section 1 Overview</vt:lpstr>
      <vt:lpstr>Overview</vt:lpstr>
      <vt:lpstr>Overview</vt:lpstr>
      <vt:lpstr>Categories Of Evidence</vt:lpstr>
      <vt:lpstr>Overview</vt:lpstr>
      <vt:lpstr>Good Evidence</vt:lpstr>
      <vt:lpstr>Assessment Brief</vt:lpstr>
      <vt:lpstr>Assessment Brief</vt:lpstr>
      <vt:lpstr>Assessment Brief</vt:lpstr>
      <vt:lpstr>Types of Assessment</vt:lpstr>
      <vt:lpstr>Assessment Methods</vt:lpstr>
      <vt:lpstr>Assessment</vt:lpstr>
      <vt:lpstr>Competence</vt:lpstr>
      <vt:lpstr>Re-Assessment</vt:lpstr>
      <vt:lpstr>Assessment Brief</vt:lpstr>
      <vt:lpstr>Assessment Brief</vt:lpstr>
      <vt:lpstr>Assessment Brief</vt:lpstr>
      <vt:lpstr>Assessment Brief</vt:lpstr>
      <vt:lpstr>Assessment Brief</vt:lpstr>
      <vt:lpstr>Assessment Brief</vt:lpstr>
      <vt:lpstr>Appeals and Disputes</vt:lpstr>
      <vt:lpstr>Section 1</vt:lpstr>
      <vt:lpstr>Section 1 - 2 Administrative Detail</vt:lpstr>
      <vt:lpstr>Special Instruction</vt:lpstr>
      <vt:lpstr>Unit Standard</vt:lpstr>
      <vt:lpstr>Unit Standard</vt:lpstr>
      <vt:lpstr>STUDY UNIT 1</vt:lpstr>
      <vt:lpstr> Introduction to Tendering </vt:lpstr>
      <vt:lpstr>Tendering Documents </vt:lpstr>
      <vt:lpstr>Tendering Documents </vt:lpstr>
      <vt:lpstr>Tendering Documents </vt:lpstr>
      <vt:lpstr>Tendering Documents </vt:lpstr>
      <vt:lpstr>Tendering Documents </vt:lpstr>
      <vt:lpstr>The Tendering Process </vt:lpstr>
      <vt:lpstr>The Tendering Process </vt:lpstr>
      <vt:lpstr>The Tendering Process </vt:lpstr>
      <vt:lpstr>The Tendering Process </vt:lpstr>
      <vt:lpstr>The Tendering Process </vt:lpstr>
      <vt:lpstr>Tender Work Prospecting</vt:lpstr>
      <vt:lpstr>Tender Work Prospecting</vt:lpstr>
      <vt:lpstr>Tender Work Prospecting</vt:lpstr>
      <vt:lpstr>Tender Work Prospecting</vt:lpstr>
      <vt:lpstr>Tender Work Prospecting</vt:lpstr>
      <vt:lpstr>Tender Work Prospecting</vt:lpstr>
      <vt:lpstr>Tender Work Prospecting</vt:lpstr>
      <vt:lpstr>Procuring a Tender Document</vt:lpstr>
      <vt:lpstr>Procuring a Tender Document</vt:lpstr>
      <vt:lpstr>Procuring a Tender Document</vt:lpstr>
      <vt:lpstr>Procuring a Tender Document</vt:lpstr>
      <vt:lpstr>Procuring a Tender Document</vt:lpstr>
      <vt:lpstr>Procuring a Tender Document</vt:lpstr>
      <vt:lpstr>Procuring a Tender Document</vt:lpstr>
      <vt:lpstr>Reviewing a Tender Document</vt:lpstr>
      <vt:lpstr>Reviewing a Tender Document</vt:lpstr>
      <vt:lpstr>Reviewing a Tender Document</vt:lpstr>
      <vt:lpstr>Reviewing a Tender Document</vt:lpstr>
      <vt:lpstr>Joint Contracts</vt:lpstr>
      <vt:lpstr>Joint Contracts</vt:lpstr>
      <vt:lpstr>External Resources and Expertise</vt:lpstr>
      <vt:lpstr>STUDY UNIT 2</vt:lpstr>
      <vt:lpstr>Information from Bidders’ Meetings and Tender Documents</vt:lpstr>
      <vt:lpstr>Information from Bidders’ Meetings and Tender Documents</vt:lpstr>
      <vt:lpstr>Information from Bidders’ Meetings and Tender Documents</vt:lpstr>
      <vt:lpstr>Information from Bidders’ Meetings and Tender Documents</vt:lpstr>
      <vt:lpstr>Information from Bidders’ Meetings and Tender Documents</vt:lpstr>
      <vt:lpstr>Information from Bidders’ Meetings and Tender Documents</vt:lpstr>
      <vt:lpstr>Information from Bidders’ Meetings and Tender Documents</vt:lpstr>
      <vt:lpstr>Tender Requirements</vt:lpstr>
      <vt:lpstr>Tender Requirements</vt:lpstr>
      <vt:lpstr>Tender Requirements</vt:lpstr>
      <vt:lpstr>Tender Requirements</vt:lpstr>
      <vt:lpstr>Tender Requirements</vt:lpstr>
      <vt:lpstr>Tender Requirements</vt:lpstr>
      <vt:lpstr> The Work Breakdown and Product Itemisation </vt:lpstr>
      <vt:lpstr> The Work Breakdown and Product Itemisation </vt:lpstr>
      <vt:lpstr> The Work Breakdown and Product Itemisation </vt:lpstr>
      <vt:lpstr> The Work Breakdown and Product Itemisation </vt:lpstr>
      <vt:lpstr> The Work Breakdown and Product Itemisation </vt:lpstr>
      <vt:lpstr> The Work Breakdown and Product Itemisation </vt:lpstr>
      <vt:lpstr> The Work Breakdown and Product Itemisation </vt:lpstr>
      <vt:lpstr> The Work Breakdown and Product Itemisation </vt:lpstr>
      <vt:lpstr> The Work Breakdown and Product Itemisation </vt:lpstr>
      <vt:lpstr> The Work Breakdown and Product Itemisation </vt:lpstr>
      <vt:lpstr> The Work Breakdown and Product Itemisation </vt:lpstr>
      <vt:lpstr>Calculating Unit Costs</vt:lpstr>
      <vt:lpstr>Calculating Unit Costs</vt:lpstr>
      <vt:lpstr>Calculating Unit Costs</vt:lpstr>
      <vt:lpstr>Calculating Unit Costs</vt:lpstr>
      <vt:lpstr>Calculating Unit Costs</vt:lpstr>
      <vt:lpstr>Calculating Unit Costs</vt:lpstr>
      <vt:lpstr>Profit Mark-Ups</vt:lpstr>
      <vt:lpstr>Profit Mark-Ups</vt:lpstr>
      <vt:lpstr>Profit Mark-Ups</vt:lpstr>
      <vt:lpstr>Profit Mark-Ups</vt:lpstr>
      <vt:lpstr>Profit Mark-Ups</vt:lpstr>
      <vt:lpstr>Profit Mark-Ups</vt:lpstr>
      <vt:lpstr>Completion of the Schedule</vt:lpstr>
      <vt:lpstr>Completion of the Schedule</vt:lpstr>
      <vt:lpstr>Completion of the Schedule</vt:lpstr>
      <vt:lpstr>STUDY UNIT 3</vt:lpstr>
      <vt:lpstr>Completing Tender Documents</vt:lpstr>
      <vt:lpstr>Completing Tender Documents</vt:lpstr>
      <vt:lpstr>Completing Tender Documents</vt:lpstr>
      <vt:lpstr>Submitting Tender Documents</vt:lpstr>
      <vt:lpstr>Submitting Tender Documents</vt:lpstr>
      <vt:lpstr>Submitting Tender Documents</vt:lpstr>
      <vt:lpstr>Submitting Tender Documents</vt:lpstr>
      <vt:lpstr>Submitting Tender Documents</vt:lpstr>
      <vt:lpstr>Submitting Tender Documents</vt:lpstr>
      <vt:lpstr>Submitting Tender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client</dc:creator>
  <cp:lastModifiedBy>RobynCarneiro</cp:lastModifiedBy>
  <cp:revision>140</cp:revision>
  <dcterms:created xsi:type="dcterms:W3CDTF">2016-03-16T14:20:02Z</dcterms:created>
  <dcterms:modified xsi:type="dcterms:W3CDTF">2019-02-14T10:02:03Z</dcterms:modified>
</cp:coreProperties>
</file>