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85" r:id="rId2"/>
    <p:sldId id="257" r:id="rId3"/>
    <p:sldId id="259" r:id="rId4"/>
    <p:sldId id="287" r:id="rId5"/>
    <p:sldId id="288" r:id="rId6"/>
    <p:sldId id="260" r:id="rId7"/>
    <p:sldId id="289" r:id="rId8"/>
    <p:sldId id="261" r:id="rId9"/>
    <p:sldId id="286" r:id="rId10"/>
    <p:sldId id="290" r:id="rId11"/>
    <p:sldId id="291" r:id="rId12"/>
    <p:sldId id="292" r:id="rId13"/>
    <p:sldId id="298" r:id="rId14"/>
    <p:sldId id="293" r:id="rId15"/>
    <p:sldId id="294" r:id="rId16"/>
    <p:sldId id="295" r:id="rId17"/>
    <p:sldId id="296" r:id="rId18"/>
    <p:sldId id="299" r:id="rId19"/>
    <p:sldId id="300" r:id="rId20"/>
  </p:sldIdLst>
  <p:sldSz cx="9144000" cy="6858000" type="screen4x3"/>
  <p:notesSz cx="6867525" cy="9994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 userDrawn="1"/>
        </p:nvSpPr>
        <p:spPr>
          <a:xfrm>
            <a:off x="670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980778A-6F9D-4141-8080-B8192EADCD40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8899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5" name="Subtitle 6"/>
          <p:cNvSpPr>
            <a:spLocks noGrp="1"/>
          </p:cNvSpPr>
          <p:nvPr>
            <p:ph type="subTitle" idx="1"/>
          </p:nvPr>
        </p:nvSpPr>
        <p:spPr>
          <a:xfrm>
            <a:off x="755576" y="3200400"/>
            <a:ext cx="7488832" cy="2676872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37333" y="6523441"/>
            <a:ext cx="1725318" cy="2865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DD54C0-E5C9-4E87-A325-42A3EB22C8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9109" y="6236550"/>
            <a:ext cx="719390" cy="45114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3050"/>
            <a:ext cx="8219256" cy="1143000"/>
          </a:xfrm>
        </p:spPr>
        <p:txBody>
          <a:bodyPr anchor="ctr" anchorCtr="0"/>
          <a:lstStyle>
            <a:lvl1pPr algn="l">
              <a:buNone/>
              <a:defRPr sz="4000" b="1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67544" y="1600200"/>
            <a:ext cx="2351856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4987" y="6546381"/>
            <a:ext cx="1731414" cy="2865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A01219C-BFD1-49CE-965A-63DB30DA28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6104" y="6206235"/>
            <a:ext cx="719390" cy="45114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 dirty="0"/>
              <a:t>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 anchor="ctr" anchorCtr="0"/>
          <a:lstStyle>
            <a:lvl1pPr>
              <a:defRPr>
                <a:solidFill>
                  <a:srgbClr val="008080"/>
                </a:solidFill>
                <a:latin typeface="Calibri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32F83655-DC73-417F-8B26-EB7A1DBB5382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67544" y="1413296"/>
            <a:ext cx="8219256" cy="4680000"/>
          </a:xfrm>
        </p:spPr>
        <p:txBody>
          <a:bodyPr vert="horz">
            <a:normAutofit/>
          </a:bodyPr>
          <a:lstStyle>
            <a:lvl1pPr marL="354013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1pPr>
            <a:lvl2pPr marL="720725" indent="-3667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4pPr>
            <a:lvl5pPr marL="1793875" indent="-354013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ZA" dirty="0"/>
              <a:t>Formative Assessment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c_i_formative_2.gif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51017" y="1662708"/>
            <a:ext cx="2120783" cy="720080"/>
          </a:xfrm>
          <a:prstGeom prst="rect">
            <a:avLst/>
          </a:prstGeom>
        </p:spPr>
      </p:pic>
      <p:sp>
        <p:nvSpPr>
          <p:cNvPr id="9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1968500" y="2420888"/>
            <a:ext cx="6502400" cy="1363712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6798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Important</a:t>
            </a: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1968500" y="2420888"/>
            <a:ext cx="6502400" cy="2697212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pic>
        <p:nvPicPr>
          <p:cNvPr id="7" name="Picture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" y="1637496"/>
            <a:ext cx="2004668" cy="783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109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Discuss</a:t>
            </a: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AEA5-7BFB-4BF3-B902-218CE399D210}" type="datetimeFigureOut">
              <a:rPr lang="en-ZA" smtClean="0"/>
              <a:pPr/>
              <a:t>2017/08/26</a:t>
            </a:fld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idx="2"/>
          </p:nvPr>
        </p:nvSpPr>
        <p:spPr>
          <a:xfrm>
            <a:off x="467544" y="1412776"/>
            <a:ext cx="2351856" cy="4683224"/>
          </a:xfrm>
          <a:solidFill>
            <a:schemeClr val="bg1">
              <a:lumMod val="65000"/>
            </a:schemeClr>
          </a:solidFill>
        </p:spPr>
        <p:txBody>
          <a:bodyPr vert="vert270" anchor="ctr" anchorCtr="0"/>
          <a:lstStyle>
            <a:lvl1pPr marL="0" indent="0">
              <a:buNone/>
              <a:defRPr/>
            </a:lvl1pPr>
          </a:lstStyle>
          <a:p>
            <a:pPr lvl="0" algn="ctr"/>
            <a:r>
              <a:rPr lang="en-US" sz="9600">
                <a:solidFill>
                  <a:srgbClr val="FFFFFF"/>
                </a:solidFill>
              </a:rPr>
              <a:t>Edit Master text styles</a:t>
            </a: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3022600" y="1412776"/>
            <a:ext cx="5626100" cy="4683224"/>
          </a:xfrm>
          <a:ln w="38100">
            <a:solidFill>
              <a:schemeClr val="bg2"/>
            </a:solidFill>
          </a:ln>
        </p:spPr>
        <p:txBody>
          <a:bodyPr vert="horz">
            <a:normAutofit/>
          </a:bodyPr>
          <a:lstStyle>
            <a:lvl1pPr marL="354013" indent="-354013" algn="l">
              <a:buFont typeface="Arial" panose="020B0604020202020204" pitchFamily="34" charset="0"/>
              <a:buChar char="•"/>
              <a:defRPr sz="2400">
                <a:solidFill>
                  <a:schemeClr val="bg2"/>
                </a:solidFill>
                <a:effectLst/>
                <a:latin typeface="Calibri" pitchFamily="34" charset="0"/>
              </a:defRPr>
            </a:lvl1pPr>
            <a:lvl2pPr marL="720725" indent="-3667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2pPr>
            <a:lvl3pPr marL="1074738" indent="-354013" algn="l">
              <a:buFont typeface="Arial" panose="020B0604020202020204" pitchFamily="34" charset="0"/>
              <a:buChar char="•"/>
              <a:defRPr sz="2400">
                <a:effectLst/>
                <a:latin typeface="Calibri" pitchFamily="34" charset="0"/>
              </a:defRPr>
            </a:lvl3pPr>
            <a:lvl4pPr marL="1439863" indent="-365125" algn="l">
              <a:defRPr sz="2400">
                <a:effectLst/>
                <a:latin typeface="Calibri" pitchFamily="34" charset="0"/>
              </a:defRPr>
            </a:lvl4pPr>
            <a:lvl5pPr marL="1793875" indent="-354013" algn="l">
              <a:defRPr sz="2400">
                <a:effectLst/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Complete Formative Activity 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</p:txBody>
      </p:sp>
      <p:grpSp>
        <p:nvGrpSpPr>
          <p:cNvPr id="8" name="Group 13"/>
          <p:cNvGrpSpPr/>
          <p:nvPr userDrawn="1"/>
        </p:nvGrpSpPr>
        <p:grpSpPr>
          <a:xfrm>
            <a:off x="7153987" y="274638"/>
            <a:ext cx="1532813" cy="794792"/>
            <a:chOff x="4211960" y="4509120"/>
            <a:chExt cx="1944216" cy="1008112"/>
          </a:xfrm>
        </p:grpSpPr>
        <p:sp>
          <p:nvSpPr>
            <p:cNvPr id="9" name="Oval Callout 8"/>
            <p:cNvSpPr/>
            <p:nvPr/>
          </p:nvSpPr>
          <p:spPr>
            <a:xfrm>
              <a:off x="4211960" y="4653136"/>
              <a:ext cx="1440160" cy="864096"/>
            </a:xfrm>
            <a:prstGeom prst="wedgeEllipseCallout">
              <a:avLst>
                <a:gd name="adj1" fmla="val -28841"/>
                <a:gd name="adj2" fmla="val 85381"/>
              </a:avLst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10" name="Oval Callout 9"/>
            <p:cNvSpPr/>
            <p:nvPr/>
          </p:nvSpPr>
          <p:spPr>
            <a:xfrm>
              <a:off x="4716016" y="4509120"/>
              <a:ext cx="1440160" cy="864096"/>
            </a:xfrm>
            <a:prstGeom prst="wedgeEllipseCallout">
              <a:avLst>
                <a:gd name="adj1" fmla="val 36368"/>
                <a:gd name="adj2" fmla="val 93961"/>
              </a:avLst>
            </a:prstGeom>
            <a:solidFill>
              <a:srgbClr val="000099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</p:grpSp>
    </p:spTree>
    <p:extLst>
      <p:ext uri="{BB962C8B-B14F-4D97-AF65-F5344CB8AC3E}">
        <p14:creationId xmlns:p14="http://schemas.microsoft.com/office/powerpoint/2010/main" val="321652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7434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0" y="952500"/>
            <a:ext cx="7772400" cy="1362075"/>
          </a:xfrm>
        </p:spPr>
        <p:txBody>
          <a:bodyPr anchor="ctr" anchorCtr="0"/>
          <a:lstStyle>
            <a:lvl1pPr algn="ctr">
              <a:buNone/>
              <a:defRPr sz="4000" b="1" cap="none">
                <a:latin typeface="Calibri" pitchFamily="34" charset="0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920" y="2725738"/>
            <a:ext cx="7772400" cy="2379662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4000">
                <a:solidFill>
                  <a:srgbClr val="4D4D4D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810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980778A-6F9D-4141-8080-B8192EADCD40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06293" y="6522707"/>
            <a:ext cx="1731414" cy="2865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D24B62-84A7-46BB-9E33-12C8C4B873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33318" y="6229308"/>
            <a:ext cx="719390" cy="45114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3960000" cy="46800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1447800"/>
            <a:ext cx="3960000" cy="46800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3050"/>
            <a:ext cx="8219256" cy="1008000"/>
          </a:xfrm>
        </p:spPr>
        <p:txBody>
          <a:bodyPr anchor="ctr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39600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16016" y="1412776"/>
            <a:ext cx="39600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7544" y="2247900"/>
            <a:ext cx="3960000" cy="38862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716016" y="2247900"/>
            <a:ext cx="3960000" cy="3886200"/>
          </a:xfrm>
        </p:spPr>
        <p:txBody>
          <a:bodyPr vert="horz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 userDrawn="1"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008000"/>
          </a:xfrm>
          <a:prstGeom prst="rect">
            <a:avLst/>
          </a:prstGeom>
        </p:spPr>
        <p:txBody>
          <a:bodyPr bIns="91440" anchor="ctr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7544" y="1413296"/>
            <a:ext cx="8219256" cy="4680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4EAEA5-7BFB-4BF3-B902-218CE399D210}" type="datetimeFigureOut">
              <a:rPr lang="en-ZA" smtClean="0"/>
              <a:pPr/>
              <a:t>2017/08/26</a:t>
            </a:fld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709341" y="6546381"/>
            <a:ext cx="1725318" cy="2865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91021E-4816-472E-981A-FAC70F1C9510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941067" y="6180109"/>
            <a:ext cx="719390" cy="4511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804" r:id="rId3"/>
    <p:sldLayoutId id="2147483805" r:id="rId4"/>
    <p:sldLayoutId id="2147483806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b="1" kern="1200">
          <a:solidFill>
            <a:srgbClr val="008080"/>
          </a:solidFill>
          <a:latin typeface="Calibri" pitchFamily="34" charset="0"/>
          <a:ea typeface="+mj-ea"/>
          <a:cs typeface="+mj-cs"/>
        </a:defRPr>
      </a:lvl1pPr>
    </p:titleStyle>
    <p:bodyStyle>
      <a:lvl1pPr marL="354013" indent="-354013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1pPr>
      <a:lvl2pPr marL="720725" indent="-366713" algn="l" rtl="0" eaLnBrk="1" latinLnBrk="0" hangingPunct="1">
        <a:spcBef>
          <a:spcPts val="370"/>
        </a:spcBef>
        <a:buClr>
          <a:srgbClr val="008080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2pPr>
      <a:lvl3pPr marL="1074738" indent="-354013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90000"/>
        <a:buFont typeface="Wingdings 2"/>
        <a:buChar char="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3pPr>
      <a:lvl4pPr marL="1439863" indent="-365125" algn="l" rtl="0" eaLnBrk="1" latinLnBrk="0" hangingPunct="1">
        <a:spcBef>
          <a:spcPts val="370"/>
        </a:spcBef>
        <a:buClr>
          <a:schemeClr val="accent3"/>
        </a:buClr>
        <a:buSzPct val="80000"/>
        <a:buFont typeface="Courier New" pitchFamily="49" charset="0"/>
        <a:buChar char="o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4pPr>
      <a:lvl5pPr marL="1793875" indent="-354013" algn="l" rtl="0" eaLnBrk="1" latinLnBrk="0" hangingPunct="1">
        <a:spcBef>
          <a:spcPts val="370"/>
        </a:spcBef>
        <a:buClr>
          <a:schemeClr val="accent3"/>
        </a:buClr>
        <a:buFont typeface="Arial" pitchFamily="34" charset="0"/>
        <a:buChar char="•"/>
        <a:defRPr kumimoji="0" sz="2400" kern="1200">
          <a:solidFill>
            <a:schemeClr val="tx1"/>
          </a:solidFill>
          <a:effectLst/>
          <a:latin typeface="Calibri" pitchFamily="34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0778A-6F9D-4141-8080-B8192EADCD40}" type="slidenum">
              <a:rPr lang="en-ZA" smtClean="0"/>
              <a:pPr/>
              <a:t>1</a:t>
            </a:fld>
            <a:endParaRPr lang="en-ZA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TENDERING FOR BUSINESS WORKSHOP</a:t>
            </a:r>
            <a:endParaRPr lang="en-Z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677434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Tenders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10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National and Provincial Governments</a:t>
            </a:r>
          </a:p>
          <a:p>
            <a:r>
              <a:rPr lang="en-US" dirty="0"/>
              <a:t>Local Authorities</a:t>
            </a:r>
          </a:p>
          <a:p>
            <a:r>
              <a:rPr lang="en-US" dirty="0"/>
              <a:t>Parastatals</a:t>
            </a:r>
          </a:p>
          <a:p>
            <a:pPr lvl="1"/>
            <a:r>
              <a:rPr lang="en-US" dirty="0"/>
              <a:t>Telkom</a:t>
            </a:r>
          </a:p>
          <a:p>
            <a:pPr lvl="1"/>
            <a:r>
              <a:rPr lang="en-US" dirty="0"/>
              <a:t>Eskom</a:t>
            </a:r>
          </a:p>
          <a:p>
            <a:pPr lvl="1"/>
            <a:r>
              <a:rPr lang="en-US" dirty="0"/>
              <a:t>SAA</a:t>
            </a:r>
          </a:p>
          <a:p>
            <a:r>
              <a:rPr lang="en-US" dirty="0"/>
              <a:t>Private Sector</a:t>
            </a:r>
          </a:p>
          <a:p>
            <a:pPr lvl="1"/>
            <a:r>
              <a:rPr lang="en-US" dirty="0"/>
              <a:t>Banks</a:t>
            </a:r>
          </a:p>
          <a:p>
            <a:pPr lvl="1"/>
            <a:r>
              <a:rPr lang="en-US" dirty="0"/>
              <a:t>Mining Houses</a:t>
            </a:r>
          </a:p>
          <a:p>
            <a:r>
              <a:rPr lang="en-US" dirty="0"/>
              <a:t>International Tenders</a:t>
            </a:r>
          </a:p>
          <a:p>
            <a:pPr lvl="1"/>
            <a:r>
              <a:rPr lang="en-US" dirty="0"/>
              <a:t>UNCTAD</a:t>
            </a:r>
          </a:p>
          <a:p>
            <a:pPr lvl="1"/>
            <a:r>
              <a:rPr lang="en-US" dirty="0"/>
              <a:t>ILO</a:t>
            </a:r>
          </a:p>
          <a:p>
            <a:pPr lvl="1"/>
            <a:r>
              <a:rPr lang="en-US" dirty="0" err="1"/>
              <a:t>AfDB</a:t>
            </a:r>
            <a:endParaRPr lang="en-US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67111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PRACTICAL EXERCISE ON HOW TO TENDER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11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Tshwane Municipality has set aside funds for the supply and installation of 100 high quality 300 - 310 Watt Solar panels designed for off-grid and rooftop applications for </a:t>
            </a:r>
            <a:r>
              <a:rPr lang="en-US" dirty="0" err="1"/>
              <a:t>Mamelodi</a:t>
            </a:r>
            <a:r>
              <a:rPr lang="en-US" dirty="0"/>
              <a:t> </a:t>
            </a:r>
            <a:r>
              <a:rPr lang="en-US" dirty="0" err="1"/>
              <a:t>ext</a:t>
            </a:r>
            <a:r>
              <a:rPr lang="en-US" dirty="0"/>
              <a:t> 23 during the financial Year 2017/18.</a:t>
            </a:r>
          </a:p>
          <a:p>
            <a:r>
              <a:rPr lang="en-US" dirty="0"/>
              <a:t>Tender Number: 08/2017/SPMx23</a:t>
            </a:r>
          </a:p>
          <a:p>
            <a:r>
              <a:rPr lang="en-US" dirty="0"/>
              <a:t>Tender Closing date : 8</a:t>
            </a:r>
            <a:r>
              <a:rPr lang="en-US" baseline="30000" dirty="0"/>
              <a:t>th</a:t>
            </a:r>
            <a:r>
              <a:rPr lang="en-US" dirty="0"/>
              <a:t> August 2017 at 14h40</a:t>
            </a:r>
          </a:p>
          <a:p>
            <a:r>
              <a:rPr lang="en-US" dirty="0"/>
              <a:t>Attached you will find the following:</a:t>
            </a:r>
          </a:p>
          <a:p>
            <a:pPr marL="881062" lvl="1" indent="-514350">
              <a:buFont typeface="+mj-lt"/>
              <a:buAutoNum type="romanLcPeriod"/>
            </a:pPr>
            <a:r>
              <a:rPr lang="en-US" dirty="0"/>
              <a:t>Product description and specifications</a:t>
            </a:r>
          </a:p>
          <a:p>
            <a:pPr marL="881062" lvl="1" indent="-514350">
              <a:buFont typeface="+mj-lt"/>
              <a:buAutoNum type="romanLcPeriod"/>
            </a:pPr>
            <a:r>
              <a:rPr lang="en-US" dirty="0"/>
              <a:t>Tender documents to be completed and submitted</a:t>
            </a:r>
          </a:p>
          <a:p>
            <a:r>
              <a:rPr lang="en-US" dirty="0"/>
              <a:t>No site visits</a:t>
            </a:r>
          </a:p>
          <a:p>
            <a:r>
              <a:rPr lang="en-US" dirty="0"/>
              <a:t>No briefing sessions</a:t>
            </a:r>
          </a:p>
          <a:p>
            <a:r>
              <a:rPr lang="en-US" dirty="0"/>
              <a:t>Prepare a tender </a:t>
            </a:r>
            <a:r>
              <a:rPr lang="en-US" b="1" dirty="0"/>
              <a:t>Technical submission </a:t>
            </a:r>
            <a:r>
              <a:rPr lang="en-US" dirty="0"/>
              <a:t>for your company for the above opportunity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25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Costing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12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What is Costing?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All cost elements that constitute a service/product</a:t>
            </a:r>
          </a:p>
          <a:p>
            <a:r>
              <a:rPr lang="en-US" dirty="0"/>
              <a:t>Direct Costs: Vary in Proportion to sales</a:t>
            </a:r>
          </a:p>
          <a:p>
            <a:pPr lvl="1"/>
            <a:r>
              <a:rPr lang="en-US" dirty="0"/>
              <a:t>Material and 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Indirect Costs/Overheads/Expenses/Fixed Costs</a:t>
            </a:r>
          </a:p>
          <a:p>
            <a:pPr lvl="1"/>
            <a:r>
              <a:rPr lang="en-US" dirty="0"/>
              <a:t>Rent</a:t>
            </a:r>
          </a:p>
          <a:p>
            <a:pPr lvl="1"/>
            <a:r>
              <a:rPr lang="en-US" dirty="0"/>
              <a:t>Electricity</a:t>
            </a:r>
          </a:p>
          <a:p>
            <a:pPr lvl="1"/>
            <a:r>
              <a:rPr lang="en-US" dirty="0"/>
              <a:t>Telephone</a:t>
            </a:r>
          </a:p>
          <a:p>
            <a:r>
              <a:rPr lang="en-US" dirty="0"/>
              <a:t>Profits</a:t>
            </a:r>
          </a:p>
          <a:p>
            <a:r>
              <a:rPr lang="en-US" dirty="0"/>
              <a:t>Financial Projections -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386756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>
        <p15:prstTrans prst="peelOff"/>
        <p:sndAc>
          <p:stSnd>
            <p:snd r:embed="rId2" name="cashreg.wav"/>
          </p:stSnd>
        </p:sndAc>
      </p:transition>
    </mc:Choice>
    <mc:Fallback xmlns="">
      <p:transition>
        <p:fade/>
        <p:sndAc>
          <p:stSnd>
            <p:snd r:embed="rId3" name="cashreg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PRACTICAL EXERCISE ON HOW TO TENDER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13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The Tshwane Municipality has set aside funds for the supply and installation of 100 high quality 300 - 310 Watt Solar panels designed for off-grid and rooftop applications for </a:t>
            </a:r>
            <a:r>
              <a:rPr lang="en-US" dirty="0" err="1"/>
              <a:t>Mamelodi</a:t>
            </a:r>
            <a:r>
              <a:rPr lang="en-US" dirty="0"/>
              <a:t> </a:t>
            </a:r>
            <a:r>
              <a:rPr lang="en-US" dirty="0" err="1"/>
              <a:t>ext</a:t>
            </a:r>
            <a:r>
              <a:rPr lang="en-US" dirty="0"/>
              <a:t> 23 during the financial Year 2017/18.</a:t>
            </a:r>
          </a:p>
          <a:p>
            <a:r>
              <a:rPr lang="en-US" dirty="0"/>
              <a:t>Tender Number: 08/2017/SPMx23</a:t>
            </a:r>
          </a:p>
          <a:p>
            <a:r>
              <a:rPr lang="en-US" dirty="0"/>
              <a:t>Tender Closing date : 8</a:t>
            </a:r>
            <a:r>
              <a:rPr lang="en-US" baseline="30000" dirty="0"/>
              <a:t>th</a:t>
            </a:r>
            <a:r>
              <a:rPr lang="en-US" dirty="0"/>
              <a:t> August 2017 at 14h40</a:t>
            </a:r>
          </a:p>
          <a:p>
            <a:r>
              <a:rPr lang="en-US" dirty="0"/>
              <a:t>Attached you will find the following:</a:t>
            </a:r>
          </a:p>
          <a:p>
            <a:pPr marL="881062" lvl="1" indent="-514350">
              <a:buFont typeface="+mj-lt"/>
              <a:buAutoNum type="romanLcPeriod"/>
            </a:pPr>
            <a:r>
              <a:rPr lang="en-US" dirty="0"/>
              <a:t>Product description and specifications</a:t>
            </a:r>
          </a:p>
          <a:p>
            <a:pPr marL="881062" lvl="1" indent="-514350">
              <a:buFont typeface="+mj-lt"/>
              <a:buAutoNum type="romanLcPeriod"/>
            </a:pPr>
            <a:r>
              <a:rPr lang="en-US" dirty="0"/>
              <a:t>Tender documents to be completed and submitted</a:t>
            </a:r>
          </a:p>
          <a:p>
            <a:r>
              <a:rPr lang="en-US" dirty="0"/>
              <a:t>No site visits</a:t>
            </a:r>
          </a:p>
          <a:p>
            <a:r>
              <a:rPr lang="en-US" dirty="0"/>
              <a:t>No briefing sessions</a:t>
            </a:r>
          </a:p>
          <a:p>
            <a:r>
              <a:rPr lang="en-US" dirty="0"/>
              <a:t>Prepare a tender </a:t>
            </a:r>
            <a:r>
              <a:rPr lang="en-US" b="1" dirty="0"/>
              <a:t>Financial submission </a:t>
            </a:r>
            <a:r>
              <a:rPr lang="en-US" dirty="0"/>
              <a:t>for your company for the above opportunity in keeping with the earlier Technical submission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416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costing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14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67544" y="1282638"/>
            <a:ext cx="8219256" cy="4810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Product Costing</a:t>
            </a:r>
          </a:p>
          <a:p>
            <a:r>
              <a:rPr lang="en-US" dirty="0"/>
              <a:t>Unit of Purchase e.g. per box/ per dozen/per bag/meter/kg</a:t>
            </a:r>
          </a:p>
          <a:p>
            <a:r>
              <a:rPr lang="en-US" dirty="0"/>
              <a:t>Unit Purchase Price e.g. R 100/kg incl. transport cost</a:t>
            </a:r>
          </a:p>
          <a:p>
            <a:r>
              <a:rPr lang="en-US" dirty="0"/>
              <a:t>Discounts</a:t>
            </a:r>
          </a:p>
          <a:p>
            <a:r>
              <a:rPr lang="en-US" dirty="0"/>
              <a:t>Mark-up (Policy, Regulations etc.)</a:t>
            </a:r>
          </a:p>
          <a:p>
            <a:r>
              <a:rPr lang="en-US" dirty="0"/>
              <a:t>Total Product cost</a:t>
            </a:r>
          </a:p>
          <a:p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394079"/>
              </p:ext>
            </p:extLst>
          </p:nvPr>
        </p:nvGraphicFramePr>
        <p:xfrm>
          <a:off x="467544" y="4441001"/>
          <a:ext cx="8219253" cy="1603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3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9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6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50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1548"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 of Purchase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 Price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Mark-up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Discount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Cost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48">
                <a:tc>
                  <a:txBody>
                    <a:bodyPr/>
                    <a:lstStyle/>
                    <a:p>
                      <a:r>
                        <a:rPr lang="en-US" dirty="0"/>
                        <a:t>Pens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Box of</a:t>
                      </a:r>
                      <a:r>
                        <a:rPr lang="en-US" baseline="0" dirty="0"/>
                        <a:t> 100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 120.00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30%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30%</a:t>
                      </a:r>
                      <a:r>
                        <a:rPr lang="en-US" baseline="0" dirty="0"/>
                        <a:t> - 100+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????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548">
                <a:tc>
                  <a:txBody>
                    <a:bodyPr/>
                    <a:lstStyle/>
                    <a:p>
                      <a:r>
                        <a:rPr lang="en-US" dirty="0"/>
                        <a:t>Solar Panel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Crate of 10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</a:t>
                      </a:r>
                      <a:r>
                        <a:rPr lang="en-US" baseline="0" dirty="0"/>
                        <a:t> 10 000.00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25%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 - 30+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???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826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Costing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15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Labour</a:t>
            </a:r>
            <a:r>
              <a:rPr lang="en-US" b="1" dirty="0"/>
              <a:t> Costing</a:t>
            </a:r>
          </a:p>
          <a:p>
            <a:r>
              <a:rPr lang="en-US" dirty="0"/>
              <a:t>Hours worked for particular product/Service</a:t>
            </a:r>
          </a:p>
          <a:p>
            <a:r>
              <a:rPr lang="en-US" dirty="0"/>
              <a:t>Hourly Rate</a:t>
            </a:r>
          </a:p>
          <a:p>
            <a:r>
              <a:rPr lang="en-US" dirty="0"/>
              <a:t>Number of Employees assigned to the task</a:t>
            </a:r>
          </a:p>
          <a:p>
            <a:endParaRPr lang="en-US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409499"/>
              </p:ext>
            </p:extLst>
          </p:nvPr>
        </p:nvGraphicFramePr>
        <p:xfrm>
          <a:off x="603504" y="3637924"/>
          <a:ext cx="788367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6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7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6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Activity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</a:t>
                      </a:r>
                      <a:r>
                        <a:rPr lang="en-US" baseline="0" dirty="0"/>
                        <a:t> of Employees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Hourly Rate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Hours Worked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</a:t>
                      </a:r>
                      <a:r>
                        <a:rPr lang="en-US" dirty="0" err="1"/>
                        <a:t>Labour</a:t>
                      </a:r>
                      <a:r>
                        <a:rPr lang="en-US" baseline="0" dirty="0"/>
                        <a:t> Cost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Assembling</a:t>
                      </a:r>
                      <a:r>
                        <a:rPr lang="en-US" baseline="0" dirty="0"/>
                        <a:t> of Solar Panels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 400.00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?????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Installation</a:t>
                      </a:r>
                      <a:r>
                        <a:rPr lang="en-US" baseline="0" dirty="0"/>
                        <a:t> of Solar Panels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 500.00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350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?????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9597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Costing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16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Indirect/Fixed Costs</a:t>
            </a:r>
          </a:p>
          <a:p>
            <a:pPr marL="0" indent="0">
              <a:buNone/>
            </a:pPr>
            <a:r>
              <a:rPr lang="en-US" dirty="0"/>
              <a:t>All costs to run the business, except direct costs e.g. rent, interests and electricity.</a:t>
            </a:r>
          </a:p>
          <a:p>
            <a:r>
              <a:rPr lang="en-US" dirty="0"/>
              <a:t>Average the yearly/monthly cost and include in Hourly rate pricing</a:t>
            </a:r>
          </a:p>
          <a:p>
            <a:r>
              <a:rPr lang="en-US" dirty="0"/>
              <a:t>Travelling/Transport</a:t>
            </a:r>
          </a:p>
          <a:p>
            <a:r>
              <a:rPr lang="en-US" dirty="0"/>
              <a:t>Telephone</a:t>
            </a:r>
          </a:p>
          <a:p>
            <a:r>
              <a:rPr lang="en-US" dirty="0"/>
              <a:t>Accommodation</a:t>
            </a:r>
          </a:p>
          <a:p>
            <a:r>
              <a:rPr lang="en-US" dirty="0"/>
              <a:t>Meals</a:t>
            </a:r>
          </a:p>
          <a:p>
            <a:r>
              <a:rPr lang="en-US" dirty="0"/>
              <a:t> Rental</a:t>
            </a:r>
          </a:p>
          <a:p>
            <a:r>
              <a:rPr lang="en-US" dirty="0"/>
              <a:t>Insurance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47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Principles of Costing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17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Financial Formulae</a:t>
            </a:r>
          </a:p>
          <a:p>
            <a:r>
              <a:rPr lang="en-US" dirty="0"/>
              <a:t>Selling Price = Direct Cost + Indirect Cost + Mark-up </a:t>
            </a:r>
          </a:p>
          <a:p>
            <a:r>
              <a:rPr lang="en-US" dirty="0"/>
              <a:t>Turnover/Sales/Revenue = Selling Price x Number of Goods Sold</a:t>
            </a:r>
          </a:p>
          <a:p>
            <a:r>
              <a:rPr lang="en-US" dirty="0"/>
              <a:t>Gross Profit = Sales – Cost of Sales (</a:t>
            </a:r>
            <a:r>
              <a:rPr lang="en-US" dirty="0" err="1"/>
              <a:t>CoS</a:t>
            </a:r>
            <a:r>
              <a:rPr lang="en-US" dirty="0"/>
              <a:t>)</a:t>
            </a:r>
          </a:p>
          <a:p>
            <a:r>
              <a:rPr lang="en-US" dirty="0"/>
              <a:t>Net Profit = Sales – Cost of Sales (</a:t>
            </a:r>
            <a:r>
              <a:rPr lang="en-US" dirty="0" err="1"/>
              <a:t>CoS</a:t>
            </a:r>
            <a:r>
              <a:rPr lang="en-US" dirty="0"/>
              <a:t>) –Expenses</a:t>
            </a:r>
          </a:p>
          <a:p>
            <a:r>
              <a:rPr lang="en-US" dirty="0"/>
              <a:t>Break-even Point</a:t>
            </a:r>
          </a:p>
          <a:p>
            <a:pPr marL="0" indent="0">
              <a:buNone/>
            </a:pPr>
            <a:r>
              <a:rPr lang="en-US" dirty="0"/>
              <a:t>     Is the point where the business income equals their expenses.</a:t>
            </a:r>
          </a:p>
        </p:txBody>
      </p:sp>
    </p:spTree>
    <p:extLst>
      <p:ext uri="{BB962C8B-B14F-4D97-AF65-F5344CB8AC3E}">
        <p14:creationId xmlns:p14="http://schemas.microsoft.com/office/powerpoint/2010/main" val="1559853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CLOSURE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18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Review Participants Expectations</a:t>
            </a:r>
          </a:p>
          <a:p>
            <a:r>
              <a:rPr lang="en-US" dirty="0"/>
              <a:t>Workshop Evaluation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97958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19</a:t>
            </a:fld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25413" indent="0">
              <a:buNone/>
            </a:pPr>
            <a:r>
              <a:rPr lang="en-US" sz="4800" dirty="0"/>
              <a:t>THANK YOU AND GOOD LUCK</a:t>
            </a:r>
            <a:endParaRPr lang="en-ZA" sz="4800" dirty="0"/>
          </a:p>
        </p:txBody>
      </p:sp>
    </p:spTree>
    <p:extLst>
      <p:ext uri="{BB962C8B-B14F-4D97-AF65-F5344CB8AC3E}">
        <p14:creationId xmlns:p14="http://schemas.microsoft.com/office/powerpoint/2010/main" val="15328105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TENDERING FOR BUSINESS WORKSHOP 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2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Times New Roman" pitchFamily="18" charset="0"/>
              </a:rPr>
              <a:t>Introductions</a:t>
            </a:r>
          </a:p>
          <a:p>
            <a:pPr marL="34290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Times New Roman" pitchFamily="18" charset="0"/>
              </a:rPr>
              <a:t>Ground Rules</a:t>
            </a:r>
            <a:endParaRPr lang="en-US" altLang="en-US" b="1" dirty="0">
              <a:cs typeface="Arial" pitchFamily="34" charset="0"/>
            </a:endParaRPr>
          </a:p>
          <a:p>
            <a:pPr marL="342900" lvl="0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b="1" dirty="0">
                <a:cs typeface="Arial" pitchFamily="34" charset="0"/>
              </a:rPr>
              <a:t>Workshop Overview</a:t>
            </a:r>
          </a:p>
          <a:p>
            <a:pPr marL="709612" lvl="1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b="1" dirty="0">
                <a:cs typeface="Arial" pitchFamily="34" charset="0"/>
              </a:rPr>
              <a:t>Day 1 Activities</a:t>
            </a:r>
          </a:p>
          <a:p>
            <a:pPr marL="709612" lvl="1" indent="-34290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b="1" dirty="0">
                <a:cs typeface="Arial" pitchFamily="34" charset="0"/>
              </a:rPr>
              <a:t>Day 2 Activities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18222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Introduction To Tendering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3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Clr>
                <a:srgbClr val="000066"/>
              </a:buClr>
              <a:buNone/>
            </a:pPr>
            <a:r>
              <a:rPr lang="en-US" b="1" dirty="0">
                <a:solidFill>
                  <a:srgbClr val="000066"/>
                </a:solidFill>
              </a:rPr>
              <a:t>What is Tendering?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Buyers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Suppliers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Advertising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Goods and Services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Price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Quality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Brand Name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Features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Warrantees and Guarantees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After sales service</a:t>
            </a:r>
          </a:p>
          <a:p>
            <a:pPr>
              <a:buClr>
                <a:srgbClr val="000066"/>
              </a:buClr>
            </a:pPr>
            <a:endParaRPr lang="en-US" b="1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3243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Introduction To Tendering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4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Clr>
                <a:srgbClr val="000066"/>
              </a:buClr>
              <a:buNone/>
            </a:pPr>
            <a:r>
              <a:rPr lang="en-US" b="1" dirty="0">
                <a:solidFill>
                  <a:srgbClr val="000066"/>
                </a:solidFill>
              </a:rPr>
              <a:t>Types of Tenders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Open Tendering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Select Tendering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Multi-stage Tendering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Invited Tendering</a:t>
            </a:r>
          </a:p>
          <a:p>
            <a:pPr marL="0" indent="0">
              <a:buClr>
                <a:srgbClr val="000066"/>
              </a:buClr>
              <a:buNone/>
            </a:pPr>
            <a:r>
              <a:rPr lang="en-US" dirty="0">
                <a:solidFill>
                  <a:srgbClr val="000066"/>
                </a:solidFill>
              </a:rPr>
              <a:t>______________________________________________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Expression of Interest (EOI)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Request for Information (RFI)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Request for Proposal (RFP)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Request for Quotation (RFQ)</a:t>
            </a:r>
          </a:p>
          <a:p>
            <a:pPr>
              <a:buClr>
                <a:srgbClr val="000066"/>
              </a:buClr>
            </a:pPr>
            <a:r>
              <a:rPr lang="en-US" dirty="0">
                <a:solidFill>
                  <a:srgbClr val="000066"/>
                </a:solidFill>
              </a:rPr>
              <a:t>Request for Tender (RFT)</a:t>
            </a:r>
          </a:p>
        </p:txBody>
      </p:sp>
    </p:spTree>
    <p:extLst>
      <p:ext uri="{BB962C8B-B14F-4D97-AF65-F5344CB8AC3E}">
        <p14:creationId xmlns:p14="http://schemas.microsoft.com/office/powerpoint/2010/main" val="3562009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Introduction To Tendering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5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Clr>
                <a:srgbClr val="000066"/>
              </a:buClr>
              <a:buNone/>
            </a:pPr>
            <a:r>
              <a:rPr lang="en-US" b="1" dirty="0">
                <a:solidFill>
                  <a:srgbClr val="000066"/>
                </a:solidFill>
              </a:rPr>
              <a:t>BUYER’S ROLE</a:t>
            </a:r>
          </a:p>
          <a:p>
            <a:pPr marL="0" lvl="0" indent="0">
              <a:buClr>
                <a:srgbClr val="000066"/>
              </a:buClr>
              <a:buNone/>
            </a:pPr>
            <a:endParaRPr lang="en-US" b="1" dirty="0">
              <a:solidFill>
                <a:srgbClr val="000066"/>
              </a:solidFill>
            </a:endParaRPr>
          </a:p>
          <a:p>
            <a:pPr marL="0" lvl="0" indent="0">
              <a:buClr>
                <a:srgbClr val="000066"/>
              </a:buClr>
              <a:buNone/>
            </a:pPr>
            <a:endParaRPr lang="en-US" b="1" dirty="0">
              <a:solidFill>
                <a:srgbClr val="000066"/>
              </a:solidFill>
            </a:endParaRPr>
          </a:p>
          <a:p>
            <a:pPr marL="0" lvl="0" indent="0">
              <a:buClr>
                <a:srgbClr val="000066"/>
              </a:buClr>
              <a:buNone/>
            </a:pPr>
            <a:endParaRPr lang="en-US" b="1" dirty="0">
              <a:solidFill>
                <a:srgbClr val="000066"/>
              </a:solidFill>
            </a:endParaRPr>
          </a:p>
          <a:p>
            <a:pPr marL="0" lvl="0" indent="0">
              <a:buClr>
                <a:srgbClr val="000066"/>
              </a:buClr>
              <a:buNone/>
            </a:pPr>
            <a:endParaRPr lang="en-US" dirty="0">
              <a:solidFill>
                <a:srgbClr val="000066"/>
              </a:solidFill>
            </a:endParaRPr>
          </a:p>
          <a:p>
            <a:pPr marL="0" indent="0">
              <a:buClr>
                <a:srgbClr val="000066"/>
              </a:buClr>
              <a:buNone/>
            </a:pPr>
            <a:r>
              <a:rPr lang="en-US" dirty="0">
                <a:solidFill>
                  <a:srgbClr val="000066"/>
                </a:solidFill>
              </a:rPr>
              <a:t>______________________________________________</a:t>
            </a:r>
          </a:p>
          <a:p>
            <a:pPr marL="0" indent="0">
              <a:buClr>
                <a:srgbClr val="000066"/>
              </a:buClr>
              <a:buNone/>
            </a:pPr>
            <a:r>
              <a:rPr lang="en-US" b="1" dirty="0">
                <a:solidFill>
                  <a:srgbClr val="000066"/>
                </a:solidFill>
              </a:rPr>
              <a:t>SUPPLIER’S ROLE</a:t>
            </a:r>
          </a:p>
        </p:txBody>
      </p:sp>
    </p:spTree>
    <p:extLst>
      <p:ext uri="{BB962C8B-B14F-4D97-AF65-F5344CB8AC3E}">
        <p14:creationId xmlns:p14="http://schemas.microsoft.com/office/powerpoint/2010/main" val="3315064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Tendering Process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6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06469"/>
            <a:ext cx="8219256" cy="46800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BUYER’S ROLE</a:t>
            </a:r>
          </a:p>
          <a:p>
            <a:r>
              <a:rPr lang="en-US" dirty="0"/>
              <a:t>Tender process is determined</a:t>
            </a:r>
          </a:p>
          <a:p>
            <a:r>
              <a:rPr lang="en-US" dirty="0"/>
              <a:t>Request for Tender is prepared (</a:t>
            </a:r>
            <a:r>
              <a:rPr lang="en-US" dirty="0" err="1"/>
              <a:t>ToR</a:t>
            </a:r>
            <a:r>
              <a:rPr lang="en-US" dirty="0"/>
              <a:t>)</a:t>
            </a:r>
          </a:p>
          <a:p>
            <a:r>
              <a:rPr lang="en-US" dirty="0"/>
              <a:t>Tenders are invited</a:t>
            </a:r>
          </a:p>
          <a:p>
            <a:r>
              <a:rPr lang="en-US" b="1" dirty="0"/>
              <a:t>Suppliers respond</a:t>
            </a:r>
          </a:p>
          <a:p>
            <a:r>
              <a:rPr lang="en-US" dirty="0"/>
              <a:t>Evaluation and selection</a:t>
            </a:r>
          </a:p>
          <a:p>
            <a:r>
              <a:rPr lang="en-US" dirty="0"/>
              <a:t>Notification and Debriefing</a:t>
            </a:r>
          </a:p>
          <a:p>
            <a:r>
              <a:rPr lang="en-US" dirty="0"/>
              <a:t>Contract signed and </a:t>
            </a:r>
            <a:r>
              <a:rPr lang="en-US" b="1" dirty="0"/>
              <a:t>managed</a:t>
            </a:r>
          </a:p>
          <a:p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366895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Tendering Process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7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67544" y="1406469"/>
            <a:ext cx="8219256" cy="46800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BUYER’S ROLE</a:t>
            </a:r>
          </a:p>
          <a:p>
            <a:r>
              <a:rPr lang="en-US" dirty="0"/>
              <a:t>Condition of Tender</a:t>
            </a:r>
          </a:p>
          <a:p>
            <a:r>
              <a:rPr lang="en-US" dirty="0"/>
              <a:t>Specifications</a:t>
            </a:r>
          </a:p>
          <a:p>
            <a:r>
              <a:rPr lang="en-US" dirty="0"/>
              <a:t>Condition of Contract</a:t>
            </a:r>
          </a:p>
          <a:p>
            <a:r>
              <a:rPr lang="en-US" dirty="0"/>
              <a:t>Tenderer Response Schedules</a:t>
            </a:r>
          </a:p>
          <a:p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345762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Tendering Process		</a:t>
            </a:r>
            <a:r>
              <a:rPr lang="en-ZA" sz="1400" dirty="0"/>
              <a:t>CONT..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8</a:t>
            </a:fld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42410" y="1406469"/>
            <a:ext cx="8219256" cy="468000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ClrTx/>
              <a:buSzTx/>
              <a:buNone/>
            </a:pPr>
            <a:r>
              <a:rPr lang="en-US" u="sng" dirty="0">
                <a:solidFill>
                  <a:srgbClr val="000066"/>
                </a:solidFill>
              </a:rPr>
              <a:t>SUPPLIER/BIDDER’S ROLE</a:t>
            </a:r>
          </a:p>
          <a:p>
            <a:r>
              <a:rPr lang="en-US" dirty="0"/>
              <a:t>Planning Response: </a:t>
            </a:r>
            <a:r>
              <a:rPr lang="en-US" i="1" dirty="0"/>
              <a:t>Capacity and Capability</a:t>
            </a:r>
          </a:p>
          <a:p>
            <a:r>
              <a:rPr lang="en-US" dirty="0"/>
              <a:t>Preparing Response</a:t>
            </a:r>
          </a:p>
          <a:p>
            <a:r>
              <a:rPr lang="en-US" dirty="0"/>
              <a:t>Submitting Response</a:t>
            </a:r>
          </a:p>
          <a:p>
            <a:r>
              <a:rPr lang="en-US" dirty="0"/>
              <a:t>Follow up </a:t>
            </a:r>
          </a:p>
          <a:p>
            <a:pPr marL="0" indent="0">
              <a:buNone/>
            </a:pPr>
            <a:r>
              <a:rPr lang="en-US" dirty="0"/>
              <a:t>__________________________________________________</a:t>
            </a:r>
          </a:p>
          <a:p>
            <a:pPr marL="0" indent="0">
              <a:buNone/>
            </a:pPr>
            <a:r>
              <a:rPr lang="en-US" i="1" u="sng" dirty="0"/>
              <a:t>POST TENDER AWARD</a:t>
            </a:r>
          </a:p>
          <a:p>
            <a:r>
              <a:rPr lang="en-US" dirty="0"/>
              <a:t>Plan according to Work schedule</a:t>
            </a:r>
          </a:p>
          <a:p>
            <a:r>
              <a:rPr lang="en-US" dirty="0"/>
              <a:t>Monitor time frames and milestones</a:t>
            </a:r>
          </a:p>
          <a:p>
            <a:r>
              <a:rPr lang="en-US" dirty="0"/>
              <a:t>Regular communications: Internal and External</a:t>
            </a:r>
          </a:p>
          <a:p>
            <a:r>
              <a:rPr lang="en-US" dirty="0"/>
              <a:t>Quality Control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58904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Tendering Documents			</a:t>
            </a:r>
            <a:endParaRPr lang="en-ZA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83655-DC73-417F-8B26-EB7A1DBB5382}" type="slidenum">
              <a:rPr lang="en-ZA" smtClean="0"/>
              <a:pPr/>
              <a:t>9</a:t>
            </a:fld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67880763"/>
              </p:ext>
            </p:extLst>
          </p:nvPr>
        </p:nvGraphicFramePr>
        <p:xfrm>
          <a:off x="468313" y="1412875"/>
          <a:ext cx="821848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5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 FORMS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SBD DESCRIPTIONS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</a:t>
                      </a:r>
                      <a:r>
                        <a:rPr lang="en-US" baseline="0" dirty="0"/>
                        <a:t> 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Invitation to Bid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 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Tax Clearance Certificate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 3.1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Pricing</a:t>
                      </a:r>
                      <a:r>
                        <a:rPr lang="en-US" baseline="0" dirty="0"/>
                        <a:t> Schedule – Firm Prices (Purchases)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 3.2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Pricing Schedule – Non-Firm Prices</a:t>
                      </a:r>
                      <a:r>
                        <a:rPr lang="en-US" baseline="0" dirty="0"/>
                        <a:t> (Purchases)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 3.3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Pricing Schedule (Professional</a:t>
                      </a:r>
                      <a:r>
                        <a:rPr lang="en-US" baseline="0" dirty="0"/>
                        <a:t> Services)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</a:t>
                      </a:r>
                      <a:r>
                        <a:rPr lang="en-US" baseline="0" dirty="0"/>
                        <a:t> 4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Declaration of Interest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 5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National Industrial Participation </a:t>
                      </a:r>
                      <a:r>
                        <a:rPr lang="en-US" dirty="0" err="1"/>
                        <a:t>Programme</a:t>
                      </a:r>
                      <a:r>
                        <a:rPr lang="en-US" dirty="0"/>
                        <a:t> 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 6.1 - 6.12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Preference Points Claim forms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 7.1 – 7.3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Contract Forms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 8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Declaration of Bidder’s past supply chain management Practices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SBD</a:t>
                      </a:r>
                      <a:r>
                        <a:rPr lang="en-US" baseline="0" dirty="0"/>
                        <a:t> 9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Certificate of Independent Bid Determination 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146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NJO 1">
      <a:dk1>
        <a:srgbClr val="000066"/>
      </a:dk1>
      <a:lt1>
        <a:sysClr val="window" lastClr="FFFFFF"/>
      </a:lt1>
      <a:dk2>
        <a:srgbClr val="000066"/>
      </a:dk2>
      <a:lt2>
        <a:srgbClr val="008080"/>
      </a:lt2>
      <a:accent1>
        <a:srgbClr val="000066"/>
      </a:accent1>
      <a:accent2>
        <a:srgbClr val="009DD9"/>
      </a:accent2>
      <a:accent3>
        <a:srgbClr val="CC0000"/>
      </a:accent3>
      <a:accent4>
        <a:srgbClr val="009592"/>
      </a:accent4>
      <a:accent5>
        <a:srgbClr val="008080"/>
      </a:accent5>
      <a:accent6>
        <a:srgbClr val="7F7F7F"/>
      </a:accent6>
      <a:hlink>
        <a:srgbClr val="3333FF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JO Template Basic" id="{7B16A759-10A5-44D6-AAFC-07B056AE70B8}" vid="{AF0D0CFB-AD19-45D0-B1FD-2F26B1BC46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ENJO Template Basic</Template>
  <TotalTime>369</TotalTime>
  <Words>820</Words>
  <Application>Microsoft Office PowerPoint</Application>
  <PresentationFormat>On-screen Show (4:3)</PresentationFormat>
  <Paragraphs>231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 2</vt:lpstr>
      <vt:lpstr>Theme1</vt:lpstr>
      <vt:lpstr>TENDERING FOR BUSINESS WORKSHOP</vt:lpstr>
      <vt:lpstr>TENDERING FOR BUSINESS WORKSHOP </vt:lpstr>
      <vt:lpstr>Introduction To Tendering</vt:lpstr>
      <vt:lpstr>Introduction To Tendering</vt:lpstr>
      <vt:lpstr>Introduction To Tendering</vt:lpstr>
      <vt:lpstr>Tendering Process</vt:lpstr>
      <vt:lpstr>Tendering Process</vt:lpstr>
      <vt:lpstr>Tendering Process  CONT..</vt:lpstr>
      <vt:lpstr>Tendering Documents   </vt:lpstr>
      <vt:lpstr>Sources of Tenders</vt:lpstr>
      <vt:lpstr>PRACTICAL EXERCISE ON HOW TO TENDER</vt:lpstr>
      <vt:lpstr>Principles of Costing</vt:lpstr>
      <vt:lpstr>PRACTICAL EXERCISE ON HOW TO TENDER</vt:lpstr>
      <vt:lpstr>Principles of costing</vt:lpstr>
      <vt:lpstr>Principles of Costing</vt:lpstr>
      <vt:lpstr>Principles of Costing</vt:lpstr>
      <vt:lpstr>Principles of Costing</vt:lpstr>
      <vt:lpstr>CLOSURE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Sandys</dc:creator>
  <cp:lastModifiedBy>ENJO Consultants</cp:lastModifiedBy>
  <cp:revision>47</cp:revision>
  <dcterms:created xsi:type="dcterms:W3CDTF">2016-10-10T05:27:32Z</dcterms:created>
  <dcterms:modified xsi:type="dcterms:W3CDTF">2017-08-26T08:22:38Z</dcterms:modified>
</cp:coreProperties>
</file>