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35"/>
  </p:notesMasterIdLst>
  <p:sldIdLst>
    <p:sldId id="285"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3" r:id="rId56"/>
    <p:sldId id="312"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1" r:id="rId134"/>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ynCarneiro" initials="R" lastIdx="1" clrIdx="0">
    <p:extLst>
      <p:ext uri="{19B8F6BF-5375-455C-9EA6-DF929625EA0E}">
        <p15:presenceInfo xmlns:p15="http://schemas.microsoft.com/office/powerpoint/2012/main" userId="RobynCarnei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7" autoAdjust="0"/>
    <p:restoredTop sz="86347" autoAdjust="0"/>
  </p:normalViewPr>
  <p:slideViewPr>
    <p:cSldViewPr snapToGrid="0">
      <p:cViewPr>
        <p:scale>
          <a:sx n="75" d="100"/>
          <a:sy n="75" d="100"/>
        </p:scale>
        <p:origin x="1200" y="-174"/>
      </p:cViewPr>
      <p:guideLst>
        <p:guide orient="horz" pos="2160"/>
        <p:guide pos="2880"/>
      </p:guideLst>
    </p:cSldViewPr>
  </p:slideViewPr>
  <p:outlineViewPr>
    <p:cViewPr>
      <p:scale>
        <a:sx n="33" d="100"/>
        <a:sy n="33" d="100"/>
      </p:scale>
      <p:origin x="0" y="-19980"/>
    </p:cViewPr>
  </p:outlineViewPr>
  <p:notesTextViewPr>
    <p:cViewPr>
      <p:scale>
        <a:sx n="1" d="1"/>
        <a:sy n="1" d="1"/>
      </p:scale>
      <p:origin x="0" y="0"/>
    </p:cViewPr>
  </p:notesTextViewPr>
  <p:sorterViewPr>
    <p:cViewPr>
      <p:scale>
        <a:sx n="100" d="100"/>
        <a:sy n="100" d="100"/>
      </p:scale>
      <p:origin x="0" y="-213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69" Type="http://schemas.microsoft.com/office/2015/10/relationships/revisionInfo" Target="revisionInfo.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t>
        <a:bodyPr/>
        <a:lstStyle/>
        <a:p>
          <a:endParaRPr lang="en-ZA"/>
        </a:p>
      </dgm:t>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t>
        <a:bodyPr/>
        <a:lstStyle/>
        <a:p>
          <a:endParaRPr lang="en-ZA"/>
        </a:p>
      </dgm:t>
    </dgm:pt>
    <dgm:pt modelId="{7EFA7AA0-0092-48D0-9439-0EB32D25F1C0}" type="pres">
      <dgm:prSet presAssocID="{45A05D77-9081-4709-A301-ED1670679511}" presName="rootConnector1" presStyleLbl="node1" presStyleIdx="0" presStyleCnt="0"/>
      <dgm:spPr/>
      <dgm:t>
        <a:bodyPr/>
        <a:lstStyle/>
        <a:p>
          <a:endParaRPr lang="en-ZA"/>
        </a:p>
      </dgm:t>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t>
        <a:bodyPr/>
        <a:lstStyle/>
        <a:p>
          <a:endParaRPr lang="en-ZA"/>
        </a:p>
      </dgm:t>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t>
        <a:bodyPr/>
        <a:lstStyle/>
        <a:p>
          <a:endParaRPr lang="en-ZA"/>
        </a:p>
      </dgm:t>
    </dgm:pt>
    <dgm:pt modelId="{A9E7900D-BCDB-4A4D-9C7E-77C9A0D75570}" type="pres">
      <dgm:prSet presAssocID="{EE2601E4-BD06-488F-8835-BD42E9836204}" presName="rootConnector" presStyleLbl="node2" presStyleIdx="0" presStyleCnt="3"/>
      <dgm:spPr/>
      <dgm:t>
        <a:bodyPr/>
        <a:lstStyle/>
        <a:p>
          <a:endParaRPr lang="en-ZA"/>
        </a:p>
      </dgm:t>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t>
        <a:bodyPr/>
        <a:lstStyle/>
        <a:p>
          <a:endParaRPr lang="en-ZA"/>
        </a:p>
      </dgm:t>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t>
        <a:bodyPr/>
        <a:lstStyle/>
        <a:p>
          <a:endParaRPr lang="en-ZA"/>
        </a:p>
      </dgm:t>
    </dgm:pt>
    <dgm:pt modelId="{BA70270E-585D-4A22-B309-A104DFB9AC6E}" type="pres">
      <dgm:prSet presAssocID="{1E1F23DD-C042-4219-9C9C-280CD91B28AC}" presName="rootConnector" presStyleLbl="node2" presStyleIdx="1" presStyleCnt="3"/>
      <dgm:spPr/>
      <dgm:t>
        <a:bodyPr/>
        <a:lstStyle/>
        <a:p>
          <a:endParaRPr lang="en-ZA"/>
        </a:p>
      </dgm:t>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t>
        <a:bodyPr/>
        <a:lstStyle/>
        <a:p>
          <a:endParaRPr lang="en-ZA"/>
        </a:p>
      </dgm:t>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t>
        <a:bodyPr/>
        <a:lstStyle/>
        <a:p>
          <a:endParaRPr lang="en-ZA"/>
        </a:p>
      </dgm:t>
    </dgm:pt>
    <dgm:pt modelId="{00998848-0883-4A30-8D28-291E7D75C6FB}" type="pres">
      <dgm:prSet presAssocID="{26B039C9-4E13-4463-9C35-681A3ADA2ED4}" presName="rootConnector" presStyleLbl="node2" presStyleIdx="2" presStyleCnt="3"/>
      <dgm:spPr/>
      <dgm:t>
        <a:bodyPr/>
        <a:lstStyle/>
        <a:p>
          <a:endParaRPr lang="en-ZA"/>
        </a:p>
      </dgm:t>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CFA81786-B748-48AF-9BFF-282DDBA00D8C}" srcId="{4912FC0A-C24F-404E-A0F7-42F309206DF3}" destId="{45A05D77-9081-4709-A301-ED1670679511}" srcOrd="0" destOrd="0" parTransId="{D71044DB-2B70-4F4E-80BE-2774EFE23D9B}" sibTransId="{6E62E6EC-8AE2-4AF1-A2B3-4B2DFA7C2E76}"/>
    <dgm:cxn modelId="{3BA6AD95-3725-4D95-B13F-F82511442B0D}" type="presOf" srcId="{45A05D77-9081-4709-A301-ED1670679511}" destId="{00DD5ACD-371A-4729-B992-E39098DC1F1D}"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1E6CA5DC-591C-4B2A-AA60-BB50F1FD5DF9}" type="presOf" srcId="{1E1F23DD-C042-4219-9C9C-280CD91B28AC}" destId="{BA70270E-585D-4A22-B309-A104DFB9AC6E}" srcOrd="1"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A0938CA-C636-4105-B9AD-4EA7A5994EF3}" srcId="{45A05D77-9081-4709-A301-ED1670679511}" destId="{EE2601E4-BD06-488F-8835-BD42E9836204}" srcOrd="0" destOrd="0" parTransId="{B12096FB-3CD0-49F4-BAF9-B1380D9A54B8}" sibTransId="{94FA67A3-20B5-450F-BA2D-9FD3B2CD0B91}"/>
    <dgm:cxn modelId="{A9632E11-356B-45B5-9A5F-D764C0D006B1}" srcId="{45A05D77-9081-4709-A301-ED1670679511}" destId="{26B039C9-4E13-4463-9C35-681A3ADA2ED4}" srcOrd="2" destOrd="0" parTransId="{DAF10627-20FA-4BDB-9365-30405B888CDC}" sibTransId="{3A9988E5-D2FC-4053-A3B2-804D55B5D78C}"/>
    <dgm:cxn modelId="{79937491-C0C2-42A2-BCBC-B60D9C37FB15}" type="presOf" srcId="{EE2601E4-BD06-488F-8835-BD42E9836204}" destId="{EB3699A1-9B8A-4C7E-8558-A6BFFBF82444}" srcOrd="0"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0C6F802B-066E-43DD-AD60-BF5E9E0E752C}" type="presOf" srcId="{DAF10627-20FA-4BDB-9365-30405B888CDC}" destId="{79A44E13-0693-4EF4-ADC9-07A7A193F52E}" srcOrd="0" destOrd="0" presId="urn:microsoft.com/office/officeart/2005/8/layout/orgChart1"/>
    <dgm:cxn modelId="{8A5E2189-037A-4299-A4CA-B163E5C35E00}" type="presOf" srcId="{EE2601E4-BD06-488F-8835-BD42E9836204}" destId="{A9E7900D-BCDB-4A4D-9C7E-77C9A0D75570}" srcOrd="1" destOrd="0" presId="urn:microsoft.com/office/officeart/2005/8/layout/orgChart1"/>
    <dgm:cxn modelId="{03186664-12D9-4D6F-A229-522D891751ED}" type="presOf" srcId="{1E1F23DD-C042-4219-9C9C-280CD91B28AC}" destId="{4C255BB0-1E6B-41BD-A9B3-29EA7F5693FC}" srcOrd="0"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t>
        <a:bodyPr/>
        <a:lstStyle/>
        <a:p>
          <a:endParaRPr lang="en-ZA"/>
        </a:p>
      </dgm:t>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t>
        <a:bodyPr/>
        <a:lstStyle/>
        <a:p>
          <a:endParaRPr lang="en-ZA"/>
        </a:p>
      </dgm:t>
    </dgm:pt>
    <dgm:pt modelId="{41A52DFA-EA6C-4D42-9ED9-D1958787EB6E}" type="pres">
      <dgm:prSet presAssocID="{4315F62E-86AB-44B4-BE42-9FEE4B62E21B}" presName="rootConnector1" presStyleLbl="node1" presStyleIdx="0" presStyleCnt="0"/>
      <dgm:spPr/>
      <dgm:t>
        <a:bodyPr/>
        <a:lstStyle/>
        <a:p>
          <a:endParaRPr lang="en-ZA"/>
        </a:p>
      </dgm:t>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t>
        <a:bodyPr/>
        <a:lstStyle/>
        <a:p>
          <a:endParaRPr lang="en-ZA"/>
        </a:p>
      </dgm:t>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t>
        <a:bodyPr/>
        <a:lstStyle/>
        <a:p>
          <a:endParaRPr lang="en-ZA"/>
        </a:p>
      </dgm:t>
    </dgm:pt>
    <dgm:pt modelId="{F9189975-9781-489E-B973-71C98A13BCD6}" type="pres">
      <dgm:prSet presAssocID="{297772D6-99A3-4BE3-93C4-11D532D92C88}" presName="rootConnector" presStyleLbl="node2" presStyleIdx="0" presStyleCnt="3"/>
      <dgm:spPr/>
      <dgm:t>
        <a:bodyPr/>
        <a:lstStyle/>
        <a:p>
          <a:endParaRPr lang="en-ZA"/>
        </a:p>
      </dgm:t>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t>
        <a:bodyPr/>
        <a:lstStyle/>
        <a:p>
          <a:endParaRPr lang="en-ZA"/>
        </a:p>
      </dgm:t>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t>
        <a:bodyPr/>
        <a:lstStyle/>
        <a:p>
          <a:endParaRPr lang="en-ZA"/>
        </a:p>
      </dgm:t>
    </dgm:pt>
    <dgm:pt modelId="{9F43FAE7-D1CC-4FF3-8799-33684CC5FC64}" type="pres">
      <dgm:prSet presAssocID="{1F909842-DB45-460F-87D0-E29CB3839B8C}" presName="rootConnector" presStyleLbl="node2" presStyleIdx="1" presStyleCnt="3"/>
      <dgm:spPr/>
      <dgm:t>
        <a:bodyPr/>
        <a:lstStyle/>
        <a:p>
          <a:endParaRPr lang="en-ZA"/>
        </a:p>
      </dgm:t>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t>
        <a:bodyPr/>
        <a:lstStyle/>
        <a:p>
          <a:endParaRPr lang="en-ZA"/>
        </a:p>
      </dgm:t>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t>
        <a:bodyPr/>
        <a:lstStyle/>
        <a:p>
          <a:endParaRPr lang="en-ZA"/>
        </a:p>
      </dgm:t>
    </dgm:pt>
    <dgm:pt modelId="{9F7C733D-6C18-473C-9252-3E3A83C47239}" type="pres">
      <dgm:prSet presAssocID="{EE6CBC93-6715-43C1-80BC-45B80A3E58E7}" presName="rootConnector" presStyleLbl="node2" presStyleIdx="2" presStyleCnt="3"/>
      <dgm:spPr/>
      <dgm:t>
        <a:bodyPr/>
        <a:lstStyle/>
        <a:p>
          <a:endParaRPr lang="en-ZA"/>
        </a:p>
      </dgm:t>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C6D1EF41-A834-4E99-B18F-B69DA8A4C57B}" type="presOf" srcId="{EE6CBC93-6715-43C1-80BC-45B80A3E58E7}" destId="{9F7C733D-6C18-473C-9252-3E3A83C47239}" srcOrd="1" destOrd="0" presId="urn:microsoft.com/office/officeart/2005/8/layout/orgChart1"/>
    <dgm:cxn modelId="{F4E5A624-AF12-4737-B11C-6E104024C160}" type="presOf" srcId="{5C469DF5-3E53-4AE1-8B9D-B27970097842}" destId="{F93CE84B-53EF-4DD2-B4D9-E30662D3F97C}" srcOrd="0" destOrd="0" presId="urn:microsoft.com/office/officeart/2005/8/layout/orgChart1"/>
    <dgm:cxn modelId="{386B3EE8-FB7E-4B7B-8AA0-C81F6E9626E0}" type="presOf" srcId="{EE6CBC93-6715-43C1-80BC-45B80A3E58E7}" destId="{A8B7EC9A-A054-47E5-B4AB-ABADB33095FE}" srcOrd="0"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96F33402-923C-4299-9459-0852868C6EFE}" type="presOf" srcId="{4315F62E-86AB-44B4-BE42-9FEE4B62E21B}" destId="{A608B290-BBA1-42EA-8627-DF801751698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59CD02ED-A305-4693-9887-3C4BE01EB4ED}" type="presOf" srcId="{1F909842-DB45-460F-87D0-E29CB3839B8C}" destId="{9F43FAE7-D1CC-4FF3-8799-33684CC5FC64}" srcOrd="1"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i="0" dirty="0"/>
        </a:p>
        <a:p>
          <a:pPr algn="ctr">
            <a:lnSpc>
              <a:spcPct val="100000"/>
            </a:lnSpc>
          </a:pPr>
          <a:r>
            <a:rPr lang="en-US" sz="2000" b="1" i="0" dirty="0"/>
            <a:t>Evidence during </a:t>
          </a:r>
        </a:p>
        <a:p>
          <a:pPr algn="ctr">
            <a:lnSpc>
              <a:spcPct val="100000"/>
            </a:lnSpc>
          </a:pPr>
          <a:r>
            <a:rPr lang="en-US" sz="2000" b="1" i="0" dirty="0"/>
            <a:t>facilitation</a:t>
          </a:r>
        </a:p>
        <a:p>
          <a:pPr algn="ctr">
            <a:lnSpc>
              <a:spcPct val="100000"/>
            </a:lnSpc>
          </a:pPr>
          <a:r>
            <a:rPr lang="en-US" sz="2000" b="1" i="0" dirty="0"/>
            <a:t>Self Assessment</a:t>
          </a:r>
        </a:p>
        <a:p>
          <a:pPr algn="ctr">
            <a:lnSpc>
              <a:spcPct val="100000"/>
            </a:lnSpc>
          </a:pPr>
          <a:endParaRPr lang="en-US" sz="2000" b="1" i="0"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t>
        <a:bodyPr/>
        <a:lstStyle/>
        <a:p>
          <a:endParaRPr lang="en-ZA"/>
        </a:p>
      </dgm:t>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t>
        <a:bodyPr/>
        <a:lstStyle/>
        <a:p>
          <a:endParaRPr lang="en-ZA"/>
        </a:p>
      </dgm:t>
    </dgm:pt>
    <dgm:pt modelId="{7EFA7AA0-0092-48D0-9439-0EB32D25F1C0}" type="pres">
      <dgm:prSet presAssocID="{45A05D77-9081-4709-A301-ED1670679511}" presName="rootConnector1" presStyleLbl="node1" presStyleIdx="0" presStyleCnt="0"/>
      <dgm:spPr/>
      <dgm:t>
        <a:bodyPr/>
        <a:lstStyle/>
        <a:p>
          <a:endParaRPr lang="en-ZA"/>
        </a:p>
      </dgm:t>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t>
        <a:bodyPr/>
        <a:lstStyle/>
        <a:p>
          <a:endParaRPr lang="en-ZA"/>
        </a:p>
      </dgm:t>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t>
        <a:bodyPr/>
        <a:lstStyle/>
        <a:p>
          <a:endParaRPr lang="en-ZA"/>
        </a:p>
      </dgm:t>
    </dgm:pt>
    <dgm:pt modelId="{BA70270E-585D-4A22-B309-A104DFB9AC6E}" type="pres">
      <dgm:prSet presAssocID="{1E1F23DD-C042-4219-9C9C-280CD91B28AC}" presName="rootConnector" presStyleLbl="node2" presStyleIdx="0" presStyleCnt="2"/>
      <dgm:spPr/>
      <dgm:t>
        <a:bodyPr/>
        <a:lstStyle/>
        <a:p>
          <a:endParaRPr lang="en-ZA"/>
        </a:p>
      </dgm:t>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t>
        <a:bodyPr/>
        <a:lstStyle/>
        <a:p>
          <a:endParaRPr lang="en-ZA"/>
        </a:p>
      </dgm:t>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t>
        <a:bodyPr/>
        <a:lstStyle/>
        <a:p>
          <a:endParaRPr lang="en-ZA"/>
        </a:p>
      </dgm:t>
    </dgm:pt>
    <dgm:pt modelId="{281631E6-A6A3-48C9-A5CC-00F3633E648A}" type="pres">
      <dgm:prSet presAssocID="{131B696B-5ADE-43C6-AA8A-2BFD36522445}" presName="rootConnector" presStyleLbl="node3" presStyleIdx="0" presStyleCnt="2"/>
      <dgm:spPr/>
      <dgm:t>
        <a:bodyPr/>
        <a:lstStyle/>
        <a:p>
          <a:endParaRPr lang="en-ZA"/>
        </a:p>
      </dgm:t>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t>
        <a:bodyPr/>
        <a:lstStyle/>
        <a:p>
          <a:endParaRPr lang="en-ZA"/>
        </a:p>
      </dgm:t>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t>
        <a:bodyPr/>
        <a:lstStyle/>
        <a:p>
          <a:endParaRPr lang="en-ZA"/>
        </a:p>
      </dgm:t>
    </dgm:pt>
    <dgm:pt modelId="{00998848-0883-4A30-8D28-291E7D75C6FB}" type="pres">
      <dgm:prSet presAssocID="{26B039C9-4E13-4463-9C35-681A3ADA2ED4}" presName="rootConnector" presStyleLbl="node2" presStyleIdx="1" presStyleCnt="2"/>
      <dgm:spPr/>
      <dgm:t>
        <a:bodyPr/>
        <a:lstStyle/>
        <a:p>
          <a:endParaRPr lang="en-ZA"/>
        </a:p>
      </dgm:t>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t>
        <a:bodyPr/>
        <a:lstStyle/>
        <a:p>
          <a:endParaRPr lang="en-ZA"/>
        </a:p>
      </dgm:t>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t>
        <a:bodyPr/>
        <a:lstStyle/>
        <a:p>
          <a:endParaRPr lang="en-ZA"/>
        </a:p>
      </dgm:t>
    </dgm:pt>
    <dgm:pt modelId="{0CF0A423-816F-4B5D-83EE-9FAACC09906A}" type="pres">
      <dgm:prSet presAssocID="{03C84F75-2031-4AA4-B6F0-27F44773D70D}" presName="rootConnector" presStyleLbl="node3" presStyleIdx="1" presStyleCnt="2"/>
      <dgm:spPr/>
      <dgm:t>
        <a:bodyPr/>
        <a:lstStyle/>
        <a:p>
          <a:endParaRPr lang="en-ZA"/>
        </a:p>
      </dgm:t>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444F91FC-5D2F-49C4-A718-930058785EA8}" type="presOf" srcId="{45A05D77-9081-4709-A301-ED1670679511}" destId="{00DD5ACD-371A-4729-B992-E39098DC1F1D}"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2C645E28-0854-45CA-A8EB-21D24A6003A9}" type="presOf" srcId="{03C84F75-2031-4AA4-B6F0-27F44773D70D}" destId="{64E85D38-C8F4-45A8-A4FB-7B00B79166F0}"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E73F3B17-2E1F-4D3A-A7E0-B67ABA8C62E0}" type="presOf" srcId="{DAF10627-20FA-4BDB-9365-30405B888CDC}" destId="{79A44E13-0693-4EF4-ADC9-07A7A193F52E}" srcOrd="0" destOrd="0" presId="urn:microsoft.com/office/officeart/2005/8/layout/orgChart1"/>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89FA4D95-4C56-460D-8911-7ED693DF8256}" srcId="{1E1F23DD-C042-4219-9C9C-280CD91B28AC}" destId="{131B696B-5ADE-43C6-AA8A-2BFD36522445}" srcOrd="0" destOrd="0" parTransId="{92213584-4208-4165-B72E-03559A3E37D5}" sibTransId="{C5AA6F92-6248-4027-9030-326B000788C7}"/>
    <dgm:cxn modelId="{DC2F6123-B0B7-4A69-900E-E549FF3BF1EA}" type="presOf" srcId="{4912FC0A-C24F-404E-A0F7-42F309206DF3}" destId="{1CA79E3D-2962-42C0-8C9A-1398AB3AA113}" srcOrd="0" destOrd="0" presId="urn:microsoft.com/office/officeart/2005/8/layout/orgChart1"/>
    <dgm:cxn modelId="{FBF12055-B9F4-40D0-B5D4-1C47454DF936}" type="presOf" srcId="{03C84F75-2031-4AA4-B6F0-27F44773D70D}" destId="{0CF0A423-816F-4B5D-83EE-9FAACC09906A}" srcOrd="1" destOrd="0" presId="urn:microsoft.com/office/officeart/2005/8/layout/orgChart1"/>
    <dgm:cxn modelId="{111EF304-7D88-4254-8F35-7B57ADA7085A}" type="presOf" srcId="{131B696B-5ADE-43C6-AA8A-2BFD36522445}" destId="{CC3C5B9F-7C7E-48D7-BEFA-F5C8A50EDB1F}" srcOrd="0"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B8EC7589-404B-4E59-AB91-A50654D4E0A1}" type="presOf" srcId="{26B039C9-4E13-4463-9C35-681A3ADA2ED4}" destId="{24349B9E-7679-48F3-8C1B-516E244933D3}" srcOrd="0"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932B10C5-D970-4BBC-9D1B-06D69CA4AB4C}" type="presOf" srcId="{26B039C9-4E13-4463-9C35-681A3ADA2ED4}" destId="{00998848-0883-4A30-8D28-291E7D75C6FB}" srcOrd="1"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t>
        <a:bodyPr/>
        <a:lstStyle/>
        <a:p>
          <a:endParaRPr lang="en-ZA"/>
        </a:p>
      </dgm:t>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t>
        <a:bodyPr/>
        <a:lstStyle/>
        <a:p>
          <a:endParaRPr lang="en-ZA"/>
        </a:p>
      </dgm:t>
    </dgm:pt>
    <dgm:pt modelId="{681624F5-0C14-4AA2-8F41-9C06658E6BBF}" type="pres">
      <dgm:prSet presAssocID="{D8C0EB12-2BEE-4E57-ADB5-74CCFFDB9151}" presName="rootConnector" presStyleLbl="node1" presStyleIdx="0" presStyleCnt="2"/>
      <dgm:spPr/>
      <dgm:t>
        <a:bodyPr/>
        <a:lstStyle/>
        <a:p>
          <a:endParaRPr lang="en-ZA"/>
        </a:p>
      </dgm:t>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t>
        <a:bodyPr/>
        <a:lstStyle/>
        <a:p>
          <a:endParaRPr lang="en-ZA"/>
        </a:p>
      </dgm:t>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t>
        <a:bodyPr/>
        <a:lstStyle/>
        <a:p>
          <a:endParaRPr lang="en-ZA"/>
        </a:p>
      </dgm:t>
    </dgm:pt>
    <dgm:pt modelId="{68B5D3B7-AC34-4DC8-BBA6-0AE75D13CF4B}" type="pres">
      <dgm:prSet presAssocID="{7BC72181-087A-4586-AFB7-142E1F2088CD}" presName="Name13" presStyleLbl="parChTrans1D2" presStyleIdx="1" presStyleCnt="4"/>
      <dgm:spPr/>
      <dgm:t>
        <a:bodyPr/>
        <a:lstStyle/>
        <a:p>
          <a:endParaRPr lang="en-ZA"/>
        </a:p>
      </dgm:t>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t>
        <a:bodyPr/>
        <a:lstStyle/>
        <a:p>
          <a:endParaRPr lang="en-ZA"/>
        </a:p>
      </dgm:t>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t>
        <a:bodyPr/>
        <a:lstStyle/>
        <a:p>
          <a:endParaRPr lang="en-ZA"/>
        </a:p>
      </dgm:t>
    </dgm:pt>
    <dgm:pt modelId="{092706B3-A5AF-477B-9BDB-68772B7A4499}" type="pres">
      <dgm:prSet presAssocID="{EFAE4652-5489-4792-B8F1-0CE32FD278F2}" presName="rootConnector" presStyleLbl="node1" presStyleIdx="1" presStyleCnt="2"/>
      <dgm:spPr/>
      <dgm:t>
        <a:bodyPr/>
        <a:lstStyle/>
        <a:p>
          <a:endParaRPr lang="en-ZA"/>
        </a:p>
      </dgm:t>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t>
        <a:bodyPr/>
        <a:lstStyle/>
        <a:p>
          <a:endParaRPr lang="en-ZA"/>
        </a:p>
      </dgm:t>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t>
        <a:bodyPr/>
        <a:lstStyle/>
        <a:p>
          <a:endParaRPr lang="en-ZA"/>
        </a:p>
      </dgm:t>
    </dgm:pt>
    <dgm:pt modelId="{1D988BA5-7718-4C89-8B8F-3CE438A09815}" type="pres">
      <dgm:prSet presAssocID="{0CD85615-DCA1-494E-9E6C-2A5F5BBC78C6}" presName="Name13" presStyleLbl="parChTrans1D2" presStyleIdx="3" presStyleCnt="4"/>
      <dgm:spPr/>
      <dgm:t>
        <a:bodyPr/>
        <a:lstStyle/>
        <a:p>
          <a:endParaRPr lang="en-ZA"/>
        </a:p>
      </dgm:t>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t>
        <a:bodyPr/>
        <a:lstStyle/>
        <a:p>
          <a:endParaRPr lang="en-ZA"/>
        </a:p>
      </dgm:t>
    </dgm:pt>
  </dgm:ptLst>
  <dgm:cxnLst>
    <dgm:cxn modelId="{AA16B72F-F188-4EFA-98BC-88E9BCB5C771}" type="presOf" srcId="{D8C0EB12-2BEE-4E57-ADB5-74CCFFDB9151}" destId="{681624F5-0C14-4AA2-8F41-9C06658E6BBF}" srcOrd="1"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434805DC-8F6E-4540-BE37-1144CAA59946}" type="presOf" srcId="{D8C0EB12-2BEE-4E57-ADB5-74CCFFDB9151}" destId="{4C30E907-9459-4BCE-9CEE-D50CA8E25CB3}"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8B1CD91B-A259-4523-80B9-4E8BD22D2CF5}" srcId="{EFAE4652-5489-4792-B8F1-0CE32FD278F2}" destId="{C03CB1F4-7F17-4518-AF8A-CC898C565749}" srcOrd="0" destOrd="0" parTransId="{80756A21-35ED-4CD4-8EAB-32A04926BD9D}" sibTransId="{B3E6741A-7221-43E6-A44C-5937A7D515A1}"/>
    <dgm:cxn modelId="{24A5024C-AA03-45CB-A035-B4625133BEDC}" srcId="{E82240EE-AA92-4ED4-8AD9-9B9FB566383A}" destId="{D8C0EB12-2BEE-4E57-ADB5-74CCFFDB9151}" srcOrd="0" destOrd="0" parTransId="{CE7FC174-8AD8-4DC5-824B-A09EC541DC6F}" sibTransId="{3BD1FFD2-FE6B-464D-8C88-892038AC9C4E}"/>
    <dgm:cxn modelId="{D2EBE1AE-440E-4AE0-8B92-85616A2CC76A}" type="presOf" srcId="{54F9B4B8-539B-463A-B7B6-30D321D00FB5}" destId="{226821CC-D27B-4EF3-A2C7-C4B85FB42DF7}"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E3692BD8-8404-4AF3-A9FF-0C2A93B8AB40}" type="presOf" srcId="{1B1E88D3-988D-4436-A148-0D01B717E27E}" destId="{411840A0-FE1C-4D59-9ED4-67B2E7F68839}"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26CBD26D-32C3-44CF-832F-5BE754681AC8}" type="presOf" srcId="{E82240EE-AA92-4ED4-8AD9-9B9FB566383A}" destId="{924D2391-0E92-4FED-9C83-BF3AA5750AE1}"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CC0E2E16-B527-4C3C-A6A1-2C2DA4B9A498}" srcId="{D8C0EB12-2BEE-4E57-ADB5-74CCFFDB9151}" destId="{7AB0807A-8F9A-4609-8C2C-D7EC4B92C7E6}" srcOrd="1" destOrd="0" parTransId="{7BC72181-087A-4586-AFB7-142E1F2088CD}" sibTransId="{B231B704-0FC5-4CF7-9DBA-AB779BC5D658}"/>
    <dgm:cxn modelId="{57B47298-5ACD-4D05-9502-441F4A5E2B36}" type="presOf" srcId="{7BC72181-087A-4586-AFB7-142E1F2088CD}" destId="{68B5D3B7-AC34-4DC8-BBA6-0AE75D13CF4B}"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t>
        <a:bodyPr/>
        <a:lstStyle/>
        <a:p>
          <a:endParaRPr lang="en-ZA"/>
        </a:p>
      </dgm:t>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t>
        <a:bodyPr/>
        <a:lstStyle/>
        <a:p>
          <a:endParaRPr lang="en-ZA"/>
        </a:p>
      </dgm:t>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t>
        <a:bodyPr/>
        <a:lstStyle/>
        <a:p>
          <a:endParaRPr lang="en-ZA"/>
        </a:p>
      </dgm:t>
    </dgm:pt>
  </dgm:ptLst>
  <dgm:cxnLst>
    <dgm:cxn modelId="{4968E117-D0DE-4FFF-8440-28136D7E65EB}" srcId="{38DCAA6B-A358-448E-BC3E-6A625329735A}" destId="{0825D63F-D9D6-438B-AA59-8282EBEB875E}" srcOrd="2" destOrd="0" parTransId="{FFD16068-C5E6-479E-B52B-F0685D11E4C4}" sibTransId="{60A78926-F1FC-4E2B-B475-6878F3923C60}"/>
    <dgm:cxn modelId="{C31688B8-2213-4EBE-B2D7-CB84BAC3F166}" srcId="{38DCAA6B-A358-448E-BC3E-6A625329735A}" destId="{FE180A4F-BA84-4DD5-A8C5-63064108C86D}" srcOrd="1" destOrd="0" parTransId="{D8FBCF9D-ADC0-46FA-B537-53F0A0064092}" sibTransId="{F8B29AB0-BF4D-48F9-A510-664C6C079FEF}"/>
    <dgm:cxn modelId="{E827B502-CB71-41CD-9D98-67E4FCB1E42B}" type="presOf" srcId="{0825D63F-D9D6-438B-AA59-8282EBEB875E}" destId="{29F903C9-F548-48EF-8ABD-A11130E99CEB}"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A4E719DF-E068-4330-AA5D-7074EFE9484D}" type="presOf" srcId="{38DCAA6B-A358-448E-BC3E-6A625329735A}" destId="{77F74482-C8DA-4864-A560-38E558C43570}" srcOrd="0" destOrd="0" presId="urn:microsoft.com/office/officeart/2005/8/layout/hProcess9"/>
    <dgm:cxn modelId="{B96F677F-5164-4F21-BDC2-0C6B61951BAB}" type="presOf" srcId="{FE180A4F-BA84-4DD5-A8C5-63064108C86D}" destId="{814C0117-EC7B-4EBC-A009-0C73F43105B8}"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Summative</a:t>
          </a:r>
        </a:p>
      </dsp:txBody>
      <dsp:txXfrm>
        <a:off x="5815191" y="2592263"/>
        <a:ext cx="2402743" cy="1201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endParaRPr lang="en-US" sz="2000" b="1" i="0" kern="1200" dirty="0"/>
        </a:p>
        <a:p>
          <a:pPr lvl="0" algn="ctr" defTabSz="889000">
            <a:lnSpc>
              <a:spcPct val="100000"/>
            </a:lnSpc>
            <a:spcBef>
              <a:spcPct val="0"/>
            </a:spcBef>
            <a:spcAft>
              <a:spcPct val="35000"/>
            </a:spcAft>
          </a:pPr>
          <a:r>
            <a:rPr lang="en-US" sz="2000" b="1" i="0" kern="1200" dirty="0"/>
            <a:t>Evidence during </a:t>
          </a:r>
        </a:p>
        <a:p>
          <a:pPr lvl="0" algn="ctr" defTabSz="889000">
            <a:lnSpc>
              <a:spcPct val="100000"/>
            </a:lnSpc>
            <a:spcBef>
              <a:spcPct val="0"/>
            </a:spcBef>
            <a:spcAft>
              <a:spcPct val="35000"/>
            </a:spcAft>
          </a:pPr>
          <a:r>
            <a:rPr lang="en-US" sz="2000" b="1" i="0" kern="1200" dirty="0"/>
            <a:t>facilitation</a:t>
          </a:r>
        </a:p>
        <a:p>
          <a:pPr lvl="0" algn="ctr" defTabSz="889000">
            <a:lnSpc>
              <a:spcPct val="100000"/>
            </a:lnSpc>
            <a:spcBef>
              <a:spcPct val="0"/>
            </a:spcBef>
            <a:spcAft>
              <a:spcPct val="35000"/>
            </a:spcAft>
          </a:pPr>
          <a:r>
            <a:rPr lang="en-US" sz="2000" b="1" i="0" kern="1200" dirty="0"/>
            <a:t>Self Assessment</a:t>
          </a:r>
        </a:p>
        <a:p>
          <a:pPr lvl="0" algn="ctr" defTabSz="889000">
            <a:lnSpc>
              <a:spcPct val="100000"/>
            </a:lnSpc>
            <a:spcBef>
              <a:spcPct val="0"/>
            </a:spcBef>
            <a:spcAft>
              <a:spcPct val="35000"/>
            </a:spcAft>
          </a:pPr>
          <a:endParaRPr lang="en-US" sz="2000" b="1" i="0"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00000"/>
            </a:lnSpc>
            <a:spcBef>
              <a:spcPct val="0"/>
            </a:spcBef>
            <a:spcAft>
              <a:spcPct val="35000"/>
            </a:spcAft>
          </a:pPr>
          <a:r>
            <a:rPr lang="en-US" sz="2000" b="1" kern="1200" dirty="0"/>
            <a:t>Knowledge Assessment</a:t>
          </a:r>
        </a:p>
        <a:p>
          <a:pPr lvl="0" algn="ctr" defTabSz="889000">
            <a:lnSpc>
              <a:spcPct val="100000"/>
            </a:lnSpc>
            <a:spcBef>
              <a:spcPct val="0"/>
            </a:spcBef>
            <a:spcAft>
              <a:spcPct val="35000"/>
            </a:spcAft>
          </a:pPr>
          <a:r>
            <a:rPr lang="en-US" sz="2000" b="1" kern="1200" dirty="0"/>
            <a:t> Summative Workplace</a:t>
          </a:r>
        </a:p>
        <a:p>
          <a:pPr lvl="0" algn="ctr" defTabSz="889000">
            <a:lnSpc>
              <a:spcPct val="100000"/>
            </a:lnSpc>
            <a:spcBef>
              <a:spcPct val="0"/>
            </a:spcBef>
            <a:spcAft>
              <a:spcPct val="35000"/>
            </a:spcAft>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a:t>Verification</a:t>
          </a:r>
        </a:p>
      </dsp:txBody>
      <dsp:txXfrm>
        <a:off x="4195919" y="764320"/>
        <a:ext cx="1852725" cy="8634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6563" cy="50165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9375" y="0"/>
            <a:ext cx="2976563" cy="501650"/>
          </a:xfrm>
          <a:prstGeom prst="rect">
            <a:avLst/>
          </a:prstGeom>
        </p:spPr>
        <p:txBody>
          <a:bodyPr vert="horz" lIns="91440" tIns="45720" rIns="91440" bIns="45720" rtlCol="0"/>
          <a:lstStyle>
            <a:lvl1pPr algn="r">
              <a:defRPr sz="1200"/>
            </a:lvl1pPr>
          </a:lstStyle>
          <a:p>
            <a:fld id="{441EE813-5B1E-489D-9459-ABB10B904171}" type="datetimeFigureOut">
              <a:rPr lang="en-ZA" smtClean="0"/>
              <a:t>2019/01/19</a:t>
            </a:fld>
            <a:endParaRPr lang="en-ZA" dirty="0"/>
          </a:p>
        </p:txBody>
      </p:sp>
      <p:sp>
        <p:nvSpPr>
          <p:cNvPr id="4" name="Slide Image Placeholder 3"/>
          <p:cNvSpPr>
            <a:spLocks noGrp="1" noRot="1" noChangeAspect="1"/>
          </p:cNvSpPr>
          <p:nvPr>
            <p:ph type="sldImg" idx="2"/>
          </p:nvPr>
        </p:nvSpPr>
        <p:spPr>
          <a:xfrm>
            <a:off x="1184275" y="1249363"/>
            <a:ext cx="4498975" cy="33734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7388" y="4810125"/>
            <a:ext cx="5492750" cy="3935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93250"/>
            <a:ext cx="2976563" cy="50165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9375" y="9493250"/>
            <a:ext cx="2976563" cy="501650"/>
          </a:xfrm>
          <a:prstGeom prst="rect">
            <a:avLst/>
          </a:prstGeom>
        </p:spPr>
        <p:txBody>
          <a:bodyPr vert="horz" lIns="91440" tIns="45720" rIns="91440" bIns="45720" rtlCol="0" anchor="b"/>
          <a:lstStyle>
            <a:lvl1pPr algn="r">
              <a:defRPr sz="1200"/>
            </a:lvl1pPr>
          </a:lstStyle>
          <a:p>
            <a:fld id="{9BD84D42-89AD-421F-9648-684EE3293813}" type="slidenum">
              <a:rPr lang="en-ZA" smtClean="0"/>
              <a:t>‹#›</a:t>
            </a:fld>
            <a:endParaRPr lang="en-ZA" dirty="0"/>
          </a:p>
        </p:txBody>
      </p:sp>
    </p:spTree>
    <p:extLst>
      <p:ext uri="{BB962C8B-B14F-4D97-AF65-F5344CB8AC3E}">
        <p14:creationId xmlns:p14="http://schemas.microsoft.com/office/powerpoint/2010/main" val="3141329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a:t>
            </a:fld>
            <a:endParaRPr lang="en-ZA" dirty="0"/>
          </a:p>
        </p:txBody>
      </p:sp>
    </p:spTree>
    <p:extLst>
      <p:ext uri="{BB962C8B-B14F-4D97-AF65-F5344CB8AC3E}">
        <p14:creationId xmlns:p14="http://schemas.microsoft.com/office/powerpoint/2010/main" val="310786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6</a:t>
            </a:fld>
            <a:endParaRPr lang="en-ZA" dirty="0"/>
          </a:p>
        </p:txBody>
      </p:sp>
    </p:spTree>
    <p:extLst>
      <p:ext uri="{BB962C8B-B14F-4D97-AF65-F5344CB8AC3E}">
        <p14:creationId xmlns:p14="http://schemas.microsoft.com/office/powerpoint/2010/main" val="104492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12</a:t>
            </a:fld>
            <a:endParaRPr lang="en-ZA" dirty="0"/>
          </a:p>
        </p:txBody>
      </p:sp>
    </p:spTree>
    <p:extLst>
      <p:ext uri="{BB962C8B-B14F-4D97-AF65-F5344CB8AC3E}">
        <p14:creationId xmlns:p14="http://schemas.microsoft.com/office/powerpoint/2010/main" val="291741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17</a:t>
            </a:fld>
            <a:endParaRPr lang="en-ZA" dirty="0"/>
          </a:p>
        </p:txBody>
      </p:sp>
    </p:spTree>
    <p:extLst>
      <p:ext uri="{BB962C8B-B14F-4D97-AF65-F5344CB8AC3E}">
        <p14:creationId xmlns:p14="http://schemas.microsoft.com/office/powerpoint/2010/main" val="148238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fld id="{9BD84D42-89AD-421F-9648-684EE3293813}" type="slidenum">
              <a:rPr lang="en-ZA" smtClean="0"/>
              <a:t>18</a:t>
            </a:fld>
            <a:endParaRPr lang="en-ZA" dirty="0"/>
          </a:p>
        </p:txBody>
      </p:sp>
    </p:spTree>
    <p:extLst>
      <p:ext uri="{BB962C8B-B14F-4D97-AF65-F5344CB8AC3E}">
        <p14:creationId xmlns:p14="http://schemas.microsoft.com/office/powerpoint/2010/main" val="2682664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BD84D42-89AD-421F-9648-684EE3293813}" type="slidenum">
              <a:rPr lang="en-ZA" smtClean="0"/>
              <a:t>23</a:t>
            </a:fld>
            <a:endParaRPr lang="en-ZA" dirty="0"/>
          </a:p>
        </p:txBody>
      </p:sp>
    </p:spTree>
    <p:extLst>
      <p:ext uri="{BB962C8B-B14F-4D97-AF65-F5344CB8AC3E}">
        <p14:creationId xmlns:p14="http://schemas.microsoft.com/office/powerpoint/2010/main" val="3048905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4285" y="6523441"/>
            <a:ext cx="1731414" cy="286537"/>
          </a:xfrm>
          <a:prstGeom prst="rect">
            <a:avLst/>
          </a:prstGeom>
        </p:spPr>
      </p:pic>
      <p:pic>
        <p:nvPicPr>
          <p:cNvPr id="4" name="Picture 3">
            <a:extLst>
              <a:ext uri="{FF2B5EF4-FFF2-40B4-BE49-F238E27FC236}">
                <a16:creationId xmlns="" xmlns:a16="http://schemas.microsoft.com/office/drawing/2014/main" id="{3D3FCCF0-9DEB-4134-90F8-7B42F492FFBB}"/>
              </a:ext>
            </a:extLst>
          </p:cNvPr>
          <p:cNvPicPr>
            <a:picLocks noChangeAspect="1"/>
          </p:cNvPicPr>
          <p:nvPr userDrawn="1"/>
        </p:nvPicPr>
        <p:blipFill>
          <a:blip r:embed="rId3"/>
          <a:stretch>
            <a:fillRect/>
          </a:stretch>
        </p:blipFill>
        <p:spPr>
          <a:xfrm>
            <a:off x="7969109" y="6215566"/>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3704987" y="6520012"/>
            <a:ext cx="1731414" cy="286537"/>
          </a:xfrm>
          <a:prstGeom prst="rect">
            <a:avLst/>
          </a:prstGeom>
        </p:spPr>
      </p:pic>
      <p:pic>
        <p:nvPicPr>
          <p:cNvPr id="6" name="Picture 5">
            <a:extLst>
              <a:ext uri="{FF2B5EF4-FFF2-40B4-BE49-F238E27FC236}">
                <a16:creationId xmlns="" xmlns:a16="http://schemas.microsoft.com/office/drawing/2014/main" id="{9C666C52-C44A-45ED-87FC-EA196E21F068}"/>
              </a:ext>
            </a:extLst>
          </p:cNvPr>
          <p:cNvPicPr>
            <a:picLocks noChangeAspect="1"/>
          </p:cNvPicPr>
          <p:nvPr userDrawn="1"/>
        </p:nvPicPr>
        <p:blipFill>
          <a:blip r:embed="rId3"/>
          <a:stretch>
            <a:fillRect/>
          </a:stretch>
        </p:blipFill>
        <p:spPr>
          <a:xfrm>
            <a:off x="8031605" y="6228704"/>
            <a:ext cx="719390" cy="4511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2019/01/19</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2019/01/19</a:t>
            </a:fld>
            <a:endParaRPr lang="en-ZA" dirty="0"/>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2019/01/19</a:t>
            </a:fld>
            <a:endParaRPr lang="en-ZA" dirty="0"/>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2019/01/19</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2019/01/19</a:t>
            </a:fld>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lstStyle>
            <a:lvl1pPr marL="0" indent="0">
              <a:buNone/>
              <a:defRPr/>
            </a:lvl1pPr>
          </a:lstStyle>
          <a:p>
            <a:pPr lvl="0" algn="ctr"/>
            <a:r>
              <a:rPr lang="en-US" sz="9600">
                <a:solidFill>
                  <a:srgbClr val="FFFFFF"/>
                </a:solidFill>
              </a:rPr>
              <a:t>Edit Master text styles</a:t>
            </a: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dirty="0"/>
          </a:p>
        </p:txBody>
      </p:sp>
      <p:pic>
        <p:nvPicPr>
          <p:cNvPr id="13" name="Picture 12"/>
          <p:cNvPicPr>
            <a:picLocks noChangeAspect="1"/>
          </p:cNvPicPr>
          <p:nvPr userDrawn="1"/>
        </p:nvPicPr>
        <p:blipFill>
          <a:blip r:embed="rId2"/>
          <a:stretch>
            <a:fillRect/>
          </a:stretch>
        </p:blipFill>
        <p:spPr>
          <a:xfrm>
            <a:off x="3706293" y="6502319"/>
            <a:ext cx="1731414" cy="286537"/>
          </a:xfrm>
          <a:prstGeom prst="rect">
            <a:avLst/>
          </a:prstGeom>
        </p:spPr>
      </p:pic>
      <p:pic>
        <p:nvPicPr>
          <p:cNvPr id="5" name="Picture 4">
            <a:extLst>
              <a:ext uri="{FF2B5EF4-FFF2-40B4-BE49-F238E27FC236}">
                <a16:creationId xmlns="" xmlns:a16="http://schemas.microsoft.com/office/drawing/2014/main" id="{5E818F65-7129-4BA1-A3DD-1FF7614C1A0D}"/>
              </a:ext>
            </a:extLst>
          </p:cNvPr>
          <p:cNvPicPr>
            <a:picLocks noChangeAspect="1"/>
          </p:cNvPicPr>
          <p:nvPr userDrawn="1"/>
        </p:nvPicPr>
        <p:blipFill>
          <a:blip r:embed="rId3"/>
          <a:stretch>
            <a:fillRect/>
          </a:stretch>
        </p:blipFill>
        <p:spPr>
          <a:xfrm>
            <a:off x="8065228" y="6229308"/>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dirty="0"/>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dirty="0"/>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2019/01/19</a:t>
            </a:fld>
            <a:endParaRPr lang="en-ZA"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4" name="Picture 3"/>
          <p:cNvPicPr>
            <a:picLocks noChangeAspect="1"/>
          </p:cNvPicPr>
          <p:nvPr userDrawn="1"/>
        </p:nvPicPr>
        <p:blipFill>
          <a:blip r:embed="rId16"/>
          <a:stretch>
            <a:fillRect/>
          </a:stretch>
        </p:blipFill>
        <p:spPr>
          <a:xfrm>
            <a:off x="3671488" y="6524044"/>
            <a:ext cx="1731414" cy="286537"/>
          </a:xfrm>
          <a:prstGeom prst="rect">
            <a:avLst/>
          </a:prstGeom>
        </p:spPr>
      </p:pic>
      <p:pic>
        <p:nvPicPr>
          <p:cNvPr id="3" name="Picture 2">
            <a:extLst>
              <a:ext uri="{FF2B5EF4-FFF2-40B4-BE49-F238E27FC236}">
                <a16:creationId xmlns="" xmlns:a16="http://schemas.microsoft.com/office/drawing/2014/main" id="{71D54665-0D01-44EC-B50B-6CB04C45FEEC}"/>
              </a:ext>
            </a:extLst>
          </p:cNvPr>
          <p:cNvPicPr>
            <a:picLocks noChangeAspect="1"/>
          </p:cNvPicPr>
          <p:nvPr userDrawn="1"/>
        </p:nvPicPr>
        <p:blipFill>
          <a:blip r:embed="rId17"/>
          <a:stretch>
            <a:fillRect/>
          </a:stretch>
        </p:blipFill>
        <p:spPr>
          <a:xfrm>
            <a:off x="7929310" y="6210300"/>
            <a:ext cx="719390" cy="451143"/>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1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1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1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1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1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dirty="0"/>
          </a:p>
        </p:txBody>
      </p:sp>
      <p:sp>
        <p:nvSpPr>
          <p:cNvPr id="4" name="Title 3"/>
          <p:cNvSpPr>
            <a:spLocks noGrp="1"/>
          </p:cNvSpPr>
          <p:nvPr>
            <p:ph type="ctrTitle"/>
          </p:nvPr>
        </p:nvSpPr>
        <p:spPr/>
        <p:txBody>
          <a:bodyPr>
            <a:normAutofit fontScale="90000"/>
          </a:bodyPr>
          <a:lstStyle/>
          <a:p>
            <a:r>
              <a:rPr lang="en-ZA" dirty="0"/>
              <a:t>PLAN AND MANAGE PERSONAL FINANCES</a:t>
            </a:r>
            <a:br>
              <a:rPr lang="en-ZA" dirty="0"/>
            </a:br>
            <a:endParaRPr lang="en-ZA" dirty="0"/>
          </a:p>
        </p:txBody>
      </p:sp>
      <p:sp>
        <p:nvSpPr>
          <p:cNvPr id="5" name="Subtitle 4"/>
          <p:cNvSpPr>
            <a:spLocks noGrp="1"/>
          </p:cNvSpPr>
          <p:nvPr>
            <p:ph type="subTitle" idx="1"/>
          </p:nvPr>
        </p:nvSpPr>
        <p:spPr/>
        <p:txBody>
          <a:bodyPr/>
          <a:lstStyle/>
          <a:p>
            <a:r>
              <a:rPr lang="en-ZA" b="1" dirty="0"/>
              <a:t> </a:t>
            </a:r>
            <a:r>
              <a:rPr lang="en-ZA" dirty="0"/>
              <a:t>Unit Standard ID 15092  |  NQF Level 1  |  Credits  5</a:t>
            </a:r>
          </a:p>
          <a:p>
            <a:endParaRPr lang="en-ZA" dirty="0"/>
          </a:p>
          <a:p>
            <a:endParaRPr lang="en-ZA" dirty="0"/>
          </a:p>
        </p:txBody>
      </p:sp>
    </p:spTree>
    <p:extLst>
      <p:ext uri="{BB962C8B-B14F-4D97-AF65-F5344CB8AC3E}">
        <p14:creationId xmlns:p14="http://schemas.microsoft.com/office/powerpoint/2010/main" val="2567743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Entry Level </a:t>
            </a:r>
            <a:r>
              <a:rPr lang="en-ZA" b="1" dirty="0" smtClean="0">
                <a:solidFill>
                  <a:srgbClr val="000066"/>
                </a:solidFill>
              </a:rPr>
              <a:t>Requirements</a:t>
            </a:r>
          </a:p>
          <a:p>
            <a:pPr marL="0" lvl="0" indent="0">
              <a:spcBef>
                <a:spcPts val="0"/>
              </a:spcBef>
              <a:buClrTx/>
              <a:buSzTx/>
              <a:buNone/>
            </a:pPr>
            <a:endParaRPr lang="en-ZA" b="1" dirty="0">
              <a:solidFill>
                <a:srgbClr val="000066"/>
              </a:solidFill>
            </a:endParaRPr>
          </a:p>
          <a:p>
            <a:pPr lvl="0" fontAlgn="base"/>
            <a:r>
              <a:rPr lang="en-GB" dirty="0" smtClean="0"/>
              <a:t>Fundamental </a:t>
            </a:r>
            <a:r>
              <a:rPr lang="en-GB" dirty="0"/>
              <a:t>communication skills at ABET level 3.</a:t>
            </a:r>
            <a:endParaRPr lang="en-ZA" dirty="0"/>
          </a:p>
          <a:p>
            <a:pPr lvl="0" fontAlgn="base"/>
            <a:r>
              <a:rPr lang="en-GB" dirty="0"/>
              <a:t>Fundamental numeracy skills at ABET level 3. </a:t>
            </a:r>
            <a:endParaRPr lang="en-ZA" dirty="0"/>
          </a:p>
          <a:p>
            <a:pPr marL="0" lvl="0" indent="0">
              <a:spcBef>
                <a:spcPts val="0"/>
              </a:spcBef>
              <a:buClrTx/>
              <a:buSzTx/>
              <a:buNone/>
            </a:pPr>
            <a:endParaRPr lang="en-ZA" b="1" dirty="0">
              <a:solidFill>
                <a:srgbClr val="000066"/>
              </a:solidFill>
            </a:endParaRPr>
          </a:p>
        </p:txBody>
      </p:sp>
    </p:spTree>
    <p:extLst>
      <p:ext uri="{BB962C8B-B14F-4D97-AF65-F5344CB8AC3E}">
        <p14:creationId xmlns:p14="http://schemas.microsoft.com/office/powerpoint/2010/main" val="25419970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Ways to Save Money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pPr marL="0" indent="0">
              <a:buNone/>
            </a:pPr>
            <a:r>
              <a:rPr lang="en-ZA" sz="2100" b="1" dirty="0"/>
              <a:t>4. Set savings goals.</a:t>
            </a:r>
            <a:endParaRPr lang="en-ZA" sz="2100" dirty="0"/>
          </a:p>
          <a:p>
            <a:pPr marL="0" indent="0">
              <a:buNone/>
            </a:pPr>
            <a:r>
              <a:rPr lang="en-ZA" sz="2100" dirty="0"/>
              <a:t> </a:t>
            </a:r>
          </a:p>
          <a:p>
            <a:pPr marL="0" indent="0">
              <a:buNone/>
            </a:pPr>
            <a:r>
              <a:rPr lang="en-ZA" sz="2100" dirty="0"/>
              <a:t>When you set savings goals, it becomes much easier to get started. Begin by deciding how long it will take to reach each goal.</a:t>
            </a:r>
          </a:p>
          <a:p>
            <a:pPr marL="0" indent="0">
              <a:buNone/>
            </a:pPr>
            <a:r>
              <a:rPr lang="en-ZA" sz="2100" dirty="0"/>
              <a:t> </a:t>
            </a:r>
          </a:p>
          <a:p>
            <a:pPr marL="0" indent="0">
              <a:buNone/>
            </a:pPr>
            <a:r>
              <a:rPr lang="en-ZA" sz="2100" b="1" dirty="0"/>
              <a:t>Short term goals that are planned per month can include:</a:t>
            </a:r>
          </a:p>
          <a:p>
            <a:pPr lvl="0" fontAlgn="base"/>
            <a:r>
              <a:rPr lang="en-ZA" sz="2100" dirty="0">
                <a:effectLst>
                  <a:outerShdw sx="0" sy="0">
                    <a:srgbClr val="000000"/>
                  </a:outerShdw>
                </a:effectLst>
              </a:rPr>
              <a:t>Saving on electricity by switching off unnecessary lights and utensils</a:t>
            </a:r>
          </a:p>
          <a:p>
            <a:pPr lvl="0" fontAlgn="base"/>
            <a:r>
              <a:rPr lang="en-ZA" sz="2100" dirty="0">
                <a:effectLst>
                  <a:outerShdw sx="0" sy="0">
                    <a:srgbClr val="000000"/>
                  </a:outerShdw>
                </a:effectLst>
              </a:rPr>
              <a:t>Taking lunch to work rather than buying lunch every day</a:t>
            </a:r>
          </a:p>
          <a:p>
            <a:pPr lvl="0" fontAlgn="base"/>
            <a:r>
              <a:rPr lang="en-ZA" sz="2100" dirty="0">
                <a:effectLst>
                  <a:outerShdw sx="0" sy="0">
                    <a:srgbClr val="000000"/>
                  </a:outerShdw>
                </a:effectLst>
              </a:rPr>
              <a:t>Walk to nearby places rather than going by car</a:t>
            </a:r>
          </a:p>
          <a:p>
            <a:pPr lvl="0" fontAlgn="base"/>
            <a:r>
              <a:rPr lang="en-ZA" sz="2100" dirty="0">
                <a:effectLst>
                  <a:outerShdw sx="0" sy="0">
                    <a:srgbClr val="000000"/>
                  </a:outerShdw>
                </a:effectLst>
              </a:rPr>
              <a:t>Cutting down on luxury items, like chocolates and chips</a:t>
            </a:r>
          </a:p>
          <a:p>
            <a:pPr lvl="0" fontAlgn="base"/>
            <a:r>
              <a:rPr lang="en-ZA" sz="2100" dirty="0">
                <a:effectLst>
                  <a:outerShdw sx="0" sy="0">
                    <a:srgbClr val="000000"/>
                  </a:outerShdw>
                </a:effectLst>
              </a:rPr>
              <a:t>Eating out less often</a:t>
            </a:r>
          </a:p>
          <a:p>
            <a:pPr marL="0" indent="0">
              <a:buNone/>
            </a:pPr>
            <a:r>
              <a:rPr lang="en-ZA" sz="2000" dirty="0"/>
              <a:t> </a:t>
            </a:r>
          </a:p>
          <a:p>
            <a:pPr marL="0" indent="0">
              <a:buNone/>
            </a:pPr>
            <a:endParaRPr lang="en-ZA" dirty="0"/>
          </a:p>
        </p:txBody>
      </p:sp>
    </p:spTree>
    <p:extLst>
      <p:ext uri="{BB962C8B-B14F-4D97-AF65-F5344CB8AC3E}">
        <p14:creationId xmlns:p14="http://schemas.microsoft.com/office/powerpoint/2010/main" val="349916803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Ways to Save Money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pPr marL="0" indent="0">
              <a:buNone/>
            </a:pPr>
            <a:r>
              <a:rPr lang="en-ZA" sz="2100" b="1" dirty="0"/>
              <a:t>Some medium-term goals (which can usually take 1-3 years) include</a:t>
            </a:r>
            <a:r>
              <a:rPr lang="en-ZA" sz="2100" b="1" dirty="0" smtClean="0"/>
              <a:t>:</a:t>
            </a:r>
          </a:p>
          <a:p>
            <a:pPr marL="0" indent="0">
              <a:buNone/>
            </a:pPr>
            <a:endParaRPr lang="en-ZA" sz="2100" b="1" dirty="0"/>
          </a:p>
          <a:p>
            <a:pPr lvl="0" fontAlgn="base"/>
            <a:r>
              <a:rPr lang="en-ZA" sz="2100" dirty="0">
                <a:effectLst>
                  <a:outerShdw sx="0" sy="0">
                    <a:srgbClr val="000000"/>
                  </a:outerShdw>
                </a:effectLst>
              </a:rPr>
              <a:t>Starting an emergency fund to cover six months to a year of living expenses (in case you lose your job or other emergencies)</a:t>
            </a:r>
          </a:p>
          <a:p>
            <a:pPr lvl="0" fontAlgn="base"/>
            <a:r>
              <a:rPr lang="en-ZA" sz="2100" dirty="0">
                <a:effectLst>
                  <a:outerShdw sx="0" sy="0">
                    <a:srgbClr val="000000"/>
                  </a:outerShdw>
                </a:effectLst>
              </a:rPr>
              <a:t>Saving money for a vacation</a:t>
            </a:r>
          </a:p>
          <a:p>
            <a:pPr lvl="0" fontAlgn="base"/>
            <a:r>
              <a:rPr lang="en-ZA" sz="2100" dirty="0">
                <a:effectLst>
                  <a:outerShdw sx="0" sy="0">
                    <a:srgbClr val="000000"/>
                  </a:outerShdw>
                </a:effectLst>
              </a:rPr>
              <a:t>Saving to buy a new car</a:t>
            </a:r>
          </a:p>
          <a:p>
            <a:pPr lvl="0" fontAlgn="base"/>
            <a:r>
              <a:rPr lang="en-ZA" sz="2100" dirty="0">
                <a:effectLst>
                  <a:outerShdw sx="0" sy="0">
                    <a:srgbClr val="000000"/>
                  </a:outerShdw>
                </a:effectLst>
              </a:rPr>
              <a:t>Saving to pay taxes (if they are not already deducted by your employer)</a:t>
            </a:r>
          </a:p>
          <a:p>
            <a:pPr marL="0" indent="0">
              <a:buNone/>
            </a:pPr>
            <a:r>
              <a:rPr lang="en-ZA" sz="2100" dirty="0"/>
              <a:t> </a:t>
            </a:r>
          </a:p>
          <a:p>
            <a:pPr marL="0" indent="0">
              <a:buNone/>
            </a:pPr>
            <a:endParaRPr lang="en-ZA" sz="2100" dirty="0"/>
          </a:p>
        </p:txBody>
      </p:sp>
    </p:spTree>
    <p:extLst>
      <p:ext uri="{BB962C8B-B14F-4D97-AF65-F5344CB8AC3E}">
        <p14:creationId xmlns:p14="http://schemas.microsoft.com/office/powerpoint/2010/main" val="21164807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Ways to Save Money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4" name="Content Placeholder 3"/>
          <p:cNvSpPr>
            <a:spLocks noGrp="1"/>
          </p:cNvSpPr>
          <p:nvPr>
            <p:ph sz="quarter" idx="1"/>
          </p:nvPr>
        </p:nvSpPr>
        <p:spPr>
          <a:xfrm>
            <a:off x="467544" y="1413296"/>
            <a:ext cx="5037570" cy="4680000"/>
          </a:xfrm>
        </p:spPr>
        <p:txBody>
          <a:bodyPr>
            <a:normAutofit/>
          </a:bodyPr>
          <a:lstStyle/>
          <a:p>
            <a:pPr marL="0" indent="0">
              <a:buNone/>
            </a:pPr>
            <a:r>
              <a:rPr lang="en-ZA" sz="2100" b="1" dirty="0"/>
              <a:t>Long-term savings goals are often several years or even decades away and can include</a:t>
            </a:r>
            <a:r>
              <a:rPr lang="en-ZA" sz="2100" b="1" dirty="0" smtClean="0"/>
              <a:t>:</a:t>
            </a:r>
          </a:p>
          <a:p>
            <a:pPr marL="0" indent="0">
              <a:buNone/>
            </a:pPr>
            <a:endParaRPr lang="en-ZA" sz="2100" b="1" dirty="0"/>
          </a:p>
          <a:p>
            <a:pPr lvl="0" fontAlgn="base"/>
            <a:r>
              <a:rPr lang="en-ZA" sz="2100" dirty="0">
                <a:effectLst>
                  <a:outerShdw sx="0" sy="0">
                    <a:srgbClr val="000000"/>
                  </a:outerShdw>
                </a:effectLst>
              </a:rPr>
              <a:t>Saving for retirement</a:t>
            </a:r>
          </a:p>
          <a:p>
            <a:pPr lvl="0" fontAlgn="base"/>
            <a:r>
              <a:rPr lang="en-ZA" sz="2100" dirty="0">
                <a:effectLst>
                  <a:outerShdw sx="0" sy="0">
                    <a:srgbClr val="000000"/>
                  </a:outerShdw>
                </a:effectLst>
              </a:rPr>
              <a:t>Putting money away for your child's college or university education</a:t>
            </a:r>
          </a:p>
          <a:p>
            <a:pPr lvl="0" fontAlgn="base"/>
            <a:r>
              <a:rPr lang="en-ZA" sz="2100" dirty="0">
                <a:effectLst>
                  <a:outerShdw sx="0" sy="0">
                    <a:srgbClr val="000000"/>
                  </a:outerShdw>
                </a:effectLst>
              </a:rPr>
              <a:t>Saving for a deposit on a house or to do renovations at your current home</a:t>
            </a:r>
          </a:p>
          <a:p>
            <a:pPr marL="0" indent="0">
              <a:buNone/>
            </a:pPr>
            <a:r>
              <a:rPr lang="en-ZA" sz="2000" dirty="0"/>
              <a:t/>
            </a:r>
            <a:br>
              <a:rPr lang="en-ZA" sz="2000" dirty="0"/>
            </a:br>
            <a:r>
              <a:rPr lang="en-ZA" sz="2000" dirty="0"/>
              <a:t> </a:t>
            </a:r>
          </a:p>
          <a:p>
            <a:pPr marL="0" indent="0">
              <a:buNone/>
            </a:pPr>
            <a:r>
              <a:rPr lang="en-ZA" sz="2100" dirty="0"/>
              <a:t> </a:t>
            </a:r>
          </a:p>
          <a:p>
            <a:pPr marL="0" indent="0">
              <a:buNone/>
            </a:pPr>
            <a:endParaRPr lang="en-ZA" sz="2100" dirty="0"/>
          </a:p>
        </p:txBody>
      </p:sp>
      <p:pic>
        <p:nvPicPr>
          <p:cNvPr id="5" name="Picture 4"/>
          <p:cNvPicPr>
            <a:picLocks noChangeAspect="1"/>
          </p:cNvPicPr>
          <p:nvPr/>
        </p:nvPicPr>
        <p:blipFill>
          <a:blip r:embed="rId2"/>
          <a:stretch>
            <a:fillRect/>
          </a:stretch>
        </p:blipFill>
        <p:spPr>
          <a:xfrm>
            <a:off x="5914188" y="1591230"/>
            <a:ext cx="2507917" cy="3319660"/>
          </a:xfrm>
          <a:prstGeom prst="rect">
            <a:avLst/>
          </a:prstGeom>
        </p:spPr>
      </p:pic>
    </p:spTree>
    <p:extLst>
      <p:ext uri="{BB962C8B-B14F-4D97-AF65-F5344CB8AC3E}">
        <p14:creationId xmlns:p14="http://schemas.microsoft.com/office/powerpoint/2010/main" val="20647980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Ways to Save Money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4" name="Content Placeholder 3"/>
          <p:cNvSpPr>
            <a:spLocks noGrp="1"/>
          </p:cNvSpPr>
          <p:nvPr>
            <p:ph sz="quarter" idx="1"/>
          </p:nvPr>
        </p:nvSpPr>
        <p:spPr>
          <a:xfrm>
            <a:off x="467544" y="1413296"/>
            <a:ext cx="8050814" cy="4680000"/>
          </a:xfrm>
        </p:spPr>
        <p:txBody>
          <a:bodyPr>
            <a:normAutofit fontScale="92500" lnSpcReduction="20000"/>
          </a:bodyPr>
          <a:lstStyle/>
          <a:p>
            <a:pPr marL="0" indent="0">
              <a:buNone/>
            </a:pPr>
            <a:r>
              <a:rPr lang="en-ZA" sz="2300" b="1" dirty="0"/>
              <a:t>5. Decide on your priorities.</a:t>
            </a:r>
            <a:endParaRPr lang="en-ZA" sz="2300" dirty="0"/>
          </a:p>
          <a:p>
            <a:pPr marL="0" indent="0">
              <a:buNone/>
            </a:pPr>
            <a:r>
              <a:rPr lang="en-ZA" sz="2300" dirty="0"/>
              <a:t> </a:t>
            </a:r>
          </a:p>
          <a:p>
            <a:r>
              <a:rPr lang="en-ZA" sz="2300" dirty="0"/>
              <a:t>Different people have different priorities when it comes to saving money, so it makes sense to decide which savings goals are most important to you</a:t>
            </a:r>
            <a:r>
              <a:rPr lang="en-ZA" sz="2300" dirty="0" smtClean="0"/>
              <a:t>.</a:t>
            </a:r>
          </a:p>
          <a:p>
            <a:r>
              <a:rPr lang="en-ZA" sz="2300" dirty="0" smtClean="0"/>
              <a:t> </a:t>
            </a:r>
            <a:r>
              <a:rPr lang="en-ZA" sz="2300" dirty="0"/>
              <a:t>Part of this process is to decide how long you can wait to save for a goal, and how much you want to put away each month to help you reach it. As you do this for all your goals, put them in order of importance to you, and set money aside in your monthly budget</a:t>
            </a:r>
            <a:r>
              <a:rPr lang="en-ZA" sz="2300" dirty="0" smtClean="0"/>
              <a:t>.</a:t>
            </a:r>
          </a:p>
          <a:p>
            <a:r>
              <a:rPr lang="en-ZA" sz="2300" dirty="0" smtClean="0"/>
              <a:t> </a:t>
            </a:r>
            <a:r>
              <a:rPr lang="en-ZA" sz="2300" dirty="0"/>
              <a:t>Remember that setting priorities means making choices. If you want to focus on saving for retirement, you may have to let go of other goals, like buying a new set of golf clubs, while you make sure you save enough for your most important goals.</a:t>
            </a:r>
          </a:p>
          <a:p>
            <a:pPr marL="0" indent="0">
              <a:buNone/>
            </a:pPr>
            <a:r>
              <a:rPr lang="en-ZA" sz="2000" dirty="0"/>
              <a:t/>
            </a:r>
            <a:br>
              <a:rPr lang="en-ZA" sz="2000" dirty="0"/>
            </a:br>
            <a:r>
              <a:rPr lang="en-ZA" sz="2000" dirty="0"/>
              <a:t> </a:t>
            </a:r>
          </a:p>
          <a:p>
            <a:pPr marL="0" indent="0">
              <a:buNone/>
            </a:pPr>
            <a:r>
              <a:rPr lang="en-ZA" sz="2100" dirty="0"/>
              <a:t> </a:t>
            </a:r>
          </a:p>
          <a:p>
            <a:pPr marL="0" indent="0">
              <a:buNone/>
            </a:pPr>
            <a:endParaRPr lang="en-ZA" sz="2100" dirty="0"/>
          </a:p>
        </p:txBody>
      </p:sp>
    </p:spTree>
    <p:extLst>
      <p:ext uri="{BB962C8B-B14F-4D97-AF65-F5344CB8AC3E}">
        <p14:creationId xmlns:p14="http://schemas.microsoft.com/office/powerpoint/2010/main" val="41744467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Ways to Save Money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4" name="Content Placeholder 3"/>
          <p:cNvSpPr>
            <a:spLocks noGrp="1"/>
          </p:cNvSpPr>
          <p:nvPr>
            <p:ph sz="quarter" idx="1"/>
          </p:nvPr>
        </p:nvSpPr>
        <p:spPr>
          <a:xfrm>
            <a:off x="467544" y="1413296"/>
            <a:ext cx="8050814" cy="4680000"/>
          </a:xfrm>
        </p:spPr>
        <p:txBody>
          <a:bodyPr>
            <a:normAutofit fontScale="92500" lnSpcReduction="20000"/>
          </a:bodyPr>
          <a:lstStyle/>
          <a:p>
            <a:pPr marL="0" indent="0">
              <a:buNone/>
            </a:pPr>
            <a:r>
              <a:rPr lang="en-ZA" sz="2300" b="1" dirty="0"/>
              <a:t>5. Decide on your priorities.</a:t>
            </a:r>
            <a:endParaRPr lang="en-ZA" sz="2300" dirty="0"/>
          </a:p>
          <a:p>
            <a:pPr marL="0" indent="0">
              <a:buNone/>
            </a:pPr>
            <a:r>
              <a:rPr lang="en-ZA" sz="2300" dirty="0"/>
              <a:t> </a:t>
            </a:r>
          </a:p>
          <a:p>
            <a:r>
              <a:rPr lang="en-ZA" sz="2300" dirty="0"/>
              <a:t>Different people have different priorities when it comes to saving money, so it makes sense to decide which savings goals are most important to you</a:t>
            </a:r>
            <a:r>
              <a:rPr lang="en-ZA" sz="2300" dirty="0" smtClean="0"/>
              <a:t>.</a:t>
            </a:r>
          </a:p>
          <a:p>
            <a:r>
              <a:rPr lang="en-ZA" sz="2300" dirty="0" smtClean="0"/>
              <a:t> </a:t>
            </a:r>
            <a:r>
              <a:rPr lang="en-ZA" sz="2300" dirty="0"/>
              <a:t>Part of this process is to decide how long you can wait to save for a goal, and how much you want to put away each month to help you reach it. As you do this for all your goals, put them in order of importance to you, and set money aside in your monthly budget</a:t>
            </a:r>
            <a:r>
              <a:rPr lang="en-ZA" sz="2300" dirty="0" smtClean="0"/>
              <a:t>.</a:t>
            </a:r>
          </a:p>
          <a:p>
            <a:r>
              <a:rPr lang="en-ZA" sz="2300" dirty="0" smtClean="0"/>
              <a:t> </a:t>
            </a:r>
            <a:r>
              <a:rPr lang="en-ZA" sz="2300" dirty="0"/>
              <a:t>Remember that setting priorities means making choices. If you want to focus on saving for retirement, you may have to let go of other goals, like buying a new set of golf clubs, while you make sure you save enough for your most important goals.</a:t>
            </a:r>
          </a:p>
          <a:p>
            <a:pPr marL="0" indent="0">
              <a:buNone/>
            </a:pPr>
            <a:r>
              <a:rPr lang="en-ZA" sz="2000" dirty="0"/>
              <a:t/>
            </a:r>
            <a:br>
              <a:rPr lang="en-ZA" sz="2000" dirty="0"/>
            </a:br>
            <a:r>
              <a:rPr lang="en-ZA" sz="2000" dirty="0"/>
              <a:t> </a:t>
            </a:r>
          </a:p>
          <a:p>
            <a:pPr marL="0" indent="0">
              <a:buNone/>
            </a:pPr>
            <a:r>
              <a:rPr lang="en-ZA" sz="2100" dirty="0"/>
              <a:t> </a:t>
            </a:r>
          </a:p>
          <a:p>
            <a:pPr marL="0" indent="0">
              <a:buNone/>
            </a:pPr>
            <a:endParaRPr lang="en-ZA" sz="2100" dirty="0"/>
          </a:p>
        </p:txBody>
      </p:sp>
    </p:spTree>
    <p:extLst>
      <p:ext uri="{BB962C8B-B14F-4D97-AF65-F5344CB8AC3E}">
        <p14:creationId xmlns:p14="http://schemas.microsoft.com/office/powerpoint/2010/main" val="18325438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Ways to Save Money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4" name="Content Placeholder 3"/>
          <p:cNvSpPr>
            <a:spLocks noGrp="1"/>
          </p:cNvSpPr>
          <p:nvPr>
            <p:ph sz="quarter" idx="1"/>
          </p:nvPr>
        </p:nvSpPr>
        <p:spPr>
          <a:xfrm>
            <a:off x="467544" y="1413296"/>
            <a:ext cx="8050814" cy="4680000"/>
          </a:xfrm>
        </p:spPr>
        <p:txBody>
          <a:bodyPr>
            <a:normAutofit fontScale="85000" lnSpcReduction="20000"/>
          </a:bodyPr>
          <a:lstStyle/>
          <a:p>
            <a:pPr marL="0" indent="0">
              <a:buNone/>
            </a:pPr>
            <a:r>
              <a:rPr lang="en-ZA" sz="2500" b="1" dirty="0"/>
              <a:t>6. Avoid making new debt.</a:t>
            </a:r>
            <a:endParaRPr lang="en-ZA" sz="2500" dirty="0"/>
          </a:p>
          <a:p>
            <a:pPr marL="0" indent="0">
              <a:buNone/>
            </a:pPr>
            <a:r>
              <a:rPr lang="en-ZA" sz="2500" dirty="0"/>
              <a:t> </a:t>
            </a:r>
          </a:p>
          <a:p>
            <a:r>
              <a:rPr lang="en-ZA" sz="2500" dirty="0"/>
              <a:t>Some debt cannot be avoided. For instance, only the very rich people have enough money to buy a house cash, yet millions of people are able to buy houses by taking out loans and slowly paying them back. However, in general, when you can avoid going into debt, do so. </a:t>
            </a:r>
            <a:endParaRPr lang="en-ZA" sz="2500" dirty="0" smtClean="0"/>
          </a:p>
          <a:p>
            <a:pPr marL="0" indent="0">
              <a:buNone/>
            </a:pPr>
            <a:endParaRPr lang="en-ZA" sz="2500" dirty="0" smtClean="0"/>
          </a:p>
          <a:p>
            <a:r>
              <a:rPr lang="en-ZA" sz="2500" dirty="0" smtClean="0"/>
              <a:t>Buying </a:t>
            </a:r>
            <a:r>
              <a:rPr lang="en-ZA" sz="2500" dirty="0"/>
              <a:t>something cash is always cheaper in the long run than paying off a loan of the same amount, because interest is added to the loan. </a:t>
            </a:r>
          </a:p>
          <a:p>
            <a:pPr marL="0" indent="0">
              <a:buNone/>
            </a:pPr>
            <a:endParaRPr lang="en-ZA" sz="2500" dirty="0"/>
          </a:p>
          <a:p>
            <a:r>
              <a:rPr lang="en-ZA" sz="2500" dirty="0"/>
              <a:t>If you have to take out a loan, try to pay as big a deposit as possible. The more of the cost of the purchase you can cover up front, the quicker you'll pay off your loan and the less you'll spend on interest.</a:t>
            </a:r>
          </a:p>
          <a:p>
            <a:pPr marL="0" indent="0">
              <a:buNone/>
            </a:pPr>
            <a:r>
              <a:rPr lang="en-ZA" sz="2000" dirty="0"/>
              <a:t/>
            </a:r>
            <a:br>
              <a:rPr lang="en-ZA" sz="2000" dirty="0"/>
            </a:br>
            <a:r>
              <a:rPr lang="en-ZA" sz="2000" dirty="0"/>
              <a:t> </a:t>
            </a:r>
          </a:p>
          <a:p>
            <a:pPr marL="0" indent="0">
              <a:buNone/>
            </a:pPr>
            <a:r>
              <a:rPr lang="en-ZA" sz="2100" dirty="0"/>
              <a:t> </a:t>
            </a:r>
          </a:p>
          <a:p>
            <a:pPr marL="0" indent="0">
              <a:buNone/>
            </a:pPr>
            <a:endParaRPr lang="en-ZA" sz="2100" dirty="0"/>
          </a:p>
        </p:txBody>
      </p:sp>
    </p:spTree>
    <p:extLst>
      <p:ext uri="{BB962C8B-B14F-4D97-AF65-F5344CB8AC3E}">
        <p14:creationId xmlns:p14="http://schemas.microsoft.com/office/powerpoint/2010/main" val="35847678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Ways to Save Money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4" name="Content Placeholder 3"/>
          <p:cNvSpPr>
            <a:spLocks noGrp="1"/>
          </p:cNvSpPr>
          <p:nvPr>
            <p:ph sz="quarter" idx="1"/>
          </p:nvPr>
        </p:nvSpPr>
        <p:spPr>
          <a:xfrm>
            <a:off x="467544" y="1413296"/>
            <a:ext cx="8050814" cy="4680000"/>
          </a:xfrm>
        </p:spPr>
        <p:txBody>
          <a:bodyPr>
            <a:normAutofit fontScale="92500" lnSpcReduction="10000"/>
          </a:bodyPr>
          <a:lstStyle/>
          <a:p>
            <a:pPr marL="0" indent="0">
              <a:buNone/>
            </a:pPr>
            <a:r>
              <a:rPr lang="en-ZA" b="1" dirty="0"/>
              <a:t>7. Make saving money easier with automatic transfers.</a:t>
            </a:r>
            <a:endParaRPr lang="en-ZA" dirty="0"/>
          </a:p>
          <a:p>
            <a:pPr marL="0" indent="0">
              <a:buNone/>
            </a:pPr>
            <a:r>
              <a:rPr lang="en-ZA" dirty="0"/>
              <a:t> </a:t>
            </a:r>
          </a:p>
          <a:p>
            <a:r>
              <a:rPr lang="en-ZA" dirty="0"/>
              <a:t>If you arrange for money to be transferred automatically to your savings account it can make saving money much easier. By moving money out of your cheque account, you cannot spend money that you wanted to use for savings. </a:t>
            </a:r>
            <a:endParaRPr lang="en-ZA" dirty="0" smtClean="0"/>
          </a:p>
          <a:p>
            <a:pPr marL="0" indent="0">
              <a:buNone/>
            </a:pPr>
            <a:endParaRPr lang="en-ZA" dirty="0" smtClean="0"/>
          </a:p>
          <a:p>
            <a:r>
              <a:rPr lang="en-ZA" dirty="0" smtClean="0"/>
              <a:t>You </a:t>
            </a:r>
            <a:r>
              <a:rPr lang="en-ZA" dirty="0"/>
              <a:t>choose how often you want to transfer money, what amounts you want to transfer, and which accounts you want to use for the transfers. Thinking of saving as a regular part of your budget is a great way to keep on target with your savings goals.</a:t>
            </a:r>
          </a:p>
          <a:p>
            <a:pPr marL="0" indent="0">
              <a:buNone/>
            </a:pPr>
            <a:r>
              <a:rPr lang="en-ZA" sz="2000" dirty="0"/>
              <a:t/>
            </a:r>
            <a:br>
              <a:rPr lang="en-ZA" sz="2000" dirty="0"/>
            </a:br>
            <a:r>
              <a:rPr lang="en-ZA" sz="2000" dirty="0"/>
              <a:t> </a:t>
            </a:r>
          </a:p>
          <a:p>
            <a:pPr marL="0" indent="0">
              <a:buNone/>
            </a:pPr>
            <a:r>
              <a:rPr lang="en-ZA" sz="2100" dirty="0"/>
              <a:t> </a:t>
            </a:r>
          </a:p>
          <a:p>
            <a:pPr marL="0" indent="0">
              <a:buNone/>
            </a:pPr>
            <a:endParaRPr lang="en-ZA" sz="2100" dirty="0"/>
          </a:p>
        </p:txBody>
      </p:sp>
    </p:spTree>
    <p:extLst>
      <p:ext uri="{BB962C8B-B14F-4D97-AF65-F5344CB8AC3E}">
        <p14:creationId xmlns:p14="http://schemas.microsoft.com/office/powerpoint/2010/main" val="19980897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Ways to Save Money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4" name="Content Placeholder 3"/>
          <p:cNvSpPr>
            <a:spLocks noGrp="1"/>
          </p:cNvSpPr>
          <p:nvPr>
            <p:ph sz="quarter" idx="1"/>
          </p:nvPr>
        </p:nvSpPr>
        <p:spPr>
          <a:xfrm>
            <a:off x="467544" y="1413296"/>
            <a:ext cx="8050814" cy="4680000"/>
          </a:xfrm>
        </p:spPr>
        <p:txBody>
          <a:bodyPr>
            <a:normAutofit fontScale="62500" lnSpcReduction="20000"/>
          </a:bodyPr>
          <a:lstStyle/>
          <a:p>
            <a:pPr marL="0" indent="0">
              <a:buNone/>
            </a:pPr>
            <a:r>
              <a:rPr lang="en-ZA" sz="3400" b="1" dirty="0"/>
              <a:t>8. Start saving as early as possible. </a:t>
            </a:r>
          </a:p>
          <a:p>
            <a:pPr marL="0" indent="0">
              <a:buNone/>
            </a:pPr>
            <a:r>
              <a:rPr lang="en-ZA" sz="3400" dirty="0"/>
              <a:t> </a:t>
            </a:r>
          </a:p>
          <a:p>
            <a:pPr marL="0" indent="0">
              <a:buNone/>
            </a:pPr>
            <a:endParaRPr lang="en-ZA" sz="3400" dirty="0"/>
          </a:p>
          <a:p>
            <a:r>
              <a:rPr lang="en-ZA" sz="3400" dirty="0"/>
              <a:t>Money that's put away in savings accounts usually builds up interest at a set percentage rate. The longer your money stays in the savings account, the more interest you earn. </a:t>
            </a:r>
            <a:endParaRPr lang="en-ZA" sz="3400" dirty="0" smtClean="0"/>
          </a:p>
          <a:p>
            <a:pPr marL="0" indent="0">
              <a:buNone/>
            </a:pPr>
            <a:endParaRPr lang="en-ZA" sz="3400" dirty="0" smtClean="0"/>
          </a:p>
          <a:p>
            <a:r>
              <a:rPr lang="en-ZA" sz="3400" dirty="0" smtClean="0"/>
              <a:t>Therefore </a:t>
            </a:r>
            <a:r>
              <a:rPr lang="en-ZA" sz="3400" dirty="0"/>
              <a:t>it is good to start saving as soon as you possibly can. Even if you're only able to put away a small amount to your savings each month when you're young, do so. </a:t>
            </a:r>
            <a:endParaRPr lang="en-ZA" sz="3400" dirty="0" smtClean="0"/>
          </a:p>
          <a:p>
            <a:pPr marL="0" indent="0">
              <a:buNone/>
            </a:pPr>
            <a:endParaRPr lang="en-ZA" sz="3400" dirty="0" smtClean="0"/>
          </a:p>
          <a:p>
            <a:r>
              <a:rPr lang="en-ZA" sz="3400" dirty="0" smtClean="0"/>
              <a:t>Relatively </a:t>
            </a:r>
            <a:r>
              <a:rPr lang="en-ZA" sz="3400" dirty="0"/>
              <a:t>small amounts of cash left in accounts on which you earn interest for long periods of time can eventually build up to several times their original amount</a:t>
            </a:r>
            <a:r>
              <a:rPr lang="en-ZA" sz="3400" dirty="0" smtClean="0"/>
              <a:t>.</a:t>
            </a:r>
            <a:r>
              <a:rPr lang="en-ZA" sz="3400" dirty="0"/>
              <a:t> </a:t>
            </a:r>
          </a:p>
          <a:p>
            <a:pPr marL="0" indent="0">
              <a:buNone/>
            </a:pPr>
            <a:r>
              <a:rPr lang="en-ZA" sz="2100" dirty="0"/>
              <a:t> </a:t>
            </a:r>
          </a:p>
          <a:p>
            <a:pPr marL="0" indent="0">
              <a:buNone/>
            </a:pPr>
            <a:endParaRPr lang="en-ZA" sz="2100" dirty="0"/>
          </a:p>
        </p:txBody>
      </p:sp>
    </p:spTree>
    <p:extLst>
      <p:ext uri="{BB962C8B-B14F-4D97-AF65-F5344CB8AC3E}">
        <p14:creationId xmlns:p14="http://schemas.microsoft.com/office/powerpoint/2010/main" val="1281889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Ways to Save Money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4" name="Content Placeholder 3"/>
          <p:cNvSpPr>
            <a:spLocks noGrp="1"/>
          </p:cNvSpPr>
          <p:nvPr>
            <p:ph sz="quarter" idx="1"/>
          </p:nvPr>
        </p:nvSpPr>
        <p:spPr>
          <a:xfrm>
            <a:off x="467544" y="1413296"/>
            <a:ext cx="8050814" cy="4680000"/>
          </a:xfrm>
        </p:spPr>
        <p:txBody>
          <a:bodyPr>
            <a:normAutofit/>
          </a:bodyPr>
          <a:lstStyle/>
          <a:p>
            <a:pPr marL="0" indent="0">
              <a:buNone/>
            </a:pPr>
            <a:r>
              <a:rPr lang="en-ZA" sz="2100" dirty="0"/>
              <a:t> </a:t>
            </a:r>
          </a:p>
          <a:p>
            <a:pPr marL="0" indent="0">
              <a:buNone/>
            </a:pPr>
            <a:endParaRPr lang="en-ZA" sz="2100" dirty="0"/>
          </a:p>
        </p:txBody>
      </p:sp>
      <p:sp>
        <p:nvSpPr>
          <p:cNvPr id="9" name="Rectangle 8"/>
          <p:cNvSpPr/>
          <p:nvPr/>
        </p:nvSpPr>
        <p:spPr>
          <a:xfrm>
            <a:off x="467544" y="1282638"/>
            <a:ext cx="4489467" cy="4293483"/>
          </a:xfrm>
          <a:prstGeom prst="rect">
            <a:avLst/>
          </a:prstGeom>
        </p:spPr>
        <p:txBody>
          <a:bodyPr wrap="square">
            <a:spAutoFit/>
          </a:bodyPr>
          <a:lstStyle/>
          <a:p>
            <a:endParaRPr lang="en-ZA" sz="2100" b="1" dirty="0"/>
          </a:p>
          <a:p>
            <a:r>
              <a:rPr lang="en-ZA" sz="2100" b="1" dirty="0"/>
              <a:t>9. Watch your savings grow.</a:t>
            </a:r>
          </a:p>
          <a:p>
            <a:r>
              <a:rPr lang="en-ZA" sz="2100" dirty="0"/>
              <a:t> </a:t>
            </a:r>
          </a:p>
          <a:p>
            <a:endParaRPr lang="en-ZA" sz="2100" dirty="0"/>
          </a:p>
          <a:p>
            <a:pPr marL="342900" indent="-342900">
              <a:buFont typeface="Arial" panose="020B0604020202020204" pitchFamily="34" charset="0"/>
              <a:buChar char="•"/>
            </a:pPr>
            <a:r>
              <a:rPr lang="en-ZA" sz="2100" dirty="0"/>
              <a:t>Check your progress every month. Not only will this help you stick to your personal savings plan, but it also helps you identify and fix problems quickly. </a:t>
            </a:r>
            <a:endParaRPr lang="en-ZA" sz="2100" dirty="0" smtClean="0"/>
          </a:p>
          <a:p>
            <a:endParaRPr lang="en-ZA" sz="2100" dirty="0" smtClean="0"/>
          </a:p>
          <a:p>
            <a:pPr marL="342900" indent="-342900">
              <a:buFont typeface="Arial" panose="020B0604020202020204" pitchFamily="34" charset="0"/>
              <a:buChar char="•"/>
            </a:pPr>
            <a:r>
              <a:rPr lang="en-ZA" sz="2100" dirty="0" smtClean="0"/>
              <a:t>With </a:t>
            </a:r>
            <a:r>
              <a:rPr lang="en-ZA" sz="2100" dirty="0"/>
              <a:t>these simple ways to save money, it may even inspire you to save more and hit your goals faster</a:t>
            </a:r>
          </a:p>
        </p:txBody>
      </p:sp>
      <p:pic>
        <p:nvPicPr>
          <p:cNvPr id="10" name="Picture 9"/>
          <p:cNvPicPr>
            <a:picLocks noChangeAspect="1"/>
          </p:cNvPicPr>
          <p:nvPr/>
        </p:nvPicPr>
        <p:blipFill>
          <a:blip r:embed="rId2"/>
          <a:stretch>
            <a:fillRect/>
          </a:stretch>
        </p:blipFill>
        <p:spPr>
          <a:xfrm>
            <a:off x="4957011" y="2398339"/>
            <a:ext cx="3759223" cy="2502306"/>
          </a:xfrm>
          <a:prstGeom prst="rect">
            <a:avLst/>
          </a:prstGeom>
        </p:spPr>
      </p:pic>
    </p:spTree>
    <p:extLst>
      <p:ext uri="{BB962C8B-B14F-4D97-AF65-F5344CB8AC3E}">
        <p14:creationId xmlns:p14="http://schemas.microsoft.com/office/powerpoint/2010/main" val="76850245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Ways to Generate Extra Money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4" name="Content Placeholder 3"/>
          <p:cNvSpPr>
            <a:spLocks noGrp="1"/>
          </p:cNvSpPr>
          <p:nvPr>
            <p:ph sz="quarter" idx="1"/>
          </p:nvPr>
        </p:nvSpPr>
        <p:spPr>
          <a:xfrm>
            <a:off x="374904" y="1004222"/>
            <a:ext cx="8219256" cy="5663278"/>
          </a:xfrm>
        </p:spPr>
        <p:txBody>
          <a:bodyPr>
            <a:normAutofit fontScale="92500" lnSpcReduction="10000"/>
          </a:bodyPr>
          <a:lstStyle/>
          <a:p>
            <a:pPr marL="0" indent="0">
              <a:buNone/>
            </a:pPr>
            <a:r>
              <a:rPr lang="en-ZA" sz="2300" dirty="0"/>
              <a:t>There are many ways in which you can earn extra money apart from what </a:t>
            </a:r>
            <a:r>
              <a:rPr lang="en-ZA" sz="2300" dirty="0" smtClean="0"/>
              <a:t>you earn </a:t>
            </a:r>
            <a:r>
              <a:rPr lang="en-ZA" sz="2300" dirty="0"/>
              <a:t>for the work you are doing. Let’s look at a few possibilities.</a:t>
            </a:r>
          </a:p>
          <a:p>
            <a:pPr marL="0" indent="0">
              <a:buNone/>
            </a:pPr>
            <a:r>
              <a:rPr lang="en-ZA" sz="2300" dirty="0"/>
              <a:t> </a:t>
            </a:r>
          </a:p>
          <a:p>
            <a:pPr marL="0" indent="0">
              <a:buNone/>
            </a:pPr>
            <a:r>
              <a:rPr lang="en-ZA" sz="2300" b="1" dirty="0"/>
              <a:t>Working Overtime </a:t>
            </a:r>
          </a:p>
          <a:p>
            <a:pPr marL="0" indent="0">
              <a:buNone/>
            </a:pPr>
            <a:r>
              <a:rPr lang="en-ZA" sz="2300" dirty="0"/>
              <a:t> </a:t>
            </a:r>
          </a:p>
          <a:p>
            <a:pPr marL="0" indent="0">
              <a:buNone/>
            </a:pPr>
            <a:r>
              <a:rPr lang="en-ZA" sz="2300" b="1" dirty="0"/>
              <a:t>Working overtime is a great way to earn extra money. The following is stated in the Labour Law about working overtime:</a:t>
            </a:r>
          </a:p>
          <a:p>
            <a:pPr marL="0" indent="0">
              <a:buNone/>
            </a:pPr>
            <a:endParaRPr lang="en-ZA" sz="2300" dirty="0"/>
          </a:p>
          <a:p>
            <a:pPr lvl="0" fontAlgn="base"/>
            <a:r>
              <a:rPr lang="en-ZA" sz="2300" dirty="0">
                <a:effectLst>
                  <a:outerShdw sx="0" sy="0">
                    <a:srgbClr val="000000"/>
                  </a:outerShdw>
                </a:effectLst>
              </a:rPr>
              <a:t>You may not work more than 10 hours overtime in a week, but you and your employer can agree on 15 hours per week if you are both happy with it</a:t>
            </a:r>
          </a:p>
          <a:p>
            <a:pPr lvl="0" fontAlgn="base"/>
            <a:r>
              <a:rPr lang="en-ZA" sz="2300" dirty="0">
                <a:effectLst>
                  <a:outerShdw sx="0" sy="0">
                    <a:srgbClr val="000000"/>
                  </a:outerShdw>
                </a:effectLst>
              </a:rPr>
              <a:t>You may not work more than 12 hours on any day</a:t>
            </a:r>
          </a:p>
          <a:p>
            <a:pPr lvl="0" fontAlgn="base"/>
            <a:r>
              <a:rPr lang="en-ZA" sz="2300" dirty="0">
                <a:effectLst>
                  <a:outerShdw sx="0" sy="0">
                    <a:srgbClr val="000000"/>
                  </a:outerShdw>
                </a:effectLst>
              </a:rPr>
              <a:t>Remuneration for overtime is 1.5 times your salary for overtime, and double your salary if you do overtime on Sundays and public holidays. If you normally work on Sundays and public holidays, the overtime will then only be 1.5 times your normal salary.</a:t>
            </a:r>
          </a:p>
          <a:p>
            <a:pPr marL="0" indent="0">
              <a:buNone/>
            </a:pPr>
            <a:endParaRPr lang="en-ZA" dirty="0"/>
          </a:p>
        </p:txBody>
      </p:sp>
    </p:spTree>
    <p:extLst>
      <p:ext uri="{BB962C8B-B14F-4D97-AF65-F5344CB8AC3E}">
        <p14:creationId xmlns:p14="http://schemas.microsoft.com/office/powerpoint/2010/main" val="48724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10 credits = 100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Ways to Generate Extra Money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4" name="Content Placeholder 3"/>
          <p:cNvSpPr>
            <a:spLocks noGrp="1"/>
          </p:cNvSpPr>
          <p:nvPr>
            <p:ph sz="quarter" idx="1"/>
          </p:nvPr>
        </p:nvSpPr>
        <p:spPr>
          <a:xfrm>
            <a:off x="374904" y="1004222"/>
            <a:ext cx="8219256" cy="5663278"/>
          </a:xfrm>
        </p:spPr>
        <p:txBody>
          <a:bodyPr>
            <a:normAutofit lnSpcReduction="10000"/>
          </a:bodyPr>
          <a:lstStyle/>
          <a:p>
            <a:pPr marL="0" indent="0">
              <a:buNone/>
            </a:pPr>
            <a:r>
              <a:rPr lang="en-ZA" sz="2100" b="1" dirty="0" smtClean="0"/>
              <a:t>Taking </a:t>
            </a:r>
            <a:r>
              <a:rPr lang="en-ZA" sz="2100" b="1" dirty="0"/>
              <a:t>on Extra Jobs </a:t>
            </a:r>
          </a:p>
          <a:p>
            <a:pPr marL="0" indent="0">
              <a:buNone/>
            </a:pPr>
            <a:r>
              <a:rPr lang="en-ZA" sz="2100" dirty="0"/>
              <a:t> </a:t>
            </a:r>
            <a:endParaRPr lang="en-ZA" sz="2100" b="1" dirty="0"/>
          </a:p>
          <a:p>
            <a:pPr marL="0" indent="0">
              <a:buNone/>
            </a:pPr>
            <a:r>
              <a:rPr lang="en-ZA" sz="2100" b="1" dirty="0"/>
              <a:t>The following are examples of excellent ways to earn money by doing extra jobs after hours:</a:t>
            </a:r>
          </a:p>
          <a:p>
            <a:pPr marL="0" indent="0">
              <a:buNone/>
            </a:pPr>
            <a:endParaRPr lang="en-ZA" sz="2100" b="1" dirty="0"/>
          </a:p>
          <a:p>
            <a:pPr lvl="0" fontAlgn="base"/>
            <a:r>
              <a:rPr lang="en-ZA" sz="2100" dirty="0">
                <a:effectLst>
                  <a:outerShdw sx="0" sy="0">
                    <a:srgbClr val="000000"/>
                  </a:outerShdw>
                </a:effectLst>
              </a:rPr>
              <a:t>Waitering in restaurants</a:t>
            </a:r>
          </a:p>
          <a:p>
            <a:pPr lvl="0" fontAlgn="base"/>
            <a:r>
              <a:rPr lang="en-ZA" sz="2100" dirty="0">
                <a:effectLst>
                  <a:outerShdw sx="0" sy="0">
                    <a:srgbClr val="000000"/>
                  </a:outerShdw>
                </a:effectLst>
              </a:rPr>
              <a:t>Working as a barman or barlady</a:t>
            </a:r>
          </a:p>
          <a:p>
            <a:pPr lvl="0" fontAlgn="base"/>
            <a:r>
              <a:rPr lang="en-ZA" sz="2100" dirty="0">
                <a:effectLst>
                  <a:outerShdw sx="0" sy="0">
                    <a:srgbClr val="000000"/>
                  </a:outerShdw>
                </a:effectLst>
              </a:rPr>
              <a:t>Childminding or babysitting</a:t>
            </a:r>
          </a:p>
          <a:p>
            <a:pPr lvl="0" fontAlgn="base"/>
            <a:r>
              <a:rPr lang="en-ZA" sz="2100" dirty="0">
                <a:effectLst>
                  <a:outerShdw sx="0" sy="0">
                    <a:srgbClr val="000000"/>
                  </a:outerShdw>
                </a:effectLst>
              </a:rPr>
              <a:t>Housesitting for people that are on holiday</a:t>
            </a:r>
          </a:p>
          <a:p>
            <a:pPr lvl="0" fontAlgn="base"/>
            <a:r>
              <a:rPr lang="en-ZA" sz="2100" dirty="0">
                <a:effectLst>
                  <a:outerShdw sx="0" sy="0">
                    <a:srgbClr val="000000"/>
                  </a:outerShdw>
                </a:effectLst>
              </a:rPr>
              <a:t>Looking after pets for people that are on holiday, or elderly people that cannot exercise their dogs</a:t>
            </a:r>
          </a:p>
          <a:p>
            <a:pPr lvl="0" fontAlgn="base"/>
            <a:r>
              <a:rPr lang="en-ZA" sz="2100" dirty="0">
                <a:effectLst>
                  <a:outerShdw sx="0" sy="0">
                    <a:srgbClr val="000000"/>
                  </a:outerShdw>
                </a:effectLst>
              </a:rPr>
              <a:t>Taking photographs at weddings, parties or other functions</a:t>
            </a:r>
          </a:p>
          <a:p>
            <a:pPr lvl="0" fontAlgn="base"/>
            <a:r>
              <a:rPr lang="en-ZA" sz="2100" dirty="0">
                <a:effectLst>
                  <a:outerShdw sx="0" sy="0">
                    <a:srgbClr val="000000"/>
                  </a:outerShdw>
                </a:effectLst>
              </a:rPr>
              <a:t>Offering extra classes in subjects that you have a lot of knowledge of</a:t>
            </a:r>
          </a:p>
          <a:p>
            <a:pPr lvl="0" fontAlgn="base"/>
            <a:r>
              <a:rPr lang="en-ZA" sz="2100" dirty="0">
                <a:effectLst>
                  <a:outerShdw sx="0" sy="0">
                    <a:srgbClr val="000000"/>
                  </a:outerShdw>
                </a:effectLst>
              </a:rPr>
              <a:t>Do make-up or hair</a:t>
            </a:r>
          </a:p>
          <a:p>
            <a:r>
              <a:rPr lang="en-ZA" sz="2100" dirty="0"/>
              <a:t>and many more.</a:t>
            </a:r>
          </a:p>
          <a:p>
            <a:pPr marL="0" indent="0">
              <a:buNone/>
            </a:pPr>
            <a:endParaRPr lang="en-ZA" dirty="0"/>
          </a:p>
        </p:txBody>
      </p:sp>
    </p:spTree>
    <p:extLst>
      <p:ext uri="{BB962C8B-B14F-4D97-AF65-F5344CB8AC3E}">
        <p14:creationId xmlns:p14="http://schemas.microsoft.com/office/powerpoint/2010/main" val="40734995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Ways to Generate Extra Money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4" name="Content Placeholder 3"/>
          <p:cNvSpPr>
            <a:spLocks noGrp="1"/>
          </p:cNvSpPr>
          <p:nvPr>
            <p:ph sz="quarter" idx="1"/>
          </p:nvPr>
        </p:nvSpPr>
        <p:spPr>
          <a:xfrm>
            <a:off x="374904" y="1004222"/>
            <a:ext cx="8219256" cy="5663278"/>
          </a:xfrm>
        </p:spPr>
        <p:txBody>
          <a:bodyPr>
            <a:normAutofit/>
          </a:bodyPr>
          <a:lstStyle/>
          <a:p>
            <a:pPr marL="0" indent="0">
              <a:buNone/>
            </a:pPr>
            <a:r>
              <a:rPr lang="en-ZA" sz="2100" b="1" dirty="0"/>
              <a:t>Starting a Small, Home-Based Business  </a:t>
            </a:r>
          </a:p>
          <a:p>
            <a:pPr marL="0" indent="0">
              <a:buNone/>
            </a:pPr>
            <a:endParaRPr lang="en-ZA" sz="2100" dirty="0"/>
          </a:p>
          <a:p>
            <a:r>
              <a:rPr lang="en-ZA" sz="2100" dirty="0"/>
              <a:t>It is also a good idea to start a small, home-based business. This can at the beginning be small, something that you can do outside of working hours. But many people that started in this way have discovered that their businesses grew so fast that they had to quit their jobs to do this full-time</a:t>
            </a:r>
            <a:r>
              <a:rPr lang="en-ZA" sz="2000" dirty="0"/>
              <a:t>. </a:t>
            </a:r>
            <a:endParaRPr lang="en-ZA" dirty="0"/>
          </a:p>
        </p:txBody>
      </p:sp>
    </p:spTree>
    <p:extLst>
      <p:ext uri="{BB962C8B-B14F-4D97-AF65-F5344CB8AC3E}">
        <p14:creationId xmlns:p14="http://schemas.microsoft.com/office/powerpoint/2010/main" val="13711903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Ways to Generate Extra Money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4" name="Content Placeholder 3"/>
          <p:cNvSpPr>
            <a:spLocks noGrp="1"/>
          </p:cNvSpPr>
          <p:nvPr>
            <p:ph sz="quarter" idx="1"/>
          </p:nvPr>
        </p:nvSpPr>
        <p:spPr>
          <a:xfrm>
            <a:off x="374904" y="1004222"/>
            <a:ext cx="8219256" cy="5663278"/>
          </a:xfrm>
        </p:spPr>
        <p:txBody>
          <a:bodyPr>
            <a:normAutofit fontScale="92500"/>
          </a:bodyPr>
          <a:lstStyle/>
          <a:p>
            <a:pPr marL="0" indent="0">
              <a:buNone/>
            </a:pPr>
            <a:r>
              <a:rPr lang="en-ZA" sz="2300" b="1" dirty="0"/>
              <a:t>The following are a few examples, to which you can add your own ideas:</a:t>
            </a:r>
          </a:p>
          <a:p>
            <a:pPr marL="0" indent="0">
              <a:buNone/>
            </a:pPr>
            <a:r>
              <a:rPr lang="en-ZA" sz="2300" dirty="0"/>
              <a:t> </a:t>
            </a:r>
          </a:p>
          <a:p>
            <a:pPr marL="0" indent="0">
              <a:buNone/>
            </a:pPr>
            <a:r>
              <a:rPr lang="en-ZA" sz="2300" dirty="0"/>
              <a:t>•	Typing</a:t>
            </a:r>
          </a:p>
          <a:p>
            <a:pPr marL="0" indent="0">
              <a:buNone/>
            </a:pPr>
            <a:r>
              <a:rPr lang="en-ZA" sz="2300" dirty="0"/>
              <a:t>•	Completing surveys</a:t>
            </a:r>
          </a:p>
          <a:p>
            <a:pPr marL="0" indent="0">
              <a:buNone/>
            </a:pPr>
            <a:r>
              <a:rPr lang="en-ZA" sz="2300" dirty="0"/>
              <a:t>•	Baking</a:t>
            </a:r>
          </a:p>
          <a:p>
            <a:pPr marL="0" indent="0">
              <a:buNone/>
            </a:pPr>
            <a:r>
              <a:rPr lang="en-ZA" sz="2300" dirty="0"/>
              <a:t>•	Needlework</a:t>
            </a:r>
          </a:p>
          <a:p>
            <a:pPr marL="0" indent="0">
              <a:buNone/>
            </a:pPr>
            <a:r>
              <a:rPr lang="en-ZA" sz="2300" dirty="0"/>
              <a:t>•	Repairing cars, bicycles, electrical equipment, etc.</a:t>
            </a:r>
          </a:p>
          <a:p>
            <a:pPr marL="0" indent="0">
              <a:buNone/>
            </a:pPr>
            <a:r>
              <a:rPr lang="en-ZA" sz="2300" dirty="0"/>
              <a:t>•	Welding, for instance security gates, burglar bars</a:t>
            </a:r>
          </a:p>
          <a:p>
            <a:pPr marL="0" indent="0">
              <a:buNone/>
            </a:pPr>
            <a:r>
              <a:rPr lang="en-ZA" sz="2300" dirty="0"/>
              <a:t>•	Sales, for instance Tupperware, slimming products, jewellery</a:t>
            </a:r>
          </a:p>
          <a:p>
            <a:pPr marL="0" indent="0">
              <a:buNone/>
            </a:pPr>
            <a:r>
              <a:rPr lang="en-ZA" sz="2300" dirty="0"/>
              <a:t>•	Party / function planning</a:t>
            </a:r>
          </a:p>
          <a:p>
            <a:pPr marL="0" indent="0">
              <a:buNone/>
            </a:pPr>
            <a:r>
              <a:rPr lang="en-ZA" sz="2300" dirty="0"/>
              <a:t>•	Homemade toys</a:t>
            </a:r>
          </a:p>
          <a:p>
            <a:pPr marL="0" indent="0">
              <a:buNone/>
            </a:pPr>
            <a:r>
              <a:rPr lang="en-ZA" sz="2300" dirty="0"/>
              <a:t>•	Growing and selling seedlings and plants  </a:t>
            </a:r>
          </a:p>
          <a:p>
            <a:pPr marL="0" indent="0">
              <a:buNone/>
            </a:pPr>
            <a:r>
              <a:rPr lang="en-ZA" sz="2300" dirty="0"/>
              <a:t>•	Selling home-grown vegetables and flowers</a:t>
            </a:r>
          </a:p>
          <a:p>
            <a:pPr marL="0" indent="0">
              <a:buNone/>
            </a:pPr>
            <a:endParaRPr lang="en-ZA" dirty="0"/>
          </a:p>
          <a:p>
            <a:pPr marL="0" indent="0">
              <a:buNone/>
            </a:pPr>
            <a:endParaRPr lang="en-ZA" dirty="0"/>
          </a:p>
        </p:txBody>
      </p:sp>
      <p:pic>
        <p:nvPicPr>
          <p:cNvPr id="8" name="Picture 7"/>
          <p:cNvPicPr>
            <a:picLocks noChangeAspect="1"/>
          </p:cNvPicPr>
          <p:nvPr/>
        </p:nvPicPr>
        <p:blipFill>
          <a:blip r:embed="rId2"/>
          <a:stretch>
            <a:fillRect/>
          </a:stretch>
        </p:blipFill>
        <p:spPr>
          <a:xfrm>
            <a:off x="5885926" y="1564106"/>
            <a:ext cx="2754554" cy="1912252"/>
          </a:xfrm>
          <a:prstGeom prst="rect">
            <a:avLst/>
          </a:prstGeom>
        </p:spPr>
      </p:pic>
    </p:spTree>
    <p:extLst>
      <p:ext uri="{BB962C8B-B14F-4D97-AF65-F5344CB8AC3E}">
        <p14:creationId xmlns:p14="http://schemas.microsoft.com/office/powerpoint/2010/main" val="16920816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Ways to Generate Extra Money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4" name="Content Placeholder 3"/>
          <p:cNvSpPr>
            <a:spLocks noGrp="1"/>
          </p:cNvSpPr>
          <p:nvPr>
            <p:ph sz="quarter" idx="1"/>
          </p:nvPr>
        </p:nvSpPr>
        <p:spPr>
          <a:xfrm>
            <a:off x="374904" y="1004222"/>
            <a:ext cx="8219256" cy="5663278"/>
          </a:xfrm>
        </p:spPr>
        <p:txBody>
          <a:bodyPr>
            <a:normAutofit/>
          </a:bodyPr>
          <a:lstStyle/>
          <a:p>
            <a:pPr marL="0" indent="0">
              <a:buNone/>
            </a:pPr>
            <a:r>
              <a:rPr lang="en-ZA" sz="2100" b="1" dirty="0"/>
              <a:t>Investments </a:t>
            </a:r>
          </a:p>
          <a:p>
            <a:pPr marL="0" indent="0">
              <a:buNone/>
            </a:pPr>
            <a:r>
              <a:rPr lang="en-ZA" sz="2100" dirty="0"/>
              <a:t> </a:t>
            </a:r>
          </a:p>
          <a:p>
            <a:r>
              <a:rPr lang="en-ZA" sz="2100" dirty="0"/>
              <a:t>You can earn extra money by investing your savings, and then earning interest on that. Make sure that you invest at a recognised institution which you can trust</a:t>
            </a:r>
            <a:r>
              <a:rPr lang="en-ZA" sz="2100" dirty="0" smtClean="0"/>
              <a:t>.</a:t>
            </a:r>
          </a:p>
          <a:p>
            <a:r>
              <a:rPr lang="en-ZA" sz="2100" dirty="0" smtClean="0"/>
              <a:t> </a:t>
            </a:r>
            <a:r>
              <a:rPr lang="en-ZA" sz="2100" dirty="0"/>
              <a:t>Too many people are promised unrealistic high interest rates, and when they do invest in such schemes, they lose all their money. Remember, if it sounds too good to be true, it usually is!</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17755392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Ways to Generate Extra Money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114</a:t>
            </a:fld>
            <a:endParaRPr lang="en-ZA" dirty="0"/>
          </a:p>
        </p:txBody>
      </p:sp>
      <p:sp>
        <p:nvSpPr>
          <p:cNvPr id="4" name="Content Placeholder 3"/>
          <p:cNvSpPr>
            <a:spLocks noGrp="1"/>
          </p:cNvSpPr>
          <p:nvPr>
            <p:ph sz="quarter" idx="1"/>
          </p:nvPr>
        </p:nvSpPr>
        <p:spPr>
          <a:xfrm>
            <a:off x="374904" y="1004222"/>
            <a:ext cx="8219256" cy="5663278"/>
          </a:xfrm>
        </p:spPr>
        <p:txBody>
          <a:bodyPr>
            <a:normAutofit/>
          </a:bodyPr>
          <a:lstStyle/>
          <a:p>
            <a:pPr marL="0" indent="0">
              <a:buNone/>
            </a:pPr>
            <a:r>
              <a:rPr lang="en-ZA" sz="2100" b="1" dirty="0"/>
              <a:t>Lending Money </a:t>
            </a:r>
          </a:p>
          <a:p>
            <a:pPr marL="0" indent="0">
              <a:buNone/>
            </a:pPr>
            <a:endParaRPr lang="en-ZA" sz="2100" dirty="0"/>
          </a:p>
          <a:p>
            <a:r>
              <a:rPr lang="en-ZA" sz="2100" dirty="0"/>
              <a:t>You can also earn interest by lending people money. This may be very risky, as people can disappear and not pay back the money that they have borrowed. Make sure that you </a:t>
            </a:r>
          </a:p>
          <a:p>
            <a:pPr lvl="0" fontAlgn="base"/>
            <a:r>
              <a:rPr lang="en-ZA" sz="2100" dirty="0">
                <a:effectLst>
                  <a:outerShdw sx="0" sy="0">
                    <a:srgbClr val="000000"/>
                  </a:outerShdw>
                </a:effectLst>
              </a:rPr>
              <a:t>Know who you are lending to  </a:t>
            </a:r>
          </a:p>
          <a:p>
            <a:pPr lvl="0" fontAlgn="base"/>
            <a:r>
              <a:rPr lang="en-ZA" sz="2100" dirty="0">
                <a:effectLst>
                  <a:outerShdw sx="0" sy="0">
                    <a:srgbClr val="000000"/>
                  </a:outerShdw>
                </a:effectLst>
              </a:rPr>
              <a:t>Have contactable references for this person  </a:t>
            </a:r>
          </a:p>
          <a:p>
            <a:pPr lvl="0" fontAlgn="base"/>
            <a:r>
              <a:rPr lang="en-ZA" sz="2100" dirty="0">
                <a:effectLst>
                  <a:outerShdw sx="0" sy="0">
                    <a:srgbClr val="000000"/>
                  </a:outerShdw>
                </a:effectLst>
              </a:rPr>
              <a:t>Do some background check on the lender  </a:t>
            </a:r>
          </a:p>
          <a:p>
            <a:r>
              <a:rPr lang="en-ZA" sz="2100" dirty="0"/>
              <a:t>Have a contract drawn up by a lawyer to protect you </a:t>
            </a:r>
            <a:endParaRPr lang="en-ZA" sz="2100" dirty="0"/>
          </a:p>
          <a:p>
            <a:pPr marL="0" indent="0">
              <a:buNone/>
            </a:pPr>
            <a:endParaRPr lang="en-ZA" dirty="0"/>
          </a:p>
        </p:txBody>
      </p:sp>
    </p:spTree>
    <p:extLst>
      <p:ext uri="{BB962C8B-B14F-4D97-AF65-F5344CB8AC3E}">
        <p14:creationId xmlns:p14="http://schemas.microsoft.com/office/powerpoint/2010/main" val="141961173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STUDY UNIT 4</a:t>
            </a:r>
            <a:endParaRPr lang="en-ZA" dirty="0"/>
          </a:p>
        </p:txBody>
      </p:sp>
      <p:sp>
        <p:nvSpPr>
          <p:cNvPr id="3" name="Text Placeholder 2"/>
          <p:cNvSpPr>
            <a:spLocks noGrp="1"/>
          </p:cNvSpPr>
          <p:nvPr>
            <p:ph type="body" idx="1"/>
          </p:nvPr>
        </p:nvSpPr>
        <p:spPr/>
        <p:txBody>
          <a:bodyPr/>
          <a:lstStyle/>
          <a:p>
            <a:r>
              <a:rPr lang="en-GB" dirty="0"/>
              <a:t>DEVELOP A PERSONAL AND/OR FAMILY BUDGET</a:t>
            </a:r>
            <a:r>
              <a:rPr lang="en-ZA" dirty="0"/>
              <a:t/>
            </a:r>
            <a:br>
              <a:rPr lang="en-ZA" dirty="0"/>
            </a:br>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115</a:t>
            </a:fld>
            <a:endParaRPr lang="en-ZA" dirty="0"/>
          </a:p>
        </p:txBody>
      </p:sp>
    </p:spTree>
    <p:extLst>
      <p:ext uri="{BB962C8B-B14F-4D97-AF65-F5344CB8AC3E}">
        <p14:creationId xmlns:p14="http://schemas.microsoft.com/office/powerpoint/2010/main" val="28934673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List Items on a Personal and/or Family Budget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116</a:t>
            </a:fld>
            <a:endParaRPr lang="en-ZA" dirty="0"/>
          </a:p>
        </p:txBody>
      </p:sp>
      <p:pic>
        <p:nvPicPr>
          <p:cNvPr id="5" name="Picture 4"/>
          <p:cNvPicPr>
            <a:picLocks noChangeAspect="1"/>
          </p:cNvPicPr>
          <p:nvPr/>
        </p:nvPicPr>
        <p:blipFill>
          <a:blip r:embed="rId2"/>
          <a:stretch>
            <a:fillRect/>
          </a:stretch>
        </p:blipFill>
        <p:spPr>
          <a:xfrm>
            <a:off x="6557616" y="3753296"/>
            <a:ext cx="2129184" cy="1811285"/>
          </a:xfrm>
          <a:prstGeom prst="rect">
            <a:avLst/>
          </a:prstGeom>
        </p:spPr>
      </p:pic>
      <p:sp>
        <p:nvSpPr>
          <p:cNvPr id="4" name="Content Placeholder 3"/>
          <p:cNvSpPr>
            <a:spLocks noGrp="1"/>
          </p:cNvSpPr>
          <p:nvPr>
            <p:ph sz="quarter" idx="1"/>
          </p:nvPr>
        </p:nvSpPr>
        <p:spPr/>
        <p:txBody>
          <a:bodyPr>
            <a:normAutofit/>
          </a:bodyPr>
          <a:lstStyle/>
          <a:p>
            <a:pPr marL="0" indent="0">
              <a:buNone/>
            </a:pPr>
            <a:r>
              <a:rPr lang="en-ZA" sz="2100" dirty="0"/>
              <a:t>It’s a good idea to set aside at least an hour before you begin planning your personal budget. If you do it in a hurry, you will probably make mistakes.</a:t>
            </a:r>
          </a:p>
          <a:p>
            <a:pPr marL="0" indent="0">
              <a:buNone/>
            </a:pPr>
            <a:endParaRPr lang="en-ZA" sz="2100" dirty="0"/>
          </a:p>
          <a:p>
            <a:pPr marL="0" indent="0">
              <a:buNone/>
            </a:pPr>
            <a:r>
              <a:rPr lang="en-ZA" sz="2100" b="1" dirty="0"/>
              <a:t>First get together all the paperwork for the past three months that you’ll need before getting started – so get hold of all of the following for the past three months:</a:t>
            </a:r>
          </a:p>
          <a:p>
            <a:pPr marL="0" indent="0">
              <a:buNone/>
            </a:pPr>
            <a:r>
              <a:rPr lang="en-ZA" sz="2100" dirty="0"/>
              <a:t>•	bank statements  </a:t>
            </a:r>
          </a:p>
          <a:p>
            <a:pPr marL="0" indent="0">
              <a:buNone/>
            </a:pPr>
            <a:r>
              <a:rPr lang="en-ZA" sz="2100" dirty="0"/>
              <a:t>•	credit card bills </a:t>
            </a:r>
          </a:p>
          <a:p>
            <a:pPr marL="0" indent="0">
              <a:buNone/>
            </a:pPr>
            <a:r>
              <a:rPr lang="en-ZA" sz="2100" dirty="0"/>
              <a:t>•	copies of your household bills </a:t>
            </a:r>
          </a:p>
          <a:p>
            <a:pPr marL="0" indent="0">
              <a:buNone/>
            </a:pPr>
            <a:r>
              <a:rPr lang="en-ZA" sz="2100" dirty="0"/>
              <a:t>•	details of your savings and pension contributions </a:t>
            </a:r>
          </a:p>
          <a:p>
            <a:pPr marL="0" indent="0">
              <a:buNone/>
            </a:pPr>
            <a:r>
              <a:rPr lang="en-ZA" sz="2100" dirty="0"/>
              <a:t>•	information on any other incomes you may have </a:t>
            </a:r>
          </a:p>
          <a:p>
            <a:pPr marL="0" indent="0">
              <a:buNone/>
            </a:pPr>
            <a:endParaRPr lang="en-ZA" dirty="0"/>
          </a:p>
        </p:txBody>
      </p:sp>
    </p:spTree>
    <p:extLst>
      <p:ext uri="{BB962C8B-B14F-4D97-AF65-F5344CB8AC3E}">
        <p14:creationId xmlns:p14="http://schemas.microsoft.com/office/powerpoint/2010/main" val="27152413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List Items on a Personal and/or Family Budget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117</a:t>
            </a:fld>
            <a:endParaRPr lang="en-ZA" dirty="0"/>
          </a:p>
        </p:txBody>
      </p:sp>
      <p:sp>
        <p:nvSpPr>
          <p:cNvPr id="4" name="Content Placeholder 3"/>
          <p:cNvSpPr>
            <a:spLocks noGrp="1"/>
          </p:cNvSpPr>
          <p:nvPr>
            <p:ph sz="quarter" idx="1"/>
          </p:nvPr>
        </p:nvSpPr>
        <p:spPr>
          <a:xfrm>
            <a:off x="467544" y="1530300"/>
            <a:ext cx="8219256" cy="4680000"/>
          </a:xfrm>
        </p:spPr>
        <p:txBody>
          <a:bodyPr>
            <a:normAutofit/>
          </a:bodyPr>
          <a:lstStyle/>
          <a:p>
            <a:pPr marL="0" indent="0">
              <a:buNone/>
            </a:pPr>
            <a:r>
              <a:rPr lang="en-ZA" sz="2100" b="1" u="sng" dirty="0"/>
              <a:t>Add up your income</a:t>
            </a:r>
          </a:p>
          <a:p>
            <a:pPr marL="0" indent="0">
              <a:buNone/>
            </a:pPr>
            <a:r>
              <a:rPr lang="en-ZA" sz="2100" dirty="0"/>
              <a:t> </a:t>
            </a:r>
          </a:p>
          <a:p>
            <a:r>
              <a:rPr lang="en-ZA" sz="2100" dirty="0"/>
              <a:t>Next, you need to calculate your income. Make a list of your wages or salary (after all deductions – the amount that is paid into your bank account), as well as the wages or salary of your spouse or partner if that forms part of the monthly </a:t>
            </a:r>
            <a:r>
              <a:rPr lang="en-ZA" sz="2100" dirty="0" smtClean="0"/>
              <a:t>income.</a:t>
            </a:r>
          </a:p>
          <a:p>
            <a:pPr marL="0" indent="0">
              <a:buNone/>
            </a:pPr>
            <a:endParaRPr lang="en-ZA" sz="2100" dirty="0" smtClean="0"/>
          </a:p>
          <a:p>
            <a:r>
              <a:rPr lang="en-ZA" sz="2100" dirty="0" smtClean="0"/>
              <a:t>Also </a:t>
            </a:r>
            <a:r>
              <a:rPr lang="en-ZA" sz="2100" dirty="0"/>
              <a:t>add any income you have from savings, investments, additional income as discussed in Study Unit 3.5, or the rental of any properties you own.</a:t>
            </a:r>
          </a:p>
          <a:p>
            <a:pPr marL="0" indent="0">
              <a:buNone/>
            </a:pPr>
            <a:endParaRPr lang="en-ZA" dirty="0"/>
          </a:p>
        </p:txBody>
      </p:sp>
    </p:spTree>
    <p:extLst>
      <p:ext uri="{BB962C8B-B14F-4D97-AF65-F5344CB8AC3E}">
        <p14:creationId xmlns:p14="http://schemas.microsoft.com/office/powerpoint/2010/main" val="42255181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List Items on a Personal and/or Family Budget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118</a:t>
            </a:fld>
            <a:endParaRPr lang="en-ZA" dirty="0"/>
          </a:p>
        </p:txBody>
      </p:sp>
      <p:sp>
        <p:nvSpPr>
          <p:cNvPr id="4" name="Content Placeholder 3"/>
          <p:cNvSpPr>
            <a:spLocks noGrp="1"/>
          </p:cNvSpPr>
          <p:nvPr>
            <p:ph sz="quarter" idx="1"/>
          </p:nvPr>
        </p:nvSpPr>
        <p:spPr>
          <a:xfrm>
            <a:off x="467544" y="1282638"/>
            <a:ext cx="8219256" cy="5166288"/>
          </a:xfrm>
        </p:spPr>
        <p:txBody>
          <a:bodyPr>
            <a:normAutofit lnSpcReduction="10000"/>
          </a:bodyPr>
          <a:lstStyle/>
          <a:p>
            <a:pPr marL="0" indent="0">
              <a:buNone/>
            </a:pPr>
            <a:r>
              <a:rPr lang="en-ZA" sz="2100" b="1" u="sng" dirty="0"/>
              <a:t>Expenses</a:t>
            </a:r>
          </a:p>
          <a:p>
            <a:pPr marL="0" indent="0">
              <a:buNone/>
            </a:pPr>
            <a:endParaRPr lang="en-ZA" sz="2100" dirty="0"/>
          </a:p>
          <a:p>
            <a:r>
              <a:rPr lang="en-ZA" sz="2100" dirty="0"/>
              <a:t>Now write down your fixed monthly expenses – rent/ mortgage, water and electricity, phone and cell phone bills, children's allowances, medical aid, retirement annuity, school fees, ballet classes, gym membership, household insurance, car payments, petrol, armed response etc. Add everything that you have to pay for every month.</a:t>
            </a:r>
          </a:p>
          <a:p>
            <a:pPr marL="0" indent="0">
              <a:buNone/>
            </a:pPr>
            <a:endParaRPr lang="en-ZA" sz="2100" dirty="0"/>
          </a:p>
          <a:p>
            <a:r>
              <a:rPr lang="en-ZA" sz="2100" dirty="0"/>
              <a:t>The next step is to write a realistic estimate of other monthly expenses such as groceries, entertainment, restaurants, clothes, cosmetics, toiletries, books, CD's, etc. </a:t>
            </a:r>
            <a:endParaRPr lang="en-ZA" sz="2100" dirty="0" smtClean="0"/>
          </a:p>
          <a:p>
            <a:pPr marL="0" indent="0">
              <a:buNone/>
            </a:pPr>
            <a:endParaRPr lang="en-ZA" sz="2100" dirty="0" smtClean="0"/>
          </a:p>
          <a:p>
            <a:r>
              <a:rPr lang="en-ZA" sz="2100" dirty="0" smtClean="0"/>
              <a:t>Then </a:t>
            </a:r>
            <a:r>
              <a:rPr lang="en-ZA" sz="2100" dirty="0"/>
              <a:t>add unforeseen expenses like school or work functions, emergencies like plumbing or car breakdowns, birthday parties, etc. You can use the bank statements that you gathered to help you get to a realistic estimate of all these expenses.</a:t>
            </a:r>
          </a:p>
          <a:p>
            <a:pPr marL="0" indent="0">
              <a:buNone/>
            </a:pPr>
            <a:endParaRPr lang="en-ZA" dirty="0"/>
          </a:p>
        </p:txBody>
      </p:sp>
    </p:spTree>
    <p:extLst>
      <p:ext uri="{BB962C8B-B14F-4D97-AF65-F5344CB8AC3E}">
        <p14:creationId xmlns:p14="http://schemas.microsoft.com/office/powerpoint/2010/main" val="374248971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List Items on a Personal and/or Family Budget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119</a:t>
            </a:fld>
            <a:endParaRPr lang="en-ZA" dirty="0"/>
          </a:p>
        </p:txBody>
      </p:sp>
      <p:sp>
        <p:nvSpPr>
          <p:cNvPr id="4" name="Content Placeholder 3"/>
          <p:cNvSpPr>
            <a:spLocks noGrp="1"/>
          </p:cNvSpPr>
          <p:nvPr>
            <p:ph sz="quarter" idx="1"/>
          </p:nvPr>
        </p:nvSpPr>
        <p:spPr>
          <a:xfrm>
            <a:off x="467544" y="1282638"/>
            <a:ext cx="8219256" cy="5166288"/>
          </a:xfrm>
        </p:spPr>
        <p:txBody>
          <a:bodyPr>
            <a:normAutofit/>
          </a:bodyPr>
          <a:lstStyle/>
          <a:p>
            <a:pPr marL="0" indent="0">
              <a:buNone/>
            </a:pPr>
            <a:r>
              <a:rPr lang="en-ZA" sz="2100" dirty="0"/>
              <a:t>Add up all your expenses. </a:t>
            </a:r>
          </a:p>
          <a:p>
            <a:pPr marL="0" indent="0">
              <a:buNone/>
            </a:pPr>
            <a:r>
              <a:rPr lang="en-ZA" sz="2100" dirty="0"/>
              <a:t>  </a:t>
            </a:r>
          </a:p>
          <a:p>
            <a:pPr marL="0" indent="0">
              <a:buNone/>
            </a:pPr>
            <a:r>
              <a:rPr lang="en-ZA" sz="2100" b="1" u="sng" dirty="0"/>
              <a:t>Compare what’s coming in and going out</a:t>
            </a:r>
          </a:p>
          <a:p>
            <a:pPr marL="0" indent="0">
              <a:buNone/>
            </a:pPr>
            <a:r>
              <a:rPr lang="en-ZA" sz="2100" dirty="0"/>
              <a:t> </a:t>
            </a:r>
          </a:p>
          <a:p>
            <a:r>
              <a:rPr lang="en-ZA" sz="2100" dirty="0"/>
              <a:t>Now it’s time to look at your income and expenses totals alongside one another. Subtract your monthly expenses from your monthly income, and the answer will tell you how much money you have left each month. If the total is a minus (meaning your expenses are more than your income), it will mean that you will have to think carefully where you can cut down on your expenses. </a:t>
            </a:r>
            <a:endParaRPr lang="en-ZA" sz="2100" dirty="0" smtClean="0"/>
          </a:p>
          <a:p>
            <a:endParaRPr lang="en-ZA" sz="2100" dirty="0"/>
          </a:p>
          <a:p>
            <a:r>
              <a:rPr lang="en-ZA" sz="2100" dirty="0" smtClean="0"/>
              <a:t>This </a:t>
            </a:r>
            <a:r>
              <a:rPr lang="en-ZA" sz="2100" dirty="0"/>
              <a:t>can be done by prioritising your expenses, and cutting down on the items of lowest priority. This will be discussed in more detail next.</a:t>
            </a:r>
          </a:p>
          <a:p>
            <a:pPr marL="0" indent="0">
              <a:buNone/>
            </a:pPr>
            <a:endParaRPr lang="en-ZA" dirty="0"/>
          </a:p>
        </p:txBody>
      </p:sp>
    </p:spTree>
    <p:extLst>
      <p:ext uri="{BB962C8B-B14F-4D97-AF65-F5344CB8AC3E}">
        <p14:creationId xmlns:p14="http://schemas.microsoft.com/office/powerpoint/2010/main" val="584257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24687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Prioritise Items on a Personal and/or Family Budget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120</a:t>
            </a:fld>
            <a:endParaRPr lang="en-ZA" dirty="0"/>
          </a:p>
        </p:txBody>
      </p:sp>
      <p:sp>
        <p:nvSpPr>
          <p:cNvPr id="4" name="Content Placeholder 3"/>
          <p:cNvSpPr>
            <a:spLocks noGrp="1"/>
          </p:cNvSpPr>
          <p:nvPr>
            <p:ph sz="quarter" idx="1"/>
          </p:nvPr>
        </p:nvSpPr>
        <p:spPr/>
        <p:txBody>
          <a:bodyPr>
            <a:normAutofit/>
          </a:bodyPr>
          <a:lstStyle/>
          <a:p>
            <a:pPr marL="0" indent="0">
              <a:buNone/>
            </a:pPr>
            <a:r>
              <a:rPr lang="en-ZA" sz="2100" b="1" dirty="0"/>
              <a:t>After you have a clear idea of your expenses, it's time to put them in priority order. The order should be:</a:t>
            </a:r>
          </a:p>
          <a:p>
            <a:pPr marL="0" indent="0">
              <a:buNone/>
            </a:pPr>
            <a:r>
              <a:rPr lang="en-ZA" sz="2100" dirty="0"/>
              <a:t> </a:t>
            </a:r>
          </a:p>
          <a:p>
            <a:pPr marL="0" indent="0">
              <a:buNone/>
            </a:pPr>
            <a:endParaRPr lang="en-ZA" sz="2100" dirty="0"/>
          </a:p>
          <a:p>
            <a:pPr marL="0" indent="0">
              <a:buNone/>
            </a:pPr>
            <a:r>
              <a:rPr lang="en-ZA" sz="2100" dirty="0"/>
              <a:t>•	Food and shelter, which could include your rent and levy </a:t>
            </a:r>
            <a:r>
              <a:rPr lang="en-ZA" sz="2100" dirty="0" smtClean="0"/>
              <a:t>	or 	bond </a:t>
            </a:r>
            <a:r>
              <a:rPr lang="en-ZA" sz="2100" dirty="0"/>
              <a:t>repayment. </a:t>
            </a:r>
          </a:p>
          <a:p>
            <a:pPr marL="0" indent="0">
              <a:buNone/>
            </a:pPr>
            <a:r>
              <a:rPr lang="en-ZA" sz="2100" dirty="0"/>
              <a:t>•	Essential utilities like water, electricity and transport, as </a:t>
            </a:r>
            <a:r>
              <a:rPr lang="en-ZA" sz="2100" dirty="0" smtClean="0"/>
              <a:t>	household </a:t>
            </a:r>
            <a:r>
              <a:rPr lang="en-ZA" sz="2100" dirty="0"/>
              <a:t>will not survive without these. </a:t>
            </a:r>
          </a:p>
          <a:p>
            <a:pPr marL="0" indent="0">
              <a:buNone/>
            </a:pPr>
            <a:r>
              <a:rPr lang="en-ZA" sz="2100" dirty="0"/>
              <a:t>•	Household expenses</a:t>
            </a:r>
          </a:p>
          <a:p>
            <a:pPr marL="0" indent="0">
              <a:buNone/>
            </a:pPr>
            <a:r>
              <a:rPr lang="en-ZA" sz="2100" dirty="0"/>
              <a:t>•	Travel costs</a:t>
            </a:r>
          </a:p>
          <a:p>
            <a:pPr marL="0" indent="0">
              <a:buNone/>
            </a:pPr>
            <a:r>
              <a:rPr lang="en-ZA" sz="2100" dirty="0"/>
              <a:t>•	Communication, like telephone, internet, cellphones, etc.  </a:t>
            </a:r>
          </a:p>
          <a:p>
            <a:pPr marL="0" indent="0">
              <a:buNone/>
            </a:pPr>
            <a:r>
              <a:rPr lang="en-ZA" sz="2100" dirty="0"/>
              <a:t>•	Entertainment </a:t>
            </a:r>
          </a:p>
        </p:txBody>
      </p:sp>
    </p:spTree>
    <p:extLst>
      <p:ext uri="{BB962C8B-B14F-4D97-AF65-F5344CB8AC3E}">
        <p14:creationId xmlns:p14="http://schemas.microsoft.com/office/powerpoint/2010/main" val="30756310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Prioritise Items on a Personal and/or Family Budget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121</a:t>
            </a:fld>
            <a:endParaRPr lang="en-ZA" dirty="0"/>
          </a:p>
        </p:txBody>
      </p:sp>
      <p:sp>
        <p:nvSpPr>
          <p:cNvPr id="4" name="Content Placeholder 3"/>
          <p:cNvSpPr>
            <a:spLocks noGrp="1"/>
          </p:cNvSpPr>
          <p:nvPr>
            <p:ph sz="quarter" idx="1"/>
          </p:nvPr>
        </p:nvSpPr>
        <p:spPr/>
        <p:txBody>
          <a:bodyPr>
            <a:normAutofit fontScale="92500" lnSpcReduction="20000"/>
          </a:bodyPr>
          <a:lstStyle/>
          <a:p>
            <a:r>
              <a:rPr lang="en-ZA" sz="2300" dirty="0"/>
              <a:t>Once you have put your expenses in priority order, look carefully at each group and figure out where you can save. In terms of food, maybe you can buy cheaper ingredients and products</a:t>
            </a:r>
            <a:r>
              <a:rPr lang="en-ZA" sz="2300" dirty="0" smtClean="0"/>
              <a:t>.</a:t>
            </a:r>
          </a:p>
          <a:p>
            <a:endParaRPr lang="en-ZA" sz="2300" dirty="0"/>
          </a:p>
          <a:p>
            <a:r>
              <a:rPr lang="en-ZA" sz="2300" dirty="0" smtClean="0"/>
              <a:t> </a:t>
            </a:r>
            <a:r>
              <a:rPr lang="en-ZA" sz="2300" dirty="0"/>
              <a:t>For shelter, you cannot cut back on your mortgage, but if you're renting, you can consider moving to an area with lower rent, or you can sell your house and buy a cheaper one. </a:t>
            </a:r>
            <a:endParaRPr lang="en-ZA" sz="2300" dirty="0" smtClean="0"/>
          </a:p>
          <a:p>
            <a:endParaRPr lang="en-ZA" sz="2300" dirty="0"/>
          </a:p>
          <a:p>
            <a:r>
              <a:rPr lang="en-ZA" sz="2300" dirty="0" smtClean="0"/>
              <a:t>For </a:t>
            </a:r>
            <a:r>
              <a:rPr lang="en-ZA" sz="2300" dirty="0"/>
              <a:t>your travel expenses, maybe taking a taxi, joining a lift club, or riding a bike to work would cut back on petrol expenses. For communication, find out if you really need that expensive cellphone contract, or you can downgrade your Internet provider. </a:t>
            </a:r>
            <a:endParaRPr lang="en-ZA" sz="2300" dirty="0" smtClean="0"/>
          </a:p>
          <a:p>
            <a:pPr marL="0" indent="0">
              <a:buNone/>
            </a:pPr>
            <a:endParaRPr lang="en-ZA" sz="2300" dirty="0" smtClean="0"/>
          </a:p>
          <a:p>
            <a:r>
              <a:rPr lang="en-ZA" sz="2300" dirty="0" smtClean="0"/>
              <a:t>There </a:t>
            </a:r>
            <a:r>
              <a:rPr lang="en-ZA" sz="2300" dirty="0"/>
              <a:t>are many ways you can try to cut back so your expenses do not become more than you income, and you can also have some money left over to save.   </a:t>
            </a:r>
          </a:p>
          <a:p>
            <a:endParaRPr lang="en-ZA" sz="2000" dirty="0"/>
          </a:p>
        </p:txBody>
      </p:sp>
    </p:spTree>
    <p:extLst>
      <p:ext uri="{BB962C8B-B14F-4D97-AF65-F5344CB8AC3E}">
        <p14:creationId xmlns:p14="http://schemas.microsoft.com/office/powerpoint/2010/main" val="389146895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Write Down the Budget</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122</a:t>
            </a:fld>
            <a:endParaRPr lang="en-ZA" dirty="0"/>
          </a:p>
        </p:txBody>
      </p:sp>
      <p:sp>
        <p:nvSpPr>
          <p:cNvPr id="4" name="Content Placeholder 3"/>
          <p:cNvSpPr>
            <a:spLocks noGrp="1"/>
          </p:cNvSpPr>
          <p:nvPr>
            <p:ph sz="quarter" idx="1"/>
          </p:nvPr>
        </p:nvSpPr>
        <p:spPr/>
        <p:txBody>
          <a:bodyPr>
            <a:normAutofit/>
          </a:bodyPr>
          <a:lstStyle/>
          <a:p>
            <a:r>
              <a:rPr lang="en-ZA" sz="2100" dirty="0"/>
              <a:t>Draw up a table like the example below.  First estimate the expense, then look up the actual payment due and then write down the difference. </a:t>
            </a:r>
            <a:endParaRPr lang="en-ZA" sz="2100" dirty="0" smtClean="0"/>
          </a:p>
          <a:p>
            <a:endParaRPr lang="en-ZA" sz="2100" dirty="0"/>
          </a:p>
          <a:p>
            <a:r>
              <a:rPr lang="en-ZA" sz="2100" dirty="0" smtClean="0"/>
              <a:t>The </a:t>
            </a:r>
            <a:r>
              <a:rPr lang="en-ZA" sz="2100" dirty="0"/>
              <a:t>expenses are not set, and you must adapt it for your household, and add or take away expenses that your household does not have, or that your household has, but that does not appear on the table </a:t>
            </a:r>
            <a:r>
              <a:rPr lang="en-ZA" sz="2100" dirty="0" smtClean="0"/>
              <a:t>below.</a:t>
            </a:r>
          </a:p>
          <a:p>
            <a:endParaRPr lang="en-ZA" sz="2100" dirty="0"/>
          </a:p>
          <a:p>
            <a:r>
              <a:rPr lang="en-ZA" sz="2100" dirty="0" smtClean="0"/>
              <a:t>Do </a:t>
            </a:r>
            <a:r>
              <a:rPr lang="en-ZA" sz="2100" dirty="0"/>
              <a:t>this every month for three or four months until you can closely estimate the actual expense. </a:t>
            </a:r>
          </a:p>
        </p:txBody>
      </p:sp>
    </p:spTree>
    <p:extLst>
      <p:ext uri="{BB962C8B-B14F-4D97-AF65-F5344CB8AC3E}">
        <p14:creationId xmlns:p14="http://schemas.microsoft.com/office/powerpoint/2010/main" val="40226990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Write Down the Budget</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123</a:t>
            </a:fld>
            <a:endParaRPr lang="en-ZA" dirty="0"/>
          </a:p>
        </p:txBody>
      </p:sp>
      <p:sp>
        <p:nvSpPr>
          <p:cNvPr id="4" name="Content Placeholder 3"/>
          <p:cNvSpPr>
            <a:spLocks noGrp="1"/>
          </p:cNvSpPr>
          <p:nvPr>
            <p:ph sz="quarter" idx="1"/>
          </p:nvPr>
        </p:nvSpPr>
        <p:spPr/>
        <p:txBody>
          <a:bodyPr>
            <a:normAutofit/>
          </a:bodyPr>
          <a:lstStyle/>
          <a:p>
            <a:r>
              <a:rPr lang="en-ZA" sz="2100" b="1" dirty="0"/>
              <a:t>Once you know better how much you spend each month, you can only use the first column, as your budgeted amounts should then be more </a:t>
            </a:r>
            <a:r>
              <a:rPr lang="en-ZA" sz="2100" b="1" dirty="0" smtClean="0"/>
              <a:t>accurate:</a:t>
            </a:r>
          </a:p>
          <a:p>
            <a:endParaRPr lang="en-ZA" sz="2000" b="1" dirty="0"/>
          </a:p>
          <a:p>
            <a:pPr marL="0" indent="0">
              <a:buNone/>
            </a:pPr>
            <a:endParaRPr lang="en-ZA" sz="2100" b="1" dirty="0"/>
          </a:p>
        </p:txBody>
      </p:sp>
      <p:graphicFrame>
        <p:nvGraphicFramePr>
          <p:cNvPr id="6" name="Table 5"/>
          <p:cNvGraphicFramePr>
            <a:graphicFrameLocks noGrp="1"/>
          </p:cNvGraphicFramePr>
          <p:nvPr>
            <p:extLst>
              <p:ext uri="{D42A27DB-BD31-4B8C-83A1-F6EECF244321}">
                <p14:modId xmlns:p14="http://schemas.microsoft.com/office/powerpoint/2010/main" val="4010330720"/>
              </p:ext>
            </p:extLst>
          </p:nvPr>
        </p:nvGraphicFramePr>
        <p:xfrm>
          <a:off x="467543" y="2732876"/>
          <a:ext cx="8219257" cy="3448949"/>
        </p:xfrm>
        <a:graphic>
          <a:graphicData uri="http://schemas.openxmlformats.org/drawingml/2006/table">
            <a:tbl>
              <a:tblPr firstRow="1" firstCol="1" bandRow="1">
                <a:tableStyleId>{5C22544A-7EE6-4342-B048-85BDC9FD1C3A}</a:tableStyleId>
              </a:tblPr>
              <a:tblGrid>
                <a:gridCol w="3245809"/>
                <a:gridCol w="1657513"/>
                <a:gridCol w="1657513"/>
                <a:gridCol w="1658422"/>
              </a:tblGrid>
              <a:tr h="0">
                <a:tc>
                  <a:txBody>
                    <a:bodyPr/>
                    <a:lstStyle/>
                    <a:p>
                      <a:pPr algn="just">
                        <a:lnSpc>
                          <a:spcPct val="150000"/>
                        </a:lnSpc>
                        <a:spcBef>
                          <a:spcPts val="600"/>
                        </a:spcBef>
                        <a:spcAft>
                          <a:spcPts val="600"/>
                        </a:spcAft>
                      </a:pPr>
                      <a:r>
                        <a:rPr lang="en-ZA" sz="2100" dirty="0">
                          <a:effectLst/>
                        </a:rPr>
                        <a:t>Monthly Income</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just">
                        <a:lnSpc>
                          <a:spcPct val="150000"/>
                        </a:lnSpc>
                        <a:spcBef>
                          <a:spcPts val="600"/>
                        </a:spcBef>
                        <a:spcAft>
                          <a:spcPts val="600"/>
                        </a:spcAft>
                      </a:pPr>
                      <a:r>
                        <a:rPr lang="en-ZA" sz="2100" dirty="0">
                          <a:effectLst/>
                        </a:rPr>
                        <a:t>Budget Amount</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just">
                        <a:lnSpc>
                          <a:spcPct val="150000"/>
                        </a:lnSpc>
                        <a:spcBef>
                          <a:spcPts val="600"/>
                        </a:spcBef>
                        <a:spcAft>
                          <a:spcPts val="600"/>
                        </a:spcAft>
                      </a:pPr>
                      <a:r>
                        <a:rPr lang="en-ZA" sz="2100" dirty="0">
                          <a:effectLst/>
                        </a:rPr>
                        <a:t>Actual Amount</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just">
                        <a:lnSpc>
                          <a:spcPct val="150000"/>
                        </a:lnSpc>
                        <a:spcBef>
                          <a:spcPts val="600"/>
                        </a:spcBef>
                        <a:spcAft>
                          <a:spcPts val="600"/>
                        </a:spcAft>
                      </a:pPr>
                      <a:r>
                        <a:rPr lang="en-ZA" sz="2100" dirty="0">
                          <a:effectLst/>
                        </a:rPr>
                        <a:t>Difference</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r>
              <a:tr h="0">
                <a:tc>
                  <a:txBody>
                    <a:bodyPr/>
                    <a:lstStyle/>
                    <a:p>
                      <a:pPr algn="just">
                        <a:lnSpc>
                          <a:spcPct val="150000"/>
                        </a:lnSpc>
                        <a:spcBef>
                          <a:spcPts val="600"/>
                        </a:spcBef>
                        <a:spcAft>
                          <a:spcPts val="600"/>
                        </a:spcAft>
                      </a:pPr>
                      <a:r>
                        <a:rPr lang="en-ZA" sz="2100" dirty="0">
                          <a:effectLst/>
                        </a:rPr>
                        <a:t>Wages/salary 1</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just">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0">
                <a:tc>
                  <a:txBody>
                    <a:bodyPr/>
                    <a:lstStyle/>
                    <a:p>
                      <a:pPr algn="just">
                        <a:lnSpc>
                          <a:spcPct val="150000"/>
                        </a:lnSpc>
                        <a:spcBef>
                          <a:spcPts val="600"/>
                        </a:spcBef>
                        <a:spcAft>
                          <a:spcPts val="600"/>
                        </a:spcAft>
                      </a:pPr>
                      <a:r>
                        <a:rPr lang="en-ZA" sz="2100" dirty="0">
                          <a:effectLst/>
                        </a:rPr>
                        <a:t>Wages/salary 2</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just">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568589">
                <a:tc>
                  <a:txBody>
                    <a:bodyPr/>
                    <a:lstStyle/>
                    <a:p>
                      <a:pPr algn="just">
                        <a:lnSpc>
                          <a:spcPct val="150000"/>
                        </a:lnSpc>
                        <a:spcBef>
                          <a:spcPts val="600"/>
                        </a:spcBef>
                        <a:spcAft>
                          <a:spcPts val="600"/>
                        </a:spcAft>
                      </a:pPr>
                      <a:r>
                        <a:rPr lang="en-ZA" sz="2100" dirty="0">
                          <a:effectLst/>
                        </a:rPr>
                        <a:t>Additional income</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just">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0">
                <a:tc>
                  <a:txBody>
                    <a:bodyPr/>
                    <a:lstStyle/>
                    <a:p>
                      <a:pPr algn="just">
                        <a:lnSpc>
                          <a:spcPct val="150000"/>
                        </a:lnSpc>
                        <a:spcBef>
                          <a:spcPts val="600"/>
                        </a:spcBef>
                        <a:spcAft>
                          <a:spcPts val="600"/>
                        </a:spcAft>
                      </a:pPr>
                      <a:r>
                        <a:rPr lang="en-ZA" sz="2100" dirty="0">
                          <a:effectLst/>
                        </a:rPr>
                        <a:t>Interest/Investment income</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just">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0">
                <a:tc>
                  <a:txBody>
                    <a:bodyPr/>
                    <a:lstStyle/>
                    <a:p>
                      <a:pPr algn="just">
                        <a:lnSpc>
                          <a:spcPct val="150000"/>
                        </a:lnSpc>
                        <a:spcBef>
                          <a:spcPts val="600"/>
                        </a:spcBef>
                        <a:spcAft>
                          <a:spcPts val="600"/>
                        </a:spcAft>
                      </a:pPr>
                      <a:r>
                        <a:rPr lang="en-ZA" sz="2100" dirty="0">
                          <a:effectLst/>
                        </a:rPr>
                        <a:t>Dividends from stock</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just">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just">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bl>
          </a:graphicData>
        </a:graphic>
      </p:graphicFrame>
    </p:spTree>
    <p:extLst>
      <p:ext uri="{BB962C8B-B14F-4D97-AF65-F5344CB8AC3E}">
        <p14:creationId xmlns:p14="http://schemas.microsoft.com/office/powerpoint/2010/main" val="42513592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Write Down the Budget</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124</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sz="2000" b="1" dirty="0"/>
          </a:p>
          <a:p>
            <a:pPr marL="0" indent="0">
              <a:buNone/>
            </a:pPr>
            <a:endParaRPr lang="en-ZA" sz="2100" b="1" dirty="0"/>
          </a:p>
        </p:txBody>
      </p:sp>
      <p:graphicFrame>
        <p:nvGraphicFramePr>
          <p:cNvPr id="7" name="Table 6"/>
          <p:cNvGraphicFramePr>
            <a:graphicFrameLocks noGrp="1"/>
          </p:cNvGraphicFramePr>
          <p:nvPr>
            <p:extLst>
              <p:ext uri="{D42A27DB-BD31-4B8C-83A1-F6EECF244321}">
                <p14:modId xmlns:p14="http://schemas.microsoft.com/office/powerpoint/2010/main" val="1118790281"/>
              </p:ext>
            </p:extLst>
          </p:nvPr>
        </p:nvGraphicFramePr>
        <p:xfrm>
          <a:off x="467546" y="1181100"/>
          <a:ext cx="8219254" cy="5061204"/>
        </p:xfrm>
        <a:graphic>
          <a:graphicData uri="http://schemas.openxmlformats.org/drawingml/2006/table">
            <a:tbl>
              <a:tblPr firstRow="1" firstCol="1" bandRow="1">
                <a:tableStyleId>{5C22544A-7EE6-4342-B048-85BDC9FD1C3A}</a:tableStyleId>
              </a:tblPr>
              <a:tblGrid>
                <a:gridCol w="2829107"/>
                <a:gridCol w="2074213"/>
                <a:gridCol w="1657512"/>
                <a:gridCol w="1658422"/>
              </a:tblGrid>
              <a:tr h="785729">
                <a:tc>
                  <a:txBody>
                    <a:bodyPr/>
                    <a:lstStyle/>
                    <a:p>
                      <a:pPr algn="l">
                        <a:lnSpc>
                          <a:spcPct val="150000"/>
                        </a:lnSpc>
                        <a:spcBef>
                          <a:spcPts val="600"/>
                        </a:spcBef>
                        <a:spcAft>
                          <a:spcPts val="600"/>
                        </a:spcAft>
                      </a:pPr>
                      <a:r>
                        <a:rPr lang="en-ZA" sz="2000" dirty="0">
                          <a:effectLst/>
                        </a:rPr>
                        <a:t>Monthly Expenditure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000" dirty="0">
                          <a:effectLst/>
                        </a:rPr>
                        <a:t> Budget Amount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000" dirty="0">
                          <a:effectLst/>
                        </a:rPr>
                        <a:t>Actual Amount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000" dirty="0">
                          <a:effectLst/>
                        </a:rPr>
                        <a:t>Difference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r>
              <a:tr h="392865">
                <a:tc>
                  <a:txBody>
                    <a:bodyPr/>
                    <a:lstStyle/>
                    <a:p>
                      <a:pPr algn="l">
                        <a:lnSpc>
                          <a:spcPct val="150000"/>
                        </a:lnSpc>
                        <a:spcBef>
                          <a:spcPts val="600"/>
                        </a:spcBef>
                        <a:spcAft>
                          <a:spcPts val="600"/>
                        </a:spcAft>
                      </a:pPr>
                      <a:r>
                        <a:rPr lang="en-ZA" sz="2000" dirty="0">
                          <a:effectLst/>
                        </a:rPr>
                        <a:t>Fixed Expenditure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392865">
                <a:tc>
                  <a:txBody>
                    <a:bodyPr/>
                    <a:lstStyle/>
                    <a:p>
                      <a:pPr algn="l">
                        <a:lnSpc>
                          <a:spcPct val="150000"/>
                        </a:lnSpc>
                        <a:spcBef>
                          <a:spcPts val="600"/>
                        </a:spcBef>
                        <a:spcAft>
                          <a:spcPts val="600"/>
                        </a:spcAft>
                      </a:pPr>
                      <a:r>
                        <a:rPr lang="en-ZA" sz="2000" dirty="0">
                          <a:effectLst/>
                        </a:rPr>
                        <a:t>Bond / Rent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392865">
                <a:tc>
                  <a:txBody>
                    <a:bodyPr/>
                    <a:lstStyle/>
                    <a:p>
                      <a:pPr algn="l">
                        <a:lnSpc>
                          <a:spcPct val="150000"/>
                        </a:lnSpc>
                        <a:spcBef>
                          <a:spcPts val="600"/>
                        </a:spcBef>
                        <a:spcAft>
                          <a:spcPts val="600"/>
                        </a:spcAft>
                      </a:pPr>
                      <a:r>
                        <a:rPr lang="en-ZA" sz="2000" dirty="0">
                          <a:effectLst/>
                        </a:rPr>
                        <a:t>Municipal Rates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392865">
                <a:tc>
                  <a:txBody>
                    <a:bodyPr/>
                    <a:lstStyle/>
                    <a:p>
                      <a:pPr algn="l">
                        <a:lnSpc>
                          <a:spcPct val="150000"/>
                        </a:lnSpc>
                        <a:spcBef>
                          <a:spcPts val="600"/>
                        </a:spcBef>
                        <a:spcAft>
                          <a:spcPts val="600"/>
                        </a:spcAft>
                      </a:pPr>
                      <a:r>
                        <a:rPr lang="en-ZA" sz="2000" dirty="0">
                          <a:effectLst/>
                        </a:rPr>
                        <a:t>Household Insurance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392865">
                <a:tc>
                  <a:txBody>
                    <a:bodyPr/>
                    <a:lstStyle/>
                    <a:p>
                      <a:pPr algn="l">
                        <a:lnSpc>
                          <a:spcPct val="150000"/>
                        </a:lnSpc>
                        <a:spcBef>
                          <a:spcPts val="600"/>
                        </a:spcBef>
                        <a:spcAft>
                          <a:spcPts val="600"/>
                        </a:spcAft>
                      </a:pPr>
                      <a:r>
                        <a:rPr lang="en-ZA" sz="2000" dirty="0">
                          <a:effectLst/>
                        </a:rPr>
                        <a:t>Car Insurance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785729">
                <a:tc>
                  <a:txBody>
                    <a:bodyPr/>
                    <a:lstStyle/>
                    <a:p>
                      <a:pPr algn="l">
                        <a:lnSpc>
                          <a:spcPct val="150000"/>
                        </a:lnSpc>
                        <a:spcBef>
                          <a:spcPts val="600"/>
                        </a:spcBef>
                        <a:spcAft>
                          <a:spcPts val="600"/>
                        </a:spcAft>
                      </a:pPr>
                      <a:r>
                        <a:rPr lang="en-ZA" sz="2000" dirty="0">
                          <a:effectLst/>
                        </a:rPr>
                        <a:t>Instalment Sales: Name of Company</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785729">
                <a:tc>
                  <a:txBody>
                    <a:bodyPr/>
                    <a:lstStyle/>
                    <a:p>
                      <a:pPr algn="l">
                        <a:lnSpc>
                          <a:spcPct val="150000"/>
                        </a:lnSpc>
                        <a:spcBef>
                          <a:spcPts val="600"/>
                        </a:spcBef>
                        <a:spcAft>
                          <a:spcPts val="600"/>
                        </a:spcAft>
                      </a:pPr>
                      <a:r>
                        <a:rPr lang="en-ZA" sz="2000" dirty="0">
                          <a:effectLst/>
                        </a:rPr>
                        <a:t>Instalment Sales: Name of Company</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392865">
                <a:tc>
                  <a:txBody>
                    <a:bodyPr/>
                    <a:lstStyle/>
                    <a:p>
                      <a:pPr algn="l">
                        <a:lnSpc>
                          <a:spcPct val="150000"/>
                        </a:lnSpc>
                        <a:spcBef>
                          <a:spcPts val="600"/>
                        </a:spcBef>
                        <a:spcAft>
                          <a:spcPts val="600"/>
                        </a:spcAft>
                      </a:pPr>
                      <a:r>
                        <a:rPr lang="en-ZA" sz="2000" dirty="0">
                          <a:effectLst/>
                        </a:rPr>
                        <a:t>School fees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bl>
          </a:graphicData>
        </a:graphic>
      </p:graphicFrame>
    </p:spTree>
    <p:extLst>
      <p:ext uri="{BB962C8B-B14F-4D97-AF65-F5344CB8AC3E}">
        <p14:creationId xmlns:p14="http://schemas.microsoft.com/office/powerpoint/2010/main" val="38897943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Write Down the Budget</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125</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sz="2000" b="1" dirty="0"/>
          </a:p>
          <a:p>
            <a:pPr marL="0" indent="0">
              <a:buNone/>
            </a:pPr>
            <a:endParaRPr lang="en-ZA" sz="2100" b="1" dirty="0"/>
          </a:p>
        </p:txBody>
      </p:sp>
      <p:graphicFrame>
        <p:nvGraphicFramePr>
          <p:cNvPr id="6" name="Table 5"/>
          <p:cNvGraphicFramePr>
            <a:graphicFrameLocks noGrp="1"/>
          </p:cNvGraphicFramePr>
          <p:nvPr>
            <p:extLst>
              <p:ext uri="{D42A27DB-BD31-4B8C-83A1-F6EECF244321}">
                <p14:modId xmlns:p14="http://schemas.microsoft.com/office/powerpoint/2010/main" val="3932805949"/>
              </p:ext>
            </p:extLst>
          </p:nvPr>
        </p:nvGraphicFramePr>
        <p:xfrm>
          <a:off x="374904" y="1713497"/>
          <a:ext cx="8311896" cy="4379798"/>
        </p:xfrm>
        <a:graphic>
          <a:graphicData uri="http://schemas.openxmlformats.org/drawingml/2006/table">
            <a:tbl>
              <a:tblPr firstRow="1" firstCol="1" bandRow="1">
                <a:tableStyleId>{5C22544A-7EE6-4342-B048-85BDC9FD1C3A}</a:tableStyleId>
              </a:tblPr>
              <a:tblGrid>
                <a:gridCol w="3282393"/>
                <a:gridCol w="1676194"/>
                <a:gridCol w="1676194"/>
                <a:gridCol w="1677115"/>
              </a:tblGrid>
              <a:tr h="1514958">
                <a:tc>
                  <a:txBody>
                    <a:bodyPr/>
                    <a:lstStyle/>
                    <a:p>
                      <a:pPr algn="l">
                        <a:lnSpc>
                          <a:spcPct val="150000"/>
                        </a:lnSpc>
                        <a:spcBef>
                          <a:spcPts val="600"/>
                        </a:spcBef>
                        <a:spcAft>
                          <a:spcPts val="600"/>
                        </a:spcAft>
                      </a:pPr>
                      <a:r>
                        <a:rPr lang="en-ZA" sz="2000" dirty="0">
                          <a:effectLst/>
                        </a:rPr>
                        <a:t>Variable Expenditure</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r>
              <a:tr h="716210">
                <a:tc>
                  <a:txBody>
                    <a:bodyPr/>
                    <a:lstStyle/>
                    <a:p>
                      <a:pPr algn="l">
                        <a:lnSpc>
                          <a:spcPct val="150000"/>
                        </a:lnSpc>
                        <a:spcBef>
                          <a:spcPts val="600"/>
                        </a:spcBef>
                        <a:spcAft>
                          <a:spcPts val="600"/>
                        </a:spcAft>
                      </a:pPr>
                      <a:r>
                        <a:rPr lang="en-ZA" sz="2000" dirty="0">
                          <a:effectLst/>
                        </a:rPr>
                        <a:t>Groceries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716210">
                <a:tc>
                  <a:txBody>
                    <a:bodyPr/>
                    <a:lstStyle/>
                    <a:p>
                      <a:pPr algn="l">
                        <a:lnSpc>
                          <a:spcPct val="150000"/>
                        </a:lnSpc>
                        <a:spcBef>
                          <a:spcPts val="600"/>
                        </a:spcBef>
                        <a:spcAft>
                          <a:spcPts val="600"/>
                        </a:spcAft>
                      </a:pPr>
                      <a:r>
                        <a:rPr lang="en-ZA" sz="2000" dirty="0">
                          <a:effectLst/>
                        </a:rPr>
                        <a:t>Petrol / Transport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716210">
                <a:tc>
                  <a:txBody>
                    <a:bodyPr/>
                    <a:lstStyle/>
                    <a:p>
                      <a:pPr algn="l">
                        <a:lnSpc>
                          <a:spcPct val="150000"/>
                        </a:lnSpc>
                        <a:spcBef>
                          <a:spcPts val="600"/>
                        </a:spcBef>
                        <a:spcAft>
                          <a:spcPts val="600"/>
                        </a:spcAft>
                      </a:pPr>
                      <a:r>
                        <a:rPr lang="en-ZA" sz="2000" dirty="0">
                          <a:effectLst/>
                        </a:rPr>
                        <a:t>Municipal Services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716210">
                <a:tc>
                  <a:txBody>
                    <a:bodyPr/>
                    <a:lstStyle/>
                    <a:p>
                      <a:pPr algn="l">
                        <a:lnSpc>
                          <a:spcPct val="150000"/>
                        </a:lnSpc>
                        <a:spcBef>
                          <a:spcPts val="600"/>
                        </a:spcBef>
                        <a:spcAft>
                          <a:spcPts val="600"/>
                        </a:spcAft>
                      </a:pPr>
                      <a:r>
                        <a:rPr lang="en-ZA" sz="2000" dirty="0">
                          <a:effectLst/>
                        </a:rPr>
                        <a:t>Repairs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bl>
          </a:graphicData>
        </a:graphic>
      </p:graphicFrame>
    </p:spTree>
    <p:extLst>
      <p:ext uri="{BB962C8B-B14F-4D97-AF65-F5344CB8AC3E}">
        <p14:creationId xmlns:p14="http://schemas.microsoft.com/office/powerpoint/2010/main" val="15166037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Write Down the Budget</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126</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sz="2000" b="1" dirty="0"/>
          </a:p>
          <a:p>
            <a:pPr marL="0" indent="0">
              <a:buNone/>
            </a:pPr>
            <a:endParaRPr lang="en-ZA" sz="2100" b="1" dirty="0"/>
          </a:p>
        </p:txBody>
      </p:sp>
      <p:graphicFrame>
        <p:nvGraphicFramePr>
          <p:cNvPr id="5" name="Table 4"/>
          <p:cNvGraphicFramePr>
            <a:graphicFrameLocks noGrp="1"/>
          </p:cNvGraphicFramePr>
          <p:nvPr>
            <p:extLst>
              <p:ext uri="{D42A27DB-BD31-4B8C-83A1-F6EECF244321}">
                <p14:modId xmlns:p14="http://schemas.microsoft.com/office/powerpoint/2010/main" val="2448937097"/>
              </p:ext>
            </p:extLst>
          </p:nvPr>
        </p:nvGraphicFramePr>
        <p:xfrm>
          <a:off x="603504" y="1138871"/>
          <a:ext cx="7794539" cy="5215197"/>
        </p:xfrm>
        <a:graphic>
          <a:graphicData uri="http://schemas.openxmlformats.org/drawingml/2006/table">
            <a:tbl>
              <a:tblPr firstRow="1" firstCol="1" bandRow="1">
                <a:tableStyleId>{5C22544A-7EE6-4342-B048-85BDC9FD1C3A}</a:tableStyleId>
              </a:tblPr>
              <a:tblGrid>
                <a:gridCol w="3078087"/>
                <a:gridCol w="1571863"/>
                <a:gridCol w="1571863"/>
                <a:gridCol w="1572726"/>
              </a:tblGrid>
              <a:tr h="0">
                <a:tc>
                  <a:txBody>
                    <a:bodyPr/>
                    <a:lstStyle/>
                    <a:p>
                      <a:pPr algn="l">
                        <a:lnSpc>
                          <a:spcPct val="150000"/>
                        </a:lnSpc>
                        <a:spcBef>
                          <a:spcPts val="600"/>
                        </a:spcBef>
                        <a:spcAft>
                          <a:spcPts val="600"/>
                        </a:spcAft>
                      </a:pPr>
                      <a:r>
                        <a:rPr lang="en-ZA" sz="2100" dirty="0">
                          <a:effectLst/>
                        </a:rPr>
                        <a:t>Other Expenses</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r>
              <a:tr h="0">
                <a:tc>
                  <a:txBody>
                    <a:bodyPr/>
                    <a:lstStyle/>
                    <a:p>
                      <a:pPr algn="l">
                        <a:lnSpc>
                          <a:spcPct val="150000"/>
                        </a:lnSpc>
                        <a:spcBef>
                          <a:spcPts val="600"/>
                        </a:spcBef>
                        <a:spcAft>
                          <a:spcPts val="600"/>
                        </a:spcAft>
                      </a:pPr>
                      <a:r>
                        <a:rPr lang="en-ZA" sz="2100" dirty="0">
                          <a:effectLst/>
                        </a:rPr>
                        <a:t>Cigarettes</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0">
                <a:tc>
                  <a:txBody>
                    <a:bodyPr/>
                    <a:lstStyle/>
                    <a:p>
                      <a:pPr algn="l">
                        <a:lnSpc>
                          <a:spcPct val="150000"/>
                        </a:lnSpc>
                        <a:spcBef>
                          <a:spcPts val="600"/>
                        </a:spcBef>
                        <a:spcAft>
                          <a:spcPts val="600"/>
                        </a:spcAft>
                      </a:pPr>
                      <a:r>
                        <a:rPr lang="en-ZA" sz="2100" dirty="0">
                          <a:effectLst/>
                        </a:rPr>
                        <a:t>Air time</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0">
                <a:tc>
                  <a:txBody>
                    <a:bodyPr/>
                    <a:lstStyle/>
                    <a:p>
                      <a:pPr algn="l">
                        <a:lnSpc>
                          <a:spcPct val="150000"/>
                        </a:lnSpc>
                        <a:spcBef>
                          <a:spcPts val="600"/>
                        </a:spcBef>
                        <a:spcAft>
                          <a:spcPts val="600"/>
                        </a:spcAft>
                      </a:pPr>
                      <a:r>
                        <a:rPr lang="en-ZA" sz="2100" dirty="0">
                          <a:effectLst/>
                        </a:rPr>
                        <a:t>Refreshments</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0">
                <a:tc>
                  <a:txBody>
                    <a:bodyPr/>
                    <a:lstStyle/>
                    <a:p>
                      <a:pPr algn="l">
                        <a:lnSpc>
                          <a:spcPct val="150000"/>
                        </a:lnSpc>
                        <a:spcBef>
                          <a:spcPts val="600"/>
                        </a:spcBef>
                        <a:spcAft>
                          <a:spcPts val="600"/>
                        </a:spcAft>
                      </a:pPr>
                      <a:r>
                        <a:rPr lang="en-ZA" sz="2100" dirty="0">
                          <a:effectLst/>
                        </a:rPr>
                        <a:t>Lunches</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0">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0">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0">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0">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0">
                <a:tc>
                  <a:txBody>
                    <a:bodyPr/>
                    <a:lstStyle/>
                    <a:p>
                      <a:pPr algn="l">
                        <a:lnSpc>
                          <a:spcPct val="150000"/>
                        </a:lnSpc>
                        <a:spcBef>
                          <a:spcPts val="600"/>
                        </a:spcBef>
                        <a:spcAft>
                          <a:spcPts val="600"/>
                        </a:spcAft>
                      </a:pPr>
                      <a:r>
                        <a:rPr lang="en-ZA" sz="2100" dirty="0">
                          <a:effectLst/>
                        </a:rPr>
                        <a:t>Total Expenses</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0">
                <a:tc>
                  <a:txBody>
                    <a:bodyPr/>
                    <a:lstStyle/>
                    <a:p>
                      <a:pPr algn="l">
                        <a:lnSpc>
                          <a:spcPct val="150000"/>
                        </a:lnSpc>
                        <a:spcBef>
                          <a:spcPts val="600"/>
                        </a:spcBef>
                        <a:spcAft>
                          <a:spcPts val="600"/>
                        </a:spcAft>
                      </a:pPr>
                      <a:r>
                        <a:rPr lang="en-ZA" sz="2100" dirty="0">
                          <a:effectLst/>
                        </a:rPr>
                        <a:t>Balance: Income - Expenses</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Bef>
                          <a:spcPts val="600"/>
                        </a:spcBef>
                        <a:spcAft>
                          <a:spcPts val="600"/>
                        </a:spcAft>
                      </a:pPr>
                      <a:r>
                        <a:rPr lang="en-ZA" sz="2100" dirty="0">
                          <a:effectLst/>
                        </a:rPr>
                        <a:t> </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bl>
          </a:graphicData>
        </a:graphic>
      </p:graphicFrame>
    </p:spTree>
    <p:extLst>
      <p:ext uri="{BB962C8B-B14F-4D97-AF65-F5344CB8AC3E}">
        <p14:creationId xmlns:p14="http://schemas.microsoft.com/office/powerpoint/2010/main" val="291690057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Check Personal and/or Family Expenses and Income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127</a:t>
            </a:fld>
            <a:endParaRPr lang="en-ZA" dirty="0"/>
          </a:p>
        </p:txBody>
      </p:sp>
      <p:sp>
        <p:nvSpPr>
          <p:cNvPr id="4" name="Content Placeholder 3"/>
          <p:cNvSpPr>
            <a:spLocks noGrp="1"/>
          </p:cNvSpPr>
          <p:nvPr>
            <p:ph sz="quarter" idx="1"/>
          </p:nvPr>
        </p:nvSpPr>
        <p:spPr/>
        <p:txBody>
          <a:bodyPr>
            <a:noAutofit/>
          </a:bodyPr>
          <a:lstStyle/>
          <a:p>
            <a:pPr marL="0" indent="0">
              <a:buNone/>
            </a:pPr>
            <a:r>
              <a:rPr lang="en-ZA" sz="2100" dirty="0"/>
              <a:t>If your expenses are often more than your income, you’ll drift into debt – and if you don’t do something about it, you will soon find yourself deep in debt, and it will be very difficult to get out of it.</a:t>
            </a:r>
          </a:p>
          <a:p>
            <a:pPr marL="0" indent="0">
              <a:buNone/>
            </a:pPr>
            <a:r>
              <a:rPr lang="en-ZA" sz="2100" dirty="0"/>
              <a:t> </a:t>
            </a:r>
          </a:p>
          <a:p>
            <a:pPr marL="0" indent="0">
              <a:buNone/>
            </a:pPr>
            <a:r>
              <a:rPr lang="en-ZA" sz="2100" b="1" dirty="0"/>
              <a:t>Go through the first column again. What expenses can you realistically cut down on? Take a look at the following things:</a:t>
            </a:r>
          </a:p>
          <a:p>
            <a:pPr marL="0" indent="0">
              <a:buNone/>
            </a:pPr>
            <a:endParaRPr lang="en-ZA" sz="2100" dirty="0"/>
          </a:p>
          <a:p>
            <a:pPr lvl="0" fontAlgn="base"/>
            <a:r>
              <a:rPr lang="en-ZA" sz="2100" dirty="0">
                <a:effectLst>
                  <a:outerShdw sx="0" sy="0">
                    <a:srgbClr val="000000"/>
                  </a:outerShdw>
                </a:effectLst>
              </a:rPr>
              <a:t>How high is your monthly car payment? Why not get a cheaper car? Can your family get away with one car instead of two?</a:t>
            </a:r>
          </a:p>
          <a:p>
            <a:pPr lvl="0" fontAlgn="base"/>
            <a:r>
              <a:rPr lang="en-ZA" sz="2100" dirty="0">
                <a:effectLst>
                  <a:outerShdw sx="0" sy="0">
                    <a:srgbClr val="000000"/>
                  </a:outerShdw>
                </a:effectLst>
              </a:rPr>
              <a:t>Can you cut down on water and electricity?  </a:t>
            </a:r>
          </a:p>
          <a:p>
            <a:pPr lvl="0" fontAlgn="base"/>
            <a:r>
              <a:rPr lang="en-ZA" sz="2100" dirty="0">
                <a:effectLst>
                  <a:outerShdw sx="0" sy="0">
                    <a:srgbClr val="000000"/>
                  </a:outerShdw>
                </a:effectLst>
              </a:rPr>
              <a:t>And what about that phone bill? Use cheaper options than to phone, like social media or skype.</a:t>
            </a:r>
          </a:p>
          <a:p>
            <a:pPr lvl="0" fontAlgn="base"/>
            <a:r>
              <a:rPr lang="en-ZA" sz="2100" dirty="0">
                <a:effectLst>
                  <a:outerShdw sx="0" sy="0">
                    <a:srgbClr val="000000"/>
                  </a:outerShdw>
                </a:effectLst>
              </a:rPr>
              <a:t>Are you spending R50 a day on food at work, when you could just as easily make yourself a packed lunch</a:t>
            </a:r>
            <a:r>
              <a:rPr lang="en-ZA" sz="2100" dirty="0" smtClean="0">
                <a:effectLst>
                  <a:outerShdw sx="0" sy="0">
                    <a:srgbClr val="000000"/>
                  </a:outerShdw>
                </a:effectLst>
              </a:rPr>
              <a:t>?</a:t>
            </a:r>
            <a:endParaRPr lang="en-ZA" sz="2100" dirty="0">
              <a:effectLst>
                <a:outerShdw sx="0" sy="0">
                  <a:srgbClr val="000000"/>
                </a:outerShdw>
              </a:effectLst>
            </a:endParaRPr>
          </a:p>
        </p:txBody>
      </p:sp>
    </p:spTree>
    <p:extLst>
      <p:ext uri="{BB962C8B-B14F-4D97-AF65-F5344CB8AC3E}">
        <p14:creationId xmlns:p14="http://schemas.microsoft.com/office/powerpoint/2010/main" val="38731569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Check Personal and/or Family Expenses and Income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128</a:t>
            </a:fld>
            <a:endParaRPr lang="en-ZA" dirty="0"/>
          </a:p>
        </p:txBody>
      </p:sp>
      <p:sp>
        <p:nvSpPr>
          <p:cNvPr id="4" name="Content Placeholder 3"/>
          <p:cNvSpPr>
            <a:spLocks noGrp="1"/>
          </p:cNvSpPr>
          <p:nvPr>
            <p:ph sz="quarter" idx="1"/>
          </p:nvPr>
        </p:nvSpPr>
        <p:spPr/>
        <p:txBody>
          <a:bodyPr>
            <a:noAutofit/>
          </a:bodyPr>
          <a:lstStyle/>
          <a:p>
            <a:pPr lvl="0" fontAlgn="base"/>
            <a:r>
              <a:rPr lang="en-ZA" sz="2100" dirty="0">
                <a:effectLst>
                  <a:outerShdw sx="0" sy="0">
                    <a:srgbClr val="000000"/>
                  </a:outerShdw>
                </a:effectLst>
              </a:rPr>
              <a:t>Does your five year old really need designer tackies and clothes?</a:t>
            </a:r>
          </a:p>
          <a:p>
            <a:pPr lvl="0" fontAlgn="base"/>
            <a:r>
              <a:rPr lang="en-ZA" sz="2100" dirty="0">
                <a:effectLst>
                  <a:outerShdw sx="0" sy="0">
                    <a:srgbClr val="000000"/>
                  </a:outerShdw>
                </a:effectLst>
              </a:rPr>
              <a:t>Should you maybe buy a cheaper house?</a:t>
            </a:r>
          </a:p>
          <a:p>
            <a:pPr lvl="0" fontAlgn="base"/>
            <a:r>
              <a:rPr lang="en-ZA" sz="2100" dirty="0">
                <a:effectLst>
                  <a:outerShdw sx="0" sy="0">
                    <a:srgbClr val="000000"/>
                  </a:outerShdw>
                </a:effectLst>
              </a:rPr>
              <a:t>Is your R800 night cream really making you look younger?</a:t>
            </a:r>
          </a:p>
          <a:p>
            <a:pPr lvl="0" fontAlgn="base"/>
            <a:r>
              <a:rPr lang="en-ZA" sz="2100" dirty="0">
                <a:effectLst>
                  <a:outerShdw sx="0" sy="0">
                    <a:srgbClr val="000000"/>
                  </a:outerShdw>
                </a:effectLst>
              </a:rPr>
              <a:t>Is it time for a raise?</a:t>
            </a:r>
          </a:p>
          <a:p>
            <a:pPr marL="0" indent="0">
              <a:buNone/>
            </a:pPr>
            <a:endParaRPr lang="en-ZA" sz="2100" dirty="0"/>
          </a:p>
          <a:p>
            <a:pPr marL="0" indent="0">
              <a:buNone/>
            </a:pPr>
            <a:r>
              <a:rPr lang="en-ZA" sz="2100" dirty="0"/>
              <a:t>Look at all your expenses, and carefully think where you can cut down to save.</a:t>
            </a:r>
          </a:p>
          <a:p>
            <a:pPr marL="0" indent="0">
              <a:buNone/>
            </a:pPr>
            <a:endParaRPr lang="en-ZA" sz="2000" dirty="0"/>
          </a:p>
        </p:txBody>
      </p:sp>
    </p:spTree>
    <p:extLst>
      <p:ext uri="{BB962C8B-B14F-4D97-AF65-F5344CB8AC3E}">
        <p14:creationId xmlns:p14="http://schemas.microsoft.com/office/powerpoint/2010/main" val="34548689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 plan to Adjust Income and Expenses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129</a:t>
            </a:fld>
            <a:endParaRPr lang="en-ZA" dirty="0"/>
          </a:p>
        </p:txBody>
      </p:sp>
      <p:sp>
        <p:nvSpPr>
          <p:cNvPr id="4" name="Content Placeholder 3"/>
          <p:cNvSpPr>
            <a:spLocks noGrp="1"/>
          </p:cNvSpPr>
          <p:nvPr>
            <p:ph sz="quarter" idx="1"/>
          </p:nvPr>
        </p:nvSpPr>
        <p:spPr/>
        <p:txBody>
          <a:bodyPr>
            <a:normAutofit fontScale="92500"/>
          </a:bodyPr>
          <a:lstStyle/>
          <a:p>
            <a:pPr marL="0" indent="0">
              <a:buNone/>
            </a:pPr>
            <a:r>
              <a:rPr lang="en-ZA" sz="2300" dirty="0"/>
              <a:t>Review your budget each month to find out how well it’s working. If your expenses are always more than your income, it is time to put a plan in place.</a:t>
            </a:r>
          </a:p>
          <a:p>
            <a:pPr marL="0" indent="0">
              <a:buNone/>
            </a:pPr>
            <a:endParaRPr lang="en-ZA" sz="2300" dirty="0"/>
          </a:p>
          <a:p>
            <a:pPr marL="0" indent="0">
              <a:buNone/>
            </a:pPr>
            <a:r>
              <a:rPr lang="en-ZA" sz="2300" b="1" dirty="0"/>
              <a:t>First decide how you can increase your income. This was discussed in detail in Study Unit 3.5, but to revise, the following are options</a:t>
            </a:r>
            <a:r>
              <a:rPr lang="en-ZA" sz="2300" b="1" dirty="0" smtClean="0"/>
              <a:t>:</a:t>
            </a:r>
          </a:p>
          <a:p>
            <a:pPr marL="0" indent="0">
              <a:buNone/>
            </a:pPr>
            <a:endParaRPr lang="en-ZA" sz="2300" b="1" dirty="0"/>
          </a:p>
          <a:p>
            <a:pPr lvl="0" fontAlgn="base"/>
            <a:r>
              <a:rPr lang="en-ZA" sz="2300" dirty="0">
                <a:effectLst>
                  <a:outerShdw sx="0" sy="0">
                    <a:srgbClr val="000000"/>
                  </a:outerShdw>
                </a:effectLst>
              </a:rPr>
              <a:t>Work overtime</a:t>
            </a:r>
          </a:p>
          <a:p>
            <a:pPr lvl="0" fontAlgn="base"/>
            <a:r>
              <a:rPr lang="en-ZA" sz="2300" dirty="0">
                <a:effectLst>
                  <a:outerShdw sx="0" sy="0">
                    <a:srgbClr val="000000"/>
                  </a:outerShdw>
                </a:effectLst>
              </a:rPr>
              <a:t>Take on extra jobs</a:t>
            </a:r>
          </a:p>
          <a:p>
            <a:pPr lvl="0" fontAlgn="base"/>
            <a:r>
              <a:rPr lang="en-ZA" sz="2300" dirty="0">
                <a:effectLst>
                  <a:outerShdw sx="0" sy="0">
                    <a:srgbClr val="000000"/>
                  </a:outerShdw>
                </a:effectLst>
              </a:rPr>
              <a:t>Start a small, home-based business</a:t>
            </a:r>
          </a:p>
          <a:p>
            <a:pPr lvl="0" fontAlgn="base"/>
            <a:r>
              <a:rPr lang="en-ZA" sz="2300" dirty="0">
                <a:effectLst>
                  <a:outerShdw sx="0" sy="0">
                    <a:srgbClr val="000000"/>
                  </a:outerShdw>
                </a:effectLst>
              </a:rPr>
              <a:t>Make wise investments</a:t>
            </a:r>
          </a:p>
          <a:p>
            <a:pPr lvl="0" fontAlgn="base"/>
            <a:r>
              <a:rPr lang="en-ZA" sz="2300" dirty="0">
                <a:effectLst>
                  <a:outerShdw sx="0" sy="0">
                    <a:srgbClr val="000000"/>
                  </a:outerShdw>
                </a:effectLst>
              </a:rPr>
              <a:t>Lend money </a:t>
            </a:r>
          </a:p>
          <a:p>
            <a:pPr marL="0" indent="0">
              <a:buNone/>
            </a:pPr>
            <a:endParaRPr lang="en-ZA" dirty="0"/>
          </a:p>
        </p:txBody>
      </p:sp>
    </p:spTree>
    <p:extLst>
      <p:ext uri="{BB962C8B-B14F-4D97-AF65-F5344CB8AC3E}">
        <p14:creationId xmlns:p14="http://schemas.microsoft.com/office/powerpoint/2010/main" val="975986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827527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 plan to Adjust Income and Expenses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130</a:t>
            </a:fld>
            <a:endParaRPr lang="en-ZA" dirty="0"/>
          </a:p>
        </p:txBody>
      </p:sp>
      <p:sp>
        <p:nvSpPr>
          <p:cNvPr id="4" name="Content Placeholder 3"/>
          <p:cNvSpPr>
            <a:spLocks noGrp="1"/>
          </p:cNvSpPr>
          <p:nvPr>
            <p:ph sz="quarter" idx="1"/>
          </p:nvPr>
        </p:nvSpPr>
        <p:spPr/>
        <p:txBody>
          <a:bodyPr>
            <a:normAutofit/>
          </a:bodyPr>
          <a:lstStyle/>
          <a:p>
            <a:r>
              <a:rPr lang="en-ZA" sz="2100" dirty="0"/>
              <a:t>Once you have a plan to increase your income, work on a plan to cut down on your expenses. We have discussed this in the earlier parts of this Unit Standard. </a:t>
            </a:r>
            <a:endParaRPr lang="en-ZA" sz="2100" dirty="0" smtClean="0"/>
          </a:p>
          <a:p>
            <a:pPr marL="0" indent="0">
              <a:buNone/>
            </a:pPr>
            <a:endParaRPr lang="en-ZA" sz="2100" dirty="0" smtClean="0"/>
          </a:p>
          <a:p>
            <a:r>
              <a:rPr lang="en-ZA" sz="2100" dirty="0" smtClean="0"/>
              <a:t>Involve </a:t>
            </a:r>
            <a:r>
              <a:rPr lang="en-ZA" sz="2100" dirty="0"/>
              <a:t>your whole family in this plan, tell them what the advantages will be for the whole family if they can cut down on expenses. </a:t>
            </a:r>
            <a:endParaRPr lang="en-ZA" sz="2100" dirty="0" smtClean="0"/>
          </a:p>
          <a:p>
            <a:endParaRPr lang="en-ZA" sz="2100" dirty="0"/>
          </a:p>
          <a:p>
            <a:r>
              <a:rPr lang="en-ZA" sz="2100" dirty="0" smtClean="0"/>
              <a:t>Also </a:t>
            </a:r>
            <a:r>
              <a:rPr lang="en-ZA" sz="2100" dirty="0"/>
              <a:t>get ideas from them. If they feel part of the process, they will be more willing to help saving. </a:t>
            </a:r>
          </a:p>
          <a:p>
            <a:pPr marL="0" indent="0">
              <a:buNone/>
            </a:pPr>
            <a:endParaRPr lang="en-ZA" dirty="0"/>
          </a:p>
        </p:txBody>
      </p:sp>
      <p:pic>
        <p:nvPicPr>
          <p:cNvPr id="5" name="Picture 4"/>
          <p:cNvPicPr>
            <a:picLocks noChangeAspect="1"/>
          </p:cNvPicPr>
          <p:nvPr/>
        </p:nvPicPr>
        <p:blipFill>
          <a:blip r:embed="rId2"/>
          <a:stretch>
            <a:fillRect/>
          </a:stretch>
        </p:blipFill>
        <p:spPr>
          <a:xfrm>
            <a:off x="5330394" y="4304550"/>
            <a:ext cx="2550291" cy="1788746"/>
          </a:xfrm>
          <a:prstGeom prst="rect">
            <a:avLst/>
          </a:prstGeom>
        </p:spPr>
      </p:pic>
    </p:spTree>
    <p:extLst>
      <p:ext uri="{BB962C8B-B14F-4D97-AF65-F5344CB8AC3E}">
        <p14:creationId xmlns:p14="http://schemas.microsoft.com/office/powerpoint/2010/main" val="409521176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 plan to Adjust Income and Expenses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131</a:t>
            </a:fld>
            <a:endParaRPr lang="en-ZA" dirty="0"/>
          </a:p>
        </p:txBody>
      </p:sp>
      <p:sp>
        <p:nvSpPr>
          <p:cNvPr id="4" name="Content Placeholder 3"/>
          <p:cNvSpPr>
            <a:spLocks noGrp="1"/>
          </p:cNvSpPr>
          <p:nvPr>
            <p:ph sz="quarter" idx="1"/>
          </p:nvPr>
        </p:nvSpPr>
        <p:spPr/>
        <p:txBody>
          <a:bodyPr>
            <a:normAutofit/>
          </a:bodyPr>
          <a:lstStyle/>
          <a:p>
            <a:r>
              <a:rPr lang="en-ZA" sz="2100" dirty="0"/>
              <a:t>Draw up a plan to save on expenses. This can be divided into daily, weekly and monthly targets. The following are just examples. Please add your own plans to save.</a:t>
            </a:r>
          </a:p>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1906562113"/>
              </p:ext>
            </p:extLst>
          </p:nvPr>
        </p:nvGraphicFramePr>
        <p:xfrm>
          <a:off x="467544" y="2850481"/>
          <a:ext cx="8275801" cy="2743200"/>
        </p:xfrm>
        <a:graphic>
          <a:graphicData uri="http://schemas.openxmlformats.org/drawingml/2006/table">
            <a:tbl>
              <a:tblPr firstRow="1" firstCol="1" bandRow="1">
                <a:tableStyleId>{5C22544A-7EE6-4342-B048-85BDC9FD1C3A}</a:tableStyleId>
              </a:tblPr>
              <a:tblGrid>
                <a:gridCol w="2758296"/>
                <a:gridCol w="2758296"/>
                <a:gridCol w="2759209"/>
              </a:tblGrid>
              <a:tr h="0">
                <a:tc>
                  <a:txBody>
                    <a:bodyPr/>
                    <a:lstStyle/>
                    <a:p>
                      <a:pPr algn="l">
                        <a:lnSpc>
                          <a:spcPct val="150000"/>
                        </a:lnSpc>
                        <a:spcAft>
                          <a:spcPts val="0"/>
                        </a:spcAft>
                      </a:pPr>
                      <a:r>
                        <a:rPr lang="en-US" sz="2000" dirty="0">
                          <a:effectLst/>
                        </a:rPr>
                        <a:t>Daily</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US" sz="2000" dirty="0">
                          <a:effectLst/>
                        </a:rPr>
                        <a:t>Weekly</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US" sz="2000" dirty="0">
                          <a:effectLst/>
                        </a:rPr>
                        <a:t>Monthly</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r>
              <a:tr h="0">
                <a:tc>
                  <a:txBody>
                    <a:bodyPr/>
                    <a:lstStyle/>
                    <a:p>
                      <a:pPr algn="l">
                        <a:lnSpc>
                          <a:spcPct val="150000"/>
                        </a:lnSpc>
                        <a:spcAft>
                          <a:spcPts val="0"/>
                        </a:spcAft>
                      </a:pPr>
                      <a:r>
                        <a:rPr lang="en-US" sz="2000" dirty="0">
                          <a:effectLst/>
                        </a:rPr>
                        <a:t>Take lunch to work or school instead of buying lunch</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US" sz="2000" dirty="0">
                          <a:effectLst/>
                        </a:rPr>
                        <a:t>Buy cheaper grocery options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Aft>
                          <a:spcPts val="0"/>
                        </a:spcAft>
                      </a:pPr>
                      <a:r>
                        <a:rPr lang="en-US" sz="2000" dirty="0">
                          <a:effectLst/>
                        </a:rPr>
                        <a:t>Buy cheaper face products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0">
                <a:tc>
                  <a:txBody>
                    <a:bodyPr/>
                    <a:lstStyle/>
                    <a:p>
                      <a:pPr algn="l">
                        <a:lnSpc>
                          <a:spcPct val="150000"/>
                        </a:lnSpc>
                        <a:spcAft>
                          <a:spcPts val="0"/>
                        </a:spcAft>
                      </a:pPr>
                      <a:r>
                        <a:rPr lang="en-US" sz="2000" dirty="0">
                          <a:effectLst/>
                        </a:rPr>
                        <a:t>Switch off unnecessary lights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US" sz="2000" dirty="0">
                          <a:effectLst/>
                        </a:rPr>
                        <a:t>No take-aways over weekends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Aft>
                          <a:spcPts val="0"/>
                        </a:spcAft>
                      </a:pPr>
                      <a:r>
                        <a:rPr lang="en-US" sz="2000" dirty="0">
                          <a:effectLst/>
                        </a:rPr>
                        <a:t>Buy cheaper tackies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bl>
          </a:graphicData>
        </a:graphic>
      </p:graphicFrame>
    </p:spTree>
    <p:extLst>
      <p:ext uri="{BB962C8B-B14F-4D97-AF65-F5344CB8AC3E}">
        <p14:creationId xmlns:p14="http://schemas.microsoft.com/office/powerpoint/2010/main" val="107317936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 plan to Adjust Income and Expenses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132</a:t>
            </a:fld>
            <a:endParaRPr lang="en-ZA"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158191236"/>
              </p:ext>
            </p:extLst>
          </p:nvPr>
        </p:nvGraphicFramePr>
        <p:xfrm>
          <a:off x="603504" y="1575134"/>
          <a:ext cx="8083295" cy="4151898"/>
        </p:xfrm>
        <a:graphic>
          <a:graphicData uri="http://schemas.openxmlformats.org/drawingml/2006/table">
            <a:tbl>
              <a:tblPr firstRow="1" firstCol="1" bandRow="1">
                <a:tableStyleId>{5C22544A-7EE6-4342-B048-85BDC9FD1C3A}</a:tableStyleId>
              </a:tblPr>
              <a:tblGrid>
                <a:gridCol w="2694134"/>
                <a:gridCol w="2694134"/>
                <a:gridCol w="2695027"/>
              </a:tblGrid>
              <a:tr h="1779385">
                <a:tc>
                  <a:txBody>
                    <a:bodyPr/>
                    <a:lstStyle/>
                    <a:p>
                      <a:pPr algn="l">
                        <a:lnSpc>
                          <a:spcPct val="150000"/>
                        </a:lnSpc>
                        <a:spcAft>
                          <a:spcPts val="0"/>
                        </a:spcAft>
                      </a:pPr>
                      <a:r>
                        <a:rPr lang="en-US" sz="2000" dirty="0">
                          <a:effectLst/>
                        </a:rPr>
                        <a:t>Walk to places that are nearby instead of driving</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Aft>
                          <a:spcPts val="0"/>
                        </a:spcAft>
                      </a:pPr>
                      <a:r>
                        <a:rPr lang="en-US" sz="2000" dirty="0">
                          <a:effectLst/>
                        </a:rPr>
                        <a:t>Rent a DVD instead of going to the movies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Aft>
                          <a:spcPts val="0"/>
                        </a:spcAft>
                      </a:pPr>
                      <a:r>
                        <a:rPr lang="en-US" sz="2000" dirty="0">
                          <a:effectLst/>
                        </a:rPr>
                        <a:t>Buy a cheaper car to save on installments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r>
              <a:tr h="1186257">
                <a:tc>
                  <a:txBody>
                    <a:bodyPr/>
                    <a:lstStyle/>
                    <a:p>
                      <a:pPr algn="l">
                        <a:lnSpc>
                          <a:spcPct val="150000"/>
                        </a:lnSpc>
                        <a:spcAft>
                          <a:spcPts val="0"/>
                        </a:spcAft>
                      </a:pPr>
                      <a:r>
                        <a:rPr lang="en-US" sz="2000" dirty="0">
                          <a:effectLst/>
                        </a:rPr>
                        <a:t>Phone less often, or out of peak times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Aft>
                          <a:spcPts val="0"/>
                        </a:spcAft>
                      </a:pPr>
                      <a:r>
                        <a:rPr lang="en-US" sz="2000" dirty="0">
                          <a:effectLst/>
                        </a:rPr>
                        <a:t>etc.</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Aft>
                          <a:spcPts val="0"/>
                        </a:spcAft>
                      </a:pPr>
                      <a:r>
                        <a:rPr lang="en-US" sz="2000" dirty="0">
                          <a:effectLst/>
                        </a:rPr>
                        <a:t>etc.</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593128">
                <a:tc>
                  <a:txBody>
                    <a:bodyPr/>
                    <a:lstStyle/>
                    <a:p>
                      <a:pPr algn="l">
                        <a:lnSpc>
                          <a:spcPct val="150000"/>
                        </a:lnSpc>
                        <a:spcAft>
                          <a:spcPts val="0"/>
                        </a:spcAft>
                      </a:pPr>
                      <a:r>
                        <a:rPr lang="en-US" sz="2000" dirty="0">
                          <a:effectLst/>
                        </a:rPr>
                        <a:t>Join a lift club</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Aft>
                          <a:spcPts val="0"/>
                        </a:spcAft>
                      </a:pPr>
                      <a:r>
                        <a:rPr lang="en-US"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Aft>
                          <a:spcPts val="0"/>
                        </a:spcAft>
                      </a:pPr>
                      <a:r>
                        <a:rPr lang="en-US"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r h="593128">
                <a:tc>
                  <a:txBody>
                    <a:bodyPr/>
                    <a:lstStyle/>
                    <a:p>
                      <a:pPr algn="l">
                        <a:lnSpc>
                          <a:spcPct val="150000"/>
                        </a:lnSpc>
                        <a:spcAft>
                          <a:spcPts val="0"/>
                        </a:spcAft>
                      </a:pPr>
                      <a:r>
                        <a:rPr lang="en-US" sz="2000" dirty="0">
                          <a:effectLst/>
                        </a:rPr>
                        <a:t>etc.</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Aft>
                          <a:spcPts val="0"/>
                        </a:spcAft>
                      </a:pPr>
                      <a:r>
                        <a:rPr lang="en-US"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Aft>
                          <a:spcPts val="0"/>
                        </a:spcAft>
                      </a:pPr>
                      <a:r>
                        <a:rPr lang="en-US" sz="2000" dirty="0">
                          <a:effectLst/>
                        </a:rPr>
                        <a:t> </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bl>
          </a:graphicData>
        </a:graphic>
      </p:graphicFrame>
    </p:spTree>
    <p:extLst>
      <p:ext uri="{BB962C8B-B14F-4D97-AF65-F5344CB8AC3E}">
        <p14:creationId xmlns:p14="http://schemas.microsoft.com/office/powerpoint/2010/main" val="21590853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A plan to Adjust Income and Expenses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133</a:t>
            </a:fld>
            <a:endParaRPr lang="en-ZA" dirty="0"/>
          </a:p>
        </p:txBody>
      </p:sp>
      <p:sp>
        <p:nvSpPr>
          <p:cNvPr id="4" name="Content Placeholder 3"/>
          <p:cNvSpPr>
            <a:spLocks noGrp="1"/>
          </p:cNvSpPr>
          <p:nvPr>
            <p:ph sz="quarter" idx="1"/>
          </p:nvPr>
        </p:nvSpPr>
        <p:spPr/>
        <p:txBody>
          <a:bodyPr/>
          <a:lstStyle/>
          <a:p>
            <a:r>
              <a:rPr lang="en-GB" sz="2100" dirty="0"/>
              <a:t>Put this plan up where all members of the household can see it, and have weekly meetings to see if you are still on track and to remind everybody of the plan. </a:t>
            </a:r>
            <a:endParaRPr lang="en-GB" sz="2100" dirty="0" smtClean="0"/>
          </a:p>
          <a:p>
            <a:r>
              <a:rPr lang="en-GB" sz="2100" dirty="0" smtClean="0"/>
              <a:t>At </a:t>
            </a:r>
            <a:r>
              <a:rPr lang="en-GB" sz="2100" dirty="0"/>
              <a:t>the end of the month, if there was money saved, reward all family members with a special treat.</a:t>
            </a:r>
            <a:endParaRPr lang="en-ZA" sz="2100" dirty="0"/>
          </a:p>
          <a:p>
            <a:pPr marL="0" indent="0">
              <a:buNone/>
            </a:pPr>
            <a:endParaRPr lang="en-ZA" dirty="0"/>
          </a:p>
        </p:txBody>
      </p:sp>
    </p:spTree>
    <p:extLst>
      <p:ext uri="{BB962C8B-B14F-4D97-AF65-F5344CB8AC3E}">
        <p14:creationId xmlns:p14="http://schemas.microsoft.com/office/powerpoint/2010/main" val="2817364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290457354"/>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normAutofit/>
          </a:bodyPr>
          <a:lstStyle/>
          <a:p>
            <a:pPr>
              <a:buFont typeface="Arial" panose="020B0604020202020204" pitchFamily="34" charset="0"/>
              <a:buChar char="•"/>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marL="0" indent="0" algn="just">
              <a:buClr>
                <a:schemeClr val="accent4">
                  <a:lumMod val="75000"/>
                </a:schemeClr>
              </a:buClr>
              <a:buNone/>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normAutofit fontScale="92500"/>
          </a:bodyPr>
          <a:lstStyle/>
          <a:p>
            <a:pPr marL="0" indent="0">
              <a:buNone/>
            </a:pPr>
            <a:r>
              <a:rPr lang="en-ZA" b="1" dirty="0"/>
              <a:t>Additional Notes:</a:t>
            </a:r>
          </a:p>
          <a:p>
            <a:endParaRPr lang="en-ZA" b="1" dirty="0"/>
          </a:p>
          <a:p>
            <a:pPr marL="800100" lvl="1" indent="-342900" algn="just">
              <a:lnSpc>
                <a:spcPct val="150000"/>
              </a:lnSpc>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lnSpc>
                <a:spcPct val="150000"/>
              </a:lnSpc>
              <a:buClr>
                <a:schemeClr val="accent4">
                  <a:lumMod val="75000"/>
                </a:schemeClr>
              </a:buClr>
            </a:pPr>
            <a:r>
              <a:rPr lang="en-ZA" dirty="0"/>
              <a:t>Additional evidence may be submitted after  initial submission.</a:t>
            </a:r>
            <a:endParaRPr lang="en-US" dirty="0"/>
          </a:p>
          <a:p>
            <a:pPr marL="800100" lvl="1" indent="-342900" algn="just">
              <a:lnSpc>
                <a:spcPct val="150000"/>
              </a:lnSpc>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24</a:t>
            </a:fld>
            <a:endParaRPr lang="en-ZA" dirty="0"/>
          </a:p>
        </p:txBody>
      </p:sp>
    </p:spTree>
    <p:extLst>
      <p:ext uri="{BB962C8B-B14F-4D97-AF65-F5344CB8AC3E}">
        <p14:creationId xmlns:p14="http://schemas.microsoft.com/office/powerpoint/2010/main" val="3198909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27</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2610884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526451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STUDY UNIT 1</a:t>
            </a:r>
            <a:r>
              <a:rPr lang="en-ZA" dirty="0"/>
              <a:t/>
            </a:r>
            <a:br>
              <a:rPr lang="en-ZA" dirty="0"/>
            </a:br>
            <a:endParaRPr lang="en-ZA" dirty="0"/>
          </a:p>
        </p:txBody>
      </p:sp>
      <p:sp>
        <p:nvSpPr>
          <p:cNvPr id="3" name="Text Placeholder 2"/>
          <p:cNvSpPr>
            <a:spLocks noGrp="1"/>
          </p:cNvSpPr>
          <p:nvPr>
            <p:ph type="body" idx="1"/>
          </p:nvPr>
        </p:nvSpPr>
        <p:spPr/>
        <p:txBody>
          <a:bodyPr/>
          <a:lstStyle/>
          <a:p>
            <a:r>
              <a:rPr lang="en-GB" dirty="0"/>
              <a:t> THE IMPORTANCE OF MANAGING PERSONAL FINANCES</a:t>
            </a:r>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29</a:t>
            </a:fld>
            <a:endParaRPr lang="en-ZA" dirty="0"/>
          </a:p>
        </p:txBody>
      </p:sp>
    </p:spTree>
    <p:extLst>
      <p:ext uri="{BB962C8B-B14F-4D97-AF65-F5344CB8AC3E}">
        <p14:creationId xmlns:p14="http://schemas.microsoft.com/office/powerpoint/2010/main" val="4069106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a:t>
            </a:r>
            <a:r>
              <a:rPr lang="en-US" dirty="0" smtClean="0">
                <a:solidFill>
                  <a:srgbClr val="000066"/>
                </a:solidFill>
              </a:rPr>
              <a:t>that</a:t>
            </a:r>
          </a:p>
          <a:p>
            <a:pPr marL="0" lvl="0" indent="0">
              <a:buClr>
                <a:srgbClr val="000066"/>
              </a:buClr>
              <a:buNone/>
            </a:pPr>
            <a:endParaRPr lang="en-US" dirty="0">
              <a:solidFill>
                <a:srgbClr val="000066"/>
              </a:solidFill>
            </a:endParaRP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Socio-Economic Circumstances in South Africa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30</a:t>
            </a:fld>
            <a:endParaRPr lang="en-ZA" dirty="0"/>
          </a:p>
        </p:txBody>
      </p:sp>
      <p:sp>
        <p:nvSpPr>
          <p:cNvPr id="4" name="Content Placeholder 3"/>
          <p:cNvSpPr>
            <a:spLocks noGrp="1"/>
          </p:cNvSpPr>
          <p:nvPr>
            <p:ph sz="quarter" idx="1"/>
          </p:nvPr>
        </p:nvSpPr>
        <p:spPr/>
        <p:txBody>
          <a:bodyPr>
            <a:normAutofit/>
          </a:bodyPr>
          <a:lstStyle/>
          <a:p>
            <a:pPr marL="0" indent="0">
              <a:buNone/>
            </a:pPr>
            <a:r>
              <a:rPr lang="en-ZA" sz="2100" dirty="0"/>
              <a:t>Socio-economic -- or social economic – circumstances are those things that have an effect on the social position or economic status of a person or a family.</a:t>
            </a:r>
          </a:p>
        </p:txBody>
      </p:sp>
      <p:pic>
        <p:nvPicPr>
          <p:cNvPr id="5" name="Picture 4"/>
          <p:cNvPicPr>
            <a:picLocks noChangeAspect="1"/>
          </p:cNvPicPr>
          <p:nvPr/>
        </p:nvPicPr>
        <p:blipFill>
          <a:blip r:embed="rId2"/>
          <a:stretch>
            <a:fillRect/>
          </a:stretch>
        </p:blipFill>
        <p:spPr>
          <a:xfrm>
            <a:off x="2655440" y="2765737"/>
            <a:ext cx="4045163" cy="3458217"/>
          </a:xfrm>
          <a:prstGeom prst="rect">
            <a:avLst/>
          </a:prstGeom>
        </p:spPr>
      </p:pic>
    </p:spTree>
    <p:extLst>
      <p:ext uri="{BB962C8B-B14F-4D97-AF65-F5344CB8AC3E}">
        <p14:creationId xmlns:p14="http://schemas.microsoft.com/office/powerpoint/2010/main" val="3942759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Socio-Economic Circumstances in South Africa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31</a:t>
            </a:fld>
            <a:endParaRPr lang="en-ZA" dirty="0"/>
          </a:p>
        </p:txBody>
      </p:sp>
      <p:sp>
        <p:nvSpPr>
          <p:cNvPr id="4" name="Content Placeholder 3"/>
          <p:cNvSpPr>
            <a:spLocks noGrp="1"/>
          </p:cNvSpPr>
          <p:nvPr>
            <p:ph sz="quarter" idx="1"/>
          </p:nvPr>
        </p:nvSpPr>
        <p:spPr/>
        <p:txBody>
          <a:bodyPr>
            <a:normAutofit/>
          </a:bodyPr>
          <a:lstStyle/>
          <a:p>
            <a:r>
              <a:rPr lang="en-ZA" sz="2100" dirty="0"/>
              <a:t>Research in the past ten years shows that there is a link between the socio-economic circumstances that people have, and their relationships with their partners/husbands/wives, the quality of their relationships with their children, and also relationships with friends and other family members. </a:t>
            </a:r>
            <a:endParaRPr lang="en-ZA" sz="2100" dirty="0" smtClean="0"/>
          </a:p>
          <a:p>
            <a:pPr marL="0" indent="0">
              <a:buNone/>
            </a:pPr>
            <a:endParaRPr lang="en-ZA" sz="2100" dirty="0" smtClean="0"/>
          </a:p>
          <a:p>
            <a:r>
              <a:rPr lang="en-ZA" sz="2100" dirty="0" smtClean="0"/>
              <a:t>Usually</a:t>
            </a:r>
            <a:r>
              <a:rPr lang="en-ZA" sz="2100" dirty="0"/>
              <a:t>, not having enough money, puts strain on all relationships, as you cannot give these people what you want to, or what people expect from you. </a:t>
            </a:r>
          </a:p>
        </p:txBody>
      </p:sp>
    </p:spTree>
    <p:extLst>
      <p:ext uri="{BB962C8B-B14F-4D97-AF65-F5344CB8AC3E}">
        <p14:creationId xmlns:p14="http://schemas.microsoft.com/office/powerpoint/2010/main" val="3329003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Socio-Economic Circumstances in South Africa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32</a:t>
            </a:fld>
            <a:endParaRPr lang="en-ZA" dirty="0"/>
          </a:p>
        </p:txBody>
      </p:sp>
      <p:sp>
        <p:nvSpPr>
          <p:cNvPr id="4" name="Content Placeholder 3"/>
          <p:cNvSpPr>
            <a:spLocks noGrp="1"/>
          </p:cNvSpPr>
          <p:nvPr>
            <p:ph sz="quarter" idx="1"/>
          </p:nvPr>
        </p:nvSpPr>
        <p:spPr/>
        <p:txBody>
          <a:bodyPr>
            <a:normAutofit/>
          </a:bodyPr>
          <a:lstStyle/>
          <a:p>
            <a:r>
              <a:rPr lang="en-ZA" sz="2100" dirty="0"/>
              <a:t>The crisis in the economy of the world had a huge effect on the economy of South Africa. </a:t>
            </a:r>
            <a:endParaRPr lang="en-ZA" sz="2100" dirty="0" smtClean="0"/>
          </a:p>
          <a:p>
            <a:pPr marL="0" indent="0">
              <a:buNone/>
            </a:pPr>
            <a:endParaRPr lang="en-ZA" sz="2100" dirty="0" smtClean="0"/>
          </a:p>
          <a:p>
            <a:r>
              <a:rPr lang="en-ZA" sz="2100" dirty="0" smtClean="0"/>
              <a:t>Many </a:t>
            </a:r>
            <a:r>
              <a:rPr lang="en-ZA" sz="2100" dirty="0"/>
              <a:t>of today’s families have much bigger financial problems than in 2000. Unemployment rates are high, there are many single-parent households with just one income, there are many </a:t>
            </a:r>
            <a:r>
              <a:rPr lang="en-ZA" sz="2100" dirty="0" smtClean="0"/>
              <a:t>orphaned </a:t>
            </a:r>
            <a:r>
              <a:rPr lang="en-ZA" sz="2100" dirty="0"/>
              <a:t>children who are not cared for properly.</a:t>
            </a:r>
          </a:p>
        </p:txBody>
      </p:sp>
    </p:spTree>
    <p:extLst>
      <p:ext uri="{BB962C8B-B14F-4D97-AF65-F5344CB8AC3E}">
        <p14:creationId xmlns:p14="http://schemas.microsoft.com/office/powerpoint/2010/main" val="2089918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t>Social Circumstances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33</a:t>
            </a:fld>
            <a:endParaRPr lang="en-ZA" dirty="0"/>
          </a:p>
        </p:txBody>
      </p:sp>
      <p:sp>
        <p:nvSpPr>
          <p:cNvPr id="4" name="Content Placeholder 3"/>
          <p:cNvSpPr>
            <a:spLocks noGrp="1"/>
          </p:cNvSpPr>
          <p:nvPr>
            <p:ph sz="quarter" idx="1"/>
          </p:nvPr>
        </p:nvSpPr>
        <p:spPr/>
        <p:txBody>
          <a:bodyPr>
            <a:normAutofit/>
          </a:bodyPr>
          <a:lstStyle/>
          <a:p>
            <a:pPr marL="0" indent="0">
              <a:buNone/>
            </a:pPr>
            <a:endParaRPr lang="en-ZA" sz="2100" dirty="0"/>
          </a:p>
          <a:p>
            <a:pPr marL="0" indent="0">
              <a:buNone/>
            </a:pPr>
            <a:r>
              <a:rPr lang="en-ZA" sz="2100" b="1" dirty="0"/>
              <a:t>Eight important socio-economic problems that South Africa has are</a:t>
            </a:r>
            <a:r>
              <a:rPr lang="en-ZA" sz="2100" b="1" dirty="0" smtClean="0"/>
              <a:t>:</a:t>
            </a:r>
          </a:p>
          <a:p>
            <a:pPr marL="0" indent="0">
              <a:buNone/>
            </a:pPr>
            <a:endParaRPr lang="en-ZA" sz="2100" b="1" dirty="0"/>
          </a:p>
          <a:p>
            <a:pPr lvl="0" fontAlgn="base"/>
            <a:r>
              <a:rPr lang="en-ZA" sz="2100" dirty="0">
                <a:effectLst>
                  <a:outerShdw sx="0" sy="0">
                    <a:srgbClr val="000000"/>
                  </a:outerShdw>
                </a:effectLst>
              </a:rPr>
              <a:t>Too few South Africans are working</a:t>
            </a:r>
          </a:p>
          <a:p>
            <a:pPr lvl="0" fontAlgn="base"/>
            <a:r>
              <a:rPr lang="en-ZA" sz="2100" dirty="0">
                <a:effectLst>
                  <a:outerShdw sx="0" sy="0">
                    <a:srgbClr val="000000"/>
                  </a:outerShdw>
                </a:effectLst>
              </a:rPr>
              <a:t>The quality of school education for most people is not good  </a:t>
            </a:r>
          </a:p>
          <a:p>
            <a:pPr lvl="0" fontAlgn="base"/>
            <a:r>
              <a:rPr lang="en-ZA" sz="2100" dirty="0">
                <a:effectLst>
                  <a:outerShdw sx="0" sy="0">
                    <a:srgbClr val="000000"/>
                  </a:outerShdw>
                </a:effectLst>
              </a:rPr>
              <a:t>Infrastructure is not ideal, and there is not enough of it, so it excludes some people, and there is not fast enough growth in the economy</a:t>
            </a:r>
          </a:p>
          <a:p>
            <a:pPr lvl="0" fontAlgn="base"/>
            <a:r>
              <a:rPr lang="en-ZA" sz="2100" dirty="0">
                <a:effectLst>
                  <a:outerShdw sx="0" sy="0">
                    <a:srgbClr val="000000"/>
                  </a:outerShdw>
                </a:effectLst>
              </a:rPr>
              <a:t>The growth in South Africa depends on its resources, and resources are getting fewer and </a:t>
            </a:r>
            <a:r>
              <a:rPr lang="en-ZA" sz="2100" dirty="0" smtClean="0">
                <a:effectLst>
                  <a:outerShdw sx="0" sy="0">
                    <a:srgbClr val="000000"/>
                  </a:outerShdw>
                </a:effectLst>
              </a:rPr>
              <a:t>fewer</a:t>
            </a:r>
            <a:endParaRPr lang="en-ZA" sz="2100" dirty="0">
              <a:effectLst>
                <a:outerShdw sx="0" sy="0">
                  <a:srgbClr val="000000"/>
                </a:outerShdw>
              </a:effectLst>
            </a:endParaRPr>
          </a:p>
        </p:txBody>
      </p:sp>
    </p:spTree>
    <p:extLst>
      <p:ext uri="{BB962C8B-B14F-4D97-AF65-F5344CB8AC3E}">
        <p14:creationId xmlns:p14="http://schemas.microsoft.com/office/powerpoint/2010/main" val="1948468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t>Social Circumstances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34</a:t>
            </a:fld>
            <a:endParaRPr lang="en-ZA" dirty="0"/>
          </a:p>
        </p:txBody>
      </p:sp>
      <p:sp>
        <p:nvSpPr>
          <p:cNvPr id="4" name="Content Placeholder 3"/>
          <p:cNvSpPr>
            <a:spLocks noGrp="1"/>
          </p:cNvSpPr>
          <p:nvPr>
            <p:ph sz="quarter" idx="1"/>
          </p:nvPr>
        </p:nvSpPr>
        <p:spPr/>
        <p:txBody>
          <a:bodyPr>
            <a:normAutofit/>
          </a:bodyPr>
          <a:lstStyle/>
          <a:p>
            <a:pPr lvl="0" fontAlgn="base"/>
            <a:r>
              <a:rPr lang="en-ZA" sz="2100" dirty="0">
                <a:effectLst>
                  <a:outerShdw sx="0" sy="0">
                    <a:srgbClr val="000000"/>
                  </a:outerShdw>
                </a:effectLst>
              </a:rPr>
              <a:t>The public health system is not good enough, and there are too many ill people</a:t>
            </a:r>
          </a:p>
          <a:p>
            <a:pPr lvl="0" fontAlgn="base"/>
            <a:r>
              <a:rPr lang="en-ZA" sz="2100" dirty="0">
                <a:effectLst>
                  <a:outerShdw sx="0" sy="0">
                    <a:srgbClr val="000000"/>
                  </a:outerShdw>
                </a:effectLst>
              </a:rPr>
              <a:t>Public service is not up to standard in many places</a:t>
            </a:r>
          </a:p>
          <a:p>
            <a:pPr lvl="0" fontAlgn="base"/>
            <a:r>
              <a:rPr lang="en-ZA" sz="2100" dirty="0">
                <a:effectLst>
                  <a:outerShdw sx="0" sy="0">
                    <a:srgbClr val="000000"/>
                  </a:outerShdw>
                </a:effectLst>
              </a:rPr>
              <a:t>There is a lot of corruption, and therefore delivery of service is bad</a:t>
            </a:r>
          </a:p>
          <a:p>
            <a:pPr lvl="0" fontAlgn="base"/>
            <a:r>
              <a:rPr lang="en-ZA" sz="2100" dirty="0">
                <a:effectLst>
                  <a:outerShdw sx="0" sy="0">
                    <a:srgbClr val="000000"/>
                  </a:outerShdw>
                </a:effectLst>
              </a:rPr>
              <a:t>People is South Africa are not standing together as one nation</a:t>
            </a:r>
          </a:p>
        </p:txBody>
      </p:sp>
    </p:spTree>
    <p:extLst>
      <p:ext uri="{BB962C8B-B14F-4D97-AF65-F5344CB8AC3E}">
        <p14:creationId xmlns:p14="http://schemas.microsoft.com/office/powerpoint/2010/main" val="2995965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t>Social Circumstances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35</a:t>
            </a:fld>
            <a:endParaRPr lang="en-ZA" dirty="0"/>
          </a:p>
        </p:txBody>
      </p:sp>
      <p:sp>
        <p:nvSpPr>
          <p:cNvPr id="4" name="Content Placeholder 3"/>
          <p:cNvSpPr>
            <a:spLocks noGrp="1"/>
          </p:cNvSpPr>
          <p:nvPr>
            <p:ph sz="quarter" idx="1"/>
          </p:nvPr>
        </p:nvSpPr>
        <p:spPr/>
        <p:txBody>
          <a:bodyPr>
            <a:normAutofit/>
          </a:bodyPr>
          <a:lstStyle/>
          <a:p>
            <a:pPr marL="0" indent="0">
              <a:buNone/>
            </a:pPr>
            <a:r>
              <a:rPr lang="en-ZA" sz="2100" b="1" dirty="0"/>
              <a:t>Let’s discuss ways in which these problems can be solved:</a:t>
            </a:r>
          </a:p>
          <a:p>
            <a:pPr marL="0" indent="0">
              <a:buNone/>
            </a:pPr>
            <a:r>
              <a:rPr lang="en-ZA" sz="2100" dirty="0"/>
              <a:t> </a:t>
            </a:r>
          </a:p>
          <a:p>
            <a:pPr marL="0" indent="0">
              <a:buNone/>
            </a:pPr>
            <a:r>
              <a:rPr lang="en-ZA" sz="2100" b="1" dirty="0"/>
              <a:t>1. Too few South Africans are working</a:t>
            </a:r>
            <a:endParaRPr lang="en-ZA" sz="2100" dirty="0"/>
          </a:p>
          <a:p>
            <a:pPr lvl="0" fontAlgn="base"/>
            <a:r>
              <a:rPr lang="en-ZA" sz="2100" dirty="0">
                <a:effectLst>
                  <a:outerShdw sx="0" sy="0">
                    <a:srgbClr val="000000"/>
                  </a:outerShdw>
                </a:effectLst>
              </a:rPr>
              <a:t>The government, business and labour must work together to bring down unemployment  </a:t>
            </a:r>
          </a:p>
          <a:p>
            <a:pPr lvl="0" fontAlgn="base"/>
            <a:r>
              <a:rPr lang="en-ZA" sz="2100" dirty="0">
                <a:effectLst>
                  <a:outerShdw sx="0" sy="0">
                    <a:srgbClr val="000000"/>
                  </a:outerShdw>
                </a:effectLst>
              </a:rPr>
              <a:t>Entrepreneurs must start own businesses, and hire people to work for them.</a:t>
            </a:r>
          </a:p>
          <a:p>
            <a:pPr lvl="0" fontAlgn="base"/>
            <a:r>
              <a:rPr lang="en-ZA" sz="2100" dirty="0">
                <a:effectLst>
                  <a:outerShdw sx="0" sy="0">
                    <a:srgbClr val="000000"/>
                  </a:outerShdw>
                </a:effectLst>
              </a:rPr>
              <a:t>Companies must be very strict about the quality of work that people deliver, and must not be satisfied with poor performance</a:t>
            </a:r>
          </a:p>
        </p:txBody>
      </p:sp>
    </p:spTree>
    <p:extLst>
      <p:ext uri="{BB962C8B-B14F-4D97-AF65-F5344CB8AC3E}">
        <p14:creationId xmlns:p14="http://schemas.microsoft.com/office/powerpoint/2010/main" val="1942777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t>Social Circumstances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36</a:t>
            </a:fld>
            <a:endParaRPr lang="en-ZA" dirty="0"/>
          </a:p>
        </p:txBody>
      </p:sp>
      <p:sp>
        <p:nvSpPr>
          <p:cNvPr id="4" name="Content Placeholder 3"/>
          <p:cNvSpPr>
            <a:spLocks noGrp="1"/>
          </p:cNvSpPr>
          <p:nvPr>
            <p:ph sz="quarter" idx="1"/>
          </p:nvPr>
        </p:nvSpPr>
        <p:spPr/>
        <p:txBody>
          <a:bodyPr>
            <a:normAutofit/>
          </a:bodyPr>
          <a:lstStyle/>
          <a:p>
            <a:pPr marL="0" indent="0">
              <a:buNone/>
            </a:pPr>
            <a:r>
              <a:rPr lang="en-ZA" sz="2100" b="1" dirty="0"/>
              <a:t>2. The quality of school education for most people is not good  </a:t>
            </a:r>
            <a:endParaRPr lang="en-ZA" sz="2100" b="1" dirty="0" smtClean="0"/>
          </a:p>
          <a:p>
            <a:pPr marL="0" indent="0">
              <a:buNone/>
            </a:pPr>
            <a:endParaRPr lang="en-ZA" sz="2100" dirty="0"/>
          </a:p>
          <a:p>
            <a:pPr lvl="0" fontAlgn="base"/>
            <a:r>
              <a:rPr lang="en-ZA" sz="2100" dirty="0">
                <a:effectLst>
                  <a:outerShdw sx="0" sy="0">
                    <a:srgbClr val="000000"/>
                  </a:outerShdw>
                </a:effectLst>
              </a:rPr>
              <a:t>Improve the standard of education in South Africa</a:t>
            </a:r>
          </a:p>
          <a:p>
            <a:pPr lvl="0" fontAlgn="base"/>
            <a:r>
              <a:rPr lang="en-ZA" sz="2100" dirty="0">
                <a:effectLst>
                  <a:outerShdw sx="0" sy="0">
                    <a:srgbClr val="000000"/>
                  </a:outerShdw>
                </a:effectLst>
              </a:rPr>
              <a:t>Make sure that there are good and safe school buildings</a:t>
            </a:r>
          </a:p>
          <a:p>
            <a:pPr lvl="0" fontAlgn="base"/>
            <a:r>
              <a:rPr lang="en-ZA" sz="2100" dirty="0">
                <a:effectLst>
                  <a:outerShdw sx="0" sy="0">
                    <a:srgbClr val="000000"/>
                  </a:outerShdw>
                </a:effectLst>
              </a:rPr>
              <a:t>Make sure that all teachers are trained properly</a:t>
            </a:r>
          </a:p>
          <a:p>
            <a:pPr lvl="0" fontAlgn="base"/>
            <a:r>
              <a:rPr lang="en-ZA" sz="2100" dirty="0">
                <a:effectLst>
                  <a:outerShdw sx="0" sy="0">
                    <a:srgbClr val="000000"/>
                  </a:outerShdw>
                </a:effectLst>
              </a:rPr>
              <a:t>Make sure that there are enough teachers to teach all children</a:t>
            </a:r>
          </a:p>
          <a:p>
            <a:pPr lvl="0" fontAlgn="base"/>
            <a:r>
              <a:rPr lang="en-ZA" sz="2100" dirty="0">
                <a:effectLst>
                  <a:outerShdw sx="0" sy="0">
                    <a:srgbClr val="000000"/>
                  </a:outerShdw>
                </a:effectLst>
              </a:rPr>
              <a:t>Make more money available for the education system</a:t>
            </a:r>
          </a:p>
        </p:txBody>
      </p:sp>
    </p:spTree>
    <p:extLst>
      <p:ext uri="{BB962C8B-B14F-4D97-AF65-F5344CB8AC3E}">
        <p14:creationId xmlns:p14="http://schemas.microsoft.com/office/powerpoint/2010/main" val="517268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t>Social Circumstances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37</a:t>
            </a:fld>
            <a:endParaRPr lang="en-ZA" dirty="0"/>
          </a:p>
        </p:txBody>
      </p:sp>
      <p:sp>
        <p:nvSpPr>
          <p:cNvPr id="4" name="Content Placeholder 3"/>
          <p:cNvSpPr>
            <a:spLocks noGrp="1"/>
          </p:cNvSpPr>
          <p:nvPr>
            <p:ph sz="quarter" idx="1"/>
          </p:nvPr>
        </p:nvSpPr>
        <p:spPr/>
        <p:txBody>
          <a:bodyPr>
            <a:normAutofit/>
          </a:bodyPr>
          <a:lstStyle/>
          <a:p>
            <a:pPr marL="0" indent="0">
              <a:buNone/>
            </a:pPr>
            <a:r>
              <a:rPr lang="en-ZA" sz="2100" b="1" dirty="0"/>
              <a:t>3. Infrastructure is not ideal, and there is not enough of it, so it excludes some people, and there is not fast enough growth in the </a:t>
            </a:r>
            <a:r>
              <a:rPr lang="en-ZA" sz="2100" b="1" dirty="0" smtClean="0"/>
              <a:t>economy</a:t>
            </a:r>
          </a:p>
          <a:p>
            <a:pPr marL="0" indent="0">
              <a:buNone/>
            </a:pPr>
            <a:endParaRPr lang="en-ZA" sz="2100" dirty="0"/>
          </a:p>
          <a:p>
            <a:pPr fontAlgn="base"/>
            <a:r>
              <a:rPr lang="en-ZA" sz="2100" dirty="0">
                <a:effectLst>
                  <a:outerShdw sx="0" sy="0">
                    <a:srgbClr val="000000"/>
                  </a:outerShdw>
                </a:effectLst>
              </a:rPr>
              <a:t>Better infrastructure is needed, especially in rural areas.</a:t>
            </a:r>
          </a:p>
          <a:p>
            <a:pPr marL="0" indent="0">
              <a:buNone/>
            </a:pPr>
            <a:r>
              <a:rPr lang="en-ZA" sz="2100" dirty="0"/>
              <a:t> </a:t>
            </a:r>
          </a:p>
          <a:p>
            <a:pPr marL="0" indent="0">
              <a:buNone/>
            </a:pPr>
            <a:r>
              <a:rPr lang="en-ZA" sz="2100" b="1" dirty="0"/>
              <a:t>4</a:t>
            </a:r>
            <a:r>
              <a:rPr lang="en-ZA" sz="2100" b="1" dirty="0" smtClean="0"/>
              <a:t>. </a:t>
            </a:r>
            <a:r>
              <a:rPr lang="en-ZA" sz="2100" b="1" dirty="0"/>
              <a:t>The growth in South Africa depends on its resources, and resources are getting fewer and </a:t>
            </a:r>
            <a:r>
              <a:rPr lang="en-ZA" sz="2100" b="1" dirty="0" smtClean="0"/>
              <a:t>fewer</a:t>
            </a:r>
          </a:p>
          <a:p>
            <a:pPr marL="0" indent="0">
              <a:buNone/>
            </a:pPr>
            <a:endParaRPr lang="en-ZA" sz="2100" dirty="0"/>
          </a:p>
          <a:p>
            <a:pPr fontAlgn="base"/>
            <a:r>
              <a:rPr lang="en-ZA" sz="2100" dirty="0">
                <a:effectLst>
                  <a:outerShdw sx="0" sy="0">
                    <a:srgbClr val="000000"/>
                  </a:outerShdw>
                </a:effectLst>
              </a:rPr>
              <a:t>Use our natural resources carefully, and do not abuse them.</a:t>
            </a:r>
          </a:p>
        </p:txBody>
      </p:sp>
    </p:spTree>
    <p:extLst>
      <p:ext uri="{BB962C8B-B14F-4D97-AF65-F5344CB8AC3E}">
        <p14:creationId xmlns:p14="http://schemas.microsoft.com/office/powerpoint/2010/main" val="3727809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t>Social Circumstances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38</a:t>
            </a:fld>
            <a:endParaRPr lang="en-ZA" dirty="0"/>
          </a:p>
        </p:txBody>
      </p:sp>
      <p:sp>
        <p:nvSpPr>
          <p:cNvPr id="4" name="Content Placeholder 3"/>
          <p:cNvSpPr>
            <a:spLocks noGrp="1"/>
          </p:cNvSpPr>
          <p:nvPr>
            <p:ph sz="quarter" idx="1"/>
          </p:nvPr>
        </p:nvSpPr>
        <p:spPr/>
        <p:txBody>
          <a:bodyPr>
            <a:normAutofit/>
          </a:bodyPr>
          <a:lstStyle/>
          <a:p>
            <a:pPr marL="0" indent="0">
              <a:buNone/>
            </a:pPr>
            <a:r>
              <a:rPr lang="en-ZA" sz="2100" b="1" dirty="0"/>
              <a:t>5</a:t>
            </a:r>
            <a:r>
              <a:rPr lang="en-ZA" sz="2100" b="1" dirty="0" smtClean="0"/>
              <a:t>. </a:t>
            </a:r>
            <a:r>
              <a:rPr lang="en-ZA" sz="2100" b="1" dirty="0"/>
              <a:t>The public health system is not good enough, and there are too many ill </a:t>
            </a:r>
            <a:r>
              <a:rPr lang="en-ZA" sz="2100" b="1" dirty="0" smtClean="0"/>
              <a:t>people</a:t>
            </a:r>
          </a:p>
          <a:p>
            <a:pPr marL="0" indent="0">
              <a:buNone/>
            </a:pPr>
            <a:endParaRPr lang="en-ZA" sz="2100" dirty="0"/>
          </a:p>
          <a:p>
            <a:pPr lvl="0" fontAlgn="base"/>
            <a:r>
              <a:rPr lang="en-ZA" sz="2100" dirty="0">
                <a:effectLst>
                  <a:outerShdw sx="0" sy="0">
                    <a:srgbClr val="000000"/>
                  </a:outerShdw>
                </a:effectLst>
              </a:rPr>
              <a:t>Make sure that there is a good health system – train doctors and nurses and make sure that there are enough, well-functioning clinics and hospitals</a:t>
            </a:r>
          </a:p>
          <a:p>
            <a:pPr lvl="0" fontAlgn="base"/>
            <a:r>
              <a:rPr lang="en-ZA" sz="2100" dirty="0">
                <a:effectLst>
                  <a:outerShdw sx="0" sy="0">
                    <a:srgbClr val="000000"/>
                  </a:outerShdw>
                </a:effectLst>
              </a:rPr>
              <a:t>Make sure that there are enough health care professionals to do the work</a:t>
            </a:r>
          </a:p>
          <a:p>
            <a:pPr lvl="0" fontAlgn="base"/>
            <a:r>
              <a:rPr lang="en-ZA" sz="2100" dirty="0">
                <a:effectLst>
                  <a:outerShdw sx="0" sy="0">
                    <a:srgbClr val="000000"/>
                  </a:outerShdw>
                </a:effectLst>
              </a:rPr>
              <a:t>Pay state health professionals better salaries</a:t>
            </a:r>
          </a:p>
          <a:p>
            <a:r>
              <a:rPr lang="en-ZA" sz="2100" dirty="0"/>
              <a:t>Integrate private and public health care systems</a:t>
            </a:r>
            <a:endParaRPr lang="en-ZA" sz="2100" dirty="0">
              <a:effectLst>
                <a:outerShdw sx="0" sy="0">
                  <a:srgbClr val="000000"/>
                </a:outerShdw>
              </a:effectLst>
            </a:endParaRPr>
          </a:p>
        </p:txBody>
      </p:sp>
    </p:spTree>
    <p:extLst>
      <p:ext uri="{BB962C8B-B14F-4D97-AF65-F5344CB8AC3E}">
        <p14:creationId xmlns:p14="http://schemas.microsoft.com/office/powerpoint/2010/main" val="11584415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ZA" dirty="0"/>
              <a:t>Social Circumstances</a:t>
            </a:r>
          </a:p>
        </p:txBody>
      </p:sp>
      <p:sp>
        <p:nvSpPr>
          <p:cNvPr id="3" name="Slide Number Placeholder 2"/>
          <p:cNvSpPr>
            <a:spLocks noGrp="1"/>
          </p:cNvSpPr>
          <p:nvPr>
            <p:ph type="sldNum" sz="quarter" idx="12"/>
          </p:nvPr>
        </p:nvSpPr>
        <p:spPr/>
        <p:txBody>
          <a:bodyPr/>
          <a:lstStyle/>
          <a:p>
            <a:fld id="{32F83655-DC73-417F-8B26-EB7A1DBB5382}" type="slidenum">
              <a:rPr lang="en-ZA" smtClean="0"/>
              <a:pPr/>
              <a:t>39</a:t>
            </a:fld>
            <a:endParaRPr lang="en-ZA" dirty="0"/>
          </a:p>
        </p:txBody>
      </p:sp>
      <p:sp>
        <p:nvSpPr>
          <p:cNvPr id="4" name="Content Placeholder 3"/>
          <p:cNvSpPr>
            <a:spLocks noGrp="1"/>
          </p:cNvSpPr>
          <p:nvPr>
            <p:ph sz="quarter" idx="1"/>
          </p:nvPr>
        </p:nvSpPr>
        <p:spPr/>
        <p:txBody>
          <a:bodyPr>
            <a:normAutofit fontScale="92500" lnSpcReduction="10000"/>
          </a:bodyPr>
          <a:lstStyle/>
          <a:p>
            <a:pPr marL="0" indent="0">
              <a:buNone/>
            </a:pPr>
            <a:r>
              <a:rPr lang="en-ZA" sz="2100" b="1" dirty="0">
                <a:effectLst>
                  <a:outerShdw sx="0" sy="0">
                    <a:srgbClr val="000000"/>
                  </a:outerShdw>
                </a:effectLst>
              </a:rPr>
              <a:t>6</a:t>
            </a:r>
            <a:r>
              <a:rPr lang="en-ZA" sz="2100" b="1" dirty="0" smtClean="0">
                <a:effectLst>
                  <a:outerShdw sx="0" sy="0">
                    <a:srgbClr val="000000"/>
                  </a:outerShdw>
                </a:effectLst>
              </a:rPr>
              <a:t>. </a:t>
            </a:r>
            <a:r>
              <a:rPr lang="en-ZA" sz="2100" b="1" dirty="0">
                <a:effectLst>
                  <a:outerShdw sx="0" sy="0">
                    <a:srgbClr val="000000"/>
                  </a:outerShdw>
                </a:effectLst>
              </a:rPr>
              <a:t>Public service is not up to standard in many </a:t>
            </a:r>
            <a:r>
              <a:rPr lang="en-ZA" sz="2100" b="1" dirty="0" smtClean="0">
                <a:effectLst>
                  <a:outerShdw sx="0" sy="0">
                    <a:srgbClr val="000000"/>
                  </a:outerShdw>
                </a:effectLst>
              </a:rPr>
              <a:t>places</a:t>
            </a:r>
          </a:p>
          <a:p>
            <a:pPr marL="0" indent="0">
              <a:buNone/>
            </a:pPr>
            <a:endParaRPr lang="en-ZA" sz="2100" b="1" dirty="0">
              <a:effectLst>
                <a:outerShdw sx="0" sy="0">
                  <a:srgbClr val="000000"/>
                </a:outerShdw>
              </a:effectLst>
            </a:endParaRPr>
          </a:p>
          <a:p>
            <a:pPr marL="0" indent="0">
              <a:buNone/>
            </a:pPr>
            <a:r>
              <a:rPr lang="en-ZA" sz="2100" dirty="0">
                <a:effectLst>
                  <a:outerShdw sx="0" sy="0">
                    <a:srgbClr val="000000"/>
                  </a:outerShdw>
                </a:effectLst>
              </a:rPr>
              <a:t>•	Remove or solve problems with service delivery</a:t>
            </a:r>
          </a:p>
          <a:p>
            <a:pPr marL="0" indent="0">
              <a:buNone/>
            </a:pPr>
            <a:endParaRPr lang="en-ZA" sz="2100" dirty="0">
              <a:effectLst>
                <a:outerShdw sx="0" sy="0">
                  <a:srgbClr val="000000"/>
                </a:outerShdw>
              </a:effectLst>
            </a:endParaRPr>
          </a:p>
          <a:p>
            <a:pPr marL="0" indent="0">
              <a:buNone/>
            </a:pPr>
            <a:r>
              <a:rPr lang="en-ZA" sz="2100" dirty="0">
                <a:effectLst>
                  <a:outerShdw sx="0" sy="0">
                    <a:srgbClr val="000000"/>
                  </a:outerShdw>
                </a:effectLst>
              </a:rPr>
              <a:t> </a:t>
            </a:r>
          </a:p>
          <a:p>
            <a:pPr marL="0" indent="0">
              <a:buNone/>
            </a:pPr>
            <a:r>
              <a:rPr lang="en-ZA" sz="2100" b="1" dirty="0">
                <a:effectLst>
                  <a:outerShdw sx="0" sy="0">
                    <a:srgbClr val="000000"/>
                  </a:outerShdw>
                </a:effectLst>
              </a:rPr>
              <a:t>7</a:t>
            </a:r>
            <a:r>
              <a:rPr lang="en-ZA" sz="2100" b="1" dirty="0" smtClean="0">
                <a:effectLst>
                  <a:outerShdw sx="0" sy="0">
                    <a:srgbClr val="000000"/>
                  </a:outerShdw>
                </a:effectLst>
              </a:rPr>
              <a:t>. </a:t>
            </a:r>
            <a:r>
              <a:rPr lang="en-ZA" sz="2100" b="1" dirty="0">
                <a:effectLst>
                  <a:outerShdw sx="0" sy="0">
                    <a:srgbClr val="000000"/>
                  </a:outerShdw>
                </a:effectLst>
              </a:rPr>
              <a:t>There is a lot of corruption, and therefore delivery of service is bad</a:t>
            </a:r>
          </a:p>
          <a:p>
            <a:pPr marL="0" indent="0">
              <a:buNone/>
            </a:pPr>
            <a:endParaRPr lang="en-ZA" sz="2100" dirty="0">
              <a:effectLst>
                <a:outerShdw sx="0" sy="0">
                  <a:srgbClr val="000000"/>
                </a:outerShdw>
              </a:effectLst>
            </a:endParaRPr>
          </a:p>
          <a:p>
            <a:pPr marL="0" indent="0">
              <a:buNone/>
            </a:pPr>
            <a:r>
              <a:rPr lang="en-ZA" sz="2100" dirty="0">
                <a:effectLst>
                  <a:outerShdw sx="0" sy="0">
                    <a:srgbClr val="000000"/>
                  </a:outerShdw>
                </a:effectLst>
              </a:rPr>
              <a:t>•	Get rid of all forms of corruption</a:t>
            </a:r>
          </a:p>
          <a:p>
            <a:pPr marL="0" indent="0">
              <a:buNone/>
            </a:pPr>
            <a:r>
              <a:rPr lang="en-ZA" sz="2100" dirty="0">
                <a:effectLst>
                  <a:outerShdw sx="0" sy="0">
                    <a:srgbClr val="000000"/>
                  </a:outerShdw>
                </a:effectLst>
              </a:rPr>
              <a:t>•	Train people on ethics and </a:t>
            </a:r>
            <a:r>
              <a:rPr lang="en-ZA" sz="2100" dirty="0" smtClean="0">
                <a:effectLst>
                  <a:outerShdw sx="0" sy="0">
                    <a:srgbClr val="000000"/>
                  </a:outerShdw>
                </a:effectLst>
              </a:rPr>
              <a:t>honesty</a:t>
            </a:r>
          </a:p>
          <a:p>
            <a:pPr marL="0" indent="0">
              <a:buNone/>
            </a:pPr>
            <a:endParaRPr lang="en-ZA" sz="2100" dirty="0">
              <a:effectLst>
                <a:outerShdw sx="0" sy="0">
                  <a:srgbClr val="000000"/>
                </a:outerShdw>
              </a:effectLst>
            </a:endParaRPr>
          </a:p>
          <a:p>
            <a:pPr marL="0" indent="0">
              <a:buNone/>
            </a:pPr>
            <a:r>
              <a:rPr lang="en-ZA" sz="2000" b="1" dirty="0"/>
              <a:t>8</a:t>
            </a:r>
            <a:r>
              <a:rPr lang="en-ZA" sz="2000" b="1" dirty="0" smtClean="0"/>
              <a:t>. </a:t>
            </a:r>
            <a:r>
              <a:rPr lang="en-ZA" sz="2000" b="1" dirty="0"/>
              <a:t>People is South Africa are not standing together as one </a:t>
            </a:r>
            <a:r>
              <a:rPr lang="en-ZA" sz="2000" b="1" dirty="0" smtClean="0"/>
              <a:t>nation</a:t>
            </a:r>
          </a:p>
          <a:p>
            <a:pPr marL="0" indent="0">
              <a:buNone/>
            </a:pPr>
            <a:endParaRPr lang="en-ZA" sz="2000" dirty="0"/>
          </a:p>
          <a:p>
            <a:r>
              <a:rPr lang="en-ZA" sz="2000" dirty="0" smtClean="0">
                <a:effectLst>
                  <a:outerShdw sx="0" sy="0">
                    <a:srgbClr val="000000"/>
                  </a:outerShdw>
                </a:effectLst>
              </a:rPr>
              <a:t>Teach </a:t>
            </a:r>
            <a:r>
              <a:rPr lang="en-ZA" sz="2000" dirty="0">
                <a:effectLst>
                  <a:outerShdw sx="0" sy="0">
                    <a:srgbClr val="000000"/>
                  </a:outerShdw>
                </a:effectLst>
              </a:rPr>
              <a:t>people love for themselves and others, self-confidence and </a:t>
            </a:r>
            <a:r>
              <a:rPr lang="en-ZA" sz="2000" dirty="0" smtClean="0">
                <a:effectLst>
                  <a:outerShdw sx="0" sy="0">
                    <a:srgbClr val="000000"/>
                  </a:outerShdw>
                </a:effectLst>
              </a:rPr>
              <a:t>self-respect</a:t>
            </a:r>
            <a:endParaRPr lang="en-ZA" sz="2100" dirty="0">
              <a:effectLst>
                <a:outerShdw sx="0" sy="0">
                  <a:srgbClr val="000000"/>
                </a:outerShdw>
              </a:effectLst>
            </a:endParaRPr>
          </a:p>
          <a:p>
            <a:pPr marL="0" indent="0">
              <a:buNone/>
            </a:pPr>
            <a:endParaRPr lang="en-ZA" sz="2100" dirty="0">
              <a:effectLst>
                <a:outerShdw sx="0" sy="0">
                  <a:srgbClr val="000000"/>
                </a:outerShdw>
              </a:effectLst>
            </a:endParaRPr>
          </a:p>
        </p:txBody>
      </p:sp>
    </p:spTree>
    <p:extLst>
      <p:ext uri="{BB962C8B-B14F-4D97-AF65-F5344CB8AC3E}">
        <p14:creationId xmlns:p14="http://schemas.microsoft.com/office/powerpoint/2010/main" val="3437334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a:t>
            </a:r>
          </a:p>
          <a:p>
            <a:pPr marL="0" lvl="0" indent="0">
              <a:lnSpc>
                <a:spcPct val="150000"/>
              </a:lnSpc>
              <a:spcBef>
                <a:spcPts val="0"/>
              </a:spcBef>
              <a:buClrTx/>
              <a:buSzTx/>
              <a:buNone/>
            </a:pPr>
            <a:r>
              <a:rPr lang="en-ZA" b="1" dirty="0">
                <a:solidFill>
                  <a:srgbClr val="000066"/>
                </a:solidFill>
              </a:rPr>
              <a:t>		Knowledge questionnaires</a:t>
            </a:r>
            <a:endParaRPr lang="en-US" dirty="0">
              <a:solidFill>
                <a:srgbClr val="000066"/>
              </a:solidFill>
            </a:endParaRPr>
          </a:p>
          <a:p>
            <a:endParaRPr lang="en-ZA" dirty="0"/>
          </a:p>
        </p:txBody>
      </p:sp>
    </p:spTree>
    <p:extLst>
      <p:ext uri="{BB962C8B-B14F-4D97-AF65-F5344CB8AC3E}">
        <p14:creationId xmlns:p14="http://schemas.microsoft.com/office/powerpoint/2010/main" val="2366895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Economic Circumstances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40</a:t>
            </a:fld>
            <a:endParaRPr lang="en-ZA" dirty="0"/>
          </a:p>
        </p:txBody>
      </p:sp>
      <p:sp>
        <p:nvSpPr>
          <p:cNvPr id="4" name="Content Placeholder 3"/>
          <p:cNvSpPr>
            <a:spLocks noGrp="1"/>
          </p:cNvSpPr>
          <p:nvPr>
            <p:ph sz="quarter" idx="1"/>
          </p:nvPr>
        </p:nvSpPr>
        <p:spPr/>
        <p:txBody>
          <a:bodyPr/>
          <a:lstStyle/>
          <a:p>
            <a:r>
              <a:rPr lang="en-ZA" sz="2100" dirty="0"/>
              <a:t>The world that we live in consists of people and organisations that work together to produce goods and services. These goods and services are produced to provide in the needs of businesses and people that form part of the country’s economy. </a:t>
            </a:r>
            <a:endParaRPr lang="en-ZA" sz="2100" dirty="0" smtClean="0"/>
          </a:p>
          <a:p>
            <a:pPr marL="0" indent="0">
              <a:buNone/>
            </a:pPr>
            <a:endParaRPr lang="en-ZA" sz="2100" dirty="0" smtClean="0"/>
          </a:p>
          <a:p>
            <a:r>
              <a:rPr lang="en-ZA" sz="2100" dirty="0" smtClean="0"/>
              <a:t>The </a:t>
            </a:r>
            <a:r>
              <a:rPr lang="en-ZA" sz="2100" dirty="0"/>
              <a:t>role of money is therefore very important in all economic activities that take place in the world. </a:t>
            </a:r>
            <a:endParaRPr lang="en-ZA" sz="2100" dirty="0" smtClean="0"/>
          </a:p>
          <a:p>
            <a:pPr marL="0" indent="0">
              <a:buNone/>
            </a:pPr>
            <a:endParaRPr lang="en-ZA" sz="2100" dirty="0" smtClean="0"/>
          </a:p>
          <a:p>
            <a:r>
              <a:rPr lang="en-ZA" sz="2100" dirty="0" smtClean="0"/>
              <a:t>For </a:t>
            </a:r>
            <a:r>
              <a:rPr lang="en-ZA" sz="2100" dirty="0"/>
              <a:t>you to be able to manage your personal finance, it is important that you understand how the economy, the banking system, the budgeting process and personal expenditure (spending of money) works.</a:t>
            </a:r>
          </a:p>
          <a:p>
            <a:pPr marL="0" indent="0">
              <a:buNone/>
            </a:pPr>
            <a:endParaRPr lang="en-ZA" dirty="0"/>
          </a:p>
        </p:txBody>
      </p:sp>
    </p:spTree>
    <p:extLst>
      <p:ext uri="{BB962C8B-B14F-4D97-AF65-F5344CB8AC3E}">
        <p14:creationId xmlns:p14="http://schemas.microsoft.com/office/powerpoint/2010/main" val="48536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Economic Circumstances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41</a:t>
            </a:fld>
            <a:endParaRPr lang="en-ZA" dirty="0"/>
          </a:p>
        </p:txBody>
      </p:sp>
      <p:sp>
        <p:nvSpPr>
          <p:cNvPr id="4" name="Content Placeholder 3"/>
          <p:cNvSpPr>
            <a:spLocks noGrp="1"/>
          </p:cNvSpPr>
          <p:nvPr>
            <p:ph sz="quarter" idx="1"/>
          </p:nvPr>
        </p:nvSpPr>
        <p:spPr/>
        <p:txBody>
          <a:bodyPr/>
          <a:lstStyle/>
          <a:p>
            <a:r>
              <a:rPr lang="en-ZA" sz="2100" dirty="0"/>
              <a:t>Everyone uses money and is therefore a consumer in one way or another. Before money can be spent it has to be earned. </a:t>
            </a:r>
            <a:endParaRPr lang="en-ZA" sz="2100" dirty="0" smtClean="0"/>
          </a:p>
          <a:p>
            <a:pPr marL="0" indent="0">
              <a:buNone/>
            </a:pPr>
            <a:endParaRPr lang="en-ZA" sz="2100" dirty="0" smtClean="0"/>
          </a:p>
          <a:p>
            <a:r>
              <a:rPr lang="en-ZA" sz="2100" dirty="0" smtClean="0"/>
              <a:t>This </a:t>
            </a:r>
            <a:r>
              <a:rPr lang="en-ZA" sz="2100" dirty="0"/>
              <a:t>is done when a business produces and sells goods </a:t>
            </a:r>
            <a:r>
              <a:rPr lang="en-ZA" sz="2100" dirty="0" smtClean="0"/>
              <a:t>or deliver </a:t>
            </a:r>
            <a:r>
              <a:rPr lang="en-ZA" sz="2100" dirty="0"/>
              <a:t>a service. This means that people must earn money by working in a job or running his/her own business. </a:t>
            </a:r>
            <a:endParaRPr lang="en-ZA" sz="2100" dirty="0" smtClean="0"/>
          </a:p>
          <a:p>
            <a:pPr marL="0" indent="0">
              <a:buNone/>
            </a:pPr>
            <a:endParaRPr lang="en-ZA" sz="2100" dirty="0" smtClean="0"/>
          </a:p>
          <a:p>
            <a:r>
              <a:rPr lang="en-ZA" sz="2100" dirty="0" smtClean="0"/>
              <a:t>It </a:t>
            </a:r>
            <a:r>
              <a:rPr lang="en-ZA" sz="2100" dirty="0"/>
              <a:t>often happens that people spend more than what they can afford, and it is important to manage money in both your personal life and the business.</a:t>
            </a:r>
          </a:p>
          <a:p>
            <a:pPr marL="0" indent="0">
              <a:buNone/>
            </a:pPr>
            <a:endParaRPr lang="en-ZA" dirty="0"/>
          </a:p>
        </p:txBody>
      </p:sp>
    </p:spTree>
    <p:extLst>
      <p:ext uri="{BB962C8B-B14F-4D97-AF65-F5344CB8AC3E}">
        <p14:creationId xmlns:p14="http://schemas.microsoft.com/office/powerpoint/2010/main" val="241039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Economic Circumstances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42</a:t>
            </a:fld>
            <a:endParaRPr lang="en-ZA" dirty="0"/>
          </a:p>
        </p:txBody>
      </p:sp>
      <p:sp>
        <p:nvSpPr>
          <p:cNvPr id="4" name="Content Placeholder 3"/>
          <p:cNvSpPr>
            <a:spLocks noGrp="1"/>
          </p:cNvSpPr>
          <p:nvPr>
            <p:ph sz="quarter" idx="1"/>
          </p:nvPr>
        </p:nvSpPr>
        <p:spPr>
          <a:xfrm>
            <a:off x="467544" y="1008562"/>
            <a:ext cx="8219256" cy="4680000"/>
          </a:xfrm>
        </p:spPr>
        <p:txBody>
          <a:bodyPr>
            <a:noAutofit/>
          </a:bodyPr>
          <a:lstStyle/>
          <a:p>
            <a:pPr marL="0" indent="0">
              <a:buNone/>
            </a:pPr>
            <a:r>
              <a:rPr lang="en-ZA" sz="2100" b="1" u="sng" dirty="0"/>
              <a:t>Sectors in the Economy </a:t>
            </a:r>
          </a:p>
          <a:p>
            <a:pPr marL="0" indent="0">
              <a:buNone/>
            </a:pPr>
            <a:r>
              <a:rPr lang="en-ZA" sz="2100" dirty="0"/>
              <a:t> </a:t>
            </a:r>
          </a:p>
          <a:p>
            <a:r>
              <a:rPr lang="en-ZA" sz="2100" dirty="0"/>
              <a:t>The basic rule of economics is that, if one person spends R10, someone else in turn earns R10. Money therefore flows between people to pay for their services like the work they do, or to buy goods and services. An example is where a person works for a firm in exchange for wages or a salary. </a:t>
            </a:r>
            <a:endParaRPr lang="en-ZA" sz="2100" dirty="0" smtClean="0"/>
          </a:p>
          <a:p>
            <a:r>
              <a:rPr lang="en-ZA" sz="2100" dirty="0" smtClean="0"/>
              <a:t>These </a:t>
            </a:r>
            <a:r>
              <a:rPr lang="en-ZA" sz="2100" dirty="0"/>
              <a:t>wages or salaries are then used to buy goods or services from someone else. Some businesses or people may have too much money while others have too little. </a:t>
            </a:r>
            <a:endParaRPr lang="en-ZA" sz="2100" dirty="0" smtClean="0"/>
          </a:p>
          <a:p>
            <a:r>
              <a:rPr lang="en-ZA" sz="2100" dirty="0" smtClean="0"/>
              <a:t>Banks </a:t>
            </a:r>
            <a:r>
              <a:rPr lang="en-ZA" sz="2100" dirty="0"/>
              <a:t>and financial institutions act as intermediaries between people or businesses that have too much money and those do not have enough. (An intermediary is a person or organisation that helps different parties to communicate so that they can reach an agreement</a:t>
            </a:r>
            <a:r>
              <a:rPr lang="en-ZA" sz="2100" dirty="0" smtClean="0"/>
              <a:t>).</a:t>
            </a:r>
            <a:endParaRPr lang="en-ZA" sz="2100" dirty="0"/>
          </a:p>
        </p:txBody>
      </p:sp>
    </p:spTree>
    <p:extLst>
      <p:ext uri="{BB962C8B-B14F-4D97-AF65-F5344CB8AC3E}">
        <p14:creationId xmlns:p14="http://schemas.microsoft.com/office/powerpoint/2010/main" val="421763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Economic Circumstances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43</a:t>
            </a:fld>
            <a:endParaRPr lang="en-ZA" dirty="0"/>
          </a:p>
        </p:txBody>
      </p:sp>
      <p:sp>
        <p:nvSpPr>
          <p:cNvPr id="4" name="Content Placeholder 3"/>
          <p:cNvSpPr>
            <a:spLocks noGrp="1"/>
          </p:cNvSpPr>
          <p:nvPr>
            <p:ph sz="quarter" idx="1"/>
          </p:nvPr>
        </p:nvSpPr>
        <p:spPr>
          <a:xfrm>
            <a:off x="467544" y="1008562"/>
            <a:ext cx="8219256" cy="4680000"/>
          </a:xfrm>
        </p:spPr>
        <p:txBody>
          <a:bodyPr>
            <a:normAutofit/>
          </a:bodyPr>
          <a:lstStyle/>
          <a:p>
            <a:pPr marL="0" indent="0">
              <a:buNone/>
            </a:pPr>
            <a:r>
              <a:rPr lang="en-ZA" sz="2100" b="1" dirty="0"/>
              <a:t>The different role-players in the economy can be divided into the following sectors</a:t>
            </a:r>
            <a:r>
              <a:rPr lang="en-ZA" sz="2100" b="1" dirty="0" smtClean="0"/>
              <a:t>:</a:t>
            </a:r>
          </a:p>
          <a:p>
            <a:pPr marL="0" indent="0">
              <a:buNone/>
            </a:pPr>
            <a:endParaRPr lang="en-ZA" sz="2100" b="1" dirty="0"/>
          </a:p>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3570537676"/>
              </p:ext>
            </p:extLst>
          </p:nvPr>
        </p:nvGraphicFramePr>
        <p:xfrm>
          <a:off x="831260" y="2296931"/>
          <a:ext cx="7855540" cy="2880360"/>
        </p:xfrm>
        <a:graphic>
          <a:graphicData uri="http://schemas.openxmlformats.org/drawingml/2006/table">
            <a:tbl>
              <a:tblPr firstRow="1" firstCol="1" bandRow="1">
                <a:tableStyleId>{5C22544A-7EE6-4342-B048-85BDC9FD1C3A}</a:tableStyleId>
              </a:tblPr>
              <a:tblGrid>
                <a:gridCol w="1894051"/>
                <a:gridCol w="5961489"/>
              </a:tblGrid>
              <a:tr h="0">
                <a:tc>
                  <a:txBody>
                    <a:bodyPr/>
                    <a:lstStyle/>
                    <a:p>
                      <a:pPr algn="l">
                        <a:lnSpc>
                          <a:spcPct val="150000"/>
                        </a:lnSpc>
                        <a:spcAft>
                          <a:spcPts val="0"/>
                        </a:spcAft>
                      </a:pPr>
                      <a:r>
                        <a:rPr lang="en-US" sz="2100" dirty="0">
                          <a:solidFill>
                            <a:schemeClr val="bg1"/>
                          </a:solidFill>
                          <a:effectLst/>
                        </a:rPr>
                        <a:t>Producers</a:t>
                      </a:r>
                      <a:endParaRPr lang="en-ZA"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US" sz="2100" b="0" dirty="0">
                          <a:solidFill>
                            <a:schemeClr val="tx1"/>
                          </a:solidFill>
                          <a:effectLst/>
                        </a:rPr>
                        <a:t>A producer is a business that uses labour, money, natural resources and entrepreneurship to produce something that can be sold. This is called the transformation process</a:t>
                      </a:r>
                      <a:endParaRPr lang="en-ZA" sz="2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r>
              <a:tr h="0">
                <a:tc>
                  <a:txBody>
                    <a:bodyPr/>
                    <a:lstStyle/>
                    <a:p>
                      <a:pPr algn="l">
                        <a:lnSpc>
                          <a:spcPct val="150000"/>
                        </a:lnSpc>
                        <a:spcAft>
                          <a:spcPts val="0"/>
                        </a:spcAft>
                      </a:pPr>
                      <a:r>
                        <a:rPr lang="en-US" sz="2100" dirty="0">
                          <a:solidFill>
                            <a:schemeClr val="bg1"/>
                          </a:solidFill>
                          <a:effectLst/>
                        </a:rPr>
                        <a:t>Consumers</a:t>
                      </a:r>
                      <a:endParaRPr lang="en-ZA"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l">
                        <a:lnSpc>
                          <a:spcPct val="150000"/>
                        </a:lnSpc>
                        <a:spcAft>
                          <a:spcPts val="0"/>
                        </a:spcAft>
                      </a:pPr>
                      <a:r>
                        <a:rPr lang="en-US" sz="2100" b="0" dirty="0">
                          <a:solidFill>
                            <a:schemeClr val="tx1"/>
                          </a:solidFill>
                          <a:effectLst/>
                        </a:rPr>
                        <a:t>Consumers or </a:t>
                      </a:r>
                      <a:r>
                        <a:rPr kumimoji="0" lang="en-US" sz="2100" b="0" kern="1200" dirty="0">
                          <a:solidFill>
                            <a:schemeClr val="tx1"/>
                          </a:solidFill>
                          <a:effectLst/>
                          <a:latin typeface="+mn-lt"/>
                          <a:ea typeface="+mn-ea"/>
                          <a:cs typeface="+mn-cs"/>
                        </a:rPr>
                        <a:t>households</a:t>
                      </a:r>
                      <a:r>
                        <a:rPr lang="en-US" sz="2100" b="0" dirty="0">
                          <a:solidFill>
                            <a:schemeClr val="tx1"/>
                          </a:solidFill>
                          <a:effectLst/>
                        </a:rPr>
                        <a:t> are a group of people that decide how they want to spend or save their income.</a:t>
                      </a:r>
                      <a:endParaRPr lang="en-ZA" sz="2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r>
            </a:tbl>
          </a:graphicData>
        </a:graphic>
      </p:graphicFrame>
    </p:spTree>
    <p:extLst>
      <p:ext uri="{BB962C8B-B14F-4D97-AF65-F5344CB8AC3E}">
        <p14:creationId xmlns:p14="http://schemas.microsoft.com/office/powerpoint/2010/main" val="17795923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Economic Circumstances</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44</a:t>
            </a:fld>
            <a:endParaRPr lang="en-ZA" dirty="0"/>
          </a:p>
        </p:txBody>
      </p:sp>
      <p:sp>
        <p:nvSpPr>
          <p:cNvPr id="4" name="Content Placeholder 3"/>
          <p:cNvSpPr>
            <a:spLocks noGrp="1"/>
          </p:cNvSpPr>
          <p:nvPr>
            <p:ph sz="quarter" idx="1"/>
          </p:nvPr>
        </p:nvSpPr>
        <p:spPr>
          <a:xfrm>
            <a:off x="467544" y="1008562"/>
            <a:ext cx="8219256" cy="4680000"/>
          </a:xfrm>
        </p:spPr>
        <p:txBody>
          <a:bodyPr>
            <a:normAutofit/>
          </a:bodyPr>
          <a:lstStyle/>
          <a:p>
            <a:pPr marL="0" indent="0">
              <a:buNone/>
            </a:pPr>
            <a:endParaRPr lang="en-ZA" sz="2100" b="1" dirty="0"/>
          </a:p>
          <a:p>
            <a:pPr marL="0" indent="0">
              <a:buNone/>
            </a:pPr>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76767637"/>
              </p:ext>
            </p:extLst>
          </p:nvPr>
        </p:nvGraphicFramePr>
        <p:xfrm>
          <a:off x="603504" y="1237885"/>
          <a:ext cx="8240693" cy="4320540"/>
        </p:xfrm>
        <a:graphic>
          <a:graphicData uri="http://schemas.openxmlformats.org/drawingml/2006/table">
            <a:tbl>
              <a:tblPr firstRow="1" firstCol="1" bandRow="1">
                <a:tableStyleId>{5C22544A-7EE6-4342-B048-85BDC9FD1C3A}</a:tableStyleId>
              </a:tblPr>
              <a:tblGrid>
                <a:gridCol w="1542458"/>
                <a:gridCol w="6698235"/>
              </a:tblGrid>
              <a:tr h="0">
                <a:tc>
                  <a:txBody>
                    <a:bodyPr/>
                    <a:lstStyle/>
                    <a:p>
                      <a:pPr algn="l">
                        <a:lnSpc>
                          <a:spcPct val="150000"/>
                        </a:lnSpc>
                        <a:spcAft>
                          <a:spcPts val="0"/>
                        </a:spcAft>
                      </a:pPr>
                      <a:r>
                        <a:rPr lang="en-US" sz="2100" dirty="0">
                          <a:effectLst/>
                        </a:rPr>
                        <a:t>Government</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Aft>
                          <a:spcPts val="0"/>
                        </a:spcAft>
                      </a:pPr>
                      <a:r>
                        <a:rPr lang="en-US" sz="2100" b="0" dirty="0">
                          <a:solidFill>
                            <a:schemeClr val="tx1"/>
                          </a:solidFill>
                          <a:effectLst/>
                        </a:rPr>
                        <a:t>The government or state contributes to the economy by means of state expenditure, which is financed through loans and taxes. The government also has a huge impact on the economy because it decides on what the prime interest rate must be.   </a:t>
                      </a:r>
                      <a:endParaRPr lang="en-ZA" sz="2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r>
              <a:tr h="0">
                <a:tc>
                  <a:txBody>
                    <a:bodyPr/>
                    <a:lstStyle/>
                    <a:p>
                      <a:pPr algn="l">
                        <a:lnSpc>
                          <a:spcPct val="150000"/>
                        </a:lnSpc>
                        <a:spcAft>
                          <a:spcPts val="0"/>
                        </a:spcAft>
                      </a:pPr>
                      <a:r>
                        <a:rPr lang="en-US" sz="2100" dirty="0">
                          <a:effectLst/>
                        </a:rPr>
                        <a:t>Foreign Sector</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Aft>
                          <a:spcPts val="0"/>
                        </a:spcAft>
                      </a:pPr>
                      <a:r>
                        <a:rPr lang="en-US" sz="2100" b="0" dirty="0">
                          <a:solidFill>
                            <a:schemeClr val="tx1"/>
                          </a:solidFill>
                          <a:effectLst/>
                        </a:rPr>
                        <a:t>No country can function without doing business with foreign countries. The country can therefore buy goods or services from a foreign country (import), or it can sell goods to a foreign country (export).</a:t>
                      </a:r>
                      <a:endParaRPr lang="en-ZA" sz="2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r>
            </a:tbl>
          </a:graphicData>
        </a:graphic>
      </p:graphicFrame>
    </p:spTree>
    <p:extLst>
      <p:ext uri="{BB962C8B-B14F-4D97-AF65-F5344CB8AC3E}">
        <p14:creationId xmlns:p14="http://schemas.microsoft.com/office/powerpoint/2010/main" val="3643899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Importance of Having a Good Credit Rating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45</a:t>
            </a:fld>
            <a:endParaRPr lang="en-ZA" dirty="0"/>
          </a:p>
        </p:txBody>
      </p:sp>
      <p:sp>
        <p:nvSpPr>
          <p:cNvPr id="4" name="Content Placeholder 3"/>
          <p:cNvSpPr>
            <a:spLocks noGrp="1"/>
          </p:cNvSpPr>
          <p:nvPr>
            <p:ph sz="quarter" idx="1"/>
          </p:nvPr>
        </p:nvSpPr>
        <p:spPr/>
        <p:txBody>
          <a:bodyPr>
            <a:normAutofit/>
          </a:bodyPr>
          <a:lstStyle/>
          <a:p>
            <a:r>
              <a:rPr lang="en-ZA" sz="2100" dirty="0"/>
              <a:t>All people must, as some stage, borrow some money, and you cannot do that if your credit rating is not good. </a:t>
            </a:r>
            <a:endParaRPr lang="en-ZA" sz="2100" dirty="0" smtClean="0"/>
          </a:p>
          <a:p>
            <a:r>
              <a:rPr lang="en-ZA" sz="2100" dirty="0" smtClean="0"/>
              <a:t>If </a:t>
            </a:r>
            <a:r>
              <a:rPr lang="en-ZA" sz="2100" dirty="0"/>
              <a:t>you build a good credit history, and have a high credit score, it can be very important if you, in the future, want to apply for a loan, a credit card, a debit card or open an account. </a:t>
            </a:r>
            <a:endParaRPr lang="en-ZA" sz="2100" dirty="0" smtClean="0"/>
          </a:p>
          <a:p>
            <a:r>
              <a:rPr lang="en-ZA" sz="2100" dirty="0" smtClean="0"/>
              <a:t>It </a:t>
            </a:r>
            <a:r>
              <a:rPr lang="en-ZA" sz="2100" dirty="0"/>
              <a:t>can even be important if you apply for a new job. </a:t>
            </a:r>
          </a:p>
          <a:p>
            <a:endParaRPr lang="en-ZA" sz="2100" dirty="0"/>
          </a:p>
        </p:txBody>
      </p:sp>
    </p:spTree>
    <p:extLst>
      <p:ext uri="{BB962C8B-B14F-4D97-AF65-F5344CB8AC3E}">
        <p14:creationId xmlns:p14="http://schemas.microsoft.com/office/powerpoint/2010/main" val="42676349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Importance of Having a Good Credit Rating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46</a:t>
            </a:fld>
            <a:endParaRPr lang="en-ZA" dirty="0"/>
          </a:p>
        </p:txBody>
      </p:sp>
      <p:sp>
        <p:nvSpPr>
          <p:cNvPr id="4" name="Content Placeholder 3"/>
          <p:cNvSpPr>
            <a:spLocks noGrp="1"/>
          </p:cNvSpPr>
          <p:nvPr>
            <p:ph sz="quarter" idx="1"/>
          </p:nvPr>
        </p:nvSpPr>
        <p:spPr>
          <a:xfrm>
            <a:off x="467544" y="1413296"/>
            <a:ext cx="6427931" cy="4680000"/>
          </a:xfrm>
        </p:spPr>
        <p:txBody>
          <a:bodyPr>
            <a:normAutofit fontScale="92500" lnSpcReduction="10000"/>
          </a:bodyPr>
          <a:lstStyle/>
          <a:p>
            <a:pPr marL="0" indent="0">
              <a:buNone/>
            </a:pPr>
            <a:r>
              <a:rPr lang="en-ZA" sz="2300" b="1" dirty="0"/>
              <a:t>Let’s look at some aspects, and how important a good credit rating is for each of these: </a:t>
            </a:r>
          </a:p>
          <a:p>
            <a:pPr marL="0" indent="0">
              <a:buNone/>
            </a:pPr>
            <a:r>
              <a:rPr lang="en-ZA" sz="2300" dirty="0"/>
              <a:t> </a:t>
            </a:r>
          </a:p>
          <a:p>
            <a:pPr marL="0" indent="0">
              <a:buNone/>
            </a:pPr>
            <a:r>
              <a:rPr lang="en-ZA" sz="2300" b="1" dirty="0" smtClean="0"/>
              <a:t>Buying </a:t>
            </a:r>
            <a:r>
              <a:rPr lang="en-ZA" sz="2300" b="1" dirty="0"/>
              <a:t>a House</a:t>
            </a:r>
          </a:p>
          <a:p>
            <a:pPr marL="0" indent="0">
              <a:buNone/>
            </a:pPr>
            <a:endParaRPr lang="en-ZA" sz="2300" dirty="0"/>
          </a:p>
          <a:p>
            <a:r>
              <a:rPr lang="en-ZA" sz="2300" dirty="0"/>
              <a:t>Buying a house is one of the greatest investments you can make in your own future. It’s also one of the most difficult ones to get a loan for a house if you don’t have a good credit score. </a:t>
            </a:r>
            <a:endParaRPr lang="en-ZA" sz="2300" dirty="0" smtClean="0"/>
          </a:p>
          <a:p>
            <a:r>
              <a:rPr lang="en-ZA" sz="2300" dirty="0" smtClean="0"/>
              <a:t>Banks </a:t>
            </a:r>
            <a:r>
              <a:rPr lang="en-ZA" sz="2300" dirty="0"/>
              <a:t>have very strict measures when you apply for a home loan. </a:t>
            </a:r>
            <a:endParaRPr lang="en-ZA" sz="2300" dirty="0" smtClean="0"/>
          </a:p>
          <a:p>
            <a:r>
              <a:rPr lang="en-ZA" sz="2300" dirty="0" smtClean="0"/>
              <a:t>Even </a:t>
            </a:r>
            <a:r>
              <a:rPr lang="en-ZA" sz="2300" dirty="0"/>
              <a:t>if you don’t plan to buy a house immediately, maintaining a good credit score now will make it easier to get a home loan in the future.</a:t>
            </a:r>
          </a:p>
          <a:p>
            <a:pPr marL="0" indent="0">
              <a:buNone/>
            </a:pPr>
            <a:endParaRPr lang="en-ZA" dirty="0"/>
          </a:p>
          <a:p>
            <a:pPr marL="0" indent="0">
              <a:buNone/>
            </a:pPr>
            <a:endParaRPr lang="en-ZA" dirty="0"/>
          </a:p>
        </p:txBody>
      </p:sp>
      <p:pic>
        <p:nvPicPr>
          <p:cNvPr id="8" name="Picture 7"/>
          <p:cNvPicPr>
            <a:picLocks noChangeAspect="1"/>
          </p:cNvPicPr>
          <p:nvPr/>
        </p:nvPicPr>
        <p:blipFill>
          <a:blip r:embed="rId2"/>
          <a:stretch>
            <a:fillRect/>
          </a:stretch>
        </p:blipFill>
        <p:spPr>
          <a:xfrm>
            <a:off x="6895475" y="2148261"/>
            <a:ext cx="1981372" cy="2981202"/>
          </a:xfrm>
          <a:prstGeom prst="rect">
            <a:avLst/>
          </a:prstGeom>
        </p:spPr>
      </p:pic>
    </p:spTree>
    <p:extLst>
      <p:ext uri="{BB962C8B-B14F-4D97-AF65-F5344CB8AC3E}">
        <p14:creationId xmlns:p14="http://schemas.microsoft.com/office/powerpoint/2010/main" val="3213778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Importance of Having a Good Credit Rating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47</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pPr marL="0" indent="0">
              <a:buNone/>
            </a:pPr>
            <a:endParaRPr lang="en-ZA" dirty="0"/>
          </a:p>
          <a:p>
            <a:pPr marL="0" indent="0">
              <a:buNone/>
            </a:pPr>
            <a:endParaRPr lang="en-ZA" dirty="0"/>
          </a:p>
        </p:txBody>
      </p:sp>
      <p:sp>
        <p:nvSpPr>
          <p:cNvPr id="5" name="Rectangle 4"/>
          <p:cNvSpPr/>
          <p:nvPr/>
        </p:nvSpPr>
        <p:spPr>
          <a:xfrm>
            <a:off x="603503" y="1668056"/>
            <a:ext cx="8270673" cy="2677656"/>
          </a:xfrm>
          <a:prstGeom prst="rect">
            <a:avLst/>
          </a:prstGeom>
        </p:spPr>
        <p:txBody>
          <a:bodyPr wrap="square">
            <a:spAutoFit/>
          </a:bodyPr>
          <a:lstStyle/>
          <a:p>
            <a:r>
              <a:rPr lang="en-ZA" sz="2100" b="1" dirty="0"/>
              <a:t>Buying a Car</a:t>
            </a:r>
          </a:p>
          <a:p>
            <a:endParaRPr lang="en-ZA" sz="2100" dirty="0"/>
          </a:p>
          <a:p>
            <a:pPr marL="342900" indent="-342900">
              <a:buFont typeface="Arial" panose="020B0604020202020204" pitchFamily="34" charset="0"/>
              <a:buChar char="•"/>
            </a:pPr>
            <a:r>
              <a:rPr lang="en-ZA" sz="2100" dirty="0"/>
              <a:t>Most people will want to make a loan to buy a car at some stage in their lives, and often they do this more than once. </a:t>
            </a:r>
            <a:endParaRPr lang="en-ZA" sz="2100" dirty="0" smtClean="0"/>
          </a:p>
          <a:p>
            <a:pPr marL="342900" indent="-342900">
              <a:buFont typeface="Arial" panose="020B0604020202020204" pitchFamily="34" charset="0"/>
              <a:buChar char="•"/>
            </a:pPr>
            <a:r>
              <a:rPr lang="en-ZA" sz="2100" dirty="0" smtClean="0"/>
              <a:t>Car </a:t>
            </a:r>
            <a:r>
              <a:rPr lang="en-ZA" sz="2100" dirty="0"/>
              <a:t>loans are much smaller than house loans, so they’re a little easier to get even with a poor credit score. </a:t>
            </a:r>
            <a:endParaRPr lang="en-ZA" sz="2100" dirty="0" smtClean="0"/>
          </a:p>
          <a:p>
            <a:pPr marL="342900" indent="-342900">
              <a:buFont typeface="Arial" panose="020B0604020202020204" pitchFamily="34" charset="0"/>
              <a:buChar char="•"/>
            </a:pPr>
            <a:r>
              <a:rPr lang="en-ZA" sz="2100" dirty="0" smtClean="0"/>
              <a:t>At </a:t>
            </a:r>
            <a:r>
              <a:rPr lang="en-ZA" sz="2100" dirty="0"/>
              <a:t>the same time, with a poor credit score you can expect to pay higher interest rates and a larger amount as deposit on a vehicle.</a:t>
            </a:r>
          </a:p>
        </p:txBody>
      </p:sp>
    </p:spTree>
    <p:extLst>
      <p:ext uri="{BB962C8B-B14F-4D97-AF65-F5344CB8AC3E}">
        <p14:creationId xmlns:p14="http://schemas.microsoft.com/office/powerpoint/2010/main" val="3779521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Importance of Having a Good Credit Rating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48</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pPr marL="0" indent="0">
              <a:buNone/>
            </a:pPr>
            <a:endParaRPr lang="en-ZA" dirty="0"/>
          </a:p>
          <a:p>
            <a:pPr marL="0" indent="0">
              <a:buNone/>
            </a:pPr>
            <a:endParaRPr lang="en-ZA" dirty="0"/>
          </a:p>
        </p:txBody>
      </p:sp>
      <p:sp>
        <p:nvSpPr>
          <p:cNvPr id="5" name="Rectangle 4"/>
          <p:cNvSpPr/>
          <p:nvPr/>
        </p:nvSpPr>
        <p:spPr>
          <a:xfrm>
            <a:off x="374904" y="1668056"/>
            <a:ext cx="8270673" cy="2677656"/>
          </a:xfrm>
          <a:prstGeom prst="rect">
            <a:avLst/>
          </a:prstGeom>
        </p:spPr>
        <p:txBody>
          <a:bodyPr wrap="square">
            <a:spAutoFit/>
          </a:bodyPr>
          <a:lstStyle/>
          <a:p>
            <a:r>
              <a:rPr lang="en-ZA" sz="2100" b="1" dirty="0"/>
              <a:t>Starting a Business</a:t>
            </a:r>
            <a:endParaRPr lang="en-ZA" sz="2100" dirty="0"/>
          </a:p>
          <a:p>
            <a:r>
              <a:rPr lang="en-ZA" sz="2100" dirty="0"/>
              <a:t> </a:t>
            </a:r>
          </a:p>
          <a:p>
            <a:pPr marL="342900" indent="-342900">
              <a:buFont typeface="Arial" panose="020B0604020202020204" pitchFamily="34" charset="0"/>
              <a:buChar char="•"/>
            </a:pPr>
            <a:r>
              <a:rPr lang="en-ZA" sz="2100" dirty="0"/>
              <a:t>If you’re thinking about starting a business and need a business loan, your credit score and history will be important factors that will be looked at if you apply for business financing. </a:t>
            </a:r>
            <a:endParaRPr lang="en-ZA" sz="2100" dirty="0" smtClean="0"/>
          </a:p>
          <a:p>
            <a:pPr marL="342900" indent="-342900">
              <a:buFont typeface="Arial" panose="020B0604020202020204" pitchFamily="34" charset="0"/>
              <a:buChar char="•"/>
            </a:pPr>
            <a:r>
              <a:rPr lang="en-ZA" sz="2100" dirty="0" smtClean="0"/>
              <a:t>Your </a:t>
            </a:r>
            <a:r>
              <a:rPr lang="en-ZA" sz="2100" dirty="0"/>
              <a:t>individual credit score will affect your ability to get a loan for your business, whether you’re starting a business from scratch or trying to get the funds to expand your current business.</a:t>
            </a:r>
          </a:p>
        </p:txBody>
      </p:sp>
    </p:spTree>
    <p:extLst>
      <p:ext uri="{BB962C8B-B14F-4D97-AF65-F5344CB8AC3E}">
        <p14:creationId xmlns:p14="http://schemas.microsoft.com/office/powerpoint/2010/main" val="41605637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Importance of Having a Good Credit Rating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49</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pPr marL="0" indent="0">
              <a:buNone/>
            </a:pPr>
            <a:endParaRPr lang="en-ZA" dirty="0"/>
          </a:p>
          <a:p>
            <a:pPr marL="0" indent="0">
              <a:buNone/>
            </a:pPr>
            <a:endParaRPr lang="en-ZA" dirty="0"/>
          </a:p>
        </p:txBody>
      </p:sp>
      <p:sp>
        <p:nvSpPr>
          <p:cNvPr id="5" name="Rectangle 4"/>
          <p:cNvSpPr/>
          <p:nvPr/>
        </p:nvSpPr>
        <p:spPr>
          <a:xfrm>
            <a:off x="374904" y="1668056"/>
            <a:ext cx="8270673" cy="4293483"/>
          </a:xfrm>
          <a:prstGeom prst="rect">
            <a:avLst/>
          </a:prstGeom>
        </p:spPr>
        <p:txBody>
          <a:bodyPr wrap="square">
            <a:spAutoFit/>
          </a:bodyPr>
          <a:lstStyle/>
          <a:p>
            <a:r>
              <a:rPr lang="en-ZA" sz="2100" b="1" dirty="0"/>
              <a:t>Getting a Job</a:t>
            </a:r>
            <a:endParaRPr lang="en-ZA" sz="2100" dirty="0"/>
          </a:p>
          <a:p>
            <a:r>
              <a:rPr lang="en-ZA" sz="2100" dirty="0"/>
              <a:t> </a:t>
            </a:r>
          </a:p>
          <a:p>
            <a:pPr marL="342900" indent="-342900">
              <a:buFont typeface="Arial" panose="020B0604020202020204" pitchFamily="34" charset="0"/>
              <a:buChar char="•"/>
            </a:pPr>
            <a:r>
              <a:rPr lang="en-ZA" sz="2100" dirty="0"/>
              <a:t>Many employers are now running credit checks on people applying for jobs before hiring them. This is especially common in the government and financial sectors. </a:t>
            </a:r>
            <a:endParaRPr lang="en-ZA" sz="2100" dirty="0" smtClean="0"/>
          </a:p>
          <a:p>
            <a:pPr marL="342900" indent="-342900">
              <a:buFont typeface="Arial" panose="020B0604020202020204" pitchFamily="34" charset="0"/>
              <a:buChar char="•"/>
            </a:pPr>
            <a:r>
              <a:rPr lang="en-ZA" sz="2100" dirty="0" smtClean="0"/>
              <a:t>A </a:t>
            </a:r>
            <a:r>
              <a:rPr lang="en-ZA" sz="2100" dirty="0"/>
              <a:t>negative score or history could in some cases keep you from being hired or even getting a raise.</a:t>
            </a:r>
          </a:p>
          <a:p>
            <a:r>
              <a:rPr lang="en-ZA" sz="2100" dirty="0"/>
              <a:t> </a:t>
            </a:r>
          </a:p>
          <a:p>
            <a:r>
              <a:rPr lang="en-ZA" sz="2100" b="1" dirty="0"/>
              <a:t>Renting a Property</a:t>
            </a:r>
            <a:endParaRPr lang="en-ZA" sz="2100" dirty="0"/>
          </a:p>
          <a:p>
            <a:r>
              <a:rPr lang="en-ZA" sz="2100" b="1" dirty="0"/>
              <a:t> </a:t>
            </a:r>
            <a:endParaRPr lang="en-ZA" sz="2100" dirty="0"/>
          </a:p>
          <a:p>
            <a:pPr marL="342900" indent="-342900">
              <a:buFont typeface="Arial" panose="020B0604020202020204" pitchFamily="34" charset="0"/>
              <a:buChar char="•"/>
            </a:pPr>
            <a:r>
              <a:rPr lang="en-ZA" sz="2100" dirty="0"/>
              <a:t>Whether you want to rent a big house or a small flat, all rental agencies will do a thorough credit check and make sure that you have a good credit rating before they will offer you a rental contract</a:t>
            </a:r>
            <a:r>
              <a:rPr lang="en-ZA" sz="2100" b="1" dirty="0"/>
              <a:t>.</a:t>
            </a:r>
            <a:endParaRPr lang="en-ZA" sz="2100" dirty="0"/>
          </a:p>
        </p:txBody>
      </p:sp>
    </p:spTree>
    <p:extLst>
      <p:ext uri="{BB962C8B-B14F-4D97-AF65-F5344CB8AC3E}">
        <p14:creationId xmlns:p14="http://schemas.microsoft.com/office/powerpoint/2010/main" val="3240199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6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8 – 10		Additional Evidence</a:t>
            </a:r>
            <a:endParaRPr lang="en-US" dirty="0">
              <a:solidFill>
                <a:srgbClr val="000066"/>
              </a:solidFill>
            </a:endParaRPr>
          </a:p>
          <a:p>
            <a:endParaRPr lang="en-ZA" dirty="0"/>
          </a:p>
        </p:txBody>
      </p:sp>
    </p:spTree>
    <p:extLst>
      <p:ext uri="{BB962C8B-B14F-4D97-AF65-F5344CB8AC3E}">
        <p14:creationId xmlns:p14="http://schemas.microsoft.com/office/powerpoint/2010/main" val="2015890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Importance of Having a Good Credit Rating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50</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pPr marL="0" indent="0">
              <a:buNone/>
            </a:pPr>
            <a:endParaRPr lang="en-ZA" dirty="0"/>
          </a:p>
          <a:p>
            <a:pPr marL="0" indent="0">
              <a:buNone/>
            </a:pPr>
            <a:r>
              <a:rPr lang="en-ZA" sz="2100" b="1" dirty="0"/>
              <a:t>Getting Lower Interest Rates</a:t>
            </a:r>
          </a:p>
          <a:p>
            <a:pPr marL="0" indent="0">
              <a:buNone/>
            </a:pPr>
            <a:r>
              <a:rPr lang="en-ZA" sz="2100" dirty="0"/>
              <a:t> </a:t>
            </a:r>
          </a:p>
          <a:p>
            <a:r>
              <a:rPr lang="en-ZA" sz="2100" dirty="0"/>
              <a:t>While a good credit score is very important if you need financial help, many banks are still willing to give loans to people with poor credit. </a:t>
            </a:r>
            <a:endParaRPr lang="en-ZA" sz="2100" dirty="0" smtClean="0"/>
          </a:p>
          <a:p>
            <a:r>
              <a:rPr lang="en-ZA" sz="2100" dirty="0" smtClean="0"/>
              <a:t>However</a:t>
            </a:r>
            <a:r>
              <a:rPr lang="en-ZA" sz="2100" dirty="0"/>
              <a:t>, it will still be a struggle to get a loan, and when you do, you’ll have to pay a much higher interest rate. </a:t>
            </a:r>
            <a:endParaRPr lang="en-ZA" sz="2100" dirty="0" smtClean="0"/>
          </a:p>
          <a:p>
            <a:r>
              <a:rPr lang="en-ZA" sz="2100" dirty="0" smtClean="0"/>
              <a:t>This </a:t>
            </a:r>
            <a:r>
              <a:rPr lang="en-ZA" sz="2100" dirty="0"/>
              <a:t>is how financial institutes make up for the risk of giving you money.</a:t>
            </a:r>
          </a:p>
          <a:p>
            <a:pPr marL="0" indent="0">
              <a:buNone/>
            </a:pPr>
            <a:endParaRPr lang="en-ZA" dirty="0"/>
          </a:p>
        </p:txBody>
      </p:sp>
      <p:pic>
        <p:nvPicPr>
          <p:cNvPr id="6" name="Picture 5"/>
          <p:cNvPicPr>
            <a:picLocks noChangeAspect="1"/>
          </p:cNvPicPr>
          <p:nvPr/>
        </p:nvPicPr>
        <p:blipFill>
          <a:blip r:embed="rId2"/>
          <a:stretch>
            <a:fillRect/>
          </a:stretch>
        </p:blipFill>
        <p:spPr>
          <a:xfrm>
            <a:off x="6081126" y="4609941"/>
            <a:ext cx="1597290" cy="1828959"/>
          </a:xfrm>
          <a:prstGeom prst="rect">
            <a:avLst/>
          </a:prstGeom>
        </p:spPr>
      </p:pic>
    </p:spTree>
    <p:extLst>
      <p:ext uri="{BB962C8B-B14F-4D97-AF65-F5344CB8AC3E}">
        <p14:creationId xmlns:p14="http://schemas.microsoft.com/office/powerpoint/2010/main" val="584486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Importance of Having a Good Credit Rating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51</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r>
              <a:rPr lang="en-ZA" sz="2100" dirty="0"/>
              <a:t>So if you want better interest rates to save yourself more money in the long run, keep your credit score high. It is important to realise that a low score will end up costing you more in the long run because of the higher interest rates. </a:t>
            </a:r>
            <a:endParaRPr lang="en-ZA" sz="2100" dirty="0" smtClean="0"/>
          </a:p>
          <a:p>
            <a:r>
              <a:rPr lang="en-ZA" sz="2100" dirty="0" smtClean="0"/>
              <a:t>If </a:t>
            </a:r>
            <a:r>
              <a:rPr lang="en-ZA" sz="2100" dirty="0"/>
              <a:t>you do have a low score, work to repair it by making payments early, paying off loans before the end of the loan period and paying off your credit card in full each month.</a:t>
            </a:r>
          </a:p>
          <a:p>
            <a:pPr marL="0" indent="0">
              <a:buNone/>
            </a:pPr>
            <a:endParaRPr lang="en-ZA" dirty="0"/>
          </a:p>
        </p:txBody>
      </p:sp>
    </p:spTree>
    <p:extLst>
      <p:ext uri="{BB962C8B-B14F-4D97-AF65-F5344CB8AC3E}">
        <p14:creationId xmlns:p14="http://schemas.microsoft.com/office/powerpoint/2010/main" val="4197750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Importance of Having a Good Credit Rating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52</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r>
              <a:rPr lang="en-ZA" sz="2100" dirty="0"/>
              <a:t>So if you want better interest rates to save yourself more money in the long run, keep your credit score high. It is important to realise that a low score will end up costing you more in the long run because of the higher interest rates. </a:t>
            </a:r>
            <a:endParaRPr lang="en-ZA" sz="2100" dirty="0" smtClean="0"/>
          </a:p>
          <a:p>
            <a:r>
              <a:rPr lang="en-ZA" sz="2100" dirty="0" smtClean="0"/>
              <a:t>If </a:t>
            </a:r>
            <a:r>
              <a:rPr lang="en-ZA" sz="2100" dirty="0"/>
              <a:t>you do have a low score, work to repair it by making payments early, paying off loans before the end of the loan period and paying off your credit card in full each month.</a:t>
            </a:r>
          </a:p>
          <a:p>
            <a:pPr marL="0" indent="0">
              <a:buNone/>
            </a:pPr>
            <a:endParaRPr lang="en-ZA" dirty="0"/>
          </a:p>
        </p:txBody>
      </p:sp>
    </p:spTree>
    <p:extLst>
      <p:ext uri="{BB962C8B-B14F-4D97-AF65-F5344CB8AC3E}">
        <p14:creationId xmlns:p14="http://schemas.microsoft.com/office/powerpoint/2010/main" val="173254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Importance of Having a Good Credit Rating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53</a:t>
            </a:fld>
            <a:endParaRPr lang="en-ZA" dirty="0"/>
          </a:p>
        </p:txBody>
      </p:sp>
      <p:sp>
        <p:nvSpPr>
          <p:cNvPr id="4" name="Content Placeholder 3"/>
          <p:cNvSpPr>
            <a:spLocks noGrp="1"/>
          </p:cNvSpPr>
          <p:nvPr>
            <p:ph sz="quarter" idx="1"/>
          </p:nvPr>
        </p:nvSpPr>
        <p:spPr>
          <a:xfrm>
            <a:off x="467544" y="1413296"/>
            <a:ext cx="8219256" cy="4680000"/>
          </a:xfrm>
        </p:spPr>
        <p:txBody>
          <a:bodyPr>
            <a:normAutofit fontScale="92500" lnSpcReduction="20000"/>
          </a:bodyPr>
          <a:lstStyle/>
          <a:p>
            <a:pPr marL="0" indent="0">
              <a:buNone/>
            </a:pPr>
            <a:r>
              <a:rPr lang="en-ZA" sz="2300" b="1" dirty="0"/>
              <a:t>Here are the five most important tips on how to get and maintaining a good credit score.</a:t>
            </a:r>
          </a:p>
          <a:p>
            <a:pPr marL="0" indent="0">
              <a:buNone/>
            </a:pPr>
            <a:endParaRPr lang="en-ZA" sz="2300" b="1" dirty="0"/>
          </a:p>
          <a:p>
            <a:r>
              <a:rPr lang="en-ZA" sz="2300" dirty="0"/>
              <a:t>Your </a:t>
            </a:r>
            <a:r>
              <a:rPr lang="en-ZA" sz="2300" b="1" dirty="0"/>
              <a:t>payment history</a:t>
            </a:r>
            <a:r>
              <a:rPr lang="en-ZA" sz="2300" dirty="0"/>
              <a:t> is one of the most important factors for good credit. Lenders will often look at your repayment record to decide whether to loan you money and what interest rate to offer you</a:t>
            </a:r>
            <a:r>
              <a:rPr lang="en-ZA" sz="2300" dirty="0" smtClean="0"/>
              <a:t>.</a:t>
            </a:r>
          </a:p>
          <a:p>
            <a:pPr marL="0" indent="0">
              <a:buNone/>
            </a:pPr>
            <a:r>
              <a:rPr lang="en-ZA" sz="2300" dirty="0" smtClean="0"/>
              <a:t> </a:t>
            </a:r>
          </a:p>
          <a:p>
            <a:pPr marL="0" indent="0">
              <a:buNone/>
            </a:pPr>
            <a:r>
              <a:rPr lang="en-ZA" sz="2300" b="1" dirty="0" smtClean="0"/>
              <a:t>The </a:t>
            </a:r>
            <a:r>
              <a:rPr lang="en-ZA" sz="2300" b="1" dirty="0"/>
              <a:t>factors that make up your payment history include: </a:t>
            </a:r>
            <a:endParaRPr lang="en-ZA" sz="2300" b="1" dirty="0" smtClean="0"/>
          </a:p>
          <a:p>
            <a:pPr marL="0" indent="0">
              <a:buNone/>
            </a:pPr>
            <a:endParaRPr lang="en-ZA" sz="2300" b="1" dirty="0"/>
          </a:p>
          <a:p>
            <a:pPr lvl="0" fontAlgn="base"/>
            <a:r>
              <a:rPr lang="en-ZA" sz="2300" dirty="0">
                <a:effectLst>
                  <a:outerShdw sx="0" sy="0">
                    <a:srgbClr val="000000"/>
                  </a:outerShdw>
                </a:effectLst>
              </a:rPr>
              <a:t>if you ever pay your bills late and if so how late you paid them </a:t>
            </a:r>
          </a:p>
          <a:p>
            <a:pPr lvl="0" fontAlgn="base"/>
            <a:r>
              <a:rPr lang="en-ZA" sz="2300" dirty="0">
                <a:effectLst>
                  <a:outerShdw sx="0" sy="0">
                    <a:srgbClr val="000000"/>
                  </a:outerShdw>
                </a:effectLst>
              </a:rPr>
              <a:t>if you’ve ever had any accounts go into collections  </a:t>
            </a:r>
          </a:p>
          <a:p>
            <a:pPr lvl="0" fontAlgn="base"/>
            <a:r>
              <a:rPr lang="en-ZA" sz="2300" dirty="0">
                <a:effectLst>
                  <a:outerShdw sx="0" sy="0">
                    <a:srgbClr val="000000"/>
                  </a:outerShdw>
                </a:effectLst>
              </a:rPr>
              <a:t>If there are any liens (repossession of your property), debt settlements, bankruptcies, foreclosures (selling your assets to pay for a loan), law suits, judgments, writing off of your debt, or wage attachments on your record.</a:t>
            </a:r>
          </a:p>
          <a:p>
            <a:pPr marL="0" indent="0">
              <a:buNone/>
            </a:pPr>
            <a:endParaRPr lang="en-ZA" sz="2000" dirty="0"/>
          </a:p>
          <a:p>
            <a:pPr marL="0" indent="0">
              <a:buNone/>
            </a:pPr>
            <a:endParaRPr lang="en-ZA" dirty="0"/>
          </a:p>
        </p:txBody>
      </p:sp>
    </p:spTree>
    <p:extLst>
      <p:ext uri="{BB962C8B-B14F-4D97-AF65-F5344CB8AC3E}">
        <p14:creationId xmlns:p14="http://schemas.microsoft.com/office/powerpoint/2010/main" val="20193741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Importance of Having a Good Credit Rating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54</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r>
              <a:rPr lang="en-ZA" sz="2100" dirty="0"/>
              <a:t>If the answer is “yes” to any of those, it will be difficult to get a loan or other form of credit. </a:t>
            </a:r>
            <a:endParaRPr lang="en-ZA" sz="2100" dirty="0" smtClean="0"/>
          </a:p>
          <a:p>
            <a:pPr marL="0" indent="0">
              <a:buNone/>
            </a:pPr>
            <a:endParaRPr lang="en-ZA" sz="2100" dirty="0"/>
          </a:p>
          <a:p>
            <a:r>
              <a:rPr lang="en-ZA" sz="2100" dirty="0" smtClean="0"/>
              <a:t>If </a:t>
            </a:r>
            <a:r>
              <a:rPr lang="en-ZA" sz="2100" dirty="0"/>
              <a:t>you don’t yet have any of those negative marks on your payment history, then make sure that you keep it that way by keeping up a good payment history</a:t>
            </a:r>
            <a:r>
              <a:rPr lang="en-ZA" sz="2100" dirty="0" smtClean="0"/>
              <a:t>.</a:t>
            </a:r>
          </a:p>
          <a:p>
            <a:pPr marL="0" indent="0">
              <a:buNone/>
            </a:pPr>
            <a:endParaRPr lang="en-ZA" sz="2100" dirty="0" smtClean="0"/>
          </a:p>
          <a:p>
            <a:r>
              <a:rPr lang="en-ZA" sz="2100" dirty="0"/>
              <a:t>Another important factor to good credit is to </a:t>
            </a:r>
            <a:r>
              <a:rPr lang="en-ZA" sz="2100" b="1" dirty="0"/>
              <a:t>keep the amount that you owe lenders and creditors to the minimum</a:t>
            </a:r>
            <a:r>
              <a:rPr lang="en-ZA" sz="2100" dirty="0"/>
              <a:t>. To maintain good credit, don’t use too much of your total available credit.</a:t>
            </a:r>
          </a:p>
          <a:p>
            <a:pPr marL="0" indent="0">
              <a:buNone/>
            </a:pPr>
            <a:endParaRPr lang="en-ZA" sz="2000" dirty="0"/>
          </a:p>
          <a:p>
            <a:endParaRPr lang="en-ZA" sz="2000" dirty="0"/>
          </a:p>
          <a:p>
            <a:pPr marL="0" indent="0">
              <a:buNone/>
            </a:pPr>
            <a:endParaRPr lang="en-ZA" sz="2000" dirty="0"/>
          </a:p>
          <a:p>
            <a:pPr marL="0" indent="0">
              <a:buNone/>
            </a:pPr>
            <a:endParaRPr lang="en-ZA" dirty="0"/>
          </a:p>
        </p:txBody>
      </p:sp>
    </p:spTree>
    <p:extLst>
      <p:ext uri="{BB962C8B-B14F-4D97-AF65-F5344CB8AC3E}">
        <p14:creationId xmlns:p14="http://schemas.microsoft.com/office/powerpoint/2010/main" val="28666261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Importance of Having a Good Credit Rating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55</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r>
              <a:rPr lang="en-ZA" sz="2100" dirty="0"/>
              <a:t>The </a:t>
            </a:r>
            <a:r>
              <a:rPr lang="en-ZA" sz="2100" b="1" dirty="0"/>
              <a:t>longer your credit history,</a:t>
            </a:r>
            <a:r>
              <a:rPr lang="en-ZA" sz="2100" dirty="0"/>
              <a:t> the better influence it will have on your credit. Of course, you don’t want any negative marks on your credit history, so always pay your credit cards in full and on time. </a:t>
            </a:r>
            <a:endParaRPr lang="en-ZA" sz="2100" dirty="0" smtClean="0"/>
          </a:p>
          <a:p>
            <a:endParaRPr lang="en-ZA" sz="2100" dirty="0"/>
          </a:p>
          <a:p>
            <a:r>
              <a:rPr lang="en-ZA" sz="2100" dirty="0" smtClean="0"/>
              <a:t>Even </a:t>
            </a:r>
            <a:r>
              <a:rPr lang="en-ZA" sz="2100" dirty="0"/>
              <a:t>if you have a short credit history, you can still have good credit by paying off your whole debt each month by the due date.</a:t>
            </a:r>
          </a:p>
          <a:p>
            <a:pPr marL="0" indent="0">
              <a:buNone/>
            </a:pPr>
            <a:endParaRPr lang="en-ZA" sz="2000" dirty="0"/>
          </a:p>
          <a:p>
            <a:endParaRPr lang="en-ZA" sz="2000" dirty="0"/>
          </a:p>
          <a:p>
            <a:pPr marL="0" indent="0">
              <a:buNone/>
            </a:pPr>
            <a:endParaRPr lang="en-ZA" sz="2000" dirty="0"/>
          </a:p>
          <a:p>
            <a:pPr marL="0" indent="0">
              <a:buNone/>
            </a:pPr>
            <a:endParaRPr lang="en-ZA" dirty="0"/>
          </a:p>
        </p:txBody>
      </p:sp>
    </p:spTree>
    <p:extLst>
      <p:ext uri="{BB962C8B-B14F-4D97-AF65-F5344CB8AC3E}">
        <p14:creationId xmlns:p14="http://schemas.microsoft.com/office/powerpoint/2010/main" val="2182972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Importance of Having a Good Credit Rating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56</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r>
              <a:rPr lang="en-ZA" sz="2100" dirty="0"/>
              <a:t>If you apply for </a:t>
            </a:r>
            <a:r>
              <a:rPr lang="en-ZA" sz="2100" b="1" dirty="0"/>
              <a:t>credit cards, or other new credit</a:t>
            </a:r>
            <a:r>
              <a:rPr lang="en-ZA" sz="2100" dirty="0"/>
              <a:t>, it will be reflected in your credit. To build and maintain good credit, do not ask for new credit too often and over a short period of time.</a:t>
            </a:r>
          </a:p>
          <a:p>
            <a:pPr marL="0" indent="0">
              <a:buNone/>
            </a:pPr>
            <a:endParaRPr lang="en-ZA" sz="2100" dirty="0"/>
          </a:p>
          <a:p>
            <a:r>
              <a:rPr lang="en-ZA" sz="2100" dirty="0"/>
              <a:t>The last factor for good credit is what </a:t>
            </a:r>
            <a:r>
              <a:rPr lang="en-ZA" sz="2100" b="1" dirty="0"/>
              <a:t>types of credit</a:t>
            </a:r>
            <a:r>
              <a:rPr lang="en-ZA" sz="2100" dirty="0"/>
              <a:t> you have. This includes credit cards, mortgages and loans. If you want to increase the types of credit that you have, you can get a credit card for people with good credit.</a:t>
            </a:r>
          </a:p>
          <a:p>
            <a:pPr marL="0" indent="0">
              <a:buNone/>
            </a:pPr>
            <a:r>
              <a:rPr lang="en-ZA" sz="2100" dirty="0"/>
              <a:t> </a:t>
            </a:r>
          </a:p>
          <a:p>
            <a:r>
              <a:rPr lang="en-ZA" sz="2100" dirty="0"/>
              <a:t>If you have good credit, you’re in a great place and should do what you can to maintain that good credit.</a:t>
            </a:r>
          </a:p>
          <a:p>
            <a:pPr marL="0" indent="0">
              <a:buNone/>
            </a:pPr>
            <a:endParaRPr lang="en-ZA" sz="2000" dirty="0"/>
          </a:p>
          <a:p>
            <a:pPr marL="0" indent="0">
              <a:buNone/>
            </a:pPr>
            <a:endParaRPr lang="en-ZA" sz="2000" dirty="0"/>
          </a:p>
          <a:p>
            <a:endParaRPr lang="en-ZA" sz="2000" dirty="0"/>
          </a:p>
          <a:p>
            <a:pPr marL="0" indent="0">
              <a:buNone/>
            </a:pPr>
            <a:endParaRPr lang="en-ZA" sz="2000" dirty="0"/>
          </a:p>
          <a:p>
            <a:pPr marL="0" indent="0">
              <a:buNone/>
            </a:pPr>
            <a:endParaRPr lang="en-ZA" dirty="0"/>
          </a:p>
        </p:txBody>
      </p:sp>
    </p:spTree>
    <p:extLst>
      <p:ext uri="{BB962C8B-B14F-4D97-AF65-F5344CB8AC3E}">
        <p14:creationId xmlns:p14="http://schemas.microsoft.com/office/powerpoint/2010/main" val="11795746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Risks, Pitfalls, Limitations and Unforeseen Events that Affect a Budget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57</a:t>
            </a:fld>
            <a:endParaRPr lang="en-ZA" dirty="0"/>
          </a:p>
        </p:txBody>
      </p:sp>
      <p:sp>
        <p:nvSpPr>
          <p:cNvPr id="4" name="Content Placeholder 3"/>
          <p:cNvSpPr>
            <a:spLocks noGrp="1"/>
          </p:cNvSpPr>
          <p:nvPr>
            <p:ph sz="quarter" idx="1"/>
          </p:nvPr>
        </p:nvSpPr>
        <p:spPr/>
        <p:txBody>
          <a:bodyPr>
            <a:noAutofit/>
          </a:bodyPr>
          <a:lstStyle/>
          <a:p>
            <a:pPr marL="0" indent="0">
              <a:buNone/>
            </a:pPr>
            <a:r>
              <a:rPr lang="en-ZA" sz="2100" dirty="0"/>
              <a:t>If you do not plan carefully, paying for monthly expenses can become a problem, as you may not have enough money to pay what you have to. If you do not manage your finances carefully, you can easily end up in a debt crisis.  </a:t>
            </a:r>
            <a:endParaRPr lang="en-ZA" sz="2100" dirty="0" smtClean="0"/>
          </a:p>
          <a:p>
            <a:pPr marL="0" indent="0">
              <a:buNone/>
            </a:pPr>
            <a:endParaRPr lang="en-ZA" sz="2100" b="1" dirty="0"/>
          </a:p>
          <a:p>
            <a:pPr marL="0" indent="0">
              <a:buNone/>
            </a:pPr>
            <a:r>
              <a:rPr lang="en-ZA" sz="2100" b="1" dirty="0" smtClean="0"/>
              <a:t>There </a:t>
            </a:r>
            <a:r>
              <a:rPr lang="en-ZA" sz="2100" b="1" dirty="0"/>
              <a:t>are also other factors can have a negative impact on cash flow, and they include the following: </a:t>
            </a:r>
          </a:p>
          <a:p>
            <a:pPr marL="0" indent="0">
              <a:buNone/>
            </a:pPr>
            <a:r>
              <a:rPr lang="en-ZA" sz="2100" dirty="0"/>
              <a:t> </a:t>
            </a:r>
          </a:p>
          <a:p>
            <a:pPr marL="0" indent="0">
              <a:buNone/>
            </a:pPr>
            <a:r>
              <a:rPr lang="en-ZA" sz="2100" dirty="0"/>
              <a:t>•	Unexpected medical expenses </a:t>
            </a:r>
          </a:p>
          <a:p>
            <a:pPr marL="0" indent="0">
              <a:buNone/>
            </a:pPr>
            <a:r>
              <a:rPr lang="en-ZA" sz="2100" dirty="0"/>
              <a:t>•	Vehicle breakdown </a:t>
            </a:r>
          </a:p>
          <a:p>
            <a:pPr marL="0" indent="0">
              <a:buNone/>
            </a:pPr>
            <a:r>
              <a:rPr lang="en-ZA" sz="2100" dirty="0"/>
              <a:t>•	Emergency house repairs </a:t>
            </a:r>
          </a:p>
          <a:p>
            <a:pPr marL="0" indent="0">
              <a:buNone/>
            </a:pPr>
            <a:r>
              <a:rPr lang="en-ZA" sz="2100" dirty="0"/>
              <a:t>•	The payment of outstanding taxes </a:t>
            </a:r>
          </a:p>
          <a:p>
            <a:pPr marL="0" indent="0">
              <a:buNone/>
            </a:pPr>
            <a:endParaRPr lang="en-ZA" sz="2100"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601017" y="3753296"/>
            <a:ext cx="2895283" cy="1758504"/>
          </a:xfrm>
          <a:prstGeom prst="rect">
            <a:avLst/>
          </a:prstGeom>
        </p:spPr>
      </p:pic>
    </p:spTree>
    <p:extLst>
      <p:ext uri="{BB962C8B-B14F-4D97-AF65-F5344CB8AC3E}">
        <p14:creationId xmlns:p14="http://schemas.microsoft.com/office/powerpoint/2010/main" val="22399429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Risks, Pitfalls, Limitations and Unforeseen Events that Affect a Budget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58</a:t>
            </a:fld>
            <a:endParaRPr lang="en-ZA" dirty="0"/>
          </a:p>
        </p:txBody>
      </p:sp>
      <p:sp>
        <p:nvSpPr>
          <p:cNvPr id="4" name="Content Placeholder 3"/>
          <p:cNvSpPr>
            <a:spLocks noGrp="1"/>
          </p:cNvSpPr>
          <p:nvPr>
            <p:ph sz="quarter" idx="1"/>
          </p:nvPr>
        </p:nvSpPr>
        <p:spPr>
          <a:xfrm>
            <a:off x="467544" y="1758900"/>
            <a:ext cx="8219256" cy="4680000"/>
          </a:xfrm>
        </p:spPr>
        <p:txBody>
          <a:bodyPr>
            <a:noAutofit/>
          </a:bodyPr>
          <a:lstStyle/>
          <a:p>
            <a:r>
              <a:rPr lang="en-ZA" sz="2000" dirty="0"/>
              <a:t>When you are in a financial crisis it is necessary to follow a cheaper lifestyle and never to overspend. </a:t>
            </a:r>
            <a:endParaRPr lang="en-ZA" sz="2000" dirty="0" smtClean="0"/>
          </a:p>
          <a:p>
            <a:r>
              <a:rPr lang="en-ZA" sz="2000" dirty="0" smtClean="0"/>
              <a:t>It </a:t>
            </a:r>
            <a:r>
              <a:rPr lang="en-ZA" sz="2000" dirty="0"/>
              <a:t>is also necessary to look carefully at your current situation and to draw up a new budget. </a:t>
            </a:r>
            <a:endParaRPr lang="en-ZA" sz="2000" dirty="0" smtClean="0"/>
          </a:p>
          <a:p>
            <a:r>
              <a:rPr lang="en-ZA" sz="2000" dirty="0" smtClean="0"/>
              <a:t>This </a:t>
            </a:r>
            <a:r>
              <a:rPr lang="en-ZA" sz="2000" dirty="0"/>
              <a:t>will mean that the family may have to stick to basics for their everyday needs. It may also be necessary to sell assets, which could include the sale of a car or television. </a:t>
            </a:r>
          </a:p>
          <a:p>
            <a:pPr marL="0" indent="0">
              <a:buNone/>
            </a:pPr>
            <a:endParaRPr lang="en-ZA" sz="2100" dirty="0"/>
          </a:p>
        </p:txBody>
      </p:sp>
    </p:spTree>
    <p:extLst>
      <p:ext uri="{BB962C8B-B14F-4D97-AF65-F5344CB8AC3E}">
        <p14:creationId xmlns:p14="http://schemas.microsoft.com/office/powerpoint/2010/main" val="6707297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Risks, Pitfalls, Limitations and Unforeseen Events that Affect a Budget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59</a:t>
            </a:fld>
            <a:endParaRPr lang="en-ZA" dirty="0"/>
          </a:p>
        </p:txBody>
      </p:sp>
      <p:sp>
        <p:nvSpPr>
          <p:cNvPr id="4" name="Content Placeholder 3"/>
          <p:cNvSpPr>
            <a:spLocks noGrp="1"/>
          </p:cNvSpPr>
          <p:nvPr>
            <p:ph sz="quarter" idx="1"/>
          </p:nvPr>
        </p:nvSpPr>
        <p:spPr/>
        <p:txBody>
          <a:bodyPr>
            <a:noAutofit/>
          </a:bodyPr>
          <a:lstStyle/>
          <a:p>
            <a:pPr marL="0" indent="0">
              <a:buNone/>
            </a:pPr>
            <a:endParaRPr lang="en-ZA" sz="2100" dirty="0" smtClean="0"/>
          </a:p>
          <a:p>
            <a:pPr marL="0" indent="0">
              <a:buNone/>
            </a:pPr>
            <a:endParaRPr lang="en-ZA" sz="2100" dirty="0"/>
          </a:p>
        </p:txBody>
      </p:sp>
      <p:sp>
        <p:nvSpPr>
          <p:cNvPr id="8" name="Rectangle 7"/>
          <p:cNvSpPr/>
          <p:nvPr/>
        </p:nvSpPr>
        <p:spPr>
          <a:xfrm>
            <a:off x="603504" y="1772841"/>
            <a:ext cx="7854696" cy="3000821"/>
          </a:xfrm>
          <a:prstGeom prst="rect">
            <a:avLst/>
          </a:prstGeom>
        </p:spPr>
        <p:txBody>
          <a:bodyPr wrap="square">
            <a:spAutoFit/>
          </a:bodyPr>
          <a:lstStyle/>
          <a:p>
            <a:r>
              <a:rPr lang="en-ZA" sz="2100" b="1" dirty="0"/>
              <a:t>The following are early signs that you might be in a debt crisis soon: </a:t>
            </a:r>
          </a:p>
          <a:p>
            <a:r>
              <a:rPr lang="en-ZA" sz="2100" dirty="0"/>
              <a:t> </a:t>
            </a:r>
          </a:p>
          <a:p>
            <a:endParaRPr lang="en-ZA" sz="2100" dirty="0"/>
          </a:p>
          <a:p>
            <a:r>
              <a:rPr lang="en-ZA" sz="2100" dirty="0"/>
              <a:t>•	You can pay only the minimum amount on outstanding credit </a:t>
            </a:r>
            <a:r>
              <a:rPr lang="en-ZA" sz="2100" dirty="0" smtClean="0"/>
              <a:t>	card balances </a:t>
            </a:r>
            <a:endParaRPr lang="en-ZA" sz="2100" dirty="0"/>
          </a:p>
          <a:p>
            <a:r>
              <a:rPr lang="en-ZA" sz="2100" dirty="0"/>
              <a:t>•	You have to borrow money for unexpected expenses </a:t>
            </a:r>
          </a:p>
          <a:p>
            <a:r>
              <a:rPr lang="en-ZA" sz="2100" dirty="0"/>
              <a:t>•	You fall behind with the payment of bills   </a:t>
            </a:r>
          </a:p>
          <a:p>
            <a:r>
              <a:rPr lang="en-ZA" sz="2100" dirty="0"/>
              <a:t>•	You receive threatening legal letters in the mail </a:t>
            </a:r>
          </a:p>
          <a:p>
            <a:r>
              <a:rPr lang="en-ZA" sz="2100" dirty="0"/>
              <a:t>•	You buy food on credit </a:t>
            </a:r>
          </a:p>
        </p:txBody>
      </p:sp>
    </p:spTree>
    <p:extLst>
      <p:ext uri="{BB962C8B-B14F-4D97-AF65-F5344CB8AC3E}">
        <p14:creationId xmlns:p14="http://schemas.microsoft.com/office/powerpoint/2010/main" val="712412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Risks, Pitfalls, Limitations and Unforeseen Events that Affect a Budget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60</a:t>
            </a:fld>
            <a:endParaRPr lang="en-ZA" dirty="0"/>
          </a:p>
        </p:txBody>
      </p:sp>
      <p:sp>
        <p:nvSpPr>
          <p:cNvPr id="4" name="Content Placeholder 3"/>
          <p:cNvSpPr>
            <a:spLocks noGrp="1"/>
          </p:cNvSpPr>
          <p:nvPr>
            <p:ph sz="quarter" idx="1"/>
          </p:nvPr>
        </p:nvSpPr>
        <p:spPr/>
        <p:txBody>
          <a:bodyPr>
            <a:noAutofit/>
          </a:bodyPr>
          <a:lstStyle/>
          <a:p>
            <a:pPr marL="0" indent="0">
              <a:buNone/>
            </a:pPr>
            <a:endParaRPr lang="en-ZA" sz="2100" dirty="0" smtClean="0"/>
          </a:p>
          <a:p>
            <a:pPr marL="0" indent="0">
              <a:buNone/>
            </a:pPr>
            <a:endParaRPr lang="en-ZA" sz="2100" dirty="0"/>
          </a:p>
        </p:txBody>
      </p:sp>
      <p:sp>
        <p:nvSpPr>
          <p:cNvPr id="8" name="Rectangle 7"/>
          <p:cNvSpPr/>
          <p:nvPr/>
        </p:nvSpPr>
        <p:spPr>
          <a:xfrm>
            <a:off x="603504" y="1772841"/>
            <a:ext cx="7854696" cy="3970318"/>
          </a:xfrm>
          <a:prstGeom prst="rect">
            <a:avLst/>
          </a:prstGeom>
        </p:spPr>
        <p:txBody>
          <a:bodyPr wrap="square">
            <a:spAutoFit/>
          </a:bodyPr>
          <a:lstStyle/>
          <a:p>
            <a:pPr marL="342900" lvl="0" indent="-342900" fontAlgn="base">
              <a:buFont typeface="Arial" panose="020B0604020202020204" pitchFamily="34" charset="0"/>
              <a:buChar char="•"/>
            </a:pPr>
            <a:r>
              <a:rPr lang="en-ZA" sz="2100" dirty="0">
                <a:effectLst>
                  <a:outerShdw sx="0" sy="0">
                    <a:srgbClr val="000000"/>
                  </a:outerShdw>
                </a:effectLst>
              </a:rPr>
              <a:t>Your cheques bounce </a:t>
            </a:r>
          </a:p>
          <a:p>
            <a:pPr marL="342900" lvl="0" indent="-342900" fontAlgn="base">
              <a:buFont typeface="Arial" panose="020B0604020202020204" pitchFamily="34" charset="0"/>
              <a:buChar char="•"/>
            </a:pPr>
            <a:r>
              <a:rPr lang="en-ZA" sz="2100" dirty="0">
                <a:effectLst>
                  <a:outerShdw sx="0" sy="0">
                    <a:srgbClr val="000000"/>
                  </a:outerShdw>
                </a:effectLst>
              </a:rPr>
              <a:t>You have to borrow money until the next pay-day </a:t>
            </a:r>
          </a:p>
          <a:p>
            <a:pPr marL="342900" lvl="0" indent="-342900" fontAlgn="base">
              <a:buFont typeface="Arial" panose="020B0604020202020204" pitchFamily="34" charset="0"/>
              <a:buChar char="•"/>
            </a:pPr>
            <a:r>
              <a:rPr lang="en-ZA" sz="2100" dirty="0">
                <a:effectLst>
                  <a:outerShdw sx="0" sy="0">
                    <a:srgbClr val="000000"/>
                  </a:outerShdw>
                </a:effectLst>
              </a:rPr>
              <a:t>You feel guilty about outstanding debt </a:t>
            </a:r>
          </a:p>
          <a:p>
            <a:pPr marL="342900" lvl="0" indent="-342900" fontAlgn="base">
              <a:buFont typeface="Arial" panose="020B0604020202020204" pitchFamily="34" charset="0"/>
              <a:buChar char="•"/>
            </a:pPr>
            <a:r>
              <a:rPr lang="en-ZA" sz="2100" dirty="0">
                <a:effectLst>
                  <a:outerShdw sx="0" sy="0">
                    <a:srgbClr val="000000"/>
                  </a:outerShdw>
                </a:effectLst>
              </a:rPr>
              <a:t>You have to ask creditors for lower monthly installments </a:t>
            </a:r>
          </a:p>
          <a:p>
            <a:pPr marL="342900" lvl="0" indent="-342900" fontAlgn="base">
              <a:buFont typeface="Arial" panose="020B0604020202020204" pitchFamily="34" charset="0"/>
              <a:buChar char="•"/>
            </a:pPr>
            <a:r>
              <a:rPr lang="en-ZA" sz="2100" dirty="0">
                <a:effectLst>
                  <a:outerShdw sx="0" sy="0">
                    <a:srgbClr val="000000"/>
                  </a:outerShdw>
                </a:effectLst>
              </a:rPr>
              <a:t>Your clothing accounts are at their maximum </a:t>
            </a:r>
          </a:p>
          <a:p>
            <a:pPr marL="342900" lvl="0" indent="-342900" fontAlgn="base">
              <a:buFont typeface="Arial" panose="020B0604020202020204" pitchFamily="34" charset="0"/>
              <a:buChar char="•"/>
            </a:pPr>
            <a:r>
              <a:rPr lang="en-ZA" sz="2100" dirty="0">
                <a:effectLst>
                  <a:outerShdw sx="0" sy="0">
                    <a:srgbClr val="000000"/>
                  </a:outerShdw>
                </a:effectLst>
              </a:rPr>
              <a:t>You do not know how much you are short at the end of each month </a:t>
            </a:r>
            <a:endParaRPr lang="en-ZA" sz="2100" dirty="0" smtClean="0">
              <a:effectLst>
                <a:outerShdw sx="0" sy="0">
                  <a:srgbClr val="000000"/>
                </a:outerShdw>
              </a:effectLst>
            </a:endParaRPr>
          </a:p>
          <a:p>
            <a:pPr lvl="0" fontAlgn="base"/>
            <a:endParaRPr lang="en-ZA" sz="2100" dirty="0">
              <a:effectLst>
                <a:outerShdw sx="0" sy="0">
                  <a:srgbClr val="000000"/>
                </a:outerShdw>
              </a:effectLst>
            </a:endParaRPr>
          </a:p>
          <a:p>
            <a:pPr lvl="0" fontAlgn="base"/>
            <a:r>
              <a:rPr lang="en-ZA" sz="2100" dirty="0"/>
              <a:t>If any of the above is true about you, it is time to seriously look at your budget, and to cut down on your expenses until your debt is paid off, or at least on a controllable level. It is important to involve your family in this, so that they will also understand what is happening, and will help to limit spending and expenses.</a:t>
            </a:r>
            <a:endParaRPr lang="en-ZA" sz="2100" dirty="0">
              <a:effectLst>
                <a:outerShdw sx="0" sy="0">
                  <a:srgbClr val="000000"/>
                </a:outerShdw>
              </a:effectLst>
            </a:endParaRPr>
          </a:p>
        </p:txBody>
      </p:sp>
    </p:spTree>
    <p:extLst>
      <p:ext uri="{BB962C8B-B14F-4D97-AF65-F5344CB8AC3E}">
        <p14:creationId xmlns:p14="http://schemas.microsoft.com/office/powerpoint/2010/main" val="22362852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STUDY UNIT 2</a:t>
            </a:r>
            <a:endParaRPr lang="en-ZA" dirty="0"/>
          </a:p>
        </p:txBody>
      </p:sp>
      <p:sp>
        <p:nvSpPr>
          <p:cNvPr id="3" name="Text Placeholder 2"/>
          <p:cNvSpPr>
            <a:spLocks noGrp="1"/>
          </p:cNvSpPr>
          <p:nvPr>
            <p:ph type="body" idx="1"/>
          </p:nvPr>
        </p:nvSpPr>
        <p:spPr/>
        <p:txBody>
          <a:bodyPr/>
          <a:lstStyle/>
          <a:p>
            <a:r>
              <a:rPr lang="en-GB" dirty="0" smtClean="0"/>
              <a:t>PERSONAL </a:t>
            </a:r>
            <a:r>
              <a:rPr lang="en-GB" dirty="0"/>
              <a:t>FINANCIAL GOALS</a:t>
            </a:r>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61</a:t>
            </a:fld>
            <a:endParaRPr lang="en-ZA" dirty="0"/>
          </a:p>
        </p:txBody>
      </p:sp>
    </p:spTree>
    <p:extLst>
      <p:ext uri="{BB962C8B-B14F-4D97-AF65-F5344CB8AC3E}">
        <p14:creationId xmlns:p14="http://schemas.microsoft.com/office/powerpoint/2010/main" val="30343911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difference between "wants" and "needs"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62</a:t>
            </a:fld>
            <a:endParaRPr lang="en-ZA" dirty="0"/>
          </a:p>
        </p:txBody>
      </p:sp>
      <p:sp>
        <p:nvSpPr>
          <p:cNvPr id="4" name="Content Placeholder 3"/>
          <p:cNvSpPr>
            <a:spLocks noGrp="1"/>
          </p:cNvSpPr>
          <p:nvPr>
            <p:ph sz="quarter" idx="1"/>
          </p:nvPr>
        </p:nvSpPr>
        <p:spPr/>
        <p:txBody>
          <a:bodyPr/>
          <a:lstStyle/>
          <a:p>
            <a:r>
              <a:rPr lang="en-ZA" sz="2100" dirty="0"/>
              <a:t>Needs are things that we must have so that we can survive - things we truly can’t be without. This should include the instruments or tools you need to perform your tasks and duties. </a:t>
            </a:r>
            <a:endParaRPr lang="en-ZA" sz="2100" dirty="0" smtClean="0"/>
          </a:p>
          <a:p>
            <a:pPr marL="0" indent="0">
              <a:buNone/>
            </a:pPr>
            <a:endParaRPr lang="en-ZA" sz="2100" dirty="0" smtClean="0"/>
          </a:p>
          <a:p>
            <a:r>
              <a:rPr lang="en-ZA" sz="2100" dirty="0" smtClean="0"/>
              <a:t>They </a:t>
            </a:r>
            <a:r>
              <a:rPr lang="en-ZA" sz="2100" dirty="0"/>
              <a:t>can also be described as “must have’s”.  Wants, on the other hand, are things that we would like to have, but that are not necessary for survival. They can also be described as “nice to have’s”.  Some needs and wants don’t cost any money at all: We all need air but we don’t have to pay for it. </a:t>
            </a:r>
            <a:endParaRPr lang="en-ZA" sz="2100" dirty="0" smtClean="0"/>
          </a:p>
          <a:p>
            <a:pPr marL="0" indent="0">
              <a:buNone/>
            </a:pPr>
            <a:endParaRPr lang="en-ZA" sz="2100" dirty="0" smtClean="0"/>
          </a:p>
          <a:p>
            <a:r>
              <a:rPr lang="en-ZA" sz="2100" dirty="0" smtClean="0"/>
              <a:t>Likewise</a:t>
            </a:r>
            <a:r>
              <a:rPr lang="en-ZA" sz="2100" dirty="0"/>
              <a:t>, we all need exercise to be healthy and we can run around outside for free. Many needs and wants, however, cost money.</a:t>
            </a:r>
          </a:p>
          <a:p>
            <a:pPr marL="0" indent="0">
              <a:buNone/>
            </a:pPr>
            <a:endParaRPr lang="en-ZA" dirty="0"/>
          </a:p>
        </p:txBody>
      </p:sp>
    </p:spTree>
    <p:extLst>
      <p:ext uri="{BB962C8B-B14F-4D97-AF65-F5344CB8AC3E}">
        <p14:creationId xmlns:p14="http://schemas.microsoft.com/office/powerpoint/2010/main" val="42137019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difference between "wants" and "needs"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63</a:t>
            </a:fld>
            <a:endParaRPr lang="en-ZA" dirty="0"/>
          </a:p>
        </p:txBody>
      </p:sp>
      <p:sp>
        <p:nvSpPr>
          <p:cNvPr id="4" name="Content Placeholder 3"/>
          <p:cNvSpPr>
            <a:spLocks noGrp="1"/>
          </p:cNvSpPr>
          <p:nvPr>
            <p:ph sz="quarter" idx="1"/>
          </p:nvPr>
        </p:nvSpPr>
        <p:spPr/>
        <p:txBody>
          <a:bodyPr>
            <a:normAutofit/>
          </a:bodyPr>
          <a:lstStyle/>
          <a:p>
            <a:endParaRPr lang="en-ZA" sz="2000" dirty="0"/>
          </a:p>
          <a:p>
            <a:r>
              <a:rPr lang="en-ZA" sz="2100" b="1" dirty="0"/>
              <a:t>Needs</a:t>
            </a:r>
            <a:r>
              <a:rPr lang="en-ZA" sz="2100" dirty="0"/>
              <a:t> = things that we need to survive</a:t>
            </a:r>
          </a:p>
          <a:p>
            <a:r>
              <a:rPr lang="en-ZA" sz="2100" b="1" dirty="0"/>
              <a:t>Wants</a:t>
            </a:r>
            <a:r>
              <a:rPr lang="en-ZA" sz="2100" dirty="0"/>
              <a:t> = things that we would like to </a:t>
            </a:r>
            <a:r>
              <a:rPr lang="en-ZA" sz="2100" dirty="0" smtClean="0"/>
              <a:t>have</a:t>
            </a:r>
          </a:p>
          <a:p>
            <a:pPr marL="0" indent="0">
              <a:buNone/>
            </a:pPr>
            <a:endParaRPr lang="en-ZA" sz="2100" b="1" dirty="0"/>
          </a:p>
          <a:p>
            <a:pPr marL="0" indent="0">
              <a:buNone/>
            </a:pPr>
            <a:r>
              <a:rPr lang="en-ZA" sz="2100" b="1" dirty="0" smtClean="0"/>
              <a:t>Needs </a:t>
            </a:r>
            <a:r>
              <a:rPr lang="en-ZA" sz="2100" b="1" dirty="0"/>
              <a:t>include:</a:t>
            </a:r>
          </a:p>
          <a:p>
            <a:pPr marL="0" indent="0">
              <a:buNone/>
            </a:pPr>
            <a:r>
              <a:rPr lang="en-ZA" sz="2100" dirty="0"/>
              <a:t>•	</a:t>
            </a:r>
            <a:r>
              <a:rPr lang="en-ZA" sz="2100" dirty="0" smtClean="0"/>
              <a:t>Clothing</a:t>
            </a:r>
            <a:endParaRPr lang="en-ZA" sz="2100" dirty="0"/>
          </a:p>
          <a:p>
            <a:pPr marL="0" indent="0">
              <a:buNone/>
            </a:pPr>
            <a:r>
              <a:rPr lang="en-ZA" sz="2100" dirty="0"/>
              <a:t>•	Medical care</a:t>
            </a:r>
          </a:p>
          <a:p>
            <a:pPr marL="0" indent="0">
              <a:buNone/>
            </a:pPr>
            <a:r>
              <a:rPr lang="en-ZA" sz="2100" dirty="0"/>
              <a:t>•	Nutritious food</a:t>
            </a:r>
          </a:p>
          <a:p>
            <a:pPr marL="0" indent="0">
              <a:buNone/>
            </a:pPr>
            <a:r>
              <a:rPr lang="en-ZA" sz="2100" dirty="0"/>
              <a:t>•	Shelter</a:t>
            </a:r>
          </a:p>
          <a:p>
            <a:pPr marL="0" indent="0">
              <a:buNone/>
            </a:pPr>
            <a:r>
              <a:rPr lang="en-ZA" sz="2100" dirty="0"/>
              <a:t>•	Transportation</a:t>
            </a:r>
          </a:p>
          <a:p>
            <a:pPr marL="0" indent="0">
              <a:buNone/>
            </a:pPr>
            <a:r>
              <a:rPr lang="en-ZA" sz="2100" dirty="0"/>
              <a:t>•	Basic utilities (e.g., heat, </a:t>
            </a:r>
            <a:r>
              <a:rPr lang="en-ZA" sz="2100" dirty="0" smtClean="0"/>
              <a:t>water)</a:t>
            </a:r>
            <a:endParaRPr lang="en-ZA" sz="2100" dirty="0"/>
          </a:p>
          <a:p>
            <a:pPr marL="0" indent="0">
              <a:buNone/>
            </a:pPr>
            <a:endParaRPr lang="en-ZA" dirty="0"/>
          </a:p>
        </p:txBody>
      </p:sp>
    </p:spTree>
    <p:extLst>
      <p:ext uri="{BB962C8B-B14F-4D97-AF65-F5344CB8AC3E}">
        <p14:creationId xmlns:p14="http://schemas.microsoft.com/office/powerpoint/2010/main" val="27358480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difference between "wants" and "needs"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64</a:t>
            </a:fld>
            <a:endParaRPr lang="en-ZA" dirty="0"/>
          </a:p>
        </p:txBody>
      </p:sp>
      <p:sp>
        <p:nvSpPr>
          <p:cNvPr id="4" name="Content Placeholder 3"/>
          <p:cNvSpPr>
            <a:spLocks noGrp="1"/>
          </p:cNvSpPr>
          <p:nvPr>
            <p:ph sz="quarter" idx="1"/>
          </p:nvPr>
        </p:nvSpPr>
        <p:spPr/>
        <p:txBody>
          <a:bodyPr>
            <a:normAutofit/>
          </a:bodyPr>
          <a:lstStyle/>
          <a:p>
            <a:endParaRPr lang="en-ZA" sz="2000" dirty="0"/>
          </a:p>
          <a:p>
            <a:pPr marL="0" indent="0">
              <a:buNone/>
            </a:pPr>
            <a:r>
              <a:rPr lang="en-ZA" sz="2100" b="1" dirty="0"/>
              <a:t>Examples of wants include:</a:t>
            </a:r>
          </a:p>
          <a:p>
            <a:pPr lvl="0" fontAlgn="base"/>
            <a:r>
              <a:rPr lang="en-ZA" sz="2100" dirty="0">
                <a:effectLst>
                  <a:outerShdw sx="0" sy="0">
                    <a:srgbClr val="000000"/>
                  </a:outerShdw>
                </a:effectLst>
              </a:rPr>
              <a:t>	Cell phones</a:t>
            </a:r>
          </a:p>
          <a:p>
            <a:pPr lvl="0" fontAlgn="base"/>
            <a:r>
              <a:rPr lang="en-ZA" sz="2100" dirty="0">
                <a:effectLst>
                  <a:outerShdw sx="0" sy="0">
                    <a:srgbClr val="000000"/>
                  </a:outerShdw>
                </a:effectLst>
              </a:rPr>
              <a:t>	Electronics (e.g., iPad, iPod)</a:t>
            </a:r>
          </a:p>
          <a:p>
            <a:pPr lvl="0" fontAlgn="base"/>
            <a:r>
              <a:rPr lang="en-ZA" sz="2100" dirty="0">
                <a:effectLst>
                  <a:outerShdw sx="0" sy="0">
                    <a:srgbClr val="000000"/>
                  </a:outerShdw>
                </a:effectLst>
              </a:rPr>
              <a:t>	Jewellery</a:t>
            </a:r>
          </a:p>
          <a:p>
            <a:pPr lvl="0" fontAlgn="base"/>
            <a:r>
              <a:rPr lang="en-ZA" sz="2100" dirty="0">
                <a:effectLst>
                  <a:outerShdw sx="0" sy="0">
                    <a:srgbClr val="000000"/>
                  </a:outerShdw>
                </a:effectLst>
              </a:rPr>
              <a:t>	Magazines</a:t>
            </a:r>
          </a:p>
          <a:p>
            <a:pPr lvl="0" fontAlgn="base"/>
            <a:r>
              <a:rPr lang="en-ZA" sz="2100" dirty="0">
                <a:effectLst>
                  <a:outerShdw sx="0" sy="0">
                    <a:srgbClr val="000000"/>
                  </a:outerShdw>
                </a:effectLst>
              </a:rPr>
              <a:t>	Movies</a:t>
            </a:r>
          </a:p>
          <a:p>
            <a:pPr lvl="0" fontAlgn="base"/>
            <a:r>
              <a:rPr lang="en-ZA" sz="2100" dirty="0">
                <a:effectLst>
                  <a:outerShdw sx="0" sy="0">
                    <a:srgbClr val="000000"/>
                  </a:outerShdw>
                </a:effectLst>
              </a:rPr>
              <a:t>	Television</a:t>
            </a:r>
          </a:p>
          <a:p>
            <a:pPr lvl="0" fontAlgn="base"/>
            <a:r>
              <a:rPr lang="en-ZA" sz="2100" dirty="0">
                <a:effectLst>
                  <a:outerShdw sx="0" sy="0">
                    <a:srgbClr val="000000"/>
                  </a:outerShdw>
                </a:effectLst>
              </a:rPr>
              <a:t>	Toys</a:t>
            </a:r>
          </a:p>
          <a:p>
            <a:pPr lvl="0" fontAlgn="base"/>
            <a:r>
              <a:rPr lang="en-ZA" sz="2100" dirty="0">
                <a:effectLst>
                  <a:outerShdw sx="0" sy="0">
                    <a:srgbClr val="000000"/>
                  </a:outerShdw>
                </a:effectLst>
              </a:rPr>
              <a:t>	Video games </a:t>
            </a:r>
          </a:p>
          <a:p>
            <a:pPr marL="0" indent="0">
              <a:buNone/>
            </a:pPr>
            <a:endParaRPr lang="en-ZA" dirty="0"/>
          </a:p>
        </p:txBody>
      </p:sp>
      <p:pic>
        <p:nvPicPr>
          <p:cNvPr id="5" name="Picture 4"/>
          <p:cNvPicPr/>
          <p:nvPr/>
        </p:nvPicPr>
        <p:blipFill rotWithShape="1">
          <a:blip r:embed="rId2">
            <a:extLst>
              <a:ext uri="{28A0092B-C50C-407E-A947-70E740481C1C}">
                <a14:useLocalDpi xmlns:a14="http://schemas.microsoft.com/office/drawing/2010/main" val="0"/>
              </a:ext>
            </a:extLst>
          </a:blip>
          <a:srcRect l="3141" r="75361" b="70274"/>
          <a:stretch/>
        </p:blipFill>
        <p:spPr bwMode="auto">
          <a:xfrm>
            <a:off x="4964430" y="1793051"/>
            <a:ext cx="2947670" cy="37187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04832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difference between "wants" and "needs"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65</a:t>
            </a:fld>
            <a:endParaRPr lang="en-ZA" dirty="0"/>
          </a:p>
        </p:txBody>
      </p:sp>
      <p:sp>
        <p:nvSpPr>
          <p:cNvPr id="4" name="Content Placeholder 3"/>
          <p:cNvSpPr>
            <a:spLocks noGrp="1"/>
          </p:cNvSpPr>
          <p:nvPr>
            <p:ph sz="quarter" idx="1"/>
          </p:nvPr>
        </p:nvSpPr>
        <p:spPr/>
        <p:txBody>
          <a:bodyPr>
            <a:normAutofit/>
          </a:bodyPr>
          <a:lstStyle/>
          <a:p>
            <a:endParaRPr lang="en-ZA" sz="2000" dirty="0"/>
          </a:p>
          <a:p>
            <a:r>
              <a:rPr lang="en-ZA" sz="2100" dirty="0"/>
              <a:t>Most people have jobs to earn money so they can pay for the things they need and some of the things they want. </a:t>
            </a:r>
            <a:endParaRPr lang="en-ZA" sz="2100" dirty="0" smtClean="0"/>
          </a:p>
          <a:p>
            <a:r>
              <a:rPr lang="en-ZA" sz="2100" dirty="0" smtClean="0"/>
              <a:t>Unless </a:t>
            </a:r>
            <a:r>
              <a:rPr lang="en-ZA" sz="2100" dirty="0"/>
              <a:t>you have an unlimited amount of money (very few people do), you have to understand the difference between needs and wants so that you can spend your money wisely. </a:t>
            </a:r>
          </a:p>
        </p:txBody>
      </p:sp>
    </p:spTree>
    <p:extLst>
      <p:ext uri="{BB962C8B-B14F-4D97-AF65-F5344CB8AC3E}">
        <p14:creationId xmlns:p14="http://schemas.microsoft.com/office/powerpoint/2010/main" val="3556220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The difference between "wants" and "needs"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66</a:t>
            </a:fld>
            <a:endParaRPr lang="en-ZA" dirty="0"/>
          </a:p>
        </p:txBody>
      </p:sp>
      <p:sp>
        <p:nvSpPr>
          <p:cNvPr id="4" name="Content Placeholder 3"/>
          <p:cNvSpPr>
            <a:spLocks noGrp="1"/>
          </p:cNvSpPr>
          <p:nvPr>
            <p:ph sz="quarter" idx="1"/>
          </p:nvPr>
        </p:nvSpPr>
        <p:spPr>
          <a:xfrm>
            <a:off x="467544" y="1143473"/>
            <a:ext cx="8219256" cy="4680000"/>
          </a:xfrm>
        </p:spPr>
        <p:txBody>
          <a:bodyPr>
            <a:noAutofit/>
          </a:bodyPr>
          <a:lstStyle/>
          <a:p>
            <a:pPr marL="0" indent="0">
              <a:buNone/>
            </a:pPr>
            <a:r>
              <a:rPr lang="en-ZA" sz="2100" b="1" u="sng" dirty="0" smtClean="0"/>
              <a:t>Cross-Category </a:t>
            </a:r>
            <a:r>
              <a:rPr lang="en-ZA" sz="2100" b="1" u="sng" dirty="0"/>
              <a:t>Needs and Wants</a:t>
            </a:r>
          </a:p>
          <a:p>
            <a:pPr marL="0" indent="0">
              <a:buNone/>
            </a:pPr>
            <a:r>
              <a:rPr lang="en-ZA" sz="2100" dirty="0"/>
              <a:t> </a:t>
            </a:r>
          </a:p>
          <a:p>
            <a:r>
              <a:rPr lang="en-ZA" sz="2100" dirty="0"/>
              <a:t>Of course, wants and needs don’t fit neatly into little boxes. For example, you cannot really say that everything that you buy at a grocery store is a need.</a:t>
            </a:r>
          </a:p>
          <a:p>
            <a:pPr marL="0" indent="0">
              <a:buNone/>
            </a:pPr>
            <a:endParaRPr lang="en-ZA" sz="2100" dirty="0"/>
          </a:p>
          <a:p>
            <a:r>
              <a:rPr lang="en-ZA" sz="2100" dirty="0"/>
              <a:t>Your entire grocery bill is a combination of wants and needs. Bread, milk, eggs, fruits and vegetables are a need. Chips and cookies are a want. Fruit juice and expensive cuts of meat are wants. Cereals for breakfast are needs, but expensive chocolate-flavoured cereals are wants. </a:t>
            </a:r>
            <a:endParaRPr lang="en-ZA" sz="2100" dirty="0" smtClean="0"/>
          </a:p>
          <a:p>
            <a:r>
              <a:rPr lang="en-ZA" sz="2100" dirty="0" smtClean="0"/>
              <a:t>There </a:t>
            </a:r>
            <a:r>
              <a:rPr lang="en-ZA" sz="2100" dirty="0"/>
              <a:t>are many more examples like this. It is important to very carefully think about the things that you usually spend your money on, and decide which of these are needs, and which are wants.</a:t>
            </a:r>
          </a:p>
        </p:txBody>
      </p:sp>
    </p:spTree>
    <p:extLst>
      <p:ext uri="{BB962C8B-B14F-4D97-AF65-F5344CB8AC3E}">
        <p14:creationId xmlns:p14="http://schemas.microsoft.com/office/powerpoint/2010/main" val="16579058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Identify </a:t>
            </a:r>
            <a:r>
              <a:rPr lang="en-ZA" dirty="0"/>
              <a:t>and List Personal Wants and Needs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67</a:t>
            </a:fld>
            <a:endParaRPr lang="en-ZA" dirty="0"/>
          </a:p>
        </p:txBody>
      </p:sp>
      <p:sp>
        <p:nvSpPr>
          <p:cNvPr id="4" name="Content Placeholder 3"/>
          <p:cNvSpPr>
            <a:spLocks noGrp="1"/>
          </p:cNvSpPr>
          <p:nvPr>
            <p:ph sz="quarter" idx="1"/>
          </p:nvPr>
        </p:nvSpPr>
        <p:spPr/>
        <p:txBody>
          <a:bodyPr>
            <a:normAutofit/>
          </a:bodyPr>
          <a:lstStyle/>
          <a:p>
            <a:r>
              <a:rPr lang="en-ZA" sz="2100" dirty="0"/>
              <a:t>We've explained, it can be tricky trying to separate the two. The best way to start is to make a list of what you think are “wants” and what are “needs”. This way, you’ll have a guideline to fall back on when your mind starts convincing you that “wants” are really “needs”. Be as objective as you can.</a:t>
            </a:r>
          </a:p>
          <a:p>
            <a:pPr marL="0" indent="0">
              <a:buNone/>
            </a:pPr>
            <a:endParaRPr lang="en-ZA" sz="2100" dirty="0"/>
          </a:p>
          <a:p>
            <a:r>
              <a:rPr lang="en-ZA" sz="2100" dirty="0"/>
              <a:t>Next, write down your “needs” and “wants” according to the guidelines you’ve set up. Now see if there are “wants” that are actually needs, and cross them out</a:t>
            </a:r>
            <a:r>
              <a:rPr lang="en-ZA" sz="2100" dirty="0" smtClean="0"/>
              <a:t>.</a:t>
            </a:r>
          </a:p>
          <a:p>
            <a:endParaRPr lang="en-ZA" sz="2300" dirty="0"/>
          </a:p>
          <a:p>
            <a:pPr marL="0" indent="0">
              <a:buNone/>
            </a:pPr>
            <a:endParaRPr lang="en-ZA" sz="2100" dirty="0"/>
          </a:p>
          <a:p>
            <a:pPr marL="0" indent="0">
              <a:buNone/>
            </a:pPr>
            <a:endParaRPr lang="en-ZA" dirty="0"/>
          </a:p>
        </p:txBody>
      </p:sp>
    </p:spTree>
    <p:extLst>
      <p:ext uri="{BB962C8B-B14F-4D97-AF65-F5344CB8AC3E}">
        <p14:creationId xmlns:p14="http://schemas.microsoft.com/office/powerpoint/2010/main" val="3310363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smtClean="0"/>
              <a:t/>
            </a:r>
            <a:br>
              <a:rPr lang="en-ZA" dirty="0" smtClean="0"/>
            </a:br>
            <a:r>
              <a:rPr lang="en-ZA" dirty="0" smtClean="0"/>
              <a:t>Identify </a:t>
            </a:r>
            <a:r>
              <a:rPr lang="en-ZA" dirty="0"/>
              <a:t>and List Personal Wants and Needs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68</a:t>
            </a:fld>
            <a:endParaRPr lang="en-ZA" dirty="0"/>
          </a:p>
        </p:txBody>
      </p:sp>
      <p:sp>
        <p:nvSpPr>
          <p:cNvPr id="4" name="Content Placeholder 3"/>
          <p:cNvSpPr>
            <a:spLocks noGrp="1"/>
          </p:cNvSpPr>
          <p:nvPr>
            <p:ph sz="quarter" idx="1"/>
          </p:nvPr>
        </p:nvSpPr>
        <p:spPr/>
        <p:txBody>
          <a:bodyPr>
            <a:normAutofit/>
          </a:bodyPr>
          <a:lstStyle/>
          <a:p>
            <a:r>
              <a:rPr lang="en-ZA" sz="2000" dirty="0"/>
              <a:t>Look at your current expenses. If possible, try and keep all your receipts, even the simplest ones. </a:t>
            </a:r>
            <a:endParaRPr lang="en-ZA" sz="2000" dirty="0" smtClean="0"/>
          </a:p>
          <a:p>
            <a:endParaRPr lang="en-ZA" sz="2000" dirty="0"/>
          </a:p>
          <a:p>
            <a:r>
              <a:rPr lang="en-ZA" sz="2000" dirty="0" smtClean="0"/>
              <a:t>Do </a:t>
            </a:r>
            <a:r>
              <a:rPr lang="en-ZA" sz="2000" dirty="0"/>
              <a:t>this for a month or two and you’ll begin to see how and on what you spend money. Are you spending too much money on clothes? </a:t>
            </a:r>
            <a:endParaRPr lang="en-ZA" sz="2000" dirty="0" smtClean="0"/>
          </a:p>
          <a:p>
            <a:r>
              <a:rPr lang="en-ZA" sz="2000" dirty="0" smtClean="0"/>
              <a:t>Are </a:t>
            </a:r>
            <a:r>
              <a:rPr lang="en-ZA" sz="2000" dirty="0"/>
              <a:t>you paying for a very expensive phone contract that you don’t actually need. When you create a budget, as we will do in Study Unit 4, you will have to know which of your budget items are “wants”, and which are “needs”.</a:t>
            </a:r>
          </a:p>
          <a:p>
            <a:endParaRPr lang="en-ZA" sz="2300" dirty="0"/>
          </a:p>
          <a:p>
            <a:pPr marL="0" indent="0">
              <a:buNone/>
            </a:pPr>
            <a:endParaRPr lang="en-ZA" sz="2100" dirty="0"/>
          </a:p>
          <a:p>
            <a:pPr marL="0" indent="0">
              <a:buNone/>
            </a:pPr>
            <a:endParaRPr lang="en-ZA" dirty="0"/>
          </a:p>
        </p:txBody>
      </p:sp>
    </p:spTree>
    <p:extLst>
      <p:ext uri="{BB962C8B-B14F-4D97-AF65-F5344CB8AC3E}">
        <p14:creationId xmlns:p14="http://schemas.microsoft.com/office/powerpoint/2010/main" val="35643374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Plan and Record Personal Goals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69</a:t>
            </a:fld>
            <a:endParaRPr lang="en-ZA" dirty="0"/>
          </a:p>
        </p:txBody>
      </p:sp>
      <p:sp>
        <p:nvSpPr>
          <p:cNvPr id="4" name="Content Placeholder 3"/>
          <p:cNvSpPr>
            <a:spLocks noGrp="1"/>
          </p:cNvSpPr>
          <p:nvPr>
            <p:ph sz="quarter" idx="1"/>
          </p:nvPr>
        </p:nvSpPr>
        <p:spPr/>
        <p:txBody>
          <a:bodyPr/>
          <a:lstStyle/>
          <a:p>
            <a:r>
              <a:rPr lang="en-ZA" sz="2100" dirty="0"/>
              <a:t>Perhaps you'd like to go on holiday during December. Or, maybe you plan to buy a new car soon. Whatever your goals might be, you have a better chance of achieving them if you write them down. </a:t>
            </a:r>
            <a:endParaRPr lang="en-ZA" sz="2100" dirty="0" smtClean="0"/>
          </a:p>
          <a:p>
            <a:endParaRPr lang="en-ZA" sz="2100" dirty="0"/>
          </a:p>
          <a:p>
            <a:r>
              <a:rPr lang="en-ZA" sz="2100" dirty="0" smtClean="0"/>
              <a:t>As </a:t>
            </a:r>
            <a:r>
              <a:rPr lang="en-ZA" sz="2100" dirty="0"/>
              <a:t>you list your goals, divide them into three categories: short-term, medium-term, and long-term</a:t>
            </a:r>
            <a:r>
              <a:rPr lang="en-ZA" sz="2100" dirty="0" smtClean="0"/>
              <a:t>.</a:t>
            </a:r>
            <a:r>
              <a:rPr lang="en-ZA" dirty="0"/>
              <a:t/>
            </a:r>
            <a:br>
              <a:rPr lang="en-ZA" dirty="0"/>
            </a:br>
            <a:r>
              <a:rPr lang="en-ZA" dirty="0"/>
              <a:t> </a:t>
            </a:r>
          </a:p>
          <a:p>
            <a:pPr marL="0" indent="0">
              <a:buNone/>
            </a:pPr>
            <a:endParaRPr lang="en-ZA" dirty="0"/>
          </a:p>
        </p:txBody>
      </p:sp>
    </p:spTree>
    <p:extLst>
      <p:ext uri="{BB962C8B-B14F-4D97-AF65-F5344CB8AC3E}">
        <p14:creationId xmlns:p14="http://schemas.microsoft.com/office/powerpoint/2010/main" val="249921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812835" y="1636257"/>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93590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Plan and Record Personal Goals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70</a:t>
            </a:fld>
            <a:endParaRPr lang="en-ZA" dirty="0"/>
          </a:p>
        </p:txBody>
      </p:sp>
      <p:sp>
        <p:nvSpPr>
          <p:cNvPr id="4" name="Content Placeholder 3"/>
          <p:cNvSpPr>
            <a:spLocks noGrp="1"/>
          </p:cNvSpPr>
          <p:nvPr>
            <p:ph sz="quarter" idx="1"/>
          </p:nvPr>
        </p:nvSpPr>
        <p:spPr/>
        <p:txBody>
          <a:bodyPr/>
          <a:lstStyle/>
          <a:p>
            <a:pPr lvl="0" fontAlgn="base"/>
            <a:r>
              <a:rPr lang="en-ZA" sz="2100" b="1" dirty="0">
                <a:effectLst>
                  <a:outerShdw sx="0" sy="0">
                    <a:srgbClr val="000000"/>
                  </a:outerShdw>
                </a:effectLst>
              </a:rPr>
              <a:t>Short-term</a:t>
            </a:r>
            <a:r>
              <a:rPr lang="en-ZA" sz="2100" dirty="0">
                <a:effectLst>
                  <a:outerShdw sx="0" sy="0">
                    <a:srgbClr val="000000"/>
                  </a:outerShdw>
                </a:effectLst>
              </a:rPr>
              <a:t> goals might include buying a new computer, or paying off credit card debt. </a:t>
            </a:r>
          </a:p>
          <a:p>
            <a:pPr lvl="0" fontAlgn="base"/>
            <a:r>
              <a:rPr lang="en-ZA" sz="2100" b="1" dirty="0">
                <a:effectLst>
                  <a:outerShdw sx="0" sy="0">
                    <a:srgbClr val="000000"/>
                  </a:outerShdw>
                </a:effectLst>
              </a:rPr>
              <a:t>Medium-term</a:t>
            </a:r>
            <a:r>
              <a:rPr lang="en-ZA" sz="2100" dirty="0">
                <a:effectLst>
                  <a:outerShdw sx="0" sy="0">
                    <a:srgbClr val="000000"/>
                  </a:outerShdw>
                </a:effectLst>
              </a:rPr>
              <a:t> goals could be buying a car or studying. </a:t>
            </a:r>
          </a:p>
          <a:p>
            <a:pPr lvl="0" fontAlgn="base"/>
            <a:r>
              <a:rPr lang="en-ZA" sz="2100" b="1" dirty="0">
                <a:effectLst>
                  <a:outerShdw sx="0" sy="0">
                    <a:srgbClr val="000000"/>
                  </a:outerShdw>
                </a:effectLst>
              </a:rPr>
              <a:t>Long-term goals</a:t>
            </a:r>
            <a:r>
              <a:rPr lang="en-ZA" sz="2100" dirty="0">
                <a:effectLst>
                  <a:outerShdw sx="0" sy="0">
                    <a:srgbClr val="000000"/>
                  </a:outerShdw>
                </a:effectLst>
              </a:rPr>
              <a:t> might be to buy a home or retire with enough money to live comfortably.</a:t>
            </a:r>
          </a:p>
          <a:p>
            <a:pPr marL="0" indent="0">
              <a:buNone/>
            </a:pPr>
            <a:r>
              <a:rPr lang="en-ZA" dirty="0"/>
              <a:t/>
            </a:r>
            <a:br>
              <a:rPr lang="en-ZA" dirty="0"/>
            </a:br>
            <a:r>
              <a:rPr lang="en-ZA" dirty="0"/>
              <a:t> </a:t>
            </a:r>
          </a:p>
          <a:p>
            <a:pPr marL="0" indent="0">
              <a:buNone/>
            </a:pPr>
            <a:endParaRPr lang="en-ZA" dirty="0"/>
          </a:p>
        </p:txBody>
      </p:sp>
      <p:pic>
        <p:nvPicPr>
          <p:cNvPr id="5" name="Picture 4"/>
          <p:cNvPicPr>
            <a:picLocks noChangeAspect="1"/>
          </p:cNvPicPr>
          <p:nvPr/>
        </p:nvPicPr>
        <p:blipFill>
          <a:blip r:embed="rId2"/>
          <a:stretch>
            <a:fillRect/>
          </a:stretch>
        </p:blipFill>
        <p:spPr>
          <a:xfrm>
            <a:off x="6263054" y="3935907"/>
            <a:ext cx="2334845" cy="2342868"/>
          </a:xfrm>
          <a:prstGeom prst="rect">
            <a:avLst/>
          </a:prstGeom>
        </p:spPr>
      </p:pic>
    </p:spTree>
    <p:extLst>
      <p:ext uri="{BB962C8B-B14F-4D97-AF65-F5344CB8AC3E}">
        <p14:creationId xmlns:p14="http://schemas.microsoft.com/office/powerpoint/2010/main" val="31325051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Plan and Record Personal Goals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71</a:t>
            </a:fld>
            <a:endParaRPr lang="en-ZA" dirty="0"/>
          </a:p>
        </p:txBody>
      </p:sp>
      <p:sp>
        <p:nvSpPr>
          <p:cNvPr id="4" name="Content Placeholder 3"/>
          <p:cNvSpPr>
            <a:spLocks noGrp="1"/>
          </p:cNvSpPr>
          <p:nvPr>
            <p:ph sz="quarter" idx="1"/>
          </p:nvPr>
        </p:nvSpPr>
        <p:spPr/>
        <p:txBody>
          <a:bodyPr>
            <a:normAutofit fontScale="92500" lnSpcReduction="20000"/>
          </a:bodyPr>
          <a:lstStyle/>
          <a:p>
            <a:r>
              <a:rPr lang="en-ZA" sz="2300" dirty="0"/>
              <a:t>To help you find out what your goals are, and how you can save money towards your goals, it will help to answer the following five simple goal-setting questions:</a:t>
            </a:r>
          </a:p>
          <a:p>
            <a:pPr marL="0" indent="0">
              <a:buNone/>
            </a:pPr>
            <a:r>
              <a:rPr lang="en-ZA" sz="2300" dirty="0"/>
              <a:t> </a:t>
            </a:r>
          </a:p>
          <a:p>
            <a:pPr marL="0" indent="0">
              <a:buNone/>
            </a:pPr>
            <a:r>
              <a:rPr lang="en-ZA" sz="2300" b="1" dirty="0"/>
              <a:t>1. "Where do I want to be in 2025?"</a:t>
            </a:r>
            <a:endParaRPr lang="en-ZA" sz="2300" dirty="0"/>
          </a:p>
          <a:p>
            <a:pPr marL="0" indent="0">
              <a:buNone/>
            </a:pPr>
            <a:endParaRPr lang="en-ZA" sz="2300" dirty="0"/>
          </a:p>
          <a:p>
            <a:r>
              <a:rPr lang="en-ZA" sz="2300" dirty="0"/>
              <a:t>Time flies by very quickly, so now's the time to figure out exactly what you want for yourself and your family within the next 10 years. Your goal can be, as in the long-term goal above, to buy a home or retire with enough money to live comfortably. </a:t>
            </a:r>
            <a:endParaRPr lang="en-ZA" sz="2300" dirty="0" smtClean="0"/>
          </a:p>
          <a:p>
            <a:r>
              <a:rPr lang="en-ZA" sz="2300" dirty="0" smtClean="0"/>
              <a:t>Whatever </a:t>
            </a:r>
            <a:r>
              <a:rPr lang="en-ZA" sz="2300" dirty="0"/>
              <a:t>goal or goals you choose, if you keep that in mind, it will help you to make better choices about how you spend your money today.</a:t>
            </a:r>
          </a:p>
          <a:p>
            <a:pPr marL="0" indent="0">
              <a:buNone/>
            </a:pPr>
            <a:r>
              <a:rPr lang="en-ZA" dirty="0"/>
              <a:t/>
            </a:r>
            <a:br>
              <a:rPr lang="en-ZA" dirty="0"/>
            </a:br>
            <a:r>
              <a:rPr lang="en-ZA" dirty="0"/>
              <a:t> </a:t>
            </a:r>
          </a:p>
          <a:p>
            <a:pPr marL="0" indent="0">
              <a:buNone/>
            </a:pPr>
            <a:endParaRPr lang="en-ZA" dirty="0"/>
          </a:p>
        </p:txBody>
      </p:sp>
    </p:spTree>
    <p:extLst>
      <p:ext uri="{BB962C8B-B14F-4D97-AF65-F5344CB8AC3E}">
        <p14:creationId xmlns:p14="http://schemas.microsoft.com/office/powerpoint/2010/main" val="17499080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Plan and Record Personal Goals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72</a:t>
            </a:fld>
            <a:endParaRPr lang="en-ZA" dirty="0"/>
          </a:p>
        </p:txBody>
      </p:sp>
      <p:sp>
        <p:nvSpPr>
          <p:cNvPr id="4" name="Content Placeholder 3"/>
          <p:cNvSpPr>
            <a:spLocks noGrp="1"/>
          </p:cNvSpPr>
          <p:nvPr>
            <p:ph sz="quarter" idx="1"/>
          </p:nvPr>
        </p:nvSpPr>
        <p:spPr>
          <a:xfrm>
            <a:off x="467544" y="1413296"/>
            <a:ext cx="6142806" cy="4680000"/>
          </a:xfrm>
        </p:spPr>
        <p:txBody>
          <a:bodyPr>
            <a:normAutofit fontScale="92500" lnSpcReduction="20000"/>
          </a:bodyPr>
          <a:lstStyle/>
          <a:p>
            <a:pPr marL="0" indent="0">
              <a:buNone/>
            </a:pPr>
            <a:r>
              <a:rPr lang="en-ZA" sz="2300" b="1" dirty="0"/>
              <a:t>2. "What are my medium term goals for the next five years?"</a:t>
            </a:r>
            <a:endParaRPr lang="en-ZA" sz="2300" dirty="0"/>
          </a:p>
          <a:p>
            <a:pPr marL="0" indent="0">
              <a:buNone/>
            </a:pPr>
            <a:r>
              <a:rPr lang="en-ZA" sz="2300" dirty="0"/>
              <a:t> </a:t>
            </a:r>
          </a:p>
          <a:p>
            <a:r>
              <a:rPr lang="en-ZA" sz="2300" dirty="0"/>
              <a:t>With your goal set for 2025, it's not so hard to figure out how much money you'll need to start saving in the next five years if you really want to get there. </a:t>
            </a:r>
            <a:endParaRPr lang="en-ZA" sz="2300" dirty="0" smtClean="0"/>
          </a:p>
          <a:p>
            <a:r>
              <a:rPr lang="en-ZA" sz="2300" dirty="0" smtClean="0"/>
              <a:t>Ask </a:t>
            </a:r>
            <a:r>
              <a:rPr lang="en-ZA" sz="2300" dirty="0"/>
              <a:t>yourself what income you'll need to earn in each of the next five years to put yourself in position to reach your 2025 goal. Also think about your medium term goals, which are buying a car or studying. Think carefully about how much money you will need for this.</a:t>
            </a:r>
          </a:p>
          <a:p>
            <a:pPr marL="0" indent="0">
              <a:buNone/>
            </a:pPr>
            <a:r>
              <a:rPr lang="en-ZA" dirty="0"/>
              <a:t/>
            </a:r>
            <a:br>
              <a:rPr lang="en-ZA" dirty="0"/>
            </a:br>
            <a:r>
              <a:rPr lang="en-ZA" dirty="0"/>
              <a:t> </a:t>
            </a:r>
          </a:p>
          <a:p>
            <a:pPr marL="0" indent="0">
              <a:buNone/>
            </a:pPr>
            <a:endParaRPr lang="en-ZA"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801259" y="1851344"/>
            <a:ext cx="1647825" cy="1438910"/>
          </a:xfrm>
          <a:prstGeom prst="rect">
            <a:avLst/>
          </a:prstGeom>
        </p:spPr>
      </p:pic>
    </p:spTree>
    <p:extLst>
      <p:ext uri="{BB962C8B-B14F-4D97-AF65-F5344CB8AC3E}">
        <p14:creationId xmlns:p14="http://schemas.microsoft.com/office/powerpoint/2010/main" val="6518907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Plan and Record Personal Goals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73</a:t>
            </a:fld>
            <a:endParaRPr lang="en-ZA" dirty="0"/>
          </a:p>
        </p:txBody>
      </p:sp>
      <p:sp>
        <p:nvSpPr>
          <p:cNvPr id="4" name="Content Placeholder 3"/>
          <p:cNvSpPr>
            <a:spLocks noGrp="1"/>
          </p:cNvSpPr>
          <p:nvPr>
            <p:ph sz="quarter" idx="1"/>
          </p:nvPr>
        </p:nvSpPr>
        <p:spPr>
          <a:xfrm>
            <a:off x="467544" y="1174626"/>
            <a:ext cx="8352606" cy="4680000"/>
          </a:xfrm>
        </p:spPr>
        <p:txBody>
          <a:bodyPr>
            <a:normAutofit fontScale="77500" lnSpcReduction="20000"/>
          </a:bodyPr>
          <a:lstStyle/>
          <a:p>
            <a:pPr marL="0" indent="0">
              <a:buNone/>
            </a:pPr>
            <a:r>
              <a:rPr lang="en-ZA" sz="2700" b="1" dirty="0"/>
              <a:t>3. "What are my monthly goals for 2015?"</a:t>
            </a:r>
            <a:endParaRPr lang="en-ZA" sz="2700" dirty="0"/>
          </a:p>
          <a:p>
            <a:pPr marL="0" indent="0">
              <a:buNone/>
            </a:pPr>
            <a:r>
              <a:rPr lang="en-ZA" sz="2700" dirty="0"/>
              <a:t> </a:t>
            </a:r>
          </a:p>
          <a:p>
            <a:r>
              <a:rPr lang="en-ZA" sz="2700" dirty="0"/>
              <a:t>Now you've got your work for the next 12 months. A set of goals for each month will help you to know what your priorities are right away. They may be to buy the computer, or to pay off a large amount on your credit card each month. That will also help you to see what the long-term effect is of what you do every day.</a:t>
            </a:r>
          </a:p>
          <a:p>
            <a:pPr marL="0" indent="0">
              <a:buNone/>
            </a:pPr>
            <a:r>
              <a:rPr lang="en-ZA" sz="2700" dirty="0"/>
              <a:t> </a:t>
            </a:r>
          </a:p>
          <a:p>
            <a:pPr marL="0" indent="0">
              <a:buNone/>
            </a:pPr>
            <a:r>
              <a:rPr lang="en-ZA" sz="2700" b="1" dirty="0"/>
              <a:t>4. "Where can I put my goals up so I don't lose sight of them?"</a:t>
            </a:r>
            <a:endParaRPr lang="en-ZA" sz="2700" dirty="0"/>
          </a:p>
          <a:p>
            <a:pPr marL="0" indent="0">
              <a:buNone/>
            </a:pPr>
            <a:r>
              <a:rPr lang="en-ZA" sz="2700" dirty="0"/>
              <a:t> </a:t>
            </a:r>
          </a:p>
          <a:p>
            <a:r>
              <a:rPr lang="en-ZA" sz="2700" dirty="0"/>
              <a:t>Put your goals up where you can see them often, so that you do not forget to keep working on them.    </a:t>
            </a:r>
            <a:r>
              <a:rPr lang="en-ZA" sz="2000" dirty="0"/>
              <a:t/>
            </a:r>
            <a:br>
              <a:rPr lang="en-ZA" sz="2000" dirty="0"/>
            </a:br>
            <a:r>
              <a:rPr lang="en-ZA" sz="2000" dirty="0"/>
              <a:t> </a:t>
            </a:r>
          </a:p>
          <a:p>
            <a:pPr marL="0" indent="0">
              <a:buNone/>
            </a:pPr>
            <a:r>
              <a:rPr lang="en-ZA" dirty="0"/>
              <a:t/>
            </a:r>
            <a:br>
              <a:rPr lang="en-ZA" dirty="0"/>
            </a:br>
            <a:r>
              <a:rPr lang="en-ZA" dirty="0"/>
              <a:t> </a:t>
            </a:r>
          </a:p>
          <a:p>
            <a:pPr marL="0" indent="0">
              <a:buNone/>
            </a:pPr>
            <a:endParaRPr lang="en-ZA" dirty="0"/>
          </a:p>
        </p:txBody>
      </p:sp>
    </p:spTree>
    <p:extLst>
      <p:ext uri="{BB962C8B-B14F-4D97-AF65-F5344CB8AC3E}">
        <p14:creationId xmlns:p14="http://schemas.microsoft.com/office/powerpoint/2010/main" val="39257207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a:r>
            <a:br>
              <a:rPr lang="en-GB" dirty="0" smtClean="0"/>
            </a:br>
            <a:r>
              <a:rPr lang="en-GB" dirty="0" smtClean="0"/>
              <a:t>STUDY UNIT 3</a:t>
            </a:r>
            <a:endParaRPr lang="en-ZA" dirty="0"/>
          </a:p>
        </p:txBody>
      </p:sp>
      <p:sp>
        <p:nvSpPr>
          <p:cNvPr id="3" name="Text Placeholder 2"/>
          <p:cNvSpPr>
            <a:spLocks noGrp="1"/>
          </p:cNvSpPr>
          <p:nvPr>
            <p:ph type="body" idx="1"/>
          </p:nvPr>
        </p:nvSpPr>
        <p:spPr/>
        <p:txBody>
          <a:bodyPr/>
          <a:lstStyle/>
          <a:p>
            <a:r>
              <a:rPr lang="en-GB" dirty="0" smtClean="0"/>
              <a:t>ACHIEVE </a:t>
            </a:r>
            <a:r>
              <a:rPr lang="en-GB" dirty="0"/>
              <a:t>PERSONAL FINANCIAL GOALS</a:t>
            </a:r>
            <a:r>
              <a:rPr lang="en-ZA" dirty="0"/>
              <a:t/>
            </a:r>
            <a:br>
              <a:rPr lang="en-ZA" dirty="0"/>
            </a:br>
            <a:endParaRPr lang="en-ZA" dirty="0"/>
          </a:p>
        </p:txBody>
      </p:sp>
      <p:sp>
        <p:nvSpPr>
          <p:cNvPr id="4" name="Slide Number Placeholder 3"/>
          <p:cNvSpPr>
            <a:spLocks noGrp="1"/>
          </p:cNvSpPr>
          <p:nvPr>
            <p:ph type="sldNum" sz="quarter" idx="12"/>
          </p:nvPr>
        </p:nvSpPr>
        <p:spPr/>
        <p:txBody>
          <a:bodyPr/>
          <a:lstStyle/>
          <a:p>
            <a:fld id="{4980778A-6F9D-4141-8080-B8192EADCD40}" type="slidenum">
              <a:rPr lang="en-ZA" smtClean="0"/>
              <a:pPr/>
              <a:t>74</a:t>
            </a:fld>
            <a:endParaRPr lang="en-ZA" dirty="0"/>
          </a:p>
        </p:txBody>
      </p:sp>
    </p:spTree>
    <p:extLst>
      <p:ext uri="{BB962C8B-B14F-4D97-AF65-F5344CB8AC3E}">
        <p14:creationId xmlns:p14="http://schemas.microsoft.com/office/powerpoint/2010/main" val="26147308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Basic Financial Terminology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75</a:t>
            </a:fld>
            <a:endParaRPr lang="en-ZA" dirty="0"/>
          </a:p>
        </p:txBody>
      </p:sp>
      <p:sp>
        <p:nvSpPr>
          <p:cNvPr id="4" name="Content Placeholder 3"/>
          <p:cNvSpPr>
            <a:spLocks noGrp="1"/>
          </p:cNvSpPr>
          <p:nvPr>
            <p:ph sz="quarter" idx="1"/>
          </p:nvPr>
        </p:nvSpPr>
        <p:spPr/>
        <p:txBody>
          <a:bodyPr/>
          <a:lstStyle/>
          <a:p>
            <a:pPr marL="0" indent="0">
              <a:buNone/>
            </a:pPr>
            <a:r>
              <a:rPr lang="en-ZA" sz="2100" dirty="0"/>
              <a:t>In the financial world, certain terms are used that all people working with finances must know. </a:t>
            </a:r>
            <a:endParaRPr lang="en-ZA" sz="2100" dirty="0" smtClean="0"/>
          </a:p>
          <a:p>
            <a:endParaRPr lang="en-ZA" sz="2100" b="1" dirty="0"/>
          </a:p>
          <a:p>
            <a:r>
              <a:rPr lang="en-ZA" sz="2100" b="1" dirty="0" smtClean="0"/>
              <a:t>The </a:t>
            </a:r>
            <a:r>
              <a:rPr lang="en-ZA" sz="2100" b="1" dirty="0"/>
              <a:t>table below shows a list of such terms, with explanations for each in the second column</a:t>
            </a:r>
            <a:r>
              <a:rPr lang="en-ZA" sz="2100" b="1" dirty="0" smtClean="0"/>
              <a:t>:</a:t>
            </a:r>
          </a:p>
          <a:p>
            <a:pPr marL="0" indent="0">
              <a:buNone/>
            </a:pPr>
            <a:endParaRPr lang="en-ZA" sz="2100" b="1" dirty="0"/>
          </a:p>
          <a:p>
            <a:pPr marL="0" indent="0">
              <a:buNone/>
            </a:pPr>
            <a:endParaRPr lang="en-ZA" sz="2100" b="1" dirty="0"/>
          </a:p>
          <a:p>
            <a:pPr marL="0" indent="0">
              <a:buNone/>
            </a:pPr>
            <a:endParaRPr lang="en-ZA" sz="2100" b="1" dirty="0"/>
          </a:p>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928698132"/>
              </p:ext>
            </p:extLst>
          </p:nvPr>
        </p:nvGraphicFramePr>
        <p:xfrm>
          <a:off x="586197" y="3486150"/>
          <a:ext cx="7981949" cy="2400300"/>
        </p:xfrm>
        <a:graphic>
          <a:graphicData uri="http://schemas.openxmlformats.org/drawingml/2006/table">
            <a:tbl>
              <a:tblPr firstRow="1" firstCol="1" bandRow="1">
                <a:tableStyleId>{5C22544A-7EE6-4342-B048-85BDC9FD1C3A}</a:tableStyleId>
              </a:tblPr>
              <a:tblGrid>
                <a:gridCol w="1494027"/>
                <a:gridCol w="6487922"/>
              </a:tblGrid>
              <a:tr h="0">
                <a:tc>
                  <a:txBody>
                    <a:bodyPr/>
                    <a:lstStyle/>
                    <a:p>
                      <a:pPr algn="l">
                        <a:lnSpc>
                          <a:spcPct val="150000"/>
                        </a:lnSpc>
                        <a:spcAft>
                          <a:spcPts val="0"/>
                        </a:spcAft>
                      </a:pPr>
                      <a:r>
                        <a:rPr lang="en-US" sz="2100" dirty="0">
                          <a:effectLst/>
                        </a:rPr>
                        <a:t>Term</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Aft>
                          <a:spcPts val="0"/>
                        </a:spcAft>
                      </a:pPr>
                      <a:r>
                        <a:rPr lang="en-US" sz="2100" dirty="0">
                          <a:effectLst/>
                        </a:rPr>
                        <a:t>Explanation</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r>
              <a:tr h="0">
                <a:tc>
                  <a:txBody>
                    <a:bodyPr/>
                    <a:lstStyle/>
                    <a:p>
                      <a:pPr algn="l">
                        <a:lnSpc>
                          <a:spcPct val="150000"/>
                        </a:lnSpc>
                        <a:spcAft>
                          <a:spcPts val="0"/>
                        </a:spcAft>
                      </a:pPr>
                      <a:r>
                        <a:rPr lang="en-US" sz="2100" dirty="0">
                          <a:effectLst/>
                        </a:rPr>
                        <a:t>Credit</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Aft>
                          <a:spcPts val="0"/>
                        </a:spcAft>
                      </a:pPr>
                      <a:r>
                        <a:rPr lang="en-US" sz="2100" dirty="0">
                          <a:effectLst/>
                        </a:rPr>
                        <a:t>An agreement in which a person receives something and agrees to pay the lender at some later date, e.g. you buy something on credit (account) and pay it off in monthly installments</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r>
            </a:tbl>
          </a:graphicData>
        </a:graphic>
      </p:graphicFrame>
    </p:spTree>
    <p:extLst>
      <p:ext uri="{BB962C8B-B14F-4D97-AF65-F5344CB8AC3E}">
        <p14:creationId xmlns:p14="http://schemas.microsoft.com/office/powerpoint/2010/main" val="6256505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Basic Financial Terminology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76</a:t>
            </a:fld>
            <a:endParaRPr lang="en-ZA"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770670808"/>
              </p:ext>
            </p:extLst>
          </p:nvPr>
        </p:nvGraphicFramePr>
        <p:xfrm>
          <a:off x="372294" y="1695450"/>
          <a:ext cx="8409755" cy="3840480"/>
        </p:xfrm>
        <a:graphic>
          <a:graphicData uri="http://schemas.openxmlformats.org/drawingml/2006/table">
            <a:tbl>
              <a:tblPr firstRow="1" firstCol="1" bandRow="1">
                <a:tableStyleId>{5C22544A-7EE6-4342-B048-85BDC9FD1C3A}</a:tableStyleId>
              </a:tblPr>
              <a:tblGrid>
                <a:gridCol w="1574103"/>
                <a:gridCol w="6835652"/>
              </a:tblGrid>
              <a:tr h="0">
                <a:tc>
                  <a:txBody>
                    <a:bodyPr/>
                    <a:lstStyle/>
                    <a:p>
                      <a:pPr algn="l">
                        <a:lnSpc>
                          <a:spcPct val="150000"/>
                        </a:lnSpc>
                        <a:spcAft>
                          <a:spcPts val="0"/>
                        </a:spcAft>
                      </a:pPr>
                      <a:r>
                        <a:rPr lang="en-US" sz="2100" dirty="0">
                          <a:effectLst/>
                        </a:rPr>
                        <a:t>Debit</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Aft>
                          <a:spcPts val="0"/>
                        </a:spcAft>
                      </a:pPr>
                      <a:r>
                        <a:rPr lang="en-US" sz="2100" b="0" dirty="0">
                          <a:solidFill>
                            <a:schemeClr val="tx1"/>
                          </a:solidFill>
                          <a:effectLst/>
                        </a:rPr>
                        <a:t>Opposite of credit. A payment made towards money owed, e.g. if you pay off your credit, the amount that you paid off is a debit. It decreases your debt, and increase your assets</a:t>
                      </a:r>
                      <a:endParaRPr lang="en-ZA" sz="2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r>
              <a:tr h="0">
                <a:tc>
                  <a:txBody>
                    <a:bodyPr/>
                    <a:lstStyle/>
                    <a:p>
                      <a:pPr algn="l">
                        <a:lnSpc>
                          <a:spcPct val="150000"/>
                        </a:lnSpc>
                        <a:spcAft>
                          <a:spcPts val="0"/>
                        </a:spcAft>
                      </a:pPr>
                      <a:r>
                        <a:rPr lang="en-US" sz="2100" dirty="0">
                          <a:effectLst/>
                        </a:rPr>
                        <a:t>Interest</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Aft>
                          <a:spcPts val="0"/>
                        </a:spcAft>
                      </a:pPr>
                      <a:r>
                        <a:rPr lang="en-US" sz="2100" b="0" dirty="0">
                          <a:solidFill>
                            <a:schemeClr val="tx1"/>
                          </a:solidFill>
                          <a:effectLst/>
                        </a:rPr>
                        <a:t>A fee that is paid for the use of another person's money. If you have borrowed money from somebody or an institution, you have to pay a monthly interest on that money. If you have invested money, e.g. in a savings account, interest will be paid to you.</a:t>
                      </a:r>
                      <a:endParaRPr lang="en-ZA" sz="2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r>
            </a:tbl>
          </a:graphicData>
        </a:graphic>
      </p:graphicFrame>
    </p:spTree>
    <p:extLst>
      <p:ext uri="{BB962C8B-B14F-4D97-AF65-F5344CB8AC3E}">
        <p14:creationId xmlns:p14="http://schemas.microsoft.com/office/powerpoint/2010/main" val="1106771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Basic Financial Terminology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77</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026762656"/>
              </p:ext>
            </p:extLst>
          </p:nvPr>
        </p:nvGraphicFramePr>
        <p:xfrm>
          <a:off x="753294" y="1003269"/>
          <a:ext cx="7933506" cy="5486400"/>
        </p:xfrm>
        <a:graphic>
          <a:graphicData uri="http://schemas.openxmlformats.org/drawingml/2006/table">
            <a:tbl>
              <a:tblPr firstRow="1" firstCol="1" bandRow="1">
                <a:tableStyleId>{5C22544A-7EE6-4342-B048-85BDC9FD1C3A}</a:tableStyleId>
              </a:tblPr>
              <a:tblGrid>
                <a:gridCol w="1094555"/>
                <a:gridCol w="6838951"/>
              </a:tblGrid>
              <a:tr h="0">
                <a:tc>
                  <a:txBody>
                    <a:bodyPr/>
                    <a:lstStyle/>
                    <a:p>
                      <a:pPr algn="l">
                        <a:lnSpc>
                          <a:spcPct val="150000"/>
                        </a:lnSpc>
                        <a:spcAft>
                          <a:spcPts val="0"/>
                        </a:spcAft>
                      </a:pPr>
                      <a:r>
                        <a:rPr lang="en-US" sz="2000" dirty="0">
                          <a:effectLst/>
                        </a:rPr>
                        <a:t>Savings Account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Aft>
                          <a:spcPts val="0"/>
                        </a:spcAft>
                      </a:pPr>
                      <a:r>
                        <a:rPr lang="en-US" sz="2000" b="0" dirty="0">
                          <a:solidFill>
                            <a:schemeClr val="tx1"/>
                          </a:solidFill>
                          <a:effectLst/>
                        </a:rPr>
                        <a:t>A savings account is an account provided by a bank for people to save money and earn interest on the money that is in the account. A savings account can be used to save money for specific expenses or for a longer-period, all while earning interest on the money in the account</a:t>
                      </a:r>
                      <a:endPar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r>
              <a:tr h="0">
                <a:tc>
                  <a:txBody>
                    <a:bodyPr/>
                    <a:lstStyle/>
                    <a:p>
                      <a:pPr algn="l">
                        <a:lnSpc>
                          <a:spcPct val="150000"/>
                        </a:lnSpc>
                        <a:spcAft>
                          <a:spcPts val="0"/>
                        </a:spcAft>
                      </a:pPr>
                      <a:r>
                        <a:rPr lang="en-US" sz="2000" dirty="0">
                          <a:effectLst/>
                        </a:rPr>
                        <a:t>Cheque Account</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Aft>
                          <a:spcPts val="0"/>
                        </a:spcAft>
                      </a:pPr>
                      <a:r>
                        <a:rPr lang="en-US" sz="2000" b="0" dirty="0">
                          <a:solidFill>
                            <a:schemeClr val="tx1"/>
                          </a:solidFill>
                          <a:effectLst/>
                        </a:rPr>
                        <a:t>A bank account which pays little or no interest, but from which the customer can withdraw money when he or she wants by writing cheques, or by using a debit card. The person holding the account writes the details including the amount, date, and name of the person that must receive the money on the cheque, and signs it, ordering their bank to pay that person or company the amount of money stated.</a:t>
                      </a:r>
                      <a:endPar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r>
            </a:tbl>
          </a:graphicData>
        </a:graphic>
      </p:graphicFrame>
    </p:spTree>
    <p:extLst>
      <p:ext uri="{BB962C8B-B14F-4D97-AF65-F5344CB8AC3E}">
        <p14:creationId xmlns:p14="http://schemas.microsoft.com/office/powerpoint/2010/main" val="11179027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Basic Financial Terminology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78</a:t>
            </a:fld>
            <a:endParaRPr lang="en-ZA"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460781289"/>
              </p:ext>
            </p:extLst>
          </p:nvPr>
        </p:nvGraphicFramePr>
        <p:xfrm>
          <a:off x="942019" y="1635792"/>
          <a:ext cx="7270306" cy="4320540"/>
        </p:xfrm>
        <a:graphic>
          <a:graphicData uri="http://schemas.openxmlformats.org/drawingml/2006/table">
            <a:tbl>
              <a:tblPr firstRow="1" firstCol="1" bandRow="1">
                <a:tableStyleId>{5C22544A-7EE6-4342-B048-85BDC9FD1C3A}</a:tableStyleId>
              </a:tblPr>
              <a:tblGrid>
                <a:gridCol w="1956911"/>
                <a:gridCol w="5313395"/>
              </a:tblGrid>
              <a:tr h="0">
                <a:tc>
                  <a:txBody>
                    <a:bodyPr/>
                    <a:lstStyle/>
                    <a:p>
                      <a:pPr algn="l">
                        <a:lnSpc>
                          <a:spcPct val="150000"/>
                        </a:lnSpc>
                        <a:spcAft>
                          <a:spcPts val="0"/>
                        </a:spcAft>
                      </a:pPr>
                      <a:r>
                        <a:rPr lang="en-US" sz="2100" dirty="0">
                          <a:effectLst/>
                        </a:rPr>
                        <a:t>Transmission Account</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Aft>
                          <a:spcPts val="0"/>
                        </a:spcAft>
                      </a:pPr>
                      <a:r>
                        <a:rPr lang="en-US" sz="2100" b="0" dirty="0">
                          <a:solidFill>
                            <a:schemeClr val="tx1"/>
                          </a:solidFill>
                          <a:effectLst/>
                        </a:rPr>
                        <a:t>A transmission account is the most basic type of bank account that you can get. A transmission account is like a combination of a savings account and a cheque account. You will also get a debit card to perform transactions with a transmission account.  </a:t>
                      </a:r>
                      <a:endParaRPr lang="en-ZA" sz="2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r>
              <a:tr h="0">
                <a:tc>
                  <a:txBody>
                    <a:bodyPr/>
                    <a:lstStyle/>
                    <a:p>
                      <a:pPr algn="l">
                        <a:lnSpc>
                          <a:spcPct val="150000"/>
                        </a:lnSpc>
                        <a:spcAft>
                          <a:spcPts val="0"/>
                        </a:spcAft>
                      </a:pPr>
                      <a:r>
                        <a:rPr lang="en-US" sz="2100" dirty="0">
                          <a:effectLst/>
                        </a:rPr>
                        <a:t>Mortgage Loan</a:t>
                      </a:r>
                      <a:endParaRPr lang="en-ZA"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Aft>
                          <a:spcPts val="0"/>
                        </a:spcAft>
                      </a:pPr>
                      <a:r>
                        <a:rPr lang="en-US" sz="2100" b="0" dirty="0">
                          <a:solidFill>
                            <a:schemeClr val="tx1"/>
                          </a:solidFill>
                          <a:effectLst/>
                        </a:rPr>
                        <a:t>A mortgage loan is a loan that a home buyer or builder can obtain to buy a property from a financial institution, such as a bank,</a:t>
                      </a:r>
                      <a:endParaRPr lang="en-ZA" sz="2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75000"/>
                      </a:schemeClr>
                    </a:solidFill>
                  </a:tcPr>
                </a:tc>
              </a:tr>
            </a:tbl>
          </a:graphicData>
        </a:graphic>
      </p:graphicFrame>
    </p:spTree>
    <p:extLst>
      <p:ext uri="{BB962C8B-B14F-4D97-AF65-F5344CB8AC3E}">
        <p14:creationId xmlns:p14="http://schemas.microsoft.com/office/powerpoint/2010/main" val="21055586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Formal Financial Institutions and their Services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79</a:t>
            </a:fld>
            <a:endParaRPr lang="en-ZA" dirty="0"/>
          </a:p>
        </p:txBody>
      </p:sp>
      <p:sp>
        <p:nvSpPr>
          <p:cNvPr id="4" name="Content Placeholder 3"/>
          <p:cNvSpPr>
            <a:spLocks noGrp="1"/>
          </p:cNvSpPr>
          <p:nvPr>
            <p:ph sz="quarter" idx="1"/>
          </p:nvPr>
        </p:nvSpPr>
        <p:spPr/>
        <p:txBody>
          <a:bodyPr/>
          <a:lstStyle/>
          <a:p>
            <a:r>
              <a:rPr lang="en-ZA" sz="2100" dirty="0"/>
              <a:t>Formal financial institutions refer to banks, micro-financial institutions and building societies. </a:t>
            </a:r>
            <a:endParaRPr lang="en-ZA" sz="2100" dirty="0" smtClean="0"/>
          </a:p>
          <a:p>
            <a:r>
              <a:rPr lang="en-ZA" sz="2100" dirty="0" smtClean="0"/>
              <a:t>Banking </a:t>
            </a:r>
            <a:r>
              <a:rPr lang="en-ZA" sz="2100" dirty="0"/>
              <a:t>offers an easy and convenient way to deposit and withdraw money as well as do other transactions, such as transfers and account payments.  </a:t>
            </a:r>
            <a:endParaRPr lang="en-ZA" sz="2100" dirty="0" smtClean="0"/>
          </a:p>
          <a:p>
            <a:r>
              <a:rPr lang="en-ZA" sz="2100" dirty="0" smtClean="0"/>
              <a:t>It </a:t>
            </a:r>
            <a:r>
              <a:rPr lang="en-ZA" sz="2100" dirty="0"/>
              <a:t>adds value to a person’s life, can save time and money and keep the money safe.</a:t>
            </a:r>
          </a:p>
          <a:p>
            <a:pPr marL="0" indent="0">
              <a:buNone/>
            </a:pPr>
            <a:endParaRPr lang="en-ZA" dirty="0"/>
          </a:p>
        </p:txBody>
      </p:sp>
    </p:spTree>
    <p:extLst>
      <p:ext uri="{BB962C8B-B14F-4D97-AF65-F5344CB8AC3E}">
        <p14:creationId xmlns:p14="http://schemas.microsoft.com/office/powerpoint/2010/main" val="3627636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Formal Financial Institutions and their Services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80</a:t>
            </a:fld>
            <a:endParaRPr lang="en-ZA" dirty="0"/>
          </a:p>
        </p:txBody>
      </p:sp>
      <p:sp>
        <p:nvSpPr>
          <p:cNvPr id="4" name="Content Placeholder 3"/>
          <p:cNvSpPr>
            <a:spLocks noGrp="1"/>
          </p:cNvSpPr>
          <p:nvPr>
            <p:ph sz="quarter" idx="1"/>
          </p:nvPr>
        </p:nvSpPr>
        <p:spPr/>
        <p:txBody>
          <a:bodyPr>
            <a:normAutofit/>
          </a:bodyPr>
          <a:lstStyle/>
          <a:p>
            <a:pPr marL="0" indent="0">
              <a:buNone/>
            </a:pPr>
            <a:r>
              <a:rPr lang="en-ZA" sz="2100" b="1" dirty="0"/>
              <a:t>Banks </a:t>
            </a:r>
          </a:p>
          <a:p>
            <a:pPr marL="0" indent="0">
              <a:buNone/>
            </a:pPr>
            <a:r>
              <a:rPr lang="en-ZA" sz="2100" dirty="0"/>
              <a:t> </a:t>
            </a:r>
          </a:p>
          <a:p>
            <a:pPr marL="0" indent="0">
              <a:buNone/>
            </a:pPr>
            <a:r>
              <a:rPr lang="en-ZA" sz="2100" dirty="0"/>
              <a:t>Examples are: ABSA, Standard Bank, FNB, Nedbank, Investec Bank</a:t>
            </a:r>
          </a:p>
          <a:p>
            <a:pPr marL="0" indent="0">
              <a:buNone/>
            </a:pPr>
            <a:r>
              <a:rPr lang="en-ZA" sz="2100" dirty="0"/>
              <a:t> </a:t>
            </a:r>
          </a:p>
          <a:p>
            <a:pPr marL="0" indent="0">
              <a:buNone/>
            </a:pPr>
            <a:r>
              <a:rPr lang="en-ZA" sz="2100" b="1" dirty="0"/>
              <a:t>Opening an account is easy, all that you have to do is</a:t>
            </a:r>
            <a:r>
              <a:rPr lang="en-ZA" sz="2100" b="1" dirty="0" smtClean="0"/>
              <a:t>:</a:t>
            </a:r>
          </a:p>
          <a:p>
            <a:pPr marL="0" indent="0">
              <a:buNone/>
            </a:pPr>
            <a:endParaRPr lang="en-ZA" sz="2100" b="1" dirty="0"/>
          </a:p>
          <a:p>
            <a:pPr lvl="0" fontAlgn="base"/>
            <a:r>
              <a:rPr lang="en-ZA" sz="2100" dirty="0">
                <a:effectLst>
                  <a:outerShdw sx="0" sy="0">
                    <a:srgbClr val="000000"/>
                  </a:outerShdw>
                </a:effectLst>
              </a:rPr>
              <a:t>Contact a bank, complete documentation, submit a copy of your ID, and proof of your residential address (municipal account, etc.)</a:t>
            </a:r>
          </a:p>
          <a:p>
            <a:pPr lvl="0" fontAlgn="base"/>
            <a:r>
              <a:rPr lang="en-ZA" sz="2100" dirty="0" smtClean="0">
                <a:effectLst>
                  <a:outerShdw sx="0" sy="0">
                    <a:srgbClr val="000000"/>
                  </a:outerShdw>
                </a:effectLst>
              </a:rPr>
              <a:t>Make </a:t>
            </a:r>
            <a:r>
              <a:rPr lang="en-ZA" sz="2100" dirty="0">
                <a:effectLst>
                  <a:outerShdw sx="0" sy="0">
                    <a:srgbClr val="000000"/>
                  </a:outerShdw>
                </a:effectLst>
              </a:rPr>
              <a:t>a minimum deposit of an X amount</a:t>
            </a:r>
          </a:p>
          <a:p>
            <a:r>
              <a:rPr lang="en-ZA" sz="2100" dirty="0"/>
              <a:t>Maintain a minimum balance of an X amount at all times</a:t>
            </a:r>
          </a:p>
        </p:txBody>
      </p:sp>
    </p:spTree>
    <p:extLst>
      <p:ext uri="{BB962C8B-B14F-4D97-AF65-F5344CB8AC3E}">
        <p14:creationId xmlns:p14="http://schemas.microsoft.com/office/powerpoint/2010/main" val="26202329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Formal Financial Institutions and their Services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81</a:t>
            </a:fld>
            <a:endParaRPr lang="en-ZA" dirty="0"/>
          </a:p>
        </p:txBody>
      </p:sp>
      <p:sp>
        <p:nvSpPr>
          <p:cNvPr id="4" name="Content Placeholder 3"/>
          <p:cNvSpPr>
            <a:spLocks noGrp="1"/>
          </p:cNvSpPr>
          <p:nvPr>
            <p:ph sz="quarter" idx="1"/>
          </p:nvPr>
        </p:nvSpPr>
        <p:spPr/>
        <p:txBody>
          <a:bodyPr>
            <a:normAutofit/>
          </a:bodyPr>
          <a:lstStyle/>
          <a:p>
            <a:pPr marL="0" indent="0">
              <a:buNone/>
            </a:pPr>
            <a:r>
              <a:rPr lang="en-ZA" sz="2100" b="1" u="sng" dirty="0"/>
              <a:t>Benefits of banking systems</a:t>
            </a:r>
          </a:p>
          <a:p>
            <a:pPr lvl="0" fontAlgn="base"/>
            <a:r>
              <a:rPr lang="en-ZA" sz="2100" dirty="0">
                <a:effectLst>
                  <a:outerShdw sx="0" sy="0">
                    <a:srgbClr val="000000"/>
                  </a:outerShdw>
                </a:effectLst>
              </a:rPr>
              <a:t>Your money is safe</a:t>
            </a:r>
          </a:p>
          <a:p>
            <a:pPr lvl="0" fontAlgn="base"/>
            <a:r>
              <a:rPr lang="en-ZA" sz="2100" dirty="0">
                <a:effectLst>
                  <a:outerShdw sx="0" sy="0">
                    <a:srgbClr val="000000"/>
                  </a:outerShdw>
                </a:effectLst>
              </a:rPr>
              <a:t>It saves time</a:t>
            </a:r>
          </a:p>
          <a:p>
            <a:pPr lvl="0" fontAlgn="base"/>
            <a:r>
              <a:rPr lang="en-ZA" sz="2100" dirty="0">
                <a:effectLst>
                  <a:outerShdw sx="0" sy="0">
                    <a:srgbClr val="000000"/>
                  </a:outerShdw>
                </a:effectLst>
              </a:rPr>
              <a:t>You receive interest on your money</a:t>
            </a:r>
          </a:p>
          <a:p>
            <a:pPr marL="0" indent="0">
              <a:buNone/>
            </a:pPr>
            <a:r>
              <a:rPr lang="en-ZA" sz="2100" dirty="0"/>
              <a:t> </a:t>
            </a:r>
          </a:p>
          <a:p>
            <a:pPr marL="0" indent="0">
              <a:buNone/>
            </a:pPr>
            <a:r>
              <a:rPr lang="en-ZA" sz="2100" b="1" u="sng" dirty="0"/>
              <a:t>Disadvantages of banking systems</a:t>
            </a:r>
          </a:p>
          <a:p>
            <a:pPr lvl="0" fontAlgn="base"/>
            <a:r>
              <a:rPr lang="en-ZA" sz="2100" dirty="0">
                <a:effectLst>
                  <a:outerShdw sx="0" sy="0">
                    <a:srgbClr val="000000"/>
                  </a:outerShdw>
                </a:effectLst>
              </a:rPr>
              <a:t>You must maintain a minimum balance in the account</a:t>
            </a:r>
          </a:p>
          <a:p>
            <a:pPr lvl="0" fontAlgn="base"/>
            <a:r>
              <a:rPr lang="en-ZA" sz="2100" dirty="0">
                <a:effectLst>
                  <a:outerShdw sx="0" sy="0">
                    <a:srgbClr val="000000"/>
                  </a:outerShdw>
                </a:effectLst>
              </a:rPr>
              <a:t>You may not leave the account inactive (without transactions) e.g. for three months or longer</a:t>
            </a:r>
          </a:p>
          <a:p>
            <a:pPr lvl="0" fontAlgn="base"/>
            <a:r>
              <a:rPr lang="en-ZA" sz="2100" dirty="0">
                <a:effectLst>
                  <a:outerShdw sx="0" sy="0">
                    <a:srgbClr val="000000"/>
                  </a:outerShdw>
                </a:effectLst>
              </a:rPr>
              <a:t>There are banking costs involved</a:t>
            </a:r>
          </a:p>
          <a:p>
            <a:pPr lvl="0" fontAlgn="base"/>
            <a:r>
              <a:rPr lang="en-ZA" sz="2100" dirty="0">
                <a:effectLst>
                  <a:outerShdw sx="0" sy="0">
                    <a:srgbClr val="000000"/>
                  </a:outerShdw>
                </a:effectLst>
              </a:rPr>
              <a:t>There may be a risk incurred through the use of services</a:t>
            </a:r>
          </a:p>
        </p:txBody>
      </p:sp>
    </p:spTree>
    <p:extLst>
      <p:ext uri="{BB962C8B-B14F-4D97-AF65-F5344CB8AC3E}">
        <p14:creationId xmlns:p14="http://schemas.microsoft.com/office/powerpoint/2010/main" val="39811719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Formal Financial Institutions and their Services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82</a:t>
            </a:fld>
            <a:endParaRPr lang="en-ZA" dirty="0"/>
          </a:p>
        </p:txBody>
      </p:sp>
      <p:sp>
        <p:nvSpPr>
          <p:cNvPr id="4" name="Content Placeholder 3"/>
          <p:cNvSpPr>
            <a:spLocks noGrp="1"/>
          </p:cNvSpPr>
          <p:nvPr>
            <p:ph sz="quarter" idx="1"/>
          </p:nvPr>
        </p:nvSpPr>
        <p:spPr/>
        <p:txBody>
          <a:bodyPr>
            <a:normAutofit/>
          </a:bodyPr>
          <a:lstStyle/>
          <a:p>
            <a:pPr marL="0" indent="0">
              <a:buNone/>
            </a:pPr>
            <a:r>
              <a:rPr lang="en-ZA" sz="2100" b="1" u="sng" dirty="0"/>
              <a:t>Benefits of banking systems</a:t>
            </a:r>
          </a:p>
          <a:p>
            <a:pPr lvl="0" fontAlgn="base"/>
            <a:r>
              <a:rPr lang="en-ZA" sz="2100" dirty="0">
                <a:effectLst>
                  <a:outerShdw sx="0" sy="0">
                    <a:srgbClr val="000000"/>
                  </a:outerShdw>
                </a:effectLst>
              </a:rPr>
              <a:t>Your money is safe</a:t>
            </a:r>
          </a:p>
          <a:p>
            <a:pPr lvl="0" fontAlgn="base"/>
            <a:r>
              <a:rPr lang="en-ZA" sz="2100" dirty="0">
                <a:effectLst>
                  <a:outerShdw sx="0" sy="0">
                    <a:srgbClr val="000000"/>
                  </a:outerShdw>
                </a:effectLst>
              </a:rPr>
              <a:t>It saves time</a:t>
            </a:r>
          </a:p>
          <a:p>
            <a:pPr lvl="0" fontAlgn="base"/>
            <a:r>
              <a:rPr lang="en-ZA" sz="2100" dirty="0">
                <a:effectLst>
                  <a:outerShdw sx="0" sy="0">
                    <a:srgbClr val="000000"/>
                  </a:outerShdw>
                </a:effectLst>
              </a:rPr>
              <a:t>You receive interest on your money</a:t>
            </a:r>
          </a:p>
          <a:p>
            <a:pPr marL="0" indent="0">
              <a:buNone/>
            </a:pPr>
            <a:r>
              <a:rPr lang="en-ZA" sz="2100" dirty="0"/>
              <a:t> </a:t>
            </a:r>
          </a:p>
          <a:p>
            <a:pPr marL="0" indent="0">
              <a:buNone/>
            </a:pPr>
            <a:r>
              <a:rPr lang="en-ZA" sz="2100" b="1" u="sng" dirty="0"/>
              <a:t>Disadvantages of banking systems</a:t>
            </a:r>
          </a:p>
          <a:p>
            <a:pPr lvl="0" fontAlgn="base"/>
            <a:r>
              <a:rPr lang="en-ZA" sz="2100" dirty="0">
                <a:effectLst>
                  <a:outerShdw sx="0" sy="0">
                    <a:srgbClr val="000000"/>
                  </a:outerShdw>
                </a:effectLst>
              </a:rPr>
              <a:t>You must maintain a minimum balance in the account</a:t>
            </a:r>
          </a:p>
          <a:p>
            <a:pPr lvl="0" fontAlgn="base"/>
            <a:r>
              <a:rPr lang="en-ZA" sz="2100" dirty="0">
                <a:effectLst>
                  <a:outerShdw sx="0" sy="0">
                    <a:srgbClr val="000000"/>
                  </a:outerShdw>
                </a:effectLst>
              </a:rPr>
              <a:t>You may not leave the account inactive (without transactions) e.g. for three months or longer</a:t>
            </a:r>
          </a:p>
          <a:p>
            <a:pPr lvl="0" fontAlgn="base"/>
            <a:r>
              <a:rPr lang="en-ZA" sz="2100" dirty="0">
                <a:effectLst>
                  <a:outerShdw sx="0" sy="0">
                    <a:srgbClr val="000000"/>
                  </a:outerShdw>
                </a:effectLst>
              </a:rPr>
              <a:t>There are banking costs involved</a:t>
            </a:r>
          </a:p>
          <a:p>
            <a:pPr lvl="0" fontAlgn="base"/>
            <a:r>
              <a:rPr lang="en-ZA" sz="2100" dirty="0">
                <a:effectLst>
                  <a:outerShdw sx="0" sy="0">
                    <a:srgbClr val="000000"/>
                  </a:outerShdw>
                </a:effectLst>
              </a:rPr>
              <a:t>There may be a risk incurred through the use of services</a:t>
            </a:r>
          </a:p>
        </p:txBody>
      </p:sp>
    </p:spTree>
    <p:extLst>
      <p:ext uri="{BB962C8B-B14F-4D97-AF65-F5344CB8AC3E}">
        <p14:creationId xmlns:p14="http://schemas.microsoft.com/office/powerpoint/2010/main" val="15777528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Micro-Financial Institutions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83</a:t>
            </a:fld>
            <a:endParaRPr lang="en-ZA" dirty="0"/>
          </a:p>
        </p:txBody>
      </p:sp>
      <p:sp>
        <p:nvSpPr>
          <p:cNvPr id="4" name="Content Placeholder 3"/>
          <p:cNvSpPr>
            <a:spLocks noGrp="1"/>
          </p:cNvSpPr>
          <p:nvPr>
            <p:ph sz="quarter" idx="1"/>
          </p:nvPr>
        </p:nvSpPr>
        <p:spPr/>
        <p:txBody>
          <a:bodyPr/>
          <a:lstStyle/>
          <a:p>
            <a:pPr marL="0" indent="0">
              <a:buNone/>
            </a:pPr>
            <a:r>
              <a:rPr lang="en-ZA" sz="2100" b="1" dirty="0"/>
              <a:t>Examples are: </a:t>
            </a:r>
            <a:r>
              <a:rPr lang="en-ZA" sz="2100" dirty="0"/>
              <a:t>FinMark Trust, HIVOS Foundation, SIZA CAPITAL SA, TEBA, Credit U</a:t>
            </a:r>
          </a:p>
          <a:p>
            <a:pPr marL="0" indent="0">
              <a:buNone/>
            </a:pPr>
            <a:endParaRPr lang="en-ZA" sz="2100" dirty="0"/>
          </a:p>
          <a:p>
            <a:r>
              <a:rPr lang="en-ZA" sz="2100" dirty="0"/>
              <a:t>A microfinance institution provides account services for accounts on which the balances are so small that traditional banks will not accept it.  </a:t>
            </a:r>
            <a:endParaRPr lang="en-ZA" sz="2100" dirty="0" smtClean="0"/>
          </a:p>
          <a:p>
            <a:r>
              <a:rPr lang="en-ZA" sz="2100" dirty="0" smtClean="0"/>
              <a:t>Their </a:t>
            </a:r>
            <a:r>
              <a:rPr lang="en-ZA" sz="2100" dirty="0"/>
              <a:t>transaction fees are usually also much smaller than the average transaction fees charged by the bigger financial institutions.</a:t>
            </a:r>
          </a:p>
          <a:p>
            <a:pPr marL="0" indent="0">
              <a:buNone/>
            </a:pPr>
            <a:endParaRPr lang="en-ZA" dirty="0"/>
          </a:p>
        </p:txBody>
      </p:sp>
    </p:spTree>
    <p:extLst>
      <p:ext uri="{BB962C8B-B14F-4D97-AF65-F5344CB8AC3E}">
        <p14:creationId xmlns:p14="http://schemas.microsoft.com/office/powerpoint/2010/main" val="5874180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Building Societies </a:t>
            </a:r>
            <a:br>
              <a:rPr lang="en-ZA" dirty="0"/>
            </a:b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84</a:t>
            </a:fld>
            <a:endParaRPr lang="en-ZA" dirty="0"/>
          </a:p>
        </p:txBody>
      </p:sp>
      <p:sp>
        <p:nvSpPr>
          <p:cNvPr id="4" name="Content Placeholder 3"/>
          <p:cNvSpPr>
            <a:spLocks noGrp="1"/>
          </p:cNvSpPr>
          <p:nvPr>
            <p:ph sz="quarter" idx="1"/>
          </p:nvPr>
        </p:nvSpPr>
        <p:spPr/>
        <p:txBody>
          <a:bodyPr>
            <a:normAutofit/>
          </a:bodyPr>
          <a:lstStyle/>
          <a:p>
            <a:pPr marL="0" indent="0">
              <a:buNone/>
            </a:pPr>
            <a:r>
              <a:rPr lang="en-ZA" sz="2100" b="1" dirty="0"/>
              <a:t>Examples: </a:t>
            </a:r>
            <a:r>
              <a:rPr lang="en-ZA" sz="2100" dirty="0"/>
              <a:t>Imbiza Financial Services, Eezee Accounts, Stratcorp Limited, Stratequity (Pty) Ltd</a:t>
            </a:r>
          </a:p>
          <a:p>
            <a:pPr marL="0" indent="0">
              <a:buNone/>
            </a:pPr>
            <a:r>
              <a:rPr lang="en-ZA" sz="2100" dirty="0"/>
              <a:t> </a:t>
            </a:r>
          </a:p>
          <a:p>
            <a:r>
              <a:rPr lang="en-ZA" sz="2100" dirty="0"/>
              <a:t>A building society is an organisation that does not have shareholders. Instead, it has members who, as a group, own the business and are also its customers. </a:t>
            </a:r>
            <a:endParaRPr lang="en-ZA" sz="2100" dirty="0" smtClean="0"/>
          </a:p>
          <a:p>
            <a:r>
              <a:rPr lang="en-ZA" sz="2100" dirty="0" smtClean="0"/>
              <a:t>This </a:t>
            </a:r>
            <a:r>
              <a:rPr lang="en-ZA" sz="2100" dirty="0"/>
              <a:t>means that most people who have a savings account, or mortgage, are members and have certain rights to vote and receive information, as well as to attend and speak at meetings.  </a:t>
            </a:r>
            <a:endParaRPr lang="en-ZA" sz="2100" dirty="0" smtClean="0"/>
          </a:p>
          <a:p>
            <a:r>
              <a:rPr lang="en-ZA" sz="2100" dirty="0" smtClean="0"/>
              <a:t>Each </a:t>
            </a:r>
            <a:r>
              <a:rPr lang="en-ZA" sz="2100" dirty="0"/>
              <a:t>building society has a board of directors who run the society and are responsible for setting its strategy.</a:t>
            </a:r>
          </a:p>
          <a:p>
            <a:pPr marL="0" indent="0">
              <a:buNone/>
            </a:pPr>
            <a:endParaRPr lang="en-ZA" dirty="0"/>
          </a:p>
        </p:txBody>
      </p:sp>
    </p:spTree>
    <p:extLst>
      <p:ext uri="{BB962C8B-B14F-4D97-AF65-F5344CB8AC3E}">
        <p14:creationId xmlns:p14="http://schemas.microsoft.com/office/powerpoint/2010/main" val="13841557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Informal Financial Institutions and their Services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85</a:t>
            </a:fld>
            <a:endParaRPr lang="en-ZA" dirty="0"/>
          </a:p>
        </p:txBody>
      </p:sp>
      <p:sp>
        <p:nvSpPr>
          <p:cNvPr id="4" name="Content Placeholder 3"/>
          <p:cNvSpPr>
            <a:spLocks noGrp="1"/>
          </p:cNvSpPr>
          <p:nvPr>
            <p:ph sz="quarter" idx="1"/>
          </p:nvPr>
        </p:nvSpPr>
        <p:spPr/>
        <p:txBody>
          <a:bodyPr/>
          <a:lstStyle/>
          <a:p>
            <a:r>
              <a:rPr lang="en-ZA" dirty="0"/>
              <a:t>There are many people that think that an informal financial system is very important in the lives of poor people who cannot use the formal systems like banks or building societies. Informal systems consist of lending money from family, friends, stokvel, loan sharks, and pyramid schemes. </a:t>
            </a:r>
            <a:endParaRPr lang="en-ZA" dirty="0" smtClean="0"/>
          </a:p>
          <a:p>
            <a:endParaRPr lang="en-ZA" dirty="0" smtClean="0"/>
          </a:p>
          <a:p>
            <a:r>
              <a:rPr lang="en-ZA" dirty="0" smtClean="0"/>
              <a:t>All </a:t>
            </a:r>
            <a:r>
              <a:rPr lang="en-ZA" dirty="0"/>
              <a:t>these institutions have their advantages and disadvantages. One of the advantages is that it is easy to get money from them, but the disadvantage is that there is no security, and the very high interest paid e.g. loan sharks (commonly known as “Mashonisa”).</a:t>
            </a:r>
          </a:p>
          <a:p>
            <a:pPr marL="0" indent="0">
              <a:buNone/>
            </a:pPr>
            <a:endParaRPr lang="en-ZA" dirty="0"/>
          </a:p>
        </p:txBody>
      </p:sp>
    </p:spTree>
    <p:extLst>
      <p:ext uri="{BB962C8B-B14F-4D97-AF65-F5344CB8AC3E}">
        <p14:creationId xmlns:p14="http://schemas.microsoft.com/office/powerpoint/2010/main" val="34242548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Informal Financial Institutions and their Services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86</a:t>
            </a:fld>
            <a:endParaRPr lang="en-ZA" dirty="0"/>
          </a:p>
        </p:txBody>
      </p:sp>
      <p:sp>
        <p:nvSpPr>
          <p:cNvPr id="4" name="Content Placeholder 3"/>
          <p:cNvSpPr>
            <a:spLocks noGrp="1"/>
          </p:cNvSpPr>
          <p:nvPr>
            <p:ph sz="quarter" idx="1"/>
          </p:nvPr>
        </p:nvSpPr>
        <p:spPr/>
        <p:txBody>
          <a:bodyPr/>
          <a:lstStyle/>
          <a:p>
            <a:pPr marL="0" indent="0">
              <a:buNone/>
            </a:pPr>
            <a:r>
              <a:rPr lang="en-ZA" sz="2100" b="1" dirty="0"/>
              <a:t>Friends and Family</a:t>
            </a:r>
          </a:p>
          <a:p>
            <a:pPr marL="0" indent="0">
              <a:buNone/>
            </a:pPr>
            <a:r>
              <a:rPr lang="en-ZA" sz="2100" b="1" dirty="0"/>
              <a:t> </a:t>
            </a:r>
          </a:p>
          <a:p>
            <a:r>
              <a:rPr lang="en-ZA" sz="2100" dirty="0"/>
              <a:t>Borrowing money from family members may seem like a good solution, but it is important to know what the advantages and disadvantages are before you go this route</a:t>
            </a:r>
            <a:r>
              <a:rPr lang="en-ZA" sz="2100" dirty="0" smtClean="0"/>
              <a:t>:</a:t>
            </a:r>
          </a:p>
          <a:p>
            <a:endParaRPr lang="en-ZA" dirty="0"/>
          </a:p>
          <a:p>
            <a:pPr marL="0" indent="0">
              <a:buNone/>
            </a:pPr>
            <a:endParaRPr lang="en-ZA" dirty="0" smtClean="0"/>
          </a:p>
          <a:p>
            <a:endParaRPr lang="en-ZA" dirty="0"/>
          </a:p>
          <a:p>
            <a:pPr marL="0" indent="0">
              <a:buNone/>
            </a:pPr>
            <a:endParaRPr lang="en-ZA" dirty="0"/>
          </a:p>
          <a:p>
            <a:pPr marL="0" indent="0">
              <a:buNone/>
            </a:pPr>
            <a:endParaRPr lang="en-ZA" dirty="0"/>
          </a:p>
        </p:txBody>
      </p:sp>
      <p:graphicFrame>
        <p:nvGraphicFramePr>
          <p:cNvPr id="11" name="Table 10"/>
          <p:cNvGraphicFramePr>
            <a:graphicFrameLocks noGrp="1"/>
          </p:cNvGraphicFramePr>
          <p:nvPr>
            <p:extLst>
              <p:ext uri="{D42A27DB-BD31-4B8C-83A1-F6EECF244321}">
                <p14:modId xmlns:p14="http://schemas.microsoft.com/office/powerpoint/2010/main" val="728431947"/>
              </p:ext>
            </p:extLst>
          </p:nvPr>
        </p:nvGraphicFramePr>
        <p:xfrm>
          <a:off x="467544" y="3439262"/>
          <a:ext cx="8085221" cy="2737448"/>
        </p:xfrm>
        <a:graphic>
          <a:graphicData uri="http://schemas.openxmlformats.org/drawingml/2006/table">
            <a:tbl>
              <a:tblPr firstRow="1" firstCol="1" bandRow="1">
                <a:tableStyleId>{5C22544A-7EE6-4342-B048-85BDC9FD1C3A}</a:tableStyleId>
              </a:tblPr>
              <a:tblGrid>
                <a:gridCol w="3217061"/>
                <a:gridCol w="4868160"/>
              </a:tblGrid>
              <a:tr h="498692">
                <a:tc>
                  <a:txBody>
                    <a:bodyPr/>
                    <a:lstStyle/>
                    <a:p>
                      <a:pPr algn="l">
                        <a:lnSpc>
                          <a:spcPct val="150000"/>
                        </a:lnSpc>
                        <a:spcAft>
                          <a:spcPts val="0"/>
                        </a:spcAft>
                      </a:pPr>
                      <a:r>
                        <a:rPr lang="en-US" sz="2000" dirty="0">
                          <a:effectLst/>
                        </a:rPr>
                        <a:t>Advantages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algn="l">
                        <a:lnSpc>
                          <a:spcPct val="150000"/>
                        </a:lnSpc>
                        <a:spcAft>
                          <a:spcPts val="0"/>
                        </a:spcAft>
                      </a:pPr>
                      <a:r>
                        <a:rPr lang="en-US" sz="2000" dirty="0">
                          <a:effectLst/>
                        </a:rPr>
                        <a:t>Disadvantages</a:t>
                      </a:r>
                      <a:endParaRPr lang="en-Z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r>
              <a:tr h="2167177">
                <a:tc>
                  <a:txBody>
                    <a:bodyPr/>
                    <a:lstStyle/>
                    <a:p>
                      <a:pPr algn="l">
                        <a:lnSpc>
                          <a:spcPct val="150000"/>
                        </a:lnSpc>
                        <a:spcAft>
                          <a:spcPts val="0"/>
                        </a:spcAft>
                      </a:pPr>
                      <a:r>
                        <a:rPr lang="en-US" sz="2000" b="0" dirty="0">
                          <a:solidFill>
                            <a:schemeClr val="tx1"/>
                          </a:solidFill>
                          <a:effectLst/>
                        </a:rPr>
                        <a:t>They will usually charge no or lower interest rates than at banks or other institutions</a:t>
                      </a:r>
                      <a:endPar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Aft>
                          <a:spcPts val="0"/>
                        </a:spcAft>
                      </a:pPr>
                      <a:r>
                        <a:rPr lang="en-US" sz="2000" b="0" dirty="0">
                          <a:solidFill>
                            <a:schemeClr val="tx1"/>
                          </a:solidFill>
                          <a:effectLst/>
                        </a:rPr>
                        <a:t>Meddling: The person that lent you the money may feel that he/she has the right to interfere in how you spend the money, and even interfere in your </a:t>
                      </a:r>
                      <a:r>
                        <a:rPr lang="en-US" sz="2000" b="0" dirty="0" smtClean="0">
                          <a:solidFill>
                            <a:schemeClr val="tx1"/>
                          </a:solidFill>
                          <a:effectLst/>
                        </a:rPr>
                        <a:t>life</a:t>
                      </a:r>
                      <a:endParaRPr lang="en-ZA" sz="2000" b="0" dirty="0">
                        <a:solidFill>
                          <a:schemeClr val="tx1"/>
                        </a:solidFill>
                        <a:effectLst/>
                      </a:endParaRPr>
                    </a:p>
                    <a:p>
                      <a:pPr algn="l">
                        <a:lnSpc>
                          <a:spcPct val="150000"/>
                        </a:lnSpc>
                        <a:spcAft>
                          <a:spcPts val="0"/>
                        </a:spcAft>
                      </a:pPr>
                      <a:r>
                        <a:rPr lang="en-US" sz="2000" b="0" dirty="0" smtClean="0">
                          <a:solidFill>
                            <a:schemeClr val="tx1"/>
                          </a:solidFill>
                          <a:effectLst/>
                        </a:rPr>
                        <a:t>style</a:t>
                      </a:r>
                      <a:r>
                        <a:rPr lang="en-US" sz="2000" b="0" dirty="0">
                          <a:solidFill>
                            <a:schemeClr val="tx1"/>
                          </a:solidFill>
                          <a:effectLst/>
                        </a:rPr>
                        <a:t>. </a:t>
                      </a:r>
                      <a:endPar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bl>
          </a:graphicData>
        </a:graphic>
      </p:graphicFrame>
    </p:spTree>
    <p:extLst>
      <p:ext uri="{BB962C8B-B14F-4D97-AF65-F5344CB8AC3E}">
        <p14:creationId xmlns:p14="http://schemas.microsoft.com/office/powerpoint/2010/main" val="292370945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Informal Financial Institutions and their Services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87</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endParaRPr lang="en-ZA" dirty="0" smtClean="0"/>
          </a:p>
          <a:p>
            <a:endParaRPr lang="en-ZA" dirty="0"/>
          </a:p>
          <a:p>
            <a:pPr marL="0" indent="0">
              <a:buNone/>
            </a:pPr>
            <a:endParaRPr lang="en-ZA" dirty="0"/>
          </a:p>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773809815"/>
              </p:ext>
            </p:extLst>
          </p:nvPr>
        </p:nvGraphicFramePr>
        <p:xfrm>
          <a:off x="784662" y="1924496"/>
          <a:ext cx="7578288" cy="3610356"/>
        </p:xfrm>
        <a:graphic>
          <a:graphicData uri="http://schemas.openxmlformats.org/drawingml/2006/table">
            <a:tbl>
              <a:tblPr firstRow="1" firstCol="1" bandRow="1">
                <a:tableStyleId>{5C22544A-7EE6-4342-B048-85BDC9FD1C3A}</a:tableStyleId>
              </a:tblPr>
              <a:tblGrid>
                <a:gridCol w="3788725"/>
                <a:gridCol w="3789563"/>
              </a:tblGrid>
              <a:tr h="0">
                <a:tc>
                  <a:txBody>
                    <a:bodyPr/>
                    <a:lstStyle/>
                    <a:p>
                      <a:pPr algn="l">
                        <a:lnSpc>
                          <a:spcPct val="150000"/>
                        </a:lnSpc>
                        <a:spcAft>
                          <a:spcPts val="0"/>
                        </a:spcAft>
                      </a:pPr>
                      <a:r>
                        <a:rPr lang="en-US" sz="2000" b="0" dirty="0" smtClean="0">
                          <a:solidFill>
                            <a:schemeClr val="tx1"/>
                          </a:solidFill>
                          <a:effectLst/>
                        </a:rPr>
                        <a:t>Flexible </a:t>
                      </a:r>
                      <a:r>
                        <a:rPr lang="en-US" sz="2000" b="0" dirty="0">
                          <a:solidFill>
                            <a:schemeClr val="tx1"/>
                          </a:solidFill>
                          <a:effectLst/>
                        </a:rPr>
                        <a:t>repayment terms: Family members and friends will usually be willing to let you pay back as you have the money, where a bank or other institution will not be prepared to do that, and will expect you to pay a set amount each month.</a:t>
                      </a:r>
                      <a:endPar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Aft>
                          <a:spcPts val="0"/>
                        </a:spcAft>
                      </a:pPr>
                      <a:r>
                        <a:rPr lang="en-US" sz="2000" b="0" dirty="0" smtClean="0">
                          <a:solidFill>
                            <a:schemeClr val="tx1"/>
                          </a:solidFill>
                          <a:effectLst/>
                        </a:rPr>
                        <a:t>Family </a:t>
                      </a:r>
                      <a:r>
                        <a:rPr lang="en-US" sz="2000" b="0" dirty="0">
                          <a:solidFill>
                            <a:schemeClr val="tx1"/>
                          </a:solidFill>
                          <a:effectLst/>
                        </a:rPr>
                        <a:t>fights: If there are family problems, you may feel that you must now repay the money immediately, which will not always be possible.</a:t>
                      </a:r>
                      <a:endPar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99313251"/>
              </p:ext>
            </p:extLst>
          </p:nvPr>
        </p:nvGraphicFramePr>
        <p:xfrm>
          <a:off x="784662" y="1489942"/>
          <a:ext cx="7578288" cy="457200"/>
        </p:xfrm>
        <a:graphic>
          <a:graphicData uri="http://schemas.openxmlformats.org/drawingml/2006/table">
            <a:tbl>
              <a:tblPr/>
              <a:tblGrid>
                <a:gridCol w="3789144"/>
                <a:gridCol w="3789144"/>
              </a:tblGrid>
              <a:tr h="438150">
                <a:tc>
                  <a:txBody>
                    <a:bodyPr/>
                    <a:lstStyle/>
                    <a:p>
                      <a:pPr algn="l">
                        <a:lnSpc>
                          <a:spcPct val="150000"/>
                        </a:lnSpc>
                        <a:spcAft>
                          <a:spcPts val="0"/>
                        </a:spcAft>
                      </a:pPr>
                      <a:r>
                        <a:rPr lang="en-US" sz="2000" dirty="0">
                          <a:solidFill>
                            <a:schemeClr val="bg1"/>
                          </a:solidFill>
                          <a:effectLst/>
                        </a:rPr>
                        <a:t>Advantages</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accent4"/>
                    </a:solidFill>
                  </a:tcPr>
                </a:tc>
                <a:tc>
                  <a:txBody>
                    <a:bodyPr/>
                    <a:lstStyle/>
                    <a:p>
                      <a:pPr algn="l">
                        <a:lnSpc>
                          <a:spcPct val="150000"/>
                        </a:lnSpc>
                        <a:spcAft>
                          <a:spcPts val="0"/>
                        </a:spcAft>
                      </a:pPr>
                      <a:r>
                        <a:rPr lang="en-US" sz="2000" dirty="0">
                          <a:solidFill>
                            <a:schemeClr val="bg1"/>
                          </a:solidFill>
                          <a:effectLst/>
                        </a:rPr>
                        <a:t>Disadvantages</a:t>
                      </a:r>
                      <a:endParaRPr lang="en-ZA"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solidFill>
                  </a:tcPr>
                </a:tc>
              </a:tr>
            </a:tbl>
          </a:graphicData>
        </a:graphic>
      </p:graphicFrame>
    </p:spTree>
    <p:extLst>
      <p:ext uri="{BB962C8B-B14F-4D97-AF65-F5344CB8AC3E}">
        <p14:creationId xmlns:p14="http://schemas.microsoft.com/office/powerpoint/2010/main" val="269788227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Informal Financial Institutions and their Services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88</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endParaRPr lang="en-ZA" dirty="0" smtClean="0"/>
          </a:p>
          <a:p>
            <a:endParaRPr lang="en-ZA" dirty="0"/>
          </a:p>
          <a:p>
            <a:pPr marL="0" indent="0">
              <a:buNone/>
            </a:pPr>
            <a:endParaRPr lang="en-ZA" dirty="0"/>
          </a:p>
          <a:p>
            <a:pPr marL="0" indent="0">
              <a:buNone/>
            </a:pPr>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val="648385502"/>
              </p:ext>
            </p:extLst>
          </p:nvPr>
        </p:nvGraphicFramePr>
        <p:xfrm>
          <a:off x="876300" y="1948118"/>
          <a:ext cx="7239000" cy="2743200"/>
        </p:xfrm>
        <a:graphic>
          <a:graphicData uri="http://schemas.openxmlformats.org/drawingml/2006/table">
            <a:tbl>
              <a:tblPr firstRow="1" firstCol="1" bandRow="1">
                <a:tableStyleId>{5C22544A-7EE6-4342-B048-85BDC9FD1C3A}</a:tableStyleId>
              </a:tblPr>
              <a:tblGrid>
                <a:gridCol w="3619101"/>
                <a:gridCol w="3619899"/>
              </a:tblGrid>
              <a:tr h="0">
                <a:tc>
                  <a:txBody>
                    <a:bodyPr/>
                    <a:lstStyle/>
                    <a:p>
                      <a:pPr algn="l">
                        <a:lnSpc>
                          <a:spcPct val="150000"/>
                        </a:lnSpc>
                        <a:spcAft>
                          <a:spcPts val="0"/>
                        </a:spcAft>
                      </a:pPr>
                      <a:r>
                        <a:rPr lang="en-US" sz="2000" b="0" dirty="0">
                          <a:solidFill>
                            <a:schemeClr val="tx1"/>
                          </a:solidFill>
                          <a:effectLst/>
                        </a:rPr>
                        <a:t> </a:t>
                      </a:r>
                      <a:endPar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l">
                        <a:lnSpc>
                          <a:spcPct val="150000"/>
                        </a:lnSpc>
                        <a:spcAft>
                          <a:spcPts val="0"/>
                        </a:spcAft>
                      </a:pPr>
                      <a:r>
                        <a:rPr lang="en-US" sz="2000" b="0" dirty="0">
                          <a:solidFill>
                            <a:schemeClr val="tx1"/>
                          </a:solidFill>
                          <a:effectLst/>
                        </a:rPr>
                        <a:t>No clarity: Family members and friends may feel it is not necessary to have a formal contract with you, and can then later on make unreasonable demands on you.</a:t>
                      </a:r>
                      <a:endParaRPr lang="en-ZA"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3438840"/>
              </p:ext>
            </p:extLst>
          </p:nvPr>
        </p:nvGraphicFramePr>
        <p:xfrm>
          <a:off x="876300" y="1295400"/>
          <a:ext cx="7296150" cy="609600"/>
        </p:xfrm>
        <a:graphic>
          <a:graphicData uri="http://schemas.openxmlformats.org/drawingml/2006/table">
            <a:tbl>
              <a:tblPr/>
              <a:tblGrid>
                <a:gridCol w="3648075"/>
                <a:gridCol w="3648075"/>
              </a:tblGrid>
              <a:tr h="609600">
                <a:tc>
                  <a:txBody>
                    <a:bodyPr/>
                    <a:lstStyle/>
                    <a:p>
                      <a:pPr algn="l">
                        <a:lnSpc>
                          <a:spcPct val="150000"/>
                        </a:lnSpc>
                        <a:spcAft>
                          <a:spcPts val="0"/>
                        </a:spcAft>
                      </a:pPr>
                      <a:r>
                        <a:rPr lang="en-US" sz="2000" b="1" dirty="0">
                          <a:solidFill>
                            <a:schemeClr val="bg1"/>
                          </a:solidFill>
                          <a:effectLst/>
                        </a:rPr>
                        <a:t>Advantages</a:t>
                      </a:r>
                      <a:endParaRPr lang="en-ZA"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solidFill>
                      <a:schemeClr val="accent4"/>
                    </a:solidFill>
                  </a:tcPr>
                </a:tc>
                <a:tc>
                  <a:txBody>
                    <a:bodyPr/>
                    <a:lstStyle/>
                    <a:p>
                      <a:pPr algn="l">
                        <a:lnSpc>
                          <a:spcPct val="150000"/>
                        </a:lnSpc>
                        <a:spcAft>
                          <a:spcPts val="0"/>
                        </a:spcAft>
                      </a:pPr>
                      <a:r>
                        <a:rPr lang="en-US" sz="2000" b="1" dirty="0">
                          <a:solidFill>
                            <a:schemeClr val="bg1"/>
                          </a:solidFill>
                          <a:effectLst/>
                        </a:rPr>
                        <a:t>Disadvantages</a:t>
                      </a:r>
                      <a:endParaRPr lang="en-ZA"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4"/>
                    </a:solidFill>
                  </a:tcPr>
                </a:tc>
              </a:tr>
            </a:tbl>
          </a:graphicData>
        </a:graphic>
      </p:graphicFrame>
    </p:spTree>
    <p:extLst>
      <p:ext uri="{BB962C8B-B14F-4D97-AF65-F5344CB8AC3E}">
        <p14:creationId xmlns:p14="http://schemas.microsoft.com/office/powerpoint/2010/main" val="26749374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Informal Financial Institutions and their Services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89</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endParaRPr lang="en-ZA" dirty="0" smtClean="0"/>
          </a:p>
          <a:p>
            <a:endParaRPr lang="en-ZA" dirty="0"/>
          </a:p>
          <a:p>
            <a:pPr marL="0" indent="0">
              <a:buNone/>
            </a:pPr>
            <a:endParaRPr lang="en-ZA" dirty="0"/>
          </a:p>
          <a:p>
            <a:pPr marL="0" indent="0">
              <a:buNone/>
            </a:pPr>
            <a:endParaRPr lang="en-ZA" dirty="0"/>
          </a:p>
        </p:txBody>
      </p:sp>
      <p:sp>
        <p:nvSpPr>
          <p:cNvPr id="5" name="Rectangle 4"/>
          <p:cNvSpPr/>
          <p:nvPr/>
        </p:nvSpPr>
        <p:spPr>
          <a:xfrm>
            <a:off x="467544" y="2176809"/>
            <a:ext cx="8219256" cy="3970318"/>
          </a:xfrm>
          <a:prstGeom prst="rect">
            <a:avLst/>
          </a:prstGeom>
        </p:spPr>
        <p:txBody>
          <a:bodyPr wrap="square">
            <a:spAutoFit/>
          </a:bodyPr>
          <a:lstStyle/>
          <a:p>
            <a:r>
              <a:rPr lang="en-ZA" dirty="0"/>
              <a:t>"</a:t>
            </a:r>
            <a:r>
              <a:rPr lang="en-ZA" sz="2100" dirty="0"/>
              <a:t>Stokvel" </a:t>
            </a:r>
          </a:p>
          <a:p>
            <a:endParaRPr lang="en-ZA" sz="2100" dirty="0"/>
          </a:p>
          <a:p>
            <a:pPr marL="342900" indent="-342900">
              <a:buFont typeface="Arial" panose="020B0604020202020204" pitchFamily="34" charset="0"/>
              <a:buChar char="•"/>
            </a:pPr>
            <a:r>
              <a:rPr lang="en-ZA" sz="2100" dirty="0"/>
              <a:t>Stokvels have been around in South Africa and Africa for many years. They are a good way for people to help motivate each other to save, and many stokvel or savings clubs are like social clubs where members also help each other in ways other than with money. Regular stokvel meetings have become a social highlight in many communities.</a:t>
            </a:r>
          </a:p>
          <a:p>
            <a:pPr marL="342900" indent="-342900">
              <a:buFont typeface="Arial" panose="020B0604020202020204" pitchFamily="34" charset="0"/>
              <a:buChar char="•"/>
            </a:pPr>
            <a:endParaRPr lang="en-ZA" sz="2100" dirty="0"/>
          </a:p>
          <a:p>
            <a:pPr marL="342900" indent="-342900">
              <a:buFont typeface="Arial" panose="020B0604020202020204" pitchFamily="34" charset="0"/>
              <a:buChar char="•"/>
            </a:pPr>
            <a:r>
              <a:rPr lang="en-ZA" sz="2100" dirty="0"/>
              <a:t>A basic stokvel is simple to undertake. There are usually twelve or more members, and each member contributes a certain amount each month. This can be anything from R50 to R1, 000, depending on everyone’s income.</a:t>
            </a:r>
          </a:p>
        </p:txBody>
      </p:sp>
    </p:spTree>
    <p:extLst>
      <p:ext uri="{BB962C8B-B14F-4D97-AF65-F5344CB8AC3E}">
        <p14:creationId xmlns:p14="http://schemas.microsoft.com/office/powerpoint/2010/main" val="721942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Purpose of Unit </a:t>
            </a:r>
            <a:r>
              <a:rPr lang="en-ZA" b="1" dirty="0" smtClean="0">
                <a:solidFill>
                  <a:srgbClr val="000066"/>
                </a:solidFill>
              </a:rPr>
              <a:t>Standard</a:t>
            </a:r>
          </a:p>
          <a:p>
            <a:pPr marL="0" lvl="0" indent="0">
              <a:spcBef>
                <a:spcPts val="0"/>
              </a:spcBef>
              <a:buClrTx/>
              <a:buSzTx/>
              <a:buNone/>
            </a:pPr>
            <a:endParaRPr lang="en-ZA" b="1" dirty="0">
              <a:solidFill>
                <a:srgbClr val="000066"/>
              </a:solidFill>
            </a:endParaRPr>
          </a:p>
          <a:p>
            <a:pPr>
              <a:spcBef>
                <a:spcPts val="0"/>
              </a:spcBef>
              <a:buClrTx/>
              <a:buSzTx/>
            </a:pPr>
            <a:r>
              <a:rPr lang="en-ZA" dirty="0"/>
              <a:t>This unit standard is for any learner who needs to understand the world of money in order to manage personal finances. It will help learners to actively plan and manage their own financial well-being by taking into account risks and safety measures. </a:t>
            </a:r>
            <a:endParaRPr lang="en-ZA" dirty="0" smtClean="0"/>
          </a:p>
          <a:p>
            <a:pPr>
              <a:spcBef>
                <a:spcPts val="0"/>
              </a:spcBef>
              <a:buClrTx/>
              <a:buSzTx/>
            </a:pPr>
            <a:r>
              <a:rPr lang="en-ZA" dirty="0" smtClean="0"/>
              <a:t>This </a:t>
            </a:r>
            <a:r>
              <a:rPr lang="en-ZA" dirty="0"/>
              <a:t>unit standard will also help to develop a learner`s understanding of his/her own income and expenditure patterns. The learner will be able to plan short and long term financial commitments and how to budget for them.</a:t>
            </a:r>
            <a:endParaRPr lang="en-ZA" b="1" dirty="0">
              <a:solidFill>
                <a:srgbClr val="000066"/>
              </a:solidFill>
            </a:endParaRPr>
          </a:p>
        </p:txBody>
      </p:sp>
    </p:spTree>
    <p:extLst>
      <p:ext uri="{BB962C8B-B14F-4D97-AF65-F5344CB8AC3E}">
        <p14:creationId xmlns:p14="http://schemas.microsoft.com/office/powerpoint/2010/main" val="36635687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Informal Financial Institutions and their Services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90</a:t>
            </a:fld>
            <a:endParaRPr lang="en-ZA" dirty="0"/>
          </a:p>
        </p:txBody>
      </p:sp>
      <p:sp>
        <p:nvSpPr>
          <p:cNvPr id="4" name="Content Placeholder 3"/>
          <p:cNvSpPr>
            <a:spLocks noGrp="1"/>
          </p:cNvSpPr>
          <p:nvPr>
            <p:ph sz="quarter" idx="1"/>
          </p:nvPr>
        </p:nvSpPr>
        <p:spPr/>
        <p:txBody>
          <a:bodyPr/>
          <a:lstStyle/>
          <a:p>
            <a:pPr marL="0" indent="0">
              <a:buNone/>
            </a:pPr>
            <a:endParaRPr lang="en-ZA" dirty="0"/>
          </a:p>
          <a:p>
            <a:pPr marL="0" indent="0">
              <a:buNone/>
            </a:pPr>
            <a:endParaRPr lang="en-ZA" dirty="0" smtClean="0"/>
          </a:p>
          <a:p>
            <a:endParaRPr lang="en-ZA" dirty="0"/>
          </a:p>
          <a:p>
            <a:pPr marL="0" indent="0">
              <a:buNone/>
            </a:pPr>
            <a:endParaRPr lang="en-ZA" dirty="0"/>
          </a:p>
          <a:p>
            <a:pPr marL="0" indent="0">
              <a:buNone/>
            </a:pPr>
            <a:endParaRPr lang="en-ZA" dirty="0"/>
          </a:p>
        </p:txBody>
      </p:sp>
      <p:sp>
        <p:nvSpPr>
          <p:cNvPr id="5" name="Rectangle 4"/>
          <p:cNvSpPr/>
          <p:nvPr/>
        </p:nvSpPr>
        <p:spPr>
          <a:xfrm>
            <a:off x="467544" y="2176809"/>
            <a:ext cx="8219256" cy="2354491"/>
          </a:xfrm>
          <a:prstGeom prst="rect">
            <a:avLst/>
          </a:prstGeom>
        </p:spPr>
        <p:txBody>
          <a:bodyPr wrap="square">
            <a:spAutoFit/>
          </a:bodyPr>
          <a:lstStyle/>
          <a:p>
            <a:pPr marL="285750" indent="-285750">
              <a:buFont typeface="Arial" panose="020B0604020202020204" pitchFamily="34" charset="0"/>
              <a:buChar char="•"/>
            </a:pPr>
            <a:r>
              <a:rPr lang="en-ZA" sz="2100" dirty="0"/>
              <a:t>Each month, it is a different member’s turn to receive the money. So, if you belong to a stokvel with twelve members who each contribute R500 a month, then once a year you will receive a R6,000 payout.</a:t>
            </a:r>
          </a:p>
          <a:p>
            <a:endParaRPr lang="en-ZA" sz="2100" dirty="0"/>
          </a:p>
          <a:p>
            <a:pPr marL="285750" indent="-285750">
              <a:buFont typeface="Arial" panose="020B0604020202020204" pitchFamily="34" charset="0"/>
              <a:buChar char="•"/>
            </a:pPr>
            <a:r>
              <a:rPr lang="en-ZA" sz="2100" dirty="0"/>
              <a:t>You are motivated to save because the other members will know if you haven’t paid your contribution, and also because the regular meetings are a reminder of what you will receive when it is your turn.</a:t>
            </a:r>
          </a:p>
        </p:txBody>
      </p:sp>
    </p:spTree>
    <p:extLst>
      <p:ext uri="{BB962C8B-B14F-4D97-AF65-F5344CB8AC3E}">
        <p14:creationId xmlns:p14="http://schemas.microsoft.com/office/powerpoint/2010/main" val="23252504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Informal Financial Institutions and their Services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91</a:t>
            </a:fld>
            <a:endParaRPr lang="en-ZA" dirty="0"/>
          </a:p>
        </p:txBody>
      </p:sp>
      <p:sp>
        <p:nvSpPr>
          <p:cNvPr id="4" name="Content Placeholder 3"/>
          <p:cNvSpPr>
            <a:spLocks noGrp="1"/>
          </p:cNvSpPr>
          <p:nvPr>
            <p:ph sz="quarter" idx="1"/>
          </p:nvPr>
        </p:nvSpPr>
        <p:spPr/>
        <p:txBody>
          <a:bodyPr/>
          <a:lstStyle/>
          <a:p>
            <a:pPr marL="0" indent="0">
              <a:buNone/>
            </a:pPr>
            <a:r>
              <a:rPr lang="en-ZA" sz="2100" dirty="0" smtClean="0"/>
              <a:t>"</a:t>
            </a:r>
            <a:r>
              <a:rPr lang="en-ZA" sz="2100" dirty="0"/>
              <a:t>Loan Sharks" </a:t>
            </a:r>
          </a:p>
          <a:p>
            <a:pPr marL="0" indent="0">
              <a:buNone/>
            </a:pPr>
            <a:r>
              <a:rPr lang="en-ZA" sz="2100" dirty="0"/>
              <a:t> </a:t>
            </a:r>
          </a:p>
          <a:p>
            <a:r>
              <a:rPr lang="en-ZA" sz="2100" dirty="0" smtClean="0"/>
              <a:t>Loan </a:t>
            </a:r>
            <a:r>
              <a:rPr lang="en-ZA" sz="2100" dirty="0"/>
              <a:t>sharks and micro lenders offer money to people in South Africa who may be blacklisted or have a bad credit record and therefore they have trouble borrowing money from </a:t>
            </a:r>
            <a:r>
              <a:rPr lang="en-ZA" sz="2100" dirty="0" smtClean="0"/>
              <a:t>banks.</a:t>
            </a:r>
          </a:p>
          <a:p>
            <a:r>
              <a:rPr lang="en-ZA" sz="2100" dirty="0" smtClean="0"/>
              <a:t>People </a:t>
            </a:r>
            <a:r>
              <a:rPr lang="en-ZA" sz="2100" dirty="0"/>
              <a:t>lending from loan sharks are usually desperate, and will do anything to get some money. </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23963931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Informal Financial Institutions and their Services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92</a:t>
            </a:fld>
            <a:endParaRPr lang="en-ZA" dirty="0"/>
          </a:p>
        </p:txBody>
      </p:sp>
      <p:sp>
        <p:nvSpPr>
          <p:cNvPr id="4" name="Content Placeholder 3"/>
          <p:cNvSpPr>
            <a:spLocks noGrp="1"/>
          </p:cNvSpPr>
          <p:nvPr>
            <p:ph sz="quarter" idx="1"/>
          </p:nvPr>
        </p:nvSpPr>
        <p:spPr/>
        <p:txBody>
          <a:bodyPr/>
          <a:lstStyle/>
          <a:p>
            <a:r>
              <a:rPr lang="en-ZA" sz="2100" dirty="0"/>
              <a:t>You must be very careful if you decide to lend form loan sharks. Their businesses are often illegal, and they may take the law into their own hands to get back the money that they have lent you. </a:t>
            </a:r>
            <a:endParaRPr lang="en-ZA" sz="2100" dirty="0" smtClean="0"/>
          </a:p>
          <a:p>
            <a:r>
              <a:rPr lang="en-ZA" sz="2100" dirty="0" smtClean="0"/>
              <a:t>They </a:t>
            </a:r>
            <a:r>
              <a:rPr lang="en-ZA" sz="2100" dirty="0"/>
              <a:t>usually charge extremely high interest rates, and that often leads to people losing their house, property, car or whatever else they signed as surety against the finance. </a:t>
            </a:r>
            <a:endParaRPr lang="en-ZA" sz="2100" dirty="0" smtClean="0"/>
          </a:p>
          <a:p>
            <a:r>
              <a:rPr lang="en-ZA" sz="2100" dirty="0" smtClean="0"/>
              <a:t>In </a:t>
            </a:r>
            <a:r>
              <a:rPr lang="en-ZA" sz="2100" dirty="0"/>
              <a:t>many cases a client skips one payment or is a little late and the next thing the debt collectors are at the door demanding the property, house, car or whatever it was that was used as surety.</a:t>
            </a:r>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20850865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Informal Financial Institutions and their Services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93</a:t>
            </a:fld>
            <a:endParaRPr lang="en-ZA" dirty="0"/>
          </a:p>
        </p:txBody>
      </p:sp>
      <p:sp>
        <p:nvSpPr>
          <p:cNvPr id="4" name="Content Placeholder 3"/>
          <p:cNvSpPr>
            <a:spLocks noGrp="1"/>
          </p:cNvSpPr>
          <p:nvPr>
            <p:ph sz="quarter" idx="1"/>
          </p:nvPr>
        </p:nvSpPr>
        <p:spPr/>
        <p:txBody>
          <a:bodyPr/>
          <a:lstStyle/>
          <a:p>
            <a:pPr marL="0" indent="0">
              <a:buNone/>
            </a:pPr>
            <a:r>
              <a:rPr lang="en-ZA" sz="2100" b="1" dirty="0"/>
              <a:t>Burial Societies </a:t>
            </a:r>
          </a:p>
          <a:p>
            <a:pPr marL="0" indent="0">
              <a:buNone/>
            </a:pPr>
            <a:r>
              <a:rPr lang="en-ZA" sz="2100" dirty="0"/>
              <a:t> </a:t>
            </a:r>
          </a:p>
          <a:p>
            <a:r>
              <a:rPr lang="en-ZA" sz="2100" dirty="0"/>
              <a:t>Burial societies help when money is needed quickly. Some burial society members are able to get small loans. </a:t>
            </a:r>
            <a:endParaRPr lang="en-ZA" sz="2100" dirty="0" smtClean="0"/>
          </a:p>
          <a:p>
            <a:r>
              <a:rPr lang="en-ZA" sz="2100" dirty="0" smtClean="0"/>
              <a:t>This </a:t>
            </a:r>
            <a:r>
              <a:rPr lang="en-ZA" sz="2100" dirty="0"/>
              <a:t>can help you a lot when you can’t get a loan elsewhere. They are formed by people, often from the same community, to cover the costs of a member’s funeral.</a:t>
            </a:r>
          </a:p>
          <a:p>
            <a:pPr marL="0" indent="0">
              <a:buNone/>
            </a:pPr>
            <a:endParaRPr lang="en-ZA" sz="2000"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13665901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Informal Financial Institutions and their Services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94</a:t>
            </a:fld>
            <a:endParaRPr lang="en-ZA" dirty="0"/>
          </a:p>
        </p:txBody>
      </p:sp>
      <p:sp>
        <p:nvSpPr>
          <p:cNvPr id="4" name="Content Placeholder 3"/>
          <p:cNvSpPr>
            <a:spLocks noGrp="1"/>
          </p:cNvSpPr>
          <p:nvPr>
            <p:ph sz="quarter" idx="1"/>
          </p:nvPr>
        </p:nvSpPr>
        <p:spPr/>
        <p:txBody>
          <a:bodyPr>
            <a:normAutofit lnSpcReduction="10000"/>
          </a:bodyPr>
          <a:lstStyle/>
          <a:p>
            <a:pPr marL="0" indent="0">
              <a:buNone/>
            </a:pPr>
            <a:r>
              <a:rPr lang="en-ZA" sz="2100" b="1" dirty="0"/>
              <a:t>Pyramid Schemes   </a:t>
            </a:r>
          </a:p>
          <a:p>
            <a:pPr marL="0" indent="0">
              <a:buNone/>
            </a:pPr>
            <a:r>
              <a:rPr lang="en-ZA" sz="2100" dirty="0"/>
              <a:t> </a:t>
            </a:r>
          </a:p>
          <a:p>
            <a:r>
              <a:rPr lang="en-ZA" sz="2100" dirty="0"/>
              <a:t>A pyramid scheme is started by a person or a company that offers investors guaranteed high returns. </a:t>
            </a:r>
            <a:endParaRPr lang="en-ZA" sz="2100" dirty="0" smtClean="0"/>
          </a:p>
          <a:p>
            <a:r>
              <a:rPr lang="en-ZA" sz="2100" dirty="0" smtClean="0"/>
              <a:t>As </a:t>
            </a:r>
            <a:r>
              <a:rPr lang="en-ZA" sz="2100" dirty="0"/>
              <a:t>the scheme begins, the first investors do receive a good return on their investment, but the money is paid for by new members that are recruited, and is not a return on any real investment.</a:t>
            </a:r>
          </a:p>
          <a:p>
            <a:pPr marL="0" indent="0">
              <a:buNone/>
            </a:pPr>
            <a:endParaRPr lang="en-ZA" sz="2100" dirty="0"/>
          </a:p>
          <a:p>
            <a:r>
              <a:rPr lang="en-ZA" sz="2100" dirty="0"/>
              <a:t>From the day the scam is started, a pyramid scheme's liabilities are bigger than its assets. The only way it can make people rich is by promising extraordinary returns to new members; the only way these returns can be paid is by getting more investors. </a:t>
            </a:r>
            <a:endParaRPr lang="en-ZA" sz="2100" dirty="0" smtClean="0"/>
          </a:p>
          <a:p>
            <a:r>
              <a:rPr lang="en-ZA" sz="2100" dirty="0" smtClean="0"/>
              <a:t>In </a:t>
            </a:r>
            <a:r>
              <a:rPr lang="en-ZA" sz="2100" dirty="0"/>
              <a:t>the end these schemes lose steam and the pyramid collapses, and people usually lose lots of money.</a:t>
            </a:r>
          </a:p>
          <a:p>
            <a:pPr marL="0" indent="0">
              <a:buNone/>
            </a:pPr>
            <a:endParaRPr lang="en-ZA" sz="2000" dirty="0"/>
          </a:p>
          <a:p>
            <a:pPr marL="0" indent="0">
              <a:buNone/>
            </a:pPr>
            <a:endParaRPr lang="en-ZA" dirty="0"/>
          </a:p>
          <a:p>
            <a:pPr marL="0" indent="0">
              <a:buNone/>
            </a:pPr>
            <a:endParaRPr lang="en-ZA" dirty="0"/>
          </a:p>
          <a:p>
            <a:pPr marL="0" indent="0">
              <a:buNone/>
            </a:pPr>
            <a:endParaRPr lang="en-ZA" dirty="0"/>
          </a:p>
        </p:txBody>
      </p:sp>
    </p:spTree>
    <p:extLst>
      <p:ext uri="{BB962C8B-B14F-4D97-AF65-F5344CB8AC3E}">
        <p14:creationId xmlns:p14="http://schemas.microsoft.com/office/powerpoint/2010/main" val="370133134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ZA" dirty="0"/>
              <a:t>Informal Financial Institutions and their Services </a:t>
            </a:r>
          </a:p>
        </p:txBody>
      </p:sp>
      <p:sp>
        <p:nvSpPr>
          <p:cNvPr id="3" name="Slide Number Placeholder 2"/>
          <p:cNvSpPr>
            <a:spLocks noGrp="1"/>
          </p:cNvSpPr>
          <p:nvPr>
            <p:ph type="sldNum" sz="quarter" idx="12"/>
          </p:nvPr>
        </p:nvSpPr>
        <p:spPr/>
        <p:txBody>
          <a:bodyPr/>
          <a:lstStyle/>
          <a:p>
            <a:fld id="{32F83655-DC73-417F-8B26-EB7A1DBB5382}" type="slidenum">
              <a:rPr lang="en-ZA" smtClean="0"/>
              <a:pPr/>
              <a:t>95</a:t>
            </a:fld>
            <a:endParaRPr lang="en-ZA" dirty="0"/>
          </a:p>
        </p:txBody>
      </p:sp>
      <p:sp>
        <p:nvSpPr>
          <p:cNvPr id="4" name="Content Placeholder 3"/>
          <p:cNvSpPr>
            <a:spLocks noGrp="1"/>
          </p:cNvSpPr>
          <p:nvPr>
            <p:ph sz="quarter" idx="1"/>
          </p:nvPr>
        </p:nvSpPr>
        <p:spPr/>
        <p:txBody>
          <a:bodyPr>
            <a:normAutofit/>
          </a:bodyPr>
          <a:lstStyle/>
          <a:p>
            <a:pPr marL="0" indent="0">
              <a:buNone/>
            </a:pPr>
            <a:r>
              <a:rPr lang="en-ZA" sz="2100" b="1" dirty="0"/>
              <a:t>Informal Lending Schemes </a:t>
            </a:r>
          </a:p>
          <a:p>
            <a:pPr marL="0" indent="0">
              <a:buNone/>
            </a:pPr>
            <a:r>
              <a:rPr lang="en-ZA" sz="2100" dirty="0"/>
              <a:t> </a:t>
            </a:r>
          </a:p>
          <a:p>
            <a:r>
              <a:rPr lang="en-ZA" sz="2100" dirty="0"/>
              <a:t>Such schemes work the same as loan sharks, and are very high risk, as there no protection for the person that lent the money as is the case with a bank. </a:t>
            </a:r>
            <a:endParaRPr lang="en-ZA" sz="2100" dirty="0" smtClean="0"/>
          </a:p>
          <a:p>
            <a:r>
              <a:rPr lang="en-ZA" sz="2100" dirty="0" smtClean="0"/>
              <a:t>The </a:t>
            </a:r>
            <a:r>
              <a:rPr lang="en-ZA" sz="2100" dirty="0"/>
              <a:t>scheme is also not regulated, meaning they can charge whatever interest they want and they can at any stage change repayment arrangements.</a:t>
            </a:r>
          </a:p>
          <a:p>
            <a:pPr marL="0" indent="0">
              <a:buNone/>
            </a:pPr>
            <a:endParaRPr lang="en-ZA" sz="2100" dirty="0"/>
          </a:p>
        </p:txBody>
      </p:sp>
    </p:spTree>
    <p:extLst>
      <p:ext uri="{BB962C8B-B14F-4D97-AF65-F5344CB8AC3E}">
        <p14:creationId xmlns:p14="http://schemas.microsoft.com/office/powerpoint/2010/main" val="374512795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Ways to Save Money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96</a:t>
            </a:fld>
            <a:endParaRPr lang="en-ZA" dirty="0"/>
          </a:p>
        </p:txBody>
      </p:sp>
      <p:sp>
        <p:nvSpPr>
          <p:cNvPr id="4" name="Content Placeholder 3"/>
          <p:cNvSpPr>
            <a:spLocks noGrp="1"/>
          </p:cNvSpPr>
          <p:nvPr>
            <p:ph sz="quarter" idx="1"/>
          </p:nvPr>
        </p:nvSpPr>
        <p:spPr/>
        <p:txBody>
          <a:bodyPr/>
          <a:lstStyle/>
          <a:p>
            <a:r>
              <a:rPr lang="en-ZA" sz="2100" dirty="0"/>
              <a:t>Sometimes the hardest thing about saving money is just getting started. </a:t>
            </a:r>
            <a:endParaRPr lang="en-ZA" sz="2100" dirty="0" smtClean="0"/>
          </a:p>
          <a:p>
            <a:r>
              <a:rPr lang="en-ZA" sz="2100" dirty="0" smtClean="0"/>
              <a:t>It </a:t>
            </a:r>
            <a:r>
              <a:rPr lang="en-ZA" sz="2100" dirty="0"/>
              <a:t>can be difficult to figure out simple ways to save money and how to use your savings to make your financial goals and dreams come true. This step-by-step guide can help you to draw up a realistic savings plan.</a:t>
            </a:r>
          </a:p>
          <a:p>
            <a:pPr marL="0" indent="0">
              <a:buNone/>
            </a:pPr>
            <a:endParaRPr lang="en-ZA" dirty="0"/>
          </a:p>
        </p:txBody>
      </p:sp>
    </p:spTree>
    <p:extLst>
      <p:ext uri="{BB962C8B-B14F-4D97-AF65-F5344CB8AC3E}">
        <p14:creationId xmlns:p14="http://schemas.microsoft.com/office/powerpoint/2010/main" val="27590678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Ways to Save Money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97</a:t>
            </a:fld>
            <a:endParaRPr lang="en-ZA" dirty="0"/>
          </a:p>
        </p:txBody>
      </p:sp>
      <p:sp>
        <p:nvSpPr>
          <p:cNvPr id="4" name="Content Placeholder 3"/>
          <p:cNvSpPr>
            <a:spLocks noGrp="1"/>
          </p:cNvSpPr>
          <p:nvPr>
            <p:ph sz="quarter" idx="1"/>
          </p:nvPr>
        </p:nvSpPr>
        <p:spPr>
          <a:xfrm>
            <a:off x="467544" y="1413296"/>
            <a:ext cx="6318267" cy="4680000"/>
          </a:xfrm>
        </p:spPr>
        <p:txBody>
          <a:bodyPr>
            <a:normAutofit/>
          </a:bodyPr>
          <a:lstStyle/>
          <a:p>
            <a:pPr marL="0" indent="0">
              <a:buNone/>
            </a:pPr>
            <a:r>
              <a:rPr lang="en-ZA" sz="2100" b="1" dirty="0"/>
              <a:t>1. Write down all your expenses</a:t>
            </a:r>
          </a:p>
          <a:p>
            <a:pPr marL="0" indent="0">
              <a:buNone/>
            </a:pPr>
            <a:r>
              <a:rPr lang="en-ZA" sz="2100" dirty="0"/>
              <a:t> </a:t>
            </a:r>
          </a:p>
          <a:p>
            <a:pPr marL="0" indent="0">
              <a:buNone/>
            </a:pPr>
            <a:endParaRPr lang="en-ZA" sz="2100" dirty="0"/>
          </a:p>
          <a:p>
            <a:r>
              <a:rPr lang="en-ZA" sz="2100" dirty="0"/>
              <a:t>The first step in saving money is to know how much you’re spending. </a:t>
            </a:r>
            <a:endParaRPr lang="en-ZA" sz="2100" dirty="0" smtClean="0"/>
          </a:p>
          <a:p>
            <a:r>
              <a:rPr lang="en-ZA" sz="2100" dirty="0" smtClean="0"/>
              <a:t>For </a:t>
            </a:r>
            <a:r>
              <a:rPr lang="en-ZA" sz="2100" dirty="0"/>
              <a:t>one month, write down everything on which you spend money. </a:t>
            </a:r>
            <a:endParaRPr lang="en-ZA" sz="2100" dirty="0" smtClean="0"/>
          </a:p>
          <a:p>
            <a:r>
              <a:rPr lang="en-ZA" sz="2100" dirty="0" smtClean="0"/>
              <a:t>That </a:t>
            </a:r>
            <a:r>
              <a:rPr lang="en-ZA" sz="2100" dirty="0"/>
              <a:t>means every coffee, every newspaper and every snack you buy for the entire month. Once you have this information, put them into categories—for example: petrol, groceries, mortgage, entertainment, and so on—and get the total amount for each.</a:t>
            </a:r>
          </a:p>
          <a:p>
            <a:pPr marL="0" indent="0">
              <a:buNone/>
            </a:pPr>
            <a:endParaRPr lang="en-ZA" dirty="0"/>
          </a:p>
        </p:txBody>
      </p:sp>
      <p:pic>
        <p:nvPicPr>
          <p:cNvPr id="8" name="Picture 7"/>
          <p:cNvPicPr>
            <a:picLocks noChangeAspect="1"/>
          </p:cNvPicPr>
          <p:nvPr/>
        </p:nvPicPr>
        <p:blipFill>
          <a:blip r:embed="rId2"/>
          <a:stretch>
            <a:fillRect/>
          </a:stretch>
        </p:blipFill>
        <p:spPr>
          <a:xfrm>
            <a:off x="6687178" y="2612819"/>
            <a:ext cx="2384633" cy="2280953"/>
          </a:xfrm>
          <a:prstGeom prst="rect">
            <a:avLst/>
          </a:prstGeom>
        </p:spPr>
      </p:pic>
    </p:spTree>
    <p:extLst>
      <p:ext uri="{BB962C8B-B14F-4D97-AF65-F5344CB8AC3E}">
        <p14:creationId xmlns:p14="http://schemas.microsoft.com/office/powerpoint/2010/main" val="3857523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Ways to Save Money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98</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pPr marL="0" indent="0">
              <a:buNone/>
            </a:pPr>
            <a:r>
              <a:rPr lang="en-ZA" sz="2100" b="1" dirty="0"/>
              <a:t>2. Draw up a budget</a:t>
            </a:r>
            <a:endParaRPr lang="en-ZA" sz="2100" dirty="0"/>
          </a:p>
          <a:p>
            <a:pPr marL="0" indent="0">
              <a:buNone/>
            </a:pPr>
            <a:r>
              <a:rPr lang="en-ZA" sz="2100" b="1" dirty="0"/>
              <a:t> </a:t>
            </a:r>
            <a:endParaRPr lang="en-ZA" sz="2100" dirty="0"/>
          </a:p>
          <a:p>
            <a:r>
              <a:rPr lang="en-ZA" sz="2100" dirty="0"/>
              <a:t>Now that you have a good idea of what you spend in a month, you can build a budget to plan your spending, limit over-spending and make sure that you put money away in an emergency savings fund. </a:t>
            </a:r>
            <a:endParaRPr lang="en-ZA" sz="2100" dirty="0" smtClean="0"/>
          </a:p>
          <a:p>
            <a:r>
              <a:rPr lang="en-ZA" sz="2100" dirty="0" smtClean="0"/>
              <a:t>Remember </a:t>
            </a:r>
            <a:r>
              <a:rPr lang="en-ZA" sz="2100" dirty="0"/>
              <a:t>to include expenses that happen regularly, but not every month, like car maintenance check-ups. Find more information on creating a budget in Study Unit 4.</a:t>
            </a:r>
          </a:p>
          <a:p>
            <a:pPr marL="0" indent="0">
              <a:buNone/>
            </a:pPr>
            <a:endParaRPr lang="en-ZA" dirty="0"/>
          </a:p>
        </p:txBody>
      </p:sp>
    </p:spTree>
    <p:extLst>
      <p:ext uri="{BB962C8B-B14F-4D97-AF65-F5344CB8AC3E}">
        <p14:creationId xmlns:p14="http://schemas.microsoft.com/office/powerpoint/2010/main" val="24362869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Ways to Save Money </a:t>
            </a:r>
            <a:endParaRPr lang="en-ZA" dirty="0"/>
          </a:p>
        </p:txBody>
      </p:sp>
      <p:sp>
        <p:nvSpPr>
          <p:cNvPr id="3" name="Slide Number Placeholder 2"/>
          <p:cNvSpPr>
            <a:spLocks noGrp="1"/>
          </p:cNvSpPr>
          <p:nvPr>
            <p:ph type="sldNum" sz="quarter" idx="12"/>
          </p:nvPr>
        </p:nvSpPr>
        <p:spPr/>
        <p:txBody>
          <a:bodyPr/>
          <a:lstStyle/>
          <a:p>
            <a:fld id="{32F83655-DC73-417F-8B26-EB7A1DBB5382}" type="slidenum">
              <a:rPr lang="en-ZA" smtClean="0"/>
              <a:pPr/>
              <a:t>99</a:t>
            </a:fld>
            <a:endParaRPr lang="en-ZA" dirty="0"/>
          </a:p>
        </p:txBody>
      </p:sp>
      <p:sp>
        <p:nvSpPr>
          <p:cNvPr id="4" name="Content Placeholder 3"/>
          <p:cNvSpPr>
            <a:spLocks noGrp="1"/>
          </p:cNvSpPr>
          <p:nvPr>
            <p:ph sz="quarter" idx="1"/>
          </p:nvPr>
        </p:nvSpPr>
        <p:spPr>
          <a:xfrm>
            <a:off x="467544" y="1413296"/>
            <a:ext cx="8219256" cy="4680000"/>
          </a:xfrm>
        </p:spPr>
        <p:txBody>
          <a:bodyPr>
            <a:normAutofit/>
          </a:bodyPr>
          <a:lstStyle/>
          <a:p>
            <a:pPr marL="0" indent="0">
              <a:buNone/>
            </a:pPr>
            <a:r>
              <a:rPr lang="en-ZA" sz="2000" b="1" dirty="0"/>
              <a:t>3. Plan how to save money.</a:t>
            </a:r>
            <a:endParaRPr lang="en-ZA" sz="2000" dirty="0"/>
          </a:p>
          <a:p>
            <a:pPr marL="0" indent="0">
              <a:buNone/>
            </a:pPr>
            <a:r>
              <a:rPr lang="en-ZA" sz="2000" dirty="0"/>
              <a:t> </a:t>
            </a:r>
          </a:p>
          <a:p>
            <a:r>
              <a:rPr lang="en-ZA" sz="2000" dirty="0"/>
              <a:t>In your budget, specifically also budget for savings, which should ideally be at least 10-15 percent of your income. </a:t>
            </a:r>
            <a:endParaRPr lang="en-ZA" sz="2000" dirty="0" smtClean="0"/>
          </a:p>
          <a:p>
            <a:r>
              <a:rPr lang="en-ZA" sz="2000" dirty="0" smtClean="0"/>
              <a:t>It </a:t>
            </a:r>
            <a:r>
              <a:rPr lang="en-ZA" sz="2000" dirty="0"/>
              <a:t>will however, depend on your monthly expenses and income If your expenses won't let you save that much, it might be time to cut back. </a:t>
            </a:r>
            <a:endParaRPr lang="en-ZA" sz="2000" dirty="0" smtClean="0"/>
          </a:p>
          <a:p>
            <a:r>
              <a:rPr lang="en-ZA" sz="2000" dirty="0" smtClean="0"/>
              <a:t>Look </a:t>
            </a:r>
            <a:r>
              <a:rPr lang="en-ZA" sz="2000" dirty="0"/>
              <a:t>for “wants” that you can spend less on, for example: entertainment and eating out.</a:t>
            </a:r>
          </a:p>
          <a:p>
            <a:pPr marL="0" indent="0">
              <a:buNone/>
            </a:pPr>
            <a:endParaRPr lang="en-ZA" dirty="0"/>
          </a:p>
        </p:txBody>
      </p:sp>
    </p:spTree>
    <p:extLst>
      <p:ext uri="{BB962C8B-B14F-4D97-AF65-F5344CB8AC3E}">
        <p14:creationId xmlns:p14="http://schemas.microsoft.com/office/powerpoint/2010/main" val="28681170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7B16A759-10A5-44D6-AAFC-07B056AE70B8}" vid="{AF0D0CFB-AD19-45D0-B1FD-2F26B1BC46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4647</TotalTime>
  <Words>6960</Words>
  <Application>Microsoft Office PowerPoint</Application>
  <PresentationFormat>On-screen Show (4:3)</PresentationFormat>
  <Paragraphs>1166</Paragraphs>
  <Slides>133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133</vt:i4>
      </vt:variant>
    </vt:vector>
  </HeadingPairs>
  <TitlesOfParts>
    <vt:vector size="139" baseType="lpstr">
      <vt:lpstr>Arial</vt:lpstr>
      <vt:lpstr>Calibri</vt:lpstr>
      <vt:lpstr>Courier New</vt:lpstr>
      <vt:lpstr>Times New Roman</vt:lpstr>
      <vt:lpstr>Wingdings 2</vt:lpstr>
      <vt:lpstr>Theme1</vt:lpstr>
      <vt:lpstr>PLAN AND MANAGE PERSONAL FINANCES </vt:lpstr>
      <vt:lpstr>Ground Rules</vt:lpstr>
      <vt:lpstr>Section 1 Overview</vt:lpstr>
      <vt:lpstr>Overview</vt:lpstr>
      <vt:lpstr>Overview</vt:lpstr>
      <vt:lpstr>Categories Of Evidence</vt:lpstr>
      <vt:lpstr>Overview</vt:lpstr>
      <vt:lpstr>Good Evidence</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STUDY UNIT 1 </vt:lpstr>
      <vt:lpstr>Socio-Economic Circumstances in South Africa </vt:lpstr>
      <vt:lpstr>Socio-Economic Circumstances in South Africa </vt:lpstr>
      <vt:lpstr>Socio-Economic Circumstances in South Africa </vt:lpstr>
      <vt:lpstr>Social Circumstances</vt:lpstr>
      <vt:lpstr>Social Circumstances</vt:lpstr>
      <vt:lpstr>Social Circumstances</vt:lpstr>
      <vt:lpstr>Social Circumstances</vt:lpstr>
      <vt:lpstr>Social Circumstances</vt:lpstr>
      <vt:lpstr>Social Circumstances</vt:lpstr>
      <vt:lpstr>Social Circumstances</vt:lpstr>
      <vt:lpstr>Economic Circumstances </vt:lpstr>
      <vt:lpstr>Economic Circumstances </vt:lpstr>
      <vt:lpstr>Economic Circumstances </vt:lpstr>
      <vt:lpstr>Economic Circumstances </vt:lpstr>
      <vt:lpstr>Economic Circumstances </vt:lpstr>
      <vt:lpstr>The Importance of Having a Good Credit Rating </vt:lpstr>
      <vt:lpstr>The Importance of Having a Good Credit Rating </vt:lpstr>
      <vt:lpstr>The Importance of Having a Good Credit Rating </vt:lpstr>
      <vt:lpstr>The Importance of Having a Good Credit Rating </vt:lpstr>
      <vt:lpstr>The Importance of Having a Good Credit Rating </vt:lpstr>
      <vt:lpstr>The Importance of Having a Good Credit Rating </vt:lpstr>
      <vt:lpstr>The Importance of Having a Good Credit Rating </vt:lpstr>
      <vt:lpstr>The Importance of Having a Good Credit Rating </vt:lpstr>
      <vt:lpstr>The Importance of Having a Good Credit Rating </vt:lpstr>
      <vt:lpstr>The Importance of Having a Good Credit Rating </vt:lpstr>
      <vt:lpstr>The Importance of Having a Good Credit Rating </vt:lpstr>
      <vt:lpstr>The Importance of Having a Good Credit Rating </vt:lpstr>
      <vt:lpstr>The Risks, Pitfalls, Limitations and Unforeseen Events that Affect a Budget </vt:lpstr>
      <vt:lpstr>The Risks, Pitfalls, Limitations and Unforeseen Events that Affect a Budget </vt:lpstr>
      <vt:lpstr>The Risks, Pitfalls, Limitations and Unforeseen Events that Affect a Budget </vt:lpstr>
      <vt:lpstr>The Risks, Pitfalls, Limitations and Unforeseen Events that Affect a Budget </vt:lpstr>
      <vt:lpstr>STUDY UNIT 2</vt:lpstr>
      <vt:lpstr>The difference between "wants" and "needs" </vt:lpstr>
      <vt:lpstr>The difference between "wants" and "needs" </vt:lpstr>
      <vt:lpstr>The difference between "wants" and "needs" </vt:lpstr>
      <vt:lpstr>The difference between "wants" and "needs" </vt:lpstr>
      <vt:lpstr>The difference between "wants" and "needs" </vt:lpstr>
      <vt:lpstr> Identify and List Personal Wants and Needs  </vt:lpstr>
      <vt:lpstr> Identify and List Personal Wants and Needs  </vt:lpstr>
      <vt:lpstr>Plan and Record Personal Goals   </vt:lpstr>
      <vt:lpstr>Plan and Record Personal Goals   </vt:lpstr>
      <vt:lpstr>Plan and Record Personal Goals   </vt:lpstr>
      <vt:lpstr>Plan and Record Personal Goals   </vt:lpstr>
      <vt:lpstr>Plan and Record Personal Goals   </vt:lpstr>
      <vt:lpstr> STUDY UNIT 3</vt:lpstr>
      <vt:lpstr>Basic Financial Terminology </vt:lpstr>
      <vt:lpstr>Basic Financial Terminology </vt:lpstr>
      <vt:lpstr>Basic Financial Terminology </vt:lpstr>
      <vt:lpstr>Basic Financial Terminology </vt:lpstr>
      <vt:lpstr>Formal Financial Institutions and their Services </vt:lpstr>
      <vt:lpstr>Formal Financial Institutions and their Services </vt:lpstr>
      <vt:lpstr>Formal Financial Institutions and their Services </vt:lpstr>
      <vt:lpstr>Formal Financial Institutions and their Services </vt:lpstr>
      <vt:lpstr>Micro-Financial Institutions   </vt:lpstr>
      <vt:lpstr>Building Societies  </vt:lpstr>
      <vt:lpstr>Informal Financial Institutions and their Services </vt:lpstr>
      <vt:lpstr>Informal Financial Institutions and their Services </vt:lpstr>
      <vt:lpstr>Informal Financial Institutions and their Services </vt:lpstr>
      <vt:lpstr>Informal Financial Institutions and their Services </vt:lpstr>
      <vt:lpstr>Informal Financial Institutions and their Services </vt:lpstr>
      <vt:lpstr>Informal Financial Institutions and their Services </vt:lpstr>
      <vt:lpstr>Informal Financial Institutions and their Services </vt:lpstr>
      <vt:lpstr>Informal Financial Institutions and their Services </vt:lpstr>
      <vt:lpstr>Informal Financial Institutions and their Services </vt:lpstr>
      <vt:lpstr>Informal Financial Institutions and their Services </vt:lpstr>
      <vt:lpstr>Informal Financial Institutions and their Services </vt:lpstr>
      <vt:lpstr>Ways to Save Money </vt:lpstr>
      <vt:lpstr>Ways to Save Money </vt:lpstr>
      <vt:lpstr>Ways to Save Money </vt:lpstr>
      <vt:lpstr>Ways to Save Money </vt:lpstr>
      <vt:lpstr>Ways to Save Money </vt:lpstr>
      <vt:lpstr>Ways to Save Money </vt:lpstr>
      <vt:lpstr>Ways to Save Money </vt:lpstr>
      <vt:lpstr>Ways to Save Money </vt:lpstr>
      <vt:lpstr>Ways to Save Money </vt:lpstr>
      <vt:lpstr>Ways to Save Money </vt:lpstr>
      <vt:lpstr>Ways to Save Money </vt:lpstr>
      <vt:lpstr>Ways to Save Money </vt:lpstr>
      <vt:lpstr>Ways to Save Money </vt:lpstr>
      <vt:lpstr>Ways to Generate Extra Money  </vt:lpstr>
      <vt:lpstr>Ways to Generate Extra Money  </vt:lpstr>
      <vt:lpstr>Ways to Generate Extra Money  </vt:lpstr>
      <vt:lpstr>Ways to Generate Extra Money  </vt:lpstr>
      <vt:lpstr>Ways to Generate Extra Money  </vt:lpstr>
      <vt:lpstr>Ways to Generate Extra Money  </vt:lpstr>
      <vt:lpstr>STUDY UNIT 4</vt:lpstr>
      <vt:lpstr>List Items on a Personal and/or Family Budget </vt:lpstr>
      <vt:lpstr>List Items on a Personal and/or Family Budget </vt:lpstr>
      <vt:lpstr>List Items on a Personal and/or Family Budget </vt:lpstr>
      <vt:lpstr>List Items on a Personal and/or Family Budget </vt:lpstr>
      <vt:lpstr>Prioritise Items on a Personal and/or Family Budget </vt:lpstr>
      <vt:lpstr>Prioritise Items on a Personal and/or Family Budget </vt:lpstr>
      <vt:lpstr>Write Down the Budget</vt:lpstr>
      <vt:lpstr>Write Down the Budget</vt:lpstr>
      <vt:lpstr>Write Down the Budget</vt:lpstr>
      <vt:lpstr>Write Down the Budget</vt:lpstr>
      <vt:lpstr>Write Down the Budget</vt:lpstr>
      <vt:lpstr>Check Personal and/or Family Expenses and Income </vt:lpstr>
      <vt:lpstr>Check Personal and/or Family Expenses and Income </vt:lpstr>
      <vt:lpstr>A plan to Adjust Income and Expenses </vt:lpstr>
      <vt:lpstr>A plan to Adjust Income and Expenses </vt:lpstr>
      <vt:lpstr>A plan to Adjust Income and Expenses </vt:lpstr>
      <vt:lpstr>A plan to Adjust Income and Expenses </vt:lpstr>
      <vt:lpstr>A plan to Adjust Income and Expenses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dc:creator>
  <cp:lastModifiedBy>RobynCarneiro</cp:lastModifiedBy>
  <cp:revision>146</cp:revision>
  <dcterms:created xsi:type="dcterms:W3CDTF">2016-03-16T14:20:02Z</dcterms:created>
  <dcterms:modified xsi:type="dcterms:W3CDTF">2019-01-20T07:57:22Z</dcterms:modified>
</cp:coreProperties>
</file>