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804" r:id="rId1"/>
  </p:sldMasterIdLst>
  <p:notesMasterIdLst>
    <p:notesMasterId r:id="rId206"/>
  </p:notesMasterIdLst>
  <p:handoutMasterIdLst>
    <p:handoutMasterId r:id="rId207"/>
  </p:handoutMasterIdLst>
  <p:sldIdLst>
    <p:sldId id="1729" r:id="rId2"/>
    <p:sldId id="1730" r:id="rId3"/>
    <p:sldId id="1731" r:id="rId4"/>
    <p:sldId id="1732" r:id="rId5"/>
    <p:sldId id="1733" r:id="rId6"/>
    <p:sldId id="1734" r:id="rId7"/>
    <p:sldId id="1735" r:id="rId8"/>
    <p:sldId id="1736" r:id="rId9"/>
    <p:sldId id="1739" r:id="rId10"/>
    <p:sldId id="1740" r:id="rId11"/>
    <p:sldId id="1741" r:id="rId12"/>
    <p:sldId id="1742" r:id="rId13"/>
    <p:sldId id="1743" r:id="rId14"/>
    <p:sldId id="1744" r:id="rId15"/>
    <p:sldId id="1745" r:id="rId16"/>
    <p:sldId id="1746" r:id="rId17"/>
    <p:sldId id="1747" r:id="rId18"/>
    <p:sldId id="1748" r:id="rId19"/>
    <p:sldId id="1749" r:id="rId20"/>
    <p:sldId id="1750" r:id="rId21"/>
    <p:sldId id="1751" r:id="rId22"/>
    <p:sldId id="1752" r:id="rId23"/>
    <p:sldId id="1753" r:id="rId24"/>
    <p:sldId id="1754" r:id="rId25"/>
    <p:sldId id="1755" r:id="rId26"/>
    <p:sldId id="1756" r:id="rId27"/>
    <p:sldId id="1757" r:id="rId28"/>
    <p:sldId id="1758" r:id="rId29"/>
    <p:sldId id="1560" r:id="rId30"/>
    <p:sldId id="1759" r:id="rId31"/>
    <p:sldId id="1760" r:id="rId32"/>
    <p:sldId id="1761" r:id="rId33"/>
    <p:sldId id="1564" r:id="rId34"/>
    <p:sldId id="1762" r:id="rId35"/>
    <p:sldId id="1565" r:id="rId36"/>
    <p:sldId id="1763" r:id="rId37"/>
    <p:sldId id="1764" r:id="rId38"/>
    <p:sldId id="1765" r:id="rId39"/>
    <p:sldId id="1766" r:id="rId40"/>
    <p:sldId id="1767" r:id="rId41"/>
    <p:sldId id="1768" r:id="rId42"/>
    <p:sldId id="1769" r:id="rId43"/>
    <p:sldId id="1770" r:id="rId44"/>
    <p:sldId id="1772" r:id="rId45"/>
    <p:sldId id="1773" r:id="rId46"/>
    <p:sldId id="1774" r:id="rId47"/>
    <p:sldId id="1775" r:id="rId48"/>
    <p:sldId id="1776" r:id="rId49"/>
    <p:sldId id="1777" r:id="rId50"/>
    <p:sldId id="1778" r:id="rId51"/>
    <p:sldId id="1779" r:id="rId52"/>
    <p:sldId id="1780" r:id="rId53"/>
    <p:sldId id="1781" r:id="rId54"/>
    <p:sldId id="1782" r:id="rId55"/>
    <p:sldId id="1783" r:id="rId56"/>
    <p:sldId id="1784" r:id="rId57"/>
    <p:sldId id="1785" r:id="rId58"/>
    <p:sldId id="1786" r:id="rId59"/>
    <p:sldId id="1787" r:id="rId60"/>
    <p:sldId id="1788" r:id="rId61"/>
    <p:sldId id="1789" r:id="rId62"/>
    <p:sldId id="1790" r:id="rId63"/>
    <p:sldId id="1791" r:id="rId64"/>
    <p:sldId id="1792" r:id="rId65"/>
    <p:sldId id="1793" r:id="rId66"/>
    <p:sldId id="1794" r:id="rId67"/>
    <p:sldId id="1795" r:id="rId68"/>
    <p:sldId id="1796" r:id="rId69"/>
    <p:sldId id="1797" r:id="rId70"/>
    <p:sldId id="1798" r:id="rId71"/>
    <p:sldId id="1799" r:id="rId72"/>
    <p:sldId id="1800" r:id="rId73"/>
    <p:sldId id="1801" r:id="rId74"/>
    <p:sldId id="1802" r:id="rId75"/>
    <p:sldId id="1803" r:id="rId76"/>
    <p:sldId id="1804" r:id="rId77"/>
    <p:sldId id="1805" r:id="rId78"/>
    <p:sldId id="1806" r:id="rId79"/>
    <p:sldId id="1807" r:id="rId80"/>
    <p:sldId id="1808" r:id="rId81"/>
    <p:sldId id="1809" r:id="rId82"/>
    <p:sldId id="1810" r:id="rId83"/>
    <p:sldId id="1811" r:id="rId84"/>
    <p:sldId id="1812" r:id="rId85"/>
    <p:sldId id="1813" r:id="rId86"/>
    <p:sldId id="1814" r:id="rId87"/>
    <p:sldId id="1815" r:id="rId88"/>
    <p:sldId id="1816" r:id="rId89"/>
    <p:sldId id="1817" r:id="rId90"/>
    <p:sldId id="1818" r:id="rId91"/>
    <p:sldId id="1819" r:id="rId92"/>
    <p:sldId id="1820" r:id="rId93"/>
    <p:sldId id="1821" r:id="rId94"/>
    <p:sldId id="1822" r:id="rId95"/>
    <p:sldId id="1823" r:id="rId96"/>
    <p:sldId id="1824" r:id="rId97"/>
    <p:sldId id="1621" r:id="rId98"/>
    <p:sldId id="1825" r:id="rId99"/>
    <p:sldId id="1826" r:id="rId100"/>
    <p:sldId id="1827" r:id="rId101"/>
    <p:sldId id="1828" r:id="rId102"/>
    <p:sldId id="1829" r:id="rId103"/>
    <p:sldId id="1830" r:id="rId104"/>
    <p:sldId id="1831" r:id="rId105"/>
    <p:sldId id="1832" r:id="rId106"/>
    <p:sldId id="1833" r:id="rId107"/>
    <p:sldId id="1834" r:id="rId108"/>
    <p:sldId id="1835" r:id="rId109"/>
    <p:sldId id="1836" r:id="rId110"/>
    <p:sldId id="1837" r:id="rId111"/>
    <p:sldId id="1838" r:id="rId112"/>
    <p:sldId id="1839" r:id="rId113"/>
    <p:sldId id="1840" r:id="rId114"/>
    <p:sldId id="1841" r:id="rId115"/>
    <p:sldId id="1842" r:id="rId116"/>
    <p:sldId id="1843" r:id="rId117"/>
    <p:sldId id="1844" r:id="rId118"/>
    <p:sldId id="1845" r:id="rId119"/>
    <p:sldId id="1846" r:id="rId120"/>
    <p:sldId id="1847" r:id="rId121"/>
    <p:sldId id="1848" r:id="rId122"/>
    <p:sldId id="1849" r:id="rId123"/>
    <p:sldId id="1850" r:id="rId124"/>
    <p:sldId id="1851" r:id="rId125"/>
    <p:sldId id="1852" r:id="rId126"/>
    <p:sldId id="1853" r:id="rId127"/>
    <p:sldId id="1854" r:id="rId128"/>
    <p:sldId id="1855" r:id="rId129"/>
    <p:sldId id="1856" r:id="rId130"/>
    <p:sldId id="1857" r:id="rId131"/>
    <p:sldId id="1858" r:id="rId132"/>
    <p:sldId id="1859" r:id="rId133"/>
    <p:sldId id="1860" r:id="rId134"/>
    <p:sldId id="1861" r:id="rId135"/>
    <p:sldId id="1862" r:id="rId136"/>
    <p:sldId id="1863" r:id="rId137"/>
    <p:sldId id="1864" r:id="rId138"/>
    <p:sldId id="1865" r:id="rId139"/>
    <p:sldId id="1866" r:id="rId140"/>
    <p:sldId id="1867" r:id="rId141"/>
    <p:sldId id="1868" r:id="rId142"/>
    <p:sldId id="1869" r:id="rId143"/>
    <p:sldId id="1870" r:id="rId144"/>
    <p:sldId id="1669" r:id="rId145"/>
    <p:sldId id="1871" r:id="rId146"/>
    <p:sldId id="1872" r:id="rId147"/>
    <p:sldId id="1873" r:id="rId148"/>
    <p:sldId id="1874" r:id="rId149"/>
    <p:sldId id="1875" r:id="rId150"/>
    <p:sldId id="1876" r:id="rId151"/>
    <p:sldId id="1877" r:id="rId152"/>
    <p:sldId id="1878" r:id="rId153"/>
    <p:sldId id="1879" r:id="rId154"/>
    <p:sldId id="1880" r:id="rId155"/>
    <p:sldId id="1881" r:id="rId156"/>
    <p:sldId id="1882" r:id="rId157"/>
    <p:sldId id="1883" r:id="rId158"/>
    <p:sldId id="1884" r:id="rId159"/>
    <p:sldId id="1885" r:id="rId160"/>
    <p:sldId id="1886" r:id="rId161"/>
    <p:sldId id="1887" r:id="rId162"/>
    <p:sldId id="1888" r:id="rId163"/>
    <p:sldId id="1889" r:id="rId164"/>
    <p:sldId id="1890" r:id="rId165"/>
    <p:sldId id="1891" r:id="rId166"/>
    <p:sldId id="1892" r:id="rId167"/>
    <p:sldId id="1893" r:id="rId168"/>
    <p:sldId id="1894" r:id="rId169"/>
    <p:sldId id="1895" r:id="rId170"/>
    <p:sldId id="1896" r:id="rId171"/>
    <p:sldId id="1897" r:id="rId172"/>
    <p:sldId id="1898" r:id="rId173"/>
    <p:sldId id="1899" r:id="rId174"/>
    <p:sldId id="1900" r:id="rId175"/>
    <p:sldId id="1901" r:id="rId176"/>
    <p:sldId id="1902" r:id="rId177"/>
    <p:sldId id="1903" r:id="rId178"/>
    <p:sldId id="1904" r:id="rId179"/>
    <p:sldId id="1905" r:id="rId180"/>
    <p:sldId id="1906" r:id="rId181"/>
    <p:sldId id="1907" r:id="rId182"/>
    <p:sldId id="1908" r:id="rId183"/>
    <p:sldId id="1909" r:id="rId184"/>
    <p:sldId id="1910" r:id="rId185"/>
    <p:sldId id="1911" r:id="rId186"/>
    <p:sldId id="1912" r:id="rId187"/>
    <p:sldId id="1913" r:id="rId188"/>
    <p:sldId id="1914" r:id="rId189"/>
    <p:sldId id="1915" r:id="rId190"/>
    <p:sldId id="1916" r:id="rId191"/>
    <p:sldId id="1917" r:id="rId192"/>
    <p:sldId id="1918" r:id="rId193"/>
    <p:sldId id="1919" r:id="rId194"/>
    <p:sldId id="1920" r:id="rId195"/>
    <p:sldId id="1921" r:id="rId196"/>
    <p:sldId id="1922" r:id="rId197"/>
    <p:sldId id="1923" r:id="rId198"/>
    <p:sldId id="1924" r:id="rId199"/>
    <p:sldId id="1925" r:id="rId200"/>
    <p:sldId id="1926" r:id="rId201"/>
    <p:sldId id="1927" r:id="rId202"/>
    <p:sldId id="1928" r:id="rId203"/>
    <p:sldId id="1929" r:id="rId204"/>
    <p:sldId id="1930" r:id="rId205"/>
  </p:sldIdLst>
  <p:sldSz cx="9144000" cy="6858000" type="screen4x3"/>
  <p:notesSz cx="6867525" cy="99949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808080"/>
    <a:srgbClr val="008080"/>
    <a:srgbClr val="000066"/>
    <a:srgbClr val="000000"/>
    <a:srgbClr val="FFFFFF"/>
    <a:srgbClr val="4D4D4D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88" autoAdjust="0"/>
    <p:restoredTop sz="98932" autoAdjust="0"/>
  </p:normalViewPr>
  <p:slideViewPr>
    <p:cSldViewPr>
      <p:cViewPr varScale="1">
        <p:scale>
          <a:sx n="73" d="100"/>
          <a:sy n="73" d="100"/>
        </p:scale>
        <p:origin x="49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65" Type="http://schemas.openxmlformats.org/officeDocument/2006/relationships/slide" Target="slides/slide164.xml"/><Relationship Id="rId181" Type="http://schemas.openxmlformats.org/officeDocument/2006/relationships/slide" Target="slides/slide180.xml"/><Relationship Id="rId186" Type="http://schemas.openxmlformats.org/officeDocument/2006/relationships/slide" Target="slides/slide185.xml"/><Relationship Id="rId211" Type="http://schemas.openxmlformats.org/officeDocument/2006/relationships/tableStyles" Target="tableStyle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71" Type="http://schemas.openxmlformats.org/officeDocument/2006/relationships/slide" Target="slides/slide170.xml"/><Relationship Id="rId176" Type="http://schemas.openxmlformats.org/officeDocument/2006/relationships/slide" Target="slides/slide175.xml"/><Relationship Id="rId192" Type="http://schemas.openxmlformats.org/officeDocument/2006/relationships/slide" Target="slides/slide191.xml"/><Relationship Id="rId197" Type="http://schemas.openxmlformats.org/officeDocument/2006/relationships/slide" Target="slides/slide196.xml"/><Relationship Id="rId206" Type="http://schemas.openxmlformats.org/officeDocument/2006/relationships/notesMaster" Target="notesMasters/notesMaster1.xml"/><Relationship Id="rId201" Type="http://schemas.openxmlformats.org/officeDocument/2006/relationships/slide" Target="slides/slide200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82" Type="http://schemas.openxmlformats.org/officeDocument/2006/relationships/slide" Target="slides/slide181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12" Type="http://schemas.microsoft.com/office/2015/10/relationships/revisionInfo" Target="revisionInfo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2" Type="http://schemas.openxmlformats.org/officeDocument/2006/relationships/slide" Target="slides/slide201.xml"/><Relationship Id="rId207" Type="http://schemas.openxmlformats.org/officeDocument/2006/relationships/handoutMaster" Target="handoutMasters/handoutMaster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208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slide" Target="slides/slide188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209" Type="http://schemas.openxmlformats.org/officeDocument/2006/relationships/viewProps" Target="viewProps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10" Type="http://schemas.openxmlformats.org/officeDocument/2006/relationships/theme" Target="theme/theme1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12FC0A-C24F-404E-A0F7-42F309206DF3}" type="doc">
      <dgm:prSet loTypeId="urn:microsoft.com/office/officeart/2005/8/layout/orgChart1" loCatId="hierarchy" qsTypeId="urn:microsoft.com/office/officeart/2005/8/quickstyle/3d2" qsCatId="3D" csTypeId="urn:microsoft.com/office/officeart/2005/8/colors/accent1_5" csCatId="accent1" phldr="1"/>
      <dgm:spPr/>
      <dgm:t>
        <a:bodyPr/>
        <a:lstStyle/>
        <a:p>
          <a:endParaRPr lang="en-US"/>
        </a:p>
      </dgm:t>
    </dgm:pt>
    <dgm:pt modelId="{45A05D77-9081-4709-A301-ED1670679511}">
      <dgm:prSet phldrT="[Text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800" dirty="0"/>
            <a:t>Integrated Assessment</a:t>
          </a:r>
        </a:p>
      </dgm:t>
    </dgm:pt>
    <dgm:pt modelId="{D71044DB-2B70-4F4E-80BE-2774EFE23D9B}" type="parTrans" cxnId="{CFA81786-B748-48AF-9BFF-282DDBA00D8C}">
      <dgm:prSet/>
      <dgm:spPr/>
      <dgm:t>
        <a:bodyPr/>
        <a:lstStyle/>
        <a:p>
          <a:endParaRPr lang="en-US"/>
        </a:p>
      </dgm:t>
    </dgm:pt>
    <dgm:pt modelId="{6E62E6EC-8AE2-4AF1-A2B3-4B2DFA7C2E76}" type="sibTrans" cxnId="{CFA81786-B748-48AF-9BFF-282DDBA00D8C}">
      <dgm:prSet/>
      <dgm:spPr/>
      <dgm:t>
        <a:bodyPr/>
        <a:lstStyle/>
        <a:p>
          <a:endParaRPr lang="en-US"/>
        </a:p>
      </dgm:t>
    </dgm:pt>
    <dgm:pt modelId="{EE2601E4-BD06-488F-8835-BD42E9836204}">
      <dgm:prSet phldrT="[Text]"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600" dirty="0"/>
            <a:t>Diagnostic</a:t>
          </a:r>
        </a:p>
      </dgm:t>
    </dgm:pt>
    <dgm:pt modelId="{B12096FB-3CD0-49F4-BAF9-B1380D9A54B8}" type="parTrans" cxnId="{0A0938CA-C636-4105-B9AD-4EA7A5994EF3}">
      <dgm:prSet/>
      <dgm:spPr/>
      <dgm:t>
        <a:bodyPr/>
        <a:lstStyle/>
        <a:p>
          <a:endParaRPr lang="en-US"/>
        </a:p>
      </dgm:t>
    </dgm:pt>
    <dgm:pt modelId="{94FA67A3-20B5-450F-BA2D-9FD3B2CD0B91}" type="sibTrans" cxnId="{0A0938CA-C636-4105-B9AD-4EA7A5994EF3}">
      <dgm:prSet/>
      <dgm:spPr/>
      <dgm:t>
        <a:bodyPr/>
        <a:lstStyle/>
        <a:p>
          <a:endParaRPr lang="en-US"/>
        </a:p>
      </dgm:t>
    </dgm:pt>
    <dgm:pt modelId="{1E1F23DD-C042-4219-9C9C-280CD91B28AC}">
      <dgm:prSet phldrT="[Text]"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600" dirty="0"/>
            <a:t>Formative</a:t>
          </a:r>
        </a:p>
      </dgm:t>
    </dgm:pt>
    <dgm:pt modelId="{BA260C72-4AAC-4934-9080-9E94A5BECF03}" type="parTrans" cxnId="{74D81C63-3C7F-4FEE-ADE4-6AEB9B70E050}">
      <dgm:prSet/>
      <dgm:spPr/>
      <dgm:t>
        <a:bodyPr/>
        <a:lstStyle/>
        <a:p>
          <a:endParaRPr lang="en-US"/>
        </a:p>
      </dgm:t>
    </dgm:pt>
    <dgm:pt modelId="{F5C9150A-4E4A-4D26-8790-6B17A63FFF69}" type="sibTrans" cxnId="{74D81C63-3C7F-4FEE-ADE4-6AEB9B70E050}">
      <dgm:prSet/>
      <dgm:spPr/>
      <dgm:t>
        <a:bodyPr/>
        <a:lstStyle/>
        <a:p>
          <a:endParaRPr lang="en-US"/>
        </a:p>
      </dgm:t>
    </dgm:pt>
    <dgm:pt modelId="{26B039C9-4E13-4463-9C35-681A3ADA2ED4}">
      <dgm:prSet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600" dirty="0"/>
            <a:t>Summative</a:t>
          </a:r>
        </a:p>
      </dgm:t>
    </dgm:pt>
    <dgm:pt modelId="{DAF10627-20FA-4BDB-9365-30405B888CDC}" type="parTrans" cxnId="{A9632E11-356B-45B5-9A5F-D764C0D006B1}">
      <dgm:prSet/>
      <dgm:spPr/>
      <dgm:t>
        <a:bodyPr/>
        <a:lstStyle/>
        <a:p>
          <a:endParaRPr lang="en-US"/>
        </a:p>
      </dgm:t>
    </dgm:pt>
    <dgm:pt modelId="{3A9988E5-D2FC-4053-A3B2-804D55B5D78C}" type="sibTrans" cxnId="{A9632E11-356B-45B5-9A5F-D764C0D006B1}">
      <dgm:prSet/>
      <dgm:spPr/>
      <dgm:t>
        <a:bodyPr/>
        <a:lstStyle/>
        <a:p>
          <a:endParaRPr lang="en-US"/>
        </a:p>
      </dgm:t>
    </dgm:pt>
    <dgm:pt modelId="{1CA79E3D-2962-42C0-8C9A-1398AB3AA113}" type="pres">
      <dgm:prSet presAssocID="{4912FC0A-C24F-404E-A0F7-42F309206DF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0A395C4-0E4D-4059-9682-15130E95B087}" type="pres">
      <dgm:prSet presAssocID="{45A05D77-9081-4709-A301-ED1670679511}" presName="hierRoot1" presStyleCnt="0">
        <dgm:presLayoutVars>
          <dgm:hierBranch val="init"/>
        </dgm:presLayoutVars>
      </dgm:prSet>
      <dgm:spPr/>
    </dgm:pt>
    <dgm:pt modelId="{CD8864FD-C9B2-494A-88EB-9FDC63761633}" type="pres">
      <dgm:prSet presAssocID="{45A05D77-9081-4709-A301-ED1670679511}" presName="rootComposite1" presStyleCnt="0"/>
      <dgm:spPr/>
    </dgm:pt>
    <dgm:pt modelId="{00DD5ACD-371A-4729-B992-E39098DC1F1D}" type="pres">
      <dgm:prSet presAssocID="{45A05D77-9081-4709-A301-ED1670679511}" presName="rootText1" presStyleLbl="node0" presStyleIdx="0" presStyleCnt="1" custScaleX="153384">
        <dgm:presLayoutVars>
          <dgm:chPref val="3"/>
        </dgm:presLayoutVars>
      </dgm:prSet>
      <dgm:spPr/>
    </dgm:pt>
    <dgm:pt modelId="{7EFA7AA0-0092-48D0-9439-0EB32D25F1C0}" type="pres">
      <dgm:prSet presAssocID="{45A05D77-9081-4709-A301-ED1670679511}" presName="rootConnector1" presStyleLbl="node1" presStyleIdx="0" presStyleCnt="0"/>
      <dgm:spPr/>
    </dgm:pt>
    <dgm:pt modelId="{C3A3393F-F860-4BD0-878D-21DC2B2B037E}" type="pres">
      <dgm:prSet presAssocID="{45A05D77-9081-4709-A301-ED1670679511}" presName="hierChild2" presStyleCnt="0"/>
      <dgm:spPr/>
    </dgm:pt>
    <dgm:pt modelId="{F3C2E6AE-54DB-4A89-888B-E04C9BF56F0C}" type="pres">
      <dgm:prSet presAssocID="{B12096FB-3CD0-49F4-BAF9-B1380D9A54B8}" presName="Name37" presStyleLbl="parChTrans1D2" presStyleIdx="0" presStyleCnt="3"/>
      <dgm:spPr/>
    </dgm:pt>
    <dgm:pt modelId="{C26441C1-06AD-4E9C-B3AD-0E67D1273C05}" type="pres">
      <dgm:prSet presAssocID="{EE2601E4-BD06-488F-8835-BD42E9836204}" presName="hierRoot2" presStyleCnt="0">
        <dgm:presLayoutVars>
          <dgm:hierBranch val="init"/>
        </dgm:presLayoutVars>
      </dgm:prSet>
      <dgm:spPr/>
    </dgm:pt>
    <dgm:pt modelId="{5AC03954-9479-483D-8DBD-7EBAB6A065EF}" type="pres">
      <dgm:prSet presAssocID="{EE2601E4-BD06-488F-8835-BD42E9836204}" presName="rootComposite" presStyleCnt="0"/>
      <dgm:spPr/>
    </dgm:pt>
    <dgm:pt modelId="{EB3699A1-9B8A-4C7E-8558-A6BFFBF82444}" type="pres">
      <dgm:prSet presAssocID="{EE2601E4-BD06-488F-8835-BD42E9836204}" presName="rootText" presStyleLbl="node2" presStyleIdx="0" presStyleCnt="3">
        <dgm:presLayoutVars>
          <dgm:chPref val="3"/>
        </dgm:presLayoutVars>
      </dgm:prSet>
      <dgm:spPr/>
    </dgm:pt>
    <dgm:pt modelId="{A9E7900D-BCDB-4A4D-9C7E-77C9A0D75570}" type="pres">
      <dgm:prSet presAssocID="{EE2601E4-BD06-488F-8835-BD42E9836204}" presName="rootConnector" presStyleLbl="node2" presStyleIdx="0" presStyleCnt="3"/>
      <dgm:spPr/>
    </dgm:pt>
    <dgm:pt modelId="{AA18F463-6B68-45B8-96E5-AD8F9FF7ECFF}" type="pres">
      <dgm:prSet presAssocID="{EE2601E4-BD06-488F-8835-BD42E9836204}" presName="hierChild4" presStyleCnt="0"/>
      <dgm:spPr/>
    </dgm:pt>
    <dgm:pt modelId="{5B27FCA1-33F8-49EE-B946-63113D12117B}" type="pres">
      <dgm:prSet presAssocID="{EE2601E4-BD06-488F-8835-BD42E9836204}" presName="hierChild5" presStyleCnt="0"/>
      <dgm:spPr/>
    </dgm:pt>
    <dgm:pt modelId="{FF99C2F2-CD21-4313-9634-001389A43FB9}" type="pres">
      <dgm:prSet presAssocID="{BA260C72-4AAC-4934-9080-9E94A5BECF03}" presName="Name37" presStyleLbl="parChTrans1D2" presStyleIdx="1" presStyleCnt="3"/>
      <dgm:spPr/>
    </dgm:pt>
    <dgm:pt modelId="{733B6E01-64FA-4661-B6CC-24705DC5A668}" type="pres">
      <dgm:prSet presAssocID="{1E1F23DD-C042-4219-9C9C-280CD91B28AC}" presName="hierRoot2" presStyleCnt="0">
        <dgm:presLayoutVars>
          <dgm:hierBranch val="init"/>
        </dgm:presLayoutVars>
      </dgm:prSet>
      <dgm:spPr/>
    </dgm:pt>
    <dgm:pt modelId="{39F62395-B5DA-4B80-989D-00F6B58952E5}" type="pres">
      <dgm:prSet presAssocID="{1E1F23DD-C042-4219-9C9C-280CD91B28AC}" presName="rootComposite" presStyleCnt="0"/>
      <dgm:spPr/>
    </dgm:pt>
    <dgm:pt modelId="{4C255BB0-1E6B-41BD-A9B3-29EA7F5693FC}" type="pres">
      <dgm:prSet presAssocID="{1E1F23DD-C042-4219-9C9C-280CD91B28AC}" presName="rootText" presStyleLbl="node2" presStyleIdx="1" presStyleCnt="3">
        <dgm:presLayoutVars>
          <dgm:chPref val="3"/>
        </dgm:presLayoutVars>
      </dgm:prSet>
      <dgm:spPr/>
    </dgm:pt>
    <dgm:pt modelId="{BA70270E-585D-4A22-B309-A104DFB9AC6E}" type="pres">
      <dgm:prSet presAssocID="{1E1F23DD-C042-4219-9C9C-280CD91B28AC}" presName="rootConnector" presStyleLbl="node2" presStyleIdx="1" presStyleCnt="3"/>
      <dgm:spPr/>
    </dgm:pt>
    <dgm:pt modelId="{18BCA5D3-DEFD-454D-9E82-F7030D92C3BC}" type="pres">
      <dgm:prSet presAssocID="{1E1F23DD-C042-4219-9C9C-280CD91B28AC}" presName="hierChild4" presStyleCnt="0"/>
      <dgm:spPr/>
    </dgm:pt>
    <dgm:pt modelId="{1ACB6A03-D727-4A7C-AFBE-AA136F42B5FF}" type="pres">
      <dgm:prSet presAssocID="{1E1F23DD-C042-4219-9C9C-280CD91B28AC}" presName="hierChild5" presStyleCnt="0"/>
      <dgm:spPr/>
    </dgm:pt>
    <dgm:pt modelId="{79A44E13-0693-4EF4-ADC9-07A7A193F52E}" type="pres">
      <dgm:prSet presAssocID="{DAF10627-20FA-4BDB-9365-30405B888CDC}" presName="Name37" presStyleLbl="parChTrans1D2" presStyleIdx="2" presStyleCnt="3"/>
      <dgm:spPr/>
    </dgm:pt>
    <dgm:pt modelId="{F19A08F4-B90B-4173-BA70-DFE8A572420E}" type="pres">
      <dgm:prSet presAssocID="{26B039C9-4E13-4463-9C35-681A3ADA2ED4}" presName="hierRoot2" presStyleCnt="0">
        <dgm:presLayoutVars>
          <dgm:hierBranch val="init"/>
        </dgm:presLayoutVars>
      </dgm:prSet>
      <dgm:spPr/>
    </dgm:pt>
    <dgm:pt modelId="{08E805BA-5AFC-4EA9-BBEB-1FA11E4A5419}" type="pres">
      <dgm:prSet presAssocID="{26B039C9-4E13-4463-9C35-681A3ADA2ED4}" presName="rootComposite" presStyleCnt="0"/>
      <dgm:spPr/>
    </dgm:pt>
    <dgm:pt modelId="{24349B9E-7679-48F3-8C1B-516E244933D3}" type="pres">
      <dgm:prSet presAssocID="{26B039C9-4E13-4463-9C35-681A3ADA2ED4}" presName="rootText" presStyleLbl="node2" presStyleIdx="2" presStyleCnt="3">
        <dgm:presLayoutVars>
          <dgm:chPref val="3"/>
        </dgm:presLayoutVars>
      </dgm:prSet>
      <dgm:spPr/>
    </dgm:pt>
    <dgm:pt modelId="{00998848-0883-4A30-8D28-291E7D75C6FB}" type="pres">
      <dgm:prSet presAssocID="{26B039C9-4E13-4463-9C35-681A3ADA2ED4}" presName="rootConnector" presStyleLbl="node2" presStyleIdx="2" presStyleCnt="3"/>
      <dgm:spPr/>
    </dgm:pt>
    <dgm:pt modelId="{45A93E4F-2C9E-47CD-9578-C6A168439A3A}" type="pres">
      <dgm:prSet presAssocID="{26B039C9-4E13-4463-9C35-681A3ADA2ED4}" presName="hierChild4" presStyleCnt="0"/>
      <dgm:spPr/>
    </dgm:pt>
    <dgm:pt modelId="{7CB973D3-9989-46AC-A626-95B627260AFD}" type="pres">
      <dgm:prSet presAssocID="{26B039C9-4E13-4463-9C35-681A3ADA2ED4}" presName="hierChild5" presStyleCnt="0"/>
      <dgm:spPr/>
    </dgm:pt>
    <dgm:pt modelId="{D3B75623-7730-4849-B266-8F96DE748465}" type="pres">
      <dgm:prSet presAssocID="{45A05D77-9081-4709-A301-ED1670679511}" presName="hierChild3" presStyleCnt="0"/>
      <dgm:spPr/>
    </dgm:pt>
  </dgm:ptLst>
  <dgm:cxnLst>
    <dgm:cxn modelId="{86675E01-FC10-4BBE-8745-E55FF302F110}" type="presOf" srcId="{26B039C9-4E13-4463-9C35-681A3ADA2ED4}" destId="{24349B9E-7679-48F3-8C1B-516E244933D3}" srcOrd="0" destOrd="0" presId="urn:microsoft.com/office/officeart/2005/8/layout/orgChart1"/>
    <dgm:cxn modelId="{A9632E11-356B-45B5-9A5F-D764C0D006B1}" srcId="{45A05D77-9081-4709-A301-ED1670679511}" destId="{26B039C9-4E13-4463-9C35-681A3ADA2ED4}" srcOrd="2" destOrd="0" parTransId="{DAF10627-20FA-4BDB-9365-30405B888CDC}" sibTransId="{3A9988E5-D2FC-4053-A3B2-804D55B5D78C}"/>
    <dgm:cxn modelId="{A19D5715-389F-4F9D-BF52-6902A53FF29C}" type="presOf" srcId="{EE2601E4-BD06-488F-8835-BD42E9836204}" destId="{EB3699A1-9B8A-4C7E-8558-A6BFFBF82444}" srcOrd="0" destOrd="0" presId="urn:microsoft.com/office/officeart/2005/8/layout/orgChart1"/>
    <dgm:cxn modelId="{74D81C63-3C7F-4FEE-ADE4-6AEB9B70E050}" srcId="{45A05D77-9081-4709-A301-ED1670679511}" destId="{1E1F23DD-C042-4219-9C9C-280CD91B28AC}" srcOrd="1" destOrd="0" parTransId="{BA260C72-4AAC-4934-9080-9E94A5BECF03}" sibTransId="{F5C9150A-4E4A-4D26-8790-6B17A63FFF69}"/>
    <dgm:cxn modelId="{9FDF6146-D140-4F66-ACF3-C6B7FF7A49A8}" type="presOf" srcId="{45A05D77-9081-4709-A301-ED1670679511}" destId="{7EFA7AA0-0092-48D0-9439-0EB32D25F1C0}" srcOrd="1" destOrd="0" presId="urn:microsoft.com/office/officeart/2005/8/layout/orgChart1"/>
    <dgm:cxn modelId="{FEBBAD48-9150-44F6-9F98-F34A970D8301}" type="presOf" srcId="{4912FC0A-C24F-404E-A0F7-42F309206DF3}" destId="{1CA79E3D-2962-42C0-8C9A-1398AB3AA113}" srcOrd="0" destOrd="0" presId="urn:microsoft.com/office/officeart/2005/8/layout/orgChart1"/>
    <dgm:cxn modelId="{7213DF4F-49C2-4984-B5EA-68553E934437}" type="presOf" srcId="{1E1F23DD-C042-4219-9C9C-280CD91B28AC}" destId="{BA70270E-585D-4A22-B309-A104DFB9AC6E}" srcOrd="1" destOrd="0" presId="urn:microsoft.com/office/officeart/2005/8/layout/orgChart1"/>
    <dgm:cxn modelId="{60CF6170-5CFE-4612-B066-D046DA4CF0AE}" type="presOf" srcId="{26B039C9-4E13-4463-9C35-681A3ADA2ED4}" destId="{00998848-0883-4A30-8D28-291E7D75C6FB}" srcOrd="1" destOrd="0" presId="urn:microsoft.com/office/officeart/2005/8/layout/orgChart1"/>
    <dgm:cxn modelId="{EE8FC082-F7C3-4683-832F-D22A7930F93B}" type="presOf" srcId="{1E1F23DD-C042-4219-9C9C-280CD91B28AC}" destId="{4C255BB0-1E6B-41BD-A9B3-29EA7F5693FC}" srcOrd="0" destOrd="0" presId="urn:microsoft.com/office/officeart/2005/8/layout/orgChart1"/>
    <dgm:cxn modelId="{CFA81786-B748-48AF-9BFF-282DDBA00D8C}" srcId="{4912FC0A-C24F-404E-A0F7-42F309206DF3}" destId="{45A05D77-9081-4709-A301-ED1670679511}" srcOrd="0" destOrd="0" parTransId="{D71044DB-2B70-4F4E-80BE-2774EFE23D9B}" sibTransId="{6E62E6EC-8AE2-4AF1-A2B3-4B2DFA7C2E76}"/>
    <dgm:cxn modelId="{C59CE288-A2CE-40D2-AB40-C7AFB4558712}" type="presOf" srcId="{BA260C72-4AAC-4934-9080-9E94A5BECF03}" destId="{FF99C2F2-CD21-4313-9634-001389A43FB9}" srcOrd="0" destOrd="0" presId="urn:microsoft.com/office/officeart/2005/8/layout/orgChart1"/>
    <dgm:cxn modelId="{C46E87AF-76CE-49EF-8518-C8B2DAFC113F}" type="presOf" srcId="{45A05D77-9081-4709-A301-ED1670679511}" destId="{00DD5ACD-371A-4729-B992-E39098DC1F1D}" srcOrd="0" destOrd="0" presId="urn:microsoft.com/office/officeart/2005/8/layout/orgChart1"/>
    <dgm:cxn modelId="{0A0938CA-C636-4105-B9AD-4EA7A5994EF3}" srcId="{45A05D77-9081-4709-A301-ED1670679511}" destId="{EE2601E4-BD06-488F-8835-BD42E9836204}" srcOrd="0" destOrd="0" parTransId="{B12096FB-3CD0-49F4-BAF9-B1380D9A54B8}" sibTransId="{94FA67A3-20B5-450F-BA2D-9FD3B2CD0B91}"/>
    <dgm:cxn modelId="{2654BADA-D008-4FD6-9297-54D5A180B5FE}" type="presOf" srcId="{DAF10627-20FA-4BDB-9365-30405B888CDC}" destId="{79A44E13-0693-4EF4-ADC9-07A7A193F52E}" srcOrd="0" destOrd="0" presId="urn:microsoft.com/office/officeart/2005/8/layout/orgChart1"/>
    <dgm:cxn modelId="{942F67FA-F7CC-4659-B96A-86D6FDFCB4D9}" type="presOf" srcId="{B12096FB-3CD0-49F4-BAF9-B1380D9A54B8}" destId="{F3C2E6AE-54DB-4A89-888B-E04C9BF56F0C}" srcOrd="0" destOrd="0" presId="urn:microsoft.com/office/officeart/2005/8/layout/orgChart1"/>
    <dgm:cxn modelId="{2C734AFB-2E21-4951-85AA-7BBA13DBD7C2}" type="presOf" srcId="{EE2601E4-BD06-488F-8835-BD42E9836204}" destId="{A9E7900D-BCDB-4A4D-9C7E-77C9A0D75570}" srcOrd="1" destOrd="0" presId="urn:microsoft.com/office/officeart/2005/8/layout/orgChart1"/>
    <dgm:cxn modelId="{C75DA9DA-8684-4729-B959-8B477F1A77DB}" type="presParOf" srcId="{1CA79E3D-2962-42C0-8C9A-1398AB3AA113}" destId="{50A395C4-0E4D-4059-9682-15130E95B087}" srcOrd="0" destOrd="0" presId="urn:microsoft.com/office/officeart/2005/8/layout/orgChart1"/>
    <dgm:cxn modelId="{DDC1E077-E904-49D1-AD34-0E99445CAC91}" type="presParOf" srcId="{50A395C4-0E4D-4059-9682-15130E95B087}" destId="{CD8864FD-C9B2-494A-88EB-9FDC63761633}" srcOrd="0" destOrd="0" presId="urn:microsoft.com/office/officeart/2005/8/layout/orgChart1"/>
    <dgm:cxn modelId="{DEE4FB8B-235F-4C9E-9D28-916FD6B0581F}" type="presParOf" srcId="{CD8864FD-C9B2-494A-88EB-9FDC63761633}" destId="{00DD5ACD-371A-4729-B992-E39098DC1F1D}" srcOrd="0" destOrd="0" presId="urn:microsoft.com/office/officeart/2005/8/layout/orgChart1"/>
    <dgm:cxn modelId="{E08B68BA-7707-44D6-8652-3F6DE02F028E}" type="presParOf" srcId="{CD8864FD-C9B2-494A-88EB-9FDC63761633}" destId="{7EFA7AA0-0092-48D0-9439-0EB32D25F1C0}" srcOrd="1" destOrd="0" presId="urn:microsoft.com/office/officeart/2005/8/layout/orgChart1"/>
    <dgm:cxn modelId="{4B6D8E9F-1C94-46F2-8FE8-149CF2D9C613}" type="presParOf" srcId="{50A395C4-0E4D-4059-9682-15130E95B087}" destId="{C3A3393F-F860-4BD0-878D-21DC2B2B037E}" srcOrd="1" destOrd="0" presId="urn:microsoft.com/office/officeart/2005/8/layout/orgChart1"/>
    <dgm:cxn modelId="{D48788D8-3AD5-42AF-AAD3-24CED2DC7F5D}" type="presParOf" srcId="{C3A3393F-F860-4BD0-878D-21DC2B2B037E}" destId="{F3C2E6AE-54DB-4A89-888B-E04C9BF56F0C}" srcOrd="0" destOrd="0" presId="urn:microsoft.com/office/officeart/2005/8/layout/orgChart1"/>
    <dgm:cxn modelId="{9B8B73CD-9317-4D63-9D9C-63B6B42F93A5}" type="presParOf" srcId="{C3A3393F-F860-4BD0-878D-21DC2B2B037E}" destId="{C26441C1-06AD-4E9C-B3AD-0E67D1273C05}" srcOrd="1" destOrd="0" presId="urn:microsoft.com/office/officeart/2005/8/layout/orgChart1"/>
    <dgm:cxn modelId="{9236459C-CCC6-41DC-8345-E76EA8417623}" type="presParOf" srcId="{C26441C1-06AD-4E9C-B3AD-0E67D1273C05}" destId="{5AC03954-9479-483D-8DBD-7EBAB6A065EF}" srcOrd="0" destOrd="0" presId="urn:microsoft.com/office/officeart/2005/8/layout/orgChart1"/>
    <dgm:cxn modelId="{83114429-9383-48AD-8C8A-4B322168F388}" type="presParOf" srcId="{5AC03954-9479-483D-8DBD-7EBAB6A065EF}" destId="{EB3699A1-9B8A-4C7E-8558-A6BFFBF82444}" srcOrd="0" destOrd="0" presId="urn:microsoft.com/office/officeart/2005/8/layout/orgChart1"/>
    <dgm:cxn modelId="{FB820143-D666-4BA3-BCA7-E719FA7D78F7}" type="presParOf" srcId="{5AC03954-9479-483D-8DBD-7EBAB6A065EF}" destId="{A9E7900D-BCDB-4A4D-9C7E-77C9A0D75570}" srcOrd="1" destOrd="0" presId="urn:microsoft.com/office/officeart/2005/8/layout/orgChart1"/>
    <dgm:cxn modelId="{B57239CE-D151-4597-BCB8-78517D208F0C}" type="presParOf" srcId="{C26441C1-06AD-4E9C-B3AD-0E67D1273C05}" destId="{AA18F463-6B68-45B8-96E5-AD8F9FF7ECFF}" srcOrd="1" destOrd="0" presId="urn:microsoft.com/office/officeart/2005/8/layout/orgChart1"/>
    <dgm:cxn modelId="{96407362-284A-4D2C-B7FF-1922A4CA5719}" type="presParOf" srcId="{C26441C1-06AD-4E9C-B3AD-0E67D1273C05}" destId="{5B27FCA1-33F8-49EE-B946-63113D12117B}" srcOrd="2" destOrd="0" presId="urn:microsoft.com/office/officeart/2005/8/layout/orgChart1"/>
    <dgm:cxn modelId="{D9738BFC-CEB5-4DE6-8530-A8D140D64E54}" type="presParOf" srcId="{C3A3393F-F860-4BD0-878D-21DC2B2B037E}" destId="{FF99C2F2-CD21-4313-9634-001389A43FB9}" srcOrd="2" destOrd="0" presId="urn:microsoft.com/office/officeart/2005/8/layout/orgChart1"/>
    <dgm:cxn modelId="{3E8A154D-455E-4460-88AB-E2383AAFA141}" type="presParOf" srcId="{C3A3393F-F860-4BD0-878D-21DC2B2B037E}" destId="{733B6E01-64FA-4661-B6CC-24705DC5A668}" srcOrd="3" destOrd="0" presId="urn:microsoft.com/office/officeart/2005/8/layout/orgChart1"/>
    <dgm:cxn modelId="{0D9DFB4A-BC82-4BF3-A570-A28C8A1E34AD}" type="presParOf" srcId="{733B6E01-64FA-4661-B6CC-24705DC5A668}" destId="{39F62395-B5DA-4B80-989D-00F6B58952E5}" srcOrd="0" destOrd="0" presId="urn:microsoft.com/office/officeart/2005/8/layout/orgChart1"/>
    <dgm:cxn modelId="{3D08F249-A951-47AD-8BEB-971A2A5FBCF2}" type="presParOf" srcId="{39F62395-B5DA-4B80-989D-00F6B58952E5}" destId="{4C255BB0-1E6B-41BD-A9B3-29EA7F5693FC}" srcOrd="0" destOrd="0" presId="urn:microsoft.com/office/officeart/2005/8/layout/orgChart1"/>
    <dgm:cxn modelId="{CC2DAC54-D763-4AB1-892A-69BE2BC22CE2}" type="presParOf" srcId="{39F62395-B5DA-4B80-989D-00F6B58952E5}" destId="{BA70270E-585D-4A22-B309-A104DFB9AC6E}" srcOrd="1" destOrd="0" presId="urn:microsoft.com/office/officeart/2005/8/layout/orgChart1"/>
    <dgm:cxn modelId="{3CD3753E-2E73-46C4-BBB6-9BF797BE79FB}" type="presParOf" srcId="{733B6E01-64FA-4661-B6CC-24705DC5A668}" destId="{18BCA5D3-DEFD-454D-9E82-F7030D92C3BC}" srcOrd="1" destOrd="0" presId="urn:microsoft.com/office/officeart/2005/8/layout/orgChart1"/>
    <dgm:cxn modelId="{4F890812-D0A4-487D-9BBC-57E5E8FEB8BF}" type="presParOf" srcId="{733B6E01-64FA-4661-B6CC-24705DC5A668}" destId="{1ACB6A03-D727-4A7C-AFBE-AA136F42B5FF}" srcOrd="2" destOrd="0" presId="urn:microsoft.com/office/officeart/2005/8/layout/orgChart1"/>
    <dgm:cxn modelId="{FD4B4FBF-C027-442F-9F64-5F09CEFCF813}" type="presParOf" srcId="{C3A3393F-F860-4BD0-878D-21DC2B2B037E}" destId="{79A44E13-0693-4EF4-ADC9-07A7A193F52E}" srcOrd="4" destOrd="0" presId="urn:microsoft.com/office/officeart/2005/8/layout/orgChart1"/>
    <dgm:cxn modelId="{B6AF7594-523B-41A9-968A-4E50E99BEBED}" type="presParOf" srcId="{C3A3393F-F860-4BD0-878D-21DC2B2B037E}" destId="{F19A08F4-B90B-4173-BA70-DFE8A572420E}" srcOrd="5" destOrd="0" presId="urn:microsoft.com/office/officeart/2005/8/layout/orgChart1"/>
    <dgm:cxn modelId="{13470EE0-2059-4A2A-82CE-45C2A08B48C2}" type="presParOf" srcId="{F19A08F4-B90B-4173-BA70-DFE8A572420E}" destId="{08E805BA-5AFC-4EA9-BBEB-1FA11E4A5419}" srcOrd="0" destOrd="0" presId="urn:microsoft.com/office/officeart/2005/8/layout/orgChart1"/>
    <dgm:cxn modelId="{9345C237-01CB-45A5-969F-E8616BCBAAF1}" type="presParOf" srcId="{08E805BA-5AFC-4EA9-BBEB-1FA11E4A5419}" destId="{24349B9E-7679-48F3-8C1B-516E244933D3}" srcOrd="0" destOrd="0" presId="urn:microsoft.com/office/officeart/2005/8/layout/orgChart1"/>
    <dgm:cxn modelId="{753554C1-45B6-4EB7-8626-74238308D01C}" type="presParOf" srcId="{08E805BA-5AFC-4EA9-BBEB-1FA11E4A5419}" destId="{00998848-0883-4A30-8D28-291E7D75C6FB}" srcOrd="1" destOrd="0" presId="urn:microsoft.com/office/officeart/2005/8/layout/orgChart1"/>
    <dgm:cxn modelId="{DB1C7393-31EF-4B74-8F9A-A1E7BA601647}" type="presParOf" srcId="{F19A08F4-B90B-4173-BA70-DFE8A572420E}" destId="{45A93E4F-2C9E-47CD-9578-C6A168439A3A}" srcOrd="1" destOrd="0" presId="urn:microsoft.com/office/officeart/2005/8/layout/orgChart1"/>
    <dgm:cxn modelId="{F67E926D-A598-40DE-AA55-F4DC643F574F}" type="presParOf" srcId="{F19A08F4-B90B-4173-BA70-DFE8A572420E}" destId="{7CB973D3-9989-46AC-A626-95B627260AFD}" srcOrd="2" destOrd="0" presId="urn:microsoft.com/office/officeart/2005/8/layout/orgChart1"/>
    <dgm:cxn modelId="{C2DA2CC1-6833-40ED-92A1-8598FD00698D}" type="presParOf" srcId="{50A395C4-0E4D-4059-9682-15130E95B087}" destId="{D3B75623-7730-4849-B266-8F96DE74846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78FCF2-4F20-4D05-9E2D-8649C3265A89}" type="doc">
      <dgm:prSet loTypeId="urn:microsoft.com/office/officeart/2005/8/layout/orgChart1" loCatId="hierarchy" qsTypeId="urn:microsoft.com/office/officeart/2005/8/quickstyle/3d2" qsCatId="3D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4315F62E-86AB-44B4-BE42-9FEE4B62E21B}">
      <dgm:prSet phldrT="[Text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800" dirty="0"/>
            <a:t>Assessment Methods</a:t>
          </a:r>
        </a:p>
      </dgm:t>
    </dgm:pt>
    <dgm:pt modelId="{1B6B88F1-1289-428D-A59C-C34932DEC3AD}" type="parTrans" cxnId="{8BAF8FAF-38E2-41C0-8B03-25FDC6D71DE5}">
      <dgm:prSet/>
      <dgm:spPr/>
      <dgm:t>
        <a:bodyPr/>
        <a:lstStyle/>
        <a:p>
          <a:endParaRPr lang="en-US"/>
        </a:p>
      </dgm:t>
    </dgm:pt>
    <dgm:pt modelId="{F23C261A-2F0C-4615-8A6F-91976C50681D}" type="sibTrans" cxnId="{8BAF8FAF-38E2-41C0-8B03-25FDC6D71DE5}">
      <dgm:prSet/>
      <dgm:spPr/>
      <dgm:t>
        <a:bodyPr/>
        <a:lstStyle/>
        <a:p>
          <a:endParaRPr lang="en-US"/>
        </a:p>
      </dgm:t>
    </dgm:pt>
    <dgm:pt modelId="{297772D6-99A3-4BE3-93C4-11D532D92C88}">
      <dgm:prSet phldrT="[Text]"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/>
            <a:t>Questioning</a:t>
          </a:r>
        </a:p>
      </dgm:t>
    </dgm:pt>
    <dgm:pt modelId="{04E00464-967E-49FA-8436-8993678753B6}" type="parTrans" cxnId="{C4D28A24-4827-4540-9DEF-E8144BC1F4A6}">
      <dgm:prSet/>
      <dgm:spPr/>
      <dgm:t>
        <a:bodyPr/>
        <a:lstStyle/>
        <a:p>
          <a:endParaRPr lang="en-US"/>
        </a:p>
      </dgm:t>
    </dgm:pt>
    <dgm:pt modelId="{A57B54C1-AEDE-461A-AADA-0F63FF8F2EE0}" type="sibTrans" cxnId="{C4D28A24-4827-4540-9DEF-E8144BC1F4A6}">
      <dgm:prSet/>
      <dgm:spPr/>
      <dgm:t>
        <a:bodyPr/>
        <a:lstStyle/>
        <a:p>
          <a:endParaRPr lang="en-US"/>
        </a:p>
      </dgm:t>
    </dgm:pt>
    <dgm:pt modelId="{1F909842-DB45-460F-87D0-E29CB3839B8C}">
      <dgm:prSet phldrT="[Text]"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/>
            <a:t>Product Evaluation</a:t>
          </a:r>
        </a:p>
      </dgm:t>
    </dgm:pt>
    <dgm:pt modelId="{320037E6-8D62-47F8-964B-3438CD071C79}" type="parTrans" cxnId="{ACC90C67-4E6F-4D7E-AE88-EA8E99296931}">
      <dgm:prSet/>
      <dgm:spPr/>
      <dgm:t>
        <a:bodyPr/>
        <a:lstStyle/>
        <a:p>
          <a:endParaRPr lang="en-US"/>
        </a:p>
      </dgm:t>
    </dgm:pt>
    <dgm:pt modelId="{E86894DF-7C1C-453C-A020-8BD566D2050F}" type="sibTrans" cxnId="{ACC90C67-4E6F-4D7E-AE88-EA8E99296931}">
      <dgm:prSet/>
      <dgm:spPr/>
      <dgm:t>
        <a:bodyPr/>
        <a:lstStyle/>
        <a:p>
          <a:endParaRPr lang="en-US"/>
        </a:p>
      </dgm:t>
    </dgm:pt>
    <dgm:pt modelId="{EE6CBC93-6715-43C1-80BC-45B80A3E58E7}">
      <dgm:prSet phldrT="[Text]"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/>
            <a:t>Observation</a:t>
          </a:r>
        </a:p>
      </dgm:t>
    </dgm:pt>
    <dgm:pt modelId="{5C469DF5-3E53-4AE1-8B9D-B27970097842}" type="parTrans" cxnId="{7FF0C6DE-C53E-401E-B038-1E414E895010}">
      <dgm:prSet/>
      <dgm:spPr/>
      <dgm:t>
        <a:bodyPr/>
        <a:lstStyle/>
        <a:p>
          <a:endParaRPr lang="en-US"/>
        </a:p>
      </dgm:t>
    </dgm:pt>
    <dgm:pt modelId="{895E9713-47F0-4757-98A4-1C8ABBDDF741}" type="sibTrans" cxnId="{7FF0C6DE-C53E-401E-B038-1E414E895010}">
      <dgm:prSet/>
      <dgm:spPr/>
      <dgm:t>
        <a:bodyPr/>
        <a:lstStyle/>
        <a:p>
          <a:endParaRPr lang="en-US"/>
        </a:p>
      </dgm:t>
    </dgm:pt>
    <dgm:pt modelId="{799DF5AB-B575-4C43-9EF7-7C26A87D861A}" type="pres">
      <dgm:prSet presAssocID="{2778FCF2-4F20-4D05-9E2D-8649C3265A8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7EA075B-21C4-4155-B8F9-799791F15E1F}" type="pres">
      <dgm:prSet presAssocID="{4315F62E-86AB-44B4-BE42-9FEE4B62E21B}" presName="hierRoot1" presStyleCnt="0">
        <dgm:presLayoutVars>
          <dgm:hierBranch val="init"/>
        </dgm:presLayoutVars>
      </dgm:prSet>
      <dgm:spPr/>
    </dgm:pt>
    <dgm:pt modelId="{3AF5C85B-4730-45A2-A0AC-0E124056E767}" type="pres">
      <dgm:prSet presAssocID="{4315F62E-86AB-44B4-BE42-9FEE4B62E21B}" presName="rootComposite1" presStyleCnt="0"/>
      <dgm:spPr/>
    </dgm:pt>
    <dgm:pt modelId="{A608B290-BBA1-42EA-8627-DF8017516988}" type="pres">
      <dgm:prSet presAssocID="{4315F62E-86AB-44B4-BE42-9FEE4B62E21B}" presName="rootText1" presStyleLbl="node0" presStyleIdx="0" presStyleCnt="1" custScaleX="167801">
        <dgm:presLayoutVars>
          <dgm:chPref val="3"/>
        </dgm:presLayoutVars>
      </dgm:prSet>
      <dgm:spPr/>
    </dgm:pt>
    <dgm:pt modelId="{41A52DFA-EA6C-4D42-9ED9-D1958787EB6E}" type="pres">
      <dgm:prSet presAssocID="{4315F62E-86AB-44B4-BE42-9FEE4B62E21B}" presName="rootConnector1" presStyleLbl="node1" presStyleIdx="0" presStyleCnt="0"/>
      <dgm:spPr/>
    </dgm:pt>
    <dgm:pt modelId="{6CB374B8-E7E7-4B72-A9A5-F76BAE092796}" type="pres">
      <dgm:prSet presAssocID="{4315F62E-86AB-44B4-BE42-9FEE4B62E21B}" presName="hierChild2" presStyleCnt="0"/>
      <dgm:spPr/>
    </dgm:pt>
    <dgm:pt modelId="{0E3DC6A6-72A0-4549-AFE6-A69896FFAE28}" type="pres">
      <dgm:prSet presAssocID="{04E00464-967E-49FA-8436-8993678753B6}" presName="Name37" presStyleLbl="parChTrans1D2" presStyleIdx="0" presStyleCnt="3"/>
      <dgm:spPr/>
    </dgm:pt>
    <dgm:pt modelId="{C1DFCF61-C005-4C19-9FA2-DD0F34DEB9AA}" type="pres">
      <dgm:prSet presAssocID="{297772D6-99A3-4BE3-93C4-11D532D92C88}" presName="hierRoot2" presStyleCnt="0">
        <dgm:presLayoutVars>
          <dgm:hierBranch val="init"/>
        </dgm:presLayoutVars>
      </dgm:prSet>
      <dgm:spPr/>
    </dgm:pt>
    <dgm:pt modelId="{8D2DDB3F-D779-4638-B9BB-71997D8A599C}" type="pres">
      <dgm:prSet presAssocID="{297772D6-99A3-4BE3-93C4-11D532D92C88}" presName="rootComposite" presStyleCnt="0"/>
      <dgm:spPr/>
    </dgm:pt>
    <dgm:pt modelId="{249312C4-0F64-47AB-BF40-42C99B3A6E3E}" type="pres">
      <dgm:prSet presAssocID="{297772D6-99A3-4BE3-93C4-11D532D92C88}" presName="rootText" presStyleLbl="node2" presStyleIdx="0" presStyleCnt="3" custScaleX="110000" custScaleY="110000">
        <dgm:presLayoutVars>
          <dgm:chPref val="3"/>
        </dgm:presLayoutVars>
      </dgm:prSet>
      <dgm:spPr/>
    </dgm:pt>
    <dgm:pt modelId="{F9189975-9781-489E-B973-71C98A13BCD6}" type="pres">
      <dgm:prSet presAssocID="{297772D6-99A3-4BE3-93C4-11D532D92C88}" presName="rootConnector" presStyleLbl="node2" presStyleIdx="0" presStyleCnt="3"/>
      <dgm:spPr/>
    </dgm:pt>
    <dgm:pt modelId="{2CFBAE96-A05B-471C-8A09-C394815B98D7}" type="pres">
      <dgm:prSet presAssocID="{297772D6-99A3-4BE3-93C4-11D532D92C88}" presName="hierChild4" presStyleCnt="0"/>
      <dgm:spPr/>
    </dgm:pt>
    <dgm:pt modelId="{E31494EA-0DF8-4FC0-948C-BDBD31E7747D}" type="pres">
      <dgm:prSet presAssocID="{297772D6-99A3-4BE3-93C4-11D532D92C88}" presName="hierChild5" presStyleCnt="0"/>
      <dgm:spPr/>
    </dgm:pt>
    <dgm:pt modelId="{50F7BF35-A340-4C65-AF13-652E22CC449D}" type="pres">
      <dgm:prSet presAssocID="{320037E6-8D62-47F8-964B-3438CD071C79}" presName="Name37" presStyleLbl="parChTrans1D2" presStyleIdx="1" presStyleCnt="3"/>
      <dgm:spPr/>
    </dgm:pt>
    <dgm:pt modelId="{868FFF7C-F1F9-48C9-B504-BE22FAC74D61}" type="pres">
      <dgm:prSet presAssocID="{1F909842-DB45-460F-87D0-E29CB3839B8C}" presName="hierRoot2" presStyleCnt="0">
        <dgm:presLayoutVars>
          <dgm:hierBranch val="init"/>
        </dgm:presLayoutVars>
      </dgm:prSet>
      <dgm:spPr/>
    </dgm:pt>
    <dgm:pt modelId="{EBB9559B-9F4C-4523-8408-B87694C5CD6D}" type="pres">
      <dgm:prSet presAssocID="{1F909842-DB45-460F-87D0-E29CB3839B8C}" presName="rootComposite" presStyleCnt="0"/>
      <dgm:spPr/>
    </dgm:pt>
    <dgm:pt modelId="{EED41511-DE2D-4D0E-BA6E-54FD55567C3D}" type="pres">
      <dgm:prSet presAssocID="{1F909842-DB45-460F-87D0-E29CB3839B8C}" presName="rootText" presStyleLbl="node2" presStyleIdx="1" presStyleCnt="3" custScaleX="110000" custScaleY="110000">
        <dgm:presLayoutVars>
          <dgm:chPref val="3"/>
        </dgm:presLayoutVars>
      </dgm:prSet>
      <dgm:spPr/>
    </dgm:pt>
    <dgm:pt modelId="{9F43FAE7-D1CC-4FF3-8799-33684CC5FC64}" type="pres">
      <dgm:prSet presAssocID="{1F909842-DB45-460F-87D0-E29CB3839B8C}" presName="rootConnector" presStyleLbl="node2" presStyleIdx="1" presStyleCnt="3"/>
      <dgm:spPr/>
    </dgm:pt>
    <dgm:pt modelId="{2DE2BF7C-B6C6-4F55-A1CB-AC7065CA2C08}" type="pres">
      <dgm:prSet presAssocID="{1F909842-DB45-460F-87D0-E29CB3839B8C}" presName="hierChild4" presStyleCnt="0"/>
      <dgm:spPr/>
    </dgm:pt>
    <dgm:pt modelId="{B69382C7-55B1-4467-AFBF-C8F6975D237B}" type="pres">
      <dgm:prSet presAssocID="{1F909842-DB45-460F-87D0-E29CB3839B8C}" presName="hierChild5" presStyleCnt="0"/>
      <dgm:spPr/>
    </dgm:pt>
    <dgm:pt modelId="{F93CE84B-53EF-4DD2-B4D9-E30662D3F97C}" type="pres">
      <dgm:prSet presAssocID="{5C469DF5-3E53-4AE1-8B9D-B27970097842}" presName="Name37" presStyleLbl="parChTrans1D2" presStyleIdx="2" presStyleCnt="3"/>
      <dgm:spPr/>
    </dgm:pt>
    <dgm:pt modelId="{2352C2FB-5E2C-46F6-89B3-C4CFE50E8F8A}" type="pres">
      <dgm:prSet presAssocID="{EE6CBC93-6715-43C1-80BC-45B80A3E58E7}" presName="hierRoot2" presStyleCnt="0">
        <dgm:presLayoutVars>
          <dgm:hierBranch val="init"/>
        </dgm:presLayoutVars>
      </dgm:prSet>
      <dgm:spPr/>
    </dgm:pt>
    <dgm:pt modelId="{09A80B74-40ED-4ABE-BB1D-DE752294AC78}" type="pres">
      <dgm:prSet presAssocID="{EE6CBC93-6715-43C1-80BC-45B80A3E58E7}" presName="rootComposite" presStyleCnt="0"/>
      <dgm:spPr/>
    </dgm:pt>
    <dgm:pt modelId="{A8B7EC9A-A054-47E5-B4AB-ABADB33095FE}" type="pres">
      <dgm:prSet presAssocID="{EE6CBC93-6715-43C1-80BC-45B80A3E58E7}" presName="rootText" presStyleLbl="node2" presStyleIdx="2" presStyleCnt="3" custScaleX="110000" custScaleY="110000">
        <dgm:presLayoutVars>
          <dgm:chPref val="3"/>
        </dgm:presLayoutVars>
      </dgm:prSet>
      <dgm:spPr/>
    </dgm:pt>
    <dgm:pt modelId="{9F7C733D-6C18-473C-9252-3E3A83C47239}" type="pres">
      <dgm:prSet presAssocID="{EE6CBC93-6715-43C1-80BC-45B80A3E58E7}" presName="rootConnector" presStyleLbl="node2" presStyleIdx="2" presStyleCnt="3"/>
      <dgm:spPr/>
    </dgm:pt>
    <dgm:pt modelId="{13466C65-E157-4A51-A8B3-E5B6F454015A}" type="pres">
      <dgm:prSet presAssocID="{EE6CBC93-6715-43C1-80BC-45B80A3E58E7}" presName="hierChild4" presStyleCnt="0"/>
      <dgm:spPr/>
    </dgm:pt>
    <dgm:pt modelId="{AD2A798D-A394-4694-9ADC-7F213A742210}" type="pres">
      <dgm:prSet presAssocID="{EE6CBC93-6715-43C1-80BC-45B80A3E58E7}" presName="hierChild5" presStyleCnt="0"/>
      <dgm:spPr/>
    </dgm:pt>
    <dgm:pt modelId="{0971F944-C6EB-4CE4-B568-3579D610C909}" type="pres">
      <dgm:prSet presAssocID="{4315F62E-86AB-44B4-BE42-9FEE4B62E21B}" presName="hierChild3" presStyleCnt="0"/>
      <dgm:spPr/>
    </dgm:pt>
  </dgm:ptLst>
  <dgm:cxnLst>
    <dgm:cxn modelId="{E5DF5C1E-23F6-462E-96A4-58D99298A1BE}" type="presOf" srcId="{04E00464-967E-49FA-8436-8993678753B6}" destId="{0E3DC6A6-72A0-4549-AFE6-A69896FFAE28}" srcOrd="0" destOrd="0" presId="urn:microsoft.com/office/officeart/2005/8/layout/orgChart1"/>
    <dgm:cxn modelId="{C4D28A24-4827-4540-9DEF-E8144BC1F4A6}" srcId="{4315F62E-86AB-44B4-BE42-9FEE4B62E21B}" destId="{297772D6-99A3-4BE3-93C4-11D532D92C88}" srcOrd="0" destOrd="0" parTransId="{04E00464-967E-49FA-8436-8993678753B6}" sibTransId="{A57B54C1-AEDE-461A-AADA-0F63FF8F2EE0}"/>
    <dgm:cxn modelId="{59C88134-7667-4260-A35C-E7C3890B9BCD}" type="presOf" srcId="{2778FCF2-4F20-4D05-9E2D-8649C3265A89}" destId="{799DF5AB-B575-4C43-9EF7-7C26A87D861A}" srcOrd="0" destOrd="0" presId="urn:microsoft.com/office/officeart/2005/8/layout/orgChart1"/>
    <dgm:cxn modelId="{3A04B337-B89A-4D29-B08D-C431BD3F7033}" type="presOf" srcId="{297772D6-99A3-4BE3-93C4-11D532D92C88}" destId="{F9189975-9781-489E-B973-71C98A13BCD6}" srcOrd="1" destOrd="0" presId="urn:microsoft.com/office/officeart/2005/8/layout/orgChart1"/>
    <dgm:cxn modelId="{ACC90C67-4E6F-4D7E-AE88-EA8E99296931}" srcId="{4315F62E-86AB-44B4-BE42-9FEE4B62E21B}" destId="{1F909842-DB45-460F-87D0-E29CB3839B8C}" srcOrd="1" destOrd="0" parTransId="{320037E6-8D62-47F8-964B-3438CD071C79}" sibTransId="{E86894DF-7C1C-453C-A020-8BD566D2050F}"/>
    <dgm:cxn modelId="{47F6036C-04E9-44F4-B4BA-BC2DA72E2625}" type="presOf" srcId="{1F909842-DB45-460F-87D0-E29CB3839B8C}" destId="{9F43FAE7-D1CC-4FF3-8799-33684CC5FC64}" srcOrd="1" destOrd="0" presId="urn:microsoft.com/office/officeart/2005/8/layout/orgChart1"/>
    <dgm:cxn modelId="{1514A158-6E91-4DC0-8367-B1D01F1E7384}" type="presOf" srcId="{320037E6-8D62-47F8-964B-3438CD071C79}" destId="{50F7BF35-A340-4C65-AF13-652E22CC449D}" srcOrd="0" destOrd="0" presId="urn:microsoft.com/office/officeart/2005/8/layout/orgChart1"/>
    <dgm:cxn modelId="{77A82D7B-1421-4374-ADE1-8D81D583CA7E}" type="presOf" srcId="{1F909842-DB45-460F-87D0-E29CB3839B8C}" destId="{EED41511-DE2D-4D0E-BA6E-54FD55567C3D}" srcOrd="0" destOrd="0" presId="urn:microsoft.com/office/officeart/2005/8/layout/orgChart1"/>
    <dgm:cxn modelId="{A0EF537B-A968-46F3-9481-9CA65B8583BE}" type="presOf" srcId="{EE6CBC93-6715-43C1-80BC-45B80A3E58E7}" destId="{9F7C733D-6C18-473C-9252-3E3A83C47239}" srcOrd="1" destOrd="0" presId="urn:microsoft.com/office/officeart/2005/8/layout/orgChart1"/>
    <dgm:cxn modelId="{3FD7E382-AD7F-4827-9EAF-4C599C7E9D64}" type="presOf" srcId="{EE6CBC93-6715-43C1-80BC-45B80A3E58E7}" destId="{A8B7EC9A-A054-47E5-B4AB-ABADB33095FE}" srcOrd="0" destOrd="0" presId="urn:microsoft.com/office/officeart/2005/8/layout/orgChart1"/>
    <dgm:cxn modelId="{A204D399-D561-493E-8505-720FB677BE1D}" type="presOf" srcId="{5C469DF5-3E53-4AE1-8B9D-B27970097842}" destId="{F93CE84B-53EF-4DD2-B4D9-E30662D3F97C}" srcOrd="0" destOrd="0" presId="urn:microsoft.com/office/officeart/2005/8/layout/orgChart1"/>
    <dgm:cxn modelId="{8BAF8FAF-38E2-41C0-8B03-25FDC6D71DE5}" srcId="{2778FCF2-4F20-4D05-9E2D-8649C3265A89}" destId="{4315F62E-86AB-44B4-BE42-9FEE4B62E21B}" srcOrd="0" destOrd="0" parTransId="{1B6B88F1-1289-428D-A59C-C34932DEC3AD}" sibTransId="{F23C261A-2F0C-4615-8A6F-91976C50681D}"/>
    <dgm:cxn modelId="{2D8E9FB8-3CAE-4F95-98EE-174BE14BEFF4}" type="presOf" srcId="{297772D6-99A3-4BE3-93C4-11D532D92C88}" destId="{249312C4-0F64-47AB-BF40-42C99B3A6E3E}" srcOrd="0" destOrd="0" presId="urn:microsoft.com/office/officeart/2005/8/layout/orgChart1"/>
    <dgm:cxn modelId="{447B12BF-9D9A-4492-B9F3-B3F2411CCA39}" type="presOf" srcId="{4315F62E-86AB-44B4-BE42-9FEE4B62E21B}" destId="{A608B290-BBA1-42EA-8627-DF8017516988}" srcOrd="0" destOrd="0" presId="urn:microsoft.com/office/officeart/2005/8/layout/orgChart1"/>
    <dgm:cxn modelId="{7FF0C6DE-C53E-401E-B038-1E414E895010}" srcId="{4315F62E-86AB-44B4-BE42-9FEE4B62E21B}" destId="{EE6CBC93-6715-43C1-80BC-45B80A3E58E7}" srcOrd="2" destOrd="0" parTransId="{5C469DF5-3E53-4AE1-8B9D-B27970097842}" sibTransId="{895E9713-47F0-4757-98A4-1C8ABBDDF741}"/>
    <dgm:cxn modelId="{5475CFE9-73A0-42DA-9A36-39960D63ECEC}" type="presOf" srcId="{4315F62E-86AB-44B4-BE42-9FEE4B62E21B}" destId="{41A52DFA-EA6C-4D42-9ED9-D1958787EB6E}" srcOrd="1" destOrd="0" presId="urn:microsoft.com/office/officeart/2005/8/layout/orgChart1"/>
    <dgm:cxn modelId="{2A1FDC23-4FFD-4ADB-BBBA-ED184DD837DE}" type="presParOf" srcId="{799DF5AB-B575-4C43-9EF7-7C26A87D861A}" destId="{17EA075B-21C4-4155-B8F9-799791F15E1F}" srcOrd="0" destOrd="0" presId="urn:microsoft.com/office/officeart/2005/8/layout/orgChart1"/>
    <dgm:cxn modelId="{69989BF3-1120-4652-83A6-474CBCE0D751}" type="presParOf" srcId="{17EA075B-21C4-4155-B8F9-799791F15E1F}" destId="{3AF5C85B-4730-45A2-A0AC-0E124056E767}" srcOrd="0" destOrd="0" presId="urn:microsoft.com/office/officeart/2005/8/layout/orgChart1"/>
    <dgm:cxn modelId="{A882890F-E81C-4014-B214-C1CF8F161AB3}" type="presParOf" srcId="{3AF5C85B-4730-45A2-A0AC-0E124056E767}" destId="{A608B290-BBA1-42EA-8627-DF8017516988}" srcOrd="0" destOrd="0" presId="urn:microsoft.com/office/officeart/2005/8/layout/orgChart1"/>
    <dgm:cxn modelId="{57D3168A-6FE9-4280-B88B-BB8BC9679FC0}" type="presParOf" srcId="{3AF5C85B-4730-45A2-A0AC-0E124056E767}" destId="{41A52DFA-EA6C-4D42-9ED9-D1958787EB6E}" srcOrd="1" destOrd="0" presId="urn:microsoft.com/office/officeart/2005/8/layout/orgChart1"/>
    <dgm:cxn modelId="{247710B7-FE39-41B4-9A62-CEDA6103E653}" type="presParOf" srcId="{17EA075B-21C4-4155-B8F9-799791F15E1F}" destId="{6CB374B8-E7E7-4B72-A9A5-F76BAE092796}" srcOrd="1" destOrd="0" presId="urn:microsoft.com/office/officeart/2005/8/layout/orgChart1"/>
    <dgm:cxn modelId="{DA571411-B0CD-450F-8B00-4326563A7AC6}" type="presParOf" srcId="{6CB374B8-E7E7-4B72-A9A5-F76BAE092796}" destId="{0E3DC6A6-72A0-4549-AFE6-A69896FFAE28}" srcOrd="0" destOrd="0" presId="urn:microsoft.com/office/officeart/2005/8/layout/orgChart1"/>
    <dgm:cxn modelId="{BD501CBF-6015-43DB-898E-6FB3E391A52E}" type="presParOf" srcId="{6CB374B8-E7E7-4B72-A9A5-F76BAE092796}" destId="{C1DFCF61-C005-4C19-9FA2-DD0F34DEB9AA}" srcOrd="1" destOrd="0" presId="urn:microsoft.com/office/officeart/2005/8/layout/orgChart1"/>
    <dgm:cxn modelId="{BD001CE2-88FA-4A00-A7C3-5EB5EE8042F4}" type="presParOf" srcId="{C1DFCF61-C005-4C19-9FA2-DD0F34DEB9AA}" destId="{8D2DDB3F-D779-4638-B9BB-71997D8A599C}" srcOrd="0" destOrd="0" presId="urn:microsoft.com/office/officeart/2005/8/layout/orgChart1"/>
    <dgm:cxn modelId="{30D99A1B-D9CA-4177-8BC3-6E8FFFA5D01E}" type="presParOf" srcId="{8D2DDB3F-D779-4638-B9BB-71997D8A599C}" destId="{249312C4-0F64-47AB-BF40-42C99B3A6E3E}" srcOrd="0" destOrd="0" presId="urn:microsoft.com/office/officeart/2005/8/layout/orgChart1"/>
    <dgm:cxn modelId="{5BBC8955-499E-41A1-8289-0D3CACCC5C6C}" type="presParOf" srcId="{8D2DDB3F-D779-4638-B9BB-71997D8A599C}" destId="{F9189975-9781-489E-B973-71C98A13BCD6}" srcOrd="1" destOrd="0" presId="urn:microsoft.com/office/officeart/2005/8/layout/orgChart1"/>
    <dgm:cxn modelId="{A76288C3-E5D8-4EE7-BE2F-714AE2EB32EC}" type="presParOf" srcId="{C1DFCF61-C005-4C19-9FA2-DD0F34DEB9AA}" destId="{2CFBAE96-A05B-471C-8A09-C394815B98D7}" srcOrd="1" destOrd="0" presId="urn:microsoft.com/office/officeart/2005/8/layout/orgChart1"/>
    <dgm:cxn modelId="{ED6B4C62-D0D8-4081-90D1-AFE23BFAB412}" type="presParOf" srcId="{C1DFCF61-C005-4C19-9FA2-DD0F34DEB9AA}" destId="{E31494EA-0DF8-4FC0-948C-BDBD31E7747D}" srcOrd="2" destOrd="0" presId="urn:microsoft.com/office/officeart/2005/8/layout/orgChart1"/>
    <dgm:cxn modelId="{61FC57BB-00E1-464F-A06F-345A6E0A5724}" type="presParOf" srcId="{6CB374B8-E7E7-4B72-A9A5-F76BAE092796}" destId="{50F7BF35-A340-4C65-AF13-652E22CC449D}" srcOrd="2" destOrd="0" presId="urn:microsoft.com/office/officeart/2005/8/layout/orgChart1"/>
    <dgm:cxn modelId="{175F1845-0C4A-4F6B-A423-59F423432B29}" type="presParOf" srcId="{6CB374B8-E7E7-4B72-A9A5-F76BAE092796}" destId="{868FFF7C-F1F9-48C9-B504-BE22FAC74D61}" srcOrd="3" destOrd="0" presId="urn:microsoft.com/office/officeart/2005/8/layout/orgChart1"/>
    <dgm:cxn modelId="{DDE11BCE-DA6A-47C2-8274-4D0DEA1E4660}" type="presParOf" srcId="{868FFF7C-F1F9-48C9-B504-BE22FAC74D61}" destId="{EBB9559B-9F4C-4523-8408-B87694C5CD6D}" srcOrd="0" destOrd="0" presId="urn:microsoft.com/office/officeart/2005/8/layout/orgChart1"/>
    <dgm:cxn modelId="{AE5AF25C-660A-418F-ABB1-D20F40C7C968}" type="presParOf" srcId="{EBB9559B-9F4C-4523-8408-B87694C5CD6D}" destId="{EED41511-DE2D-4D0E-BA6E-54FD55567C3D}" srcOrd="0" destOrd="0" presId="urn:microsoft.com/office/officeart/2005/8/layout/orgChart1"/>
    <dgm:cxn modelId="{1ED9C367-2073-43F9-883E-F1D4F08554F9}" type="presParOf" srcId="{EBB9559B-9F4C-4523-8408-B87694C5CD6D}" destId="{9F43FAE7-D1CC-4FF3-8799-33684CC5FC64}" srcOrd="1" destOrd="0" presId="urn:microsoft.com/office/officeart/2005/8/layout/orgChart1"/>
    <dgm:cxn modelId="{57207CE3-6873-46F1-A52B-A6CF430A9E9E}" type="presParOf" srcId="{868FFF7C-F1F9-48C9-B504-BE22FAC74D61}" destId="{2DE2BF7C-B6C6-4F55-A1CB-AC7065CA2C08}" srcOrd="1" destOrd="0" presId="urn:microsoft.com/office/officeart/2005/8/layout/orgChart1"/>
    <dgm:cxn modelId="{48F92D26-0101-441B-9134-543B8FE74DBF}" type="presParOf" srcId="{868FFF7C-F1F9-48C9-B504-BE22FAC74D61}" destId="{B69382C7-55B1-4467-AFBF-C8F6975D237B}" srcOrd="2" destOrd="0" presId="urn:microsoft.com/office/officeart/2005/8/layout/orgChart1"/>
    <dgm:cxn modelId="{79F93F66-FB1F-43DA-ABBF-7740DBC87B2C}" type="presParOf" srcId="{6CB374B8-E7E7-4B72-A9A5-F76BAE092796}" destId="{F93CE84B-53EF-4DD2-B4D9-E30662D3F97C}" srcOrd="4" destOrd="0" presId="urn:microsoft.com/office/officeart/2005/8/layout/orgChart1"/>
    <dgm:cxn modelId="{FEDF7EC8-CF55-4F4E-8EA2-041A7385CFB7}" type="presParOf" srcId="{6CB374B8-E7E7-4B72-A9A5-F76BAE092796}" destId="{2352C2FB-5E2C-46F6-89B3-C4CFE50E8F8A}" srcOrd="5" destOrd="0" presId="urn:microsoft.com/office/officeart/2005/8/layout/orgChart1"/>
    <dgm:cxn modelId="{FE8894C4-D807-4E3F-95A9-C6FAF2601AA9}" type="presParOf" srcId="{2352C2FB-5E2C-46F6-89B3-C4CFE50E8F8A}" destId="{09A80B74-40ED-4ABE-BB1D-DE752294AC78}" srcOrd="0" destOrd="0" presId="urn:microsoft.com/office/officeart/2005/8/layout/orgChart1"/>
    <dgm:cxn modelId="{601E97FB-6893-43A9-9431-51C56C28D8D4}" type="presParOf" srcId="{09A80B74-40ED-4ABE-BB1D-DE752294AC78}" destId="{A8B7EC9A-A054-47E5-B4AB-ABADB33095FE}" srcOrd="0" destOrd="0" presId="urn:microsoft.com/office/officeart/2005/8/layout/orgChart1"/>
    <dgm:cxn modelId="{6A139C37-19F4-4BAA-9525-74FDD0DDFC26}" type="presParOf" srcId="{09A80B74-40ED-4ABE-BB1D-DE752294AC78}" destId="{9F7C733D-6C18-473C-9252-3E3A83C47239}" srcOrd="1" destOrd="0" presId="urn:microsoft.com/office/officeart/2005/8/layout/orgChart1"/>
    <dgm:cxn modelId="{A5EA02A4-E16F-4222-8969-703E9E4B2DE4}" type="presParOf" srcId="{2352C2FB-5E2C-46F6-89B3-C4CFE50E8F8A}" destId="{13466C65-E157-4A51-A8B3-E5B6F454015A}" srcOrd="1" destOrd="0" presId="urn:microsoft.com/office/officeart/2005/8/layout/orgChart1"/>
    <dgm:cxn modelId="{48E7D93C-A151-4CCB-8CC0-6C53FE09C4FC}" type="presParOf" srcId="{2352C2FB-5E2C-46F6-89B3-C4CFE50E8F8A}" destId="{AD2A798D-A394-4694-9ADC-7F213A742210}" srcOrd="2" destOrd="0" presId="urn:microsoft.com/office/officeart/2005/8/layout/orgChart1"/>
    <dgm:cxn modelId="{5F91E91B-37D3-4815-902B-8D4CFE7C9793}" type="presParOf" srcId="{17EA075B-21C4-4155-B8F9-799791F15E1F}" destId="{0971F944-C6EB-4CE4-B568-3579D610C90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912FC0A-C24F-404E-A0F7-42F309206DF3}" type="doc">
      <dgm:prSet loTypeId="urn:microsoft.com/office/officeart/2005/8/layout/orgChart1" loCatId="hierarchy" qsTypeId="urn:microsoft.com/office/officeart/2005/8/quickstyle/3d3" qsCatId="3D" csTypeId="urn:microsoft.com/office/officeart/2005/8/colors/accent5_4" csCatId="accent5" phldr="1"/>
      <dgm:spPr/>
      <dgm:t>
        <a:bodyPr/>
        <a:lstStyle/>
        <a:p>
          <a:endParaRPr lang="en-US"/>
        </a:p>
      </dgm:t>
    </dgm:pt>
    <dgm:pt modelId="{45A05D77-9081-4709-A301-ED1670679511}">
      <dgm:prSet phldrT="[Text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800" b="1" dirty="0"/>
            <a:t>Assessment</a:t>
          </a:r>
        </a:p>
      </dgm:t>
    </dgm:pt>
    <dgm:pt modelId="{D71044DB-2B70-4F4E-80BE-2774EFE23D9B}" type="parTrans" cxnId="{CFA81786-B748-48AF-9BFF-282DDBA00D8C}">
      <dgm:prSet/>
      <dgm:spPr/>
      <dgm:t>
        <a:bodyPr/>
        <a:lstStyle/>
        <a:p>
          <a:endParaRPr lang="en-US" sz="2000"/>
        </a:p>
      </dgm:t>
    </dgm:pt>
    <dgm:pt modelId="{6E62E6EC-8AE2-4AF1-A2B3-4B2DFA7C2E76}" type="sibTrans" cxnId="{CFA81786-B748-48AF-9BFF-282DDBA00D8C}">
      <dgm:prSet/>
      <dgm:spPr/>
      <dgm:t>
        <a:bodyPr/>
        <a:lstStyle/>
        <a:p>
          <a:endParaRPr lang="en-US" sz="2000"/>
        </a:p>
      </dgm:t>
    </dgm:pt>
    <dgm:pt modelId="{1E1F23DD-C042-4219-9C9C-280CD91B28AC}">
      <dgm:prSet phldrT="[Text]"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b="1" dirty="0"/>
            <a:t>Formative</a:t>
          </a:r>
        </a:p>
      </dgm:t>
    </dgm:pt>
    <dgm:pt modelId="{BA260C72-4AAC-4934-9080-9E94A5BECF03}" type="parTrans" cxnId="{74D81C63-3C7F-4FEE-ADE4-6AEB9B70E050}">
      <dgm:prSet/>
      <dgm:spPr/>
      <dgm:t>
        <a:bodyPr/>
        <a:lstStyle/>
        <a:p>
          <a:endParaRPr lang="en-US" sz="2000"/>
        </a:p>
      </dgm:t>
    </dgm:pt>
    <dgm:pt modelId="{F5C9150A-4E4A-4D26-8790-6B17A63FFF69}" type="sibTrans" cxnId="{74D81C63-3C7F-4FEE-ADE4-6AEB9B70E050}">
      <dgm:prSet/>
      <dgm:spPr/>
      <dgm:t>
        <a:bodyPr/>
        <a:lstStyle/>
        <a:p>
          <a:endParaRPr lang="en-US" sz="2000"/>
        </a:p>
      </dgm:t>
    </dgm:pt>
    <dgm:pt modelId="{26B039C9-4E13-4463-9C35-681A3ADA2ED4}">
      <dgm:prSet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b="1" dirty="0"/>
            <a:t>Summative</a:t>
          </a:r>
        </a:p>
      </dgm:t>
    </dgm:pt>
    <dgm:pt modelId="{DAF10627-20FA-4BDB-9365-30405B888CDC}" type="parTrans" cxnId="{A9632E11-356B-45B5-9A5F-D764C0D006B1}">
      <dgm:prSet/>
      <dgm:spPr/>
      <dgm:t>
        <a:bodyPr/>
        <a:lstStyle/>
        <a:p>
          <a:endParaRPr lang="en-US" sz="2000"/>
        </a:p>
      </dgm:t>
    </dgm:pt>
    <dgm:pt modelId="{3A9988E5-D2FC-4053-A3B2-804D55B5D78C}" type="sibTrans" cxnId="{A9632E11-356B-45B5-9A5F-D764C0D006B1}">
      <dgm:prSet/>
      <dgm:spPr/>
      <dgm:t>
        <a:bodyPr/>
        <a:lstStyle/>
        <a:p>
          <a:endParaRPr lang="en-US" sz="2000"/>
        </a:p>
      </dgm:t>
    </dgm:pt>
    <dgm:pt modelId="{131B696B-5ADE-43C6-AA8A-2BFD36522445}">
      <dgm:prSet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algn="ctr">
            <a:lnSpc>
              <a:spcPct val="100000"/>
            </a:lnSpc>
          </a:pPr>
          <a:endParaRPr lang="en-US" sz="2000" b="1" dirty="0"/>
        </a:p>
        <a:p>
          <a:pPr algn="ctr">
            <a:lnSpc>
              <a:spcPct val="100000"/>
            </a:lnSpc>
          </a:pPr>
          <a:r>
            <a:rPr lang="en-US" sz="2000" b="1" dirty="0"/>
            <a:t>Evidence </a:t>
          </a:r>
          <a:r>
            <a:rPr lang="en-US" sz="2000" b="1" i="1" dirty="0"/>
            <a:t>during </a:t>
          </a:r>
        </a:p>
        <a:p>
          <a:pPr algn="ctr">
            <a:lnSpc>
              <a:spcPct val="100000"/>
            </a:lnSpc>
          </a:pPr>
          <a:r>
            <a:rPr lang="en-US" sz="2000" b="1" dirty="0"/>
            <a:t>facilitation</a:t>
          </a:r>
        </a:p>
        <a:p>
          <a:pPr algn="ctr">
            <a:lnSpc>
              <a:spcPct val="100000"/>
            </a:lnSpc>
          </a:pPr>
          <a:r>
            <a:rPr lang="en-US" sz="2000" b="1" dirty="0"/>
            <a:t>Self Assessment</a:t>
          </a:r>
        </a:p>
        <a:p>
          <a:pPr algn="ctr">
            <a:lnSpc>
              <a:spcPct val="100000"/>
            </a:lnSpc>
          </a:pPr>
          <a:endParaRPr lang="en-US" sz="2000" b="1" dirty="0"/>
        </a:p>
      </dgm:t>
    </dgm:pt>
    <dgm:pt modelId="{92213584-4208-4165-B72E-03559A3E37D5}" type="parTrans" cxnId="{89FA4D95-4C56-460D-8911-7ED693DF8256}">
      <dgm:prSet/>
      <dgm:spPr/>
      <dgm:t>
        <a:bodyPr/>
        <a:lstStyle/>
        <a:p>
          <a:endParaRPr lang="en-US" sz="2000"/>
        </a:p>
      </dgm:t>
    </dgm:pt>
    <dgm:pt modelId="{C5AA6F92-6248-4027-9030-326B000788C7}" type="sibTrans" cxnId="{89FA4D95-4C56-460D-8911-7ED693DF8256}">
      <dgm:prSet/>
      <dgm:spPr/>
      <dgm:t>
        <a:bodyPr/>
        <a:lstStyle/>
        <a:p>
          <a:endParaRPr lang="en-US" sz="2000"/>
        </a:p>
      </dgm:t>
    </dgm:pt>
    <dgm:pt modelId="{03C84F75-2031-4AA4-B6F0-27F44773D70D}">
      <dgm:prSet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algn="ctr">
            <a:lnSpc>
              <a:spcPct val="100000"/>
            </a:lnSpc>
          </a:pPr>
          <a:r>
            <a:rPr lang="en-US" sz="2000" b="1" dirty="0"/>
            <a:t>Knowledge Assessment</a:t>
          </a:r>
        </a:p>
        <a:p>
          <a:pPr algn="ctr">
            <a:lnSpc>
              <a:spcPct val="100000"/>
            </a:lnSpc>
          </a:pPr>
          <a:r>
            <a:rPr lang="en-US" sz="2000" b="1" dirty="0"/>
            <a:t> Summative Workplace</a:t>
          </a:r>
        </a:p>
        <a:p>
          <a:pPr algn="ctr">
            <a:lnSpc>
              <a:spcPct val="100000"/>
            </a:lnSpc>
          </a:pPr>
          <a:r>
            <a:rPr lang="en-US" sz="2000" b="1" dirty="0"/>
            <a:t> Assignments</a:t>
          </a:r>
        </a:p>
      </dgm:t>
    </dgm:pt>
    <dgm:pt modelId="{B32D85E1-CE23-49B3-9264-73DD3614E349}" type="parTrans" cxnId="{6CF6D070-7A42-4FEA-B954-7417D0A3E6BF}">
      <dgm:prSet/>
      <dgm:spPr/>
      <dgm:t>
        <a:bodyPr/>
        <a:lstStyle/>
        <a:p>
          <a:endParaRPr lang="en-US" sz="2000"/>
        </a:p>
      </dgm:t>
    </dgm:pt>
    <dgm:pt modelId="{702B65BC-E86D-4114-98D7-54053DDA7596}" type="sibTrans" cxnId="{6CF6D070-7A42-4FEA-B954-7417D0A3E6BF}">
      <dgm:prSet/>
      <dgm:spPr/>
      <dgm:t>
        <a:bodyPr/>
        <a:lstStyle/>
        <a:p>
          <a:endParaRPr lang="en-US" sz="2000"/>
        </a:p>
      </dgm:t>
    </dgm:pt>
    <dgm:pt modelId="{1CA79E3D-2962-42C0-8C9A-1398AB3AA113}" type="pres">
      <dgm:prSet presAssocID="{4912FC0A-C24F-404E-A0F7-42F309206DF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0A395C4-0E4D-4059-9682-15130E95B087}" type="pres">
      <dgm:prSet presAssocID="{45A05D77-9081-4709-A301-ED1670679511}" presName="hierRoot1" presStyleCnt="0">
        <dgm:presLayoutVars>
          <dgm:hierBranch val="init"/>
        </dgm:presLayoutVars>
      </dgm:prSet>
      <dgm:spPr/>
    </dgm:pt>
    <dgm:pt modelId="{CD8864FD-C9B2-494A-88EB-9FDC63761633}" type="pres">
      <dgm:prSet presAssocID="{45A05D77-9081-4709-A301-ED1670679511}" presName="rootComposite1" presStyleCnt="0"/>
      <dgm:spPr/>
    </dgm:pt>
    <dgm:pt modelId="{00DD5ACD-371A-4729-B992-E39098DC1F1D}" type="pres">
      <dgm:prSet presAssocID="{45A05D77-9081-4709-A301-ED1670679511}" presName="rootText1" presStyleLbl="node0" presStyleIdx="0" presStyleCnt="1" custScaleY="25750">
        <dgm:presLayoutVars>
          <dgm:chPref val="3"/>
        </dgm:presLayoutVars>
      </dgm:prSet>
      <dgm:spPr/>
    </dgm:pt>
    <dgm:pt modelId="{7EFA7AA0-0092-48D0-9439-0EB32D25F1C0}" type="pres">
      <dgm:prSet presAssocID="{45A05D77-9081-4709-A301-ED1670679511}" presName="rootConnector1" presStyleLbl="node1" presStyleIdx="0" presStyleCnt="0"/>
      <dgm:spPr/>
    </dgm:pt>
    <dgm:pt modelId="{C3A3393F-F860-4BD0-878D-21DC2B2B037E}" type="pres">
      <dgm:prSet presAssocID="{45A05D77-9081-4709-A301-ED1670679511}" presName="hierChild2" presStyleCnt="0"/>
      <dgm:spPr/>
    </dgm:pt>
    <dgm:pt modelId="{FF99C2F2-CD21-4313-9634-001389A43FB9}" type="pres">
      <dgm:prSet presAssocID="{BA260C72-4AAC-4934-9080-9E94A5BECF03}" presName="Name37" presStyleLbl="parChTrans1D2" presStyleIdx="0" presStyleCnt="2"/>
      <dgm:spPr/>
    </dgm:pt>
    <dgm:pt modelId="{733B6E01-64FA-4661-B6CC-24705DC5A668}" type="pres">
      <dgm:prSet presAssocID="{1E1F23DD-C042-4219-9C9C-280CD91B28AC}" presName="hierRoot2" presStyleCnt="0">
        <dgm:presLayoutVars>
          <dgm:hierBranch val="init"/>
        </dgm:presLayoutVars>
      </dgm:prSet>
      <dgm:spPr/>
    </dgm:pt>
    <dgm:pt modelId="{39F62395-B5DA-4B80-989D-00F6B58952E5}" type="pres">
      <dgm:prSet presAssocID="{1E1F23DD-C042-4219-9C9C-280CD91B28AC}" presName="rootComposite" presStyleCnt="0"/>
      <dgm:spPr/>
    </dgm:pt>
    <dgm:pt modelId="{4C255BB0-1E6B-41BD-A9B3-29EA7F5693FC}" type="pres">
      <dgm:prSet presAssocID="{1E1F23DD-C042-4219-9C9C-280CD91B28AC}" presName="rootText" presStyleLbl="node2" presStyleIdx="0" presStyleCnt="2" custScaleY="46335">
        <dgm:presLayoutVars>
          <dgm:chPref val="3"/>
        </dgm:presLayoutVars>
      </dgm:prSet>
      <dgm:spPr/>
    </dgm:pt>
    <dgm:pt modelId="{BA70270E-585D-4A22-B309-A104DFB9AC6E}" type="pres">
      <dgm:prSet presAssocID="{1E1F23DD-C042-4219-9C9C-280CD91B28AC}" presName="rootConnector" presStyleLbl="node2" presStyleIdx="0" presStyleCnt="2"/>
      <dgm:spPr/>
    </dgm:pt>
    <dgm:pt modelId="{18BCA5D3-DEFD-454D-9E82-F7030D92C3BC}" type="pres">
      <dgm:prSet presAssocID="{1E1F23DD-C042-4219-9C9C-280CD91B28AC}" presName="hierChild4" presStyleCnt="0"/>
      <dgm:spPr/>
    </dgm:pt>
    <dgm:pt modelId="{00854E58-BD01-4E9A-BFE3-E2B249DCDE15}" type="pres">
      <dgm:prSet presAssocID="{92213584-4208-4165-B72E-03559A3E37D5}" presName="Name37" presStyleLbl="parChTrans1D3" presStyleIdx="0" presStyleCnt="2"/>
      <dgm:spPr/>
    </dgm:pt>
    <dgm:pt modelId="{25BA82E1-1F11-4CF6-9A90-DED10EB306EB}" type="pres">
      <dgm:prSet presAssocID="{131B696B-5ADE-43C6-AA8A-2BFD36522445}" presName="hierRoot2" presStyleCnt="0">
        <dgm:presLayoutVars>
          <dgm:hierBranch val="init"/>
        </dgm:presLayoutVars>
      </dgm:prSet>
      <dgm:spPr/>
    </dgm:pt>
    <dgm:pt modelId="{74285F4B-170D-4234-B302-97D2D85ED42B}" type="pres">
      <dgm:prSet presAssocID="{131B696B-5ADE-43C6-AA8A-2BFD36522445}" presName="rootComposite" presStyleCnt="0"/>
      <dgm:spPr/>
    </dgm:pt>
    <dgm:pt modelId="{CC3C5B9F-7C7E-48D7-BEFA-F5C8A50EDB1F}" type="pres">
      <dgm:prSet presAssocID="{131B696B-5ADE-43C6-AA8A-2BFD36522445}" presName="rootText" presStyleLbl="node3" presStyleIdx="0" presStyleCnt="2" custScaleX="87307" custLinFactNeighborX="2543" custLinFactNeighborY="2805">
        <dgm:presLayoutVars>
          <dgm:chPref val="3"/>
        </dgm:presLayoutVars>
      </dgm:prSet>
      <dgm:spPr/>
    </dgm:pt>
    <dgm:pt modelId="{281631E6-A6A3-48C9-A5CC-00F3633E648A}" type="pres">
      <dgm:prSet presAssocID="{131B696B-5ADE-43C6-AA8A-2BFD36522445}" presName="rootConnector" presStyleLbl="node3" presStyleIdx="0" presStyleCnt="2"/>
      <dgm:spPr/>
    </dgm:pt>
    <dgm:pt modelId="{B1F61199-2921-48EB-8C47-A0C3870E0EFF}" type="pres">
      <dgm:prSet presAssocID="{131B696B-5ADE-43C6-AA8A-2BFD36522445}" presName="hierChild4" presStyleCnt="0"/>
      <dgm:spPr/>
    </dgm:pt>
    <dgm:pt modelId="{49D63E4A-7EB2-4303-A910-260994226B24}" type="pres">
      <dgm:prSet presAssocID="{131B696B-5ADE-43C6-AA8A-2BFD36522445}" presName="hierChild5" presStyleCnt="0"/>
      <dgm:spPr/>
    </dgm:pt>
    <dgm:pt modelId="{1ACB6A03-D727-4A7C-AFBE-AA136F42B5FF}" type="pres">
      <dgm:prSet presAssocID="{1E1F23DD-C042-4219-9C9C-280CD91B28AC}" presName="hierChild5" presStyleCnt="0"/>
      <dgm:spPr/>
    </dgm:pt>
    <dgm:pt modelId="{79A44E13-0693-4EF4-ADC9-07A7A193F52E}" type="pres">
      <dgm:prSet presAssocID="{DAF10627-20FA-4BDB-9365-30405B888CDC}" presName="Name37" presStyleLbl="parChTrans1D2" presStyleIdx="1" presStyleCnt="2"/>
      <dgm:spPr/>
    </dgm:pt>
    <dgm:pt modelId="{F19A08F4-B90B-4173-BA70-DFE8A572420E}" type="pres">
      <dgm:prSet presAssocID="{26B039C9-4E13-4463-9C35-681A3ADA2ED4}" presName="hierRoot2" presStyleCnt="0">
        <dgm:presLayoutVars>
          <dgm:hierBranch val="init"/>
        </dgm:presLayoutVars>
      </dgm:prSet>
      <dgm:spPr/>
    </dgm:pt>
    <dgm:pt modelId="{08E805BA-5AFC-4EA9-BBEB-1FA11E4A5419}" type="pres">
      <dgm:prSet presAssocID="{26B039C9-4E13-4463-9C35-681A3ADA2ED4}" presName="rootComposite" presStyleCnt="0"/>
      <dgm:spPr/>
    </dgm:pt>
    <dgm:pt modelId="{24349B9E-7679-48F3-8C1B-516E244933D3}" type="pres">
      <dgm:prSet presAssocID="{26B039C9-4E13-4463-9C35-681A3ADA2ED4}" presName="rootText" presStyleLbl="node2" presStyleIdx="1" presStyleCnt="2" custScaleY="48643">
        <dgm:presLayoutVars>
          <dgm:chPref val="3"/>
        </dgm:presLayoutVars>
      </dgm:prSet>
      <dgm:spPr/>
    </dgm:pt>
    <dgm:pt modelId="{00998848-0883-4A30-8D28-291E7D75C6FB}" type="pres">
      <dgm:prSet presAssocID="{26B039C9-4E13-4463-9C35-681A3ADA2ED4}" presName="rootConnector" presStyleLbl="node2" presStyleIdx="1" presStyleCnt="2"/>
      <dgm:spPr/>
    </dgm:pt>
    <dgm:pt modelId="{45A93E4F-2C9E-47CD-9578-C6A168439A3A}" type="pres">
      <dgm:prSet presAssocID="{26B039C9-4E13-4463-9C35-681A3ADA2ED4}" presName="hierChild4" presStyleCnt="0"/>
      <dgm:spPr/>
    </dgm:pt>
    <dgm:pt modelId="{B74BCAB8-0EA7-42E6-9BEE-11398D7C6C3B}" type="pres">
      <dgm:prSet presAssocID="{B32D85E1-CE23-49B3-9264-73DD3614E349}" presName="Name37" presStyleLbl="parChTrans1D3" presStyleIdx="1" presStyleCnt="2"/>
      <dgm:spPr/>
    </dgm:pt>
    <dgm:pt modelId="{1DF21838-ABDA-41D8-AB77-2E4520A0D3ED}" type="pres">
      <dgm:prSet presAssocID="{03C84F75-2031-4AA4-B6F0-27F44773D70D}" presName="hierRoot2" presStyleCnt="0">
        <dgm:presLayoutVars>
          <dgm:hierBranch val="init"/>
        </dgm:presLayoutVars>
      </dgm:prSet>
      <dgm:spPr/>
    </dgm:pt>
    <dgm:pt modelId="{D0F9AC67-6F8F-41E4-BB7B-B76DA67C4080}" type="pres">
      <dgm:prSet presAssocID="{03C84F75-2031-4AA4-B6F0-27F44773D70D}" presName="rootComposite" presStyleCnt="0"/>
      <dgm:spPr/>
    </dgm:pt>
    <dgm:pt modelId="{64E85D38-C8F4-45A8-A4FB-7B00B79166F0}" type="pres">
      <dgm:prSet presAssocID="{03C84F75-2031-4AA4-B6F0-27F44773D70D}" presName="rootText" presStyleLbl="node3" presStyleIdx="1" presStyleCnt="2">
        <dgm:presLayoutVars>
          <dgm:chPref val="3"/>
        </dgm:presLayoutVars>
      </dgm:prSet>
      <dgm:spPr/>
    </dgm:pt>
    <dgm:pt modelId="{0CF0A423-816F-4B5D-83EE-9FAACC09906A}" type="pres">
      <dgm:prSet presAssocID="{03C84F75-2031-4AA4-B6F0-27F44773D70D}" presName="rootConnector" presStyleLbl="node3" presStyleIdx="1" presStyleCnt="2"/>
      <dgm:spPr/>
    </dgm:pt>
    <dgm:pt modelId="{5BC40D90-9A2A-46B6-A3E4-A063ED42B522}" type="pres">
      <dgm:prSet presAssocID="{03C84F75-2031-4AA4-B6F0-27F44773D70D}" presName="hierChild4" presStyleCnt="0"/>
      <dgm:spPr/>
    </dgm:pt>
    <dgm:pt modelId="{EB8BEB60-FF6F-44C1-9155-C9434133A065}" type="pres">
      <dgm:prSet presAssocID="{03C84F75-2031-4AA4-B6F0-27F44773D70D}" presName="hierChild5" presStyleCnt="0"/>
      <dgm:spPr/>
    </dgm:pt>
    <dgm:pt modelId="{7CB973D3-9989-46AC-A626-95B627260AFD}" type="pres">
      <dgm:prSet presAssocID="{26B039C9-4E13-4463-9C35-681A3ADA2ED4}" presName="hierChild5" presStyleCnt="0"/>
      <dgm:spPr/>
    </dgm:pt>
    <dgm:pt modelId="{D3B75623-7730-4849-B266-8F96DE748465}" type="pres">
      <dgm:prSet presAssocID="{45A05D77-9081-4709-A301-ED1670679511}" presName="hierChild3" presStyleCnt="0"/>
      <dgm:spPr/>
    </dgm:pt>
  </dgm:ptLst>
  <dgm:cxnLst>
    <dgm:cxn modelId="{12003F07-16FA-4FF8-A941-B3DBDC776215}" type="presOf" srcId="{DAF10627-20FA-4BDB-9365-30405B888CDC}" destId="{79A44E13-0693-4EF4-ADC9-07A7A193F52E}" srcOrd="0" destOrd="0" presId="urn:microsoft.com/office/officeart/2005/8/layout/orgChart1"/>
    <dgm:cxn modelId="{A9632E11-356B-45B5-9A5F-D764C0D006B1}" srcId="{45A05D77-9081-4709-A301-ED1670679511}" destId="{26B039C9-4E13-4463-9C35-681A3ADA2ED4}" srcOrd="1" destOrd="0" parTransId="{DAF10627-20FA-4BDB-9365-30405B888CDC}" sibTransId="{3A9988E5-D2FC-4053-A3B2-804D55B5D78C}"/>
    <dgm:cxn modelId="{B7ED451E-89B4-43B7-8BBD-E98A37044ADA}" type="presOf" srcId="{45A05D77-9081-4709-A301-ED1670679511}" destId="{7EFA7AA0-0092-48D0-9439-0EB32D25F1C0}" srcOrd="1" destOrd="0" presId="urn:microsoft.com/office/officeart/2005/8/layout/orgChart1"/>
    <dgm:cxn modelId="{CCE6B93D-F566-497E-829E-0AFDB31E5664}" type="presOf" srcId="{26B039C9-4E13-4463-9C35-681A3ADA2ED4}" destId="{00998848-0883-4A30-8D28-291E7D75C6FB}" srcOrd="1" destOrd="0" presId="urn:microsoft.com/office/officeart/2005/8/layout/orgChart1"/>
    <dgm:cxn modelId="{674DA342-65E9-4855-ADC7-CA7AE0B13444}" type="presOf" srcId="{BA260C72-4AAC-4934-9080-9E94A5BECF03}" destId="{FF99C2F2-CD21-4313-9634-001389A43FB9}" srcOrd="0" destOrd="0" presId="urn:microsoft.com/office/officeart/2005/8/layout/orgChart1"/>
    <dgm:cxn modelId="{74D81C63-3C7F-4FEE-ADE4-6AEB9B70E050}" srcId="{45A05D77-9081-4709-A301-ED1670679511}" destId="{1E1F23DD-C042-4219-9C9C-280CD91B28AC}" srcOrd="0" destOrd="0" parTransId="{BA260C72-4AAC-4934-9080-9E94A5BECF03}" sibTransId="{F5C9150A-4E4A-4D26-8790-6B17A63FFF69}"/>
    <dgm:cxn modelId="{6CF6D070-7A42-4FEA-B954-7417D0A3E6BF}" srcId="{26B039C9-4E13-4463-9C35-681A3ADA2ED4}" destId="{03C84F75-2031-4AA4-B6F0-27F44773D70D}" srcOrd="0" destOrd="0" parTransId="{B32D85E1-CE23-49B3-9264-73DD3614E349}" sibTransId="{702B65BC-E86D-4114-98D7-54053DDA7596}"/>
    <dgm:cxn modelId="{542D7276-7BDA-45B4-BD62-0B5A74151511}" type="presOf" srcId="{B32D85E1-CE23-49B3-9264-73DD3614E349}" destId="{B74BCAB8-0EA7-42E6-9BEE-11398D7C6C3B}" srcOrd="0" destOrd="0" presId="urn:microsoft.com/office/officeart/2005/8/layout/orgChart1"/>
    <dgm:cxn modelId="{719FF476-DA4A-400B-A8B8-5B13A7E65619}" type="presOf" srcId="{131B696B-5ADE-43C6-AA8A-2BFD36522445}" destId="{CC3C5B9F-7C7E-48D7-BEFA-F5C8A50EDB1F}" srcOrd="0" destOrd="0" presId="urn:microsoft.com/office/officeart/2005/8/layout/orgChart1"/>
    <dgm:cxn modelId="{CFA81786-B748-48AF-9BFF-282DDBA00D8C}" srcId="{4912FC0A-C24F-404E-A0F7-42F309206DF3}" destId="{45A05D77-9081-4709-A301-ED1670679511}" srcOrd="0" destOrd="0" parTransId="{D71044DB-2B70-4F4E-80BE-2774EFE23D9B}" sibTransId="{6E62E6EC-8AE2-4AF1-A2B3-4B2DFA7C2E76}"/>
    <dgm:cxn modelId="{1DE1E08A-F4F8-4ED8-AB5C-73FCB19CA384}" type="presOf" srcId="{92213584-4208-4165-B72E-03559A3E37D5}" destId="{00854E58-BD01-4E9A-BFE3-E2B249DCDE15}" srcOrd="0" destOrd="0" presId="urn:microsoft.com/office/officeart/2005/8/layout/orgChart1"/>
    <dgm:cxn modelId="{38690C8F-FD12-40F9-B709-41FE7F4E5FD5}" type="presOf" srcId="{26B039C9-4E13-4463-9C35-681A3ADA2ED4}" destId="{24349B9E-7679-48F3-8C1B-516E244933D3}" srcOrd="0" destOrd="0" presId="urn:microsoft.com/office/officeart/2005/8/layout/orgChart1"/>
    <dgm:cxn modelId="{89FA4D95-4C56-460D-8911-7ED693DF8256}" srcId="{1E1F23DD-C042-4219-9C9C-280CD91B28AC}" destId="{131B696B-5ADE-43C6-AA8A-2BFD36522445}" srcOrd="0" destOrd="0" parTransId="{92213584-4208-4165-B72E-03559A3E37D5}" sibTransId="{C5AA6F92-6248-4027-9030-326B000788C7}"/>
    <dgm:cxn modelId="{63DC769E-D091-4B43-AC25-F8882A11EB79}" type="presOf" srcId="{45A05D77-9081-4709-A301-ED1670679511}" destId="{00DD5ACD-371A-4729-B992-E39098DC1F1D}" srcOrd="0" destOrd="0" presId="urn:microsoft.com/office/officeart/2005/8/layout/orgChart1"/>
    <dgm:cxn modelId="{07859AA5-87FF-4142-BA34-43EE1E84E4E1}" type="presOf" srcId="{1E1F23DD-C042-4219-9C9C-280CD91B28AC}" destId="{4C255BB0-1E6B-41BD-A9B3-29EA7F5693FC}" srcOrd="0" destOrd="0" presId="urn:microsoft.com/office/officeart/2005/8/layout/orgChart1"/>
    <dgm:cxn modelId="{F381EBA7-B439-46D4-8D98-D81CE4810F28}" type="presOf" srcId="{03C84F75-2031-4AA4-B6F0-27F44773D70D}" destId="{64E85D38-C8F4-45A8-A4FB-7B00B79166F0}" srcOrd="0" destOrd="0" presId="urn:microsoft.com/office/officeart/2005/8/layout/orgChart1"/>
    <dgm:cxn modelId="{18F6B4BA-70D3-4AA4-954D-51E7CDDED2ED}" type="presOf" srcId="{4912FC0A-C24F-404E-A0F7-42F309206DF3}" destId="{1CA79E3D-2962-42C0-8C9A-1398AB3AA113}" srcOrd="0" destOrd="0" presId="urn:microsoft.com/office/officeart/2005/8/layout/orgChart1"/>
    <dgm:cxn modelId="{ED2950D2-D192-4A04-AF24-3C0AD4688764}" type="presOf" srcId="{131B696B-5ADE-43C6-AA8A-2BFD36522445}" destId="{281631E6-A6A3-48C9-A5CC-00F3633E648A}" srcOrd="1" destOrd="0" presId="urn:microsoft.com/office/officeart/2005/8/layout/orgChart1"/>
    <dgm:cxn modelId="{D14792F0-1310-484B-81B1-AF34257BB273}" type="presOf" srcId="{03C84F75-2031-4AA4-B6F0-27F44773D70D}" destId="{0CF0A423-816F-4B5D-83EE-9FAACC09906A}" srcOrd="1" destOrd="0" presId="urn:microsoft.com/office/officeart/2005/8/layout/orgChart1"/>
    <dgm:cxn modelId="{FC3BF8F8-8175-40A6-BDFA-FAC691CDB27A}" type="presOf" srcId="{1E1F23DD-C042-4219-9C9C-280CD91B28AC}" destId="{BA70270E-585D-4A22-B309-A104DFB9AC6E}" srcOrd="1" destOrd="0" presId="urn:microsoft.com/office/officeart/2005/8/layout/orgChart1"/>
    <dgm:cxn modelId="{916E3E26-0C13-4016-A978-D3C068535B4E}" type="presParOf" srcId="{1CA79E3D-2962-42C0-8C9A-1398AB3AA113}" destId="{50A395C4-0E4D-4059-9682-15130E95B087}" srcOrd="0" destOrd="0" presId="urn:microsoft.com/office/officeart/2005/8/layout/orgChart1"/>
    <dgm:cxn modelId="{C343DAE5-4DD6-4827-B778-5467C4A82C79}" type="presParOf" srcId="{50A395C4-0E4D-4059-9682-15130E95B087}" destId="{CD8864FD-C9B2-494A-88EB-9FDC63761633}" srcOrd="0" destOrd="0" presId="urn:microsoft.com/office/officeart/2005/8/layout/orgChart1"/>
    <dgm:cxn modelId="{D1316DEB-BCD5-409D-9103-8F72A17B4BC9}" type="presParOf" srcId="{CD8864FD-C9B2-494A-88EB-9FDC63761633}" destId="{00DD5ACD-371A-4729-B992-E39098DC1F1D}" srcOrd="0" destOrd="0" presId="urn:microsoft.com/office/officeart/2005/8/layout/orgChart1"/>
    <dgm:cxn modelId="{EB006173-7648-4546-9FB2-767EB7373146}" type="presParOf" srcId="{CD8864FD-C9B2-494A-88EB-9FDC63761633}" destId="{7EFA7AA0-0092-48D0-9439-0EB32D25F1C0}" srcOrd="1" destOrd="0" presId="urn:microsoft.com/office/officeart/2005/8/layout/orgChart1"/>
    <dgm:cxn modelId="{D15047B5-53A8-42F8-AB1B-5FED98DB9B85}" type="presParOf" srcId="{50A395C4-0E4D-4059-9682-15130E95B087}" destId="{C3A3393F-F860-4BD0-878D-21DC2B2B037E}" srcOrd="1" destOrd="0" presId="urn:microsoft.com/office/officeart/2005/8/layout/orgChart1"/>
    <dgm:cxn modelId="{4F1FD2B3-4454-4B7E-BA7D-5212CEDAEB8C}" type="presParOf" srcId="{C3A3393F-F860-4BD0-878D-21DC2B2B037E}" destId="{FF99C2F2-CD21-4313-9634-001389A43FB9}" srcOrd="0" destOrd="0" presId="urn:microsoft.com/office/officeart/2005/8/layout/orgChart1"/>
    <dgm:cxn modelId="{62DEDA76-7D84-4197-8686-AB3316C60087}" type="presParOf" srcId="{C3A3393F-F860-4BD0-878D-21DC2B2B037E}" destId="{733B6E01-64FA-4661-B6CC-24705DC5A668}" srcOrd="1" destOrd="0" presId="urn:microsoft.com/office/officeart/2005/8/layout/orgChart1"/>
    <dgm:cxn modelId="{BF93F55D-5D0A-435B-A1A4-58ADEE6FB2D5}" type="presParOf" srcId="{733B6E01-64FA-4661-B6CC-24705DC5A668}" destId="{39F62395-B5DA-4B80-989D-00F6B58952E5}" srcOrd="0" destOrd="0" presId="urn:microsoft.com/office/officeart/2005/8/layout/orgChart1"/>
    <dgm:cxn modelId="{F63642CB-248E-413A-9A8B-CC9782550EBC}" type="presParOf" srcId="{39F62395-B5DA-4B80-989D-00F6B58952E5}" destId="{4C255BB0-1E6B-41BD-A9B3-29EA7F5693FC}" srcOrd="0" destOrd="0" presId="urn:microsoft.com/office/officeart/2005/8/layout/orgChart1"/>
    <dgm:cxn modelId="{49177869-6312-47BC-A915-1715BE5E20F0}" type="presParOf" srcId="{39F62395-B5DA-4B80-989D-00F6B58952E5}" destId="{BA70270E-585D-4A22-B309-A104DFB9AC6E}" srcOrd="1" destOrd="0" presId="urn:microsoft.com/office/officeart/2005/8/layout/orgChart1"/>
    <dgm:cxn modelId="{1B2FCEE0-C41E-4FBA-A4FB-9239D4721239}" type="presParOf" srcId="{733B6E01-64FA-4661-B6CC-24705DC5A668}" destId="{18BCA5D3-DEFD-454D-9E82-F7030D92C3BC}" srcOrd="1" destOrd="0" presId="urn:microsoft.com/office/officeart/2005/8/layout/orgChart1"/>
    <dgm:cxn modelId="{D4A5C266-0785-4EE5-9B43-3A9F44699D6E}" type="presParOf" srcId="{18BCA5D3-DEFD-454D-9E82-F7030D92C3BC}" destId="{00854E58-BD01-4E9A-BFE3-E2B249DCDE15}" srcOrd="0" destOrd="0" presId="urn:microsoft.com/office/officeart/2005/8/layout/orgChart1"/>
    <dgm:cxn modelId="{B149E202-8833-4F04-828E-38237C0EC74D}" type="presParOf" srcId="{18BCA5D3-DEFD-454D-9E82-F7030D92C3BC}" destId="{25BA82E1-1F11-4CF6-9A90-DED10EB306EB}" srcOrd="1" destOrd="0" presId="urn:microsoft.com/office/officeart/2005/8/layout/orgChart1"/>
    <dgm:cxn modelId="{E4A72E7C-7820-4F20-B9AD-E2E19B594E00}" type="presParOf" srcId="{25BA82E1-1F11-4CF6-9A90-DED10EB306EB}" destId="{74285F4B-170D-4234-B302-97D2D85ED42B}" srcOrd="0" destOrd="0" presId="urn:microsoft.com/office/officeart/2005/8/layout/orgChart1"/>
    <dgm:cxn modelId="{DA25ED8D-CABD-42D1-B5D0-C0FA0E1B2297}" type="presParOf" srcId="{74285F4B-170D-4234-B302-97D2D85ED42B}" destId="{CC3C5B9F-7C7E-48D7-BEFA-F5C8A50EDB1F}" srcOrd="0" destOrd="0" presId="urn:microsoft.com/office/officeart/2005/8/layout/orgChart1"/>
    <dgm:cxn modelId="{1F936FB2-4462-4E8F-94FF-8E1FCB8E5A4B}" type="presParOf" srcId="{74285F4B-170D-4234-B302-97D2D85ED42B}" destId="{281631E6-A6A3-48C9-A5CC-00F3633E648A}" srcOrd="1" destOrd="0" presId="urn:microsoft.com/office/officeart/2005/8/layout/orgChart1"/>
    <dgm:cxn modelId="{193E6647-A324-41B4-A014-38F07C819DB2}" type="presParOf" srcId="{25BA82E1-1F11-4CF6-9A90-DED10EB306EB}" destId="{B1F61199-2921-48EB-8C47-A0C3870E0EFF}" srcOrd="1" destOrd="0" presId="urn:microsoft.com/office/officeart/2005/8/layout/orgChart1"/>
    <dgm:cxn modelId="{9C3A48FA-26F8-448E-A61F-6CA839BD2838}" type="presParOf" srcId="{25BA82E1-1F11-4CF6-9A90-DED10EB306EB}" destId="{49D63E4A-7EB2-4303-A910-260994226B24}" srcOrd="2" destOrd="0" presId="urn:microsoft.com/office/officeart/2005/8/layout/orgChart1"/>
    <dgm:cxn modelId="{3B7B41C6-B151-4AD9-AAC7-5B918755CDD7}" type="presParOf" srcId="{733B6E01-64FA-4661-B6CC-24705DC5A668}" destId="{1ACB6A03-D727-4A7C-AFBE-AA136F42B5FF}" srcOrd="2" destOrd="0" presId="urn:microsoft.com/office/officeart/2005/8/layout/orgChart1"/>
    <dgm:cxn modelId="{755D6A3B-D803-4898-9C67-6F925A5A17B4}" type="presParOf" srcId="{C3A3393F-F860-4BD0-878D-21DC2B2B037E}" destId="{79A44E13-0693-4EF4-ADC9-07A7A193F52E}" srcOrd="2" destOrd="0" presId="urn:microsoft.com/office/officeart/2005/8/layout/orgChart1"/>
    <dgm:cxn modelId="{0627C502-E1E7-4492-83F0-9DC598332015}" type="presParOf" srcId="{C3A3393F-F860-4BD0-878D-21DC2B2B037E}" destId="{F19A08F4-B90B-4173-BA70-DFE8A572420E}" srcOrd="3" destOrd="0" presId="urn:microsoft.com/office/officeart/2005/8/layout/orgChart1"/>
    <dgm:cxn modelId="{4EA3427D-DB54-4316-B6B5-FBB6EE95BFED}" type="presParOf" srcId="{F19A08F4-B90B-4173-BA70-DFE8A572420E}" destId="{08E805BA-5AFC-4EA9-BBEB-1FA11E4A5419}" srcOrd="0" destOrd="0" presId="urn:microsoft.com/office/officeart/2005/8/layout/orgChart1"/>
    <dgm:cxn modelId="{D8A2D545-BD58-48EA-A368-0F92D79BF23B}" type="presParOf" srcId="{08E805BA-5AFC-4EA9-BBEB-1FA11E4A5419}" destId="{24349B9E-7679-48F3-8C1B-516E244933D3}" srcOrd="0" destOrd="0" presId="urn:microsoft.com/office/officeart/2005/8/layout/orgChart1"/>
    <dgm:cxn modelId="{3503B743-CBBB-4B9A-955B-D0512D4953BB}" type="presParOf" srcId="{08E805BA-5AFC-4EA9-BBEB-1FA11E4A5419}" destId="{00998848-0883-4A30-8D28-291E7D75C6FB}" srcOrd="1" destOrd="0" presId="urn:microsoft.com/office/officeart/2005/8/layout/orgChart1"/>
    <dgm:cxn modelId="{2D6FCF0E-DAD6-4AC8-8007-9A2470251361}" type="presParOf" srcId="{F19A08F4-B90B-4173-BA70-DFE8A572420E}" destId="{45A93E4F-2C9E-47CD-9578-C6A168439A3A}" srcOrd="1" destOrd="0" presId="urn:microsoft.com/office/officeart/2005/8/layout/orgChart1"/>
    <dgm:cxn modelId="{E8CCC746-0C14-421A-B2E8-24E8930604F2}" type="presParOf" srcId="{45A93E4F-2C9E-47CD-9578-C6A168439A3A}" destId="{B74BCAB8-0EA7-42E6-9BEE-11398D7C6C3B}" srcOrd="0" destOrd="0" presId="urn:microsoft.com/office/officeart/2005/8/layout/orgChart1"/>
    <dgm:cxn modelId="{3118C517-D630-401D-8BD7-B44A5A9A6DA4}" type="presParOf" srcId="{45A93E4F-2C9E-47CD-9578-C6A168439A3A}" destId="{1DF21838-ABDA-41D8-AB77-2E4520A0D3ED}" srcOrd="1" destOrd="0" presId="urn:microsoft.com/office/officeart/2005/8/layout/orgChart1"/>
    <dgm:cxn modelId="{F4F0214F-D08F-4C25-A93E-7DDCE910FA7C}" type="presParOf" srcId="{1DF21838-ABDA-41D8-AB77-2E4520A0D3ED}" destId="{D0F9AC67-6F8F-41E4-BB7B-B76DA67C4080}" srcOrd="0" destOrd="0" presId="urn:microsoft.com/office/officeart/2005/8/layout/orgChart1"/>
    <dgm:cxn modelId="{8B302B35-4D5A-4E3D-B35F-9D5C07065D6C}" type="presParOf" srcId="{D0F9AC67-6F8F-41E4-BB7B-B76DA67C4080}" destId="{64E85D38-C8F4-45A8-A4FB-7B00B79166F0}" srcOrd="0" destOrd="0" presId="urn:microsoft.com/office/officeart/2005/8/layout/orgChart1"/>
    <dgm:cxn modelId="{45C2BB91-1B94-4B1F-862E-7F6B78E2FBFD}" type="presParOf" srcId="{D0F9AC67-6F8F-41E4-BB7B-B76DA67C4080}" destId="{0CF0A423-816F-4B5D-83EE-9FAACC09906A}" srcOrd="1" destOrd="0" presId="urn:microsoft.com/office/officeart/2005/8/layout/orgChart1"/>
    <dgm:cxn modelId="{C77EC6D1-83D7-4C82-B2EC-28ED7B47D7F7}" type="presParOf" srcId="{1DF21838-ABDA-41D8-AB77-2E4520A0D3ED}" destId="{5BC40D90-9A2A-46B6-A3E4-A063ED42B522}" srcOrd="1" destOrd="0" presId="urn:microsoft.com/office/officeart/2005/8/layout/orgChart1"/>
    <dgm:cxn modelId="{2B7080C2-BB79-4ECE-BF7D-8A1E8DEAD90D}" type="presParOf" srcId="{1DF21838-ABDA-41D8-AB77-2E4520A0D3ED}" destId="{EB8BEB60-FF6F-44C1-9155-C9434133A065}" srcOrd="2" destOrd="0" presId="urn:microsoft.com/office/officeart/2005/8/layout/orgChart1"/>
    <dgm:cxn modelId="{B77A4CEC-0687-4F3B-BDCF-28B43AF7E49B}" type="presParOf" srcId="{F19A08F4-B90B-4173-BA70-DFE8A572420E}" destId="{7CB973D3-9989-46AC-A626-95B627260AFD}" srcOrd="2" destOrd="0" presId="urn:microsoft.com/office/officeart/2005/8/layout/orgChart1"/>
    <dgm:cxn modelId="{6ABC9733-A7FF-43C5-A5A5-189D1113DD67}" type="presParOf" srcId="{50A395C4-0E4D-4059-9682-15130E95B087}" destId="{D3B75623-7730-4849-B266-8F96DE74846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82240EE-AA92-4ED4-8AD9-9B9FB566383A}" type="doc">
      <dgm:prSet loTypeId="urn:microsoft.com/office/officeart/2005/8/layout/hierarchy3" loCatId="list" qsTypeId="urn:microsoft.com/office/officeart/2005/8/quickstyle/3d2" qsCatId="3D" csTypeId="urn:microsoft.com/office/officeart/2005/8/colors/accent1_5" csCatId="accent1" phldr="1"/>
      <dgm:spPr/>
      <dgm:t>
        <a:bodyPr/>
        <a:lstStyle/>
        <a:p>
          <a:endParaRPr lang="en-US"/>
        </a:p>
      </dgm:t>
    </dgm:pt>
    <dgm:pt modelId="{D8C0EB12-2BEE-4E57-ADB5-74CCFFDB9151}">
      <dgm:prSet phldrT="[Text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US" sz="2800" b="1" dirty="0"/>
            <a:t>Competent</a:t>
          </a:r>
        </a:p>
      </dgm:t>
    </dgm:pt>
    <dgm:pt modelId="{CE7FC174-8AD8-4DC5-824B-A09EC541DC6F}" type="parTrans" cxnId="{24A5024C-AA03-45CB-A035-B4625133BEDC}">
      <dgm:prSet/>
      <dgm:spPr/>
      <dgm:t>
        <a:bodyPr/>
        <a:lstStyle/>
        <a:p>
          <a:endParaRPr lang="en-US"/>
        </a:p>
      </dgm:t>
    </dgm:pt>
    <dgm:pt modelId="{3BD1FFD2-FE6B-464D-8C88-892038AC9C4E}" type="sibTrans" cxnId="{24A5024C-AA03-45CB-A035-B4625133BEDC}">
      <dgm:prSet/>
      <dgm:spPr/>
      <dgm:t>
        <a:bodyPr/>
        <a:lstStyle/>
        <a:p>
          <a:endParaRPr lang="en-US"/>
        </a:p>
      </dgm:t>
    </dgm:pt>
    <dgm:pt modelId="{54F9B4B8-539B-463A-B7B6-30D321D00FB5}">
      <dgm:prSet phldrT="[Text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pPr algn="ctr"/>
          <a:r>
            <a:rPr kumimoji="0" lang="en-ZA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+mn-ea"/>
              <a:cs typeface="+mn-cs"/>
            </a:rPr>
            <a:t>Ability to perform  task, action or function successfully</a:t>
          </a:r>
          <a:endParaRPr lang="en-US" sz="2400" dirty="0">
            <a:solidFill>
              <a:schemeClr val="bg1"/>
            </a:solidFill>
          </a:endParaRPr>
        </a:p>
      </dgm:t>
    </dgm:pt>
    <dgm:pt modelId="{1B1E88D3-988D-4436-A148-0D01B717E27E}" type="parTrans" cxnId="{08BDF0B1-5DA2-4284-9347-B027E0D2D5D5}">
      <dgm:prSet/>
      <dgm:spPr/>
      <dgm:t>
        <a:bodyPr/>
        <a:lstStyle/>
        <a:p>
          <a:endParaRPr lang="en-US"/>
        </a:p>
      </dgm:t>
    </dgm:pt>
    <dgm:pt modelId="{4BBD1D94-9D32-4484-95ED-BFAC0FB51E68}" type="sibTrans" cxnId="{08BDF0B1-5DA2-4284-9347-B027E0D2D5D5}">
      <dgm:prSet/>
      <dgm:spPr/>
      <dgm:t>
        <a:bodyPr/>
        <a:lstStyle/>
        <a:p>
          <a:endParaRPr lang="en-US"/>
        </a:p>
      </dgm:t>
    </dgm:pt>
    <dgm:pt modelId="{7AB0807A-8F9A-4609-8C2C-D7EC4B92C7E6}">
      <dgm:prSet phldrT="[Text]"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pPr algn="ctr"/>
          <a:r>
            <a:rPr kumimoji="0" lang="en-ZA" sz="2400" dirty="0">
              <a:effectLst/>
              <a:latin typeface="Calibri" panose="020F0502020204030204" pitchFamily="34" charset="0"/>
              <a:ea typeface="+mn-ea"/>
              <a:cs typeface="+mn-cs"/>
            </a:rPr>
            <a:t>Certificate  issued and credits awarded</a:t>
          </a:r>
          <a:endParaRPr kumimoji="0" lang="en-US" sz="2400" dirty="0">
            <a:effectLst/>
            <a:latin typeface="Calibri" panose="020F0502020204030204" pitchFamily="34" charset="0"/>
            <a:ea typeface="+mn-ea"/>
            <a:cs typeface="+mn-cs"/>
          </a:endParaRPr>
        </a:p>
      </dgm:t>
    </dgm:pt>
    <dgm:pt modelId="{7BC72181-087A-4586-AFB7-142E1F2088CD}" type="parTrans" cxnId="{CC0E2E16-B527-4C3C-A6A1-2C2DA4B9A498}">
      <dgm:prSet/>
      <dgm:spPr/>
      <dgm:t>
        <a:bodyPr/>
        <a:lstStyle/>
        <a:p>
          <a:endParaRPr lang="en-US"/>
        </a:p>
      </dgm:t>
    </dgm:pt>
    <dgm:pt modelId="{B231B704-0FC5-4CF7-9DBA-AB779BC5D658}" type="sibTrans" cxnId="{CC0E2E16-B527-4C3C-A6A1-2C2DA4B9A498}">
      <dgm:prSet/>
      <dgm:spPr/>
      <dgm:t>
        <a:bodyPr/>
        <a:lstStyle/>
        <a:p>
          <a:endParaRPr lang="en-US"/>
        </a:p>
      </dgm:t>
    </dgm:pt>
    <dgm:pt modelId="{EFAE4652-5489-4792-B8F1-0CE32FD278F2}">
      <dgm:prSet phldrT="[Text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US" sz="2800" b="1" dirty="0"/>
            <a:t>Not Yet Competent</a:t>
          </a:r>
        </a:p>
      </dgm:t>
    </dgm:pt>
    <dgm:pt modelId="{8B1EE7B5-BBF0-49EB-A327-A85A1D74F427}" type="parTrans" cxnId="{2A4B9556-DFC7-499A-82F2-DDAC704609B1}">
      <dgm:prSet/>
      <dgm:spPr/>
      <dgm:t>
        <a:bodyPr/>
        <a:lstStyle/>
        <a:p>
          <a:endParaRPr lang="en-US"/>
        </a:p>
      </dgm:t>
    </dgm:pt>
    <dgm:pt modelId="{93A535EA-357A-45B2-8AC0-0198981B9028}" type="sibTrans" cxnId="{2A4B9556-DFC7-499A-82F2-DDAC704609B1}">
      <dgm:prSet/>
      <dgm:spPr/>
      <dgm:t>
        <a:bodyPr/>
        <a:lstStyle/>
        <a:p>
          <a:endParaRPr lang="en-US"/>
        </a:p>
      </dgm:t>
    </dgm:pt>
    <dgm:pt modelId="{C03CB1F4-7F17-4518-AF8A-CC898C565749}">
      <dgm:prSet phldrT="[Text]"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kumimoji="0" lang="en-ZA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+mn-ea"/>
              <a:cs typeface="+mn-cs"/>
            </a:rPr>
            <a:t>Not successful yet </a:t>
          </a:r>
          <a:endParaRPr lang="en-US" sz="2400" dirty="0">
            <a:solidFill>
              <a:schemeClr val="bg1"/>
            </a:solidFill>
          </a:endParaRPr>
        </a:p>
      </dgm:t>
    </dgm:pt>
    <dgm:pt modelId="{80756A21-35ED-4CD4-8EAB-32A04926BD9D}" type="parTrans" cxnId="{8B1CD91B-A259-4523-80B9-4E8BD22D2CF5}">
      <dgm:prSet/>
      <dgm:spPr/>
      <dgm:t>
        <a:bodyPr/>
        <a:lstStyle/>
        <a:p>
          <a:endParaRPr lang="en-US"/>
        </a:p>
      </dgm:t>
    </dgm:pt>
    <dgm:pt modelId="{B3E6741A-7221-43E6-A44C-5937A7D515A1}" type="sibTrans" cxnId="{8B1CD91B-A259-4523-80B9-4E8BD22D2CF5}">
      <dgm:prSet/>
      <dgm:spPr/>
      <dgm:t>
        <a:bodyPr/>
        <a:lstStyle/>
        <a:p>
          <a:endParaRPr lang="en-US"/>
        </a:p>
      </dgm:t>
    </dgm:pt>
    <dgm:pt modelId="{7C351A2C-1931-40B8-9409-6896FB54BC6B}">
      <dgm:prSet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kumimoji="0" lang="en-ZA" sz="2400" dirty="0">
              <a:effectLst/>
              <a:latin typeface="Calibri" panose="020F0502020204030204" pitchFamily="34" charset="0"/>
              <a:ea typeface="+mn-ea"/>
              <a:cs typeface="+mn-cs"/>
            </a:rPr>
            <a:t>Opportunities to remediate  to address gaps</a:t>
          </a:r>
          <a:endParaRPr lang="en-US" sz="2400" dirty="0"/>
        </a:p>
      </dgm:t>
    </dgm:pt>
    <dgm:pt modelId="{0CD85615-DCA1-494E-9E6C-2A5F5BBC78C6}" type="parTrans" cxnId="{8DAFB877-2356-42DF-BD60-04BE67C191D1}">
      <dgm:prSet/>
      <dgm:spPr/>
      <dgm:t>
        <a:bodyPr/>
        <a:lstStyle/>
        <a:p>
          <a:endParaRPr lang="en-US"/>
        </a:p>
      </dgm:t>
    </dgm:pt>
    <dgm:pt modelId="{BDF1A5AE-3AE0-4A58-95A4-B568ABE37845}" type="sibTrans" cxnId="{8DAFB877-2356-42DF-BD60-04BE67C191D1}">
      <dgm:prSet/>
      <dgm:spPr/>
      <dgm:t>
        <a:bodyPr/>
        <a:lstStyle/>
        <a:p>
          <a:endParaRPr lang="en-US"/>
        </a:p>
      </dgm:t>
    </dgm:pt>
    <dgm:pt modelId="{924D2391-0E92-4FED-9C83-BF3AA5750AE1}" type="pres">
      <dgm:prSet presAssocID="{E82240EE-AA92-4ED4-8AD9-9B9FB566383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9BDC52F-05B3-4748-A327-B830559F3285}" type="pres">
      <dgm:prSet presAssocID="{D8C0EB12-2BEE-4E57-ADB5-74CCFFDB9151}" presName="root" presStyleCnt="0"/>
      <dgm:spPr/>
    </dgm:pt>
    <dgm:pt modelId="{0310231E-9E7A-4E70-8EC4-B0E9620A714C}" type="pres">
      <dgm:prSet presAssocID="{D8C0EB12-2BEE-4E57-ADB5-74CCFFDB9151}" presName="rootComposite" presStyleCnt="0"/>
      <dgm:spPr/>
    </dgm:pt>
    <dgm:pt modelId="{4C30E907-9459-4BCE-9CEE-D50CA8E25CB3}" type="pres">
      <dgm:prSet presAssocID="{D8C0EB12-2BEE-4E57-ADB5-74CCFFDB9151}" presName="rootText" presStyleLbl="node1" presStyleIdx="0" presStyleCnt="2" custLinFactNeighborX="-44132"/>
      <dgm:spPr/>
    </dgm:pt>
    <dgm:pt modelId="{681624F5-0C14-4AA2-8F41-9C06658E6BBF}" type="pres">
      <dgm:prSet presAssocID="{D8C0EB12-2BEE-4E57-ADB5-74CCFFDB9151}" presName="rootConnector" presStyleLbl="node1" presStyleIdx="0" presStyleCnt="2"/>
      <dgm:spPr/>
    </dgm:pt>
    <dgm:pt modelId="{0D4B9C10-CAF6-4559-AA56-CB76D840B27E}" type="pres">
      <dgm:prSet presAssocID="{D8C0EB12-2BEE-4E57-ADB5-74CCFFDB9151}" presName="childShape" presStyleCnt="0"/>
      <dgm:spPr/>
    </dgm:pt>
    <dgm:pt modelId="{411840A0-FE1C-4D59-9ED4-67B2E7F68839}" type="pres">
      <dgm:prSet presAssocID="{1B1E88D3-988D-4436-A148-0D01B717E27E}" presName="Name13" presStyleLbl="parChTrans1D2" presStyleIdx="0" presStyleCnt="4"/>
      <dgm:spPr/>
    </dgm:pt>
    <dgm:pt modelId="{226821CC-D27B-4EF3-A2C7-C4B85FB42DF7}" type="pres">
      <dgm:prSet presAssocID="{54F9B4B8-539B-463A-B7B6-30D321D00FB5}" presName="childText" presStyleLbl="bgAcc1" presStyleIdx="0" presStyleCnt="4" custScaleX="159725" custScaleY="110000" custLinFactNeighborX="-52184">
        <dgm:presLayoutVars>
          <dgm:bulletEnabled val="1"/>
        </dgm:presLayoutVars>
      </dgm:prSet>
      <dgm:spPr/>
    </dgm:pt>
    <dgm:pt modelId="{68B5D3B7-AC34-4DC8-BBA6-0AE75D13CF4B}" type="pres">
      <dgm:prSet presAssocID="{7BC72181-087A-4586-AFB7-142E1F2088CD}" presName="Name13" presStyleLbl="parChTrans1D2" presStyleIdx="1" presStyleCnt="4"/>
      <dgm:spPr/>
    </dgm:pt>
    <dgm:pt modelId="{BFD4CC16-C250-4D92-BA93-50331FC780EC}" type="pres">
      <dgm:prSet presAssocID="{7AB0807A-8F9A-4609-8C2C-D7EC4B92C7E6}" presName="childText" presStyleLbl="bgAcc1" presStyleIdx="1" presStyleCnt="4" custScaleX="160293" custScaleY="110000" custLinFactNeighborX="-52184">
        <dgm:presLayoutVars>
          <dgm:bulletEnabled val="1"/>
        </dgm:presLayoutVars>
      </dgm:prSet>
      <dgm:spPr/>
    </dgm:pt>
    <dgm:pt modelId="{4C57C817-16D4-48D1-A890-1D4C1D4980F0}" type="pres">
      <dgm:prSet presAssocID="{EFAE4652-5489-4792-B8F1-0CE32FD278F2}" presName="root" presStyleCnt="0"/>
      <dgm:spPr/>
    </dgm:pt>
    <dgm:pt modelId="{1F39DF84-750F-4FD7-98A9-4732194DEB8C}" type="pres">
      <dgm:prSet presAssocID="{EFAE4652-5489-4792-B8F1-0CE32FD278F2}" presName="rootComposite" presStyleCnt="0"/>
      <dgm:spPr/>
    </dgm:pt>
    <dgm:pt modelId="{0A1306EE-F29D-4CB0-ADDD-B4821031F774}" type="pres">
      <dgm:prSet presAssocID="{EFAE4652-5489-4792-B8F1-0CE32FD278F2}" presName="rootText" presStyleLbl="node1" presStyleIdx="1" presStyleCnt="2"/>
      <dgm:spPr/>
    </dgm:pt>
    <dgm:pt modelId="{092706B3-A5AF-477B-9BDB-68772B7A4499}" type="pres">
      <dgm:prSet presAssocID="{EFAE4652-5489-4792-B8F1-0CE32FD278F2}" presName="rootConnector" presStyleLbl="node1" presStyleIdx="1" presStyleCnt="2"/>
      <dgm:spPr/>
    </dgm:pt>
    <dgm:pt modelId="{CA4CE5BE-77AE-4CE6-8489-7448C55E75BB}" type="pres">
      <dgm:prSet presAssocID="{EFAE4652-5489-4792-B8F1-0CE32FD278F2}" presName="childShape" presStyleCnt="0"/>
      <dgm:spPr/>
    </dgm:pt>
    <dgm:pt modelId="{54192DF2-418F-433E-B8ED-736FF77E592E}" type="pres">
      <dgm:prSet presAssocID="{80756A21-35ED-4CD4-8EAB-32A04926BD9D}" presName="Name13" presStyleLbl="parChTrans1D2" presStyleIdx="2" presStyleCnt="4"/>
      <dgm:spPr/>
    </dgm:pt>
    <dgm:pt modelId="{8A02A319-79FC-40F8-A440-382EDF75D5E4}" type="pres">
      <dgm:prSet presAssocID="{C03CB1F4-7F17-4518-AF8A-CC898C565749}" presName="childText" presStyleLbl="bgAcc1" presStyleIdx="2" presStyleCnt="4" custScaleX="142712" custScaleY="110000" custLinFactNeighborX="164" custLinFactNeighborY="2424">
        <dgm:presLayoutVars>
          <dgm:bulletEnabled val="1"/>
        </dgm:presLayoutVars>
      </dgm:prSet>
      <dgm:spPr/>
    </dgm:pt>
    <dgm:pt modelId="{1D988BA5-7718-4C89-8B8F-3CE438A09815}" type="pres">
      <dgm:prSet presAssocID="{0CD85615-DCA1-494E-9E6C-2A5F5BBC78C6}" presName="Name13" presStyleLbl="parChTrans1D2" presStyleIdx="3" presStyleCnt="4"/>
      <dgm:spPr/>
    </dgm:pt>
    <dgm:pt modelId="{C42CA27C-3D85-42D8-BF99-19180EBC3F92}" type="pres">
      <dgm:prSet presAssocID="{7C351A2C-1931-40B8-9409-6896FB54BC6B}" presName="childText" presStyleLbl="bgAcc1" presStyleIdx="3" presStyleCnt="4" custScaleX="143413" custScaleY="110000">
        <dgm:presLayoutVars>
          <dgm:bulletEnabled val="1"/>
        </dgm:presLayoutVars>
      </dgm:prSet>
      <dgm:spPr/>
    </dgm:pt>
  </dgm:ptLst>
  <dgm:cxnLst>
    <dgm:cxn modelId="{BD64AA02-7FC8-4AFB-8FAF-59872A4B4FDF}" type="presOf" srcId="{7BC72181-087A-4586-AFB7-142E1F2088CD}" destId="{68B5D3B7-AC34-4DC8-BBA6-0AE75D13CF4B}" srcOrd="0" destOrd="0" presId="urn:microsoft.com/office/officeart/2005/8/layout/hierarchy3"/>
    <dgm:cxn modelId="{C34FDD07-98E0-4E8F-871F-E86DA7C0A4AD}" type="presOf" srcId="{80756A21-35ED-4CD4-8EAB-32A04926BD9D}" destId="{54192DF2-418F-433E-B8ED-736FF77E592E}" srcOrd="0" destOrd="0" presId="urn:microsoft.com/office/officeart/2005/8/layout/hierarchy3"/>
    <dgm:cxn modelId="{CC0E2E16-B527-4C3C-A6A1-2C2DA4B9A498}" srcId="{D8C0EB12-2BEE-4E57-ADB5-74CCFFDB9151}" destId="{7AB0807A-8F9A-4609-8C2C-D7EC4B92C7E6}" srcOrd="1" destOrd="0" parTransId="{7BC72181-087A-4586-AFB7-142E1F2088CD}" sibTransId="{B231B704-0FC5-4CF7-9DBA-AB779BC5D658}"/>
    <dgm:cxn modelId="{8B1CD91B-A259-4523-80B9-4E8BD22D2CF5}" srcId="{EFAE4652-5489-4792-B8F1-0CE32FD278F2}" destId="{C03CB1F4-7F17-4518-AF8A-CC898C565749}" srcOrd="0" destOrd="0" parTransId="{80756A21-35ED-4CD4-8EAB-32A04926BD9D}" sibTransId="{B3E6741A-7221-43E6-A44C-5937A7D515A1}"/>
    <dgm:cxn modelId="{CDA68A26-4046-40D5-94C7-277F8035E006}" type="presOf" srcId="{1B1E88D3-988D-4436-A148-0D01B717E27E}" destId="{411840A0-FE1C-4D59-9ED4-67B2E7F68839}" srcOrd="0" destOrd="0" presId="urn:microsoft.com/office/officeart/2005/8/layout/hierarchy3"/>
    <dgm:cxn modelId="{83ED2728-239B-43F2-B6D8-3F8B93F808BA}" type="presOf" srcId="{7AB0807A-8F9A-4609-8C2C-D7EC4B92C7E6}" destId="{BFD4CC16-C250-4D92-BA93-50331FC780EC}" srcOrd="0" destOrd="0" presId="urn:microsoft.com/office/officeart/2005/8/layout/hierarchy3"/>
    <dgm:cxn modelId="{1403C733-81B5-4DF8-9B36-1D257DFB83E8}" type="presOf" srcId="{E82240EE-AA92-4ED4-8AD9-9B9FB566383A}" destId="{924D2391-0E92-4FED-9C83-BF3AA5750AE1}" srcOrd="0" destOrd="0" presId="urn:microsoft.com/office/officeart/2005/8/layout/hierarchy3"/>
    <dgm:cxn modelId="{4265DD34-9BCA-482B-9904-259FC8E697CD}" type="presOf" srcId="{D8C0EB12-2BEE-4E57-ADB5-74CCFFDB9151}" destId="{681624F5-0C14-4AA2-8F41-9C06658E6BBF}" srcOrd="1" destOrd="0" presId="urn:microsoft.com/office/officeart/2005/8/layout/hierarchy3"/>
    <dgm:cxn modelId="{EBCE7E36-C942-4BD6-88DB-CC6563458096}" type="presOf" srcId="{7C351A2C-1931-40B8-9409-6896FB54BC6B}" destId="{C42CA27C-3D85-42D8-BF99-19180EBC3F92}" srcOrd="0" destOrd="0" presId="urn:microsoft.com/office/officeart/2005/8/layout/hierarchy3"/>
    <dgm:cxn modelId="{84E3CD68-929B-4722-A462-E83B73909162}" type="presOf" srcId="{D8C0EB12-2BEE-4E57-ADB5-74CCFFDB9151}" destId="{4C30E907-9459-4BCE-9CEE-D50CA8E25CB3}" srcOrd="0" destOrd="0" presId="urn:microsoft.com/office/officeart/2005/8/layout/hierarchy3"/>
    <dgm:cxn modelId="{24A5024C-AA03-45CB-A035-B4625133BEDC}" srcId="{E82240EE-AA92-4ED4-8AD9-9B9FB566383A}" destId="{D8C0EB12-2BEE-4E57-ADB5-74CCFFDB9151}" srcOrd="0" destOrd="0" parTransId="{CE7FC174-8AD8-4DC5-824B-A09EC541DC6F}" sibTransId="{3BD1FFD2-FE6B-464D-8C88-892038AC9C4E}"/>
    <dgm:cxn modelId="{2A4B9556-DFC7-499A-82F2-DDAC704609B1}" srcId="{E82240EE-AA92-4ED4-8AD9-9B9FB566383A}" destId="{EFAE4652-5489-4792-B8F1-0CE32FD278F2}" srcOrd="1" destOrd="0" parTransId="{8B1EE7B5-BBF0-49EB-A327-A85A1D74F427}" sibTransId="{93A535EA-357A-45B2-8AC0-0198981B9028}"/>
    <dgm:cxn modelId="{8DAFB877-2356-42DF-BD60-04BE67C191D1}" srcId="{EFAE4652-5489-4792-B8F1-0CE32FD278F2}" destId="{7C351A2C-1931-40B8-9409-6896FB54BC6B}" srcOrd="1" destOrd="0" parTransId="{0CD85615-DCA1-494E-9E6C-2A5F5BBC78C6}" sibTransId="{BDF1A5AE-3AE0-4A58-95A4-B568ABE37845}"/>
    <dgm:cxn modelId="{03ED1D80-E5BB-4158-A76D-FC781BBF18BF}" type="presOf" srcId="{EFAE4652-5489-4792-B8F1-0CE32FD278F2}" destId="{092706B3-A5AF-477B-9BDB-68772B7A4499}" srcOrd="1" destOrd="0" presId="urn:microsoft.com/office/officeart/2005/8/layout/hierarchy3"/>
    <dgm:cxn modelId="{92CA1992-1244-467D-939C-E19F9C159021}" type="presOf" srcId="{0CD85615-DCA1-494E-9E6C-2A5F5BBC78C6}" destId="{1D988BA5-7718-4C89-8B8F-3CE438A09815}" srcOrd="0" destOrd="0" presId="urn:microsoft.com/office/officeart/2005/8/layout/hierarchy3"/>
    <dgm:cxn modelId="{08BDF0B1-5DA2-4284-9347-B027E0D2D5D5}" srcId="{D8C0EB12-2BEE-4E57-ADB5-74CCFFDB9151}" destId="{54F9B4B8-539B-463A-B7B6-30D321D00FB5}" srcOrd="0" destOrd="0" parTransId="{1B1E88D3-988D-4436-A148-0D01B717E27E}" sibTransId="{4BBD1D94-9D32-4484-95ED-BFAC0FB51E68}"/>
    <dgm:cxn modelId="{7CE0DCC0-7018-459D-883A-B270A9064403}" type="presOf" srcId="{54F9B4B8-539B-463A-B7B6-30D321D00FB5}" destId="{226821CC-D27B-4EF3-A2C7-C4B85FB42DF7}" srcOrd="0" destOrd="0" presId="urn:microsoft.com/office/officeart/2005/8/layout/hierarchy3"/>
    <dgm:cxn modelId="{3528AEE0-01BC-4D85-8D8C-444E31BF9BD2}" type="presOf" srcId="{C03CB1F4-7F17-4518-AF8A-CC898C565749}" destId="{8A02A319-79FC-40F8-A440-382EDF75D5E4}" srcOrd="0" destOrd="0" presId="urn:microsoft.com/office/officeart/2005/8/layout/hierarchy3"/>
    <dgm:cxn modelId="{BEE84DF2-D6D2-47B0-8497-480DD5731C9A}" type="presOf" srcId="{EFAE4652-5489-4792-B8F1-0CE32FD278F2}" destId="{0A1306EE-F29D-4CB0-ADDD-B4821031F774}" srcOrd="0" destOrd="0" presId="urn:microsoft.com/office/officeart/2005/8/layout/hierarchy3"/>
    <dgm:cxn modelId="{5EA5DCD5-43C7-44FF-8CDA-033D294D0BAD}" type="presParOf" srcId="{924D2391-0E92-4FED-9C83-BF3AA5750AE1}" destId="{09BDC52F-05B3-4748-A327-B830559F3285}" srcOrd="0" destOrd="0" presId="urn:microsoft.com/office/officeart/2005/8/layout/hierarchy3"/>
    <dgm:cxn modelId="{0E562D4B-DF89-4EBB-A5E7-42860CF41DA1}" type="presParOf" srcId="{09BDC52F-05B3-4748-A327-B830559F3285}" destId="{0310231E-9E7A-4E70-8EC4-B0E9620A714C}" srcOrd="0" destOrd="0" presId="urn:microsoft.com/office/officeart/2005/8/layout/hierarchy3"/>
    <dgm:cxn modelId="{810E7AEE-014C-4C7F-8084-61880B876A0A}" type="presParOf" srcId="{0310231E-9E7A-4E70-8EC4-B0E9620A714C}" destId="{4C30E907-9459-4BCE-9CEE-D50CA8E25CB3}" srcOrd="0" destOrd="0" presId="urn:microsoft.com/office/officeart/2005/8/layout/hierarchy3"/>
    <dgm:cxn modelId="{5504CE72-D4DB-473B-B029-062C61A71D21}" type="presParOf" srcId="{0310231E-9E7A-4E70-8EC4-B0E9620A714C}" destId="{681624F5-0C14-4AA2-8F41-9C06658E6BBF}" srcOrd="1" destOrd="0" presId="urn:microsoft.com/office/officeart/2005/8/layout/hierarchy3"/>
    <dgm:cxn modelId="{7E042FB1-1FC7-4096-BB63-935FCD1741B1}" type="presParOf" srcId="{09BDC52F-05B3-4748-A327-B830559F3285}" destId="{0D4B9C10-CAF6-4559-AA56-CB76D840B27E}" srcOrd="1" destOrd="0" presId="urn:microsoft.com/office/officeart/2005/8/layout/hierarchy3"/>
    <dgm:cxn modelId="{4330E8B7-1306-44EC-BEA6-20C22883F744}" type="presParOf" srcId="{0D4B9C10-CAF6-4559-AA56-CB76D840B27E}" destId="{411840A0-FE1C-4D59-9ED4-67B2E7F68839}" srcOrd="0" destOrd="0" presId="urn:microsoft.com/office/officeart/2005/8/layout/hierarchy3"/>
    <dgm:cxn modelId="{7ABF04BD-743D-4706-94E7-9076F8702409}" type="presParOf" srcId="{0D4B9C10-CAF6-4559-AA56-CB76D840B27E}" destId="{226821CC-D27B-4EF3-A2C7-C4B85FB42DF7}" srcOrd="1" destOrd="0" presId="urn:microsoft.com/office/officeart/2005/8/layout/hierarchy3"/>
    <dgm:cxn modelId="{B27E7C9F-CB9A-45F0-A5F0-864E6AB3827C}" type="presParOf" srcId="{0D4B9C10-CAF6-4559-AA56-CB76D840B27E}" destId="{68B5D3B7-AC34-4DC8-BBA6-0AE75D13CF4B}" srcOrd="2" destOrd="0" presId="urn:microsoft.com/office/officeart/2005/8/layout/hierarchy3"/>
    <dgm:cxn modelId="{93FA1011-0A91-4C8B-BB14-AC27AF61E194}" type="presParOf" srcId="{0D4B9C10-CAF6-4559-AA56-CB76D840B27E}" destId="{BFD4CC16-C250-4D92-BA93-50331FC780EC}" srcOrd="3" destOrd="0" presId="urn:microsoft.com/office/officeart/2005/8/layout/hierarchy3"/>
    <dgm:cxn modelId="{70192631-3DF6-43E2-83D6-D799E8813596}" type="presParOf" srcId="{924D2391-0E92-4FED-9C83-BF3AA5750AE1}" destId="{4C57C817-16D4-48D1-A890-1D4C1D4980F0}" srcOrd="1" destOrd="0" presId="urn:microsoft.com/office/officeart/2005/8/layout/hierarchy3"/>
    <dgm:cxn modelId="{C4C4093C-353F-4534-AACD-50416C0154EE}" type="presParOf" srcId="{4C57C817-16D4-48D1-A890-1D4C1D4980F0}" destId="{1F39DF84-750F-4FD7-98A9-4732194DEB8C}" srcOrd="0" destOrd="0" presId="urn:microsoft.com/office/officeart/2005/8/layout/hierarchy3"/>
    <dgm:cxn modelId="{D3B1105D-C26D-43CF-B330-5A36A396244E}" type="presParOf" srcId="{1F39DF84-750F-4FD7-98A9-4732194DEB8C}" destId="{0A1306EE-F29D-4CB0-ADDD-B4821031F774}" srcOrd="0" destOrd="0" presId="urn:microsoft.com/office/officeart/2005/8/layout/hierarchy3"/>
    <dgm:cxn modelId="{74900C39-480A-4BDE-961A-112C6A2A53C6}" type="presParOf" srcId="{1F39DF84-750F-4FD7-98A9-4732194DEB8C}" destId="{092706B3-A5AF-477B-9BDB-68772B7A4499}" srcOrd="1" destOrd="0" presId="urn:microsoft.com/office/officeart/2005/8/layout/hierarchy3"/>
    <dgm:cxn modelId="{27EC3292-9725-4719-BCAD-2A03D97183B6}" type="presParOf" srcId="{4C57C817-16D4-48D1-A890-1D4C1D4980F0}" destId="{CA4CE5BE-77AE-4CE6-8489-7448C55E75BB}" srcOrd="1" destOrd="0" presId="urn:microsoft.com/office/officeart/2005/8/layout/hierarchy3"/>
    <dgm:cxn modelId="{D2C5EF77-AEB6-4E57-9CE1-E6433815AC24}" type="presParOf" srcId="{CA4CE5BE-77AE-4CE6-8489-7448C55E75BB}" destId="{54192DF2-418F-433E-B8ED-736FF77E592E}" srcOrd="0" destOrd="0" presId="urn:microsoft.com/office/officeart/2005/8/layout/hierarchy3"/>
    <dgm:cxn modelId="{2F55B3C4-C16F-4671-BD68-90D1C97FB285}" type="presParOf" srcId="{CA4CE5BE-77AE-4CE6-8489-7448C55E75BB}" destId="{8A02A319-79FC-40F8-A440-382EDF75D5E4}" srcOrd="1" destOrd="0" presId="urn:microsoft.com/office/officeart/2005/8/layout/hierarchy3"/>
    <dgm:cxn modelId="{6FCFA22D-49B2-45C1-9242-5CD11E217790}" type="presParOf" srcId="{CA4CE5BE-77AE-4CE6-8489-7448C55E75BB}" destId="{1D988BA5-7718-4C89-8B8F-3CE438A09815}" srcOrd="2" destOrd="0" presId="urn:microsoft.com/office/officeart/2005/8/layout/hierarchy3"/>
    <dgm:cxn modelId="{F709A036-9CD4-4F84-B3EE-D84D6F2B425D}" type="presParOf" srcId="{CA4CE5BE-77AE-4CE6-8489-7448C55E75BB}" destId="{C42CA27C-3D85-42D8-BF99-19180EBC3F92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8DCAA6B-A358-448E-BC3E-6A625329735A}" type="doc">
      <dgm:prSet loTypeId="urn:microsoft.com/office/officeart/2005/8/layout/hProcess9" loCatId="process" qsTypeId="urn:microsoft.com/office/officeart/2005/8/quickstyle/3d2" qsCatId="3D" csTypeId="urn:microsoft.com/office/officeart/2005/8/colors/accent5_3" csCatId="accent5" phldr="1"/>
      <dgm:spPr/>
    </dgm:pt>
    <dgm:pt modelId="{DAA5E4C2-83D4-4A6D-8606-481EFECC2AD0}">
      <dgm:prSet phldrT="[Text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Assessment</a:t>
          </a:r>
        </a:p>
      </dgm:t>
    </dgm:pt>
    <dgm:pt modelId="{AB98D134-C7E7-4C65-8499-6450FCA0E86E}" type="parTrans" cxnId="{07A63195-F2EF-4690-9BCC-848DFCA48C79}">
      <dgm:prSet/>
      <dgm:spPr/>
      <dgm:t>
        <a:bodyPr/>
        <a:lstStyle/>
        <a:p>
          <a:endParaRPr lang="en-US"/>
        </a:p>
      </dgm:t>
    </dgm:pt>
    <dgm:pt modelId="{8D4D6FED-992C-4FEE-A9B1-102A503BCD7D}" type="sibTrans" cxnId="{07A63195-F2EF-4690-9BCC-848DFCA48C79}">
      <dgm:prSet/>
      <dgm:spPr/>
      <dgm:t>
        <a:bodyPr/>
        <a:lstStyle/>
        <a:p>
          <a:endParaRPr lang="en-US"/>
        </a:p>
      </dgm:t>
    </dgm:pt>
    <dgm:pt modelId="{FE180A4F-BA84-4DD5-A8C5-63064108C86D}">
      <dgm:prSet phldrT="[Text]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Moderation</a:t>
          </a:r>
        </a:p>
      </dgm:t>
    </dgm:pt>
    <dgm:pt modelId="{D8FBCF9D-ADC0-46FA-B537-53F0A0064092}" type="parTrans" cxnId="{C31688B8-2213-4EBE-B2D7-CB84BAC3F166}">
      <dgm:prSet/>
      <dgm:spPr/>
      <dgm:t>
        <a:bodyPr/>
        <a:lstStyle/>
        <a:p>
          <a:endParaRPr lang="en-US"/>
        </a:p>
      </dgm:t>
    </dgm:pt>
    <dgm:pt modelId="{F8B29AB0-BF4D-48F9-A510-664C6C079FEF}" type="sibTrans" cxnId="{C31688B8-2213-4EBE-B2D7-CB84BAC3F166}">
      <dgm:prSet/>
      <dgm:spPr/>
      <dgm:t>
        <a:bodyPr/>
        <a:lstStyle/>
        <a:p>
          <a:endParaRPr lang="en-US"/>
        </a:p>
      </dgm:t>
    </dgm:pt>
    <dgm:pt modelId="{0825D63F-D9D6-438B-AA59-8282EBEB875E}">
      <dgm:prSet phldrT="[Text]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Verification</a:t>
          </a:r>
        </a:p>
      </dgm:t>
    </dgm:pt>
    <dgm:pt modelId="{FFD16068-C5E6-479E-B52B-F0685D11E4C4}" type="parTrans" cxnId="{4968E117-D0DE-4FFF-8440-28136D7E65EB}">
      <dgm:prSet/>
      <dgm:spPr/>
      <dgm:t>
        <a:bodyPr/>
        <a:lstStyle/>
        <a:p>
          <a:endParaRPr lang="en-US"/>
        </a:p>
      </dgm:t>
    </dgm:pt>
    <dgm:pt modelId="{60A78926-F1FC-4E2B-B475-6878F3923C60}" type="sibTrans" cxnId="{4968E117-D0DE-4FFF-8440-28136D7E65EB}">
      <dgm:prSet/>
      <dgm:spPr/>
      <dgm:t>
        <a:bodyPr/>
        <a:lstStyle/>
        <a:p>
          <a:endParaRPr lang="en-US"/>
        </a:p>
      </dgm:t>
    </dgm:pt>
    <dgm:pt modelId="{77F74482-C8DA-4864-A560-38E558C43570}" type="pres">
      <dgm:prSet presAssocID="{38DCAA6B-A358-448E-BC3E-6A625329735A}" presName="CompostProcess" presStyleCnt="0">
        <dgm:presLayoutVars>
          <dgm:dir/>
          <dgm:resizeHandles val="exact"/>
        </dgm:presLayoutVars>
      </dgm:prSet>
      <dgm:spPr/>
    </dgm:pt>
    <dgm:pt modelId="{063C9525-0888-4409-A09F-7CFC66304FE6}" type="pres">
      <dgm:prSet presAssocID="{38DCAA6B-A358-448E-BC3E-6A625329735A}" presName="arrow" presStyleLbl="bgShp" presStyleIdx="0" presStyleCn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</dgm:spPr>
    </dgm:pt>
    <dgm:pt modelId="{44F9D3B9-2833-4A76-9A80-CC6914938A48}" type="pres">
      <dgm:prSet presAssocID="{38DCAA6B-A358-448E-BC3E-6A625329735A}" presName="linearProcess" presStyleCnt="0"/>
      <dgm:spPr/>
    </dgm:pt>
    <dgm:pt modelId="{EE1E8816-6BB5-4803-984C-425751A425BD}" type="pres">
      <dgm:prSet presAssocID="{DAA5E4C2-83D4-4A6D-8606-481EFECC2AD0}" presName="textNode" presStyleLbl="node1" presStyleIdx="0" presStyleCnt="3">
        <dgm:presLayoutVars>
          <dgm:bulletEnabled val="1"/>
        </dgm:presLayoutVars>
      </dgm:prSet>
      <dgm:spPr/>
    </dgm:pt>
    <dgm:pt modelId="{4781D41D-FB9D-415D-9EE4-9B021D5374DC}" type="pres">
      <dgm:prSet presAssocID="{8D4D6FED-992C-4FEE-A9B1-102A503BCD7D}" presName="sibTrans" presStyleCnt="0"/>
      <dgm:spPr/>
    </dgm:pt>
    <dgm:pt modelId="{814C0117-EC7B-4EBC-A009-0C73F43105B8}" type="pres">
      <dgm:prSet presAssocID="{FE180A4F-BA84-4DD5-A8C5-63064108C86D}" presName="textNode" presStyleLbl="node1" presStyleIdx="1" presStyleCnt="3">
        <dgm:presLayoutVars>
          <dgm:bulletEnabled val="1"/>
        </dgm:presLayoutVars>
      </dgm:prSet>
      <dgm:spPr/>
    </dgm:pt>
    <dgm:pt modelId="{665C2AD4-8CF7-4332-AC50-E9F04E8E576B}" type="pres">
      <dgm:prSet presAssocID="{F8B29AB0-BF4D-48F9-A510-664C6C079FEF}" presName="sibTrans" presStyleCnt="0"/>
      <dgm:spPr/>
    </dgm:pt>
    <dgm:pt modelId="{29F903C9-F548-48EF-8ABD-A11130E99CEB}" type="pres">
      <dgm:prSet presAssocID="{0825D63F-D9D6-438B-AA59-8282EBEB875E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2AB82712-61EF-4318-9D32-E1EE7B95C66B}" type="presOf" srcId="{38DCAA6B-A358-448E-BC3E-6A625329735A}" destId="{77F74482-C8DA-4864-A560-38E558C43570}" srcOrd="0" destOrd="0" presId="urn:microsoft.com/office/officeart/2005/8/layout/hProcess9"/>
    <dgm:cxn modelId="{4968E117-D0DE-4FFF-8440-28136D7E65EB}" srcId="{38DCAA6B-A358-448E-BC3E-6A625329735A}" destId="{0825D63F-D9D6-438B-AA59-8282EBEB875E}" srcOrd="2" destOrd="0" parTransId="{FFD16068-C5E6-479E-B52B-F0685D11E4C4}" sibTransId="{60A78926-F1FC-4E2B-B475-6878F3923C60}"/>
    <dgm:cxn modelId="{9108EE51-BFD0-4CCA-86F1-C7275F9176B5}" type="presOf" srcId="{DAA5E4C2-83D4-4A6D-8606-481EFECC2AD0}" destId="{EE1E8816-6BB5-4803-984C-425751A425BD}" srcOrd="0" destOrd="0" presId="urn:microsoft.com/office/officeart/2005/8/layout/hProcess9"/>
    <dgm:cxn modelId="{9606CB86-A097-4989-AF29-8521A78BA5F9}" type="presOf" srcId="{0825D63F-D9D6-438B-AA59-8282EBEB875E}" destId="{29F903C9-F548-48EF-8ABD-A11130E99CEB}" srcOrd="0" destOrd="0" presId="urn:microsoft.com/office/officeart/2005/8/layout/hProcess9"/>
    <dgm:cxn modelId="{07A63195-F2EF-4690-9BCC-848DFCA48C79}" srcId="{38DCAA6B-A358-448E-BC3E-6A625329735A}" destId="{DAA5E4C2-83D4-4A6D-8606-481EFECC2AD0}" srcOrd="0" destOrd="0" parTransId="{AB98D134-C7E7-4C65-8499-6450FCA0E86E}" sibTransId="{8D4D6FED-992C-4FEE-A9B1-102A503BCD7D}"/>
    <dgm:cxn modelId="{C31688B8-2213-4EBE-B2D7-CB84BAC3F166}" srcId="{38DCAA6B-A358-448E-BC3E-6A625329735A}" destId="{FE180A4F-BA84-4DD5-A8C5-63064108C86D}" srcOrd="1" destOrd="0" parTransId="{D8FBCF9D-ADC0-46FA-B537-53F0A0064092}" sibTransId="{F8B29AB0-BF4D-48F9-A510-664C6C079FEF}"/>
    <dgm:cxn modelId="{670376E8-E487-4CAB-982D-0BA424F21F7F}" type="presOf" srcId="{FE180A4F-BA84-4DD5-A8C5-63064108C86D}" destId="{814C0117-EC7B-4EBC-A009-0C73F43105B8}" srcOrd="0" destOrd="0" presId="urn:microsoft.com/office/officeart/2005/8/layout/hProcess9"/>
    <dgm:cxn modelId="{11253EDD-D6EC-49AE-B62D-D9F879E3A8BC}" type="presParOf" srcId="{77F74482-C8DA-4864-A560-38E558C43570}" destId="{063C9525-0888-4409-A09F-7CFC66304FE6}" srcOrd="0" destOrd="0" presId="urn:microsoft.com/office/officeart/2005/8/layout/hProcess9"/>
    <dgm:cxn modelId="{772EF0FE-585B-42C4-AB5E-B4637A1D9755}" type="presParOf" srcId="{77F74482-C8DA-4864-A560-38E558C43570}" destId="{44F9D3B9-2833-4A76-9A80-CC6914938A48}" srcOrd="1" destOrd="0" presId="urn:microsoft.com/office/officeart/2005/8/layout/hProcess9"/>
    <dgm:cxn modelId="{53DD772B-4318-4AEF-990B-462945E4B8A5}" type="presParOf" srcId="{44F9D3B9-2833-4A76-9A80-CC6914938A48}" destId="{EE1E8816-6BB5-4803-984C-425751A425BD}" srcOrd="0" destOrd="0" presId="urn:microsoft.com/office/officeart/2005/8/layout/hProcess9"/>
    <dgm:cxn modelId="{6D7D0545-029B-45D4-8C72-DA27CD47652C}" type="presParOf" srcId="{44F9D3B9-2833-4A76-9A80-CC6914938A48}" destId="{4781D41D-FB9D-415D-9EE4-9B021D5374DC}" srcOrd="1" destOrd="0" presId="urn:microsoft.com/office/officeart/2005/8/layout/hProcess9"/>
    <dgm:cxn modelId="{2CE9C6CF-0624-48C0-AFAF-97381C5F3761}" type="presParOf" srcId="{44F9D3B9-2833-4A76-9A80-CC6914938A48}" destId="{814C0117-EC7B-4EBC-A009-0C73F43105B8}" srcOrd="2" destOrd="0" presId="urn:microsoft.com/office/officeart/2005/8/layout/hProcess9"/>
    <dgm:cxn modelId="{B8EACF51-653E-4EF9-8952-787947C899BA}" type="presParOf" srcId="{44F9D3B9-2833-4A76-9A80-CC6914938A48}" destId="{665C2AD4-8CF7-4332-AC50-E9F04E8E576B}" srcOrd="3" destOrd="0" presId="urn:microsoft.com/office/officeart/2005/8/layout/hProcess9"/>
    <dgm:cxn modelId="{5352472C-9EB4-4B10-BDA2-E8BCF637BCB2}" type="presParOf" srcId="{44F9D3B9-2833-4A76-9A80-CC6914938A48}" destId="{29F903C9-F548-48EF-8ABD-A11130E99CE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D695D5E-2E38-4ADF-8A4A-651A192E8BF5}" type="doc">
      <dgm:prSet loTypeId="urn:microsoft.com/office/officeart/2005/8/layout/process5" loCatId="process" qsTypeId="urn:microsoft.com/office/officeart/2005/8/quickstyle/3d1" qsCatId="3D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D4407A27-3D4E-47C4-8539-E38FEDD7B225}">
      <dgm:prSet phldrT="[Text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en-US" sz="2400" b="1" dirty="0"/>
            <a:t>Draft learning outcomes</a:t>
          </a:r>
        </a:p>
      </dgm:t>
    </dgm:pt>
    <dgm:pt modelId="{E548E82D-98E5-44D8-A197-B0D7F3E279B0}" type="parTrans" cxnId="{5773B8FA-7B3C-49A4-AD22-DD66316065BC}">
      <dgm:prSet/>
      <dgm:spPr/>
      <dgm:t>
        <a:bodyPr/>
        <a:lstStyle/>
        <a:p>
          <a:pPr algn="ctr"/>
          <a:endParaRPr lang="en-US"/>
        </a:p>
      </dgm:t>
    </dgm:pt>
    <dgm:pt modelId="{EFFD2674-98CA-48DF-A2DF-E72436768B92}" type="sibTrans" cxnId="{5773B8FA-7B3C-49A4-AD22-DD66316065BC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endParaRPr lang="en-US" dirty="0"/>
        </a:p>
      </dgm:t>
    </dgm:pt>
    <dgm:pt modelId="{EF5DC61E-D529-44AC-8AC8-12F7DA4EF2CA}">
      <dgm:prSet phldrT="[Text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en-US" sz="2400" b="1" dirty="0"/>
            <a:t>Conduct needs analysis</a:t>
          </a:r>
        </a:p>
      </dgm:t>
    </dgm:pt>
    <dgm:pt modelId="{5B60736E-A319-4C66-972D-54DE472408F6}" type="parTrans" cxnId="{E9FA18C1-9C00-451A-8626-02318C48499A}">
      <dgm:prSet/>
      <dgm:spPr/>
      <dgm:t>
        <a:bodyPr/>
        <a:lstStyle/>
        <a:p>
          <a:pPr algn="ctr"/>
          <a:endParaRPr lang="en-US"/>
        </a:p>
      </dgm:t>
    </dgm:pt>
    <dgm:pt modelId="{E5BF9C77-EDCB-4E4B-8A2E-85892F13FD0C}" type="sibTrans" cxnId="{E9FA18C1-9C00-451A-8626-02318C48499A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endParaRPr lang="en-US" dirty="0"/>
        </a:p>
      </dgm:t>
    </dgm:pt>
    <dgm:pt modelId="{3530B8DB-4350-450A-9F0E-91A5E2A453CC}">
      <dgm:prSet phldrT="[Text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en-US" sz="2400" b="1" dirty="0"/>
            <a:t>Design learning outcomes</a:t>
          </a:r>
        </a:p>
      </dgm:t>
    </dgm:pt>
    <dgm:pt modelId="{6F429552-076B-4995-A12E-DC7752D424D9}" type="parTrans" cxnId="{B249FF39-6C7D-4DC6-AB65-59811F609768}">
      <dgm:prSet/>
      <dgm:spPr/>
      <dgm:t>
        <a:bodyPr/>
        <a:lstStyle/>
        <a:p>
          <a:pPr algn="ctr"/>
          <a:endParaRPr lang="en-US"/>
        </a:p>
      </dgm:t>
    </dgm:pt>
    <dgm:pt modelId="{4144BFCB-5E56-47D6-9B9C-BAA270352208}" type="sibTrans" cxnId="{B249FF39-6C7D-4DC6-AB65-59811F609768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endParaRPr lang="en-US" dirty="0"/>
        </a:p>
      </dgm:t>
    </dgm:pt>
    <dgm:pt modelId="{A4510C50-5F60-440C-A287-A7CFE18B839D}">
      <dgm:prSet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en-US" sz="2400" b="1" dirty="0"/>
            <a:t>Draft brief for development</a:t>
          </a:r>
        </a:p>
      </dgm:t>
    </dgm:pt>
    <dgm:pt modelId="{AD432BB4-DF94-4FBF-9313-58A5C75A5468}" type="parTrans" cxnId="{85D7E644-2EAC-4D65-BF45-E6A8B73FF6B1}">
      <dgm:prSet/>
      <dgm:spPr/>
      <dgm:t>
        <a:bodyPr/>
        <a:lstStyle/>
        <a:p>
          <a:pPr algn="ctr"/>
          <a:endParaRPr lang="en-US"/>
        </a:p>
      </dgm:t>
    </dgm:pt>
    <dgm:pt modelId="{1F3DC078-ED0A-4630-A33A-07F79FA1F86B}" type="sibTrans" cxnId="{85D7E644-2EAC-4D65-BF45-E6A8B73FF6B1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endParaRPr lang="en-US" dirty="0"/>
        </a:p>
      </dgm:t>
    </dgm:pt>
    <dgm:pt modelId="{5552AC0C-1FC9-4D65-B678-58D882B96EAF}">
      <dgm:prSet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en-US" sz="2400" b="1" dirty="0"/>
            <a:t>Evaluate design</a:t>
          </a:r>
        </a:p>
      </dgm:t>
    </dgm:pt>
    <dgm:pt modelId="{7B961C37-5530-4997-8C35-F4145AAA00FE}" type="parTrans" cxnId="{00E9FB65-C61C-4166-A3AC-CB4C6F5341D8}">
      <dgm:prSet/>
      <dgm:spPr/>
      <dgm:t>
        <a:bodyPr/>
        <a:lstStyle/>
        <a:p>
          <a:pPr algn="ctr"/>
          <a:endParaRPr lang="en-US"/>
        </a:p>
      </dgm:t>
    </dgm:pt>
    <dgm:pt modelId="{7925620A-4015-4484-A15C-23C6F41ED992}" type="sibTrans" cxnId="{00E9FB65-C61C-4166-A3AC-CB4C6F5341D8}">
      <dgm:prSet/>
      <dgm:spPr/>
      <dgm:t>
        <a:bodyPr/>
        <a:lstStyle/>
        <a:p>
          <a:pPr algn="ctr"/>
          <a:endParaRPr lang="en-US"/>
        </a:p>
      </dgm:t>
    </dgm:pt>
    <dgm:pt modelId="{7AB714CB-87FC-44B5-A67D-9B3AF48058B2}" type="pres">
      <dgm:prSet presAssocID="{4D695D5E-2E38-4ADF-8A4A-651A192E8BF5}" presName="diagram" presStyleCnt="0">
        <dgm:presLayoutVars>
          <dgm:dir/>
          <dgm:resizeHandles val="exact"/>
        </dgm:presLayoutVars>
      </dgm:prSet>
      <dgm:spPr/>
    </dgm:pt>
    <dgm:pt modelId="{7349FBB3-B8E8-46C4-8268-76207AED8782}" type="pres">
      <dgm:prSet presAssocID="{D4407A27-3D4E-47C4-8539-E38FEDD7B225}" presName="node" presStyleLbl="node1" presStyleIdx="0" presStyleCnt="5">
        <dgm:presLayoutVars>
          <dgm:bulletEnabled val="1"/>
        </dgm:presLayoutVars>
      </dgm:prSet>
      <dgm:spPr/>
    </dgm:pt>
    <dgm:pt modelId="{AF84F21A-133C-4653-9F6B-E7F527C42F30}" type="pres">
      <dgm:prSet presAssocID="{EFFD2674-98CA-48DF-A2DF-E72436768B92}" presName="sibTrans" presStyleLbl="sibTrans2D1" presStyleIdx="0" presStyleCnt="4"/>
      <dgm:spPr/>
    </dgm:pt>
    <dgm:pt modelId="{FCCA2588-D00F-4138-A121-C1BD2D3E4AA0}" type="pres">
      <dgm:prSet presAssocID="{EFFD2674-98CA-48DF-A2DF-E72436768B92}" presName="connectorText" presStyleLbl="sibTrans2D1" presStyleIdx="0" presStyleCnt="4"/>
      <dgm:spPr/>
    </dgm:pt>
    <dgm:pt modelId="{15901D33-447E-42D8-9EF4-D2D3C77E0987}" type="pres">
      <dgm:prSet presAssocID="{EF5DC61E-D529-44AC-8AC8-12F7DA4EF2CA}" presName="node" presStyleLbl="node1" presStyleIdx="1" presStyleCnt="5">
        <dgm:presLayoutVars>
          <dgm:bulletEnabled val="1"/>
        </dgm:presLayoutVars>
      </dgm:prSet>
      <dgm:spPr/>
    </dgm:pt>
    <dgm:pt modelId="{127EBCB6-73F3-422C-97D8-8B3B6C43B26E}" type="pres">
      <dgm:prSet presAssocID="{E5BF9C77-EDCB-4E4B-8A2E-85892F13FD0C}" presName="sibTrans" presStyleLbl="sibTrans2D1" presStyleIdx="1" presStyleCnt="4"/>
      <dgm:spPr/>
    </dgm:pt>
    <dgm:pt modelId="{A3353FF3-1CA9-4EC7-815F-30EF10313E10}" type="pres">
      <dgm:prSet presAssocID="{E5BF9C77-EDCB-4E4B-8A2E-85892F13FD0C}" presName="connectorText" presStyleLbl="sibTrans2D1" presStyleIdx="1" presStyleCnt="4"/>
      <dgm:spPr/>
    </dgm:pt>
    <dgm:pt modelId="{104ABB19-2E6A-420A-A724-A654ECFE0BFB}" type="pres">
      <dgm:prSet presAssocID="{3530B8DB-4350-450A-9F0E-91A5E2A453CC}" presName="node" presStyleLbl="node1" presStyleIdx="2" presStyleCnt="5">
        <dgm:presLayoutVars>
          <dgm:bulletEnabled val="1"/>
        </dgm:presLayoutVars>
      </dgm:prSet>
      <dgm:spPr/>
    </dgm:pt>
    <dgm:pt modelId="{716E0C4C-FC2C-4B61-8B07-3A26446D8A5D}" type="pres">
      <dgm:prSet presAssocID="{4144BFCB-5E56-47D6-9B9C-BAA270352208}" presName="sibTrans" presStyleLbl="sibTrans2D1" presStyleIdx="2" presStyleCnt="4"/>
      <dgm:spPr/>
    </dgm:pt>
    <dgm:pt modelId="{8FF8C7F2-3EA2-4F0D-9A5D-BFEFD80D40AA}" type="pres">
      <dgm:prSet presAssocID="{4144BFCB-5E56-47D6-9B9C-BAA270352208}" presName="connectorText" presStyleLbl="sibTrans2D1" presStyleIdx="2" presStyleCnt="4"/>
      <dgm:spPr/>
    </dgm:pt>
    <dgm:pt modelId="{E2200409-8984-47A0-A85E-AAF78A728710}" type="pres">
      <dgm:prSet presAssocID="{A4510C50-5F60-440C-A287-A7CFE18B839D}" presName="node" presStyleLbl="node1" presStyleIdx="3" presStyleCnt="5" custLinFactNeighborX="-70578" custLinFactNeighborY="657">
        <dgm:presLayoutVars>
          <dgm:bulletEnabled val="1"/>
        </dgm:presLayoutVars>
      </dgm:prSet>
      <dgm:spPr/>
    </dgm:pt>
    <dgm:pt modelId="{F04C812C-BE16-4985-AAC8-5046DCD887F9}" type="pres">
      <dgm:prSet presAssocID="{1F3DC078-ED0A-4630-A33A-07F79FA1F86B}" presName="sibTrans" presStyleLbl="sibTrans2D1" presStyleIdx="3" presStyleCnt="4"/>
      <dgm:spPr/>
    </dgm:pt>
    <dgm:pt modelId="{591652BE-703C-4986-81A8-DC85362C41E7}" type="pres">
      <dgm:prSet presAssocID="{1F3DC078-ED0A-4630-A33A-07F79FA1F86B}" presName="connectorText" presStyleLbl="sibTrans2D1" presStyleIdx="3" presStyleCnt="4"/>
      <dgm:spPr/>
    </dgm:pt>
    <dgm:pt modelId="{DC7F46E3-BD10-4551-8C08-A8F53B69D0A3}" type="pres">
      <dgm:prSet presAssocID="{5552AC0C-1FC9-4D65-B678-58D882B96EAF}" presName="node" presStyleLbl="node1" presStyleIdx="4" presStyleCnt="5" custLinFactNeighborX="-79153" custLinFactNeighborY="657">
        <dgm:presLayoutVars>
          <dgm:bulletEnabled val="1"/>
        </dgm:presLayoutVars>
      </dgm:prSet>
      <dgm:spPr/>
    </dgm:pt>
  </dgm:ptLst>
  <dgm:cxnLst>
    <dgm:cxn modelId="{C9DB3E01-A496-444C-980D-CB5FB0163D12}" type="presOf" srcId="{EFFD2674-98CA-48DF-A2DF-E72436768B92}" destId="{AF84F21A-133C-4653-9F6B-E7F527C42F30}" srcOrd="0" destOrd="0" presId="urn:microsoft.com/office/officeart/2005/8/layout/process5"/>
    <dgm:cxn modelId="{EBBD7609-5384-41BB-A28E-82F74FFC8B19}" type="presOf" srcId="{4144BFCB-5E56-47D6-9B9C-BAA270352208}" destId="{8FF8C7F2-3EA2-4F0D-9A5D-BFEFD80D40AA}" srcOrd="1" destOrd="0" presId="urn:microsoft.com/office/officeart/2005/8/layout/process5"/>
    <dgm:cxn modelId="{1EC95C1D-43FA-4B20-A0F8-B8BD01BBCE85}" type="presOf" srcId="{EF5DC61E-D529-44AC-8AC8-12F7DA4EF2CA}" destId="{15901D33-447E-42D8-9EF4-D2D3C77E0987}" srcOrd="0" destOrd="0" presId="urn:microsoft.com/office/officeart/2005/8/layout/process5"/>
    <dgm:cxn modelId="{B249FF39-6C7D-4DC6-AB65-59811F609768}" srcId="{4D695D5E-2E38-4ADF-8A4A-651A192E8BF5}" destId="{3530B8DB-4350-450A-9F0E-91A5E2A453CC}" srcOrd="2" destOrd="0" parTransId="{6F429552-076B-4995-A12E-DC7752D424D9}" sibTransId="{4144BFCB-5E56-47D6-9B9C-BAA270352208}"/>
    <dgm:cxn modelId="{C32D5F62-B8EB-4C37-811F-E9D668F9B4BA}" type="presOf" srcId="{3530B8DB-4350-450A-9F0E-91A5E2A453CC}" destId="{104ABB19-2E6A-420A-A724-A654ECFE0BFB}" srcOrd="0" destOrd="0" presId="urn:microsoft.com/office/officeart/2005/8/layout/process5"/>
    <dgm:cxn modelId="{85D7E644-2EAC-4D65-BF45-E6A8B73FF6B1}" srcId="{4D695D5E-2E38-4ADF-8A4A-651A192E8BF5}" destId="{A4510C50-5F60-440C-A287-A7CFE18B839D}" srcOrd="3" destOrd="0" parTransId="{AD432BB4-DF94-4FBF-9313-58A5C75A5468}" sibTransId="{1F3DC078-ED0A-4630-A33A-07F79FA1F86B}"/>
    <dgm:cxn modelId="{5852FE64-AD59-4F4D-94CC-E2F44345006B}" type="presOf" srcId="{D4407A27-3D4E-47C4-8539-E38FEDD7B225}" destId="{7349FBB3-B8E8-46C4-8268-76207AED8782}" srcOrd="0" destOrd="0" presId="urn:microsoft.com/office/officeart/2005/8/layout/process5"/>
    <dgm:cxn modelId="{00E9FB65-C61C-4166-A3AC-CB4C6F5341D8}" srcId="{4D695D5E-2E38-4ADF-8A4A-651A192E8BF5}" destId="{5552AC0C-1FC9-4D65-B678-58D882B96EAF}" srcOrd="4" destOrd="0" parTransId="{7B961C37-5530-4997-8C35-F4145AAA00FE}" sibTransId="{7925620A-4015-4484-A15C-23C6F41ED992}"/>
    <dgm:cxn modelId="{3E6EB647-8F23-435C-B39F-79EE65636651}" type="presOf" srcId="{1F3DC078-ED0A-4630-A33A-07F79FA1F86B}" destId="{591652BE-703C-4986-81A8-DC85362C41E7}" srcOrd="1" destOrd="0" presId="urn:microsoft.com/office/officeart/2005/8/layout/process5"/>
    <dgm:cxn modelId="{5B051974-88C3-4283-ACCF-C6884D38FEE2}" type="presOf" srcId="{E5BF9C77-EDCB-4E4B-8A2E-85892F13FD0C}" destId="{127EBCB6-73F3-422C-97D8-8B3B6C43B26E}" srcOrd="0" destOrd="0" presId="urn:microsoft.com/office/officeart/2005/8/layout/process5"/>
    <dgm:cxn modelId="{377AC775-7112-40B9-9CCB-80EBD64FFBE6}" type="presOf" srcId="{E5BF9C77-EDCB-4E4B-8A2E-85892F13FD0C}" destId="{A3353FF3-1CA9-4EC7-815F-30EF10313E10}" srcOrd="1" destOrd="0" presId="urn:microsoft.com/office/officeart/2005/8/layout/process5"/>
    <dgm:cxn modelId="{FCAA03A2-EADC-408F-BD1C-D0E48A7A8BEB}" type="presOf" srcId="{A4510C50-5F60-440C-A287-A7CFE18B839D}" destId="{E2200409-8984-47A0-A85E-AAF78A728710}" srcOrd="0" destOrd="0" presId="urn:microsoft.com/office/officeart/2005/8/layout/process5"/>
    <dgm:cxn modelId="{501CF2B3-2823-4603-ACDE-772E6FE42BCE}" type="presOf" srcId="{1F3DC078-ED0A-4630-A33A-07F79FA1F86B}" destId="{F04C812C-BE16-4985-AAC8-5046DCD887F9}" srcOrd="0" destOrd="0" presId="urn:microsoft.com/office/officeart/2005/8/layout/process5"/>
    <dgm:cxn modelId="{E9FA18C1-9C00-451A-8626-02318C48499A}" srcId="{4D695D5E-2E38-4ADF-8A4A-651A192E8BF5}" destId="{EF5DC61E-D529-44AC-8AC8-12F7DA4EF2CA}" srcOrd="1" destOrd="0" parTransId="{5B60736E-A319-4C66-972D-54DE472408F6}" sibTransId="{E5BF9C77-EDCB-4E4B-8A2E-85892F13FD0C}"/>
    <dgm:cxn modelId="{AF8F42EE-23CC-4282-9B95-477A9BD6DC20}" type="presOf" srcId="{EFFD2674-98CA-48DF-A2DF-E72436768B92}" destId="{FCCA2588-D00F-4138-A121-C1BD2D3E4AA0}" srcOrd="1" destOrd="0" presId="urn:microsoft.com/office/officeart/2005/8/layout/process5"/>
    <dgm:cxn modelId="{1E4143F1-778F-4B1D-A225-D97E1630B7E2}" type="presOf" srcId="{4144BFCB-5E56-47D6-9B9C-BAA270352208}" destId="{716E0C4C-FC2C-4B61-8B07-3A26446D8A5D}" srcOrd="0" destOrd="0" presId="urn:microsoft.com/office/officeart/2005/8/layout/process5"/>
    <dgm:cxn modelId="{1BAA92F1-ED9F-4B79-AF27-69D52FE61CF5}" type="presOf" srcId="{4D695D5E-2E38-4ADF-8A4A-651A192E8BF5}" destId="{7AB714CB-87FC-44B5-A67D-9B3AF48058B2}" srcOrd="0" destOrd="0" presId="urn:microsoft.com/office/officeart/2005/8/layout/process5"/>
    <dgm:cxn modelId="{788249F7-76A3-4CE5-AB9D-D2AB81819805}" type="presOf" srcId="{5552AC0C-1FC9-4D65-B678-58D882B96EAF}" destId="{DC7F46E3-BD10-4551-8C08-A8F53B69D0A3}" srcOrd="0" destOrd="0" presId="urn:microsoft.com/office/officeart/2005/8/layout/process5"/>
    <dgm:cxn modelId="{5773B8FA-7B3C-49A4-AD22-DD66316065BC}" srcId="{4D695D5E-2E38-4ADF-8A4A-651A192E8BF5}" destId="{D4407A27-3D4E-47C4-8539-E38FEDD7B225}" srcOrd="0" destOrd="0" parTransId="{E548E82D-98E5-44D8-A197-B0D7F3E279B0}" sibTransId="{EFFD2674-98CA-48DF-A2DF-E72436768B92}"/>
    <dgm:cxn modelId="{D82F997C-E5F5-4E9C-AF4E-B13518EBD2CC}" type="presParOf" srcId="{7AB714CB-87FC-44B5-A67D-9B3AF48058B2}" destId="{7349FBB3-B8E8-46C4-8268-76207AED8782}" srcOrd="0" destOrd="0" presId="urn:microsoft.com/office/officeart/2005/8/layout/process5"/>
    <dgm:cxn modelId="{A495C055-56CA-47CD-B916-A24038B441EB}" type="presParOf" srcId="{7AB714CB-87FC-44B5-A67D-9B3AF48058B2}" destId="{AF84F21A-133C-4653-9F6B-E7F527C42F30}" srcOrd="1" destOrd="0" presId="urn:microsoft.com/office/officeart/2005/8/layout/process5"/>
    <dgm:cxn modelId="{B26FF690-E61E-49F3-93CC-CDEFF276786C}" type="presParOf" srcId="{AF84F21A-133C-4653-9F6B-E7F527C42F30}" destId="{FCCA2588-D00F-4138-A121-C1BD2D3E4AA0}" srcOrd="0" destOrd="0" presId="urn:microsoft.com/office/officeart/2005/8/layout/process5"/>
    <dgm:cxn modelId="{314AF2A5-E95F-49B8-AFA8-0439349DC1DB}" type="presParOf" srcId="{7AB714CB-87FC-44B5-A67D-9B3AF48058B2}" destId="{15901D33-447E-42D8-9EF4-D2D3C77E0987}" srcOrd="2" destOrd="0" presId="urn:microsoft.com/office/officeart/2005/8/layout/process5"/>
    <dgm:cxn modelId="{EDEBA09D-E381-4EB6-AE94-8F9B22DC5700}" type="presParOf" srcId="{7AB714CB-87FC-44B5-A67D-9B3AF48058B2}" destId="{127EBCB6-73F3-422C-97D8-8B3B6C43B26E}" srcOrd="3" destOrd="0" presId="urn:microsoft.com/office/officeart/2005/8/layout/process5"/>
    <dgm:cxn modelId="{0A8AA109-9CC8-40F2-8CE4-4C4362CC9DC1}" type="presParOf" srcId="{127EBCB6-73F3-422C-97D8-8B3B6C43B26E}" destId="{A3353FF3-1CA9-4EC7-815F-30EF10313E10}" srcOrd="0" destOrd="0" presId="urn:microsoft.com/office/officeart/2005/8/layout/process5"/>
    <dgm:cxn modelId="{E3801CB6-A94E-4165-8606-1843F8C0A072}" type="presParOf" srcId="{7AB714CB-87FC-44B5-A67D-9B3AF48058B2}" destId="{104ABB19-2E6A-420A-A724-A654ECFE0BFB}" srcOrd="4" destOrd="0" presId="urn:microsoft.com/office/officeart/2005/8/layout/process5"/>
    <dgm:cxn modelId="{C7F5E182-DEA0-4D7B-87E7-BE30A9B4A3B7}" type="presParOf" srcId="{7AB714CB-87FC-44B5-A67D-9B3AF48058B2}" destId="{716E0C4C-FC2C-4B61-8B07-3A26446D8A5D}" srcOrd="5" destOrd="0" presId="urn:microsoft.com/office/officeart/2005/8/layout/process5"/>
    <dgm:cxn modelId="{6CCC9973-6D39-445A-AA0A-9289BE1508D8}" type="presParOf" srcId="{716E0C4C-FC2C-4B61-8B07-3A26446D8A5D}" destId="{8FF8C7F2-3EA2-4F0D-9A5D-BFEFD80D40AA}" srcOrd="0" destOrd="0" presId="urn:microsoft.com/office/officeart/2005/8/layout/process5"/>
    <dgm:cxn modelId="{5A989EFB-7276-49E7-8FFC-03C870299430}" type="presParOf" srcId="{7AB714CB-87FC-44B5-A67D-9B3AF48058B2}" destId="{E2200409-8984-47A0-A85E-AAF78A728710}" srcOrd="6" destOrd="0" presId="urn:microsoft.com/office/officeart/2005/8/layout/process5"/>
    <dgm:cxn modelId="{C30323DC-3E2B-498C-823B-9C3EA2F09DA3}" type="presParOf" srcId="{7AB714CB-87FC-44B5-A67D-9B3AF48058B2}" destId="{F04C812C-BE16-4985-AAC8-5046DCD887F9}" srcOrd="7" destOrd="0" presId="urn:microsoft.com/office/officeart/2005/8/layout/process5"/>
    <dgm:cxn modelId="{E8F420D2-5D0F-4367-BB78-92FA96A472FA}" type="presParOf" srcId="{F04C812C-BE16-4985-AAC8-5046DCD887F9}" destId="{591652BE-703C-4986-81A8-DC85362C41E7}" srcOrd="0" destOrd="0" presId="urn:microsoft.com/office/officeart/2005/8/layout/process5"/>
    <dgm:cxn modelId="{8F071042-D288-4691-B32F-9E21291ACE6E}" type="presParOf" srcId="{7AB714CB-87FC-44B5-A67D-9B3AF48058B2}" destId="{DC7F46E3-BD10-4551-8C08-A8F53B69D0A3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A44E13-0693-4EF4-ADC9-07A7A193F52E}">
      <dsp:nvSpPr>
        <dsp:cNvPr id="0" name=""/>
        <dsp:cNvSpPr/>
      </dsp:nvSpPr>
      <dsp:spPr>
        <a:xfrm>
          <a:off x="4109243" y="2087686"/>
          <a:ext cx="2907319" cy="5045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288"/>
              </a:lnTo>
              <a:lnTo>
                <a:pt x="2907319" y="252288"/>
              </a:lnTo>
              <a:lnTo>
                <a:pt x="2907319" y="504576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99C2F2-CD21-4313-9634-001389A43FB9}">
      <dsp:nvSpPr>
        <dsp:cNvPr id="0" name=""/>
        <dsp:cNvSpPr/>
      </dsp:nvSpPr>
      <dsp:spPr>
        <a:xfrm>
          <a:off x="4063523" y="2087686"/>
          <a:ext cx="91440" cy="5045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4576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C2E6AE-54DB-4A89-888B-E04C9BF56F0C}">
      <dsp:nvSpPr>
        <dsp:cNvPr id="0" name=""/>
        <dsp:cNvSpPr/>
      </dsp:nvSpPr>
      <dsp:spPr>
        <a:xfrm>
          <a:off x="1201923" y="2087686"/>
          <a:ext cx="2907319" cy="504576"/>
        </a:xfrm>
        <a:custGeom>
          <a:avLst/>
          <a:gdLst/>
          <a:ahLst/>
          <a:cxnLst/>
          <a:rect l="0" t="0" r="0" b="0"/>
          <a:pathLst>
            <a:path>
              <a:moveTo>
                <a:pt x="2907319" y="0"/>
              </a:moveTo>
              <a:lnTo>
                <a:pt x="2907319" y="252288"/>
              </a:lnTo>
              <a:lnTo>
                <a:pt x="0" y="252288"/>
              </a:lnTo>
              <a:lnTo>
                <a:pt x="0" y="504576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DD5ACD-371A-4729-B992-E39098DC1F1D}">
      <dsp:nvSpPr>
        <dsp:cNvPr id="0" name=""/>
        <dsp:cNvSpPr/>
      </dsp:nvSpPr>
      <dsp:spPr>
        <a:xfrm>
          <a:off x="2266531" y="886315"/>
          <a:ext cx="3685424" cy="1201371"/>
        </a:xfrm>
        <a:prstGeom prst="rect">
          <a:avLst/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Integrated Assessment</a:t>
          </a:r>
        </a:p>
      </dsp:txBody>
      <dsp:txXfrm>
        <a:off x="2266531" y="886315"/>
        <a:ext cx="3685424" cy="1201371"/>
      </dsp:txXfrm>
    </dsp:sp>
    <dsp:sp modelId="{EB3699A1-9B8A-4C7E-8558-A6BFFBF82444}">
      <dsp:nvSpPr>
        <dsp:cNvPr id="0" name=""/>
        <dsp:cNvSpPr/>
      </dsp:nvSpPr>
      <dsp:spPr>
        <a:xfrm>
          <a:off x="551" y="2592263"/>
          <a:ext cx="2402743" cy="1201371"/>
        </a:xfrm>
        <a:prstGeom prst="rect">
          <a:avLst/>
        </a:prstGeom>
        <a:solidFill>
          <a:schemeClr val="accent5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Diagnostic</a:t>
          </a:r>
        </a:p>
      </dsp:txBody>
      <dsp:txXfrm>
        <a:off x="551" y="2592263"/>
        <a:ext cx="2402743" cy="1201371"/>
      </dsp:txXfrm>
    </dsp:sp>
    <dsp:sp modelId="{4C255BB0-1E6B-41BD-A9B3-29EA7F5693FC}">
      <dsp:nvSpPr>
        <dsp:cNvPr id="0" name=""/>
        <dsp:cNvSpPr/>
      </dsp:nvSpPr>
      <dsp:spPr>
        <a:xfrm>
          <a:off x="2907871" y="2592263"/>
          <a:ext cx="2402743" cy="1201371"/>
        </a:xfrm>
        <a:prstGeom prst="rect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Formative</a:t>
          </a:r>
        </a:p>
      </dsp:txBody>
      <dsp:txXfrm>
        <a:off x="2907871" y="2592263"/>
        <a:ext cx="2402743" cy="1201371"/>
      </dsp:txXfrm>
    </dsp:sp>
    <dsp:sp modelId="{24349B9E-7679-48F3-8C1B-516E244933D3}">
      <dsp:nvSpPr>
        <dsp:cNvPr id="0" name=""/>
        <dsp:cNvSpPr/>
      </dsp:nvSpPr>
      <dsp:spPr>
        <a:xfrm>
          <a:off x="5815191" y="2592263"/>
          <a:ext cx="2402743" cy="1201371"/>
        </a:xfrm>
        <a:prstGeom prst="rect">
          <a:avLst/>
        </a:prstGeom>
        <a:solidFill>
          <a:schemeClr val="accent5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Summative</a:t>
          </a:r>
        </a:p>
      </dsp:txBody>
      <dsp:txXfrm>
        <a:off x="5815191" y="2592263"/>
        <a:ext cx="2402743" cy="12013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3CE84B-53EF-4DD2-B4D9-E30662D3F97C}">
      <dsp:nvSpPr>
        <dsp:cNvPr id="0" name=""/>
        <dsp:cNvSpPr/>
      </dsp:nvSpPr>
      <dsp:spPr>
        <a:xfrm>
          <a:off x="4109243" y="2053050"/>
          <a:ext cx="2891318" cy="4634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746"/>
              </a:lnTo>
              <a:lnTo>
                <a:pt x="2891318" y="231746"/>
              </a:lnTo>
              <a:lnTo>
                <a:pt x="2891318" y="463493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F7BF35-A340-4C65-AF13-652E22CC449D}">
      <dsp:nvSpPr>
        <dsp:cNvPr id="0" name=""/>
        <dsp:cNvSpPr/>
      </dsp:nvSpPr>
      <dsp:spPr>
        <a:xfrm>
          <a:off x="4063523" y="2053050"/>
          <a:ext cx="91440" cy="4634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3493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3DC6A6-72A0-4549-AFE6-A69896FFAE28}">
      <dsp:nvSpPr>
        <dsp:cNvPr id="0" name=""/>
        <dsp:cNvSpPr/>
      </dsp:nvSpPr>
      <dsp:spPr>
        <a:xfrm>
          <a:off x="1217925" y="2053050"/>
          <a:ext cx="2891318" cy="463493"/>
        </a:xfrm>
        <a:custGeom>
          <a:avLst/>
          <a:gdLst/>
          <a:ahLst/>
          <a:cxnLst/>
          <a:rect l="0" t="0" r="0" b="0"/>
          <a:pathLst>
            <a:path>
              <a:moveTo>
                <a:pt x="2891318" y="0"/>
              </a:moveTo>
              <a:lnTo>
                <a:pt x="2891318" y="231746"/>
              </a:lnTo>
              <a:lnTo>
                <a:pt x="0" y="231746"/>
              </a:lnTo>
              <a:lnTo>
                <a:pt x="0" y="463493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08B290-BBA1-42EA-8627-DF8017516988}">
      <dsp:nvSpPr>
        <dsp:cNvPr id="0" name=""/>
        <dsp:cNvSpPr/>
      </dsp:nvSpPr>
      <dsp:spPr>
        <a:xfrm>
          <a:off x="2257464" y="949493"/>
          <a:ext cx="3703558" cy="1103556"/>
        </a:xfrm>
        <a:prstGeom prst="rect">
          <a:avLst/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Assessment Methods</a:t>
          </a:r>
        </a:p>
      </dsp:txBody>
      <dsp:txXfrm>
        <a:off x="2257464" y="949493"/>
        <a:ext cx="3703558" cy="1103556"/>
      </dsp:txXfrm>
    </dsp:sp>
    <dsp:sp modelId="{249312C4-0F64-47AB-BF40-42C99B3A6E3E}">
      <dsp:nvSpPr>
        <dsp:cNvPr id="0" name=""/>
        <dsp:cNvSpPr/>
      </dsp:nvSpPr>
      <dsp:spPr>
        <a:xfrm>
          <a:off x="4012" y="2516544"/>
          <a:ext cx="2427824" cy="1213912"/>
        </a:xfrm>
        <a:prstGeom prst="rect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Questioning</a:t>
          </a:r>
        </a:p>
      </dsp:txBody>
      <dsp:txXfrm>
        <a:off x="4012" y="2516544"/>
        <a:ext cx="2427824" cy="1213912"/>
      </dsp:txXfrm>
    </dsp:sp>
    <dsp:sp modelId="{EED41511-DE2D-4D0E-BA6E-54FD55567C3D}">
      <dsp:nvSpPr>
        <dsp:cNvPr id="0" name=""/>
        <dsp:cNvSpPr/>
      </dsp:nvSpPr>
      <dsp:spPr>
        <a:xfrm>
          <a:off x="2895331" y="2516544"/>
          <a:ext cx="2427824" cy="1213912"/>
        </a:xfrm>
        <a:prstGeom prst="rect">
          <a:avLst/>
        </a:prstGeom>
        <a:solidFill>
          <a:schemeClr val="accent5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Product Evaluation</a:t>
          </a:r>
        </a:p>
      </dsp:txBody>
      <dsp:txXfrm>
        <a:off x="2895331" y="2516544"/>
        <a:ext cx="2427824" cy="1213912"/>
      </dsp:txXfrm>
    </dsp:sp>
    <dsp:sp modelId="{A8B7EC9A-A054-47E5-B4AB-ABADB33095FE}">
      <dsp:nvSpPr>
        <dsp:cNvPr id="0" name=""/>
        <dsp:cNvSpPr/>
      </dsp:nvSpPr>
      <dsp:spPr>
        <a:xfrm>
          <a:off x="5786649" y="2516544"/>
          <a:ext cx="2427824" cy="1213912"/>
        </a:xfrm>
        <a:prstGeom prst="rect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Observation</a:t>
          </a:r>
        </a:p>
      </dsp:txBody>
      <dsp:txXfrm>
        <a:off x="5786649" y="2516544"/>
        <a:ext cx="2427824" cy="12139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4BCAB8-0EA7-42E6-9BEE-11398D7C6C3B}">
      <dsp:nvSpPr>
        <dsp:cNvPr id="0" name=""/>
        <dsp:cNvSpPr/>
      </dsp:nvSpPr>
      <dsp:spPr>
        <a:xfrm>
          <a:off x="4376504" y="2126107"/>
          <a:ext cx="501115" cy="15367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6752"/>
              </a:lnTo>
              <a:lnTo>
                <a:pt x="501115" y="1536752"/>
              </a:lnTo>
            </a:path>
          </a:pathLst>
        </a:custGeom>
        <a:noFill/>
        <a:ln w="12700" cap="flat" cmpd="sng" algn="ctr">
          <a:solidFill>
            <a:schemeClr val="accent5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A44E13-0693-4EF4-ADC9-07A7A193F52E}">
      <dsp:nvSpPr>
        <dsp:cNvPr id="0" name=""/>
        <dsp:cNvSpPr/>
      </dsp:nvSpPr>
      <dsp:spPr>
        <a:xfrm>
          <a:off x="3691647" y="612021"/>
          <a:ext cx="2021163" cy="7015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0780"/>
              </a:lnTo>
              <a:lnTo>
                <a:pt x="2021163" y="350780"/>
              </a:lnTo>
              <a:lnTo>
                <a:pt x="2021163" y="701561"/>
              </a:lnTo>
            </a:path>
          </a:pathLst>
        </a:custGeom>
        <a:noFill/>
        <a:ln w="127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854E58-BD01-4E9A-BFE3-E2B249DCDE15}">
      <dsp:nvSpPr>
        <dsp:cNvPr id="0" name=""/>
        <dsp:cNvSpPr/>
      </dsp:nvSpPr>
      <dsp:spPr>
        <a:xfrm>
          <a:off x="334177" y="2087555"/>
          <a:ext cx="586070" cy="15836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3606"/>
              </a:lnTo>
              <a:lnTo>
                <a:pt x="586070" y="1583606"/>
              </a:lnTo>
            </a:path>
          </a:pathLst>
        </a:custGeom>
        <a:noFill/>
        <a:ln w="12700" cap="flat" cmpd="sng" algn="ctr">
          <a:solidFill>
            <a:schemeClr val="accent5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99C2F2-CD21-4313-9634-001389A43FB9}">
      <dsp:nvSpPr>
        <dsp:cNvPr id="0" name=""/>
        <dsp:cNvSpPr/>
      </dsp:nvSpPr>
      <dsp:spPr>
        <a:xfrm>
          <a:off x="1670483" y="612021"/>
          <a:ext cx="2021163" cy="701561"/>
        </a:xfrm>
        <a:custGeom>
          <a:avLst/>
          <a:gdLst/>
          <a:ahLst/>
          <a:cxnLst/>
          <a:rect l="0" t="0" r="0" b="0"/>
          <a:pathLst>
            <a:path>
              <a:moveTo>
                <a:pt x="2021163" y="0"/>
              </a:moveTo>
              <a:lnTo>
                <a:pt x="2021163" y="350780"/>
              </a:lnTo>
              <a:lnTo>
                <a:pt x="0" y="350780"/>
              </a:lnTo>
              <a:lnTo>
                <a:pt x="0" y="701561"/>
              </a:lnTo>
            </a:path>
          </a:pathLst>
        </a:custGeom>
        <a:noFill/>
        <a:ln w="127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DD5ACD-371A-4729-B992-E39098DC1F1D}">
      <dsp:nvSpPr>
        <dsp:cNvPr id="0" name=""/>
        <dsp:cNvSpPr/>
      </dsp:nvSpPr>
      <dsp:spPr>
        <a:xfrm>
          <a:off x="2021264" y="181898"/>
          <a:ext cx="3340766" cy="430123"/>
        </a:xfrm>
        <a:prstGeom prst="rect">
          <a:avLst/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Assessment</a:t>
          </a:r>
        </a:p>
      </dsp:txBody>
      <dsp:txXfrm>
        <a:off x="2021264" y="181898"/>
        <a:ext cx="3340766" cy="430123"/>
      </dsp:txXfrm>
    </dsp:sp>
    <dsp:sp modelId="{4C255BB0-1E6B-41BD-A9B3-29EA7F5693FC}">
      <dsp:nvSpPr>
        <dsp:cNvPr id="0" name=""/>
        <dsp:cNvSpPr/>
      </dsp:nvSpPr>
      <dsp:spPr>
        <a:xfrm>
          <a:off x="100" y="1313582"/>
          <a:ext cx="3340766" cy="773972"/>
        </a:xfrm>
        <a:prstGeom prst="rect">
          <a:avLst/>
        </a:prstGeom>
        <a:solidFill>
          <a:schemeClr val="accent5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Formative</a:t>
          </a:r>
        </a:p>
      </dsp:txBody>
      <dsp:txXfrm>
        <a:off x="100" y="1313582"/>
        <a:ext cx="3340766" cy="773972"/>
      </dsp:txXfrm>
    </dsp:sp>
    <dsp:sp modelId="{CC3C5B9F-7C7E-48D7-BEFA-F5C8A50EDB1F}">
      <dsp:nvSpPr>
        <dsp:cNvPr id="0" name=""/>
        <dsp:cNvSpPr/>
      </dsp:nvSpPr>
      <dsp:spPr>
        <a:xfrm>
          <a:off x="920247" y="2835970"/>
          <a:ext cx="2916723" cy="1670383"/>
        </a:xfrm>
        <a:prstGeom prst="rect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b="1" kern="1200" dirty="0"/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Evidence </a:t>
          </a:r>
          <a:r>
            <a:rPr lang="en-US" sz="2000" b="1" i="1" kern="1200" dirty="0"/>
            <a:t>during 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facilitation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Self Assessment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b="1" kern="1200" dirty="0"/>
        </a:p>
      </dsp:txBody>
      <dsp:txXfrm>
        <a:off x="920247" y="2835970"/>
        <a:ext cx="2916723" cy="1670383"/>
      </dsp:txXfrm>
    </dsp:sp>
    <dsp:sp modelId="{24349B9E-7679-48F3-8C1B-516E244933D3}">
      <dsp:nvSpPr>
        <dsp:cNvPr id="0" name=""/>
        <dsp:cNvSpPr/>
      </dsp:nvSpPr>
      <dsp:spPr>
        <a:xfrm>
          <a:off x="4042428" y="1313582"/>
          <a:ext cx="3340766" cy="812524"/>
        </a:xfrm>
        <a:prstGeom prst="rect">
          <a:avLst/>
        </a:prstGeom>
        <a:solidFill>
          <a:schemeClr val="accent5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Summative</a:t>
          </a:r>
        </a:p>
      </dsp:txBody>
      <dsp:txXfrm>
        <a:off x="4042428" y="1313582"/>
        <a:ext cx="3340766" cy="812524"/>
      </dsp:txXfrm>
    </dsp:sp>
    <dsp:sp modelId="{64E85D38-C8F4-45A8-A4FB-7B00B79166F0}">
      <dsp:nvSpPr>
        <dsp:cNvPr id="0" name=""/>
        <dsp:cNvSpPr/>
      </dsp:nvSpPr>
      <dsp:spPr>
        <a:xfrm>
          <a:off x="4877619" y="2827668"/>
          <a:ext cx="3340766" cy="1670383"/>
        </a:xfrm>
        <a:prstGeom prst="rect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Knowledge Assessment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 Summative Workplace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 Assignments</a:t>
          </a:r>
        </a:p>
      </dsp:txBody>
      <dsp:txXfrm>
        <a:off x="4877619" y="2827668"/>
        <a:ext cx="3340766" cy="167038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30E907-9459-4BCE-9CEE-D50CA8E25CB3}">
      <dsp:nvSpPr>
        <dsp:cNvPr id="0" name=""/>
        <dsp:cNvSpPr/>
      </dsp:nvSpPr>
      <dsp:spPr>
        <a:xfrm>
          <a:off x="0" y="1438"/>
          <a:ext cx="2528147" cy="1264073"/>
        </a:xfrm>
        <a:prstGeom prst="roundRect">
          <a:avLst>
            <a:gd name="adj" fmla="val 10000"/>
          </a:avLst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Competent</a:t>
          </a:r>
        </a:p>
      </dsp:txBody>
      <dsp:txXfrm>
        <a:off x="37023" y="38461"/>
        <a:ext cx="2454101" cy="1190027"/>
      </dsp:txXfrm>
    </dsp:sp>
    <dsp:sp modelId="{411840A0-FE1C-4D59-9ED4-67B2E7F68839}">
      <dsp:nvSpPr>
        <dsp:cNvPr id="0" name=""/>
        <dsp:cNvSpPr/>
      </dsp:nvSpPr>
      <dsp:spPr>
        <a:xfrm>
          <a:off x="0" y="1265512"/>
          <a:ext cx="252814" cy="1011259"/>
        </a:xfrm>
        <a:custGeom>
          <a:avLst/>
          <a:gdLst/>
          <a:ahLst/>
          <a:cxnLst/>
          <a:rect l="0" t="0" r="0" b="0"/>
          <a:pathLst>
            <a:path>
              <a:moveTo>
                <a:pt x="252814" y="0"/>
              </a:moveTo>
              <a:lnTo>
                <a:pt x="0" y="1011259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6821CC-D27B-4EF3-A2C7-C4B85FB42DF7}">
      <dsp:nvSpPr>
        <dsp:cNvPr id="0" name=""/>
        <dsp:cNvSpPr/>
      </dsp:nvSpPr>
      <dsp:spPr>
        <a:xfrm>
          <a:off x="0" y="1581530"/>
          <a:ext cx="3230467" cy="1390481"/>
        </a:xfrm>
        <a:prstGeom prst="roundRect">
          <a:avLst>
            <a:gd name="adj" fmla="val 10000"/>
          </a:avLst>
        </a:prstGeom>
        <a:solidFill>
          <a:schemeClr val="accent4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en-ZA" sz="2400" kern="1200" dirty="0">
              <a:solidFill>
                <a:schemeClr val="bg1"/>
              </a:solidFill>
              <a:effectLst/>
              <a:latin typeface="Calibri" panose="020F0502020204030204" pitchFamily="34" charset="0"/>
              <a:ea typeface="+mn-ea"/>
              <a:cs typeface="+mn-cs"/>
            </a:rPr>
            <a:t>Ability to perform  task, action or function successfully</a:t>
          </a:r>
          <a:endParaRPr lang="en-US" sz="2400" kern="1200" dirty="0">
            <a:solidFill>
              <a:schemeClr val="bg1"/>
            </a:solidFill>
          </a:endParaRPr>
        </a:p>
      </dsp:txBody>
      <dsp:txXfrm>
        <a:off x="40726" y="1622256"/>
        <a:ext cx="3149015" cy="1309029"/>
      </dsp:txXfrm>
    </dsp:sp>
    <dsp:sp modelId="{68B5D3B7-AC34-4DC8-BBA6-0AE75D13CF4B}">
      <dsp:nvSpPr>
        <dsp:cNvPr id="0" name=""/>
        <dsp:cNvSpPr/>
      </dsp:nvSpPr>
      <dsp:spPr>
        <a:xfrm>
          <a:off x="0" y="1265512"/>
          <a:ext cx="252814" cy="2717758"/>
        </a:xfrm>
        <a:custGeom>
          <a:avLst/>
          <a:gdLst/>
          <a:ahLst/>
          <a:cxnLst/>
          <a:rect l="0" t="0" r="0" b="0"/>
          <a:pathLst>
            <a:path>
              <a:moveTo>
                <a:pt x="252814" y="0"/>
              </a:moveTo>
              <a:lnTo>
                <a:pt x="0" y="2717758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D4CC16-C250-4D92-BA93-50331FC780EC}">
      <dsp:nvSpPr>
        <dsp:cNvPr id="0" name=""/>
        <dsp:cNvSpPr/>
      </dsp:nvSpPr>
      <dsp:spPr>
        <a:xfrm>
          <a:off x="0" y="3288030"/>
          <a:ext cx="3241955" cy="1390481"/>
        </a:xfrm>
        <a:prstGeom prst="roundRect">
          <a:avLst>
            <a:gd name="adj" fmla="val 10000"/>
          </a:avLst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en-ZA" sz="2400" kern="1200" dirty="0">
              <a:effectLst/>
              <a:latin typeface="Calibri" panose="020F0502020204030204" pitchFamily="34" charset="0"/>
              <a:ea typeface="+mn-ea"/>
              <a:cs typeface="+mn-cs"/>
            </a:rPr>
            <a:t>Certificate  issued and credits awarded</a:t>
          </a:r>
          <a:endParaRPr kumimoji="0" lang="en-US" sz="2400" kern="1200" dirty="0">
            <a:effectLst/>
            <a:latin typeface="Calibri" panose="020F0502020204030204" pitchFamily="34" charset="0"/>
            <a:ea typeface="+mn-ea"/>
            <a:cs typeface="+mn-cs"/>
          </a:endParaRPr>
        </a:p>
      </dsp:txBody>
      <dsp:txXfrm>
        <a:off x="40726" y="3328756"/>
        <a:ext cx="3160503" cy="1309029"/>
      </dsp:txXfrm>
    </dsp:sp>
    <dsp:sp modelId="{0A1306EE-F29D-4CB0-ADDD-B4821031F774}">
      <dsp:nvSpPr>
        <dsp:cNvPr id="0" name=""/>
        <dsp:cNvSpPr/>
      </dsp:nvSpPr>
      <dsp:spPr>
        <a:xfrm>
          <a:off x="4343147" y="1438"/>
          <a:ext cx="2528147" cy="1264073"/>
        </a:xfrm>
        <a:prstGeom prst="roundRect">
          <a:avLst>
            <a:gd name="adj" fmla="val 10000"/>
          </a:avLst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Not Yet Competent</a:t>
          </a:r>
        </a:p>
      </dsp:txBody>
      <dsp:txXfrm>
        <a:off x="4380170" y="38461"/>
        <a:ext cx="2454101" cy="1190027"/>
      </dsp:txXfrm>
    </dsp:sp>
    <dsp:sp modelId="{54192DF2-418F-433E-B8ED-736FF77E592E}">
      <dsp:nvSpPr>
        <dsp:cNvPr id="0" name=""/>
        <dsp:cNvSpPr/>
      </dsp:nvSpPr>
      <dsp:spPr>
        <a:xfrm>
          <a:off x="4595962" y="1265512"/>
          <a:ext cx="256131" cy="10419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1900"/>
              </a:lnTo>
              <a:lnTo>
                <a:pt x="256131" y="1041900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02A319-79FC-40F8-A440-382EDF75D5E4}">
      <dsp:nvSpPr>
        <dsp:cNvPr id="0" name=""/>
        <dsp:cNvSpPr/>
      </dsp:nvSpPr>
      <dsp:spPr>
        <a:xfrm>
          <a:off x="4852094" y="1612171"/>
          <a:ext cx="2886376" cy="1390481"/>
        </a:xfrm>
        <a:prstGeom prst="roundRect">
          <a:avLst>
            <a:gd name="adj" fmla="val 10000"/>
          </a:avLst>
        </a:prstGeom>
        <a:solidFill>
          <a:schemeClr val="accent5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en-ZA" sz="2400" kern="1200" dirty="0">
              <a:solidFill>
                <a:schemeClr val="bg1"/>
              </a:solidFill>
              <a:effectLst/>
              <a:latin typeface="Calibri" panose="020F0502020204030204" pitchFamily="34" charset="0"/>
              <a:ea typeface="+mn-ea"/>
              <a:cs typeface="+mn-cs"/>
            </a:rPr>
            <a:t>Not successful yet </a:t>
          </a:r>
          <a:endParaRPr lang="en-US" sz="2400" kern="1200" dirty="0">
            <a:solidFill>
              <a:schemeClr val="bg1"/>
            </a:solidFill>
          </a:endParaRPr>
        </a:p>
      </dsp:txBody>
      <dsp:txXfrm>
        <a:off x="4892820" y="1652897"/>
        <a:ext cx="2804924" cy="1309029"/>
      </dsp:txXfrm>
    </dsp:sp>
    <dsp:sp modelId="{1D988BA5-7718-4C89-8B8F-3CE438A09815}">
      <dsp:nvSpPr>
        <dsp:cNvPr id="0" name=""/>
        <dsp:cNvSpPr/>
      </dsp:nvSpPr>
      <dsp:spPr>
        <a:xfrm>
          <a:off x="4595962" y="1265512"/>
          <a:ext cx="252814" cy="27177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7758"/>
              </a:lnTo>
              <a:lnTo>
                <a:pt x="252814" y="2717758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2CA27C-3D85-42D8-BF99-19180EBC3F92}">
      <dsp:nvSpPr>
        <dsp:cNvPr id="0" name=""/>
        <dsp:cNvSpPr/>
      </dsp:nvSpPr>
      <dsp:spPr>
        <a:xfrm>
          <a:off x="4848777" y="3288030"/>
          <a:ext cx="2900554" cy="1390481"/>
        </a:xfrm>
        <a:prstGeom prst="roundRect">
          <a:avLst>
            <a:gd name="adj" fmla="val 10000"/>
          </a:avLst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en-ZA" sz="2400" kern="1200" dirty="0">
              <a:effectLst/>
              <a:latin typeface="Calibri" panose="020F0502020204030204" pitchFamily="34" charset="0"/>
              <a:ea typeface="+mn-ea"/>
              <a:cs typeface="+mn-cs"/>
            </a:rPr>
            <a:t>Opportunities to remediate  to address gaps</a:t>
          </a:r>
          <a:endParaRPr lang="en-US" sz="2400" kern="1200" dirty="0"/>
        </a:p>
      </dsp:txBody>
      <dsp:txXfrm>
        <a:off x="4889503" y="3328756"/>
        <a:ext cx="2819102" cy="130902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3C9525-0888-4409-A09F-7CFC66304FE6}">
      <dsp:nvSpPr>
        <dsp:cNvPr id="0" name=""/>
        <dsp:cNvSpPr/>
      </dsp:nvSpPr>
      <dsp:spPr>
        <a:xfrm>
          <a:off x="457199" y="0"/>
          <a:ext cx="5181600" cy="2392040"/>
        </a:xfrm>
        <a:prstGeom prst="rightArrow">
          <a:avLst/>
        </a:prstGeom>
        <a:solidFill>
          <a:schemeClr val="bg1">
            <a:lumMod val="85000"/>
          </a:schemeClr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</dsp:sp>
    <dsp:sp modelId="{EE1E8816-6BB5-4803-984C-425751A425BD}">
      <dsp:nvSpPr>
        <dsp:cNvPr id="0" name=""/>
        <dsp:cNvSpPr/>
      </dsp:nvSpPr>
      <dsp:spPr>
        <a:xfrm>
          <a:off x="646" y="717612"/>
          <a:ext cx="1946141" cy="956816"/>
        </a:xfrm>
        <a:prstGeom prst="roundRect">
          <a:avLst/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Assessment</a:t>
          </a:r>
        </a:p>
      </dsp:txBody>
      <dsp:txXfrm>
        <a:off x="47354" y="764320"/>
        <a:ext cx="1852725" cy="863400"/>
      </dsp:txXfrm>
    </dsp:sp>
    <dsp:sp modelId="{814C0117-EC7B-4EBC-A009-0C73F43105B8}">
      <dsp:nvSpPr>
        <dsp:cNvPr id="0" name=""/>
        <dsp:cNvSpPr/>
      </dsp:nvSpPr>
      <dsp:spPr>
        <a:xfrm>
          <a:off x="2074929" y="717612"/>
          <a:ext cx="1946141" cy="956816"/>
        </a:xfrm>
        <a:prstGeom prst="roundRect">
          <a:avLst/>
        </a:prstGeom>
        <a:solidFill>
          <a:schemeClr val="accent5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Moderation</a:t>
          </a:r>
        </a:p>
      </dsp:txBody>
      <dsp:txXfrm>
        <a:off x="2121637" y="764320"/>
        <a:ext cx="1852725" cy="863400"/>
      </dsp:txXfrm>
    </dsp:sp>
    <dsp:sp modelId="{29F903C9-F548-48EF-8ABD-A11130E99CEB}">
      <dsp:nvSpPr>
        <dsp:cNvPr id="0" name=""/>
        <dsp:cNvSpPr/>
      </dsp:nvSpPr>
      <dsp:spPr>
        <a:xfrm>
          <a:off x="4149211" y="717612"/>
          <a:ext cx="1946141" cy="956816"/>
        </a:xfrm>
        <a:prstGeom prst="roundRect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Verification</a:t>
          </a:r>
        </a:p>
      </dsp:txBody>
      <dsp:txXfrm>
        <a:off x="4195919" y="764320"/>
        <a:ext cx="1852725" cy="8634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49FBB3-B8E8-46C4-8268-76207AED8782}">
      <dsp:nvSpPr>
        <dsp:cNvPr id="0" name=""/>
        <dsp:cNvSpPr/>
      </dsp:nvSpPr>
      <dsp:spPr>
        <a:xfrm>
          <a:off x="6848" y="533195"/>
          <a:ext cx="2046902" cy="1228141"/>
        </a:xfrm>
        <a:prstGeom prst="roundRect">
          <a:avLst>
            <a:gd name="adj" fmla="val 10000"/>
          </a:avLst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Draft learning outcomes</a:t>
          </a:r>
        </a:p>
      </dsp:txBody>
      <dsp:txXfrm>
        <a:off x="42819" y="569166"/>
        <a:ext cx="1974960" cy="1156199"/>
      </dsp:txXfrm>
    </dsp:sp>
    <dsp:sp modelId="{AF84F21A-133C-4653-9F6B-E7F527C42F30}">
      <dsp:nvSpPr>
        <dsp:cNvPr id="0" name=""/>
        <dsp:cNvSpPr/>
      </dsp:nvSpPr>
      <dsp:spPr>
        <a:xfrm>
          <a:off x="2233878" y="893450"/>
          <a:ext cx="433943" cy="5076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80000"/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 dirty="0"/>
        </a:p>
      </dsp:txBody>
      <dsp:txXfrm>
        <a:off x="2233878" y="994976"/>
        <a:ext cx="303760" cy="304579"/>
      </dsp:txXfrm>
    </dsp:sp>
    <dsp:sp modelId="{15901D33-447E-42D8-9EF4-D2D3C77E0987}">
      <dsp:nvSpPr>
        <dsp:cNvPr id="0" name=""/>
        <dsp:cNvSpPr/>
      </dsp:nvSpPr>
      <dsp:spPr>
        <a:xfrm>
          <a:off x="2872512" y="533195"/>
          <a:ext cx="2046902" cy="1228141"/>
        </a:xfrm>
        <a:prstGeom prst="roundRect">
          <a:avLst>
            <a:gd name="adj" fmla="val 10000"/>
          </a:avLst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Conduct needs analysis</a:t>
          </a:r>
        </a:p>
      </dsp:txBody>
      <dsp:txXfrm>
        <a:off x="2908483" y="569166"/>
        <a:ext cx="1974960" cy="1156199"/>
      </dsp:txXfrm>
    </dsp:sp>
    <dsp:sp modelId="{127EBCB6-73F3-422C-97D8-8B3B6C43B26E}">
      <dsp:nvSpPr>
        <dsp:cNvPr id="0" name=""/>
        <dsp:cNvSpPr/>
      </dsp:nvSpPr>
      <dsp:spPr>
        <a:xfrm>
          <a:off x="5099542" y="893450"/>
          <a:ext cx="433943" cy="5076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80000"/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 dirty="0"/>
        </a:p>
      </dsp:txBody>
      <dsp:txXfrm>
        <a:off x="5099542" y="994976"/>
        <a:ext cx="303760" cy="304579"/>
      </dsp:txXfrm>
    </dsp:sp>
    <dsp:sp modelId="{104ABB19-2E6A-420A-A724-A654ECFE0BFB}">
      <dsp:nvSpPr>
        <dsp:cNvPr id="0" name=""/>
        <dsp:cNvSpPr/>
      </dsp:nvSpPr>
      <dsp:spPr>
        <a:xfrm>
          <a:off x="5738176" y="533195"/>
          <a:ext cx="2046902" cy="1228141"/>
        </a:xfrm>
        <a:prstGeom prst="roundRect">
          <a:avLst>
            <a:gd name="adj" fmla="val 10000"/>
          </a:avLst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Design learning outcomes</a:t>
          </a:r>
        </a:p>
      </dsp:txBody>
      <dsp:txXfrm>
        <a:off x="5774147" y="569166"/>
        <a:ext cx="1974960" cy="1156199"/>
      </dsp:txXfrm>
    </dsp:sp>
    <dsp:sp modelId="{716E0C4C-FC2C-4B61-8B07-3A26446D8A5D}">
      <dsp:nvSpPr>
        <dsp:cNvPr id="0" name=""/>
        <dsp:cNvSpPr/>
      </dsp:nvSpPr>
      <dsp:spPr>
        <a:xfrm rot="7506453">
          <a:off x="5780179" y="1908534"/>
          <a:ext cx="535672" cy="5076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80000"/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 dirty="0"/>
        </a:p>
      </dsp:txBody>
      <dsp:txXfrm rot="-5400000">
        <a:off x="5939517" y="1908366"/>
        <a:ext cx="304579" cy="383383"/>
      </dsp:txXfrm>
    </dsp:sp>
    <dsp:sp modelId="{E2200409-8984-47A0-A85E-AAF78A728710}">
      <dsp:nvSpPr>
        <dsp:cNvPr id="0" name=""/>
        <dsp:cNvSpPr/>
      </dsp:nvSpPr>
      <dsp:spPr>
        <a:xfrm>
          <a:off x="4293513" y="2588167"/>
          <a:ext cx="2046902" cy="1228141"/>
        </a:xfrm>
        <a:prstGeom prst="roundRect">
          <a:avLst>
            <a:gd name="adj" fmla="val 10000"/>
          </a:avLst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Draft brief for development</a:t>
          </a:r>
        </a:p>
      </dsp:txBody>
      <dsp:txXfrm>
        <a:off x="4329484" y="2624138"/>
        <a:ext cx="1974960" cy="1156199"/>
      </dsp:txXfrm>
    </dsp:sp>
    <dsp:sp modelId="{F04C812C-BE16-4985-AAC8-5046DCD887F9}">
      <dsp:nvSpPr>
        <dsp:cNvPr id="0" name=""/>
        <dsp:cNvSpPr/>
      </dsp:nvSpPr>
      <dsp:spPr>
        <a:xfrm rot="10800000">
          <a:off x="3547801" y="2948422"/>
          <a:ext cx="526970" cy="5076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80000"/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 dirty="0"/>
        </a:p>
      </dsp:txBody>
      <dsp:txXfrm rot="10800000">
        <a:off x="3700090" y="3049948"/>
        <a:ext cx="374681" cy="304579"/>
      </dsp:txXfrm>
    </dsp:sp>
    <dsp:sp modelId="{DC7F46E3-BD10-4551-8C08-A8F53B69D0A3}">
      <dsp:nvSpPr>
        <dsp:cNvPr id="0" name=""/>
        <dsp:cNvSpPr/>
      </dsp:nvSpPr>
      <dsp:spPr>
        <a:xfrm>
          <a:off x="1252327" y="2588167"/>
          <a:ext cx="2046902" cy="1228141"/>
        </a:xfrm>
        <a:prstGeom prst="roundRect">
          <a:avLst>
            <a:gd name="adj" fmla="val 10000"/>
          </a:avLst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Evaluate design</a:t>
          </a:r>
        </a:p>
      </dsp:txBody>
      <dsp:txXfrm>
        <a:off x="1288298" y="2624138"/>
        <a:ext cx="1974960" cy="11561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6563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9375" y="0"/>
            <a:ext cx="2976563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495DCE-00F9-43FD-8220-AFECD23AEB65}" type="datetimeFigureOut">
              <a:rPr lang="en-ZA" smtClean="0"/>
              <a:pPr/>
              <a:t>2017/08/20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93250"/>
            <a:ext cx="2976563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9375" y="9493250"/>
            <a:ext cx="2976563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B7DA0-7C2F-461F-94B0-25DC64AAD411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57066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928" cy="499745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l">
              <a:defRPr sz="13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0008" y="0"/>
            <a:ext cx="2975928" cy="499745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r">
              <a:defRPr sz="1300"/>
            </a:lvl1pPr>
          </a:lstStyle>
          <a:p>
            <a:fld id="{7C1F5CC3-43A9-4FC9-A98E-AB3544849CDE}" type="datetimeFigureOut">
              <a:rPr lang="en-ZA" smtClean="0"/>
              <a:pPr/>
              <a:t>2017/08/20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5038" y="749300"/>
            <a:ext cx="4997450" cy="3748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0" tIns="48175" rIns="96350" bIns="48175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753" y="4747578"/>
            <a:ext cx="5494020" cy="4497705"/>
          </a:xfrm>
          <a:prstGeom prst="rect">
            <a:avLst/>
          </a:prstGeom>
        </p:spPr>
        <p:txBody>
          <a:bodyPr vert="horz" lIns="96350" tIns="48175" rIns="96350" bIns="4817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93420"/>
            <a:ext cx="2975928" cy="499745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l">
              <a:defRPr sz="13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0008" y="9493420"/>
            <a:ext cx="2975928" cy="499745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r">
              <a:defRPr sz="1300"/>
            </a:lvl1pPr>
          </a:lstStyle>
          <a:p>
            <a:fld id="{284FEFDE-B284-4E28-A845-D955150CEFBF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65644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70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980778A-6F9D-4141-8080-B8192EADCD40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8899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5" name="Subtitle 6"/>
          <p:cNvSpPr>
            <a:spLocks noGrp="1"/>
          </p:cNvSpPr>
          <p:nvPr>
            <p:ph type="subTitle" idx="1"/>
          </p:nvPr>
        </p:nvSpPr>
        <p:spPr>
          <a:xfrm>
            <a:off x="755576" y="3200400"/>
            <a:ext cx="7488832" cy="2676872"/>
          </a:xfrm>
        </p:spPr>
        <p:txBody>
          <a:bodyPr>
            <a:normAutofit/>
          </a:bodyPr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ZA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34285" y="6512170"/>
            <a:ext cx="1731414" cy="286537"/>
          </a:xfrm>
          <a:prstGeom prst="rect">
            <a:avLst/>
          </a:prstGeom>
        </p:spPr>
      </p:pic>
      <p:pic>
        <p:nvPicPr>
          <p:cNvPr id="5" name="Picture 4" descr="A close up of a sign&#10;&#10;Description generated with high confidence">
            <a:extLst>
              <a:ext uri="{FF2B5EF4-FFF2-40B4-BE49-F238E27FC236}">
                <a16:creationId xmlns:a16="http://schemas.microsoft.com/office/drawing/2014/main" id="{F8B5C4B6-C0E5-4283-A91F-860333BA9DA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0416" y="6167953"/>
            <a:ext cx="864000" cy="541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8802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84008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2F83655-DC73-417F-8B26-EB7A1DBB5382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622405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EAEA5-7BFB-4BF3-B902-218CE399D210}" type="datetimeFigureOut">
              <a:rPr lang="en-ZA" smtClean="0"/>
              <a:pPr/>
              <a:t>2017/08/20</a:t>
            </a:fld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796401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EAEA5-7BFB-4BF3-B902-218CE399D210}" type="datetimeFigureOut">
              <a:rPr lang="en-ZA" smtClean="0"/>
              <a:pPr/>
              <a:t>2017/08/20</a:t>
            </a:fld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26184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008000"/>
          </a:xfrm>
        </p:spPr>
        <p:txBody>
          <a:bodyPr anchor="ctr" anchorCtr="0"/>
          <a:lstStyle>
            <a:lvl1pPr>
              <a:defRPr>
                <a:solidFill>
                  <a:srgbClr val="008080"/>
                </a:solidFill>
                <a:latin typeface="Calibri" pitchFamily="34" charset="0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32F83655-DC73-417F-8B26-EB7A1DBB5382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67544" y="1413296"/>
            <a:ext cx="8219256" cy="4680000"/>
          </a:xfrm>
        </p:spPr>
        <p:txBody>
          <a:bodyPr vert="horz">
            <a:normAutofit/>
          </a:bodyPr>
          <a:lstStyle>
            <a:lvl1pPr marL="354013" indent="-354013">
              <a:buFont typeface="Arial" panose="020B0604020202020204" pitchFamily="34" charset="0"/>
              <a:buChar char="•"/>
              <a:defRPr sz="2400">
                <a:effectLst/>
                <a:latin typeface="Calibri" pitchFamily="34" charset="0"/>
              </a:defRPr>
            </a:lvl1pPr>
            <a:lvl2pPr marL="720725" indent="-366713">
              <a:buFont typeface="Arial" panose="020B0604020202020204" pitchFamily="34" charset="0"/>
              <a:buChar char="•"/>
              <a:defRPr sz="2400">
                <a:effectLst/>
                <a:latin typeface="Calibri" pitchFamily="34" charset="0"/>
              </a:defRPr>
            </a:lvl2pPr>
            <a:lvl3pPr marL="1074738" indent="-354013">
              <a:buFont typeface="Arial" panose="020B0604020202020204" pitchFamily="34" charset="0"/>
              <a:buChar char="•"/>
              <a:defRPr sz="2400">
                <a:effectLst/>
                <a:latin typeface="Calibri" pitchFamily="34" charset="0"/>
              </a:defRPr>
            </a:lvl3pPr>
            <a:lvl4pPr marL="1439863" indent="-365125">
              <a:buFont typeface="Arial" panose="020B0604020202020204" pitchFamily="34" charset="0"/>
              <a:buChar char="•"/>
              <a:defRPr sz="2400">
                <a:effectLst/>
                <a:latin typeface="Calibri" pitchFamily="34" charset="0"/>
              </a:defRPr>
            </a:lvl4pPr>
            <a:lvl5pPr marL="1793875" indent="-354013">
              <a:buFont typeface="Arial" panose="020B0604020202020204" pitchFamily="34" charset="0"/>
              <a:buChar char="•"/>
              <a:defRPr sz="2400">
                <a:effectLst/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989794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rma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ZA" dirty="0"/>
              <a:t>Formative Assessment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ec_i_formative_2.gif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1017" y="1662708"/>
            <a:ext cx="2120783" cy="720080"/>
          </a:xfrm>
          <a:prstGeom prst="rect">
            <a:avLst/>
          </a:prstGeom>
        </p:spPr>
      </p:pic>
      <p:sp>
        <p:nvSpPr>
          <p:cNvPr id="9" name="Content Placeholder 7"/>
          <p:cNvSpPr>
            <a:spLocks noGrp="1"/>
          </p:cNvSpPr>
          <p:nvPr>
            <p:ph sz="quarter" idx="1" hasCustomPrompt="1"/>
          </p:nvPr>
        </p:nvSpPr>
        <p:spPr>
          <a:xfrm>
            <a:off x="1968500" y="2420888"/>
            <a:ext cx="6502400" cy="1363712"/>
          </a:xfrm>
          <a:ln w="38100">
            <a:solidFill>
              <a:schemeClr val="bg2"/>
            </a:solidFill>
          </a:ln>
        </p:spPr>
        <p:txBody>
          <a:bodyPr vert="horz">
            <a:normAutofit/>
          </a:bodyPr>
          <a:lstStyle>
            <a:lvl1pPr marL="354013" indent="-354013" algn="l">
              <a:buFont typeface="Arial" panose="020B0604020202020204" pitchFamily="34" charset="0"/>
              <a:buChar char="•"/>
              <a:defRPr sz="2400">
                <a:solidFill>
                  <a:schemeClr val="bg2"/>
                </a:solidFill>
                <a:effectLst/>
                <a:latin typeface="Calibri" pitchFamily="34" charset="0"/>
              </a:defRPr>
            </a:lvl1pPr>
            <a:lvl2pPr marL="720725" indent="-366713" algn="l">
              <a:buFont typeface="Arial" panose="020B0604020202020204" pitchFamily="34" charset="0"/>
              <a:buChar char="•"/>
              <a:defRPr sz="2400">
                <a:effectLst/>
                <a:latin typeface="Calibri" pitchFamily="34" charset="0"/>
              </a:defRPr>
            </a:lvl2pPr>
            <a:lvl3pPr marL="1074738" indent="-354013" algn="l">
              <a:buFont typeface="Arial" panose="020B0604020202020204" pitchFamily="34" charset="0"/>
              <a:buChar char="•"/>
              <a:defRPr sz="2400">
                <a:effectLst/>
                <a:latin typeface="Calibri" pitchFamily="34" charset="0"/>
              </a:defRPr>
            </a:lvl3pPr>
            <a:lvl4pPr marL="1439863" indent="-365125" algn="l">
              <a:defRPr sz="2400">
                <a:effectLst/>
                <a:latin typeface="Calibri" pitchFamily="34" charset="0"/>
              </a:defRPr>
            </a:lvl4pPr>
            <a:lvl5pPr marL="1793875" indent="-354013" algn="l">
              <a:defRPr sz="2400">
                <a:effectLst/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en-US" dirty="0"/>
              <a:t>Complete Formative Activity 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244320089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port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Important</a:t>
            </a: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quarter" idx="1" hasCustomPrompt="1"/>
          </p:nvPr>
        </p:nvSpPr>
        <p:spPr>
          <a:xfrm>
            <a:off x="1968500" y="2420888"/>
            <a:ext cx="6502400" cy="2697212"/>
          </a:xfrm>
          <a:ln w="38100">
            <a:solidFill>
              <a:schemeClr val="bg2"/>
            </a:solidFill>
          </a:ln>
        </p:spPr>
        <p:txBody>
          <a:bodyPr vert="horz">
            <a:normAutofit/>
          </a:bodyPr>
          <a:lstStyle>
            <a:lvl1pPr marL="354013" indent="-354013" algn="l">
              <a:buFont typeface="Arial" panose="020B0604020202020204" pitchFamily="34" charset="0"/>
              <a:buChar char="•"/>
              <a:defRPr sz="2400">
                <a:solidFill>
                  <a:schemeClr val="bg2"/>
                </a:solidFill>
                <a:effectLst/>
                <a:latin typeface="Calibri" pitchFamily="34" charset="0"/>
              </a:defRPr>
            </a:lvl1pPr>
            <a:lvl2pPr marL="720725" indent="-366713" algn="l">
              <a:buFont typeface="Arial" panose="020B0604020202020204" pitchFamily="34" charset="0"/>
              <a:buChar char="•"/>
              <a:defRPr sz="2400">
                <a:effectLst/>
                <a:latin typeface="Calibri" pitchFamily="34" charset="0"/>
              </a:defRPr>
            </a:lvl2pPr>
            <a:lvl3pPr marL="1074738" indent="-354013" algn="l">
              <a:buFont typeface="Arial" panose="020B0604020202020204" pitchFamily="34" charset="0"/>
              <a:buChar char="•"/>
              <a:defRPr sz="2400">
                <a:effectLst/>
                <a:latin typeface="Calibri" pitchFamily="34" charset="0"/>
              </a:defRPr>
            </a:lvl3pPr>
            <a:lvl4pPr marL="1439863" indent="-365125" algn="l">
              <a:defRPr sz="2400">
                <a:effectLst/>
                <a:latin typeface="Calibri" pitchFamily="34" charset="0"/>
              </a:defRPr>
            </a:lvl4pPr>
            <a:lvl5pPr marL="1793875" indent="-354013" algn="l">
              <a:defRPr sz="2400">
                <a:effectLst/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en-US" dirty="0"/>
              <a:t>Complete Formative Activity 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504" y="1637496"/>
            <a:ext cx="2004668" cy="7833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4809269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cu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Discuss</a:t>
            </a: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idx="2"/>
          </p:nvPr>
        </p:nvSpPr>
        <p:spPr>
          <a:xfrm>
            <a:off x="467544" y="1412776"/>
            <a:ext cx="2351856" cy="4683224"/>
          </a:xfrm>
          <a:solidFill>
            <a:schemeClr val="bg1">
              <a:lumMod val="65000"/>
            </a:schemeClr>
          </a:solidFill>
        </p:spPr>
        <p:txBody>
          <a:bodyPr vert="vert270" anchor="ctr" anchorCtr="0"/>
          <a:lstStyle>
            <a:lvl1pPr marL="0" indent="0">
              <a:buNone/>
              <a:defRPr/>
            </a:lvl1pPr>
          </a:lstStyle>
          <a:p>
            <a:pPr lvl="0" algn="ctr"/>
            <a:r>
              <a:rPr lang="en-US" sz="9600">
                <a:solidFill>
                  <a:srgbClr val="FFFFFF"/>
                </a:solidFill>
              </a:rPr>
              <a:t>Click to edit Master text styles</a:t>
            </a:r>
          </a:p>
        </p:txBody>
      </p:sp>
      <p:sp>
        <p:nvSpPr>
          <p:cNvPr id="7" name="Content Placeholder 7"/>
          <p:cNvSpPr>
            <a:spLocks noGrp="1"/>
          </p:cNvSpPr>
          <p:nvPr>
            <p:ph sz="quarter" idx="1" hasCustomPrompt="1"/>
          </p:nvPr>
        </p:nvSpPr>
        <p:spPr>
          <a:xfrm>
            <a:off x="3022600" y="1412776"/>
            <a:ext cx="5626100" cy="4683224"/>
          </a:xfrm>
          <a:ln w="38100">
            <a:solidFill>
              <a:schemeClr val="bg2"/>
            </a:solidFill>
          </a:ln>
        </p:spPr>
        <p:txBody>
          <a:bodyPr vert="horz">
            <a:normAutofit/>
          </a:bodyPr>
          <a:lstStyle>
            <a:lvl1pPr marL="354013" indent="-354013" algn="l">
              <a:buFont typeface="Arial" panose="020B0604020202020204" pitchFamily="34" charset="0"/>
              <a:buChar char="•"/>
              <a:defRPr sz="2400">
                <a:solidFill>
                  <a:schemeClr val="bg2"/>
                </a:solidFill>
                <a:effectLst/>
                <a:latin typeface="Calibri" pitchFamily="34" charset="0"/>
              </a:defRPr>
            </a:lvl1pPr>
            <a:lvl2pPr marL="720725" indent="-366713" algn="l">
              <a:buFont typeface="Arial" panose="020B0604020202020204" pitchFamily="34" charset="0"/>
              <a:buChar char="•"/>
              <a:defRPr sz="2400">
                <a:effectLst/>
                <a:latin typeface="Calibri" pitchFamily="34" charset="0"/>
              </a:defRPr>
            </a:lvl2pPr>
            <a:lvl3pPr marL="1074738" indent="-354013" algn="l">
              <a:buFont typeface="Arial" panose="020B0604020202020204" pitchFamily="34" charset="0"/>
              <a:buChar char="•"/>
              <a:defRPr sz="2400">
                <a:effectLst/>
                <a:latin typeface="Calibri" pitchFamily="34" charset="0"/>
              </a:defRPr>
            </a:lvl3pPr>
            <a:lvl4pPr marL="1439863" indent="-365125" algn="l">
              <a:defRPr sz="2400">
                <a:effectLst/>
                <a:latin typeface="Calibri" pitchFamily="34" charset="0"/>
              </a:defRPr>
            </a:lvl4pPr>
            <a:lvl5pPr marL="1793875" indent="-354013" algn="l">
              <a:defRPr sz="2400">
                <a:effectLst/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en-US" dirty="0"/>
              <a:t>Complete Formative Activity 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</p:txBody>
      </p:sp>
      <p:grpSp>
        <p:nvGrpSpPr>
          <p:cNvPr id="8" name="Group 13"/>
          <p:cNvGrpSpPr/>
          <p:nvPr/>
        </p:nvGrpSpPr>
        <p:grpSpPr>
          <a:xfrm>
            <a:off x="7153987" y="274638"/>
            <a:ext cx="1532813" cy="794792"/>
            <a:chOff x="4211960" y="4509120"/>
            <a:chExt cx="1944216" cy="1008112"/>
          </a:xfrm>
        </p:grpSpPr>
        <p:sp>
          <p:nvSpPr>
            <p:cNvPr id="9" name="Oval Callout 8"/>
            <p:cNvSpPr/>
            <p:nvPr/>
          </p:nvSpPr>
          <p:spPr>
            <a:xfrm>
              <a:off x="4211960" y="4653136"/>
              <a:ext cx="1440160" cy="864096"/>
            </a:xfrm>
            <a:prstGeom prst="wedgeEllipseCallout">
              <a:avLst>
                <a:gd name="adj1" fmla="val -28841"/>
                <a:gd name="adj2" fmla="val 85381"/>
              </a:avLst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dirty="0"/>
            </a:p>
          </p:txBody>
        </p:sp>
        <p:sp>
          <p:nvSpPr>
            <p:cNvPr id="10" name="Oval Callout 9"/>
            <p:cNvSpPr/>
            <p:nvPr/>
          </p:nvSpPr>
          <p:spPr>
            <a:xfrm>
              <a:off x="4716016" y="4509120"/>
              <a:ext cx="1440160" cy="864096"/>
            </a:xfrm>
            <a:prstGeom prst="wedgeEllipseCallout">
              <a:avLst>
                <a:gd name="adj1" fmla="val 36368"/>
                <a:gd name="adj2" fmla="val 93961"/>
              </a:avLst>
            </a:prstGeom>
            <a:solidFill>
              <a:srgbClr val="000099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dirty="0"/>
            </a:p>
          </p:txBody>
        </p:sp>
      </p:grpSp>
    </p:spTree>
    <p:extLst>
      <p:ext uri="{BB962C8B-B14F-4D97-AF65-F5344CB8AC3E}">
        <p14:creationId xmlns:p14="http://schemas.microsoft.com/office/powerpoint/2010/main" val="3753190210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 userDrawn="1"/>
        </p:nvSpPr>
        <p:spPr>
          <a:xfrm>
            <a:off x="67434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0" y="952500"/>
            <a:ext cx="7772400" cy="1362075"/>
          </a:xfrm>
        </p:spPr>
        <p:txBody>
          <a:bodyPr anchor="ctr" anchorCtr="0"/>
          <a:lstStyle>
            <a:lvl1pPr algn="ctr">
              <a:buNone/>
              <a:defRPr sz="4000" b="1" cap="none">
                <a:latin typeface="Calibri" pitchFamily="34" charset="0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920" y="2725738"/>
            <a:ext cx="7772400" cy="2379662"/>
          </a:xfrm>
        </p:spPr>
        <p:txBody>
          <a:bodyPr anchor="t" anchorCtr="0">
            <a:normAutofit/>
          </a:bodyPr>
          <a:lstStyle>
            <a:lvl1pPr marL="0" indent="0" algn="ctr">
              <a:buNone/>
              <a:defRPr sz="4000">
                <a:solidFill>
                  <a:srgbClr val="4D4D4D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6810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980778A-6F9D-4141-8080-B8192EADCD40}" type="slidenum">
              <a:rPr lang="en-ZA" smtClean="0"/>
              <a:pPr/>
              <a:t>‹#›</a:t>
            </a:fld>
            <a:endParaRPr lang="en-ZA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6293" y="6525255"/>
            <a:ext cx="1731414" cy="28653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EC6B55B-1DDB-40D9-B000-B07D52950B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877037" y="6206140"/>
            <a:ext cx="865707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032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008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3960000" cy="4680000"/>
          </a:xfrm>
        </p:spPr>
        <p:txBody>
          <a:bodyPr vert="horz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1447800"/>
            <a:ext cx="3960000" cy="4680000"/>
          </a:xfrm>
        </p:spPr>
        <p:txBody>
          <a:bodyPr vert="horz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692691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3050"/>
            <a:ext cx="8219256" cy="1008000"/>
          </a:xfrm>
        </p:spPr>
        <p:txBody>
          <a:bodyPr anchor="ctr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412776"/>
            <a:ext cx="39600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16016" y="1412776"/>
            <a:ext cx="39600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67544" y="2247900"/>
            <a:ext cx="3960000" cy="3886200"/>
          </a:xfrm>
        </p:spPr>
        <p:txBody>
          <a:bodyPr vert="horz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716016" y="2247900"/>
            <a:ext cx="3960000" cy="3886200"/>
          </a:xfrm>
        </p:spPr>
        <p:txBody>
          <a:bodyPr vert="horz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620471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008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82100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25655" y="26894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008000"/>
          </a:xfrm>
          <a:prstGeom prst="rect">
            <a:avLst/>
          </a:prstGeom>
        </p:spPr>
        <p:txBody>
          <a:bodyPr bIns="91440" anchor="ctr" anchorCtr="0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67544" y="1413296"/>
            <a:ext cx="8219256" cy="4680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44EAEA5-7BFB-4BF3-B902-218CE399D210}" type="datetimeFigureOut">
              <a:rPr lang="en-ZA" smtClean="0"/>
              <a:pPr/>
              <a:t>2017/08/20</a:t>
            </a:fld>
            <a:endParaRPr lang="en-Z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-12320" y="105851"/>
            <a:ext cx="9022862" cy="670008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3580638" y="6558878"/>
            <a:ext cx="1731414" cy="286537"/>
          </a:xfrm>
          <a:prstGeom prst="rect">
            <a:avLst/>
          </a:prstGeom>
        </p:spPr>
      </p:pic>
      <p:pic>
        <p:nvPicPr>
          <p:cNvPr id="3" name="Picture 2" descr="A close up of a sign&#10;&#10;Description generated with high confidence">
            <a:extLst>
              <a:ext uri="{FF2B5EF4-FFF2-40B4-BE49-F238E27FC236}">
                <a16:creationId xmlns:a16="http://schemas.microsoft.com/office/drawing/2014/main" id="{55FD4D68-FFB4-41C3-A852-28A4A80C5C00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2800" y="6210300"/>
            <a:ext cx="864000" cy="541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698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6" r:id="rId11"/>
    <p:sldLayoutId id="2147483817" r:id="rId12"/>
    <p:sldLayoutId id="2147483818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b="1" kern="1200">
          <a:solidFill>
            <a:srgbClr val="008080"/>
          </a:solidFill>
          <a:latin typeface="Calibri" pitchFamily="34" charset="0"/>
          <a:ea typeface="+mj-ea"/>
          <a:cs typeface="+mj-cs"/>
        </a:defRPr>
      </a:lvl1pPr>
    </p:titleStyle>
    <p:bodyStyle>
      <a:lvl1pPr marL="354013" indent="-354013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effectLst/>
          <a:latin typeface="Calibri" pitchFamily="34" charset="0"/>
          <a:ea typeface="+mn-ea"/>
          <a:cs typeface="+mn-cs"/>
        </a:defRPr>
      </a:lvl1pPr>
      <a:lvl2pPr marL="720725" indent="-366713" algn="l" rtl="0" eaLnBrk="1" latinLnBrk="0" hangingPunct="1">
        <a:spcBef>
          <a:spcPts val="370"/>
        </a:spcBef>
        <a:buClr>
          <a:srgbClr val="008080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effectLst/>
          <a:latin typeface="Calibri" pitchFamily="34" charset="0"/>
          <a:ea typeface="+mn-ea"/>
          <a:cs typeface="+mn-cs"/>
        </a:defRPr>
      </a:lvl2pPr>
      <a:lvl3pPr marL="1074738" indent="-354013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90000"/>
        <a:buFont typeface="Wingdings 2"/>
        <a:buChar char=""/>
        <a:defRPr kumimoji="0" sz="2400" kern="1200">
          <a:solidFill>
            <a:schemeClr val="tx1"/>
          </a:solidFill>
          <a:effectLst/>
          <a:latin typeface="Calibri" pitchFamily="34" charset="0"/>
          <a:ea typeface="+mn-ea"/>
          <a:cs typeface="+mn-cs"/>
        </a:defRPr>
      </a:lvl3pPr>
      <a:lvl4pPr marL="1439863" indent="-365125" algn="l" rtl="0" eaLnBrk="1" latinLnBrk="0" hangingPunct="1">
        <a:spcBef>
          <a:spcPts val="370"/>
        </a:spcBef>
        <a:buClr>
          <a:schemeClr val="accent3"/>
        </a:buClr>
        <a:buSzPct val="80000"/>
        <a:buFont typeface="Courier New" pitchFamily="49" charset="0"/>
        <a:buChar char="o"/>
        <a:defRPr kumimoji="0" sz="2400" kern="1200">
          <a:solidFill>
            <a:schemeClr val="tx1"/>
          </a:solidFill>
          <a:effectLst/>
          <a:latin typeface="Calibri" pitchFamily="34" charset="0"/>
          <a:ea typeface="+mn-ea"/>
          <a:cs typeface="+mn-cs"/>
        </a:defRPr>
      </a:lvl4pPr>
      <a:lvl5pPr marL="1793875" indent="-354013" algn="l" rtl="0" eaLnBrk="1" latinLnBrk="0" hangingPunct="1">
        <a:spcBef>
          <a:spcPts val="370"/>
        </a:spcBef>
        <a:buClr>
          <a:schemeClr val="accent3"/>
        </a:buClr>
        <a:buFont typeface="Arial" pitchFamily="34" charset="0"/>
        <a:buChar char="•"/>
        <a:defRPr kumimoji="0" sz="2400" kern="1200">
          <a:solidFill>
            <a:schemeClr val="tx1"/>
          </a:solidFill>
          <a:effectLst/>
          <a:latin typeface="Calibri" pitchFamily="34" charset="0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0778A-6F9D-4141-8080-B8192EADCD40}" type="slidenum">
              <a:rPr lang="en-ZA" smtClean="0"/>
              <a:pPr/>
              <a:t>1</a:t>
            </a:fld>
            <a:endParaRPr lang="en-ZA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/>
              <a:t>Design Learning Material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t"/>
            <a:r>
              <a:rPr lang="en-US" b="1" dirty="0"/>
              <a:t>Unit Standard ID 123397 |NQF Level 5 |Credits 10</a:t>
            </a:r>
          </a:p>
          <a:p>
            <a:pPr fontAlgn="t"/>
            <a:r>
              <a:rPr lang="en-US" b="1" dirty="0"/>
              <a:t>Unit Standard ID 123401 |NQF Level 6 |Credits 15</a:t>
            </a:r>
          </a:p>
          <a:p>
            <a:pPr fontAlgn="t"/>
            <a:r>
              <a:rPr lang="en-US" b="1" dirty="0"/>
              <a:t>Unit Standard ID 123394 |NQF Level 5 |Credits 10</a:t>
            </a:r>
          </a:p>
          <a:p>
            <a:pPr fontAlgn="t"/>
            <a:r>
              <a:rPr lang="en-US" b="1" dirty="0"/>
              <a:t>Unit Standard ID 115755 |NQF Level 6 |Credits 10</a:t>
            </a:r>
          </a:p>
        </p:txBody>
      </p:sp>
    </p:spTree>
    <p:extLst>
      <p:ext uri="{BB962C8B-B14F-4D97-AF65-F5344CB8AC3E}">
        <p14:creationId xmlns:p14="http://schemas.microsoft.com/office/powerpoint/2010/main" val="3176125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Types of Assessment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10</a:t>
            </a:fld>
            <a:endParaRPr lang="en-ZA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468313" y="1412875"/>
          <a:ext cx="8218487" cy="4679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75337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0DD5ACD-371A-4729-B992-E39098DC1F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3C2E6AE-54DB-4A89-888B-E04C9BF56F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B3699A1-9B8A-4C7E-8558-A6BFFBF824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F99C2F2-CD21-4313-9634-001389A43F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C255BB0-1E6B-41BD-A9B3-29EA7F5693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9A44E13-0693-4EF4-ADC9-07A7A193F5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4349B9E-7679-48F3-8C1B-516E244933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Designing Outcomes-based Programmes and Adhering to Adult Learning Principles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100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base"/>
            <a:r>
              <a:rPr lang="en-ZA" dirty="0"/>
              <a:t>Measured on Outcomes</a:t>
            </a:r>
          </a:p>
          <a:p>
            <a:pPr fontAlgn="base"/>
            <a:r>
              <a:rPr lang="en-ZA" dirty="0"/>
              <a:t>Outcomes may include a range of skills and knowledge</a:t>
            </a:r>
          </a:p>
          <a:p>
            <a:pPr fontAlgn="base"/>
            <a:r>
              <a:rPr lang="en-ZA" dirty="0"/>
              <a:t>Life long learning</a:t>
            </a:r>
          </a:p>
          <a:p>
            <a:pPr fontAlgn="base"/>
            <a:r>
              <a:rPr lang="en-ZA" dirty="0"/>
              <a:t>Flexible, developmental and targeted at the specific needs of particular learners</a:t>
            </a:r>
            <a:endParaRPr lang="en-ZA" b="1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173098447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The difference between Formative and Summative Assessment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101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ZA" dirty="0"/>
              <a:t>Formative Assessment</a:t>
            </a:r>
          </a:p>
          <a:p>
            <a:pPr fontAlgn="base"/>
            <a:r>
              <a:rPr lang="en-ZA" dirty="0"/>
              <a:t>monitor learners learning to provide on-going feedback by:</a:t>
            </a:r>
          </a:p>
          <a:p>
            <a:pPr lvl="1" fontAlgn="base"/>
            <a:r>
              <a:rPr lang="en-ZA" dirty="0"/>
              <a:t>Help student identify their strengths, weaknesses and target areas that need work</a:t>
            </a:r>
          </a:p>
          <a:p>
            <a:pPr lvl="1" fontAlgn="base"/>
            <a:r>
              <a:rPr lang="en-ZA" dirty="0"/>
              <a:t>Help faculty recognize where students are struggling and address problems immediately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86978379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The difference between Formative and Summative Assessment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102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ZA" dirty="0"/>
              <a:t>Formative Assessment</a:t>
            </a:r>
          </a:p>
          <a:p>
            <a:pPr fontAlgn="base"/>
            <a:r>
              <a:rPr lang="en-ZA" dirty="0"/>
              <a:t>Formative assessments generally have low to no point value</a:t>
            </a:r>
          </a:p>
          <a:p>
            <a:pPr fontAlgn="base"/>
            <a:r>
              <a:rPr lang="en-ZA" dirty="0"/>
              <a:t>Example of formative assessments:</a:t>
            </a:r>
          </a:p>
          <a:p>
            <a:pPr lvl="1" fontAlgn="base"/>
            <a:r>
              <a:rPr lang="en-ZA" dirty="0"/>
              <a:t>Discuss concepts</a:t>
            </a:r>
          </a:p>
          <a:p>
            <a:pPr lvl="1" fontAlgn="base"/>
            <a:r>
              <a:rPr lang="en-ZA" dirty="0"/>
              <a:t>Conduct brainstorming</a:t>
            </a:r>
          </a:p>
          <a:p>
            <a:pPr lvl="1" fontAlgn="base"/>
            <a:r>
              <a:rPr lang="en-ZA" dirty="0"/>
              <a:t>Conduct role-play</a:t>
            </a:r>
          </a:p>
          <a:p>
            <a:pPr lvl="1" fontAlgn="base"/>
            <a:r>
              <a:rPr lang="en-ZA" dirty="0"/>
              <a:t>Research a section</a:t>
            </a:r>
          </a:p>
          <a:p>
            <a:pPr lvl="1" fontAlgn="base"/>
            <a:r>
              <a:rPr lang="en-ZA" dirty="0"/>
              <a:t>Complete questionnaires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811987267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The difference between Formative and Summative Assessment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103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ZA" dirty="0"/>
              <a:t>Summative Assessments</a:t>
            </a:r>
          </a:p>
          <a:p>
            <a:pPr fontAlgn="base"/>
            <a:r>
              <a:rPr lang="en-ZA" dirty="0"/>
              <a:t>Goal to evaluate learners learning at the end of an intervention</a:t>
            </a:r>
          </a:p>
          <a:p>
            <a:pPr fontAlgn="base"/>
            <a:r>
              <a:rPr lang="en-ZA" dirty="0"/>
              <a:t>Example of summative assessments:</a:t>
            </a:r>
          </a:p>
          <a:p>
            <a:pPr lvl="1" fontAlgn="base"/>
            <a:r>
              <a:rPr lang="en-ZA" dirty="0"/>
              <a:t>Knowledge assignments</a:t>
            </a:r>
          </a:p>
          <a:p>
            <a:pPr lvl="1" fontAlgn="base"/>
            <a:r>
              <a:rPr lang="en-ZA" dirty="0"/>
              <a:t>Knowledge test</a:t>
            </a:r>
          </a:p>
          <a:p>
            <a:pPr lvl="1" fontAlgn="base"/>
            <a:r>
              <a:rPr lang="en-ZA" dirty="0"/>
              <a:t>Practical assignments</a:t>
            </a:r>
          </a:p>
          <a:p>
            <a:pPr lvl="1" fontAlgn="base"/>
            <a:r>
              <a:rPr lang="en-ZA" dirty="0"/>
              <a:t>Workplace assessments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54189329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Drafting the Design Brief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104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The design brief contains:</a:t>
            </a:r>
          </a:p>
          <a:p>
            <a:r>
              <a:rPr lang="en-ZA" dirty="0"/>
              <a:t>The criterion-based objectives</a:t>
            </a:r>
          </a:p>
          <a:p>
            <a:r>
              <a:rPr lang="en-ZA" dirty="0"/>
              <a:t>A content outline</a:t>
            </a:r>
          </a:p>
          <a:p>
            <a:r>
              <a:rPr lang="en-ZA" dirty="0"/>
              <a:t>A hierarchy of learning or a flowchart of the possible paths through non-hierarchical instruction</a:t>
            </a:r>
          </a:p>
          <a:p>
            <a:r>
              <a:rPr lang="en-ZA" dirty="0"/>
              <a:t>Selected instructional and learning strategies</a:t>
            </a:r>
          </a:p>
          <a:p>
            <a:r>
              <a:rPr lang="en-ZA" dirty="0"/>
              <a:t>Media selection results</a:t>
            </a:r>
          </a:p>
          <a:p>
            <a:r>
              <a:rPr lang="en-ZA" dirty="0"/>
              <a:t>A list and description of non-instructional materials that support the instruction</a:t>
            </a:r>
          </a:p>
          <a:p>
            <a:r>
              <a:rPr lang="en-ZA" dirty="0"/>
              <a:t>And a proposal interface design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08396274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Drafting the Design Brief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105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The purpose of the design brief:</a:t>
            </a:r>
          </a:p>
          <a:p>
            <a:r>
              <a:rPr lang="en-ZA" dirty="0"/>
              <a:t>To ensure that the developer is provide with sufficient background information about the learning intervention to be developed</a:t>
            </a:r>
          </a:p>
          <a:p>
            <a:r>
              <a:rPr lang="en-ZA" dirty="0"/>
              <a:t>To ensure the developer understands the learning context of the programme</a:t>
            </a:r>
          </a:p>
          <a:p>
            <a:r>
              <a:rPr lang="en-ZA" dirty="0"/>
              <a:t>To provide the developer with insight into the learning design</a:t>
            </a:r>
          </a:p>
          <a:p>
            <a:r>
              <a:rPr lang="en-ZA" dirty="0"/>
              <a:t>To explain the selected learning activities and methodologies</a:t>
            </a:r>
          </a:p>
          <a:p>
            <a:r>
              <a:rPr lang="en-ZA" dirty="0"/>
              <a:t>To provide instructions and guidelines to ensure the developer develops the programme to design specifications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151819603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The Analysis Grid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/>
              <a:pPr/>
              <a:t>106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dirty="0"/>
              <a:t>The analysis grid provides an overview of the unit standard/qualification. It outlines the learning outcomes, related assessment criteria, assessment methods, tools, evidence and reference to learning material.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43083781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The Analysis Grid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107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The analysis grid of a unit standard should contain the following:</a:t>
            </a:r>
          </a:p>
          <a:p>
            <a:r>
              <a:rPr lang="en-ZA" dirty="0"/>
              <a:t>The name/title of the learning programme</a:t>
            </a:r>
          </a:p>
          <a:p>
            <a:r>
              <a:rPr lang="en-ZA" dirty="0"/>
              <a:t>The title of the unit standard</a:t>
            </a:r>
          </a:p>
          <a:p>
            <a:r>
              <a:rPr lang="en-ZA" dirty="0"/>
              <a:t>The unit standard ID</a:t>
            </a:r>
          </a:p>
          <a:p>
            <a:r>
              <a:rPr lang="en-ZA" dirty="0"/>
              <a:t>NQF Level</a:t>
            </a:r>
          </a:p>
          <a:p>
            <a:r>
              <a:rPr lang="en-ZA" dirty="0"/>
              <a:t>Credits</a:t>
            </a:r>
          </a:p>
          <a:p>
            <a:r>
              <a:rPr lang="en-ZA" dirty="0"/>
              <a:t>Specific outcomes</a:t>
            </a:r>
          </a:p>
          <a:p>
            <a:r>
              <a:rPr lang="en-ZA" dirty="0"/>
              <a:t>Assessment criteria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92610148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The Analysis Grid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108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The analysis grid of a unit standard should contain the following:</a:t>
            </a:r>
          </a:p>
          <a:p>
            <a:r>
              <a:rPr lang="en-ZA" dirty="0"/>
              <a:t>Critical cross-field outcomes</a:t>
            </a:r>
          </a:p>
          <a:p>
            <a:r>
              <a:rPr lang="en-ZA" dirty="0"/>
              <a:t>Essential embedded knowledge</a:t>
            </a:r>
          </a:p>
          <a:p>
            <a:r>
              <a:rPr lang="en-ZA" dirty="0"/>
              <a:t>Assessment methods</a:t>
            </a:r>
          </a:p>
          <a:p>
            <a:r>
              <a:rPr lang="en-ZA" dirty="0"/>
              <a:t>Assessment tools</a:t>
            </a:r>
          </a:p>
          <a:p>
            <a:r>
              <a:rPr lang="en-ZA" dirty="0"/>
              <a:t>Evidence</a:t>
            </a:r>
          </a:p>
          <a:p>
            <a:r>
              <a:rPr lang="en-ZA" dirty="0"/>
              <a:t>Page reference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05602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The Analysis Grid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109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The analysis grid thus serves as:</a:t>
            </a:r>
          </a:p>
          <a:p>
            <a:r>
              <a:rPr lang="en-ZA" dirty="0"/>
              <a:t>A guideline as to what the outcomes should be</a:t>
            </a:r>
          </a:p>
          <a:p>
            <a:r>
              <a:rPr lang="en-ZA" dirty="0"/>
              <a:t>A checklist to ensure that all outcomes and criteria have been covered sufficiently</a:t>
            </a:r>
          </a:p>
          <a:p>
            <a:r>
              <a:rPr lang="en-ZA" dirty="0"/>
              <a:t>Proof that the learning material is aligned with the specific unit standard.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28019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Assessment Methods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11</a:t>
            </a:fld>
            <a:endParaRPr lang="en-ZA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468313" y="1412875"/>
          <a:ext cx="8218487" cy="4679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8130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608B290-BBA1-42EA-8627-DF80175169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E3DC6A6-72A0-4549-AFE6-A69896FFAE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49312C4-0F64-47AB-BF40-42C99B3A6E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0F7BF35-A340-4C65-AF13-652E22CC44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ED41511-DE2D-4D0E-BA6E-54FD55567C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93CE84B-53EF-4DD2-B4D9-E30662D3F9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8B7EC9A-A054-47E5-B4AB-ABADB33095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Formative Assessment in PoE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/>
              <a:pPr/>
              <a:t>110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dirty="0"/>
              <a:t>Do Activity 1 in your PoE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04075794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Design Learning Material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/>
              <a:t>Study Unit 2:</a:t>
            </a:r>
            <a:br>
              <a:rPr lang="en-ZA" dirty="0"/>
            </a:br>
            <a:r>
              <a:rPr lang="en-ZA" dirty="0"/>
              <a:t>Develop outcomes-based learning programmes (123394)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0778A-6F9D-4141-8080-B8192EADCD40}" type="slidenum">
              <a:rPr lang="en-ZA" smtClean="0"/>
              <a:pPr/>
              <a:t>111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87134873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Study Unit 2 – Specific Outcomes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112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dirty="0"/>
              <a:t>Plan and Prepare for development</a:t>
            </a:r>
          </a:p>
          <a:p>
            <a:r>
              <a:rPr lang="en-ZA" dirty="0"/>
              <a:t>Develop learning materials</a:t>
            </a:r>
          </a:p>
          <a:p>
            <a:r>
              <a:rPr lang="en-ZA" dirty="0"/>
              <a:t>Develop learning facilitation guidelines</a:t>
            </a:r>
          </a:p>
          <a:p>
            <a:r>
              <a:rPr lang="en-ZA" dirty="0"/>
              <a:t>Pilot and evaluate the development</a:t>
            </a:r>
          </a:p>
        </p:txBody>
      </p:sp>
    </p:spTree>
    <p:extLst>
      <p:ext uri="{BB962C8B-B14F-4D97-AF65-F5344CB8AC3E}">
        <p14:creationId xmlns:p14="http://schemas.microsoft.com/office/powerpoint/2010/main" val="313579908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Introduction to Developing Learning Material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113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dirty="0"/>
              <a:t>To recap the design process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259632" y="2708920"/>
            <a:ext cx="1765419" cy="1059251"/>
            <a:chOff x="5906" y="459872"/>
            <a:chExt cx="1765419" cy="1059251"/>
          </a:xfrm>
          <a:scene3d>
            <a:camera prst="orthographicFront"/>
            <a:lightRig rig="flat" dir="t"/>
          </a:scene3d>
        </p:grpSpPr>
        <p:sp>
          <p:nvSpPr>
            <p:cNvPr id="31" name="Rounded Rectangle 30"/>
            <p:cNvSpPr/>
            <p:nvPr/>
          </p:nvSpPr>
          <p:spPr>
            <a:xfrm>
              <a:off x="5906" y="459872"/>
              <a:ext cx="1765419" cy="105925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ounded Rectangle 4"/>
            <p:cNvSpPr/>
            <p:nvPr/>
          </p:nvSpPr>
          <p:spPr>
            <a:xfrm>
              <a:off x="36930" y="490896"/>
              <a:ext cx="1703371" cy="99720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/>
                <a:t>Draft learning outcomes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180409" y="3019634"/>
            <a:ext cx="374268" cy="437824"/>
            <a:chOff x="1926683" y="770586"/>
            <a:chExt cx="374268" cy="437824"/>
          </a:xfrm>
          <a:scene3d>
            <a:camera prst="orthographicFront"/>
            <a:lightRig rig="flat" dir="t"/>
          </a:scene3d>
        </p:grpSpPr>
        <p:sp>
          <p:nvSpPr>
            <p:cNvPr id="29" name="Right Arrow 28"/>
            <p:cNvSpPr/>
            <p:nvPr/>
          </p:nvSpPr>
          <p:spPr>
            <a:xfrm>
              <a:off x="1926683" y="770586"/>
              <a:ext cx="374268" cy="437824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ight Arrow 6"/>
            <p:cNvSpPr/>
            <p:nvPr/>
          </p:nvSpPr>
          <p:spPr>
            <a:xfrm>
              <a:off x="1926683" y="858151"/>
              <a:ext cx="261988" cy="26269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800" kern="120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731220" y="2708920"/>
            <a:ext cx="1765419" cy="1059251"/>
            <a:chOff x="2477494" y="459872"/>
            <a:chExt cx="1765419" cy="1059251"/>
          </a:xfrm>
          <a:scene3d>
            <a:camera prst="orthographicFront"/>
            <a:lightRig rig="flat" dir="t"/>
          </a:scene3d>
        </p:grpSpPr>
        <p:sp>
          <p:nvSpPr>
            <p:cNvPr id="27" name="Rounded Rectangle 26"/>
            <p:cNvSpPr/>
            <p:nvPr/>
          </p:nvSpPr>
          <p:spPr>
            <a:xfrm>
              <a:off x="2477494" y="459872"/>
              <a:ext cx="1765419" cy="105925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ounded Rectangle 8"/>
            <p:cNvSpPr/>
            <p:nvPr/>
          </p:nvSpPr>
          <p:spPr>
            <a:xfrm>
              <a:off x="2508518" y="490896"/>
              <a:ext cx="1703371" cy="99720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/>
                <a:t>Conduct needs analysis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651996" y="3019634"/>
            <a:ext cx="374268" cy="437824"/>
            <a:chOff x="4398270" y="770586"/>
            <a:chExt cx="374268" cy="437824"/>
          </a:xfrm>
          <a:scene3d>
            <a:camera prst="orthographicFront"/>
            <a:lightRig rig="flat" dir="t"/>
          </a:scene3d>
        </p:grpSpPr>
        <p:sp>
          <p:nvSpPr>
            <p:cNvPr id="25" name="Right Arrow 24"/>
            <p:cNvSpPr/>
            <p:nvPr/>
          </p:nvSpPr>
          <p:spPr>
            <a:xfrm>
              <a:off x="4398270" y="770586"/>
              <a:ext cx="374268" cy="437824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ight Arrow 10"/>
            <p:cNvSpPr/>
            <p:nvPr/>
          </p:nvSpPr>
          <p:spPr>
            <a:xfrm>
              <a:off x="4398270" y="858151"/>
              <a:ext cx="261988" cy="26269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800" kern="120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202807" y="2708920"/>
            <a:ext cx="1765419" cy="1059251"/>
            <a:chOff x="4949081" y="459872"/>
            <a:chExt cx="1765419" cy="1059251"/>
          </a:xfrm>
          <a:scene3d>
            <a:camera prst="orthographicFront"/>
            <a:lightRig rig="flat" dir="t"/>
          </a:scene3d>
        </p:grpSpPr>
        <p:sp>
          <p:nvSpPr>
            <p:cNvPr id="23" name="Rounded Rectangle 22"/>
            <p:cNvSpPr/>
            <p:nvPr/>
          </p:nvSpPr>
          <p:spPr>
            <a:xfrm>
              <a:off x="4949081" y="459872"/>
              <a:ext cx="1765419" cy="105925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ounded Rectangle 12"/>
            <p:cNvSpPr/>
            <p:nvPr/>
          </p:nvSpPr>
          <p:spPr>
            <a:xfrm>
              <a:off x="4980105" y="490896"/>
              <a:ext cx="1703371" cy="99720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/>
                <a:t>Design learning outcomes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251126" y="3883034"/>
            <a:ext cx="437824" cy="462008"/>
            <a:chOff x="4997400" y="1633986"/>
            <a:chExt cx="437824" cy="462008"/>
          </a:xfrm>
          <a:scene3d>
            <a:camera prst="orthographicFront"/>
            <a:lightRig rig="flat" dir="t"/>
          </a:scene3d>
        </p:grpSpPr>
        <p:sp>
          <p:nvSpPr>
            <p:cNvPr id="21" name="Right Arrow 20"/>
            <p:cNvSpPr/>
            <p:nvPr/>
          </p:nvSpPr>
          <p:spPr>
            <a:xfrm rot="7506453">
              <a:off x="4985308" y="1646078"/>
              <a:ext cx="462008" cy="437824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ight Arrow 14"/>
            <p:cNvSpPr/>
            <p:nvPr/>
          </p:nvSpPr>
          <p:spPr>
            <a:xfrm rot="2106453">
              <a:off x="5122734" y="1645934"/>
              <a:ext cx="262694" cy="33066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300" kern="120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956809" y="4481299"/>
            <a:ext cx="1765419" cy="1059251"/>
            <a:chOff x="3703083" y="2232251"/>
            <a:chExt cx="1765419" cy="1059251"/>
          </a:xfrm>
          <a:scene3d>
            <a:camera prst="orthographicFront"/>
            <a:lightRig rig="flat" dir="t"/>
          </a:scene3d>
        </p:grpSpPr>
        <p:sp>
          <p:nvSpPr>
            <p:cNvPr id="19" name="Rounded Rectangle 18"/>
            <p:cNvSpPr/>
            <p:nvPr/>
          </p:nvSpPr>
          <p:spPr>
            <a:xfrm>
              <a:off x="3703083" y="2232251"/>
              <a:ext cx="1765419" cy="105925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ounded Rectangle 16"/>
            <p:cNvSpPr/>
            <p:nvPr/>
          </p:nvSpPr>
          <p:spPr>
            <a:xfrm>
              <a:off x="3734107" y="2263275"/>
              <a:ext cx="1703371" cy="99720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/>
                <a:t>Draft brief for development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313645" y="4792013"/>
            <a:ext cx="454502" cy="437824"/>
            <a:chOff x="3059919" y="2542965"/>
            <a:chExt cx="454502" cy="437824"/>
          </a:xfrm>
          <a:scene3d>
            <a:camera prst="orthographicFront"/>
            <a:lightRig rig="flat" dir="t"/>
          </a:scene3d>
        </p:grpSpPr>
        <p:sp>
          <p:nvSpPr>
            <p:cNvPr id="17" name="Right Arrow 16"/>
            <p:cNvSpPr/>
            <p:nvPr/>
          </p:nvSpPr>
          <p:spPr>
            <a:xfrm rot="10800000">
              <a:off x="3059919" y="2542965"/>
              <a:ext cx="454502" cy="437824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ight Arrow 18"/>
            <p:cNvSpPr/>
            <p:nvPr/>
          </p:nvSpPr>
          <p:spPr>
            <a:xfrm rot="21600000">
              <a:off x="3191266" y="2630530"/>
              <a:ext cx="323155" cy="26269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800" kern="120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333837" y="4481299"/>
            <a:ext cx="1765419" cy="1059251"/>
            <a:chOff x="1080111" y="2232251"/>
            <a:chExt cx="1765419" cy="1059251"/>
          </a:xfrm>
          <a:scene3d>
            <a:camera prst="orthographicFront"/>
            <a:lightRig rig="flat" dir="t"/>
          </a:scene3d>
        </p:grpSpPr>
        <p:sp>
          <p:nvSpPr>
            <p:cNvPr id="15" name="Rounded Rectangle 14"/>
            <p:cNvSpPr/>
            <p:nvPr/>
          </p:nvSpPr>
          <p:spPr>
            <a:xfrm>
              <a:off x="1080111" y="2232251"/>
              <a:ext cx="1765419" cy="105925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ounded Rectangle 20"/>
            <p:cNvSpPr/>
            <p:nvPr/>
          </p:nvSpPr>
          <p:spPr>
            <a:xfrm>
              <a:off x="1111135" y="2263275"/>
              <a:ext cx="1703371" cy="99720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/>
                <a:t>Evaluate design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96425455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Introduction to Developing Learning Material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114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dirty="0"/>
              <a:t>The development process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319790" y="2636912"/>
            <a:ext cx="1765419" cy="1059251"/>
            <a:chOff x="5906" y="459872"/>
            <a:chExt cx="1765419" cy="1059251"/>
          </a:xfrm>
          <a:scene3d>
            <a:camera prst="orthographicFront"/>
            <a:lightRig rig="flat" dir="t"/>
          </a:scene3d>
        </p:grpSpPr>
        <p:sp>
          <p:nvSpPr>
            <p:cNvPr id="31" name="Rounded Rectangle 30"/>
            <p:cNvSpPr/>
            <p:nvPr/>
          </p:nvSpPr>
          <p:spPr>
            <a:xfrm>
              <a:off x="5906" y="459872"/>
              <a:ext cx="1765419" cy="105925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ounded Rectangle 4"/>
            <p:cNvSpPr/>
            <p:nvPr/>
          </p:nvSpPr>
          <p:spPr>
            <a:xfrm>
              <a:off x="36930" y="490896"/>
              <a:ext cx="1703371" cy="99720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/>
                <a:t>Brief received from designer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240567" y="2947626"/>
            <a:ext cx="374268" cy="437824"/>
            <a:chOff x="1926683" y="770586"/>
            <a:chExt cx="374268" cy="437824"/>
          </a:xfrm>
          <a:scene3d>
            <a:camera prst="orthographicFront"/>
            <a:lightRig rig="flat" dir="t"/>
          </a:scene3d>
        </p:grpSpPr>
        <p:sp>
          <p:nvSpPr>
            <p:cNvPr id="29" name="Right Arrow 28"/>
            <p:cNvSpPr/>
            <p:nvPr/>
          </p:nvSpPr>
          <p:spPr>
            <a:xfrm>
              <a:off x="1926683" y="770586"/>
              <a:ext cx="374268" cy="437824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ight Arrow 6"/>
            <p:cNvSpPr/>
            <p:nvPr/>
          </p:nvSpPr>
          <p:spPr>
            <a:xfrm>
              <a:off x="1926683" y="858151"/>
              <a:ext cx="261988" cy="26269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800" kern="120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791378" y="2636912"/>
            <a:ext cx="1765419" cy="1059251"/>
            <a:chOff x="2477494" y="459872"/>
            <a:chExt cx="1765419" cy="1059251"/>
          </a:xfrm>
          <a:scene3d>
            <a:camera prst="orthographicFront"/>
            <a:lightRig rig="flat" dir="t"/>
          </a:scene3d>
        </p:grpSpPr>
        <p:sp>
          <p:nvSpPr>
            <p:cNvPr id="27" name="Rounded Rectangle 26"/>
            <p:cNvSpPr/>
            <p:nvPr/>
          </p:nvSpPr>
          <p:spPr>
            <a:xfrm>
              <a:off x="2477494" y="459872"/>
              <a:ext cx="1765419" cy="105925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ounded Rectangle 8"/>
            <p:cNvSpPr/>
            <p:nvPr/>
          </p:nvSpPr>
          <p:spPr>
            <a:xfrm>
              <a:off x="2508518" y="490896"/>
              <a:ext cx="1703371" cy="99720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/>
                <a:t>Plan and prepare for development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712154" y="2947626"/>
            <a:ext cx="374268" cy="437824"/>
            <a:chOff x="4398270" y="770586"/>
            <a:chExt cx="374268" cy="437824"/>
          </a:xfrm>
          <a:scene3d>
            <a:camera prst="orthographicFront"/>
            <a:lightRig rig="flat" dir="t"/>
          </a:scene3d>
        </p:grpSpPr>
        <p:sp>
          <p:nvSpPr>
            <p:cNvPr id="25" name="Right Arrow 24"/>
            <p:cNvSpPr/>
            <p:nvPr/>
          </p:nvSpPr>
          <p:spPr>
            <a:xfrm>
              <a:off x="4398270" y="770586"/>
              <a:ext cx="374268" cy="437824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ight Arrow 10"/>
            <p:cNvSpPr/>
            <p:nvPr/>
          </p:nvSpPr>
          <p:spPr>
            <a:xfrm>
              <a:off x="4398270" y="858151"/>
              <a:ext cx="261988" cy="26269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800" kern="120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262965" y="2636912"/>
            <a:ext cx="1765419" cy="1059251"/>
            <a:chOff x="4949081" y="459872"/>
            <a:chExt cx="1765419" cy="1059251"/>
          </a:xfrm>
          <a:scene3d>
            <a:camera prst="orthographicFront"/>
            <a:lightRig rig="flat" dir="t"/>
          </a:scene3d>
        </p:grpSpPr>
        <p:sp>
          <p:nvSpPr>
            <p:cNvPr id="23" name="Rounded Rectangle 22"/>
            <p:cNvSpPr/>
            <p:nvPr/>
          </p:nvSpPr>
          <p:spPr>
            <a:xfrm>
              <a:off x="4949081" y="459872"/>
              <a:ext cx="1765419" cy="105925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ounded Rectangle 12"/>
            <p:cNvSpPr/>
            <p:nvPr/>
          </p:nvSpPr>
          <p:spPr>
            <a:xfrm>
              <a:off x="4980105" y="490896"/>
              <a:ext cx="1703371" cy="99720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/>
                <a:t>Develop learning material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311284" y="3811026"/>
            <a:ext cx="437824" cy="462008"/>
            <a:chOff x="4997400" y="1633986"/>
            <a:chExt cx="437824" cy="462008"/>
          </a:xfrm>
          <a:scene3d>
            <a:camera prst="orthographicFront"/>
            <a:lightRig rig="flat" dir="t"/>
          </a:scene3d>
        </p:grpSpPr>
        <p:sp>
          <p:nvSpPr>
            <p:cNvPr id="21" name="Right Arrow 20"/>
            <p:cNvSpPr/>
            <p:nvPr/>
          </p:nvSpPr>
          <p:spPr>
            <a:xfrm rot="7506453">
              <a:off x="4985308" y="1646078"/>
              <a:ext cx="462008" cy="437824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ight Arrow 14"/>
            <p:cNvSpPr/>
            <p:nvPr/>
          </p:nvSpPr>
          <p:spPr>
            <a:xfrm rot="2106453">
              <a:off x="5122734" y="1645934"/>
              <a:ext cx="262694" cy="33066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300" kern="120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016967" y="4409291"/>
            <a:ext cx="1765419" cy="1059251"/>
            <a:chOff x="3703083" y="2232251"/>
            <a:chExt cx="1765419" cy="1059251"/>
          </a:xfrm>
          <a:scene3d>
            <a:camera prst="orthographicFront"/>
            <a:lightRig rig="flat" dir="t"/>
          </a:scene3d>
        </p:grpSpPr>
        <p:sp>
          <p:nvSpPr>
            <p:cNvPr id="19" name="Rounded Rectangle 18"/>
            <p:cNvSpPr/>
            <p:nvPr/>
          </p:nvSpPr>
          <p:spPr>
            <a:xfrm>
              <a:off x="3703083" y="2232251"/>
              <a:ext cx="1765419" cy="105925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ounded Rectangle 16"/>
            <p:cNvSpPr/>
            <p:nvPr/>
          </p:nvSpPr>
          <p:spPr>
            <a:xfrm>
              <a:off x="3734107" y="2263275"/>
              <a:ext cx="1703371" cy="99720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/>
                <a:t>Develop learning facilitation guidelines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373803" y="4720005"/>
            <a:ext cx="454502" cy="437824"/>
            <a:chOff x="3059919" y="2542965"/>
            <a:chExt cx="454502" cy="437824"/>
          </a:xfrm>
          <a:scene3d>
            <a:camera prst="orthographicFront"/>
            <a:lightRig rig="flat" dir="t"/>
          </a:scene3d>
        </p:grpSpPr>
        <p:sp>
          <p:nvSpPr>
            <p:cNvPr id="17" name="Right Arrow 16"/>
            <p:cNvSpPr/>
            <p:nvPr/>
          </p:nvSpPr>
          <p:spPr>
            <a:xfrm rot="10800000">
              <a:off x="3059919" y="2542965"/>
              <a:ext cx="454502" cy="437824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ight Arrow 18"/>
            <p:cNvSpPr/>
            <p:nvPr/>
          </p:nvSpPr>
          <p:spPr>
            <a:xfrm rot="21600000">
              <a:off x="3191266" y="2630530"/>
              <a:ext cx="323155" cy="26269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800" kern="120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393995" y="4409291"/>
            <a:ext cx="1765419" cy="1059251"/>
            <a:chOff x="1080111" y="2232251"/>
            <a:chExt cx="1765419" cy="1059251"/>
          </a:xfrm>
          <a:scene3d>
            <a:camera prst="orthographicFront"/>
            <a:lightRig rig="flat" dir="t"/>
          </a:scene3d>
        </p:grpSpPr>
        <p:sp>
          <p:nvSpPr>
            <p:cNvPr id="15" name="Rounded Rectangle 14"/>
            <p:cNvSpPr/>
            <p:nvPr/>
          </p:nvSpPr>
          <p:spPr>
            <a:xfrm>
              <a:off x="1080111" y="2232251"/>
              <a:ext cx="1765419" cy="105925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ounded Rectangle 20"/>
            <p:cNvSpPr/>
            <p:nvPr/>
          </p:nvSpPr>
          <p:spPr>
            <a:xfrm>
              <a:off x="1111135" y="2263275"/>
              <a:ext cx="1703371" cy="99720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/>
                <a:t>Pilot and evaluate development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98323887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Plan and Prepare for Development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115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dirty="0"/>
              <a:t>Must be in accordance with the design brief</a:t>
            </a:r>
          </a:p>
          <a:p>
            <a:r>
              <a:rPr lang="en-ZA" dirty="0"/>
              <a:t>There is place for personal preference as long as the developer sticks to the design brief and analysis grid</a:t>
            </a:r>
          </a:p>
          <a:p>
            <a:r>
              <a:rPr lang="en-ZA" dirty="0"/>
              <a:t>Constant referral back to brief and grid to  ensure developer is still on track</a:t>
            </a:r>
          </a:p>
          <a:p>
            <a:r>
              <a:rPr lang="en-ZA" dirty="0"/>
              <a:t>If company has templates to design according – use it</a:t>
            </a:r>
          </a:p>
          <a:p>
            <a:r>
              <a:rPr lang="en-ZA" dirty="0"/>
              <a:t>Stick to designing in the format of – identify, use, demonstrate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71168151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Plan and Prepare for Development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116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Analysing and clarifying the design brief</a:t>
            </a:r>
          </a:p>
          <a:p>
            <a:r>
              <a:rPr lang="en-ZA" dirty="0"/>
              <a:t>Read the brief and make sure everything that is expected is clear</a:t>
            </a:r>
          </a:p>
          <a:p>
            <a:r>
              <a:rPr lang="en-ZA" dirty="0"/>
              <a:t>If clarity is required, meet with the designer</a:t>
            </a:r>
          </a:p>
          <a:p>
            <a:r>
              <a:rPr lang="en-ZA" dirty="0"/>
              <a:t>Make notes and write explanations during this meeting</a:t>
            </a:r>
          </a:p>
          <a:p>
            <a:r>
              <a:rPr lang="en-ZA" dirty="0"/>
              <a:t>Before leaving meeting make sure all questions you had is answered otherwise it can become costly and time consuming.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86077563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Plan and Prepare for Development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117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The development plan should consist of:</a:t>
            </a:r>
          </a:p>
          <a:p>
            <a:r>
              <a:rPr lang="en-ZA" dirty="0"/>
              <a:t>Stages of development</a:t>
            </a:r>
          </a:p>
          <a:p>
            <a:r>
              <a:rPr lang="en-ZA" dirty="0"/>
              <a:t>Roles and responsibilities</a:t>
            </a:r>
          </a:p>
          <a:p>
            <a:r>
              <a:rPr lang="en-ZA" dirty="0"/>
              <a:t>Timeline</a:t>
            </a:r>
          </a:p>
          <a:p>
            <a:r>
              <a:rPr lang="en-ZA" dirty="0"/>
              <a:t>Equipment needed</a:t>
            </a:r>
          </a:p>
          <a:p>
            <a:r>
              <a:rPr lang="en-ZA" dirty="0"/>
              <a:t>Costing.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931793572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Plan and Prepare for Development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118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Development stages could consist of:</a:t>
            </a:r>
          </a:p>
          <a:p>
            <a:r>
              <a:rPr lang="en-ZA" dirty="0"/>
              <a:t>Mind map or outline of material needed</a:t>
            </a:r>
          </a:p>
          <a:p>
            <a:r>
              <a:rPr lang="en-ZA" dirty="0"/>
              <a:t>Alignment of the template</a:t>
            </a:r>
          </a:p>
          <a:p>
            <a:r>
              <a:rPr lang="en-ZA" dirty="0"/>
              <a:t>Collecting of information and research</a:t>
            </a:r>
          </a:p>
          <a:p>
            <a:r>
              <a:rPr lang="en-ZA" dirty="0"/>
              <a:t>Listing of supporting learning material such as hand-out etc.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01196488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Plan and Prepare for Development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119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Roles and responsibilities:</a:t>
            </a:r>
          </a:p>
          <a:p>
            <a:r>
              <a:rPr lang="en-ZA" dirty="0"/>
              <a:t>List who will be responsible for what for example:</a:t>
            </a:r>
          </a:p>
          <a:p>
            <a:pPr lvl="1"/>
            <a:r>
              <a:rPr lang="en-ZA" dirty="0"/>
              <a:t>John is responsible for providing information regarding the availability of equipment or venue</a:t>
            </a:r>
          </a:p>
          <a:p>
            <a:pPr lvl="1"/>
            <a:r>
              <a:rPr lang="en-ZA" dirty="0"/>
              <a:t>Elizabeth responsible for obtaining the necessary information and illustrations or policies for the learning material</a:t>
            </a:r>
          </a:p>
          <a:p>
            <a:pPr lvl="1"/>
            <a:r>
              <a:rPr lang="en-ZA" dirty="0"/>
              <a:t>Lloyd is the SME</a:t>
            </a:r>
          </a:p>
          <a:p>
            <a:pPr lvl="1"/>
            <a:r>
              <a:rPr lang="en-ZA" dirty="0"/>
              <a:t>Sally is responsible for providing the template or Ian is responsible for the budget.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99906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Assessment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12</a:t>
            </a:fld>
            <a:endParaRPr lang="en-ZA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468313" y="1030733"/>
          <a:ext cx="8218487" cy="4679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876872" y="5743310"/>
            <a:ext cx="5400600" cy="461665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ZA" sz="2400" b="1" dirty="0">
                <a:latin typeface="Calibri" panose="020F0502020204030204" pitchFamily="34" charset="0"/>
              </a:rPr>
              <a:t>Formative   +   Summative   =  Competent</a:t>
            </a:r>
          </a:p>
        </p:txBody>
      </p:sp>
    </p:spTree>
    <p:extLst>
      <p:ext uri="{BB962C8B-B14F-4D97-AF65-F5344CB8AC3E}">
        <p14:creationId xmlns:p14="http://schemas.microsoft.com/office/powerpoint/2010/main" val="3283697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0DD5ACD-371A-4729-B992-E39098DC1F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F99C2F2-CD21-4313-9634-001389A43F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C255BB0-1E6B-41BD-A9B3-29EA7F5693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0854E58-BD01-4E9A-BFE3-E2B249DCDE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C3C5B9F-7C7E-48D7-BEFA-F5C8A50EDB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9A44E13-0693-4EF4-ADC9-07A7A193F5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4349B9E-7679-48F3-8C1B-516E244933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74BCAB8-0EA7-42E6-9BEE-11398D7C6C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4E85D38-C8F4-45A8-A4FB-7B00B79166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  <p:bldP spid="7" grpId="0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Plan and Prepare for Development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120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ZA" dirty="0"/>
              <a:t>Timelines:</a:t>
            </a:r>
          </a:p>
          <a:p>
            <a:pPr fontAlgn="base"/>
            <a:r>
              <a:rPr lang="en-ZA" dirty="0"/>
              <a:t>By when should what be done:</a:t>
            </a:r>
          </a:p>
          <a:p>
            <a:pPr lvl="1" fontAlgn="base"/>
            <a:r>
              <a:rPr lang="en-ZA" dirty="0"/>
              <a:t>Module wise</a:t>
            </a:r>
          </a:p>
          <a:p>
            <a:pPr lvl="1" fontAlgn="base"/>
            <a:r>
              <a:rPr lang="en-ZA" dirty="0"/>
              <a:t>Hand-outs</a:t>
            </a:r>
          </a:p>
          <a:p>
            <a:pPr lvl="1" fontAlgn="base"/>
            <a:r>
              <a:rPr lang="en-ZA" dirty="0"/>
              <a:t>Etc.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36263245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Plan and Prepare for Development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121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Equipment needed:</a:t>
            </a:r>
          </a:p>
          <a:p>
            <a:pPr fontAlgn="base"/>
            <a:r>
              <a:rPr lang="en-ZA" dirty="0"/>
              <a:t>When developing slide shows, does the venue have the equipment for it.</a:t>
            </a:r>
          </a:p>
          <a:p>
            <a:pPr fontAlgn="base"/>
            <a:r>
              <a:rPr lang="en-ZA" dirty="0"/>
              <a:t>Do you as developer have all the necessary equipment to develop the material</a:t>
            </a:r>
          </a:p>
          <a:p>
            <a:pPr fontAlgn="base"/>
            <a:r>
              <a:rPr lang="en-ZA" dirty="0"/>
              <a:t>If learners need computers to do practical assignment in class, will have access to it.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220604043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Plan and Prepare for Development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122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Cost:</a:t>
            </a:r>
          </a:p>
          <a:p>
            <a:pPr fontAlgn="base"/>
            <a:r>
              <a:rPr lang="en-ZA" dirty="0"/>
              <a:t>Adhere to costs from the beginning</a:t>
            </a:r>
          </a:p>
          <a:p>
            <a:pPr fontAlgn="base"/>
            <a:r>
              <a:rPr lang="en-ZA" dirty="0"/>
              <a:t>Make sure that is was discussed in the first meeting.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25329507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Developing Learning Material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123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Learning materials could consist of:</a:t>
            </a:r>
          </a:p>
          <a:p>
            <a:pPr fontAlgn="base"/>
            <a:r>
              <a:rPr lang="en-ZA" dirty="0"/>
              <a:t>Theory books such as learner guides</a:t>
            </a:r>
          </a:p>
          <a:p>
            <a:pPr fontAlgn="base"/>
            <a:r>
              <a:rPr lang="en-ZA" dirty="0"/>
              <a:t>Presentation slides</a:t>
            </a:r>
          </a:p>
          <a:p>
            <a:pPr fontAlgn="base"/>
            <a:r>
              <a:rPr lang="en-ZA" dirty="0"/>
              <a:t>Learning activities</a:t>
            </a:r>
          </a:p>
          <a:p>
            <a:pPr fontAlgn="base"/>
            <a:r>
              <a:rPr lang="en-ZA" dirty="0"/>
              <a:t>Learning aids such as DVD’s</a:t>
            </a:r>
          </a:p>
          <a:p>
            <a:pPr fontAlgn="base"/>
            <a:r>
              <a:rPr lang="en-ZA" dirty="0"/>
              <a:t>Scripts or hand-out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69607181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Developing Learning Material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124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Learning materials could consist of:</a:t>
            </a:r>
          </a:p>
          <a:p>
            <a:pPr fontAlgn="base"/>
            <a:r>
              <a:rPr lang="en-ZA" dirty="0"/>
              <a:t>Work aids such as equipment needed specifically for the job</a:t>
            </a:r>
          </a:p>
          <a:p>
            <a:pPr fontAlgn="base"/>
            <a:r>
              <a:rPr lang="en-ZA" dirty="0"/>
              <a:t>Graphics</a:t>
            </a:r>
          </a:p>
          <a:p>
            <a:pPr fontAlgn="base"/>
            <a:r>
              <a:rPr lang="en-ZA" dirty="0"/>
              <a:t>Charts</a:t>
            </a:r>
          </a:p>
          <a:p>
            <a:pPr fontAlgn="base"/>
            <a:r>
              <a:rPr lang="en-ZA" dirty="0"/>
              <a:t>Instructions</a:t>
            </a:r>
          </a:p>
          <a:p>
            <a:pPr fontAlgn="base"/>
            <a:r>
              <a:rPr lang="en-ZA" dirty="0"/>
              <a:t>Guidelines.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30414740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Developing Learning Material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125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Sequencing the learning activities:</a:t>
            </a:r>
          </a:p>
          <a:p>
            <a:pPr fontAlgn="base"/>
            <a:r>
              <a:rPr lang="en-ZA" dirty="0"/>
              <a:t>You need to crawl before you can walk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9942654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Developing Learning Material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126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Learning Activities:</a:t>
            </a:r>
          </a:p>
          <a:p>
            <a:pPr fontAlgn="base"/>
            <a:r>
              <a:rPr lang="en-ZA" dirty="0"/>
              <a:t>Always ensure that all aspects such as formative, summative, practical and workplace activities are covered sufficiently</a:t>
            </a:r>
          </a:p>
          <a:p>
            <a:pPr fontAlgn="base"/>
            <a:r>
              <a:rPr lang="en-ZA" dirty="0"/>
              <a:t>Rule of thumb – one formative and one summative for each assessment criteria</a:t>
            </a:r>
          </a:p>
          <a:p>
            <a:pPr fontAlgn="base"/>
            <a:r>
              <a:rPr lang="en-ZA" dirty="0"/>
              <a:t>Integrate assessment criteria if it can be done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6879439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Developing Learning Material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127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Learning Material:</a:t>
            </a:r>
          </a:p>
          <a:p>
            <a:pPr fontAlgn="base"/>
            <a:r>
              <a:rPr lang="en-ZA" dirty="0"/>
              <a:t>Keep the level of the learner always in mind</a:t>
            </a:r>
          </a:p>
          <a:p>
            <a:pPr fontAlgn="base"/>
            <a:r>
              <a:rPr lang="en-ZA" dirty="0"/>
              <a:t>Think about the different disabilities learners could have.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3673468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Developing Learning Material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128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Adult Learning Principles:</a:t>
            </a:r>
          </a:p>
          <a:p>
            <a:pPr fontAlgn="base"/>
            <a:r>
              <a:rPr lang="en-ZA" dirty="0"/>
              <a:t>Adults learn when they choose to</a:t>
            </a:r>
          </a:p>
          <a:p>
            <a:pPr fontAlgn="base"/>
            <a:r>
              <a:rPr lang="en-ZA" dirty="0"/>
              <a:t>Adults learn when they feel they need to</a:t>
            </a:r>
          </a:p>
          <a:p>
            <a:pPr fontAlgn="base"/>
            <a:r>
              <a:rPr lang="en-ZA" dirty="0"/>
              <a:t>Adults learn by practice</a:t>
            </a:r>
          </a:p>
          <a:p>
            <a:pPr fontAlgn="base"/>
            <a:r>
              <a:rPr lang="en-ZA" dirty="0"/>
              <a:t>Adults learn by solving problems they can associate with their reality</a:t>
            </a:r>
          </a:p>
          <a:p>
            <a:pPr fontAlgn="base"/>
            <a:r>
              <a:rPr lang="en-ZA" dirty="0"/>
              <a:t>Experience can hinder adult education</a:t>
            </a:r>
          </a:p>
          <a:p>
            <a:pPr fontAlgn="base"/>
            <a:r>
              <a:rPr lang="en-ZA" dirty="0"/>
              <a:t>Adults prefer an informal environment</a:t>
            </a:r>
          </a:p>
          <a:p>
            <a:pPr fontAlgn="base"/>
            <a:r>
              <a:rPr lang="en-ZA" dirty="0"/>
              <a:t>Adults need feedback</a:t>
            </a:r>
          </a:p>
          <a:p>
            <a:pPr fontAlgn="base"/>
            <a:r>
              <a:rPr lang="en-ZA" dirty="0"/>
              <a:t>Adults need a variety of teaching methods.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8012763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Developing Learning Material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129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Grammar, Language and Writing Styles:</a:t>
            </a:r>
          </a:p>
          <a:p>
            <a:pPr fontAlgn="base"/>
            <a:r>
              <a:rPr lang="en-ZA" dirty="0"/>
              <a:t>Must be appropriate for the level of the learner</a:t>
            </a:r>
          </a:p>
          <a:p>
            <a:pPr fontAlgn="base"/>
            <a:r>
              <a:rPr lang="en-ZA" dirty="0"/>
              <a:t>Introduce terminologies gradually within the learning material</a:t>
            </a:r>
          </a:p>
          <a:p>
            <a:pPr fontAlgn="base"/>
            <a:r>
              <a:rPr lang="en-ZA" dirty="0"/>
              <a:t>Use plain language – no “High English”.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22089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Competence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13</a:t>
            </a:fld>
            <a:endParaRPr lang="en-ZA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468313" y="1412875"/>
          <a:ext cx="8218487" cy="4679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4353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C30E907-9459-4BCE-9CEE-D50CA8E25C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11840A0-FE1C-4D59-9ED4-67B2E7F688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26821CC-D27B-4EF3-A2C7-C4B85FB42D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8B5D3B7-AC34-4DC8-BBA6-0AE75D13CF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FD4CC16-C250-4D92-BA93-50331FC780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A1306EE-F29D-4CB0-ADDD-B4821031F7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4192DF2-418F-433E-B8ED-736FF77E59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A02A319-79FC-40F8-A440-382EDF75D5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D988BA5-7718-4C89-8B8F-3CE438A098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42CA27C-3D85-42D8-BF99-19180EBC3F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Developing Learning Material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130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ZA" dirty="0"/>
              <a:t>Style and Format:</a:t>
            </a:r>
          </a:p>
          <a:p>
            <a:pPr fontAlgn="base"/>
            <a:r>
              <a:rPr lang="en-ZA" dirty="0"/>
              <a:t>Graphics</a:t>
            </a:r>
          </a:p>
          <a:p>
            <a:pPr lvl="1" fontAlgn="base"/>
            <a:r>
              <a:rPr lang="en-ZA" dirty="0"/>
              <a:t>Level 1-3 more</a:t>
            </a:r>
          </a:p>
          <a:p>
            <a:pPr fontAlgn="base"/>
            <a:r>
              <a:rPr lang="en-ZA" dirty="0"/>
              <a:t>Font style, size and line spacing</a:t>
            </a:r>
          </a:p>
          <a:p>
            <a:pPr lvl="1" fontAlgn="base"/>
            <a:r>
              <a:rPr lang="en-ZA" dirty="0"/>
              <a:t>If you can read it, how will the learners.</a:t>
            </a:r>
          </a:p>
          <a:p>
            <a:pPr fontAlgn="base"/>
            <a:r>
              <a:rPr lang="en-ZA" dirty="0"/>
              <a:t>Colour.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02958458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Developing Learning Material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131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Budget:</a:t>
            </a:r>
          </a:p>
          <a:p>
            <a:pPr fontAlgn="base"/>
            <a:r>
              <a:rPr lang="en-ZA" dirty="0"/>
              <a:t>Stick with the budget as discussed in the initial meeting</a:t>
            </a:r>
          </a:p>
          <a:p>
            <a:pPr fontAlgn="base"/>
            <a:r>
              <a:rPr lang="en-ZA" dirty="0"/>
              <a:t>Keep your deadlines close, as this could affect the budget of your client as well.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15538228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Developing Learning Material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132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dirty="0"/>
              <a:t>A suggested development procedure:</a:t>
            </a:r>
          </a:p>
          <a:p>
            <a:endParaRPr lang="en-ZA" dirty="0"/>
          </a:p>
        </p:txBody>
      </p:sp>
      <p:grpSp>
        <p:nvGrpSpPr>
          <p:cNvPr id="6" name="Group 5"/>
          <p:cNvGrpSpPr/>
          <p:nvPr/>
        </p:nvGrpSpPr>
        <p:grpSpPr>
          <a:xfrm>
            <a:off x="1547664" y="2030093"/>
            <a:ext cx="4693920" cy="731520"/>
            <a:chOff x="0" y="0"/>
            <a:chExt cx="4693920" cy="731520"/>
          </a:xfrm>
        </p:grpSpPr>
        <p:sp>
          <p:nvSpPr>
            <p:cNvPr id="31" name="Rounded Rectangle 30"/>
            <p:cNvSpPr/>
            <p:nvPr/>
          </p:nvSpPr>
          <p:spPr>
            <a:xfrm>
              <a:off x="0" y="0"/>
              <a:ext cx="4693920" cy="73152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Rounded Rectangle 4"/>
            <p:cNvSpPr/>
            <p:nvPr/>
          </p:nvSpPr>
          <p:spPr>
            <a:xfrm>
              <a:off x="21425" y="21425"/>
              <a:ext cx="3818966" cy="68867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1900" kern="1200" dirty="0"/>
                <a:t>Establish what is needed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898184" y="2863213"/>
            <a:ext cx="4693920" cy="731520"/>
            <a:chOff x="350520" y="833120"/>
            <a:chExt cx="4693920" cy="731520"/>
          </a:xfrm>
        </p:grpSpPr>
        <p:sp>
          <p:nvSpPr>
            <p:cNvPr id="29" name="Rounded Rectangle 28"/>
            <p:cNvSpPr/>
            <p:nvPr/>
          </p:nvSpPr>
          <p:spPr>
            <a:xfrm>
              <a:off x="350520" y="833120"/>
              <a:ext cx="4693920" cy="73152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Rounded Rectangle 6"/>
            <p:cNvSpPr/>
            <p:nvPr/>
          </p:nvSpPr>
          <p:spPr>
            <a:xfrm>
              <a:off x="371945" y="854545"/>
              <a:ext cx="3825062" cy="6886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1900" kern="1200" dirty="0"/>
                <a:t>Download the unit standard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248703" y="3696333"/>
            <a:ext cx="4693920" cy="731520"/>
            <a:chOff x="701039" y="1666240"/>
            <a:chExt cx="4693920" cy="731520"/>
          </a:xfrm>
        </p:grpSpPr>
        <p:sp>
          <p:nvSpPr>
            <p:cNvPr id="27" name="Rounded Rectangle 26"/>
            <p:cNvSpPr/>
            <p:nvPr/>
          </p:nvSpPr>
          <p:spPr>
            <a:xfrm>
              <a:off x="701039" y="1666240"/>
              <a:ext cx="4693920" cy="73152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Rounded Rectangle 8"/>
            <p:cNvSpPr/>
            <p:nvPr/>
          </p:nvSpPr>
          <p:spPr>
            <a:xfrm>
              <a:off x="722464" y="1687665"/>
              <a:ext cx="3825062" cy="6886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1900" kern="1200" dirty="0"/>
                <a:t>Assess the purpose and write it down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599223" y="4529453"/>
            <a:ext cx="4693920" cy="731520"/>
            <a:chOff x="1051559" y="2499360"/>
            <a:chExt cx="4693920" cy="731520"/>
          </a:xfrm>
        </p:grpSpPr>
        <p:sp>
          <p:nvSpPr>
            <p:cNvPr id="25" name="Rounded Rectangle 24"/>
            <p:cNvSpPr/>
            <p:nvPr/>
          </p:nvSpPr>
          <p:spPr>
            <a:xfrm>
              <a:off x="1051559" y="2499360"/>
              <a:ext cx="4693920" cy="73152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Rounded Rectangle 10"/>
            <p:cNvSpPr/>
            <p:nvPr/>
          </p:nvSpPr>
          <p:spPr>
            <a:xfrm>
              <a:off x="1072984" y="2520785"/>
              <a:ext cx="3825062" cy="6886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1900" kern="1200" dirty="0"/>
                <a:t>Study the unit standard range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949743" y="5362573"/>
            <a:ext cx="4693920" cy="731520"/>
            <a:chOff x="1402079" y="3332480"/>
            <a:chExt cx="4693920" cy="731520"/>
          </a:xfrm>
        </p:grpSpPr>
        <p:sp>
          <p:nvSpPr>
            <p:cNvPr id="23" name="Rounded Rectangle 22"/>
            <p:cNvSpPr/>
            <p:nvPr/>
          </p:nvSpPr>
          <p:spPr>
            <a:xfrm>
              <a:off x="1402079" y="3332480"/>
              <a:ext cx="4693920" cy="73152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Rounded Rectangle 12"/>
            <p:cNvSpPr/>
            <p:nvPr/>
          </p:nvSpPr>
          <p:spPr>
            <a:xfrm>
              <a:off x="1423504" y="3353905"/>
              <a:ext cx="3825062" cy="6886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1900" kern="1200" dirty="0"/>
                <a:t>Start with the templates of the guides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766096" y="2564509"/>
            <a:ext cx="475488" cy="475488"/>
            <a:chOff x="4218432" y="534416"/>
            <a:chExt cx="475488" cy="475488"/>
          </a:xfrm>
        </p:grpSpPr>
        <p:sp>
          <p:nvSpPr>
            <p:cNvPr id="21" name="Down Arrow 20"/>
            <p:cNvSpPr/>
            <p:nvPr/>
          </p:nvSpPr>
          <p:spPr>
            <a:xfrm>
              <a:off x="4218432" y="534416"/>
              <a:ext cx="475488" cy="475488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Down Arrow 14"/>
            <p:cNvSpPr/>
            <p:nvPr/>
          </p:nvSpPr>
          <p:spPr>
            <a:xfrm>
              <a:off x="4325417" y="534416"/>
              <a:ext cx="261518" cy="3578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ZA" sz="2100" kern="120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116616" y="3397629"/>
            <a:ext cx="475488" cy="475488"/>
            <a:chOff x="4568952" y="1367536"/>
            <a:chExt cx="475488" cy="475488"/>
          </a:xfrm>
        </p:grpSpPr>
        <p:sp>
          <p:nvSpPr>
            <p:cNvPr id="19" name="Down Arrow 18"/>
            <p:cNvSpPr/>
            <p:nvPr/>
          </p:nvSpPr>
          <p:spPr>
            <a:xfrm>
              <a:off x="4568952" y="1367536"/>
              <a:ext cx="475488" cy="475488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Down Arrow 16"/>
            <p:cNvSpPr/>
            <p:nvPr/>
          </p:nvSpPr>
          <p:spPr>
            <a:xfrm>
              <a:off x="4675937" y="1367536"/>
              <a:ext cx="261518" cy="3578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ZA" sz="2100" kern="120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6467136" y="4218557"/>
            <a:ext cx="475488" cy="475488"/>
            <a:chOff x="4919472" y="2188464"/>
            <a:chExt cx="475488" cy="475488"/>
          </a:xfrm>
        </p:grpSpPr>
        <p:sp>
          <p:nvSpPr>
            <p:cNvPr id="17" name="Down Arrow 16"/>
            <p:cNvSpPr/>
            <p:nvPr/>
          </p:nvSpPr>
          <p:spPr>
            <a:xfrm>
              <a:off x="4919472" y="2188464"/>
              <a:ext cx="475488" cy="475488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Down Arrow 18"/>
            <p:cNvSpPr/>
            <p:nvPr/>
          </p:nvSpPr>
          <p:spPr>
            <a:xfrm>
              <a:off x="5026457" y="2188464"/>
              <a:ext cx="261518" cy="3578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ZA" sz="2100" kern="120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817656" y="5059805"/>
            <a:ext cx="475488" cy="475488"/>
            <a:chOff x="5269992" y="3029712"/>
            <a:chExt cx="475488" cy="475488"/>
          </a:xfrm>
        </p:grpSpPr>
        <p:sp>
          <p:nvSpPr>
            <p:cNvPr id="15" name="Down Arrow 14"/>
            <p:cNvSpPr/>
            <p:nvPr/>
          </p:nvSpPr>
          <p:spPr>
            <a:xfrm>
              <a:off x="5269992" y="3029712"/>
              <a:ext cx="475488" cy="475488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Down Arrow 20"/>
            <p:cNvSpPr/>
            <p:nvPr/>
          </p:nvSpPr>
          <p:spPr>
            <a:xfrm>
              <a:off x="5376977" y="3029712"/>
              <a:ext cx="261518" cy="3578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ZA" sz="21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4248051636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A suggested development procedure: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/>
              <a:pPr/>
              <a:t>133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dirty="0"/>
              <a:t>The ETQA requires that you indicate the Specific Outcomes, Assessment Criteria, Essential Embedded Knowledge and Critical Cross-field Outcomes in the headings in the Learner Guide as well as in the activities in the PoE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85413390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Development procedure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134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ZA"/>
          </a:p>
        </p:txBody>
      </p:sp>
      <p:grpSp>
        <p:nvGrpSpPr>
          <p:cNvPr id="6" name="Group 5"/>
          <p:cNvGrpSpPr/>
          <p:nvPr/>
        </p:nvGrpSpPr>
        <p:grpSpPr>
          <a:xfrm>
            <a:off x="467544" y="1602490"/>
            <a:ext cx="1582554" cy="949532"/>
            <a:chOff x="3619" y="498963"/>
            <a:chExt cx="1582554" cy="949532"/>
          </a:xfrm>
        </p:grpSpPr>
        <p:sp>
          <p:nvSpPr>
            <p:cNvPr id="73" name="Rounded Rectangle 72"/>
            <p:cNvSpPr/>
            <p:nvPr/>
          </p:nvSpPr>
          <p:spPr>
            <a:xfrm>
              <a:off x="3619" y="498963"/>
              <a:ext cx="1582554" cy="94953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4" name="Rounded Rectangle 4"/>
            <p:cNvSpPr/>
            <p:nvPr/>
          </p:nvSpPr>
          <p:spPr>
            <a:xfrm>
              <a:off x="31430" y="526774"/>
              <a:ext cx="1526932" cy="8939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1400" kern="1200" dirty="0"/>
                <a:t>Analyse design brief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189363" y="1881019"/>
            <a:ext cx="335501" cy="392473"/>
            <a:chOff x="1725438" y="777492"/>
            <a:chExt cx="335501" cy="392473"/>
          </a:xfrm>
        </p:grpSpPr>
        <p:sp>
          <p:nvSpPr>
            <p:cNvPr id="71" name="Right Arrow 70"/>
            <p:cNvSpPr/>
            <p:nvPr/>
          </p:nvSpPr>
          <p:spPr>
            <a:xfrm>
              <a:off x="1725438" y="777492"/>
              <a:ext cx="335501" cy="392473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2" name="Right Arrow 6"/>
            <p:cNvSpPr/>
            <p:nvPr/>
          </p:nvSpPr>
          <p:spPr>
            <a:xfrm>
              <a:off x="1725438" y="855987"/>
              <a:ext cx="234851" cy="23548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ZA" sz="1100" kern="120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683120" y="1602490"/>
            <a:ext cx="1582554" cy="949532"/>
            <a:chOff x="2219195" y="498963"/>
            <a:chExt cx="1582554" cy="949532"/>
          </a:xfrm>
        </p:grpSpPr>
        <p:sp>
          <p:nvSpPr>
            <p:cNvPr id="69" name="Rounded Rectangle 68"/>
            <p:cNvSpPr/>
            <p:nvPr/>
          </p:nvSpPr>
          <p:spPr>
            <a:xfrm>
              <a:off x="2219195" y="498963"/>
              <a:ext cx="1582554" cy="94953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0" name="Rounded Rectangle 8"/>
            <p:cNvSpPr/>
            <p:nvPr/>
          </p:nvSpPr>
          <p:spPr>
            <a:xfrm>
              <a:off x="2247006" y="526774"/>
              <a:ext cx="1526932" cy="8939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1400" kern="1200" dirty="0"/>
                <a:t>Source unit standard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404939" y="1881019"/>
            <a:ext cx="335501" cy="392473"/>
            <a:chOff x="3941014" y="777492"/>
            <a:chExt cx="335501" cy="392473"/>
          </a:xfrm>
        </p:grpSpPr>
        <p:sp>
          <p:nvSpPr>
            <p:cNvPr id="67" name="Right Arrow 66"/>
            <p:cNvSpPr/>
            <p:nvPr/>
          </p:nvSpPr>
          <p:spPr>
            <a:xfrm>
              <a:off x="3941014" y="777492"/>
              <a:ext cx="335501" cy="392473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8" name="Right Arrow 10"/>
            <p:cNvSpPr/>
            <p:nvPr/>
          </p:nvSpPr>
          <p:spPr>
            <a:xfrm>
              <a:off x="3941014" y="855987"/>
              <a:ext cx="234851" cy="23548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ZA" sz="1100" kern="120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898696" y="1602490"/>
            <a:ext cx="1582554" cy="949532"/>
            <a:chOff x="4434771" y="498963"/>
            <a:chExt cx="1582554" cy="949532"/>
          </a:xfrm>
        </p:grpSpPr>
        <p:sp>
          <p:nvSpPr>
            <p:cNvPr id="65" name="Rounded Rectangle 64"/>
            <p:cNvSpPr/>
            <p:nvPr/>
          </p:nvSpPr>
          <p:spPr>
            <a:xfrm>
              <a:off x="4434771" y="498963"/>
              <a:ext cx="1582554" cy="94953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6" name="Rounded Rectangle 12"/>
            <p:cNvSpPr/>
            <p:nvPr/>
          </p:nvSpPr>
          <p:spPr>
            <a:xfrm>
              <a:off x="4462582" y="526774"/>
              <a:ext cx="1526932" cy="8939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1400" kern="1200" dirty="0"/>
                <a:t>Access and record purpose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620516" y="1881019"/>
            <a:ext cx="335501" cy="392473"/>
            <a:chOff x="6156591" y="777492"/>
            <a:chExt cx="335501" cy="392473"/>
          </a:xfrm>
        </p:grpSpPr>
        <p:sp>
          <p:nvSpPr>
            <p:cNvPr id="63" name="Right Arrow 62"/>
            <p:cNvSpPr/>
            <p:nvPr/>
          </p:nvSpPr>
          <p:spPr>
            <a:xfrm>
              <a:off x="6156591" y="777492"/>
              <a:ext cx="335501" cy="392473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4" name="Right Arrow 14"/>
            <p:cNvSpPr/>
            <p:nvPr/>
          </p:nvSpPr>
          <p:spPr>
            <a:xfrm>
              <a:off x="6156591" y="855987"/>
              <a:ext cx="234851" cy="23548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ZA" sz="1100" kern="120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14273" y="1602490"/>
            <a:ext cx="1582554" cy="949532"/>
            <a:chOff x="6650348" y="498963"/>
            <a:chExt cx="1582554" cy="949532"/>
          </a:xfrm>
        </p:grpSpPr>
        <p:sp>
          <p:nvSpPr>
            <p:cNvPr id="61" name="Rounded Rectangle 60"/>
            <p:cNvSpPr/>
            <p:nvPr/>
          </p:nvSpPr>
          <p:spPr>
            <a:xfrm>
              <a:off x="6650348" y="498963"/>
              <a:ext cx="1582554" cy="94953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2" name="Rounded Rectangle 16"/>
            <p:cNvSpPr/>
            <p:nvPr/>
          </p:nvSpPr>
          <p:spPr>
            <a:xfrm>
              <a:off x="6678159" y="526774"/>
              <a:ext cx="1526932" cy="8939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1400" kern="1200" dirty="0"/>
                <a:t>Analyse range statement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709313" y="2691287"/>
            <a:ext cx="392473" cy="335501"/>
            <a:chOff x="7245388" y="1587760"/>
            <a:chExt cx="392473" cy="335501"/>
          </a:xfrm>
        </p:grpSpPr>
        <p:sp>
          <p:nvSpPr>
            <p:cNvPr id="59" name="Right Arrow 58"/>
            <p:cNvSpPr/>
            <p:nvPr/>
          </p:nvSpPr>
          <p:spPr>
            <a:xfrm rot="5400000">
              <a:off x="7273874" y="1559274"/>
              <a:ext cx="335501" cy="392473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0" name="Right Arrow 18"/>
            <p:cNvSpPr/>
            <p:nvPr/>
          </p:nvSpPr>
          <p:spPr>
            <a:xfrm>
              <a:off x="7323883" y="1587760"/>
              <a:ext cx="235483" cy="2348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ZA" sz="1100" kern="120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7114273" y="3185044"/>
            <a:ext cx="1582554" cy="949532"/>
            <a:chOff x="6650348" y="2081517"/>
            <a:chExt cx="1582554" cy="949532"/>
          </a:xfrm>
        </p:grpSpPr>
        <p:sp>
          <p:nvSpPr>
            <p:cNvPr id="57" name="Rounded Rectangle 56"/>
            <p:cNvSpPr/>
            <p:nvPr/>
          </p:nvSpPr>
          <p:spPr>
            <a:xfrm>
              <a:off x="6650348" y="2081517"/>
              <a:ext cx="1582554" cy="94953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8" name="Rounded Rectangle 20"/>
            <p:cNvSpPr/>
            <p:nvPr/>
          </p:nvSpPr>
          <p:spPr>
            <a:xfrm>
              <a:off x="6678159" y="2109328"/>
              <a:ext cx="1526932" cy="8939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1400" kern="1200" dirty="0"/>
                <a:t>Analyse unit standard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639506" y="3463574"/>
            <a:ext cx="335501" cy="392473"/>
            <a:chOff x="6175581" y="2360047"/>
            <a:chExt cx="335501" cy="392473"/>
          </a:xfrm>
        </p:grpSpPr>
        <p:sp>
          <p:nvSpPr>
            <p:cNvPr id="55" name="Right Arrow 54"/>
            <p:cNvSpPr/>
            <p:nvPr/>
          </p:nvSpPr>
          <p:spPr>
            <a:xfrm rot="10800000">
              <a:off x="6175581" y="2360047"/>
              <a:ext cx="335501" cy="392473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6" name="Right Arrow 22"/>
            <p:cNvSpPr/>
            <p:nvPr/>
          </p:nvSpPr>
          <p:spPr>
            <a:xfrm rot="21600000">
              <a:off x="6276231" y="2438542"/>
              <a:ext cx="234851" cy="23548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ZA" sz="1100" kern="120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898696" y="3185044"/>
            <a:ext cx="1582554" cy="949532"/>
            <a:chOff x="4434771" y="2081517"/>
            <a:chExt cx="1582554" cy="949532"/>
          </a:xfrm>
        </p:grpSpPr>
        <p:sp>
          <p:nvSpPr>
            <p:cNvPr id="53" name="Rounded Rectangle 52"/>
            <p:cNvSpPr/>
            <p:nvPr/>
          </p:nvSpPr>
          <p:spPr>
            <a:xfrm>
              <a:off x="4434771" y="2081517"/>
              <a:ext cx="1582554" cy="94953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4" name="Rounded Rectangle 24"/>
            <p:cNvSpPr/>
            <p:nvPr/>
          </p:nvSpPr>
          <p:spPr>
            <a:xfrm>
              <a:off x="4462582" y="2109328"/>
              <a:ext cx="1526932" cy="8939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1400" kern="1200" dirty="0"/>
                <a:t>Create mind map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423930" y="3463574"/>
            <a:ext cx="335501" cy="392473"/>
            <a:chOff x="3960005" y="2360047"/>
            <a:chExt cx="335501" cy="392473"/>
          </a:xfrm>
        </p:grpSpPr>
        <p:sp>
          <p:nvSpPr>
            <p:cNvPr id="51" name="Right Arrow 50"/>
            <p:cNvSpPr/>
            <p:nvPr/>
          </p:nvSpPr>
          <p:spPr>
            <a:xfrm rot="10800000">
              <a:off x="3960005" y="2360047"/>
              <a:ext cx="335501" cy="392473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2" name="Right Arrow 26"/>
            <p:cNvSpPr/>
            <p:nvPr/>
          </p:nvSpPr>
          <p:spPr>
            <a:xfrm rot="21600000">
              <a:off x="4060655" y="2438542"/>
              <a:ext cx="234851" cy="23548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ZA" sz="1100" kern="120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683120" y="3185044"/>
            <a:ext cx="1582554" cy="949532"/>
            <a:chOff x="2219195" y="2081517"/>
            <a:chExt cx="1582554" cy="949532"/>
          </a:xfrm>
        </p:grpSpPr>
        <p:sp>
          <p:nvSpPr>
            <p:cNvPr id="49" name="Rounded Rectangle 48"/>
            <p:cNvSpPr/>
            <p:nvPr/>
          </p:nvSpPr>
          <p:spPr>
            <a:xfrm>
              <a:off x="2219195" y="2081517"/>
              <a:ext cx="1582554" cy="94953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0" name="Rounded Rectangle 28"/>
            <p:cNvSpPr/>
            <p:nvPr/>
          </p:nvSpPr>
          <p:spPr>
            <a:xfrm>
              <a:off x="2247006" y="2109328"/>
              <a:ext cx="1526932" cy="8939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1400" kern="1200" dirty="0"/>
                <a:t>Identify areas that can be integrated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208354" y="3463574"/>
            <a:ext cx="335501" cy="392473"/>
            <a:chOff x="1744429" y="2360047"/>
            <a:chExt cx="335501" cy="392473"/>
          </a:xfrm>
        </p:grpSpPr>
        <p:sp>
          <p:nvSpPr>
            <p:cNvPr id="47" name="Right Arrow 46"/>
            <p:cNvSpPr/>
            <p:nvPr/>
          </p:nvSpPr>
          <p:spPr>
            <a:xfrm rot="10800000">
              <a:off x="1744429" y="2360047"/>
              <a:ext cx="335501" cy="392473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8" name="Right Arrow 30"/>
            <p:cNvSpPr/>
            <p:nvPr/>
          </p:nvSpPr>
          <p:spPr>
            <a:xfrm rot="21600000">
              <a:off x="1845079" y="2438542"/>
              <a:ext cx="234851" cy="23548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ZA" sz="1100" kern="120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67544" y="3185044"/>
            <a:ext cx="1582554" cy="949532"/>
            <a:chOff x="3619" y="2081517"/>
            <a:chExt cx="1582554" cy="949532"/>
          </a:xfrm>
        </p:grpSpPr>
        <p:sp>
          <p:nvSpPr>
            <p:cNvPr id="45" name="Rounded Rectangle 44"/>
            <p:cNvSpPr/>
            <p:nvPr/>
          </p:nvSpPr>
          <p:spPr>
            <a:xfrm>
              <a:off x="3619" y="2081517"/>
              <a:ext cx="1582554" cy="94953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6" name="Rounded Rectangle 32"/>
            <p:cNvSpPr/>
            <p:nvPr/>
          </p:nvSpPr>
          <p:spPr>
            <a:xfrm>
              <a:off x="31430" y="2109328"/>
              <a:ext cx="1526932" cy="8939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1400" kern="1200" dirty="0"/>
                <a:t>Record any questions for the client/developer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062584" y="4273842"/>
            <a:ext cx="392473" cy="335501"/>
            <a:chOff x="598659" y="3170315"/>
            <a:chExt cx="392473" cy="335501"/>
          </a:xfrm>
        </p:grpSpPr>
        <p:sp>
          <p:nvSpPr>
            <p:cNvPr id="43" name="Right Arrow 42"/>
            <p:cNvSpPr/>
            <p:nvPr/>
          </p:nvSpPr>
          <p:spPr>
            <a:xfrm rot="5400000">
              <a:off x="627145" y="3141829"/>
              <a:ext cx="335501" cy="392473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Right Arrow 34"/>
            <p:cNvSpPr/>
            <p:nvPr/>
          </p:nvSpPr>
          <p:spPr>
            <a:xfrm>
              <a:off x="677154" y="3170315"/>
              <a:ext cx="235483" cy="2348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ZA" sz="1100" kern="120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67544" y="4767599"/>
            <a:ext cx="1582554" cy="949532"/>
            <a:chOff x="3619" y="3664072"/>
            <a:chExt cx="1582554" cy="949532"/>
          </a:xfrm>
        </p:grpSpPr>
        <p:sp>
          <p:nvSpPr>
            <p:cNvPr id="41" name="Rounded Rectangle 40"/>
            <p:cNvSpPr/>
            <p:nvPr/>
          </p:nvSpPr>
          <p:spPr>
            <a:xfrm>
              <a:off x="3619" y="3664072"/>
              <a:ext cx="1582554" cy="94953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Rounded Rectangle 36"/>
            <p:cNvSpPr/>
            <p:nvPr/>
          </p:nvSpPr>
          <p:spPr>
            <a:xfrm>
              <a:off x="31430" y="3691883"/>
              <a:ext cx="1526932" cy="8939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1400" kern="1200" dirty="0"/>
                <a:t>Design/examine template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189363" y="5046128"/>
            <a:ext cx="335501" cy="392473"/>
            <a:chOff x="1725438" y="3942601"/>
            <a:chExt cx="335501" cy="392473"/>
          </a:xfrm>
        </p:grpSpPr>
        <p:sp>
          <p:nvSpPr>
            <p:cNvPr id="39" name="Right Arrow 38"/>
            <p:cNvSpPr/>
            <p:nvPr/>
          </p:nvSpPr>
          <p:spPr>
            <a:xfrm>
              <a:off x="1725438" y="3942601"/>
              <a:ext cx="335501" cy="392473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Right Arrow 38"/>
            <p:cNvSpPr/>
            <p:nvPr/>
          </p:nvSpPr>
          <p:spPr>
            <a:xfrm>
              <a:off x="1725438" y="4021096"/>
              <a:ext cx="234851" cy="23548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ZA" sz="1100" kern="120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683120" y="4767599"/>
            <a:ext cx="1582554" cy="949532"/>
            <a:chOff x="2219195" y="3664072"/>
            <a:chExt cx="1582554" cy="949532"/>
          </a:xfrm>
        </p:grpSpPr>
        <p:sp>
          <p:nvSpPr>
            <p:cNvPr id="37" name="Rounded Rectangle 36"/>
            <p:cNvSpPr/>
            <p:nvPr/>
          </p:nvSpPr>
          <p:spPr>
            <a:xfrm>
              <a:off x="2219195" y="3664072"/>
              <a:ext cx="1582554" cy="94953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Rounded Rectangle 40"/>
            <p:cNvSpPr/>
            <p:nvPr/>
          </p:nvSpPr>
          <p:spPr>
            <a:xfrm>
              <a:off x="2247006" y="3691883"/>
              <a:ext cx="1526932" cy="8939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1400" kern="1200" dirty="0"/>
                <a:t>Adjust information in template to suite learning programme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404939" y="5046128"/>
            <a:ext cx="335501" cy="392473"/>
            <a:chOff x="3941014" y="3942601"/>
            <a:chExt cx="335501" cy="392473"/>
          </a:xfrm>
        </p:grpSpPr>
        <p:sp>
          <p:nvSpPr>
            <p:cNvPr id="35" name="Right Arrow 34"/>
            <p:cNvSpPr/>
            <p:nvPr/>
          </p:nvSpPr>
          <p:spPr>
            <a:xfrm>
              <a:off x="3941014" y="3942601"/>
              <a:ext cx="335501" cy="392473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Right Arrow 42"/>
            <p:cNvSpPr/>
            <p:nvPr/>
          </p:nvSpPr>
          <p:spPr>
            <a:xfrm>
              <a:off x="3941014" y="4021096"/>
              <a:ext cx="234851" cy="23548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ZA" sz="1100" kern="120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898696" y="4767599"/>
            <a:ext cx="1582554" cy="949532"/>
            <a:chOff x="4434771" y="3664072"/>
            <a:chExt cx="1582554" cy="949532"/>
          </a:xfrm>
        </p:grpSpPr>
        <p:sp>
          <p:nvSpPr>
            <p:cNvPr id="33" name="Rounded Rectangle 32"/>
            <p:cNvSpPr/>
            <p:nvPr/>
          </p:nvSpPr>
          <p:spPr>
            <a:xfrm>
              <a:off x="4434771" y="3664072"/>
              <a:ext cx="1582554" cy="94953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Rounded Rectangle 44"/>
            <p:cNvSpPr/>
            <p:nvPr/>
          </p:nvSpPr>
          <p:spPr>
            <a:xfrm>
              <a:off x="4462582" y="3691883"/>
              <a:ext cx="1526932" cy="8939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1400" kern="1200" dirty="0"/>
                <a:t>Insert headings first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620516" y="5046128"/>
            <a:ext cx="335501" cy="392473"/>
            <a:chOff x="6156591" y="3942601"/>
            <a:chExt cx="335501" cy="392473"/>
          </a:xfrm>
        </p:grpSpPr>
        <p:sp>
          <p:nvSpPr>
            <p:cNvPr id="31" name="Right Arrow 30"/>
            <p:cNvSpPr/>
            <p:nvPr/>
          </p:nvSpPr>
          <p:spPr>
            <a:xfrm>
              <a:off x="6156591" y="3942601"/>
              <a:ext cx="335501" cy="392473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Right Arrow 46"/>
            <p:cNvSpPr/>
            <p:nvPr/>
          </p:nvSpPr>
          <p:spPr>
            <a:xfrm>
              <a:off x="6156591" y="4021096"/>
              <a:ext cx="234851" cy="23548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ZA" sz="1100" kern="120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7114273" y="4767599"/>
            <a:ext cx="1582554" cy="949532"/>
            <a:chOff x="6650348" y="3664072"/>
            <a:chExt cx="1582554" cy="949532"/>
          </a:xfrm>
        </p:grpSpPr>
        <p:sp>
          <p:nvSpPr>
            <p:cNvPr id="29" name="Rounded Rectangle 28"/>
            <p:cNvSpPr/>
            <p:nvPr/>
          </p:nvSpPr>
          <p:spPr>
            <a:xfrm>
              <a:off x="6650348" y="3664072"/>
              <a:ext cx="1582554" cy="94953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Rounded Rectangle 48"/>
            <p:cNvSpPr/>
            <p:nvPr/>
          </p:nvSpPr>
          <p:spPr>
            <a:xfrm>
              <a:off x="6678159" y="3691883"/>
              <a:ext cx="1526932" cy="8939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1400" kern="1200" dirty="0"/>
                <a:t>Populate index and compare with analysis grid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78806017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Plan Learning Material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135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Research:</a:t>
            </a:r>
          </a:p>
          <a:p>
            <a:pPr fontAlgn="base"/>
            <a:r>
              <a:rPr lang="en-ZA" dirty="0"/>
              <a:t>Internet</a:t>
            </a:r>
          </a:p>
          <a:p>
            <a:pPr fontAlgn="base"/>
            <a:r>
              <a:rPr lang="en-ZA" dirty="0"/>
              <a:t>Existing documentation</a:t>
            </a:r>
          </a:p>
          <a:p>
            <a:pPr fontAlgn="base"/>
            <a:r>
              <a:rPr lang="en-ZA" dirty="0"/>
              <a:t>Organisational Policies and Procedures</a:t>
            </a:r>
          </a:p>
          <a:p>
            <a:pPr fontAlgn="base"/>
            <a:r>
              <a:rPr lang="en-ZA" dirty="0"/>
              <a:t>SME’s</a:t>
            </a:r>
          </a:p>
          <a:p>
            <a:pPr fontAlgn="base"/>
            <a:r>
              <a:rPr lang="en-ZA" dirty="0"/>
              <a:t>Pictures</a:t>
            </a:r>
          </a:p>
          <a:p>
            <a:pPr fontAlgn="base"/>
            <a:r>
              <a:rPr lang="en-ZA" dirty="0"/>
              <a:t>Make notes of your research reference for bibliography.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36109172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Plan Learning Material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136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ZA" dirty="0"/>
              <a:t>Rough work:</a:t>
            </a:r>
          </a:p>
          <a:p>
            <a:pPr fontAlgn="base"/>
            <a:r>
              <a:rPr lang="en-ZA" dirty="0"/>
              <a:t>Introduction</a:t>
            </a:r>
          </a:p>
          <a:p>
            <a:pPr fontAlgn="base"/>
            <a:r>
              <a:rPr lang="en-ZA" dirty="0"/>
              <a:t>Research each chapter</a:t>
            </a:r>
          </a:p>
          <a:p>
            <a:pPr fontAlgn="base"/>
            <a:r>
              <a:rPr lang="en-ZA" dirty="0"/>
              <a:t>Quality assurance</a:t>
            </a:r>
          </a:p>
          <a:p>
            <a:pPr fontAlgn="base"/>
            <a:r>
              <a:rPr lang="en-ZA" dirty="0"/>
              <a:t>Write notes for formative and summative</a:t>
            </a:r>
          </a:p>
          <a:p>
            <a:pPr fontAlgn="base"/>
            <a:r>
              <a:rPr lang="en-ZA" dirty="0"/>
              <a:t>Do the above for each module</a:t>
            </a:r>
          </a:p>
          <a:p>
            <a:pPr fontAlgn="base"/>
            <a:r>
              <a:rPr lang="en-ZA" dirty="0"/>
              <a:t>Once done, read through whole document</a:t>
            </a:r>
          </a:p>
          <a:p>
            <a:pPr fontAlgn="base"/>
            <a:r>
              <a:rPr lang="en-ZA" dirty="0"/>
              <a:t>Check bibliography and references</a:t>
            </a:r>
          </a:p>
          <a:p>
            <a:pPr fontAlgn="base"/>
            <a:r>
              <a:rPr lang="en-ZA" dirty="0"/>
              <a:t>Perform a final spell check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72168938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Developing the Facilitation Guide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137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ZA" dirty="0"/>
              <a:t>Facilitator should be familiar with subject or a SME</a:t>
            </a:r>
          </a:p>
          <a:p>
            <a:pPr fontAlgn="base"/>
            <a:r>
              <a:rPr lang="en-ZA" dirty="0"/>
              <a:t>Not always possible, might need some guidance</a:t>
            </a:r>
          </a:p>
          <a:p>
            <a:pPr fontAlgn="base"/>
            <a:r>
              <a:rPr lang="en-ZA" dirty="0"/>
              <a:t>The guide can contain</a:t>
            </a:r>
          </a:p>
          <a:p>
            <a:pPr lvl="1" fontAlgn="base"/>
            <a:r>
              <a:rPr lang="en-ZA" dirty="0"/>
              <a:t>Assessment matrix</a:t>
            </a:r>
          </a:p>
          <a:p>
            <a:pPr lvl="1" fontAlgn="base"/>
            <a:r>
              <a:rPr lang="en-ZA" dirty="0"/>
              <a:t>The hours matrix</a:t>
            </a:r>
          </a:p>
          <a:p>
            <a:pPr lvl="1" fontAlgn="base"/>
            <a:r>
              <a:rPr lang="en-ZA" dirty="0"/>
              <a:t>The lesson plan</a:t>
            </a:r>
          </a:p>
          <a:p>
            <a:pPr lvl="1" fontAlgn="base"/>
            <a:r>
              <a:rPr lang="en-ZA" dirty="0"/>
              <a:t>The US</a:t>
            </a:r>
          </a:p>
          <a:p>
            <a:pPr lvl="1" fontAlgn="base"/>
            <a:r>
              <a:rPr lang="en-ZA" dirty="0"/>
              <a:t>The assessment and model answers</a:t>
            </a:r>
          </a:p>
          <a:p>
            <a:pPr fontAlgn="base"/>
            <a:r>
              <a:rPr lang="en-ZA" dirty="0"/>
              <a:t>The learning outcomes must be identified in the facilitation guide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43043563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Developing the Facilitation Guide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138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base"/>
            <a:r>
              <a:rPr lang="en-ZA" dirty="0"/>
              <a:t>Equipment for assessment is provided and set up correctly</a:t>
            </a:r>
          </a:p>
          <a:p>
            <a:pPr fontAlgn="base"/>
            <a:r>
              <a:rPr lang="en-ZA" dirty="0"/>
              <a:t>Methodology and strategy for learning must be fully outlined</a:t>
            </a:r>
          </a:p>
          <a:p>
            <a:pPr fontAlgn="base"/>
            <a:r>
              <a:rPr lang="en-ZA" dirty="0"/>
              <a:t>Guide to identify equipment, resources, support materials etc.</a:t>
            </a:r>
          </a:p>
          <a:p>
            <a:pPr fontAlgn="base"/>
            <a:r>
              <a:rPr lang="en-ZA" dirty="0"/>
              <a:t>Timeframes and sequence of learning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23131075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Piloting and Evaluating the Development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139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base"/>
            <a:r>
              <a:rPr lang="en-ZA" dirty="0"/>
              <a:t>Trail run for the learning intervention – as close as possible to real life</a:t>
            </a:r>
          </a:p>
          <a:p>
            <a:pPr fontAlgn="base"/>
            <a:r>
              <a:rPr lang="en-ZA" dirty="0"/>
              <a:t>Gaps can be identified and rectified</a:t>
            </a:r>
          </a:p>
          <a:p>
            <a:pPr fontAlgn="base"/>
            <a:r>
              <a:rPr lang="en-ZA" dirty="0"/>
              <a:t>Learners reaction a good indicator to relevance and level of learning material</a:t>
            </a:r>
          </a:p>
          <a:p>
            <a:pPr fontAlgn="base"/>
            <a:r>
              <a:rPr lang="en-ZA" dirty="0"/>
              <a:t>Evaluation process must be completed systematically</a:t>
            </a:r>
          </a:p>
          <a:p>
            <a:pPr fontAlgn="base"/>
            <a:r>
              <a:rPr lang="en-ZA" dirty="0"/>
              <a:t>SWOT.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180445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Re-Assessment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14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42900" lvl="0" indent="-342900" fontAlgn="base"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ZA" dirty="0">
                <a:solidFill>
                  <a:srgbClr val="000066"/>
                </a:solidFill>
                <a:effectLst>
                  <a:outerShdw sx="0" sy="0">
                    <a:srgbClr val="000000"/>
                  </a:outerShdw>
                </a:effectLst>
              </a:rPr>
              <a:t>Specific feedback -  focus on not yet competent</a:t>
            </a:r>
            <a:r>
              <a:rPr lang="en-US" dirty="0">
                <a:solidFill>
                  <a:srgbClr val="000066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ZA" dirty="0">
                <a:solidFill>
                  <a:srgbClr val="000066"/>
                </a:solidFill>
                <a:effectLst>
                  <a:outerShdw sx="0" sy="0">
                    <a:srgbClr val="000000"/>
                  </a:outerShdw>
                </a:effectLst>
              </a:rPr>
              <a:t>areas  </a:t>
            </a:r>
          </a:p>
          <a:p>
            <a:pPr marL="342900" lvl="0" indent="-342900" fontAlgn="base"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ZA" dirty="0">
                <a:solidFill>
                  <a:srgbClr val="000066"/>
                </a:solidFill>
                <a:effectLst>
                  <a:outerShdw sx="0" sy="0">
                    <a:srgbClr val="000000"/>
                  </a:outerShdw>
                </a:effectLst>
              </a:rPr>
              <a:t>Re-assessment - same context and same conditions </a:t>
            </a:r>
            <a:endParaRPr lang="en-US" dirty="0">
              <a:solidFill>
                <a:srgbClr val="000066"/>
              </a:solidFill>
              <a:effectLst>
                <a:outerShdw sx="0" sy="0">
                  <a:srgbClr val="000000"/>
                </a:outerShdw>
              </a:effectLst>
            </a:endParaRPr>
          </a:p>
          <a:p>
            <a:pPr marL="342900" lvl="0" indent="-342900" fontAlgn="base"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ZA" dirty="0">
                <a:solidFill>
                  <a:srgbClr val="000066"/>
                </a:solidFill>
                <a:effectLst>
                  <a:outerShdw sx="0" sy="0">
                    <a:srgbClr val="000000"/>
                  </a:outerShdw>
                </a:effectLst>
              </a:rPr>
              <a:t>Only Not Yet Competent specific outcomes </a:t>
            </a:r>
            <a:r>
              <a:rPr lang="en-ZA" dirty="0">
                <a:solidFill>
                  <a:srgbClr val="000066"/>
                </a:solidFill>
              </a:rPr>
              <a:t>- to </a:t>
            </a:r>
            <a:r>
              <a:rPr lang="en-ZA" dirty="0">
                <a:solidFill>
                  <a:srgbClr val="000066"/>
                </a:solidFill>
                <a:effectLst>
                  <a:outerShdw sx="0" sy="0">
                    <a:srgbClr val="000000"/>
                  </a:outerShdw>
                </a:effectLst>
              </a:rPr>
              <a:t>be re-assessed</a:t>
            </a:r>
            <a:endParaRPr lang="en-US" dirty="0">
              <a:solidFill>
                <a:srgbClr val="000066"/>
              </a:solidFill>
              <a:effectLst>
                <a:outerShdw sx="0" sy="0">
                  <a:srgbClr val="000000"/>
                </a:outerShdw>
              </a:effectLst>
            </a:endParaRPr>
          </a:p>
          <a:p>
            <a:endParaRPr lang="en-ZA" dirty="0"/>
          </a:p>
        </p:txBody>
      </p:sp>
      <p:pic>
        <p:nvPicPr>
          <p:cNvPr id="6" name="Picture 2" descr="C:\Users\Nortje\Pictures\Business LR (1)\shutterstock_74869375 L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711" y="3070348"/>
            <a:ext cx="2662895" cy="2662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343363" y="3924743"/>
            <a:ext cx="3681893" cy="954107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ZA" sz="2800" dirty="0">
                <a:solidFill>
                  <a:schemeClr val="bg2"/>
                </a:solidFill>
                <a:latin typeface="Calibri" panose="020F0502020204030204" pitchFamily="34" charset="0"/>
              </a:rPr>
              <a:t>ENJO’s policy: -  T</a:t>
            </a:r>
            <a:r>
              <a:rPr lang="en-ZA" sz="2800" b="1" dirty="0">
                <a:solidFill>
                  <a:schemeClr val="bg2"/>
                </a:solidFill>
                <a:latin typeface="Calibri" panose="020F0502020204030204" pitchFamily="34" charset="0"/>
              </a:rPr>
              <a:t>wo</a:t>
            </a:r>
            <a:r>
              <a:rPr lang="en-ZA" sz="2800" dirty="0">
                <a:solidFill>
                  <a:schemeClr val="bg2"/>
                </a:solidFill>
                <a:latin typeface="Calibri" panose="020F0502020204030204" pitchFamily="34" charset="0"/>
              </a:rPr>
              <a:t> (2) re-assessments</a:t>
            </a:r>
            <a:endParaRPr lang="en-US" sz="2800" dirty="0">
              <a:solidFill>
                <a:schemeClr val="bg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864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Formative Assessment in PoE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/>
              <a:pPr/>
              <a:t>140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dirty="0"/>
              <a:t>Do Activity 2 in your PoE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68259229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Design Learning Material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/>
              <a:t>Study Unit 3:</a:t>
            </a:r>
            <a:br>
              <a:rPr lang="en-ZA" dirty="0"/>
            </a:br>
            <a:r>
              <a:rPr lang="en-ZA" dirty="0"/>
              <a:t>Design and develop outcomes-based assessment (117577)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0778A-6F9D-4141-8080-B8192EADCD40}" type="slidenum">
              <a:rPr lang="en-ZA" smtClean="0"/>
              <a:pPr/>
              <a:t>141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04608069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Study Unit 3 – Specific Outcomes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142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dirty="0"/>
              <a:t>Demonstrate an understanding of design principles of outcomes based assessment</a:t>
            </a:r>
          </a:p>
          <a:p>
            <a:r>
              <a:rPr lang="en-ZA" dirty="0"/>
              <a:t>Design outcomes based assessment</a:t>
            </a:r>
          </a:p>
          <a:p>
            <a:r>
              <a:rPr lang="en-ZA" dirty="0"/>
              <a:t>Develop assessment guide</a:t>
            </a:r>
          </a:p>
          <a:p>
            <a:r>
              <a:rPr lang="en-ZA" dirty="0"/>
              <a:t>Evaluate assessment design and guides</a:t>
            </a:r>
          </a:p>
        </p:txBody>
      </p:sp>
    </p:spTree>
    <p:extLst>
      <p:ext uri="{BB962C8B-B14F-4D97-AF65-F5344CB8AC3E}">
        <p14:creationId xmlns:p14="http://schemas.microsoft.com/office/powerpoint/2010/main" val="3998978278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Introduction to Designing Assessments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143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ZA"/>
          </a:p>
        </p:txBody>
      </p:sp>
      <p:grpSp>
        <p:nvGrpSpPr>
          <p:cNvPr id="6" name="Group 5"/>
          <p:cNvGrpSpPr/>
          <p:nvPr/>
        </p:nvGrpSpPr>
        <p:grpSpPr>
          <a:xfrm>
            <a:off x="1475656" y="1961522"/>
            <a:ext cx="4693920" cy="731520"/>
            <a:chOff x="0" y="0"/>
            <a:chExt cx="4693920" cy="731520"/>
          </a:xfrm>
        </p:grpSpPr>
        <p:sp>
          <p:nvSpPr>
            <p:cNvPr id="31" name="Rounded Rectangle 30"/>
            <p:cNvSpPr/>
            <p:nvPr/>
          </p:nvSpPr>
          <p:spPr>
            <a:xfrm>
              <a:off x="0" y="0"/>
              <a:ext cx="4693920" cy="73152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Rounded Rectangle 4"/>
            <p:cNvSpPr/>
            <p:nvPr/>
          </p:nvSpPr>
          <p:spPr>
            <a:xfrm>
              <a:off x="21425" y="21425"/>
              <a:ext cx="3818966" cy="68867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1900" kern="1200" dirty="0"/>
                <a:t>Understand principle of outcomes-based assessment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826176" y="2794642"/>
            <a:ext cx="4693920" cy="731520"/>
            <a:chOff x="350520" y="833120"/>
            <a:chExt cx="4693920" cy="731520"/>
          </a:xfrm>
        </p:grpSpPr>
        <p:sp>
          <p:nvSpPr>
            <p:cNvPr id="29" name="Rounded Rectangle 28"/>
            <p:cNvSpPr/>
            <p:nvPr/>
          </p:nvSpPr>
          <p:spPr>
            <a:xfrm>
              <a:off x="350520" y="833120"/>
              <a:ext cx="4693920" cy="73152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Rounded Rectangle 6"/>
            <p:cNvSpPr/>
            <p:nvPr/>
          </p:nvSpPr>
          <p:spPr>
            <a:xfrm>
              <a:off x="371945" y="854545"/>
              <a:ext cx="3825062" cy="6886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1900" kern="1200" dirty="0"/>
                <a:t>Design outcomes-based assessment (</a:t>
              </a:r>
              <a:r>
                <a:rPr lang="en-ZA" sz="1900" kern="1200" dirty="0" err="1"/>
                <a:t>PoE’s</a:t>
              </a:r>
              <a:r>
                <a:rPr lang="en-ZA" sz="1900" kern="1200" dirty="0"/>
                <a:t>)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176695" y="3627762"/>
            <a:ext cx="4693920" cy="731520"/>
            <a:chOff x="701039" y="1666240"/>
            <a:chExt cx="4693920" cy="731520"/>
          </a:xfrm>
        </p:grpSpPr>
        <p:sp>
          <p:nvSpPr>
            <p:cNvPr id="27" name="Rounded Rectangle 26"/>
            <p:cNvSpPr/>
            <p:nvPr/>
          </p:nvSpPr>
          <p:spPr>
            <a:xfrm>
              <a:off x="701039" y="1666240"/>
              <a:ext cx="4693920" cy="73152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Rounded Rectangle 8"/>
            <p:cNvSpPr/>
            <p:nvPr/>
          </p:nvSpPr>
          <p:spPr>
            <a:xfrm>
              <a:off x="722464" y="1687665"/>
              <a:ext cx="3825062" cy="6886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1900" kern="1200" dirty="0"/>
                <a:t>Develop assessment activities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527215" y="4460882"/>
            <a:ext cx="4693920" cy="731520"/>
            <a:chOff x="1051559" y="2499360"/>
            <a:chExt cx="4693920" cy="731520"/>
          </a:xfrm>
        </p:grpSpPr>
        <p:sp>
          <p:nvSpPr>
            <p:cNvPr id="25" name="Rounded Rectangle 24"/>
            <p:cNvSpPr/>
            <p:nvPr/>
          </p:nvSpPr>
          <p:spPr>
            <a:xfrm>
              <a:off x="1051559" y="2499360"/>
              <a:ext cx="4693920" cy="73152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Rounded Rectangle 10"/>
            <p:cNvSpPr/>
            <p:nvPr/>
          </p:nvSpPr>
          <p:spPr>
            <a:xfrm>
              <a:off x="1072984" y="2520785"/>
              <a:ext cx="3825062" cy="6886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1900" kern="1200" dirty="0"/>
                <a:t>Develop assessment guides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877735" y="5294002"/>
            <a:ext cx="4693920" cy="731520"/>
            <a:chOff x="1402079" y="3332480"/>
            <a:chExt cx="4693920" cy="731520"/>
          </a:xfrm>
        </p:grpSpPr>
        <p:sp>
          <p:nvSpPr>
            <p:cNvPr id="23" name="Rounded Rectangle 22"/>
            <p:cNvSpPr/>
            <p:nvPr/>
          </p:nvSpPr>
          <p:spPr>
            <a:xfrm>
              <a:off x="1402079" y="3332480"/>
              <a:ext cx="4693920" cy="73152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Rounded Rectangle 12"/>
            <p:cNvSpPr/>
            <p:nvPr/>
          </p:nvSpPr>
          <p:spPr>
            <a:xfrm>
              <a:off x="1423504" y="3353905"/>
              <a:ext cx="3825062" cy="6886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1900" kern="1200" dirty="0"/>
                <a:t>Evaluate assessment guides and design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694088" y="2495938"/>
            <a:ext cx="475488" cy="475488"/>
            <a:chOff x="4218432" y="534416"/>
            <a:chExt cx="475488" cy="475488"/>
          </a:xfrm>
        </p:grpSpPr>
        <p:sp>
          <p:nvSpPr>
            <p:cNvPr id="21" name="Down Arrow 20"/>
            <p:cNvSpPr/>
            <p:nvPr/>
          </p:nvSpPr>
          <p:spPr>
            <a:xfrm>
              <a:off x="4218432" y="534416"/>
              <a:ext cx="475488" cy="475488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Down Arrow 14"/>
            <p:cNvSpPr/>
            <p:nvPr/>
          </p:nvSpPr>
          <p:spPr>
            <a:xfrm>
              <a:off x="4325417" y="534416"/>
              <a:ext cx="261518" cy="3578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ZA" sz="2100" kern="120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044608" y="3329058"/>
            <a:ext cx="475488" cy="475488"/>
            <a:chOff x="4568952" y="1367536"/>
            <a:chExt cx="475488" cy="475488"/>
          </a:xfrm>
        </p:grpSpPr>
        <p:sp>
          <p:nvSpPr>
            <p:cNvPr id="19" name="Down Arrow 18"/>
            <p:cNvSpPr/>
            <p:nvPr/>
          </p:nvSpPr>
          <p:spPr>
            <a:xfrm>
              <a:off x="4568952" y="1367536"/>
              <a:ext cx="475488" cy="475488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Down Arrow 16"/>
            <p:cNvSpPr/>
            <p:nvPr/>
          </p:nvSpPr>
          <p:spPr>
            <a:xfrm>
              <a:off x="4675937" y="1367536"/>
              <a:ext cx="261518" cy="3578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ZA" sz="2100" kern="120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6395128" y="4149986"/>
            <a:ext cx="475488" cy="475488"/>
            <a:chOff x="4919472" y="2188464"/>
            <a:chExt cx="475488" cy="475488"/>
          </a:xfrm>
        </p:grpSpPr>
        <p:sp>
          <p:nvSpPr>
            <p:cNvPr id="17" name="Down Arrow 16"/>
            <p:cNvSpPr/>
            <p:nvPr/>
          </p:nvSpPr>
          <p:spPr>
            <a:xfrm>
              <a:off x="4919472" y="2188464"/>
              <a:ext cx="475488" cy="475488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Down Arrow 18"/>
            <p:cNvSpPr/>
            <p:nvPr/>
          </p:nvSpPr>
          <p:spPr>
            <a:xfrm>
              <a:off x="5026457" y="2188464"/>
              <a:ext cx="261518" cy="3578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ZA" sz="2100" kern="120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745648" y="4991234"/>
            <a:ext cx="475488" cy="475488"/>
            <a:chOff x="5269992" y="3029712"/>
            <a:chExt cx="475488" cy="475488"/>
          </a:xfrm>
        </p:grpSpPr>
        <p:sp>
          <p:nvSpPr>
            <p:cNvPr id="15" name="Down Arrow 14"/>
            <p:cNvSpPr/>
            <p:nvPr/>
          </p:nvSpPr>
          <p:spPr>
            <a:xfrm>
              <a:off x="5269992" y="3029712"/>
              <a:ext cx="475488" cy="475488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Down Arrow 20"/>
            <p:cNvSpPr/>
            <p:nvPr/>
          </p:nvSpPr>
          <p:spPr>
            <a:xfrm>
              <a:off x="5376977" y="3029712"/>
              <a:ext cx="261518" cy="3578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ZA" sz="21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614338876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634082"/>
          </a:xfrm>
        </p:spPr>
        <p:txBody>
          <a:bodyPr anchor="t" anchorCtr="0">
            <a:normAutofit fontScale="90000"/>
          </a:bodyPr>
          <a:lstStyle/>
          <a:p>
            <a:r>
              <a:rPr lang="en-ZA" sz="4400" dirty="0"/>
              <a:t>Understanding the principles of outcomes-based assessments</a:t>
            </a:r>
            <a:br>
              <a:rPr lang="en-US" sz="3200" dirty="0"/>
            </a:br>
            <a:endParaRPr lang="en-ZA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144</a:t>
            </a:fld>
            <a:endParaRPr lang="en-ZA"/>
          </a:p>
        </p:txBody>
      </p:sp>
      <p:sp>
        <p:nvSpPr>
          <p:cNvPr id="10" name="Content Placeholder 7"/>
          <p:cNvSpPr txBox="1">
            <a:spLocks/>
          </p:cNvSpPr>
          <p:nvPr/>
        </p:nvSpPr>
        <p:spPr>
          <a:xfrm>
            <a:off x="655958" y="1772816"/>
            <a:ext cx="8141310" cy="43120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54013" indent="-354013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defRPr>
            </a:lvl1pPr>
            <a:lvl2pPr marL="720725" indent="-366713" algn="l" rtl="0" eaLnBrk="1" latinLnBrk="0" hangingPunct="1">
              <a:spcBef>
                <a:spcPts val="370"/>
              </a:spcBef>
              <a:buClr>
                <a:srgbClr val="008080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defRPr>
            </a:lvl2pPr>
            <a:lvl3pPr marL="1074738" indent="-354013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90000"/>
              <a:buFont typeface="Wingdings 2"/>
              <a:buChar char=""/>
              <a:defRPr kumimoji="0" sz="2000" kern="120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defRPr>
            </a:lvl3pPr>
            <a:lvl4pPr marL="1439863" indent="-365125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Courier New" pitchFamily="49" charset="0"/>
              <a:buChar char="o"/>
              <a:defRPr kumimoji="0" sz="2000" kern="120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defRPr>
            </a:lvl4pPr>
            <a:lvl5pPr marL="1793875" indent="-354013" algn="l" rtl="0" eaLnBrk="1" latinLnBrk="0" hangingPunct="1">
              <a:spcBef>
                <a:spcPts val="370"/>
              </a:spcBef>
              <a:buClr>
                <a:schemeClr val="accent3"/>
              </a:buClr>
              <a:buFont typeface="Arial" pitchFamily="34" charset="0"/>
              <a:buChar char="•"/>
              <a:defRPr kumimoji="0" sz="2000" kern="120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buNone/>
            </a:pPr>
            <a:r>
              <a:rPr lang="en-ZA" sz="2800" dirty="0"/>
              <a:t>Once everything has been designed, developed  and evaluated, the learner needs to be put through their paces</a:t>
            </a:r>
          </a:p>
          <a:p>
            <a:pPr marL="0" indent="0" fontAlgn="base">
              <a:buNone/>
            </a:pPr>
            <a:endParaRPr lang="en-ZA" sz="2800" dirty="0"/>
          </a:p>
          <a:p>
            <a:pPr marL="0" indent="0" fontAlgn="base">
              <a:buNone/>
            </a:pPr>
            <a:r>
              <a:rPr lang="en-ZA" sz="2800" dirty="0"/>
              <a:t>That is where the assessment comes in</a:t>
            </a:r>
          </a:p>
          <a:p>
            <a:pPr marL="0" indent="0" fontAlgn="base">
              <a:buNone/>
            </a:pPr>
            <a:endParaRPr lang="en-ZA" sz="2800" dirty="0"/>
          </a:p>
          <a:p>
            <a:pPr marL="0" indent="0" fontAlgn="base">
              <a:buNone/>
            </a:pPr>
            <a:r>
              <a:rPr lang="en-ZA" sz="2800" dirty="0"/>
              <a:t>But first lets recap on the principles of the NQF and assessments.</a:t>
            </a:r>
          </a:p>
        </p:txBody>
      </p:sp>
    </p:spTree>
    <p:extLst>
      <p:ext uri="{BB962C8B-B14F-4D97-AF65-F5344CB8AC3E}">
        <p14:creationId xmlns:p14="http://schemas.microsoft.com/office/powerpoint/2010/main" val="1786424674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Understanding the principles of outcomes-based assessments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145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dirty="0"/>
              <a:t>Once everything has been designed, developed  and evaluated, the learner needs to be put through their paces</a:t>
            </a:r>
          </a:p>
          <a:p>
            <a:r>
              <a:rPr lang="en-ZA" dirty="0"/>
              <a:t>That is where the assessment comes in</a:t>
            </a:r>
          </a:p>
          <a:p>
            <a:r>
              <a:rPr lang="en-ZA" dirty="0"/>
              <a:t>But first lets recap on the principles of the NQF and assessments.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29163982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Understanding the principles of outcomes-based assessments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146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Objectives of the NQF:</a:t>
            </a:r>
          </a:p>
          <a:p>
            <a:pPr fontAlgn="base"/>
            <a:r>
              <a:rPr lang="en-ZA" dirty="0"/>
              <a:t>Create an Integrated national framework of learning achievements</a:t>
            </a:r>
          </a:p>
          <a:p>
            <a:pPr fontAlgn="base"/>
            <a:r>
              <a:rPr lang="en-ZA" dirty="0"/>
              <a:t>Facilitate access to, and mobility and progression within education, training and career paths</a:t>
            </a:r>
          </a:p>
          <a:p>
            <a:pPr fontAlgn="base"/>
            <a:r>
              <a:rPr lang="en-ZA" dirty="0"/>
              <a:t>Enhance the quality of education</a:t>
            </a:r>
          </a:p>
          <a:p>
            <a:pPr fontAlgn="base"/>
            <a:r>
              <a:rPr lang="en-ZA" dirty="0"/>
              <a:t>Accelerate the redress of past unfair discrimination in education, training and employment opportunities</a:t>
            </a:r>
          </a:p>
          <a:p>
            <a:pPr fontAlgn="base"/>
            <a:r>
              <a:rPr lang="en-ZA" dirty="0"/>
              <a:t>Contribute to the full personal development of each learner and the social and economic development of the nation at large</a:t>
            </a:r>
          </a:p>
          <a:p>
            <a:pPr fontAlgn="base"/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60260521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Principles of the NQF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147</a:t>
            </a:fld>
            <a:endParaRPr lang="en-ZA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44030657"/>
              </p:ext>
            </p:extLst>
          </p:nvPr>
        </p:nvGraphicFramePr>
        <p:xfrm>
          <a:off x="468313" y="1282636"/>
          <a:ext cx="8141310" cy="49276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8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69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850">
                <a:tc>
                  <a:txBody>
                    <a:bodyPr/>
                    <a:lstStyle/>
                    <a:p>
                      <a:r>
                        <a:rPr lang="en-ZA" dirty="0"/>
                        <a:t>Principle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5109">
                <a:tc>
                  <a:txBody>
                    <a:bodyPr/>
                    <a:lstStyle/>
                    <a:p>
                      <a:r>
                        <a:rPr lang="en-ZA" dirty="0"/>
                        <a:t>Integration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Forms part of a system of human resources development which provides for the establishment of a unifying approach to education and training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850">
                <a:tc>
                  <a:txBody>
                    <a:bodyPr/>
                    <a:lstStyle/>
                    <a:p>
                      <a:r>
                        <a:rPr lang="en-ZA" dirty="0"/>
                        <a:t>Relevance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Be an remain responsive</a:t>
                      </a:r>
                      <a:r>
                        <a:rPr lang="en-ZA" baseline="0" dirty="0"/>
                        <a:t> to national development needs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850">
                <a:tc>
                  <a:txBody>
                    <a:bodyPr/>
                    <a:lstStyle/>
                    <a:p>
                      <a:r>
                        <a:rPr lang="en-ZA" dirty="0"/>
                        <a:t>Credibility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Have national and international value and acceptance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7577">
                <a:tc>
                  <a:txBody>
                    <a:bodyPr/>
                    <a:lstStyle/>
                    <a:p>
                      <a:r>
                        <a:rPr lang="en-ZA" dirty="0"/>
                        <a:t>Coherence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Work within a consistent</a:t>
                      </a:r>
                      <a:r>
                        <a:rPr lang="en-ZA" baseline="0" dirty="0"/>
                        <a:t> framework of principles and certification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6850">
                <a:tc>
                  <a:txBody>
                    <a:bodyPr/>
                    <a:lstStyle/>
                    <a:p>
                      <a:r>
                        <a:rPr lang="en-ZA" dirty="0"/>
                        <a:t>Flexibility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Allow for multiple</a:t>
                      </a:r>
                      <a:r>
                        <a:rPr lang="en-ZA" baseline="0" dirty="0"/>
                        <a:t> pathways to the same learning needs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57577">
                <a:tc>
                  <a:txBody>
                    <a:bodyPr/>
                    <a:lstStyle/>
                    <a:p>
                      <a:r>
                        <a:rPr lang="en-ZA" dirty="0"/>
                        <a:t>Standards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To be expressed in terms of nationally</a:t>
                      </a:r>
                      <a:r>
                        <a:rPr lang="en-ZA" baseline="0" dirty="0"/>
                        <a:t> agreed framework and internationally acceptable outcomes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3086491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Principles of the NQF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148</a:t>
            </a:fld>
            <a:endParaRPr lang="en-ZA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16466211"/>
              </p:ext>
            </p:extLst>
          </p:nvPr>
        </p:nvGraphicFramePr>
        <p:xfrm>
          <a:off x="468313" y="1282638"/>
          <a:ext cx="8141310" cy="49276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8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69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6765">
                <a:tc>
                  <a:txBody>
                    <a:bodyPr/>
                    <a:lstStyle/>
                    <a:p>
                      <a:r>
                        <a:rPr lang="en-ZA" dirty="0"/>
                        <a:t>Principle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0169">
                <a:tc>
                  <a:txBody>
                    <a:bodyPr/>
                    <a:lstStyle/>
                    <a:p>
                      <a:r>
                        <a:rPr lang="en-ZA" dirty="0"/>
                        <a:t>Legitimacy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Provide for the participation of all national stakeholders in the</a:t>
                      </a:r>
                      <a:r>
                        <a:rPr lang="en-ZA" baseline="0" dirty="0"/>
                        <a:t> planning and co-ordination of standards and qualifications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0242">
                <a:tc>
                  <a:txBody>
                    <a:bodyPr/>
                    <a:lstStyle/>
                    <a:p>
                      <a:r>
                        <a:rPr lang="en-ZA" dirty="0"/>
                        <a:t>Access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Provide</a:t>
                      </a:r>
                      <a:r>
                        <a:rPr lang="en-ZA" baseline="0" dirty="0"/>
                        <a:t> ease of entry into appropriate levels of education and training for all prospective learners in a manner which facilitates progression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0169">
                <a:tc>
                  <a:txBody>
                    <a:bodyPr/>
                    <a:lstStyle/>
                    <a:p>
                      <a:r>
                        <a:rPr lang="en-ZA" dirty="0"/>
                        <a:t>Articulation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Provides for learners, on successful</a:t>
                      </a:r>
                      <a:r>
                        <a:rPr lang="en-ZA" baseline="0" dirty="0"/>
                        <a:t> completion of accredited prerequisites, to move between components of the delivery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60316">
                <a:tc>
                  <a:txBody>
                    <a:bodyPr/>
                    <a:lstStyle/>
                    <a:p>
                      <a:r>
                        <a:rPr lang="en-ZA" dirty="0"/>
                        <a:t>Progression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Ensure that the framework of qualifications</a:t>
                      </a:r>
                      <a:r>
                        <a:rPr lang="en-ZA" baseline="0" dirty="0"/>
                        <a:t> permit individuals to move through the levels of national qualifications via different appropriate combinations of the components of the delivery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0419802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Principles of the NQF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149</a:t>
            </a:fld>
            <a:endParaRPr lang="en-ZA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69799328"/>
              </p:ext>
            </p:extLst>
          </p:nvPr>
        </p:nvGraphicFramePr>
        <p:xfrm>
          <a:off x="468313" y="1282639"/>
          <a:ext cx="8141310" cy="4927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8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69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3505">
                <a:tc>
                  <a:txBody>
                    <a:bodyPr/>
                    <a:lstStyle/>
                    <a:p>
                      <a:r>
                        <a:rPr lang="en-ZA" dirty="0"/>
                        <a:t>Principle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0707">
                <a:tc>
                  <a:txBody>
                    <a:bodyPr/>
                    <a:lstStyle/>
                    <a:p>
                      <a:r>
                        <a:rPr lang="en-ZA" dirty="0"/>
                        <a:t>Portability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Enable learners to transfer their credits or qualifications from one learning institution and/or employer to another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6724">
                <a:tc>
                  <a:txBody>
                    <a:bodyPr/>
                    <a:lstStyle/>
                    <a:p>
                      <a:r>
                        <a:rPr lang="en-ZA" dirty="0"/>
                        <a:t>Recognition of Prior Learning (RPL)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Through assessment, give credit</a:t>
                      </a:r>
                      <a:r>
                        <a:rPr lang="en-ZA" baseline="0" dirty="0"/>
                        <a:t> to learning which has already been acquired in different ways, e.g. through life experience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6724">
                <a:tc>
                  <a:txBody>
                    <a:bodyPr/>
                    <a:lstStyle/>
                    <a:p>
                      <a:r>
                        <a:rPr lang="en-ZA" dirty="0"/>
                        <a:t>Guidance of</a:t>
                      </a:r>
                      <a:r>
                        <a:rPr lang="en-ZA" baseline="0" dirty="0"/>
                        <a:t> Learners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Provide for the counselling of learners by specially trained individuals who meet nationally recognized standards</a:t>
                      </a:r>
                      <a:r>
                        <a:rPr lang="en-ZA" baseline="0" dirty="0"/>
                        <a:t> for educators and trainers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99245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Assessment Brief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15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ZA" dirty="0"/>
              <a:t>Credit Accumulation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Credits will be awarded on successful completion of unit standards.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NB: - Quality Assurance Process</a:t>
            </a:r>
          </a:p>
          <a:p>
            <a:endParaRPr lang="en-ZA" dirty="0"/>
          </a:p>
        </p:txBody>
      </p:sp>
      <p:graphicFrame>
        <p:nvGraphicFramePr>
          <p:cNvPr id="7" name="Diagram 6"/>
          <p:cNvGraphicFramePr/>
          <p:nvPr>
            <p:extLst/>
          </p:nvPr>
        </p:nvGraphicFramePr>
        <p:xfrm>
          <a:off x="1529172" y="3444077"/>
          <a:ext cx="6096000" cy="2392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96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63C9525-0888-4409-A09F-7CFC66304F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E1E8816-6BB5-4803-984C-425751A425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14C0117-EC7B-4EBC-A009-0C73F43105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9F903C9-F548-48EF-8ABD-A11130E99C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Understanding the principles of outcomes-based assessments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150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ZA" dirty="0"/>
              <a:t>Assessment in education and training:</a:t>
            </a:r>
          </a:p>
          <a:p>
            <a:pPr fontAlgn="base"/>
            <a:r>
              <a:rPr lang="en-ZA" dirty="0"/>
              <a:t>Evidence is required to be judged competent or not yet competent</a:t>
            </a:r>
          </a:p>
          <a:p>
            <a:pPr fontAlgn="base"/>
            <a:r>
              <a:rPr lang="en-ZA" dirty="0"/>
              <a:t>Decisions may have to do with the learner:</a:t>
            </a:r>
          </a:p>
          <a:p>
            <a:pPr lvl="1" fontAlgn="base"/>
            <a:r>
              <a:rPr lang="en-ZA" dirty="0"/>
              <a:t>Is the learner able to do a certain job</a:t>
            </a:r>
          </a:p>
          <a:p>
            <a:pPr lvl="1" fontAlgn="base"/>
            <a:r>
              <a:rPr lang="en-ZA" dirty="0"/>
              <a:t>Is the learner able to embark on a particular course of study</a:t>
            </a:r>
          </a:p>
          <a:p>
            <a:pPr lvl="1" fontAlgn="base"/>
            <a:r>
              <a:rPr lang="en-ZA" dirty="0"/>
              <a:t>What other learning does the learner need to do in order to be deemed qualified</a:t>
            </a:r>
          </a:p>
          <a:p>
            <a:pPr marL="0" indent="0" fontAlgn="base">
              <a:buNone/>
            </a:pPr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95559972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Understanding the principles of outcomes-based assessments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151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ZA" dirty="0"/>
              <a:t>Assessment in education and training:</a:t>
            </a:r>
          </a:p>
          <a:p>
            <a:pPr fontAlgn="base"/>
            <a:r>
              <a:rPr lang="en-ZA" dirty="0"/>
              <a:t>It may also have to do with the learning programme</a:t>
            </a:r>
          </a:p>
          <a:p>
            <a:pPr lvl="1" fontAlgn="base"/>
            <a:r>
              <a:rPr lang="en-ZA" dirty="0"/>
              <a:t>What is the quality of the programme?</a:t>
            </a:r>
          </a:p>
          <a:p>
            <a:pPr lvl="1" fontAlgn="base"/>
            <a:r>
              <a:rPr lang="en-ZA" dirty="0"/>
              <a:t>What improvements or changes are needed?</a:t>
            </a:r>
          </a:p>
          <a:p>
            <a:pPr fontAlgn="base"/>
            <a:endParaRPr lang="en-ZA" dirty="0"/>
          </a:p>
          <a:p>
            <a:pPr fontAlgn="base"/>
            <a:r>
              <a:rPr lang="en-ZA" dirty="0"/>
              <a:t>The most important use of assessment though, is to judge the performance of learners in education and training so that qualifications may be awarded</a:t>
            </a:r>
          </a:p>
          <a:p>
            <a:pPr marL="0" indent="0" fontAlgn="base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889386685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Principles of Designing Outcomes-Based Assessment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152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As assessment is central to the recognition of achievement, the following principles need to be followed</a:t>
            </a:r>
          </a:p>
          <a:p>
            <a:pPr fontAlgn="base"/>
            <a:r>
              <a:rPr lang="en-ZA" dirty="0"/>
              <a:t>Fairness</a:t>
            </a:r>
          </a:p>
          <a:p>
            <a:pPr fontAlgn="base"/>
            <a:r>
              <a:rPr lang="en-ZA" dirty="0"/>
              <a:t>Validity</a:t>
            </a:r>
          </a:p>
          <a:p>
            <a:pPr fontAlgn="base"/>
            <a:r>
              <a:rPr lang="en-ZA" dirty="0"/>
              <a:t>Reliability</a:t>
            </a:r>
          </a:p>
          <a:p>
            <a:pPr fontAlgn="base"/>
            <a:r>
              <a:rPr lang="en-ZA" dirty="0"/>
              <a:t>Practicability.</a:t>
            </a:r>
          </a:p>
          <a:p>
            <a:pPr marL="0" indent="0" fontAlgn="base">
              <a:buNone/>
            </a:pPr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11806915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Principles of Designing Outcomes-Based Assessment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153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OBET and Assessment:</a:t>
            </a:r>
          </a:p>
          <a:p>
            <a:pPr fontAlgn="base"/>
            <a:r>
              <a:rPr lang="en-ZA" dirty="0"/>
              <a:t>Emphasize assessment of outputs and end products</a:t>
            </a:r>
          </a:p>
          <a:p>
            <a:pPr fontAlgn="base"/>
            <a:r>
              <a:rPr lang="en-ZA" dirty="0"/>
              <a:t>Expressed in outcomes and competence</a:t>
            </a:r>
          </a:p>
          <a:p>
            <a:pPr fontAlgn="base"/>
            <a:r>
              <a:rPr lang="en-ZA" dirty="0"/>
              <a:t>Done against assessment criteria</a:t>
            </a:r>
          </a:p>
          <a:p>
            <a:pPr marL="0" indent="0" fontAlgn="base">
              <a:buNone/>
            </a:pPr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36060314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Competency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154</a:t>
            </a:fld>
            <a:endParaRPr lang="en-ZA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66823399"/>
              </p:ext>
            </p:extLst>
          </p:nvPr>
        </p:nvGraphicFramePr>
        <p:xfrm>
          <a:off x="468313" y="1282638"/>
          <a:ext cx="8218488" cy="49276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9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9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94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3430">
                <a:tc>
                  <a:txBody>
                    <a:bodyPr/>
                    <a:lstStyle/>
                    <a:p>
                      <a:r>
                        <a:rPr lang="en-ZA" dirty="0"/>
                        <a:t>Practical competence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Foundational competence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Reflexive competence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4231">
                <a:tc>
                  <a:txBody>
                    <a:bodyPr/>
                    <a:lstStyle/>
                    <a:p>
                      <a:r>
                        <a:rPr lang="en-ZA" dirty="0"/>
                        <a:t>The</a:t>
                      </a:r>
                      <a:r>
                        <a:rPr lang="en-ZA" baseline="0" dirty="0"/>
                        <a:t> demonstrated ability to perform a set of tasks in an authentic context. A range of actions or possibilities is considered and decisions are made about which action to follow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The demonstrated</a:t>
                      </a:r>
                      <a:r>
                        <a:rPr lang="en-ZA" baseline="0" dirty="0"/>
                        <a:t> understanding of what the learner is doing and why. This underpins the practical competence and therefore the actions taken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The demonstrated ability to integrate performance with understanding,</a:t>
                      </a:r>
                      <a:r>
                        <a:rPr lang="en-ZA" baseline="0" dirty="0"/>
                        <a:t> so as to show that the learner is able to adapt to changed circumstances appropriately and responsibility, and to explain the reason behind an action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5982654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Principles of Designing Outcomes-Based Assessment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155</a:t>
            </a:fld>
            <a:endParaRPr lang="en-ZA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25237954"/>
              </p:ext>
            </p:extLst>
          </p:nvPr>
        </p:nvGraphicFramePr>
        <p:xfrm>
          <a:off x="467545" y="1282638"/>
          <a:ext cx="8219256" cy="49276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9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9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97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3618">
                <a:tc>
                  <a:txBody>
                    <a:bodyPr/>
                    <a:lstStyle/>
                    <a:p>
                      <a:r>
                        <a:rPr lang="en-ZA" dirty="0"/>
                        <a:t>Unit Standards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Outcomes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Assessment Criteria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4043">
                <a:tc>
                  <a:txBody>
                    <a:bodyPr/>
                    <a:lstStyle/>
                    <a:p>
                      <a:r>
                        <a:rPr lang="en-ZA" dirty="0"/>
                        <a:t>A unit standard is a description of the end points of learning for which the learner will get credit.</a:t>
                      </a:r>
                    </a:p>
                    <a:p>
                      <a:r>
                        <a:rPr lang="en-ZA" dirty="0"/>
                        <a:t>A unit standard is therefore a statement of expectation and/or aspiration.</a:t>
                      </a:r>
                    </a:p>
                    <a:p>
                      <a:r>
                        <a:rPr lang="en-ZA" dirty="0"/>
                        <a:t>It</a:t>
                      </a:r>
                      <a:r>
                        <a:rPr lang="en-ZA" baseline="0" dirty="0"/>
                        <a:t> also provides a basis for the judgements or assessments that are made.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Outcomes are the demonstrable and assessable end products of a learning process.</a:t>
                      </a:r>
                    </a:p>
                    <a:p>
                      <a:r>
                        <a:rPr lang="en-ZA" dirty="0"/>
                        <a:t>They are statements regarding elements of competence.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Assessment criteria</a:t>
                      </a:r>
                      <a:r>
                        <a:rPr lang="en-ZA" baseline="0" dirty="0"/>
                        <a:t> are statements that describe the standard to which learners must perform the actions, roles, knowledge, understanding, skills, value and attitudes stated in the outcomes.</a:t>
                      </a:r>
                    </a:p>
                    <a:p>
                      <a:r>
                        <a:rPr lang="en-ZA" baseline="0" dirty="0"/>
                        <a:t>They are a clear and transparent expression of requirements against which successful performance is assessed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8530700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Principles of Designing Outcomes-Based Assessment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156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Critical cross-field outcomes:</a:t>
            </a:r>
          </a:p>
          <a:p>
            <a:pPr fontAlgn="base"/>
            <a:r>
              <a:rPr lang="en-ZA" dirty="0"/>
              <a:t>Identify and solve problems using critical and creative thinking</a:t>
            </a:r>
          </a:p>
          <a:p>
            <a:pPr fontAlgn="base"/>
            <a:r>
              <a:rPr lang="en-ZA" dirty="0"/>
              <a:t>Work effectively in a team</a:t>
            </a:r>
          </a:p>
          <a:p>
            <a:pPr fontAlgn="base"/>
            <a:r>
              <a:rPr lang="en-ZA" dirty="0"/>
              <a:t>Organise and manage oneself and one’s activities</a:t>
            </a:r>
          </a:p>
          <a:p>
            <a:pPr fontAlgn="base"/>
            <a:r>
              <a:rPr lang="en-ZA" dirty="0"/>
              <a:t>Collect, analyse, organise and critically evaluate information</a:t>
            </a:r>
          </a:p>
          <a:p>
            <a:pPr marL="0" indent="0" fontAlgn="base">
              <a:buNone/>
            </a:pPr>
            <a:endParaRPr lang="en-ZA" dirty="0"/>
          </a:p>
          <a:p>
            <a:pPr marL="0" indent="0">
              <a:buNone/>
            </a:pPr>
            <a:endParaRPr lang="en-ZA" b="1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09994010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Principles of Designing Outcomes-Based Assessment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157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Critical cross-field outcomes:</a:t>
            </a:r>
          </a:p>
          <a:p>
            <a:r>
              <a:rPr lang="en-ZA" dirty="0"/>
              <a:t>Communicate effectively</a:t>
            </a:r>
          </a:p>
          <a:p>
            <a:r>
              <a:rPr lang="en-ZA" dirty="0"/>
              <a:t>Demonstrate the world as a set of related systems</a:t>
            </a:r>
          </a:p>
          <a:p>
            <a:r>
              <a:rPr lang="en-ZA" dirty="0"/>
              <a:t>Be culturally and aesthetically sensitive across a range of social context</a:t>
            </a:r>
          </a:p>
          <a:p>
            <a:r>
              <a:rPr lang="en-ZA" dirty="0"/>
              <a:t>Use science and technology.</a:t>
            </a:r>
          </a:p>
          <a:p>
            <a:endParaRPr lang="en-ZA" dirty="0"/>
          </a:p>
          <a:p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38228219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Principles of Designing Outcomes-Based Assessment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158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Different types of Assessment</a:t>
            </a:r>
          </a:p>
          <a:p>
            <a:pPr fontAlgn="base"/>
            <a:r>
              <a:rPr lang="en-ZA" dirty="0"/>
              <a:t>Criterion-referenced</a:t>
            </a:r>
          </a:p>
          <a:p>
            <a:pPr fontAlgn="base"/>
            <a:r>
              <a:rPr lang="en-ZA" dirty="0"/>
              <a:t>Norm-reference</a:t>
            </a:r>
          </a:p>
          <a:p>
            <a:pPr marL="0" indent="0" fontAlgn="base">
              <a:buNone/>
            </a:pPr>
            <a:endParaRPr lang="en-ZA" dirty="0"/>
          </a:p>
          <a:p>
            <a:pPr marL="0" indent="0">
              <a:buNone/>
            </a:pPr>
            <a:endParaRPr lang="en-ZA" b="1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62653547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Principles of Designing Outcomes-Based Assessment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159</a:t>
            </a:fld>
            <a:endParaRPr lang="en-ZA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30110617"/>
              </p:ext>
            </p:extLst>
          </p:nvPr>
        </p:nvGraphicFramePr>
        <p:xfrm>
          <a:off x="468313" y="1412874"/>
          <a:ext cx="8218488" cy="4797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92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9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942">
                <a:tc>
                  <a:txBody>
                    <a:bodyPr/>
                    <a:lstStyle/>
                    <a:p>
                      <a:r>
                        <a:rPr lang="en-ZA" dirty="0"/>
                        <a:t>Criterion-reference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Norm-reference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8284">
                <a:tc>
                  <a:txBody>
                    <a:bodyPr/>
                    <a:lstStyle/>
                    <a:p>
                      <a:r>
                        <a:rPr lang="en-ZA" dirty="0"/>
                        <a:t>Make judgement about learners by measuring their work against set criteria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Make judgements about learners by measuring them against other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942">
                <a:tc>
                  <a:txBody>
                    <a:bodyPr/>
                    <a:lstStyle/>
                    <a:p>
                      <a:r>
                        <a:rPr lang="en-ZA" dirty="0"/>
                        <a:t>An individual is assessed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A group of learners are assessed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8284">
                <a:tc>
                  <a:txBody>
                    <a:bodyPr/>
                    <a:lstStyle/>
                    <a:p>
                      <a:r>
                        <a:rPr lang="en-ZA" dirty="0"/>
                        <a:t>The criteria are pre-determined and are part of the 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Assessments are curriculum-based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0405">
                <a:tc>
                  <a:txBody>
                    <a:bodyPr/>
                    <a:lstStyle/>
                    <a:p>
                      <a:r>
                        <a:rPr lang="en-ZA" dirty="0"/>
                        <a:t>The criteria are objective and attempt to be as clear as possible in terms of the nature of the assessment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Associated with grading and ranking of learners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8284">
                <a:tc>
                  <a:txBody>
                    <a:bodyPr/>
                    <a:lstStyle/>
                    <a:p>
                      <a:r>
                        <a:rPr lang="en-ZA" dirty="0"/>
                        <a:t>Where grading is used, learners are graded against the criteria for assessment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Associated with averaging of scores or grading of learners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8284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Associated with adjustment of scores to fit the profile of the learner group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3520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Assessment Brief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16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ZA" b="1" dirty="0"/>
              <a:t>Assessment Tools and Matrix:</a:t>
            </a:r>
          </a:p>
          <a:p>
            <a:endParaRPr lang="en-ZA" b="1" dirty="0"/>
          </a:p>
          <a:p>
            <a:pPr marL="800100" lvl="1" indent="-342900">
              <a:buClr>
                <a:schemeClr val="accent4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ZA" dirty="0"/>
              <a:t>All the specific outcomes </a:t>
            </a:r>
          </a:p>
          <a:p>
            <a:pPr marL="800100" lvl="1" indent="-342900">
              <a:buClr>
                <a:schemeClr val="accent4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ZA" dirty="0"/>
              <a:t>Associated assessment criteria </a:t>
            </a:r>
          </a:p>
          <a:p>
            <a:pPr marL="800100" lvl="1" indent="-342900">
              <a:buClr>
                <a:schemeClr val="accent4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ZA" dirty="0"/>
              <a:t>Range statements</a:t>
            </a:r>
          </a:p>
          <a:p>
            <a:pPr marL="800100" lvl="1" indent="-342900">
              <a:buClr>
                <a:schemeClr val="accent4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ZA" dirty="0"/>
              <a:t>Critical cross-field, development outcomes </a:t>
            </a:r>
          </a:p>
          <a:p>
            <a:pPr marL="800100" lvl="1" indent="-342900">
              <a:buClr>
                <a:schemeClr val="accent4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ZA" dirty="0"/>
              <a:t>Essential embedded knowledge.</a:t>
            </a:r>
            <a:endParaRPr lang="en-US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13371247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Principles of Designing Outcomes-Based Assessment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160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67544" y="1413296"/>
            <a:ext cx="8219256" cy="3959920"/>
          </a:xfrm>
        </p:spPr>
        <p:txBody>
          <a:bodyPr/>
          <a:lstStyle/>
          <a:p>
            <a:pPr marL="0" indent="0" fontAlgn="base">
              <a:buNone/>
            </a:pPr>
            <a:r>
              <a:rPr lang="en-ZA" dirty="0"/>
              <a:t>Norm-referenced assessment:</a:t>
            </a:r>
          </a:p>
          <a:p>
            <a:pPr fontAlgn="base"/>
            <a:r>
              <a:rPr lang="en-ZA" dirty="0"/>
              <a:t>To assess large numbers of learners in a cost-effective way</a:t>
            </a:r>
          </a:p>
          <a:p>
            <a:pPr fontAlgn="base"/>
            <a:r>
              <a:rPr lang="en-ZA" dirty="0"/>
              <a:t>To test content knowledge</a:t>
            </a:r>
          </a:p>
          <a:p>
            <a:pPr fontAlgn="base"/>
            <a:r>
              <a:rPr lang="en-ZA" dirty="0"/>
              <a:t>To draw statistics</a:t>
            </a:r>
          </a:p>
          <a:p>
            <a:pPr fontAlgn="base"/>
            <a:r>
              <a:rPr lang="en-ZA" dirty="0"/>
              <a:t>To determine the quality of teaching</a:t>
            </a:r>
          </a:p>
          <a:p>
            <a:pPr fontAlgn="base"/>
            <a:r>
              <a:rPr lang="en-ZA" dirty="0"/>
              <a:t>To determine the quality of the learning programme</a:t>
            </a:r>
          </a:p>
          <a:p>
            <a:pPr fontAlgn="base"/>
            <a:r>
              <a:rPr lang="en-ZA" dirty="0"/>
              <a:t>To make comments about the national curriculum and trends</a:t>
            </a:r>
          </a:p>
          <a:p>
            <a:pPr fontAlgn="base"/>
            <a:r>
              <a:rPr lang="en-ZA" dirty="0"/>
              <a:t>To analyse strengths and weaknesses to assist in program planning and evaluations</a:t>
            </a:r>
          </a:p>
          <a:p>
            <a:pPr marL="0" indent="0" fontAlgn="base">
              <a:buNone/>
            </a:pPr>
            <a:endParaRPr lang="en-ZA" dirty="0"/>
          </a:p>
          <a:p>
            <a:pPr marL="0" indent="0">
              <a:buNone/>
            </a:pPr>
            <a:endParaRPr lang="en-ZA" b="1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68281494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Principles of Designing Outcomes-Based Assessment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161</a:t>
            </a:fld>
            <a:endParaRPr lang="en-ZA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52842787"/>
              </p:ext>
            </p:extLst>
          </p:nvPr>
        </p:nvGraphicFramePr>
        <p:xfrm>
          <a:off x="467545" y="1282634"/>
          <a:ext cx="8219256" cy="49276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94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97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8361">
                <a:tc>
                  <a:txBody>
                    <a:bodyPr/>
                    <a:lstStyle/>
                    <a:p>
                      <a:r>
                        <a:rPr lang="en-ZA" dirty="0"/>
                        <a:t>Formative</a:t>
                      </a:r>
                      <a:r>
                        <a:rPr lang="en-ZA" baseline="0" dirty="0"/>
                        <a:t> assessment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Summative assessment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7581">
                <a:tc>
                  <a:txBody>
                    <a:bodyPr/>
                    <a:lstStyle/>
                    <a:p>
                      <a:r>
                        <a:rPr lang="en-ZA" dirty="0"/>
                        <a:t>Designed to support the teaching and learning 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At the end of a learning programme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7581">
                <a:tc>
                  <a:txBody>
                    <a:bodyPr/>
                    <a:lstStyle/>
                    <a:p>
                      <a:r>
                        <a:rPr lang="en-ZA" dirty="0"/>
                        <a:t>Assists in the planning of future learning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To determine whether learner is competent or not yet competent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7581">
                <a:tc>
                  <a:txBody>
                    <a:bodyPr/>
                    <a:lstStyle/>
                    <a:p>
                      <a:r>
                        <a:rPr lang="en-ZA" dirty="0"/>
                        <a:t>Diagnoses</a:t>
                      </a:r>
                      <a:r>
                        <a:rPr lang="en-ZA" baseline="0" dirty="0"/>
                        <a:t> the learner’s strengths and weaknesses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In knowledge and inputs-based systems, this usually occurs after a specific period of study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7581">
                <a:tc>
                  <a:txBody>
                    <a:bodyPr/>
                    <a:lstStyle/>
                    <a:p>
                      <a:r>
                        <a:rPr lang="en-ZA" dirty="0"/>
                        <a:t>Provides feedback to the learner on his/her progress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In OBET, learner-readiness determines when assessments will take place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2258">
                <a:tc>
                  <a:txBody>
                    <a:bodyPr/>
                    <a:lstStyle/>
                    <a:p>
                      <a:r>
                        <a:rPr lang="en-ZA" dirty="0"/>
                        <a:t>Helps to make decisions on the readiness of learners to do a summative assessment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Is carried out when the assessor and learner</a:t>
                      </a:r>
                      <a:r>
                        <a:rPr lang="en-ZA" baseline="0" dirty="0"/>
                        <a:t> agree that the learner is ready for assessment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8361">
                <a:tc>
                  <a:txBody>
                    <a:bodyPr/>
                    <a:lstStyle/>
                    <a:p>
                      <a:r>
                        <a:rPr lang="en-ZA" dirty="0"/>
                        <a:t>Is developmental</a:t>
                      </a:r>
                      <a:r>
                        <a:rPr lang="en-ZA" baseline="0" dirty="0"/>
                        <a:t> in nature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361">
                <a:tc>
                  <a:txBody>
                    <a:bodyPr/>
                    <a:lstStyle/>
                    <a:p>
                      <a:r>
                        <a:rPr lang="en-ZA" dirty="0"/>
                        <a:t>Credits/certificates</a:t>
                      </a:r>
                      <a:r>
                        <a:rPr lang="en-ZA" baseline="0" dirty="0"/>
                        <a:t> are not awarded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6961416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Principles of Designing Outcomes-Based Assessment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162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What is RPL:</a:t>
            </a:r>
          </a:p>
          <a:p>
            <a:pPr fontAlgn="base"/>
            <a:r>
              <a:rPr lang="en-ZA" dirty="0"/>
              <a:t>Identifying what the candidate knows and can do</a:t>
            </a:r>
          </a:p>
          <a:p>
            <a:pPr fontAlgn="base"/>
            <a:r>
              <a:rPr lang="en-ZA" dirty="0"/>
              <a:t>Matching the candidates skills, knowledge and experience to specific standards and the associated assessment criteria of a qualification</a:t>
            </a:r>
          </a:p>
          <a:p>
            <a:pPr fontAlgn="base"/>
            <a:r>
              <a:rPr lang="en-ZA" dirty="0"/>
              <a:t>Assessing the candidate against those standards</a:t>
            </a:r>
          </a:p>
          <a:p>
            <a:pPr fontAlgn="base"/>
            <a:r>
              <a:rPr lang="en-ZA" dirty="0"/>
              <a:t>Crediting the candidate for skills, knowledge and experience built up through formal, informal and non-formal learning that occurred in the past.</a:t>
            </a:r>
          </a:p>
          <a:p>
            <a:pPr marL="0" indent="0" fontAlgn="base">
              <a:buNone/>
            </a:pPr>
            <a:endParaRPr lang="en-ZA" dirty="0"/>
          </a:p>
          <a:p>
            <a:pPr marL="0" indent="0">
              <a:buNone/>
            </a:pPr>
            <a:endParaRPr lang="en-ZA" b="1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05264282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Principles of Designing Outcomes-Based Assessment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163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Evidence of RPL:</a:t>
            </a:r>
          </a:p>
          <a:p>
            <a:pPr fontAlgn="base"/>
            <a:r>
              <a:rPr lang="en-ZA" dirty="0"/>
              <a:t>Certificates form previous education and training courses</a:t>
            </a:r>
          </a:p>
          <a:p>
            <a:pPr fontAlgn="base"/>
            <a:r>
              <a:rPr lang="en-ZA" dirty="0"/>
              <a:t>Licences to practise</a:t>
            </a:r>
          </a:p>
          <a:p>
            <a:pPr fontAlgn="base"/>
            <a:r>
              <a:rPr lang="en-ZA" dirty="0"/>
              <a:t>Professional registrations</a:t>
            </a:r>
          </a:p>
          <a:p>
            <a:pPr fontAlgn="base"/>
            <a:r>
              <a:rPr lang="en-ZA" dirty="0"/>
              <a:t>Product of any nature relevant to the course offered</a:t>
            </a:r>
          </a:p>
          <a:p>
            <a:pPr fontAlgn="base"/>
            <a:r>
              <a:rPr lang="en-ZA" dirty="0"/>
              <a:t>Samples of completed work</a:t>
            </a:r>
          </a:p>
          <a:p>
            <a:pPr fontAlgn="base"/>
            <a:r>
              <a:rPr lang="en-ZA" dirty="0"/>
              <a:t>Employment related documents</a:t>
            </a:r>
          </a:p>
        </p:txBody>
      </p:sp>
    </p:spTree>
    <p:extLst>
      <p:ext uri="{BB962C8B-B14F-4D97-AF65-F5344CB8AC3E}">
        <p14:creationId xmlns:p14="http://schemas.microsoft.com/office/powerpoint/2010/main" val="1692999258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Principles of Designing Outcomes-Based Assessment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164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Evidence of RPL:</a:t>
            </a:r>
          </a:p>
          <a:p>
            <a:pPr fontAlgn="base"/>
            <a:r>
              <a:rPr lang="en-ZA" dirty="0"/>
              <a:t>Statutory declaration outlining previous types of work and experience</a:t>
            </a:r>
          </a:p>
          <a:p>
            <a:pPr fontAlgn="base"/>
            <a:r>
              <a:rPr lang="en-ZA" dirty="0"/>
              <a:t>References from current and past employers</a:t>
            </a:r>
          </a:p>
          <a:p>
            <a:pPr fontAlgn="base"/>
            <a:r>
              <a:rPr lang="en-ZA" dirty="0"/>
              <a:t>Testimonials from persons holding relevant qualifications</a:t>
            </a:r>
          </a:p>
          <a:p>
            <a:pPr fontAlgn="base"/>
            <a:r>
              <a:rPr lang="en-ZA" dirty="0"/>
              <a:t>Photographs of completed work certified</a:t>
            </a:r>
          </a:p>
          <a:p>
            <a:pPr fontAlgn="base"/>
            <a:r>
              <a:rPr lang="en-ZA" dirty="0"/>
              <a:t>If self-employed in the past, evidence of running a business</a:t>
            </a:r>
          </a:p>
        </p:txBody>
      </p:sp>
    </p:spTree>
    <p:extLst>
      <p:ext uri="{BB962C8B-B14F-4D97-AF65-F5344CB8AC3E}">
        <p14:creationId xmlns:p14="http://schemas.microsoft.com/office/powerpoint/2010/main" val="2540363035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Assessment Methods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165</a:t>
            </a:fld>
            <a:endParaRPr lang="en-ZA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69213653"/>
              </p:ext>
            </p:extLst>
          </p:nvPr>
        </p:nvGraphicFramePr>
        <p:xfrm>
          <a:off x="468312" y="1282638"/>
          <a:ext cx="8218487" cy="49276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3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55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2315">
                <a:tc>
                  <a:txBody>
                    <a:bodyPr/>
                    <a:lstStyle/>
                    <a:p>
                      <a:r>
                        <a:rPr lang="en-ZA" dirty="0"/>
                        <a:t>Activity (method)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6394">
                <a:tc>
                  <a:txBody>
                    <a:bodyPr/>
                    <a:lstStyle/>
                    <a:p>
                      <a:r>
                        <a:rPr lang="en-ZA" dirty="0"/>
                        <a:t>Observation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Observing the</a:t>
                      </a:r>
                      <a:r>
                        <a:rPr lang="en-ZA" baseline="0" dirty="0"/>
                        <a:t> learning while he/she is carrying out tasks, real or simulated, as defined in an outcome or outcome statements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9476">
                <a:tc>
                  <a:txBody>
                    <a:bodyPr/>
                    <a:lstStyle/>
                    <a:p>
                      <a:r>
                        <a:rPr lang="en-ZA" dirty="0"/>
                        <a:t>Evaluation of a product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Evaluating something the learner has produced after the task has been completed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9476">
                <a:tc>
                  <a:txBody>
                    <a:bodyPr/>
                    <a:lstStyle/>
                    <a:p>
                      <a:r>
                        <a:rPr lang="en-ZA" dirty="0"/>
                        <a:t>Questioning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Asking</a:t>
                      </a:r>
                      <a:r>
                        <a:rPr lang="en-ZA" baseline="0" dirty="0"/>
                        <a:t> questions orally or in writing which are answered orally or in writing. (Refer to pages 156,157 and 158)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6569887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Principles of Designing Outcomes-Based Assessment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166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Assessment methods:</a:t>
            </a:r>
          </a:p>
          <a:p>
            <a:pPr fontAlgn="base"/>
            <a:r>
              <a:rPr lang="en-ZA" dirty="0"/>
              <a:t>Assignments</a:t>
            </a:r>
          </a:p>
          <a:p>
            <a:pPr fontAlgn="base"/>
            <a:r>
              <a:rPr lang="en-ZA" dirty="0"/>
              <a:t>Case studies</a:t>
            </a:r>
          </a:p>
          <a:p>
            <a:pPr fontAlgn="base"/>
            <a:r>
              <a:rPr lang="en-ZA" dirty="0"/>
              <a:t>Logbooks</a:t>
            </a:r>
          </a:p>
          <a:p>
            <a:pPr fontAlgn="base"/>
            <a:r>
              <a:rPr lang="en-ZA" dirty="0"/>
              <a:t>Practical exercises/Demonstrations</a:t>
            </a:r>
          </a:p>
          <a:p>
            <a:pPr fontAlgn="base"/>
            <a:r>
              <a:rPr lang="en-ZA" dirty="0"/>
              <a:t>Portfolios</a:t>
            </a:r>
          </a:p>
          <a:p>
            <a:pPr fontAlgn="base"/>
            <a:r>
              <a:rPr lang="en-ZA" dirty="0"/>
              <a:t>Projects</a:t>
            </a:r>
          </a:p>
          <a:p>
            <a:pPr marL="0" indent="0" fontAlgn="base">
              <a:buNone/>
            </a:pPr>
            <a:endParaRPr lang="en-ZA" dirty="0"/>
          </a:p>
          <a:p>
            <a:pPr marL="0" indent="0">
              <a:buNone/>
            </a:pPr>
            <a:endParaRPr lang="en-ZA" b="1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55762698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Principles of Designing Outcomes-Based Assessment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167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Assessment methods:</a:t>
            </a:r>
          </a:p>
          <a:p>
            <a:pPr fontAlgn="base"/>
            <a:r>
              <a:rPr lang="en-ZA" dirty="0"/>
              <a:t>Role-plays</a:t>
            </a:r>
          </a:p>
          <a:p>
            <a:pPr fontAlgn="base"/>
            <a:r>
              <a:rPr lang="en-ZA" dirty="0"/>
              <a:t>Simulations</a:t>
            </a:r>
          </a:p>
          <a:p>
            <a:pPr fontAlgn="base"/>
            <a:r>
              <a:rPr lang="en-ZA" dirty="0"/>
              <a:t>Reflective Journal</a:t>
            </a:r>
          </a:p>
          <a:p>
            <a:pPr fontAlgn="base"/>
            <a:r>
              <a:rPr lang="en-ZA" dirty="0"/>
              <a:t>Self-Assessment</a:t>
            </a:r>
          </a:p>
          <a:p>
            <a:pPr fontAlgn="base"/>
            <a:r>
              <a:rPr lang="en-ZA" dirty="0"/>
              <a:t>Peer Assessment</a:t>
            </a:r>
          </a:p>
        </p:txBody>
      </p:sp>
    </p:spTree>
    <p:extLst>
      <p:ext uri="{BB962C8B-B14F-4D97-AF65-F5344CB8AC3E}">
        <p14:creationId xmlns:p14="http://schemas.microsoft.com/office/powerpoint/2010/main" val="1543011133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Evidence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168</a:t>
            </a:fld>
            <a:endParaRPr lang="en-ZA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27602927"/>
              </p:ext>
            </p:extLst>
          </p:nvPr>
        </p:nvGraphicFramePr>
        <p:xfrm>
          <a:off x="468313" y="1282637"/>
          <a:ext cx="8218487" cy="4927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6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5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66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2545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Evidence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545">
                <a:tc>
                  <a:txBody>
                    <a:bodyPr/>
                    <a:lstStyle/>
                    <a:p>
                      <a:r>
                        <a:rPr lang="en-ZA" dirty="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Validity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Does your evidence prove what it is suppose to prove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2545">
                <a:tc>
                  <a:txBody>
                    <a:bodyPr/>
                    <a:lstStyle/>
                    <a:p>
                      <a:r>
                        <a:rPr lang="en-ZA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Authenticity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Can you prove</a:t>
                      </a:r>
                      <a:r>
                        <a:rPr lang="en-ZA" baseline="0" dirty="0"/>
                        <a:t> that it is your own work?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0009">
                <a:tc>
                  <a:txBody>
                    <a:bodyPr/>
                    <a:lstStyle/>
                    <a:p>
                      <a:r>
                        <a:rPr lang="en-ZA" dirty="0"/>
                        <a:t>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Current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If you added historical evidence to your </a:t>
                      </a:r>
                      <a:r>
                        <a:rPr lang="en-ZA" dirty="0" err="1"/>
                        <a:t>PoE</a:t>
                      </a:r>
                      <a:r>
                        <a:rPr lang="en-ZA" dirty="0"/>
                        <a:t>, is this evidence still current (not older than three years)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0009">
                <a:tc>
                  <a:txBody>
                    <a:bodyPr/>
                    <a:lstStyle/>
                    <a:p>
                      <a:r>
                        <a:rPr lang="en-ZA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Sufficient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Is there enough evidence for the assessor to make a judgement of competent or not yet competent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40009">
                <a:tc>
                  <a:txBody>
                    <a:bodyPr/>
                    <a:lstStyle/>
                    <a:p>
                      <a:r>
                        <a:rPr lang="en-ZA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Reliability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If another assessor assess your evidence, will he/she make the same judgement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3508763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Principles of Designing Outcomes-Based Assessment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169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Types of Evidence:</a:t>
            </a:r>
          </a:p>
          <a:p>
            <a:pPr fontAlgn="base"/>
            <a:r>
              <a:rPr lang="en-ZA" dirty="0"/>
              <a:t>Direct</a:t>
            </a:r>
          </a:p>
          <a:p>
            <a:pPr fontAlgn="base"/>
            <a:r>
              <a:rPr lang="en-ZA" dirty="0"/>
              <a:t>Indirect</a:t>
            </a:r>
          </a:p>
          <a:p>
            <a:pPr fontAlgn="base"/>
            <a:r>
              <a:rPr lang="en-ZA" dirty="0"/>
              <a:t>Historical.</a:t>
            </a:r>
          </a:p>
          <a:p>
            <a:pPr marL="0" indent="0" fontAlgn="base">
              <a:buNone/>
            </a:pPr>
            <a:endParaRPr lang="en-ZA" dirty="0"/>
          </a:p>
          <a:p>
            <a:pPr marL="0" indent="0">
              <a:buNone/>
            </a:pPr>
            <a:endParaRPr lang="en-ZA" b="1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1213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Assessment Brief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17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ZA" b="1" dirty="0"/>
              <a:t>ENJO Assessment Process:</a:t>
            </a:r>
          </a:p>
          <a:p>
            <a:pPr>
              <a:buFont typeface="Arial" panose="020B0604020202020204" pitchFamily="34" charset="0"/>
              <a:buChar char="•"/>
            </a:pPr>
            <a:endParaRPr lang="en-ZA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ZA" dirty="0"/>
              <a:t>Integrated assessment against current SAQA registered unit standards and qualifications in a fair, valid, reliable and practicable manner.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ZA" dirty="0"/>
              <a:t>Moderation and verification procedures carried as per SAQA requirements.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ZA" dirty="0"/>
              <a:t>Learner competence demonstrated through formative and summative assessments.</a:t>
            </a:r>
            <a:endParaRPr lang="en-US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46689699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Principles of Designing Outcomes-Based Assessment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170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Direct Evidence:</a:t>
            </a:r>
          </a:p>
          <a:p>
            <a:pPr fontAlgn="base"/>
            <a:r>
              <a:rPr lang="en-ZA" dirty="0"/>
              <a:t>Direct observation of tasks or activities</a:t>
            </a:r>
          </a:p>
          <a:p>
            <a:pPr fontAlgn="base"/>
            <a:r>
              <a:rPr lang="en-ZA" dirty="0"/>
              <a:t>Questioning</a:t>
            </a:r>
          </a:p>
          <a:p>
            <a:pPr fontAlgn="base"/>
            <a:r>
              <a:rPr lang="en-ZA" dirty="0"/>
              <a:t>Product and output evaluation.</a:t>
            </a:r>
          </a:p>
          <a:p>
            <a:pPr marL="0" indent="0" fontAlgn="base">
              <a:buNone/>
            </a:pPr>
            <a:endParaRPr lang="en-ZA" dirty="0"/>
          </a:p>
          <a:p>
            <a:pPr marL="0" indent="0">
              <a:buNone/>
            </a:pPr>
            <a:endParaRPr lang="en-ZA" b="1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1052368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Principles of Designing Outcomes-Based Assessment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171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Indirect Evidence:</a:t>
            </a:r>
          </a:p>
          <a:p>
            <a:pPr fontAlgn="base"/>
            <a:r>
              <a:rPr lang="en-ZA" dirty="0"/>
              <a:t>Team outputs</a:t>
            </a:r>
          </a:p>
          <a:p>
            <a:pPr fontAlgn="base"/>
            <a:r>
              <a:rPr lang="en-ZA" dirty="0"/>
              <a:t>Work completed at an earlier stage</a:t>
            </a:r>
          </a:p>
          <a:p>
            <a:pPr fontAlgn="base"/>
            <a:r>
              <a:rPr lang="en-ZA" dirty="0"/>
              <a:t>Performance appraisals</a:t>
            </a:r>
          </a:p>
          <a:p>
            <a:pPr fontAlgn="base"/>
            <a:r>
              <a:rPr lang="en-ZA" dirty="0"/>
              <a:t>Training records</a:t>
            </a:r>
          </a:p>
          <a:p>
            <a:pPr fontAlgn="base"/>
            <a:r>
              <a:rPr lang="en-ZA" dirty="0"/>
              <a:t>Testimonials </a:t>
            </a:r>
          </a:p>
        </p:txBody>
      </p:sp>
    </p:spTree>
    <p:extLst>
      <p:ext uri="{BB962C8B-B14F-4D97-AF65-F5344CB8AC3E}">
        <p14:creationId xmlns:p14="http://schemas.microsoft.com/office/powerpoint/2010/main" val="1750182501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Principles of Designing Outcomes-Based Assessment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172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Indirect Evidence:</a:t>
            </a:r>
          </a:p>
          <a:p>
            <a:pPr fontAlgn="base"/>
            <a:r>
              <a:rPr lang="en-ZA" dirty="0"/>
              <a:t>Reviews and commendations</a:t>
            </a:r>
          </a:p>
          <a:p>
            <a:pPr fontAlgn="base"/>
            <a:r>
              <a:rPr lang="en-ZA" dirty="0"/>
              <a:t>Certificates and qualifications</a:t>
            </a:r>
          </a:p>
          <a:p>
            <a:pPr fontAlgn="base"/>
            <a:r>
              <a:rPr lang="en-ZA" dirty="0"/>
              <a:t>Medals, prizes and trophies</a:t>
            </a:r>
          </a:p>
          <a:p>
            <a:pPr fontAlgn="base"/>
            <a:r>
              <a:rPr lang="en-ZA" dirty="0"/>
              <a:t>Customer/client rating.</a:t>
            </a:r>
          </a:p>
          <a:p>
            <a:pPr marL="0" indent="0" fontAlgn="base">
              <a:buNone/>
            </a:pPr>
            <a:endParaRPr lang="en-ZA" dirty="0"/>
          </a:p>
          <a:p>
            <a:pPr marL="0" indent="0">
              <a:buNone/>
            </a:pPr>
            <a:endParaRPr lang="en-ZA" b="1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26155564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Principles of Designing Outcomes-Based Assessment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173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Historical Evidence:</a:t>
            </a:r>
          </a:p>
          <a:p>
            <a:pPr fontAlgn="base"/>
            <a:r>
              <a:rPr lang="en-ZA" dirty="0"/>
              <a:t>Projects and portfolios</a:t>
            </a:r>
          </a:p>
          <a:p>
            <a:pPr fontAlgn="base"/>
            <a:r>
              <a:rPr lang="en-ZA" dirty="0"/>
              <a:t>Video/audio-taped performance/photographs</a:t>
            </a:r>
          </a:p>
          <a:p>
            <a:pPr fontAlgn="base"/>
            <a:r>
              <a:rPr lang="en-ZA" dirty="0"/>
              <a:t>Documentary evidence completed by the learner</a:t>
            </a:r>
          </a:p>
          <a:p>
            <a:pPr fontAlgn="base"/>
            <a:r>
              <a:rPr lang="en-ZA" dirty="0"/>
              <a:t>Completed work (products)</a:t>
            </a:r>
          </a:p>
          <a:p>
            <a:pPr fontAlgn="base"/>
            <a:r>
              <a:rPr lang="en-ZA" dirty="0"/>
              <a:t>Performance appraisals</a:t>
            </a:r>
          </a:p>
          <a:p>
            <a:pPr fontAlgn="base"/>
            <a:r>
              <a:rPr lang="en-ZA" dirty="0"/>
              <a:t>Training records</a:t>
            </a:r>
          </a:p>
          <a:p>
            <a:pPr marL="0" indent="0" fontAlgn="base">
              <a:buNone/>
            </a:pPr>
            <a:endParaRPr lang="en-ZA" dirty="0"/>
          </a:p>
          <a:p>
            <a:pPr marL="0" indent="0">
              <a:buNone/>
            </a:pPr>
            <a:endParaRPr lang="en-ZA" b="1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24475227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Principles of Designing Outcomes-Based Assessment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174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Historical Evidence:</a:t>
            </a:r>
          </a:p>
          <a:p>
            <a:pPr fontAlgn="base"/>
            <a:r>
              <a:rPr lang="en-ZA" dirty="0"/>
              <a:t>Testimonials</a:t>
            </a:r>
          </a:p>
          <a:p>
            <a:pPr fontAlgn="base"/>
            <a:r>
              <a:rPr lang="en-ZA" dirty="0"/>
              <a:t>Reviews and commendations</a:t>
            </a:r>
          </a:p>
          <a:p>
            <a:pPr fontAlgn="base"/>
            <a:r>
              <a:rPr lang="en-ZA" dirty="0"/>
              <a:t>Certificates and qualifications</a:t>
            </a:r>
          </a:p>
          <a:p>
            <a:pPr fontAlgn="base"/>
            <a:r>
              <a:rPr lang="en-ZA" dirty="0"/>
              <a:t>Medals, prizes and trophies</a:t>
            </a:r>
          </a:p>
          <a:p>
            <a:pPr fontAlgn="base"/>
            <a:r>
              <a:rPr lang="en-ZA" dirty="0"/>
              <a:t>Customer/client ratings</a:t>
            </a:r>
          </a:p>
          <a:p>
            <a:pPr marL="0" indent="0" fontAlgn="base">
              <a:buNone/>
            </a:pPr>
            <a:endParaRPr lang="en-ZA" dirty="0"/>
          </a:p>
          <a:p>
            <a:pPr marL="0" indent="0">
              <a:buNone/>
            </a:pPr>
            <a:endParaRPr lang="en-ZA" b="1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11358109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Designing Outcomes-Based Assessments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175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Factors to be taken into consideration:</a:t>
            </a:r>
          </a:p>
          <a:p>
            <a:pPr fontAlgn="base"/>
            <a:r>
              <a:rPr lang="en-ZA" dirty="0"/>
              <a:t>Cost-effectiveness</a:t>
            </a:r>
          </a:p>
          <a:p>
            <a:pPr fontAlgn="base"/>
            <a:r>
              <a:rPr lang="en-ZA" dirty="0"/>
              <a:t>Taking into account the overall assessment plan</a:t>
            </a:r>
          </a:p>
          <a:p>
            <a:pPr fontAlgn="base"/>
            <a:r>
              <a:rPr lang="en-ZA" dirty="0"/>
              <a:t>Results of previous assessment</a:t>
            </a:r>
          </a:p>
          <a:p>
            <a:pPr fontAlgn="base"/>
            <a:r>
              <a:rPr lang="en-ZA" dirty="0"/>
              <a:t>Special needs of candidates</a:t>
            </a:r>
          </a:p>
          <a:p>
            <a:pPr fontAlgn="base"/>
            <a:r>
              <a:rPr lang="en-ZA" dirty="0"/>
              <a:t>Assessment contexts</a:t>
            </a:r>
          </a:p>
          <a:p>
            <a:pPr fontAlgn="base"/>
            <a:r>
              <a:rPr lang="en-ZA" dirty="0"/>
              <a:t>Accessibility and safety of the environment and contingencies where applicable</a:t>
            </a:r>
          </a:p>
        </p:txBody>
      </p:sp>
    </p:spTree>
    <p:extLst>
      <p:ext uri="{BB962C8B-B14F-4D97-AF65-F5344CB8AC3E}">
        <p14:creationId xmlns:p14="http://schemas.microsoft.com/office/powerpoint/2010/main" val="1657912238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Developing Assessment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176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Bloom’s Taxonomy:</a:t>
            </a:r>
          </a:p>
          <a:p>
            <a:pPr fontAlgn="base"/>
            <a:r>
              <a:rPr lang="en-ZA" dirty="0"/>
              <a:t>A goal of Bloom’s Taxonomy is to motivate educators to focus on all three domains, creating a more holistic form of education.</a:t>
            </a:r>
          </a:p>
          <a:p>
            <a:pPr marL="0" indent="0" fontAlgn="base">
              <a:buNone/>
            </a:pPr>
            <a:endParaRPr lang="en-ZA" dirty="0"/>
          </a:p>
          <a:p>
            <a:pPr marL="0" indent="0">
              <a:buNone/>
            </a:pPr>
            <a:endParaRPr lang="en-ZA" b="1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21522546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Developing Assessment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/>
              <a:pPr/>
              <a:t>177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dirty="0"/>
              <a:t>Learning outcomes are statements of what is expected that a student will be able to DO as a result of a learning activity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34787488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Developing Assessment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178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Integrated Assessment:</a:t>
            </a:r>
          </a:p>
          <a:p>
            <a:pPr fontAlgn="base"/>
            <a:r>
              <a:rPr lang="en-ZA" dirty="0"/>
              <a:t>Assessing a number of outcomes together</a:t>
            </a:r>
          </a:p>
          <a:p>
            <a:pPr fontAlgn="base"/>
            <a:r>
              <a:rPr lang="en-ZA" dirty="0"/>
              <a:t>Assessing a number of assessment criteria together</a:t>
            </a:r>
          </a:p>
          <a:p>
            <a:pPr fontAlgn="base"/>
            <a:r>
              <a:rPr lang="en-ZA" dirty="0"/>
              <a:t>Assessing a number of unit standards together</a:t>
            </a:r>
          </a:p>
          <a:p>
            <a:pPr fontAlgn="base"/>
            <a:r>
              <a:rPr lang="en-ZA" dirty="0"/>
              <a:t>Using a combination of assessment methods and instruments for an outcome/s</a:t>
            </a:r>
          </a:p>
          <a:p>
            <a:pPr fontAlgn="base"/>
            <a:r>
              <a:rPr lang="en-ZA" dirty="0"/>
              <a:t>Collecting naturally occurring evidence</a:t>
            </a:r>
          </a:p>
          <a:p>
            <a:pPr fontAlgn="base"/>
            <a:r>
              <a:rPr lang="en-ZA" dirty="0"/>
              <a:t>Acquiring evidence from other sources.</a:t>
            </a:r>
          </a:p>
        </p:txBody>
      </p:sp>
    </p:spTree>
    <p:extLst>
      <p:ext uri="{BB962C8B-B14F-4D97-AF65-F5344CB8AC3E}">
        <p14:creationId xmlns:p14="http://schemas.microsoft.com/office/powerpoint/2010/main" val="312865973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Developing Assessment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179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Negatives of Integrated Assessment:</a:t>
            </a:r>
          </a:p>
          <a:p>
            <a:pPr fontAlgn="base"/>
            <a:r>
              <a:rPr lang="en-ZA" dirty="0"/>
              <a:t>Assessment taking too long</a:t>
            </a:r>
          </a:p>
          <a:p>
            <a:pPr fontAlgn="base"/>
            <a:r>
              <a:rPr lang="en-ZA" dirty="0"/>
              <a:t>Assessment being a burden and stressful to the learner</a:t>
            </a:r>
          </a:p>
          <a:p>
            <a:pPr fontAlgn="base"/>
            <a:r>
              <a:rPr lang="en-ZA" dirty="0"/>
              <a:t>Giving no real assurance of overall applied competence</a:t>
            </a:r>
          </a:p>
          <a:p>
            <a:pPr fontAlgn="base"/>
            <a:r>
              <a:rPr lang="en-ZA" dirty="0"/>
              <a:t>Giving a disjointed learning experience.</a:t>
            </a:r>
          </a:p>
          <a:p>
            <a:pPr marL="0" indent="0" fontAlgn="base">
              <a:buNone/>
            </a:pPr>
            <a:endParaRPr lang="en-ZA" dirty="0"/>
          </a:p>
          <a:p>
            <a:pPr marL="0" indent="0">
              <a:buNone/>
            </a:pPr>
            <a:endParaRPr lang="en-ZA" b="1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389754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Assessment Brief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18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Clr>
                <a:schemeClr val="accent4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ZA" b="1" dirty="0"/>
              <a:t>Learners have the right to:</a:t>
            </a:r>
          </a:p>
          <a:p>
            <a:pPr algn="just">
              <a:buClr>
                <a:schemeClr val="accent4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ZA" dirty="0"/>
          </a:p>
          <a:p>
            <a:pPr marL="800100" lvl="1" indent="-342900" algn="just">
              <a:buClr>
                <a:schemeClr val="accent4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ZA" dirty="0"/>
              <a:t>Be informed when and how assessments are conducted</a:t>
            </a:r>
            <a:endParaRPr lang="en-US" dirty="0"/>
          </a:p>
          <a:p>
            <a:pPr marL="800100" lvl="1" indent="-342900" algn="just">
              <a:buClr>
                <a:schemeClr val="accent4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ZA" dirty="0"/>
              <a:t>Appeal against an assessment conducted.</a:t>
            </a:r>
            <a:endParaRPr lang="en-US" dirty="0"/>
          </a:p>
          <a:p>
            <a:pPr marL="800100" lvl="1" indent="-342900" algn="just">
              <a:buClr>
                <a:schemeClr val="accent4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ZA" dirty="0"/>
              <a:t>Get interpretation to the numeracy and literacy level of the skills programme, unit standard or qualification.</a:t>
            </a:r>
            <a:endParaRPr lang="en-US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64916658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Developing Assessment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/>
              <a:pPr/>
              <a:t>180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algn="ctr"/>
            <a:r>
              <a:rPr lang="en-ZA" sz="9600" dirty="0">
                <a:solidFill>
                  <a:srgbClr val="FFFFFF"/>
                </a:solidFill>
              </a:rPr>
              <a:t>Activity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dirty="0"/>
              <a:t>Group discussion:</a:t>
            </a:r>
          </a:p>
          <a:p>
            <a:r>
              <a:rPr lang="en-ZA" dirty="0"/>
              <a:t>Examples pages 171, 172, 173 and 174.</a:t>
            </a:r>
          </a:p>
          <a:p>
            <a:endParaRPr lang="en-ZA" dirty="0"/>
          </a:p>
          <a:p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925581774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Developing Assessment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181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Language:</a:t>
            </a:r>
          </a:p>
          <a:p>
            <a:pPr fontAlgn="base"/>
            <a:r>
              <a:rPr lang="en-ZA" dirty="0"/>
              <a:t>Learners should, generally, be able to be assessed in a language that they are most proficient in.</a:t>
            </a:r>
          </a:p>
          <a:p>
            <a:pPr marL="0" indent="0" fontAlgn="base">
              <a:buNone/>
            </a:pPr>
            <a:endParaRPr lang="en-ZA" dirty="0"/>
          </a:p>
          <a:p>
            <a:pPr marL="0" indent="0">
              <a:buNone/>
            </a:pPr>
            <a:endParaRPr lang="en-ZA" b="1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60973465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Developing Assessment Guides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182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Guides must contain details concerning:</a:t>
            </a:r>
          </a:p>
          <a:p>
            <a:pPr fontAlgn="base"/>
            <a:r>
              <a:rPr lang="en-ZA" dirty="0"/>
              <a:t>Approach to assessment</a:t>
            </a:r>
          </a:p>
          <a:p>
            <a:pPr fontAlgn="base"/>
            <a:r>
              <a:rPr lang="en-ZA" dirty="0"/>
              <a:t>Outcomes to be assessed</a:t>
            </a:r>
          </a:p>
          <a:p>
            <a:pPr fontAlgn="base"/>
            <a:r>
              <a:rPr lang="en-ZA" dirty="0"/>
              <a:t>Types of quality of evidence to be collected</a:t>
            </a:r>
          </a:p>
          <a:p>
            <a:pPr fontAlgn="base"/>
            <a:r>
              <a:rPr lang="en-ZA" dirty="0"/>
              <a:t>Assessment methods to be used</a:t>
            </a:r>
          </a:p>
          <a:p>
            <a:pPr fontAlgn="base"/>
            <a:r>
              <a:rPr lang="en-ZA" dirty="0"/>
              <a:t>Resources required</a:t>
            </a:r>
          </a:p>
          <a:p>
            <a:pPr fontAlgn="base"/>
            <a:r>
              <a:rPr lang="en-ZA" dirty="0"/>
              <a:t>Conditions of assessment</a:t>
            </a:r>
          </a:p>
          <a:p>
            <a:pPr marL="0" indent="0" fontAlgn="base">
              <a:buNone/>
            </a:pPr>
            <a:endParaRPr lang="en-ZA" dirty="0"/>
          </a:p>
          <a:p>
            <a:pPr marL="0" indent="0">
              <a:buNone/>
            </a:pPr>
            <a:endParaRPr lang="en-ZA" b="1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6636419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Developing Assessment Guides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183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Guides must contain details concerning:</a:t>
            </a:r>
          </a:p>
          <a:p>
            <a:pPr fontAlgn="base"/>
            <a:r>
              <a:rPr lang="en-ZA" dirty="0"/>
              <a:t>Timing of assessment</a:t>
            </a:r>
          </a:p>
          <a:p>
            <a:pPr fontAlgn="base"/>
            <a:r>
              <a:rPr lang="en-ZA" dirty="0"/>
              <a:t>Time-limits where applicable</a:t>
            </a:r>
          </a:p>
          <a:p>
            <a:pPr fontAlgn="base"/>
            <a:r>
              <a:rPr lang="en-ZA" dirty="0"/>
              <a:t>Sequence and schedules of activities</a:t>
            </a:r>
          </a:p>
          <a:p>
            <a:pPr fontAlgn="base"/>
            <a:r>
              <a:rPr lang="en-ZA" dirty="0"/>
              <a:t>Accountabilities</a:t>
            </a:r>
          </a:p>
          <a:p>
            <a:pPr fontAlgn="base"/>
            <a:r>
              <a:rPr lang="en-ZA" dirty="0"/>
              <a:t>Deadlines </a:t>
            </a:r>
          </a:p>
          <a:p>
            <a:pPr marL="0" indent="0" fontAlgn="base">
              <a:buNone/>
            </a:pPr>
            <a:endParaRPr lang="en-ZA" dirty="0"/>
          </a:p>
          <a:p>
            <a:pPr marL="0" indent="0">
              <a:buNone/>
            </a:pPr>
            <a:endParaRPr lang="en-ZA" b="1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860666382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Developing Assessment Guides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184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Guides must contain details concerning:</a:t>
            </a:r>
          </a:p>
          <a:p>
            <a:pPr fontAlgn="base"/>
            <a:r>
              <a:rPr lang="en-ZA" dirty="0"/>
              <a:t>Relevant SOP where applicable</a:t>
            </a:r>
          </a:p>
          <a:p>
            <a:pPr fontAlgn="base"/>
            <a:r>
              <a:rPr lang="en-ZA" dirty="0"/>
              <a:t>Administrative procedures</a:t>
            </a:r>
          </a:p>
          <a:p>
            <a:pPr fontAlgn="base"/>
            <a:r>
              <a:rPr lang="en-ZA" dirty="0"/>
              <a:t>Moderation procedure</a:t>
            </a:r>
          </a:p>
          <a:p>
            <a:pPr fontAlgn="base"/>
            <a:r>
              <a:rPr lang="en-ZA" dirty="0"/>
              <a:t>Instructions to assessor, candidates and support personnel.</a:t>
            </a:r>
          </a:p>
          <a:p>
            <a:pPr marL="0" indent="0" fontAlgn="base">
              <a:buNone/>
            </a:pPr>
            <a:endParaRPr lang="en-ZA" dirty="0"/>
          </a:p>
          <a:p>
            <a:pPr marL="0" indent="0">
              <a:buNone/>
            </a:pPr>
            <a:endParaRPr lang="en-ZA" b="1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79366226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Developing Assessment Guides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185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Generic documents to be include in the assessment material:</a:t>
            </a:r>
          </a:p>
          <a:p>
            <a:pPr fontAlgn="base"/>
            <a:r>
              <a:rPr lang="en-ZA" dirty="0"/>
              <a:t>Appeals process flow diagram</a:t>
            </a:r>
          </a:p>
          <a:p>
            <a:pPr fontAlgn="base"/>
            <a:r>
              <a:rPr lang="en-ZA" dirty="0"/>
              <a:t>Learner appeal form</a:t>
            </a:r>
          </a:p>
          <a:p>
            <a:pPr fontAlgn="base"/>
            <a:r>
              <a:rPr lang="en-ZA" dirty="0"/>
              <a:t>Learner information</a:t>
            </a:r>
          </a:p>
          <a:p>
            <a:pPr fontAlgn="base"/>
            <a:r>
              <a:rPr lang="en-ZA" dirty="0"/>
              <a:t>Declaration of authenticity</a:t>
            </a:r>
          </a:p>
          <a:p>
            <a:pPr fontAlgn="base"/>
            <a:r>
              <a:rPr lang="en-ZA" dirty="0"/>
              <a:t>Pre-assessment meeting minutes</a:t>
            </a:r>
          </a:p>
          <a:p>
            <a:pPr marL="0" indent="0" fontAlgn="base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01119393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Developing Assessment Guides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186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Generic documents to be include in the assessment material:</a:t>
            </a:r>
          </a:p>
          <a:p>
            <a:pPr fontAlgn="base"/>
            <a:r>
              <a:rPr lang="en-ZA" dirty="0"/>
              <a:t>Learner declaration</a:t>
            </a:r>
          </a:p>
          <a:p>
            <a:pPr fontAlgn="base"/>
            <a:r>
              <a:rPr lang="en-ZA" dirty="0"/>
              <a:t>RPL process flow diagram</a:t>
            </a:r>
          </a:p>
          <a:p>
            <a:pPr fontAlgn="base"/>
            <a:r>
              <a:rPr lang="en-ZA" dirty="0"/>
              <a:t>Assessment design matrix</a:t>
            </a:r>
          </a:p>
          <a:p>
            <a:pPr fontAlgn="base"/>
            <a:r>
              <a:rPr lang="en-ZA" dirty="0"/>
              <a:t>Assessor feedback to learner</a:t>
            </a:r>
          </a:p>
          <a:p>
            <a:pPr marL="0" indent="0" fontAlgn="base">
              <a:buNone/>
            </a:pPr>
            <a:endParaRPr lang="en-ZA" dirty="0"/>
          </a:p>
          <a:p>
            <a:pPr marL="0" indent="0">
              <a:buNone/>
            </a:pPr>
            <a:endParaRPr lang="en-ZA" b="1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603069117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Evaluating Assessment Designs and Guides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187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564220" y="1454508"/>
            <a:ext cx="8219256" cy="4680000"/>
          </a:xfrm>
        </p:spPr>
        <p:txBody>
          <a:bodyPr/>
          <a:lstStyle/>
          <a:p>
            <a:pPr marL="0" indent="0" fontAlgn="base">
              <a:buNone/>
            </a:pPr>
            <a:r>
              <a:rPr lang="en-ZA" dirty="0"/>
              <a:t>Sources that can be used to evaluate:</a:t>
            </a:r>
          </a:p>
          <a:p>
            <a:pPr fontAlgn="base"/>
            <a:r>
              <a:rPr lang="en-ZA" dirty="0"/>
              <a:t>Pre-assessment moderator report</a:t>
            </a:r>
          </a:p>
          <a:p>
            <a:pPr fontAlgn="base"/>
            <a:r>
              <a:rPr lang="en-ZA" dirty="0"/>
              <a:t>Assessor review report</a:t>
            </a:r>
          </a:p>
          <a:p>
            <a:pPr fontAlgn="base"/>
            <a:r>
              <a:rPr lang="en-ZA" dirty="0"/>
              <a:t>Learner feedback on assessment</a:t>
            </a:r>
          </a:p>
          <a:p>
            <a:pPr fontAlgn="base"/>
            <a:r>
              <a:rPr lang="en-ZA" dirty="0"/>
              <a:t>Moderator review report</a:t>
            </a:r>
          </a:p>
          <a:p>
            <a:pPr marL="0" indent="0" fontAlgn="base">
              <a:buNone/>
            </a:pPr>
            <a:endParaRPr lang="en-ZA" dirty="0"/>
          </a:p>
          <a:p>
            <a:pPr marL="0" indent="0">
              <a:buNone/>
            </a:pPr>
            <a:endParaRPr lang="en-ZA" b="1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24432703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Formative Assessment in PoE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/>
              <a:pPr/>
              <a:t>188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dirty="0"/>
              <a:t>Do Activity 3 in your PoE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60589984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Design Learning Material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/>
              <a:t>Study Unit 4:</a:t>
            </a:r>
            <a:br>
              <a:rPr lang="en-ZA" dirty="0"/>
            </a:br>
            <a:r>
              <a:rPr lang="en-ZA" dirty="0"/>
              <a:t>Evaluate a Learning Intervention (123397)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0778A-6F9D-4141-8080-B8192EADCD40}" type="slidenum">
              <a:rPr lang="en-ZA" smtClean="0"/>
              <a:pPr/>
              <a:t>189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586812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Assessment Brief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19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33388" indent="-342900" algn="just">
              <a:buClr>
                <a:schemeClr val="accent4">
                  <a:lumMod val="75000"/>
                </a:schemeClr>
              </a:buClr>
            </a:pPr>
            <a:r>
              <a:rPr lang="en-ZA" dirty="0"/>
              <a:t>Facilitation and assessments will be conducted in English.</a:t>
            </a:r>
            <a:endParaRPr lang="en-US" dirty="0"/>
          </a:p>
          <a:p>
            <a:pPr marL="433388" indent="-342900" algn="just">
              <a:buClr>
                <a:schemeClr val="accent4">
                  <a:lumMod val="75000"/>
                </a:schemeClr>
              </a:buClr>
            </a:pPr>
            <a:r>
              <a:rPr lang="en-ZA" dirty="0"/>
              <a:t>Learners may have an observer present; however observer may not partake, comment or interrupt the assessment process.</a:t>
            </a:r>
            <a:endParaRPr lang="en-US" dirty="0"/>
          </a:p>
          <a:p>
            <a:pPr marL="433388" indent="-342900" algn="just">
              <a:buClr>
                <a:schemeClr val="accent4">
                  <a:lumMod val="75000"/>
                </a:schemeClr>
              </a:buClr>
            </a:pPr>
            <a:r>
              <a:rPr lang="en-ZA" dirty="0"/>
              <a:t>Assessment results will be available as soon as possible after the final assessment. </a:t>
            </a:r>
          </a:p>
          <a:p>
            <a:pPr marL="433388" indent="-342900" algn="just">
              <a:buClr>
                <a:schemeClr val="accent4">
                  <a:lumMod val="75000"/>
                </a:schemeClr>
              </a:buClr>
            </a:pPr>
            <a:r>
              <a:rPr lang="en-ZA" dirty="0"/>
              <a:t>Learners may have access to results within normal working hours.</a:t>
            </a:r>
            <a:endParaRPr lang="en-US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89462851"/>
      </p:ext>
    </p:extLst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Study Unit 4 – Specific Outcomes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190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fontAlgn="base"/>
            <a:r>
              <a:rPr lang="en-US" b="1" dirty="0"/>
              <a:t>Plan </a:t>
            </a:r>
            <a:r>
              <a:rPr lang="en-US" dirty="0"/>
              <a:t>and prepare for the evaluation</a:t>
            </a:r>
          </a:p>
          <a:p>
            <a:pPr lvl="0" fontAlgn="base"/>
            <a:r>
              <a:rPr lang="en-US" dirty="0"/>
              <a:t>Collect and record data</a:t>
            </a:r>
          </a:p>
          <a:p>
            <a:pPr lvl="0" fontAlgn="base"/>
            <a:r>
              <a:rPr lang="en-US" dirty="0"/>
              <a:t>Analyze and interpret data</a:t>
            </a:r>
          </a:p>
          <a:p>
            <a:pPr lvl="0" fontAlgn="base"/>
            <a:r>
              <a:rPr lang="en-US" dirty="0"/>
              <a:t>Compile an evaluation report</a:t>
            </a:r>
          </a:p>
          <a:p>
            <a:pPr lvl="0" fontAlgn="base"/>
            <a:r>
              <a:rPr lang="en-US" dirty="0"/>
              <a:t>Review the evaluation process</a:t>
            </a:r>
          </a:p>
          <a:p>
            <a:pPr marL="285750" indent="-285750"/>
            <a:endParaRPr lang="en-ZA" b="1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6362318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Introduction to Evaluating Learning Interventions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191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What is Evaluation?</a:t>
            </a:r>
          </a:p>
          <a:p>
            <a:pPr fontAlgn="base"/>
            <a:r>
              <a:rPr lang="en-ZA" dirty="0"/>
              <a:t>Evaluation is the systematic process of gathering and analysing data and other objective information to determine the quality, value and effectiveness of a learning intervention within the context of the organisational setting with the specific aim of initiating certain actions</a:t>
            </a:r>
          </a:p>
          <a:p>
            <a:pPr marL="0" indent="0" fontAlgn="base">
              <a:buNone/>
            </a:pPr>
            <a:endParaRPr lang="en-ZA" dirty="0"/>
          </a:p>
          <a:p>
            <a:pPr marL="0" indent="0">
              <a:buNone/>
            </a:pPr>
            <a:endParaRPr lang="en-ZA" b="1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37413969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Evaluate a Learning Intervention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192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dirty="0"/>
              <a:t>A learning intervention consists of a series of significant learning events that form a coherent whole and lead to the achievement of a significant outcome of learning within the context of the organisational setting.</a:t>
            </a:r>
            <a:endParaRPr lang="en-ZA" b="1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640568230"/>
      </p:ext>
    </p:extLst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Evaluate a Learning Intervention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193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Evaluations of learning interventions normally cover the following:</a:t>
            </a:r>
          </a:p>
          <a:p>
            <a:pPr fontAlgn="base"/>
            <a:r>
              <a:rPr lang="en-ZA" dirty="0"/>
              <a:t>learning design</a:t>
            </a:r>
          </a:p>
          <a:p>
            <a:pPr fontAlgn="base"/>
            <a:r>
              <a:rPr lang="en-ZA" dirty="0"/>
              <a:t>Delivery</a:t>
            </a:r>
          </a:p>
          <a:p>
            <a:pPr fontAlgn="base"/>
            <a:r>
              <a:rPr lang="en-ZA" dirty="0"/>
              <a:t>Application of learning</a:t>
            </a:r>
          </a:p>
          <a:p>
            <a:pPr fontAlgn="base"/>
            <a:r>
              <a:rPr lang="en-ZA" dirty="0"/>
              <a:t>Assessment</a:t>
            </a:r>
          </a:p>
          <a:p>
            <a:pPr fontAlgn="base"/>
            <a:r>
              <a:rPr lang="en-ZA" dirty="0"/>
              <a:t>Internal moderation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65961335"/>
      </p:ext>
    </p:extLst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Evaluate a Learning Intervention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194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Evaluations of learning interventions normally cover the following:</a:t>
            </a:r>
          </a:p>
          <a:p>
            <a:pPr fontAlgn="base"/>
            <a:r>
              <a:rPr lang="en-ZA" dirty="0"/>
              <a:t>Support services</a:t>
            </a:r>
          </a:p>
          <a:p>
            <a:pPr fontAlgn="base"/>
            <a:r>
              <a:rPr lang="en-ZA" dirty="0"/>
              <a:t>Administration</a:t>
            </a:r>
          </a:p>
          <a:p>
            <a:pPr fontAlgn="base"/>
            <a:r>
              <a:rPr lang="en-ZA" dirty="0"/>
              <a:t>Learning environment</a:t>
            </a:r>
          </a:p>
          <a:p>
            <a:pPr fontAlgn="base"/>
            <a:r>
              <a:rPr lang="en-ZA" dirty="0"/>
              <a:t>And stakeholder satisfaction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05921996"/>
      </p:ext>
    </p:extLst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The evaluation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195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ZA"/>
          </a:p>
        </p:txBody>
      </p:sp>
      <p:grpSp>
        <p:nvGrpSpPr>
          <p:cNvPr id="6" name="Group 5"/>
          <p:cNvGrpSpPr/>
          <p:nvPr/>
        </p:nvGrpSpPr>
        <p:grpSpPr>
          <a:xfrm>
            <a:off x="1475656" y="2027744"/>
            <a:ext cx="4693920" cy="731520"/>
            <a:chOff x="0" y="0"/>
            <a:chExt cx="4693920" cy="731520"/>
          </a:xfrm>
        </p:grpSpPr>
        <p:sp>
          <p:nvSpPr>
            <p:cNvPr id="31" name="Rounded Rectangle 30"/>
            <p:cNvSpPr/>
            <p:nvPr/>
          </p:nvSpPr>
          <p:spPr>
            <a:xfrm>
              <a:off x="0" y="0"/>
              <a:ext cx="4693920" cy="73152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Rounded Rectangle 4"/>
            <p:cNvSpPr/>
            <p:nvPr/>
          </p:nvSpPr>
          <p:spPr>
            <a:xfrm>
              <a:off x="21425" y="21425"/>
              <a:ext cx="3818966" cy="68867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2000" kern="1200" dirty="0"/>
                <a:t>Plan and prepare for the evaluation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826176" y="2860864"/>
            <a:ext cx="4693920" cy="731520"/>
            <a:chOff x="350520" y="833120"/>
            <a:chExt cx="4693920" cy="731520"/>
          </a:xfrm>
        </p:grpSpPr>
        <p:sp>
          <p:nvSpPr>
            <p:cNvPr id="29" name="Rounded Rectangle 28"/>
            <p:cNvSpPr/>
            <p:nvPr/>
          </p:nvSpPr>
          <p:spPr>
            <a:xfrm>
              <a:off x="350520" y="833120"/>
              <a:ext cx="4693920" cy="73152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Rounded Rectangle 6"/>
            <p:cNvSpPr/>
            <p:nvPr/>
          </p:nvSpPr>
          <p:spPr>
            <a:xfrm>
              <a:off x="371945" y="854545"/>
              <a:ext cx="3825062" cy="6886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2000" kern="1200" dirty="0"/>
                <a:t>Collect and record data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176695" y="3693984"/>
            <a:ext cx="4693920" cy="731520"/>
            <a:chOff x="701039" y="1666240"/>
            <a:chExt cx="4693920" cy="731520"/>
          </a:xfrm>
        </p:grpSpPr>
        <p:sp>
          <p:nvSpPr>
            <p:cNvPr id="27" name="Rounded Rectangle 26"/>
            <p:cNvSpPr/>
            <p:nvPr/>
          </p:nvSpPr>
          <p:spPr>
            <a:xfrm>
              <a:off x="701039" y="1666240"/>
              <a:ext cx="4693920" cy="73152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Rounded Rectangle 8"/>
            <p:cNvSpPr/>
            <p:nvPr/>
          </p:nvSpPr>
          <p:spPr>
            <a:xfrm>
              <a:off x="722464" y="1687665"/>
              <a:ext cx="3825062" cy="6886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2000" kern="1200" dirty="0"/>
                <a:t>Analyse and interpret the data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527215" y="4527104"/>
            <a:ext cx="4693920" cy="731520"/>
            <a:chOff x="1051559" y="2499360"/>
            <a:chExt cx="4693920" cy="731520"/>
          </a:xfrm>
        </p:grpSpPr>
        <p:sp>
          <p:nvSpPr>
            <p:cNvPr id="25" name="Rounded Rectangle 24"/>
            <p:cNvSpPr/>
            <p:nvPr/>
          </p:nvSpPr>
          <p:spPr>
            <a:xfrm>
              <a:off x="1051559" y="2499360"/>
              <a:ext cx="4693920" cy="73152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Rounded Rectangle 10"/>
            <p:cNvSpPr/>
            <p:nvPr/>
          </p:nvSpPr>
          <p:spPr>
            <a:xfrm>
              <a:off x="1072984" y="2520785"/>
              <a:ext cx="3825062" cy="6886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2000" kern="1200" dirty="0"/>
                <a:t>Compile an evaluation report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877735" y="5360224"/>
            <a:ext cx="4693920" cy="731520"/>
            <a:chOff x="1402079" y="3332480"/>
            <a:chExt cx="4693920" cy="731520"/>
          </a:xfrm>
        </p:grpSpPr>
        <p:sp>
          <p:nvSpPr>
            <p:cNvPr id="23" name="Rounded Rectangle 22"/>
            <p:cNvSpPr/>
            <p:nvPr/>
          </p:nvSpPr>
          <p:spPr>
            <a:xfrm>
              <a:off x="1402079" y="3332480"/>
              <a:ext cx="4693920" cy="73152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Rounded Rectangle 12"/>
            <p:cNvSpPr/>
            <p:nvPr/>
          </p:nvSpPr>
          <p:spPr>
            <a:xfrm>
              <a:off x="1423504" y="3353905"/>
              <a:ext cx="3825062" cy="6886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2000" kern="1200" dirty="0"/>
                <a:t>Review evaluation process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694088" y="2562160"/>
            <a:ext cx="475488" cy="475488"/>
            <a:chOff x="4218432" y="534416"/>
            <a:chExt cx="475488" cy="475488"/>
          </a:xfrm>
        </p:grpSpPr>
        <p:sp>
          <p:nvSpPr>
            <p:cNvPr id="21" name="Down Arrow 20"/>
            <p:cNvSpPr/>
            <p:nvPr/>
          </p:nvSpPr>
          <p:spPr>
            <a:xfrm>
              <a:off x="4218432" y="534416"/>
              <a:ext cx="475488" cy="475488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Down Arrow 14"/>
            <p:cNvSpPr/>
            <p:nvPr/>
          </p:nvSpPr>
          <p:spPr>
            <a:xfrm>
              <a:off x="4325417" y="534416"/>
              <a:ext cx="261518" cy="3578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ZA" sz="2100" kern="120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044608" y="3395280"/>
            <a:ext cx="475488" cy="475488"/>
            <a:chOff x="4568952" y="1367536"/>
            <a:chExt cx="475488" cy="475488"/>
          </a:xfrm>
        </p:grpSpPr>
        <p:sp>
          <p:nvSpPr>
            <p:cNvPr id="19" name="Down Arrow 18"/>
            <p:cNvSpPr/>
            <p:nvPr/>
          </p:nvSpPr>
          <p:spPr>
            <a:xfrm>
              <a:off x="4568952" y="1367536"/>
              <a:ext cx="475488" cy="475488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Down Arrow 16"/>
            <p:cNvSpPr/>
            <p:nvPr/>
          </p:nvSpPr>
          <p:spPr>
            <a:xfrm>
              <a:off x="4675937" y="1367536"/>
              <a:ext cx="261518" cy="3578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ZA" sz="2100" kern="120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6395128" y="4216208"/>
            <a:ext cx="475488" cy="475488"/>
            <a:chOff x="4919472" y="2188464"/>
            <a:chExt cx="475488" cy="475488"/>
          </a:xfrm>
        </p:grpSpPr>
        <p:sp>
          <p:nvSpPr>
            <p:cNvPr id="17" name="Down Arrow 16"/>
            <p:cNvSpPr/>
            <p:nvPr/>
          </p:nvSpPr>
          <p:spPr>
            <a:xfrm>
              <a:off x="4919472" y="2188464"/>
              <a:ext cx="475488" cy="475488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Down Arrow 18"/>
            <p:cNvSpPr/>
            <p:nvPr/>
          </p:nvSpPr>
          <p:spPr>
            <a:xfrm>
              <a:off x="5026457" y="2188464"/>
              <a:ext cx="261518" cy="3578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ZA" sz="2100" kern="120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745648" y="5057456"/>
            <a:ext cx="475488" cy="475488"/>
            <a:chOff x="5269992" y="3029712"/>
            <a:chExt cx="475488" cy="475488"/>
          </a:xfrm>
        </p:grpSpPr>
        <p:sp>
          <p:nvSpPr>
            <p:cNvPr id="15" name="Down Arrow 14"/>
            <p:cNvSpPr/>
            <p:nvPr/>
          </p:nvSpPr>
          <p:spPr>
            <a:xfrm>
              <a:off x="5269992" y="3029712"/>
              <a:ext cx="475488" cy="475488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Down Arrow 20"/>
            <p:cNvSpPr/>
            <p:nvPr/>
          </p:nvSpPr>
          <p:spPr>
            <a:xfrm>
              <a:off x="5376977" y="3029712"/>
              <a:ext cx="261518" cy="3578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ZA" sz="21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2864791104"/>
      </p:ext>
    </p:extLst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Planning and preparing for evaluation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196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Factors to take into consideration in the planning process:</a:t>
            </a:r>
          </a:p>
          <a:p>
            <a:pPr fontAlgn="base"/>
            <a:r>
              <a:rPr lang="en-ZA" dirty="0"/>
              <a:t>The purpose of the evaluation</a:t>
            </a:r>
          </a:p>
          <a:p>
            <a:pPr fontAlgn="base"/>
            <a:r>
              <a:rPr lang="en-ZA" dirty="0"/>
              <a:t>The scope of the evaluation</a:t>
            </a:r>
          </a:p>
          <a:p>
            <a:pPr fontAlgn="base"/>
            <a:r>
              <a:rPr lang="en-ZA" dirty="0"/>
              <a:t>Evaluation criteria</a:t>
            </a:r>
          </a:p>
          <a:p>
            <a:pPr fontAlgn="base"/>
            <a:r>
              <a:rPr lang="en-ZA" dirty="0"/>
              <a:t>Evaluation instruments and strategies</a:t>
            </a:r>
          </a:p>
          <a:p>
            <a:pPr fontAlgn="base"/>
            <a:r>
              <a:rPr lang="en-ZA" dirty="0"/>
              <a:t>Research methodology</a:t>
            </a:r>
          </a:p>
          <a:p>
            <a:pPr fontAlgn="base"/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1578754"/>
      </p:ext>
    </p:extLst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Planning and preparing for evaluation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197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Factors to take into consideration in the planning process:</a:t>
            </a:r>
          </a:p>
          <a:p>
            <a:pPr fontAlgn="base"/>
            <a:r>
              <a:rPr lang="en-ZA" dirty="0"/>
              <a:t>Resources</a:t>
            </a:r>
          </a:p>
          <a:p>
            <a:pPr fontAlgn="base"/>
            <a:r>
              <a:rPr lang="en-ZA" dirty="0"/>
              <a:t>Time and budgetary constraints</a:t>
            </a:r>
          </a:p>
          <a:p>
            <a:pPr fontAlgn="base"/>
            <a:r>
              <a:rPr lang="en-ZA" dirty="0"/>
              <a:t>Roles and responsibilities of the role-players</a:t>
            </a:r>
          </a:p>
          <a:p>
            <a:pPr fontAlgn="base"/>
            <a:r>
              <a:rPr lang="en-ZA" dirty="0"/>
              <a:t>The evaluation plan</a:t>
            </a:r>
          </a:p>
          <a:p>
            <a:pPr fontAlgn="base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15738172"/>
      </p:ext>
    </p:extLst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Collecting and recording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198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The collecting of data must take into account:</a:t>
            </a:r>
          </a:p>
          <a:p>
            <a:pPr fontAlgn="base"/>
            <a:r>
              <a:rPr lang="en-ZA" dirty="0"/>
              <a:t>Timing of the learning intervention (pilot)</a:t>
            </a:r>
          </a:p>
          <a:p>
            <a:pPr fontAlgn="base"/>
            <a:r>
              <a:rPr lang="en-ZA" dirty="0"/>
              <a:t>The target group</a:t>
            </a:r>
          </a:p>
          <a:p>
            <a:pPr fontAlgn="base"/>
            <a:r>
              <a:rPr lang="en-ZA" dirty="0"/>
              <a:t>Tools to be used.</a:t>
            </a:r>
          </a:p>
          <a:p>
            <a:pPr marL="0" indent="0" fontAlgn="base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70522893"/>
      </p:ext>
    </p:extLst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Analysing and interpreting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/>
              <a:pPr/>
              <a:t>199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dirty="0"/>
              <a:t>Evaluation is an essential aspect of all processes in the learning environment and should take place on a continual basis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78849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Ground Rules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2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42900" indent="-342900" eaLnBrk="0" fontAlgn="base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ZA" altLang="en-US" b="1" dirty="0">
                <a:cs typeface="Times New Roman" pitchFamily="18" charset="0"/>
              </a:rPr>
              <a:t>Days Training, Workshops, and Portfolio building</a:t>
            </a:r>
            <a:endParaRPr lang="en-US" altLang="en-US" b="1" dirty="0">
              <a:cs typeface="Arial" pitchFamily="34" charset="0"/>
            </a:endParaRPr>
          </a:p>
          <a:p>
            <a:pPr marL="342900" lvl="0" indent="-342900" eaLnBrk="0" fontAlgn="base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b="1" dirty="0">
                <a:cs typeface="Arial" pitchFamily="34" charset="0"/>
              </a:rPr>
              <a:t>Breaks</a:t>
            </a:r>
          </a:p>
          <a:p>
            <a:pPr marL="342900" lvl="0" indent="-342900" eaLnBrk="0" fontAlgn="base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b="1" dirty="0">
                <a:cs typeface="Arial" pitchFamily="34" charset="0"/>
              </a:rPr>
              <a:t>Cell Phones</a:t>
            </a:r>
          </a:p>
          <a:p>
            <a:pPr marL="342900" lvl="0" indent="-342900" eaLnBrk="0" fontAlgn="base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b="1" dirty="0">
                <a:cs typeface="Arial" pitchFamily="34" charset="0"/>
              </a:rPr>
              <a:t>Participation</a:t>
            </a:r>
          </a:p>
          <a:p>
            <a:pPr marL="342900" lvl="0" indent="-342900" eaLnBrk="0" fontAlgn="base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b="1" dirty="0">
                <a:cs typeface="Arial" pitchFamily="34" charset="0"/>
              </a:rPr>
              <a:t>Portfolio Submission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8534215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Assessment Brief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20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b="1" dirty="0"/>
              <a:t>Additional Notes:</a:t>
            </a:r>
          </a:p>
          <a:p>
            <a:endParaRPr lang="en-ZA" b="1" dirty="0"/>
          </a:p>
          <a:p>
            <a:pPr marL="800100" lvl="1" indent="-342900" algn="just">
              <a:buClr>
                <a:schemeClr val="accent4">
                  <a:lumMod val="75000"/>
                </a:schemeClr>
              </a:buClr>
            </a:pPr>
            <a:r>
              <a:rPr lang="en-ZA" dirty="0"/>
              <a:t>Assessor will maintain telephonic and electronic contact until sufficient evidence has been submitted.  </a:t>
            </a:r>
            <a:endParaRPr lang="en-US" dirty="0"/>
          </a:p>
          <a:p>
            <a:pPr marL="800100" lvl="1" indent="-342900" algn="just">
              <a:buClr>
                <a:schemeClr val="accent4">
                  <a:lumMod val="75000"/>
                </a:schemeClr>
              </a:buClr>
            </a:pPr>
            <a:r>
              <a:rPr lang="en-ZA" dirty="0"/>
              <a:t>Additional evidence may be submitted after  initial submission.</a:t>
            </a:r>
            <a:endParaRPr lang="en-US" dirty="0"/>
          </a:p>
          <a:p>
            <a:pPr marL="800100" lvl="1" indent="-342900" algn="just">
              <a:buClr>
                <a:schemeClr val="accent4">
                  <a:lumMod val="75000"/>
                </a:schemeClr>
              </a:buClr>
            </a:pPr>
            <a:r>
              <a:rPr lang="en-ZA" dirty="0"/>
              <a:t>If you have a problem which might affect the outcome of assessment(s) you should notify the assessor.  Where practicable such needs will be accommodated. (special needs)</a:t>
            </a:r>
            <a:endParaRPr lang="en-US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79834989"/>
      </p:ext>
    </p:extLst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Compile an evaluation report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200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An evaluation report would typically contain:</a:t>
            </a:r>
          </a:p>
          <a:p>
            <a:pPr fontAlgn="base"/>
            <a:r>
              <a:rPr lang="en-ZA" dirty="0"/>
              <a:t>A summary</a:t>
            </a:r>
          </a:p>
          <a:p>
            <a:pPr fontAlgn="base"/>
            <a:r>
              <a:rPr lang="en-ZA" dirty="0"/>
              <a:t>Introduction</a:t>
            </a:r>
          </a:p>
          <a:p>
            <a:pPr fontAlgn="base"/>
            <a:r>
              <a:rPr lang="en-ZA" dirty="0"/>
              <a:t>Background information</a:t>
            </a:r>
          </a:p>
          <a:p>
            <a:pPr fontAlgn="base"/>
            <a:r>
              <a:rPr lang="en-ZA" dirty="0"/>
              <a:t>The evaluation purpose</a:t>
            </a:r>
          </a:p>
          <a:p>
            <a:pPr fontAlgn="base"/>
            <a:r>
              <a:rPr lang="en-ZA" dirty="0"/>
              <a:t>Evaluation methodology</a:t>
            </a:r>
          </a:p>
          <a:p>
            <a:pPr fontAlgn="base"/>
            <a:r>
              <a:rPr lang="en-ZA" dirty="0"/>
              <a:t>Target audience</a:t>
            </a:r>
          </a:p>
          <a:p>
            <a:pPr fontAlgn="base"/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52191023"/>
      </p:ext>
    </p:extLst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Compile an evaluation report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201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An evaluation report would typically contain:</a:t>
            </a:r>
          </a:p>
          <a:p>
            <a:pPr fontAlgn="base"/>
            <a:r>
              <a:rPr lang="en-ZA" dirty="0"/>
              <a:t>Evaluation objectives and tools</a:t>
            </a:r>
          </a:p>
          <a:p>
            <a:pPr fontAlgn="base"/>
            <a:r>
              <a:rPr lang="en-ZA" dirty="0"/>
              <a:t>Findings</a:t>
            </a:r>
          </a:p>
          <a:p>
            <a:pPr fontAlgn="base"/>
            <a:r>
              <a:rPr lang="en-ZA" dirty="0"/>
              <a:t>SWOT analysis</a:t>
            </a:r>
          </a:p>
          <a:p>
            <a:pPr fontAlgn="base"/>
            <a:r>
              <a:rPr lang="en-ZA" dirty="0"/>
              <a:t>Possible solutions</a:t>
            </a:r>
          </a:p>
          <a:p>
            <a:pPr fontAlgn="base"/>
            <a:r>
              <a:rPr lang="en-ZA" dirty="0"/>
              <a:t>Recommendations</a:t>
            </a:r>
          </a:p>
          <a:p>
            <a:pPr marL="0" indent="0" fontAlgn="base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851204216"/>
      </p:ext>
    </p:extLst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Recommendations for improvement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/>
              <a:pPr/>
              <a:t>202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dirty="0"/>
              <a:t>The suggestions for improvements should be based on learners’ feedback on the learning intervention.</a:t>
            </a:r>
          </a:p>
          <a:p>
            <a:r>
              <a:rPr lang="en-ZA" dirty="0"/>
              <a:t>Make a list of the possible improvements and keep them for use when planning your next programme. 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22159965"/>
      </p:ext>
    </p:extLst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Recommendations for improvement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203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Kirkpatrick’s evaluation model:</a:t>
            </a:r>
          </a:p>
          <a:p>
            <a:pPr fontAlgn="base"/>
            <a:r>
              <a:rPr lang="en-ZA" dirty="0"/>
              <a:t>Reaction</a:t>
            </a:r>
          </a:p>
          <a:p>
            <a:pPr fontAlgn="base"/>
            <a:r>
              <a:rPr lang="en-ZA" dirty="0"/>
              <a:t>Learning</a:t>
            </a:r>
          </a:p>
          <a:p>
            <a:pPr fontAlgn="base"/>
            <a:r>
              <a:rPr lang="en-ZA" dirty="0"/>
              <a:t>Behaviour</a:t>
            </a:r>
          </a:p>
          <a:p>
            <a:pPr fontAlgn="base"/>
            <a:r>
              <a:rPr lang="en-ZA" dirty="0"/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4098151202"/>
      </p:ext>
    </p:extLst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Review the evaluation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204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ZA" dirty="0"/>
              <a:t>Examples of evaluation and review forms:</a:t>
            </a:r>
          </a:p>
          <a:p>
            <a:pPr fontAlgn="base"/>
            <a:r>
              <a:rPr lang="en-ZA" dirty="0"/>
              <a:t>Facilitation</a:t>
            </a:r>
          </a:p>
          <a:p>
            <a:pPr lvl="1" fontAlgn="base"/>
            <a:r>
              <a:rPr lang="en-ZA" dirty="0"/>
              <a:t>Facilitator feedback form</a:t>
            </a:r>
          </a:p>
          <a:p>
            <a:pPr lvl="1" fontAlgn="base"/>
            <a:r>
              <a:rPr lang="en-ZA" dirty="0"/>
              <a:t>Learner feedback form</a:t>
            </a:r>
          </a:p>
          <a:p>
            <a:pPr fontAlgn="base"/>
            <a:r>
              <a:rPr lang="en-ZA" dirty="0"/>
              <a:t>Assessment</a:t>
            </a:r>
          </a:p>
          <a:p>
            <a:pPr lvl="1" fontAlgn="base"/>
            <a:r>
              <a:rPr lang="en-ZA" dirty="0"/>
              <a:t>Pre-assessment moderation feedback</a:t>
            </a:r>
          </a:p>
          <a:p>
            <a:pPr lvl="1" fontAlgn="base"/>
            <a:r>
              <a:rPr lang="en-ZA" dirty="0"/>
              <a:t>Learner feedback on assessment</a:t>
            </a:r>
          </a:p>
          <a:p>
            <a:pPr lvl="1" fontAlgn="base"/>
            <a:r>
              <a:rPr lang="en-ZA" dirty="0"/>
              <a:t>Assessor review report</a:t>
            </a:r>
          </a:p>
          <a:p>
            <a:pPr lvl="1" fontAlgn="base"/>
            <a:r>
              <a:rPr lang="en-ZA" dirty="0"/>
              <a:t>Moderator review report</a:t>
            </a:r>
          </a:p>
          <a:p>
            <a:pPr marL="0" indent="0" fontAlgn="base">
              <a:buNone/>
            </a:pPr>
            <a:endParaRPr lang="en-ZA" dirty="0"/>
          </a:p>
          <a:p>
            <a:pPr fontAlgn="base"/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429070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Appeals and Disputes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21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ZA" sz="2600" b="1" dirty="0">
                <a:solidFill>
                  <a:srgbClr val="000066"/>
                </a:solidFill>
              </a:rPr>
              <a:t>Learner  has  right to appeal against: </a:t>
            </a:r>
            <a:r>
              <a:rPr lang="en-ZA" sz="2600" dirty="0">
                <a:solidFill>
                  <a:srgbClr val="000066"/>
                </a:solidFill>
              </a:rPr>
              <a:t> 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en-ZA" sz="2600" dirty="0">
              <a:solidFill>
                <a:srgbClr val="000066"/>
              </a:solidFill>
            </a:endParaRPr>
          </a:p>
          <a:p>
            <a:pPr marL="342900" lvl="0" indent="-342900" fontAlgn="base">
              <a:lnSpc>
                <a:spcPct val="150000"/>
              </a:lnSpc>
              <a:spcBef>
                <a:spcPts val="0"/>
              </a:spcBef>
              <a:buClrTx/>
              <a:buSzTx/>
            </a:pPr>
            <a:r>
              <a:rPr lang="en-ZA" b="1" dirty="0">
                <a:solidFill>
                  <a:srgbClr val="000066"/>
                </a:solidFill>
              </a:rPr>
              <a:t>Unfair</a:t>
            </a:r>
            <a:r>
              <a:rPr lang="en-ZA" dirty="0">
                <a:solidFill>
                  <a:srgbClr val="000066"/>
                </a:solidFill>
              </a:rPr>
              <a:t> assessment</a:t>
            </a:r>
            <a:endParaRPr lang="en-US" dirty="0">
              <a:solidFill>
                <a:srgbClr val="000066"/>
              </a:solidFill>
            </a:endParaRPr>
          </a:p>
          <a:p>
            <a:pPr marL="342900" lvl="0" indent="-342900" fontAlgn="base">
              <a:lnSpc>
                <a:spcPct val="150000"/>
              </a:lnSpc>
              <a:spcBef>
                <a:spcPts val="0"/>
              </a:spcBef>
              <a:buClrTx/>
              <a:buSzTx/>
            </a:pPr>
            <a:r>
              <a:rPr lang="en-ZA" b="1" dirty="0">
                <a:solidFill>
                  <a:srgbClr val="000066"/>
                </a:solidFill>
              </a:rPr>
              <a:t>Invalid</a:t>
            </a:r>
            <a:r>
              <a:rPr lang="en-ZA" dirty="0">
                <a:solidFill>
                  <a:srgbClr val="000066"/>
                </a:solidFill>
              </a:rPr>
              <a:t> assessment</a:t>
            </a:r>
            <a:endParaRPr lang="en-US" dirty="0">
              <a:solidFill>
                <a:srgbClr val="000066"/>
              </a:solidFill>
            </a:endParaRPr>
          </a:p>
          <a:p>
            <a:pPr marL="342900" lvl="0" indent="-342900" fontAlgn="base">
              <a:lnSpc>
                <a:spcPct val="150000"/>
              </a:lnSpc>
              <a:spcBef>
                <a:spcPts val="0"/>
              </a:spcBef>
              <a:buClrTx/>
              <a:buSzTx/>
            </a:pPr>
            <a:r>
              <a:rPr lang="en-ZA" b="1" dirty="0">
                <a:solidFill>
                  <a:srgbClr val="000066"/>
                </a:solidFill>
              </a:rPr>
              <a:t>Unreliable</a:t>
            </a:r>
            <a:r>
              <a:rPr lang="en-ZA" dirty="0">
                <a:solidFill>
                  <a:srgbClr val="000066"/>
                </a:solidFill>
              </a:rPr>
              <a:t> assessment </a:t>
            </a:r>
            <a:endParaRPr lang="en-US" dirty="0">
              <a:solidFill>
                <a:srgbClr val="000066"/>
              </a:solidFill>
            </a:endParaRPr>
          </a:p>
          <a:p>
            <a:pPr marL="342900" lvl="0" indent="-342900" fontAlgn="base">
              <a:lnSpc>
                <a:spcPct val="150000"/>
              </a:lnSpc>
              <a:spcBef>
                <a:spcPts val="0"/>
              </a:spcBef>
              <a:buClrTx/>
              <a:buSzTx/>
            </a:pPr>
            <a:r>
              <a:rPr lang="en-ZA" b="1" dirty="0">
                <a:solidFill>
                  <a:srgbClr val="000066"/>
                </a:solidFill>
              </a:rPr>
              <a:t>Unethical</a:t>
            </a:r>
            <a:r>
              <a:rPr lang="en-ZA" dirty="0">
                <a:solidFill>
                  <a:srgbClr val="000066"/>
                </a:solidFill>
              </a:rPr>
              <a:t> practices </a:t>
            </a:r>
            <a:endParaRPr lang="en-US" dirty="0">
              <a:solidFill>
                <a:srgbClr val="000066"/>
              </a:solidFill>
            </a:endParaRPr>
          </a:p>
          <a:p>
            <a:pPr marL="342900" lvl="0" indent="-342900" fontAlgn="base">
              <a:lnSpc>
                <a:spcPct val="150000"/>
              </a:lnSpc>
              <a:spcBef>
                <a:spcPts val="0"/>
              </a:spcBef>
              <a:buClrTx/>
              <a:buSzTx/>
            </a:pPr>
            <a:r>
              <a:rPr lang="en-ZA" b="1" dirty="0">
                <a:solidFill>
                  <a:srgbClr val="000066"/>
                </a:solidFill>
              </a:rPr>
              <a:t>Inadequate expertise </a:t>
            </a:r>
            <a:r>
              <a:rPr lang="en-ZA" dirty="0">
                <a:solidFill>
                  <a:srgbClr val="000066"/>
                </a:solidFill>
              </a:rPr>
              <a:t>and experience of the assessor   </a:t>
            </a:r>
            <a:endParaRPr lang="en-US" dirty="0">
              <a:solidFill>
                <a:srgbClr val="000066"/>
              </a:solidFill>
            </a:endParaRPr>
          </a:p>
          <a:p>
            <a:endParaRPr lang="en-ZA" dirty="0"/>
          </a:p>
        </p:txBody>
      </p:sp>
      <p:sp>
        <p:nvSpPr>
          <p:cNvPr id="6" name="TextBox 5"/>
          <p:cNvSpPr txBox="1"/>
          <p:nvPr/>
        </p:nvSpPr>
        <p:spPr>
          <a:xfrm>
            <a:off x="580728" y="5281454"/>
            <a:ext cx="7992888" cy="52322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ZA" sz="2800" b="1" dirty="0">
                <a:solidFill>
                  <a:schemeClr val="bg2"/>
                </a:solidFill>
                <a:latin typeface="Calibri" panose="020F0502020204030204" pitchFamily="34" charset="0"/>
              </a:rPr>
              <a:t>Appeals have to be submitted in writing to ENJO. </a:t>
            </a:r>
          </a:p>
        </p:txBody>
      </p:sp>
    </p:spTree>
    <p:extLst>
      <p:ext uri="{BB962C8B-B14F-4D97-AF65-F5344CB8AC3E}">
        <p14:creationId xmlns:p14="http://schemas.microsoft.com/office/powerpoint/2010/main" val="4251803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Section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ZA" dirty="0"/>
              <a:t>Portfolio of Evidence</a:t>
            </a:r>
          </a:p>
          <a:p>
            <a:r>
              <a:rPr lang="en-ZA" dirty="0"/>
              <a:t>Section 1 – Administrative Detail</a:t>
            </a:r>
          </a:p>
          <a:p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0778A-6F9D-4141-8080-B8192EADCD40}" type="slidenum">
              <a:rPr lang="en-ZA" smtClean="0"/>
              <a:pPr/>
              <a:t>22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256648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Section 1 - 2 Administrative Detail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23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dirty="0"/>
              <a:t>Learner Information</a:t>
            </a:r>
          </a:p>
          <a:p>
            <a:r>
              <a:rPr lang="en-ZA" dirty="0"/>
              <a:t>ID</a:t>
            </a:r>
          </a:p>
          <a:p>
            <a:r>
              <a:rPr lang="en-ZA" dirty="0"/>
              <a:t>CV</a:t>
            </a:r>
          </a:p>
          <a:p>
            <a:r>
              <a:rPr lang="en-ZA" dirty="0"/>
              <a:t>Qualifications</a:t>
            </a:r>
          </a:p>
          <a:p>
            <a:r>
              <a:rPr lang="en-ZA" dirty="0"/>
              <a:t>Special Instructions</a:t>
            </a:r>
          </a:p>
          <a:p>
            <a:r>
              <a:rPr lang="en-ZA" dirty="0"/>
              <a:t>Declaration of Authenticity</a:t>
            </a:r>
          </a:p>
          <a:p>
            <a:r>
              <a:rPr lang="en-ZA" dirty="0"/>
              <a:t>Unit Standard </a:t>
            </a:r>
          </a:p>
          <a:p>
            <a:r>
              <a:rPr lang="en-ZA" dirty="0"/>
              <a:t>Sign all required documents</a:t>
            </a:r>
          </a:p>
          <a:p>
            <a:endParaRPr lang="en-ZA" dirty="0"/>
          </a:p>
        </p:txBody>
      </p:sp>
      <p:pic>
        <p:nvPicPr>
          <p:cNvPr id="6" name="Picture 2" descr="C:\Users\Nortje\Pictures\Business LR (1)\shutterstock_111179960 LR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51" b="98246" l="0" r="97059">
                        <a14:foregroundMark x1="34118" y1="10526" x2="46471" y2="12982"/>
                        <a14:backgroundMark x1="47647" y1="13684" x2="47647" y2="3508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4866" y="1829193"/>
            <a:ext cx="3505872" cy="2938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614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Special Instruction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24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dirty="0"/>
              <a:t>No Tippex</a:t>
            </a:r>
          </a:p>
          <a:p>
            <a:r>
              <a:rPr lang="en-ZA" dirty="0"/>
              <a:t>Initial each page</a:t>
            </a:r>
          </a:p>
          <a:p>
            <a:r>
              <a:rPr lang="en-ZA" dirty="0"/>
              <a:t>Comments in full</a:t>
            </a:r>
          </a:p>
          <a:p>
            <a:r>
              <a:rPr lang="en-ZA" dirty="0"/>
              <a:t>ENJO or own templates to be used to complete portfolio</a:t>
            </a:r>
          </a:p>
          <a:p>
            <a:r>
              <a:rPr lang="en-ZA" dirty="0"/>
              <a:t>Use assigned colour unless instructed differently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959266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Unit Standard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25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dirty="0"/>
              <a:t>SAQA US ID</a:t>
            </a:r>
          </a:p>
          <a:p>
            <a:r>
              <a:rPr lang="en-ZA" dirty="0"/>
              <a:t>Unit Standard Title</a:t>
            </a:r>
          </a:p>
          <a:p>
            <a:r>
              <a:rPr lang="en-ZA" dirty="0"/>
              <a:t>NQF Level</a:t>
            </a:r>
          </a:p>
          <a:p>
            <a:r>
              <a:rPr lang="en-ZA" dirty="0"/>
              <a:t>Credits</a:t>
            </a:r>
          </a:p>
          <a:p>
            <a:r>
              <a:rPr lang="en-ZA" dirty="0"/>
              <a:t>Purpose of the Unit Standard</a:t>
            </a:r>
          </a:p>
          <a:p>
            <a:r>
              <a:rPr lang="en-ZA" dirty="0"/>
              <a:t>Learning assumed to be in place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037056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Unit Standard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26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dirty="0"/>
              <a:t>Unit Standard Range</a:t>
            </a:r>
          </a:p>
          <a:p>
            <a:r>
              <a:rPr lang="en-ZA" dirty="0"/>
              <a:t>Specific Outcomes</a:t>
            </a:r>
          </a:p>
          <a:p>
            <a:r>
              <a:rPr lang="en-ZA" dirty="0"/>
              <a:t>Assessment Criteria</a:t>
            </a:r>
          </a:p>
          <a:p>
            <a:r>
              <a:rPr lang="en-ZA" dirty="0"/>
              <a:t>Essential Embedded Knowledge (EEK)</a:t>
            </a:r>
          </a:p>
          <a:p>
            <a:r>
              <a:rPr lang="en-ZA" dirty="0"/>
              <a:t>Critical Cross-field Outcomes (CCFOs)</a:t>
            </a:r>
          </a:p>
          <a:p>
            <a:r>
              <a:rPr lang="en-ZA" dirty="0"/>
              <a:t>Notes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4361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Design Learning Material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Study Unit 1:</a:t>
            </a:r>
            <a:br>
              <a:rPr lang="en-US" dirty="0"/>
            </a:br>
            <a:r>
              <a:rPr lang="en-US" dirty="0"/>
              <a:t>Design outcomes-based learning programmes (123401)</a:t>
            </a:r>
          </a:p>
          <a:p>
            <a:endParaRPr lang="en-ZA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0778A-6F9D-4141-8080-B8192EADCD40}" type="slidenum">
              <a:rPr lang="en-ZA" smtClean="0"/>
              <a:pPr/>
              <a:t>27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6439561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Study Unit 1 – Specific Outcomes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28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dirty="0"/>
              <a:t>Draft learning outcomes for the programme</a:t>
            </a:r>
          </a:p>
          <a:p>
            <a:r>
              <a:rPr lang="en-ZA" dirty="0"/>
              <a:t>Conduct analysis for learning design</a:t>
            </a:r>
          </a:p>
          <a:p>
            <a:r>
              <a:rPr lang="en-ZA" dirty="0"/>
              <a:t>Design the learning programme</a:t>
            </a:r>
          </a:p>
          <a:p>
            <a:r>
              <a:rPr lang="en-ZA" dirty="0"/>
              <a:t>Draft a brief for the development of the learning programme</a:t>
            </a:r>
          </a:p>
          <a:p>
            <a:r>
              <a:rPr lang="en-ZA" dirty="0"/>
              <a:t>Evaluate the learning design</a:t>
            </a:r>
          </a:p>
          <a:p>
            <a:endParaRPr lang="en-ZA" dirty="0"/>
          </a:p>
          <a:p>
            <a:endParaRPr lang="en-US" dirty="0"/>
          </a:p>
        </p:txBody>
      </p:sp>
      <p:pic>
        <p:nvPicPr>
          <p:cNvPr id="6" name="Picture 5" descr="ec_i_summative_2.gif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05064" y="5081587"/>
            <a:ext cx="1944216" cy="71347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5764528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634082"/>
          </a:xfrm>
        </p:spPr>
        <p:txBody>
          <a:bodyPr anchor="t" anchorCtr="0">
            <a:noAutofit/>
          </a:bodyPr>
          <a:lstStyle/>
          <a:p>
            <a:r>
              <a:rPr lang="en-US" dirty="0"/>
              <a:t>Introduction to Designing Learning Material</a:t>
            </a:r>
            <a:br>
              <a:rPr lang="en-US" dirty="0"/>
            </a:br>
            <a:br>
              <a:rPr lang="en-US" dirty="0"/>
            </a:b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29</a:t>
            </a:fld>
            <a:endParaRPr lang="en-ZA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539552" y="1484784"/>
            <a:ext cx="8141310" cy="4680520"/>
          </a:xfrm>
        </p:spPr>
        <p:txBody>
          <a:bodyPr>
            <a:norm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en-ZA" b="1" dirty="0"/>
          </a:p>
          <a:p>
            <a:pPr marL="0" indent="0" fontAlgn="base">
              <a:buNone/>
            </a:pPr>
            <a:endParaRPr lang="en-ZA" sz="2000" dirty="0"/>
          </a:p>
        </p:txBody>
      </p:sp>
      <p:sp>
        <p:nvSpPr>
          <p:cNvPr id="11" name="Content Placeholder 7"/>
          <p:cNvSpPr txBox="1">
            <a:spLocks/>
          </p:cNvSpPr>
          <p:nvPr/>
        </p:nvSpPr>
        <p:spPr>
          <a:xfrm>
            <a:off x="691952" y="1637184"/>
            <a:ext cx="8141310" cy="711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54013" indent="-354013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defRPr>
            </a:lvl1pPr>
            <a:lvl2pPr marL="720725" indent="-366713" algn="l" rtl="0" eaLnBrk="1" latinLnBrk="0" hangingPunct="1">
              <a:spcBef>
                <a:spcPts val="370"/>
              </a:spcBef>
              <a:buClr>
                <a:srgbClr val="008080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defRPr>
            </a:lvl2pPr>
            <a:lvl3pPr marL="1074738" indent="-354013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90000"/>
              <a:buFont typeface="Wingdings 2"/>
              <a:buChar char=""/>
              <a:defRPr kumimoji="0" sz="2000" kern="120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defRPr>
            </a:lvl3pPr>
            <a:lvl4pPr marL="1439863" indent="-365125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Courier New" pitchFamily="49" charset="0"/>
              <a:buChar char="o"/>
              <a:defRPr kumimoji="0" sz="2000" kern="120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defRPr>
            </a:lvl4pPr>
            <a:lvl5pPr marL="1793875" indent="-354013" algn="l" rtl="0" eaLnBrk="1" latinLnBrk="0" hangingPunct="1">
              <a:spcBef>
                <a:spcPts val="370"/>
              </a:spcBef>
              <a:buClr>
                <a:schemeClr val="accent3"/>
              </a:buClr>
              <a:buFont typeface="Arial" pitchFamily="34" charset="0"/>
              <a:buChar char="•"/>
              <a:defRPr kumimoji="0" sz="2000" kern="120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buNone/>
            </a:pPr>
            <a:r>
              <a:rPr lang="en-ZA" sz="2400" dirty="0"/>
              <a:t>What is the difference between</a:t>
            </a:r>
            <a:endParaRPr lang="en-US" sz="2400" dirty="0"/>
          </a:p>
          <a:p>
            <a:pPr marL="285750" indent="-285750" algn="ctr">
              <a:buFont typeface="Arial" pitchFamily="34" charset="0"/>
              <a:buChar char="•"/>
            </a:pPr>
            <a:endParaRPr lang="en-ZA" sz="2400" b="1" dirty="0"/>
          </a:p>
        </p:txBody>
      </p:sp>
      <p:sp>
        <p:nvSpPr>
          <p:cNvPr id="12" name="Rounded Rectangle 11"/>
          <p:cNvSpPr/>
          <p:nvPr/>
        </p:nvSpPr>
        <p:spPr>
          <a:xfrm>
            <a:off x="971600" y="2240268"/>
            <a:ext cx="2520280" cy="6507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Design</a:t>
            </a:r>
            <a:endParaRPr lang="en-US" sz="1400" dirty="0"/>
          </a:p>
        </p:txBody>
      </p:sp>
      <p:sp>
        <p:nvSpPr>
          <p:cNvPr id="13" name="Rounded Rectangle 12"/>
          <p:cNvSpPr/>
          <p:nvPr/>
        </p:nvSpPr>
        <p:spPr>
          <a:xfrm>
            <a:off x="5580112" y="2204864"/>
            <a:ext cx="2520280" cy="662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Develop</a:t>
            </a:r>
            <a:endParaRPr lang="en-US" sz="1400" dirty="0"/>
          </a:p>
        </p:txBody>
      </p:sp>
      <p:sp>
        <p:nvSpPr>
          <p:cNvPr id="14" name="Striped Right Arrow 13"/>
          <p:cNvSpPr/>
          <p:nvPr/>
        </p:nvSpPr>
        <p:spPr>
          <a:xfrm rot="5400000">
            <a:off x="1844234" y="3004852"/>
            <a:ext cx="678232" cy="57606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Striped Right Arrow 14"/>
          <p:cNvSpPr/>
          <p:nvPr/>
        </p:nvSpPr>
        <p:spPr>
          <a:xfrm rot="5400000">
            <a:off x="6501136" y="3004852"/>
            <a:ext cx="678232" cy="57606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lowchart: Alternate Process 15"/>
          <p:cNvSpPr/>
          <p:nvPr/>
        </p:nvSpPr>
        <p:spPr>
          <a:xfrm>
            <a:off x="720740" y="3848024"/>
            <a:ext cx="3022000" cy="2211324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Is the planning and gathering of information which will assist in the  development of the material</a:t>
            </a:r>
          </a:p>
        </p:txBody>
      </p:sp>
      <p:sp>
        <p:nvSpPr>
          <p:cNvPr id="17" name="Flowchart: Alternate Process 16"/>
          <p:cNvSpPr/>
          <p:nvPr/>
        </p:nvSpPr>
        <p:spPr>
          <a:xfrm>
            <a:off x="5329252" y="3848024"/>
            <a:ext cx="3022000" cy="2211324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Development is therefore the actual putting together of learning material</a:t>
            </a:r>
          </a:p>
        </p:txBody>
      </p:sp>
    </p:spTree>
    <p:extLst>
      <p:ext uri="{BB962C8B-B14F-4D97-AF65-F5344CB8AC3E}">
        <p14:creationId xmlns:p14="http://schemas.microsoft.com/office/powerpoint/2010/main" val="188438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Section 1 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3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>
              <a:buClr>
                <a:srgbClr val="000066"/>
              </a:buClr>
              <a:buNone/>
            </a:pPr>
            <a:r>
              <a:rPr lang="en-ZA" b="1" dirty="0">
                <a:solidFill>
                  <a:srgbClr val="000066"/>
                </a:solidFill>
              </a:rPr>
              <a:t>What Is a Portfolio?</a:t>
            </a:r>
            <a:endParaRPr lang="en-US" b="1" dirty="0">
              <a:solidFill>
                <a:srgbClr val="000066"/>
              </a:solidFill>
            </a:endParaRPr>
          </a:p>
          <a:p>
            <a:pPr marL="0" lvl="0" indent="0">
              <a:buClr>
                <a:srgbClr val="000066"/>
              </a:buClr>
              <a:buNone/>
            </a:pPr>
            <a:r>
              <a:rPr lang="en-US" dirty="0">
                <a:solidFill>
                  <a:srgbClr val="000066"/>
                </a:solidFill>
              </a:rPr>
              <a:t>Collection of Evidence that</a:t>
            </a:r>
          </a:p>
          <a:p>
            <a:pPr lvl="0" fontAlgn="base">
              <a:buClr>
                <a:srgbClr val="000066"/>
              </a:buClr>
            </a:pPr>
            <a:r>
              <a:rPr lang="en-ZA" dirty="0">
                <a:solidFill>
                  <a:srgbClr val="000066"/>
                </a:solidFill>
              </a:rPr>
              <a:t>Lists  criteria for proving  competence</a:t>
            </a:r>
            <a:endParaRPr lang="en-US" dirty="0">
              <a:solidFill>
                <a:srgbClr val="000066"/>
              </a:solidFill>
            </a:endParaRPr>
          </a:p>
          <a:p>
            <a:pPr lvl="0" fontAlgn="base">
              <a:buClr>
                <a:srgbClr val="000066"/>
              </a:buClr>
            </a:pPr>
            <a:r>
              <a:rPr lang="en-ZA" dirty="0">
                <a:solidFill>
                  <a:srgbClr val="000066"/>
                </a:solidFill>
              </a:rPr>
              <a:t>Provides evidence that you meet criteria</a:t>
            </a:r>
            <a:endParaRPr lang="en-US" dirty="0">
              <a:solidFill>
                <a:srgbClr val="000066"/>
              </a:solidFill>
            </a:endParaRPr>
          </a:p>
          <a:p>
            <a:pPr lvl="0" fontAlgn="base">
              <a:buClr>
                <a:srgbClr val="000066"/>
              </a:buClr>
            </a:pPr>
            <a:r>
              <a:rPr lang="en-ZA" dirty="0">
                <a:solidFill>
                  <a:srgbClr val="000066"/>
                </a:solidFill>
              </a:rPr>
              <a:t>Is organised to enable  assessor to evaluate evidence against  criteria.</a:t>
            </a:r>
            <a:endParaRPr lang="en-US" dirty="0">
              <a:solidFill>
                <a:srgbClr val="000066"/>
              </a:solidFill>
            </a:endParaRPr>
          </a:p>
        </p:txBody>
      </p:sp>
      <p:pic>
        <p:nvPicPr>
          <p:cNvPr id="6" name="Picture 2" descr="C:\Users\Nortje\Pictures\Business LR (1)\Business LR (1)\shutterstock_113045977 L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148168"/>
            <a:ext cx="2233538" cy="1780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4974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Introduction to Designing Learning Material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30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The designer</a:t>
            </a:r>
          </a:p>
          <a:p>
            <a:pPr fontAlgn="base"/>
            <a:r>
              <a:rPr lang="en-ZA" dirty="0"/>
              <a:t>Liaises with client</a:t>
            </a:r>
          </a:p>
          <a:p>
            <a:pPr fontAlgn="base"/>
            <a:r>
              <a:rPr lang="en-ZA" dirty="0"/>
              <a:t>Determines the outcomes</a:t>
            </a:r>
          </a:p>
          <a:p>
            <a:pPr fontAlgn="base"/>
            <a:r>
              <a:rPr lang="en-ZA" dirty="0"/>
              <a:t>To address the skills gaps.</a:t>
            </a:r>
            <a:endParaRPr lang="en-US" dirty="0"/>
          </a:p>
          <a:p>
            <a:pPr marL="285750" indent="-285750"/>
            <a:endParaRPr lang="en-ZA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4498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Introduction to Designing Learning Material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31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The designer should have a clear understanding of:</a:t>
            </a:r>
          </a:p>
          <a:p>
            <a:pPr fontAlgn="base"/>
            <a:r>
              <a:rPr lang="en-ZA" dirty="0"/>
              <a:t>Conducting a skills analysis</a:t>
            </a:r>
          </a:p>
          <a:p>
            <a:pPr fontAlgn="base"/>
            <a:r>
              <a:rPr lang="en-ZA" dirty="0"/>
              <a:t>Outcomes-based education and training</a:t>
            </a:r>
          </a:p>
          <a:p>
            <a:pPr fontAlgn="base"/>
            <a:r>
              <a:rPr lang="en-ZA" dirty="0"/>
              <a:t>SAQA and its bodies</a:t>
            </a:r>
          </a:p>
          <a:p>
            <a:pPr fontAlgn="base"/>
            <a:r>
              <a:rPr lang="en-ZA" dirty="0"/>
              <a:t>The NQF</a:t>
            </a:r>
          </a:p>
          <a:p>
            <a:pPr fontAlgn="base"/>
            <a:r>
              <a:rPr lang="en-ZA" dirty="0"/>
              <a:t>Registered qualifications and unit standards</a:t>
            </a:r>
          </a:p>
          <a:p>
            <a:pPr fontAlgn="base"/>
            <a:r>
              <a:rPr lang="en-ZA" dirty="0"/>
              <a:t>Learning outcomes and assessment criteria</a:t>
            </a:r>
          </a:p>
          <a:p>
            <a:pPr fontAlgn="base"/>
            <a:r>
              <a:rPr lang="en-ZA" dirty="0"/>
              <a:t>Facilitation methodology.</a:t>
            </a:r>
            <a:endParaRPr lang="en-US" dirty="0"/>
          </a:p>
          <a:p>
            <a:pPr marL="285750" indent="-285750"/>
            <a:endParaRPr lang="en-ZA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1284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Introduction to Designing Learning Material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32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The designer should provide a brief to the client:</a:t>
            </a:r>
          </a:p>
          <a:p>
            <a:pPr fontAlgn="base"/>
            <a:r>
              <a:rPr lang="en-ZA" dirty="0"/>
              <a:t>Give client an idea of what is planned for the learning material</a:t>
            </a:r>
          </a:p>
          <a:p>
            <a:pPr fontAlgn="base"/>
            <a:r>
              <a:rPr lang="en-ZA" dirty="0"/>
              <a:t>Guideline for the developer for the development of the material.</a:t>
            </a:r>
            <a:endParaRPr lang="en-US" dirty="0"/>
          </a:p>
          <a:p>
            <a:pPr marL="285750" indent="-285750"/>
            <a:endParaRPr lang="en-ZA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3225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634082"/>
          </a:xfrm>
        </p:spPr>
        <p:txBody>
          <a:bodyPr anchor="t" anchorCtr="0">
            <a:noAutofit/>
          </a:bodyPr>
          <a:lstStyle/>
          <a:p>
            <a:r>
              <a:rPr lang="en-US" sz="3600" dirty="0"/>
              <a:t>The Design Process</a:t>
            </a:r>
            <a:br>
              <a:rPr lang="en-US" sz="3600" dirty="0"/>
            </a:br>
            <a:endParaRPr lang="en-ZA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33</a:t>
            </a:fld>
            <a:endParaRPr lang="en-ZA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62372" y="1196752"/>
            <a:ext cx="8219256" cy="5184576"/>
          </a:xfrm>
        </p:spPr>
        <p:txBody>
          <a:bodyPr>
            <a:normAutofit/>
          </a:bodyPr>
          <a:lstStyle/>
          <a:p>
            <a:pPr lvl="1"/>
            <a:endParaRPr lang="en-US" sz="26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6671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408101299"/>
              </p:ext>
            </p:extLst>
          </p:nvPr>
        </p:nvGraphicFramePr>
        <p:xfrm>
          <a:off x="603504" y="1268760"/>
          <a:ext cx="7791928" cy="43414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0943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349FBB3-B8E8-46C4-8268-76207AED87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F84F21A-133C-4653-9F6B-E7F527C42F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5901D33-447E-42D8-9EF4-D2D3C77E09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27EBCB6-73F3-422C-97D8-8B3B6C43B2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04ABB19-2E6A-420A-A724-A654ECFE0B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16E0C4C-FC2C-4B61-8B07-3A26446D8A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2200409-8984-47A0-A85E-AAF78A7287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F04C812C-BE16-4985-AAC8-5046DCD887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C7F46E3-BD10-4551-8C08-A8F53B69D0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Draft Learning Outcomes for the Programme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dirty="0"/>
              <a:t>An outcome states what the learner will be able to do and what he/she will know after the learning intervention. The products of the learning process are thus called outcomes.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508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634082"/>
          </a:xfrm>
        </p:spPr>
        <p:txBody>
          <a:bodyPr anchor="t" anchorCtr="0">
            <a:normAutofit fontScale="90000"/>
          </a:bodyPr>
          <a:lstStyle/>
          <a:p>
            <a:r>
              <a:rPr lang="en-ZA" sz="4400" dirty="0"/>
              <a:t>Draft Learning Outcomes for the Programme</a:t>
            </a:r>
            <a:br>
              <a:rPr lang="en-US" sz="3200" dirty="0"/>
            </a:br>
            <a:endParaRPr lang="en-ZA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35</a:t>
            </a:fld>
            <a:endParaRPr lang="en-ZA" dirty="0"/>
          </a:p>
        </p:txBody>
      </p:sp>
      <p:sp>
        <p:nvSpPr>
          <p:cNvPr id="10" name="Content Placeholder 7"/>
          <p:cNvSpPr txBox="1">
            <a:spLocks/>
          </p:cNvSpPr>
          <p:nvPr/>
        </p:nvSpPr>
        <p:spPr>
          <a:xfrm>
            <a:off x="691952" y="1637184"/>
            <a:ext cx="8141310" cy="92772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54013" indent="-354013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defRPr>
            </a:lvl1pPr>
            <a:lvl2pPr marL="720725" indent="-366713" algn="l" rtl="0" eaLnBrk="1" latinLnBrk="0" hangingPunct="1">
              <a:spcBef>
                <a:spcPts val="370"/>
              </a:spcBef>
              <a:buClr>
                <a:srgbClr val="008080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defRPr>
            </a:lvl2pPr>
            <a:lvl3pPr marL="1074738" indent="-354013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90000"/>
              <a:buFont typeface="Wingdings 2"/>
              <a:buChar char=""/>
              <a:defRPr kumimoji="0" sz="2000" kern="120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defRPr>
            </a:lvl3pPr>
            <a:lvl4pPr marL="1439863" indent="-365125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Courier New" pitchFamily="49" charset="0"/>
              <a:buChar char="o"/>
              <a:defRPr kumimoji="0" sz="2000" kern="120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defRPr>
            </a:lvl4pPr>
            <a:lvl5pPr marL="1793875" indent="-354013" algn="l" rtl="0" eaLnBrk="1" latinLnBrk="0" hangingPunct="1">
              <a:spcBef>
                <a:spcPts val="370"/>
              </a:spcBef>
              <a:buClr>
                <a:schemeClr val="accent3"/>
              </a:buClr>
              <a:buFont typeface="Arial" pitchFamily="34" charset="0"/>
              <a:buChar char="•"/>
              <a:defRPr kumimoji="0" sz="2000" kern="120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buNone/>
            </a:pPr>
            <a:r>
              <a:rPr lang="en-ZA" sz="2400" dirty="0"/>
              <a:t>Outcomes are written as statement of the expected performance?</a:t>
            </a:r>
          </a:p>
          <a:p>
            <a:pPr marL="0" indent="0">
              <a:buNone/>
            </a:pPr>
            <a:endParaRPr lang="en-ZA" sz="2400" b="1" dirty="0"/>
          </a:p>
        </p:txBody>
      </p:sp>
      <p:sp>
        <p:nvSpPr>
          <p:cNvPr id="3" name="Oval 2"/>
          <p:cNvSpPr/>
          <p:nvPr/>
        </p:nvSpPr>
        <p:spPr>
          <a:xfrm>
            <a:off x="1043608" y="2420888"/>
            <a:ext cx="1656184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600" dirty="0"/>
              <a:t>Will be able to do</a:t>
            </a:r>
          </a:p>
        </p:txBody>
      </p:sp>
      <p:sp>
        <p:nvSpPr>
          <p:cNvPr id="13" name="Oval 12"/>
          <p:cNvSpPr/>
          <p:nvPr/>
        </p:nvSpPr>
        <p:spPr>
          <a:xfrm>
            <a:off x="3707904" y="2420888"/>
            <a:ext cx="1656184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600" dirty="0"/>
              <a:t>Verb/action word</a:t>
            </a:r>
          </a:p>
        </p:txBody>
      </p:sp>
      <p:sp>
        <p:nvSpPr>
          <p:cNvPr id="14" name="Oval 13"/>
          <p:cNvSpPr/>
          <p:nvPr/>
        </p:nvSpPr>
        <p:spPr>
          <a:xfrm>
            <a:off x="6300192" y="2420888"/>
            <a:ext cx="1728192" cy="15979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/>
              <a:t>Qualifying statement</a:t>
            </a:r>
          </a:p>
        </p:txBody>
      </p:sp>
      <p:sp>
        <p:nvSpPr>
          <p:cNvPr id="8" name="Plus 7"/>
          <p:cNvSpPr/>
          <p:nvPr/>
        </p:nvSpPr>
        <p:spPr>
          <a:xfrm>
            <a:off x="2685984" y="2738020"/>
            <a:ext cx="1021920" cy="102192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6" name="Plus 15"/>
          <p:cNvSpPr/>
          <p:nvPr/>
        </p:nvSpPr>
        <p:spPr>
          <a:xfrm>
            <a:off x="5328787" y="2708920"/>
            <a:ext cx="1021920" cy="102192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9" name="Equal 8"/>
          <p:cNvSpPr/>
          <p:nvPr/>
        </p:nvSpPr>
        <p:spPr>
          <a:xfrm>
            <a:off x="3725554" y="4257092"/>
            <a:ext cx="1620883" cy="864096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555776" y="5301208"/>
            <a:ext cx="4248472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400" dirty="0"/>
              <a:t>Learning outcome</a:t>
            </a:r>
          </a:p>
        </p:txBody>
      </p:sp>
    </p:spTree>
    <p:extLst>
      <p:ext uri="{BB962C8B-B14F-4D97-AF65-F5344CB8AC3E}">
        <p14:creationId xmlns:p14="http://schemas.microsoft.com/office/powerpoint/2010/main" val="2966650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4" grpId="0" animBg="1"/>
      <p:bldP spid="8" grpId="0" animBg="1"/>
      <p:bldP spid="16" grpId="0" animBg="1"/>
      <p:bldP spid="9" grpId="0" animBg="1"/>
      <p:bldP spid="1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Draft Learning Outcomes for the Programme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36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The process of developing outcomes based learning material can be explained as follows:</a:t>
            </a:r>
          </a:p>
          <a:p>
            <a:pPr fontAlgn="base"/>
            <a:r>
              <a:rPr lang="en-ZA" dirty="0"/>
              <a:t>Stakeholders and experts decide the end product before the learning takes place</a:t>
            </a:r>
          </a:p>
          <a:p>
            <a:pPr fontAlgn="base"/>
            <a:r>
              <a:rPr lang="en-ZA" dirty="0"/>
              <a:t>Outcomes are written down as statements to be used to develop learning programmes</a:t>
            </a:r>
          </a:p>
          <a:p>
            <a:pPr fontAlgn="base"/>
            <a:r>
              <a:rPr lang="en-ZA" dirty="0"/>
              <a:t>All activities, methods and assessment strategies should be directed to achieving learning outcomes.</a:t>
            </a:r>
          </a:p>
          <a:p>
            <a:pPr marL="0" indent="0" fontAlgn="base">
              <a:buNone/>
            </a:pPr>
            <a:endParaRPr lang="en-ZA" dirty="0"/>
          </a:p>
          <a:p>
            <a:pPr marL="0" indent="0">
              <a:buNone/>
            </a:pPr>
            <a:endParaRPr lang="en-ZA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1373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Draft Learning Outcomes for the Programme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37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How many outcomes should there be?</a:t>
            </a:r>
          </a:p>
          <a:p>
            <a:r>
              <a:rPr lang="en-ZA" dirty="0"/>
              <a:t>As many outcomes as needed to clearly reflect what learners will gain from the course</a:t>
            </a:r>
          </a:p>
          <a:p>
            <a:r>
              <a:rPr lang="en-ZA" dirty="0"/>
              <a:t>Each major topic should have 1 -3 learning outcomes</a:t>
            </a:r>
          </a:p>
          <a:p>
            <a:r>
              <a:rPr lang="en-ZA" dirty="0"/>
              <a:t>Each 45-hour or 3 credit should have between 5 – 12 learning outcomes</a:t>
            </a:r>
          </a:p>
          <a:p>
            <a:r>
              <a:rPr lang="en-ZA" dirty="0"/>
              <a:t>Each learning outcome could consist of sub-outcomes/objectives</a:t>
            </a:r>
          </a:p>
          <a:p>
            <a:endParaRPr lang="en-ZA" dirty="0"/>
          </a:p>
          <a:p>
            <a:endParaRPr lang="en-Z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810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Draft Learning Outcomes for the Programme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38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Confirming outcomes</a:t>
            </a:r>
          </a:p>
          <a:p>
            <a:pPr fontAlgn="base"/>
            <a:r>
              <a:rPr lang="en-ZA" dirty="0"/>
              <a:t>Involving stakeholders ensures better learning outcomes</a:t>
            </a:r>
          </a:p>
          <a:p>
            <a:pPr fontAlgn="base"/>
            <a:r>
              <a:rPr lang="en-ZA" dirty="0"/>
              <a:t>When working with numerous stakeholders, make sure that they feel that their concerns have been dealt with</a:t>
            </a:r>
          </a:p>
          <a:p>
            <a:pPr fontAlgn="base"/>
            <a:r>
              <a:rPr lang="en-ZA" dirty="0"/>
              <a:t>Formal communication plan to be put in place.</a:t>
            </a:r>
          </a:p>
          <a:p>
            <a:pPr marL="0" indent="0" fontAlgn="base">
              <a:buNone/>
            </a:pPr>
            <a:endParaRPr lang="en-ZA" dirty="0"/>
          </a:p>
          <a:p>
            <a:pPr marL="0" indent="0">
              <a:buNone/>
            </a:pPr>
            <a:endParaRPr lang="en-ZA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6569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Draft Learning Outcomes for the Programme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39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Departmental learning needs = specific departmental learning needs</a:t>
            </a:r>
          </a:p>
          <a:p>
            <a:pPr fontAlgn="base"/>
            <a:r>
              <a:rPr lang="en-ZA" dirty="0"/>
              <a:t>New category employee</a:t>
            </a:r>
          </a:p>
          <a:p>
            <a:pPr fontAlgn="base"/>
            <a:r>
              <a:rPr lang="en-ZA" dirty="0"/>
              <a:t>New computer packages</a:t>
            </a:r>
          </a:p>
          <a:p>
            <a:pPr fontAlgn="base"/>
            <a:r>
              <a:rPr lang="en-ZA" dirty="0"/>
              <a:t>Procedures or process change.</a:t>
            </a:r>
          </a:p>
          <a:p>
            <a:pPr marL="0" indent="0" fontAlgn="base">
              <a:buNone/>
            </a:pPr>
            <a:endParaRPr lang="en-ZA" dirty="0"/>
          </a:p>
          <a:p>
            <a:pPr marL="0" indent="0">
              <a:buNone/>
            </a:pPr>
            <a:endParaRPr lang="en-ZA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992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4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ZA" b="1" dirty="0">
                <a:solidFill>
                  <a:srgbClr val="000066"/>
                </a:solidFill>
              </a:rPr>
              <a:t>The Portfolio of Evidence (PoE)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en-US" dirty="0">
              <a:solidFill>
                <a:srgbClr val="000066"/>
              </a:solidFill>
            </a:endParaRP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ClrTx/>
              <a:buSzTx/>
              <a:buNone/>
            </a:pPr>
            <a:r>
              <a:rPr lang="en-ZA" b="1" dirty="0">
                <a:solidFill>
                  <a:srgbClr val="000066"/>
                </a:solidFill>
              </a:rPr>
              <a:t>Section 1 –	Administrative detail</a:t>
            </a:r>
            <a:endParaRPr lang="en-US" dirty="0">
              <a:solidFill>
                <a:srgbClr val="000066"/>
              </a:solidFill>
            </a:endParaRP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ClrTx/>
              <a:buSzTx/>
              <a:buNone/>
            </a:pPr>
            <a:r>
              <a:rPr lang="en-ZA" b="1" dirty="0">
                <a:solidFill>
                  <a:srgbClr val="000066"/>
                </a:solidFill>
              </a:rPr>
              <a:t>Section 2 – 	Assessment planning</a:t>
            </a:r>
            <a:endParaRPr lang="en-US" dirty="0">
              <a:solidFill>
                <a:srgbClr val="000066"/>
              </a:solidFill>
            </a:endParaRP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ClrTx/>
              <a:buSzTx/>
              <a:buNone/>
            </a:pPr>
            <a:r>
              <a:rPr lang="en-ZA" b="1" dirty="0">
                <a:solidFill>
                  <a:srgbClr val="000066"/>
                </a:solidFill>
              </a:rPr>
              <a:t>Section 3 – 	Assessment design matrix</a:t>
            </a:r>
            <a:endParaRPr lang="en-US" dirty="0">
              <a:solidFill>
                <a:srgbClr val="000066"/>
              </a:solidFill>
            </a:endParaRP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ClrTx/>
              <a:buSzTx/>
              <a:buNone/>
            </a:pPr>
            <a:r>
              <a:rPr lang="en-ZA" b="1" dirty="0">
                <a:solidFill>
                  <a:srgbClr val="000066"/>
                </a:solidFill>
              </a:rPr>
              <a:t>Section 4 – 	Formative assessment activities</a:t>
            </a:r>
            <a:endParaRPr lang="en-US" dirty="0">
              <a:solidFill>
                <a:srgbClr val="000066"/>
              </a:solidFill>
            </a:endParaRP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ClrTx/>
              <a:buSzTx/>
              <a:buNone/>
            </a:pPr>
            <a:r>
              <a:rPr lang="en-ZA" b="1" dirty="0">
                <a:solidFill>
                  <a:srgbClr val="000066"/>
                </a:solidFill>
              </a:rPr>
              <a:t>Section 5 – 	Summative assessment </a:t>
            </a: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ClrTx/>
              <a:buSzTx/>
              <a:buNone/>
            </a:pPr>
            <a:r>
              <a:rPr lang="en-ZA" b="1" dirty="0">
                <a:solidFill>
                  <a:srgbClr val="000066"/>
                </a:solidFill>
              </a:rPr>
              <a:t>		Knowledge questionnaires</a:t>
            </a:r>
            <a:endParaRPr lang="en-US" dirty="0">
              <a:solidFill>
                <a:srgbClr val="000066"/>
              </a:solidFill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8972034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Draft Learning Outcomes for the Programme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40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Types of outcomes in Outcomes Based Education</a:t>
            </a:r>
          </a:p>
          <a:p>
            <a:pPr marL="0" indent="0" fontAlgn="base">
              <a:buNone/>
            </a:pPr>
            <a:endParaRPr lang="en-ZA" dirty="0"/>
          </a:p>
          <a:p>
            <a:pPr marL="0" indent="0">
              <a:buNone/>
            </a:pPr>
            <a:endParaRPr lang="en-ZA" b="1" dirty="0"/>
          </a:p>
          <a:p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899592" y="3356992"/>
            <a:ext cx="3024336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400" dirty="0"/>
              <a:t>Critical cross-field outcomes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004048" y="3356992"/>
            <a:ext cx="3024336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400" dirty="0"/>
              <a:t>Specific outcomes</a:t>
            </a:r>
          </a:p>
        </p:txBody>
      </p:sp>
    </p:spTree>
    <p:extLst>
      <p:ext uri="{BB962C8B-B14F-4D97-AF65-F5344CB8AC3E}">
        <p14:creationId xmlns:p14="http://schemas.microsoft.com/office/powerpoint/2010/main" val="1912433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Draft Learning Outcomes for the Programme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41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Critical cross-field outcomes</a:t>
            </a:r>
          </a:p>
          <a:p>
            <a:pPr fontAlgn="base"/>
            <a:r>
              <a:rPr lang="en-ZA" dirty="0"/>
              <a:t>Identify and solve problems using critical and creative thinking</a:t>
            </a:r>
          </a:p>
          <a:p>
            <a:pPr fontAlgn="base"/>
            <a:r>
              <a:rPr lang="en-ZA" dirty="0"/>
              <a:t>Work effectively in a team</a:t>
            </a:r>
          </a:p>
          <a:p>
            <a:pPr fontAlgn="base"/>
            <a:r>
              <a:rPr lang="en-ZA" dirty="0"/>
              <a:t>Organise and manage oneself and one’s activities</a:t>
            </a:r>
          </a:p>
          <a:p>
            <a:pPr fontAlgn="base"/>
            <a:r>
              <a:rPr lang="en-ZA" dirty="0"/>
              <a:t>Collect, analyse, organise and critically evaluate information</a:t>
            </a:r>
          </a:p>
          <a:p>
            <a:pPr marL="0" indent="0" fontAlgn="base">
              <a:buNone/>
            </a:pPr>
            <a:endParaRPr lang="en-ZA" dirty="0"/>
          </a:p>
          <a:p>
            <a:pPr marL="0" indent="0">
              <a:buNone/>
            </a:pPr>
            <a:endParaRPr lang="en-ZA" b="1" dirty="0"/>
          </a:p>
        </p:txBody>
      </p:sp>
    </p:spTree>
    <p:extLst>
      <p:ext uri="{BB962C8B-B14F-4D97-AF65-F5344CB8AC3E}">
        <p14:creationId xmlns:p14="http://schemas.microsoft.com/office/powerpoint/2010/main" val="123642997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Draft Learning Outcomes for the Programme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42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Critical cross-field outcomes (cont.)</a:t>
            </a:r>
          </a:p>
          <a:p>
            <a:pPr fontAlgn="base"/>
            <a:r>
              <a:rPr lang="en-ZA" dirty="0"/>
              <a:t>Communicate effectively</a:t>
            </a:r>
          </a:p>
          <a:p>
            <a:pPr fontAlgn="base"/>
            <a:r>
              <a:rPr lang="en-ZA" dirty="0"/>
              <a:t>Demonstrate the world as a set of related systems</a:t>
            </a:r>
          </a:p>
          <a:p>
            <a:pPr fontAlgn="base"/>
            <a:r>
              <a:rPr lang="en-ZA" dirty="0"/>
              <a:t>Be culturally and aesthetically sensitive across a range of social context</a:t>
            </a:r>
          </a:p>
          <a:p>
            <a:pPr fontAlgn="base"/>
            <a:r>
              <a:rPr lang="en-ZA" dirty="0"/>
              <a:t>Use science and technology.</a:t>
            </a:r>
          </a:p>
          <a:p>
            <a:pPr marL="0" indent="0" fontAlgn="base">
              <a:buNone/>
            </a:pPr>
            <a:endParaRPr lang="en-ZA" dirty="0"/>
          </a:p>
          <a:p>
            <a:pPr marL="0" indent="0">
              <a:buNone/>
            </a:pPr>
            <a:endParaRPr lang="en-ZA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9125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Draft Learning Outcomes for the Programme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43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Specific outcomes </a:t>
            </a:r>
          </a:p>
          <a:p>
            <a:pPr fontAlgn="base"/>
            <a:r>
              <a:rPr lang="en-ZA" dirty="0"/>
              <a:t>Specific to certain occupations and field of learning.</a:t>
            </a:r>
          </a:p>
          <a:p>
            <a:pPr marL="0" indent="0" fontAlgn="base">
              <a:buNone/>
            </a:pPr>
            <a:endParaRPr lang="en-ZA" dirty="0"/>
          </a:p>
          <a:p>
            <a:pPr marL="0" indent="0">
              <a:buNone/>
            </a:pPr>
            <a:endParaRPr lang="en-ZA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70276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Draft Learning Outcomes for the Programme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44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Designing learning material based on qualifications and unit standards</a:t>
            </a:r>
          </a:p>
          <a:p>
            <a:pPr marL="0" indent="0" fontAlgn="base">
              <a:buNone/>
            </a:pPr>
            <a:endParaRPr lang="en-ZA" dirty="0"/>
          </a:p>
          <a:p>
            <a:pPr marL="0" indent="0">
              <a:buNone/>
            </a:pPr>
            <a:endParaRPr lang="en-ZA" b="1" dirty="0"/>
          </a:p>
          <a:p>
            <a:endParaRPr lang="en-US" dirty="0"/>
          </a:p>
        </p:txBody>
      </p:sp>
      <p:sp>
        <p:nvSpPr>
          <p:cNvPr id="6" name="Down Arrow 5"/>
          <p:cNvSpPr/>
          <p:nvPr/>
        </p:nvSpPr>
        <p:spPr>
          <a:xfrm>
            <a:off x="1979712" y="2560230"/>
            <a:ext cx="1152128" cy="28803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ZA" dirty="0"/>
              <a:t>Design down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748847" y="2138873"/>
            <a:ext cx="1630767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/>
              <a:t>Purpose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760116" y="3071414"/>
            <a:ext cx="1630767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/>
              <a:t>Purpose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760116" y="4003955"/>
            <a:ext cx="1630767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/>
              <a:t>Purpose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760116" y="4936495"/>
            <a:ext cx="1630767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/>
              <a:t>Purpose</a:t>
            </a:r>
          </a:p>
        </p:txBody>
      </p:sp>
      <p:sp>
        <p:nvSpPr>
          <p:cNvPr id="11" name="Down Arrow 10"/>
          <p:cNvSpPr/>
          <p:nvPr/>
        </p:nvSpPr>
        <p:spPr>
          <a:xfrm rot="10800000">
            <a:off x="6228184" y="2560230"/>
            <a:ext cx="1152128" cy="28803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ZA" dirty="0"/>
              <a:t>Deliver up</a:t>
            </a:r>
          </a:p>
        </p:txBody>
      </p:sp>
      <p:sp>
        <p:nvSpPr>
          <p:cNvPr id="12" name="Down Arrow 11"/>
          <p:cNvSpPr/>
          <p:nvPr/>
        </p:nvSpPr>
        <p:spPr>
          <a:xfrm>
            <a:off x="4349700" y="2642929"/>
            <a:ext cx="360040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3" name="Down Arrow 12"/>
          <p:cNvSpPr/>
          <p:nvPr/>
        </p:nvSpPr>
        <p:spPr>
          <a:xfrm>
            <a:off x="4360506" y="3594835"/>
            <a:ext cx="360040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4" name="Down Arrow 13"/>
          <p:cNvSpPr/>
          <p:nvPr/>
        </p:nvSpPr>
        <p:spPr>
          <a:xfrm>
            <a:off x="4360506" y="4458030"/>
            <a:ext cx="360040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5" name="Curved Up Arrow 14"/>
          <p:cNvSpPr/>
          <p:nvPr/>
        </p:nvSpPr>
        <p:spPr>
          <a:xfrm>
            <a:off x="2555776" y="5440550"/>
            <a:ext cx="4104456" cy="68407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427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Conducting Analysis for Learning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45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Once the designer receives the instruction to design learning material</a:t>
            </a:r>
          </a:p>
          <a:p>
            <a:pPr fontAlgn="base"/>
            <a:r>
              <a:rPr lang="en-ZA" dirty="0"/>
              <a:t>The qualification</a:t>
            </a:r>
          </a:p>
          <a:p>
            <a:pPr fontAlgn="base"/>
            <a:r>
              <a:rPr lang="en-ZA" dirty="0"/>
              <a:t>The unit standard</a:t>
            </a:r>
          </a:p>
          <a:p>
            <a:pPr fontAlgn="base"/>
            <a:r>
              <a:rPr lang="en-ZA" dirty="0"/>
              <a:t>The outcomes and assessment criteria</a:t>
            </a:r>
          </a:p>
          <a:p>
            <a:pPr fontAlgn="base"/>
            <a:r>
              <a:rPr lang="en-ZA" dirty="0"/>
              <a:t>The learning material</a:t>
            </a:r>
          </a:p>
          <a:p>
            <a:pPr fontAlgn="base"/>
            <a:r>
              <a:rPr lang="en-ZA" dirty="0"/>
              <a:t>The target audience</a:t>
            </a:r>
          </a:p>
          <a:p>
            <a:pPr marL="0" indent="0" fontAlgn="base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309018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Conducting Analysis for Learning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46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Analyse the Qualification</a:t>
            </a:r>
          </a:p>
          <a:p>
            <a:pPr fontAlgn="base"/>
            <a:r>
              <a:rPr lang="en-ZA" dirty="0"/>
              <a:t>Aimed at</a:t>
            </a:r>
          </a:p>
          <a:p>
            <a:pPr fontAlgn="base"/>
            <a:r>
              <a:rPr lang="en-ZA" dirty="0"/>
              <a:t>Purpose</a:t>
            </a:r>
          </a:p>
          <a:p>
            <a:pPr fontAlgn="base"/>
            <a:r>
              <a:rPr lang="en-ZA" dirty="0"/>
              <a:t>Level</a:t>
            </a:r>
          </a:p>
          <a:p>
            <a:pPr fontAlgn="base"/>
            <a:r>
              <a:rPr lang="en-ZA" dirty="0"/>
              <a:t>Access required</a:t>
            </a:r>
          </a:p>
          <a:p>
            <a:pPr fontAlgn="base"/>
            <a:r>
              <a:rPr lang="en-ZA" dirty="0"/>
              <a:t>Can integrated assessment be done</a:t>
            </a:r>
          </a:p>
          <a:p>
            <a:pPr fontAlgn="base"/>
            <a:r>
              <a:rPr lang="en-ZA" dirty="0"/>
              <a:t>Spread of the credits</a:t>
            </a:r>
          </a:p>
          <a:p>
            <a:pPr fontAlgn="base"/>
            <a:r>
              <a:rPr lang="en-ZA" dirty="0"/>
              <a:t>Moderation option</a:t>
            </a:r>
          </a:p>
          <a:p>
            <a:pPr fontAlgn="base"/>
            <a:r>
              <a:rPr lang="en-ZA" dirty="0"/>
              <a:t>Use outcomes to determine resources.</a:t>
            </a:r>
          </a:p>
          <a:p>
            <a:pPr marL="0" indent="0" fontAlgn="base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96863321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Conducting Analysis for Learning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Analyse the Unit standard:</a:t>
            </a:r>
          </a:p>
          <a:p>
            <a:r>
              <a:rPr lang="en-ZA" dirty="0"/>
              <a:t>Qualification and unit standards are registered at particular levels of the NQF</a:t>
            </a:r>
          </a:p>
          <a:p>
            <a:r>
              <a:rPr lang="en-ZA" dirty="0"/>
              <a:t>Level descriptors are statements about the kind of learning that can be expected at a particular level of the NQF</a:t>
            </a:r>
          </a:p>
        </p:txBody>
      </p:sp>
    </p:spTree>
    <p:extLst>
      <p:ext uri="{BB962C8B-B14F-4D97-AF65-F5344CB8AC3E}">
        <p14:creationId xmlns:p14="http://schemas.microsoft.com/office/powerpoint/2010/main" val="32299533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Conducting Analysis for Learning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48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Analyse the Specific Outcome</a:t>
            </a:r>
          </a:p>
          <a:p>
            <a:pPr fontAlgn="base"/>
            <a:r>
              <a:rPr lang="en-ZA" dirty="0"/>
              <a:t>Specific outcomes and assessment criteria provides the guidelines of what the learning material should contain</a:t>
            </a:r>
          </a:p>
          <a:p>
            <a:pPr fontAlgn="base"/>
            <a:r>
              <a:rPr lang="en-ZA" dirty="0"/>
              <a:t>Questions need to be asked</a:t>
            </a:r>
          </a:p>
          <a:p>
            <a:pPr fontAlgn="base"/>
            <a:r>
              <a:rPr lang="en-ZA" dirty="0"/>
              <a:t>Personal preference will guide you.</a:t>
            </a:r>
          </a:p>
          <a:p>
            <a:pPr marL="0" indent="0" fontAlgn="base">
              <a:buNone/>
            </a:pPr>
            <a:endParaRPr lang="en-ZA" dirty="0"/>
          </a:p>
          <a:p>
            <a:pPr marL="0" indent="0">
              <a:buNone/>
            </a:pPr>
            <a:endParaRPr lang="en-ZA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34254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Conducting Analysis for Learning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49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Analysis process – Learning Outcomes</a:t>
            </a:r>
          </a:p>
          <a:p>
            <a:pPr marL="0" indent="0" fontAlgn="base">
              <a:buNone/>
            </a:pPr>
            <a:endParaRPr lang="en-ZA" dirty="0"/>
          </a:p>
          <a:p>
            <a:pPr marL="0" indent="0">
              <a:buNone/>
            </a:pPr>
            <a:endParaRPr lang="en-ZA" b="1" dirty="0"/>
          </a:p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28790" y="2636912"/>
            <a:ext cx="1593542" cy="956125"/>
            <a:chOff x="3644" y="757166"/>
            <a:chExt cx="1593542" cy="956125"/>
          </a:xfrm>
        </p:grpSpPr>
        <p:sp>
          <p:nvSpPr>
            <p:cNvPr id="49" name="Rounded Rectangle 48"/>
            <p:cNvSpPr/>
            <p:nvPr/>
          </p:nvSpPr>
          <p:spPr>
            <a:xfrm>
              <a:off x="3644" y="757166"/>
              <a:ext cx="1593542" cy="95612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0" name="Rounded Rectangle 4"/>
            <p:cNvSpPr/>
            <p:nvPr/>
          </p:nvSpPr>
          <p:spPr>
            <a:xfrm>
              <a:off x="31648" y="785170"/>
              <a:ext cx="1537534" cy="9001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kern="1200" dirty="0"/>
                <a:t>Write down the outcome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162564" y="2917375"/>
            <a:ext cx="337830" cy="395198"/>
            <a:chOff x="1737418" y="1037629"/>
            <a:chExt cx="337830" cy="395198"/>
          </a:xfrm>
        </p:grpSpPr>
        <p:sp>
          <p:nvSpPr>
            <p:cNvPr id="47" name="Right Arrow 46"/>
            <p:cNvSpPr/>
            <p:nvPr/>
          </p:nvSpPr>
          <p:spPr>
            <a:xfrm>
              <a:off x="1737418" y="1037629"/>
              <a:ext cx="337830" cy="395198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8" name="Right Arrow 6"/>
            <p:cNvSpPr/>
            <p:nvPr/>
          </p:nvSpPr>
          <p:spPr>
            <a:xfrm>
              <a:off x="1737418" y="1116669"/>
              <a:ext cx="236481" cy="2371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ZA" kern="12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659750" y="2636912"/>
            <a:ext cx="1593542" cy="956125"/>
            <a:chOff x="2234604" y="757166"/>
            <a:chExt cx="1593542" cy="956125"/>
          </a:xfrm>
        </p:grpSpPr>
        <p:sp>
          <p:nvSpPr>
            <p:cNvPr id="45" name="Rounded Rectangle 44"/>
            <p:cNvSpPr/>
            <p:nvPr/>
          </p:nvSpPr>
          <p:spPr>
            <a:xfrm>
              <a:off x="2234604" y="757166"/>
              <a:ext cx="1593542" cy="95612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6" name="Rounded Rectangle 8"/>
            <p:cNvSpPr/>
            <p:nvPr/>
          </p:nvSpPr>
          <p:spPr>
            <a:xfrm>
              <a:off x="2262608" y="785170"/>
              <a:ext cx="1537534" cy="9001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kern="1200" dirty="0"/>
                <a:t>What do learners need to do?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393524" y="2917375"/>
            <a:ext cx="337830" cy="395198"/>
            <a:chOff x="3968378" y="1037629"/>
            <a:chExt cx="337830" cy="395198"/>
          </a:xfrm>
        </p:grpSpPr>
        <p:sp>
          <p:nvSpPr>
            <p:cNvPr id="43" name="Right Arrow 42"/>
            <p:cNvSpPr/>
            <p:nvPr/>
          </p:nvSpPr>
          <p:spPr>
            <a:xfrm>
              <a:off x="3968378" y="1037629"/>
              <a:ext cx="337830" cy="395198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Right Arrow 10"/>
            <p:cNvSpPr/>
            <p:nvPr/>
          </p:nvSpPr>
          <p:spPr>
            <a:xfrm>
              <a:off x="3968378" y="1116669"/>
              <a:ext cx="236481" cy="2371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ZA" kern="120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890709" y="2636912"/>
            <a:ext cx="1593542" cy="956125"/>
            <a:chOff x="4465563" y="757166"/>
            <a:chExt cx="1593542" cy="956125"/>
          </a:xfrm>
        </p:grpSpPr>
        <p:sp>
          <p:nvSpPr>
            <p:cNvPr id="41" name="Rounded Rectangle 40"/>
            <p:cNvSpPr/>
            <p:nvPr/>
          </p:nvSpPr>
          <p:spPr>
            <a:xfrm>
              <a:off x="4465563" y="757166"/>
              <a:ext cx="1593542" cy="95612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Rounded Rectangle 12"/>
            <p:cNvSpPr/>
            <p:nvPr/>
          </p:nvSpPr>
          <p:spPr>
            <a:xfrm>
              <a:off x="4493567" y="785170"/>
              <a:ext cx="1537534" cy="9001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kern="1200" dirty="0"/>
                <a:t>What do learners need to know?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624483" y="2917375"/>
            <a:ext cx="337830" cy="395198"/>
            <a:chOff x="6199337" y="1037629"/>
            <a:chExt cx="337830" cy="395198"/>
          </a:xfrm>
        </p:grpSpPr>
        <p:sp>
          <p:nvSpPr>
            <p:cNvPr id="39" name="Right Arrow 38"/>
            <p:cNvSpPr/>
            <p:nvPr/>
          </p:nvSpPr>
          <p:spPr>
            <a:xfrm>
              <a:off x="6199337" y="1037629"/>
              <a:ext cx="337830" cy="395198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Right Arrow 14"/>
            <p:cNvSpPr/>
            <p:nvPr/>
          </p:nvSpPr>
          <p:spPr>
            <a:xfrm>
              <a:off x="6199337" y="1116669"/>
              <a:ext cx="236481" cy="2371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ZA" kern="12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21668" y="2636912"/>
            <a:ext cx="1593542" cy="956125"/>
            <a:chOff x="6696522" y="757166"/>
            <a:chExt cx="1593542" cy="956125"/>
          </a:xfrm>
        </p:grpSpPr>
        <p:sp>
          <p:nvSpPr>
            <p:cNvPr id="37" name="Rounded Rectangle 36"/>
            <p:cNvSpPr/>
            <p:nvPr/>
          </p:nvSpPr>
          <p:spPr>
            <a:xfrm>
              <a:off x="6696522" y="757166"/>
              <a:ext cx="1593542" cy="95612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Rounded Rectangle 16"/>
            <p:cNvSpPr/>
            <p:nvPr/>
          </p:nvSpPr>
          <p:spPr>
            <a:xfrm>
              <a:off x="6724526" y="785170"/>
              <a:ext cx="1537534" cy="9001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kern="1200" dirty="0"/>
                <a:t>Select learning activities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720840" y="3733269"/>
            <a:ext cx="395198" cy="337830"/>
            <a:chOff x="7295694" y="1853523"/>
            <a:chExt cx="395198" cy="337830"/>
          </a:xfrm>
        </p:grpSpPr>
        <p:sp>
          <p:nvSpPr>
            <p:cNvPr id="35" name="Right Arrow 34"/>
            <p:cNvSpPr/>
            <p:nvPr/>
          </p:nvSpPr>
          <p:spPr>
            <a:xfrm rot="5400000">
              <a:off x="7324378" y="1824839"/>
              <a:ext cx="337830" cy="395198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Right Arrow 18"/>
            <p:cNvSpPr/>
            <p:nvPr/>
          </p:nvSpPr>
          <p:spPr>
            <a:xfrm>
              <a:off x="7374735" y="1853523"/>
              <a:ext cx="237118" cy="2364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ZA" kern="12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7121668" y="4230454"/>
            <a:ext cx="1593542" cy="956125"/>
            <a:chOff x="6696522" y="2350708"/>
            <a:chExt cx="1593542" cy="956125"/>
          </a:xfrm>
        </p:grpSpPr>
        <p:sp>
          <p:nvSpPr>
            <p:cNvPr id="33" name="Rounded Rectangle 32"/>
            <p:cNvSpPr/>
            <p:nvPr/>
          </p:nvSpPr>
          <p:spPr>
            <a:xfrm>
              <a:off x="6696522" y="2350708"/>
              <a:ext cx="1593542" cy="95612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Rounded Rectangle 20"/>
            <p:cNvSpPr/>
            <p:nvPr/>
          </p:nvSpPr>
          <p:spPr>
            <a:xfrm>
              <a:off x="6724526" y="2378712"/>
              <a:ext cx="1537534" cy="9001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kern="1200" dirty="0"/>
                <a:t>Teaching methods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643606" y="4510917"/>
            <a:ext cx="337830" cy="395198"/>
            <a:chOff x="6218460" y="2631171"/>
            <a:chExt cx="337830" cy="395198"/>
          </a:xfrm>
        </p:grpSpPr>
        <p:sp>
          <p:nvSpPr>
            <p:cNvPr id="31" name="Right Arrow 30"/>
            <p:cNvSpPr/>
            <p:nvPr/>
          </p:nvSpPr>
          <p:spPr>
            <a:xfrm rot="10800000">
              <a:off x="6218460" y="2631171"/>
              <a:ext cx="337830" cy="395198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Right Arrow 22"/>
            <p:cNvSpPr/>
            <p:nvPr/>
          </p:nvSpPr>
          <p:spPr>
            <a:xfrm rot="21600000">
              <a:off x="6319809" y="2710211"/>
              <a:ext cx="236481" cy="2371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ZA" kern="1200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890709" y="4230454"/>
            <a:ext cx="1593542" cy="956125"/>
            <a:chOff x="4465563" y="2350708"/>
            <a:chExt cx="1593542" cy="956125"/>
          </a:xfrm>
        </p:grpSpPr>
        <p:sp>
          <p:nvSpPr>
            <p:cNvPr id="29" name="Rounded Rectangle 28"/>
            <p:cNvSpPr/>
            <p:nvPr/>
          </p:nvSpPr>
          <p:spPr>
            <a:xfrm>
              <a:off x="4465563" y="2350708"/>
              <a:ext cx="1593542" cy="95612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Rounded Rectangle 24"/>
            <p:cNvSpPr/>
            <p:nvPr/>
          </p:nvSpPr>
          <p:spPr>
            <a:xfrm>
              <a:off x="4493567" y="2378712"/>
              <a:ext cx="1537534" cy="9001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kern="1200" dirty="0"/>
                <a:t>Sequence activities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412646" y="4510917"/>
            <a:ext cx="337830" cy="395198"/>
            <a:chOff x="3987500" y="2631171"/>
            <a:chExt cx="337830" cy="395198"/>
          </a:xfrm>
        </p:grpSpPr>
        <p:sp>
          <p:nvSpPr>
            <p:cNvPr id="27" name="Right Arrow 26"/>
            <p:cNvSpPr/>
            <p:nvPr/>
          </p:nvSpPr>
          <p:spPr>
            <a:xfrm rot="10800000">
              <a:off x="3987500" y="2631171"/>
              <a:ext cx="337830" cy="395198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Right Arrow 26"/>
            <p:cNvSpPr/>
            <p:nvPr/>
          </p:nvSpPr>
          <p:spPr>
            <a:xfrm rot="21600000">
              <a:off x="4088849" y="2710211"/>
              <a:ext cx="236481" cy="2371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ZA" kern="12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659750" y="4230454"/>
            <a:ext cx="1593542" cy="956125"/>
            <a:chOff x="2234604" y="2350708"/>
            <a:chExt cx="1593542" cy="956125"/>
          </a:xfrm>
        </p:grpSpPr>
        <p:sp>
          <p:nvSpPr>
            <p:cNvPr id="25" name="Rounded Rectangle 24"/>
            <p:cNvSpPr/>
            <p:nvPr/>
          </p:nvSpPr>
          <p:spPr>
            <a:xfrm>
              <a:off x="2234604" y="2350708"/>
              <a:ext cx="1593542" cy="95612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Rounded Rectangle 28"/>
            <p:cNvSpPr/>
            <p:nvPr/>
          </p:nvSpPr>
          <p:spPr>
            <a:xfrm>
              <a:off x="2262608" y="2378712"/>
              <a:ext cx="1537534" cy="9001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kern="1200" dirty="0"/>
                <a:t>Resources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181687" y="4510917"/>
            <a:ext cx="337830" cy="395198"/>
            <a:chOff x="1756541" y="2631171"/>
            <a:chExt cx="337830" cy="395198"/>
          </a:xfrm>
        </p:grpSpPr>
        <p:sp>
          <p:nvSpPr>
            <p:cNvPr id="23" name="Right Arrow 22"/>
            <p:cNvSpPr/>
            <p:nvPr/>
          </p:nvSpPr>
          <p:spPr>
            <a:xfrm rot="10800000">
              <a:off x="1756541" y="2631171"/>
              <a:ext cx="337830" cy="395198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Right Arrow 30"/>
            <p:cNvSpPr/>
            <p:nvPr/>
          </p:nvSpPr>
          <p:spPr>
            <a:xfrm rot="21600000">
              <a:off x="1857890" y="2710211"/>
              <a:ext cx="236481" cy="2371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ZA" kern="1200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28790" y="4230454"/>
            <a:ext cx="1593542" cy="956125"/>
            <a:chOff x="3644" y="2350708"/>
            <a:chExt cx="1593542" cy="956125"/>
          </a:xfrm>
        </p:grpSpPr>
        <p:sp>
          <p:nvSpPr>
            <p:cNvPr id="21" name="Rounded Rectangle 20"/>
            <p:cNvSpPr/>
            <p:nvPr/>
          </p:nvSpPr>
          <p:spPr>
            <a:xfrm>
              <a:off x="3644" y="2350708"/>
              <a:ext cx="1593542" cy="95612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Rounded Rectangle 32"/>
            <p:cNvSpPr/>
            <p:nvPr/>
          </p:nvSpPr>
          <p:spPr>
            <a:xfrm>
              <a:off x="31648" y="2378712"/>
              <a:ext cx="1537534" cy="9001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kern="1200" dirty="0"/>
                <a:t>Content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94410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5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>
              <a:lnSpc>
                <a:spcPct val="150000"/>
              </a:lnSpc>
              <a:spcBef>
                <a:spcPts val="0"/>
              </a:spcBef>
              <a:buClrTx/>
              <a:buSzTx/>
              <a:buNone/>
            </a:pPr>
            <a:r>
              <a:rPr lang="en-ZA" b="1" dirty="0">
                <a:solidFill>
                  <a:srgbClr val="000066"/>
                </a:solidFill>
              </a:rPr>
              <a:t>Section 6 – 		Summative assessment – Workplace 			assignments</a:t>
            </a:r>
            <a:endParaRPr lang="en-US" dirty="0">
              <a:solidFill>
                <a:srgbClr val="000066"/>
              </a:solidFill>
            </a:endParaRP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ClrTx/>
              <a:buSzTx/>
              <a:buNone/>
            </a:pPr>
            <a:r>
              <a:rPr lang="en-ZA" b="1" dirty="0">
                <a:solidFill>
                  <a:srgbClr val="000066"/>
                </a:solidFill>
              </a:rPr>
              <a:t>Section 7 – 		Feedback</a:t>
            </a:r>
            <a:endParaRPr lang="en-US" dirty="0">
              <a:solidFill>
                <a:srgbClr val="000066"/>
              </a:solidFill>
            </a:endParaRP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ClrTx/>
              <a:buSzTx/>
              <a:buNone/>
            </a:pPr>
            <a:r>
              <a:rPr lang="en-ZA" b="1" dirty="0">
                <a:solidFill>
                  <a:srgbClr val="000066"/>
                </a:solidFill>
              </a:rPr>
              <a:t>Section 8 – 10		Additional Evidence</a:t>
            </a:r>
            <a:endParaRPr lang="en-US" dirty="0">
              <a:solidFill>
                <a:srgbClr val="000066"/>
              </a:solidFill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7246738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Conducting Analysis for Learning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50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Selecting a Unit Standard</a:t>
            </a:r>
          </a:p>
          <a:p>
            <a:pPr fontAlgn="base"/>
            <a:r>
              <a:rPr lang="en-ZA" dirty="0"/>
              <a:t>Once learning outcomes have been identified</a:t>
            </a:r>
          </a:p>
          <a:p>
            <a:pPr fontAlgn="base"/>
            <a:r>
              <a:rPr lang="en-ZA" dirty="0"/>
              <a:t>Designer will look for unit standard or qualification to best suit the need</a:t>
            </a:r>
          </a:p>
          <a:p>
            <a:pPr fontAlgn="base"/>
            <a:r>
              <a:rPr lang="en-ZA" dirty="0"/>
              <a:t>If wrong unit standard chosen, programme could fail.</a:t>
            </a:r>
          </a:p>
        </p:txBody>
      </p:sp>
    </p:spTree>
    <p:extLst>
      <p:ext uri="{BB962C8B-B14F-4D97-AF65-F5344CB8AC3E}">
        <p14:creationId xmlns:p14="http://schemas.microsoft.com/office/powerpoint/2010/main" val="423316803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Conducting Analysis for </a:t>
            </a:r>
            <a:br>
              <a:rPr lang="en-ZA" dirty="0"/>
            </a:br>
            <a:r>
              <a:rPr lang="en-ZA" dirty="0"/>
              <a:t>Learning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algn="ctr"/>
            <a:r>
              <a:rPr lang="en-ZA" sz="9600" dirty="0">
                <a:solidFill>
                  <a:srgbClr val="FFFFFF"/>
                </a:solidFill>
              </a:rPr>
              <a:t>Activity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Group discussion:</a:t>
            </a:r>
          </a:p>
          <a:p>
            <a:pPr marL="0" indent="0">
              <a:buNone/>
            </a:pPr>
            <a:endParaRPr lang="en-ZA" dirty="0"/>
          </a:p>
          <a:p>
            <a:r>
              <a:rPr lang="en-ZA" dirty="0"/>
              <a:t>How to select a qualification or unit standard using the SAQA website</a:t>
            </a:r>
            <a:endParaRPr lang="en-US" dirty="0"/>
          </a:p>
          <a:p>
            <a:r>
              <a:rPr lang="en-ZA" dirty="0"/>
              <a:t>What does the anatomy of a Unit Standard provide the designer/developer</a:t>
            </a:r>
            <a:br>
              <a:rPr lang="en-ZA" dirty="0"/>
            </a:br>
            <a:r>
              <a:rPr lang="en-ZA" dirty="0"/>
              <a:t>(Pages 52 – 57)</a:t>
            </a:r>
            <a:endParaRPr lang="en-US" dirty="0"/>
          </a:p>
          <a:p>
            <a:endParaRPr lang="en-ZA" dirty="0"/>
          </a:p>
          <a:p>
            <a:pPr marL="0" indent="0">
              <a:buNone/>
            </a:pPr>
            <a:endParaRPr lang="en-Z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0693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Conducting Analysis for Learning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52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Write learning outcomes aligned to a Unit Standard</a:t>
            </a:r>
          </a:p>
          <a:p>
            <a:pPr fontAlgn="base"/>
            <a:r>
              <a:rPr lang="en-ZA" dirty="0"/>
              <a:t>For learners to receive credits, the material should be aligned to a unit standard</a:t>
            </a:r>
          </a:p>
          <a:p>
            <a:pPr fontAlgn="base"/>
            <a:r>
              <a:rPr lang="en-ZA" dirty="0"/>
              <a:t>Each ETQA will require you to submit a comprehensive analysis grid that aligns the material and assessments to the unit standard</a:t>
            </a:r>
          </a:p>
          <a:p>
            <a:pPr fontAlgn="base"/>
            <a:r>
              <a:rPr lang="en-ZA" dirty="0"/>
              <a:t>Lets look at a checklist to help you analyse a unit standard to compile a mind map.</a:t>
            </a:r>
          </a:p>
        </p:txBody>
      </p:sp>
    </p:spTree>
    <p:extLst>
      <p:ext uri="{BB962C8B-B14F-4D97-AF65-F5344CB8AC3E}">
        <p14:creationId xmlns:p14="http://schemas.microsoft.com/office/powerpoint/2010/main" val="260679242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Conducting Analysis for Learning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53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Checklist questions you can ask to compile a mind map:</a:t>
            </a:r>
          </a:p>
          <a:p>
            <a:pPr fontAlgn="base"/>
            <a:r>
              <a:rPr lang="en-ZA" dirty="0"/>
              <a:t>What is the purpose statement of your unit standard?</a:t>
            </a:r>
          </a:p>
          <a:p>
            <a:pPr fontAlgn="base"/>
            <a:r>
              <a:rPr lang="en-ZA" dirty="0"/>
              <a:t>What is the “learning assumed to be in place”?</a:t>
            </a:r>
          </a:p>
          <a:p>
            <a:pPr fontAlgn="base"/>
            <a:r>
              <a:rPr lang="en-ZA" dirty="0"/>
              <a:t>How many outcomes does the unit standard contain?</a:t>
            </a:r>
          </a:p>
          <a:p>
            <a:pPr fontAlgn="base"/>
            <a:r>
              <a:rPr lang="en-ZA" dirty="0"/>
              <a:t>Are the range statements attached to a particular outcome/s or do they apply to the unit standard as a whole</a:t>
            </a:r>
          </a:p>
          <a:p>
            <a:pPr marL="0" indent="0" fontAlgn="base">
              <a:buNone/>
            </a:pPr>
            <a:endParaRPr lang="en-ZA" dirty="0"/>
          </a:p>
          <a:p>
            <a:pPr marL="0" indent="0">
              <a:buNone/>
            </a:pPr>
            <a:endParaRPr lang="en-ZA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38052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Conducting Analysis for Learning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54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Checklist questions you can ask to compile a mind map:</a:t>
            </a:r>
          </a:p>
          <a:p>
            <a:pPr fontAlgn="base"/>
            <a:r>
              <a:rPr lang="en-ZA" dirty="0"/>
              <a:t>Make a list of the embedded/underpinning knowledge within the whole unit standard</a:t>
            </a:r>
          </a:p>
          <a:p>
            <a:pPr fontAlgn="base"/>
            <a:r>
              <a:rPr lang="en-ZA" dirty="0"/>
              <a:t>How many credits are assigned to the unit standard?</a:t>
            </a:r>
          </a:p>
          <a:p>
            <a:pPr fontAlgn="base"/>
            <a:r>
              <a:rPr lang="en-ZA" dirty="0"/>
              <a:t>What does this translate to in notional hours?</a:t>
            </a:r>
          </a:p>
          <a:p>
            <a:pPr fontAlgn="base"/>
            <a:r>
              <a:rPr lang="en-ZA" dirty="0"/>
              <a:t>Which critical cross-field outcomes relate to this unit standard?</a:t>
            </a:r>
          </a:p>
          <a:p>
            <a:pPr fontAlgn="base"/>
            <a:r>
              <a:rPr lang="en-ZA" dirty="0"/>
              <a:t>What other information is contained in the ‘notes’ section?</a:t>
            </a:r>
          </a:p>
        </p:txBody>
      </p:sp>
    </p:spTree>
    <p:extLst>
      <p:ext uri="{BB962C8B-B14F-4D97-AF65-F5344CB8AC3E}">
        <p14:creationId xmlns:p14="http://schemas.microsoft.com/office/powerpoint/2010/main" val="16873557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Conducting Analysis for Learning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55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Integrating outcomes</a:t>
            </a:r>
          </a:p>
          <a:p>
            <a:pPr fontAlgn="base"/>
            <a:r>
              <a:rPr lang="en-ZA" dirty="0"/>
              <a:t>When designing for more than one outcome</a:t>
            </a:r>
          </a:p>
          <a:p>
            <a:pPr fontAlgn="base"/>
            <a:r>
              <a:rPr lang="en-ZA" dirty="0"/>
              <a:t>Which outcomes can you merge to form one assessment activity</a:t>
            </a:r>
          </a:p>
          <a:p>
            <a:pPr fontAlgn="base"/>
            <a:r>
              <a:rPr lang="en-ZA" dirty="0"/>
              <a:t>Need to make sure that learners don’t miss out on important points.</a:t>
            </a:r>
          </a:p>
        </p:txBody>
      </p:sp>
    </p:spTree>
    <p:extLst>
      <p:ext uri="{BB962C8B-B14F-4D97-AF65-F5344CB8AC3E}">
        <p14:creationId xmlns:p14="http://schemas.microsoft.com/office/powerpoint/2010/main" val="250503777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Conducting Analysis for Learning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56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Unpacking unit standards</a:t>
            </a:r>
          </a:p>
          <a:p>
            <a:pPr fontAlgn="base"/>
            <a:r>
              <a:rPr lang="en-ZA" dirty="0"/>
              <a:t>Copy the unit standards onto a word document</a:t>
            </a:r>
          </a:p>
          <a:p>
            <a:pPr fontAlgn="base"/>
            <a:r>
              <a:rPr lang="en-ZA" dirty="0"/>
              <a:t>Change the font of the specific outcomes and assessment criteria to a larger font</a:t>
            </a:r>
          </a:p>
          <a:p>
            <a:pPr fontAlgn="base"/>
            <a:r>
              <a:rPr lang="en-ZA" dirty="0"/>
              <a:t>Cut each one of the specific outcomes and assessment criteria out</a:t>
            </a:r>
          </a:p>
          <a:p>
            <a:pPr fontAlgn="base"/>
            <a:r>
              <a:rPr lang="en-ZA" dirty="0"/>
              <a:t>Sort and group the specific outcomes and assessment criteria into groups of related criteria and outcomes.</a:t>
            </a:r>
          </a:p>
        </p:txBody>
      </p:sp>
    </p:spTree>
    <p:extLst>
      <p:ext uri="{BB962C8B-B14F-4D97-AF65-F5344CB8AC3E}">
        <p14:creationId xmlns:p14="http://schemas.microsoft.com/office/powerpoint/2010/main" val="93425330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Conducting Analysis for Learning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57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The Learning Material</a:t>
            </a:r>
          </a:p>
          <a:p>
            <a:pPr fontAlgn="base"/>
            <a:r>
              <a:rPr lang="en-ZA" dirty="0"/>
              <a:t>A Learner Guide</a:t>
            </a:r>
          </a:p>
          <a:p>
            <a:pPr fontAlgn="base"/>
            <a:r>
              <a:rPr lang="en-ZA" dirty="0"/>
              <a:t>A Facilitator Guide</a:t>
            </a:r>
          </a:p>
          <a:p>
            <a:pPr fontAlgn="base"/>
            <a:r>
              <a:rPr lang="en-ZA" dirty="0"/>
              <a:t>An Assessor and Moderator Guide</a:t>
            </a:r>
          </a:p>
          <a:p>
            <a:pPr fontAlgn="base"/>
            <a:r>
              <a:rPr lang="en-ZA" dirty="0"/>
              <a:t>The Portfolio of Evidence</a:t>
            </a:r>
          </a:p>
          <a:p>
            <a:pPr fontAlgn="base"/>
            <a:r>
              <a:rPr lang="en-ZA" dirty="0"/>
              <a:t>And in some cases, the PowerPoint Presentation, as well as other visual aids.</a:t>
            </a:r>
          </a:p>
        </p:txBody>
      </p:sp>
    </p:spTree>
    <p:extLst>
      <p:ext uri="{BB962C8B-B14F-4D97-AF65-F5344CB8AC3E}">
        <p14:creationId xmlns:p14="http://schemas.microsoft.com/office/powerpoint/2010/main" val="359979498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Conducting Analysis for Learning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58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Generic requirements for learning guides</a:t>
            </a:r>
          </a:p>
          <a:p>
            <a:pPr fontAlgn="base"/>
            <a:r>
              <a:rPr lang="en-ZA" dirty="0"/>
              <a:t>Glossary and terms related to SAQA, NQF and outcomes-based learning and assessment</a:t>
            </a:r>
          </a:p>
          <a:p>
            <a:pPr fontAlgn="base"/>
            <a:r>
              <a:rPr lang="en-ZA" dirty="0"/>
              <a:t>Learning programme details</a:t>
            </a:r>
          </a:p>
          <a:p>
            <a:pPr fontAlgn="base"/>
            <a:r>
              <a:rPr lang="en-ZA" dirty="0"/>
              <a:t>Entry level requirements</a:t>
            </a:r>
          </a:p>
          <a:p>
            <a:pPr fontAlgn="base"/>
            <a:r>
              <a:rPr lang="en-ZA" dirty="0"/>
              <a:t>Learning outcomes and assessment criteria</a:t>
            </a:r>
          </a:p>
          <a:p>
            <a:pPr fontAlgn="base"/>
            <a:r>
              <a:rPr lang="en-ZA" dirty="0"/>
              <a:t>The purpose of the qualification/unit standard</a:t>
            </a:r>
          </a:p>
          <a:p>
            <a:pPr fontAlgn="base"/>
            <a:r>
              <a:rPr lang="en-ZA" dirty="0"/>
              <a:t>An explanation of the credit value</a:t>
            </a:r>
          </a:p>
        </p:txBody>
      </p:sp>
    </p:spTree>
    <p:extLst>
      <p:ext uri="{BB962C8B-B14F-4D97-AF65-F5344CB8AC3E}">
        <p14:creationId xmlns:p14="http://schemas.microsoft.com/office/powerpoint/2010/main" val="141787005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Conducting Analysis for Learning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59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Generic requirements for learning guides</a:t>
            </a:r>
          </a:p>
          <a:p>
            <a:pPr fontAlgn="base"/>
            <a:r>
              <a:rPr lang="en-ZA" dirty="0"/>
              <a:t>The target audience</a:t>
            </a:r>
          </a:p>
          <a:p>
            <a:pPr fontAlgn="base"/>
            <a:r>
              <a:rPr lang="en-ZA" dirty="0"/>
              <a:t>Assessment and re-assessment</a:t>
            </a:r>
          </a:p>
          <a:p>
            <a:pPr fontAlgn="base"/>
            <a:r>
              <a:rPr lang="en-ZA" dirty="0"/>
              <a:t>Appeals and appeals procedure</a:t>
            </a:r>
          </a:p>
          <a:p>
            <a:pPr fontAlgn="base"/>
            <a:r>
              <a:rPr lang="en-ZA" dirty="0"/>
              <a:t>Principles of assessment and evidence</a:t>
            </a:r>
          </a:p>
          <a:p>
            <a:pPr fontAlgn="base"/>
            <a:r>
              <a:rPr lang="en-ZA" dirty="0"/>
              <a:t>The delivery mechanism and roles and responsibilities</a:t>
            </a:r>
          </a:p>
        </p:txBody>
      </p:sp>
    </p:spTree>
    <p:extLst>
      <p:ext uri="{BB962C8B-B14F-4D97-AF65-F5344CB8AC3E}">
        <p14:creationId xmlns:p14="http://schemas.microsoft.com/office/powerpoint/2010/main" val="3248806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Categories Of Evidence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6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ZA" dirty="0"/>
          </a:p>
        </p:txBody>
      </p:sp>
      <p:grpSp>
        <p:nvGrpSpPr>
          <p:cNvPr id="6" name="Group 5"/>
          <p:cNvGrpSpPr/>
          <p:nvPr/>
        </p:nvGrpSpPr>
        <p:grpSpPr>
          <a:xfrm>
            <a:off x="3312044" y="1662280"/>
            <a:ext cx="2592288" cy="2592288"/>
            <a:chOff x="3309164" y="77932"/>
            <a:chExt cx="2592288" cy="2592288"/>
          </a:xfrm>
          <a:scene3d>
            <a:camera prst="orthographicFront"/>
            <a:lightRig rig="flat" dir="t"/>
          </a:scene3d>
        </p:grpSpPr>
        <p:sp>
          <p:nvSpPr>
            <p:cNvPr id="13" name="Oval 12"/>
            <p:cNvSpPr/>
            <p:nvPr/>
          </p:nvSpPr>
          <p:spPr>
            <a:xfrm>
              <a:off x="3309164" y="77932"/>
              <a:ext cx="2592288" cy="2592288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4" name="Oval 4"/>
            <p:cNvSpPr/>
            <p:nvPr/>
          </p:nvSpPr>
          <p:spPr>
            <a:xfrm>
              <a:off x="3654802" y="531583"/>
              <a:ext cx="1901011" cy="11665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b="1" kern="1200" dirty="0">
                  <a:solidFill>
                    <a:schemeClr val="bg1"/>
                  </a:solidFill>
                  <a:effectLst/>
                </a:rPr>
                <a:t>Practical Competence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211239" y="3258534"/>
            <a:ext cx="2592288" cy="2592288"/>
            <a:chOff x="4208359" y="1674186"/>
            <a:chExt cx="2592288" cy="2592288"/>
          </a:xfrm>
          <a:scene3d>
            <a:camera prst="orthographicFront"/>
            <a:lightRig rig="flat" dir="t"/>
          </a:scene3d>
        </p:grpSpPr>
        <p:sp>
          <p:nvSpPr>
            <p:cNvPr id="11" name="Oval 10"/>
            <p:cNvSpPr/>
            <p:nvPr/>
          </p:nvSpPr>
          <p:spPr>
            <a:xfrm>
              <a:off x="4208359" y="1674186"/>
              <a:ext cx="2592288" cy="2592288"/>
            </a:xfrm>
            <a:prstGeom prst="ellipse">
              <a:avLst/>
            </a:prstGeom>
            <a:solidFill>
              <a:schemeClr val="bg1">
                <a:lumMod val="65000"/>
                <a:alpha val="50000"/>
              </a:schemeClr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2" name="Oval 6"/>
            <p:cNvSpPr/>
            <p:nvPr/>
          </p:nvSpPr>
          <p:spPr>
            <a:xfrm>
              <a:off x="5001168" y="2343860"/>
              <a:ext cx="1555372" cy="142575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b="1" kern="1200" dirty="0">
                  <a:solidFill>
                    <a:schemeClr val="bg1"/>
                  </a:solidFill>
                </a:rPr>
                <a:t>Reflective Competence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340472" y="3258534"/>
            <a:ext cx="2592288" cy="2592288"/>
            <a:chOff x="2337592" y="1674186"/>
            <a:chExt cx="2592288" cy="2592288"/>
          </a:xfrm>
          <a:scene3d>
            <a:camera prst="orthographicFront"/>
            <a:lightRig rig="flat" dir="t"/>
          </a:scene3d>
        </p:grpSpPr>
        <p:sp>
          <p:nvSpPr>
            <p:cNvPr id="9" name="Oval 8"/>
            <p:cNvSpPr/>
            <p:nvPr/>
          </p:nvSpPr>
          <p:spPr>
            <a:xfrm>
              <a:off x="2337592" y="1674186"/>
              <a:ext cx="2592288" cy="2592288"/>
            </a:xfrm>
            <a:prstGeom prst="ellipse">
              <a:avLst/>
            </a:prstGeom>
            <a:solidFill>
              <a:schemeClr val="accent5">
                <a:alpha val="50000"/>
              </a:schemeClr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0" name="Oval 8"/>
            <p:cNvSpPr/>
            <p:nvPr/>
          </p:nvSpPr>
          <p:spPr>
            <a:xfrm>
              <a:off x="2581699" y="2343860"/>
              <a:ext cx="1555372" cy="142575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b="1" kern="1200" dirty="0">
                  <a:solidFill>
                    <a:schemeClr val="bg1"/>
                  </a:solidFill>
                </a:rPr>
                <a:t>Foundational Competence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8216511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Conducting Analysis for Learning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60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Generic requirements for learning guides</a:t>
            </a:r>
          </a:p>
          <a:p>
            <a:pPr fontAlgn="base"/>
            <a:r>
              <a:rPr lang="en-ZA" dirty="0"/>
              <a:t>The unit standard</a:t>
            </a:r>
          </a:p>
          <a:p>
            <a:pPr fontAlgn="base"/>
            <a:r>
              <a:rPr lang="en-ZA" dirty="0"/>
              <a:t>Recognition of Prior Learning (RPL)</a:t>
            </a:r>
          </a:p>
          <a:p>
            <a:pPr fontAlgn="base"/>
            <a:r>
              <a:rPr lang="en-ZA" dirty="0"/>
              <a:t>Content based on specific outcomes and assessment criteria</a:t>
            </a:r>
          </a:p>
          <a:p>
            <a:pPr fontAlgn="base"/>
            <a:r>
              <a:rPr lang="en-ZA" dirty="0"/>
              <a:t>Activities that relate to the specific outcomes and assessment criteria.</a:t>
            </a:r>
          </a:p>
        </p:txBody>
      </p:sp>
    </p:spTree>
    <p:extLst>
      <p:ext uri="{BB962C8B-B14F-4D97-AF65-F5344CB8AC3E}">
        <p14:creationId xmlns:p14="http://schemas.microsoft.com/office/powerpoint/2010/main" val="327118697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Conducting Analysis for Learning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61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Generic requirements for portfolio of evidence (PoE)</a:t>
            </a:r>
          </a:p>
          <a:p>
            <a:pPr fontAlgn="base"/>
            <a:r>
              <a:rPr lang="en-ZA" dirty="0"/>
              <a:t>Administration section</a:t>
            </a:r>
          </a:p>
          <a:p>
            <a:pPr fontAlgn="base"/>
            <a:r>
              <a:rPr lang="en-ZA" dirty="0"/>
              <a:t>Planning and preparing for assessment</a:t>
            </a:r>
          </a:p>
          <a:p>
            <a:pPr fontAlgn="base"/>
            <a:r>
              <a:rPr lang="en-ZA" dirty="0"/>
              <a:t>Conducting of assessment</a:t>
            </a:r>
          </a:p>
          <a:p>
            <a:pPr fontAlgn="base"/>
            <a:r>
              <a:rPr lang="en-ZA" dirty="0"/>
              <a:t>Feedback</a:t>
            </a:r>
          </a:p>
          <a:p>
            <a:pPr fontAlgn="base"/>
            <a:r>
              <a:rPr lang="en-ZA" dirty="0"/>
              <a:t>Assessment review.</a:t>
            </a:r>
          </a:p>
        </p:txBody>
      </p:sp>
    </p:spTree>
    <p:extLst>
      <p:ext uri="{BB962C8B-B14F-4D97-AF65-F5344CB8AC3E}">
        <p14:creationId xmlns:p14="http://schemas.microsoft.com/office/powerpoint/2010/main" val="81467514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Conducting Analysis for Learning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62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Generic requirements for Facilitator Guide</a:t>
            </a:r>
          </a:p>
          <a:p>
            <a:pPr fontAlgn="base"/>
            <a:r>
              <a:rPr lang="en-ZA" dirty="0"/>
              <a:t>Unit standard/s</a:t>
            </a:r>
          </a:p>
          <a:p>
            <a:pPr fontAlgn="base"/>
            <a:r>
              <a:rPr lang="en-ZA" dirty="0"/>
              <a:t>Guidelines on facilitation of outcomes bases learning and adult learning</a:t>
            </a:r>
          </a:p>
          <a:p>
            <a:pPr fontAlgn="base"/>
            <a:r>
              <a:rPr lang="en-ZA" dirty="0"/>
              <a:t>Roles and responsibilities of the facilitator, assessor, moderator and learner/s</a:t>
            </a:r>
          </a:p>
          <a:p>
            <a:pPr fontAlgn="base"/>
            <a:r>
              <a:rPr lang="en-ZA" dirty="0"/>
              <a:t>Information on the NQF and principles</a:t>
            </a:r>
          </a:p>
          <a:p>
            <a:pPr fontAlgn="base"/>
            <a:r>
              <a:rPr lang="en-ZA" dirty="0"/>
              <a:t>Time table</a:t>
            </a:r>
          </a:p>
          <a:p>
            <a:pPr marL="0" indent="0" fontAlgn="base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9542600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Conducting Analysis for Learning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63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Generic requirements for Facilitator Guide</a:t>
            </a:r>
          </a:p>
          <a:p>
            <a:pPr fontAlgn="base"/>
            <a:r>
              <a:rPr lang="en-ZA" dirty="0"/>
              <a:t>Lesson plan</a:t>
            </a:r>
          </a:p>
          <a:p>
            <a:pPr fontAlgn="base"/>
            <a:r>
              <a:rPr lang="en-ZA" dirty="0"/>
              <a:t>Administration documents and instructions for their use</a:t>
            </a:r>
          </a:p>
          <a:p>
            <a:pPr fontAlgn="base"/>
            <a:r>
              <a:rPr lang="en-ZA" dirty="0"/>
              <a:t>Facilitator report template</a:t>
            </a:r>
          </a:p>
          <a:p>
            <a:pPr fontAlgn="base"/>
            <a:r>
              <a:rPr lang="en-ZA" dirty="0"/>
              <a:t>Alignment matrix.</a:t>
            </a:r>
          </a:p>
          <a:p>
            <a:pPr fontAlgn="base"/>
            <a:endParaRPr lang="en-ZA" dirty="0"/>
          </a:p>
          <a:p>
            <a:pPr marL="0" indent="0" fontAlgn="base">
              <a:buNone/>
            </a:pPr>
            <a:endParaRPr lang="en-ZA" dirty="0"/>
          </a:p>
          <a:p>
            <a:pPr marL="0" indent="0">
              <a:buNone/>
            </a:pPr>
            <a:endParaRPr lang="en-ZA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14853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Conducting Analysis for Learning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64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Generic requirements for Assessor Guide</a:t>
            </a:r>
          </a:p>
          <a:p>
            <a:pPr fontAlgn="base"/>
            <a:r>
              <a:rPr lang="en-ZA" dirty="0"/>
              <a:t>The unit standard</a:t>
            </a:r>
          </a:p>
          <a:p>
            <a:pPr fontAlgn="base"/>
            <a:r>
              <a:rPr lang="en-ZA" dirty="0"/>
              <a:t>Planning and preparation documents</a:t>
            </a:r>
          </a:p>
          <a:p>
            <a:pPr fontAlgn="base"/>
            <a:r>
              <a:rPr lang="en-ZA" dirty="0"/>
              <a:t>The assessment tools/instruments and guidelines as to their use</a:t>
            </a:r>
          </a:p>
          <a:p>
            <a:pPr fontAlgn="base"/>
            <a:r>
              <a:rPr lang="en-ZA" dirty="0"/>
              <a:t>The model answers</a:t>
            </a:r>
          </a:p>
          <a:p>
            <a:pPr fontAlgn="base"/>
            <a:r>
              <a:rPr lang="en-ZA" dirty="0"/>
              <a:t>The expected performance for practical activities</a:t>
            </a:r>
          </a:p>
          <a:p>
            <a:pPr fontAlgn="base"/>
            <a:r>
              <a:rPr lang="en-ZA" dirty="0"/>
              <a:t>Feedback documentation</a:t>
            </a:r>
          </a:p>
          <a:p>
            <a:pPr fontAlgn="base"/>
            <a:r>
              <a:rPr lang="en-ZA" dirty="0"/>
              <a:t>Assessment review document</a:t>
            </a:r>
          </a:p>
          <a:p>
            <a:pPr marL="0" indent="0" fontAlgn="base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2036818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Conducting Analysis for Learning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65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Analysing the target audience</a:t>
            </a:r>
          </a:p>
          <a:p>
            <a:pPr fontAlgn="base"/>
            <a:r>
              <a:rPr lang="en-ZA" dirty="0"/>
              <a:t>The nature and type of potential learner</a:t>
            </a:r>
          </a:p>
          <a:p>
            <a:pPr fontAlgn="base"/>
            <a:r>
              <a:rPr lang="en-ZA" dirty="0"/>
              <a:t>The learner’s background</a:t>
            </a:r>
          </a:p>
          <a:p>
            <a:pPr fontAlgn="base"/>
            <a:r>
              <a:rPr lang="en-ZA" dirty="0"/>
              <a:t>Possible special needs</a:t>
            </a:r>
          </a:p>
          <a:p>
            <a:pPr fontAlgn="base"/>
            <a:r>
              <a:rPr lang="en-ZA" dirty="0"/>
              <a:t>The learner’s skills profile in relation to the intended outcomes.</a:t>
            </a:r>
          </a:p>
          <a:p>
            <a:pPr fontAlgn="base"/>
            <a:endParaRPr lang="en-ZA" dirty="0"/>
          </a:p>
          <a:p>
            <a:pPr marL="0" indent="0" fontAlgn="base">
              <a:buNone/>
            </a:pPr>
            <a:endParaRPr lang="en-ZA" dirty="0"/>
          </a:p>
          <a:p>
            <a:pPr marL="0" indent="0">
              <a:buNone/>
            </a:pPr>
            <a:endParaRPr lang="en-ZA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96074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Conducting Analysis for Learning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66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Bloom’s Taxonomy</a:t>
            </a:r>
          </a:p>
          <a:p>
            <a:pPr fontAlgn="base"/>
            <a:r>
              <a:rPr lang="en-ZA" dirty="0"/>
              <a:t>Cognitive domain (intellectual capacity, i.e., </a:t>
            </a:r>
            <a:r>
              <a:rPr lang="en-ZA" b="1" dirty="0"/>
              <a:t>knowledge</a:t>
            </a:r>
            <a:r>
              <a:rPr lang="en-ZA" dirty="0"/>
              <a:t>, or ‘</a:t>
            </a:r>
            <a:r>
              <a:rPr lang="en-ZA" b="1" dirty="0"/>
              <a:t>think</a:t>
            </a:r>
            <a:r>
              <a:rPr lang="en-ZA" dirty="0"/>
              <a:t>’)</a:t>
            </a:r>
          </a:p>
          <a:p>
            <a:pPr fontAlgn="base"/>
            <a:r>
              <a:rPr lang="en-ZA" dirty="0"/>
              <a:t>Affective domain (feelings, emotions and behaviour, i.e., </a:t>
            </a:r>
            <a:r>
              <a:rPr lang="en-ZA" b="1" dirty="0"/>
              <a:t>attitude</a:t>
            </a:r>
            <a:r>
              <a:rPr lang="en-ZA" dirty="0"/>
              <a:t>, or ‘</a:t>
            </a:r>
            <a:r>
              <a:rPr lang="en-ZA" b="1" dirty="0"/>
              <a:t>feel</a:t>
            </a:r>
            <a:r>
              <a:rPr lang="en-ZA" dirty="0"/>
              <a:t>’)</a:t>
            </a:r>
          </a:p>
          <a:p>
            <a:pPr fontAlgn="base"/>
            <a:r>
              <a:rPr lang="en-ZA" dirty="0"/>
              <a:t>Psychomotor domain (manual and physical skills, i.e., </a:t>
            </a:r>
            <a:r>
              <a:rPr lang="en-ZA" b="1" dirty="0"/>
              <a:t>skills</a:t>
            </a:r>
            <a:r>
              <a:rPr lang="en-ZA" dirty="0"/>
              <a:t>, or ‘</a:t>
            </a:r>
            <a:r>
              <a:rPr lang="en-ZA" b="1" dirty="0"/>
              <a:t>do</a:t>
            </a:r>
            <a:r>
              <a:rPr lang="en-ZA" dirty="0"/>
              <a:t>’).</a:t>
            </a:r>
          </a:p>
          <a:p>
            <a:pPr marL="0" indent="0" fontAlgn="base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5119285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Bloom’s Taxonomy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/>
              <a:pPr/>
              <a:t>67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dirty="0"/>
              <a:t>An important premise of Bloom’s Taxonomy is that each category must be mastered before progressing to the next step.</a:t>
            </a:r>
          </a:p>
          <a:p>
            <a:r>
              <a:rPr lang="en-ZA" dirty="0"/>
              <a:t>A goal of Bloom’s Taxonomy is to motivate educators to focus on all three domains, creating a more holistic form of education.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29977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Conducting Analysis for Learning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68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Different learning styles</a:t>
            </a:r>
          </a:p>
          <a:p>
            <a:pPr fontAlgn="base"/>
            <a:r>
              <a:rPr lang="en-ZA" dirty="0"/>
              <a:t>Activists</a:t>
            </a:r>
          </a:p>
          <a:p>
            <a:pPr fontAlgn="base"/>
            <a:r>
              <a:rPr lang="en-ZA" dirty="0"/>
              <a:t>Reflector</a:t>
            </a:r>
          </a:p>
          <a:p>
            <a:pPr fontAlgn="base"/>
            <a:r>
              <a:rPr lang="en-ZA" dirty="0"/>
              <a:t>Theorist</a:t>
            </a:r>
          </a:p>
          <a:p>
            <a:pPr fontAlgn="base"/>
            <a:r>
              <a:rPr lang="en-ZA" dirty="0"/>
              <a:t>Pragmatist.</a:t>
            </a:r>
          </a:p>
          <a:p>
            <a:pPr marL="0" indent="0" fontAlgn="base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3364836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Activists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69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dirty="0"/>
              <a:t>Be involved in new experiences</a:t>
            </a:r>
          </a:p>
          <a:p>
            <a:r>
              <a:rPr lang="en-ZA" dirty="0"/>
              <a:t>Tend to be open minded</a:t>
            </a:r>
          </a:p>
          <a:p>
            <a:r>
              <a:rPr lang="en-ZA" dirty="0"/>
              <a:t>Enthusiastic about new ideas</a:t>
            </a:r>
          </a:p>
          <a:p>
            <a:r>
              <a:rPr lang="en-ZA" dirty="0"/>
              <a:t>Get bored with actual implementation.</a:t>
            </a:r>
          </a:p>
          <a:p>
            <a:endParaRPr lang="en-ZA" dirty="0"/>
          </a:p>
          <a:p>
            <a:endParaRPr lang="en-ZA" dirty="0"/>
          </a:p>
          <a:p>
            <a:endParaRPr lang="en-Z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79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7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ZA" dirty="0"/>
          </a:p>
        </p:txBody>
      </p:sp>
      <p:grpSp>
        <p:nvGrpSpPr>
          <p:cNvPr id="6" name="Group 5"/>
          <p:cNvGrpSpPr/>
          <p:nvPr/>
        </p:nvGrpSpPr>
        <p:grpSpPr>
          <a:xfrm>
            <a:off x="3768085" y="1657132"/>
            <a:ext cx="4248268" cy="1687287"/>
            <a:chOff x="2736309" y="0"/>
            <a:chExt cx="4248268" cy="1687287"/>
          </a:xfrm>
          <a:scene3d>
            <a:camera prst="orthographicFront"/>
            <a:lightRig rig="flat" dir="t"/>
          </a:scene3d>
        </p:grpSpPr>
        <p:sp>
          <p:nvSpPr>
            <p:cNvPr id="16" name="Right Arrow 15"/>
            <p:cNvSpPr/>
            <p:nvPr/>
          </p:nvSpPr>
          <p:spPr>
            <a:xfrm>
              <a:off x="2736309" y="0"/>
              <a:ext cx="4248268" cy="1687287"/>
            </a:xfrm>
            <a:prstGeom prst="rightArrow">
              <a:avLst>
                <a:gd name="adj1" fmla="val 75000"/>
                <a:gd name="adj2" fmla="val 50000"/>
              </a:avLst>
            </a:prstGeom>
          </p:spPr>
          <p:style>
            <a:lnRef idx="0">
              <a:schemeClr val="accent2"/>
            </a:lnRef>
            <a:fillRef idx="1002">
              <a:schemeClr val="l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7" name="Right Arrow 4"/>
            <p:cNvSpPr/>
            <p:nvPr/>
          </p:nvSpPr>
          <p:spPr>
            <a:xfrm>
              <a:off x="2736309" y="210911"/>
              <a:ext cx="3615535" cy="1265465"/>
            </a:xfrm>
            <a:prstGeom prst="rect">
              <a:avLst/>
            </a:prstGeom>
          </p:spPr>
          <p:style>
            <a:lnRef idx="0">
              <a:schemeClr val="accent2"/>
            </a:lnRef>
            <a:fillRef idx="1002">
              <a:schemeClr val="l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marL="228600" lvl="1" indent="-228600" algn="l" defTabSz="11557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600" kern="1200" dirty="0"/>
                <a:t>Against Outcomes in Unit Standard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031776" y="1657564"/>
            <a:ext cx="2832179" cy="1687287"/>
            <a:chOff x="0" y="432"/>
            <a:chExt cx="2832179" cy="1687287"/>
          </a:xfrm>
          <a:scene3d>
            <a:camera prst="orthographicFront"/>
            <a:lightRig rig="flat" dir="t"/>
          </a:scene3d>
        </p:grpSpPr>
        <p:sp>
          <p:nvSpPr>
            <p:cNvPr id="14" name="Rounded Rectangle 13"/>
            <p:cNvSpPr/>
            <p:nvPr/>
          </p:nvSpPr>
          <p:spPr>
            <a:xfrm>
              <a:off x="0" y="432"/>
              <a:ext cx="2832179" cy="1687287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1002">
              <a:schemeClr val="l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5" name="Rounded Rectangle 6"/>
            <p:cNvSpPr/>
            <p:nvPr/>
          </p:nvSpPr>
          <p:spPr>
            <a:xfrm>
              <a:off x="82367" y="82799"/>
              <a:ext cx="2667445" cy="1522553"/>
            </a:xfrm>
            <a:prstGeom prst="rect">
              <a:avLst/>
            </a:prstGeom>
          </p:spPr>
          <p:style>
            <a:lnRef idx="0">
              <a:schemeClr val="accent2"/>
            </a:lnRef>
            <a:fillRef idx="1002">
              <a:schemeClr val="l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106680" tIns="53340" rIns="106680" bIns="5334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/>
                <a:t>Competency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863955" y="3513580"/>
            <a:ext cx="4248268" cy="1687287"/>
            <a:chOff x="2832179" y="1856448"/>
            <a:chExt cx="4248268" cy="1687287"/>
          </a:xfrm>
          <a:scene3d>
            <a:camera prst="orthographicFront"/>
            <a:lightRig rig="flat" dir="t"/>
          </a:scene3d>
        </p:grpSpPr>
        <p:sp>
          <p:nvSpPr>
            <p:cNvPr id="12" name="Right Arrow 11"/>
            <p:cNvSpPr/>
            <p:nvPr/>
          </p:nvSpPr>
          <p:spPr>
            <a:xfrm>
              <a:off x="2832179" y="1856448"/>
              <a:ext cx="4248268" cy="1687287"/>
            </a:xfrm>
            <a:prstGeom prst="rightArrow">
              <a:avLst>
                <a:gd name="adj1" fmla="val 75000"/>
                <a:gd name="adj2" fmla="val 50000"/>
              </a:avLst>
            </a:prstGeom>
          </p:spPr>
          <p:style>
            <a:lnRef idx="0">
              <a:schemeClr val="accent2"/>
            </a:lnRef>
            <a:fillRef idx="1002">
              <a:schemeClr val="l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3" name="Right Arrow 8"/>
            <p:cNvSpPr/>
            <p:nvPr/>
          </p:nvSpPr>
          <p:spPr>
            <a:xfrm>
              <a:off x="2832179" y="2067359"/>
              <a:ext cx="3615535" cy="1265465"/>
            </a:xfrm>
            <a:prstGeom prst="rect">
              <a:avLst/>
            </a:prstGeom>
          </p:spPr>
          <p:style>
            <a:lnRef idx="0">
              <a:schemeClr val="accent2"/>
            </a:lnRef>
            <a:fillRef idx="1002">
              <a:schemeClr val="l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marL="228600" lvl="1" indent="-228600" algn="l" defTabSz="11557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600" kern="1200" dirty="0"/>
                <a:t>Outcomes in relation to workplace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031776" y="3513580"/>
            <a:ext cx="2832179" cy="1687287"/>
            <a:chOff x="0" y="1856448"/>
            <a:chExt cx="2832179" cy="1687287"/>
          </a:xfrm>
          <a:scene3d>
            <a:camera prst="orthographicFront"/>
            <a:lightRig rig="flat" dir="t"/>
          </a:scene3d>
        </p:grpSpPr>
        <p:sp>
          <p:nvSpPr>
            <p:cNvPr id="10" name="Rounded Rectangle 9"/>
            <p:cNvSpPr/>
            <p:nvPr/>
          </p:nvSpPr>
          <p:spPr>
            <a:xfrm>
              <a:off x="0" y="1856448"/>
              <a:ext cx="2832179" cy="1687287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1002">
              <a:schemeClr val="l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1" name="Rounded Rectangle 10"/>
            <p:cNvSpPr/>
            <p:nvPr/>
          </p:nvSpPr>
          <p:spPr>
            <a:xfrm>
              <a:off x="82367" y="1938815"/>
              <a:ext cx="2667445" cy="1522553"/>
            </a:xfrm>
            <a:prstGeom prst="rect">
              <a:avLst/>
            </a:prstGeom>
          </p:spPr>
          <p:style>
            <a:lnRef idx="0">
              <a:schemeClr val="accent2"/>
            </a:lnRef>
            <a:fillRef idx="1002">
              <a:schemeClr val="l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106680" tIns="53340" rIns="106680" bIns="5334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/>
                <a:t>Interpret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4066169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Reflector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70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dirty="0"/>
              <a:t>Stand back and look at a situation</a:t>
            </a:r>
          </a:p>
          <a:p>
            <a:r>
              <a:rPr lang="en-ZA" dirty="0"/>
              <a:t>Collect variety of information and views</a:t>
            </a:r>
          </a:p>
          <a:p>
            <a:r>
              <a:rPr lang="en-ZA" dirty="0"/>
              <a:t>Consider everything thoroughly before coming to a conclusion</a:t>
            </a:r>
          </a:p>
          <a:p>
            <a:r>
              <a:rPr lang="en-ZA" dirty="0"/>
              <a:t>Like observing others before joining.</a:t>
            </a:r>
          </a:p>
        </p:txBody>
      </p:sp>
    </p:spTree>
    <p:extLst>
      <p:ext uri="{BB962C8B-B14F-4D97-AF65-F5344CB8AC3E}">
        <p14:creationId xmlns:p14="http://schemas.microsoft.com/office/powerpoint/2010/main" val="43998978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Theorist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71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dirty="0"/>
              <a:t>Adapt and integrate observations into complex and logically sound theories</a:t>
            </a:r>
          </a:p>
          <a:p>
            <a:r>
              <a:rPr lang="en-ZA" dirty="0"/>
              <a:t>Thinking problems through</a:t>
            </a:r>
          </a:p>
          <a:p>
            <a:r>
              <a:rPr lang="en-ZA" dirty="0"/>
              <a:t>Perfectionist</a:t>
            </a:r>
          </a:p>
          <a:p>
            <a:r>
              <a:rPr lang="en-ZA" dirty="0"/>
              <a:t>Objectives and analytical rather than subjective or emotive in their thought process.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47321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Pragmatists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72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67544" y="1413296"/>
            <a:ext cx="8219256" cy="1943696"/>
          </a:xfrm>
        </p:spPr>
        <p:txBody>
          <a:bodyPr/>
          <a:lstStyle/>
          <a:p>
            <a:r>
              <a:rPr lang="en-ZA" dirty="0"/>
              <a:t>Keen on trying things out</a:t>
            </a:r>
          </a:p>
          <a:p>
            <a:r>
              <a:rPr lang="en-ZA" dirty="0"/>
              <a:t>Concepts must be able to be applied to their job</a:t>
            </a:r>
          </a:p>
          <a:p>
            <a:r>
              <a:rPr lang="en-ZA" dirty="0"/>
              <a:t>Impatient in lengthy, abstract discussions</a:t>
            </a:r>
          </a:p>
          <a:p>
            <a:r>
              <a:rPr lang="en-ZA" dirty="0"/>
              <a:t>Are practical and down to earth.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7729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Learning modalities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/>
              <a:pPr/>
              <a:t>73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dirty="0"/>
              <a:t>Learning modality refers to the route that information from the world around us takes to enter our brains.</a:t>
            </a:r>
          </a:p>
          <a:p>
            <a:r>
              <a:rPr lang="en-ZA" dirty="0"/>
              <a:t>The three modalities that we are focussing on will be visual, auditory and kinaesthetic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63631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Visual Mode: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74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67544" y="1413296"/>
            <a:ext cx="8219256" cy="2015704"/>
          </a:xfrm>
        </p:spPr>
        <p:txBody>
          <a:bodyPr>
            <a:normAutofit/>
          </a:bodyPr>
          <a:lstStyle/>
          <a:p>
            <a:r>
              <a:rPr lang="en-ZA" dirty="0"/>
              <a:t>Focuses more on sight and less on the other senses.</a:t>
            </a:r>
          </a:p>
          <a:p>
            <a:pPr lvl="1"/>
            <a:r>
              <a:rPr lang="en-ZA" dirty="0"/>
              <a:t>Follow the facilitator with their eyes all the time. </a:t>
            </a:r>
          </a:p>
          <a:p>
            <a:pPr lvl="1"/>
            <a:r>
              <a:rPr lang="en-ZA" dirty="0"/>
              <a:t>Tend to use phrases such as ‘ I see what you mean’.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0124" y="2708920"/>
            <a:ext cx="3314095" cy="331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029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Strengths of the Visual Learner: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75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67544" y="1413296"/>
            <a:ext cx="8219256" cy="3959920"/>
          </a:xfrm>
        </p:spPr>
        <p:txBody>
          <a:bodyPr>
            <a:noAutofit/>
          </a:bodyPr>
          <a:lstStyle/>
          <a:p>
            <a:pPr lvl="0" fontAlgn="base"/>
            <a:r>
              <a:rPr lang="en-ZA" dirty="0"/>
              <a:t>Less distracted by noise.</a:t>
            </a:r>
          </a:p>
          <a:p>
            <a:pPr lvl="0" fontAlgn="base"/>
            <a:r>
              <a:rPr lang="en-ZA" dirty="0"/>
              <a:t>Like colour and hand-outs.</a:t>
            </a:r>
          </a:p>
          <a:p>
            <a:pPr lvl="0" fontAlgn="base"/>
            <a:r>
              <a:rPr lang="en-ZA" dirty="0"/>
              <a:t>Good at spelling and abstract concepts.</a:t>
            </a:r>
          </a:p>
          <a:p>
            <a:pPr lvl="0" fontAlgn="base"/>
            <a:r>
              <a:rPr lang="en-ZA" dirty="0"/>
              <a:t>Like visual inputs.</a:t>
            </a:r>
          </a:p>
          <a:p>
            <a:pPr lvl="0" fontAlgn="base"/>
            <a:r>
              <a:rPr lang="en-ZA" dirty="0"/>
              <a:t>Body language is open.</a:t>
            </a:r>
          </a:p>
          <a:p>
            <a:pPr lvl="0" fontAlgn="base"/>
            <a:r>
              <a:rPr lang="en-ZA" dirty="0"/>
              <a:t>Large personal space.</a:t>
            </a:r>
          </a:p>
          <a:p>
            <a:pPr lvl="0" fontAlgn="base"/>
            <a:r>
              <a:rPr lang="en-ZA" dirty="0"/>
              <a:t>Organised and neat.</a:t>
            </a:r>
          </a:p>
          <a:p>
            <a:pPr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40452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Weaknesses of the Visual Learner: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76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67544" y="1413296"/>
            <a:ext cx="8219256" cy="4319960"/>
          </a:xfrm>
        </p:spPr>
        <p:txBody>
          <a:bodyPr>
            <a:normAutofit/>
          </a:bodyPr>
          <a:lstStyle/>
          <a:p>
            <a:pPr fontAlgn="base"/>
            <a:r>
              <a:rPr lang="en-ZA" dirty="0"/>
              <a:t>They tend to talk fast.</a:t>
            </a:r>
          </a:p>
          <a:p>
            <a:pPr fontAlgn="base"/>
            <a:r>
              <a:rPr lang="en-ZA" dirty="0"/>
              <a:t>They need to see the big picture.</a:t>
            </a:r>
          </a:p>
          <a:p>
            <a:pPr fontAlgn="base"/>
            <a:r>
              <a:rPr lang="en-ZA" dirty="0"/>
              <a:t>They do not react well to auditory learners.</a:t>
            </a:r>
          </a:p>
          <a:p>
            <a:pPr fontAlgn="base"/>
            <a:r>
              <a:rPr lang="en-ZA" dirty="0"/>
              <a:t>Can get bored easily.</a:t>
            </a:r>
          </a:p>
          <a:p>
            <a:pPr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95116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How to Enhance Learning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77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67544" y="1413296"/>
            <a:ext cx="8219256" cy="4391968"/>
          </a:xfrm>
        </p:spPr>
        <p:txBody>
          <a:bodyPr>
            <a:normAutofit/>
          </a:bodyPr>
          <a:lstStyle/>
          <a:p>
            <a:pPr lvl="0" fontAlgn="base"/>
            <a:r>
              <a:rPr lang="en-ZA" dirty="0"/>
              <a:t>Use colour and pictures.</a:t>
            </a:r>
          </a:p>
          <a:p>
            <a:pPr lvl="0" fontAlgn="base"/>
            <a:r>
              <a:rPr lang="en-ZA" dirty="0"/>
              <a:t>Have eye contact.</a:t>
            </a:r>
          </a:p>
          <a:p>
            <a:pPr lvl="0" fontAlgn="base"/>
            <a:r>
              <a:rPr lang="en-ZA" dirty="0"/>
              <a:t>Use hand-outs.</a:t>
            </a:r>
          </a:p>
          <a:p>
            <a:pPr lvl="0" fontAlgn="base"/>
            <a:r>
              <a:rPr lang="en-ZA" dirty="0"/>
              <a:t>Respect the personal space.</a:t>
            </a:r>
          </a:p>
          <a:p>
            <a:pPr lvl="0" fontAlgn="base"/>
            <a:r>
              <a:rPr lang="en-ZA" dirty="0"/>
              <a:t>Keep alertness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1800949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Auditory Mode: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78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ZA" dirty="0"/>
              <a:t>Rely on their hearing than their other senses.</a:t>
            </a:r>
          </a:p>
          <a:p>
            <a:pPr lvl="1"/>
            <a:r>
              <a:rPr lang="en-ZA" dirty="0"/>
              <a:t>Auditory learners tend to look around from side to side in the class.</a:t>
            </a:r>
          </a:p>
          <a:p>
            <a:pPr lvl="1"/>
            <a:r>
              <a:rPr lang="en-ZA" dirty="0"/>
              <a:t>Keep disruptive noises in the learning environment to a minimum.</a:t>
            </a:r>
          </a:p>
          <a:p>
            <a:pPr lvl="1"/>
            <a:r>
              <a:rPr lang="en-ZA" dirty="0"/>
              <a:t>Use phrases such as ‘ I hear what you are saying’.</a:t>
            </a:r>
          </a:p>
        </p:txBody>
      </p:sp>
    </p:spTree>
    <p:extLst>
      <p:ext uri="{BB962C8B-B14F-4D97-AF65-F5344CB8AC3E}">
        <p14:creationId xmlns:p14="http://schemas.microsoft.com/office/powerpoint/2010/main" val="4219657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Strengths of the Auditory Learner: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79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67544" y="1413296"/>
            <a:ext cx="8219256" cy="3599880"/>
          </a:xfrm>
        </p:spPr>
        <p:txBody>
          <a:bodyPr>
            <a:normAutofit/>
          </a:bodyPr>
          <a:lstStyle/>
          <a:p>
            <a:pPr lvl="0" fontAlgn="base"/>
            <a:r>
              <a:rPr lang="en-ZA" dirty="0"/>
              <a:t>Good memory of discussions.</a:t>
            </a:r>
          </a:p>
          <a:p>
            <a:pPr lvl="0" fontAlgn="base"/>
            <a:r>
              <a:rPr lang="en-ZA" dirty="0"/>
              <a:t>Good logical reasoning.</a:t>
            </a:r>
          </a:p>
          <a:p>
            <a:pPr lvl="0" fontAlgn="base"/>
            <a:r>
              <a:rPr lang="en-ZA" dirty="0"/>
              <a:t>Enjoy verbal explanations.</a:t>
            </a:r>
          </a:p>
          <a:p>
            <a:pPr lvl="0" fontAlgn="base"/>
            <a:r>
              <a:rPr lang="en-ZA" dirty="0"/>
              <a:t>Like to read aloud.</a:t>
            </a:r>
          </a:p>
          <a:p>
            <a:pPr lvl="0" fontAlgn="base"/>
            <a:r>
              <a:rPr lang="en-ZA" dirty="0"/>
              <a:t>Enjoy story telling.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53053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Good Evidence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8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ZA" dirty="0"/>
          </a:p>
        </p:txBody>
      </p:sp>
      <p:grpSp>
        <p:nvGrpSpPr>
          <p:cNvPr id="6" name="Group 5"/>
          <p:cNvGrpSpPr/>
          <p:nvPr/>
        </p:nvGrpSpPr>
        <p:grpSpPr>
          <a:xfrm>
            <a:off x="3244775" y="1617619"/>
            <a:ext cx="5318223" cy="731613"/>
            <a:chOff x="2669218" y="2251"/>
            <a:chExt cx="5318223" cy="731613"/>
          </a:xfrm>
          <a:scene3d>
            <a:camera prst="orthographicFront"/>
            <a:lightRig rig="flat" dir="t"/>
          </a:scene3d>
        </p:grpSpPr>
        <p:sp>
          <p:nvSpPr>
            <p:cNvPr id="34" name="Right Arrow 33"/>
            <p:cNvSpPr/>
            <p:nvPr/>
          </p:nvSpPr>
          <p:spPr>
            <a:xfrm>
              <a:off x="2669218" y="2251"/>
              <a:ext cx="5318223" cy="731613"/>
            </a:xfrm>
            <a:prstGeom prst="rightArrow">
              <a:avLst>
                <a:gd name="adj1" fmla="val 75000"/>
                <a:gd name="adj2" fmla="val 50000"/>
              </a:avLst>
            </a:prstGeom>
            <a:sp3d z="-190500" extrusionH="12700" prstMaterial="plastic">
              <a:bevelT w="50800" h="50800"/>
            </a:sp3d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002">
              <a:schemeClr val="lt2"/>
            </a:fillRef>
            <a:effect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Right Arrow 4"/>
            <p:cNvSpPr/>
            <p:nvPr/>
          </p:nvSpPr>
          <p:spPr>
            <a:xfrm>
              <a:off x="2669218" y="93703"/>
              <a:ext cx="5043868" cy="548709"/>
            </a:xfrm>
            <a:prstGeom prst="rect">
              <a:avLst/>
            </a:prstGeom>
            <a:sp3d z="-190500"/>
          </p:spPr>
          <p:style>
            <a:lnRef idx="0">
              <a:scrgbClr r="0" g="0" b="0"/>
            </a:lnRef>
            <a:fillRef idx="1002">
              <a:schemeClr val="lt2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200" kern="1200" dirty="0">
                  <a:effectLst/>
                </a:rPr>
                <a:t>Should relate to what is being assessed</a:t>
              </a:r>
              <a:endParaRPr lang="en-US" sz="2200" kern="1200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581002" y="1708590"/>
            <a:ext cx="2663773" cy="549671"/>
            <a:chOff x="5445" y="93222"/>
            <a:chExt cx="2663773" cy="549671"/>
          </a:xfrm>
          <a:scene3d>
            <a:camera prst="orthographicFront"/>
            <a:lightRig rig="flat" dir="t"/>
          </a:scene3d>
        </p:grpSpPr>
        <p:sp>
          <p:nvSpPr>
            <p:cNvPr id="32" name="Rounded Rectangle 31"/>
            <p:cNvSpPr/>
            <p:nvPr/>
          </p:nvSpPr>
          <p:spPr>
            <a:xfrm>
              <a:off x="5445" y="93222"/>
              <a:ext cx="2663773" cy="549671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002">
              <a:schemeClr val="lt2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Rounded Rectangle 6"/>
            <p:cNvSpPr/>
            <p:nvPr/>
          </p:nvSpPr>
          <p:spPr>
            <a:xfrm>
              <a:off x="32278" y="120055"/>
              <a:ext cx="2610107" cy="49600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1002">
              <a:schemeClr val="lt2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2870" tIns="51435" rIns="102870" bIns="5143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700" kern="1200" dirty="0"/>
                <a:t>Valid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243478" y="2404199"/>
            <a:ext cx="5323422" cy="731613"/>
            <a:chOff x="2667921" y="788831"/>
            <a:chExt cx="5323422" cy="731613"/>
          </a:xfrm>
          <a:scene3d>
            <a:camera prst="orthographicFront"/>
            <a:lightRig rig="flat" dir="t"/>
          </a:scene3d>
        </p:grpSpPr>
        <p:sp>
          <p:nvSpPr>
            <p:cNvPr id="30" name="Right Arrow 29"/>
            <p:cNvSpPr/>
            <p:nvPr/>
          </p:nvSpPr>
          <p:spPr>
            <a:xfrm>
              <a:off x="2667921" y="788831"/>
              <a:ext cx="5323422" cy="731613"/>
            </a:xfrm>
            <a:prstGeom prst="rightArrow">
              <a:avLst>
                <a:gd name="adj1" fmla="val 75000"/>
                <a:gd name="adj2" fmla="val 50000"/>
              </a:avLst>
            </a:prstGeom>
            <a:sp3d z="-190500" extrusionH="12700" prstMaterial="plastic">
              <a:bevelT w="50800" h="50800"/>
            </a:sp3d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002">
              <a:schemeClr val="lt2"/>
            </a:fillRef>
            <a:effect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Right Arrow 8"/>
            <p:cNvSpPr/>
            <p:nvPr/>
          </p:nvSpPr>
          <p:spPr>
            <a:xfrm>
              <a:off x="2667921" y="880283"/>
              <a:ext cx="5049067" cy="548709"/>
            </a:xfrm>
            <a:prstGeom prst="rect">
              <a:avLst/>
            </a:prstGeom>
            <a:sp3d z="-190500"/>
          </p:spPr>
          <p:style>
            <a:lnRef idx="0">
              <a:scrgbClr r="0" g="0" b="0"/>
            </a:lnRef>
            <a:fillRef idx="1002">
              <a:schemeClr val="lt2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200" kern="1200" dirty="0">
                  <a:effectLst/>
                </a:rPr>
                <a:t>Own evidence</a:t>
              </a:r>
              <a:endParaRPr lang="en-US" sz="2200" kern="12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77100" y="2495170"/>
            <a:ext cx="2666377" cy="549671"/>
            <a:chOff x="1543" y="879802"/>
            <a:chExt cx="2666377" cy="549671"/>
          </a:xfrm>
          <a:scene3d>
            <a:camera prst="orthographicFront"/>
            <a:lightRig rig="flat" dir="t"/>
          </a:scene3d>
        </p:grpSpPr>
        <p:sp>
          <p:nvSpPr>
            <p:cNvPr id="28" name="Rounded Rectangle 27"/>
            <p:cNvSpPr/>
            <p:nvPr/>
          </p:nvSpPr>
          <p:spPr>
            <a:xfrm>
              <a:off x="1543" y="879802"/>
              <a:ext cx="2666377" cy="549671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002">
              <a:schemeClr val="lt2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Rounded Rectangle 10"/>
            <p:cNvSpPr/>
            <p:nvPr/>
          </p:nvSpPr>
          <p:spPr>
            <a:xfrm>
              <a:off x="28376" y="906635"/>
              <a:ext cx="2612711" cy="49600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1002">
              <a:schemeClr val="lt2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2870" tIns="51435" rIns="102870" bIns="5143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700" kern="1200" dirty="0"/>
                <a:t>Authentic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204755" y="3190780"/>
            <a:ext cx="5360823" cy="913175"/>
            <a:chOff x="2629198" y="1575412"/>
            <a:chExt cx="5360823" cy="913175"/>
          </a:xfrm>
          <a:scene3d>
            <a:camera prst="orthographicFront"/>
            <a:lightRig rig="flat" dir="t"/>
          </a:scene3d>
        </p:grpSpPr>
        <p:sp>
          <p:nvSpPr>
            <p:cNvPr id="26" name="Right Arrow 25"/>
            <p:cNvSpPr/>
            <p:nvPr/>
          </p:nvSpPr>
          <p:spPr>
            <a:xfrm>
              <a:off x="2629198" y="1575412"/>
              <a:ext cx="5360823" cy="913175"/>
            </a:xfrm>
            <a:prstGeom prst="rightArrow">
              <a:avLst>
                <a:gd name="adj1" fmla="val 75000"/>
                <a:gd name="adj2" fmla="val 50000"/>
              </a:avLst>
            </a:prstGeom>
            <a:sp3d z="-190500" extrusionH="12700" prstMaterial="plastic">
              <a:bevelT w="50800" h="50800"/>
            </a:sp3d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002">
              <a:schemeClr val="lt2"/>
            </a:fillRef>
            <a:effect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Right Arrow 12"/>
            <p:cNvSpPr/>
            <p:nvPr/>
          </p:nvSpPr>
          <p:spPr>
            <a:xfrm>
              <a:off x="2629198" y="1689559"/>
              <a:ext cx="5018382" cy="684881"/>
            </a:xfrm>
            <a:prstGeom prst="rect">
              <a:avLst/>
            </a:prstGeom>
            <a:sp3d z="-190500"/>
          </p:spPr>
          <p:style>
            <a:lnRef idx="0">
              <a:scrgbClr r="0" g="0" b="0"/>
            </a:lnRef>
            <a:fillRef idx="1002">
              <a:schemeClr val="lt2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970" tIns="13970" rIns="13970" bIns="13970" numCol="1" spcCol="1270" anchor="t" anchorCtr="0">
              <a:noAutofit/>
            </a:bodyPr>
            <a:lstStyle/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200" kern="1200" dirty="0"/>
                <a:t>Consistency</a:t>
              </a:r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ZA" sz="2200" kern="1200" dirty="0"/>
                <a:t>Another assessor makes same judgment</a:t>
              </a:r>
              <a:endParaRPr lang="en-US" sz="2200" kern="1200" dirty="0"/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2200" kern="1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78422" y="3372532"/>
            <a:ext cx="2626333" cy="549671"/>
            <a:chOff x="2865" y="1757164"/>
            <a:chExt cx="2626333" cy="549671"/>
          </a:xfrm>
          <a:scene3d>
            <a:camera prst="orthographicFront"/>
            <a:lightRig rig="flat" dir="t"/>
          </a:scene3d>
        </p:grpSpPr>
        <p:sp>
          <p:nvSpPr>
            <p:cNvPr id="24" name="Rounded Rectangle 23"/>
            <p:cNvSpPr/>
            <p:nvPr/>
          </p:nvSpPr>
          <p:spPr>
            <a:xfrm>
              <a:off x="2865" y="1757164"/>
              <a:ext cx="2626333" cy="549671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002">
              <a:schemeClr val="lt2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Rounded Rectangle 14"/>
            <p:cNvSpPr/>
            <p:nvPr/>
          </p:nvSpPr>
          <p:spPr>
            <a:xfrm>
              <a:off x="29698" y="1783997"/>
              <a:ext cx="2572667" cy="49600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1002">
              <a:schemeClr val="lt2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2870" tIns="51435" rIns="102870" bIns="5143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700" kern="1200" dirty="0"/>
                <a:t>Reliable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243478" y="4158922"/>
            <a:ext cx="5323422" cy="731613"/>
            <a:chOff x="2667921" y="2543554"/>
            <a:chExt cx="5323422" cy="731613"/>
          </a:xfrm>
          <a:scene3d>
            <a:camera prst="orthographicFront"/>
            <a:lightRig rig="flat" dir="t"/>
          </a:scene3d>
        </p:grpSpPr>
        <p:sp>
          <p:nvSpPr>
            <p:cNvPr id="22" name="Right Arrow 21"/>
            <p:cNvSpPr/>
            <p:nvPr/>
          </p:nvSpPr>
          <p:spPr>
            <a:xfrm>
              <a:off x="2667921" y="2543554"/>
              <a:ext cx="5323422" cy="731613"/>
            </a:xfrm>
            <a:prstGeom prst="rightArrow">
              <a:avLst>
                <a:gd name="adj1" fmla="val 75000"/>
                <a:gd name="adj2" fmla="val 50000"/>
              </a:avLst>
            </a:prstGeom>
            <a:sp3d z="-190500" extrusionH="12700" prstMaterial="plastic">
              <a:bevelT w="50800" h="50800"/>
            </a:sp3d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002">
              <a:schemeClr val="lt2"/>
            </a:fillRef>
            <a:effect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Right Arrow 16"/>
            <p:cNvSpPr/>
            <p:nvPr/>
          </p:nvSpPr>
          <p:spPr>
            <a:xfrm>
              <a:off x="2667921" y="2635006"/>
              <a:ext cx="5049067" cy="548709"/>
            </a:xfrm>
            <a:prstGeom prst="rect">
              <a:avLst/>
            </a:prstGeom>
            <a:sp3d z="-190500"/>
          </p:spPr>
          <p:style>
            <a:lnRef idx="0">
              <a:scrgbClr r="0" g="0" b="0"/>
            </a:lnRef>
            <a:fillRef idx="1002">
              <a:schemeClr val="lt2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ZA" sz="2200" kern="1200" dirty="0"/>
                <a:t>As recent as possible</a:t>
              </a:r>
              <a:endParaRPr lang="en-US" sz="2200" kern="120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77100" y="4249893"/>
            <a:ext cx="2666377" cy="549671"/>
            <a:chOff x="1543" y="2634525"/>
            <a:chExt cx="2666377" cy="549671"/>
          </a:xfrm>
          <a:scene3d>
            <a:camera prst="orthographicFront"/>
            <a:lightRig rig="flat" dir="t"/>
          </a:scene3d>
        </p:grpSpPr>
        <p:sp>
          <p:nvSpPr>
            <p:cNvPr id="20" name="Rounded Rectangle 19"/>
            <p:cNvSpPr/>
            <p:nvPr/>
          </p:nvSpPr>
          <p:spPr>
            <a:xfrm>
              <a:off x="1543" y="2634525"/>
              <a:ext cx="2666377" cy="549671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002">
              <a:schemeClr val="lt2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Rounded Rectangle 18"/>
            <p:cNvSpPr/>
            <p:nvPr/>
          </p:nvSpPr>
          <p:spPr>
            <a:xfrm>
              <a:off x="28376" y="2661358"/>
              <a:ext cx="2612711" cy="49600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1002">
              <a:schemeClr val="lt2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2870" tIns="51435" rIns="102870" bIns="5143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700" kern="1200" dirty="0"/>
                <a:t>Current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243478" y="4945503"/>
            <a:ext cx="5323422" cy="731613"/>
            <a:chOff x="2667921" y="3330135"/>
            <a:chExt cx="5323422" cy="731613"/>
          </a:xfrm>
          <a:scene3d>
            <a:camera prst="orthographicFront"/>
            <a:lightRig rig="flat" dir="t"/>
          </a:scene3d>
        </p:grpSpPr>
        <p:sp>
          <p:nvSpPr>
            <p:cNvPr id="18" name="Right Arrow 17"/>
            <p:cNvSpPr/>
            <p:nvPr/>
          </p:nvSpPr>
          <p:spPr>
            <a:xfrm>
              <a:off x="2667921" y="3330135"/>
              <a:ext cx="5323422" cy="731613"/>
            </a:xfrm>
            <a:prstGeom prst="rightArrow">
              <a:avLst>
                <a:gd name="adj1" fmla="val 75000"/>
                <a:gd name="adj2" fmla="val 50000"/>
              </a:avLst>
            </a:prstGeom>
            <a:sp3d z="-190500" extrusionH="12700" prstMaterial="plastic">
              <a:bevelT w="50800" h="50800"/>
            </a:sp3d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002">
              <a:schemeClr val="lt2"/>
            </a:fillRef>
            <a:effect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Right Arrow 20"/>
            <p:cNvSpPr/>
            <p:nvPr/>
          </p:nvSpPr>
          <p:spPr>
            <a:xfrm>
              <a:off x="2667921" y="3421587"/>
              <a:ext cx="5049067" cy="548709"/>
            </a:xfrm>
            <a:prstGeom prst="rect">
              <a:avLst/>
            </a:prstGeom>
            <a:sp3d z="-190500"/>
          </p:spPr>
          <p:style>
            <a:lnRef idx="0">
              <a:scrgbClr r="0" g="0" b="0"/>
            </a:lnRef>
            <a:fillRef idx="1002">
              <a:schemeClr val="lt2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ZA" sz="2200" kern="1200" dirty="0"/>
                <a:t>Enough evidence</a:t>
              </a:r>
              <a:endParaRPr lang="en-US" sz="2200" kern="12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77100" y="5036474"/>
            <a:ext cx="2666377" cy="549671"/>
            <a:chOff x="1543" y="3421106"/>
            <a:chExt cx="2666377" cy="549671"/>
          </a:xfrm>
          <a:scene3d>
            <a:camera prst="orthographicFront"/>
            <a:lightRig rig="flat" dir="t"/>
          </a:scene3d>
        </p:grpSpPr>
        <p:sp>
          <p:nvSpPr>
            <p:cNvPr id="16" name="Rounded Rectangle 15"/>
            <p:cNvSpPr/>
            <p:nvPr/>
          </p:nvSpPr>
          <p:spPr>
            <a:xfrm>
              <a:off x="1543" y="3421106"/>
              <a:ext cx="2666377" cy="549671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002">
              <a:schemeClr val="lt2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ounded Rectangle 22"/>
            <p:cNvSpPr/>
            <p:nvPr/>
          </p:nvSpPr>
          <p:spPr>
            <a:xfrm>
              <a:off x="28376" y="3447939"/>
              <a:ext cx="2612711" cy="49600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1002">
              <a:schemeClr val="lt2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2870" tIns="51435" rIns="102870" bIns="5143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700" kern="1200" dirty="0"/>
                <a:t>Sufficient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1176071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Weaknesses of the Auditory Learner: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80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67544" y="1413296"/>
            <a:ext cx="8219256" cy="3599880"/>
          </a:xfrm>
        </p:spPr>
        <p:txBody>
          <a:bodyPr>
            <a:normAutofit/>
          </a:bodyPr>
          <a:lstStyle/>
          <a:p>
            <a:pPr fontAlgn="base"/>
            <a:r>
              <a:rPr lang="en-ZA" dirty="0"/>
              <a:t>Easily distracted by noise.</a:t>
            </a:r>
          </a:p>
          <a:p>
            <a:pPr fontAlgn="base"/>
            <a:r>
              <a:rPr lang="en-ZA" dirty="0"/>
              <a:t>Do not enjoy spelling and mathematics.</a:t>
            </a:r>
          </a:p>
          <a:p>
            <a:pPr fontAlgn="base"/>
            <a:r>
              <a:rPr lang="en-ZA" dirty="0"/>
              <a:t>Not good at visualisation.</a:t>
            </a:r>
          </a:p>
          <a:p>
            <a:endParaRPr lang="en-ZA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8281" y="3236405"/>
            <a:ext cx="3017782" cy="266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865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How to Enhance Learning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81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67544" y="1413296"/>
            <a:ext cx="8219256" cy="2879800"/>
          </a:xfrm>
        </p:spPr>
        <p:txBody>
          <a:bodyPr>
            <a:normAutofit/>
          </a:bodyPr>
          <a:lstStyle/>
          <a:p>
            <a:pPr lvl="0" fontAlgn="base"/>
            <a:r>
              <a:rPr lang="en-ZA" dirty="0"/>
              <a:t>Keep noise levels down.</a:t>
            </a:r>
          </a:p>
          <a:p>
            <a:pPr lvl="0" fontAlgn="base"/>
            <a:r>
              <a:rPr lang="en-ZA" dirty="0"/>
              <a:t>Present information in a logical order.</a:t>
            </a:r>
          </a:p>
          <a:p>
            <a:pPr lvl="0" fontAlgn="base"/>
            <a:r>
              <a:rPr lang="en-ZA" dirty="0"/>
              <a:t>Have discussions.</a:t>
            </a:r>
          </a:p>
          <a:p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105820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Kinaesthetic Mode: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82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67544" y="1413296"/>
            <a:ext cx="8219256" cy="3311848"/>
          </a:xfrm>
        </p:spPr>
        <p:txBody>
          <a:bodyPr>
            <a:normAutofit/>
          </a:bodyPr>
          <a:lstStyle/>
          <a:p>
            <a:r>
              <a:rPr lang="en-ZA" dirty="0"/>
              <a:t>Favour the sense of touch:</a:t>
            </a:r>
          </a:p>
          <a:p>
            <a:pPr lvl="1"/>
            <a:r>
              <a:rPr lang="en-ZA" dirty="0"/>
              <a:t>Prefer to sit close in groups.</a:t>
            </a:r>
          </a:p>
          <a:p>
            <a:pPr lvl="1"/>
            <a:r>
              <a:rPr lang="en-ZA" dirty="0"/>
              <a:t>Tend to look down.  </a:t>
            </a:r>
          </a:p>
          <a:p>
            <a:pPr lvl="1"/>
            <a:r>
              <a:rPr lang="en-ZA" dirty="0"/>
              <a:t>Do not have a large personal space. </a:t>
            </a:r>
          </a:p>
          <a:p>
            <a:pPr lvl="1"/>
            <a:r>
              <a:rPr lang="en-ZA" dirty="0"/>
              <a:t>Are uncomfortable with individual methods of learning such as self study.</a:t>
            </a:r>
            <a:endParaRPr lang="en-ZA" b="1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38520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Strengths of the Kinaesthetic Learner: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83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67544" y="1413296"/>
            <a:ext cx="8219256" cy="3743896"/>
          </a:xfrm>
        </p:spPr>
        <p:txBody>
          <a:bodyPr>
            <a:normAutofit/>
          </a:bodyPr>
          <a:lstStyle/>
          <a:p>
            <a:pPr lvl="0" fontAlgn="base"/>
            <a:r>
              <a:rPr lang="en-ZA" dirty="0"/>
              <a:t>Good at discovering learning.</a:t>
            </a:r>
          </a:p>
          <a:p>
            <a:pPr lvl="0" fontAlgn="base"/>
            <a:r>
              <a:rPr lang="en-ZA" dirty="0"/>
              <a:t>Creative people.</a:t>
            </a:r>
          </a:p>
          <a:p>
            <a:pPr lvl="0" fontAlgn="base"/>
            <a:r>
              <a:rPr lang="en-ZA" dirty="0"/>
              <a:t>Practical.</a:t>
            </a:r>
          </a:p>
          <a:p>
            <a:pPr lvl="0" fontAlgn="base"/>
            <a:r>
              <a:rPr lang="en-ZA" dirty="0"/>
              <a:t>Hands on.</a:t>
            </a:r>
          </a:p>
          <a:p>
            <a:pPr lvl="0" fontAlgn="base"/>
            <a:r>
              <a:rPr lang="en-ZA" dirty="0"/>
              <a:t>Have commitment to activity.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216509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Weaknesses of the Kinaesthetic Learner: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84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67544" y="1413296"/>
            <a:ext cx="8219256" cy="3383856"/>
          </a:xfrm>
        </p:spPr>
        <p:txBody>
          <a:bodyPr>
            <a:normAutofit/>
          </a:bodyPr>
          <a:lstStyle/>
          <a:p>
            <a:pPr fontAlgn="base"/>
            <a:r>
              <a:rPr lang="en-ZA" dirty="0"/>
              <a:t>Sensitive to emotion.</a:t>
            </a:r>
          </a:p>
          <a:p>
            <a:pPr fontAlgn="base"/>
            <a:r>
              <a:rPr lang="en-ZA" dirty="0"/>
              <a:t>Lack facial expression.</a:t>
            </a:r>
          </a:p>
          <a:p>
            <a:pPr fontAlgn="base"/>
            <a:r>
              <a:rPr lang="en-ZA" dirty="0"/>
              <a:t>Restless.</a:t>
            </a:r>
          </a:p>
          <a:p>
            <a:pPr fontAlgn="base"/>
            <a:r>
              <a:rPr lang="en-ZA" dirty="0"/>
              <a:t>Messy.</a:t>
            </a:r>
          </a:p>
          <a:p>
            <a:pPr fontAlgn="base"/>
            <a:r>
              <a:rPr lang="en-ZA" dirty="0"/>
              <a:t>Do not sit still.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81074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How to Enhance Learning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85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67544" y="1413296"/>
            <a:ext cx="8219256" cy="3455864"/>
          </a:xfrm>
        </p:spPr>
        <p:txBody>
          <a:bodyPr>
            <a:normAutofit/>
          </a:bodyPr>
          <a:lstStyle/>
          <a:p>
            <a:pPr fontAlgn="base"/>
            <a:r>
              <a:rPr lang="en-ZA" dirty="0"/>
              <a:t>Give practical learning experiences.</a:t>
            </a:r>
          </a:p>
          <a:p>
            <a:pPr lvl="0" fontAlgn="base"/>
            <a:r>
              <a:rPr lang="en-ZA" dirty="0"/>
              <a:t>Use role – plays.</a:t>
            </a:r>
          </a:p>
          <a:p>
            <a:pPr lvl="0" fontAlgn="base"/>
            <a:r>
              <a:rPr lang="en-ZA" dirty="0"/>
              <a:t>Let them sit close to the facilitator.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84420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Learning Barriers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86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dirty="0"/>
              <a:t>Children and adults learn differently due to responsibilities</a:t>
            </a:r>
          </a:p>
          <a:p>
            <a:r>
              <a:rPr lang="en-ZA" dirty="0"/>
              <a:t>Due to these responsibilities, adults have barriers to participate in learning</a:t>
            </a:r>
          </a:p>
          <a:p>
            <a:r>
              <a:rPr lang="en-ZA" dirty="0"/>
              <a:t>These barriers could be:</a:t>
            </a:r>
          </a:p>
          <a:p>
            <a:pPr lvl="1"/>
            <a:r>
              <a:rPr lang="en-ZA" dirty="0"/>
              <a:t>Lack of time, money, confidence, interest, lack of information, scheduling problems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020676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Learning Barriers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87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dirty="0"/>
              <a:t>The two barriers we will discuss are:</a:t>
            </a:r>
          </a:p>
          <a:p>
            <a:endParaRPr lang="en-ZA" dirty="0"/>
          </a:p>
          <a:p>
            <a:endParaRPr lang="en-ZA" dirty="0"/>
          </a:p>
          <a:p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259632" y="2996952"/>
            <a:ext cx="2880320" cy="165618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200" dirty="0"/>
              <a:t>Learning defences</a:t>
            </a:r>
          </a:p>
        </p:txBody>
      </p:sp>
      <p:sp>
        <p:nvSpPr>
          <p:cNvPr id="7" name="Oval 6"/>
          <p:cNvSpPr/>
          <p:nvPr/>
        </p:nvSpPr>
        <p:spPr>
          <a:xfrm>
            <a:off x="4980453" y="2996952"/>
            <a:ext cx="2880320" cy="165618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200" dirty="0"/>
              <a:t>Learning obstacles</a:t>
            </a:r>
          </a:p>
        </p:txBody>
      </p:sp>
    </p:spTree>
    <p:extLst>
      <p:ext uri="{BB962C8B-B14F-4D97-AF65-F5344CB8AC3E}">
        <p14:creationId xmlns:p14="http://schemas.microsoft.com/office/powerpoint/2010/main" val="2798210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Learning defenses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88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Learners can defend against learning for the following reasons:</a:t>
            </a:r>
          </a:p>
          <a:p>
            <a:r>
              <a:rPr lang="en-ZA" dirty="0"/>
              <a:t>Sources</a:t>
            </a:r>
          </a:p>
          <a:p>
            <a:r>
              <a:rPr lang="en-ZA" dirty="0"/>
              <a:t>Content</a:t>
            </a:r>
          </a:p>
          <a:p>
            <a:r>
              <a:rPr lang="en-ZA" dirty="0"/>
              <a:t>Message delivery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728241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Learning </a:t>
            </a:r>
            <a:r>
              <a:rPr lang="en-ZA" dirty="0"/>
              <a:t>Defences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89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Defending against sources</a:t>
            </a:r>
          </a:p>
          <a:p>
            <a:r>
              <a:rPr lang="en-ZA" dirty="0"/>
              <a:t>Personality traits</a:t>
            </a:r>
          </a:p>
          <a:p>
            <a:r>
              <a:rPr lang="en-ZA" dirty="0"/>
              <a:t>Stereotyping</a:t>
            </a:r>
          </a:p>
          <a:p>
            <a:r>
              <a:rPr lang="en-ZA" dirty="0"/>
              <a:t>Status</a:t>
            </a:r>
          </a:p>
          <a:p>
            <a:r>
              <a:rPr lang="en-ZA" dirty="0"/>
              <a:t>Belief conflict</a:t>
            </a:r>
          </a:p>
          <a:p>
            <a:r>
              <a:rPr lang="en-ZA" dirty="0"/>
              <a:t>Extra effort</a:t>
            </a:r>
          </a:p>
          <a:p>
            <a:r>
              <a:rPr lang="en-ZA" dirty="0"/>
              <a:t>Embarrassment.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201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Assessment Brief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9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ZA" b="1" dirty="0">
                <a:solidFill>
                  <a:srgbClr val="000066"/>
                </a:solidFill>
              </a:rPr>
              <a:t>Credit Value</a:t>
            </a:r>
            <a:endParaRPr lang="en-US" b="1" dirty="0">
              <a:solidFill>
                <a:srgbClr val="000066"/>
              </a:solidFill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en-ZA" dirty="0">
              <a:solidFill>
                <a:srgbClr val="000066"/>
              </a:solidFill>
            </a:endParaRPr>
          </a:p>
          <a:p>
            <a:pPr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ZA" dirty="0">
                <a:solidFill>
                  <a:srgbClr val="000066"/>
                </a:solidFill>
              </a:rPr>
              <a:t>45 credits = 450 notional hours</a:t>
            </a:r>
          </a:p>
          <a:p>
            <a:pPr marL="342900" lvl="0" indent="-342900"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ZA" dirty="0">
                <a:solidFill>
                  <a:srgbClr val="000066"/>
                </a:solidFill>
              </a:rPr>
              <a:t>Theoretical + Practical + Workplace experience</a:t>
            </a:r>
            <a:endParaRPr lang="en-US" dirty="0">
              <a:solidFill>
                <a:srgbClr val="000066"/>
              </a:solidFill>
            </a:endParaRPr>
          </a:p>
          <a:p>
            <a:pPr marL="342900" lvl="0" indent="-342900"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ZA" dirty="0">
                <a:solidFill>
                  <a:srgbClr val="000066"/>
                </a:solidFill>
              </a:rPr>
              <a:t>Submission of Portfolio of Evidence (PoE)  - based on Specific Outcomes (SOs) and Assessment Criteria (ACs).</a:t>
            </a:r>
            <a:endParaRPr lang="en-US" dirty="0">
              <a:solidFill>
                <a:srgbClr val="000066"/>
              </a:solidFill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75838480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Learning defences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90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Defending against message delivery</a:t>
            </a:r>
          </a:p>
          <a:p>
            <a:r>
              <a:rPr lang="en-ZA" dirty="0"/>
              <a:t>Past experience</a:t>
            </a:r>
          </a:p>
          <a:p>
            <a:r>
              <a:rPr lang="en-ZA" dirty="0"/>
              <a:t>Delivery beliefs.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964008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Learning obstacles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91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dirty="0"/>
              <a:t>Lack of importance or uncertainty of importance</a:t>
            </a:r>
          </a:p>
          <a:p>
            <a:r>
              <a:rPr lang="en-ZA" dirty="0"/>
              <a:t>Difficulty in reaching a learning goal</a:t>
            </a:r>
          </a:p>
          <a:p>
            <a:r>
              <a:rPr lang="en-ZA" dirty="0"/>
              <a:t>Stress in reaching a learning goal</a:t>
            </a:r>
          </a:p>
          <a:p>
            <a:r>
              <a:rPr lang="en-ZA" dirty="0"/>
              <a:t>Doubts about success</a:t>
            </a:r>
          </a:p>
          <a:p>
            <a:r>
              <a:rPr lang="en-ZA" dirty="0"/>
              <a:t>Lack of control</a:t>
            </a:r>
          </a:p>
          <a:p>
            <a:r>
              <a:rPr lang="en-ZA" dirty="0"/>
              <a:t>Poor attitude regarding the goal</a:t>
            </a:r>
          </a:p>
          <a:p>
            <a:r>
              <a:rPr lang="en-ZA" dirty="0"/>
              <a:t>Hassles</a:t>
            </a:r>
          </a:p>
          <a:p>
            <a:r>
              <a:rPr lang="en-ZA" dirty="0"/>
              <a:t>Lack of advantages.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281054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Learning obstacles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92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Can be dealt with in two ways:</a:t>
            </a:r>
          </a:p>
          <a:p>
            <a:r>
              <a:rPr lang="en-ZA" dirty="0"/>
              <a:t>Prioritize learning goals from ‘least obstacle’ to ‘most obstacle’</a:t>
            </a:r>
          </a:p>
          <a:p>
            <a:r>
              <a:rPr lang="en-ZA" dirty="0"/>
              <a:t>Build ‘obstacle removal’ into all learning action plans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253494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Conducting Analysis for Learning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93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Analysis of existing material</a:t>
            </a:r>
          </a:p>
          <a:p>
            <a:r>
              <a:rPr lang="en-ZA" dirty="0"/>
              <a:t>Unit standards are regularly updated and changed</a:t>
            </a:r>
          </a:p>
          <a:p>
            <a:r>
              <a:rPr lang="en-ZA" dirty="0"/>
              <a:t>See if old and new outcomes are still the same</a:t>
            </a:r>
          </a:p>
          <a:p>
            <a:r>
              <a:rPr lang="en-ZA" dirty="0"/>
              <a:t>If outcomes can be integrated, group them together</a:t>
            </a:r>
          </a:p>
          <a:p>
            <a:endParaRPr lang="en-ZA" dirty="0"/>
          </a:p>
          <a:p>
            <a:endParaRPr lang="en-Z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99893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Designing the Learning Programme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94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Aspects which must be taken into consideration are:</a:t>
            </a:r>
          </a:p>
          <a:p>
            <a:pPr fontAlgn="base"/>
            <a:r>
              <a:rPr lang="en-ZA" dirty="0"/>
              <a:t>Learning activities</a:t>
            </a:r>
          </a:p>
          <a:p>
            <a:pPr fontAlgn="base"/>
            <a:r>
              <a:rPr lang="en-ZA" dirty="0"/>
              <a:t>Sequencing</a:t>
            </a:r>
          </a:p>
          <a:p>
            <a:pPr fontAlgn="base"/>
            <a:r>
              <a:rPr lang="en-ZA" dirty="0"/>
              <a:t>Facilitation methods</a:t>
            </a:r>
          </a:p>
          <a:p>
            <a:pPr fontAlgn="base"/>
            <a:r>
              <a:rPr lang="en-ZA" dirty="0"/>
              <a:t>Learning theories to be applied</a:t>
            </a:r>
          </a:p>
          <a:p>
            <a:pPr fontAlgn="base"/>
            <a:r>
              <a:rPr lang="en-ZA" dirty="0"/>
              <a:t>methodologies</a:t>
            </a:r>
          </a:p>
          <a:p>
            <a:pPr marL="0" indent="0">
              <a:buNone/>
            </a:pPr>
            <a:endParaRPr lang="en-ZA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61699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Designing the Learning Programme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95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ZA" dirty="0"/>
              <a:t>Aspects which must be taken into consideration are:</a:t>
            </a:r>
          </a:p>
          <a:p>
            <a:pPr fontAlgn="base"/>
            <a:r>
              <a:rPr lang="en-ZA" dirty="0"/>
              <a:t>Strategies</a:t>
            </a:r>
          </a:p>
          <a:p>
            <a:pPr fontAlgn="base"/>
            <a:r>
              <a:rPr lang="en-ZA" dirty="0"/>
              <a:t>Structure</a:t>
            </a:r>
          </a:p>
          <a:p>
            <a:pPr fontAlgn="base"/>
            <a:r>
              <a:rPr lang="en-ZA" dirty="0"/>
              <a:t>Approach to assessment</a:t>
            </a:r>
          </a:p>
          <a:p>
            <a:pPr fontAlgn="base"/>
            <a:r>
              <a:rPr lang="en-ZA" dirty="0"/>
              <a:t>Resources</a:t>
            </a:r>
          </a:p>
          <a:p>
            <a:pPr fontAlgn="base"/>
            <a:r>
              <a:rPr lang="en-ZA" dirty="0"/>
              <a:t>Time allocations</a:t>
            </a:r>
          </a:p>
          <a:p>
            <a:pPr marL="0" indent="0">
              <a:buNone/>
            </a:pPr>
            <a:endParaRPr lang="en-ZA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905668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Learning Activities and Methodologies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96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dirty="0"/>
              <a:t>The method or activities you incorporate into the learning material are governed by:</a:t>
            </a:r>
          </a:p>
          <a:p>
            <a:pPr lvl="1"/>
            <a:r>
              <a:rPr lang="en-ZA" dirty="0"/>
              <a:t>The type of course or learning intervention</a:t>
            </a:r>
          </a:p>
          <a:p>
            <a:pPr lvl="1"/>
            <a:r>
              <a:rPr lang="en-ZA" dirty="0"/>
              <a:t>The learners</a:t>
            </a:r>
          </a:p>
          <a:p>
            <a:pPr lvl="1"/>
            <a:r>
              <a:rPr lang="en-ZA" dirty="0"/>
              <a:t>The NQF level of the learning intervention</a:t>
            </a:r>
          </a:p>
          <a:p>
            <a:pPr lvl="1"/>
            <a:r>
              <a:rPr lang="en-ZA" dirty="0"/>
              <a:t>The credits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864562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634082"/>
          </a:xfrm>
        </p:spPr>
        <p:txBody>
          <a:bodyPr anchor="t" anchorCtr="0">
            <a:normAutofit fontScale="90000"/>
          </a:bodyPr>
          <a:lstStyle/>
          <a:p>
            <a:r>
              <a:rPr lang="en-ZA" sz="4400" dirty="0"/>
              <a:t>Designing the Learning Programme</a:t>
            </a:r>
            <a:br>
              <a:rPr lang="en-US" sz="3200" dirty="0"/>
            </a:br>
            <a:endParaRPr lang="en-ZA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97</a:t>
            </a:fld>
            <a:endParaRPr lang="en-ZA"/>
          </a:p>
        </p:txBody>
      </p:sp>
      <p:sp>
        <p:nvSpPr>
          <p:cNvPr id="8" name="Content Placeholder 4"/>
          <p:cNvSpPr>
            <a:spLocks noGrp="1"/>
          </p:cNvSpPr>
          <p:nvPr>
            <p:ph sz="quarter" idx="1"/>
          </p:nvPr>
        </p:nvSpPr>
        <p:spPr>
          <a:xfrm>
            <a:off x="2961456" y="1556792"/>
            <a:ext cx="5715000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ZA" sz="2800" dirty="0"/>
          </a:p>
          <a:p>
            <a:pPr marL="0" indent="0">
              <a:buNone/>
            </a:pPr>
            <a:r>
              <a:rPr lang="en-ZA" sz="2800" dirty="0"/>
              <a:t>Group discussion:</a:t>
            </a:r>
          </a:p>
          <a:p>
            <a:pPr marL="0" indent="0">
              <a:buNone/>
            </a:pPr>
            <a:r>
              <a:rPr lang="en-ZA" sz="2800" dirty="0"/>
              <a:t>Lets discuss the following two methodologies</a:t>
            </a:r>
          </a:p>
          <a:p>
            <a:r>
              <a:rPr lang="en-ZA" sz="2800" dirty="0"/>
              <a:t>Demonstrations</a:t>
            </a:r>
          </a:p>
          <a:p>
            <a:r>
              <a:rPr lang="en-ZA" sz="2800" dirty="0"/>
              <a:t>brainstorming</a:t>
            </a:r>
            <a:endParaRPr lang="en-US" sz="2800" dirty="0"/>
          </a:p>
          <a:p>
            <a:endParaRPr lang="en-ZA" sz="2800" dirty="0"/>
          </a:p>
          <a:p>
            <a:pPr marL="0" indent="0">
              <a:buNone/>
            </a:pPr>
            <a:endParaRPr lang="en-ZA" sz="2800" dirty="0"/>
          </a:p>
        </p:txBody>
      </p:sp>
      <p:sp>
        <p:nvSpPr>
          <p:cNvPr id="10" name="Content Placeholder 7"/>
          <p:cNvSpPr txBox="1">
            <a:spLocks/>
          </p:cNvSpPr>
          <p:nvPr/>
        </p:nvSpPr>
        <p:spPr>
          <a:xfrm>
            <a:off x="535146" y="845096"/>
            <a:ext cx="8141310" cy="114374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54013" indent="-354013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defRPr>
            </a:lvl1pPr>
            <a:lvl2pPr marL="720725" indent="-366713" algn="l" rtl="0" eaLnBrk="1" latinLnBrk="0" hangingPunct="1">
              <a:spcBef>
                <a:spcPts val="370"/>
              </a:spcBef>
              <a:buClr>
                <a:srgbClr val="008080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defRPr>
            </a:lvl2pPr>
            <a:lvl3pPr marL="1074738" indent="-354013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90000"/>
              <a:buFont typeface="Wingdings 2"/>
              <a:buChar char=""/>
              <a:defRPr kumimoji="0" sz="2000" kern="120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defRPr>
            </a:lvl3pPr>
            <a:lvl4pPr marL="1439863" indent="-365125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Courier New" pitchFamily="49" charset="0"/>
              <a:buChar char="o"/>
              <a:defRPr kumimoji="0" sz="2000" kern="120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defRPr>
            </a:lvl4pPr>
            <a:lvl5pPr marL="1793875" indent="-354013" algn="l" rtl="0" eaLnBrk="1" latinLnBrk="0" hangingPunct="1">
              <a:spcBef>
                <a:spcPts val="370"/>
              </a:spcBef>
              <a:buClr>
                <a:schemeClr val="accent3"/>
              </a:buClr>
              <a:buFont typeface="Arial" pitchFamily="34" charset="0"/>
              <a:buChar char="•"/>
              <a:defRPr kumimoji="0" sz="2000" kern="120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buNone/>
            </a:pPr>
            <a:r>
              <a:rPr lang="en-ZA" sz="2800" dirty="0"/>
              <a:t>Learning Activities and Methodologies</a:t>
            </a:r>
          </a:p>
          <a:p>
            <a:pPr marL="0" indent="0">
              <a:buNone/>
            </a:pPr>
            <a:endParaRPr lang="en-ZA" sz="2800" b="1" dirty="0"/>
          </a:p>
        </p:txBody>
      </p:sp>
      <p:sp>
        <p:nvSpPr>
          <p:cNvPr id="6" name="Text Placeholder 8"/>
          <p:cNvSpPr txBox="1">
            <a:spLocks/>
          </p:cNvSpPr>
          <p:nvPr/>
        </p:nvSpPr>
        <p:spPr>
          <a:xfrm>
            <a:off x="467544" y="1484784"/>
            <a:ext cx="2351856" cy="468322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vert="vert270" anchor="ctr" anchorCtr="0"/>
          <a:lstStyle>
            <a:lvl1pPr marL="354013" indent="-354013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defRPr>
            </a:lvl1pPr>
            <a:lvl2pPr marL="720725" indent="-366713" algn="l" rtl="0" eaLnBrk="1" latinLnBrk="0" hangingPunct="1">
              <a:spcBef>
                <a:spcPts val="370"/>
              </a:spcBef>
              <a:buClr>
                <a:srgbClr val="008080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defRPr>
            </a:lvl2pPr>
            <a:lvl3pPr marL="1074738" indent="-354013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90000"/>
              <a:buFont typeface="Wingdings 2"/>
              <a:buChar char=""/>
              <a:defRPr kumimoji="0" sz="2000" kern="120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defRPr>
            </a:lvl3pPr>
            <a:lvl4pPr marL="1439863" indent="-365125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Courier New" pitchFamily="49" charset="0"/>
              <a:buChar char="o"/>
              <a:defRPr kumimoji="0" sz="2000" kern="120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defRPr>
            </a:lvl4pPr>
            <a:lvl5pPr marL="1793875" indent="-354013" algn="l" rtl="0" eaLnBrk="1" latinLnBrk="0" hangingPunct="1">
              <a:spcBef>
                <a:spcPts val="370"/>
              </a:spcBef>
              <a:buClr>
                <a:schemeClr val="accent3"/>
              </a:buClr>
              <a:buFont typeface="Arial" pitchFamily="34" charset="0"/>
              <a:buChar char="•"/>
              <a:defRPr kumimoji="0" sz="2000" kern="120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ZA" sz="9600" dirty="0">
                <a:solidFill>
                  <a:srgbClr val="FFFFFF"/>
                </a:solidFill>
              </a:rPr>
              <a:t>Activity</a:t>
            </a:r>
            <a:endParaRPr lang="en-ZA" dirty="0">
              <a:solidFill>
                <a:srgbClr val="FFFFFF"/>
              </a:solidFill>
            </a:endParaRPr>
          </a:p>
        </p:txBody>
      </p:sp>
      <p:grpSp>
        <p:nvGrpSpPr>
          <p:cNvPr id="9" name="Group 13"/>
          <p:cNvGrpSpPr/>
          <p:nvPr/>
        </p:nvGrpSpPr>
        <p:grpSpPr>
          <a:xfrm>
            <a:off x="6732240" y="980728"/>
            <a:ext cx="1944216" cy="1008112"/>
            <a:chOff x="4211960" y="4509120"/>
            <a:chExt cx="1944216" cy="1008112"/>
          </a:xfrm>
        </p:grpSpPr>
        <p:sp>
          <p:nvSpPr>
            <p:cNvPr id="11" name="Oval Callout 10"/>
            <p:cNvSpPr/>
            <p:nvPr/>
          </p:nvSpPr>
          <p:spPr>
            <a:xfrm>
              <a:off x="4211960" y="4653136"/>
              <a:ext cx="1440160" cy="864096"/>
            </a:xfrm>
            <a:prstGeom prst="wedgeEllipseCallout">
              <a:avLst>
                <a:gd name="adj1" fmla="val -28841"/>
                <a:gd name="adj2" fmla="val 85381"/>
              </a:avLst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12" name="Oval Callout 11"/>
            <p:cNvSpPr/>
            <p:nvPr/>
          </p:nvSpPr>
          <p:spPr>
            <a:xfrm>
              <a:off x="4716016" y="4509120"/>
              <a:ext cx="1440160" cy="864096"/>
            </a:xfrm>
            <a:prstGeom prst="wedgeEllipseCallout">
              <a:avLst>
                <a:gd name="adj1" fmla="val 36368"/>
                <a:gd name="adj2" fmla="val 93961"/>
              </a:avLst>
            </a:prstGeom>
            <a:solidFill>
              <a:srgbClr val="000099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</p:grpSp>
    </p:spTree>
    <p:extLst>
      <p:ext uri="{BB962C8B-B14F-4D97-AF65-F5344CB8AC3E}">
        <p14:creationId xmlns:p14="http://schemas.microsoft.com/office/powerpoint/2010/main" val="312483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Learning </a:t>
            </a:r>
            <a:r>
              <a:rPr lang="en-ZA" dirty="0" err="1"/>
              <a:t>Activitie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/>
              <a:pPr/>
              <a:t>98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algn="ctr"/>
            <a:r>
              <a:rPr lang="en-ZA" sz="9600" dirty="0">
                <a:solidFill>
                  <a:srgbClr val="FFFFFF"/>
                </a:solidFill>
              </a:rPr>
              <a:t>Activity</a:t>
            </a:r>
            <a:endParaRPr lang="en-US" sz="96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dirty="0"/>
              <a:t>Group discussion:</a:t>
            </a:r>
          </a:p>
          <a:p>
            <a:r>
              <a:rPr lang="en-ZA" dirty="0"/>
              <a:t>Lets discuss the following two methodologies</a:t>
            </a:r>
          </a:p>
          <a:p>
            <a:pPr lvl="1"/>
            <a:r>
              <a:rPr lang="en-ZA" dirty="0"/>
              <a:t>Demonstrations</a:t>
            </a:r>
          </a:p>
          <a:p>
            <a:pPr lvl="1"/>
            <a:r>
              <a:rPr lang="en-ZA" dirty="0"/>
              <a:t>Brainstorming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33331532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Designing the Learning Programme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99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ZA" dirty="0"/>
              <a:t>Learning Activities and Methodologies</a:t>
            </a:r>
          </a:p>
          <a:p>
            <a:pPr fontAlgn="base"/>
            <a:r>
              <a:rPr lang="en-ZA" dirty="0"/>
              <a:t>Other considerations:</a:t>
            </a:r>
          </a:p>
          <a:p>
            <a:pPr lvl="1" fontAlgn="base"/>
            <a:r>
              <a:rPr lang="en-ZA" dirty="0"/>
              <a:t>Costs</a:t>
            </a:r>
          </a:p>
          <a:p>
            <a:pPr lvl="1" fontAlgn="base"/>
            <a:r>
              <a:rPr lang="en-ZA" dirty="0"/>
              <a:t>Resources</a:t>
            </a:r>
          </a:p>
          <a:p>
            <a:pPr lvl="1" fontAlgn="base"/>
            <a:r>
              <a:rPr lang="en-ZA" dirty="0"/>
              <a:t>Existing material</a:t>
            </a:r>
          </a:p>
          <a:p>
            <a:pPr lvl="1" fontAlgn="base"/>
            <a:r>
              <a:rPr lang="en-ZA" dirty="0"/>
              <a:t>Formative and summative activities</a:t>
            </a:r>
          </a:p>
          <a:p>
            <a:pPr lvl="1" fontAlgn="base"/>
            <a:r>
              <a:rPr lang="en-ZA" dirty="0"/>
              <a:t>Workplace experience</a:t>
            </a:r>
          </a:p>
          <a:p>
            <a:pPr lvl="1" fontAlgn="base"/>
            <a:r>
              <a:rPr lang="en-ZA" dirty="0"/>
              <a:t>Logical sequence</a:t>
            </a:r>
          </a:p>
          <a:p>
            <a:pPr marL="0" indent="0">
              <a:buNone/>
            </a:pPr>
            <a:endParaRPr lang="en-ZA" b="1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957467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ENJO 1">
      <a:dk1>
        <a:srgbClr val="000066"/>
      </a:dk1>
      <a:lt1>
        <a:sysClr val="window" lastClr="FFFFFF"/>
      </a:lt1>
      <a:dk2>
        <a:srgbClr val="000066"/>
      </a:dk2>
      <a:lt2>
        <a:srgbClr val="008080"/>
      </a:lt2>
      <a:accent1>
        <a:srgbClr val="000066"/>
      </a:accent1>
      <a:accent2>
        <a:srgbClr val="009DD9"/>
      </a:accent2>
      <a:accent3>
        <a:srgbClr val="CC0000"/>
      </a:accent3>
      <a:accent4>
        <a:srgbClr val="009592"/>
      </a:accent4>
      <a:accent5>
        <a:srgbClr val="008080"/>
      </a:accent5>
      <a:accent6>
        <a:srgbClr val="7F7F7F"/>
      </a:accent6>
      <a:hlink>
        <a:srgbClr val="3333FF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NJO Template Basic" id="{4AFDFFBA-3684-412A-9C49-B2483F9C5043}" vid="{BB0687AF-AF01-4D4A-BFCA-B11E684E11C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ENJO Template Basic</Template>
  <TotalTime>31801</TotalTime>
  <Words>7357</Words>
  <Application>Microsoft Office PowerPoint</Application>
  <PresentationFormat>On-screen Show (4:3)</PresentationFormat>
  <Paragraphs>1514</Paragraphs>
  <Slides>204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204</vt:i4>
      </vt:variant>
    </vt:vector>
  </HeadingPairs>
  <TitlesOfParts>
    <vt:vector size="210" baseType="lpstr">
      <vt:lpstr>Arial</vt:lpstr>
      <vt:lpstr>Calibri</vt:lpstr>
      <vt:lpstr>Courier New</vt:lpstr>
      <vt:lpstr>Times New Roman</vt:lpstr>
      <vt:lpstr>Wingdings 2</vt:lpstr>
      <vt:lpstr>Theme1</vt:lpstr>
      <vt:lpstr>Design Learning Material</vt:lpstr>
      <vt:lpstr>Ground Rules</vt:lpstr>
      <vt:lpstr>Section 1 Overview</vt:lpstr>
      <vt:lpstr>Overview</vt:lpstr>
      <vt:lpstr>Overview</vt:lpstr>
      <vt:lpstr>Categories Of Evidence</vt:lpstr>
      <vt:lpstr>Overview</vt:lpstr>
      <vt:lpstr>Good Evidence</vt:lpstr>
      <vt:lpstr>Assessment Brief</vt:lpstr>
      <vt:lpstr>Types of Assessment</vt:lpstr>
      <vt:lpstr>Assessment Methods</vt:lpstr>
      <vt:lpstr>Assessment</vt:lpstr>
      <vt:lpstr>Competence</vt:lpstr>
      <vt:lpstr>Re-Assessment</vt:lpstr>
      <vt:lpstr>Assessment Brief</vt:lpstr>
      <vt:lpstr>Assessment Brief</vt:lpstr>
      <vt:lpstr>Assessment Brief</vt:lpstr>
      <vt:lpstr>Assessment Brief</vt:lpstr>
      <vt:lpstr>Assessment Brief</vt:lpstr>
      <vt:lpstr>Assessment Brief</vt:lpstr>
      <vt:lpstr>Appeals and Disputes</vt:lpstr>
      <vt:lpstr>Section 1</vt:lpstr>
      <vt:lpstr>Section 1 - 2 Administrative Detail</vt:lpstr>
      <vt:lpstr>Special Instruction</vt:lpstr>
      <vt:lpstr>Unit Standard</vt:lpstr>
      <vt:lpstr>Unit Standard</vt:lpstr>
      <vt:lpstr>Design Learning Material</vt:lpstr>
      <vt:lpstr>Study Unit 1 – Specific Outcomes</vt:lpstr>
      <vt:lpstr>Introduction to Designing Learning Material  </vt:lpstr>
      <vt:lpstr>Introduction to Designing Learning Material</vt:lpstr>
      <vt:lpstr>Introduction to Designing Learning Material</vt:lpstr>
      <vt:lpstr>Introduction to Designing Learning Material</vt:lpstr>
      <vt:lpstr>The Design Process </vt:lpstr>
      <vt:lpstr>Draft Learning Outcomes for the Programme</vt:lpstr>
      <vt:lpstr>Draft Learning Outcomes for the Programme </vt:lpstr>
      <vt:lpstr>Draft Learning Outcomes for the Programme</vt:lpstr>
      <vt:lpstr>Draft Learning Outcomes for the Programme</vt:lpstr>
      <vt:lpstr>Draft Learning Outcomes for the Programme</vt:lpstr>
      <vt:lpstr>Draft Learning Outcomes for the Programme</vt:lpstr>
      <vt:lpstr>Draft Learning Outcomes for the Programme</vt:lpstr>
      <vt:lpstr>Draft Learning Outcomes for the Programme</vt:lpstr>
      <vt:lpstr>Draft Learning Outcomes for the Programme</vt:lpstr>
      <vt:lpstr>Draft Learning Outcomes for the Programme</vt:lpstr>
      <vt:lpstr>Draft Learning Outcomes for the Programme</vt:lpstr>
      <vt:lpstr>Conducting Analysis for Learning Design</vt:lpstr>
      <vt:lpstr>Conducting Analysis for Learning Design</vt:lpstr>
      <vt:lpstr>Conducting Analysis for Learning Design</vt:lpstr>
      <vt:lpstr>Conducting Analysis for Learning Design</vt:lpstr>
      <vt:lpstr>Conducting Analysis for Learning Design</vt:lpstr>
      <vt:lpstr>Conducting Analysis for Learning Design</vt:lpstr>
      <vt:lpstr>Conducting Analysis for  Learning Design</vt:lpstr>
      <vt:lpstr>Conducting Analysis for Learning Design</vt:lpstr>
      <vt:lpstr>Conducting Analysis for Learning Design</vt:lpstr>
      <vt:lpstr>Conducting Analysis for Learning Design</vt:lpstr>
      <vt:lpstr>Conducting Analysis for Learning Design</vt:lpstr>
      <vt:lpstr>Conducting Analysis for Learning Design</vt:lpstr>
      <vt:lpstr>Conducting Analysis for Learning Design</vt:lpstr>
      <vt:lpstr>Conducting Analysis for Learning Design</vt:lpstr>
      <vt:lpstr>Conducting Analysis for Learning Design</vt:lpstr>
      <vt:lpstr>Conducting Analysis for Learning Design</vt:lpstr>
      <vt:lpstr>Conducting Analysis for Learning Design</vt:lpstr>
      <vt:lpstr>Conducting Analysis for Learning Design</vt:lpstr>
      <vt:lpstr>Conducting Analysis for Learning Design</vt:lpstr>
      <vt:lpstr>Conducting Analysis for Learning Design</vt:lpstr>
      <vt:lpstr>Conducting Analysis for Learning Design</vt:lpstr>
      <vt:lpstr>Conducting Analysis for Learning Design</vt:lpstr>
      <vt:lpstr>Bloom’s Taxonomy</vt:lpstr>
      <vt:lpstr>Conducting Analysis for Learning Design</vt:lpstr>
      <vt:lpstr>Activists</vt:lpstr>
      <vt:lpstr>Reflector</vt:lpstr>
      <vt:lpstr>Theorist</vt:lpstr>
      <vt:lpstr>Pragmatists</vt:lpstr>
      <vt:lpstr>Learning modalities</vt:lpstr>
      <vt:lpstr>Visual Mode:</vt:lpstr>
      <vt:lpstr>Strengths of the Visual Learner:</vt:lpstr>
      <vt:lpstr>Weaknesses of the Visual Learner:</vt:lpstr>
      <vt:lpstr>How to Enhance Learning</vt:lpstr>
      <vt:lpstr>Auditory Mode: </vt:lpstr>
      <vt:lpstr>Strengths of the Auditory Learner:</vt:lpstr>
      <vt:lpstr>Weaknesses of the Auditory Learner:</vt:lpstr>
      <vt:lpstr>How to Enhance Learning</vt:lpstr>
      <vt:lpstr>Kinaesthetic Mode: </vt:lpstr>
      <vt:lpstr>Strengths of the Kinaesthetic Learner:</vt:lpstr>
      <vt:lpstr>Weaknesses of the Kinaesthetic Learner:</vt:lpstr>
      <vt:lpstr>How to Enhance Learning</vt:lpstr>
      <vt:lpstr>Learning Barriers</vt:lpstr>
      <vt:lpstr>Learning Barriers</vt:lpstr>
      <vt:lpstr>Learning defenses</vt:lpstr>
      <vt:lpstr>Learning Defences</vt:lpstr>
      <vt:lpstr>Learning defences</vt:lpstr>
      <vt:lpstr>Learning obstacles</vt:lpstr>
      <vt:lpstr>Learning obstacles</vt:lpstr>
      <vt:lpstr>Conducting Analysis for Learning Design</vt:lpstr>
      <vt:lpstr>Designing the Learning Programme</vt:lpstr>
      <vt:lpstr>Designing the Learning Programme</vt:lpstr>
      <vt:lpstr>Learning Activities and Methodologies</vt:lpstr>
      <vt:lpstr>Designing the Learning Programme </vt:lpstr>
      <vt:lpstr>Learning Activitie</vt:lpstr>
      <vt:lpstr>Designing the Learning Programme</vt:lpstr>
      <vt:lpstr>Designing Outcomes-based Programmes and Adhering to Adult Learning Principles</vt:lpstr>
      <vt:lpstr>The difference between Formative and Summative Assessment</vt:lpstr>
      <vt:lpstr>The difference between Formative and Summative Assessment</vt:lpstr>
      <vt:lpstr>The difference between Formative and Summative Assessment</vt:lpstr>
      <vt:lpstr>Drafting the Design Brief</vt:lpstr>
      <vt:lpstr>Drafting the Design Brief</vt:lpstr>
      <vt:lpstr>The Analysis Grid</vt:lpstr>
      <vt:lpstr>The Analysis Grid</vt:lpstr>
      <vt:lpstr>The Analysis Grid</vt:lpstr>
      <vt:lpstr>The Analysis Grid</vt:lpstr>
      <vt:lpstr>Formative Assessment in PoE</vt:lpstr>
      <vt:lpstr>Design Learning Material</vt:lpstr>
      <vt:lpstr>Study Unit 2 – Specific Outcomes</vt:lpstr>
      <vt:lpstr>Introduction to Developing Learning Material</vt:lpstr>
      <vt:lpstr>Introduction to Developing Learning Material</vt:lpstr>
      <vt:lpstr>Plan and Prepare for Development</vt:lpstr>
      <vt:lpstr>Plan and Prepare for Development</vt:lpstr>
      <vt:lpstr>Plan and Prepare for Development</vt:lpstr>
      <vt:lpstr>Plan and Prepare for Development</vt:lpstr>
      <vt:lpstr>Plan and Prepare for Development</vt:lpstr>
      <vt:lpstr>Plan and Prepare for Development</vt:lpstr>
      <vt:lpstr>Plan and Prepare for Development</vt:lpstr>
      <vt:lpstr>Plan and Prepare for Development</vt:lpstr>
      <vt:lpstr>Developing Learning Material</vt:lpstr>
      <vt:lpstr>Developing Learning Material</vt:lpstr>
      <vt:lpstr>Developing Learning Material</vt:lpstr>
      <vt:lpstr>Developing Learning Material</vt:lpstr>
      <vt:lpstr>Developing Learning Material</vt:lpstr>
      <vt:lpstr>Developing Learning Material</vt:lpstr>
      <vt:lpstr>Developing Learning Material</vt:lpstr>
      <vt:lpstr>Developing Learning Material</vt:lpstr>
      <vt:lpstr>Developing Learning Material</vt:lpstr>
      <vt:lpstr>Developing Learning Material</vt:lpstr>
      <vt:lpstr>A suggested development procedure:</vt:lpstr>
      <vt:lpstr>Development procedure</vt:lpstr>
      <vt:lpstr>Plan Learning Material</vt:lpstr>
      <vt:lpstr>Plan Learning Material</vt:lpstr>
      <vt:lpstr>Developing the Facilitation Guide</vt:lpstr>
      <vt:lpstr>Developing the Facilitation Guide</vt:lpstr>
      <vt:lpstr>Piloting and Evaluating the Development</vt:lpstr>
      <vt:lpstr>Formative Assessment in PoE</vt:lpstr>
      <vt:lpstr>Design Learning Material</vt:lpstr>
      <vt:lpstr>Study Unit 3 – Specific Outcomes</vt:lpstr>
      <vt:lpstr>Introduction to Designing Assessments</vt:lpstr>
      <vt:lpstr>Understanding the principles of outcomes-based assessments </vt:lpstr>
      <vt:lpstr>Understanding the principles of outcomes-based assessments</vt:lpstr>
      <vt:lpstr>Understanding the principles of outcomes-based assessments</vt:lpstr>
      <vt:lpstr>Principles of the NQF</vt:lpstr>
      <vt:lpstr>Principles of the NQF</vt:lpstr>
      <vt:lpstr>Principles of the NQF</vt:lpstr>
      <vt:lpstr>Understanding the principles of outcomes-based assessments</vt:lpstr>
      <vt:lpstr>Understanding the principles of outcomes-based assessments</vt:lpstr>
      <vt:lpstr>Principles of Designing Outcomes-Based Assessment</vt:lpstr>
      <vt:lpstr>Principles of Designing Outcomes-Based Assessment</vt:lpstr>
      <vt:lpstr>Competency</vt:lpstr>
      <vt:lpstr>Principles of Designing Outcomes-Based Assessment</vt:lpstr>
      <vt:lpstr>Principles of Designing Outcomes-Based Assessment</vt:lpstr>
      <vt:lpstr>Principles of Designing Outcomes-Based Assessment</vt:lpstr>
      <vt:lpstr>Principles of Designing Outcomes-Based Assessment</vt:lpstr>
      <vt:lpstr>Principles of Designing Outcomes-Based Assessment</vt:lpstr>
      <vt:lpstr>Principles of Designing Outcomes-Based Assessment</vt:lpstr>
      <vt:lpstr>Principles of Designing Outcomes-Based Assessment</vt:lpstr>
      <vt:lpstr>Principles of Designing Outcomes-Based Assessment</vt:lpstr>
      <vt:lpstr>Principles of Designing Outcomes-Based Assessment</vt:lpstr>
      <vt:lpstr>Principles of Designing Outcomes-Based Assessment</vt:lpstr>
      <vt:lpstr>Assessment Methods</vt:lpstr>
      <vt:lpstr>Principles of Designing Outcomes-Based Assessment</vt:lpstr>
      <vt:lpstr>Principles of Designing Outcomes-Based Assessment</vt:lpstr>
      <vt:lpstr>Evidence</vt:lpstr>
      <vt:lpstr>Principles of Designing Outcomes-Based Assessment</vt:lpstr>
      <vt:lpstr>Principles of Designing Outcomes-Based Assessment</vt:lpstr>
      <vt:lpstr>Principles of Designing Outcomes-Based Assessment</vt:lpstr>
      <vt:lpstr>Principles of Designing Outcomes-Based Assessment</vt:lpstr>
      <vt:lpstr>Principles of Designing Outcomes-Based Assessment</vt:lpstr>
      <vt:lpstr>Principles of Designing Outcomes-Based Assessment</vt:lpstr>
      <vt:lpstr>Designing Outcomes-Based Assessments</vt:lpstr>
      <vt:lpstr>Developing Assessment Activities</vt:lpstr>
      <vt:lpstr>Developing Assessment Activities</vt:lpstr>
      <vt:lpstr>Developing Assessment Activities</vt:lpstr>
      <vt:lpstr>Developing Assessment Activities</vt:lpstr>
      <vt:lpstr>Developing Assessment</vt:lpstr>
      <vt:lpstr>Developing Assessment Activities</vt:lpstr>
      <vt:lpstr>Developing Assessment Guides</vt:lpstr>
      <vt:lpstr>Developing Assessment Guides</vt:lpstr>
      <vt:lpstr>Developing Assessment Guides</vt:lpstr>
      <vt:lpstr>Developing Assessment Guides</vt:lpstr>
      <vt:lpstr>Developing Assessment Guides</vt:lpstr>
      <vt:lpstr>Evaluating Assessment Designs and Guides</vt:lpstr>
      <vt:lpstr>Formative Assessment in PoE</vt:lpstr>
      <vt:lpstr>Design Learning Material</vt:lpstr>
      <vt:lpstr>Study Unit 4 – Specific Outcomes</vt:lpstr>
      <vt:lpstr>Introduction to Evaluating Learning Interventions</vt:lpstr>
      <vt:lpstr>Evaluate a Learning Intervention</vt:lpstr>
      <vt:lpstr>Evaluate a Learning Intervention</vt:lpstr>
      <vt:lpstr>Evaluate a Learning Intervention</vt:lpstr>
      <vt:lpstr>The evaluation process</vt:lpstr>
      <vt:lpstr>Planning and preparing for evaluation</vt:lpstr>
      <vt:lpstr>Planning and preparing for evaluation</vt:lpstr>
      <vt:lpstr>Collecting and recording data</vt:lpstr>
      <vt:lpstr>Analysing and interpreting data</vt:lpstr>
      <vt:lpstr>Compile an evaluation report</vt:lpstr>
      <vt:lpstr>Compile an evaluation report</vt:lpstr>
      <vt:lpstr>Recommendations for improvement</vt:lpstr>
      <vt:lpstr>Recommendations for improvement</vt:lpstr>
      <vt:lpstr>Review the evaluation 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Sandys</dc:creator>
  <cp:lastModifiedBy>user</cp:lastModifiedBy>
  <cp:revision>1278</cp:revision>
  <dcterms:created xsi:type="dcterms:W3CDTF">2011-11-11T09:45:04Z</dcterms:created>
  <dcterms:modified xsi:type="dcterms:W3CDTF">2017-08-20T11:42:53Z</dcterms:modified>
</cp:coreProperties>
</file>