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85" r:id="rId2"/>
    <p:sldId id="257"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446" r:id="rId29"/>
    <p:sldId id="535" r:id="rId30"/>
    <p:sldId id="536" r:id="rId31"/>
    <p:sldId id="447" r:id="rId32"/>
    <p:sldId id="448" r:id="rId33"/>
    <p:sldId id="537" r:id="rId34"/>
    <p:sldId id="538" r:id="rId35"/>
    <p:sldId id="539" r:id="rId36"/>
    <p:sldId id="540" r:id="rId37"/>
    <p:sldId id="541" r:id="rId38"/>
    <p:sldId id="449" r:id="rId39"/>
    <p:sldId id="542" r:id="rId40"/>
    <p:sldId id="451" r:id="rId41"/>
    <p:sldId id="452" r:id="rId42"/>
    <p:sldId id="454" r:id="rId43"/>
    <p:sldId id="453" r:id="rId44"/>
    <p:sldId id="455" r:id="rId45"/>
    <p:sldId id="456" r:id="rId46"/>
    <p:sldId id="457" r:id="rId47"/>
    <p:sldId id="458" r:id="rId48"/>
    <p:sldId id="464" r:id="rId49"/>
    <p:sldId id="465" r:id="rId50"/>
    <p:sldId id="543" r:id="rId51"/>
    <p:sldId id="466" r:id="rId52"/>
    <p:sldId id="467" r:id="rId53"/>
    <p:sldId id="544" r:id="rId54"/>
    <p:sldId id="471" r:id="rId55"/>
    <p:sldId id="474" r:id="rId56"/>
    <p:sldId id="476" r:id="rId57"/>
    <p:sldId id="477" r:id="rId58"/>
    <p:sldId id="478" r:id="rId59"/>
    <p:sldId id="545" r:id="rId60"/>
    <p:sldId id="480" r:id="rId61"/>
    <p:sldId id="546" r:id="rId62"/>
    <p:sldId id="481" r:id="rId63"/>
    <p:sldId id="547" r:id="rId64"/>
    <p:sldId id="485" r:id="rId65"/>
    <p:sldId id="548" r:id="rId66"/>
    <p:sldId id="486" r:id="rId67"/>
    <p:sldId id="490" r:id="rId68"/>
    <p:sldId id="549" r:id="rId69"/>
    <p:sldId id="491" r:id="rId70"/>
    <p:sldId id="550" r:id="rId71"/>
    <p:sldId id="494" r:id="rId72"/>
    <p:sldId id="493" r:id="rId73"/>
    <p:sldId id="552" r:id="rId74"/>
    <p:sldId id="551" r:id="rId75"/>
    <p:sldId id="553" r:id="rId76"/>
    <p:sldId id="554" r:id="rId77"/>
    <p:sldId id="498" r:id="rId78"/>
    <p:sldId id="504" r:id="rId79"/>
    <p:sldId id="556" r:id="rId80"/>
    <p:sldId id="555" r:id="rId81"/>
    <p:sldId id="557" r:id="rId82"/>
    <p:sldId id="558" r:id="rId83"/>
    <p:sldId id="559" r:id="rId84"/>
    <p:sldId id="560" r:id="rId85"/>
    <p:sldId id="561" r:id="rId86"/>
    <p:sldId id="507" r:id="rId87"/>
    <p:sldId id="563" r:id="rId88"/>
    <p:sldId id="562" r:id="rId89"/>
    <p:sldId id="564" r:id="rId90"/>
    <p:sldId id="565" r:id="rId91"/>
    <p:sldId id="567" r:id="rId92"/>
    <p:sldId id="568" r:id="rId93"/>
    <p:sldId id="566" r:id="rId94"/>
    <p:sldId id="569" r:id="rId95"/>
    <p:sldId id="570" r:id="rId96"/>
    <p:sldId id="571" r:id="rId97"/>
    <p:sldId id="572" r:id="rId98"/>
    <p:sldId id="573" r:id="rId99"/>
    <p:sldId id="574" r:id="rId100"/>
    <p:sldId id="575" r:id="rId101"/>
    <p:sldId id="576" r:id="rId102"/>
    <p:sldId id="577" r:id="rId103"/>
    <p:sldId id="578" r:id="rId104"/>
    <p:sldId id="579" r:id="rId105"/>
    <p:sldId id="580" r:id="rId106"/>
    <p:sldId id="581" r:id="rId107"/>
    <p:sldId id="582" r:id="rId108"/>
    <p:sldId id="583" r:id="rId109"/>
    <p:sldId id="508" r:id="rId110"/>
    <p:sldId id="584" r:id="rId111"/>
    <p:sldId id="585" r:id="rId112"/>
    <p:sldId id="512" r:id="rId113"/>
    <p:sldId id="513" r:id="rId114"/>
    <p:sldId id="586" r:id="rId115"/>
    <p:sldId id="514" r:id="rId116"/>
    <p:sldId id="519" r:id="rId117"/>
    <p:sldId id="521" r:id="rId118"/>
    <p:sldId id="523" r:id="rId119"/>
    <p:sldId id="524" r:id="rId120"/>
    <p:sldId id="525" r:id="rId121"/>
    <p:sldId id="587" r:id="rId122"/>
    <p:sldId id="526" r:id="rId123"/>
    <p:sldId id="588" r:id="rId124"/>
    <p:sldId id="589" r:id="rId125"/>
    <p:sldId id="527" r:id="rId126"/>
    <p:sldId id="590" r:id="rId127"/>
    <p:sldId id="529" r:id="rId128"/>
    <p:sldId id="530" r:id="rId129"/>
    <p:sldId id="591" r:id="rId130"/>
    <p:sldId id="592" r:id="rId131"/>
    <p:sldId id="593" r:id="rId132"/>
    <p:sldId id="531" r:id="rId133"/>
    <p:sldId id="532" r:id="rId134"/>
    <p:sldId id="533" r:id="rId135"/>
    <p:sldId id="594" r:id="rId136"/>
    <p:sldId id="596" r:id="rId137"/>
    <p:sldId id="595" r:id="rId138"/>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434" autoAdjust="0"/>
  </p:normalViewPr>
  <p:slideViewPr>
    <p:cSldViewPr snapToGrid="0">
      <p:cViewPr varScale="1">
        <p:scale>
          <a:sx n="72" d="100"/>
          <a:sy n="72" d="100"/>
        </p:scale>
        <p:origin x="126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44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_rels/data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jpeg"/><Relationship Id="rId4" Type="http://schemas.openxmlformats.org/officeDocument/2006/relationships/image" Target="../media/image22.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9DC8AD-9D38-4D9E-B05C-D47125A811E1}" type="doc">
      <dgm:prSet loTypeId="urn:microsoft.com/office/officeart/2005/8/layout/process5" loCatId="process" qsTypeId="urn:microsoft.com/office/officeart/2005/8/quickstyle/simple2" qsCatId="simple" csTypeId="urn:microsoft.com/office/officeart/2005/8/colors/accent5_1" csCatId="accent5" phldr="1"/>
      <dgm:spPr/>
      <dgm:t>
        <a:bodyPr/>
        <a:lstStyle/>
        <a:p>
          <a:endParaRPr lang="en-ZA"/>
        </a:p>
      </dgm:t>
    </dgm:pt>
    <dgm:pt modelId="{3BCE47BF-A912-4929-B523-9EA4F22C90E8}">
      <dgm:prSet phldrT="[Text]"/>
      <dgm:spPr/>
      <dgm:t>
        <a:bodyPr/>
        <a:lstStyle/>
        <a:p>
          <a:r>
            <a:rPr lang="en-ZA" dirty="0"/>
            <a:t>Recruitment</a:t>
          </a:r>
        </a:p>
      </dgm:t>
    </dgm:pt>
    <dgm:pt modelId="{103E3C38-2179-4A4F-89A3-03293EB23E5E}" type="parTrans" cxnId="{7573E5C6-83A5-407A-9D76-FBE9EEE35151}">
      <dgm:prSet/>
      <dgm:spPr/>
      <dgm:t>
        <a:bodyPr/>
        <a:lstStyle/>
        <a:p>
          <a:endParaRPr lang="en-ZA"/>
        </a:p>
      </dgm:t>
    </dgm:pt>
    <dgm:pt modelId="{987F882C-2D2F-4712-B7ED-F2E937AA1FAF}" type="sibTrans" cxnId="{7573E5C6-83A5-407A-9D76-FBE9EEE35151}">
      <dgm:prSet/>
      <dgm:spPr/>
      <dgm:t>
        <a:bodyPr/>
        <a:lstStyle/>
        <a:p>
          <a:endParaRPr lang="en-ZA"/>
        </a:p>
      </dgm:t>
    </dgm:pt>
    <dgm:pt modelId="{6C31E5F8-3A8F-48FB-AA6E-B20F229AECC9}">
      <dgm:prSet phldrT="[Text]"/>
      <dgm:spPr/>
      <dgm:t>
        <a:bodyPr/>
        <a:lstStyle/>
        <a:p>
          <a:r>
            <a:rPr lang="en-ZA" dirty="0"/>
            <a:t>Learnership agreement</a:t>
          </a:r>
        </a:p>
      </dgm:t>
    </dgm:pt>
    <dgm:pt modelId="{77AE216F-B4E1-4819-81E3-BEF774E6D1D5}" type="parTrans" cxnId="{B2F72E96-793A-4776-A715-1FBF9EA0D208}">
      <dgm:prSet/>
      <dgm:spPr/>
      <dgm:t>
        <a:bodyPr/>
        <a:lstStyle/>
        <a:p>
          <a:endParaRPr lang="en-ZA"/>
        </a:p>
      </dgm:t>
    </dgm:pt>
    <dgm:pt modelId="{BE3E637A-1B4D-40C3-B5EA-526CF01F351A}" type="sibTrans" cxnId="{B2F72E96-793A-4776-A715-1FBF9EA0D208}">
      <dgm:prSet/>
      <dgm:spPr/>
      <dgm:t>
        <a:bodyPr/>
        <a:lstStyle/>
        <a:p>
          <a:endParaRPr lang="en-ZA"/>
        </a:p>
      </dgm:t>
    </dgm:pt>
    <dgm:pt modelId="{38984692-A643-4BD2-9177-0B117D2E4247}">
      <dgm:prSet phldrT="[Text]"/>
      <dgm:spPr/>
      <dgm:t>
        <a:bodyPr/>
        <a:lstStyle/>
        <a:p>
          <a:r>
            <a:rPr lang="en-ZA" dirty="0"/>
            <a:t>Employment contract</a:t>
          </a:r>
        </a:p>
      </dgm:t>
    </dgm:pt>
    <dgm:pt modelId="{9A7ADAF5-5476-4075-B002-96F8CE794C10}" type="parTrans" cxnId="{732727C4-9A21-4FFD-8AA9-81EDE1CCD7D3}">
      <dgm:prSet/>
      <dgm:spPr/>
      <dgm:t>
        <a:bodyPr/>
        <a:lstStyle/>
        <a:p>
          <a:endParaRPr lang="en-ZA"/>
        </a:p>
      </dgm:t>
    </dgm:pt>
    <dgm:pt modelId="{EDE33227-1E0A-4B79-B48F-E043B5772BB6}" type="sibTrans" cxnId="{732727C4-9A21-4FFD-8AA9-81EDE1CCD7D3}">
      <dgm:prSet/>
      <dgm:spPr/>
      <dgm:t>
        <a:bodyPr/>
        <a:lstStyle/>
        <a:p>
          <a:endParaRPr lang="en-ZA"/>
        </a:p>
      </dgm:t>
    </dgm:pt>
    <dgm:pt modelId="{E4D0D27D-FDB8-4234-85E7-CA68D9041230}">
      <dgm:prSet phldrT="[Text]"/>
      <dgm:spPr/>
      <dgm:t>
        <a:bodyPr/>
        <a:lstStyle/>
        <a:p>
          <a:r>
            <a:rPr lang="en-ZA" dirty="0"/>
            <a:t>Orientation</a:t>
          </a:r>
        </a:p>
      </dgm:t>
    </dgm:pt>
    <dgm:pt modelId="{7452B643-FD99-4ED3-A9BB-86CBCF10023A}" type="parTrans" cxnId="{88B91178-D962-4BCB-8270-11A451FA214F}">
      <dgm:prSet/>
      <dgm:spPr/>
      <dgm:t>
        <a:bodyPr/>
        <a:lstStyle/>
        <a:p>
          <a:endParaRPr lang="en-ZA"/>
        </a:p>
      </dgm:t>
    </dgm:pt>
    <dgm:pt modelId="{2C7E8060-222E-42D6-9B1D-9188A15E01D6}" type="sibTrans" cxnId="{88B91178-D962-4BCB-8270-11A451FA214F}">
      <dgm:prSet/>
      <dgm:spPr/>
      <dgm:t>
        <a:bodyPr/>
        <a:lstStyle/>
        <a:p>
          <a:endParaRPr lang="en-ZA"/>
        </a:p>
      </dgm:t>
    </dgm:pt>
    <dgm:pt modelId="{84EAC291-B9FB-46DA-A3C8-BB5ACA8A4AE7}">
      <dgm:prSet phldrT="[Text]"/>
      <dgm:spPr/>
      <dgm:t>
        <a:bodyPr/>
        <a:lstStyle/>
        <a:p>
          <a:r>
            <a:rPr lang="en-ZA" dirty="0"/>
            <a:t>Learnership programme – class and workplace</a:t>
          </a:r>
        </a:p>
      </dgm:t>
    </dgm:pt>
    <dgm:pt modelId="{F1FAC760-AA52-42A1-BCBB-E9C16A4929C6}" type="parTrans" cxnId="{28DE748B-D64E-4B5B-A728-DA1515E9D0EB}">
      <dgm:prSet/>
      <dgm:spPr/>
      <dgm:t>
        <a:bodyPr/>
        <a:lstStyle/>
        <a:p>
          <a:endParaRPr lang="en-ZA"/>
        </a:p>
      </dgm:t>
    </dgm:pt>
    <dgm:pt modelId="{D57FF546-C2F7-4F96-80C3-310D8C2B14E5}" type="sibTrans" cxnId="{28DE748B-D64E-4B5B-A728-DA1515E9D0EB}">
      <dgm:prSet/>
      <dgm:spPr/>
      <dgm:t>
        <a:bodyPr/>
        <a:lstStyle/>
        <a:p>
          <a:endParaRPr lang="en-ZA"/>
        </a:p>
      </dgm:t>
    </dgm:pt>
    <dgm:pt modelId="{4D8A303A-6487-443F-99ED-CF9EF85AD7D1}">
      <dgm:prSet/>
      <dgm:spPr/>
      <dgm:t>
        <a:bodyPr/>
        <a:lstStyle/>
        <a:p>
          <a:r>
            <a:rPr lang="en-ZA" dirty="0"/>
            <a:t>Programme followed for duration of Learnership</a:t>
          </a:r>
        </a:p>
      </dgm:t>
    </dgm:pt>
    <dgm:pt modelId="{25A5179D-F53F-4C16-B07F-13780DAA5B38}" type="parTrans" cxnId="{54108D56-C192-4A21-AF6B-DB376235DEC2}">
      <dgm:prSet/>
      <dgm:spPr/>
      <dgm:t>
        <a:bodyPr/>
        <a:lstStyle/>
        <a:p>
          <a:endParaRPr lang="en-ZA"/>
        </a:p>
      </dgm:t>
    </dgm:pt>
    <dgm:pt modelId="{24543531-8841-4F9D-8068-CAE31B8E2A85}" type="sibTrans" cxnId="{54108D56-C192-4A21-AF6B-DB376235DEC2}">
      <dgm:prSet/>
      <dgm:spPr/>
      <dgm:t>
        <a:bodyPr/>
        <a:lstStyle/>
        <a:p>
          <a:endParaRPr lang="en-ZA"/>
        </a:p>
      </dgm:t>
    </dgm:pt>
    <dgm:pt modelId="{6458B4D0-4986-4FA3-B969-5D64647ACBF5}">
      <dgm:prSet/>
      <dgm:spPr/>
      <dgm:t>
        <a:bodyPr/>
        <a:lstStyle/>
        <a:p>
          <a:r>
            <a:rPr lang="en-ZA" dirty="0"/>
            <a:t>Learner awarded credits</a:t>
          </a:r>
        </a:p>
      </dgm:t>
    </dgm:pt>
    <dgm:pt modelId="{10F36A7B-EC94-49C5-A3F9-59449CED398D}" type="parTrans" cxnId="{595F67DA-3B57-4D29-9385-C88FA7BE614D}">
      <dgm:prSet/>
      <dgm:spPr/>
      <dgm:t>
        <a:bodyPr/>
        <a:lstStyle/>
        <a:p>
          <a:endParaRPr lang="en-ZA"/>
        </a:p>
      </dgm:t>
    </dgm:pt>
    <dgm:pt modelId="{ED725B91-1003-4C96-A44D-66D3B88B403C}" type="sibTrans" cxnId="{595F67DA-3B57-4D29-9385-C88FA7BE614D}">
      <dgm:prSet/>
      <dgm:spPr/>
      <dgm:t>
        <a:bodyPr/>
        <a:lstStyle/>
        <a:p>
          <a:endParaRPr lang="en-ZA"/>
        </a:p>
      </dgm:t>
    </dgm:pt>
    <dgm:pt modelId="{FDE4914C-5B1E-4E54-BCFB-C9C9E55DCBFB}">
      <dgm:prSet/>
      <dgm:spPr/>
      <dgm:t>
        <a:bodyPr/>
        <a:lstStyle/>
        <a:p>
          <a:r>
            <a:rPr lang="en-ZA" dirty="0"/>
            <a:t>Unemployed learner contract ends</a:t>
          </a:r>
        </a:p>
      </dgm:t>
    </dgm:pt>
    <dgm:pt modelId="{399A041A-3F26-4EFF-9197-F37FF14DCD3B}" type="parTrans" cxnId="{1863EF8D-63AE-4ECA-B1E2-4A901042D930}">
      <dgm:prSet/>
      <dgm:spPr/>
      <dgm:t>
        <a:bodyPr/>
        <a:lstStyle/>
        <a:p>
          <a:endParaRPr lang="en-ZA"/>
        </a:p>
      </dgm:t>
    </dgm:pt>
    <dgm:pt modelId="{A82F4FBD-47BA-4C76-A7F5-7717BA7A6EB8}" type="sibTrans" cxnId="{1863EF8D-63AE-4ECA-B1E2-4A901042D930}">
      <dgm:prSet/>
      <dgm:spPr/>
      <dgm:t>
        <a:bodyPr/>
        <a:lstStyle/>
        <a:p>
          <a:endParaRPr lang="en-ZA"/>
        </a:p>
      </dgm:t>
    </dgm:pt>
    <dgm:pt modelId="{53B46147-B828-46B1-8B85-324A1F250AAF}">
      <dgm:prSet/>
      <dgm:spPr/>
      <dgm:t>
        <a:bodyPr/>
        <a:lstStyle/>
        <a:p>
          <a:r>
            <a:rPr lang="en-ZA" dirty="0"/>
            <a:t>Or Employer offers employment </a:t>
          </a:r>
        </a:p>
      </dgm:t>
    </dgm:pt>
    <dgm:pt modelId="{A093B694-6499-455B-AC3B-A24C1D48C88B}" type="parTrans" cxnId="{C98A5A24-BA86-4903-AC29-20944299C80D}">
      <dgm:prSet/>
      <dgm:spPr/>
      <dgm:t>
        <a:bodyPr/>
        <a:lstStyle/>
        <a:p>
          <a:endParaRPr lang="en-ZA"/>
        </a:p>
      </dgm:t>
    </dgm:pt>
    <dgm:pt modelId="{38E61571-96B0-4871-AAE0-46C3C5D3BDC1}" type="sibTrans" cxnId="{C98A5A24-BA86-4903-AC29-20944299C80D}">
      <dgm:prSet/>
      <dgm:spPr/>
      <dgm:t>
        <a:bodyPr/>
        <a:lstStyle/>
        <a:p>
          <a:endParaRPr lang="en-ZA"/>
        </a:p>
      </dgm:t>
    </dgm:pt>
    <dgm:pt modelId="{3B242618-B35A-4546-9874-4533E1A723C0}" type="pres">
      <dgm:prSet presAssocID="{3B9DC8AD-9D38-4D9E-B05C-D47125A811E1}" presName="diagram" presStyleCnt="0">
        <dgm:presLayoutVars>
          <dgm:dir/>
          <dgm:resizeHandles val="exact"/>
        </dgm:presLayoutVars>
      </dgm:prSet>
      <dgm:spPr/>
    </dgm:pt>
    <dgm:pt modelId="{C6DD38FF-807A-4FD5-9259-A9D148E3FB89}" type="pres">
      <dgm:prSet presAssocID="{3BCE47BF-A912-4929-B523-9EA4F22C90E8}" presName="node" presStyleLbl="node1" presStyleIdx="0" presStyleCnt="9">
        <dgm:presLayoutVars>
          <dgm:bulletEnabled val="1"/>
        </dgm:presLayoutVars>
      </dgm:prSet>
      <dgm:spPr/>
    </dgm:pt>
    <dgm:pt modelId="{FF977A4D-7578-4B19-92E9-84C9A29B6F89}" type="pres">
      <dgm:prSet presAssocID="{987F882C-2D2F-4712-B7ED-F2E937AA1FAF}" presName="sibTrans" presStyleLbl="sibTrans2D1" presStyleIdx="0" presStyleCnt="8"/>
      <dgm:spPr/>
    </dgm:pt>
    <dgm:pt modelId="{8B0E4C7E-0E5A-4D13-8FEB-6422CE396D14}" type="pres">
      <dgm:prSet presAssocID="{987F882C-2D2F-4712-B7ED-F2E937AA1FAF}" presName="connectorText" presStyleLbl="sibTrans2D1" presStyleIdx="0" presStyleCnt="8"/>
      <dgm:spPr/>
    </dgm:pt>
    <dgm:pt modelId="{C3645272-636D-4706-9518-02AE27811EC2}" type="pres">
      <dgm:prSet presAssocID="{6C31E5F8-3A8F-48FB-AA6E-B20F229AECC9}" presName="node" presStyleLbl="node1" presStyleIdx="1" presStyleCnt="9">
        <dgm:presLayoutVars>
          <dgm:bulletEnabled val="1"/>
        </dgm:presLayoutVars>
      </dgm:prSet>
      <dgm:spPr/>
    </dgm:pt>
    <dgm:pt modelId="{C8DE4EDA-6591-4C8C-8ADF-3EBFF8BF473E}" type="pres">
      <dgm:prSet presAssocID="{BE3E637A-1B4D-40C3-B5EA-526CF01F351A}" presName="sibTrans" presStyleLbl="sibTrans2D1" presStyleIdx="1" presStyleCnt="8"/>
      <dgm:spPr/>
    </dgm:pt>
    <dgm:pt modelId="{F798F5F3-4310-4501-9A91-E8A89A5AE8AD}" type="pres">
      <dgm:prSet presAssocID="{BE3E637A-1B4D-40C3-B5EA-526CF01F351A}" presName="connectorText" presStyleLbl="sibTrans2D1" presStyleIdx="1" presStyleCnt="8"/>
      <dgm:spPr/>
    </dgm:pt>
    <dgm:pt modelId="{CF93D08F-632A-4D05-A9D6-3903C043AFAC}" type="pres">
      <dgm:prSet presAssocID="{38984692-A643-4BD2-9177-0B117D2E4247}" presName="node" presStyleLbl="node1" presStyleIdx="2" presStyleCnt="9">
        <dgm:presLayoutVars>
          <dgm:bulletEnabled val="1"/>
        </dgm:presLayoutVars>
      </dgm:prSet>
      <dgm:spPr/>
    </dgm:pt>
    <dgm:pt modelId="{C5862525-9800-464E-9E36-AB6BF1B1C90A}" type="pres">
      <dgm:prSet presAssocID="{EDE33227-1E0A-4B79-B48F-E043B5772BB6}" presName="sibTrans" presStyleLbl="sibTrans2D1" presStyleIdx="2" presStyleCnt="8"/>
      <dgm:spPr/>
    </dgm:pt>
    <dgm:pt modelId="{7907BD7D-871A-42DF-98F8-35F5363D61B9}" type="pres">
      <dgm:prSet presAssocID="{EDE33227-1E0A-4B79-B48F-E043B5772BB6}" presName="connectorText" presStyleLbl="sibTrans2D1" presStyleIdx="2" presStyleCnt="8"/>
      <dgm:spPr/>
    </dgm:pt>
    <dgm:pt modelId="{3138308A-3371-472F-88F5-D995125B278B}" type="pres">
      <dgm:prSet presAssocID="{E4D0D27D-FDB8-4234-85E7-CA68D9041230}" presName="node" presStyleLbl="node1" presStyleIdx="3" presStyleCnt="9">
        <dgm:presLayoutVars>
          <dgm:bulletEnabled val="1"/>
        </dgm:presLayoutVars>
      </dgm:prSet>
      <dgm:spPr/>
    </dgm:pt>
    <dgm:pt modelId="{8CBE7EF8-4022-4086-9602-2E50C1A5161A}" type="pres">
      <dgm:prSet presAssocID="{2C7E8060-222E-42D6-9B1D-9188A15E01D6}" presName="sibTrans" presStyleLbl="sibTrans2D1" presStyleIdx="3" presStyleCnt="8"/>
      <dgm:spPr/>
    </dgm:pt>
    <dgm:pt modelId="{3202E3D7-D127-493B-B3C8-BF1C7887D844}" type="pres">
      <dgm:prSet presAssocID="{2C7E8060-222E-42D6-9B1D-9188A15E01D6}" presName="connectorText" presStyleLbl="sibTrans2D1" presStyleIdx="3" presStyleCnt="8"/>
      <dgm:spPr/>
    </dgm:pt>
    <dgm:pt modelId="{DDA2C379-4294-42B6-9E77-150EDB1A4465}" type="pres">
      <dgm:prSet presAssocID="{84EAC291-B9FB-46DA-A3C8-BB5ACA8A4AE7}" presName="node" presStyleLbl="node1" presStyleIdx="4" presStyleCnt="9">
        <dgm:presLayoutVars>
          <dgm:bulletEnabled val="1"/>
        </dgm:presLayoutVars>
      </dgm:prSet>
      <dgm:spPr/>
    </dgm:pt>
    <dgm:pt modelId="{AA73F45A-EB51-4A39-A4D4-CA385B0063F9}" type="pres">
      <dgm:prSet presAssocID="{D57FF546-C2F7-4F96-80C3-310D8C2B14E5}" presName="sibTrans" presStyleLbl="sibTrans2D1" presStyleIdx="4" presStyleCnt="8"/>
      <dgm:spPr/>
    </dgm:pt>
    <dgm:pt modelId="{54A049FB-AB3B-43F9-A32D-19660E91F14E}" type="pres">
      <dgm:prSet presAssocID="{D57FF546-C2F7-4F96-80C3-310D8C2B14E5}" presName="connectorText" presStyleLbl="sibTrans2D1" presStyleIdx="4" presStyleCnt="8"/>
      <dgm:spPr/>
    </dgm:pt>
    <dgm:pt modelId="{21B6B74D-581F-40C0-B420-35B0026EB56F}" type="pres">
      <dgm:prSet presAssocID="{4D8A303A-6487-443F-99ED-CF9EF85AD7D1}" presName="node" presStyleLbl="node1" presStyleIdx="5" presStyleCnt="9">
        <dgm:presLayoutVars>
          <dgm:bulletEnabled val="1"/>
        </dgm:presLayoutVars>
      </dgm:prSet>
      <dgm:spPr/>
    </dgm:pt>
    <dgm:pt modelId="{0E5132BF-8F13-4AF0-8C9D-2BF34FC25859}" type="pres">
      <dgm:prSet presAssocID="{24543531-8841-4F9D-8068-CAE31B8E2A85}" presName="sibTrans" presStyleLbl="sibTrans2D1" presStyleIdx="5" presStyleCnt="8"/>
      <dgm:spPr/>
    </dgm:pt>
    <dgm:pt modelId="{F471FD84-72B0-44F8-AD59-234EB4EE26F1}" type="pres">
      <dgm:prSet presAssocID="{24543531-8841-4F9D-8068-CAE31B8E2A85}" presName="connectorText" presStyleLbl="sibTrans2D1" presStyleIdx="5" presStyleCnt="8"/>
      <dgm:spPr/>
    </dgm:pt>
    <dgm:pt modelId="{CD65CA1B-F8FC-42A0-BC6C-203E16D03258}" type="pres">
      <dgm:prSet presAssocID="{6458B4D0-4986-4FA3-B969-5D64647ACBF5}" presName="node" presStyleLbl="node1" presStyleIdx="6" presStyleCnt="9">
        <dgm:presLayoutVars>
          <dgm:bulletEnabled val="1"/>
        </dgm:presLayoutVars>
      </dgm:prSet>
      <dgm:spPr/>
    </dgm:pt>
    <dgm:pt modelId="{2F0725C8-2009-4CAD-82CD-BF843F7DED06}" type="pres">
      <dgm:prSet presAssocID="{ED725B91-1003-4C96-A44D-66D3B88B403C}" presName="sibTrans" presStyleLbl="sibTrans2D1" presStyleIdx="6" presStyleCnt="8"/>
      <dgm:spPr/>
    </dgm:pt>
    <dgm:pt modelId="{89598241-7C20-4D70-95B7-DF9E59D1BB62}" type="pres">
      <dgm:prSet presAssocID="{ED725B91-1003-4C96-A44D-66D3B88B403C}" presName="connectorText" presStyleLbl="sibTrans2D1" presStyleIdx="6" presStyleCnt="8"/>
      <dgm:spPr/>
    </dgm:pt>
    <dgm:pt modelId="{26A0D019-0AEF-4DBF-A429-2D159BDC1DC3}" type="pres">
      <dgm:prSet presAssocID="{FDE4914C-5B1E-4E54-BCFB-C9C9E55DCBFB}" presName="node" presStyleLbl="node1" presStyleIdx="7" presStyleCnt="9">
        <dgm:presLayoutVars>
          <dgm:bulletEnabled val="1"/>
        </dgm:presLayoutVars>
      </dgm:prSet>
      <dgm:spPr/>
    </dgm:pt>
    <dgm:pt modelId="{FE0D6653-B61F-4740-BBF1-33958A19FBE1}" type="pres">
      <dgm:prSet presAssocID="{A82F4FBD-47BA-4C76-A7F5-7717BA7A6EB8}" presName="sibTrans" presStyleLbl="sibTrans2D1" presStyleIdx="7" presStyleCnt="8"/>
      <dgm:spPr/>
    </dgm:pt>
    <dgm:pt modelId="{7DC4F006-BB1A-490A-87FA-AE92531CBD44}" type="pres">
      <dgm:prSet presAssocID="{A82F4FBD-47BA-4C76-A7F5-7717BA7A6EB8}" presName="connectorText" presStyleLbl="sibTrans2D1" presStyleIdx="7" presStyleCnt="8"/>
      <dgm:spPr/>
    </dgm:pt>
    <dgm:pt modelId="{A25A6F17-D7A8-4808-B648-C5153C608B12}" type="pres">
      <dgm:prSet presAssocID="{53B46147-B828-46B1-8B85-324A1F250AAF}" presName="node" presStyleLbl="node1" presStyleIdx="8" presStyleCnt="9">
        <dgm:presLayoutVars>
          <dgm:bulletEnabled val="1"/>
        </dgm:presLayoutVars>
      </dgm:prSet>
      <dgm:spPr/>
    </dgm:pt>
  </dgm:ptLst>
  <dgm:cxnLst>
    <dgm:cxn modelId="{EFA84300-E40F-45D3-9693-BEF31178F5B5}" type="presOf" srcId="{4D8A303A-6487-443F-99ED-CF9EF85AD7D1}" destId="{21B6B74D-581F-40C0-B420-35B0026EB56F}" srcOrd="0" destOrd="0" presId="urn:microsoft.com/office/officeart/2005/8/layout/process5"/>
    <dgm:cxn modelId="{491FA606-BD2B-478A-87D1-55BFB31AA1D8}" type="presOf" srcId="{BE3E637A-1B4D-40C3-B5EA-526CF01F351A}" destId="{F798F5F3-4310-4501-9A91-E8A89A5AE8AD}" srcOrd="1" destOrd="0" presId="urn:microsoft.com/office/officeart/2005/8/layout/process5"/>
    <dgm:cxn modelId="{71AC9718-B51A-4BFB-B718-FF1D03290F36}" type="presOf" srcId="{24543531-8841-4F9D-8068-CAE31B8E2A85}" destId="{0E5132BF-8F13-4AF0-8C9D-2BF34FC25859}" srcOrd="0" destOrd="0" presId="urn:microsoft.com/office/officeart/2005/8/layout/process5"/>
    <dgm:cxn modelId="{C15E0D1C-2CB9-433D-BF6D-83F92255C185}" type="presOf" srcId="{6458B4D0-4986-4FA3-B969-5D64647ACBF5}" destId="{CD65CA1B-F8FC-42A0-BC6C-203E16D03258}" srcOrd="0" destOrd="0" presId="urn:microsoft.com/office/officeart/2005/8/layout/process5"/>
    <dgm:cxn modelId="{09E3501E-08AA-4331-A5CC-505525B23447}" type="presOf" srcId="{EDE33227-1E0A-4B79-B48F-E043B5772BB6}" destId="{7907BD7D-871A-42DF-98F8-35F5363D61B9}" srcOrd="1" destOrd="0" presId="urn:microsoft.com/office/officeart/2005/8/layout/process5"/>
    <dgm:cxn modelId="{C98A5A24-BA86-4903-AC29-20944299C80D}" srcId="{3B9DC8AD-9D38-4D9E-B05C-D47125A811E1}" destId="{53B46147-B828-46B1-8B85-324A1F250AAF}" srcOrd="8" destOrd="0" parTransId="{A093B694-6499-455B-AC3B-A24C1D48C88B}" sibTransId="{38E61571-96B0-4871-AAE0-46C3C5D3BDC1}"/>
    <dgm:cxn modelId="{79A2F02E-3C60-4439-A805-E4A38CC2BAD7}" type="presOf" srcId="{2C7E8060-222E-42D6-9B1D-9188A15E01D6}" destId="{3202E3D7-D127-493B-B3C8-BF1C7887D844}" srcOrd="1" destOrd="0" presId="urn:microsoft.com/office/officeart/2005/8/layout/process5"/>
    <dgm:cxn modelId="{1540E335-AF6E-4AB2-88AC-4856398CF651}" type="presOf" srcId="{84EAC291-B9FB-46DA-A3C8-BB5ACA8A4AE7}" destId="{DDA2C379-4294-42B6-9E77-150EDB1A4465}" srcOrd="0" destOrd="0" presId="urn:microsoft.com/office/officeart/2005/8/layout/process5"/>
    <dgm:cxn modelId="{0DEB0C61-1E35-4F0B-93E6-35F504DD5C62}" type="presOf" srcId="{D57FF546-C2F7-4F96-80C3-310D8C2B14E5}" destId="{54A049FB-AB3B-43F9-A32D-19660E91F14E}" srcOrd="1" destOrd="0" presId="urn:microsoft.com/office/officeart/2005/8/layout/process5"/>
    <dgm:cxn modelId="{95BF5049-4C43-444E-92A9-1958FF72385E}" type="presOf" srcId="{987F882C-2D2F-4712-B7ED-F2E937AA1FAF}" destId="{8B0E4C7E-0E5A-4D13-8FEB-6422CE396D14}" srcOrd="1" destOrd="0" presId="urn:microsoft.com/office/officeart/2005/8/layout/process5"/>
    <dgm:cxn modelId="{5FB79551-76F3-489E-BD7B-95B73EAF6B74}" type="presOf" srcId="{3B9DC8AD-9D38-4D9E-B05C-D47125A811E1}" destId="{3B242618-B35A-4546-9874-4533E1A723C0}" srcOrd="0" destOrd="0" presId="urn:microsoft.com/office/officeart/2005/8/layout/process5"/>
    <dgm:cxn modelId="{54108D56-C192-4A21-AF6B-DB376235DEC2}" srcId="{3B9DC8AD-9D38-4D9E-B05C-D47125A811E1}" destId="{4D8A303A-6487-443F-99ED-CF9EF85AD7D1}" srcOrd="5" destOrd="0" parTransId="{25A5179D-F53F-4C16-B07F-13780DAA5B38}" sibTransId="{24543531-8841-4F9D-8068-CAE31B8E2A85}"/>
    <dgm:cxn modelId="{88B91178-D962-4BCB-8270-11A451FA214F}" srcId="{3B9DC8AD-9D38-4D9E-B05C-D47125A811E1}" destId="{E4D0D27D-FDB8-4234-85E7-CA68D9041230}" srcOrd="3" destOrd="0" parTransId="{7452B643-FD99-4ED3-A9BB-86CBCF10023A}" sibTransId="{2C7E8060-222E-42D6-9B1D-9188A15E01D6}"/>
    <dgm:cxn modelId="{29BEA059-3989-4FE1-B666-271296B7ECE1}" type="presOf" srcId="{A82F4FBD-47BA-4C76-A7F5-7717BA7A6EB8}" destId="{FE0D6653-B61F-4740-BBF1-33958A19FBE1}" srcOrd="0" destOrd="0" presId="urn:microsoft.com/office/officeart/2005/8/layout/process5"/>
    <dgm:cxn modelId="{1096A67E-4ED9-4F47-AB8D-8CF56D235EFB}" type="presOf" srcId="{ED725B91-1003-4C96-A44D-66D3B88B403C}" destId="{89598241-7C20-4D70-95B7-DF9E59D1BB62}" srcOrd="1" destOrd="0" presId="urn:microsoft.com/office/officeart/2005/8/layout/process5"/>
    <dgm:cxn modelId="{6002E37F-F256-486B-AD09-9771801AE942}" type="presOf" srcId="{FDE4914C-5B1E-4E54-BCFB-C9C9E55DCBFB}" destId="{26A0D019-0AEF-4DBF-A429-2D159BDC1DC3}" srcOrd="0" destOrd="0" presId="urn:microsoft.com/office/officeart/2005/8/layout/process5"/>
    <dgm:cxn modelId="{5AB97C87-4549-46FD-9DD1-0960C3422416}" type="presOf" srcId="{24543531-8841-4F9D-8068-CAE31B8E2A85}" destId="{F471FD84-72B0-44F8-AD59-234EB4EE26F1}" srcOrd="1" destOrd="0" presId="urn:microsoft.com/office/officeart/2005/8/layout/process5"/>
    <dgm:cxn modelId="{28DE748B-D64E-4B5B-A728-DA1515E9D0EB}" srcId="{3B9DC8AD-9D38-4D9E-B05C-D47125A811E1}" destId="{84EAC291-B9FB-46DA-A3C8-BB5ACA8A4AE7}" srcOrd="4" destOrd="0" parTransId="{F1FAC760-AA52-42A1-BCBB-E9C16A4929C6}" sibTransId="{D57FF546-C2F7-4F96-80C3-310D8C2B14E5}"/>
    <dgm:cxn modelId="{641DAB8C-6ECA-4A6B-ADF8-796884E4F826}" type="presOf" srcId="{3BCE47BF-A912-4929-B523-9EA4F22C90E8}" destId="{C6DD38FF-807A-4FD5-9259-A9D148E3FB89}" srcOrd="0" destOrd="0" presId="urn:microsoft.com/office/officeart/2005/8/layout/process5"/>
    <dgm:cxn modelId="{1863EF8D-63AE-4ECA-B1E2-4A901042D930}" srcId="{3B9DC8AD-9D38-4D9E-B05C-D47125A811E1}" destId="{FDE4914C-5B1E-4E54-BCFB-C9C9E55DCBFB}" srcOrd="7" destOrd="0" parTransId="{399A041A-3F26-4EFF-9197-F37FF14DCD3B}" sibTransId="{A82F4FBD-47BA-4C76-A7F5-7717BA7A6EB8}"/>
    <dgm:cxn modelId="{CDDB8395-044F-46F9-8746-C49DFACE6C12}" type="presOf" srcId="{38984692-A643-4BD2-9177-0B117D2E4247}" destId="{CF93D08F-632A-4D05-A9D6-3903C043AFAC}" srcOrd="0" destOrd="0" presId="urn:microsoft.com/office/officeart/2005/8/layout/process5"/>
    <dgm:cxn modelId="{B2F72E96-793A-4776-A715-1FBF9EA0D208}" srcId="{3B9DC8AD-9D38-4D9E-B05C-D47125A811E1}" destId="{6C31E5F8-3A8F-48FB-AA6E-B20F229AECC9}" srcOrd="1" destOrd="0" parTransId="{77AE216F-B4E1-4819-81E3-BEF774E6D1D5}" sibTransId="{BE3E637A-1B4D-40C3-B5EA-526CF01F351A}"/>
    <dgm:cxn modelId="{A30400A3-9255-42AF-8BAF-605F4A31589D}" type="presOf" srcId="{ED725B91-1003-4C96-A44D-66D3B88B403C}" destId="{2F0725C8-2009-4CAD-82CD-BF843F7DED06}" srcOrd="0" destOrd="0" presId="urn:microsoft.com/office/officeart/2005/8/layout/process5"/>
    <dgm:cxn modelId="{09EF03A4-1B25-48D8-8F99-0A74B6C13628}" type="presOf" srcId="{BE3E637A-1B4D-40C3-B5EA-526CF01F351A}" destId="{C8DE4EDA-6591-4C8C-8ADF-3EBFF8BF473E}" srcOrd="0" destOrd="0" presId="urn:microsoft.com/office/officeart/2005/8/layout/process5"/>
    <dgm:cxn modelId="{529A10B4-10FC-41E6-AB10-EC68D4F76AFB}" type="presOf" srcId="{EDE33227-1E0A-4B79-B48F-E043B5772BB6}" destId="{C5862525-9800-464E-9E36-AB6BF1B1C90A}" srcOrd="0" destOrd="0" presId="urn:microsoft.com/office/officeart/2005/8/layout/process5"/>
    <dgm:cxn modelId="{C7A224C2-C826-4A68-8043-D9A352E86CC0}" type="presOf" srcId="{987F882C-2D2F-4712-B7ED-F2E937AA1FAF}" destId="{FF977A4D-7578-4B19-92E9-84C9A29B6F89}" srcOrd="0" destOrd="0" presId="urn:microsoft.com/office/officeart/2005/8/layout/process5"/>
    <dgm:cxn modelId="{732727C4-9A21-4FFD-8AA9-81EDE1CCD7D3}" srcId="{3B9DC8AD-9D38-4D9E-B05C-D47125A811E1}" destId="{38984692-A643-4BD2-9177-0B117D2E4247}" srcOrd="2" destOrd="0" parTransId="{9A7ADAF5-5476-4075-B002-96F8CE794C10}" sibTransId="{EDE33227-1E0A-4B79-B48F-E043B5772BB6}"/>
    <dgm:cxn modelId="{7573E5C6-83A5-407A-9D76-FBE9EEE35151}" srcId="{3B9DC8AD-9D38-4D9E-B05C-D47125A811E1}" destId="{3BCE47BF-A912-4929-B523-9EA4F22C90E8}" srcOrd="0" destOrd="0" parTransId="{103E3C38-2179-4A4F-89A3-03293EB23E5E}" sibTransId="{987F882C-2D2F-4712-B7ED-F2E937AA1FAF}"/>
    <dgm:cxn modelId="{F30346D1-8C4C-428E-86A0-14D80211B141}" type="presOf" srcId="{53B46147-B828-46B1-8B85-324A1F250AAF}" destId="{A25A6F17-D7A8-4808-B648-C5153C608B12}" srcOrd="0" destOrd="0" presId="urn:microsoft.com/office/officeart/2005/8/layout/process5"/>
    <dgm:cxn modelId="{595F67DA-3B57-4D29-9385-C88FA7BE614D}" srcId="{3B9DC8AD-9D38-4D9E-B05C-D47125A811E1}" destId="{6458B4D0-4986-4FA3-B969-5D64647ACBF5}" srcOrd="6" destOrd="0" parTransId="{10F36A7B-EC94-49C5-A3F9-59449CED398D}" sibTransId="{ED725B91-1003-4C96-A44D-66D3B88B403C}"/>
    <dgm:cxn modelId="{0FA8DDE3-3946-4616-8FD1-F2B0C17A7F6E}" type="presOf" srcId="{6C31E5F8-3A8F-48FB-AA6E-B20F229AECC9}" destId="{C3645272-636D-4706-9518-02AE27811EC2}" srcOrd="0" destOrd="0" presId="urn:microsoft.com/office/officeart/2005/8/layout/process5"/>
    <dgm:cxn modelId="{BFDD1BE8-3338-41B3-AF65-677C0103389B}" type="presOf" srcId="{A82F4FBD-47BA-4C76-A7F5-7717BA7A6EB8}" destId="{7DC4F006-BB1A-490A-87FA-AE92531CBD44}" srcOrd="1" destOrd="0" presId="urn:microsoft.com/office/officeart/2005/8/layout/process5"/>
    <dgm:cxn modelId="{28AF98E9-C185-4D89-AF05-E991F8885C66}" type="presOf" srcId="{2C7E8060-222E-42D6-9B1D-9188A15E01D6}" destId="{8CBE7EF8-4022-4086-9602-2E50C1A5161A}" srcOrd="0" destOrd="0" presId="urn:microsoft.com/office/officeart/2005/8/layout/process5"/>
    <dgm:cxn modelId="{1EDF90F1-D813-4487-901A-95C4B9F10E30}" type="presOf" srcId="{E4D0D27D-FDB8-4234-85E7-CA68D9041230}" destId="{3138308A-3371-472F-88F5-D995125B278B}" srcOrd="0" destOrd="0" presId="urn:microsoft.com/office/officeart/2005/8/layout/process5"/>
    <dgm:cxn modelId="{C2B849F4-4371-4CBC-B20A-14D5729415D0}" type="presOf" srcId="{D57FF546-C2F7-4F96-80C3-310D8C2B14E5}" destId="{AA73F45A-EB51-4A39-A4D4-CA385B0063F9}" srcOrd="0" destOrd="0" presId="urn:microsoft.com/office/officeart/2005/8/layout/process5"/>
    <dgm:cxn modelId="{E56885E0-BD01-4957-9985-6B6F5E2D7EA1}" type="presParOf" srcId="{3B242618-B35A-4546-9874-4533E1A723C0}" destId="{C6DD38FF-807A-4FD5-9259-A9D148E3FB89}" srcOrd="0" destOrd="0" presId="urn:microsoft.com/office/officeart/2005/8/layout/process5"/>
    <dgm:cxn modelId="{65FD2DD2-EC27-4E4A-A108-198A01F7FED6}" type="presParOf" srcId="{3B242618-B35A-4546-9874-4533E1A723C0}" destId="{FF977A4D-7578-4B19-92E9-84C9A29B6F89}" srcOrd="1" destOrd="0" presId="urn:microsoft.com/office/officeart/2005/8/layout/process5"/>
    <dgm:cxn modelId="{235DF1C0-A59D-435B-9329-2F080B390231}" type="presParOf" srcId="{FF977A4D-7578-4B19-92E9-84C9A29B6F89}" destId="{8B0E4C7E-0E5A-4D13-8FEB-6422CE396D14}" srcOrd="0" destOrd="0" presId="urn:microsoft.com/office/officeart/2005/8/layout/process5"/>
    <dgm:cxn modelId="{2AEAD077-4D16-4243-8E20-33054CFA4738}" type="presParOf" srcId="{3B242618-B35A-4546-9874-4533E1A723C0}" destId="{C3645272-636D-4706-9518-02AE27811EC2}" srcOrd="2" destOrd="0" presId="urn:microsoft.com/office/officeart/2005/8/layout/process5"/>
    <dgm:cxn modelId="{2CF07B83-EEE5-493F-911D-2D12DD5ED2AC}" type="presParOf" srcId="{3B242618-B35A-4546-9874-4533E1A723C0}" destId="{C8DE4EDA-6591-4C8C-8ADF-3EBFF8BF473E}" srcOrd="3" destOrd="0" presId="urn:microsoft.com/office/officeart/2005/8/layout/process5"/>
    <dgm:cxn modelId="{857C0AE9-4581-4EAD-A485-E103C44486F5}" type="presParOf" srcId="{C8DE4EDA-6591-4C8C-8ADF-3EBFF8BF473E}" destId="{F798F5F3-4310-4501-9A91-E8A89A5AE8AD}" srcOrd="0" destOrd="0" presId="urn:microsoft.com/office/officeart/2005/8/layout/process5"/>
    <dgm:cxn modelId="{2A1C09FE-56C9-4A6B-8943-2711B986643F}" type="presParOf" srcId="{3B242618-B35A-4546-9874-4533E1A723C0}" destId="{CF93D08F-632A-4D05-A9D6-3903C043AFAC}" srcOrd="4" destOrd="0" presId="urn:microsoft.com/office/officeart/2005/8/layout/process5"/>
    <dgm:cxn modelId="{96AE6BBD-A6CF-416A-9F6C-47E43A414C7B}" type="presParOf" srcId="{3B242618-B35A-4546-9874-4533E1A723C0}" destId="{C5862525-9800-464E-9E36-AB6BF1B1C90A}" srcOrd="5" destOrd="0" presId="urn:microsoft.com/office/officeart/2005/8/layout/process5"/>
    <dgm:cxn modelId="{6585966A-C71E-49F2-85D6-02BEE57BD96D}" type="presParOf" srcId="{C5862525-9800-464E-9E36-AB6BF1B1C90A}" destId="{7907BD7D-871A-42DF-98F8-35F5363D61B9}" srcOrd="0" destOrd="0" presId="urn:microsoft.com/office/officeart/2005/8/layout/process5"/>
    <dgm:cxn modelId="{FE0FB4F8-5219-47A5-B31C-850C6A4BA5AF}" type="presParOf" srcId="{3B242618-B35A-4546-9874-4533E1A723C0}" destId="{3138308A-3371-472F-88F5-D995125B278B}" srcOrd="6" destOrd="0" presId="urn:microsoft.com/office/officeart/2005/8/layout/process5"/>
    <dgm:cxn modelId="{BA263B25-BDF2-46CA-AB41-A8A0DCA4BBA2}" type="presParOf" srcId="{3B242618-B35A-4546-9874-4533E1A723C0}" destId="{8CBE7EF8-4022-4086-9602-2E50C1A5161A}" srcOrd="7" destOrd="0" presId="urn:microsoft.com/office/officeart/2005/8/layout/process5"/>
    <dgm:cxn modelId="{C32D7AAC-A310-44E6-B169-3E392C59B904}" type="presParOf" srcId="{8CBE7EF8-4022-4086-9602-2E50C1A5161A}" destId="{3202E3D7-D127-493B-B3C8-BF1C7887D844}" srcOrd="0" destOrd="0" presId="urn:microsoft.com/office/officeart/2005/8/layout/process5"/>
    <dgm:cxn modelId="{59514D3B-1B71-442F-ABE7-CF01606EAAA1}" type="presParOf" srcId="{3B242618-B35A-4546-9874-4533E1A723C0}" destId="{DDA2C379-4294-42B6-9E77-150EDB1A4465}" srcOrd="8" destOrd="0" presId="urn:microsoft.com/office/officeart/2005/8/layout/process5"/>
    <dgm:cxn modelId="{247471E1-010E-46CF-ABCE-D3B39426EBE8}" type="presParOf" srcId="{3B242618-B35A-4546-9874-4533E1A723C0}" destId="{AA73F45A-EB51-4A39-A4D4-CA385B0063F9}" srcOrd="9" destOrd="0" presId="urn:microsoft.com/office/officeart/2005/8/layout/process5"/>
    <dgm:cxn modelId="{C56D141A-A5A0-4160-B6A4-7390013335BA}" type="presParOf" srcId="{AA73F45A-EB51-4A39-A4D4-CA385B0063F9}" destId="{54A049FB-AB3B-43F9-A32D-19660E91F14E}" srcOrd="0" destOrd="0" presId="urn:microsoft.com/office/officeart/2005/8/layout/process5"/>
    <dgm:cxn modelId="{E3C9DCAF-1883-4448-A7E2-43F3D5A71F6F}" type="presParOf" srcId="{3B242618-B35A-4546-9874-4533E1A723C0}" destId="{21B6B74D-581F-40C0-B420-35B0026EB56F}" srcOrd="10" destOrd="0" presId="urn:microsoft.com/office/officeart/2005/8/layout/process5"/>
    <dgm:cxn modelId="{5C18FE50-83D6-48D7-96AF-50E63741B130}" type="presParOf" srcId="{3B242618-B35A-4546-9874-4533E1A723C0}" destId="{0E5132BF-8F13-4AF0-8C9D-2BF34FC25859}" srcOrd="11" destOrd="0" presId="urn:microsoft.com/office/officeart/2005/8/layout/process5"/>
    <dgm:cxn modelId="{78F469CC-3ACC-4C37-83C1-B2CF30F99CA1}" type="presParOf" srcId="{0E5132BF-8F13-4AF0-8C9D-2BF34FC25859}" destId="{F471FD84-72B0-44F8-AD59-234EB4EE26F1}" srcOrd="0" destOrd="0" presId="urn:microsoft.com/office/officeart/2005/8/layout/process5"/>
    <dgm:cxn modelId="{77746D71-6B83-410C-865B-DF9967E3DF8D}" type="presParOf" srcId="{3B242618-B35A-4546-9874-4533E1A723C0}" destId="{CD65CA1B-F8FC-42A0-BC6C-203E16D03258}" srcOrd="12" destOrd="0" presId="urn:microsoft.com/office/officeart/2005/8/layout/process5"/>
    <dgm:cxn modelId="{1B3073B0-6ED9-457F-8886-6096D91F7315}" type="presParOf" srcId="{3B242618-B35A-4546-9874-4533E1A723C0}" destId="{2F0725C8-2009-4CAD-82CD-BF843F7DED06}" srcOrd="13" destOrd="0" presId="urn:microsoft.com/office/officeart/2005/8/layout/process5"/>
    <dgm:cxn modelId="{A48754DE-8F08-486D-BEDA-32EC8209E4B8}" type="presParOf" srcId="{2F0725C8-2009-4CAD-82CD-BF843F7DED06}" destId="{89598241-7C20-4D70-95B7-DF9E59D1BB62}" srcOrd="0" destOrd="0" presId="urn:microsoft.com/office/officeart/2005/8/layout/process5"/>
    <dgm:cxn modelId="{43E6634A-859A-4164-AE96-9BBD41C06398}" type="presParOf" srcId="{3B242618-B35A-4546-9874-4533E1A723C0}" destId="{26A0D019-0AEF-4DBF-A429-2D159BDC1DC3}" srcOrd="14" destOrd="0" presId="urn:microsoft.com/office/officeart/2005/8/layout/process5"/>
    <dgm:cxn modelId="{56A7DBDA-A291-4FE4-A0FD-94184A6388A5}" type="presParOf" srcId="{3B242618-B35A-4546-9874-4533E1A723C0}" destId="{FE0D6653-B61F-4740-BBF1-33958A19FBE1}" srcOrd="15" destOrd="0" presId="urn:microsoft.com/office/officeart/2005/8/layout/process5"/>
    <dgm:cxn modelId="{E7F841F8-2288-485C-9B9E-C8AE91A44EAB}" type="presParOf" srcId="{FE0D6653-B61F-4740-BBF1-33958A19FBE1}" destId="{7DC4F006-BB1A-490A-87FA-AE92531CBD44}" srcOrd="0" destOrd="0" presId="urn:microsoft.com/office/officeart/2005/8/layout/process5"/>
    <dgm:cxn modelId="{C0391B48-DC90-4505-9F1B-0B741C8AEF6A}" type="presParOf" srcId="{3B242618-B35A-4546-9874-4533E1A723C0}" destId="{A25A6F17-D7A8-4808-B648-C5153C608B12}"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EC72E3-9329-4498-94FB-C2B098DBC48E}" type="doc">
      <dgm:prSet loTypeId="urn:microsoft.com/office/officeart/2005/8/layout/hList2" loCatId="list" qsTypeId="urn:microsoft.com/office/officeart/2005/8/quickstyle/simple3" qsCatId="simple" csTypeId="urn:microsoft.com/office/officeart/2005/8/colors/accent1_2" csCatId="accent1" phldr="1"/>
      <dgm:spPr/>
      <dgm:t>
        <a:bodyPr/>
        <a:lstStyle/>
        <a:p>
          <a:endParaRPr lang="en-ZA"/>
        </a:p>
      </dgm:t>
    </dgm:pt>
    <dgm:pt modelId="{2ADC6E90-38C7-434D-9D92-E39DA68ABF1D}">
      <dgm:prSet phldrT="[Text]"/>
      <dgm:spPr/>
      <dgm:t>
        <a:bodyPr/>
        <a:lstStyle/>
        <a:p>
          <a:r>
            <a:rPr lang="en-ZA"/>
            <a:t>Employer</a:t>
          </a:r>
        </a:p>
      </dgm:t>
    </dgm:pt>
    <dgm:pt modelId="{B892CE2D-4842-489E-9ADF-C559BFF00742}" type="parTrans" cxnId="{A8307717-501C-463E-9685-1FEB3013EAA7}">
      <dgm:prSet/>
      <dgm:spPr/>
      <dgm:t>
        <a:bodyPr/>
        <a:lstStyle/>
        <a:p>
          <a:endParaRPr lang="en-ZA"/>
        </a:p>
      </dgm:t>
    </dgm:pt>
    <dgm:pt modelId="{63F7A633-BBE7-4E27-B16E-E354C154E9BD}" type="sibTrans" cxnId="{A8307717-501C-463E-9685-1FEB3013EAA7}">
      <dgm:prSet/>
      <dgm:spPr/>
      <dgm:t>
        <a:bodyPr/>
        <a:lstStyle/>
        <a:p>
          <a:endParaRPr lang="en-ZA"/>
        </a:p>
      </dgm:t>
    </dgm:pt>
    <dgm:pt modelId="{A9568D54-AF04-42E8-9FCF-E43A8993D1E7}">
      <dgm:prSet phldrT="[Text]" custT="1"/>
      <dgm:spPr/>
      <dgm:t>
        <a:bodyPr/>
        <a:lstStyle/>
        <a:p>
          <a:r>
            <a:rPr lang="en-ZA" sz="2000" dirty="0"/>
            <a:t>Employ learner for  learnership period</a:t>
          </a:r>
        </a:p>
      </dgm:t>
    </dgm:pt>
    <dgm:pt modelId="{F69F6763-2275-47B0-A3C6-7E01A25BB175}" type="parTrans" cxnId="{35D865E0-5EAF-484D-8DFC-F21162F9D3EF}">
      <dgm:prSet/>
      <dgm:spPr/>
      <dgm:t>
        <a:bodyPr/>
        <a:lstStyle/>
        <a:p>
          <a:endParaRPr lang="en-ZA"/>
        </a:p>
      </dgm:t>
    </dgm:pt>
    <dgm:pt modelId="{F67A7FE8-EB6C-4F1B-BCC6-85A15D3D0CA8}" type="sibTrans" cxnId="{35D865E0-5EAF-484D-8DFC-F21162F9D3EF}">
      <dgm:prSet/>
      <dgm:spPr/>
      <dgm:t>
        <a:bodyPr/>
        <a:lstStyle/>
        <a:p>
          <a:endParaRPr lang="en-ZA"/>
        </a:p>
      </dgm:t>
    </dgm:pt>
    <dgm:pt modelId="{2849D27A-3385-4DBE-8056-FE9A3B15460B}">
      <dgm:prSet phldrT="[Text]"/>
      <dgm:spPr/>
      <dgm:t>
        <a:bodyPr/>
        <a:lstStyle/>
        <a:p>
          <a:r>
            <a:rPr lang="en-ZA"/>
            <a:t>Learner</a:t>
          </a:r>
        </a:p>
      </dgm:t>
    </dgm:pt>
    <dgm:pt modelId="{195DA8BB-1F36-46B0-8EAA-4496B462B9A8}" type="parTrans" cxnId="{9661848B-5A27-4EE2-9F20-96FEF01CEFD7}">
      <dgm:prSet/>
      <dgm:spPr/>
      <dgm:t>
        <a:bodyPr/>
        <a:lstStyle/>
        <a:p>
          <a:endParaRPr lang="en-ZA"/>
        </a:p>
      </dgm:t>
    </dgm:pt>
    <dgm:pt modelId="{84959D3A-3C38-4FFC-AB1A-60ECCEF57EFE}" type="sibTrans" cxnId="{9661848B-5A27-4EE2-9F20-96FEF01CEFD7}">
      <dgm:prSet/>
      <dgm:spPr/>
      <dgm:t>
        <a:bodyPr/>
        <a:lstStyle/>
        <a:p>
          <a:endParaRPr lang="en-ZA"/>
        </a:p>
      </dgm:t>
    </dgm:pt>
    <dgm:pt modelId="{447DFB36-6558-41B8-AB05-5C15E6F91E70}">
      <dgm:prSet phldrT="[Text]" custT="1"/>
      <dgm:spPr/>
      <dgm:t>
        <a:bodyPr/>
        <a:lstStyle/>
        <a:p>
          <a:r>
            <a:rPr lang="en-ZA" sz="2000" dirty="0"/>
            <a:t>Work for the employer</a:t>
          </a:r>
        </a:p>
      </dgm:t>
    </dgm:pt>
    <dgm:pt modelId="{97F5A191-FFF6-40D2-8969-527F917EF63A}" type="parTrans" cxnId="{48E28A18-7858-4DD8-9364-70C1512CFDD4}">
      <dgm:prSet/>
      <dgm:spPr/>
      <dgm:t>
        <a:bodyPr/>
        <a:lstStyle/>
        <a:p>
          <a:endParaRPr lang="en-ZA"/>
        </a:p>
      </dgm:t>
    </dgm:pt>
    <dgm:pt modelId="{CECF41A5-E4F2-4F3A-B23F-B900D59386C2}" type="sibTrans" cxnId="{48E28A18-7858-4DD8-9364-70C1512CFDD4}">
      <dgm:prSet/>
      <dgm:spPr/>
      <dgm:t>
        <a:bodyPr/>
        <a:lstStyle/>
        <a:p>
          <a:endParaRPr lang="en-ZA"/>
        </a:p>
      </dgm:t>
    </dgm:pt>
    <dgm:pt modelId="{1D8455A7-293B-4C97-8471-B865493DD93B}">
      <dgm:prSet phldrT="[Text]" custT="1"/>
      <dgm:spPr/>
      <dgm:t>
        <a:bodyPr/>
        <a:lstStyle/>
        <a:p>
          <a:r>
            <a:rPr lang="en-ZA" sz="2000" dirty="0"/>
            <a:t>Attend specified training</a:t>
          </a:r>
        </a:p>
      </dgm:t>
    </dgm:pt>
    <dgm:pt modelId="{E862F56E-5FDD-4045-BA7C-2E9547C9424F}" type="parTrans" cxnId="{B148DEDB-BBB9-4F50-B583-66B043DE4FD3}">
      <dgm:prSet/>
      <dgm:spPr/>
      <dgm:t>
        <a:bodyPr/>
        <a:lstStyle/>
        <a:p>
          <a:endParaRPr lang="en-ZA"/>
        </a:p>
      </dgm:t>
    </dgm:pt>
    <dgm:pt modelId="{1C1762DD-B57F-469E-BB02-D16EE7E1FDA4}" type="sibTrans" cxnId="{B148DEDB-BBB9-4F50-B583-66B043DE4FD3}">
      <dgm:prSet/>
      <dgm:spPr/>
      <dgm:t>
        <a:bodyPr/>
        <a:lstStyle/>
        <a:p>
          <a:endParaRPr lang="en-ZA"/>
        </a:p>
      </dgm:t>
    </dgm:pt>
    <dgm:pt modelId="{9D63A124-D8A5-45AB-81A3-4FD0C9BA16DF}">
      <dgm:prSet phldrT="[Text]"/>
      <dgm:spPr/>
      <dgm:t>
        <a:bodyPr/>
        <a:lstStyle/>
        <a:p>
          <a:r>
            <a:rPr lang="en-ZA"/>
            <a:t>Training Provider</a:t>
          </a:r>
        </a:p>
      </dgm:t>
    </dgm:pt>
    <dgm:pt modelId="{EB544B6F-C060-44D1-901A-F2C1545805F9}" type="parTrans" cxnId="{9E398397-7352-46AB-9F61-04515A64A557}">
      <dgm:prSet/>
      <dgm:spPr/>
      <dgm:t>
        <a:bodyPr/>
        <a:lstStyle/>
        <a:p>
          <a:endParaRPr lang="en-ZA"/>
        </a:p>
      </dgm:t>
    </dgm:pt>
    <dgm:pt modelId="{7EAA0771-8FFE-4E6F-B07A-5014973959CC}" type="sibTrans" cxnId="{9E398397-7352-46AB-9F61-04515A64A557}">
      <dgm:prSet/>
      <dgm:spPr/>
      <dgm:t>
        <a:bodyPr/>
        <a:lstStyle/>
        <a:p>
          <a:endParaRPr lang="en-ZA"/>
        </a:p>
      </dgm:t>
    </dgm:pt>
    <dgm:pt modelId="{DA832CB6-A037-4A0D-9AB8-E7A19A19AD0C}">
      <dgm:prSet phldrT="[Text]" custT="1"/>
      <dgm:spPr/>
      <dgm:t>
        <a:bodyPr/>
        <a:lstStyle/>
        <a:p>
          <a:r>
            <a:rPr lang="en-ZA" sz="2000"/>
            <a:t>Provide education and training</a:t>
          </a:r>
        </a:p>
      </dgm:t>
    </dgm:pt>
    <dgm:pt modelId="{C8A8A05E-F44B-4FA4-B7EE-B7B260FDDF29}" type="parTrans" cxnId="{05DA0FB7-75E5-4236-8EC3-F9E73F12076E}">
      <dgm:prSet/>
      <dgm:spPr/>
      <dgm:t>
        <a:bodyPr/>
        <a:lstStyle/>
        <a:p>
          <a:endParaRPr lang="en-ZA"/>
        </a:p>
      </dgm:t>
    </dgm:pt>
    <dgm:pt modelId="{89DEDEC3-4058-4E3B-81F1-F029706B020E}" type="sibTrans" cxnId="{05DA0FB7-75E5-4236-8EC3-F9E73F12076E}">
      <dgm:prSet/>
      <dgm:spPr/>
      <dgm:t>
        <a:bodyPr/>
        <a:lstStyle/>
        <a:p>
          <a:endParaRPr lang="en-ZA"/>
        </a:p>
      </dgm:t>
    </dgm:pt>
    <dgm:pt modelId="{ABB2C8F3-EAE8-41C7-B1BC-1E41EA0C2D9E}">
      <dgm:prSet phldrT="[Text]" custT="1"/>
      <dgm:spPr/>
      <dgm:t>
        <a:bodyPr/>
        <a:lstStyle/>
        <a:p>
          <a:r>
            <a:rPr lang="en-ZA" sz="2000" dirty="0"/>
            <a:t>Release learner to attend training</a:t>
          </a:r>
        </a:p>
      </dgm:t>
    </dgm:pt>
    <dgm:pt modelId="{652EA89D-6203-4673-8308-524BB0369D36}" type="parTrans" cxnId="{80AB1D95-A2D9-402F-9390-D1259DBA9E95}">
      <dgm:prSet/>
      <dgm:spPr/>
      <dgm:t>
        <a:bodyPr/>
        <a:lstStyle/>
        <a:p>
          <a:endParaRPr lang="en-ZA"/>
        </a:p>
      </dgm:t>
    </dgm:pt>
    <dgm:pt modelId="{4FF5D5E8-94EC-4F27-BA04-23D0BEC6F59B}" type="sibTrans" cxnId="{80AB1D95-A2D9-402F-9390-D1259DBA9E95}">
      <dgm:prSet/>
      <dgm:spPr/>
      <dgm:t>
        <a:bodyPr/>
        <a:lstStyle/>
        <a:p>
          <a:endParaRPr lang="en-ZA"/>
        </a:p>
      </dgm:t>
    </dgm:pt>
    <dgm:pt modelId="{524870C6-715B-4D49-A87A-1F11EE188701}">
      <dgm:prSet phldrT="[Text]" custT="1"/>
      <dgm:spPr/>
      <dgm:t>
        <a:bodyPr/>
        <a:lstStyle/>
        <a:p>
          <a:r>
            <a:rPr lang="en-ZA" sz="2000" dirty="0"/>
            <a:t>Provide specified practical work experience</a:t>
          </a:r>
        </a:p>
      </dgm:t>
    </dgm:pt>
    <dgm:pt modelId="{60E2C7DF-E2FB-4FE8-A972-D89E1FA6457A}" type="parTrans" cxnId="{E8CDE4D3-8FC7-48D3-87C8-58BEF01D7198}">
      <dgm:prSet/>
      <dgm:spPr/>
      <dgm:t>
        <a:bodyPr/>
        <a:lstStyle/>
        <a:p>
          <a:endParaRPr lang="en-ZA"/>
        </a:p>
      </dgm:t>
    </dgm:pt>
    <dgm:pt modelId="{CF9291B6-8987-49E6-AEAC-4A9B690B2D36}" type="sibTrans" cxnId="{E8CDE4D3-8FC7-48D3-87C8-58BEF01D7198}">
      <dgm:prSet/>
      <dgm:spPr/>
      <dgm:t>
        <a:bodyPr/>
        <a:lstStyle/>
        <a:p>
          <a:endParaRPr lang="en-ZA"/>
        </a:p>
      </dgm:t>
    </dgm:pt>
    <dgm:pt modelId="{79DF8FF0-0857-4ACC-95D1-372BDC284658}">
      <dgm:prSet phldrT="[Text]" custT="1"/>
      <dgm:spPr/>
      <dgm:t>
        <a:bodyPr/>
        <a:lstStyle/>
        <a:p>
          <a:r>
            <a:rPr lang="en-ZA" sz="2000"/>
            <a:t>Provide learner support</a:t>
          </a:r>
        </a:p>
      </dgm:t>
    </dgm:pt>
    <dgm:pt modelId="{117E6317-20BD-488B-8E9C-BE7ADA2A879D}" type="parTrans" cxnId="{27AB1622-B203-484C-86AB-0EA427BBA245}">
      <dgm:prSet/>
      <dgm:spPr/>
      <dgm:t>
        <a:bodyPr/>
        <a:lstStyle/>
        <a:p>
          <a:endParaRPr lang="en-ZA"/>
        </a:p>
      </dgm:t>
    </dgm:pt>
    <dgm:pt modelId="{88C7EEBC-F633-4281-A03E-62E9CD2F6972}" type="sibTrans" cxnId="{27AB1622-B203-484C-86AB-0EA427BBA245}">
      <dgm:prSet/>
      <dgm:spPr/>
      <dgm:t>
        <a:bodyPr/>
        <a:lstStyle/>
        <a:p>
          <a:endParaRPr lang="en-ZA"/>
        </a:p>
      </dgm:t>
    </dgm:pt>
    <dgm:pt modelId="{E39BEE2B-7D25-45E1-8449-51FBCEF92945}" type="pres">
      <dgm:prSet presAssocID="{4CEC72E3-9329-4498-94FB-C2B098DBC48E}" presName="linearFlow" presStyleCnt="0">
        <dgm:presLayoutVars>
          <dgm:dir/>
          <dgm:animLvl val="lvl"/>
          <dgm:resizeHandles/>
        </dgm:presLayoutVars>
      </dgm:prSet>
      <dgm:spPr/>
    </dgm:pt>
    <dgm:pt modelId="{038C06B1-6173-4F1C-AEC9-4C7D1268A0EA}" type="pres">
      <dgm:prSet presAssocID="{2ADC6E90-38C7-434D-9D92-E39DA68ABF1D}" presName="compositeNode" presStyleCnt="0">
        <dgm:presLayoutVars>
          <dgm:bulletEnabled val="1"/>
        </dgm:presLayoutVars>
      </dgm:prSet>
      <dgm:spPr/>
    </dgm:pt>
    <dgm:pt modelId="{0A876C78-AB3A-47C4-AB74-C40F742F7FF8}" type="pres">
      <dgm:prSet presAssocID="{2ADC6E90-38C7-434D-9D92-E39DA68ABF1D}" presName="image" presStyleLbl="fgImgPlace1" presStyleIdx="0" presStyleCnt="3" custScaleX="121980" custScaleY="119819" custLinFactNeighborX="10929" custLinFactNeighborY="-29864"/>
      <dgm:spPr>
        <a:blipFill rotWithShape="1">
          <a:blip xmlns:r="http://schemas.openxmlformats.org/officeDocument/2006/relationships" r:embed="rId1"/>
          <a:stretch>
            <a:fillRect/>
          </a:stretch>
        </a:blipFill>
      </dgm:spPr>
    </dgm:pt>
    <dgm:pt modelId="{5CA49A36-7D9F-4DE9-A2C3-261EE9460DD6}" type="pres">
      <dgm:prSet presAssocID="{2ADC6E90-38C7-434D-9D92-E39DA68ABF1D}" presName="childNode" presStyleLbl="node1" presStyleIdx="0" presStyleCnt="3" custScaleY="101000">
        <dgm:presLayoutVars>
          <dgm:bulletEnabled val="1"/>
        </dgm:presLayoutVars>
      </dgm:prSet>
      <dgm:spPr/>
    </dgm:pt>
    <dgm:pt modelId="{6D7F9785-E90A-4217-9E42-C2B368A24702}" type="pres">
      <dgm:prSet presAssocID="{2ADC6E90-38C7-434D-9D92-E39DA68ABF1D}" presName="parentNode" presStyleLbl="revTx" presStyleIdx="0" presStyleCnt="3">
        <dgm:presLayoutVars>
          <dgm:chMax val="0"/>
          <dgm:bulletEnabled val="1"/>
        </dgm:presLayoutVars>
      </dgm:prSet>
      <dgm:spPr/>
    </dgm:pt>
    <dgm:pt modelId="{D2700B18-B61C-44B3-8780-8BB295CB876E}" type="pres">
      <dgm:prSet presAssocID="{63F7A633-BBE7-4E27-B16E-E354C154E9BD}" presName="sibTrans" presStyleCnt="0"/>
      <dgm:spPr/>
    </dgm:pt>
    <dgm:pt modelId="{E8D75459-6871-4CF5-8171-296BA9136BEE}" type="pres">
      <dgm:prSet presAssocID="{2849D27A-3385-4DBE-8056-FE9A3B15460B}" presName="compositeNode" presStyleCnt="0">
        <dgm:presLayoutVars>
          <dgm:bulletEnabled val="1"/>
        </dgm:presLayoutVars>
      </dgm:prSet>
      <dgm:spPr/>
    </dgm:pt>
    <dgm:pt modelId="{E6F279A6-994A-4D1B-B2C4-8155371BA21C}" type="pres">
      <dgm:prSet presAssocID="{2849D27A-3385-4DBE-8056-FE9A3B15460B}" presName="image" presStyleLbl="fgImgPlace1" presStyleIdx="1" presStyleCnt="3" custScaleX="131332" custScaleY="123233" custLinFactNeighborY="-24359"/>
      <dgm:spPr>
        <a:blipFill rotWithShape="1">
          <a:blip xmlns:r="http://schemas.openxmlformats.org/officeDocument/2006/relationships" r:embed="rId2"/>
          <a:stretch>
            <a:fillRect/>
          </a:stretch>
        </a:blipFill>
      </dgm:spPr>
    </dgm:pt>
    <dgm:pt modelId="{4F27FB53-A357-40FE-9BF5-D0509CF37EE8}" type="pres">
      <dgm:prSet presAssocID="{2849D27A-3385-4DBE-8056-FE9A3B15460B}" presName="childNode" presStyleLbl="node1" presStyleIdx="1" presStyleCnt="3">
        <dgm:presLayoutVars>
          <dgm:bulletEnabled val="1"/>
        </dgm:presLayoutVars>
      </dgm:prSet>
      <dgm:spPr/>
    </dgm:pt>
    <dgm:pt modelId="{8AA8E6AE-5E2D-47E8-954C-CC3AD668EADF}" type="pres">
      <dgm:prSet presAssocID="{2849D27A-3385-4DBE-8056-FE9A3B15460B}" presName="parentNode" presStyleLbl="revTx" presStyleIdx="1" presStyleCnt="3">
        <dgm:presLayoutVars>
          <dgm:chMax val="0"/>
          <dgm:bulletEnabled val="1"/>
        </dgm:presLayoutVars>
      </dgm:prSet>
      <dgm:spPr/>
    </dgm:pt>
    <dgm:pt modelId="{BC0C3118-0D89-40A8-ACD5-BF8A8921EE7E}" type="pres">
      <dgm:prSet presAssocID="{84959D3A-3C38-4FFC-AB1A-60ECCEF57EFE}" presName="sibTrans" presStyleCnt="0"/>
      <dgm:spPr/>
    </dgm:pt>
    <dgm:pt modelId="{8680D256-D851-4453-84E9-B93B80B9A428}" type="pres">
      <dgm:prSet presAssocID="{9D63A124-D8A5-45AB-81A3-4FD0C9BA16DF}" presName="compositeNode" presStyleCnt="0">
        <dgm:presLayoutVars>
          <dgm:bulletEnabled val="1"/>
        </dgm:presLayoutVars>
      </dgm:prSet>
      <dgm:spPr/>
    </dgm:pt>
    <dgm:pt modelId="{E8FB8968-F8B2-4C39-80C4-6A573B1FCFEF}" type="pres">
      <dgm:prSet presAssocID="{9D63A124-D8A5-45AB-81A3-4FD0C9BA16DF}" presName="image" presStyleLbl="fgImgPlace1" presStyleIdx="2" presStyleCnt="3" custScaleX="118393" custScaleY="108473" custLinFactNeighborX="-1837" custLinFactNeighborY="-27549"/>
      <dgm:spPr>
        <a:blipFill rotWithShape="1">
          <a:blip xmlns:r="http://schemas.openxmlformats.org/officeDocument/2006/relationships" r:embed="rId3"/>
          <a:stretch>
            <a:fillRect/>
          </a:stretch>
        </a:blipFill>
      </dgm:spPr>
    </dgm:pt>
    <dgm:pt modelId="{DC3C810D-25D7-4F32-9A43-987303555815}" type="pres">
      <dgm:prSet presAssocID="{9D63A124-D8A5-45AB-81A3-4FD0C9BA16DF}" presName="childNode" presStyleLbl="node1" presStyleIdx="2" presStyleCnt="3">
        <dgm:presLayoutVars>
          <dgm:bulletEnabled val="1"/>
        </dgm:presLayoutVars>
      </dgm:prSet>
      <dgm:spPr/>
    </dgm:pt>
    <dgm:pt modelId="{92B1A952-9690-4DEC-B48B-A1F5DD7E6CEB}" type="pres">
      <dgm:prSet presAssocID="{9D63A124-D8A5-45AB-81A3-4FD0C9BA16DF}" presName="parentNode" presStyleLbl="revTx" presStyleIdx="2" presStyleCnt="3">
        <dgm:presLayoutVars>
          <dgm:chMax val="0"/>
          <dgm:bulletEnabled val="1"/>
        </dgm:presLayoutVars>
      </dgm:prSet>
      <dgm:spPr/>
    </dgm:pt>
  </dgm:ptLst>
  <dgm:cxnLst>
    <dgm:cxn modelId="{B0AA6D02-CC6F-41E6-9E21-362CAB3620F3}" type="presOf" srcId="{ABB2C8F3-EAE8-41C7-B1BC-1E41EA0C2D9E}" destId="{5CA49A36-7D9F-4DE9-A2C3-261EE9460DD6}" srcOrd="0" destOrd="2" presId="urn:microsoft.com/office/officeart/2005/8/layout/hList2"/>
    <dgm:cxn modelId="{A8307717-501C-463E-9685-1FEB3013EAA7}" srcId="{4CEC72E3-9329-4498-94FB-C2B098DBC48E}" destId="{2ADC6E90-38C7-434D-9D92-E39DA68ABF1D}" srcOrd="0" destOrd="0" parTransId="{B892CE2D-4842-489E-9ADF-C559BFF00742}" sibTransId="{63F7A633-BBE7-4E27-B16E-E354C154E9BD}"/>
    <dgm:cxn modelId="{48E28A18-7858-4DD8-9364-70C1512CFDD4}" srcId="{2849D27A-3385-4DBE-8056-FE9A3B15460B}" destId="{447DFB36-6558-41B8-AB05-5C15E6F91E70}" srcOrd="0" destOrd="0" parTransId="{97F5A191-FFF6-40D2-8969-527F917EF63A}" sibTransId="{CECF41A5-E4F2-4F3A-B23F-B900D59386C2}"/>
    <dgm:cxn modelId="{700B3D1D-3423-4BB4-81AB-4C4A75FD1B70}" type="presOf" srcId="{4CEC72E3-9329-4498-94FB-C2B098DBC48E}" destId="{E39BEE2B-7D25-45E1-8449-51FBCEF92945}" srcOrd="0" destOrd="0" presId="urn:microsoft.com/office/officeart/2005/8/layout/hList2"/>
    <dgm:cxn modelId="{27AB1622-B203-484C-86AB-0EA427BBA245}" srcId="{9D63A124-D8A5-45AB-81A3-4FD0C9BA16DF}" destId="{79DF8FF0-0857-4ACC-95D1-372BDC284658}" srcOrd="1" destOrd="0" parTransId="{117E6317-20BD-488B-8E9C-BE7ADA2A879D}" sibTransId="{88C7EEBC-F633-4281-A03E-62E9CD2F6972}"/>
    <dgm:cxn modelId="{4C517B24-64C0-4FFF-8216-00F0B616D77E}" type="presOf" srcId="{9D63A124-D8A5-45AB-81A3-4FD0C9BA16DF}" destId="{92B1A952-9690-4DEC-B48B-A1F5DD7E6CEB}" srcOrd="0" destOrd="0" presId="urn:microsoft.com/office/officeart/2005/8/layout/hList2"/>
    <dgm:cxn modelId="{EA38E02E-7220-4367-8E1D-F379F8EC82DB}" type="presOf" srcId="{524870C6-715B-4D49-A87A-1F11EE188701}" destId="{5CA49A36-7D9F-4DE9-A2C3-261EE9460DD6}" srcOrd="0" destOrd="1" presId="urn:microsoft.com/office/officeart/2005/8/layout/hList2"/>
    <dgm:cxn modelId="{4034F634-ED62-483B-8034-4BCBC433FE26}" type="presOf" srcId="{A9568D54-AF04-42E8-9FCF-E43A8993D1E7}" destId="{5CA49A36-7D9F-4DE9-A2C3-261EE9460DD6}" srcOrd="0" destOrd="0" presId="urn:microsoft.com/office/officeart/2005/8/layout/hList2"/>
    <dgm:cxn modelId="{CA99C841-6AC1-4176-8779-29F4E2CF51B5}" type="presOf" srcId="{1D8455A7-293B-4C97-8471-B865493DD93B}" destId="{4F27FB53-A357-40FE-9BF5-D0509CF37EE8}" srcOrd="0" destOrd="1" presId="urn:microsoft.com/office/officeart/2005/8/layout/hList2"/>
    <dgm:cxn modelId="{2CD0D768-0E59-4995-AF6E-60D7719F994A}" type="presOf" srcId="{2ADC6E90-38C7-434D-9D92-E39DA68ABF1D}" destId="{6D7F9785-E90A-4217-9E42-C2B368A24702}" srcOrd="0" destOrd="0" presId="urn:microsoft.com/office/officeart/2005/8/layout/hList2"/>
    <dgm:cxn modelId="{FDA2106E-D580-4455-8CC9-9EC0F3E57CD1}" type="presOf" srcId="{447DFB36-6558-41B8-AB05-5C15E6F91E70}" destId="{4F27FB53-A357-40FE-9BF5-D0509CF37EE8}" srcOrd="0" destOrd="0" presId="urn:microsoft.com/office/officeart/2005/8/layout/hList2"/>
    <dgm:cxn modelId="{E2AB2852-32A0-43FD-92ED-7FA026EDA51D}" type="presOf" srcId="{79DF8FF0-0857-4ACC-95D1-372BDC284658}" destId="{DC3C810D-25D7-4F32-9A43-987303555815}" srcOrd="0" destOrd="1" presId="urn:microsoft.com/office/officeart/2005/8/layout/hList2"/>
    <dgm:cxn modelId="{C32A1077-2893-497C-AF99-A8A100F01053}" type="presOf" srcId="{DA832CB6-A037-4A0D-9AB8-E7A19A19AD0C}" destId="{DC3C810D-25D7-4F32-9A43-987303555815}" srcOrd="0" destOrd="0" presId="urn:microsoft.com/office/officeart/2005/8/layout/hList2"/>
    <dgm:cxn modelId="{9661848B-5A27-4EE2-9F20-96FEF01CEFD7}" srcId="{4CEC72E3-9329-4498-94FB-C2B098DBC48E}" destId="{2849D27A-3385-4DBE-8056-FE9A3B15460B}" srcOrd="1" destOrd="0" parTransId="{195DA8BB-1F36-46B0-8EAA-4496B462B9A8}" sibTransId="{84959D3A-3C38-4FFC-AB1A-60ECCEF57EFE}"/>
    <dgm:cxn modelId="{80AB1D95-A2D9-402F-9390-D1259DBA9E95}" srcId="{2ADC6E90-38C7-434D-9D92-E39DA68ABF1D}" destId="{ABB2C8F3-EAE8-41C7-B1BC-1E41EA0C2D9E}" srcOrd="2" destOrd="0" parTransId="{652EA89D-6203-4673-8308-524BB0369D36}" sibTransId="{4FF5D5E8-94EC-4F27-BA04-23D0BEC6F59B}"/>
    <dgm:cxn modelId="{9E398397-7352-46AB-9F61-04515A64A557}" srcId="{4CEC72E3-9329-4498-94FB-C2B098DBC48E}" destId="{9D63A124-D8A5-45AB-81A3-4FD0C9BA16DF}" srcOrd="2" destOrd="0" parTransId="{EB544B6F-C060-44D1-901A-F2C1545805F9}" sibTransId="{7EAA0771-8FFE-4E6F-B07A-5014973959CC}"/>
    <dgm:cxn modelId="{4CC4669B-1CF7-4E54-B2E6-49844E13F1D2}" type="presOf" srcId="{2849D27A-3385-4DBE-8056-FE9A3B15460B}" destId="{8AA8E6AE-5E2D-47E8-954C-CC3AD668EADF}" srcOrd="0" destOrd="0" presId="urn:microsoft.com/office/officeart/2005/8/layout/hList2"/>
    <dgm:cxn modelId="{05DA0FB7-75E5-4236-8EC3-F9E73F12076E}" srcId="{9D63A124-D8A5-45AB-81A3-4FD0C9BA16DF}" destId="{DA832CB6-A037-4A0D-9AB8-E7A19A19AD0C}" srcOrd="0" destOrd="0" parTransId="{C8A8A05E-F44B-4FA4-B7EE-B7B260FDDF29}" sibTransId="{89DEDEC3-4058-4E3B-81F1-F029706B020E}"/>
    <dgm:cxn modelId="{E8CDE4D3-8FC7-48D3-87C8-58BEF01D7198}" srcId="{2ADC6E90-38C7-434D-9D92-E39DA68ABF1D}" destId="{524870C6-715B-4D49-A87A-1F11EE188701}" srcOrd="1" destOrd="0" parTransId="{60E2C7DF-E2FB-4FE8-A972-D89E1FA6457A}" sibTransId="{CF9291B6-8987-49E6-AEAC-4A9B690B2D36}"/>
    <dgm:cxn modelId="{B148DEDB-BBB9-4F50-B583-66B043DE4FD3}" srcId="{2849D27A-3385-4DBE-8056-FE9A3B15460B}" destId="{1D8455A7-293B-4C97-8471-B865493DD93B}" srcOrd="1" destOrd="0" parTransId="{E862F56E-5FDD-4045-BA7C-2E9547C9424F}" sibTransId="{1C1762DD-B57F-469E-BB02-D16EE7E1FDA4}"/>
    <dgm:cxn modelId="{35D865E0-5EAF-484D-8DFC-F21162F9D3EF}" srcId="{2ADC6E90-38C7-434D-9D92-E39DA68ABF1D}" destId="{A9568D54-AF04-42E8-9FCF-E43A8993D1E7}" srcOrd="0" destOrd="0" parTransId="{F69F6763-2275-47B0-A3C6-7E01A25BB175}" sibTransId="{F67A7FE8-EB6C-4F1B-BCC6-85A15D3D0CA8}"/>
    <dgm:cxn modelId="{7A056AA7-1F8A-4DC8-8BB6-BF1AF35BCE79}" type="presParOf" srcId="{E39BEE2B-7D25-45E1-8449-51FBCEF92945}" destId="{038C06B1-6173-4F1C-AEC9-4C7D1268A0EA}" srcOrd="0" destOrd="0" presId="urn:microsoft.com/office/officeart/2005/8/layout/hList2"/>
    <dgm:cxn modelId="{81479512-B634-4BD7-82CD-3ED834EADD48}" type="presParOf" srcId="{038C06B1-6173-4F1C-AEC9-4C7D1268A0EA}" destId="{0A876C78-AB3A-47C4-AB74-C40F742F7FF8}" srcOrd="0" destOrd="0" presId="urn:microsoft.com/office/officeart/2005/8/layout/hList2"/>
    <dgm:cxn modelId="{B10A8F20-B54B-4A75-859A-DEE2601EC825}" type="presParOf" srcId="{038C06B1-6173-4F1C-AEC9-4C7D1268A0EA}" destId="{5CA49A36-7D9F-4DE9-A2C3-261EE9460DD6}" srcOrd="1" destOrd="0" presId="urn:microsoft.com/office/officeart/2005/8/layout/hList2"/>
    <dgm:cxn modelId="{192275D2-A8B9-4FF7-A72A-933C9602FF8D}" type="presParOf" srcId="{038C06B1-6173-4F1C-AEC9-4C7D1268A0EA}" destId="{6D7F9785-E90A-4217-9E42-C2B368A24702}" srcOrd="2" destOrd="0" presId="urn:microsoft.com/office/officeart/2005/8/layout/hList2"/>
    <dgm:cxn modelId="{AD46DAC9-7344-44CC-960D-7D788A7497BA}" type="presParOf" srcId="{E39BEE2B-7D25-45E1-8449-51FBCEF92945}" destId="{D2700B18-B61C-44B3-8780-8BB295CB876E}" srcOrd="1" destOrd="0" presId="urn:microsoft.com/office/officeart/2005/8/layout/hList2"/>
    <dgm:cxn modelId="{03341029-34BB-414E-AE4D-5F150774FF80}" type="presParOf" srcId="{E39BEE2B-7D25-45E1-8449-51FBCEF92945}" destId="{E8D75459-6871-4CF5-8171-296BA9136BEE}" srcOrd="2" destOrd="0" presId="urn:microsoft.com/office/officeart/2005/8/layout/hList2"/>
    <dgm:cxn modelId="{5622F98D-6C5C-4FAE-A9E9-9F5F70F6D85E}" type="presParOf" srcId="{E8D75459-6871-4CF5-8171-296BA9136BEE}" destId="{E6F279A6-994A-4D1B-B2C4-8155371BA21C}" srcOrd="0" destOrd="0" presId="urn:microsoft.com/office/officeart/2005/8/layout/hList2"/>
    <dgm:cxn modelId="{D5FF3BF8-750F-4367-80A2-38F6C8754EFF}" type="presParOf" srcId="{E8D75459-6871-4CF5-8171-296BA9136BEE}" destId="{4F27FB53-A357-40FE-9BF5-D0509CF37EE8}" srcOrd="1" destOrd="0" presId="urn:microsoft.com/office/officeart/2005/8/layout/hList2"/>
    <dgm:cxn modelId="{EC83DF65-632E-43EC-9D2B-F5BF7B6C0C1D}" type="presParOf" srcId="{E8D75459-6871-4CF5-8171-296BA9136BEE}" destId="{8AA8E6AE-5E2D-47E8-954C-CC3AD668EADF}" srcOrd="2" destOrd="0" presId="urn:microsoft.com/office/officeart/2005/8/layout/hList2"/>
    <dgm:cxn modelId="{FA253B6F-C2B5-4FC9-97F4-5FBAC96B7F0F}" type="presParOf" srcId="{E39BEE2B-7D25-45E1-8449-51FBCEF92945}" destId="{BC0C3118-0D89-40A8-ACD5-BF8A8921EE7E}" srcOrd="3" destOrd="0" presId="urn:microsoft.com/office/officeart/2005/8/layout/hList2"/>
    <dgm:cxn modelId="{A35260EF-97E5-4FD9-822F-B9A179CEF308}" type="presParOf" srcId="{E39BEE2B-7D25-45E1-8449-51FBCEF92945}" destId="{8680D256-D851-4453-84E9-B93B80B9A428}" srcOrd="4" destOrd="0" presId="urn:microsoft.com/office/officeart/2005/8/layout/hList2"/>
    <dgm:cxn modelId="{6740530D-39A5-4BC3-BB17-42C00C4BEDE3}" type="presParOf" srcId="{8680D256-D851-4453-84E9-B93B80B9A428}" destId="{E8FB8968-F8B2-4C39-80C4-6A573B1FCFEF}" srcOrd="0" destOrd="0" presId="urn:microsoft.com/office/officeart/2005/8/layout/hList2"/>
    <dgm:cxn modelId="{D34E43A4-1C07-4702-B570-510BF3F258C5}" type="presParOf" srcId="{8680D256-D851-4453-84E9-B93B80B9A428}" destId="{DC3C810D-25D7-4F32-9A43-987303555815}" srcOrd="1" destOrd="0" presId="urn:microsoft.com/office/officeart/2005/8/layout/hList2"/>
    <dgm:cxn modelId="{05C190B4-9A2C-4B5B-BB36-F0B993693986}" type="presParOf" srcId="{8680D256-D851-4453-84E9-B93B80B9A428}" destId="{92B1A952-9690-4DEC-B48B-A1F5DD7E6CE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408A8E-A9B4-459C-8290-75724A75E1CC}" type="doc">
      <dgm:prSet loTypeId="urn:microsoft.com/office/officeart/2005/8/layout/hProcess9" loCatId="process" qsTypeId="urn:microsoft.com/office/officeart/2005/8/quickstyle/simple1" qsCatId="simple" csTypeId="urn:microsoft.com/office/officeart/2005/8/colors/accent5_2" csCatId="accent5" phldr="1"/>
      <dgm:spPr/>
    </dgm:pt>
    <dgm:pt modelId="{B7C8ED7D-2982-424A-A6A9-E44DCBC07CD4}">
      <dgm:prSet phldrT="[Text]" custT="1"/>
      <dgm:spPr/>
      <dgm:t>
        <a:bodyPr/>
        <a:lstStyle/>
        <a:p>
          <a:r>
            <a:rPr lang="en-US" sz="1800" b="0"/>
            <a:t>Skills Programme</a:t>
          </a:r>
        </a:p>
      </dgm:t>
    </dgm:pt>
    <dgm:pt modelId="{F1199566-8AB5-4561-81F5-0FEBA02C9D7F}" type="parTrans" cxnId="{FA282465-1A11-4CB2-8D52-2BF22D91DD09}">
      <dgm:prSet/>
      <dgm:spPr/>
      <dgm:t>
        <a:bodyPr/>
        <a:lstStyle/>
        <a:p>
          <a:endParaRPr lang="en-US" sz="1800" b="0"/>
        </a:p>
      </dgm:t>
    </dgm:pt>
    <dgm:pt modelId="{2505040E-1F74-4B3C-9422-6C80D1744B9C}" type="sibTrans" cxnId="{FA282465-1A11-4CB2-8D52-2BF22D91DD09}">
      <dgm:prSet custT="1"/>
      <dgm:spPr/>
      <dgm:t>
        <a:bodyPr/>
        <a:lstStyle/>
        <a:p>
          <a:endParaRPr lang="en-US" sz="1800" b="0"/>
        </a:p>
      </dgm:t>
    </dgm:pt>
    <dgm:pt modelId="{996BB681-0AE6-4160-B7CE-9F374D88F6C1}">
      <dgm:prSet phldrT="[Text]" custT="1"/>
      <dgm:spPr/>
      <dgm:t>
        <a:bodyPr/>
        <a:lstStyle/>
        <a:p>
          <a:r>
            <a:rPr lang="en-US" sz="1800" b="0"/>
            <a:t>Credits</a:t>
          </a:r>
        </a:p>
      </dgm:t>
    </dgm:pt>
    <dgm:pt modelId="{8C5CB04D-EAB6-48F2-BA23-0A87B77EC2AA}" type="parTrans" cxnId="{7B3C5105-3C7E-49DC-BB4D-D6D0BCF28F50}">
      <dgm:prSet/>
      <dgm:spPr/>
      <dgm:t>
        <a:bodyPr/>
        <a:lstStyle/>
        <a:p>
          <a:endParaRPr lang="en-US" sz="1800" b="0"/>
        </a:p>
      </dgm:t>
    </dgm:pt>
    <dgm:pt modelId="{6AF6D6AA-3CDA-42B7-9D16-983DE24EE40B}" type="sibTrans" cxnId="{7B3C5105-3C7E-49DC-BB4D-D6D0BCF28F50}">
      <dgm:prSet custT="1"/>
      <dgm:spPr/>
      <dgm:t>
        <a:bodyPr/>
        <a:lstStyle/>
        <a:p>
          <a:endParaRPr lang="en-US" sz="1800" b="0"/>
        </a:p>
      </dgm:t>
    </dgm:pt>
    <dgm:pt modelId="{08760CEC-4D69-454E-8D9E-55B5CD91DBD3}">
      <dgm:prSet phldrT="[Text]" custT="1"/>
      <dgm:spPr/>
      <dgm:t>
        <a:bodyPr/>
        <a:lstStyle/>
        <a:p>
          <a:r>
            <a:rPr lang="en-US" sz="1800" b="0"/>
            <a:t>NQF</a:t>
          </a:r>
        </a:p>
        <a:p>
          <a:r>
            <a:rPr lang="en-US" sz="1800" b="0"/>
            <a:t>Qualification</a:t>
          </a:r>
        </a:p>
      </dgm:t>
    </dgm:pt>
    <dgm:pt modelId="{7E33C7FB-3469-479C-9576-FA735F1A6ED9}" type="parTrans" cxnId="{997C6838-7DCB-47ED-B4A6-DA0BFCA68E41}">
      <dgm:prSet/>
      <dgm:spPr/>
      <dgm:t>
        <a:bodyPr/>
        <a:lstStyle/>
        <a:p>
          <a:endParaRPr lang="en-US" sz="1800" b="0"/>
        </a:p>
      </dgm:t>
    </dgm:pt>
    <dgm:pt modelId="{8FB2D387-3F3D-4157-AD43-CB42D53902E0}" type="sibTrans" cxnId="{997C6838-7DCB-47ED-B4A6-DA0BFCA68E41}">
      <dgm:prSet/>
      <dgm:spPr/>
      <dgm:t>
        <a:bodyPr/>
        <a:lstStyle/>
        <a:p>
          <a:endParaRPr lang="en-US" sz="1800" b="0"/>
        </a:p>
      </dgm:t>
    </dgm:pt>
    <dgm:pt modelId="{14A10F8D-19D3-4534-A3C2-0508D16EF714}">
      <dgm:prSet custT="1"/>
      <dgm:spPr/>
      <dgm:t>
        <a:bodyPr/>
        <a:lstStyle/>
        <a:p>
          <a:r>
            <a:rPr lang="en-US" sz="1800" b="0"/>
            <a:t>Workbased</a:t>
          </a:r>
        </a:p>
      </dgm:t>
    </dgm:pt>
    <dgm:pt modelId="{36DAA3F6-A86B-46B7-A9C9-E9A2FE25CE9E}" type="parTrans" cxnId="{4C8BE6F1-2B7E-4DA9-8B83-73595CEAAECE}">
      <dgm:prSet/>
      <dgm:spPr/>
      <dgm:t>
        <a:bodyPr/>
        <a:lstStyle/>
        <a:p>
          <a:endParaRPr lang="en-US" sz="1800" b="0"/>
        </a:p>
      </dgm:t>
    </dgm:pt>
    <dgm:pt modelId="{326467C3-2285-4CD2-B3D5-F4ADE36BD39F}" type="sibTrans" cxnId="{4C8BE6F1-2B7E-4DA9-8B83-73595CEAAECE}">
      <dgm:prSet custT="1"/>
      <dgm:spPr/>
      <dgm:t>
        <a:bodyPr/>
        <a:lstStyle/>
        <a:p>
          <a:endParaRPr lang="en-US" sz="1800" b="0"/>
        </a:p>
      </dgm:t>
    </dgm:pt>
    <dgm:pt modelId="{BE9774D9-7DD5-4A63-B563-CE7FE4C5F48D}" type="pres">
      <dgm:prSet presAssocID="{0F408A8E-A9B4-459C-8290-75724A75E1CC}" presName="CompostProcess" presStyleCnt="0">
        <dgm:presLayoutVars>
          <dgm:dir/>
          <dgm:resizeHandles val="exact"/>
        </dgm:presLayoutVars>
      </dgm:prSet>
      <dgm:spPr/>
    </dgm:pt>
    <dgm:pt modelId="{D5BCBCE3-CA7E-4574-8885-EE9AE73F42B2}" type="pres">
      <dgm:prSet presAssocID="{0F408A8E-A9B4-459C-8290-75724A75E1CC}" presName="arrow" presStyleLbl="bgShp" presStyleIdx="0" presStyleCnt="1"/>
      <dgm:spPr/>
    </dgm:pt>
    <dgm:pt modelId="{235DC7CE-13CA-430D-8E54-45F9AE280782}" type="pres">
      <dgm:prSet presAssocID="{0F408A8E-A9B4-459C-8290-75724A75E1CC}" presName="linearProcess" presStyleCnt="0"/>
      <dgm:spPr/>
    </dgm:pt>
    <dgm:pt modelId="{2EBEE7FC-C143-4E1C-B920-0F9B668BC392}" type="pres">
      <dgm:prSet presAssocID="{B7C8ED7D-2982-424A-A6A9-E44DCBC07CD4}" presName="textNode" presStyleLbl="node1" presStyleIdx="0" presStyleCnt="4">
        <dgm:presLayoutVars>
          <dgm:bulletEnabled val="1"/>
        </dgm:presLayoutVars>
      </dgm:prSet>
      <dgm:spPr/>
    </dgm:pt>
    <dgm:pt modelId="{ACA543AA-1AC5-403C-BB68-4A7E0E6D331E}" type="pres">
      <dgm:prSet presAssocID="{2505040E-1F74-4B3C-9422-6C80D1744B9C}" presName="sibTrans" presStyleCnt="0"/>
      <dgm:spPr/>
    </dgm:pt>
    <dgm:pt modelId="{CA7576E5-5315-4310-8B5B-2660789B91FC}" type="pres">
      <dgm:prSet presAssocID="{14A10F8D-19D3-4534-A3C2-0508D16EF714}" presName="textNode" presStyleLbl="node1" presStyleIdx="1" presStyleCnt="4">
        <dgm:presLayoutVars>
          <dgm:bulletEnabled val="1"/>
        </dgm:presLayoutVars>
      </dgm:prSet>
      <dgm:spPr/>
    </dgm:pt>
    <dgm:pt modelId="{6963E29C-CCFA-49A7-B464-EE73108B383C}" type="pres">
      <dgm:prSet presAssocID="{326467C3-2285-4CD2-B3D5-F4ADE36BD39F}" presName="sibTrans" presStyleCnt="0"/>
      <dgm:spPr/>
    </dgm:pt>
    <dgm:pt modelId="{280CDA41-5590-4169-BC4B-796823E5ED6D}" type="pres">
      <dgm:prSet presAssocID="{996BB681-0AE6-4160-B7CE-9F374D88F6C1}" presName="textNode" presStyleLbl="node1" presStyleIdx="2" presStyleCnt="4">
        <dgm:presLayoutVars>
          <dgm:bulletEnabled val="1"/>
        </dgm:presLayoutVars>
      </dgm:prSet>
      <dgm:spPr/>
    </dgm:pt>
    <dgm:pt modelId="{E0759143-BA80-4996-A48B-E9DFBD50C4F0}" type="pres">
      <dgm:prSet presAssocID="{6AF6D6AA-3CDA-42B7-9D16-983DE24EE40B}" presName="sibTrans" presStyleCnt="0"/>
      <dgm:spPr/>
    </dgm:pt>
    <dgm:pt modelId="{A4477F9D-4A00-4796-9899-589F8CEAA031}" type="pres">
      <dgm:prSet presAssocID="{08760CEC-4D69-454E-8D9E-55B5CD91DBD3}" presName="textNode" presStyleLbl="node1" presStyleIdx="3" presStyleCnt="4">
        <dgm:presLayoutVars>
          <dgm:bulletEnabled val="1"/>
        </dgm:presLayoutVars>
      </dgm:prSet>
      <dgm:spPr/>
    </dgm:pt>
  </dgm:ptLst>
  <dgm:cxnLst>
    <dgm:cxn modelId="{7B3C5105-3C7E-49DC-BB4D-D6D0BCF28F50}" srcId="{0F408A8E-A9B4-459C-8290-75724A75E1CC}" destId="{996BB681-0AE6-4160-B7CE-9F374D88F6C1}" srcOrd="2" destOrd="0" parTransId="{8C5CB04D-EAB6-48F2-BA23-0A87B77EC2AA}" sibTransId="{6AF6D6AA-3CDA-42B7-9D16-983DE24EE40B}"/>
    <dgm:cxn modelId="{117F9808-BB0E-4129-9965-8F688BC251AA}" type="presOf" srcId="{996BB681-0AE6-4160-B7CE-9F374D88F6C1}" destId="{280CDA41-5590-4169-BC4B-796823E5ED6D}" srcOrd="0" destOrd="0" presId="urn:microsoft.com/office/officeart/2005/8/layout/hProcess9"/>
    <dgm:cxn modelId="{997C6838-7DCB-47ED-B4A6-DA0BFCA68E41}" srcId="{0F408A8E-A9B4-459C-8290-75724A75E1CC}" destId="{08760CEC-4D69-454E-8D9E-55B5CD91DBD3}" srcOrd="3" destOrd="0" parTransId="{7E33C7FB-3469-479C-9576-FA735F1A6ED9}" sibTransId="{8FB2D387-3F3D-4157-AD43-CB42D53902E0}"/>
    <dgm:cxn modelId="{30907B5F-C478-4B68-A953-3FDA8F1DF2F5}" type="presOf" srcId="{08760CEC-4D69-454E-8D9E-55B5CD91DBD3}" destId="{A4477F9D-4A00-4796-9899-589F8CEAA031}" srcOrd="0" destOrd="0" presId="urn:microsoft.com/office/officeart/2005/8/layout/hProcess9"/>
    <dgm:cxn modelId="{FA282465-1A11-4CB2-8D52-2BF22D91DD09}" srcId="{0F408A8E-A9B4-459C-8290-75724A75E1CC}" destId="{B7C8ED7D-2982-424A-A6A9-E44DCBC07CD4}" srcOrd="0" destOrd="0" parTransId="{F1199566-8AB5-4561-81F5-0FEBA02C9D7F}" sibTransId="{2505040E-1F74-4B3C-9422-6C80D1744B9C}"/>
    <dgm:cxn modelId="{2CCCD469-AEDD-4247-A69E-56604C5A50D2}" type="presOf" srcId="{0F408A8E-A9B4-459C-8290-75724A75E1CC}" destId="{BE9774D9-7DD5-4A63-B563-CE7FE4C5F48D}" srcOrd="0" destOrd="0" presId="urn:microsoft.com/office/officeart/2005/8/layout/hProcess9"/>
    <dgm:cxn modelId="{5DD4018D-DB8F-4444-975A-A4E6926EF52E}" type="presOf" srcId="{B7C8ED7D-2982-424A-A6A9-E44DCBC07CD4}" destId="{2EBEE7FC-C143-4E1C-B920-0F9B668BC392}" srcOrd="0" destOrd="0" presId="urn:microsoft.com/office/officeart/2005/8/layout/hProcess9"/>
    <dgm:cxn modelId="{A9628DE9-41B4-460A-B9DC-5E6894DAFD4A}" type="presOf" srcId="{14A10F8D-19D3-4534-A3C2-0508D16EF714}" destId="{CA7576E5-5315-4310-8B5B-2660789B91FC}" srcOrd="0" destOrd="0" presId="urn:microsoft.com/office/officeart/2005/8/layout/hProcess9"/>
    <dgm:cxn modelId="{4C8BE6F1-2B7E-4DA9-8B83-73595CEAAECE}" srcId="{0F408A8E-A9B4-459C-8290-75724A75E1CC}" destId="{14A10F8D-19D3-4534-A3C2-0508D16EF714}" srcOrd="1" destOrd="0" parTransId="{36DAA3F6-A86B-46B7-A9C9-E9A2FE25CE9E}" sibTransId="{326467C3-2285-4CD2-B3D5-F4ADE36BD39F}"/>
    <dgm:cxn modelId="{E455D105-13C7-4373-81DE-ED5429B72D13}" type="presParOf" srcId="{BE9774D9-7DD5-4A63-B563-CE7FE4C5F48D}" destId="{D5BCBCE3-CA7E-4574-8885-EE9AE73F42B2}" srcOrd="0" destOrd="0" presId="urn:microsoft.com/office/officeart/2005/8/layout/hProcess9"/>
    <dgm:cxn modelId="{93815AFB-0F6C-4AEB-BFC2-09610952ADC6}" type="presParOf" srcId="{BE9774D9-7DD5-4A63-B563-CE7FE4C5F48D}" destId="{235DC7CE-13CA-430D-8E54-45F9AE280782}" srcOrd="1" destOrd="0" presId="urn:microsoft.com/office/officeart/2005/8/layout/hProcess9"/>
    <dgm:cxn modelId="{073D764D-B077-4DDF-B87A-BAEEEB0F0F4B}" type="presParOf" srcId="{235DC7CE-13CA-430D-8E54-45F9AE280782}" destId="{2EBEE7FC-C143-4E1C-B920-0F9B668BC392}" srcOrd="0" destOrd="0" presId="urn:microsoft.com/office/officeart/2005/8/layout/hProcess9"/>
    <dgm:cxn modelId="{0FB1B077-92DE-4A02-8780-4571A1D8E8BA}" type="presParOf" srcId="{235DC7CE-13CA-430D-8E54-45F9AE280782}" destId="{ACA543AA-1AC5-403C-BB68-4A7E0E6D331E}" srcOrd="1" destOrd="0" presId="urn:microsoft.com/office/officeart/2005/8/layout/hProcess9"/>
    <dgm:cxn modelId="{2A38C2BB-A8C7-4A41-981A-757686141A08}" type="presParOf" srcId="{235DC7CE-13CA-430D-8E54-45F9AE280782}" destId="{CA7576E5-5315-4310-8B5B-2660789B91FC}" srcOrd="2" destOrd="0" presId="urn:microsoft.com/office/officeart/2005/8/layout/hProcess9"/>
    <dgm:cxn modelId="{023FDA9E-008A-4D82-B88F-6070ECAECA92}" type="presParOf" srcId="{235DC7CE-13CA-430D-8E54-45F9AE280782}" destId="{6963E29C-CCFA-49A7-B464-EE73108B383C}" srcOrd="3" destOrd="0" presId="urn:microsoft.com/office/officeart/2005/8/layout/hProcess9"/>
    <dgm:cxn modelId="{7CD7AD0F-7D46-4B3E-9856-4133083C695A}" type="presParOf" srcId="{235DC7CE-13CA-430D-8E54-45F9AE280782}" destId="{280CDA41-5590-4169-BC4B-796823E5ED6D}" srcOrd="4" destOrd="0" presId="urn:microsoft.com/office/officeart/2005/8/layout/hProcess9"/>
    <dgm:cxn modelId="{DC323531-C5F7-469B-9079-5761F5FB03C3}" type="presParOf" srcId="{235DC7CE-13CA-430D-8E54-45F9AE280782}" destId="{E0759143-BA80-4996-A48B-E9DFBD50C4F0}" srcOrd="5" destOrd="0" presId="urn:microsoft.com/office/officeart/2005/8/layout/hProcess9"/>
    <dgm:cxn modelId="{D0AB4152-DC1D-4012-A0D3-8C03DB8868CC}" type="presParOf" srcId="{235DC7CE-13CA-430D-8E54-45F9AE280782}" destId="{A4477F9D-4A00-4796-9899-589F8CEAA03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E2FE451-EFB6-499D-AD9E-04FF3E2B56DD}" type="doc">
      <dgm:prSet loTypeId="urn:microsoft.com/office/officeart/2005/8/layout/vProcess5" loCatId="process" qsTypeId="urn:microsoft.com/office/officeart/2005/8/quickstyle/simple2" qsCatId="simple" csTypeId="urn:microsoft.com/office/officeart/2005/8/colors/accent5_2" csCatId="accent5" phldr="1"/>
      <dgm:spPr/>
      <dgm:t>
        <a:bodyPr/>
        <a:lstStyle/>
        <a:p>
          <a:endParaRPr lang="en-ZA"/>
        </a:p>
      </dgm:t>
    </dgm:pt>
    <dgm:pt modelId="{52910381-3653-496D-8794-09BB3E8D5566}">
      <dgm:prSet phldrT="[Text]"/>
      <dgm:spPr/>
      <dgm:t>
        <a:bodyPr/>
        <a:lstStyle/>
        <a:p>
          <a:r>
            <a:rPr lang="en-ZA" dirty="0"/>
            <a:t>Studying – sitting in sedentary position for long time </a:t>
          </a:r>
        </a:p>
      </dgm:t>
    </dgm:pt>
    <dgm:pt modelId="{46E0142F-FDE5-419E-A644-956126945F87}" type="parTrans" cxnId="{D7A1AD1C-1121-4775-A65E-94A6856877D2}">
      <dgm:prSet/>
      <dgm:spPr/>
      <dgm:t>
        <a:bodyPr/>
        <a:lstStyle/>
        <a:p>
          <a:endParaRPr lang="en-ZA"/>
        </a:p>
      </dgm:t>
    </dgm:pt>
    <dgm:pt modelId="{FCE56257-8D7F-45E4-B4D4-700674ED0421}" type="sibTrans" cxnId="{D7A1AD1C-1121-4775-A65E-94A6856877D2}">
      <dgm:prSet/>
      <dgm:spPr/>
      <dgm:t>
        <a:bodyPr/>
        <a:lstStyle/>
        <a:p>
          <a:endParaRPr lang="en-ZA"/>
        </a:p>
      </dgm:t>
    </dgm:pt>
    <dgm:pt modelId="{94977675-1CEA-461F-83D0-DC9FB303F74E}">
      <dgm:prSet phldrT="[Text]"/>
      <dgm:spPr/>
      <dgm:t>
        <a:bodyPr/>
        <a:lstStyle/>
        <a:p>
          <a:r>
            <a:rPr lang="en-ZA" dirty="0"/>
            <a:t>Anxiety initially keeps them alert and focussed </a:t>
          </a:r>
        </a:p>
      </dgm:t>
    </dgm:pt>
    <dgm:pt modelId="{77B36C8D-3DF1-4174-9698-37981865FE3B}" type="parTrans" cxnId="{90CFE465-9375-4E13-91AA-EABA97463319}">
      <dgm:prSet/>
      <dgm:spPr/>
      <dgm:t>
        <a:bodyPr/>
        <a:lstStyle/>
        <a:p>
          <a:endParaRPr lang="en-ZA"/>
        </a:p>
      </dgm:t>
    </dgm:pt>
    <dgm:pt modelId="{6ACF93F1-B61C-4CA3-8B30-024AB0C2D004}" type="sibTrans" cxnId="{90CFE465-9375-4E13-91AA-EABA97463319}">
      <dgm:prSet/>
      <dgm:spPr/>
      <dgm:t>
        <a:bodyPr/>
        <a:lstStyle/>
        <a:p>
          <a:endParaRPr lang="en-ZA"/>
        </a:p>
      </dgm:t>
    </dgm:pt>
    <dgm:pt modelId="{B30645EB-19C1-4B55-B021-880469A93518}">
      <dgm:prSet phldrT="[Text]"/>
      <dgm:spPr/>
      <dgm:t>
        <a:bodyPr/>
        <a:lstStyle/>
        <a:p>
          <a:r>
            <a:rPr lang="en-ZA" dirty="0"/>
            <a:t>The more they push, the more difficult  to control the situation.  </a:t>
          </a:r>
        </a:p>
      </dgm:t>
    </dgm:pt>
    <dgm:pt modelId="{CC9E5E63-745D-414F-879B-006512DE9642}" type="parTrans" cxnId="{C19FAE66-E443-42B9-93FD-C19B668E96D8}">
      <dgm:prSet/>
      <dgm:spPr/>
      <dgm:t>
        <a:bodyPr/>
        <a:lstStyle/>
        <a:p>
          <a:endParaRPr lang="en-ZA"/>
        </a:p>
      </dgm:t>
    </dgm:pt>
    <dgm:pt modelId="{FD5465CF-26C9-46E4-B6DF-706D979E0591}" type="sibTrans" cxnId="{C19FAE66-E443-42B9-93FD-C19B668E96D8}">
      <dgm:prSet/>
      <dgm:spPr/>
      <dgm:t>
        <a:bodyPr/>
        <a:lstStyle/>
        <a:p>
          <a:endParaRPr lang="en-ZA"/>
        </a:p>
      </dgm:t>
    </dgm:pt>
    <dgm:pt modelId="{AEDA59B4-F2B6-4791-B082-6F9708501501}">
      <dgm:prSet/>
      <dgm:spPr/>
      <dgm:t>
        <a:bodyPr/>
        <a:lstStyle/>
        <a:p>
          <a:r>
            <a:rPr lang="en-ZA" dirty="0"/>
            <a:t>Energy is depleted, thinking becomes unclear and irritability sets in – Mistakes occur</a:t>
          </a:r>
        </a:p>
      </dgm:t>
    </dgm:pt>
    <dgm:pt modelId="{F5DA5DCB-DB37-498A-BA23-311B30BE3CD0}" type="parTrans" cxnId="{A3AF94C1-84C5-4CE4-BED7-63B7BB2E7F2D}">
      <dgm:prSet/>
      <dgm:spPr/>
      <dgm:t>
        <a:bodyPr/>
        <a:lstStyle/>
        <a:p>
          <a:endParaRPr lang="en-ZA"/>
        </a:p>
      </dgm:t>
    </dgm:pt>
    <dgm:pt modelId="{125736F3-7876-48CC-95A9-A715E610F509}" type="sibTrans" cxnId="{A3AF94C1-84C5-4CE4-BED7-63B7BB2E7F2D}">
      <dgm:prSet/>
      <dgm:spPr/>
      <dgm:t>
        <a:bodyPr/>
        <a:lstStyle/>
        <a:p>
          <a:endParaRPr lang="en-ZA"/>
        </a:p>
      </dgm:t>
    </dgm:pt>
    <dgm:pt modelId="{76F9B5B4-FD78-44CF-91F1-253E51E12C63}">
      <dgm:prSet/>
      <dgm:spPr/>
      <dgm:t>
        <a:bodyPr/>
        <a:lstStyle/>
        <a:p>
          <a:r>
            <a:rPr lang="en-ZA" dirty="0"/>
            <a:t>Trigger more anxiety  - increases  what they worry about will indeed occur </a:t>
          </a:r>
        </a:p>
      </dgm:t>
    </dgm:pt>
    <dgm:pt modelId="{3EB3198E-7069-4567-9A8A-7DD492C5ABCC}" type="parTrans" cxnId="{59AA3E7F-7F35-4BB7-93D9-C41DF25EB9C0}">
      <dgm:prSet/>
      <dgm:spPr/>
      <dgm:t>
        <a:bodyPr/>
        <a:lstStyle/>
        <a:p>
          <a:endParaRPr lang="en-ZA"/>
        </a:p>
      </dgm:t>
    </dgm:pt>
    <dgm:pt modelId="{5A39DD81-2F83-47D0-945C-54618D71E180}" type="sibTrans" cxnId="{59AA3E7F-7F35-4BB7-93D9-C41DF25EB9C0}">
      <dgm:prSet/>
      <dgm:spPr/>
      <dgm:t>
        <a:bodyPr/>
        <a:lstStyle/>
        <a:p>
          <a:endParaRPr lang="en-ZA"/>
        </a:p>
      </dgm:t>
    </dgm:pt>
    <dgm:pt modelId="{E9002AC5-4E7F-4EF1-B6A5-3ECE894A5CBF}">
      <dgm:prSet/>
      <dgm:spPr/>
    </dgm:pt>
    <dgm:pt modelId="{005E961F-51B0-4B03-B473-10854E936D2E}" type="parTrans" cxnId="{A86B24E6-DD63-425D-AD80-0425E45CE802}">
      <dgm:prSet/>
      <dgm:spPr/>
      <dgm:t>
        <a:bodyPr/>
        <a:lstStyle/>
        <a:p>
          <a:endParaRPr lang="en-ZA"/>
        </a:p>
      </dgm:t>
    </dgm:pt>
    <dgm:pt modelId="{D487C45B-0088-4756-9819-4187D05FD068}" type="sibTrans" cxnId="{A86B24E6-DD63-425D-AD80-0425E45CE802}">
      <dgm:prSet/>
      <dgm:spPr/>
      <dgm:t>
        <a:bodyPr/>
        <a:lstStyle/>
        <a:p>
          <a:endParaRPr lang="en-ZA"/>
        </a:p>
      </dgm:t>
    </dgm:pt>
    <dgm:pt modelId="{AFF6BEA5-D071-4BFE-BF21-F9C2695CE52C}">
      <dgm:prSet/>
      <dgm:spPr/>
    </dgm:pt>
    <dgm:pt modelId="{8326741D-1A34-47FB-9C9E-777BE1A08AA0}" type="parTrans" cxnId="{9A45B520-317E-4691-8C46-7F617B27AACB}">
      <dgm:prSet/>
      <dgm:spPr/>
      <dgm:t>
        <a:bodyPr/>
        <a:lstStyle/>
        <a:p>
          <a:endParaRPr lang="en-ZA"/>
        </a:p>
      </dgm:t>
    </dgm:pt>
    <dgm:pt modelId="{8286705E-A3A0-4BF2-93FA-4147D6BCB316}" type="sibTrans" cxnId="{9A45B520-317E-4691-8C46-7F617B27AACB}">
      <dgm:prSet/>
      <dgm:spPr/>
      <dgm:t>
        <a:bodyPr/>
        <a:lstStyle/>
        <a:p>
          <a:endParaRPr lang="en-ZA"/>
        </a:p>
      </dgm:t>
    </dgm:pt>
    <dgm:pt modelId="{C9E41E2A-0D55-4E3E-A662-E08950C0523E}" type="pres">
      <dgm:prSet presAssocID="{8E2FE451-EFB6-499D-AD9E-04FF3E2B56DD}" presName="outerComposite" presStyleCnt="0">
        <dgm:presLayoutVars>
          <dgm:chMax val="5"/>
          <dgm:dir/>
          <dgm:resizeHandles val="exact"/>
        </dgm:presLayoutVars>
      </dgm:prSet>
      <dgm:spPr/>
    </dgm:pt>
    <dgm:pt modelId="{B85143A0-6599-4EC0-B003-4D9317BE03B0}" type="pres">
      <dgm:prSet presAssocID="{8E2FE451-EFB6-499D-AD9E-04FF3E2B56DD}" presName="dummyMaxCanvas" presStyleCnt="0">
        <dgm:presLayoutVars/>
      </dgm:prSet>
      <dgm:spPr/>
    </dgm:pt>
    <dgm:pt modelId="{330259EB-0850-4648-BA0C-6173F29E677F}" type="pres">
      <dgm:prSet presAssocID="{8E2FE451-EFB6-499D-AD9E-04FF3E2B56DD}" presName="FiveNodes_1" presStyleLbl="node1" presStyleIdx="0" presStyleCnt="5">
        <dgm:presLayoutVars>
          <dgm:bulletEnabled val="1"/>
        </dgm:presLayoutVars>
      </dgm:prSet>
      <dgm:spPr/>
    </dgm:pt>
    <dgm:pt modelId="{AC275BB2-1F4A-466F-B1B1-F544661E3417}" type="pres">
      <dgm:prSet presAssocID="{8E2FE451-EFB6-499D-AD9E-04FF3E2B56DD}" presName="FiveNodes_2" presStyleLbl="node1" presStyleIdx="1" presStyleCnt="5">
        <dgm:presLayoutVars>
          <dgm:bulletEnabled val="1"/>
        </dgm:presLayoutVars>
      </dgm:prSet>
      <dgm:spPr/>
    </dgm:pt>
    <dgm:pt modelId="{0EE9740D-54B4-4507-A8DC-45992718A369}" type="pres">
      <dgm:prSet presAssocID="{8E2FE451-EFB6-499D-AD9E-04FF3E2B56DD}" presName="FiveNodes_3" presStyleLbl="node1" presStyleIdx="2" presStyleCnt="5">
        <dgm:presLayoutVars>
          <dgm:bulletEnabled val="1"/>
        </dgm:presLayoutVars>
      </dgm:prSet>
      <dgm:spPr/>
    </dgm:pt>
    <dgm:pt modelId="{AD8FC8B1-4282-4B7C-81DB-6255EB545739}" type="pres">
      <dgm:prSet presAssocID="{8E2FE451-EFB6-499D-AD9E-04FF3E2B56DD}" presName="FiveNodes_4" presStyleLbl="node1" presStyleIdx="3" presStyleCnt="5">
        <dgm:presLayoutVars>
          <dgm:bulletEnabled val="1"/>
        </dgm:presLayoutVars>
      </dgm:prSet>
      <dgm:spPr/>
    </dgm:pt>
    <dgm:pt modelId="{232973B4-DAAD-4091-BE91-4369FFE9C874}" type="pres">
      <dgm:prSet presAssocID="{8E2FE451-EFB6-499D-AD9E-04FF3E2B56DD}" presName="FiveNodes_5" presStyleLbl="node1" presStyleIdx="4" presStyleCnt="5">
        <dgm:presLayoutVars>
          <dgm:bulletEnabled val="1"/>
        </dgm:presLayoutVars>
      </dgm:prSet>
      <dgm:spPr/>
    </dgm:pt>
    <dgm:pt modelId="{8AE533D5-574F-40EC-B6FC-4016EB8374E9}" type="pres">
      <dgm:prSet presAssocID="{8E2FE451-EFB6-499D-AD9E-04FF3E2B56DD}" presName="FiveConn_1-2" presStyleLbl="fgAccFollowNode1" presStyleIdx="0" presStyleCnt="4">
        <dgm:presLayoutVars>
          <dgm:bulletEnabled val="1"/>
        </dgm:presLayoutVars>
      </dgm:prSet>
      <dgm:spPr/>
    </dgm:pt>
    <dgm:pt modelId="{46285A1D-A951-4995-B2AE-E0AA317B0FDB}" type="pres">
      <dgm:prSet presAssocID="{8E2FE451-EFB6-499D-AD9E-04FF3E2B56DD}" presName="FiveConn_2-3" presStyleLbl="fgAccFollowNode1" presStyleIdx="1" presStyleCnt="4">
        <dgm:presLayoutVars>
          <dgm:bulletEnabled val="1"/>
        </dgm:presLayoutVars>
      </dgm:prSet>
      <dgm:spPr/>
    </dgm:pt>
    <dgm:pt modelId="{7D4B6558-9F67-464B-BEDD-72960FF622CF}" type="pres">
      <dgm:prSet presAssocID="{8E2FE451-EFB6-499D-AD9E-04FF3E2B56DD}" presName="FiveConn_3-4" presStyleLbl="fgAccFollowNode1" presStyleIdx="2" presStyleCnt="4">
        <dgm:presLayoutVars>
          <dgm:bulletEnabled val="1"/>
        </dgm:presLayoutVars>
      </dgm:prSet>
      <dgm:spPr/>
    </dgm:pt>
    <dgm:pt modelId="{C260CB82-625A-4C59-92B1-F911B420969F}" type="pres">
      <dgm:prSet presAssocID="{8E2FE451-EFB6-499D-AD9E-04FF3E2B56DD}" presName="FiveConn_4-5" presStyleLbl="fgAccFollowNode1" presStyleIdx="3" presStyleCnt="4">
        <dgm:presLayoutVars>
          <dgm:bulletEnabled val="1"/>
        </dgm:presLayoutVars>
      </dgm:prSet>
      <dgm:spPr/>
    </dgm:pt>
    <dgm:pt modelId="{B17CDB18-8BCE-4643-B702-244F9183E171}" type="pres">
      <dgm:prSet presAssocID="{8E2FE451-EFB6-499D-AD9E-04FF3E2B56DD}" presName="FiveNodes_1_text" presStyleLbl="node1" presStyleIdx="4" presStyleCnt="5">
        <dgm:presLayoutVars>
          <dgm:bulletEnabled val="1"/>
        </dgm:presLayoutVars>
      </dgm:prSet>
      <dgm:spPr/>
    </dgm:pt>
    <dgm:pt modelId="{126720E4-EB73-4CD0-A68A-03C3FAD835EC}" type="pres">
      <dgm:prSet presAssocID="{8E2FE451-EFB6-499D-AD9E-04FF3E2B56DD}" presName="FiveNodes_2_text" presStyleLbl="node1" presStyleIdx="4" presStyleCnt="5">
        <dgm:presLayoutVars>
          <dgm:bulletEnabled val="1"/>
        </dgm:presLayoutVars>
      </dgm:prSet>
      <dgm:spPr/>
    </dgm:pt>
    <dgm:pt modelId="{13D2E8D9-F8A7-4211-B27E-CE5743C36E8A}" type="pres">
      <dgm:prSet presAssocID="{8E2FE451-EFB6-499D-AD9E-04FF3E2B56DD}" presName="FiveNodes_3_text" presStyleLbl="node1" presStyleIdx="4" presStyleCnt="5">
        <dgm:presLayoutVars>
          <dgm:bulletEnabled val="1"/>
        </dgm:presLayoutVars>
      </dgm:prSet>
      <dgm:spPr/>
    </dgm:pt>
    <dgm:pt modelId="{B9E221FF-57F5-418E-AB6C-6FBC691EF1A8}" type="pres">
      <dgm:prSet presAssocID="{8E2FE451-EFB6-499D-AD9E-04FF3E2B56DD}" presName="FiveNodes_4_text" presStyleLbl="node1" presStyleIdx="4" presStyleCnt="5">
        <dgm:presLayoutVars>
          <dgm:bulletEnabled val="1"/>
        </dgm:presLayoutVars>
      </dgm:prSet>
      <dgm:spPr/>
    </dgm:pt>
    <dgm:pt modelId="{64F68EB3-DB37-4883-8C57-2906B96218E1}" type="pres">
      <dgm:prSet presAssocID="{8E2FE451-EFB6-499D-AD9E-04FF3E2B56DD}" presName="FiveNodes_5_text" presStyleLbl="node1" presStyleIdx="4" presStyleCnt="5">
        <dgm:presLayoutVars>
          <dgm:bulletEnabled val="1"/>
        </dgm:presLayoutVars>
      </dgm:prSet>
      <dgm:spPr/>
    </dgm:pt>
  </dgm:ptLst>
  <dgm:cxnLst>
    <dgm:cxn modelId="{FBD6B606-F96D-4081-A585-C0C9CDB2C068}" type="presOf" srcId="{76F9B5B4-FD78-44CF-91F1-253E51E12C63}" destId="{232973B4-DAAD-4091-BE91-4369FFE9C874}" srcOrd="0" destOrd="0" presId="urn:microsoft.com/office/officeart/2005/8/layout/vProcess5"/>
    <dgm:cxn modelId="{1E632914-DC36-4613-9F35-848444CA70DB}" type="presOf" srcId="{94977675-1CEA-461F-83D0-DC9FB303F74E}" destId="{126720E4-EB73-4CD0-A68A-03C3FAD835EC}" srcOrd="1" destOrd="0" presId="urn:microsoft.com/office/officeart/2005/8/layout/vProcess5"/>
    <dgm:cxn modelId="{A4776615-C0B2-47DA-A5D9-A2C2EB9BBC2C}" type="presOf" srcId="{76F9B5B4-FD78-44CF-91F1-253E51E12C63}" destId="{64F68EB3-DB37-4883-8C57-2906B96218E1}" srcOrd="1" destOrd="0" presId="urn:microsoft.com/office/officeart/2005/8/layout/vProcess5"/>
    <dgm:cxn modelId="{D7A1AD1C-1121-4775-A65E-94A6856877D2}" srcId="{8E2FE451-EFB6-499D-AD9E-04FF3E2B56DD}" destId="{52910381-3653-496D-8794-09BB3E8D5566}" srcOrd="0" destOrd="0" parTransId="{46E0142F-FDE5-419E-A644-956126945F87}" sibTransId="{FCE56257-8D7F-45E4-B4D4-700674ED0421}"/>
    <dgm:cxn modelId="{9A45B520-317E-4691-8C46-7F617B27AACB}" srcId="{8E2FE451-EFB6-499D-AD9E-04FF3E2B56DD}" destId="{AFF6BEA5-D071-4BFE-BF21-F9C2695CE52C}" srcOrd="6" destOrd="0" parTransId="{8326741D-1A34-47FB-9C9E-777BE1A08AA0}" sibTransId="{8286705E-A3A0-4BF2-93FA-4147D6BCB316}"/>
    <dgm:cxn modelId="{D985AE3C-48FA-4EF1-92C5-26E749935097}" type="presOf" srcId="{B30645EB-19C1-4B55-B021-880469A93518}" destId="{13D2E8D9-F8A7-4211-B27E-CE5743C36E8A}" srcOrd="1" destOrd="0" presId="urn:microsoft.com/office/officeart/2005/8/layout/vProcess5"/>
    <dgm:cxn modelId="{BFD0D95C-103C-4F96-99D8-A1CA105C021F}" type="presOf" srcId="{6ACF93F1-B61C-4CA3-8B30-024AB0C2D004}" destId="{46285A1D-A951-4995-B2AE-E0AA317B0FDB}" srcOrd="0" destOrd="0" presId="urn:microsoft.com/office/officeart/2005/8/layout/vProcess5"/>
    <dgm:cxn modelId="{6AE33143-E2FD-4465-B2A5-ED5253DA6603}" type="presOf" srcId="{8E2FE451-EFB6-499D-AD9E-04FF3E2B56DD}" destId="{C9E41E2A-0D55-4E3E-A662-E08950C0523E}" srcOrd="0" destOrd="0" presId="urn:microsoft.com/office/officeart/2005/8/layout/vProcess5"/>
    <dgm:cxn modelId="{90CFE465-9375-4E13-91AA-EABA97463319}" srcId="{8E2FE451-EFB6-499D-AD9E-04FF3E2B56DD}" destId="{94977675-1CEA-461F-83D0-DC9FB303F74E}" srcOrd="1" destOrd="0" parTransId="{77B36C8D-3DF1-4174-9698-37981865FE3B}" sibTransId="{6ACF93F1-B61C-4CA3-8B30-024AB0C2D004}"/>
    <dgm:cxn modelId="{C19FAE66-E443-42B9-93FD-C19B668E96D8}" srcId="{8E2FE451-EFB6-499D-AD9E-04FF3E2B56DD}" destId="{B30645EB-19C1-4B55-B021-880469A93518}" srcOrd="2" destOrd="0" parTransId="{CC9E5E63-745D-414F-879B-006512DE9642}" sibTransId="{FD5465CF-26C9-46E4-B6DF-706D979E0591}"/>
    <dgm:cxn modelId="{688F8C48-D6EB-4C06-9478-0184A5544A07}" type="presOf" srcId="{AEDA59B4-F2B6-4791-B082-6F9708501501}" destId="{B9E221FF-57F5-418E-AB6C-6FBC691EF1A8}" srcOrd="1" destOrd="0" presId="urn:microsoft.com/office/officeart/2005/8/layout/vProcess5"/>
    <dgm:cxn modelId="{692DF94A-F11A-4331-9735-BE00B4ECBEF8}" type="presOf" srcId="{FCE56257-8D7F-45E4-B4D4-700674ED0421}" destId="{8AE533D5-574F-40EC-B6FC-4016EB8374E9}" srcOrd="0" destOrd="0" presId="urn:microsoft.com/office/officeart/2005/8/layout/vProcess5"/>
    <dgm:cxn modelId="{29D89F4B-63B6-40C4-88AA-94510C7EF73B}" type="presOf" srcId="{94977675-1CEA-461F-83D0-DC9FB303F74E}" destId="{AC275BB2-1F4A-466F-B1B1-F544661E3417}" srcOrd="0" destOrd="0" presId="urn:microsoft.com/office/officeart/2005/8/layout/vProcess5"/>
    <dgm:cxn modelId="{03653E50-A264-4181-901E-811A16FCDF96}" type="presOf" srcId="{AEDA59B4-F2B6-4791-B082-6F9708501501}" destId="{AD8FC8B1-4282-4B7C-81DB-6255EB545739}" srcOrd="0" destOrd="0" presId="urn:microsoft.com/office/officeart/2005/8/layout/vProcess5"/>
    <dgm:cxn modelId="{59AA3E7F-7F35-4BB7-93D9-C41DF25EB9C0}" srcId="{8E2FE451-EFB6-499D-AD9E-04FF3E2B56DD}" destId="{76F9B5B4-FD78-44CF-91F1-253E51E12C63}" srcOrd="4" destOrd="0" parTransId="{3EB3198E-7069-4567-9A8A-7DD492C5ABCC}" sibTransId="{5A39DD81-2F83-47D0-945C-54618D71E180}"/>
    <dgm:cxn modelId="{A3459494-2017-4C06-8723-64719FEEC832}" type="presOf" srcId="{B30645EB-19C1-4B55-B021-880469A93518}" destId="{0EE9740D-54B4-4507-A8DC-45992718A369}" srcOrd="0" destOrd="0" presId="urn:microsoft.com/office/officeart/2005/8/layout/vProcess5"/>
    <dgm:cxn modelId="{CD3E2EA1-44BD-4FCB-927A-2E138F8D9B3F}" type="presOf" srcId="{52910381-3653-496D-8794-09BB3E8D5566}" destId="{330259EB-0850-4648-BA0C-6173F29E677F}" srcOrd="0" destOrd="0" presId="urn:microsoft.com/office/officeart/2005/8/layout/vProcess5"/>
    <dgm:cxn modelId="{D416D3A3-BCFE-4D76-9004-2B7A46C1FEDB}" type="presOf" srcId="{125736F3-7876-48CC-95A9-A715E610F509}" destId="{C260CB82-625A-4C59-92B1-F911B420969F}" srcOrd="0" destOrd="0" presId="urn:microsoft.com/office/officeart/2005/8/layout/vProcess5"/>
    <dgm:cxn modelId="{A3AF94C1-84C5-4CE4-BED7-63B7BB2E7F2D}" srcId="{8E2FE451-EFB6-499D-AD9E-04FF3E2B56DD}" destId="{AEDA59B4-F2B6-4791-B082-6F9708501501}" srcOrd="3" destOrd="0" parTransId="{F5DA5DCB-DB37-498A-BA23-311B30BE3CD0}" sibTransId="{125736F3-7876-48CC-95A9-A715E610F509}"/>
    <dgm:cxn modelId="{F981F1CB-E2E2-46C8-8BFE-A0AEE050ACDF}" type="presOf" srcId="{FD5465CF-26C9-46E4-B6DF-706D979E0591}" destId="{7D4B6558-9F67-464B-BEDD-72960FF622CF}" srcOrd="0" destOrd="0" presId="urn:microsoft.com/office/officeart/2005/8/layout/vProcess5"/>
    <dgm:cxn modelId="{D9EE0EDC-C037-4165-BAEB-30552349B01C}" type="presOf" srcId="{52910381-3653-496D-8794-09BB3E8D5566}" destId="{B17CDB18-8BCE-4643-B702-244F9183E171}" srcOrd="1" destOrd="0" presId="urn:microsoft.com/office/officeart/2005/8/layout/vProcess5"/>
    <dgm:cxn modelId="{A86B24E6-DD63-425D-AD80-0425E45CE802}" srcId="{8E2FE451-EFB6-499D-AD9E-04FF3E2B56DD}" destId="{E9002AC5-4E7F-4EF1-B6A5-3ECE894A5CBF}" srcOrd="5" destOrd="0" parTransId="{005E961F-51B0-4B03-B473-10854E936D2E}" sibTransId="{D487C45B-0088-4756-9819-4187D05FD068}"/>
    <dgm:cxn modelId="{1159AFEA-28D2-49A7-AED5-29DBE5558B9A}" type="presParOf" srcId="{C9E41E2A-0D55-4E3E-A662-E08950C0523E}" destId="{B85143A0-6599-4EC0-B003-4D9317BE03B0}" srcOrd="0" destOrd="0" presId="urn:microsoft.com/office/officeart/2005/8/layout/vProcess5"/>
    <dgm:cxn modelId="{FBE14B4B-4C9D-4659-850D-F95B8B369A69}" type="presParOf" srcId="{C9E41E2A-0D55-4E3E-A662-E08950C0523E}" destId="{330259EB-0850-4648-BA0C-6173F29E677F}" srcOrd="1" destOrd="0" presId="urn:microsoft.com/office/officeart/2005/8/layout/vProcess5"/>
    <dgm:cxn modelId="{0D743BFD-0B69-4B6C-9025-97640C1D6BC7}" type="presParOf" srcId="{C9E41E2A-0D55-4E3E-A662-E08950C0523E}" destId="{AC275BB2-1F4A-466F-B1B1-F544661E3417}" srcOrd="2" destOrd="0" presId="urn:microsoft.com/office/officeart/2005/8/layout/vProcess5"/>
    <dgm:cxn modelId="{784CA392-E386-4767-9E05-122620138C31}" type="presParOf" srcId="{C9E41E2A-0D55-4E3E-A662-E08950C0523E}" destId="{0EE9740D-54B4-4507-A8DC-45992718A369}" srcOrd="3" destOrd="0" presId="urn:microsoft.com/office/officeart/2005/8/layout/vProcess5"/>
    <dgm:cxn modelId="{7B09198C-549E-46E2-A672-77AC710F0B2D}" type="presParOf" srcId="{C9E41E2A-0D55-4E3E-A662-E08950C0523E}" destId="{AD8FC8B1-4282-4B7C-81DB-6255EB545739}" srcOrd="4" destOrd="0" presId="urn:microsoft.com/office/officeart/2005/8/layout/vProcess5"/>
    <dgm:cxn modelId="{0DB487C5-7785-4E71-89D2-F964E88E0E9A}" type="presParOf" srcId="{C9E41E2A-0D55-4E3E-A662-E08950C0523E}" destId="{232973B4-DAAD-4091-BE91-4369FFE9C874}" srcOrd="5" destOrd="0" presId="urn:microsoft.com/office/officeart/2005/8/layout/vProcess5"/>
    <dgm:cxn modelId="{204D4829-4B53-48A0-ACBB-DE4AE19FB5ED}" type="presParOf" srcId="{C9E41E2A-0D55-4E3E-A662-E08950C0523E}" destId="{8AE533D5-574F-40EC-B6FC-4016EB8374E9}" srcOrd="6" destOrd="0" presId="urn:microsoft.com/office/officeart/2005/8/layout/vProcess5"/>
    <dgm:cxn modelId="{8024A720-6D5A-46F8-858F-6F435E2F2018}" type="presParOf" srcId="{C9E41E2A-0D55-4E3E-A662-E08950C0523E}" destId="{46285A1D-A951-4995-B2AE-E0AA317B0FDB}" srcOrd="7" destOrd="0" presId="urn:microsoft.com/office/officeart/2005/8/layout/vProcess5"/>
    <dgm:cxn modelId="{793F4360-23FD-415F-8803-A4E3D99C6767}" type="presParOf" srcId="{C9E41E2A-0D55-4E3E-A662-E08950C0523E}" destId="{7D4B6558-9F67-464B-BEDD-72960FF622CF}" srcOrd="8" destOrd="0" presId="urn:microsoft.com/office/officeart/2005/8/layout/vProcess5"/>
    <dgm:cxn modelId="{FAB227FB-5698-4675-A2F1-7483CF3147B9}" type="presParOf" srcId="{C9E41E2A-0D55-4E3E-A662-E08950C0523E}" destId="{C260CB82-625A-4C59-92B1-F911B420969F}" srcOrd="9" destOrd="0" presId="urn:microsoft.com/office/officeart/2005/8/layout/vProcess5"/>
    <dgm:cxn modelId="{5485B39F-75EE-4B74-A891-C8FAB28219A2}" type="presParOf" srcId="{C9E41E2A-0D55-4E3E-A662-E08950C0523E}" destId="{B17CDB18-8BCE-4643-B702-244F9183E171}" srcOrd="10" destOrd="0" presId="urn:microsoft.com/office/officeart/2005/8/layout/vProcess5"/>
    <dgm:cxn modelId="{02DFDB03-D3DD-423E-B163-CEA9F1E6E763}" type="presParOf" srcId="{C9E41E2A-0D55-4E3E-A662-E08950C0523E}" destId="{126720E4-EB73-4CD0-A68A-03C3FAD835EC}" srcOrd="11" destOrd="0" presId="urn:microsoft.com/office/officeart/2005/8/layout/vProcess5"/>
    <dgm:cxn modelId="{1BB9EFA7-DDB2-4C60-A1A3-964C1D244273}" type="presParOf" srcId="{C9E41E2A-0D55-4E3E-A662-E08950C0523E}" destId="{13D2E8D9-F8A7-4211-B27E-CE5743C36E8A}" srcOrd="12" destOrd="0" presId="urn:microsoft.com/office/officeart/2005/8/layout/vProcess5"/>
    <dgm:cxn modelId="{DD328544-E0C5-46AE-9540-A09CB3CDBC91}" type="presParOf" srcId="{C9E41E2A-0D55-4E3E-A662-E08950C0523E}" destId="{B9E221FF-57F5-418E-AB6C-6FBC691EF1A8}" srcOrd="13" destOrd="0" presId="urn:microsoft.com/office/officeart/2005/8/layout/vProcess5"/>
    <dgm:cxn modelId="{A4F93BF7-0CB4-417F-9EF1-490A1483F80F}" type="presParOf" srcId="{C9E41E2A-0D55-4E3E-A662-E08950C0523E}" destId="{64F68EB3-DB37-4883-8C57-2906B96218E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EC2DE8-4E2D-479D-AF34-6B314B5A645E}" type="doc">
      <dgm:prSet loTypeId="urn:microsoft.com/office/officeart/2005/8/layout/hProcess9" loCatId="process" qsTypeId="urn:microsoft.com/office/officeart/2005/8/quickstyle/simple2" qsCatId="simple" csTypeId="urn:microsoft.com/office/officeart/2005/8/colors/accent1_2" csCatId="accent1" phldr="1"/>
      <dgm:spPr/>
    </dgm:pt>
    <dgm:pt modelId="{9E950CF4-FC04-4553-B698-D016274CD655}">
      <dgm:prSet phldrT="[Text]"/>
      <dgm:spPr/>
      <dgm:t>
        <a:bodyPr/>
        <a:lstStyle/>
        <a:p>
          <a:r>
            <a:rPr lang="en-ZA" dirty="0"/>
            <a:t>Determine current knowledge and skills</a:t>
          </a:r>
        </a:p>
      </dgm:t>
    </dgm:pt>
    <dgm:pt modelId="{26707517-CDA7-4473-9182-5EC641A88037}" type="parTrans" cxnId="{AB8710BA-05A7-4F35-8012-AD0C62664B91}">
      <dgm:prSet/>
      <dgm:spPr/>
      <dgm:t>
        <a:bodyPr/>
        <a:lstStyle/>
        <a:p>
          <a:endParaRPr lang="en-ZA"/>
        </a:p>
      </dgm:t>
    </dgm:pt>
    <dgm:pt modelId="{9A03D492-FD54-44CE-B8E4-4E37C7F4353C}" type="sibTrans" cxnId="{AB8710BA-05A7-4F35-8012-AD0C62664B91}">
      <dgm:prSet/>
      <dgm:spPr/>
      <dgm:t>
        <a:bodyPr/>
        <a:lstStyle/>
        <a:p>
          <a:endParaRPr lang="en-ZA"/>
        </a:p>
      </dgm:t>
    </dgm:pt>
    <dgm:pt modelId="{29E59E01-ADB4-4B9B-9300-0A7797C8F886}">
      <dgm:prSet phldrT="[Text]"/>
      <dgm:spPr/>
      <dgm:t>
        <a:bodyPr/>
        <a:lstStyle/>
        <a:p>
          <a:r>
            <a:rPr lang="en-ZA" dirty="0"/>
            <a:t>Possible RPL?	</a:t>
          </a:r>
        </a:p>
      </dgm:t>
    </dgm:pt>
    <dgm:pt modelId="{3E20AAD6-581C-44D5-A262-60499CADB3F9}" type="parTrans" cxnId="{81329409-0977-4142-B15E-25B314004E36}">
      <dgm:prSet/>
      <dgm:spPr/>
      <dgm:t>
        <a:bodyPr/>
        <a:lstStyle/>
        <a:p>
          <a:endParaRPr lang="en-ZA"/>
        </a:p>
      </dgm:t>
    </dgm:pt>
    <dgm:pt modelId="{D63AB6D4-010F-4707-9F2E-06B5D0A7907D}" type="sibTrans" cxnId="{81329409-0977-4142-B15E-25B314004E36}">
      <dgm:prSet/>
      <dgm:spPr/>
      <dgm:t>
        <a:bodyPr/>
        <a:lstStyle/>
        <a:p>
          <a:endParaRPr lang="en-ZA"/>
        </a:p>
      </dgm:t>
    </dgm:pt>
    <dgm:pt modelId="{7309EE3A-2F1C-43F3-8E59-4D0796962917}">
      <dgm:prSet phldrT="[Text]"/>
      <dgm:spPr/>
      <dgm:t>
        <a:bodyPr/>
        <a:lstStyle/>
        <a:p>
          <a:r>
            <a:rPr lang="en-ZA" dirty="0"/>
            <a:t>Consult SAQA website</a:t>
          </a:r>
        </a:p>
      </dgm:t>
    </dgm:pt>
    <dgm:pt modelId="{E3698874-41C9-484C-A7B3-330F08B30893}" type="parTrans" cxnId="{D3AD0891-B515-40F7-989E-0FD6BE2FC1B4}">
      <dgm:prSet/>
      <dgm:spPr/>
      <dgm:t>
        <a:bodyPr/>
        <a:lstStyle/>
        <a:p>
          <a:endParaRPr lang="en-ZA"/>
        </a:p>
      </dgm:t>
    </dgm:pt>
    <dgm:pt modelId="{80F00798-79AF-4056-90D8-F431512031D1}" type="sibTrans" cxnId="{D3AD0891-B515-40F7-989E-0FD6BE2FC1B4}">
      <dgm:prSet/>
      <dgm:spPr/>
      <dgm:t>
        <a:bodyPr/>
        <a:lstStyle/>
        <a:p>
          <a:endParaRPr lang="en-ZA"/>
        </a:p>
      </dgm:t>
    </dgm:pt>
    <dgm:pt modelId="{110FA6CF-5971-48E6-8A33-1F4AB5121940}" type="pres">
      <dgm:prSet presAssocID="{1AEC2DE8-4E2D-479D-AF34-6B314B5A645E}" presName="CompostProcess" presStyleCnt="0">
        <dgm:presLayoutVars>
          <dgm:dir/>
          <dgm:resizeHandles val="exact"/>
        </dgm:presLayoutVars>
      </dgm:prSet>
      <dgm:spPr/>
    </dgm:pt>
    <dgm:pt modelId="{83B0CA76-207B-43E4-B94E-3426D676669A}" type="pres">
      <dgm:prSet presAssocID="{1AEC2DE8-4E2D-479D-AF34-6B314B5A645E}" presName="arrow" presStyleLbl="bgShp" presStyleIdx="0" presStyleCnt="1"/>
      <dgm:spPr/>
    </dgm:pt>
    <dgm:pt modelId="{BAA60D20-FCBD-4124-94F9-CA39D6C0B7F6}" type="pres">
      <dgm:prSet presAssocID="{1AEC2DE8-4E2D-479D-AF34-6B314B5A645E}" presName="linearProcess" presStyleCnt="0"/>
      <dgm:spPr/>
    </dgm:pt>
    <dgm:pt modelId="{859A03A8-8F1B-416A-BF99-CAAAB98BDF20}" type="pres">
      <dgm:prSet presAssocID="{9E950CF4-FC04-4553-B698-D016274CD655}" presName="textNode" presStyleLbl="node1" presStyleIdx="0" presStyleCnt="3">
        <dgm:presLayoutVars>
          <dgm:bulletEnabled val="1"/>
        </dgm:presLayoutVars>
      </dgm:prSet>
      <dgm:spPr/>
    </dgm:pt>
    <dgm:pt modelId="{1317696C-0787-4449-A31B-4077150DD78C}" type="pres">
      <dgm:prSet presAssocID="{9A03D492-FD54-44CE-B8E4-4E37C7F4353C}" presName="sibTrans" presStyleCnt="0"/>
      <dgm:spPr/>
    </dgm:pt>
    <dgm:pt modelId="{99B1CF7A-E4B5-49F2-ACEB-EABD9BA9083B}" type="pres">
      <dgm:prSet presAssocID="{29E59E01-ADB4-4B9B-9300-0A7797C8F886}" presName="textNode" presStyleLbl="node1" presStyleIdx="1" presStyleCnt="3">
        <dgm:presLayoutVars>
          <dgm:bulletEnabled val="1"/>
        </dgm:presLayoutVars>
      </dgm:prSet>
      <dgm:spPr/>
    </dgm:pt>
    <dgm:pt modelId="{38A43992-E206-4E41-B20E-2A0C512D1959}" type="pres">
      <dgm:prSet presAssocID="{D63AB6D4-010F-4707-9F2E-06B5D0A7907D}" presName="sibTrans" presStyleCnt="0"/>
      <dgm:spPr/>
    </dgm:pt>
    <dgm:pt modelId="{25F2D743-8662-42DA-A3AA-80E3FFB5E702}" type="pres">
      <dgm:prSet presAssocID="{7309EE3A-2F1C-43F3-8E59-4D0796962917}" presName="textNode" presStyleLbl="node1" presStyleIdx="2" presStyleCnt="3">
        <dgm:presLayoutVars>
          <dgm:bulletEnabled val="1"/>
        </dgm:presLayoutVars>
      </dgm:prSet>
      <dgm:spPr/>
    </dgm:pt>
  </dgm:ptLst>
  <dgm:cxnLst>
    <dgm:cxn modelId="{81329409-0977-4142-B15E-25B314004E36}" srcId="{1AEC2DE8-4E2D-479D-AF34-6B314B5A645E}" destId="{29E59E01-ADB4-4B9B-9300-0A7797C8F886}" srcOrd="1" destOrd="0" parTransId="{3E20AAD6-581C-44D5-A262-60499CADB3F9}" sibTransId="{D63AB6D4-010F-4707-9F2E-06B5D0A7907D}"/>
    <dgm:cxn modelId="{63B7BE16-3246-4916-B87C-FAF5D0BA0F0B}" type="presOf" srcId="{29E59E01-ADB4-4B9B-9300-0A7797C8F886}" destId="{99B1CF7A-E4B5-49F2-ACEB-EABD9BA9083B}" srcOrd="0" destOrd="0" presId="urn:microsoft.com/office/officeart/2005/8/layout/hProcess9"/>
    <dgm:cxn modelId="{B5DBA968-99A4-4C80-882A-8189730CB571}" type="presOf" srcId="{9E950CF4-FC04-4553-B698-D016274CD655}" destId="{859A03A8-8F1B-416A-BF99-CAAAB98BDF20}" srcOrd="0" destOrd="0" presId="urn:microsoft.com/office/officeart/2005/8/layout/hProcess9"/>
    <dgm:cxn modelId="{D3AD0891-B515-40F7-989E-0FD6BE2FC1B4}" srcId="{1AEC2DE8-4E2D-479D-AF34-6B314B5A645E}" destId="{7309EE3A-2F1C-43F3-8E59-4D0796962917}" srcOrd="2" destOrd="0" parTransId="{E3698874-41C9-484C-A7B3-330F08B30893}" sibTransId="{80F00798-79AF-4056-90D8-F431512031D1}"/>
    <dgm:cxn modelId="{8D6E59B6-0B24-4B1A-81BF-311EDC2428BF}" type="presOf" srcId="{7309EE3A-2F1C-43F3-8E59-4D0796962917}" destId="{25F2D743-8662-42DA-A3AA-80E3FFB5E702}" srcOrd="0" destOrd="0" presId="urn:microsoft.com/office/officeart/2005/8/layout/hProcess9"/>
    <dgm:cxn modelId="{AB8710BA-05A7-4F35-8012-AD0C62664B91}" srcId="{1AEC2DE8-4E2D-479D-AF34-6B314B5A645E}" destId="{9E950CF4-FC04-4553-B698-D016274CD655}" srcOrd="0" destOrd="0" parTransId="{26707517-CDA7-4473-9182-5EC641A88037}" sibTransId="{9A03D492-FD54-44CE-B8E4-4E37C7F4353C}"/>
    <dgm:cxn modelId="{9AE9A5C1-18DF-4DA7-A944-95DCB746B0DC}" type="presOf" srcId="{1AEC2DE8-4E2D-479D-AF34-6B314B5A645E}" destId="{110FA6CF-5971-48E6-8A33-1F4AB5121940}" srcOrd="0" destOrd="0" presId="urn:microsoft.com/office/officeart/2005/8/layout/hProcess9"/>
    <dgm:cxn modelId="{AF3D9EC6-4F9B-4FBA-ABCC-F727D92332A7}" type="presParOf" srcId="{110FA6CF-5971-48E6-8A33-1F4AB5121940}" destId="{83B0CA76-207B-43E4-B94E-3426D676669A}" srcOrd="0" destOrd="0" presId="urn:microsoft.com/office/officeart/2005/8/layout/hProcess9"/>
    <dgm:cxn modelId="{0FEFE02E-8370-472D-B82F-A86BDA08C015}" type="presParOf" srcId="{110FA6CF-5971-48E6-8A33-1F4AB5121940}" destId="{BAA60D20-FCBD-4124-94F9-CA39D6C0B7F6}" srcOrd="1" destOrd="0" presId="urn:microsoft.com/office/officeart/2005/8/layout/hProcess9"/>
    <dgm:cxn modelId="{C3D1FD17-0A75-42B6-86CE-69FE630CADAD}" type="presParOf" srcId="{BAA60D20-FCBD-4124-94F9-CA39D6C0B7F6}" destId="{859A03A8-8F1B-416A-BF99-CAAAB98BDF20}" srcOrd="0" destOrd="0" presId="urn:microsoft.com/office/officeart/2005/8/layout/hProcess9"/>
    <dgm:cxn modelId="{8E1D1E9C-10D4-4637-A931-0CF3AEE5FC6D}" type="presParOf" srcId="{BAA60D20-FCBD-4124-94F9-CA39D6C0B7F6}" destId="{1317696C-0787-4449-A31B-4077150DD78C}" srcOrd="1" destOrd="0" presId="urn:microsoft.com/office/officeart/2005/8/layout/hProcess9"/>
    <dgm:cxn modelId="{347283D9-9530-47FD-94B9-1A43D7605ACD}" type="presParOf" srcId="{BAA60D20-FCBD-4124-94F9-CA39D6C0B7F6}" destId="{99B1CF7A-E4B5-49F2-ACEB-EABD9BA9083B}" srcOrd="2" destOrd="0" presId="urn:microsoft.com/office/officeart/2005/8/layout/hProcess9"/>
    <dgm:cxn modelId="{0D7E875C-650C-4817-910F-6B0FF11AE1DA}" type="presParOf" srcId="{BAA60D20-FCBD-4124-94F9-CA39D6C0B7F6}" destId="{38A43992-E206-4E41-B20E-2A0C512D1959}" srcOrd="3" destOrd="0" presId="urn:microsoft.com/office/officeart/2005/8/layout/hProcess9"/>
    <dgm:cxn modelId="{CE9F5545-5603-4BFB-8893-162D3C456F9A}" type="presParOf" srcId="{BAA60D20-FCBD-4124-94F9-CA39D6C0B7F6}" destId="{25F2D743-8662-42DA-A3AA-80E3FFB5E70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505DD92-5D14-4695-BEF8-8746506AF73C}" type="doc">
      <dgm:prSet loTypeId="urn:microsoft.com/office/officeart/2009/3/layout/CircleRelationship" loCatId="relationship" qsTypeId="urn:microsoft.com/office/officeart/2005/8/quickstyle/3d1" qsCatId="3D" csTypeId="urn:microsoft.com/office/officeart/2005/8/colors/colorful5" csCatId="colorful" phldr="1"/>
      <dgm:spPr/>
      <dgm:t>
        <a:bodyPr/>
        <a:lstStyle/>
        <a:p>
          <a:endParaRPr lang="en-ZA"/>
        </a:p>
      </dgm:t>
    </dgm:pt>
    <dgm:pt modelId="{2D0E4C5C-3BBE-4011-B362-652D7CB26653}">
      <dgm:prSet phldrT="[Text]" custT="1"/>
      <dgm:spPr/>
      <dgm:t>
        <a:bodyPr/>
        <a:lstStyle/>
        <a:p>
          <a:r>
            <a:rPr lang="en-ZA" sz="2800" dirty="0"/>
            <a:t>Brainstorming</a:t>
          </a:r>
        </a:p>
      </dgm:t>
    </dgm:pt>
    <dgm:pt modelId="{CCFEE6A1-D761-460A-906B-BD7A55B36EF4}" type="parTrans" cxnId="{32F17AB9-8888-4838-9717-91CEC17800CB}">
      <dgm:prSet/>
      <dgm:spPr/>
      <dgm:t>
        <a:bodyPr/>
        <a:lstStyle/>
        <a:p>
          <a:endParaRPr lang="en-ZA"/>
        </a:p>
      </dgm:t>
    </dgm:pt>
    <dgm:pt modelId="{5444D806-D061-4668-A8A9-39EBF91CA6E2}" type="sibTrans" cxnId="{32F17AB9-8888-4838-9717-91CEC17800CB}">
      <dgm:prSet/>
      <dgm:spPr/>
      <dgm:t>
        <a:bodyPr/>
        <a:lstStyle/>
        <a:p>
          <a:endParaRPr lang="en-ZA"/>
        </a:p>
      </dgm:t>
    </dgm:pt>
    <dgm:pt modelId="{B99A937C-91E4-4F42-8942-3196B64F68F7}">
      <dgm:prSet phldrT="[Text]"/>
      <dgm:spPr/>
      <dgm:t>
        <a:bodyPr/>
        <a:lstStyle/>
        <a:p>
          <a:r>
            <a:rPr lang="en-ZA" dirty="0"/>
            <a:t>Solutions</a:t>
          </a:r>
        </a:p>
      </dgm:t>
    </dgm:pt>
    <dgm:pt modelId="{9CE113E8-BAD6-47C8-9A03-FD3079A31467}" type="parTrans" cxnId="{DFAB696C-C279-46A6-8636-1AE05A2B5F16}">
      <dgm:prSet/>
      <dgm:spPr/>
      <dgm:t>
        <a:bodyPr/>
        <a:lstStyle/>
        <a:p>
          <a:endParaRPr lang="en-ZA"/>
        </a:p>
      </dgm:t>
    </dgm:pt>
    <dgm:pt modelId="{CA86FDEF-0FFD-4943-A6E3-35683A600CED}" type="sibTrans" cxnId="{DFAB696C-C279-46A6-8636-1AE05A2B5F16}">
      <dgm:prSet/>
      <dgm:spPr/>
      <dgm:t>
        <a:bodyPr/>
        <a:lstStyle/>
        <a:p>
          <a:endParaRPr lang="en-ZA"/>
        </a:p>
      </dgm:t>
    </dgm:pt>
    <dgm:pt modelId="{9AC2123F-4CCA-407A-A013-A4170E670E47}">
      <dgm:prSet phldrT="[Text]"/>
      <dgm:spPr/>
      <dgm:t>
        <a:bodyPr/>
        <a:lstStyle/>
        <a:p>
          <a:r>
            <a:rPr lang="en-ZA" dirty="0"/>
            <a:t>Colours</a:t>
          </a:r>
        </a:p>
      </dgm:t>
    </dgm:pt>
    <dgm:pt modelId="{CB542CB2-9D33-4420-8221-EC9C2EE92C79}" type="parTrans" cxnId="{5987E0A2-07F2-489B-994C-04764B9C9AB2}">
      <dgm:prSet/>
      <dgm:spPr/>
      <dgm:t>
        <a:bodyPr/>
        <a:lstStyle/>
        <a:p>
          <a:endParaRPr lang="en-ZA"/>
        </a:p>
      </dgm:t>
    </dgm:pt>
    <dgm:pt modelId="{A90183F7-9DEC-409B-B714-4DC3BE3D182C}" type="sibTrans" cxnId="{5987E0A2-07F2-489B-994C-04764B9C9AB2}">
      <dgm:prSet/>
      <dgm:spPr/>
      <dgm:t>
        <a:bodyPr/>
        <a:lstStyle/>
        <a:p>
          <a:endParaRPr lang="en-ZA"/>
        </a:p>
      </dgm:t>
    </dgm:pt>
    <dgm:pt modelId="{C4D9E939-ABC1-466F-9D72-4B9443754932}" type="pres">
      <dgm:prSet presAssocID="{C505DD92-5D14-4695-BEF8-8746506AF73C}" presName="Name0" presStyleCnt="0">
        <dgm:presLayoutVars>
          <dgm:chMax val="1"/>
          <dgm:chPref val="1"/>
        </dgm:presLayoutVars>
      </dgm:prSet>
      <dgm:spPr/>
    </dgm:pt>
    <dgm:pt modelId="{64147C1E-E1A9-422A-8D5F-D8506E86E4D2}" type="pres">
      <dgm:prSet presAssocID="{2D0E4C5C-3BBE-4011-B362-652D7CB26653}" presName="Parent" presStyleLbl="node0" presStyleIdx="0" presStyleCnt="1">
        <dgm:presLayoutVars>
          <dgm:chMax val="5"/>
          <dgm:chPref val="5"/>
        </dgm:presLayoutVars>
      </dgm:prSet>
      <dgm:spPr/>
    </dgm:pt>
    <dgm:pt modelId="{4B5F2E8C-1EBA-4858-A576-53C5BB285AEB}" type="pres">
      <dgm:prSet presAssocID="{2D0E4C5C-3BBE-4011-B362-652D7CB26653}" presName="Accent1" presStyleLbl="node1" presStyleIdx="0" presStyleCnt="13"/>
      <dgm:spPr/>
    </dgm:pt>
    <dgm:pt modelId="{1269EC43-0B01-41EF-90C0-690065923CB9}" type="pres">
      <dgm:prSet presAssocID="{2D0E4C5C-3BBE-4011-B362-652D7CB26653}" presName="Accent2" presStyleLbl="node1" presStyleIdx="1" presStyleCnt="13"/>
      <dgm:spPr/>
    </dgm:pt>
    <dgm:pt modelId="{4EC81F90-24DE-48C5-BDA1-2852E1BE6716}" type="pres">
      <dgm:prSet presAssocID="{2D0E4C5C-3BBE-4011-B362-652D7CB26653}" presName="Accent3" presStyleLbl="node1" presStyleIdx="2" presStyleCnt="13"/>
      <dgm:spPr/>
    </dgm:pt>
    <dgm:pt modelId="{6B9E8F59-5D2B-4D7E-9CDC-173AD7788BA5}" type="pres">
      <dgm:prSet presAssocID="{2D0E4C5C-3BBE-4011-B362-652D7CB26653}" presName="Accent4" presStyleLbl="node1" presStyleIdx="3" presStyleCnt="13"/>
      <dgm:spPr/>
    </dgm:pt>
    <dgm:pt modelId="{F138600E-DFBF-4A6B-978C-EA41E54E8A2B}" type="pres">
      <dgm:prSet presAssocID="{2D0E4C5C-3BBE-4011-B362-652D7CB26653}" presName="Accent5" presStyleLbl="node1" presStyleIdx="4" presStyleCnt="13"/>
      <dgm:spPr/>
    </dgm:pt>
    <dgm:pt modelId="{1C29CAB8-A901-4544-90B7-A358E8862B0C}" type="pres">
      <dgm:prSet presAssocID="{2D0E4C5C-3BBE-4011-B362-652D7CB26653}" presName="Accent6" presStyleLbl="node1" presStyleIdx="5" presStyleCnt="13"/>
      <dgm:spPr/>
    </dgm:pt>
    <dgm:pt modelId="{EB49EEFC-091A-4537-971C-3B95908ABE3C}" type="pres">
      <dgm:prSet presAssocID="{B99A937C-91E4-4F42-8942-3196B64F68F7}" presName="Child1" presStyleLbl="node1" presStyleIdx="6" presStyleCnt="13">
        <dgm:presLayoutVars>
          <dgm:chMax val="0"/>
          <dgm:chPref val="0"/>
        </dgm:presLayoutVars>
      </dgm:prSet>
      <dgm:spPr/>
    </dgm:pt>
    <dgm:pt modelId="{8C98A8A1-AA5C-48D1-9563-D3587161FF25}" type="pres">
      <dgm:prSet presAssocID="{B99A937C-91E4-4F42-8942-3196B64F68F7}" presName="Accent7" presStyleCnt="0"/>
      <dgm:spPr/>
    </dgm:pt>
    <dgm:pt modelId="{EAF50FCB-BC6D-4919-B117-E270BCA88AFD}" type="pres">
      <dgm:prSet presAssocID="{B99A937C-91E4-4F42-8942-3196B64F68F7}" presName="AccentHold1" presStyleLbl="node1" presStyleIdx="7" presStyleCnt="13"/>
      <dgm:spPr/>
    </dgm:pt>
    <dgm:pt modelId="{CAB722E7-0A50-42AA-8A5F-B5B6E3771A7B}" type="pres">
      <dgm:prSet presAssocID="{B99A937C-91E4-4F42-8942-3196B64F68F7}" presName="Accent8" presStyleCnt="0"/>
      <dgm:spPr/>
    </dgm:pt>
    <dgm:pt modelId="{BB9F90BA-7484-41BB-976C-1F3601EE1EE4}" type="pres">
      <dgm:prSet presAssocID="{B99A937C-91E4-4F42-8942-3196B64F68F7}" presName="AccentHold2" presStyleLbl="node1" presStyleIdx="8" presStyleCnt="13"/>
      <dgm:spPr/>
    </dgm:pt>
    <dgm:pt modelId="{6FE8F5E9-E7D0-454E-BC2A-678C6FAE6C31}" type="pres">
      <dgm:prSet presAssocID="{9AC2123F-4CCA-407A-A013-A4170E670E47}" presName="Child2" presStyleLbl="node1" presStyleIdx="9" presStyleCnt="13">
        <dgm:presLayoutVars>
          <dgm:chMax val="0"/>
          <dgm:chPref val="0"/>
        </dgm:presLayoutVars>
      </dgm:prSet>
      <dgm:spPr/>
    </dgm:pt>
    <dgm:pt modelId="{A6A18BD0-0D1B-47AE-8BD8-DA52F741F2F0}" type="pres">
      <dgm:prSet presAssocID="{9AC2123F-4CCA-407A-A013-A4170E670E47}" presName="Accent9" presStyleCnt="0"/>
      <dgm:spPr/>
    </dgm:pt>
    <dgm:pt modelId="{578B3F54-52BF-426F-841D-3D521C3443B5}" type="pres">
      <dgm:prSet presAssocID="{9AC2123F-4CCA-407A-A013-A4170E670E47}" presName="AccentHold1" presStyleLbl="node1" presStyleIdx="10" presStyleCnt="13"/>
      <dgm:spPr/>
    </dgm:pt>
    <dgm:pt modelId="{1DEB5AFC-77AB-4D70-9C95-B5D6E9BAB435}" type="pres">
      <dgm:prSet presAssocID="{9AC2123F-4CCA-407A-A013-A4170E670E47}" presName="Accent10" presStyleCnt="0"/>
      <dgm:spPr/>
    </dgm:pt>
    <dgm:pt modelId="{C0B8E4E5-02F2-40FC-A76F-BD685A1C2770}" type="pres">
      <dgm:prSet presAssocID="{9AC2123F-4CCA-407A-A013-A4170E670E47}" presName="AccentHold2" presStyleLbl="node1" presStyleIdx="11" presStyleCnt="13"/>
      <dgm:spPr/>
    </dgm:pt>
    <dgm:pt modelId="{4531E155-CA26-4463-BED4-007305DFF07A}" type="pres">
      <dgm:prSet presAssocID="{9AC2123F-4CCA-407A-A013-A4170E670E47}" presName="Accent11" presStyleCnt="0"/>
      <dgm:spPr/>
    </dgm:pt>
    <dgm:pt modelId="{B3BD7203-EBDB-42EB-BFEB-B21197A30FA7}" type="pres">
      <dgm:prSet presAssocID="{9AC2123F-4CCA-407A-A013-A4170E670E47}" presName="AccentHold3" presStyleLbl="node1" presStyleIdx="12" presStyleCnt="13"/>
      <dgm:spPr/>
    </dgm:pt>
  </dgm:ptLst>
  <dgm:cxnLst>
    <dgm:cxn modelId="{654B5E08-C55A-4780-89C1-AF82CE659CAC}" type="presOf" srcId="{B99A937C-91E4-4F42-8942-3196B64F68F7}" destId="{EB49EEFC-091A-4537-971C-3B95908ABE3C}" srcOrd="0" destOrd="0" presId="urn:microsoft.com/office/officeart/2009/3/layout/CircleRelationship"/>
    <dgm:cxn modelId="{7B5ED030-C239-4FA7-8DF4-75709629B02C}" type="presOf" srcId="{9AC2123F-4CCA-407A-A013-A4170E670E47}" destId="{6FE8F5E9-E7D0-454E-BC2A-678C6FAE6C31}" srcOrd="0" destOrd="0" presId="urn:microsoft.com/office/officeart/2009/3/layout/CircleRelationship"/>
    <dgm:cxn modelId="{DCAD0036-6A8F-4AD9-8500-93A5D139D0A7}" type="presOf" srcId="{C505DD92-5D14-4695-BEF8-8746506AF73C}" destId="{C4D9E939-ABC1-466F-9D72-4B9443754932}" srcOrd="0" destOrd="0" presId="urn:microsoft.com/office/officeart/2009/3/layout/CircleRelationship"/>
    <dgm:cxn modelId="{DFAB696C-C279-46A6-8636-1AE05A2B5F16}" srcId="{2D0E4C5C-3BBE-4011-B362-652D7CB26653}" destId="{B99A937C-91E4-4F42-8942-3196B64F68F7}" srcOrd="0" destOrd="0" parTransId="{9CE113E8-BAD6-47C8-9A03-FD3079A31467}" sibTransId="{CA86FDEF-0FFD-4943-A6E3-35683A600CED}"/>
    <dgm:cxn modelId="{5987E0A2-07F2-489B-994C-04764B9C9AB2}" srcId="{2D0E4C5C-3BBE-4011-B362-652D7CB26653}" destId="{9AC2123F-4CCA-407A-A013-A4170E670E47}" srcOrd="1" destOrd="0" parTransId="{CB542CB2-9D33-4420-8221-EC9C2EE92C79}" sibTransId="{A90183F7-9DEC-409B-B714-4DC3BE3D182C}"/>
    <dgm:cxn modelId="{008583B5-8835-4C54-BE5B-9BA4194ACFE4}" type="presOf" srcId="{2D0E4C5C-3BBE-4011-B362-652D7CB26653}" destId="{64147C1E-E1A9-422A-8D5F-D8506E86E4D2}" srcOrd="0" destOrd="0" presId="urn:microsoft.com/office/officeart/2009/3/layout/CircleRelationship"/>
    <dgm:cxn modelId="{32F17AB9-8888-4838-9717-91CEC17800CB}" srcId="{C505DD92-5D14-4695-BEF8-8746506AF73C}" destId="{2D0E4C5C-3BBE-4011-B362-652D7CB26653}" srcOrd="0" destOrd="0" parTransId="{CCFEE6A1-D761-460A-906B-BD7A55B36EF4}" sibTransId="{5444D806-D061-4668-A8A9-39EBF91CA6E2}"/>
    <dgm:cxn modelId="{83175AB7-13AD-40EC-A730-CB162B025D71}" type="presParOf" srcId="{C4D9E939-ABC1-466F-9D72-4B9443754932}" destId="{64147C1E-E1A9-422A-8D5F-D8506E86E4D2}" srcOrd="0" destOrd="0" presId="urn:microsoft.com/office/officeart/2009/3/layout/CircleRelationship"/>
    <dgm:cxn modelId="{FA49937C-F2EF-4808-B999-243FB2F66A51}" type="presParOf" srcId="{C4D9E939-ABC1-466F-9D72-4B9443754932}" destId="{4B5F2E8C-1EBA-4858-A576-53C5BB285AEB}" srcOrd="1" destOrd="0" presId="urn:microsoft.com/office/officeart/2009/3/layout/CircleRelationship"/>
    <dgm:cxn modelId="{4030018F-A758-4E74-B1BA-D7CE50F7A8D6}" type="presParOf" srcId="{C4D9E939-ABC1-466F-9D72-4B9443754932}" destId="{1269EC43-0B01-41EF-90C0-690065923CB9}" srcOrd="2" destOrd="0" presId="urn:microsoft.com/office/officeart/2009/3/layout/CircleRelationship"/>
    <dgm:cxn modelId="{9B03A080-F20E-454E-8206-A179F882F4BF}" type="presParOf" srcId="{C4D9E939-ABC1-466F-9D72-4B9443754932}" destId="{4EC81F90-24DE-48C5-BDA1-2852E1BE6716}" srcOrd="3" destOrd="0" presId="urn:microsoft.com/office/officeart/2009/3/layout/CircleRelationship"/>
    <dgm:cxn modelId="{D7114C0C-E5D7-40FA-9C38-D7729571EA31}" type="presParOf" srcId="{C4D9E939-ABC1-466F-9D72-4B9443754932}" destId="{6B9E8F59-5D2B-4D7E-9CDC-173AD7788BA5}" srcOrd="4" destOrd="0" presId="urn:microsoft.com/office/officeart/2009/3/layout/CircleRelationship"/>
    <dgm:cxn modelId="{7DAA751A-2184-4F12-93FA-81955CB863EB}" type="presParOf" srcId="{C4D9E939-ABC1-466F-9D72-4B9443754932}" destId="{F138600E-DFBF-4A6B-978C-EA41E54E8A2B}" srcOrd="5" destOrd="0" presId="urn:microsoft.com/office/officeart/2009/3/layout/CircleRelationship"/>
    <dgm:cxn modelId="{C096C3E2-37BF-4B81-8F95-1EAAEF2392C7}" type="presParOf" srcId="{C4D9E939-ABC1-466F-9D72-4B9443754932}" destId="{1C29CAB8-A901-4544-90B7-A358E8862B0C}" srcOrd="6" destOrd="0" presId="urn:microsoft.com/office/officeart/2009/3/layout/CircleRelationship"/>
    <dgm:cxn modelId="{39F88D9F-CEA8-4D7D-8850-2BFC95FB307A}" type="presParOf" srcId="{C4D9E939-ABC1-466F-9D72-4B9443754932}" destId="{EB49EEFC-091A-4537-971C-3B95908ABE3C}" srcOrd="7" destOrd="0" presId="urn:microsoft.com/office/officeart/2009/3/layout/CircleRelationship"/>
    <dgm:cxn modelId="{EDE34CA1-4559-40BE-9D11-52A09F70C4D3}" type="presParOf" srcId="{C4D9E939-ABC1-466F-9D72-4B9443754932}" destId="{8C98A8A1-AA5C-48D1-9563-D3587161FF25}" srcOrd="8" destOrd="0" presId="urn:microsoft.com/office/officeart/2009/3/layout/CircleRelationship"/>
    <dgm:cxn modelId="{B8E29CE5-1999-4395-BF51-033BF9CCC110}" type="presParOf" srcId="{8C98A8A1-AA5C-48D1-9563-D3587161FF25}" destId="{EAF50FCB-BC6D-4919-B117-E270BCA88AFD}" srcOrd="0" destOrd="0" presId="urn:microsoft.com/office/officeart/2009/3/layout/CircleRelationship"/>
    <dgm:cxn modelId="{272EE5B2-BD29-4DFB-8127-8CDF154E7AF5}" type="presParOf" srcId="{C4D9E939-ABC1-466F-9D72-4B9443754932}" destId="{CAB722E7-0A50-42AA-8A5F-B5B6E3771A7B}" srcOrd="9" destOrd="0" presId="urn:microsoft.com/office/officeart/2009/3/layout/CircleRelationship"/>
    <dgm:cxn modelId="{94DF85DD-8586-4F61-B5B8-5BF293B704BD}" type="presParOf" srcId="{CAB722E7-0A50-42AA-8A5F-B5B6E3771A7B}" destId="{BB9F90BA-7484-41BB-976C-1F3601EE1EE4}" srcOrd="0" destOrd="0" presId="urn:microsoft.com/office/officeart/2009/3/layout/CircleRelationship"/>
    <dgm:cxn modelId="{EDC902C1-3DDB-4218-84C4-0ADD7C04AC14}" type="presParOf" srcId="{C4D9E939-ABC1-466F-9D72-4B9443754932}" destId="{6FE8F5E9-E7D0-454E-BC2A-678C6FAE6C31}" srcOrd="10" destOrd="0" presId="urn:microsoft.com/office/officeart/2009/3/layout/CircleRelationship"/>
    <dgm:cxn modelId="{3E763DC7-35DF-4BAF-AF5F-09542FE5EF34}" type="presParOf" srcId="{C4D9E939-ABC1-466F-9D72-4B9443754932}" destId="{A6A18BD0-0D1B-47AE-8BD8-DA52F741F2F0}" srcOrd="11" destOrd="0" presId="urn:microsoft.com/office/officeart/2009/3/layout/CircleRelationship"/>
    <dgm:cxn modelId="{640F648C-2C7E-47A2-93AF-C77C1476EA19}" type="presParOf" srcId="{A6A18BD0-0D1B-47AE-8BD8-DA52F741F2F0}" destId="{578B3F54-52BF-426F-841D-3D521C3443B5}" srcOrd="0" destOrd="0" presId="urn:microsoft.com/office/officeart/2009/3/layout/CircleRelationship"/>
    <dgm:cxn modelId="{C36113FB-E9C9-4C84-B1AC-332D494619DE}" type="presParOf" srcId="{C4D9E939-ABC1-466F-9D72-4B9443754932}" destId="{1DEB5AFC-77AB-4D70-9C95-B5D6E9BAB435}" srcOrd="12" destOrd="0" presId="urn:microsoft.com/office/officeart/2009/3/layout/CircleRelationship"/>
    <dgm:cxn modelId="{CA0238D0-D65A-46E6-ACF3-6CE777B563E4}" type="presParOf" srcId="{1DEB5AFC-77AB-4D70-9C95-B5D6E9BAB435}" destId="{C0B8E4E5-02F2-40FC-A76F-BD685A1C2770}" srcOrd="0" destOrd="0" presId="urn:microsoft.com/office/officeart/2009/3/layout/CircleRelationship"/>
    <dgm:cxn modelId="{F64A27C7-59B6-4FA8-9040-0B3973CFA832}" type="presParOf" srcId="{C4D9E939-ABC1-466F-9D72-4B9443754932}" destId="{4531E155-CA26-4463-BED4-007305DFF07A}" srcOrd="13" destOrd="0" presId="urn:microsoft.com/office/officeart/2009/3/layout/CircleRelationship"/>
    <dgm:cxn modelId="{070D3A38-4B83-4FD9-AFD3-E3D883350037}" type="presParOf" srcId="{4531E155-CA26-4463-BED4-007305DFF07A}" destId="{B3BD7203-EBDB-42EB-BFEB-B21197A30FA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C6A460-CFF5-4563-A548-50B19221C2FE}" type="doc">
      <dgm:prSet loTypeId="urn:microsoft.com/office/officeart/2005/8/layout/hProcess9" loCatId="process" qsTypeId="urn:microsoft.com/office/officeart/2005/8/quickstyle/simple2" qsCatId="simple" csTypeId="urn:microsoft.com/office/officeart/2005/8/colors/accent5_2" csCatId="accent5" phldr="1"/>
      <dgm:spPr/>
    </dgm:pt>
    <dgm:pt modelId="{A83664AF-DF8A-4917-A291-3E96EC6F6FEE}">
      <dgm:prSet phldrT="[Text]"/>
      <dgm:spPr/>
      <dgm:t>
        <a:bodyPr/>
        <a:lstStyle/>
        <a:p>
          <a:r>
            <a:rPr lang="en-ZA" dirty="0"/>
            <a:t>Learner problems beyond our expertise</a:t>
          </a:r>
        </a:p>
      </dgm:t>
    </dgm:pt>
    <dgm:pt modelId="{8CD05225-512D-4E84-86EC-9638622CFAD7}" type="parTrans" cxnId="{D2225B7E-70DC-48EF-8322-3E858B83A3CE}">
      <dgm:prSet/>
      <dgm:spPr/>
      <dgm:t>
        <a:bodyPr/>
        <a:lstStyle/>
        <a:p>
          <a:endParaRPr lang="en-ZA"/>
        </a:p>
      </dgm:t>
    </dgm:pt>
    <dgm:pt modelId="{59DD94DE-1F45-4B92-972B-87EF694F6F7C}" type="sibTrans" cxnId="{D2225B7E-70DC-48EF-8322-3E858B83A3CE}">
      <dgm:prSet/>
      <dgm:spPr/>
      <dgm:t>
        <a:bodyPr/>
        <a:lstStyle/>
        <a:p>
          <a:endParaRPr lang="en-ZA"/>
        </a:p>
      </dgm:t>
    </dgm:pt>
    <dgm:pt modelId="{743A55DE-C095-4507-8648-69BB6815DE90}">
      <dgm:prSet phldrT="[Text]"/>
      <dgm:spPr/>
      <dgm:t>
        <a:bodyPr/>
        <a:lstStyle/>
        <a:p>
          <a:r>
            <a:rPr lang="en-ZA" dirty="0"/>
            <a:t>Refer to Professionals</a:t>
          </a:r>
        </a:p>
      </dgm:t>
    </dgm:pt>
    <dgm:pt modelId="{39A493F1-9946-4776-83D5-98E2AF6A8888}" type="parTrans" cxnId="{7AB795B3-8F60-46E9-91A8-B7ACF15D50AA}">
      <dgm:prSet/>
      <dgm:spPr/>
      <dgm:t>
        <a:bodyPr/>
        <a:lstStyle/>
        <a:p>
          <a:endParaRPr lang="en-ZA"/>
        </a:p>
      </dgm:t>
    </dgm:pt>
    <dgm:pt modelId="{69ADBF27-E2DD-4530-922A-2B08FA958477}" type="sibTrans" cxnId="{7AB795B3-8F60-46E9-91A8-B7ACF15D50AA}">
      <dgm:prSet/>
      <dgm:spPr/>
      <dgm:t>
        <a:bodyPr/>
        <a:lstStyle/>
        <a:p>
          <a:endParaRPr lang="en-ZA"/>
        </a:p>
      </dgm:t>
    </dgm:pt>
    <dgm:pt modelId="{646BDEDB-BA2A-4118-9865-B1EFD39DBD1C}" type="pres">
      <dgm:prSet presAssocID="{73C6A460-CFF5-4563-A548-50B19221C2FE}" presName="CompostProcess" presStyleCnt="0">
        <dgm:presLayoutVars>
          <dgm:dir/>
          <dgm:resizeHandles val="exact"/>
        </dgm:presLayoutVars>
      </dgm:prSet>
      <dgm:spPr/>
    </dgm:pt>
    <dgm:pt modelId="{30E6462C-4E78-4FA6-A2CB-485529CB8256}" type="pres">
      <dgm:prSet presAssocID="{73C6A460-CFF5-4563-A548-50B19221C2FE}" presName="arrow" presStyleLbl="bgShp" presStyleIdx="0" presStyleCnt="1"/>
      <dgm:spPr/>
    </dgm:pt>
    <dgm:pt modelId="{97961720-9487-4E84-B256-D5452F002178}" type="pres">
      <dgm:prSet presAssocID="{73C6A460-CFF5-4563-A548-50B19221C2FE}" presName="linearProcess" presStyleCnt="0"/>
      <dgm:spPr/>
    </dgm:pt>
    <dgm:pt modelId="{9964DFDD-99BA-46A9-97AB-2C87E1B16559}" type="pres">
      <dgm:prSet presAssocID="{A83664AF-DF8A-4917-A291-3E96EC6F6FEE}" presName="textNode" presStyleLbl="node1" presStyleIdx="0" presStyleCnt="2">
        <dgm:presLayoutVars>
          <dgm:bulletEnabled val="1"/>
        </dgm:presLayoutVars>
      </dgm:prSet>
      <dgm:spPr/>
    </dgm:pt>
    <dgm:pt modelId="{88195F6A-5E6E-4675-AE58-0FB0D8C90EF5}" type="pres">
      <dgm:prSet presAssocID="{59DD94DE-1F45-4B92-972B-87EF694F6F7C}" presName="sibTrans" presStyleCnt="0"/>
      <dgm:spPr/>
    </dgm:pt>
    <dgm:pt modelId="{3E140FBA-FD2B-4B5B-A319-E60CD8F2A9E2}" type="pres">
      <dgm:prSet presAssocID="{743A55DE-C095-4507-8648-69BB6815DE90}" presName="textNode" presStyleLbl="node1" presStyleIdx="1" presStyleCnt="2">
        <dgm:presLayoutVars>
          <dgm:bulletEnabled val="1"/>
        </dgm:presLayoutVars>
      </dgm:prSet>
      <dgm:spPr/>
    </dgm:pt>
  </dgm:ptLst>
  <dgm:cxnLst>
    <dgm:cxn modelId="{D2225B7E-70DC-48EF-8322-3E858B83A3CE}" srcId="{73C6A460-CFF5-4563-A548-50B19221C2FE}" destId="{A83664AF-DF8A-4917-A291-3E96EC6F6FEE}" srcOrd="0" destOrd="0" parTransId="{8CD05225-512D-4E84-86EC-9638622CFAD7}" sibTransId="{59DD94DE-1F45-4B92-972B-87EF694F6F7C}"/>
    <dgm:cxn modelId="{7AB795B3-8F60-46E9-91A8-B7ACF15D50AA}" srcId="{73C6A460-CFF5-4563-A548-50B19221C2FE}" destId="{743A55DE-C095-4507-8648-69BB6815DE90}" srcOrd="1" destOrd="0" parTransId="{39A493F1-9946-4776-83D5-98E2AF6A8888}" sibTransId="{69ADBF27-E2DD-4530-922A-2B08FA958477}"/>
    <dgm:cxn modelId="{13F6F4E4-EBAF-49AD-A1F9-B7A37DE7BC93}" type="presOf" srcId="{73C6A460-CFF5-4563-A548-50B19221C2FE}" destId="{646BDEDB-BA2A-4118-9865-B1EFD39DBD1C}" srcOrd="0" destOrd="0" presId="urn:microsoft.com/office/officeart/2005/8/layout/hProcess9"/>
    <dgm:cxn modelId="{694C24EE-A1FE-4924-A0DB-B9662E4464F1}" type="presOf" srcId="{743A55DE-C095-4507-8648-69BB6815DE90}" destId="{3E140FBA-FD2B-4B5B-A319-E60CD8F2A9E2}" srcOrd="0" destOrd="0" presId="urn:microsoft.com/office/officeart/2005/8/layout/hProcess9"/>
    <dgm:cxn modelId="{8D3376FC-7B91-4DA3-8032-B5B38FE631B9}" type="presOf" srcId="{A83664AF-DF8A-4917-A291-3E96EC6F6FEE}" destId="{9964DFDD-99BA-46A9-97AB-2C87E1B16559}" srcOrd="0" destOrd="0" presId="urn:microsoft.com/office/officeart/2005/8/layout/hProcess9"/>
    <dgm:cxn modelId="{90796AF5-00B0-413D-9DE4-C1186C256968}" type="presParOf" srcId="{646BDEDB-BA2A-4118-9865-B1EFD39DBD1C}" destId="{30E6462C-4E78-4FA6-A2CB-485529CB8256}" srcOrd="0" destOrd="0" presId="urn:microsoft.com/office/officeart/2005/8/layout/hProcess9"/>
    <dgm:cxn modelId="{A72EE2C5-2F37-49E0-A94B-2AD5DD2DB00A}" type="presParOf" srcId="{646BDEDB-BA2A-4118-9865-B1EFD39DBD1C}" destId="{97961720-9487-4E84-B256-D5452F002178}" srcOrd="1" destOrd="0" presId="urn:microsoft.com/office/officeart/2005/8/layout/hProcess9"/>
    <dgm:cxn modelId="{8FCF9EC4-DDD0-4FDA-9F49-21F400E59882}" type="presParOf" srcId="{97961720-9487-4E84-B256-D5452F002178}" destId="{9964DFDD-99BA-46A9-97AB-2C87E1B16559}" srcOrd="0" destOrd="0" presId="urn:microsoft.com/office/officeart/2005/8/layout/hProcess9"/>
    <dgm:cxn modelId="{69AF4D4A-922F-4586-A628-6202761CE42B}" type="presParOf" srcId="{97961720-9487-4E84-B256-D5452F002178}" destId="{88195F6A-5E6E-4675-AE58-0FB0D8C90EF5}" srcOrd="1" destOrd="0" presId="urn:microsoft.com/office/officeart/2005/8/layout/hProcess9"/>
    <dgm:cxn modelId="{CB23FF42-520E-4F2E-9E5C-83F20A4AFF3E}" type="presParOf" srcId="{97961720-9487-4E84-B256-D5452F002178}" destId="{3E140FBA-FD2B-4B5B-A319-E60CD8F2A9E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dirty="0"/>
        </a:p>
        <a:p>
          <a:pPr algn="ctr">
            <a:lnSpc>
              <a:spcPct val="100000"/>
            </a:lnSpc>
          </a:pPr>
          <a:r>
            <a:rPr lang="en-US" sz="2000" b="1" dirty="0"/>
            <a:t>Evidence </a:t>
          </a:r>
          <a:r>
            <a:rPr lang="en-US" sz="2000" b="1" i="1" dirty="0"/>
            <a:t>during </a:t>
          </a:r>
        </a:p>
        <a:p>
          <a:pPr algn="ctr">
            <a:lnSpc>
              <a:spcPct val="100000"/>
            </a:lnSpc>
          </a:pPr>
          <a:r>
            <a:rPr lang="en-US" sz="2000" b="1" dirty="0"/>
            <a:t>facilitation</a:t>
          </a:r>
        </a:p>
        <a:p>
          <a:pPr algn="ctr">
            <a:lnSpc>
              <a:spcPct val="100000"/>
            </a:lnSpc>
          </a:pPr>
          <a:r>
            <a:rPr lang="en-US" sz="2000" b="1" dirty="0"/>
            <a:t>Self Assessment</a:t>
          </a:r>
        </a:p>
        <a:p>
          <a:pPr algn="ctr">
            <a:lnSpc>
              <a:spcPct val="100000"/>
            </a:lnSpc>
          </a:pPr>
          <a:endParaRPr lang="en-US" sz="2000" b="1"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28546">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27236">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909C87-7153-47F1-A55F-435B179740E6}" type="doc">
      <dgm:prSet loTypeId="urn:microsoft.com/office/officeart/2005/8/layout/vProcess5" loCatId="process" qsTypeId="urn:microsoft.com/office/officeart/2005/8/quickstyle/simple2" qsCatId="simple" csTypeId="urn:microsoft.com/office/officeart/2005/8/colors/accent5_1" csCatId="accent5" phldr="1"/>
      <dgm:spPr/>
      <dgm:t>
        <a:bodyPr/>
        <a:lstStyle/>
        <a:p>
          <a:endParaRPr lang="en-ZA"/>
        </a:p>
      </dgm:t>
    </dgm:pt>
    <dgm:pt modelId="{49B923BE-DE63-4D2A-B1AD-8E266BEED1A2}">
      <dgm:prSet phldrT="[Text]" custT="1"/>
      <dgm:spPr/>
      <dgm:t>
        <a:bodyPr/>
        <a:lstStyle/>
        <a:p>
          <a:r>
            <a:rPr lang="en-ZA" sz="2400" dirty="0"/>
            <a:t>Person provides sufficient proof/evidence of knowledge and skills</a:t>
          </a:r>
        </a:p>
      </dgm:t>
    </dgm:pt>
    <dgm:pt modelId="{3577E30C-ECB8-4379-80F0-1B7DFCD50FE7}" type="parTrans" cxnId="{C4775A18-7F1E-4E65-972A-F86CD54D4785}">
      <dgm:prSet/>
      <dgm:spPr/>
      <dgm:t>
        <a:bodyPr/>
        <a:lstStyle/>
        <a:p>
          <a:endParaRPr lang="en-ZA" sz="2400"/>
        </a:p>
      </dgm:t>
    </dgm:pt>
    <dgm:pt modelId="{75F2C81C-391A-4403-A094-2EF70874F0BB}" type="sibTrans" cxnId="{C4775A18-7F1E-4E65-972A-F86CD54D4785}">
      <dgm:prSet custT="1"/>
      <dgm:spPr>
        <a:solidFill>
          <a:schemeClr val="bg1">
            <a:lumMod val="85000"/>
            <a:alpha val="90000"/>
          </a:schemeClr>
        </a:solidFill>
      </dgm:spPr>
      <dgm:t>
        <a:bodyPr/>
        <a:lstStyle/>
        <a:p>
          <a:endParaRPr lang="en-ZA" sz="2400"/>
        </a:p>
      </dgm:t>
    </dgm:pt>
    <dgm:pt modelId="{56981F3E-3E3C-4EAB-85EF-F46C0656508C}">
      <dgm:prSet phldrT="[Text]" custT="1"/>
      <dgm:spPr/>
      <dgm:t>
        <a:bodyPr/>
        <a:lstStyle/>
        <a:p>
          <a:r>
            <a:rPr lang="en-ZA" sz="2400" dirty="0"/>
            <a:t>Evidence meets all criteria of unit standard/qualification</a:t>
          </a:r>
        </a:p>
      </dgm:t>
    </dgm:pt>
    <dgm:pt modelId="{9ADC9542-C33B-41B1-A6BA-0B9849889A39}" type="parTrans" cxnId="{8D40A884-BE76-44C7-A3CB-5262ADCAB551}">
      <dgm:prSet/>
      <dgm:spPr/>
      <dgm:t>
        <a:bodyPr/>
        <a:lstStyle/>
        <a:p>
          <a:endParaRPr lang="en-ZA" sz="2400"/>
        </a:p>
      </dgm:t>
    </dgm:pt>
    <dgm:pt modelId="{885E306E-30A2-4D60-94E1-E983C53B3642}" type="sibTrans" cxnId="{8D40A884-BE76-44C7-A3CB-5262ADCAB551}">
      <dgm:prSet custT="1"/>
      <dgm:spPr>
        <a:solidFill>
          <a:schemeClr val="bg1">
            <a:lumMod val="85000"/>
            <a:alpha val="90000"/>
          </a:schemeClr>
        </a:solidFill>
      </dgm:spPr>
      <dgm:t>
        <a:bodyPr/>
        <a:lstStyle/>
        <a:p>
          <a:endParaRPr lang="en-ZA" sz="2400"/>
        </a:p>
      </dgm:t>
    </dgm:pt>
    <dgm:pt modelId="{9A9F9C7F-1603-40A8-BDED-EADB664D75F3}">
      <dgm:prSet phldrT="[Text]" custT="1"/>
      <dgm:spPr/>
      <dgm:t>
        <a:bodyPr/>
        <a:lstStyle/>
        <a:p>
          <a:r>
            <a:rPr lang="en-ZA" sz="2400" dirty="0"/>
            <a:t>Learner gains credits within formal qualification based on extent of knowledge and skills</a:t>
          </a:r>
        </a:p>
      </dgm:t>
    </dgm:pt>
    <dgm:pt modelId="{08FE1399-63CF-4A30-9349-2594F3B2FB79}" type="parTrans" cxnId="{898C09FE-341D-4B26-8651-8FA2EC56FDEF}">
      <dgm:prSet/>
      <dgm:spPr/>
      <dgm:t>
        <a:bodyPr/>
        <a:lstStyle/>
        <a:p>
          <a:endParaRPr lang="en-ZA" sz="2400"/>
        </a:p>
      </dgm:t>
    </dgm:pt>
    <dgm:pt modelId="{8D1383CF-6819-4420-B552-9CC1AD8B700D}" type="sibTrans" cxnId="{898C09FE-341D-4B26-8651-8FA2EC56FDEF}">
      <dgm:prSet/>
      <dgm:spPr/>
      <dgm:t>
        <a:bodyPr/>
        <a:lstStyle/>
        <a:p>
          <a:endParaRPr lang="en-ZA" sz="2400"/>
        </a:p>
      </dgm:t>
    </dgm:pt>
    <dgm:pt modelId="{B31F8F48-F9E5-47F9-90B5-0898A5432BAA}">
      <dgm:prSet custT="1"/>
      <dgm:spPr/>
      <dgm:t>
        <a:bodyPr/>
        <a:lstStyle/>
        <a:p>
          <a:r>
            <a:rPr lang="en-ZA" sz="2400" dirty="0"/>
            <a:t>Prior learning evidence is measured against learning outcomes and assessment criteria</a:t>
          </a:r>
        </a:p>
      </dgm:t>
    </dgm:pt>
    <dgm:pt modelId="{0B671087-C027-4A32-B3FB-B5F5018CCE07}" type="parTrans" cxnId="{0010BC6E-BF04-4659-B7E5-E5D75F38F668}">
      <dgm:prSet/>
      <dgm:spPr/>
      <dgm:t>
        <a:bodyPr/>
        <a:lstStyle/>
        <a:p>
          <a:endParaRPr lang="en-ZA" sz="2400"/>
        </a:p>
      </dgm:t>
    </dgm:pt>
    <dgm:pt modelId="{2522606F-89DD-4DBA-BD0E-80DEFDC8C337}" type="sibTrans" cxnId="{0010BC6E-BF04-4659-B7E5-E5D75F38F668}">
      <dgm:prSet custT="1"/>
      <dgm:spPr>
        <a:solidFill>
          <a:schemeClr val="bg1">
            <a:lumMod val="85000"/>
            <a:alpha val="90000"/>
          </a:schemeClr>
        </a:solidFill>
      </dgm:spPr>
      <dgm:t>
        <a:bodyPr/>
        <a:lstStyle/>
        <a:p>
          <a:endParaRPr lang="en-ZA" sz="2400"/>
        </a:p>
      </dgm:t>
    </dgm:pt>
    <dgm:pt modelId="{4E76EE2E-A1C5-4F72-89F6-43B27EA742F4}" type="pres">
      <dgm:prSet presAssocID="{E2909C87-7153-47F1-A55F-435B179740E6}" presName="outerComposite" presStyleCnt="0">
        <dgm:presLayoutVars>
          <dgm:chMax val="5"/>
          <dgm:dir/>
          <dgm:resizeHandles val="exact"/>
        </dgm:presLayoutVars>
      </dgm:prSet>
      <dgm:spPr/>
    </dgm:pt>
    <dgm:pt modelId="{CDC466BE-EEC4-47E4-B33D-6D1C5CF05470}" type="pres">
      <dgm:prSet presAssocID="{E2909C87-7153-47F1-A55F-435B179740E6}" presName="dummyMaxCanvas" presStyleCnt="0">
        <dgm:presLayoutVars/>
      </dgm:prSet>
      <dgm:spPr/>
    </dgm:pt>
    <dgm:pt modelId="{0410E624-ECB1-4157-8744-336B29D64960}" type="pres">
      <dgm:prSet presAssocID="{E2909C87-7153-47F1-A55F-435B179740E6}" presName="FourNodes_1" presStyleLbl="node1" presStyleIdx="0" presStyleCnt="4">
        <dgm:presLayoutVars>
          <dgm:bulletEnabled val="1"/>
        </dgm:presLayoutVars>
      </dgm:prSet>
      <dgm:spPr/>
    </dgm:pt>
    <dgm:pt modelId="{DD51428D-DFB1-49B3-AF64-65E163EDBD6B}" type="pres">
      <dgm:prSet presAssocID="{E2909C87-7153-47F1-A55F-435B179740E6}" presName="FourNodes_2" presStyleLbl="node1" presStyleIdx="1" presStyleCnt="4">
        <dgm:presLayoutVars>
          <dgm:bulletEnabled val="1"/>
        </dgm:presLayoutVars>
      </dgm:prSet>
      <dgm:spPr/>
    </dgm:pt>
    <dgm:pt modelId="{5B071D5C-DAC1-4CB1-A589-5E5A6EA0A16F}" type="pres">
      <dgm:prSet presAssocID="{E2909C87-7153-47F1-A55F-435B179740E6}" presName="FourNodes_3" presStyleLbl="node1" presStyleIdx="2" presStyleCnt="4">
        <dgm:presLayoutVars>
          <dgm:bulletEnabled val="1"/>
        </dgm:presLayoutVars>
      </dgm:prSet>
      <dgm:spPr/>
    </dgm:pt>
    <dgm:pt modelId="{36865431-5FAC-4C92-934B-EE3EFC6D6850}" type="pres">
      <dgm:prSet presAssocID="{E2909C87-7153-47F1-A55F-435B179740E6}" presName="FourNodes_4" presStyleLbl="node1" presStyleIdx="3" presStyleCnt="4">
        <dgm:presLayoutVars>
          <dgm:bulletEnabled val="1"/>
        </dgm:presLayoutVars>
      </dgm:prSet>
      <dgm:spPr/>
    </dgm:pt>
    <dgm:pt modelId="{EC59A106-D5E1-43EF-A2E4-FB6082E0AC87}" type="pres">
      <dgm:prSet presAssocID="{E2909C87-7153-47F1-A55F-435B179740E6}" presName="FourConn_1-2" presStyleLbl="fgAccFollowNode1" presStyleIdx="0" presStyleCnt="3">
        <dgm:presLayoutVars>
          <dgm:bulletEnabled val="1"/>
        </dgm:presLayoutVars>
      </dgm:prSet>
      <dgm:spPr/>
    </dgm:pt>
    <dgm:pt modelId="{F7DB0B15-4560-4F8B-963E-5957839E11FE}" type="pres">
      <dgm:prSet presAssocID="{E2909C87-7153-47F1-A55F-435B179740E6}" presName="FourConn_2-3" presStyleLbl="fgAccFollowNode1" presStyleIdx="1" presStyleCnt="3">
        <dgm:presLayoutVars>
          <dgm:bulletEnabled val="1"/>
        </dgm:presLayoutVars>
      </dgm:prSet>
      <dgm:spPr/>
    </dgm:pt>
    <dgm:pt modelId="{FC8C00EF-5CD4-4534-AD1E-4D85F7719700}" type="pres">
      <dgm:prSet presAssocID="{E2909C87-7153-47F1-A55F-435B179740E6}" presName="FourConn_3-4" presStyleLbl="fgAccFollowNode1" presStyleIdx="2" presStyleCnt="3">
        <dgm:presLayoutVars>
          <dgm:bulletEnabled val="1"/>
        </dgm:presLayoutVars>
      </dgm:prSet>
      <dgm:spPr/>
    </dgm:pt>
    <dgm:pt modelId="{C6209B80-F662-4451-B4B2-6C6E0BBC4F6E}" type="pres">
      <dgm:prSet presAssocID="{E2909C87-7153-47F1-A55F-435B179740E6}" presName="FourNodes_1_text" presStyleLbl="node1" presStyleIdx="3" presStyleCnt="4">
        <dgm:presLayoutVars>
          <dgm:bulletEnabled val="1"/>
        </dgm:presLayoutVars>
      </dgm:prSet>
      <dgm:spPr/>
    </dgm:pt>
    <dgm:pt modelId="{B9038997-D7C5-4A5D-ABEC-11B3FE1E2996}" type="pres">
      <dgm:prSet presAssocID="{E2909C87-7153-47F1-A55F-435B179740E6}" presName="FourNodes_2_text" presStyleLbl="node1" presStyleIdx="3" presStyleCnt="4">
        <dgm:presLayoutVars>
          <dgm:bulletEnabled val="1"/>
        </dgm:presLayoutVars>
      </dgm:prSet>
      <dgm:spPr/>
    </dgm:pt>
    <dgm:pt modelId="{BB9D5E6C-F313-46FA-B1F0-C78001C0FEDD}" type="pres">
      <dgm:prSet presAssocID="{E2909C87-7153-47F1-A55F-435B179740E6}" presName="FourNodes_3_text" presStyleLbl="node1" presStyleIdx="3" presStyleCnt="4">
        <dgm:presLayoutVars>
          <dgm:bulletEnabled val="1"/>
        </dgm:presLayoutVars>
      </dgm:prSet>
      <dgm:spPr/>
    </dgm:pt>
    <dgm:pt modelId="{2EF775D2-7FD7-4858-B2BD-36B89FD0D8F3}" type="pres">
      <dgm:prSet presAssocID="{E2909C87-7153-47F1-A55F-435B179740E6}" presName="FourNodes_4_text" presStyleLbl="node1" presStyleIdx="3" presStyleCnt="4">
        <dgm:presLayoutVars>
          <dgm:bulletEnabled val="1"/>
        </dgm:presLayoutVars>
      </dgm:prSet>
      <dgm:spPr/>
    </dgm:pt>
  </dgm:ptLst>
  <dgm:cxnLst>
    <dgm:cxn modelId="{3CC53F10-D4A5-4F92-9766-D5B4D7032F70}" type="presOf" srcId="{56981F3E-3E3C-4EAB-85EF-F46C0656508C}" destId="{5B071D5C-DAC1-4CB1-A589-5E5A6EA0A16F}" srcOrd="0" destOrd="0" presId="urn:microsoft.com/office/officeart/2005/8/layout/vProcess5"/>
    <dgm:cxn modelId="{C4775A18-7F1E-4E65-972A-F86CD54D4785}" srcId="{E2909C87-7153-47F1-A55F-435B179740E6}" destId="{49B923BE-DE63-4D2A-B1AD-8E266BEED1A2}" srcOrd="0" destOrd="0" parTransId="{3577E30C-ECB8-4379-80F0-1B7DFCD50FE7}" sibTransId="{75F2C81C-391A-4403-A094-2EF70874F0BB}"/>
    <dgm:cxn modelId="{2BD2041D-3AA1-4382-A4A3-0FF24DAB7422}" type="presOf" srcId="{2522606F-89DD-4DBA-BD0E-80DEFDC8C337}" destId="{F7DB0B15-4560-4F8B-963E-5957839E11FE}" srcOrd="0" destOrd="0" presId="urn:microsoft.com/office/officeart/2005/8/layout/vProcess5"/>
    <dgm:cxn modelId="{C2F43D1F-2C76-4C9E-86D1-E07927195166}" type="presOf" srcId="{9A9F9C7F-1603-40A8-BDED-EADB664D75F3}" destId="{36865431-5FAC-4C92-934B-EE3EFC6D6850}" srcOrd="0" destOrd="0" presId="urn:microsoft.com/office/officeart/2005/8/layout/vProcess5"/>
    <dgm:cxn modelId="{8033D431-EC5B-4BC4-9279-C115D228BB7B}" type="presOf" srcId="{B31F8F48-F9E5-47F9-90B5-0898A5432BAA}" destId="{DD51428D-DFB1-49B3-AF64-65E163EDBD6B}" srcOrd="0" destOrd="0" presId="urn:microsoft.com/office/officeart/2005/8/layout/vProcess5"/>
    <dgm:cxn modelId="{BA9A123E-6EB7-4D2E-ABDA-DE789031E4C5}" type="presOf" srcId="{49B923BE-DE63-4D2A-B1AD-8E266BEED1A2}" destId="{0410E624-ECB1-4157-8744-336B29D64960}" srcOrd="0" destOrd="0" presId="urn:microsoft.com/office/officeart/2005/8/layout/vProcess5"/>
    <dgm:cxn modelId="{0010BC6E-BF04-4659-B7E5-E5D75F38F668}" srcId="{E2909C87-7153-47F1-A55F-435B179740E6}" destId="{B31F8F48-F9E5-47F9-90B5-0898A5432BAA}" srcOrd="1" destOrd="0" parTransId="{0B671087-C027-4A32-B3FB-B5F5018CCE07}" sibTransId="{2522606F-89DD-4DBA-BD0E-80DEFDC8C337}"/>
    <dgm:cxn modelId="{36E8B859-7CFA-4F2A-A678-0224F15EE3F5}" type="presOf" srcId="{56981F3E-3E3C-4EAB-85EF-F46C0656508C}" destId="{BB9D5E6C-F313-46FA-B1F0-C78001C0FEDD}" srcOrd="1" destOrd="0" presId="urn:microsoft.com/office/officeart/2005/8/layout/vProcess5"/>
    <dgm:cxn modelId="{8D40A884-BE76-44C7-A3CB-5262ADCAB551}" srcId="{E2909C87-7153-47F1-A55F-435B179740E6}" destId="{56981F3E-3E3C-4EAB-85EF-F46C0656508C}" srcOrd="2" destOrd="0" parTransId="{9ADC9542-C33B-41B1-A6BA-0B9849889A39}" sibTransId="{885E306E-30A2-4D60-94E1-E983C53B3642}"/>
    <dgm:cxn modelId="{40615990-5500-48A2-8237-024D4BAE7B4B}" type="presOf" srcId="{E2909C87-7153-47F1-A55F-435B179740E6}" destId="{4E76EE2E-A1C5-4F72-89F6-43B27EA742F4}" srcOrd="0" destOrd="0" presId="urn:microsoft.com/office/officeart/2005/8/layout/vProcess5"/>
    <dgm:cxn modelId="{DE506CCA-5ECB-4492-9FE3-5A4AB1EE3CD1}" type="presOf" srcId="{75F2C81C-391A-4403-A094-2EF70874F0BB}" destId="{EC59A106-D5E1-43EF-A2E4-FB6082E0AC87}" srcOrd="0" destOrd="0" presId="urn:microsoft.com/office/officeart/2005/8/layout/vProcess5"/>
    <dgm:cxn modelId="{B92430D8-A106-4D06-A25D-D71A85E35E10}" type="presOf" srcId="{9A9F9C7F-1603-40A8-BDED-EADB664D75F3}" destId="{2EF775D2-7FD7-4858-B2BD-36B89FD0D8F3}" srcOrd="1" destOrd="0" presId="urn:microsoft.com/office/officeart/2005/8/layout/vProcess5"/>
    <dgm:cxn modelId="{6176E5E4-F402-46FC-9D2B-B8FCB059DEAF}" type="presOf" srcId="{885E306E-30A2-4D60-94E1-E983C53B3642}" destId="{FC8C00EF-5CD4-4534-AD1E-4D85F7719700}" srcOrd="0" destOrd="0" presId="urn:microsoft.com/office/officeart/2005/8/layout/vProcess5"/>
    <dgm:cxn modelId="{757EC2EE-BF2A-4251-A0F4-912842A3D7CE}" type="presOf" srcId="{B31F8F48-F9E5-47F9-90B5-0898A5432BAA}" destId="{B9038997-D7C5-4A5D-ABEC-11B3FE1E2996}" srcOrd="1" destOrd="0" presId="urn:microsoft.com/office/officeart/2005/8/layout/vProcess5"/>
    <dgm:cxn modelId="{5DC994FB-9CBB-4874-B3C7-ED78D10874D5}" type="presOf" srcId="{49B923BE-DE63-4D2A-B1AD-8E266BEED1A2}" destId="{C6209B80-F662-4451-B4B2-6C6E0BBC4F6E}" srcOrd="1" destOrd="0" presId="urn:microsoft.com/office/officeart/2005/8/layout/vProcess5"/>
    <dgm:cxn modelId="{898C09FE-341D-4B26-8651-8FA2EC56FDEF}" srcId="{E2909C87-7153-47F1-A55F-435B179740E6}" destId="{9A9F9C7F-1603-40A8-BDED-EADB664D75F3}" srcOrd="3" destOrd="0" parTransId="{08FE1399-63CF-4A30-9349-2594F3B2FB79}" sibTransId="{8D1383CF-6819-4420-B552-9CC1AD8B700D}"/>
    <dgm:cxn modelId="{E4704F31-3551-4B47-BEFC-26B2813184E0}" type="presParOf" srcId="{4E76EE2E-A1C5-4F72-89F6-43B27EA742F4}" destId="{CDC466BE-EEC4-47E4-B33D-6D1C5CF05470}" srcOrd="0" destOrd="0" presId="urn:microsoft.com/office/officeart/2005/8/layout/vProcess5"/>
    <dgm:cxn modelId="{F2EA9E0B-6305-4A81-8BE8-E73058FAD79B}" type="presParOf" srcId="{4E76EE2E-A1C5-4F72-89F6-43B27EA742F4}" destId="{0410E624-ECB1-4157-8744-336B29D64960}" srcOrd="1" destOrd="0" presId="urn:microsoft.com/office/officeart/2005/8/layout/vProcess5"/>
    <dgm:cxn modelId="{62819C89-2AC9-47B9-82CC-E27029B89039}" type="presParOf" srcId="{4E76EE2E-A1C5-4F72-89F6-43B27EA742F4}" destId="{DD51428D-DFB1-49B3-AF64-65E163EDBD6B}" srcOrd="2" destOrd="0" presId="urn:microsoft.com/office/officeart/2005/8/layout/vProcess5"/>
    <dgm:cxn modelId="{DF7EA7B8-A685-47E9-8466-C23ADB97CF9B}" type="presParOf" srcId="{4E76EE2E-A1C5-4F72-89F6-43B27EA742F4}" destId="{5B071D5C-DAC1-4CB1-A589-5E5A6EA0A16F}" srcOrd="3" destOrd="0" presId="urn:microsoft.com/office/officeart/2005/8/layout/vProcess5"/>
    <dgm:cxn modelId="{8532F798-D6A7-4C35-A49F-1B3FC6C92C2F}" type="presParOf" srcId="{4E76EE2E-A1C5-4F72-89F6-43B27EA742F4}" destId="{36865431-5FAC-4C92-934B-EE3EFC6D6850}" srcOrd="4" destOrd="0" presId="urn:microsoft.com/office/officeart/2005/8/layout/vProcess5"/>
    <dgm:cxn modelId="{2AC1CCA4-D6D3-46A8-B3D3-03C29BE85CE0}" type="presParOf" srcId="{4E76EE2E-A1C5-4F72-89F6-43B27EA742F4}" destId="{EC59A106-D5E1-43EF-A2E4-FB6082E0AC87}" srcOrd="5" destOrd="0" presId="urn:microsoft.com/office/officeart/2005/8/layout/vProcess5"/>
    <dgm:cxn modelId="{F8AB510D-608A-41F0-BF9B-F9D46BE5F380}" type="presParOf" srcId="{4E76EE2E-A1C5-4F72-89F6-43B27EA742F4}" destId="{F7DB0B15-4560-4F8B-963E-5957839E11FE}" srcOrd="6" destOrd="0" presId="urn:microsoft.com/office/officeart/2005/8/layout/vProcess5"/>
    <dgm:cxn modelId="{9CC2624F-85D6-4C95-A8AC-2078A8157916}" type="presParOf" srcId="{4E76EE2E-A1C5-4F72-89F6-43B27EA742F4}" destId="{FC8C00EF-5CD4-4534-AD1E-4D85F7719700}" srcOrd="7" destOrd="0" presId="urn:microsoft.com/office/officeart/2005/8/layout/vProcess5"/>
    <dgm:cxn modelId="{16811685-47C6-47EF-BDD4-07B43C40976D}" type="presParOf" srcId="{4E76EE2E-A1C5-4F72-89F6-43B27EA742F4}" destId="{C6209B80-F662-4451-B4B2-6C6E0BBC4F6E}" srcOrd="8" destOrd="0" presId="urn:microsoft.com/office/officeart/2005/8/layout/vProcess5"/>
    <dgm:cxn modelId="{9AF1A148-6066-49C5-AB68-31280BBB720F}" type="presParOf" srcId="{4E76EE2E-A1C5-4F72-89F6-43B27EA742F4}" destId="{B9038997-D7C5-4A5D-ABEC-11B3FE1E2996}" srcOrd="9" destOrd="0" presId="urn:microsoft.com/office/officeart/2005/8/layout/vProcess5"/>
    <dgm:cxn modelId="{07B8D1CC-6A5B-40D9-9242-80A8632B0934}" type="presParOf" srcId="{4E76EE2E-A1C5-4F72-89F6-43B27EA742F4}" destId="{BB9D5E6C-F313-46FA-B1F0-C78001C0FEDD}" srcOrd="10" destOrd="0" presId="urn:microsoft.com/office/officeart/2005/8/layout/vProcess5"/>
    <dgm:cxn modelId="{9BCC81C3-1EDA-40D9-94D7-21E18DDC31C4}" type="presParOf" srcId="{4E76EE2E-A1C5-4F72-89F6-43B27EA742F4}" destId="{2EF775D2-7FD7-4858-B2BD-36B89FD0D8F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F75583-E96C-4E51-A137-FC38D21E497C}" type="doc">
      <dgm:prSet loTypeId="urn:microsoft.com/office/officeart/2005/8/layout/process5" loCatId="process" qsTypeId="urn:microsoft.com/office/officeart/2005/8/quickstyle/simple2" qsCatId="simple" csTypeId="urn:microsoft.com/office/officeart/2005/8/colors/accent4_1" csCatId="accent4" phldr="1"/>
      <dgm:spPr/>
      <dgm:t>
        <a:bodyPr/>
        <a:lstStyle/>
        <a:p>
          <a:endParaRPr lang="en-ZA"/>
        </a:p>
      </dgm:t>
    </dgm:pt>
    <dgm:pt modelId="{FAC13AD4-46AB-41FD-A664-ABDC6AE5FC2C}">
      <dgm:prSet phldrT="[Text]" custT="1"/>
      <dgm:spPr/>
      <dgm:t>
        <a:bodyPr/>
        <a:lstStyle/>
        <a:p>
          <a:r>
            <a:rPr lang="en-ZA" sz="2000" dirty="0"/>
            <a:t>Learner Applies for RPL and submits required evidence for application.</a:t>
          </a:r>
        </a:p>
      </dgm:t>
    </dgm:pt>
    <dgm:pt modelId="{7CBC6D1B-7DB5-4830-95F3-39997CD2068D}" type="parTrans" cxnId="{27CC0022-DBB4-4FE3-BDB3-CCA0ADE29754}">
      <dgm:prSet/>
      <dgm:spPr/>
      <dgm:t>
        <a:bodyPr/>
        <a:lstStyle/>
        <a:p>
          <a:endParaRPr lang="en-ZA"/>
        </a:p>
      </dgm:t>
    </dgm:pt>
    <dgm:pt modelId="{A57FBD7A-DA0E-4AB2-A420-00E46FF01E30}" type="sibTrans" cxnId="{27CC0022-DBB4-4FE3-BDB3-CCA0ADE29754}">
      <dgm:prSet/>
      <dgm:spPr/>
      <dgm:t>
        <a:bodyPr/>
        <a:lstStyle/>
        <a:p>
          <a:endParaRPr lang="en-ZA"/>
        </a:p>
      </dgm:t>
    </dgm:pt>
    <dgm:pt modelId="{583BD523-AC3B-474D-8DDB-C887F862A2A2}">
      <dgm:prSet phldrT="[Text]" custT="1"/>
      <dgm:spPr/>
      <dgm:t>
        <a:bodyPr/>
        <a:lstStyle/>
        <a:p>
          <a:r>
            <a:rPr lang="en-ZA" sz="2000" dirty="0"/>
            <a:t>Application and evidence are evaluated to determine suitability for RPL</a:t>
          </a:r>
        </a:p>
      </dgm:t>
    </dgm:pt>
    <dgm:pt modelId="{466BC1D5-4004-407C-805F-2D8C88137B2E}" type="parTrans" cxnId="{6AE05A6A-DE28-4315-8156-672910B654CC}">
      <dgm:prSet/>
      <dgm:spPr/>
      <dgm:t>
        <a:bodyPr/>
        <a:lstStyle/>
        <a:p>
          <a:endParaRPr lang="en-ZA"/>
        </a:p>
      </dgm:t>
    </dgm:pt>
    <dgm:pt modelId="{2A62C8CA-A2BE-46BB-9620-6F24861EC3ED}" type="sibTrans" cxnId="{6AE05A6A-DE28-4315-8156-672910B654CC}">
      <dgm:prSet/>
      <dgm:spPr/>
      <dgm:t>
        <a:bodyPr/>
        <a:lstStyle/>
        <a:p>
          <a:endParaRPr lang="en-ZA"/>
        </a:p>
      </dgm:t>
    </dgm:pt>
    <dgm:pt modelId="{4C906CFD-67E5-44B5-A094-4E45C4FD17EB}">
      <dgm:prSet phldrT="[Text]" custT="1"/>
      <dgm:spPr/>
      <dgm:t>
        <a:bodyPr/>
        <a:lstStyle/>
        <a:p>
          <a:r>
            <a:rPr lang="en-ZA" sz="2000" dirty="0"/>
            <a:t>Learner Guide , PoE and Evidence Guide supplied to candidate</a:t>
          </a:r>
        </a:p>
      </dgm:t>
    </dgm:pt>
    <dgm:pt modelId="{42948123-84D6-4D70-8263-0905D996D233}" type="parTrans" cxnId="{1648894A-A53E-4215-9712-33F8BF257605}">
      <dgm:prSet/>
      <dgm:spPr/>
      <dgm:t>
        <a:bodyPr/>
        <a:lstStyle/>
        <a:p>
          <a:endParaRPr lang="en-ZA"/>
        </a:p>
      </dgm:t>
    </dgm:pt>
    <dgm:pt modelId="{5055813B-88F8-47DE-ADB3-07D1E5CB0D63}" type="sibTrans" cxnId="{1648894A-A53E-4215-9712-33F8BF257605}">
      <dgm:prSet/>
      <dgm:spPr/>
      <dgm:t>
        <a:bodyPr/>
        <a:lstStyle/>
        <a:p>
          <a:endParaRPr lang="en-ZA"/>
        </a:p>
      </dgm:t>
    </dgm:pt>
    <dgm:pt modelId="{38D14CC0-AA71-477F-B64C-922B1DB1514C}">
      <dgm:prSet phldrT="[Text]" custT="1"/>
      <dgm:spPr/>
      <dgm:t>
        <a:bodyPr/>
        <a:lstStyle/>
        <a:p>
          <a:r>
            <a:rPr lang="en-ZA" sz="2000" dirty="0"/>
            <a:t>Candidate collects RPL evidence  and completes assessment activities.</a:t>
          </a:r>
        </a:p>
      </dgm:t>
    </dgm:pt>
    <dgm:pt modelId="{967A245A-8120-4283-B081-63BBA6FB0209}" type="parTrans" cxnId="{2F9C62A1-CE33-47A5-A234-AE46364FC93A}">
      <dgm:prSet/>
      <dgm:spPr/>
      <dgm:t>
        <a:bodyPr/>
        <a:lstStyle/>
        <a:p>
          <a:endParaRPr lang="en-ZA"/>
        </a:p>
      </dgm:t>
    </dgm:pt>
    <dgm:pt modelId="{A1C2F8BF-1CBD-4DDD-9B74-94BC19A6583B}" type="sibTrans" cxnId="{2F9C62A1-CE33-47A5-A234-AE46364FC93A}">
      <dgm:prSet/>
      <dgm:spPr/>
      <dgm:t>
        <a:bodyPr/>
        <a:lstStyle/>
        <a:p>
          <a:endParaRPr lang="en-ZA"/>
        </a:p>
      </dgm:t>
    </dgm:pt>
    <dgm:pt modelId="{5E626ED5-36AD-49A5-BB45-25580D620809}">
      <dgm:prSet phldrT="[Text]" custT="1"/>
      <dgm:spPr/>
      <dgm:t>
        <a:bodyPr/>
        <a:lstStyle/>
        <a:p>
          <a:r>
            <a:rPr lang="en-ZA" sz="2000" dirty="0"/>
            <a:t>Assessor assesses  PoE and makes assessment judgement </a:t>
          </a:r>
        </a:p>
      </dgm:t>
    </dgm:pt>
    <dgm:pt modelId="{B1864349-3673-4CAC-B64C-6F14517301DF}" type="parTrans" cxnId="{264910FA-D190-4F3C-B935-4D88AB98E2DE}">
      <dgm:prSet/>
      <dgm:spPr/>
      <dgm:t>
        <a:bodyPr/>
        <a:lstStyle/>
        <a:p>
          <a:endParaRPr lang="en-ZA"/>
        </a:p>
      </dgm:t>
    </dgm:pt>
    <dgm:pt modelId="{3EFCC31D-D0D7-40E2-8EC1-157E52854997}" type="sibTrans" cxnId="{264910FA-D190-4F3C-B935-4D88AB98E2DE}">
      <dgm:prSet/>
      <dgm:spPr/>
      <dgm:t>
        <a:bodyPr/>
        <a:lstStyle/>
        <a:p>
          <a:endParaRPr lang="en-ZA"/>
        </a:p>
      </dgm:t>
    </dgm:pt>
    <dgm:pt modelId="{5669A5A9-275F-4AA6-88E1-15FB6BB2F4E6}">
      <dgm:prSet custT="1"/>
      <dgm:spPr/>
      <dgm:t>
        <a:bodyPr/>
        <a:lstStyle/>
        <a:p>
          <a:r>
            <a:rPr lang="en-ZA" sz="2000" dirty="0"/>
            <a:t>NYC -additional evidence</a:t>
          </a:r>
        </a:p>
        <a:p>
          <a:r>
            <a:rPr lang="en-ZA" sz="2000" dirty="0"/>
            <a:t>Competent - credits awarded</a:t>
          </a:r>
        </a:p>
      </dgm:t>
    </dgm:pt>
    <dgm:pt modelId="{4AF5684C-F898-410A-947F-7E6C94B66C7E}" type="parTrans" cxnId="{93F377DB-2A89-4155-A8F2-836227FFA02F}">
      <dgm:prSet/>
      <dgm:spPr/>
      <dgm:t>
        <a:bodyPr/>
        <a:lstStyle/>
        <a:p>
          <a:endParaRPr lang="en-ZA"/>
        </a:p>
      </dgm:t>
    </dgm:pt>
    <dgm:pt modelId="{78EBC706-FAB0-4A64-9465-DDD898C33CE7}" type="sibTrans" cxnId="{93F377DB-2A89-4155-A8F2-836227FFA02F}">
      <dgm:prSet/>
      <dgm:spPr/>
      <dgm:t>
        <a:bodyPr/>
        <a:lstStyle/>
        <a:p>
          <a:endParaRPr lang="en-ZA"/>
        </a:p>
      </dgm:t>
    </dgm:pt>
    <dgm:pt modelId="{B78945F0-FD83-46C0-89D6-5F7C8B23C6DA}" type="pres">
      <dgm:prSet presAssocID="{36F75583-E96C-4E51-A137-FC38D21E497C}" presName="diagram" presStyleCnt="0">
        <dgm:presLayoutVars>
          <dgm:dir/>
          <dgm:resizeHandles val="exact"/>
        </dgm:presLayoutVars>
      </dgm:prSet>
      <dgm:spPr/>
    </dgm:pt>
    <dgm:pt modelId="{55D59E8C-CD39-474E-A56F-E6750839C7C1}" type="pres">
      <dgm:prSet presAssocID="{FAC13AD4-46AB-41FD-A664-ABDC6AE5FC2C}" presName="node" presStyleLbl="node1" presStyleIdx="0" presStyleCnt="6" custScaleX="110000" custScaleY="110000" custLinFactNeighborX="-335">
        <dgm:presLayoutVars>
          <dgm:bulletEnabled val="1"/>
        </dgm:presLayoutVars>
      </dgm:prSet>
      <dgm:spPr/>
    </dgm:pt>
    <dgm:pt modelId="{461F16F1-D4D4-4188-90EA-FC3177E6EEA8}" type="pres">
      <dgm:prSet presAssocID="{A57FBD7A-DA0E-4AB2-A420-00E46FF01E30}" presName="sibTrans" presStyleLbl="sibTrans2D1" presStyleIdx="0" presStyleCnt="5"/>
      <dgm:spPr/>
    </dgm:pt>
    <dgm:pt modelId="{A427D373-656D-43EC-8846-388757D396A8}" type="pres">
      <dgm:prSet presAssocID="{A57FBD7A-DA0E-4AB2-A420-00E46FF01E30}" presName="connectorText" presStyleLbl="sibTrans2D1" presStyleIdx="0" presStyleCnt="5"/>
      <dgm:spPr/>
    </dgm:pt>
    <dgm:pt modelId="{024EB24C-91EB-466A-AD84-6D64C04E8F23}" type="pres">
      <dgm:prSet presAssocID="{583BD523-AC3B-474D-8DDB-C887F862A2A2}" presName="node" presStyleLbl="node1" presStyleIdx="1" presStyleCnt="6" custScaleX="110000" custScaleY="110000">
        <dgm:presLayoutVars>
          <dgm:bulletEnabled val="1"/>
        </dgm:presLayoutVars>
      </dgm:prSet>
      <dgm:spPr/>
    </dgm:pt>
    <dgm:pt modelId="{69D09B4E-9B4D-463A-A09C-B8643B385D42}" type="pres">
      <dgm:prSet presAssocID="{2A62C8CA-A2BE-46BB-9620-6F24861EC3ED}" presName="sibTrans" presStyleLbl="sibTrans2D1" presStyleIdx="1" presStyleCnt="5"/>
      <dgm:spPr/>
    </dgm:pt>
    <dgm:pt modelId="{6B529031-62EA-4888-B9E5-409772AC7CB1}" type="pres">
      <dgm:prSet presAssocID="{2A62C8CA-A2BE-46BB-9620-6F24861EC3ED}" presName="connectorText" presStyleLbl="sibTrans2D1" presStyleIdx="1" presStyleCnt="5"/>
      <dgm:spPr/>
    </dgm:pt>
    <dgm:pt modelId="{3EE3ABB3-FBDF-4918-A25C-8300A9A3A96E}" type="pres">
      <dgm:prSet presAssocID="{4C906CFD-67E5-44B5-A094-4E45C4FD17EB}" presName="node" presStyleLbl="node1" presStyleIdx="2" presStyleCnt="6" custScaleX="110000" custScaleY="110000">
        <dgm:presLayoutVars>
          <dgm:bulletEnabled val="1"/>
        </dgm:presLayoutVars>
      </dgm:prSet>
      <dgm:spPr/>
    </dgm:pt>
    <dgm:pt modelId="{F44A36C5-0339-46B9-928F-40098C856A37}" type="pres">
      <dgm:prSet presAssocID="{5055813B-88F8-47DE-ADB3-07D1E5CB0D63}" presName="sibTrans" presStyleLbl="sibTrans2D1" presStyleIdx="2" presStyleCnt="5"/>
      <dgm:spPr/>
    </dgm:pt>
    <dgm:pt modelId="{8BFCC97A-49F9-4A98-A10D-066C8E6D43A6}" type="pres">
      <dgm:prSet presAssocID="{5055813B-88F8-47DE-ADB3-07D1E5CB0D63}" presName="connectorText" presStyleLbl="sibTrans2D1" presStyleIdx="2" presStyleCnt="5"/>
      <dgm:spPr/>
    </dgm:pt>
    <dgm:pt modelId="{022CB3D1-3B01-4576-8A93-687919328F92}" type="pres">
      <dgm:prSet presAssocID="{38D14CC0-AA71-477F-B64C-922B1DB1514C}" presName="node" presStyleLbl="node1" presStyleIdx="3" presStyleCnt="6" custScaleX="110000" custScaleY="110000">
        <dgm:presLayoutVars>
          <dgm:bulletEnabled val="1"/>
        </dgm:presLayoutVars>
      </dgm:prSet>
      <dgm:spPr/>
    </dgm:pt>
    <dgm:pt modelId="{3AFDAC58-4BC1-4FFA-839C-2A3B93D0841F}" type="pres">
      <dgm:prSet presAssocID="{A1C2F8BF-1CBD-4DDD-9B74-94BC19A6583B}" presName="sibTrans" presStyleLbl="sibTrans2D1" presStyleIdx="3" presStyleCnt="5"/>
      <dgm:spPr/>
    </dgm:pt>
    <dgm:pt modelId="{26B8B3EF-9EA4-42BC-B698-F8D0312CC40D}" type="pres">
      <dgm:prSet presAssocID="{A1C2F8BF-1CBD-4DDD-9B74-94BC19A6583B}" presName="connectorText" presStyleLbl="sibTrans2D1" presStyleIdx="3" presStyleCnt="5"/>
      <dgm:spPr/>
    </dgm:pt>
    <dgm:pt modelId="{948BB03C-66FD-4DB8-A2B7-E129650E02EF}" type="pres">
      <dgm:prSet presAssocID="{5E626ED5-36AD-49A5-BB45-25580D620809}" presName="node" presStyleLbl="node1" presStyleIdx="4" presStyleCnt="6" custScaleX="110000" custScaleY="110000">
        <dgm:presLayoutVars>
          <dgm:bulletEnabled val="1"/>
        </dgm:presLayoutVars>
      </dgm:prSet>
      <dgm:spPr/>
    </dgm:pt>
    <dgm:pt modelId="{07DAAD16-ABD7-4419-9725-8F773BAFE439}" type="pres">
      <dgm:prSet presAssocID="{3EFCC31D-D0D7-40E2-8EC1-157E52854997}" presName="sibTrans" presStyleLbl="sibTrans2D1" presStyleIdx="4" presStyleCnt="5"/>
      <dgm:spPr/>
    </dgm:pt>
    <dgm:pt modelId="{1559A8F4-28B8-4DC1-833B-4267E0885BFC}" type="pres">
      <dgm:prSet presAssocID="{3EFCC31D-D0D7-40E2-8EC1-157E52854997}" presName="connectorText" presStyleLbl="sibTrans2D1" presStyleIdx="4" presStyleCnt="5"/>
      <dgm:spPr/>
    </dgm:pt>
    <dgm:pt modelId="{ADA0E059-C67B-454E-8BC8-67CFD98FB67A}" type="pres">
      <dgm:prSet presAssocID="{5669A5A9-275F-4AA6-88E1-15FB6BB2F4E6}" presName="node" presStyleLbl="node1" presStyleIdx="5" presStyleCnt="6" custScaleX="110000" custScaleY="110000">
        <dgm:presLayoutVars>
          <dgm:bulletEnabled val="1"/>
        </dgm:presLayoutVars>
      </dgm:prSet>
      <dgm:spPr/>
    </dgm:pt>
  </dgm:ptLst>
  <dgm:cxnLst>
    <dgm:cxn modelId="{6659D30A-B8B3-49A9-AC07-99A5308C405D}" type="presOf" srcId="{3EFCC31D-D0D7-40E2-8EC1-157E52854997}" destId="{1559A8F4-28B8-4DC1-833B-4267E0885BFC}" srcOrd="1" destOrd="0" presId="urn:microsoft.com/office/officeart/2005/8/layout/process5"/>
    <dgm:cxn modelId="{CE2F7E1D-099B-4D3D-8D7F-8B0616C4021C}" type="presOf" srcId="{2A62C8CA-A2BE-46BB-9620-6F24861EC3ED}" destId="{6B529031-62EA-4888-B9E5-409772AC7CB1}" srcOrd="1" destOrd="0" presId="urn:microsoft.com/office/officeart/2005/8/layout/process5"/>
    <dgm:cxn modelId="{27CC0022-DBB4-4FE3-BDB3-CCA0ADE29754}" srcId="{36F75583-E96C-4E51-A137-FC38D21E497C}" destId="{FAC13AD4-46AB-41FD-A664-ABDC6AE5FC2C}" srcOrd="0" destOrd="0" parTransId="{7CBC6D1B-7DB5-4830-95F3-39997CD2068D}" sibTransId="{A57FBD7A-DA0E-4AB2-A420-00E46FF01E30}"/>
    <dgm:cxn modelId="{D3DA6527-A6E1-447E-93A0-9CF15D2C0833}" type="presOf" srcId="{A1C2F8BF-1CBD-4DDD-9B74-94BC19A6583B}" destId="{3AFDAC58-4BC1-4FFA-839C-2A3B93D0841F}" srcOrd="0" destOrd="0" presId="urn:microsoft.com/office/officeart/2005/8/layout/process5"/>
    <dgm:cxn modelId="{7715F161-BA4E-42A5-A139-F56A6D6DEFAC}" type="presOf" srcId="{5055813B-88F8-47DE-ADB3-07D1E5CB0D63}" destId="{F44A36C5-0339-46B9-928F-40098C856A37}" srcOrd="0" destOrd="0" presId="urn:microsoft.com/office/officeart/2005/8/layout/process5"/>
    <dgm:cxn modelId="{93D9C747-A4E4-4DE7-A0FB-7E3CCB8B4CEB}" type="presOf" srcId="{583BD523-AC3B-474D-8DDB-C887F862A2A2}" destId="{024EB24C-91EB-466A-AD84-6D64C04E8F23}" srcOrd="0" destOrd="0" presId="urn:microsoft.com/office/officeart/2005/8/layout/process5"/>
    <dgm:cxn modelId="{6AE05A6A-DE28-4315-8156-672910B654CC}" srcId="{36F75583-E96C-4E51-A137-FC38D21E497C}" destId="{583BD523-AC3B-474D-8DDB-C887F862A2A2}" srcOrd="1" destOrd="0" parTransId="{466BC1D5-4004-407C-805F-2D8C88137B2E}" sibTransId="{2A62C8CA-A2BE-46BB-9620-6F24861EC3ED}"/>
    <dgm:cxn modelId="{1648894A-A53E-4215-9712-33F8BF257605}" srcId="{36F75583-E96C-4E51-A137-FC38D21E497C}" destId="{4C906CFD-67E5-44B5-A094-4E45C4FD17EB}" srcOrd="2" destOrd="0" parTransId="{42948123-84D6-4D70-8263-0905D996D233}" sibTransId="{5055813B-88F8-47DE-ADB3-07D1E5CB0D63}"/>
    <dgm:cxn modelId="{05F6B475-7483-43CE-9BB5-001E0A2359EE}" type="presOf" srcId="{A1C2F8BF-1CBD-4DDD-9B74-94BC19A6583B}" destId="{26B8B3EF-9EA4-42BC-B698-F8D0312CC40D}" srcOrd="1" destOrd="0" presId="urn:microsoft.com/office/officeart/2005/8/layout/process5"/>
    <dgm:cxn modelId="{B464E956-370E-41E6-8AC4-C1035816CCE7}" type="presOf" srcId="{36F75583-E96C-4E51-A137-FC38D21E497C}" destId="{B78945F0-FD83-46C0-89D6-5F7C8B23C6DA}" srcOrd="0" destOrd="0" presId="urn:microsoft.com/office/officeart/2005/8/layout/process5"/>
    <dgm:cxn modelId="{03BA0A7A-8C64-4B72-A1DE-6B49BC8256EB}" type="presOf" srcId="{A57FBD7A-DA0E-4AB2-A420-00E46FF01E30}" destId="{461F16F1-D4D4-4188-90EA-FC3177E6EEA8}" srcOrd="0" destOrd="0" presId="urn:microsoft.com/office/officeart/2005/8/layout/process5"/>
    <dgm:cxn modelId="{998D0B7B-6AC9-42E9-B40B-86D2B30916D4}" type="presOf" srcId="{4C906CFD-67E5-44B5-A094-4E45C4FD17EB}" destId="{3EE3ABB3-FBDF-4918-A25C-8300A9A3A96E}" srcOrd="0" destOrd="0" presId="urn:microsoft.com/office/officeart/2005/8/layout/process5"/>
    <dgm:cxn modelId="{09A05D84-F68D-49CD-AD53-546B4297DB8E}" type="presOf" srcId="{5055813B-88F8-47DE-ADB3-07D1E5CB0D63}" destId="{8BFCC97A-49F9-4A98-A10D-066C8E6D43A6}" srcOrd="1" destOrd="0" presId="urn:microsoft.com/office/officeart/2005/8/layout/process5"/>
    <dgm:cxn modelId="{4C1E009C-0D57-4956-8086-7C73C1B32991}" type="presOf" srcId="{3EFCC31D-D0D7-40E2-8EC1-157E52854997}" destId="{07DAAD16-ABD7-4419-9725-8F773BAFE439}" srcOrd="0" destOrd="0" presId="urn:microsoft.com/office/officeart/2005/8/layout/process5"/>
    <dgm:cxn modelId="{2F9C62A1-CE33-47A5-A234-AE46364FC93A}" srcId="{36F75583-E96C-4E51-A137-FC38D21E497C}" destId="{38D14CC0-AA71-477F-B64C-922B1DB1514C}" srcOrd="3" destOrd="0" parTransId="{967A245A-8120-4283-B081-63BBA6FB0209}" sibTransId="{A1C2F8BF-1CBD-4DDD-9B74-94BC19A6583B}"/>
    <dgm:cxn modelId="{F70A5AA1-8701-455A-B06B-20E2F135C11A}" type="presOf" srcId="{5E626ED5-36AD-49A5-BB45-25580D620809}" destId="{948BB03C-66FD-4DB8-A2B7-E129650E02EF}" srcOrd="0" destOrd="0" presId="urn:microsoft.com/office/officeart/2005/8/layout/process5"/>
    <dgm:cxn modelId="{030BE7A5-323B-45B6-9AC8-D2D487129A1B}" type="presOf" srcId="{2A62C8CA-A2BE-46BB-9620-6F24861EC3ED}" destId="{69D09B4E-9B4D-463A-A09C-B8643B385D42}" srcOrd="0" destOrd="0" presId="urn:microsoft.com/office/officeart/2005/8/layout/process5"/>
    <dgm:cxn modelId="{56EBA8CE-30EC-449C-B733-56674D9C9494}" type="presOf" srcId="{A57FBD7A-DA0E-4AB2-A420-00E46FF01E30}" destId="{A427D373-656D-43EC-8846-388757D396A8}" srcOrd="1" destOrd="0" presId="urn:microsoft.com/office/officeart/2005/8/layout/process5"/>
    <dgm:cxn modelId="{93F377DB-2A89-4155-A8F2-836227FFA02F}" srcId="{36F75583-E96C-4E51-A137-FC38D21E497C}" destId="{5669A5A9-275F-4AA6-88E1-15FB6BB2F4E6}" srcOrd="5" destOrd="0" parTransId="{4AF5684C-F898-410A-947F-7E6C94B66C7E}" sibTransId="{78EBC706-FAB0-4A64-9465-DDD898C33CE7}"/>
    <dgm:cxn modelId="{607990E1-5F3B-4E2F-9661-1FA44E357145}" type="presOf" srcId="{38D14CC0-AA71-477F-B64C-922B1DB1514C}" destId="{022CB3D1-3B01-4576-8A93-687919328F92}" srcOrd="0" destOrd="0" presId="urn:microsoft.com/office/officeart/2005/8/layout/process5"/>
    <dgm:cxn modelId="{76B261EF-B943-4147-8BD2-AFBB5CDF03D8}" type="presOf" srcId="{5669A5A9-275F-4AA6-88E1-15FB6BB2F4E6}" destId="{ADA0E059-C67B-454E-8BC8-67CFD98FB67A}" srcOrd="0" destOrd="0" presId="urn:microsoft.com/office/officeart/2005/8/layout/process5"/>
    <dgm:cxn modelId="{7FF7B3F9-DFDC-4DB8-BEC9-0192F27581FF}" type="presOf" srcId="{FAC13AD4-46AB-41FD-A664-ABDC6AE5FC2C}" destId="{55D59E8C-CD39-474E-A56F-E6750839C7C1}" srcOrd="0" destOrd="0" presId="urn:microsoft.com/office/officeart/2005/8/layout/process5"/>
    <dgm:cxn modelId="{264910FA-D190-4F3C-B935-4D88AB98E2DE}" srcId="{36F75583-E96C-4E51-A137-FC38D21E497C}" destId="{5E626ED5-36AD-49A5-BB45-25580D620809}" srcOrd="4" destOrd="0" parTransId="{B1864349-3673-4CAC-B64C-6F14517301DF}" sibTransId="{3EFCC31D-D0D7-40E2-8EC1-157E52854997}"/>
    <dgm:cxn modelId="{FB23D868-7483-4A79-B669-93B09DA12A42}" type="presParOf" srcId="{B78945F0-FD83-46C0-89D6-5F7C8B23C6DA}" destId="{55D59E8C-CD39-474E-A56F-E6750839C7C1}" srcOrd="0" destOrd="0" presId="urn:microsoft.com/office/officeart/2005/8/layout/process5"/>
    <dgm:cxn modelId="{7196C32D-C437-4CDF-A9DA-FA35C3157187}" type="presParOf" srcId="{B78945F0-FD83-46C0-89D6-5F7C8B23C6DA}" destId="{461F16F1-D4D4-4188-90EA-FC3177E6EEA8}" srcOrd="1" destOrd="0" presId="urn:microsoft.com/office/officeart/2005/8/layout/process5"/>
    <dgm:cxn modelId="{971014DD-1661-4CBE-814E-52F54A729742}" type="presParOf" srcId="{461F16F1-D4D4-4188-90EA-FC3177E6EEA8}" destId="{A427D373-656D-43EC-8846-388757D396A8}" srcOrd="0" destOrd="0" presId="urn:microsoft.com/office/officeart/2005/8/layout/process5"/>
    <dgm:cxn modelId="{917D8AF1-00CA-4C18-AB75-CDB2F5B4FAFF}" type="presParOf" srcId="{B78945F0-FD83-46C0-89D6-5F7C8B23C6DA}" destId="{024EB24C-91EB-466A-AD84-6D64C04E8F23}" srcOrd="2" destOrd="0" presId="urn:microsoft.com/office/officeart/2005/8/layout/process5"/>
    <dgm:cxn modelId="{9442ACDD-EA68-4A8C-900A-0D63977C1FEA}" type="presParOf" srcId="{B78945F0-FD83-46C0-89D6-5F7C8B23C6DA}" destId="{69D09B4E-9B4D-463A-A09C-B8643B385D42}" srcOrd="3" destOrd="0" presId="urn:microsoft.com/office/officeart/2005/8/layout/process5"/>
    <dgm:cxn modelId="{CAED98C8-8CC2-43ED-83BB-F41988592608}" type="presParOf" srcId="{69D09B4E-9B4D-463A-A09C-B8643B385D42}" destId="{6B529031-62EA-4888-B9E5-409772AC7CB1}" srcOrd="0" destOrd="0" presId="urn:microsoft.com/office/officeart/2005/8/layout/process5"/>
    <dgm:cxn modelId="{AC9A5C2F-AAFB-479A-BD52-52A9D8244019}" type="presParOf" srcId="{B78945F0-FD83-46C0-89D6-5F7C8B23C6DA}" destId="{3EE3ABB3-FBDF-4918-A25C-8300A9A3A96E}" srcOrd="4" destOrd="0" presId="urn:microsoft.com/office/officeart/2005/8/layout/process5"/>
    <dgm:cxn modelId="{5FA0F1BC-F91C-4AE6-89A7-5A76A5B1FBFB}" type="presParOf" srcId="{B78945F0-FD83-46C0-89D6-5F7C8B23C6DA}" destId="{F44A36C5-0339-46B9-928F-40098C856A37}" srcOrd="5" destOrd="0" presId="urn:microsoft.com/office/officeart/2005/8/layout/process5"/>
    <dgm:cxn modelId="{58960FFF-FD9F-4D23-BBD6-36A21E5C98EA}" type="presParOf" srcId="{F44A36C5-0339-46B9-928F-40098C856A37}" destId="{8BFCC97A-49F9-4A98-A10D-066C8E6D43A6}" srcOrd="0" destOrd="0" presId="urn:microsoft.com/office/officeart/2005/8/layout/process5"/>
    <dgm:cxn modelId="{6CA44EB2-B94B-4067-8971-134C7A898F91}" type="presParOf" srcId="{B78945F0-FD83-46C0-89D6-5F7C8B23C6DA}" destId="{022CB3D1-3B01-4576-8A93-687919328F92}" srcOrd="6" destOrd="0" presId="urn:microsoft.com/office/officeart/2005/8/layout/process5"/>
    <dgm:cxn modelId="{4E879E73-7CE0-412F-9BE5-E918F3558A4D}" type="presParOf" srcId="{B78945F0-FD83-46C0-89D6-5F7C8B23C6DA}" destId="{3AFDAC58-4BC1-4FFA-839C-2A3B93D0841F}" srcOrd="7" destOrd="0" presId="urn:microsoft.com/office/officeart/2005/8/layout/process5"/>
    <dgm:cxn modelId="{4D324B5D-8CAD-4AD1-8942-1B2322AF166D}" type="presParOf" srcId="{3AFDAC58-4BC1-4FFA-839C-2A3B93D0841F}" destId="{26B8B3EF-9EA4-42BC-B698-F8D0312CC40D}" srcOrd="0" destOrd="0" presId="urn:microsoft.com/office/officeart/2005/8/layout/process5"/>
    <dgm:cxn modelId="{CB483D63-5B9A-4002-902C-DA8722DEF5DA}" type="presParOf" srcId="{B78945F0-FD83-46C0-89D6-5F7C8B23C6DA}" destId="{948BB03C-66FD-4DB8-A2B7-E129650E02EF}" srcOrd="8" destOrd="0" presId="urn:microsoft.com/office/officeart/2005/8/layout/process5"/>
    <dgm:cxn modelId="{C60837C5-9ADB-40F8-BEC7-8F2E8FB74F72}" type="presParOf" srcId="{B78945F0-FD83-46C0-89D6-5F7C8B23C6DA}" destId="{07DAAD16-ABD7-4419-9725-8F773BAFE439}" srcOrd="9" destOrd="0" presId="urn:microsoft.com/office/officeart/2005/8/layout/process5"/>
    <dgm:cxn modelId="{031EE66D-9F5F-4D9E-91CE-DCE2730EEE35}" type="presParOf" srcId="{07DAAD16-ABD7-4419-9725-8F773BAFE439}" destId="{1559A8F4-28B8-4DC1-833B-4267E0885BFC}" srcOrd="0" destOrd="0" presId="urn:microsoft.com/office/officeart/2005/8/layout/process5"/>
    <dgm:cxn modelId="{ADE55143-E288-49F0-8E7E-B54AD06CCB71}" type="presParOf" srcId="{B78945F0-FD83-46C0-89D6-5F7C8B23C6DA}" destId="{ADA0E059-C67B-454E-8BC8-67CFD98FB67A}"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F7E0BC-A6F5-4C0A-9BA7-0C93D973A824}" type="doc">
      <dgm:prSet loTypeId="urn:microsoft.com/office/officeart/2005/8/layout/radial5" loCatId="relationship" qsTypeId="urn:microsoft.com/office/officeart/2005/8/quickstyle/simple2" qsCatId="simple" csTypeId="urn:microsoft.com/office/officeart/2005/8/colors/accent5_1" csCatId="accent5" phldr="1"/>
      <dgm:spPr/>
      <dgm:t>
        <a:bodyPr/>
        <a:lstStyle/>
        <a:p>
          <a:endParaRPr lang="en-US"/>
        </a:p>
      </dgm:t>
    </dgm:pt>
    <dgm:pt modelId="{C9A748F9-74D7-4137-B6D5-FCA880FF5546}">
      <dgm:prSet phldrT="[Text]" custT="1"/>
      <dgm:spPr/>
      <dgm:t>
        <a:bodyPr/>
        <a:lstStyle/>
        <a:p>
          <a:pPr algn="ctr"/>
          <a:r>
            <a:rPr lang="en-US" sz="1800">
              <a:ln/>
            </a:rPr>
            <a:t>Structured Learning</a:t>
          </a:r>
        </a:p>
      </dgm:t>
    </dgm:pt>
    <dgm:pt modelId="{9B1BE196-0AD4-4CD9-B85E-3466D49B296C}" type="parTrans" cxnId="{4CCC3B4B-F0A4-455E-BA9B-57AA62C05EB7}">
      <dgm:prSet custT="1"/>
      <dgm:spPr/>
      <dgm:t>
        <a:bodyPr/>
        <a:lstStyle/>
        <a:p>
          <a:pPr algn="ctr"/>
          <a:endParaRPr lang="en-US" sz="1800">
            <a:ln>
              <a:noFill/>
            </a:ln>
          </a:endParaRPr>
        </a:p>
      </dgm:t>
    </dgm:pt>
    <dgm:pt modelId="{094657A0-99ED-480D-9615-8BBE0EFA0D6E}" type="sibTrans" cxnId="{4CCC3B4B-F0A4-455E-BA9B-57AA62C05EB7}">
      <dgm:prSet/>
      <dgm:spPr/>
      <dgm:t>
        <a:bodyPr/>
        <a:lstStyle/>
        <a:p>
          <a:pPr algn="ctr"/>
          <a:endParaRPr lang="en-US" sz="1800">
            <a:ln>
              <a:noFill/>
            </a:ln>
          </a:endParaRPr>
        </a:p>
      </dgm:t>
    </dgm:pt>
    <dgm:pt modelId="{03A3B66E-12A5-40C0-88E5-F3C56B206E6F}">
      <dgm:prSet phldrT="[Text]" custT="1"/>
      <dgm:spPr/>
      <dgm:t>
        <a:bodyPr/>
        <a:lstStyle/>
        <a:p>
          <a:pPr algn="ctr"/>
          <a:r>
            <a:rPr lang="en-US" sz="1800">
              <a:ln/>
            </a:rPr>
            <a:t>Workplace Experience</a:t>
          </a:r>
        </a:p>
      </dgm:t>
    </dgm:pt>
    <dgm:pt modelId="{FC3C1C60-5476-421B-B9D3-4738F08CAD3B}" type="parTrans" cxnId="{3FF84589-16AF-4E19-83DC-2ABE64BA9CE3}">
      <dgm:prSet custT="1"/>
      <dgm:spPr/>
      <dgm:t>
        <a:bodyPr/>
        <a:lstStyle/>
        <a:p>
          <a:pPr algn="ctr"/>
          <a:endParaRPr lang="en-US" sz="1800">
            <a:ln>
              <a:noFill/>
            </a:ln>
          </a:endParaRPr>
        </a:p>
      </dgm:t>
    </dgm:pt>
    <dgm:pt modelId="{AAE83311-7962-403A-B123-2A6CA6B8F57A}" type="sibTrans" cxnId="{3FF84589-16AF-4E19-83DC-2ABE64BA9CE3}">
      <dgm:prSet/>
      <dgm:spPr/>
      <dgm:t>
        <a:bodyPr/>
        <a:lstStyle/>
        <a:p>
          <a:pPr algn="ctr"/>
          <a:endParaRPr lang="en-US" sz="1800">
            <a:ln>
              <a:noFill/>
            </a:ln>
          </a:endParaRPr>
        </a:p>
      </dgm:t>
    </dgm:pt>
    <dgm:pt modelId="{200AA389-BB6F-449F-9B03-F4C4514885D0}">
      <dgm:prSet phldrT="[Text]" custT="1"/>
      <dgm:spPr/>
      <dgm:t>
        <a:bodyPr/>
        <a:lstStyle/>
        <a:p>
          <a:pPr algn="ctr"/>
          <a:r>
            <a:rPr lang="en-US" sz="1800">
              <a:ln/>
            </a:rPr>
            <a:t>SAQA registered Qualification</a:t>
          </a:r>
        </a:p>
      </dgm:t>
    </dgm:pt>
    <dgm:pt modelId="{8F7063ED-1097-409A-B5FC-34D3D2EA839B}" type="parTrans" cxnId="{F925C25A-A810-4A89-B25B-1410877FD4CE}">
      <dgm:prSet custT="1"/>
      <dgm:spPr/>
      <dgm:t>
        <a:bodyPr/>
        <a:lstStyle/>
        <a:p>
          <a:pPr algn="ctr"/>
          <a:endParaRPr lang="en-US" sz="1800">
            <a:ln>
              <a:noFill/>
            </a:ln>
          </a:endParaRPr>
        </a:p>
      </dgm:t>
    </dgm:pt>
    <dgm:pt modelId="{98001579-D559-4863-BD85-B987D42302AB}" type="sibTrans" cxnId="{F925C25A-A810-4A89-B25B-1410877FD4CE}">
      <dgm:prSet/>
      <dgm:spPr/>
      <dgm:t>
        <a:bodyPr/>
        <a:lstStyle/>
        <a:p>
          <a:pPr algn="ctr"/>
          <a:endParaRPr lang="en-US" sz="1800">
            <a:ln>
              <a:noFill/>
            </a:ln>
          </a:endParaRPr>
        </a:p>
      </dgm:t>
    </dgm:pt>
    <dgm:pt modelId="{949A4F67-E11E-45FF-A551-99CEE84CD567}">
      <dgm:prSet phldrT="[Text]" custT="1"/>
      <dgm:spPr/>
      <dgm:t>
        <a:bodyPr/>
        <a:lstStyle/>
        <a:p>
          <a:pPr algn="ctr"/>
          <a:r>
            <a:rPr lang="en-US" sz="1800">
              <a:ln/>
            </a:rPr>
            <a:t>Registered with DHET</a:t>
          </a:r>
        </a:p>
      </dgm:t>
    </dgm:pt>
    <dgm:pt modelId="{67C7AE64-C7FA-41E7-96E0-DBA0AC8D6025}" type="parTrans" cxnId="{79D29752-6837-4F96-8B28-60270AF6A7AA}">
      <dgm:prSet custT="1"/>
      <dgm:spPr/>
      <dgm:t>
        <a:bodyPr/>
        <a:lstStyle/>
        <a:p>
          <a:pPr algn="ctr"/>
          <a:endParaRPr lang="en-US" sz="1800">
            <a:ln>
              <a:noFill/>
            </a:ln>
          </a:endParaRPr>
        </a:p>
      </dgm:t>
    </dgm:pt>
    <dgm:pt modelId="{7E3A88EF-D1AD-447C-9636-6548C1AF6E8C}" type="sibTrans" cxnId="{79D29752-6837-4F96-8B28-60270AF6A7AA}">
      <dgm:prSet/>
      <dgm:spPr/>
      <dgm:t>
        <a:bodyPr/>
        <a:lstStyle/>
        <a:p>
          <a:pPr algn="ctr"/>
          <a:endParaRPr lang="en-US" sz="1800">
            <a:ln>
              <a:noFill/>
            </a:ln>
          </a:endParaRPr>
        </a:p>
      </dgm:t>
    </dgm:pt>
    <dgm:pt modelId="{94297A4C-2431-444C-A6E5-EA0E9A2CF2BC}">
      <dgm:prSet phldrT="[Text]" custT="1"/>
      <dgm:spPr/>
      <dgm:t>
        <a:bodyPr/>
        <a:lstStyle/>
        <a:p>
          <a:pPr algn="ctr"/>
          <a:r>
            <a:rPr lang="en-US" sz="1800">
              <a:ln/>
            </a:rPr>
            <a:t>Learnership</a:t>
          </a:r>
        </a:p>
      </dgm:t>
    </dgm:pt>
    <dgm:pt modelId="{492BAA36-565E-4170-9991-9370D77F0B7A}" type="sibTrans" cxnId="{32073572-9360-4F90-BD7D-92DC8D72955A}">
      <dgm:prSet/>
      <dgm:spPr/>
      <dgm:t>
        <a:bodyPr/>
        <a:lstStyle/>
        <a:p>
          <a:pPr algn="ctr"/>
          <a:endParaRPr lang="en-US" sz="1800">
            <a:ln>
              <a:noFill/>
            </a:ln>
          </a:endParaRPr>
        </a:p>
      </dgm:t>
    </dgm:pt>
    <dgm:pt modelId="{C1AA2856-6C3A-4C74-B51F-526B4A0DDDE9}" type="parTrans" cxnId="{32073572-9360-4F90-BD7D-92DC8D72955A}">
      <dgm:prSet/>
      <dgm:spPr/>
      <dgm:t>
        <a:bodyPr/>
        <a:lstStyle/>
        <a:p>
          <a:pPr algn="ctr"/>
          <a:endParaRPr lang="en-US" sz="1800">
            <a:ln>
              <a:noFill/>
            </a:ln>
          </a:endParaRPr>
        </a:p>
      </dgm:t>
    </dgm:pt>
    <dgm:pt modelId="{E469A33D-5045-4696-AE4C-50D48AA9E59F}" type="pres">
      <dgm:prSet presAssocID="{17F7E0BC-A6F5-4C0A-9BA7-0C93D973A824}" presName="Name0" presStyleCnt="0">
        <dgm:presLayoutVars>
          <dgm:chMax val="1"/>
          <dgm:dir/>
          <dgm:animLvl val="ctr"/>
          <dgm:resizeHandles val="exact"/>
        </dgm:presLayoutVars>
      </dgm:prSet>
      <dgm:spPr/>
    </dgm:pt>
    <dgm:pt modelId="{C9D02D75-EAFA-492B-97B9-A8801E885292}" type="pres">
      <dgm:prSet presAssocID="{94297A4C-2431-444C-A6E5-EA0E9A2CF2BC}" presName="centerShape" presStyleLbl="node0" presStyleIdx="0" presStyleCnt="1" custScaleX="113480" custScaleY="161051"/>
      <dgm:spPr>
        <a:prstGeom prst="flowChartPunchedTape">
          <a:avLst/>
        </a:prstGeom>
      </dgm:spPr>
    </dgm:pt>
    <dgm:pt modelId="{370E57AD-928F-433A-B227-837876138944}" type="pres">
      <dgm:prSet presAssocID="{9B1BE196-0AD4-4CD9-B85E-3466D49B296C}" presName="parTrans" presStyleLbl="sibTrans2D1" presStyleIdx="0" presStyleCnt="4" custScaleX="121000" custScaleY="121000"/>
      <dgm:spPr/>
    </dgm:pt>
    <dgm:pt modelId="{F1D598D0-26D3-406A-918B-FF856F143656}" type="pres">
      <dgm:prSet presAssocID="{9B1BE196-0AD4-4CD9-B85E-3466D49B296C}" presName="connectorText" presStyleLbl="sibTrans2D1" presStyleIdx="0" presStyleCnt="4"/>
      <dgm:spPr/>
    </dgm:pt>
    <dgm:pt modelId="{656D53E1-EDB4-44DB-89FD-9AAAFF1E725D}" type="pres">
      <dgm:prSet presAssocID="{C9A748F9-74D7-4137-B6D5-FCA880FF5546}" presName="node" presStyleLbl="node1" presStyleIdx="0" presStyleCnt="4" custScaleY="51284" custRadScaleRad="105512" custRadScaleInc="2222">
        <dgm:presLayoutVars>
          <dgm:bulletEnabled val="1"/>
        </dgm:presLayoutVars>
      </dgm:prSet>
      <dgm:spPr>
        <a:prstGeom prst="flowChartAlternateProcess">
          <a:avLst/>
        </a:prstGeom>
      </dgm:spPr>
    </dgm:pt>
    <dgm:pt modelId="{9B016FF2-4D2F-4E9C-9A94-CE86A694CAD4}" type="pres">
      <dgm:prSet presAssocID="{FC3C1C60-5476-421B-B9D3-4738F08CAD3B}" presName="parTrans" presStyleLbl="sibTrans2D1" presStyleIdx="1" presStyleCnt="4" custScaleX="104920" custScaleY="133100" custLinFactNeighborX="5416" custLinFactNeighborY="9728"/>
      <dgm:spPr/>
    </dgm:pt>
    <dgm:pt modelId="{26AEC182-E55C-4DCF-9583-7F748B4F238D}" type="pres">
      <dgm:prSet presAssocID="{FC3C1C60-5476-421B-B9D3-4738F08CAD3B}" presName="connectorText" presStyleLbl="sibTrans2D1" presStyleIdx="1" presStyleCnt="4"/>
      <dgm:spPr/>
    </dgm:pt>
    <dgm:pt modelId="{555DA598-D0ED-4DE3-86AB-4EB7C0111DF9}" type="pres">
      <dgm:prSet presAssocID="{03A3B66E-12A5-40C0-88E5-F3C56B206E6F}" presName="node" presStyleLbl="node1" presStyleIdx="1" presStyleCnt="4" custScaleY="49037" custRadScaleRad="144003">
        <dgm:presLayoutVars>
          <dgm:bulletEnabled val="1"/>
        </dgm:presLayoutVars>
      </dgm:prSet>
      <dgm:spPr>
        <a:prstGeom prst="flowChartAlternateProcess">
          <a:avLst/>
        </a:prstGeom>
      </dgm:spPr>
    </dgm:pt>
    <dgm:pt modelId="{FE984C2D-DB6E-46B2-8A1A-16BF4E896417}" type="pres">
      <dgm:prSet presAssocID="{8F7063ED-1097-409A-B5FC-34D3D2EA839B}" presName="parTrans" presStyleLbl="sibTrans2D1" presStyleIdx="2" presStyleCnt="4" custScaleX="121000" custScaleY="121000"/>
      <dgm:spPr/>
    </dgm:pt>
    <dgm:pt modelId="{32969E08-69BF-4CE0-8D6A-45EFD5DB3FE1}" type="pres">
      <dgm:prSet presAssocID="{8F7063ED-1097-409A-B5FC-34D3D2EA839B}" presName="connectorText" presStyleLbl="sibTrans2D1" presStyleIdx="2" presStyleCnt="4"/>
      <dgm:spPr/>
    </dgm:pt>
    <dgm:pt modelId="{53724DE3-1DE8-44DC-B973-B3DCA0E8DBA7}" type="pres">
      <dgm:prSet presAssocID="{200AA389-BB6F-449F-9B03-F4C4514885D0}" presName="node" presStyleLbl="node1" presStyleIdx="2" presStyleCnt="4" custScaleX="170920" custScaleY="75235" custRadScaleRad="110052" custRadScaleInc="-1367">
        <dgm:presLayoutVars>
          <dgm:bulletEnabled val="1"/>
        </dgm:presLayoutVars>
      </dgm:prSet>
      <dgm:spPr>
        <a:prstGeom prst="flowChartAlternateProcess">
          <a:avLst/>
        </a:prstGeom>
      </dgm:spPr>
    </dgm:pt>
    <dgm:pt modelId="{01702215-9512-4306-A013-F732C2D54D88}" type="pres">
      <dgm:prSet presAssocID="{67C7AE64-C7FA-41E7-96E0-DBA0AC8D6025}" presName="parTrans" presStyleLbl="sibTrans2D1" presStyleIdx="3" presStyleCnt="4" custScaleX="121000" custScaleY="121000"/>
      <dgm:spPr/>
    </dgm:pt>
    <dgm:pt modelId="{938BE4C1-6355-4B3A-9340-AA072554930E}" type="pres">
      <dgm:prSet presAssocID="{67C7AE64-C7FA-41E7-96E0-DBA0AC8D6025}" presName="connectorText" presStyleLbl="sibTrans2D1" presStyleIdx="3" presStyleCnt="4"/>
      <dgm:spPr/>
    </dgm:pt>
    <dgm:pt modelId="{DBE6792B-407E-4053-96EF-4794513B6AFD}" type="pres">
      <dgm:prSet presAssocID="{949A4F67-E11E-45FF-A551-99CEE84CD567}" presName="node" presStyleLbl="node1" presStyleIdx="3" presStyleCnt="4" custScaleY="50457" custRadScaleRad="144145" custRadScaleInc="1856">
        <dgm:presLayoutVars>
          <dgm:bulletEnabled val="1"/>
        </dgm:presLayoutVars>
      </dgm:prSet>
      <dgm:spPr>
        <a:prstGeom prst="flowChartAlternateProcess">
          <a:avLst/>
        </a:prstGeom>
      </dgm:spPr>
    </dgm:pt>
  </dgm:ptLst>
  <dgm:cxnLst>
    <dgm:cxn modelId="{7BF7FB07-0A17-4FBD-8CD9-B6DD5E8FA0F7}" type="presOf" srcId="{17F7E0BC-A6F5-4C0A-9BA7-0C93D973A824}" destId="{E469A33D-5045-4696-AE4C-50D48AA9E59F}" srcOrd="0" destOrd="0" presId="urn:microsoft.com/office/officeart/2005/8/layout/radial5"/>
    <dgm:cxn modelId="{4F49D915-4F03-45E2-9991-801474CDFB34}" type="presOf" srcId="{FC3C1C60-5476-421B-B9D3-4738F08CAD3B}" destId="{9B016FF2-4D2F-4E9C-9A94-CE86A694CAD4}" srcOrd="0" destOrd="0" presId="urn:microsoft.com/office/officeart/2005/8/layout/radial5"/>
    <dgm:cxn modelId="{498C8F3B-CB33-49AF-B29A-2B60CC0EA1D2}" type="presOf" srcId="{FC3C1C60-5476-421B-B9D3-4738F08CAD3B}" destId="{26AEC182-E55C-4DCF-9583-7F748B4F238D}" srcOrd="1" destOrd="0" presId="urn:microsoft.com/office/officeart/2005/8/layout/radial5"/>
    <dgm:cxn modelId="{4CCC3B4B-F0A4-455E-BA9B-57AA62C05EB7}" srcId="{94297A4C-2431-444C-A6E5-EA0E9A2CF2BC}" destId="{C9A748F9-74D7-4137-B6D5-FCA880FF5546}" srcOrd="0" destOrd="0" parTransId="{9B1BE196-0AD4-4CD9-B85E-3466D49B296C}" sibTransId="{094657A0-99ED-480D-9615-8BBE0EFA0D6E}"/>
    <dgm:cxn modelId="{8917704D-E382-4866-8DD9-520B98A6CDDE}" type="presOf" srcId="{67C7AE64-C7FA-41E7-96E0-DBA0AC8D6025}" destId="{938BE4C1-6355-4B3A-9340-AA072554930E}" srcOrd="1" destOrd="0" presId="urn:microsoft.com/office/officeart/2005/8/layout/radial5"/>
    <dgm:cxn modelId="{ED36F16E-BACD-414B-853C-9AFED941FB4D}" type="presOf" srcId="{8F7063ED-1097-409A-B5FC-34D3D2EA839B}" destId="{32969E08-69BF-4CE0-8D6A-45EFD5DB3FE1}" srcOrd="1" destOrd="0" presId="urn:microsoft.com/office/officeart/2005/8/layout/radial5"/>
    <dgm:cxn modelId="{32073572-9360-4F90-BD7D-92DC8D72955A}" srcId="{17F7E0BC-A6F5-4C0A-9BA7-0C93D973A824}" destId="{94297A4C-2431-444C-A6E5-EA0E9A2CF2BC}" srcOrd="0" destOrd="0" parTransId="{C1AA2856-6C3A-4C74-B51F-526B4A0DDDE9}" sibTransId="{492BAA36-565E-4170-9991-9370D77F0B7A}"/>
    <dgm:cxn modelId="{79D29752-6837-4F96-8B28-60270AF6A7AA}" srcId="{94297A4C-2431-444C-A6E5-EA0E9A2CF2BC}" destId="{949A4F67-E11E-45FF-A551-99CEE84CD567}" srcOrd="3" destOrd="0" parTransId="{67C7AE64-C7FA-41E7-96E0-DBA0AC8D6025}" sibTransId="{7E3A88EF-D1AD-447C-9636-6548C1AF6E8C}"/>
    <dgm:cxn modelId="{71B72F77-071E-416B-86ED-94B5B23DEEB7}" type="presOf" srcId="{8F7063ED-1097-409A-B5FC-34D3D2EA839B}" destId="{FE984C2D-DB6E-46B2-8A1A-16BF4E896417}" srcOrd="0" destOrd="0" presId="urn:microsoft.com/office/officeart/2005/8/layout/radial5"/>
    <dgm:cxn modelId="{7F7FBB59-4C0B-4E70-A562-A747C047CF1F}" type="presOf" srcId="{200AA389-BB6F-449F-9B03-F4C4514885D0}" destId="{53724DE3-1DE8-44DC-B973-B3DCA0E8DBA7}" srcOrd="0" destOrd="0" presId="urn:microsoft.com/office/officeart/2005/8/layout/radial5"/>
    <dgm:cxn modelId="{2E9AAE5A-25EF-4849-BFBA-80B708802CAD}" type="presOf" srcId="{03A3B66E-12A5-40C0-88E5-F3C56B206E6F}" destId="{555DA598-D0ED-4DE3-86AB-4EB7C0111DF9}" srcOrd="0" destOrd="0" presId="urn:microsoft.com/office/officeart/2005/8/layout/radial5"/>
    <dgm:cxn modelId="{F925C25A-A810-4A89-B25B-1410877FD4CE}" srcId="{94297A4C-2431-444C-A6E5-EA0E9A2CF2BC}" destId="{200AA389-BB6F-449F-9B03-F4C4514885D0}" srcOrd="2" destOrd="0" parTransId="{8F7063ED-1097-409A-B5FC-34D3D2EA839B}" sibTransId="{98001579-D559-4863-BD85-B987D42302AB}"/>
    <dgm:cxn modelId="{5460377B-B0F9-4CB3-85C3-055848CDDC39}" type="presOf" srcId="{949A4F67-E11E-45FF-A551-99CEE84CD567}" destId="{DBE6792B-407E-4053-96EF-4794513B6AFD}" srcOrd="0" destOrd="0" presId="urn:microsoft.com/office/officeart/2005/8/layout/radial5"/>
    <dgm:cxn modelId="{360F6D85-AA9B-401C-81E4-F99F9F9C043E}" type="presOf" srcId="{C9A748F9-74D7-4137-B6D5-FCA880FF5546}" destId="{656D53E1-EDB4-44DB-89FD-9AAAFF1E725D}" srcOrd="0" destOrd="0" presId="urn:microsoft.com/office/officeart/2005/8/layout/radial5"/>
    <dgm:cxn modelId="{3FF84589-16AF-4E19-83DC-2ABE64BA9CE3}" srcId="{94297A4C-2431-444C-A6E5-EA0E9A2CF2BC}" destId="{03A3B66E-12A5-40C0-88E5-F3C56B206E6F}" srcOrd="1" destOrd="0" parTransId="{FC3C1C60-5476-421B-B9D3-4738F08CAD3B}" sibTransId="{AAE83311-7962-403A-B123-2A6CA6B8F57A}"/>
    <dgm:cxn modelId="{24F181D4-D394-4F16-AB81-610D9FAE6569}" type="presOf" srcId="{94297A4C-2431-444C-A6E5-EA0E9A2CF2BC}" destId="{C9D02D75-EAFA-492B-97B9-A8801E885292}" srcOrd="0" destOrd="0" presId="urn:microsoft.com/office/officeart/2005/8/layout/radial5"/>
    <dgm:cxn modelId="{079C6DDE-D1E4-47FC-A4DC-1458AAC7A499}" type="presOf" srcId="{9B1BE196-0AD4-4CD9-B85E-3466D49B296C}" destId="{370E57AD-928F-433A-B227-837876138944}" srcOrd="0" destOrd="0" presId="urn:microsoft.com/office/officeart/2005/8/layout/radial5"/>
    <dgm:cxn modelId="{AE0370E2-8D36-4057-968A-6249E8F802A5}" type="presOf" srcId="{67C7AE64-C7FA-41E7-96E0-DBA0AC8D6025}" destId="{01702215-9512-4306-A013-F732C2D54D88}" srcOrd="0" destOrd="0" presId="urn:microsoft.com/office/officeart/2005/8/layout/radial5"/>
    <dgm:cxn modelId="{6DF04EF0-2F9A-4EEC-9898-BC99D32A48DC}" type="presOf" srcId="{9B1BE196-0AD4-4CD9-B85E-3466D49B296C}" destId="{F1D598D0-26D3-406A-918B-FF856F143656}" srcOrd="1" destOrd="0" presId="urn:microsoft.com/office/officeart/2005/8/layout/radial5"/>
    <dgm:cxn modelId="{ADA0C9CC-B0DB-4DEE-B67F-219965E4BB88}" type="presParOf" srcId="{E469A33D-5045-4696-AE4C-50D48AA9E59F}" destId="{C9D02D75-EAFA-492B-97B9-A8801E885292}" srcOrd="0" destOrd="0" presId="urn:microsoft.com/office/officeart/2005/8/layout/radial5"/>
    <dgm:cxn modelId="{AD22693B-7DEC-4A33-969C-B6B4A7308F60}" type="presParOf" srcId="{E469A33D-5045-4696-AE4C-50D48AA9E59F}" destId="{370E57AD-928F-433A-B227-837876138944}" srcOrd="1" destOrd="0" presId="urn:microsoft.com/office/officeart/2005/8/layout/radial5"/>
    <dgm:cxn modelId="{968AF728-BDA8-48E5-8931-DD9A95E8F41A}" type="presParOf" srcId="{370E57AD-928F-433A-B227-837876138944}" destId="{F1D598D0-26D3-406A-918B-FF856F143656}" srcOrd="0" destOrd="0" presId="urn:microsoft.com/office/officeart/2005/8/layout/radial5"/>
    <dgm:cxn modelId="{0CE5A6F4-5978-4D1E-B61E-C5CE1F98CD73}" type="presParOf" srcId="{E469A33D-5045-4696-AE4C-50D48AA9E59F}" destId="{656D53E1-EDB4-44DB-89FD-9AAAFF1E725D}" srcOrd="2" destOrd="0" presId="urn:microsoft.com/office/officeart/2005/8/layout/radial5"/>
    <dgm:cxn modelId="{B5F1DF29-A9FE-4B81-A950-3C076AC62320}" type="presParOf" srcId="{E469A33D-5045-4696-AE4C-50D48AA9E59F}" destId="{9B016FF2-4D2F-4E9C-9A94-CE86A694CAD4}" srcOrd="3" destOrd="0" presId="urn:microsoft.com/office/officeart/2005/8/layout/radial5"/>
    <dgm:cxn modelId="{C2D99B8E-EFEB-4678-81CB-227AC06141EC}" type="presParOf" srcId="{9B016FF2-4D2F-4E9C-9A94-CE86A694CAD4}" destId="{26AEC182-E55C-4DCF-9583-7F748B4F238D}" srcOrd="0" destOrd="0" presId="urn:microsoft.com/office/officeart/2005/8/layout/radial5"/>
    <dgm:cxn modelId="{BBD22DF2-8299-4DA9-AF6B-3252ED3AD598}" type="presParOf" srcId="{E469A33D-5045-4696-AE4C-50D48AA9E59F}" destId="{555DA598-D0ED-4DE3-86AB-4EB7C0111DF9}" srcOrd="4" destOrd="0" presId="urn:microsoft.com/office/officeart/2005/8/layout/radial5"/>
    <dgm:cxn modelId="{D808C88E-E93C-43D9-84B0-1236513CD341}" type="presParOf" srcId="{E469A33D-5045-4696-AE4C-50D48AA9E59F}" destId="{FE984C2D-DB6E-46B2-8A1A-16BF4E896417}" srcOrd="5" destOrd="0" presId="urn:microsoft.com/office/officeart/2005/8/layout/radial5"/>
    <dgm:cxn modelId="{8614CA90-39E1-4CF0-A0C2-60316FC07EC1}" type="presParOf" srcId="{FE984C2D-DB6E-46B2-8A1A-16BF4E896417}" destId="{32969E08-69BF-4CE0-8D6A-45EFD5DB3FE1}" srcOrd="0" destOrd="0" presId="urn:microsoft.com/office/officeart/2005/8/layout/radial5"/>
    <dgm:cxn modelId="{31B92A43-4B4F-440F-8B7B-54A5FC4C5C75}" type="presParOf" srcId="{E469A33D-5045-4696-AE4C-50D48AA9E59F}" destId="{53724DE3-1DE8-44DC-B973-B3DCA0E8DBA7}" srcOrd="6" destOrd="0" presId="urn:microsoft.com/office/officeart/2005/8/layout/radial5"/>
    <dgm:cxn modelId="{B890F492-202E-4B10-BCE4-0F40B3E22B23}" type="presParOf" srcId="{E469A33D-5045-4696-AE4C-50D48AA9E59F}" destId="{01702215-9512-4306-A013-F732C2D54D88}" srcOrd="7" destOrd="0" presId="urn:microsoft.com/office/officeart/2005/8/layout/radial5"/>
    <dgm:cxn modelId="{774D0592-6950-4930-8174-6A2E2D142F2F}" type="presParOf" srcId="{01702215-9512-4306-A013-F732C2D54D88}" destId="{938BE4C1-6355-4B3A-9340-AA072554930E}" srcOrd="0" destOrd="0" presId="urn:microsoft.com/office/officeart/2005/8/layout/radial5"/>
    <dgm:cxn modelId="{FF214B7B-9DAE-4DF1-8AF8-CFC7957337D6}" type="presParOf" srcId="{E469A33D-5045-4696-AE4C-50D48AA9E59F}" destId="{DBE6792B-407E-4053-96EF-4794513B6AFD}" srcOrd="8" destOrd="0" presId="urn:microsoft.com/office/officeart/2005/8/layout/radial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178756-819A-4EAD-B318-0A486C7CC32B}" type="doc">
      <dgm:prSet loTypeId="urn:microsoft.com/office/officeart/2005/8/layout/funnel1" loCatId="relationship" qsTypeId="urn:microsoft.com/office/officeart/2005/8/quickstyle/simple1" qsCatId="simple" csTypeId="urn:microsoft.com/office/officeart/2005/8/colors/accent5_2" csCatId="accent5" phldr="1"/>
      <dgm:spPr/>
      <dgm:t>
        <a:bodyPr/>
        <a:lstStyle/>
        <a:p>
          <a:endParaRPr lang="en-ZA"/>
        </a:p>
      </dgm:t>
    </dgm:pt>
    <dgm:pt modelId="{A7BC27C7-9AEC-45C9-B1ED-052B309C1072}">
      <dgm:prSet phldrT="[Text]" custT="1"/>
      <dgm:spPr/>
      <dgm:t>
        <a:bodyPr/>
        <a:lstStyle/>
        <a:p>
          <a:r>
            <a:rPr lang="en-ZA" sz="1600" dirty="0"/>
            <a:t>Employer</a:t>
          </a:r>
        </a:p>
      </dgm:t>
    </dgm:pt>
    <dgm:pt modelId="{A6BB0FB3-D840-410E-B522-BE8742BAA608}" type="parTrans" cxnId="{C8E3DCB9-0B4F-4056-AD75-BC235647DD46}">
      <dgm:prSet/>
      <dgm:spPr/>
      <dgm:t>
        <a:bodyPr/>
        <a:lstStyle/>
        <a:p>
          <a:endParaRPr lang="en-ZA"/>
        </a:p>
      </dgm:t>
    </dgm:pt>
    <dgm:pt modelId="{8AFD9BA6-285E-4411-A6FA-88FBED947688}" type="sibTrans" cxnId="{C8E3DCB9-0B4F-4056-AD75-BC235647DD46}">
      <dgm:prSet/>
      <dgm:spPr/>
      <dgm:t>
        <a:bodyPr/>
        <a:lstStyle/>
        <a:p>
          <a:endParaRPr lang="en-ZA"/>
        </a:p>
      </dgm:t>
    </dgm:pt>
    <dgm:pt modelId="{08FEE932-8E17-4684-B020-93C7312E36F1}">
      <dgm:prSet phldrT="[Text]" custT="1"/>
      <dgm:spPr/>
      <dgm:t>
        <a:bodyPr/>
        <a:lstStyle/>
        <a:p>
          <a:r>
            <a:rPr lang="en-ZA" sz="1600" dirty="0"/>
            <a:t>Learner</a:t>
          </a:r>
        </a:p>
      </dgm:t>
    </dgm:pt>
    <dgm:pt modelId="{CAE1989F-A228-4CC6-BEE9-BCE66841E704}" type="parTrans" cxnId="{EA9A1D7E-7E22-4316-B775-2303C796D066}">
      <dgm:prSet/>
      <dgm:spPr/>
      <dgm:t>
        <a:bodyPr/>
        <a:lstStyle/>
        <a:p>
          <a:endParaRPr lang="en-ZA"/>
        </a:p>
      </dgm:t>
    </dgm:pt>
    <dgm:pt modelId="{8D2F8F64-8DD7-491A-9491-827552D08F0B}" type="sibTrans" cxnId="{EA9A1D7E-7E22-4316-B775-2303C796D066}">
      <dgm:prSet/>
      <dgm:spPr/>
      <dgm:t>
        <a:bodyPr/>
        <a:lstStyle/>
        <a:p>
          <a:endParaRPr lang="en-ZA"/>
        </a:p>
      </dgm:t>
    </dgm:pt>
    <dgm:pt modelId="{70BD2364-D7C7-4ECA-BA92-313ACFEB46C1}">
      <dgm:prSet phldrT="[Text]" custT="1"/>
      <dgm:spPr/>
      <dgm:t>
        <a:bodyPr/>
        <a:lstStyle/>
        <a:p>
          <a:r>
            <a:rPr lang="en-ZA" sz="1600" dirty="0"/>
            <a:t>Provider</a:t>
          </a:r>
        </a:p>
      </dgm:t>
    </dgm:pt>
    <dgm:pt modelId="{F6D8F583-B106-41A9-9D24-0F6987EDFA13}" type="parTrans" cxnId="{AA9BFDDE-C29A-44F0-B687-CE753B92D5B3}">
      <dgm:prSet/>
      <dgm:spPr/>
      <dgm:t>
        <a:bodyPr/>
        <a:lstStyle/>
        <a:p>
          <a:endParaRPr lang="en-ZA"/>
        </a:p>
      </dgm:t>
    </dgm:pt>
    <dgm:pt modelId="{FCF3C6D2-E4B5-4D8A-8749-E08CCF6B885C}" type="sibTrans" cxnId="{AA9BFDDE-C29A-44F0-B687-CE753B92D5B3}">
      <dgm:prSet/>
      <dgm:spPr/>
      <dgm:t>
        <a:bodyPr/>
        <a:lstStyle/>
        <a:p>
          <a:endParaRPr lang="en-ZA"/>
        </a:p>
      </dgm:t>
    </dgm:pt>
    <dgm:pt modelId="{9E5BD776-4122-45AB-AE95-C002E51FBE8A}">
      <dgm:prSet phldrT="[Text]"/>
      <dgm:spPr/>
      <dgm:t>
        <a:bodyPr/>
        <a:lstStyle/>
        <a:p>
          <a:r>
            <a:rPr lang="en-ZA" dirty="0"/>
            <a:t>Contract</a:t>
          </a:r>
        </a:p>
      </dgm:t>
    </dgm:pt>
    <dgm:pt modelId="{DD4D9D03-AA89-407C-8150-B778EBD601D3}" type="parTrans" cxnId="{948F7CAC-BBB0-4494-B54D-B21C56477B08}">
      <dgm:prSet/>
      <dgm:spPr/>
      <dgm:t>
        <a:bodyPr/>
        <a:lstStyle/>
        <a:p>
          <a:endParaRPr lang="en-ZA"/>
        </a:p>
      </dgm:t>
    </dgm:pt>
    <dgm:pt modelId="{47760512-38B0-4A62-B091-74DF80887CE2}" type="sibTrans" cxnId="{948F7CAC-BBB0-4494-B54D-B21C56477B08}">
      <dgm:prSet/>
      <dgm:spPr/>
      <dgm:t>
        <a:bodyPr/>
        <a:lstStyle/>
        <a:p>
          <a:endParaRPr lang="en-ZA"/>
        </a:p>
      </dgm:t>
    </dgm:pt>
    <dgm:pt modelId="{4DCA151E-FC4B-4C56-A2E4-3788FE3E8036}" type="pres">
      <dgm:prSet presAssocID="{C3178756-819A-4EAD-B318-0A486C7CC32B}" presName="Name0" presStyleCnt="0">
        <dgm:presLayoutVars>
          <dgm:chMax val="4"/>
          <dgm:resizeHandles val="exact"/>
        </dgm:presLayoutVars>
      </dgm:prSet>
      <dgm:spPr/>
    </dgm:pt>
    <dgm:pt modelId="{3D04ABA3-6140-4C3C-B6B6-279E905AE782}" type="pres">
      <dgm:prSet presAssocID="{C3178756-819A-4EAD-B318-0A486C7CC32B}" presName="ellipse" presStyleLbl="trBgShp" presStyleIdx="0" presStyleCnt="1"/>
      <dgm:spPr/>
    </dgm:pt>
    <dgm:pt modelId="{2A3CD66F-B486-4915-9086-8B1AB8EFA774}" type="pres">
      <dgm:prSet presAssocID="{C3178756-819A-4EAD-B318-0A486C7CC32B}" presName="arrow1" presStyleLbl="fgShp" presStyleIdx="0" presStyleCnt="1"/>
      <dgm:spPr/>
    </dgm:pt>
    <dgm:pt modelId="{05E07422-DD7D-4763-A198-6C337DEA4D57}" type="pres">
      <dgm:prSet presAssocID="{C3178756-819A-4EAD-B318-0A486C7CC32B}" presName="rectangle" presStyleLbl="revTx" presStyleIdx="0" presStyleCnt="1">
        <dgm:presLayoutVars>
          <dgm:bulletEnabled val="1"/>
        </dgm:presLayoutVars>
      </dgm:prSet>
      <dgm:spPr/>
    </dgm:pt>
    <dgm:pt modelId="{8D404760-EF1F-41A9-9950-1DE7FC5DD311}" type="pres">
      <dgm:prSet presAssocID="{08FEE932-8E17-4684-B020-93C7312E36F1}" presName="item1" presStyleLbl="node1" presStyleIdx="0" presStyleCnt="3">
        <dgm:presLayoutVars>
          <dgm:bulletEnabled val="1"/>
        </dgm:presLayoutVars>
      </dgm:prSet>
      <dgm:spPr/>
    </dgm:pt>
    <dgm:pt modelId="{C82E2775-FF46-40DD-AFAF-CC1F9197A7AC}" type="pres">
      <dgm:prSet presAssocID="{70BD2364-D7C7-4ECA-BA92-313ACFEB46C1}" presName="item2" presStyleLbl="node1" presStyleIdx="1" presStyleCnt="3" custScaleX="96715">
        <dgm:presLayoutVars>
          <dgm:bulletEnabled val="1"/>
        </dgm:presLayoutVars>
      </dgm:prSet>
      <dgm:spPr/>
    </dgm:pt>
    <dgm:pt modelId="{EF671B82-B261-485A-B7B3-3F63282523A7}" type="pres">
      <dgm:prSet presAssocID="{9E5BD776-4122-45AB-AE95-C002E51FBE8A}" presName="item3" presStyleLbl="node1" presStyleIdx="2" presStyleCnt="3" custScaleX="103285">
        <dgm:presLayoutVars>
          <dgm:bulletEnabled val="1"/>
        </dgm:presLayoutVars>
      </dgm:prSet>
      <dgm:spPr/>
    </dgm:pt>
    <dgm:pt modelId="{76F5A140-F894-4327-83E7-7E792D561EBD}" type="pres">
      <dgm:prSet presAssocID="{C3178756-819A-4EAD-B318-0A486C7CC32B}" presName="funnel" presStyleLbl="trAlignAcc1" presStyleIdx="0" presStyleCnt="1" custLinFactNeighborX="62" custLinFactNeighborY="477"/>
      <dgm:spPr/>
    </dgm:pt>
  </dgm:ptLst>
  <dgm:cxnLst>
    <dgm:cxn modelId="{B490A511-5079-4EA4-8F65-D5E7A35F0778}" type="presOf" srcId="{08FEE932-8E17-4684-B020-93C7312E36F1}" destId="{C82E2775-FF46-40DD-AFAF-CC1F9197A7AC}" srcOrd="0" destOrd="0" presId="urn:microsoft.com/office/officeart/2005/8/layout/funnel1"/>
    <dgm:cxn modelId="{C40CC439-D2D4-4984-A86A-CFDC774992EB}" type="presOf" srcId="{A7BC27C7-9AEC-45C9-B1ED-052B309C1072}" destId="{EF671B82-B261-485A-B7B3-3F63282523A7}" srcOrd="0" destOrd="0" presId="urn:microsoft.com/office/officeart/2005/8/layout/funnel1"/>
    <dgm:cxn modelId="{84943172-4EDE-4325-A6AF-9A684C33A840}" type="presOf" srcId="{70BD2364-D7C7-4ECA-BA92-313ACFEB46C1}" destId="{8D404760-EF1F-41A9-9950-1DE7FC5DD311}" srcOrd="0" destOrd="0" presId="urn:microsoft.com/office/officeart/2005/8/layout/funnel1"/>
    <dgm:cxn modelId="{EA9A1D7E-7E22-4316-B775-2303C796D066}" srcId="{C3178756-819A-4EAD-B318-0A486C7CC32B}" destId="{08FEE932-8E17-4684-B020-93C7312E36F1}" srcOrd="1" destOrd="0" parTransId="{CAE1989F-A228-4CC6-BEE9-BCE66841E704}" sibTransId="{8D2F8F64-8DD7-491A-9491-827552D08F0B}"/>
    <dgm:cxn modelId="{4164488A-FB63-4202-A4D2-8C40240AE758}" type="presOf" srcId="{9E5BD776-4122-45AB-AE95-C002E51FBE8A}" destId="{05E07422-DD7D-4763-A198-6C337DEA4D57}" srcOrd="0" destOrd="0" presId="urn:microsoft.com/office/officeart/2005/8/layout/funnel1"/>
    <dgm:cxn modelId="{948F7CAC-BBB0-4494-B54D-B21C56477B08}" srcId="{C3178756-819A-4EAD-B318-0A486C7CC32B}" destId="{9E5BD776-4122-45AB-AE95-C002E51FBE8A}" srcOrd="3" destOrd="0" parTransId="{DD4D9D03-AA89-407C-8150-B778EBD601D3}" sibTransId="{47760512-38B0-4A62-B091-74DF80887CE2}"/>
    <dgm:cxn modelId="{C8E3DCB9-0B4F-4056-AD75-BC235647DD46}" srcId="{C3178756-819A-4EAD-B318-0A486C7CC32B}" destId="{A7BC27C7-9AEC-45C9-B1ED-052B309C1072}" srcOrd="0" destOrd="0" parTransId="{A6BB0FB3-D840-410E-B522-BE8742BAA608}" sibTransId="{8AFD9BA6-285E-4411-A6FA-88FBED947688}"/>
    <dgm:cxn modelId="{ADFD97CF-61A0-4478-BC76-90AE3FBCAD5F}" type="presOf" srcId="{C3178756-819A-4EAD-B318-0A486C7CC32B}" destId="{4DCA151E-FC4B-4C56-A2E4-3788FE3E8036}" srcOrd="0" destOrd="0" presId="urn:microsoft.com/office/officeart/2005/8/layout/funnel1"/>
    <dgm:cxn modelId="{AA9BFDDE-C29A-44F0-B687-CE753B92D5B3}" srcId="{C3178756-819A-4EAD-B318-0A486C7CC32B}" destId="{70BD2364-D7C7-4ECA-BA92-313ACFEB46C1}" srcOrd="2" destOrd="0" parTransId="{F6D8F583-B106-41A9-9D24-0F6987EDFA13}" sibTransId="{FCF3C6D2-E4B5-4D8A-8749-E08CCF6B885C}"/>
    <dgm:cxn modelId="{FAAF3148-E886-4E96-869F-020CC4FB5DEF}" type="presParOf" srcId="{4DCA151E-FC4B-4C56-A2E4-3788FE3E8036}" destId="{3D04ABA3-6140-4C3C-B6B6-279E905AE782}" srcOrd="0" destOrd="0" presId="urn:microsoft.com/office/officeart/2005/8/layout/funnel1"/>
    <dgm:cxn modelId="{75DE265B-FC85-4AE0-83F9-79A554252104}" type="presParOf" srcId="{4DCA151E-FC4B-4C56-A2E4-3788FE3E8036}" destId="{2A3CD66F-B486-4915-9086-8B1AB8EFA774}" srcOrd="1" destOrd="0" presId="urn:microsoft.com/office/officeart/2005/8/layout/funnel1"/>
    <dgm:cxn modelId="{C4611D34-D139-4016-A024-AD3D2B9ECC26}" type="presParOf" srcId="{4DCA151E-FC4B-4C56-A2E4-3788FE3E8036}" destId="{05E07422-DD7D-4763-A198-6C337DEA4D57}" srcOrd="2" destOrd="0" presId="urn:microsoft.com/office/officeart/2005/8/layout/funnel1"/>
    <dgm:cxn modelId="{3BFBFE61-76CC-4170-B1E8-AC9F579CD4E6}" type="presParOf" srcId="{4DCA151E-FC4B-4C56-A2E4-3788FE3E8036}" destId="{8D404760-EF1F-41A9-9950-1DE7FC5DD311}" srcOrd="3" destOrd="0" presId="urn:microsoft.com/office/officeart/2005/8/layout/funnel1"/>
    <dgm:cxn modelId="{88F7C199-85B0-40E0-B826-D1FC3F4B2680}" type="presParOf" srcId="{4DCA151E-FC4B-4C56-A2E4-3788FE3E8036}" destId="{C82E2775-FF46-40DD-AFAF-CC1F9197A7AC}" srcOrd="4" destOrd="0" presId="urn:microsoft.com/office/officeart/2005/8/layout/funnel1"/>
    <dgm:cxn modelId="{DF833F7A-E6F4-4341-BD8B-216B09D5CC61}" type="presParOf" srcId="{4DCA151E-FC4B-4C56-A2E4-3788FE3E8036}" destId="{EF671B82-B261-485A-B7B3-3F63282523A7}" srcOrd="5" destOrd="0" presId="urn:microsoft.com/office/officeart/2005/8/layout/funnel1"/>
    <dgm:cxn modelId="{FE06DE68-0D59-4083-A8DF-E80EF4DCFC79}" type="presParOf" srcId="{4DCA151E-FC4B-4C56-A2E4-3788FE3E8036}" destId="{76F5A140-F894-4327-83E7-7E792D561EB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D38FF-807A-4FD5-9259-A9D148E3FB89}">
      <dsp:nvSpPr>
        <dsp:cNvPr id="0" name=""/>
        <dsp:cNvSpPr/>
      </dsp:nvSpPr>
      <dsp:spPr>
        <a:xfrm>
          <a:off x="689622" y="234"/>
          <a:ext cx="1799800" cy="1079880"/>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Recruitment</a:t>
          </a:r>
        </a:p>
      </dsp:txBody>
      <dsp:txXfrm>
        <a:off x="721251" y="31863"/>
        <a:ext cx="1736542" cy="1016622"/>
      </dsp:txXfrm>
    </dsp:sp>
    <dsp:sp modelId="{FF977A4D-7578-4B19-92E9-84C9A29B6F89}">
      <dsp:nvSpPr>
        <dsp:cNvPr id="0" name=""/>
        <dsp:cNvSpPr/>
      </dsp:nvSpPr>
      <dsp:spPr>
        <a:xfrm>
          <a:off x="2647805" y="316999"/>
          <a:ext cx="381557" cy="446350"/>
        </a:xfrm>
        <a:prstGeom prst="righ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ZA" sz="1300" kern="1200"/>
        </a:p>
      </dsp:txBody>
      <dsp:txXfrm>
        <a:off x="2647805" y="406269"/>
        <a:ext cx="267090" cy="267810"/>
      </dsp:txXfrm>
    </dsp:sp>
    <dsp:sp modelId="{C3645272-636D-4706-9518-02AE27811EC2}">
      <dsp:nvSpPr>
        <dsp:cNvPr id="0" name=""/>
        <dsp:cNvSpPr/>
      </dsp:nvSpPr>
      <dsp:spPr>
        <a:xfrm>
          <a:off x="3209343" y="234"/>
          <a:ext cx="1799800" cy="1079880"/>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Learnership agreement</a:t>
          </a:r>
        </a:p>
      </dsp:txBody>
      <dsp:txXfrm>
        <a:off x="3240972" y="31863"/>
        <a:ext cx="1736542" cy="1016622"/>
      </dsp:txXfrm>
    </dsp:sp>
    <dsp:sp modelId="{C8DE4EDA-6591-4C8C-8ADF-3EBFF8BF473E}">
      <dsp:nvSpPr>
        <dsp:cNvPr id="0" name=""/>
        <dsp:cNvSpPr/>
      </dsp:nvSpPr>
      <dsp:spPr>
        <a:xfrm>
          <a:off x="5167526" y="316999"/>
          <a:ext cx="381557" cy="446350"/>
        </a:xfrm>
        <a:prstGeom prst="righ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ZA" sz="1300" kern="1200"/>
        </a:p>
      </dsp:txBody>
      <dsp:txXfrm>
        <a:off x="5167526" y="406269"/>
        <a:ext cx="267090" cy="267810"/>
      </dsp:txXfrm>
    </dsp:sp>
    <dsp:sp modelId="{CF93D08F-632A-4D05-A9D6-3903C043AFAC}">
      <dsp:nvSpPr>
        <dsp:cNvPr id="0" name=""/>
        <dsp:cNvSpPr/>
      </dsp:nvSpPr>
      <dsp:spPr>
        <a:xfrm>
          <a:off x="5729063" y="234"/>
          <a:ext cx="1799800" cy="1079880"/>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Employment contract</a:t>
          </a:r>
        </a:p>
      </dsp:txBody>
      <dsp:txXfrm>
        <a:off x="5760692" y="31863"/>
        <a:ext cx="1736542" cy="1016622"/>
      </dsp:txXfrm>
    </dsp:sp>
    <dsp:sp modelId="{C5862525-9800-464E-9E36-AB6BF1B1C90A}">
      <dsp:nvSpPr>
        <dsp:cNvPr id="0" name=""/>
        <dsp:cNvSpPr/>
      </dsp:nvSpPr>
      <dsp:spPr>
        <a:xfrm rot="5400000">
          <a:off x="6438185" y="1206100"/>
          <a:ext cx="381557" cy="446350"/>
        </a:xfrm>
        <a:prstGeom prst="righ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ZA" sz="1300" kern="1200"/>
        </a:p>
      </dsp:txBody>
      <dsp:txXfrm rot="-5400000">
        <a:off x="6495059" y="1238497"/>
        <a:ext cx="267810" cy="267090"/>
      </dsp:txXfrm>
    </dsp:sp>
    <dsp:sp modelId="{3138308A-3371-472F-88F5-D995125B278B}">
      <dsp:nvSpPr>
        <dsp:cNvPr id="0" name=""/>
        <dsp:cNvSpPr/>
      </dsp:nvSpPr>
      <dsp:spPr>
        <a:xfrm>
          <a:off x="5729063" y="1800034"/>
          <a:ext cx="1799800" cy="1079880"/>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Orientation</a:t>
          </a:r>
        </a:p>
      </dsp:txBody>
      <dsp:txXfrm>
        <a:off x="5760692" y="1831663"/>
        <a:ext cx="1736542" cy="1016622"/>
      </dsp:txXfrm>
    </dsp:sp>
    <dsp:sp modelId="{8CBE7EF8-4022-4086-9602-2E50C1A5161A}">
      <dsp:nvSpPr>
        <dsp:cNvPr id="0" name=""/>
        <dsp:cNvSpPr/>
      </dsp:nvSpPr>
      <dsp:spPr>
        <a:xfrm rot="10800000">
          <a:off x="5189123" y="2116799"/>
          <a:ext cx="381557" cy="446350"/>
        </a:xfrm>
        <a:prstGeom prst="righ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ZA" sz="1300" kern="1200"/>
        </a:p>
      </dsp:txBody>
      <dsp:txXfrm rot="10800000">
        <a:off x="5303590" y="2206069"/>
        <a:ext cx="267090" cy="267810"/>
      </dsp:txXfrm>
    </dsp:sp>
    <dsp:sp modelId="{DDA2C379-4294-42B6-9E77-150EDB1A4465}">
      <dsp:nvSpPr>
        <dsp:cNvPr id="0" name=""/>
        <dsp:cNvSpPr/>
      </dsp:nvSpPr>
      <dsp:spPr>
        <a:xfrm>
          <a:off x="3209343" y="1800034"/>
          <a:ext cx="1799800" cy="1079880"/>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Learnership programme – class and workplace</a:t>
          </a:r>
        </a:p>
      </dsp:txBody>
      <dsp:txXfrm>
        <a:off x="3240972" y="1831663"/>
        <a:ext cx="1736542" cy="1016622"/>
      </dsp:txXfrm>
    </dsp:sp>
    <dsp:sp modelId="{AA73F45A-EB51-4A39-A4D4-CA385B0063F9}">
      <dsp:nvSpPr>
        <dsp:cNvPr id="0" name=""/>
        <dsp:cNvSpPr/>
      </dsp:nvSpPr>
      <dsp:spPr>
        <a:xfrm rot="10800000">
          <a:off x="2669403" y="2116799"/>
          <a:ext cx="381557" cy="446350"/>
        </a:xfrm>
        <a:prstGeom prst="righ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ZA" sz="1300" kern="1200"/>
        </a:p>
      </dsp:txBody>
      <dsp:txXfrm rot="10800000">
        <a:off x="2783870" y="2206069"/>
        <a:ext cx="267090" cy="267810"/>
      </dsp:txXfrm>
    </dsp:sp>
    <dsp:sp modelId="{21B6B74D-581F-40C0-B420-35B0026EB56F}">
      <dsp:nvSpPr>
        <dsp:cNvPr id="0" name=""/>
        <dsp:cNvSpPr/>
      </dsp:nvSpPr>
      <dsp:spPr>
        <a:xfrm>
          <a:off x="689622" y="1800034"/>
          <a:ext cx="1799800" cy="1079880"/>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Programme followed for duration of Learnership</a:t>
          </a:r>
        </a:p>
      </dsp:txBody>
      <dsp:txXfrm>
        <a:off x="721251" y="1831663"/>
        <a:ext cx="1736542" cy="1016622"/>
      </dsp:txXfrm>
    </dsp:sp>
    <dsp:sp modelId="{0E5132BF-8F13-4AF0-8C9D-2BF34FC25859}">
      <dsp:nvSpPr>
        <dsp:cNvPr id="0" name=""/>
        <dsp:cNvSpPr/>
      </dsp:nvSpPr>
      <dsp:spPr>
        <a:xfrm rot="5400000">
          <a:off x="1398743" y="3005901"/>
          <a:ext cx="381557" cy="446350"/>
        </a:xfrm>
        <a:prstGeom prst="righ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ZA" sz="1300" kern="1200"/>
        </a:p>
      </dsp:txBody>
      <dsp:txXfrm rot="-5400000">
        <a:off x="1455617" y="3038298"/>
        <a:ext cx="267810" cy="267090"/>
      </dsp:txXfrm>
    </dsp:sp>
    <dsp:sp modelId="{CD65CA1B-F8FC-42A0-BC6C-203E16D03258}">
      <dsp:nvSpPr>
        <dsp:cNvPr id="0" name=""/>
        <dsp:cNvSpPr/>
      </dsp:nvSpPr>
      <dsp:spPr>
        <a:xfrm>
          <a:off x="689622" y="3599835"/>
          <a:ext cx="1799800" cy="1079880"/>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Learner awarded credits</a:t>
          </a:r>
        </a:p>
      </dsp:txBody>
      <dsp:txXfrm>
        <a:off x="721251" y="3631464"/>
        <a:ext cx="1736542" cy="1016622"/>
      </dsp:txXfrm>
    </dsp:sp>
    <dsp:sp modelId="{2F0725C8-2009-4CAD-82CD-BF843F7DED06}">
      <dsp:nvSpPr>
        <dsp:cNvPr id="0" name=""/>
        <dsp:cNvSpPr/>
      </dsp:nvSpPr>
      <dsp:spPr>
        <a:xfrm>
          <a:off x="2647805" y="3916600"/>
          <a:ext cx="381557" cy="446350"/>
        </a:xfrm>
        <a:prstGeom prst="righ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ZA" sz="1300" kern="1200"/>
        </a:p>
      </dsp:txBody>
      <dsp:txXfrm>
        <a:off x="2647805" y="4005870"/>
        <a:ext cx="267090" cy="267810"/>
      </dsp:txXfrm>
    </dsp:sp>
    <dsp:sp modelId="{26A0D019-0AEF-4DBF-A429-2D159BDC1DC3}">
      <dsp:nvSpPr>
        <dsp:cNvPr id="0" name=""/>
        <dsp:cNvSpPr/>
      </dsp:nvSpPr>
      <dsp:spPr>
        <a:xfrm>
          <a:off x="3209343" y="3599835"/>
          <a:ext cx="1799800" cy="1079880"/>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Unemployed learner contract ends</a:t>
          </a:r>
        </a:p>
      </dsp:txBody>
      <dsp:txXfrm>
        <a:off x="3240972" y="3631464"/>
        <a:ext cx="1736542" cy="1016622"/>
      </dsp:txXfrm>
    </dsp:sp>
    <dsp:sp modelId="{FE0D6653-B61F-4740-BBF1-33958A19FBE1}">
      <dsp:nvSpPr>
        <dsp:cNvPr id="0" name=""/>
        <dsp:cNvSpPr/>
      </dsp:nvSpPr>
      <dsp:spPr>
        <a:xfrm>
          <a:off x="5167526" y="3916600"/>
          <a:ext cx="381557" cy="446350"/>
        </a:xfrm>
        <a:prstGeom prst="righ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ZA" sz="1300" kern="1200"/>
        </a:p>
      </dsp:txBody>
      <dsp:txXfrm>
        <a:off x="5167526" y="4005870"/>
        <a:ext cx="267090" cy="267810"/>
      </dsp:txXfrm>
    </dsp:sp>
    <dsp:sp modelId="{A25A6F17-D7A8-4808-B648-C5153C608B12}">
      <dsp:nvSpPr>
        <dsp:cNvPr id="0" name=""/>
        <dsp:cNvSpPr/>
      </dsp:nvSpPr>
      <dsp:spPr>
        <a:xfrm>
          <a:off x="5729063" y="3599835"/>
          <a:ext cx="1799800" cy="1079880"/>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ZA" sz="1600" kern="1200" dirty="0"/>
            <a:t>Or Employer offers employment </a:t>
          </a:r>
        </a:p>
      </dsp:txBody>
      <dsp:txXfrm>
        <a:off x="5760692" y="3631464"/>
        <a:ext cx="1736542" cy="10166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F9785-E90A-4217-9E42-C2B368A24702}">
      <dsp:nvSpPr>
        <dsp:cNvPr id="0" name=""/>
        <dsp:cNvSpPr/>
      </dsp:nvSpPr>
      <dsp:spPr>
        <a:xfrm rot="16200000">
          <a:off x="-1739985" y="2663434"/>
          <a:ext cx="4023128" cy="364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1891" bIns="0" numCol="1" spcCol="1270" anchor="t" anchorCtr="0">
          <a:noAutofit/>
        </a:bodyPr>
        <a:lstStyle/>
        <a:p>
          <a:pPr marL="0" lvl="0" indent="0" algn="r" defTabSz="1155700">
            <a:lnSpc>
              <a:spcPct val="90000"/>
            </a:lnSpc>
            <a:spcBef>
              <a:spcPct val="0"/>
            </a:spcBef>
            <a:spcAft>
              <a:spcPct val="35000"/>
            </a:spcAft>
            <a:buNone/>
          </a:pPr>
          <a:r>
            <a:rPr lang="en-ZA" sz="2600" kern="1200"/>
            <a:t>Employer</a:t>
          </a:r>
        </a:p>
      </dsp:txBody>
      <dsp:txXfrm>
        <a:off x="-1739985" y="2663434"/>
        <a:ext cx="4023128" cy="364979"/>
      </dsp:txXfrm>
    </dsp:sp>
    <dsp:sp modelId="{5CA49A36-7D9F-4DE9-A2C3-261EE9460DD6}">
      <dsp:nvSpPr>
        <dsp:cNvPr id="0" name=""/>
        <dsp:cNvSpPr/>
      </dsp:nvSpPr>
      <dsp:spPr>
        <a:xfrm>
          <a:off x="454067" y="814244"/>
          <a:ext cx="1817983" cy="4063359"/>
        </a:xfrm>
        <a:prstGeom prst="rect">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321891" rIns="142240" bIns="142240" numCol="1" spcCol="1270" anchor="t" anchorCtr="0">
          <a:noAutofit/>
        </a:bodyPr>
        <a:lstStyle/>
        <a:p>
          <a:pPr marL="228600" lvl="1" indent="-228600" algn="l" defTabSz="889000">
            <a:lnSpc>
              <a:spcPct val="90000"/>
            </a:lnSpc>
            <a:spcBef>
              <a:spcPct val="0"/>
            </a:spcBef>
            <a:spcAft>
              <a:spcPct val="15000"/>
            </a:spcAft>
            <a:buChar char="•"/>
          </a:pPr>
          <a:r>
            <a:rPr lang="en-ZA" sz="2000" kern="1200" dirty="0"/>
            <a:t>Employ learner for  learnership period</a:t>
          </a:r>
        </a:p>
        <a:p>
          <a:pPr marL="228600" lvl="1" indent="-228600" algn="l" defTabSz="889000">
            <a:lnSpc>
              <a:spcPct val="90000"/>
            </a:lnSpc>
            <a:spcBef>
              <a:spcPct val="0"/>
            </a:spcBef>
            <a:spcAft>
              <a:spcPct val="15000"/>
            </a:spcAft>
            <a:buChar char="•"/>
          </a:pPr>
          <a:r>
            <a:rPr lang="en-ZA" sz="2000" kern="1200" dirty="0"/>
            <a:t>Provide specified practical work experience</a:t>
          </a:r>
        </a:p>
        <a:p>
          <a:pPr marL="228600" lvl="1" indent="-228600" algn="l" defTabSz="889000">
            <a:lnSpc>
              <a:spcPct val="90000"/>
            </a:lnSpc>
            <a:spcBef>
              <a:spcPct val="0"/>
            </a:spcBef>
            <a:spcAft>
              <a:spcPct val="15000"/>
            </a:spcAft>
            <a:buChar char="•"/>
          </a:pPr>
          <a:r>
            <a:rPr lang="en-ZA" sz="2000" kern="1200" dirty="0"/>
            <a:t>Release learner to attend training</a:t>
          </a:r>
        </a:p>
      </dsp:txBody>
      <dsp:txXfrm>
        <a:off x="454067" y="814244"/>
        <a:ext cx="1817983" cy="4063359"/>
      </dsp:txXfrm>
    </dsp:sp>
    <dsp:sp modelId="{0A876C78-AB3A-47C4-AB74-C40F742F7FF8}">
      <dsp:nvSpPr>
        <dsp:cNvPr id="0" name=""/>
        <dsp:cNvSpPr/>
      </dsp:nvSpPr>
      <dsp:spPr>
        <a:xfrm>
          <a:off x="88643" y="62257"/>
          <a:ext cx="890403" cy="874628"/>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1">
          <a:scrgbClr r="0" g="0" b="0"/>
        </a:effectRef>
        <a:fontRef idx="minor"/>
      </dsp:style>
    </dsp:sp>
    <dsp:sp modelId="{8AA8E6AE-5E2D-47E8-954C-CC3AD668EADF}">
      <dsp:nvSpPr>
        <dsp:cNvPr id="0" name=""/>
        <dsp:cNvSpPr/>
      </dsp:nvSpPr>
      <dsp:spPr>
        <a:xfrm rot="16200000">
          <a:off x="1018255" y="2675895"/>
          <a:ext cx="4023128" cy="364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1891" bIns="0" numCol="1" spcCol="1270" anchor="t" anchorCtr="0">
          <a:noAutofit/>
        </a:bodyPr>
        <a:lstStyle/>
        <a:p>
          <a:pPr marL="0" lvl="0" indent="0" algn="r" defTabSz="1155700">
            <a:lnSpc>
              <a:spcPct val="90000"/>
            </a:lnSpc>
            <a:spcBef>
              <a:spcPct val="0"/>
            </a:spcBef>
            <a:spcAft>
              <a:spcPct val="35000"/>
            </a:spcAft>
            <a:buNone/>
          </a:pPr>
          <a:r>
            <a:rPr lang="en-ZA" sz="2600" kern="1200"/>
            <a:t>Learner</a:t>
          </a:r>
        </a:p>
      </dsp:txBody>
      <dsp:txXfrm>
        <a:off x="1018255" y="2675895"/>
        <a:ext cx="4023128" cy="364979"/>
      </dsp:txXfrm>
    </dsp:sp>
    <dsp:sp modelId="{4F27FB53-A357-40FE-9BF5-D0509CF37EE8}">
      <dsp:nvSpPr>
        <dsp:cNvPr id="0" name=""/>
        <dsp:cNvSpPr/>
      </dsp:nvSpPr>
      <dsp:spPr>
        <a:xfrm>
          <a:off x="3212308" y="846820"/>
          <a:ext cx="1817983" cy="4023128"/>
        </a:xfrm>
        <a:prstGeom prst="rect">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321891" rIns="142240" bIns="142240" numCol="1" spcCol="1270" anchor="t" anchorCtr="0">
          <a:noAutofit/>
        </a:bodyPr>
        <a:lstStyle/>
        <a:p>
          <a:pPr marL="228600" lvl="1" indent="-228600" algn="l" defTabSz="889000">
            <a:lnSpc>
              <a:spcPct val="90000"/>
            </a:lnSpc>
            <a:spcBef>
              <a:spcPct val="0"/>
            </a:spcBef>
            <a:spcAft>
              <a:spcPct val="15000"/>
            </a:spcAft>
            <a:buChar char="•"/>
          </a:pPr>
          <a:r>
            <a:rPr lang="en-ZA" sz="2000" kern="1200" dirty="0"/>
            <a:t>Work for the employer</a:t>
          </a:r>
        </a:p>
        <a:p>
          <a:pPr marL="228600" lvl="1" indent="-228600" algn="l" defTabSz="889000">
            <a:lnSpc>
              <a:spcPct val="90000"/>
            </a:lnSpc>
            <a:spcBef>
              <a:spcPct val="0"/>
            </a:spcBef>
            <a:spcAft>
              <a:spcPct val="15000"/>
            </a:spcAft>
            <a:buChar char="•"/>
          </a:pPr>
          <a:r>
            <a:rPr lang="en-ZA" sz="2000" kern="1200" dirty="0"/>
            <a:t>Attend specified training</a:t>
          </a:r>
        </a:p>
      </dsp:txBody>
      <dsp:txXfrm>
        <a:off x="3212308" y="846820"/>
        <a:ext cx="1817983" cy="4023128"/>
      </dsp:txXfrm>
    </dsp:sp>
    <dsp:sp modelId="{E6F279A6-994A-4D1B-B2C4-8155371BA21C}">
      <dsp:nvSpPr>
        <dsp:cNvPr id="0" name=""/>
        <dsp:cNvSpPr/>
      </dsp:nvSpPr>
      <dsp:spPr>
        <a:xfrm>
          <a:off x="2732974" y="102442"/>
          <a:ext cx="958668" cy="899549"/>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1">
          <a:scrgbClr r="0" g="0" b="0"/>
        </a:effectRef>
        <a:fontRef idx="minor"/>
      </dsp:style>
    </dsp:sp>
    <dsp:sp modelId="{92B1A952-9690-4DEC-B48B-A1F5DD7E6CEB}">
      <dsp:nvSpPr>
        <dsp:cNvPr id="0" name=""/>
        <dsp:cNvSpPr/>
      </dsp:nvSpPr>
      <dsp:spPr>
        <a:xfrm rot="16200000">
          <a:off x="3729271" y="2622024"/>
          <a:ext cx="4023128" cy="364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1891" bIns="0" numCol="1" spcCol="1270" anchor="t" anchorCtr="0">
          <a:noAutofit/>
        </a:bodyPr>
        <a:lstStyle/>
        <a:p>
          <a:pPr marL="0" lvl="0" indent="0" algn="r" defTabSz="1155700">
            <a:lnSpc>
              <a:spcPct val="90000"/>
            </a:lnSpc>
            <a:spcBef>
              <a:spcPct val="0"/>
            </a:spcBef>
            <a:spcAft>
              <a:spcPct val="35000"/>
            </a:spcAft>
            <a:buNone/>
          </a:pPr>
          <a:r>
            <a:rPr lang="en-ZA" sz="2600" kern="1200"/>
            <a:t>Training Provider</a:t>
          </a:r>
        </a:p>
      </dsp:txBody>
      <dsp:txXfrm>
        <a:off x="3729271" y="2622024"/>
        <a:ext cx="4023128" cy="364979"/>
      </dsp:txXfrm>
    </dsp:sp>
    <dsp:sp modelId="{DC3C810D-25D7-4F32-9A43-987303555815}">
      <dsp:nvSpPr>
        <dsp:cNvPr id="0" name=""/>
        <dsp:cNvSpPr/>
      </dsp:nvSpPr>
      <dsp:spPr>
        <a:xfrm>
          <a:off x="5923325" y="792949"/>
          <a:ext cx="1817983" cy="4023128"/>
        </a:xfrm>
        <a:prstGeom prst="rect">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321891" rIns="142240" bIns="142240" numCol="1" spcCol="1270" anchor="t" anchorCtr="0">
          <a:noAutofit/>
        </a:bodyPr>
        <a:lstStyle/>
        <a:p>
          <a:pPr marL="228600" lvl="1" indent="-228600" algn="l" defTabSz="889000">
            <a:lnSpc>
              <a:spcPct val="90000"/>
            </a:lnSpc>
            <a:spcBef>
              <a:spcPct val="0"/>
            </a:spcBef>
            <a:spcAft>
              <a:spcPct val="15000"/>
            </a:spcAft>
            <a:buChar char="•"/>
          </a:pPr>
          <a:r>
            <a:rPr lang="en-ZA" sz="2000" kern="1200"/>
            <a:t>Provide education and training</a:t>
          </a:r>
        </a:p>
        <a:p>
          <a:pPr marL="228600" lvl="1" indent="-228600" algn="l" defTabSz="889000">
            <a:lnSpc>
              <a:spcPct val="90000"/>
            </a:lnSpc>
            <a:spcBef>
              <a:spcPct val="0"/>
            </a:spcBef>
            <a:spcAft>
              <a:spcPct val="15000"/>
            </a:spcAft>
            <a:buChar char="•"/>
          </a:pPr>
          <a:r>
            <a:rPr lang="en-ZA" sz="2000" kern="1200"/>
            <a:t>Provide learner support</a:t>
          </a:r>
        </a:p>
      </dsp:txBody>
      <dsp:txXfrm>
        <a:off x="5923325" y="792949"/>
        <a:ext cx="1817983" cy="4023128"/>
      </dsp:txXfrm>
    </dsp:sp>
    <dsp:sp modelId="{E8FB8968-F8B2-4C39-80C4-6A573B1FCFEF}">
      <dsp:nvSpPr>
        <dsp:cNvPr id="0" name=""/>
        <dsp:cNvSpPr/>
      </dsp:nvSpPr>
      <dsp:spPr>
        <a:xfrm>
          <a:off x="5477806" y="79156"/>
          <a:ext cx="864219" cy="791807"/>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1">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CBCE3-CA7E-4574-8885-EE9AE73F42B2}">
      <dsp:nvSpPr>
        <dsp:cNvPr id="0" name=""/>
        <dsp:cNvSpPr/>
      </dsp:nvSpPr>
      <dsp:spPr>
        <a:xfrm>
          <a:off x="586865" y="0"/>
          <a:ext cx="6651147" cy="1943099"/>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EE7FC-C143-4E1C-B920-0F9B668BC392}">
      <dsp:nvSpPr>
        <dsp:cNvPr id="0" name=""/>
        <dsp:cNvSpPr/>
      </dsp:nvSpPr>
      <dsp:spPr>
        <a:xfrm>
          <a:off x="2674" y="582929"/>
          <a:ext cx="1737673" cy="7772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Skills Programme</a:t>
          </a:r>
        </a:p>
      </dsp:txBody>
      <dsp:txXfrm>
        <a:off x="40616" y="620871"/>
        <a:ext cx="1661789" cy="701355"/>
      </dsp:txXfrm>
    </dsp:sp>
    <dsp:sp modelId="{CA7576E5-5315-4310-8B5B-2660789B91FC}">
      <dsp:nvSpPr>
        <dsp:cNvPr id="0" name=""/>
        <dsp:cNvSpPr/>
      </dsp:nvSpPr>
      <dsp:spPr>
        <a:xfrm>
          <a:off x="2029960" y="582929"/>
          <a:ext cx="1737673" cy="7772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Workbased</a:t>
          </a:r>
        </a:p>
      </dsp:txBody>
      <dsp:txXfrm>
        <a:off x="2067902" y="620871"/>
        <a:ext cx="1661789" cy="701355"/>
      </dsp:txXfrm>
    </dsp:sp>
    <dsp:sp modelId="{280CDA41-5590-4169-BC4B-796823E5ED6D}">
      <dsp:nvSpPr>
        <dsp:cNvPr id="0" name=""/>
        <dsp:cNvSpPr/>
      </dsp:nvSpPr>
      <dsp:spPr>
        <a:xfrm>
          <a:off x="4057245" y="582929"/>
          <a:ext cx="1737673" cy="7772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Credits</a:t>
          </a:r>
        </a:p>
      </dsp:txBody>
      <dsp:txXfrm>
        <a:off x="4095187" y="620871"/>
        <a:ext cx="1661789" cy="701355"/>
      </dsp:txXfrm>
    </dsp:sp>
    <dsp:sp modelId="{A4477F9D-4A00-4796-9899-589F8CEAA031}">
      <dsp:nvSpPr>
        <dsp:cNvPr id="0" name=""/>
        <dsp:cNvSpPr/>
      </dsp:nvSpPr>
      <dsp:spPr>
        <a:xfrm>
          <a:off x="6084531" y="582929"/>
          <a:ext cx="1737673" cy="7772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NQF</a:t>
          </a:r>
        </a:p>
        <a:p>
          <a:pPr marL="0" lvl="0" indent="0" algn="ctr" defTabSz="800100">
            <a:lnSpc>
              <a:spcPct val="90000"/>
            </a:lnSpc>
            <a:spcBef>
              <a:spcPct val="0"/>
            </a:spcBef>
            <a:spcAft>
              <a:spcPct val="35000"/>
            </a:spcAft>
            <a:buNone/>
          </a:pPr>
          <a:r>
            <a:rPr lang="en-US" sz="1800" b="0" kern="1200"/>
            <a:t>Qualification</a:t>
          </a:r>
        </a:p>
      </dsp:txBody>
      <dsp:txXfrm>
        <a:off x="6122473" y="620871"/>
        <a:ext cx="1661789" cy="7013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259EB-0850-4648-BA0C-6173F29E677F}">
      <dsp:nvSpPr>
        <dsp:cNvPr id="0" name=""/>
        <dsp:cNvSpPr/>
      </dsp:nvSpPr>
      <dsp:spPr>
        <a:xfrm>
          <a:off x="0" y="0"/>
          <a:ext cx="6116993" cy="89775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kern="1200" dirty="0"/>
            <a:t>Studying – sitting in sedentary position for long time </a:t>
          </a:r>
        </a:p>
      </dsp:txBody>
      <dsp:txXfrm>
        <a:off x="26294" y="26294"/>
        <a:ext cx="5043214" cy="845162"/>
      </dsp:txXfrm>
    </dsp:sp>
    <dsp:sp modelId="{AC275BB2-1F4A-466F-B1B1-F544661E3417}">
      <dsp:nvSpPr>
        <dsp:cNvPr id="0" name=""/>
        <dsp:cNvSpPr/>
      </dsp:nvSpPr>
      <dsp:spPr>
        <a:xfrm>
          <a:off x="456788" y="1022438"/>
          <a:ext cx="6116993" cy="89775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kern="1200" dirty="0"/>
            <a:t>Anxiety initially keeps them alert and focussed </a:t>
          </a:r>
        </a:p>
      </dsp:txBody>
      <dsp:txXfrm>
        <a:off x="483082" y="1048732"/>
        <a:ext cx="5024079" cy="845162"/>
      </dsp:txXfrm>
    </dsp:sp>
    <dsp:sp modelId="{0EE9740D-54B4-4507-A8DC-45992718A369}">
      <dsp:nvSpPr>
        <dsp:cNvPr id="0" name=""/>
        <dsp:cNvSpPr/>
      </dsp:nvSpPr>
      <dsp:spPr>
        <a:xfrm>
          <a:off x="913577" y="2044876"/>
          <a:ext cx="6116993" cy="89775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kern="1200" dirty="0"/>
            <a:t>The more they push, the more difficult  to control the situation.  </a:t>
          </a:r>
        </a:p>
      </dsp:txBody>
      <dsp:txXfrm>
        <a:off x="939871" y="2071170"/>
        <a:ext cx="5024079" cy="845162"/>
      </dsp:txXfrm>
    </dsp:sp>
    <dsp:sp modelId="{AD8FC8B1-4282-4B7C-81DB-6255EB545739}">
      <dsp:nvSpPr>
        <dsp:cNvPr id="0" name=""/>
        <dsp:cNvSpPr/>
      </dsp:nvSpPr>
      <dsp:spPr>
        <a:xfrm>
          <a:off x="1370365" y="3067314"/>
          <a:ext cx="6116993" cy="89775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kern="1200" dirty="0"/>
            <a:t>Energy is depleted, thinking becomes unclear and irritability sets in – Mistakes occur</a:t>
          </a:r>
        </a:p>
      </dsp:txBody>
      <dsp:txXfrm>
        <a:off x="1396659" y="3093608"/>
        <a:ext cx="5024079" cy="845162"/>
      </dsp:txXfrm>
    </dsp:sp>
    <dsp:sp modelId="{232973B4-DAAD-4091-BE91-4369FFE9C874}">
      <dsp:nvSpPr>
        <dsp:cNvPr id="0" name=""/>
        <dsp:cNvSpPr/>
      </dsp:nvSpPr>
      <dsp:spPr>
        <a:xfrm>
          <a:off x="1827154" y="4089753"/>
          <a:ext cx="6116993" cy="897750"/>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kern="1200" dirty="0"/>
            <a:t>Trigger more anxiety  - increases  what they worry about will indeed occur </a:t>
          </a:r>
        </a:p>
      </dsp:txBody>
      <dsp:txXfrm>
        <a:off x="1853448" y="4116047"/>
        <a:ext cx="5024079" cy="845162"/>
      </dsp:txXfrm>
    </dsp:sp>
    <dsp:sp modelId="{8AE533D5-574F-40EC-B6FC-4016EB8374E9}">
      <dsp:nvSpPr>
        <dsp:cNvPr id="0" name=""/>
        <dsp:cNvSpPr/>
      </dsp:nvSpPr>
      <dsp:spPr>
        <a:xfrm>
          <a:off x="5533455" y="655856"/>
          <a:ext cx="583537" cy="583537"/>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ZA" sz="2600" kern="1200"/>
        </a:p>
      </dsp:txBody>
      <dsp:txXfrm>
        <a:off x="5664751" y="655856"/>
        <a:ext cx="320945" cy="439112"/>
      </dsp:txXfrm>
    </dsp:sp>
    <dsp:sp modelId="{46285A1D-A951-4995-B2AE-E0AA317B0FDB}">
      <dsp:nvSpPr>
        <dsp:cNvPr id="0" name=""/>
        <dsp:cNvSpPr/>
      </dsp:nvSpPr>
      <dsp:spPr>
        <a:xfrm>
          <a:off x="5990244" y="1678295"/>
          <a:ext cx="583537" cy="583537"/>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ZA" sz="2600" kern="1200"/>
        </a:p>
      </dsp:txBody>
      <dsp:txXfrm>
        <a:off x="6121540" y="1678295"/>
        <a:ext cx="320945" cy="439112"/>
      </dsp:txXfrm>
    </dsp:sp>
    <dsp:sp modelId="{7D4B6558-9F67-464B-BEDD-72960FF622CF}">
      <dsp:nvSpPr>
        <dsp:cNvPr id="0" name=""/>
        <dsp:cNvSpPr/>
      </dsp:nvSpPr>
      <dsp:spPr>
        <a:xfrm>
          <a:off x="6447033" y="2685770"/>
          <a:ext cx="583537" cy="583537"/>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ZA" sz="2600" kern="1200"/>
        </a:p>
      </dsp:txBody>
      <dsp:txXfrm>
        <a:off x="6578329" y="2685770"/>
        <a:ext cx="320945" cy="439112"/>
      </dsp:txXfrm>
    </dsp:sp>
    <dsp:sp modelId="{C260CB82-625A-4C59-92B1-F911B420969F}">
      <dsp:nvSpPr>
        <dsp:cNvPr id="0" name=""/>
        <dsp:cNvSpPr/>
      </dsp:nvSpPr>
      <dsp:spPr>
        <a:xfrm>
          <a:off x="6903821" y="3718184"/>
          <a:ext cx="583537" cy="583537"/>
        </a:xfrm>
        <a:prstGeom prst="downArrow">
          <a:avLst>
            <a:gd name="adj1" fmla="val 55000"/>
            <a:gd name="adj2" fmla="val 45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ZA" sz="2600" kern="1200"/>
        </a:p>
      </dsp:txBody>
      <dsp:txXfrm>
        <a:off x="7035117" y="3718184"/>
        <a:ext cx="320945" cy="4391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0CA76-207B-43E4-B94E-3426D676669A}">
      <dsp:nvSpPr>
        <dsp:cNvPr id="0" name=""/>
        <dsp:cNvSpPr/>
      </dsp:nvSpPr>
      <dsp:spPr>
        <a:xfrm>
          <a:off x="560566" y="0"/>
          <a:ext cx="6353092" cy="404770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9A03A8-8F1B-416A-BF99-CAAAB98BDF20}">
      <dsp:nvSpPr>
        <dsp:cNvPr id="0" name=""/>
        <dsp:cNvSpPr/>
      </dsp:nvSpPr>
      <dsp:spPr>
        <a:xfrm>
          <a:off x="253276" y="1214311"/>
          <a:ext cx="2242267" cy="161908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ZA" sz="2300" kern="1200" dirty="0"/>
            <a:t>Determine current knowledge and skills</a:t>
          </a:r>
        </a:p>
      </dsp:txBody>
      <dsp:txXfrm>
        <a:off x="332313" y="1293348"/>
        <a:ext cx="2084193" cy="1461007"/>
      </dsp:txXfrm>
    </dsp:sp>
    <dsp:sp modelId="{99B1CF7A-E4B5-49F2-ACEB-EABD9BA9083B}">
      <dsp:nvSpPr>
        <dsp:cNvPr id="0" name=""/>
        <dsp:cNvSpPr/>
      </dsp:nvSpPr>
      <dsp:spPr>
        <a:xfrm>
          <a:off x="2615979" y="1214311"/>
          <a:ext cx="2242267" cy="161908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ZA" sz="2300" kern="1200" dirty="0"/>
            <a:t>Possible RPL?	</a:t>
          </a:r>
        </a:p>
      </dsp:txBody>
      <dsp:txXfrm>
        <a:off x="2695016" y="1293348"/>
        <a:ext cx="2084193" cy="1461007"/>
      </dsp:txXfrm>
    </dsp:sp>
    <dsp:sp modelId="{25F2D743-8662-42DA-A3AA-80E3FFB5E702}">
      <dsp:nvSpPr>
        <dsp:cNvPr id="0" name=""/>
        <dsp:cNvSpPr/>
      </dsp:nvSpPr>
      <dsp:spPr>
        <a:xfrm>
          <a:off x="4978681" y="1214311"/>
          <a:ext cx="2242267" cy="161908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ZA" sz="2300" kern="1200" dirty="0"/>
            <a:t>Consult SAQA website</a:t>
          </a:r>
        </a:p>
      </dsp:txBody>
      <dsp:txXfrm>
        <a:off x="5057718" y="1293348"/>
        <a:ext cx="2084193" cy="14610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47C1E-E1A9-422A-8D5F-D8506E86E4D2}">
      <dsp:nvSpPr>
        <dsp:cNvPr id="0" name=""/>
        <dsp:cNvSpPr/>
      </dsp:nvSpPr>
      <dsp:spPr>
        <a:xfrm>
          <a:off x="1789163" y="182518"/>
          <a:ext cx="4006123" cy="4006037"/>
        </a:xfrm>
        <a:prstGeom prst="ellipse">
          <a:avLst/>
        </a:prstGeom>
        <a:blipFill>
          <a:blip xmlns:r="http://schemas.openxmlformats.org/officeDocument/2006/relationships" r:embed="rId1">
            <a:duotone>
              <a:schemeClr val="accent4">
                <a:hueOff val="0"/>
                <a:satOff val="0"/>
                <a:lumOff val="0"/>
                <a:alphaOff val="0"/>
                <a:shade val="22000"/>
                <a:satMod val="160000"/>
              </a:schemeClr>
              <a:schemeClr val="accent4">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ZA" sz="2800" kern="1200" dirty="0"/>
            <a:t>Brainstorming</a:t>
          </a:r>
        </a:p>
      </dsp:txBody>
      <dsp:txXfrm>
        <a:off x="2375846" y="769189"/>
        <a:ext cx="2832757" cy="2832695"/>
      </dsp:txXfrm>
    </dsp:sp>
    <dsp:sp modelId="{4B5F2E8C-1EBA-4858-A576-53C5BB285AEB}">
      <dsp:nvSpPr>
        <dsp:cNvPr id="0" name=""/>
        <dsp:cNvSpPr/>
      </dsp:nvSpPr>
      <dsp:spPr>
        <a:xfrm>
          <a:off x="4074971" y="0"/>
          <a:ext cx="445538" cy="445531"/>
        </a:xfrm>
        <a:prstGeom prst="ellipse">
          <a:avLst/>
        </a:prstGeom>
        <a:blipFill>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269EC43-0B01-41EF-90C0-690065923CB9}">
      <dsp:nvSpPr>
        <dsp:cNvPr id="0" name=""/>
        <dsp:cNvSpPr/>
      </dsp:nvSpPr>
      <dsp:spPr>
        <a:xfrm>
          <a:off x="3019983" y="3890910"/>
          <a:ext cx="322605" cy="322916"/>
        </a:xfrm>
        <a:prstGeom prst="ellipse">
          <a:avLst/>
        </a:prstGeom>
        <a:blipFill>
          <a:blip xmlns:r="http://schemas.openxmlformats.org/officeDocument/2006/relationships" r:embed="rId1">
            <a:duotone>
              <a:schemeClr val="accent5">
                <a:hueOff val="-900000"/>
                <a:satOff val="-8333"/>
                <a:lumOff val="2059"/>
                <a:alphaOff val="0"/>
                <a:shade val="22000"/>
                <a:satMod val="160000"/>
              </a:schemeClr>
              <a:schemeClr val="accent5">
                <a:hueOff val="-900000"/>
                <a:satOff val="-8333"/>
                <a:lumOff val="205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EC81F90-24DE-48C5-BDA1-2852E1BE6716}">
      <dsp:nvSpPr>
        <dsp:cNvPr id="0" name=""/>
        <dsp:cNvSpPr/>
      </dsp:nvSpPr>
      <dsp:spPr>
        <a:xfrm>
          <a:off x="6053073" y="1808332"/>
          <a:ext cx="322605" cy="322916"/>
        </a:xfrm>
        <a:prstGeom prst="ellipse">
          <a:avLst/>
        </a:prstGeom>
        <a:blipFill>
          <a:blip xmlns:r="http://schemas.openxmlformats.org/officeDocument/2006/relationships" r:embed="rId1">
            <a:duotone>
              <a:schemeClr val="accent5">
                <a:hueOff val="-1800000"/>
                <a:satOff val="-16667"/>
                <a:lumOff val="4118"/>
                <a:alphaOff val="0"/>
                <a:shade val="22000"/>
                <a:satMod val="160000"/>
              </a:schemeClr>
              <a:schemeClr val="accent5">
                <a:hueOff val="-1800000"/>
                <a:satOff val="-16667"/>
                <a:lumOff val="4118"/>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9E8F59-5D2B-4D7E-9CDC-173AD7788BA5}">
      <dsp:nvSpPr>
        <dsp:cNvPr id="0" name=""/>
        <dsp:cNvSpPr/>
      </dsp:nvSpPr>
      <dsp:spPr>
        <a:xfrm>
          <a:off x="4509334" y="4234418"/>
          <a:ext cx="445538" cy="445531"/>
        </a:xfrm>
        <a:prstGeom prst="ellipse">
          <a:avLst/>
        </a:prstGeom>
        <a:blipFill>
          <a:blip xmlns:r="http://schemas.openxmlformats.org/officeDocument/2006/relationships" r:embed="rId1">
            <a:duotone>
              <a:schemeClr val="accent5">
                <a:hueOff val="-2700000"/>
                <a:satOff val="-25000"/>
                <a:lumOff val="6177"/>
                <a:alphaOff val="0"/>
                <a:shade val="22000"/>
                <a:satMod val="160000"/>
              </a:schemeClr>
              <a:schemeClr val="accent5">
                <a:hueOff val="-2700000"/>
                <a:satOff val="-25000"/>
                <a:lumOff val="6177"/>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138600E-DFBF-4A6B-978C-EA41E54E8A2B}">
      <dsp:nvSpPr>
        <dsp:cNvPr id="0" name=""/>
        <dsp:cNvSpPr/>
      </dsp:nvSpPr>
      <dsp:spPr>
        <a:xfrm>
          <a:off x="3111624" y="633197"/>
          <a:ext cx="322605" cy="322916"/>
        </a:xfrm>
        <a:prstGeom prst="ellipse">
          <a:avLst/>
        </a:prstGeom>
        <a:blipFill>
          <a:blip xmlns:r="http://schemas.openxmlformats.org/officeDocument/2006/relationships" r:embed="rId1">
            <a:duotone>
              <a:schemeClr val="accent5">
                <a:hueOff val="-3600000"/>
                <a:satOff val="-33333"/>
                <a:lumOff val="8235"/>
                <a:alphaOff val="0"/>
                <a:shade val="22000"/>
                <a:satMod val="160000"/>
              </a:schemeClr>
              <a:schemeClr val="accent5">
                <a:hueOff val="-3600000"/>
                <a:satOff val="-33333"/>
                <a:lumOff val="823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29CAB8-A901-4544-90B7-A358E8862B0C}">
      <dsp:nvSpPr>
        <dsp:cNvPr id="0" name=""/>
        <dsp:cNvSpPr/>
      </dsp:nvSpPr>
      <dsp:spPr>
        <a:xfrm>
          <a:off x="2094633" y="2480373"/>
          <a:ext cx="322605" cy="322916"/>
        </a:xfrm>
        <a:prstGeom prst="ellipse">
          <a:avLst/>
        </a:prstGeom>
        <a:blipFill>
          <a:blip xmlns:r="http://schemas.openxmlformats.org/officeDocument/2006/relationships" r:embed="rId1">
            <a:duotone>
              <a:schemeClr val="accent5">
                <a:hueOff val="-4500000"/>
                <a:satOff val="-41667"/>
                <a:lumOff val="10294"/>
                <a:alphaOff val="0"/>
                <a:shade val="22000"/>
                <a:satMod val="160000"/>
              </a:schemeClr>
              <a:schemeClr val="accent5">
                <a:hueOff val="-4500000"/>
                <a:satOff val="-41667"/>
                <a:lumOff val="10294"/>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49EEFC-091A-4537-971C-3B95908ABE3C}">
      <dsp:nvSpPr>
        <dsp:cNvPr id="0" name=""/>
        <dsp:cNvSpPr/>
      </dsp:nvSpPr>
      <dsp:spPr>
        <a:xfrm>
          <a:off x="537483" y="905570"/>
          <a:ext cx="1628675" cy="1628154"/>
        </a:xfrm>
        <a:prstGeom prst="ellipse">
          <a:avLst/>
        </a:prstGeom>
        <a:blipFill>
          <a:blip xmlns:r="http://schemas.openxmlformats.org/officeDocument/2006/relationships" r:embed="rId1">
            <a:duotone>
              <a:schemeClr val="accent5">
                <a:hueOff val="-5400000"/>
                <a:satOff val="-50000"/>
                <a:lumOff val="12353"/>
                <a:alphaOff val="0"/>
                <a:shade val="22000"/>
                <a:satMod val="160000"/>
              </a:schemeClr>
              <a:schemeClr val="accent5">
                <a:hueOff val="-5400000"/>
                <a:satOff val="-50000"/>
                <a:lumOff val="12353"/>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Solutions</a:t>
          </a:r>
        </a:p>
      </dsp:txBody>
      <dsp:txXfrm>
        <a:off x="775997" y="1144008"/>
        <a:ext cx="1151647" cy="1151278"/>
      </dsp:txXfrm>
    </dsp:sp>
    <dsp:sp modelId="{EAF50FCB-BC6D-4919-B117-E270BCA88AFD}">
      <dsp:nvSpPr>
        <dsp:cNvPr id="0" name=""/>
        <dsp:cNvSpPr/>
      </dsp:nvSpPr>
      <dsp:spPr>
        <a:xfrm>
          <a:off x="3624217" y="647237"/>
          <a:ext cx="445538" cy="445531"/>
        </a:xfrm>
        <a:prstGeom prst="ellipse">
          <a:avLst/>
        </a:prstGeom>
        <a:blipFill>
          <a:blip xmlns:r="http://schemas.openxmlformats.org/officeDocument/2006/relationships" r:embed="rId1">
            <a:duotone>
              <a:schemeClr val="accent5">
                <a:hueOff val="-6300000"/>
                <a:satOff val="-58333"/>
                <a:lumOff val="14412"/>
                <a:alphaOff val="0"/>
                <a:shade val="22000"/>
                <a:satMod val="160000"/>
              </a:schemeClr>
              <a:schemeClr val="accent5">
                <a:hueOff val="-6300000"/>
                <a:satOff val="-58333"/>
                <a:lumOff val="14412"/>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B9F90BA-7484-41BB-976C-1F3601EE1EE4}">
      <dsp:nvSpPr>
        <dsp:cNvPr id="0" name=""/>
        <dsp:cNvSpPr/>
      </dsp:nvSpPr>
      <dsp:spPr>
        <a:xfrm>
          <a:off x="690218" y="3011079"/>
          <a:ext cx="805396" cy="805419"/>
        </a:xfrm>
        <a:prstGeom prst="ellipse">
          <a:avLst/>
        </a:prstGeom>
        <a:blipFill>
          <a:blip xmlns:r="http://schemas.openxmlformats.org/officeDocument/2006/relationships" r:embed="rId1">
            <a:duotone>
              <a:schemeClr val="accent5">
                <a:hueOff val="-7200000"/>
                <a:satOff val="-66667"/>
                <a:lumOff val="16471"/>
                <a:alphaOff val="0"/>
                <a:shade val="22000"/>
                <a:satMod val="160000"/>
              </a:schemeClr>
              <a:schemeClr val="accent5">
                <a:hueOff val="-7200000"/>
                <a:satOff val="-66667"/>
                <a:lumOff val="16471"/>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FE8F5E9-E7D0-454E-BC2A-678C6FAE6C31}">
      <dsp:nvSpPr>
        <dsp:cNvPr id="0" name=""/>
        <dsp:cNvSpPr/>
      </dsp:nvSpPr>
      <dsp:spPr>
        <a:xfrm>
          <a:off x="6205808" y="139462"/>
          <a:ext cx="1628675" cy="1628154"/>
        </a:xfrm>
        <a:prstGeom prst="ellipse">
          <a:avLst/>
        </a:prstGeom>
        <a:blipFill>
          <a:blip xmlns:r="http://schemas.openxmlformats.org/officeDocument/2006/relationships" r:embed="rId1">
            <a:duotone>
              <a:schemeClr val="accent5">
                <a:hueOff val="-8100000"/>
                <a:satOff val="-75000"/>
                <a:lumOff val="18530"/>
                <a:alphaOff val="0"/>
                <a:shade val="22000"/>
                <a:satMod val="160000"/>
              </a:schemeClr>
              <a:schemeClr val="accent5">
                <a:hueOff val="-8100000"/>
                <a:satOff val="-75000"/>
                <a:lumOff val="1853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Colours</a:t>
          </a:r>
        </a:p>
      </dsp:txBody>
      <dsp:txXfrm>
        <a:off x="6444322" y="377900"/>
        <a:ext cx="1151647" cy="1151278"/>
      </dsp:txXfrm>
    </dsp:sp>
    <dsp:sp modelId="{578B3F54-52BF-426F-841D-3D521C3443B5}">
      <dsp:nvSpPr>
        <dsp:cNvPr id="0" name=""/>
        <dsp:cNvSpPr/>
      </dsp:nvSpPr>
      <dsp:spPr>
        <a:xfrm>
          <a:off x="5479386" y="1263586"/>
          <a:ext cx="445538" cy="445531"/>
        </a:xfrm>
        <a:prstGeom prst="ellipse">
          <a:avLst/>
        </a:prstGeom>
        <a:blipFill>
          <a:blip xmlns:r="http://schemas.openxmlformats.org/officeDocument/2006/relationships" r:embed="rId1">
            <a:duotone>
              <a:schemeClr val="accent5">
                <a:hueOff val="-9000000"/>
                <a:satOff val="-83333"/>
                <a:lumOff val="20588"/>
                <a:alphaOff val="0"/>
                <a:shade val="22000"/>
                <a:satMod val="160000"/>
              </a:schemeClr>
              <a:schemeClr val="accent5">
                <a:hueOff val="-9000000"/>
                <a:satOff val="-83333"/>
                <a:lumOff val="20588"/>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B8E4E5-02F2-40FC-A76F-BD685A1C2770}">
      <dsp:nvSpPr>
        <dsp:cNvPr id="0" name=""/>
        <dsp:cNvSpPr/>
      </dsp:nvSpPr>
      <dsp:spPr>
        <a:xfrm>
          <a:off x="384003" y="3969533"/>
          <a:ext cx="322605" cy="322916"/>
        </a:xfrm>
        <a:prstGeom prst="ellipse">
          <a:avLst/>
        </a:prstGeom>
        <a:blipFill>
          <a:blip xmlns:r="http://schemas.openxmlformats.org/officeDocument/2006/relationships" r:embed="rId1">
            <a:duotone>
              <a:schemeClr val="accent5">
                <a:hueOff val="-9900000"/>
                <a:satOff val="-91667"/>
                <a:lumOff val="22647"/>
                <a:alphaOff val="0"/>
                <a:shade val="22000"/>
                <a:satMod val="160000"/>
              </a:schemeClr>
              <a:schemeClr val="accent5">
                <a:hueOff val="-9900000"/>
                <a:satOff val="-91667"/>
                <a:lumOff val="22647"/>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3BD7203-EBDB-42EB-BFEB-B21197A30FA7}">
      <dsp:nvSpPr>
        <dsp:cNvPr id="0" name=""/>
        <dsp:cNvSpPr/>
      </dsp:nvSpPr>
      <dsp:spPr>
        <a:xfrm>
          <a:off x="3601120" y="3509962"/>
          <a:ext cx="322605" cy="322916"/>
        </a:xfrm>
        <a:prstGeom prst="ellipse">
          <a:avLst/>
        </a:prstGeom>
        <a:blipFill>
          <a:blip xmlns:r="http://schemas.openxmlformats.org/officeDocument/2006/relationships" r:embed="rId1">
            <a:duotone>
              <a:schemeClr val="accent5">
                <a:hueOff val="-10800000"/>
                <a:satOff val="-100000"/>
                <a:lumOff val="24706"/>
                <a:alphaOff val="0"/>
                <a:shade val="22000"/>
                <a:satMod val="160000"/>
              </a:schemeClr>
              <a:schemeClr val="accent5">
                <a:hueOff val="-10800000"/>
                <a:satOff val="-100000"/>
                <a:lumOff val="24706"/>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6462C-4E78-4FA6-A2CB-485529CB8256}">
      <dsp:nvSpPr>
        <dsp:cNvPr id="0" name=""/>
        <dsp:cNvSpPr/>
      </dsp:nvSpPr>
      <dsp:spPr>
        <a:xfrm>
          <a:off x="562554" y="0"/>
          <a:ext cx="6375621" cy="439701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64DFDD-99BA-46A9-97AB-2C87E1B16559}">
      <dsp:nvSpPr>
        <dsp:cNvPr id="0" name=""/>
        <dsp:cNvSpPr/>
      </dsp:nvSpPr>
      <dsp:spPr>
        <a:xfrm>
          <a:off x="260126" y="1319105"/>
          <a:ext cx="3398768" cy="1758807"/>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ZA" sz="3200" kern="1200" dirty="0"/>
            <a:t>Learner problems beyond our expertise</a:t>
          </a:r>
        </a:p>
      </dsp:txBody>
      <dsp:txXfrm>
        <a:off x="345984" y="1404963"/>
        <a:ext cx="3227052" cy="1587091"/>
      </dsp:txXfrm>
    </dsp:sp>
    <dsp:sp modelId="{3E140FBA-FD2B-4B5B-A319-E60CD8F2A9E2}">
      <dsp:nvSpPr>
        <dsp:cNvPr id="0" name=""/>
        <dsp:cNvSpPr/>
      </dsp:nvSpPr>
      <dsp:spPr>
        <a:xfrm>
          <a:off x="3841835" y="1319105"/>
          <a:ext cx="3398768" cy="1758807"/>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ZA" sz="3200" kern="1200" dirty="0"/>
            <a:t>Refer to Professionals</a:t>
          </a:r>
        </a:p>
      </dsp:txBody>
      <dsp:txXfrm>
        <a:off x="3927693" y="1404963"/>
        <a:ext cx="3227052" cy="1587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kern="1200" dirty="0"/>
        </a:p>
        <a:p>
          <a:pPr marL="0" lvl="0" indent="0" algn="ctr" defTabSz="889000">
            <a:lnSpc>
              <a:spcPct val="100000"/>
            </a:lnSpc>
            <a:spcBef>
              <a:spcPct val="0"/>
            </a:spcBef>
            <a:spcAft>
              <a:spcPct val="35000"/>
            </a:spcAft>
            <a:buNone/>
          </a:pPr>
          <a:r>
            <a:rPr lang="en-US" sz="2000" b="1" kern="1200" dirty="0"/>
            <a:t>Evidence </a:t>
          </a:r>
          <a:r>
            <a:rPr lang="en-US" sz="2000" b="1" i="1" kern="1200" dirty="0"/>
            <a:t>during </a:t>
          </a:r>
        </a:p>
        <a:p>
          <a:pPr marL="0" lvl="0" indent="0" algn="ctr" defTabSz="889000">
            <a:lnSpc>
              <a:spcPct val="100000"/>
            </a:lnSpc>
            <a:spcBef>
              <a:spcPct val="0"/>
            </a:spcBef>
            <a:spcAft>
              <a:spcPct val="35000"/>
            </a:spcAft>
            <a:buNone/>
          </a:pPr>
          <a:r>
            <a:rPr lang="en-US" sz="2000" b="1" kern="1200" dirty="0"/>
            <a:t>facilitation</a:t>
          </a:r>
        </a:p>
        <a:p>
          <a:pPr marL="0" lvl="0" indent="0" algn="ctr" defTabSz="889000">
            <a:lnSpc>
              <a:spcPct val="100000"/>
            </a:lnSpc>
            <a:spcBef>
              <a:spcPct val="0"/>
            </a:spcBef>
            <a:spcAft>
              <a:spcPct val="35000"/>
            </a:spcAft>
            <a:buNone/>
          </a:pPr>
          <a:r>
            <a:rPr lang="en-US" sz="2000" b="1" kern="1200" dirty="0"/>
            <a:t>Self Assessment</a:t>
          </a:r>
        </a:p>
        <a:p>
          <a:pPr marL="0" lvl="0" indent="0" algn="ctr" defTabSz="889000">
            <a:lnSpc>
              <a:spcPct val="100000"/>
            </a:lnSpc>
            <a:spcBef>
              <a:spcPct val="0"/>
            </a:spcBef>
            <a:spcAft>
              <a:spcPct val="35000"/>
            </a:spcAft>
            <a:buNone/>
          </a:pPr>
          <a:endParaRPr lang="en-US" sz="2000" b="1"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252814" y="1265512"/>
          <a:ext cx="144622" cy="1011259"/>
        </a:xfrm>
        <a:custGeom>
          <a:avLst/>
          <a:gdLst/>
          <a:ahLst/>
          <a:cxnLst/>
          <a:rect l="0" t="0" r="0" b="0"/>
          <a:pathLst>
            <a:path>
              <a:moveTo>
                <a:pt x="0" y="0"/>
              </a:moveTo>
              <a:lnTo>
                <a:pt x="0" y="1011259"/>
              </a:lnTo>
              <a:lnTo>
                <a:pt x="144622"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397437"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38163" y="1622256"/>
        <a:ext cx="3149015" cy="1309029"/>
      </dsp:txXfrm>
    </dsp:sp>
    <dsp:sp modelId="{68B5D3B7-AC34-4DC8-BBA6-0AE75D13CF4B}">
      <dsp:nvSpPr>
        <dsp:cNvPr id="0" name=""/>
        <dsp:cNvSpPr/>
      </dsp:nvSpPr>
      <dsp:spPr>
        <a:xfrm>
          <a:off x="252814" y="1265512"/>
          <a:ext cx="171117" cy="2717758"/>
        </a:xfrm>
        <a:custGeom>
          <a:avLst/>
          <a:gdLst/>
          <a:ahLst/>
          <a:cxnLst/>
          <a:rect l="0" t="0" r="0" b="0"/>
          <a:pathLst>
            <a:path>
              <a:moveTo>
                <a:pt x="0" y="0"/>
              </a:moveTo>
              <a:lnTo>
                <a:pt x="0" y="2717758"/>
              </a:lnTo>
              <a:lnTo>
                <a:pt x="171117"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423932"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64658"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0E624-ECB1-4157-8744-336B29D64960}">
      <dsp:nvSpPr>
        <dsp:cNvPr id="0" name=""/>
        <dsp:cNvSpPr/>
      </dsp:nvSpPr>
      <dsp:spPr>
        <a:xfrm>
          <a:off x="0" y="0"/>
          <a:ext cx="6230848" cy="1071505"/>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a:t>Person provides sufficient proof/evidence of knowledge and skills</a:t>
          </a:r>
        </a:p>
      </dsp:txBody>
      <dsp:txXfrm>
        <a:off x="31383" y="31383"/>
        <a:ext cx="4984068" cy="1008739"/>
      </dsp:txXfrm>
    </dsp:sp>
    <dsp:sp modelId="{DD51428D-DFB1-49B3-AF64-65E163EDBD6B}">
      <dsp:nvSpPr>
        <dsp:cNvPr id="0" name=""/>
        <dsp:cNvSpPr/>
      </dsp:nvSpPr>
      <dsp:spPr>
        <a:xfrm>
          <a:off x="521833" y="1266324"/>
          <a:ext cx="6230848" cy="1071505"/>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a:t>Prior learning evidence is measured against learning outcomes and assessment criteria</a:t>
          </a:r>
        </a:p>
      </dsp:txBody>
      <dsp:txXfrm>
        <a:off x="553216" y="1297707"/>
        <a:ext cx="4949769" cy="1008739"/>
      </dsp:txXfrm>
    </dsp:sp>
    <dsp:sp modelId="{5B071D5C-DAC1-4CB1-A589-5E5A6EA0A16F}">
      <dsp:nvSpPr>
        <dsp:cNvPr id="0" name=""/>
        <dsp:cNvSpPr/>
      </dsp:nvSpPr>
      <dsp:spPr>
        <a:xfrm>
          <a:off x="1035878" y="2532649"/>
          <a:ext cx="6230848" cy="1071505"/>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a:t>Evidence meets all criteria of unit standard/qualification</a:t>
          </a:r>
        </a:p>
      </dsp:txBody>
      <dsp:txXfrm>
        <a:off x="1067261" y="2564032"/>
        <a:ext cx="4957558" cy="1008739"/>
      </dsp:txXfrm>
    </dsp:sp>
    <dsp:sp modelId="{36865431-5FAC-4C92-934B-EE3EFC6D6850}">
      <dsp:nvSpPr>
        <dsp:cNvPr id="0" name=""/>
        <dsp:cNvSpPr/>
      </dsp:nvSpPr>
      <dsp:spPr>
        <a:xfrm>
          <a:off x="1557711" y="3798974"/>
          <a:ext cx="6230848" cy="1071505"/>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ZA" sz="2400" kern="1200" dirty="0"/>
            <a:t>Learner gains credits within formal qualification based on extent of knowledge and skills</a:t>
          </a:r>
        </a:p>
      </dsp:txBody>
      <dsp:txXfrm>
        <a:off x="1589094" y="3830357"/>
        <a:ext cx="4949769" cy="1008739"/>
      </dsp:txXfrm>
    </dsp:sp>
    <dsp:sp modelId="{EC59A106-D5E1-43EF-A2E4-FB6082E0AC87}">
      <dsp:nvSpPr>
        <dsp:cNvPr id="0" name=""/>
        <dsp:cNvSpPr/>
      </dsp:nvSpPr>
      <dsp:spPr>
        <a:xfrm>
          <a:off x="5534369" y="820675"/>
          <a:ext cx="696478" cy="696478"/>
        </a:xfrm>
        <a:prstGeom prst="downArrow">
          <a:avLst>
            <a:gd name="adj1" fmla="val 55000"/>
            <a:gd name="adj2" fmla="val 45000"/>
          </a:avLst>
        </a:prstGeom>
        <a:solidFill>
          <a:schemeClr val="bg1">
            <a:lumMod val="85000"/>
            <a:alpha val="90000"/>
          </a:schemeClr>
        </a:solidFill>
        <a:ln w="127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ZA" sz="2400" kern="1200"/>
        </a:p>
      </dsp:txBody>
      <dsp:txXfrm>
        <a:off x="5691077" y="820675"/>
        <a:ext cx="383062" cy="524100"/>
      </dsp:txXfrm>
    </dsp:sp>
    <dsp:sp modelId="{F7DB0B15-4560-4F8B-963E-5957839E11FE}">
      <dsp:nvSpPr>
        <dsp:cNvPr id="0" name=""/>
        <dsp:cNvSpPr/>
      </dsp:nvSpPr>
      <dsp:spPr>
        <a:xfrm>
          <a:off x="6056202" y="2087000"/>
          <a:ext cx="696478" cy="696478"/>
        </a:xfrm>
        <a:prstGeom prst="downArrow">
          <a:avLst>
            <a:gd name="adj1" fmla="val 55000"/>
            <a:gd name="adj2" fmla="val 45000"/>
          </a:avLst>
        </a:prstGeom>
        <a:solidFill>
          <a:schemeClr val="bg1">
            <a:lumMod val="85000"/>
            <a:alpha val="90000"/>
          </a:schemeClr>
        </a:solidFill>
        <a:ln w="127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ZA" sz="2400" kern="1200"/>
        </a:p>
      </dsp:txBody>
      <dsp:txXfrm>
        <a:off x="6212910" y="2087000"/>
        <a:ext cx="383062" cy="524100"/>
      </dsp:txXfrm>
    </dsp:sp>
    <dsp:sp modelId="{FC8C00EF-5CD4-4534-AD1E-4D85F7719700}">
      <dsp:nvSpPr>
        <dsp:cNvPr id="0" name=""/>
        <dsp:cNvSpPr/>
      </dsp:nvSpPr>
      <dsp:spPr>
        <a:xfrm>
          <a:off x="6570247" y="3353325"/>
          <a:ext cx="696478" cy="696478"/>
        </a:xfrm>
        <a:prstGeom prst="downArrow">
          <a:avLst>
            <a:gd name="adj1" fmla="val 55000"/>
            <a:gd name="adj2" fmla="val 45000"/>
          </a:avLst>
        </a:prstGeom>
        <a:solidFill>
          <a:schemeClr val="bg1">
            <a:lumMod val="85000"/>
            <a:alpha val="90000"/>
          </a:schemeClr>
        </a:solidFill>
        <a:ln w="127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ZA" sz="2400" kern="1200"/>
        </a:p>
      </dsp:txBody>
      <dsp:txXfrm>
        <a:off x="6726955" y="3353325"/>
        <a:ext cx="383062" cy="5241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59E8C-CD39-474E-A56F-E6750839C7C1}">
      <dsp:nvSpPr>
        <dsp:cNvPr id="0" name=""/>
        <dsp:cNvSpPr/>
      </dsp:nvSpPr>
      <dsp:spPr>
        <a:xfrm>
          <a:off x="0" y="773731"/>
          <a:ext cx="2346405" cy="140784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Learner Applies for RPL and submits required evidence for application.</a:t>
          </a:r>
        </a:p>
      </dsp:txBody>
      <dsp:txXfrm>
        <a:off x="41234" y="814965"/>
        <a:ext cx="2263937" cy="1325375"/>
      </dsp:txXfrm>
    </dsp:sp>
    <dsp:sp modelId="{461F16F1-D4D4-4188-90EA-FC3177E6EEA8}">
      <dsp:nvSpPr>
        <dsp:cNvPr id="0" name=""/>
        <dsp:cNvSpPr/>
      </dsp:nvSpPr>
      <dsp:spPr>
        <a:xfrm>
          <a:off x="2534140" y="1213149"/>
          <a:ext cx="452272" cy="529007"/>
        </a:xfrm>
        <a:prstGeom prst="rightArrow">
          <a:avLst>
            <a:gd name="adj1" fmla="val 60000"/>
            <a:gd name="adj2" fmla="val 50000"/>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ZA" sz="2200" kern="1200"/>
        </a:p>
      </dsp:txBody>
      <dsp:txXfrm>
        <a:off x="2534140" y="1318950"/>
        <a:ext cx="316590" cy="317405"/>
      </dsp:txXfrm>
    </dsp:sp>
    <dsp:sp modelId="{024EB24C-91EB-466A-AD84-6D64C04E8F23}">
      <dsp:nvSpPr>
        <dsp:cNvPr id="0" name=""/>
        <dsp:cNvSpPr/>
      </dsp:nvSpPr>
      <dsp:spPr>
        <a:xfrm>
          <a:off x="3199749" y="773731"/>
          <a:ext cx="2346405" cy="140784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Application and evidence are evaluated to determine suitability for RPL</a:t>
          </a:r>
        </a:p>
      </dsp:txBody>
      <dsp:txXfrm>
        <a:off x="3240983" y="814965"/>
        <a:ext cx="2263937" cy="1325375"/>
      </dsp:txXfrm>
    </dsp:sp>
    <dsp:sp modelId="{69D09B4E-9B4D-463A-A09C-B8643B385D42}">
      <dsp:nvSpPr>
        <dsp:cNvPr id="0" name=""/>
        <dsp:cNvSpPr/>
      </dsp:nvSpPr>
      <dsp:spPr>
        <a:xfrm>
          <a:off x="5733867" y="1213149"/>
          <a:ext cx="452216" cy="529007"/>
        </a:xfrm>
        <a:prstGeom prst="rightArrow">
          <a:avLst>
            <a:gd name="adj1" fmla="val 60000"/>
            <a:gd name="adj2" fmla="val 50000"/>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ZA" sz="2200" kern="1200"/>
        </a:p>
      </dsp:txBody>
      <dsp:txXfrm>
        <a:off x="5733867" y="1318950"/>
        <a:ext cx="316551" cy="317405"/>
      </dsp:txXfrm>
    </dsp:sp>
    <dsp:sp modelId="{3EE3ABB3-FBDF-4918-A25C-8300A9A3A96E}">
      <dsp:nvSpPr>
        <dsp:cNvPr id="0" name=""/>
        <dsp:cNvSpPr/>
      </dsp:nvSpPr>
      <dsp:spPr>
        <a:xfrm>
          <a:off x="6399393" y="773731"/>
          <a:ext cx="2346405" cy="140784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Learner Guide , PoE and Evidence Guide supplied to candidate</a:t>
          </a:r>
        </a:p>
      </dsp:txBody>
      <dsp:txXfrm>
        <a:off x="6440627" y="814965"/>
        <a:ext cx="2263937" cy="1325375"/>
      </dsp:txXfrm>
    </dsp:sp>
    <dsp:sp modelId="{F44A36C5-0339-46B9-928F-40098C856A37}">
      <dsp:nvSpPr>
        <dsp:cNvPr id="0" name=""/>
        <dsp:cNvSpPr/>
      </dsp:nvSpPr>
      <dsp:spPr>
        <a:xfrm rot="5400000">
          <a:off x="7346487" y="2330891"/>
          <a:ext cx="452216" cy="529007"/>
        </a:xfrm>
        <a:prstGeom prst="rightArrow">
          <a:avLst>
            <a:gd name="adj1" fmla="val 60000"/>
            <a:gd name="adj2" fmla="val 50000"/>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ZA" sz="2200" kern="1200"/>
        </a:p>
      </dsp:txBody>
      <dsp:txXfrm rot="-5400000">
        <a:off x="7413893" y="2369287"/>
        <a:ext cx="317405" cy="316551"/>
      </dsp:txXfrm>
    </dsp:sp>
    <dsp:sp modelId="{022CB3D1-3B01-4576-8A93-687919328F92}">
      <dsp:nvSpPr>
        <dsp:cNvPr id="0" name=""/>
        <dsp:cNvSpPr/>
      </dsp:nvSpPr>
      <dsp:spPr>
        <a:xfrm>
          <a:off x="6399393" y="3034813"/>
          <a:ext cx="2346405" cy="140784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Candidate collects RPL evidence  and completes assessment activities.</a:t>
          </a:r>
        </a:p>
      </dsp:txBody>
      <dsp:txXfrm>
        <a:off x="6440627" y="3076047"/>
        <a:ext cx="2263937" cy="1325375"/>
      </dsp:txXfrm>
    </dsp:sp>
    <dsp:sp modelId="{3AFDAC58-4BC1-4FFA-839C-2A3B93D0841F}">
      <dsp:nvSpPr>
        <dsp:cNvPr id="0" name=""/>
        <dsp:cNvSpPr/>
      </dsp:nvSpPr>
      <dsp:spPr>
        <a:xfrm rot="10800000">
          <a:off x="5759464" y="3474230"/>
          <a:ext cx="452216" cy="529007"/>
        </a:xfrm>
        <a:prstGeom prst="rightArrow">
          <a:avLst>
            <a:gd name="adj1" fmla="val 60000"/>
            <a:gd name="adj2" fmla="val 50000"/>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ZA" sz="2200" kern="1200"/>
        </a:p>
      </dsp:txBody>
      <dsp:txXfrm rot="10800000">
        <a:off x="5895129" y="3580031"/>
        <a:ext cx="316551" cy="317405"/>
      </dsp:txXfrm>
    </dsp:sp>
    <dsp:sp modelId="{948BB03C-66FD-4DB8-A2B7-E129650E02EF}">
      <dsp:nvSpPr>
        <dsp:cNvPr id="0" name=""/>
        <dsp:cNvSpPr/>
      </dsp:nvSpPr>
      <dsp:spPr>
        <a:xfrm>
          <a:off x="3199749" y="3034813"/>
          <a:ext cx="2346405" cy="140784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Assessor assesses  PoE and makes assessment judgement </a:t>
          </a:r>
        </a:p>
      </dsp:txBody>
      <dsp:txXfrm>
        <a:off x="3240983" y="3076047"/>
        <a:ext cx="2263937" cy="1325375"/>
      </dsp:txXfrm>
    </dsp:sp>
    <dsp:sp modelId="{07DAAD16-ABD7-4419-9725-8F773BAFE439}">
      <dsp:nvSpPr>
        <dsp:cNvPr id="0" name=""/>
        <dsp:cNvSpPr/>
      </dsp:nvSpPr>
      <dsp:spPr>
        <a:xfrm rot="10800000">
          <a:off x="2559821" y="3474230"/>
          <a:ext cx="452216" cy="529007"/>
        </a:xfrm>
        <a:prstGeom prst="rightArrow">
          <a:avLst>
            <a:gd name="adj1" fmla="val 60000"/>
            <a:gd name="adj2" fmla="val 50000"/>
          </a:avLst>
        </a:prstGeom>
        <a:solidFill>
          <a:schemeClr val="accent4">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ZA" sz="2200" kern="1200"/>
        </a:p>
      </dsp:txBody>
      <dsp:txXfrm rot="10800000">
        <a:off x="2695486" y="3580031"/>
        <a:ext cx="316551" cy="317405"/>
      </dsp:txXfrm>
    </dsp:sp>
    <dsp:sp modelId="{ADA0E059-C67B-454E-8BC8-67CFD98FB67A}">
      <dsp:nvSpPr>
        <dsp:cNvPr id="0" name=""/>
        <dsp:cNvSpPr/>
      </dsp:nvSpPr>
      <dsp:spPr>
        <a:xfrm>
          <a:off x="106" y="3034813"/>
          <a:ext cx="2346405" cy="1407843"/>
        </a:xfrm>
        <a:prstGeom prst="roundRect">
          <a:avLst>
            <a:gd name="adj" fmla="val 10000"/>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NYC -additional evidence</a:t>
          </a:r>
        </a:p>
        <a:p>
          <a:pPr marL="0" lvl="0" indent="0" algn="ctr" defTabSz="889000">
            <a:lnSpc>
              <a:spcPct val="90000"/>
            </a:lnSpc>
            <a:spcBef>
              <a:spcPct val="0"/>
            </a:spcBef>
            <a:spcAft>
              <a:spcPct val="35000"/>
            </a:spcAft>
            <a:buNone/>
          </a:pPr>
          <a:r>
            <a:rPr lang="en-ZA" sz="2000" kern="1200" dirty="0"/>
            <a:t>Competent - credits awarded</a:t>
          </a:r>
        </a:p>
      </dsp:txBody>
      <dsp:txXfrm>
        <a:off x="41340" y="3076047"/>
        <a:ext cx="2263937" cy="13253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02D75-EAFA-492B-97B9-A8801E885292}">
      <dsp:nvSpPr>
        <dsp:cNvPr id="0" name=""/>
        <dsp:cNvSpPr/>
      </dsp:nvSpPr>
      <dsp:spPr>
        <a:xfrm>
          <a:off x="3477336" y="1518705"/>
          <a:ext cx="1263814" cy="1793607"/>
        </a:xfrm>
        <a:prstGeom prst="flowChartPunchedTape">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n/>
            </a:rPr>
            <a:t>Learnership</a:t>
          </a:r>
        </a:p>
      </dsp:txBody>
      <dsp:txXfrm>
        <a:off x="3477336" y="1877426"/>
        <a:ext cx="1263814" cy="1076165"/>
      </dsp:txXfrm>
    </dsp:sp>
    <dsp:sp modelId="{370E57AD-928F-433A-B227-837876138944}">
      <dsp:nvSpPr>
        <dsp:cNvPr id="0" name=""/>
        <dsp:cNvSpPr/>
      </dsp:nvSpPr>
      <dsp:spPr>
        <a:xfrm rot="16259994">
          <a:off x="3904915" y="907774"/>
          <a:ext cx="451878" cy="539025"/>
        </a:xfrm>
        <a:prstGeom prst="righ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n>
              <a:noFill/>
            </a:ln>
          </a:endParaRPr>
        </a:p>
      </dsp:txBody>
      <dsp:txXfrm>
        <a:off x="3971514" y="1083350"/>
        <a:ext cx="316315" cy="323415"/>
      </dsp:txXfrm>
    </dsp:sp>
    <dsp:sp modelId="{656D53E1-EDB4-44DB-89FD-9AAAFF1E725D}">
      <dsp:nvSpPr>
        <dsp:cNvPr id="0" name=""/>
        <dsp:cNvSpPr/>
      </dsp:nvSpPr>
      <dsp:spPr>
        <a:xfrm>
          <a:off x="3487939" y="142537"/>
          <a:ext cx="1310222" cy="671934"/>
        </a:xfrm>
        <a:prstGeom prst="flowChartAlternateProcess">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n/>
            </a:rPr>
            <a:t>Structured Learning</a:t>
          </a:r>
        </a:p>
      </dsp:txBody>
      <dsp:txXfrm>
        <a:off x="3520739" y="175337"/>
        <a:ext cx="1244622" cy="606334"/>
      </dsp:txXfrm>
    </dsp:sp>
    <dsp:sp modelId="{9B016FF2-4D2F-4E9C-9A94-CE86A694CAD4}">
      <dsp:nvSpPr>
        <dsp:cNvPr id="0" name=""/>
        <dsp:cNvSpPr/>
      </dsp:nvSpPr>
      <dsp:spPr>
        <a:xfrm>
          <a:off x="5060953" y="2162381"/>
          <a:ext cx="754602" cy="592928"/>
        </a:xfrm>
        <a:prstGeom prst="righ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n>
              <a:noFill/>
            </a:ln>
          </a:endParaRPr>
        </a:p>
      </dsp:txBody>
      <dsp:txXfrm>
        <a:off x="5060953" y="2280967"/>
        <a:ext cx="576724" cy="355756"/>
      </dsp:txXfrm>
    </dsp:sp>
    <dsp:sp modelId="{555DA598-D0ED-4DE3-86AB-4EB7C0111DF9}">
      <dsp:nvSpPr>
        <dsp:cNvPr id="0" name=""/>
        <dsp:cNvSpPr/>
      </dsp:nvSpPr>
      <dsp:spPr>
        <a:xfrm>
          <a:off x="6098163" y="2094262"/>
          <a:ext cx="1310222" cy="642493"/>
        </a:xfrm>
        <a:prstGeom prst="flowChartAlternateProcess">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n/>
            </a:rPr>
            <a:t>Workplace Experience</a:t>
          </a:r>
        </a:p>
      </dsp:txBody>
      <dsp:txXfrm>
        <a:off x="6129526" y="2125625"/>
        <a:ext cx="1247496" cy="579767"/>
      </dsp:txXfrm>
    </dsp:sp>
    <dsp:sp modelId="{FE984C2D-DB6E-46B2-8A1A-16BF4E896417}">
      <dsp:nvSpPr>
        <dsp:cNvPr id="0" name=""/>
        <dsp:cNvSpPr/>
      </dsp:nvSpPr>
      <dsp:spPr>
        <a:xfrm rot="5363091">
          <a:off x="3919823" y="3348719"/>
          <a:ext cx="404667" cy="539025"/>
        </a:xfrm>
        <a:prstGeom prst="righ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n>
              <a:noFill/>
            </a:ln>
          </a:endParaRPr>
        </a:p>
      </dsp:txBody>
      <dsp:txXfrm>
        <a:off x="3979871" y="3395827"/>
        <a:ext cx="283267" cy="323415"/>
      </dsp:txXfrm>
    </dsp:sp>
    <dsp:sp modelId="{53724DE3-1DE8-44DC-B973-B3DCA0E8DBA7}">
      <dsp:nvSpPr>
        <dsp:cNvPr id="0" name=""/>
        <dsp:cNvSpPr/>
      </dsp:nvSpPr>
      <dsp:spPr>
        <a:xfrm>
          <a:off x="3011221" y="3943178"/>
          <a:ext cx="2239432" cy="985746"/>
        </a:xfrm>
        <a:prstGeom prst="flowChartAlternateProcess">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n/>
            </a:rPr>
            <a:t>SAQA registered Qualification</a:t>
          </a:r>
        </a:p>
      </dsp:txBody>
      <dsp:txXfrm>
        <a:off x="3059340" y="3991297"/>
        <a:ext cx="2143194" cy="889508"/>
      </dsp:txXfrm>
    </dsp:sp>
    <dsp:sp modelId="{01702215-9512-4306-A013-F732C2D54D88}">
      <dsp:nvSpPr>
        <dsp:cNvPr id="0" name=""/>
        <dsp:cNvSpPr/>
      </dsp:nvSpPr>
      <dsp:spPr>
        <a:xfrm rot="10850112">
          <a:off x="2381925" y="2127172"/>
          <a:ext cx="872032" cy="539025"/>
        </a:xfrm>
        <a:prstGeom prst="righ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n>
              <a:noFill/>
            </a:ln>
          </a:endParaRPr>
        </a:p>
      </dsp:txBody>
      <dsp:txXfrm rot="10800000">
        <a:off x="2543623" y="2236156"/>
        <a:ext cx="710325" cy="323415"/>
      </dsp:txXfrm>
    </dsp:sp>
    <dsp:sp modelId="{DBE6792B-407E-4053-96EF-4794513B6AFD}">
      <dsp:nvSpPr>
        <dsp:cNvPr id="0" name=""/>
        <dsp:cNvSpPr/>
      </dsp:nvSpPr>
      <dsp:spPr>
        <a:xfrm>
          <a:off x="807775" y="2046381"/>
          <a:ext cx="1310222" cy="661099"/>
        </a:xfrm>
        <a:prstGeom prst="flowChartAlternateProcess">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n/>
            </a:rPr>
            <a:t>Registered with DHET</a:t>
          </a:r>
        </a:p>
      </dsp:txBody>
      <dsp:txXfrm>
        <a:off x="840047" y="2078653"/>
        <a:ext cx="1245678" cy="5965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4ABA3-6140-4C3C-B6B6-279E905AE782}">
      <dsp:nvSpPr>
        <dsp:cNvPr id="0" name=""/>
        <dsp:cNvSpPr/>
      </dsp:nvSpPr>
      <dsp:spPr>
        <a:xfrm>
          <a:off x="1707184" y="182632"/>
          <a:ext cx="3624548" cy="1258757"/>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CD66F-B486-4915-9086-8B1AB8EFA774}">
      <dsp:nvSpPr>
        <dsp:cNvPr id="0" name=""/>
        <dsp:cNvSpPr/>
      </dsp:nvSpPr>
      <dsp:spPr>
        <a:xfrm>
          <a:off x="3173862" y="3264903"/>
          <a:ext cx="702431" cy="449556"/>
        </a:xfrm>
        <a:prstGeom prst="downArrow">
          <a:avLst/>
        </a:prstGeom>
        <a:solidFill>
          <a:schemeClr val="accent5">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E07422-DD7D-4763-A198-6C337DEA4D57}">
      <dsp:nvSpPr>
        <dsp:cNvPr id="0" name=""/>
        <dsp:cNvSpPr/>
      </dsp:nvSpPr>
      <dsp:spPr>
        <a:xfrm>
          <a:off x="1839241" y="3624548"/>
          <a:ext cx="3371673" cy="842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ZA" sz="2900" kern="1200" dirty="0"/>
            <a:t>Contract</a:t>
          </a:r>
        </a:p>
      </dsp:txBody>
      <dsp:txXfrm>
        <a:off x="1839241" y="3624548"/>
        <a:ext cx="3371673" cy="842918"/>
      </dsp:txXfrm>
    </dsp:sp>
    <dsp:sp modelId="{8D404760-EF1F-41A9-9950-1DE7FC5DD311}">
      <dsp:nvSpPr>
        <dsp:cNvPr id="0" name=""/>
        <dsp:cNvSpPr/>
      </dsp:nvSpPr>
      <dsp:spPr>
        <a:xfrm>
          <a:off x="3024946" y="1538606"/>
          <a:ext cx="1264377" cy="126437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ZA" sz="1600" kern="1200" dirty="0"/>
            <a:t>Provider</a:t>
          </a:r>
        </a:p>
      </dsp:txBody>
      <dsp:txXfrm>
        <a:off x="3210110" y="1723770"/>
        <a:ext cx="894049" cy="894049"/>
      </dsp:txXfrm>
    </dsp:sp>
    <dsp:sp modelId="{C82E2775-FF46-40DD-AFAF-CC1F9197A7AC}">
      <dsp:nvSpPr>
        <dsp:cNvPr id="0" name=""/>
        <dsp:cNvSpPr/>
      </dsp:nvSpPr>
      <dsp:spPr>
        <a:xfrm>
          <a:off x="2140981" y="590042"/>
          <a:ext cx="1222842" cy="126437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ZA" sz="1600" kern="1200" dirty="0"/>
            <a:t>Learner</a:t>
          </a:r>
        </a:p>
      </dsp:txBody>
      <dsp:txXfrm>
        <a:off x="2320062" y="775206"/>
        <a:ext cx="864680" cy="894049"/>
      </dsp:txXfrm>
    </dsp:sp>
    <dsp:sp modelId="{EF671B82-B261-485A-B7B3-3F63282523A7}">
      <dsp:nvSpPr>
        <dsp:cNvPr id="0" name=""/>
        <dsp:cNvSpPr/>
      </dsp:nvSpPr>
      <dsp:spPr>
        <a:xfrm>
          <a:off x="3391921" y="284344"/>
          <a:ext cx="1305912" cy="126437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ZA" sz="1600" kern="1200" dirty="0"/>
            <a:t>Employer</a:t>
          </a:r>
        </a:p>
      </dsp:txBody>
      <dsp:txXfrm>
        <a:off x="3583167" y="469508"/>
        <a:ext cx="923420" cy="894049"/>
      </dsp:txXfrm>
    </dsp:sp>
    <dsp:sp modelId="{76F5A140-F894-4327-83E7-7E792D561EBD}">
      <dsp:nvSpPr>
        <dsp:cNvPr id="0" name=""/>
        <dsp:cNvSpPr/>
      </dsp:nvSpPr>
      <dsp:spPr>
        <a:xfrm>
          <a:off x="1560707" y="43107"/>
          <a:ext cx="3933618" cy="3146894"/>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userDrawn="1"/>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4" name="Picture 3"/>
          <p:cNvPicPr>
            <a:picLocks noChangeAspect="1"/>
          </p:cNvPicPr>
          <p:nvPr userDrawn="1"/>
        </p:nvPicPr>
        <p:blipFill>
          <a:blip r:embed="rId2"/>
          <a:stretch>
            <a:fillRect/>
          </a:stretch>
        </p:blipFill>
        <p:spPr>
          <a:xfrm>
            <a:off x="3706293" y="6547599"/>
            <a:ext cx="1731414" cy="286537"/>
          </a:xfrm>
          <a:prstGeom prst="rect">
            <a:avLst/>
          </a:prstGeom>
        </p:spPr>
      </p:pic>
      <p:pic>
        <p:nvPicPr>
          <p:cNvPr id="3" name="Picture 2">
            <a:extLst>
              <a:ext uri="{FF2B5EF4-FFF2-40B4-BE49-F238E27FC236}">
                <a16:creationId xmlns:a16="http://schemas.microsoft.com/office/drawing/2014/main" id="{F46A63AE-6230-4BFD-A64B-7F38731326B8}"/>
              </a:ext>
            </a:extLst>
          </p:cNvPr>
          <p:cNvPicPr>
            <a:picLocks noChangeAspect="1"/>
          </p:cNvPicPr>
          <p:nvPr userDrawn="1"/>
        </p:nvPicPr>
        <p:blipFill>
          <a:blip r:embed="rId3"/>
          <a:stretch>
            <a:fillRect/>
          </a:stretch>
        </p:blipFill>
        <p:spPr>
          <a:xfrm>
            <a:off x="7847481" y="6210431"/>
            <a:ext cx="865707" cy="5425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5" name="Picture 4"/>
          <p:cNvPicPr>
            <a:picLocks noChangeAspect="1"/>
          </p:cNvPicPr>
          <p:nvPr userDrawn="1"/>
        </p:nvPicPr>
        <p:blipFill>
          <a:blip r:embed="rId2"/>
          <a:stretch>
            <a:fillRect/>
          </a:stretch>
        </p:blipFill>
        <p:spPr>
          <a:xfrm>
            <a:off x="3704987" y="6520270"/>
            <a:ext cx="1731414" cy="286537"/>
          </a:xfrm>
          <a:prstGeom prst="rect">
            <a:avLst/>
          </a:prstGeom>
        </p:spPr>
      </p:pic>
      <p:pic>
        <p:nvPicPr>
          <p:cNvPr id="6" name="Picture 5">
            <a:extLst>
              <a:ext uri="{FF2B5EF4-FFF2-40B4-BE49-F238E27FC236}">
                <a16:creationId xmlns:a16="http://schemas.microsoft.com/office/drawing/2014/main" id="{D593B4EB-C58B-497B-A55E-851FC8D7D5C8}"/>
              </a:ext>
            </a:extLst>
          </p:cNvPr>
          <p:cNvPicPr>
            <a:picLocks noChangeAspect="1"/>
          </p:cNvPicPr>
          <p:nvPr userDrawn="1"/>
        </p:nvPicPr>
        <p:blipFill>
          <a:blip r:embed="rId3"/>
          <a:stretch>
            <a:fillRect/>
          </a:stretch>
        </p:blipFill>
        <p:spPr>
          <a:xfrm>
            <a:off x="7877444" y="6210300"/>
            <a:ext cx="865707" cy="54259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2019/06/29</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2019/06/29</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2019/06/29</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2019/06/29</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2019/06/29</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33764"/>
            <a:ext cx="1731414" cy="286537"/>
          </a:xfrm>
          <a:prstGeom prst="rect">
            <a:avLst/>
          </a:prstGeom>
        </p:spPr>
      </p:pic>
      <p:pic>
        <p:nvPicPr>
          <p:cNvPr id="5" name="Picture 4">
            <a:extLst>
              <a:ext uri="{FF2B5EF4-FFF2-40B4-BE49-F238E27FC236}">
                <a16:creationId xmlns:a16="http://schemas.microsoft.com/office/drawing/2014/main" id="{D2879B75-F8F6-488D-B6F8-C9D9383F7490}"/>
              </a:ext>
            </a:extLst>
          </p:cNvPr>
          <p:cNvPicPr>
            <a:picLocks noChangeAspect="1"/>
          </p:cNvPicPr>
          <p:nvPr userDrawn="1"/>
        </p:nvPicPr>
        <p:blipFill>
          <a:blip r:embed="rId3"/>
          <a:stretch>
            <a:fillRect/>
          </a:stretch>
        </p:blipFill>
        <p:spPr>
          <a:xfrm>
            <a:off x="7877037" y="6186693"/>
            <a:ext cx="865707" cy="5425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2019/06/29</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704987" y="6546381"/>
            <a:ext cx="1731414" cy="286537"/>
          </a:xfrm>
          <a:prstGeom prst="rect">
            <a:avLst/>
          </a:prstGeom>
        </p:spPr>
      </p:pic>
      <p:pic>
        <p:nvPicPr>
          <p:cNvPr id="3" name="Picture 2">
            <a:extLst>
              <a:ext uri="{FF2B5EF4-FFF2-40B4-BE49-F238E27FC236}">
                <a16:creationId xmlns:a16="http://schemas.microsoft.com/office/drawing/2014/main" id="{358EF94B-EB77-4C18-BDF9-547F9B945F10}"/>
              </a:ext>
            </a:extLst>
          </p:cNvPr>
          <p:cNvPicPr>
            <a:picLocks noChangeAspect="1"/>
          </p:cNvPicPr>
          <p:nvPr userDrawn="1"/>
        </p:nvPicPr>
        <p:blipFill>
          <a:blip r:embed="rId17"/>
          <a:stretch>
            <a:fillRect/>
          </a:stretch>
        </p:blipFill>
        <p:spPr>
          <a:xfrm>
            <a:off x="7782993" y="6171142"/>
            <a:ext cx="865707" cy="542591"/>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1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0.png"/></Relationships>
</file>

<file path=ppt/slides/_rels/slide7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p:txBody>
          <a:bodyPr/>
          <a:lstStyle/>
          <a:p>
            <a:r>
              <a:rPr lang="en-ZA" dirty="0"/>
              <a:t>Guide Learners</a:t>
            </a:r>
          </a:p>
        </p:txBody>
      </p:sp>
      <p:sp>
        <p:nvSpPr>
          <p:cNvPr id="5" name="Subtitle 4"/>
          <p:cNvSpPr>
            <a:spLocks noGrp="1"/>
          </p:cNvSpPr>
          <p:nvPr>
            <p:ph type="subTitle" idx="1"/>
          </p:nvPr>
        </p:nvSpPr>
        <p:spPr/>
        <p:txBody>
          <a:bodyPr/>
          <a:lstStyle/>
          <a:p>
            <a:r>
              <a:rPr lang="en-ZA" dirty="0"/>
              <a:t>Unit Standard ID 117874 | NQF Level 5 | Credits 6</a:t>
            </a:r>
          </a:p>
          <a:p>
            <a:endParaRPr lang="en-ZA" dirty="0"/>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6 credits = 60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5F1E-4804-4BBA-A567-A6CA1BBFDF8D}"/>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A4490EC3-2606-4A65-8C59-B96647AD0C05}"/>
              </a:ext>
            </a:extLst>
          </p:cNvPr>
          <p:cNvSpPr>
            <a:spLocks noGrp="1"/>
          </p:cNvSpPr>
          <p:nvPr>
            <p:ph type="sldNum" sz="quarter" idx="12"/>
          </p:nvPr>
        </p:nvSpPr>
        <p:spPr/>
        <p:txBody>
          <a:bodyPr/>
          <a:lstStyle/>
          <a:p>
            <a:fld id="{042AED99-7FB4-404E-8A97-64753DCE42EC}" type="slidenum">
              <a:rPr lang="en-US" smtClean="0"/>
              <a:pPr/>
              <a:t>100</a:t>
            </a:fld>
            <a:endParaRPr lang="en-US" dirty="0"/>
          </a:p>
        </p:txBody>
      </p:sp>
      <p:sp>
        <p:nvSpPr>
          <p:cNvPr id="4" name="Content Placeholder 3">
            <a:extLst>
              <a:ext uri="{FF2B5EF4-FFF2-40B4-BE49-F238E27FC236}">
                <a16:creationId xmlns:a16="http://schemas.microsoft.com/office/drawing/2014/main" id="{84B4D7C0-CF31-4263-AF4B-A45C51E0734F}"/>
              </a:ext>
            </a:extLst>
          </p:cNvPr>
          <p:cNvSpPr>
            <a:spLocks noGrp="1"/>
          </p:cNvSpPr>
          <p:nvPr>
            <p:ph sz="quarter" idx="1"/>
          </p:nvPr>
        </p:nvSpPr>
        <p:spPr/>
        <p:txBody>
          <a:bodyPr anchor="ctr"/>
          <a:lstStyle/>
          <a:p>
            <a:r>
              <a:rPr lang="en-ZA" dirty="0"/>
              <a:t>Complete Formative Assessment 2 in PoE</a:t>
            </a:r>
          </a:p>
        </p:txBody>
      </p:sp>
    </p:spTree>
    <p:extLst>
      <p:ext uri="{BB962C8B-B14F-4D97-AF65-F5344CB8AC3E}">
        <p14:creationId xmlns:p14="http://schemas.microsoft.com/office/powerpoint/2010/main" val="21315581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2</a:t>
            </a:r>
          </a:p>
        </p:txBody>
      </p:sp>
      <p:sp>
        <p:nvSpPr>
          <p:cNvPr id="3" name="Text Placeholder 2"/>
          <p:cNvSpPr>
            <a:spLocks noGrp="1"/>
          </p:cNvSpPr>
          <p:nvPr>
            <p:ph type="body" idx="1"/>
          </p:nvPr>
        </p:nvSpPr>
        <p:spPr/>
        <p:txBody>
          <a:bodyPr/>
          <a:lstStyle/>
          <a:p>
            <a:r>
              <a:rPr lang="en-ZA" dirty="0"/>
              <a:t>Provide Guidance to Learners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101</a:t>
            </a:fld>
            <a:endParaRPr lang="en-ZA" dirty="0"/>
          </a:p>
        </p:txBody>
      </p:sp>
      <p:pic>
        <p:nvPicPr>
          <p:cNvPr id="6" name="Picture 5" descr="ec_i_outcomes_2.gif">
            <a:extLst>
              <a:ext uri="{FF2B5EF4-FFF2-40B4-BE49-F238E27FC236}">
                <a16:creationId xmlns:a16="http://schemas.microsoft.com/office/drawing/2014/main" id="{C129BFE0-2092-4E89-94CA-EDCD89779EC5}"/>
              </a:ext>
            </a:extLst>
          </p:cNvPr>
          <p:cNvPicPr/>
          <p:nvPr/>
        </p:nvPicPr>
        <p:blipFill>
          <a:blip r:embed="rId2" cstate="print"/>
          <a:stretch>
            <a:fillRect/>
          </a:stretch>
        </p:blipFill>
        <p:spPr>
          <a:xfrm>
            <a:off x="3717235" y="5105400"/>
            <a:ext cx="2001078" cy="13684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65010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Criteria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5" name="Content Placeholder 4"/>
          <p:cNvSpPr>
            <a:spLocks noGrp="1"/>
          </p:cNvSpPr>
          <p:nvPr>
            <p:ph sz="quarter" idx="1"/>
          </p:nvPr>
        </p:nvSpPr>
        <p:spPr>
          <a:xfrm>
            <a:off x="462372" y="1638583"/>
            <a:ext cx="8219256" cy="4680000"/>
          </a:xfrm>
        </p:spPr>
        <p:txBody>
          <a:bodyPr>
            <a:normAutofit/>
          </a:bodyPr>
          <a:lstStyle/>
          <a:p>
            <a:pPr marL="457200" lvl="0" indent="-457200">
              <a:buFont typeface="+mj-lt"/>
              <a:buAutoNum type="arabicPeriod"/>
            </a:pPr>
            <a:r>
              <a:rPr lang="en-ZA" dirty="0"/>
              <a:t>Guidance provided is relevant to the learner needs and provides workable solutions to identified needs. </a:t>
            </a:r>
          </a:p>
          <a:p>
            <a:pPr marL="457200" lvl="0" indent="-457200">
              <a:buFont typeface="+mj-lt"/>
              <a:buAutoNum type="arabicPeriod"/>
            </a:pPr>
            <a:r>
              <a:rPr lang="en-ZA" dirty="0"/>
              <a:t>Guidance is provided in a sensitive, caring and professional manner, and in a way that promotes learner participation in the process. </a:t>
            </a:r>
          </a:p>
          <a:p>
            <a:pPr marL="457200" lvl="0" indent="-457200">
              <a:buFont typeface="+mj-lt"/>
              <a:buAutoNum type="arabicPeriod"/>
            </a:pPr>
            <a:r>
              <a:rPr lang="en-ZA" dirty="0"/>
              <a:t>Opportunities are taken to check the suitability of the guidance provided in terms of the learner's needs. </a:t>
            </a:r>
          </a:p>
          <a:p>
            <a:pPr marL="457200" lvl="0" indent="-457200">
              <a:buFont typeface="+mj-lt"/>
              <a:buAutoNum type="arabicPeriod"/>
            </a:pPr>
            <a:endParaRPr lang="en-ZA" dirty="0"/>
          </a:p>
        </p:txBody>
      </p:sp>
      <p:pic>
        <p:nvPicPr>
          <p:cNvPr id="6" name="Picture 5" descr="ec_i_summative_2.gif">
            <a:extLst>
              <a:ext uri="{FF2B5EF4-FFF2-40B4-BE49-F238E27FC236}">
                <a16:creationId xmlns:a16="http://schemas.microsoft.com/office/drawing/2014/main" id="{83420189-4556-4784-850B-DF4BF773C998}"/>
              </a:ext>
            </a:extLst>
          </p:cNvPr>
          <p:cNvPicPr/>
          <p:nvPr/>
        </p:nvPicPr>
        <p:blipFill>
          <a:blip r:embed="rId2" cstate="print"/>
          <a:stretch>
            <a:fillRect/>
          </a:stretch>
        </p:blipFill>
        <p:spPr>
          <a:xfrm>
            <a:off x="3260035" y="5539408"/>
            <a:ext cx="3140765" cy="9536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279850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Criteria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5" name="Content Placeholder 4"/>
          <p:cNvSpPr>
            <a:spLocks noGrp="1"/>
          </p:cNvSpPr>
          <p:nvPr>
            <p:ph sz="quarter" idx="1"/>
          </p:nvPr>
        </p:nvSpPr>
        <p:spPr>
          <a:xfrm>
            <a:off x="462372" y="1638583"/>
            <a:ext cx="8219256" cy="4680000"/>
          </a:xfrm>
        </p:spPr>
        <p:txBody>
          <a:bodyPr>
            <a:normAutofit/>
          </a:bodyPr>
          <a:lstStyle/>
          <a:p>
            <a:pPr marL="457200" lvl="0" indent="-457200">
              <a:buFont typeface="+mj-lt"/>
              <a:buAutoNum type="arabicPeriod" startAt="4"/>
            </a:pPr>
            <a:r>
              <a:rPr lang="en-ZA" dirty="0"/>
              <a:t>Learners are referred to appropriate specialist guidance and counselling services where the level and nature of the need extends beyond learning and assessment support services. </a:t>
            </a:r>
          </a:p>
          <a:p>
            <a:pPr marL="0" indent="0">
              <a:buNone/>
            </a:pPr>
            <a:r>
              <a:rPr lang="en-ZA" b="1" dirty="0"/>
              <a:t>ASSESSMENT CRITERION RANGE </a:t>
            </a:r>
            <a:endParaRPr lang="en-ZA" dirty="0"/>
          </a:p>
          <a:p>
            <a:pPr marL="0" indent="0">
              <a:buNone/>
            </a:pPr>
            <a:r>
              <a:rPr lang="en-ZA" dirty="0"/>
              <a:t>Referrals to career counsellors; occupational therapists, social workers, psychologists. </a:t>
            </a:r>
          </a:p>
          <a:p>
            <a:pPr marL="457200" indent="-457200">
              <a:buFont typeface="+mj-lt"/>
              <a:buAutoNum type="arabicPeriod" startAt="5"/>
            </a:pPr>
            <a:r>
              <a:rPr lang="en-ZA" dirty="0"/>
              <a:t>Confidentiality is maintained at all times</a:t>
            </a:r>
          </a:p>
        </p:txBody>
      </p:sp>
      <p:pic>
        <p:nvPicPr>
          <p:cNvPr id="6" name="Picture 5" descr="ec_i_summative_2.gif">
            <a:extLst>
              <a:ext uri="{FF2B5EF4-FFF2-40B4-BE49-F238E27FC236}">
                <a16:creationId xmlns:a16="http://schemas.microsoft.com/office/drawing/2014/main" id="{83420189-4556-4784-850B-DF4BF773C998}"/>
              </a:ext>
            </a:extLst>
          </p:cNvPr>
          <p:cNvPicPr/>
          <p:nvPr/>
        </p:nvPicPr>
        <p:blipFill>
          <a:blip r:embed="rId2" cstate="print"/>
          <a:stretch>
            <a:fillRect/>
          </a:stretch>
        </p:blipFill>
        <p:spPr>
          <a:xfrm>
            <a:off x="3260035" y="5539408"/>
            <a:ext cx="3140765" cy="9536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14620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Review Learner 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5" name="Content Placeholder 4"/>
          <p:cNvSpPr>
            <a:spLocks noGrp="1"/>
          </p:cNvSpPr>
          <p:nvPr>
            <p:ph sz="quarter" idx="1"/>
          </p:nvPr>
        </p:nvSpPr>
        <p:spPr>
          <a:xfrm>
            <a:off x="374904" y="1406469"/>
            <a:ext cx="4962939" cy="4680000"/>
          </a:xfrm>
        </p:spPr>
        <p:txBody>
          <a:bodyPr/>
          <a:lstStyle/>
          <a:p>
            <a:r>
              <a:rPr lang="en-ZA" dirty="0"/>
              <a:t>Learning programme content, structure, exit level outcomes, approaches to learning and assessment</a:t>
            </a:r>
          </a:p>
          <a:p>
            <a:r>
              <a:rPr lang="en-ZA" dirty="0"/>
              <a:t>Admission requirements</a:t>
            </a:r>
          </a:p>
          <a:p>
            <a:r>
              <a:rPr lang="en-ZA" dirty="0"/>
              <a:t>Learning contracts</a:t>
            </a:r>
          </a:p>
          <a:p>
            <a:r>
              <a:rPr lang="en-ZA" dirty="0"/>
              <a:t>Career progression options within occupation</a:t>
            </a:r>
          </a:p>
          <a:p>
            <a:r>
              <a:rPr lang="en-ZA" dirty="0"/>
              <a:t>Typical learning or personal difficulties experienced by learners</a:t>
            </a:r>
          </a:p>
        </p:txBody>
      </p:sp>
      <p:pic>
        <p:nvPicPr>
          <p:cNvPr id="6" name="Picture 5" descr="A picture containing person, holding, playing, game&#10;&#10;Description automatically generated">
            <a:extLst>
              <a:ext uri="{FF2B5EF4-FFF2-40B4-BE49-F238E27FC236}">
                <a16:creationId xmlns:a16="http://schemas.microsoft.com/office/drawing/2014/main" id="{F51A429D-1ADF-412B-ABCB-7BB18C107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824" y="1996043"/>
            <a:ext cx="3236976" cy="3236976"/>
          </a:xfrm>
          <a:prstGeom prst="rect">
            <a:avLst/>
          </a:prstGeom>
        </p:spPr>
      </p:pic>
    </p:spTree>
    <p:extLst>
      <p:ext uri="{BB962C8B-B14F-4D97-AF65-F5344CB8AC3E}">
        <p14:creationId xmlns:p14="http://schemas.microsoft.com/office/powerpoint/2010/main" val="32618059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Learner Guidance and Support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5" name="Content Placeholder 4"/>
          <p:cNvSpPr>
            <a:spLocks noGrp="1"/>
          </p:cNvSpPr>
          <p:nvPr>
            <p:ph sz="quarter" idx="1"/>
          </p:nvPr>
        </p:nvSpPr>
        <p:spPr>
          <a:xfrm>
            <a:off x="3932177" y="1662985"/>
            <a:ext cx="4744279" cy="4680000"/>
          </a:xfrm>
        </p:spPr>
        <p:txBody>
          <a:bodyPr/>
          <a:lstStyle/>
          <a:p>
            <a:pPr marL="0" indent="0">
              <a:buNone/>
            </a:pPr>
            <a:r>
              <a:rPr lang="en-ZA" b="1" dirty="0"/>
              <a:t>Functions of guidance counselling and learner support:</a:t>
            </a:r>
          </a:p>
          <a:p>
            <a:pPr marL="0" indent="0">
              <a:buNone/>
            </a:pPr>
            <a:endParaRPr lang="en-ZA" b="1" dirty="0"/>
          </a:p>
          <a:p>
            <a:r>
              <a:rPr lang="en-ZA" dirty="0"/>
              <a:t>Guidance counselling for learning</a:t>
            </a:r>
          </a:p>
          <a:p>
            <a:r>
              <a:rPr lang="en-ZA" dirty="0"/>
              <a:t>Career counselling or educational counselling</a:t>
            </a:r>
          </a:p>
          <a:p>
            <a:r>
              <a:rPr lang="en-ZA" dirty="0"/>
              <a:t>Financial guidance counselling</a:t>
            </a:r>
          </a:p>
        </p:txBody>
      </p:sp>
      <p:pic>
        <p:nvPicPr>
          <p:cNvPr id="6" name="Picture 5">
            <a:extLst>
              <a:ext uri="{FF2B5EF4-FFF2-40B4-BE49-F238E27FC236}">
                <a16:creationId xmlns:a16="http://schemas.microsoft.com/office/drawing/2014/main" id="{CD0CB645-0104-443B-B95E-2F3FE6191A8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7544" y="2001078"/>
            <a:ext cx="2752734" cy="3511406"/>
          </a:xfrm>
          <a:prstGeom prst="rect">
            <a:avLst/>
          </a:prstGeom>
        </p:spPr>
      </p:pic>
    </p:spTree>
    <p:extLst>
      <p:ext uri="{BB962C8B-B14F-4D97-AF65-F5344CB8AC3E}">
        <p14:creationId xmlns:p14="http://schemas.microsoft.com/office/powerpoint/2010/main" val="26829160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Counselling and Supporting Adult Learners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5" name="Content Placeholder 4"/>
          <p:cNvSpPr>
            <a:spLocks noGrp="1"/>
          </p:cNvSpPr>
          <p:nvPr>
            <p:ph sz="quarter" idx="1"/>
          </p:nvPr>
        </p:nvSpPr>
        <p:spPr>
          <a:xfrm>
            <a:off x="467545" y="1662985"/>
            <a:ext cx="4767064" cy="4680000"/>
          </a:xfrm>
        </p:spPr>
        <p:txBody>
          <a:bodyPr>
            <a:normAutofit lnSpcReduction="10000"/>
          </a:bodyPr>
          <a:lstStyle/>
          <a:p>
            <a:pPr marL="0" lvl="0" indent="0">
              <a:buNone/>
            </a:pPr>
            <a:r>
              <a:rPr lang="en-ZA" dirty="0"/>
              <a:t>Learner is</a:t>
            </a:r>
          </a:p>
          <a:p>
            <a:pPr lvl="0"/>
            <a:r>
              <a:rPr lang="en-ZA" dirty="0"/>
              <a:t>Guided to look at the bigger picture and  steps required to move towards goal </a:t>
            </a:r>
          </a:p>
          <a:p>
            <a:pPr lvl="0"/>
            <a:r>
              <a:rPr lang="en-ZA" dirty="0"/>
              <a:t>Able to positively identify  own uniqueness in terms of values, strengths, experience and potential</a:t>
            </a:r>
          </a:p>
          <a:p>
            <a:pPr lvl="0"/>
            <a:r>
              <a:rPr lang="en-ZA" dirty="0"/>
              <a:t>Supported to identify, analyse and combine qualities, competencies and skills sets</a:t>
            </a:r>
          </a:p>
          <a:p>
            <a:pPr lvl="0"/>
            <a:r>
              <a:rPr lang="en-ZA" dirty="0"/>
              <a:t>Helped to gain knowledge of available opportunities </a:t>
            </a:r>
          </a:p>
          <a:p>
            <a:endParaRPr lang="en-ZA" dirty="0"/>
          </a:p>
          <a:p>
            <a:pPr marL="0" indent="0">
              <a:buNone/>
            </a:pPr>
            <a:endParaRPr lang="en-ZA" dirty="0"/>
          </a:p>
        </p:txBody>
      </p:sp>
      <p:pic>
        <p:nvPicPr>
          <p:cNvPr id="7" name="Picture 6" descr="A close up of a sign&#10;&#10;Description automatically generated">
            <a:extLst>
              <a:ext uri="{FF2B5EF4-FFF2-40B4-BE49-F238E27FC236}">
                <a16:creationId xmlns:a16="http://schemas.microsoft.com/office/drawing/2014/main" id="{DA4D4910-F9E0-4ACA-9CCE-5DCE91E68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4609" y="2503004"/>
            <a:ext cx="3594100" cy="3238500"/>
          </a:xfrm>
          <a:prstGeom prst="rect">
            <a:avLst/>
          </a:prstGeom>
        </p:spPr>
      </p:pic>
    </p:spTree>
    <p:extLst>
      <p:ext uri="{BB962C8B-B14F-4D97-AF65-F5344CB8AC3E}">
        <p14:creationId xmlns:p14="http://schemas.microsoft.com/office/powerpoint/2010/main" val="1602603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Counselling and Supporting Adult Learners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107</a:t>
            </a:fld>
            <a:endParaRPr lang="en-ZA" dirty="0"/>
          </a:p>
        </p:txBody>
      </p:sp>
      <p:pic>
        <p:nvPicPr>
          <p:cNvPr id="6" name="Picture 5" descr="A close up of a sign&#10;&#10;Description automatically generated">
            <a:extLst>
              <a:ext uri="{FF2B5EF4-FFF2-40B4-BE49-F238E27FC236}">
                <a16:creationId xmlns:a16="http://schemas.microsoft.com/office/drawing/2014/main" id="{621B1358-F9E9-4DAB-AAA0-F45BD8AFD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108" y="2383735"/>
            <a:ext cx="3594100" cy="3238500"/>
          </a:xfrm>
          <a:prstGeom prst="rect">
            <a:avLst/>
          </a:prstGeom>
        </p:spPr>
      </p:pic>
      <p:sp>
        <p:nvSpPr>
          <p:cNvPr id="5" name="Content Placeholder 4"/>
          <p:cNvSpPr>
            <a:spLocks noGrp="1"/>
          </p:cNvSpPr>
          <p:nvPr>
            <p:ph sz="quarter" idx="1"/>
          </p:nvPr>
        </p:nvSpPr>
        <p:spPr>
          <a:xfrm>
            <a:off x="467545" y="1662985"/>
            <a:ext cx="5032107" cy="4680000"/>
          </a:xfrm>
        </p:spPr>
        <p:txBody>
          <a:bodyPr>
            <a:normAutofit lnSpcReduction="10000"/>
          </a:bodyPr>
          <a:lstStyle/>
          <a:p>
            <a:pPr marL="0" lvl="0" indent="0">
              <a:buNone/>
            </a:pPr>
            <a:r>
              <a:rPr lang="en-ZA" dirty="0"/>
              <a:t>Learner is</a:t>
            </a:r>
          </a:p>
          <a:p>
            <a:pPr lvl="0"/>
            <a:r>
              <a:rPr lang="en-ZA" dirty="0"/>
              <a:t>Helped to gain knowledge of available opportunities </a:t>
            </a:r>
          </a:p>
          <a:p>
            <a:pPr lvl="0"/>
            <a:r>
              <a:rPr lang="en-ZA" dirty="0"/>
              <a:t>Guided to sift through all options</a:t>
            </a:r>
          </a:p>
          <a:p>
            <a:pPr lvl="0"/>
            <a:r>
              <a:rPr lang="en-ZA" dirty="0"/>
              <a:t>Enabled to present effectively through portfolio and interview formats</a:t>
            </a:r>
          </a:p>
          <a:p>
            <a:pPr lvl="0"/>
            <a:r>
              <a:rPr lang="en-ZA" dirty="0"/>
              <a:t>Supported to develop educational and career self-management skills</a:t>
            </a:r>
          </a:p>
          <a:p>
            <a:pPr lvl="0"/>
            <a:r>
              <a:rPr lang="en-ZA" dirty="0"/>
              <a:t>Inspired, motivated and equipped to take action in order to realise his/her full potential in life</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5704866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Counselling and Supporting Adult Learners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5" name="Content Placeholder 4"/>
          <p:cNvSpPr>
            <a:spLocks noGrp="1"/>
          </p:cNvSpPr>
          <p:nvPr>
            <p:ph sz="quarter" idx="1"/>
          </p:nvPr>
        </p:nvSpPr>
        <p:spPr>
          <a:xfrm>
            <a:off x="3869635" y="1530300"/>
            <a:ext cx="4929808" cy="4680000"/>
          </a:xfrm>
        </p:spPr>
        <p:txBody>
          <a:bodyPr>
            <a:normAutofit/>
          </a:bodyPr>
          <a:lstStyle/>
          <a:p>
            <a:pPr marL="0" indent="0">
              <a:buNone/>
            </a:pPr>
            <a:r>
              <a:rPr lang="en-ZA" b="1" dirty="0"/>
              <a:t>Help adult learners become more self-aware</a:t>
            </a:r>
            <a:r>
              <a:rPr lang="en-ZA" dirty="0"/>
              <a:t>:</a:t>
            </a:r>
          </a:p>
          <a:p>
            <a:r>
              <a:rPr lang="en-ZA" dirty="0"/>
              <a:t>Build on previous learning</a:t>
            </a:r>
          </a:p>
          <a:p>
            <a:r>
              <a:rPr lang="en-ZA" dirty="0"/>
              <a:t>Require critical reflection</a:t>
            </a:r>
          </a:p>
          <a:p>
            <a:r>
              <a:rPr lang="en-ZA" dirty="0"/>
              <a:t>Provide structured feedback</a:t>
            </a:r>
          </a:p>
          <a:p>
            <a:r>
              <a:rPr lang="en-ZA" dirty="0"/>
              <a:t>Provide structured feedback</a:t>
            </a:r>
          </a:p>
          <a:p>
            <a:r>
              <a:rPr lang="en-ZA" dirty="0"/>
              <a:t>Monitor students’ participation</a:t>
            </a:r>
          </a:p>
          <a:p>
            <a:r>
              <a:rPr lang="en-ZA" dirty="0"/>
              <a:t>Pick up the phone</a:t>
            </a:r>
          </a:p>
          <a:p>
            <a:pPr marL="0" indent="0">
              <a:buNone/>
            </a:pPr>
            <a:endParaRPr lang="en-ZA" dirty="0"/>
          </a:p>
        </p:txBody>
      </p:sp>
      <p:pic>
        <p:nvPicPr>
          <p:cNvPr id="7" name="Picture 6">
            <a:extLst>
              <a:ext uri="{FF2B5EF4-FFF2-40B4-BE49-F238E27FC236}">
                <a16:creationId xmlns:a16="http://schemas.microsoft.com/office/drawing/2014/main" id="{496A9D26-18E1-429D-8D63-AEA606250F80}"/>
              </a:ext>
            </a:extLst>
          </p:cNvPr>
          <p:cNvPicPr/>
          <p:nvPr/>
        </p:nvPicPr>
        <p:blipFill>
          <a:blip r:embed="rId2">
            <a:extLst>
              <a:ext uri="{28A0092B-C50C-407E-A947-70E740481C1C}">
                <a14:useLocalDpi xmlns:a14="http://schemas.microsoft.com/office/drawing/2010/main" val="0"/>
              </a:ext>
            </a:extLst>
          </a:blip>
          <a:stretch>
            <a:fillRect/>
          </a:stretch>
        </p:blipFill>
        <p:spPr>
          <a:xfrm>
            <a:off x="239069" y="2024270"/>
            <a:ext cx="3422779" cy="2809460"/>
          </a:xfrm>
          <a:prstGeom prst="rect">
            <a:avLst/>
          </a:prstGeom>
        </p:spPr>
      </p:pic>
    </p:spTree>
    <p:extLst>
      <p:ext uri="{BB962C8B-B14F-4D97-AF65-F5344CB8AC3E}">
        <p14:creationId xmlns:p14="http://schemas.microsoft.com/office/powerpoint/2010/main" val="39961399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Solving Problems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5" name="Content Placeholder 4"/>
          <p:cNvSpPr>
            <a:spLocks noGrp="1"/>
          </p:cNvSpPr>
          <p:nvPr>
            <p:ph sz="quarter" idx="1"/>
          </p:nvPr>
        </p:nvSpPr>
        <p:spPr/>
        <p:txBody>
          <a:bodyPr/>
          <a:lstStyle/>
          <a:p>
            <a:pPr marL="0" indent="0">
              <a:buNone/>
            </a:pPr>
            <a:r>
              <a:rPr lang="en-GB" b="1" dirty="0"/>
              <a:t>Six word analysis:</a:t>
            </a:r>
            <a:endParaRPr lang="en-ZA" b="1" dirty="0"/>
          </a:p>
          <a:p>
            <a:pPr lvl="0" fontAlgn="base"/>
            <a:r>
              <a:rPr lang="en-GB" dirty="0">
                <a:effectLst>
                  <a:outerShdw sx="0" sy="0">
                    <a:srgbClr val="000000"/>
                  </a:outerShdw>
                </a:effectLst>
              </a:rPr>
              <a:t>What</a:t>
            </a:r>
            <a:endParaRPr lang="en-ZA" dirty="0">
              <a:effectLst>
                <a:outerShdw sx="0" sy="0">
                  <a:srgbClr val="000000"/>
                </a:outerShdw>
              </a:effectLst>
            </a:endParaRPr>
          </a:p>
          <a:p>
            <a:pPr lvl="0" fontAlgn="base"/>
            <a:r>
              <a:rPr lang="en-GB" dirty="0">
                <a:effectLst>
                  <a:outerShdw sx="0" sy="0">
                    <a:srgbClr val="000000"/>
                  </a:outerShdw>
                </a:effectLst>
              </a:rPr>
              <a:t>Who</a:t>
            </a:r>
            <a:endParaRPr lang="en-ZA" dirty="0">
              <a:effectLst>
                <a:outerShdw sx="0" sy="0">
                  <a:srgbClr val="000000"/>
                </a:outerShdw>
              </a:effectLst>
            </a:endParaRPr>
          </a:p>
          <a:p>
            <a:pPr lvl="0" fontAlgn="base"/>
            <a:r>
              <a:rPr lang="en-GB" dirty="0">
                <a:effectLst>
                  <a:outerShdw sx="0" sy="0">
                    <a:srgbClr val="000000"/>
                  </a:outerShdw>
                </a:effectLst>
              </a:rPr>
              <a:t>Why</a:t>
            </a:r>
            <a:endParaRPr lang="en-ZA" dirty="0">
              <a:effectLst>
                <a:outerShdw sx="0" sy="0">
                  <a:srgbClr val="000000"/>
                </a:outerShdw>
              </a:effectLst>
            </a:endParaRPr>
          </a:p>
          <a:p>
            <a:pPr lvl="0" fontAlgn="base"/>
            <a:r>
              <a:rPr lang="en-GB" dirty="0">
                <a:effectLst>
                  <a:outerShdw sx="0" sy="0">
                    <a:srgbClr val="000000"/>
                  </a:outerShdw>
                </a:effectLst>
              </a:rPr>
              <a:t>When</a:t>
            </a:r>
            <a:endParaRPr lang="en-ZA" dirty="0">
              <a:effectLst>
                <a:outerShdw sx="0" sy="0">
                  <a:srgbClr val="000000"/>
                </a:outerShdw>
              </a:effectLst>
            </a:endParaRPr>
          </a:p>
          <a:p>
            <a:pPr lvl="0" fontAlgn="base"/>
            <a:r>
              <a:rPr lang="en-GB" dirty="0">
                <a:effectLst>
                  <a:outerShdw sx="0" sy="0">
                    <a:srgbClr val="000000"/>
                  </a:outerShdw>
                </a:effectLst>
              </a:rPr>
              <a:t>How </a:t>
            </a:r>
            <a:endParaRPr lang="en-ZA" dirty="0">
              <a:effectLst>
                <a:outerShdw sx="0" sy="0">
                  <a:srgbClr val="000000"/>
                </a:outerShdw>
              </a:effectLst>
            </a:endParaRPr>
          </a:p>
          <a:p>
            <a:pPr lvl="0" fontAlgn="base"/>
            <a:r>
              <a:rPr lang="en-GB" dirty="0">
                <a:effectLst>
                  <a:outerShdw sx="0" sy="0">
                    <a:srgbClr val="000000"/>
                  </a:outerShdw>
                </a:effectLst>
              </a:rPr>
              <a:t>Where</a:t>
            </a:r>
            <a:endParaRPr lang="en-ZA" dirty="0">
              <a:effectLst>
                <a:outerShdw sx="0" sy="0">
                  <a:srgbClr val="000000"/>
                </a:outerShdw>
              </a:effectLst>
            </a:endParaRPr>
          </a:p>
          <a:p>
            <a:endParaRPr lang="en-ZA" dirty="0"/>
          </a:p>
        </p:txBody>
      </p:sp>
      <p:pic>
        <p:nvPicPr>
          <p:cNvPr id="6" name="Picture 5">
            <a:extLst>
              <a:ext uri="{FF2B5EF4-FFF2-40B4-BE49-F238E27FC236}">
                <a16:creationId xmlns:a16="http://schemas.microsoft.com/office/drawing/2014/main" id="{7FA9AB9C-B9B3-4774-BEE2-261DE194A86F}"/>
              </a:ext>
            </a:extLst>
          </p:cNvPr>
          <p:cNvPicPr/>
          <p:nvPr/>
        </p:nvPicPr>
        <p:blipFill>
          <a:blip r:embed="rId2">
            <a:extLst>
              <a:ext uri="{28A0092B-C50C-407E-A947-70E740481C1C}">
                <a14:useLocalDpi xmlns:a14="http://schemas.microsoft.com/office/drawing/2010/main" val="0"/>
              </a:ext>
            </a:extLst>
          </a:blip>
          <a:stretch>
            <a:fillRect/>
          </a:stretch>
        </p:blipFill>
        <p:spPr>
          <a:xfrm>
            <a:off x="4344808" y="1561337"/>
            <a:ext cx="4149835" cy="3182941"/>
          </a:xfrm>
          <a:prstGeom prst="rect">
            <a:avLst/>
          </a:prstGeom>
        </p:spPr>
      </p:pic>
    </p:spTree>
    <p:extLst>
      <p:ext uri="{BB962C8B-B14F-4D97-AF65-F5344CB8AC3E}">
        <p14:creationId xmlns:p14="http://schemas.microsoft.com/office/powerpoint/2010/main" val="711582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291307187"/>
              </p:ext>
            </p:extLst>
          </p:nvPr>
        </p:nvGraphicFramePr>
        <p:xfrm>
          <a:off x="457200" y="108902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Solving Problems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5" name="Content Placeholder 4"/>
          <p:cNvSpPr>
            <a:spLocks noGrp="1"/>
          </p:cNvSpPr>
          <p:nvPr>
            <p:ph sz="quarter" idx="1"/>
          </p:nvPr>
        </p:nvSpPr>
        <p:spPr>
          <a:xfrm>
            <a:off x="467544" y="1282639"/>
            <a:ext cx="8219256" cy="5078404"/>
          </a:xfrm>
        </p:spPr>
        <p:txBody>
          <a:bodyPr>
            <a:normAutofit/>
          </a:bodyPr>
          <a:lstStyle/>
          <a:p>
            <a:pPr lvl="0"/>
            <a:r>
              <a:rPr lang="en-ZA" dirty="0"/>
              <a:t>Agree on problem and write it down. </a:t>
            </a:r>
          </a:p>
          <a:p>
            <a:pPr lvl="0"/>
            <a:r>
              <a:rPr lang="en-ZA" dirty="0"/>
              <a:t>Ask  questions and write down the learner’s response to each.</a:t>
            </a:r>
          </a:p>
          <a:p>
            <a:pPr lvl="1"/>
            <a:r>
              <a:rPr lang="en-ZA" b="1" dirty="0"/>
              <a:t>What</a:t>
            </a:r>
            <a:r>
              <a:rPr lang="en-ZA" dirty="0"/>
              <a:t> is problem exactly?</a:t>
            </a:r>
          </a:p>
          <a:p>
            <a:pPr lvl="1"/>
            <a:r>
              <a:rPr lang="en-ZA" b="1" dirty="0"/>
              <a:t>Who</a:t>
            </a:r>
            <a:r>
              <a:rPr lang="en-ZA" dirty="0"/>
              <a:t> is this a problem for? </a:t>
            </a:r>
            <a:r>
              <a:rPr lang="en-ZA" b="1" dirty="0"/>
              <a:t>Who</a:t>
            </a:r>
            <a:r>
              <a:rPr lang="en-ZA" dirty="0"/>
              <a:t> causes this problem/need?</a:t>
            </a:r>
          </a:p>
          <a:p>
            <a:pPr lvl="1"/>
            <a:r>
              <a:rPr lang="en-ZA" b="1" dirty="0"/>
              <a:t>Why</a:t>
            </a:r>
            <a:r>
              <a:rPr lang="en-ZA" dirty="0"/>
              <a:t> is it a problem? </a:t>
            </a:r>
            <a:r>
              <a:rPr lang="en-ZA" b="1" dirty="0"/>
              <a:t>Why</a:t>
            </a:r>
            <a:r>
              <a:rPr lang="en-ZA" dirty="0"/>
              <a:t> does this need exist?</a:t>
            </a:r>
          </a:p>
          <a:p>
            <a:pPr lvl="1"/>
            <a:r>
              <a:rPr lang="en-ZA" b="1" dirty="0"/>
              <a:t>When </a:t>
            </a:r>
            <a:r>
              <a:rPr lang="en-ZA" dirty="0"/>
              <a:t>is it a problem? </a:t>
            </a:r>
            <a:r>
              <a:rPr lang="en-ZA" b="1" dirty="0"/>
              <a:t>When</a:t>
            </a:r>
            <a:r>
              <a:rPr lang="en-ZA" dirty="0"/>
              <a:t> did the problem start?</a:t>
            </a:r>
          </a:p>
          <a:p>
            <a:pPr lvl="1"/>
            <a:r>
              <a:rPr lang="en-ZA" b="1" dirty="0"/>
              <a:t>How</a:t>
            </a:r>
            <a:r>
              <a:rPr lang="en-ZA" dirty="0"/>
              <a:t> did this problem come about? </a:t>
            </a:r>
            <a:r>
              <a:rPr lang="en-ZA" b="1" dirty="0"/>
              <a:t>How</a:t>
            </a:r>
            <a:r>
              <a:rPr lang="en-ZA" dirty="0"/>
              <a:t> do you feel about this problem?</a:t>
            </a:r>
          </a:p>
          <a:p>
            <a:pPr lvl="1"/>
            <a:r>
              <a:rPr lang="en-ZA" b="1" dirty="0"/>
              <a:t>Where</a:t>
            </a:r>
            <a:r>
              <a:rPr lang="en-ZA" dirty="0"/>
              <a:t> do you experience this problem?  </a:t>
            </a:r>
          </a:p>
          <a:p>
            <a:endParaRPr lang="en-ZA" dirty="0"/>
          </a:p>
          <a:p>
            <a:endParaRPr lang="en-ZA" dirty="0"/>
          </a:p>
        </p:txBody>
      </p:sp>
    </p:spTree>
    <p:extLst>
      <p:ext uri="{BB962C8B-B14F-4D97-AF65-F5344CB8AC3E}">
        <p14:creationId xmlns:p14="http://schemas.microsoft.com/office/powerpoint/2010/main" val="31689182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Solving Problems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5" name="Content Placeholder 4"/>
          <p:cNvSpPr>
            <a:spLocks noGrp="1"/>
          </p:cNvSpPr>
          <p:nvPr>
            <p:ph sz="quarter" idx="1"/>
          </p:nvPr>
        </p:nvSpPr>
        <p:spPr>
          <a:xfrm>
            <a:off x="467544" y="1282639"/>
            <a:ext cx="8219256" cy="5078404"/>
          </a:xfrm>
        </p:spPr>
        <p:txBody>
          <a:bodyPr>
            <a:normAutofit/>
          </a:bodyPr>
          <a:lstStyle/>
          <a:p>
            <a:pPr lvl="0"/>
            <a:r>
              <a:rPr lang="en-ZA" dirty="0"/>
              <a:t>Ensure you write down what first comes to mind.</a:t>
            </a:r>
          </a:p>
          <a:p>
            <a:pPr lvl="0"/>
            <a:r>
              <a:rPr lang="en-ZA" dirty="0"/>
              <a:t>Review answers</a:t>
            </a:r>
          </a:p>
          <a:p>
            <a:pPr lvl="0"/>
            <a:r>
              <a:rPr lang="en-ZA" dirty="0"/>
              <a:t>Underline or circle aspects which come up repeatedly</a:t>
            </a:r>
          </a:p>
          <a:p>
            <a:pPr lvl="0"/>
            <a:r>
              <a:rPr lang="en-ZA" dirty="0"/>
              <a:t>Analyse aspects and re-write problem statement indicating cause of problem</a:t>
            </a:r>
          </a:p>
          <a:p>
            <a:endParaRPr lang="en-ZA" dirty="0"/>
          </a:p>
          <a:p>
            <a:endParaRPr lang="en-ZA" dirty="0"/>
          </a:p>
        </p:txBody>
      </p:sp>
    </p:spTree>
    <p:extLst>
      <p:ext uri="{BB962C8B-B14F-4D97-AF65-F5344CB8AC3E}">
        <p14:creationId xmlns:p14="http://schemas.microsoft.com/office/powerpoint/2010/main" val="26390610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Brainstorming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112</a:t>
            </a:fld>
            <a:endParaRPr lang="en-ZA" dirty="0"/>
          </a:p>
        </p:txBody>
      </p:sp>
      <p:graphicFrame>
        <p:nvGraphicFramePr>
          <p:cNvPr id="3" name="Content Placeholder 2">
            <a:extLst>
              <a:ext uri="{FF2B5EF4-FFF2-40B4-BE49-F238E27FC236}">
                <a16:creationId xmlns:a16="http://schemas.microsoft.com/office/drawing/2014/main" id="{36A9915D-9621-4417-B317-C6115EA63D16}"/>
              </a:ext>
            </a:extLst>
          </p:cNvPr>
          <p:cNvGraphicFramePr>
            <a:graphicFrameLocks noGrp="1"/>
          </p:cNvGraphicFramePr>
          <p:nvPr>
            <p:ph sz="quarter" idx="1"/>
            <p:extLst>
              <p:ext uri="{D42A27DB-BD31-4B8C-83A1-F6EECF244321}">
                <p14:modId xmlns:p14="http://schemas.microsoft.com/office/powerpoint/2010/main" val="132638923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19530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Fishbone Diagram</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5" name="Content Placeholder 4"/>
          <p:cNvSpPr>
            <a:spLocks noGrp="1"/>
          </p:cNvSpPr>
          <p:nvPr>
            <p:ph sz="quarter" idx="1"/>
          </p:nvPr>
        </p:nvSpPr>
        <p:spPr>
          <a:xfrm>
            <a:off x="467544" y="1413296"/>
            <a:ext cx="8219256" cy="4474033"/>
          </a:xfrm>
        </p:spPr>
        <p:txBody>
          <a:bodyPr/>
          <a:lstStyle/>
          <a:p>
            <a:r>
              <a:rPr lang="en-ZA" dirty="0"/>
              <a:t>Cause and effect or Fishbone Diagram can also be completed. Also known as Ishikawa Diagram </a:t>
            </a:r>
          </a:p>
        </p:txBody>
      </p:sp>
      <p:grpSp>
        <p:nvGrpSpPr>
          <p:cNvPr id="6" name="Group 5"/>
          <p:cNvGrpSpPr/>
          <p:nvPr/>
        </p:nvGrpSpPr>
        <p:grpSpPr>
          <a:xfrm>
            <a:off x="318052" y="2796209"/>
            <a:ext cx="8368748" cy="3414091"/>
            <a:chOff x="0" y="0"/>
            <a:chExt cx="5448300" cy="1771650"/>
          </a:xfrm>
        </p:grpSpPr>
        <p:sp>
          <p:nvSpPr>
            <p:cNvPr id="7" name="Text Box 2"/>
            <p:cNvSpPr txBox="1">
              <a:spLocks noChangeArrowheads="1"/>
            </p:cNvSpPr>
            <p:nvPr/>
          </p:nvSpPr>
          <p:spPr bwMode="auto">
            <a:xfrm>
              <a:off x="3162300" y="0"/>
              <a:ext cx="130429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50000"/>
                </a:lnSpc>
                <a:spcAft>
                  <a:spcPts val="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Resources</a:t>
              </a:r>
            </a:p>
          </p:txBody>
        </p:sp>
        <p:grpSp>
          <p:nvGrpSpPr>
            <p:cNvPr id="8" name="Group 7"/>
            <p:cNvGrpSpPr/>
            <p:nvPr/>
          </p:nvGrpSpPr>
          <p:grpSpPr>
            <a:xfrm>
              <a:off x="0" y="0"/>
              <a:ext cx="5448300" cy="1771650"/>
              <a:chOff x="0" y="0"/>
              <a:chExt cx="5448300" cy="1771650"/>
            </a:xfrm>
          </p:grpSpPr>
          <p:grpSp>
            <p:nvGrpSpPr>
              <p:cNvPr id="9" name="Group 8"/>
              <p:cNvGrpSpPr/>
              <p:nvPr/>
            </p:nvGrpSpPr>
            <p:grpSpPr>
              <a:xfrm>
                <a:off x="0" y="0"/>
                <a:ext cx="5448300" cy="1771650"/>
                <a:chOff x="0" y="0"/>
                <a:chExt cx="5448300" cy="1771650"/>
              </a:xfrm>
            </p:grpSpPr>
            <p:grpSp>
              <p:nvGrpSpPr>
                <p:cNvPr id="11" name="Group 10"/>
                <p:cNvGrpSpPr/>
                <p:nvPr/>
              </p:nvGrpSpPr>
              <p:grpSpPr>
                <a:xfrm>
                  <a:off x="0" y="266701"/>
                  <a:ext cx="5448300" cy="1504949"/>
                  <a:chOff x="0" y="-57149"/>
                  <a:chExt cx="5448300" cy="1504949"/>
                </a:xfrm>
              </p:grpSpPr>
              <p:grpSp>
                <p:nvGrpSpPr>
                  <p:cNvPr id="13" name="Group 12"/>
                  <p:cNvGrpSpPr/>
                  <p:nvPr/>
                </p:nvGrpSpPr>
                <p:grpSpPr>
                  <a:xfrm>
                    <a:off x="0" y="-57149"/>
                    <a:ext cx="5448300" cy="1504949"/>
                    <a:chOff x="0" y="-57149"/>
                    <a:chExt cx="5448300" cy="1504949"/>
                  </a:xfrm>
                </p:grpSpPr>
                <p:sp>
                  <p:nvSpPr>
                    <p:cNvPr id="15" name="Text Box 2"/>
                    <p:cNvSpPr txBox="1">
                      <a:spLocks noChangeArrowheads="1"/>
                    </p:cNvSpPr>
                    <p:nvPr/>
                  </p:nvSpPr>
                  <p:spPr bwMode="auto">
                    <a:xfrm>
                      <a:off x="3276600" y="1181100"/>
                      <a:ext cx="118999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50000"/>
                        </a:lnSpc>
                        <a:spcAft>
                          <a:spcPts val="0"/>
                        </a:spcAft>
                      </a:pPr>
                      <a:r>
                        <a:rPr lang="en-ZA" dirty="0">
                          <a:effectLst/>
                          <a:latin typeface="Calibri" panose="020F0502020204030204" pitchFamily="34" charset="0"/>
                          <a:ea typeface="Calibri" panose="020F0502020204030204" pitchFamily="34" charset="0"/>
                          <a:cs typeface="Times New Roman" panose="02020603050405020304" pitchFamily="18" charset="0"/>
                        </a:rPr>
                        <a:t>Methods</a:t>
                      </a:r>
                    </a:p>
                  </p:txBody>
                </p:sp>
                <p:grpSp>
                  <p:nvGrpSpPr>
                    <p:cNvPr id="16" name="Group 15"/>
                    <p:cNvGrpSpPr/>
                    <p:nvPr/>
                  </p:nvGrpSpPr>
                  <p:grpSpPr>
                    <a:xfrm>
                      <a:off x="0" y="-57149"/>
                      <a:ext cx="5448300" cy="1504949"/>
                      <a:chOff x="0" y="-57149"/>
                      <a:chExt cx="5448300" cy="1504949"/>
                    </a:xfrm>
                  </p:grpSpPr>
                  <p:grpSp>
                    <p:nvGrpSpPr>
                      <p:cNvPr id="17" name="Group 16"/>
                      <p:cNvGrpSpPr/>
                      <p:nvPr/>
                    </p:nvGrpSpPr>
                    <p:grpSpPr>
                      <a:xfrm>
                        <a:off x="0" y="-57149"/>
                        <a:ext cx="5448300" cy="1504949"/>
                        <a:chOff x="0" y="-57149"/>
                        <a:chExt cx="5448300" cy="1504949"/>
                      </a:xfrm>
                    </p:grpSpPr>
                    <p:grpSp>
                      <p:nvGrpSpPr>
                        <p:cNvPr id="19" name="Group 18"/>
                        <p:cNvGrpSpPr/>
                        <p:nvPr/>
                      </p:nvGrpSpPr>
                      <p:grpSpPr>
                        <a:xfrm>
                          <a:off x="0" y="-57149"/>
                          <a:ext cx="5448300" cy="1114424"/>
                          <a:chOff x="0" y="-57149"/>
                          <a:chExt cx="5448300" cy="1114424"/>
                        </a:xfrm>
                      </p:grpSpPr>
                      <p:cxnSp>
                        <p:nvCxnSpPr>
                          <p:cNvPr id="21" name="Straight Connector 20"/>
                          <p:cNvCxnSpPr/>
                          <p:nvPr/>
                        </p:nvCxnSpPr>
                        <p:spPr>
                          <a:xfrm flipV="1">
                            <a:off x="895350" y="504825"/>
                            <a:ext cx="3752850" cy="1905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457700" y="-57149"/>
                            <a:ext cx="990600" cy="1095375"/>
                          </a:xfrm>
                          <a:prstGeom prst="rect">
                            <a:avLst/>
                          </a:prstGeom>
                          <a:no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sz="1400"/>
                          </a:p>
                        </p:txBody>
                      </p:sp>
                      <p:grpSp>
                        <p:nvGrpSpPr>
                          <p:cNvPr id="23" name="Group 22"/>
                          <p:cNvGrpSpPr/>
                          <p:nvPr/>
                        </p:nvGrpSpPr>
                        <p:grpSpPr>
                          <a:xfrm>
                            <a:off x="0" y="66675"/>
                            <a:ext cx="923925" cy="990600"/>
                            <a:chOff x="0" y="0"/>
                            <a:chExt cx="923925" cy="990600"/>
                          </a:xfrm>
                        </p:grpSpPr>
                        <p:cxnSp>
                          <p:nvCxnSpPr>
                            <p:cNvPr id="42" name="Straight Connector 41"/>
                            <p:cNvCxnSpPr/>
                            <p:nvPr/>
                          </p:nvCxnSpPr>
                          <p:spPr>
                            <a:xfrm>
                              <a:off x="0" y="0"/>
                              <a:ext cx="4667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52400" y="15240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04800" y="30480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7200" y="45720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04800" y="60960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1925" y="81915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0" y="99060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66725" y="0"/>
                              <a:ext cx="428625" cy="447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66725" y="457200"/>
                              <a:ext cx="457200" cy="533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619250" y="47625"/>
                            <a:ext cx="981075" cy="1000125"/>
                            <a:chOff x="0" y="0"/>
                            <a:chExt cx="981075" cy="1000125"/>
                          </a:xfrm>
                        </p:grpSpPr>
                        <p:cxnSp>
                          <p:nvCxnSpPr>
                            <p:cNvPr id="34" name="Straight Connector 33"/>
                            <p:cNvCxnSpPr/>
                            <p:nvPr/>
                          </p:nvCxnSpPr>
                          <p:spPr>
                            <a:xfrm>
                              <a:off x="0" y="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2400" y="15240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04800" y="30480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71475" y="60960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1925" y="81915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99060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66725" y="495300"/>
                              <a:ext cx="514350" cy="504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66725" y="0"/>
                              <a:ext cx="514350" cy="4762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228975" y="47625"/>
                            <a:ext cx="971550" cy="1000125"/>
                            <a:chOff x="0" y="0"/>
                            <a:chExt cx="971550" cy="1000125"/>
                          </a:xfrm>
                        </p:grpSpPr>
                        <p:cxnSp>
                          <p:nvCxnSpPr>
                            <p:cNvPr id="26" name="Straight Connector 25"/>
                            <p:cNvCxnSpPr/>
                            <p:nvPr/>
                          </p:nvCxnSpPr>
                          <p:spPr>
                            <a:xfrm>
                              <a:off x="0" y="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52400" y="15240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4800" y="30480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71475" y="60960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1925" y="81915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0" y="990600"/>
                              <a:ext cx="46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57200" y="457200"/>
                              <a:ext cx="514350" cy="542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7200" y="0"/>
                              <a:ext cx="514350" cy="45720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0" name="Text Box 2"/>
                        <p:cNvSpPr txBox="1">
                          <a:spLocks noChangeArrowheads="1"/>
                        </p:cNvSpPr>
                        <p:nvPr/>
                      </p:nvSpPr>
                      <p:spPr bwMode="auto">
                        <a:xfrm>
                          <a:off x="0" y="1181100"/>
                          <a:ext cx="137160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50000"/>
                            </a:lnSpc>
                            <a:spcAft>
                              <a:spcPts val="0"/>
                            </a:spcAft>
                          </a:pPr>
                          <a:r>
                            <a:rPr lang="en-ZA" dirty="0">
                              <a:effectLst/>
                              <a:latin typeface="Calibri" panose="020F0502020204030204" pitchFamily="34" charset="0"/>
                              <a:ea typeface="Calibri" panose="020F0502020204030204" pitchFamily="34" charset="0"/>
                              <a:cs typeface="Times New Roman" panose="02020603050405020304" pitchFamily="18" charset="0"/>
                            </a:rPr>
                            <a:t>People</a:t>
                          </a:r>
                          <a:r>
                            <a:rPr lang="en-ZA" sz="2000" dirty="0">
                              <a:effectLst/>
                              <a:latin typeface="Calibri" panose="020F0502020204030204" pitchFamily="34" charset="0"/>
                              <a:ea typeface="Calibri" panose="020F0502020204030204" pitchFamily="34" charset="0"/>
                              <a:cs typeface="Times New Roman" panose="02020603050405020304" pitchFamily="18" charset="0"/>
                            </a:rPr>
                            <a:t> / </a:t>
                          </a:r>
                          <a:r>
                            <a:rPr lang="en-ZA" dirty="0">
                              <a:effectLst/>
                              <a:latin typeface="Calibri" panose="020F0502020204030204" pitchFamily="34" charset="0"/>
                              <a:ea typeface="Calibri" panose="020F0502020204030204" pitchFamily="34" charset="0"/>
                              <a:cs typeface="Times New Roman" panose="02020603050405020304" pitchFamily="18" charset="0"/>
                            </a:rPr>
                            <a:t>Facilitator</a:t>
                          </a:r>
                        </a:p>
                      </p:txBody>
                    </p:sp>
                  </p:grpSp>
                  <p:sp>
                    <p:nvSpPr>
                      <p:cNvPr id="18" name="Text Box 2"/>
                      <p:cNvSpPr txBox="1">
                        <a:spLocks noChangeArrowheads="1"/>
                      </p:cNvSpPr>
                      <p:nvPr/>
                    </p:nvSpPr>
                    <p:spPr bwMode="auto">
                      <a:xfrm>
                        <a:off x="1676400" y="1181100"/>
                        <a:ext cx="124714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50000"/>
                          </a:lnSpc>
                          <a:spcAft>
                            <a:spcPts val="0"/>
                          </a:spcAft>
                        </a:pPr>
                        <a:r>
                          <a:rPr lang="en-ZA" dirty="0">
                            <a:effectLst/>
                            <a:latin typeface="Calibri" panose="020F0502020204030204" pitchFamily="34" charset="0"/>
                            <a:ea typeface="Calibri" panose="020F0502020204030204" pitchFamily="34" charset="0"/>
                            <a:cs typeface="Times New Roman" panose="02020603050405020304" pitchFamily="18" charset="0"/>
                          </a:rPr>
                          <a:t>Training Material</a:t>
                        </a:r>
                      </a:p>
                    </p:txBody>
                  </p:sp>
                </p:grpSp>
              </p:grpSp>
              <p:sp>
                <p:nvSpPr>
                  <p:cNvPr id="14" name="Text Box 2"/>
                  <p:cNvSpPr txBox="1">
                    <a:spLocks noChangeArrowheads="1"/>
                  </p:cNvSpPr>
                  <p:nvPr/>
                </p:nvSpPr>
                <p:spPr bwMode="auto">
                  <a:xfrm>
                    <a:off x="4522164" y="47625"/>
                    <a:ext cx="881424" cy="904875"/>
                  </a:xfrm>
                  <a:prstGeom prst="rect">
                    <a:avLst/>
                  </a:prstGeom>
                  <a:solidFill>
                    <a:schemeClr val="accent4">
                      <a:lumMod val="75000"/>
                    </a:schemeClr>
                  </a:solidFill>
                  <a:ln w="9525">
                    <a:noFill/>
                    <a:miter lim="800000"/>
                    <a:headEnd/>
                    <a:tailEnd/>
                  </a:ln>
                </p:spPr>
                <p:txBody>
                  <a:bodyPr rot="0" vert="horz" wrap="square" lIns="91440" tIns="45720" rIns="91440" bIns="45720" anchor="t" anchorCtr="0">
                    <a:noAutofit/>
                  </a:bodyPr>
                  <a:lstStyle/>
                  <a:p>
                    <a:pPr>
                      <a:lnSpc>
                        <a:spcPct val="150000"/>
                      </a:lnSpc>
                      <a:spcAft>
                        <a:spcPts val="0"/>
                      </a:spcAft>
                    </a:pPr>
                    <a:r>
                      <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Problem statement/ effect</a:t>
                    </a:r>
                  </a:p>
                </p:txBody>
              </p:sp>
            </p:grpSp>
            <p:sp>
              <p:nvSpPr>
                <p:cNvPr id="12" name="Text Box 2"/>
                <p:cNvSpPr txBox="1">
                  <a:spLocks noChangeArrowheads="1"/>
                </p:cNvSpPr>
                <p:nvPr/>
              </p:nvSpPr>
              <p:spPr bwMode="auto">
                <a:xfrm>
                  <a:off x="1619250" y="0"/>
                  <a:ext cx="130429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50000"/>
                    </a:lnSpc>
                    <a:spcAft>
                      <a:spcPts val="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Environment</a:t>
                  </a:r>
                </a:p>
              </p:txBody>
            </p:sp>
          </p:grpSp>
          <p:sp>
            <p:nvSpPr>
              <p:cNvPr id="10" name="Text Box 2"/>
              <p:cNvSpPr txBox="1">
                <a:spLocks noChangeArrowheads="1"/>
              </p:cNvSpPr>
              <p:nvPr/>
            </p:nvSpPr>
            <p:spPr bwMode="auto">
              <a:xfrm>
                <a:off x="0" y="0"/>
                <a:ext cx="130429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50000"/>
                  </a:lnSpc>
                  <a:spcAft>
                    <a:spcPts val="0"/>
                  </a:spcAft>
                </a:pPr>
                <a:r>
                  <a:rPr lang="en-ZA" dirty="0">
                    <a:effectLst/>
                    <a:latin typeface="Calibri" panose="020F0502020204030204" pitchFamily="34" charset="0"/>
                    <a:ea typeface="Calibri" panose="020F0502020204030204" pitchFamily="34" charset="0"/>
                    <a:cs typeface="Times New Roman" panose="02020603050405020304" pitchFamily="18" charset="0"/>
                  </a:rPr>
                  <a:t>Learner / Personal</a:t>
                </a:r>
              </a:p>
            </p:txBody>
          </p:sp>
        </p:grpSp>
      </p:grpSp>
    </p:spTree>
    <p:extLst>
      <p:ext uri="{BB962C8B-B14F-4D97-AF65-F5344CB8AC3E}">
        <p14:creationId xmlns:p14="http://schemas.microsoft.com/office/powerpoint/2010/main" val="6292321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988461-53CA-48A2-9B4D-67DC8759026E}"/>
              </a:ext>
            </a:extLst>
          </p:cNvPr>
          <p:cNvSpPr>
            <a:spLocks noGrp="1"/>
          </p:cNvSpPr>
          <p:nvPr>
            <p:ph type="title"/>
          </p:nvPr>
        </p:nvSpPr>
        <p:spPr/>
        <p:txBody>
          <a:bodyPr/>
          <a:lstStyle/>
          <a:p>
            <a:endParaRPr lang="en-ZA"/>
          </a:p>
        </p:txBody>
      </p:sp>
      <p:sp>
        <p:nvSpPr>
          <p:cNvPr id="3" name="Slide Number Placeholder 2">
            <a:extLst>
              <a:ext uri="{FF2B5EF4-FFF2-40B4-BE49-F238E27FC236}">
                <a16:creationId xmlns:a16="http://schemas.microsoft.com/office/drawing/2014/main" id="{B741FE4F-8457-4FFC-9719-52D193C5F13A}"/>
              </a:ext>
            </a:extLst>
          </p:cNvPr>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7" name="Text Placeholder 6">
            <a:extLst>
              <a:ext uri="{FF2B5EF4-FFF2-40B4-BE49-F238E27FC236}">
                <a16:creationId xmlns:a16="http://schemas.microsoft.com/office/drawing/2014/main" id="{D3CD6717-DD8A-42EE-9C7F-600960F9FDEE}"/>
              </a:ext>
            </a:extLst>
          </p:cNvPr>
          <p:cNvSpPr>
            <a:spLocks noGrp="1"/>
          </p:cNvSpPr>
          <p:nvPr>
            <p:ph type="body" idx="2"/>
          </p:nvPr>
        </p:nvSpPr>
        <p:spPr/>
        <p:txBody>
          <a:bodyPr/>
          <a:lstStyle/>
          <a:p>
            <a:pPr algn="ctr"/>
            <a:r>
              <a:rPr lang="en-ZA" dirty="0"/>
              <a:t>Fishbone Diagram</a:t>
            </a:r>
          </a:p>
        </p:txBody>
      </p:sp>
      <p:sp>
        <p:nvSpPr>
          <p:cNvPr id="6" name="Content Placeholder 5">
            <a:extLst>
              <a:ext uri="{FF2B5EF4-FFF2-40B4-BE49-F238E27FC236}">
                <a16:creationId xmlns:a16="http://schemas.microsoft.com/office/drawing/2014/main" id="{CA6DF3FD-92D3-4056-B079-FCE26FF98B70}"/>
              </a:ext>
            </a:extLst>
          </p:cNvPr>
          <p:cNvSpPr>
            <a:spLocks noGrp="1"/>
          </p:cNvSpPr>
          <p:nvPr>
            <p:ph sz="quarter" idx="1"/>
          </p:nvPr>
        </p:nvSpPr>
        <p:spPr/>
        <p:txBody>
          <a:bodyPr anchor="ctr"/>
          <a:lstStyle/>
          <a:p>
            <a:r>
              <a:rPr lang="en-ZA" dirty="0"/>
              <a:t>Draw up your own fishbone diagram to analyse a problem a learner could have. </a:t>
            </a:r>
          </a:p>
        </p:txBody>
      </p:sp>
    </p:spTree>
    <p:extLst>
      <p:ext uri="{BB962C8B-B14F-4D97-AF65-F5344CB8AC3E}">
        <p14:creationId xmlns:p14="http://schemas.microsoft.com/office/powerpoint/2010/main" val="6249996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Confidentiality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5" name="Content Placeholder 4"/>
          <p:cNvSpPr>
            <a:spLocks noGrp="1"/>
          </p:cNvSpPr>
          <p:nvPr>
            <p:ph sz="quarter" idx="1"/>
          </p:nvPr>
        </p:nvSpPr>
        <p:spPr/>
        <p:txBody>
          <a:bodyPr/>
          <a:lstStyle/>
          <a:p>
            <a:pPr marL="0" indent="0">
              <a:buNone/>
            </a:pPr>
            <a:r>
              <a:rPr lang="en-GB" b="1" dirty="0"/>
              <a:t>Information </a:t>
            </a:r>
          </a:p>
          <a:p>
            <a:r>
              <a:rPr lang="en-GB" dirty="0"/>
              <a:t>Recorded </a:t>
            </a:r>
          </a:p>
          <a:p>
            <a:r>
              <a:rPr lang="en-GB" dirty="0"/>
              <a:t>Kept confidential </a:t>
            </a:r>
          </a:p>
          <a:p>
            <a:r>
              <a:rPr lang="en-GB" dirty="0"/>
              <a:t>Only accessible to authorised or applicable personnel</a:t>
            </a:r>
            <a:endParaRPr lang="en-ZA" dirty="0"/>
          </a:p>
          <a:p>
            <a:endParaRPr lang="en-ZA" dirty="0"/>
          </a:p>
        </p:txBody>
      </p:sp>
      <p:pic>
        <p:nvPicPr>
          <p:cNvPr id="6" name="Picture 5">
            <a:extLst>
              <a:ext uri="{FF2B5EF4-FFF2-40B4-BE49-F238E27FC236}">
                <a16:creationId xmlns:a16="http://schemas.microsoft.com/office/drawing/2014/main" id="{FFA2991D-CD80-415D-BF56-F08DA0652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896" y="3391630"/>
            <a:ext cx="4068417" cy="3008215"/>
          </a:xfrm>
          <a:prstGeom prst="rect">
            <a:avLst/>
          </a:prstGeom>
        </p:spPr>
      </p:pic>
    </p:spTree>
    <p:extLst>
      <p:ext uri="{BB962C8B-B14F-4D97-AF65-F5344CB8AC3E}">
        <p14:creationId xmlns:p14="http://schemas.microsoft.com/office/powerpoint/2010/main" val="24488053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Referring Learners to Specialist Guidance or Counselling Services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5" name="Content Placeholder 4"/>
          <p:cNvSpPr>
            <a:spLocks noGrp="1"/>
          </p:cNvSpPr>
          <p:nvPr>
            <p:ph sz="quarter" idx="1"/>
          </p:nvPr>
        </p:nvSpPr>
        <p:spPr/>
        <p:txBody>
          <a:bodyPr/>
          <a:lstStyle/>
          <a:p>
            <a:pPr marL="0" indent="0">
              <a:buNone/>
            </a:pPr>
            <a:r>
              <a:rPr lang="en-ZA" dirty="0"/>
              <a:t> </a:t>
            </a:r>
          </a:p>
          <a:p>
            <a:endParaRPr lang="en-ZA" dirty="0"/>
          </a:p>
        </p:txBody>
      </p:sp>
      <p:graphicFrame>
        <p:nvGraphicFramePr>
          <p:cNvPr id="3" name="Diagram 2">
            <a:extLst>
              <a:ext uri="{FF2B5EF4-FFF2-40B4-BE49-F238E27FC236}">
                <a16:creationId xmlns:a16="http://schemas.microsoft.com/office/drawing/2014/main" id="{7E8718A4-A869-42B9-9CA0-62BFF2D643AE}"/>
              </a:ext>
            </a:extLst>
          </p:cNvPr>
          <p:cNvGraphicFramePr/>
          <p:nvPr>
            <p:extLst>
              <p:ext uri="{D42A27DB-BD31-4B8C-83A1-F6EECF244321}">
                <p14:modId xmlns:p14="http://schemas.microsoft.com/office/powerpoint/2010/main" val="2294325802"/>
              </p:ext>
            </p:extLst>
          </p:nvPr>
        </p:nvGraphicFramePr>
        <p:xfrm>
          <a:off x="728868" y="1696278"/>
          <a:ext cx="7500731" cy="439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7606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Referral Process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5" name="Content Placeholder 4"/>
          <p:cNvSpPr>
            <a:spLocks noGrp="1"/>
          </p:cNvSpPr>
          <p:nvPr>
            <p:ph sz="quarter" idx="1"/>
          </p:nvPr>
        </p:nvSpPr>
        <p:spPr>
          <a:xfrm>
            <a:off x="3591338" y="1413296"/>
            <a:ext cx="5095461" cy="4680000"/>
          </a:xfrm>
        </p:spPr>
        <p:txBody>
          <a:bodyPr/>
          <a:lstStyle/>
          <a:p>
            <a:pPr marL="0" indent="0">
              <a:buNone/>
            </a:pPr>
            <a:r>
              <a:rPr lang="en-GB" b="1" dirty="0"/>
              <a:t>The practitioner is required to</a:t>
            </a:r>
            <a:r>
              <a:rPr lang="en-GB" dirty="0"/>
              <a:t>:</a:t>
            </a:r>
            <a:endParaRPr lang="en-ZA" dirty="0"/>
          </a:p>
          <a:p>
            <a:pPr lvl="0" fontAlgn="base"/>
            <a:r>
              <a:rPr lang="en-GB" dirty="0">
                <a:effectLst>
                  <a:outerShdw sx="0" sy="0">
                    <a:srgbClr val="000000"/>
                  </a:outerShdw>
                </a:effectLst>
              </a:rPr>
              <a:t>Assess problem</a:t>
            </a:r>
            <a:endParaRPr lang="en-ZA" dirty="0">
              <a:effectLst>
                <a:outerShdw sx="0" sy="0">
                  <a:srgbClr val="000000"/>
                </a:outerShdw>
              </a:effectLst>
            </a:endParaRPr>
          </a:p>
          <a:p>
            <a:pPr lvl="0" fontAlgn="base"/>
            <a:r>
              <a:rPr lang="en-GB" dirty="0">
                <a:effectLst>
                  <a:outerShdw sx="0" sy="0">
                    <a:srgbClr val="000000"/>
                  </a:outerShdw>
                </a:effectLst>
              </a:rPr>
              <a:t>Inform learner about recommended services </a:t>
            </a:r>
            <a:endParaRPr lang="en-ZA" dirty="0">
              <a:effectLst>
                <a:outerShdw sx="0" sy="0">
                  <a:srgbClr val="000000"/>
                </a:outerShdw>
              </a:effectLst>
            </a:endParaRPr>
          </a:p>
          <a:p>
            <a:pPr lvl="0" fontAlgn="base"/>
            <a:r>
              <a:rPr lang="en-GB" dirty="0">
                <a:effectLst>
                  <a:outerShdw sx="0" sy="0">
                    <a:srgbClr val="000000"/>
                  </a:outerShdw>
                </a:effectLst>
              </a:rPr>
              <a:t>Refer learner to most appropriate resources </a:t>
            </a:r>
            <a:endParaRPr lang="en-ZA" dirty="0">
              <a:effectLst>
                <a:outerShdw sx="0" sy="0">
                  <a:srgbClr val="000000"/>
                </a:outerShdw>
              </a:effectLst>
            </a:endParaRPr>
          </a:p>
          <a:p>
            <a:pPr lvl="0" fontAlgn="base"/>
            <a:r>
              <a:rPr lang="en-GB" dirty="0">
                <a:effectLst>
                  <a:outerShdw sx="0" sy="0">
                    <a:srgbClr val="000000"/>
                  </a:outerShdw>
                </a:effectLst>
              </a:rPr>
              <a:t>Continue assisting  learner with follow up sessions</a:t>
            </a:r>
            <a:endParaRPr lang="en-ZA" dirty="0">
              <a:effectLst>
                <a:outerShdw sx="0" sy="0">
                  <a:srgbClr val="000000"/>
                </a:outerShdw>
              </a:effectLst>
            </a:endParaRPr>
          </a:p>
          <a:p>
            <a:pPr lvl="0" fontAlgn="base"/>
            <a:r>
              <a:rPr lang="en-GB" dirty="0">
                <a:effectLst>
                  <a:outerShdw sx="0" sy="0">
                    <a:srgbClr val="000000"/>
                  </a:outerShdw>
                </a:effectLst>
              </a:rPr>
              <a:t>Monitor learner if requested and consent is obtained</a:t>
            </a:r>
            <a:endParaRPr lang="en-ZA" dirty="0">
              <a:effectLst>
                <a:outerShdw sx="0" sy="0">
                  <a:srgbClr val="000000"/>
                </a:outerShdw>
              </a:effectLst>
            </a:endParaRPr>
          </a:p>
          <a:p>
            <a:endParaRPr lang="en-ZA" dirty="0"/>
          </a:p>
        </p:txBody>
      </p:sp>
      <p:pic>
        <p:nvPicPr>
          <p:cNvPr id="6" name="Picture 5">
            <a:extLst>
              <a:ext uri="{FF2B5EF4-FFF2-40B4-BE49-F238E27FC236}">
                <a16:creationId xmlns:a16="http://schemas.microsoft.com/office/drawing/2014/main" id="{71F2E0A6-9080-41F4-B820-2602C6791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74" y="2123725"/>
            <a:ext cx="3436064" cy="3204245"/>
          </a:xfrm>
          <a:prstGeom prst="rect">
            <a:avLst/>
          </a:prstGeom>
        </p:spPr>
      </p:pic>
    </p:spTree>
    <p:extLst>
      <p:ext uri="{BB962C8B-B14F-4D97-AF65-F5344CB8AC3E}">
        <p14:creationId xmlns:p14="http://schemas.microsoft.com/office/powerpoint/2010/main" val="10028390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Referral Process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5" name="Content Placeholder 4"/>
          <p:cNvSpPr>
            <a:spLocks noGrp="1"/>
          </p:cNvSpPr>
          <p:nvPr>
            <p:ph sz="quarter" idx="1"/>
          </p:nvPr>
        </p:nvSpPr>
        <p:spPr>
          <a:xfrm>
            <a:off x="374904" y="1532039"/>
            <a:ext cx="4581534" cy="4680000"/>
          </a:xfrm>
        </p:spPr>
        <p:txBody>
          <a:bodyPr/>
          <a:lstStyle/>
          <a:p>
            <a:pPr marL="0" indent="0">
              <a:buNone/>
            </a:pPr>
            <a:r>
              <a:rPr lang="en-ZA" b="1" dirty="0"/>
              <a:t>Correct process</a:t>
            </a:r>
          </a:p>
          <a:p>
            <a:r>
              <a:rPr lang="en-ZA" dirty="0"/>
              <a:t>Describe nature of  counselling or other service needed. </a:t>
            </a:r>
          </a:p>
          <a:p>
            <a:r>
              <a:rPr lang="en-ZA" dirty="0"/>
              <a:t>Discuss with  learner </a:t>
            </a:r>
          </a:p>
          <a:p>
            <a:r>
              <a:rPr lang="en-ZA" dirty="0"/>
              <a:t>Obtain learner’s consent</a:t>
            </a:r>
          </a:p>
          <a:p>
            <a:r>
              <a:rPr lang="en-ZA" dirty="0"/>
              <a:t>Write referral letter</a:t>
            </a:r>
          </a:p>
        </p:txBody>
      </p:sp>
      <p:pic>
        <p:nvPicPr>
          <p:cNvPr id="6" name="Picture 5">
            <a:extLst>
              <a:ext uri="{FF2B5EF4-FFF2-40B4-BE49-F238E27FC236}">
                <a16:creationId xmlns:a16="http://schemas.microsoft.com/office/drawing/2014/main" id="{7C501825-5782-4B02-9A4D-C020FBDB1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736" y="1646647"/>
            <a:ext cx="3436064" cy="3204245"/>
          </a:xfrm>
          <a:prstGeom prst="rect">
            <a:avLst/>
          </a:prstGeom>
        </p:spPr>
      </p:pic>
    </p:spTree>
    <p:extLst>
      <p:ext uri="{BB962C8B-B14F-4D97-AF65-F5344CB8AC3E}">
        <p14:creationId xmlns:p14="http://schemas.microsoft.com/office/powerpoint/2010/main" val="21827241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Referral Process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5" name="Content Placeholder 4"/>
          <p:cNvSpPr>
            <a:spLocks noGrp="1"/>
          </p:cNvSpPr>
          <p:nvPr>
            <p:ph sz="quarter" idx="1"/>
          </p:nvPr>
        </p:nvSpPr>
        <p:spPr/>
        <p:txBody>
          <a:bodyPr>
            <a:normAutofit lnSpcReduction="10000"/>
          </a:bodyPr>
          <a:lstStyle/>
          <a:p>
            <a:pPr marL="0" indent="0">
              <a:buNone/>
            </a:pPr>
            <a:r>
              <a:rPr lang="en-ZA" b="1" dirty="0"/>
              <a:t>Referral letter must contain </a:t>
            </a:r>
          </a:p>
          <a:p>
            <a:r>
              <a:rPr lang="en-GB" dirty="0">
                <a:effectLst>
                  <a:outerShdw sx="0" sy="0">
                    <a:srgbClr val="000000"/>
                  </a:outerShdw>
                </a:effectLst>
              </a:rPr>
              <a:t>Date</a:t>
            </a:r>
            <a:endParaRPr lang="en-ZA" dirty="0">
              <a:effectLst>
                <a:outerShdw sx="0" sy="0">
                  <a:srgbClr val="000000"/>
                </a:outerShdw>
              </a:effectLst>
            </a:endParaRPr>
          </a:p>
          <a:p>
            <a:pPr lvl="0" fontAlgn="base"/>
            <a:r>
              <a:rPr lang="en-GB" dirty="0">
                <a:effectLst>
                  <a:outerShdw sx="0" sy="0">
                    <a:srgbClr val="000000"/>
                  </a:outerShdw>
                </a:effectLst>
              </a:rPr>
              <a:t>Name and address to whom the letter is being written</a:t>
            </a:r>
            <a:endParaRPr lang="en-ZA" dirty="0">
              <a:effectLst>
                <a:outerShdw sx="0" sy="0">
                  <a:srgbClr val="000000"/>
                </a:outerShdw>
              </a:effectLst>
            </a:endParaRPr>
          </a:p>
          <a:p>
            <a:pPr lvl="0" fontAlgn="base"/>
            <a:r>
              <a:rPr lang="en-GB" dirty="0">
                <a:effectLst>
                  <a:outerShdw sx="0" sy="0">
                    <a:srgbClr val="000000"/>
                  </a:outerShdw>
                </a:effectLst>
              </a:rPr>
              <a:t>Subject line</a:t>
            </a:r>
            <a:endParaRPr lang="en-ZA" dirty="0">
              <a:effectLst>
                <a:outerShdw sx="0" sy="0">
                  <a:srgbClr val="000000"/>
                </a:outerShdw>
              </a:effectLst>
            </a:endParaRPr>
          </a:p>
          <a:p>
            <a:pPr lvl="0" fontAlgn="base"/>
            <a:r>
              <a:rPr lang="en-GB" dirty="0">
                <a:effectLst>
                  <a:outerShdw sx="0" sy="0">
                    <a:srgbClr val="000000"/>
                  </a:outerShdw>
                </a:effectLst>
              </a:rPr>
              <a:t>Introduction - describing briefly reason for  letter</a:t>
            </a:r>
            <a:endParaRPr lang="en-ZA" dirty="0">
              <a:effectLst>
                <a:outerShdw sx="0" sy="0">
                  <a:srgbClr val="000000"/>
                </a:outerShdw>
              </a:effectLst>
            </a:endParaRPr>
          </a:p>
          <a:p>
            <a:pPr lvl="0" fontAlgn="base"/>
            <a:r>
              <a:rPr lang="en-GB" dirty="0">
                <a:effectLst>
                  <a:outerShdw sx="0" sy="0">
                    <a:srgbClr val="000000"/>
                  </a:outerShdw>
                </a:effectLst>
              </a:rPr>
              <a:t>Referral information including:</a:t>
            </a:r>
            <a:endParaRPr lang="en-ZA" dirty="0">
              <a:effectLst>
                <a:outerShdw sx="0" sy="0">
                  <a:srgbClr val="000000"/>
                </a:outerShdw>
              </a:effectLst>
            </a:endParaRPr>
          </a:p>
          <a:p>
            <a:pPr lvl="1"/>
            <a:r>
              <a:rPr lang="en-GB" dirty="0"/>
              <a:t>Biographical information</a:t>
            </a:r>
            <a:endParaRPr lang="en-ZA" dirty="0"/>
          </a:p>
          <a:p>
            <a:pPr lvl="1"/>
            <a:r>
              <a:rPr lang="en-GB" dirty="0"/>
              <a:t>Description of problem</a:t>
            </a:r>
            <a:endParaRPr lang="en-ZA" dirty="0"/>
          </a:p>
          <a:p>
            <a:pPr lvl="1"/>
            <a:r>
              <a:rPr lang="en-GB" dirty="0"/>
              <a:t>Causes of problem</a:t>
            </a:r>
            <a:endParaRPr lang="en-ZA" dirty="0"/>
          </a:p>
          <a:p>
            <a:pPr lvl="1"/>
            <a:r>
              <a:rPr lang="en-GB" dirty="0"/>
              <a:t>Support checklist</a:t>
            </a:r>
            <a:endParaRPr lang="en-ZA" dirty="0"/>
          </a:p>
          <a:p>
            <a:pPr lvl="1"/>
            <a:r>
              <a:rPr lang="en-GB" dirty="0"/>
              <a:t>Action taken by practitioner to date</a:t>
            </a:r>
            <a:endParaRPr lang="en-ZA" dirty="0"/>
          </a:p>
        </p:txBody>
      </p:sp>
    </p:spTree>
    <p:extLst>
      <p:ext uri="{BB962C8B-B14F-4D97-AF65-F5344CB8AC3E}">
        <p14:creationId xmlns:p14="http://schemas.microsoft.com/office/powerpoint/2010/main" val="1391438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395798481"/>
              </p:ext>
            </p:extLst>
          </p:nvPr>
        </p:nvGraphicFramePr>
        <p:xfrm>
          <a:off x="468313" y="108902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Referral Process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Database of service providers which would cover various needs and services should contain</a:t>
            </a:r>
            <a:r>
              <a:rPr lang="en-ZA" dirty="0"/>
              <a:t>:</a:t>
            </a:r>
          </a:p>
          <a:p>
            <a:pPr lvl="0" fontAlgn="base"/>
            <a:r>
              <a:rPr lang="en-GB" dirty="0">
                <a:effectLst>
                  <a:outerShdw sx="0" sy="0">
                    <a:srgbClr val="000000"/>
                  </a:outerShdw>
                </a:effectLst>
              </a:rPr>
              <a:t>Name of individual or organisation</a:t>
            </a:r>
            <a:endParaRPr lang="en-ZA" dirty="0">
              <a:effectLst>
                <a:outerShdw sx="0" sy="0">
                  <a:srgbClr val="000000"/>
                </a:outerShdw>
              </a:effectLst>
            </a:endParaRPr>
          </a:p>
          <a:p>
            <a:pPr lvl="0" fontAlgn="base"/>
            <a:r>
              <a:rPr lang="en-GB" dirty="0">
                <a:effectLst>
                  <a:outerShdw sx="0" sy="0">
                    <a:srgbClr val="000000"/>
                  </a:outerShdw>
                </a:effectLst>
              </a:rPr>
              <a:t>Contact details</a:t>
            </a:r>
            <a:endParaRPr lang="en-ZA" dirty="0">
              <a:effectLst>
                <a:outerShdw sx="0" sy="0">
                  <a:srgbClr val="000000"/>
                </a:outerShdw>
              </a:effectLst>
            </a:endParaRPr>
          </a:p>
          <a:p>
            <a:pPr lvl="0" fontAlgn="base"/>
            <a:r>
              <a:rPr lang="en-GB" dirty="0">
                <a:effectLst>
                  <a:outerShdw sx="0" sy="0">
                    <a:srgbClr val="000000"/>
                  </a:outerShdw>
                </a:effectLst>
              </a:rPr>
              <a:t>Postal and physical addresses</a:t>
            </a:r>
            <a:endParaRPr lang="en-ZA" dirty="0">
              <a:effectLst>
                <a:outerShdw sx="0" sy="0">
                  <a:srgbClr val="000000"/>
                </a:outerShdw>
              </a:effectLst>
            </a:endParaRPr>
          </a:p>
          <a:p>
            <a:pPr lvl="0" fontAlgn="base"/>
            <a:r>
              <a:rPr lang="en-GB" dirty="0">
                <a:effectLst>
                  <a:outerShdw sx="0" sy="0">
                    <a:srgbClr val="000000"/>
                  </a:outerShdw>
                </a:effectLst>
              </a:rPr>
              <a:t>Approximate fees involved and who is liable (Individual or medical aid)</a:t>
            </a:r>
            <a:endParaRPr lang="en-ZA" dirty="0">
              <a:effectLst>
                <a:outerShdw sx="0" sy="0">
                  <a:srgbClr val="000000"/>
                </a:outerShdw>
              </a:effectLst>
            </a:endParaRPr>
          </a:p>
          <a:p>
            <a:pPr marL="0" indent="0">
              <a:buNone/>
            </a:pPr>
            <a:endParaRPr lang="en-ZA" dirty="0"/>
          </a:p>
          <a:p>
            <a:pPr marL="0" indent="0">
              <a:buNone/>
            </a:pPr>
            <a:r>
              <a:rPr lang="en-ZA" dirty="0"/>
              <a:t>. </a:t>
            </a:r>
          </a:p>
        </p:txBody>
      </p:sp>
      <p:sp>
        <p:nvSpPr>
          <p:cNvPr id="3" name="TextBox 2">
            <a:extLst>
              <a:ext uri="{FF2B5EF4-FFF2-40B4-BE49-F238E27FC236}">
                <a16:creationId xmlns:a16="http://schemas.microsoft.com/office/drawing/2014/main" id="{9C7FF7C1-1AEC-4C53-BE0D-DB7DF4C6860C}"/>
              </a:ext>
            </a:extLst>
          </p:cNvPr>
          <p:cNvSpPr txBox="1"/>
          <p:nvPr/>
        </p:nvSpPr>
        <p:spPr>
          <a:xfrm>
            <a:off x="901149" y="5029205"/>
            <a:ext cx="670560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ZA" sz="2400" dirty="0"/>
              <a:t>Information must be kept confidential and adequately protected</a:t>
            </a:r>
          </a:p>
        </p:txBody>
      </p:sp>
    </p:spTree>
    <p:extLst>
      <p:ext uri="{BB962C8B-B14F-4D97-AF65-F5344CB8AC3E}">
        <p14:creationId xmlns:p14="http://schemas.microsoft.com/office/powerpoint/2010/main" val="1806524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5F1E-4804-4BBA-A567-A6CA1BBFDF8D}"/>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A4490EC3-2606-4A65-8C59-B96647AD0C05}"/>
              </a:ext>
            </a:extLst>
          </p:cNvPr>
          <p:cNvSpPr>
            <a:spLocks noGrp="1"/>
          </p:cNvSpPr>
          <p:nvPr>
            <p:ph type="sldNum" sz="quarter" idx="12"/>
          </p:nvPr>
        </p:nvSpPr>
        <p:spPr/>
        <p:txBody>
          <a:bodyPr/>
          <a:lstStyle/>
          <a:p>
            <a:fld id="{042AED99-7FB4-404E-8A97-64753DCE42EC}" type="slidenum">
              <a:rPr lang="en-US" smtClean="0"/>
              <a:pPr/>
              <a:t>121</a:t>
            </a:fld>
            <a:endParaRPr lang="en-US" dirty="0"/>
          </a:p>
        </p:txBody>
      </p:sp>
      <p:sp>
        <p:nvSpPr>
          <p:cNvPr id="4" name="Content Placeholder 3">
            <a:extLst>
              <a:ext uri="{FF2B5EF4-FFF2-40B4-BE49-F238E27FC236}">
                <a16:creationId xmlns:a16="http://schemas.microsoft.com/office/drawing/2014/main" id="{84B4D7C0-CF31-4263-AF4B-A45C51E0734F}"/>
              </a:ext>
            </a:extLst>
          </p:cNvPr>
          <p:cNvSpPr>
            <a:spLocks noGrp="1"/>
          </p:cNvSpPr>
          <p:nvPr>
            <p:ph sz="quarter" idx="1"/>
          </p:nvPr>
        </p:nvSpPr>
        <p:spPr/>
        <p:txBody>
          <a:bodyPr anchor="ctr"/>
          <a:lstStyle/>
          <a:p>
            <a:r>
              <a:rPr lang="en-ZA" dirty="0"/>
              <a:t>Complete Formative Assessment 3 in PoE</a:t>
            </a:r>
          </a:p>
        </p:txBody>
      </p:sp>
    </p:spTree>
    <p:extLst>
      <p:ext uri="{BB962C8B-B14F-4D97-AF65-F5344CB8AC3E}">
        <p14:creationId xmlns:p14="http://schemas.microsoft.com/office/powerpoint/2010/main" val="20214245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4</a:t>
            </a:r>
          </a:p>
        </p:txBody>
      </p:sp>
      <p:sp>
        <p:nvSpPr>
          <p:cNvPr id="3" name="Text Placeholder 2"/>
          <p:cNvSpPr>
            <a:spLocks noGrp="1"/>
          </p:cNvSpPr>
          <p:nvPr>
            <p:ph type="body" idx="1"/>
          </p:nvPr>
        </p:nvSpPr>
        <p:spPr/>
        <p:txBody>
          <a:bodyPr/>
          <a:lstStyle/>
          <a:p>
            <a:r>
              <a:rPr lang="en-ZA" dirty="0"/>
              <a:t>Maintaining records of the learner needs and guidance provided and evaluation of own performance </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122</a:t>
            </a:fld>
            <a:endParaRPr lang="en-ZA" dirty="0"/>
          </a:p>
        </p:txBody>
      </p:sp>
    </p:spTree>
    <p:extLst>
      <p:ext uri="{BB962C8B-B14F-4D97-AF65-F5344CB8AC3E}">
        <p14:creationId xmlns:p14="http://schemas.microsoft.com/office/powerpoint/2010/main" val="3123354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Criteria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5" name="Content Placeholder 4"/>
          <p:cNvSpPr>
            <a:spLocks noGrp="1"/>
          </p:cNvSpPr>
          <p:nvPr>
            <p:ph sz="quarter" idx="1"/>
          </p:nvPr>
        </p:nvSpPr>
        <p:spPr>
          <a:xfrm>
            <a:off x="462372" y="1638583"/>
            <a:ext cx="8219256" cy="4680000"/>
          </a:xfrm>
        </p:spPr>
        <p:txBody>
          <a:bodyPr>
            <a:normAutofit/>
          </a:bodyPr>
          <a:lstStyle/>
          <a:p>
            <a:pPr marL="457200" lvl="0" indent="-457200">
              <a:buFont typeface="+mj-lt"/>
              <a:buAutoNum type="arabicPeriod"/>
            </a:pPr>
            <a:r>
              <a:rPr lang="en-ZA" dirty="0"/>
              <a:t>Records capture the learner's needs and the essential nature and content of guidance provided. </a:t>
            </a:r>
          </a:p>
          <a:p>
            <a:pPr marL="457200" lvl="0" indent="-457200">
              <a:buFont typeface="+mj-lt"/>
              <a:buAutoNum type="arabicPeriod"/>
            </a:pPr>
            <a:r>
              <a:rPr lang="en-ZA" dirty="0"/>
              <a:t>Records are consistent with the assistance and support actually provided. </a:t>
            </a:r>
          </a:p>
          <a:p>
            <a:pPr marL="457200" lvl="0" indent="-457200">
              <a:buFont typeface="+mj-lt"/>
              <a:buAutoNum type="arabicPeriod"/>
            </a:pPr>
            <a:r>
              <a:rPr lang="en-ZA" dirty="0"/>
              <a:t>Records are sufficient to facilitate the need for future references when engaging learners and to facilitate reviews. Records support the information needs of referred services where applicable. </a:t>
            </a:r>
          </a:p>
          <a:p>
            <a:pPr marL="457200" lvl="0" indent="-457200">
              <a:buFont typeface="+mj-lt"/>
              <a:buAutoNum type="arabicPeriod"/>
            </a:pPr>
            <a:endParaRPr lang="en-ZA" dirty="0"/>
          </a:p>
        </p:txBody>
      </p:sp>
      <p:pic>
        <p:nvPicPr>
          <p:cNvPr id="6" name="Picture 5" descr="ec_i_summative_2.gif">
            <a:extLst>
              <a:ext uri="{FF2B5EF4-FFF2-40B4-BE49-F238E27FC236}">
                <a16:creationId xmlns:a16="http://schemas.microsoft.com/office/drawing/2014/main" id="{83420189-4556-4784-850B-DF4BF773C998}"/>
              </a:ext>
            </a:extLst>
          </p:cNvPr>
          <p:cNvPicPr/>
          <p:nvPr/>
        </p:nvPicPr>
        <p:blipFill>
          <a:blip r:embed="rId2" cstate="print"/>
          <a:stretch>
            <a:fillRect/>
          </a:stretch>
        </p:blipFill>
        <p:spPr>
          <a:xfrm>
            <a:off x="3260035" y="5539408"/>
            <a:ext cx="3140765" cy="9536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578822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Criteria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5" name="Content Placeholder 4"/>
          <p:cNvSpPr>
            <a:spLocks noGrp="1"/>
          </p:cNvSpPr>
          <p:nvPr>
            <p:ph sz="quarter" idx="1"/>
          </p:nvPr>
        </p:nvSpPr>
        <p:spPr>
          <a:xfrm>
            <a:off x="462372" y="1638583"/>
            <a:ext cx="8219256" cy="4680000"/>
          </a:xfrm>
        </p:spPr>
        <p:txBody>
          <a:bodyPr>
            <a:normAutofit/>
          </a:bodyPr>
          <a:lstStyle/>
          <a:p>
            <a:pPr marL="457200" lvl="0" indent="-457200">
              <a:buFont typeface="+mj-lt"/>
              <a:buAutoNum type="arabicPeriod" startAt="4"/>
            </a:pPr>
            <a:r>
              <a:rPr lang="en-ZA" dirty="0"/>
              <a:t>Records meet organisational quality assurance requirements in terms of content, format, distribution and safekeeping. </a:t>
            </a:r>
          </a:p>
          <a:p>
            <a:pPr marL="457200" indent="-457200">
              <a:buFont typeface="+mj-lt"/>
              <a:buAutoNum type="arabicPeriod" startAt="4"/>
            </a:pPr>
            <a:r>
              <a:rPr lang="en-ZA" dirty="0"/>
              <a:t>Confidentiality is maintained at all times. . </a:t>
            </a:r>
          </a:p>
          <a:p>
            <a:pPr marL="457200" lvl="0" indent="-457200">
              <a:buFont typeface="+mj-lt"/>
              <a:buAutoNum type="arabicPeriod" startAt="4"/>
            </a:pPr>
            <a:endParaRPr lang="en-ZA" dirty="0"/>
          </a:p>
        </p:txBody>
      </p:sp>
      <p:pic>
        <p:nvPicPr>
          <p:cNvPr id="6" name="Picture 5" descr="ec_i_summative_2.gif">
            <a:extLst>
              <a:ext uri="{FF2B5EF4-FFF2-40B4-BE49-F238E27FC236}">
                <a16:creationId xmlns:a16="http://schemas.microsoft.com/office/drawing/2014/main" id="{83420189-4556-4784-850B-DF4BF773C998}"/>
              </a:ext>
            </a:extLst>
          </p:cNvPr>
          <p:cNvPicPr/>
          <p:nvPr/>
        </p:nvPicPr>
        <p:blipFill>
          <a:blip r:embed="rId2" cstate="print"/>
          <a:stretch>
            <a:fillRect/>
          </a:stretch>
        </p:blipFill>
        <p:spPr>
          <a:xfrm>
            <a:off x="3260035" y="5539408"/>
            <a:ext cx="3140765" cy="9536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08939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Maintaining records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5" name="Content Placeholder 4"/>
          <p:cNvSpPr>
            <a:spLocks noGrp="1"/>
          </p:cNvSpPr>
          <p:nvPr>
            <p:ph sz="quarter" idx="1"/>
          </p:nvPr>
        </p:nvSpPr>
        <p:spPr>
          <a:xfrm>
            <a:off x="467544" y="1413296"/>
            <a:ext cx="4223726" cy="4680000"/>
          </a:xfrm>
        </p:spPr>
        <p:txBody>
          <a:bodyPr/>
          <a:lstStyle/>
          <a:p>
            <a:pPr marL="0" indent="0" algn="just">
              <a:buNone/>
            </a:pPr>
            <a:r>
              <a:rPr lang="en-ZA" dirty="0"/>
              <a:t>Records need to be kept to:</a:t>
            </a:r>
          </a:p>
          <a:p>
            <a:pPr lvl="0" algn="just" fontAlgn="base"/>
            <a:r>
              <a:rPr lang="en-GB" dirty="0">
                <a:effectLst>
                  <a:outerShdw sx="0" sy="0">
                    <a:srgbClr val="000000"/>
                  </a:outerShdw>
                </a:effectLst>
              </a:rPr>
              <a:t>Prove guidance and support was given to  learners</a:t>
            </a:r>
            <a:endParaRPr lang="en-ZA" dirty="0">
              <a:effectLst>
                <a:outerShdw sx="0" sy="0">
                  <a:srgbClr val="000000"/>
                </a:outerShdw>
              </a:effectLst>
            </a:endParaRPr>
          </a:p>
          <a:p>
            <a:pPr lvl="0" algn="just" fontAlgn="base"/>
            <a:r>
              <a:rPr lang="en-GB" dirty="0">
                <a:effectLst>
                  <a:outerShdw sx="0" sy="0">
                    <a:srgbClr val="000000"/>
                  </a:outerShdw>
                </a:effectLst>
              </a:rPr>
              <a:t>Prove that attempt was made to identify any problems or potential problems that required referral</a:t>
            </a:r>
            <a:endParaRPr lang="en-ZA" dirty="0">
              <a:effectLst>
                <a:outerShdw sx="0" sy="0">
                  <a:srgbClr val="000000"/>
                </a:outerShdw>
              </a:effectLst>
            </a:endParaRPr>
          </a:p>
          <a:p>
            <a:pPr lvl="0" algn="just" fontAlgn="base"/>
            <a:r>
              <a:rPr lang="en-GB" dirty="0">
                <a:effectLst>
                  <a:outerShdw sx="0" sy="0">
                    <a:srgbClr val="000000"/>
                  </a:outerShdw>
                </a:effectLst>
              </a:rPr>
              <a:t>Prove reasonable care in ensuring that identified problems were dealt with timeously and appropriately</a:t>
            </a:r>
            <a:endParaRPr lang="en-ZA" dirty="0">
              <a:effectLst>
                <a:outerShdw sx="0" sy="0">
                  <a:srgbClr val="000000"/>
                </a:outerShdw>
              </a:effectLst>
            </a:endParaRPr>
          </a:p>
          <a:p>
            <a:pPr marL="0" indent="0" algn="just">
              <a:buNone/>
            </a:pPr>
            <a:endParaRPr lang="en-ZA" dirty="0"/>
          </a:p>
        </p:txBody>
      </p:sp>
      <p:pic>
        <p:nvPicPr>
          <p:cNvPr id="6" name="Picture 5">
            <a:extLst>
              <a:ext uri="{FF2B5EF4-FFF2-40B4-BE49-F238E27FC236}">
                <a16:creationId xmlns:a16="http://schemas.microsoft.com/office/drawing/2014/main" id="{93060461-47F8-4D74-B109-FDD178FF370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35827" y="2150164"/>
            <a:ext cx="3640630" cy="2739887"/>
          </a:xfrm>
          <a:prstGeom prst="rect">
            <a:avLst/>
          </a:prstGeom>
        </p:spPr>
      </p:pic>
    </p:spTree>
    <p:extLst>
      <p:ext uri="{BB962C8B-B14F-4D97-AF65-F5344CB8AC3E}">
        <p14:creationId xmlns:p14="http://schemas.microsoft.com/office/powerpoint/2010/main" val="404415793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Maintaining records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5" name="Content Placeholder 4"/>
          <p:cNvSpPr>
            <a:spLocks noGrp="1"/>
          </p:cNvSpPr>
          <p:nvPr>
            <p:ph sz="quarter" idx="1"/>
          </p:nvPr>
        </p:nvSpPr>
        <p:spPr>
          <a:xfrm>
            <a:off x="4306957" y="1413296"/>
            <a:ext cx="4379842" cy="4680000"/>
          </a:xfrm>
        </p:spPr>
        <p:txBody>
          <a:bodyPr>
            <a:normAutofit lnSpcReduction="10000"/>
          </a:bodyPr>
          <a:lstStyle/>
          <a:p>
            <a:pPr marL="0" indent="0">
              <a:buNone/>
            </a:pPr>
            <a:r>
              <a:rPr lang="en-ZA" dirty="0"/>
              <a:t>Records need to be kept to:</a:t>
            </a:r>
          </a:p>
          <a:p>
            <a:pPr lvl="0" fontAlgn="base"/>
            <a:r>
              <a:rPr lang="en-GB" dirty="0">
                <a:effectLst>
                  <a:outerShdw sx="0" sy="0">
                    <a:srgbClr val="000000"/>
                  </a:outerShdw>
                </a:effectLst>
              </a:rPr>
              <a:t>Ensure continuity of care following referrals. </a:t>
            </a:r>
            <a:endParaRPr lang="en-ZA" dirty="0">
              <a:effectLst>
                <a:outerShdw sx="0" sy="0">
                  <a:srgbClr val="000000"/>
                </a:outerShdw>
              </a:effectLst>
            </a:endParaRPr>
          </a:p>
          <a:p>
            <a:pPr lvl="0" fontAlgn="base"/>
            <a:r>
              <a:rPr lang="en-GB" dirty="0">
                <a:effectLst>
                  <a:outerShdw sx="0" sy="0">
                    <a:srgbClr val="000000"/>
                  </a:outerShdw>
                </a:effectLst>
              </a:rPr>
              <a:t>Refresh your memory should further interaction be necessary or should questions arise</a:t>
            </a:r>
            <a:endParaRPr lang="en-ZA" dirty="0">
              <a:effectLst>
                <a:outerShdw sx="0" sy="0">
                  <a:srgbClr val="000000"/>
                </a:outerShdw>
              </a:effectLst>
            </a:endParaRPr>
          </a:p>
          <a:p>
            <a:pPr lvl="0" fontAlgn="base"/>
            <a:r>
              <a:rPr lang="en-GB" dirty="0">
                <a:effectLst>
                  <a:outerShdw sx="0" sy="0">
                    <a:srgbClr val="000000"/>
                  </a:outerShdw>
                </a:effectLst>
              </a:rPr>
              <a:t>Prove that guidance and support sessions were provided competently and according to the required standards. </a:t>
            </a:r>
            <a:endParaRPr lang="en-ZA" dirty="0">
              <a:effectLst>
                <a:outerShdw sx="0" sy="0">
                  <a:srgbClr val="000000"/>
                </a:outerShdw>
              </a:effectLst>
            </a:endParaRPr>
          </a:p>
          <a:p>
            <a:endParaRPr lang="en-ZA" dirty="0"/>
          </a:p>
        </p:txBody>
      </p:sp>
      <p:pic>
        <p:nvPicPr>
          <p:cNvPr id="7" name="Picture 6">
            <a:extLst>
              <a:ext uri="{FF2B5EF4-FFF2-40B4-BE49-F238E27FC236}">
                <a16:creationId xmlns:a16="http://schemas.microsoft.com/office/drawing/2014/main" id="{422D920B-416C-4782-829A-82ECE72B0A3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92078" y="2199861"/>
            <a:ext cx="3806687" cy="2825443"/>
          </a:xfrm>
          <a:prstGeom prst="rect">
            <a:avLst/>
          </a:prstGeom>
        </p:spPr>
      </p:pic>
    </p:spTree>
    <p:extLst>
      <p:ext uri="{BB962C8B-B14F-4D97-AF65-F5344CB8AC3E}">
        <p14:creationId xmlns:p14="http://schemas.microsoft.com/office/powerpoint/2010/main" val="38756362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Maintaining records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5" name="Content Placeholder 4"/>
          <p:cNvSpPr>
            <a:spLocks noGrp="1"/>
          </p:cNvSpPr>
          <p:nvPr>
            <p:ph sz="quarter" idx="1"/>
          </p:nvPr>
        </p:nvSpPr>
        <p:spPr>
          <a:xfrm>
            <a:off x="467545" y="1413296"/>
            <a:ext cx="4435760" cy="4680000"/>
          </a:xfrm>
        </p:spPr>
        <p:txBody>
          <a:bodyPr>
            <a:normAutofit/>
          </a:bodyPr>
          <a:lstStyle/>
          <a:p>
            <a:pPr marL="0" indent="0">
              <a:buNone/>
            </a:pPr>
            <a:r>
              <a:rPr lang="en-ZA" dirty="0"/>
              <a:t>The system should provide for:</a:t>
            </a:r>
          </a:p>
          <a:p>
            <a:pPr lvl="0" fontAlgn="base"/>
            <a:r>
              <a:rPr lang="en-GB" dirty="0">
                <a:effectLst>
                  <a:outerShdw sx="0" sy="0">
                    <a:srgbClr val="000000"/>
                  </a:outerShdw>
                </a:effectLst>
              </a:rPr>
              <a:t>Easy access to records</a:t>
            </a:r>
            <a:endParaRPr lang="en-ZA" dirty="0">
              <a:effectLst>
                <a:outerShdw sx="0" sy="0">
                  <a:srgbClr val="000000"/>
                </a:outerShdw>
              </a:effectLst>
            </a:endParaRPr>
          </a:p>
          <a:p>
            <a:pPr lvl="0" fontAlgn="base"/>
            <a:r>
              <a:rPr lang="en-GB" dirty="0">
                <a:effectLst>
                  <a:outerShdw sx="0" sy="0">
                    <a:srgbClr val="000000"/>
                  </a:outerShdw>
                </a:effectLst>
              </a:rPr>
              <a:t>Documents must be clearly dated</a:t>
            </a:r>
            <a:endParaRPr lang="en-ZA" dirty="0">
              <a:effectLst>
                <a:outerShdw sx="0" sy="0">
                  <a:srgbClr val="000000"/>
                </a:outerShdw>
              </a:effectLst>
            </a:endParaRPr>
          </a:p>
          <a:p>
            <a:pPr lvl="0" fontAlgn="base"/>
            <a:r>
              <a:rPr lang="en-GB" dirty="0">
                <a:effectLst>
                  <a:outerShdw sx="0" sy="0">
                    <a:srgbClr val="000000"/>
                  </a:outerShdw>
                </a:effectLst>
              </a:rPr>
              <a:t>Alterations must be avoided where possible. </a:t>
            </a:r>
            <a:endParaRPr lang="en-ZA" dirty="0">
              <a:effectLst>
                <a:outerShdw sx="0" sy="0">
                  <a:srgbClr val="000000"/>
                </a:outerShdw>
              </a:effectLst>
            </a:endParaRPr>
          </a:p>
          <a:p>
            <a:pPr lvl="0" fontAlgn="base"/>
            <a:r>
              <a:rPr lang="en-GB" dirty="0">
                <a:effectLst>
                  <a:outerShdw sx="0" sy="0">
                    <a:srgbClr val="000000"/>
                  </a:outerShdw>
                </a:effectLst>
              </a:rPr>
              <a:t>Factual details must be recorded</a:t>
            </a:r>
            <a:endParaRPr lang="en-ZA" dirty="0">
              <a:effectLst>
                <a:outerShdw sx="0" sy="0">
                  <a:srgbClr val="000000"/>
                </a:outerShdw>
              </a:effectLst>
            </a:endParaRPr>
          </a:p>
          <a:p>
            <a:pPr lvl="0" fontAlgn="base"/>
            <a:r>
              <a:rPr lang="en-GB" dirty="0">
                <a:effectLst>
                  <a:outerShdw sx="0" sy="0">
                    <a:srgbClr val="000000"/>
                  </a:outerShdw>
                </a:effectLst>
              </a:rPr>
              <a:t>Standard forms should be completed correctly and all information included</a:t>
            </a:r>
            <a:endParaRPr lang="en-ZA" dirty="0">
              <a:effectLst>
                <a:outerShdw sx="0" sy="0">
                  <a:srgbClr val="000000"/>
                </a:outerShdw>
              </a:effectLst>
            </a:endParaRPr>
          </a:p>
          <a:p>
            <a:endParaRPr lang="en-ZA" dirty="0"/>
          </a:p>
        </p:txBody>
      </p:sp>
      <p:pic>
        <p:nvPicPr>
          <p:cNvPr id="6" name="Picture 5">
            <a:extLst>
              <a:ext uri="{FF2B5EF4-FFF2-40B4-BE49-F238E27FC236}">
                <a16:creationId xmlns:a16="http://schemas.microsoft.com/office/drawing/2014/main" id="{35FC210C-5064-4675-B693-AFBDD74E306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98369" y="2150165"/>
            <a:ext cx="3578087" cy="2557670"/>
          </a:xfrm>
          <a:prstGeom prst="rect">
            <a:avLst/>
          </a:prstGeom>
        </p:spPr>
      </p:pic>
    </p:spTree>
    <p:extLst>
      <p:ext uri="{BB962C8B-B14F-4D97-AF65-F5344CB8AC3E}">
        <p14:creationId xmlns:p14="http://schemas.microsoft.com/office/powerpoint/2010/main" val="308001231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Maintaining records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5" name="Content Placeholder 4"/>
          <p:cNvSpPr>
            <a:spLocks noGrp="1"/>
          </p:cNvSpPr>
          <p:nvPr>
            <p:ph sz="quarter" idx="1"/>
          </p:nvPr>
        </p:nvSpPr>
        <p:spPr/>
        <p:txBody>
          <a:bodyPr/>
          <a:lstStyle/>
          <a:p>
            <a:r>
              <a:rPr lang="en-ZA" dirty="0"/>
              <a:t>Ensure that record keeping is performed continuously and efficiently. </a:t>
            </a:r>
          </a:p>
          <a:p>
            <a:r>
              <a:rPr lang="en-ZA" dirty="0"/>
              <a:t>All records must be handled, stored, transferred and disposed of securely. </a:t>
            </a:r>
          </a:p>
          <a:p>
            <a:r>
              <a:rPr lang="en-ZA" dirty="0"/>
              <a:t>System must safeguard the learner’s rights to privacy. </a:t>
            </a:r>
          </a:p>
          <a:p>
            <a:r>
              <a:rPr lang="en-ZA" dirty="0"/>
              <a:t>Third parties may only have access if permission is given in writing and in terms of legislation. </a:t>
            </a:r>
          </a:p>
          <a:p>
            <a:endParaRPr lang="en-ZA" dirty="0"/>
          </a:p>
        </p:txBody>
      </p:sp>
      <p:pic>
        <p:nvPicPr>
          <p:cNvPr id="6" name="Picture 5" descr="A picture containing cabinet, indoor, wall, furniture&#10;&#10;Description automatically generated">
            <a:extLst>
              <a:ext uri="{FF2B5EF4-FFF2-40B4-BE49-F238E27FC236}">
                <a16:creationId xmlns:a16="http://schemas.microsoft.com/office/drawing/2014/main" id="{2139B66F-16CD-41BE-9F24-1EFC5B35A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402836"/>
            <a:ext cx="3048000" cy="2036064"/>
          </a:xfrm>
          <a:prstGeom prst="rect">
            <a:avLst/>
          </a:prstGeom>
        </p:spPr>
      </p:pic>
    </p:spTree>
    <p:extLst>
      <p:ext uri="{BB962C8B-B14F-4D97-AF65-F5344CB8AC3E}">
        <p14:creationId xmlns:p14="http://schemas.microsoft.com/office/powerpoint/2010/main" val="36344508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5F1E-4804-4BBA-A567-A6CA1BBFDF8D}"/>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A4490EC3-2606-4A65-8C59-B96647AD0C05}"/>
              </a:ext>
            </a:extLst>
          </p:cNvPr>
          <p:cNvSpPr>
            <a:spLocks noGrp="1"/>
          </p:cNvSpPr>
          <p:nvPr>
            <p:ph type="sldNum" sz="quarter" idx="12"/>
          </p:nvPr>
        </p:nvSpPr>
        <p:spPr/>
        <p:txBody>
          <a:bodyPr/>
          <a:lstStyle/>
          <a:p>
            <a:fld id="{042AED99-7FB4-404E-8A97-64753DCE42EC}" type="slidenum">
              <a:rPr lang="en-US" smtClean="0"/>
              <a:pPr/>
              <a:t>129</a:t>
            </a:fld>
            <a:endParaRPr lang="en-US" dirty="0"/>
          </a:p>
        </p:txBody>
      </p:sp>
      <p:sp>
        <p:nvSpPr>
          <p:cNvPr id="4" name="Content Placeholder 3">
            <a:extLst>
              <a:ext uri="{FF2B5EF4-FFF2-40B4-BE49-F238E27FC236}">
                <a16:creationId xmlns:a16="http://schemas.microsoft.com/office/drawing/2014/main" id="{84B4D7C0-CF31-4263-AF4B-A45C51E0734F}"/>
              </a:ext>
            </a:extLst>
          </p:cNvPr>
          <p:cNvSpPr>
            <a:spLocks noGrp="1"/>
          </p:cNvSpPr>
          <p:nvPr>
            <p:ph sz="quarter" idx="1"/>
          </p:nvPr>
        </p:nvSpPr>
        <p:spPr/>
        <p:txBody>
          <a:bodyPr anchor="ctr"/>
          <a:lstStyle/>
          <a:p>
            <a:r>
              <a:rPr lang="en-ZA" dirty="0"/>
              <a:t>Complete Formative Assessment 4 in PoE</a:t>
            </a:r>
          </a:p>
        </p:txBody>
      </p:sp>
    </p:spTree>
    <p:extLst>
      <p:ext uri="{BB962C8B-B14F-4D97-AF65-F5344CB8AC3E}">
        <p14:creationId xmlns:p14="http://schemas.microsoft.com/office/powerpoint/2010/main" val="104703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52597231"/>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5</a:t>
            </a:r>
          </a:p>
        </p:txBody>
      </p:sp>
      <p:sp>
        <p:nvSpPr>
          <p:cNvPr id="3" name="Text Placeholder 2"/>
          <p:cNvSpPr>
            <a:spLocks noGrp="1"/>
          </p:cNvSpPr>
          <p:nvPr>
            <p:ph type="body" idx="1"/>
          </p:nvPr>
        </p:nvSpPr>
        <p:spPr/>
        <p:txBody>
          <a:bodyPr/>
          <a:lstStyle/>
          <a:p>
            <a:r>
              <a:rPr lang="en-ZA" dirty="0"/>
              <a:t>Evaluate Services Provided</a:t>
            </a:r>
          </a:p>
        </p:txBody>
      </p:sp>
      <p:sp>
        <p:nvSpPr>
          <p:cNvPr id="5" name="Slide Number Placeholder 4"/>
          <p:cNvSpPr>
            <a:spLocks noGrp="1"/>
          </p:cNvSpPr>
          <p:nvPr>
            <p:ph type="sldNum" sz="quarter" idx="12"/>
          </p:nvPr>
        </p:nvSpPr>
        <p:spPr/>
        <p:txBody>
          <a:bodyPr/>
          <a:lstStyle/>
          <a:p>
            <a:fld id="{4980778A-6F9D-4141-8080-B8192EADCD40}" type="slidenum">
              <a:rPr lang="en-ZA" smtClean="0"/>
              <a:pPr/>
              <a:t>130</a:t>
            </a:fld>
            <a:endParaRPr lang="en-ZA" dirty="0"/>
          </a:p>
        </p:txBody>
      </p:sp>
    </p:spTree>
    <p:extLst>
      <p:ext uri="{BB962C8B-B14F-4D97-AF65-F5344CB8AC3E}">
        <p14:creationId xmlns:p14="http://schemas.microsoft.com/office/powerpoint/2010/main" val="260920796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Criteria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5" name="Content Placeholder 4"/>
          <p:cNvSpPr>
            <a:spLocks noGrp="1"/>
          </p:cNvSpPr>
          <p:nvPr>
            <p:ph sz="quarter" idx="1"/>
          </p:nvPr>
        </p:nvSpPr>
        <p:spPr>
          <a:xfrm>
            <a:off x="467544" y="1406469"/>
            <a:ext cx="8219256" cy="4680000"/>
          </a:xfrm>
        </p:spPr>
        <p:txBody>
          <a:bodyPr>
            <a:normAutofit/>
          </a:bodyPr>
          <a:lstStyle/>
          <a:p>
            <a:pPr marL="457200" lvl="0" indent="-457200">
              <a:buFont typeface="+mj-lt"/>
              <a:buAutoNum type="arabicPeriod"/>
            </a:pPr>
            <a:r>
              <a:rPr lang="en-ZA" dirty="0"/>
              <a:t>The evaluation reveals strengths and weaknesses of the support resources and guidance provided. </a:t>
            </a:r>
          </a:p>
          <a:p>
            <a:pPr marL="457200" lvl="0" indent="-457200">
              <a:buFont typeface="+mj-lt"/>
              <a:buAutoNum type="arabicPeriod"/>
            </a:pPr>
            <a:r>
              <a:rPr lang="en-ZA" dirty="0"/>
              <a:t>Learner and stakeholder feedback on guidance and advice is sought and critically analysed against established review criteria. </a:t>
            </a:r>
          </a:p>
          <a:p>
            <a:pPr marL="457200" lvl="0" indent="-457200">
              <a:buFont typeface="+mj-lt"/>
              <a:buAutoNum type="arabicPeriod"/>
            </a:pPr>
            <a:r>
              <a:rPr lang="en-ZA" dirty="0"/>
              <a:t>Recommendations promote improvement of the services and help to integrate lessons learned into future guidance services. </a:t>
            </a:r>
          </a:p>
          <a:p>
            <a:pPr marL="457200" indent="-457200">
              <a:buFont typeface="+mj-lt"/>
              <a:buAutoNum type="arabicPeriod"/>
            </a:pPr>
            <a:r>
              <a:rPr lang="en-ZA" dirty="0"/>
              <a:t>The evaluation contributes to ongoing improvement and quality of services</a:t>
            </a:r>
          </a:p>
        </p:txBody>
      </p:sp>
      <p:pic>
        <p:nvPicPr>
          <p:cNvPr id="6" name="Picture 5" descr="ec_i_summative_2.gif">
            <a:extLst>
              <a:ext uri="{FF2B5EF4-FFF2-40B4-BE49-F238E27FC236}">
                <a16:creationId xmlns:a16="http://schemas.microsoft.com/office/drawing/2014/main" id="{83420189-4556-4784-850B-DF4BF773C998}"/>
              </a:ext>
            </a:extLst>
          </p:cNvPr>
          <p:cNvPicPr/>
          <p:nvPr/>
        </p:nvPicPr>
        <p:blipFill>
          <a:blip r:embed="rId2" cstate="print"/>
          <a:stretch>
            <a:fillRect/>
          </a:stretch>
        </p:blipFill>
        <p:spPr>
          <a:xfrm>
            <a:off x="3260035" y="5539408"/>
            <a:ext cx="3140765" cy="9536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92315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Evaluating services provided</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5" name="Content Placeholder 4"/>
          <p:cNvSpPr>
            <a:spLocks noGrp="1"/>
          </p:cNvSpPr>
          <p:nvPr>
            <p:ph sz="quarter" idx="1"/>
          </p:nvPr>
        </p:nvSpPr>
        <p:spPr/>
        <p:txBody>
          <a:bodyPr/>
          <a:lstStyle/>
          <a:p>
            <a:pPr marL="0" indent="0">
              <a:buNone/>
            </a:pPr>
            <a:r>
              <a:rPr lang="en-ZA" dirty="0"/>
              <a:t>Why is it necessary to evaluate your services as well as the service providers? </a:t>
            </a:r>
          </a:p>
          <a:p>
            <a:r>
              <a:rPr lang="en-ZA" dirty="0"/>
              <a:t>Evaluation is performed to ensure the continuous improvement of a service as well as to ensure that high standards of service are adhered to. A good way of evaluating a service is to perform a SWOT analysis. </a:t>
            </a:r>
          </a:p>
          <a:p>
            <a:r>
              <a:rPr lang="en-ZA" dirty="0"/>
              <a:t>This is a acronym for: Strengths / Weaknesses / Opportunities / Threats</a:t>
            </a:r>
          </a:p>
          <a:p>
            <a:endParaRPr lang="en-ZA" dirty="0"/>
          </a:p>
        </p:txBody>
      </p:sp>
    </p:spTree>
    <p:extLst>
      <p:ext uri="{BB962C8B-B14F-4D97-AF65-F5344CB8AC3E}">
        <p14:creationId xmlns:p14="http://schemas.microsoft.com/office/powerpoint/2010/main" val="24770067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Evaluating services provided</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133</a:t>
            </a:fld>
            <a:endParaRPr lang="en-ZA" dirty="0"/>
          </a:p>
        </p:txBody>
      </p:sp>
      <p:pic>
        <p:nvPicPr>
          <p:cNvPr id="6" name="Content Placeholder 5" descr="C:\Users\Shelle\Dropbox\Business LR - New 20130421 (1)\shutterstock_75343390 LR.jp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13183" y="2573164"/>
            <a:ext cx="6917634" cy="3865736"/>
          </a:xfrm>
          <a:prstGeom prst="rect">
            <a:avLst/>
          </a:prstGeom>
          <a:noFill/>
          <a:ln>
            <a:noFill/>
          </a:ln>
        </p:spPr>
      </p:pic>
      <p:sp>
        <p:nvSpPr>
          <p:cNvPr id="3" name="Rectangle 2">
            <a:extLst>
              <a:ext uri="{FF2B5EF4-FFF2-40B4-BE49-F238E27FC236}">
                <a16:creationId xmlns:a16="http://schemas.microsoft.com/office/drawing/2014/main" id="{D7D4E62F-E32F-4859-89BB-0C3BA594BF22}"/>
              </a:ext>
            </a:extLst>
          </p:cNvPr>
          <p:cNvSpPr/>
          <p:nvPr/>
        </p:nvSpPr>
        <p:spPr>
          <a:xfrm>
            <a:off x="603504" y="1253311"/>
            <a:ext cx="7679105" cy="1200329"/>
          </a:xfrm>
          <a:prstGeom prst="rect">
            <a:avLst/>
          </a:prstGeom>
        </p:spPr>
        <p:txBody>
          <a:bodyPr wrap="square">
            <a:spAutoFit/>
          </a:bodyPr>
          <a:lstStyle/>
          <a:p>
            <a:pPr algn="ctr"/>
            <a:r>
              <a:rPr lang="en-ZA" sz="2400" dirty="0">
                <a:latin typeface="Calibri" panose="020F0502020204030204" pitchFamily="34" charset="0"/>
                <a:ea typeface="Calibri" panose="020F0502020204030204" pitchFamily="34" charset="0"/>
                <a:cs typeface="Times New Roman" panose="02020603050405020304" pitchFamily="18" charset="0"/>
              </a:rPr>
              <a:t>Evaluation is performed to ensure  continuous improvement of a service and to ensure that high standards of service are adhered to. Perform SWOT analysis.</a:t>
            </a:r>
            <a:endParaRPr lang="en-ZA" sz="2400" dirty="0"/>
          </a:p>
        </p:txBody>
      </p:sp>
    </p:spTree>
    <p:extLst>
      <p:ext uri="{BB962C8B-B14F-4D97-AF65-F5344CB8AC3E}">
        <p14:creationId xmlns:p14="http://schemas.microsoft.com/office/powerpoint/2010/main" val="329198653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Evaluating services provided</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5" name="Content Placeholder 4"/>
          <p:cNvSpPr>
            <a:spLocks noGrp="1"/>
          </p:cNvSpPr>
          <p:nvPr>
            <p:ph sz="quarter" idx="1"/>
          </p:nvPr>
        </p:nvSpPr>
        <p:spPr/>
        <p:txBody>
          <a:bodyPr>
            <a:normAutofit/>
          </a:bodyPr>
          <a:lstStyle/>
          <a:p>
            <a:pPr marL="0" indent="0">
              <a:buNone/>
            </a:pPr>
            <a:r>
              <a:rPr lang="en-GB" dirty="0"/>
              <a:t>SWOT analysis </a:t>
            </a:r>
            <a:endParaRPr lang="en-ZA" dirty="0"/>
          </a:p>
          <a:p>
            <a:pPr lvl="0"/>
            <a:r>
              <a:rPr lang="en-GB" dirty="0"/>
              <a:t>What are your strengths? (Things you are good at)</a:t>
            </a:r>
            <a:endParaRPr lang="en-ZA" dirty="0"/>
          </a:p>
          <a:p>
            <a:pPr lvl="0"/>
            <a:r>
              <a:rPr lang="en-GB" dirty="0"/>
              <a:t>What are your weaknesses? (Things that hamper you or you are not good at)</a:t>
            </a:r>
          </a:p>
          <a:p>
            <a:pPr lvl="0"/>
            <a:r>
              <a:rPr lang="en-GB" dirty="0"/>
              <a:t>What opportunities do you seek for yourself? (Opportunities you can take or make for yourself)</a:t>
            </a:r>
            <a:endParaRPr lang="en-ZA" dirty="0"/>
          </a:p>
          <a:p>
            <a:pPr lvl="0"/>
            <a:r>
              <a:rPr lang="en-GB" dirty="0"/>
              <a:t>What threats do you see? (Things that could or might jeopardise the opportunities you seek)</a:t>
            </a:r>
            <a:endParaRPr lang="en-ZA" dirty="0"/>
          </a:p>
          <a:p>
            <a:pPr lvl="0"/>
            <a:endParaRPr lang="en-ZA" dirty="0"/>
          </a:p>
          <a:p>
            <a:endParaRPr lang="en-ZA" dirty="0"/>
          </a:p>
        </p:txBody>
      </p:sp>
    </p:spTree>
    <p:extLst>
      <p:ext uri="{BB962C8B-B14F-4D97-AF65-F5344CB8AC3E}">
        <p14:creationId xmlns:p14="http://schemas.microsoft.com/office/powerpoint/2010/main" val="40863248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Recommendations for Improvement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Focus of  recommendations should be based on  lessons learnt and  improvement of quality of:</a:t>
            </a:r>
          </a:p>
          <a:p>
            <a:pPr lvl="0"/>
            <a:r>
              <a:rPr lang="en-GB" dirty="0"/>
              <a:t>Guidance and support you provided</a:t>
            </a:r>
            <a:endParaRPr lang="en-ZA" dirty="0"/>
          </a:p>
          <a:p>
            <a:pPr lvl="0"/>
            <a:r>
              <a:rPr lang="en-GB" dirty="0"/>
              <a:t>Services you provided</a:t>
            </a:r>
            <a:endParaRPr lang="en-ZA" dirty="0"/>
          </a:p>
          <a:p>
            <a:pPr lvl="0"/>
            <a:r>
              <a:rPr lang="en-GB" dirty="0"/>
              <a:t>Experience for  learner</a:t>
            </a:r>
            <a:endParaRPr lang="en-ZA" dirty="0"/>
          </a:p>
          <a:p>
            <a:pPr lvl="0"/>
            <a:endParaRPr lang="en-ZA" dirty="0"/>
          </a:p>
          <a:p>
            <a:endParaRPr lang="en-ZA" dirty="0"/>
          </a:p>
        </p:txBody>
      </p:sp>
      <p:pic>
        <p:nvPicPr>
          <p:cNvPr id="6" name="Picture 5">
            <a:extLst>
              <a:ext uri="{FF2B5EF4-FFF2-40B4-BE49-F238E27FC236}">
                <a16:creationId xmlns:a16="http://schemas.microsoft.com/office/drawing/2014/main" id="{01F6DAC6-E485-46CF-B208-2AD14347A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038" y="4267200"/>
            <a:ext cx="4773923" cy="2316162"/>
          </a:xfrm>
          <a:prstGeom prst="rect">
            <a:avLst/>
          </a:prstGeom>
        </p:spPr>
      </p:pic>
    </p:spTree>
    <p:extLst>
      <p:ext uri="{BB962C8B-B14F-4D97-AF65-F5344CB8AC3E}">
        <p14:creationId xmlns:p14="http://schemas.microsoft.com/office/powerpoint/2010/main" val="29591830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9990AD-6293-4A10-971F-D2AAF53C601C}"/>
              </a:ext>
            </a:extLst>
          </p:cNvPr>
          <p:cNvSpPr>
            <a:spLocks noGrp="1"/>
          </p:cNvSpPr>
          <p:nvPr>
            <p:ph type="title"/>
          </p:nvPr>
        </p:nvSpPr>
        <p:spPr/>
        <p:txBody>
          <a:bodyPr/>
          <a:lstStyle/>
          <a:p>
            <a:r>
              <a:rPr lang="en-ZA" dirty="0"/>
              <a:t>Evaluation</a:t>
            </a:r>
          </a:p>
        </p:txBody>
      </p:sp>
      <p:sp>
        <p:nvSpPr>
          <p:cNvPr id="3" name="Slide Number Placeholder 2">
            <a:extLst>
              <a:ext uri="{FF2B5EF4-FFF2-40B4-BE49-F238E27FC236}">
                <a16:creationId xmlns:a16="http://schemas.microsoft.com/office/drawing/2014/main" id="{105C8321-9F44-4568-9CAB-436CB433F6E1}"/>
              </a:ext>
            </a:extLst>
          </p:cNvPr>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6" name="Content Placeholder 5">
            <a:extLst>
              <a:ext uri="{FF2B5EF4-FFF2-40B4-BE49-F238E27FC236}">
                <a16:creationId xmlns:a16="http://schemas.microsoft.com/office/drawing/2014/main" id="{420EEB46-B6F2-496C-83DA-D0386326357C}"/>
              </a:ext>
            </a:extLst>
          </p:cNvPr>
          <p:cNvSpPr>
            <a:spLocks noGrp="1"/>
          </p:cNvSpPr>
          <p:nvPr>
            <p:ph sz="quarter" idx="1"/>
          </p:nvPr>
        </p:nvSpPr>
        <p:spPr/>
        <p:txBody>
          <a:bodyPr anchor="ctr"/>
          <a:lstStyle/>
          <a:p>
            <a:r>
              <a:rPr lang="en-ZA" dirty="0"/>
              <a:t>Evaluation is a continuous process and should be done often during the guidance period to ensure that the experience is beneficial for both parties.</a:t>
            </a:r>
          </a:p>
        </p:txBody>
      </p:sp>
    </p:spTree>
    <p:extLst>
      <p:ext uri="{BB962C8B-B14F-4D97-AF65-F5344CB8AC3E}">
        <p14:creationId xmlns:p14="http://schemas.microsoft.com/office/powerpoint/2010/main" val="15588788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5F1E-4804-4BBA-A567-A6CA1BBFDF8D}"/>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A4490EC3-2606-4A65-8C59-B96647AD0C05}"/>
              </a:ext>
            </a:extLst>
          </p:cNvPr>
          <p:cNvSpPr>
            <a:spLocks noGrp="1"/>
          </p:cNvSpPr>
          <p:nvPr>
            <p:ph type="sldNum" sz="quarter" idx="12"/>
          </p:nvPr>
        </p:nvSpPr>
        <p:spPr/>
        <p:txBody>
          <a:bodyPr/>
          <a:lstStyle/>
          <a:p>
            <a:fld id="{042AED99-7FB4-404E-8A97-64753DCE42EC}" type="slidenum">
              <a:rPr lang="en-US" smtClean="0"/>
              <a:pPr/>
              <a:t>137</a:t>
            </a:fld>
            <a:endParaRPr lang="en-US" dirty="0"/>
          </a:p>
        </p:txBody>
      </p:sp>
      <p:sp>
        <p:nvSpPr>
          <p:cNvPr id="4" name="Content Placeholder 3">
            <a:extLst>
              <a:ext uri="{FF2B5EF4-FFF2-40B4-BE49-F238E27FC236}">
                <a16:creationId xmlns:a16="http://schemas.microsoft.com/office/drawing/2014/main" id="{84B4D7C0-CF31-4263-AF4B-A45C51E0734F}"/>
              </a:ext>
            </a:extLst>
          </p:cNvPr>
          <p:cNvSpPr>
            <a:spLocks noGrp="1"/>
          </p:cNvSpPr>
          <p:nvPr>
            <p:ph sz="quarter" idx="1"/>
          </p:nvPr>
        </p:nvSpPr>
        <p:spPr/>
        <p:txBody>
          <a:bodyPr anchor="ctr"/>
          <a:lstStyle/>
          <a:p>
            <a:r>
              <a:rPr lang="en-ZA" dirty="0"/>
              <a:t>Complete Formative Assessment 5 in PoE</a:t>
            </a:r>
          </a:p>
        </p:txBody>
      </p:sp>
    </p:spTree>
    <p:extLst>
      <p:ext uri="{BB962C8B-B14F-4D97-AF65-F5344CB8AC3E}">
        <p14:creationId xmlns:p14="http://schemas.microsoft.com/office/powerpoint/2010/main" val="278940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0342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lstStyle/>
          <a:p>
            <a:pPr algn="just">
              <a:buClr>
                <a:schemeClr val="accent4">
                  <a:lumMod val="75000"/>
                </a:schemeClr>
              </a:buClr>
              <a:buFont typeface="Arial" panose="020B0604020202020204" pitchFamily="34" charset="0"/>
              <a:buChar char="•"/>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r>
              <a:rPr lang="en-ZA" b="1" dirty="0"/>
              <a:t>Additional Notes:</a:t>
            </a:r>
          </a:p>
          <a:p>
            <a:endParaRPr lang="en-ZA" b="1" dirty="0"/>
          </a:p>
          <a:p>
            <a:pPr marL="800100" lvl="1" indent="-342900" algn="just">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buClr>
                <a:schemeClr val="accent4">
                  <a:lumMod val="75000"/>
                </a:schemeClr>
              </a:buClr>
            </a:pPr>
            <a:r>
              <a:rPr lang="en-ZA" dirty="0"/>
              <a:t>Additional evidence may be submitted after  initial submission.</a:t>
            </a:r>
            <a:endParaRPr lang="en-US" dirty="0"/>
          </a:p>
          <a:p>
            <a:pPr marL="800100" lvl="1" indent="-342900" algn="just">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23</a:t>
            </a:fld>
            <a:endParaRPr lang="en-ZA" dirty="0"/>
          </a:p>
        </p:txBody>
      </p:sp>
    </p:spTree>
    <p:extLst>
      <p:ext uri="{BB962C8B-B14F-4D97-AF65-F5344CB8AC3E}">
        <p14:creationId xmlns:p14="http://schemas.microsoft.com/office/powerpoint/2010/main" val="3198909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pPr marL="0" indent="0">
              <a:buNone/>
            </a:pPr>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1</a:t>
            </a:r>
          </a:p>
        </p:txBody>
      </p:sp>
      <p:sp>
        <p:nvSpPr>
          <p:cNvPr id="3" name="Text Placeholder 2"/>
          <p:cNvSpPr>
            <a:spLocks noGrp="1"/>
          </p:cNvSpPr>
          <p:nvPr>
            <p:ph type="body" idx="1"/>
          </p:nvPr>
        </p:nvSpPr>
        <p:spPr/>
        <p:txBody>
          <a:bodyPr/>
          <a:lstStyle/>
          <a:p>
            <a:r>
              <a:rPr lang="en-ZA" dirty="0"/>
              <a:t>Identify and Analyse Learner’s Needs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28</a:t>
            </a:fld>
            <a:endParaRPr lang="en-ZA" dirty="0"/>
          </a:p>
        </p:txBody>
      </p:sp>
      <p:pic>
        <p:nvPicPr>
          <p:cNvPr id="6" name="Picture 5" descr="ec_i_outcomes_2.gif">
            <a:extLst>
              <a:ext uri="{FF2B5EF4-FFF2-40B4-BE49-F238E27FC236}">
                <a16:creationId xmlns:a16="http://schemas.microsoft.com/office/drawing/2014/main" id="{C129BFE0-2092-4E89-94CA-EDCD89779EC5}"/>
              </a:ext>
            </a:extLst>
          </p:cNvPr>
          <p:cNvPicPr/>
          <p:nvPr/>
        </p:nvPicPr>
        <p:blipFill>
          <a:blip r:embed="rId2" cstate="print"/>
          <a:stretch>
            <a:fillRect/>
          </a:stretch>
        </p:blipFill>
        <p:spPr>
          <a:xfrm>
            <a:off x="3717235" y="5105400"/>
            <a:ext cx="2001078" cy="13684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33205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Criteria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a:t>
            </a:fld>
            <a:endParaRPr lang="en-ZA" dirty="0"/>
          </a:p>
        </p:txBody>
      </p:sp>
      <p:sp>
        <p:nvSpPr>
          <p:cNvPr id="5" name="Content Placeholder 4"/>
          <p:cNvSpPr>
            <a:spLocks noGrp="1"/>
          </p:cNvSpPr>
          <p:nvPr>
            <p:ph sz="quarter" idx="1"/>
          </p:nvPr>
        </p:nvSpPr>
        <p:spPr/>
        <p:txBody>
          <a:bodyPr>
            <a:normAutofit/>
          </a:bodyPr>
          <a:lstStyle/>
          <a:p>
            <a:pPr marL="457200" lvl="0" indent="-457200">
              <a:buFont typeface="+mj-lt"/>
              <a:buAutoNum type="arabicPeriod"/>
            </a:pPr>
            <a:r>
              <a:rPr lang="en-GB" dirty="0"/>
              <a:t>The analysis identifies the </a:t>
            </a:r>
            <a:r>
              <a:rPr lang="en-GB" b="1" dirty="0"/>
              <a:t>nature</a:t>
            </a:r>
            <a:r>
              <a:rPr lang="en-GB" dirty="0"/>
              <a:t> of the </a:t>
            </a:r>
            <a:r>
              <a:rPr lang="en-GB" b="1" dirty="0"/>
              <a:t>learner's needs</a:t>
            </a:r>
            <a:r>
              <a:rPr lang="en-GB" dirty="0"/>
              <a:t>.</a:t>
            </a:r>
            <a:endParaRPr lang="en-ZA" dirty="0"/>
          </a:p>
          <a:p>
            <a:pPr marL="0" indent="0">
              <a:buNone/>
            </a:pPr>
            <a:r>
              <a:rPr lang="en-GB" b="1" dirty="0"/>
              <a:t>ASSESSMENT CRITERION RANGE </a:t>
            </a:r>
            <a:endParaRPr lang="en-ZA" dirty="0"/>
          </a:p>
          <a:p>
            <a:pPr lvl="0"/>
            <a:r>
              <a:rPr lang="en-GB" dirty="0"/>
              <a:t>Learning and assessment </a:t>
            </a:r>
            <a:r>
              <a:rPr lang="en-GB" b="1" dirty="0"/>
              <a:t>opportunities</a:t>
            </a:r>
            <a:r>
              <a:rPr lang="en-GB" dirty="0"/>
              <a:t>;</a:t>
            </a:r>
            <a:endParaRPr lang="en-ZA" dirty="0"/>
          </a:p>
          <a:p>
            <a:pPr lvl="0"/>
            <a:r>
              <a:rPr lang="en-GB" dirty="0"/>
              <a:t>Learning and assessment </a:t>
            </a:r>
            <a:r>
              <a:rPr lang="en-GB" b="1" dirty="0"/>
              <a:t>anxiety;</a:t>
            </a:r>
            <a:endParaRPr lang="en-ZA" b="1" dirty="0"/>
          </a:p>
          <a:p>
            <a:pPr lvl="0"/>
            <a:r>
              <a:rPr lang="en-GB" dirty="0"/>
              <a:t>The need and opportunities for </a:t>
            </a:r>
            <a:r>
              <a:rPr lang="en-GB" b="1" dirty="0"/>
              <a:t>recognition of prior learning</a:t>
            </a:r>
            <a:r>
              <a:rPr lang="en-GB" dirty="0"/>
              <a:t>; and</a:t>
            </a:r>
            <a:endParaRPr lang="en-ZA" dirty="0"/>
          </a:p>
          <a:p>
            <a:pPr lvl="0"/>
            <a:r>
              <a:rPr lang="en-GB" b="1" dirty="0"/>
              <a:t>Barriers</a:t>
            </a:r>
            <a:r>
              <a:rPr lang="en-GB" dirty="0"/>
              <a:t> to learning.</a:t>
            </a:r>
          </a:p>
          <a:p>
            <a:pPr marL="457200" lvl="0" indent="-457200">
              <a:buFont typeface="+mj-lt"/>
              <a:buAutoNum type="arabicPeriod" startAt="2"/>
            </a:pPr>
            <a:r>
              <a:rPr lang="en-GB" b="1" dirty="0"/>
              <a:t>Information</a:t>
            </a:r>
            <a:r>
              <a:rPr lang="en-GB" dirty="0"/>
              <a:t> is </a:t>
            </a:r>
            <a:r>
              <a:rPr lang="en-GB" b="1" dirty="0"/>
              <a:t>sourced</a:t>
            </a:r>
            <a:r>
              <a:rPr lang="en-GB" dirty="0"/>
              <a:t> in relation to the </a:t>
            </a:r>
            <a:r>
              <a:rPr lang="en-GB" b="1" dirty="0"/>
              <a:t>identified needs </a:t>
            </a:r>
            <a:r>
              <a:rPr lang="en-GB" dirty="0"/>
              <a:t>to provide </a:t>
            </a:r>
            <a:r>
              <a:rPr lang="en-GB" b="1" dirty="0"/>
              <a:t>sufficient references </a:t>
            </a:r>
            <a:r>
              <a:rPr lang="en-GB" dirty="0"/>
              <a:t>and/or </a:t>
            </a:r>
            <a:r>
              <a:rPr lang="en-GB" b="1" dirty="0"/>
              <a:t>frameworks</a:t>
            </a:r>
            <a:r>
              <a:rPr lang="en-GB" dirty="0"/>
              <a:t> for providing </a:t>
            </a:r>
            <a:r>
              <a:rPr lang="en-GB" b="1" dirty="0"/>
              <a:t>guidance. </a:t>
            </a:r>
            <a:endParaRPr lang="en-ZA" b="1" dirty="0"/>
          </a:p>
          <a:p>
            <a:endParaRPr lang="en-ZA" dirty="0"/>
          </a:p>
        </p:txBody>
      </p:sp>
    </p:spTree>
    <p:extLst>
      <p:ext uri="{BB962C8B-B14F-4D97-AF65-F5344CB8AC3E}">
        <p14:creationId xmlns:p14="http://schemas.microsoft.com/office/powerpoint/2010/main" val="1858040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Criteria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a:t>
            </a:fld>
            <a:endParaRPr lang="en-ZA" dirty="0"/>
          </a:p>
        </p:txBody>
      </p:sp>
      <p:sp>
        <p:nvSpPr>
          <p:cNvPr id="5" name="Content Placeholder 4"/>
          <p:cNvSpPr>
            <a:spLocks noGrp="1"/>
          </p:cNvSpPr>
          <p:nvPr>
            <p:ph sz="quarter" idx="1"/>
          </p:nvPr>
        </p:nvSpPr>
        <p:spPr/>
        <p:txBody>
          <a:bodyPr>
            <a:normAutofit lnSpcReduction="10000"/>
          </a:bodyPr>
          <a:lstStyle/>
          <a:p>
            <a:pPr marL="457200" lvl="0" indent="-457200">
              <a:buFont typeface="+mj-lt"/>
              <a:buAutoNum type="arabicPeriod" startAt="3"/>
            </a:pPr>
            <a:r>
              <a:rPr lang="en-GB" dirty="0"/>
              <a:t>The analysis suggests the </a:t>
            </a:r>
            <a:r>
              <a:rPr lang="en-GB" b="1" dirty="0"/>
              <a:t>kinds of guidance </a:t>
            </a:r>
            <a:r>
              <a:rPr lang="en-GB" dirty="0"/>
              <a:t>that may be </a:t>
            </a:r>
            <a:r>
              <a:rPr lang="en-GB" b="1" dirty="0"/>
              <a:t>appropriate</a:t>
            </a:r>
            <a:r>
              <a:rPr lang="en-GB" dirty="0"/>
              <a:t> and </a:t>
            </a:r>
            <a:r>
              <a:rPr lang="en-GB" b="1" dirty="0"/>
              <a:t>relevant</a:t>
            </a:r>
            <a:r>
              <a:rPr lang="en-GB" dirty="0"/>
              <a:t> to address the identified </a:t>
            </a:r>
            <a:r>
              <a:rPr lang="en-GB" b="1" dirty="0"/>
              <a:t>needs.</a:t>
            </a:r>
            <a:r>
              <a:rPr lang="en-GB" dirty="0"/>
              <a:t> </a:t>
            </a:r>
            <a:endParaRPr lang="en-ZA" dirty="0"/>
          </a:p>
          <a:p>
            <a:pPr marL="457200" lvl="0" indent="-457200">
              <a:buFont typeface="+mj-lt"/>
              <a:buAutoNum type="arabicPeriod" startAt="3"/>
            </a:pPr>
            <a:r>
              <a:rPr lang="en-GB" dirty="0"/>
              <a:t>The analysis is conducted in a </a:t>
            </a:r>
            <a:r>
              <a:rPr lang="en-GB" b="1" dirty="0"/>
              <a:t>sensitive, caring </a:t>
            </a:r>
            <a:r>
              <a:rPr lang="en-GB" dirty="0"/>
              <a:t>and </a:t>
            </a:r>
            <a:r>
              <a:rPr lang="en-GB" b="1" dirty="0"/>
              <a:t>professional</a:t>
            </a:r>
            <a:r>
              <a:rPr lang="en-GB" dirty="0"/>
              <a:t> manner. </a:t>
            </a:r>
            <a:endParaRPr lang="en-ZA" dirty="0"/>
          </a:p>
          <a:p>
            <a:pPr marL="457200" lvl="0" indent="-457200">
              <a:buFont typeface="+mj-lt"/>
              <a:buAutoNum type="arabicPeriod" startAt="3"/>
            </a:pPr>
            <a:r>
              <a:rPr lang="en-GB" dirty="0"/>
              <a:t>The analysis involves the </a:t>
            </a:r>
            <a:r>
              <a:rPr lang="en-GB" b="1" dirty="0"/>
              <a:t>learner</a:t>
            </a:r>
            <a:r>
              <a:rPr lang="en-GB" dirty="0"/>
              <a:t> as an </a:t>
            </a:r>
            <a:r>
              <a:rPr lang="en-GB" b="1" dirty="0"/>
              <a:t>active participant</a:t>
            </a:r>
            <a:r>
              <a:rPr lang="en-GB" dirty="0"/>
              <a:t>. The </a:t>
            </a:r>
            <a:r>
              <a:rPr lang="en-GB" b="1" dirty="0"/>
              <a:t>results </a:t>
            </a:r>
            <a:r>
              <a:rPr lang="en-GB" dirty="0"/>
              <a:t>of the analysis are </a:t>
            </a:r>
            <a:r>
              <a:rPr lang="en-GB" b="1" dirty="0"/>
              <a:t>confirmed</a:t>
            </a:r>
            <a:r>
              <a:rPr lang="en-GB" dirty="0"/>
              <a:t> with the </a:t>
            </a:r>
            <a:r>
              <a:rPr lang="en-GB" b="1" dirty="0"/>
              <a:t>learner</a:t>
            </a:r>
            <a:r>
              <a:rPr lang="en-GB" dirty="0"/>
              <a:t>, and </a:t>
            </a:r>
            <a:r>
              <a:rPr lang="en-GB" b="1" dirty="0"/>
              <a:t>possible solutions </a:t>
            </a:r>
            <a:r>
              <a:rPr lang="en-GB" dirty="0"/>
              <a:t>are </a:t>
            </a:r>
            <a:r>
              <a:rPr lang="en-GB" b="1" dirty="0"/>
              <a:t>negotiated</a:t>
            </a:r>
            <a:r>
              <a:rPr lang="en-GB" dirty="0"/>
              <a:t> with the learner.</a:t>
            </a:r>
          </a:p>
          <a:p>
            <a:pPr marL="457200" lvl="0" indent="-457200">
              <a:buFont typeface="+mj-lt"/>
              <a:buAutoNum type="arabicPeriod" startAt="3"/>
            </a:pPr>
            <a:r>
              <a:rPr lang="en-GB" b="1" dirty="0"/>
              <a:t>Information</a:t>
            </a:r>
            <a:r>
              <a:rPr lang="en-GB" dirty="0"/>
              <a:t> related to the analysis is </a:t>
            </a:r>
            <a:r>
              <a:rPr lang="en-GB" b="1" dirty="0"/>
              <a:t>maintained</a:t>
            </a:r>
            <a:r>
              <a:rPr lang="en-GB" dirty="0"/>
              <a:t> in a </a:t>
            </a:r>
            <a:r>
              <a:rPr lang="en-GB" b="1" dirty="0"/>
              <a:t>secure</a:t>
            </a:r>
            <a:r>
              <a:rPr lang="en-GB" dirty="0"/>
              <a:t> and </a:t>
            </a:r>
            <a:r>
              <a:rPr lang="en-GB" b="1" dirty="0"/>
              <a:t>accessible </a:t>
            </a:r>
            <a:r>
              <a:rPr lang="en-GB" dirty="0"/>
              <a:t>manner, using a manageable information management system. </a:t>
            </a:r>
            <a:endParaRPr lang="en-ZA" dirty="0"/>
          </a:p>
          <a:p>
            <a:pPr marL="0" indent="0">
              <a:buNone/>
            </a:pPr>
            <a:r>
              <a:rPr lang="en-GB" b="1" dirty="0"/>
              <a:t>ASSESSMENT CRITERION RANGE </a:t>
            </a:r>
            <a:endParaRPr lang="en-ZA" dirty="0"/>
          </a:p>
          <a:p>
            <a:r>
              <a:rPr lang="en-GB" b="1" dirty="0"/>
              <a:t>Accessibility</a:t>
            </a:r>
            <a:r>
              <a:rPr lang="en-GB" dirty="0"/>
              <a:t> is limited to </a:t>
            </a:r>
            <a:r>
              <a:rPr lang="en-GB" b="1" dirty="0"/>
              <a:t>authorised personnel</a:t>
            </a:r>
            <a:r>
              <a:rPr lang="en-GB" dirty="0"/>
              <a:t>.</a:t>
            </a:r>
            <a:endParaRPr lang="en-ZA" dirty="0"/>
          </a:p>
        </p:txBody>
      </p:sp>
    </p:spTree>
    <p:extLst>
      <p:ext uri="{BB962C8B-B14F-4D97-AF65-F5344CB8AC3E}">
        <p14:creationId xmlns:p14="http://schemas.microsoft.com/office/powerpoint/2010/main" val="184623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Identifying and Analysing Learner’s Needs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a:t>
            </a:fld>
            <a:endParaRPr lang="en-ZA" dirty="0"/>
          </a:p>
        </p:txBody>
      </p:sp>
      <p:sp>
        <p:nvSpPr>
          <p:cNvPr id="5" name="Content Placeholder 4"/>
          <p:cNvSpPr>
            <a:spLocks noGrp="1"/>
          </p:cNvSpPr>
          <p:nvPr>
            <p:ph sz="quarter" idx="1"/>
          </p:nvPr>
        </p:nvSpPr>
        <p:spPr/>
        <p:txBody>
          <a:bodyPr/>
          <a:lstStyle/>
          <a:p>
            <a:pPr marL="0" indent="0">
              <a:buNone/>
            </a:pPr>
            <a:r>
              <a:rPr lang="en-GB" sz="2600" b="1" dirty="0"/>
              <a:t>Common situations which may affect learners relate to:</a:t>
            </a:r>
          </a:p>
          <a:p>
            <a:pPr marL="0" indent="0">
              <a:buNone/>
            </a:pPr>
            <a:endParaRPr lang="en-ZA" sz="2600" b="1" dirty="0"/>
          </a:p>
          <a:p>
            <a:pPr lvl="0" fontAlgn="base"/>
            <a:r>
              <a:rPr lang="en-GB" dirty="0">
                <a:effectLst>
                  <a:outerShdw sx="0" sy="0">
                    <a:srgbClr val="000000"/>
                  </a:outerShdw>
                </a:effectLst>
              </a:rPr>
              <a:t>Learning opportunities and recognition of prior learning or experience</a:t>
            </a:r>
            <a:endParaRPr lang="en-ZA" dirty="0">
              <a:effectLst>
                <a:outerShdw sx="0" sy="0">
                  <a:srgbClr val="000000"/>
                </a:outerShdw>
              </a:effectLst>
            </a:endParaRPr>
          </a:p>
          <a:p>
            <a:pPr lvl="0" fontAlgn="base"/>
            <a:r>
              <a:rPr lang="en-GB" dirty="0">
                <a:effectLst>
                  <a:outerShdw sx="0" sy="0">
                    <a:srgbClr val="000000"/>
                  </a:outerShdw>
                </a:effectLst>
              </a:rPr>
              <a:t>Anxiety</a:t>
            </a:r>
            <a:endParaRPr lang="en-ZA" dirty="0">
              <a:effectLst>
                <a:outerShdw sx="0" sy="0">
                  <a:srgbClr val="000000"/>
                </a:outerShdw>
              </a:effectLst>
            </a:endParaRPr>
          </a:p>
          <a:p>
            <a:pPr lvl="0" fontAlgn="base"/>
            <a:r>
              <a:rPr lang="en-GB" dirty="0">
                <a:effectLst>
                  <a:outerShdw sx="0" sy="0">
                    <a:srgbClr val="000000"/>
                  </a:outerShdw>
                </a:effectLst>
              </a:rPr>
              <a:t>Assessment anxiety</a:t>
            </a:r>
            <a:endParaRPr lang="en-ZA" dirty="0">
              <a:effectLst>
                <a:outerShdw sx="0" sy="0">
                  <a:srgbClr val="000000"/>
                </a:outerShdw>
              </a:effectLst>
            </a:endParaRPr>
          </a:p>
          <a:p>
            <a:pPr lvl="0" fontAlgn="base"/>
            <a:r>
              <a:rPr lang="en-GB" dirty="0">
                <a:effectLst>
                  <a:outerShdw sx="0" sy="0">
                    <a:srgbClr val="000000"/>
                  </a:outerShdw>
                </a:effectLst>
              </a:rPr>
              <a:t>Barriers to learning</a:t>
            </a:r>
            <a:endParaRPr lang="en-ZA" dirty="0">
              <a:effectLst>
                <a:outerShdw sx="0" sy="0">
                  <a:srgbClr val="000000"/>
                </a:outerShdw>
              </a:effectLst>
            </a:endParaRPr>
          </a:p>
          <a:p>
            <a:pPr marL="0" indent="0">
              <a:buNone/>
            </a:pPr>
            <a:endParaRPr lang="en-ZA" dirty="0"/>
          </a:p>
        </p:txBody>
      </p:sp>
      <p:pic>
        <p:nvPicPr>
          <p:cNvPr id="6" name="Picture 5" descr="A close up of a logo&#10;&#10;Description automatically generated">
            <a:extLst>
              <a:ext uri="{FF2B5EF4-FFF2-40B4-BE49-F238E27FC236}">
                <a16:creationId xmlns:a16="http://schemas.microsoft.com/office/drawing/2014/main" id="{F68BEA42-C690-4130-AEBF-150049313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165" y="2729016"/>
            <a:ext cx="4488345" cy="3364280"/>
          </a:xfrm>
          <a:prstGeom prst="rect">
            <a:avLst/>
          </a:prstGeom>
        </p:spPr>
      </p:pic>
    </p:spTree>
    <p:extLst>
      <p:ext uri="{BB962C8B-B14F-4D97-AF65-F5344CB8AC3E}">
        <p14:creationId xmlns:p14="http://schemas.microsoft.com/office/powerpoint/2010/main" val="1227330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Opportunities and RPL</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32</a:t>
            </a:fld>
            <a:endParaRPr lang="en-ZA" dirty="0"/>
          </a:p>
        </p:txBody>
      </p:sp>
      <p:sp>
        <p:nvSpPr>
          <p:cNvPr id="5" name="Content Placeholder 4"/>
          <p:cNvSpPr>
            <a:spLocks noGrp="1"/>
          </p:cNvSpPr>
          <p:nvPr>
            <p:ph sz="quarter" idx="1"/>
          </p:nvPr>
        </p:nvSpPr>
        <p:spPr>
          <a:xfrm>
            <a:off x="281483" y="1282638"/>
            <a:ext cx="6940951" cy="4535066"/>
          </a:xfrm>
        </p:spPr>
        <p:txBody>
          <a:bodyPr>
            <a:normAutofit/>
          </a:bodyPr>
          <a:lstStyle/>
          <a:p>
            <a:pPr marL="0" indent="0">
              <a:buNone/>
            </a:pPr>
            <a:r>
              <a:rPr lang="en-ZA" b="1" dirty="0"/>
              <a:t>Learners may </a:t>
            </a:r>
          </a:p>
          <a:p>
            <a:r>
              <a:rPr lang="en-ZA" dirty="0"/>
              <a:t>Have been working at a job for many years </a:t>
            </a:r>
          </a:p>
          <a:p>
            <a:r>
              <a:rPr lang="en-ZA" dirty="0"/>
              <a:t>Have skills no one else in the company possesses, </a:t>
            </a:r>
          </a:p>
          <a:p>
            <a:r>
              <a:rPr lang="en-ZA" dirty="0"/>
              <a:t>Never have formally studied the subject, </a:t>
            </a:r>
          </a:p>
          <a:p>
            <a:r>
              <a:rPr lang="en-ZA" dirty="0"/>
              <a:t>Never have had  opportunity to gain qualifications</a:t>
            </a:r>
          </a:p>
          <a:p>
            <a:r>
              <a:rPr lang="en-ZA" dirty="0"/>
              <a:t>Be on lower salary than others who have formal qualifications. </a:t>
            </a:r>
          </a:p>
        </p:txBody>
      </p:sp>
      <p:pic>
        <p:nvPicPr>
          <p:cNvPr id="6" name="Picture 5">
            <a:extLst>
              <a:ext uri="{FF2B5EF4-FFF2-40B4-BE49-F238E27FC236}">
                <a16:creationId xmlns:a16="http://schemas.microsoft.com/office/drawing/2014/main" id="{2AB86D8A-5BB7-4879-9C7F-55C49D902D1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25584" y="4281764"/>
            <a:ext cx="3297135" cy="2157136"/>
          </a:xfrm>
          <a:prstGeom prst="rect">
            <a:avLst/>
          </a:prstGeom>
        </p:spPr>
      </p:pic>
      <p:sp>
        <p:nvSpPr>
          <p:cNvPr id="3" name="TextBox 2">
            <a:extLst>
              <a:ext uri="{FF2B5EF4-FFF2-40B4-BE49-F238E27FC236}">
                <a16:creationId xmlns:a16="http://schemas.microsoft.com/office/drawing/2014/main" id="{8C59E763-FE74-4A02-B209-466E9BEC77E3}"/>
              </a:ext>
            </a:extLst>
          </p:cNvPr>
          <p:cNvSpPr txBox="1"/>
          <p:nvPr/>
        </p:nvSpPr>
        <p:spPr>
          <a:xfrm>
            <a:off x="4697860" y="4263098"/>
            <a:ext cx="4124432" cy="2308324"/>
          </a:xfrm>
          <a:prstGeom prst="rect">
            <a:avLst/>
          </a:prstGeom>
          <a:noFill/>
        </p:spPr>
        <p:txBody>
          <a:bodyPr wrap="square" rtlCol="0">
            <a:spAutoFit/>
          </a:bodyPr>
          <a:lstStyle/>
          <a:p>
            <a:r>
              <a:rPr lang="en-ZA" sz="2400" b="1" dirty="0"/>
              <a:t>Then Practitioner needs to</a:t>
            </a:r>
          </a:p>
          <a:p>
            <a:r>
              <a:rPr lang="en-ZA" sz="2400" b="1" dirty="0"/>
              <a:t>establish and identify:</a:t>
            </a:r>
          </a:p>
          <a:p>
            <a:pPr marL="342900" indent="-342900">
              <a:buFont typeface="Arial" panose="020B0604020202020204" pitchFamily="34" charset="0"/>
              <a:buChar char="•"/>
            </a:pPr>
            <a:r>
              <a:rPr lang="en-ZA" sz="2400" dirty="0"/>
              <a:t>Prior experience and learning and,</a:t>
            </a:r>
          </a:p>
          <a:p>
            <a:pPr marL="342900" indent="-342900">
              <a:buFont typeface="Arial" panose="020B0604020202020204" pitchFamily="34" charset="0"/>
              <a:buChar char="•"/>
            </a:pPr>
            <a:r>
              <a:rPr lang="en-ZA" sz="2400" dirty="0"/>
              <a:t>Available Learning opportunities </a:t>
            </a:r>
          </a:p>
        </p:txBody>
      </p:sp>
    </p:spTree>
    <p:extLst>
      <p:ext uri="{BB962C8B-B14F-4D97-AF65-F5344CB8AC3E}">
        <p14:creationId xmlns:p14="http://schemas.microsoft.com/office/powerpoint/2010/main" val="3390525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Recognition of Prior Learning RPL</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33</a:t>
            </a:fld>
            <a:endParaRPr lang="en-ZA" dirty="0"/>
          </a:p>
        </p:txBody>
      </p:sp>
      <p:sp>
        <p:nvSpPr>
          <p:cNvPr id="5" name="Content Placeholder 4"/>
          <p:cNvSpPr>
            <a:spLocks noGrp="1"/>
          </p:cNvSpPr>
          <p:nvPr>
            <p:ph sz="quarter" idx="1"/>
          </p:nvPr>
        </p:nvSpPr>
        <p:spPr>
          <a:xfrm>
            <a:off x="603504" y="1478936"/>
            <a:ext cx="8120395" cy="4535066"/>
          </a:xfrm>
        </p:spPr>
        <p:txBody>
          <a:bodyPr>
            <a:normAutofit/>
          </a:bodyPr>
          <a:lstStyle/>
          <a:p>
            <a:pPr marL="0" indent="0">
              <a:buNone/>
            </a:pPr>
            <a:r>
              <a:rPr lang="en-ZA" b="1" dirty="0"/>
              <a:t>RPL means  get recognition for learning that was obtained either formally, non-formally or informally. Individual has either:</a:t>
            </a:r>
          </a:p>
          <a:p>
            <a:pPr lvl="0"/>
            <a:r>
              <a:rPr lang="en-GB" dirty="0"/>
              <a:t>Completed  specific unit standard before  and has  Statement of Results (SoR) from specific ETQA, or:</a:t>
            </a:r>
            <a:endParaRPr lang="en-ZA" dirty="0"/>
          </a:p>
          <a:p>
            <a:pPr lvl="0"/>
            <a:r>
              <a:rPr lang="en-GB" dirty="0"/>
              <a:t>Completed  qualification with similar learning outcomes on  level of unit standard or qualification that you want to RPL; </a:t>
            </a:r>
            <a:endParaRPr lang="en-ZA" dirty="0"/>
          </a:p>
          <a:p>
            <a:pPr lvl="0"/>
            <a:r>
              <a:rPr lang="en-GB" dirty="0"/>
              <a:t>Gained knowledge and experience in specific field by formal or informal work or life experience</a:t>
            </a:r>
            <a:endParaRPr lang="en-ZA" dirty="0"/>
          </a:p>
          <a:p>
            <a:pPr marL="0" indent="0">
              <a:buNone/>
            </a:pPr>
            <a:endParaRPr lang="en-ZA" dirty="0"/>
          </a:p>
        </p:txBody>
      </p:sp>
    </p:spTree>
    <p:extLst>
      <p:ext uri="{BB962C8B-B14F-4D97-AF65-F5344CB8AC3E}">
        <p14:creationId xmlns:p14="http://schemas.microsoft.com/office/powerpoint/2010/main" val="3322774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Recognition of Prior Learning RPL</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34</a:t>
            </a:fld>
            <a:endParaRPr lang="en-ZA" dirty="0"/>
          </a:p>
        </p:txBody>
      </p:sp>
      <p:sp>
        <p:nvSpPr>
          <p:cNvPr id="5" name="Content Placeholder 4"/>
          <p:cNvSpPr>
            <a:spLocks noGrp="1"/>
          </p:cNvSpPr>
          <p:nvPr>
            <p:ph sz="quarter" idx="1"/>
          </p:nvPr>
        </p:nvSpPr>
        <p:spPr>
          <a:xfrm>
            <a:off x="603504" y="1478936"/>
            <a:ext cx="8120395" cy="4535066"/>
          </a:xfrm>
        </p:spPr>
        <p:txBody>
          <a:bodyPr>
            <a:normAutofit/>
          </a:bodyPr>
          <a:lstStyle/>
          <a:p>
            <a:pPr marL="0" indent="0">
              <a:buNone/>
            </a:pPr>
            <a:r>
              <a:rPr lang="en-ZA" dirty="0"/>
              <a:t>Person needs to provide sufficient proof that  all </a:t>
            </a:r>
            <a:r>
              <a:rPr lang="en-ZA"/>
              <a:t>criteria of unit </a:t>
            </a:r>
            <a:r>
              <a:rPr lang="en-ZA" dirty="0"/>
              <a:t>standard</a:t>
            </a:r>
            <a:r>
              <a:rPr lang="en-ZA"/>
              <a:t>/qualification are met. </a:t>
            </a:r>
            <a:r>
              <a:rPr lang="en-ZA" dirty="0"/>
              <a:t>RPL permits such a learner to gain credits within formal qualifications based on the level and extent of the learner’s knowledge. The learner’s prior learning will be measured against specified prescribed learning outcomes.</a:t>
            </a:r>
          </a:p>
          <a:p>
            <a:pPr marL="0" indent="0">
              <a:buNone/>
            </a:pPr>
            <a:endParaRPr lang="en-ZA" dirty="0"/>
          </a:p>
        </p:txBody>
      </p:sp>
    </p:spTree>
    <p:extLst>
      <p:ext uri="{BB962C8B-B14F-4D97-AF65-F5344CB8AC3E}">
        <p14:creationId xmlns:p14="http://schemas.microsoft.com/office/powerpoint/2010/main" val="2038607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Recognition of Prior Learning RPL</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35</a:t>
            </a:fld>
            <a:endParaRPr lang="en-ZA" dirty="0"/>
          </a:p>
        </p:txBody>
      </p:sp>
      <p:graphicFrame>
        <p:nvGraphicFramePr>
          <p:cNvPr id="3" name="Diagram 2">
            <a:extLst>
              <a:ext uri="{FF2B5EF4-FFF2-40B4-BE49-F238E27FC236}">
                <a16:creationId xmlns:a16="http://schemas.microsoft.com/office/drawing/2014/main" id="{8E8EE5E5-3E00-47F2-863F-5BFA1A33D6F4}"/>
              </a:ext>
            </a:extLst>
          </p:cNvPr>
          <p:cNvGraphicFramePr/>
          <p:nvPr>
            <p:extLst>
              <p:ext uri="{D42A27DB-BD31-4B8C-83A1-F6EECF244321}">
                <p14:modId xmlns:p14="http://schemas.microsoft.com/office/powerpoint/2010/main" val="28281378"/>
              </p:ext>
            </p:extLst>
          </p:nvPr>
        </p:nvGraphicFramePr>
        <p:xfrm>
          <a:off x="467544" y="1282639"/>
          <a:ext cx="7788560" cy="487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030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RPL Process</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36</a:t>
            </a:fld>
            <a:endParaRPr lang="en-ZA" dirty="0"/>
          </a:p>
        </p:txBody>
      </p:sp>
      <p:graphicFrame>
        <p:nvGraphicFramePr>
          <p:cNvPr id="5" name="Diagram 4">
            <a:extLst>
              <a:ext uri="{FF2B5EF4-FFF2-40B4-BE49-F238E27FC236}">
                <a16:creationId xmlns:a16="http://schemas.microsoft.com/office/drawing/2014/main" id="{1B4F1821-83D4-478A-957F-67B8EBD7807B}"/>
              </a:ext>
            </a:extLst>
          </p:cNvPr>
          <p:cNvGraphicFramePr/>
          <p:nvPr>
            <p:extLst>
              <p:ext uri="{D42A27DB-BD31-4B8C-83A1-F6EECF244321}">
                <p14:modId xmlns:p14="http://schemas.microsoft.com/office/powerpoint/2010/main" val="124987916"/>
              </p:ext>
            </p:extLst>
          </p:nvPr>
        </p:nvGraphicFramePr>
        <p:xfrm>
          <a:off x="251790" y="993913"/>
          <a:ext cx="8745905" cy="521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050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35EA58-FBF8-47B8-9171-0458E3EECF00}"/>
              </a:ext>
            </a:extLst>
          </p:cNvPr>
          <p:cNvSpPr>
            <a:spLocks noGrp="1"/>
          </p:cNvSpPr>
          <p:nvPr>
            <p:ph type="title"/>
          </p:nvPr>
        </p:nvSpPr>
        <p:spPr/>
        <p:txBody>
          <a:bodyPr/>
          <a:lstStyle/>
          <a:p>
            <a:r>
              <a:rPr lang="en-ZA" dirty="0"/>
              <a:t>RPL</a:t>
            </a:r>
          </a:p>
        </p:txBody>
      </p:sp>
      <p:sp>
        <p:nvSpPr>
          <p:cNvPr id="3" name="Slide Number Placeholder 2">
            <a:extLst>
              <a:ext uri="{FF2B5EF4-FFF2-40B4-BE49-F238E27FC236}">
                <a16:creationId xmlns:a16="http://schemas.microsoft.com/office/drawing/2014/main" id="{9D9CA08D-018C-4B60-B7C7-6A35DA78AEDF}"/>
              </a:ext>
            </a:extLst>
          </p:cNvPr>
          <p:cNvSpPr>
            <a:spLocks noGrp="1"/>
          </p:cNvSpPr>
          <p:nvPr>
            <p:ph type="sldNum" sz="quarter" idx="12"/>
          </p:nvPr>
        </p:nvSpPr>
        <p:spPr/>
        <p:txBody>
          <a:bodyPr/>
          <a:lstStyle/>
          <a:p>
            <a:fld id="{32F83655-DC73-417F-8B26-EB7A1DBB5382}" type="slidenum">
              <a:rPr lang="en-ZA" smtClean="0"/>
              <a:pPr/>
              <a:t>37</a:t>
            </a:fld>
            <a:endParaRPr lang="en-ZA" dirty="0"/>
          </a:p>
        </p:txBody>
      </p:sp>
      <p:sp>
        <p:nvSpPr>
          <p:cNvPr id="6" name="Content Placeholder 5">
            <a:extLst>
              <a:ext uri="{FF2B5EF4-FFF2-40B4-BE49-F238E27FC236}">
                <a16:creationId xmlns:a16="http://schemas.microsoft.com/office/drawing/2014/main" id="{4C18BEA5-23A8-4148-9EC6-C2C50E576C14}"/>
              </a:ext>
            </a:extLst>
          </p:cNvPr>
          <p:cNvSpPr>
            <a:spLocks noGrp="1"/>
          </p:cNvSpPr>
          <p:nvPr>
            <p:ph sz="quarter" idx="1"/>
          </p:nvPr>
        </p:nvSpPr>
        <p:spPr/>
        <p:txBody>
          <a:bodyPr anchor="ctr"/>
          <a:lstStyle/>
          <a:p>
            <a:pPr marL="0" indent="0">
              <a:buNone/>
            </a:pPr>
            <a:r>
              <a:rPr lang="en-ZA" i="1" dirty="0"/>
              <a:t>RPL may eliminate the </a:t>
            </a:r>
            <a:r>
              <a:rPr lang="en-ZA" b="1" i="1" dirty="0"/>
              <a:t>training</a:t>
            </a:r>
            <a:r>
              <a:rPr lang="en-ZA" i="1" dirty="0"/>
              <a:t>, but </a:t>
            </a:r>
            <a:r>
              <a:rPr lang="en-ZA" b="1" i="1" dirty="0"/>
              <a:t>not</a:t>
            </a:r>
            <a:r>
              <a:rPr lang="en-ZA" i="1" dirty="0"/>
              <a:t> the </a:t>
            </a:r>
            <a:r>
              <a:rPr lang="en-ZA" b="1" i="1" dirty="0"/>
              <a:t>assessment</a:t>
            </a:r>
            <a:r>
              <a:rPr lang="en-ZA" i="1" dirty="0"/>
              <a:t>. The learner still needs to provide evidence of competence.</a:t>
            </a:r>
            <a:endParaRPr lang="en-ZA" dirty="0"/>
          </a:p>
        </p:txBody>
      </p:sp>
    </p:spTree>
    <p:extLst>
      <p:ext uri="{BB962C8B-B14F-4D97-AF65-F5344CB8AC3E}">
        <p14:creationId xmlns:p14="http://schemas.microsoft.com/office/powerpoint/2010/main" val="3643764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Learning contracts, learnerships and skills programmes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a:t>
            </a:fld>
            <a:endParaRPr lang="en-ZA" dirty="0"/>
          </a:p>
        </p:txBody>
      </p:sp>
      <p:sp>
        <p:nvSpPr>
          <p:cNvPr id="5" name="Content Placeholder 4"/>
          <p:cNvSpPr>
            <a:spLocks noGrp="1"/>
          </p:cNvSpPr>
          <p:nvPr>
            <p:ph sz="quarter" idx="1"/>
          </p:nvPr>
        </p:nvSpPr>
        <p:spPr>
          <a:xfrm>
            <a:off x="374904" y="1530300"/>
            <a:ext cx="4859705" cy="5137200"/>
          </a:xfrm>
        </p:spPr>
        <p:txBody>
          <a:bodyPr>
            <a:normAutofit lnSpcReduction="10000"/>
          </a:bodyPr>
          <a:lstStyle/>
          <a:p>
            <a:pPr marL="0" indent="0">
              <a:buNone/>
            </a:pPr>
            <a:r>
              <a:rPr lang="en-ZA" b="1" dirty="0"/>
              <a:t>Learning contracts ensure learner and organisation are protected</a:t>
            </a:r>
            <a:r>
              <a:rPr lang="en-ZA" dirty="0"/>
              <a:t>. </a:t>
            </a:r>
            <a:r>
              <a:rPr lang="en-ZA" b="1" dirty="0"/>
              <a:t>Contract will stipulate:</a:t>
            </a:r>
          </a:p>
          <a:p>
            <a:pPr lvl="0"/>
            <a:r>
              <a:rPr lang="en-ZA" dirty="0"/>
              <a:t>Kind of learning programme</a:t>
            </a:r>
          </a:p>
          <a:p>
            <a:pPr lvl="0"/>
            <a:r>
              <a:rPr lang="en-ZA" dirty="0"/>
              <a:t>Who is responsible for the expenses</a:t>
            </a:r>
          </a:p>
          <a:p>
            <a:pPr lvl="0"/>
            <a:r>
              <a:rPr lang="en-ZA" dirty="0"/>
              <a:t>Consequences of non-achievement or non-attendance</a:t>
            </a:r>
          </a:p>
          <a:p>
            <a:pPr lvl="0"/>
            <a:r>
              <a:rPr lang="en-ZA" dirty="0"/>
              <a:t>Criteria of what learner must give back to organisation in return </a:t>
            </a:r>
          </a:p>
          <a:p>
            <a:pPr lvl="0"/>
            <a:r>
              <a:rPr lang="en-ZA" dirty="0"/>
              <a:t>Remuneration during course of study</a:t>
            </a:r>
          </a:p>
          <a:p>
            <a:pPr lvl="0"/>
            <a:r>
              <a:rPr lang="en-ZA" dirty="0"/>
              <a:t>Leave conditions  and so on. </a:t>
            </a:r>
          </a:p>
          <a:p>
            <a:pPr marL="0" indent="0">
              <a:buNone/>
            </a:pPr>
            <a:endParaRPr lang="en-ZA" dirty="0"/>
          </a:p>
        </p:txBody>
      </p:sp>
      <p:pic>
        <p:nvPicPr>
          <p:cNvPr id="6" name="Picture 5" descr="A picture containing indoor, sitting&#10;&#10;Description automatically generated">
            <a:extLst>
              <a:ext uri="{FF2B5EF4-FFF2-40B4-BE49-F238E27FC236}">
                <a16:creationId xmlns:a16="http://schemas.microsoft.com/office/drawing/2014/main" id="{60928F64-B79E-4ECA-B7FA-0135B5229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8835" y="2127564"/>
            <a:ext cx="3814771" cy="3795407"/>
          </a:xfrm>
          <a:prstGeom prst="rect">
            <a:avLst/>
          </a:prstGeom>
        </p:spPr>
      </p:pic>
    </p:spTree>
    <p:extLst>
      <p:ext uri="{BB962C8B-B14F-4D97-AF65-F5344CB8AC3E}">
        <p14:creationId xmlns:p14="http://schemas.microsoft.com/office/powerpoint/2010/main" val="2776250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35EA58-FBF8-47B8-9171-0458E3EECF00}"/>
              </a:ext>
            </a:extLst>
          </p:cNvPr>
          <p:cNvSpPr>
            <a:spLocks noGrp="1"/>
          </p:cNvSpPr>
          <p:nvPr>
            <p:ph type="title"/>
          </p:nvPr>
        </p:nvSpPr>
        <p:spPr/>
        <p:txBody>
          <a:bodyPr>
            <a:normAutofit fontScale="90000"/>
          </a:bodyPr>
          <a:lstStyle/>
          <a:p>
            <a:r>
              <a:rPr lang="en-ZA" dirty="0"/>
              <a:t>Learning Contracts, Learnerships and Skills Programmes</a:t>
            </a:r>
          </a:p>
        </p:txBody>
      </p:sp>
      <p:sp>
        <p:nvSpPr>
          <p:cNvPr id="3" name="Slide Number Placeholder 2">
            <a:extLst>
              <a:ext uri="{FF2B5EF4-FFF2-40B4-BE49-F238E27FC236}">
                <a16:creationId xmlns:a16="http://schemas.microsoft.com/office/drawing/2014/main" id="{9D9CA08D-018C-4B60-B7C7-6A35DA78AEDF}"/>
              </a:ext>
            </a:extLst>
          </p:cNvPr>
          <p:cNvSpPr>
            <a:spLocks noGrp="1"/>
          </p:cNvSpPr>
          <p:nvPr>
            <p:ph type="sldNum" sz="quarter" idx="12"/>
          </p:nvPr>
        </p:nvSpPr>
        <p:spPr/>
        <p:txBody>
          <a:bodyPr/>
          <a:lstStyle/>
          <a:p>
            <a:fld id="{32F83655-DC73-417F-8B26-EB7A1DBB5382}" type="slidenum">
              <a:rPr lang="en-ZA" smtClean="0"/>
              <a:pPr/>
              <a:t>39</a:t>
            </a:fld>
            <a:endParaRPr lang="en-ZA" dirty="0"/>
          </a:p>
        </p:txBody>
      </p:sp>
      <p:sp>
        <p:nvSpPr>
          <p:cNvPr id="6" name="Content Placeholder 5">
            <a:extLst>
              <a:ext uri="{FF2B5EF4-FFF2-40B4-BE49-F238E27FC236}">
                <a16:creationId xmlns:a16="http://schemas.microsoft.com/office/drawing/2014/main" id="{4C18BEA5-23A8-4148-9EC6-C2C50E576C14}"/>
              </a:ext>
            </a:extLst>
          </p:cNvPr>
          <p:cNvSpPr>
            <a:spLocks noGrp="1"/>
          </p:cNvSpPr>
          <p:nvPr>
            <p:ph sz="quarter" idx="1"/>
          </p:nvPr>
        </p:nvSpPr>
        <p:spPr/>
        <p:txBody>
          <a:bodyPr anchor="ctr"/>
          <a:lstStyle/>
          <a:p>
            <a:pPr marL="0" indent="0">
              <a:buNone/>
            </a:pPr>
            <a:r>
              <a:rPr lang="en-ZA" dirty="0"/>
              <a:t>The contract is a legal agreement and can be enforced by law. </a:t>
            </a:r>
          </a:p>
        </p:txBody>
      </p:sp>
    </p:spTree>
    <p:extLst>
      <p:ext uri="{BB962C8B-B14F-4D97-AF65-F5344CB8AC3E}">
        <p14:creationId xmlns:p14="http://schemas.microsoft.com/office/powerpoint/2010/main" val="379948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normAutofit fontScale="92500" lnSpcReduction="10000"/>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Formative assessment activities </a:t>
            </a:r>
          </a:p>
          <a:p>
            <a:pPr marL="0" lvl="0" indent="0">
              <a:lnSpc>
                <a:spcPct val="150000"/>
              </a:lnSpc>
              <a:spcBef>
                <a:spcPts val="0"/>
              </a:spcBef>
              <a:buClrTx/>
              <a:buSzTx/>
              <a:buNone/>
            </a:pPr>
            <a:r>
              <a:rPr lang="en-ZA" b="1" dirty="0">
                <a:solidFill>
                  <a:srgbClr val="000066"/>
                </a:solidFill>
              </a:rPr>
              <a:t>Section 4 – 	Summative assessment </a:t>
            </a:r>
          </a:p>
          <a:p>
            <a:pPr marL="0" lvl="0" indent="0">
              <a:lnSpc>
                <a:spcPct val="150000"/>
              </a:lnSpc>
              <a:spcBef>
                <a:spcPts val="0"/>
              </a:spcBef>
              <a:buClrTx/>
              <a:buSzTx/>
              <a:buNone/>
            </a:pPr>
            <a:r>
              <a:rPr lang="en-ZA" b="1" dirty="0">
                <a:solidFill>
                  <a:srgbClr val="000066"/>
                </a:solidFill>
              </a:rPr>
              <a:t>		Knowledge questionnaire</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workplace assessment</a:t>
            </a:r>
          </a:p>
          <a:p>
            <a:pPr marL="0" lvl="0" indent="0">
              <a:lnSpc>
                <a:spcPct val="150000"/>
              </a:lnSpc>
              <a:spcBef>
                <a:spcPts val="0"/>
              </a:spcBef>
              <a:buClrTx/>
              <a:buSzTx/>
              <a:buNone/>
            </a:pPr>
            <a:r>
              <a:rPr lang="en-ZA" b="1" dirty="0">
                <a:solidFill>
                  <a:srgbClr val="000066"/>
                </a:solidFill>
              </a:rPr>
              <a:t>Section 6 - 	Feedback</a:t>
            </a:r>
          </a:p>
          <a:p>
            <a:pPr marL="0" lvl="0" indent="0">
              <a:lnSpc>
                <a:spcPct val="150000"/>
              </a:lnSpc>
              <a:spcBef>
                <a:spcPts val="0"/>
              </a:spcBef>
              <a:buClrTx/>
              <a:buSzTx/>
              <a:buNone/>
            </a:pPr>
            <a:r>
              <a:rPr lang="en-ZA" b="1" dirty="0">
                <a:solidFill>
                  <a:srgbClr val="000066"/>
                </a:solidFill>
              </a:rPr>
              <a:t>Section 7 - 	Templates</a:t>
            </a:r>
          </a:p>
          <a:p>
            <a:pPr marL="0" lvl="0" indent="0">
              <a:lnSpc>
                <a:spcPct val="150000"/>
              </a:lnSpc>
              <a:spcBef>
                <a:spcPts val="0"/>
              </a:spcBef>
              <a:buClrTx/>
              <a:buSzTx/>
              <a:buNone/>
            </a:pPr>
            <a:endParaRPr lang="en-US" dirty="0">
              <a:solidFill>
                <a:srgbClr val="000066"/>
              </a:solidFill>
            </a:endParaRPr>
          </a:p>
        </p:txBody>
      </p:sp>
    </p:spTree>
    <p:extLst>
      <p:ext uri="{BB962C8B-B14F-4D97-AF65-F5344CB8AC3E}">
        <p14:creationId xmlns:p14="http://schemas.microsoft.com/office/powerpoint/2010/main" val="236689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Learnerships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40</a:t>
            </a:fld>
            <a:endParaRPr lang="en-ZA" dirty="0"/>
          </a:p>
        </p:txBody>
      </p:sp>
      <p:sp>
        <p:nvSpPr>
          <p:cNvPr id="5" name="Content Placeholder 4"/>
          <p:cNvSpPr>
            <a:spLocks noGrp="1"/>
          </p:cNvSpPr>
          <p:nvPr>
            <p:ph sz="quarter" idx="1"/>
          </p:nvPr>
        </p:nvSpPr>
        <p:spPr>
          <a:xfrm>
            <a:off x="3127513" y="1086679"/>
            <a:ext cx="5559287" cy="5247860"/>
          </a:xfrm>
        </p:spPr>
        <p:txBody>
          <a:bodyPr>
            <a:normAutofit lnSpcReduction="10000"/>
          </a:bodyPr>
          <a:lstStyle/>
          <a:p>
            <a:pPr marL="0" indent="0">
              <a:buNone/>
            </a:pPr>
            <a:r>
              <a:rPr lang="en-ZA" b="1" dirty="0"/>
              <a:t>Learner </a:t>
            </a:r>
          </a:p>
          <a:p>
            <a:pPr lvl="1"/>
            <a:r>
              <a:rPr lang="en-ZA" dirty="0"/>
              <a:t>Guided and mentored by  trained professional in specific field of expertise. </a:t>
            </a:r>
          </a:p>
          <a:p>
            <a:pPr lvl="1"/>
            <a:r>
              <a:rPr lang="en-ZA" dirty="0"/>
              <a:t>Given theoretical and practical experience. </a:t>
            </a:r>
          </a:p>
          <a:p>
            <a:r>
              <a:rPr lang="en-ZA" b="1" dirty="0"/>
              <a:t>Training </a:t>
            </a:r>
          </a:p>
          <a:p>
            <a:pPr lvl="1"/>
            <a:r>
              <a:rPr lang="en-ZA" dirty="0"/>
              <a:t>Classroom or training institute </a:t>
            </a:r>
          </a:p>
          <a:p>
            <a:pPr lvl="1"/>
            <a:r>
              <a:rPr lang="en-ZA" dirty="0"/>
              <a:t>Workplace. </a:t>
            </a:r>
          </a:p>
          <a:p>
            <a:r>
              <a:rPr lang="en-ZA" b="1" dirty="0"/>
              <a:t>Learnerships:</a:t>
            </a:r>
          </a:p>
          <a:p>
            <a:pPr lvl="1"/>
            <a:r>
              <a:rPr lang="en-ZA" dirty="0"/>
              <a:t>More cost-effective </a:t>
            </a:r>
          </a:p>
          <a:p>
            <a:pPr lvl="1"/>
            <a:r>
              <a:rPr lang="en-ZA" dirty="0"/>
              <a:t>Enable trainees to make contact with work environment. </a:t>
            </a:r>
          </a:p>
          <a:p>
            <a:pPr marL="0" indent="0">
              <a:buNone/>
            </a:pPr>
            <a:endParaRPr lang="en-ZA" dirty="0"/>
          </a:p>
        </p:txBody>
      </p:sp>
      <p:pic>
        <p:nvPicPr>
          <p:cNvPr id="6" name="Picture 5" descr="A picture containing wall, indoor, white, sitting&#10;&#10;Description automatically generated">
            <a:extLst>
              <a:ext uri="{FF2B5EF4-FFF2-40B4-BE49-F238E27FC236}">
                <a16:creationId xmlns:a16="http://schemas.microsoft.com/office/drawing/2014/main" id="{73FE3E14-840E-41DA-ADC2-A536BDA00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04" y="1817085"/>
            <a:ext cx="2880360" cy="3858768"/>
          </a:xfrm>
          <a:prstGeom prst="rect">
            <a:avLst/>
          </a:prstGeom>
        </p:spPr>
      </p:pic>
    </p:spTree>
    <p:extLst>
      <p:ext uri="{BB962C8B-B14F-4D97-AF65-F5344CB8AC3E}">
        <p14:creationId xmlns:p14="http://schemas.microsoft.com/office/powerpoint/2010/main" val="3321316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Learnership Contract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41</a:t>
            </a:fld>
            <a:endParaRPr lang="en-ZA" dirty="0"/>
          </a:p>
        </p:txBody>
      </p:sp>
      <p:pic>
        <p:nvPicPr>
          <p:cNvPr id="6" name="Picture 5">
            <a:extLst>
              <a:ext uri="{FF2B5EF4-FFF2-40B4-BE49-F238E27FC236}">
                <a16:creationId xmlns:a16="http://schemas.microsoft.com/office/drawing/2014/main" id="{95B1D78E-6084-4EDF-858A-57AB38400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131" y="1961072"/>
            <a:ext cx="3602736" cy="3584448"/>
          </a:xfrm>
          <a:prstGeom prst="rect">
            <a:avLst/>
          </a:prstGeom>
        </p:spPr>
      </p:pic>
      <p:sp>
        <p:nvSpPr>
          <p:cNvPr id="5" name="Content Placeholder 4"/>
          <p:cNvSpPr>
            <a:spLocks noGrp="1"/>
          </p:cNvSpPr>
          <p:nvPr>
            <p:ph sz="quarter" idx="1"/>
          </p:nvPr>
        </p:nvSpPr>
        <p:spPr>
          <a:xfrm>
            <a:off x="467544" y="1413296"/>
            <a:ext cx="5164630" cy="4680000"/>
          </a:xfrm>
        </p:spPr>
        <p:txBody>
          <a:bodyPr/>
          <a:lstStyle/>
          <a:p>
            <a:pPr marL="0" indent="0">
              <a:buNone/>
            </a:pPr>
            <a:r>
              <a:rPr lang="en-ZA" b="1" dirty="0"/>
              <a:t>Regulated by  Department of Labour and administered by the relevant SETA. Contract includes:</a:t>
            </a:r>
          </a:p>
          <a:p>
            <a:pPr lvl="0"/>
            <a:r>
              <a:rPr lang="en-ZA" dirty="0"/>
              <a:t>Qualification required </a:t>
            </a:r>
          </a:p>
          <a:p>
            <a:pPr lvl="0"/>
            <a:r>
              <a:rPr lang="en-ZA" dirty="0"/>
              <a:t>Period of  learnership</a:t>
            </a:r>
          </a:p>
          <a:p>
            <a:pPr lvl="0"/>
            <a:r>
              <a:rPr lang="en-ZA" dirty="0"/>
              <a:t>Work experience</a:t>
            </a:r>
          </a:p>
          <a:p>
            <a:pPr lvl="0"/>
            <a:r>
              <a:rPr lang="en-ZA" dirty="0"/>
              <a:t>Remuneration</a:t>
            </a:r>
          </a:p>
          <a:p>
            <a:pPr lvl="0"/>
            <a:r>
              <a:rPr lang="en-ZA" dirty="0"/>
              <a:t>Technical studies or training required</a:t>
            </a:r>
          </a:p>
          <a:p>
            <a:pPr lvl="0"/>
            <a:r>
              <a:rPr lang="en-ZA" dirty="0"/>
              <a:t>Responsibilities of the learner</a:t>
            </a:r>
          </a:p>
          <a:p>
            <a:endParaRPr lang="en-ZA" dirty="0"/>
          </a:p>
        </p:txBody>
      </p:sp>
    </p:spTree>
    <p:extLst>
      <p:ext uri="{BB962C8B-B14F-4D97-AF65-F5344CB8AC3E}">
        <p14:creationId xmlns:p14="http://schemas.microsoft.com/office/powerpoint/2010/main" val="2788141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a Learnership?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42</a:t>
            </a:fld>
            <a:endParaRPr lang="en-ZA" dirty="0"/>
          </a:p>
        </p:txBody>
      </p:sp>
      <p:sp>
        <p:nvSpPr>
          <p:cNvPr id="5" name="Content Placeholder 4"/>
          <p:cNvSpPr>
            <a:spLocks noGrp="1"/>
          </p:cNvSpPr>
          <p:nvPr>
            <p:ph sz="quarter" idx="1"/>
          </p:nvPr>
        </p:nvSpPr>
        <p:spPr>
          <a:xfrm>
            <a:off x="3767335" y="1406469"/>
            <a:ext cx="5098369" cy="4680000"/>
          </a:xfrm>
        </p:spPr>
        <p:txBody>
          <a:bodyPr/>
          <a:lstStyle/>
          <a:p>
            <a:pPr marL="0" indent="0">
              <a:buNone/>
            </a:pPr>
            <a:r>
              <a:rPr lang="en-ZA" b="1" dirty="0"/>
              <a:t>Learnerships are introduced by a SETA:</a:t>
            </a:r>
          </a:p>
          <a:p>
            <a:pPr lvl="0" fontAlgn="base"/>
            <a:r>
              <a:rPr lang="en-GB" dirty="0"/>
              <a:t>Structured learning component </a:t>
            </a:r>
            <a:endParaRPr lang="en-ZA" dirty="0"/>
          </a:p>
          <a:p>
            <a:pPr lvl="0" fontAlgn="base"/>
            <a:r>
              <a:rPr lang="en-GB" dirty="0"/>
              <a:t>Specified practical workplace component. </a:t>
            </a:r>
          </a:p>
          <a:p>
            <a:pPr lvl="0" fontAlgn="base"/>
            <a:r>
              <a:rPr lang="en-GB" dirty="0"/>
              <a:t>Specific duration, normally a year, depending on NQF level.</a:t>
            </a:r>
          </a:p>
          <a:p>
            <a:pPr lvl="0" fontAlgn="base"/>
            <a:r>
              <a:rPr lang="en-GB" dirty="0"/>
              <a:t>Leads to a SAQA registered qualification </a:t>
            </a:r>
          </a:p>
          <a:p>
            <a:pPr lvl="0" fontAlgn="base"/>
            <a:r>
              <a:rPr lang="en-GB" dirty="0"/>
              <a:t>Related to a specific occupation</a:t>
            </a:r>
            <a:endParaRPr lang="en-ZA" dirty="0"/>
          </a:p>
          <a:p>
            <a:pPr lvl="0" fontAlgn="base"/>
            <a:r>
              <a:rPr lang="en-GB" dirty="0"/>
              <a:t>Registered with the Department of Higher Education</a:t>
            </a:r>
            <a:endParaRPr lang="en-ZA" dirty="0"/>
          </a:p>
          <a:p>
            <a:endParaRPr lang="en-ZA" dirty="0"/>
          </a:p>
        </p:txBody>
      </p:sp>
      <p:pic>
        <p:nvPicPr>
          <p:cNvPr id="6" name="Picture 5" descr="A close up of a toy&#10;&#10;Description automatically generated">
            <a:extLst>
              <a:ext uri="{FF2B5EF4-FFF2-40B4-BE49-F238E27FC236}">
                <a16:creationId xmlns:a16="http://schemas.microsoft.com/office/drawing/2014/main" id="{8FA784F6-4705-45C4-B818-153A1C6F4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 y="2069273"/>
            <a:ext cx="3623939" cy="3623939"/>
          </a:xfrm>
          <a:prstGeom prst="rect">
            <a:avLst/>
          </a:prstGeom>
        </p:spPr>
      </p:pic>
    </p:spTree>
    <p:extLst>
      <p:ext uri="{BB962C8B-B14F-4D97-AF65-F5344CB8AC3E}">
        <p14:creationId xmlns:p14="http://schemas.microsoft.com/office/powerpoint/2010/main" val="3819405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Learning contracts, learnerships and skills programmes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43</a:t>
            </a:fld>
            <a:endParaRPr lang="en-ZA"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1411366445"/>
              </p:ext>
            </p:extLst>
          </p:nvPr>
        </p:nvGraphicFramePr>
        <p:xfrm>
          <a:off x="468313" y="1412874"/>
          <a:ext cx="8218487" cy="498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8672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Benefits of a Learnership</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44</a:t>
            </a:fld>
            <a:endParaRPr lang="en-ZA" dirty="0"/>
          </a:p>
        </p:txBody>
      </p:sp>
      <p:sp>
        <p:nvSpPr>
          <p:cNvPr id="5" name="Content Placeholder 4"/>
          <p:cNvSpPr>
            <a:spLocks noGrp="1"/>
          </p:cNvSpPr>
          <p:nvPr>
            <p:ph sz="quarter" idx="1"/>
          </p:nvPr>
        </p:nvSpPr>
        <p:spPr>
          <a:xfrm>
            <a:off x="467544" y="1413296"/>
            <a:ext cx="4621291" cy="4680000"/>
          </a:xfrm>
        </p:spPr>
        <p:txBody>
          <a:bodyPr/>
          <a:lstStyle/>
          <a:p>
            <a:pPr marL="0" indent="0">
              <a:buNone/>
            </a:pPr>
            <a:r>
              <a:rPr lang="en-GB" b="1" dirty="0"/>
              <a:t>Learner:</a:t>
            </a:r>
            <a:endParaRPr lang="en-ZA" b="1" dirty="0"/>
          </a:p>
          <a:p>
            <a:pPr lvl="0" fontAlgn="base"/>
            <a:r>
              <a:rPr lang="en-GB" dirty="0"/>
              <a:t>National qualification upon successful completion</a:t>
            </a:r>
            <a:endParaRPr lang="en-ZA" dirty="0"/>
          </a:p>
          <a:p>
            <a:pPr lvl="0" fontAlgn="base"/>
            <a:r>
              <a:rPr lang="en-GB" dirty="0"/>
              <a:t>Work experience that will improve chances of getting work</a:t>
            </a:r>
            <a:endParaRPr lang="en-ZA" dirty="0"/>
          </a:p>
          <a:p>
            <a:r>
              <a:rPr lang="en-ZA" dirty="0"/>
              <a:t>Could mean promotion or redeployment for employed learners.</a:t>
            </a:r>
          </a:p>
        </p:txBody>
      </p:sp>
      <p:pic>
        <p:nvPicPr>
          <p:cNvPr id="6" name="Picture 5" descr="A picture containing woman, person, holding, indoor&#10;&#10;Description automatically generated">
            <a:extLst>
              <a:ext uri="{FF2B5EF4-FFF2-40B4-BE49-F238E27FC236}">
                <a16:creationId xmlns:a16="http://schemas.microsoft.com/office/drawing/2014/main" id="{C4D71D3E-7DAE-4F29-9CFE-69A507D10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417" y="1413296"/>
            <a:ext cx="2716696" cy="4075045"/>
          </a:xfrm>
          <a:prstGeom prst="rect">
            <a:avLst/>
          </a:prstGeom>
        </p:spPr>
      </p:pic>
    </p:spTree>
    <p:extLst>
      <p:ext uri="{BB962C8B-B14F-4D97-AF65-F5344CB8AC3E}">
        <p14:creationId xmlns:p14="http://schemas.microsoft.com/office/powerpoint/2010/main" val="2842884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Benefits of a Learnership</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45</a:t>
            </a:fld>
            <a:endParaRPr lang="en-ZA" dirty="0"/>
          </a:p>
        </p:txBody>
      </p:sp>
      <p:sp>
        <p:nvSpPr>
          <p:cNvPr id="5" name="Content Placeholder 4"/>
          <p:cNvSpPr>
            <a:spLocks noGrp="1"/>
          </p:cNvSpPr>
          <p:nvPr>
            <p:ph sz="quarter" idx="1"/>
          </p:nvPr>
        </p:nvSpPr>
        <p:spPr>
          <a:xfrm>
            <a:off x="3843130" y="1413296"/>
            <a:ext cx="4843670" cy="4680000"/>
          </a:xfrm>
        </p:spPr>
        <p:txBody>
          <a:bodyPr/>
          <a:lstStyle/>
          <a:p>
            <a:pPr marL="0" indent="0">
              <a:buNone/>
            </a:pPr>
            <a:r>
              <a:rPr lang="en-GB" b="1" dirty="0"/>
              <a:t>Employer:</a:t>
            </a:r>
            <a:endParaRPr lang="en-ZA" b="1" dirty="0"/>
          </a:p>
          <a:p>
            <a:r>
              <a:rPr lang="en-ZA" dirty="0"/>
              <a:t>More skilled people, thus:</a:t>
            </a:r>
          </a:p>
          <a:p>
            <a:pPr lvl="0" fontAlgn="base"/>
            <a:r>
              <a:rPr lang="en-GB" dirty="0"/>
              <a:t>Less mistakes </a:t>
            </a:r>
            <a:endParaRPr lang="en-ZA" dirty="0"/>
          </a:p>
          <a:p>
            <a:pPr lvl="0" fontAlgn="base"/>
            <a:r>
              <a:rPr lang="en-GB" dirty="0"/>
              <a:t>More independent and motivated workers</a:t>
            </a:r>
            <a:endParaRPr lang="en-ZA" dirty="0"/>
          </a:p>
          <a:p>
            <a:pPr lvl="0" fontAlgn="base"/>
            <a:r>
              <a:rPr lang="en-GB" dirty="0"/>
              <a:t>Can offer learnerships to own employees or to unemployed learners</a:t>
            </a:r>
            <a:endParaRPr lang="en-ZA" dirty="0"/>
          </a:p>
        </p:txBody>
      </p:sp>
      <p:pic>
        <p:nvPicPr>
          <p:cNvPr id="6" name="Picture 5" descr="A picture containing woman, person, holding, indoor&#10;&#10;Description automatically generated">
            <a:extLst>
              <a:ext uri="{FF2B5EF4-FFF2-40B4-BE49-F238E27FC236}">
                <a16:creationId xmlns:a16="http://schemas.microsoft.com/office/drawing/2014/main" id="{96F1C9F5-6FC2-4F06-B6FF-817CB7EC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82" y="1413296"/>
            <a:ext cx="2716696" cy="4075045"/>
          </a:xfrm>
          <a:prstGeom prst="rect">
            <a:avLst/>
          </a:prstGeom>
        </p:spPr>
      </p:pic>
    </p:spTree>
    <p:extLst>
      <p:ext uri="{BB962C8B-B14F-4D97-AF65-F5344CB8AC3E}">
        <p14:creationId xmlns:p14="http://schemas.microsoft.com/office/powerpoint/2010/main" val="2148434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Cost of a Learnership</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46</a:t>
            </a:fld>
            <a:endParaRPr lang="en-ZA" dirty="0"/>
          </a:p>
        </p:txBody>
      </p:sp>
      <p:pic>
        <p:nvPicPr>
          <p:cNvPr id="8" name="Picture 7">
            <a:extLst>
              <a:ext uri="{FF2B5EF4-FFF2-40B4-BE49-F238E27FC236}">
                <a16:creationId xmlns:a16="http://schemas.microsoft.com/office/drawing/2014/main" id="{19405A74-8D5A-46A4-AA50-45DF62CFF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545" y="4415317"/>
            <a:ext cx="3282910" cy="2058774"/>
          </a:xfrm>
          <a:prstGeom prst="rect">
            <a:avLst/>
          </a:prstGeom>
        </p:spPr>
      </p:pic>
      <p:sp>
        <p:nvSpPr>
          <p:cNvPr id="5" name="Content Placeholder 4"/>
          <p:cNvSpPr>
            <a:spLocks noGrp="1"/>
          </p:cNvSpPr>
          <p:nvPr>
            <p:ph sz="quarter" idx="1"/>
          </p:nvPr>
        </p:nvSpPr>
        <p:spPr>
          <a:xfrm>
            <a:off x="467544" y="1413296"/>
            <a:ext cx="7828317" cy="5254204"/>
          </a:xfrm>
        </p:spPr>
        <p:txBody>
          <a:bodyPr>
            <a:normAutofit/>
          </a:bodyPr>
          <a:lstStyle/>
          <a:p>
            <a:r>
              <a:rPr lang="en-US" dirty="0"/>
              <a:t>Does not cost learner anything.</a:t>
            </a:r>
            <a:endParaRPr lang="en-ZA" dirty="0"/>
          </a:p>
          <a:p>
            <a:pPr lvl="0" fontAlgn="base"/>
            <a:r>
              <a:rPr lang="en-GB" dirty="0"/>
              <a:t>Learners will be paid a  set learner allowance for duration of  learnership -  calculated in terms of clause 3 of Sectoral Determination No 5: Learnerships. </a:t>
            </a:r>
          </a:p>
          <a:p>
            <a:pPr lvl="0" fontAlgn="base"/>
            <a:r>
              <a:rPr lang="en-GB" dirty="0"/>
              <a:t>No learner may be paid less than determined amount - depends on  type of learnership and level of qualification. </a:t>
            </a:r>
            <a:endParaRPr lang="en-ZA" dirty="0"/>
          </a:p>
          <a:p>
            <a:pPr lvl="0" fontAlgn="base"/>
            <a:r>
              <a:rPr lang="en-GB" dirty="0"/>
              <a:t>Learners - already employed (18.1 learners) will receive normal pay as stipulated in employment contract.</a:t>
            </a:r>
            <a:endParaRPr lang="en-ZA" dirty="0"/>
          </a:p>
        </p:txBody>
      </p:sp>
    </p:spTree>
    <p:extLst>
      <p:ext uri="{BB962C8B-B14F-4D97-AF65-F5344CB8AC3E}">
        <p14:creationId xmlns:p14="http://schemas.microsoft.com/office/powerpoint/2010/main" val="4238380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Cost of a Learnership</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47</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Employer </a:t>
            </a:r>
          </a:p>
          <a:p>
            <a:pPr marL="0" indent="0">
              <a:buNone/>
            </a:pPr>
            <a:r>
              <a:rPr lang="en-ZA" dirty="0"/>
              <a:t>Internal costs of </a:t>
            </a:r>
          </a:p>
          <a:p>
            <a:r>
              <a:rPr lang="en-ZA" dirty="0"/>
              <a:t>Providing mentoring and supervision,</a:t>
            </a:r>
          </a:p>
          <a:p>
            <a:r>
              <a:rPr lang="en-ZA" dirty="0"/>
              <a:t>Assessment of progress of learners </a:t>
            </a:r>
          </a:p>
          <a:p>
            <a:r>
              <a:rPr lang="en-ZA" dirty="0"/>
              <a:t>Learner allowance for unemployed learners. There are however two principle forms of incentives to assist in funding learnerships:</a:t>
            </a:r>
          </a:p>
          <a:p>
            <a:pPr lvl="1" fontAlgn="base"/>
            <a:r>
              <a:rPr lang="en-GB" dirty="0"/>
              <a:t>Cash grants</a:t>
            </a:r>
            <a:endParaRPr lang="en-ZA" dirty="0"/>
          </a:p>
          <a:p>
            <a:pPr lvl="1" fontAlgn="base"/>
            <a:r>
              <a:rPr lang="en-GB" dirty="0"/>
              <a:t>Tax incentives</a:t>
            </a:r>
            <a:endParaRPr lang="en-ZA" dirty="0"/>
          </a:p>
        </p:txBody>
      </p:sp>
      <p:pic>
        <p:nvPicPr>
          <p:cNvPr id="10" name="Picture 9">
            <a:extLst>
              <a:ext uri="{FF2B5EF4-FFF2-40B4-BE49-F238E27FC236}">
                <a16:creationId xmlns:a16="http://schemas.microsoft.com/office/drawing/2014/main" id="{011B4484-B536-4876-9EE8-7529CFBBC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295" y="4033106"/>
            <a:ext cx="4175362" cy="2302632"/>
          </a:xfrm>
          <a:prstGeom prst="rect">
            <a:avLst/>
          </a:prstGeom>
        </p:spPr>
      </p:pic>
    </p:spTree>
    <p:extLst>
      <p:ext uri="{BB962C8B-B14F-4D97-AF65-F5344CB8AC3E}">
        <p14:creationId xmlns:p14="http://schemas.microsoft.com/office/powerpoint/2010/main" val="303592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How can learners apply for a learnership?</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48</a:t>
            </a:fld>
            <a:endParaRPr lang="en-ZA" dirty="0"/>
          </a:p>
        </p:txBody>
      </p:sp>
      <p:sp>
        <p:nvSpPr>
          <p:cNvPr id="5" name="Content Placeholder 4"/>
          <p:cNvSpPr>
            <a:spLocks noGrp="1"/>
          </p:cNvSpPr>
          <p:nvPr>
            <p:ph sz="quarter" idx="1"/>
          </p:nvPr>
        </p:nvSpPr>
        <p:spPr>
          <a:xfrm>
            <a:off x="467544" y="1413296"/>
            <a:ext cx="7231969" cy="4680000"/>
          </a:xfrm>
        </p:spPr>
        <p:txBody>
          <a:bodyPr/>
          <a:lstStyle/>
          <a:p>
            <a:pPr marL="0" indent="0">
              <a:buNone/>
            </a:pPr>
            <a:r>
              <a:rPr lang="en-ZA" b="1" dirty="0"/>
              <a:t>Unemployed learners could:</a:t>
            </a:r>
          </a:p>
          <a:p>
            <a:pPr lvl="0" fontAlgn="base"/>
            <a:r>
              <a:rPr lang="en-GB" dirty="0"/>
              <a:t>Apply when employers call for applications from unemployed people – normally through advertisements in newspaper</a:t>
            </a:r>
            <a:endParaRPr lang="en-ZA" dirty="0"/>
          </a:p>
          <a:p>
            <a:pPr lvl="0" fontAlgn="base"/>
            <a:r>
              <a:rPr lang="en-GB" dirty="0"/>
              <a:t>Register on Employment Services System of South Africa (ESSA) through the Department of Labour</a:t>
            </a:r>
            <a:endParaRPr lang="en-ZA" dirty="0"/>
          </a:p>
          <a:p>
            <a:endParaRPr lang="en-ZA" dirty="0"/>
          </a:p>
        </p:txBody>
      </p:sp>
      <p:pic>
        <p:nvPicPr>
          <p:cNvPr id="6" name="Picture 5" descr="A picture containing indoor, table&#10;&#10;Description automatically generated">
            <a:extLst>
              <a:ext uri="{FF2B5EF4-FFF2-40B4-BE49-F238E27FC236}">
                <a16:creationId xmlns:a16="http://schemas.microsoft.com/office/drawing/2014/main" id="{2D16AD5E-4BFB-49D6-BBEC-0E909EEB3D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465" y="3865029"/>
            <a:ext cx="4107069" cy="2802471"/>
          </a:xfrm>
          <a:prstGeom prst="rect">
            <a:avLst/>
          </a:prstGeom>
        </p:spPr>
      </p:pic>
    </p:spTree>
    <p:extLst>
      <p:ext uri="{BB962C8B-B14F-4D97-AF65-F5344CB8AC3E}">
        <p14:creationId xmlns:p14="http://schemas.microsoft.com/office/powerpoint/2010/main" val="1144364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How is a Learnership Implemented?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49</a:t>
            </a:fld>
            <a:endParaRPr lang="en-ZA" dirty="0"/>
          </a:p>
        </p:txBody>
      </p:sp>
      <p:sp>
        <p:nvSpPr>
          <p:cNvPr id="5" name="Content Placeholder 4"/>
          <p:cNvSpPr>
            <a:spLocks noGrp="1"/>
          </p:cNvSpPr>
          <p:nvPr>
            <p:ph sz="quarter" idx="1"/>
          </p:nvPr>
        </p:nvSpPr>
        <p:spPr/>
        <p:txBody>
          <a:bodyPr/>
          <a:lstStyle/>
          <a:p>
            <a:pPr marL="0" indent="0">
              <a:buNone/>
            </a:pPr>
            <a:r>
              <a:rPr lang="en-ZA" dirty="0"/>
              <a:t>Implementation  based on a contract (learnership agreement) signed by :</a:t>
            </a:r>
          </a:p>
          <a:p>
            <a:pPr marL="0" indent="0">
              <a:buNone/>
            </a:pPr>
            <a:endParaRPr lang="en-ZA" dirty="0"/>
          </a:p>
          <a:p>
            <a:pPr lvl="0" fontAlgn="base"/>
            <a:r>
              <a:rPr lang="en-GB" dirty="0"/>
              <a:t>Learner</a:t>
            </a:r>
            <a:endParaRPr lang="en-ZA" dirty="0"/>
          </a:p>
          <a:p>
            <a:pPr lvl="0" fontAlgn="base"/>
            <a:r>
              <a:rPr lang="en-GB" dirty="0"/>
              <a:t>Employer </a:t>
            </a:r>
            <a:endParaRPr lang="en-ZA" dirty="0"/>
          </a:p>
          <a:p>
            <a:pPr lvl="0" fontAlgn="base"/>
            <a:r>
              <a:rPr lang="en-GB" dirty="0"/>
              <a:t>Training provider</a:t>
            </a:r>
            <a:endParaRPr lang="en-ZA" dirty="0"/>
          </a:p>
          <a:p>
            <a:endParaRPr lang="en-ZA" dirty="0"/>
          </a:p>
        </p:txBody>
      </p:sp>
      <p:graphicFrame>
        <p:nvGraphicFramePr>
          <p:cNvPr id="3" name="Diagram 2">
            <a:extLst>
              <a:ext uri="{FF2B5EF4-FFF2-40B4-BE49-F238E27FC236}">
                <a16:creationId xmlns:a16="http://schemas.microsoft.com/office/drawing/2014/main" id="{D83C717E-EE64-474B-9E2B-31A8A27CF573}"/>
              </a:ext>
            </a:extLst>
          </p:cNvPr>
          <p:cNvGraphicFramePr/>
          <p:nvPr>
            <p:extLst>
              <p:ext uri="{D42A27DB-BD31-4B8C-83A1-F6EECF244321}">
                <p14:modId xmlns:p14="http://schemas.microsoft.com/office/powerpoint/2010/main" val="2176015163"/>
              </p:ext>
            </p:extLst>
          </p:nvPr>
        </p:nvGraphicFramePr>
        <p:xfrm>
          <a:off x="2199861" y="2087798"/>
          <a:ext cx="7050156" cy="4495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755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olidFill>
            <a:schemeClr val="accent6">
              <a:lumMod val="75000"/>
            </a:schemeClr>
          </a:solidFill>
          <a:scene3d>
            <a:camera prst="orthographicFront"/>
            <a:lightRig rig="flat" dir="t"/>
          </a:scene3d>
        </p:grpSpPr>
        <p:sp>
          <p:nvSpPr>
            <p:cNvPr id="11" name="Oval 10"/>
            <p:cNvSpPr/>
            <p:nvPr/>
          </p:nvSpPr>
          <p:spPr>
            <a:xfrm>
              <a:off x="4208359" y="1674186"/>
              <a:ext cx="2592288" cy="2592288"/>
            </a:xfrm>
            <a:prstGeom prst="ellipse">
              <a:avLst/>
            </a:prstGeom>
            <a:grp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olidFill>
            <a:schemeClr val="accent5">
              <a:lumMod val="75000"/>
            </a:schemeClr>
          </a:solidFill>
          <a:scene3d>
            <a:camera prst="orthographicFront"/>
            <a:lightRig rig="flat" dir="t"/>
          </a:scene3d>
        </p:grpSpPr>
        <p:sp>
          <p:nvSpPr>
            <p:cNvPr id="9" name="Oval 8"/>
            <p:cNvSpPr/>
            <p:nvPr/>
          </p:nvSpPr>
          <p:spPr>
            <a:xfrm>
              <a:off x="2337592" y="1674186"/>
              <a:ext cx="2592288" cy="2592288"/>
            </a:xfrm>
            <a:prstGeom prst="ellipse">
              <a:avLst/>
            </a:prstGeom>
            <a:grpFill/>
            <a:ln>
              <a:solidFill>
                <a:schemeClr val="accent4">
                  <a:lumMod val="75000"/>
                </a:schemeClr>
              </a:solidFill>
            </a:ln>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grpFill/>
            <a:ln>
              <a:solidFill>
                <a:schemeClr val="accent4">
                  <a:lumMod val="75000"/>
                </a:schemeClr>
              </a:solidFill>
            </a:ln>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How is a Learnership Implemented?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50</a:t>
            </a:fld>
            <a:endParaRPr lang="en-ZA" dirty="0"/>
          </a:p>
        </p:txBody>
      </p:sp>
      <p:graphicFrame>
        <p:nvGraphicFramePr>
          <p:cNvPr id="6" name="Content Placeholder 5">
            <a:extLst>
              <a:ext uri="{FF2B5EF4-FFF2-40B4-BE49-F238E27FC236}">
                <a16:creationId xmlns:a16="http://schemas.microsoft.com/office/drawing/2014/main" id="{DB8AAF74-F140-4378-BA0E-C1166EBCD060}"/>
              </a:ext>
            </a:extLst>
          </p:cNvPr>
          <p:cNvGraphicFramePr>
            <a:graphicFrameLocks noGrp="1"/>
          </p:cNvGraphicFramePr>
          <p:nvPr>
            <p:ph sz="quarter" idx="1"/>
            <p:extLst>
              <p:ext uri="{D42A27DB-BD31-4B8C-83A1-F6EECF244321}">
                <p14:modId xmlns:p14="http://schemas.microsoft.com/office/powerpoint/2010/main" val="371261454"/>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8422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Obligations of the different parties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51</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Stipulations that govern learnership agreements</a:t>
            </a:r>
            <a:r>
              <a:rPr lang="en-ZA" dirty="0"/>
              <a:t>:</a:t>
            </a:r>
          </a:p>
          <a:p>
            <a:pPr lvl="0" fontAlgn="base"/>
            <a:r>
              <a:rPr lang="en-GB" dirty="0"/>
              <a:t>Must be compiled in prescribed format </a:t>
            </a:r>
          </a:p>
          <a:p>
            <a:pPr lvl="0" fontAlgn="base"/>
            <a:r>
              <a:rPr lang="en-GB" dirty="0"/>
              <a:t>Must be registered with relevant SETA </a:t>
            </a:r>
            <a:endParaRPr lang="en-ZA" dirty="0"/>
          </a:p>
          <a:p>
            <a:pPr lvl="0" fontAlgn="base"/>
            <a:r>
              <a:rPr lang="en-GB" dirty="0"/>
              <a:t>May not be terminated before stipulated agreement duration has expired. May only be terminated if:</a:t>
            </a:r>
            <a:endParaRPr lang="en-ZA" dirty="0"/>
          </a:p>
          <a:p>
            <a:pPr lvl="1"/>
            <a:r>
              <a:rPr lang="en-GB" dirty="0"/>
              <a:t>Learner meets requirements before the stipulated end date of  agreement</a:t>
            </a:r>
            <a:endParaRPr lang="en-ZA" dirty="0"/>
          </a:p>
          <a:p>
            <a:pPr lvl="1"/>
            <a:r>
              <a:rPr lang="en-GB" dirty="0"/>
              <a:t>Termination of is approved by relevant SETA</a:t>
            </a:r>
            <a:endParaRPr lang="en-ZA" dirty="0"/>
          </a:p>
          <a:p>
            <a:pPr lvl="1"/>
            <a:r>
              <a:rPr lang="en-GB" dirty="0"/>
              <a:t>Learner is fairly dismissed as an employee related to conduct or capacity as an employee	 </a:t>
            </a:r>
            <a:endParaRPr lang="en-ZA" dirty="0"/>
          </a:p>
          <a:p>
            <a:endParaRPr lang="en-ZA" dirty="0"/>
          </a:p>
        </p:txBody>
      </p:sp>
    </p:spTree>
    <p:extLst>
      <p:ext uri="{BB962C8B-B14F-4D97-AF65-F5344CB8AC3E}">
        <p14:creationId xmlns:p14="http://schemas.microsoft.com/office/powerpoint/2010/main" val="4045707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Obligations of the different parties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52</a:t>
            </a:fld>
            <a:endParaRPr lang="en-ZA" dirty="0"/>
          </a:p>
        </p:txBody>
      </p:sp>
      <p:sp>
        <p:nvSpPr>
          <p:cNvPr id="5" name="Content Placeholder 4"/>
          <p:cNvSpPr>
            <a:spLocks noGrp="1"/>
          </p:cNvSpPr>
          <p:nvPr>
            <p:ph sz="quarter" idx="1"/>
          </p:nvPr>
        </p:nvSpPr>
        <p:spPr>
          <a:xfrm>
            <a:off x="467544" y="1413296"/>
            <a:ext cx="4740560" cy="4680000"/>
          </a:xfrm>
        </p:spPr>
        <p:txBody>
          <a:bodyPr>
            <a:normAutofit/>
          </a:bodyPr>
          <a:lstStyle/>
          <a:p>
            <a:pPr lvl="0" fontAlgn="base"/>
            <a:r>
              <a:rPr lang="en-GB" dirty="0"/>
              <a:t>Training provider or employer may only be changed or substituted with:</a:t>
            </a:r>
            <a:endParaRPr lang="en-ZA" dirty="0"/>
          </a:p>
          <a:p>
            <a:pPr lvl="1"/>
            <a:r>
              <a:rPr lang="en-GB" dirty="0"/>
              <a:t>Learner’s consent </a:t>
            </a:r>
            <a:endParaRPr lang="en-ZA" dirty="0"/>
          </a:p>
          <a:p>
            <a:pPr lvl="1"/>
            <a:r>
              <a:rPr lang="en-GB" dirty="0"/>
              <a:t>Approval of relevant SETA</a:t>
            </a:r>
            <a:endParaRPr lang="en-ZA" dirty="0"/>
          </a:p>
          <a:p>
            <a:pPr lvl="0" fontAlgn="base"/>
            <a:r>
              <a:rPr lang="en-GB" dirty="0"/>
              <a:t>SETA must provide the Director-General of Department of Labour with record of learnership agreements registered by the specific SETA.</a:t>
            </a:r>
            <a:endParaRPr lang="en-ZA" dirty="0"/>
          </a:p>
          <a:p>
            <a:pPr marL="0" indent="0">
              <a:buNone/>
            </a:pPr>
            <a:endParaRPr lang="en-ZA" dirty="0"/>
          </a:p>
        </p:txBody>
      </p:sp>
      <p:pic>
        <p:nvPicPr>
          <p:cNvPr id="7" name="Picture 6">
            <a:extLst>
              <a:ext uri="{FF2B5EF4-FFF2-40B4-BE49-F238E27FC236}">
                <a16:creationId xmlns:a16="http://schemas.microsoft.com/office/drawing/2014/main" id="{EBAD6635-7E83-4E82-A029-FE17F2A57901}"/>
              </a:ext>
            </a:extLst>
          </p:cNvPr>
          <p:cNvPicPr/>
          <p:nvPr/>
        </p:nvPicPr>
        <p:blipFill>
          <a:blip r:embed="rId2">
            <a:extLst>
              <a:ext uri="{28A0092B-C50C-407E-A947-70E740481C1C}">
                <a14:useLocalDpi xmlns:a14="http://schemas.microsoft.com/office/drawing/2010/main" val="0"/>
              </a:ext>
            </a:extLst>
          </a:blip>
          <a:stretch>
            <a:fillRect/>
          </a:stretch>
        </p:blipFill>
        <p:spPr>
          <a:xfrm>
            <a:off x="5738192" y="1413296"/>
            <a:ext cx="2832598" cy="4258634"/>
          </a:xfrm>
          <a:prstGeom prst="rect">
            <a:avLst/>
          </a:prstGeom>
        </p:spPr>
      </p:pic>
    </p:spTree>
    <p:extLst>
      <p:ext uri="{BB962C8B-B14F-4D97-AF65-F5344CB8AC3E}">
        <p14:creationId xmlns:p14="http://schemas.microsoft.com/office/powerpoint/2010/main" val="3233299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Obligations of the different parties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53</a:t>
            </a:fld>
            <a:endParaRPr lang="en-ZA" dirty="0"/>
          </a:p>
        </p:txBody>
      </p:sp>
      <p:graphicFrame>
        <p:nvGraphicFramePr>
          <p:cNvPr id="6" name="Content Placeholder 5">
            <a:extLst>
              <a:ext uri="{FF2B5EF4-FFF2-40B4-BE49-F238E27FC236}">
                <a16:creationId xmlns:a16="http://schemas.microsoft.com/office/drawing/2014/main" id="{AFCE4D61-F73A-4BFB-AD29-0AADB91D51EF}"/>
              </a:ext>
            </a:extLst>
          </p:cNvPr>
          <p:cNvGraphicFramePr>
            <a:graphicFrameLocks noGrp="1"/>
          </p:cNvGraphicFramePr>
          <p:nvPr>
            <p:ph sz="quarter" idx="1"/>
            <p:extLst>
              <p:ext uri="{D42A27DB-BD31-4B8C-83A1-F6EECF244321}">
                <p14:modId xmlns:p14="http://schemas.microsoft.com/office/powerpoint/2010/main" val="3846301256"/>
              </p:ext>
            </p:extLst>
          </p:nvPr>
        </p:nvGraphicFramePr>
        <p:xfrm>
          <a:off x="696912" y="1281043"/>
          <a:ext cx="7750175" cy="5157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713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Skills Programmes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54</a:t>
            </a:fld>
            <a:endParaRPr lang="en-ZA" dirty="0"/>
          </a:p>
        </p:txBody>
      </p:sp>
      <p:pic>
        <p:nvPicPr>
          <p:cNvPr id="6" name="Picture 5" descr="A picture containing indoor, table&#10;&#10;Description automatically generated">
            <a:extLst>
              <a:ext uri="{FF2B5EF4-FFF2-40B4-BE49-F238E27FC236}">
                <a16:creationId xmlns:a16="http://schemas.microsoft.com/office/drawing/2014/main" id="{4C8C09C5-604B-45AE-8678-17BDA87AA5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003" y="3865029"/>
            <a:ext cx="4107069" cy="2802471"/>
          </a:xfrm>
          <a:prstGeom prst="rect">
            <a:avLst/>
          </a:prstGeom>
        </p:spPr>
      </p:pic>
      <p:sp>
        <p:nvSpPr>
          <p:cNvPr id="5" name="Content Placeholder 4"/>
          <p:cNvSpPr>
            <a:spLocks noGrp="1"/>
          </p:cNvSpPr>
          <p:nvPr>
            <p:ph sz="quarter" idx="1"/>
          </p:nvPr>
        </p:nvSpPr>
        <p:spPr>
          <a:xfrm>
            <a:off x="467544" y="1413296"/>
            <a:ext cx="8219256" cy="3463504"/>
          </a:xfrm>
        </p:spPr>
        <p:txBody>
          <a:bodyPr/>
          <a:lstStyle/>
          <a:p>
            <a:pPr marL="0" indent="0">
              <a:buNone/>
            </a:pPr>
            <a:r>
              <a:rPr lang="en-ZA" b="1" dirty="0"/>
              <a:t>Skills programmes </a:t>
            </a:r>
          </a:p>
          <a:p>
            <a:r>
              <a:rPr lang="en-ZA" dirty="0"/>
              <a:t>Occupationally directed courses - may or may not result in formal qualification. </a:t>
            </a:r>
          </a:p>
          <a:p>
            <a:r>
              <a:rPr lang="en-ZA" dirty="0"/>
              <a:t>Facilitated by accredited training providers </a:t>
            </a:r>
          </a:p>
          <a:p>
            <a:r>
              <a:rPr lang="en-ZA" dirty="0"/>
              <a:t>Aligned to unit standards. </a:t>
            </a:r>
          </a:p>
          <a:p>
            <a:r>
              <a:rPr lang="en-ZA" dirty="0"/>
              <a:t>Vary in duration </a:t>
            </a:r>
          </a:p>
          <a:p>
            <a:r>
              <a:rPr lang="en-ZA" dirty="0"/>
              <a:t>Not usually full time courses. </a:t>
            </a:r>
          </a:p>
        </p:txBody>
      </p:sp>
    </p:spTree>
    <p:extLst>
      <p:ext uri="{BB962C8B-B14F-4D97-AF65-F5344CB8AC3E}">
        <p14:creationId xmlns:p14="http://schemas.microsoft.com/office/powerpoint/2010/main" val="26497113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Skills programmes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55</a:t>
            </a:fld>
            <a:endParaRPr lang="en-ZA" dirty="0"/>
          </a:p>
        </p:txBody>
      </p:sp>
      <p:sp>
        <p:nvSpPr>
          <p:cNvPr id="5" name="Content Placeholder 4"/>
          <p:cNvSpPr>
            <a:spLocks noGrp="1"/>
          </p:cNvSpPr>
          <p:nvPr>
            <p:ph sz="quarter" idx="1"/>
          </p:nvPr>
        </p:nvSpPr>
        <p:spPr/>
        <p:txBody>
          <a:bodyPr>
            <a:normAutofit/>
          </a:bodyPr>
          <a:lstStyle/>
          <a:p>
            <a:pPr marL="0" indent="0">
              <a:buNone/>
            </a:pPr>
            <a:r>
              <a:rPr lang="en-ZA" dirty="0"/>
              <a:t>A skills programme </a:t>
            </a:r>
          </a:p>
          <a:p>
            <a:pPr lvl="0" fontAlgn="base"/>
            <a:r>
              <a:rPr lang="en-GB" dirty="0"/>
              <a:t>Occupationally based</a:t>
            </a:r>
            <a:endParaRPr lang="en-ZA" dirty="0"/>
          </a:p>
          <a:p>
            <a:pPr lvl="0" fontAlgn="base"/>
            <a:r>
              <a:rPr lang="en-GB" dirty="0"/>
              <a:t>Carries credits towards a full qualification that is registered on NQF</a:t>
            </a:r>
            <a:endParaRPr lang="en-ZA" dirty="0"/>
          </a:p>
          <a:p>
            <a:pPr lvl="0" fontAlgn="base"/>
            <a:r>
              <a:rPr lang="en-GB" dirty="0"/>
              <a:t>Is offered by accredited training providers</a:t>
            </a:r>
            <a:endParaRPr lang="en-ZA" dirty="0"/>
          </a:p>
          <a:p>
            <a:pPr lvl="0" fontAlgn="base"/>
            <a:r>
              <a:rPr lang="en-GB" dirty="0"/>
              <a:t>Complies with prescribed requirements</a:t>
            </a:r>
          </a:p>
          <a:p>
            <a:pPr lvl="0" fontAlgn="base"/>
            <a:endParaRPr lang="en-GB" dirty="0"/>
          </a:p>
          <a:p>
            <a:pPr marL="0" lvl="0" indent="0" fontAlgn="base">
              <a:buNone/>
            </a:pPr>
            <a:endParaRPr lang="en-ZA" dirty="0"/>
          </a:p>
        </p:txBody>
      </p:sp>
      <p:graphicFrame>
        <p:nvGraphicFramePr>
          <p:cNvPr id="6" name="Diagram 5"/>
          <p:cNvGraphicFramePr/>
          <p:nvPr>
            <p:extLst>
              <p:ext uri="{D42A27DB-BD31-4B8C-83A1-F6EECF244321}">
                <p14:modId xmlns:p14="http://schemas.microsoft.com/office/powerpoint/2010/main" val="4052605330"/>
              </p:ext>
            </p:extLst>
          </p:nvPr>
        </p:nvGraphicFramePr>
        <p:xfrm>
          <a:off x="603504" y="4267200"/>
          <a:ext cx="7824879" cy="1943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6053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Formal and informal training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56</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40068158"/>
              </p:ext>
            </p:extLst>
          </p:nvPr>
        </p:nvGraphicFramePr>
        <p:xfrm>
          <a:off x="374904" y="2572857"/>
          <a:ext cx="8093359" cy="3604354"/>
        </p:xfrm>
        <a:graphic>
          <a:graphicData uri="http://schemas.openxmlformats.org/drawingml/2006/table">
            <a:tbl>
              <a:tblPr firstRow="1" firstCol="1" bandRow="1">
                <a:tableStyleId>{00A15C55-8517-42AA-B614-E9B94910E393}</a:tableStyleId>
              </a:tblPr>
              <a:tblGrid>
                <a:gridCol w="1162474">
                  <a:extLst>
                    <a:ext uri="{9D8B030D-6E8A-4147-A177-3AD203B41FA5}">
                      <a16:colId xmlns:a16="http://schemas.microsoft.com/office/drawing/2014/main" val="3132934746"/>
                    </a:ext>
                  </a:extLst>
                </a:gridCol>
                <a:gridCol w="2310295">
                  <a:extLst>
                    <a:ext uri="{9D8B030D-6E8A-4147-A177-3AD203B41FA5}">
                      <a16:colId xmlns:a16="http://schemas.microsoft.com/office/drawing/2014/main" val="298140488"/>
                    </a:ext>
                  </a:extLst>
                </a:gridCol>
                <a:gridCol w="2310295">
                  <a:extLst>
                    <a:ext uri="{9D8B030D-6E8A-4147-A177-3AD203B41FA5}">
                      <a16:colId xmlns:a16="http://schemas.microsoft.com/office/drawing/2014/main" val="2459579432"/>
                    </a:ext>
                  </a:extLst>
                </a:gridCol>
                <a:gridCol w="2310295">
                  <a:extLst>
                    <a:ext uri="{9D8B030D-6E8A-4147-A177-3AD203B41FA5}">
                      <a16:colId xmlns:a16="http://schemas.microsoft.com/office/drawing/2014/main" val="3184137865"/>
                    </a:ext>
                  </a:extLst>
                </a:gridCol>
              </a:tblGrid>
              <a:tr h="605336">
                <a:tc>
                  <a:txBody>
                    <a:bodyPr/>
                    <a:lstStyle/>
                    <a:p>
                      <a:pPr algn="l">
                        <a:lnSpc>
                          <a:spcPct val="115000"/>
                        </a:lnSpc>
                        <a:spcAft>
                          <a:spcPts val="0"/>
                        </a:spcAft>
                      </a:pPr>
                      <a:r>
                        <a:rPr lang="en-US" sz="1800">
                          <a:effectLst/>
                        </a:rPr>
                        <a:t>ABET LEVEL</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800">
                          <a:effectLst/>
                        </a:rPr>
                        <a:t>LITERACY</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800">
                          <a:effectLst/>
                        </a:rPr>
                        <a:t>NUMERACY</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800">
                          <a:effectLst/>
                        </a:rPr>
                        <a:t>FORMAL EDUCATION EQUIVALET </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4012444"/>
                  </a:ext>
                </a:extLst>
              </a:tr>
              <a:tr h="449937">
                <a:tc>
                  <a:txBody>
                    <a:bodyPr/>
                    <a:lstStyle/>
                    <a:p>
                      <a:pPr algn="l">
                        <a:lnSpc>
                          <a:spcPct val="115000"/>
                        </a:lnSpc>
                        <a:spcAft>
                          <a:spcPts val="0"/>
                        </a:spcAft>
                      </a:pPr>
                      <a:r>
                        <a:rPr lang="en-US" sz="1800" dirty="0">
                          <a:effectLst/>
                        </a:rPr>
                        <a:t>Level 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US" sz="1800">
                          <a:effectLst/>
                        </a:rPr>
                        <a:t>Basic literacy</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US" sz="1800" dirty="0">
                          <a:effectLst/>
                        </a:rPr>
                        <a:t>Numeracy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US" sz="1800">
                          <a:effectLst/>
                        </a:rPr>
                        <a:t>Grade 1 – 3</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174221"/>
                  </a:ext>
                </a:extLst>
              </a:tr>
              <a:tr h="686163">
                <a:tc>
                  <a:txBody>
                    <a:bodyPr/>
                    <a:lstStyle/>
                    <a:p>
                      <a:pPr algn="l">
                        <a:lnSpc>
                          <a:spcPct val="115000"/>
                        </a:lnSpc>
                        <a:spcAft>
                          <a:spcPts val="0"/>
                        </a:spcAft>
                      </a:pPr>
                      <a:r>
                        <a:rPr lang="en-US" sz="1800" dirty="0">
                          <a:effectLst/>
                        </a:rPr>
                        <a:t>Level 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US" sz="1800">
                          <a:effectLst/>
                        </a:rPr>
                        <a:t>Comprehension</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US" sz="1800" dirty="0">
                          <a:effectLst/>
                        </a:rPr>
                        <a:t>Simple arithmetic and geometry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US" sz="1800">
                          <a:effectLst/>
                        </a:rPr>
                        <a:t>Grade 4 – 6</a:t>
                      </a:r>
                      <a:endParaRPr lang="en-Z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263039"/>
                  </a:ext>
                </a:extLst>
              </a:tr>
              <a:tr h="927930">
                <a:tc>
                  <a:txBody>
                    <a:bodyPr/>
                    <a:lstStyle/>
                    <a:p>
                      <a:pPr algn="l">
                        <a:lnSpc>
                          <a:spcPct val="115000"/>
                        </a:lnSpc>
                        <a:spcAft>
                          <a:spcPts val="0"/>
                        </a:spcAft>
                      </a:pPr>
                      <a:r>
                        <a:rPr lang="en-US" sz="1800" dirty="0">
                          <a:effectLst/>
                        </a:rPr>
                        <a:t>Level 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US" sz="1800" dirty="0">
                          <a:effectLst/>
                        </a:rPr>
                        <a:t>Writing and comprehension of longer passages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US" sz="1800" dirty="0">
                          <a:effectLst/>
                        </a:rPr>
                        <a:t>More complex mathematics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US" sz="1800" dirty="0">
                          <a:effectLst/>
                        </a:rPr>
                        <a:t>Grade 7 -8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5118624"/>
                  </a:ext>
                </a:extLst>
              </a:tr>
              <a:tr h="927930">
                <a:tc>
                  <a:txBody>
                    <a:bodyPr/>
                    <a:lstStyle/>
                    <a:p>
                      <a:pPr algn="l">
                        <a:lnSpc>
                          <a:spcPct val="115000"/>
                        </a:lnSpc>
                        <a:spcAft>
                          <a:spcPts val="0"/>
                        </a:spcAft>
                      </a:pPr>
                      <a:r>
                        <a:rPr lang="en-US" sz="1800" dirty="0">
                          <a:effectLst/>
                        </a:rPr>
                        <a:t>Level 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US" sz="1800" dirty="0">
                          <a:effectLst/>
                        </a:rPr>
                        <a:t>Fully literate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US" sz="1800" dirty="0">
                          <a:effectLst/>
                        </a:rPr>
                        <a:t>Fully functional mathematics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0"/>
                        </a:spcAft>
                      </a:pPr>
                      <a:r>
                        <a:rPr lang="en-US" sz="1800" dirty="0">
                          <a:effectLst/>
                        </a:rPr>
                        <a:t>Grade 9 (NQF 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2475611"/>
                  </a:ext>
                </a:extLst>
              </a:tr>
            </a:tbl>
          </a:graphicData>
        </a:graphic>
      </p:graphicFrame>
      <p:sp>
        <p:nvSpPr>
          <p:cNvPr id="3" name="Rectangle 2">
            <a:extLst>
              <a:ext uri="{FF2B5EF4-FFF2-40B4-BE49-F238E27FC236}">
                <a16:creationId xmlns:a16="http://schemas.microsoft.com/office/drawing/2014/main" id="{FA16565F-646C-4F11-BC48-FD9F63737796}"/>
              </a:ext>
            </a:extLst>
          </p:cNvPr>
          <p:cNvSpPr/>
          <p:nvPr/>
        </p:nvSpPr>
        <p:spPr>
          <a:xfrm>
            <a:off x="467544" y="1282638"/>
            <a:ext cx="8219256" cy="1200329"/>
          </a:xfrm>
          <a:prstGeom prst="rect">
            <a:avLst/>
          </a:prstGeom>
        </p:spPr>
        <p:txBody>
          <a:bodyPr wrap="square">
            <a:spAutoFit/>
          </a:bodyPr>
          <a:lstStyle/>
          <a:p>
            <a:r>
              <a:rPr lang="en-GB" sz="2400" dirty="0"/>
              <a:t>Formal training</a:t>
            </a:r>
            <a:endParaRPr lang="en-ZA" sz="2400" dirty="0"/>
          </a:p>
          <a:p>
            <a:r>
              <a:rPr lang="en-US" sz="2400" dirty="0"/>
              <a:t>Adult Basic Education and Training (ABET) addresses high rate of adult illiteracy in South Africa  </a:t>
            </a:r>
            <a:endParaRPr lang="en-ZA" sz="2400" dirty="0"/>
          </a:p>
        </p:txBody>
      </p:sp>
    </p:spTree>
    <p:extLst>
      <p:ext uri="{BB962C8B-B14F-4D97-AF65-F5344CB8AC3E}">
        <p14:creationId xmlns:p14="http://schemas.microsoft.com/office/powerpoint/2010/main" val="24202194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Informal training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57</a:t>
            </a:fld>
            <a:endParaRPr lang="en-ZA" dirty="0"/>
          </a:p>
        </p:txBody>
      </p:sp>
      <p:sp>
        <p:nvSpPr>
          <p:cNvPr id="5" name="Content Placeholder 4"/>
          <p:cNvSpPr>
            <a:spLocks noGrp="1"/>
          </p:cNvSpPr>
          <p:nvPr>
            <p:ph sz="quarter" idx="1"/>
          </p:nvPr>
        </p:nvSpPr>
        <p:spPr/>
        <p:txBody>
          <a:bodyPr>
            <a:normAutofit lnSpcReduction="10000"/>
          </a:bodyPr>
          <a:lstStyle/>
          <a:p>
            <a:pPr marL="0" indent="0">
              <a:buNone/>
            </a:pPr>
            <a:r>
              <a:rPr lang="en-ZA" b="1" dirty="0"/>
              <a:t>Informal training can be used for the purpose of acquiring new skills and can be presented as:</a:t>
            </a:r>
          </a:p>
          <a:p>
            <a:pPr lvl="0" fontAlgn="base"/>
            <a:r>
              <a:rPr lang="en-GB" dirty="0"/>
              <a:t>Lecture</a:t>
            </a:r>
            <a:endParaRPr lang="en-ZA" dirty="0"/>
          </a:p>
          <a:p>
            <a:pPr lvl="0" fontAlgn="base"/>
            <a:r>
              <a:rPr lang="en-GB" dirty="0"/>
              <a:t>Tutorial</a:t>
            </a:r>
            <a:endParaRPr lang="en-ZA" dirty="0"/>
          </a:p>
          <a:p>
            <a:pPr lvl="0" fontAlgn="base"/>
            <a:r>
              <a:rPr lang="en-GB" dirty="0"/>
              <a:t>Case study</a:t>
            </a:r>
            <a:endParaRPr lang="en-ZA" dirty="0"/>
          </a:p>
          <a:p>
            <a:pPr lvl="0" fontAlgn="base"/>
            <a:r>
              <a:rPr lang="en-GB" dirty="0"/>
              <a:t>Critical incident</a:t>
            </a:r>
            <a:endParaRPr lang="en-ZA" dirty="0"/>
          </a:p>
          <a:p>
            <a:pPr lvl="0" fontAlgn="base"/>
            <a:r>
              <a:rPr lang="en-GB" dirty="0"/>
              <a:t>Role play</a:t>
            </a:r>
            <a:endParaRPr lang="en-ZA" dirty="0"/>
          </a:p>
          <a:p>
            <a:pPr lvl="0" fontAlgn="base"/>
            <a:r>
              <a:rPr lang="en-GB" dirty="0"/>
              <a:t>Game</a:t>
            </a:r>
            <a:endParaRPr lang="en-ZA" dirty="0"/>
          </a:p>
          <a:p>
            <a:pPr lvl="0" fontAlgn="base"/>
            <a:r>
              <a:rPr lang="en-GB" dirty="0"/>
              <a:t>Simulation</a:t>
            </a:r>
            <a:endParaRPr lang="en-ZA" dirty="0"/>
          </a:p>
          <a:p>
            <a:pPr lvl="0" fontAlgn="base"/>
            <a:r>
              <a:rPr lang="en-GB" dirty="0"/>
              <a:t>Panel discussions</a:t>
            </a:r>
            <a:endParaRPr lang="en-ZA" dirty="0"/>
          </a:p>
          <a:p>
            <a:pPr lvl="0" fontAlgn="base"/>
            <a:r>
              <a:rPr lang="en-GB" dirty="0"/>
              <a:t>Computer-based instruction</a:t>
            </a:r>
            <a:endParaRPr lang="en-ZA" dirty="0"/>
          </a:p>
        </p:txBody>
      </p:sp>
    </p:spTree>
    <p:extLst>
      <p:ext uri="{BB962C8B-B14F-4D97-AF65-F5344CB8AC3E}">
        <p14:creationId xmlns:p14="http://schemas.microsoft.com/office/powerpoint/2010/main" val="545745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Formal or Informal Training?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58</a:t>
            </a:fld>
            <a:endParaRPr lang="en-ZA" dirty="0"/>
          </a:p>
        </p:txBody>
      </p:sp>
      <p:sp>
        <p:nvSpPr>
          <p:cNvPr id="5" name="Content Placeholder 4"/>
          <p:cNvSpPr>
            <a:spLocks noGrp="1"/>
          </p:cNvSpPr>
          <p:nvPr>
            <p:ph sz="quarter" idx="1"/>
          </p:nvPr>
        </p:nvSpPr>
        <p:spPr/>
        <p:txBody>
          <a:bodyPr>
            <a:normAutofit/>
          </a:bodyPr>
          <a:lstStyle/>
          <a:p>
            <a:pPr marL="0" indent="0">
              <a:buNone/>
            </a:pPr>
            <a:r>
              <a:rPr lang="en-US" b="1" dirty="0"/>
              <a:t>Factors to take into consideration </a:t>
            </a:r>
          </a:p>
          <a:p>
            <a:r>
              <a:rPr lang="en-US" dirty="0"/>
              <a:t>Are the employees required to attain a qualification? </a:t>
            </a:r>
          </a:p>
          <a:p>
            <a:pPr lvl="1"/>
            <a:r>
              <a:rPr lang="en-US" dirty="0"/>
              <a:t>If so then a formal approach must be considered. </a:t>
            </a:r>
          </a:p>
          <a:p>
            <a:r>
              <a:rPr lang="en-US" dirty="0"/>
              <a:t>If the employees need to learn specific skill, </a:t>
            </a:r>
          </a:p>
          <a:p>
            <a:pPr lvl="1"/>
            <a:r>
              <a:rPr lang="en-US" dirty="0"/>
              <a:t>More informal approach is recommended. </a:t>
            </a:r>
            <a:endParaRPr lang="en-ZA" dirty="0"/>
          </a:p>
        </p:txBody>
      </p:sp>
    </p:spTree>
    <p:extLst>
      <p:ext uri="{BB962C8B-B14F-4D97-AF65-F5344CB8AC3E}">
        <p14:creationId xmlns:p14="http://schemas.microsoft.com/office/powerpoint/2010/main" val="17977242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35EA58-FBF8-47B8-9171-0458E3EECF00}"/>
              </a:ext>
            </a:extLst>
          </p:cNvPr>
          <p:cNvSpPr>
            <a:spLocks noGrp="1"/>
          </p:cNvSpPr>
          <p:nvPr>
            <p:ph type="title"/>
          </p:nvPr>
        </p:nvSpPr>
        <p:spPr/>
        <p:txBody>
          <a:bodyPr>
            <a:normAutofit/>
          </a:bodyPr>
          <a:lstStyle/>
          <a:p>
            <a:r>
              <a:rPr lang="en-ZA" dirty="0"/>
              <a:t>Formal or Informal Training?</a:t>
            </a:r>
          </a:p>
        </p:txBody>
      </p:sp>
      <p:sp>
        <p:nvSpPr>
          <p:cNvPr id="3" name="Slide Number Placeholder 2">
            <a:extLst>
              <a:ext uri="{FF2B5EF4-FFF2-40B4-BE49-F238E27FC236}">
                <a16:creationId xmlns:a16="http://schemas.microsoft.com/office/drawing/2014/main" id="{9D9CA08D-018C-4B60-B7C7-6A35DA78AEDF}"/>
              </a:ext>
            </a:extLst>
          </p:cNvPr>
          <p:cNvSpPr>
            <a:spLocks noGrp="1"/>
          </p:cNvSpPr>
          <p:nvPr>
            <p:ph type="sldNum" sz="quarter" idx="12"/>
          </p:nvPr>
        </p:nvSpPr>
        <p:spPr/>
        <p:txBody>
          <a:bodyPr/>
          <a:lstStyle/>
          <a:p>
            <a:fld id="{32F83655-DC73-417F-8B26-EB7A1DBB5382}" type="slidenum">
              <a:rPr lang="en-ZA" smtClean="0"/>
              <a:pPr/>
              <a:t>59</a:t>
            </a:fld>
            <a:endParaRPr lang="en-ZA" dirty="0"/>
          </a:p>
        </p:txBody>
      </p:sp>
      <p:sp>
        <p:nvSpPr>
          <p:cNvPr id="6" name="Content Placeholder 5">
            <a:extLst>
              <a:ext uri="{FF2B5EF4-FFF2-40B4-BE49-F238E27FC236}">
                <a16:creationId xmlns:a16="http://schemas.microsoft.com/office/drawing/2014/main" id="{4C18BEA5-23A8-4148-9EC6-C2C50E576C14}"/>
              </a:ext>
            </a:extLst>
          </p:cNvPr>
          <p:cNvSpPr>
            <a:spLocks noGrp="1"/>
          </p:cNvSpPr>
          <p:nvPr>
            <p:ph sz="quarter" idx="1"/>
          </p:nvPr>
        </p:nvSpPr>
        <p:spPr/>
        <p:txBody>
          <a:bodyPr anchor="ctr"/>
          <a:lstStyle/>
          <a:p>
            <a:pPr marL="0" indent="0">
              <a:buNone/>
            </a:pPr>
            <a:r>
              <a:rPr lang="en-ZA" i="1" dirty="0"/>
              <a:t>You will need to have a clear understanding of the different types of learning and training, so you can offer prospective learners with the best advice and guidance relating to their specific training needs.</a:t>
            </a:r>
            <a:r>
              <a:rPr lang="en-ZA" dirty="0"/>
              <a:t> </a:t>
            </a:r>
          </a:p>
        </p:txBody>
      </p:sp>
    </p:spTree>
    <p:extLst>
      <p:ext uri="{BB962C8B-B14F-4D97-AF65-F5344CB8AC3E}">
        <p14:creationId xmlns:p14="http://schemas.microsoft.com/office/powerpoint/2010/main" val="3836731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1031776" y="1657564"/>
            <a:ext cx="2832179" cy="1687287"/>
            <a:chOff x="0" y="432"/>
            <a:chExt cx="2832179" cy="1687287"/>
          </a:xfrm>
          <a:solidFill>
            <a:schemeClr val="accent5">
              <a:lumMod val="75000"/>
            </a:schemeClr>
          </a:solidFill>
          <a:scene3d>
            <a:camera prst="orthographicFront"/>
            <a:lightRig rig="flat" dir="t"/>
          </a:scene3d>
        </p:grpSpPr>
        <p:sp>
          <p:nvSpPr>
            <p:cNvPr id="14" name="Rounded Rectangle 13"/>
            <p:cNvSpPr/>
            <p:nvPr/>
          </p:nvSpPr>
          <p:spPr>
            <a:xfrm>
              <a:off x="0" y="432"/>
              <a:ext cx="2832179" cy="1687287"/>
            </a:xfrm>
            <a:prstGeom prst="roundRect">
              <a:avLst/>
            </a:prstGeom>
            <a:grpFill/>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a:grpFill/>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1031776" y="3513580"/>
            <a:ext cx="2832179" cy="1687287"/>
            <a:chOff x="0" y="1856448"/>
            <a:chExt cx="2832179" cy="1687287"/>
          </a:xfrm>
          <a:solidFill>
            <a:schemeClr val="accent5">
              <a:lumMod val="75000"/>
            </a:schemeClr>
          </a:solidFill>
          <a:scene3d>
            <a:camera prst="orthographicFront"/>
            <a:lightRig rig="flat" dir="t"/>
          </a:scene3d>
        </p:grpSpPr>
        <p:sp>
          <p:nvSpPr>
            <p:cNvPr id="10" name="Rounded Rectangle 9"/>
            <p:cNvSpPr/>
            <p:nvPr/>
          </p:nvSpPr>
          <p:spPr>
            <a:xfrm>
              <a:off x="0" y="1856448"/>
              <a:ext cx="2832179" cy="1687287"/>
            </a:xfrm>
            <a:prstGeom prst="roundRect">
              <a:avLst/>
            </a:prstGeom>
            <a:grpFill/>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a:grpFill/>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Learner anxiety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60</a:t>
            </a:fld>
            <a:endParaRPr lang="en-ZA" dirty="0"/>
          </a:p>
        </p:txBody>
      </p:sp>
      <p:sp>
        <p:nvSpPr>
          <p:cNvPr id="5" name="Content Placeholder 4"/>
          <p:cNvSpPr>
            <a:spLocks noGrp="1"/>
          </p:cNvSpPr>
          <p:nvPr>
            <p:ph sz="quarter" idx="1"/>
          </p:nvPr>
        </p:nvSpPr>
        <p:spPr>
          <a:xfrm>
            <a:off x="467544" y="1413296"/>
            <a:ext cx="5654959" cy="4680000"/>
          </a:xfrm>
        </p:spPr>
        <p:txBody>
          <a:bodyPr/>
          <a:lstStyle/>
          <a:p>
            <a:pPr marL="0" indent="0">
              <a:buNone/>
            </a:pPr>
            <a:r>
              <a:rPr lang="en-ZA" b="1" dirty="0"/>
              <a:t>Anxiety can occur:</a:t>
            </a:r>
          </a:p>
          <a:p>
            <a:r>
              <a:rPr lang="en-ZA" dirty="0"/>
              <a:t>During class, </a:t>
            </a:r>
          </a:p>
          <a:p>
            <a:r>
              <a:rPr lang="en-ZA" dirty="0"/>
              <a:t>During practical demonstration of skills, </a:t>
            </a:r>
          </a:p>
          <a:p>
            <a:r>
              <a:rPr lang="en-ZA" dirty="0"/>
              <a:t>When completing their portfolio </a:t>
            </a:r>
          </a:p>
          <a:p>
            <a:r>
              <a:rPr lang="en-ZA" dirty="0"/>
              <a:t>When studying material for knowledge assessments</a:t>
            </a:r>
          </a:p>
          <a:p>
            <a:r>
              <a:rPr lang="en-ZA" dirty="0"/>
              <a:t>During exams</a:t>
            </a:r>
          </a:p>
          <a:p>
            <a:endParaRPr lang="en-GB" dirty="0"/>
          </a:p>
          <a:p>
            <a:pPr marL="0" indent="0">
              <a:buNone/>
            </a:pPr>
            <a:r>
              <a:rPr lang="en-GB" dirty="0"/>
              <a:t>Identifying stress points is important in helping learners to complete learning experience successfully. </a:t>
            </a:r>
            <a:endParaRPr lang="en-ZA" dirty="0"/>
          </a:p>
        </p:txBody>
      </p:sp>
      <p:pic>
        <p:nvPicPr>
          <p:cNvPr id="6" name="Picture 5" descr="C:\Users\Shelle\Dropbox\Business LR - New 20130421 (1)\shutterstock_150401228_LR.jpg">
            <a:extLst>
              <a:ext uri="{FF2B5EF4-FFF2-40B4-BE49-F238E27FC236}">
                <a16:creationId xmlns:a16="http://schemas.microsoft.com/office/drawing/2014/main" id="{E6D682CD-CD00-4199-B743-F7BD7337AF8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2503" y="1580322"/>
            <a:ext cx="2610679" cy="3697356"/>
          </a:xfrm>
          <a:prstGeom prst="rect">
            <a:avLst/>
          </a:prstGeom>
          <a:noFill/>
          <a:ln>
            <a:noFill/>
          </a:ln>
        </p:spPr>
      </p:pic>
    </p:spTree>
    <p:extLst>
      <p:ext uri="{BB962C8B-B14F-4D97-AF65-F5344CB8AC3E}">
        <p14:creationId xmlns:p14="http://schemas.microsoft.com/office/powerpoint/2010/main" val="2145862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Learner anxiety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61</a:t>
            </a:fld>
            <a:endParaRPr lang="en-ZA" dirty="0"/>
          </a:p>
        </p:txBody>
      </p:sp>
      <p:sp>
        <p:nvSpPr>
          <p:cNvPr id="5" name="Content Placeholder 4"/>
          <p:cNvSpPr>
            <a:spLocks noGrp="1"/>
          </p:cNvSpPr>
          <p:nvPr>
            <p:ph sz="quarter" idx="1"/>
          </p:nvPr>
        </p:nvSpPr>
        <p:spPr>
          <a:xfrm>
            <a:off x="3438941" y="1530300"/>
            <a:ext cx="5283899" cy="4680000"/>
          </a:xfrm>
        </p:spPr>
        <p:txBody>
          <a:bodyPr/>
          <a:lstStyle/>
          <a:p>
            <a:pPr marL="0" indent="0">
              <a:buNone/>
            </a:pPr>
            <a:r>
              <a:rPr lang="en-ZA" b="1" dirty="0"/>
              <a:t>Learning itself can be a cause of anxiety for the adult learner because of expected outcome.</a:t>
            </a:r>
          </a:p>
          <a:p>
            <a:pPr lvl="0"/>
            <a:r>
              <a:rPr lang="en-GB" dirty="0"/>
              <a:t>A promotion</a:t>
            </a:r>
            <a:endParaRPr lang="en-ZA" dirty="0"/>
          </a:p>
          <a:p>
            <a:pPr lvl="0"/>
            <a:r>
              <a:rPr lang="en-GB" dirty="0"/>
              <a:t>Redeployment</a:t>
            </a:r>
            <a:endParaRPr lang="en-ZA" dirty="0"/>
          </a:p>
          <a:p>
            <a:pPr lvl="0"/>
            <a:r>
              <a:rPr lang="en-GB" dirty="0"/>
              <a:t>Chances of retrenchment</a:t>
            </a:r>
            <a:endParaRPr lang="en-ZA" dirty="0"/>
          </a:p>
          <a:p>
            <a:pPr lvl="0"/>
            <a:r>
              <a:rPr lang="en-GB" dirty="0"/>
              <a:t>Repayment of study fees if unsuccessful.</a:t>
            </a:r>
            <a:endParaRPr lang="en-ZA" dirty="0"/>
          </a:p>
          <a:p>
            <a:pPr marL="0" indent="0">
              <a:buNone/>
            </a:pPr>
            <a:endParaRPr lang="en-ZA" b="1" dirty="0"/>
          </a:p>
        </p:txBody>
      </p:sp>
      <p:pic>
        <p:nvPicPr>
          <p:cNvPr id="6" name="Picture 5" descr="C:\Users\Shelle\Dropbox\Business LR - New 20130421 (1)\shutterstock_150401228_LR.jpg">
            <a:extLst>
              <a:ext uri="{FF2B5EF4-FFF2-40B4-BE49-F238E27FC236}">
                <a16:creationId xmlns:a16="http://schemas.microsoft.com/office/drawing/2014/main" id="{E6D682CD-CD00-4199-B743-F7BD7337AF8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86340"/>
            <a:ext cx="2610679" cy="3697356"/>
          </a:xfrm>
          <a:prstGeom prst="rect">
            <a:avLst/>
          </a:prstGeom>
          <a:noFill/>
          <a:ln>
            <a:noFill/>
          </a:ln>
        </p:spPr>
      </p:pic>
    </p:spTree>
    <p:extLst>
      <p:ext uri="{BB962C8B-B14F-4D97-AF65-F5344CB8AC3E}">
        <p14:creationId xmlns:p14="http://schemas.microsoft.com/office/powerpoint/2010/main" val="4378985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Sources of anxiety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62</a:t>
            </a:fld>
            <a:endParaRPr lang="en-ZA" dirty="0"/>
          </a:p>
        </p:txBody>
      </p:sp>
      <p:sp>
        <p:nvSpPr>
          <p:cNvPr id="5" name="Content Placeholder 4"/>
          <p:cNvSpPr>
            <a:spLocks noGrp="1"/>
          </p:cNvSpPr>
          <p:nvPr>
            <p:ph sz="quarter" idx="1"/>
          </p:nvPr>
        </p:nvSpPr>
        <p:spPr>
          <a:xfrm>
            <a:off x="467544" y="1296292"/>
            <a:ext cx="5880247" cy="4680000"/>
          </a:xfrm>
        </p:spPr>
        <p:txBody>
          <a:bodyPr>
            <a:normAutofit/>
          </a:bodyPr>
          <a:lstStyle/>
          <a:p>
            <a:pPr marL="0" indent="0">
              <a:buNone/>
            </a:pPr>
            <a:r>
              <a:rPr lang="en-GB" b="1" dirty="0"/>
              <a:t>Perhaps:</a:t>
            </a:r>
          </a:p>
          <a:p>
            <a:r>
              <a:rPr lang="en-GB" dirty="0"/>
              <a:t>He or she was teased when they got an answer wrong</a:t>
            </a:r>
          </a:p>
          <a:p>
            <a:r>
              <a:rPr lang="en-GB" dirty="0"/>
              <a:t>They failed a test they studied hard for</a:t>
            </a:r>
          </a:p>
          <a:p>
            <a:r>
              <a:rPr lang="en-GB" dirty="0"/>
              <a:t>They were told by a teacher that they were useless at a certain subject. </a:t>
            </a:r>
          </a:p>
          <a:p>
            <a:r>
              <a:rPr lang="en-GB" dirty="0"/>
              <a:t>When standing up in front of the class to deliver a speech the class laughed at them</a:t>
            </a:r>
          </a:p>
          <a:p>
            <a:endParaRPr lang="en-GB" dirty="0"/>
          </a:p>
          <a:p>
            <a:endParaRPr lang="en-GB" dirty="0"/>
          </a:p>
          <a:p>
            <a:pPr marL="0" indent="0">
              <a:buNone/>
            </a:pPr>
            <a:endParaRPr lang="en-GB" dirty="0"/>
          </a:p>
          <a:p>
            <a:endParaRPr lang="en-GB" dirty="0"/>
          </a:p>
        </p:txBody>
      </p:sp>
      <p:sp>
        <p:nvSpPr>
          <p:cNvPr id="3" name="TextBox 2">
            <a:extLst>
              <a:ext uri="{FF2B5EF4-FFF2-40B4-BE49-F238E27FC236}">
                <a16:creationId xmlns:a16="http://schemas.microsoft.com/office/drawing/2014/main" id="{E67E47F8-766C-4AA8-92DA-F72B195D30F4}"/>
              </a:ext>
            </a:extLst>
          </p:cNvPr>
          <p:cNvSpPr txBox="1"/>
          <p:nvPr/>
        </p:nvSpPr>
        <p:spPr>
          <a:xfrm>
            <a:off x="4114800" y="2975113"/>
            <a:ext cx="914400" cy="914400"/>
          </a:xfrm>
          <a:prstGeom prst="rect">
            <a:avLst/>
          </a:prstGeom>
          <a:noFill/>
        </p:spPr>
        <p:txBody>
          <a:bodyPr wrap="square" rtlCol="0">
            <a:spAutoFit/>
          </a:bodyPr>
          <a:lstStyle/>
          <a:p>
            <a:endParaRPr lang="en-ZA" dirty="0"/>
          </a:p>
        </p:txBody>
      </p:sp>
      <p:sp>
        <p:nvSpPr>
          <p:cNvPr id="6" name="TextBox 5">
            <a:extLst>
              <a:ext uri="{FF2B5EF4-FFF2-40B4-BE49-F238E27FC236}">
                <a16:creationId xmlns:a16="http://schemas.microsoft.com/office/drawing/2014/main" id="{9E09634C-E261-4A5A-8E8B-F4B62355B62D}"/>
              </a:ext>
            </a:extLst>
          </p:cNvPr>
          <p:cNvSpPr txBox="1"/>
          <p:nvPr/>
        </p:nvSpPr>
        <p:spPr>
          <a:xfrm>
            <a:off x="1139688" y="4838179"/>
            <a:ext cx="6652591" cy="156966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2400" dirty="0"/>
              <a:t>All of these and many more situations can influence  learners and break down their confidence.</a:t>
            </a:r>
          </a:p>
          <a:p>
            <a:r>
              <a:rPr lang="en-ZA" sz="2400" dirty="0"/>
              <a:t>Person in supportive role should determine where  problems lie and help learner to overcome them. </a:t>
            </a:r>
            <a:r>
              <a:rPr lang="en-GB" sz="2400" dirty="0"/>
              <a:t> </a:t>
            </a:r>
            <a:endParaRPr lang="en-ZA" sz="2400" dirty="0"/>
          </a:p>
        </p:txBody>
      </p:sp>
      <p:pic>
        <p:nvPicPr>
          <p:cNvPr id="8" name="Picture 7" descr="A picture containing indoor&#10;&#10;Description automatically generated">
            <a:extLst>
              <a:ext uri="{FF2B5EF4-FFF2-40B4-BE49-F238E27FC236}">
                <a16:creationId xmlns:a16="http://schemas.microsoft.com/office/drawing/2014/main" id="{F6E88C88-3A46-4CFE-BF17-D0E913208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522" y="1296292"/>
            <a:ext cx="2706204" cy="3375320"/>
          </a:xfrm>
          <a:prstGeom prst="rect">
            <a:avLst/>
          </a:prstGeom>
        </p:spPr>
      </p:pic>
    </p:spTree>
    <p:extLst>
      <p:ext uri="{BB962C8B-B14F-4D97-AF65-F5344CB8AC3E}">
        <p14:creationId xmlns:p14="http://schemas.microsoft.com/office/powerpoint/2010/main" val="29292396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Understanding anxiety</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63</a:t>
            </a:fld>
            <a:endParaRPr lang="en-ZA" dirty="0"/>
          </a:p>
        </p:txBody>
      </p:sp>
      <p:sp>
        <p:nvSpPr>
          <p:cNvPr id="5" name="Content Placeholder 4"/>
          <p:cNvSpPr>
            <a:spLocks noGrp="1"/>
          </p:cNvSpPr>
          <p:nvPr>
            <p:ph sz="quarter" idx="1"/>
          </p:nvPr>
        </p:nvSpPr>
        <p:spPr/>
        <p:txBody>
          <a:bodyPr>
            <a:normAutofit/>
          </a:bodyPr>
          <a:lstStyle/>
          <a:p>
            <a:pPr marL="0" indent="0">
              <a:buNone/>
            </a:pPr>
            <a:r>
              <a:rPr lang="en-ZA" dirty="0"/>
              <a:t>. </a:t>
            </a:r>
          </a:p>
          <a:p>
            <a:endParaRPr lang="en-ZA" dirty="0"/>
          </a:p>
        </p:txBody>
      </p:sp>
      <p:graphicFrame>
        <p:nvGraphicFramePr>
          <p:cNvPr id="3" name="Diagram 2">
            <a:extLst>
              <a:ext uri="{FF2B5EF4-FFF2-40B4-BE49-F238E27FC236}">
                <a16:creationId xmlns:a16="http://schemas.microsoft.com/office/drawing/2014/main" id="{12C74F2A-5486-4F97-861D-4B8FB06202AE}"/>
              </a:ext>
            </a:extLst>
          </p:cNvPr>
          <p:cNvGraphicFramePr/>
          <p:nvPr>
            <p:extLst>
              <p:ext uri="{D42A27DB-BD31-4B8C-83A1-F6EECF244321}">
                <p14:modId xmlns:p14="http://schemas.microsoft.com/office/powerpoint/2010/main" val="1059519132"/>
              </p:ext>
            </p:extLst>
          </p:nvPr>
        </p:nvGraphicFramePr>
        <p:xfrm>
          <a:off x="603504" y="1413296"/>
          <a:ext cx="7944148" cy="4987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923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Anxiety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64</a:t>
            </a:fld>
            <a:endParaRPr lang="en-ZA" dirty="0"/>
          </a:p>
        </p:txBody>
      </p:sp>
      <p:sp>
        <p:nvSpPr>
          <p:cNvPr id="5" name="Content Placeholder 4"/>
          <p:cNvSpPr>
            <a:spLocks noGrp="1"/>
          </p:cNvSpPr>
          <p:nvPr>
            <p:ph sz="quarter" idx="1"/>
          </p:nvPr>
        </p:nvSpPr>
        <p:spPr>
          <a:xfrm>
            <a:off x="3505053" y="1530300"/>
            <a:ext cx="4840100" cy="4680000"/>
          </a:xfrm>
        </p:spPr>
        <p:txBody>
          <a:bodyPr>
            <a:normAutofit/>
          </a:bodyPr>
          <a:lstStyle/>
          <a:p>
            <a:pPr marL="0" indent="0">
              <a:buNone/>
            </a:pPr>
            <a:r>
              <a:rPr lang="en-ZA" b="1" dirty="0"/>
              <a:t>Assessment anxiety</a:t>
            </a:r>
          </a:p>
          <a:p>
            <a:r>
              <a:rPr lang="en-ZA" dirty="0"/>
              <a:t>Caused by  attitude towards assessment. </a:t>
            </a:r>
          </a:p>
          <a:p>
            <a:r>
              <a:rPr lang="en-ZA" dirty="0"/>
              <a:t>Ensure that learners understand assessment measures required</a:t>
            </a:r>
          </a:p>
          <a:p>
            <a:r>
              <a:rPr lang="en-GB" dirty="0"/>
              <a:t>Relaxations exercises</a:t>
            </a:r>
          </a:p>
          <a:p>
            <a:r>
              <a:rPr lang="en-GB" dirty="0"/>
              <a:t>Effective study habits</a:t>
            </a:r>
          </a:p>
          <a:p>
            <a:r>
              <a:rPr lang="en-GB" dirty="0"/>
              <a:t>Extra lessons or one-on-one coaching to help close  gaps.</a:t>
            </a:r>
            <a:endParaRPr lang="en-ZA" dirty="0"/>
          </a:p>
        </p:txBody>
      </p:sp>
      <p:pic>
        <p:nvPicPr>
          <p:cNvPr id="7" name="Picture 6" descr="A picture containing indoor&#10;&#10;Description automatically generated">
            <a:extLst>
              <a:ext uri="{FF2B5EF4-FFF2-40B4-BE49-F238E27FC236}">
                <a16:creationId xmlns:a16="http://schemas.microsoft.com/office/drawing/2014/main" id="{65EB98CB-6491-42A2-94FA-26D7AD12F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04" y="2058809"/>
            <a:ext cx="2706204" cy="3375320"/>
          </a:xfrm>
          <a:prstGeom prst="rect">
            <a:avLst/>
          </a:prstGeom>
        </p:spPr>
      </p:pic>
    </p:spTree>
    <p:extLst>
      <p:ext uri="{BB962C8B-B14F-4D97-AF65-F5344CB8AC3E}">
        <p14:creationId xmlns:p14="http://schemas.microsoft.com/office/powerpoint/2010/main" val="18915554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35EA58-FBF8-47B8-9171-0458E3EECF00}"/>
              </a:ext>
            </a:extLst>
          </p:cNvPr>
          <p:cNvSpPr>
            <a:spLocks noGrp="1"/>
          </p:cNvSpPr>
          <p:nvPr>
            <p:ph type="title"/>
          </p:nvPr>
        </p:nvSpPr>
        <p:spPr/>
        <p:txBody>
          <a:bodyPr>
            <a:normAutofit/>
          </a:bodyPr>
          <a:lstStyle/>
          <a:p>
            <a:r>
              <a:rPr lang="en-ZA" dirty="0"/>
              <a:t>Barriers to Learning</a:t>
            </a:r>
          </a:p>
        </p:txBody>
      </p:sp>
      <p:sp>
        <p:nvSpPr>
          <p:cNvPr id="3" name="Slide Number Placeholder 2">
            <a:extLst>
              <a:ext uri="{FF2B5EF4-FFF2-40B4-BE49-F238E27FC236}">
                <a16:creationId xmlns:a16="http://schemas.microsoft.com/office/drawing/2014/main" id="{9D9CA08D-018C-4B60-B7C7-6A35DA78AEDF}"/>
              </a:ext>
            </a:extLst>
          </p:cNvPr>
          <p:cNvSpPr>
            <a:spLocks noGrp="1"/>
          </p:cNvSpPr>
          <p:nvPr>
            <p:ph type="sldNum" sz="quarter" idx="12"/>
          </p:nvPr>
        </p:nvSpPr>
        <p:spPr/>
        <p:txBody>
          <a:bodyPr/>
          <a:lstStyle/>
          <a:p>
            <a:fld id="{32F83655-DC73-417F-8B26-EB7A1DBB5382}" type="slidenum">
              <a:rPr lang="en-ZA" smtClean="0"/>
              <a:pPr/>
              <a:t>65</a:t>
            </a:fld>
            <a:endParaRPr lang="en-ZA" dirty="0"/>
          </a:p>
        </p:txBody>
      </p:sp>
      <p:sp>
        <p:nvSpPr>
          <p:cNvPr id="6" name="Content Placeholder 5">
            <a:extLst>
              <a:ext uri="{FF2B5EF4-FFF2-40B4-BE49-F238E27FC236}">
                <a16:creationId xmlns:a16="http://schemas.microsoft.com/office/drawing/2014/main" id="{4C18BEA5-23A8-4148-9EC6-C2C50E576C14}"/>
              </a:ext>
            </a:extLst>
          </p:cNvPr>
          <p:cNvSpPr>
            <a:spLocks noGrp="1"/>
          </p:cNvSpPr>
          <p:nvPr>
            <p:ph sz="quarter" idx="1"/>
          </p:nvPr>
        </p:nvSpPr>
        <p:spPr/>
        <p:txBody>
          <a:bodyPr anchor="ctr"/>
          <a:lstStyle/>
          <a:p>
            <a:pPr marL="0" indent="0">
              <a:buNone/>
            </a:pPr>
            <a:r>
              <a:rPr lang="en-GB" dirty="0"/>
              <a:t>Anything which hampers the progress of a learner who would otherwise be able to achieve good results.</a:t>
            </a:r>
            <a:r>
              <a:rPr lang="en-ZA" i="1" dirty="0"/>
              <a:t>.</a:t>
            </a:r>
            <a:r>
              <a:rPr lang="en-ZA" dirty="0"/>
              <a:t> </a:t>
            </a:r>
          </a:p>
        </p:txBody>
      </p:sp>
    </p:spTree>
    <p:extLst>
      <p:ext uri="{BB962C8B-B14F-4D97-AF65-F5344CB8AC3E}">
        <p14:creationId xmlns:p14="http://schemas.microsoft.com/office/powerpoint/2010/main" val="36845884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Barriers to learning</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66</a:t>
            </a:fld>
            <a:endParaRPr lang="en-ZA" dirty="0"/>
          </a:p>
        </p:txBody>
      </p:sp>
      <p:sp>
        <p:nvSpPr>
          <p:cNvPr id="5" name="Content Placeholder 4"/>
          <p:cNvSpPr>
            <a:spLocks noGrp="1"/>
          </p:cNvSpPr>
          <p:nvPr>
            <p:ph sz="quarter" idx="1"/>
          </p:nvPr>
        </p:nvSpPr>
        <p:spPr/>
        <p:txBody>
          <a:bodyPr>
            <a:normAutofit/>
          </a:bodyPr>
          <a:lstStyle/>
          <a:p>
            <a:r>
              <a:rPr lang="en-GB" dirty="0"/>
              <a:t>Common barriers are communication barriers. </a:t>
            </a:r>
          </a:p>
          <a:p>
            <a:r>
              <a:rPr lang="en-GB" dirty="0"/>
              <a:t>Past experiences </a:t>
            </a:r>
          </a:p>
          <a:p>
            <a:r>
              <a:rPr lang="en-GB" dirty="0"/>
              <a:t>External barriers</a:t>
            </a:r>
          </a:p>
          <a:p>
            <a:r>
              <a:rPr lang="en-GB" dirty="0"/>
              <a:t>Internal barriers</a:t>
            </a:r>
          </a:p>
          <a:p>
            <a:r>
              <a:rPr lang="en-GB" dirty="0"/>
              <a:t>physical, such as physical disabilities</a:t>
            </a:r>
          </a:p>
          <a:p>
            <a:r>
              <a:rPr lang="en-GB" dirty="0"/>
              <a:t>Other barriers </a:t>
            </a:r>
          </a:p>
          <a:p>
            <a:pPr lvl="1"/>
            <a:r>
              <a:rPr lang="en-GB" dirty="0"/>
              <a:t>living far from a study centre </a:t>
            </a:r>
          </a:p>
          <a:p>
            <a:pPr lvl="1"/>
            <a:r>
              <a:rPr lang="en-GB" dirty="0"/>
              <a:t>access to technology and internet</a:t>
            </a:r>
            <a:endParaRPr lang="en-ZA" dirty="0"/>
          </a:p>
          <a:p>
            <a:endParaRPr lang="en-GB" dirty="0"/>
          </a:p>
          <a:p>
            <a:endParaRPr lang="en-ZA" dirty="0"/>
          </a:p>
        </p:txBody>
      </p:sp>
      <p:pic>
        <p:nvPicPr>
          <p:cNvPr id="6" name="Picture 5" descr="C:\Users\Shelle\Dropbox\Business LR - New 20130421 (1)\shutterstock_176647535 LR.jpg">
            <a:extLst>
              <a:ext uri="{FF2B5EF4-FFF2-40B4-BE49-F238E27FC236}">
                <a16:creationId xmlns:a16="http://schemas.microsoft.com/office/drawing/2014/main" id="{FAC9E948-026A-4DC3-ACFB-4647FE04C6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32174" y="1895061"/>
            <a:ext cx="2802001" cy="2896007"/>
          </a:xfrm>
          <a:prstGeom prst="rect">
            <a:avLst/>
          </a:prstGeom>
          <a:noFill/>
          <a:ln>
            <a:noFill/>
          </a:ln>
        </p:spPr>
      </p:pic>
    </p:spTree>
    <p:extLst>
      <p:ext uri="{BB962C8B-B14F-4D97-AF65-F5344CB8AC3E}">
        <p14:creationId xmlns:p14="http://schemas.microsoft.com/office/powerpoint/2010/main" val="26209293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Analyse and Identify Learner Needs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67</a:t>
            </a:fld>
            <a:endParaRPr lang="en-ZA" dirty="0"/>
          </a:p>
        </p:txBody>
      </p:sp>
      <p:sp>
        <p:nvSpPr>
          <p:cNvPr id="5" name="Content Placeholder 4"/>
          <p:cNvSpPr>
            <a:spLocks noGrp="1"/>
          </p:cNvSpPr>
          <p:nvPr>
            <p:ph sz="quarter" idx="1"/>
          </p:nvPr>
        </p:nvSpPr>
        <p:spPr>
          <a:xfrm>
            <a:off x="462372" y="1758900"/>
            <a:ext cx="8219256" cy="4680000"/>
          </a:xfrm>
        </p:spPr>
        <p:txBody>
          <a:bodyPr/>
          <a:lstStyle/>
          <a:p>
            <a:pPr lvl="0"/>
            <a:r>
              <a:rPr lang="en-ZA" dirty="0"/>
              <a:t>Learning and assessment opportunities</a:t>
            </a:r>
          </a:p>
          <a:p>
            <a:pPr lvl="0"/>
            <a:r>
              <a:rPr lang="en-ZA" dirty="0"/>
              <a:t>Learning and assessment anxiety</a:t>
            </a:r>
          </a:p>
          <a:p>
            <a:pPr lvl="0"/>
            <a:r>
              <a:rPr lang="en-ZA" dirty="0"/>
              <a:t>Need and opportunities for recognition of prior learning</a:t>
            </a:r>
          </a:p>
          <a:p>
            <a:pPr lvl="0"/>
            <a:r>
              <a:rPr lang="en-ZA" dirty="0"/>
              <a:t>Barriers to learning</a:t>
            </a:r>
          </a:p>
          <a:p>
            <a:pPr marL="0" indent="0">
              <a:buNone/>
            </a:pPr>
            <a:endParaRPr lang="en-ZA" dirty="0"/>
          </a:p>
        </p:txBody>
      </p:sp>
      <p:pic>
        <p:nvPicPr>
          <p:cNvPr id="6" name="Picture 5" descr="A picture containing indoor, wall, sitting&#10;&#10;Description automatically generated">
            <a:extLst>
              <a:ext uri="{FF2B5EF4-FFF2-40B4-BE49-F238E27FC236}">
                <a16:creationId xmlns:a16="http://schemas.microsoft.com/office/drawing/2014/main" id="{1E7D4C60-666E-4FEB-84D3-4379701AD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266" y="3429000"/>
            <a:ext cx="3411221" cy="3009900"/>
          </a:xfrm>
          <a:prstGeom prst="rect">
            <a:avLst/>
          </a:prstGeom>
        </p:spPr>
      </p:pic>
    </p:spTree>
    <p:extLst>
      <p:ext uri="{BB962C8B-B14F-4D97-AF65-F5344CB8AC3E}">
        <p14:creationId xmlns:p14="http://schemas.microsoft.com/office/powerpoint/2010/main" val="23689481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35EA58-FBF8-47B8-9171-0458E3EECF00}"/>
              </a:ext>
            </a:extLst>
          </p:cNvPr>
          <p:cNvSpPr>
            <a:spLocks noGrp="1"/>
          </p:cNvSpPr>
          <p:nvPr>
            <p:ph type="title"/>
          </p:nvPr>
        </p:nvSpPr>
        <p:spPr/>
        <p:txBody>
          <a:bodyPr>
            <a:normAutofit/>
          </a:bodyPr>
          <a:lstStyle/>
          <a:p>
            <a:r>
              <a:rPr lang="en-ZA" dirty="0"/>
              <a:t>Creating Rapport</a:t>
            </a:r>
          </a:p>
        </p:txBody>
      </p:sp>
      <p:sp>
        <p:nvSpPr>
          <p:cNvPr id="3" name="Slide Number Placeholder 2">
            <a:extLst>
              <a:ext uri="{FF2B5EF4-FFF2-40B4-BE49-F238E27FC236}">
                <a16:creationId xmlns:a16="http://schemas.microsoft.com/office/drawing/2014/main" id="{9D9CA08D-018C-4B60-B7C7-6A35DA78AEDF}"/>
              </a:ext>
            </a:extLst>
          </p:cNvPr>
          <p:cNvSpPr>
            <a:spLocks noGrp="1"/>
          </p:cNvSpPr>
          <p:nvPr>
            <p:ph type="sldNum" sz="quarter" idx="12"/>
          </p:nvPr>
        </p:nvSpPr>
        <p:spPr/>
        <p:txBody>
          <a:bodyPr/>
          <a:lstStyle/>
          <a:p>
            <a:fld id="{32F83655-DC73-417F-8B26-EB7A1DBB5382}" type="slidenum">
              <a:rPr lang="en-ZA" smtClean="0"/>
              <a:pPr/>
              <a:t>68</a:t>
            </a:fld>
            <a:endParaRPr lang="en-ZA" dirty="0"/>
          </a:p>
        </p:txBody>
      </p:sp>
      <p:sp>
        <p:nvSpPr>
          <p:cNvPr id="6" name="Content Placeholder 5">
            <a:extLst>
              <a:ext uri="{FF2B5EF4-FFF2-40B4-BE49-F238E27FC236}">
                <a16:creationId xmlns:a16="http://schemas.microsoft.com/office/drawing/2014/main" id="{4C18BEA5-23A8-4148-9EC6-C2C50E576C14}"/>
              </a:ext>
            </a:extLst>
          </p:cNvPr>
          <p:cNvSpPr>
            <a:spLocks noGrp="1"/>
          </p:cNvSpPr>
          <p:nvPr>
            <p:ph sz="quarter" idx="1"/>
          </p:nvPr>
        </p:nvSpPr>
        <p:spPr/>
        <p:txBody>
          <a:bodyPr anchor="ctr"/>
          <a:lstStyle/>
          <a:p>
            <a:pPr marL="0" indent="0">
              <a:buNone/>
            </a:pPr>
            <a:r>
              <a:rPr lang="en-ZA" b="1" dirty="0"/>
              <a:t>Rapport</a:t>
            </a:r>
            <a:r>
              <a:rPr lang="en-ZA" dirty="0"/>
              <a:t> is a state of harmonious understanding with another individual or group that enables greater and easier communication. </a:t>
            </a:r>
          </a:p>
        </p:txBody>
      </p:sp>
    </p:spTree>
    <p:extLst>
      <p:ext uri="{BB962C8B-B14F-4D97-AF65-F5344CB8AC3E}">
        <p14:creationId xmlns:p14="http://schemas.microsoft.com/office/powerpoint/2010/main" val="12837218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Creating rapport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69</a:t>
            </a:fld>
            <a:endParaRPr lang="en-ZA" dirty="0"/>
          </a:p>
        </p:txBody>
      </p:sp>
      <p:sp>
        <p:nvSpPr>
          <p:cNvPr id="5" name="Content Placeholder 4"/>
          <p:cNvSpPr>
            <a:spLocks noGrp="1"/>
          </p:cNvSpPr>
          <p:nvPr>
            <p:ph sz="quarter" idx="1"/>
          </p:nvPr>
        </p:nvSpPr>
        <p:spPr>
          <a:xfrm>
            <a:off x="374905" y="1530300"/>
            <a:ext cx="5111496" cy="4680000"/>
          </a:xfrm>
        </p:spPr>
        <p:txBody>
          <a:bodyPr>
            <a:normAutofit/>
          </a:bodyPr>
          <a:lstStyle/>
          <a:p>
            <a:r>
              <a:rPr lang="en-ZA" b="1" dirty="0"/>
              <a:t>Make a connection. Practitioner and learner need to</a:t>
            </a:r>
            <a:r>
              <a:rPr lang="en-ZA" dirty="0"/>
              <a:t>:</a:t>
            </a:r>
          </a:p>
          <a:p>
            <a:pPr lvl="0" fontAlgn="base"/>
            <a:r>
              <a:rPr lang="en-ZA" dirty="0">
                <a:effectLst>
                  <a:outerShdw sx="0" sy="0">
                    <a:srgbClr val="000000"/>
                  </a:outerShdw>
                </a:effectLst>
              </a:rPr>
              <a:t>Develop common understanding of process of guidance and support</a:t>
            </a:r>
          </a:p>
          <a:p>
            <a:pPr lvl="0" fontAlgn="base"/>
            <a:r>
              <a:rPr lang="en-ZA" dirty="0">
                <a:effectLst>
                  <a:outerShdw sx="0" sy="0">
                    <a:srgbClr val="000000"/>
                  </a:outerShdw>
                </a:effectLst>
              </a:rPr>
              <a:t>Establish  expectations of the roles</a:t>
            </a:r>
          </a:p>
          <a:p>
            <a:pPr lvl="0" fontAlgn="base"/>
            <a:r>
              <a:rPr lang="en-ZA" dirty="0">
                <a:effectLst>
                  <a:outerShdw sx="0" sy="0">
                    <a:srgbClr val="000000"/>
                  </a:outerShdw>
                </a:effectLst>
              </a:rPr>
              <a:t>Discuss goals and objectives</a:t>
            </a:r>
            <a:endParaRPr lang="en-ZA" dirty="0"/>
          </a:p>
        </p:txBody>
      </p:sp>
      <p:pic>
        <p:nvPicPr>
          <p:cNvPr id="6" name="Picture 5" descr="A picture containing indoor, wall, computer, sitting&#10;&#10;Description automatically generated">
            <a:extLst>
              <a:ext uri="{FF2B5EF4-FFF2-40B4-BE49-F238E27FC236}">
                <a16:creationId xmlns:a16="http://schemas.microsoft.com/office/drawing/2014/main" id="{8BC8203A-73E4-42E7-8D0B-3B691C127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4140" y="1969101"/>
            <a:ext cx="2934694" cy="2919797"/>
          </a:xfrm>
          <a:prstGeom prst="rect">
            <a:avLst/>
          </a:prstGeom>
        </p:spPr>
      </p:pic>
    </p:spTree>
    <p:extLst>
      <p:ext uri="{BB962C8B-B14F-4D97-AF65-F5344CB8AC3E}">
        <p14:creationId xmlns:p14="http://schemas.microsoft.com/office/powerpoint/2010/main" val="233884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noFill/>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noFill/>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noFill/>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grpFill/>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grpFill/>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noFill/>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noFill/>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noFill/>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grpFill/>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grpFill/>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noFill/>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grpFill/>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grpFill/>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Creating rapport</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70</a:t>
            </a:fld>
            <a:endParaRPr lang="en-ZA" dirty="0"/>
          </a:p>
        </p:txBody>
      </p:sp>
      <p:sp>
        <p:nvSpPr>
          <p:cNvPr id="5" name="Content Placeholder 4"/>
          <p:cNvSpPr>
            <a:spLocks noGrp="1"/>
          </p:cNvSpPr>
          <p:nvPr>
            <p:ph sz="quarter" idx="1"/>
          </p:nvPr>
        </p:nvSpPr>
        <p:spPr>
          <a:xfrm>
            <a:off x="4031777" y="1758900"/>
            <a:ext cx="4628653" cy="4680000"/>
          </a:xfrm>
        </p:spPr>
        <p:txBody>
          <a:bodyPr>
            <a:normAutofit/>
          </a:bodyPr>
          <a:lstStyle/>
          <a:p>
            <a:r>
              <a:rPr lang="en-ZA" dirty="0"/>
              <a:t>Create rapport,</a:t>
            </a:r>
          </a:p>
          <a:p>
            <a:r>
              <a:rPr lang="en-ZA" dirty="0"/>
              <a:t>Ensure environment is conducive </a:t>
            </a:r>
          </a:p>
          <a:p>
            <a:r>
              <a:rPr lang="en-ZA" dirty="0"/>
              <a:t>Ensure privacy</a:t>
            </a:r>
          </a:p>
          <a:p>
            <a:r>
              <a:rPr lang="en-ZA" dirty="0"/>
              <a:t>Check seating</a:t>
            </a:r>
          </a:p>
          <a:p>
            <a:pPr marL="0" indent="0">
              <a:buNone/>
            </a:pPr>
            <a:endParaRPr lang="en-ZA" dirty="0"/>
          </a:p>
        </p:txBody>
      </p:sp>
      <p:pic>
        <p:nvPicPr>
          <p:cNvPr id="6" name="Picture 5" descr="A picture containing indoor, wall, computer, sitting&#10;&#10;Description automatically generated">
            <a:extLst>
              <a:ext uri="{FF2B5EF4-FFF2-40B4-BE49-F238E27FC236}">
                <a16:creationId xmlns:a16="http://schemas.microsoft.com/office/drawing/2014/main" id="{8BC8203A-73E4-42E7-8D0B-3B691C127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04" y="1530300"/>
            <a:ext cx="2934694" cy="2919797"/>
          </a:xfrm>
          <a:prstGeom prst="rect">
            <a:avLst/>
          </a:prstGeom>
        </p:spPr>
      </p:pic>
    </p:spTree>
    <p:extLst>
      <p:ext uri="{BB962C8B-B14F-4D97-AF65-F5344CB8AC3E}">
        <p14:creationId xmlns:p14="http://schemas.microsoft.com/office/powerpoint/2010/main" val="3143558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Source and Obtain Basic Information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71</a:t>
            </a:fld>
            <a:endParaRPr lang="en-ZA" dirty="0"/>
          </a:p>
        </p:txBody>
      </p:sp>
      <p:sp>
        <p:nvSpPr>
          <p:cNvPr id="5" name="Content Placeholder 4"/>
          <p:cNvSpPr>
            <a:spLocks noGrp="1"/>
          </p:cNvSpPr>
          <p:nvPr>
            <p:ph sz="quarter" idx="1"/>
          </p:nvPr>
        </p:nvSpPr>
        <p:spPr>
          <a:xfrm>
            <a:off x="467544" y="1413296"/>
            <a:ext cx="5191134" cy="4680000"/>
          </a:xfrm>
        </p:spPr>
        <p:txBody>
          <a:bodyPr/>
          <a:lstStyle/>
          <a:p>
            <a:pPr marL="0" indent="0">
              <a:buNone/>
            </a:pPr>
            <a:r>
              <a:rPr lang="en-GB" b="1" dirty="0"/>
              <a:t>Obtain basic information about learner  </a:t>
            </a:r>
            <a:r>
              <a:rPr lang="en-ZA" b="1" dirty="0"/>
              <a:t>Effective questions must be:</a:t>
            </a:r>
          </a:p>
          <a:p>
            <a:pPr lvl="0" fontAlgn="base"/>
            <a:r>
              <a:rPr lang="en-ZA" dirty="0">
                <a:effectLst>
                  <a:outerShdw sx="0" sy="0">
                    <a:srgbClr val="000000"/>
                  </a:outerShdw>
                </a:effectLst>
              </a:rPr>
              <a:t>Open-ended</a:t>
            </a:r>
          </a:p>
          <a:p>
            <a:pPr lvl="0" fontAlgn="base"/>
            <a:r>
              <a:rPr lang="en-ZA" dirty="0">
                <a:effectLst>
                  <a:outerShdw sx="0" sy="0">
                    <a:srgbClr val="000000"/>
                  </a:outerShdw>
                </a:effectLst>
              </a:rPr>
              <a:t>Placed appropriately</a:t>
            </a:r>
          </a:p>
          <a:p>
            <a:pPr lvl="0" fontAlgn="base"/>
            <a:r>
              <a:rPr lang="en-ZA" dirty="0">
                <a:effectLst>
                  <a:outerShdw sx="0" sy="0">
                    <a:srgbClr val="000000"/>
                  </a:outerShdw>
                </a:effectLst>
              </a:rPr>
              <a:t>Authentic</a:t>
            </a:r>
          </a:p>
          <a:p>
            <a:pPr lvl="0" fontAlgn="base"/>
            <a:r>
              <a:rPr lang="en-ZA" dirty="0">
                <a:effectLst>
                  <a:outerShdw sx="0" sy="0">
                    <a:srgbClr val="000000"/>
                  </a:outerShdw>
                </a:effectLst>
              </a:rPr>
              <a:t>Followed by silence</a:t>
            </a:r>
          </a:p>
          <a:p>
            <a:pPr lvl="0" fontAlgn="base"/>
            <a:r>
              <a:rPr lang="en-ZA" dirty="0">
                <a:effectLst>
                  <a:outerShdw sx="0" sy="0">
                    <a:srgbClr val="000000"/>
                  </a:outerShdw>
                </a:effectLst>
              </a:rPr>
              <a:t>Supportive</a:t>
            </a:r>
          </a:p>
          <a:p>
            <a:pPr marL="0" indent="0">
              <a:buNone/>
            </a:pPr>
            <a:endParaRPr lang="en-ZA" dirty="0"/>
          </a:p>
          <a:p>
            <a:pPr marL="0" indent="0">
              <a:buNone/>
            </a:pPr>
            <a:endParaRPr lang="en-ZA" dirty="0"/>
          </a:p>
        </p:txBody>
      </p:sp>
      <p:pic>
        <p:nvPicPr>
          <p:cNvPr id="7" name="Picture 6" descr="C:\Users\Shelle\Dropbox\Business LR - New 20130421 (1)\shutterstock_96855733 LR.jpg">
            <a:extLst>
              <a:ext uri="{FF2B5EF4-FFF2-40B4-BE49-F238E27FC236}">
                <a16:creationId xmlns:a16="http://schemas.microsoft.com/office/drawing/2014/main" id="{D7D1711E-8E57-4108-87F5-4929EB36663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3722" y="1413295"/>
            <a:ext cx="2763078" cy="3362207"/>
          </a:xfrm>
          <a:prstGeom prst="rect">
            <a:avLst/>
          </a:prstGeom>
          <a:noFill/>
          <a:ln>
            <a:noFill/>
          </a:ln>
        </p:spPr>
      </p:pic>
      <p:sp>
        <p:nvSpPr>
          <p:cNvPr id="3" name="TextBox 2">
            <a:extLst>
              <a:ext uri="{FF2B5EF4-FFF2-40B4-BE49-F238E27FC236}">
                <a16:creationId xmlns:a16="http://schemas.microsoft.com/office/drawing/2014/main" id="{FB7F320A-E66E-4107-950B-CE435DC87BA7}"/>
              </a:ext>
            </a:extLst>
          </p:cNvPr>
          <p:cNvSpPr txBox="1"/>
          <p:nvPr/>
        </p:nvSpPr>
        <p:spPr>
          <a:xfrm>
            <a:off x="467544" y="4906161"/>
            <a:ext cx="8072952"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342900" indent="-342900">
              <a:buFont typeface="Arial" panose="020B0604020202020204" pitchFamily="34" charset="0"/>
              <a:buChar char="•"/>
            </a:pPr>
            <a:r>
              <a:rPr lang="en-ZA" sz="2400" dirty="0"/>
              <a:t>Establish an objective view of the learner’s need or problem</a:t>
            </a:r>
          </a:p>
          <a:p>
            <a:pPr marL="342900" indent="-342900">
              <a:buFont typeface="Arial" panose="020B0604020202020204" pitchFamily="34" charset="0"/>
              <a:buChar char="•"/>
            </a:pPr>
            <a:r>
              <a:rPr lang="en-ZA" sz="2400" dirty="0"/>
              <a:t>Record and keep information in  confidential manner </a:t>
            </a:r>
          </a:p>
        </p:txBody>
      </p:sp>
    </p:spTree>
    <p:extLst>
      <p:ext uri="{BB962C8B-B14F-4D97-AF65-F5344CB8AC3E}">
        <p14:creationId xmlns:p14="http://schemas.microsoft.com/office/powerpoint/2010/main" val="20495354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Role Play</a:t>
            </a:r>
          </a:p>
        </p:txBody>
      </p:sp>
      <p:sp>
        <p:nvSpPr>
          <p:cNvPr id="4" name="Slide Number Placeholder 3"/>
          <p:cNvSpPr>
            <a:spLocks noGrp="1"/>
          </p:cNvSpPr>
          <p:nvPr>
            <p:ph type="sldNum" sz="quarter" idx="12"/>
          </p:nvPr>
        </p:nvSpPr>
        <p:spPr/>
        <p:txBody>
          <a:bodyPr/>
          <a:lstStyle/>
          <a:p>
            <a:fld id="{042AED99-7FB4-404E-8A97-64753DCE42EC}" type="slidenum">
              <a:rPr lang="en-US" smtClean="0"/>
              <a:pPr/>
              <a:t>72</a:t>
            </a:fld>
            <a:endParaRPr lang="en-US" dirty="0"/>
          </a:p>
        </p:txBody>
      </p:sp>
      <p:sp>
        <p:nvSpPr>
          <p:cNvPr id="5" name="Content Placeholder 4"/>
          <p:cNvSpPr>
            <a:spLocks noGrp="1"/>
          </p:cNvSpPr>
          <p:nvPr>
            <p:ph sz="quarter" idx="1"/>
          </p:nvPr>
        </p:nvSpPr>
        <p:spPr>
          <a:xfrm>
            <a:off x="1968500" y="2420887"/>
            <a:ext cx="6502400" cy="1541513"/>
          </a:xfrm>
        </p:spPr>
        <p:txBody>
          <a:bodyPr>
            <a:normAutofit/>
          </a:bodyPr>
          <a:lstStyle/>
          <a:p>
            <a:r>
              <a:rPr lang="en-ZA" dirty="0"/>
              <a:t>Pair up with a colleague and take turns to introduce yourself using an introduction statement.</a:t>
            </a:r>
          </a:p>
          <a:p>
            <a:pPr marL="0" indent="0">
              <a:buNone/>
            </a:pPr>
            <a:endParaRPr lang="en-ZA" dirty="0"/>
          </a:p>
        </p:txBody>
      </p:sp>
    </p:spTree>
    <p:extLst>
      <p:ext uri="{BB962C8B-B14F-4D97-AF65-F5344CB8AC3E}">
        <p14:creationId xmlns:p14="http://schemas.microsoft.com/office/powerpoint/2010/main" val="38258257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5F1E-4804-4BBA-A567-A6CA1BBFDF8D}"/>
              </a:ext>
            </a:extLst>
          </p:cNvPr>
          <p:cNvSpPr>
            <a:spLocks noGrp="1"/>
          </p:cNvSpPr>
          <p:nvPr>
            <p:ph type="title"/>
          </p:nvPr>
        </p:nvSpPr>
        <p:spPr/>
        <p:txBody>
          <a:bodyPr/>
          <a:lstStyle/>
          <a:p>
            <a:r>
              <a:rPr lang="en-ZA" dirty="0"/>
              <a:t>Formative Assessment</a:t>
            </a:r>
          </a:p>
        </p:txBody>
      </p:sp>
      <p:sp>
        <p:nvSpPr>
          <p:cNvPr id="3" name="Slide Number Placeholder 2">
            <a:extLst>
              <a:ext uri="{FF2B5EF4-FFF2-40B4-BE49-F238E27FC236}">
                <a16:creationId xmlns:a16="http://schemas.microsoft.com/office/drawing/2014/main" id="{A4490EC3-2606-4A65-8C59-B96647AD0C05}"/>
              </a:ext>
            </a:extLst>
          </p:cNvPr>
          <p:cNvSpPr>
            <a:spLocks noGrp="1"/>
          </p:cNvSpPr>
          <p:nvPr>
            <p:ph type="sldNum" sz="quarter" idx="12"/>
          </p:nvPr>
        </p:nvSpPr>
        <p:spPr/>
        <p:txBody>
          <a:bodyPr/>
          <a:lstStyle/>
          <a:p>
            <a:fld id="{042AED99-7FB4-404E-8A97-64753DCE42EC}" type="slidenum">
              <a:rPr lang="en-US" smtClean="0"/>
              <a:pPr/>
              <a:t>73</a:t>
            </a:fld>
            <a:endParaRPr lang="en-US" dirty="0"/>
          </a:p>
        </p:txBody>
      </p:sp>
      <p:sp>
        <p:nvSpPr>
          <p:cNvPr id="4" name="Content Placeholder 3">
            <a:extLst>
              <a:ext uri="{FF2B5EF4-FFF2-40B4-BE49-F238E27FC236}">
                <a16:creationId xmlns:a16="http://schemas.microsoft.com/office/drawing/2014/main" id="{84B4D7C0-CF31-4263-AF4B-A45C51E0734F}"/>
              </a:ext>
            </a:extLst>
          </p:cNvPr>
          <p:cNvSpPr>
            <a:spLocks noGrp="1"/>
          </p:cNvSpPr>
          <p:nvPr>
            <p:ph sz="quarter" idx="1"/>
          </p:nvPr>
        </p:nvSpPr>
        <p:spPr/>
        <p:txBody>
          <a:bodyPr anchor="ctr"/>
          <a:lstStyle/>
          <a:p>
            <a:r>
              <a:rPr lang="en-ZA" dirty="0"/>
              <a:t>Complete Formative Assessment 1 in PoE</a:t>
            </a:r>
          </a:p>
        </p:txBody>
      </p:sp>
    </p:spTree>
    <p:extLst>
      <p:ext uri="{BB962C8B-B14F-4D97-AF65-F5344CB8AC3E}">
        <p14:creationId xmlns:p14="http://schemas.microsoft.com/office/powerpoint/2010/main" val="146545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2</a:t>
            </a:r>
          </a:p>
        </p:txBody>
      </p:sp>
      <p:sp>
        <p:nvSpPr>
          <p:cNvPr id="3" name="Text Placeholder 2"/>
          <p:cNvSpPr>
            <a:spLocks noGrp="1"/>
          </p:cNvSpPr>
          <p:nvPr>
            <p:ph type="body" idx="1"/>
          </p:nvPr>
        </p:nvSpPr>
        <p:spPr/>
        <p:txBody>
          <a:bodyPr/>
          <a:lstStyle/>
          <a:p>
            <a:r>
              <a:rPr lang="en-ZA" dirty="0"/>
              <a:t>Prepare and Review an Individual Development Plan</a:t>
            </a:r>
          </a:p>
        </p:txBody>
      </p:sp>
      <p:sp>
        <p:nvSpPr>
          <p:cNvPr id="5" name="Slide Number Placeholder 4"/>
          <p:cNvSpPr>
            <a:spLocks noGrp="1"/>
          </p:cNvSpPr>
          <p:nvPr>
            <p:ph type="sldNum" sz="quarter" idx="12"/>
          </p:nvPr>
        </p:nvSpPr>
        <p:spPr/>
        <p:txBody>
          <a:bodyPr/>
          <a:lstStyle/>
          <a:p>
            <a:fld id="{4980778A-6F9D-4141-8080-B8192EADCD40}" type="slidenum">
              <a:rPr lang="en-ZA" smtClean="0"/>
              <a:pPr/>
              <a:t>74</a:t>
            </a:fld>
            <a:endParaRPr lang="en-ZA" dirty="0"/>
          </a:p>
        </p:txBody>
      </p:sp>
      <p:pic>
        <p:nvPicPr>
          <p:cNvPr id="6" name="Picture 5" descr="ec_i_outcomes_2.gif">
            <a:extLst>
              <a:ext uri="{FF2B5EF4-FFF2-40B4-BE49-F238E27FC236}">
                <a16:creationId xmlns:a16="http://schemas.microsoft.com/office/drawing/2014/main" id="{C129BFE0-2092-4E89-94CA-EDCD89779EC5}"/>
              </a:ext>
            </a:extLst>
          </p:cNvPr>
          <p:cNvPicPr/>
          <p:nvPr/>
        </p:nvPicPr>
        <p:blipFill>
          <a:blip r:embed="rId2" cstate="print"/>
          <a:stretch>
            <a:fillRect/>
          </a:stretch>
        </p:blipFill>
        <p:spPr>
          <a:xfrm>
            <a:off x="3717235" y="5105400"/>
            <a:ext cx="2001078" cy="13684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07328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Criteria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75</a:t>
            </a:fld>
            <a:endParaRPr lang="en-ZA" dirty="0"/>
          </a:p>
        </p:txBody>
      </p:sp>
      <p:sp>
        <p:nvSpPr>
          <p:cNvPr id="5" name="Content Placeholder 4"/>
          <p:cNvSpPr>
            <a:spLocks noGrp="1"/>
          </p:cNvSpPr>
          <p:nvPr>
            <p:ph sz="quarter" idx="1"/>
          </p:nvPr>
        </p:nvSpPr>
        <p:spPr>
          <a:xfrm>
            <a:off x="462372" y="1638583"/>
            <a:ext cx="8219256" cy="4680000"/>
          </a:xfrm>
        </p:spPr>
        <p:txBody>
          <a:bodyPr>
            <a:normAutofit/>
          </a:bodyPr>
          <a:lstStyle/>
          <a:p>
            <a:pPr marL="457200" lvl="0" indent="-457200">
              <a:buFont typeface="+mj-lt"/>
              <a:buAutoNum type="arabicPeriod"/>
            </a:pPr>
            <a:r>
              <a:rPr lang="en-ZA" dirty="0"/>
              <a:t>Learner goals, objectives, and aspirations are identified in an open and participative manner. </a:t>
            </a:r>
          </a:p>
          <a:p>
            <a:pPr marL="457200" lvl="0" indent="-457200">
              <a:buFont typeface="+mj-lt"/>
              <a:buAutoNum type="arabicPeriod"/>
            </a:pPr>
            <a:r>
              <a:rPr lang="en-ZA" dirty="0"/>
              <a:t>Opportunities for learning and assessment are matched to identified goals, objectives, and aspirations. </a:t>
            </a:r>
          </a:p>
          <a:p>
            <a:pPr marL="457200" lvl="0" indent="-457200">
              <a:buFont typeface="+mj-lt"/>
              <a:buAutoNum type="arabicPeriod"/>
            </a:pPr>
            <a:r>
              <a:rPr lang="en-ZA" dirty="0"/>
              <a:t>The individual development plan identifies learning outcomes to be achieved and incorporates clear descriptions of opportunities for learning and assessment with agreed timeframes for completion. The plan identifies potential barriers to learning and assessment, and provides possible ways for dealing with such barriers. </a:t>
            </a:r>
          </a:p>
        </p:txBody>
      </p:sp>
      <p:pic>
        <p:nvPicPr>
          <p:cNvPr id="6" name="Picture 5" descr="ec_i_summative_2.gif">
            <a:extLst>
              <a:ext uri="{FF2B5EF4-FFF2-40B4-BE49-F238E27FC236}">
                <a16:creationId xmlns:a16="http://schemas.microsoft.com/office/drawing/2014/main" id="{83420189-4556-4784-850B-DF4BF773C998}"/>
              </a:ext>
            </a:extLst>
          </p:cNvPr>
          <p:cNvPicPr/>
          <p:nvPr/>
        </p:nvPicPr>
        <p:blipFill>
          <a:blip r:embed="rId2" cstate="print"/>
          <a:stretch>
            <a:fillRect/>
          </a:stretch>
        </p:blipFill>
        <p:spPr>
          <a:xfrm>
            <a:off x="3260035" y="5539408"/>
            <a:ext cx="3140765" cy="9536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96985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Assessment Criteria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76</a:t>
            </a:fld>
            <a:endParaRPr lang="en-ZA" dirty="0"/>
          </a:p>
        </p:txBody>
      </p:sp>
      <p:sp>
        <p:nvSpPr>
          <p:cNvPr id="5" name="Content Placeholder 4"/>
          <p:cNvSpPr>
            <a:spLocks noGrp="1"/>
          </p:cNvSpPr>
          <p:nvPr>
            <p:ph sz="quarter" idx="1"/>
          </p:nvPr>
        </p:nvSpPr>
        <p:spPr>
          <a:xfrm>
            <a:off x="467544" y="1530300"/>
            <a:ext cx="8219256" cy="4680000"/>
          </a:xfrm>
        </p:spPr>
        <p:txBody>
          <a:bodyPr>
            <a:normAutofit/>
          </a:bodyPr>
          <a:lstStyle/>
          <a:p>
            <a:pPr marL="457200" lvl="0" indent="-457200">
              <a:buFont typeface="+mj-lt"/>
              <a:buAutoNum type="arabicPeriod" startAt="4"/>
            </a:pPr>
            <a:r>
              <a:rPr lang="en-ZA" dirty="0"/>
              <a:t>Goals are reviewed and adjusted over a period of time to match the learner's requirements. External factors, such as workplace or career opportunities are considered in the review. </a:t>
            </a:r>
          </a:p>
          <a:p>
            <a:pPr marL="457200" lvl="0" indent="-457200">
              <a:buFont typeface="+mj-lt"/>
              <a:buAutoNum type="arabicPeriod" startAt="4"/>
            </a:pPr>
            <a:r>
              <a:rPr lang="en-ZA" dirty="0"/>
              <a:t>Development plan is reviewed and adjusted at agreed intervals and matches the learner's requirements while taking into account external and other factors impacting on the achievement of the learner's goals, objectives, and aspirations.</a:t>
            </a:r>
          </a:p>
        </p:txBody>
      </p:sp>
      <p:pic>
        <p:nvPicPr>
          <p:cNvPr id="6" name="Picture 5" descr="ec_i_summative_2.gif">
            <a:extLst>
              <a:ext uri="{FF2B5EF4-FFF2-40B4-BE49-F238E27FC236}">
                <a16:creationId xmlns:a16="http://schemas.microsoft.com/office/drawing/2014/main" id="{5B10AA45-F81E-4727-BD39-0472CD63535F}"/>
              </a:ext>
            </a:extLst>
          </p:cNvPr>
          <p:cNvPicPr/>
          <p:nvPr/>
        </p:nvPicPr>
        <p:blipFill>
          <a:blip r:embed="rId2" cstate="print"/>
          <a:stretch>
            <a:fillRect/>
          </a:stretch>
        </p:blipFill>
        <p:spPr>
          <a:xfrm>
            <a:off x="3273287" y="5327700"/>
            <a:ext cx="3140765" cy="9536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85320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Identify Goals and Aspirations of Learner</a:t>
            </a:r>
            <a:endParaRPr lang="en-ZA" dirty="0"/>
          </a:p>
        </p:txBody>
      </p:sp>
      <p:sp>
        <p:nvSpPr>
          <p:cNvPr id="4" name="Slide Number Placeholder 3"/>
          <p:cNvSpPr>
            <a:spLocks noGrp="1"/>
          </p:cNvSpPr>
          <p:nvPr>
            <p:ph type="sldNum" sz="quarter" idx="12"/>
          </p:nvPr>
        </p:nvSpPr>
        <p:spPr/>
        <p:txBody>
          <a:bodyPr/>
          <a:lstStyle/>
          <a:p>
            <a:fld id="{32F83655-DC73-417F-8B26-EB7A1DBB5382}" type="slidenum">
              <a:rPr lang="en-ZA" smtClean="0"/>
              <a:pPr/>
              <a:t>77</a:t>
            </a:fld>
            <a:endParaRPr lang="en-ZA" dirty="0"/>
          </a:p>
        </p:txBody>
      </p:sp>
      <p:sp>
        <p:nvSpPr>
          <p:cNvPr id="5" name="Content Placeholder 4"/>
          <p:cNvSpPr>
            <a:spLocks noGrp="1"/>
          </p:cNvSpPr>
          <p:nvPr>
            <p:ph sz="quarter" idx="1"/>
          </p:nvPr>
        </p:nvSpPr>
        <p:spPr>
          <a:xfrm>
            <a:off x="1095341" y="1530300"/>
            <a:ext cx="5350160" cy="4680000"/>
          </a:xfrm>
        </p:spPr>
        <p:txBody>
          <a:bodyPr/>
          <a:lstStyle/>
          <a:p>
            <a:r>
              <a:rPr lang="en-GB" dirty="0"/>
              <a:t>Identify problem or issue, </a:t>
            </a:r>
          </a:p>
          <a:p>
            <a:r>
              <a:rPr lang="en-GB" dirty="0"/>
              <a:t>Discuss learner’s goals, objectives and aspirations. </a:t>
            </a:r>
          </a:p>
          <a:p>
            <a:r>
              <a:rPr lang="en-GB" dirty="0"/>
              <a:t>Write on interview sheet. </a:t>
            </a:r>
          </a:p>
          <a:p>
            <a:r>
              <a:rPr lang="en-GB" dirty="0"/>
              <a:t>Identify direction and possible learning path</a:t>
            </a:r>
          </a:p>
          <a:p>
            <a:r>
              <a:rPr lang="en-GB" dirty="0"/>
              <a:t>Link the goals to  issues or problems</a:t>
            </a:r>
          </a:p>
          <a:p>
            <a:r>
              <a:rPr lang="en-GB" dirty="0"/>
              <a:t>Identify barriers and solutions</a:t>
            </a:r>
          </a:p>
          <a:p>
            <a:r>
              <a:rPr lang="en-GB" dirty="0"/>
              <a:t>Identify  and decide on learning programmes and workshops</a:t>
            </a:r>
          </a:p>
          <a:p>
            <a:endParaRPr lang="en-ZA" dirty="0"/>
          </a:p>
        </p:txBody>
      </p:sp>
      <p:sp>
        <p:nvSpPr>
          <p:cNvPr id="3" name="Rectangle 2">
            <a:extLst>
              <a:ext uri="{FF2B5EF4-FFF2-40B4-BE49-F238E27FC236}">
                <a16:creationId xmlns:a16="http://schemas.microsoft.com/office/drawing/2014/main" id="{1854FB4A-F20C-448A-93C8-B3201A40DA24}"/>
              </a:ext>
            </a:extLst>
          </p:cNvPr>
          <p:cNvSpPr>
            <a:spLocks noChangeArrowheads="1"/>
          </p:cNvSpPr>
          <p:nvPr/>
        </p:nvSpPr>
        <p:spPr bwMode="auto">
          <a:xfrm flipV="1">
            <a:off x="2303655" y="2557668"/>
            <a:ext cx="132278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6" name="Object 5">
            <a:extLst>
              <a:ext uri="{FF2B5EF4-FFF2-40B4-BE49-F238E27FC236}">
                <a16:creationId xmlns:a16="http://schemas.microsoft.com/office/drawing/2014/main" id="{C63838CC-99BC-4E78-9335-6CBE52143AA2}"/>
              </a:ext>
            </a:extLst>
          </p:cNvPr>
          <p:cNvGraphicFramePr>
            <a:graphicFrameLocks noChangeAspect="1"/>
          </p:cNvGraphicFramePr>
          <p:nvPr>
            <p:extLst>
              <p:ext uri="{D42A27DB-BD31-4B8C-83A1-F6EECF244321}">
                <p14:modId xmlns:p14="http://schemas.microsoft.com/office/powerpoint/2010/main" val="2073597392"/>
              </p:ext>
            </p:extLst>
          </p:nvPr>
        </p:nvGraphicFramePr>
        <p:xfrm>
          <a:off x="5643802" y="1955208"/>
          <a:ext cx="3171485" cy="3267107"/>
        </p:xfrm>
        <a:graphic>
          <a:graphicData uri="http://schemas.openxmlformats.org/presentationml/2006/ole">
            <mc:AlternateContent xmlns:mc="http://schemas.openxmlformats.org/markup-compatibility/2006">
              <mc:Choice xmlns:v="urn:schemas-microsoft-com:vml" Requires="v">
                <p:oleObj spid="_x0000_s1032" name="Bitmap Image" r:id="rId3" imgW="2742857" imgH="2828571" progId="Paint.Picture">
                  <p:embed/>
                </p:oleObj>
              </mc:Choice>
              <mc:Fallback>
                <p:oleObj name="Bitmap Image" r:id="rId3" imgW="2742857" imgH="2828571"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802" y="1955208"/>
                        <a:ext cx="3171485" cy="3267107"/>
                      </a:xfrm>
                      <a:prstGeom prst="rect">
                        <a:avLst/>
                      </a:prstGeom>
                      <a:noFill/>
                    </p:spPr>
                  </p:pic>
                </p:oleObj>
              </mc:Fallback>
            </mc:AlternateContent>
          </a:graphicData>
        </a:graphic>
      </p:graphicFrame>
    </p:spTree>
    <p:extLst>
      <p:ext uri="{BB962C8B-B14F-4D97-AF65-F5344CB8AC3E}">
        <p14:creationId xmlns:p14="http://schemas.microsoft.com/office/powerpoint/2010/main" val="38493710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Identify and Match Opportunities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78</a:t>
            </a:fld>
            <a:endParaRPr lang="en-ZA" dirty="0"/>
          </a:p>
        </p:txBody>
      </p:sp>
      <p:sp>
        <p:nvSpPr>
          <p:cNvPr id="5" name="Content Placeholder 4"/>
          <p:cNvSpPr>
            <a:spLocks noGrp="1"/>
          </p:cNvSpPr>
          <p:nvPr>
            <p:ph sz="quarter" idx="1"/>
          </p:nvPr>
        </p:nvSpPr>
        <p:spPr>
          <a:xfrm>
            <a:off x="467544" y="1413296"/>
            <a:ext cx="4303239" cy="4680000"/>
          </a:xfrm>
        </p:spPr>
        <p:txBody>
          <a:bodyPr/>
          <a:lstStyle/>
          <a:p>
            <a:r>
              <a:rPr lang="en-GB" dirty="0"/>
              <a:t>Consult SAQA website. </a:t>
            </a:r>
          </a:p>
          <a:p>
            <a:r>
              <a:rPr lang="en-GB" dirty="0"/>
              <a:t>I</a:t>
            </a:r>
            <a:r>
              <a:rPr lang="en-ZA" dirty="0" err="1"/>
              <a:t>dentify</a:t>
            </a:r>
            <a:r>
              <a:rPr lang="en-ZA" dirty="0"/>
              <a:t> suitable Unit Standards </a:t>
            </a:r>
          </a:p>
          <a:p>
            <a:r>
              <a:rPr lang="en-ZA" dirty="0"/>
              <a:t>Or consult specific training providers to determine  suitable learning programme</a:t>
            </a:r>
          </a:p>
          <a:p>
            <a:endParaRPr lang="en-ZA" dirty="0"/>
          </a:p>
        </p:txBody>
      </p:sp>
      <p:pic>
        <p:nvPicPr>
          <p:cNvPr id="6" name="Picture 5">
            <a:extLst>
              <a:ext uri="{FF2B5EF4-FFF2-40B4-BE49-F238E27FC236}">
                <a16:creationId xmlns:a16="http://schemas.microsoft.com/office/drawing/2014/main" id="{0FFE32A7-1B6E-4B11-9C4F-2EC154B79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046" y="1028700"/>
            <a:ext cx="3594100" cy="4800600"/>
          </a:xfrm>
          <a:prstGeom prst="rect">
            <a:avLst/>
          </a:prstGeom>
        </p:spPr>
      </p:pic>
    </p:spTree>
    <p:extLst>
      <p:ext uri="{BB962C8B-B14F-4D97-AF65-F5344CB8AC3E}">
        <p14:creationId xmlns:p14="http://schemas.microsoft.com/office/powerpoint/2010/main" val="34188565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35EA58-FBF8-47B8-9171-0458E3EECF00}"/>
              </a:ext>
            </a:extLst>
          </p:cNvPr>
          <p:cNvSpPr>
            <a:spLocks noGrp="1"/>
          </p:cNvSpPr>
          <p:nvPr>
            <p:ph type="title"/>
          </p:nvPr>
        </p:nvSpPr>
        <p:spPr/>
        <p:txBody>
          <a:bodyPr>
            <a:normAutofit/>
          </a:bodyPr>
          <a:lstStyle/>
          <a:p>
            <a:r>
              <a:rPr lang="en-ZA" dirty="0"/>
              <a:t>Unit Standards</a:t>
            </a:r>
          </a:p>
        </p:txBody>
      </p:sp>
      <p:sp>
        <p:nvSpPr>
          <p:cNvPr id="3" name="Slide Number Placeholder 2">
            <a:extLst>
              <a:ext uri="{FF2B5EF4-FFF2-40B4-BE49-F238E27FC236}">
                <a16:creationId xmlns:a16="http://schemas.microsoft.com/office/drawing/2014/main" id="{9D9CA08D-018C-4B60-B7C7-6A35DA78AEDF}"/>
              </a:ext>
            </a:extLst>
          </p:cNvPr>
          <p:cNvSpPr>
            <a:spLocks noGrp="1"/>
          </p:cNvSpPr>
          <p:nvPr>
            <p:ph type="sldNum" sz="quarter" idx="12"/>
          </p:nvPr>
        </p:nvSpPr>
        <p:spPr/>
        <p:txBody>
          <a:bodyPr/>
          <a:lstStyle/>
          <a:p>
            <a:fld id="{32F83655-DC73-417F-8B26-EB7A1DBB5382}" type="slidenum">
              <a:rPr lang="en-ZA" smtClean="0"/>
              <a:pPr/>
              <a:t>79</a:t>
            </a:fld>
            <a:endParaRPr lang="en-ZA" dirty="0"/>
          </a:p>
        </p:txBody>
      </p:sp>
      <p:sp>
        <p:nvSpPr>
          <p:cNvPr id="6" name="Content Placeholder 5">
            <a:extLst>
              <a:ext uri="{FF2B5EF4-FFF2-40B4-BE49-F238E27FC236}">
                <a16:creationId xmlns:a16="http://schemas.microsoft.com/office/drawing/2014/main" id="{4C18BEA5-23A8-4148-9EC6-C2C50E576C14}"/>
              </a:ext>
            </a:extLst>
          </p:cNvPr>
          <p:cNvSpPr>
            <a:spLocks noGrp="1"/>
          </p:cNvSpPr>
          <p:nvPr>
            <p:ph sz="quarter" idx="1"/>
          </p:nvPr>
        </p:nvSpPr>
        <p:spPr/>
        <p:txBody>
          <a:bodyPr anchor="ctr"/>
          <a:lstStyle/>
          <a:p>
            <a:pPr marL="0" indent="0">
              <a:buNone/>
            </a:pPr>
            <a:r>
              <a:rPr lang="en-ZA" dirty="0"/>
              <a:t>Unit Standards are the building blocks for qualifications. Unit standards are a collection of knowledge, skills and attributes in which a learner must prove competence in a structured assessment to gain credit on the NQF.</a:t>
            </a:r>
          </a:p>
        </p:txBody>
      </p:sp>
    </p:spTree>
    <p:extLst>
      <p:ext uri="{BB962C8B-B14F-4D97-AF65-F5344CB8AC3E}">
        <p14:creationId xmlns:p14="http://schemas.microsoft.com/office/powerpoint/2010/main" val="274755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sp>
        <p:nvSpPr>
          <p:cNvPr id="5" name="Content Placeholder 4"/>
          <p:cNvSpPr>
            <a:spLocks noGrp="1"/>
          </p:cNvSpPr>
          <p:nvPr>
            <p:ph sz="quarter" idx="1"/>
          </p:nvPr>
        </p:nvSpPr>
        <p:spPr/>
        <p:txBody>
          <a:bodyPr>
            <a:normAutofit lnSpcReduction="10000"/>
          </a:bodyPr>
          <a:lstStyle/>
          <a:p>
            <a:pPr marL="0" lvl="0" indent="0">
              <a:spcBef>
                <a:spcPts val="0"/>
              </a:spcBef>
              <a:buClrTx/>
              <a:buSzTx/>
              <a:buNone/>
            </a:pPr>
            <a:r>
              <a:rPr lang="en-ZA" b="1" dirty="0">
                <a:solidFill>
                  <a:srgbClr val="000066"/>
                </a:solidFill>
              </a:rPr>
              <a:t>Purpose of Unit Standard</a:t>
            </a:r>
            <a:endParaRPr lang="en-US" b="1" dirty="0">
              <a:solidFill>
                <a:srgbClr val="000066"/>
              </a:solidFill>
            </a:endParaRPr>
          </a:p>
          <a:p>
            <a:pPr marL="0" indent="0">
              <a:buNone/>
            </a:pPr>
            <a:r>
              <a:rPr lang="en-ZA" dirty="0"/>
              <a:t>The Unit Standard will  be useful for those who provide guidance and advice to learners about their learning, assessment and recognition opportunities. </a:t>
            </a:r>
          </a:p>
          <a:p>
            <a:pPr marL="0" indent="0">
              <a:buNone/>
            </a:pPr>
            <a:r>
              <a:rPr lang="en-ZA" dirty="0"/>
              <a:t> </a:t>
            </a:r>
          </a:p>
          <a:p>
            <a:r>
              <a:rPr lang="en-ZA" dirty="0"/>
              <a:t>People credited with this unit standard are able to: </a:t>
            </a:r>
          </a:p>
          <a:p>
            <a:pPr lvl="0"/>
            <a:r>
              <a:rPr lang="en-ZA" dirty="0"/>
              <a:t>Identify and analyse learner needs</a:t>
            </a:r>
          </a:p>
          <a:p>
            <a:pPr lvl="0"/>
            <a:r>
              <a:rPr lang="en-ZA" dirty="0"/>
              <a:t>Prepare and review an individual development plan</a:t>
            </a:r>
          </a:p>
          <a:p>
            <a:pPr lvl="0"/>
            <a:r>
              <a:rPr lang="en-ZA" dirty="0"/>
              <a:t>Provide guidance to learners</a:t>
            </a:r>
          </a:p>
          <a:p>
            <a:pPr lvl="0"/>
            <a:r>
              <a:rPr lang="en-ZA" dirty="0"/>
              <a:t>Maintain records of learner needs and guidance provided</a:t>
            </a:r>
          </a:p>
          <a:p>
            <a:pPr lvl="0"/>
            <a:r>
              <a:rPr lang="en-ZA" dirty="0"/>
              <a:t>Evaluate services provided</a:t>
            </a:r>
          </a:p>
          <a:p>
            <a:pPr marL="0" indent="0">
              <a:buNone/>
            </a:pPr>
            <a:endParaRPr lang="en-ZA" dirty="0"/>
          </a:p>
        </p:txBody>
      </p:sp>
    </p:spTree>
    <p:extLst>
      <p:ext uri="{BB962C8B-B14F-4D97-AF65-F5344CB8AC3E}">
        <p14:creationId xmlns:p14="http://schemas.microsoft.com/office/powerpoint/2010/main" val="36635687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80</a:t>
            </a:fld>
            <a:endParaRPr lang="en-ZA" dirty="0"/>
          </a:p>
        </p:txBody>
      </p:sp>
      <p:sp>
        <p:nvSpPr>
          <p:cNvPr id="5" name="Content Placeholder 4"/>
          <p:cNvSpPr>
            <a:spLocks noGrp="1"/>
          </p:cNvSpPr>
          <p:nvPr>
            <p:ph sz="quarter" idx="1"/>
          </p:nvPr>
        </p:nvSpPr>
        <p:spPr>
          <a:xfrm>
            <a:off x="467544" y="1413296"/>
            <a:ext cx="4687552" cy="4680000"/>
          </a:xfrm>
        </p:spPr>
        <p:txBody>
          <a:bodyPr>
            <a:normAutofit lnSpcReduction="10000"/>
          </a:bodyPr>
          <a:lstStyle/>
          <a:p>
            <a:pPr marL="0" indent="0">
              <a:buNone/>
            </a:pPr>
            <a:r>
              <a:rPr lang="en-ZA" b="1" dirty="0"/>
              <a:t>Unit standard document describes</a:t>
            </a:r>
            <a:r>
              <a:rPr lang="en-ZA" dirty="0"/>
              <a:t>:</a:t>
            </a:r>
          </a:p>
          <a:p>
            <a:pPr lvl="0"/>
            <a:r>
              <a:rPr lang="en-ZA" dirty="0"/>
              <a:t>Clear and meaningful outcome of learning (title) recognised nationally</a:t>
            </a:r>
          </a:p>
          <a:p>
            <a:pPr lvl="0"/>
            <a:r>
              <a:rPr lang="en-ZA" dirty="0"/>
              <a:t>Smaller more manageable outcomes that make up main outcome (specific outcomes)</a:t>
            </a:r>
          </a:p>
          <a:p>
            <a:pPr lvl="0"/>
            <a:r>
              <a:rPr lang="en-ZA" dirty="0"/>
              <a:t>Performance standards required used as proof of competence (assessment criteria)</a:t>
            </a:r>
          </a:p>
          <a:p>
            <a:pPr lvl="0"/>
            <a:r>
              <a:rPr lang="en-ZA" dirty="0"/>
              <a:t>Scope and contexts within which competence is to be judged</a:t>
            </a:r>
          </a:p>
          <a:p>
            <a:endParaRPr lang="en-ZA" dirty="0"/>
          </a:p>
        </p:txBody>
      </p:sp>
      <p:pic>
        <p:nvPicPr>
          <p:cNvPr id="6" name="Picture 5">
            <a:extLst>
              <a:ext uri="{FF2B5EF4-FFF2-40B4-BE49-F238E27FC236}">
                <a16:creationId xmlns:a16="http://schemas.microsoft.com/office/drawing/2014/main" id="{0FCF5980-86FC-4098-9D37-8F07F11E9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672" y="2067339"/>
            <a:ext cx="3730450" cy="3006304"/>
          </a:xfrm>
          <a:prstGeom prst="rect">
            <a:avLst/>
          </a:prstGeom>
        </p:spPr>
      </p:pic>
    </p:spTree>
    <p:extLst>
      <p:ext uri="{BB962C8B-B14F-4D97-AF65-F5344CB8AC3E}">
        <p14:creationId xmlns:p14="http://schemas.microsoft.com/office/powerpoint/2010/main" val="31489669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Components of Unit Standards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81</a:t>
            </a:fld>
            <a:endParaRPr lang="en-ZA" dirty="0"/>
          </a:p>
        </p:txBody>
      </p:sp>
      <p:sp>
        <p:nvSpPr>
          <p:cNvPr id="5" name="Content Placeholder 4"/>
          <p:cNvSpPr>
            <a:spLocks noGrp="1"/>
          </p:cNvSpPr>
          <p:nvPr>
            <p:ph sz="quarter" idx="1"/>
          </p:nvPr>
        </p:nvSpPr>
        <p:spPr>
          <a:xfrm>
            <a:off x="467544" y="1413296"/>
            <a:ext cx="4687552" cy="5000756"/>
          </a:xfrm>
        </p:spPr>
        <p:txBody>
          <a:bodyPr>
            <a:normAutofit lnSpcReduction="10000"/>
          </a:bodyPr>
          <a:lstStyle/>
          <a:p>
            <a:r>
              <a:rPr lang="en-ZA" dirty="0"/>
              <a:t>SAQA ID</a:t>
            </a:r>
          </a:p>
          <a:p>
            <a:r>
              <a:rPr lang="en-ZA" dirty="0"/>
              <a:t>Title</a:t>
            </a:r>
          </a:p>
          <a:p>
            <a:r>
              <a:rPr lang="en-ZA" dirty="0"/>
              <a:t>NQF level</a:t>
            </a:r>
          </a:p>
          <a:p>
            <a:r>
              <a:rPr lang="en-ZA" dirty="0"/>
              <a:t>Credits</a:t>
            </a:r>
          </a:p>
          <a:p>
            <a:r>
              <a:rPr lang="en-ZA" dirty="0"/>
              <a:t>Registration Dates</a:t>
            </a:r>
          </a:p>
          <a:p>
            <a:r>
              <a:rPr lang="en-ZA" dirty="0"/>
              <a:t>Purpose</a:t>
            </a:r>
          </a:p>
          <a:p>
            <a:r>
              <a:rPr lang="en-ZA" dirty="0"/>
              <a:t>Learning Assumed to be in place</a:t>
            </a:r>
          </a:p>
          <a:p>
            <a:r>
              <a:rPr lang="en-ZA" dirty="0"/>
              <a:t>Specific Outcomes</a:t>
            </a:r>
          </a:p>
          <a:p>
            <a:r>
              <a:rPr lang="en-ZA" dirty="0"/>
              <a:t>Assessment Criteria</a:t>
            </a:r>
          </a:p>
          <a:p>
            <a:r>
              <a:rPr lang="en-ZA" dirty="0"/>
              <a:t>Range Statements</a:t>
            </a:r>
          </a:p>
          <a:p>
            <a:r>
              <a:rPr lang="en-ZA" dirty="0"/>
              <a:t>CCFO’s</a:t>
            </a:r>
          </a:p>
          <a:p>
            <a:r>
              <a:rPr lang="en-ZA" dirty="0"/>
              <a:t>EEK</a:t>
            </a:r>
          </a:p>
        </p:txBody>
      </p:sp>
      <p:pic>
        <p:nvPicPr>
          <p:cNvPr id="6" name="Picture 5">
            <a:extLst>
              <a:ext uri="{FF2B5EF4-FFF2-40B4-BE49-F238E27FC236}">
                <a16:creationId xmlns:a16="http://schemas.microsoft.com/office/drawing/2014/main" id="{0FCF5980-86FC-4098-9D37-8F07F11E9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672" y="2067339"/>
            <a:ext cx="3730450" cy="3006304"/>
          </a:xfrm>
          <a:prstGeom prst="rect">
            <a:avLst/>
          </a:prstGeom>
        </p:spPr>
      </p:pic>
    </p:spTree>
    <p:extLst>
      <p:ext uri="{BB962C8B-B14F-4D97-AF65-F5344CB8AC3E}">
        <p14:creationId xmlns:p14="http://schemas.microsoft.com/office/powerpoint/2010/main" val="13000057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35EA58-FBF8-47B8-9171-0458E3EECF00}"/>
              </a:ext>
            </a:extLst>
          </p:cNvPr>
          <p:cNvSpPr>
            <a:spLocks noGrp="1"/>
          </p:cNvSpPr>
          <p:nvPr>
            <p:ph type="title"/>
          </p:nvPr>
        </p:nvSpPr>
        <p:spPr/>
        <p:txBody>
          <a:bodyPr>
            <a:normAutofit/>
          </a:bodyPr>
          <a:lstStyle/>
          <a:p>
            <a:r>
              <a:rPr lang="en-ZA" dirty="0"/>
              <a:t>Unit Standards</a:t>
            </a:r>
          </a:p>
        </p:txBody>
      </p:sp>
      <p:sp>
        <p:nvSpPr>
          <p:cNvPr id="3" name="Slide Number Placeholder 2">
            <a:extLst>
              <a:ext uri="{FF2B5EF4-FFF2-40B4-BE49-F238E27FC236}">
                <a16:creationId xmlns:a16="http://schemas.microsoft.com/office/drawing/2014/main" id="{9D9CA08D-018C-4B60-B7C7-6A35DA78AEDF}"/>
              </a:ext>
            </a:extLst>
          </p:cNvPr>
          <p:cNvSpPr>
            <a:spLocks noGrp="1"/>
          </p:cNvSpPr>
          <p:nvPr>
            <p:ph type="sldNum" sz="quarter" idx="12"/>
          </p:nvPr>
        </p:nvSpPr>
        <p:spPr/>
        <p:txBody>
          <a:bodyPr/>
          <a:lstStyle/>
          <a:p>
            <a:fld id="{32F83655-DC73-417F-8B26-EB7A1DBB5382}" type="slidenum">
              <a:rPr lang="en-ZA" smtClean="0"/>
              <a:pPr/>
              <a:t>82</a:t>
            </a:fld>
            <a:endParaRPr lang="en-ZA" dirty="0"/>
          </a:p>
        </p:txBody>
      </p:sp>
      <p:sp>
        <p:nvSpPr>
          <p:cNvPr id="6" name="Content Placeholder 5">
            <a:extLst>
              <a:ext uri="{FF2B5EF4-FFF2-40B4-BE49-F238E27FC236}">
                <a16:creationId xmlns:a16="http://schemas.microsoft.com/office/drawing/2014/main" id="{4C18BEA5-23A8-4148-9EC6-C2C50E576C14}"/>
              </a:ext>
            </a:extLst>
          </p:cNvPr>
          <p:cNvSpPr>
            <a:spLocks noGrp="1"/>
          </p:cNvSpPr>
          <p:nvPr>
            <p:ph sz="quarter" idx="1"/>
          </p:nvPr>
        </p:nvSpPr>
        <p:spPr/>
        <p:txBody>
          <a:bodyPr anchor="ctr"/>
          <a:lstStyle/>
          <a:p>
            <a:pPr lvl="0" fontAlgn="base" hangingPunct="0"/>
            <a:r>
              <a:rPr lang="en-GB" i="1" dirty="0"/>
              <a:t>A unit standard is the </a:t>
            </a:r>
            <a:r>
              <a:rPr lang="en-GB" b="1" i="1" dirty="0"/>
              <a:t>smallest unit </a:t>
            </a:r>
            <a:r>
              <a:rPr lang="en-GB" i="1" dirty="0"/>
              <a:t>that a person can receive </a:t>
            </a:r>
            <a:r>
              <a:rPr lang="en-GB" b="1" i="1" dirty="0"/>
              <a:t>credits</a:t>
            </a:r>
            <a:r>
              <a:rPr lang="en-GB" i="1" dirty="0"/>
              <a:t> for.</a:t>
            </a:r>
            <a:endParaRPr lang="en-ZA" dirty="0"/>
          </a:p>
          <a:p>
            <a:r>
              <a:rPr lang="en-ZA" i="1" dirty="0"/>
              <a:t>A </a:t>
            </a:r>
            <a:r>
              <a:rPr lang="en-ZA" b="1" i="1" dirty="0"/>
              <a:t>skills programme </a:t>
            </a:r>
            <a:r>
              <a:rPr lang="en-ZA" i="1" dirty="0"/>
              <a:t>is a programme that is based on a </a:t>
            </a:r>
            <a:r>
              <a:rPr lang="en-ZA" b="1" i="1" dirty="0"/>
              <a:t>unit standard </a:t>
            </a:r>
            <a:r>
              <a:rPr lang="en-ZA" i="1" dirty="0"/>
              <a:t>or </a:t>
            </a:r>
            <a:r>
              <a:rPr lang="en-ZA" b="1" i="1" dirty="0"/>
              <a:t>unit standards </a:t>
            </a:r>
            <a:r>
              <a:rPr lang="en-ZA" i="1" dirty="0"/>
              <a:t>and is thus </a:t>
            </a:r>
            <a:r>
              <a:rPr lang="en-ZA" b="1" i="1" dirty="0"/>
              <a:t>credit-bearing.</a:t>
            </a:r>
            <a:endParaRPr lang="en-ZA" b="1" dirty="0"/>
          </a:p>
        </p:txBody>
      </p:sp>
    </p:spTree>
    <p:extLst>
      <p:ext uri="{BB962C8B-B14F-4D97-AF65-F5344CB8AC3E}">
        <p14:creationId xmlns:p14="http://schemas.microsoft.com/office/powerpoint/2010/main" val="3575033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Qualifications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83</a:t>
            </a:fld>
            <a:endParaRPr lang="en-ZA" dirty="0"/>
          </a:p>
        </p:txBody>
      </p:sp>
      <p:sp>
        <p:nvSpPr>
          <p:cNvPr id="3" name="Content Placeholder 2">
            <a:extLst>
              <a:ext uri="{FF2B5EF4-FFF2-40B4-BE49-F238E27FC236}">
                <a16:creationId xmlns:a16="http://schemas.microsoft.com/office/drawing/2014/main" id="{6A333859-1B52-4BA7-A1CE-74C0E87CE041}"/>
              </a:ext>
            </a:extLst>
          </p:cNvPr>
          <p:cNvSpPr>
            <a:spLocks noGrp="1"/>
          </p:cNvSpPr>
          <p:nvPr>
            <p:ph sz="quarter" idx="1"/>
          </p:nvPr>
        </p:nvSpPr>
        <p:spPr/>
        <p:txBody>
          <a:bodyPr anchor="ctr"/>
          <a:lstStyle/>
          <a:p>
            <a:r>
              <a:rPr lang="en-ZA" i="1" dirty="0"/>
              <a:t>Unit standards (standards) are the </a:t>
            </a:r>
            <a:r>
              <a:rPr lang="en-ZA" b="1" i="1" dirty="0"/>
              <a:t>building blocks</a:t>
            </a:r>
            <a:r>
              <a:rPr lang="en-ZA" i="1" dirty="0"/>
              <a:t> for qualifications</a:t>
            </a:r>
            <a:r>
              <a:rPr lang="en-ZA" dirty="0"/>
              <a:t>. </a:t>
            </a:r>
          </a:p>
        </p:txBody>
      </p:sp>
    </p:spTree>
    <p:extLst>
      <p:ext uri="{BB962C8B-B14F-4D97-AF65-F5344CB8AC3E}">
        <p14:creationId xmlns:p14="http://schemas.microsoft.com/office/powerpoint/2010/main" val="18591414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Qualifications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84</a:t>
            </a:fld>
            <a:endParaRPr lang="en-ZA" dirty="0"/>
          </a:p>
        </p:txBody>
      </p:sp>
      <p:sp>
        <p:nvSpPr>
          <p:cNvPr id="3" name="Content Placeholder 2">
            <a:extLst>
              <a:ext uri="{FF2B5EF4-FFF2-40B4-BE49-F238E27FC236}">
                <a16:creationId xmlns:a16="http://schemas.microsoft.com/office/drawing/2014/main" id="{6A333859-1B52-4BA7-A1CE-74C0E87CE041}"/>
              </a:ext>
            </a:extLst>
          </p:cNvPr>
          <p:cNvSpPr>
            <a:spLocks noGrp="1"/>
          </p:cNvSpPr>
          <p:nvPr>
            <p:ph sz="quarter" idx="1"/>
          </p:nvPr>
        </p:nvSpPr>
        <p:spPr/>
        <p:txBody>
          <a:bodyPr/>
          <a:lstStyle/>
          <a:p>
            <a:pPr marL="0" indent="0">
              <a:buNone/>
            </a:pPr>
            <a:r>
              <a:rPr lang="en-ZA" b="1" dirty="0"/>
              <a:t>Minimum number of credits : </a:t>
            </a:r>
          </a:p>
          <a:p>
            <a:pPr lvl="0"/>
            <a:r>
              <a:rPr lang="en-ZA" b="1" dirty="0"/>
              <a:t>120 </a:t>
            </a:r>
            <a:r>
              <a:rPr lang="en-ZA" dirty="0"/>
              <a:t>credits for a </a:t>
            </a:r>
            <a:r>
              <a:rPr lang="en-ZA" b="1" dirty="0"/>
              <a:t>Certificate</a:t>
            </a:r>
          </a:p>
          <a:p>
            <a:pPr lvl="0"/>
            <a:r>
              <a:rPr lang="en-ZA" b="1" dirty="0"/>
              <a:t>240</a:t>
            </a:r>
            <a:r>
              <a:rPr lang="en-ZA" dirty="0"/>
              <a:t> credits for a </a:t>
            </a:r>
            <a:r>
              <a:rPr lang="en-ZA" b="1" dirty="0"/>
              <a:t>Diploma</a:t>
            </a:r>
          </a:p>
          <a:p>
            <a:pPr lvl="0"/>
            <a:r>
              <a:rPr lang="en-ZA" b="1" dirty="0"/>
              <a:t>360</a:t>
            </a:r>
            <a:r>
              <a:rPr lang="en-ZA" dirty="0"/>
              <a:t> credits for a </a:t>
            </a:r>
            <a:r>
              <a:rPr lang="en-ZA" b="1" dirty="0"/>
              <a:t>Bachelor’s Degree</a:t>
            </a:r>
          </a:p>
          <a:p>
            <a:pPr lvl="0"/>
            <a:r>
              <a:rPr lang="en-ZA" b="1" dirty="0"/>
              <a:t>480</a:t>
            </a:r>
            <a:r>
              <a:rPr lang="en-ZA" dirty="0"/>
              <a:t> credits for a </a:t>
            </a:r>
            <a:r>
              <a:rPr lang="en-ZA" b="1" dirty="0"/>
              <a:t>B Tech Degree </a:t>
            </a:r>
            <a:r>
              <a:rPr lang="en-ZA" dirty="0"/>
              <a:t>or a </a:t>
            </a:r>
            <a:r>
              <a:rPr lang="en-ZA" b="1" dirty="0"/>
              <a:t>professional degree</a:t>
            </a:r>
          </a:p>
        </p:txBody>
      </p:sp>
      <p:sp>
        <p:nvSpPr>
          <p:cNvPr id="5" name="TextBox 4">
            <a:extLst>
              <a:ext uri="{FF2B5EF4-FFF2-40B4-BE49-F238E27FC236}">
                <a16:creationId xmlns:a16="http://schemas.microsoft.com/office/drawing/2014/main" id="{C31813D8-116A-4F60-B3E0-37E78FF9C926}"/>
              </a:ext>
            </a:extLst>
          </p:cNvPr>
          <p:cNvSpPr txBox="1"/>
          <p:nvPr/>
        </p:nvSpPr>
        <p:spPr>
          <a:xfrm>
            <a:off x="467544" y="4613707"/>
            <a:ext cx="8219256" cy="83099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ZA" sz="2400" dirty="0"/>
              <a:t>Rough guide: - </a:t>
            </a:r>
          </a:p>
          <a:p>
            <a:pPr algn="ctr"/>
            <a:r>
              <a:rPr lang="en-ZA" sz="2400" dirty="0"/>
              <a:t>One year of full-time studies =  120 credits minimum.</a:t>
            </a:r>
          </a:p>
        </p:txBody>
      </p:sp>
    </p:spTree>
    <p:extLst>
      <p:ext uri="{BB962C8B-B14F-4D97-AF65-F5344CB8AC3E}">
        <p14:creationId xmlns:p14="http://schemas.microsoft.com/office/powerpoint/2010/main" val="13581080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Qualifications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85</a:t>
            </a:fld>
            <a:endParaRPr lang="en-ZA" dirty="0"/>
          </a:p>
        </p:txBody>
      </p:sp>
      <p:sp>
        <p:nvSpPr>
          <p:cNvPr id="3" name="Content Placeholder 2">
            <a:extLst>
              <a:ext uri="{FF2B5EF4-FFF2-40B4-BE49-F238E27FC236}">
                <a16:creationId xmlns:a16="http://schemas.microsoft.com/office/drawing/2014/main" id="{6A333859-1B52-4BA7-A1CE-74C0E87CE041}"/>
              </a:ext>
            </a:extLst>
          </p:cNvPr>
          <p:cNvSpPr>
            <a:spLocks noGrp="1"/>
          </p:cNvSpPr>
          <p:nvPr>
            <p:ph sz="quarter" idx="1"/>
          </p:nvPr>
        </p:nvSpPr>
        <p:spPr/>
        <p:txBody>
          <a:bodyPr anchor="ctr"/>
          <a:lstStyle/>
          <a:p>
            <a:r>
              <a:rPr lang="en-ZA" i="1" dirty="0"/>
              <a:t>Not all Qualifications are unit standard based. </a:t>
            </a:r>
          </a:p>
          <a:p>
            <a:r>
              <a:rPr lang="en-ZA" i="1" dirty="0"/>
              <a:t>Some qualifications are based on exit level outcomes (ELO). This is especially true of QCTO qualifications</a:t>
            </a:r>
            <a:r>
              <a:rPr lang="en-ZA" dirty="0"/>
              <a:t>.</a:t>
            </a:r>
          </a:p>
        </p:txBody>
      </p:sp>
    </p:spTree>
    <p:extLst>
      <p:ext uri="{BB962C8B-B14F-4D97-AF65-F5344CB8AC3E}">
        <p14:creationId xmlns:p14="http://schemas.microsoft.com/office/powerpoint/2010/main" val="22943173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Determine Possible Learning Programme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86</a:t>
            </a:fld>
            <a:endParaRPr lang="en-ZA" dirty="0"/>
          </a:p>
        </p:txBody>
      </p:sp>
      <p:sp>
        <p:nvSpPr>
          <p:cNvPr id="5" name="Content Placeholder 4"/>
          <p:cNvSpPr>
            <a:spLocks noGrp="1"/>
          </p:cNvSpPr>
          <p:nvPr>
            <p:ph sz="quarter" idx="1"/>
          </p:nvPr>
        </p:nvSpPr>
        <p:spPr/>
        <p:txBody>
          <a:bodyPr/>
          <a:lstStyle/>
          <a:p>
            <a:pPr marL="0" indent="0">
              <a:buNone/>
            </a:pPr>
            <a:r>
              <a:rPr lang="en-ZA" dirty="0"/>
              <a:t> </a:t>
            </a:r>
          </a:p>
          <a:p>
            <a:endParaRPr lang="en-ZA" dirty="0"/>
          </a:p>
        </p:txBody>
      </p:sp>
      <p:graphicFrame>
        <p:nvGraphicFramePr>
          <p:cNvPr id="3" name="Diagram 2">
            <a:extLst>
              <a:ext uri="{FF2B5EF4-FFF2-40B4-BE49-F238E27FC236}">
                <a16:creationId xmlns:a16="http://schemas.microsoft.com/office/drawing/2014/main" id="{74FF6F99-48AF-4787-B714-F503D6FFD3E6}"/>
              </a:ext>
            </a:extLst>
          </p:cNvPr>
          <p:cNvGraphicFramePr/>
          <p:nvPr>
            <p:extLst>
              <p:ext uri="{D42A27DB-BD31-4B8C-83A1-F6EECF244321}">
                <p14:modId xmlns:p14="http://schemas.microsoft.com/office/powerpoint/2010/main" val="556834942"/>
              </p:ext>
            </p:extLst>
          </p:nvPr>
        </p:nvGraphicFramePr>
        <p:xfrm>
          <a:off x="795131" y="1413296"/>
          <a:ext cx="7474226" cy="4047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11502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Determine Possible Learning Programme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87</a:t>
            </a:fld>
            <a:endParaRPr lang="en-ZA" dirty="0"/>
          </a:p>
        </p:txBody>
      </p:sp>
      <p:sp>
        <p:nvSpPr>
          <p:cNvPr id="5" name="Content Placeholder 4"/>
          <p:cNvSpPr>
            <a:spLocks noGrp="1"/>
          </p:cNvSpPr>
          <p:nvPr>
            <p:ph sz="quarter" idx="1"/>
          </p:nvPr>
        </p:nvSpPr>
        <p:spPr>
          <a:xfrm>
            <a:off x="467544" y="1413296"/>
            <a:ext cx="8219256" cy="3863414"/>
          </a:xfrm>
        </p:spPr>
        <p:txBody>
          <a:bodyPr/>
          <a:lstStyle/>
          <a:p>
            <a:pPr marL="0" indent="0">
              <a:buNone/>
            </a:pPr>
            <a:r>
              <a:rPr lang="en-ZA" dirty="0"/>
              <a:t> </a:t>
            </a:r>
          </a:p>
          <a:p>
            <a:endParaRPr lang="en-ZA" dirty="0"/>
          </a:p>
        </p:txBody>
      </p:sp>
      <p:sp>
        <p:nvSpPr>
          <p:cNvPr id="6" name="Rectangle 5">
            <a:extLst>
              <a:ext uri="{FF2B5EF4-FFF2-40B4-BE49-F238E27FC236}">
                <a16:creationId xmlns:a16="http://schemas.microsoft.com/office/drawing/2014/main" id="{DE1CBFF5-B873-43BA-B1BC-156CC1704F66}"/>
              </a:ext>
            </a:extLst>
          </p:cNvPr>
          <p:cNvSpPr/>
          <p:nvPr/>
        </p:nvSpPr>
        <p:spPr>
          <a:xfrm>
            <a:off x="603504" y="1413296"/>
            <a:ext cx="4101018" cy="3785652"/>
          </a:xfrm>
          <a:prstGeom prst="rect">
            <a:avLst/>
          </a:prstGeom>
        </p:spPr>
        <p:txBody>
          <a:bodyPr wrap="square">
            <a:spAutoFit/>
          </a:bodyPr>
          <a:lstStyle/>
          <a:p>
            <a:pPr lvl="0">
              <a:spcAft>
                <a:spcPts val="0"/>
              </a:spcAft>
            </a:pPr>
            <a:r>
              <a:rPr lang="en-ZA" sz="2400" b="1" dirty="0">
                <a:latin typeface="Calibri" panose="020F0502020204030204" pitchFamily="34" charset="0"/>
                <a:ea typeface="Times New Roman" panose="02020603050405020304" pitchFamily="18" charset="0"/>
                <a:cs typeface="Arial" panose="020B0604020202020204" pitchFamily="34" charset="0"/>
              </a:rPr>
              <a:t>Search registered qualification</a:t>
            </a:r>
          </a:p>
          <a:p>
            <a:pPr lvl="0">
              <a:spcAft>
                <a:spcPts val="0"/>
              </a:spcAft>
            </a:pPr>
            <a:r>
              <a:rPr lang="en-ZA" sz="2400" dirty="0">
                <a:latin typeface="Calibri" panose="020F0502020204030204" pitchFamily="34" charset="0"/>
                <a:ea typeface="Times New Roman" panose="02020603050405020304" pitchFamily="18" charset="0"/>
                <a:cs typeface="Arial" panose="020B0604020202020204" pitchFamily="34" charset="0"/>
              </a:rPr>
              <a:t> </a:t>
            </a:r>
          </a:p>
          <a:p>
            <a:pPr marL="342900" lvl="0" indent="-342900">
              <a:spcAft>
                <a:spcPts val="0"/>
              </a:spcAft>
              <a:buFont typeface="Arial" panose="020B0604020202020204" pitchFamily="34" charset="0"/>
              <a:buChar char="•"/>
            </a:pPr>
            <a:r>
              <a:rPr lang="en-ZA" sz="2400" dirty="0">
                <a:latin typeface="Calibri" panose="020F0502020204030204" pitchFamily="34" charset="0"/>
                <a:ea typeface="Times New Roman" panose="02020603050405020304" pitchFamily="18" charset="0"/>
                <a:cs typeface="Arial" panose="020B0604020202020204" pitchFamily="34" charset="0"/>
              </a:rPr>
              <a:t>Access SAQA website</a:t>
            </a:r>
          </a:p>
          <a:p>
            <a:pPr marL="342900" lvl="0" indent="-342900">
              <a:spcAft>
                <a:spcPts val="0"/>
              </a:spcAft>
              <a:buFont typeface="Arial" panose="020B0604020202020204" pitchFamily="34" charset="0"/>
              <a:buChar char="•"/>
            </a:pPr>
            <a:r>
              <a:rPr lang="en-ZA" sz="2400" dirty="0">
                <a:latin typeface="Calibri" panose="020F0502020204030204" pitchFamily="34" charset="0"/>
                <a:ea typeface="Times New Roman" panose="02020603050405020304" pitchFamily="18" charset="0"/>
                <a:cs typeface="Arial" panose="020B0604020202020204" pitchFamily="34" charset="0"/>
              </a:rPr>
              <a:t>Qualifications and Part Qualifications</a:t>
            </a:r>
          </a:p>
          <a:p>
            <a:pPr marL="342900" lvl="0" indent="-342900">
              <a:spcAft>
                <a:spcPts val="0"/>
              </a:spcAft>
              <a:buFont typeface="Arial" panose="020B0604020202020204" pitchFamily="34" charset="0"/>
              <a:buChar char="•"/>
            </a:pPr>
            <a:r>
              <a:rPr lang="en-ZA" sz="2400" dirty="0">
                <a:latin typeface="Calibri" panose="020F0502020204030204" pitchFamily="34" charset="0"/>
                <a:ea typeface="Times New Roman" panose="02020603050405020304" pitchFamily="18" charset="0"/>
                <a:cs typeface="Arial" panose="020B0604020202020204" pitchFamily="34" charset="0"/>
              </a:rPr>
              <a:t>Registered qualifications and Unit Standards</a:t>
            </a:r>
          </a:p>
          <a:p>
            <a:pPr marL="342900" lvl="0" indent="-342900">
              <a:spcAft>
                <a:spcPts val="0"/>
              </a:spcAft>
              <a:buFont typeface="Arial" panose="020B0604020202020204" pitchFamily="34" charset="0"/>
              <a:buChar char="•"/>
            </a:pPr>
            <a:r>
              <a:rPr lang="en-ZA" sz="2400" dirty="0">
                <a:latin typeface="Calibri" panose="020F0502020204030204" pitchFamily="34" charset="0"/>
                <a:ea typeface="Times New Roman" panose="02020603050405020304" pitchFamily="18" charset="0"/>
                <a:cs typeface="Arial" panose="020B0604020202020204" pitchFamily="34" charset="0"/>
              </a:rPr>
              <a:t>Search for a unit standard or: Search for qualification”</a:t>
            </a:r>
          </a:p>
          <a:p>
            <a:pPr marL="342900" lvl="0" indent="-342900">
              <a:spcAft>
                <a:spcPts val="0"/>
              </a:spcAft>
              <a:buFont typeface="Arial" panose="020B0604020202020204" pitchFamily="34" charset="0"/>
              <a:buChar char="•"/>
            </a:pPr>
            <a:r>
              <a:rPr lang="en-ZA" sz="2400" dirty="0">
                <a:latin typeface="Calibri" panose="020F0502020204030204" pitchFamily="34" charset="0"/>
                <a:ea typeface="Times New Roman" panose="02020603050405020304" pitchFamily="18" charset="0"/>
                <a:cs typeface="Arial" panose="020B0604020202020204" pitchFamily="34" charset="0"/>
              </a:rPr>
              <a:t>Fill in  search criteria</a:t>
            </a:r>
          </a:p>
        </p:txBody>
      </p:sp>
      <p:pic>
        <p:nvPicPr>
          <p:cNvPr id="7" name="Picture 6">
            <a:extLst>
              <a:ext uri="{FF2B5EF4-FFF2-40B4-BE49-F238E27FC236}">
                <a16:creationId xmlns:a16="http://schemas.microsoft.com/office/drawing/2014/main" id="{B5CE4FD5-2CEB-4CA5-B6DC-D08DA0015BAA}"/>
              </a:ext>
            </a:extLst>
          </p:cNvPr>
          <p:cNvPicPr/>
          <p:nvPr/>
        </p:nvPicPr>
        <p:blipFill>
          <a:blip r:embed="rId2">
            <a:extLst>
              <a:ext uri="{28A0092B-C50C-407E-A947-70E740481C1C}">
                <a14:useLocalDpi xmlns:a14="http://schemas.microsoft.com/office/drawing/2010/main" val="0"/>
              </a:ext>
            </a:extLst>
          </a:blip>
          <a:stretch>
            <a:fillRect/>
          </a:stretch>
        </p:blipFill>
        <p:spPr>
          <a:xfrm>
            <a:off x="4704522" y="2199861"/>
            <a:ext cx="4194048" cy="2999087"/>
          </a:xfrm>
          <a:prstGeom prst="rect">
            <a:avLst/>
          </a:prstGeom>
        </p:spPr>
      </p:pic>
    </p:spTree>
    <p:extLst>
      <p:ext uri="{BB962C8B-B14F-4D97-AF65-F5344CB8AC3E}">
        <p14:creationId xmlns:p14="http://schemas.microsoft.com/office/powerpoint/2010/main" val="25508736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Develop Individual Learning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88</a:t>
            </a:fld>
            <a:endParaRPr lang="en-ZA" dirty="0"/>
          </a:p>
        </p:txBody>
      </p:sp>
      <p:sp>
        <p:nvSpPr>
          <p:cNvPr id="5" name="Content Placeholder 4"/>
          <p:cNvSpPr>
            <a:spLocks noGrp="1"/>
          </p:cNvSpPr>
          <p:nvPr>
            <p:ph sz="quarter" idx="1"/>
          </p:nvPr>
        </p:nvSpPr>
        <p:spPr>
          <a:xfrm>
            <a:off x="467545" y="1413296"/>
            <a:ext cx="4541778" cy="4680000"/>
          </a:xfrm>
        </p:spPr>
        <p:txBody>
          <a:bodyPr>
            <a:normAutofit lnSpcReduction="10000"/>
          </a:bodyPr>
          <a:lstStyle/>
          <a:p>
            <a:r>
              <a:rPr lang="en-ZA" dirty="0"/>
              <a:t>Involve learners in development and follow-through </a:t>
            </a:r>
          </a:p>
          <a:p>
            <a:r>
              <a:rPr lang="en-ZA" dirty="0"/>
              <a:t>Learning plan is aligned with their goal</a:t>
            </a:r>
          </a:p>
          <a:p>
            <a:r>
              <a:rPr lang="en-ZA" dirty="0"/>
              <a:t>Get  buy in to  learning process. </a:t>
            </a:r>
          </a:p>
          <a:p>
            <a:r>
              <a:rPr lang="en-ZA" dirty="0"/>
              <a:t>Learner Plan is  first step towards active learner participation in facilitated learning</a:t>
            </a:r>
          </a:p>
          <a:p>
            <a:r>
              <a:rPr lang="en-ZA" dirty="0"/>
              <a:t>When adult learners have control of their learning, they learn better.</a:t>
            </a:r>
          </a:p>
          <a:p>
            <a:endParaRPr lang="en-ZA" dirty="0"/>
          </a:p>
        </p:txBody>
      </p:sp>
      <p:pic>
        <p:nvPicPr>
          <p:cNvPr id="6" name="Picture 5">
            <a:extLst>
              <a:ext uri="{FF2B5EF4-FFF2-40B4-BE49-F238E27FC236}">
                <a16:creationId xmlns:a16="http://schemas.microsoft.com/office/drawing/2014/main" id="{A15FC720-3576-448C-8B34-A5393AA66482}"/>
              </a:ext>
            </a:extLst>
          </p:cNvPr>
          <p:cNvPicPr/>
          <p:nvPr/>
        </p:nvPicPr>
        <p:blipFill>
          <a:blip r:embed="rId2">
            <a:extLst>
              <a:ext uri="{28A0092B-C50C-407E-A947-70E740481C1C}">
                <a14:useLocalDpi xmlns:a14="http://schemas.microsoft.com/office/drawing/2010/main" val="0"/>
              </a:ext>
            </a:extLst>
          </a:blip>
          <a:stretch>
            <a:fillRect/>
          </a:stretch>
        </p:blipFill>
        <p:spPr>
          <a:xfrm>
            <a:off x="4704522" y="2199861"/>
            <a:ext cx="4194048" cy="2999087"/>
          </a:xfrm>
          <a:prstGeom prst="rect">
            <a:avLst/>
          </a:prstGeom>
        </p:spPr>
      </p:pic>
    </p:spTree>
    <p:extLst>
      <p:ext uri="{BB962C8B-B14F-4D97-AF65-F5344CB8AC3E}">
        <p14:creationId xmlns:p14="http://schemas.microsoft.com/office/powerpoint/2010/main" val="635087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Develop Individual Learning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89</a:t>
            </a:fld>
            <a:endParaRPr lang="en-ZA" dirty="0"/>
          </a:p>
        </p:txBody>
      </p:sp>
      <p:sp>
        <p:nvSpPr>
          <p:cNvPr id="3" name="Content Placeholder 2">
            <a:extLst>
              <a:ext uri="{FF2B5EF4-FFF2-40B4-BE49-F238E27FC236}">
                <a16:creationId xmlns:a16="http://schemas.microsoft.com/office/drawing/2014/main" id="{F49A7C86-8BA7-4444-A0AA-78309A4784A8}"/>
              </a:ext>
            </a:extLst>
          </p:cNvPr>
          <p:cNvSpPr>
            <a:spLocks noGrp="1"/>
          </p:cNvSpPr>
          <p:nvPr>
            <p:ph sz="quarter" idx="1"/>
          </p:nvPr>
        </p:nvSpPr>
        <p:spPr/>
        <p:txBody>
          <a:bodyPr anchor="ctr"/>
          <a:lstStyle/>
          <a:p>
            <a:pPr fontAlgn="base" hangingPunct="0"/>
            <a:r>
              <a:rPr lang="en-ZA" b="1" dirty="0"/>
              <a:t>Andragogy:</a:t>
            </a:r>
            <a:r>
              <a:rPr lang="en-ZA" dirty="0"/>
              <a:t> The process of helping adults to engage in learning.</a:t>
            </a:r>
          </a:p>
          <a:p>
            <a:r>
              <a:rPr lang="en-ZA" b="1" dirty="0"/>
              <a:t>Pedagogy</a:t>
            </a:r>
            <a:r>
              <a:rPr lang="en-ZA" dirty="0"/>
              <a:t>: The teaching of children</a:t>
            </a:r>
          </a:p>
        </p:txBody>
      </p:sp>
    </p:spTree>
    <p:extLst>
      <p:ext uri="{BB962C8B-B14F-4D97-AF65-F5344CB8AC3E}">
        <p14:creationId xmlns:p14="http://schemas.microsoft.com/office/powerpoint/2010/main" val="2198453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r>
              <a:rPr lang="en-ZA" dirty="0"/>
              <a:t>It is assumed that the learner has the following knowledge and skills:</a:t>
            </a:r>
          </a:p>
          <a:p>
            <a:pPr lvl="0"/>
            <a:r>
              <a:rPr lang="en-ZA" dirty="0"/>
              <a:t>Communications at NQF level 3 and are able to use basic data gathering methods.</a:t>
            </a:r>
          </a:p>
          <a:p>
            <a:r>
              <a:rPr lang="en-ZA" dirty="0"/>
              <a:t>Exposure to education, training and development environments and practices.</a:t>
            </a:r>
          </a:p>
        </p:txBody>
      </p:sp>
    </p:spTree>
    <p:extLst>
      <p:ext uri="{BB962C8B-B14F-4D97-AF65-F5344CB8AC3E}">
        <p14:creationId xmlns:p14="http://schemas.microsoft.com/office/powerpoint/2010/main" val="2541997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Develop Individual Learning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90</a:t>
            </a:fld>
            <a:endParaRPr lang="en-ZA" dirty="0"/>
          </a:p>
        </p:txBody>
      </p:sp>
      <p:pic>
        <p:nvPicPr>
          <p:cNvPr id="7" name="Picture 6" descr="A picture containing indoor, table&#10;&#10;Description automatically generated">
            <a:extLst>
              <a:ext uri="{FF2B5EF4-FFF2-40B4-BE49-F238E27FC236}">
                <a16:creationId xmlns:a16="http://schemas.microsoft.com/office/drawing/2014/main" id="{F9EB4A47-380C-4C53-B2B8-09BB98841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722" y="4478415"/>
            <a:ext cx="3352269" cy="2189085"/>
          </a:xfrm>
          <a:prstGeom prst="rect">
            <a:avLst/>
          </a:prstGeom>
        </p:spPr>
      </p:pic>
      <p:sp>
        <p:nvSpPr>
          <p:cNvPr id="5" name="Content Placeholder 4"/>
          <p:cNvSpPr>
            <a:spLocks noGrp="1"/>
          </p:cNvSpPr>
          <p:nvPr>
            <p:ph sz="quarter" idx="1"/>
          </p:nvPr>
        </p:nvSpPr>
        <p:spPr>
          <a:xfrm>
            <a:off x="467545" y="1413296"/>
            <a:ext cx="7868072" cy="4680000"/>
          </a:xfrm>
        </p:spPr>
        <p:txBody>
          <a:bodyPr>
            <a:normAutofit/>
          </a:bodyPr>
          <a:lstStyle/>
          <a:p>
            <a:pPr marL="0" indent="0">
              <a:buNone/>
            </a:pPr>
            <a:r>
              <a:rPr lang="en-ZA" b="1" dirty="0"/>
              <a:t>Adult Learning Needs (</a:t>
            </a:r>
            <a:r>
              <a:rPr lang="en-ZA" dirty="0"/>
              <a:t>Malcolm Knowles )</a:t>
            </a:r>
          </a:p>
          <a:p>
            <a:pPr marL="0" indent="0">
              <a:buNone/>
            </a:pPr>
            <a:r>
              <a:rPr lang="en-ZA" b="1" dirty="0"/>
              <a:t>Need to:</a:t>
            </a:r>
          </a:p>
          <a:p>
            <a:pPr lvl="0"/>
            <a:r>
              <a:rPr lang="en-ZA" dirty="0"/>
              <a:t>Know</a:t>
            </a:r>
          </a:p>
          <a:p>
            <a:pPr lvl="0"/>
            <a:r>
              <a:rPr lang="en-ZA" dirty="0"/>
              <a:t>Be self-directing</a:t>
            </a:r>
          </a:p>
          <a:p>
            <a:pPr lvl="0"/>
            <a:r>
              <a:rPr lang="en-ZA" dirty="0"/>
              <a:t>Have learners’ unique experiences taken into account</a:t>
            </a:r>
          </a:p>
          <a:p>
            <a:pPr lvl="0"/>
            <a:r>
              <a:rPr lang="en-ZA" dirty="0"/>
              <a:t>Gear learning to learners’ readiness to learn</a:t>
            </a:r>
          </a:p>
          <a:p>
            <a:pPr lvl="0"/>
            <a:r>
              <a:rPr lang="en-ZA" dirty="0"/>
              <a:t>Organise learning around life tasks or life problems</a:t>
            </a:r>
          </a:p>
          <a:p>
            <a:pPr lvl="0"/>
            <a:r>
              <a:rPr lang="en-ZA" dirty="0"/>
              <a:t>Tap into intrinsic motivations </a:t>
            </a:r>
          </a:p>
        </p:txBody>
      </p:sp>
    </p:spTree>
    <p:extLst>
      <p:ext uri="{BB962C8B-B14F-4D97-AF65-F5344CB8AC3E}">
        <p14:creationId xmlns:p14="http://schemas.microsoft.com/office/powerpoint/2010/main" val="16987605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Develop Individual Learning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91</a:t>
            </a:fld>
            <a:endParaRPr lang="en-ZA" dirty="0"/>
          </a:p>
        </p:txBody>
      </p:sp>
      <p:sp>
        <p:nvSpPr>
          <p:cNvPr id="5" name="Content Placeholder 4"/>
          <p:cNvSpPr>
            <a:spLocks noGrp="1"/>
          </p:cNvSpPr>
          <p:nvPr>
            <p:ph sz="quarter" idx="1"/>
          </p:nvPr>
        </p:nvSpPr>
        <p:spPr>
          <a:xfrm>
            <a:off x="374904" y="1581269"/>
            <a:ext cx="7868072" cy="4680000"/>
          </a:xfrm>
        </p:spPr>
        <p:txBody>
          <a:bodyPr>
            <a:normAutofit/>
          </a:bodyPr>
          <a:lstStyle/>
          <a:p>
            <a:pPr marL="0" indent="0">
              <a:buNone/>
            </a:pPr>
            <a:r>
              <a:rPr lang="en-ZA" b="1" dirty="0"/>
              <a:t>Learning contract should include:</a:t>
            </a:r>
          </a:p>
          <a:p>
            <a:pPr lvl="0"/>
            <a:r>
              <a:rPr lang="en-ZA" dirty="0"/>
              <a:t>Learning Objectives</a:t>
            </a:r>
          </a:p>
          <a:p>
            <a:pPr lvl="0"/>
            <a:r>
              <a:rPr lang="en-ZA" dirty="0"/>
              <a:t>Learning Resources and Strategies</a:t>
            </a:r>
          </a:p>
          <a:p>
            <a:pPr lvl="0"/>
            <a:r>
              <a:rPr lang="en-ZA" dirty="0"/>
              <a:t>Timelines</a:t>
            </a:r>
          </a:p>
          <a:p>
            <a:pPr lvl="0"/>
            <a:r>
              <a:rPr lang="en-ZA" dirty="0"/>
              <a:t>Learning Demonstration</a:t>
            </a:r>
          </a:p>
          <a:p>
            <a:pPr lvl="0"/>
            <a:r>
              <a:rPr lang="en-ZA" dirty="0"/>
              <a:t>Validation</a:t>
            </a:r>
          </a:p>
        </p:txBody>
      </p:sp>
      <p:pic>
        <p:nvPicPr>
          <p:cNvPr id="6" name="Content Placeholder 8">
            <a:extLst>
              <a:ext uri="{FF2B5EF4-FFF2-40B4-BE49-F238E27FC236}">
                <a16:creationId xmlns:a16="http://schemas.microsoft.com/office/drawing/2014/main" id="{63E1929E-BDA8-4D18-8BC0-6E86B121925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081670" y="3114260"/>
            <a:ext cx="4161305" cy="2822714"/>
          </a:xfrm>
          <a:prstGeom prst="rect">
            <a:avLst/>
          </a:prstGeom>
          <a:noFill/>
        </p:spPr>
      </p:pic>
    </p:spTree>
    <p:extLst>
      <p:ext uri="{BB962C8B-B14F-4D97-AF65-F5344CB8AC3E}">
        <p14:creationId xmlns:p14="http://schemas.microsoft.com/office/powerpoint/2010/main" val="34525682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Develop Individual Learning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92</a:t>
            </a:fld>
            <a:endParaRPr lang="en-ZA" dirty="0"/>
          </a:p>
        </p:txBody>
      </p:sp>
      <p:sp>
        <p:nvSpPr>
          <p:cNvPr id="5" name="Content Placeholder 4"/>
          <p:cNvSpPr>
            <a:spLocks noGrp="1"/>
          </p:cNvSpPr>
          <p:nvPr>
            <p:ph sz="quarter" idx="1"/>
          </p:nvPr>
        </p:nvSpPr>
        <p:spPr>
          <a:xfrm>
            <a:off x="603504" y="1530300"/>
            <a:ext cx="7390870" cy="4680000"/>
          </a:xfrm>
        </p:spPr>
        <p:txBody>
          <a:bodyPr>
            <a:normAutofit/>
          </a:bodyPr>
          <a:lstStyle/>
          <a:p>
            <a:pPr marL="0" indent="0">
              <a:buNone/>
            </a:pPr>
            <a:r>
              <a:rPr lang="en-ZA" b="1" dirty="0"/>
              <a:t>Learning Plan should meet Learner Needs:</a:t>
            </a:r>
          </a:p>
          <a:p>
            <a:pPr lvl="0"/>
            <a:r>
              <a:rPr lang="en-ZA" dirty="0"/>
              <a:t>to understand plan and  content</a:t>
            </a:r>
          </a:p>
          <a:p>
            <a:pPr lvl="0"/>
            <a:r>
              <a:rPr lang="en-ZA" dirty="0"/>
              <a:t>to self-direct their learning</a:t>
            </a:r>
          </a:p>
          <a:p>
            <a:pPr lvl="0"/>
            <a:r>
              <a:rPr lang="en-ZA" dirty="0"/>
              <a:t>to build on experience</a:t>
            </a:r>
          </a:p>
          <a:p>
            <a:pPr lvl="0"/>
            <a:r>
              <a:rPr lang="en-ZA" dirty="0"/>
              <a:t>to be ready, willing and able to learn  contents</a:t>
            </a:r>
          </a:p>
          <a:p>
            <a:pPr lvl="0"/>
            <a:r>
              <a:rPr lang="en-ZA" dirty="0"/>
              <a:t>to address barriers within the plan</a:t>
            </a:r>
          </a:p>
          <a:p>
            <a:pPr lvl="0"/>
            <a:r>
              <a:rPr lang="en-ZA" dirty="0"/>
              <a:t>to be motivated to work on and complete the plan</a:t>
            </a:r>
          </a:p>
          <a:p>
            <a:pPr lvl="0"/>
            <a:endParaRPr lang="en-ZA" dirty="0"/>
          </a:p>
        </p:txBody>
      </p:sp>
      <p:pic>
        <p:nvPicPr>
          <p:cNvPr id="6" name="Content Placeholder 8">
            <a:extLst>
              <a:ext uri="{FF2B5EF4-FFF2-40B4-BE49-F238E27FC236}">
                <a16:creationId xmlns:a16="http://schemas.microsoft.com/office/drawing/2014/main" id="{63E1929E-BDA8-4D18-8BC0-6E86B121925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769705" y="4726693"/>
            <a:ext cx="3250219" cy="1802296"/>
          </a:xfrm>
          <a:prstGeom prst="rect">
            <a:avLst/>
          </a:prstGeom>
          <a:noFill/>
        </p:spPr>
      </p:pic>
    </p:spTree>
    <p:extLst>
      <p:ext uri="{BB962C8B-B14F-4D97-AF65-F5344CB8AC3E}">
        <p14:creationId xmlns:p14="http://schemas.microsoft.com/office/powerpoint/2010/main" val="6624537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Develop Individual Learning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93</a:t>
            </a:fld>
            <a:endParaRPr lang="en-ZA" dirty="0"/>
          </a:p>
        </p:txBody>
      </p:sp>
      <p:sp>
        <p:nvSpPr>
          <p:cNvPr id="10" name="Content Placeholder 9">
            <a:extLst>
              <a:ext uri="{FF2B5EF4-FFF2-40B4-BE49-F238E27FC236}">
                <a16:creationId xmlns:a16="http://schemas.microsoft.com/office/drawing/2014/main" id="{3DBE5CB6-72AF-4240-B94D-0D847E1EE53C}"/>
              </a:ext>
            </a:extLst>
          </p:cNvPr>
          <p:cNvSpPr>
            <a:spLocks noGrp="1"/>
          </p:cNvSpPr>
          <p:nvPr>
            <p:ph sz="quarter" idx="1"/>
          </p:nvPr>
        </p:nvSpPr>
        <p:spPr>
          <a:xfrm>
            <a:off x="4011866" y="1530300"/>
            <a:ext cx="5015948" cy="4680000"/>
          </a:xfrm>
        </p:spPr>
        <p:txBody>
          <a:bodyPr/>
          <a:lstStyle/>
          <a:p>
            <a:pPr marL="0" indent="0">
              <a:buNone/>
            </a:pPr>
            <a:r>
              <a:rPr lang="en-ZA" b="1" dirty="0"/>
              <a:t>Plans</a:t>
            </a:r>
          </a:p>
          <a:p>
            <a:pPr lvl="0"/>
            <a:r>
              <a:rPr lang="en-ZA" dirty="0"/>
              <a:t>Vary depending on goal, path and tasks </a:t>
            </a:r>
          </a:p>
          <a:p>
            <a:pPr lvl="0"/>
            <a:r>
              <a:rPr lang="en-ZA" dirty="0"/>
              <a:t>Include acquisition of skills</a:t>
            </a:r>
          </a:p>
          <a:p>
            <a:pPr lvl="0"/>
            <a:r>
              <a:rPr lang="en-ZA" dirty="0"/>
              <a:t>Use different strategies, methods and resources</a:t>
            </a:r>
          </a:p>
          <a:p>
            <a:pPr lvl="0"/>
            <a:r>
              <a:rPr lang="en-ZA" dirty="0"/>
              <a:t>Adapt for disabilities, personal issues or learning styles</a:t>
            </a:r>
          </a:p>
          <a:p>
            <a:pPr lvl="0"/>
            <a:r>
              <a:rPr lang="en-ZA" dirty="0"/>
              <a:t>Vary in length</a:t>
            </a:r>
          </a:p>
          <a:p>
            <a:pPr lvl="0"/>
            <a:r>
              <a:rPr lang="en-ZA" dirty="0"/>
              <a:t>Have different means of demonstrating learning</a:t>
            </a:r>
          </a:p>
          <a:p>
            <a:endParaRPr lang="en-ZA" dirty="0"/>
          </a:p>
        </p:txBody>
      </p:sp>
      <p:pic>
        <p:nvPicPr>
          <p:cNvPr id="12" name="Picture 11">
            <a:extLst>
              <a:ext uri="{FF2B5EF4-FFF2-40B4-BE49-F238E27FC236}">
                <a16:creationId xmlns:a16="http://schemas.microsoft.com/office/drawing/2014/main" id="{885214E4-B1D9-4870-AF4C-CFB7CE126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 y="2589624"/>
            <a:ext cx="3759476" cy="2612405"/>
          </a:xfrm>
          <a:prstGeom prst="rect">
            <a:avLst/>
          </a:prstGeom>
        </p:spPr>
      </p:pic>
    </p:spTree>
    <p:extLst>
      <p:ext uri="{BB962C8B-B14F-4D97-AF65-F5344CB8AC3E}">
        <p14:creationId xmlns:p14="http://schemas.microsoft.com/office/powerpoint/2010/main" val="28832770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Develop Individual Learning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94</a:t>
            </a:fld>
            <a:endParaRPr lang="en-ZA" dirty="0"/>
          </a:p>
        </p:txBody>
      </p:sp>
      <p:sp>
        <p:nvSpPr>
          <p:cNvPr id="10" name="Content Placeholder 9">
            <a:extLst>
              <a:ext uri="{FF2B5EF4-FFF2-40B4-BE49-F238E27FC236}">
                <a16:creationId xmlns:a16="http://schemas.microsoft.com/office/drawing/2014/main" id="{3DBE5CB6-72AF-4240-B94D-0D847E1EE53C}"/>
              </a:ext>
            </a:extLst>
          </p:cNvPr>
          <p:cNvSpPr>
            <a:spLocks noGrp="1"/>
          </p:cNvSpPr>
          <p:nvPr>
            <p:ph sz="quarter" idx="1"/>
          </p:nvPr>
        </p:nvSpPr>
        <p:spPr>
          <a:xfrm>
            <a:off x="603504" y="1256040"/>
            <a:ext cx="4750374" cy="4627925"/>
          </a:xfrm>
        </p:spPr>
        <p:txBody>
          <a:bodyPr>
            <a:normAutofit/>
          </a:bodyPr>
          <a:lstStyle/>
          <a:p>
            <a:pPr marL="0" indent="0">
              <a:buNone/>
            </a:pPr>
            <a:r>
              <a:rPr lang="en-ZA" b="1" dirty="0"/>
              <a:t>Setting  objectives</a:t>
            </a:r>
            <a:r>
              <a:rPr lang="en-ZA" dirty="0"/>
              <a:t>. </a:t>
            </a:r>
          </a:p>
          <a:p>
            <a:r>
              <a:rPr lang="en-ZA" dirty="0"/>
              <a:t>Describe what learners will be able to do by end of learning.</a:t>
            </a:r>
          </a:p>
          <a:p>
            <a:r>
              <a:rPr lang="en-ZA" dirty="0"/>
              <a:t>Are drawn from learner’s goal,  goal path, and  learner assessments. </a:t>
            </a:r>
          </a:p>
          <a:p>
            <a:r>
              <a:rPr lang="en-ZA" dirty="0"/>
              <a:t>Help learners see how specific learning activities meet learning needs.</a:t>
            </a:r>
          </a:p>
          <a:p>
            <a:r>
              <a:rPr lang="en-ZA" dirty="0"/>
              <a:t>Personalises objectives, word objective as “I will”.”</a:t>
            </a:r>
          </a:p>
        </p:txBody>
      </p:sp>
      <p:pic>
        <p:nvPicPr>
          <p:cNvPr id="6" name="Picture 5">
            <a:extLst>
              <a:ext uri="{FF2B5EF4-FFF2-40B4-BE49-F238E27FC236}">
                <a16:creationId xmlns:a16="http://schemas.microsoft.com/office/drawing/2014/main" id="{900DDC2C-5CC7-4427-947E-C59E0DECFA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23144" y="2040835"/>
            <a:ext cx="3276299" cy="3110411"/>
          </a:xfrm>
          <a:prstGeom prst="rect">
            <a:avLst/>
          </a:prstGeom>
          <a:ln>
            <a:noFill/>
          </a:ln>
          <a:effectLst>
            <a:softEdge rad="112500"/>
          </a:effectLst>
        </p:spPr>
      </p:pic>
      <p:sp>
        <p:nvSpPr>
          <p:cNvPr id="5" name="TextBox 4">
            <a:extLst>
              <a:ext uri="{FF2B5EF4-FFF2-40B4-BE49-F238E27FC236}">
                <a16:creationId xmlns:a16="http://schemas.microsoft.com/office/drawing/2014/main" id="{0E85657A-D372-44E4-8C34-F855D3274882}"/>
              </a:ext>
            </a:extLst>
          </p:cNvPr>
          <p:cNvSpPr txBox="1"/>
          <p:nvPr/>
        </p:nvSpPr>
        <p:spPr>
          <a:xfrm>
            <a:off x="739464" y="5825843"/>
            <a:ext cx="70430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ZA" sz="2400" dirty="0"/>
              <a:t>Objectives should be concrete and measurable. </a:t>
            </a:r>
          </a:p>
        </p:txBody>
      </p:sp>
    </p:spTree>
    <p:extLst>
      <p:ext uri="{BB962C8B-B14F-4D97-AF65-F5344CB8AC3E}">
        <p14:creationId xmlns:p14="http://schemas.microsoft.com/office/powerpoint/2010/main" val="11791845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Develop Individual Learning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95</a:t>
            </a:fld>
            <a:endParaRPr lang="en-ZA" dirty="0"/>
          </a:p>
        </p:txBody>
      </p:sp>
      <p:sp>
        <p:nvSpPr>
          <p:cNvPr id="10" name="Content Placeholder 9">
            <a:extLst>
              <a:ext uri="{FF2B5EF4-FFF2-40B4-BE49-F238E27FC236}">
                <a16:creationId xmlns:a16="http://schemas.microsoft.com/office/drawing/2014/main" id="{3DBE5CB6-72AF-4240-B94D-0D847E1EE53C}"/>
              </a:ext>
            </a:extLst>
          </p:cNvPr>
          <p:cNvSpPr>
            <a:spLocks noGrp="1"/>
          </p:cNvSpPr>
          <p:nvPr>
            <p:ph sz="quarter" idx="1"/>
          </p:nvPr>
        </p:nvSpPr>
        <p:spPr>
          <a:xfrm>
            <a:off x="4393626" y="1582375"/>
            <a:ext cx="4750374" cy="4627925"/>
          </a:xfrm>
        </p:spPr>
        <p:txBody>
          <a:bodyPr>
            <a:normAutofit/>
          </a:bodyPr>
          <a:lstStyle/>
          <a:p>
            <a:pPr marL="0" lvl="0" indent="0">
              <a:buNone/>
            </a:pPr>
            <a:r>
              <a:rPr lang="en-ZA" b="1" dirty="0"/>
              <a:t>Resources</a:t>
            </a:r>
          </a:p>
          <a:p>
            <a:pPr lvl="0"/>
            <a:r>
              <a:rPr lang="en-ZA" dirty="0"/>
              <a:t>Task-Based Resources </a:t>
            </a:r>
          </a:p>
          <a:p>
            <a:pPr lvl="0"/>
            <a:r>
              <a:rPr lang="en-ZA" dirty="0"/>
              <a:t>Computer Programs</a:t>
            </a:r>
          </a:p>
          <a:p>
            <a:pPr lvl="0"/>
            <a:r>
              <a:rPr lang="en-ZA" dirty="0"/>
              <a:t>Paper-Based Resources</a:t>
            </a:r>
          </a:p>
          <a:p>
            <a:pPr lvl="0"/>
            <a:r>
              <a:rPr lang="en-ZA" dirty="0"/>
              <a:t>Additional Reading Comprehension Resources</a:t>
            </a:r>
          </a:p>
          <a:p>
            <a:pPr lvl="0"/>
            <a:r>
              <a:rPr lang="en-ZA" dirty="0"/>
              <a:t>Additional Resources</a:t>
            </a:r>
          </a:p>
          <a:p>
            <a:pPr marL="0" indent="0">
              <a:buNone/>
            </a:pPr>
            <a:endParaRPr lang="en-ZA" dirty="0"/>
          </a:p>
        </p:txBody>
      </p:sp>
      <p:pic>
        <p:nvPicPr>
          <p:cNvPr id="7" name="Picture 6">
            <a:extLst>
              <a:ext uri="{FF2B5EF4-FFF2-40B4-BE49-F238E27FC236}">
                <a16:creationId xmlns:a16="http://schemas.microsoft.com/office/drawing/2014/main" id="{CDC6AD4D-26AB-4497-9EC7-6014CAE43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04" y="1890370"/>
            <a:ext cx="3500163" cy="3500163"/>
          </a:xfrm>
          <a:prstGeom prst="rect">
            <a:avLst/>
          </a:prstGeom>
        </p:spPr>
      </p:pic>
    </p:spTree>
    <p:extLst>
      <p:ext uri="{BB962C8B-B14F-4D97-AF65-F5344CB8AC3E}">
        <p14:creationId xmlns:p14="http://schemas.microsoft.com/office/powerpoint/2010/main" val="42879283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Develop Individual Learning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96</a:t>
            </a:fld>
            <a:endParaRPr lang="en-ZA" dirty="0"/>
          </a:p>
        </p:txBody>
      </p:sp>
      <p:sp>
        <p:nvSpPr>
          <p:cNvPr id="10" name="Content Placeholder 9">
            <a:extLst>
              <a:ext uri="{FF2B5EF4-FFF2-40B4-BE49-F238E27FC236}">
                <a16:creationId xmlns:a16="http://schemas.microsoft.com/office/drawing/2014/main" id="{3DBE5CB6-72AF-4240-B94D-0D847E1EE53C}"/>
              </a:ext>
            </a:extLst>
          </p:cNvPr>
          <p:cNvSpPr>
            <a:spLocks noGrp="1"/>
          </p:cNvSpPr>
          <p:nvPr>
            <p:ph sz="quarter" idx="1"/>
          </p:nvPr>
        </p:nvSpPr>
        <p:spPr>
          <a:xfrm>
            <a:off x="603504" y="1256040"/>
            <a:ext cx="4750374" cy="5131508"/>
          </a:xfrm>
        </p:spPr>
        <p:txBody>
          <a:bodyPr>
            <a:normAutofit fontScale="92500" lnSpcReduction="10000"/>
          </a:bodyPr>
          <a:lstStyle/>
          <a:p>
            <a:pPr marL="0" indent="0">
              <a:buNone/>
            </a:pPr>
            <a:r>
              <a:rPr lang="en-ZA" b="1" dirty="0"/>
              <a:t>Timelines</a:t>
            </a:r>
          </a:p>
          <a:p>
            <a:r>
              <a:rPr lang="en-ZA" dirty="0"/>
              <a:t>Show events and activities in  order  </a:t>
            </a:r>
          </a:p>
          <a:p>
            <a:r>
              <a:rPr lang="en-ZA" dirty="0"/>
              <a:t>Chronological map of  learners’ time in a program. </a:t>
            </a:r>
          </a:p>
          <a:p>
            <a:r>
              <a:rPr lang="en-ZA" dirty="0"/>
              <a:t>Shows when blocks of learning will be completed and which assessment strategy will validate  learning</a:t>
            </a:r>
          </a:p>
          <a:p>
            <a:r>
              <a:rPr lang="en-ZA" dirty="0"/>
              <a:t>Blocks are  time in which learner will complete activities to develop skills to manage tasks. </a:t>
            </a:r>
          </a:p>
          <a:p>
            <a:r>
              <a:rPr lang="en-ZA" dirty="0"/>
              <a:t>Each item has expected start and end date.</a:t>
            </a:r>
          </a:p>
          <a:p>
            <a:r>
              <a:rPr lang="en-ZA" dirty="0"/>
              <a:t>Help to estimate  overall time it will take  learner to reach goals.</a:t>
            </a:r>
          </a:p>
          <a:p>
            <a:pPr marL="0" indent="0">
              <a:buNone/>
            </a:pPr>
            <a:endParaRPr lang="en-ZA" dirty="0"/>
          </a:p>
        </p:txBody>
      </p:sp>
      <p:pic>
        <p:nvPicPr>
          <p:cNvPr id="7" name="Picture 6">
            <a:extLst>
              <a:ext uri="{FF2B5EF4-FFF2-40B4-BE49-F238E27FC236}">
                <a16:creationId xmlns:a16="http://schemas.microsoft.com/office/drawing/2014/main" id="{EB1D9ECE-FAFA-483F-BD53-7DB313F71E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89838" y="2093844"/>
            <a:ext cx="3402371" cy="3684104"/>
          </a:xfrm>
          <a:prstGeom prst="rect">
            <a:avLst/>
          </a:prstGeom>
          <a:noFill/>
          <a:ln>
            <a:noFill/>
          </a:ln>
        </p:spPr>
      </p:pic>
    </p:spTree>
    <p:extLst>
      <p:ext uri="{BB962C8B-B14F-4D97-AF65-F5344CB8AC3E}">
        <p14:creationId xmlns:p14="http://schemas.microsoft.com/office/powerpoint/2010/main" val="38081062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Develop Individual Learning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97</a:t>
            </a:fld>
            <a:endParaRPr lang="en-ZA" dirty="0"/>
          </a:p>
        </p:txBody>
      </p:sp>
      <p:sp>
        <p:nvSpPr>
          <p:cNvPr id="10" name="Content Placeholder 9">
            <a:extLst>
              <a:ext uri="{FF2B5EF4-FFF2-40B4-BE49-F238E27FC236}">
                <a16:creationId xmlns:a16="http://schemas.microsoft.com/office/drawing/2014/main" id="{3DBE5CB6-72AF-4240-B94D-0D847E1EE53C}"/>
              </a:ext>
            </a:extLst>
          </p:cNvPr>
          <p:cNvSpPr>
            <a:spLocks noGrp="1"/>
          </p:cNvSpPr>
          <p:nvPr>
            <p:ph sz="quarter" idx="1"/>
          </p:nvPr>
        </p:nvSpPr>
        <p:spPr>
          <a:xfrm>
            <a:off x="4238153" y="1582375"/>
            <a:ext cx="4558748" cy="4627925"/>
          </a:xfrm>
        </p:spPr>
        <p:txBody>
          <a:bodyPr>
            <a:normAutofit/>
          </a:bodyPr>
          <a:lstStyle/>
          <a:p>
            <a:pPr marL="0" lvl="0" indent="0">
              <a:buNone/>
            </a:pPr>
            <a:r>
              <a:rPr lang="en-ZA" b="1" dirty="0"/>
              <a:t>Gannt Chart </a:t>
            </a:r>
            <a:r>
              <a:rPr lang="en-ZA" dirty="0"/>
              <a:t>allows you to see:</a:t>
            </a:r>
          </a:p>
          <a:p>
            <a:pPr lvl="0"/>
            <a:r>
              <a:rPr lang="en-ZA" dirty="0"/>
              <a:t>What activities are</a:t>
            </a:r>
          </a:p>
          <a:p>
            <a:pPr lvl="0"/>
            <a:r>
              <a:rPr lang="en-ZA" dirty="0"/>
              <a:t>When each activity should start and end</a:t>
            </a:r>
          </a:p>
          <a:p>
            <a:pPr lvl="0"/>
            <a:r>
              <a:rPr lang="en-ZA" dirty="0"/>
              <a:t>How long each activity is expected to last</a:t>
            </a:r>
          </a:p>
          <a:p>
            <a:pPr lvl="0"/>
            <a:r>
              <a:rPr lang="en-ZA" dirty="0"/>
              <a:t>Where activities overlap with other activities, and by how much</a:t>
            </a:r>
          </a:p>
          <a:p>
            <a:pPr lvl="0"/>
            <a:r>
              <a:rPr lang="en-ZA" dirty="0"/>
              <a:t>Start and end date of whole plan</a:t>
            </a:r>
          </a:p>
          <a:p>
            <a:pPr marL="0" indent="0">
              <a:buNone/>
            </a:pPr>
            <a:endParaRPr lang="en-ZA" dirty="0"/>
          </a:p>
        </p:txBody>
      </p:sp>
      <p:pic>
        <p:nvPicPr>
          <p:cNvPr id="6" name="Picture 5">
            <a:extLst>
              <a:ext uri="{FF2B5EF4-FFF2-40B4-BE49-F238E27FC236}">
                <a16:creationId xmlns:a16="http://schemas.microsoft.com/office/drawing/2014/main" id="{C16B5D0F-2558-4947-9E71-37FAFB181F2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47099" y="2054088"/>
            <a:ext cx="3721318" cy="3246782"/>
          </a:xfrm>
          <a:prstGeom prst="rect">
            <a:avLst/>
          </a:prstGeom>
        </p:spPr>
      </p:pic>
    </p:spTree>
    <p:extLst>
      <p:ext uri="{BB962C8B-B14F-4D97-AF65-F5344CB8AC3E}">
        <p14:creationId xmlns:p14="http://schemas.microsoft.com/office/powerpoint/2010/main" val="26576474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Review Goals and Development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98</a:t>
            </a:fld>
            <a:endParaRPr lang="en-ZA" dirty="0"/>
          </a:p>
        </p:txBody>
      </p:sp>
      <p:sp>
        <p:nvSpPr>
          <p:cNvPr id="10" name="Content Placeholder 9">
            <a:extLst>
              <a:ext uri="{FF2B5EF4-FFF2-40B4-BE49-F238E27FC236}">
                <a16:creationId xmlns:a16="http://schemas.microsoft.com/office/drawing/2014/main" id="{3DBE5CB6-72AF-4240-B94D-0D847E1EE53C}"/>
              </a:ext>
            </a:extLst>
          </p:cNvPr>
          <p:cNvSpPr>
            <a:spLocks noGrp="1"/>
          </p:cNvSpPr>
          <p:nvPr>
            <p:ph sz="quarter" idx="1"/>
          </p:nvPr>
        </p:nvSpPr>
        <p:spPr>
          <a:xfrm>
            <a:off x="467545" y="1432506"/>
            <a:ext cx="4846578" cy="4627925"/>
          </a:xfrm>
        </p:spPr>
        <p:txBody>
          <a:bodyPr>
            <a:normAutofit/>
          </a:bodyPr>
          <a:lstStyle/>
          <a:p>
            <a:pPr marL="0" indent="0">
              <a:buNone/>
            </a:pPr>
            <a:r>
              <a:rPr lang="en-ZA" b="1" dirty="0"/>
              <a:t>Learner plans are not static. Reasons for changes are:</a:t>
            </a:r>
          </a:p>
          <a:p>
            <a:pPr lvl="0"/>
            <a:r>
              <a:rPr lang="en-ZA" dirty="0"/>
              <a:t>Learner changes goal</a:t>
            </a:r>
          </a:p>
          <a:p>
            <a:pPr lvl="0"/>
            <a:r>
              <a:rPr lang="en-ZA" dirty="0"/>
              <a:t>Significant events affect the timelines</a:t>
            </a:r>
          </a:p>
          <a:p>
            <a:pPr lvl="0"/>
            <a:r>
              <a:rPr lang="en-ZA" dirty="0"/>
              <a:t>Progress varies from original estimate</a:t>
            </a:r>
          </a:p>
          <a:p>
            <a:r>
              <a:rPr lang="en-ZA" dirty="0"/>
              <a:t>Necessary to regularly review  plans.</a:t>
            </a:r>
          </a:p>
          <a:p>
            <a:pPr marL="0" indent="0">
              <a:buNone/>
            </a:pPr>
            <a:endParaRPr lang="en-ZA" dirty="0"/>
          </a:p>
        </p:txBody>
      </p:sp>
      <p:pic>
        <p:nvPicPr>
          <p:cNvPr id="7" name="Picture 6">
            <a:extLst>
              <a:ext uri="{FF2B5EF4-FFF2-40B4-BE49-F238E27FC236}">
                <a16:creationId xmlns:a16="http://schemas.microsoft.com/office/drawing/2014/main" id="{8A8FCBCE-13EB-43A0-82BE-CFDF00C7E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736" y="2199861"/>
            <a:ext cx="4081601" cy="2836245"/>
          </a:xfrm>
          <a:prstGeom prst="rect">
            <a:avLst/>
          </a:prstGeom>
        </p:spPr>
      </p:pic>
    </p:spTree>
    <p:extLst>
      <p:ext uri="{BB962C8B-B14F-4D97-AF65-F5344CB8AC3E}">
        <p14:creationId xmlns:p14="http://schemas.microsoft.com/office/powerpoint/2010/main" val="40734774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Review Goals and Development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99</a:t>
            </a:fld>
            <a:endParaRPr lang="en-ZA" dirty="0"/>
          </a:p>
        </p:txBody>
      </p:sp>
      <p:sp>
        <p:nvSpPr>
          <p:cNvPr id="10" name="Content Placeholder 9">
            <a:extLst>
              <a:ext uri="{FF2B5EF4-FFF2-40B4-BE49-F238E27FC236}">
                <a16:creationId xmlns:a16="http://schemas.microsoft.com/office/drawing/2014/main" id="{3DBE5CB6-72AF-4240-B94D-0D847E1EE53C}"/>
              </a:ext>
            </a:extLst>
          </p:cNvPr>
          <p:cNvSpPr>
            <a:spLocks noGrp="1"/>
          </p:cNvSpPr>
          <p:nvPr>
            <p:ph sz="quarter" idx="1"/>
          </p:nvPr>
        </p:nvSpPr>
        <p:spPr>
          <a:xfrm>
            <a:off x="467544" y="1432506"/>
            <a:ext cx="6847655" cy="4627925"/>
          </a:xfrm>
        </p:spPr>
        <p:txBody>
          <a:bodyPr>
            <a:normAutofit/>
          </a:bodyPr>
          <a:lstStyle/>
          <a:p>
            <a:pPr marL="0" indent="0">
              <a:buNone/>
            </a:pPr>
            <a:r>
              <a:rPr lang="en-ZA" b="1" dirty="0"/>
              <a:t>When to review</a:t>
            </a:r>
          </a:p>
          <a:p>
            <a:pPr marL="0" indent="0">
              <a:buNone/>
            </a:pPr>
            <a:endParaRPr lang="en-ZA" dirty="0"/>
          </a:p>
          <a:p>
            <a:r>
              <a:rPr lang="en-ZA" dirty="0"/>
              <a:t>Appropriate to  learners’ schedules. </a:t>
            </a:r>
          </a:p>
        </p:txBody>
      </p:sp>
      <p:pic>
        <p:nvPicPr>
          <p:cNvPr id="7" name="Picture 6">
            <a:extLst>
              <a:ext uri="{FF2B5EF4-FFF2-40B4-BE49-F238E27FC236}">
                <a16:creationId xmlns:a16="http://schemas.microsoft.com/office/drawing/2014/main" id="{8A8FCBCE-13EB-43A0-82BE-CFDF00C7E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345" y="3224186"/>
            <a:ext cx="4081601" cy="2836245"/>
          </a:xfrm>
          <a:prstGeom prst="rect">
            <a:avLst/>
          </a:prstGeom>
        </p:spPr>
      </p:pic>
    </p:spTree>
    <p:extLst>
      <p:ext uri="{BB962C8B-B14F-4D97-AF65-F5344CB8AC3E}">
        <p14:creationId xmlns:p14="http://schemas.microsoft.com/office/powerpoint/2010/main" val="13987883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docProps/app.xml><?xml version="1.0" encoding="utf-8"?>
<Properties xmlns="http://schemas.openxmlformats.org/officeDocument/2006/extended-properties" xmlns:vt="http://schemas.openxmlformats.org/officeDocument/2006/docPropsVTypes">
  <Template>Learner Support</Template>
  <TotalTime>2084</TotalTime>
  <Words>4984</Words>
  <Application>Microsoft Office PowerPoint</Application>
  <PresentationFormat>On-screen Show (4:3)</PresentationFormat>
  <Paragraphs>968</Paragraphs>
  <Slides>137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137</vt:i4>
      </vt:variant>
    </vt:vector>
  </HeadingPairs>
  <TitlesOfParts>
    <vt:vector size="143" baseType="lpstr">
      <vt:lpstr>Arial</vt:lpstr>
      <vt:lpstr>Calibri</vt:lpstr>
      <vt:lpstr>Courier New</vt:lpstr>
      <vt:lpstr>Wingdings 2</vt:lpstr>
      <vt:lpstr>Theme1</vt:lpstr>
      <vt:lpstr>Bitmap Image</vt:lpstr>
      <vt:lpstr>Guide Learners</vt:lpstr>
      <vt:lpstr>Ground Rules</vt:lpstr>
      <vt:lpstr>Section 1 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Study Unit 1</vt:lpstr>
      <vt:lpstr>Assessment Criteria </vt:lpstr>
      <vt:lpstr>Assessment Criteria </vt:lpstr>
      <vt:lpstr>Identifying and Analysing Learner’s Needs </vt:lpstr>
      <vt:lpstr>Opportunities and RPL</vt:lpstr>
      <vt:lpstr>Recognition of Prior Learning RPL</vt:lpstr>
      <vt:lpstr>Recognition of Prior Learning RPL</vt:lpstr>
      <vt:lpstr>Recognition of Prior Learning RPL</vt:lpstr>
      <vt:lpstr>RPL Process</vt:lpstr>
      <vt:lpstr>RPL</vt:lpstr>
      <vt:lpstr>Learning contracts, learnerships and skills programmes</vt:lpstr>
      <vt:lpstr>Learning Contracts, Learnerships and Skills Programmes</vt:lpstr>
      <vt:lpstr>Learnerships </vt:lpstr>
      <vt:lpstr>Learnership Contract</vt:lpstr>
      <vt:lpstr>What is a Learnership? </vt:lpstr>
      <vt:lpstr>Learning contracts, learnerships and skills programmes</vt:lpstr>
      <vt:lpstr>The Benefits of a Learnership</vt:lpstr>
      <vt:lpstr>Benefits of a Learnership</vt:lpstr>
      <vt:lpstr>Cost of a Learnership</vt:lpstr>
      <vt:lpstr>Cost of a Learnership</vt:lpstr>
      <vt:lpstr>How can learners apply for a learnership?</vt:lpstr>
      <vt:lpstr>How is a Learnership Implemented?</vt:lpstr>
      <vt:lpstr>How is a Learnership Implemented?</vt:lpstr>
      <vt:lpstr>Obligations of the different parties</vt:lpstr>
      <vt:lpstr>Obligations of the different parties</vt:lpstr>
      <vt:lpstr>Obligations of the different parties</vt:lpstr>
      <vt:lpstr>Skills Programmes</vt:lpstr>
      <vt:lpstr>Skills programmes</vt:lpstr>
      <vt:lpstr>Formal and informal training </vt:lpstr>
      <vt:lpstr>Informal training</vt:lpstr>
      <vt:lpstr>Formal or Informal Training?</vt:lpstr>
      <vt:lpstr>Formal or Informal Training?</vt:lpstr>
      <vt:lpstr>Learner anxiety</vt:lpstr>
      <vt:lpstr>Learner anxiety</vt:lpstr>
      <vt:lpstr>Sources of anxiety  </vt:lpstr>
      <vt:lpstr>Understanding anxiety</vt:lpstr>
      <vt:lpstr>Assessment Anxiety</vt:lpstr>
      <vt:lpstr>Barriers to Learning</vt:lpstr>
      <vt:lpstr>Barriers to learning</vt:lpstr>
      <vt:lpstr>Analyse and Identify Learner Needs</vt:lpstr>
      <vt:lpstr>Creating Rapport</vt:lpstr>
      <vt:lpstr>Creating rapport</vt:lpstr>
      <vt:lpstr>Creating rapport</vt:lpstr>
      <vt:lpstr>Source and Obtain Basic Information</vt:lpstr>
      <vt:lpstr>Role Play</vt:lpstr>
      <vt:lpstr>Formative Assessment</vt:lpstr>
      <vt:lpstr>Study Unit 2</vt:lpstr>
      <vt:lpstr>Assessment Criteria </vt:lpstr>
      <vt:lpstr>Assessment Criteria </vt:lpstr>
      <vt:lpstr>Identify Goals and Aspirations of Learner</vt:lpstr>
      <vt:lpstr>Identify and Match Opportunities</vt:lpstr>
      <vt:lpstr>Unit Standards</vt:lpstr>
      <vt:lpstr>Unit Standards</vt:lpstr>
      <vt:lpstr>Components of Unit Standards</vt:lpstr>
      <vt:lpstr>Unit Standards</vt:lpstr>
      <vt:lpstr>Qualifications </vt:lpstr>
      <vt:lpstr>Qualifications </vt:lpstr>
      <vt:lpstr>Qualifications </vt:lpstr>
      <vt:lpstr>Determine Possible Learning Programme</vt:lpstr>
      <vt:lpstr>Determine Possible Learning Programme</vt:lpstr>
      <vt:lpstr>Develop Individual Learning Plan</vt:lpstr>
      <vt:lpstr>Develop Individual Learning Plan</vt:lpstr>
      <vt:lpstr>Develop Individual Learning Plan</vt:lpstr>
      <vt:lpstr>Develop Individual Learning Plan</vt:lpstr>
      <vt:lpstr>Develop Individual Learning Plan</vt:lpstr>
      <vt:lpstr>Develop Individual Learning Plan</vt:lpstr>
      <vt:lpstr>Develop Individual Learning Plan</vt:lpstr>
      <vt:lpstr>Develop Individual Learning Plan</vt:lpstr>
      <vt:lpstr>Develop Individual Learning Plan</vt:lpstr>
      <vt:lpstr>Develop Individual Learning Plan</vt:lpstr>
      <vt:lpstr>Review Goals and Development Plan</vt:lpstr>
      <vt:lpstr>Review Goals and Development Plan</vt:lpstr>
      <vt:lpstr>Formative Assessment</vt:lpstr>
      <vt:lpstr>Study Unit 2</vt:lpstr>
      <vt:lpstr>Assessment Criteria </vt:lpstr>
      <vt:lpstr>Assessment Criteria </vt:lpstr>
      <vt:lpstr>Review Learner Needs</vt:lpstr>
      <vt:lpstr>Learner Guidance and Support</vt:lpstr>
      <vt:lpstr>Counselling and Supporting Adult Learners</vt:lpstr>
      <vt:lpstr>Counselling and Supporting Adult Learners</vt:lpstr>
      <vt:lpstr>Counselling and Supporting Adult Learners</vt:lpstr>
      <vt:lpstr>Solving Problems</vt:lpstr>
      <vt:lpstr>Solving Problems</vt:lpstr>
      <vt:lpstr>Solving Problems</vt:lpstr>
      <vt:lpstr>Brainstorming</vt:lpstr>
      <vt:lpstr>Fishbone Diagram</vt:lpstr>
      <vt:lpstr>PowerPoint Presentation</vt:lpstr>
      <vt:lpstr>Confidentiality</vt:lpstr>
      <vt:lpstr>Referring Learners to Specialist Guidance or Counselling Services</vt:lpstr>
      <vt:lpstr>The Referral Process</vt:lpstr>
      <vt:lpstr>The Referral Process</vt:lpstr>
      <vt:lpstr>The Referral Process</vt:lpstr>
      <vt:lpstr>The Referral Process</vt:lpstr>
      <vt:lpstr>Formative Assessment</vt:lpstr>
      <vt:lpstr>Study Unit 4</vt:lpstr>
      <vt:lpstr>Assessment Criteria </vt:lpstr>
      <vt:lpstr>Assessment Criteria </vt:lpstr>
      <vt:lpstr>Maintaining records</vt:lpstr>
      <vt:lpstr>Maintaining records</vt:lpstr>
      <vt:lpstr>Maintaining records</vt:lpstr>
      <vt:lpstr>Maintaining records</vt:lpstr>
      <vt:lpstr>Formative Assessment</vt:lpstr>
      <vt:lpstr>Study Unit 5</vt:lpstr>
      <vt:lpstr>Assessment Criteria </vt:lpstr>
      <vt:lpstr>Evaluating services provided</vt:lpstr>
      <vt:lpstr>Evaluating services provided</vt:lpstr>
      <vt:lpstr>Evaluating services provided</vt:lpstr>
      <vt:lpstr>Recommendations for Improvement</vt:lpstr>
      <vt:lpstr>Evaluation</vt:lpstr>
      <vt:lpstr>Formative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LEARNER SUPPORT</dc:title>
  <dc:creator>client</dc:creator>
  <cp:lastModifiedBy>Hannetjie Nortje</cp:lastModifiedBy>
  <cp:revision>198</cp:revision>
  <dcterms:created xsi:type="dcterms:W3CDTF">2016-03-09T12:23:05Z</dcterms:created>
  <dcterms:modified xsi:type="dcterms:W3CDTF">2019-06-29T14:14:57Z</dcterms:modified>
</cp:coreProperties>
</file>