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85" r:id="rId2"/>
    <p:sldId id="257" r:id="rId3"/>
    <p:sldId id="259" r:id="rId4"/>
    <p:sldId id="260" r:id="rId5"/>
    <p:sldId id="261" r:id="rId6"/>
    <p:sldId id="262" r:id="rId7"/>
    <p:sldId id="263" r:id="rId8"/>
    <p:sldId id="264" r:id="rId9"/>
    <p:sldId id="265" r:id="rId10"/>
    <p:sldId id="286"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7" r:id="rId31"/>
    <p:sldId id="289" r:id="rId32"/>
    <p:sldId id="291" r:id="rId33"/>
    <p:sldId id="290" r:id="rId34"/>
    <p:sldId id="292" r:id="rId35"/>
    <p:sldId id="294" r:id="rId36"/>
    <p:sldId id="288" r:id="rId37"/>
    <p:sldId id="293" r:id="rId38"/>
    <p:sldId id="295" r:id="rId39"/>
    <p:sldId id="296" r:id="rId40"/>
    <p:sldId id="297" r:id="rId41"/>
    <p:sldId id="298" r:id="rId42"/>
    <p:sldId id="299" r:id="rId43"/>
    <p:sldId id="301" r:id="rId44"/>
    <p:sldId id="302" r:id="rId45"/>
    <p:sldId id="303" r:id="rId46"/>
    <p:sldId id="300" r:id="rId47"/>
    <p:sldId id="304" r:id="rId48"/>
    <p:sldId id="305" r:id="rId49"/>
    <p:sldId id="306" r:id="rId50"/>
    <p:sldId id="308" r:id="rId51"/>
    <p:sldId id="307" r:id="rId52"/>
    <p:sldId id="309" r:id="rId53"/>
    <p:sldId id="311" r:id="rId54"/>
    <p:sldId id="310" r:id="rId55"/>
    <p:sldId id="312" r:id="rId56"/>
    <p:sldId id="313" r:id="rId57"/>
    <p:sldId id="314" r:id="rId58"/>
    <p:sldId id="315" r:id="rId59"/>
    <p:sldId id="316" r:id="rId60"/>
    <p:sldId id="317" r:id="rId61"/>
    <p:sldId id="319" r:id="rId62"/>
    <p:sldId id="318" r:id="rId63"/>
    <p:sldId id="320" r:id="rId64"/>
    <p:sldId id="321" r:id="rId65"/>
    <p:sldId id="322" r:id="rId66"/>
    <p:sldId id="327" r:id="rId67"/>
    <p:sldId id="323" r:id="rId68"/>
    <p:sldId id="325" r:id="rId69"/>
    <p:sldId id="326" r:id="rId70"/>
    <p:sldId id="328" r:id="rId71"/>
    <p:sldId id="330" r:id="rId72"/>
    <p:sldId id="329" r:id="rId73"/>
    <p:sldId id="331" r:id="rId74"/>
    <p:sldId id="332" r:id="rId75"/>
    <p:sldId id="333" r:id="rId76"/>
    <p:sldId id="334" r:id="rId77"/>
    <p:sldId id="335" r:id="rId78"/>
    <p:sldId id="336" r:id="rId79"/>
    <p:sldId id="337" r:id="rId80"/>
    <p:sldId id="338" r:id="rId81"/>
    <p:sldId id="339" r:id="rId82"/>
    <p:sldId id="340" r:id="rId83"/>
    <p:sldId id="341" r:id="rId84"/>
    <p:sldId id="342" r:id="rId85"/>
    <p:sldId id="343" r:id="rId86"/>
    <p:sldId id="344" r:id="rId87"/>
    <p:sldId id="345" r:id="rId88"/>
    <p:sldId id="346" r:id="rId89"/>
    <p:sldId id="347" r:id="rId90"/>
    <p:sldId id="348" r:id="rId91"/>
    <p:sldId id="349" r:id="rId92"/>
    <p:sldId id="350" r:id="rId93"/>
    <p:sldId id="351" r:id="rId94"/>
    <p:sldId id="352" r:id="rId95"/>
    <p:sldId id="353" r:id="rId96"/>
    <p:sldId id="354" r:id="rId97"/>
    <p:sldId id="355" r:id="rId98"/>
    <p:sldId id="356" r:id="rId99"/>
    <p:sldId id="357" r:id="rId100"/>
    <p:sldId id="358" r:id="rId101"/>
    <p:sldId id="359" r:id="rId102"/>
    <p:sldId id="360" r:id="rId103"/>
    <p:sldId id="361" r:id="rId104"/>
    <p:sldId id="362" r:id="rId105"/>
    <p:sldId id="363" r:id="rId106"/>
    <p:sldId id="364" r:id="rId107"/>
    <p:sldId id="365" r:id="rId108"/>
    <p:sldId id="366" r:id="rId109"/>
    <p:sldId id="367" r:id="rId110"/>
    <p:sldId id="368" r:id="rId111"/>
    <p:sldId id="369" r:id="rId112"/>
    <p:sldId id="370" r:id="rId113"/>
    <p:sldId id="371" r:id="rId114"/>
    <p:sldId id="372" r:id="rId115"/>
    <p:sldId id="373" r:id="rId116"/>
    <p:sldId id="374" r:id="rId117"/>
    <p:sldId id="375" r:id="rId118"/>
    <p:sldId id="376" r:id="rId119"/>
    <p:sldId id="377" r:id="rId120"/>
    <p:sldId id="378" r:id="rId121"/>
    <p:sldId id="379" r:id="rId122"/>
    <p:sldId id="380" r:id="rId123"/>
    <p:sldId id="381" r:id="rId124"/>
    <p:sldId id="382" r:id="rId125"/>
    <p:sldId id="383" r:id="rId126"/>
    <p:sldId id="384" r:id="rId127"/>
    <p:sldId id="385" r:id="rId128"/>
    <p:sldId id="386" r:id="rId129"/>
    <p:sldId id="387" r:id="rId130"/>
    <p:sldId id="388" r:id="rId131"/>
    <p:sldId id="389" r:id="rId132"/>
    <p:sldId id="390" r:id="rId133"/>
    <p:sldId id="391" r:id="rId134"/>
    <p:sldId id="392" r:id="rId135"/>
    <p:sldId id="393" r:id="rId136"/>
    <p:sldId id="394" r:id="rId137"/>
    <p:sldId id="396" r:id="rId138"/>
    <p:sldId id="395" r:id="rId139"/>
    <p:sldId id="397" r:id="rId140"/>
    <p:sldId id="398" r:id="rId141"/>
    <p:sldId id="399" r:id="rId142"/>
    <p:sldId id="400" r:id="rId143"/>
    <p:sldId id="401" r:id="rId144"/>
    <p:sldId id="402" r:id="rId145"/>
    <p:sldId id="403" r:id="rId146"/>
    <p:sldId id="404" r:id="rId147"/>
    <p:sldId id="405" r:id="rId148"/>
    <p:sldId id="406" r:id="rId149"/>
    <p:sldId id="407" r:id="rId150"/>
    <p:sldId id="408" r:id="rId151"/>
    <p:sldId id="409" r:id="rId152"/>
    <p:sldId id="410" r:id="rId153"/>
    <p:sldId id="411" r:id="rId154"/>
    <p:sldId id="412" r:id="rId155"/>
    <p:sldId id="413" r:id="rId156"/>
    <p:sldId id="414" r:id="rId157"/>
    <p:sldId id="415" r:id="rId158"/>
    <p:sldId id="416" r:id="rId159"/>
    <p:sldId id="417" r:id="rId160"/>
    <p:sldId id="418" r:id="rId161"/>
    <p:sldId id="419" r:id="rId162"/>
    <p:sldId id="420" r:id="rId163"/>
    <p:sldId id="421" r:id="rId164"/>
    <p:sldId id="422" r:id="rId165"/>
    <p:sldId id="423" r:id="rId166"/>
    <p:sldId id="424" r:id="rId167"/>
    <p:sldId id="425" r:id="rId168"/>
    <p:sldId id="426" r:id="rId169"/>
    <p:sldId id="427" r:id="rId170"/>
    <p:sldId id="428" r:id="rId171"/>
  </p:sldIdLst>
  <p:sldSz cx="9144000" cy="6858000" type="screen4x3"/>
  <p:notesSz cx="6867525" cy="9994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434" autoAdjust="0"/>
  </p:normalViewPr>
  <p:slideViewPr>
    <p:cSldViewPr snapToGrid="0">
      <p:cViewPr varScale="1">
        <p:scale>
          <a:sx n="72" d="100"/>
          <a:sy n="72" d="100"/>
        </p:scale>
        <p:origin x="62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tableStyles" Target="tableStyles.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microsoft.com/office/2015/10/relationships/revisionInfo" Target="revisionInfo.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presProps" Target="pres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12FC0A-C24F-404E-A0F7-42F309206DF3}" type="doc">
      <dgm:prSet loTypeId="urn:microsoft.com/office/officeart/2005/8/layout/orgChart1" loCatId="hierarchy" qsTypeId="urn:microsoft.com/office/officeart/2005/8/quickstyle/3d2" qsCatId="3D" csTypeId="urn:microsoft.com/office/officeart/2005/8/colors/accent1_5" csCatId="accent1" phldr="1"/>
      <dgm:spPr/>
      <dgm:t>
        <a:bodyPr/>
        <a:lstStyle/>
        <a:p>
          <a:endParaRPr lang="en-US"/>
        </a:p>
      </dgm:t>
    </dgm:pt>
    <dgm:pt modelId="{45A05D77-9081-4709-A301-ED1670679511}">
      <dgm:prSet phldrT="[Text]" custT="1">
        <dgm:style>
          <a:lnRef idx="3">
            <a:schemeClr val="lt1"/>
          </a:lnRef>
          <a:fillRef idx="1">
            <a:schemeClr val="accent1"/>
          </a:fillRef>
          <a:effectRef idx="1">
            <a:schemeClr val="accent1"/>
          </a:effectRef>
          <a:fontRef idx="minor">
            <a:schemeClr val="lt1"/>
          </a:fontRef>
        </dgm:style>
      </dgm:prSet>
      <dgm:spPr/>
      <dgm:t>
        <a:bodyPr/>
        <a:lstStyle/>
        <a:p>
          <a:r>
            <a:rPr lang="en-US" sz="2800" dirty="0"/>
            <a:t>Integrated Assessment</a:t>
          </a:r>
        </a:p>
      </dgm:t>
    </dgm:pt>
    <dgm:pt modelId="{D71044DB-2B70-4F4E-80BE-2774EFE23D9B}" type="parTrans" cxnId="{CFA81786-B748-48AF-9BFF-282DDBA00D8C}">
      <dgm:prSet/>
      <dgm:spPr/>
      <dgm:t>
        <a:bodyPr/>
        <a:lstStyle/>
        <a:p>
          <a:endParaRPr lang="en-US"/>
        </a:p>
      </dgm:t>
    </dgm:pt>
    <dgm:pt modelId="{6E62E6EC-8AE2-4AF1-A2B3-4B2DFA7C2E76}" type="sibTrans" cxnId="{CFA81786-B748-48AF-9BFF-282DDBA00D8C}">
      <dgm:prSet/>
      <dgm:spPr/>
      <dgm:t>
        <a:bodyPr/>
        <a:lstStyle/>
        <a:p>
          <a:endParaRPr lang="en-US"/>
        </a:p>
      </dgm:t>
    </dgm:pt>
    <dgm:pt modelId="{EE2601E4-BD06-488F-8835-BD42E9836204}">
      <dgm:prSet phldrT="[Text]" custT="1">
        <dgm:style>
          <a:lnRef idx="3">
            <a:schemeClr val="lt1"/>
          </a:lnRef>
          <a:fillRef idx="1">
            <a:schemeClr val="accent5"/>
          </a:fillRef>
          <a:effectRef idx="1">
            <a:schemeClr val="accent5"/>
          </a:effectRef>
          <a:fontRef idx="minor">
            <a:schemeClr val="lt1"/>
          </a:fontRef>
        </dgm:style>
      </dgm:prSet>
      <dgm:spPr/>
      <dgm:t>
        <a:bodyPr/>
        <a:lstStyle/>
        <a:p>
          <a:r>
            <a:rPr lang="en-US" sz="2600" dirty="0"/>
            <a:t>Diagnostic</a:t>
          </a:r>
        </a:p>
      </dgm:t>
    </dgm:pt>
    <dgm:pt modelId="{B12096FB-3CD0-49F4-BAF9-B1380D9A54B8}" type="parTrans" cxnId="{0A0938CA-C636-4105-B9AD-4EA7A5994EF3}">
      <dgm:prSet/>
      <dgm:spPr/>
      <dgm:t>
        <a:bodyPr/>
        <a:lstStyle/>
        <a:p>
          <a:endParaRPr lang="en-US"/>
        </a:p>
      </dgm:t>
    </dgm:pt>
    <dgm:pt modelId="{94FA67A3-20B5-450F-BA2D-9FD3B2CD0B91}" type="sibTrans" cxnId="{0A0938CA-C636-4105-B9AD-4EA7A5994EF3}">
      <dgm:prSet/>
      <dgm:spPr/>
      <dgm:t>
        <a:bodyPr/>
        <a:lstStyle/>
        <a:p>
          <a:endParaRPr lang="en-US"/>
        </a:p>
      </dgm:t>
    </dgm:pt>
    <dgm:pt modelId="{1E1F23DD-C042-4219-9C9C-280CD91B28AC}">
      <dgm:prSet phldrT="[Text]" custT="1">
        <dgm:style>
          <a:lnRef idx="3">
            <a:schemeClr val="lt1"/>
          </a:lnRef>
          <a:fillRef idx="1">
            <a:schemeClr val="accent6"/>
          </a:fillRef>
          <a:effectRef idx="1">
            <a:schemeClr val="accent6"/>
          </a:effectRef>
          <a:fontRef idx="minor">
            <a:schemeClr val="lt1"/>
          </a:fontRef>
        </dgm:style>
      </dgm:prSet>
      <dgm:spPr/>
      <dgm:t>
        <a:bodyPr/>
        <a:lstStyle/>
        <a:p>
          <a:r>
            <a:rPr lang="en-US" sz="2600" dirty="0"/>
            <a:t>Formative</a:t>
          </a:r>
        </a:p>
      </dgm:t>
    </dgm:pt>
    <dgm:pt modelId="{BA260C72-4AAC-4934-9080-9E94A5BECF03}" type="parTrans" cxnId="{74D81C63-3C7F-4FEE-ADE4-6AEB9B70E050}">
      <dgm:prSet/>
      <dgm:spPr/>
      <dgm:t>
        <a:bodyPr/>
        <a:lstStyle/>
        <a:p>
          <a:endParaRPr lang="en-US"/>
        </a:p>
      </dgm:t>
    </dgm:pt>
    <dgm:pt modelId="{F5C9150A-4E4A-4D26-8790-6B17A63FFF69}" type="sibTrans" cxnId="{74D81C63-3C7F-4FEE-ADE4-6AEB9B70E050}">
      <dgm:prSet/>
      <dgm:spPr/>
      <dgm:t>
        <a:bodyPr/>
        <a:lstStyle/>
        <a:p>
          <a:endParaRPr lang="en-US"/>
        </a:p>
      </dgm:t>
    </dgm:pt>
    <dgm:pt modelId="{26B039C9-4E13-4463-9C35-681A3ADA2ED4}">
      <dgm:prSet custT="1">
        <dgm:style>
          <a:lnRef idx="3">
            <a:schemeClr val="lt1"/>
          </a:lnRef>
          <a:fillRef idx="1">
            <a:schemeClr val="accent5"/>
          </a:fillRef>
          <a:effectRef idx="1">
            <a:schemeClr val="accent5"/>
          </a:effectRef>
          <a:fontRef idx="minor">
            <a:schemeClr val="lt1"/>
          </a:fontRef>
        </dgm:style>
      </dgm:prSet>
      <dgm:spPr/>
      <dgm:t>
        <a:bodyPr/>
        <a:lstStyle/>
        <a:p>
          <a:r>
            <a:rPr lang="en-US" sz="2600" dirty="0"/>
            <a:t>Summative</a:t>
          </a:r>
        </a:p>
      </dgm:t>
    </dgm:pt>
    <dgm:pt modelId="{DAF10627-20FA-4BDB-9365-30405B888CDC}" type="parTrans" cxnId="{A9632E11-356B-45B5-9A5F-D764C0D006B1}">
      <dgm:prSet/>
      <dgm:spPr/>
      <dgm:t>
        <a:bodyPr/>
        <a:lstStyle/>
        <a:p>
          <a:endParaRPr lang="en-US"/>
        </a:p>
      </dgm:t>
    </dgm:pt>
    <dgm:pt modelId="{3A9988E5-D2FC-4053-A3B2-804D55B5D78C}" type="sibTrans" cxnId="{A9632E11-356B-45B5-9A5F-D764C0D006B1}">
      <dgm:prSet/>
      <dgm:spPr/>
      <dgm:t>
        <a:bodyPr/>
        <a:lstStyle/>
        <a:p>
          <a:endParaRPr lang="en-US"/>
        </a:p>
      </dgm:t>
    </dgm:pt>
    <dgm:pt modelId="{1CA79E3D-2962-42C0-8C9A-1398AB3AA113}" type="pres">
      <dgm:prSet presAssocID="{4912FC0A-C24F-404E-A0F7-42F309206DF3}" presName="hierChild1" presStyleCnt="0">
        <dgm:presLayoutVars>
          <dgm:orgChart val="1"/>
          <dgm:chPref val="1"/>
          <dgm:dir/>
          <dgm:animOne val="branch"/>
          <dgm:animLvl val="lvl"/>
          <dgm:resizeHandles/>
        </dgm:presLayoutVars>
      </dgm:prSet>
      <dgm:spPr/>
    </dgm:pt>
    <dgm:pt modelId="{50A395C4-0E4D-4059-9682-15130E95B087}" type="pres">
      <dgm:prSet presAssocID="{45A05D77-9081-4709-A301-ED1670679511}" presName="hierRoot1" presStyleCnt="0">
        <dgm:presLayoutVars>
          <dgm:hierBranch val="init"/>
        </dgm:presLayoutVars>
      </dgm:prSet>
      <dgm:spPr/>
    </dgm:pt>
    <dgm:pt modelId="{CD8864FD-C9B2-494A-88EB-9FDC63761633}" type="pres">
      <dgm:prSet presAssocID="{45A05D77-9081-4709-A301-ED1670679511}" presName="rootComposite1" presStyleCnt="0"/>
      <dgm:spPr/>
    </dgm:pt>
    <dgm:pt modelId="{00DD5ACD-371A-4729-B992-E39098DC1F1D}" type="pres">
      <dgm:prSet presAssocID="{45A05D77-9081-4709-A301-ED1670679511}" presName="rootText1" presStyleLbl="node0" presStyleIdx="0" presStyleCnt="1" custScaleX="153384">
        <dgm:presLayoutVars>
          <dgm:chPref val="3"/>
        </dgm:presLayoutVars>
      </dgm:prSet>
      <dgm:spPr/>
    </dgm:pt>
    <dgm:pt modelId="{7EFA7AA0-0092-48D0-9439-0EB32D25F1C0}" type="pres">
      <dgm:prSet presAssocID="{45A05D77-9081-4709-A301-ED1670679511}" presName="rootConnector1" presStyleLbl="node1" presStyleIdx="0" presStyleCnt="0"/>
      <dgm:spPr/>
    </dgm:pt>
    <dgm:pt modelId="{C3A3393F-F860-4BD0-878D-21DC2B2B037E}" type="pres">
      <dgm:prSet presAssocID="{45A05D77-9081-4709-A301-ED1670679511}" presName="hierChild2" presStyleCnt="0"/>
      <dgm:spPr/>
    </dgm:pt>
    <dgm:pt modelId="{F3C2E6AE-54DB-4A89-888B-E04C9BF56F0C}" type="pres">
      <dgm:prSet presAssocID="{B12096FB-3CD0-49F4-BAF9-B1380D9A54B8}" presName="Name37" presStyleLbl="parChTrans1D2" presStyleIdx="0" presStyleCnt="3"/>
      <dgm:spPr/>
    </dgm:pt>
    <dgm:pt modelId="{C26441C1-06AD-4E9C-B3AD-0E67D1273C05}" type="pres">
      <dgm:prSet presAssocID="{EE2601E4-BD06-488F-8835-BD42E9836204}" presName="hierRoot2" presStyleCnt="0">
        <dgm:presLayoutVars>
          <dgm:hierBranch val="init"/>
        </dgm:presLayoutVars>
      </dgm:prSet>
      <dgm:spPr/>
    </dgm:pt>
    <dgm:pt modelId="{5AC03954-9479-483D-8DBD-7EBAB6A065EF}" type="pres">
      <dgm:prSet presAssocID="{EE2601E4-BD06-488F-8835-BD42E9836204}" presName="rootComposite" presStyleCnt="0"/>
      <dgm:spPr/>
    </dgm:pt>
    <dgm:pt modelId="{EB3699A1-9B8A-4C7E-8558-A6BFFBF82444}" type="pres">
      <dgm:prSet presAssocID="{EE2601E4-BD06-488F-8835-BD42E9836204}" presName="rootText" presStyleLbl="node2" presStyleIdx="0" presStyleCnt="3">
        <dgm:presLayoutVars>
          <dgm:chPref val="3"/>
        </dgm:presLayoutVars>
      </dgm:prSet>
      <dgm:spPr/>
    </dgm:pt>
    <dgm:pt modelId="{A9E7900D-BCDB-4A4D-9C7E-77C9A0D75570}" type="pres">
      <dgm:prSet presAssocID="{EE2601E4-BD06-488F-8835-BD42E9836204}" presName="rootConnector" presStyleLbl="node2" presStyleIdx="0" presStyleCnt="3"/>
      <dgm:spPr/>
    </dgm:pt>
    <dgm:pt modelId="{AA18F463-6B68-45B8-96E5-AD8F9FF7ECFF}" type="pres">
      <dgm:prSet presAssocID="{EE2601E4-BD06-488F-8835-BD42E9836204}" presName="hierChild4" presStyleCnt="0"/>
      <dgm:spPr/>
    </dgm:pt>
    <dgm:pt modelId="{5B27FCA1-33F8-49EE-B946-63113D12117B}" type="pres">
      <dgm:prSet presAssocID="{EE2601E4-BD06-488F-8835-BD42E9836204}" presName="hierChild5" presStyleCnt="0"/>
      <dgm:spPr/>
    </dgm:pt>
    <dgm:pt modelId="{FF99C2F2-CD21-4313-9634-001389A43FB9}" type="pres">
      <dgm:prSet presAssocID="{BA260C72-4AAC-4934-9080-9E94A5BECF03}" presName="Name37" presStyleLbl="parChTrans1D2" presStyleIdx="1" presStyleCnt="3"/>
      <dgm:spPr/>
    </dgm:pt>
    <dgm:pt modelId="{733B6E01-64FA-4661-B6CC-24705DC5A668}" type="pres">
      <dgm:prSet presAssocID="{1E1F23DD-C042-4219-9C9C-280CD91B28AC}" presName="hierRoot2" presStyleCnt="0">
        <dgm:presLayoutVars>
          <dgm:hierBranch val="init"/>
        </dgm:presLayoutVars>
      </dgm:prSet>
      <dgm:spPr/>
    </dgm:pt>
    <dgm:pt modelId="{39F62395-B5DA-4B80-989D-00F6B58952E5}" type="pres">
      <dgm:prSet presAssocID="{1E1F23DD-C042-4219-9C9C-280CD91B28AC}" presName="rootComposite" presStyleCnt="0"/>
      <dgm:spPr/>
    </dgm:pt>
    <dgm:pt modelId="{4C255BB0-1E6B-41BD-A9B3-29EA7F5693FC}" type="pres">
      <dgm:prSet presAssocID="{1E1F23DD-C042-4219-9C9C-280CD91B28AC}" presName="rootText" presStyleLbl="node2" presStyleIdx="1" presStyleCnt="3">
        <dgm:presLayoutVars>
          <dgm:chPref val="3"/>
        </dgm:presLayoutVars>
      </dgm:prSet>
      <dgm:spPr/>
    </dgm:pt>
    <dgm:pt modelId="{BA70270E-585D-4A22-B309-A104DFB9AC6E}" type="pres">
      <dgm:prSet presAssocID="{1E1F23DD-C042-4219-9C9C-280CD91B28AC}" presName="rootConnector" presStyleLbl="node2" presStyleIdx="1" presStyleCnt="3"/>
      <dgm:spPr/>
    </dgm:pt>
    <dgm:pt modelId="{18BCA5D3-DEFD-454D-9E82-F7030D92C3BC}" type="pres">
      <dgm:prSet presAssocID="{1E1F23DD-C042-4219-9C9C-280CD91B28AC}" presName="hierChild4" presStyleCnt="0"/>
      <dgm:spPr/>
    </dgm:pt>
    <dgm:pt modelId="{1ACB6A03-D727-4A7C-AFBE-AA136F42B5FF}" type="pres">
      <dgm:prSet presAssocID="{1E1F23DD-C042-4219-9C9C-280CD91B28AC}" presName="hierChild5" presStyleCnt="0"/>
      <dgm:spPr/>
    </dgm:pt>
    <dgm:pt modelId="{79A44E13-0693-4EF4-ADC9-07A7A193F52E}" type="pres">
      <dgm:prSet presAssocID="{DAF10627-20FA-4BDB-9365-30405B888CDC}" presName="Name37" presStyleLbl="parChTrans1D2" presStyleIdx="2" presStyleCnt="3"/>
      <dgm:spPr/>
    </dgm:pt>
    <dgm:pt modelId="{F19A08F4-B90B-4173-BA70-DFE8A572420E}" type="pres">
      <dgm:prSet presAssocID="{26B039C9-4E13-4463-9C35-681A3ADA2ED4}" presName="hierRoot2" presStyleCnt="0">
        <dgm:presLayoutVars>
          <dgm:hierBranch val="init"/>
        </dgm:presLayoutVars>
      </dgm:prSet>
      <dgm:spPr/>
    </dgm:pt>
    <dgm:pt modelId="{08E805BA-5AFC-4EA9-BBEB-1FA11E4A5419}" type="pres">
      <dgm:prSet presAssocID="{26B039C9-4E13-4463-9C35-681A3ADA2ED4}" presName="rootComposite" presStyleCnt="0"/>
      <dgm:spPr/>
    </dgm:pt>
    <dgm:pt modelId="{24349B9E-7679-48F3-8C1B-516E244933D3}" type="pres">
      <dgm:prSet presAssocID="{26B039C9-4E13-4463-9C35-681A3ADA2ED4}" presName="rootText" presStyleLbl="node2" presStyleIdx="2" presStyleCnt="3">
        <dgm:presLayoutVars>
          <dgm:chPref val="3"/>
        </dgm:presLayoutVars>
      </dgm:prSet>
      <dgm:spPr/>
    </dgm:pt>
    <dgm:pt modelId="{00998848-0883-4A30-8D28-291E7D75C6FB}" type="pres">
      <dgm:prSet presAssocID="{26B039C9-4E13-4463-9C35-681A3ADA2ED4}" presName="rootConnector" presStyleLbl="node2" presStyleIdx="2" presStyleCnt="3"/>
      <dgm:spPr/>
    </dgm:pt>
    <dgm:pt modelId="{45A93E4F-2C9E-47CD-9578-C6A168439A3A}" type="pres">
      <dgm:prSet presAssocID="{26B039C9-4E13-4463-9C35-681A3ADA2ED4}" presName="hierChild4" presStyleCnt="0"/>
      <dgm:spPr/>
    </dgm:pt>
    <dgm:pt modelId="{7CB973D3-9989-46AC-A626-95B627260AFD}" type="pres">
      <dgm:prSet presAssocID="{26B039C9-4E13-4463-9C35-681A3ADA2ED4}" presName="hierChild5" presStyleCnt="0"/>
      <dgm:spPr/>
    </dgm:pt>
    <dgm:pt modelId="{D3B75623-7730-4849-B266-8F96DE748465}" type="pres">
      <dgm:prSet presAssocID="{45A05D77-9081-4709-A301-ED1670679511}" presName="hierChild3" presStyleCnt="0"/>
      <dgm:spPr/>
    </dgm:pt>
  </dgm:ptLst>
  <dgm:cxnLst>
    <dgm:cxn modelId="{A9632E11-356B-45B5-9A5F-D764C0D006B1}" srcId="{45A05D77-9081-4709-A301-ED1670679511}" destId="{26B039C9-4E13-4463-9C35-681A3ADA2ED4}" srcOrd="2" destOrd="0" parTransId="{DAF10627-20FA-4BDB-9365-30405B888CDC}" sibTransId="{3A9988E5-D2FC-4053-A3B2-804D55B5D78C}"/>
    <dgm:cxn modelId="{0C6F802B-066E-43DD-AD60-BF5E9E0E752C}" type="presOf" srcId="{DAF10627-20FA-4BDB-9365-30405B888CDC}" destId="{79A44E13-0693-4EF4-ADC9-07A7A193F52E}" srcOrd="0" destOrd="0" presId="urn:microsoft.com/office/officeart/2005/8/layout/orgChart1"/>
    <dgm:cxn modelId="{74D81C63-3C7F-4FEE-ADE4-6AEB9B70E050}" srcId="{45A05D77-9081-4709-A301-ED1670679511}" destId="{1E1F23DD-C042-4219-9C9C-280CD91B28AC}" srcOrd="1" destOrd="0" parTransId="{BA260C72-4AAC-4934-9080-9E94A5BECF03}" sibTransId="{F5C9150A-4E4A-4D26-8790-6B17A63FFF69}"/>
    <dgm:cxn modelId="{03186664-12D9-4D6F-A229-522D891751ED}" type="presOf" srcId="{1E1F23DD-C042-4219-9C9C-280CD91B28AC}" destId="{4C255BB0-1E6B-41BD-A9B3-29EA7F5693FC}" srcOrd="0" destOrd="0" presId="urn:microsoft.com/office/officeart/2005/8/layout/orgChart1"/>
    <dgm:cxn modelId="{FD39B667-46BF-4463-82EE-D8FEC09DB0B8}" type="presOf" srcId="{B12096FB-3CD0-49F4-BAF9-B1380D9A54B8}" destId="{F3C2E6AE-54DB-4A89-888B-E04C9BF56F0C}" srcOrd="0" destOrd="0" presId="urn:microsoft.com/office/officeart/2005/8/layout/orgChart1"/>
    <dgm:cxn modelId="{0C8D534C-6CD4-4AEB-BB9F-A61C52DFD5E9}" type="presOf" srcId="{45A05D77-9081-4709-A301-ED1670679511}" destId="{7EFA7AA0-0092-48D0-9439-0EB32D25F1C0}" srcOrd="1" destOrd="0" presId="urn:microsoft.com/office/officeart/2005/8/layout/orgChart1"/>
    <dgm:cxn modelId="{6AE73352-EBAF-489B-92A5-AEAC047E7BF9}" type="presOf" srcId="{26B039C9-4E13-4463-9C35-681A3ADA2ED4}" destId="{24349B9E-7679-48F3-8C1B-516E244933D3}" srcOrd="0" destOrd="0" presId="urn:microsoft.com/office/officeart/2005/8/layout/orgChart1"/>
    <dgm:cxn modelId="{F164A773-4999-4490-A60E-C6B46EDF7312}" type="presOf" srcId="{26B039C9-4E13-4463-9C35-681A3ADA2ED4}" destId="{00998848-0883-4A30-8D28-291E7D75C6FB}" srcOrd="1" destOrd="0" presId="urn:microsoft.com/office/officeart/2005/8/layout/orgChart1"/>
    <dgm:cxn modelId="{CFA81786-B748-48AF-9BFF-282DDBA00D8C}" srcId="{4912FC0A-C24F-404E-A0F7-42F309206DF3}" destId="{45A05D77-9081-4709-A301-ED1670679511}" srcOrd="0" destOrd="0" parTransId="{D71044DB-2B70-4F4E-80BE-2774EFE23D9B}" sibTransId="{6E62E6EC-8AE2-4AF1-A2B3-4B2DFA7C2E76}"/>
    <dgm:cxn modelId="{8A5E2189-037A-4299-A4CA-B163E5C35E00}" type="presOf" srcId="{EE2601E4-BD06-488F-8835-BD42E9836204}" destId="{A9E7900D-BCDB-4A4D-9C7E-77C9A0D75570}" srcOrd="1" destOrd="0" presId="urn:microsoft.com/office/officeart/2005/8/layout/orgChart1"/>
    <dgm:cxn modelId="{79937491-C0C2-42A2-BCBC-B60D9C37FB15}" type="presOf" srcId="{EE2601E4-BD06-488F-8835-BD42E9836204}" destId="{EB3699A1-9B8A-4C7E-8558-A6BFFBF82444}" srcOrd="0" destOrd="0" presId="urn:microsoft.com/office/officeart/2005/8/layout/orgChart1"/>
    <dgm:cxn modelId="{3BA6AD95-3725-4D95-B13F-F82511442B0D}" type="presOf" srcId="{45A05D77-9081-4709-A301-ED1670679511}" destId="{00DD5ACD-371A-4729-B992-E39098DC1F1D}" srcOrd="0" destOrd="0" presId="urn:microsoft.com/office/officeart/2005/8/layout/orgChart1"/>
    <dgm:cxn modelId="{0A0938CA-C636-4105-B9AD-4EA7A5994EF3}" srcId="{45A05D77-9081-4709-A301-ED1670679511}" destId="{EE2601E4-BD06-488F-8835-BD42E9836204}" srcOrd="0" destOrd="0" parTransId="{B12096FB-3CD0-49F4-BAF9-B1380D9A54B8}" sibTransId="{94FA67A3-20B5-450F-BA2D-9FD3B2CD0B91}"/>
    <dgm:cxn modelId="{1E6CA5DC-591C-4B2A-AA60-BB50F1FD5DF9}" type="presOf" srcId="{1E1F23DD-C042-4219-9C9C-280CD91B28AC}" destId="{BA70270E-585D-4A22-B309-A104DFB9AC6E}" srcOrd="1" destOrd="0" presId="urn:microsoft.com/office/officeart/2005/8/layout/orgChart1"/>
    <dgm:cxn modelId="{B6B2A7EC-CC85-4469-A520-CCB5FB8DAE21}" type="presOf" srcId="{4912FC0A-C24F-404E-A0F7-42F309206DF3}" destId="{1CA79E3D-2962-42C0-8C9A-1398AB3AA113}" srcOrd="0" destOrd="0" presId="urn:microsoft.com/office/officeart/2005/8/layout/orgChart1"/>
    <dgm:cxn modelId="{19CFD2F1-E2C2-4D89-A667-005B4EBA7A5B}" type="presOf" srcId="{BA260C72-4AAC-4934-9080-9E94A5BECF03}" destId="{FF99C2F2-CD21-4313-9634-001389A43FB9}" srcOrd="0" destOrd="0" presId="urn:microsoft.com/office/officeart/2005/8/layout/orgChart1"/>
    <dgm:cxn modelId="{34562A7A-CF13-4F39-88ED-B6E5601783CF}" type="presParOf" srcId="{1CA79E3D-2962-42C0-8C9A-1398AB3AA113}" destId="{50A395C4-0E4D-4059-9682-15130E95B087}" srcOrd="0" destOrd="0" presId="urn:microsoft.com/office/officeart/2005/8/layout/orgChart1"/>
    <dgm:cxn modelId="{22373215-FF15-40B2-A3DC-C00882D2BED7}" type="presParOf" srcId="{50A395C4-0E4D-4059-9682-15130E95B087}" destId="{CD8864FD-C9B2-494A-88EB-9FDC63761633}" srcOrd="0" destOrd="0" presId="urn:microsoft.com/office/officeart/2005/8/layout/orgChart1"/>
    <dgm:cxn modelId="{959CEEDE-C86D-4D5B-ACB1-5B2A37925F89}" type="presParOf" srcId="{CD8864FD-C9B2-494A-88EB-9FDC63761633}" destId="{00DD5ACD-371A-4729-B992-E39098DC1F1D}" srcOrd="0" destOrd="0" presId="urn:microsoft.com/office/officeart/2005/8/layout/orgChart1"/>
    <dgm:cxn modelId="{A5D64A4C-3FFA-4260-997D-C5EE8B1D855E}" type="presParOf" srcId="{CD8864FD-C9B2-494A-88EB-9FDC63761633}" destId="{7EFA7AA0-0092-48D0-9439-0EB32D25F1C0}" srcOrd="1" destOrd="0" presId="urn:microsoft.com/office/officeart/2005/8/layout/orgChart1"/>
    <dgm:cxn modelId="{E86FAC7D-AB69-47B8-B2CC-264F1C0D7F8A}" type="presParOf" srcId="{50A395C4-0E4D-4059-9682-15130E95B087}" destId="{C3A3393F-F860-4BD0-878D-21DC2B2B037E}" srcOrd="1" destOrd="0" presId="urn:microsoft.com/office/officeart/2005/8/layout/orgChart1"/>
    <dgm:cxn modelId="{18272EC1-38A9-46F3-9368-D43B91D02E93}" type="presParOf" srcId="{C3A3393F-F860-4BD0-878D-21DC2B2B037E}" destId="{F3C2E6AE-54DB-4A89-888B-E04C9BF56F0C}" srcOrd="0" destOrd="0" presId="urn:microsoft.com/office/officeart/2005/8/layout/orgChart1"/>
    <dgm:cxn modelId="{22C31CB2-2A61-4D23-945B-D0A56754F48D}" type="presParOf" srcId="{C3A3393F-F860-4BD0-878D-21DC2B2B037E}" destId="{C26441C1-06AD-4E9C-B3AD-0E67D1273C05}" srcOrd="1" destOrd="0" presId="urn:microsoft.com/office/officeart/2005/8/layout/orgChart1"/>
    <dgm:cxn modelId="{374460A4-3D85-426C-A89D-D9897FB067B4}" type="presParOf" srcId="{C26441C1-06AD-4E9C-B3AD-0E67D1273C05}" destId="{5AC03954-9479-483D-8DBD-7EBAB6A065EF}" srcOrd="0" destOrd="0" presId="urn:microsoft.com/office/officeart/2005/8/layout/orgChart1"/>
    <dgm:cxn modelId="{BA078678-129C-42B3-AA95-86E3D1172E51}" type="presParOf" srcId="{5AC03954-9479-483D-8DBD-7EBAB6A065EF}" destId="{EB3699A1-9B8A-4C7E-8558-A6BFFBF82444}" srcOrd="0" destOrd="0" presId="urn:microsoft.com/office/officeart/2005/8/layout/orgChart1"/>
    <dgm:cxn modelId="{CEE4768E-6DE4-413A-B29C-BD5C5BF6DB6A}" type="presParOf" srcId="{5AC03954-9479-483D-8DBD-7EBAB6A065EF}" destId="{A9E7900D-BCDB-4A4D-9C7E-77C9A0D75570}" srcOrd="1" destOrd="0" presId="urn:microsoft.com/office/officeart/2005/8/layout/orgChart1"/>
    <dgm:cxn modelId="{18BD6FB5-3091-40B6-8360-1C7755D0D88C}" type="presParOf" srcId="{C26441C1-06AD-4E9C-B3AD-0E67D1273C05}" destId="{AA18F463-6B68-45B8-96E5-AD8F9FF7ECFF}" srcOrd="1" destOrd="0" presId="urn:microsoft.com/office/officeart/2005/8/layout/orgChart1"/>
    <dgm:cxn modelId="{80D80E37-E245-4D2E-BAF9-3275FFBA7034}" type="presParOf" srcId="{C26441C1-06AD-4E9C-B3AD-0E67D1273C05}" destId="{5B27FCA1-33F8-49EE-B946-63113D12117B}" srcOrd="2" destOrd="0" presId="urn:microsoft.com/office/officeart/2005/8/layout/orgChart1"/>
    <dgm:cxn modelId="{D6BA6B6E-53C5-458D-BA5B-D999DFD46F0C}" type="presParOf" srcId="{C3A3393F-F860-4BD0-878D-21DC2B2B037E}" destId="{FF99C2F2-CD21-4313-9634-001389A43FB9}" srcOrd="2" destOrd="0" presId="urn:microsoft.com/office/officeart/2005/8/layout/orgChart1"/>
    <dgm:cxn modelId="{9A599442-361B-4D09-A759-85422C1D6E87}" type="presParOf" srcId="{C3A3393F-F860-4BD0-878D-21DC2B2B037E}" destId="{733B6E01-64FA-4661-B6CC-24705DC5A668}" srcOrd="3" destOrd="0" presId="urn:microsoft.com/office/officeart/2005/8/layout/orgChart1"/>
    <dgm:cxn modelId="{098151DF-D2BD-4F7A-85B2-6397FB25443F}" type="presParOf" srcId="{733B6E01-64FA-4661-B6CC-24705DC5A668}" destId="{39F62395-B5DA-4B80-989D-00F6B58952E5}" srcOrd="0" destOrd="0" presId="urn:microsoft.com/office/officeart/2005/8/layout/orgChart1"/>
    <dgm:cxn modelId="{4AFE580B-5BB7-4DB6-B71C-48B75E193225}" type="presParOf" srcId="{39F62395-B5DA-4B80-989D-00F6B58952E5}" destId="{4C255BB0-1E6B-41BD-A9B3-29EA7F5693FC}" srcOrd="0" destOrd="0" presId="urn:microsoft.com/office/officeart/2005/8/layout/orgChart1"/>
    <dgm:cxn modelId="{575DC31C-89F9-4B91-9EA5-180E63DA8C53}" type="presParOf" srcId="{39F62395-B5DA-4B80-989D-00F6B58952E5}" destId="{BA70270E-585D-4A22-B309-A104DFB9AC6E}" srcOrd="1" destOrd="0" presId="urn:microsoft.com/office/officeart/2005/8/layout/orgChart1"/>
    <dgm:cxn modelId="{1FCC48F5-B560-40BB-9F4E-5B0436BCB0CE}" type="presParOf" srcId="{733B6E01-64FA-4661-B6CC-24705DC5A668}" destId="{18BCA5D3-DEFD-454D-9E82-F7030D92C3BC}" srcOrd="1" destOrd="0" presId="urn:microsoft.com/office/officeart/2005/8/layout/orgChart1"/>
    <dgm:cxn modelId="{C6EC91E6-0B22-41B5-AA1F-4FC0E32D9DDB}" type="presParOf" srcId="{733B6E01-64FA-4661-B6CC-24705DC5A668}" destId="{1ACB6A03-D727-4A7C-AFBE-AA136F42B5FF}" srcOrd="2" destOrd="0" presId="urn:microsoft.com/office/officeart/2005/8/layout/orgChart1"/>
    <dgm:cxn modelId="{933421F3-471B-4B9E-AE8A-92C66B46C873}" type="presParOf" srcId="{C3A3393F-F860-4BD0-878D-21DC2B2B037E}" destId="{79A44E13-0693-4EF4-ADC9-07A7A193F52E}" srcOrd="4" destOrd="0" presId="urn:microsoft.com/office/officeart/2005/8/layout/orgChart1"/>
    <dgm:cxn modelId="{ED1C52C6-5FF3-4093-8419-C79E2AA4BAF1}" type="presParOf" srcId="{C3A3393F-F860-4BD0-878D-21DC2B2B037E}" destId="{F19A08F4-B90B-4173-BA70-DFE8A572420E}" srcOrd="5" destOrd="0" presId="urn:microsoft.com/office/officeart/2005/8/layout/orgChart1"/>
    <dgm:cxn modelId="{038E8822-C251-4A1D-AFCD-7FF5955867BD}" type="presParOf" srcId="{F19A08F4-B90B-4173-BA70-DFE8A572420E}" destId="{08E805BA-5AFC-4EA9-BBEB-1FA11E4A5419}" srcOrd="0" destOrd="0" presId="urn:microsoft.com/office/officeart/2005/8/layout/orgChart1"/>
    <dgm:cxn modelId="{61E7DB26-1C52-4855-8DB6-7808BE2C2B83}" type="presParOf" srcId="{08E805BA-5AFC-4EA9-BBEB-1FA11E4A5419}" destId="{24349B9E-7679-48F3-8C1B-516E244933D3}" srcOrd="0" destOrd="0" presId="urn:microsoft.com/office/officeart/2005/8/layout/orgChart1"/>
    <dgm:cxn modelId="{1B2A7758-2A7A-4BF9-AFF4-8BDA3CA47A8F}" type="presParOf" srcId="{08E805BA-5AFC-4EA9-BBEB-1FA11E4A5419}" destId="{00998848-0883-4A30-8D28-291E7D75C6FB}" srcOrd="1" destOrd="0" presId="urn:microsoft.com/office/officeart/2005/8/layout/orgChart1"/>
    <dgm:cxn modelId="{F7E61EB1-4175-466B-9A86-86EF1A61C126}" type="presParOf" srcId="{F19A08F4-B90B-4173-BA70-DFE8A572420E}" destId="{45A93E4F-2C9E-47CD-9578-C6A168439A3A}" srcOrd="1" destOrd="0" presId="urn:microsoft.com/office/officeart/2005/8/layout/orgChart1"/>
    <dgm:cxn modelId="{261DA111-AA95-496C-AC78-386A1520319D}" type="presParOf" srcId="{F19A08F4-B90B-4173-BA70-DFE8A572420E}" destId="{7CB973D3-9989-46AC-A626-95B627260AFD}" srcOrd="2" destOrd="0" presId="urn:microsoft.com/office/officeart/2005/8/layout/orgChart1"/>
    <dgm:cxn modelId="{FE05A4DC-CB22-442F-B628-D933BD6787FF}" type="presParOf" srcId="{50A395C4-0E4D-4059-9682-15130E95B087}" destId="{D3B75623-7730-4849-B266-8F96DE74846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778FCF2-4F20-4D05-9E2D-8649C3265A89}" type="doc">
      <dgm:prSet loTypeId="urn:microsoft.com/office/officeart/2005/8/layout/orgChart1" loCatId="hierarchy" qsTypeId="urn:microsoft.com/office/officeart/2005/8/quickstyle/3d2" qsCatId="3D" csTypeId="urn:microsoft.com/office/officeart/2005/8/colors/accent2_5" csCatId="accent2" phldr="1"/>
      <dgm:spPr/>
      <dgm:t>
        <a:bodyPr/>
        <a:lstStyle/>
        <a:p>
          <a:endParaRPr lang="en-US"/>
        </a:p>
      </dgm:t>
    </dgm:pt>
    <dgm:pt modelId="{4315F62E-86AB-44B4-BE42-9FEE4B62E21B}">
      <dgm:prSet phldrT="[Text]" custT="1">
        <dgm:style>
          <a:lnRef idx="3">
            <a:schemeClr val="lt1"/>
          </a:lnRef>
          <a:fillRef idx="1">
            <a:schemeClr val="accent1"/>
          </a:fillRef>
          <a:effectRef idx="1">
            <a:schemeClr val="accent1"/>
          </a:effectRef>
          <a:fontRef idx="minor">
            <a:schemeClr val="lt1"/>
          </a:fontRef>
        </dgm:style>
      </dgm:prSet>
      <dgm:spPr/>
      <dgm:t>
        <a:bodyPr/>
        <a:lstStyle/>
        <a:p>
          <a:r>
            <a:rPr lang="en-US" sz="2800" dirty="0"/>
            <a:t>Assessment Methods</a:t>
          </a:r>
        </a:p>
      </dgm:t>
    </dgm:pt>
    <dgm:pt modelId="{1B6B88F1-1289-428D-A59C-C34932DEC3AD}" type="parTrans" cxnId="{8BAF8FAF-38E2-41C0-8B03-25FDC6D71DE5}">
      <dgm:prSet/>
      <dgm:spPr/>
      <dgm:t>
        <a:bodyPr/>
        <a:lstStyle/>
        <a:p>
          <a:endParaRPr lang="en-US"/>
        </a:p>
      </dgm:t>
    </dgm:pt>
    <dgm:pt modelId="{F23C261A-2F0C-4615-8A6F-91976C50681D}" type="sibTrans" cxnId="{8BAF8FAF-38E2-41C0-8B03-25FDC6D71DE5}">
      <dgm:prSet/>
      <dgm:spPr/>
      <dgm:t>
        <a:bodyPr/>
        <a:lstStyle/>
        <a:p>
          <a:endParaRPr lang="en-US"/>
        </a:p>
      </dgm:t>
    </dgm:pt>
    <dgm:pt modelId="{297772D6-99A3-4BE3-93C4-11D532D92C88}">
      <dgm:prSet phldrT="[Text]" custT="1">
        <dgm:style>
          <a:lnRef idx="3">
            <a:schemeClr val="lt1"/>
          </a:lnRef>
          <a:fillRef idx="1">
            <a:schemeClr val="accent6"/>
          </a:fillRef>
          <a:effectRef idx="1">
            <a:schemeClr val="accent6"/>
          </a:effectRef>
          <a:fontRef idx="minor">
            <a:schemeClr val="lt1"/>
          </a:fontRef>
        </dgm:style>
      </dgm:prSet>
      <dgm:spPr/>
      <dgm:t>
        <a:bodyPr/>
        <a:lstStyle/>
        <a:p>
          <a:r>
            <a:rPr lang="en-US" sz="2400" dirty="0"/>
            <a:t>Questioning</a:t>
          </a:r>
        </a:p>
      </dgm:t>
    </dgm:pt>
    <dgm:pt modelId="{04E00464-967E-49FA-8436-8993678753B6}" type="parTrans" cxnId="{C4D28A24-4827-4540-9DEF-E8144BC1F4A6}">
      <dgm:prSet/>
      <dgm:spPr/>
      <dgm:t>
        <a:bodyPr/>
        <a:lstStyle/>
        <a:p>
          <a:endParaRPr lang="en-US"/>
        </a:p>
      </dgm:t>
    </dgm:pt>
    <dgm:pt modelId="{A57B54C1-AEDE-461A-AADA-0F63FF8F2EE0}" type="sibTrans" cxnId="{C4D28A24-4827-4540-9DEF-E8144BC1F4A6}">
      <dgm:prSet/>
      <dgm:spPr/>
      <dgm:t>
        <a:bodyPr/>
        <a:lstStyle/>
        <a:p>
          <a:endParaRPr lang="en-US"/>
        </a:p>
      </dgm:t>
    </dgm:pt>
    <dgm:pt modelId="{1F909842-DB45-460F-87D0-E29CB3839B8C}">
      <dgm:prSet phldrT="[Text]" custT="1">
        <dgm:style>
          <a:lnRef idx="3">
            <a:schemeClr val="lt1"/>
          </a:lnRef>
          <a:fillRef idx="1">
            <a:schemeClr val="accent5"/>
          </a:fillRef>
          <a:effectRef idx="1">
            <a:schemeClr val="accent5"/>
          </a:effectRef>
          <a:fontRef idx="minor">
            <a:schemeClr val="lt1"/>
          </a:fontRef>
        </dgm:style>
      </dgm:prSet>
      <dgm:spPr/>
      <dgm:t>
        <a:bodyPr/>
        <a:lstStyle/>
        <a:p>
          <a:r>
            <a:rPr lang="en-US" sz="2400" dirty="0"/>
            <a:t>Product Evaluation</a:t>
          </a:r>
        </a:p>
      </dgm:t>
    </dgm:pt>
    <dgm:pt modelId="{320037E6-8D62-47F8-964B-3438CD071C79}" type="parTrans" cxnId="{ACC90C67-4E6F-4D7E-AE88-EA8E99296931}">
      <dgm:prSet/>
      <dgm:spPr/>
      <dgm:t>
        <a:bodyPr/>
        <a:lstStyle/>
        <a:p>
          <a:endParaRPr lang="en-US"/>
        </a:p>
      </dgm:t>
    </dgm:pt>
    <dgm:pt modelId="{E86894DF-7C1C-453C-A020-8BD566D2050F}" type="sibTrans" cxnId="{ACC90C67-4E6F-4D7E-AE88-EA8E99296931}">
      <dgm:prSet/>
      <dgm:spPr/>
      <dgm:t>
        <a:bodyPr/>
        <a:lstStyle/>
        <a:p>
          <a:endParaRPr lang="en-US"/>
        </a:p>
      </dgm:t>
    </dgm:pt>
    <dgm:pt modelId="{EE6CBC93-6715-43C1-80BC-45B80A3E58E7}">
      <dgm:prSet phldrT="[Text]" custT="1">
        <dgm:style>
          <a:lnRef idx="3">
            <a:schemeClr val="lt1"/>
          </a:lnRef>
          <a:fillRef idx="1">
            <a:schemeClr val="accent6"/>
          </a:fillRef>
          <a:effectRef idx="1">
            <a:schemeClr val="accent6"/>
          </a:effectRef>
          <a:fontRef idx="minor">
            <a:schemeClr val="lt1"/>
          </a:fontRef>
        </dgm:style>
      </dgm:prSet>
      <dgm:spPr/>
      <dgm:t>
        <a:bodyPr/>
        <a:lstStyle/>
        <a:p>
          <a:r>
            <a:rPr lang="en-US" sz="2400" dirty="0"/>
            <a:t>Observation</a:t>
          </a:r>
        </a:p>
      </dgm:t>
    </dgm:pt>
    <dgm:pt modelId="{5C469DF5-3E53-4AE1-8B9D-B27970097842}" type="parTrans" cxnId="{7FF0C6DE-C53E-401E-B038-1E414E895010}">
      <dgm:prSet/>
      <dgm:spPr/>
      <dgm:t>
        <a:bodyPr/>
        <a:lstStyle/>
        <a:p>
          <a:endParaRPr lang="en-US"/>
        </a:p>
      </dgm:t>
    </dgm:pt>
    <dgm:pt modelId="{895E9713-47F0-4757-98A4-1C8ABBDDF741}" type="sibTrans" cxnId="{7FF0C6DE-C53E-401E-B038-1E414E895010}">
      <dgm:prSet/>
      <dgm:spPr/>
      <dgm:t>
        <a:bodyPr/>
        <a:lstStyle/>
        <a:p>
          <a:endParaRPr lang="en-US"/>
        </a:p>
      </dgm:t>
    </dgm:pt>
    <dgm:pt modelId="{799DF5AB-B575-4C43-9EF7-7C26A87D861A}" type="pres">
      <dgm:prSet presAssocID="{2778FCF2-4F20-4D05-9E2D-8649C3265A89}" presName="hierChild1" presStyleCnt="0">
        <dgm:presLayoutVars>
          <dgm:orgChart val="1"/>
          <dgm:chPref val="1"/>
          <dgm:dir/>
          <dgm:animOne val="branch"/>
          <dgm:animLvl val="lvl"/>
          <dgm:resizeHandles/>
        </dgm:presLayoutVars>
      </dgm:prSet>
      <dgm:spPr/>
    </dgm:pt>
    <dgm:pt modelId="{17EA075B-21C4-4155-B8F9-799791F15E1F}" type="pres">
      <dgm:prSet presAssocID="{4315F62E-86AB-44B4-BE42-9FEE4B62E21B}" presName="hierRoot1" presStyleCnt="0">
        <dgm:presLayoutVars>
          <dgm:hierBranch val="init"/>
        </dgm:presLayoutVars>
      </dgm:prSet>
      <dgm:spPr/>
    </dgm:pt>
    <dgm:pt modelId="{3AF5C85B-4730-45A2-A0AC-0E124056E767}" type="pres">
      <dgm:prSet presAssocID="{4315F62E-86AB-44B4-BE42-9FEE4B62E21B}" presName="rootComposite1" presStyleCnt="0"/>
      <dgm:spPr/>
    </dgm:pt>
    <dgm:pt modelId="{A608B290-BBA1-42EA-8627-DF8017516988}" type="pres">
      <dgm:prSet presAssocID="{4315F62E-86AB-44B4-BE42-9FEE4B62E21B}" presName="rootText1" presStyleLbl="node0" presStyleIdx="0" presStyleCnt="1" custScaleX="167801">
        <dgm:presLayoutVars>
          <dgm:chPref val="3"/>
        </dgm:presLayoutVars>
      </dgm:prSet>
      <dgm:spPr/>
    </dgm:pt>
    <dgm:pt modelId="{41A52DFA-EA6C-4D42-9ED9-D1958787EB6E}" type="pres">
      <dgm:prSet presAssocID="{4315F62E-86AB-44B4-BE42-9FEE4B62E21B}" presName="rootConnector1" presStyleLbl="node1" presStyleIdx="0" presStyleCnt="0"/>
      <dgm:spPr/>
    </dgm:pt>
    <dgm:pt modelId="{6CB374B8-E7E7-4B72-A9A5-F76BAE092796}" type="pres">
      <dgm:prSet presAssocID="{4315F62E-86AB-44B4-BE42-9FEE4B62E21B}" presName="hierChild2" presStyleCnt="0"/>
      <dgm:spPr/>
    </dgm:pt>
    <dgm:pt modelId="{0E3DC6A6-72A0-4549-AFE6-A69896FFAE28}" type="pres">
      <dgm:prSet presAssocID="{04E00464-967E-49FA-8436-8993678753B6}" presName="Name37" presStyleLbl="parChTrans1D2" presStyleIdx="0" presStyleCnt="3"/>
      <dgm:spPr/>
    </dgm:pt>
    <dgm:pt modelId="{C1DFCF61-C005-4C19-9FA2-DD0F34DEB9AA}" type="pres">
      <dgm:prSet presAssocID="{297772D6-99A3-4BE3-93C4-11D532D92C88}" presName="hierRoot2" presStyleCnt="0">
        <dgm:presLayoutVars>
          <dgm:hierBranch val="init"/>
        </dgm:presLayoutVars>
      </dgm:prSet>
      <dgm:spPr/>
    </dgm:pt>
    <dgm:pt modelId="{8D2DDB3F-D779-4638-B9BB-71997D8A599C}" type="pres">
      <dgm:prSet presAssocID="{297772D6-99A3-4BE3-93C4-11D532D92C88}" presName="rootComposite" presStyleCnt="0"/>
      <dgm:spPr/>
    </dgm:pt>
    <dgm:pt modelId="{249312C4-0F64-47AB-BF40-42C99B3A6E3E}" type="pres">
      <dgm:prSet presAssocID="{297772D6-99A3-4BE3-93C4-11D532D92C88}" presName="rootText" presStyleLbl="node2" presStyleIdx="0" presStyleCnt="3" custScaleX="110000" custScaleY="110000">
        <dgm:presLayoutVars>
          <dgm:chPref val="3"/>
        </dgm:presLayoutVars>
      </dgm:prSet>
      <dgm:spPr/>
    </dgm:pt>
    <dgm:pt modelId="{F9189975-9781-489E-B973-71C98A13BCD6}" type="pres">
      <dgm:prSet presAssocID="{297772D6-99A3-4BE3-93C4-11D532D92C88}" presName="rootConnector" presStyleLbl="node2" presStyleIdx="0" presStyleCnt="3"/>
      <dgm:spPr/>
    </dgm:pt>
    <dgm:pt modelId="{2CFBAE96-A05B-471C-8A09-C394815B98D7}" type="pres">
      <dgm:prSet presAssocID="{297772D6-99A3-4BE3-93C4-11D532D92C88}" presName="hierChild4" presStyleCnt="0"/>
      <dgm:spPr/>
    </dgm:pt>
    <dgm:pt modelId="{E31494EA-0DF8-4FC0-948C-BDBD31E7747D}" type="pres">
      <dgm:prSet presAssocID="{297772D6-99A3-4BE3-93C4-11D532D92C88}" presName="hierChild5" presStyleCnt="0"/>
      <dgm:spPr/>
    </dgm:pt>
    <dgm:pt modelId="{50F7BF35-A340-4C65-AF13-652E22CC449D}" type="pres">
      <dgm:prSet presAssocID="{320037E6-8D62-47F8-964B-3438CD071C79}" presName="Name37" presStyleLbl="parChTrans1D2" presStyleIdx="1" presStyleCnt="3"/>
      <dgm:spPr/>
    </dgm:pt>
    <dgm:pt modelId="{868FFF7C-F1F9-48C9-B504-BE22FAC74D61}" type="pres">
      <dgm:prSet presAssocID="{1F909842-DB45-460F-87D0-E29CB3839B8C}" presName="hierRoot2" presStyleCnt="0">
        <dgm:presLayoutVars>
          <dgm:hierBranch val="init"/>
        </dgm:presLayoutVars>
      </dgm:prSet>
      <dgm:spPr/>
    </dgm:pt>
    <dgm:pt modelId="{EBB9559B-9F4C-4523-8408-B87694C5CD6D}" type="pres">
      <dgm:prSet presAssocID="{1F909842-DB45-460F-87D0-E29CB3839B8C}" presName="rootComposite" presStyleCnt="0"/>
      <dgm:spPr/>
    </dgm:pt>
    <dgm:pt modelId="{EED41511-DE2D-4D0E-BA6E-54FD55567C3D}" type="pres">
      <dgm:prSet presAssocID="{1F909842-DB45-460F-87D0-E29CB3839B8C}" presName="rootText" presStyleLbl="node2" presStyleIdx="1" presStyleCnt="3" custScaleX="110000" custScaleY="110000">
        <dgm:presLayoutVars>
          <dgm:chPref val="3"/>
        </dgm:presLayoutVars>
      </dgm:prSet>
      <dgm:spPr/>
    </dgm:pt>
    <dgm:pt modelId="{9F43FAE7-D1CC-4FF3-8799-33684CC5FC64}" type="pres">
      <dgm:prSet presAssocID="{1F909842-DB45-460F-87D0-E29CB3839B8C}" presName="rootConnector" presStyleLbl="node2" presStyleIdx="1" presStyleCnt="3"/>
      <dgm:spPr/>
    </dgm:pt>
    <dgm:pt modelId="{2DE2BF7C-B6C6-4F55-A1CB-AC7065CA2C08}" type="pres">
      <dgm:prSet presAssocID="{1F909842-DB45-460F-87D0-E29CB3839B8C}" presName="hierChild4" presStyleCnt="0"/>
      <dgm:spPr/>
    </dgm:pt>
    <dgm:pt modelId="{B69382C7-55B1-4467-AFBF-C8F6975D237B}" type="pres">
      <dgm:prSet presAssocID="{1F909842-DB45-460F-87D0-E29CB3839B8C}" presName="hierChild5" presStyleCnt="0"/>
      <dgm:spPr/>
    </dgm:pt>
    <dgm:pt modelId="{F93CE84B-53EF-4DD2-B4D9-E30662D3F97C}" type="pres">
      <dgm:prSet presAssocID="{5C469DF5-3E53-4AE1-8B9D-B27970097842}" presName="Name37" presStyleLbl="parChTrans1D2" presStyleIdx="2" presStyleCnt="3"/>
      <dgm:spPr/>
    </dgm:pt>
    <dgm:pt modelId="{2352C2FB-5E2C-46F6-89B3-C4CFE50E8F8A}" type="pres">
      <dgm:prSet presAssocID="{EE6CBC93-6715-43C1-80BC-45B80A3E58E7}" presName="hierRoot2" presStyleCnt="0">
        <dgm:presLayoutVars>
          <dgm:hierBranch val="init"/>
        </dgm:presLayoutVars>
      </dgm:prSet>
      <dgm:spPr/>
    </dgm:pt>
    <dgm:pt modelId="{09A80B74-40ED-4ABE-BB1D-DE752294AC78}" type="pres">
      <dgm:prSet presAssocID="{EE6CBC93-6715-43C1-80BC-45B80A3E58E7}" presName="rootComposite" presStyleCnt="0"/>
      <dgm:spPr/>
    </dgm:pt>
    <dgm:pt modelId="{A8B7EC9A-A054-47E5-B4AB-ABADB33095FE}" type="pres">
      <dgm:prSet presAssocID="{EE6CBC93-6715-43C1-80BC-45B80A3E58E7}" presName="rootText" presStyleLbl="node2" presStyleIdx="2" presStyleCnt="3" custScaleX="110000" custScaleY="110000">
        <dgm:presLayoutVars>
          <dgm:chPref val="3"/>
        </dgm:presLayoutVars>
      </dgm:prSet>
      <dgm:spPr/>
    </dgm:pt>
    <dgm:pt modelId="{9F7C733D-6C18-473C-9252-3E3A83C47239}" type="pres">
      <dgm:prSet presAssocID="{EE6CBC93-6715-43C1-80BC-45B80A3E58E7}" presName="rootConnector" presStyleLbl="node2" presStyleIdx="2" presStyleCnt="3"/>
      <dgm:spPr/>
    </dgm:pt>
    <dgm:pt modelId="{13466C65-E157-4A51-A8B3-E5B6F454015A}" type="pres">
      <dgm:prSet presAssocID="{EE6CBC93-6715-43C1-80BC-45B80A3E58E7}" presName="hierChild4" presStyleCnt="0"/>
      <dgm:spPr/>
    </dgm:pt>
    <dgm:pt modelId="{AD2A798D-A394-4694-9ADC-7F213A742210}" type="pres">
      <dgm:prSet presAssocID="{EE6CBC93-6715-43C1-80BC-45B80A3E58E7}" presName="hierChild5" presStyleCnt="0"/>
      <dgm:spPr/>
    </dgm:pt>
    <dgm:pt modelId="{0971F944-C6EB-4CE4-B568-3579D610C909}" type="pres">
      <dgm:prSet presAssocID="{4315F62E-86AB-44B4-BE42-9FEE4B62E21B}" presName="hierChild3" presStyleCnt="0"/>
      <dgm:spPr/>
    </dgm:pt>
  </dgm:ptLst>
  <dgm:cxnLst>
    <dgm:cxn modelId="{96F33402-923C-4299-9459-0852868C6EFE}" type="presOf" srcId="{4315F62E-86AB-44B4-BE42-9FEE4B62E21B}" destId="{A608B290-BBA1-42EA-8627-DF8017516988}" srcOrd="0" destOrd="0" presId="urn:microsoft.com/office/officeart/2005/8/layout/orgChart1"/>
    <dgm:cxn modelId="{C1BA2E16-9FE8-484E-8073-A82065DD99D0}" type="presOf" srcId="{297772D6-99A3-4BE3-93C4-11D532D92C88}" destId="{F9189975-9781-489E-B973-71C98A13BCD6}" srcOrd="1" destOrd="0" presId="urn:microsoft.com/office/officeart/2005/8/layout/orgChart1"/>
    <dgm:cxn modelId="{C4D28A24-4827-4540-9DEF-E8144BC1F4A6}" srcId="{4315F62E-86AB-44B4-BE42-9FEE4B62E21B}" destId="{297772D6-99A3-4BE3-93C4-11D532D92C88}" srcOrd="0" destOrd="0" parTransId="{04E00464-967E-49FA-8436-8993678753B6}" sibTransId="{A57B54C1-AEDE-461A-AADA-0F63FF8F2EE0}"/>
    <dgm:cxn modelId="{F4E5A624-AF12-4737-B11C-6E104024C160}" type="presOf" srcId="{5C469DF5-3E53-4AE1-8B9D-B27970097842}" destId="{F93CE84B-53EF-4DD2-B4D9-E30662D3F97C}" srcOrd="0" destOrd="0" presId="urn:microsoft.com/office/officeart/2005/8/layout/orgChart1"/>
    <dgm:cxn modelId="{C6D1EF41-A834-4E99-B18F-B69DA8A4C57B}" type="presOf" srcId="{EE6CBC93-6715-43C1-80BC-45B80A3E58E7}" destId="{9F7C733D-6C18-473C-9252-3E3A83C47239}" srcOrd="1" destOrd="0" presId="urn:microsoft.com/office/officeart/2005/8/layout/orgChart1"/>
    <dgm:cxn modelId="{A3876266-DCC0-4A62-B807-D3512285B7C2}" type="presOf" srcId="{320037E6-8D62-47F8-964B-3438CD071C79}" destId="{50F7BF35-A340-4C65-AF13-652E22CC449D}" srcOrd="0" destOrd="0" presId="urn:microsoft.com/office/officeart/2005/8/layout/orgChart1"/>
    <dgm:cxn modelId="{ACC90C67-4E6F-4D7E-AE88-EA8E99296931}" srcId="{4315F62E-86AB-44B4-BE42-9FEE4B62E21B}" destId="{1F909842-DB45-460F-87D0-E29CB3839B8C}" srcOrd="1" destOrd="0" parTransId="{320037E6-8D62-47F8-964B-3438CD071C79}" sibTransId="{E86894DF-7C1C-453C-A020-8BD566D2050F}"/>
    <dgm:cxn modelId="{DD94FA6F-5FDB-4B55-9700-60D41E6C37AD}" type="presOf" srcId="{1F909842-DB45-460F-87D0-E29CB3839B8C}" destId="{EED41511-DE2D-4D0E-BA6E-54FD55567C3D}" srcOrd="0" destOrd="0" presId="urn:microsoft.com/office/officeart/2005/8/layout/orgChart1"/>
    <dgm:cxn modelId="{8BAF8FAF-38E2-41C0-8B03-25FDC6D71DE5}" srcId="{2778FCF2-4F20-4D05-9E2D-8649C3265A89}" destId="{4315F62E-86AB-44B4-BE42-9FEE4B62E21B}" srcOrd="0" destOrd="0" parTransId="{1B6B88F1-1289-428D-A59C-C34932DEC3AD}" sibTransId="{F23C261A-2F0C-4615-8A6F-91976C50681D}"/>
    <dgm:cxn modelId="{89A2C5B8-2C95-4972-914F-E97863D15099}" type="presOf" srcId="{297772D6-99A3-4BE3-93C4-11D532D92C88}" destId="{249312C4-0F64-47AB-BF40-42C99B3A6E3E}" srcOrd="0" destOrd="0" presId="urn:microsoft.com/office/officeart/2005/8/layout/orgChart1"/>
    <dgm:cxn modelId="{324085B9-7297-4DEA-BBB3-87BE3EE54ADD}" type="presOf" srcId="{04E00464-967E-49FA-8436-8993678753B6}" destId="{0E3DC6A6-72A0-4549-AFE6-A69896FFAE28}" srcOrd="0" destOrd="0" presId="urn:microsoft.com/office/officeart/2005/8/layout/orgChart1"/>
    <dgm:cxn modelId="{2F6CB5C5-3654-48DD-8CB3-8BBD331551B0}" type="presOf" srcId="{4315F62E-86AB-44B4-BE42-9FEE4B62E21B}" destId="{41A52DFA-EA6C-4D42-9ED9-D1958787EB6E}" srcOrd="1" destOrd="0" presId="urn:microsoft.com/office/officeart/2005/8/layout/orgChart1"/>
    <dgm:cxn modelId="{7FF0C6DE-C53E-401E-B038-1E414E895010}" srcId="{4315F62E-86AB-44B4-BE42-9FEE4B62E21B}" destId="{EE6CBC93-6715-43C1-80BC-45B80A3E58E7}" srcOrd="2" destOrd="0" parTransId="{5C469DF5-3E53-4AE1-8B9D-B27970097842}" sibTransId="{895E9713-47F0-4757-98A4-1C8ABBDDF741}"/>
    <dgm:cxn modelId="{386B3EE8-FB7E-4B7B-8AA0-C81F6E9626E0}" type="presOf" srcId="{EE6CBC93-6715-43C1-80BC-45B80A3E58E7}" destId="{A8B7EC9A-A054-47E5-B4AB-ABADB33095FE}" srcOrd="0" destOrd="0" presId="urn:microsoft.com/office/officeart/2005/8/layout/orgChart1"/>
    <dgm:cxn modelId="{59CD02ED-A305-4693-9887-3C4BE01EB4ED}" type="presOf" srcId="{1F909842-DB45-460F-87D0-E29CB3839B8C}" destId="{9F43FAE7-D1CC-4FF3-8799-33684CC5FC64}" srcOrd="1" destOrd="0" presId="urn:microsoft.com/office/officeart/2005/8/layout/orgChart1"/>
    <dgm:cxn modelId="{DDA073FA-29EB-4BB3-A6BF-8B97F08145B5}" type="presOf" srcId="{2778FCF2-4F20-4D05-9E2D-8649C3265A89}" destId="{799DF5AB-B575-4C43-9EF7-7C26A87D861A}" srcOrd="0" destOrd="0" presId="urn:microsoft.com/office/officeart/2005/8/layout/orgChart1"/>
    <dgm:cxn modelId="{7785AAAA-11CF-4868-BD50-BFBF6517B154}" type="presParOf" srcId="{799DF5AB-B575-4C43-9EF7-7C26A87D861A}" destId="{17EA075B-21C4-4155-B8F9-799791F15E1F}" srcOrd="0" destOrd="0" presId="urn:microsoft.com/office/officeart/2005/8/layout/orgChart1"/>
    <dgm:cxn modelId="{5A3DE819-2F90-4C78-8833-5C61208BF16C}" type="presParOf" srcId="{17EA075B-21C4-4155-B8F9-799791F15E1F}" destId="{3AF5C85B-4730-45A2-A0AC-0E124056E767}" srcOrd="0" destOrd="0" presId="urn:microsoft.com/office/officeart/2005/8/layout/orgChart1"/>
    <dgm:cxn modelId="{EB68C1CE-9AF7-456E-A6BD-6C5C59310375}" type="presParOf" srcId="{3AF5C85B-4730-45A2-A0AC-0E124056E767}" destId="{A608B290-BBA1-42EA-8627-DF8017516988}" srcOrd="0" destOrd="0" presId="urn:microsoft.com/office/officeart/2005/8/layout/orgChart1"/>
    <dgm:cxn modelId="{73236C50-2385-4CE5-9EF4-3794CA63A516}" type="presParOf" srcId="{3AF5C85B-4730-45A2-A0AC-0E124056E767}" destId="{41A52DFA-EA6C-4D42-9ED9-D1958787EB6E}" srcOrd="1" destOrd="0" presId="urn:microsoft.com/office/officeart/2005/8/layout/orgChart1"/>
    <dgm:cxn modelId="{4C766A2F-7291-4C57-82D2-4E497DB845B0}" type="presParOf" srcId="{17EA075B-21C4-4155-B8F9-799791F15E1F}" destId="{6CB374B8-E7E7-4B72-A9A5-F76BAE092796}" srcOrd="1" destOrd="0" presId="urn:microsoft.com/office/officeart/2005/8/layout/orgChart1"/>
    <dgm:cxn modelId="{E1E66270-C712-489E-9DC3-D8CA8EBEF712}" type="presParOf" srcId="{6CB374B8-E7E7-4B72-A9A5-F76BAE092796}" destId="{0E3DC6A6-72A0-4549-AFE6-A69896FFAE28}" srcOrd="0" destOrd="0" presId="urn:microsoft.com/office/officeart/2005/8/layout/orgChart1"/>
    <dgm:cxn modelId="{852A9E31-AC86-462A-BE7D-79F8D5E62A7D}" type="presParOf" srcId="{6CB374B8-E7E7-4B72-A9A5-F76BAE092796}" destId="{C1DFCF61-C005-4C19-9FA2-DD0F34DEB9AA}" srcOrd="1" destOrd="0" presId="urn:microsoft.com/office/officeart/2005/8/layout/orgChart1"/>
    <dgm:cxn modelId="{CF32D405-D626-4025-B60C-5A9633C137F9}" type="presParOf" srcId="{C1DFCF61-C005-4C19-9FA2-DD0F34DEB9AA}" destId="{8D2DDB3F-D779-4638-B9BB-71997D8A599C}" srcOrd="0" destOrd="0" presId="urn:microsoft.com/office/officeart/2005/8/layout/orgChart1"/>
    <dgm:cxn modelId="{73F0431F-06BE-4A44-8A10-B1A80704426F}" type="presParOf" srcId="{8D2DDB3F-D779-4638-B9BB-71997D8A599C}" destId="{249312C4-0F64-47AB-BF40-42C99B3A6E3E}" srcOrd="0" destOrd="0" presId="urn:microsoft.com/office/officeart/2005/8/layout/orgChart1"/>
    <dgm:cxn modelId="{74F4E071-41A3-4FE4-88A1-C543EA5E69BA}" type="presParOf" srcId="{8D2DDB3F-D779-4638-B9BB-71997D8A599C}" destId="{F9189975-9781-489E-B973-71C98A13BCD6}" srcOrd="1" destOrd="0" presId="urn:microsoft.com/office/officeart/2005/8/layout/orgChart1"/>
    <dgm:cxn modelId="{CF690313-878F-4814-9150-F3AE1A2AB7A0}" type="presParOf" srcId="{C1DFCF61-C005-4C19-9FA2-DD0F34DEB9AA}" destId="{2CFBAE96-A05B-471C-8A09-C394815B98D7}" srcOrd="1" destOrd="0" presId="urn:microsoft.com/office/officeart/2005/8/layout/orgChart1"/>
    <dgm:cxn modelId="{B9D90D19-0A57-4673-A346-D6A52E962479}" type="presParOf" srcId="{C1DFCF61-C005-4C19-9FA2-DD0F34DEB9AA}" destId="{E31494EA-0DF8-4FC0-948C-BDBD31E7747D}" srcOrd="2" destOrd="0" presId="urn:microsoft.com/office/officeart/2005/8/layout/orgChart1"/>
    <dgm:cxn modelId="{34273B7D-C565-4F1A-B47E-55C999DE13EF}" type="presParOf" srcId="{6CB374B8-E7E7-4B72-A9A5-F76BAE092796}" destId="{50F7BF35-A340-4C65-AF13-652E22CC449D}" srcOrd="2" destOrd="0" presId="urn:microsoft.com/office/officeart/2005/8/layout/orgChart1"/>
    <dgm:cxn modelId="{3877F0B9-02D5-468B-985B-C45FF91F1C1E}" type="presParOf" srcId="{6CB374B8-E7E7-4B72-A9A5-F76BAE092796}" destId="{868FFF7C-F1F9-48C9-B504-BE22FAC74D61}" srcOrd="3" destOrd="0" presId="urn:microsoft.com/office/officeart/2005/8/layout/orgChart1"/>
    <dgm:cxn modelId="{863CE0CC-0328-4565-9E10-5008888DE615}" type="presParOf" srcId="{868FFF7C-F1F9-48C9-B504-BE22FAC74D61}" destId="{EBB9559B-9F4C-4523-8408-B87694C5CD6D}" srcOrd="0" destOrd="0" presId="urn:microsoft.com/office/officeart/2005/8/layout/orgChart1"/>
    <dgm:cxn modelId="{201C76FC-18E6-433B-BC22-D214858317F3}" type="presParOf" srcId="{EBB9559B-9F4C-4523-8408-B87694C5CD6D}" destId="{EED41511-DE2D-4D0E-BA6E-54FD55567C3D}" srcOrd="0" destOrd="0" presId="urn:microsoft.com/office/officeart/2005/8/layout/orgChart1"/>
    <dgm:cxn modelId="{D763C092-8359-439C-B469-4FAC1680863C}" type="presParOf" srcId="{EBB9559B-9F4C-4523-8408-B87694C5CD6D}" destId="{9F43FAE7-D1CC-4FF3-8799-33684CC5FC64}" srcOrd="1" destOrd="0" presId="urn:microsoft.com/office/officeart/2005/8/layout/orgChart1"/>
    <dgm:cxn modelId="{1932271F-7175-4BC2-A296-E77477ABA21B}" type="presParOf" srcId="{868FFF7C-F1F9-48C9-B504-BE22FAC74D61}" destId="{2DE2BF7C-B6C6-4F55-A1CB-AC7065CA2C08}" srcOrd="1" destOrd="0" presId="urn:microsoft.com/office/officeart/2005/8/layout/orgChart1"/>
    <dgm:cxn modelId="{548B87D7-AF7B-4613-852C-5A959ECA51A2}" type="presParOf" srcId="{868FFF7C-F1F9-48C9-B504-BE22FAC74D61}" destId="{B69382C7-55B1-4467-AFBF-C8F6975D237B}" srcOrd="2" destOrd="0" presId="urn:microsoft.com/office/officeart/2005/8/layout/orgChart1"/>
    <dgm:cxn modelId="{E0D0B383-66DB-4F3F-A423-4BE755BF7541}" type="presParOf" srcId="{6CB374B8-E7E7-4B72-A9A5-F76BAE092796}" destId="{F93CE84B-53EF-4DD2-B4D9-E30662D3F97C}" srcOrd="4" destOrd="0" presId="urn:microsoft.com/office/officeart/2005/8/layout/orgChart1"/>
    <dgm:cxn modelId="{883F29FB-B07E-4F8A-A115-F558C5F43787}" type="presParOf" srcId="{6CB374B8-E7E7-4B72-A9A5-F76BAE092796}" destId="{2352C2FB-5E2C-46F6-89B3-C4CFE50E8F8A}" srcOrd="5" destOrd="0" presId="urn:microsoft.com/office/officeart/2005/8/layout/orgChart1"/>
    <dgm:cxn modelId="{E7E131F0-F0A4-41FD-B75B-C3D992AAA869}" type="presParOf" srcId="{2352C2FB-5E2C-46F6-89B3-C4CFE50E8F8A}" destId="{09A80B74-40ED-4ABE-BB1D-DE752294AC78}" srcOrd="0" destOrd="0" presId="urn:microsoft.com/office/officeart/2005/8/layout/orgChart1"/>
    <dgm:cxn modelId="{825B7D3D-B2A1-4448-8F2D-08B3BAC8D5FE}" type="presParOf" srcId="{09A80B74-40ED-4ABE-BB1D-DE752294AC78}" destId="{A8B7EC9A-A054-47E5-B4AB-ABADB33095FE}" srcOrd="0" destOrd="0" presId="urn:microsoft.com/office/officeart/2005/8/layout/orgChart1"/>
    <dgm:cxn modelId="{DD9847AE-3B72-47A7-8A02-0E0BF3AEF7C5}" type="presParOf" srcId="{09A80B74-40ED-4ABE-BB1D-DE752294AC78}" destId="{9F7C733D-6C18-473C-9252-3E3A83C47239}" srcOrd="1" destOrd="0" presId="urn:microsoft.com/office/officeart/2005/8/layout/orgChart1"/>
    <dgm:cxn modelId="{239D621E-8E0D-4659-940C-EC6AF988B6D8}" type="presParOf" srcId="{2352C2FB-5E2C-46F6-89B3-C4CFE50E8F8A}" destId="{13466C65-E157-4A51-A8B3-E5B6F454015A}" srcOrd="1" destOrd="0" presId="urn:microsoft.com/office/officeart/2005/8/layout/orgChart1"/>
    <dgm:cxn modelId="{BE667BEE-68A9-4FD3-9FC1-4667AD3D00F3}" type="presParOf" srcId="{2352C2FB-5E2C-46F6-89B3-C4CFE50E8F8A}" destId="{AD2A798D-A394-4694-9ADC-7F213A742210}" srcOrd="2" destOrd="0" presId="urn:microsoft.com/office/officeart/2005/8/layout/orgChart1"/>
    <dgm:cxn modelId="{6332CB17-55A6-44D5-9BDA-4374CA4FCD75}" type="presParOf" srcId="{17EA075B-21C4-4155-B8F9-799791F15E1F}" destId="{0971F944-C6EB-4CE4-B568-3579D610C90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912FC0A-C24F-404E-A0F7-42F309206DF3}" type="doc">
      <dgm:prSet loTypeId="urn:microsoft.com/office/officeart/2005/8/layout/orgChart1" loCatId="hierarchy" qsTypeId="urn:microsoft.com/office/officeart/2005/8/quickstyle/3d3" qsCatId="3D" csTypeId="urn:microsoft.com/office/officeart/2005/8/colors/accent5_4" csCatId="accent5" phldr="1"/>
      <dgm:spPr/>
      <dgm:t>
        <a:bodyPr/>
        <a:lstStyle/>
        <a:p>
          <a:endParaRPr lang="en-US"/>
        </a:p>
      </dgm:t>
    </dgm:pt>
    <dgm:pt modelId="{45A05D77-9081-4709-A301-ED1670679511}">
      <dgm:prSet phldrT="[Text]" custT="1">
        <dgm:style>
          <a:lnRef idx="3">
            <a:schemeClr val="lt1"/>
          </a:lnRef>
          <a:fillRef idx="1">
            <a:schemeClr val="accent1"/>
          </a:fillRef>
          <a:effectRef idx="1">
            <a:schemeClr val="accent1"/>
          </a:effectRef>
          <a:fontRef idx="minor">
            <a:schemeClr val="lt1"/>
          </a:fontRef>
        </dgm:style>
      </dgm:prSet>
      <dgm:spPr/>
      <dgm:t>
        <a:bodyPr/>
        <a:lstStyle/>
        <a:p>
          <a:r>
            <a:rPr lang="en-US" sz="2800" b="1" dirty="0"/>
            <a:t>Assessment</a:t>
          </a:r>
        </a:p>
      </dgm:t>
    </dgm:pt>
    <dgm:pt modelId="{D71044DB-2B70-4F4E-80BE-2774EFE23D9B}" type="parTrans" cxnId="{CFA81786-B748-48AF-9BFF-282DDBA00D8C}">
      <dgm:prSet/>
      <dgm:spPr/>
      <dgm:t>
        <a:bodyPr/>
        <a:lstStyle/>
        <a:p>
          <a:endParaRPr lang="en-US" sz="2000"/>
        </a:p>
      </dgm:t>
    </dgm:pt>
    <dgm:pt modelId="{6E62E6EC-8AE2-4AF1-A2B3-4B2DFA7C2E76}" type="sibTrans" cxnId="{CFA81786-B748-48AF-9BFF-282DDBA00D8C}">
      <dgm:prSet/>
      <dgm:spPr/>
      <dgm:t>
        <a:bodyPr/>
        <a:lstStyle/>
        <a:p>
          <a:endParaRPr lang="en-US" sz="2000"/>
        </a:p>
      </dgm:t>
    </dgm:pt>
    <dgm:pt modelId="{1E1F23DD-C042-4219-9C9C-280CD91B28AC}">
      <dgm:prSet phldrT="[Text]" custT="1">
        <dgm:style>
          <a:lnRef idx="3">
            <a:schemeClr val="lt1"/>
          </a:lnRef>
          <a:fillRef idx="1">
            <a:schemeClr val="accent5"/>
          </a:fillRef>
          <a:effectRef idx="1">
            <a:schemeClr val="accent5"/>
          </a:effectRef>
          <a:fontRef idx="minor">
            <a:schemeClr val="lt1"/>
          </a:fontRef>
        </dgm:style>
      </dgm:prSet>
      <dgm:spPr/>
      <dgm:t>
        <a:bodyPr/>
        <a:lstStyle/>
        <a:p>
          <a:r>
            <a:rPr lang="en-US" sz="2400" b="1" dirty="0"/>
            <a:t>Formative</a:t>
          </a:r>
        </a:p>
      </dgm:t>
    </dgm:pt>
    <dgm:pt modelId="{BA260C72-4AAC-4934-9080-9E94A5BECF03}" type="parTrans" cxnId="{74D81C63-3C7F-4FEE-ADE4-6AEB9B70E050}">
      <dgm:prSet/>
      <dgm:spPr/>
      <dgm:t>
        <a:bodyPr/>
        <a:lstStyle/>
        <a:p>
          <a:endParaRPr lang="en-US" sz="2000"/>
        </a:p>
      </dgm:t>
    </dgm:pt>
    <dgm:pt modelId="{F5C9150A-4E4A-4D26-8790-6B17A63FFF69}" type="sibTrans" cxnId="{74D81C63-3C7F-4FEE-ADE4-6AEB9B70E050}">
      <dgm:prSet/>
      <dgm:spPr/>
      <dgm:t>
        <a:bodyPr/>
        <a:lstStyle/>
        <a:p>
          <a:endParaRPr lang="en-US" sz="2000"/>
        </a:p>
      </dgm:t>
    </dgm:pt>
    <dgm:pt modelId="{26B039C9-4E13-4463-9C35-681A3ADA2ED4}">
      <dgm:prSet custT="1">
        <dgm:style>
          <a:lnRef idx="3">
            <a:schemeClr val="lt1"/>
          </a:lnRef>
          <a:fillRef idx="1">
            <a:schemeClr val="accent5"/>
          </a:fillRef>
          <a:effectRef idx="1">
            <a:schemeClr val="accent5"/>
          </a:effectRef>
          <a:fontRef idx="minor">
            <a:schemeClr val="lt1"/>
          </a:fontRef>
        </dgm:style>
      </dgm:prSet>
      <dgm:spPr/>
      <dgm:t>
        <a:bodyPr/>
        <a:lstStyle/>
        <a:p>
          <a:r>
            <a:rPr lang="en-US" sz="2400" b="1" dirty="0"/>
            <a:t>Summative</a:t>
          </a:r>
        </a:p>
      </dgm:t>
    </dgm:pt>
    <dgm:pt modelId="{DAF10627-20FA-4BDB-9365-30405B888CDC}" type="parTrans" cxnId="{A9632E11-356B-45B5-9A5F-D764C0D006B1}">
      <dgm:prSet/>
      <dgm:spPr/>
      <dgm:t>
        <a:bodyPr/>
        <a:lstStyle/>
        <a:p>
          <a:endParaRPr lang="en-US" sz="2000"/>
        </a:p>
      </dgm:t>
    </dgm:pt>
    <dgm:pt modelId="{3A9988E5-D2FC-4053-A3B2-804D55B5D78C}" type="sibTrans" cxnId="{A9632E11-356B-45B5-9A5F-D764C0D006B1}">
      <dgm:prSet/>
      <dgm:spPr/>
      <dgm:t>
        <a:bodyPr/>
        <a:lstStyle/>
        <a:p>
          <a:endParaRPr lang="en-US" sz="2000"/>
        </a:p>
      </dgm:t>
    </dgm:pt>
    <dgm:pt modelId="{131B696B-5ADE-43C6-AA8A-2BFD36522445}">
      <dgm:prSet custT="1">
        <dgm:style>
          <a:lnRef idx="3">
            <a:schemeClr val="lt1"/>
          </a:lnRef>
          <a:fillRef idx="1">
            <a:schemeClr val="accent6"/>
          </a:fillRef>
          <a:effectRef idx="1">
            <a:schemeClr val="accent6"/>
          </a:effectRef>
          <a:fontRef idx="minor">
            <a:schemeClr val="lt1"/>
          </a:fontRef>
        </dgm:style>
      </dgm:prSet>
      <dgm:spPr/>
      <dgm:t>
        <a:bodyPr/>
        <a:lstStyle/>
        <a:p>
          <a:pPr algn="ctr">
            <a:lnSpc>
              <a:spcPct val="100000"/>
            </a:lnSpc>
          </a:pPr>
          <a:endParaRPr lang="en-US" sz="2000" b="1" dirty="0"/>
        </a:p>
        <a:p>
          <a:pPr algn="ctr">
            <a:lnSpc>
              <a:spcPct val="100000"/>
            </a:lnSpc>
          </a:pPr>
          <a:r>
            <a:rPr lang="en-US" sz="2000" b="1" dirty="0"/>
            <a:t>Evidence </a:t>
          </a:r>
          <a:r>
            <a:rPr lang="en-US" sz="2000" b="1" i="1" dirty="0"/>
            <a:t>during </a:t>
          </a:r>
        </a:p>
        <a:p>
          <a:pPr algn="ctr">
            <a:lnSpc>
              <a:spcPct val="100000"/>
            </a:lnSpc>
          </a:pPr>
          <a:r>
            <a:rPr lang="en-US" sz="2000" b="1" dirty="0"/>
            <a:t>facilitation</a:t>
          </a:r>
        </a:p>
        <a:p>
          <a:pPr algn="ctr">
            <a:lnSpc>
              <a:spcPct val="100000"/>
            </a:lnSpc>
          </a:pPr>
          <a:r>
            <a:rPr lang="en-US" sz="2000" b="1" dirty="0"/>
            <a:t>Self Assessment</a:t>
          </a:r>
        </a:p>
        <a:p>
          <a:pPr algn="ctr">
            <a:lnSpc>
              <a:spcPct val="100000"/>
            </a:lnSpc>
          </a:pPr>
          <a:endParaRPr lang="en-US" sz="2000" b="1" dirty="0"/>
        </a:p>
      </dgm:t>
    </dgm:pt>
    <dgm:pt modelId="{92213584-4208-4165-B72E-03559A3E37D5}" type="parTrans" cxnId="{89FA4D95-4C56-460D-8911-7ED693DF8256}">
      <dgm:prSet/>
      <dgm:spPr/>
      <dgm:t>
        <a:bodyPr/>
        <a:lstStyle/>
        <a:p>
          <a:endParaRPr lang="en-US" sz="2000"/>
        </a:p>
      </dgm:t>
    </dgm:pt>
    <dgm:pt modelId="{C5AA6F92-6248-4027-9030-326B000788C7}" type="sibTrans" cxnId="{89FA4D95-4C56-460D-8911-7ED693DF8256}">
      <dgm:prSet/>
      <dgm:spPr/>
      <dgm:t>
        <a:bodyPr/>
        <a:lstStyle/>
        <a:p>
          <a:endParaRPr lang="en-US" sz="2000"/>
        </a:p>
      </dgm:t>
    </dgm:pt>
    <dgm:pt modelId="{03C84F75-2031-4AA4-B6F0-27F44773D70D}">
      <dgm:prSet custT="1">
        <dgm:style>
          <a:lnRef idx="3">
            <a:schemeClr val="lt1"/>
          </a:lnRef>
          <a:fillRef idx="1">
            <a:schemeClr val="accent6"/>
          </a:fillRef>
          <a:effectRef idx="1">
            <a:schemeClr val="accent6"/>
          </a:effectRef>
          <a:fontRef idx="minor">
            <a:schemeClr val="lt1"/>
          </a:fontRef>
        </dgm:style>
      </dgm:prSet>
      <dgm:spPr/>
      <dgm:t>
        <a:bodyPr/>
        <a:lstStyle/>
        <a:p>
          <a:pPr algn="ctr">
            <a:lnSpc>
              <a:spcPct val="100000"/>
            </a:lnSpc>
          </a:pPr>
          <a:r>
            <a:rPr lang="en-US" sz="2000" b="1" dirty="0"/>
            <a:t>Knowledge Assessment</a:t>
          </a:r>
        </a:p>
        <a:p>
          <a:pPr algn="ctr">
            <a:lnSpc>
              <a:spcPct val="100000"/>
            </a:lnSpc>
          </a:pPr>
          <a:r>
            <a:rPr lang="en-US" sz="2000" b="1" dirty="0"/>
            <a:t> Summative Workplace</a:t>
          </a:r>
        </a:p>
        <a:p>
          <a:pPr algn="ctr">
            <a:lnSpc>
              <a:spcPct val="100000"/>
            </a:lnSpc>
          </a:pPr>
          <a:r>
            <a:rPr lang="en-US" sz="2000" b="1" dirty="0"/>
            <a:t> Assignments</a:t>
          </a:r>
        </a:p>
      </dgm:t>
    </dgm:pt>
    <dgm:pt modelId="{B32D85E1-CE23-49B3-9264-73DD3614E349}" type="parTrans" cxnId="{6CF6D070-7A42-4FEA-B954-7417D0A3E6BF}">
      <dgm:prSet/>
      <dgm:spPr/>
      <dgm:t>
        <a:bodyPr/>
        <a:lstStyle/>
        <a:p>
          <a:endParaRPr lang="en-US" sz="2000"/>
        </a:p>
      </dgm:t>
    </dgm:pt>
    <dgm:pt modelId="{702B65BC-E86D-4114-98D7-54053DDA7596}" type="sibTrans" cxnId="{6CF6D070-7A42-4FEA-B954-7417D0A3E6BF}">
      <dgm:prSet/>
      <dgm:spPr/>
      <dgm:t>
        <a:bodyPr/>
        <a:lstStyle/>
        <a:p>
          <a:endParaRPr lang="en-US" sz="2000"/>
        </a:p>
      </dgm:t>
    </dgm:pt>
    <dgm:pt modelId="{1CA79E3D-2962-42C0-8C9A-1398AB3AA113}" type="pres">
      <dgm:prSet presAssocID="{4912FC0A-C24F-404E-A0F7-42F309206DF3}" presName="hierChild1" presStyleCnt="0">
        <dgm:presLayoutVars>
          <dgm:orgChart val="1"/>
          <dgm:chPref val="1"/>
          <dgm:dir/>
          <dgm:animOne val="branch"/>
          <dgm:animLvl val="lvl"/>
          <dgm:resizeHandles/>
        </dgm:presLayoutVars>
      </dgm:prSet>
      <dgm:spPr/>
    </dgm:pt>
    <dgm:pt modelId="{50A395C4-0E4D-4059-9682-15130E95B087}" type="pres">
      <dgm:prSet presAssocID="{45A05D77-9081-4709-A301-ED1670679511}" presName="hierRoot1" presStyleCnt="0">
        <dgm:presLayoutVars>
          <dgm:hierBranch val="init"/>
        </dgm:presLayoutVars>
      </dgm:prSet>
      <dgm:spPr/>
    </dgm:pt>
    <dgm:pt modelId="{CD8864FD-C9B2-494A-88EB-9FDC63761633}" type="pres">
      <dgm:prSet presAssocID="{45A05D77-9081-4709-A301-ED1670679511}" presName="rootComposite1" presStyleCnt="0"/>
      <dgm:spPr/>
    </dgm:pt>
    <dgm:pt modelId="{00DD5ACD-371A-4729-B992-E39098DC1F1D}" type="pres">
      <dgm:prSet presAssocID="{45A05D77-9081-4709-A301-ED1670679511}" presName="rootText1" presStyleLbl="node0" presStyleIdx="0" presStyleCnt="1" custScaleY="25750">
        <dgm:presLayoutVars>
          <dgm:chPref val="3"/>
        </dgm:presLayoutVars>
      </dgm:prSet>
      <dgm:spPr/>
    </dgm:pt>
    <dgm:pt modelId="{7EFA7AA0-0092-48D0-9439-0EB32D25F1C0}" type="pres">
      <dgm:prSet presAssocID="{45A05D77-9081-4709-A301-ED1670679511}" presName="rootConnector1" presStyleLbl="node1" presStyleIdx="0" presStyleCnt="0"/>
      <dgm:spPr/>
    </dgm:pt>
    <dgm:pt modelId="{C3A3393F-F860-4BD0-878D-21DC2B2B037E}" type="pres">
      <dgm:prSet presAssocID="{45A05D77-9081-4709-A301-ED1670679511}" presName="hierChild2" presStyleCnt="0"/>
      <dgm:spPr/>
    </dgm:pt>
    <dgm:pt modelId="{FF99C2F2-CD21-4313-9634-001389A43FB9}" type="pres">
      <dgm:prSet presAssocID="{BA260C72-4AAC-4934-9080-9E94A5BECF03}" presName="Name37" presStyleLbl="parChTrans1D2" presStyleIdx="0" presStyleCnt="2"/>
      <dgm:spPr/>
    </dgm:pt>
    <dgm:pt modelId="{733B6E01-64FA-4661-B6CC-24705DC5A668}" type="pres">
      <dgm:prSet presAssocID="{1E1F23DD-C042-4219-9C9C-280CD91B28AC}" presName="hierRoot2" presStyleCnt="0">
        <dgm:presLayoutVars>
          <dgm:hierBranch val="init"/>
        </dgm:presLayoutVars>
      </dgm:prSet>
      <dgm:spPr/>
    </dgm:pt>
    <dgm:pt modelId="{39F62395-B5DA-4B80-989D-00F6B58952E5}" type="pres">
      <dgm:prSet presAssocID="{1E1F23DD-C042-4219-9C9C-280CD91B28AC}" presName="rootComposite" presStyleCnt="0"/>
      <dgm:spPr/>
    </dgm:pt>
    <dgm:pt modelId="{4C255BB0-1E6B-41BD-A9B3-29EA7F5693FC}" type="pres">
      <dgm:prSet presAssocID="{1E1F23DD-C042-4219-9C9C-280CD91B28AC}" presName="rootText" presStyleLbl="node2" presStyleIdx="0" presStyleCnt="2" custScaleY="46335">
        <dgm:presLayoutVars>
          <dgm:chPref val="3"/>
        </dgm:presLayoutVars>
      </dgm:prSet>
      <dgm:spPr/>
    </dgm:pt>
    <dgm:pt modelId="{BA70270E-585D-4A22-B309-A104DFB9AC6E}" type="pres">
      <dgm:prSet presAssocID="{1E1F23DD-C042-4219-9C9C-280CD91B28AC}" presName="rootConnector" presStyleLbl="node2" presStyleIdx="0" presStyleCnt="2"/>
      <dgm:spPr/>
    </dgm:pt>
    <dgm:pt modelId="{18BCA5D3-DEFD-454D-9E82-F7030D92C3BC}" type="pres">
      <dgm:prSet presAssocID="{1E1F23DD-C042-4219-9C9C-280CD91B28AC}" presName="hierChild4" presStyleCnt="0"/>
      <dgm:spPr/>
    </dgm:pt>
    <dgm:pt modelId="{00854E58-BD01-4E9A-BFE3-E2B249DCDE15}" type="pres">
      <dgm:prSet presAssocID="{92213584-4208-4165-B72E-03559A3E37D5}" presName="Name37" presStyleLbl="parChTrans1D3" presStyleIdx="0" presStyleCnt="2"/>
      <dgm:spPr/>
    </dgm:pt>
    <dgm:pt modelId="{25BA82E1-1F11-4CF6-9A90-DED10EB306EB}" type="pres">
      <dgm:prSet presAssocID="{131B696B-5ADE-43C6-AA8A-2BFD36522445}" presName="hierRoot2" presStyleCnt="0">
        <dgm:presLayoutVars>
          <dgm:hierBranch val="init"/>
        </dgm:presLayoutVars>
      </dgm:prSet>
      <dgm:spPr/>
    </dgm:pt>
    <dgm:pt modelId="{74285F4B-170D-4234-B302-97D2D85ED42B}" type="pres">
      <dgm:prSet presAssocID="{131B696B-5ADE-43C6-AA8A-2BFD36522445}" presName="rootComposite" presStyleCnt="0"/>
      <dgm:spPr/>
    </dgm:pt>
    <dgm:pt modelId="{CC3C5B9F-7C7E-48D7-BEFA-F5C8A50EDB1F}" type="pres">
      <dgm:prSet presAssocID="{131B696B-5ADE-43C6-AA8A-2BFD36522445}" presName="rootText" presStyleLbl="node3" presStyleIdx="0" presStyleCnt="2" custScaleX="87307" custLinFactNeighborX="2543" custLinFactNeighborY="2805">
        <dgm:presLayoutVars>
          <dgm:chPref val="3"/>
        </dgm:presLayoutVars>
      </dgm:prSet>
      <dgm:spPr/>
    </dgm:pt>
    <dgm:pt modelId="{281631E6-A6A3-48C9-A5CC-00F3633E648A}" type="pres">
      <dgm:prSet presAssocID="{131B696B-5ADE-43C6-AA8A-2BFD36522445}" presName="rootConnector" presStyleLbl="node3" presStyleIdx="0" presStyleCnt="2"/>
      <dgm:spPr/>
    </dgm:pt>
    <dgm:pt modelId="{B1F61199-2921-48EB-8C47-A0C3870E0EFF}" type="pres">
      <dgm:prSet presAssocID="{131B696B-5ADE-43C6-AA8A-2BFD36522445}" presName="hierChild4" presStyleCnt="0"/>
      <dgm:spPr/>
    </dgm:pt>
    <dgm:pt modelId="{49D63E4A-7EB2-4303-A910-260994226B24}" type="pres">
      <dgm:prSet presAssocID="{131B696B-5ADE-43C6-AA8A-2BFD36522445}" presName="hierChild5" presStyleCnt="0"/>
      <dgm:spPr/>
    </dgm:pt>
    <dgm:pt modelId="{1ACB6A03-D727-4A7C-AFBE-AA136F42B5FF}" type="pres">
      <dgm:prSet presAssocID="{1E1F23DD-C042-4219-9C9C-280CD91B28AC}" presName="hierChild5" presStyleCnt="0"/>
      <dgm:spPr/>
    </dgm:pt>
    <dgm:pt modelId="{79A44E13-0693-4EF4-ADC9-07A7A193F52E}" type="pres">
      <dgm:prSet presAssocID="{DAF10627-20FA-4BDB-9365-30405B888CDC}" presName="Name37" presStyleLbl="parChTrans1D2" presStyleIdx="1" presStyleCnt="2"/>
      <dgm:spPr/>
    </dgm:pt>
    <dgm:pt modelId="{F19A08F4-B90B-4173-BA70-DFE8A572420E}" type="pres">
      <dgm:prSet presAssocID="{26B039C9-4E13-4463-9C35-681A3ADA2ED4}" presName="hierRoot2" presStyleCnt="0">
        <dgm:presLayoutVars>
          <dgm:hierBranch val="init"/>
        </dgm:presLayoutVars>
      </dgm:prSet>
      <dgm:spPr/>
    </dgm:pt>
    <dgm:pt modelId="{08E805BA-5AFC-4EA9-BBEB-1FA11E4A5419}" type="pres">
      <dgm:prSet presAssocID="{26B039C9-4E13-4463-9C35-681A3ADA2ED4}" presName="rootComposite" presStyleCnt="0"/>
      <dgm:spPr/>
    </dgm:pt>
    <dgm:pt modelId="{24349B9E-7679-48F3-8C1B-516E244933D3}" type="pres">
      <dgm:prSet presAssocID="{26B039C9-4E13-4463-9C35-681A3ADA2ED4}" presName="rootText" presStyleLbl="node2" presStyleIdx="1" presStyleCnt="2" custScaleY="48643">
        <dgm:presLayoutVars>
          <dgm:chPref val="3"/>
        </dgm:presLayoutVars>
      </dgm:prSet>
      <dgm:spPr/>
    </dgm:pt>
    <dgm:pt modelId="{00998848-0883-4A30-8D28-291E7D75C6FB}" type="pres">
      <dgm:prSet presAssocID="{26B039C9-4E13-4463-9C35-681A3ADA2ED4}" presName="rootConnector" presStyleLbl="node2" presStyleIdx="1" presStyleCnt="2"/>
      <dgm:spPr/>
    </dgm:pt>
    <dgm:pt modelId="{45A93E4F-2C9E-47CD-9578-C6A168439A3A}" type="pres">
      <dgm:prSet presAssocID="{26B039C9-4E13-4463-9C35-681A3ADA2ED4}" presName="hierChild4" presStyleCnt="0"/>
      <dgm:spPr/>
    </dgm:pt>
    <dgm:pt modelId="{B74BCAB8-0EA7-42E6-9BEE-11398D7C6C3B}" type="pres">
      <dgm:prSet presAssocID="{B32D85E1-CE23-49B3-9264-73DD3614E349}" presName="Name37" presStyleLbl="parChTrans1D3" presStyleIdx="1" presStyleCnt="2"/>
      <dgm:spPr/>
    </dgm:pt>
    <dgm:pt modelId="{1DF21838-ABDA-41D8-AB77-2E4520A0D3ED}" type="pres">
      <dgm:prSet presAssocID="{03C84F75-2031-4AA4-B6F0-27F44773D70D}" presName="hierRoot2" presStyleCnt="0">
        <dgm:presLayoutVars>
          <dgm:hierBranch val="init"/>
        </dgm:presLayoutVars>
      </dgm:prSet>
      <dgm:spPr/>
    </dgm:pt>
    <dgm:pt modelId="{D0F9AC67-6F8F-41E4-BB7B-B76DA67C4080}" type="pres">
      <dgm:prSet presAssocID="{03C84F75-2031-4AA4-B6F0-27F44773D70D}" presName="rootComposite" presStyleCnt="0"/>
      <dgm:spPr/>
    </dgm:pt>
    <dgm:pt modelId="{64E85D38-C8F4-45A8-A4FB-7B00B79166F0}" type="pres">
      <dgm:prSet presAssocID="{03C84F75-2031-4AA4-B6F0-27F44773D70D}" presName="rootText" presStyleLbl="node3" presStyleIdx="1" presStyleCnt="2">
        <dgm:presLayoutVars>
          <dgm:chPref val="3"/>
        </dgm:presLayoutVars>
      </dgm:prSet>
      <dgm:spPr/>
    </dgm:pt>
    <dgm:pt modelId="{0CF0A423-816F-4B5D-83EE-9FAACC09906A}" type="pres">
      <dgm:prSet presAssocID="{03C84F75-2031-4AA4-B6F0-27F44773D70D}" presName="rootConnector" presStyleLbl="node3" presStyleIdx="1" presStyleCnt="2"/>
      <dgm:spPr/>
    </dgm:pt>
    <dgm:pt modelId="{5BC40D90-9A2A-46B6-A3E4-A063ED42B522}" type="pres">
      <dgm:prSet presAssocID="{03C84F75-2031-4AA4-B6F0-27F44773D70D}" presName="hierChild4" presStyleCnt="0"/>
      <dgm:spPr/>
    </dgm:pt>
    <dgm:pt modelId="{EB8BEB60-FF6F-44C1-9155-C9434133A065}" type="pres">
      <dgm:prSet presAssocID="{03C84F75-2031-4AA4-B6F0-27F44773D70D}" presName="hierChild5" presStyleCnt="0"/>
      <dgm:spPr/>
    </dgm:pt>
    <dgm:pt modelId="{7CB973D3-9989-46AC-A626-95B627260AFD}" type="pres">
      <dgm:prSet presAssocID="{26B039C9-4E13-4463-9C35-681A3ADA2ED4}" presName="hierChild5" presStyleCnt="0"/>
      <dgm:spPr/>
    </dgm:pt>
    <dgm:pt modelId="{D3B75623-7730-4849-B266-8F96DE748465}" type="pres">
      <dgm:prSet presAssocID="{45A05D77-9081-4709-A301-ED1670679511}" presName="hierChild3" presStyleCnt="0"/>
      <dgm:spPr/>
    </dgm:pt>
  </dgm:ptLst>
  <dgm:cxnLst>
    <dgm:cxn modelId="{111EF304-7D88-4254-8F35-7B57ADA7085A}" type="presOf" srcId="{131B696B-5ADE-43C6-AA8A-2BFD36522445}" destId="{CC3C5B9F-7C7E-48D7-BEFA-F5C8A50EDB1F}" srcOrd="0" destOrd="0" presId="urn:microsoft.com/office/officeart/2005/8/layout/orgChart1"/>
    <dgm:cxn modelId="{A9632E11-356B-45B5-9A5F-D764C0D006B1}" srcId="{45A05D77-9081-4709-A301-ED1670679511}" destId="{26B039C9-4E13-4463-9C35-681A3ADA2ED4}" srcOrd="1" destOrd="0" parTransId="{DAF10627-20FA-4BDB-9365-30405B888CDC}" sibTransId="{3A9988E5-D2FC-4053-A3B2-804D55B5D78C}"/>
    <dgm:cxn modelId="{E73F3B17-2E1F-4D3A-A7E0-B67ABA8C62E0}" type="presOf" srcId="{DAF10627-20FA-4BDB-9365-30405B888CDC}" destId="{79A44E13-0693-4EF4-ADC9-07A7A193F52E}" srcOrd="0" destOrd="0" presId="urn:microsoft.com/office/officeart/2005/8/layout/orgChart1"/>
    <dgm:cxn modelId="{C3DB3321-9261-4796-A8AF-03A132974951}" type="presOf" srcId="{92213584-4208-4165-B72E-03559A3E37D5}" destId="{00854E58-BD01-4E9A-BFE3-E2B249DCDE15}" srcOrd="0" destOrd="0" presId="urn:microsoft.com/office/officeart/2005/8/layout/orgChart1"/>
    <dgm:cxn modelId="{DC2F6123-B0B7-4A69-900E-E549FF3BF1EA}" type="presOf" srcId="{4912FC0A-C24F-404E-A0F7-42F309206DF3}" destId="{1CA79E3D-2962-42C0-8C9A-1398AB3AA113}" srcOrd="0" destOrd="0" presId="urn:microsoft.com/office/officeart/2005/8/layout/orgChart1"/>
    <dgm:cxn modelId="{2C645E28-0854-45CA-A8EB-21D24A6003A9}" type="presOf" srcId="{03C84F75-2031-4AA4-B6F0-27F44773D70D}" destId="{64E85D38-C8F4-45A8-A4FB-7B00B79166F0}" srcOrd="0" destOrd="0" presId="urn:microsoft.com/office/officeart/2005/8/layout/orgChart1"/>
    <dgm:cxn modelId="{5EAB0736-8CDC-4D47-BCE7-066FF1A42F1C}" type="presOf" srcId="{45A05D77-9081-4709-A301-ED1670679511}" destId="{7EFA7AA0-0092-48D0-9439-0EB32D25F1C0}" srcOrd="1" destOrd="0" presId="urn:microsoft.com/office/officeart/2005/8/layout/orgChart1"/>
    <dgm:cxn modelId="{B47FA43E-9D89-4EC9-9EF2-4BF838A8CF20}" type="presOf" srcId="{1E1F23DD-C042-4219-9C9C-280CD91B28AC}" destId="{BA70270E-585D-4A22-B309-A104DFB9AC6E}" srcOrd="1" destOrd="0" presId="urn:microsoft.com/office/officeart/2005/8/layout/orgChart1"/>
    <dgm:cxn modelId="{0505B15D-41A6-44B9-9852-0D7094BE7E8E}" type="presOf" srcId="{BA260C72-4AAC-4934-9080-9E94A5BECF03}" destId="{FF99C2F2-CD21-4313-9634-001389A43FB9}" srcOrd="0" destOrd="0" presId="urn:microsoft.com/office/officeart/2005/8/layout/orgChart1"/>
    <dgm:cxn modelId="{74D81C63-3C7F-4FEE-ADE4-6AEB9B70E050}" srcId="{45A05D77-9081-4709-A301-ED1670679511}" destId="{1E1F23DD-C042-4219-9C9C-280CD91B28AC}" srcOrd="0" destOrd="0" parTransId="{BA260C72-4AAC-4934-9080-9E94A5BECF03}" sibTransId="{F5C9150A-4E4A-4D26-8790-6B17A63FFF69}"/>
    <dgm:cxn modelId="{0501634A-BD94-4B96-B09E-AA762F00CB6B}" type="presOf" srcId="{131B696B-5ADE-43C6-AA8A-2BFD36522445}" destId="{281631E6-A6A3-48C9-A5CC-00F3633E648A}" srcOrd="1" destOrd="0" presId="urn:microsoft.com/office/officeart/2005/8/layout/orgChart1"/>
    <dgm:cxn modelId="{0A06236D-FE8D-4F7D-98BA-83F8EDD41C7D}" type="presOf" srcId="{1E1F23DD-C042-4219-9C9C-280CD91B28AC}" destId="{4C255BB0-1E6B-41BD-A9B3-29EA7F5693FC}" srcOrd="0" destOrd="0" presId="urn:microsoft.com/office/officeart/2005/8/layout/orgChart1"/>
    <dgm:cxn modelId="{6CF6D070-7A42-4FEA-B954-7417D0A3E6BF}" srcId="{26B039C9-4E13-4463-9C35-681A3ADA2ED4}" destId="{03C84F75-2031-4AA4-B6F0-27F44773D70D}" srcOrd="0" destOrd="0" parTransId="{B32D85E1-CE23-49B3-9264-73DD3614E349}" sibTransId="{702B65BC-E86D-4114-98D7-54053DDA7596}"/>
    <dgm:cxn modelId="{FBF12055-B9F4-40D0-B5D4-1C47454DF936}" type="presOf" srcId="{03C84F75-2031-4AA4-B6F0-27F44773D70D}" destId="{0CF0A423-816F-4B5D-83EE-9FAACC09906A}" srcOrd="1" destOrd="0" presId="urn:microsoft.com/office/officeart/2005/8/layout/orgChart1"/>
    <dgm:cxn modelId="{CFA81786-B748-48AF-9BFF-282DDBA00D8C}" srcId="{4912FC0A-C24F-404E-A0F7-42F309206DF3}" destId="{45A05D77-9081-4709-A301-ED1670679511}" srcOrd="0" destOrd="0" parTransId="{D71044DB-2B70-4F4E-80BE-2774EFE23D9B}" sibTransId="{6E62E6EC-8AE2-4AF1-A2B3-4B2DFA7C2E76}"/>
    <dgm:cxn modelId="{B8EC7589-404B-4E59-AB91-A50654D4E0A1}" type="presOf" srcId="{26B039C9-4E13-4463-9C35-681A3ADA2ED4}" destId="{24349B9E-7679-48F3-8C1B-516E244933D3}" srcOrd="0" destOrd="0" presId="urn:microsoft.com/office/officeart/2005/8/layout/orgChart1"/>
    <dgm:cxn modelId="{89FA4D95-4C56-460D-8911-7ED693DF8256}" srcId="{1E1F23DD-C042-4219-9C9C-280CD91B28AC}" destId="{131B696B-5ADE-43C6-AA8A-2BFD36522445}" srcOrd="0" destOrd="0" parTransId="{92213584-4208-4165-B72E-03559A3E37D5}" sibTransId="{C5AA6F92-6248-4027-9030-326B000788C7}"/>
    <dgm:cxn modelId="{932B10C5-D970-4BBC-9D1B-06D69CA4AB4C}" type="presOf" srcId="{26B039C9-4E13-4463-9C35-681A3ADA2ED4}" destId="{00998848-0883-4A30-8D28-291E7D75C6FB}" srcOrd="1" destOrd="0" presId="urn:microsoft.com/office/officeart/2005/8/layout/orgChart1"/>
    <dgm:cxn modelId="{444F91FC-5D2F-49C4-A718-930058785EA8}" type="presOf" srcId="{45A05D77-9081-4709-A301-ED1670679511}" destId="{00DD5ACD-371A-4729-B992-E39098DC1F1D}" srcOrd="0" destOrd="0" presId="urn:microsoft.com/office/officeart/2005/8/layout/orgChart1"/>
    <dgm:cxn modelId="{9DD2F9FF-E2CD-4F68-B3FC-B4DFA8F8A2B7}" type="presOf" srcId="{B32D85E1-CE23-49B3-9264-73DD3614E349}" destId="{B74BCAB8-0EA7-42E6-9BEE-11398D7C6C3B}" srcOrd="0" destOrd="0" presId="urn:microsoft.com/office/officeart/2005/8/layout/orgChart1"/>
    <dgm:cxn modelId="{B050E4F9-33AB-4C2B-89C6-E132969AA8E5}" type="presParOf" srcId="{1CA79E3D-2962-42C0-8C9A-1398AB3AA113}" destId="{50A395C4-0E4D-4059-9682-15130E95B087}" srcOrd="0" destOrd="0" presId="urn:microsoft.com/office/officeart/2005/8/layout/orgChart1"/>
    <dgm:cxn modelId="{E38FAAF4-D4D2-4F1E-B4FB-5D27171B603D}" type="presParOf" srcId="{50A395C4-0E4D-4059-9682-15130E95B087}" destId="{CD8864FD-C9B2-494A-88EB-9FDC63761633}" srcOrd="0" destOrd="0" presId="urn:microsoft.com/office/officeart/2005/8/layout/orgChart1"/>
    <dgm:cxn modelId="{6F79A6E2-430A-43B0-862B-4A12A82344D6}" type="presParOf" srcId="{CD8864FD-C9B2-494A-88EB-9FDC63761633}" destId="{00DD5ACD-371A-4729-B992-E39098DC1F1D}" srcOrd="0" destOrd="0" presId="urn:microsoft.com/office/officeart/2005/8/layout/orgChart1"/>
    <dgm:cxn modelId="{60C16BC3-9CF8-424A-B9B7-1060C667A4E4}" type="presParOf" srcId="{CD8864FD-C9B2-494A-88EB-9FDC63761633}" destId="{7EFA7AA0-0092-48D0-9439-0EB32D25F1C0}" srcOrd="1" destOrd="0" presId="urn:microsoft.com/office/officeart/2005/8/layout/orgChart1"/>
    <dgm:cxn modelId="{7711B140-B0E7-4290-B18D-09CE5FFEB8CA}" type="presParOf" srcId="{50A395C4-0E4D-4059-9682-15130E95B087}" destId="{C3A3393F-F860-4BD0-878D-21DC2B2B037E}" srcOrd="1" destOrd="0" presId="urn:microsoft.com/office/officeart/2005/8/layout/orgChart1"/>
    <dgm:cxn modelId="{78EE2E96-6F97-44ED-A770-289B286AC85A}" type="presParOf" srcId="{C3A3393F-F860-4BD0-878D-21DC2B2B037E}" destId="{FF99C2F2-CD21-4313-9634-001389A43FB9}" srcOrd="0" destOrd="0" presId="urn:microsoft.com/office/officeart/2005/8/layout/orgChart1"/>
    <dgm:cxn modelId="{050FA475-0AC7-4C8E-B5AE-4B8643CE2773}" type="presParOf" srcId="{C3A3393F-F860-4BD0-878D-21DC2B2B037E}" destId="{733B6E01-64FA-4661-B6CC-24705DC5A668}" srcOrd="1" destOrd="0" presId="urn:microsoft.com/office/officeart/2005/8/layout/orgChart1"/>
    <dgm:cxn modelId="{0229DE74-2355-484A-90EE-4948563EC61F}" type="presParOf" srcId="{733B6E01-64FA-4661-B6CC-24705DC5A668}" destId="{39F62395-B5DA-4B80-989D-00F6B58952E5}" srcOrd="0" destOrd="0" presId="urn:microsoft.com/office/officeart/2005/8/layout/orgChart1"/>
    <dgm:cxn modelId="{AC6DDEC9-CC8E-4BAA-9550-B1671398B497}" type="presParOf" srcId="{39F62395-B5DA-4B80-989D-00F6B58952E5}" destId="{4C255BB0-1E6B-41BD-A9B3-29EA7F5693FC}" srcOrd="0" destOrd="0" presId="urn:microsoft.com/office/officeart/2005/8/layout/orgChart1"/>
    <dgm:cxn modelId="{30B82543-D0B9-4F9B-A285-63E7B82A776C}" type="presParOf" srcId="{39F62395-B5DA-4B80-989D-00F6B58952E5}" destId="{BA70270E-585D-4A22-B309-A104DFB9AC6E}" srcOrd="1" destOrd="0" presId="urn:microsoft.com/office/officeart/2005/8/layout/orgChart1"/>
    <dgm:cxn modelId="{E8017781-1874-4B67-ABDC-F35920793A87}" type="presParOf" srcId="{733B6E01-64FA-4661-B6CC-24705DC5A668}" destId="{18BCA5D3-DEFD-454D-9E82-F7030D92C3BC}" srcOrd="1" destOrd="0" presId="urn:microsoft.com/office/officeart/2005/8/layout/orgChart1"/>
    <dgm:cxn modelId="{C2D4DB42-A1B2-41AC-BD93-CF85E8E0E8A5}" type="presParOf" srcId="{18BCA5D3-DEFD-454D-9E82-F7030D92C3BC}" destId="{00854E58-BD01-4E9A-BFE3-E2B249DCDE15}" srcOrd="0" destOrd="0" presId="urn:microsoft.com/office/officeart/2005/8/layout/orgChart1"/>
    <dgm:cxn modelId="{044B52A0-B9D3-401B-960A-84118E627BA4}" type="presParOf" srcId="{18BCA5D3-DEFD-454D-9E82-F7030D92C3BC}" destId="{25BA82E1-1F11-4CF6-9A90-DED10EB306EB}" srcOrd="1" destOrd="0" presId="urn:microsoft.com/office/officeart/2005/8/layout/orgChart1"/>
    <dgm:cxn modelId="{6E6B095B-A120-4B7E-9D8B-C85C9158C2D4}" type="presParOf" srcId="{25BA82E1-1F11-4CF6-9A90-DED10EB306EB}" destId="{74285F4B-170D-4234-B302-97D2D85ED42B}" srcOrd="0" destOrd="0" presId="urn:microsoft.com/office/officeart/2005/8/layout/orgChart1"/>
    <dgm:cxn modelId="{DD7F45B8-1B96-4855-AEF7-5B0DD52EAE23}" type="presParOf" srcId="{74285F4B-170D-4234-B302-97D2D85ED42B}" destId="{CC3C5B9F-7C7E-48D7-BEFA-F5C8A50EDB1F}" srcOrd="0" destOrd="0" presId="urn:microsoft.com/office/officeart/2005/8/layout/orgChart1"/>
    <dgm:cxn modelId="{8C5D70E2-D39D-43F6-9CEE-F71CFE872221}" type="presParOf" srcId="{74285F4B-170D-4234-B302-97D2D85ED42B}" destId="{281631E6-A6A3-48C9-A5CC-00F3633E648A}" srcOrd="1" destOrd="0" presId="urn:microsoft.com/office/officeart/2005/8/layout/orgChart1"/>
    <dgm:cxn modelId="{75152687-3879-4B9A-9AF6-B383180728C9}" type="presParOf" srcId="{25BA82E1-1F11-4CF6-9A90-DED10EB306EB}" destId="{B1F61199-2921-48EB-8C47-A0C3870E0EFF}" srcOrd="1" destOrd="0" presId="urn:microsoft.com/office/officeart/2005/8/layout/orgChart1"/>
    <dgm:cxn modelId="{80C611D7-37A0-4EE8-A7C9-0064D590F887}" type="presParOf" srcId="{25BA82E1-1F11-4CF6-9A90-DED10EB306EB}" destId="{49D63E4A-7EB2-4303-A910-260994226B24}" srcOrd="2" destOrd="0" presId="urn:microsoft.com/office/officeart/2005/8/layout/orgChart1"/>
    <dgm:cxn modelId="{CA449D3A-8000-441E-8EBF-7E6E81EFE1E0}" type="presParOf" srcId="{733B6E01-64FA-4661-B6CC-24705DC5A668}" destId="{1ACB6A03-D727-4A7C-AFBE-AA136F42B5FF}" srcOrd="2" destOrd="0" presId="urn:microsoft.com/office/officeart/2005/8/layout/orgChart1"/>
    <dgm:cxn modelId="{2104DC5F-ED71-4903-9644-BDC025BCC049}" type="presParOf" srcId="{C3A3393F-F860-4BD0-878D-21DC2B2B037E}" destId="{79A44E13-0693-4EF4-ADC9-07A7A193F52E}" srcOrd="2" destOrd="0" presId="urn:microsoft.com/office/officeart/2005/8/layout/orgChart1"/>
    <dgm:cxn modelId="{B37C7E97-23AE-42E9-A894-EDD83ADA1FFB}" type="presParOf" srcId="{C3A3393F-F860-4BD0-878D-21DC2B2B037E}" destId="{F19A08F4-B90B-4173-BA70-DFE8A572420E}" srcOrd="3" destOrd="0" presId="urn:microsoft.com/office/officeart/2005/8/layout/orgChart1"/>
    <dgm:cxn modelId="{DD58F6AF-97A6-44CE-8237-5AE46EB35642}" type="presParOf" srcId="{F19A08F4-B90B-4173-BA70-DFE8A572420E}" destId="{08E805BA-5AFC-4EA9-BBEB-1FA11E4A5419}" srcOrd="0" destOrd="0" presId="urn:microsoft.com/office/officeart/2005/8/layout/orgChart1"/>
    <dgm:cxn modelId="{B7553517-EC50-435E-9F79-B15F69BD78B7}" type="presParOf" srcId="{08E805BA-5AFC-4EA9-BBEB-1FA11E4A5419}" destId="{24349B9E-7679-48F3-8C1B-516E244933D3}" srcOrd="0" destOrd="0" presId="urn:microsoft.com/office/officeart/2005/8/layout/orgChart1"/>
    <dgm:cxn modelId="{B0CB24F5-A7A4-4794-9CD0-D6C05769C1F4}" type="presParOf" srcId="{08E805BA-5AFC-4EA9-BBEB-1FA11E4A5419}" destId="{00998848-0883-4A30-8D28-291E7D75C6FB}" srcOrd="1" destOrd="0" presId="urn:microsoft.com/office/officeart/2005/8/layout/orgChart1"/>
    <dgm:cxn modelId="{0F066603-60A4-4ED4-8B14-2DB80BBFB2C1}" type="presParOf" srcId="{F19A08F4-B90B-4173-BA70-DFE8A572420E}" destId="{45A93E4F-2C9E-47CD-9578-C6A168439A3A}" srcOrd="1" destOrd="0" presId="urn:microsoft.com/office/officeart/2005/8/layout/orgChart1"/>
    <dgm:cxn modelId="{7A26805D-3962-4B5E-8FE9-9049E1E87140}" type="presParOf" srcId="{45A93E4F-2C9E-47CD-9578-C6A168439A3A}" destId="{B74BCAB8-0EA7-42E6-9BEE-11398D7C6C3B}" srcOrd="0" destOrd="0" presId="urn:microsoft.com/office/officeart/2005/8/layout/orgChart1"/>
    <dgm:cxn modelId="{4CD25B3D-CD40-41F2-AC60-A0A10B7431B0}" type="presParOf" srcId="{45A93E4F-2C9E-47CD-9578-C6A168439A3A}" destId="{1DF21838-ABDA-41D8-AB77-2E4520A0D3ED}" srcOrd="1" destOrd="0" presId="urn:microsoft.com/office/officeart/2005/8/layout/orgChart1"/>
    <dgm:cxn modelId="{806E2CAD-397C-4008-8474-302A54771391}" type="presParOf" srcId="{1DF21838-ABDA-41D8-AB77-2E4520A0D3ED}" destId="{D0F9AC67-6F8F-41E4-BB7B-B76DA67C4080}" srcOrd="0" destOrd="0" presId="urn:microsoft.com/office/officeart/2005/8/layout/orgChart1"/>
    <dgm:cxn modelId="{DEDB1516-20AC-4AF1-BF94-9B425E34D68C}" type="presParOf" srcId="{D0F9AC67-6F8F-41E4-BB7B-B76DA67C4080}" destId="{64E85D38-C8F4-45A8-A4FB-7B00B79166F0}" srcOrd="0" destOrd="0" presId="urn:microsoft.com/office/officeart/2005/8/layout/orgChart1"/>
    <dgm:cxn modelId="{BDEC5C30-49AC-4CB0-8F0E-3E986EB1F586}" type="presParOf" srcId="{D0F9AC67-6F8F-41E4-BB7B-B76DA67C4080}" destId="{0CF0A423-816F-4B5D-83EE-9FAACC09906A}" srcOrd="1" destOrd="0" presId="urn:microsoft.com/office/officeart/2005/8/layout/orgChart1"/>
    <dgm:cxn modelId="{75CB75B9-3EF2-48A1-86D0-372C17A40954}" type="presParOf" srcId="{1DF21838-ABDA-41D8-AB77-2E4520A0D3ED}" destId="{5BC40D90-9A2A-46B6-A3E4-A063ED42B522}" srcOrd="1" destOrd="0" presId="urn:microsoft.com/office/officeart/2005/8/layout/orgChart1"/>
    <dgm:cxn modelId="{40D647B1-B52B-4512-9F91-8F2D05358811}" type="presParOf" srcId="{1DF21838-ABDA-41D8-AB77-2E4520A0D3ED}" destId="{EB8BEB60-FF6F-44C1-9155-C9434133A065}" srcOrd="2" destOrd="0" presId="urn:microsoft.com/office/officeart/2005/8/layout/orgChart1"/>
    <dgm:cxn modelId="{8605BA0F-A16F-481C-B54C-08F846808755}" type="presParOf" srcId="{F19A08F4-B90B-4173-BA70-DFE8A572420E}" destId="{7CB973D3-9989-46AC-A626-95B627260AFD}" srcOrd="2" destOrd="0" presId="urn:microsoft.com/office/officeart/2005/8/layout/orgChart1"/>
    <dgm:cxn modelId="{C037E691-BAA3-4E80-83D0-9AE2D30BE9E9}" type="presParOf" srcId="{50A395C4-0E4D-4059-9682-15130E95B087}" destId="{D3B75623-7730-4849-B266-8F96DE74846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82240EE-AA92-4ED4-8AD9-9B9FB566383A}" type="doc">
      <dgm:prSet loTypeId="urn:microsoft.com/office/officeart/2005/8/layout/hierarchy3" loCatId="list" qsTypeId="urn:microsoft.com/office/officeart/2005/8/quickstyle/3d2" qsCatId="3D" csTypeId="urn:microsoft.com/office/officeart/2005/8/colors/accent1_5" csCatId="accent1" phldr="1"/>
      <dgm:spPr/>
      <dgm:t>
        <a:bodyPr/>
        <a:lstStyle/>
        <a:p>
          <a:endParaRPr lang="en-US"/>
        </a:p>
      </dgm:t>
    </dgm:pt>
    <dgm:pt modelId="{D8C0EB12-2BEE-4E57-ADB5-74CCFFDB9151}">
      <dgm:prSet phldrT="[Text]" custT="1">
        <dgm:style>
          <a:lnRef idx="3">
            <a:schemeClr val="lt1"/>
          </a:lnRef>
          <a:fillRef idx="1">
            <a:schemeClr val="accent1"/>
          </a:fillRef>
          <a:effectRef idx="1">
            <a:schemeClr val="accent1"/>
          </a:effectRef>
          <a:fontRef idx="minor">
            <a:schemeClr val="lt1"/>
          </a:fontRef>
        </dgm:style>
      </dgm:prSet>
      <dgm:spPr>
        <a:ln/>
      </dgm:spPr>
      <dgm:t>
        <a:bodyPr/>
        <a:lstStyle/>
        <a:p>
          <a:r>
            <a:rPr lang="en-US" sz="2800" b="1" dirty="0"/>
            <a:t>Competent</a:t>
          </a:r>
        </a:p>
      </dgm:t>
    </dgm:pt>
    <dgm:pt modelId="{CE7FC174-8AD8-4DC5-824B-A09EC541DC6F}" type="parTrans" cxnId="{24A5024C-AA03-45CB-A035-B4625133BEDC}">
      <dgm:prSet/>
      <dgm:spPr/>
      <dgm:t>
        <a:bodyPr/>
        <a:lstStyle/>
        <a:p>
          <a:endParaRPr lang="en-US"/>
        </a:p>
      </dgm:t>
    </dgm:pt>
    <dgm:pt modelId="{3BD1FFD2-FE6B-464D-8C88-892038AC9C4E}" type="sibTrans" cxnId="{24A5024C-AA03-45CB-A035-B4625133BEDC}">
      <dgm:prSet/>
      <dgm:spPr/>
      <dgm:t>
        <a:bodyPr/>
        <a:lstStyle/>
        <a:p>
          <a:endParaRPr lang="en-US"/>
        </a:p>
      </dgm:t>
    </dgm:pt>
    <dgm:pt modelId="{54F9B4B8-539B-463A-B7B6-30D321D00FB5}">
      <dgm:prSet phldrT="[Text]" custT="1">
        <dgm:style>
          <a:lnRef idx="3">
            <a:schemeClr val="lt1"/>
          </a:lnRef>
          <a:fillRef idx="1">
            <a:schemeClr val="accent4"/>
          </a:fillRef>
          <a:effectRef idx="1">
            <a:schemeClr val="accent4"/>
          </a:effectRef>
          <a:fontRef idx="minor">
            <a:schemeClr val="lt1"/>
          </a:fontRef>
        </dgm:style>
      </dgm:prSet>
      <dgm:spPr>
        <a:ln/>
      </dgm:spPr>
      <dgm:t>
        <a:bodyPr/>
        <a:lstStyle/>
        <a:p>
          <a:pPr algn="ctr"/>
          <a:r>
            <a:rPr kumimoji="0" lang="en-ZA" sz="2400" dirty="0">
              <a:solidFill>
                <a:schemeClr val="bg1"/>
              </a:solidFill>
              <a:effectLst/>
              <a:latin typeface="Calibri" panose="020F0502020204030204" pitchFamily="34" charset="0"/>
              <a:ea typeface="+mn-ea"/>
              <a:cs typeface="+mn-cs"/>
            </a:rPr>
            <a:t>Ability to perform  task, action or function successfully</a:t>
          </a:r>
          <a:endParaRPr lang="en-US" sz="2400" dirty="0">
            <a:solidFill>
              <a:schemeClr val="bg1"/>
            </a:solidFill>
          </a:endParaRPr>
        </a:p>
      </dgm:t>
    </dgm:pt>
    <dgm:pt modelId="{1B1E88D3-988D-4436-A148-0D01B717E27E}" type="parTrans" cxnId="{08BDF0B1-5DA2-4284-9347-B027E0D2D5D5}">
      <dgm:prSet/>
      <dgm:spPr/>
      <dgm:t>
        <a:bodyPr/>
        <a:lstStyle/>
        <a:p>
          <a:endParaRPr lang="en-US"/>
        </a:p>
      </dgm:t>
    </dgm:pt>
    <dgm:pt modelId="{4BBD1D94-9D32-4484-95ED-BFAC0FB51E68}" type="sibTrans" cxnId="{08BDF0B1-5DA2-4284-9347-B027E0D2D5D5}">
      <dgm:prSet/>
      <dgm:spPr/>
      <dgm:t>
        <a:bodyPr/>
        <a:lstStyle/>
        <a:p>
          <a:endParaRPr lang="en-US"/>
        </a:p>
      </dgm:t>
    </dgm:pt>
    <dgm:pt modelId="{7AB0807A-8F9A-4609-8C2C-D7EC4B92C7E6}">
      <dgm:prSet phldrT="[Text]" custT="1">
        <dgm:style>
          <a:lnRef idx="3">
            <a:schemeClr val="lt1"/>
          </a:lnRef>
          <a:fillRef idx="1">
            <a:schemeClr val="accent6"/>
          </a:fillRef>
          <a:effectRef idx="1">
            <a:schemeClr val="accent6"/>
          </a:effectRef>
          <a:fontRef idx="minor">
            <a:schemeClr val="lt1"/>
          </a:fontRef>
        </dgm:style>
      </dgm:prSet>
      <dgm:spPr>
        <a:ln/>
      </dgm:spPr>
      <dgm:t>
        <a:bodyPr/>
        <a:lstStyle/>
        <a:p>
          <a:pPr algn="ctr"/>
          <a:r>
            <a:rPr kumimoji="0" lang="en-ZA" sz="2400" dirty="0">
              <a:effectLst/>
              <a:latin typeface="Calibri" panose="020F0502020204030204" pitchFamily="34" charset="0"/>
              <a:ea typeface="+mn-ea"/>
              <a:cs typeface="+mn-cs"/>
            </a:rPr>
            <a:t>Certificate  issued and credits awarded</a:t>
          </a:r>
          <a:endParaRPr kumimoji="0" lang="en-US" sz="2400" dirty="0">
            <a:effectLst/>
            <a:latin typeface="Calibri" panose="020F0502020204030204" pitchFamily="34" charset="0"/>
            <a:ea typeface="+mn-ea"/>
            <a:cs typeface="+mn-cs"/>
          </a:endParaRPr>
        </a:p>
      </dgm:t>
    </dgm:pt>
    <dgm:pt modelId="{7BC72181-087A-4586-AFB7-142E1F2088CD}" type="parTrans" cxnId="{CC0E2E16-B527-4C3C-A6A1-2C2DA4B9A498}">
      <dgm:prSet/>
      <dgm:spPr/>
      <dgm:t>
        <a:bodyPr/>
        <a:lstStyle/>
        <a:p>
          <a:endParaRPr lang="en-US"/>
        </a:p>
      </dgm:t>
    </dgm:pt>
    <dgm:pt modelId="{B231B704-0FC5-4CF7-9DBA-AB779BC5D658}" type="sibTrans" cxnId="{CC0E2E16-B527-4C3C-A6A1-2C2DA4B9A498}">
      <dgm:prSet/>
      <dgm:spPr/>
      <dgm:t>
        <a:bodyPr/>
        <a:lstStyle/>
        <a:p>
          <a:endParaRPr lang="en-US"/>
        </a:p>
      </dgm:t>
    </dgm:pt>
    <dgm:pt modelId="{EFAE4652-5489-4792-B8F1-0CE32FD278F2}">
      <dgm:prSet phldrT="[Text]" custT="1">
        <dgm:style>
          <a:lnRef idx="3">
            <a:schemeClr val="lt1"/>
          </a:lnRef>
          <a:fillRef idx="1">
            <a:schemeClr val="accent1"/>
          </a:fillRef>
          <a:effectRef idx="1">
            <a:schemeClr val="accent1"/>
          </a:effectRef>
          <a:fontRef idx="minor">
            <a:schemeClr val="lt1"/>
          </a:fontRef>
        </dgm:style>
      </dgm:prSet>
      <dgm:spPr>
        <a:ln/>
      </dgm:spPr>
      <dgm:t>
        <a:bodyPr/>
        <a:lstStyle/>
        <a:p>
          <a:r>
            <a:rPr lang="en-US" sz="2800" b="1" dirty="0"/>
            <a:t>Not Yet Competent</a:t>
          </a:r>
        </a:p>
      </dgm:t>
    </dgm:pt>
    <dgm:pt modelId="{8B1EE7B5-BBF0-49EB-A327-A85A1D74F427}" type="parTrans" cxnId="{2A4B9556-DFC7-499A-82F2-DDAC704609B1}">
      <dgm:prSet/>
      <dgm:spPr/>
      <dgm:t>
        <a:bodyPr/>
        <a:lstStyle/>
        <a:p>
          <a:endParaRPr lang="en-US"/>
        </a:p>
      </dgm:t>
    </dgm:pt>
    <dgm:pt modelId="{93A535EA-357A-45B2-8AC0-0198981B9028}" type="sibTrans" cxnId="{2A4B9556-DFC7-499A-82F2-DDAC704609B1}">
      <dgm:prSet/>
      <dgm:spPr/>
      <dgm:t>
        <a:bodyPr/>
        <a:lstStyle/>
        <a:p>
          <a:endParaRPr lang="en-US"/>
        </a:p>
      </dgm:t>
    </dgm:pt>
    <dgm:pt modelId="{C03CB1F4-7F17-4518-AF8A-CC898C565749}">
      <dgm:prSet phldrT="[Text]" custT="1">
        <dgm:style>
          <a:lnRef idx="3">
            <a:schemeClr val="lt1"/>
          </a:lnRef>
          <a:fillRef idx="1">
            <a:schemeClr val="accent5"/>
          </a:fillRef>
          <a:effectRef idx="1">
            <a:schemeClr val="accent5"/>
          </a:effectRef>
          <a:fontRef idx="minor">
            <a:schemeClr val="lt1"/>
          </a:fontRef>
        </dgm:style>
      </dgm:prSet>
      <dgm:spPr>
        <a:ln/>
      </dgm:spPr>
      <dgm:t>
        <a:bodyPr/>
        <a:lstStyle/>
        <a:p>
          <a:r>
            <a:rPr kumimoji="0" lang="en-ZA" sz="2400" dirty="0">
              <a:solidFill>
                <a:schemeClr val="bg1"/>
              </a:solidFill>
              <a:effectLst/>
              <a:latin typeface="Calibri" panose="020F0502020204030204" pitchFamily="34" charset="0"/>
              <a:ea typeface="+mn-ea"/>
              <a:cs typeface="+mn-cs"/>
            </a:rPr>
            <a:t>Not successful yet </a:t>
          </a:r>
          <a:endParaRPr lang="en-US" sz="2400" dirty="0">
            <a:solidFill>
              <a:schemeClr val="bg1"/>
            </a:solidFill>
          </a:endParaRPr>
        </a:p>
      </dgm:t>
    </dgm:pt>
    <dgm:pt modelId="{80756A21-35ED-4CD4-8EAB-32A04926BD9D}" type="parTrans" cxnId="{8B1CD91B-A259-4523-80B9-4E8BD22D2CF5}">
      <dgm:prSet/>
      <dgm:spPr/>
      <dgm:t>
        <a:bodyPr/>
        <a:lstStyle/>
        <a:p>
          <a:endParaRPr lang="en-US"/>
        </a:p>
      </dgm:t>
    </dgm:pt>
    <dgm:pt modelId="{B3E6741A-7221-43E6-A44C-5937A7D515A1}" type="sibTrans" cxnId="{8B1CD91B-A259-4523-80B9-4E8BD22D2CF5}">
      <dgm:prSet/>
      <dgm:spPr/>
      <dgm:t>
        <a:bodyPr/>
        <a:lstStyle/>
        <a:p>
          <a:endParaRPr lang="en-US"/>
        </a:p>
      </dgm:t>
    </dgm:pt>
    <dgm:pt modelId="{7C351A2C-1931-40B8-9409-6896FB54BC6B}">
      <dgm:prSet custT="1">
        <dgm:style>
          <a:lnRef idx="3">
            <a:schemeClr val="lt1"/>
          </a:lnRef>
          <a:fillRef idx="1">
            <a:schemeClr val="accent6"/>
          </a:fillRef>
          <a:effectRef idx="1">
            <a:schemeClr val="accent6"/>
          </a:effectRef>
          <a:fontRef idx="minor">
            <a:schemeClr val="lt1"/>
          </a:fontRef>
        </dgm:style>
      </dgm:prSet>
      <dgm:spPr>
        <a:ln/>
      </dgm:spPr>
      <dgm:t>
        <a:bodyPr/>
        <a:lstStyle/>
        <a:p>
          <a:r>
            <a:rPr kumimoji="0" lang="en-ZA" sz="2400" dirty="0">
              <a:effectLst/>
              <a:latin typeface="Calibri" panose="020F0502020204030204" pitchFamily="34" charset="0"/>
              <a:ea typeface="+mn-ea"/>
              <a:cs typeface="+mn-cs"/>
            </a:rPr>
            <a:t>Opportunities to remediate  to address gaps</a:t>
          </a:r>
          <a:endParaRPr lang="en-US" sz="2400" dirty="0"/>
        </a:p>
      </dgm:t>
    </dgm:pt>
    <dgm:pt modelId="{0CD85615-DCA1-494E-9E6C-2A5F5BBC78C6}" type="parTrans" cxnId="{8DAFB877-2356-42DF-BD60-04BE67C191D1}">
      <dgm:prSet/>
      <dgm:spPr/>
      <dgm:t>
        <a:bodyPr/>
        <a:lstStyle/>
        <a:p>
          <a:endParaRPr lang="en-US"/>
        </a:p>
      </dgm:t>
    </dgm:pt>
    <dgm:pt modelId="{BDF1A5AE-3AE0-4A58-95A4-B568ABE37845}" type="sibTrans" cxnId="{8DAFB877-2356-42DF-BD60-04BE67C191D1}">
      <dgm:prSet/>
      <dgm:spPr/>
      <dgm:t>
        <a:bodyPr/>
        <a:lstStyle/>
        <a:p>
          <a:endParaRPr lang="en-US"/>
        </a:p>
      </dgm:t>
    </dgm:pt>
    <dgm:pt modelId="{924D2391-0E92-4FED-9C83-BF3AA5750AE1}" type="pres">
      <dgm:prSet presAssocID="{E82240EE-AA92-4ED4-8AD9-9B9FB566383A}" presName="diagram" presStyleCnt="0">
        <dgm:presLayoutVars>
          <dgm:chPref val="1"/>
          <dgm:dir/>
          <dgm:animOne val="branch"/>
          <dgm:animLvl val="lvl"/>
          <dgm:resizeHandles/>
        </dgm:presLayoutVars>
      </dgm:prSet>
      <dgm:spPr/>
    </dgm:pt>
    <dgm:pt modelId="{09BDC52F-05B3-4748-A327-B830559F3285}" type="pres">
      <dgm:prSet presAssocID="{D8C0EB12-2BEE-4E57-ADB5-74CCFFDB9151}" presName="root" presStyleCnt="0"/>
      <dgm:spPr/>
    </dgm:pt>
    <dgm:pt modelId="{0310231E-9E7A-4E70-8EC4-B0E9620A714C}" type="pres">
      <dgm:prSet presAssocID="{D8C0EB12-2BEE-4E57-ADB5-74CCFFDB9151}" presName="rootComposite" presStyleCnt="0"/>
      <dgm:spPr/>
    </dgm:pt>
    <dgm:pt modelId="{4C30E907-9459-4BCE-9CEE-D50CA8E25CB3}" type="pres">
      <dgm:prSet presAssocID="{D8C0EB12-2BEE-4E57-ADB5-74CCFFDB9151}" presName="rootText" presStyleLbl="node1" presStyleIdx="0" presStyleCnt="2" custLinFactNeighborX="-44132"/>
      <dgm:spPr/>
    </dgm:pt>
    <dgm:pt modelId="{681624F5-0C14-4AA2-8F41-9C06658E6BBF}" type="pres">
      <dgm:prSet presAssocID="{D8C0EB12-2BEE-4E57-ADB5-74CCFFDB9151}" presName="rootConnector" presStyleLbl="node1" presStyleIdx="0" presStyleCnt="2"/>
      <dgm:spPr/>
    </dgm:pt>
    <dgm:pt modelId="{0D4B9C10-CAF6-4559-AA56-CB76D840B27E}" type="pres">
      <dgm:prSet presAssocID="{D8C0EB12-2BEE-4E57-ADB5-74CCFFDB9151}" presName="childShape" presStyleCnt="0"/>
      <dgm:spPr/>
    </dgm:pt>
    <dgm:pt modelId="{411840A0-FE1C-4D59-9ED4-67B2E7F68839}" type="pres">
      <dgm:prSet presAssocID="{1B1E88D3-988D-4436-A148-0D01B717E27E}" presName="Name13" presStyleLbl="parChTrans1D2" presStyleIdx="0" presStyleCnt="4"/>
      <dgm:spPr/>
    </dgm:pt>
    <dgm:pt modelId="{226821CC-D27B-4EF3-A2C7-C4B85FB42DF7}" type="pres">
      <dgm:prSet presAssocID="{54F9B4B8-539B-463A-B7B6-30D321D00FB5}" presName="childText" presStyleLbl="bgAcc1" presStyleIdx="0" presStyleCnt="4" custScaleX="159725" custScaleY="110000" custLinFactNeighborX="-52184">
        <dgm:presLayoutVars>
          <dgm:bulletEnabled val="1"/>
        </dgm:presLayoutVars>
      </dgm:prSet>
      <dgm:spPr/>
    </dgm:pt>
    <dgm:pt modelId="{68B5D3B7-AC34-4DC8-BBA6-0AE75D13CF4B}" type="pres">
      <dgm:prSet presAssocID="{7BC72181-087A-4586-AFB7-142E1F2088CD}" presName="Name13" presStyleLbl="parChTrans1D2" presStyleIdx="1" presStyleCnt="4"/>
      <dgm:spPr/>
    </dgm:pt>
    <dgm:pt modelId="{BFD4CC16-C250-4D92-BA93-50331FC780EC}" type="pres">
      <dgm:prSet presAssocID="{7AB0807A-8F9A-4609-8C2C-D7EC4B92C7E6}" presName="childText" presStyleLbl="bgAcc1" presStyleIdx="1" presStyleCnt="4" custScaleX="160293" custScaleY="110000" custLinFactNeighborX="-52184">
        <dgm:presLayoutVars>
          <dgm:bulletEnabled val="1"/>
        </dgm:presLayoutVars>
      </dgm:prSet>
      <dgm:spPr/>
    </dgm:pt>
    <dgm:pt modelId="{4C57C817-16D4-48D1-A890-1D4C1D4980F0}" type="pres">
      <dgm:prSet presAssocID="{EFAE4652-5489-4792-B8F1-0CE32FD278F2}" presName="root" presStyleCnt="0"/>
      <dgm:spPr/>
    </dgm:pt>
    <dgm:pt modelId="{1F39DF84-750F-4FD7-98A9-4732194DEB8C}" type="pres">
      <dgm:prSet presAssocID="{EFAE4652-5489-4792-B8F1-0CE32FD278F2}" presName="rootComposite" presStyleCnt="0"/>
      <dgm:spPr/>
    </dgm:pt>
    <dgm:pt modelId="{0A1306EE-F29D-4CB0-ADDD-B4821031F774}" type="pres">
      <dgm:prSet presAssocID="{EFAE4652-5489-4792-B8F1-0CE32FD278F2}" presName="rootText" presStyleLbl="node1" presStyleIdx="1" presStyleCnt="2"/>
      <dgm:spPr/>
    </dgm:pt>
    <dgm:pt modelId="{092706B3-A5AF-477B-9BDB-68772B7A4499}" type="pres">
      <dgm:prSet presAssocID="{EFAE4652-5489-4792-B8F1-0CE32FD278F2}" presName="rootConnector" presStyleLbl="node1" presStyleIdx="1" presStyleCnt="2"/>
      <dgm:spPr/>
    </dgm:pt>
    <dgm:pt modelId="{CA4CE5BE-77AE-4CE6-8489-7448C55E75BB}" type="pres">
      <dgm:prSet presAssocID="{EFAE4652-5489-4792-B8F1-0CE32FD278F2}" presName="childShape" presStyleCnt="0"/>
      <dgm:spPr/>
    </dgm:pt>
    <dgm:pt modelId="{54192DF2-418F-433E-B8ED-736FF77E592E}" type="pres">
      <dgm:prSet presAssocID="{80756A21-35ED-4CD4-8EAB-32A04926BD9D}" presName="Name13" presStyleLbl="parChTrans1D2" presStyleIdx="2" presStyleCnt="4"/>
      <dgm:spPr/>
    </dgm:pt>
    <dgm:pt modelId="{8A02A319-79FC-40F8-A440-382EDF75D5E4}" type="pres">
      <dgm:prSet presAssocID="{C03CB1F4-7F17-4518-AF8A-CC898C565749}" presName="childText" presStyleLbl="bgAcc1" presStyleIdx="2" presStyleCnt="4" custScaleX="142712" custScaleY="110000" custLinFactNeighborX="164" custLinFactNeighborY="2424">
        <dgm:presLayoutVars>
          <dgm:bulletEnabled val="1"/>
        </dgm:presLayoutVars>
      </dgm:prSet>
      <dgm:spPr/>
    </dgm:pt>
    <dgm:pt modelId="{1D988BA5-7718-4C89-8B8F-3CE438A09815}" type="pres">
      <dgm:prSet presAssocID="{0CD85615-DCA1-494E-9E6C-2A5F5BBC78C6}" presName="Name13" presStyleLbl="parChTrans1D2" presStyleIdx="3" presStyleCnt="4"/>
      <dgm:spPr/>
    </dgm:pt>
    <dgm:pt modelId="{C42CA27C-3D85-42D8-BF99-19180EBC3F92}" type="pres">
      <dgm:prSet presAssocID="{7C351A2C-1931-40B8-9409-6896FB54BC6B}" presName="childText" presStyleLbl="bgAcc1" presStyleIdx="3" presStyleCnt="4" custScaleX="143413" custScaleY="110000">
        <dgm:presLayoutVars>
          <dgm:bulletEnabled val="1"/>
        </dgm:presLayoutVars>
      </dgm:prSet>
      <dgm:spPr/>
    </dgm:pt>
  </dgm:ptLst>
  <dgm:cxnLst>
    <dgm:cxn modelId="{CC0E2E16-B527-4C3C-A6A1-2C2DA4B9A498}" srcId="{D8C0EB12-2BEE-4E57-ADB5-74CCFFDB9151}" destId="{7AB0807A-8F9A-4609-8C2C-D7EC4B92C7E6}" srcOrd="1" destOrd="0" parTransId="{7BC72181-087A-4586-AFB7-142E1F2088CD}" sibTransId="{B231B704-0FC5-4CF7-9DBA-AB779BC5D658}"/>
    <dgm:cxn modelId="{8B1CD91B-A259-4523-80B9-4E8BD22D2CF5}" srcId="{EFAE4652-5489-4792-B8F1-0CE32FD278F2}" destId="{C03CB1F4-7F17-4518-AF8A-CC898C565749}" srcOrd="0" destOrd="0" parTransId="{80756A21-35ED-4CD4-8EAB-32A04926BD9D}" sibTransId="{B3E6741A-7221-43E6-A44C-5937A7D515A1}"/>
    <dgm:cxn modelId="{AA16B72F-F188-4EFA-98BC-88E9BCB5C771}" type="presOf" srcId="{D8C0EB12-2BEE-4E57-ADB5-74CCFFDB9151}" destId="{681624F5-0C14-4AA2-8F41-9C06658E6BBF}" srcOrd="1" destOrd="0" presId="urn:microsoft.com/office/officeart/2005/8/layout/hierarchy3"/>
    <dgm:cxn modelId="{30EBF43B-2CF9-4497-A609-EBC0E087F7E0}" type="presOf" srcId="{7C351A2C-1931-40B8-9409-6896FB54BC6B}" destId="{C42CA27C-3D85-42D8-BF99-19180EBC3F92}" srcOrd="0" destOrd="0" presId="urn:microsoft.com/office/officeart/2005/8/layout/hierarchy3"/>
    <dgm:cxn modelId="{8568E849-8F45-4EF1-B01A-BFA718D026E8}" type="presOf" srcId="{0CD85615-DCA1-494E-9E6C-2A5F5BBC78C6}" destId="{1D988BA5-7718-4C89-8B8F-3CE438A09815}" srcOrd="0" destOrd="0" presId="urn:microsoft.com/office/officeart/2005/8/layout/hierarchy3"/>
    <dgm:cxn modelId="{24A5024C-AA03-45CB-A035-B4625133BEDC}" srcId="{E82240EE-AA92-4ED4-8AD9-9B9FB566383A}" destId="{D8C0EB12-2BEE-4E57-ADB5-74CCFFDB9151}" srcOrd="0" destOrd="0" parTransId="{CE7FC174-8AD8-4DC5-824B-A09EC541DC6F}" sibTransId="{3BD1FFD2-FE6B-464D-8C88-892038AC9C4E}"/>
    <dgm:cxn modelId="{26CBD26D-32C3-44CF-832F-5BE754681AC8}" type="presOf" srcId="{E82240EE-AA92-4ED4-8AD9-9B9FB566383A}" destId="{924D2391-0E92-4FED-9C83-BF3AA5750AE1}" srcOrd="0" destOrd="0" presId="urn:microsoft.com/office/officeart/2005/8/layout/hierarchy3"/>
    <dgm:cxn modelId="{9A56A44F-E81F-4FBD-BC30-79F9A141F8B5}" type="presOf" srcId="{80756A21-35ED-4CD4-8EAB-32A04926BD9D}" destId="{54192DF2-418F-433E-B8ED-736FF77E592E}" srcOrd="0" destOrd="0" presId="urn:microsoft.com/office/officeart/2005/8/layout/hierarchy3"/>
    <dgm:cxn modelId="{912FE070-53E4-4D0F-B001-37DE419D4D54}" type="presOf" srcId="{C03CB1F4-7F17-4518-AF8A-CC898C565749}" destId="{8A02A319-79FC-40F8-A440-382EDF75D5E4}" srcOrd="0" destOrd="0" presId="urn:microsoft.com/office/officeart/2005/8/layout/hierarchy3"/>
    <dgm:cxn modelId="{2A4B9556-DFC7-499A-82F2-DDAC704609B1}" srcId="{E82240EE-AA92-4ED4-8AD9-9B9FB566383A}" destId="{EFAE4652-5489-4792-B8F1-0CE32FD278F2}" srcOrd="1" destOrd="0" parTransId="{8B1EE7B5-BBF0-49EB-A327-A85A1D74F427}" sibTransId="{93A535EA-357A-45B2-8AC0-0198981B9028}"/>
    <dgm:cxn modelId="{8DAFB877-2356-42DF-BD60-04BE67C191D1}" srcId="{EFAE4652-5489-4792-B8F1-0CE32FD278F2}" destId="{7C351A2C-1931-40B8-9409-6896FB54BC6B}" srcOrd="1" destOrd="0" parTransId="{0CD85615-DCA1-494E-9E6C-2A5F5BBC78C6}" sibTransId="{BDF1A5AE-3AE0-4A58-95A4-B568ABE37845}"/>
    <dgm:cxn modelId="{57B47298-5ACD-4D05-9502-441F4A5E2B36}" type="presOf" srcId="{7BC72181-087A-4586-AFB7-142E1F2088CD}" destId="{68B5D3B7-AC34-4DC8-BBA6-0AE75D13CF4B}" srcOrd="0" destOrd="0" presId="urn:microsoft.com/office/officeart/2005/8/layout/hierarchy3"/>
    <dgm:cxn modelId="{80B0E69B-5FAF-4A04-B83F-A5B0B8C85DE6}" type="presOf" srcId="{7AB0807A-8F9A-4609-8C2C-D7EC4B92C7E6}" destId="{BFD4CC16-C250-4D92-BA93-50331FC780EC}" srcOrd="0" destOrd="0" presId="urn:microsoft.com/office/officeart/2005/8/layout/hierarchy3"/>
    <dgm:cxn modelId="{D2EBE1AE-440E-4AE0-8B92-85616A2CC76A}" type="presOf" srcId="{54F9B4B8-539B-463A-B7B6-30D321D00FB5}" destId="{226821CC-D27B-4EF3-A2C7-C4B85FB42DF7}" srcOrd="0" destOrd="0" presId="urn:microsoft.com/office/officeart/2005/8/layout/hierarchy3"/>
    <dgm:cxn modelId="{08BDF0B1-5DA2-4284-9347-B027E0D2D5D5}" srcId="{D8C0EB12-2BEE-4E57-ADB5-74CCFFDB9151}" destId="{54F9B4B8-539B-463A-B7B6-30D321D00FB5}" srcOrd="0" destOrd="0" parTransId="{1B1E88D3-988D-4436-A148-0D01B717E27E}" sibTransId="{4BBD1D94-9D32-4484-95ED-BFAC0FB51E68}"/>
    <dgm:cxn modelId="{E3692BD8-8404-4AF3-A9FF-0C2A93B8AB40}" type="presOf" srcId="{1B1E88D3-988D-4436-A148-0D01B717E27E}" destId="{411840A0-FE1C-4D59-9ED4-67B2E7F68839}" srcOrd="0" destOrd="0" presId="urn:microsoft.com/office/officeart/2005/8/layout/hierarchy3"/>
    <dgm:cxn modelId="{434805DC-8F6E-4540-BE37-1144CAA59946}" type="presOf" srcId="{D8C0EB12-2BEE-4E57-ADB5-74CCFFDB9151}" destId="{4C30E907-9459-4BCE-9CEE-D50CA8E25CB3}" srcOrd="0" destOrd="0" presId="urn:microsoft.com/office/officeart/2005/8/layout/hierarchy3"/>
    <dgm:cxn modelId="{3B6C19F4-FB99-408B-9F44-2BF84E9E2DC9}" type="presOf" srcId="{EFAE4652-5489-4792-B8F1-0CE32FD278F2}" destId="{0A1306EE-F29D-4CB0-ADDD-B4821031F774}" srcOrd="0" destOrd="0" presId="urn:microsoft.com/office/officeart/2005/8/layout/hierarchy3"/>
    <dgm:cxn modelId="{072EDAF4-8E35-46F9-A68A-7E36E7EC0D4B}" type="presOf" srcId="{EFAE4652-5489-4792-B8F1-0CE32FD278F2}" destId="{092706B3-A5AF-477B-9BDB-68772B7A4499}" srcOrd="1" destOrd="0" presId="urn:microsoft.com/office/officeart/2005/8/layout/hierarchy3"/>
    <dgm:cxn modelId="{96B98F8A-A33C-49FE-A21B-37F9F1D51F68}" type="presParOf" srcId="{924D2391-0E92-4FED-9C83-BF3AA5750AE1}" destId="{09BDC52F-05B3-4748-A327-B830559F3285}" srcOrd="0" destOrd="0" presId="urn:microsoft.com/office/officeart/2005/8/layout/hierarchy3"/>
    <dgm:cxn modelId="{20C7CCDC-C017-47D0-B69C-85BE1BEA5D05}" type="presParOf" srcId="{09BDC52F-05B3-4748-A327-B830559F3285}" destId="{0310231E-9E7A-4E70-8EC4-B0E9620A714C}" srcOrd="0" destOrd="0" presId="urn:microsoft.com/office/officeart/2005/8/layout/hierarchy3"/>
    <dgm:cxn modelId="{A36C6983-FEE0-4AD2-855F-2D32897BEE0A}" type="presParOf" srcId="{0310231E-9E7A-4E70-8EC4-B0E9620A714C}" destId="{4C30E907-9459-4BCE-9CEE-D50CA8E25CB3}" srcOrd="0" destOrd="0" presId="urn:microsoft.com/office/officeart/2005/8/layout/hierarchy3"/>
    <dgm:cxn modelId="{FA298FED-82F6-4D7D-87ED-359DF0A77C8B}" type="presParOf" srcId="{0310231E-9E7A-4E70-8EC4-B0E9620A714C}" destId="{681624F5-0C14-4AA2-8F41-9C06658E6BBF}" srcOrd="1" destOrd="0" presId="urn:microsoft.com/office/officeart/2005/8/layout/hierarchy3"/>
    <dgm:cxn modelId="{666A969C-B265-4E88-B163-BD68D6048804}" type="presParOf" srcId="{09BDC52F-05B3-4748-A327-B830559F3285}" destId="{0D4B9C10-CAF6-4559-AA56-CB76D840B27E}" srcOrd="1" destOrd="0" presId="urn:microsoft.com/office/officeart/2005/8/layout/hierarchy3"/>
    <dgm:cxn modelId="{FA1A233F-AE02-44E8-81B5-086B56032421}" type="presParOf" srcId="{0D4B9C10-CAF6-4559-AA56-CB76D840B27E}" destId="{411840A0-FE1C-4D59-9ED4-67B2E7F68839}" srcOrd="0" destOrd="0" presId="urn:microsoft.com/office/officeart/2005/8/layout/hierarchy3"/>
    <dgm:cxn modelId="{63D30E3C-3907-456F-B319-46C64DE18B6A}" type="presParOf" srcId="{0D4B9C10-CAF6-4559-AA56-CB76D840B27E}" destId="{226821CC-D27B-4EF3-A2C7-C4B85FB42DF7}" srcOrd="1" destOrd="0" presId="urn:microsoft.com/office/officeart/2005/8/layout/hierarchy3"/>
    <dgm:cxn modelId="{C7CF0F37-054E-4BA7-BF97-F1C3367BDDEB}" type="presParOf" srcId="{0D4B9C10-CAF6-4559-AA56-CB76D840B27E}" destId="{68B5D3B7-AC34-4DC8-BBA6-0AE75D13CF4B}" srcOrd="2" destOrd="0" presId="urn:microsoft.com/office/officeart/2005/8/layout/hierarchy3"/>
    <dgm:cxn modelId="{4203AF98-76D2-4437-9C4A-8237A37B4D99}" type="presParOf" srcId="{0D4B9C10-CAF6-4559-AA56-CB76D840B27E}" destId="{BFD4CC16-C250-4D92-BA93-50331FC780EC}" srcOrd="3" destOrd="0" presId="urn:microsoft.com/office/officeart/2005/8/layout/hierarchy3"/>
    <dgm:cxn modelId="{22D23972-20EB-4B1C-A182-60E2375BE4F2}" type="presParOf" srcId="{924D2391-0E92-4FED-9C83-BF3AA5750AE1}" destId="{4C57C817-16D4-48D1-A890-1D4C1D4980F0}" srcOrd="1" destOrd="0" presId="urn:microsoft.com/office/officeart/2005/8/layout/hierarchy3"/>
    <dgm:cxn modelId="{D02E98EA-A21A-440E-969F-45FA3E6A650A}" type="presParOf" srcId="{4C57C817-16D4-48D1-A890-1D4C1D4980F0}" destId="{1F39DF84-750F-4FD7-98A9-4732194DEB8C}" srcOrd="0" destOrd="0" presId="urn:microsoft.com/office/officeart/2005/8/layout/hierarchy3"/>
    <dgm:cxn modelId="{CB9D7103-064C-495D-9893-0175634445E5}" type="presParOf" srcId="{1F39DF84-750F-4FD7-98A9-4732194DEB8C}" destId="{0A1306EE-F29D-4CB0-ADDD-B4821031F774}" srcOrd="0" destOrd="0" presId="urn:microsoft.com/office/officeart/2005/8/layout/hierarchy3"/>
    <dgm:cxn modelId="{14B4478E-3291-4386-97BB-931AE6E627F8}" type="presParOf" srcId="{1F39DF84-750F-4FD7-98A9-4732194DEB8C}" destId="{092706B3-A5AF-477B-9BDB-68772B7A4499}" srcOrd="1" destOrd="0" presId="urn:microsoft.com/office/officeart/2005/8/layout/hierarchy3"/>
    <dgm:cxn modelId="{C4CC795D-D24D-4EAB-98FC-22E921493744}" type="presParOf" srcId="{4C57C817-16D4-48D1-A890-1D4C1D4980F0}" destId="{CA4CE5BE-77AE-4CE6-8489-7448C55E75BB}" srcOrd="1" destOrd="0" presId="urn:microsoft.com/office/officeart/2005/8/layout/hierarchy3"/>
    <dgm:cxn modelId="{CC2232C4-CE66-48AF-B0D2-6957E7E0FED5}" type="presParOf" srcId="{CA4CE5BE-77AE-4CE6-8489-7448C55E75BB}" destId="{54192DF2-418F-433E-B8ED-736FF77E592E}" srcOrd="0" destOrd="0" presId="urn:microsoft.com/office/officeart/2005/8/layout/hierarchy3"/>
    <dgm:cxn modelId="{112C453D-9C3A-4D5E-A472-FD389CC5DE03}" type="presParOf" srcId="{CA4CE5BE-77AE-4CE6-8489-7448C55E75BB}" destId="{8A02A319-79FC-40F8-A440-382EDF75D5E4}" srcOrd="1" destOrd="0" presId="urn:microsoft.com/office/officeart/2005/8/layout/hierarchy3"/>
    <dgm:cxn modelId="{54E692A7-BC99-46D5-B939-7EDEBAF92024}" type="presParOf" srcId="{CA4CE5BE-77AE-4CE6-8489-7448C55E75BB}" destId="{1D988BA5-7718-4C89-8B8F-3CE438A09815}" srcOrd="2" destOrd="0" presId="urn:microsoft.com/office/officeart/2005/8/layout/hierarchy3"/>
    <dgm:cxn modelId="{EE27ED22-25AE-46B5-8E9E-069D81696B4D}" type="presParOf" srcId="{CA4CE5BE-77AE-4CE6-8489-7448C55E75BB}" destId="{C42CA27C-3D85-42D8-BF99-19180EBC3F92}"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8DCAA6B-A358-448E-BC3E-6A625329735A}" type="doc">
      <dgm:prSet loTypeId="urn:microsoft.com/office/officeart/2005/8/layout/hProcess9" loCatId="process" qsTypeId="urn:microsoft.com/office/officeart/2005/8/quickstyle/3d2" qsCatId="3D" csTypeId="urn:microsoft.com/office/officeart/2005/8/colors/accent5_3" csCatId="accent5" phldr="1"/>
      <dgm:spPr/>
    </dgm:pt>
    <dgm:pt modelId="{DAA5E4C2-83D4-4A6D-8606-481EFECC2AD0}">
      <dgm:prSet phldrT="[Text]">
        <dgm:style>
          <a:lnRef idx="3">
            <a:schemeClr val="lt1"/>
          </a:lnRef>
          <a:fillRef idx="1">
            <a:schemeClr val="accent1"/>
          </a:fillRef>
          <a:effectRef idx="1">
            <a:schemeClr val="accent1"/>
          </a:effectRef>
          <a:fontRef idx="minor">
            <a:schemeClr val="lt1"/>
          </a:fontRef>
        </dgm:style>
      </dgm:prSet>
      <dgm:spPr/>
      <dgm:t>
        <a:bodyPr/>
        <a:lstStyle/>
        <a:p>
          <a:r>
            <a:rPr lang="en-US" dirty="0"/>
            <a:t>Assessment</a:t>
          </a:r>
        </a:p>
      </dgm:t>
    </dgm:pt>
    <dgm:pt modelId="{AB98D134-C7E7-4C65-8499-6450FCA0E86E}" type="parTrans" cxnId="{07A63195-F2EF-4690-9BCC-848DFCA48C79}">
      <dgm:prSet/>
      <dgm:spPr/>
      <dgm:t>
        <a:bodyPr/>
        <a:lstStyle/>
        <a:p>
          <a:endParaRPr lang="en-US"/>
        </a:p>
      </dgm:t>
    </dgm:pt>
    <dgm:pt modelId="{8D4D6FED-992C-4FEE-A9B1-102A503BCD7D}" type="sibTrans" cxnId="{07A63195-F2EF-4690-9BCC-848DFCA48C79}">
      <dgm:prSet/>
      <dgm:spPr/>
      <dgm:t>
        <a:bodyPr/>
        <a:lstStyle/>
        <a:p>
          <a:endParaRPr lang="en-US"/>
        </a:p>
      </dgm:t>
    </dgm:pt>
    <dgm:pt modelId="{FE180A4F-BA84-4DD5-A8C5-63064108C86D}">
      <dgm:prSet phldrT="[Text]">
        <dgm:style>
          <a:lnRef idx="3">
            <a:schemeClr val="lt1"/>
          </a:lnRef>
          <a:fillRef idx="1">
            <a:schemeClr val="accent5"/>
          </a:fillRef>
          <a:effectRef idx="1">
            <a:schemeClr val="accent5"/>
          </a:effectRef>
          <a:fontRef idx="minor">
            <a:schemeClr val="lt1"/>
          </a:fontRef>
        </dgm:style>
      </dgm:prSet>
      <dgm:spPr/>
      <dgm:t>
        <a:bodyPr/>
        <a:lstStyle/>
        <a:p>
          <a:r>
            <a:rPr lang="en-US" dirty="0"/>
            <a:t>Moderation</a:t>
          </a:r>
        </a:p>
      </dgm:t>
    </dgm:pt>
    <dgm:pt modelId="{D8FBCF9D-ADC0-46FA-B537-53F0A0064092}" type="parTrans" cxnId="{C31688B8-2213-4EBE-B2D7-CB84BAC3F166}">
      <dgm:prSet/>
      <dgm:spPr/>
      <dgm:t>
        <a:bodyPr/>
        <a:lstStyle/>
        <a:p>
          <a:endParaRPr lang="en-US"/>
        </a:p>
      </dgm:t>
    </dgm:pt>
    <dgm:pt modelId="{F8B29AB0-BF4D-48F9-A510-664C6C079FEF}" type="sibTrans" cxnId="{C31688B8-2213-4EBE-B2D7-CB84BAC3F166}">
      <dgm:prSet/>
      <dgm:spPr/>
      <dgm:t>
        <a:bodyPr/>
        <a:lstStyle/>
        <a:p>
          <a:endParaRPr lang="en-US"/>
        </a:p>
      </dgm:t>
    </dgm:pt>
    <dgm:pt modelId="{0825D63F-D9D6-438B-AA59-8282EBEB875E}">
      <dgm:prSet phldrT="[Text]">
        <dgm:style>
          <a:lnRef idx="3">
            <a:schemeClr val="lt1"/>
          </a:lnRef>
          <a:fillRef idx="1">
            <a:schemeClr val="accent6"/>
          </a:fillRef>
          <a:effectRef idx="1">
            <a:schemeClr val="accent6"/>
          </a:effectRef>
          <a:fontRef idx="minor">
            <a:schemeClr val="lt1"/>
          </a:fontRef>
        </dgm:style>
      </dgm:prSet>
      <dgm:spPr/>
      <dgm:t>
        <a:bodyPr/>
        <a:lstStyle/>
        <a:p>
          <a:r>
            <a:rPr lang="en-US" dirty="0"/>
            <a:t>Verification</a:t>
          </a:r>
        </a:p>
      </dgm:t>
    </dgm:pt>
    <dgm:pt modelId="{FFD16068-C5E6-479E-B52B-F0685D11E4C4}" type="parTrans" cxnId="{4968E117-D0DE-4FFF-8440-28136D7E65EB}">
      <dgm:prSet/>
      <dgm:spPr/>
      <dgm:t>
        <a:bodyPr/>
        <a:lstStyle/>
        <a:p>
          <a:endParaRPr lang="en-US"/>
        </a:p>
      </dgm:t>
    </dgm:pt>
    <dgm:pt modelId="{60A78926-F1FC-4E2B-B475-6878F3923C60}" type="sibTrans" cxnId="{4968E117-D0DE-4FFF-8440-28136D7E65EB}">
      <dgm:prSet/>
      <dgm:spPr/>
      <dgm:t>
        <a:bodyPr/>
        <a:lstStyle/>
        <a:p>
          <a:endParaRPr lang="en-US"/>
        </a:p>
      </dgm:t>
    </dgm:pt>
    <dgm:pt modelId="{77F74482-C8DA-4864-A560-38E558C43570}" type="pres">
      <dgm:prSet presAssocID="{38DCAA6B-A358-448E-BC3E-6A625329735A}" presName="CompostProcess" presStyleCnt="0">
        <dgm:presLayoutVars>
          <dgm:dir/>
          <dgm:resizeHandles val="exact"/>
        </dgm:presLayoutVars>
      </dgm:prSet>
      <dgm:spPr/>
    </dgm:pt>
    <dgm:pt modelId="{063C9525-0888-4409-A09F-7CFC66304FE6}" type="pres">
      <dgm:prSet presAssocID="{38DCAA6B-A358-448E-BC3E-6A625329735A}" presName="arrow" presStyleLbl="bgShp" presStyleIdx="0" presStyleCnt="1">
        <dgm:style>
          <a:lnRef idx="3">
            <a:schemeClr val="lt1"/>
          </a:lnRef>
          <a:fillRef idx="1">
            <a:schemeClr val="accent6"/>
          </a:fillRef>
          <a:effectRef idx="1">
            <a:schemeClr val="accent6"/>
          </a:effectRef>
          <a:fontRef idx="minor">
            <a:schemeClr val="lt1"/>
          </a:fontRef>
        </dgm:style>
      </dgm:prSet>
      <dgm:spPr>
        <a:solidFill>
          <a:schemeClr val="bg1">
            <a:lumMod val="85000"/>
          </a:schemeClr>
        </a:solidFill>
      </dgm:spPr>
    </dgm:pt>
    <dgm:pt modelId="{44F9D3B9-2833-4A76-9A80-CC6914938A48}" type="pres">
      <dgm:prSet presAssocID="{38DCAA6B-A358-448E-BC3E-6A625329735A}" presName="linearProcess" presStyleCnt="0"/>
      <dgm:spPr/>
    </dgm:pt>
    <dgm:pt modelId="{EE1E8816-6BB5-4803-984C-425751A425BD}" type="pres">
      <dgm:prSet presAssocID="{DAA5E4C2-83D4-4A6D-8606-481EFECC2AD0}" presName="textNode" presStyleLbl="node1" presStyleIdx="0" presStyleCnt="3">
        <dgm:presLayoutVars>
          <dgm:bulletEnabled val="1"/>
        </dgm:presLayoutVars>
      </dgm:prSet>
      <dgm:spPr/>
    </dgm:pt>
    <dgm:pt modelId="{4781D41D-FB9D-415D-9EE4-9B021D5374DC}" type="pres">
      <dgm:prSet presAssocID="{8D4D6FED-992C-4FEE-A9B1-102A503BCD7D}" presName="sibTrans" presStyleCnt="0"/>
      <dgm:spPr/>
    </dgm:pt>
    <dgm:pt modelId="{814C0117-EC7B-4EBC-A009-0C73F43105B8}" type="pres">
      <dgm:prSet presAssocID="{FE180A4F-BA84-4DD5-A8C5-63064108C86D}" presName="textNode" presStyleLbl="node1" presStyleIdx="1" presStyleCnt="3">
        <dgm:presLayoutVars>
          <dgm:bulletEnabled val="1"/>
        </dgm:presLayoutVars>
      </dgm:prSet>
      <dgm:spPr/>
    </dgm:pt>
    <dgm:pt modelId="{665C2AD4-8CF7-4332-AC50-E9F04E8E576B}" type="pres">
      <dgm:prSet presAssocID="{F8B29AB0-BF4D-48F9-A510-664C6C079FEF}" presName="sibTrans" presStyleCnt="0"/>
      <dgm:spPr/>
    </dgm:pt>
    <dgm:pt modelId="{29F903C9-F548-48EF-8ABD-A11130E99CEB}" type="pres">
      <dgm:prSet presAssocID="{0825D63F-D9D6-438B-AA59-8282EBEB875E}" presName="textNode" presStyleLbl="node1" presStyleIdx="2" presStyleCnt="3">
        <dgm:presLayoutVars>
          <dgm:bulletEnabled val="1"/>
        </dgm:presLayoutVars>
      </dgm:prSet>
      <dgm:spPr/>
    </dgm:pt>
  </dgm:ptLst>
  <dgm:cxnLst>
    <dgm:cxn modelId="{E827B502-CB71-41CD-9D98-67E4FCB1E42B}" type="presOf" srcId="{0825D63F-D9D6-438B-AA59-8282EBEB875E}" destId="{29F903C9-F548-48EF-8ABD-A11130E99CEB}" srcOrd="0" destOrd="0" presId="urn:microsoft.com/office/officeart/2005/8/layout/hProcess9"/>
    <dgm:cxn modelId="{CFCC0E15-3C07-4C43-A94D-614161B923E4}" type="presOf" srcId="{DAA5E4C2-83D4-4A6D-8606-481EFECC2AD0}" destId="{EE1E8816-6BB5-4803-984C-425751A425BD}" srcOrd="0" destOrd="0" presId="urn:microsoft.com/office/officeart/2005/8/layout/hProcess9"/>
    <dgm:cxn modelId="{4968E117-D0DE-4FFF-8440-28136D7E65EB}" srcId="{38DCAA6B-A358-448E-BC3E-6A625329735A}" destId="{0825D63F-D9D6-438B-AA59-8282EBEB875E}" srcOrd="2" destOrd="0" parTransId="{FFD16068-C5E6-479E-B52B-F0685D11E4C4}" sibTransId="{60A78926-F1FC-4E2B-B475-6878F3923C60}"/>
    <dgm:cxn modelId="{B96F677F-5164-4F21-BDC2-0C6B61951BAB}" type="presOf" srcId="{FE180A4F-BA84-4DD5-A8C5-63064108C86D}" destId="{814C0117-EC7B-4EBC-A009-0C73F43105B8}" srcOrd="0" destOrd="0" presId="urn:microsoft.com/office/officeart/2005/8/layout/hProcess9"/>
    <dgm:cxn modelId="{07A63195-F2EF-4690-9BCC-848DFCA48C79}" srcId="{38DCAA6B-A358-448E-BC3E-6A625329735A}" destId="{DAA5E4C2-83D4-4A6D-8606-481EFECC2AD0}" srcOrd="0" destOrd="0" parTransId="{AB98D134-C7E7-4C65-8499-6450FCA0E86E}" sibTransId="{8D4D6FED-992C-4FEE-A9B1-102A503BCD7D}"/>
    <dgm:cxn modelId="{C31688B8-2213-4EBE-B2D7-CB84BAC3F166}" srcId="{38DCAA6B-A358-448E-BC3E-6A625329735A}" destId="{FE180A4F-BA84-4DD5-A8C5-63064108C86D}" srcOrd="1" destOrd="0" parTransId="{D8FBCF9D-ADC0-46FA-B537-53F0A0064092}" sibTransId="{F8B29AB0-BF4D-48F9-A510-664C6C079FEF}"/>
    <dgm:cxn modelId="{A4E719DF-E068-4330-AA5D-7074EFE9484D}" type="presOf" srcId="{38DCAA6B-A358-448E-BC3E-6A625329735A}" destId="{77F74482-C8DA-4864-A560-38E558C43570}" srcOrd="0" destOrd="0" presId="urn:microsoft.com/office/officeart/2005/8/layout/hProcess9"/>
    <dgm:cxn modelId="{AFFD4B92-5A42-4856-A2BF-6411EF9ABCE4}" type="presParOf" srcId="{77F74482-C8DA-4864-A560-38E558C43570}" destId="{063C9525-0888-4409-A09F-7CFC66304FE6}" srcOrd="0" destOrd="0" presId="urn:microsoft.com/office/officeart/2005/8/layout/hProcess9"/>
    <dgm:cxn modelId="{624A036D-5DC6-4082-B2EF-6CEFBE35C4F4}" type="presParOf" srcId="{77F74482-C8DA-4864-A560-38E558C43570}" destId="{44F9D3B9-2833-4A76-9A80-CC6914938A48}" srcOrd="1" destOrd="0" presId="urn:microsoft.com/office/officeart/2005/8/layout/hProcess9"/>
    <dgm:cxn modelId="{80274EC2-6022-438F-9B00-70E25D107A7E}" type="presParOf" srcId="{44F9D3B9-2833-4A76-9A80-CC6914938A48}" destId="{EE1E8816-6BB5-4803-984C-425751A425BD}" srcOrd="0" destOrd="0" presId="urn:microsoft.com/office/officeart/2005/8/layout/hProcess9"/>
    <dgm:cxn modelId="{52C08533-034E-41EB-B2F4-E59085E36581}" type="presParOf" srcId="{44F9D3B9-2833-4A76-9A80-CC6914938A48}" destId="{4781D41D-FB9D-415D-9EE4-9B021D5374DC}" srcOrd="1" destOrd="0" presId="urn:microsoft.com/office/officeart/2005/8/layout/hProcess9"/>
    <dgm:cxn modelId="{941CA02E-D0C3-4931-A461-D0C08FD759BD}" type="presParOf" srcId="{44F9D3B9-2833-4A76-9A80-CC6914938A48}" destId="{814C0117-EC7B-4EBC-A009-0C73F43105B8}" srcOrd="2" destOrd="0" presId="urn:microsoft.com/office/officeart/2005/8/layout/hProcess9"/>
    <dgm:cxn modelId="{B9519C60-53FF-43FA-90D7-02699A3506CC}" type="presParOf" srcId="{44F9D3B9-2833-4A76-9A80-CC6914938A48}" destId="{665C2AD4-8CF7-4332-AC50-E9F04E8E576B}" srcOrd="3" destOrd="0" presId="urn:microsoft.com/office/officeart/2005/8/layout/hProcess9"/>
    <dgm:cxn modelId="{6221DF61-2136-467F-839B-1E02C09438A5}" type="presParOf" srcId="{44F9D3B9-2833-4A76-9A80-CC6914938A48}" destId="{29F903C9-F548-48EF-8ABD-A11130E99CEB}"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A44E13-0693-4EF4-ADC9-07A7A193F52E}">
      <dsp:nvSpPr>
        <dsp:cNvPr id="0" name=""/>
        <dsp:cNvSpPr/>
      </dsp:nvSpPr>
      <dsp:spPr>
        <a:xfrm>
          <a:off x="4109243" y="2087686"/>
          <a:ext cx="2907319" cy="504576"/>
        </a:xfrm>
        <a:custGeom>
          <a:avLst/>
          <a:gdLst/>
          <a:ahLst/>
          <a:cxnLst/>
          <a:rect l="0" t="0" r="0" b="0"/>
          <a:pathLst>
            <a:path>
              <a:moveTo>
                <a:pt x="0" y="0"/>
              </a:moveTo>
              <a:lnTo>
                <a:pt x="0" y="252288"/>
              </a:lnTo>
              <a:lnTo>
                <a:pt x="2907319" y="252288"/>
              </a:lnTo>
              <a:lnTo>
                <a:pt x="2907319" y="504576"/>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F99C2F2-CD21-4313-9634-001389A43FB9}">
      <dsp:nvSpPr>
        <dsp:cNvPr id="0" name=""/>
        <dsp:cNvSpPr/>
      </dsp:nvSpPr>
      <dsp:spPr>
        <a:xfrm>
          <a:off x="4063523" y="2087686"/>
          <a:ext cx="91440" cy="504576"/>
        </a:xfrm>
        <a:custGeom>
          <a:avLst/>
          <a:gdLst/>
          <a:ahLst/>
          <a:cxnLst/>
          <a:rect l="0" t="0" r="0" b="0"/>
          <a:pathLst>
            <a:path>
              <a:moveTo>
                <a:pt x="45720" y="0"/>
              </a:moveTo>
              <a:lnTo>
                <a:pt x="45720" y="504576"/>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3C2E6AE-54DB-4A89-888B-E04C9BF56F0C}">
      <dsp:nvSpPr>
        <dsp:cNvPr id="0" name=""/>
        <dsp:cNvSpPr/>
      </dsp:nvSpPr>
      <dsp:spPr>
        <a:xfrm>
          <a:off x="1201923" y="2087686"/>
          <a:ext cx="2907319" cy="504576"/>
        </a:xfrm>
        <a:custGeom>
          <a:avLst/>
          <a:gdLst/>
          <a:ahLst/>
          <a:cxnLst/>
          <a:rect l="0" t="0" r="0" b="0"/>
          <a:pathLst>
            <a:path>
              <a:moveTo>
                <a:pt x="2907319" y="0"/>
              </a:moveTo>
              <a:lnTo>
                <a:pt x="2907319" y="252288"/>
              </a:lnTo>
              <a:lnTo>
                <a:pt x="0" y="252288"/>
              </a:lnTo>
              <a:lnTo>
                <a:pt x="0" y="504576"/>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0DD5ACD-371A-4729-B992-E39098DC1F1D}">
      <dsp:nvSpPr>
        <dsp:cNvPr id="0" name=""/>
        <dsp:cNvSpPr/>
      </dsp:nvSpPr>
      <dsp:spPr>
        <a:xfrm>
          <a:off x="2266531" y="886315"/>
          <a:ext cx="3685424" cy="1201371"/>
        </a:xfrm>
        <a:prstGeom prst="rect">
          <a:avLst/>
        </a:prstGeom>
        <a:solidFill>
          <a:schemeClr val="accent1"/>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dsp:spPr>
      <dsp:style>
        <a:lnRef idx="3">
          <a:schemeClr val="lt1"/>
        </a:lnRef>
        <a:fillRef idx="1">
          <a:schemeClr val="accent1"/>
        </a:fillRef>
        <a:effectRef idx="1">
          <a:schemeClr val="accent1"/>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Integrated Assessment</a:t>
          </a:r>
        </a:p>
      </dsp:txBody>
      <dsp:txXfrm>
        <a:off x="2266531" y="886315"/>
        <a:ext cx="3685424" cy="1201371"/>
      </dsp:txXfrm>
    </dsp:sp>
    <dsp:sp modelId="{EB3699A1-9B8A-4C7E-8558-A6BFFBF82444}">
      <dsp:nvSpPr>
        <dsp:cNvPr id="0" name=""/>
        <dsp:cNvSpPr/>
      </dsp:nvSpPr>
      <dsp:spPr>
        <a:xfrm>
          <a:off x="551" y="2592263"/>
          <a:ext cx="2402743" cy="1201371"/>
        </a:xfrm>
        <a:prstGeom prst="rect">
          <a:avLst/>
        </a:prstGeom>
        <a:solidFill>
          <a:schemeClr val="accent5"/>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dsp:spPr>
      <dsp:style>
        <a:lnRef idx="3">
          <a:schemeClr val="lt1"/>
        </a:lnRef>
        <a:fillRef idx="1">
          <a:schemeClr val="accent5"/>
        </a:fillRef>
        <a:effectRef idx="1">
          <a:schemeClr val="accent5"/>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kern="1200" dirty="0"/>
            <a:t>Diagnostic</a:t>
          </a:r>
        </a:p>
      </dsp:txBody>
      <dsp:txXfrm>
        <a:off x="551" y="2592263"/>
        <a:ext cx="2402743" cy="1201371"/>
      </dsp:txXfrm>
    </dsp:sp>
    <dsp:sp modelId="{4C255BB0-1E6B-41BD-A9B3-29EA7F5693FC}">
      <dsp:nvSpPr>
        <dsp:cNvPr id="0" name=""/>
        <dsp:cNvSpPr/>
      </dsp:nvSpPr>
      <dsp:spPr>
        <a:xfrm>
          <a:off x="2907871" y="2592263"/>
          <a:ext cx="2402743" cy="1201371"/>
        </a:xfrm>
        <a:prstGeom prst="rect">
          <a:avLst/>
        </a:prstGeom>
        <a:solidFill>
          <a:schemeClr val="accent6"/>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dsp:spPr>
      <dsp:style>
        <a:lnRef idx="3">
          <a:schemeClr val="lt1"/>
        </a:lnRef>
        <a:fillRef idx="1">
          <a:schemeClr val="accent6"/>
        </a:fillRef>
        <a:effectRef idx="1">
          <a:schemeClr val="accent6"/>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kern="1200" dirty="0"/>
            <a:t>Formative</a:t>
          </a:r>
        </a:p>
      </dsp:txBody>
      <dsp:txXfrm>
        <a:off x="2907871" y="2592263"/>
        <a:ext cx="2402743" cy="1201371"/>
      </dsp:txXfrm>
    </dsp:sp>
    <dsp:sp modelId="{24349B9E-7679-48F3-8C1B-516E244933D3}">
      <dsp:nvSpPr>
        <dsp:cNvPr id="0" name=""/>
        <dsp:cNvSpPr/>
      </dsp:nvSpPr>
      <dsp:spPr>
        <a:xfrm>
          <a:off x="5815191" y="2592263"/>
          <a:ext cx="2402743" cy="1201371"/>
        </a:xfrm>
        <a:prstGeom prst="rect">
          <a:avLst/>
        </a:prstGeom>
        <a:solidFill>
          <a:schemeClr val="accent5"/>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dsp:spPr>
      <dsp:style>
        <a:lnRef idx="3">
          <a:schemeClr val="lt1"/>
        </a:lnRef>
        <a:fillRef idx="1">
          <a:schemeClr val="accent5"/>
        </a:fillRef>
        <a:effectRef idx="1">
          <a:schemeClr val="accent5"/>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kern="1200" dirty="0"/>
            <a:t>Summative</a:t>
          </a:r>
        </a:p>
      </dsp:txBody>
      <dsp:txXfrm>
        <a:off x="5815191" y="2592263"/>
        <a:ext cx="2402743" cy="12013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3CE84B-53EF-4DD2-B4D9-E30662D3F97C}">
      <dsp:nvSpPr>
        <dsp:cNvPr id="0" name=""/>
        <dsp:cNvSpPr/>
      </dsp:nvSpPr>
      <dsp:spPr>
        <a:xfrm>
          <a:off x="4109243" y="2053050"/>
          <a:ext cx="2891318" cy="463493"/>
        </a:xfrm>
        <a:custGeom>
          <a:avLst/>
          <a:gdLst/>
          <a:ahLst/>
          <a:cxnLst/>
          <a:rect l="0" t="0" r="0" b="0"/>
          <a:pathLst>
            <a:path>
              <a:moveTo>
                <a:pt x="0" y="0"/>
              </a:moveTo>
              <a:lnTo>
                <a:pt x="0" y="231746"/>
              </a:lnTo>
              <a:lnTo>
                <a:pt x="2891318" y="231746"/>
              </a:lnTo>
              <a:lnTo>
                <a:pt x="2891318" y="463493"/>
              </a:lnTo>
            </a:path>
          </a:pathLst>
        </a:custGeom>
        <a:noFill/>
        <a:ln w="12700" cap="flat" cmpd="sng" algn="ctr">
          <a:solidFill>
            <a:schemeClr val="accent2">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0F7BF35-A340-4C65-AF13-652E22CC449D}">
      <dsp:nvSpPr>
        <dsp:cNvPr id="0" name=""/>
        <dsp:cNvSpPr/>
      </dsp:nvSpPr>
      <dsp:spPr>
        <a:xfrm>
          <a:off x="4063523" y="2053050"/>
          <a:ext cx="91440" cy="463493"/>
        </a:xfrm>
        <a:custGeom>
          <a:avLst/>
          <a:gdLst/>
          <a:ahLst/>
          <a:cxnLst/>
          <a:rect l="0" t="0" r="0" b="0"/>
          <a:pathLst>
            <a:path>
              <a:moveTo>
                <a:pt x="45720" y="0"/>
              </a:moveTo>
              <a:lnTo>
                <a:pt x="45720" y="463493"/>
              </a:lnTo>
            </a:path>
          </a:pathLst>
        </a:custGeom>
        <a:noFill/>
        <a:ln w="12700" cap="flat" cmpd="sng" algn="ctr">
          <a:solidFill>
            <a:schemeClr val="accent2">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E3DC6A6-72A0-4549-AFE6-A69896FFAE28}">
      <dsp:nvSpPr>
        <dsp:cNvPr id="0" name=""/>
        <dsp:cNvSpPr/>
      </dsp:nvSpPr>
      <dsp:spPr>
        <a:xfrm>
          <a:off x="1217925" y="2053050"/>
          <a:ext cx="2891318" cy="463493"/>
        </a:xfrm>
        <a:custGeom>
          <a:avLst/>
          <a:gdLst/>
          <a:ahLst/>
          <a:cxnLst/>
          <a:rect l="0" t="0" r="0" b="0"/>
          <a:pathLst>
            <a:path>
              <a:moveTo>
                <a:pt x="2891318" y="0"/>
              </a:moveTo>
              <a:lnTo>
                <a:pt x="2891318" y="231746"/>
              </a:lnTo>
              <a:lnTo>
                <a:pt x="0" y="231746"/>
              </a:lnTo>
              <a:lnTo>
                <a:pt x="0" y="463493"/>
              </a:lnTo>
            </a:path>
          </a:pathLst>
        </a:custGeom>
        <a:noFill/>
        <a:ln w="12700" cap="flat" cmpd="sng" algn="ctr">
          <a:solidFill>
            <a:schemeClr val="accent2">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608B290-BBA1-42EA-8627-DF8017516988}">
      <dsp:nvSpPr>
        <dsp:cNvPr id="0" name=""/>
        <dsp:cNvSpPr/>
      </dsp:nvSpPr>
      <dsp:spPr>
        <a:xfrm>
          <a:off x="2257464" y="949493"/>
          <a:ext cx="3703558" cy="1103556"/>
        </a:xfrm>
        <a:prstGeom prst="rect">
          <a:avLst/>
        </a:prstGeom>
        <a:solidFill>
          <a:schemeClr val="accent1"/>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dsp:spPr>
      <dsp:style>
        <a:lnRef idx="3">
          <a:schemeClr val="lt1"/>
        </a:lnRef>
        <a:fillRef idx="1">
          <a:schemeClr val="accent1"/>
        </a:fillRef>
        <a:effectRef idx="1">
          <a:schemeClr val="accent1"/>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Assessment Methods</a:t>
          </a:r>
        </a:p>
      </dsp:txBody>
      <dsp:txXfrm>
        <a:off x="2257464" y="949493"/>
        <a:ext cx="3703558" cy="1103556"/>
      </dsp:txXfrm>
    </dsp:sp>
    <dsp:sp modelId="{249312C4-0F64-47AB-BF40-42C99B3A6E3E}">
      <dsp:nvSpPr>
        <dsp:cNvPr id="0" name=""/>
        <dsp:cNvSpPr/>
      </dsp:nvSpPr>
      <dsp:spPr>
        <a:xfrm>
          <a:off x="4012" y="2516544"/>
          <a:ext cx="2427824" cy="1213912"/>
        </a:xfrm>
        <a:prstGeom prst="rect">
          <a:avLst/>
        </a:prstGeom>
        <a:solidFill>
          <a:schemeClr val="accent6"/>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dsp:spPr>
      <dsp:style>
        <a:lnRef idx="3">
          <a:schemeClr val="lt1"/>
        </a:lnRef>
        <a:fillRef idx="1">
          <a:schemeClr val="accent6"/>
        </a:fillRef>
        <a:effectRef idx="1">
          <a:schemeClr val="accent6"/>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Questioning</a:t>
          </a:r>
        </a:p>
      </dsp:txBody>
      <dsp:txXfrm>
        <a:off x="4012" y="2516544"/>
        <a:ext cx="2427824" cy="1213912"/>
      </dsp:txXfrm>
    </dsp:sp>
    <dsp:sp modelId="{EED41511-DE2D-4D0E-BA6E-54FD55567C3D}">
      <dsp:nvSpPr>
        <dsp:cNvPr id="0" name=""/>
        <dsp:cNvSpPr/>
      </dsp:nvSpPr>
      <dsp:spPr>
        <a:xfrm>
          <a:off x="2895331" y="2516544"/>
          <a:ext cx="2427824" cy="1213912"/>
        </a:xfrm>
        <a:prstGeom prst="rect">
          <a:avLst/>
        </a:prstGeom>
        <a:solidFill>
          <a:schemeClr val="accent5"/>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dsp:spPr>
      <dsp:style>
        <a:lnRef idx="3">
          <a:schemeClr val="lt1"/>
        </a:lnRef>
        <a:fillRef idx="1">
          <a:schemeClr val="accent5"/>
        </a:fillRef>
        <a:effectRef idx="1">
          <a:schemeClr val="accent5"/>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Product Evaluation</a:t>
          </a:r>
        </a:p>
      </dsp:txBody>
      <dsp:txXfrm>
        <a:off x="2895331" y="2516544"/>
        <a:ext cx="2427824" cy="1213912"/>
      </dsp:txXfrm>
    </dsp:sp>
    <dsp:sp modelId="{A8B7EC9A-A054-47E5-B4AB-ABADB33095FE}">
      <dsp:nvSpPr>
        <dsp:cNvPr id="0" name=""/>
        <dsp:cNvSpPr/>
      </dsp:nvSpPr>
      <dsp:spPr>
        <a:xfrm>
          <a:off x="5786649" y="2516544"/>
          <a:ext cx="2427824" cy="1213912"/>
        </a:xfrm>
        <a:prstGeom prst="rect">
          <a:avLst/>
        </a:prstGeom>
        <a:solidFill>
          <a:schemeClr val="accent6"/>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dsp:spPr>
      <dsp:style>
        <a:lnRef idx="3">
          <a:schemeClr val="lt1"/>
        </a:lnRef>
        <a:fillRef idx="1">
          <a:schemeClr val="accent6"/>
        </a:fillRef>
        <a:effectRef idx="1">
          <a:schemeClr val="accent6"/>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Observation</a:t>
          </a:r>
        </a:p>
      </dsp:txBody>
      <dsp:txXfrm>
        <a:off x="5786649" y="2516544"/>
        <a:ext cx="2427824" cy="12139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4BCAB8-0EA7-42E6-9BEE-11398D7C6C3B}">
      <dsp:nvSpPr>
        <dsp:cNvPr id="0" name=""/>
        <dsp:cNvSpPr/>
      </dsp:nvSpPr>
      <dsp:spPr>
        <a:xfrm>
          <a:off x="4376504" y="2126107"/>
          <a:ext cx="501115" cy="1536752"/>
        </a:xfrm>
        <a:custGeom>
          <a:avLst/>
          <a:gdLst/>
          <a:ahLst/>
          <a:cxnLst/>
          <a:rect l="0" t="0" r="0" b="0"/>
          <a:pathLst>
            <a:path>
              <a:moveTo>
                <a:pt x="0" y="0"/>
              </a:moveTo>
              <a:lnTo>
                <a:pt x="0" y="1536752"/>
              </a:lnTo>
              <a:lnTo>
                <a:pt x="501115" y="1536752"/>
              </a:lnTo>
            </a:path>
          </a:pathLst>
        </a:custGeom>
        <a:noFill/>
        <a:ln w="12700" cap="flat" cmpd="sng" algn="ctr">
          <a:solidFill>
            <a:schemeClr val="accent5">
              <a:tint val="7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9A44E13-0693-4EF4-ADC9-07A7A193F52E}">
      <dsp:nvSpPr>
        <dsp:cNvPr id="0" name=""/>
        <dsp:cNvSpPr/>
      </dsp:nvSpPr>
      <dsp:spPr>
        <a:xfrm>
          <a:off x="3691647" y="612021"/>
          <a:ext cx="2021163" cy="701561"/>
        </a:xfrm>
        <a:custGeom>
          <a:avLst/>
          <a:gdLst/>
          <a:ahLst/>
          <a:cxnLst/>
          <a:rect l="0" t="0" r="0" b="0"/>
          <a:pathLst>
            <a:path>
              <a:moveTo>
                <a:pt x="0" y="0"/>
              </a:moveTo>
              <a:lnTo>
                <a:pt x="0" y="350780"/>
              </a:lnTo>
              <a:lnTo>
                <a:pt x="2021163" y="350780"/>
              </a:lnTo>
              <a:lnTo>
                <a:pt x="2021163" y="701561"/>
              </a:lnTo>
            </a:path>
          </a:pathLst>
        </a:custGeom>
        <a:noFill/>
        <a:ln w="12700" cap="flat" cmpd="sng" algn="ctr">
          <a:solidFill>
            <a:schemeClr val="accent5">
              <a:tint val="9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0854E58-BD01-4E9A-BFE3-E2B249DCDE15}">
      <dsp:nvSpPr>
        <dsp:cNvPr id="0" name=""/>
        <dsp:cNvSpPr/>
      </dsp:nvSpPr>
      <dsp:spPr>
        <a:xfrm>
          <a:off x="334177" y="2087555"/>
          <a:ext cx="586070" cy="1583606"/>
        </a:xfrm>
        <a:custGeom>
          <a:avLst/>
          <a:gdLst/>
          <a:ahLst/>
          <a:cxnLst/>
          <a:rect l="0" t="0" r="0" b="0"/>
          <a:pathLst>
            <a:path>
              <a:moveTo>
                <a:pt x="0" y="0"/>
              </a:moveTo>
              <a:lnTo>
                <a:pt x="0" y="1583606"/>
              </a:lnTo>
              <a:lnTo>
                <a:pt x="586070" y="1583606"/>
              </a:lnTo>
            </a:path>
          </a:pathLst>
        </a:custGeom>
        <a:noFill/>
        <a:ln w="12700" cap="flat" cmpd="sng" algn="ctr">
          <a:solidFill>
            <a:schemeClr val="accent5">
              <a:tint val="7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FF99C2F2-CD21-4313-9634-001389A43FB9}">
      <dsp:nvSpPr>
        <dsp:cNvPr id="0" name=""/>
        <dsp:cNvSpPr/>
      </dsp:nvSpPr>
      <dsp:spPr>
        <a:xfrm>
          <a:off x="1670483" y="612021"/>
          <a:ext cx="2021163" cy="701561"/>
        </a:xfrm>
        <a:custGeom>
          <a:avLst/>
          <a:gdLst/>
          <a:ahLst/>
          <a:cxnLst/>
          <a:rect l="0" t="0" r="0" b="0"/>
          <a:pathLst>
            <a:path>
              <a:moveTo>
                <a:pt x="2021163" y="0"/>
              </a:moveTo>
              <a:lnTo>
                <a:pt x="2021163" y="350780"/>
              </a:lnTo>
              <a:lnTo>
                <a:pt x="0" y="350780"/>
              </a:lnTo>
              <a:lnTo>
                <a:pt x="0" y="701561"/>
              </a:lnTo>
            </a:path>
          </a:pathLst>
        </a:custGeom>
        <a:noFill/>
        <a:ln w="12700" cap="flat" cmpd="sng" algn="ctr">
          <a:solidFill>
            <a:schemeClr val="accent5">
              <a:tint val="9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0DD5ACD-371A-4729-B992-E39098DC1F1D}">
      <dsp:nvSpPr>
        <dsp:cNvPr id="0" name=""/>
        <dsp:cNvSpPr/>
      </dsp:nvSpPr>
      <dsp:spPr>
        <a:xfrm>
          <a:off x="2021264" y="181898"/>
          <a:ext cx="3340766" cy="430123"/>
        </a:xfrm>
        <a:prstGeom prst="rect">
          <a:avLst/>
        </a:prstGeom>
        <a:solidFill>
          <a:schemeClr val="accent1"/>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dsp:spPr>
      <dsp:style>
        <a:lnRef idx="3">
          <a:schemeClr val="lt1"/>
        </a:lnRef>
        <a:fillRef idx="1">
          <a:schemeClr val="accent1"/>
        </a:fillRef>
        <a:effectRef idx="1">
          <a:schemeClr val="accent1"/>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b="1" kern="1200" dirty="0"/>
            <a:t>Assessment</a:t>
          </a:r>
        </a:p>
      </dsp:txBody>
      <dsp:txXfrm>
        <a:off x="2021264" y="181898"/>
        <a:ext cx="3340766" cy="430123"/>
      </dsp:txXfrm>
    </dsp:sp>
    <dsp:sp modelId="{4C255BB0-1E6B-41BD-A9B3-29EA7F5693FC}">
      <dsp:nvSpPr>
        <dsp:cNvPr id="0" name=""/>
        <dsp:cNvSpPr/>
      </dsp:nvSpPr>
      <dsp:spPr>
        <a:xfrm>
          <a:off x="100" y="1313582"/>
          <a:ext cx="3340766" cy="773972"/>
        </a:xfrm>
        <a:prstGeom prst="rect">
          <a:avLst/>
        </a:prstGeom>
        <a:solidFill>
          <a:schemeClr val="accent5"/>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dsp:spPr>
      <dsp:style>
        <a:lnRef idx="3">
          <a:schemeClr val="lt1"/>
        </a:lnRef>
        <a:fillRef idx="1">
          <a:schemeClr val="accent5"/>
        </a:fillRef>
        <a:effectRef idx="1">
          <a:schemeClr val="accent5"/>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t>Formative</a:t>
          </a:r>
        </a:p>
      </dsp:txBody>
      <dsp:txXfrm>
        <a:off x="100" y="1313582"/>
        <a:ext cx="3340766" cy="773972"/>
      </dsp:txXfrm>
    </dsp:sp>
    <dsp:sp modelId="{CC3C5B9F-7C7E-48D7-BEFA-F5C8A50EDB1F}">
      <dsp:nvSpPr>
        <dsp:cNvPr id="0" name=""/>
        <dsp:cNvSpPr/>
      </dsp:nvSpPr>
      <dsp:spPr>
        <a:xfrm>
          <a:off x="920247" y="2835970"/>
          <a:ext cx="2916723" cy="1670383"/>
        </a:xfrm>
        <a:prstGeom prst="rect">
          <a:avLst/>
        </a:prstGeom>
        <a:solidFill>
          <a:schemeClr val="accent6"/>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dsp:spPr>
      <dsp:style>
        <a:lnRef idx="3">
          <a:schemeClr val="lt1"/>
        </a:lnRef>
        <a:fillRef idx="1">
          <a:schemeClr val="accent6"/>
        </a:fillRef>
        <a:effectRef idx="1">
          <a:schemeClr val="accent6"/>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100000"/>
            </a:lnSpc>
            <a:spcBef>
              <a:spcPct val="0"/>
            </a:spcBef>
            <a:spcAft>
              <a:spcPct val="35000"/>
            </a:spcAft>
            <a:buNone/>
          </a:pPr>
          <a:endParaRPr lang="en-US" sz="2000" b="1" kern="1200" dirty="0"/>
        </a:p>
        <a:p>
          <a:pPr marL="0" lvl="0" indent="0" algn="ctr" defTabSz="889000">
            <a:lnSpc>
              <a:spcPct val="100000"/>
            </a:lnSpc>
            <a:spcBef>
              <a:spcPct val="0"/>
            </a:spcBef>
            <a:spcAft>
              <a:spcPct val="35000"/>
            </a:spcAft>
            <a:buNone/>
          </a:pPr>
          <a:r>
            <a:rPr lang="en-US" sz="2000" b="1" kern="1200" dirty="0"/>
            <a:t>Evidence </a:t>
          </a:r>
          <a:r>
            <a:rPr lang="en-US" sz="2000" b="1" i="1" kern="1200" dirty="0"/>
            <a:t>during </a:t>
          </a:r>
        </a:p>
        <a:p>
          <a:pPr marL="0" lvl="0" indent="0" algn="ctr" defTabSz="889000">
            <a:lnSpc>
              <a:spcPct val="100000"/>
            </a:lnSpc>
            <a:spcBef>
              <a:spcPct val="0"/>
            </a:spcBef>
            <a:spcAft>
              <a:spcPct val="35000"/>
            </a:spcAft>
            <a:buNone/>
          </a:pPr>
          <a:r>
            <a:rPr lang="en-US" sz="2000" b="1" kern="1200" dirty="0"/>
            <a:t>facilitation</a:t>
          </a:r>
        </a:p>
        <a:p>
          <a:pPr marL="0" lvl="0" indent="0" algn="ctr" defTabSz="889000">
            <a:lnSpc>
              <a:spcPct val="100000"/>
            </a:lnSpc>
            <a:spcBef>
              <a:spcPct val="0"/>
            </a:spcBef>
            <a:spcAft>
              <a:spcPct val="35000"/>
            </a:spcAft>
            <a:buNone/>
          </a:pPr>
          <a:r>
            <a:rPr lang="en-US" sz="2000" b="1" kern="1200" dirty="0"/>
            <a:t>Self Assessment</a:t>
          </a:r>
        </a:p>
        <a:p>
          <a:pPr marL="0" lvl="0" indent="0" algn="ctr" defTabSz="889000">
            <a:lnSpc>
              <a:spcPct val="100000"/>
            </a:lnSpc>
            <a:spcBef>
              <a:spcPct val="0"/>
            </a:spcBef>
            <a:spcAft>
              <a:spcPct val="35000"/>
            </a:spcAft>
            <a:buNone/>
          </a:pPr>
          <a:endParaRPr lang="en-US" sz="2000" b="1" kern="1200" dirty="0"/>
        </a:p>
      </dsp:txBody>
      <dsp:txXfrm>
        <a:off x="920247" y="2835970"/>
        <a:ext cx="2916723" cy="1670383"/>
      </dsp:txXfrm>
    </dsp:sp>
    <dsp:sp modelId="{24349B9E-7679-48F3-8C1B-516E244933D3}">
      <dsp:nvSpPr>
        <dsp:cNvPr id="0" name=""/>
        <dsp:cNvSpPr/>
      </dsp:nvSpPr>
      <dsp:spPr>
        <a:xfrm>
          <a:off x="4042428" y="1313582"/>
          <a:ext cx="3340766" cy="812524"/>
        </a:xfrm>
        <a:prstGeom prst="rect">
          <a:avLst/>
        </a:prstGeom>
        <a:solidFill>
          <a:schemeClr val="accent5"/>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dsp:spPr>
      <dsp:style>
        <a:lnRef idx="3">
          <a:schemeClr val="lt1"/>
        </a:lnRef>
        <a:fillRef idx="1">
          <a:schemeClr val="accent5"/>
        </a:fillRef>
        <a:effectRef idx="1">
          <a:schemeClr val="accent5"/>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t>Summative</a:t>
          </a:r>
        </a:p>
      </dsp:txBody>
      <dsp:txXfrm>
        <a:off x="4042428" y="1313582"/>
        <a:ext cx="3340766" cy="812524"/>
      </dsp:txXfrm>
    </dsp:sp>
    <dsp:sp modelId="{64E85D38-C8F4-45A8-A4FB-7B00B79166F0}">
      <dsp:nvSpPr>
        <dsp:cNvPr id="0" name=""/>
        <dsp:cNvSpPr/>
      </dsp:nvSpPr>
      <dsp:spPr>
        <a:xfrm>
          <a:off x="4877619" y="2827668"/>
          <a:ext cx="3340766" cy="1670383"/>
        </a:xfrm>
        <a:prstGeom prst="rect">
          <a:avLst/>
        </a:prstGeom>
        <a:solidFill>
          <a:schemeClr val="accent6"/>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dsp:spPr>
      <dsp:style>
        <a:lnRef idx="3">
          <a:schemeClr val="lt1"/>
        </a:lnRef>
        <a:fillRef idx="1">
          <a:schemeClr val="accent6"/>
        </a:fillRef>
        <a:effectRef idx="1">
          <a:schemeClr val="accent6"/>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100000"/>
            </a:lnSpc>
            <a:spcBef>
              <a:spcPct val="0"/>
            </a:spcBef>
            <a:spcAft>
              <a:spcPct val="35000"/>
            </a:spcAft>
            <a:buNone/>
          </a:pPr>
          <a:r>
            <a:rPr lang="en-US" sz="2000" b="1" kern="1200" dirty="0"/>
            <a:t>Knowledge Assessment</a:t>
          </a:r>
        </a:p>
        <a:p>
          <a:pPr marL="0" lvl="0" indent="0" algn="ctr" defTabSz="889000">
            <a:lnSpc>
              <a:spcPct val="100000"/>
            </a:lnSpc>
            <a:spcBef>
              <a:spcPct val="0"/>
            </a:spcBef>
            <a:spcAft>
              <a:spcPct val="35000"/>
            </a:spcAft>
            <a:buNone/>
          </a:pPr>
          <a:r>
            <a:rPr lang="en-US" sz="2000" b="1" kern="1200" dirty="0"/>
            <a:t> Summative Workplace</a:t>
          </a:r>
        </a:p>
        <a:p>
          <a:pPr marL="0" lvl="0" indent="0" algn="ctr" defTabSz="889000">
            <a:lnSpc>
              <a:spcPct val="100000"/>
            </a:lnSpc>
            <a:spcBef>
              <a:spcPct val="0"/>
            </a:spcBef>
            <a:spcAft>
              <a:spcPct val="35000"/>
            </a:spcAft>
            <a:buNone/>
          </a:pPr>
          <a:r>
            <a:rPr lang="en-US" sz="2000" b="1" kern="1200" dirty="0"/>
            <a:t> Assignments</a:t>
          </a:r>
        </a:p>
      </dsp:txBody>
      <dsp:txXfrm>
        <a:off x="4877619" y="2827668"/>
        <a:ext cx="3340766" cy="167038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30E907-9459-4BCE-9CEE-D50CA8E25CB3}">
      <dsp:nvSpPr>
        <dsp:cNvPr id="0" name=""/>
        <dsp:cNvSpPr/>
      </dsp:nvSpPr>
      <dsp:spPr>
        <a:xfrm>
          <a:off x="0" y="1438"/>
          <a:ext cx="2528147" cy="1264073"/>
        </a:xfrm>
        <a:prstGeom prst="roundRect">
          <a:avLst>
            <a:gd name="adj" fmla="val 10000"/>
          </a:avLst>
        </a:prstGeom>
        <a:solidFill>
          <a:schemeClr val="accent1"/>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dsp:spPr>
      <dsp:style>
        <a:lnRef idx="3">
          <a:schemeClr val="lt1"/>
        </a:lnRef>
        <a:fillRef idx="1">
          <a:schemeClr val="accent1"/>
        </a:fillRef>
        <a:effectRef idx="1">
          <a:schemeClr val="accent1"/>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en-US" sz="2800" b="1" kern="1200" dirty="0"/>
            <a:t>Competent</a:t>
          </a:r>
        </a:p>
      </dsp:txBody>
      <dsp:txXfrm>
        <a:off x="37023" y="38461"/>
        <a:ext cx="2454101" cy="1190027"/>
      </dsp:txXfrm>
    </dsp:sp>
    <dsp:sp modelId="{411840A0-FE1C-4D59-9ED4-67B2E7F68839}">
      <dsp:nvSpPr>
        <dsp:cNvPr id="0" name=""/>
        <dsp:cNvSpPr/>
      </dsp:nvSpPr>
      <dsp:spPr>
        <a:xfrm>
          <a:off x="0" y="1265512"/>
          <a:ext cx="252814" cy="1011259"/>
        </a:xfrm>
        <a:custGeom>
          <a:avLst/>
          <a:gdLst/>
          <a:ahLst/>
          <a:cxnLst/>
          <a:rect l="0" t="0" r="0" b="0"/>
          <a:pathLst>
            <a:path>
              <a:moveTo>
                <a:pt x="252814" y="0"/>
              </a:moveTo>
              <a:lnTo>
                <a:pt x="0" y="1011259"/>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26821CC-D27B-4EF3-A2C7-C4B85FB42DF7}">
      <dsp:nvSpPr>
        <dsp:cNvPr id="0" name=""/>
        <dsp:cNvSpPr/>
      </dsp:nvSpPr>
      <dsp:spPr>
        <a:xfrm>
          <a:off x="0" y="1581530"/>
          <a:ext cx="3230467" cy="1390481"/>
        </a:xfrm>
        <a:prstGeom prst="roundRect">
          <a:avLst>
            <a:gd name="adj" fmla="val 10000"/>
          </a:avLst>
        </a:prstGeom>
        <a:solidFill>
          <a:schemeClr val="accent4"/>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z="-152400" extrusionH="63500"/>
      </dsp:spPr>
      <dsp:style>
        <a:lnRef idx="3">
          <a:schemeClr val="lt1"/>
        </a:lnRef>
        <a:fillRef idx="1">
          <a:schemeClr val="accent4"/>
        </a:fillRef>
        <a:effectRef idx="1">
          <a:schemeClr val="accent4"/>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kumimoji="0" lang="en-ZA" sz="2400" kern="1200" dirty="0">
              <a:solidFill>
                <a:schemeClr val="bg1"/>
              </a:solidFill>
              <a:effectLst/>
              <a:latin typeface="Calibri" panose="020F0502020204030204" pitchFamily="34" charset="0"/>
              <a:ea typeface="+mn-ea"/>
              <a:cs typeface="+mn-cs"/>
            </a:rPr>
            <a:t>Ability to perform  task, action or function successfully</a:t>
          </a:r>
          <a:endParaRPr lang="en-US" sz="2400" kern="1200" dirty="0">
            <a:solidFill>
              <a:schemeClr val="bg1"/>
            </a:solidFill>
          </a:endParaRPr>
        </a:p>
      </dsp:txBody>
      <dsp:txXfrm>
        <a:off x="40726" y="1622256"/>
        <a:ext cx="3149015" cy="1309029"/>
      </dsp:txXfrm>
    </dsp:sp>
    <dsp:sp modelId="{68B5D3B7-AC34-4DC8-BBA6-0AE75D13CF4B}">
      <dsp:nvSpPr>
        <dsp:cNvPr id="0" name=""/>
        <dsp:cNvSpPr/>
      </dsp:nvSpPr>
      <dsp:spPr>
        <a:xfrm>
          <a:off x="0" y="1265512"/>
          <a:ext cx="252814" cy="2717758"/>
        </a:xfrm>
        <a:custGeom>
          <a:avLst/>
          <a:gdLst/>
          <a:ahLst/>
          <a:cxnLst/>
          <a:rect l="0" t="0" r="0" b="0"/>
          <a:pathLst>
            <a:path>
              <a:moveTo>
                <a:pt x="252814" y="0"/>
              </a:moveTo>
              <a:lnTo>
                <a:pt x="0" y="2717758"/>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FD4CC16-C250-4D92-BA93-50331FC780EC}">
      <dsp:nvSpPr>
        <dsp:cNvPr id="0" name=""/>
        <dsp:cNvSpPr/>
      </dsp:nvSpPr>
      <dsp:spPr>
        <a:xfrm>
          <a:off x="0" y="3288030"/>
          <a:ext cx="3241955" cy="1390481"/>
        </a:xfrm>
        <a:prstGeom prst="roundRect">
          <a:avLst>
            <a:gd name="adj" fmla="val 10000"/>
          </a:avLst>
        </a:prstGeom>
        <a:solidFill>
          <a:schemeClr val="accent6"/>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z="-152400" extrusionH="63500"/>
      </dsp:spPr>
      <dsp:style>
        <a:lnRef idx="3">
          <a:schemeClr val="lt1"/>
        </a:lnRef>
        <a:fillRef idx="1">
          <a:schemeClr val="accent6"/>
        </a:fillRef>
        <a:effectRef idx="1">
          <a:schemeClr val="accent6"/>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kumimoji="0" lang="en-ZA" sz="2400" kern="1200" dirty="0">
              <a:effectLst/>
              <a:latin typeface="Calibri" panose="020F0502020204030204" pitchFamily="34" charset="0"/>
              <a:ea typeface="+mn-ea"/>
              <a:cs typeface="+mn-cs"/>
            </a:rPr>
            <a:t>Certificate  issued and credits awarded</a:t>
          </a:r>
          <a:endParaRPr kumimoji="0" lang="en-US" sz="2400" kern="1200" dirty="0">
            <a:effectLst/>
            <a:latin typeface="Calibri" panose="020F0502020204030204" pitchFamily="34" charset="0"/>
            <a:ea typeface="+mn-ea"/>
            <a:cs typeface="+mn-cs"/>
          </a:endParaRPr>
        </a:p>
      </dsp:txBody>
      <dsp:txXfrm>
        <a:off x="40726" y="3328756"/>
        <a:ext cx="3160503" cy="1309029"/>
      </dsp:txXfrm>
    </dsp:sp>
    <dsp:sp modelId="{0A1306EE-F29D-4CB0-ADDD-B4821031F774}">
      <dsp:nvSpPr>
        <dsp:cNvPr id="0" name=""/>
        <dsp:cNvSpPr/>
      </dsp:nvSpPr>
      <dsp:spPr>
        <a:xfrm>
          <a:off x="4343147" y="1438"/>
          <a:ext cx="2528147" cy="1264073"/>
        </a:xfrm>
        <a:prstGeom prst="roundRect">
          <a:avLst>
            <a:gd name="adj" fmla="val 10000"/>
          </a:avLst>
        </a:prstGeom>
        <a:solidFill>
          <a:schemeClr val="accent1"/>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dsp:spPr>
      <dsp:style>
        <a:lnRef idx="3">
          <a:schemeClr val="lt1"/>
        </a:lnRef>
        <a:fillRef idx="1">
          <a:schemeClr val="accent1"/>
        </a:fillRef>
        <a:effectRef idx="1">
          <a:schemeClr val="accent1"/>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en-US" sz="2800" b="1" kern="1200" dirty="0"/>
            <a:t>Not Yet Competent</a:t>
          </a:r>
        </a:p>
      </dsp:txBody>
      <dsp:txXfrm>
        <a:off x="4380170" y="38461"/>
        <a:ext cx="2454101" cy="1190027"/>
      </dsp:txXfrm>
    </dsp:sp>
    <dsp:sp modelId="{54192DF2-418F-433E-B8ED-736FF77E592E}">
      <dsp:nvSpPr>
        <dsp:cNvPr id="0" name=""/>
        <dsp:cNvSpPr/>
      </dsp:nvSpPr>
      <dsp:spPr>
        <a:xfrm>
          <a:off x="4595962" y="1265512"/>
          <a:ext cx="256131" cy="1041900"/>
        </a:xfrm>
        <a:custGeom>
          <a:avLst/>
          <a:gdLst/>
          <a:ahLst/>
          <a:cxnLst/>
          <a:rect l="0" t="0" r="0" b="0"/>
          <a:pathLst>
            <a:path>
              <a:moveTo>
                <a:pt x="0" y="0"/>
              </a:moveTo>
              <a:lnTo>
                <a:pt x="0" y="1041900"/>
              </a:lnTo>
              <a:lnTo>
                <a:pt x="256131" y="1041900"/>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A02A319-79FC-40F8-A440-382EDF75D5E4}">
      <dsp:nvSpPr>
        <dsp:cNvPr id="0" name=""/>
        <dsp:cNvSpPr/>
      </dsp:nvSpPr>
      <dsp:spPr>
        <a:xfrm>
          <a:off x="4852094" y="1612171"/>
          <a:ext cx="2886376" cy="1390481"/>
        </a:xfrm>
        <a:prstGeom prst="roundRect">
          <a:avLst>
            <a:gd name="adj" fmla="val 10000"/>
          </a:avLst>
        </a:prstGeom>
        <a:solidFill>
          <a:schemeClr val="accent5"/>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z="-152400" extrusionH="63500"/>
      </dsp:spPr>
      <dsp:style>
        <a:lnRef idx="3">
          <a:schemeClr val="lt1"/>
        </a:lnRef>
        <a:fillRef idx="1">
          <a:schemeClr val="accent5"/>
        </a:fillRef>
        <a:effectRef idx="1">
          <a:schemeClr val="accent5"/>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kumimoji="0" lang="en-ZA" sz="2400" kern="1200" dirty="0">
              <a:solidFill>
                <a:schemeClr val="bg1"/>
              </a:solidFill>
              <a:effectLst/>
              <a:latin typeface="Calibri" panose="020F0502020204030204" pitchFamily="34" charset="0"/>
              <a:ea typeface="+mn-ea"/>
              <a:cs typeface="+mn-cs"/>
            </a:rPr>
            <a:t>Not successful yet </a:t>
          </a:r>
          <a:endParaRPr lang="en-US" sz="2400" kern="1200" dirty="0">
            <a:solidFill>
              <a:schemeClr val="bg1"/>
            </a:solidFill>
          </a:endParaRPr>
        </a:p>
      </dsp:txBody>
      <dsp:txXfrm>
        <a:off x="4892820" y="1652897"/>
        <a:ext cx="2804924" cy="1309029"/>
      </dsp:txXfrm>
    </dsp:sp>
    <dsp:sp modelId="{1D988BA5-7718-4C89-8B8F-3CE438A09815}">
      <dsp:nvSpPr>
        <dsp:cNvPr id="0" name=""/>
        <dsp:cNvSpPr/>
      </dsp:nvSpPr>
      <dsp:spPr>
        <a:xfrm>
          <a:off x="4595962" y="1265512"/>
          <a:ext cx="252814" cy="2717758"/>
        </a:xfrm>
        <a:custGeom>
          <a:avLst/>
          <a:gdLst/>
          <a:ahLst/>
          <a:cxnLst/>
          <a:rect l="0" t="0" r="0" b="0"/>
          <a:pathLst>
            <a:path>
              <a:moveTo>
                <a:pt x="0" y="0"/>
              </a:moveTo>
              <a:lnTo>
                <a:pt x="0" y="2717758"/>
              </a:lnTo>
              <a:lnTo>
                <a:pt x="252814" y="2717758"/>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42CA27C-3D85-42D8-BF99-19180EBC3F92}">
      <dsp:nvSpPr>
        <dsp:cNvPr id="0" name=""/>
        <dsp:cNvSpPr/>
      </dsp:nvSpPr>
      <dsp:spPr>
        <a:xfrm>
          <a:off x="4848777" y="3288030"/>
          <a:ext cx="2900554" cy="1390481"/>
        </a:xfrm>
        <a:prstGeom prst="roundRect">
          <a:avLst>
            <a:gd name="adj" fmla="val 10000"/>
          </a:avLst>
        </a:prstGeom>
        <a:solidFill>
          <a:schemeClr val="accent6"/>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z="-152400" extrusionH="63500"/>
      </dsp:spPr>
      <dsp:style>
        <a:lnRef idx="3">
          <a:schemeClr val="lt1"/>
        </a:lnRef>
        <a:fillRef idx="1">
          <a:schemeClr val="accent6"/>
        </a:fillRef>
        <a:effectRef idx="1">
          <a:schemeClr val="accent6"/>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kumimoji="0" lang="en-ZA" sz="2400" kern="1200" dirty="0">
              <a:effectLst/>
              <a:latin typeface="Calibri" panose="020F0502020204030204" pitchFamily="34" charset="0"/>
              <a:ea typeface="+mn-ea"/>
              <a:cs typeface="+mn-cs"/>
            </a:rPr>
            <a:t>Opportunities to remediate  to address gaps</a:t>
          </a:r>
          <a:endParaRPr lang="en-US" sz="2400" kern="1200" dirty="0"/>
        </a:p>
      </dsp:txBody>
      <dsp:txXfrm>
        <a:off x="4889503" y="3328756"/>
        <a:ext cx="2819102" cy="130902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3C9525-0888-4409-A09F-7CFC66304FE6}">
      <dsp:nvSpPr>
        <dsp:cNvPr id="0" name=""/>
        <dsp:cNvSpPr/>
      </dsp:nvSpPr>
      <dsp:spPr>
        <a:xfrm>
          <a:off x="457199" y="0"/>
          <a:ext cx="5181600" cy="2392040"/>
        </a:xfrm>
        <a:prstGeom prst="rightArrow">
          <a:avLst/>
        </a:prstGeom>
        <a:solidFill>
          <a:schemeClr val="bg1">
            <a:lumMod val="85000"/>
          </a:schemeClr>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z="-152400" extrusionH="63500"/>
      </dsp:spPr>
      <dsp:style>
        <a:lnRef idx="3">
          <a:schemeClr val="lt1"/>
        </a:lnRef>
        <a:fillRef idx="1">
          <a:schemeClr val="accent6"/>
        </a:fillRef>
        <a:effectRef idx="1">
          <a:schemeClr val="accent6"/>
        </a:effectRef>
        <a:fontRef idx="minor">
          <a:schemeClr val="lt1"/>
        </a:fontRef>
      </dsp:style>
    </dsp:sp>
    <dsp:sp modelId="{EE1E8816-6BB5-4803-984C-425751A425BD}">
      <dsp:nvSpPr>
        <dsp:cNvPr id="0" name=""/>
        <dsp:cNvSpPr/>
      </dsp:nvSpPr>
      <dsp:spPr>
        <a:xfrm>
          <a:off x="646" y="717612"/>
          <a:ext cx="1946141" cy="956816"/>
        </a:xfrm>
        <a:prstGeom prst="roundRect">
          <a:avLst/>
        </a:prstGeom>
        <a:solidFill>
          <a:schemeClr val="accent1"/>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dsp:spPr>
      <dsp:style>
        <a:lnRef idx="3">
          <a:schemeClr val="lt1"/>
        </a:lnRef>
        <a:fillRef idx="1">
          <a:schemeClr val="accent1"/>
        </a:fillRef>
        <a:effectRef idx="1">
          <a:schemeClr val="accent1"/>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Assessment</a:t>
          </a:r>
        </a:p>
      </dsp:txBody>
      <dsp:txXfrm>
        <a:off x="47354" y="764320"/>
        <a:ext cx="1852725" cy="863400"/>
      </dsp:txXfrm>
    </dsp:sp>
    <dsp:sp modelId="{814C0117-EC7B-4EBC-A009-0C73F43105B8}">
      <dsp:nvSpPr>
        <dsp:cNvPr id="0" name=""/>
        <dsp:cNvSpPr/>
      </dsp:nvSpPr>
      <dsp:spPr>
        <a:xfrm>
          <a:off x="2074929" y="717612"/>
          <a:ext cx="1946141" cy="956816"/>
        </a:xfrm>
        <a:prstGeom prst="roundRect">
          <a:avLst/>
        </a:prstGeom>
        <a:solidFill>
          <a:schemeClr val="accent5"/>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dsp:spPr>
      <dsp:style>
        <a:lnRef idx="3">
          <a:schemeClr val="lt1"/>
        </a:lnRef>
        <a:fillRef idx="1">
          <a:schemeClr val="accent5"/>
        </a:fillRef>
        <a:effectRef idx="1">
          <a:schemeClr val="accent5"/>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Moderation</a:t>
          </a:r>
        </a:p>
      </dsp:txBody>
      <dsp:txXfrm>
        <a:off x="2121637" y="764320"/>
        <a:ext cx="1852725" cy="863400"/>
      </dsp:txXfrm>
    </dsp:sp>
    <dsp:sp modelId="{29F903C9-F548-48EF-8ABD-A11130E99CEB}">
      <dsp:nvSpPr>
        <dsp:cNvPr id="0" name=""/>
        <dsp:cNvSpPr/>
      </dsp:nvSpPr>
      <dsp:spPr>
        <a:xfrm>
          <a:off x="4149211" y="717612"/>
          <a:ext cx="1946141" cy="956816"/>
        </a:xfrm>
        <a:prstGeom prst="roundRect">
          <a:avLst/>
        </a:prstGeom>
        <a:solidFill>
          <a:schemeClr val="accent6"/>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dsp:spPr>
      <dsp:style>
        <a:lnRef idx="3">
          <a:schemeClr val="lt1"/>
        </a:lnRef>
        <a:fillRef idx="1">
          <a:schemeClr val="accent6"/>
        </a:fillRef>
        <a:effectRef idx="1">
          <a:schemeClr val="accent6"/>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Verification</a:t>
          </a:r>
        </a:p>
      </dsp:txBody>
      <dsp:txXfrm>
        <a:off x="4195919" y="764320"/>
        <a:ext cx="1852725" cy="86340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70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980778A-6F9D-4141-8080-B8192EADCD40}" type="slidenum">
              <a:rPr lang="en-ZA" smtClean="0"/>
              <a:pPr/>
              <a:t>‹#›</a:t>
            </a:fld>
            <a:endParaRPr lang="en-ZA"/>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8899"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
        <p:nvSpPr>
          <p:cNvPr id="15" name="Subtitle 6"/>
          <p:cNvSpPr>
            <a:spLocks noGrp="1"/>
          </p:cNvSpPr>
          <p:nvPr>
            <p:ph type="subTitle" idx="1"/>
          </p:nvPr>
        </p:nvSpPr>
        <p:spPr>
          <a:xfrm>
            <a:off x="755576" y="3200400"/>
            <a:ext cx="7488832" cy="2676872"/>
          </a:xfrm>
        </p:spPr>
        <p:txBody>
          <a:bodyPr>
            <a:normAutofit/>
          </a:bodyPr>
          <a:lstStyle>
            <a:lvl1pPr marL="0" indent="0" algn="ctr">
              <a:buNone/>
              <a:defRPr>
                <a:solidFill>
                  <a:schemeClr val="bg2"/>
                </a:solidFill>
              </a:defRPr>
            </a:lvl1pPr>
          </a:lstStyle>
          <a:p>
            <a:r>
              <a:rPr lang="en-US"/>
              <a:t>Click to edit Master subtitle style</a:t>
            </a:r>
            <a:endParaRPr lang="en-ZA" dirty="0"/>
          </a:p>
        </p:txBody>
      </p:sp>
      <p:pic>
        <p:nvPicPr>
          <p:cNvPr id="3" name="Picture 2"/>
          <p:cNvPicPr>
            <a:picLocks noChangeAspect="1"/>
          </p:cNvPicPr>
          <p:nvPr userDrawn="1"/>
        </p:nvPicPr>
        <p:blipFill>
          <a:blip r:embed="rId2"/>
          <a:stretch>
            <a:fillRect/>
          </a:stretch>
        </p:blipFill>
        <p:spPr>
          <a:xfrm>
            <a:off x="3706293" y="6545174"/>
            <a:ext cx="1731414" cy="286537"/>
          </a:xfrm>
          <a:prstGeom prst="rect">
            <a:avLst/>
          </a:prstGeom>
        </p:spPr>
      </p:pic>
      <p:pic>
        <p:nvPicPr>
          <p:cNvPr id="5" name="Picture 4" descr="A close up of a sign&#10;&#10;Description generated with high confidence">
            <a:extLst>
              <a:ext uri="{FF2B5EF4-FFF2-40B4-BE49-F238E27FC236}">
                <a16:creationId xmlns:a16="http://schemas.microsoft.com/office/drawing/2014/main" id="{5FF51147-2CED-4C8A-9FCD-6B4816F515E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86427" y="6125607"/>
            <a:ext cx="864000" cy="541893"/>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2F83655-DC73-417F-8B26-EB7A1DBB5382}" type="slidenum">
              <a:rPr lang="en-ZA" smtClean="0"/>
              <a:pPr/>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userDrawn="1"/>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67544" y="273050"/>
            <a:ext cx="8219256" cy="1143000"/>
          </a:xfrm>
        </p:spPr>
        <p:txBody>
          <a:bodyPr anchor="ctr" anchorCtr="0"/>
          <a:lstStyle>
            <a:lvl1pPr algn="l">
              <a:buNone/>
              <a:defRPr sz="4000" b="1"/>
            </a:lvl1pPr>
          </a:lstStyle>
          <a:p>
            <a:r>
              <a:rPr kumimoji="0" lang="en-US"/>
              <a:t>Click to edit Master title style</a:t>
            </a:r>
            <a:endParaRPr kumimoji="0" lang="en-US" dirty="0"/>
          </a:p>
        </p:txBody>
      </p:sp>
      <p:sp>
        <p:nvSpPr>
          <p:cNvPr id="3" name="Text Placeholder 2"/>
          <p:cNvSpPr>
            <a:spLocks noGrp="1"/>
          </p:cNvSpPr>
          <p:nvPr>
            <p:ph type="body" idx="2"/>
          </p:nvPr>
        </p:nvSpPr>
        <p:spPr>
          <a:xfrm>
            <a:off x="467544" y="1600200"/>
            <a:ext cx="2351856"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7" name="Slide Number Placeholder 6"/>
          <p:cNvSpPr>
            <a:spLocks noGrp="1"/>
          </p:cNvSpPr>
          <p:nvPr>
            <p:ph type="sldNum" sz="quarter" idx="12"/>
          </p:nvPr>
        </p:nvSpPr>
        <p:spPr/>
        <p:txBody>
          <a:bodyPr/>
          <a:lstStyle/>
          <a:p>
            <a:fld id="{32F83655-DC73-417F-8B26-EB7A1DBB5382}" type="slidenum">
              <a:rPr lang="en-ZA" smtClean="0"/>
              <a:pPr/>
              <a:t>‹#›</a:t>
            </a:fld>
            <a:endParaRPr lang="en-ZA"/>
          </a:p>
        </p:txBody>
      </p:sp>
      <p:sp>
        <p:nvSpPr>
          <p:cNvPr id="11" name="Content Placeholder 10"/>
          <p:cNvSpPr>
            <a:spLocks noGrp="1"/>
          </p:cNvSpPr>
          <p:nvPr>
            <p:ph sz="quarter" idx="1"/>
          </p:nvPr>
        </p:nvSpPr>
        <p:spPr>
          <a:xfrm>
            <a:off x="2971800" y="1600200"/>
            <a:ext cx="5715000" cy="4495800"/>
          </a:xfrm>
        </p:spPr>
        <p:txBody>
          <a:bodyPr vert="horz">
            <a:normAutofit/>
          </a:bodyPr>
          <a:lstStyle>
            <a:lvl1pPr>
              <a:defRPr sz="2400"/>
            </a:lvl1pPr>
            <a:lvl2pPr>
              <a:defRPr sz="2400"/>
            </a:lvl2pPr>
            <a:lvl3pPr>
              <a:defRPr sz="2400"/>
            </a:lvl3pPr>
            <a:lvl4pPr>
              <a:defRPr sz="2400"/>
            </a:lvl4pPr>
            <a:lvl5pPr>
              <a:defRPr sz="2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pic>
        <p:nvPicPr>
          <p:cNvPr id="12" name="Picture 11"/>
          <p:cNvPicPr>
            <a:picLocks noChangeAspect="1"/>
          </p:cNvPicPr>
          <p:nvPr userDrawn="1"/>
        </p:nvPicPr>
        <p:blipFill>
          <a:blip r:embed="rId2"/>
          <a:stretch>
            <a:fillRect/>
          </a:stretch>
        </p:blipFill>
        <p:spPr>
          <a:xfrm>
            <a:off x="3711465" y="6546381"/>
            <a:ext cx="1731414" cy="286537"/>
          </a:xfrm>
          <a:prstGeom prst="rect">
            <a:avLst/>
          </a:prstGeom>
        </p:spPr>
      </p:pic>
      <p:pic>
        <p:nvPicPr>
          <p:cNvPr id="6" name="Picture 5" descr="A close up of a sign&#10;&#10;Description generated with high confidence">
            <a:extLst>
              <a:ext uri="{FF2B5EF4-FFF2-40B4-BE49-F238E27FC236}">
                <a16:creationId xmlns:a16="http://schemas.microsoft.com/office/drawing/2014/main" id="{54BF0158-2795-4061-86CC-DFAB708D180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22800" y="6175514"/>
            <a:ext cx="864000" cy="541893"/>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endParaRPr kumimoji="0" lang="en-US" dirty="0"/>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7" name="Slide Number Placeholder 6"/>
          <p:cNvSpPr>
            <a:spLocks noGrp="1"/>
          </p:cNvSpPr>
          <p:nvPr>
            <p:ph type="sldNum" sz="quarter" idx="12"/>
          </p:nvPr>
        </p:nvSpPr>
        <p:spPr>
          <a:xfrm>
            <a:off x="146304" y="6208776"/>
            <a:ext cx="457200" cy="457200"/>
          </a:xfrm>
        </p:spPr>
        <p:txBody>
          <a:bodyPr/>
          <a:lstStyle/>
          <a:p>
            <a:fld id="{32F83655-DC73-417F-8B26-EB7A1DBB5382}" type="slidenum">
              <a:rPr lang="en-ZA" smtClean="0"/>
              <a:pPr/>
              <a:t>‹#›</a:t>
            </a:fld>
            <a:endParaRPr lang="en-ZA"/>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normAutofit/>
          </a:bodyPr>
          <a:lstStyle>
            <a:lvl1pPr>
              <a:defRPr sz="2400"/>
            </a:lvl1pPr>
            <a:lvl2pPr>
              <a:defRPr sz="2400"/>
            </a:lvl2pPr>
            <a:lvl3pPr>
              <a:defRPr sz="2400"/>
            </a:lvl3pPr>
            <a:lvl4pPr>
              <a:defRPr sz="2400"/>
            </a:lvl4pPr>
            <a:lvl5pPr>
              <a:defRPr sz="2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Date Placeholder 3"/>
          <p:cNvSpPr>
            <a:spLocks noGrp="1"/>
          </p:cNvSpPr>
          <p:nvPr>
            <p:ph type="dt" sz="half" idx="10"/>
          </p:nvPr>
        </p:nvSpPr>
        <p:spPr/>
        <p:txBody>
          <a:bodyPr/>
          <a:lstStyle/>
          <a:p>
            <a:fld id="{744EAEA5-7BFB-4BF3-B902-218CE399D210}" type="datetimeFigureOut">
              <a:rPr lang="en-ZA" smtClean="0"/>
              <a:pPr/>
              <a:t>2017/08/20</a:t>
            </a:fld>
            <a:endParaRPr lang="en-ZA"/>
          </a:p>
        </p:txBody>
      </p:sp>
      <p:sp>
        <p:nvSpPr>
          <p:cNvPr id="6" name="Slide Number Placeholder 5"/>
          <p:cNvSpPr>
            <a:spLocks noGrp="1"/>
          </p:cNvSpPr>
          <p:nvPr>
            <p:ph type="sldNum" sz="quarter" idx="12"/>
          </p:nvPr>
        </p:nvSpPr>
        <p:spPr/>
        <p:txBody>
          <a:bodyPr/>
          <a:lstStyle/>
          <a:p>
            <a:fld id="{32F83655-DC73-417F-8B26-EB7A1DBB5382}" type="slidenum">
              <a:rPr lang="en-ZA" smtClean="0"/>
              <a:pPr/>
              <a:t>‹#›</a:t>
            </a:fld>
            <a:endParaRPr lang="en-ZA"/>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normAutofit/>
          </a:bodyPr>
          <a:lstStyle>
            <a:lvl1pPr>
              <a:defRPr sz="2400"/>
            </a:lvl1pPr>
            <a:lvl2pPr>
              <a:defRPr sz="2400"/>
            </a:lvl2pPr>
            <a:lvl3pPr>
              <a:defRPr sz="2400"/>
            </a:lvl3pPr>
            <a:lvl4pPr>
              <a:defRPr sz="2400"/>
            </a:lvl4pPr>
            <a:lvl5pPr>
              <a:defRPr sz="2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6" name="Slide Number Placeholder 5"/>
          <p:cNvSpPr>
            <a:spLocks noGrp="1"/>
          </p:cNvSpPr>
          <p:nvPr>
            <p:ph type="sldNum" sz="quarter" idx="12"/>
          </p:nvPr>
        </p:nvSpPr>
        <p:spPr/>
        <p:txBody>
          <a:bodyPr/>
          <a:lstStyle/>
          <a:p>
            <a:fld id="{32F83655-DC73-417F-8B26-EB7A1DBB5382}" type="slidenum">
              <a:rPr lang="en-ZA" smtClean="0"/>
              <a:pPr/>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chor="ctr" anchorCtr="0"/>
          <a:lstStyle>
            <a:lvl1pPr>
              <a:defRPr>
                <a:solidFill>
                  <a:srgbClr val="008080"/>
                </a:solidFill>
                <a:latin typeface="Calibri" pitchFamily="34" charset="0"/>
              </a:defRPr>
            </a:lvl1pPr>
          </a:lstStyle>
          <a:p>
            <a:r>
              <a:rPr kumimoji="0" lang="en-US"/>
              <a:t>Click to edit Master title style</a:t>
            </a:r>
            <a:endParaRPr kumimoji="0" lang="en-US" dirty="0"/>
          </a:p>
        </p:txBody>
      </p:sp>
      <p:sp>
        <p:nvSpPr>
          <p:cNvPr id="6" name="Slide Number Placeholder 5"/>
          <p:cNvSpPr>
            <a:spLocks noGrp="1"/>
          </p:cNvSpPr>
          <p:nvPr>
            <p:ph type="sldNum" sz="quarter" idx="12"/>
          </p:nvPr>
        </p:nvSpPr>
        <p:spPr/>
        <p:txBody>
          <a:bodyPr/>
          <a:lstStyle>
            <a:lvl1pPr>
              <a:defRPr>
                <a:latin typeface="Calibri" pitchFamily="34" charset="0"/>
              </a:defRPr>
            </a:lvl1pPr>
          </a:lstStyle>
          <a:p>
            <a:fld id="{32F83655-DC73-417F-8B26-EB7A1DBB5382}" type="slidenum">
              <a:rPr lang="en-ZA" smtClean="0"/>
              <a:pPr/>
              <a:t>‹#›</a:t>
            </a:fld>
            <a:endParaRPr lang="en-ZA" dirty="0"/>
          </a:p>
        </p:txBody>
      </p:sp>
      <p:sp>
        <p:nvSpPr>
          <p:cNvPr id="8" name="Content Placeholder 7"/>
          <p:cNvSpPr>
            <a:spLocks noGrp="1"/>
          </p:cNvSpPr>
          <p:nvPr>
            <p:ph sz="quarter" idx="1"/>
          </p:nvPr>
        </p:nvSpPr>
        <p:spPr>
          <a:xfrm>
            <a:off x="467544" y="1413296"/>
            <a:ext cx="8219256" cy="4680000"/>
          </a:xfrm>
        </p:spPr>
        <p:txBody>
          <a:bodyPr vert="horz">
            <a:normAutofit/>
          </a:bodyPr>
          <a:lstStyle>
            <a:lvl1pPr marL="354013" indent="-354013">
              <a:buFont typeface="Arial" panose="020B0604020202020204" pitchFamily="34" charset="0"/>
              <a:buChar char="•"/>
              <a:defRPr sz="2400">
                <a:effectLst/>
                <a:latin typeface="Calibri" pitchFamily="34" charset="0"/>
              </a:defRPr>
            </a:lvl1pPr>
            <a:lvl2pPr marL="720725" indent="-366713">
              <a:buFont typeface="Arial" panose="020B0604020202020204" pitchFamily="34" charset="0"/>
              <a:buChar char="•"/>
              <a:defRPr sz="2400">
                <a:effectLst/>
                <a:latin typeface="Calibri" pitchFamily="34" charset="0"/>
              </a:defRPr>
            </a:lvl2pPr>
            <a:lvl3pPr marL="1074738" indent="-354013">
              <a:buFont typeface="Arial" panose="020B0604020202020204" pitchFamily="34" charset="0"/>
              <a:buChar char="•"/>
              <a:defRPr sz="2400">
                <a:effectLst/>
                <a:latin typeface="Calibri" pitchFamily="34" charset="0"/>
              </a:defRPr>
            </a:lvl3pPr>
            <a:lvl4pPr marL="1439863" indent="-365125">
              <a:buFont typeface="Arial" panose="020B0604020202020204" pitchFamily="34" charset="0"/>
              <a:buChar char="•"/>
              <a:defRPr sz="2400">
                <a:effectLst/>
                <a:latin typeface="Calibri" pitchFamily="34" charset="0"/>
              </a:defRPr>
            </a:lvl4pPr>
            <a:lvl5pPr marL="1793875" indent="-354013">
              <a:buFont typeface="Arial" panose="020B0604020202020204" pitchFamily="34" charset="0"/>
              <a:buChar char="•"/>
              <a:defRPr sz="2400">
                <a:effectLst/>
                <a:latin typeface="Calibri" pitchFamily="34" charset="0"/>
              </a:defRPr>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ormativ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ZA" dirty="0"/>
              <a:t>Formative Assessment</a:t>
            </a:r>
          </a:p>
        </p:txBody>
      </p:sp>
      <p:sp>
        <p:nvSpPr>
          <p:cNvPr id="5" name="Slide Number Placeholder 4"/>
          <p:cNvSpPr>
            <a:spLocks noGrp="1"/>
          </p:cNvSpPr>
          <p:nvPr>
            <p:ph type="sldNum" sz="quarter" idx="12"/>
          </p:nvPr>
        </p:nvSpPr>
        <p:spPr/>
        <p:txBody>
          <a:bodyPr/>
          <a:lstStyle/>
          <a:p>
            <a:fld id="{042AED99-7FB4-404E-8A97-64753DCE42EC}" type="slidenum">
              <a:rPr lang="en-US" smtClean="0"/>
              <a:pPr/>
              <a:t>‹#›</a:t>
            </a:fld>
            <a:endParaRPr lang="en-US" dirty="0"/>
          </a:p>
        </p:txBody>
      </p:sp>
      <p:pic>
        <p:nvPicPr>
          <p:cNvPr id="7" name="Picture 6" descr="ec_i_formative_2.gif"/>
          <p:cNvPicPr/>
          <p:nvPr userDrawn="1"/>
        </p:nvPicPr>
        <p:blipFill>
          <a:blip r:embed="rId2" cstate="print"/>
          <a:stretch>
            <a:fillRect/>
          </a:stretch>
        </p:blipFill>
        <p:spPr>
          <a:xfrm>
            <a:off x="651017" y="1662708"/>
            <a:ext cx="2120783" cy="720080"/>
          </a:xfrm>
          <a:prstGeom prst="rect">
            <a:avLst/>
          </a:prstGeom>
        </p:spPr>
      </p:pic>
      <p:sp>
        <p:nvSpPr>
          <p:cNvPr id="9" name="Content Placeholder 7"/>
          <p:cNvSpPr>
            <a:spLocks noGrp="1"/>
          </p:cNvSpPr>
          <p:nvPr>
            <p:ph sz="quarter" idx="1" hasCustomPrompt="1"/>
          </p:nvPr>
        </p:nvSpPr>
        <p:spPr>
          <a:xfrm>
            <a:off x="1968500" y="2420888"/>
            <a:ext cx="6502400" cy="1363712"/>
          </a:xfrm>
          <a:ln w="38100">
            <a:solidFill>
              <a:schemeClr val="bg2"/>
            </a:solidFill>
          </a:ln>
        </p:spPr>
        <p:txBody>
          <a:bodyPr vert="horz">
            <a:normAutofit/>
          </a:bodyPr>
          <a:lstStyle>
            <a:lvl1pPr marL="354013" indent="-354013" algn="l">
              <a:buFont typeface="Arial" panose="020B0604020202020204" pitchFamily="34" charset="0"/>
              <a:buChar char="•"/>
              <a:defRPr sz="2400">
                <a:solidFill>
                  <a:schemeClr val="bg2"/>
                </a:solidFill>
                <a:effectLst/>
                <a:latin typeface="Calibri" pitchFamily="34" charset="0"/>
              </a:defRPr>
            </a:lvl1pPr>
            <a:lvl2pPr marL="720725" indent="-366713" algn="l">
              <a:buFont typeface="Arial" panose="020B0604020202020204" pitchFamily="34" charset="0"/>
              <a:buChar char="•"/>
              <a:defRPr sz="2400">
                <a:effectLst/>
                <a:latin typeface="Calibri" pitchFamily="34" charset="0"/>
              </a:defRPr>
            </a:lvl2pPr>
            <a:lvl3pPr marL="1074738" indent="-354013" algn="l">
              <a:buFont typeface="Arial" panose="020B0604020202020204" pitchFamily="34" charset="0"/>
              <a:buChar char="•"/>
              <a:defRPr sz="2400">
                <a:effectLst/>
                <a:latin typeface="Calibri" pitchFamily="34" charset="0"/>
              </a:defRPr>
            </a:lvl3pPr>
            <a:lvl4pPr marL="1439863" indent="-365125" algn="l">
              <a:defRPr sz="2400">
                <a:effectLst/>
                <a:latin typeface="Calibri" pitchFamily="34" charset="0"/>
              </a:defRPr>
            </a:lvl4pPr>
            <a:lvl5pPr marL="1793875" indent="-354013" algn="l">
              <a:defRPr sz="2400">
                <a:effectLst/>
                <a:latin typeface="Calibri" pitchFamily="34" charset="0"/>
              </a:defRPr>
            </a:lvl5pPr>
          </a:lstStyle>
          <a:p>
            <a:pPr lvl="0" eaLnBrk="1" latinLnBrk="0" hangingPunct="1"/>
            <a:r>
              <a:rPr lang="en-US" dirty="0"/>
              <a:t>Complete Formative Activity </a:t>
            </a:r>
          </a:p>
          <a:p>
            <a:pPr lvl="1" eaLnBrk="1" latinLnBrk="0" hangingPunct="1"/>
            <a:r>
              <a:rPr lang="en-US" dirty="0"/>
              <a:t>Second level</a:t>
            </a:r>
          </a:p>
          <a:p>
            <a:pPr lvl="2" eaLnBrk="1" latinLnBrk="0" hangingPunct="1"/>
            <a:r>
              <a:rPr lang="en-US" dirty="0"/>
              <a:t>Third level</a:t>
            </a:r>
          </a:p>
        </p:txBody>
      </p:sp>
    </p:spTree>
    <p:extLst>
      <p:ext uri="{BB962C8B-B14F-4D97-AF65-F5344CB8AC3E}">
        <p14:creationId xmlns:p14="http://schemas.microsoft.com/office/powerpoint/2010/main" val="1167987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mporta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Important</a:t>
            </a:r>
            <a:endParaRPr lang="en-ZA" dirty="0"/>
          </a:p>
        </p:txBody>
      </p:sp>
      <p:sp>
        <p:nvSpPr>
          <p:cNvPr id="3" name="Date Placeholder 2"/>
          <p:cNvSpPr>
            <a:spLocks noGrp="1"/>
          </p:cNvSpPr>
          <p:nvPr>
            <p:ph type="dt" sz="half" idx="10"/>
          </p:nvPr>
        </p:nvSpPr>
        <p:spPr/>
        <p:txBody>
          <a:bodyPr/>
          <a:lstStyle/>
          <a:p>
            <a:fld id="{744EAEA5-7BFB-4BF3-B902-218CE399D210}" type="datetimeFigureOut">
              <a:rPr lang="en-ZA" smtClean="0"/>
              <a:pPr/>
              <a:t>2017/08/20</a:t>
            </a:fld>
            <a:endParaRPr lang="en-ZA" dirty="0"/>
          </a:p>
        </p:txBody>
      </p:sp>
      <p:sp>
        <p:nvSpPr>
          <p:cNvPr id="5" name="Slide Number Placeholder 4"/>
          <p:cNvSpPr>
            <a:spLocks noGrp="1"/>
          </p:cNvSpPr>
          <p:nvPr>
            <p:ph type="sldNum" sz="quarter" idx="12"/>
          </p:nvPr>
        </p:nvSpPr>
        <p:spPr/>
        <p:txBody>
          <a:bodyPr/>
          <a:lstStyle/>
          <a:p>
            <a:fld id="{042AED99-7FB4-404E-8A97-64753DCE42EC}" type="slidenum">
              <a:rPr lang="en-US" smtClean="0"/>
              <a:pPr/>
              <a:t>‹#›</a:t>
            </a:fld>
            <a:endParaRPr lang="en-US" dirty="0"/>
          </a:p>
        </p:txBody>
      </p:sp>
      <p:sp>
        <p:nvSpPr>
          <p:cNvPr id="6" name="Content Placeholder 7"/>
          <p:cNvSpPr>
            <a:spLocks noGrp="1"/>
          </p:cNvSpPr>
          <p:nvPr>
            <p:ph sz="quarter" idx="1" hasCustomPrompt="1"/>
          </p:nvPr>
        </p:nvSpPr>
        <p:spPr>
          <a:xfrm>
            <a:off x="1968500" y="2420888"/>
            <a:ext cx="6502400" cy="2697212"/>
          </a:xfrm>
          <a:ln w="38100">
            <a:solidFill>
              <a:schemeClr val="bg2"/>
            </a:solidFill>
          </a:ln>
        </p:spPr>
        <p:txBody>
          <a:bodyPr vert="horz">
            <a:normAutofit/>
          </a:bodyPr>
          <a:lstStyle>
            <a:lvl1pPr marL="0" indent="0" algn="l">
              <a:buFont typeface="Arial" panose="020B0604020202020204" pitchFamily="34" charset="0"/>
              <a:buNone/>
              <a:defRPr sz="2400">
                <a:solidFill>
                  <a:schemeClr val="bg2"/>
                </a:solidFill>
                <a:effectLst/>
                <a:latin typeface="Calibri" pitchFamily="34" charset="0"/>
              </a:defRPr>
            </a:lvl1pPr>
            <a:lvl2pPr marL="354012" indent="0" algn="l">
              <a:buFont typeface="Arial" panose="020B0604020202020204" pitchFamily="34" charset="0"/>
              <a:buNone/>
              <a:defRPr sz="2400">
                <a:effectLst/>
                <a:latin typeface="Calibri" pitchFamily="34" charset="0"/>
              </a:defRPr>
            </a:lvl2pPr>
            <a:lvl3pPr marL="720725" indent="0" algn="l">
              <a:buFont typeface="Arial" panose="020B0604020202020204" pitchFamily="34" charset="0"/>
              <a:buNone/>
              <a:defRPr sz="2400">
                <a:effectLst/>
                <a:latin typeface="Calibri" pitchFamily="34" charset="0"/>
              </a:defRPr>
            </a:lvl3pPr>
            <a:lvl4pPr marL="1439863" indent="-365125" algn="l">
              <a:defRPr sz="2400">
                <a:effectLst/>
                <a:latin typeface="Calibri" pitchFamily="34" charset="0"/>
              </a:defRPr>
            </a:lvl4pPr>
            <a:lvl5pPr marL="1793875" indent="-354013" algn="l">
              <a:defRPr sz="2400">
                <a:effectLst/>
                <a:latin typeface="Calibri" pitchFamily="34" charset="0"/>
              </a:defRPr>
            </a:lvl5pPr>
          </a:lstStyle>
          <a:p>
            <a:pPr lvl="0" eaLnBrk="1" latinLnBrk="0" hangingPunct="1"/>
            <a:r>
              <a:rPr lang="en-US" dirty="0"/>
              <a:t>Complete Formative Activity </a:t>
            </a:r>
          </a:p>
          <a:p>
            <a:pPr lvl="1" eaLnBrk="1" latinLnBrk="0" hangingPunct="1"/>
            <a:r>
              <a:rPr lang="en-US" dirty="0"/>
              <a:t>Second level</a:t>
            </a:r>
          </a:p>
          <a:p>
            <a:pPr lvl="2" eaLnBrk="1" latinLnBrk="0" hangingPunct="1"/>
            <a:r>
              <a:rPr lang="en-US" dirty="0"/>
              <a:t>Third level</a:t>
            </a:r>
          </a:p>
        </p:txBody>
      </p:sp>
      <p:pic>
        <p:nvPicPr>
          <p:cNvPr id="7" name="Picture 6"/>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03504" y="1637496"/>
            <a:ext cx="2004668" cy="783392"/>
          </a:xfrm>
          <a:prstGeom prst="rect">
            <a:avLst/>
          </a:prstGeom>
          <a:noFill/>
        </p:spPr>
      </p:pic>
    </p:spTree>
    <p:extLst>
      <p:ext uri="{BB962C8B-B14F-4D97-AF65-F5344CB8AC3E}">
        <p14:creationId xmlns:p14="http://schemas.microsoft.com/office/powerpoint/2010/main" val="1351092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scus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Discuss</a:t>
            </a:r>
            <a:endParaRPr lang="en-ZA" dirty="0"/>
          </a:p>
        </p:txBody>
      </p:sp>
      <p:sp>
        <p:nvSpPr>
          <p:cNvPr id="5" name="Slide Number Placeholder 4"/>
          <p:cNvSpPr>
            <a:spLocks noGrp="1"/>
          </p:cNvSpPr>
          <p:nvPr>
            <p:ph type="sldNum" sz="quarter" idx="12"/>
          </p:nvPr>
        </p:nvSpPr>
        <p:spPr/>
        <p:txBody>
          <a:bodyPr/>
          <a:lstStyle/>
          <a:p>
            <a:fld id="{042AED99-7FB4-404E-8A97-64753DCE42EC}" type="slidenum">
              <a:rPr lang="en-US" smtClean="0"/>
              <a:pPr/>
              <a:t>‹#›</a:t>
            </a:fld>
            <a:endParaRPr lang="en-US" dirty="0"/>
          </a:p>
        </p:txBody>
      </p:sp>
      <p:sp>
        <p:nvSpPr>
          <p:cNvPr id="6" name="Text Placeholder 8"/>
          <p:cNvSpPr>
            <a:spLocks noGrp="1"/>
          </p:cNvSpPr>
          <p:nvPr>
            <p:ph type="body" idx="2"/>
          </p:nvPr>
        </p:nvSpPr>
        <p:spPr>
          <a:xfrm>
            <a:off x="467544" y="1412776"/>
            <a:ext cx="2351856" cy="4683224"/>
          </a:xfrm>
          <a:solidFill>
            <a:schemeClr val="bg1">
              <a:lumMod val="65000"/>
            </a:schemeClr>
          </a:solidFill>
        </p:spPr>
        <p:txBody>
          <a:bodyPr vert="vert270" anchor="ctr" anchorCtr="0">
            <a:normAutofit/>
          </a:bodyPr>
          <a:lstStyle>
            <a:lvl1pPr marL="0" indent="0">
              <a:buNone/>
              <a:defRPr sz="9600">
                <a:solidFill>
                  <a:schemeClr val="bg1"/>
                </a:solidFill>
              </a:defRPr>
            </a:lvl1pPr>
          </a:lstStyle>
          <a:p>
            <a:pPr algn="ctr"/>
            <a:r>
              <a:rPr lang="en-ZA" sz="9600" dirty="0">
                <a:solidFill>
                  <a:srgbClr val="FFFFFF"/>
                </a:solidFill>
              </a:rPr>
              <a:t>Activity</a:t>
            </a:r>
            <a:endParaRPr lang="en-ZA" dirty="0">
              <a:solidFill>
                <a:srgbClr val="FFFFFF"/>
              </a:solidFill>
            </a:endParaRPr>
          </a:p>
        </p:txBody>
      </p:sp>
      <p:sp>
        <p:nvSpPr>
          <p:cNvPr id="7" name="Content Placeholder 7"/>
          <p:cNvSpPr>
            <a:spLocks noGrp="1"/>
          </p:cNvSpPr>
          <p:nvPr>
            <p:ph sz="quarter" idx="1" hasCustomPrompt="1"/>
          </p:nvPr>
        </p:nvSpPr>
        <p:spPr>
          <a:xfrm>
            <a:off x="3022600" y="1412776"/>
            <a:ext cx="5626100" cy="4683224"/>
          </a:xfrm>
          <a:ln w="38100">
            <a:solidFill>
              <a:schemeClr val="bg2"/>
            </a:solidFill>
          </a:ln>
        </p:spPr>
        <p:txBody>
          <a:bodyPr vert="horz">
            <a:normAutofit/>
          </a:bodyPr>
          <a:lstStyle>
            <a:lvl1pPr marL="354013" indent="-354013" algn="l">
              <a:buFont typeface="Arial" panose="020B0604020202020204" pitchFamily="34" charset="0"/>
              <a:buChar char="•"/>
              <a:defRPr sz="2400">
                <a:solidFill>
                  <a:schemeClr val="bg2"/>
                </a:solidFill>
                <a:effectLst/>
                <a:latin typeface="Calibri" pitchFamily="34" charset="0"/>
              </a:defRPr>
            </a:lvl1pPr>
            <a:lvl2pPr marL="720725" indent="-366713" algn="l">
              <a:buFont typeface="Arial" panose="020B0604020202020204" pitchFamily="34" charset="0"/>
              <a:buChar char="•"/>
              <a:defRPr sz="2400">
                <a:effectLst/>
                <a:latin typeface="Calibri" pitchFamily="34" charset="0"/>
              </a:defRPr>
            </a:lvl2pPr>
            <a:lvl3pPr marL="1074738" indent="-354013" algn="l">
              <a:buFont typeface="Arial" panose="020B0604020202020204" pitchFamily="34" charset="0"/>
              <a:buChar char="•"/>
              <a:defRPr sz="2400">
                <a:effectLst/>
                <a:latin typeface="Calibri" pitchFamily="34" charset="0"/>
              </a:defRPr>
            </a:lvl3pPr>
            <a:lvl4pPr marL="1439863" indent="-365125" algn="l">
              <a:defRPr sz="2400">
                <a:effectLst/>
                <a:latin typeface="Calibri" pitchFamily="34" charset="0"/>
              </a:defRPr>
            </a:lvl4pPr>
            <a:lvl5pPr marL="1793875" indent="-354013" algn="l">
              <a:defRPr sz="2400">
                <a:effectLst/>
                <a:latin typeface="Calibri" pitchFamily="34" charset="0"/>
              </a:defRPr>
            </a:lvl5pPr>
          </a:lstStyle>
          <a:p>
            <a:pPr lvl="0" eaLnBrk="1" latinLnBrk="0" hangingPunct="1"/>
            <a:r>
              <a:rPr lang="en-US" dirty="0"/>
              <a:t>Complete Formative Activity </a:t>
            </a:r>
          </a:p>
          <a:p>
            <a:pPr lvl="1" eaLnBrk="1" latinLnBrk="0" hangingPunct="1"/>
            <a:r>
              <a:rPr lang="en-US" dirty="0"/>
              <a:t>Second level</a:t>
            </a:r>
          </a:p>
          <a:p>
            <a:pPr lvl="2" eaLnBrk="1" latinLnBrk="0" hangingPunct="1"/>
            <a:r>
              <a:rPr lang="en-US" dirty="0"/>
              <a:t>Third level</a:t>
            </a:r>
          </a:p>
        </p:txBody>
      </p:sp>
      <p:grpSp>
        <p:nvGrpSpPr>
          <p:cNvPr id="8" name="Group 13"/>
          <p:cNvGrpSpPr/>
          <p:nvPr userDrawn="1"/>
        </p:nvGrpSpPr>
        <p:grpSpPr>
          <a:xfrm>
            <a:off x="7153987" y="274638"/>
            <a:ext cx="1532813" cy="794792"/>
            <a:chOff x="4211960" y="4509120"/>
            <a:chExt cx="1944216" cy="1008112"/>
          </a:xfrm>
        </p:grpSpPr>
        <p:sp>
          <p:nvSpPr>
            <p:cNvPr id="9" name="Oval Callout 8"/>
            <p:cNvSpPr/>
            <p:nvPr/>
          </p:nvSpPr>
          <p:spPr>
            <a:xfrm>
              <a:off x="4211960" y="4653136"/>
              <a:ext cx="1440160" cy="864096"/>
            </a:xfrm>
            <a:prstGeom prst="wedgeEllipseCallout">
              <a:avLst>
                <a:gd name="adj1" fmla="val -28841"/>
                <a:gd name="adj2" fmla="val 85381"/>
              </a:avLst>
            </a:prstGeom>
            <a:effectLst>
              <a:outerShdw blurRad="50800" dist="38100" dir="5400000" algn="t"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ZA" dirty="0"/>
            </a:p>
          </p:txBody>
        </p:sp>
        <p:sp>
          <p:nvSpPr>
            <p:cNvPr id="10" name="Oval Callout 9"/>
            <p:cNvSpPr/>
            <p:nvPr/>
          </p:nvSpPr>
          <p:spPr>
            <a:xfrm>
              <a:off x="4716016" y="4509120"/>
              <a:ext cx="1440160" cy="864096"/>
            </a:xfrm>
            <a:prstGeom prst="wedgeEllipseCallout">
              <a:avLst>
                <a:gd name="adj1" fmla="val 36368"/>
                <a:gd name="adj2" fmla="val 93961"/>
              </a:avLst>
            </a:prstGeom>
            <a:solidFill>
              <a:srgbClr val="000099"/>
            </a:solidFill>
            <a:effectLst>
              <a:outerShdw blurRad="50800" dist="38100" dir="5400000" algn="t"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ZA" dirty="0"/>
            </a:p>
          </p:txBody>
        </p:sp>
      </p:grpSp>
    </p:spTree>
    <p:extLst>
      <p:ext uri="{BB962C8B-B14F-4D97-AF65-F5344CB8AC3E}">
        <p14:creationId xmlns:p14="http://schemas.microsoft.com/office/powerpoint/2010/main" val="3216529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7434"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687920" y="952500"/>
            <a:ext cx="7772400" cy="1362075"/>
          </a:xfrm>
        </p:spPr>
        <p:txBody>
          <a:bodyPr anchor="ctr" anchorCtr="0"/>
          <a:lstStyle>
            <a:lvl1pPr algn="ctr">
              <a:buNone/>
              <a:defRPr sz="4000" b="1" cap="none">
                <a:latin typeface="Calibri" pitchFamily="34" charset="0"/>
              </a:defRPr>
            </a:lvl1pPr>
          </a:lstStyle>
          <a:p>
            <a:r>
              <a:rPr kumimoji="0" lang="en-US"/>
              <a:t>Click to edit Master title style</a:t>
            </a:r>
            <a:endParaRPr kumimoji="0" lang="en-US" dirty="0"/>
          </a:p>
        </p:txBody>
      </p:sp>
      <p:sp>
        <p:nvSpPr>
          <p:cNvPr id="3" name="Text Placeholder 2"/>
          <p:cNvSpPr>
            <a:spLocks noGrp="1"/>
          </p:cNvSpPr>
          <p:nvPr>
            <p:ph type="body" idx="1"/>
          </p:nvPr>
        </p:nvSpPr>
        <p:spPr>
          <a:xfrm>
            <a:off x="687920" y="2725738"/>
            <a:ext cx="7772400" cy="2379662"/>
          </a:xfrm>
        </p:spPr>
        <p:txBody>
          <a:bodyPr anchor="t" anchorCtr="0">
            <a:normAutofit/>
          </a:bodyPr>
          <a:lstStyle>
            <a:lvl1pPr marL="0" indent="0" algn="ctr">
              <a:buNone/>
              <a:defRPr sz="4000">
                <a:solidFill>
                  <a:srgbClr val="4D4D4D"/>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6810"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4980778A-6F9D-4141-8080-B8192EADCD40}" type="slidenum">
              <a:rPr lang="en-ZA" smtClean="0"/>
              <a:pPr/>
              <a:t>‹#›</a:t>
            </a:fld>
            <a:endParaRPr lang="en-ZA"/>
          </a:p>
        </p:txBody>
      </p:sp>
      <p:pic>
        <p:nvPicPr>
          <p:cNvPr id="13" name="Picture 12"/>
          <p:cNvPicPr>
            <a:picLocks noChangeAspect="1"/>
          </p:cNvPicPr>
          <p:nvPr userDrawn="1"/>
        </p:nvPicPr>
        <p:blipFill>
          <a:blip r:embed="rId2"/>
          <a:stretch>
            <a:fillRect/>
          </a:stretch>
        </p:blipFill>
        <p:spPr>
          <a:xfrm>
            <a:off x="3706293" y="6557105"/>
            <a:ext cx="1731414" cy="286537"/>
          </a:xfrm>
          <a:prstGeom prst="rect">
            <a:avLst/>
          </a:prstGeom>
        </p:spPr>
      </p:pic>
      <p:pic>
        <p:nvPicPr>
          <p:cNvPr id="12" name="Picture 11" descr="A close up of a sign&#10;&#10;Description generated with high confidence">
            <a:extLst>
              <a:ext uri="{FF2B5EF4-FFF2-40B4-BE49-F238E27FC236}">
                <a16:creationId xmlns:a16="http://schemas.microsoft.com/office/drawing/2014/main" id="{38FDD673-7746-4F7A-9CBD-7BAEB73986D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79597" y="6208776"/>
            <a:ext cx="864000" cy="541893"/>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lstStyle/>
          <a:p>
            <a:r>
              <a:rPr kumimoji="0" lang="en-US"/>
              <a:t>Click to edit Master title style</a:t>
            </a:r>
          </a:p>
        </p:txBody>
      </p:sp>
      <p:sp>
        <p:nvSpPr>
          <p:cNvPr id="7" name="Slide Number Placeholder 6"/>
          <p:cNvSpPr>
            <a:spLocks noGrp="1"/>
          </p:cNvSpPr>
          <p:nvPr>
            <p:ph type="sldNum" sz="quarter" idx="12"/>
          </p:nvPr>
        </p:nvSpPr>
        <p:spPr/>
        <p:txBody>
          <a:bodyPr/>
          <a:lstStyle/>
          <a:p>
            <a:fld id="{32F83655-DC73-417F-8B26-EB7A1DBB5382}" type="slidenum">
              <a:rPr lang="en-ZA" smtClean="0"/>
              <a:pPr/>
              <a:t>‹#›</a:t>
            </a:fld>
            <a:endParaRPr lang="en-ZA"/>
          </a:p>
        </p:txBody>
      </p:sp>
      <p:sp>
        <p:nvSpPr>
          <p:cNvPr id="9" name="Content Placeholder 8"/>
          <p:cNvSpPr>
            <a:spLocks noGrp="1"/>
          </p:cNvSpPr>
          <p:nvPr>
            <p:ph sz="quarter" idx="1"/>
          </p:nvPr>
        </p:nvSpPr>
        <p:spPr>
          <a:xfrm>
            <a:off x="467544" y="1447800"/>
            <a:ext cx="3960000" cy="4680000"/>
          </a:xfrm>
        </p:spPr>
        <p:txBody>
          <a:bodyPr vert="horz">
            <a:normAutofit/>
          </a:bodyPr>
          <a:lstStyle>
            <a:lvl1pPr>
              <a:defRPr sz="2400"/>
            </a:lvl1pPr>
            <a:lvl2pPr>
              <a:defRPr sz="2400"/>
            </a:lvl2pPr>
            <a:lvl3pPr>
              <a:defRPr sz="2400"/>
            </a:lvl3pPr>
            <a:lvl4pPr>
              <a:defRPr sz="2400"/>
            </a:lvl4pPr>
            <a:lvl5pPr>
              <a:defRPr sz="2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11" name="Content Placeholder 10"/>
          <p:cNvSpPr>
            <a:spLocks noGrp="1"/>
          </p:cNvSpPr>
          <p:nvPr>
            <p:ph sz="quarter" idx="2"/>
          </p:nvPr>
        </p:nvSpPr>
        <p:spPr>
          <a:xfrm>
            <a:off x="4716016" y="1447800"/>
            <a:ext cx="3960000" cy="4680000"/>
          </a:xfrm>
        </p:spPr>
        <p:txBody>
          <a:bodyPr vert="horz">
            <a:normAutofit/>
          </a:bodyPr>
          <a:lstStyle>
            <a:lvl1pPr>
              <a:defRPr sz="2400"/>
            </a:lvl1pPr>
            <a:lvl2pPr>
              <a:defRPr sz="2400"/>
            </a:lvl2pPr>
            <a:lvl3pPr>
              <a:defRPr sz="2400"/>
            </a:lvl3pPr>
            <a:lvl4pPr>
              <a:defRPr sz="2400"/>
            </a:lvl4pPr>
            <a:lvl5pPr>
              <a:defRPr sz="2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7544" y="273050"/>
            <a:ext cx="8219256" cy="1008000"/>
          </a:xfrm>
        </p:spPr>
        <p:txBody>
          <a:bodyPr anchor="ctr" anchorCtr="0"/>
          <a:lstStyle>
            <a:lvl1pPr>
              <a:defRPr/>
            </a:lvl1pPr>
          </a:lstStyle>
          <a:p>
            <a:r>
              <a:rPr kumimoji="0" lang="en-US"/>
              <a:t>Click to edit Master title style</a:t>
            </a:r>
            <a:endParaRPr kumimoji="0" lang="en-US" dirty="0"/>
          </a:p>
        </p:txBody>
      </p:sp>
      <p:sp>
        <p:nvSpPr>
          <p:cNvPr id="3" name="Text Placeholder 2"/>
          <p:cNvSpPr>
            <a:spLocks noGrp="1"/>
          </p:cNvSpPr>
          <p:nvPr>
            <p:ph type="body" idx="1"/>
          </p:nvPr>
        </p:nvSpPr>
        <p:spPr>
          <a:xfrm>
            <a:off x="467544" y="1412776"/>
            <a:ext cx="39600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16016" y="1412776"/>
            <a:ext cx="39600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9" name="Slide Number Placeholder 8"/>
          <p:cNvSpPr>
            <a:spLocks noGrp="1"/>
          </p:cNvSpPr>
          <p:nvPr>
            <p:ph type="sldNum" sz="quarter" idx="12"/>
          </p:nvPr>
        </p:nvSpPr>
        <p:spPr/>
        <p:txBody>
          <a:bodyPr/>
          <a:lstStyle/>
          <a:p>
            <a:fld id="{32F83655-DC73-417F-8B26-EB7A1DBB5382}" type="slidenum">
              <a:rPr lang="en-ZA" smtClean="0"/>
              <a:pPr/>
              <a:t>‹#›</a:t>
            </a:fld>
            <a:endParaRPr lang="en-ZA"/>
          </a:p>
        </p:txBody>
      </p:sp>
      <p:sp>
        <p:nvSpPr>
          <p:cNvPr id="11" name="Content Placeholder 10"/>
          <p:cNvSpPr>
            <a:spLocks noGrp="1"/>
          </p:cNvSpPr>
          <p:nvPr>
            <p:ph sz="half" idx="2"/>
          </p:nvPr>
        </p:nvSpPr>
        <p:spPr>
          <a:xfrm>
            <a:off x="467544" y="2247900"/>
            <a:ext cx="3960000" cy="3886200"/>
          </a:xfrm>
        </p:spPr>
        <p:txBody>
          <a:bodyPr vert="horz">
            <a:normAutofit/>
          </a:bodyPr>
          <a:lstStyle>
            <a:lvl1pPr>
              <a:defRPr sz="2400"/>
            </a:lvl1pPr>
            <a:lvl2pPr>
              <a:defRPr sz="2400"/>
            </a:lvl2pPr>
            <a:lvl3pPr>
              <a:defRPr sz="2400"/>
            </a:lvl3pPr>
            <a:lvl4pPr>
              <a:defRPr sz="2400"/>
            </a:lvl4pPr>
            <a:lvl5pPr>
              <a:defRPr sz="2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13" name="Content Placeholder 12"/>
          <p:cNvSpPr>
            <a:spLocks noGrp="1"/>
          </p:cNvSpPr>
          <p:nvPr>
            <p:ph sz="half" idx="4"/>
          </p:nvPr>
        </p:nvSpPr>
        <p:spPr>
          <a:xfrm>
            <a:off x="4716016" y="2247900"/>
            <a:ext cx="3960000" cy="3886200"/>
          </a:xfrm>
        </p:spPr>
        <p:txBody>
          <a:bodyPr vert="horz">
            <a:normAutofit/>
          </a:bodyPr>
          <a:lstStyle>
            <a:lvl1pPr>
              <a:defRPr sz="2400"/>
            </a:lvl1pPr>
            <a:lvl2pPr>
              <a:defRPr sz="2400"/>
            </a:lvl2pPr>
            <a:lvl3pPr>
              <a:defRPr sz="2400"/>
            </a:lvl3pPr>
            <a:lvl4pPr>
              <a:defRPr sz="2400"/>
            </a:lvl4pPr>
            <a:lvl5pPr>
              <a:defRPr sz="2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lstStyle/>
          <a:p>
            <a:r>
              <a:rPr kumimoji="0" lang="en-US"/>
              <a:t>Click to edit Master title style</a:t>
            </a:r>
            <a:endParaRPr kumimoji="0" lang="en-US" dirty="0"/>
          </a:p>
        </p:txBody>
      </p:sp>
      <p:sp>
        <p:nvSpPr>
          <p:cNvPr id="5" name="Slide Number Placeholder 4"/>
          <p:cNvSpPr>
            <a:spLocks noGrp="1"/>
          </p:cNvSpPr>
          <p:nvPr>
            <p:ph type="sldNum" sz="quarter" idx="12"/>
          </p:nvPr>
        </p:nvSpPr>
        <p:spPr/>
        <p:txBody>
          <a:bodyPr/>
          <a:lstStyle/>
          <a:p>
            <a:fld id="{32F83655-DC73-417F-8B26-EB7A1DBB5382}" type="slidenum">
              <a:rPr lang="en-ZA" smtClean="0"/>
              <a:pPr/>
              <a:t>‹#›</a:t>
            </a:fld>
            <a:endParaRPr lang="en-Z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467544" y="274638"/>
            <a:ext cx="8219256" cy="1008000"/>
          </a:xfrm>
          <a:prstGeom prst="rect">
            <a:avLst/>
          </a:prstGeom>
        </p:spPr>
        <p:txBody>
          <a:bodyPr bIns="91440" anchor="ctr" anchorCtr="0">
            <a:normAutofit/>
          </a:bodyPr>
          <a:lstStyle/>
          <a:p>
            <a:r>
              <a:rPr kumimoji="0" lang="en-US"/>
              <a:t>Click to edit Master title style</a:t>
            </a:r>
            <a:endParaRPr kumimoji="0" lang="en-US" dirty="0"/>
          </a:p>
        </p:txBody>
      </p:sp>
      <p:sp>
        <p:nvSpPr>
          <p:cNvPr id="13" name="Text Placeholder 12"/>
          <p:cNvSpPr>
            <a:spLocks noGrp="1"/>
          </p:cNvSpPr>
          <p:nvPr>
            <p:ph type="body" idx="1"/>
          </p:nvPr>
        </p:nvSpPr>
        <p:spPr>
          <a:xfrm>
            <a:off x="467544" y="1413296"/>
            <a:ext cx="8219256" cy="4680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44EAEA5-7BFB-4BF3-B902-218CE399D210}" type="datetimeFigureOut">
              <a:rPr lang="en-ZA" smtClean="0"/>
              <a:pPr/>
              <a:t>2017/08/20</a:t>
            </a:fld>
            <a:endParaRPr lang="en-ZA"/>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42AED99-7FB4-404E-8A97-64753DCE42EC}" type="slidenum">
              <a:rPr lang="en-US" smtClean="0"/>
              <a:pPr/>
              <a:t>‹#›</a:t>
            </a:fld>
            <a:endParaRPr lang="en-US" dirty="0"/>
          </a:p>
        </p:txBody>
      </p:sp>
      <p:pic>
        <p:nvPicPr>
          <p:cNvPr id="4" name="Picture 3"/>
          <p:cNvPicPr>
            <a:picLocks noChangeAspect="1"/>
          </p:cNvPicPr>
          <p:nvPr userDrawn="1"/>
        </p:nvPicPr>
        <p:blipFill>
          <a:blip r:embed="rId16"/>
          <a:stretch>
            <a:fillRect/>
          </a:stretch>
        </p:blipFill>
        <p:spPr>
          <a:xfrm>
            <a:off x="3711465" y="6524044"/>
            <a:ext cx="1731414" cy="286537"/>
          </a:xfrm>
          <a:prstGeom prst="rect">
            <a:avLst/>
          </a:prstGeom>
        </p:spPr>
      </p:pic>
      <p:pic>
        <p:nvPicPr>
          <p:cNvPr id="5" name="Picture 4" descr="A close up of a sign&#10;&#10;Description generated with high confidence">
            <a:extLst>
              <a:ext uri="{FF2B5EF4-FFF2-40B4-BE49-F238E27FC236}">
                <a16:creationId xmlns:a16="http://schemas.microsoft.com/office/drawing/2014/main" id="{0B91767A-BAE0-4AE4-9A0B-BC76D626617B}"/>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7814690" y="6125419"/>
            <a:ext cx="864000" cy="541893"/>
          </a:xfrm>
          <a:prstGeom prst="rect">
            <a:avLst/>
          </a:prstGeom>
        </p:spPr>
      </p:pic>
    </p:spTree>
  </p:cSld>
  <p:clrMap bg1="lt1" tx1="dk1" bg2="lt2" tx2="dk2" accent1="accent1" accent2="accent2" accent3="accent3" accent4="accent4" accent5="accent5" accent6="accent6" hlink="hlink" folHlink="folHlink"/>
  <p:sldLayoutIdLst>
    <p:sldLayoutId id="2147483793" r:id="rId1"/>
    <p:sldLayoutId id="2147483794" r:id="rId2"/>
    <p:sldLayoutId id="2147483804" r:id="rId3"/>
    <p:sldLayoutId id="2147483805" r:id="rId4"/>
    <p:sldLayoutId id="2147483806" r:id="rId5"/>
    <p:sldLayoutId id="2147483795" r:id="rId6"/>
    <p:sldLayoutId id="2147483796" r:id="rId7"/>
    <p:sldLayoutId id="2147483797" r:id="rId8"/>
    <p:sldLayoutId id="2147483798" r:id="rId9"/>
    <p:sldLayoutId id="2147483799" r:id="rId10"/>
    <p:sldLayoutId id="2147483800" r:id="rId11"/>
    <p:sldLayoutId id="2147483801" r:id="rId12"/>
    <p:sldLayoutId id="2147483802" r:id="rId13"/>
    <p:sldLayoutId id="2147483803" r:id="rId14"/>
  </p:sldLayoutIdLst>
  <p:hf hdr="0" dt="0"/>
  <p:txStyles>
    <p:titleStyle>
      <a:lvl1pPr algn="l" rtl="0" eaLnBrk="1" latinLnBrk="0" hangingPunct="1">
        <a:spcBef>
          <a:spcPct val="0"/>
        </a:spcBef>
        <a:buNone/>
        <a:defRPr kumimoji="0" sz="4000" b="1" kern="1200">
          <a:solidFill>
            <a:srgbClr val="008080"/>
          </a:solidFill>
          <a:latin typeface="Calibri" pitchFamily="34" charset="0"/>
          <a:ea typeface="+mj-ea"/>
          <a:cs typeface="+mj-cs"/>
        </a:defRPr>
      </a:lvl1pPr>
    </p:titleStyle>
    <p:bodyStyle>
      <a:lvl1pPr marL="354013" indent="-354013" algn="l" rtl="0" eaLnBrk="1" latinLnBrk="0" hangingPunct="1">
        <a:spcBef>
          <a:spcPts val="580"/>
        </a:spcBef>
        <a:buClr>
          <a:schemeClr val="accent1"/>
        </a:buClr>
        <a:buSzPct val="85000"/>
        <a:buFont typeface="Wingdings 2"/>
        <a:buChar char=""/>
        <a:defRPr kumimoji="0" sz="2400" kern="1200">
          <a:solidFill>
            <a:schemeClr val="tx1"/>
          </a:solidFill>
          <a:effectLst/>
          <a:latin typeface="Calibri" pitchFamily="34" charset="0"/>
          <a:ea typeface="+mn-ea"/>
          <a:cs typeface="+mn-cs"/>
        </a:defRPr>
      </a:lvl1pPr>
      <a:lvl2pPr marL="720725" indent="-366713" algn="l" rtl="0" eaLnBrk="1" latinLnBrk="0" hangingPunct="1">
        <a:spcBef>
          <a:spcPts val="370"/>
        </a:spcBef>
        <a:buClr>
          <a:srgbClr val="008080"/>
        </a:buClr>
        <a:buSzPct val="85000"/>
        <a:buFont typeface="Wingdings 2"/>
        <a:buChar char=""/>
        <a:defRPr kumimoji="0" sz="2400" kern="1200">
          <a:solidFill>
            <a:schemeClr val="tx1"/>
          </a:solidFill>
          <a:effectLst/>
          <a:latin typeface="Calibri" pitchFamily="34" charset="0"/>
          <a:ea typeface="+mn-ea"/>
          <a:cs typeface="+mn-cs"/>
        </a:defRPr>
      </a:lvl2pPr>
      <a:lvl3pPr marL="1074738" indent="-354013" algn="l" rtl="0" eaLnBrk="1" latinLnBrk="0" hangingPunct="1">
        <a:spcBef>
          <a:spcPts val="370"/>
        </a:spcBef>
        <a:buClr>
          <a:schemeClr val="accent1">
            <a:tint val="60000"/>
          </a:schemeClr>
        </a:buClr>
        <a:buSzPct val="90000"/>
        <a:buFont typeface="Wingdings 2"/>
        <a:buChar char=""/>
        <a:defRPr kumimoji="0" sz="2400" kern="1200">
          <a:solidFill>
            <a:schemeClr val="tx1"/>
          </a:solidFill>
          <a:effectLst/>
          <a:latin typeface="Calibri" pitchFamily="34" charset="0"/>
          <a:ea typeface="+mn-ea"/>
          <a:cs typeface="+mn-cs"/>
        </a:defRPr>
      </a:lvl3pPr>
      <a:lvl4pPr marL="1439863" indent="-365125" algn="l" rtl="0" eaLnBrk="1" latinLnBrk="0" hangingPunct="1">
        <a:spcBef>
          <a:spcPts val="370"/>
        </a:spcBef>
        <a:buClr>
          <a:schemeClr val="accent3"/>
        </a:buClr>
        <a:buSzPct val="80000"/>
        <a:buFont typeface="Courier New" pitchFamily="49" charset="0"/>
        <a:buChar char="o"/>
        <a:defRPr kumimoji="0" sz="2400" kern="1200">
          <a:solidFill>
            <a:schemeClr val="tx1"/>
          </a:solidFill>
          <a:effectLst/>
          <a:latin typeface="Calibri" pitchFamily="34" charset="0"/>
          <a:ea typeface="+mn-ea"/>
          <a:cs typeface="+mn-cs"/>
        </a:defRPr>
      </a:lvl4pPr>
      <a:lvl5pPr marL="1793875" indent="-354013" algn="l" rtl="0" eaLnBrk="1" latinLnBrk="0" hangingPunct="1">
        <a:spcBef>
          <a:spcPts val="370"/>
        </a:spcBef>
        <a:buClr>
          <a:schemeClr val="accent3"/>
        </a:buClr>
        <a:buFont typeface="Arial" pitchFamily="34" charset="0"/>
        <a:buChar char="•"/>
        <a:defRPr kumimoji="0" sz="2400" kern="1200">
          <a:solidFill>
            <a:schemeClr val="tx1"/>
          </a:solidFill>
          <a:effectLst/>
          <a:latin typeface="Calibri" pitchFamily="34" charset="0"/>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980778A-6F9D-4141-8080-B8192EADCD40}" type="slidenum">
              <a:rPr lang="en-ZA" smtClean="0"/>
              <a:pPr/>
              <a:t>1</a:t>
            </a:fld>
            <a:endParaRPr lang="en-ZA"/>
          </a:p>
        </p:txBody>
      </p:sp>
      <p:sp>
        <p:nvSpPr>
          <p:cNvPr id="4" name="Title 3"/>
          <p:cNvSpPr>
            <a:spLocks noGrp="1"/>
          </p:cNvSpPr>
          <p:nvPr>
            <p:ph type="ctrTitle"/>
          </p:nvPr>
        </p:nvSpPr>
        <p:spPr/>
        <p:txBody>
          <a:bodyPr/>
          <a:lstStyle/>
          <a:p>
            <a:r>
              <a:rPr lang="en-ZA" dirty="0"/>
              <a:t>Moderator Training Programme</a:t>
            </a:r>
          </a:p>
        </p:txBody>
      </p:sp>
      <p:sp>
        <p:nvSpPr>
          <p:cNvPr id="5" name="Subtitle 4"/>
          <p:cNvSpPr>
            <a:spLocks noGrp="1"/>
          </p:cNvSpPr>
          <p:nvPr>
            <p:ph type="subTitle" idx="1"/>
          </p:nvPr>
        </p:nvSpPr>
        <p:spPr/>
        <p:txBody>
          <a:bodyPr/>
          <a:lstStyle/>
          <a:p>
            <a:r>
              <a:rPr lang="en-ZA" dirty="0"/>
              <a:t>Conduct Moderation</a:t>
            </a:r>
          </a:p>
          <a:p>
            <a:r>
              <a:rPr lang="en-ZA" dirty="0"/>
              <a:t> </a:t>
            </a:r>
          </a:p>
          <a:p>
            <a:r>
              <a:rPr lang="en-ZA" dirty="0"/>
              <a:t> </a:t>
            </a:r>
          </a:p>
          <a:p>
            <a:r>
              <a:rPr lang="en-ZA" dirty="0"/>
              <a:t>Unit Standard ID 115759  |  NQF Level 6|  Credits 10</a:t>
            </a:r>
          </a:p>
          <a:p>
            <a:endParaRPr lang="en-ZA" sz="1800" dirty="0"/>
          </a:p>
        </p:txBody>
      </p:sp>
    </p:spTree>
    <p:extLst>
      <p:ext uri="{BB962C8B-B14F-4D97-AF65-F5344CB8AC3E}">
        <p14:creationId xmlns:p14="http://schemas.microsoft.com/office/powerpoint/2010/main" val="2567743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10</a:t>
            </a:fld>
            <a:endParaRPr lang="en-ZA" dirty="0"/>
          </a:p>
        </p:txBody>
      </p:sp>
      <p:sp>
        <p:nvSpPr>
          <p:cNvPr id="5" name="Content Placeholder 4"/>
          <p:cNvSpPr>
            <a:spLocks noGrp="1"/>
          </p:cNvSpPr>
          <p:nvPr>
            <p:ph sz="quarter" idx="1"/>
          </p:nvPr>
        </p:nvSpPr>
        <p:spPr/>
        <p:txBody>
          <a:bodyPr/>
          <a:lstStyle/>
          <a:p>
            <a:pPr>
              <a:spcBef>
                <a:spcPts val="0"/>
              </a:spcBef>
              <a:buClrTx/>
              <a:buSzTx/>
            </a:pPr>
            <a:r>
              <a:rPr lang="en-ZA" dirty="0"/>
              <a:t>Those who have achieved this unit standard will be able to moderate assessments in terms of the relevant outcome statements and quality assurance requirements. The candidate-moderator will be able to use the prescribed Quality Assurance procedures in a fair, valid, reliable and practicable manner that is free of all bias and discrimination, paying particular attention to the three groups targeted for redress: race, gender and disability. </a:t>
            </a:r>
          </a:p>
        </p:txBody>
      </p:sp>
    </p:spTree>
    <p:extLst>
      <p:ext uri="{BB962C8B-B14F-4D97-AF65-F5344CB8AC3E}">
        <p14:creationId xmlns:p14="http://schemas.microsoft.com/office/powerpoint/2010/main" val="341733951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Pre-Assessment Moderation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100</a:t>
            </a:fld>
            <a:endParaRPr lang="en-ZA" dirty="0"/>
          </a:p>
        </p:txBody>
      </p:sp>
      <p:sp>
        <p:nvSpPr>
          <p:cNvPr id="5" name="Content Placeholder 4"/>
          <p:cNvSpPr>
            <a:spLocks noGrp="1"/>
          </p:cNvSpPr>
          <p:nvPr>
            <p:ph sz="quarter" idx="1"/>
          </p:nvPr>
        </p:nvSpPr>
        <p:spPr/>
        <p:txBody>
          <a:bodyPr/>
          <a:lstStyle/>
          <a:p>
            <a:r>
              <a:rPr lang="en-ZA" dirty="0"/>
              <a:t>Assure assessor competence, or conduct training if there are knowledge and skills gaps.</a:t>
            </a:r>
          </a:p>
          <a:p>
            <a:r>
              <a:rPr lang="en-ZA" dirty="0"/>
              <a:t>Assure the quality of competency guides.</a:t>
            </a:r>
          </a:p>
          <a:p>
            <a:r>
              <a:rPr lang="en-ZA" dirty="0"/>
              <a:t>Check assessment plans, tasks, schedules, workbooks, checklists and examples.</a:t>
            </a:r>
          </a:p>
          <a:p>
            <a:r>
              <a:rPr lang="en-ZA" dirty="0"/>
              <a:t>Prepare a Moderation Plan to match the Assessment Plan.</a:t>
            </a:r>
          </a:p>
          <a:p>
            <a:endParaRPr lang="en-ZA" dirty="0"/>
          </a:p>
        </p:txBody>
      </p:sp>
    </p:spTree>
    <p:extLst>
      <p:ext uri="{BB962C8B-B14F-4D97-AF65-F5344CB8AC3E}">
        <p14:creationId xmlns:p14="http://schemas.microsoft.com/office/powerpoint/2010/main" val="126918982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Tasks: During Training &amp; Assessment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101</a:t>
            </a:fld>
            <a:endParaRPr lang="en-ZA" dirty="0"/>
          </a:p>
        </p:txBody>
      </p:sp>
      <p:sp>
        <p:nvSpPr>
          <p:cNvPr id="5" name="Content Placeholder 4"/>
          <p:cNvSpPr>
            <a:spLocks noGrp="1"/>
          </p:cNvSpPr>
          <p:nvPr>
            <p:ph sz="quarter" idx="1"/>
          </p:nvPr>
        </p:nvSpPr>
        <p:spPr/>
        <p:txBody>
          <a:bodyPr/>
          <a:lstStyle/>
          <a:p>
            <a:pPr lvl="0" fontAlgn="base"/>
            <a:r>
              <a:rPr lang="en-ZA" dirty="0"/>
              <a:t>Administrative and quality assurance tasks.</a:t>
            </a:r>
          </a:p>
          <a:p>
            <a:pPr lvl="0" fontAlgn="base"/>
            <a:r>
              <a:rPr lang="en-ZA" dirty="0"/>
              <a:t>Assessment, recording and reporting.</a:t>
            </a:r>
          </a:p>
          <a:p>
            <a:pPr lvl="0" fontAlgn="base"/>
            <a:r>
              <a:rPr lang="en-ZA" dirty="0"/>
              <a:t>On-site moderation of assessment process for a sample of assessment events.</a:t>
            </a:r>
          </a:p>
          <a:p>
            <a:pPr lvl="0" fontAlgn="base"/>
            <a:r>
              <a:rPr lang="en-ZA" dirty="0"/>
              <a:t>Sample of assessment tasks moderated ensuring training to pick up problems before final portfolio assessment.</a:t>
            </a:r>
          </a:p>
          <a:p>
            <a:pPr lvl="0" fontAlgn="base"/>
            <a:r>
              <a:rPr lang="en-ZA" dirty="0"/>
              <a:t>All assessment tasks and / or portfolio submitted for final moderation.</a:t>
            </a:r>
          </a:p>
          <a:p>
            <a:endParaRPr lang="en-ZA" dirty="0"/>
          </a:p>
        </p:txBody>
      </p:sp>
    </p:spTree>
    <p:extLst>
      <p:ext uri="{BB962C8B-B14F-4D97-AF65-F5344CB8AC3E}">
        <p14:creationId xmlns:p14="http://schemas.microsoft.com/office/powerpoint/2010/main" val="362447587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Post Assessment Moderation &amp;  Assessment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102</a:t>
            </a:fld>
            <a:endParaRPr lang="en-ZA" dirty="0"/>
          </a:p>
        </p:txBody>
      </p:sp>
      <p:sp>
        <p:nvSpPr>
          <p:cNvPr id="5" name="Content Placeholder 4"/>
          <p:cNvSpPr>
            <a:spLocks noGrp="1"/>
          </p:cNvSpPr>
          <p:nvPr>
            <p:ph sz="quarter" idx="1"/>
          </p:nvPr>
        </p:nvSpPr>
        <p:spPr/>
        <p:txBody>
          <a:bodyPr/>
          <a:lstStyle/>
          <a:p>
            <a:r>
              <a:rPr lang="en-ZA" dirty="0"/>
              <a:t>Moderator receives necessary documentation.</a:t>
            </a:r>
          </a:p>
          <a:p>
            <a:pPr lvl="0" fontAlgn="base"/>
            <a:r>
              <a:rPr lang="en-ZA" dirty="0"/>
              <a:t>Moderator conducts moderation.</a:t>
            </a:r>
          </a:p>
          <a:p>
            <a:pPr lvl="0" fontAlgn="base"/>
            <a:r>
              <a:rPr lang="en-ZA" dirty="0"/>
              <a:t>Moderator makes intervention to correct standards if necessary.</a:t>
            </a:r>
          </a:p>
          <a:p>
            <a:pPr lvl="0" fontAlgn="base"/>
            <a:r>
              <a:rPr lang="en-ZA" dirty="0"/>
              <a:t>Moderator gives written feedback to assessors.</a:t>
            </a:r>
          </a:p>
          <a:p>
            <a:pPr lvl="0" fontAlgn="base"/>
            <a:r>
              <a:rPr lang="en-ZA" dirty="0"/>
              <a:t>Moderator writes and submits report.</a:t>
            </a:r>
          </a:p>
          <a:p>
            <a:pPr lvl="0" fontAlgn="base"/>
            <a:r>
              <a:rPr lang="en-ZA" dirty="0"/>
              <a:t>Results are submitted to the ETQA for verification.</a:t>
            </a:r>
          </a:p>
          <a:p>
            <a:endParaRPr lang="en-ZA" dirty="0"/>
          </a:p>
        </p:txBody>
      </p:sp>
    </p:spTree>
    <p:extLst>
      <p:ext uri="{BB962C8B-B14F-4D97-AF65-F5344CB8AC3E}">
        <p14:creationId xmlns:p14="http://schemas.microsoft.com/office/powerpoint/2010/main" val="397190132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Phases of Moderation</a:t>
            </a:r>
          </a:p>
        </p:txBody>
      </p:sp>
      <p:sp>
        <p:nvSpPr>
          <p:cNvPr id="4" name="Slide Number Placeholder 3"/>
          <p:cNvSpPr>
            <a:spLocks noGrp="1"/>
          </p:cNvSpPr>
          <p:nvPr>
            <p:ph type="sldNum" sz="quarter" idx="12"/>
          </p:nvPr>
        </p:nvSpPr>
        <p:spPr/>
        <p:txBody>
          <a:bodyPr/>
          <a:lstStyle/>
          <a:p>
            <a:fld id="{042AED99-7FB4-404E-8A97-64753DCE42EC}" type="slidenum">
              <a:rPr lang="en-US" smtClean="0"/>
              <a:pPr/>
              <a:t>103</a:t>
            </a:fld>
            <a:endParaRPr lang="en-US" dirty="0"/>
          </a:p>
        </p:txBody>
      </p:sp>
      <p:sp>
        <p:nvSpPr>
          <p:cNvPr id="5" name="Content Placeholder 4"/>
          <p:cNvSpPr>
            <a:spLocks noGrp="1"/>
          </p:cNvSpPr>
          <p:nvPr>
            <p:ph sz="quarter" idx="1"/>
          </p:nvPr>
        </p:nvSpPr>
        <p:spPr/>
        <p:txBody>
          <a:bodyPr/>
          <a:lstStyle/>
          <a:p>
            <a:r>
              <a:rPr lang="en-ZA" dirty="0"/>
              <a:t>It is important that each phase of moderation is thoroughly planned for, and that documentation is prepared in line with the moderation system requirements and in such a way that moderation decisions are clearly documented.</a:t>
            </a:r>
          </a:p>
          <a:p>
            <a:endParaRPr lang="en-ZA" dirty="0"/>
          </a:p>
        </p:txBody>
      </p:sp>
    </p:spTree>
    <p:extLst>
      <p:ext uri="{BB962C8B-B14F-4D97-AF65-F5344CB8AC3E}">
        <p14:creationId xmlns:p14="http://schemas.microsoft.com/office/powerpoint/2010/main" val="72321798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Discuss</a:t>
            </a:r>
          </a:p>
        </p:txBody>
      </p:sp>
      <p:sp>
        <p:nvSpPr>
          <p:cNvPr id="4" name="Slide Number Placeholder 3"/>
          <p:cNvSpPr>
            <a:spLocks noGrp="1"/>
          </p:cNvSpPr>
          <p:nvPr>
            <p:ph type="sldNum" sz="quarter" idx="12"/>
          </p:nvPr>
        </p:nvSpPr>
        <p:spPr/>
        <p:txBody>
          <a:bodyPr/>
          <a:lstStyle/>
          <a:p>
            <a:fld id="{042AED99-7FB4-404E-8A97-64753DCE42EC}" type="slidenum">
              <a:rPr lang="en-US" smtClean="0"/>
              <a:pPr/>
              <a:t>104</a:t>
            </a:fld>
            <a:endParaRPr lang="en-US" dirty="0"/>
          </a:p>
        </p:txBody>
      </p:sp>
      <p:sp>
        <p:nvSpPr>
          <p:cNvPr id="5" name="Text Placeholder 4"/>
          <p:cNvSpPr>
            <a:spLocks noGrp="1"/>
          </p:cNvSpPr>
          <p:nvPr>
            <p:ph type="body" idx="2"/>
          </p:nvPr>
        </p:nvSpPr>
        <p:spPr/>
        <p:txBody>
          <a:bodyPr/>
          <a:lstStyle/>
          <a:p>
            <a:pPr algn="ctr"/>
            <a:r>
              <a:rPr lang="en-ZA" dirty="0"/>
              <a:t>Activity</a:t>
            </a:r>
          </a:p>
        </p:txBody>
      </p:sp>
      <p:sp>
        <p:nvSpPr>
          <p:cNvPr id="6" name="Content Placeholder 5"/>
          <p:cNvSpPr>
            <a:spLocks noGrp="1"/>
          </p:cNvSpPr>
          <p:nvPr>
            <p:ph sz="quarter" idx="1"/>
          </p:nvPr>
        </p:nvSpPr>
        <p:spPr/>
        <p:txBody>
          <a:bodyPr/>
          <a:lstStyle/>
          <a:p>
            <a:r>
              <a:rPr lang="en-ZA" dirty="0"/>
              <a:t>Discuss the documents you will need to plan and prepare for moderation.</a:t>
            </a:r>
          </a:p>
          <a:p>
            <a:r>
              <a:rPr lang="en-ZA" dirty="0"/>
              <a:t>List these documents.</a:t>
            </a:r>
          </a:p>
          <a:p>
            <a:endParaRPr lang="en-ZA" dirty="0"/>
          </a:p>
        </p:txBody>
      </p:sp>
    </p:spTree>
    <p:extLst>
      <p:ext uri="{BB962C8B-B14F-4D97-AF65-F5344CB8AC3E}">
        <p14:creationId xmlns:p14="http://schemas.microsoft.com/office/powerpoint/2010/main" val="3975332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Moderation Requests</a:t>
            </a:r>
            <a:endParaRPr lang="en-ZA"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105</a:t>
            </a:fld>
            <a:endParaRPr lang="en-ZA" dirty="0"/>
          </a:p>
        </p:txBody>
      </p:sp>
      <p:sp>
        <p:nvSpPr>
          <p:cNvPr id="5" name="Content Placeholder 4"/>
          <p:cNvSpPr>
            <a:spLocks noGrp="1"/>
          </p:cNvSpPr>
          <p:nvPr>
            <p:ph sz="quarter" idx="1"/>
          </p:nvPr>
        </p:nvSpPr>
        <p:spPr/>
        <p:txBody>
          <a:bodyPr/>
          <a:lstStyle/>
          <a:p>
            <a:r>
              <a:rPr lang="en-ZA" dirty="0"/>
              <a:t>The Quality Management System (QMS) is performing a quality audit in addition to formal moderation activities.</a:t>
            </a:r>
          </a:p>
          <a:p>
            <a:r>
              <a:rPr lang="en-ZA" dirty="0"/>
              <a:t>The training provider may request an internal moderation as a result of, appeals by dissatisfied learners.</a:t>
            </a:r>
          </a:p>
          <a:p>
            <a:r>
              <a:rPr lang="en-ZA" dirty="0"/>
              <a:t>A constituent provider may request the services of a contracted moderator.</a:t>
            </a:r>
          </a:p>
          <a:p>
            <a:endParaRPr lang="en-ZA" dirty="0"/>
          </a:p>
        </p:txBody>
      </p:sp>
    </p:spTree>
    <p:extLst>
      <p:ext uri="{BB962C8B-B14F-4D97-AF65-F5344CB8AC3E}">
        <p14:creationId xmlns:p14="http://schemas.microsoft.com/office/powerpoint/2010/main" val="88082725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Notify </a:t>
            </a:r>
            <a:r>
              <a:rPr lang="en-GB" dirty="0"/>
              <a:t>Participants </a:t>
            </a:r>
            <a:endParaRPr lang="en-ZA"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106</a:t>
            </a:fld>
            <a:endParaRPr lang="en-ZA" dirty="0"/>
          </a:p>
        </p:txBody>
      </p:sp>
      <p:sp>
        <p:nvSpPr>
          <p:cNvPr id="5" name="Content Placeholder 4"/>
          <p:cNvSpPr>
            <a:spLocks noGrp="1"/>
          </p:cNvSpPr>
          <p:nvPr>
            <p:ph sz="quarter" idx="1"/>
          </p:nvPr>
        </p:nvSpPr>
        <p:spPr/>
        <p:txBody>
          <a:bodyPr/>
          <a:lstStyle/>
          <a:p>
            <a:r>
              <a:rPr lang="en-ZA" dirty="0"/>
              <a:t>Once a </a:t>
            </a:r>
            <a:r>
              <a:rPr lang="en-ZA" b="1" dirty="0"/>
              <a:t>moderation approach</a:t>
            </a:r>
            <a:r>
              <a:rPr lang="en-ZA" dirty="0"/>
              <a:t> had been decided on, all the participants of the moderation should be notified.</a:t>
            </a:r>
          </a:p>
          <a:p>
            <a:endParaRPr lang="en-ZA" dirty="0"/>
          </a:p>
        </p:txBody>
      </p:sp>
    </p:spTree>
    <p:extLst>
      <p:ext uri="{BB962C8B-B14F-4D97-AF65-F5344CB8AC3E}">
        <p14:creationId xmlns:p14="http://schemas.microsoft.com/office/powerpoint/2010/main" val="270592917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Assessment</a:t>
            </a:r>
            <a:r>
              <a:rPr lang="en-ZA" dirty="0"/>
              <a:t> Guide</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107</a:t>
            </a:fld>
            <a:endParaRPr lang="en-ZA" dirty="0"/>
          </a:p>
        </p:txBody>
      </p:sp>
      <p:sp>
        <p:nvSpPr>
          <p:cNvPr id="5" name="Content Placeholder 4"/>
          <p:cNvSpPr>
            <a:spLocks noGrp="1"/>
          </p:cNvSpPr>
          <p:nvPr>
            <p:ph sz="quarter" idx="1"/>
          </p:nvPr>
        </p:nvSpPr>
        <p:spPr/>
        <p:txBody>
          <a:bodyPr/>
          <a:lstStyle/>
          <a:p>
            <a:r>
              <a:rPr lang="en-ZA" dirty="0"/>
              <a:t>Assessment guides address the following key aspects in detail:</a:t>
            </a:r>
          </a:p>
          <a:p>
            <a:pPr lvl="1"/>
            <a:r>
              <a:rPr lang="en-ZA" dirty="0"/>
              <a:t>How the assessment will take place.</a:t>
            </a:r>
          </a:p>
          <a:p>
            <a:pPr lvl="1"/>
            <a:r>
              <a:rPr lang="en-ZA" dirty="0"/>
              <a:t>What is needed to make the assessment happen.</a:t>
            </a:r>
          </a:p>
          <a:p>
            <a:pPr lvl="1"/>
            <a:r>
              <a:rPr lang="en-ZA" dirty="0"/>
              <a:t>How the evidence will be gathered, recorded and judged.</a:t>
            </a:r>
          </a:p>
          <a:p>
            <a:endParaRPr lang="en-ZA" dirty="0"/>
          </a:p>
        </p:txBody>
      </p:sp>
    </p:spTree>
    <p:extLst>
      <p:ext uri="{BB962C8B-B14F-4D97-AF65-F5344CB8AC3E}">
        <p14:creationId xmlns:p14="http://schemas.microsoft.com/office/powerpoint/2010/main" val="139934440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Assessment</a:t>
            </a:r>
            <a:r>
              <a:rPr lang="en-ZA" dirty="0"/>
              <a:t> Guide</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108</a:t>
            </a:fld>
            <a:endParaRPr lang="en-ZA" dirty="0"/>
          </a:p>
        </p:txBody>
      </p:sp>
      <p:sp>
        <p:nvSpPr>
          <p:cNvPr id="5" name="Content Placeholder 4"/>
          <p:cNvSpPr>
            <a:spLocks noGrp="1"/>
          </p:cNvSpPr>
          <p:nvPr>
            <p:ph sz="quarter" idx="1"/>
          </p:nvPr>
        </p:nvSpPr>
        <p:spPr/>
        <p:txBody>
          <a:bodyPr/>
          <a:lstStyle/>
          <a:p>
            <a:r>
              <a:rPr lang="en-ZA" dirty="0"/>
              <a:t>The Assessment Guide should include:</a:t>
            </a:r>
          </a:p>
          <a:p>
            <a:pPr lvl="1"/>
            <a:r>
              <a:rPr lang="en-ZA" dirty="0"/>
              <a:t>The Unit Standard that is being assessed.</a:t>
            </a:r>
          </a:p>
          <a:p>
            <a:pPr lvl="1"/>
            <a:r>
              <a:rPr lang="en-ZA" dirty="0"/>
              <a:t>The evidence to be collected.</a:t>
            </a:r>
          </a:p>
          <a:p>
            <a:pPr lvl="1"/>
            <a:r>
              <a:rPr lang="en-ZA" dirty="0"/>
              <a:t>The assessment methods and instruments that are being used.</a:t>
            </a:r>
          </a:p>
          <a:p>
            <a:pPr lvl="1"/>
            <a:r>
              <a:rPr lang="en-ZA" dirty="0"/>
              <a:t>Criteria by which the evidence is judged or model examples to guide interpretation.</a:t>
            </a:r>
          </a:p>
          <a:p>
            <a:endParaRPr lang="en-ZA" dirty="0"/>
          </a:p>
        </p:txBody>
      </p:sp>
    </p:spTree>
    <p:extLst>
      <p:ext uri="{BB962C8B-B14F-4D97-AF65-F5344CB8AC3E}">
        <p14:creationId xmlns:p14="http://schemas.microsoft.com/office/powerpoint/2010/main" val="421051688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Assessment</a:t>
            </a:r>
            <a:r>
              <a:rPr lang="en-ZA" dirty="0"/>
              <a:t> Guide</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109</a:t>
            </a:fld>
            <a:endParaRPr lang="en-ZA" dirty="0"/>
          </a:p>
        </p:txBody>
      </p:sp>
      <p:sp>
        <p:nvSpPr>
          <p:cNvPr id="5" name="Content Placeholder 4"/>
          <p:cNvSpPr>
            <a:spLocks noGrp="1"/>
          </p:cNvSpPr>
          <p:nvPr>
            <p:ph sz="quarter" idx="1"/>
          </p:nvPr>
        </p:nvSpPr>
        <p:spPr/>
        <p:txBody>
          <a:bodyPr/>
          <a:lstStyle/>
          <a:p>
            <a:pPr fontAlgn="base"/>
            <a:r>
              <a:rPr lang="en-ZA" dirty="0"/>
              <a:t>The process for conducting the assessment.</a:t>
            </a:r>
          </a:p>
          <a:p>
            <a:pPr fontAlgn="base"/>
            <a:r>
              <a:rPr lang="en-ZA" dirty="0"/>
              <a:t>Planning and recording forms.</a:t>
            </a:r>
          </a:p>
          <a:p>
            <a:pPr fontAlgn="base"/>
            <a:r>
              <a:rPr lang="en-ZA" dirty="0"/>
              <a:t>Forms for preparing learners and providing feedback.</a:t>
            </a:r>
          </a:p>
          <a:p>
            <a:pPr fontAlgn="base"/>
            <a:r>
              <a:rPr lang="en-ZA" dirty="0"/>
              <a:t>Moderation documentation.</a:t>
            </a:r>
          </a:p>
          <a:p>
            <a:pPr fontAlgn="base"/>
            <a:r>
              <a:rPr lang="en-ZA" dirty="0"/>
              <a:t>Guidelines to the assessor.</a:t>
            </a:r>
          </a:p>
          <a:p>
            <a:pPr fontAlgn="base"/>
            <a:r>
              <a:rPr lang="en-ZA" dirty="0"/>
              <a:t>Appeal procedure.</a:t>
            </a:r>
          </a:p>
          <a:p>
            <a:pPr fontAlgn="base"/>
            <a:r>
              <a:rPr lang="en-ZA" dirty="0"/>
              <a:t>Re-assessment policy.</a:t>
            </a:r>
          </a:p>
        </p:txBody>
      </p:sp>
    </p:spTree>
    <p:extLst>
      <p:ext uri="{BB962C8B-B14F-4D97-AF65-F5344CB8AC3E}">
        <p14:creationId xmlns:p14="http://schemas.microsoft.com/office/powerpoint/2010/main" val="980721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11</a:t>
            </a:fld>
            <a:endParaRPr lang="en-ZA" dirty="0"/>
          </a:p>
        </p:txBody>
      </p:sp>
      <p:sp>
        <p:nvSpPr>
          <p:cNvPr id="5" name="Content Placeholder 4"/>
          <p:cNvSpPr>
            <a:spLocks noGrp="1"/>
          </p:cNvSpPr>
          <p:nvPr>
            <p:ph sz="quarter" idx="1"/>
          </p:nvPr>
        </p:nvSpPr>
        <p:spPr/>
        <p:txBody>
          <a:bodyPr>
            <a:normAutofit/>
          </a:bodyPr>
          <a:lstStyle/>
          <a:p>
            <a:pPr marL="0" lvl="0" indent="0">
              <a:spcBef>
                <a:spcPts val="0"/>
              </a:spcBef>
              <a:buClrTx/>
              <a:buSzTx/>
              <a:buNone/>
            </a:pPr>
            <a:r>
              <a:rPr lang="en-ZA" b="1" dirty="0">
                <a:solidFill>
                  <a:srgbClr val="000066"/>
                </a:solidFill>
              </a:rPr>
              <a:t>Entry Level Requirements</a:t>
            </a:r>
          </a:p>
          <a:p>
            <a:pPr marL="0" lvl="0" indent="0">
              <a:spcBef>
                <a:spcPts val="0"/>
              </a:spcBef>
              <a:buClrTx/>
              <a:buSzTx/>
              <a:buNone/>
            </a:pPr>
            <a:endParaRPr lang="en-ZA" b="1" dirty="0">
              <a:solidFill>
                <a:srgbClr val="000066"/>
              </a:solidFill>
            </a:endParaRPr>
          </a:p>
          <a:p>
            <a:pPr>
              <a:spcBef>
                <a:spcPts val="0"/>
              </a:spcBef>
              <a:buClrTx/>
              <a:buSzTx/>
            </a:pPr>
            <a:r>
              <a:rPr lang="en-ZA" dirty="0">
                <a:solidFill>
                  <a:srgbClr val="000066"/>
                </a:solidFill>
              </a:rPr>
              <a:t>The credit calculation is based on the assumption that learners have previous assessment experience when starting to learn towards this unit standard, and in particular, recognition for the unit standard: NLRD 115753: "Conduct outcomes-based assessments".</a:t>
            </a:r>
          </a:p>
          <a:p>
            <a:pPr>
              <a:spcBef>
                <a:spcPts val="0"/>
              </a:spcBef>
              <a:buClrTx/>
              <a:buSzTx/>
            </a:pPr>
            <a:r>
              <a:rPr lang="en-ZA" dirty="0">
                <a:solidFill>
                  <a:srgbClr val="000066"/>
                </a:solidFill>
              </a:rPr>
              <a:t>It is further assumed that the person has evaluative expertise within the field in which they are moderating assessments. </a:t>
            </a:r>
          </a:p>
          <a:p>
            <a:endParaRPr lang="en-ZA" dirty="0"/>
          </a:p>
        </p:txBody>
      </p:sp>
    </p:spTree>
    <p:extLst>
      <p:ext uri="{BB962C8B-B14F-4D97-AF65-F5344CB8AC3E}">
        <p14:creationId xmlns:p14="http://schemas.microsoft.com/office/powerpoint/2010/main" val="25419970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Formative Assessment</a:t>
            </a:r>
          </a:p>
        </p:txBody>
      </p:sp>
      <p:sp>
        <p:nvSpPr>
          <p:cNvPr id="4" name="Slide Number Placeholder 3"/>
          <p:cNvSpPr>
            <a:spLocks noGrp="1"/>
          </p:cNvSpPr>
          <p:nvPr>
            <p:ph type="sldNum" sz="quarter" idx="12"/>
          </p:nvPr>
        </p:nvSpPr>
        <p:spPr/>
        <p:txBody>
          <a:bodyPr/>
          <a:lstStyle/>
          <a:p>
            <a:fld id="{042AED99-7FB4-404E-8A97-64753DCE42EC}" type="slidenum">
              <a:rPr lang="en-US" smtClean="0"/>
              <a:pPr/>
              <a:t>110</a:t>
            </a:fld>
            <a:endParaRPr lang="en-US" dirty="0"/>
          </a:p>
        </p:txBody>
      </p:sp>
      <p:sp>
        <p:nvSpPr>
          <p:cNvPr id="5" name="Content Placeholder 4"/>
          <p:cNvSpPr>
            <a:spLocks noGrp="1"/>
          </p:cNvSpPr>
          <p:nvPr>
            <p:ph sz="quarter" idx="1"/>
          </p:nvPr>
        </p:nvSpPr>
        <p:spPr/>
        <p:txBody>
          <a:bodyPr/>
          <a:lstStyle/>
          <a:p>
            <a:pPr marL="358775" lvl="0" indent="-273050">
              <a:buFont typeface="Wingdings" pitchFamily="2" charset="2"/>
              <a:buChar char="§"/>
            </a:pPr>
            <a:r>
              <a:rPr lang="en-ZA" b="1" i="1" dirty="0">
                <a:solidFill>
                  <a:srgbClr val="008080"/>
                </a:solidFill>
              </a:rPr>
              <a:t>Do Formative Assessment Activity 2.3.</a:t>
            </a:r>
          </a:p>
          <a:p>
            <a:pPr marL="725487" lvl="1" indent="-273050">
              <a:buFont typeface="Wingdings" pitchFamily="2" charset="2"/>
              <a:buChar char="§"/>
            </a:pPr>
            <a:r>
              <a:rPr lang="en-ZA" b="1" i="1" dirty="0">
                <a:solidFill>
                  <a:srgbClr val="008080"/>
                </a:solidFill>
              </a:rPr>
              <a:t>NYC 	Section 4</a:t>
            </a:r>
          </a:p>
          <a:p>
            <a:pPr marL="725487" lvl="1" indent="-273050">
              <a:buFont typeface="Wingdings" pitchFamily="2" charset="2"/>
              <a:buChar char="§"/>
            </a:pPr>
            <a:r>
              <a:rPr lang="en-ZA" b="1" i="1" dirty="0">
                <a:solidFill>
                  <a:srgbClr val="008080"/>
                </a:solidFill>
              </a:rPr>
              <a:t>C 	Section 6 </a:t>
            </a:r>
          </a:p>
          <a:p>
            <a:endParaRPr lang="en-ZA" dirty="0"/>
          </a:p>
        </p:txBody>
      </p:sp>
    </p:spTree>
    <p:extLst>
      <p:ext uri="{BB962C8B-B14F-4D97-AF65-F5344CB8AC3E}">
        <p14:creationId xmlns:p14="http://schemas.microsoft.com/office/powerpoint/2010/main" val="347736141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Unit Standard</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111</a:t>
            </a:fld>
            <a:endParaRPr lang="en-ZA" dirty="0"/>
          </a:p>
        </p:txBody>
      </p:sp>
      <p:sp>
        <p:nvSpPr>
          <p:cNvPr id="5" name="Content Placeholder 4"/>
          <p:cNvSpPr>
            <a:spLocks noGrp="1"/>
          </p:cNvSpPr>
          <p:nvPr>
            <p:ph sz="quarter" idx="1"/>
          </p:nvPr>
        </p:nvSpPr>
        <p:spPr/>
        <p:txBody>
          <a:bodyPr>
            <a:normAutofit/>
          </a:bodyPr>
          <a:lstStyle/>
          <a:p>
            <a:r>
              <a:rPr lang="en-ZA" dirty="0"/>
              <a:t>Assessment should be planned, designed and administered against the Unit Standard:</a:t>
            </a:r>
          </a:p>
          <a:p>
            <a:pPr lvl="1"/>
            <a:r>
              <a:rPr lang="en-ZA" dirty="0"/>
              <a:t>The credit allocation.</a:t>
            </a:r>
          </a:p>
          <a:p>
            <a:pPr lvl="1"/>
            <a:r>
              <a:rPr lang="en-ZA" dirty="0"/>
              <a:t>Level indicator.</a:t>
            </a:r>
          </a:p>
          <a:p>
            <a:pPr lvl="1"/>
            <a:r>
              <a:rPr lang="en-ZA" dirty="0"/>
              <a:t>The purpose statement.</a:t>
            </a:r>
          </a:p>
          <a:p>
            <a:pPr lvl="1"/>
            <a:r>
              <a:rPr lang="en-ZA" dirty="0"/>
              <a:t>Learning assumed to be in place.</a:t>
            </a:r>
          </a:p>
          <a:p>
            <a:pPr lvl="1"/>
            <a:r>
              <a:rPr lang="en-ZA" dirty="0"/>
              <a:t>Range statements.</a:t>
            </a:r>
          </a:p>
          <a:p>
            <a:pPr lvl="1"/>
            <a:r>
              <a:rPr lang="en-ZA" dirty="0"/>
              <a:t>Specific outcomes.</a:t>
            </a:r>
          </a:p>
          <a:p>
            <a:pPr lvl="1"/>
            <a:r>
              <a:rPr lang="en-ZA" dirty="0"/>
              <a:t>Assessment criteria.</a:t>
            </a:r>
          </a:p>
          <a:p>
            <a:pPr lvl="1"/>
            <a:r>
              <a:rPr lang="en-ZA" dirty="0"/>
              <a:t>Essential embedded knowledge.</a:t>
            </a:r>
          </a:p>
          <a:p>
            <a:pPr lvl="1"/>
            <a:r>
              <a:rPr lang="en-ZA" dirty="0"/>
              <a:t>Critical cross-field outcomes.</a:t>
            </a:r>
          </a:p>
          <a:p>
            <a:endParaRPr lang="en-ZA" dirty="0"/>
          </a:p>
        </p:txBody>
      </p:sp>
    </p:spTree>
    <p:extLst>
      <p:ext uri="{BB962C8B-B14F-4D97-AF65-F5344CB8AC3E}">
        <p14:creationId xmlns:p14="http://schemas.microsoft.com/office/powerpoint/2010/main" val="55153969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Unit Standard</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112</a:t>
            </a:fld>
            <a:endParaRPr lang="en-ZA" dirty="0"/>
          </a:p>
        </p:txBody>
      </p:sp>
      <p:sp>
        <p:nvSpPr>
          <p:cNvPr id="5" name="Content Placeholder 4"/>
          <p:cNvSpPr>
            <a:spLocks noGrp="1"/>
          </p:cNvSpPr>
          <p:nvPr>
            <p:ph sz="quarter" idx="1"/>
          </p:nvPr>
        </p:nvSpPr>
        <p:spPr/>
        <p:txBody>
          <a:bodyPr/>
          <a:lstStyle/>
          <a:p>
            <a:r>
              <a:rPr lang="en-ZA" dirty="0"/>
              <a:t>A good Unit Standard will define:</a:t>
            </a:r>
          </a:p>
          <a:p>
            <a:pPr lvl="1"/>
            <a:r>
              <a:rPr lang="en-ZA" dirty="0"/>
              <a:t>The performance required (What the learner must be able to do).</a:t>
            </a:r>
          </a:p>
          <a:p>
            <a:pPr lvl="1"/>
            <a:r>
              <a:rPr lang="en-ZA" dirty="0"/>
              <a:t>The level and quality of performance (How well it must be done to achieve the unit standard).</a:t>
            </a:r>
          </a:p>
          <a:p>
            <a:pPr lvl="1"/>
            <a:r>
              <a:rPr lang="en-ZA" dirty="0"/>
              <a:t>The scope of the performance required (The parameters within which the performance must take place).</a:t>
            </a:r>
          </a:p>
          <a:p>
            <a:pPr lvl="1"/>
            <a:r>
              <a:rPr lang="en-ZA" dirty="0"/>
              <a:t>How much evidence of what kind is required (How assessment is to be done).</a:t>
            </a:r>
          </a:p>
          <a:p>
            <a:endParaRPr lang="en-ZA" dirty="0"/>
          </a:p>
        </p:txBody>
      </p:sp>
    </p:spTree>
    <p:extLst>
      <p:ext uri="{BB962C8B-B14F-4D97-AF65-F5344CB8AC3E}">
        <p14:creationId xmlns:p14="http://schemas.microsoft.com/office/powerpoint/2010/main" val="230889596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Formative Assessment</a:t>
            </a:r>
          </a:p>
        </p:txBody>
      </p:sp>
      <p:sp>
        <p:nvSpPr>
          <p:cNvPr id="4" name="Slide Number Placeholder 3"/>
          <p:cNvSpPr>
            <a:spLocks noGrp="1"/>
          </p:cNvSpPr>
          <p:nvPr>
            <p:ph type="sldNum" sz="quarter" idx="12"/>
          </p:nvPr>
        </p:nvSpPr>
        <p:spPr/>
        <p:txBody>
          <a:bodyPr/>
          <a:lstStyle/>
          <a:p>
            <a:fld id="{042AED99-7FB4-404E-8A97-64753DCE42EC}" type="slidenum">
              <a:rPr lang="en-US" smtClean="0"/>
              <a:pPr/>
              <a:t>113</a:t>
            </a:fld>
            <a:endParaRPr lang="en-US" dirty="0"/>
          </a:p>
        </p:txBody>
      </p:sp>
      <p:sp>
        <p:nvSpPr>
          <p:cNvPr id="5" name="Content Placeholder 4"/>
          <p:cNvSpPr>
            <a:spLocks noGrp="1"/>
          </p:cNvSpPr>
          <p:nvPr>
            <p:ph sz="quarter" idx="1"/>
          </p:nvPr>
        </p:nvSpPr>
        <p:spPr/>
        <p:txBody>
          <a:bodyPr/>
          <a:lstStyle/>
          <a:p>
            <a:pPr lvl="0"/>
            <a:r>
              <a:rPr lang="en-ZA" b="1" i="1" dirty="0">
                <a:solidFill>
                  <a:srgbClr val="008080"/>
                </a:solidFill>
              </a:rPr>
              <a:t>Make sure all the activities are done before activity 3.</a:t>
            </a:r>
          </a:p>
          <a:p>
            <a:endParaRPr lang="en-ZA" dirty="0"/>
          </a:p>
        </p:txBody>
      </p:sp>
    </p:spTree>
    <p:extLst>
      <p:ext uri="{BB962C8B-B14F-4D97-AF65-F5344CB8AC3E}">
        <p14:creationId xmlns:p14="http://schemas.microsoft.com/office/powerpoint/2010/main" val="35339682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Moderator Training Programme</a:t>
            </a:r>
          </a:p>
        </p:txBody>
      </p:sp>
      <p:sp>
        <p:nvSpPr>
          <p:cNvPr id="3" name="Text Placeholder 2"/>
          <p:cNvSpPr>
            <a:spLocks noGrp="1"/>
          </p:cNvSpPr>
          <p:nvPr>
            <p:ph type="body" idx="1"/>
          </p:nvPr>
        </p:nvSpPr>
        <p:spPr/>
        <p:txBody>
          <a:bodyPr/>
          <a:lstStyle/>
          <a:p>
            <a:r>
              <a:rPr lang="en-US" dirty="0"/>
              <a:t>Study Unit 3:</a:t>
            </a:r>
            <a:br>
              <a:rPr lang="en-US" dirty="0"/>
            </a:br>
            <a:r>
              <a:rPr lang="en-US" dirty="0"/>
              <a:t>Conduct Moderation</a:t>
            </a:r>
            <a:endParaRPr lang="en-ZA" dirty="0"/>
          </a:p>
        </p:txBody>
      </p:sp>
      <p:sp>
        <p:nvSpPr>
          <p:cNvPr id="5" name="Slide Number Placeholder 4"/>
          <p:cNvSpPr>
            <a:spLocks noGrp="1"/>
          </p:cNvSpPr>
          <p:nvPr>
            <p:ph type="sldNum" sz="quarter" idx="12"/>
          </p:nvPr>
        </p:nvSpPr>
        <p:spPr/>
        <p:txBody>
          <a:bodyPr/>
          <a:lstStyle/>
          <a:p>
            <a:fld id="{4980778A-6F9D-4141-8080-B8192EADCD40}" type="slidenum">
              <a:rPr lang="en-ZA" smtClean="0"/>
              <a:pPr/>
              <a:t>114</a:t>
            </a:fld>
            <a:endParaRPr lang="en-ZA"/>
          </a:p>
        </p:txBody>
      </p:sp>
    </p:spTree>
    <p:extLst>
      <p:ext uri="{BB962C8B-B14F-4D97-AF65-F5344CB8AC3E}">
        <p14:creationId xmlns:p14="http://schemas.microsoft.com/office/powerpoint/2010/main" val="229448246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Conduct Moderation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115</a:t>
            </a:fld>
            <a:endParaRPr lang="en-ZA" dirty="0"/>
          </a:p>
        </p:txBody>
      </p:sp>
      <p:sp>
        <p:nvSpPr>
          <p:cNvPr id="5" name="Content Placeholder 4"/>
          <p:cNvSpPr>
            <a:spLocks noGrp="1"/>
          </p:cNvSpPr>
          <p:nvPr>
            <p:ph sz="quarter" idx="1"/>
          </p:nvPr>
        </p:nvSpPr>
        <p:spPr/>
        <p:txBody>
          <a:bodyPr/>
          <a:lstStyle/>
          <a:p>
            <a:endParaRPr lang="en-ZA"/>
          </a:p>
        </p:txBody>
      </p:sp>
      <p:graphicFrame>
        <p:nvGraphicFramePr>
          <p:cNvPr id="6" name="Content Placeholder 5"/>
          <p:cNvGraphicFramePr>
            <a:graphicFrameLocks/>
          </p:cNvGraphicFramePr>
          <p:nvPr>
            <p:extLst>
              <p:ext uri="{D42A27DB-BD31-4B8C-83A1-F6EECF244321}">
                <p14:modId xmlns:p14="http://schemas.microsoft.com/office/powerpoint/2010/main" val="2684353369"/>
              </p:ext>
            </p:extLst>
          </p:nvPr>
        </p:nvGraphicFramePr>
        <p:xfrm>
          <a:off x="400708" y="1474310"/>
          <a:ext cx="8352928" cy="4101846"/>
        </p:xfrm>
        <a:graphic>
          <a:graphicData uri="http://schemas.openxmlformats.org/drawingml/2006/table">
            <a:tbl>
              <a:tblPr firstRow="1">
                <a:tableStyleId>{5C22544A-7EE6-4342-B048-85BDC9FD1C3A}</a:tableStyleId>
              </a:tblPr>
              <a:tblGrid>
                <a:gridCol w="2559338">
                  <a:extLst>
                    <a:ext uri="{9D8B030D-6E8A-4147-A177-3AD203B41FA5}">
                      <a16:colId xmlns:a16="http://schemas.microsoft.com/office/drawing/2014/main" val="20000"/>
                    </a:ext>
                  </a:extLst>
                </a:gridCol>
                <a:gridCol w="3345318">
                  <a:extLst>
                    <a:ext uri="{9D8B030D-6E8A-4147-A177-3AD203B41FA5}">
                      <a16:colId xmlns:a16="http://schemas.microsoft.com/office/drawing/2014/main" val="20001"/>
                    </a:ext>
                  </a:extLst>
                </a:gridCol>
                <a:gridCol w="2448272">
                  <a:extLst>
                    <a:ext uri="{9D8B030D-6E8A-4147-A177-3AD203B41FA5}">
                      <a16:colId xmlns:a16="http://schemas.microsoft.com/office/drawing/2014/main" val="20002"/>
                    </a:ext>
                  </a:extLst>
                </a:gridCol>
              </a:tblGrid>
              <a:tr h="292735">
                <a:tc>
                  <a:txBody>
                    <a:bodyPr/>
                    <a:lstStyle/>
                    <a:p>
                      <a:pPr algn="ctr">
                        <a:lnSpc>
                          <a:spcPct val="115000"/>
                        </a:lnSpc>
                        <a:spcAft>
                          <a:spcPts val="0"/>
                        </a:spcAft>
                        <a:tabLst>
                          <a:tab pos="2637155" algn="ctr"/>
                          <a:tab pos="5274310" algn="r"/>
                          <a:tab pos="457200" algn="l"/>
                          <a:tab pos="2637155" algn="ctr"/>
                          <a:tab pos="5274310" algn="r"/>
                        </a:tabLst>
                      </a:pPr>
                      <a:r>
                        <a:rPr lang="en-ZA" sz="1800" dirty="0">
                          <a:effectLst/>
                        </a:rPr>
                        <a:t>STEP</a:t>
                      </a:r>
                      <a:endParaRPr lang="en-ZA" sz="1800" dirty="0">
                        <a:effectLst/>
                        <a:latin typeface="Arial"/>
                        <a:ea typeface="Times New Roman"/>
                      </a:endParaRPr>
                    </a:p>
                  </a:txBody>
                  <a:tcPr marL="68580" marR="68580" marT="0" marB="0" anchor="ctr"/>
                </a:tc>
                <a:tc>
                  <a:txBody>
                    <a:bodyPr/>
                    <a:lstStyle/>
                    <a:p>
                      <a:pPr algn="ctr">
                        <a:lnSpc>
                          <a:spcPct val="115000"/>
                        </a:lnSpc>
                        <a:spcAft>
                          <a:spcPts val="0"/>
                        </a:spcAft>
                        <a:tabLst>
                          <a:tab pos="2637155" algn="ctr"/>
                          <a:tab pos="5274310" algn="r"/>
                          <a:tab pos="457200" algn="l"/>
                          <a:tab pos="2637155" algn="ctr"/>
                          <a:tab pos="5274310" algn="r"/>
                        </a:tabLst>
                      </a:pPr>
                      <a:r>
                        <a:rPr lang="en-ZA" sz="1800">
                          <a:effectLst/>
                        </a:rPr>
                        <a:t>ACTIVITIES</a:t>
                      </a:r>
                      <a:endParaRPr lang="en-ZA" sz="1800">
                        <a:effectLst/>
                        <a:latin typeface="Arial"/>
                        <a:ea typeface="Times New Roman"/>
                      </a:endParaRPr>
                    </a:p>
                  </a:txBody>
                  <a:tcPr marL="68580" marR="68580" marT="0" marB="0" anchor="ctr"/>
                </a:tc>
                <a:tc>
                  <a:txBody>
                    <a:bodyPr/>
                    <a:lstStyle/>
                    <a:p>
                      <a:pPr algn="ctr">
                        <a:lnSpc>
                          <a:spcPct val="115000"/>
                        </a:lnSpc>
                        <a:spcAft>
                          <a:spcPts val="0"/>
                        </a:spcAft>
                        <a:tabLst>
                          <a:tab pos="2637155" algn="ctr"/>
                          <a:tab pos="5274310" algn="r"/>
                          <a:tab pos="457200" algn="l"/>
                          <a:tab pos="2637155" algn="ctr"/>
                          <a:tab pos="5274310" algn="r"/>
                        </a:tabLst>
                      </a:pPr>
                      <a:r>
                        <a:rPr lang="en-ZA" sz="1800">
                          <a:effectLst/>
                        </a:rPr>
                        <a:t>INSTRUMENTS</a:t>
                      </a:r>
                      <a:endParaRPr lang="en-ZA" sz="1800">
                        <a:effectLst/>
                        <a:latin typeface="Arial"/>
                        <a:ea typeface="Times New Roman"/>
                      </a:endParaRPr>
                    </a:p>
                  </a:txBody>
                  <a:tcPr marL="68580" marR="68580" marT="0" marB="0" anchor="ctr"/>
                </a:tc>
                <a:extLst>
                  <a:ext uri="{0D108BD9-81ED-4DB2-BD59-A6C34878D82A}">
                    <a16:rowId xmlns:a16="http://schemas.microsoft.com/office/drawing/2014/main" val="10000"/>
                  </a:ext>
                </a:extLst>
              </a:tr>
              <a:tr h="631190">
                <a:tc>
                  <a:txBody>
                    <a:bodyPr/>
                    <a:lstStyle/>
                    <a:p>
                      <a:pPr algn="ctr">
                        <a:lnSpc>
                          <a:spcPct val="115000"/>
                        </a:lnSpc>
                        <a:spcAft>
                          <a:spcPts val="0"/>
                        </a:spcAft>
                        <a:tabLst>
                          <a:tab pos="2637155" algn="ctr"/>
                          <a:tab pos="5274310" algn="r"/>
                          <a:tab pos="457200" algn="l"/>
                          <a:tab pos="2637155" algn="ctr"/>
                          <a:tab pos="5274310" algn="r"/>
                        </a:tabLst>
                      </a:pPr>
                      <a:r>
                        <a:rPr lang="en-ZA" sz="1800" b="1" dirty="0">
                          <a:effectLst/>
                        </a:rPr>
                        <a:t>Step 1</a:t>
                      </a:r>
                    </a:p>
                    <a:p>
                      <a:pPr algn="ctr">
                        <a:lnSpc>
                          <a:spcPct val="115000"/>
                        </a:lnSpc>
                        <a:spcAft>
                          <a:spcPts val="0"/>
                        </a:spcAft>
                        <a:tabLst>
                          <a:tab pos="2637155" algn="ctr"/>
                          <a:tab pos="5274310" algn="r"/>
                          <a:tab pos="457200" algn="l"/>
                          <a:tab pos="2637155" algn="ctr"/>
                          <a:tab pos="5274310" algn="r"/>
                        </a:tabLst>
                      </a:pPr>
                      <a:r>
                        <a:rPr lang="en-ZA" sz="1800" dirty="0">
                          <a:effectLst/>
                        </a:rPr>
                        <a:t>Plan for Moderation</a:t>
                      </a:r>
                      <a:endParaRPr lang="en-ZA" sz="1800" dirty="0">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Notify assessor </a:t>
                      </a:r>
                    </a:p>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Compile Moderation Plan</a:t>
                      </a:r>
                      <a:endParaRPr lang="en-ZA" sz="1800" u="none" strike="noStrike" kern="0">
                        <a:ln>
                          <a:noFill/>
                        </a:ln>
                        <a:effectLst>
                          <a:outerShdw sx="0" sy="0">
                            <a:srgbClr val="000000"/>
                          </a:outerShdw>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Notification</a:t>
                      </a:r>
                    </a:p>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Moderation Plan</a:t>
                      </a:r>
                      <a:endParaRPr lang="en-ZA" sz="1800" u="none" strike="noStrike" kern="0">
                        <a:ln>
                          <a:noFill/>
                        </a:ln>
                        <a:effectLst>
                          <a:outerShdw sx="0" sy="0">
                            <a:srgbClr val="000000"/>
                          </a:outerShdw>
                        </a:effectLst>
                        <a:latin typeface="Arial"/>
                        <a:ea typeface="Times New Roman"/>
                      </a:endParaRPr>
                    </a:p>
                  </a:txBody>
                  <a:tcPr marL="68580" marR="68580" marT="0" marB="0" anchor="ctr"/>
                </a:tc>
                <a:extLst>
                  <a:ext uri="{0D108BD9-81ED-4DB2-BD59-A6C34878D82A}">
                    <a16:rowId xmlns:a16="http://schemas.microsoft.com/office/drawing/2014/main" val="10001"/>
                  </a:ext>
                </a:extLst>
              </a:tr>
              <a:tr h="631190">
                <a:tc>
                  <a:txBody>
                    <a:bodyPr/>
                    <a:lstStyle/>
                    <a:p>
                      <a:pPr algn="ctr">
                        <a:lnSpc>
                          <a:spcPct val="115000"/>
                        </a:lnSpc>
                        <a:spcAft>
                          <a:spcPts val="0"/>
                        </a:spcAft>
                        <a:tabLst>
                          <a:tab pos="2637155" algn="ctr"/>
                          <a:tab pos="5274310" algn="r"/>
                          <a:tab pos="457200" algn="l"/>
                          <a:tab pos="2637155" algn="ctr"/>
                          <a:tab pos="5274310" algn="r"/>
                        </a:tabLst>
                      </a:pPr>
                      <a:r>
                        <a:rPr lang="en-ZA" sz="1800" b="1" dirty="0">
                          <a:solidFill>
                            <a:srgbClr val="FFFFFF"/>
                          </a:solidFill>
                          <a:effectLst/>
                        </a:rPr>
                        <a:t>Step 2</a:t>
                      </a:r>
                    </a:p>
                    <a:p>
                      <a:pPr algn="ctr">
                        <a:lnSpc>
                          <a:spcPct val="115000"/>
                        </a:lnSpc>
                        <a:spcAft>
                          <a:spcPts val="0"/>
                        </a:spcAft>
                        <a:tabLst>
                          <a:tab pos="2637155" algn="ctr"/>
                          <a:tab pos="5274310" algn="r"/>
                          <a:tab pos="457200" algn="l"/>
                          <a:tab pos="2637155" algn="ctr"/>
                          <a:tab pos="5274310" algn="r"/>
                        </a:tabLst>
                      </a:pPr>
                      <a:r>
                        <a:rPr lang="en-ZA" sz="1800" dirty="0">
                          <a:solidFill>
                            <a:srgbClr val="FFFFFF"/>
                          </a:solidFill>
                          <a:effectLst/>
                        </a:rPr>
                        <a:t>Conduct Moderation</a:t>
                      </a:r>
                      <a:endParaRPr lang="en-ZA" sz="1800" dirty="0">
                        <a:solidFill>
                          <a:srgbClr val="FFFFFF"/>
                        </a:solidFill>
                        <a:effectLst/>
                        <a:latin typeface="Arial"/>
                        <a:ea typeface="Times New Roman"/>
                      </a:endParaRPr>
                    </a:p>
                  </a:txBody>
                  <a:tcPr marL="68580" marR="68580" marT="0" marB="0" anchor="ctr">
                    <a:solidFill>
                      <a:srgbClr val="008080"/>
                    </a:solidFill>
                  </a:tcP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dirty="0">
                          <a:ln>
                            <a:noFill/>
                          </a:ln>
                          <a:solidFill>
                            <a:srgbClr val="FFFFFF"/>
                          </a:solidFill>
                          <a:effectLst>
                            <a:outerShdw sx="0" sy="0">
                              <a:srgbClr val="000000"/>
                            </a:outerShdw>
                          </a:effectLst>
                        </a:rPr>
                        <a:t>Moderate assessment design</a:t>
                      </a:r>
                    </a:p>
                    <a:p>
                      <a:pPr marL="342900" lvl="0" indent="-342900" algn="l" fontAlgn="base">
                        <a:lnSpc>
                          <a:spcPct val="115000"/>
                        </a:lnSpc>
                        <a:spcAft>
                          <a:spcPts val="0"/>
                        </a:spcAft>
                        <a:buClr>
                          <a:srgbClr val="008080"/>
                        </a:buClr>
                        <a:buSzPts val="1100"/>
                        <a:buFont typeface="Symbol"/>
                        <a:buChar char=""/>
                      </a:pPr>
                      <a:r>
                        <a:rPr lang="en-ZA" sz="1800" u="none" strike="noStrike" kern="0" dirty="0">
                          <a:ln>
                            <a:noFill/>
                          </a:ln>
                          <a:solidFill>
                            <a:srgbClr val="FFFFFF"/>
                          </a:solidFill>
                          <a:effectLst>
                            <a:outerShdw sx="0" sy="0">
                              <a:srgbClr val="000000"/>
                            </a:outerShdw>
                          </a:effectLst>
                        </a:rPr>
                        <a:t>Moderate assessment process</a:t>
                      </a:r>
                    </a:p>
                    <a:p>
                      <a:pPr marL="342900" lvl="0" indent="-342900" algn="l" fontAlgn="base">
                        <a:lnSpc>
                          <a:spcPct val="115000"/>
                        </a:lnSpc>
                        <a:spcAft>
                          <a:spcPts val="0"/>
                        </a:spcAft>
                        <a:buClr>
                          <a:srgbClr val="008080"/>
                        </a:buClr>
                        <a:buSzPts val="1100"/>
                        <a:buFont typeface="Symbol"/>
                        <a:buChar char=""/>
                      </a:pPr>
                      <a:r>
                        <a:rPr lang="en-ZA" sz="1800" u="none" strike="noStrike" kern="0" dirty="0">
                          <a:ln>
                            <a:noFill/>
                          </a:ln>
                          <a:solidFill>
                            <a:srgbClr val="FFFFFF"/>
                          </a:solidFill>
                          <a:effectLst>
                            <a:outerShdw sx="0" sy="0">
                              <a:srgbClr val="000000"/>
                            </a:outerShdw>
                          </a:effectLst>
                        </a:rPr>
                        <a:t>Moderate assessment review</a:t>
                      </a:r>
                      <a:endParaRPr lang="en-ZA" sz="1800" u="none" strike="noStrike" kern="0" dirty="0">
                        <a:ln>
                          <a:noFill/>
                        </a:ln>
                        <a:solidFill>
                          <a:srgbClr val="FFFFFF"/>
                        </a:solidFill>
                        <a:effectLst>
                          <a:outerShdw sx="0" sy="0">
                            <a:srgbClr val="000000"/>
                          </a:outerShdw>
                        </a:effectLst>
                        <a:latin typeface="Arial"/>
                        <a:ea typeface="Times New Roman"/>
                      </a:endParaRPr>
                    </a:p>
                  </a:txBody>
                  <a:tcPr marL="68580" marR="68580" marT="0" marB="0" anchor="ctr">
                    <a:solidFill>
                      <a:srgbClr val="008080"/>
                    </a:solidFill>
                  </a:tcP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dirty="0">
                          <a:ln>
                            <a:noFill/>
                          </a:ln>
                          <a:solidFill>
                            <a:srgbClr val="FFFFFF"/>
                          </a:solidFill>
                          <a:effectLst>
                            <a:outerShdw sx="0" sy="0">
                              <a:srgbClr val="000000"/>
                            </a:outerShdw>
                          </a:effectLst>
                        </a:rPr>
                        <a:t>Checklists</a:t>
                      </a:r>
                      <a:endParaRPr lang="en-ZA" sz="1800" u="none" strike="noStrike" kern="0" dirty="0">
                        <a:ln>
                          <a:noFill/>
                        </a:ln>
                        <a:solidFill>
                          <a:srgbClr val="FFFFFF"/>
                        </a:solidFill>
                        <a:effectLst>
                          <a:outerShdw sx="0" sy="0">
                            <a:srgbClr val="000000"/>
                          </a:outerShdw>
                        </a:effectLst>
                        <a:latin typeface="Arial"/>
                        <a:ea typeface="Times New Roman"/>
                      </a:endParaRPr>
                    </a:p>
                  </a:txBody>
                  <a:tcPr marL="68580" marR="68580" marT="0" marB="0" anchor="ctr">
                    <a:solidFill>
                      <a:srgbClr val="008080"/>
                    </a:solidFill>
                  </a:tcPr>
                </a:tc>
                <a:extLst>
                  <a:ext uri="{0D108BD9-81ED-4DB2-BD59-A6C34878D82A}">
                    <a16:rowId xmlns:a16="http://schemas.microsoft.com/office/drawing/2014/main" val="10002"/>
                  </a:ext>
                </a:extLst>
              </a:tr>
              <a:tr h="631190">
                <a:tc>
                  <a:txBody>
                    <a:bodyPr/>
                    <a:lstStyle/>
                    <a:p>
                      <a:pPr algn="ctr">
                        <a:lnSpc>
                          <a:spcPct val="115000"/>
                        </a:lnSpc>
                        <a:spcAft>
                          <a:spcPts val="0"/>
                        </a:spcAft>
                        <a:tabLst>
                          <a:tab pos="2637155" algn="ctr"/>
                          <a:tab pos="5274310" algn="r"/>
                          <a:tab pos="457200" algn="l"/>
                          <a:tab pos="2637155" algn="ctr"/>
                          <a:tab pos="5274310" algn="r"/>
                        </a:tabLst>
                      </a:pPr>
                      <a:r>
                        <a:rPr lang="en-ZA" sz="1800" b="1" dirty="0">
                          <a:effectLst/>
                        </a:rPr>
                        <a:t>Step 3</a:t>
                      </a:r>
                    </a:p>
                    <a:p>
                      <a:pPr algn="ctr">
                        <a:lnSpc>
                          <a:spcPct val="115000"/>
                        </a:lnSpc>
                        <a:spcAft>
                          <a:spcPts val="0"/>
                        </a:spcAft>
                        <a:tabLst>
                          <a:tab pos="2637155" algn="ctr"/>
                          <a:tab pos="5274310" algn="r"/>
                          <a:tab pos="457200" algn="l"/>
                          <a:tab pos="2637155" algn="ctr"/>
                          <a:tab pos="5274310" algn="r"/>
                        </a:tabLst>
                      </a:pPr>
                      <a:r>
                        <a:rPr lang="en-ZA" sz="1800" dirty="0">
                          <a:effectLst/>
                        </a:rPr>
                        <a:t>Give feedback to assessor</a:t>
                      </a:r>
                      <a:endParaRPr lang="en-ZA" sz="1800" dirty="0">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Give feedback to the assessor</a:t>
                      </a:r>
                      <a:endParaRPr lang="en-ZA" sz="1800" u="none" strike="noStrike" kern="0">
                        <a:ln>
                          <a:noFill/>
                        </a:ln>
                        <a:effectLst>
                          <a:outerShdw sx="0" sy="0">
                            <a:srgbClr val="000000"/>
                          </a:outerShdw>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Moderator Feedback Report</a:t>
                      </a:r>
                      <a:endParaRPr lang="en-ZA" sz="1800" u="none" strike="noStrike" kern="0">
                        <a:ln>
                          <a:noFill/>
                        </a:ln>
                        <a:effectLst>
                          <a:outerShdw sx="0" sy="0">
                            <a:srgbClr val="000000"/>
                          </a:outerShdw>
                        </a:effectLst>
                        <a:latin typeface="Arial"/>
                        <a:ea typeface="Times New Roman"/>
                      </a:endParaRPr>
                    </a:p>
                  </a:txBody>
                  <a:tcPr marL="68580" marR="68580" marT="0" marB="0" anchor="ctr"/>
                </a:tc>
                <a:extLst>
                  <a:ext uri="{0D108BD9-81ED-4DB2-BD59-A6C34878D82A}">
                    <a16:rowId xmlns:a16="http://schemas.microsoft.com/office/drawing/2014/main" val="10003"/>
                  </a:ext>
                </a:extLst>
              </a:tr>
              <a:tr h="631190">
                <a:tc>
                  <a:txBody>
                    <a:bodyPr/>
                    <a:lstStyle/>
                    <a:p>
                      <a:pPr algn="ctr">
                        <a:lnSpc>
                          <a:spcPct val="115000"/>
                        </a:lnSpc>
                        <a:spcAft>
                          <a:spcPts val="0"/>
                        </a:spcAft>
                        <a:tabLst>
                          <a:tab pos="2637155" algn="ctr"/>
                          <a:tab pos="5274310" algn="r"/>
                          <a:tab pos="457200" algn="l"/>
                          <a:tab pos="2637155" algn="ctr"/>
                          <a:tab pos="5274310" algn="r"/>
                        </a:tabLst>
                      </a:pPr>
                      <a:r>
                        <a:rPr lang="en-ZA" sz="1800" b="1" dirty="0">
                          <a:effectLst/>
                        </a:rPr>
                        <a:t>Step 4</a:t>
                      </a:r>
                    </a:p>
                    <a:p>
                      <a:pPr algn="ctr">
                        <a:lnSpc>
                          <a:spcPct val="115000"/>
                        </a:lnSpc>
                        <a:spcAft>
                          <a:spcPts val="0"/>
                        </a:spcAft>
                        <a:tabLst>
                          <a:tab pos="2637155" algn="ctr"/>
                          <a:tab pos="5274310" algn="r"/>
                          <a:tab pos="457200" algn="l"/>
                          <a:tab pos="2637155" algn="ctr"/>
                          <a:tab pos="5274310" algn="r"/>
                        </a:tabLst>
                      </a:pPr>
                      <a:r>
                        <a:rPr lang="en-ZA" sz="1800" dirty="0">
                          <a:effectLst/>
                        </a:rPr>
                        <a:t>Record, report and administer</a:t>
                      </a:r>
                      <a:endParaRPr lang="en-ZA" sz="1800" dirty="0">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Report, record and administer the moderation </a:t>
                      </a:r>
                      <a:endParaRPr lang="en-ZA" sz="1800" u="none" strike="noStrike" kern="0">
                        <a:ln>
                          <a:noFill/>
                        </a:ln>
                        <a:effectLst>
                          <a:outerShdw sx="0" sy="0">
                            <a:srgbClr val="000000"/>
                          </a:outerShdw>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Moderation Report</a:t>
                      </a:r>
                    </a:p>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Result Summary</a:t>
                      </a:r>
                      <a:endParaRPr lang="en-ZA" sz="1800" u="none" strike="noStrike" kern="0">
                        <a:ln>
                          <a:noFill/>
                        </a:ln>
                        <a:effectLst>
                          <a:outerShdw sx="0" sy="0">
                            <a:srgbClr val="000000"/>
                          </a:outerShdw>
                        </a:effectLst>
                        <a:latin typeface="Arial"/>
                        <a:ea typeface="Times New Roman"/>
                      </a:endParaRPr>
                    </a:p>
                  </a:txBody>
                  <a:tcPr marL="68580" marR="68580" marT="0" marB="0" anchor="ctr"/>
                </a:tc>
                <a:extLst>
                  <a:ext uri="{0D108BD9-81ED-4DB2-BD59-A6C34878D82A}">
                    <a16:rowId xmlns:a16="http://schemas.microsoft.com/office/drawing/2014/main" val="10004"/>
                  </a:ext>
                </a:extLst>
              </a:tr>
              <a:tr h="631190">
                <a:tc>
                  <a:txBody>
                    <a:bodyPr/>
                    <a:lstStyle/>
                    <a:p>
                      <a:pPr algn="ctr">
                        <a:lnSpc>
                          <a:spcPct val="115000"/>
                        </a:lnSpc>
                        <a:spcAft>
                          <a:spcPts val="0"/>
                        </a:spcAft>
                        <a:tabLst>
                          <a:tab pos="2637155" algn="ctr"/>
                          <a:tab pos="5274310" algn="r"/>
                          <a:tab pos="457200" algn="l"/>
                          <a:tab pos="2637155" algn="ctr"/>
                          <a:tab pos="5274310" algn="r"/>
                        </a:tabLst>
                      </a:pPr>
                      <a:r>
                        <a:rPr lang="en-ZA" sz="1800" b="1" dirty="0">
                          <a:effectLst/>
                        </a:rPr>
                        <a:t>Step 5</a:t>
                      </a:r>
                    </a:p>
                    <a:p>
                      <a:pPr algn="ctr">
                        <a:lnSpc>
                          <a:spcPct val="115000"/>
                        </a:lnSpc>
                        <a:spcAft>
                          <a:spcPts val="0"/>
                        </a:spcAft>
                        <a:tabLst>
                          <a:tab pos="2637155" algn="ctr"/>
                          <a:tab pos="5274310" algn="r"/>
                          <a:tab pos="457200" algn="l"/>
                          <a:tab pos="2637155" algn="ctr"/>
                          <a:tab pos="5274310" algn="r"/>
                        </a:tabLst>
                      </a:pPr>
                      <a:r>
                        <a:rPr lang="en-ZA" sz="1800" dirty="0">
                          <a:effectLst/>
                        </a:rPr>
                        <a:t>Review Moderation</a:t>
                      </a:r>
                      <a:endParaRPr lang="en-ZA" sz="1800" dirty="0">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Review moderation</a:t>
                      </a:r>
                      <a:endParaRPr lang="en-ZA" sz="1800" u="none" strike="noStrike" kern="0">
                        <a:ln>
                          <a:noFill/>
                        </a:ln>
                        <a:effectLst>
                          <a:outerShdw sx="0" sy="0">
                            <a:srgbClr val="000000"/>
                          </a:outerShdw>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dirty="0">
                          <a:ln>
                            <a:noFill/>
                          </a:ln>
                          <a:effectLst>
                            <a:outerShdw sx="0" sy="0">
                              <a:srgbClr val="000000"/>
                            </a:outerShdw>
                          </a:effectLst>
                        </a:rPr>
                        <a:t>Review Report</a:t>
                      </a:r>
                      <a:endParaRPr lang="en-ZA" sz="1800" u="none" strike="noStrike" kern="0" dirty="0">
                        <a:ln>
                          <a:noFill/>
                        </a:ln>
                        <a:effectLst>
                          <a:outerShdw sx="0" sy="0">
                            <a:srgbClr val="000000"/>
                          </a:outerShdw>
                        </a:effectLst>
                        <a:latin typeface="Arial"/>
                        <a:ea typeface="Times New Roman"/>
                      </a:endParaRPr>
                    </a:p>
                  </a:txBody>
                  <a:tcPr marL="68580" marR="68580" marT="0"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09867251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Conduct Moderation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116</a:t>
            </a:fld>
            <a:endParaRPr lang="en-ZA" dirty="0"/>
          </a:p>
        </p:txBody>
      </p:sp>
      <p:sp>
        <p:nvSpPr>
          <p:cNvPr id="5" name="Content Placeholder 4"/>
          <p:cNvSpPr>
            <a:spLocks noGrp="1"/>
          </p:cNvSpPr>
          <p:nvPr>
            <p:ph sz="quarter" idx="1"/>
          </p:nvPr>
        </p:nvSpPr>
        <p:spPr/>
        <p:txBody>
          <a:bodyPr/>
          <a:lstStyle/>
          <a:p>
            <a:r>
              <a:rPr lang="en-ZA" dirty="0"/>
              <a:t>Conducted in accordance with the Moderation Plan.</a:t>
            </a:r>
          </a:p>
          <a:p>
            <a:r>
              <a:rPr lang="en-ZA" dirty="0"/>
              <a:t>Assessment instruments and process should be checked and judged in terms of appropriateness. </a:t>
            </a:r>
          </a:p>
          <a:p>
            <a:r>
              <a:rPr lang="en-ZA" dirty="0"/>
              <a:t>Assessment decisions are confirmed.</a:t>
            </a:r>
          </a:p>
          <a:p>
            <a:r>
              <a:rPr lang="en-ZA" dirty="0"/>
              <a:t>Type of evidence to be collected as well as the manner in which judgement was done.</a:t>
            </a:r>
          </a:p>
          <a:p>
            <a:r>
              <a:rPr lang="en-ZA" dirty="0"/>
              <a:t>Special needs of learners have been provided for.</a:t>
            </a:r>
          </a:p>
          <a:p>
            <a:r>
              <a:rPr lang="en-ZA" dirty="0"/>
              <a:t>Appeals against assessment decisions are handled.</a:t>
            </a:r>
          </a:p>
          <a:p>
            <a:endParaRPr lang="en-ZA" dirty="0"/>
          </a:p>
        </p:txBody>
      </p:sp>
    </p:spTree>
    <p:extLst>
      <p:ext uri="{BB962C8B-B14F-4D97-AF65-F5344CB8AC3E}">
        <p14:creationId xmlns:p14="http://schemas.microsoft.com/office/powerpoint/2010/main" val="21754422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Moderation During Assessment Activities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117</a:t>
            </a:fld>
            <a:endParaRPr lang="en-ZA" dirty="0"/>
          </a:p>
        </p:txBody>
      </p:sp>
      <p:sp>
        <p:nvSpPr>
          <p:cNvPr id="5" name="Content Placeholder 4"/>
          <p:cNvSpPr>
            <a:spLocks noGrp="1"/>
          </p:cNvSpPr>
          <p:nvPr>
            <p:ph sz="quarter" idx="1"/>
          </p:nvPr>
        </p:nvSpPr>
        <p:spPr/>
        <p:txBody>
          <a:bodyPr/>
          <a:lstStyle/>
          <a:p>
            <a:r>
              <a:rPr lang="en-ZA" dirty="0"/>
              <a:t>Key principles of assessment are described.</a:t>
            </a:r>
          </a:p>
          <a:p>
            <a:r>
              <a:rPr lang="en-ZA" dirty="0"/>
              <a:t>Assessment plan is followed.</a:t>
            </a:r>
          </a:p>
          <a:p>
            <a:r>
              <a:rPr lang="en-ZA" dirty="0"/>
              <a:t>All relevant documents are signed off during and after the assessment process i.e.:</a:t>
            </a:r>
          </a:p>
          <a:p>
            <a:pPr lvl="1"/>
            <a:r>
              <a:rPr lang="en-ZA" dirty="0"/>
              <a:t>Evidence checklist.</a:t>
            </a:r>
          </a:p>
          <a:p>
            <a:pPr lvl="1"/>
            <a:r>
              <a:rPr lang="en-ZA" dirty="0"/>
              <a:t>Appeal form etc.</a:t>
            </a:r>
          </a:p>
          <a:p>
            <a:r>
              <a:rPr lang="en-ZA" dirty="0"/>
              <a:t>Feedback is provided to the learner by the assessor.</a:t>
            </a:r>
          </a:p>
          <a:p>
            <a:r>
              <a:rPr lang="en-ZA" dirty="0"/>
              <a:t>Evaluation form of assessment process was completed by the learner.</a:t>
            </a:r>
          </a:p>
          <a:p>
            <a:r>
              <a:rPr lang="en-ZA" dirty="0"/>
              <a:t>Swot analysis was conducted by the assessor.</a:t>
            </a:r>
          </a:p>
          <a:p>
            <a:endParaRPr lang="en-ZA" dirty="0"/>
          </a:p>
        </p:txBody>
      </p:sp>
    </p:spTree>
    <p:extLst>
      <p:ext uri="{BB962C8B-B14F-4D97-AF65-F5344CB8AC3E}">
        <p14:creationId xmlns:p14="http://schemas.microsoft.com/office/powerpoint/2010/main" val="242617637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Review</a:t>
            </a:r>
            <a:endParaRPr lang="en-ZA"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118</a:t>
            </a:fld>
            <a:endParaRPr lang="en-ZA" dirty="0"/>
          </a:p>
        </p:txBody>
      </p:sp>
      <p:sp>
        <p:nvSpPr>
          <p:cNvPr id="5" name="Content Placeholder 4"/>
          <p:cNvSpPr>
            <a:spLocks noGrp="1"/>
          </p:cNvSpPr>
          <p:nvPr>
            <p:ph sz="quarter" idx="1"/>
          </p:nvPr>
        </p:nvSpPr>
        <p:spPr/>
        <p:txBody>
          <a:bodyPr/>
          <a:lstStyle/>
          <a:p>
            <a:r>
              <a:rPr lang="en-ZA" dirty="0"/>
              <a:t>Moderators should review the moderation process continuously. </a:t>
            </a:r>
          </a:p>
          <a:p>
            <a:endParaRPr lang="en-ZA" dirty="0"/>
          </a:p>
        </p:txBody>
      </p:sp>
    </p:spTree>
    <p:extLst>
      <p:ext uri="{BB962C8B-B14F-4D97-AF65-F5344CB8AC3E}">
        <p14:creationId xmlns:p14="http://schemas.microsoft.com/office/powerpoint/2010/main" val="322042415"/>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Appeals Procedure</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119</a:t>
            </a:fld>
            <a:endParaRPr lang="en-ZA" dirty="0"/>
          </a:p>
        </p:txBody>
      </p:sp>
      <p:sp>
        <p:nvSpPr>
          <p:cNvPr id="5" name="Content Placeholder 4"/>
          <p:cNvSpPr>
            <a:spLocks noGrp="1"/>
          </p:cNvSpPr>
          <p:nvPr>
            <p:ph sz="quarter" idx="1"/>
          </p:nvPr>
        </p:nvSpPr>
        <p:spPr/>
        <p:txBody>
          <a:bodyPr/>
          <a:lstStyle/>
          <a:p>
            <a:pPr lvl="0" fontAlgn="base"/>
            <a:r>
              <a:rPr lang="en-ZA" dirty="0"/>
              <a:t>Handled by competent moderators</a:t>
            </a:r>
          </a:p>
          <a:p>
            <a:pPr lvl="0" fontAlgn="base"/>
            <a:r>
              <a:rPr lang="en-ZA" dirty="0"/>
              <a:t>Process followed according to policy.</a:t>
            </a:r>
          </a:p>
          <a:p>
            <a:pPr lvl="0" fontAlgn="base"/>
            <a:r>
              <a:rPr lang="en-ZA" dirty="0"/>
              <a:t>Disputes based around sufficiency of evidence.</a:t>
            </a:r>
          </a:p>
          <a:p>
            <a:endParaRPr lang="en-ZA" dirty="0"/>
          </a:p>
        </p:txBody>
      </p:sp>
    </p:spTree>
    <p:extLst>
      <p:ext uri="{BB962C8B-B14F-4D97-AF65-F5344CB8AC3E}">
        <p14:creationId xmlns:p14="http://schemas.microsoft.com/office/powerpoint/2010/main" val="1137604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12</a:t>
            </a:fld>
            <a:endParaRPr lang="en-ZA" dirty="0"/>
          </a:p>
        </p:txBody>
      </p:sp>
      <p:sp>
        <p:nvSpPr>
          <p:cNvPr id="5" name="Content Placeholder 4"/>
          <p:cNvSpPr>
            <a:spLocks noGrp="1"/>
          </p:cNvSpPr>
          <p:nvPr>
            <p:ph sz="quarter" idx="1"/>
          </p:nvPr>
        </p:nvSpPr>
        <p:spPr/>
        <p:txBody>
          <a:bodyPr/>
          <a:lstStyle/>
          <a:p>
            <a:pPr marL="0" lvl="0" indent="0">
              <a:spcBef>
                <a:spcPts val="0"/>
              </a:spcBef>
              <a:buClrTx/>
              <a:buSzTx/>
              <a:buNone/>
            </a:pPr>
            <a:r>
              <a:rPr lang="en-ZA" b="1" dirty="0">
                <a:solidFill>
                  <a:srgbClr val="000066"/>
                </a:solidFill>
              </a:rPr>
              <a:t>Credit Value</a:t>
            </a:r>
            <a:endParaRPr lang="en-US" b="1" dirty="0">
              <a:solidFill>
                <a:srgbClr val="000066"/>
              </a:solidFill>
            </a:endParaRPr>
          </a:p>
          <a:p>
            <a:pPr marL="0" lvl="0" indent="0">
              <a:spcBef>
                <a:spcPts val="0"/>
              </a:spcBef>
              <a:buClrTx/>
              <a:buSzTx/>
              <a:buNone/>
            </a:pPr>
            <a:endParaRPr lang="en-ZA" dirty="0">
              <a:solidFill>
                <a:srgbClr val="000066"/>
              </a:solidFill>
            </a:endParaRPr>
          </a:p>
          <a:p>
            <a:pPr>
              <a:spcBef>
                <a:spcPts val="0"/>
              </a:spcBef>
              <a:buClrTx/>
              <a:buSzTx/>
              <a:buFont typeface="Arial" panose="020B0604020202020204" pitchFamily="34" charset="0"/>
              <a:buChar char="•"/>
            </a:pPr>
            <a:r>
              <a:rPr lang="en-ZA" dirty="0">
                <a:solidFill>
                  <a:srgbClr val="000066"/>
                </a:solidFill>
              </a:rPr>
              <a:t>10 credits = 100 notional hours</a:t>
            </a:r>
          </a:p>
          <a:p>
            <a:pPr marL="342900" lvl="0" indent="-342900">
              <a:spcBef>
                <a:spcPts val="0"/>
              </a:spcBef>
              <a:buClrTx/>
              <a:buSzTx/>
              <a:buFont typeface="Arial" panose="020B0604020202020204" pitchFamily="34" charset="0"/>
              <a:buChar char="•"/>
            </a:pPr>
            <a:r>
              <a:rPr lang="en-ZA" dirty="0">
                <a:solidFill>
                  <a:srgbClr val="000066"/>
                </a:solidFill>
              </a:rPr>
              <a:t>Theoretical + Practical + Workplace experience</a:t>
            </a:r>
            <a:endParaRPr lang="en-US" dirty="0">
              <a:solidFill>
                <a:srgbClr val="000066"/>
              </a:solidFill>
            </a:endParaRPr>
          </a:p>
          <a:p>
            <a:pPr marL="342900" lvl="0" indent="-342900">
              <a:spcBef>
                <a:spcPts val="0"/>
              </a:spcBef>
              <a:buClrTx/>
              <a:buSzTx/>
              <a:buFont typeface="Arial" panose="020B0604020202020204" pitchFamily="34" charset="0"/>
              <a:buChar char="•"/>
            </a:pPr>
            <a:r>
              <a:rPr lang="en-ZA" dirty="0">
                <a:solidFill>
                  <a:srgbClr val="000066"/>
                </a:solidFill>
              </a:rPr>
              <a:t>Submission of Portfolio of Evidence (PoE)  - based on Specific Outcomes (SOs) and Assessment Criteria (ACs).</a:t>
            </a:r>
            <a:endParaRPr lang="en-US" dirty="0">
              <a:solidFill>
                <a:srgbClr val="000066"/>
              </a:solidFill>
            </a:endParaRPr>
          </a:p>
          <a:p>
            <a:endParaRPr lang="en-ZA" dirty="0"/>
          </a:p>
        </p:txBody>
      </p:sp>
    </p:spTree>
    <p:extLst>
      <p:ext uri="{BB962C8B-B14F-4D97-AF65-F5344CB8AC3E}">
        <p14:creationId xmlns:p14="http://schemas.microsoft.com/office/powerpoint/2010/main" val="317654829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Code of </a:t>
            </a:r>
            <a:r>
              <a:rPr lang="en-GB" dirty="0"/>
              <a:t>Conduct</a:t>
            </a:r>
            <a:endParaRPr lang="en-ZA"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120</a:t>
            </a:fld>
            <a:endParaRPr lang="en-ZA" dirty="0"/>
          </a:p>
        </p:txBody>
      </p:sp>
      <p:sp>
        <p:nvSpPr>
          <p:cNvPr id="5" name="Content Placeholder 4"/>
          <p:cNvSpPr>
            <a:spLocks noGrp="1"/>
          </p:cNvSpPr>
          <p:nvPr>
            <p:ph sz="quarter" idx="1"/>
          </p:nvPr>
        </p:nvSpPr>
        <p:spPr/>
        <p:txBody>
          <a:bodyPr/>
          <a:lstStyle/>
          <a:p>
            <a:r>
              <a:rPr lang="en-ZA" dirty="0"/>
              <a:t>It is expected that the moderators conduct themselves in a courteous and professional manner at all times.</a:t>
            </a:r>
          </a:p>
          <a:p>
            <a:endParaRPr lang="en-ZA" dirty="0"/>
          </a:p>
        </p:txBody>
      </p:sp>
    </p:spTree>
    <p:extLst>
      <p:ext uri="{BB962C8B-B14F-4D97-AF65-F5344CB8AC3E}">
        <p14:creationId xmlns:p14="http://schemas.microsoft.com/office/powerpoint/2010/main" val="55746159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Moderation</a:t>
            </a:r>
            <a:r>
              <a:rPr lang="en-ZA" dirty="0"/>
              <a:t> Plan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121</a:t>
            </a:fld>
            <a:endParaRPr lang="en-ZA" dirty="0"/>
          </a:p>
        </p:txBody>
      </p:sp>
      <p:sp>
        <p:nvSpPr>
          <p:cNvPr id="5" name="Content Placeholder 4"/>
          <p:cNvSpPr>
            <a:spLocks noGrp="1"/>
          </p:cNvSpPr>
          <p:nvPr>
            <p:ph sz="quarter" idx="1"/>
          </p:nvPr>
        </p:nvSpPr>
        <p:spPr/>
        <p:txBody>
          <a:bodyPr/>
          <a:lstStyle/>
          <a:p>
            <a:r>
              <a:rPr lang="en-ZA" dirty="0"/>
              <a:t>Moderation must be conducted in accordance with the Moderation Plan.</a:t>
            </a:r>
          </a:p>
          <a:p>
            <a:endParaRPr lang="en-ZA" dirty="0"/>
          </a:p>
        </p:txBody>
      </p:sp>
    </p:spTree>
    <p:extLst>
      <p:ext uri="{BB962C8B-B14F-4D97-AF65-F5344CB8AC3E}">
        <p14:creationId xmlns:p14="http://schemas.microsoft.com/office/powerpoint/2010/main" val="295917289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Discuss</a:t>
            </a:r>
          </a:p>
        </p:txBody>
      </p:sp>
      <p:sp>
        <p:nvSpPr>
          <p:cNvPr id="4" name="Slide Number Placeholder 3"/>
          <p:cNvSpPr>
            <a:spLocks noGrp="1"/>
          </p:cNvSpPr>
          <p:nvPr>
            <p:ph type="sldNum" sz="quarter" idx="12"/>
          </p:nvPr>
        </p:nvSpPr>
        <p:spPr/>
        <p:txBody>
          <a:bodyPr/>
          <a:lstStyle/>
          <a:p>
            <a:fld id="{042AED99-7FB4-404E-8A97-64753DCE42EC}" type="slidenum">
              <a:rPr lang="en-US" smtClean="0"/>
              <a:pPr/>
              <a:t>122</a:t>
            </a:fld>
            <a:endParaRPr lang="en-US" dirty="0"/>
          </a:p>
        </p:txBody>
      </p:sp>
      <p:sp>
        <p:nvSpPr>
          <p:cNvPr id="5" name="Text Placeholder 4"/>
          <p:cNvSpPr>
            <a:spLocks noGrp="1"/>
          </p:cNvSpPr>
          <p:nvPr>
            <p:ph type="body" idx="2"/>
          </p:nvPr>
        </p:nvSpPr>
        <p:spPr/>
        <p:txBody>
          <a:bodyPr/>
          <a:lstStyle/>
          <a:p>
            <a:pPr algn="ctr"/>
            <a:r>
              <a:rPr lang="en-ZA" dirty="0"/>
              <a:t>Activity</a:t>
            </a:r>
          </a:p>
        </p:txBody>
      </p:sp>
      <p:sp>
        <p:nvSpPr>
          <p:cNvPr id="6" name="Content Placeholder 5"/>
          <p:cNvSpPr>
            <a:spLocks noGrp="1"/>
          </p:cNvSpPr>
          <p:nvPr>
            <p:ph sz="quarter" idx="1"/>
          </p:nvPr>
        </p:nvSpPr>
        <p:spPr/>
        <p:txBody>
          <a:bodyPr/>
          <a:lstStyle/>
          <a:p>
            <a:r>
              <a:rPr lang="en-ZA" i="1" dirty="0"/>
              <a:t>Reflect on the assessments that you will be moderating on-site and off-site. </a:t>
            </a:r>
          </a:p>
          <a:p>
            <a:r>
              <a:rPr lang="en-ZA" i="1" dirty="0"/>
              <a:t>What are unforeseen circumstances that might occur?  </a:t>
            </a:r>
          </a:p>
          <a:p>
            <a:r>
              <a:rPr lang="en-ZA" i="1" dirty="0"/>
              <a:t>How will you handle these?</a:t>
            </a:r>
            <a:endParaRPr lang="en-ZA" dirty="0"/>
          </a:p>
          <a:p>
            <a:endParaRPr lang="en-ZA" dirty="0"/>
          </a:p>
        </p:txBody>
      </p:sp>
    </p:spTree>
    <p:extLst>
      <p:ext uri="{BB962C8B-B14F-4D97-AF65-F5344CB8AC3E}">
        <p14:creationId xmlns:p14="http://schemas.microsoft.com/office/powerpoint/2010/main" val="703652035"/>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A"/>
          </a:p>
        </p:txBody>
      </p:sp>
      <p:sp>
        <p:nvSpPr>
          <p:cNvPr id="4" name="Slide Number Placeholder 3"/>
          <p:cNvSpPr>
            <a:spLocks noGrp="1"/>
          </p:cNvSpPr>
          <p:nvPr>
            <p:ph type="sldNum" sz="quarter" idx="12"/>
          </p:nvPr>
        </p:nvSpPr>
        <p:spPr/>
        <p:txBody>
          <a:bodyPr/>
          <a:lstStyle/>
          <a:p>
            <a:fld id="{042AED99-7FB4-404E-8A97-64753DCE42EC}" type="slidenum">
              <a:rPr lang="en-US" smtClean="0"/>
              <a:pPr/>
              <a:t>123</a:t>
            </a:fld>
            <a:endParaRPr lang="en-US" dirty="0"/>
          </a:p>
        </p:txBody>
      </p:sp>
      <p:sp>
        <p:nvSpPr>
          <p:cNvPr id="5" name="Content Placeholder 4"/>
          <p:cNvSpPr>
            <a:spLocks noGrp="1"/>
          </p:cNvSpPr>
          <p:nvPr>
            <p:ph sz="quarter" idx="1"/>
          </p:nvPr>
        </p:nvSpPr>
        <p:spPr/>
        <p:txBody>
          <a:bodyPr/>
          <a:lstStyle/>
          <a:p>
            <a:r>
              <a:rPr lang="en-ZA" dirty="0">
                <a:solidFill>
                  <a:srgbClr val="008080"/>
                </a:solidFill>
              </a:rPr>
              <a:t>Do Activities 3.1</a:t>
            </a:r>
            <a:endParaRPr lang="en-ZA" dirty="0"/>
          </a:p>
        </p:txBody>
      </p:sp>
    </p:spTree>
    <p:extLst>
      <p:ext uri="{BB962C8B-B14F-4D97-AF65-F5344CB8AC3E}">
        <p14:creationId xmlns:p14="http://schemas.microsoft.com/office/powerpoint/2010/main" val="330615430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Moderation Guidelines 1</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124</a:t>
            </a:fld>
            <a:endParaRPr lang="en-ZA" dirty="0"/>
          </a:p>
        </p:txBody>
      </p:sp>
      <p:sp>
        <p:nvSpPr>
          <p:cNvPr id="5" name="Content Placeholder 4"/>
          <p:cNvSpPr>
            <a:spLocks noGrp="1"/>
          </p:cNvSpPr>
          <p:nvPr>
            <p:ph sz="quarter" idx="1"/>
          </p:nvPr>
        </p:nvSpPr>
        <p:spPr/>
        <p:txBody>
          <a:bodyPr/>
          <a:lstStyle/>
          <a:p>
            <a:r>
              <a:rPr lang="en-ZA" dirty="0"/>
              <a:t>All assessments should be moderated to:</a:t>
            </a:r>
          </a:p>
          <a:p>
            <a:pPr lvl="1"/>
            <a:r>
              <a:rPr lang="en-ZA" dirty="0"/>
              <a:t>Check that marking guides adequately cover all of the relevant information such as performance criteria, evidence guides, range statements and key competencies.</a:t>
            </a:r>
          </a:p>
          <a:p>
            <a:pPr lvl="1"/>
            <a:r>
              <a:rPr lang="en-ZA" dirty="0"/>
              <a:t>Check that the evidence that is collected meets the rules of evidence (validity, sufficiency, currency and authenticity).</a:t>
            </a:r>
          </a:p>
          <a:p>
            <a:pPr lvl="1"/>
            <a:r>
              <a:rPr lang="en-ZA" dirty="0"/>
              <a:t>Check that the students are assessed against the level of competence required.</a:t>
            </a:r>
          </a:p>
          <a:p>
            <a:endParaRPr lang="en-ZA" dirty="0"/>
          </a:p>
        </p:txBody>
      </p:sp>
    </p:spTree>
    <p:extLst>
      <p:ext uri="{BB962C8B-B14F-4D97-AF65-F5344CB8AC3E}">
        <p14:creationId xmlns:p14="http://schemas.microsoft.com/office/powerpoint/2010/main" val="2809248518"/>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Moderation Guidelines 2</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125</a:t>
            </a:fld>
            <a:endParaRPr lang="en-ZA" dirty="0"/>
          </a:p>
        </p:txBody>
      </p:sp>
      <p:sp>
        <p:nvSpPr>
          <p:cNvPr id="5" name="Content Placeholder 4"/>
          <p:cNvSpPr>
            <a:spLocks noGrp="1"/>
          </p:cNvSpPr>
          <p:nvPr>
            <p:ph sz="quarter" idx="1"/>
          </p:nvPr>
        </p:nvSpPr>
        <p:spPr/>
        <p:txBody>
          <a:bodyPr/>
          <a:lstStyle/>
          <a:p>
            <a:r>
              <a:rPr lang="en-ZA" dirty="0"/>
              <a:t>Check that learners are being assessed taking into account language, literacy and numeracy skills and key competencies to the level required in the competency.</a:t>
            </a:r>
          </a:p>
          <a:p>
            <a:r>
              <a:rPr lang="en-ZA" dirty="0"/>
              <a:t>Check that there is an agreed understanding of the criteria being used to arrive at an assessment judgment of ‘competent’.</a:t>
            </a:r>
          </a:p>
          <a:p>
            <a:r>
              <a:rPr lang="en-ZA" dirty="0"/>
              <a:t>Check that the agreed criteria are being used consistently by all assessors assessing competencies (even with different groups of students or in different courses or contexts).</a:t>
            </a:r>
          </a:p>
          <a:p>
            <a:r>
              <a:rPr lang="en-ZA" dirty="0"/>
              <a:t>Check that were graded assessment is used, that assessors would assess the same piece of work to the same standard.</a:t>
            </a:r>
          </a:p>
          <a:p>
            <a:endParaRPr lang="en-ZA" dirty="0"/>
          </a:p>
        </p:txBody>
      </p:sp>
    </p:spTree>
    <p:extLst>
      <p:ext uri="{BB962C8B-B14F-4D97-AF65-F5344CB8AC3E}">
        <p14:creationId xmlns:p14="http://schemas.microsoft.com/office/powerpoint/2010/main" val="377198242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Moderate The Assessment Plan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126</a:t>
            </a:fld>
            <a:endParaRPr lang="en-ZA" dirty="0"/>
          </a:p>
        </p:txBody>
      </p:sp>
      <p:sp>
        <p:nvSpPr>
          <p:cNvPr id="5" name="Content Placeholder 4"/>
          <p:cNvSpPr>
            <a:spLocks noGrp="1"/>
          </p:cNvSpPr>
          <p:nvPr>
            <p:ph sz="quarter" idx="1"/>
          </p:nvPr>
        </p:nvSpPr>
        <p:spPr/>
        <p:txBody>
          <a:bodyPr/>
          <a:lstStyle/>
          <a:p>
            <a:r>
              <a:rPr lang="en-ZA" dirty="0"/>
              <a:t>Assessment Plan:</a:t>
            </a:r>
          </a:p>
          <a:p>
            <a:pPr lvl="1"/>
            <a:r>
              <a:rPr lang="en-ZA" dirty="0"/>
              <a:t>The preparation of assessment resources. </a:t>
            </a:r>
          </a:p>
          <a:p>
            <a:pPr lvl="1"/>
            <a:r>
              <a:rPr lang="en-ZA" dirty="0"/>
              <a:t>Parties involved in the assessment are notified.</a:t>
            </a:r>
          </a:p>
          <a:p>
            <a:pPr lvl="1"/>
            <a:r>
              <a:rPr lang="en-ZA" dirty="0"/>
              <a:t>All pre-assessment moderation requirements are carried out.</a:t>
            </a:r>
          </a:p>
          <a:p>
            <a:pPr lvl="1"/>
            <a:r>
              <a:rPr lang="en-ZA" dirty="0"/>
              <a:t>Assessment details are explained to learners clearly and constructively.</a:t>
            </a:r>
          </a:p>
          <a:p>
            <a:pPr lvl="1"/>
            <a:r>
              <a:rPr lang="en-ZA" dirty="0"/>
              <a:t>Inputs are sought from learners regarding special needs and possible sources of evidence.</a:t>
            </a:r>
          </a:p>
          <a:p>
            <a:pPr lvl="1"/>
            <a:r>
              <a:rPr lang="en-ZA" dirty="0"/>
              <a:t>Learner readiness for assessment is confirmed. </a:t>
            </a:r>
          </a:p>
          <a:p>
            <a:endParaRPr lang="en-ZA" dirty="0"/>
          </a:p>
        </p:txBody>
      </p:sp>
    </p:spTree>
    <p:extLst>
      <p:ext uri="{BB962C8B-B14F-4D97-AF65-F5344CB8AC3E}">
        <p14:creationId xmlns:p14="http://schemas.microsoft.com/office/powerpoint/2010/main" val="453296690"/>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Discuss</a:t>
            </a:r>
          </a:p>
        </p:txBody>
      </p:sp>
      <p:sp>
        <p:nvSpPr>
          <p:cNvPr id="4" name="Slide Number Placeholder 3"/>
          <p:cNvSpPr>
            <a:spLocks noGrp="1"/>
          </p:cNvSpPr>
          <p:nvPr>
            <p:ph type="sldNum" sz="quarter" idx="12"/>
          </p:nvPr>
        </p:nvSpPr>
        <p:spPr/>
        <p:txBody>
          <a:bodyPr/>
          <a:lstStyle/>
          <a:p>
            <a:fld id="{042AED99-7FB4-404E-8A97-64753DCE42EC}" type="slidenum">
              <a:rPr lang="en-US" smtClean="0"/>
              <a:pPr/>
              <a:t>127</a:t>
            </a:fld>
            <a:endParaRPr lang="en-US" dirty="0"/>
          </a:p>
        </p:txBody>
      </p:sp>
      <p:sp>
        <p:nvSpPr>
          <p:cNvPr id="5" name="Text Placeholder 4"/>
          <p:cNvSpPr>
            <a:spLocks noGrp="1"/>
          </p:cNvSpPr>
          <p:nvPr>
            <p:ph type="body" idx="2"/>
          </p:nvPr>
        </p:nvSpPr>
        <p:spPr/>
        <p:txBody>
          <a:bodyPr/>
          <a:lstStyle/>
          <a:p>
            <a:pPr algn="ctr"/>
            <a:r>
              <a:rPr lang="en-ZA" dirty="0"/>
              <a:t>Activity</a:t>
            </a:r>
          </a:p>
        </p:txBody>
      </p:sp>
      <p:sp>
        <p:nvSpPr>
          <p:cNvPr id="6" name="Content Placeholder 5"/>
          <p:cNvSpPr>
            <a:spLocks noGrp="1"/>
          </p:cNvSpPr>
          <p:nvPr>
            <p:ph sz="quarter" idx="1"/>
          </p:nvPr>
        </p:nvSpPr>
        <p:spPr/>
        <p:txBody>
          <a:bodyPr/>
          <a:lstStyle/>
          <a:p>
            <a:r>
              <a:rPr lang="en-ZA" dirty="0"/>
              <a:t>Team up with a colleague. </a:t>
            </a:r>
          </a:p>
          <a:p>
            <a:r>
              <a:rPr lang="en-ZA" dirty="0"/>
              <a:t>Discuss what you would do if the assessment plan does not include all the elements a plan should include.</a:t>
            </a:r>
          </a:p>
          <a:p>
            <a:r>
              <a:rPr lang="en-ZA" dirty="0"/>
              <a:t>Familiarise yourself with the moderation tool.</a:t>
            </a:r>
          </a:p>
          <a:p>
            <a:endParaRPr lang="en-ZA" dirty="0"/>
          </a:p>
        </p:txBody>
      </p:sp>
    </p:spTree>
    <p:extLst>
      <p:ext uri="{BB962C8B-B14F-4D97-AF65-F5344CB8AC3E}">
        <p14:creationId xmlns:p14="http://schemas.microsoft.com/office/powerpoint/2010/main" val="127310761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Formative Assessment</a:t>
            </a:r>
          </a:p>
        </p:txBody>
      </p:sp>
      <p:sp>
        <p:nvSpPr>
          <p:cNvPr id="4" name="Slide Number Placeholder 3"/>
          <p:cNvSpPr>
            <a:spLocks noGrp="1"/>
          </p:cNvSpPr>
          <p:nvPr>
            <p:ph type="sldNum" sz="quarter" idx="12"/>
          </p:nvPr>
        </p:nvSpPr>
        <p:spPr/>
        <p:txBody>
          <a:bodyPr/>
          <a:lstStyle/>
          <a:p>
            <a:fld id="{042AED99-7FB4-404E-8A97-64753DCE42EC}" type="slidenum">
              <a:rPr lang="en-US" smtClean="0"/>
              <a:pPr/>
              <a:t>128</a:t>
            </a:fld>
            <a:endParaRPr lang="en-US" dirty="0"/>
          </a:p>
        </p:txBody>
      </p:sp>
      <p:sp>
        <p:nvSpPr>
          <p:cNvPr id="5" name="Content Placeholder 4"/>
          <p:cNvSpPr>
            <a:spLocks noGrp="1"/>
          </p:cNvSpPr>
          <p:nvPr>
            <p:ph sz="quarter" idx="1"/>
          </p:nvPr>
        </p:nvSpPr>
        <p:spPr/>
        <p:txBody>
          <a:bodyPr/>
          <a:lstStyle/>
          <a:p>
            <a:pPr lvl="0"/>
            <a:r>
              <a:rPr lang="en-ZA" dirty="0">
                <a:solidFill>
                  <a:srgbClr val="008080"/>
                </a:solidFill>
              </a:rPr>
              <a:t>Do Activity 3.2. Check the assessment plan.</a:t>
            </a:r>
          </a:p>
          <a:p>
            <a:endParaRPr lang="en-ZA" dirty="0"/>
          </a:p>
        </p:txBody>
      </p:sp>
    </p:spTree>
    <p:extLst>
      <p:ext uri="{BB962C8B-B14F-4D97-AF65-F5344CB8AC3E}">
        <p14:creationId xmlns:p14="http://schemas.microsoft.com/office/powerpoint/2010/main" val="53292712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Moderate The Assessment Guide</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129</a:t>
            </a:fld>
            <a:endParaRPr lang="en-ZA" dirty="0"/>
          </a:p>
        </p:txBody>
      </p:sp>
      <p:sp>
        <p:nvSpPr>
          <p:cNvPr id="5" name="Content Placeholder 4"/>
          <p:cNvSpPr>
            <a:spLocks noGrp="1"/>
          </p:cNvSpPr>
          <p:nvPr>
            <p:ph sz="quarter" idx="1"/>
          </p:nvPr>
        </p:nvSpPr>
        <p:spPr/>
        <p:txBody>
          <a:bodyPr/>
          <a:lstStyle/>
          <a:p>
            <a:r>
              <a:rPr lang="en-ZA" dirty="0"/>
              <a:t>Assessment Guide Includes:</a:t>
            </a:r>
          </a:p>
          <a:p>
            <a:pPr lvl="1"/>
            <a:r>
              <a:rPr lang="en-ZA" dirty="0"/>
              <a:t>Assessment Instruments.</a:t>
            </a:r>
          </a:p>
          <a:p>
            <a:pPr lvl="1"/>
            <a:r>
              <a:rPr lang="en-ZA" dirty="0"/>
              <a:t>Assessment Methods that were used.</a:t>
            </a:r>
          </a:p>
          <a:p>
            <a:pPr lvl="1"/>
            <a:r>
              <a:rPr lang="en-ZA" dirty="0"/>
              <a:t>Sufficiency of the assessment evidence that was gathered.</a:t>
            </a:r>
          </a:p>
          <a:p>
            <a:pPr lvl="1"/>
            <a:r>
              <a:rPr lang="en-ZA" dirty="0"/>
              <a:t>Recording of information.</a:t>
            </a:r>
          </a:p>
          <a:p>
            <a:endParaRPr lang="en-ZA" dirty="0"/>
          </a:p>
        </p:txBody>
      </p:sp>
    </p:spTree>
    <p:extLst>
      <p:ext uri="{BB962C8B-B14F-4D97-AF65-F5344CB8AC3E}">
        <p14:creationId xmlns:p14="http://schemas.microsoft.com/office/powerpoint/2010/main" val="2584932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Types of Assessment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13</a:t>
            </a:fld>
            <a:endParaRPr lang="en-ZA" dirty="0"/>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2024687180"/>
              </p:ext>
            </p:extLst>
          </p:nvPr>
        </p:nvGraphicFramePr>
        <p:xfrm>
          <a:off x="468313" y="1412875"/>
          <a:ext cx="8218487" cy="4679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1221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00DD5ACD-371A-4729-B992-E39098DC1F1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F3C2E6AE-54DB-4A89-888B-E04C9BF56F0C}"/>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graphicEl>
                                              <a:dgm id="{EB3699A1-9B8A-4C7E-8558-A6BFFBF82444}"/>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graphicEl>
                                              <a:dgm id="{FF99C2F2-CD21-4313-9634-001389A43FB9}"/>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graphicEl>
                                              <a:dgm id="{4C255BB0-1E6B-41BD-A9B3-29EA7F5693F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79A44E13-0693-4EF4-ADC9-07A7A193F52E}"/>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graphicEl>
                                              <a:dgm id="{24349B9E-7679-48F3-8C1B-516E244933D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a:t>
            </a:r>
            <a:r>
              <a:rPr lang="en-GB" dirty="0"/>
              <a:t>Methods</a:t>
            </a:r>
            <a:r>
              <a:rPr lang="en-ZA" dirty="0"/>
              <a:t> &amp; Tools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130</a:t>
            </a:fld>
            <a:endParaRPr lang="en-ZA" dirty="0"/>
          </a:p>
        </p:txBody>
      </p:sp>
      <p:sp>
        <p:nvSpPr>
          <p:cNvPr id="5" name="Content Placeholder 4"/>
          <p:cNvSpPr>
            <a:spLocks noGrp="1"/>
          </p:cNvSpPr>
          <p:nvPr>
            <p:ph sz="quarter" idx="1"/>
          </p:nvPr>
        </p:nvSpPr>
        <p:spPr/>
        <p:txBody>
          <a:bodyPr/>
          <a:lstStyle/>
          <a:p>
            <a:r>
              <a:rPr lang="en-ZA" dirty="0"/>
              <a:t>The appropriateness of the assessment methods and tools needs to be moderated.</a:t>
            </a:r>
          </a:p>
          <a:p>
            <a:r>
              <a:rPr lang="en-ZA" dirty="0"/>
              <a:t>Assessment methods relate to what an assessor does to gather and evaluate evidence.  </a:t>
            </a:r>
          </a:p>
          <a:p>
            <a:r>
              <a:rPr lang="en-ZA" dirty="0"/>
              <a:t> A combination of assessment instruments / tools.</a:t>
            </a:r>
          </a:p>
          <a:p>
            <a:r>
              <a:rPr lang="en-ZA" dirty="0"/>
              <a:t>The assessment instruments and process are checked for principles of good assessment :</a:t>
            </a:r>
          </a:p>
          <a:p>
            <a:pPr lvl="1"/>
            <a:r>
              <a:rPr lang="en-ZA" dirty="0"/>
              <a:t>Validity.</a:t>
            </a:r>
          </a:p>
          <a:p>
            <a:pPr lvl="1"/>
            <a:r>
              <a:rPr lang="en-ZA" dirty="0"/>
              <a:t>Reliability.</a:t>
            </a:r>
          </a:p>
          <a:p>
            <a:pPr lvl="1"/>
            <a:r>
              <a:rPr lang="en-ZA" dirty="0"/>
              <a:t>Fairness.</a:t>
            </a:r>
          </a:p>
          <a:p>
            <a:pPr lvl="1"/>
            <a:r>
              <a:rPr lang="en-ZA" dirty="0"/>
              <a:t>Practicability.</a:t>
            </a:r>
          </a:p>
          <a:p>
            <a:endParaRPr lang="en-ZA" dirty="0"/>
          </a:p>
        </p:txBody>
      </p:sp>
    </p:spTree>
    <p:extLst>
      <p:ext uri="{BB962C8B-B14F-4D97-AF65-F5344CB8AC3E}">
        <p14:creationId xmlns:p14="http://schemas.microsoft.com/office/powerpoint/2010/main" val="124274489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Design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131</a:t>
            </a:fld>
            <a:endParaRPr lang="en-ZA" dirty="0"/>
          </a:p>
        </p:txBody>
      </p:sp>
      <p:sp>
        <p:nvSpPr>
          <p:cNvPr id="5" name="Content Placeholder 4"/>
          <p:cNvSpPr>
            <a:spLocks noGrp="1"/>
          </p:cNvSpPr>
          <p:nvPr>
            <p:ph sz="quarter" idx="1"/>
          </p:nvPr>
        </p:nvSpPr>
        <p:spPr/>
        <p:txBody>
          <a:bodyPr/>
          <a:lstStyle/>
          <a:p>
            <a:pPr lvl="0" fontAlgn="base"/>
            <a:r>
              <a:rPr lang="en-ZA" dirty="0"/>
              <a:t>The design of the instrument is </a:t>
            </a:r>
            <a:r>
              <a:rPr lang="en-ZA" b="1" dirty="0"/>
              <a:t>appropriate.</a:t>
            </a:r>
            <a:r>
              <a:rPr lang="en-ZA" dirty="0"/>
              <a:t> </a:t>
            </a:r>
          </a:p>
          <a:p>
            <a:pPr lvl="0" fontAlgn="base"/>
            <a:r>
              <a:rPr lang="en-ZA" dirty="0"/>
              <a:t>The design of the instrument is based on information taken from </a:t>
            </a:r>
            <a:r>
              <a:rPr lang="en-ZA" b="1" dirty="0"/>
              <a:t>relevant </a:t>
            </a:r>
            <a:r>
              <a:rPr lang="en-ZA" dirty="0"/>
              <a:t>source documents.</a:t>
            </a:r>
          </a:p>
          <a:p>
            <a:pPr lvl="0" fontAlgn="base"/>
            <a:r>
              <a:rPr lang="en-ZA" dirty="0"/>
              <a:t>The design of the instrument is </a:t>
            </a:r>
            <a:r>
              <a:rPr lang="en-ZA" b="1" dirty="0"/>
              <a:t>linked to an appropriate assessment strategy.</a:t>
            </a:r>
            <a:endParaRPr lang="en-ZA" dirty="0"/>
          </a:p>
          <a:p>
            <a:pPr lvl="0" fontAlgn="base"/>
            <a:r>
              <a:rPr lang="en-ZA" b="1" dirty="0"/>
              <a:t>Instructions</a:t>
            </a:r>
            <a:r>
              <a:rPr lang="en-ZA" dirty="0"/>
              <a:t> to learners are clear and unambiguous.</a:t>
            </a:r>
          </a:p>
          <a:p>
            <a:pPr lvl="0" fontAlgn="base"/>
            <a:r>
              <a:rPr lang="en-ZA" b="1" dirty="0"/>
              <a:t>Time</a:t>
            </a:r>
            <a:r>
              <a:rPr lang="en-ZA" dirty="0"/>
              <a:t> given for the gathering and presenting of evidence.</a:t>
            </a:r>
          </a:p>
          <a:p>
            <a:pPr lvl="0" fontAlgn="base"/>
            <a:r>
              <a:rPr lang="en-ZA" dirty="0"/>
              <a:t>There is a </a:t>
            </a:r>
            <a:r>
              <a:rPr lang="en-ZA" b="1" dirty="0"/>
              <a:t>relationship</a:t>
            </a:r>
            <a:r>
              <a:rPr lang="en-ZA" dirty="0"/>
              <a:t> between course methodology and content and the assessment.</a:t>
            </a:r>
          </a:p>
          <a:p>
            <a:endParaRPr lang="en-ZA" dirty="0"/>
          </a:p>
        </p:txBody>
      </p:sp>
    </p:spTree>
    <p:extLst>
      <p:ext uri="{BB962C8B-B14F-4D97-AF65-F5344CB8AC3E}">
        <p14:creationId xmlns:p14="http://schemas.microsoft.com/office/powerpoint/2010/main" val="392391388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Design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132</a:t>
            </a:fld>
            <a:endParaRPr lang="en-ZA" dirty="0"/>
          </a:p>
        </p:txBody>
      </p:sp>
      <p:sp>
        <p:nvSpPr>
          <p:cNvPr id="5" name="Content Placeholder 4"/>
          <p:cNvSpPr>
            <a:spLocks noGrp="1"/>
          </p:cNvSpPr>
          <p:nvPr>
            <p:ph sz="quarter" idx="1"/>
          </p:nvPr>
        </p:nvSpPr>
        <p:spPr/>
        <p:txBody>
          <a:bodyPr/>
          <a:lstStyle/>
          <a:p>
            <a:pPr lvl="0" fontAlgn="base"/>
            <a:r>
              <a:rPr lang="en-ZA" b="1" dirty="0"/>
              <a:t>Grading design</a:t>
            </a:r>
            <a:r>
              <a:rPr lang="en-ZA" dirty="0"/>
              <a:t> is done concurrently with instrument design, and is compatible with the instrument.</a:t>
            </a:r>
          </a:p>
          <a:p>
            <a:pPr lvl="0" fontAlgn="base"/>
            <a:r>
              <a:rPr lang="en-ZA" dirty="0"/>
              <a:t>Grading’ is used here to indicate the act of making a final </a:t>
            </a:r>
            <a:r>
              <a:rPr lang="en-ZA" b="1" dirty="0"/>
              <a:t>judgment</a:t>
            </a:r>
            <a:r>
              <a:rPr lang="en-ZA" dirty="0"/>
              <a:t> in an assessment event. </a:t>
            </a:r>
          </a:p>
          <a:p>
            <a:pPr lvl="0" fontAlgn="base"/>
            <a:r>
              <a:rPr lang="en-ZA" dirty="0"/>
              <a:t>Assessment design includes the development of an Assessment Guide.</a:t>
            </a:r>
          </a:p>
          <a:p>
            <a:pPr lvl="0" fontAlgn="base"/>
            <a:r>
              <a:rPr lang="en-ZA" dirty="0"/>
              <a:t>The design makes provision for special needs.</a:t>
            </a:r>
          </a:p>
          <a:p>
            <a:pPr lvl="0" fontAlgn="base"/>
            <a:r>
              <a:rPr lang="en-ZA" dirty="0"/>
              <a:t>The assessment is can be implemented within any reasonable site costs and time requirements.</a:t>
            </a:r>
          </a:p>
        </p:txBody>
      </p:sp>
    </p:spTree>
    <p:extLst>
      <p:ext uri="{BB962C8B-B14F-4D97-AF65-F5344CB8AC3E}">
        <p14:creationId xmlns:p14="http://schemas.microsoft.com/office/powerpoint/2010/main" val="401446660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Implementation (Process)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133</a:t>
            </a:fld>
            <a:endParaRPr lang="en-ZA" dirty="0"/>
          </a:p>
        </p:txBody>
      </p:sp>
      <p:sp>
        <p:nvSpPr>
          <p:cNvPr id="5" name="Content Placeholder 4"/>
          <p:cNvSpPr>
            <a:spLocks noGrp="1"/>
          </p:cNvSpPr>
          <p:nvPr>
            <p:ph sz="quarter" idx="1"/>
          </p:nvPr>
        </p:nvSpPr>
        <p:spPr/>
        <p:txBody>
          <a:bodyPr/>
          <a:lstStyle/>
          <a:p>
            <a:r>
              <a:rPr lang="en-ZA" dirty="0"/>
              <a:t>Good practices:</a:t>
            </a:r>
          </a:p>
          <a:p>
            <a:pPr lvl="1"/>
            <a:r>
              <a:rPr lang="en-ZA" dirty="0"/>
              <a:t>Learners are prepared for assessment. </a:t>
            </a:r>
          </a:p>
          <a:p>
            <a:pPr lvl="1"/>
            <a:r>
              <a:rPr lang="en-ZA" dirty="0"/>
              <a:t>The application of the instrument is carried out appropriately and fairly.</a:t>
            </a:r>
          </a:p>
          <a:p>
            <a:pPr lvl="1"/>
            <a:r>
              <a:rPr lang="en-ZA" dirty="0"/>
              <a:t>The assessment environment is conducive to fair, valid and reliable.</a:t>
            </a:r>
          </a:p>
          <a:p>
            <a:pPr lvl="1"/>
            <a:r>
              <a:rPr lang="en-ZA" dirty="0"/>
              <a:t>Adequate resources are provided.</a:t>
            </a:r>
          </a:p>
          <a:p>
            <a:pPr lvl="1"/>
            <a:r>
              <a:rPr lang="en-ZA" dirty="0"/>
              <a:t>Where language may be a barrier provision is made.</a:t>
            </a:r>
          </a:p>
          <a:p>
            <a:pPr lvl="1"/>
            <a:r>
              <a:rPr lang="en-ZA" dirty="0"/>
              <a:t>Provision is made for accommodating any other special needs.</a:t>
            </a:r>
          </a:p>
          <a:p>
            <a:endParaRPr lang="en-ZA" dirty="0"/>
          </a:p>
        </p:txBody>
      </p:sp>
    </p:spTree>
    <p:extLst>
      <p:ext uri="{BB962C8B-B14F-4D97-AF65-F5344CB8AC3E}">
        <p14:creationId xmlns:p14="http://schemas.microsoft.com/office/powerpoint/2010/main" val="3566469494"/>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Formative Assessment</a:t>
            </a:r>
          </a:p>
        </p:txBody>
      </p:sp>
      <p:sp>
        <p:nvSpPr>
          <p:cNvPr id="4" name="Slide Number Placeholder 3"/>
          <p:cNvSpPr>
            <a:spLocks noGrp="1"/>
          </p:cNvSpPr>
          <p:nvPr>
            <p:ph type="sldNum" sz="quarter" idx="12"/>
          </p:nvPr>
        </p:nvSpPr>
        <p:spPr/>
        <p:txBody>
          <a:bodyPr/>
          <a:lstStyle/>
          <a:p>
            <a:fld id="{042AED99-7FB4-404E-8A97-64753DCE42EC}" type="slidenum">
              <a:rPr lang="en-US" smtClean="0"/>
              <a:pPr/>
              <a:t>134</a:t>
            </a:fld>
            <a:endParaRPr lang="en-US" dirty="0"/>
          </a:p>
        </p:txBody>
      </p:sp>
      <p:sp>
        <p:nvSpPr>
          <p:cNvPr id="5" name="Content Placeholder 4"/>
          <p:cNvSpPr>
            <a:spLocks noGrp="1"/>
          </p:cNvSpPr>
          <p:nvPr>
            <p:ph sz="quarter" idx="1"/>
          </p:nvPr>
        </p:nvSpPr>
        <p:spPr/>
        <p:txBody>
          <a:bodyPr/>
          <a:lstStyle/>
          <a:p>
            <a:r>
              <a:rPr lang="en-ZA" dirty="0"/>
              <a:t>Complete until activity 3.4</a:t>
            </a:r>
          </a:p>
        </p:txBody>
      </p:sp>
    </p:spTree>
    <p:extLst>
      <p:ext uri="{BB962C8B-B14F-4D97-AF65-F5344CB8AC3E}">
        <p14:creationId xmlns:p14="http://schemas.microsoft.com/office/powerpoint/2010/main" val="312404079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Good </a:t>
            </a:r>
            <a:r>
              <a:rPr lang="en-GB" dirty="0"/>
              <a:t>Practices</a:t>
            </a:r>
            <a:endParaRPr lang="en-ZA"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135</a:t>
            </a:fld>
            <a:endParaRPr lang="en-ZA" dirty="0"/>
          </a:p>
        </p:txBody>
      </p:sp>
      <p:sp>
        <p:nvSpPr>
          <p:cNvPr id="5" name="Content Placeholder 4"/>
          <p:cNvSpPr>
            <a:spLocks noGrp="1"/>
          </p:cNvSpPr>
          <p:nvPr>
            <p:ph sz="quarter" idx="1"/>
          </p:nvPr>
        </p:nvSpPr>
        <p:spPr/>
        <p:txBody>
          <a:bodyPr/>
          <a:lstStyle/>
          <a:p>
            <a:r>
              <a:rPr lang="en-ZA" dirty="0"/>
              <a:t>The moderator should check whether the following requirements were:</a:t>
            </a:r>
          </a:p>
          <a:p>
            <a:pPr lvl="1"/>
            <a:r>
              <a:rPr lang="en-ZA" dirty="0"/>
              <a:t>Assessors work to explicit grading instructions.</a:t>
            </a:r>
          </a:p>
          <a:p>
            <a:pPr lvl="1"/>
            <a:r>
              <a:rPr lang="en-ZA" dirty="0"/>
              <a:t>Adequate and specific training is provided for assessors to arrive at comparable results.</a:t>
            </a:r>
          </a:p>
          <a:p>
            <a:pPr lvl="1"/>
            <a:r>
              <a:rPr lang="en-ZA" dirty="0"/>
              <a:t>Appropriate documentation is provided.</a:t>
            </a:r>
          </a:p>
          <a:p>
            <a:pPr lvl="1"/>
            <a:r>
              <a:rPr lang="en-ZA" dirty="0"/>
              <a:t>Indicators for the identification of irregularities exist.</a:t>
            </a:r>
          </a:p>
          <a:p>
            <a:pPr lvl="1"/>
            <a:r>
              <a:rPr lang="en-ZA" dirty="0"/>
              <a:t>A system for dealing with identified irregularities is in place.</a:t>
            </a:r>
          </a:p>
          <a:p>
            <a:endParaRPr lang="en-ZA" dirty="0"/>
          </a:p>
        </p:txBody>
      </p:sp>
    </p:spTree>
    <p:extLst>
      <p:ext uri="{BB962C8B-B14F-4D97-AF65-F5344CB8AC3E}">
        <p14:creationId xmlns:p14="http://schemas.microsoft.com/office/powerpoint/2010/main" val="333914736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Good Practices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136</a:t>
            </a:fld>
            <a:endParaRPr lang="en-ZA" dirty="0"/>
          </a:p>
        </p:txBody>
      </p:sp>
      <p:sp>
        <p:nvSpPr>
          <p:cNvPr id="5" name="Content Placeholder 4"/>
          <p:cNvSpPr>
            <a:spLocks noGrp="1"/>
          </p:cNvSpPr>
          <p:nvPr>
            <p:ph sz="quarter" idx="1"/>
          </p:nvPr>
        </p:nvSpPr>
        <p:spPr/>
        <p:txBody>
          <a:bodyPr/>
          <a:lstStyle/>
          <a:p>
            <a:r>
              <a:rPr lang="en-ZA" dirty="0"/>
              <a:t>The capturing and recording of results is checked at least twice.</a:t>
            </a:r>
          </a:p>
          <a:p>
            <a:r>
              <a:rPr lang="en-ZA" dirty="0"/>
              <a:t>Results are processed timeously.</a:t>
            </a:r>
          </a:p>
          <a:p>
            <a:r>
              <a:rPr lang="en-ZA" dirty="0"/>
              <a:t>An appeals system for learners is in place.</a:t>
            </a:r>
          </a:p>
          <a:p>
            <a:r>
              <a:rPr lang="en-ZA" dirty="0"/>
              <a:t>Learner results are submitted to the ETQA for certification.</a:t>
            </a:r>
          </a:p>
          <a:p>
            <a:r>
              <a:rPr lang="en-ZA" dirty="0"/>
              <a:t>Feedback about the assessment is given to all relevant parties.</a:t>
            </a:r>
          </a:p>
          <a:p>
            <a:endParaRPr lang="en-ZA" dirty="0"/>
          </a:p>
        </p:txBody>
      </p:sp>
    </p:spTree>
    <p:extLst>
      <p:ext uri="{BB962C8B-B14F-4D97-AF65-F5344CB8AC3E}">
        <p14:creationId xmlns:p14="http://schemas.microsoft.com/office/powerpoint/2010/main" val="570630270"/>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Review</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137</a:t>
            </a:fld>
            <a:endParaRPr lang="en-ZA" dirty="0"/>
          </a:p>
        </p:txBody>
      </p:sp>
      <p:sp>
        <p:nvSpPr>
          <p:cNvPr id="5" name="Content Placeholder 4"/>
          <p:cNvSpPr>
            <a:spLocks noGrp="1"/>
          </p:cNvSpPr>
          <p:nvPr>
            <p:ph sz="quarter" idx="1"/>
          </p:nvPr>
        </p:nvSpPr>
        <p:spPr/>
        <p:txBody>
          <a:bodyPr/>
          <a:lstStyle/>
          <a:p>
            <a:r>
              <a:rPr lang="en-ZA" dirty="0"/>
              <a:t>Assessment review</a:t>
            </a:r>
          </a:p>
          <a:p>
            <a:r>
              <a:rPr lang="en-ZA" dirty="0"/>
              <a:t>The assessor must identify good and bad practice in the assessment design and process.</a:t>
            </a:r>
          </a:p>
          <a:p>
            <a:r>
              <a:rPr lang="en-ZA" dirty="0"/>
              <a:t>Feedback from relevant parties must be included in the review to influence future assessments positively.</a:t>
            </a:r>
          </a:p>
          <a:p>
            <a:r>
              <a:rPr lang="en-ZA" dirty="0"/>
              <a:t> Relevant bodies must be informed about weaknesses in the assessment arising from poor quality of unit standards or qualifications.</a:t>
            </a:r>
          </a:p>
          <a:p>
            <a:endParaRPr lang="en-ZA" dirty="0"/>
          </a:p>
        </p:txBody>
      </p:sp>
    </p:spTree>
    <p:extLst>
      <p:ext uri="{BB962C8B-B14F-4D97-AF65-F5344CB8AC3E}">
        <p14:creationId xmlns:p14="http://schemas.microsoft.com/office/powerpoint/2010/main" val="948149387"/>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Formative Assessment</a:t>
            </a:r>
          </a:p>
        </p:txBody>
      </p:sp>
      <p:sp>
        <p:nvSpPr>
          <p:cNvPr id="4" name="Slide Number Placeholder 3"/>
          <p:cNvSpPr>
            <a:spLocks noGrp="1"/>
          </p:cNvSpPr>
          <p:nvPr>
            <p:ph type="sldNum" sz="quarter" idx="12"/>
          </p:nvPr>
        </p:nvSpPr>
        <p:spPr/>
        <p:txBody>
          <a:bodyPr/>
          <a:lstStyle/>
          <a:p>
            <a:fld id="{042AED99-7FB4-404E-8A97-64753DCE42EC}" type="slidenum">
              <a:rPr lang="en-US" smtClean="0"/>
              <a:pPr/>
              <a:t>138</a:t>
            </a:fld>
            <a:endParaRPr lang="en-US" dirty="0"/>
          </a:p>
        </p:txBody>
      </p:sp>
      <p:sp>
        <p:nvSpPr>
          <p:cNvPr id="5" name="Content Placeholder 4"/>
          <p:cNvSpPr>
            <a:spLocks noGrp="1"/>
          </p:cNvSpPr>
          <p:nvPr>
            <p:ph sz="quarter" idx="1"/>
          </p:nvPr>
        </p:nvSpPr>
        <p:spPr/>
        <p:txBody>
          <a:bodyPr/>
          <a:lstStyle/>
          <a:p>
            <a:r>
              <a:rPr lang="en-ZA" dirty="0"/>
              <a:t>Do up to Activity 3.6.</a:t>
            </a:r>
          </a:p>
          <a:p>
            <a:endParaRPr lang="en-ZA" dirty="0"/>
          </a:p>
        </p:txBody>
      </p:sp>
    </p:spTree>
    <p:extLst>
      <p:ext uri="{BB962C8B-B14F-4D97-AF65-F5344CB8AC3E}">
        <p14:creationId xmlns:p14="http://schemas.microsoft.com/office/powerpoint/2010/main" val="1661193783"/>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Moderator Training Programme</a:t>
            </a:r>
          </a:p>
        </p:txBody>
      </p:sp>
      <p:sp>
        <p:nvSpPr>
          <p:cNvPr id="3" name="Text Placeholder 2"/>
          <p:cNvSpPr>
            <a:spLocks noGrp="1"/>
          </p:cNvSpPr>
          <p:nvPr>
            <p:ph type="body" idx="1"/>
          </p:nvPr>
        </p:nvSpPr>
        <p:spPr/>
        <p:txBody>
          <a:bodyPr/>
          <a:lstStyle/>
          <a:p>
            <a:r>
              <a:rPr lang="en-US" dirty="0"/>
              <a:t>Study Unit 4:</a:t>
            </a:r>
            <a:br>
              <a:rPr lang="en-US" dirty="0"/>
            </a:br>
            <a:r>
              <a:rPr lang="en-US" dirty="0"/>
              <a:t>Advise and Support Assessors</a:t>
            </a:r>
            <a:endParaRPr lang="en-ZA" dirty="0"/>
          </a:p>
          <a:p>
            <a:endParaRPr lang="en-ZA" dirty="0"/>
          </a:p>
        </p:txBody>
      </p:sp>
      <p:sp>
        <p:nvSpPr>
          <p:cNvPr id="5" name="Slide Number Placeholder 4"/>
          <p:cNvSpPr>
            <a:spLocks noGrp="1"/>
          </p:cNvSpPr>
          <p:nvPr>
            <p:ph type="sldNum" sz="quarter" idx="12"/>
          </p:nvPr>
        </p:nvSpPr>
        <p:spPr/>
        <p:txBody>
          <a:bodyPr/>
          <a:lstStyle/>
          <a:p>
            <a:fld id="{4980778A-6F9D-4141-8080-B8192EADCD40}" type="slidenum">
              <a:rPr lang="en-ZA" smtClean="0"/>
              <a:pPr/>
              <a:t>139</a:t>
            </a:fld>
            <a:endParaRPr lang="en-ZA"/>
          </a:p>
        </p:txBody>
      </p:sp>
    </p:spTree>
    <p:extLst>
      <p:ext uri="{BB962C8B-B14F-4D97-AF65-F5344CB8AC3E}">
        <p14:creationId xmlns:p14="http://schemas.microsoft.com/office/powerpoint/2010/main" val="3899060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Methods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14</a:t>
            </a:fld>
            <a:endParaRPr lang="en-ZA"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582752716"/>
              </p:ext>
            </p:extLst>
          </p:nvPr>
        </p:nvGraphicFramePr>
        <p:xfrm>
          <a:off x="468313" y="1412875"/>
          <a:ext cx="8218487" cy="4679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2916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A608B290-BBA1-42EA-8627-DF801751698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0E3DC6A6-72A0-4549-AFE6-A69896FFAE28}"/>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graphicEl>
                                              <a:dgm id="{249312C4-0F64-47AB-BF40-42C99B3A6E3E}"/>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50F7BF35-A340-4C65-AF13-652E22CC449D}"/>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EED41511-DE2D-4D0E-BA6E-54FD55567C3D}"/>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F93CE84B-53EF-4DD2-B4D9-E30662D3F97C}"/>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graphicEl>
                                              <a:dgm id="{A8B7EC9A-A054-47E5-B4AB-ABADB33095F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Third Step In The Moderation Process </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140</a:t>
            </a:fld>
            <a:endParaRPr lang="en-ZA" dirty="0"/>
          </a:p>
        </p:txBody>
      </p:sp>
      <p:sp>
        <p:nvSpPr>
          <p:cNvPr id="5" name="Content Placeholder 4"/>
          <p:cNvSpPr>
            <a:spLocks noGrp="1"/>
          </p:cNvSpPr>
          <p:nvPr>
            <p:ph sz="quarter" idx="1"/>
          </p:nvPr>
        </p:nvSpPr>
        <p:spPr/>
        <p:txBody>
          <a:bodyPr/>
          <a:lstStyle/>
          <a:p>
            <a:endParaRPr lang="en-ZA" dirty="0"/>
          </a:p>
        </p:txBody>
      </p:sp>
      <p:graphicFrame>
        <p:nvGraphicFramePr>
          <p:cNvPr id="6" name="Content Placeholder 5"/>
          <p:cNvGraphicFramePr>
            <a:graphicFrameLocks/>
          </p:cNvGraphicFramePr>
          <p:nvPr>
            <p:extLst>
              <p:ext uri="{D42A27DB-BD31-4B8C-83A1-F6EECF244321}">
                <p14:modId xmlns:p14="http://schemas.microsoft.com/office/powerpoint/2010/main" val="447228207"/>
              </p:ext>
            </p:extLst>
          </p:nvPr>
        </p:nvGraphicFramePr>
        <p:xfrm>
          <a:off x="467544" y="1257392"/>
          <a:ext cx="8208912" cy="4732528"/>
        </p:xfrm>
        <a:graphic>
          <a:graphicData uri="http://schemas.openxmlformats.org/drawingml/2006/table">
            <a:tbl>
              <a:tblPr firstRow="1">
                <a:tableStyleId>{5C22544A-7EE6-4342-B048-85BDC9FD1C3A}</a:tableStyleId>
              </a:tblPr>
              <a:tblGrid>
                <a:gridCol w="2515211">
                  <a:extLst>
                    <a:ext uri="{9D8B030D-6E8A-4147-A177-3AD203B41FA5}">
                      <a16:colId xmlns:a16="http://schemas.microsoft.com/office/drawing/2014/main" val="20000"/>
                    </a:ext>
                  </a:extLst>
                </a:gridCol>
                <a:gridCol w="3245429">
                  <a:extLst>
                    <a:ext uri="{9D8B030D-6E8A-4147-A177-3AD203B41FA5}">
                      <a16:colId xmlns:a16="http://schemas.microsoft.com/office/drawing/2014/main" val="20001"/>
                    </a:ext>
                  </a:extLst>
                </a:gridCol>
                <a:gridCol w="2448272">
                  <a:extLst>
                    <a:ext uri="{9D8B030D-6E8A-4147-A177-3AD203B41FA5}">
                      <a16:colId xmlns:a16="http://schemas.microsoft.com/office/drawing/2014/main" val="20002"/>
                    </a:ext>
                  </a:extLst>
                </a:gridCol>
              </a:tblGrid>
              <a:tr h="292735">
                <a:tc>
                  <a:txBody>
                    <a:bodyPr/>
                    <a:lstStyle/>
                    <a:p>
                      <a:pPr algn="ctr">
                        <a:lnSpc>
                          <a:spcPct val="115000"/>
                        </a:lnSpc>
                        <a:spcAft>
                          <a:spcPts val="0"/>
                        </a:spcAft>
                        <a:tabLst>
                          <a:tab pos="2637155" algn="ctr"/>
                          <a:tab pos="5274310" algn="r"/>
                          <a:tab pos="457200" algn="l"/>
                          <a:tab pos="2637155" algn="ctr"/>
                          <a:tab pos="5274310" algn="r"/>
                        </a:tabLst>
                      </a:pPr>
                      <a:r>
                        <a:rPr lang="en-ZA" sz="1800" dirty="0">
                          <a:effectLst/>
                        </a:rPr>
                        <a:t>STEP</a:t>
                      </a:r>
                      <a:endParaRPr lang="en-ZA" sz="1800" dirty="0">
                        <a:effectLst/>
                        <a:latin typeface="Arial"/>
                        <a:ea typeface="Times New Roman"/>
                      </a:endParaRPr>
                    </a:p>
                  </a:txBody>
                  <a:tcPr marL="68580" marR="68580" marT="0" marB="0" anchor="ctr"/>
                </a:tc>
                <a:tc>
                  <a:txBody>
                    <a:bodyPr/>
                    <a:lstStyle/>
                    <a:p>
                      <a:pPr algn="ctr">
                        <a:lnSpc>
                          <a:spcPct val="115000"/>
                        </a:lnSpc>
                        <a:spcAft>
                          <a:spcPts val="0"/>
                        </a:spcAft>
                        <a:tabLst>
                          <a:tab pos="2637155" algn="ctr"/>
                          <a:tab pos="5274310" algn="r"/>
                          <a:tab pos="457200" algn="l"/>
                          <a:tab pos="2637155" algn="ctr"/>
                          <a:tab pos="5274310" algn="r"/>
                        </a:tabLst>
                      </a:pPr>
                      <a:r>
                        <a:rPr lang="en-ZA" sz="1800" dirty="0">
                          <a:effectLst/>
                        </a:rPr>
                        <a:t>ACTIVITIES</a:t>
                      </a:r>
                      <a:endParaRPr lang="en-ZA" sz="1800" dirty="0">
                        <a:effectLst/>
                        <a:latin typeface="Arial"/>
                        <a:ea typeface="Times New Roman"/>
                      </a:endParaRPr>
                    </a:p>
                  </a:txBody>
                  <a:tcPr marL="68580" marR="68580" marT="0" marB="0" anchor="ctr"/>
                </a:tc>
                <a:tc>
                  <a:txBody>
                    <a:bodyPr/>
                    <a:lstStyle/>
                    <a:p>
                      <a:pPr algn="ctr">
                        <a:lnSpc>
                          <a:spcPct val="115000"/>
                        </a:lnSpc>
                        <a:spcAft>
                          <a:spcPts val="0"/>
                        </a:spcAft>
                        <a:tabLst>
                          <a:tab pos="2637155" algn="ctr"/>
                          <a:tab pos="5274310" algn="r"/>
                          <a:tab pos="457200" algn="l"/>
                          <a:tab pos="2637155" algn="ctr"/>
                          <a:tab pos="5274310" algn="r"/>
                        </a:tabLst>
                      </a:pPr>
                      <a:r>
                        <a:rPr lang="en-ZA" sz="1800">
                          <a:effectLst/>
                        </a:rPr>
                        <a:t>INSTRUMENTS</a:t>
                      </a:r>
                      <a:endParaRPr lang="en-ZA" sz="1800">
                        <a:effectLst/>
                        <a:latin typeface="Arial"/>
                        <a:ea typeface="Times New Roman"/>
                      </a:endParaRPr>
                    </a:p>
                  </a:txBody>
                  <a:tcPr marL="68580" marR="68580" marT="0" marB="0" anchor="ctr"/>
                </a:tc>
                <a:extLst>
                  <a:ext uri="{0D108BD9-81ED-4DB2-BD59-A6C34878D82A}">
                    <a16:rowId xmlns:a16="http://schemas.microsoft.com/office/drawing/2014/main" val="10000"/>
                  </a:ext>
                </a:extLst>
              </a:tr>
              <a:tr h="631190">
                <a:tc>
                  <a:txBody>
                    <a:bodyPr/>
                    <a:lstStyle/>
                    <a:p>
                      <a:pPr algn="ctr">
                        <a:lnSpc>
                          <a:spcPct val="115000"/>
                        </a:lnSpc>
                        <a:spcAft>
                          <a:spcPts val="0"/>
                        </a:spcAft>
                        <a:tabLst>
                          <a:tab pos="2637155" algn="ctr"/>
                          <a:tab pos="5274310" algn="r"/>
                          <a:tab pos="457200" algn="l"/>
                          <a:tab pos="2637155" algn="ctr"/>
                          <a:tab pos="5274310" algn="r"/>
                        </a:tabLst>
                      </a:pPr>
                      <a:r>
                        <a:rPr lang="en-ZA" sz="1800" b="1" dirty="0">
                          <a:effectLst/>
                        </a:rPr>
                        <a:t>Step 1</a:t>
                      </a:r>
                    </a:p>
                    <a:p>
                      <a:pPr algn="ctr">
                        <a:lnSpc>
                          <a:spcPct val="115000"/>
                        </a:lnSpc>
                        <a:spcAft>
                          <a:spcPts val="0"/>
                        </a:spcAft>
                        <a:tabLst>
                          <a:tab pos="2637155" algn="ctr"/>
                          <a:tab pos="5274310" algn="r"/>
                          <a:tab pos="457200" algn="l"/>
                          <a:tab pos="2637155" algn="ctr"/>
                          <a:tab pos="5274310" algn="r"/>
                        </a:tabLst>
                      </a:pPr>
                      <a:r>
                        <a:rPr lang="en-ZA" sz="1800" dirty="0">
                          <a:effectLst/>
                        </a:rPr>
                        <a:t>Plan for Moderation</a:t>
                      </a:r>
                      <a:endParaRPr lang="en-ZA" sz="1800" dirty="0">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Notify assessor </a:t>
                      </a:r>
                    </a:p>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Compile Moderation Plan</a:t>
                      </a:r>
                      <a:endParaRPr lang="en-ZA" sz="1800" u="none" strike="noStrike" kern="0">
                        <a:ln>
                          <a:noFill/>
                        </a:ln>
                        <a:effectLst>
                          <a:outerShdw sx="0" sy="0">
                            <a:srgbClr val="000000"/>
                          </a:outerShdw>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Notification</a:t>
                      </a:r>
                    </a:p>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Moderation Plan</a:t>
                      </a:r>
                      <a:endParaRPr lang="en-ZA" sz="1800" u="none" strike="noStrike" kern="0">
                        <a:ln>
                          <a:noFill/>
                        </a:ln>
                        <a:effectLst>
                          <a:outerShdw sx="0" sy="0">
                            <a:srgbClr val="000000"/>
                          </a:outerShdw>
                        </a:effectLst>
                        <a:latin typeface="Arial"/>
                        <a:ea typeface="Times New Roman"/>
                      </a:endParaRPr>
                    </a:p>
                  </a:txBody>
                  <a:tcPr marL="68580" marR="68580" marT="0" marB="0" anchor="ctr"/>
                </a:tc>
                <a:extLst>
                  <a:ext uri="{0D108BD9-81ED-4DB2-BD59-A6C34878D82A}">
                    <a16:rowId xmlns:a16="http://schemas.microsoft.com/office/drawing/2014/main" val="10001"/>
                  </a:ext>
                </a:extLst>
              </a:tr>
              <a:tr h="631190">
                <a:tc>
                  <a:txBody>
                    <a:bodyPr/>
                    <a:lstStyle/>
                    <a:p>
                      <a:pPr algn="ctr">
                        <a:lnSpc>
                          <a:spcPct val="115000"/>
                        </a:lnSpc>
                        <a:spcAft>
                          <a:spcPts val="0"/>
                        </a:spcAft>
                        <a:tabLst>
                          <a:tab pos="2637155" algn="ctr"/>
                          <a:tab pos="5274310" algn="r"/>
                          <a:tab pos="457200" algn="l"/>
                          <a:tab pos="2637155" algn="ctr"/>
                          <a:tab pos="5274310" algn="r"/>
                        </a:tabLst>
                      </a:pPr>
                      <a:r>
                        <a:rPr lang="en-ZA" sz="1800" b="1" dirty="0">
                          <a:effectLst/>
                        </a:rPr>
                        <a:t>Step 2</a:t>
                      </a:r>
                    </a:p>
                    <a:p>
                      <a:pPr algn="ctr">
                        <a:lnSpc>
                          <a:spcPct val="115000"/>
                        </a:lnSpc>
                        <a:spcAft>
                          <a:spcPts val="0"/>
                        </a:spcAft>
                        <a:tabLst>
                          <a:tab pos="2637155" algn="ctr"/>
                          <a:tab pos="5274310" algn="r"/>
                          <a:tab pos="457200" algn="l"/>
                          <a:tab pos="2637155" algn="ctr"/>
                          <a:tab pos="5274310" algn="r"/>
                        </a:tabLst>
                      </a:pPr>
                      <a:r>
                        <a:rPr lang="en-ZA" sz="1800" dirty="0">
                          <a:effectLst/>
                        </a:rPr>
                        <a:t>Conduct Moderation</a:t>
                      </a:r>
                      <a:endParaRPr lang="en-ZA" sz="1800" dirty="0">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Moderate assessment design</a:t>
                      </a:r>
                    </a:p>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Moderate assessment process</a:t>
                      </a:r>
                    </a:p>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Moderate assessment review</a:t>
                      </a:r>
                      <a:endParaRPr lang="en-ZA" sz="1800" u="none" strike="noStrike" kern="0">
                        <a:ln>
                          <a:noFill/>
                        </a:ln>
                        <a:effectLst>
                          <a:outerShdw sx="0" sy="0">
                            <a:srgbClr val="000000"/>
                          </a:outerShdw>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Checklists</a:t>
                      </a:r>
                      <a:endParaRPr lang="en-ZA" sz="1800" u="none" strike="noStrike" kern="0">
                        <a:ln>
                          <a:noFill/>
                        </a:ln>
                        <a:effectLst>
                          <a:outerShdw sx="0" sy="0">
                            <a:srgbClr val="000000"/>
                          </a:outerShdw>
                        </a:effectLst>
                        <a:latin typeface="Arial"/>
                        <a:ea typeface="Times New Roman"/>
                      </a:endParaRPr>
                    </a:p>
                  </a:txBody>
                  <a:tcPr marL="68580" marR="68580" marT="0" marB="0" anchor="ctr"/>
                </a:tc>
                <a:extLst>
                  <a:ext uri="{0D108BD9-81ED-4DB2-BD59-A6C34878D82A}">
                    <a16:rowId xmlns:a16="http://schemas.microsoft.com/office/drawing/2014/main" val="10002"/>
                  </a:ext>
                </a:extLst>
              </a:tr>
              <a:tr h="631190">
                <a:tc>
                  <a:txBody>
                    <a:bodyPr/>
                    <a:lstStyle/>
                    <a:p>
                      <a:pPr algn="ctr">
                        <a:lnSpc>
                          <a:spcPct val="115000"/>
                        </a:lnSpc>
                        <a:spcAft>
                          <a:spcPts val="0"/>
                        </a:spcAft>
                        <a:tabLst>
                          <a:tab pos="2637155" algn="ctr"/>
                          <a:tab pos="5274310" algn="r"/>
                          <a:tab pos="457200" algn="l"/>
                          <a:tab pos="2637155" algn="ctr"/>
                          <a:tab pos="5274310" algn="r"/>
                        </a:tabLst>
                      </a:pPr>
                      <a:r>
                        <a:rPr lang="en-ZA" sz="1800" b="1" dirty="0">
                          <a:solidFill>
                            <a:srgbClr val="FFFFFF"/>
                          </a:solidFill>
                          <a:effectLst/>
                        </a:rPr>
                        <a:t>Step 3</a:t>
                      </a:r>
                    </a:p>
                    <a:p>
                      <a:pPr algn="ctr">
                        <a:lnSpc>
                          <a:spcPct val="115000"/>
                        </a:lnSpc>
                        <a:spcAft>
                          <a:spcPts val="0"/>
                        </a:spcAft>
                        <a:tabLst>
                          <a:tab pos="2637155" algn="ctr"/>
                          <a:tab pos="5274310" algn="r"/>
                          <a:tab pos="457200" algn="l"/>
                          <a:tab pos="2637155" algn="ctr"/>
                          <a:tab pos="5274310" algn="r"/>
                        </a:tabLst>
                      </a:pPr>
                      <a:r>
                        <a:rPr lang="en-ZA" sz="1800" dirty="0">
                          <a:solidFill>
                            <a:srgbClr val="FFFFFF"/>
                          </a:solidFill>
                          <a:effectLst/>
                        </a:rPr>
                        <a:t>Give feedback to assessor</a:t>
                      </a:r>
                      <a:endParaRPr lang="en-ZA" sz="1800" dirty="0">
                        <a:solidFill>
                          <a:srgbClr val="FFFFFF"/>
                        </a:solidFill>
                        <a:effectLst/>
                        <a:latin typeface="Arial"/>
                        <a:ea typeface="Times New Roman"/>
                      </a:endParaRPr>
                    </a:p>
                  </a:txBody>
                  <a:tcPr marL="68580" marR="68580" marT="0" marB="0" anchor="ctr">
                    <a:solidFill>
                      <a:srgbClr val="008080"/>
                    </a:solidFill>
                  </a:tcP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dirty="0">
                          <a:ln>
                            <a:noFill/>
                          </a:ln>
                          <a:solidFill>
                            <a:srgbClr val="FFFFFF"/>
                          </a:solidFill>
                          <a:effectLst>
                            <a:outerShdw sx="0" sy="0">
                              <a:srgbClr val="000000"/>
                            </a:outerShdw>
                          </a:effectLst>
                        </a:rPr>
                        <a:t>Give feedback to the assessor</a:t>
                      </a:r>
                      <a:endParaRPr lang="en-ZA" sz="1800" u="none" strike="noStrike" kern="0" dirty="0">
                        <a:ln>
                          <a:noFill/>
                        </a:ln>
                        <a:solidFill>
                          <a:srgbClr val="FFFFFF"/>
                        </a:solidFill>
                        <a:effectLst>
                          <a:outerShdw sx="0" sy="0">
                            <a:srgbClr val="000000"/>
                          </a:outerShdw>
                        </a:effectLst>
                        <a:latin typeface="Arial"/>
                        <a:ea typeface="Times New Roman"/>
                      </a:endParaRPr>
                    </a:p>
                  </a:txBody>
                  <a:tcPr marL="68580" marR="68580" marT="0" marB="0" anchor="ctr">
                    <a:solidFill>
                      <a:srgbClr val="008080"/>
                    </a:solidFill>
                  </a:tcP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dirty="0">
                          <a:ln>
                            <a:noFill/>
                          </a:ln>
                          <a:solidFill>
                            <a:srgbClr val="FFFFFF"/>
                          </a:solidFill>
                          <a:effectLst>
                            <a:outerShdw sx="0" sy="0">
                              <a:srgbClr val="000000"/>
                            </a:outerShdw>
                          </a:effectLst>
                        </a:rPr>
                        <a:t>Moderator Feedback Report</a:t>
                      </a:r>
                      <a:endParaRPr lang="en-ZA" sz="1800" u="none" strike="noStrike" kern="0" dirty="0">
                        <a:ln>
                          <a:noFill/>
                        </a:ln>
                        <a:solidFill>
                          <a:srgbClr val="FFFFFF"/>
                        </a:solidFill>
                        <a:effectLst>
                          <a:outerShdw sx="0" sy="0">
                            <a:srgbClr val="000000"/>
                          </a:outerShdw>
                        </a:effectLst>
                        <a:latin typeface="Arial"/>
                        <a:ea typeface="Times New Roman"/>
                      </a:endParaRPr>
                    </a:p>
                  </a:txBody>
                  <a:tcPr marL="68580" marR="68580" marT="0" marB="0" anchor="ctr">
                    <a:solidFill>
                      <a:srgbClr val="008080"/>
                    </a:solidFill>
                  </a:tcPr>
                </a:tc>
                <a:extLst>
                  <a:ext uri="{0D108BD9-81ED-4DB2-BD59-A6C34878D82A}">
                    <a16:rowId xmlns:a16="http://schemas.microsoft.com/office/drawing/2014/main" val="10003"/>
                  </a:ext>
                </a:extLst>
              </a:tr>
              <a:tr h="631190">
                <a:tc>
                  <a:txBody>
                    <a:bodyPr/>
                    <a:lstStyle/>
                    <a:p>
                      <a:pPr algn="ctr">
                        <a:lnSpc>
                          <a:spcPct val="115000"/>
                        </a:lnSpc>
                        <a:spcAft>
                          <a:spcPts val="0"/>
                        </a:spcAft>
                        <a:tabLst>
                          <a:tab pos="2637155" algn="ctr"/>
                          <a:tab pos="5274310" algn="r"/>
                          <a:tab pos="457200" algn="l"/>
                          <a:tab pos="2637155" algn="ctr"/>
                          <a:tab pos="5274310" algn="r"/>
                        </a:tabLst>
                      </a:pPr>
                      <a:r>
                        <a:rPr lang="en-ZA" sz="1800" b="1" dirty="0">
                          <a:effectLst/>
                        </a:rPr>
                        <a:t>Step 4</a:t>
                      </a:r>
                    </a:p>
                    <a:p>
                      <a:pPr algn="ctr">
                        <a:lnSpc>
                          <a:spcPct val="115000"/>
                        </a:lnSpc>
                        <a:spcAft>
                          <a:spcPts val="0"/>
                        </a:spcAft>
                        <a:tabLst>
                          <a:tab pos="2637155" algn="ctr"/>
                          <a:tab pos="5274310" algn="r"/>
                          <a:tab pos="457200" algn="l"/>
                          <a:tab pos="2637155" algn="ctr"/>
                          <a:tab pos="5274310" algn="r"/>
                        </a:tabLst>
                      </a:pPr>
                      <a:r>
                        <a:rPr lang="en-ZA" sz="1800" dirty="0">
                          <a:effectLst/>
                        </a:rPr>
                        <a:t>Record, report and administer</a:t>
                      </a:r>
                      <a:endParaRPr lang="en-ZA" sz="1800" dirty="0">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Report, record and administer the moderation </a:t>
                      </a:r>
                      <a:endParaRPr lang="en-ZA" sz="1800" u="none" strike="noStrike" kern="0">
                        <a:ln>
                          <a:noFill/>
                        </a:ln>
                        <a:effectLst>
                          <a:outerShdw sx="0" sy="0">
                            <a:srgbClr val="000000"/>
                          </a:outerShdw>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Moderation Report</a:t>
                      </a:r>
                    </a:p>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Result Summary</a:t>
                      </a:r>
                      <a:endParaRPr lang="en-ZA" sz="1800" u="none" strike="noStrike" kern="0">
                        <a:ln>
                          <a:noFill/>
                        </a:ln>
                        <a:effectLst>
                          <a:outerShdw sx="0" sy="0">
                            <a:srgbClr val="000000"/>
                          </a:outerShdw>
                        </a:effectLst>
                        <a:latin typeface="Arial"/>
                        <a:ea typeface="Times New Roman"/>
                      </a:endParaRPr>
                    </a:p>
                  </a:txBody>
                  <a:tcPr marL="68580" marR="68580" marT="0" marB="0" anchor="ctr"/>
                </a:tc>
                <a:extLst>
                  <a:ext uri="{0D108BD9-81ED-4DB2-BD59-A6C34878D82A}">
                    <a16:rowId xmlns:a16="http://schemas.microsoft.com/office/drawing/2014/main" val="10004"/>
                  </a:ext>
                </a:extLst>
              </a:tr>
              <a:tr h="631190">
                <a:tc>
                  <a:txBody>
                    <a:bodyPr/>
                    <a:lstStyle/>
                    <a:p>
                      <a:pPr algn="ctr">
                        <a:lnSpc>
                          <a:spcPct val="115000"/>
                        </a:lnSpc>
                        <a:spcAft>
                          <a:spcPts val="0"/>
                        </a:spcAft>
                        <a:tabLst>
                          <a:tab pos="2637155" algn="ctr"/>
                          <a:tab pos="5274310" algn="r"/>
                          <a:tab pos="457200" algn="l"/>
                          <a:tab pos="2637155" algn="ctr"/>
                          <a:tab pos="5274310" algn="r"/>
                        </a:tabLst>
                      </a:pPr>
                      <a:r>
                        <a:rPr lang="en-ZA" sz="1800" b="1" dirty="0">
                          <a:effectLst/>
                        </a:rPr>
                        <a:t>Step 5</a:t>
                      </a:r>
                    </a:p>
                    <a:p>
                      <a:pPr algn="ctr">
                        <a:lnSpc>
                          <a:spcPct val="115000"/>
                        </a:lnSpc>
                        <a:spcAft>
                          <a:spcPts val="0"/>
                        </a:spcAft>
                        <a:tabLst>
                          <a:tab pos="2637155" algn="ctr"/>
                          <a:tab pos="5274310" algn="r"/>
                          <a:tab pos="457200" algn="l"/>
                          <a:tab pos="2637155" algn="ctr"/>
                          <a:tab pos="5274310" algn="r"/>
                        </a:tabLst>
                      </a:pPr>
                      <a:r>
                        <a:rPr lang="en-ZA" sz="1800" dirty="0">
                          <a:effectLst/>
                        </a:rPr>
                        <a:t>Review Moderation</a:t>
                      </a:r>
                      <a:endParaRPr lang="en-ZA" sz="1800" dirty="0">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Review moderation</a:t>
                      </a:r>
                      <a:endParaRPr lang="en-ZA" sz="1800" u="none" strike="noStrike" kern="0">
                        <a:ln>
                          <a:noFill/>
                        </a:ln>
                        <a:effectLst>
                          <a:outerShdw sx="0" sy="0">
                            <a:srgbClr val="000000"/>
                          </a:outerShdw>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dirty="0">
                          <a:ln>
                            <a:noFill/>
                          </a:ln>
                          <a:effectLst>
                            <a:outerShdw sx="0" sy="0">
                              <a:srgbClr val="000000"/>
                            </a:outerShdw>
                          </a:effectLst>
                        </a:rPr>
                        <a:t>Review Report</a:t>
                      </a:r>
                      <a:endParaRPr lang="en-ZA" sz="1800" u="none" strike="noStrike" kern="0" dirty="0">
                        <a:ln>
                          <a:noFill/>
                        </a:ln>
                        <a:effectLst>
                          <a:outerShdw sx="0" sy="0">
                            <a:srgbClr val="000000"/>
                          </a:outerShdw>
                        </a:effectLst>
                        <a:latin typeface="Arial"/>
                        <a:ea typeface="Times New Roman"/>
                      </a:endParaRPr>
                    </a:p>
                  </a:txBody>
                  <a:tcPr marL="68580" marR="68580" marT="0"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38904947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Purpose of Advising &amp; Supporting Assessors </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141</a:t>
            </a:fld>
            <a:endParaRPr lang="en-ZA" dirty="0"/>
          </a:p>
        </p:txBody>
      </p:sp>
      <p:sp>
        <p:nvSpPr>
          <p:cNvPr id="5" name="Content Placeholder 4"/>
          <p:cNvSpPr>
            <a:spLocks noGrp="1"/>
          </p:cNvSpPr>
          <p:nvPr>
            <p:ph sz="quarter" idx="1"/>
          </p:nvPr>
        </p:nvSpPr>
        <p:spPr/>
        <p:txBody>
          <a:bodyPr/>
          <a:lstStyle/>
          <a:p>
            <a:pPr lvl="0" fontAlgn="base"/>
            <a:r>
              <a:rPr lang="en-ZA" dirty="0"/>
              <a:t>Ensure that there is a common understanding of the relevant outcomes and criteria, and issues related to their assessment by assessors.</a:t>
            </a:r>
          </a:p>
          <a:p>
            <a:pPr lvl="0" fontAlgn="base"/>
            <a:r>
              <a:rPr lang="en-ZA" dirty="0"/>
              <a:t>Promote assessment in accordance with good assessment principles.</a:t>
            </a:r>
          </a:p>
          <a:p>
            <a:pPr lvl="0" fontAlgn="base"/>
            <a:r>
              <a:rPr lang="en-ZA" dirty="0"/>
              <a:t>Enhance the development and maintenance of quality management systems in line with ETQA requirements.</a:t>
            </a:r>
          </a:p>
          <a:p>
            <a:pPr lvl="0" fontAlgn="base"/>
            <a:r>
              <a:rPr lang="en-ZA" dirty="0"/>
              <a:t>Contribute towards the further development of assessors as needed.</a:t>
            </a:r>
          </a:p>
          <a:p>
            <a:endParaRPr lang="en-ZA" dirty="0"/>
          </a:p>
        </p:txBody>
      </p:sp>
    </p:spTree>
    <p:extLst>
      <p:ext uri="{BB962C8B-B14F-4D97-AF65-F5344CB8AC3E}">
        <p14:creationId xmlns:p14="http://schemas.microsoft.com/office/powerpoint/2010/main" val="57316755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Role &amp; Expertise </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142</a:t>
            </a:fld>
            <a:endParaRPr lang="en-ZA" dirty="0"/>
          </a:p>
        </p:txBody>
      </p:sp>
      <p:sp>
        <p:nvSpPr>
          <p:cNvPr id="5" name="Content Placeholder 4"/>
          <p:cNvSpPr>
            <a:spLocks noGrp="1"/>
          </p:cNvSpPr>
          <p:nvPr>
            <p:ph sz="quarter" idx="1"/>
          </p:nvPr>
        </p:nvSpPr>
        <p:spPr/>
        <p:txBody>
          <a:bodyPr/>
          <a:lstStyle/>
          <a:p>
            <a:r>
              <a:rPr lang="en-ZA" dirty="0"/>
              <a:t>The assessor meets the requirements for registration:</a:t>
            </a:r>
          </a:p>
          <a:p>
            <a:pPr lvl="1"/>
            <a:r>
              <a:rPr lang="en-ZA" dirty="0"/>
              <a:t>Certificated by the ETDP SETA or by the relevant ETQA</a:t>
            </a:r>
          </a:p>
          <a:p>
            <a:pPr lvl="1"/>
            <a:r>
              <a:rPr lang="en-ZA" dirty="0"/>
              <a:t>Assessors are registered to assess using specified standards and/or qualifications.  </a:t>
            </a:r>
          </a:p>
          <a:p>
            <a:pPr lvl="1"/>
            <a:r>
              <a:rPr lang="en-ZA" dirty="0"/>
              <a:t>Assessors must have met any additional requirements laid down by their constituent ETQA. </a:t>
            </a:r>
          </a:p>
          <a:p>
            <a:endParaRPr lang="en-ZA" dirty="0"/>
          </a:p>
        </p:txBody>
      </p:sp>
    </p:spTree>
    <p:extLst>
      <p:ext uri="{BB962C8B-B14F-4D97-AF65-F5344CB8AC3E}">
        <p14:creationId xmlns:p14="http://schemas.microsoft.com/office/powerpoint/2010/main" val="115215062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Role &amp; Expertise </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143</a:t>
            </a:fld>
            <a:endParaRPr lang="en-ZA" dirty="0"/>
          </a:p>
        </p:txBody>
      </p:sp>
      <p:sp>
        <p:nvSpPr>
          <p:cNvPr id="5" name="Content Placeholder 4"/>
          <p:cNvSpPr>
            <a:spLocks noGrp="1"/>
          </p:cNvSpPr>
          <p:nvPr>
            <p:ph sz="quarter" idx="1"/>
          </p:nvPr>
        </p:nvSpPr>
        <p:spPr/>
        <p:txBody>
          <a:bodyPr/>
          <a:lstStyle/>
          <a:p>
            <a:r>
              <a:rPr lang="en-ZA" dirty="0"/>
              <a:t> The role of the assessor in terms of the learner is to:</a:t>
            </a:r>
          </a:p>
          <a:p>
            <a:pPr lvl="1"/>
            <a:r>
              <a:rPr lang="en-ZA" dirty="0"/>
              <a:t>Inform the learner about the qualifications or Unit Standard requirements.</a:t>
            </a:r>
          </a:p>
          <a:p>
            <a:pPr lvl="1"/>
            <a:r>
              <a:rPr lang="en-ZA" dirty="0"/>
              <a:t>Guide and support the learner in the collection of evidence.</a:t>
            </a:r>
          </a:p>
          <a:p>
            <a:pPr lvl="1"/>
            <a:r>
              <a:rPr lang="en-ZA" dirty="0"/>
              <a:t>Help the learner to plan for the assessment.</a:t>
            </a:r>
          </a:p>
          <a:p>
            <a:pPr lvl="1"/>
            <a:r>
              <a:rPr lang="en-ZA" dirty="0"/>
              <a:t>Inform the learner about the timing of the assessment.</a:t>
            </a:r>
          </a:p>
          <a:p>
            <a:pPr lvl="1"/>
            <a:r>
              <a:rPr lang="en-ZA" dirty="0"/>
              <a:t>Conduct assessment and provide feedback.</a:t>
            </a:r>
          </a:p>
          <a:p>
            <a:endParaRPr lang="en-ZA" dirty="0"/>
          </a:p>
        </p:txBody>
      </p:sp>
    </p:spTree>
    <p:extLst>
      <p:ext uri="{BB962C8B-B14F-4D97-AF65-F5344CB8AC3E}">
        <p14:creationId xmlns:p14="http://schemas.microsoft.com/office/powerpoint/2010/main" val="3653215180"/>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Assessment</a:t>
            </a:r>
            <a:r>
              <a:rPr lang="en-ZA" dirty="0"/>
              <a:t> Guide</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144</a:t>
            </a:fld>
            <a:endParaRPr lang="en-ZA" dirty="0"/>
          </a:p>
        </p:txBody>
      </p:sp>
      <p:sp>
        <p:nvSpPr>
          <p:cNvPr id="5" name="Content Placeholder 4"/>
          <p:cNvSpPr>
            <a:spLocks noGrp="1"/>
          </p:cNvSpPr>
          <p:nvPr>
            <p:ph sz="quarter" idx="1"/>
          </p:nvPr>
        </p:nvSpPr>
        <p:spPr/>
        <p:txBody>
          <a:bodyPr>
            <a:normAutofit lnSpcReduction="10000"/>
          </a:bodyPr>
          <a:lstStyle/>
          <a:p>
            <a:r>
              <a:rPr lang="en-ZA" dirty="0"/>
              <a:t> In order to fulfil the role as an assessor one should:</a:t>
            </a:r>
          </a:p>
          <a:p>
            <a:pPr lvl="1"/>
            <a:r>
              <a:rPr lang="en-ZA" dirty="0"/>
              <a:t>Have proficiency in the subject matter of the discipline or learning area in which the standards and qualifications they are responsible for falls.</a:t>
            </a:r>
          </a:p>
          <a:p>
            <a:pPr lvl="1"/>
            <a:r>
              <a:rPr lang="en-ZA" dirty="0"/>
              <a:t>Have either the same qualification as the one that is being assessed, or a qualification in the same ‘family’ as the one being assessed.</a:t>
            </a:r>
          </a:p>
          <a:p>
            <a:pPr lvl="1"/>
            <a:r>
              <a:rPr lang="en-ZA" dirty="0"/>
              <a:t>Demonstrate in-depth knowledge of the specific standards and knowledge as obtained in the following areas of expertise.  </a:t>
            </a:r>
          </a:p>
          <a:p>
            <a:pPr lvl="1"/>
            <a:r>
              <a:rPr lang="en-ZA" dirty="0"/>
              <a:t>Assessors should have both occupational and contextual expertise in their field of assessment.</a:t>
            </a:r>
          </a:p>
          <a:p>
            <a:endParaRPr lang="en-ZA" dirty="0"/>
          </a:p>
        </p:txBody>
      </p:sp>
    </p:spTree>
    <p:extLst>
      <p:ext uri="{BB962C8B-B14F-4D97-AF65-F5344CB8AC3E}">
        <p14:creationId xmlns:p14="http://schemas.microsoft.com/office/powerpoint/2010/main" val="356637520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Occupational and Contextual Expertise</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145</a:t>
            </a:fld>
            <a:endParaRPr lang="en-ZA" dirty="0"/>
          </a:p>
        </p:txBody>
      </p:sp>
      <p:sp>
        <p:nvSpPr>
          <p:cNvPr id="5" name="Content Placeholder 4"/>
          <p:cNvSpPr>
            <a:spLocks noGrp="1"/>
          </p:cNvSpPr>
          <p:nvPr>
            <p:ph sz="quarter" idx="1"/>
          </p:nvPr>
        </p:nvSpPr>
        <p:spPr/>
        <p:txBody>
          <a:bodyPr>
            <a:normAutofit/>
          </a:bodyPr>
          <a:lstStyle/>
          <a:p>
            <a:r>
              <a:rPr lang="en-ZA" dirty="0"/>
              <a:t>Know exactly what is expected of the learners by way of standards which the learners have to meet.</a:t>
            </a:r>
          </a:p>
          <a:p>
            <a:r>
              <a:rPr lang="en-ZA" dirty="0"/>
              <a:t>Have cross-field knowledge but remain subject-matter and/or occupational experts.</a:t>
            </a:r>
          </a:p>
          <a:p>
            <a:r>
              <a:rPr lang="en-ZA" dirty="0"/>
              <a:t>Understand what forms of assessment are appropriate to their discipline/field and to the NQF level being assessed.</a:t>
            </a:r>
          </a:p>
          <a:p>
            <a:r>
              <a:rPr lang="en-ZA" dirty="0"/>
              <a:t>Have relevant occupational qualifications.</a:t>
            </a:r>
          </a:p>
          <a:p>
            <a:r>
              <a:rPr lang="en-ZA" dirty="0"/>
              <a:t>Understand the ‘language’ of the field in which they are assessing, i.e. both the technical terminology as well as the ways of thinking.</a:t>
            </a:r>
          </a:p>
          <a:p>
            <a:r>
              <a:rPr lang="en-ZA" dirty="0"/>
              <a:t>Keep up to date with developments in their field.</a:t>
            </a:r>
          </a:p>
          <a:p>
            <a:endParaRPr lang="en-ZA" dirty="0"/>
          </a:p>
        </p:txBody>
      </p:sp>
    </p:spTree>
    <p:extLst>
      <p:ext uri="{BB962C8B-B14F-4D97-AF65-F5344CB8AC3E}">
        <p14:creationId xmlns:p14="http://schemas.microsoft.com/office/powerpoint/2010/main" val="3112728650"/>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Interpersonal Skills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146</a:t>
            </a:fld>
            <a:endParaRPr lang="en-ZA" dirty="0"/>
          </a:p>
        </p:txBody>
      </p:sp>
      <p:sp>
        <p:nvSpPr>
          <p:cNvPr id="5" name="Content Placeholder 4"/>
          <p:cNvSpPr>
            <a:spLocks noGrp="1"/>
          </p:cNvSpPr>
          <p:nvPr>
            <p:ph sz="quarter" idx="1"/>
          </p:nvPr>
        </p:nvSpPr>
        <p:spPr/>
        <p:txBody>
          <a:bodyPr/>
          <a:lstStyle/>
          <a:p>
            <a:r>
              <a:rPr lang="en-ZA" dirty="0"/>
              <a:t>The assessment is fair.</a:t>
            </a:r>
          </a:p>
          <a:p>
            <a:r>
              <a:rPr lang="en-ZA" dirty="0"/>
              <a:t>The assessor acts with integrity.</a:t>
            </a:r>
          </a:p>
          <a:p>
            <a:r>
              <a:rPr lang="en-ZA" dirty="0"/>
              <a:t>The assessor maintains confidentiality.</a:t>
            </a:r>
          </a:p>
          <a:p>
            <a:r>
              <a:rPr lang="en-ZA" dirty="0"/>
              <a:t>The assessment is conducted according to the principles of a good assessment and the requirements of the standard and or qualification.</a:t>
            </a:r>
          </a:p>
          <a:p>
            <a:endParaRPr lang="en-ZA" dirty="0"/>
          </a:p>
        </p:txBody>
      </p:sp>
    </p:spTree>
    <p:extLst>
      <p:ext uri="{BB962C8B-B14F-4D97-AF65-F5344CB8AC3E}">
        <p14:creationId xmlns:p14="http://schemas.microsoft.com/office/powerpoint/2010/main" val="292259405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ETQA’s</a:t>
            </a:r>
          </a:p>
        </p:txBody>
      </p:sp>
      <p:sp>
        <p:nvSpPr>
          <p:cNvPr id="4" name="Slide Number Placeholder 3"/>
          <p:cNvSpPr>
            <a:spLocks noGrp="1"/>
          </p:cNvSpPr>
          <p:nvPr>
            <p:ph type="sldNum" sz="quarter" idx="12"/>
          </p:nvPr>
        </p:nvSpPr>
        <p:spPr/>
        <p:txBody>
          <a:bodyPr/>
          <a:lstStyle/>
          <a:p>
            <a:fld id="{042AED99-7FB4-404E-8A97-64753DCE42EC}" type="slidenum">
              <a:rPr lang="en-US" smtClean="0"/>
              <a:pPr/>
              <a:t>147</a:t>
            </a:fld>
            <a:endParaRPr lang="en-US" dirty="0"/>
          </a:p>
        </p:txBody>
      </p:sp>
      <p:sp>
        <p:nvSpPr>
          <p:cNvPr id="5" name="Content Placeholder 4"/>
          <p:cNvSpPr>
            <a:spLocks noGrp="1"/>
          </p:cNvSpPr>
          <p:nvPr>
            <p:ph sz="quarter" idx="1"/>
          </p:nvPr>
        </p:nvSpPr>
        <p:spPr/>
        <p:txBody>
          <a:bodyPr/>
          <a:lstStyle/>
          <a:p>
            <a:r>
              <a:rPr lang="en-ZA" dirty="0"/>
              <a:t>It is virtually impossible for ETQAs to evaluate assessors’ interpersonal skills, but providers should note that such qualities might be considered in the selection of learners for assessor training.</a:t>
            </a:r>
          </a:p>
          <a:p>
            <a:endParaRPr lang="en-ZA" dirty="0"/>
          </a:p>
        </p:txBody>
      </p:sp>
    </p:spTree>
    <p:extLst>
      <p:ext uri="{BB962C8B-B14F-4D97-AF65-F5344CB8AC3E}">
        <p14:creationId xmlns:p14="http://schemas.microsoft.com/office/powerpoint/2010/main" val="1344767775"/>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Reflect</a:t>
            </a:r>
          </a:p>
        </p:txBody>
      </p:sp>
      <p:sp>
        <p:nvSpPr>
          <p:cNvPr id="4" name="Slide Number Placeholder 3"/>
          <p:cNvSpPr>
            <a:spLocks noGrp="1"/>
          </p:cNvSpPr>
          <p:nvPr>
            <p:ph type="sldNum" sz="quarter" idx="12"/>
          </p:nvPr>
        </p:nvSpPr>
        <p:spPr/>
        <p:txBody>
          <a:bodyPr/>
          <a:lstStyle/>
          <a:p>
            <a:fld id="{042AED99-7FB4-404E-8A97-64753DCE42EC}" type="slidenum">
              <a:rPr lang="en-US" smtClean="0"/>
              <a:pPr/>
              <a:t>148</a:t>
            </a:fld>
            <a:endParaRPr lang="en-US" dirty="0"/>
          </a:p>
        </p:txBody>
      </p:sp>
      <p:sp>
        <p:nvSpPr>
          <p:cNvPr id="5" name="Text Placeholder 4"/>
          <p:cNvSpPr>
            <a:spLocks noGrp="1"/>
          </p:cNvSpPr>
          <p:nvPr>
            <p:ph type="body" idx="2"/>
          </p:nvPr>
        </p:nvSpPr>
        <p:spPr/>
        <p:txBody>
          <a:bodyPr/>
          <a:lstStyle/>
          <a:p>
            <a:pPr algn="ctr"/>
            <a:r>
              <a:rPr lang="en-ZA" dirty="0"/>
              <a:t>Activity</a:t>
            </a:r>
          </a:p>
        </p:txBody>
      </p:sp>
      <p:sp>
        <p:nvSpPr>
          <p:cNvPr id="6" name="Content Placeholder 5"/>
          <p:cNvSpPr>
            <a:spLocks noGrp="1"/>
          </p:cNvSpPr>
          <p:nvPr>
            <p:ph sz="quarter" idx="1"/>
          </p:nvPr>
        </p:nvSpPr>
        <p:spPr/>
        <p:txBody>
          <a:bodyPr/>
          <a:lstStyle/>
          <a:p>
            <a:r>
              <a:rPr lang="en-ZA" dirty="0"/>
              <a:t>What do you regard as the most important skills an assessor should have.</a:t>
            </a:r>
          </a:p>
          <a:p>
            <a:endParaRPr lang="en-ZA" dirty="0"/>
          </a:p>
        </p:txBody>
      </p:sp>
    </p:spTree>
    <p:extLst>
      <p:ext uri="{BB962C8B-B14F-4D97-AF65-F5344CB8AC3E}">
        <p14:creationId xmlns:p14="http://schemas.microsoft.com/office/powerpoint/2010/main" val="3514335153"/>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VARCS</a:t>
            </a:r>
          </a:p>
        </p:txBody>
      </p:sp>
      <p:sp>
        <p:nvSpPr>
          <p:cNvPr id="4" name="Slide Number Placeholder 3"/>
          <p:cNvSpPr>
            <a:spLocks noGrp="1"/>
          </p:cNvSpPr>
          <p:nvPr>
            <p:ph type="sldNum" sz="quarter" idx="12"/>
          </p:nvPr>
        </p:nvSpPr>
        <p:spPr/>
        <p:txBody>
          <a:bodyPr/>
          <a:lstStyle/>
          <a:p>
            <a:fld id="{042AED99-7FB4-404E-8A97-64753DCE42EC}" type="slidenum">
              <a:rPr lang="en-US" smtClean="0"/>
              <a:pPr/>
              <a:t>149</a:t>
            </a:fld>
            <a:endParaRPr lang="en-US" dirty="0"/>
          </a:p>
        </p:txBody>
      </p:sp>
      <p:sp>
        <p:nvSpPr>
          <p:cNvPr id="5" name="Content Placeholder 4"/>
          <p:cNvSpPr>
            <a:spLocks noGrp="1"/>
          </p:cNvSpPr>
          <p:nvPr>
            <p:ph sz="quarter" idx="1"/>
          </p:nvPr>
        </p:nvSpPr>
        <p:spPr/>
        <p:txBody>
          <a:bodyPr/>
          <a:lstStyle/>
          <a:p>
            <a:r>
              <a:rPr lang="en-ZA" dirty="0"/>
              <a:t>The principles of fairness, validity and reliability, imply that some form of moderation practices (both internal and external) need to be applied to assessments.  </a:t>
            </a:r>
          </a:p>
          <a:p>
            <a:r>
              <a:rPr lang="en-ZA" dirty="0"/>
              <a:t>In other words, moderation is a key element of a reliable assessment system.</a:t>
            </a:r>
          </a:p>
          <a:p>
            <a:endParaRPr lang="en-ZA" dirty="0"/>
          </a:p>
        </p:txBody>
      </p:sp>
    </p:spTree>
    <p:extLst>
      <p:ext uri="{BB962C8B-B14F-4D97-AF65-F5344CB8AC3E}">
        <p14:creationId xmlns:p14="http://schemas.microsoft.com/office/powerpoint/2010/main" val="11090428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15</a:t>
            </a:fld>
            <a:endParaRPr lang="en-ZA"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352597231"/>
              </p:ext>
            </p:extLst>
          </p:nvPr>
        </p:nvGraphicFramePr>
        <p:xfrm>
          <a:off x="468313" y="1030733"/>
          <a:ext cx="8218487" cy="4679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1876872" y="5743310"/>
            <a:ext cx="5400600" cy="461665"/>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ZA" sz="2400" b="1" dirty="0">
                <a:latin typeface="Calibri" panose="020F0502020204030204" pitchFamily="34" charset="0"/>
              </a:rPr>
              <a:t>Formative   +   Summative   =  Competent</a:t>
            </a:r>
          </a:p>
        </p:txBody>
      </p:sp>
    </p:spTree>
    <p:extLst>
      <p:ext uri="{BB962C8B-B14F-4D97-AF65-F5344CB8AC3E}">
        <p14:creationId xmlns:p14="http://schemas.microsoft.com/office/powerpoint/2010/main" val="1252064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00DD5ACD-371A-4729-B992-E39098DC1F1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FF99C2F2-CD21-4313-9634-001389A43FB9}"/>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graphicEl>
                                              <a:dgm id="{4C255BB0-1E6B-41BD-A9B3-29EA7F5693FC}"/>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00854E58-BD01-4E9A-BFE3-E2B249DCDE15}"/>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CC3C5B9F-7C7E-48D7-BEFA-F5C8A50EDB1F}"/>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79A44E13-0693-4EF4-ADC9-07A7A193F52E}"/>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graphicEl>
                                              <a:dgm id="{24349B9E-7679-48F3-8C1B-516E244933D3}"/>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graphicEl>
                                              <a:dgm id="{B74BCAB8-0EA7-42E6-9BEE-11398D7C6C3B}"/>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graphicEl>
                                              <a:dgm id="{64E85D38-C8F4-45A8-A4FB-7B00B79166F0}"/>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P spid="7" grpId="0"/>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Quality Management System</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150</a:t>
            </a:fld>
            <a:endParaRPr lang="en-ZA" dirty="0"/>
          </a:p>
        </p:txBody>
      </p:sp>
      <p:sp>
        <p:nvSpPr>
          <p:cNvPr id="5" name="Content Placeholder 4"/>
          <p:cNvSpPr>
            <a:spLocks noGrp="1"/>
          </p:cNvSpPr>
          <p:nvPr>
            <p:ph sz="quarter" idx="1"/>
          </p:nvPr>
        </p:nvSpPr>
        <p:spPr/>
        <p:txBody>
          <a:bodyPr/>
          <a:lstStyle/>
          <a:p>
            <a:r>
              <a:rPr lang="en-ZA" dirty="0"/>
              <a:t>Enhancing quality, cost effectiveness and efficiency.</a:t>
            </a:r>
          </a:p>
          <a:p>
            <a:r>
              <a:rPr lang="en-ZA" dirty="0"/>
              <a:t>Positioning the organisation so that it can sustain quality standards during periods of change.</a:t>
            </a:r>
          </a:p>
          <a:p>
            <a:r>
              <a:rPr lang="en-ZA" dirty="0"/>
              <a:t>Ensuring prompt and effective responses to changes in the expectations and needs of customers.</a:t>
            </a:r>
          </a:p>
          <a:p>
            <a:endParaRPr lang="en-ZA" dirty="0"/>
          </a:p>
        </p:txBody>
      </p:sp>
    </p:spTree>
    <p:extLst>
      <p:ext uri="{BB962C8B-B14F-4D97-AF65-F5344CB8AC3E}">
        <p14:creationId xmlns:p14="http://schemas.microsoft.com/office/powerpoint/2010/main" val="297548512"/>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Formative Assessment</a:t>
            </a:r>
          </a:p>
        </p:txBody>
      </p:sp>
      <p:sp>
        <p:nvSpPr>
          <p:cNvPr id="4" name="Slide Number Placeholder 3"/>
          <p:cNvSpPr>
            <a:spLocks noGrp="1"/>
          </p:cNvSpPr>
          <p:nvPr>
            <p:ph type="sldNum" sz="quarter" idx="12"/>
          </p:nvPr>
        </p:nvSpPr>
        <p:spPr/>
        <p:txBody>
          <a:bodyPr/>
          <a:lstStyle/>
          <a:p>
            <a:fld id="{042AED99-7FB4-404E-8A97-64753DCE42EC}" type="slidenum">
              <a:rPr lang="en-US" smtClean="0"/>
              <a:pPr/>
              <a:t>151</a:t>
            </a:fld>
            <a:endParaRPr lang="en-US" dirty="0"/>
          </a:p>
        </p:txBody>
      </p:sp>
      <p:sp>
        <p:nvSpPr>
          <p:cNvPr id="5" name="Content Placeholder 4"/>
          <p:cNvSpPr>
            <a:spLocks noGrp="1"/>
          </p:cNvSpPr>
          <p:nvPr>
            <p:ph sz="quarter" idx="1"/>
          </p:nvPr>
        </p:nvSpPr>
        <p:spPr/>
        <p:txBody>
          <a:bodyPr/>
          <a:lstStyle/>
          <a:p>
            <a:pPr lvl="0"/>
            <a:r>
              <a:rPr lang="en-ZA" dirty="0">
                <a:solidFill>
                  <a:srgbClr val="008080"/>
                </a:solidFill>
              </a:rPr>
              <a:t>Do Activity 4.2.</a:t>
            </a:r>
          </a:p>
          <a:p>
            <a:endParaRPr lang="en-ZA" dirty="0"/>
          </a:p>
        </p:txBody>
      </p:sp>
    </p:spTree>
    <p:extLst>
      <p:ext uri="{BB962C8B-B14F-4D97-AF65-F5344CB8AC3E}">
        <p14:creationId xmlns:p14="http://schemas.microsoft.com/office/powerpoint/2010/main" val="1082632614"/>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Assessor Development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152</a:t>
            </a:fld>
            <a:endParaRPr lang="en-ZA" dirty="0"/>
          </a:p>
        </p:txBody>
      </p:sp>
      <p:sp>
        <p:nvSpPr>
          <p:cNvPr id="5" name="Content Placeholder 4"/>
          <p:cNvSpPr>
            <a:spLocks noGrp="1"/>
          </p:cNvSpPr>
          <p:nvPr>
            <p:ph sz="quarter" idx="1"/>
          </p:nvPr>
        </p:nvSpPr>
        <p:spPr/>
        <p:txBody>
          <a:bodyPr/>
          <a:lstStyle/>
          <a:p>
            <a:r>
              <a:rPr lang="en-ZA" dirty="0"/>
              <a:t> Assessors can be developed by:</a:t>
            </a:r>
          </a:p>
          <a:p>
            <a:pPr lvl="1"/>
            <a:r>
              <a:rPr lang="en-ZA" dirty="0"/>
              <a:t>Identifying areas of development.</a:t>
            </a:r>
          </a:p>
          <a:p>
            <a:pPr lvl="1"/>
            <a:r>
              <a:rPr lang="en-ZA" dirty="0"/>
              <a:t>Drawing up a development plan for the assessor.</a:t>
            </a:r>
          </a:p>
          <a:p>
            <a:pPr lvl="1"/>
            <a:r>
              <a:rPr lang="en-ZA" dirty="0"/>
              <a:t>Implementing the development plan.</a:t>
            </a:r>
          </a:p>
          <a:p>
            <a:endParaRPr lang="en-ZA" dirty="0"/>
          </a:p>
        </p:txBody>
      </p:sp>
    </p:spTree>
    <p:extLst>
      <p:ext uri="{BB962C8B-B14F-4D97-AF65-F5344CB8AC3E}">
        <p14:creationId xmlns:p14="http://schemas.microsoft.com/office/powerpoint/2010/main" val="310728938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Formative Assessment</a:t>
            </a:r>
          </a:p>
        </p:txBody>
      </p:sp>
      <p:sp>
        <p:nvSpPr>
          <p:cNvPr id="4" name="Slide Number Placeholder 3"/>
          <p:cNvSpPr>
            <a:spLocks noGrp="1"/>
          </p:cNvSpPr>
          <p:nvPr>
            <p:ph type="sldNum" sz="quarter" idx="12"/>
          </p:nvPr>
        </p:nvSpPr>
        <p:spPr/>
        <p:txBody>
          <a:bodyPr/>
          <a:lstStyle/>
          <a:p>
            <a:fld id="{042AED99-7FB4-404E-8A97-64753DCE42EC}" type="slidenum">
              <a:rPr lang="en-US" smtClean="0"/>
              <a:pPr/>
              <a:t>153</a:t>
            </a:fld>
            <a:endParaRPr lang="en-US" dirty="0"/>
          </a:p>
        </p:txBody>
      </p:sp>
      <p:sp>
        <p:nvSpPr>
          <p:cNvPr id="5" name="Content Placeholder 4"/>
          <p:cNvSpPr>
            <a:spLocks noGrp="1"/>
          </p:cNvSpPr>
          <p:nvPr>
            <p:ph sz="quarter" idx="1"/>
          </p:nvPr>
        </p:nvSpPr>
        <p:spPr/>
        <p:txBody>
          <a:bodyPr/>
          <a:lstStyle/>
          <a:p>
            <a:r>
              <a:rPr lang="en-ZA" dirty="0"/>
              <a:t>Complete until activity 4.4</a:t>
            </a:r>
          </a:p>
        </p:txBody>
      </p:sp>
    </p:spTree>
    <p:extLst>
      <p:ext uri="{BB962C8B-B14F-4D97-AF65-F5344CB8AC3E}">
        <p14:creationId xmlns:p14="http://schemas.microsoft.com/office/powerpoint/2010/main" val="1458674315"/>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Moderator Training Programme</a:t>
            </a:r>
          </a:p>
        </p:txBody>
      </p:sp>
      <p:sp>
        <p:nvSpPr>
          <p:cNvPr id="3" name="Text Placeholder 2"/>
          <p:cNvSpPr>
            <a:spLocks noGrp="1"/>
          </p:cNvSpPr>
          <p:nvPr>
            <p:ph type="body" idx="1"/>
          </p:nvPr>
        </p:nvSpPr>
        <p:spPr/>
        <p:txBody>
          <a:bodyPr/>
          <a:lstStyle/>
          <a:p>
            <a:r>
              <a:rPr lang="en-US" dirty="0"/>
              <a:t>Study Unit 5:</a:t>
            </a:r>
            <a:br>
              <a:rPr lang="en-US" dirty="0"/>
            </a:br>
            <a:r>
              <a:rPr lang="en-US" dirty="0"/>
              <a:t>Report, Record and Administer Moderation</a:t>
            </a:r>
            <a:endParaRPr lang="en-ZA" dirty="0"/>
          </a:p>
          <a:p>
            <a:endParaRPr lang="en-ZA" dirty="0"/>
          </a:p>
        </p:txBody>
      </p:sp>
      <p:sp>
        <p:nvSpPr>
          <p:cNvPr id="5" name="Slide Number Placeholder 4"/>
          <p:cNvSpPr>
            <a:spLocks noGrp="1"/>
          </p:cNvSpPr>
          <p:nvPr>
            <p:ph type="sldNum" sz="quarter" idx="12"/>
          </p:nvPr>
        </p:nvSpPr>
        <p:spPr/>
        <p:txBody>
          <a:bodyPr/>
          <a:lstStyle/>
          <a:p>
            <a:fld id="{4980778A-6F9D-4141-8080-B8192EADCD40}" type="slidenum">
              <a:rPr lang="en-ZA" smtClean="0"/>
              <a:pPr/>
              <a:t>154</a:t>
            </a:fld>
            <a:endParaRPr lang="en-ZA"/>
          </a:p>
        </p:txBody>
      </p:sp>
    </p:spTree>
    <p:extLst>
      <p:ext uri="{BB962C8B-B14F-4D97-AF65-F5344CB8AC3E}">
        <p14:creationId xmlns:p14="http://schemas.microsoft.com/office/powerpoint/2010/main" val="4051039475"/>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Report Moderation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155</a:t>
            </a:fld>
            <a:endParaRPr lang="en-ZA"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626533608"/>
              </p:ext>
            </p:extLst>
          </p:nvPr>
        </p:nvGraphicFramePr>
        <p:xfrm>
          <a:off x="467544" y="1380205"/>
          <a:ext cx="8208912" cy="4732528"/>
        </p:xfrm>
        <a:graphic>
          <a:graphicData uri="http://schemas.openxmlformats.org/drawingml/2006/table">
            <a:tbl>
              <a:tblPr firstRow="1">
                <a:tableStyleId>{5C22544A-7EE6-4342-B048-85BDC9FD1C3A}</a:tableStyleId>
              </a:tblPr>
              <a:tblGrid>
                <a:gridCol w="2515211">
                  <a:extLst>
                    <a:ext uri="{9D8B030D-6E8A-4147-A177-3AD203B41FA5}">
                      <a16:colId xmlns:a16="http://schemas.microsoft.com/office/drawing/2014/main" val="20000"/>
                    </a:ext>
                  </a:extLst>
                </a:gridCol>
                <a:gridCol w="3245429">
                  <a:extLst>
                    <a:ext uri="{9D8B030D-6E8A-4147-A177-3AD203B41FA5}">
                      <a16:colId xmlns:a16="http://schemas.microsoft.com/office/drawing/2014/main" val="20001"/>
                    </a:ext>
                  </a:extLst>
                </a:gridCol>
                <a:gridCol w="2448272">
                  <a:extLst>
                    <a:ext uri="{9D8B030D-6E8A-4147-A177-3AD203B41FA5}">
                      <a16:colId xmlns:a16="http://schemas.microsoft.com/office/drawing/2014/main" val="20002"/>
                    </a:ext>
                  </a:extLst>
                </a:gridCol>
              </a:tblGrid>
              <a:tr h="292735">
                <a:tc>
                  <a:txBody>
                    <a:bodyPr/>
                    <a:lstStyle/>
                    <a:p>
                      <a:pPr algn="ctr">
                        <a:lnSpc>
                          <a:spcPct val="115000"/>
                        </a:lnSpc>
                        <a:spcAft>
                          <a:spcPts val="0"/>
                        </a:spcAft>
                        <a:tabLst>
                          <a:tab pos="2637155" algn="ctr"/>
                          <a:tab pos="5274310" algn="r"/>
                          <a:tab pos="457200" algn="l"/>
                          <a:tab pos="2637155" algn="ctr"/>
                          <a:tab pos="5274310" algn="r"/>
                        </a:tabLst>
                      </a:pPr>
                      <a:r>
                        <a:rPr lang="en-ZA" sz="1800" dirty="0">
                          <a:effectLst/>
                        </a:rPr>
                        <a:t>STEP</a:t>
                      </a:r>
                      <a:endParaRPr lang="en-ZA" sz="1800" dirty="0">
                        <a:effectLst/>
                        <a:latin typeface="Arial"/>
                        <a:ea typeface="Times New Roman"/>
                      </a:endParaRPr>
                    </a:p>
                  </a:txBody>
                  <a:tcPr marL="68580" marR="68580" marT="0" marB="0" anchor="ctr"/>
                </a:tc>
                <a:tc>
                  <a:txBody>
                    <a:bodyPr/>
                    <a:lstStyle/>
                    <a:p>
                      <a:pPr algn="ctr">
                        <a:lnSpc>
                          <a:spcPct val="115000"/>
                        </a:lnSpc>
                        <a:spcAft>
                          <a:spcPts val="0"/>
                        </a:spcAft>
                        <a:tabLst>
                          <a:tab pos="2637155" algn="ctr"/>
                          <a:tab pos="5274310" algn="r"/>
                          <a:tab pos="457200" algn="l"/>
                          <a:tab pos="2637155" algn="ctr"/>
                          <a:tab pos="5274310" algn="r"/>
                        </a:tabLst>
                      </a:pPr>
                      <a:r>
                        <a:rPr lang="en-ZA" sz="1800" dirty="0">
                          <a:effectLst/>
                        </a:rPr>
                        <a:t>ACTIVITIES</a:t>
                      </a:r>
                      <a:endParaRPr lang="en-ZA" sz="1800" dirty="0">
                        <a:effectLst/>
                        <a:latin typeface="Arial"/>
                        <a:ea typeface="Times New Roman"/>
                      </a:endParaRPr>
                    </a:p>
                  </a:txBody>
                  <a:tcPr marL="68580" marR="68580" marT="0" marB="0" anchor="ctr"/>
                </a:tc>
                <a:tc>
                  <a:txBody>
                    <a:bodyPr/>
                    <a:lstStyle/>
                    <a:p>
                      <a:pPr algn="ctr">
                        <a:lnSpc>
                          <a:spcPct val="115000"/>
                        </a:lnSpc>
                        <a:spcAft>
                          <a:spcPts val="0"/>
                        </a:spcAft>
                        <a:tabLst>
                          <a:tab pos="2637155" algn="ctr"/>
                          <a:tab pos="5274310" algn="r"/>
                          <a:tab pos="457200" algn="l"/>
                          <a:tab pos="2637155" algn="ctr"/>
                          <a:tab pos="5274310" algn="r"/>
                        </a:tabLst>
                      </a:pPr>
                      <a:r>
                        <a:rPr lang="en-ZA" sz="1800">
                          <a:effectLst/>
                        </a:rPr>
                        <a:t>INSTRUMENTS</a:t>
                      </a:r>
                      <a:endParaRPr lang="en-ZA" sz="1800">
                        <a:effectLst/>
                        <a:latin typeface="Arial"/>
                        <a:ea typeface="Times New Roman"/>
                      </a:endParaRPr>
                    </a:p>
                  </a:txBody>
                  <a:tcPr marL="68580" marR="68580" marT="0" marB="0" anchor="ctr"/>
                </a:tc>
                <a:extLst>
                  <a:ext uri="{0D108BD9-81ED-4DB2-BD59-A6C34878D82A}">
                    <a16:rowId xmlns:a16="http://schemas.microsoft.com/office/drawing/2014/main" val="10000"/>
                  </a:ext>
                </a:extLst>
              </a:tr>
              <a:tr h="631190">
                <a:tc>
                  <a:txBody>
                    <a:bodyPr/>
                    <a:lstStyle/>
                    <a:p>
                      <a:pPr algn="ctr">
                        <a:lnSpc>
                          <a:spcPct val="115000"/>
                        </a:lnSpc>
                        <a:spcAft>
                          <a:spcPts val="0"/>
                        </a:spcAft>
                        <a:tabLst>
                          <a:tab pos="2637155" algn="ctr"/>
                          <a:tab pos="5274310" algn="r"/>
                          <a:tab pos="457200" algn="l"/>
                          <a:tab pos="2637155" algn="ctr"/>
                          <a:tab pos="5274310" algn="r"/>
                        </a:tabLst>
                      </a:pPr>
                      <a:r>
                        <a:rPr lang="en-ZA" sz="1800" b="1" dirty="0">
                          <a:effectLst/>
                        </a:rPr>
                        <a:t>Step 1</a:t>
                      </a:r>
                    </a:p>
                    <a:p>
                      <a:pPr algn="ctr">
                        <a:lnSpc>
                          <a:spcPct val="115000"/>
                        </a:lnSpc>
                        <a:spcAft>
                          <a:spcPts val="0"/>
                        </a:spcAft>
                        <a:tabLst>
                          <a:tab pos="2637155" algn="ctr"/>
                          <a:tab pos="5274310" algn="r"/>
                          <a:tab pos="457200" algn="l"/>
                          <a:tab pos="2637155" algn="ctr"/>
                          <a:tab pos="5274310" algn="r"/>
                        </a:tabLst>
                      </a:pPr>
                      <a:r>
                        <a:rPr lang="en-ZA" sz="1800" dirty="0">
                          <a:effectLst/>
                        </a:rPr>
                        <a:t>Plan for Moderation</a:t>
                      </a:r>
                      <a:endParaRPr lang="en-ZA" sz="1800" dirty="0">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Notify assessor </a:t>
                      </a:r>
                    </a:p>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Compile Moderation Plan</a:t>
                      </a:r>
                      <a:endParaRPr lang="en-ZA" sz="1800" u="none" strike="noStrike" kern="0">
                        <a:ln>
                          <a:noFill/>
                        </a:ln>
                        <a:effectLst>
                          <a:outerShdw sx="0" sy="0">
                            <a:srgbClr val="000000"/>
                          </a:outerShdw>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Notification</a:t>
                      </a:r>
                    </a:p>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Moderation Plan</a:t>
                      </a:r>
                      <a:endParaRPr lang="en-ZA" sz="1800" u="none" strike="noStrike" kern="0">
                        <a:ln>
                          <a:noFill/>
                        </a:ln>
                        <a:effectLst>
                          <a:outerShdw sx="0" sy="0">
                            <a:srgbClr val="000000"/>
                          </a:outerShdw>
                        </a:effectLst>
                        <a:latin typeface="Arial"/>
                        <a:ea typeface="Times New Roman"/>
                      </a:endParaRPr>
                    </a:p>
                  </a:txBody>
                  <a:tcPr marL="68580" marR="68580" marT="0" marB="0" anchor="ctr"/>
                </a:tc>
                <a:extLst>
                  <a:ext uri="{0D108BD9-81ED-4DB2-BD59-A6C34878D82A}">
                    <a16:rowId xmlns:a16="http://schemas.microsoft.com/office/drawing/2014/main" val="10001"/>
                  </a:ext>
                </a:extLst>
              </a:tr>
              <a:tr h="631190">
                <a:tc>
                  <a:txBody>
                    <a:bodyPr/>
                    <a:lstStyle/>
                    <a:p>
                      <a:pPr algn="ctr">
                        <a:lnSpc>
                          <a:spcPct val="115000"/>
                        </a:lnSpc>
                        <a:spcAft>
                          <a:spcPts val="0"/>
                        </a:spcAft>
                        <a:tabLst>
                          <a:tab pos="2637155" algn="ctr"/>
                          <a:tab pos="5274310" algn="r"/>
                          <a:tab pos="457200" algn="l"/>
                          <a:tab pos="2637155" algn="ctr"/>
                          <a:tab pos="5274310" algn="r"/>
                        </a:tabLst>
                      </a:pPr>
                      <a:r>
                        <a:rPr lang="en-ZA" sz="1800" b="1" dirty="0">
                          <a:effectLst/>
                        </a:rPr>
                        <a:t>Step 2</a:t>
                      </a:r>
                    </a:p>
                    <a:p>
                      <a:pPr algn="ctr">
                        <a:lnSpc>
                          <a:spcPct val="115000"/>
                        </a:lnSpc>
                        <a:spcAft>
                          <a:spcPts val="0"/>
                        </a:spcAft>
                        <a:tabLst>
                          <a:tab pos="2637155" algn="ctr"/>
                          <a:tab pos="5274310" algn="r"/>
                          <a:tab pos="457200" algn="l"/>
                          <a:tab pos="2637155" algn="ctr"/>
                          <a:tab pos="5274310" algn="r"/>
                        </a:tabLst>
                      </a:pPr>
                      <a:r>
                        <a:rPr lang="en-ZA" sz="1800" dirty="0">
                          <a:effectLst/>
                        </a:rPr>
                        <a:t>Conduct Moderation</a:t>
                      </a:r>
                      <a:endParaRPr lang="en-ZA" sz="1800" dirty="0">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Moderate assessment design</a:t>
                      </a:r>
                    </a:p>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Moderate assessment process</a:t>
                      </a:r>
                    </a:p>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Moderate assessment review</a:t>
                      </a:r>
                      <a:endParaRPr lang="en-ZA" sz="1800" u="none" strike="noStrike" kern="0">
                        <a:ln>
                          <a:noFill/>
                        </a:ln>
                        <a:effectLst>
                          <a:outerShdw sx="0" sy="0">
                            <a:srgbClr val="000000"/>
                          </a:outerShdw>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Checklists</a:t>
                      </a:r>
                      <a:endParaRPr lang="en-ZA" sz="1800" u="none" strike="noStrike" kern="0">
                        <a:ln>
                          <a:noFill/>
                        </a:ln>
                        <a:effectLst>
                          <a:outerShdw sx="0" sy="0">
                            <a:srgbClr val="000000"/>
                          </a:outerShdw>
                        </a:effectLst>
                        <a:latin typeface="Arial"/>
                        <a:ea typeface="Times New Roman"/>
                      </a:endParaRPr>
                    </a:p>
                  </a:txBody>
                  <a:tcPr marL="68580" marR="68580" marT="0" marB="0" anchor="ctr"/>
                </a:tc>
                <a:extLst>
                  <a:ext uri="{0D108BD9-81ED-4DB2-BD59-A6C34878D82A}">
                    <a16:rowId xmlns:a16="http://schemas.microsoft.com/office/drawing/2014/main" val="10002"/>
                  </a:ext>
                </a:extLst>
              </a:tr>
              <a:tr h="631190">
                <a:tc>
                  <a:txBody>
                    <a:bodyPr/>
                    <a:lstStyle/>
                    <a:p>
                      <a:pPr algn="ctr">
                        <a:lnSpc>
                          <a:spcPct val="115000"/>
                        </a:lnSpc>
                        <a:spcAft>
                          <a:spcPts val="0"/>
                        </a:spcAft>
                        <a:tabLst>
                          <a:tab pos="2637155" algn="ctr"/>
                          <a:tab pos="5274310" algn="r"/>
                          <a:tab pos="457200" algn="l"/>
                          <a:tab pos="2637155" algn="ctr"/>
                          <a:tab pos="5274310" algn="r"/>
                        </a:tabLst>
                      </a:pPr>
                      <a:r>
                        <a:rPr lang="en-ZA" sz="1800" b="1" dirty="0">
                          <a:effectLst/>
                        </a:rPr>
                        <a:t>Step 3</a:t>
                      </a:r>
                    </a:p>
                    <a:p>
                      <a:pPr algn="ctr">
                        <a:lnSpc>
                          <a:spcPct val="115000"/>
                        </a:lnSpc>
                        <a:spcAft>
                          <a:spcPts val="0"/>
                        </a:spcAft>
                        <a:tabLst>
                          <a:tab pos="2637155" algn="ctr"/>
                          <a:tab pos="5274310" algn="r"/>
                          <a:tab pos="457200" algn="l"/>
                          <a:tab pos="2637155" algn="ctr"/>
                          <a:tab pos="5274310" algn="r"/>
                        </a:tabLst>
                      </a:pPr>
                      <a:r>
                        <a:rPr lang="en-ZA" sz="1800" dirty="0">
                          <a:effectLst/>
                        </a:rPr>
                        <a:t>Give feedback to assessor</a:t>
                      </a:r>
                      <a:endParaRPr lang="en-ZA" sz="1800" dirty="0">
                        <a:solidFill>
                          <a:srgbClr val="FFFFFF"/>
                        </a:solidFill>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dirty="0">
                          <a:ln>
                            <a:noFill/>
                          </a:ln>
                          <a:effectLst>
                            <a:outerShdw sx="0" sy="0">
                              <a:srgbClr val="000000"/>
                            </a:outerShdw>
                          </a:effectLst>
                        </a:rPr>
                        <a:t>Give feedback to the assessor</a:t>
                      </a:r>
                      <a:endParaRPr lang="en-ZA" sz="1800" u="none" strike="noStrike" kern="0" dirty="0">
                        <a:ln>
                          <a:noFill/>
                        </a:ln>
                        <a:solidFill>
                          <a:srgbClr val="FFFFFF"/>
                        </a:solidFill>
                        <a:effectLst>
                          <a:outerShdw sx="0" sy="0">
                            <a:srgbClr val="000000"/>
                          </a:outerShdw>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dirty="0">
                          <a:ln>
                            <a:noFill/>
                          </a:ln>
                          <a:effectLst>
                            <a:outerShdw sx="0" sy="0">
                              <a:srgbClr val="000000"/>
                            </a:outerShdw>
                          </a:effectLst>
                        </a:rPr>
                        <a:t>Moderator Feedback Report</a:t>
                      </a:r>
                      <a:endParaRPr lang="en-ZA" sz="1800" u="none" strike="noStrike" kern="0" dirty="0">
                        <a:ln>
                          <a:noFill/>
                        </a:ln>
                        <a:solidFill>
                          <a:srgbClr val="FFFFFF"/>
                        </a:solidFill>
                        <a:effectLst>
                          <a:outerShdw sx="0" sy="0">
                            <a:srgbClr val="000000"/>
                          </a:outerShdw>
                        </a:effectLst>
                        <a:latin typeface="Arial"/>
                        <a:ea typeface="Times New Roman"/>
                      </a:endParaRPr>
                    </a:p>
                  </a:txBody>
                  <a:tcPr marL="68580" marR="68580" marT="0" marB="0" anchor="ctr"/>
                </a:tc>
                <a:extLst>
                  <a:ext uri="{0D108BD9-81ED-4DB2-BD59-A6C34878D82A}">
                    <a16:rowId xmlns:a16="http://schemas.microsoft.com/office/drawing/2014/main" val="10003"/>
                  </a:ext>
                </a:extLst>
              </a:tr>
              <a:tr h="631190">
                <a:tc>
                  <a:txBody>
                    <a:bodyPr/>
                    <a:lstStyle/>
                    <a:p>
                      <a:pPr algn="ctr">
                        <a:lnSpc>
                          <a:spcPct val="115000"/>
                        </a:lnSpc>
                        <a:spcAft>
                          <a:spcPts val="0"/>
                        </a:spcAft>
                        <a:tabLst>
                          <a:tab pos="2637155" algn="ctr"/>
                          <a:tab pos="5274310" algn="r"/>
                          <a:tab pos="457200" algn="l"/>
                          <a:tab pos="2637155" algn="ctr"/>
                          <a:tab pos="5274310" algn="r"/>
                        </a:tabLst>
                      </a:pPr>
                      <a:r>
                        <a:rPr lang="en-ZA" sz="1800" b="1" dirty="0">
                          <a:solidFill>
                            <a:srgbClr val="FFFFFF"/>
                          </a:solidFill>
                          <a:effectLst/>
                        </a:rPr>
                        <a:t>Step 4</a:t>
                      </a:r>
                    </a:p>
                    <a:p>
                      <a:pPr algn="ctr">
                        <a:lnSpc>
                          <a:spcPct val="115000"/>
                        </a:lnSpc>
                        <a:spcAft>
                          <a:spcPts val="0"/>
                        </a:spcAft>
                        <a:tabLst>
                          <a:tab pos="2637155" algn="ctr"/>
                          <a:tab pos="5274310" algn="r"/>
                          <a:tab pos="457200" algn="l"/>
                          <a:tab pos="2637155" algn="ctr"/>
                          <a:tab pos="5274310" algn="r"/>
                        </a:tabLst>
                      </a:pPr>
                      <a:r>
                        <a:rPr lang="en-ZA" sz="1800" dirty="0">
                          <a:solidFill>
                            <a:srgbClr val="FFFFFF"/>
                          </a:solidFill>
                          <a:effectLst/>
                        </a:rPr>
                        <a:t>Record, report and administer</a:t>
                      </a:r>
                      <a:endParaRPr lang="en-ZA" sz="1800" dirty="0">
                        <a:solidFill>
                          <a:srgbClr val="FFFFFF"/>
                        </a:solidFill>
                        <a:effectLst/>
                        <a:latin typeface="Arial"/>
                        <a:ea typeface="Times New Roman"/>
                      </a:endParaRPr>
                    </a:p>
                  </a:txBody>
                  <a:tcPr marL="68580" marR="68580" marT="0" marB="0" anchor="ctr">
                    <a:solidFill>
                      <a:srgbClr val="008080"/>
                    </a:solidFill>
                  </a:tcP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dirty="0">
                          <a:ln>
                            <a:noFill/>
                          </a:ln>
                          <a:solidFill>
                            <a:srgbClr val="FFFFFF"/>
                          </a:solidFill>
                          <a:effectLst>
                            <a:outerShdw sx="0" sy="0">
                              <a:srgbClr val="000000"/>
                            </a:outerShdw>
                          </a:effectLst>
                        </a:rPr>
                        <a:t>Report, record and administer the moderation </a:t>
                      </a:r>
                      <a:endParaRPr lang="en-ZA" sz="1800" u="none" strike="noStrike" kern="0" dirty="0">
                        <a:ln>
                          <a:noFill/>
                        </a:ln>
                        <a:solidFill>
                          <a:srgbClr val="FFFFFF"/>
                        </a:solidFill>
                        <a:effectLst>
                          <a:outerShdw sx="0" sy="0">
                            <a:srgbClr val="000000"/>
                          </a:outerShdw>
                        </a:effectLst>
                        <a:latin typeface="Arial"/>
                        <a:ea typeface="Times New Roman"/>
                      </a:endParaRPr>
                    </a:p>
                  </a:txBody>
                  <a:tcPr marL="68580" marR="68580" marT="0" marB="0" anchor="ctr">
                    <a:solidFill>
                      <a:srgbClr val="008080"/>
                    </a:solidFill>
                  </a:tcP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dirty="0">
                          <a:ln>
                            <a:noFill/>
                          </a:ln>
                          <a:solidFill>
                            <a:srgbClr val="FFFFFF"/>
                          </a:solidFill>
                          <a:effectLst>
                            <a:outerShdw sx="0" sy="0">
                              <a:srgbClr val="000000"/>
                            </a:outerShdw>
                          </a:effectLst>
                        </a:rPr>
                        <a:t>Moderation Report</a:t>
                      </a:r>
                    </a:p>
                    <a:p>
                      <a:pPr marL="342900" lvl="0" indent="-342900" algn="l" fontAlgn="base">
                        <a:lnSpc>
                          <a:spcPct val="115000"/>
                        </a:lnSpc>
                        <a:spcAft>
                          <a:spcPts val="0"/>
                        </a:spcAft>
                        <a:buClr>
                          <a:srgbClr val="008080"/>
                        </a:buClr>
                        <a:buSzPts val="1100"/>
                        <a:buFont typeface="Symbol"/>
                        <a:buChar char=""/>
                      </a:pPr>
                      <a:r>
                        <a:rPr lang="en-ZA" sz="1800" u="none" strike="noStrike" kern="0" dirty="0">
                          <a:ln>
                            <a:noFill/>
                          </a:ln>
                          <a:solidFill>
                            <a:srgbClr val="FFFFFF"/>
                          </a:solidFill>
                          <a:effectLst>
                            <a:outerShdw sx="0" sy="0">
                              <a:srgbClr val="000000"/>
                            </a:outerShdw>
                          </a:effectLst>
                        </a:rPr>
                        <a:t>Result Summary</a:t>
                      </a:r>
                      <a:endParaRPr lang="en-ZA" sz="1800" u="none" strike="noStrike" kern="0" dirty="0">
                        <a:ln>
                          <a:noFill/>
                        </a:ln>
                        <a:solidFill>
                          <a:srgbClr val="FFFFFF"/>
                        </a:solidFill>
                        <a:effectLst>
                          <a:outerShdw sx="0" sy="0">
                            <a:srgbClr val="000000"/>
                          </a:outerShdw>
                        </a:effectLst>
                        <a:latin typeface="Arial"/>
                        <a:ea typeface="Times New Roman"/>
                      </a:endParaRPr>
                    </a:p>
                  </a:txBody>
                  <a:tcPr marL="68580" marR="68580" marT="0" marB="0" anchor="ctr">
                    <a:solidFill>
                      <a:srgbClr val="008080"/>
                    </a:solidFill>
                  </a:tcPr>
                </a:tc>
                <a:extLst>
                  <a:ext uri="{0D108BD9-81ED-4DB2-BD59-A6C34878D82A}">
                    <a16:rowId xmlns:a16="http://schemas.microsoft.com/office/drawing/2014/main" val="10004"/>
                  </a:ext>
                </a:extLst>
              </a:tr>
              <a:tr h="631190">
                <a:tc>
                  <a:txBody>
                    <a:bodyPr/>
                    <a:lstStyle/>
                    <a:p>
                      <a:pPr algn="ctr">
                        <a:lnSpc>
                          <a:spcPct val="115000"/>
                        </a:lnSpc>
                        <a:spcAft>
                          <a:spcPts val="0"/>
                        </a:spcAft>
                        <a:tabLst>
                          <a:tab pos="2637155" algn="ctr"/>
                          <a:tab pos="5274310" algn="r"/>
                          <a:tab pos="457200" algn="l"/>
                          <a:tab pos="2637155" algn="ctr"/>
                          <a:tab pos="5274310" algn="r"/>
                        </a:tabLst>
                      </a:pPr>
                      <a:r>
                        <a:rPr lang="en-ZA" sz="1800" b="1" dirty="0">
                          <a:effectLst/>
                        </a:rPr>
                        <a:t>Step 5</a:t>
                      </a:r>
                    </a:p>
                    <a:p>
                      <a:pPr algn="ctr">
                        <a:lnSpc>
                          <a:spcPct val="115000"/>
                        </a:lnSpc>
                        <a:spcAft>
                          <a:spcPts val="0"/>
                        </a:spcAft>
                        <a:tabLst>
                          <a:tab pos="2637155" algn="ctr"/>
                          <a:tab pos="5274310" algn="r"/>
                          <a:tab pos="457200" algn="l"/>
                          <a:tab pos="2637155" algn="ctr"/>
                          <a:tab pos="5274310" algn="r"/>
                        </a:tabLst>
                      </a:pPr>
                      <a:r>
                        <a:rPr lang="en-ZA" sz="1800" dirty="0">
                          <a:effectLst/>
                        </a:rPr>
                        <a:t>Review Moderation</a:t>
                      </a:r>
                      <a:endParaRPr lang="en-ZA" sz="1800" dirty="0">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dirty="0">
                          <a:ln>
                            <a:noFill/>
                          </a:ln>
                          <a:effectLst>
                            <a:outerShdw sx="0" sy="0">
                              <a:srgbClr val="000000"/>
                            </a:outerShdw>
                          </a:effectLst>
                        </a:rPr>
                        <a:t>Review moderation</a:t>
                      </a:r>
                      <a:endParaRPr lang="en-ZA" sz="1800" u="none" strike="noStrike" kern="0" dirty="0">
                        <a:ln>
                          <a:noFill/>
                        </a:ln>
                        <a:effectLst>
                          <a:outerShdw sx="0" sy="0">
                            <a:srgbClr val="000000"/>
                          </a:outerShdw>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dirty="0">
                          <a:ln>
                            <a:noFill/>
                          </a:ln>
                          <a:effectLst>
                            <a:outerShdw sx="0" sy="0">
                              <a:srgbClr val="000000"/>
                            </a:outerShdw>
                          </a:effectLst>
                        </a:rPr>
                        <a:t>Review Report</a:t>
                      </a:r>
                      <a:endParaRPr lang="en-ZA" sz="1800" u="none" strike="noStrike" kern="0" dirty="0">
                        <a:ln>
                          <a:noFill/>
                        </a:ln>
                        <a:effectLst>
                          <a:outerShdw sx="0" sy="0">
                            <a:srgbClr val="000000"/>
                          </a:outerShdw>
                        </a:effectLst>
                        <a:latin typeface="Arial"/>
                        <a:ea typeface="Times New Roman"/>
                      </a:endParaRPr>
                    </a:p>
                  </a:txBody>
                  <a:tcPr marL="68580" marR="68580" marT="0"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323999545"/>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Moderation Results </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156</a:t>
            </a:fld>
            <a:endParaRPr lang="en-ZA" dirty="0"/>
          </a:p>
        </p:txBody>
      </p:sp>
      <p:sp>
        <p:nvSpPr>
          <p:cNvPr id="5" name="Content Placeholder 4"/>
          <p:cNvSpPr>
            <a:spLocks noGrp="1"/>
          </p:cNvSpPr>
          <p:nvPr>
            <p:ph sz="quarter" idx="1"/>
          </p:nvPr>
        </p:nvSpPr>
        <p:spPr/>
        <p:txBody>
          <a:bodyPr/>
          <a:lstStyle/>
          <a:p>
            <a:endParaRPr lang="en-ZA"/>
          </a:p>
        </p:txBody>
      </p:sp>
      <p:graphicFrame>
        <p:nvGraphicFramePr>
          <p:cNvPr id="6" name="Table 5"/>
          <p:cNvGraphicFramePr>
            <a:graphicFrameLocks noGrp="1"/>
          </p:cNvGraphicFramePr>
          <p:nvPr>
            <p:extLst>
              <p:ext uri="{D42A27DB-BD31-4B8C-83A1-F6EECF244321}">
                <p14:modId xmlns:p14="http://schemas.microsoft.com/office/powerpoint/2010/main" val="1498051603"/>
              </p:ext>
            </p:extLst>
          </p:nvPr>
        </p:nvGraphicFramePr>
        <p:xfrm>
          <a:off x="603504" y="1435674"/>
          <a:ext cx="7848872" cy="406908"/>
        </p:xfrm>
        <a:graphic>
          <a:graphicData uri="http://schemas.openxmlformats.org/drawingml/2006/table">
            <a:tbl>
              <a:tblPr firstRow="1" bandRow="1">
                <a:tableStyleId>{5C22544A-7EE6-4342-B048-85BDC9FD1C3A}</a:tableStyleId>
              </a:tblPr>
              <a:tblGrid>
                <a:gridCol w="2448272">
                  <a:extLst>
                    <a:ext uri="{9D8B030D-6E8A-4147-A177-3AD203B41FA5}">
                      <a16:colId xmlns:a16="http://schemas.microsoft.com/office/drawing/2014/main" val="20000"/>
                    </a:ext>
                  </a:extLst>
                </a:gridCol>
                <a:gridCol w="5400600">
                  <a:extLst>
                    <a:ext uri="{9D8B030D-6E8A-4147-A177-3AD203B41FA5}">
                      <a16:colId xmlns:a16="http://schemas.microsoft.com/office/drawing/2014/main" val="20001"/>
                    </a:ext>
                  </a:extLst>
                </a:gridCol>
              </a:tblGrid>
              <a:tr h="370840">
                <a:tc>
                  <a:txBody>
                    <a:bodyPr/>
                    <a:lstStyle/>
                    <a:p>
                      <a:pPr algn="ctr">
                        <a:lnSpc>
                          <a:spcPct val="115000"/>
                        </a:lnSpc>
                        <a:spcAft>
                          <a:spcPts val="0"/>
                        </a:spcAft>
                        <a:tabLst>
                          <a:tab pos="2637155" algn="ctr"/>
                          <a:tab pos="5274310" algn="r"/>
                          <a:tab pos="457200" algn="l"/>
                          <a:tab pos="2637155" algn="ctr"/>
                          <a:tab pos="5274310" algn="r"/>
                        </a:tabLst>
                      </a:pPr>
                      <a:r>
                        <a:rPr lang="en-ZA" sz="1800" dirty="0">
                          <a:effectLst/>
                        </a:rPr>
                        <a:t>RESULT</a:t>
                      </a:r>
                      <a:endParaRPr lang="en-ZA" sz="1800" dirty="0">
                        <a:effectLst/>
                        <a:latin typeface="Arial"/>
                        <a:ea typeface="Times New Roman"/>
                      </a:endParaRPr>
                    </a:p>
                  </a:txBody>
                  <a:tcPr/>
                </a:tc>
                <a:tc>
                  <a:txBody>
                    <a:bodyPr/>
                    <a:lstStyle/>
                    <a:p>
                      <a:pPr algn="ctr">
                        <a:lnSpc>
                          <a:spcPct val="115000"/>
                        </a:lnSpc>
                        <a:spcAft>
                          <a:spcPts val="0"/>
                        </a:spcAft>
                        <a:tabLst>
                          <a:tab pos="2637155" algn="ctr"/>
                          <a:tab pos="5274310" algn="r"/>
                          <a:tab pos="457200" algn="l"/>
                          <a:tab pos="2637155" algn="ctr"/>
                          <a:tab pos="5274310" algn="r"/>
                        </a:tabLst>
                      </a:pPr>
                      <a:r>
                        <a:rPr lang="en-ZA" sz="1800" dirty="0">
                          <a:effectLst/>
                        </a:rPr>
                        <a:t>SUMMARY</a:t>
                      </a:r>
                      <a:endParaRPr lang="en-ZA" sz="1800" dirty="0">
                        <a:effectLst/>
                        <a:latin typeface="Arial"/>
                        <a:ea typeface="Times New Roman"/>
                      </a:endParaRPr>
                    </a:p>
                  </a:txBody>
                  <a:tcPr/>
                </a:tc>
                <a:extLst>
                  <a:ext uri="{0D108BD9-81ED-4DB2-BD59-A6C34878D82A}">
                    <a16:rowId xmlns:a16="http://schemas.microsoft.com/office/drawing/2014/main" val="10000"/>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785877684"/>
              </p:ext>
            </p:extLst>
          </p:nvPr>
        </p:nvGraphicFramePr>
        <p:xfrm>
          <a:off x="603504" y="1739482"/>
          <a:ext cx="7848872" cy="640080"/>
        </p:xfrm>
        <a:graphic>
          <a:graphicData uri="http://schemas.openxmlformats.org/drawingml/2006/table">
            <a:tbl>
              <a:tblPr firstRow="1" bandRow="1">
                <a:tableStyleId>{5C22544A-7EE6-4342-B048-85BDC9FD1C3A}</a:tableStyleId>
              </a:tblPr>
              <a:tblGrid>
                <a:gridCol w="2448272">
                  <a:extLst>
                    <a:ext uri="{9D8B030D-6E8A-4147-A177-3AD203B41FA5}">
                      <a16:colId xmlns:a16="http://schemas.microsoft.com/office/drawing/2014/main" val="20000"/>
                    </a:ext>
                  </a:extLst>
                </a:gridCol>
                <a:gridCol w="5400600">
                  <a:extLst>
                    <a:ext uri="{9D8B030D-6E8A-4147-A177-3AD203B41FA5}">
                      <a16:colId xmlns:a16="http://schemas.microsoft.com/office/drawing/2014/main" val="20001"/>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tab pos="2637155" algn="ctr"/>
                          <a:tab pos="5274310" algn="r"/>
                          <a:tab pos="457200" algn="l"/>
                          <a:tab pos="2637155" algn="ctr"/>
                          <a:tab pos="5274310" algn="r"/>
                        </a:tabLst>
                        <a:defRPr/>
                      </a:pPr>
                      <a:r>
                        <a:rPr lang="en-ZA" sz="1800" b="0" dirty="0">
                          <a:solidFill>
                            <a:schemeClr val="tx1"/>
                          </a:solidFill>
                          <a:effectLst/>
                        </a:rPr>
                        <a:t>Assessment decision uphold</a:t>
                      </a:r>
                      <a:endParaRPr lang="en-ZA" sz="1800" b="0" dirty="0">
                        <a:solidFill>
                          <a:schemeClr val="tx1"/>
                        </a:solidFill>
                        <a:effectLst/>
                        <a:latin typeface="Arial"/>
                        <a:ea typeface="Times New Roman"/>
                      </a:endParaRPr>
                    </a:p>
                  </a:txBody>
                  <a:tcPr anchor="ctr">
                    <a:solidFill>
                      <a:schemeClr val="bg1">
                        <a:lumMod val="85000"/>
                      </a:schemeClr>
                    </a:solidFill>
                  </a:tcPr>
                </a:tc>
                <a:tc>
                  <a:txBody>
                    <a:bodyPr/>
                    <a:lstStyle/>
                    <a:p>
                      <a:pPr algn="just">
                        <a:lnSpc>
                          <a:spcPct val="100000"/>
                        </a:lnSpc>
                        <a:spcAft>
                          <a:spcPts val="0"/>
                        </a:spcAft>
                        <a:tabLst>
                          <a:tab pos="2637155" algn="ctr"/>
                          <a:tab pos="5274310" algn="r"/>
                          <a:tab pos="457200" algn="l"/>
                          <a:tab pos="2637155" algn="ctr"/>
                          <a:tab pos="5274310" algn="r"/>
                        </a:tabLst>
                      </a:pPr>
                      <a:r>
                        <a:rPr lang="en-ZA" sz="1800" b="0" dirty="0">
                          <a:solidFill>
                            <a:schemeClr val="tx1"/>
                          </a:solidFill>
                          <a:effectLst/>
                        </a:rPr>
                        <a:t>The moderator agrees with the assessor’s decision regarding the learner’s competence.</a:t>
                      </a:r>
                      <a:endParaRPr lang="en-ZA" sz="1800" b="0" dirty="0">
                        <a:solidFill>
                          <a:schemeClr val="tx1"/>
                        </a:solidFill>
                        <a:effectLst/>
                        <a:latin typeface="Arial"/>
                        <a:ea typeface="Times New Roman"/>
                      </a:endParaRPr>
                    </a:p>
                  </a:txBody>
                  <a:tcPr>
                    <a:solidFill>
                      <a:schemeClr val="bg1">
                        <a:lumMod val="85000"/>
                      </a:schemeClr>
                    </a:solidFill>
                  </a:tcPr>
                </a:tc>
                <a:extLst>
                  <a:ext uri="{0D108BD9-81ED-4DB2-BD59-A6C34878D82A}">
                    <a16:rowId xmlns:a16="http://schemas.microsoft.com/office/drawing/2014/main" val="10000"/>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324679535"/>
              </p:ext>
            </p:extLst>
          </p:nvPr>
        </p:nvGraphicFramePr>
        <p:xfrm>
          <a:off x="603504" y="2315546"/>
          <a:ext cx="7848872" cy="1188720"/>
        </p:xfrm>
        <a:graphic>
          <a:graphicData uri="http://schemas.openxmlformats.org/drawingml/2006/table">
            <a:tbl>
              <a:tblPr firstRow="1" bandRow="1">
                <a:tableStyleId>{5C22544A-7EE6-4342-B048-85BDC9FD1C3A}</a:tableStyleId>
              </a:tblPr>
              <a:tblGrid>
                <a:gridCol w="2448272">
                  <a:extLst>
                    <a:ext uri="{9D8B030D-6E8A-4147-A177-3AD203B41FA5}">
                      <a16:colId xmlns:a16="http://schemas.microsoft.com/office/drawing/2014/main" val="20000"/>
                    </a:ext>
                  </a:extLst>
                </a:gridCol>
                <a:gridCol w="5400600">
                  <a:extLst>
                    <a:ext uri="{9D8B030D-6E8A-4147-A177-3AD203B41FA5}">
                      <a16:colId xmlns:a16="http://schemas.microsoft.com/office/drawing/2014/main" val="20001"/>
                    </a:ext>
                  </a:extLst>
                </a:gridCol>
              </a:tblGrid>
              <a:tr h="370840">
                <a:tc>
                  <a:txBody>
                    <a:bodyPr/>
                    <a:lstStyle/>
                    <a:p>
                      <a:pPr algn="l">
                        <a:lnSpc>
                          <a:spcPct val="100000"/>
                        </a:lnSpc>
                        <a:spcAft>
                          <a:spcPts val="0"/>
                        </a:spcAft>
                        <a:tabLst>
                          <a:tab pos="2637155" algn="ctr"/>
                          <a:tab pos="5274310" algn="r"/>
                          <a:tab pos="457200" algn="l"/>
                          <a:tab pos="2637155" algn="ctr"/>
                          <a:tab pos="5274310" algn="r"/>
                        </a:tabLst>
                      </a:pPr>
                      <a:r>
                        <a:rPr lang="en-ZA" sz="1800" b="0" dirty="0">
                          <a:solidFill>
                            <a:schemeClr val="tx1"/>
                          </a:solidFill>
                          <a:effectLst/>
                        </a:rPr>
                        <a:t>Assessment Decision uphold, with minor revisions</a:t>
                      </a:r>
                      <a:endParaRPr lang="en-ZA" sz="1800" b="0" dirty="0">
                        <a:solidFill>
                          <a:schemeClr val="tx1"/>
                        </a:solidFill>
                        <a:effectLst/>
                        <a:latin typeface="Arial"/>
                        <a:ea typeface="Times New Roman"/>
                      </a:endParaRPr>
                    </a:p>
                  </a:txBody>
                  <a:tcPr anchor="ctr">
                    <a:solidFill>
                      <a:schemeClr val="bg1">
                        <a:lumMod val="95000"/>
                      </a:schemeClr>
                    </a:solidFill>
                  </a:tcPr>
                </a:tc>
                <a:tc>
                  <a:txBody>
                    <a:bodyPr/>
                    <a:lstStyle/>
                    <a:p>
                      <a:pPr algn="just">
                        <a:lnSpc>
                          <a:spcPct val="100000"/>
                        </a:lnSpc>
                        <a:spcAft>
                          <a:spcPts val="0"/>
                        </a:spcAft>
                        <a:tabLst>
                          <a:tab pos="2637155" algn="ctr"/>
                          <a:tab pos="5274310" algn="r"/>
                          <a:tab pos="457200" algn="l"/>
                          <a:tab pos="2637155" algn="ctr"/>
                          <a:tab pos="5274310" algn="r"/>
                        </a:tabLst>
                      </a:pPr>
                      <a:r>
                        <a:rPr lang="en-ZA" sz="1800" b="0" dirty="0">
                          <a:solidFill>
                            <a:schemeClr val="tx1"/>
                          </a:solidFill>
                          <a:effectLst/>
                        </a:rPr>
                        <a:t>There are certain aspects regarding the assessment that the moderator is not satisfied with, but he/she still agrees with the assessor’s decision regarding the learner’s competence. </a:t>
                      </a:r>
                      <a:endParaRPr lang="en-ZA" sz="1800" b="0" dirty="0">
                        <a:solidFill>
                          <a:schemeClr val="tx1"/>
                        </a:solidFill>
                        <a:effectLst/>
                        <a:latin typeface="Arial"/>
                        <a:ea typeface="Times New Roman"/>
                      </a:endParaRPr>
                    </a:p>
                  </a:txBody>
                  <a:tcPr anchor="ctr">
                    <a:solidFill>
                      <a:schemeClr val="bg1">
                        <a:lumMod val="95000"/>
                      </a:schemeClr>
                    </a:solidFill>
                  </a:tcPr>
                </a:tc>
                <a:extLst>
                  <a:ext uri="{0D108BD9-81ED-4DB2-BD59-A6C34878D82A}">
                    <a16:rowId xmlns:a16="http://schemas.microsoft.com/office/drawing/2014/main" val="10000"/>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127291299"/>
              </p:ext>
            </p:extLst>
          </p:nvPr>
        </p:nvGraphicFramePr>
        <p:xfrm>
          <a:off x="603504" y="3467674"/>
          <a:ext cx="7848872" cy="722376"/>
        </p:xfrm>
        <a:graphic>
          <a:graphicData uri="http://schemas.openxmlformats.org/drawingml/2006/table">
            <a:tbl>
              <a:tblPr firstRow="1" bandRow="1">
                <a:tableStyleId>{5C22544A-7EE6-4342-B048-85BDC9FD1C3A}</a:tableStyleId>
              </a:tblPr>
              <a:tblGrid>
                <a:gridCol w="2448272">
                  <a:extLst>
                    <a:ext uri="{9D8B030D-6E8A-4147-A177-3AD203B41FA5}">
                      <a16:colId xmlns:a16="http://schemas.microsoft.com/office/drawing/2014/main" val="20000"/>
                    </a:ext>
                  </a:extLst>
                </a:gridCol>
                <a:gridCol w="5400600">
                  <a:extLst>
                    <a:ext uri="{9D8B030D-6E8A-4147-A177-3AD203B41FA5}">
                      <a16:colId xmlns:a16="http://schemas.microsoft.com/office/drawing/2014/main" val="20001"/>
                    </a:ext>
                  </a:extLst>
                </a:gridCol>
              </a:tblGrid>
              <a:tr h="370840">
                <a:tc>
                  <a:txBody>
                    <a:bodyPr/>
                    <a:lstStyle/>
                    <a:p>
                      <a:pPr algn="l">
                        <a:lnSpc>
                          <a:spcPct val="115000"/>
                        </a:lnSpc>
                        <a:spcAft>
                          <a:spcPts val="0"/>
                        </a:spcAft>
                        <a:tabLst>
                          <a:tab pos="2637155" algn="ctr"/>
                          <a:tab pos="5274310" algn="r"/>
                          <a:tab pos="457200" algn="l"/>
                          <a:tab pos="2637155" algn="ctr"/>
                          <a:tab pos="5274310" algn="r"/>
                        </a:tabLst>
                      </a:pPr>
                      <a:r>
                        <a:rPr lang="en-ZA" sz="1800" b="0" dirty="0">
                          <a:solidFill>
                            <a:schemeClr val="tx1"/>
                          </a:solidFill>
                          <a:effectLst/>
                        </a:rPr>
                        <a:t>Assessment Decision not uphold</a:t>
                      </a:r>
                      <a:endParaRPr lang="en-ZA" sz="1800" b="0" dirty="0">
                        <a:solidFill>
                          <a:schemeClr val="tx1"/>
                        </a:solidFill>
                        <a:effectLst/>
                        <a:latin typeface="Arial"/>
                        <a:ea typeface="Times New Roman"/>
                      </a:endParaRPr>
                    </a:p>
                  </a:txBody>
                  <a:tcPr anchor="ctr">
                    <a:solidFill>
                      <a:schemeClr val="bg1">
                        <a:lumMod val="85000"/>
                      </a:schemeClr>
                    </a:solidFill>
                  </a:tcPr>
                </a:tc>
                <a:tc>
                  <a:txBody>
                    <a:bodyPr/>
                    <a:lstStyle/>
                    <a:p>
                      <a:pPr algn="l">
                        <a:lnSpc>
                          <a:spcPct val="100000"/>
                        </a:lnSpc>
                        <a:spcAft>
                          <a:spcPts val="0"/>
                        </a:spcAft>
                        <a:tabLst>
                          <a:tab pos="2637155" algn="ctr"/>
                          <a:tab pos="5274310" algn="r"/>
                          <a:tab pos="457200" algn="l"/>
                          <a:tab pos="2637155" algn="ctr"/>
                          <a:tab pos="5274310" algn="r"/>
                        </a:tabLst>
                      </a:pPr>
                      <a:r>
                        <a:rPr lang="en-ZA" sz="1800" b="0" dirty="0">
                          <a:solidFill>
                            <a:schemeClr val="tx1"/>
                          </a:solidFill>
                          <a:effectLst/>
                        </a:rPr>
                        <a:t>The moderator do not agree with the assessor’s decision regarding the learner’s competence.</a:t>
                      </a:r>
                      <a:endParaRPr lang="en-ZA" sz="1800" b="0" dirty="0">
                        <a:solidFill>
                          <a:schemeClr val="tx1"/>
                        </a:solidFill>
                        <a:effectLst/>
                        <a:latin typeface="Arial"/>
                        <a:ea typeface="Times New Roman"/>
                      </a:endParaRPr>
                    </a:p>
                  </a:txBody>
                  <a:tcPr anchor="ctr">
                    <a:solidFill>
                      <a:schemeClr val="bg1">
                        <a:lumMod val="85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094967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Role-Players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157</a:t>
            </a:fld>
            <a:endParaRPr lang="en-ZA" dirty="0"/>
          </a:p>
        </p:txBody>
      </p:sp>
      <p:sp>
        <p:nvSpPr>
          <p:cNvPr id="5" name="Content Placeholder 4"/>
          <p:cNvSpPr>
            <a:spLocks noGrp="1"/>
          </p:cNvSpPr>
          <p:nvPr>
            <p:ph sz="quarter" idx="1"/>
          </p:nvPr>
        </p:nvSpPr>
        <p:spPr/>
        <p:txBody>
          <a:bodyPr/>
          <a:lstStyle/>
          <a:p>
            <a:r>
              <a:rPr lang="en-ZA" dirty="0"/>
              <a:t>ETQA or Moderating body personnel.</a:t>
            </a:r>
          </a:p>
          <a:p>
            <a:r>
              <a:rPr lang="en-ZA" dirty="0"/>
              <a:t>Internal or external moderators.</a:t>
            </a:r>
          </a:p>
          <a:p>
            <a:r>
              <a:rPr lang="en-ZA" dirty="0"/>
              <a:t>Assessors.</a:t>
            </a:r>
          </a:p>
          <a:p>
            <a:r>
              <a:rPr lang="en-ZA" dirty="0"/>
              <a:t>Training manager.</a:t>
            </a:r>
          </a:p>
          <a:p>
            <a:r>
              <a:rPr lang="en-ZA" dirty="0"/>
              <a:t>Client.</a:t>
            </a:r>
          </a:p>
          <a:p>
            <a:endParaRPr lang="en-ZA" dirty="0"/>
          </a:p>
        </p:txBody>
      </p:sp>
    </p:spTree>
    <p:extLst>
      <p:ext uri="{BB962C8B-B14F-4D97-AF65-F5344CB8AC3E}">
        <p14:creationId xmlns:p14="http://schemas.microsoft.com/office/powerpoint/2010/main" val="358107710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A"/>
          </a:p>
        </p:txBody>
      </p:sp>
      <p:sp>
        <p:nvSpPr>
          <p:cNvPr id="4" name="Slide Number Placeholder 3"/>
          <p:cNvSpPr>
            <a:spLocks noGrp="1"/>
          </p:cNvSpPr>
          <p:nvPr>
            <p:ph type="sldNum" sz="quarter" idx="12"/>
          </p:nvPr>
        </p:nvSpPr>
        <p:spPr/>
        <p:txBody>
          <a:bodyPr/>
          <a:lstStyle/>
          <a:p>
            <a:fld id="{042AED99-7FB4-404E-8A97-64753DCE42EC}" type="slidenum">
              <a:rPr lang="en-US" smtClean="0"/>
              <a:pPr/>
              <a:t>158</a:t>
            </a:fld>
            <a:endParaRPr lang="en-US" dirty="0"/>
          </a:p>
        </p:txBody>
      </p:sp>
      <p:sp>
        <p:nvSpPr>
          <p:cNvPr id="5" name="Content Placeholder 4"/>
          <p:cNvSpPr>
            <a:spLocks noGrp="1"/>
          </p:cNvSpPr>
          <p:nvPr>
            <p:ph sz="quarter" idx="1"/>
          </p:nvPr>
        </p:nvSpPr>
        <p:spPr/>
        <p:txBody>
          <a:bodyPr/>
          <a:lstStyle/>
          <a:p>
            <a:pPr lvl="0"/>
            <a:r>
              <a:rPr lang="en-ZA" dirty="0">
                <a:solidFill>
                  <a:srgbClr val="008080"/>
                </a:solidFill>
              </a:rPr>
              <a:t>Do Activity 5.1.</a:t>
            </a:r>
          </a:p>
          <a:p>
            <a:endParaRPr lang="en-ZA" dirty="0"/>
          </a:p>
        </p:txBody>
      </p:sp>
    </p:spTree>
    <p:extLst>
      <p:ext uri="{BB962C8B-B14F-4D97-AF65-F5344CB8AC3E}">
        <p14:creationId xmlns:p14="http://schemas.microsoft.com/office/powerpoint/2010/main" val="247841975"/>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Report Moderation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159</a:t>
            </a:fld>
            <a:endParaRPr lang="en-ZA" dirty="0"/>
          </a:p>
        </p:txBody>
      </p:sp>
      <p:sp>
        <p:nvSpPr>
          <p:cNvPr id="5" name="Content Placeholder 4"/>
          <p:cNvSpPr>
            <a:spLocks noGrp="1"/>
          </p:cNvSpPr>
          <p:nvPr>
            <p:ph sz="quarter" idx="1"/>
          </p:nvPr>
        </p:nvSpPr>
        <p:spPr/>
        <p:txBody>
          <a:bodyPr/>
          <a:lstStyle/>
          <a:p>
            <a:r>
              <a:rPr lang="en-ZA" dirty="0"/>
              <a:t>Results entered into a database.</a:t>
            </a:r>
          </a:p>
          <a:p>
            <a:r>
              <a:rPr lang="en-ZA" dirty="0"/>
              <a:t>Hard copies of records and evaluation forms filed &amp; portfolios stored.</a:t>
            </a:r>
          </a:p>
          <a:p>
            <a:r>
              <a:rPr lang="en-ZA" dirty="0"/>
              <a:t>Endorsement forms completed for competent learners.</a:t>
            </a:r>
          </a:p>
          <a:p>
            <a:r>
              <a:rPr lang="en-ZA" dirty="0"/>
              <a:t>Results forwarded to the ETQA.</a:t>
            </a:r>
          </a:p>
          <a:p>
            <a:r>
              <a:rPr lang="en-ZA" dirty="0"/>
              <a:t>Review meeting between training manager and facilitator.</a:t>
            </a:r>
          </a:p>
          <a:p>
            <a:r>
              <a:rPr lang="en-ZA" dirty="0"/>
              <a:t>Report by training manager to client.</a:t>
            </a:r>
          </a:p>
          <a:p>
            <a:endParaRPr lang="en-ZA" dirty="0"/>
          </a:p>
        </p:txBody>
      </p:sp>
    </p:spTree>
    <p:extLst>
      <p:ext uri="{BB962C8B-B14F-4D97-AF65-F5344CB8AC3E}">
        <p14:creationId xmlns:p14="http://schemas.microsoft.com/office/powerpoint/2010/main" val="3591208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Competence</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16</a:t>
            </a:fld>
            <a:endParaRPr lang="en-ZA"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3634978611"/>
              </p:ext>
            </p:extLst>
          </p:nvPr>
        </p:nvGraphicFramePr>
        <p:xfrm>
          <a:off x="468313" y="1412875"/>
          <a:ext cx="8218487" cy="4679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8348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4C30E907-9459-4BCE-9CEE-D50CA8E25CB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411840A0-FE1C-4D59-9ED4-67B2E7F68839}"/>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graphicEl>
                                              <a:dgm id="{226821CC-D27B-4EF3-A2C7-C4B85FB42DF7}"/>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68B5D3B7-AC34-4DC8-BBA6-0AE75D13CF4B}"/>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BFD4CC16-C250-4D92-BA93-50331FC780E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0A1306EE-F29D-4CB0-ADDD-B4821031F774}"/>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54192DF2-418F-433E-B8ED-736FF77E592E}"/>
                                            </p:graphic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graphicEl>
                                              <a:dgm id="{8A02A319-79FC-40F8-A440-382EDF75D5E4}"/>
                                            </p:graphic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
                                            <p:graphicEl>
                                              <a:dgm id="{1D988BA5-7718-4C89-8B8F-3CE438A09815}"/>
                                            </p:graphic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
                                            <p:graphicEl>
                                              <a:dgm id="{C42CA27C-3D85-42D8-BF99-19180EBC3F9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Storage</a:t>
            </a:r>
            <a:endParaRPr lang="en-ZA"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160</a:t>
            </a:fld>
            <a:endParaRPr lang="en-ZA" dirty="0"/>
          </a:p>
        </p:txBody>
      </p:sp>
      <p:sp>
        <p:nvSpPr>
          <p:cNvPr id="5" name="Content Placeholder 4"/>
          <p:cNvSpPr>
            <a:spLocks noGrp="1"/>
          </p:cNvSpPr>
          <p:nvPr>
            <p:ph sz="quarter" idx="1"/>
          </p:nvPr>
        </p:nvSpPr>
        <p:spPr/>
        <p:txBody>
          <a:bodyPr/>
          <a:lstStyle/>
          <a:p>
            <a:r>
              <a:rPr lang="en-ZA" dirty="0"/>
              <a:t>Registering learners with the provider.</a:t>
            </a:r>
          </a:p>
          <a:p>
            <a:r>
              <a:rPr lang="en-ZA" dirty="0"/>
              <a:t>Processing and recording of results.</a:t>
            </a:r>
          </a:p>
          <a:p>
            <a:r>
              <a:rPr lang="en-ZA" dirty="0"/>
              <a:t>submission of results to the ETQA in the required format.</a:t>
            </a:r>
          </a:p>
          <a:p>
            <a:endParaRPr lang="en-ZA" dirty="0"/>
          </a:p>
        </p:txBody>
      </p:sp>
    </p:spTree>
    <p:extLst>
      <p:ext uri="{BB962C8B-B14F-4D97-AF65-F5344CB8AC3E}">
        <p14:creationId xmlns:p14="http://schemas.microsoft.com/office/powerpoint/2010/main" val="830796087"/>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Moderation</a:t>
            </a:r>
            <a:r>
              <a:rPr lang="en-ZA" dirty="0"/>
              <a:t> File</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161</a:t>
            </a:fld>
            <a:endParaRPr lang="en-ZA" dirty="0"/>
          </a:p>
        </p:txBody>
      </p:sp>
      <p:sp>
        <p:nvSpPr>
          <p:cNvPr id="5" name="Content Placeholder 4"/>
          <p:cNvSpPr>
            <a:spLocks noGrp="1"/>
          </p:cNvSpPr>
          <p:nvPr>
            <p:ph sz="quarter" idx="1"/>
          </p:nvPr>
        </p:nvSpPr>
        <p:spPr/>
        <p:txBody>
          <a:bodyPr/>
          <a:lstStyle/>
          <a:p>
            <a:r>
              <a:rPr lang="en-ZA" dirty="0"/>
              <a:t>Generic moderation file should contain:</a:t>
            </a:r>
          </a:p>
          <a:p>
            <a:r>
              <a:rPr lang="en-ZA" dirty="0"/>
              <a:t>Relevant ETD standard(s) on which the provider’s learning programme is based.</a:t>
            </a:r>
          </a:p>
          <a:p>
            <a:r>
              <a:rPr lang="en-ZA" dirty="0"/>
              <a:t>The provider’s assessment plan, showing:</a:t>
            </a:r>
          </a:p>
          <a:p>
            <a:pPr lvl="1"/>
            <a:r>
              <a:rPr lang="en-ZA" dirty="0"/>
              <a:t>Coverage of the unit standard(s) or qualification.</a:t>
            </a:r>
          </a:p>
          <a:p>
            <a:pPr lvl="1"/>
            <a:r>
              <a:rPr lang="en-ZA" dirty="0"/>
              <a:t>Time-frames and location of assessment and moderation. </a:t>
            </a:r>
          </a:p>
          <a:p>
            <a:pPr lvl="1"/>
            <a:r>
              <a:rPr lang="en-ZA" dirty="0"/>
              <a:t>Identification of assessors and collectors of third-party evidence.</a:t>
            </a:r>
          </a:p>
          <a:p>
            <a:endParaRPr lang="en-ZA" dirty="0"/>
          </a:p>
        </p:txBody>
      </p:sp>
    </p:spTree>
    <p:extLst>
      <p:ext uri="{BB962C8B-B14F-4D97-AF65-F5344CB8AC3E}">
        <p14:creationId xmlns:p14="http://schemas.microsoft.com/office/powerpoint/2010/main" val="328707082"/>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Moderation</a:t>
            </a:r>
            <a:r>
              <a:rPr lang="en-ZA" dirty="0"/>
              <a:t> File</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162</a:t>
            </a:fld>
            <a:endParaRPr lang="en-ZA" dirty="0"/>
          </a:p>
        </p:txBody>
      </p:sp>
      <p:sp>
        <p:nvSpPr>
          <p:cNvPr id="5" name="Content Placeholder 4"/>
          <p:cNvSpPr>
            <a:spLocks noGrp="1"/>
          </p:cNvSpPr>
          <p:nvPr>
            <p:ph sz="quarter" idx="1"/>
          </p:nvPr>
        </p:nvSpPr>
        <p:spPr/>
        <p:txBody>
          <a:bodyPr/>
          <a:lstStyle/>
          <a:p>
            <a:pPr lvl="1"/>
            <a:r>
              <a:rPr lang="en-ZA" dirty="0"/>
              <a:t>An assessment guide detailing methods of assessment, tools, scoring criteria and record sheets.</a:t>
            </a:r>
          </a:p>
          <a:p>
            <a:pPr lvl="1"/>
            <a:r>
              <a:rPr lang="en-ZA" dirty="0"/>
              <a:t>Evidence that the assessment plan has been moderated.</a:t>
            </a:r>
          </a:p>
          <a:p>
            <a:pPr lvl="1"/>
            <a:r>
              <a:rPr lang="en-ZA" dirty="0"/>
              <a:t>Information about re-assessments.</a:t>
            </a:r>
          </a:p>
          <a:p>
            <a:pPr lvl="1"/>
            <a:r>
              <a:rPr lang="en-ZA" dirty="0"/>
              <a:t>Information for the learner about his or her right to appeal.</a:t>
            </a:r>
          </a:p>
          <a:p>
            <a:pPr lvl="1"/>
            <a:r>
              <a:rPr lang="en-ZA" dirty="0"/>
              <a:t>The assessors’ submissions on assessment planning and the preparation of learners.</a:t>
            </a:r>
          </a:p>
          <a:p>
            <a:pPr lvl="1"/>
            <a:endParaRPr lang="en-ZA" dirty="0"/>
          </a:p>
        </p:txBody>
      </p:sp>
    </p:spTree>
    <p:extLst>
      <p:ext uri="{BB962C8B-B14F-4D97-AF65-F5344CB8AC3E}">
        <p14:creationId xmlns:p14="http://schemas.microsoft.com/office/powerpoint/2010/main" val="853802489"/>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Formative Assessment</a:t>
            </a:r>
          </a:p>
        </p:txBody>
      </p:sp>
      <p:sp>
        <p:nvSpPr>
          <p:cNvPr id="4" name="Slide Number Placeholder 3"/>
          <p:cNvSpPr>
            <a:spLocks noGrp="1"/>
          </p:cNvSpPr>
          <p:nvPr>
            <p:ph type="sldNum" sz="quarter" idx="12"/>
          </p:nvPr>
        </p:nvSpPr>
        <p:spPr/>
        <p:txBody>
          <a:bodyPr/>
          <a:lstStyle/>
          <a:p>
            <a:fld id="{042AED99-7FB4-404E-8A97-64753DCE42EC}" type="slidenum">
              <a:rPr lang="en-US" smtClean="0"/>
              <a:pPr/>
              <a:t>163</a:t>
            </a:fld>
            <a:endParaRPr lang="en-US" dirty="0"/>
          </a:p>
        </p:txBody>
      </p:sp>
      <p:sp>
        <p:nvSpPr>
          <p:cNvPr id="5" name="Content Placeholder 4"/>
          <p:cNvSpPr>
            <a:spLocks noGrp="1"/>
          </p:cNvSpPr>
          <p:nvPr>
            <p:ph sz="quarter" idx="1"/>
          </p:nvPr>
        </p:nvSpPr>
        <p:spPr/>
        <p:txBody>
          <a:bodyPr/>
          <a:lstStyle/>
          <a:p>
            <a:r>
              <a:rPr lang="en-ZA" dirty="0"/>
              <a:t>Complete until activity 5.3</a:t>
            </a:r>
          </a:p>
        </p:txBody>
      </p:sp>
    </p:spTree>
    <p:extLst>
      <p:ext uri="{BB962C8B-B14F-4D97-AF65-F5344CB8AC3E}">
        <p14:creationId xmlns:p14="http://schemas.microsoft.com/office/powerpoint/2010/main" val="276852179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Moderator Training Programme</a:t>
            </a:r>
          </a:p>
        </p:txBody>
      </p:sp>
      <p:sp>
        <p:nvSpPr>
          <p:cNvPr id="3" name="Text Placeholder 2"/>
          <p:cNvSpPr>
            <a:spLocks noGrp="1"/>
          </p:cNvSpPr>
          <p:nvPr>
            <p:ph type="body" idx="1"/>
          </p:nvPr>
        </p:nvSpPr>
        <p:spPr/>
        <p:txBody>
          <a:bodyPr/>
          <a:lstStyle/>
          <a:p>
            <a:r>
              <a:rPr lang="en-US" dirty="0"/>
              <a:t>Study Unit 6:</a:t>
            </a:r>
            <a:br>
              <a:rPr lang="en-US" dirty="0"/>
            </a:br>
            <a:r>
              <a:rPr lang="en-US" dirty="0"/>
              <a:t>Review Moderation Systems and Processes</a:t>
            </a:r>
            <a:endParaRPr lang="en-ZA" dirty="0"/>
          </a:p>
          <a:p>
            <a:endParaRPr lang="en-ZA" dirty="0"/>
          </a:p>
          <a:p>
            <a:endParaRPr lang="en-ZA" dirty="0"/>
          </a:p>
        </p:txBody>
      </p:sp>
      <p:sp>
        <p:nvSpPr>
          <p:cNvPr id="5" name="Slide Number Placeholder 4"/>
          <p:cNvSpPr>
            <a:spLocks noGrp="1"/>
          </p:cNvSpPr>
          <p:nvPr>
            <p:ph type="sldNum" sz="quarter" idx="12"/>
          </p:nvPr>
        </p:nvSpPr>
        <p:spPr/>
        <p:txBody>
          <a:bodyPr/>
          <a:lstStyle/>
          <a:p>
            <a:fld id="{4980778A-6F9D-4141-8080-B8192EADCD40}" type="slidenum">
              <a:rPr lang="en-ZA" smtClean="0"/>
              <a:pPr/>
              <a:t>164</a:t>
            </a:fld>
            <a:endParaRPr lang="en-ZA"/>
          </a:p>
        </p:txBody>
      </p:sp>
    </p:spTree>
    <p:extLst>
      <p:ext uri="{BB962C8B-B14F-4D97-AF65-F5344CB8AC3E}">
        <p14:creationId xmlns:p14="http://schemas.microsoft.com/office/powerpoint/2010/main" val="2390292816"/>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Review Moderation Systems &amp; Processes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165</a:t>
            </a:fld>
            <a:endParaRPr lang="en-ZA" dirty="0"/>
          </a:p>
        </p:txBody>
      </p:sp>
      <p:sp>
        <p:nvSpPr>
          <p:cNvPr id="5" name="Content Placeholder 4"/>
          <p:cNvSpPr>
            <a:spLocks noGrp="1"/>
          </p:cNvSpPr>
          <p:nvPr>
            <p:ph sz="quarter" idx="1"/>
          </p:nvPr>
        </p:nvSpPr>
        <p:spPr/>
        <p:txBody>
          <a:bodyPr/>
          <a:lstStyle/>
          <a:p>
            <a:endParaRPr lang="en-ZA"/>
          </a:p>
        </p:txBody>
      </p:sp>
      <p:graphicFrame>
        <p:nvGraphicFramePr>
          <p:cNvPr id="6" name="Content Placeholder 5"/>
          <p:cNvGraphicFramePr>
            <a:graphicFrameLocks/>
          </p:cNvGraphicFramePr>
          <p:nvPr>
            <p:extLst>
              <p:ext uri="{D42A27DB-BD31-4B8C-83A1-F6EECF244321}">
                <p14:modId xmlns:p14="http://schemas.microsoft.com/office/powerpoint/2010/main" val="667327009"/>
              </p:ext>
            </p:extLst>
          </p:nvPr>
        </p:nvGraphicFramePr>
        <p:xfrm>
          <a:off x="467544" y="1257392"/>
          <a:ext cx="8208912" cy="4732528"/>
        </p:xfrm>
        <a:graphic>
          <a:graphicData uri="http://schemas.openxmlformats.org/drawingml/2006/table">
            <a:tbl>
              <a:tblPr firstRow="1">
                <a:tableStyleId>{5C22544A-7EE6-4342-B048-85BDC9FD1C3A}</a:tableStyleId>
              </a:tblPr>
              <a:tblGrid>
                <a:gridCol w="2515211">
                  <a:extLst>
                    <a:ext uri="{9D8B030D-6E8A-4147-A177-3AD203B41FA5}">
                      <a16:colId xmlns:a16="http://schemas.microsoft.com/office/drawing/2014/main" val="20000"/>
                    </a:ext>
                  </a:extLst>
                </a:gridCol>
                <a:gridCol w="3245429">
                  <a:extLst>
                    <a:ext uri="{9D8B030D-6E8A-4147-A177-3AD203B41FA5}">
                      <a16:colId xmlns:a16="http://schemas.microsoft.com/office/drawing/2014/main" val="20001"/>
                    </a:ext>
                  </a:extLst>
                </a:gridCol>
                <a:gridCol w="2448272">
                  <a:extLst>
                    <a:ext uri="{9D8B030D-6E8A-4147-A177-3AD203B41FA5}">
                      <a16:colId xmlns:a16="http://schemas.microsoft.com/office/drawing/2014/main" val="20002"/>
                    </a:ext>
                  </a:extLst>
                </a:gridCol>
              </a:tblGrid>
              <a:tr h="292735">
                <a:tc>
                  <a:txBody>
                    <a:bodyPr/>
                    <a:lstStyle/>
                    <a:p>
                      <a:pPr algn="ctr">
                        <a:lnSpc>
                          <a:spcPct val="115000"/>
                        </a:lnSpc>
                        <a:spcAft>
                          <a:spcPts val="0"/>
                        </a:spcAft>
                        <a:tabLst>
                          <a:tab pos="2637155" algn="ctr"/>
                          <a:tab pos="5274310" algn="r"/>
                          <a:tab pos="457200" algn="l"/>
                          <a:tab pos="2637155" algn="ctr"/>
                          <a:tab pos="5274310" algn="r"/>
                        </a:tabLst>
                      </a:pPr>
                      <a:r>
                        <a:rPr lang="en-ZA" sz="1800" dirty="0">
                          <a:effectLst/>
                        </a:rPr>
                        <a:t>STEP</a:t>
                      </a:r>
                      <a:endParaRPr lang="en-ZA" sz="1800" dirty="0">
                        <a:effectLst/>
                        <a:latin typeface="Arial"/>
                        <a:ea typeface="Times New Roman"/>
                      </a:endParaRPr>
                    </a:p>
                  </a:txBody>
                  <a:tcPr marL="68580" marR="68580" marT="0" marB="0" anchor="ctr"/>
                </a:tc>
                <a:tc>
                  <a:txBody>
                    <a:bodyPr/>
                    <a:lstStyle/>
                    <a:p>
                      <a:pPr algn="ctr">
                        <a:lnSpc>
                          <a:spcPct val="115000"/>
                        </a:lnSpc>
                        <a:spcAft>
                          <a:spcPts val="0"/>
                        </a:spcAft>
                        <a:tabLst>
                          <a:tab pos="2637155" algn="ctr"/>
                          <a:tab pos="5274310" algn="r"/>
                          <a:tab pos="457200" algn="l"/>
                          <a:tab pos="2637155" algn="ctr"/>
                          <a:tab pos="5274310" algn="r"/>
                        </a:tabLst>
                      </a:pPr>
                      <a:r>
                        <a:rPr lang="en-ZA" sz="1800" dirty="0">
                          <a:effectLst/>
                        </a:rPr>
                        <a:t>ACTIVITIES</a:t>
                      </a:r>
                      <a:endParaRPr lang="en-ZA" sz="1800" dirty="0">
                        <a:effectLst/>
                        <a:latin typeface="Arial"/>
                        <a:ea typeface="Times New Roman"/>
                      </a:endParaRPr>
                    </a:p>
                  </a:txBody>
                  <a:tcPr marL="68580" marR="68580" marT="0" marB="0" anchor="ctr"/>
                </a:tc>
                <a:tc>
                  <a:txBody>
                    <a:bodyPr/>
                    <a:lstStyle/>
                    <a:p>
                      <a:pPr algn="ctr">
                        <a:lnSpc>
                          <a:spcPct val="115000"/>
                        </a:lnSpc>
                        <a:spcAft>
                          <a:spcPts val="0"/>
                        </a:spcAft>
                        <a:tabLst>
                          <a:tab pos="2637155" algn="ctr"/>
                          <a:tab pos="5274310" algn="r"/>
                          <a:tab pos="457200" algn="l"/>
                          <a:tab pos="2637155" algn="ctr"/>
                          <a:tab pos="5274310" algn="r"/>
                        </a:tabLst>
                      </a:pPr>
                      <a:r>
                        <a:rPr lang="en-ZA" sz="1800">
                          <a:effectLst/>
                        </a:rPr>
                        <a:t>INSTRUMENTS</a:t>
                      </a:r>
                      <a:endParaRPr lang="en-ZA" sz="1800">
                        <a:effectLst/>
                        <a:latin typeface="Arial"/>
                        <a:ea typeface="Times New Roman"/>
                      </a:endParaRPr>
                    </a:p>
                  </a:txBody>
                  <a:tcPr marL="68580" marR="68580" marT="0" marB="0" anchor="ctr"/>
                </a:tc>
                <a:extLst>
                  <a:ext uri="{0D108BD9-81ED-4DB2-BD59-A6C34878D82A}">
                    <a16:rowId xmlns:a16="http://schemas.microsoft.com/office/drawing/2014/main" val="10000"/>
                  </a:ext>
                </a:extLst>
              </a:tr>
              <a:tr h="631190">
                <a:tc>
                  <a:txBody>
                    <a:bodyPr/>
                    <a:lstStyle/>
                    <a:p>
                      <a:pPr algn="ctr">
                        <a:lnSpc>
                          <a:spcPct val="115000"/>
                        </a:lnSpc>
                        <a:spcAft>
                          <a:spcPts val="0"/>
                        </a:spcAft>
                        <a:tabLst>
                          <a:tab pos="2637155" algn="ctr"/>
                          <a:tab pos="5274310" algn="r"/>
                          <a:tab pos="457200" algn="l"/>
                          <a:tab pos="2637155" algn="ctr"/>
                          <a:tab pos="5274310" algn="r"/>
                        </a:tabLst>
                      </a:pPr>
                      <a:r>
                        <a:rPr lang="en-ZA" sz="1800" b="1" dirty="0">
                          <a:effectLst/>
                        </a:rPr>
                        <a:t>Step 1</a:t>
                      </a:r>
                    </a:p>
                    <a:p>
                      <a:pPr algn="ctr">
                        <a:lnSpc>
                          <a:spcPct val="115000"/>
                        </a:lnSpc>
                        <a:spcAft>
                          <a:spcPts val="0"/>
                        </a:spcAft>
                        <a:tabLst>
                          <a:tab pos="2637155" algn="ctr"/>
                          <a:tab pos="5274310" algn="r"/>
                          <a:tab pos="457200" algn="l"/>
                          <a:tab pos="2637155" algn="ctr"/>
                          <a:tab pos="5274310" algn="r"/>
                        </a:tabLst>
                      </a:pPr>
                      <a:r>
                        <a:rPr lang="en-ZA" sz="1800" dirty="0">
                          <a:effectLst/>
                        </a:rPr>
                        <a:t>Plan for Moderation</a:t>
                      </a:r>
                      <a:endParaRPr lang="en-ZA" sz="1800" dirty="0">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Notify assessor </a:t>
                      </a:r>
                    </a:p>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Compile Moderation Plan</a:t>
                      </a:r>
                      <a:endParaRPr lang="en-ZA" sz="1800" u="none" strike="noStrike" kern="0">
                        <a:ln>
                          <a:noFill/>
                        </a:ln>
                        <a:effectLst>
                          <a:outerShdw sx="0" sy="0">
                            <a:srgbClr val="000000"/>
                          </a:outerShdw>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Notification</a:t>
                      </a:r>
                    </a:p>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Moderation Plan</a:t>
                      </a:r>
                      <a:endParaRPr lang="en-ZA" sz="1800" u="none" strike="noStrike" kern="0">
                        <a:ln>
                          <a:noFill/>
                        </a:ln>
                        <a:effectLst>
                          <a:outerShdw sx="0" sy="0">
                            <a:srgbClr val="000000"/>
                          </a:outerShdw>
                        </a:effectLst>
                        <a:latin typeface="Arial"/>
                        <a:ea typeface="Times New Roman"/>
                      </a:endParaRPr>
                    </a:p>
                  </a:txBody>
                  <a:tcPr marL="68580" marR="68580" marT="0" marB="0" anchor="ctr"/>
                </a:tc>
                <a:extLst>
                  <a:ext uri="{0D108BD9-81ED-4DB2-BD59-A6C34878D82A}">
                    <a16:rowId xmlns:a16="http://schemas.microsoft.com/office/drawing/2014/main" val="10001"/>
                  </a:ext>
                </a:extLst>
              </a:tr>
              <a:tr h="631190">
                <a:tc>
                  <a:txBody>
                    <a:bodyPr/>
                    <a:lstStyle/>
                    <a:p>
                      <a:pPr algn="ctr">
                        <a:lnSpc>
                          <a:spcPct val="115000"/>
                        </a:lnSpc>
                        <a:spcAft>
                          <a:spcPts val="0"/>
                        </a:spcAft>
                        <a:tabLst>
                          <a:tab pos="2637155" algn="ctr"/>
                          <a:tab pos="5274310" algn="r"/>
                          <a:tab pos="457200" algn="l"/>
                          <a:tab pos="2637155" algn="ctr"/>
                          <a:tab pos="5274310" algn="r"/>
                        </a:tabLst>
                      </a:pPr>
                      <a:r>
                        <a:rPr lang="en-ZA" sz="1800" b="1" dirty="0">
                          <a:effectLst/>
                        </a:rPr>
                        <a:t>Step 2</a:t>
                      </a:r>
                    </a:p>
                    <a:p>
                      <a:pPr algn="ctr">
                        <a:lnSpc>
                          <a:spcPct val="115000"/>
                        </a:lnSpc>
                        <a:spcAft>
                          <a:spcPts val="0"/>
                        </a:spcAft>
                        <a:tabLst>
                          <a:tab pos="2637155" algn="ctr"/>
                          <a:tab pos="5274310" algn="r"/>
                          <a:tab pos="457200" algn="l"/>
                          <a:tab pos="2637155" algn="ctr"/>
                          <a:tab pos="5274310" algn="r"/>
                        </a:tabLst>
                      </a:pPr>
                      <a:r>
                        <a:rPr lang="en-ZA" sz="1800" dirty="0">
                          <a:effectLst/>
                        </a:rPr>
                        <a:t>Conduct Moderation</a:t>
                      </a:r>
                      <a:endParaRPr lang="en-ZA" sz="1800" dirty="0">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Moderate assessment design</a:t>
                      </a:r>
                    </a:p>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Moderate assessment process</a:t>
                      </a:r>
                    </a:p>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Moderate assessment review</a:t>
                      </a:r>
                      <a:endParaRPr lang="en-ZA" sz="1800" u="none" strike="noStrike" kern="0">
                        <a:ln>
                          <a:noFill/>
                        </a:ln>
                        <a:effectLst>
                          <a:outerShdw sx="0" sy="0">
                            <a:srgbClr val="000000"/>
                          </a:outerShdw>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Checklists</a:t>
                      </a:r>
                      <a:endParaRPr lang="en-ZA" sz="1800" u="none" strike="noStrike" kern="0">
                        <a:ln>
                          <a:noFill/>
                        </a:ln>
                        <a:effectLst>
                          <a:outerShdw sx="0" sy="0">
                            <a:srgbClr val="000000"/>
                          </a:outerShdw>
                        </a:effectLst>
                        <a:latin typeface="Arial"/>
                        <a:ea typeface="Times New Roman"/>
                      </a:endParaRPr>
                    </a:p>
                  </a:txBody>
                  <a:tcPr marL="68580" marR="68580" marT="0" marB="0" anchor="ctr"/>
                </a:tc>
                <a:extLst>
                  <a:ext uri="{0D108BD9-81ED-4DB2-BD59-A6C34878D82A}">
                    <a16:rowId xmlns:a16="http://schemas.microsoft.com/office/drawing/2014/main" val="10002"/>
                  </a:ext>
                </a:extLst>
              </a:tr>
              <a:tr h="631190">
                <a:tc>
                  <a:txBody>
                    <a:bodyPr/>
                    <a:lstStyle/>
                    <a:p>
                      <a:pPr algn="ctr">
                        <a:lnSpc>
                          <a:spcPct val="115000"/>
                        </a:lnSpc>
                        <a:spcAft>
                          <a:spcPts val="0"/>
                        </a:spcAft>
                        <a:tabLst>
                          <a:tab pos="2637155" algn="ctr"/>
                          <a:tab pos="5274310" algn="r"/>
                          <a:tab pos="457200" algn="l"/>
                          <a:tab pos="2637155" algn="ctr"/>
                          <a:tab pos="5274310" algn="r"/>
                        </a:tabLst>
                      </a:pPr>
                      <a:r>
                        <a:rPr lang="en-ZA" sz="1800" b="1" dirty="0">
                          <a:effectLst/>
                        </a:rPr>
                        <a:t>Step 3</a:t>
                      </a:r>
                    </a:p>
                    <a:p>
                      <a:pPr algn="ctr">
                        <a:lnSpc>
                          <a:spcPct val="115000"/>
                        </a:lnSpc>
                        <a:spcAft>
                          <a:spcPts val="0"/>
                        </a:spcAft>
                        <a:tabLst>
                          <a:tab pos="2637155" algn="ctr"/>
                          <a:tab pos="5274310" algn="r"/>
                          <a:tab pos="457200" algn="l"/>
                          <a:tab pos="2637155" algn="ctr"/>
                          <a:tab pos="5274310" algn="r"/>
                        </a:tabLst>
                      </a:pPr>
                      <a:r>
                        <a:rPr lang="en-ZA" sz="1800" dirty="0">
                          <a:effectLst/>
                        </a:rPr>
                        <a:t>Give feedback to assessor</a:t>
                      </a:r>
                      <a:endParaRPr lang="en-ZA" sz="1800" dirty="0">
                        <a:solidFill>
                          <a:srgbClr val="FFFFFF"/>
                        </a:solidFill>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dirty="0">
                          <a:ln>
                            <a:noFill/>
                          </a:ln>
                          <a:effectLst>
                            <a:outerShdw sx="0" sy="0">
                              <a:srgbClr val="000000"/>
                            </a:outerShdw>
                          </a:effectLst>
                        </a:rPr>
                        <a:t>Give feedback to the assessor</a:t>
                      </a:r>
                      <a:endParaRPr lang="en-ZA" sz="1800" u="none" strike="noStrike" kern="0" dirty="0">
                        <a:ln>
                          <a:noFill/>
                        </a:ln>
                        <a:solidFill>
                          <a:srgbClr val="FFFFFF"/>
                        </a:solidFill>
                        <a:effectLst>
                          <a:outerShdw sx="0" sy="0">
                            <a:srgbClr val="000000"/>
                          </a:outerShdw>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dirty="0">
                          <a:ln>
                            <a:noFill/>
                          </a:ln>
                          <a:effectLst>
                            <a:outerShdw sx="0" sy="0">
                              <a:srgbClr val="000000"/>
                            </a:outerShdw>
                          </a:effectLst>
                        </a:rPr>
                        <a:t>Moderator Feedback Report</a:t>
                      </a:r>
                      <a:endParaRPr lang="en-ZA" sz="1800" u="none" strike="noStrike" kern="0" dirty="0">
                        <a:ln>
                          <a:noFill/>
                        </a:ln>
                        <a:solidFill>
                          <a:srgbClr val="FFFFFF"/>
                        </a:solidFill>
                        <a:effectLst>
                          <a:outerShdw sx="0" sy="0">
                            <a:srgbClr val="000000"/>
                          </a:outerShdw>
                        </a:effectLst>
                        <a:latin typeface="Arial"/>
                        <a:ea typeface="Times New Roman"/>
                      </a:endParaRPr>
                    </a:p>
                  </a:txBody>
                  <a:tcPr marL="68580" marR="68580" marT="0" marB="0" anchor="ctr"/>
                </a:tc>
                <a:extLst>
                  <a:ext uri="{0D108BD9-81ED-4DB2-BD59-A6C34878D82A}">
                    <a16:rowId xmlns:a16="http://schemas.microsoft.com/office/drawing/2014/main" val="10003"/>
                  </a:ext>
                </a:extLst>
              </a:tr>
              <a:tr h="631190">
                <a:tc>
                  <a:txBody>
                    <a:bodyPr/>
                    <a:lstStyle/>
                    <a:p>
                      <a:pPr algn="ctr">
                        <a:lnSpc>
                          <a:spcPct val="115000"/>
                        </a:lnSpc>
                        <a:spcAft>
                          <a:spcPts val="0"/>
                        </a:spcAft>
                        <a:tabLst>
                          <a:tab pos="2637155" algn="ctr"/>
                          <a:tab pos="5274310" algn="r"/>
                          <a:tab pos="457200" algn="l"/>
                          <a:tab pos="2637155" algn="ctr"/>
                          <a:tab pos="5274310" algn="r"/>
                        </a:tabLst>
                      </a:pPr>
                      <a:r>
                        <a:rPr lang="en-ZA" sz="1800" b="1" dirty="0">
                          <a:effectLst/>
                        </a:rPr>
                        <a:t>Step 4</a:t>
                      </a:r>
                    </a:p>
                    <a:p>
                      <a:pPr algn="ctr">
                        <a:lnSpc>
                          <a:spcPct val="115000"/>
                        </a:lnSpc>
                        <a:spcAft>
                          <a:spcPts val="0"/>
                        </a:spcAft>
                        <a:tabLst>
                          <a:tab pos="2637155" algn="ctr"/>
                          <a:tab pos="5274310" algn="r"/>
                          <a:tab pos="457200" algn="l"/>
                          <a:tab pos="2637155" algn="ctr"/>
                          <a:tab pos="5274310" algn="r"/>
                        </a:tabLst>
                      </a:pPr>
                      <a:r>
                        <a:rPr lang="en-ZA" sz="1800" dirty="0">
                          <a:effectLst/>
                        </a:rPr>
                        <a:t>Record, report and administer</a:t>
                      </a:r>
                      <a:endParaRPr lang="en-ZA" sz="1800" dirty="0">
                        <a:solidFill>
                          <a:srgbClr val="FFFFFF"/>
                        </a:solidFill>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dirty="0">
                          <a:ln>
                            <a:noFill/>
                          </a:ln>
                          <a:effectLst>
                            <a:outerShdw sx="0" sy="0">
                              <a:srgbClr val="000000"/>
                            </a:outerShdw>
                          </a:effectLst>
                        </a:rPr>
                        <a:t>Report, record and administer the moderation </a:t>
                      </a:r>
                      <a:endParaRPr lang="en-ZA" sz="1800" u="none" strike="noStrike" kern="0" dirty="0">
                        <a:ln>
                          <a:noFill/>
                        </a:ln>
                        <a:solidFill>
                          <a:srgbClr val="FFFFFF"/>
                        </a:solidFill>
                        <a:effectLst>
                          <a:outerShdw sx="0" sy="0">
                            <a:srgbClr val="000000"/>
                          </a:outerShdw>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dirty="0">
                          <a:ln>
                            <a:noFill/>
                          </a:ln>
                          <a:effectLst>
                            <a:outerShdw sx="0" sy="0">
                              <a:srgbClr val="000000"/>
                            </a:outerShdw>
                          </a:effectLst>
                        </a:rPr>
                        <a:t>Moderation Report</a:t>
                      </a:r>
                    </a:p>
                    <a:p>
                      <a:pPr marL="342900" lvl="0" indent="-342900" algn="l" fontAlgn="base">
                        <a:lnSpc>
                          <a:spcPct val="115000"/>
                        </a:lnSpc>
                        <a:spcAft>
                          <a:spcPts val="0"/>
                        </a:spcAft>
                        <a:buClr>
                          <a:srgbClr val="008080"/>
                        </a:buClr>
                        <a:buSzPts val="1100"/>
                        <a:buFont typeface="Symbol"/>
                        <a:buChar char=""/>
                      </a:pPr>
                      <a:r>
                        <a:rPr lang="en-ZA" sz="1800" u="none" strike="noStrike" kern="0" dirty="0">
                          <a:ln>
                            <a:noFill/>
                          </a:ln>
                          <a:effectLst>
                            <a:outerShdw sx="0" sy="0">
                              <a:srgbClr val="000000"/>
                            </a:outerShdw>
                          </a:effectLst>
                        </a:rPr>
                        <a:t>Result Summary</a:t>
                      </a:r>
                      <a:endParaRPr lang="en-ZA" sz="1800" u="none" strike="noStrike" kern="0" dirty="0">
                        <a:ln>
                          <a:noFill/>
                        </a:ln>
                        <a:solidFill>
                          <a:srgbClr val="FFFFFF"/>
                        </a:solidFill>
                        <a:effectLst>
                          <a:outerShdw sx="0" sy="0">
                            <a:srgbClr val="000000"/>
                          </a:outerShdw>
                        </a:effectLst>
                        <a:latin typeface="Arial"/>
                        <a:ea typeface="Times New Roman"/>
                      </a:endParaRPr>
                    </a:p>
                  </a:txBody>
                  <a:tcPr marL="68580" marR="68580" marT="0" marB="0" anchor="ctr"/>
                </a:tc>
                <a:extLst>
                  <a:ext uri="{0D108BD9-81ED-4DB2-BD59-A6C34878D82A}">
                    <a16:rowId xmlns:a16="http://schemas.microsoft.com/office/drawing/2014/main" val="10004"/>
                  </a:ext>
                </a:extLst>
              </a:tr>
              <a:tr h="631190">
                <a:tc>
                  <a:txBody>
                    <a:bodyPr/>
                    <a:lstStyle/>
                    <a:p>
                      <a:pPr algn="ctr">
                        <a:lnSpc>
                          <a:spcPct val="115000"/>
                        </a:lnSpc>
                        <a:spcAft>
                          <a:spcPts val="0"/>
                        </a:spcAft>
                        <a:tabLst>
                          <a:tab pos="2637155" algn="ctr"/>
                          <a:tab pos="5274310" algn="r"/>
                          <a:tab pos="457200" algn="l"/>
                          <a:tab pos="2637155" algn="ctr"/>
                          <a:tab pos="5274310" algn="r"/>
                        </a:tabLst>
                      </a:pPr>
                      <a:r>
                        <a:rPr lang="en-ZA" sz="1800" b="1" dirty="0">
                          <a:solidFill>
                            <a:srgbClr val="FFFFFF"/>
                          </a:solidFill>
                          <a:effectLst/>
                        </a:rPr>
                        <a:t>Step 5</a:t>
                      </a:r>
                    </a:p>
                    <a:p>
                      <a:pPr algn="ctr">
                        <a:lnSpc>
                          <a:spcPct val="115000"/>
                        </a:lnSpc>
                        <a:spcAft>
                          <a:spcPts val="0"/>
                        </a:spcAft>
                        <a:tabLst>
                          <a:tab pos="2637155" algn="ctr"/>
                          <a:tab pos="5274310" algn="r"/>
                          <a:tab pos="457200" algn="l"/>
                          <a:tab pos="2637155" algn="ctr"/>
                          <a:tab pos="5274310" algn="r"/>
                        </a:tabLst>
                      </a:pPr>
                      <a:r>
                        <a:rPr lang="en-ZA" sz="1800" dirty="0">
                          <a:solidFill>
                            <a:srgbClr val="FFFFFF"/>
                          </a:solidFill>
                          <a:effectLst/>
                        </a:rPr>
                        <a:t>Review Moderation</a:t>
                      </a:r>
                      <a:endParaRPr lang="en-ZA" sz="1800" dirty="0">
                        <a:solidFill>
                          <a:srgbClr val="FFFFFF"/>
                        </a:solidFill>
                        <a:effectLst/>
                        <a:latin typeface="Arial"/>
                        <a:ea typeface="Times New Roman"/>
                      </a:endParaRPr>
                    </a:p>
                  </a:txBody>
                  <a:tcPr marL="68580" marR="68580" marT="0" marB="0" anchor="ctr">
                    <a:solidFill>
                      <a:srgbClr val="008080"/>
                    </a:solidFill>
                  </a:tcP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dirty="0">
                          <a:ln>
                            <a:noFill/>
                          </a:ln>
                          <a:solidFill>
                            <a:srgbClr val="FFFFFF"/>
                          </a:solidFill>
                          <a:effectLst>
                            <a:outerShdw sx="0" sy="0">
                              <a:srgbClr val="000000"/>
                            </a:outerShdw>
                          </a:effectLst>
                        </a:rPr>
                        <a:t>Review moderation</a:t>
                      </a:r>
                      <a:endParaRPr lang="en-ZA" sz="1800" u="none" strike="noStrike" kern="0" dirty="0">
                        <a:ln>
                          <a:noFill/>
                        </a:ln>
                        <a:solidFill>
                          <a:srgbClr val="FFFFFF"/>
                        </a:solidFill>
                        <a:effectLst>
                          <a:outerShdw sx="0" sy="0">
                            <a:srgbClr val="000000"/>
                          </a:outerShdw>
                        </a:effectLst>
                        <a:latin typeface="Arial"/>
                        <a:ea typeface="Times New Roman"/>
                      </a:endParaRPr>
                    </a:p>
                  </a:txBody>
                  <a:tcPr marL="68580" marR="68580" marT="0" marB="0" anchor="ctr">
                    <a:solidFill>
                      <a:srgbClr val="008080"/>
                    </a:solidFill>
                  </a:tcP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dirty="0">
                          <a:ln>
                            <a:noFill/>
                          </a:ln>
                          <a:solidFill>
                            <a:srgbClr val="FFFFFF"/>
                          </a:solidFill>
                          <a:effectLst>
                            <a:outerShdw sx="0" sy="0">
                              <a:srgbClr val="000000"/>
                            </a:outerShdw>
                          </a:effectLst>
                        </a:rPr>
                        <a:t>Review Report</a:t>
                      </a:r>
                      <a:endParaRPr lang="en-ZA" sz="1800" u="none" strike="noStrike" kern="0" dirty="0">
                        <a:ln>
                          <a:noFill/>
                        </a:ln>
                        <a:solidFill>
                          <a:srgbClr val="FFFFFF"/>
                        </a:solidFill>
                        <a:effectLst>
                          <a:outerShdw sx="0" sy="0">
                            <a:srgbClr val="000000"/>
                          </a:outerShdw>
                        </a:effectLst>
                        <a:latin typeface="Arial"/>
                        <a:ea typeface="Times New Roman"/>
                      </a:endParaRPr>
                    </a:p>
                  </a:txBody>
                  <a:tcPr marL="68580" marR="68580" marT="0" marB="0" anchor="ctr">
                    <a:solidFill>
                      <a:srgbClr val="008080"/>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41576386"/>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External </a:t>
            </a:r>
            <a:r>
              <a:rPr lang="en-GB" dirty="0"/>
              <a:t>Moderation</a:t>
            </a:r>
            <a:endParaRPr lang="en-ZA"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166</a:t>
            </a:fld>
            <a:endParaRPr lang="en-ZA" dirty="0"/>
          </a:p>
        </p:txBody>
      </p:sp>
      <p:sp>
        <p:nvSpPr>
          <p:cNvPr id="5" name="Content Placeholder 4"/>
          <p:cNvSpPr>
            <a:spLocks noGrp="1"/>
          </p:cNvSpPr>
          <p:nvPr>
            <p:ph sz="quarter" idx="1"/>
          </p:nvPr>
        </p:nvSpPr>
        <p:spPr/>
        <p:txBody>
          <a:bodyPr/>
          <a:lstStyle/>
          <a:p>
            <a:r>
              <a:rPr lang="en-ZA" dirty="0"/>
              <a:t>External moderation systems and processes needs to be reviewed to:</a:t>
            </a:r>
          </a:p>
          <a:p>
            <a:pPr lvl="1"/>
            <a:r>
              <a:rPr lang="en-ZA" dirty="0"/>
              <a:t>Ensure that moderators understand the national standards.</a:t>
            </a:r>
          </a:p>
          <a:p>
            <a:pPr lvl="1"/>
            <a:r>
              <a:rPr lang="en-ZA" dirty="0"/>
              <a:t>Ensure that national standards are maintained.</a:t>
            </a:r>
          </a:p>
          <a:p>
            <a:pPr lvl="1"/>
            <a:r>
              <a:rPr lang="en-ZA" dirty="0"/>
              <a:t>To identify the training needs of moderators.</a:t>
            </a:r>
          </a:p>
          <a:p>
            <a:endParaRPr lang="en-ZA" dirty="0"/>
          </a:p>
        </p:txBody>
      </p:sp>
    </p:spTree>
    <p:extLst>
      <p:ext uri="{BB962C8B-B14F-4D97-AF65-F5344CB8AC3E}">
        <p14:creationId xmlns:p14="http://schemas.microsoft.com/office/powerpoint/2010/main" val="4291626955"/>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Internal </a:t>
            </a:r>
            <a:r>
              <a:rPr lang="en-GB" dirty="0"/>
              <a:t>Moderation</a:t>
            </a:r>
            <a:endParaRPr lang="en-ZA"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167</a:t>
            </a:fld>
            <a:endParaRPr lang="en-ZA" dirty="0"/>
          </a:p>
        </p:txBody>
      </p:sp>
      <p:sp>
        <p:nvSpPr>
          <p:cNvPr id="5" name="Content Placeholder 4"/>
          <p:cNvSpPr>
            <a:spLocks noGrp="1"/>
          </p:cNvSpPr>
          <p:nvPr>
            <p:ph sz="quarter" idx="1"/>
          </p:nvPr>
        </p:nvSpPr>
        <p:spPr/>
        <p:txBody>
          <a:bodyPr/>
          <a:lstStyle/>
          <a:p>
            <a:r>
              <a:rPr lang="en-ZA" dirty="0"/>
              <a:t> Internal moderation should be reviewed to ensure that:</a:t>
            </a:r>
          </a:p>
          <a:p>
            <a:pPr lvl="1"/>
            <a:r>
              <a:rPr lang="en-ZA" dirty="0"/>
              <a:t>There here is reasonable parity and evenness in assessment requirements across the different provision under consideration.</a:t>
            </a:r>
          </a:p>
          <a:p>
            <a:pPr lvl="1"/>
            <a:r>
              <a:rPr lang="en-ZA" dirty="0"/>
              <a:t>Learning outcomes are being achieved at the standard indicated by the assessment criteria in the relevant units.</a:t>
            </a:r>
          </a:p>
          <a:p>
            <a:pPr lvl="1"/>
            <a:r>
              <a:rPr lang="en-ZA" dirty="0"/>
              <a:t>All facilitators / assessors / moderators are applying criteria consistently.</a:t>
            </a:r>
          </a:p>
          <a:p>
            <a:pPr lvl="1"/>
            <a:r>
              <a:rPr lang="en-ZA" dirty="0"/>
              <a:t>Credits are being awarded consistently and in line with specifications outlined in the submission documents.</a:t>
            </a:r>
          </a:p>
          <a:p>
            <a:pPr lvl="1"/>
            <a:r>
              <a:rPr lang="en-ZA" dirty="0"/>
              <a:t>Record-keeping mechanisms are appropriate.</a:t>
            </a:r>
          </a:p>
          <a:p>
            <a:endParaRPr lang="en-ZA" dirty="0"/>
          </a:p>
          <a:p>
            <a:endParaRPr lang="en-ZA" dirty="0"/>
          </a:p>
        </p:txBody>
      </p:sp>
    </p:spTree>
    <p:extLst>
      <p:ext uri="{BB962C8B-B14F-4D97-AF65-F5344CB8AC3E}">
        <p14:creationId xmlns:p14="http://schemas.microsoft.com/office/powerpoint/2010/main" val="2189543743"/>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Sources of Weakness in Moderation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168</a:t>
            </a:fld>
            <a:endParaRPr lang="en-ZA" dirty="0"/>
          </a:p>
        </p:txBody>
      </p:sp>
      <p:sp>
        <p:nvSpPr>
          <p:cNvPr id="5" name="Content Placeholder 4"/>
          <p:cNvSpPr>
            <a:spLocks noGrp="1"/>
          </p:cNvSpPr>
          <p:nvPr>
            <p:ph sz="quarter" idx="1"/>
          </p:nvPr>
        </p:nvSpPr>
        <p:spPr/>
        <p:txBody>
          <a:bodyPr/>
          <a:lstStyle/>
          <a:p>
            <a:r>
              <a:rPr lang="en-ZA" dirty="0"/>
              <a:t>Weaknesses in any of the following aspects must be reported to the relevant ETQA to be rectified:</a:t>
            </a:r>
          </a:p>
          <a:p>
            <a:r>
              <a:rPr lang="en-ZA" dirty="0"/>
              <a:t>Advice and guidance given to providers.</a:t>
            </a:r>
          </a:p>
          <a:p>
            <a:r>
              <a:rPr lang="en-ZA" dirty="0"/>
              <a:t>Inexperienced or untrained assessors or moderators.</a:t>
            </a:r>
          </a:p>
          <a:p>
            <a:r>
              <a:rPr lang="en-ZA" dirty="0"/>
              <a:t>Internal moderation systems of accredited providers that are not in line with the ETQA requirements.</a:t>
            </a:r>
          </a:p>
          <a:p>
            <a:endParaRPr lang="en-ZA" dirty="0"/>
          </a:p>
        </p:txBody>
      </p:sp>
    </p:spTree>
    <p:extLst>
      <p:ext uri="{BB962C8B-B14F-4D97-AF65-F5344CB8AC3E}">
        <p14:creationId xmlns:p14="http://schemas.microsoft.com/office/powerpoint/2010/main" val="105128870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Improvement</a:t>
            </a:r>
            <a:endParaRPr lang="en-ZA"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169</a:t>
            </a:fld>
            <a:endParaRPr lang="en-ZA" dirty="0"/>
          </a:p>
        </p:txBody>
      </p:sp>
      <p:sp>
        <p:nvSpPr>
          <p:cNvPr id="5" name="Content Placeholder 4"/>
          <p:cNvSpPr>
            <a:spLocks noGrp="1"/>
          </p:cNvSpPr>
          <p:nvPr>
            <p:ph sz="quarter" idx="1"/>
          </p:nvPr>
        </p:nvSpPr>
        <p:spPr/>
        <p:txBody>
          <a:bodyPr>
            <a:normAutofit/>
          </a:bodyPr>
          <a:lstStyle/>
          <a:p>
            <a:r>
              <a:rPr lang="en-ZA" dirty="0"/>
              <a:t>Evaluation and review of all assessment tasks, guidelines and tools: based on assessor and moderator feedback and the annual review workshop, at which trends in assessment results over time are identified.</a:t>
            </a:r>
          </a:p>
          <a:p>
            <a:r>
              <a:rPr lang="en-ZA" dirty="0"/>
              <a:t>Professional development workshops for assessors and moderator for consistency of interpretation and to address feedback from ETDQA verifiers.</a:t>
            </a:r>
          </a:p>
          <a:p>
            <a:r>
              <a:rPr lang="en-ZA" dirty="0"/>
              <a:t>Evaluation and review includes the macro moderation function, that is, the tracking of trends in ETDP noted through the training, and reporting on any feedback received on the applicability and relevance of the Unit Standards.</a:t>
            </a:r>
          </a:p>
          <a:p>
            <a:endParaRPr lang="en-ZA" dirty="0"/>
          </a:p>
        </p:txBody>
      </p:sp>
    </p:spTree>
    <p:extLst>
      <p:ext uri="{BB962C8B-B14F-4D97-AF65-F5344CB8AC3E}">
        <p14:creationId xmlns:p14="http://schemas.microsoft.com/office/powerpoint/2010/main" val="39784493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Re-Assessment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17</a:t>
            </a:fld>
            <a:endParaRPr lang="en-ZA" dirty="0"/>
          </a:p>
        </p:txBody>
      </p:sp>
      <p:sp>
        <p:nvSpPr>
          <p:cNvPr id="5" name="Content Placeholder 4"/>
          <p:cNvSpPr>
            <a:spLocks noGrp="1"/>
          </p:cNvSpPr>
          <p:nvPr>
            <p:ph sz="quarter" idx="1"/>
          </p:nvPr>
        </p:nvSpPr>
        <p:spPr/>
        <p:txBody>
          <a:bodyPr/>
          <a:lstStyle/>
          <a:p>
            <a:pPr marL="342900" lvl="0" indent="-342900" fontAlgn="base">
              <a:spcBef>
                <a:spcPts val="0"/>
              </a:spcBef>
              <a:buClrTx/>
              <a:buSzTx/>
              <a:buFont typeface="Arial" panose="020B0604020202020204" pitchFamily="34" charset="0"/>
              <a:buChar char="•"/>
            </a:pPr>
            <a:r>
              <a:rPr lang="en-ZA" dirty="0">
                <a:solidFill>
                  <a:srgbClr val="000066"/>
                </a:solidFill>
                <a:effectLst>
                  <a:outerShdw sx="0" sy="0">
                    <a:srgbClr val="000000"/>
                  </a:outerShdw>
                </a:effectLst>
              </a:rPr>
              <a:t>Specific feedback -  focus on not yet competent</a:t>
            </a:r>
            <a:r>
              <a:rPr lang="en-US" dirty="0">
                <a:solidFill>
                  <a:srgbClr val="000066"/>
                </a:solidFill>
                <a:effectLst>
                  <a:outerShdw sx="0" sy="0">
                    <a:srgbClr val="000000"/>
                  </a:outerShdw>
                </a:effectLst>
              </a:rPr>
              <a:t> </a:t>
            </a:r>
            <a:r>
              <a:rPr lang="en-ZA" dirty="0">
                <a:solidFill>
                  <a:srgbClr val="000066"/>
                </a:solidFill>
                <a:effectLst>
                  <a:outerShdw sx="0" sy="0">
                    <a:srgbClr val="000000"/>
                  </a:outerShdw>
                </a:effectLst>
              </a:rPr>
              <a:t>areas  </a:t>
            </a:r>
          </a:p>
          <a:p>
            <a:pPr marL="342900" lvl="0" indent="-342900" fontAlgn="base">
              <a:spcBef>
                <a:spcPts val="0"/>
              </a:spcBef>
              <a:buClrTx/>
              <a:buSzTx/>
              <a:buFont typeface="Arial" panose="020B0604020202020204" pitchFamily="34" charset="0"/>
              <a:buChar char="•"/>
            </a:pPr>
            <a:r>
              <a:rPr lang="en-ZA" dirty="0">
                <a:solidFill>
                  <a:srgbClr val="000066"/>
                </a:solidFill>
                <a:effectLst>
                  <a:outerShdw sx="0" sy="0">
                    <a:srgbClr val="000000"/>
                  </a:outerShdw>
                </a:effectLst>
              </a:rPr>
              <a:t>Re-assessment - same context and same conditions </a:t>
            </a:r>
            <a:endParaRPr lang="en-US" dirty="0">
              <a:solidFill>
                <a:srgbClr val="000066"/>
              </a:solidFill>
              <a:effectLst>
                <a:outerShdw sx="0" sy="0">
                  <a:srgbClr val="000000"/>
                </a:outerShdw>
              </a:effectLst>
            </a:endParaRPr>
          </a:p>
          <a:p>
            <a:pPr marL="342900" lvl="0" indent="-342900" fontAlgn="base">
              <a:spcBef>
                <a:spcPts val="0"/>
              </a:spcBef>
              <a:buClrTx/>
              <a:buSzTx/>
              <a:buFont typeface="Arial" panose="020B0604020202020204" pitchFamily="34" charset="0"/>
              <a:buChar char="•"/>
            </a:pPr>
            <a:r>
              <a:rPr lang="en-ZA" dirty="0">
                <a:solidFill>
                  <a:srgbClr val="000066"/>
                </a:solidFill>
                <a:effectLst>
                  <a:outerShdw sx="0" sy="0">
                    <a:srgbClr val="000000"/>
                  </a:outerShdw>
                </a:effectLst>
              </a:rPr>
              <a:t>Only Not Yet Competent specific outcomes </a:t>
            </a:r>
            <a:r>
              <a:rPr lang="en-ZA" dirty="0">
                <a:solidFill>
                  <a:srgbClr val="000066"/>
                </a:solidFill>
              </a:rPr>
              <a:t>- to </a:t>
            </a:r>
            <a:r>
              <a:rPr lang="en-ZA" dirty="0">
                <a:solidFill>
                  <a:srgbClr val="000066"/>
                </a:solidFill>
                <a:effectLst>
                  <a:outerShdw sx="0" sy="0">
                    <a:srgbClr val="000000"/>
                  </a:outerShdw>
                </a:effectLst>
              </a:rPr>
              <a:t>be re-assessed</a:t>
            </a:r>
            <a:endParaRPr lang="en-US" dirty="0">
              <a:solidFill>
                <a:srgbClr val="000066"/>
              </a:solidFill>
              <a:effectLst>
                <a:outerShdw sx="0" sy="0">
                  <a:srgbClr val="000000"/>
                </a:outerShdw>
              </a:effectLst>
            </a:endParaRPr>
          </a:p>
          <a:p>
            <a:endParaRPr lang="en-ZA" dirty="0"/>
          </a:p>
        </p:txBody>
      </p:sp>
      <p:pic>
        <p:nvPicPr>
          <p:cNvPr id="6" name="Picture 2" descr="C:\Users\Nortje\Pictures\Business LR (1)\shutterstock_74869375 L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82711" y="3070348"/>
            <a:ext cx="2662895" cy="266289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343363" y="3924743"/>
            <a:ext cx="3681893" cy="954107"/>
          </a:xfrm>
          <a:prstGeom prst="rect">
            <a:avLst/>
          </a:prstGeom>
          <a:noFill/>
          <a:scene3d>
            <a:camera prst="orthographicFront"/>
            <a:lightRig rig="threePt" dir="t"/>
          </a:scene3d>
          <a:sp3d>
            <a:bevelT/>
          </a:sp3d>
        </p:spPr>
        <p:txBody>
          <a:bodyPr wrap="square" rtlCol="0">
            <a:spAutoFit/>
          </a:bodyPr>
          <a:lstStyle/>
          <a:p>
            <a:pPr algn="ctr"/>
            <a:r>
              <a:rPr lang="en-ZA" sz="2800" dirty="0">
                <a:solidFill>
                  <a:schemeClr val="bg2"/>
                </a:solidFill>
                <a:latin typeface="Calibri" panose="020F0502020204030204" pitchFamily="34" charset="0"/>
              </a:rPr>
              <a:t>ENJO’s policy: -  T</a:t>
            </a:r>
            <a:r>
              <a:rPr lang="en-ZA" sz="2800" b="1" dirty="0">
                <a:solidFill>
                  <a:schemeClr val="bg2"/>
                </a:solidFill>
                <a:latin typeface="Calibri" panose="020F0502020204030204" pitchFamily="34" charset="0"/>
              </a:rPr>
              <a:t>wo</a:t>
            </a:r>
            <a:r>
              <a:rPr lang="en-ZA" sz="2800" dirty="0">
                <a:solidFill>
                  <a:schemeClr val="bg2"/>
                </a:solidFill>
                <a:latin typeface="Calibri" panose="020F0502020204030204" pitchFamily="34" charset="0"/>
              </a:rPr>
              <a:t> (2) re-assessments</a:t>
            </a:r>
            <a:endParaRPr lang="en-US" sz="2800" dirty="0">
              <a:solidFill>
                <a:schemeClr val="bg2"/>
              </a:solidFill>
              <a:latin typeface="Calibri" panose="020F0502020204030204" pitchFamily="34" charset="0"/>
            </a:endParaRPr>
          </a:p>
        </p:txBody>
      </p:sp>
    </p:spTree>
    <p:extLst>
      <p:ext uri="{BB962C8B-B14F-4D97-AF65-F5344CB8AC3E}">
        <p14:creationId xmlns:p14="http://schemas.microsoft.com/office/powerpoint/2010/main" val="397348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Formative Assessment</a:t>
            </a:r>
          </a:p>
        </p:txBody>
      </p:sp>
      <p:sp>
        <p:nvSpPr>
          <p:cNvPr id="4" name="Slide Number Placeholder 3"/>
          <p:cNvSpPr>
            <a:spLocks noGrp="1"/>
          </p:cNvSpPr>
          <p:nvPr>
            <p:ph type="sldNum" sz="quarter" idx="12"/>
          </p:nvPr>
        </p:nvSpPr>
        <p:spPr/>
        <p:txBody>
          <a:bodyPr/>
          <a:lstStyle/>
          <a:p>
            <a:fld id="{042AED99-7FB4-404E-8A97-64753DCE42EC}" type="slidenum">
              <a:rPr lang="en-US" smtClean="0"/>
              <a:pPr/>
              <a:t>170</a:t>
            </a:fld>
            <a:endParaRPr lang="en-US" dirty="0"/>
          </a:p>
        </p:txBody>
      </p:sp>
      <p:sp>
        <p:nvSpPr>
          <p:cNvPr id="5" name="Content Placeholder 4"/>
          <p:cNvSpPr>
            <a:spLocks noGrp="1"/>
          </p:cNvSpPr>
          <p:nvPr>
            <p:ph sz="quarter" idx="1"/>
          </p:nvPr>
        </p:nvSpPr>
        <p:spPr/>
        <p:txBody>
          <a:bodyPr/>
          <a:lstStyle/>
          <a:p>
            <a:r>
              <a:rPr lang="en-ZA" dirty="0"/>
              <a:t>Complete until activity 6</a:t>
            </a:r>
          </a:p>
        </p:txBody>
      </p:sp>
    </p:spTree>
    <p:extLst>
      <p:ext uri="{BB962C8B-B14F-4D97-AF65-F5344CB8AC3E}">
        <p14:creationId xmlns:p14="http://schemas.microsoft.com/office/powerpoint/2010/main" val="10803011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18</a:t>
            </a:fld>
            <a:endParaRPr lang="en-ZA" dirty="0"/>
          </a:p>
        </p:txBody>
      </p:sp>
      <p:sp>
        <p:nvSpPr>
          <p:cNvPr id="5" name="Content Placeholder 4"/>
          <p:cNvSpPr>
            <a:spLocks noGrp="1"/>
          </p:cNvSpPr>
          <p:nvPr>
            <p:ph sz="quarter" idx="1"/>
          </p:nvPr>
        </p:nvSpPr>
        <p:spPr/>
        <p:txBody>
          <a:bodyPr/>
          <a:lstStyle/>
          <a:p>
            <a:pPr>
              <a:buFont typeface="Arial" panose="020B0604020202020204" pitchFamily="34" charset="0"/>
              <a:buChar char="•"/>
            </a:pPr>
            <a:r>
              <a:rPr lang="en-ZA" dirty="0"/>
              <a:t>Credit Accumulation</a:t>
            </a:r>
          </a:p>
          <a:p>
            <a:pPr>
              <a:buFont typeface="Arial" panose="020B0604020202020204" pitchFamily="34" charset="0"/>
              <a:buChar char="•"/>
            </a:pPr>
            <a:r>
              <a:rPr lang="en-US" dirty="0"/>
              <a:t>Credits will be awarded on successful completion of unit standards.</a:t>
            </a:r>
          </a:p>
          <a:p>
            <a:pPr>
              <a:buFont typeface="Arial" panose="020B0604020202020204" pitchFamily="34" charset="0"/>
              <a:buChar char="•"/>
            </a:pPr>
            <a:r>
              <a:rPr lang="en-US" dirty="0"/>
              <a:t>NB: - Quality Assurance Process</a:t>
            </a:r>
          </a:p>
          <a:p>
            <a:endParaRPr lang="en-ZA" dirty="0"/>
          </a:p>
        </p:txBody>
      </p:sp>
      <p:graphicFrame>
        <p:nvGraphicFramePr>
          <p:cNvPr id="7" name="Diagram 6"/>
          <p:cNvGraphicFramePr/>
          <p:nvPr>
            <p:extLst>
              <p:ext uri="{D42A27DB-BD31-4B8C-83A1-F6EECF244321}">
                <p14:modId xmlns:p14="http://schemas.microsoft.com/office/powerpoint/2010/main" val="1367640366"/>
              </p:ext>
            </p:extLst>
          </p:nvPr>
        </p:nvGraphicFramePr>
        <p:xfrm>
          <a:off x="1529172" y="3444077"/>
          <a:ext cx="6096000" cy="2392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0188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063C9525-0888-4409-A09F-7CFC66304FE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EE1E8816-6BB5-4803-984C-425751A425BD}"/>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814C0117-EC7B-4EBC-A009-0C73F43105B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29F903C9-F548-48EF-8ABD-A11130E99CE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19</a:t>
            </a:fld>
            <a:endParaRPr lang="en-ZA" dirty="0"/>
          </a:p>
        </p:txBody>
      </p:sp>
      <p:sp>
        <p:nvSpPr>
          <p:cNvPr id="5" name="Content Placeholder 4"/>
          <p:cNvSpPr>
            <a:spLocks noGrp="1"/>
          </p:cNvSpPr>
          <p:nvPr>
            <p:ph sz="quarter" idx="1"/>
          </p:nvPr>
        </p:nvSpPr>
        <p:spPr/>
        <p:txBody>
          <a:bodyPr/>
          <a:lstStyle/>
          <a:p>
            <a:pPr>
              <a:buFont typeface="Arial" panose="020B0604020202020204" pitchFamily="34" charset="0"/>
              <a:buChar char="•"/>
            </a:pPr>
            <a:r>
              <a:rPr lang="en-ZA" b="1" dirty="0"/>
              <a:t>Assessment Tools and Matrix:</a:t>
            </a:r>
          </a:p>
          <a:p>
            <a:endParaRPr lang="en-ZA" b="1" dirty="0"/>
          </a:p>
          <a:p>
            <a:pPr marL="800100" lvl="1" indent="-342900">
              <a:buClr>
                <a:schemeClr val="accent4">
                  <a:lumMod val="75000"/>
                </a:schemeClr>
              </a:buClr>
              <a:buFont typeface="Arial" panose="020B0604020202020204" pitchFamily="34" charset="0"/>
              <a:buChar char="•"/>
            </a:pPr>
            <a:r>
              <a:rPr lang="en-ZA" dirty="0"/>
              <a:t>All the specific outcomes </a:t>
            </a:r>
          </a:p>
          <a:p>
            <a:pPr marL="800100" lvl="1" indent="-342900">
              <a:buClr>
                <a:schemeClr val="accent4">
                  <a:lumMod val="75000"/>
                </a:schemeClr>
              </a:buClr>
              <a:buFont typeface="Arial" panose="020B0604020202020204" pitchFamily="34" charset="0"/>
              <a:buChar char="•"/>
            </a:pPr>
            <a:r>
              <a:rPr lang="en-ZA" dirty="0"/>
              <a:t>Associated assessment criteria </a:t>
            </a:r>
          </a:p>
          <a:p>
            <a:pPr marL="800100" lvl="1" indent="-342900">
              <a:buClr>
                <a:schemeClr val="accent4">
                  <a:lumMod val="75000"/>
                </a:schemeClr>
              </a:buClr>
              <a:buFont typeface="Arial" panose="020B0604020202020204" pitchFamily="34" charset="0"/>
              <a:buChar char="•"/>
            </a:pPr>
            <a:r>
              <a:rPr lang="en-ZA" dirty="0"/>
              <a:t>Range statements</a:t>
            </a:r>
          </a:p>
          <a:p>
            <a:pPr marL="800100" lvl="1" indent="-342900">
              <a:buClr>
                <a:schemeClr val="accent4">
                  <a:lumMod val="75000"/>
                </a:schemeClr>
              </a:buClr>
              <a:buFont typeface="Arial" panose="020B0604020202020204" pitchFamily="34" charset="0"/>
              <a:buChar char="•"/>
            </a:pPr>
            <a:r>
              <a:rPr lang="en-ZA" dirty="0"/>
              <a:t>Critical cross-field, development outcomes </a:t>
            </a:r>
          </a:p>
          <a:p>
            <a:pPr marL="800100" lvl="1" indent="-342900">
              <a:buClr>
                <a:schemeClr val="accent4">
                  <a:lumMod val="75000"/>
                </a:schemeClr>
              </a:buClr>
              <a:buFont typeface="Arial" panose="020B0604020202020204" pitchFamily="34" charset="0"/>
              <a:buChar char="•"/>
            </a:pPr>
            <a:r>
              <a:rPr lang="en-ZA" dirty="0"/>
              <a:t>Essential embedded knowledge.</a:t>
            </a:r>
            <a:endParaRPr lang="en-US" dirty="0"/>
          </a:p>
          <a:p>
            <a:endParaRPr lang="en-ZA" dirty="0"/>
          </a:p>
        </p:txBody>
      </p:sp>
    </p:spTree>
    <p:extLst>
      <p:ext uri="{BB962C8B-B14F-4D97-AF65-F5344CB8AC3E}">
        <p14:creationId xmlns:p14="http://schemas.microsoft.com/office/powerpoint/2010/main" val="952037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Ground Rules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a:t>
            </a:fld>
            <a:endParaRPr lang="en-ZA" dirty="0"/>
          </a:p>
        </p:txBody>
      </p:sp>
      <p:sp>
        <p:nvSpPr>
          <p:cNvPr id="5" name="Content Placeholder 4"/>
          <p:cNvSpPr>
            <a:spLocks noGrp="1"/>
          </p:cNvSpPr>
          <p:nvPr>
            <p:ph sz="quarter" idx="1"/>
          </p:nvPr>
        </p:nvSpPr>
        <p:spPr/>
        <p:txBody>
          <a:bodyPr/>
          <a:lstStyle/>
          <a:p>
            <a:pPr marL="342900" indent="-342900" eaLnBrk="0" fontAlgn="base" hangingPunct="0">
              <a:lnSpc>
                <a:spcPct val="114000"/>
              </a:lnSpc>
              <a:spcBef>
                <a:spcPct val="0"/>
              </a:spcBef>
              <a:spcAft>
                <a:spcPct val="0"/>
              </a:spcAft>
              <a:buClrTx/>
              <a:buSzTx/>
              <a:buFont typeface="Arial" panose="020B0604020202020204" pitchFamily="34" charset="0"/>
              <a:buChar char="•"/>
            </a:pPr>
            <a:r>
              <a:rPr lang="en-ZA" altLang="en-US" b="1" dirty="0">
                <a:cs typeface="Times New Roman" pitchFamily="18" charset="0"/>
              </a:rPr>
              <a:t>Days Training, Workshops, and Portfolio building</a:t>
            </a:r>
            <a:endParaRPr lang="en-US" altLang="en-US" b="1" dirty="0">
              <a:cs typeface="Arial" pitchFamily="34" charset="0"/>
            </a:endParaRPr>
          </a:p>
          <a:p>
            <a:pPr marL="342900" lvl="0" indent="-342900" eaLnBrk="0" fontAlgn="base" hangingPunct="0">
              <a:lnSpc>
                <a:spcPct val="114000"/>
              </a:lnSpc>
              <a:spcBef>
                <a:spcPct val="0"/>
              </a:spcBef>
              <a:spcAft>
                <a:spcPct val="0"/>
              </a:spcAft>
              <a:buClrTx/>
              <a:buSzTx/>
              <a:buFont typeface="Arial" panose="020B0604020202020204" pitchFamily="34" charset="0"/>
              <a:buChar char="•"/>
            </a:pPr>
            <a:r>
              <a:rPr lang="en-US" altLang="en-US" b="1" dirty="0">
                <a:cs typeface="Arial" pitchFamily="34" charset="0"/>
              </a:rPr>
              <a:t>Breaks</a:t>
            </a:r>
          </a:p>
          <a:p>
            <a:pPr marL="342900" lvl="0" indent="-342900" eaLnBrk="0" fontAlgn="base" hangingPunct="0">
              <a:lnSpc>
                <a:spcPct val="114000"/>
              </a:lnSpc>
              <a:spcBef>
                <a:spcPct val="0"/>
              </a:spcBef>
              <a:spcAft>
                <a:spcPct val="0"/>
              </a:spcAft>
              <a:buClrTx/>
              <a:buSzTx/>
              <a:buFont typeface="Arial" panose="020B0604020202020204" pitchFamily="34" charset="0"/>
              <a:buChar char="•"/>
            </a:pPr>
            <a:r>
              <a:rPr lang="en-US" altLang="en-US" b="1" dirty="0">
                <a:cs typeface="Arial" pitchFamily="34" charset="0"/>
              </a:rPr>
              <a:t>Cell Phones</a:t>
            </a:r>
          </a:p>
          <a:p>
            <a:pPr marL="342900" lvl="0" indent="-342900" eaLnBrk="0" fontAlgn="base" hangingPunct="0">
              <a:lnSpc>
                <a:spcPct val="114000"/>
              </a:lnSpc>
              <a:spcBef>
                <a:spcPct val="0"/>
              </a:spcBef>
              <a:spcAft>
                <a:spcPct val="0"/>
              </a:spcAft>
              <a:buClrTx/>
              <a:buSzTx/>
              <a:buFont typeface="Arial" panose="020B0604020202020204" pitchFamily="34" charset="0"/>
              <a:buChar char="•"/>
            </a:pPr>
            <a:r>
              <a:rPr lang="en-US" altLang="en-US" b="1" dirty="0">
                <a:cs typeface="Arial" pitchFamily="34" charset="0"/>
              </a:rPr>
              <a:t>Participation</a:t>
            </a:r>
          </a:p>
          <a:p>
            <a:pPr marL="342900" lvl="0" indent="-342900" eaLnBrk="0" fontAlgn="base" hangingPunct="0">
              <a:lnSpc>
                <a:spcPct val="114000"/>
              </a:lnSpc>
              <a:spcBef>
                <a:spcPct val="0"/>
              </a:spcBef>
              <a:spcAft>
                <a:spcPct val="0"/>
              </a:spcAft>
              <a:buClrTx/>
              <a:buSzTx/>
              <a:buFont typeface="Arial" panose="020B0604020202020204" pitchFamily="34" charset="0"/>
              <a:buChar char="•"/>
            </a:pPr>
            <a:r>
              <a:rPr lang="en-US" altLang="en-US" b="1" dirty="0">
                <a:cs typeface="Arial" pitchFamily="34" charset="0"/>
              </a:rPr>
              <a:t>Portfolio Submission</a:t>
            </a:r>
          </a:p>
          <a:p>
            <a:endParaRPr lang="en-ZA" dirty="0"/>
          </a:p>
        </p:txBody>
      </p:sp>
    </p:spTree>
    <p:extLst>
      <p:ext uri="{BB962C8B-B14F-4D97-AF65-F5344CB8AC3E}">
        <p14:creationId xmlns:p14="http://schemas.microsoft.com/office/powerpoint/2010/main" val="34182220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20</a:t>
            </a:fld>
            <a:endParaRPr lang="en-ZA" dirty="0"/>
          </a:p>
        </p:txBody>
      </p:sp>
      <p:sp>
        <p:nvSpPr>
          <p:cNvPr id="5" name="Content Placeholder 4"/>
          <p:cNvSpPr>
            <a:spLocks noGrp="1"/>
          </p:cNvSpPr>
          <p:nvPr>
            <p:ph sz="quarter" idx="1"/>
          </p:nvPr>
        </p:nvSpPr>
        <p:spPr/>
        <p:txBody>
          <a:bodyPr>
            <a:normAutofit/>
          </a:bodyPr>
          <a:lstStyle/>
          <a:p>
            <a:pPr>
              <a:buFont typeface="Arial" panose="020B0604020202020204" pitchFamily="34" charset="0"/>
              <a:buChar char="•"/>
            </a:pPr>
            <a:r>
              <a:rPr lang="en-ZA" b="1" dirty="0"/>
              <a:t>ENJO Assessment Process:</a:t>
            </a:r>
          </a:p>
          <a:p>
            <a:pPr>
              <a:buFont typeface="Arial" panose="020B0604020202020204" pitchFamily="34" charset="0"/>
              <a:buChar char="•"/>
            </a:pPr>
            <a:endParaRPr lang="en-ZA" b="1" dirty="0"/>
          </a:p>
          <a:p>
            <a:pPr lvl="1">
              <a:buFont typeface="Arial" panose="020B0604020202020204" pitchFamily="34" charset="0"/>
              <a:buChar char="•"/>
            </a:pPr>
            <a:r>
              <a:rPr lang="en-ZA" dirty="0"/>
              <a:t>Integrated assessment against current SAQA registered unit standards and qualifications in a fair, valid, reliable and practicable manner.</a:t>
            </a:r>
            <a:endParaRPr lang="en-US" dirty="0"/>
          </a:p>
          <a:p>
            <a:pPr lvl="1">
              <a:buFont typeface="Arial" panose="020B0604020202020204" pitchFamily="34" charset="0"/>
              <a:buChar char="•"/>
            </a:pPr>
            <a:r>
              <a:rPr lang="en-ZA" dirty="0"/>
              <a:t>Moderation and verification procedures carried as per SAQA requirements.</a:t>
            </a:r>
          </a:p>
          <a:p>
            <a:pPr lvl="1">
              <a:buFont typeface="Arial" panose="020B0604020202020204" pitchFamily="34" charset="0"/>
              <a:buChar char="•"/>
            </a:pPr>
            <a:r>
              <a:rPr lang="en-ZA" dirty="0"/>
              <a:t>Learner competence demonstrated through formative and summative assessments.</a:t>
            </a:r>
            <a:endParaRPr lang="en-US" dirty="0"/>
          </a:p>
          <a:p>
            <a:endParaRPr lang="en-ZA" dirty="0"/>
          </a:p>
        </p:txBody>
      </p:sp>
    </p:spTree>
    <p:extLst>
      <p:ext uri="{BB962C8B-B14F-4D97-AF65-F5344CB8AC3E}">
        <p14:creationId xmlns:p14="http://schemas.microsoft.com/office/powerpoint/2010/main" val="30103356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21</a:t>
            </a:fld>
            <a:endParaRPr lang="en-ZA" dirty="0"/>
          </a:p>
        </p:txBody>
      </p:sp>
      <p:sp>
        <p:nvSpPr>
          <p:cNvPr id="5" name="Content Placeholder 4"/>
          <p:cNvSpPr>
            <a:spLocks noGrp="1"/>
          </p:cNvSpPr>
          <p:nvPr>
            <p:ph sz="quarter" idx="1"/>
          </p:nvPr>
        </p:nvSpPr>
        <p:spPr/>
        <p:txBody>
          <a:bodyPr/>
          <a:lstStyle/>
          <a:p>
            <a:pPr algn="just">
              <a:buClr>
                <a:schemeClr val="accent4">
                  <a:lumMod val="75000"/>
                </a:schemeClr>
              </a:buClr>
              <a:buFont typeface="Arial" panose="020B0604020202020204" pitchFamily="34" charset="0"/>
              <a:buChar char="•"/>
            </a:pPr>
            <a:r>
              <a:rPr lang="en-ZA" b="1" dirty="0"/>
              <a:t>Learners have the right to:</a:t>
            </a:r>
          </a:p>
          <a:p>
            <a:pPr algn="just">
              <a:buClr>
                <a:schemeClr val="accent4">
                  <a:lumMod val="75000"/>
                </a:schemeClr>
              </a:buClr>
              <a:buFont typeface="Arial" panose="020B0604020202020204" pitchFamily="34" charset="0"/>
              <a:buChar char="•"/>
            </a:pPr>
            <a:endParaRPr lang="en-ZA" dirty="0"/>
          </a:p>
          <a:p>
            <a:pPr marL="800100" lvl="1" indent="-342900" algn="just">
              <a:buClr>
                <a:schemeClr val="accent4">
                  <a:lumMod val="75000"/>
                </a:schemeClr>
              </a:buClr>
              <a:buFont typeface="Arial" panose="020B0604020202020204" pitchFamily="34" charset="0"/>
              <a:buChar char="•"/>
            </a:pPr>
            <a:r>
              <a:rPr lang="en-ZA" dirty="0"/>
              <a:t>Be informed when and how assessments are conducted</a:t>
            </a:r>
            <a:endParaRPr lang="en-US" dirty="0"/>
          </a:p>
          <a:p>
            <a:pPr marL="800100" lvl="1" indent="-342900" algn="just">
              <a:buClr>
                <a:schemeClr val="accent4">
                  <a:lumMod val="75000"/>
                </a:schemeClr>
              </a:buClr>
              <a:buFont typeface="Arial" panose="020B0604020202020204" pitchFamily="34" charset="0"/>
              <a:buChar char="•"/>
            </a:pPr>
            <a:r>
              <a:rPr lang="en-ZA" dirty="0"/>
              <a:t>Appeal against an assessment conducted.</a:t>
            </a:r>
            <a:endParaRPr lang="en-US" dirty="0"/>
          </a:p>
          <a:p>
            <a:pPr marL="800100" lvl="1" indent="-342900" algn="just">
              <a:buClr>
                <a:schemeClr val="accent4">
                  <a:lumMod val="75000"/>
                </a:schemeClr>
              </a:buClr>
              <a:buFont typeface="Arial" panose="020B0604020202020204" pitchFamily="34" charset="0"/>
              <a:buChar char="•"/>
            </a:pPr>
            <a:r>
              <a:rPr lang="en-ZA" dirty="0"/>
              <a:t>Get interpretation to the numeracy and literacy level of the skills programme, unit standard or qualification.</a:t>
            </a:r>
            <a:endParaRPr lang="en-US" dirty="0"/>
          </a:p>
          <a:p>
            <a:endParaRPr lang="en-ZA" dirty="0"/>
          </a:p>
        </p:txBody>
      </p:sp>
    </p:spTree>
    <p:extLst>
      <p:ext uri="{BB962C8B-B14F-4D97-AF65-F5344CB8AC3E}">
        <p14:creationId xmlns:p14="http://schemas.microsoft.com/office/powerpoint/2010/main" val="12456503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22</a:t>
            </a:fld>
            <a:endParaRPr lang="en-ZA" dirty="0"/>
          </a:p>
        </p:txBody>
      </p:sp>
      <p:sp>
        <p:nvSpPr>
          <p:cNvPr id="5" name="Content Placeholder 4"/>
          <p:cNvSpPr>
            <a:spLocks noGrp="1"/>
          </p:cNvSpPr>
          <p:nvPr>
            <p:ph sz="quarter" idx="1"/>
          </p:nvPr>
        </p:nvSpPr>
        <p:spPr/>
        <p:txBody>
          <a:bodyPr/>
          <a:lstStyle/>
          <a:p>
            <a:pPr marL="433388" indent="-342900" algn="just">
              <a:buClr>
                <a:schemeClr val="accent4">
                  <a:lumMod val="75000"/>
                </a:schemeClr>
              </a:buClr>
            </a:pPr>
            <a:r>
              <a:rPr lang="en-ZA" dirty="0"/>
              <a:t>Facilitation and assessments will be conducted in English.</a:t>
            </a:r>
            <a:endParaRPr lang="en-US" dirty="0"/>
          </a:p>
          <a:p>
            <a:pPr marL="433388" indent="-342900" algn="just">
              <a:buClr>
                <a:schemeClr val="accent4">
                  <a:lumMod val="75000"/>
                </a:schemeClr>
              </a:buClr>
            </a:pPr>
            <a:r>
              <a:rPr lang="en-ZA" dirty="0"/>
              <a:t>Learners may have an observer present; however observer may not partake, comment or interrupt the assessment process.</a:t>
            </a:r>
            <a:endParaRPr lang="en-US" dirty="0"/>
          </a:p>
          <a:p>
            <a:pPr marL="433388" indent="-342900" algn="just">
              <a:buClr>
                <a:schemeClr val="accent4">
                  <a:lumMod val="75000"/>
                </a:schemeClr>
              </a:buClr>
            </a:pPr>
            <a:r>
              <a:rPr lang="en-ZA" dirty="0"/>
              <a:t>Assessment results will be available as soon as possible after the final assessment. </a:t>
            </a:r>
          </a:p>
          <a:p>
            <a:pPr marL="433388" indent="-342900" algn="just">
              <a:buClr>
                <a:schemeClr val="accent4">
                  <a:lumMod val="75000"/>
                </a:schemeClr>
              </a:buClr>
            </a:pPr>
            <a:r>
              <a:rPr lang="en-ZA" dirty="0"/>
              <a:t>Learners may have access to results within normal working hours.</a:t>
            </a:r>
            <a:endParaRPr lang="en-US" dirty="0"/>
          </a:p>
          <a:p>
            <a:endParaRPr lang="en-ZA" dirty="0"/>
          </a:p>
        </p:txBody>
      </p:sp>
    </p:spTree>
    <p:extLst>
      <p:ext uri="{BB962C8B-B14F-4D97-AF65-F5344CB8AC3E}">
        <p14:creationId xmlns:p14="http://schemas.microsoft.com/office/powerpoint/2010/main" val="12146866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23</a:t>
            </a:fld>
            <a:endParaRPr lang="en-ZA" dirty="0"/>
          </a:p>
        </p:txBody>
      </p:sp>
      <p:sp>
        <p:nvSpPr>
          <p:cNvPr id="5" name="Content Placeholder 4"/>
          <p:cNvSpPr>
            <a:spLocks noGrp="1"/>
          </p:cNvSpPr>
          <p:nvPr>
            <p:ph sz="quarter" idx="1"/>
          </p:nvPr>
        </p:nvSpPr>
        <p:spPr/>
        <p:txBody>
          <a:bodyPr/>
          <a:lstStyle/>
          <a:p>
            <a:r>
              <a:rPr lang="en-ZA" b="1" dirty="0"/>
              <a:t>Additional Notes:</a:t>
            </a:r>
          </a:p>
          <a:p>
            <a:endParaRPr lang="en-ZA" b="1" dirty="0"/>
          </a:p>
          <a:p>
            <a:pPr marL="800100" lvl="1" indent="-342900" algn="just">
              <a:buClr>
                <a:schemeClr val="accent4">
                  <a:lumMod val="75000"/>
                </a:schemeClr>
              </a:buClr>
            </a:pPr>
            <a:r>
              <a:rPr lang="en-ZA" dirty="0"/>
              <a:t>Assessor will maintain telephonic and electronic contact until sufficient evidence has been submitted.  </a:t>
            </a:r>
            <a:endParaRPr lang="en-US" dirty="0"/>
          </a:p>
          <a:p>
            <a:pPr marL="800100" lvl="1" indent="-342900" algn="just">
              <a:buClr>
                <a:schemeClr val="accent4">
                  <a:lumMod val="75000"/>
                </a:schemeClr>
              </a:buClr>
            </a:pPr>
            <a:r>
              <a:rPr lang="en-ZA" dirty="0"/>
              <a:t>Additional evidence may be submitted after  initial submission.</a:t>
            </a:r>
            <a:endParaRPr lang="en-US" dirty="0"/>
          </a:p>
          <a:p>
            <a:pPr marL="800100" lvl="1" indent="-342900" algn="just">
              <a:buClr>
                <a:schemeClr val="accent4">
                  <a:lumMod val="75000"/>
                </a:schemeClr>
              </a:buClr>
            </a:pPr>
            <a:r>
              <a:rPr lang="en-ZA" dirty="0"/>
              <a:t>If you have a problem which might affect the outcome of assessment(s) you should notify the assessor.  Where practicable such needs will be accommodated. (special needs)</a:t>
            </a:r>
            <a:endParaRPr lang="en-US" dirty="0"/>
          </a:p>
          <a:p>
            <a:endParaRPr lang="en-ZA" dirty="0"/>
          </a:p>
        </p:txBody>
      </p:sp>
    </p:spTree>
    <p:extLst>
      <p:ext uri="{BB962C8B-B14F-4D97-AF65-F5344CB8AC3E}">
        <p14:creationId xmlns:p14="http://schemas.microsoft.com/office/powerpoint/2010/main" val="37806385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Appeals and Disputes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24</a:t>
            </a:fld>
            <a:endParaRPr lang="en-ZA" dirty="0"/>
          </a:p>
        </p:txBody>
      </p:sp>
      <p:sp>
        <p:nvSpPr>
          <p:cNvPr id="5" name="Content Placeholder 4"/>
          <p:cNvSpPr>
            <a:spLocks noGrp="1"/>
          </p:cNvSpPr>
          <p:nvPr>
            <p:ph sz="quarter" idx="1"/>
          </p:nvPr>
        </p:nvSpPr>
        <p:spPr/>
        <p:txBody>
          <a:bodyPr/>
          <a:lstStyle/>
          <a:p>
            <a:pPr marL="0" lvl="0" indent="0">
              <a:spcBef>
                <a:spcPts val="0"/>
              </a:spcBef>
              <a:buClrTx/>
              <a:buSzTx/>
              <a:buNone/>
            </a:pPr>
            <a:r>
              <a:rPr lang="en-ZA" sz="2600" b="1" dirty="0">
                <a:solidFill>
                  <a:srgbClr val="000066"/>
                </a:solidFill>
              </a:rPr>
              <a:t>Learner  has  right to appeal against: </a:t>
            </a:r>
            <a:r>
              <a:rPr lang="en-ZA" sz="2600" dirty="0">
                <a:solidFill>
                  <a:srgbClr val="000066"/>
                </a:solidFill>
              </a:rPr>
              <a:t> </a:t>
            </a:r>
          </a:p>
          <a:p>
            <a:pPr marL="0" lvl="0" indent="0">
              <a:spcBef>
                <a:spcPts val="0"/>
              </a:spcBef>
              <a:buClrTx/>
              <a:buSzTx/>
              <a:buNone/>
            </a:pPr>
            <a:endParaRPr lang="en-ZA" sz="2600" dirty="0">
              <a:solidFill>
                <a:srgbClr val="000066"/>
              </a:solidFill>
            </a:endParaRPr>
          </a:p>
          <a:p>
            <a:pPr marL="342900" lvl="0" indent="-342900" fontAlgn="base">
              <a:lnSpc>
                <a:spcPct val="150000"/>
              </a:lnSpc>
              <a:spcBef>
                <a:spcPts val="0"/>
              </a:spcBef>
              <a:buClrTx/>
              <a:buSzTx/>
            </a:pPr>
            <a:r>
              <a:rPr lang="en-ZA" b="1" dirty="0">
                <a:solidFill>
                  <a:srgbClr val="000066"/>
                </a:solidFill>
              </a:rPr>
              <a:t>Unfair</a:t>
            </a:r>
            <a:r>
              <a:rPr lang="en-ZA" dirty="0">
                <a:solidFill>
                  <a:srgbClr val="000066"/>
                </a:solidFill>
              </a:rPr>
              <a:t> assessment</a:t>
            </a:r>
            <a:endParaRPr lang="en-US" dirty="0">
              <a:solidFill>
                <a:srgbClr val="000066"/>
              </a:solidFill>
            </a:endParaRPr>
          </a:p>
          <a:p>
            <a:pPr marL="342900" lvl="0" indent="-342900" fontAlgn="base">
              <a:lnSpc>
                <a:spcPct val="150000"/>
              </a:lnSpc>
              <a:spcBef>
                <a:spcPts val="0"/>
              </a:spcBef>
              <a:buClrTx/>
              <a:buSzTx/>
            </a:pPr>
            <a:r>
              <a:rPr lang="en-ZA" b="1" dirty="0">
                <a:solidFill>
                  <a:srgbClr val="000066"/>
                </a:solidFill>
              </a:rPr>
              <a:t>Invalid</a:t>
            </a:r>
            <a:r>
              <a:rPr lang="en-ZA" dirty="0">
                <a:solidFill>
                  <a:srgbClr val="000066"/>
                </a:solidFill>
              </a:rPr>
              <a:t> assessment</a:t>
            </a:r>
            <a:endParaRPr lang="en-US" dirty="0">
              <a:solidFill>
                <a:srgbClr val="000066"/>
              </a:solidFill>
            </a:endParaRPr>
          </a:p>
          <a:p>
            <a:pPr marL="342900" lvl="0" indent="-342900" fontAlgn="base">
              <a:lnSpc>
                <a:spcPct val="150000"/>
              </a:lnSpc>
              <a:spcBef>
                <a:spcPts val="0"/>
              </a:spcBef>
              <a:buClrTx/>
              <a:buSzTx/>
            </a:pPr>
            <a:r>
              <a:rPr lang="en-ZA" b="1" dirty="0">
                <a:solidFill>
                  <a:srgbClr val="000066"/>
                </a:solidFill>
              </a:rPr>
              <a:t>Unreliable</a:t>
            </a:r>
            <a:r>
              <a:rPr lang="en-ZA" dirty="0">
                <a:solidFill>
                  <a:srgbClr val="000066"/>
                </a:solidFill>
              </a:rPr>
              <a:t> assessment </a:t>
            </a:r>
            <a:endParaRPr lang="en-US" dirty="0">
              <a:solidFill>
                <a:srgbClr val="000066"/>
              </a:solidFill>
            </a:endParaRPr>
          </a:p>
          <a:p>
            <a:pPr marL="342900" lvl="0" indent="-342900" fontAlgn="base">
              <a:lnSpc>
                <a:spcPct val="150000"/>
              </a:lnSpc>
              <a:spcBef>
                <a:spcPts val="0"/>
              </a:spcBef>
              <a:buClrTx/>
              <a:buSzTx/>
            </a:pPr>
            <a:r>
              <a:rPr lang="en-ZA" b="1" dirty="0">
                <a:solidFill>
                  <a:srgbClr val="000066"/>
                </a:solidFill>
              </a:rPr>
              <a:t>Unethical</a:t>
            </a:r>
            <a:r>
              <a:rPr lang="en-ZA" dirty="0">
                <a:solidFill>
                  <a:srgbClr val="000066"/>
                </a:solidFill>
              </a:rPr>
              <a:t> practices </a:t>
            </a:r>
            <a:endParaRPr lang="en-US" dirty="0">
              <a:solidFill>
                <a:srgbClr val="000066"/>
              </a:solidFill>
            </a:endParaRPr>
          </a:p>
          <a:p>
            <a:pPr marL="342900" lvl="0" indent="-342900" fontAlgn="base">
              <a:lnSpc>
                <a:spcPct val="150000"/>
              </a:lnSpc>
              <a:spcBef>
                <a:spcPts val="0"/>
              </a:spcBef>
              <a:buClrTx/>
              <a:buSzTx/>
            </a:pPr>
            <a:r>
              <a:rPr lang="en-ZA" b="1" dirty="0">
                <a:solidFill>
                  <a:srgbClr val="000066"/>
                </a:solidFill>
              </a:rPr>
              <a:t>Inadequate expertise </a:t>
            </a:r>
            <a:r>
              <a:rPr lang="en-ZA" dirty="0">
                <a:solidFill>
                  <a:srgbClr val="000066"/>
                </a:solidFill>
              </a:rPr>
              <a:t>and experience of the assessor   </a:t>
            </a:r>
            <a:endParaRPr lang="en-US" dirty="0">
              <a:solidFill>
                <a:srgbClr val="000066"/>
              </a:solidFill>
            </a:endParaRPr>
          </a:p>
          <a:p>
            <a:endParaRPr lang="en-ZA" dirty="0"/>
          </a:p>
        </p:txBody>
      </p:sp>
      <p:sp>
        <p:nvSpPr>
          <p:cNvPr id="6" name="TextBox 5"/>
          <p:cNvSpPr txBox="1"/>
          <p:nvPr/>
        </p:nvSpPr>
        <p:spPr>
          <a:xfrm>
            <a:off x="580728" y="5281454"/>
            <a:ext cx="7992888" cy="523220"/>
          </a:xfrm>
          <a:prstGeom prst="rect">
            <a:avLst/>
          </a:prstGeom>
          <a:noFill/>
          <a:ln>
            <a:noFill/>
          </a:ln>
          <a:effectLst/>
          <a:scene3d>
            <a:camera prst="orthographicFront">
              <a:rot lat="0" lon="0" rev="0"/>
            </a:camera>
            <a:lightRig rig="glow" dir="t">
              <a:rot lat="0" lon="0" rev="4800000"/>
            </a:lightRig>
          </a:scene3d>
          <a:sp3d prstMaterial="matte">
            <a:bevelT w="127000" h="63500"/>
          </a:sp3d>
        </p:spPr>
        <p:txBody>
          <a:bodyPr wrap="square" rtlCol="0">
            <a:spAutoFit/>
          </a:bodyPr>
          <a:lstStyle/>
          <a:p>
            <a:pPr algn="ctr"/>
            <a:r>
              <a:rPr lang="en-ZA" sz="2800" b="1" dirty="0">
                <a:solidFill>
                  <a:schemeClr val="bg2"/>
                </a:solidFill>
                <a:latin typeface="Calibri" panose="020F0502020204030204" pitchFamily="34" charset="0"/>
              </a:rPr>
              <a:t>Appeals have to be submitted in writing to ENJO. </a:t>
            </a:r>
          </a:p>
        </p:txBody>
      </p:sp>
    </p:spTree>
    <p:extLst>
      <p:ext uri="{BB962C8B-B14F-4D97-AF65-F5344CB8AC3E}">
        <p14:creationId xmlns:p14="http://schemas.microsoft.com/office/powerpoint/2010/main" val="1422148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Section 1</a:t>
            </a:r>
          </a:p>
        </p:txBody>
      </p:sp>
      <p:sp>
        <p:nvSpPr>
          <p:cNvPr id="3" name="Text Placeholder 2"/>
          <p:cNvSpPr>
            <a:spLocks noGrp="1"/>
          </p:cNvSpPr>
          <p:nvPr>
            <p:ph type="body" idx="1"/>
          </p:nvPr>
        </p:nvSpPr>
        <p:spPr/>
        <p:txBody>
          <a:bodyPr>
            <a:normAutofit/>
          </a:bodyPr>
          <a:lstStyle/>
          <a:p>
            <a:r>
              <a:rPr lang="en-ZA" dirty="0"/>
              <a:t>Portfolio of Evidence</a:t>
            </a:r>
          </a:p>
          <a:p>
            <a:r>
              <a:rPr lang="en-ZA" dirty="0"/>
              <a:t>Section 1 – Administrative Detail</a:t>
            </a:r>
          </a:p>
          <a:p>
            <a:endParaRPr lang="en-ZA" dirty="0"/>
          </a:p>
        </p:txBody>
      </p:sp>
      <p:sp>
        <p:nvSpPr>
          <p:cNvPr id="5" name="Slide Number Placeholder 4"/>
          <p:cNvSpPr>
            <a:spLocks noGrp="1"/>
          </p:cNvSpPr>
          <p:nvPr>
            <p:ph type="sldNum" sz="quarter" idx="12"/>
          </p:nvPr>
        </p:nvSpPr>
        <p:spPr/>
        <p:txBody>
          <a:bodyPr/>
          <a:lstStyle/>
          <a:p>
            <a:fld id="{4980778A-6F9D-4141-8080-B8192EADCD40}" type="slidenum">
              <a:rPr lang="en-ZA" smtClean="0"/>
              <a:pPr/>
              <a:t>25</a:t>
            </a:fld>
            <a:endParaRPr lang="en-ZA"/>
          </a:p>
        </p:txBody>
      </p:sp>
    </p:spTree>
    <p:extLst>
      <p:ext uri="{BB962C8B-B14F-4D97-AF65-F5344CB8AC3E}">
        <p14:creationId xmlns:p14="http://schemas.microsoft.com/office/powerpoint/2010/main" val="31989094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Section 1 - 2 Administrative Detail</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26</a:t>
            </a:fld>
            <a:endParaRPr lang="en-ZA" dirty="0"/>
          </a:p>
        </p:txBody>
      </p:sp>
      <p:sp>
        <p:nvSpPr>
          <p:cNvPr id="5" name="Content Placeholder 4"/>
          <p:cNvSpPr>
            <a:spLocks noGrp="1"/>
          </p:cNvSpPr>
          <p:nvPr>
            <p:ph sz="quarter" idx="1"/>
          </p:nvPr>
        </p:nvSpPr>
        <p:spPr/>
        <p:txBody>
          <a:bodyPr/>
          <a:lstStyle/>
          <a:p>
            <a:r>
              <a:rPr lang="en-ZA" dirty="0"/>
              <a:t>Learner Information</a:t>
            </a:r>
          </a:p>
          <a:p>
            <a:r>
              <a:rPr lang="en-ZA" dirty="0"/>
              <a:t>ID</a:t>
            </a:r>
          </a:p>
          <a:p>
            <a:r>
              <a:rPr lang="en-ZA" dirty="0"/>
              <a:t>CV</a:t>
            </a:r>
          </a:p>
          <a:p>
            <a:r>
              <a:rPr lang="en-ZA" dirty="0"/>
              <a:t>Qualifications</a:t>
            </a:r>
          </a:p>
          <a:p>
            <a:r>
              <a:rPr lang="en-ZA" dirty="0"/>
              <a:t>Special Instructions</a:t>
            </a:r>
          </a:p>
          <a:p>
            <a:r>
              <a:rPr lang="en-ZA" dirty="0"/>
              <a:t>Declaration of Authenticity</a:t>
            </a:r>
          </a:p>
          <a:p>
            <a:r>
              <a:rPr lang="en-ZA" dirty="0"/>
              <a:t>Unit Standard </a:t>
            </a:r>
          </a:p>
          <a:p>
            <a:r>
              <a:rPr lang="en-ZA" dirty="0"/>
              <a:t>Sign all required documents</a:t>
            </a:r>
          </a:p>
          <a:p>
            <a:endParaRPr lang="en-ZA" dirty="0"/>
          </a:p>
        </p:txBody>
      </p:sp>
      <p:pic>
        <p:nvPicPr>
          <p:cNvPr id="6" name="Picture 2" descr="C:\Users\Nortje\Pictures\Business LR (1)\shutterstock_111179960 LR.jpg"/>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351" b="98246" l="0" r="97059">
                        <a14:foregroundMark x1="34118" y1="10526" x2="46471" y2="12982"/>
                        <a14:backgroundMark x1="47647" y1="13684" x2="47647" y2="35088"/>
                      </a14:backgroundRemoval>
                    </a14:imgEffect>
                  </a14:imgLayer>
                </a14:imgProps>
              </a:ext>
              <a:ext uri="{28A0092B-C50C-407E-A947-70E740481C1C}">
                <a14:useLocalDpi xmlns:a14="http://schemas.microsoft.com/office/drawing/2010/main" val="0"/>
              </a:ext>
            </a:extLst>
          </a:blip>
          <a:srcRect/>
          <a:stretch>
            <a:fillRect/>
          </a:stretch>
        </p:blipFill>
        <p:spPr bwMode="auto">
          <a:xfrm>
            <a:off x="4894866" y="1829193"/>
            <a:ext cx="3505872" cy="29387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3025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Special Instruction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27</a:t>
            </a:fld>
            <a:endParaRPr lang="en-ZA" dirty="0"/>
          </a:p>
        </p:txBody>
      </p:sp>
      <p:sp>
        <p:nvSpPr>
          <p:cNvPr id="5" name="Content Placeholder 4"/>
          <p:cNvSpPr>
            <a:spLocks noGrp="1"/>
          </p:cNvSpPr>
          <p:nvPr>
            <p:ph sz="quarter" idx="1"/>
          </p:nvPr>
        </p:nvSpPr>
        <p:spPr/>
        <p:txBody>
          <a:bodyPr/>
          <a:lstStyle/>
          <a:p>
            <a:r>
              <a:rPr lang="en-ZA" dirty="0"/>
              <a:t>No Tippex</a:t>
            </a:r>
          </a:p>
          <a:p>
            <a:r>
              <a:rPr lang="en-ZA" dirty="0"/>
              <a:t>Initial each page</a:t>
            </a:r>
          </a:p>
          <a:p>
            <a:r>
              <a:rPr lang="en-ZA" dirty="0"/>
              <a:t>Comments in full</a:t>
            </a:r>
          </a:p>
          <a:p>
            <a:r>
              <a:rPr lang="en-ZA" dirty="0"/>
              <a:t>ENJO or own templates to be used to complete portfolio</a:t>
            </a:r>
          </a:p>
          <a:p>
            <a:r>
              <a:rPr lang="en-ZA" dirty="0"/>
              <a:t>Use assigned colour unless instructed differently</a:t>
            </a:r>
          </a:p>
          <a:p>
            <a:endParaRPr lang="en-ZA" dirty="0"/>
          </a:p>
        </p:txBody>
      </p:sp>
    </p:spTree>
    <p:extLst>
      <p:ext uri="{BB962C8B-B14F-4D97-AF65-F5344CB8AC3E}">
        <p14:creationId xmlns:p14="http://schemas.microsoft.com/office/powerpoint/2010/main" val="27297967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Unit Standard</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28</a:t>
            </a:fld>
            <a:endParaRPr lang="en-ZA" dirty="0"/>
          </a:p>
        </p:txBody>
      </p:sp>
      <p:sp>
        <p:nvSpPr>
          <p:cNvPr id="5" name="Content Placeholder 4"/>
          <p:cNvSpPr>
            <a:spLocks noGrp="1"/>
          </p:cNvSpPr>
          <p:nvPr>
            <p:ph sz="quarter" idx="1"/>
          </p:nvPr>
        </p:nvSpPr>
        <p:spPr/>
        <p:txBody>
          <a:bodyPr/>
          <a:lstStyle/>
          <a:p>
            <a:r>
              <a:rPr lang="en-ZA" dirty="0"/>
              <a:t>SAQA US ID</a:t>
            </a:r>
          </a:p>
          <a:p>
            <a:r>
              <a:rPr lang="en-ZA" dirty="0"/>
              <a:t>Unit Standard Title</a:t>
            </a:r>
          </a:p>
          <a:p>
            <a:r>
              <a:rPr lang="en-ZA" dirty="0"/>
              <a:t>NQF Level</a:t>
            </a:r>
          </a:p>
          <a:p>
            <a:r>
              <a:rPr lang="en-ZA" dirty="0"/>
              <a:t>Credits</a:t>
            </a:r>
          </a:p>
          <a:p>
            <a:r>
              <a:rPr lang="en-ZA" dirty="0"/>
              <a:t>Purpose of the Unit Standard</a:t>
            </a:r>
          </a:p>
          <a:p>
            <a:r>
              <a:rPr lang="en-ZA" dirty="0"/>
              <a:t>Learning assumed to be in place</a:t>
            </a:r>
          </a:p>
          <a:p>
            <a:endParaRPr lang="en-ZA" dirty="0"/>
          </a:p>
        </p:txBody>
      </p:sp>
    </p:spTree>
    <p:extLst>
      <p:ext uri="{BB962C8B-B14F-4D97-AF65-F5344CB8AC3E}">
        <p14:creationId xmlns:p14="http://schemas.microsoft.com/office/powerpoint/2010/main" val="26108846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Unit Standard</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29</a:t>
            </a:fld>
            <a:endParaRPr lang="en-ZA" dirty="0"/>
          </a:p>
        </p:txBody>
      </p:sp>
      <p:sp>
        <p:nvSpPr>
          <p:cNvPr id="5" name="Content Placeholder 4"/>
          <p:cNvSpPr>
            <a:spLocks noGrp="1"/>
          </p:cNvSpPr>
          <p:nvPr>
            <p:ph sz="quarter" idx="1"/>
          </p:nvPr>
        </p:nvSpPr>
        <p:spPr/>
        <p:txBody>
          <a:bodyPr/>
          <a:lstStyle/>
          <a:p>
            <a:r>
              <a:rPr lang="en-ZA" dirty="0"/>
              <a:t>Unit Standard Range</a:t>
            </a:r>
          </a:p>
          <a:p>
            <a:r>
              <a:rPr lang="en-ZA" dirty="0"/>
              <a:t>Specific Outcomes</a:t>
            </a:r>
          </a:p>
          <a:p>
            <a:r>
              <a:rPr lang="en-ZA" dirty="0"/>
              <a:t>Assessment Criteria</a:t>
            </a:r>
          </a:p>
          <a:p>
            <a:r>
              <a:rPr lang="en-ZA" dirty="0"/>
              <a:t>Essential Embedded Knowledge (EEK)</a:t>
            </a:r>
          </a:p>
          <a:p>
            <a:r>
              <a:rPr lang="en-ZA" dirty="0"/>
              <a:t>Critical Cross-field Outcomes (CCFOs)</a:t>
            </a:r>
          </a:p>
          <a:p>
            <a:r>
              <a:rPr lang="en-ZA" dirty="0"/>
              <a:t>Notes</a:t>
            </a:r>
          </a:p>
          <a:p>
            <a:endParaRPr lang="en-ZA" dirty="0"/>
          </a:p>
        </p:txBody>
      </p:sp>
    </p:spTree>
    <p:extLst>
      <p:ext uri="{BB962C8B-B14F-4D97-AF65-F5344CB8AC3E}">
        <p14:creationId xmlns:p14="http://schemas.microsoft.com/office/powerpoint/2010/main" val="526451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Section 1 Overview</a:t>
            </a:r>
          </a:p>
        </p:txBody>
      </p:sp>
      <p:sp>
        <p:nvSpPr>
          <p:cNvPr id="4" name="Slide Number Placeholder 3"/>
          <p:cNvSpPr>
            <a:spLocks noGrp="1"/>
          </p:cNvSpPr>
          <p:nvPr>
            <p:ph type="sldNum" sz="quarter" idx="12"/>
          </p:nvPr>
        </p:nvSpPr>
        <p:spPr/>
        <p:txBody>
          <a:bodyPr/>
          <a:lstStyle/>
          <a:p>
            <a:fld id="{32F83655-DC73-417F-8B26-EB7A1DBB5382}" type="slidenum">
              <a:rPr lang="en-ZA" smtClean="0"/>
              <a:pPr/>
              <a:t>3</a:t>
            </a:fld>
            <a:endParaRPr lang="en-ZA" dirty="0"/>
          </a:p>
        </p:txBody>
      </p:sp>
      <p:sp>
        <p:nvSpPr>
          <p:cNvPr id="5" name="Content Placeholder 4"/>
          <p:cNvSpPr>
            <a:spLocks noGrp="1"/>
          </p:cNvSpPr>
          <p:nvPr>
            <p:ph sz="quarter" idx="1"/>
          </p:nvPr>
        </p:nvSpPr>
        <p:spPr/>
        <p:txBody>
          <a:bodyPr/>
          <a:lstStyle/>
          <a:p>
            <a:pPr marL="0" lvl="0" indent="0">
              <a:buClr>
                <a:srgbClr val="000066"/>
              </a:buClr>
              <a:buNone/>
            </a:pPr>
            <a:r>
              <a:rPr lang="en-ZA" b="1" dirty="0">
                <a:solidFill>
                  <a:srgbClr val="000066"/>
                </a:solidFill>
              </a:rPr>
              <a:t>What Is a Portfolio?</a:t>
            </a:r>
            <a:endParaRPr lang="en-US" b="1" dirty="0">
              <a:solidFill>
                <a:srgbClr val="000066"/>
              </a:solidFill>
            </a:endParaRPr>
          </a:p>
          <a:p>
            <a:pPr marL="0" lvl="0" indent="0">
              <a:buClr>
                <a:srgbClr val="000066"/>
              </a:buClr>
              <a:buNone/>
            </a:pPr>
            <a:r>
              <a:rPr lang="en-US" dirty="0">
                <a:solidFill>
                  <a:srgbClr val="000066"/>
                </a:solidFill>
              </a:rPr>
              <a:t>Collection of Evidence that</a:t>
            </a:r>
          </a:p>
          <a:p>
            <a:pPr lvl="0" fontAlgn="base">
              <a:buClr>
                <a:srgbClr val="000066"/>
              </a:buClr>
            </a:pPr>
            <a:r>
              <a:rPr lang="en-ZA" dirty="0">
                <a:solidFill>
                  <a:srgbClr val="000066"/>
                </a:solidFill>
              </a:rPr>
              <a:t>Lists  criteria for proving  competence</a:t>
            </a:r>
            <a:endParaRPr lang="en-US" dirty="0">
              <a:solidFill>
                <a:srgbClr val="000066"/>
              </a:solidFill>
            </a:endParaRPr>
          </a:p>
          <a:p>
            <a:pPr lvl="0" fontAlgn="base">
              <a:buClr>
                <a:srgbClr val="000066"/>
              </a:buClr>
            </a:pPr>
            <a:r>
              <a:rPr lang="en-ZA" dirty="0">
                <a:solidFill>
                  <a:srgbClr val="000066"/>
                </a:solidFill>
              </a:rPr>
              <a:t>Provides evidence that you meet criteria</a:t>
            </a:r>
            <a:endParaRPr lang="en-US" dirty="0">
              <a:solidFill>
                <a:srgbClr val="000066"/>
              </a:solidFill>
            </a:endParaRPr>
          </a:p>
          <a:p>
            <a:pPr lvl="0" fontAlgn="base">
              <a:buClr>
                <a:srgbClr val="000066"/>
              </a:buClr>
            </a:pPr>
            <a:r>
              <a:rPr lang="en-ZA" dirty="0">
                <a:solidFill>
                  <a:srgbClr val="000066"/>
                </a:solidFill>
              </a:rPr>
              <a:t>Is organised to enable  assessor to evaluate evidence against  criteria.</a:t>
            </a:r>
            <a:endParaRPr lang="en-US" dirty="0">
              <a:solidFill>
                <a:srgbClr val="000066"/>
              </a:solidFill>
            </a:endParaRPr>
          </a:p>
        </p:txBody>
      </p:sp>
      <p:pic>
        <p:nvPicPr>
          <p:cNvPr id="6" name="Picture 2" descr="C:\Users\Nortje\Pictures\Business LR (1)\Business LR (1)\shutterstock_113045977 L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7864" y="4148168"/>
            <a:ext cx="2233538" cy="17809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5324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Moderator Training Programme</a:t>
            </a:r>
          </a:p>
        </p:txBody>
      </p:sp>
      <p:sp>
        <p:nvSpPr>
          <p:cNvPr id="3" name="Text Placeholder 2"/>
          <p:cNvSpPr>
            <a:spLocks noGrp="1"/>
          </p:cNvSpPr>
          <p:nvPr>
            <p:ph type="body" idx="1"/>
          </p:nvPr>
        </p:nvSpPr>
        <p:spPr/>
        <p:txBody>
          <a:bodyPr/>
          <a:lstStyle/>
          <a:p>
            <a:r>
              <a:rPr lang="en-US" dirty="0"/>
              <a:t>Study Unit 1:</a:t>
            </a:r>
            <a:br>
              <a:rPr lang="en-US" dirty="0"/>
            </a:br>
            <a:r>
              <a:rPr lang="en-US" dirty="0"/>
              <a:t>Introduction to Moderation:</a:t>
            </a:r>
            <a:endParaRPr lang="en-ZA" dirty="0"/>
          </a:p>
          <a:p>
            <a:endParaRPr lang="en-ZA" dirty="0"/>
          </a:p>
          <a:p>
            <a:endParaRPr lang="en-ZA" dirty="0"/>
          </a:p>
        </p:txBody>
      </p:sp>
      <p:sp>
        <p:nvSpPr>
          <p:cNvPr id="5" name="Slide Number Placeholder 4"/>
          <p:cNvSpPr>
            <a:spLocks noGrp="1"/>
          </p:cNvSpPr>
          <p:nvPr>
            <p:ph type="sldNum" sz="quarter" idx="12"/>
          </p:nvPr>
        </p:nvSpPr>
        <p:spPr/>
        <p:txBody>
          <a:bodyPr/>
          <a:lstStyle/>
          <a:p>
            <a:fld id="{4980778A-6F9D-4141-8080-B8192EADCD40}" type="slidenum">
              <a:rPr lang="en-ZA" smtClean="0"/>
              <a:pPr/>
              <a:t>30</a:t>
            </a:fld>
            <a:endParaRPr lang="en-ZA"/>
          </a:p>
        </p:txBody>
      </p:sp>
    </p:spTree>
    <p:extLst>
      <p:ext uri="{BB962C8B-B14F-4D97-AF65-F5344CB8AC3E}">
        <p14:creationId xmlns:p14="http://schemas.microsoft.com/office/powerpoint/2010/main" val="35165994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Importance of Moderation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31</a:t>
            </a:fld>
            <a:endParaRPr lang="en-ZA" dirty="0"/>
          </a:p>
        </p:txBody>
      </p:sp>
      <p:sp>
        <p:nvSpPr>
          <p:cNvPr id="5" name="Content Placeholder 4"/>
          <p:cNvSpPr>
            <a:spLocks noGrp="1"/>
          </p:cNvSpPr>
          <p:nvPr>
            <p:ph sz="quarter" idx="1"/>
          </p:nvPr>
        </p:nvSpPr>
        <p:spPr/>
        <p:txBody>
          <a:bodyPr/>
          <a:lstStyle/>
          <a:p>
            <a:r>
              <a:rPr lang="en-ZA" dirty="0"/>
              <a:t>Ensure that the system is credible and that assessors and learners behave in ethical ways.</a:t>
            </a:r>
          </a:p>
          <a:p>
            <a:endParaRPr lang="en-ZA" dirty="0"/>
          </a:p>
        </p:txBody>
      </p:sp>
    </p:spTree>
    <p:extLst>
      <p:ext uri="{BB962C8B-B14F-4D97-AF65-F5344CB8AC3E}">
        <p14:creationId xmlns:p14="http://schemas.microsoft.com/office/powerpoint/2010/main" val="11920063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Functions of Moderation Systems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32</a:t>
            </a:fld>
            <a:endParaRPr lang="en-ZA" dirty="0"/>
          </a:p>
        </p:txBody>
      </p:sp>
      <p:sp>
        <p:nvSpPr>
          <p:cNvPr id="5" name="Content Placeholder 4"/>
          <p:cNvSpPr>
            <a:spLocks noGrp="1"/>
          </p:cNvSpPr>
          <p:nvPr>
            <p:ph sz="quarter" idx="1"/>
          </p:nvPr>
        </p:nvSpPr>
        <p:spPr/>
        <p:txBody>
          <a:bodyPr>
            <a:noAutofit/>
          </a:bodyPr>
          <a:lstStyle/>
          <a:p>
            <a:r>
              <a:rPr lang="en-ZA" dirty="0"/>
              <a:t>Therefore, the main functions of moderation systems are:</a:t>
            </a:r>
          </a:p>
          <a:p>
            <a:pPr lvl="1"/>
            <a:r>
              <a:rPr lang="en-ZA" dirty="0"/>
              <a:t>Verify that assessments are:</a:t>
            </a:r>
          </a:p>
          <a:p>
            <a:pPr lvl="2"/>
            <a:r>
              <a:rPr lang="en-ZA" dirty="0"/>
              <a:t>Fair</a:t>
            </a:r>
          </a:p>
          <a:p>
            <a:pPr lvl="2"/>
            <a:r>
              <a:rPr lang="en-ZA" dirty="0"/>
              <a:t>Valid</a:t>
            </a:r>
          </a:p>
          <a:p>
            <a:pPr lvl="2"/>
            <a:r>
              <a:rPr lang="en-ZA" dirty="0"/>
              <a:t>Reliable </a:t>
            </a:r>
          </a:p>
          <a:p>
            <a:pPr lvl="2"/>
            <a:r>
              <a:rPr lang="en-ZA" dirty="0"/>
              <a:t>Practicable</a:t>
            </a:r>
          </a:p>
          <a:p>
            <a:pPr lvl="1" fontAlgn="base"/>
            <a:r>
              <a:rPr lang="en-ZA" dirty="0"/>
              <a:t>Identify the need to redesign assessments if required.</a:t>
            </a:r>
          </a:p>
        </p:txBody>
      </p:sp>
    </p:spTree>
    <p:extLst>
      <p:ext uri="{BB962C8B-B14F-4D97-AF65-F5344CB8AC3E}">
        <p14:creationId xmlns:p14="http://schemas.microsoft.com/office/powerpoint/2010/main" val="35890467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Functions of Moderation Systems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33</a:t>
            </a:fld>
            <a:endParaRPr lang="en-ZA" dirty="0"/>
          </a:p>
        </p:txBody>
      </p:sp>
      <p:sp>
        <p:nvSpPr>
          <p:cNvPr id="5" name="Content Placeholder 4"/>
          <p:cNvSpPr>
            <a:spLocks noGrp="1"/>
          </p:cNvSpPr>
          <p:nvPr>
            <p:ph sz="quarter" idx="1"/>
          </p:nvPr>
        </p:nvSpPr>
        <p:spPr/>
        <p:txBody>
          <a:bodyPr>
            <a:noAutofit/>
          </a:bodyPr>
          <a:lstStyle/>
          <a:p>
            <a:pPr lvl="1" fontAlgn="base"/>
            <a:r>
              <a:rPr lang="en-ZA" dirty="0"/>
              <a:t>Provide an appeals procedure for dissatisfied learners.</a:t>
            </a:r>
          </a:p>
          <a:p>
            <a:pPr lvl="1" fontAlgn="base"/>
            <a:r>
              <a:rPr lang="en-ZA" dirty="0"/>
              <a:t>Evaluate the performance of assessors.</a:t>
            </a:r>
          </a:p>
          <a:p>
            <a:pPr lvl="1" fontAlgn="base"/>
            <a:r>
              <a:rPr lang="en-ZA" dirty="0"/>
              <a:t>Provide procedures for the de-registration of unsatisfactory assessors.</a:t>
            </a:r>
          </a:p>
          <a:p>
            <a:pPr lvl="1" fontAlgn="base"/>
            <a:r>
              <a:rPr lang="en-ZA" dirty="0"/>
              <a:t>Provide feedback to NSB’s on unit standards and qualifications.</a:t>
            </a:r>
          </a:p>
          <a:p>
            <a:endParaRPr lang="en-ZA" dirty="0"/>
          </a:p>
          <a:p>
            <a:endParaRPr lang="en-ZA" dirty="0"/>
          </a:p>
          <a:p>
            <a:endParaRPr lang="en-ZA" dirty="0"/>
          </a:p>
          <a:p>
            <a:endParaRPr lang="en-ZA" dirty="0"/>
          </a:p>
        </p:txBody>
      </p:sp>
    </p:spTree>
    <p:extLst>
      <p:ext uri="{BB962C8B-B14F-4D97-AF65-F5344CB8AC3E}">
        <p14:creationId xmlns:p14="http://schemas.microsoft.com/office/powerpoint/2010/main" val="34688105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System</a:t>
            </a:r>
          </a:p>
        </p:txBody>
      </p:sp>
      <p:sp>
        <p:nvSpPr>
          <p:cNvPr id="4" name="Slide Number Placeholder 3"/>
          <p:cNvSpPr>
            <a:spLocks noGrp="1"/>
          </p:cNvSpPr>
          <p:nvPr>
            <p:ph type="sldNum" sz="quarter" idx="12"/>
          </p:nvPr>
        </p:nvSpPr>
        <p:spPr/>
        <p:txBody>
          <a:bodyPr/>
          <a:lstStyle/>
          <a:p>
            <a:fld id="{042AED99-7FB4-404E-8A97-64753DCE42EC}" type="slidenum">
              <a:rPr lang="en-US" smtClean="0"/>
              <a:pPr/>
              <a:t>34</a:t>
            </a:fld>
            <a:endParaRPr lang="en-US" dirty="0"/>
          </a:p>
        </p:txBody>
      </p:sp>
      <p:sp>
        <p:nvSpPr>
          <p:cNvPr id="5" name="Content Placeholder 4"/>
          <p:cNvSpPr>
            <a:spLocks noGrp="1"/>
          </p:cNvSpPr>
          <p:nvPr>
            <p:ph sz="quarter" idx="1"/>
          </p:nvPr>
        </p:nvSpPr>
        <p:spPr/>
        <p:txBody>
          <a:bodyPr/>
          <a:lstStyle/>
          <a:p>
            <a:r>
              <a:rPr lang="en-ZA" dirty="0"/>
              <a:t>A system is a set of entities, real or abstract, comprising a whole where each component interacts with or is related to at least one other component and they all serve a common objective.</a:t>
            </a:r>
          </a:p>
          <a:p>
            <a:endParaRPr lang="en-ZA" dirty="0"/>
          </a:p>
        </p:txBody>
      </p:sp>
    </p:spTree>
    <p:extLst>
      <p:ext uri="{BB962C8B-B14F-4D97-AF65-F5344CB8AC3E}">
        <p14:creationId xmlns:p14="http://schemas.microsoft.com/office/powerpoint/2010/main" val="8275134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A"/>
          </a:p>
        </p:txBody>
      </p:sp>
      <p:sp>
        <p:nvSpPr>
          <p:cNvPr id="4" name="Slide Number Placeholder 3"/>
          <p:cNvSpPr>
            <a:spLocks noGrp="1"/>
          </p:cNvSpPr>
          <p:nvPr>
            <p:ph type="sldNum" sz="quarter" idx="12"/>
          </p:nvPr>
        </p:nvSpPr>
        <p:spPr/>
        <p:txBody>
          <a:bodyPr/>
          <a:lstStyle/>
          <a:p>
            <a:fld id="{042AED99-7FB4-404E-8A97-64753DCE42EC}" type="slidenum">
              <a:rPr lang="en-US" smtClean="0"/>
              <a:pPr/>
              <a:t>35</a:t>
            </a:fld>
            <a:endParaRPr lang="en-US" dirty="0"/>
          </a:p>
        </p:txBody>
      </p:sp>
      <p:sp>
        <p:nvSpPr>
          <p:cNvPr id="5" name="Text Placeholder 4"/>
          <p:cNvSpPr>
            <a:spLocks noGrp="1"/>
          </p:cNvSpPr>
          <p:nvPr>
            <p:ph type="body" idx="2"/>
          </p:nvPr>
        </p:nvSpPr>
        <p:spPr/>
        <p:txBody>
          <a:bodyPr>
            <a:normAutofit/>
          </a:bodyPr>
          <a:lstStyle/>
          <a:p>
            <a:pPr algn="ctr"/>
            <a:r>
              <a:rPr lang="en-ZA" sz="9600" dirty="0">
                <a:solidFill>
                  <a:srgbClr val="FFFFFF"/>
                </a:solidFill>
              </a:rPr>
              <a:t>Activity</a:t>
            </a:r>
          </a:p>
        </p:txBody>
      </p:sp>
      <p:sp>
        <p:nvSpPr>
          <p:cNvPr id="6" name="Content Placeholder 5"/>
          <p:cNvSpPr>
            <a:spLocks noGrp="1"/>
          </p:cNvSpPr>
          <p:nvPr>
            <p:ph sz="quarter" idx="1"/>
          </p:nvPr>
        </p:nvSpPr>
        <p:spPr/>
        <p:txBody>
          <a:bodyPr/>
          <a:lstStyle/>
          <a:p>
            <a:pPr fontAlgn="base" hangingPunct="0"/>
            <a:r>
              <a:rPr lang="en-ZA" b="1" dirty="0"/>
              <a:t>Discuss the importance of a Moderation system in quality assurance. </a:t>
            </a:r>
          </a:p>
          <a:p>
            <a:pPr fontAlgn="base" hangingPunct="0"/>
            <a:r>
              <a:rPr lang="en-ZA" b="1" dirty="0"/>
              <a:t>Take notes during your discussion.</a:t>
            </a:r>
          </a:p>
          <a:p>
            <a:endParaRPr lang="en-ZA" dirty="0"/>
          </a:p>
        </p:txBody>
      </p:sp>
    </p:spTree>
    <p:extLst>
      <p:ext uri="{BB962C8B-B14F-4D97-AF65-F5344CB8AC3E}">
        <p14:creationId xmlns:p14="http://schemas.microsoft.com/office/powerpoint/2010/main" val="20383084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Quality Assurance</a:t>
            </a:r>
          </a:p>
        </p:txBody>
      </p:sp>
      <p:sp>
        <p:nvSpPr>
          <p:cNvPr id="4" name="Slide Number Placeholder 3"/>
          <p:cNvSpPr>
            <a:spLocks noGrp="1"/>
          </p:cNvSpPr>
          <p:nvPr>
            <p:ph type="sldNum" sz="quarter" idx="12"/>
          </p:nvPr>
        </p:nvSpPr>
        <p:spPr/>
        <p:txBody>
          <a:bodyPr/>
          <a:lstStyle/>
          <a:p>
            <a:fld id="{042AED99-7FB4-404E-8A97-64753DCE42EC}" type="slidenum">
              <a:rPr lang="en-US" smtClean="0"/>
              <a:pPr/>
              <a:t>36</a:t>
            </a:fld>
            <a:endParaRPr lang="en-US" dirty="0"/>
          </a:p>
        </p:txBody>
      </p:sp>
      <p:sp>
        <p:nvSpPr>
          <p:cNvPr id="5" name="Content Placeholder 4"/>
          <p:cNvSpPr>
            <a:spLocks noGrp="1"/>
          </p:cNvSpPr>
          <p:nvPr>
            <p:ph sz="quarter" idx="1"/>
          </p:nvPr>
        </p:nvSpPr>
        <p:spPr/>
        <p:txBody>
          <a:bodyPr/>
          <a:lstStyle/>
          <a:p>
            <a:pPr marL="0" indent="0">
              <a:buNone/>
            </a:pPr>
            <a:r>
              <a:rPr lang="en-ZA" dirty="0"/>
              <a:t>SAQA defines moderation as “The process which ensures that assessment of the outcomes described in the National Qualifications Framework (NQF) standards or qualifications, is fair, valid and reliable”.</a:t>
            </a:r>
          </a:p>
          <a:p>
            <a:endParaRPr lang="en-ZA" dirty="0"/>
          </a:p>
        </p:txBody>
      </p:sp>
    </p:spTree>
    <p:extLst>
      <p:ext uri="{BB962C8B-B14F-4D97-AF65-F5344CB8AC3E}">
        <p14:creationId xmlns:p14="http://schemas.microsoft.com/office/powerpoint/2010/main" val="21422489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Quality Assurance</a:t>
            </a:r>
          </a:p>
        </p:txBody>
      </p:sp>
      <p:sp>
        <p:nvSpPr>
          <p:cNvPr id="4" name="Slide Number Placeholder 3"/>
          <p:cNvSpPr>
            <a:spLocks noGrp="1"/>
          </p:cNvSpPr>
          <p:nvPr>
            <p:ph type="sldNum" sz="quarter" idx="12"/>
          </p:nvPr>
        </p:nvSpPr>
        <p:spPr/>
        <p:txBody>
          <a:bodyPr/>
          <a:lstStyle/>
          <a:p>
            <a:fld id="{32F83655-DC73-417F-8B26-EB7A1DBB5382}" type="slidenum">
              <a:rPr lang="en-ZA" smtClean="0"/>
              <a:pPr/>
              <a:t>37</a:t>
            </a:fld>
            <a:endParaRPr lang="en-ZA" dirty="0"/>
          </a:p>
        </p:txBody>
      </p:sp>
      <p:sp>
        <p:nvSpPr>
          <p:cNvPr id="5" name="Content Placeholder 4"/>
          <p:cNvSpPr>
            <a:spLocks noGrp="1"/>
          </p:cNvSpPr>
          <p:nvPr>
            <p:ph sz="quarter" idx="1"/>
          </p:nvPr>
        </p:nvSpPr>
        <p:spPr/>
        <p:txBody>
          <a:bodyPr/>
          <a:lstStyle/>
          <a:p>
            <a:r>
              <a:rPr lang="en-ZA" dirty="0"/>
              <a:t>Features of this framework includes:</a:t>
            </a:r>
          </a:p>
          <a:p>
            <a:pPr lvl="1"/>
            <a:r>
              <a:rPr lang="en-ZA" dirty="0"/>
              <a:t>The use of qualified assessors.</a:t>
            </a:r>
          </a:p>
          <a:p>
            <a:pPr lvl="1"/>
            <a:r>
              <a:rPr lang="en-ZA" dirty="0"/>
              <a:t>A register of qualified assessors and their area of expertise.</a:t>
            </a:r>
          </a:p>
          <a:p>
            <a:pPr lvl="1"/>
            <a:r>
              <a:rPr lang="en-ZA" dirty="0"/>
              <a:t>A list of accredited assessor training providers.</a:t>
            </a:r>
          </a:p>
          <a:p>
            <a:pPr lvl="1"/>
            <a:r>
              <a:rPr lang="en-ZA" dirty="0"/>
              <a:t>Guidelines for the conduct of assessment, moderation, monitoring and evaluation procedures.</a:t>
            </a:r>
          </a:p>
          <a:p>
            <a:pPr lvl="1"/>
            <a:r>
              <a:rPr lang="en-ZA" dirty="0"/>
              <a:t>A relevant database.</a:t>
            </a:r>
          </a:p>
          <a:p>
            <a:pPr lvl="1"/>
            <a:r>
              <a:rPr lang="en-ZA" dirty="0"/>
              <a:t>An appeals procedure.</a:t>
            </a:r>
          </a:p>
          <a:p>
            <a:pPr lvl="1"/>
            <a:r>
              <a:rPr lang="en-ZA" dirty="0"/>
              <a:t>Audit requirements.</a:t>
            </a:r>
          </a:p>
          <a:p>
            <a:pPr lvl="1"/>
            <a:r>
              <a:rPr lang="en-ZA" dirty="0"/>
              <a:t>Provision for promotion, consultation and advice.</a:t>
            </a:r>
          </a:p>
          <a:p>
            <a:endParaRPr lang="en-ZA" dirty="0"/>
          </a:p>
        </p:txBody>
      </p:sp>
    </p:spTree>
    <p:extLst>
      <p:ext uri="{BB962C8B-B14F-4D97-AF65-F5344CB8AC3E}">
        <p14:creationId xmlns:p14="http://schemas.microsoft.com/office/powerpoint/2010/main" val="32596224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Record Keeping</a:t>
            </a:r>
          </a:p>
        </p:txBody>
      </p:sp>
      <p:sp>
        <p:nvSpPr>
          <p:cNvPr id="4" name="Slide Number Placeholder 3"/>
          <p:cNvSpPr>
            <a:spLocks noGrp="1"/>
          </p:cNvSpPr>
          <p:nvPr>
            <p:ph type="sldNum" sz="quarter" idx="12"/>
          </p:nvPr>
        </p:nvSpPr>
        <p:spPr/>
        <p:txBody>
          <a:bodyPr/>
          <a:lstStyle/>
          <a:p>
            <a:fld id="{32F83655-DC73-417F-8B26-EB7A1DBB5382}" type="slidenum">
              <a:rPr lang="en-ZA" smtClean="0"/>
              <a:pPr/>
              <a:t>38</a:t>
            </a:fld>
            <a:endParaRPr lang="en-ZA" dirty="0"/>
          </a:p>
        </p:txBody>
      </p:sp>
      <p:sp>
        <p:nvSpPr>
          <p:cNvPr id="5" name="Content Placeholder 4"/>
          <p:cNvSpPr>
            <a:spLocks noGrp="1"/>
          </p:cNvSpPr>
          <p:nvPr>
            <p:ph sz="quarter" idx="1"/>
          </p:nvPr>
        </p:nvSpPr>
        <p:spPr/>
        <p:txBody>
          <a:bodyPr/>
          <a:lstStyle/>
          <a:p>
            <a:r>
              <a:rPr lang="en-ZA" dirty="0"/>
              <a:t>Record-keeping is of the utmost importance.</a:t>
            </a:r>
          </a:p>
          <a:p>
            <a:r>
              <a:rPr lang="en-ZA" dirty="0"/>
              <a:t>Records must be stored safely and confidentially. </a:t>
            </a:r>
          </a:p>
          <a:p>
            <a:r>
              <a:rPr lang="en-ZA" dirty="0"/>
              <a:t>Key questions that will influence the design of a record-keeping system are:</a:t>
            </a:r>
          </a:p>
          <a:p>
            <a:pPr lvl="1"/>
            <a:r>
              <a:rPr lang="en-ZA" dirty="0"/>
              <a:t>How much information on the assessment process should be kept?</a:t>
            </a:r>
          </a:p>
          <a:p>
            <a:pPr lvl="1"/>
            <a:r>
              <a:rPr lang="en-ZA" dirty="0"/>
              <a:t>How long should record be held for?</a:t>
            </a:r>
          </a:p>
          <a:p>
            <a:pPr lvl="1"/>
            <a:r>
              <a:rPr lang="en-ZA" dirty="0"/>
              <a:t>What is the difference in detail between records held centrally for national recognition (SAQA’s NLRD), records held by the training providers and records held by the person who has been assessed?</a:t>
            </a:r>
          </a:p>
          <a:p>
            <a:endParaRPr lang="en-ZA" dirty="0"/>
          </a:p>
        </p:txBody>
      </p:sp>
    </p:spTree>
    <p:extLst>
      <p:ext uri="{BB962C8B-B14F-4D97-AF65-F5344CB8AC3E}">
        <p14:creationId xmlns:p14="http://schemas.microsoft.com/office/powerpoint/2010/main" val="23210352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Appeals Process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39</a:t>
            </a:fld>
            <a:endParaRPr lang="en-ZA" dirty="0"/>
          </a:p>
        </p:txBody>
      </p:sp>
      <p:sp>
        <p:nvSpPr>
          <p:cNvPr id="5" name="Content Placeholder 4"/>
          <p:cNvSpPr>
            <a:spLocks noGrp="1"/>
          </p:cNvSpPr>
          <p:nvPr>
            <p:ph sz="quarter" idx="1"/>
          </p:nvPr>
        </p:nvSpPr>
        <p:spPr/>
        <p:txBody>
          <a:bodyPr/>
          <a:lstStyle/>
          <a:p>
            <a:r>
              <a:rPr lang="en-ZA" dirty="0"/>
              <a:t>Appeals must be dealt with in a </a:t>
            </a:r>
            <a:r>
              <a:rPr lang="en-ZA" b="1" dirty="0"/>
              <a:t>venue</a:t>
            </a:r>
            <a:r>
              <a:rPr lang="en-ZA" dirty="0"/>
              <a:t> that is as close as possible to the assessment site.  The spirit, in which these appeals are to be dealt with, must be one of </a:t>
            </a:r>
            <a:r>
              <a:rPr lang="en-ZA" b="1" dirty="0"/>
              <a:t>consultation </a:t>
            </a:r>
            <a:r>
              <a:rPr lang="en-ZA" dirty="0"/>
              <a:t>and </a:t>
            </a:r>
            <a:r>
              <a:rPr lang="en-ZA" b="1" dirty="0"/>
              <a:t>cooperation</a:t>
            </a:r>
            <a:r>
              <a:rPr lang="en-ZA" dirty="0"/>
              <a:t>.</a:t>
            </a:r>
          </a:p>
          <a:p>
            <a:r>
              <a:rPr lang="en-ZA" dirty="0"/>
              <a:t>The following persons should form part of this appeals process:</a:t>
            </a:r>
          </a:p>
          <a:p>
            <a:pPr lvl="1" fontAlgn="base"/>
            <a:r>
              <a:rPr lang="en-ZA" dirty="0"/>
              <a:t>The assessor.</a:t>
            </a:r>
          </a:p>
          <a:p>
            <a:pPr lvl="1" fontAlgn="base"/>
            <a:r>
              <a:rPr lang="en-ZA" dirty="0"/>
              <a:t>The facilitator of the programme.</a:t>
            </a:r>
          </a:p>
          <a:p>
            <a:pPr lvl="1" fontAlgn="base"/>
            <a:r>
              <a:rPr lang="en-ZA" dirty="0"/>
              <a:t>A person with recognition in the relevant national standard.</a:t>
            </a:r>
          </a:p>
          <a:p>
            <a:endParaRPr lang="en-ZA" dirty="0"/>
          </a:p>
        </p:txBody>
      </p:sp>
    </p:spTree>
    <p:extLst>
      <p:ext uri="{BB962C8B-B14F-4D97-AF65-F5344CB8AC3E}">
        <p14:creationId xmlns:p14="http://schemas.microsoft.com/office/powerpoint/2010/main" val="985714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Overview</a:t>
            </a:r>
          </a:p>
        </p:txBody>
      </p:sp>
      <p:sp>
        <p:nvSpPr>
          <p:cNvPr id="4" name="Slide Number Placeholder 3"/>
          <p:cNvSpPr>
            <a:spLocks noGrp="1"/>
          </p:cNvSpPr>
          <p:nvPr>
            <p:ph type="sldNum" sz="quarter" idx="12"/>
          </p:nvPr>
        </p:nvSpPr>
        <p:spPr/>
        <p:txBody>
          <a:bodyPr/>
          <a:lstStyle/>
          <a:p>
            <a:fld id="{32F83655-DC73-417F-8B26-EB7A1DBB5382}" type="slidenum">
              <a:rPr lang="en-ZA" smtClean="0"/>
              <a:pPr/>
              <a:t>4</a:t>
            </a:fld>
            <a:endParaRPr lang="en-ZA" dirty="0"/>
          </a:p>
        </p:txBody>
      </p:sp>
      <p:sp>
        <p:nvSpPr>
          <p:cNvPr id="5" name="Content Placeholder 4"/>
          <p:cNvSpPr>
            <a:spLocks noGrp="1"/>
          </p:cNvSpPr>
          <p:nvPr>
            <p:ph sz="quarter" idx="1"/>
          </p:nvPr>
        </p:nvSpPr>
        <p:spPr/>
        <p:txBody>
          <a:bodyPr/>
          <a:lstStyle/>
          <a:p>
            <a:pPr marL="0" lvl="0" indent="0">
              <a:spcBef>
                <a:spcPts val="0"/>
              </a:spcBef>
              <a:buClrTx/>
              <a:buSzTx/>
              <a:buNone/>
            </a:pPr>
            <a:r>
              <a:rPr lang="en-ZA" b="1" dirty="0">
                <a:solidFill>
                  <a:srgbClr val="000066"/>
                </a:solidFill>
              </a:rPr>
              <a:t>The Portfolio of Evidence (PoE)</a:t>
            </a:r>
          </a:p>
          <a:p>
            <a:pPr marL="0" lvl="0" indent="0">
              <a:spcBef>
                <a:spcPts val="0"/>
              </a:spcBef>
              <a:buClrTx/>
              <a:buSzTx/>
              <a:buNone/>
            </a:pPr>
            <a:endParaRPr lang="en-US" dirty="0">
              <a:solidFill>
                <a:srgbClr val="000066"/>
              </a:solidFill>
            </a:endParaRPr>
          </a:p>
          <a:p>
            <a:pPr marL="0" lvl="0" indent="0">
              <a:lnSpc>
                <a:spcPct val="150000"/>
              </a:lnSpc>
              <a:spcBef>
                <a:spcPts val="0"/>
              </a:spcBef>
              <a:buClrTx/>
              <a:buSzTx/>
              <a:buNone/>
            </a:pPr>
            <a:r>
              <a:rPr lang="en-ZA" b="1" dirty="0">
                <a:solidFill>
                  <a:srgbClr val="000066"/>
                </a:solidFill>
              </a:rPr>
              <a:t>Section 1 –	Administrative detail</a:t>
            </a:r>
            <a:endParaRPr lang="en-US" dirty="0">
              <a:solidFill>
                <a:srgbClr val="000066"/>
              </a:solidFill>
            </a:endParaRPr>
          </a:p>
          <a:p>
            <a:pPr marL="0" lvl="0" indent="0">
              <a:lnSpc>
                <a:spcPct val="150000"/>
              </a:lnSpc>
              <a:spcBef>
                <a:spcPts val="0"/>
              </a:spcBef>
              <a:buClrTx/>
              <a:buSzTx/>
              <a:buNone/>
            </a:pPr>
            <a:r>
              <a:rPr lang="en-ZA" b="1" dirty="0">
                <a:solidFill>
                  <a:srgbClr val="000066"/>
                </a:solidFill>
              </a:rPr>
              <a:t>Section 2 – 	Assessment planning</a:t>
            </a:r>
            <a:endParaRPr lang="en-US" dirty="0">
              <a:solidFill>
                <a:srgbClr val="000066"/>
              </a:solidFill>
            </a:endParaRPr>
          </a:p>
          <a:p>
            <a:pPr marL="0" lvl="0" indent="0">
              <a:lnSpc>
                <a:spcPct val="150000"/>
              </a:lnSpc>
              <a:spcBef>
                <a:spcPts val="0"/>
              </a:spcBef>
              <a:buClrTx/>
              <a:buSzTx/>
              <a:buNone/>
            </a:pPr>
            <a:r>
              <a:rPr lang="en-ZA" b="1" dirty="0">
                <a:solidFill>
                  <a:srgbClr val="000066"/>
                </a:solidFill>
              </a:rPr>
              <a:t>Section 3 – 	Assessment design matrix</a:t>
            </a:r>
            <a:endParaRPr lang="en-US" dirty="0">
              <a:solidFill>
                <a:srgbClr val="000066"/>
              </a:solidFill>
            </a:endParaRPr>
          </a:p>
          <a:p>
            <a:pPr marL="0" lvl="0" indent="0">
              <a:lnSpc>
                <a:spcPct val="150000"/>
              </a:lnSpc>
              <a:spcBef>
                <a:spcPts val="0"/>
              </a:spcBef>
              <a:buClrTx/>
              <a:buSzTx/>
              <a:buNone/>
            </a:pPr>
            <a:r>
              <a:rPr lang="en-ZA" b="1" dirty="0">
                <a:solidFill>
                  <a:srgbClr val="000066"/>
                </a:solidFill>
              </a:rPr>
              <a:t>Section 4 – 	Formative assessment activities</a:t>
            </a:r>
            <a:endParaRPr lang="en-US" dirty="0">
              <a:solidFill>
                <a:srgbClr val="000066"/>
              </a:solidFill>
            </a:endParaRPr>
          </a:p>
          <a:p>
            <a:pPr marL="0" lvl="0" indent="0">
              <a:lnSpc>
                <a:spcPct val="150000"/>
              </a:lnSpc>
              <a:spcBef>
                <a:spcPts val="0"/>
              </a:spcBef>
              <a:buClrTx/>
              <a:buSzTx/>
              <a:buNone/>
            </a:pPr>
            <a:r>
              <a:rPr lang="en-ZA" b="1" dirty="0">
                <a:solidFill>
                  <a:srgbClr val="000066"/>
                </a:solidFill>
              </a:rPr>
              <a:t>Section 5 – 	Summative assessment </a:t>
            </a:r>
          </a:p>
          <a:p>
            <a:pPr marL="0" lvl="0" indent="0">
              <a:lnSpc>
                <a:spcPct val="150000"/>
              </a:lnSpc>
              <a:spcBef>
                <a:spcPts val="0"/>
              </a:spcBef>
              <a:buClrTx/>
              <a:buSzTx/>
              <a:buNone/>
            </a:pPr>
            <a:r>
              <a:rPr lang="en-ZA" b="1" dirty="0">
                <a:solidFill>
                  <a:srgbClr val="000066"/>
                </a:solidFill>
              </a:rPr>
              <a:t>		Knowledge questionnaires</a:t>
            </a:r>
            <a:endParaRPr lang="en-US" dirty="0">
              <a:solidFill>
                <a:srgbClr val="000066"/>
              </a:solidFill>
            </a:endParaRPr>
          </a:p>
          <a:p>
            <a:endParaRPr lang="en-ZA" dirty="0"/>
          </a:p>
        </p:txBody>
      </p:sp>
    </p:spTree>
    <p:extLst>
      <p:ext uri="{BB962C8B-B14F-4D97-AF65-F5344CB8AC3E}">
        <p14:creationId xmlns:p14="http://schemas.microsoft.com/office/powerpoint/2010/main" val="23668958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Quality Management System</a:t>
            </a:r>
          </a:p>
        </p:txBody>
      </p:sp>
      <p:sp>
        <p:nvSpPr>
          <p:cNvPr id="4" name="Slide Number Placeholder 3"/>
          <p:cNvSpPr>
            <a:spLocks noGrp="1"/>
          </p:cNvSpPr>
          <p:nvPr>
            <p:ph type="sldNum" sz="quarter" idx="12"/>
          </p:nvPr>
        </p:nvSpPr>
        <p:spPr/>
        <p:txBody>
          <a:bodyPr/>
          <a:lstStyle/>
          <a:p>
            <a:fld id="{32F83655-DC73-417F-8B26-EB7A1DBB5382}" type="slidenum">
              <a:rPr lang="en-ZA" smtClean="0"/>
              <a:pPr/>
              <a:t>40</a:t>
            </a:fld>
            <a:endParaRPr lang="en-ZA" dirty="0"/>
          </a:p>
        </p:txBody>
      </p:sp>
      <p:sp>
        <p:nvSpPr>
          <p:cNvPr id="5" name="Content Placeholder 4"/>
          <p:cNvSpPr>
            <a:spLocks noGrp="1"/>
          </p:cNvSpPr>
          <p:nvPr>
            <p:ph sz="quarter" idx="1"/>
          </p:nvPr>
        </p:nvSpPr>
        <p:spPr/>
        <p:txBody>
          <a:bodyPr>
            <a:normAutofit/>
          </a:bodyPr>
          <a:lstStyle/>
          <a:p>
            <a:pPr marL="0" indent="0">
              <a:buNone/>
            </a:pPr>
            <a:r>
              <a:rPr lang="en-ZA" dirty="0"/>
              <a:t>The policies and practices of accredited providers need to cover:</a:t>
            </a:r>
          </a:p>
          <a:p>
            <a:r>
              <a:rPr lang="en-ZA" dirty="0"/>
              <a:t>Programme development and design.</a:t>
            </a:r>
          </a:p>
          <a:p>
            <a:r>
              <a:rPr lang="en-ZA" dirty="0"/>
              <a:t>Training and learning services and responsibilities.</a:t>
            </a:r>
          </a:p>
          <a:p>
            <a:r>
              <a:rPr lang="en-ZA" dirty="0"/>
              <a:t>Learner support.</a:t>
            </a:r>
          </a:p>
          <a:p>
            <a:r>
              <a:rPr lang="en-ZA" dirty="0"/>
              <a:t>Language of training and learning.</a:t>
            </a:r>
          </a:p>
          <a:p>
            <a:r>
              <a:rPr lang="en-ZA" dirty="0"/>
              <a:t>Assessment.</a:t>
            </a:r>
          </a:p>
          <a:p>
            <a:r>
              <a:rPr lang="en-ZA" dirty="0"/>
              <a:t>Management and administration.</a:t>
            </a:r>
          </a:p>
          <a:p>
            <a:r>
              <a:rPr lang="en-ZA" dirty="0"/>
              <a:t>Marketing.</a:t>
            </a:r>
          </a:p>
          <a:p>
            <a:r>
              <a:rPr lang="en-ZA" dirty="0"/>
              <a:t>Evaluation and research.</a:t>
            </a:r>
          </a:p>
          <a:p>
            <a:r>
              <a:rPr lang="en-ZA" dirty="0"/>
              <a:t>Internal quality assurance mechanisms and reviews.</a:t>
            </a:r>
          </a:p>
          <a:p>
            <a:endParaRPr lang="en-ZA" dirty="0"/>
          </a:p>
        </p:txBody>
      </p:sp>
    </p:spTree>
    <p:extLst>
      <p:ext uri="{BB962C8B-B14F-4D97-AF65-F5344CB8AC3E}">
        <p14:creationId xmlns:p14="http://schemas.microsoft.com/office/powerpoint/2010/main" val="14098095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Criteria Relating To Assessment 1</a:t>
            </a:r>
          </a:p>
        </p:txBody>
      </p:sp>
      <p:sp>
        <p:nvSpPr>
          <p:cNvPr id="4" name="Slide Number Placeholder 3"/>
          <p:cNvSpPr>
            <a:spLocks noGrp="1"/>
          </p:cNvSpPr>
          <p:nvPr>
            <p:ph type="sldNum" sz="quarter" idx="12"/>
          </p:nvPr>
        </p:nvSpPr>
        <p:spPr/>
        <p:txBody>
          <a:bodyPr/>
          <a:lstStyle/>
          <a:p>
            <a:fld id="{32F83655-DC73-417F-8B26-EB7A1DBB5382}" type="slidenum">
              <a:rPr lang="en-ZA" smtClean="0"/>
              <a:pPr/>
              <a:t>41</a:t>
            </a:fld>
            <a:endParaRPr lang="en-ZA" dirty="0"/>
          </a:p>
        </p:txBody>
      </p:sp>
      <p:sp>
        <p:nvSpPr>
          <p:cNvPr id="5" name="Content Placeholder 4"/>
          <p:cNvSpPr>
            <a:spLocks noGrp="1"/>
          </p:cNvSpPr>
          <p:nvPr>
            <p:ph sz="quarter" idx="1"/>
          </p:nvPr>
        </p:nvSpPr>
        <p:spPr/>
        <p:txBody>
          <a:bodyPr/>
          <a:lstStyle/>
          <a:p>
            <a:pPr lvl="0" fontAlgn="base"/>
            <a:r>
              <a:rPr lang="en-ZA" b="1" dirty="0"/>
              <a:t>Assessment methods</a:t>
            </a:r>
            <a:r>
              <a:rPr lang="en-ZA" dirty="0"/>
              <a:t> must be appropriate to the outcomes specified in Unit Standards or Qualifications.</a:t>
            </a:r>
          </a:p>
          <a:p>
            <a:pPr lvl="0" fontAlgn="base"/>
            <a:r>
              <a:rPr lang="en-ZA" dirty="0"/>
              <a:t>A range of </a:t>
            </a:r>
            <a:r>
              <a:rPr lang="en-ZA" b="1" dirty="0"/>
              <a:t>parties </a:t>
            </a:r>
            <a:r>
              <a:rPr lang="en-ZA" dirty="0"/>
              <a:t>must be involved in the assessment of the learner, depending on the context and outcomes (peer, self, supervisors, assessors).</a:t>
            </a:r>
          </a:p>
          <a:p>
            <a:pPr lvl="0" fontAlgn="base"/>
            <a:r>
              <a:rPr lang="en-ZA" b="1" dirty="0"/>
              <a:t>Assessment must be moderated.</a:t>
            </a:r>
            <a:endParaRPr lang="en-ZA" dirty="0"/>
          </a:p>
          <a:p>
            <a:pPr lvl="0" fontAlgn="base"/>
            <a:r>
              <a:rPr lang="en-ZA" dirty="0"/>
              <a:t>Assessment </a:t>
            </a:r>
            <a:r>
              <a:rPr lang="en-ZA" b="1" dirty="0"/>
              <a:t>information,</a:t>
            </a:r>
            <a:r>
              <a:rPr lang="en-ZA" dirty="0"/>
              <a:t> including learning outcomes, assessment criteria, assessment procedures and dates should be provided to all learners and assessors.</a:t>
            </a:r>
          </a:p>
          <a:p>
            <a:pPr lvl="0" fontAlgn="base"/>
            <a:r>
              <a:rPr lang="en-ZA" b="1" dirty="0"/>
              <a:t>Records</a:t>
            </a:r>
            <a:r>
              <a:rPr lang="en-ZA" dirty="0"/>
              <a:t> of assessment must be kept.</a:t>
            </a:r>
          </a:p>
          <a:p>
            <a:endParaRPr lang="en-ZA" dirty="0"/>
          </a:p>
        </p:txBody>
      </p:sp>
    </p:spTree>
    <p:extLst>
      <p:ext uri="{BB962C8B-B14F-4D97-AF65-F5344CB8AC3E}">
        <p14:creationId xmlns:p14="http://schemas.microsoft.com/office/powerpoint/2010/main" val="16888541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Criteria Relating To Assessment 2</a:t>
            </a:r>
          </a:p>
        </p:txBody>
      </p:sp>
      <p:sp>
        <p:nvSpPr>
          <p:cNvPr id="4" name="Slide Number Placeholder 3"/>
          <p:cNvSpPr>
            <a:spLocks noGrp="1"/>
          </p:cNvSpPr>
          <p:nvPr>
            <p:ph type="sldNum" sz="quarter" idx="12"/>
          </p:nvPr>
        </p:nvSpPr>
        <p:spPr/>
        <p:txBody>
          <a:bodyPr/>
          <a:lstStyle/>
          <a:p>
            <a:fld id="{32F83655-DC73-417F-8B26-EB7A1DBB5382}" type="slidenum">
              <a:rPr lang="en-ZA" smtClean="0"/>
              <a:pPr/>
              <a:t>42</a:t>
            </a:fld>
            <a:endParaRPr lang="en-ZA" dirty="0"/>
          </a:p>
        </p:txBody>
      </p:sp>
      <p:sp>
        <p:nvSpPr>
          <p:cNvPr id="5" name="Content Placeholder 4"/>
          <p:cNvSpPr>
            <a:spLocks noGrp="1"/>
          </p:cNvSpPr>
          <p:nvPr>
            <p:ph sz="quarter" idx="1"/>
          </p:nvPr>
        </p:nvSpPr>
        <p:spPr/>
        <p:txBody>
          <a:bodyPr/>
          <a:lstStyle/>
          <a:p>
            <a:pPr lvl="0" fontAlgn="base"/>
            <a:r>
              <a:rPr lang="en-ZA" dirty="0"/>
              <a:t>Learners must receive detailed and accurate </a:t>
            </a:r>
            <a:r>
              <a:rPr lang="en-ZA" b="1" dirty="0"/>
              <a:t>feedback</a:t>
            </a:r>
            <a:r>
              <a:rPr lang="en-ZA" dirty="0"/>
              <a:t> on their progress and performance.</a:t>
            </a:r>
          </a:p>
          <a:p>
            <a:pPr lvl="0" fontAlgn="base"/>
            <a:r>
              <a:rPr lang="en-ZA" b="1" dirty="0"/>
              <a:t>Confidentiality </a:t>
            </a:r>
            <a:r>
              <a:rPr lang="en-ZA" dirty="0"/>
              <a:t>must be ensured for every part of the assessment process.</a:t>
            </a:r>
          </a:p>
          <a:p>
            <a:pPr lvl="0" fontAlgn="base"/>
            <a:r>
              <a:rPr lang="en-ZA" dirty="0"/>
              <a:t>The assessment processes and results must adhere to the </a:t>
            </a:r>
            <a:r>
              <a:rPr lang="en-ZA" b="1" dirty="0"/>
              <a:t>requirements of the NQF standards and qualifications </a:t>
            </a:r>
            <a:r>
              <a:rPr lang="en-ZA" dirty="0"/>
              <a:t>for which the provider has been accredited and must meet the requirements of the ETQA.</a:t>
            </a:r>
          </a:p>
          <a:p>
            <a:pPr lvl="0" fontAlgn="base"/>
            <a:r>
              <a:rPr lang="en-ZA" dirty="0"/>
              <a:t>Learners must have access to an </a:t>
            </a:r>
            <a:r>
              <a:rPr lang="en-ZA" b="1" dirty="0"/>
              <a:t>appeals procedure</a:t>
            </a:r>
            <a:r>
              <a:rPr lang="en-ZA" dirty="0"/>
              <a:t>.</a:t>
            </a:r>
          </a:p>
          <a:p>
            <a:endParaRPr lang="en-ZA" dirty="0"/>
          </a:p>
        </p:txBody>
      </p:sp>
    </p:spTree>
    <p:extLst>
      <p:ext uri="{BB962C8B-B14F-4D97-AF65-F5344CB8AC3E}">
        <p14:creationId xmlns:p14="http://schemas.microsoft.com/office/powerpoint/2010/main" val="693782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Discuss</a:t>
            </a:r>
          </a:p>
        </p:txBody>
      </p:sp>
      <p:sp>
        <p:nvSpPr>
          <p:cNvPr id="4" name="Slide Number Placeholder 3"/>
          <p:cNvSpPr>
            <a:spLocks noGrp="1"/>
          </p:cNvSpPr>
          <p:nvPr>
            <p:ph type="sldNum" sz="quarter" idx="12"/>
          </p:nvPr>
        </p:nvSpPr>
        <p:spPr/>
        <p:txBody>
          <a:bodyPr/>
          <a:lstStyle/>
          <a:p>
            <a:fld id="{042AED99-7FB4-404E-8A97-64753DCE42EC}" type="slidenum">
              <a:rPr lang="en-US" smtClean="0"/>
              <a:pPr/>
              <a:t>43</a:t>
            </a:fld>
            <a:endParaRPr lang="en-US" dirty="0"/>
          </a:p>
        </p:txBody>
      </p:sp>
      <p:sp>
        <p:nvSpPr>
          <p:cNvPr id="5" name="Text Placeholder 4"/>
          <p:cNvSpPr>
            <a:spLocks noGrp="1"/>
          </p:cNvSpPr>
          <p:nvPr>
            <p:ph type="body" idx="2"/>
          </p:nvPr>
        </p:nvSpPr>
        <p:spPr/>
        <p:txBody>
          <a:bodyPr>
            <a:normAutofit/>
          </a:bodyPr>
          <a:lstStyle/>
          <a:p>
            <a:pPr algn="ctr"/>
            <a:r>
              <a:rPr lang="en-ZA" sz="9600" dirty="0">
                <a:solidFill>
                  <a:srgbClr val="FFFFFF"/>
                </a:solidFill>
              </a:rPr>
              <a:t>Activity</a:t>
            </a:r>
            <a:endParaRPr lang="en-ZA" sz="9600" dirty="0"/>
          </a:p>
        </p:txBody>
      </p:sp>
      <p:sp>
        <p:nvSpPr>
          <p:cNvPr id="6" name="Content Placeholder 5"/>
          <p:cNvSpPr>
            <a:spLocks noGrp="1"/>
          </p:cNvSpPr>
          <p:nvPr>
            <p:ph sz="quarter" idx="1"/>
          </p:nvPr>
        </p:nvSpPr>
        <p:spPr/>
        <p:txBody>
          <a:bodyPr/>
          <a:lstStyle/>
          <a:p>
            <a:r>
              <a:rPr lang="en-ZA" dirty="0"/>
              <a:t>Does moderation only relate to assessment? </a:t>
            </a:r>
          </a:p>
          <a:p>
            <a:r>
              <a:rPr lang="en-ZA" dirty="0"/>
              <a:t>Explain.</a:t>
            </a:r>
          </a:p>
          <a:p>
            <a:endParaRPr lang="en-ZA" dirty="0"/>
          </a:p>
        </p:txBody>
      </p:sp>
    </p:spTree>
    <p:extLst>
      <p:ext uri="{BB962C8B-B14F-4D97-AF65-F5344CB8AC3E}">
        <p14:creationId xmlns:p14="http://schemas.microsoft.com/office/powerpoint/2010/main" val="11440837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Formative Assessment</a:t>
            </a:r>
          </a:p>
        </p:txBody>
      </p:sp>
      <p:sp>
        <p:nvSpPr>
          <p:cNvPr id="4" name="Slide Number Placeholder 3"/>
          <p:cNvSpPr>
            <a:spLocks noGrp="1"/>
          </p:cNvSpPr>
          <p:nvPr>
            <p:ph type="sldNum" sz="quarter" idx="12"/>
          </p:nvPr>
        </p:nvSpPr>
        <p:spPr/>
        <p:txBody>
          <a:bodyPr/>
          <a:lstStyle/>
          <a:p>
            <a:fld id="{042AED99-7FB4-404E-8A97-64753DCE42EC}" type="slidenum">
              <a:rPr lang="en-US" smtClean="0"/>
              <a:pPr/>
              <a:t>44</a:t>
            </a:fld>
            <a:endParaRPr lang="en-US" dirty="0"/>
          </a:p>
        </p:txBody>
      </p:sp>
      <p:sp>
        <p:nvSpPr>
          <p:cNvPr id="5" name="Content Placeholder 4"/>
          <p:cNvSpPr>
            <a:spLocks noGrp="1"/>
          </p:cNvSpPr>
          <p:nvPr>
            <p:ph sz="quarter" idx="1"/>
          </p:nvPr>
        </p:nvSpPr>
        <p:spPr/>
        <p:txBody>
          <a:bodyPr/>
          <a:lstStyle/>
          <a:p>
            <a:r>
              <a:rPr lang="en-ZA" b="1" i="1" dirty="0">
                <a:solidFill>
                  <a:srgbClr val="008080"/>
                </a:solidFill>
              </a:rPr>
              <a:t>Do Activity 1.1 (SO1, AC1) in your PoE.</a:t>
            </a:r>
          </a:p>
          <a:p>
            <a:endParaRPr lang="en-ZA" dirty="0"/>
          </a:p>
        </p:txBody>
      </p:sp>
    </p:spTree>
    <p:extLst>
      <p:ext uri="{BB962C8B-B14F-4D97-AF65-F5344CB8AC3E}">
        <p14:creationId xmlns:p14="http://schemas.microsoft.com/office/powerpoint/2010/main" val="33276315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Moderation</a:t>
            </a:r>
          </a:p>
        </p:txBody>
      </p:sp>
      <p:sp>
        <p:nvSpPr>
          <p:cNvPr id="4" name="Slide Number Placeholder 3"/>
          <p:cNvSpPr>
            <a:spLocks noGrp="1"/>
          </p:cNvSpPr>
          <p:nvPr>
            <p:ph type="sldNum" sz="quarter" idx="12"/>
          </p:nvPr>
        </p:nvSpPr>
        <p:spPr/>
        <p:txBody>
          <a:bodyPr/>
          <a:lstStyle/>
          <a:p>
            <a:fld id="{042AED99-7FB4-404E-8A97-64753DCE42EC}" type="slidenum">
              <a:rPr lang="en-US" smtClean="0"/>
              <a:pPr/>
              <a:t>45</a:t>
            </a:fld>
            <a:endParaRPr lang="en-US" dirty="0"/>
          </a:p>
        </p:txBody>
      </p:sp>
      <p:sp>
        <p:nvSpPr>
          <p:cNvPr id="5" name="Content Placeholder 4"/>
          <p:cNvSpPr>
            <a:spLocks noGrp="1"/>
          </p:cNvSpPr>
          <p:nvPr>
            <p:ph sz="quarter" idx="1"/>
          </p:nvPr>
        </p:nvSpPr>
        <p:spPr/>
        <p:txBody>
          <a:bodyPr/>
          <a:lstStyle/>
          <a:p>
            <a:r>
              <a:rPr lang="en-ZA" dirty="0"/>
              <a:t>Internal moderation ensures that assessments conducted by a single learning provider, are consistent, accurate and well-designed.</a:t>
            </a:r>
          </a:p>
          <a:p>
            <a:endParaRPr lang="en-ZA" dirty="0"/>
          </a:p>
        </p:txBody>
      </p:sp>
    </p:spTree>
    <p:extLst>
      <p:ext uri="{BB962C8B-B14F-4D97-AF65-F5344CB8AC3E}">
        <p14:creationId xmlns:p14="http://schemas.microsoft.com/office/powerpoint/2010/main" val="11877442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Moderation Methods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46</a:t>
            </a:fld>
            <a:endParaRPr lang="en-ZA" dirty="0"/>
          </a:p>
        </p:txBody>
      </p:sp>
      <p:sp>
        <p:nvSpPr>
          <p:cNvPr id="5" name="Content Placeholder 4"/>
          <p:cNvSpPr>
            <a:spLocks noGrp="1"/>
          </p:cNvSpPr>
          <p:nvPr>
            <p:ph sz="quarter" idx="1"/>
          </p:nvPr>
        </p:nvSpPr>
        <p:spPr/>
        <p:txBody>
          <a:bodyPr/>
          <a:lstStyle/>
          <a:p>
            <a:r>
              <a:rPr lang="en-ZA" dirty="0"/>
              <a:t>Internal moderation occurs in three phases:</a:t>
            </a:r>
          </a:p>
          <a:p>
            <a:pPr lvl="1"/>
            <a:r>
              <a:rPr lang="en-ZA" dirty="0"/>
              <a:t>Design.</a:t>
            </a:r>
          </a:p>
          <a:p>
            <a:pPr lvl="1"/>
            <a:r>
              <a:rPr lang="en-ZA" dirty="0"/>
              <a:t>Implementation.</a:t>
            </a:r>
          </a:p>
          <a:p>
            <a:pPr lvl="1"/>
            <a:r>
              <a:rPr lang="en-ZA" dirty="0"/>
              <a:t>Review.</a:t>
            </a:r>
          </a:p>
          <a:p>
            <a:endParaRPr lang="en-ZA" dirty="0"/>
          </a:p>
        </p:txBody>
      </p:sp>
    </p:spTree>
    <p:extLst>
      <p:ext uri="{BB962C8B-B14F-4D97-AF65-F5344CB8AC3E}">
        <p14:creationId xmlns:p14="http://schemas.microsoft.com/office/powerpoint/2010/main" val="53689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Design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47</a:t>
            </a:fld>
            <a:endParaRPr lang="en-ZA" dirty="0"/>
          </a:p>
        </p:txBody>
      </p:sp>
      <p:sp>
        <p:nvSpPr>
          <p:cNvPr id="5" name="Content Placeholder 4"/>
          <p:cNvSpPr>
            <a:spLocks noGrp="1"/>
          </p:cNvSpPr>
          <p:nvPr>
            <p:ph sz="quarter" idx="1"/>
          </p:nvPr>
        </p:nvSpPr>
        <p:spPr/>
        <p:txBody>
          <a:bodyPr/>
          <a:lstStyle/>
          <a:p>
            <a:r>
              <a:rPr lang="en-ZA" dirty="0"/>
              <a:t>The choice and design of assessment methods and instruments must be appropriate to the unit standard and qualifications being assessed.</a:t>
            </a:r>
          </a:p>
          <a:p>
            <a:endParaRPr lang="en-ZA" dirty="0"/>
          </a:p>
        </p:txBody>
      </p:sp>
    </p:spTree>
    <p:extLst>
      <p:ext uri="{BB962C8B-B14F-4D97-AF65-F5344CB8AC3E}">
        <p14:creationId xmlns:p14="http://schemas.microsoft.com/office/powerpoint/2010/main" val="14985579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Implementation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48</a:t>
            </a:fld>
            <a:endParaRPr lang="en-ZA" dirty="0"/>
          </a:p>
        </p:txBody>
      </p:sp>
      <p:sp>
        <p:nvSpPr>
          <p:cNvPr id="5" name="Content Placeholder 4"/>
          <p:cNvSpPr>
            <a:spLocks noGrp="1"/>
          </p:cNvSpPr>
          <p:nvPr>
            <p:ph sz="quarter" idx="1"/>
          </p:nvPr>
        </p:nvSpPr>
        <p:spPr/>
        <p:txBody>
          <a:bodyPr/>
          <a:lstStyle/>
          <a:p>
            <a:r>
              <a:rPr lang="en-ZA" dirty="0"/>
              <a:t>The assessment must be conducted appropriately and match the specifications of unit standards and qualifications. </a:t>
            </a:r>
          </a:p>
          <a:p>
            <a:r>
              <a:rPr lang="en-ZA" dirty="0"/>
              <a:t>This includes ensuring that the appropriate arrangements have been made and that there are regular discussions among assessors.</a:t>
            </a:r>
          </a:p>
          <a:p>
            <a:endParaRPr lang="en-ZA" dirty="0"/>
          </a:p>
        </p:txBody>
      </p:sp>
    </p:spTree>
    <p:extLst>
      <p:ext uri="{BB962C8B-B14F-4D97-AF65-F5344CB8AC3E}">
        <p14:creationId xmlns:p14="http://schemas.microsoft.com/office/powerpoint/2010/main" val="209397030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Review</a:t>
            </a:r>
          </a:p>
        </p:txBody>
      </p:sp>
      <p:sp>
        <p:nvSpPr>
          <p:cNvPr id="4" name="Slide Number Placeholder 3"/>
          <p:cNvSpPr>
            <a:spLocks noGrp="1"/>
          </p:cNvSpPr>
          <p:nvPr>
            <p:ph type="sldNum" sz="quarter" idx="12"/>
          </p:nvPr>
        </p:nvSpPr>
        <p:spPr/>
        <p:txBody>
          <a:bodyPr/>
          <a:lstStyle/>
          <a:p>
            <a:fld id="{32F83655-DC73-417F-8B26-EB7A1DBB5382}" type="slidenum">
              <a:rPr lang="en-ZA" smtClean="0"/>
              <a:pPr/>
              <a:t>49</a:t>
            </a:fld>
            <a:endParaRPr lang="en-ZA" dirty="0"/>
          </a:p>
        </p:txBody>
      </p:sp>
      <p:sp>
        <p:nvSpPr>
          <p:cNvPr id="5" name="Content Placeholder 4"/>
          <p:cNvSpPr>
            <a:spLocks noGrp="1"/>
          </p:cNvSpPr>
          <p:nvPr>
            <p:ph sz="quarter" idx="1"/>
          </p:nvPr>
        </p:nvSpPr>
        <p:spPr/>
        <p:txBody>
          <a:bodyPr/>
          <a:lstStyle/>
          <a:p>
            <a:r>
              <a:rPr lang="en-ZA" dirty="0"/>
              <a:t>Any lessons learnt from the 2 previous stages should be considered and the necessary changes must be made.</a:t>
            </a:r>
          </a:p>
          <a:p>
            <a:endParaRPr lang="en-ZA" dirty="0"/>
          </a:p>
        </p:txBody>
      </p:sp>
    </p:spTree>
    <p:extLst>
      <p:ext uri="{BB962C8B-B14F-4D97-AF65-F5344CB8AC3E}">
        <p14:creationId xmlns:p14="http://schemas.microsoft.com/office/powerpoint/2010/main" val="2710460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Overview</a:t>
            </a:r>
          </a:p>
        </p:txBody>
      </p:sp>
      <p:sp>
        <p:nvSpPr>
          <p:cNvPr id="4" name="Slide Number Placeholder 3"/>
          <p:cNvSpPr>
            <a:spLocks noGrp="1"/>
          </p:cNvSpPr>
          <p:nvPr>
            <p:ph type="sldNum" sz="quarter" idx="12"/>
          </p:nvPr>
        </p:nvSpPr>
        <p:spPr/>
        <p:txBody>
          <a:bodyPr/>
          <a:lstStyle/>
          <a:p>
            <a:fld id="{32F83655-DC73-417F-8B26-EB7A1DBB5382}" type="slidenum">
              <a:rPr lang="en-ZA" smtClean="0"/>
              <a:pPr/>
              <a:t>5</a:t>
            </a:fld>
            <a:endParaRPr lang="en-ZA" dirty="0"/>
          </a:p>
        </p:txBody>
      </p:sp>
      <p:sp>
        <p:nvSpPr>
          <p:cNvPr id="5" name="Content Placeholder 4"/>
          <p:cNvSpPr>
            <a:spLocks noGrp="1"/>
          </p:cNvSpPr>
          <p:nvPr>
            <p:ph sz="quarter" idx="1"/>
          </p:nvPr>
        </p:nvSpPr>
        <p:spPr/>
        <p:txBody>
          <a:bodyPr/>
          <a:lstStyle/>
          <a:p>
            <a:pPr marL="0" lvl="0" indent="0">
              <a:lnSpc>
                <a:spcPct val="150000"/>
              </a:lnSpc>
              <a:spcBef>
                <a:spcPts val="0"/>
              </a:spcBef>
              <a:buClrTx/>
              <a:buSzTx/>
              <a:buNone/>
            </a:pPr>
            <a:r>
              <a:rPr lang="en-ZA" b="1" dirty="0">
                <a:solidFill>
                  <a:srgbClr val="000066"/>
                </a:solidFill>
              </a:rPr>
              <a:t>Section 6 – 		Summative assessment – Workplace 			assignments</a:t>
            </a:r>
            <a:endParaRPr lang="en-US" dirty="0">
              <a:solidFill>
                <a:srgbClr val="000066"/>
              </a:solidFill>
            </a:endParaRPr>
          </a:p>
          <a:p>
            <a:pPr marL="0" lvl="0" indent="0">
              <a:lnSpc>
                <a:spcPct val="150000"/>
              </a:lnSpc>
              <a:spcBef>
                <a:spcPts val="0"/>
              </a:spcBef>
              <a:buClrTx/>
              <a:buSzTx/>
              <a:buNone/>
            </a:pPr>
            <a:r>
              <a:rPr lang="en-ZA" b="1" dirty="0">
                <a:solidFill>
                  <a:srgbClr val="000066"/>
                </a:solidFill>
              </a:rPr>
              <a:t>Section 7 – 		Feedback</a:t>
            </a:r>
            <a:endParaRPr lang="en-US" dirty="0">
              <a:solidFill>
                <a:srgbClr val="000066"/>
              </a:solidFill>
            </a:endParaRPr>
          </a:p>
          <a:p>
            <a:pPr marL="0" lvl="0" indent="0">
              <a:lnSpc>
                <a:spcPct val="150000"/>
              </a:lnSpc>
              <a:spcBef>
                <a:spcPts val="0"/>
              </a:spcBef>
              <a:buClrTx/>
              <a:buSzTx/>
              <a:buNone/>
            </a:pPr>
            <a:r>
              <a:rPr lang="en-ZA" b="1" dirty="0">
                <a:solidFill>
                  <a:srgbClr val="000066"/>
                </a:solidFill>
              </a:rPr>
              <a:t>Section 8 – 10		Additional Evidence</a:t>
            </a:r>
            <a:endParaRPr lang="en-US" dirty="0">
              <a:solidFill>
                <a:srgbClr val="000066"/>
              </a:solidFill>
            </a:endParaRPr>
          </a:p>
          <a:p>
            <a:endParaRPr lang="en-ZA" dirty="0"/>
          </a:p>
        </p:txBody>
      </p:sp>
    </p:spTree>
    <p:extLst>
      <p:ext uri="{BB962C8B-B14F-4D97-AF65-F5344CB8AC3E}">
        <p14:creationId xmlns:p14="http://schemas.microsoft.com/office/powerpoint/2010/main" val="201589043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Internal Moderation</a:t>
            </a:r>
          </a:p>
        </p:txBody>
      </p:sp>
      <p:sp>
        <p:nvSpPr>
          <p:cNvPr id="4" name="Slide Number Placeholder 3"/>
          <p:cNvSpPr>
            <a:spLocks noGrp="1"/>
          </p:cNvSpPr>
          <p:nvPr>
            <p:ph type="sldNum" sz="quarter" idx="12"/>
          </p:nvPr>
        </p:nvSpPr>
        <p:spPr/>
        <p:txBody>
          <a:bodyPr/>
          <a:lstStyle/>
          <a:p>
            <a:fld id="{042AED99-7FB4-404E-8A97-64753DCE42EC}" type="slidenum">
              <a:rPr lang="en-US" smtClean="0"/>
              <a:pPr/>
              <a:t>50</a:t>
            </a:fld>
            <a:endParaRPr lang="en-US" dirty="0"/>
          </a:p>
        </p:txBody>
      </p:sp>
      <p:sp>
        <p:nvSpPr>
          <p:cNvPr id="5" name="Content Placeholder 4"/>
          <p:cNvSpPr>
            <a:spLocks noGrp="1"/>
          </p:cNvSpPr>
          <p:nvPr>
            <p:ph sz="quarter" idx="1"/>
          </p:nvPr>
        </p:nvSpPr>
        <p:spPr/>
        <p:txBody>
          <a:bodyPr/>
          <a:lstStyle/>
          <a:p>
            <a:r>
              <a:rPr lang="en-ZA" dirty="0"/>
              <a:t>Accredited providers should have individuals that manage their internal moderation systems.</a:t>
            </a:r>
          </a:p>
          <a:p>
            <a:endParaRPr lang="en-ZA" dirty="0"/>
          </a:p>
        </p:txBody>
      </p:sp>
    </p:spTree>
    <p:extLst>
      <p:ext uri="{BB962C8B-B14F-4D97-AF65-F5344CB8AC3E}">
        <p14:creationId xmlns:p14="http://schemas.microsoft.com/office/powerpoint/2010/main" val="126603349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Internal Moderation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51</a:t>
            </a:fld>
            <a:endParaRPr lang="en-ZA" dirty="0"/>
          </a:p>
        </p:txBody>
      </p:sp>
      <p:sp>
        <p:nvSpPr>
          <p:cNvPr id="5" name="Content Placeholder 4"/>
          <p:cNvSpPr>
            <a:spLocks noGrp="1"/>
          </p:cNvSpPr>
          <p:nvPr>
            <p:ph sz="quarter" idx="1"/>
          </p:nvPr>
        </p:nvSpPr>
        <p:spPr/>
        <p:txBody>
          <a:bodyPr>
            <a:normAutofit/>
          </a:bodyPr>
          <a:lstStyle/>
          <a:p>
            <a:r>
              <a:rPr lang="en-ZA" dirty="0"/>
              <a:t>Internal moderators should:</a:t>
            </a:r>
          </a:p>
          <a:p>
            <a:r>
              <a:rPr lang="en-ZA" dirty="0"/>
              <a:t>Establish systems to standardize assessment, including the plans for internal moderation.</a:t>
            </a:r>
          </a:p>
          <a:p>
            <a:r>
              <a:rPr lang="en-ZA" dirty="0"/>
              <a:t>Monitor consistency of assessment records.</a:t>
            </a:r>
          </a:p>
          <a:p>
            <a:r>
              <a:rPr lang="en-ZA" dirty="0"/>
              <a:t>Check the design of assessment materials for appropriateness before they are used. </a:t>
            </a:r>
          </a:p>
          <a:p>
            <a:r>
              <a:rPr lang="en-ZA" dirty="0"/>
              <a:t>Monitor assessment processes. </a:t>
            </a:r>
          </a:p>
          <a:p>
            <a:r>
              <a:rPr lang="en-ZA" dirty="0"/>
              <a:t>Check learners evidence. </a:t>
            </a:r>
          </a:p>
          <a:p>
            <a:r>
              <a:rPr lang="en-ZA" dirty="0"/>
              <a:t>Check the results and decisions of assessor for consistency.</a:t>
            </a:r>
          </a:p>
          <a:p>
            <a:r>
              <a:rPr lang="en-ZA" dirty="0"/>
              <a:t>Co-ordinate assessor meetings.</a:t>
            </a:r>
          </a:p>
          <a:p>
            <a:endParaRPr lang="en-ZA" dirty="0"/>
          </a:p>
        </p:txBody>
      </p:sp>
    </p:spTree>
    <p:extLst>
      <p:ext uri="{BB962C8B-B14F-4D97-AF65-F5344CB8AC3E}">
        <p14:creationId xmlns:p14="http://schemas.microsoft.com/office/powerpoint/2010/main" val="108899230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Internal Moderation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52</a:t>
            </a:fld>
            <a:endParaRPr lang="en-ZA" dirty="0"/>
          </a:p>
        </p:txBody>
      </p:sp>
      <p:sp>
        <p:nvSpPr>
          <p:cNvPr id="5" name="Content Placeholder 4"/>
          <p:cNvSpPr>
            <a:spLocks noGrp="1"/>
          </p:cNvSpPr>
          <p:nvPr>
            <p:ph sz="quarter" idx="1"/>
          </p:nvPr>
        </p:nvSpPr>
        <p:spPr/>
        <p:txBody>
          <a:bodyPr>
            <a:normAutofit/>
          </a:bodyPr>
          <a:lstStyle/>
          <a:p>
            <a:r>
              <a:rPr lang="en-ZA" dirty="0"/>
              <a:t>Liaise with external moderators.</a:t>
            </a:r>
          </a:p>
          <a:p>
            <a:r>
              <a:rPr lang="en-ZA" dirty="0"/>
              <a:t>Provide appropriate and necessary support, advice and guidance to assessors.</a:t>
            </a:r>
          </a:p>
          <a:p>
            <a:endParaRPr lang="en-ZA" dirty="0"/>
          </a:p>
        </p:txBody>
      </p:sp>
    </p:spTree>
    <p:extLst>
      <p:ext uri="{BB962C8B-B14F-4D97-AF65-F5344CB8AC3E}">
        <p14:creationId xmlns:p14="http://schemas.microsoft.com/office/powerpoint/2010/main" val="23172151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External Moderation</a:t>
            </a:r>
          </a:p>
        </p:txBody>
      </p:sp>
      <p:sp>
        <p:nvSpPr>
          <p:cNvPr id="4" name="Slide Number Placeholder 3"/>
          <p:cNvSpPr>
            <a:spLocks noGrp="1"/>
          </p:cNvSpPr>
          <p:nvPr>
            <p:ph type="sldNum" sz="quarter" idx="12"/>
          </p:nvPr>
        </p:nvSpPr>
        <p:spPr/>
        <p:txBody>
          <a:bodyPr/>
          <a:lstStyle/>
          <a:p>
            <a:fld id="{042AED99-7FB4-404E-8A97-64753DCE42EC}" type="slidenum">
              <a:rPr lang="en-US" smtClean="0"/>
              <a:pPr/>
              <a:t>53</a:t>
            </a:fld>
            <a:endParaRPr lang="en-US" dirty="0"/>
          </a:p>
        </p:txBody>
      </p:sp>
      <p:sp>
        <p:nvSpPr>
          <p:cNvPr id="5" name="Content Placeholder 4"/>
          <p:cNvSpPr>
            <a:spLocks noGrp="1"/>
          </p:cNvSpPr>
          <p:nvPr>
            <p:ph sz="quarter" idx="1"/>
          </p:nvPr>
        </p:nvSpPr>
        <p:spPr/>
        <p:txBody>
          <a:bodyPr/>
          <a:lstStyle/>
          <a:p>
            <a:r>
              <a:rPr lang="en-ZA" dirty="0"/>
              <a:t>External moderation is a means of ensuring that 2 or more providers delivering programmes to the same unit standards and qualifications are assessing consistently to the same standard, and in a well-designed manner.</a:t>
            </a:r>
          </a:p>
          <a:p>
            <a:endParaRPr lang="en-ZA" dirty="0"/>
          </a:p>
        </p:txBody>
      </p:sp>
    </p:spTree>
    <p:extLst>
      <p:ext uri="{BB962C8B-B14F-4D97-AF65-F5344CB8AC3E}">
        <p14:creationId xmlns:p14="http://schemas.microsoft.com/office/powerpoint/2010/main" val="41393781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External Moderation Involves 1</a:t>
            </a:r>
          </a:p>
        </p:txBody>
      </p:sp>
      <p:sp>
        <p:nvSpPr>
          <p:cNvPr id="4" name="Slide Number Placeholder 3"/>
          <p:cNvSpPr>
            <a:spLocks noGrp="1"/>
          </p:cNvSpPr>
          <p:nvPr>
            <p:ph type="sldNum" sz="quarter" idx="12"/>
          </p:nvPr>
        </p:nvSpPr>
        <p:spPr/>
        <p:txBody>
          <a:bodyPr/>
          <a:lstStyle/>
          <a:p>
            <a:fld id="{32F83655-DC73-417F-8B26-EB7A1DBB5382}" type="slidenum">
              <a:rPr lang="en-ZA" smtClean="0"/>
              <a:pPr/>
              <a:t>54</a:t>
            </a:fld>
            <a:endParaRPr lang="en-ZA" dirty="0"/>
          </a:p>
        </p:txBody>
      </p:sp>
      <p:sp>
        <p:nvSpPr>
          <p:cNvPr id="5" name="Content Placeholder 4"/>
          <p:cNvSpPr>
            <a:spLocks noGrp="1"/>
          </p:cNvSpPr>
          <p:nvPr>
            <p:ph sz="quarter" idx="1"/>
          </p:nvPr>
        </p:nvSpPr>
        <p:spPr/>
        <p:txBody>
          <a:bodyPr/>
          <a:lstStyle/>
          <a:p>
            <a:r>
              <a:rPr lang="en-ZA" dirty="0"/>
              <a:t>External moderation involves:</a:t>
            </a:r>
          </a:p>
          <a:p>
            <a:pPr lvl="1"/>
            <a:r>
              <a:rPr lang="en-ZA" dirty="0"/>
              <a:t>Checking that the systems required to support the provision of learning programmes across the institution/learning site are appropriate and working effectively.</a:t>
            </a:r>
          </a:p>
          <a:p>
            <a:pPr lvl="1"/>
            <a:r>
              <a:rPr lang="en-ZA" dirty="0"/>
              <a:t>Providing advice and guidance to providers.</a:t>
            </a:r>
          </a:p>
          <a:p>
            <a:pPr lvl="1"/>
            <a:r>
              <a:rPr lang="en-ZA" dirty="0"/>
              <a:t>Maintaining an overview of provision across providers.</a:t>
            </a:r>
          </a:p>
          <a:p>
            <a:pPr lvl="1"/>
            <a:r>
              <a:rPr lang="en-ZA" dirty="0"/>
              <a:t>Checking that all the staff involved in assessment are appropriately qualified and experienced.</a:t>
            </a:r>
          </a:p>
          <a:p>
            <a:endParaRPr lang="en-ZA" dirty="0"/>
          </a:p>
        </p:txBody>
      </p:sp>
    </p:spTree>
    <p:extLst>
      <p:ext uri="{BB962C8B-B14F-4D97-AF65-F5344CB8AC3E}">
        <p14:creationId xmlns:p14="http://schemas.microsoft.com/office/powerpoint/2010/main" val="12234153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External Moderation Involves 2</a:t>
            </a:r>
          </a:p>
        </p:txBody>
      </p:sp>
      <p:sp>
        <p:nvSpPr>
          <p:cNvPr id="4" name="Slide Number Placeholder 3"/>
          <p:cNvSpPr>
            <a:spLocks noGrp="1"/>
          </p:cNvSpPr>
          <p:nvPr>
            <p:ph type="sldNum" sz="quarter" idx="12"/>
          </p:nvPr>
        </p:nvSpPr>
        <p:spPr/>
        <p:txBody>
          <a:bodyPr/>
          <a:lstStyle/>
          <a:p>
            <a:fld id="{32F83655-DC73-417F-8B26-EB7A1DBB5382}" type="slidenum">
              <a:rPr lang="en-ZA" smtClean="0"/>
              <a:pPr/>
              <a:t>55</a:t>
            </a:fld>
            <a:endParaRPr lang="en-ZA" dirty="0"/>
          </a:p>
        </p:txBody>
      </p:sp>
      <p:sp>
        <p:nvSpPr>
          <p:cNvPr id="5" name="Content Placeholder 4"/>
          <p:cNvSpPr>
            <a:spLocks noGrp="1"/>
          </p:cNvSpPr>
          <p:nvPr>
            <p:ph sz="quarter" idx="1"/>
          </p:nvPr>
        </p:nvSpPr>
        <p:spPr/>
        <p:txBody>
          <a:bodyPr/>
          <a:lstStyle/>
          <a:p>
            <a:pPr lvl="1"/>
            <a:r>
              <a:rPr lang="en-ZA" dirty="0"/>
              <a:t>Checking the credibility of assessment methods and instruments.</a:t>
            </a:r>
          </a:p>
          <a:p>
            <a:pPr lvl="1"/>
            <a:r>
              <a:rPr lang="en-ZA" dirty="0"/>
              <a:t>Checking internal moderation systems.</a:t>
            </a:r>
          </a:p>
          <a:p>
            <a:pPr lvl="1"/>
            <a:r>
              <a:rPr lang="en-ZA" dirty="0"/>
              <a:t>Doing thorough sampling, monitoring and observing assessment processes and learners’ evidence to ensure consistency across providers.</a:t>
            </a:r>
          </a:p>
          <a:p>
            <a:pPr lvl="1"/>
            <a:r>
              <a:rPr lang="en-ZA" dirty="0"/>
              <a:t>Checking assessors’ decisions.</a:t>
            </a:r>
          </a:p>
          <a:p>
            <a:endParaRPr lang="en-ZA" dirty="0"/>
          </a:p>
        </p:txBody>
      </p:sp>
    </p:spTree>
    <p:extLst>
      <p:ext uri="{BB962C8B-B14F-4D97-AF65-F5344CB8AC3E}">
        <p14:creationId xmlns:p14="http://schemas.microsoft.com/office/powerpoint/2010/main" val="56083934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External Moderation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56</a:t>
            </a:fld>
            <a:endParaRPr lang="en-ZA" dirty="0"/>
          </a:p>
        </p:txBody>
      </p:sp>
      <p:sp>
        <p:nvSpPr>
          <p:cNvPr id="5" name="Content Placeholder 4"/>
          <p:cNvSpPr>
            <a:spLocks noGrp="1"/>
          </p:cNvSpPr>
          <p:nvPr>
            <p:ph sz="quarter" idx="1"/>
          </p:nvPr>
        </p:nvSpPr>
        <p:spPr/>
        <p:txBody>
          <a:bodyPr/>
          <a:lstStyle/>
          <a:p>
            <a:r>
              <a:rPr lang="en-ZA" dirty="0"/>
              <a:t>Individuals who will be external moderators should: </a:t>
            </a:r>
          </a:p>
          <a:p>
            <a:pPr lvl="1"/>
            <a:r>
              <a:rPr lang="en-ZA" dirty="0"/>
              <a:t>Be experienced.</a:t>
            </a:r>
          </a:p>
          <a:p>
            <a:pPr lvl="1"/>
            <a:r>
              <a:rPr lang="en-ZA" dirty="0"/>
              <a:t>Know the learning area well.</a:t>
            </a:r>
          </a:p>
          <a:p>
            <a:pPr lvl="1"/>
            <a:r>
              <a:rPr lang="en-ZA" dirty="0"/>
              <a:t>Have undergone training for moderation.</a:t>
            </a:r>
          </a:p>
          <a:p>
            <a:pPr lvl="1"/>
            <a:r>
              <a:rPr lang="en-ZA" dirty="0"/>
              <a:t>Have credibility among, assessors and within their area of knowledge and expertise.</a:t>
            </a:r>
          </a:p>
          <a:p>
            <a:endParaRPr lang="en-ZA" dirty="0"/>
          </a:p>
        </p:txBody>
      </p:sp>
    </p:spTree>
    <p:extLst>
      <p:ext uri="{BB962C8B-B14F-4D97-AF65-F5344CB8AC3E}">
        <p14:creationId xmlns:p14="http://schemas.microsoft.com/office/powerpoint/2010/main" val="417049289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External Moderation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57</a:t>
            </a:fld>
            <a:endParaRPr lang="en-ZA" dirty="0"/>
          </a:p>
        </p:txBody>
      </p:sp>
      <p:sp>
        <p:nvSpPr>
          <p:cNvPr id="5" name="Content Placeholder 4"/>
          <p:cNvSpPr>
            <a:spLocks noGrp="1"/>
          </p:cNvSpPr>
          <p:nvPr>
            <p:ph sz="quarter" idx="1"/>
          </p:nvPr>
        </p:nvSpPr>
        <p:spPr/>
        <p:txBody>
          <a:bodyPr/>
          <a:lstStyle/>
          <a:p>
            <a:r>
              <a:rPr lang="en-ZA" dirty="0"/>
              <a:t>The following are examples of agents:</a:t>
            </a:r>
          </a:p>
          <a:p>
            <a:pPr lvl="1"/>
            <a:r>
              <a:rPr lang="en-ZA" dirty="0"/>
              <a:t>A panel established to oversee the assessment of unit standards or qualifications.</a:t>
            </a:r>
          </a:p>
          <a:p>
            <a:pPr lvl="1"/>
            <a:r>
              <a:rPr lang="en-ZA" dirty="0"/>
              <a:t>A national professional association.</a:t>
            </a:r>
          </a:p>
          <a:p>
            <a:pPr lvl="1"/>
            <a:r>
              <a:rPr lang="en-ZA" dirty="0"/>
              <a:t>An individual provider or consortium of providers.</a:t>
            </a:r>
          </a:p>
          <a:p>
            <a:pPr lvl="1"/>
            <a:r>
              <a:rPr lang="en-ZA" dirty="0"/>
              <a:t>Private consultants.</a:t>
            </a:r>
          </a:p>
          <a:p>
            <a:endParaRPr lang="en-ZA" dirty="0"/>
          </a:p>
        </p:txBody>
      </p:sp>
    </p:spTree>
    <p:extLst>
      <p:ext uri="{BB962C8B-B14F-4D97-AF65-F5344CB8AC3E}">
        <p14:creationId xmlns:p14="http://schemas.microsoft.com/office/powerpoint/2010/main" val="243600111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Moderation Methods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58</a:t>
            </a:fld>
            <a:endParaRPr lang="en-ZA" dirty="0"/>
          </a:p>
        </p:txBody>
      </p:sp>
      <p:sp>
        <p:nvSpPr>
          <p:cNvPr id="5" name="Content Placeholder 4"/>
          <p:cNvSpPr>
            <a:spLocks noGrp="1"/>
          </p:cNvSpPr>
          <p:nvPr>
            <p:ph sz="quarter" idx="1"/>
          </p:nvPr>
        </p:nvSpPr>
        <p:spPr/>
        <p:txBody>
          <a:bodyPr/>
          <a:lstStyle/>
          <a:p>
            <a:r>
              <a:rPr lang="en-ZA" dirty="0"/>
              <a:t>The moderation models that will be covered in this section is:</a:t>
            </a:r>
          </a:p>
          <a:p>
            <a:pPr lvl="1"/>
            <a:r>
              <a:rPr lang="en-ZA" dirty="0"/>
              <a:t>Assessor-moderator comparisons.</a:t>
            </a:r>
          </a:p>
          <a:p>
            <a:pPr lvl="1"/>
            <a:r>
              <a:rPr lang="en-ZA" dirty="0"/>
              <a:t>Cross-moderation practices.</a:t>
            </a:r>
          </a:p>
          <a:p>
            <a:pPr lvl="1"/>
            <a:r>
              <a:rPr lang="en-ZA" dirty="0"/>
              <a:t>Statistical moderation.</a:t>
            </a:r>
          </a:p>
          <a:p>
            <a:endParaRPr lang="en-ZA" dirty="0"/>
          </a:p>
        </p:txBody>
      </p:sp>
    </p:spTree>
    <p:extLst>
      <p:ext uri="{BB962C8B-B14F-4D97-AF65-F5344CB8AC3E}">
        <p14:creationId xmlns:p14="http://schemas.microsoft.com/office/powerpoint/2010/main" val="310181099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Assessor-Moderation Comparison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59</a:t>
            </a:fld>
            <a:endParaRPr lang="en-ZA" dirty="0"/>
          </a:p>
        </p:txBody>
      </p:sp>
      <p:sp>
        <p:nvSpPr>
          <p:cNvPr id="5" name="Content Placeholder 4"/>
          <p:cNvSpPr>
            <a:spLocks noGrp="1"/>
          </p:cNvSpPr>
          <p:nvPr>
            <p:ph sz="quarter" idx="1"/>
          </p:nvPr>
        </p:nvSpPr>
        <p:spPr/>
        <p:txBody>
          <a:bodyPr/>
          <a:lstStyle/>
          <a:p>
            <a:r>
              <a:rPr lang="en-ZA" dirty="0"/>
              <a:t>This an interpretive moderation practice and involves the following process</a:t>
            </a:r>
          </a:p>
          <a:p>
            <a:endParaRPr lang="en-ZA" dirty="0"/>
          </a:p>
        </p:txBody>
      </p:sp>
      <p:graphicFrame>
        <p:nvGraphicFramePr>
          <p:cNvPr id="6" name="Table 5"/>
          <p:cNvGraphicFramePr>
            <a:graphicFrameLocks noGrp="1"/>
          </p:cNvGraphicFramePr>
          <p:nvPr>
            <p:extLst>
              <p:ext uri="{D42A27DB-BD31-4B8C-83A1-F6EECF244321}">
                <p14:modId xmlns:p14="http://schemas.microsoft.com/office/powerpoint/2010/main" val="3905410396"/>
              </p:ext>
            </p:extLst>
          </p:nvPr>
        </p:nvGraphicFramePr>
        <p:xfrm>
          <a:off x="467544" y="2853505"/>
          <a:ext cx="8219256" cy="370840"/>
        </p:xfrm>
        <a:graphic>
          <a:graphicData uri="http://schemas.openxmlformats.org/drawingml/2006/table">
            <a:tbl>
              <a:tblPr firstRow="1" bandRow="1">
                <a:tableStyleId>{5C22544A-7EE6-4342-B048-85BDC9FD1C3A}</a:tableStyleId>
              </a:tblPr>
              <a:tblGrid>
                <a:gridCol w="1394338">
                  <a:extLst>
                    <a:ext uri="{9D8B030D-6E8A-4147-A177-3AD203B41FA5}">
                      <a16:colId xmlns:a16="http://schemas.microsoft.com/office/drawing/2014/main" val="20000"/>
                    </a:ext>
                  </a:extLst>
                </a:gridCol>
                <a:gridCol w="6824918">
                  <a:extLst>
                    <a:ext uri="{9D8B030D-6E8A-4147-A177-3AD203B41FA5}">
                      <a16:colId xmlns:a16="http://schemas.microsoft.com/office/drawing/2014/main" val="20001"/>
                    </a:ext>
                  </a:extLst>
                </a:gridCol>
              </a:tblGrid>
              <a:tr h="370840">
                <a:tc>
                  <a:txBody>
                    <a:bodyPr/>
                    <a:lstStyle/>
                    <a:p>
                      <a:pPr algn="ctr"/>
                      <a:r>
                        <a:rPr lang="en-ZA" dirty="0"/>
                        <a:t>Step</a:t>
                      </a:r>
                    </a:p>
                  </a:txBody>
                  <a:tcPr/>
                </a:tc>
                <a:tc>
                  <a:txBody>
                    <a:bodyPr/>
                    <a:lstStyle/>
                    <a:p>
                      <a:pPr algn="ctr"/>
                      <a:r>
                        <a:rPr lang="en-ZA" dirty="0"/>
                        <a:t>Action</a:t>
                      </a:r>
                    </a:p>
                  </a:txBody>
                  <a:tcPr/>
                </a:tc>
                <a:extLst>
                  <a:ext uri="{0D108BD9-81ED-4DB2-BD59-A6C34878D82A}">
                    <a16:rowId xmlns:a16="http://schemas.microsoft.com/office/drawing/2014/main" val="10000"/>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611080219"/>
              </p:ext>
            </p:extLst>
          </p:nvPr>
        </p:nvGraphicFramePr>
        <p:xfrm>
          <a:off x="467544" y="3213545"/>
          <a:ext cx="8219256" cy="406908"/>
        </p:xfrm>
        <a:graphic>
          <a:graphicData uri="http://schemas.openxmlformats.org/drawingml/2006/table">
            <a:tbl>
              <a:tblPr firstRow="1" bandRow="1">
                <a:tableStyleId>{5C22544A-7EE6-4342-B048-85BDC9FD1C3A}</a:tableStyleId>
              </a:tblPr>
              <a:tblGrid>
                <a:gridCol w="1394338">
                  <a:extLst>
                    <a:ext uri="{9D8B030D-6E8A-4147-A177-3AD203B41FA5}">
                      <a16:colId xmlns:a16="http://schemas.microsoft.com/office/drawing/2014/main" val="20000"/>
                    </a:ext>
                  </a:extLst>
                </a:gridCol>
                <a:gridCol w="6824918">
                  <a:extLst>
                    <a:ext uri="{9D8B030D-6E8A-4147-A177-3AD203B41FA5}">
                      <a16:colId xmlns:a16="http://schemas.microsoft.com/office/drawing/2014/main" val="20001"/>
                    </a:ext>
                  </a:extLst>
                </a:gridCol>
              </a:tblGrid>
              <a:tr h="370840">
                <a:tc>
                  <a:txBody>
                    <a:bodyPr/>
                    <a:lstStyle/>
                    <a:p>
                      <a:pPr algn="ctr"/>
                      <a:r>
                        <a:rPr lang="en-ZA" b="0" dirty="0">
                          <a:solidFill>
                            <a:schemeClr val="tx1"/>
                          </a:solidFill>
                        </a:rPr>
                        <a:t>1</a:t>
                      </a:r>
                    </a:p>
                  </a:txBody>
                  <a:tcPr anchor="ctr">
                    <a:solidFill>
                      <a:schemeClr val="bg1">
                        <a:lumMod val="85000"/>
                      </a:schemeClr>
                    </a:solidFill>
                  </a:tcPr>
                </a:tc>
                <a:tc>
                  <a:txBody>
                    <a:bodyPr/>
                    <a:lstStyle/>
                    <a:p>
                      <a:pPr algn="just">
                        <a:lnSpc>
                          <a:spcPct val="115000"/>
                        </a:lnSpc>
                        <a:spcAft>
                          <a:spcPts val="0"/>
                        </a:spcAft>
                        <a:tabLst>
                          <a:tab pos="2637155" algn="ctr"/>
                          <a:tab pos="5274310" algn="r"/>
                          <a:tab pos="457200" algn="l"/>
                          <a:tab pos="2637155" algn="ctr"/>
                          <a:tab pos="5274310" algn="r"/>
                        </a:tabLst>
                      </a:pPr>
                      <a:r>
                        <a:rPr lang="en-ZA" sz="1800" b="0" dirty="0">
                          <a:solidFill>
                            <a:schemeClr val="tx1"/>
                          </a:solidFill>
                          <a:effectLst/>
                        </a:rPr>
                        <a:t>The assessor assesses the learner’s portfolio.</a:t>
                      </a:r>
                      <a:endParaRPr lang="en-ZA" sz="1800" b="0" dirty="0">
                        <a:solidFill>
                          <a:schemeClr val="tx1"/>
                        </a:solidFill>
                        <a:effectLst/>
                        <a:latin typeface="Arial"/>
                        <a:ea typeface="Times New Roman"/>
                      </a:endParaRPr>
                    </a:p>
                  </a:txBody>
                  <a:tcPr>
                    <a:solidFill>
                      <a:schemeClr val="bg1">
                        <a:lumMod val="85000"/>
                      </a:schemeClr>
                    </a:solidFill>
                  </a:tcPr>
                </a:tc>
                <a:extLst>
                  <a:ext uri="{0D108BD9-81ED-4DB2-BD59-A6C34878D82A}">
                    <a16:rowId xmlns:a16="http://schemas.microsoft.com/office/drawing/2014/main" val="10000"/>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832549418"/>
              </p:ext>
            </p:extLst>
          </p:nvPr>
        </p:nvGraphicFramePr>
        <p:xfrm>
          <a:off x="467544" y="3562785"/>
          <a:ext cx="8219256" cy="722376"/>
        </p:xfrm>
        <a:graphic>
          <a:graphicData uri="http://schemas.openxmlformats.org/drawingml/2006/table">
            <a:tbl>
              <a:tblPr firstRow="1" bandRow="1">
                <a:tableStyleId>{5C22544A-7EE6-4342-B048-85BDC9FD1C3A}</a:tableStyleId>
              </a:tblPr>
              <a:tblGrid>
                <a:gridCol w="1394338">
                  <a:extLst>
                    <a:ext uri="{9D8B030D-6E8A-4147-A177-3AD203B41FA5}">
                      <a16:colId xmlns:a16="http://schemas.microsoft.com/office/drawing/2014/main" val="20000"/>
                    </a:ext>
                  </a:extLst>
                </a:gridCol>
                <a:gridCol w="6824918">
                  <a:extLst>
                    <a:ext uri="{9D8B030D-6E8A-4147-A177-3AD203B41FA5}">
                      <a16:colId xmlns:a16="http://schemas.microsoft.com/office/drawing/2014/main" val="20001"/>
                    </a:ext>
                  </a:extLst>
                </a:gridCol>
              </a:tblGrid>
              <a:tr h="370840">
                <a:tc>
                  <a:txBody>
                    <a:bodyPr/>
                    <a:lstStyle/>
                    <a:p>
                      <a:pPr algn="ctr"/>
                      <a:r>
                        <a:rPr lang="en-ZA" b="0" dirty="0">
                          <a:solidFill>
                            <a:schemeClr val="tx1"/>
                          </a:solidFill>
                        </a:rPr>
                        <a:t>2</a:t>
                      </a:r>
                    </a:p>
                  </a:txBody>
                  <a:tcPr anchor="ctr">
                    <a:solidFill>
                      <a:schemeClr val="bg1">
                        <a:lumMod val="95000"/>
                      </a:schemeClr>
                    </a:solidFill>
                  </a:tcPr>
                </a:tc>
                <a:tc>
                  <a:txBody>
                    <a:bodyPr/>
                    <a:lstStyle/>
                    <a:p>
                      <a:pPr algn="l">
                        <a:lnSpc>
                          <a:spcPct val="115000"/>
                        </a:lnSpc>
                        <a:spcAft>
                          <a:spcPts val="0"/>
                        </a:spcAft>
                        <a:tabLst>
                          <a:tab pos="2637155" algn="ctr"/>
                          <a:tab pos="5274310" algn="r"/>
                          <a:tab pos="457200" algn="l"/>
                          <a:tab pos="2637155" algn="ctr"/>
                          <a:tab pos="5274310" algn="r"/>
                        </a:tabLst>
                      </a:pPr>
                      <a:r>
                        <a:rPr lang="en-ZA" sz="1800" b="0" dirty="0">
                          <a:solidFill>
                            <a:schemeClr val="tx1"/>
                          </a:solidFill>
                          <a:effectLst/>
                        </a:rPr>
                        <a:t>The moderator assesses a representative sample of the learner’s work (the sample must be selected by the moderator).</a:t>
                      </a:r>
                      <a:endParaRPr lang="en-ZA" sz="1800" b="0" dirty="0">
                        <a:solidFill>
                          <a:schemeClr val="tx1"/>
                        </a:solidFill>
                        <a:effectLst/>
                        <a:latin typeface="Arial"/>
                        <a:ea typeface="Times New Roman"/>
                      </a:endParaRPr>
                    </a:p>
                  </a:txBody>
                  <a:tcPr>
                    <a:solidFill>
                      <a:schemeClr val="bg1">
                        <a:lumMod val="95000"/>
                      </a:schemeClr>
                    </a:solidFill>
                  </a:tcPr>
                </a:tc>
                <a:extLst>
                  <a:ext uri="{0D108BD9-81ED-4DB2-BD59-A6C34878D82A}">
                    <a16:rowId xmlns:a16="http://schemas.microsoft.com/office/drawing/2014/main" val="10000"/>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054035308"/>
              </p:ext>
            </p:extLst>
          </p:nvPr>
        </p:nvGraphicFramePr>
        <p:xfrm>
          <a:off x="467544" y="4221657"/>
          <a:ext cx="8219256" cy="722376"/>
        </p:xfrm>
        <a:graphic>
          <a:graphicData uri="http://schemas.openxmlformats.org/drawingml/2006/table">
            <a:tbl>
              <a:tblPr firstRow="1" bandRow="1">
                <a:tableStyleId>{5C22544A-7EE6-4342-B048-85BDC9FD1C3A}</a:tableStyleId>
              </a:tblPr>
              <a:tblGrid>
                <a:gridCol w="1394338">
                  <a:extLst>
                    <a:ext uri="{9D8B030D-6E8A-4147-A177-3AD203B41FA5}">
                      <a16:colId xmlns:a16="http://schemas.microsoft.com/office/drawing/2014/main" val="20000"/>
                    </a:ext>
                  </a:extLst>
                </a:gridCol>
                <a:gridCol w="6824918">
                  <a:extLst>
                    <a:ext uri="{9D8B030D-6E8A-4147-A177-3AD203B41FA5}">
                      <a16:colId xmlns:a16="http://schemas.microsoft.com/office/drawing/2014/main" val="20001"/>
                    </a:ext>
                  </a:extLst>
                </a:gridCol>
              </a:tblGrid>
              <a:tr h="370840">
                <a:tc>
                  <a:txBody>
                    <a:bodyPr/>
                    <a:lstStyle/>
                    <a:p>
                      <a:pPr algn="ctr"/>
                      <a:r>
                        <a:rPr lang="en-ZA" b="0" dirty="0">
                          <a:solidFill>
                            <a:schemeClr val="tx1"/>
                          </a:solidFill>
                        </a:rPr>
                        <a:t>3</a:t>
                      </a:r>
                    </a:p>
                  </a:txBody>
                  <a:tcPr anchor="ctr">
                    <a:solidFill>
                      <a:schemeClr val="bg1">
                        <a:lumMod val="85000"/>
                      </a:schemeClr>
                    </a:solidFill>
                  </a:tcPr>
                </a:tc>
                <a:tc>
                  <a:txBody>
                    <a:bodyPr/>
                    <a:lstStyle/>
                    <a:p>
                      <a:pPr algn="just">
                        <a:lnSpc>
                          <a:spcPct val="115000"/>
                        </a:lnSpc>
                        <a:spcAft>
                          <a:spcPts val="0"/>
                        </a:spcAft>
                        <a:tabLst>
                          <a:tab pos="2637155" algn="ctr"/>
                          <a:tab pos="5274310" algn="r"/>
                          <a:tab pos="457200" algn="l"/>
                          <a:tab pos="2637155" algn="ctr"/>
                          <a:tab pos="5274310" algn="r"/>
                        </a:tabLst>
                      </a:pPr>
                      <a:r>
                        <a:rPr lang="en-ZA" sz="1800" b="0" dirty="0">
                          <a:solidFill>
                            <a:schemeClr val="tx1"/>
                          </a:solidFill>
                          <a:effectLst/>
                        </a:rPr>
                        <a:t>The moderator – on the basis of the sample – then adjusts all the results accordingly.</a:t>
                      </a:r>
                      <a:endParaRPr lang="en-ZA" sz="1800" b="0" dirty="0">
                        <a:solidFill>
                          <a:schemeClr val="tx1"/>
                        </a:solidFill>
                        <a:effectLst/>
                        <a:latin typeface="Arial"/>
                        <a:ea typeface="Times New Roman"/>
                      </a:endParaRPr>
                    </a:p>
                  </a:txBody>
                  <a:tcPr>
                    <a:solidFill>
                      <a:schemeClr val="bg1">
                        <a:lumMod val="85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349305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Categories Of Evidence</a:t>
            </a:r>
          </a:p>
        </p:txBody>
      </p:sp>
      <p:sp>
        <p:nvSpPr>
          <p:cNvPr id="4" name="Slide Number Placeholder 3"/>
          <p:cNvSpPr>
            <a:spLocks noGrp="1"/>
          </p:cNvSpPr>
          <p:nvPr>
            <p:ph type="sldNum" sz="quarter" idx="12"/>
          </p:nvPr>
        </p:nvSpPr>
        <p:spPr/>
        <p:txBody>
          <a:bodyPr/>
          <a:lstStyle/>
          <a:p>
            <a:fld id="{32F83655-DC73-417F-8B26-EB7A1DBB5382}" type="slidenum">
              <a:rPr lang="en-ZA" smtClean="0"/>
              <a:pPr/>
              <a:t>6</a:t>
            </a:fld>
            <a:endParaRPr lang="en-ZA" dirty="0"/>
          </a:p>
        </p:txBody>
      </p:sp>
      <p:sp>
        <p:nvSpPr>
          <p:cNvPr id="5" name="Content Placeholder 4"/>
          <p:cNvSpPr>
            <a:spLocks noGrp="1"/>
          </p:cNvSpPr>
          <p:nvPr>
            <p:ph sz="quarter" idx="1"/>
          </p:nvPr>
        </p:nvSpPr>
        <p:spPr/>
        <p:txBody>
          <a:bodyPr/>
          <a:lstStyle/>
          <a:p>
            <a:endParaRPr lang="en-ZA"/>
          </a:p>
        </p:txBody>
      </p:sp>
      <p:grpSp>
        <p:nvGrpSpPr>
          <p:cNvPr id="6" name="Group 5"/>
          <p:cNvGrpSpPr/>
          <p:nvPr/>
        </p:nvGrpSpPr>
        <p:grpSpPr>
          <a:xfrm>
            <a:off x="3312044" y="1662280"/>
            <a:ext cx="2592288" cy="2592288"/>
            <a:chOff x="3309164" y="77932"/>
            <a:chExt cx="2592288" cy="2592288"/>
          </a:xfrm>
          <a:scene3d>
            <a:camera prst="orthographicFront"/>
            <a:lightRig rig="flat" dir="t"/>
          </a:scene3d>
        </p:grpSpPr>
        <p:sp>
          <p:nvSpPr>
            <p:cNvPr id="13" name="Oval 12"/>
            <p:cNvSpPr/>
            <p:nvPr/>
          </p:nvSpPr>
          <p:spPr>
            <a:xfrm>
              <a:off x="3309164" y="77932"/>
              <a:ext cx="2592288" cy="2592288"/>
            </a:xfrm>
            <a:prstGeom prst="ellipse">
              <a:avLst/>
            </a:prstGeom>
            <a:solidFill>
              <a:schemeClr val="accent1">
                <a:alpha val="50000"/>
              </a:schemeClr>
            </a:solidFill>
            <a:sp3d prstMaterial="plastic">
              <a:bevelT w="120900" h="88900"/>
              <a:bevelB w="88900" h="31750" prst="angle"/>
            </a:sp3d>
          </p:spPr>
          <p:style>
            <a:lnRef idx="0">
              <a:schemeClr val="lt1">
                <a:hueOff val="0"/>
                <a:satOff val="0"/>
                <a:lumOff val="0"/>
                <a:alphaOff val="0"/>
              </a:schemeClr>
            </a:lnRef>
            <a:fillRef idx="1">
              <a:scrgbClr r="0" g="0" b="0"/>
            </a:fillRef>
            <a:effectRef idx="1">
              <a:schemeClr val="accent1">
                <a:alpha val="50000"/>
                <a:hueOff val="0"/>
                <a:satOff val="0"/>
                <a:lumOff val="0"/>
                <a:alphaOff val="0"/>
              </a:schemeClr>
            </a:effectRef>
            <a:fontRef idx="minor">
              <a:schemeClr val="tx1"/>
            </a:fontRef>
          </p:style>
        </p:sp>
        <p:sp>
          <p:nvSpPr>
            <p:cNvPr id="14" name="Oval 4"/>
            <p:cNvSpPr/>
            <p:nvPr/>
          </p:nvSpPr>
          <p:spPr>
            <a:xfrm>
              <a:off x="3654802" y="531583"/>
              <a:ext cx="1901011" cy="1166529"/>
            </a:xfrm>
            <a:prstGeom prst="rect">
              <a:avLst/>
            </a:prstGeom>
            <a:sp3d/>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r>
                <a:rPr lang="en-US" sz="2200" b="1" kern="1200" dirty="0">
                  <a:solidFill>
                    <a:schemeClr val="bg1"/>
                  </a:solidFill>
                  <a:effectLst/>
                </a:rPr>
                <a:t>Practical Competence</a:t>
              </a:r>
            </a:p>
          </p:txBody>
        </p:sp>
      </p:grpSp>
      <p:grpSp>
        <p:nvGrpSpPr>
          <p:cNvPr id="7" name="Group 6"/>
          <p:cNvGrpSpPr/>
          <p:nvPr/>
        </p:nvGrpSpPr>
        <p:grpSpPr>
          <a:xfrm>
            <a:off x="4211239" y="3258534"/>
            <a:ext cx="2592288" cy="2592288"/>
            <a:chOff x="4208359" y="1674186"/>
            <a:chExt cx="2592288" cy="2592288"/>
          </a:xfrm>
          <a:scene3d>
            <a:camera prst="orthographicFront"/>
            <a:lightRig rig="flat" dir="t"/>
          </a:scene3d>
        </p:grpSpPr>
        <p:sp>
          <p:nvSpPr>
            <p:cNvPr id="11" name="Oval 10"/>
            <p:cNvSpPr/>
            <p:nvPr/>
          </p:nvSpPr>
          <p:spPr>
            <a:xfrm>
              <a:off x="4208359" y="1674186"/>
              <a:ext cx="2592288" cy="2592288"/>
            </a:xfrm>
            <a:prstGeom prst="ellipse">
              <a:avLst/>
            </a:prstGeom>
            <a:solidFill>
              <a:schemeClr val="bg1">
                <a:lumMod val="65000"/>
                <a:alpha val="50000"/>
              </a:schemeClr>
            </a:solidFill>
            <a:sp3d prstMaterial="plastic">
              <a:bevelT w="120900" h="88900"/>
              <a:bevelB w="88900" h="31750" prst="angle"/>
            </a:sp3d>
          </p:spPr>
          <p:style>
            <a:lnRef idx="0">
              <a:schemeClr val="lt1">
                <a:hueOff val="0"/>
                <a:satOff val="0"/>
                <a:lumOff val="0"/>
                <a:alphaOff val="0"/>
              </a:schemeClr>
            </a:lnRef>
            <a:fillRef idx="1">
              <a:scrgbClr r="0" g="0" b="0"/>
            </a:fillRef>
            <a:effectRef idx="1">
              <a:schemeClr val="accent1">
                <a:alpha val="50000"/>
                <a:hueOff val="0"/>
                <a:satOff val="0"/>
                <a:lumOff val="0"/>
                <a:alphaOff val="0"/>
              </a:schemeClr>
            </a:effectRef>
            <a:fontRef idx="minor">
              <a:schemeClr val="tx1"/>
            </a:fontRef>
          </p:style>
        </p:sp>
        <p:sp>
          <p:nvSpPr>
            <p:cNvPr id="12" name="Oval 6"/>
            <p:cNvSpPr/>
            <p:nvPr/>
          </p:nvSpPr>
          <p:spPr>
            <a:xfrm>
              <a:off x="5001168" y="2343860"/>
              <a:ext cx="1555372" cy="1425758"/>
            </a:xfrm>
            <a:prstGeom prst="rect">
              <a:avLst/>
            </a:prstGeom>
            <a:sp3d/>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r>
                <a:rPr lang="en-US" sz="2200" b="1" kern="1200" dirty="0">
                  <a:solidFill>
                    <a:schemeClr val="bg1"/>
                  </a:solidFill>
                </a:rPr>
                <a:t>Reflective Competence</a:t>
              </a:r>
            </a:p>
          </p:txBody>
        </p:sp>
      </p:grpSp>
      <p:grpSp>
        <p:nvGrpSpPr>
          <p:cNvPr id="8" name="Group 7"/>
          <p:cNvGrpSpPr/>
          <p:nvPr/>
        </p:nvGrpSpPr>
        <p:grpSpPr>
          <a:xfrm>
            <a:off x="2340472" y="3258534"/>
            <a:ext cx="2592288" cy="2592288"/>
            <a:chOff x="2337592" y="1674186"/>
            <a:chExt cx="2592288" cy="2592288"/>
          </a:xfrm>
          <a:scene3d>
            <a:camera prst="orthographicFront"/>
            <a:lightRig rig="flat" dir="t"/>
          </a:scene3d>
        </p:grpSpPr>
        <p:sp>
          <p:nvSpPr>
            <p:cNvPr id="9" name="Oval 8"/>
            <p:cNvSpPr/>
            <p:nvPr/>
          </p:nvSpPr>
          <p:spPr>
            <a:xfrm>
              <a:off x="2337592" y="1674186"/>
              <a:ext cx="2592288" cy="2592288"/>
            </a:xfrm>
            <a:prstGeom prst="ellipse">
              <a:avLst/>
            </a:prstGeom>
            <a:solidFill>
              <a:schemeClr val="accent5">
                <a:alpha val="50000"/>
              </a:schemeClr>
            </a:solidFill>
            <a:sp3d prstMaterial="plastic">
              <a:bevelT w="120900" h="88900"/>
              <a:bevelB w="88900" h="31750" prst="angle"/>
            </a:sp3d>
          </p:spPr>
          <p:style>
            <a:lnRef idx="0">
              <a:schemeClr val="lt1">
                <a:hueOff val="0"/>
                <a:satOff val="0"/>
                <a:lumOff val="0"/>
                <a:alphaOff val="0"/>
              </a:schemeClr>
            </a:lnRef>
            <a:fillRef idx="1">
              <a:scrgbClr r="0" g="0" b="0"/>
            </a:fillRef>
            <a:effectRef idx="1">
              <a:schemeClr val="accent1">
                <a:alpha val="50000"/>
                <a:hueOff val="0"/>
                <a:satOff val="0"/>
                <a:lumOff val="0"/>
                <a:alphaOff val="0"/>
              </a:schemeClr>
            </a:effectRef>
            <a:fontRef idx="minor">
              <a:schemeClr val="tx1"/>
            </a:fontRef>
          </p:style>
        </p:sp>
        <p:sp>
          <p:nvSpPr>
            <p:cNvPr id="10" name="Oval 8"/>
            <p:cNvSpPr/>
            <p:nvPr/>
          </p:nvSpPr>
          <p:spPr>
            <a:xfrm>
              <a:off x="2581699" y="2343860"/>
              <a:ext cx="1555372" cy="1425758"/>
            </a:xfrm>
            <a:prstGeom prst="rect">
              <a:avLst/>
            </a:prstGeom>
            <a:sp3d/>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r>
                <a:rPr lang="en-US" sz="2200" b="1" kern="1200" dirty="0">
                  <a:solidFill>
                    <a:schemeClr val="bg1"/>
                  </a:solidFill>
                </a:rPr>
                <a:t>Foundational Competence</a:t>
              </a:r>
            </a:p>
          </p:txBody>
        </p:sp>
      </p:grpSp>
    </p:spTree>
    <p:extLst>
      <p:ext uri="{BB962C8B-B14F-4D97-AF65-F5344CB8AC3E}">
        <p14:creationId xmlns:p14="http://schemas.microsoft.com/office/powerpoint/2010/main" val="89930887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Cross-Moderation Practices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60</a:t>
            </a:fld>
            <a:endParaRPr lang="en-ZA" dirty="0"/>
          </a:p>
        </p:txBody>
      </p:sp>
      <p:sp>
        <p:nvSpPr>
          <p:cNvPr id="5" name="Content Placeholder 4"/>
          <p:cNvSpPr>
            <a:spLocks noGrp="1"/>
          </p:cNvSpPr>
          <p:nvPr>
            <p:ph sz="quarter" idx="1"/>
          </p:nvPr>
        </p:nvSpPr>
        <p:spPr/>
        <p:txBody>
          <a:bodyPr/>
          <a:lstStyle/>
          <a:p>
            <a:r>
              <a:rPr lang="en-ZA" dirty="0"/>
              <a:t>This model may be used for ensuring comparability across:</a:t>
            </a:r>
          </a:p>
          <a:p>
            <a:pPr lvl="1"/>
            <a:r>
              <a:rPr lang="en-ZA" dirty="0"/>
              <a:t>Different sectors where the same qualifications may be offered.</a:t>
            </a:r>
          </a:p>
          <a:p>
            <a:pPr lvl="1"/>
            <a:r>
              <a:rPr lang="en-ZA" dirty="0"/>
              <a:t>Different interpretations of “generic” Unit Standards.</a:t>
            </a:r>
          </a:p>
          <a:p>
            <a:pPr lvl="1"/>
            <a:r>
              <a:rPr lang="en-ZA" dirty="0"/>
              <a:t>Different provider categories.</a:t>
            </a:r>
          </a:p>
          <a:p>
            <a:pPr lvl="1"/>
            <a:r>
              <a:rPr lang="en-ZA" dirty="0"/>
              <a:t>Different ETQAs.</a:t>
            </a:r>
          </a:p>
          <a:p>
            <a:endParaRPr lang="en-ZA" dirty="0"/>
          </a:p>
        </p:txBody>
      </p:sp>
    </p:spTree>
    <p:extLst>
      <p:ext uri="{BB962C8B-B14F-4D97-AF65-F5344CB8AC3E}">
        <p14:creationId xmlns:p14="http://schemas.microsoft.com/office/powerpoint/2010/main" val="4489107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Cross-Moderation Practices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61</a:t>
            </a:fld>
            <a:endParaRPr lang="en-ZA" dirty="0"/>
          </a:p>
        </p:txBody>
      </p:sp>
      <p:sp>
        <p:nvSpPr>
          <p:cNvPr id="5" name="Content Placeholder 4"/>
          <p:cNvSpPr>
            <a:spLocks noGrp="1"/>
          </p:cNvSpPr>
          <p:nvPr>
            <p:ph sz="quarter" idx="1"/>
          </p:nvPr>
        </p:nvSpPr>
        <p:spPr/>
        <p:txBody>
          <a:bodyPr/>
          <a:lstStyle/>
          <a:p>
            <a:r>
              <a:rPr lang="en-ZA" dirty="0"/>
              <a:t>Cross-moderation has the following advantages over other methods:</a:t>
            </a:r>
          </a:p>
          <a:p>
            <a:pPr lvl="1"/>
            <a:r>
              <a:rPr lang="en-ZA" dirty="0"/>
              <a:t>It offers the opportunity for people involved in the boards’ assessments to meet.</a:t>
            </a:r>
          </a:p>
          <a:p>
            <a:pPr lvl="1"/>
            <a:r>
              <a:rPr lang="en-ZA" dirty="0"/>
              <a:t>During meetings valuable knowledge of the other board’s schemes can be gained and the legitimacy of differences can be argued.</a:t>
            </a:r>
          </a:p>
          <a:p>
            <a:endParaRPr lang="en-ZA" dirty="0"/>
          </a:p>
        </p:txBody>
      </p:sp>
    </p:spTree>
    <p:extLst>
      <p:ext uri="{BB962C8B-B14F-4D97-AF65-F5344CB8AC3E}">
        <p14:creationId xmlns:p14="http://schemas.microsoft.com/office/powerpoint/2010/main" val="163075012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Statistical Moderation </a:t>
            </a:r>
          </a:p>
        </p:txBody>
      </p:sp>
      <p:sp>
        <p:nvSpPr>
          <p:cNvPr id="4" name="Slide Number Placeholder 3"/>
          <p:cNvSpPr>
            <a:spLocks noGrp="1"/>
          </p:cNvSpPr>
          <p:nvPr>
            <p:ph type="sldNum" sz="quarter" idx="12"/>
          </p:nvPr>
        </p:nvSpPr>
        <p:spPr/>
        <p:txBody>
          <a:bodyPr/>
          <a:lstStyle/>
          <a:p>
            <a:fld id="{32F83655-DC73-417F-8B26-EB7A1DBB5382}" type="slidenum">
              <a:rPr lang="en-ZA" smtClean="0"/>
              <a:pPr/>
              <a:t>62</a:t>
            </a:fld>
            <a:endParaRPr lang="en-ZA" dirty="0"/>
          </a:p>
        </p:txBody>
      </p:sp>
      <p:sp>
        <p:nvSpPr>
          <p:cNvPr id="5" name="Content Placeholder 4"/>
          <p:cNvSpPr>
            <a:spLocks noGrp="1"/>
          </p:cNvSpPr>
          <p:nvPr>
            <p:ph sz="quarter" idx="1"/>
          </p:nvPr>
        </p:nvSpPr>
        <p:spPr/>
        <p:txBody>
          <a:bodyPr/>
          <a:lstStyle/>
          <a:p>
            <a:r>
              <a:rPr lang="en-ZA" dirty="0"/>
              <a:t>Statistical moderation involves using a </a:t>
            </a:r>
            <a:r>
              <a:rPr lang="en-ZA" b="1" dirty="0"/>
              <a:t>benchmark assessment</a:t>
            </a:r>
            <a:r>
              <a:rPr lang="en-ZA" dirty="0"/>
              <a:t> instrument, evidence and interpretation of results as a tool in the moderation process.</a:t>
            </a:r>
          </a:p>
          <a:p>
            <a:endParaRPr lang="en-ZA" dirty="0"/>
          </a:p>
        </p:txBody>
      </p:sp>
      <p:graphicFrame>
        <p:nvGraphicFramePr>
          <p:cNvPr id="6" name="Table 5"/>
          <p:cNvGraphicFramePr>
            <a:graphicFrameLocks noGrp="1"/>
          </p:cNvGraphicFramePr>
          <p:nvPr>
            <p:extLst>
              <p:ext uri="{D42A27DB-BD31-4B8C-83A1-F6EECF244321}">
                <p14:modId xmlns:p14="http://schemas.microsoft.com/office/powerpoint/2010/main" val="3878203281"/>
              </p:ext>
            </p:extLst>
          </p:nvPr>
        </p:nvGraphicFramePr>
        <p:xfrm>
          <a:off x="467544" y="3131635"/>
          <a:ext cx="8219256" cy="401802"/>
        </p:xfrm>
        <a:graphic>
          <a:graphicData uri="http://schemas.openxmlformats.org/drawingml/2006/table">
            <a:tbl>
              <a:tblPr firstRow="1" bandRow="1">
                <a:tableStyleId>{5C22544A-7EE6-4342-B048-85BDC9FD1C3A}</a:tableStyleId>
              </a:tblPr>
              <a:tblGrid>
                <a:gridCol w="1394338">
                  <a:extLst>
                    <a:ext uri="{9D8B030D-6E8A-4147-A177-3AD203B41FA5}">
                      <a16:colId xmlns:a16="http://schemas.microsoft.com/office/drawing/2014/main" val="20000"/>
                    </a:ext>
                  </a:extLst>
                </a:gridCol>
                <a:gridCol w="6824918">
                  <a:extLst>
                    <a:ext uri="{9D8B030D-6E8A-4147-A177-3AD203B41FA5}">
                      <a16:colId xmlns:a16="http://schemas.microsoft.com/office/drawing/2014/main" val="20001"/>
                    </a:ext>
                  </a:extLst>
                </a:gridCol>
              </a:tblGrid>
              <a:tr h="401802">
                <a:tc>
                  <a:txBody>
                    <a:bodyPr/>
                    <a:lstStyle/>
                    <a:p>
                      <a:pPr algn="ctr"/>
                      <a:r>
                        <a:rPr lang="en-ZA" dirty="0"/>
                        <a:t>Step</a:t>
                      </a:r>
                    </a:p>
                  </a:txBody>
                  <a:tcPr/>
                </a:tc>
                <a:tc>
                  <a:txBody>
                    <a:bodyPr/>
                    <a:lstStyle/>
                    <a:p>
                      <a:pPr algn="ctr"/>
                      <a:r>
                        <a:rPr lang="en-ZA" dirty="0"/>
                        <a:t>Action</a:t>
                      </a:r>
                    </a:p>
                  </a:txBody>
                  <a:tcPr/>
                </a:tc>
                <a:extLst>
                  <a:ext uri="{0D108BD9-81ED-4DB2-BD59-A6C34878D82A}">
                    <a16:rowId xmlns:a16="http://schemas.microsoft.com/office/drawing/2014/main" val="10000"/>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819874234"/>
              </p:ext>
            </p:extLst>
          </p:nvPr>
        </p:nvGraphicFramePr>
        <p:xfrm>
          <a:off x="467544" y="3488664"/>
          <a:ext cx="8219256" cy="440881"/>
        </p:xfrm>
        <a:graphic>
          <a:graphicData uri="http://schemas.openxmlformats.org/drawingml/2006/table">
            <a:tbl>
              <a:tblPr firstRow="1" bandRow="1">
                <a:tableStyleId>{5C22544A-7EE6-4342-B048-85BDC9FD1C3A}</a:tableStyleId>
              </a:tblPr>
              <a:tblGrid>
                <a:gridCol w="1394338">
                  <a:extLst>
                    <a:ext uri="{9D8B030D-6E8A-4147-A177-3AD203B41FA5}">
                      <a16:colId xmlns:a16="http://schemas.microsoft.com/office/drawing/2014/main" val="20000"/>
                    </a:ext>
                  </a:extLst>
                </a:gridCol>
                <a:gridCol w="6824918">
                  <a:extLst>
                    <a:ext uri="{9D8B030D-6E8A-4147-A177-3AD203B41FA5}">
                      <a16:colId xmlns:a16="http://schemas.microsoft.com/office/drawing/2014/main" val="20001"/>
                    </a:ext>
                  </a:extLst>
                </a:gridCol>
              </a:tblGrid>
              <a:tr h="440881">
                <a:tc>
                  <a:txBody>
                    <a:bodyPr/>
                    <a:lstStyle/>
                    <a:p>
                      <a:pPr algn="ctr"/>
                      <a:r>
                        <a:rPr lang="en-ZA" b="0" dirty="0">
                          <a:solidFill>
                            <a:schemeClr val="tx1"/>
                          </a:solidFill>
                        </a:rPr>
                        <a:t>1</a:t>
                      </a:r>
                    </a:p>
                  </a:txBody>
                  <a:tcPr anchor="ctr">
                    <a:solidFill>
                      <a:schemeClr val="bg1">
                        <a:lumMod val="85000"/>
                      </a:schemeClr>
                    </a:solidFill>
                  </a:tcPr>
                </a:tc>
                <a:tc>
                  <a:txBody>
                    <a:bodyPr/>
                    <a:lstStyle/>
                    <a:p>
                      <a:pPr algn="just">
                        <a:lnSpc>
                          <a:spcPct val="115000"/>
                        </a:lnSpc>
                        <a:spcAft>
                          <a:spcPts val="0"/>
                        </a:spcAft>
                        <a:tabLst>
                          <a:tab pos="2637155" algn="ctr"/>
                          <a:tab pos="5274310" algn="r"/>
                          <a:tab pos="457200" algn="l"/>
                          <a:tab pos="2637155" algn="ctr"/>
                          <a:tab pos="5274310" algn="r"/>
                        </a:tabLst>
                      </a:pPr>
                      <a:r>
                        <a:rPr lang="en-ZA" sz="1800" b="0" dirty="0">
                          <a:solidFill>
                            <a:schemeClr val="tx1"/>
                          </a:solidFill>
                          <a:effectLst/>
                        </a:rPr>
                        <a:t>A moderation tool is developed.</a:t>
                      </a:r>
                      <a:endParaRPr lang="en-ZA" sz="1800" b="0" dirty="0">
                        <a:solidFill>
                          <a:schemeClr val="tx1"/>
                        </a:solidFill>
                        <a:effectLst/>
                        <a:latin typeface="Arial"/>
                        <a:ea typeface="Times New Roman"/>
                      </a:endParaRPr>
                    </a:p>
                  </a:txBody>
                  <a:tcPr>
                    <a:solidFill>
                      <a:schemeClr val="bg1">
                        <a:lumMod val="85000"/>
                      </a:schemeClr>
                    </a:solidFill>
                  </a:tcPr>
                </a:tc>
                <a:extLst>
                  <a:ext uri="{0D108BD9-81ED-4DB2-BD59-A6C34878D82A}">
                    <a16:rowId xmlns:a16="http://schemas.microsoft.com/office/drawing/2014/main" val="10000"/>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225505024"/>
              </p:ext>
            </p:extLst>
          </p:nvPr>
        </p:nvGraphicFramePr>
        <p:xfrm>
          <a:off x="467544" y="3837904"/>
          <a:ext cx="8219256" cy="440881"/>
        </p:xfrm>
        <a:graphic>
          <a:graphicData uri="http://schemas.openxmlformats.org/drawingml/2006/table">
            <a:tbl>
              <a:tblPr firstRow="1" bandRow="1">
                <a:tableStyleId>{5C22544A-7EE6-4342-B048-85BDC9FD1C3A}</a:tableStyleId>
              </a:tblPr>
              <a:tblGrid>
                <a:gridCol w="1394338">
                  <a:extLst>
                    <a:ext uri="{9D8B030D-6E8A-4147-A177-3AD203B41FA5}">
                      <a16:colId xmlns:a16="http://schemas.microsoft.com/office/drawing/2014/main" val="20000"/>
                    </a:ext>
                  </a:extLst>
                </a:gridCol>
                <a:gridCol w="6824918">
                  <a:extLst>
                    <a:ext uri="{9D8B030D-6E8A-4147-A177-3AD203B41FA5}">
                      <a16:colId xmlns:a16="http://schemas.microsoft.com/office/drawing/2014/main" val="20001"/>
                    </a:ext>
                  </a:extLst>
                </a:gridCol>
              </a:tblGrid>
              <a:tr h="440881">
                <a:tc>
                  <a:txBody>
                    <a:bodyPr/>
                    <a:lstStyle/>
                    <a:p>
                      <a:pPr algn="ctr"/>
                      <a:r>
                        <a:rPr lang="en-ZA" b="0" dirty="0">
                          <a:solidFill>
                            <a:schemeClr val="tx1"/>
                          </a:solidFill>
                        </a:rPr>
                        <a:t>2</a:t>
                      </a:r>
                    </a:p>
                  </a:txBody>
                  <a:tcPr anchor="ctr">
                    <a:solidFill>
                      <a:schemeClr val="bg1">
                        <a:lumMod val="95000"/>
                      </a:schemeClr>
                    </a:solidFill>
                  </a:tcPr>
                </a:tc>
                <a:tc>
                  <a:txBody>
                    <a:bodyPr/>
                    <a:lstStyle/>
                    <a:p>
                      <a:pPr algn="just">
                        <a:lnSpc>
                          <a:spcPct val="115000"/>
                        </a:lnSpc>
                        <a:spcAft>
                          <a:spcPts val="0"/>
                        </a:spcAft>
                        <a:tabLst>
                          <a:tab pos="2637155" algn="ctr"/>
                          <a:tab pos="5274310" algn="r"/>
                          <a:tab pos="457200" algn="l"/>
                          <a:tab pos="2637155" algn="ctr"/>
                          <a:tab pos="5274310" algn="r"/>
                        </a:tabLst>
                      </a:pPr>
                      <a:r>
                        <a:rPr lang="en-ZA" sz="1800" b="0" dirty="0">
                          <a:solidFill>
                            <a:schemeClr val="tx1"/>
                          </a:solidFill>
                          <a:effectLst/>
                        </a:rPr>
                        <a:t>Assessments are measured against the moderating tool.</a:t>
                      </a:r>
                      <a:endParaRPr lang="en-ZA" sz="1800" b="0" dirty="0">
                        <a:solidFill>
                          <a:schemeClr val="tx1"/>
                        </a:solidFill>
                        <a:effectLst/>
                        <a:latin typeface="Arial"/>
                        <a:ea typeface="Times New Roman"/>
                      </a:endParaRPr>
                    </a:p>
                  </a:txBody>
                  <a:tcPr>
                    <a:solidFill>
                      <a:schemeClr val="bg1">
                        <a:lumMod val="95000"/>
                      </a:schemeClr>
                    </a:solidFill>
                  </a:tcPr>
                </a:tc>
                <a:extLst>
                  <a:ext uri="{0D108BD9-81ED-4DB2-BD59-A6C34878D82A}">
                    <a16:rowId xmlns:a16="http://schemas.microsoft.com/office/drawing/2014/main" val="10000"/>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861132531"/>
              </p:ext>
            </p:extLst>
          </p:nvPr>
        </p:nvGraphicFramePr>
        <p:xfrm>
          <a:off x="467544" y="4182405"/>
          <a:ext cx="8219256" cy="782688"/>
        </p:xfrm>
        <a:graphic>
          <a:graphicData uri="http://schemas.openxmlformats.org/drawingml/2006/table">
            <a:tbl>
              <a:tblPr firstRow="1" bandRow="1">
                <a:tableStyleId>{5C22544A-7EE6-4342-B048-85BDC9FD1C3A}</a:tableStyleId>
              </a:tblPr>
              <a:tblGrid>
                <a:gridCol w="1394338">
                  <a:extLst>
                    <a:ext uri="{9D8B030D-6E8A-4147-A177-3AD203B41FA5}">
                      <a16:colId xmlns:a16="http://schemas.microsoft.com/office/drawing/2014/main" val="20000"/>
                    </a:ext>
                  </a:extLst>
                </a:gridCol>
                <a:gridCol w="6824918">
                  <a:extLst>
                    <a:ext uri="{9D8B030D-6E8A-4147-A177-3AD203B41FA5}">
                      <a16:colId xmlns:a16="http://schemas.microsoft.com/office/drawing/2014/main" val="20001"/>
                    </a:ext>
                  </a:extLst>
                </a:gridCol>
              </a:tblGrid>
              <a:tr h="782688">
                <a:tc>
                  <a:txBody>
                    <a:bodyPr/>
                    <a:lstStyle/>
                    <a:p>
                      <a:pPr algn="ctr"/>
                      <a:r>
                        <a:rPr lang="en-ZA" b="0" dirty="0">
                          <a:solidFill>
                            <a:schemeClr val="tx1"/>
                          </a:solidFill>
                        </a:rPr>
                        <a:t>3</a:t>
                      </a:r>
                    </a:p>
                  </a:txBody>
                  <a:tcPr anchor="ctr">
                    <a:solidFill>
                      <a:schemeClr val="bg1">
                        <a:lumMod val="85000"/>
                      </a:schemeClr>
                    </a:solidFill>
                  </a:tcPr>
                </a:tc>
                <a:tc>
                  <a:txBody>
                    <a:bodyPr/>
                    <a:lstStyle/>
                    <a:p>
                      <a:pPr algn="just">
                        <a:lnSpc>
                          <a:spcPct val="115000"/>
                        </a:lnSpc>
                        <a:spcAft>
                          <a:spcPts val="0"/>
                        </a:spcAft>
                        <a:tabLst>
                          <a:tab pos="2637155" algn="ctr"/>
                          <a:tab pos="5274310" algn="r"/>
                          <a:tab pos="457200" algn="l"/>
                          <a:tab pos="2637155" algn="ctr"/>
                          <a:tab pos="5274310" algn="r"/>
                        </a:tabLst>
                      </a:pPr>
                      <a:r>
                        <a:rPr lang="en-ZA" sz="1800" b="0" dirty="0">
                          <a:solidFill>
                            <a:schemeClr val="tx1"/>
                          </a:solidFill>
                          <a:effectLst/>
                        </a:rPr>
                        <a:t>Adjustments to the assessment results are made on the basis of the previous steps.</a:t>
                      </a:r>
                      <a:endParaRPr lang="en-ZA" sz="1800" b="0" dirty="0">
                        <a:solidFill>
                          <a:schemeClr val="tx1"/>
                        </a:solidFill>
                        <a:effectLst/>
                        <a:latin typeface="Arial"/>
                        <a:ea typeface="Times New Roman"/>
                      </a:endParaRPr>
                    </a:p>
                  </a:txBody>
                  <a:tcPr>
                    <a:solidFill>
                      <a:schemeClr val="bg1">
                        <a:lumMod val="85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011621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Statistical Moderation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63</a:t>
            </a:fld>
            <a:endParaRPr lang="en-ZA" dirty="0"/>
          </a:p>
        </p:txBody>
      </p:sp>
      <p:sp>
        <p:nvSpPr>
          <p:cNvPr id="5" name="Content Placeholder 4"/>
          <p:cNvSpPr>
            <a:spLocks noGrp="1"/>
          </p:cNvSpPr>
          <p:nvPr>
            <p:ph sz="quarter" idx="1"/>
          </p:nvPr>
        </p:nvSpPr>
        <p:spPr/>
        <p:txBody>
          <a:bodyPr/>
          <a:lstStyle/>
          <a:p>
            <a:r>
              <a:rPr lang="en-ZA" dirty="0"/>
              <a:t>This could be done by:</a:t>
            </a:r>
          </a:p>
          <a:p>
            <a:pPr lvl="1"/>
            <a:r>
              <a:rPr lang="en-ZA" dirty="0"/>
              <a:t>Ranking the results of all the learners. </a:t>
            </a:r>
          </a:p>
          <a:p>
            <a:pPr lvl="1"/>
            <a:r>
              <a:rPr lang="en-ZA" dirty="0"/>
              <a:t>Assessment group on the moderating instrument.</a:t>
            </a:r>
          </a:p>
          <a:p>
            <a:pPr lvl="1"/>
            <a:r>
              <a:rPr lang="en-ZA" dirty="0"/>
              <a:t>Ranking the learners in the order that was determined by the internal assessment.</a:t>
            </a:r>
          </a:p>
          <a:p>
            <a:endParaRPr lang="en-ZA" dirty="0"/>
          </a:p>
        </p:txBody>
      </p:sp>
    </p:spTree>
    <p:extLst>
      <p:ext uri="{BB962C8B-B14F-4D97-AF65-F5344CB8AC3E}">
        <p14:creationId xmlns:p14="http://schemas.microsoft.com/office/powerpoint/2010/main" val="25053559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Statistical Moderation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64</a:t>
            </a:fld>
            <a:endParaRPr lang="en-ZA" dirty="0"/>
          </a:p>
        </p:txBody>
      </p:sp>
      <p:sp>
        <p:nvSpPr>
          <p:cNvPr id="5" name="Content Placeholder 4"/>
          <p:cNvSpPr>
            <a:spLocks noGrp="1"/>
          </p:cNvSpPr>
          <p:nvPr>
            <p:ph sz="quarter" idx="1"/>
          </p:nvPr>
        </p:nvSpPr>
        <p:spPr/>
        <p:txBody>
          <a:bodyPr/>
          <a:lstStyle/>
          <a:p>
            <a:r>
              <a:rPr lang="en-ZA" dirty="0"/>
              <a:t>Statistical moderation is often confusing to assessors that are accustomed to think about two primary rankings: Is the learner </a:t>
            </a:r>
            <a:r>
              <a:rPr lang="en-ZA" b="1" dirty="0"/>
              <a:t>competent </a:t>
            </a:r>
            <a:r>
              <a:rPr lang="en-ZA" dirty="0"/>
              <a:t>or </a:t>
            </a:r>
            <a:r>
              <a:rPr lang="en-ZA" b="1" dirty="0"/>
              <a:t>not yet competent.</a:t>
            </a:r>
            <a:endParaRPr lang="en-ZA" dirty="0"/>
          </a:p>
          <a:p>
            <a:pPr lvl="0" fontAlgn="base"/>
            <a:r>
              <a:rPr lang="en-ZA" dirty="0"/>
              <a:t>Statistical moderation is commonly used for large groups, and is problematic for small groups for which statistical analysis may be invalid.</a:t>
            </a:r>
          </a:p>
          <a:p>
            <a:endParaRPr lang="en-ZA" dirty="0"/>
          </a:p>
        </p:txBody>
      </p:sp>
    </p:spTree>
    <p:extLst>
      <p:ext uri="{BB962C8B-B14F-4D97-AF65-F5344CB8AC3E}">
        <p14:creationId xmlns:p14="http://schemas.microsoft.com/office/powerpoint/2010/main" val="395520741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Principles of Assessment</a:t>
            </a:r>
          </a:p>
        </p:txBody>
      </p:sp>
      <p:sp>
        <p:nvSpPr>
          <p:cNvPr id="4" name="Slide Number Placeholder 3"/>
          <p:cNvSpPr>
            <a:spLocks noGrp="1"/>
          </p:cNvSpPr>
          <p:nvPr>
            <p:ph type="sldNum" sz="quarter" idx="12"/>
          </p:nvPr>
        </p:nvSpPr>
        <p:spPr/>
        <p:txBody>
          <a:bodyPr/>
          <a:lstStyle/>
          <a:p>
            <a:fld id="{042AED99-7FB4-404E-8A97-64753DCE42EC}" type="slidenum">
              <a:rPr lang="en-US" smtClean="0"/>
              <a:pPr/>
              <a:t>65</a:t>
            </a:fld>
            <a:endParaRPr lang="en-US" dirty="0"/>
          </a:p>
        </p:txBody>
      </p:sp>
      <p:sp>
        <p:nvSpPr>
          <p:cNvPr id="5" name="Content Placeholder 4"/>
          <p:cNvSpPr>
            <a:spLocks noGrp="1"/>
          </p:cNvSpPr>
          <p:nvPr>
            <p:ph sz="quarter" idx="1"/>
          </p:nvPr>
        </p:nvSpPr>
        <p:spPr/>
        <p:txBody>
          <a:bodyPr/>
          <a:lstStyle/>
          <a:p>
            <a:r>
              <a:rPr lang="en-ZA" dirty="0"/>
              <a:t>A principle can be defined as a rule or a norm. </a:t>
            </a:r>
            <a:endParaRPr lang="en-ZA" sz="2800" dirty="0"/>
          </a:p>
          <a:p>
            <a:endParaRPr lang="en-ZA" dirty="0"/>
          </a:p>
        </p:txBody>
      </p:sp>
    </p:spTree>
    <p:extLst>
      <p:ext uri="{BB962C8B-B14F-4D97-AF65-F5344CB8AC3E}">
        <p14:creationId xmlns:p14="http://schemas.microsoft.com/office/powerpoint/2010/main" val="128975820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Fairness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66</a:t>
            </a:fld>
            <a:endParaRPr lang="en-ZA" dirty="0"/>
          </a:p>
        </p:txBody>
      </p:sp>
      <p:sp>
        <p:nvSpPr>
          <p:cNvPr id="5" name="Content Placeholder 4"/>
          <p:cNvSpPr>
            <a:spLocks noGrp="1"/>
          </p:cNvSpPr>
          <p:nvPr>
            <p:ph sz="quarter" idx="1"/>
          </p:nvPr>
        </p:nvSpPr>
        <p:spPr/>
        <p:txBody>
          <a:bodyPr/>
          <a:lstStyle/>
          <a:p>
            <a:r>
              <a:rPr lang="en-ZA" dirty="0"/>
              <a:t>Fairness refers to assessment that does not in any way disadvantage or advantage a learner. Unfairness in assessment is based on unequal opportunities, lack of resources and equipment, inappropriate teaching methods, unqualified trainers and perceived bias such as ethnic, gender, age, disability, social class, culture, language and race.</a:t>
            </a:r>
          </a:p>
          <a:p>
            <a:r>
              <a:rPr lang="en-ZA" dirty="0"/>
              <a:t>For assessment procedures and practices to be viewed as fair, the influence of these factors must be shown to have been taken into account and addressed. The assessment process should be transparent, clear and available to all learners. Appeals mechanisms should be accessible to all learners.</a:t>
            </a:r>
          </a:p>
          <a:p>
            <a:endParaRPr lang="en-ZA" dirty="0"/>
          </a:p>
        </p:txBody>
      </p:sp>
    </p:spTree>
    <p:extLst>
      <p:ext uri="{BB962C8B-B14F-4D97-AF65-F5344CB8AC3E}">
        <p14:creationId xmlns:p14="http://schemas.microsoft.com/office/powerpoint/2010/main" val="153399496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Validity</a:t>
            </a:r>
          </a:p>
        </p:txBody>
      </p:sp>
      <p:sp>
        <p:nvSpPr>
          <p:cNvPr id="4" name="Slide Number Placeholder 3"/>
          <p:cNvSpPr>
            <a:spLocks noGrp="1"/>
          </p:cNvSpPr>
          <p:nvPr>
            <p:ph type="sldNum" sz="quarter" idx="12"/>
          </p:nvPr>
        </p:nvSpPr>
        <p:spPr/>
        <p:txBody>
          <a:bodyPr/>
          <a:lstStyle/>
          <a:p>
            <a:fld id="{32F83655-DC73-417F-8B26-EB7A1DBB5382}" type="slidenum">
              <a:rPr lang="en-ZA" smtClean="0"/>
              <a:pPr/>
              <a:t>67</a:t>
            </a:fld>
            <a:endParaRPr lang="en-ZA" dirty="0"/>
          </a:p>
        </p:txBody>
      </p:sp>
      <p:sp>
        <p:nvSpPr>
          <p:cNvPr id="5" name="Content Placeholder 4"/>
          <p:cNvSpPr>
            <a:spLocks noGrp="1"/>
          </p:cNvSpPr>
          <p:nvPr>
            <p:ph sz="quarter" idx="1"/>
          </p:nvPr>
        </p:nvSpPr>
        <p:spPr/>
        <p:txBody>
          <a:bodyPr>
            <a:normAutofit/>
          </a:bodyPr>
          <a:lstStyle/>
          <a:p>
            <a:pPr fontAlgn="ctr"/>
            <a:r>
              <a:rPr lang="en-ZA" dirty="0"/>
              <a:t>Validity refers to assessment measuring what it is supposed to measure. Judgements that show results of irrelevant variables are invalid. The assessment must assess the learner’s ability to perform designated tasks, e.g. a learner who applies safety procedures to the machine he/she is operating should not also be assessed on the application of safety procedures to the whole plant floor.</a:t>
            </a:r>
          </a:p>
          <a:p>
            <a:pPr fontAlgn="ctr"/>
            <a:r>
              <a:rPr lang="en-ZA" dirty="0"/>
              <a:t>To ensure validity, the outcome must be clearly defined and stated. The assessor should determine the kind and amount of evidence required and recognize achievement for a particular qualification or outcome.</a:t>
            </a:r>
          </a:p>
          <a:p>
            <a:pPr fontAlgn="ctr"/>
            <a:r>
              <a:rPr lang="en-ZA" dirty="0"/>
              <a:t>Validity is also referred to as appropriateness.</a:t>
            </a:r>
          </a:p>
          <a:p>
            <a:endParaRPr lang="en-ZA" dirty="0"/>
          </a:p>
        </p:txBody>
      </p:sp>
    </p:spTree>
    <p:extLst>
      <p:ext uri="{BB962C8B-B14F-4D97-AF65-F5344CB8AC3E}">
        <p14:creationId xmlns:p14="http://schemas.microsoft.com/office/powerpoint/2010/main" val="324639991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Reliability</a:t>
            </a:r>
          </a:p>
        </p:txBody>
      </p:sp>
      <p:sp>
        <p:nvSpPr>
          <p:cNvPr id="4" name="Slide Number Placeholder 3"/>
          <p:cNvSpPr>
            <a:spLocks noGrp="1"/>
          </p:cNvSpPr>
          <p:nvPr>
            <p:ph type="sldNum" sz="quarter" idx="12"/>
          </p:nvPr>
        </p:nvSpPr>
        <p:spPr/>
        <p:txBody>
          <a:bodyPr/>
          <a:lstStyle/>
          <a:p>
            <a:fld id="{32F83655-DC73-417F-8B26-EB7A1DBB5382}" type="slidenum">
              <a:rPr lang="en-ZA" smtClean="0"/>
              <a:pPr/>
              <a:t>68</a:t>
            </a:fld>
            <a:endParaRPr lang="en-ZA" dirty="0"/>
          </a:p>
        </p:txBody>
      </p:sp>
      <p:sp>
        <p:nvSpPr>
          <p:cNvPr id="5" name="Content Placeholder 4"/>
          <p:cNvSpPr>
            <a:spLocks noGrp="1"/>
          </p:cNvSpPr>
          <p:nvPr>
            <p:ph sz="quarter" idx="1"/>
          </p:nvPr>
        </p:nvSpPr>
        <p:spPr/>
        <p:txBody>
          <a:bodyPr>
            <a:normAutofit lnSpcReduction="10000"/>
          </a:bodyPr>
          <a:lstStyle/>
          <a:p>
            <a:pPr>
              <a:lnSpc>
                <a:spcPct val="115000"/>
              </a:lnSpc>
              <a:spcAft>
                <a:spcPts val="0"/>
              </a:spcAft>
            </a:pPr>
            <a:r>
              <a:rPr lang="en-ZA" dirty="0"/>
              <a:t>Reliability refers to the consistency of assessment. Consistency refers to the same relative judgements being made in the same or relatively similar contexts each time an assessment is made. Assessment should not be perceived to be influenced by variables such as:</a:t>
            </a:r>
          </a:p>
          <a:p>
            <a:pPr marL="709612" lvl="1" indent="-342900" algn="just" fontAlgn="base">
              <a:lnSpc>
                <a:spcPct val="115000"/>
              </a:lnSpc>
              <a:buSzPts val="1100"/>
              <a:buFont typeface="Symbol"/>
              <a:buChar char=""/>
            </a:pPr>
            <a:r>
              <a:rPr lang="en-ZA" kern="0" dirty="0">
                <a:effectLst>
                  <a:outerShdw sx="0" sy="0">
                    <a:srgbClr val="000000"/>
                  </a:outerShdw>
                </a:effectLst>
              </a:rPr>
              <a:t>Different assessors applying different standards.</a:t>
            </a:r>
          </a:p>
          <a:p>
            <a:pPr marL="709612" lvl="1" indent="-342900" algn="just" fontAlgn="base">
              <a:lnSpc>
                <a:spcPct val="115000"/>
              </a:lnSpc>
              <a:buSzPts val="1100"/>
              <a:buFont typeface="Symbol"/>
              <a:buChar char=""/>
            </a:pPr>
            <a:r>
              <a:rPr lang="en-ZA" kern="0" dirty="0">
                <a:effectLst>
                  <a:outerShdw sx="0" sy="0">
                    <a:srgbClr val="000000"/>
                  </a:outerShdw>
                </a:effectLst>
              </a:rPr>
              <a:t>Not enough evidence gathered.</a:t>
            </a:r>
          </a:p>
          <a:p>
            <a:pPr marL="709612" lvl="1" indent="-342900" algn="just" fontAlgn="base">
              <a:lnSpc>
                <a:spcPct val="115000"/>
              </a:lnSpc>
              <a:buSzPts val="1100"/>
              <a:buFont typeface="Symbol"/>
              <a:buChar char=""/>
            </a:pPr>
            <a:r>
              <a:rPr lang="en-ZA" kern="0" dirty="0">
                <a:effectLst>
                  <a:outerShdw sx="0" sy="0">
                    <a:srgbClr val="000000"/>
                  </a:outerShdw>
                </a:effectLst>
              </a:rPr>
              <a:t>Assessor bias in terms of gender, race, culture, language, religion, position.</a:t>
            </a:r>
          </a:p>
          <a:p>
            <a:pPr marL="709612" lvl="1" indent="-342900" algn="just" fontAlgn="base">
              <a:lnSpc>
                <a:spcPct val="115000"/>
              </a:lnSpc>
              <a:buSzPts val="1100"/>
              <a:buFont typeface="Symbol"/>
              <a:buChar char=""/>
            </a:pPr>
            <a:r>
              <a:rPr lang="en-ZA" kern="0" dirty="0">
                <a:effectLst>
                  <a:outerShdw sx="0" sy="0">
                    <a:srgbClr val="000000"/>
                  </a:outerShdw>
                </a:effectLst>
              </a:rPr>
              <a:t>Assessor assumptions about the learners’ previous performance not based on evidence. </a:t>
            </a:r>
          </a:p>
          <a:p>
            <a:endParaRPr lang="en-ZA" dirty="0"/>
          </a:p>
        </p:txBody>
      </p:sp>
    </p:spTree>
    <p:extLst>
      <p:ext uri="{BB962C8B-B14F-4D97-AF65-F5344CB8AC3E}">
        <p14:creationId xmlns:p14="http://schemas.microsoft.com/office/powerpoint/2010/main" val="21016262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Practicability</a:t>
            </a:r>
          </a:p>
        </p:txBody>
      </p:sp>
      <p:sp>
        <p:nvSpPr>
          <p:cNvPr id="4" name="Slide Number Placeholder 3"/>
          <p:cNvSpPr>
            <a:spLocks noGrp="1"/>
          </p:cNvSpPr>
          <p:nvPr>
            <p:ph type="sldNum" sz="quarter" idx="12"/>
          </p:nvPr>
        </p:nvSpPr>
        <p:spPr/>
        <p:txBody>
          <a:bodyPr/>
          <a:lstStyle/>
          <a:p>
            <a:fld id="{32F83655-DC73-417F-8B26-EB7A1DBB5382}" type="slidenum">
              <a:rPr lang="en-ZA" smtClean="0"/>
              <a:pPr/>
              <a:t>69</a:t>
            </a:fld>
            <a:endParaRPr lang="en-ZA" dirty="0"/>
          </a:p>
        </p:txBody>
      </p:sp>
      <p:sp>
        <p:nvSpPr>
          <p:cNvPr id="5" name="Content Placeholder 4"/>
          <p:cNvSpPr>
            <a:spLocks noGrp="1"/>
          </p:cNvSpPr>
          <p:nvPr>
            <p:ph sz="quarter" idx="1"/>
          </p:nvPr>
        </p:nvSpPr>
        <p:spPr/>
        <p:txBody>
          <a:bodyPr/>
          <a:lstStyle/>
          <a:p>
            <a:r>
              <a:rPr lang="en-ZA" dirty="0"/>
              <a:t>Practicability refers to ensuring that assessment takes into account monetary, time, resources and facility costs. An RPL procedure that is too costly, time consuming and cumbersome is likely to fail.</a:t>
            </a:r>
          </a:p>
          <a:p>
            <a:endParaRPr lang="en-ZA" dirty="0"/>
          </a:p>
        </p:txBody>
      </p:sp>
    </p:spTree>
    <p:extLst>
      <p:ext uri="{BB962C8B-B14F-4D97-AF65-F5344CB8AC3E}">
        <p14:creationId xmlns:p14="http://schemas.microsoft.com/office/powerpoint/2010/main" val="1838899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Overview</a:t>
            </a:r>
          </a:p>
        </p:txBody>
      </p:sp>
      <p:sp>
        <p:nvSpPr>
          <p:cNvPr id="4" name="Slide Number Placeholder 3"/>
          <p:cNvSpPr>
            <a:spLocks noGrp="1"/>
          </p:cNvSpPr>
          <p:nvPr>
            <p:ph type="sldNum" sz="quarter" idx="12"/>
          </p:nvPr>
        </p:nvSpPr>
        <p:spPr/>
        <p:txBody>
          <a:bodyPr/>
          <a:lstStyle/>
          <a:p>
            <a:fld id="{32F83655-DC73-417F-8B26-EB7A1DBB5382}" type="slidenum">
              <a:rPr lang="en-ZA" smtClean="0"/>
              <a:pPr/>
              <a:t>7</a:t>
            </a:fld>
            <a:endParaRPr lang="en-ZA" dirty="0"/>
          </a:p>
        </p:txBody>
      </p:sp>
      <p:sp>
        <p:nvSpPr>
          <p:cNvPr id="5" name="Content Placeholder 4"/>
          <p:cNvSpPr>
            <a:spLocks noGrp="1"/>
          </p:cNvSpPr>
          <p:nvPr>
            <p:ph sz="quarter" idx="1"/>
          </p:nvPr>
        </p:nvSpPr>
        <p:spPr/>
        <p:txBody>
          <a:bodyPr/>
          <a:lstStyle/>
          <a:p>
            <a:endParaRPr lang="en-ZA"/>
          </a:p>
        </p:txBody>
      </p:sp>
      <p:grpSp>
        <p:nvGrpSpPr>
          <p:cNvPr id="6" name="Group 5"/>
          <p:cNvGrpSpPr/>
          <p:nvPr/>
        </p:nvGrpSpPr>
        <p:grpSpPr>
          <a:xfrm>
            <a:off x="3768085" y="1657132"/>
            <a:ext cx="4248268" cy="1687287"/>
            <a:chOff x="2736309" y="0"/>
            <a:chExt cx="4248268" cy="1687287"/>
          </a:xfrm>
          <a:scene3d>
            <a:camera prst="orthographicFront"/>
            <a:lightRig rig="flat" dir="t"/>
          </a:scene3d>
        </p:grpSpPr>
        <p:sp>
          <p:nvSpPr>
            <p:cNvPr id="16" name="Right Arrow 15"/>
            <p:cNvSpPr/>
            <p:nvPr/>
          </p:nvSpPr>
          <p:spPr>
            <a:xfrm>
              <a:off x="2736309" y="0"/>
              <a:ext cx="4248268" cy="1687287"/>
            </a:xfrm>
            <a:prstGeom prst="rightArrow">
              <a:avLst>
                <a:gd name="adj1" fmla="val 75000"/>
                <a:gd name="adj2" fmla="val 50000"/>
              </a:avLst>
            </a:prstGeom>
          </p:spPr>
          <p:style>
            <a:lnRef idx="0">
              <a:schemeClr val="accent2"/>
            </a:lnRef>
            <a:fillRef idx="1002">
              <a:schemeClr val="lt2"/>
            </a:fillRef>
            <a:effectRef idx="3">
              <a:schemeClr val="accent2"/>
            </a:effectRef>
            <a:fontRef idx="minor">
              <a:schemeClr val="lt1"/>
            </a:fontRef>
          </p:style>
        </p:sp>
        <p:sp>
          <p:nvSpPr>
            <p:cNvPr id="17" name="Right Arrow 4"/>
            <p:cNvSpPr/>
            <p:nvPr/>
          </p:nvSpPr>
          <p:spPr>
            <a:xfrm>
              <a:off x="2736309" y="210911"/>
              <a:ext cx="3615535" cy="1265465"/>
            </a:xfrm>
            <a:prstGeom prst="rect">
              <a:avLst/>
            </a:prstGeom>
          </p:spPr>
          <p:style>
            <a:lnRef idx="0">
              <a:schemeClr val="accent2"/>
            </a:lnRef>
            <a:fillRef idx="1002">
              <a:schemeClr val="lt2"/>
            </a:fillRef>
            <a:effectRef idx="3">
              <a:schemeClr val="accent2"/>
            </a:effectRef>
            <a:fontRef idx="minor">
              <a:schemeClr val="lt1"/>
            </a:fontRef>
          </p:style>
          <p:txBody>
            <a:bodyPr spcFirstLastPara="0" vert="horz" wrap="square" lIns="16510" tIns="16510" rIns="16510" bIns="16510" numCol="1" spcCol="1270" anchor="ctr" anchorCtr="0">
              <a:noAutofit/>
            </a:bodyPr>
            <a:lstStyle/>
            <a:p>
              <a:pPr marL="228600" lvl="1" indent="-228600" algn="l" defTabSz="1155700">
                <a:lnSpc>
                  <a:spcPct val="90000"/>
                </a:lnSpc>
                <a:spcBef>
                  <a:spcPct val="0"/>
                </a:spcBef>
                <a:spcAft>
                  <a:spcPct val="15000"/>
                </a:spcAft>
                <a:buChar char="••"/>
              </a:pPr>
              <a:r>
                <a:rPr lang="en-US" sz="2600" kern="1200" dirty="0"/>
                <a:t>Against Outcomes in Unit Standard</a:t>
              </a:r>
            </a:p>
          </p:txBody>
        </p:sp>
      </p:grpSp>
      <p:grpSp>
        <p:nvGrpSpPr>
          <p:cNvPr id="7" name="Group 6"/>
          <p:cNvGrpSpPr/>
          <p:nvPr/>
        </p:nvGrpSpPr>
        <p:grpSpPr>
          <a:xfrm>
            <a:off x="1031776" y="1657564"/>
            <a:ext cx="2832179" cy="1687287"/>
            <a:chOff x="0" y="432"/>
            <a:chExt cx="2832179" cy="1687287"/>
          </a:xfrm>
          <a:scene3d>
            <a:camera prst="orthographicFront"/>
            <a:lightRig rig="flat" dir="t"/>
          </a:scene3d>
        </p:grpSpPr>
        <p:sp>
          <p:nvSpPr>
            <p:cNvPr id="14" name="Rounded Rectangle 13"/>
            <p:cNvSpPr/>
            <p:nvPr/>
          </p:nvSpPr>
          <p:spPr>
            <a:xfrm>
              <a:off x="0" y="432"/>
              <a:ext cx="2832179" cy="1687287"/>
            </a:xfrm>
            <a:prstGeom prst="roundRect">
              <a:avLst/>
            </a:prstGeom>
          </p:spPr>
          <p:style>
            <a:lnRef idx="0">
              <a:schemeClr val="accent2"/>
            </a:lnRef>
            <a:fillRef idx="1002">
              <a:schemeClr val="lt2"/>
            </a:fillRef>
            <a:effectRef idx="3">
              <a:schemeClr val="accent2"/>
            </a:effectRef>
            <a:fontRef idx="minor">
              <a:schemeClr val="lt1"/>
            </a:fontRef>
          </p:style>
        </p:sp>
        <p:sp>
          <p:nvSpPr>
            <p:cNvPr id="15" name="Rounded Rectangle 6"/>
            <p:cNvSpPr/>
            <p:nvPr/>
          </p:nvSpPr>
          <p:spPr>
            <a:xfrm>
              <a:off x="82367" y="82799"/>
              <a:ext cx="2667445" cy="1522553"/>
            </a:xfrm>
            <a:prstGeom prst="rect">
              <a:avLst/>
            </a:prstGeom>
          </p:spPr>
          <p:style>
            <a:lnRef idx="0">
              <a:schemeClr val="accent2"/>
            </a:lnRef>
            <a:fillRef idx="1002">
              <a:schemeClr val="lt2"/>
            </a:fillRef>
            <a:effectRef idx="3">
              <a:schemeClr val="accent2"/>
            </a:effectRef>
            <a:fontRef idx="minor">
              <a:schemeClr val="lt1"/>
            </a:fontRef>
          </p:style>
          <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a:t>Competency</a:t>
              </a:r>
            </a:p>
          </p:txBody>
        </p:sp>
      </p:grpSp>
      <p:grpSp>
        <p:nvGrpSpPr>
          <p:cNvPr id="8" name="Group 7"/>
          <p:cNvGrpSpPr/>
          <p:nvPr/>
        </p:nvGrpSpPr>
        <p:grpSpPr>
          <a:xfrm>
            <a:off x="3863955" y="3513580"/>
            <a:ext cx="4248268" cy="1687287"/>
            <a:chOff x="2832179" y="1856448"/>
            <a:chExt cx="4248268" cy="1687287"/>
          </a:xfrm>
          <a:scene3d>
            <a:camera prst="orthographicFront"/>
            <a:lightRig rig="flat" dir="t"/>
          </a:scene3d>
        </p:grpSpPr>
        <p:sp>
          <p:nvSpPr>
            <p:cNvPr id="12" name="Right Arrow 11"/>
            <p:cNvSpPr/>
            <p:nvPr/>
          </p:nvSpPr>
          <p:spPr>
            <a:xfrm>
              <a:off x="2832179" y="1856448"/>
              <a:ext cx="4248268" cy="1687287"/>
            </a:xfrm>
            <a:prstGeom prst="rightArrow">
              <a:avLst>
                <a:gd name="adj1" fmla="val 75000"/>
                <a:gd name="adj2" fmla="val 50000"/>
              </a:avLst>
            </a:prstGeom>
          </p:spPr>
          <p:style>
            <a:lnRef idx="0">
              <a:schemeClr val="accent2"/>
            </a:lnRef>
            <a:fillRef idx="1002">
              <a:schemeClr val="lt2"/>
            </a:fillRef>
            <a:effectRef idx="3">
              <a:schemeClr val="accent2"/>
            </a:effectRef>
            <a:fontRef idx="minor">
              <a:schemeClr val="lt1"/>
            </a:fontRef>
          </p:style>
        </p:sp>
        <p:sp>
          <p:nvSpPr>
            <p:cNvPr id="13" name="Right Arrow 8"/>
            <p:cNvSpPr/>
            <p:nvPr/>
          </p:nvSpPr>
          <p:spPr>
            <a:xfrm>
              <a:off x="2832179" y="2067359"/>
              <a:ext cx="3615535" cy="1265465"/>
            </a:xfrm>
            <a:prstGeom prst="rect">
              <a:avLst/>
            </a:prstGeom>
          </p:spPr>
          <p:style>
            <a:lnRef idx="0">
              <a:schemeClr val="accent2"/>
            </a:lnRef>
            <a:fillRef idx="1002">
              <a:schemeClr val="lt2"/>
            </a:fillRef>
            <a:effectRef idx="3">
              <a:schemeClr val="accent2"/>
            </a:effectRef>
            <a:fontRef idx="minor">
              <a:schemeClr val="lt1"/>
            </a:fontRef>
          </p:style>
          <p:txBody>
            <a:bodyPr spcFirstLastPara="0" vert="horz" wrap="square" lIns="16510" tIns="16510" rIns="16510" bIns="16510" numCol="1" spcCol="1270" anchor="ctr" anchorCtr="0">
              <a:noAutofit/>
            </a:bodyPr>
            <a:lstStyle/>
            <a:p>
              <a:pPr marL="228600" lvl="1" indent="-228600" algn="l" defTabSz="1155700">
                <a:lnSpc>
                  <a:spcPct val="90000"/>
                </a:lnSpc>
                <a:spcBef>
                  <a:spcPct val="0"/>
                </a:spcBef>
                <a:spcAft>
                  <a:spcPct val="15000"/>
                </a:spcAft>
                <a:buChar char="••"/>
              </a:pPr>
              <a:r>
                <a:rPr lang="en-US" sz="2600" kern="1200" dirty="0"/>
                <a:t>Outcomes in relation to workplace</a:t>
              </a:r>
            </a:p>
          </p:txBody>
        </p:sp>
      </p:grpSp>
      <p:grpSp>
        <p:nvGrpSpPr>
          <p:cNvPr id="9" name="Group 8"/>
          <p:cNvGrpSpPr/>
          <p:nvPr/>
        </p:nvGrpSpPr>
        <p:grpSpPr>
          <a:xfrm>
            <a:off x="1031776" y="3513580"/>
            <a:ext cx="2832179" cy="1687287"/>
            <a:chOff x="0" y="1856448"/>
            <a:chExt cx="2832179" cy="1687287"/>
          </a:xfrm>
          <a:scene3d>
            <a:camera prst="orthographicFront"/>
            <a:lightRig rig="flat" dir="t"/>
          </a:scene3d>
        </p:grpSpPr>
        <p:sp>
          <p:nvSpPr>
            <p:cNvPr id="10" name="Rounded Rectangle 9"/>
            <p:cNvSpPr/>
            <p:nvPr/>
          </p:nvSpPr>
          <p:spPr>
            <a:xfrm>
              <a:off x="0" y="1856448"/>
              <a:ext cx="2832179" cy="1687287"/>
            </a:xfrm>
            <a:prstGeom prst="roundRect">
              <a:avLst/>
            </a:prstGeom>
          </p:spPr>
          <p:style>
            <a:lnRef idx="0">
              <a:schemeClr val="accent2"/>
            </a:lnRef>
            <a:fillRef idx="1002">
              <a:schemeClr val="lt2"/>
            </a:fillRef>
            <a:effectRef idx="3">
              <a:schemeClr val="accent2"/>
            </a:effectRef>
            <a:fontRef idx="minor">
              <a:schemeClr val="lt1"/>
            </a:fontRef>
          </p:style>
        </p:sp>
        <p:sp>
          <p:nvSpPr>
            <p:cNvPr id="11" name="Rounded Rectangle 10"/>
            <p:cNvSpPr/>
            <p:nvPr/>
          </p:nvSpPr>
          <p:spPr>
            <a:xfrm>
              <a:off x="82367" y="1938815"/>
              <a:ext cx="2667445" cy="1522553"/>
            </a:xfrm>
            <a:prstGeom prst="rect">
              <a:avLst/>
            </a:prstGeom>
          </p:spPr>
          <p:style>
            <a:lnRef idx="0">
              <a:schemeClr val="accent2"/>
            </a:lnRef>
            <a:fillRef idx="1002">
              <a:schemeClr val="lt2"/>
            </a:fillRef>
            <a:effectRef idx="3">
              <a:schemeClr val="accent2"/>
            </a:effectRef>
            <a:fontRef idx="minor">
              <a:schemeClr val="lt1"/>
            </a:fontRef>
          </p:style>
          <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a:t>Interpret</a:t>
              </a:r>
            </a:p>
          </p:txBody>
        </p:sp>
      </p:grpSp>
    </p:spTree>
    <p:extLst>
      <p:ext uri="{BB962C8B-B14F-4D97-AF65-F5344CB8AC3E}">
        <p14:creationId xmlns:p14="http://schemas.microsoft.com/office/powerpoint/2010/main" val="227622757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Formative Assessment</a:t>
            </a:r>
          </a:p>
        </p:txBody>
      </p:sp>
      <p:sp>
        <p:nvSpPr>
          <p:cNvPr id="4" name="Slide Number Placeholder 3"/>
          <p:cNvSpPr>
            <a:spLocks noGrp="1"/>
          </p:cNvSpPr>
          <p:nvPr>
            <p:ph type="sldNum" sz="quarter" idx="12"/>
          </p:nvPr>
        </p:nvSpPr>
        <p:spPr/>
        <p:txBody>
          <a:bodyPr/>
          <a:lstStyle/>
          <a:p>
            <a:fld id="{042AED99-7FB4-404E-8A97-64753DCE42EC}" type="slidenum">
              <a:rPr lang="en-US" smtClean="0"/>
              <a:pPr/>
              <a:t>70</a:t>
            </a:fld>
            <a:endParaRPr lang="en-US" dirty="0"/>
          </a:p>
        </p:txBody>
      </p:sp>
      <p:sp>
        <p:nvSpPr>
          <p:cNvPr id="5" name="Content Placeholder 4"/>
          <p:cNvSpPr>
            <a:spLocks noGrp="1"/>
          </p:cNvSpPr>
          <p:nvPr>
            <p:ph sz="quarter" idx="1"/>
          </p:nvPr>
        </p:nvSpPr>
        <p:spPr>
          <a:xfrm>
            <a:off x="1968500" y="2420887"/>
            <a:ext cx="6502400" cy="3117028"/>
          </a:xfrm>
        </p:spPr>
        <p:txBody>
          <a:bodyPr>
            <a:normAutofit/>
          </a:bodyPr>
          <a:lstStyle/>
          <a:p>
            <a:r>
              <a:rPr lang="en-ZA" dirty="0"/>
              <a:t>Do up to Formative assessment Activity 1.3. </a:t>
            </a:r>
          </a:p>
          <a:p>
            <a:r>
              <a:rPr lang="en-ZA" dirty="0"/>
              <a:t>Give 3 Assessment methods in 1.3 and base them on:</a:t>
            </a:r>
          </a:p>
          <a:p>
            <a:pPr lvl="1"/>
            <a:r>
              <a:rPr lang="en-ZA" dirty="0"/>
              <a:t>Fairness</a:t>
            </a:r>
          </a:p>
          <a:p>
            <a:pPr lvl="1"/>
            <a:r>
              <a:rPr lang="en-ZA" dirty="0"/>
              <a:t>Validity</a:t>
            </a:r>
          </a:p>
          <a:p>
            <a:pPr lvl="1"/>
            <a:r>
              <a:rPr lang="en-ZA" dirty="0"/>
              <a:t>Reliability</a:t>
            </a:r>
          </a:p>
          <a:p>
            <a:pPr lvl="1"/>
            <a:r>
              <a:rPr lang="en-ZA" dirty="0"/>
              <a:t>Practicability</a:t>
            </a:r>
          </a:p>
          <a:p>
            <a:endParaRPr lang="en-ZA" dirty="0"/>
          </a:p>
        </p:txBody>
      </p:sp>
    </p:spTree>
    <p:extLst>
      <p:ext uri="{BB962C8B-B14F-4D97-AF65-F5344CB8AC3E}">
        <p14:creationId xmlns:p14="http://schemas.microsoft.com/office/powerpoint/2010/main" val="157251827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Moderator Training Programme</a:t>
            </a:r>
          </a:p>
        </p:txBody>
      </p:sp>
      <p:sp>
        <p:nvSpPr>
          <p:cNvPr id="3" name="Text Placeholder 2"/>
          <p:cNvSpPr>
            <a:spLocks noGrp="1"/>
          </p:cNvSpPr>
          <p:nvPr>
            <p:ph type="body" idx="1"/>
          </p:nvPr>
        </p:nvSpPr>
        <p:spPr/>
        <p:txBody>
          <a:bodyPr/>
          <a:lstStyle/>
          <a:p>
            <a:r>
              <a:rPr lang="en-US" dirty="0"/>
              <a:t>Study Unit 2:</a:t>
            </a:r>
            <a:br>
              <a:rPr lang="en-US" dirty="0"/>
            </a:br>
            <a:r>
              <a:rPr lang="en-US" dirty="0"/>
              <a:t>Plan and Prepare for Moderation</a:t>
            </a:r>
            <a:endParaRPr lang="en-ZA" dirty="0"/>
          </a:p>
          <a:p>
            <a:endParaRPr lang="en-ZA" dirty="0"/>
          </a:p>
        </p:txBody>
      </p:sp>
      <p:sp>
        <p:nvSpPr>
          <p:cNvPr id="5" name="Slide Number Placeholder 4"/>
          <p:cNvSpPr>
            <a:spLocks noGrp="1"/>
          </p:cNvSpPr>
          <p:nvPr>
            <p:ph type="sldNum" sz="quarter" idx="12"/>
          </p:nvPr>
        </p:nvSpPr>
        <p:spPr/>
        <p:txBody>
          <a:bodyPr/>
          <a:lstStyle/>
          <a:p>
            <a:fld id="{4980778A-6F9D-4141-8080-B8192EADCD40}" type="slidenum">
              <a:rPr lang="en-ZA" smtClean="0"/>
              <a:pPr/>
              <a:t>71</a:t>
            </a:fld>
            <a:endParaRPr lang="en-ZA"/>
          </a:p>
        </p:txBody>
      </p:sp>
    </p:spTree>
    <p:extLst>
      <p:ext uri="{BB962C8B-B14F-4D97-AF65-F5344CB8AC3E}">
        <p14:creationId xmlns:p14="http://schemas.microsoft.com/office/powerpoint/2010/main" val="200950798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Moderation Process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72</a:t>
            </a:fld>
            <a:endParaRPr lang="en-ZA" dirty="0"/>
          </a:p>
        </p:txBody>
      </p:sp>
      <p:sp>
        <p:nvSpPr>
          <p:cNvPr id="5" name="Content Placeholder 4"/>
          <p:cNvSpPr>
            <a:spLocks noGrp="1"/>
          </p:cNvSpPr>
          <p:nvPr>
            <p:ph sz="quarter" idx="1"/>
          </p:nvPr>
        </p:nvSpPr>
        <p:spPr>
          <a:xfrm>
            <a:off x="467544" y="1413296"/>
            <a:ext cx="8219256" cy="2761139"/>
          </a:xfrm>
        </p:spPr>
        <p:txBody>
          <a:bodyPr/>
          <a:lstStyle/>
          <a:p>
            <a:endParaRPr lang="en-ZA" dirty="0"/>
          </a:p>
        </p:txBody>
      </p:sp>
      <p:graphicFrame>
        <p:nvGraphicFramePr>
          <p:cNvPr id="6" name="Table 5"/>
          <p:cNvGraphicFramePr>
            <a:graphicFrameLocks noGrp="1"/>
          </p:cNvGraphicFramePr>
          <p:nvPr>
            <p:extLst>
              <p:ext uri="{D42A27DB-BD31-4B8C-83A1-F6EECF244321}">
                <p14:modId xmlns:p14="http://schemas.microsoft.com/office/powerpoint/2010/main" val="546931858"/>
              </p:ext>
            </p:extLst>
          </p:nvPr>
        </p:nvGraphicFramePr>
        <p:xfrm>
          <a:off x="603504" y="1570670"/>
          <a:ext cx="7848872" cy="370840"/>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val="20000"/>
                    </a:ext>
                  </a:extLst>
                </a:gridCol>
                <a:gridCol w="5976664">
                  <a:extLst>
                    <a:ext uri="{9D8B030D-6E8A-4147-A177-3AD203B41FA5}">
                      <a16:colId xmlns:a16="http://schemas.microsoft.com/office/drawing/2014/main" val="20001"/>
                    </a:ext>
                  </a:extLst>
                </a:gridCol>
              </a:tblGrid>
              <a:tr h="370840">
                <a:tc>
                  <a:txBody>
                    <a:bodyPr/>
                    <a:lstStyle/>
                    <a:p>
                      <a:pPr algn="ctr"/>
                      <a:r>
                        <a:rPr lang="en-ZA" dirty="0"/>
                        <a:t>Activity</a:t>
                      </a:r>
                    </a:p>
                  </a:txBody>
                  <a:tcPr/>
                </a:tc>
                <a:tc>
                  <a:txBody>
                    <a:bodyPr/>
                    <a:lstStyle/>
                    <a:p>
                      <a:pPr algn="ctr"/>
                      <a:r>
                        <a:rPr lang="en-ZA" dirty="0"/>
                        <a:t>Action</a:t>
                      </a:r>
                    </a:p>
                  </a:txBody>
                  <a:tcPr/>
                </a:tc>
                <a:extLst>
                  <a:ext uri="{0D108BD9-81ED-4DB2-BD59-A6C34878D82A}">
                    <a16:rowId xmlns:a16="http://schemas.microsoft.com/office/drawing/2014/main" val="10000"/>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047578557"/>
              </p:ext>
            </p:extLst>
          </p:nvPr>
        </p:nvGraphicFramePr>
        <p:xfrm>
          <a:off x="603504" y="1874478"/>
          <a:ext cx="7848872" cy="370840"/>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val="20000"/>
                    </a:ext>
                  </a:extLst>
                </a:gridCol>
                <a:gridCol w="5976664">
                  <a:extLst>
                    <a:ext uri="{9D8B030D-6E8A-4147-A177-3AD203B41FA5}">
                      <a16:colId xmlns:a16="http://schemas.microsoft.com/office/drawing/2014/main" val="20001"/>
                    </a:ext>
                  </a:extLst>
                </a:gridCol>
              </a:tblGrid>
              <a:tr h="370840">
                <a:tc>
                  <a:txBody>
                    <a:bodyPr/>
                    <a:lstStyle/>
                    <a:p>
                      <a:pPr algn="l">
                        <a:lnSpc>
                          <a:spcPct val="100000"/>
                        </a:lnSpc>
                        <a:spcAft>
                          <a:spcPts val="0"/>
                        </a:spcAft>
                        <a:tabLst>
                          <a:tab pos="2637155" algn="ctr"/>
                          <a:tab pos="5274310" algn="r"/>
                          <a:tab pos="457200" algn="l"/>
                          <a:tab pos="2637155" algn="ctr"/>
                          <a:tab pos="5274310" algn="r"/>
                        </a:tabLst>
                      </a:pPr>
                      <a:r>
                        <a:rPr lang="en-ZA" sz="1800" dirty="0">
                          <a:effectLst/>
                        </a:rPr>
                        <a:t>Before activities</a:t>
                      </a:r>
                      <a:endParaRPr lang="en-ZA" sz="1800" dirty="0">
                        <a:effectLst/>
                        <a:latin typeface="Arial"/>
                        <a:ea typeface="Times New Roman"/>
                      </a:endParaRPr>
                    </a:p>
                  </a:txBody>
                  <a:tcPr anchor="ctr"/>
                </a:tc>
                <a:tc>
                  <a:txBody>
                    <a:bodyPr/>
                    <a:lstStyle/>
                    <a:p>
                      <a:pPr algn="just">
                        <a:lnSpc>
                          <a:spcPct val="100000"/>
                        </a:lnSpc>
                        <a:spcAft>
                          <a:spcPts val="0"/>
                        </a:spcAft>
                        <a:tabLst>
                          <a:tab pos="2637155" algn="ctr"/>
                          <a:tab pos="5274310" algn="r"/>
                          <a:tab pos="457200" algn="l"/>
                          <a:tab pos="2637155" algn="ctr"/>
                          <a:tab pos="5274310" algn="r"/>
                        </a:tabLst>
                      </a:pPr>
                      <a:r>
                        <a:rPr lang="en-ZA" sz="1800" b="0" dirty="0">
                          <a:solidFill>
                            <a:schemeClr val="tx1"/>
                          </a:solidFill>
                          <a:effectLst/>
                        </a:rPr>
                        <a:t>1. Plan and prepare for moderation.</a:t>
                      </a:r>
                      <a:endParaRPr lang="en-ZA" sz="1800" b="0" dirty="0">
                        <a:solidFill>
                          <a:schemeClr val="tx1"/>
                        </a:solidFill>
                        <a:effectLst/>
                        <a:latin typeface="Arial"/>
                        <a:ea typeface="Times New Roman"/>
                      </a:endParaRPr>
                    </a:p>
                  </a:txBody>
                  <a:tcPr>
                    <a:solidFill>
                      <a:schemeClr val="bg1">
                        <a:lumMod val="85000"/>
                      </a:schemeClr>
                    </a:solidFill>
                  </a:tcPr>
                </a:tc>
                <a:extLst>
                  <a:ext uri="{0D108BD9-81ED-4DB2-BD59-A6C34878D82A}">
                    <a16:rowId xmlns:a16="http://schemas.microsoft.com/office/drawing/2014/main" val="10000"/>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372013979"/>
              </p:ext>
            </p:extLst>
          </p:nvPr>
        </p:nvGraphicFramePr>
        <p:xfrm>
          <a:off x="603504" y="2234518"/>
          <a:ext cx="7848872" cy="370840"/>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val="20000"/>
                    </a:ext>
                  </a:extLst>
                </a:gridCol>
                <a:gridCol w="5976664">
                  <a:extLst>
                    <a:ext uri="{9D8B030D-6E8A-4147-A177-3AD203B41FA5}">
                      <a16:colId xmlns:a16="http://schemas.microsoft.com/office/drawing/2014/main" val="20001"/>
                    </a:ext>
                  </a:extLst>
                </a:gridCol>
              </a:tblGrid>
              <a:tr h="370840">
                <a:tc>
                  <a:txBody>
                    <a:bodyPr/>
                    <a:lstStyle/>
                    <a:p>
                      <a:pPr algn="l">
                        <a:lnSpc>
                          <a:spcPct val="100000"/>
                        </a:lnSpc>
                        <a:spcAft>
                          <a:spcPts val="0"/>
                        </a:spcAft>
                        <a:tabLst>
                          <a:tab pos="2637155" algn="ctr"/>
                          <a:tab pos="5274310" algn="r"/>
                          <a:tab pos="457200" algn="l"/>
                          <a:tab pos="2637155" algn="ctr"/>
                          <a:tab pos="5274310" algn="r"/>
                        </a:tabLst>
                      </a:pPr>
                      <a:r>
                        <a:rPr lang="en-ZA" sz="1800" dirty="0">
                          <a:effectLst/>
                        </a:rPr>
                        <a:t>During activities</a:t>
                      </a:r>
                      <a:endParaRPr lang="en-ZA" sz="1800" dirty="0">
                        <a:effectLst/>
                        <a:latin typeface="Arial"/>
                        <a:ea typeface="Times New Roman"/>
                      </a:endParaRPr>
                    </a:p>
                  </a:txBody>
                  <a:tcPr anchor="ctr"/>
                </a:tc>
                <a:tc>
                  <a:txBody>
                    <a:bodyPr/>
                    <a:lstStyle/>
                    <a:p>
                      <a:pPr algn="just">
                        <a:lnSpc>
                          <a:spcPct val="100000"/>
                        </a:lnSpc>
                        <a:spcAft>
                          <a:spcPts val="0"/>
                        </a:spcAft>
                        <a:tabLst>
                          <a:tab pos="2637155" algn="ctr"/>
                          <a:tab pos="5274310" algn="r"/>
                          <a:tab pos="457200" algn="l"/>
                          <a:tab pos="2637155" algn="ctr"/>
                          <a:tab pos="5274310" algn="r"/>
                        </a:tabLst>
                      </a:pPr>
                      <a:r>
                        <a:rPr lang="en-ZA" sz="1800" b="0" dirty="0">
                          <a:solidFill>
                            <a:schemeClr val="tx1"/>
                          </a:solidFill>
                          <a:effectLst/>
                        </a:rPr>
                        <a:t>2. Conduct moderation.</a:t>
                      </a:r>
                      <a:endParaRPr lang="en-ZA" sz="1800" b="0" dirty="0">
                        <a:solidFill>
                          <a:schemeClr val="tx1"/>
                        </a:solidFill>
                        <a:effectLst/>
                        <a:latin typeface="Arial"/>
                        <a:ea typeface="Times New Roman"/>
                      </a:endParaRPr>
                    </a:p>
                  </a:txBody>
                  <a:tcPr anchor="ctr">
                    <a:solidFill>
                      <a:schemeClr val="bg1">
                        <a:lumMod val="95000"/>
                      </a:schemeClr>
                    </a:solidFill>
                  </a:tcPr>
                </a:tc>
                <a:extLst>
                  <a:ext uri="{0D108BD9-81ED-4DB2-BD59-A6C34878D82A}">
                    <a16:rowId xmlns:a16="http://schemas.microsoft.com/office/drawing/2014/main" val="10000"/>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815290383"/>
              </p:ext>
            </p:extLst>
          </p:nvPr>
        </p:nvGraphicFramePr>
        <p:xfrm>
          <a:off x="603504" y="2583758"/>
          <a:ext cx="7848872" cy="1325880"/>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val="20000"/>
                    </a:ext>
                  </a:extLst>
                </a:gridCol>
                <a:gridCol w="5976664">
                  <a:extLst>
                    <a:ext uri="{9D8B030D-6E8A-4147-A177-3AD203B41FA5}">
                      <a16:colId xmlns:a16="http://schemas.microsoft.com/office/drawing/2014/main" val="20001"/>
                    </a:ext>
                  </a:extLst>
                </a:gridCol>
              </a:tblGrid>
              <a:tr h="370840">
                <a:tc>
                  <a:txBody>
                    <a:bodyPr/>
                    <a:lstStyle/>
                    <a:p>
                      <a:pPr algn="l">
                        <a:lnSpc>
                          <a:spcPct val="100000"/>
                        </a:lnSpc>
                        <a:spcAft>
                          <a:spcPts val="0"/>
                        </a:spcAft>
                        <a:tabLst>
                          <a:tab pos="2637155" algn="ctr"/>
                          <a:tab pos="5274310" algn="r"/>
                          <a:tab pos="457200" algn="l"/>
                          <a:tab pos="2637155" algn="ctr"/>
                          <a:tab pos="5274310" algn="r"/>
                        </a:tabLst>
                      </a:pPr>
                      <a:r>
                        <a:rPr lang="en-ZA" sz="1800" dirty="0">
                          <a:effectLst/>
                        </a:rPr>
                        <a:t>After activities</a:t>
                      </a:r>
                      <a:endParaRPr lang="en-ZA" sz="1800" dirty="0">
                        <a:effectLst/>
                        <a:latin typeface="Arial"/>
                        <a:ea typeface="Times New Roman"/>
                      </a:endParaRPr>
                    </a:p>
                  </a:txBody>
                  <a:tcPr anchor="ctr"/>
                </a:tc>
                <a:tc>
                  <a:txBody>
                    <a:bodyPr/>
                    <a:lstStyle/>
                    <a:p>
                      <a:pPr algn="just">
                        <a:lnSpc>
                          <a:spcPct val="150000"/>
                        </a:lnSpc>
                        <a:spcAft>
                          <a:spcPts val="0"/>
                        </a:spcAft>
                        <a:tabLst>
                          <a:tab pos="2637155" algn="ctr"/>
                          <a:tab pos="5274310" algn="r"/>
                          <a:tab pos="457200" algn="l"/>
                          <a:tab pos="2637155" algn="ctr"/>
                          <a:tab pos="5274310" algn="r"/>
                        </a:tabLst>
                      </a:pPr>
                      <a:r>
                        <a:rPr lang="en-ZA" sz="1800" b="0" dirty="0">
                          <a:solidFill>
                            <a:schemeClr val="tx1"/>
                          </a:solidFill>
                          <a:effectLst/>
                        </a:rPr>
                        <a:t>3. Advise and support assessors.</a:t>
                      </a:r>
                    </a:p>
                    <a:p>
                      <a:pPr algn="just">
                        <a:lnSpc>
                          <a:spcPct val="150000"/>
                        </a:lnSpc>
                        <a:spcAft>
                          <a:spcPts val="0"/>
                        </a:spcAft>
                        <a:tabLst>
                          <a:tab pos="2637155" algn="ctr"/>
                          <a:tab pos="5274310" algn="r"/>
                          <a:tab pos="457200" algn="l"/>
                          <a:tab pos="2637155" algn="ctr"/>
                          <a:tab pos="5274310" algn="r"/>
                        </a:tabLst>
                      </a:pPr>
                      <a:r>
                        <a:rPr lang="en-ZA" sz="1800" b="0" dirty="0">
                          <a:solidFill>
                            <a:schemeClr val="tx1"/>
                          </a:solidFill>
                          <a:effectLst/>
                        </a:rPr>
                        <a:t>4. Report, record and administer moderation.</a:t>
                      </a:r>
                    </a:p>
                    <a:p>
                      <a:pPr algn="just">
                        <a:lnSpc>
                          <a:spcPct val="150000"/>
                        </a:lnSpc>
                        <a:spcAft>
                          <a:spcPts val="0"/>
                        </a:spcAft>
                        <a:tabLst>
                          <a:tab pos="2637155" algn="ctr"/>
                          <a:tab pos="5274310" algn="r"/>
                          <a:tab pos="457200" algn="l"/>
                          <a:tab pos="2637155" algn="ctr"/>
                          <a:tab pos="5274310" algn="r"/>
                        </a:tabLst>
                      </a:pPr>
                      <a:r>
                        <a:rPr lang="en-ZA" sz="1800" b="0" dirty="0">
                          <a:solidFill>
                            <a:schemeClr val="tx1"/>
                          </a:solidFill>
                          <a:effectLst/>
                        </a:rPr>
                        <a:t>5. Review moderation system and processes.</a:t>
                      </a:r>
                      <a:endParaRPr lang="en-ZA" sz="1800" b="0" dirty="0">
                        <a:solidFill>
                          <a:schemeClr val="tx1"/>
                        </a:solidFill>
                        <a:effectLst/>
                        <a:latin typeface="Arial"/>
                        <a:ea typeface="Times New Roman"/>
                      </a:endParaRPr>
                    </a:p>
                  </a:txBody>
                  <a:tcPr anchor="ctr">
                    <a:solidFill>
                      <a:schemeClr val="bg1">
                        <a:lumMod val="85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40549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Principles of Best Practice Moderation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73</a:t>
            </a:fld>
            <a:endParaRPr lang="en-ZA" dirty="0"/>
          </a:p>
        </p:txBody>
      </p:sp>
      <p:sp>
        <p:nvSpPr>
          <p:cNvPr id="5" name="Content Placeholder 4"/>
          <p:cNvSpPr>
            <a:spLocks noGrp="1"/>
          </p:cNvSpPr>
          <p:nvPr>
            <p:ph sz="quarter" idx="1"/>
          </p:nvPr>
        </p:nvSpPr>
        <p:spPr/>
        <p:txBody>
          <a:bodyPr/>
          <a:lstStyle/>
          <a:p>
            <a:endParaRPr lang="en-ZA" dirty="0"/>
          </a:p>
        </p:txBody>
      </p:sp>
      <p:graphicFrame>
        <p:nvGraphicFramePr>
          <p:cNvPr id="6" name="Table 5"/>
          <p:cNvGraphicFramePr>
            <a:graphicFrameLocks noGrp="1"/>
          </p:cNvGraphicFramePr>
          <p:nvPr>
            <p:extLst>
              <p:ext uri="{D42A27DB-BD31-4B8C-83A1-F6EECF244321}">
                <p14:modId xmlns:p14="http://schemas.microsoft.com/office/powerpoint/2010/main" val="2523255537"/>
              </p:ext>
            </p:extLst>
          </p:nvPr>
        </p:nvGraphicFramePr>
        <p:xfrm>
          <a:off x="603504" y="1570670"/>
          <a:ext cx="7848872" cy="370840"/>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val="20000"/>
                    </a:ext>
                  </a:extLst>
                </a:gridCol>
                <a:gridCol w="5976664">
                  <a:extLst>
                    <a:ext uri="{9D8B030D-6E8A-4147-A177-3AD203B41FA5}">
                      <a16:colId xmlns:a16="http://schemas.microsoft.com/office/drawing/2014/main" val="20001"/>
                    </a:ext>
                  </a:extLst>
                </a:gridCol>
              </a:tblGrid>
              <a:tr h="370840">
                <a:tc>
                  <a:txBody>
                    <a:bodyPr/>
                    <a:lstStyle/>
                    <a:p>
                      <a:pPr algn="ctr">
                        <a:lnSpc>
                          <a:spcPct val="100000"/>
                        </a:lnSpc>
                        <a:spcBef>
                          <a:spcPts val="0"/>
                        </a:spcBef>
                        <a:spcAft>
                          <a:spcPts val="0"/>
                        </a:spcAft>
                        <a:tabLst>
                          <a:tab pos="2637155" algn="ctr"/>
                          <a:tab pos="5274310" algn="r"/>
                          <a:tab pos="457200" algn="l"/>
                          <a:tab pos="2637155" algn="ctr"/>
                          <a:tab pos="5274310" algn="r"/>
                        </a:tabLst>
                      </a:pPr>
                      <a:r>
                        <a:rPr lang="en-ZA" sz="1800" dirty="0">
                          <a:effectLst/>
                        </a:rPr>
                        <a:t>PRINCIPLE</a:t>
                      </a:r>
                      <a:endParaRPr lang="en-ZA" sz="1800" dirty="0">
                        <a:effectLst/>
                        <a:latin typeface="Arial"/>
                        <a:ea typeface="Times New Roman"/>
                      </a:endParaRPr>
                    </a:p>
                  </a:txBody>
                  <a:tcPr/>
                </a:tc>
                <a:tc>
                  <a:txBody>
                    <a:bodyPr/>
                    <a:lstStyle/>
                    <a:p>
                      <a:pPr algn="ctr">
                        <a:lnSpc>
                          <a:spcPct val="100000"/>
                        </a:lnSpc>
                        <a:spcBef>
                          <a:spcPts val="0"/>
                        </a:spcBef>
                        <a:spcAft>
                          <a:spcPts val="0"/>
                        </a:spcAft>
                        <a:tabLst>
                          <a:tab pos="2637155" algn="ctr"/>
                          <a:tab pos="5274310" algn="r"/>
                          <a:tab pos="457200" algn="l"/>
                          <a:tab pos="2637155" algn="ctr"/>
                          <a:tab pos="5274310" algn="r"/>
                        </a:tabLst>
                      </a:pPr>
                      <a:r>
                        <a:rPr lang="en-ZA" sz="1800" dirty="0">
                          <a:effectLst/>
                        </a:rPr>
                        <a:t>EXPLANATION</a:t>
                      </a:r>
                      <a:endParaRPr lang="en-ZA" sz="1800" dirty="0">
                        <a:effectLst/>
                        <a:latin typeface="Arial"/>
                        <a:ea typeface="Times New Roman"/>
                      </a:endParaRPr>
                    </a:p>
                  </a:txBody>
                  <a:tcPr/>
                </a:tc>
                <a:extLst>
                  <a:ext uri="{0D108BD9-81ED-4DB2-BD59-A6C34878D82A}">
                    <a16:rowId xmlns:a16="http://schemas.microsoft.com/office/drawing/2014/main" val="10000"/>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32639045"/>
              </p:ext>
            </p:extLst>
          </p:nvPr>
        </p:nvGraphicFramePr>
        <p:xfrm>
          <a:off x="603504" y="1874478"/>
          <a:ext cx="7848872" cy="914400"/>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val="20000"/>
                    </a:ext>
                  </a:extLst>
                </a:gridCol>
                <a:gridCol w="5976664">
                  <a:extLst>
                    <a:ext uri="{9D8B030D-6E8A-4147-A177-3AD203B41FA5}">
                      <a16:colId xmlns:a16="http://schemas.microsoft.com/office/drawing/2014/main" val="20001"/>
                    </a:ext>
                  </a:extLst>
                </a:gridCol>
              </a:tblGrid>
              <a:tr h="370840">
                <a:tc>
                  <a:txBody>
                    <a:bodyPr/>
                    <a:lstStyle/>
                    <a:p>
                      <a:pPr algn="l">
                        <a:lnSpc>
                          <a:spcPct val="100000"/>
                        </a:lnSpc>
                        <a:spcAft>
                          <a:spcPts val="0"/>
                        </a:spcAft>
                        <a:tabLst>
                          <a:tab pos="2637155" algn="ctr"/>
                          <a:tab pos="5274310" algn="r"/>
                          <a:tab pos="457200" algn="l"/>
                          <a:tab pos="2637155" algn="ctr"/>
                          <a:tab pos="5274310" algn="r"/>
                        </a:tabLst>
                      </a:pPr>
                      <a:r>
                        <a:rPr lang="en-ZA" sz="1800" b="0" dirty="0">
                          <a:solidFill>
                            <a:schemeClr val="tx1"/>
                          </a:solidFill>
                          <a:effectLst/>
                        </a:rPr>
                        <a:t> Partnership</a:t>
                      </a:r>
                      <a:endParaRPr lang="en-ZA" sz="1800" b="0" dirty="0">
                        <a:solidFill>
                          <a:schemeClr val="tx1"/>
                        </a:solidFill>
                        <a:effectLst/>
                        <a:latin typeface="Arial"/>
                        <a:ea typeface="Times New Roman"/>
                      </a:endParaRPr>
                    </a:p>
                  </a:txBody>
                  <a:tcPr anchor="ctr">
                    <a:solidFill>
                      <a:schemeClr val="bg1">
                        <a:lumMod val="85000"/>
                      </a:schemeClr>
                    </a:solidFill>
                  </a:tcPr>
                </a:tc>
                <a:tc>
                  <a:txBody>
                    <a:bodyPr/>
                    <a:lstStyle/>
                    <a:p>
                      <a:pPr algn="just">
                        <a:lnSpc>
                          <a:spcPct val="100000"/>
                        </a:lnSpc>
                        <a:spcAft>
                          <a:spcPts val="0"/>
                        </a:spcAft>
                        <a:tabLst>
                          <a:tab pos="2637155" algn="ctr"/>
                          <a:tab pos="5274310" algn="r"/>
                          <a:tab pos="457200" algn="l"/>
                          <a:tab pos="2637155" algn="ctr"/>
                          <a:tab pos="5274310" algn="r"/>
                        </a:tabLst>
                      </a:pPr>
                      <a:r>
                        <a:rPr lang="en-ZA" sz="1800" b="0" dirty="0">
                          <a:solidFill>
                            <a:schemeClr val="tx1"/>
                          </a:solidFill>
                          <a:effectLst/>
                        </a:rPr>
                        <a:t>Best practice moderation occurs when it is based on an effective partnership between assessors and between assessors and moderators.</a:t>
                      </a:r>
                      <a:endParaRPr lang="en-ZA" sz="1800" b="0" dirty="0">
                        <a:solidFill>
                          <a:schemeClr val="tx1"/>
                        </a:solidFill>
                        <a:effectLst/>
                        <a:latin typeface="Arial"/>
                        <a:ea typeface="Times New Roman"/>
                      </a:endParaRPr>
                    </a:p>
                  </a:txBody>
                  <a:tcPr>
                    <a:solidFill>
                      <a:schemeClr val="bg1">
                        <a:lumMod val="85000"/>
                      </a:schemeClr>
                    </a:solidFill>
                  </a:tcPr>
                </a:tc>
                <a:extLst>
                  <a:ext uri="{0D108BD9-81ED-4DB2-BD59-A6C34878D82A}">
                    <a16:rowId xmlns:a16="http://schemas.microsoft.com/office/drawing/2014/main" val="10000"/>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965280018"/>
              </p:ext>
            </p:extLst>
          </p:nvPr>
        </p:nvGraphicFramePr>
        <p:xfrm>
          <a:off x="603504" y="2738574"/>
          <a:ext cx="7848872" cy="640080"/>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val="20000"/>
                    </a:ext>
                  </a:extLst>
                </a:gridCol>
                <a:gridCol w="5976664">
                  <a:extLst>
                    <a:ext uri="{9D8B030D-6E8A-4147-A177-3AD203B41FA5}">
                      <a16:colId xmlns:a16="http://schemas.microsoft.com/office/drawing/2014/main" val="20001"/>
                    </a:ext>
                  </a:extLst>
                </a:gridCol>
              </a:tblGrid>
              <a:tr h="370840">
                <a:tc>
                  <a:txBody>
                    <a:bodyPr/>
                    <a:lstStyle/>
                    <a:p>
                      <a:pPr algn="l">
                        <a:lnSpc>
                          <a:spcPct val="100000"/>
                        </a:lnSpc>
                        <a:spcAft>
                          <a:spcPts val="0"/>
                        </a:spcAft>
                        <a:tabLst>
                          <a:tab pos="2637155" algn="ctr"/>
                          <a:tab pos="5274310" algn="r"/>
                          <a:tab pos="457200" algn="l"/>
                          <a:tab pos="2637155" algn="ctr"/>
                          <a:tab pos="5274310" algn="r"/>
                        </a:tabLst>
                      </a:pPr>
                      <a:r>
                        <a:rPr lang="en-ZA" sz="1800" b="0" dirty="0">
                          <a:solidFill>
                            <a:schemeClr val="tx1"/>
                          </a:solidFill>
                          <a:effectLst/>
                        </a:rPr>
                        <a:t>Continuity</a:t>
                      </a:r>
                      <a:endParaRPr lang="en-ZA" sz="1800" b="0" dirty="0">
                        <a:solidFill>
                          <a:schemeClr val="tx1"/>
                        </a:solidFill>
                        <a:effectLst/>
                        <a:latin typeface="Arial"/>
                        <a:ea typeface="Times New Roman"/>
                      </a:endParaRPr>
                    </a:p>
                  </a:txBody>
                  <a:tcPr anchor="ctr">
                    <a:solidFill>
                      <a:schemeClr val="bg1">
                        <a:lumMod val="95000"/>
                      </a:schemeClr>
                    </a:solidFill>
                  </a:tcPr>
                </a:tc>
                <a:tc>
                  <a:txBody>
                    <a:bodyPr/>
                    <a:lstStyle/>
                    <a:p>
                      <a:pPr algn="just">
                        <a:lnSpc>
                          <a:spcPct val="100000"/>
                        </a:lnSpc>
                        <a:spcAft>
                          <a:spcPts val="0"/>
                        </a:spcAft>
                        <a:tabLst>
                          <a:tab pos="2637155" algn="ctr"/>
                          <a:tab pos="5274310" algn="r"/>
                          <a:tab pos="457200" algn="l"/>
                          <a:tab pos="2637155" algn="ctr"/>
                          <a:tab pos="5274310" algn="r"/>
                        </a:tabLst>
                      </a:pPr>
                      <a:r>
                        <a:rPr lang="en-ZA" sz="1800" b="0" dirty="0">
                          <a:solidFill>
                            <a:schemeClr val="tx1"/>
                          </a:solidFill>
                          <a:effectLst/>
                        </a:rPr>
                        <a:t>Best practice moderation occurs when it is an on-going process that underpins relationships between assessors.</a:t>
                      </a:r>
                      <a:endParaRPr lang="en-ZA" sz="1800" b="0" dirty="0">
                        <a:solidFill>
                          <a:schemeClr val="tx1"/>
                        </a:solidFill>
                        <a:effectLst/>
                        <a:latin typeface="Arial"/>
                        <a:ea typeface="Times New Roman"/>
                      </a:endParaRPr>
                    </a:p>
                  </a:txBody>
                  <a:tcPr anchor="ctr">
                    <a:solidFill>
                      <a:schemeClr val="bg1">
                        <a:lumMod val="95000"/>
                      </a:schemeClr>
                    </a:solidFill>
                  </a:tcPr>
                </a:tc>
                <a:extLst>
                  <a:ext uri="{0D108BD9-81ED-4DB2-BD59-A6C34878D82A}">
                    <a16:rowId xmlns:a16="http://schemas.microsoft.com/office/drawing/2014/main" val="10000"/>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501512119"/>
              </p:ext>
            </p:extLst>
          </p:nvPr>
        </p:nvGraphicFramePr>
        <p:xfrm>
          <a:off x="603504" y="3314638"/>
          <a:ext cx="7848872" cy="640080"/>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val="20000"/>
                    </a:ext>
                  </a:extLst>
                </a:gridCol>
                <a:gridCol w="5976664">
                  <a:extLst>
                    <a:ext uri="{9D8B030D-6E8A-4147-A177-3AD203B41FA5}">
                      <a16:colId xmlns:a16="http://schemas.microsoft.com/office/drawing/2014/main" val="20001"/>
                    </a:ext>
                  </a:extLst>
                </a:gridCol>
              </a:tblGrid>
              <a:tr h="370840">
                <a:tc>
                  <a:txBody>
                    <a:bodyPr/>
                    <a:lstStyle/>
                    <a:p>
                      <a:pPr algn="l">
                        <a:lnSpc>
                          <a:spcPct val="100000"/>
                        </a:lnSpc>
                        <a:spcAft>
                          <a:spcPts val="0"/>
                        </a:spcAft>
                        <a:tabLst>
                          <a:tab pos="2637155" algn="ctr"/>
                          <a:tab pos="5274310" algn="r"/>
                          <a:tab pos="457200" algn="l"/>
                          <a:tab pos="2637155" algn="ctr"/>
                          <a:tab pos="5274310" algn="r"/>
                        </a:tabLst>
                      </a:pPr>
                      <a:r>
                        <a:rPr lang="en-ZA" sz="1800" b="0" dirty="0">
                          <a:solidFill>
                            <a:schemeClr val="tx1"/>
                          </a:solidFill>
                          <a:effectLst/>
                        </a:rPr>
                        <a:t>Evolution</a:t>
                      </a:r>
                      <a:endParaRPr lang="en-ZA" sz="1800" b="0" dirty="0">
                        <a:solidFill>
                          <a:schemeClr val="tx1"/>
                        </a:solidFill>
                        <a:effectLst/>
                        <a:latin typeface="Arial"/>
                        <a:ea typeface="Times New Roman"/>
                      </a:endParaRPr>
                    </a:p>
                  </a:txBody>
                  <a:tcPr anchor="ctr">
                    <a:solidFill>
                      <a:schemeClr val="bg1">
                        <a:lumMod val="85000"/>
                      </a:schemeClr>
                    </a:solidFill>
                  </a:tcPr>
                </a:tc>
                <a:tc>
                  <a:txBody>
                    <a:bodyPr/>
                    <a:lstStyle/>
                    <a:p>
                      <a:pPr algn="just">
                        <a:lnSpc>
                          <a:spcPct val="100000"/>
                        </a:lnSpc>
                        <a:spcAft>
                          <a:spcPts val="0"/>
                        </a:spcAft>
                        <a:tabLst>
                          <a:tab pos="2637155" algn="ctr"/>
                          <a:tab pos="5274310" algn="r"/>
                          <a:tab pos="457200" algn="l"/>
                          <a:tab pos="2637155" algn="ctr"/>
                          <a:tab pos="5274310" algn="r"/>
                        </a:tabLst>
                      </a:pPr>
                      <a:r>
                        <a:rPr lang="en-ZA" sz="1800" b="0" dirty="0">
                          <a:solidFill>
                            <a:schemeClr val="tx1"/>
                          </a:solidFill>
                          <a:effectLst/>
                        </a:rPr>
                        <a:t>Best practice moderation occurs when it is an evolving and educational process for assessors and moderators.</a:t>
                      </a:r>
                      <a:endParaRPr lang="en-ZA" sz="1800" b="0" dirty="0">
                        <a:solidFill>
                          <a:schemeClr val="tx1"/>
                        </a:solidFill>
                        <a:effectLst/>
                        <a:latin typeface="Arial"/>
                        <a:ea typeface="Times New Roman"/>
                      </a:endParaRPr>
                    </a:p>
                  </a:txBody>
                  <a:tcPr anchor="ctr">
                    <a:solidFill>
                      <a:schemeClr val="bg1">
                        <a:lumMod val="85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655051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Principle 1: Partnership</a:t>
            </a:r>
          </a:p>
        </p:txBody>
      </p:sp>
      <p:sp>
        <p:nvSpPr>
          <p:cNvPr id="4" name="Slide Number Placeholder 3"/>
          <p:cNvSpPr>
            <a:spLocks noGrp="1"/>
          </p:cNvSpPr>
          <p:nvPr>
            <p:ph type="sldNum" sz="quarter" idx="12"/>
          </p:nvPr>
        </p:nvSpPr>
        <p:spPr/>
        <p:txBody>
          <a:bodyPr/>
          <a:lstStyle/>
          <a:p>
            <a:fld id="{32F83655-DC73-417F-8B26-EB7A1DBB5382}" type="slidenum">
              <a:rPr lang="en-ZA" smtClean="0"/>
              <a:pPr/>
              <a:t>74</a:t>
            </a:fld>
            <a:endParaRPr lang="en-ZA" dirty="0"/>
          </a:p>
        </p:txBody>
      </p:sp>
      <p:sp>
        <p:nvSpPr>
          <p:cNvPr id="5" name="Content Placeholder 4"/>
          <p:cNvSpPr>
            <a:spLocks noGrp="1"/>
          </p:cNvSpPr>
          <p:nvPr>
            <p:ph sz="quarter" idx="1"/>
          </p:nvPr>
        </p:nvSpPr>
        <p:spPr/>
        <p:txBody>
          <a:bodyPr/>
          <a:lstStyle/>
          <a:p>
            <a:r>
              <a:rPr lang="en-ZA" dirty="0"/>
              <a:t>The roles, responsibilities and obligations of all the parties must be clearly </a:t>
            </a:r>
            <a:r>
              <a:rPr lang="en-ZA" b="1" dirty="0"/>
              <a:t>defined </a:t>
            </a:r>
            <a:r>
              <a:rPr lang="en-ZA" dirty="0"/>
              <a:t>for an effective partnership to exist.</a:t>
            </a:r>
          </a:p>
          <a:p>
            <a:pPr lvl="0" fontAlgn="base"/>
            <a:r>
              <a:rPr lang="en-ZA" dirty="0"/>
              <a:t>Partnership in moderation is founded on </a:t>
            </a:r>
            <a:r>
              <a:rPr lang="en-ZA" b="1" dirty="0"/>
              <a:t>mutual trust </a:t>
            </a:r>
            <a:r>
              <a:rPr lang="en-ZA" dirty="0"/>
              <a:t>between assessors and between assessors and moderators.</a:t>
            </a:r>
          </a:p>
          <a:p>
            <a:pPr lvl="0" fontAlgn="base"/>
            <a:r>
              <a:rPr lang="en-ZA" dirty="0"/>
              <a:t>The </a:t>
            </a:r>
            <a:r>
              <a:rPr lang="en-ZA" b="1" dirty="0"/>
              <a:t>intellectual property rights</a:t>
            </a:r>
            <a:r>
              <a:rPr lang="en-ZA" dirty="0"/>
              <a:t> of all the parties must be respected.</a:t>
            </a:r>
          </a:p>
          <a:p>
            <a:pPr lvl="0" fontAlgn="base"/>
            <a:r>
              <a:rPr lang="en-ZA" dirty="0"/>
              <a:t>Accreditation and audit processes must also support the mutual trust between the parties that are involved.</a:t>
            </a:r>
          </a:p>
          <a:p>
            <a:pPr lvl="0" fontAlgn="base"/>
            <a:r>
              <a:rPr lang="en-ZA" dirty="0"/>
              <a:t>Problems that are caused by some aspect of the assessment must be referred back to the appropriate authority for </a:t>
            </a:r>
            <a:r>
              <a:rPr lang="en-ZA" b="1" dirty="0"/>
              <a:t>resolution</a:t>
            </a:r>
            <a:r>
              <a:rPr lang="en-ZA" dirty="0"/>
              <a:t> through the relevant processes.</a:t>
            </a:r>
          </a:p>
          <a:p>
            <a:endParaRPr lang="en-ZA" dirty="0"/>
          </a:p>
        </p:txBody>
      </p:sp>
    </p:spTree>
    <p:extLst>
      <p:ext uri="{BB962C8B-B14F-4D97-AF65-F5344CB8AC3E}">
        <p14:creationId xmlns:p14="http://schemas.microsoft.com/office/powerpoint/2010/main" val="131351926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Principle 2: Continuity</a:t>
            </a:r>
          </a:p>
        </p:txBody>
      </p:sp>
      <p:sp>
        <p:nvSpPr>
          <p:cNvPr id="4" name="Slide Number Placeholder 3"/>
          <p:cNvSpPr>
            <a:spLocks noGrp="1"/>
          </p:cNvSpPr>
          <p:nvPr>
            <p:ph type="sldNum" sz="quarter" idx="12"/>
          </p:nvPr>
        </p:nvSpPr>
        <p:spPr/>
        <p:txBody>
          <a:bodyPr/>
          <a:lstStyle/>
          <a:p>
            <a:fld id="{32F83655-DC73-417F-8B26-EB7A1DBB5382}" type="slidenum">
              <a:rPr lang="en-ZA" smtClean="0"/>
              <a:pPr/>
              <a:t>75</a:t>
            </a:fld>
            <a:endParaRPr lang="en-ZA" dirty="0"/>
          </a:p>
        </p:txBody>
      </p:sp>
      <p:sp>
        <p:nvSpPr>
          <p:cNvPr id="5" name="Content Placeholder 4"/>
          <p:cNvSpPr>
            <a:spLocks noGrp="1"/>
          </p:cNvSpPr>
          <p:nvPr>
            <p:ph sz="quarter" idx="1"/>
          </p:nvPr>
        </p:nvSpPr>
        <p:spPr/>
        <p:txBody>
          <a:bodyPr>
            <a:normAutofit/>
          </a:bodyPr>
          <a:lstStyle/>
          <a:p>
            <a:pPr lvl="0" fontAlgn="base"/>
            <a:r>
              <a:rPr lang="en-ZA" dirty="0"/>
              <a:t>Any contact between assessors, and between assessors and moderators provides an opportunity to support consistency.</a:t>
            </a:r>
          </a:p>
          <a:p>
            <a:pPr lvl="0" fontAlgn="base"/>
            <a:r>
              <a:rPr lang="en-ZA" dirty="0"/>
              <a:t>The process of moderation involves interaction between assessors and moderators regarding the interpretation and the assessment of specific Unit Standards.  </a:t>
            </a:r>
          </a:p>
          <a:p>
            <a:pPr lvl="0" fontAlgn="base"/>
            <a:r>
              <a:rPr lang="en-ZA" dirty="0"/>
              <a:t>Agreed Assessment Guides are integral to this interaction.</a:t>
            </a:r>
          </a:p>
          <a:p>
            <a:pPr lvl="0" fontAlgn="base"/>
            <a:r>
              <a:rPr lang="en-ZA" dirty="0"/>
              <a:t>All assessors are included and professionally supported when a moderation system provides positive feedback into the assessment process.</a:t>
            </a:r>
          </a:p>
          <a:p>
            <a:pPr lvl="0" fontAlgn="base"/>
            <a:r>
              <a:rPr lang="en-ZA" dirty="0"/>
              <a:t>Open communication between all participants may include mutually agreed sharing of assessment resources.</a:t>
            </a:r>
          </a:p>
        </p:txBody>
      </p:sp>
    </p:spTree>
    <p:extLst>
      <p:ext uri="{BB962C8B-B14F-4D97-AF65-F5344CB8AC3E}">
        <p14:creationId xmlns:p14="http://schemas.microsoft.com/office/powerpoint/2010/main" val="69010431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Principle 3: Evolution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76</a:t>
            </a:fld>
            <a:endParaRPr lang="en-ZA" dirty="0"/>
          </a:p>
        </p:txBody>
      </p:sp>
      <p:sp>
        <p:nvSpPr>
          <p:cNvPr id="5" name="Content Placeholder 4"/>
          <p:cNvSpPr>
            <a:spLocks noGrp="1"/>
          </p:cNvSpPr>
          <p:nvPr>
            <p:ph sz="quarter" idx="1"/>
          </p:nvPr>
        </p:nvSpPr>
        <p:spPr/>
        <p:txBody>
          <a:bodyPr/>
          <a:lstStyle/>
          <a:p>
            <a:r>
              <a:rPr lang="en-ZA" dirty="0"/>
              <a:t>All participants in the moderation process must have a shared understanding of the system and its purpose.</a:t>
            </a:r>
          </a:p>
          <a:p>
            <a:r>
              <a:rPr lang="en-ZA" dirty="0"/>
              <a:t>The implementation and maintenance of an external moderation system is the responsibility of the standard setting body and requires information and training for all participants regarding processes and procedures.</a:t>
            </a:r>
          </a:p>
          <a:p>
            <a:r>
              <a:rPr lang="en-ZA" dirty="0"/>
              <a:t>A moderation system must evolve in step with the ongoing development of Unit Standards, training and assessment processes.</a:t>
            </a:r>
          </a:p>
          <a:p>
            <a:r>
              <a:rPr lang="en-ZA" dirty="0"/>
              <a:t>Standard setters must ensure that moderation systems are workable, realistic and practical for assessors and moderators.</a:t>
            </a:r>
          </a:p>
          <a:p>
            <a:endParaRPr lang="en-ZA" dirty="0"/>
          </a:p>
        </p:txBody>
      </p:sp>
    </p:spTree>
    <p:extLst>
      <p:ext uri="{BB962C8B-B14F-4D97-AF65-F5344CB8AC3E}">
        <p14:creationId xmlns:p14="http://schemas.microsoft.com/office/powerpoint/2010/main" val="104898198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Moderation Policy</a:t>
            </a:r>
          </a:p>
        </p:txBody>
      </p:sp>
      <p:sp>
        <p:nvSpPr>
          <p:cNvPr id="4" name="Slide Number Placeholder 3"/>
          <p:cNvSpPr>
            <a:spLocks noGrp="1"/>
          </p:cNvSpPr>
          <p:nvPr>
            <p:ph type="sldNum" sz="quarter" idx="12"/>
          </p:nvPr>
        </p:nvSpPr>
        <p:spPr/>
        <p:txBody>
          <a:bodyPr/>
          <a:lstStyle/>
          <a:p>
            <a:fld id="{32F83655-DC73-417F-8B26-EB7A1DBB5382}" type="slidenum">
              <a:rPr lang="en-ZA" smtClean="0"/>
              <a:pPr/>
              <a:t>77</a:t>
            </a:fld>
            <a:endParaRPr lang="en-ZA" dirty="0"/>
          </a:p>
        </p:txBody>
      </p:sp>
      <p:sp>
        <p:nvSpPr>
          <p:cNvPr id="5" name="Content Placeholder 4"/>
          <p:cNvSpPr>
            <a:spLocks noGrp="1"/>
          </p:cNvSpPr>
          <p:nvPr>
            <p:ph sz="quarter" idx="1"/>
          </p:nvPr>
        </p:nvSpPr>
        <p:spPr/>
        <p:txBody>
          <a:bodyPr/>
          <a:lstStyle/>
          <a:p>
            <a:r>
              <a:rPr lang="en-ZA" dirty="0"/>
              <a:t>Guidelines to moderators.</a:t>
            </a:r>
          </a:p>
          <a:p>
            <a:r>
              <a:rPr lang="en-ZA" dirty="0"/>
              <a:t>A procedure for the quality management for assessment.</a:t>
            </a:r>
          </a:p>
          <a:p>
            <a:r>
              <a:rPr lang="en-ZA" dirty="0"/>
              <a:t>The overall average percentage of assessments to be moderated.</a:t>
            </a:r>
          </a:p>
          <a:p>
            <a:r>
              <a:rPr lang="en-ZA" dirty="0"/>
              <a:t>Time-frames for moderation.</a:t>
            </a:r>
          </a:p>
          <a:p>
            <a:r>
              <a:rPr lang="en-ZA" dirty="0"/>
              <a:t>Criteria for selection of assessments to be moderated, for example:</a:t>
            </a:r>
          </a:p>
          <a:p>
            <a:pPr lvl="1"/>
            <a:r>
              <a:rPr lang="en-ZA" dirty="0"/>
              <a:t>A random sample of 25% as in the case of the ETDP SETA.</a:t>
            </a:r>
          </a:p>
          <a:p>
            <a:endParaRPr lang="en-ZA" dirty="0"/>
          </a:p>
        </p:txBody>
      </p:sp>
    </p:spTree>
    <p:extLst>
      <p:ext uri="{BB962C8B-B14F-4D97-AF65-F5344CB8AC3E}">
        <p14:creationId xmlns:p14="http://schemas.microsoft.com/office/powerpoint/2010/main" val="155871870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Moderation Policy</a:t>
            </a:r>
          </a:p>
        </p:txBody>
      </p:sp>
      <p:sp>
        <p:nvSpPr>
          <p:cNvPr id="4" name="Slide Number Placeholder 3"/>
          <p:cNvSpPr>
            <a:spLocks noGrp="1"/>
          </p:cNvSpPr>
          <p:nvPr>
            <p:ph type="sldNum" sz="quarter" idx="12"/>
          </p:nvPr>
        </p:nvSpPr>
        <p:spPr/>
        <p:txBody>
          <a:bodyPr/>
          <a:lstStyle/>
          <a:p>
            <a:fld id="{32F83655-DC73-417F-8B26-EB7A1DBB5382}" type="slidenum">
              <a:rPr lang="en-ZA" smtClean="0"/>
              <a:pPr/>
              <a:t>78</a:t>
            </a:fld>
            <a:endParaRPr lang="en-ZA" dirty="0"/>
          </a:p>
        </p:txBody>
      </p:sp>
      <p:sp>
        <p:nvSpPr>
          <p:cNvPr id="5" name="Content Placeholder 4"/>
          <p:cNvSpPr>
            <a:spLocks noGrp="1"/>
          </p:cNvSpPr>
          <p:nvPr>
            <p:ph sz="quarter" idx="1"/>
          </p:nvPr>
        </p:nvSpPr>
        <p:spPr/>
        <p:txBody>
          <a:bodyPr/>
          <a:lstStyle/>
          <a:p>
            <a:pPr lvl="0" fontAlgn="base"/>
            <a:r>
              <a:rPr lang="en-ZA" dirty="0"/>
              <a:t>A sample of assessments conducted.</a:t>
            </a:r>
          </a:p>
          <a:p>
            <a:pPr lvl="0" fontAlgn="base"/>
            <a:r>
              <a:rPr lang="en-ZA" dirty="0"/>
              <a:t>A sample across a variety of assessors and sites in order to check reliability and consistency in the interpretation of standards.</a:t>
            </a:r>
          </a:p>
          <a:p>
            <a:pPr lvl="0" fontAlgn="base"/>
            <a:r>
              <a:rPr lang="en-ZA" b="1" dirty="0"/>
              <a:t>Reasons for selection</a:t>
            </a:r>
            <a:r>
              <a:rPr lang="en-ZA" dirty="0"/>
              <a:t> of any given sample.</a:t>
            </a:r>
          </a:p>
          <a:p>
            <a:pPr lvl="0" fontAlgn="base"/>
            <a:r>
              <a:rPr lang="en-ZA" dirty="0"/>
              <a:t>A form to be completed by moderators when drawing up a </a:t>
            </a:r>
            <a:r>
              <a:rPr lang="en-ZA" b="1" dirty="0"/>
              <a:t>Moderation Plan</a:t>
            </a:r>
            <a:r>
              <a:rPr lang="en-ZA" dirty="0"/>
              <a:t>.</a:t>
            </a:r>
          </a:p>
          <a:p>
            <a:pPr lvl="0" fontAlgn="base"/>
            <a:r>
              <a:rPr lang="en-ZA" dirty="0"/>
              <a:t>A form to be completed by moderators when writing a </a:t>
            </a:r>
            <a:r>
              <a:rPr lang="en-ZA" b="1" dirty="0"/>
              <a:t>Moderation Report</a:t>
            </a:r>
            <a:r>
              <a:rPr lang="en-ZA" dirty="0"/>
              <a:t>.</a:t>
            </a:r>
          </a:p>
          <a:p>
            <a:endParaRPr lang="en-ZA" dirty="0"/>
          </a:p>
        </p:txBody>
      </p:sp>
    </p:spTree>
    <p:extLst>
      <p:ext uri="{BB962C8B-B14F-4D97-AF65-F5344CB8AC3E}">
        <p14:creationId xmlns:p14="http://schemas.microsoft.com/office/powerpoint/2010/main" val="75550520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Moderation Policy</a:t>
            </a:r>
          </a:p>
        </p:txBody>
      </p:sp>
      <p:sp>
        <p:nvSpPr>
          <p:cNvPr id="4" name="Slide Number Placeholder 3"/>
          <p:cNvSpPr>
            <a:spLocks noGrp="1"/>
          </p:cNvSpPr>
          <p:nvPr>
            <p:ph type="sldNum" sz="quarter" idx="12"/>
          </p:nvPr>
        </p:nvSpPr>
        <p:spPr/>
        <p:txBody>
          <a:bodyPr/>
          <a:lstStyle/>
          <a:p>
            <a:fld id="{32F83655-DC73-417F-8B26-EB7A1DBB5382}" type="slidenum">
              <a:rPr lang="en-ZA" smtClean="0"/>
              <a:pPr/>
              <a:t>79</a:t>
            </a:fld>
            <a:endParaRPr lang="en-ZA" dirty="0"/>
          </a:p>
        </p:txBody>
      </p:sp>
      <p:sp>
        <p:nvSpPr>
          <p:cNvPr id="5" name="Content Placeholder 4"/>
          <p:cNvSpPr>
            <a:spLocks noGrp="1"/>
          </p:cNvSpPr>
          <p:nvPr>
            <p:ph sz="quarter" idx="1"/>
          </p:nvPr>
        </p:nvSpPr>
        <p:spPr/>
        <p:txBody>
          <a:bodyPr/>
          <a:lstStyle/>
          <a:p>
            <a:pPr lvl="0" fontAlgn="base"/>
            <a:r>
              <a:rPr lang="en-ZA" dirty="0"/>
              <a:t>A </a:t>
            </a:r>
            <a:r>
              <a:rPr lang="en-ZA" b="1" dirty="0"/>
              <a:t>Feedback Form</a:t>
            </a:r>
            <a:r>
              <a:rPr lang="en-ZA" dirty="0"/>
              <a:t> from moderators to the relevant assessors.</a:t>
            </a:r>
          </a:p>
          <a:p>
            <a:pPr lvl="0" fontAlgn="base"/>
            <a:r>
              <a:rPr lang="en-ZA" dirty="0"/>
              <a:t>A form to be completed by moderators if they decide that they need to </a:t>
            </a:r>
            <a:r>
              <a:rPr lang="en-ZA" b="1" dirty="0"/>
              <a:t>intervene</a:t>
            </a:r>
            <a:r>
              <a:rPr lang="en-ZA" dirty="0"/>
              <a:t> and change the assessor’s results.</a:t>
            </a:r>
          </a:p>
          <a:p>
            <a:pPr lvl="0" fontAlgn="base"/>
            <a:r>
              <a:rPr lang="en-ZA" b="1" dirty="0"/>
              <a:t>Guidelines for moderators</a:t>
            </a:r>
            <a:r>
              <a:rPr lang="en-ZA" dirty="0"/>
              <a:t> including a checklist for moderating assessment instruments and in terms of validity: fit for purpose, sufficiency, authenticity, and, where appropriate, currency.</a:t>
            </a:r>
          </a:p>
          <a:p>
            <a:pPr lvl="0" fontAlgn="base"/>
            <a:r>
              <a:rPr lang="en-ZA" dirty="0"/>
              <a:t>A feedback form for each assessor to provide </a:t>
            </a:r>
            <a:r>
              <a:rPr lang="en-ZA" b="1" dirty="0"/>
              <a:t>feedback on unit standards</a:t>
            </a:r>
            <a:r>
              <a:rPr lang="en-ZA" dirty="0"/>
              <a:t> if they wish to give this. </a:t>
            </a:r>
          </a:p>
        </p:txBody>
      </p:sp>
    </p:spTree>
    <p:extLst>
      <p:ext uri="{BB962C8B-B14F-4D97-AF65-F5344CB8AC3E}">
        <p14:creationId xmlns:p14="http://schemas.microsoft.com/office/powerpoint/2010/main" val="1931714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Good Evidence</a:t>
            </a:r>
          </a:p>
        </p:txBody>
      </p:sp>
      <p:sp>
        <p:nvSpPr>
          <p:cNvPr id="4" name="Slide Number Placeholder 3"/>
          <p:cNvSpPr>
            <a:spLocks noGrp="1"/>
          </p:cNvSpPr>
          <p:nvPr>
            <p:ph type="sldNum" sz="quarter" idx="12"/>
          </p:nvPr>
        </p:nvSpPr>
        <p:spPr/>
        <p:txBody>
          <a:bodyPr/>
          <a:lstStyle/>
          <a:p>
            <a:fld id="{32F83655-DC73-417F-8B26-EB7A1DBB5382}" type="slidenum">
              <a:rPr lang="en-ZA" smtClean="0"/>
              <a:pPr/>
              <a:t>8</a:t>
            </a:fld>
            <a:endParaRPr lang="en-ZA" dirty="0"/>
          </a:p>
        </p:txBody>
      </p:sp>
      <p:sp>
        <p:nvSpPr>
          <p:cNvPr id="5" name="Content Placeholder 4"/>
          <p:cNvSpPr>
            <a:spLocks noGrp="1"/>
          </p:cNvSpPr>
          <p:nvPr>
            <p:ph sz="quarter" idx="1"/>
          </p:nvPr>
        </p:nvSpPr>
        <p:spPr/>
        <p:txBody>
          <a:bodyPr/>
          <a:lstStyle/>
          <a:p>
            <a:endParaRPr lang="en-ZA"/>
          </a:p>
        </p:txBody>
      </p:sp>
      <p:grpSp>
        <p:nvGrpSpPr>
          <p:cNvPr id="6" name="Group 5"/>
          <p:cNvGrpSpPr/>
          <p:nvPr/>
        </p:nvGrpSpPr>
        <p:grpSpPr>
          <a:xfrm>
            <a:off x="3244775" y="1617619"/>
            <a:ext cx="5318223" cy="731613"/>
            <a:chOff x="2669218" y="2251"/>
            <a:chExt cx="5318223" cy="731613"/>
          </a:xfrm>
          <a:scene3d>
            <a:camera prst="orthographicFront"/>
            <a:lightRig rig="flat" dir="t"/>
          </a:scene3d>
        </p:grpSpPr>
        <p:sp>
          <p:nvSpPr>
            <p:cNvPr id="34" name="Right Arrow 33"/>
            <p:cNvSpPr/>
            <p:nvPr/>
          </p:nvSpPr>
          <p:spPr>
            <a:xfrm>
              <a:off x="2669218" y="2251"/>
              <a:ext cx="5318223" cy="731613"/>
            </a:xfrm>
            <a:prstGeom prst="rightArrow">
              <a:avLst>
                <a:gd name="adj1" fmla="val 75000"/>
                <a:gd name="adj2" fmla="val 50000"/>
              </a:avLst>
            </a:prstGeom>
            <a:sp3d z="-190500" extrusionH="12700" prstMaterial="plastic">
              <a:bevelT w="50800" h="50800"/>
            </a:sp3d>
          </p:spPr>
          <p:style>
            <a:lnRef idx="1">
              <a:schemeClr val="accent1">
                <a:alpha val="90000"/>
                <a:tint val="40000"/>
                <a:hueOff val="0"/>
                <a:satOff val="0"/>
                <a:lumOff val="0"/>
                <a:alphaOff val="0"/>
              </a:schemeClr>
            </a:lnRef>
            <a:fillRef idx="1002">
              <a:schemeClr val="lt2"/>
            </a:fillRef>
            <a:effectRef idx="2">
              <a:schemeClr val="accent1">
                <a:alpha val="90000"/>
                <a:tint val="40000"/>
                <a:hueOff val="0"/>
                <a:satOff val="0"/>
                <a:lumOff val="0"/>
                <a:alphaOff val="0"/>
              </a:schemeClr>
            </a:effectRef>
            <a:fontRef idx="minor">
              <a:schemeClr val="dk1">
                <a:hueOff val="0"/>
                <a:satOff val="0"/>
                <a:lumOff val="0"/>
                <a:alphaOff val="0"/>
              </a:schemeClr>
            </a:fontRef>
          </p:style>
        </p:sp>
        <p:sp>
          <p:nvSpPr>
            <p:cNvPr id="35" name="Right Arrow 4"/>
            <p:cNvSpPr/>
            <p:nvPr/>
          </p:nvSpPr>
          <p:spPr>
            <a:xfrm>
              <a:off x="2669218" y="93703"/>
              <a:ext cx="5043868" cy="548709"/>
            </a:xfrm>
            <a:prstGeom prst="rect">
              <a:avLst/>
            </a:prstGeom>
            <a:sp3d z="-190500"/>
          </p:spPr>
          <p:style>
            <a:lnRef idx="0">
              <a:scrgbClr r="0" g="0" b="0"/>
            </a:lnRef>
            <a:fillRef idx="1002">
              <a:schemeClr val="lt2"/>
            </a:fillRef>
            <a:effectRef idx="0">
              <a:scrgbClr r="0" g="0" b="0"/>
            </a:effectRef>
            <a:fontRef idx="minor">
              <a:schemeClr val="dk1">
                <a:hueOff val="0"/>
                <a:satOff val="0"/>
                <a:lumOff val="0"/>
                <a:alphaOff val="0"/>
              </a:schemeClr>
            </a:fontRef>
          </p:style>
          <p:txBody>
            <a:bodyPr spcFirstLastPara="0" vert="horz" wrap="square" lIns="13970"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effectLst/>
                </a:rPr>
                <a:t>Should relate to what is being assessed</a:t>
              </a:r>
              <a:endParaRPr lang="en-US" sz="2200" kern="1200" dirty="0"/>
            </a:p>
          </p:txBody>
        </p:sp>
      </p:grpSp>
      <p:grpSp>
        <p:nvGrpSpPr>
          <p:cNvPr id="7" name="Group 6"/>
          <p:cNvGrpSpPr/>
          <p:nvPr/>
        </p:nvGrpSpPr>
        <p:grpSpPr>
          <a:xfrm>
            <a:off x="581002" y="1708590"/>
            <a:ext cx="2663773" cy="549671"/>
            <a:chOff x="5445" y="93222"/>
            <a:chExt cx="2663773" cy="549671"/>
          </a:xfrm>
          <a:scene3d>
            <a:camera prst="orthographicFront"/>
            <a:lightRig rig="flat" dir="t"/>
          </a:scene3d>
        </p:grpSpPr>
        <p:sp>
          <p:nvSpPr>
            <p:cNvPr id="32" name="Rounded Rectangle 31"/>
            <p:cNvSpPr/>
            <p:nvPr/>
          </p:nvSpPr>
          <p:spPr>
            <a:xfrm>
              <a:off x="5445" y="93222"/>
              <a:ext cx="2663773" cy="549671"/>
            </a:xfrm>
            <a:prstGeom prst="roundRect">
              <a:avLst/>
            </a:prstGeom>
            <a:sp3d prstMaterial="plastic">
              <a:bevelT w="120900" h="88900"/>
              <a:bevelB w="88900" h="31750" prst="angle"/>
            </a:sp3d>
          </p:spPr>
          <p:style>
            <a:lnRef idx="0">
              <a:schemeClr val="lt1">
                <a:hueOff val="0"/>
                <a:satOff val="0"/>
                <a:lumOff val="0"/>
                <a:alphaOff val="0"/>
              </a:schemeClr>
            </a:lnRef>
            <a:fillRef idx="1002">
              <a:schemeClr val="lt2"/>
            </a:fillRef>
            <a:effectRef idx="2">
              <a:schemeClr val="accent1">
                <a:hueOff val="0"/>
                <a:satOff val="0"/>
                <a:lumOff val="0"/>
                <a:alphaOff val="0"/>
              </a:schemeClr>
            </a:effectRef>
            <a:fontRef idx="minor">
              <a:schemeClr val="lt1"/>
            </a:fontRef>
          </p:style>
        </p:sp>
        <p:sp>
          <p:nvSpPr>
            <p:cNvPr id="33" name="Rounded Rectangle 6"/>
            <p:cNvSpPr/>
            <p:nvPr/>
          </p:nvSpPr>
          <p:spPr>
            <a:xfrm>
              <a:off x="32278" y="120055"/>
              <a:ext cx="2610107" cy="496005"/>
            </a:xfrm>
            <a:prstGeom prst="rect">
              <a:avLst/>
            </a:prstGeom>
            <a:sp3d/>
          </p:spPr>
          <p:style>
            <a:lnRef idx="0">
              <a:scrgbClr r="0" g="0" b="0"/>
            </a:lnRef>
            <a:fillRef idx="1002">
              <a:schemeClr val="lt2"/>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dirty="0"/>
                <a:t>Valid</a:t>
              </a:r>
            </a:p>
          </p:txBody>
        </p:sp>
      </p:grpSp>
      <p:grpSp>
        <p:nvGrpSpPr>
          <p:cNvPr id="8" name="Group 7"/>
          <p:cNvGrpSpPr/>
          <p:nvPr/>
        </p:nvGrpSpPr>
        <p:grpSpPr>
          <a:xfrm>
            <a:off x="3243478" y="2404199"/>
            <a:ext cx="5323422" cy="731613"/>
            <a:chOff x="2667921" y="788831"/>
            <a:chExt cx="5323422" cy="731613"/>
          </a:xfrm>
          <a:scene3d>
            <a:camera prst="orthographicFront"/>
            <a:lightRig rig="flat" dir="t"/>
          </a:scene3d>
        </p:grpSpPr>
        <p:sp>
          <p:nvSpPr>
            <p:cNvPr id="30" name="Right Arrow 29"/>
            <p:cNvSpPr/>
            <p:nvPr/>
          </p:nvSpPr>
          <p:spPr>
            <a:xfrm>
              <a:off x="2667921" y="788831"/>
              <a:ext cx="5323422" cy="731613"/>
            </a:xfrm>
            <a:prstGeom prst="rightArrow">
              <a:avLst>
                <a:gd name="adj1" fmla="val 75000"/>
                <a:gd name="adj2" fmla="val 50000"/>
              </a:avLst>
            </a:prstGeom>
            <a:sp3d z="-190500" extrusionH="12700" prstMaterial="plastic">
              <a:bevelT w="50800" h="50800"/>
            </a:sp3d>
          </p:spPr>
          <p:style>
            <a:lnRef idx="1">
              <a:schemeClr val="accent1">
                <a:alpha val="90000"/>
                <a:tint val="40000"/>
                <a:hueOff val="0"/>
                <a:satOff val="0"/>
                <a:lumOff val="0"/>
                <a:alphaOff val="0"/>
              </a:schemeClr>
            </a:lnRef>
            <a:fillRef idx="1002">
              <a:schemeClr val="lt2"/>
            </a:fillRef>
            <a:effectRef idx="2">
              <a:schemeClr val="accent1">
                <a:alpha val="90000"/>
                <a:tint val="40000"/>
                <a:hueOff val="0"/>
                <a:satOff val="0"/>
                <a:lumOff val="0"/>
                <a:alphaOff val="0"/>
              </a:schemeClr>
            </a:effectRef>
            <a:fontRef idx="minor">
              <a:schemeClr val="dk1">
                <a:hueOff val="0"/>
                <a:satOff val="0"/>
                <a:lumOff val="0"/>
                <a:alphaOff val="0"/>
              </a:schemeClr>
            </a:fontRef>
          </p:style>
        </p:sp>
        <p:sp>
          <p:nvSpPr>
            <p:cNvPr id="31" name="Right Arrow 8"/>
            <p:cNvSpPr/>
            <p:nvPr/>
          </p:nvSpPr>
          <p:spPr>
            <a:xfrm>
              <a:off x="2667921" y="880283"/>
              <a:ext cx="5049067" cy="548709"/>
            </a:xfrm>
            <a:prstGeom prst="rect">
              <a:avLst/>
            </a:prstGeom>
            <a:sp3d z="-190500"/>
          </p:spPr>
          <p:style>
            <a:lnRef idx="0">
              <a:scrgbClr r="0" g="0" b="0"/>
            </a:lnRef>
            <a:fillRef idx="1002">
              <a:schemeClr val="lt2"/>
            </a:fillRef>
            <a:effectRef idx="0">
              <a:scrgbClr r="0" g="0" b="0"/>
            </a:effectRef>
            <a:fontRef idx="minor">
              <a:schemeClr val="dk1">
                <a:hueOff val="0"/>
                <a:satOff val="0"/>
                <a:lumOff val="0"/>
                <a:alphaOff val="0"/>
              </a:schemeClr>
            </a:fontRef>
          </p:style>
          <p:txBody>
            <a:bodyPr spcFirstLastPara="0" vert="horz" wrap="square" lIns="13970"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effectLst/>
                </a:rPr>
                <a:t>Own evidence</a:t>
              </a:r>
              <a:endParaRPr lang="en-US" sz="2200" kern="1200" dirty="0"/>
            </a:p>
          </p:txBody>
        </p:sp>
      </p:grpSp>
      <p:grpSp>
        <p:nvGrpSpPr>
          <p:cNvPr id="9" name="Group 8"/>
          <p:cNvGrpSpPr/>
          <p:nvPr/>
        </p:nvGrpSpPr>
        <p:grpSpPr>
          <a:xfrm>
            <a:off x="577100" y="2495170"/>
            <a:ext cx="2666377" cy="549671"/>
            <a:chOff x="1543" y="879802"/>
            <a:chExt cx="2666377" cy="549671"/>
          </a:xfrm>
          <a:scene3d>
            <a:camera prst="orthographicFront"/>
            <a:lightRig rig="flat" dir="t"/>
          </a:scene3d>
        </p:grpSpPr>
        <p:sp>
          <p:nvSpPr>
            <p:cNvPr id="28" name="Rounded Rectangle 27"/>
            <p:cNvSpPr/>
            <p:nvPr/>
          </p:nvSpPr>
          <p:spPr>
            <a:xfrm>
              <a:off x="1543" y="879802"/>
              <a:ext cx="2666377" cy="549671"/>
            </a:xfrm>
            <a:prstGeom prst="roundRect">
              <a:avLst/>
            </a:prstGeom>
            <a:sp3d prstMaterial="plastic">
              <a:bevelT w="120900" h="88900"/>
              <a:bevelB w="88900" h="31750" prst="angle"/>
            </a:sp3d>
          </p:spPr>
          <p:style>
            <a:lnRef idx="0">
              <a:schemeClr val="lt1">
                <a:hueOff val="0"/>
                <a:satOff val="0"/>
                <a:lumOff val="0"/>
                <a:alphaOff val="0"/>
              </a:schemeClr>
            </a:lnRef>
            <a:fillRef idx="1002">
              <a:schemeClr val="lt2"/>
            </a:fillRef>
            <a:effectRef idx="2">
              <a:schemeClr val="accent1">
                <a:hueOff val="0"/>
                <a:satOff val="0"/>
                <a:lumOff val="0"/>
                <a:alphaOff val="0"/>
              </a:schemeClr>
            </a:effectRef>
            <a:fontRef idx="minor">
              <a:schemeClr val="lt1"/>
            </a:fontRef>
          </p:style>
        </p:sp>
        <p:sp>
          <p:nvSpPr>
            <p:cNvPr id="29" name="Rounded Rectangle 10"/>
            <p:cNvSpPr/>
            <p:nvPr/>
          </p:nvSpPr>
          <p:spPr>
            <a:xfrm>
              <a:off x="28376" y="906635"/>
              <a:ext cx="2612711" cy="496005"/>
            </a:xfrm>
            <a:prstGeom prst="rect">
              <a:avLst/>
            </a:prstGeom>
            <a:sp3d/>
          </p:spPr>
          <p:style>
            <a:lnRef idx="0">
              <a:scrgbClr r="0" g="0" b="0"/>
            </a:lnRef>
            <a:fillRef idx="1002">
              <a:schemeClr val="lt2"/>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dirty="0"/>
                <a:t>Authentic</a:t>
              </a:r>
            </a:p>
          </p:txBody>
        </p:sp>
      </p:grpSp>
      <p:grpSp>
        <p:nvGrpSpPr>
          <p:cNvPr id="10" name="Group 9"/>
          <p:cNvGrpSpPr/>
          <p:nvPr/>
        </p:nvGrpSpPr>
        <p:grpSpPr>
          <a:xfrm>
            <a:off x="3204755" y="3190780"/>
            <a:ext cx="5360823" cy="913175"/>
            <a:chOff x="2629198" y="1575412"/>
            <a:chExt cx="5360823" cy="913175"/>
          </a:xfrm>
          <a:scene3d>
            <a:camera prst="orthographicFront"/>
            <a:lightRig rig="flat" dir="t"/>
          </a:scene3d>
        </p:grpSpPr>
        <p:sp>
          <p:nvSpPr>
            <p:cNvPr id="26" name="Right Arrow 25"/>
            <p:cNvSpPr/>
            <p:nvPr/>
          </p:nvSpPr>
          <p:spPr>
            <a:xfrm>
              <a:off x="2629198" y="1575412"/>
              <a:ext cx="5360823" cy="913175"/>
            </a:xfrm>
            <a:prstGeom prst="rightArrow">
              <a:avLst>
                <a:gd name="adj1" fmla="val 75000"/>
                <a:gd name="adj2" fmla="val 50000"/>
              </a:avLst>
            </a:prstGeom>
            <a:sp3d z="-190500" extrusionH="12700" prstMaterial="plastic">
              <a:bevelT w="50800" h="50800"/>
            </a:sp3d>
          </p:spPr>
          <p:style>
            <a:lnRef idx="1">
              <a:schemeClr val="accent1">
                <a:alpha val="90000"/>
                <a:tint val="40000"/>
                <a:hueOff val="0"/>
                <a:satOff val="0"/>
                <a:lumOff val="0"/>
                <a:alphaOff val="0"/>
              </a:schemeClr>
            </a:lnRef>
            <a:fillRef idx="1002">
              <a:schemeClr val="lt2"/>
            </a:fillRef>
            <a:effectRef idx="2">
              <a:schemeClr val="accent1">
                <a:alpha val="90000"/>
                <a:tint val="40000"/>
                <a:hueOff val="0"/>
                <a:satOff val="0"/>
                <a:lumOff val="0"/>
                <a:alphaOff val="0"/>
              </a:schemeClr>
            </a:effectRef>
            <a:fontRef idx="minor">
              <a:schemeClr val="dk1">
                <a:hueOff val="0"/>
                <a:satOff val="0"/>
                <a:lumOff val="0"/>
                <a:alphaOff val="0"/>
              </a:schemeClr>
            </a:fontRef>
          </p:style>
        </p:sp>
        <p:sp>
          <p:nvSpPr>
            <p:cNvPr id="27" name="Right Arrow 12"/>
            <p:cNvSpPr/>
            <p:nvPr/>
          </p:nvSpPr>
          <p:spPr>
            <a:xfrm>
              <a:off x="2629198" y="1689559"/>
              <a:ext cx="5018382" cy="684881"/>
            </a:xfrm>
            <a:prstGeom prst="rect">
              <a:avLst/>
            </a:prstGeom>
            <a:sp3d z="-190500"/>
          </p:spPr>
          <p:style>
            <a:lnRef idx="0">
              <a:scrgbClr r="0" g="0" b="0"/>
            </a:lnRef>
            <a:fillRef idx="1002">
              <a:schemeClr val="lt2"/>
            </a:fillRef>
            <a:effectRef idx="0">
              <a:scrgbClr r="0" g="0" b="0"/>
            </a:effectRef>
            <a:fontRef idx="minor">
              <a:schemeClr val="dk1">
                <a:hueOff val="0"/>
                <a:satOff val="0"/>
                <a:lumOff val="0"/>
                <a:alphaOff val="0"/>
              </a:schemeClr>
            </a:fontRef>
          </p:style>
          <p:txBody>
            <a:bodyPr spcFirstLastPara="0" vert="horz" wrap="square" lIns="13970" tIns="13970" rIns="13970" bIns="13970" numCol="1" spcCol="1270" anchor="t" anchorCtr="0">
              <a:noAutofit/>
            </a:bodyPr>
            <a:lstStyle/>
            <a:p>
              <a:pPr marL="228600" lvl="1" indent="-228600" algn="l" defTabSz="977900">
                <a:lnSpc>
                  <a:spcPct val="90000"/>
                </a:lnSpc>
                <a:spcBef>
                  <a:spcPct val="0"/>
                </a:spcBef>
                <a:spcAft>
                  <a:spcPct val="15000"/>
                </a:spcAft>
                <a:buChar char="••"/>
              </a:pPr>
              <a:r>
                <a:rPr lang="en-US" sz="2200" kern="1200" dirty="0"/>
                <a:t>Consistency</a:t>
              </a:r>
            </a:p>
            <a:p>
              <a:pPr marL="228600" lvl="1" indent="-228600" algn="l" defTabSz="977900">
                <a:lnSpc>
                  <a:spcPct val="90000"/>
                </a:lnSpc>
                <a:spcBef>
                  <a:spcPct val="0"/>
                </a:spcBef>
                <a:spcAft>
                  <a:spcPct val="15000"/>
                </a:spcAft>
                <a:buChar char="••"/>
              </a:pPr>
              <a:r>
                <a:rPr lang="en-ZA" sz="2200" kern="1200" dirty="0"/>
                <a:t>Another assessor makes same judgment</a:t>
              </a:r>
              <a:endParaRPr lang="en-US" sz="2200" kern="1200" dirty="0"/>
            </a:p>
            <a:p>
              <a:pPr marL="228600" lvl="1" indent="-228600" algn="l" defTabSz="977900">
                <a:lnSpc>
                  <a:spcPct val="90000"/>
                </a:lnSpc>
                <a:spcBef>
                  <a:spcPct val="0"/>
                </a:spcBef>
                <a:spcAft>
                  <a:spcPct val="15000"/>
                </a:spcAft>
                <a:buChar char="••"/>
              </a:pPr>
              <a:endParaRPr lang="en-US" sz="2200" kern="1200" dirty="0"/>
            </a:p>
          </p:txBody>
        </p:sp>
      </p:grpSp>
      <p:grpSp>
        <p:nvGrpSpPr>
          <p:cNvPr id="11" name="Group 10"/>
          <p:cNvGrpSpPr/>
          <p:nvPr/>
        </p:nvGrpSpPr>
        <p:grpSpPr>
          <a:xfrm>
            <a:off x="578422" y="3372532"/>
            <a:ext cx="2626333" cy="549671"/>
            <a:chOff x="2865" y="1757164"/>
            <a:chExt cx="2626333" cy="549671"/>
          </a:xfrm>
          <a:scene3d>
            <a:camera prst="orthographicFront"/>
            <a:lightRig rig="flat" dir="t"/>
          </a:scene3d>
        </p:grpSpPr>
        <p:sp>
          <p:nvSpPr>
            <p:cNvPr id="24" name="Rounded Rectangle 23"/>
            <p:cNvSpPr/>
            <p:nvPr/>
          </p:nvSpPr>
          <p:spPr>
            <a:xfrm>
              <a:off x="2865" y="1757164"/>
              <a:ext cx="2626333" cy="549671"/>
            </a:xfrm>
            <a:prstGeom prst="roundRect">
              <a:avLst/>
            </a:prstGeom>
            <a:sp3d prstMaterial="plastic">
              <a:bevelT w="120900" h="88900"/>
              <a:bevelB w="88900" h="31750" prst="angle"/>
            </a:sp3d>
          </p:spPr>
          <p:style>
            <a:lnRef idx="0">
              <a:schemeClr val="lt1">
                <a:hueOff val="0"/>
                <a:satOff val="0"/>
                <a:lumOff val="0"/>
                <a:alphaOff val="0"/>
              </a:schemeClr>
            </a:lnRef>
            <a:fillRef idx="1002">
              <a:schemeClr val="lt2"/>
            </a:fillRef>
            <a:effectRef idx="2">
              <a:schemeClr val="accent1">
                <a:hueOff val="0"/>
                <a:satOff val="0"/>
                <a:lumOff val="0"/>
                <a:alphaOff val="0"/>
              </a:schemeClr>
            </a:effectRef>
            <a:fontRef idx="minor">
              <a:schemeClr val="lt1"/>
            </a:fontRef>
          </p:style>
        </p:sp>
        <p:sp>
          <p:nvSpPr>
            <p:cNvPr id="25" name="Rounded Rectangle 14"/>
            <p:cNvSpPr/>
            <p:nvPr/>
          </p:nvSpPr>
          <p:spPr>
            <a:xfrm>
              <a:off x="29698" y="1783997"/>
              <a:ext cx="2572667" cy="496005"/>
            </a:xfrm>
            <a:prstGeom prst="rect">
              <a:avLst/>
            </a:prstGeom>
            <a:sp3d/>
          </p:spPr>
          <p:style>
            <a:lnRef idx="0">
              <a:scrgbClr r="0" g="0" b="0"/>
            </a:lnRef>
            <a:fillRef idx="1002">
              <a:schemeClr val="lt2"/>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dirty="0"/>
                <a:t>Reliable</a:t>
              </a:r>
            </a:p>
          </p:txBody>
        </p:sp>
      </p:grpSp>
      <p:grpSp>
        <p:nvGrpSpPr>
          <p:cNvPr id="12" name="Group 11"/>
          <p:cNvGrpSpPr/>
          <p:nvPr/>
        </p:nvGrpSpPr>
        <p:grpSpPr>
          <a:xfrm>
            <a:off x="3243478" y="4158922"/>
            <a:ext cx="5323422" cy="731613"/>
            <a:chOff x="2667921" y="2543554"/>
            <a:chExt cx="5323422" cy="731613"/>
          </a:xfrm>
          <a:scene3d>
            <a:camera prst="orthographicFront"/>
            <a:lightRig rig="flat" dir="t"/>
          </a:scene3d>
        </p:grpSpPr>
        <p:sp>
          <p:nvSpPr>
            <p:cNvPr id="22" name="Right Arrow 21"/>
            <p:cNvSpPr/>
            <p:nvPr/>
          </p:nvSpPr>
          <p:spPr>
            <a:xfrm>
              <a:off x="2667921" y="2543554"/>
              <a:ext cx="5323422" cy="731613"/>
            </a:xfrm>
            <a:prstGeom prst="rightArrow">
              <a:avLst>
                <a:gd name="adj1" fmla="val 75000"/>
                <a:gd name="adj2" fmla="val 50000"/>
              </a:avLst>
            </a:prstGeom>
            <a:sp3d z="-190500" extrusionH="12700" prstMaterial="plastic">
              <a:bevelT w="50800" h="50800"/>
            </a:sp3d>
          </p:spPr>
          <p:style>
            <a:lnRef idx="1">
              <a:schemeClr val="accent1">
                <a:alpha val="90000"/>
                <a:tint val="40000"/>
                <a:hueOff val="0"/>
                <a:satOff val="0"/>
                <a:lumOff val="0"/>
                <a:alphaOff val="0"/>
              </a:schemeClr>
            </a:lnRef>
            <a:fillRef idx="1002">
              <a:schemeClr val="lt2"/>
            </a:fillRef>
            <a:effectRef idx="2">
              <a:schemeClr val="accent1">
                <a:alpha val="90000"/>
                <a:tint val="40000"/>
                <a:hueOff val="0"/>
                <a:satOff val="0"/>
                <a:lumOff val="0"/>
                <a:alphaOff val="0"/>
              </a:schemeClr>
            </a:effectRef>
            <a:fontRef idx="minor">
              <a:schemeClr val="dk1">
                <a:hueOff val="0"/>
                <a:satOff val="0"/>
                <a:lumOff val="0"/>
                <a:alphaOff val="0"/>
              </a:schemeClr>
            </a:fontRef>
          </p:style>
        </p:sp>
        <p:sp>
          <p:nvSpPr>
            <p:cNvPr id="23" name="Right Arrow 16"/>
            <p:cNvSpPr/>
            <p:nvPr/>
          </p:nvSpPr>
          <p:spPr>
            <a:xfrm>
              <a:off x="2667921" y="2635006"/>
              <a:ext cx="5049067" cy="548709"/>
            </a:xfrm>
            <a:prstGeom prst="rect">
              <a:avLst/>
            </a:prstGeom>
            <a:sp3d z="-190500"/>
          </p:spPr>
          <p:style>
            <a:lnRef idx="0">
              <a:scrgbClr r="0" g="0" b="0"/>
            </a:lnRef>
            <a:fillRef idx="1002">
              <a:schemeClr val="lt2"/>
            </a:fillRef>
            <a:effectRef idx="0">
              <a:scrgbClr r="0" g="0" b="0"/>
            </a:effectRef>
            <a:fontRef idx="minor">
              <a:schemeClr val="dk1">
                <a:hueOff val="0"/>
                <a:satOff val="0"/>
                <a:lumOff val="0"/>
                <a:alphaOff val="0"/>
              </a:schemeClr>
            </a:fontRef>
          </p:style>
          <p:txBody>
            <a:bodyPr spcFirstLastPara="0" vert="horz" wrap="square" lIns="13970"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ZA" sz="2200" kern="1200" dirty="0"/>
                <a:t>As recent as possible</a:t>
              </a:r>
              <a:endParaRPr lang="en-US" sz="2200" kern="1200" dirty="0"/>
            </a:p>
          </p:txBody>
        </p:sp>
      </p:grpSp>
      <p:grpSp>
        <p:nvGrpSpPr>
          <p:cNvPr id="13" name="Group 12"/>
          <p:cNvGrpSpPr/>
          <p:nvPr/>
        </p:nvGrpSpPr>
        <p:grpSpPr>
          <a:xfrm>
            <a:off x="577100" y="4249893"/>
            <a:ext cx="2666377" cy="549671"/>
            <a:chOff x="1543" y="2634525"/>
            <a:chExt cx="2666377" cy="549671"/>
          </a:xfrm>
          <a:scene3d>
            <a:camera prst="orthographicFront"/>
            <a:lightRig rig="flat" dir="t"/>
          </a:scene3d>
        </p:grpSpPr>
        <p:sp>
          <p:nvSpPr>
            <p:cNvPr id="20" name="Rounded Rectangle 19"/>
            <p:cNvSpPr/>
            <p:nvPr/>
          </p:nvSpPr>
          <p:spPr>
            <a:xfrm>
              <a:off x="1543" y="2634525"/>
              <a:ext cx="2666377" cy="549671"/>
            </a:xfrm>
            <a:prstGeom prst="roundRect">
              <a:avLst/>
            </a:prstGeom>
            <a:sp3d prstMaterial="plastic">
              <a:bevelT w="120900" h="88900"/>
              <a:bevelB w="88900" h="31750" prst="angle"/>
            </a:sp3d>
          </p:spPr>
          <p:style>
            <a:lnRef idx="0">
              <a:schemeClr val="lt1">
                <a:hueOff val="0"/>
                <a:satOff val="0"/>
                <a:lumOff val="0"/>
                <a:alphaOff val="0"/>
              </a:schemeClr>
            </a:lnRef>
            <a:fillRef idx="1002">
              <a:schemeClr val="lt2"/>
            </a:fillRef>
            <a:effectRef idx="2">
              <a:schemeClr val="accent1">
                <a:hueOff val="0"/>
                <a:satOff val="0"/>
                <a:lumOff val="0"/>
                <a:alphaOff val="0"/>
              </a:schemeClr>
            </a:effectRef>
            <a:fontRef idx="minor">
              <a:schemeClr val="lt1"/>
            </a:fontRef>
          </p:style>
        </p:sp>
        <p:sp>
          <p:nvSpPr>
            <p:cNvPr id="21" name="Rounded Rectangle 18"/>
            <p:cNvSpPr/>
            <p:nvPr/>
          </p:nvSpPr>
          <p:spPr>
            <a:xfrm>
              <a:off x="28376" y="2661358"/>
              <a:ext cx="2612711" cy="496005"/>
            </a:xfrm>
            <a:prstGeom prst="rect">
              <a:avLst/>
            </a:prstGeom>
            <a:sp3d/>
          </p:spPr>
          <p:style>
            <a:lnRef idx="0">
              <a:scrgbClr r="0" g="0" b="0"/>
            </a:lnRef>
            <a:fillRef idx="1002">
              <a:schemeClr val="lt2"/>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dirty="0"/>
                <a:t>Current</a:t>
              </a:r>
            </a:p>
          </p:txBody>
        </p:sp>
      </p:grpSp>
      <p:grpSp>
        <p:nvGrpSpPr>
          <p:cNvPr id="14" name="Group 13"/>
          <p:cNvGrpSpPr/>
          <p:nvPr/>
        </p:nvGrpSpPr>
        <p:grpSpPr>
          <a:xfrm>
            <a:off x="3243478" y="4945503"/>
            <a:ext cx="5323422" cy="731613"/>
            <a:chOff x="2667921" y="3330135"/>
            <a:chExt cx="5323422" cy="731613"/>
          </a:xfrm>
          <a:scene3d>
            <a:camera prst="orthographicFront"/>
            <a:lightRig rig="flat" dir="t"/>
          </a:scene3d>
        </p:grpSpPr>
        <p:sp>
          <p:nvSpPr>
            <p:cNvPr id="18" name="Right Arrow 17"/>
            <p:cNvSpPr/>
            <p:nvPr/>
          </p:nvSpPr>
          <p:spPr>
            <a:xfrm>
              <a:off x="2667921" y="3330135"/>
              <a:ext cx="5323422" cy="731613"/>
            </a:xfrm>
            <a:prstGeom prst="rightArrow">
              <a:avLst>
                <a:gd name="adj1" fmla="val 75000"/>
                <a:gd name="adj2" fmla="val 50000"/>
              </a:avLst>
            </a:prstGeom>
            <a:sp3d z="-190500" extrusionH="12700" prstMaterial="plastic">
              <a:bevelT w="50800" h="50800"/>
            </a:sp3d>
          </p:spPr>
          <p:style>
            <a:lnRef idx="1">
              <a:schemeClr val="accent1">
                <a:alpha val="90000"/>
                <a:tint val="40000"/>
                <a:hueOff val="0"/>
                <a:satOff val="0"/>
                <a:lumOff val="0"/>
                <a:alphaOff val="0"/>
              </a:schemeClr>
            </a:lnRef>
            <a:fillRef idx="1002">
              <a:schemeClr val="lt2"/>
            </a:fillRef>
            <a:effectRef idx="2">
              <a:schemeClr val="accent1">
                <a:alpha val="90000"/>
                <a:tint val="40000"/>
                <a:hueOff val="0"/>
                <a:satOff val="0"/>
                <a:lumOff val="0"/>
                <a:alphaOff val="0"/>
              </a:schemeClr>
            </a:effectRef>
            <a:fontRef idx="minor">
              <a:schemeClr val="dk1">
                <a:hueOff val="0"/>
                <a:satOff val="0"/>
                <a:lumOff val="0"/>
                <a:alphaOff val="0"/>
              </a:schemeClr>
            </a:fontRef>
          </p:style>
        </p:sp>
        <p:sp>
          <p:nvSpPr>
            <p:cNvPr id="19" name="Right Arrow 20"/>
            <p:cNvSpPr/>
            <p:nvPr/>
          </p:nvSpPr>
          <p:spPr>
            <a:xfrm>
              <a:off x="2667921" y="3421587"/>
              <a:ext cx="5049067" cy="548709"/>
            </a:xfrm>
            <a:prstGeom prst="rect">
              <a:avLst/>
            </a:prstGeom>
            <a:sp3d z="-190500"/>
          </p:spPr>
          <p:style>
            <a:lnRef idx="0">
              <a:scrgbClr r="0" g="0" b="0"/>
            </a:lnRef>
            <a:fillRef idx="1002">
              <a:schemeClr val="lt2"/>
            </a:fillRef>
            <a:effectRef idx="0">
              <a:scrgbClr r="0" g="0" b="0"/>
            </a:effectRef>
            <a:fontRef idx="minor">
              <a:schemeClr val="dk1">
                <a:hueOff val="0"/>
                <a:satOff val="0"/>
                <a:lumOff val="0"/>
                <a:alphaOff val="0"/>
              </a:schemeClr>
            </a:fontRef>
          </p:style>
          <p:txBody>
            <a:bodyPr spcFirstLastPara="0" vert="horz" wrap="square" lIns="13970"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ZA" sz="2200" kern="1200" dirty="0"/>
                <a:t>Enough evidence</a:t>
              </a:r>
              <a:endParaRPr lang="en-US" sz="2200" kern="1200" dirty="0"/>
            </a:p>
          </p:txBody>
        </p:sp>
      </p:grpSp>
      <p:grpSp>
        <p:nvGrpSpPr>
          <p:cNvPr id="15" name="Group 14"/>
          <p:cNvGrpSpPr/>
          <p:nvPr/>
        </p:nvGrpSpPr>
        <p:grpSpPr>
          <a:xfrm>
            <a:off x="577100" y="5036474"/>
            <a:ext cx="2666377" cy="549671"/>
            <a:chOff x="1543" y="3421106"/>
            <a:chExt cx="2666377" cy="549671"/>
          </a:xfrm>
          <a:scene3d>
            <a:camera prst="orthographicFront"/>
            <a:lightRig rig="flat" dir="t"/>
          </a:scene3d>
        </p:grpSpPr>
        <p:sp>
          <p:nvSpPr>
            <p:cNvPr id="16" name="Rounded Rectangle 15"/>
            <p:cNvSpPr/>
            <p:nvPr/>
          </p:nvSpPr>
          <p:spPr>
            <a:xfrm>
              <a:off x="1543" y="3421106"/>
              <a:ext cx="2666377" cy="549671"/>
            </a:xfrm>
            <a:prstGeom prst="roundRect">
              <a:avLst/>
            </a:prstGeom>
            <a:sp3d prstMaterial="plastic">
              <a:bevelT w="120900" h="88900"/>
              <a:bevelB w="88900" h="31750" prst="angle"/>
            </a:sp3d>
          </p:spPr>
          <p:style>
            <a:lnRef idx="0">
              <a:schemeClr val="lt1">
                <a:hueOff val="0"/>
                <a:satOff val="0"/>
                <a:lumOff val="0"/>
                <a:alphaOff val="0"/>
              </a:schemeClr>
            </a:lnRef>
            <a:fillRef idx="1002">
              <a:schemeClr val="lt2"/>
            </a:fillRef>
            <a:effectRef idx="2">
              <a:schemeClr val="accent1">
                <a:hueOff val="0"/>
                <a:satOff val="0"/>
                <a:lumOff val="0"/>
                <a:alphaOff val="0"/>
              </a:schemeClr>
            </a:effectRef>
            <a:fontRef idx="minor">
              <a:schemeClr val="lt1"/>
            </a:fontRef>
          </p:style>
        </p:sp>
        <p:sp>
          <p:nvSpPr>
            <p:cNvPr id="17" name="Rounded Rectangle 22"/>
            <p:cNvSpPr/>
            <p:nvPr/>
          </p:nvSpPr>
          <p:spPr>
            <a:xfrm>
              <a:off x="28376" y="3447939"/>
              <a:ext cx="2612711" cy="496005"/>
            </a:xfrm>
            <a:prstGeom prst="rect">
              <a:avLst/>
            </a:prstGeom>
            <a:sp3d/>
          </p:spPr>
          <p:style>
            <a:lnRef idx="0">
              <a:scrgbClr r="0" g="0" b="0"/>
            </a:lnRef>
            <a:fillRef idx="1002">
              <a:schemeClr val="lt2"/>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dirty="0"/>
                <a:t>Sufficient</a:t>
              </a:r>
            </a:p>
          </p:txBody>
        </p:sp>
      </p:grpSp>
    </p:spTree>
    <p:extLst>
      <p:ext uri="{BB962C8B-B14F-4D97-AF65-F5344CB8AC3E}">
        <p14:creationId xmlns:p14="http://schemas.microsoft.com/office/powerpoint/2010/main" val="193878167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Moderation Policy</a:t>
            </a:r>
          </a:p>
        </p:txBody>
      </p:sp>
      <p:sp>
        <p:nvSpPr>
          <p:cNvPr id="4" name="Slide Number Placeholder 3"/>
          <p:cNvSpPr>
            <a:spLocks noGrp="1"/>
          </p:cNvSpPr>
          <p:nvPr>
            <p:ph type="sldNum" sz="quarter" idx="12"/>
          </p:nvPr>
        </p:nvSpPr>
        <p:spPr/>
        <p:txBody>
          <a:bodyPr/>
          <a:lstStyle/>
          <a:p>
            <a:fld id="{32F83655-DC73-417F-8B26-EB7A1DBB5382}" type="slidenum">
              <a:rPr lang="en-ZA" smtClean="0"/>
              <a:pPr/>
              <a:t>80</a:t>
            </a:fld>
            <a:endParaRPr lang="en-ZA" dirty="0"/>
          </a:p>
        </p:txBody>
      </p:sp>
      <p:sp>
        <p:nvSpPr>
          <p:cNvPr id="5" name="Content Placeholder 4"/>
          <p:cNvSpPr>
            <a:spLocks noGrp="1"/>
          </p:cNvSpPr>
          <p:nvPr>
            <p:ph sz="quarter" idx="1"/>
          </p:nvPr>
        </p:nvSpPr>
        <p:spPr/>
        <p:txBody>
          <a:bodyPr/>
          <a:lstStyle/>
          <a:p>
            <a:pPr lvl="0" fontAlgn="base"/>
            <a:r>
              <a:rPr lang="en-ZA" dirty="0"/>
              <a:t>A plan indicating the dates for </a:t>
            </a:r>
            <a:r>
              <a:rPr lang="en-ZA" b="1" dirty="0"/>
              <a:t>professional development.</a:t>
            </a:r>
            <a:endParaRPr lang="en-ZA" dirty="0"/>
          </a:p>
          <a:p>
            <a:pPr lvl="0" fontAlgn="base"/>
            <a:r>
              <a:rPr lang="en-ZA" dirty="0"/>
              <a:t>A set of </a:t>
            </a:r>
            <a:r>
              <a:rPr lang="en-ZA" b="1" dirty="0"/>
              <a:t>administrative and filing procedures</a:t>
            </a:r>
            <a:r>
              <a:rPr lang="en-ZA" dirty="0"/>
              <a:t> to ensure that a record is kept and data is accessible on request.</a:t>
            </a:r>
          </a:p>
          <a:p>
            <a:pPr lvl="0" fontAlgn="base"/>
            <a:r>
              <a:rPr lang="en-ZA" dirty="0"/>
              <a:t>The </a:t>
            </a:r>
            <a:r>
              <a:rPr lang="en-ZA" b="1" dirty="0"/>
              <a:t>time-frames </a:t>
            </a:r>
            <a:r>
              <a:rPr lang="en-ZA" dirty="0"/>
              <a:t>for moderation must be linked to the time-frames for assessment and deadlines for feedback to learners</a:t>
            </a:r>
          </a:p>
        </p:txBody>
      </p:sp>
    </p:spTree>
    <p:extLst>
      <p:ext uri="{BB962C8B-B14F-4D97-AF65-F5344CB8AC3E}">
        <p14:creationId xmlns:p14="http://schemas.microsoft.com/office/powerpoint/2010/main" val="369887852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Moderation Policy</a:t>
            </a:r>
          </a:p>
        </p:txBody>
      </p:sp>
      <p:sp>
        <p:nvSpPr>
          <p:cNvPr id="4" name="Slide Number Placeholder 3"/>
          <p:cNvSpPr>
            <a:spLocks noGrp="1"/>
          </p:cNvSpPr>
          <p:nvPr>
            <p:ph type="sldNum" sz="quarter" idx="12"/>
          </p:nvPr>
        </p:nvSpPr>
        <p:spPr/>
        <p:txBody>
          <a:bodyPr/>
          <a:lstStyle/>
          <a:p>
            <a:fld id="{042AED99-7FB4-404E-8A97-64753DCE42EC}" type="slidenum">
              <a:rPr lang="en-US" smtClean="0"/>
              <a:pPr/>
              <a:t>81</a:t>
            </a:fld>
            <a:endParaRPr lang="en-US" dirty="0"/>
          </a:p>
        </p:txBody>
      </p:sp>
      <p:sp>
        <p:nvSpPr>
          <p:cNvPr id="5" name="Content Placeholder 4"/>
          <p:cNvSpPr>
            <a:spLocks noGrp="1"/>
          </p:cNvSpPr>
          <p:nvPr>
            <p:ph sz="quarter" idx="1"/>
          </p:nvPr>
        </p:nvSpPr>
        <p:spPr/>
        <p:txBody>
          <a:bodyPr/>
          <a:lstStyle/>
          <a:p>
            <a:r>
              <a:rPr lang="en-ZA" b="1" i="1" dirty="0"/>
              <a:t>This example of a moderation policy is from the ETDQA.  Always refer to the policy documents of the ETQA that you are registered at.</a:t>
            </a:r>
          </a:p>
          <a:p>
            <a:endParaRPr lang="en-ZA" dirty="0"/>
          </a:p>
        </p:txBody>
      </p:sp>
    </p:spTree>
    <p:extLst>
      <p:ext uri="{BB962C8B-B14F-4D97-AF65-F5344CB8AC3E}">
        <p14:creationId xmlns:p14="http://schemas.microsoft.com/office/powerpoint/2010/main" val="194524205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Moderator </a:t>
            </a:r>
            <a:r>
              <a:rPr lang="en-GB" dirty="0"/>
              <a:t>Requirements</a:t>
            </a:r>
            <a:endParaRPr lang="en-ZA"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82</a:t>
            </a:fld>
            <a:endParaRPr lang="en-ZA" dirty="0"/>
          </a:p>
        </p:txBody>
      </p:sp>
      <p:sp>
        <p:nvSpPr>
          <p:cNvPr id="5" name="Content Placeholder 4"/>
          <p:cNvSpPr>
            <a:spLocks noGrp="1"/>
          </p:cNvSpPr>
          <p:nvPr>
            <p:ph sz="quarter" idx="1"/>
          </p:nvPr>
        </p:nvSpPr>
        <p:spPr/>
        <p:txBody>
          <a:bodyPr>
            <a:normAutofit lnSpcReduction="10000"/>
          </a:bodyPr>
          <a:lstStyle/>
          <a:p>
            <a:pPr lvl="1"/>
            <a:r>
              <a:rPr lang="en-ZA" dirty="0"/>
              <a:t>Moderation qualification.</a:t>
            </a:r>
          </a:p>
          <a:p>
            <a:pPr lvl="1"/>
            <a:r>
              <a:rPr lang="en-ZA" dirty="0"/>
              <a:t>Understanding of various assessment methods and evidence</a:t>
            </a:r>
          </a:p>
          <a:p>
            <a:pPr lvl="1"/>
            <a:r>
              <a:rPr lang="en-ZA" dirty="0"/>
              <a:t>Understand methods of gathering valid, fair and consistent evidence.</a:t>
            </a:r>
          </a:p>
          <a:p>
            <a:pPr lvl="1"/>
            <a:r>
              <a:rPr lang="en-ZA" dirty="0"/>
              <a:t>Organisation’s requirements for validity, reliability, sufficiency and consistency.</a:t>
            </a:r>
          </a:p>
          <a:p>
            <a:pPr lvl="1"/>
            <a:r>
              <a:rPr lang="en-ZA" dirty="0"/>
              <a:t>Complete understanding of the assessment process.</a:t>
            </a:r>
          </a:p>
          <a:p>
            <a:pPr lvl="1"/>
            <a:r>
              <a:rPr lang="en-ZA" dirty="0"/>
              <a:t>Ability to provide advice and support to assessors so as to maintain effective relationships.</a:t>
            </a:r>
          </a:p>
          <a:p>
            <a:pPr lvl="1"/>
            <a:r>
              <a:rPr lang="en-ZA" dirty="0"/>
              <a:t>Recognised subject matter expert in the field being moderated.</a:t>
            </a:r>
          </a:p>
          <a:p>
            <a:endParaRPr lang="en-ZA" dirty="0"/>
          </a:p>
        </p:txBody>
      </p:sp>
    </p:spTree>
    <p:extLst>
      <p:ext uri="{BB962C8B-B14F-4D97-AF65-F5344CB8AC3E}">
        <p14:creationId xmlns:p14="http://schemas.microsoft.com/office/powerpoint/2010/main" val="313647009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Moderator </a:t>
            </a:r>
            <a:r>
              <a:rPr lang="en-GB" dirty="0"/>
              <a:t>Requirements</a:t>
            </a:r>
            <a:endParaRPr lang="en-ZA"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83</a:t>
            </a:fld>
            <a:endParaRPr lang="en-ZA" dirty="0"/>
          </a:p>
        </p:txBody>
      </p:sp>
      <p:sp>
        <p:nvSpPr>
          <p:cNvPr id="5" name="Content Placeholder 4"/>
          <p:cNvSpPr>
            <a:spLocks noGrp="1"/>
          </p:cNvSpPr>
          <p:nvPr>
            <p:ph sz="quarter" idx="1"/>
          </p:nvPr>
        </p:nvSpPr>
        <p:spPr/>
        <p:txBody>
          <a:bodyPr>
            <a:normAutofit/>
          </a:bodyPr>
          <a:lstStyle/>
          <a:p>
            <a:pPr lvl="1"/>
            <a:r>
              <a:rPr lang="en-ZA" dirty="0"/>
              <a:t>Registered moderators are certified and the following information should appear on the certificate:</a:t>
            </a:r>
          </a:p>
          <a:p>
            <a:pPr lvl="2"/>
            <a:r>
              <a:rPr lang="en-ZA" dirty="0"/>
              <a:t>Moderator details.</a:t>
            </a:r>
          </a:p>
          <a:p>
            <a:pPr lvl="2"/>
            <a:r>
              <a:rPr lang="en-ZA" dirty="0"/>
              <a:t>Qualifications or unit standards registered to moderate.</a:t>
            </a:r>
          </a:p>
          <a:p>
            <a:pPr lvl="2"/>
            <a:r>
              <a:rPr lang="en-ZA" dirty="0"/>
              <a:t>The registration period.</a:t>
            </a:r>
          </a:p>
          <a:p>
            <a:pPr lvl="2"/>
            <a:r>
              <a:rPr lang="en-ZA" dirty="0"/>
              <a:t>The code of conduct.</a:t>
            </a:r>
          </a:p>
          <a:p>
            <a:pPr lvl="2"/>
            <a:r>
              <a:rPr lang="en-ZA" dirty="0"/>
              <a:t>The rules for re-registration.</a:t>
            </a:r>
          </a:p>
        </p:txBody>
      </p:sp>
    </p:spTree>
    <p:extLst>
      <p:ext uri="{BB962C8B-B14F-4D97-AF65-F5344CB8AC3E}">
        <p14:creationId xmlns:p14="http://schemas.microsoft.com/office/powerpoint/2010/main" val="171665915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Moderator </a:t>
            </a:r>
            <a:r>
              <a:rPr lang="en-GB" dirty="0"/>
              <a:t>Requirements</a:t>
            </a:r>
            <a:endParaRPr lang="en-ZA"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84</a:t>
            </a:fld>
            <a:endParaRPr lang="en-ZA" dirty="0"/>
          </a:p>
        </p:txBody>
      </p:sp>
      <p:sp>
        <p:nvSpPr>
          <p:cNvPr id="5" name="Content Placeholder 4"/>
          <p:cNvSpPr>
            <a:spLocks noGrp="1"/>
          </p:cNvSpPr>
          <p:nvPr>
            <p:ph sz="quarter" idx="1"/>
          </p:nvPr>
        </p:nvSpPr>
        <p:spPr/>
        <p:txBody>
          <a:bodyPr>
            <a:normAutofit/>
          </a:bodyPr>
          <a:lstStyle/>
          <a:p>
            <a:r>
              <a:rPr lang="en-ZA" dirty="0"/>
              <a:t>Registered moderators are certified and the following information should appear on the certificate:</a:t>
            </a:r>
          </a:p>
          <a:p>
            <a:pPr lvl="1"/>
            <a:r>
              <a:rPr lang="en-ZA" dirty="0"/>
              <a:t>Moderator details.</a:t>
            </a:r>
          </a:p>
          <a:p>
            <a:pPr lvl="1"/>
            <a:r>
              <a:rPr lang="en-ZA" dirty="0"/>
              <a:t>Qualifications or unit standards registered to moderate.</a:t>
            </a:r>
          </a:p>
          <a:p>
            <a:pPr lvl="1"/>
            <a:r>
              <a:rPr lang="en-ZA" dirty="0"/>
              <a:t>The registration period.</a:t>
            </a:r>
          </a:p>
          <a:p>
            <a:pPr lvl="1"/>
            <a:r>
              <a:rPr lang="en-ZA" dirty="0"/>
              <a:t>The code of conduct.</a:t>
            </a:r>
          </a:p>
          <a:p>
            <a:pPr lvl="1"/>
            <a:r>
              <a:rPr lang="en-ZA" dirty="0"/>
              <a:t>The rules for re-registration.</a:t>
            </a:r>
          </a:p>
        </p:txBody>
      </p:sp>
    </p:spTree>
    <p:extLst>
      <p:ext uri="{BB962C8B-B14F-4D97-AF65-F5344CB8AC3E}">
        <p14:creationId xmlns:p14="http://schemas.microsoft.com/office/powerpoint/2010/main" val="315633809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Moderator </a:t>
            </a:r>
            <a:r>
              <a:rPr lang="en-GB" dirty="0"/>
              <a:t>Requirements</a:t>
            </a:r>
            <a:endParaRPr lang="en-ZA"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85</a:t>
            </a:fld>
            <a:endParaRPr lang="en-ZA" dirty="0"/>
          </a:p>
        </p:txBody>
      </p:sp>
      <p:sp>
        <p:nvSpPr>
          <p:cNvPr id="5" name="Content Placeholder 4"/>
          <p:cNvSpPr>
            <a:spLocks noGrp="1"/>
          </p:cNvSpPr>
          <p:nvPr>
            <p:ph sz="quarter" idx="1"/>
          </p:nvPr>
        </p:nvSpPr>
        <p:spPr/>
        <p:txBody>
          <a:bodyPr>
            <a:normAutofit/>
          </a:bodyPr>
          <a:lstStyle/>
          <a:p>
            <a:r>
              <a:rPr lang="en-ZA" dirty="0"/>
              <a:t>De-registration: </a:t>
            </a:r>
          </a:p>
          <a:p>
            <a:pPr lvl="1"/>
            <a:r>
              <a:rPr lang="en-ZA" dirty="0"/>
              <a:t>Voluntary de-registration on request of the moderator.</a:t>
            </a:r>
          </a:p>
          <a:p>
            <a:pPr lvl="1"/>
            <a:r>
              <a:rPr lang="en-ZA" dirty="0"/>
              <a:t>Termination of services to a constituent provider.</a:t>
            </a:r>
          </a:p>
          <a:p>
            <a:pPr lvl="1"/>
            <a:r>
              <a:rPr lang="en-ZA" dirty="0"/>
              <a:t>If ruled on the basis of the moderation by the ETQA.</a:t>
            </a:r>
          </a:p>
          <a:p>
            <a:pPr lvl="1"/>
            <a:r>
              <a:rPr lang="en-ZA" dirty="0"/>
              <a:t>As a result of non-compliance.</a:t>
            </a:r>
          </a:p>
          <a:p>
            <a:pPr lvl="1"/>
            <a:r>
              <a:rPr lang="en-ZA" dirty="0"/>
              <a:t>Resulted from the discovery that learners assessed by this assessor are not competent, but were declared competent by the assessor.</a:t>
            </a:r>
          </a:p>
        </p:txBody>
      </p:sp>
    </p:spTree>
    <p:extLst>
      <p:ext uri="{BB962C8B-B14F-4D97-AF65-F5344CB8AC3E}">
        <p14:creationId xmlns:p14="http://schemas.microsoft.com/office/powerpoint/2010/main" val="91191092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Appeals Mechanism</a:t>
            </a:r>
          </a:p>
        </p:txBody>
      </p:sp>
      <p:sp>
        <p:nvSpPr>
          <p:cNvPr id="4" name="Slide Number Placeholder 3"/>
          <p:cNvSpPr>
            <a:spLocks noGrp="1"/>
          </p:cNvSpPr>
          <p:nvPr>
            <p:ph type="sldNum" sz="quarter" idx="12"/>
          </p:nvPr>
        </p:nvSpPr>
        <p:spPr/>
        <p:txBody>
          <a:bodyPr/>
          <a:lstStyle/>
          <a:p>
            <a:fld id="{32F83655-DC73-417F-8B26-EB7A1DBB5382}" type="slidenum">
              <a:rPr lang="en-ZA" smtClean="0"/>
              <a:pPr/>
              <a:t>86</a:t>
            </a:fld>
            <a:endParaRPr lang="en-ZA" dirty="0"/>
          </a:p>
        </p:txBody>
      </p:sp>
      <p:sp>
        <p:nvSpPr>
          <p:cNvPr id="5" name="Content Placeholder 4"/>
          <p:cNvSpPr>
            <a:spLocks noGrp="1"/>
          </p:cNvSpPr>
          <p:nvPr>
            <p:ph sz="quarter" idx="1"/>
          </p:nvPr>
        </p:nvSpPr>
        <p:spPr/>
        <p:txBody>
          <a:bodyPr/>
          <a:lstStyle/>
          <a:p>
            <a:r>
              <a:rPr lang="en-ZA" dirty="0"/>
              <a:t>Each moderation system should have a mechanism for appealing to moderation decisions.</a:t>
            </a:r>
          </a:p>
          <a:p>
            <a:endParaRPr lang="en-ZA" dirty="0"/>
          </a:p>
        </p:txBody>
      </p:sp>
    </p:spTree>
    <p:extLst>
      <p:ext uri="{BB962C8B-B14F-4D97-AF65-F5344CB8AC3E}">
        <p14:creationId xmlns:p14="http://schemas.microsoft.com/office/powerpoint/2010/main" val="169348123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Formative Assessment</a:t>
            </a:r>
          </a:p>
        </p:txBody>
      </p:sp>
      <p:sp>
        <p:nvSpPr>
          <p:cNvPr id="4" name="Slide Number Placeholder 3"/>
          <p:cNvSpPr>
            <a:spLocks noGrp="1"/>
          </p:cNvSpPr>
          <p:nvPr>
            <p:ph type="sldNum" sz="quarter" idx="12"/>
          </p:nvPr>
        </p:nvSpPr>
        <p:spPr/>
        <p:txBody>
          <a:bodyPr/>
          <a:lstStyle/>
          <a:p>
            <a:fld id="{042AED99-7FB4-404E-8A97-64753DCE42EC}" type="slidenum">
              <a:rPr lang="en-US" smtClean="0"/>
              <a:pPr/>
              <a:t>87</a:t>
            </a:fld>
            <a:endParaRPr lang="en-US" dirty="0"/>
          </a:p>
        </p:txBody>
      </p:sp>
      <p:sp>
        <p:nvSpPr>
          <p:cNvPr id="5" name="Content Placeholder 4"/>
          <p:cNvSpPr>
            <a:spLocks noGrp="1"/>
          </p:cNvSpPr>
          <p:nvPr>
            <p:ph sz="quarter" idx="1"/>
          </p:nvPr>
        </p:nvSpPr>
        <p:spPr/>
        <p:txBody>
          <a:bodyPr/>
          <a:lstStyle/>
          <a:p>
            <a:pPr lvl="0"/>
            <a:r>
              <a:rPr lang="en-ZA" b="1" i="1" dirty="0">
                <a:solidFill>
                  <a:srgbClr val="008080"/>
                </a:solidFill>
              </a:rPr>
              <a:t>Do Formative Assessment Activity 2.1. </a:t>
            </a:r>
          </a:p>
          <a:p>
            <a:endParaRPr lang="en-ZA" dirty="0"/>
          </a:p>
        </p:txBody>
      </p:sp>
    </p:spTree>
    <p:extLst>
      <p:ext uri="{BB962C8B-B14F-4D97-AF65-F5344CB8AC3E}">
        <p14:creationId xmlns:p14="http://schemas.microsoft.com/office/powerpoint/2010/main" val="367224605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Plan Moderation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88</a:t>
            </a:fld>
            <a:endParaRPr lang="en-ZA" dirty="0"/>
          </a:p>
        </p:txBody>
      </p:sp>
      <p:sp>
        <p:nvSpPr>
          <p:cNvPr id="5" name="Content Placeholder 4"/>
          <p:cNvSpPr>
            <a:spLocks noGrp="1"/>
          </p:cNvSpPr>
          <p:nvPr>
            <p:ph sz="quarter" idx="1"/>
          </p:nvPr>
        </p:nvSpPr>
        <p:spPr/>
        <p:txBody>
          <a:bodyPr/>
          <a:lstStyle/>
          <a:p>
            <a:endParaRPr lang="en-ZA"/>
          </a:p>
        </p:txBody>
      </p:sp>
      <p:graphicFrame>
        <p:nvGraphicFramePr>
          <p:cNvPr id="7" name="Content Placeholder 5"/>
          <p:cNvGraphicFramePr>
            <a:graphicFrameLocks/>
          </p:cNvGraphicFramePr>
          <p:nvPr>
            <p:extLst>
              <p:ext uri="{D42A27DB-BD31-4B8C-83A1-F6EECF244321}">
                <p14:modId xmlns:p14="http://schemas.microsoft.com/office/powerpoint/2010/main" val="147967371"/>
              </p:ext>
            </p:extLst>
          </p:nvPr>
        </p:nvGraphicFramePr>
        <p:xfrm>
          <a:off x="467544" y="1413296"/>
          <a:ext cx="8219256" cy="4732528"/>
        </p:xfrm>
        <a:graphic>
          <a:graphicData uri="http://schemas.openxmlformats.org/drawingml/2006/table">
            <a:tbl>
              <a:tblPr firstRow="1">
                <a:tableStyleId>{5C22544A-7EE6-4342-B048-85BDC9FD1C3A}</a:tableStyleId>
              </a:tblPr>
              <a:tblGrid>
                <a:gridCol w="2518381">
                  <a:extLst>
                    <a:ext uri="{9D8B030D-6E8A-4147-A177-3AD203B41FA5}">
                      <a16:colId xmlns:a16="http://schemas.microsoft.com/office/drawing/2014/main" val="20000"/>
                    </a:ext>
                  </a:extLst>
                </a:gridCol>
                <a:gridCol w="3270834">
                  <a:extLst>
                    <a:ext uri="{9D8B030D-6E8A-4147-A177-3AD203B41FA5}">
                      <a16:colId xmlns:a16="http://schemas.microsoft.com/office/drawing/2014/main" val="20001"/>
                    </a:ext>
                  </a:extLst>
                </a:gridCol>
                <a:gridCol w="2430041">
                  <a:extLst>
                    <a:ext uri="{9D8B030D-6E8A-4147-A177-3AD203B41FA5}">
                      <a16:colId xmlns:a16="http://schemas.microsoft.com/office/drawing/2014/main" val="20002"/>
                    </a:ext>
                  </a:extLst>
                </a:gridCol>
              </a:tblGrid>
              <a:tr h="292735">
                <a:tc>
                  <a:txBody>
                    <a:bodyPr/>
                    <a:lstStyle/>
                    <a:p>
                      <a:pPr algn="ctr">
                        <a:lnSpc>
                          <a:spcPct val="115000"/>
                        </a:lnSpc>
                        <a:spcAft>
                          <a:spcPts val="0"/>
                        </a:spcAft>
                        <a:tabLst>
                          <a:tab pos="2637155" algn="ctr"/>
                          <a:tab pos="5274310" algn="r"/>
                          <a:tab pos="457200" algn="l"/>
                          <a:tab pos="2637155" algn="ctr"/>
                          <a:tab pos="5274310" algn="r"/>
                        </a:tabLst>
                      </a:pPr>
                      <a:r>
                        <a:rPr lang="en-ZA" sz="1800" dirty="0">
                          <a:effectLst/>
                        </a:rPr>
                        <a:t>STEP</a:t>
                      </a:r>
                      <a:endParaRPr lang="en-ZA" sz="1800" dirty="0">
                        <a:effectLst/>
                        <a:latin typeface="Arial"/>
                        <a:ea typeface="Times New Roman"/>
                      </a:endParaRPr>
                    </a:p>
                  </a:txBody>
                  <a:tcPr marL="68580" marR="68580" marT="0" marB="0" anchor="ctr"/>
                </a:tc>
                <a:tc>
                  <a:txBody>
                    <a:bodyPr/>
                    <a:lstStyle/>
                    <a:p>
                      <a:pPr algn="ctr">
                        <a:lnSpc>
                          <a:spcPct val="115000"/>
                        </a:lnSpc>
                        <a:spcAft>
                          <a:spcPts val="0"/>
                        </a:spcAft>
                        <a:tabLst>
                          <a:tab pos="2637155" algn="ctr"/>
                          <a:tab pos="5274310" algn="r"/>
                          <a:tab pos="457200" algn="l"/>
                          <a:tab pos="2637155" algn="ctr"/>
                          <a:tab pos="5274310" algn="r"/>
                        </a:tabLst>
                      </a:pPr>
                      <a:r>
                        <a:rPr lang="en-ZA" sz="1800">
                          <a:effectLst/>
                        </a:rPr>
                        <a:t>ACTIVITIES</a:t>
                      </a:r>
                      <a:endParaRPr lang="en-ZA" sz="1800">
                        <a:effectLst/>
                        <a:latin typeface="Arial"/>
                        <a:ea typeface="Times New Roman"/>
                      </a:endParaRPr>
                    </a:p>
                  </a:txBody>
                  <a:tcPr marL="68580" marR="68580" marT="0" marB="0" anchor="ctr"/>
                </a:tc>
                <a:tc>
                  <a:txBody>
                    <a:bodyPr/>
                    <a:lstStyle/>
                    <a:p>
                      <a:pPr algn="ctr">
                        <a:lnSpc>
                          <a:spcPct val="115000"/>
                        </a:lnSpc>
                        <a:spcAft>
                          <a:spcPts val="0"/>
                        </a:spcAft>
                        <a:tabLst>
                          <a:tab pos="2637155" algn="ctr"/>
                          <a:tab pos="5274310" algn="r"/>
                          <a:tab pos="457200" algn="l"/>
                          <a:tab pos="2637155" algn="ctr"/>
                          <a:tab pos="5274310" algn="r"/>
                        </a:tabLst>
                      </a:pPr>
                      <a:r>
                        <a:rPr lang="en-ZA" sz="1800">
                          <a:effectLst/>
                        </a:rPr>
                        <a:t>INSTRUMENTS</a:t>
                      </a:r>
                      <a:endParaRPr lang="en-ZA" sz="1800">
                        <a:effectLst/>
                        <a:latin typeface="Arial"/>
                        <a:ea typeface="Times New Roman"/>
                      </a:endParaRPr>
                    </a:p>
                  </a:txBody>
                  <a:tcPr marL="68580" marR="68580" marT="0" marB="0" anchor="ctr"/>
                </a:tc>
                <a:extLst>
                  <a:ext uri="{0D108BD9-81ED-4DB2-BD59-A6C34878D82A}">
                    <a16:rowId xmlns:a16="http://schemas.microsoft.com/office/drawing/2014/main" val="10000"/>
                  </a:ext>
                </a:extLst>
              </a:tr>
              <a:tr h="631190">
                <a:tc>
                  <a:txBody>
                    <a:bodyPr/>
                    <a:lstStyle/>
                    <a:p>
                      <a:pPr algn="ctr">
                        <a:lnSpc>
                          <a:spcPct val="115000"/>
                        </a:lnSpc>
                        <a:spcAft>
                          <a:spcPts val="0"/>
                        </a:spcAft>
                        <a:tabLst>
                          <a:tab pos="2637155" algn="ctr"/>
                          <a:tab pos="5274310" algn="r"/>
                          <a:tab pos="457200" algn="l"/>
                          <a:tab pos="2637155" algn="ctr"/>
                          <a:tab pos="5274310" algn="r"/>
                        </a:tabLst>
                      </a:pPr>
                      <a:r>
                        <a:rPr lang="en-ZA" sz="1800" b="1" dirty="0">
                          <a:solidFill>
                            <a:srgbClr val="FFFFFF"/>
                          </a:solidFill>
                          <a:effectLst/>
                        </a:rPr>
                        <a:t>Step 1</a:t>
                      </a:r>
                    </a:p>
                    <a:p>
                      <a:pPr algn="ctr">
                        <a:lnSpc>
                          <a:spcPct val="115000"/>
                        </a:lnSpc>
                        <a:spcAft>
                          <a:spcPts val="0"/>
                        </a:spcAft>
                        <a:tabLst>
                          <a:tab pos="2637155" algn="ctr"/>
                          <a:tab pos="5274310" algn="r"/>
                          <a:tab pos="457200" algn="l"/>
                          <a:tab pos="2637155" algn="ctr"/>
                          <a:tab pos="5274310" algn="r"/>
                        </a:tabLst>
                      </a:pPr>
                      <a:r>
                        <a:rPr lang="en-ZA" sz="1800" dirty="0">
                          <a:solidFill>
                            <a:srgbClr val="FFFFFF"/>
                          </a:solidFill>
                          <a:effectLst/>
                        </a:rPr>
                        <a:t>Plan for Moderation</a:t>
                      </a:r>
                      <a:endParaRPr lang="en-ZA" sz="1800" dirty="0">
                        <a:solidFill>
                          <a:srgbClr val="FFFFFF"/>
                        </a:solidFill>
                        <a:effectLst/>
                        <a:latin typeface="Arial"/>
                        <a:ea typeface="Times New Roman"/>
                      </a:endParaRPr>
                    </a:p>
                  </a:txBody>
                  <a:tcPr marL="68580" marR="68580" marT="0" marB="0" anchor="ctr">
                    <a:solidFill>
                      <a:srgbClr val="008080"/>
                    </a:solidFill>
                  </a:tcP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dirty="0">
                          <a:ln>
                            <a:noFill/>
                          </a:ln>
                          <a:solidFill>
                            <a:srgbClr val="FFFFFF"/>
                          </a:solidFill>
                          <a:effectLst>
                            <a:outerShdw sx="0" sy="0">
                              <a:srgbClr val="000000"/>
                            </a:outerShdw>
                          </a:effectLst>
                        </a:rPr>
                        <a:t>Notify assessor </a:t>
                      </a:r>
                    </a:p>
                    <a:p>
                      <a:pPr marL="342900" lvl="0" indent="-342900" algn="l" fontAlgn="base">
                        <a:lnSpc>
                          <a:spcPct val="115000"/>
                        </a:lnSpc>
                        <a:spcAft>
                          <a:spcPts val="0"/>
                        </a:spcAft>
                        <a:buClr>
                          <a:srgbClr val="008080"/>
                        </a:buClr>
                        <a:buSzPts val="1100"/>
                        <a:buFont typeface="Symbol"/>
                        <a:buChar char=""/>
                      </a:pPr>
                      <a:r>
                        <a:rPr lang="en-ZA" sz="1800" u="none" strike="noStrike" kern="0" dirty="0">
                          <a:ln>
                            <a:noFill/>
                          </a:ln>
                          <a:solidFill>
                            <a:srgbClr val="FFFFFF"/>
                          </a:solidFill>
                          <a:effectLst>
                            <a:outerShdw sx="0" sy="0">
                              <a:srgbClr val="000000"/>
                            </a:outerShdw>
                          </a:effectLst>
                        </a:rPr>
                        <a:t>Compile Moderation Plan</a:t>
                      </a:r>
                      <a:endParaRPr lang="en-ZA" sz="1800" u="none" strike="noStrike" kern="0" dirty="0">
                        <a:ln>
                          <a:noFill/>
                        </a:ln>
                        <a:solidFill>
                          <a:srgbClr val="FFFFFF"/>
                        </a:solidFill>
                        <a:effectLst>
                          <a:outerShdw sx="0" sy="0">
                            <a:srgbClr val="000000"/>
                          </a:outerShdw>
                        </a:effectLst>
                        <a:latin typeface="Arial"/>
                        <a:ea typeface="Times New Roman"/>
                      </a:endParaRPr>
                    </a:p>
                  </a:txBody>
                  <a:tcPr marL="68580" marR="68580" marT="0" marB="0" anchor="ctr">
                    <a:solidFill>
                      <a:srgbClr val="008080"/>
                    </a:solidFill>
                  </a:tcP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dirty="0">
                          <a:ln>
                            <a:noFill/>
                          </a:ln>
                          <a:solidFill>
                            <a:srgbClr val="FFFFFF"/>
                          </a:solidFill>
                          <a:effectLst>
                            <a:outerShdw sx="0" sy="0">
                              <a:srgbClr val="000000"/>
                            </a:outerShdw>
                          </a:effectLst>
                        </a:rPr>
                        <a:t>Notification</a:t>
                      </a:r>
                    </a:p>
                    <a:p>
                      <a:pPr marL="342900" lvl="0" indent="-342900" algn="l" fontAlgn="base">
                        <a:lnSpc>
                          <a:spcPct val="115000"/>
                        </a:lnSpc>
                        <a:spcAft>
                          <a:spcPts val="0"/>
                        </a:spcAft>
                        <a:buClr>
                          <a:srgbClr val="008080"/>
                        </a:buClr>
                        <a:buSzPts val="1100"/>
                        <a:buFont typeface="Symbol"/>
                        <a:buChar char=""/>
                      </a:pPr>
                      <a:r>
                        <a:rPr lang="en-ZA" sz="1800" u="none" strike="noStrike" kern="0" dirty="0">
                          <a:ln>
                            <a:noFill/>
                          </a:ln>
                          <a:solidFill>
                            <a:srgbClr val="FFFFFF"/>
                          </a:solidFill>
                          <a:effectLst>
                            <a:outerShdw sx="0" sy="0">
                              <a:srgbClr val="000000"/>
                            </a:outerShdw>
                          </a:effectLst>
                        </a:rPr>
                        <a:t>Moderation Plan</a:t>
                      </a:r>
                      <a:endParaRPr lang="en-ZA" sz="1800" u="none" strike="noStrike" kern="0" dirty="0">
                        <a:ln>
                          <a:noFill/>
                        </a:ln>
                        <a:solidFill>
                          <a:srgbClr val="FFFFFF"/>
                        </a:solidFill>
                        <a:effectLst>
                          <a:outerShdw sx="0" sy="0">
                            <a:srgbClr val="000000"/>
                          </a:outerShdw>
                        </a:effectLst>
                        <a:latin typeface="Arial"/>
                        <a:ea typeface="Times New Roman"/>
                      </a:endParaRPr>
                    </a:p>
                  </a:txBody>
                  <a:tcPr marL="68580" marR="68580" marT="0" marB="0" anchor="ctr">
                    <a:solidFill>
                      <a:srgbClr val="008080"/>
                    </a:solidFill>
                  </a:tcPr>
                </a:tc>
                <a:extLst>
                  <a:ext uri="{0D108BD9-81ED-4DB2-BD59-A6C34878D82A}">
                    <a16:rowId xmlns:a16="http://schemas.microsoft.com/office/drawing/2014/main" val="10001"/>
                  </a:ext>
                </a:extLst>
              </a:tr>
              <a:tr h="631190">
                <a:tc>
                  <a:txBody>
                    <a:bodyPr/>
                    <a:lstStyle/>
                    <a:p>
                      <a:pPr algn="ctr">
                        <a:lnSpc>
                          <a:spcPct val="115000"/>
                        </a:lnSpc>
                        <a:spcAft>
                          <a:spcPts val="0"/>
                        </a:spcAft>
                        <a:tabLst>
                          <a:tab pos="2637155" algn="ctr"/>
                          <a:tab pos="5274310" algn="r"/>
                          <a:tab pos="457200" algn="l"/>
                          <a:tab pos="2637155" algn="ctr"/>
                          <a:tab pos="5274310" algn="r"/>
                        </a:tabLst>
                      </a:pPr>
                      <a:r>
                        <a:rPr lang="en-ZA" sz="1800" b="1" dirty="0">
                          <a:effectLst/>
                        </a:rPr>
                        <a:t>Step 2</a:t>
                      </a:r>
                    </a:p>
                    <a:p>
                      <a:pPr algn="ctr">
                        <a:lnSpc>
                          <a:spcPct val="115000"/>
                        </a:lnSpc>
                        <a:spcAft>
                          <a:spcPts val="0"/>
                        </a:spcAft>
                        <a:tabLst>
                          <a:tab pos="2637155" algn="ctr"/>
                          <a:tab pos="5274310" algn="r"/>
                          <a:tab pos="457200" algn="l"/>
                          <a:tab pos="2637155" algn="ctr"/>
                          <a:tab pos="5274310" algn="r"/>
                        </a:tabLst>
                      </a:pPr>
                      <a:r>
                        <a:rPr lang="en-ZA" sz="1800" dirty="0">
                          <a:effectLst/>
                        </a:rPr>
                        <a:t>Conduct Moderation</a:t>
                      </a:r>
                      <a:endParaRPr lang="en-ZA" sz="1800" dirty="0">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Moderate assessment design</a:t>
                      </a:r>
                    </a:p>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Moderate assessment process</a:t>
                      </a:r>
                    </a:p>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Moderate assessment review</a:t>
                      </a:r>
                      <a:endParaRPr lang="en-ZA" sz="1800" u="none" strike="noStrike" kern="0">
                        <a:ln>
                          <a:noFill/>
                        </a:ln>
                        <a:effectLst>
                          <a:outerShdw sx="0" sy="0">
                            <a:srgbClr val="000000"/>
                          </a:outerShdw>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Checklists</a:t>
                      </a:r>
                      <a:endParaRPr lang="en-ZA" sz="1800" u="none" strike="noStrike" kern="0">
                        <a:ln>
                          <a:noFill/>
                        </a:ln>
                        <a:effectLst>
                          <a:outerShdw sx="0" sy="0">
                            <a:srgbClr val="000000"/>
                          </a:outerShdw>
                        </a:effectLst>
                        <a:latin typeface="Arial"/>
                        <a:ea typeface="Times New Roman"/>
                      </a:endParaRPr>
                    </a:p>
                  </a:txBody>
                  <a:tcPr marL="68580" marR="68580" marT="0" marB="0" anchor="ctr"/>
                </a:tc>
                <a:extLst>
                  <a:ext uri="{0D108BD9-81ED-4DB2-BD59-A6C34878D82A}">
                    <a16:rowId xmlns:a16="http://schemas.microsoft.com/office/drawing/2014/main" val="10002"/>
                  </a:ext>
                </a:extLst>
              </a:tr>
              <a:tr h="631190">
                <a:tc>
                  <a:txBody>
                    <a:bodyPr/>
                    <a:lstStyle/>
                    <a:p>
                      <a:pPr algn="ctr">
                        <a:lnSpc>
                          <a:spcPct val="115000"/>
                        </a:lnSpc>
                        <a:spcAft>
                          <a:spcPts val="0"/>
                        </a:spcAft>
                        <a:tabLst>
                          <a:tab pos="2637155" algn="ctr"/>
                          <a:tab pos="5274310" algn="r"/>
                          <a:tab pos="457200" algn="l"/>
                          <a:tab pos="2637155" algn="ctr"/>
                          <a:tab pos="5274310" algn="r"/>
                        </a:tabLst>
                      </a:pPr>
                      <a:r>
                        <a:rPr lang="en-ZA" sz="1800" b="1" dirty="0">
                          <a:effectLst/>
                        </a:rPr>
                        <a:t>Step 3</a:t>
                      </a:r>
                    </a:p>
                    <a:p>
                      <a:pPr algn="ctr">
                        <a:lnSpc>
                          <a:spcPct val="115000"/>
                        </a:lnSpc>
                        <a:spcAft>
                          <a:spcPts val="0"/>
                        </a:spcAft>
                        <a:tabLst>
                          <a:tab pos="2637155" algn="ctr"/>
                          <a:tab pos="5274310" algn="r"/>
                          <a:tab pos="457200" algn="l"/>
                          <a:tab pos="2637155" algn="ctr"/>
                          <a:tab pos="5274310" algn="r"/>
                        </a:tabLst>
                      </a:pPr>
                      <a:r>
                        <a:rPr lang="en-ZA" sz="1800" dirty="0">
                          <a:effectLst/>
                        </a:rPr>
                        <a:t>Give feedback to assessor</a:t>
                      </a:r>
                      <a:endParaRPr lang="en-ZA" sz="1800" dirty="0">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Give feedback to the assessor</a:t>
                      </a:r>
                      <a:endParaRPr lang="en-ZA" sz="1800" u="none" strike="noStrike" kern="0">
                        <a:ln>
                          <a:noFill/>
                        </a:ln>
                        <a:effectLst>
                          <a:outerShdw sx="0" sy="0">
                            <a:srgbClr val="000000"/>
                          </a:outerShdw>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Moderator Feedback Report</a:t>
                      </a:r>
                      <a:endParaRPr lang="en-ZA" sz="1800" u="none" strike="noStrike" kern="0">
                        <a:ln>
                          <a:noFill/>
                        </a:ln>
                        <a:effectLst>
                          <a:outerShdw sx="0" sy="0">
                            <a:srgbClr val="000000"/>
                          </a:outerShdw>
                        </a:effectLst>
                        <a:latin typeface="Arial"/>
                        <a:ea typeface="Times New Roman"/>
                      </a:endParaRPr>
                    </a:p>
                  </a:txBody>
                  <a:tcPr marL="68580" marR="68580" marT="0" marB="0" anchor="ctr"/>
                </a:tc>
                <a:extLst>
                  <a:ext uri="{0D108BD9-81ED-4DB2-BD59-A6C34878D82A}">
                    <a16:rowId xmlns:a16="http://schemas.microsoft.com/office/drawing/2014/main" val="10003"/>
                  </a:ext>
                </a:extLst>
              </a:tr>
              <a:tr h="631190">
                <a:tc>
                  <a:txBody>
                    <a:bodyPr/>
                    <a:lstStyle/>
                    <a:p>
                      <a:pPr algn="ctr">
                        <a:lnSpc>
                          <a:spcPct val="115000"/>
                        </a:lnSpc>
                        <a:spcAft>
                          <a:spcPts val="0"/>
                        </a:spcAft>
                        <a:tabLst>
                          <a:tab pos="2637155" algn="ctr"/>
                          <a:tab pos="5274310" algn="r"/>
                          <a:tab pos="457200" algn="l"/>
                          <a:tab pos="2637155" algn="ctr"/>
                          <a:tab pos="5274310" algn="r"/>
                        </a:tabLst>
                      </a:pPr>
                      <a:r>
                        <a:rPr lang="en-ZA" sz="1800" b="1" dirty="0">
                          <a:effectLst/>
                        </a:rPr>
                        <a:t>Step 4</a:t>
                      </a:r>
                    </a:p>
                    <a:p>
                      <a:pPr algn="ctr">
                        <a:lnSpc>
                          <a:spcPct val="115000"/>
                        </a:lnSpc>
                        <a:spcAft>
                          <a:spcPts val="0"/>
                        </a:spcAft>
                        <a:tabLst>
                          <a:tab pos="2637155" algn="ctr"/>
                          <a:tab pos="5274310" algn="r"/>
                          <a:tab pos="457200" algn="l"/>
                          <a:tab pos="2637155" algn="ctr"/>
                          <a:tab pos="5274310" algn="r"/>
                        </a:tabLst>
                      </a:pPr>
                      <a:r>
                        <a:rPr lang="en-ZA" sz="1800" dirty="0">
                          <a:effectLst/>
                        </a:rPr>
                        <a:t>Record, report and administer</a:t>
                      </a:r>
                      <a:endParaRPr lang="en-ZA" sz="1800" dirty="0">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dirty="0">
                          <a:ln>
                            <a:noFill/>
                          </a:ln>
                          <a:effectLst>
                            <a:outerShdw sx="0" sy="0">
                              <a:srgbClr val="000000"/>
                            </a:outerShdw>
                          </a:effectLst>
                        </a:rPr>
                        <a:t>Report, record and administer the moderation </a:t>
                      </a:r>
                      <a:endParaRPr lang="en-ZA" sz="1800" u="none" strike="noStrike" kern="0" dirty="0">
                        <a:ln>
                          <a:noFill/>
                        </a:ln>
                        <a:effectLst>
                          <a:outerShdw sx="0" sy="0">
                            <a:srgbClr val="000000"/>
                          </a:outerShdw>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Moderation Report</a:t>
                      </a:r>
                    </a:p>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Result Summary</a:t>
                      </a:r>
                      <a:endParaRPr lang="en-ZA" sz="1800" u="none" strike="noStrike" kern="0">
                        <a:ln>
                          <a:noFill/>
                        </a:ln>
                        <a:effectLst>
                          <a:outerShdw sx="0" sy="0">
                            <a:srgbClr val="000000"/>
                          </a:outerShdw>
                        </a:effectLst>
                        <a:latin typeface="Arial"/>
                        <a:ea typeface="Times New Roman"/>
                      </a:endParaRPr>
                    </a:p>
                  </a:txBody>
                  <a:tcPr marL="68580" marR="68580" marT="0" marB="0" anchor="ctr"/>
                </a:tc>
                <a:extLst>
                  <a:ext uri="{0D108BD9-81ED-4DB2-BD59-A6C34878D82A}">
                    <a16:rowId xmlns:a16="http://schemas.microsoft.com/office/drawing/2014/main" val="10004"/>
                  </a:ext>
                </a:extLst>
              </a:tr>
              <a:tr h="631190">
                <a:tc>
                  <a:txBody>
                    <a:bodyPr/>
                    <a:lstStyle/>
                    <a:p>
                      <a:pPr algn="ctr">
                        <a:lnSpc>
                          <a:spcPct val="115000"/>
                        </a:lnSpc>
                        <a:spcAft>
                          <a:spcPts val="0"/>
                        </a:spcAft>
                        <a:tabLst>
                          <a:tab pos="2637155" algn="ctr"/>
                          <a:tab pos="5274310" algn="r"/>
                          <a:tab pos="457200" algn="l"/>
                          <a:tab pos="2637155" algn="ctr"/>
                          <a:tab pos="5274310" algn="r"/>
                        </a:tabLst>
                      </a:pPr>
                      <a:r>
                        <a:rPr lang="en-ZA" sz="1800" b="1" dirty="0">
                          <a:effectLst/>
                        </a:rPr>
                        <a:t>Step 5</a:t>
                      </a:r>
                    </a:p>
                    <a:p>
                      <a:pPr algn="ctr">
                        <a:lnSpc>
                          <a:spcPct val="115000"/>
                        </a:lnSpc>
                        <a:spcAft>
                          <a:spcPts val="0"/>
                        </a:spcAft>
                        <a:tabLst>
                          <a:tab pos="2637155" algn="ctr"/>
                          <a:tab pos="5274310" algn="r"/>
                          <a:tab pos="457200" algn="l"/>
                          <a:tab pos="2637155" algn="ctr"/>
                          <a:tab pos="5274310" algn="r"/>
                        </a:tabLst>
                      </a:pPr>
                      <a:r>
                        <a:rPr lang="en-ZA" sz="1800" dirty="0">
                          <a:effectLst/>
                        </a:rPr>
                        <a:t>Review Moderation</a:t>
                      </a:r>
                      <a:endParaRPr lang="en-ZA" sz="1800" dirty="0">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a:ln>
                            <a:noFill/>
                          </a:ln>
                          <a:effectLst>
                            <a:outerShdw sx="0" sy="0">
                              <a:srgbClr val="000000"/>
                            </a:outerShdw>
                          </a:effectLst>
                        </a:rPr>
                        <a:t>Review moderation</a:t>
                      </a:r>
                      <a:endParaRPr lang="en-ZA" sz="1800" u="none" strike="noStrike" kern="0">
                        <a:ln>
                          <a:noFill/>
                        </a:ln>
                        <a:effectLst>
                          <a:outerShdw sx="0" sy="0">
                            <a:srgbClr val="000000"/>
                          </a:outerShdw>
                        </a:effectLst>
                        <a:latin typeface="Arial"/>
                        <a:ea typeface="Times New Roman"/>
                      </a:endParaRPr>
                    </a:p>
                  </a:txBody>
                  <a:tcPr marL="68580" marR="68580" marT="0" marB="0" anchor="ctr"/>
                </a:tc>
                <a:tc>
                  <a:txBody>
                    <a:bodyPr/>
                    <a:lstStyle/>
                    <a:p>
                      <a:pPr marL="342900" lvl="0" indent="-342900" algn="l" fontAlgn="base">
                        <a:lnSpc>
                          <a:spcPct val="115000"/>
                        </a:lnSpc>
                        <a:spcAft>
                          <a:spcPts val="0"/>
                        </a:spcAft>
                        <a:buClr>
                          <a:srgbClr val="008080"/>
                        </a:buClr>
                        <a:buSzPts val="1100"/>
                        <a:buFont typeface="Symbol"/>
                        <a:buChar char=""/>
                      </a:pPr>
                      <a:r>
                        <a:rPr lang="en-ZA" sz="1800" u="none" strike="noStrike" kern="0" dirty="0">
                          <a:ln>
                            <a:noFill/>
                          </a:ln>
                          <a:effectLst>
                            <a:outerShdw sx="0" sy="0">
                              <a:srgbClr val="000000"/>
                            </a:outerShdw>
                          </a:effectLst>
                        </a:rPr>
                        <a:t>Review Report</a:t>
                      </a:r>
                      <a:endParaRPr lang="en-ZA" sz="1800" u="none" strike="noStrike" kern="0" dirty="0">
                        <a:ln>
                          <a:noFill/>
                        </a:ln>
                        <a:effectLst>
                          <a:outerShdw sx="0" sy="0">
                            <a:srgbClr val="000000"/>
                          </a:outerShdw>
                        </a:effectLst>
                        <a:latin typeface="Arial"/>
                        <a:ea typeface="Times New Roman"/>
                      </a:endParaRPr>
                    </a:p>
                  </a:txBody>
                  <a:tcPr marL="68580" marR="68580" marT="0"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5140093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Responsibilities of </a:t>
            </a:r>
            <a:r>
              <a:rPr lang="en-GB" dirty="0"/>
              <a:t>Moderators</a:t>
            </a:r>
            <a:endParaRPr lang="en-ZA"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89</a:t>
            </a:fld>
            <a:endParaRPr lang="en-ZA" dirty="0"/>
          </a:p>
        </p:txBody>
      </p:sp>
      <p:sp>
        <p:nvSpPr>
          <p:cNvPr id="5" name="Content Placeholder 4"/>
          <p:cNvSpPr>
            <a:spLocks noGrp="1"/>
          </p:cNvSpPr>
          <p:nvPr>
            <p:ph sz="quarter" idx="1"/>
          </p:nvPr>
        </p:nvSpPr>
        <p:spPr/>
        <p:txBody>
          <a:bodyPr/>
          <a:lstStyle/>
          <a:p>
            <a:r>
              <a:rPr lang="en-ZA" dirty="0"/>
              <a:t>Responsibilities of moderators are:</a:t>
            </a:r>
          </a:p>
          <a:p>
            <a:pPr lvl="1"/>
            <a:r>
              <a:rPr lang="en-ZA" dirty="0"/>
              <a:t>Respond timeously to requests for moderation.</a:t>
            </a:r>
          </a:p>
          <a:p>
            <a:pPr lvl="1"/>
            <a:r>
              <a:rPr lang="en-ZA" dirty="0"/>
              <a:t>Conduct moderation in line with the organisational policy and the ETDQA code of conduct.</a:t>
            </a:r>
          </a:p>
          <a:p>
            <a:pPr lvl="1"/>
            <a:r>
              <a:rPr lang="en-ZA" dirty="0"/>
              <a:t>Complete all appropriate documentation and give it to the administrator for filing.</a:t>
            </a:r>
          </a:p>
          <a:p>
            <a:pPr lvl="1"/>
            <a:r>
              <a:rPr lang="en-ZA" dirty="0"/>
              <a:t>Give written feedback to assessors and participate in the internally organised professional development meetings.</a:t>
            </a:r>
          </a:p>
          <a:p>
            <a:endParaRPr lang="en-ZA" dirty="0"/>
          </a:p>
        </p:txBody>
      </p:sp>
    </p:spTree>
    <p:extLst>
      <p:ext uri="{BB962C8B-B14F-4D97-AF65-F5344CB8AC3E}">
        <p14:creationId xmlns:p14="http://schemas.microsoft.com/office/powerpoint/2010/main" val="2454772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9</a:t>
            </a:fld>
            <a:endParaRPr lang="en-ZA" dirty="0"/>
          </a:p>
        </p:txBody>
      </p:sp>
      <p:sp>
        <p:nvSpPr>
          <p:cNvPr id="5" name="Content Placeholder 4"/>
          <p:cNvSpPr>
            <a:spLocks noGrp="1"/>
          </p:cNvSpPr>
          <p:nvPr>
            <p:ph sz="quarter" idx="1"/>
          </p:nvPr>
        </p:nvSpPr>
        <p:spPr/>
        <p:txBody>
          <a:bodyPr/>
          <a:lstStyle/>
          <a:p>
            <a:pPr marL="0" lvl="0" indent="0">
              <a:spcBef>
                <a:spcPts val="0"/>
              </a:spcBef>
              <a:buClrTx/>
              <a:buSzTx/>
              <a:buNone/>
            </a:pPr>
            <a:r>
              <a:rPr lang="en-ZA" b="1" dirty="0">
                <a:solidFill>
                  <a:srgbClr val="000066"/>
                </a:solidFill>
              </a:rPr>
              <a:t>Purpose of Unit Standard</a:t>
            </a:r>
            <a:endParaRPr lang="en-US" b="1" dirty="0">
              <a:solidFill>
                <a:srgbClr val="000066"/>
              </a:solidFill>
            </a:endParaRPr>
          </a:p>
          <a:p>
            <a:r>
              <a:rPr lang="en-ZA" dirty="0"/>
              <a:t>This unit standard is for people who conduct internal or external moderation of outcomes-based assessments. The assessments could be in terms of outcomes defined in a number of documents, including but not limited to unit standards, exit level outcomes, assessment standards, curriculum statements and qualifications. This unit standard will contribute towards the achievement of a variety of qualifications particularly within the field of Education Training and Development Practices and Human Resource Development.</a:t>
            </a:r>
          </a:p>
        </p:txBody>
      </p:sp>
    </p:spTree>
    <p:extLst>
      <p:ext uri="{BB962C8B-B14F-4D97-AF65-F5344CB8AC3E}">
        <p14:creationId xmlns:p14="http://schemas.microsoft.com/office/powerpoint/2010/main" val="366356876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Planning Steps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90</a:t>
            </a:fld>
            <a:endParaRPr lang="en-ZA" dirty="0"/>
          </a:p>
        </p:txBody>
      </p:sp>
      <p:sp>
        <p:nvSpPr>
          <p:cNvPr id="5" name="Content Placeholder 4"/>
          <p:cNvSpPr>
            <a:spLocks noGrp="1"/>
          </p:cNvSpPr>
          <p:nvPr>
            <p:ph sz="quarter" idx="1"/>
          </p:nvPr>
        </p:nvSpPr>
        <p:spPr/>
        <p:txBody>
          <a:bodyPr/>
          <a:lstStyle/>
          <a:p>
            <a:r>
              <a:rPr lang="en-ZA" dirty="0"/>
              <a:t>The steps in this process are:</a:t>
            </a:r>
          </a:p>
          <a:p>
            <a:pPr lvl="1"/>
            <a:r>
              <a:rPr lang="en-ZA" dirty="0"/>
              <a:t>Moderation approach (Learning Unit 1).</a:t>
            </a:r>
          </a:p>
          <a:p>
            <a:pPr lvl="1"/>
            <a:r>
              <a:rPr lang="en-ZA" dirty="0"/>
              <a:t>Notify all relevant parties.</a:t>
            </a:r>
          </a:p>
          <a:p>
            <a:pPr lvl="1"/>
            <a:r>
              <a:rPr lang="en-ZA" dirty="0"/>
              <a:t>Confirm the scope of the moderation with.</a:t>
            </a:r>
          </a:p>
          <a:p>
            <a:pPr lvl="1"/>
            <a:r>
              <a:rPr lang="en-ZA" dirty="0"/>
              <a:t>Obtain the Unit standard that is.</a:t>
            </a:r>
          </a:p>
          <a:p>
            <a:pPr lvl="1"/>
            <a:r>
              <a:rPr lang="en-ZA" dirty="0"/>
              <a:t>Analyse the Unit Standard to determine its applicability.</a:t>
            </a:r>
          </a:p>
          <a:p>
            <a:pPr lvl="1"/>
            <a:r>
              <a:rPr lang="en-ZA" dirty="0"/>
              <a:t>Obtain copies of the Assessor Guide.</a:t>
            </a:r>
          </a:p>
          <a:p>
            <a:endParaRPr lang="en-ZA" dirty="0"/>
          </a:p>
        </p:txBody>
      </p:sp>
    </p:spTree>
    <p:extLst>
      <p:ext uri="{BB962C8B-B14F-4D97-AF65-F5344CB8AC3E}">
        <p14:creationId xmlns:p14="http://schemas.microsoft.com/office/powerpoint/2010/main" val="64767981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Planning Steps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91</a:t>
            </a:fld>
            <a:endParaRPr lang="en-ZA" dirty="0"/>
          </a:p>
        </p:txBody>
      </p:sp>
      <p:sp>
        <p:nvSpPr>
          <p:cNvPr id="5" name="Content Placeholder 4"/>
          <p:cNvSpPr>
            <a:spLocks noGrp="1"/>
          </p:cNvSpPr>
          <p:nvPr>
            <p:ph sz="quarter" idx="1"/>
          </p:nvPr>
        </p:nvSpPr>
        <p:spPr/>
        <p:txBody>
          <a:bodyPr/>
          <a:lstStyle/>
          <a:p>
            <a:r>
              <a:rPr lang="en-ZA" dirty="0"/>
              <a:t>Obtain all the documentation that used by the assessor:</a:t>
            </a:r>
          </a:p>
          <a:p>
            <a:pPr lvl="1"/>
            <a:r>
              <a:rPr lang="en-ZA" dirty="0"/>
              <a:t>Logistical arrangements.</a:t>
            </a:r>
          </a:p>
          <a:p>
            <a:pPr lvl="1"/>
            <a:r>
              <a:rPr lang="en-ZA" dirty="0"/>
              <a:t>Declaration letter.</a:t>
            </a:r>
          </a:p>
          <a:p>
            <a:pPr lvl="1"/>
            <a:r>
              <a:rPr lang="en-ZA" dirty="0"/>
              <a:t>Agenda.</a:t>
            </a:r>
          </a:p>
          <a:p>
            <a:pPr lvl="1"/>
            <a:r>
              <a:rPr lang="en-ZA" dirty="0"/>
              <a:t>Minutes of meeting.</a:t>
            </a:r>
          </a:p>
          <a:p>
            <a:pPr lvl="1"/>
            <a:r>
              <a:rPr lang="en-ZA" dirty="0"/>
              <a:t>Documents discussed with the learner.</a:t>
            </a:r>
          </a:p>
          <a:p>
            <a:pPr lvl="1"/>
            <a:r>
              <a:rPr lang="en-ZA" dirty="0"/>
              <a:t>Participation from the learner.</a:t>
            </a:r>
          </a:p>
          <a:p>
            <a:pPr lvl="1"/>
            <a:r>
              <a:rPr lang="en-ZA" dirty="0"/>
              <a:t>Check for authenticity of all activities signed and dated.</a:t>
            </a:r>
          </a:p>
          <a:p>
            <a:pPr lvl="1"/>
            <a:r>
              <a:rPr lang="en-ZA" dirty="0"/>
              <a:t>Assessment plan and learner guide is discussed and distributed.</a:t>
            </a:r>
          </a:p>
          <a:p>
            <a:endParaRPr lang="en-ZA" dirty="0"/>
          </a:p>
        </p:txBody>
      </p:sp>
    </p:spTree>
    <p:extLst>
      <p:ext uri="{BB962C8B-B14F-4D97-AF65-F5344CB8AC3E}">
        <p14:creationId xmlns:p14="http://schemas.microsoft.com/office/powerpoint/2010/main" val="392443499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Process Overview</a:t>
            </a:r>
          </a:p>
        </p:txBody>
      </p:sp>
      <p:sp>
        <p:nvSpPr>
          <p:cNvPr id="4" name="Slide Number Placeholder 3"/>
          <p:cNvSpPr>
            <a:spLocks noGrp="1"/>
          </p:cNvSpPr>
          <p:nvPr>
            <p:ph type="sldNum" sz="quarter" idx="12"/>
          </p:nvPr>
        </p:nvSpPr>
        <p:spPr/>
        <p:txBody>
          <a:bodyPr/>
          <a:lstStyle/>
          <a:p>
            <a:fld id="{32F83655-DC73-417F-8B26-EB7A1DBB5382}" type="slidenum">
              <a:rPr lang="en-ZA" smtClean="0"/>
              <a:pPr/>
              <a:t>92</a:t>
            </a:fld>
            <a:endParaRPr lang="en-ZA" dirty="0"/>
          </a:p>
        </p:txBody>
      </p:sp>
      <p:sp>
        <p:nvSpPr>
          <p:cNvPr id="5" name="Content Placeholder 4"/>
          <p:cNvSpPr>
            <a:spLocks noGrp="1"/>
          </p:cNvSpPr>
          <p:nvPr>
            <p:ph sz="quarter" idx="1"/>
          </p:nvPr>
        </p:nvSpPr>
        <p:spPr/>
        <p:txBody>
          <a:bodyPr/>
          <a:lstStyle/>
          <a:p>
            <a:r>
              <a:rPr lang="en-ZA" dirty="0"/>
              <a:t>To ensure consistency, the moderator should use </a:t>
            </a:r>
            <a:r>
              <a:rPr lang="en-ZA" b="1" dirty="0"/>
              <a:t>formatted moderation tools</a:t>
            </a:r>
            <a:r>
              <a:rPr lang="en-ZA" dirty="0"/>
              <a:t> for moderation.</a:t>
            </a:r>
          </a:p>
          <a:p>
            <a:endParaRPr lang="en-ZA" dirty="0"/>
          </a:p>
        </p:txBody>
      </p:sp>
    </p:spTree>
    <p:extLst>
      <p:ext uri="{BB962C8B-B14F-4D97-AF65-F5344CB8AC3E}">
        <p14:creationId xmlns:p14="http://schemas.microsoft.com/office/powerpoint/2010/main" val="52957799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Moderation </a:t>
            </a:r>
            <a:r>
              <a:rPr lang="en-GB" dirty="0"/>
              <a:t>Approaches</a:t>
            </a:r>
            <a:endParaRPr lang="en-ZA"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93</a:t>
            </a:fld>
            <a:endParaRPr lang="en-ZA" dirty="0"/>
          </a:p>
        </p:txBody>
      </p:sp>
      <p:sp>
        <p:nvSpPr>
          <p:cNvPr id="5" name="Content Placeholder 4"/>
          <p:cNvSpPr>
            <a:spLocks noGrp="1"/>
          </p:cNvSpPr>
          <p:nvPr>
            <p:ph sz="quarter" idx="1"/>
          </p:nvPr>
        </p:nvSpPr>
        <p:spPr/>
        <p:txBody>
          <a:bodyPr/>
          <a:lstStyle/>
          <a:p>
            <a:r>
              <a:rPr lang="en-ZA" dirty="0"/>
              <a:t>Preliminary moderation meetings for major assessment tasks:</a:t>
            </a:r>
          </a:p>
          <a:p>
            <a:pPr lvl="1"/>
            <a:r>
              <a:rPr lang="en-ZA" dirty="0"/>
              <a:t>Review assessment guides and check agreed interpretation of criteria.</a:t>
            </a:r>
          </a:p>
          <a:p>
            <a:pPr lvl="1"/>
            <a:r>
              <a:rPr lang="en-ZA" dirty="0"/>
              <a:t>Assess a high, medium and low piece of work from previous assessments.</a:t>
            </a:r>
          </a:p>
          <a:p>
            <a:pPr lvl="1"/>
            <a:r>
              <a:rPr lang="en-ZA" dirty="0"/>
              <a:t>Compare grading. </a:t>
            </a:r>
          </a:p>
          <a:p>
            <a:pPr lvl="1"/>
            <a:r>
              <a:rPr lang="en-ZA" dirty="0"/>
              <a:t>Review marking guides. </a:t>
            </a:r>
          </a:p>
          <a:p>
            <a:pPr lvl="1"/>
            <a:r>
              <a:rPr lang="en-ZA" dirty="0"/>
              <a:t>Assess another piece of work if necessary.</a:t>
            </a:r>
          </a:p>
          <a:p>
            <a:pPr lvl="1"/>
            <a:r>
              <a:rPr lang="en-ZA" dirty="0"/>
              <a:t>Where an assessor is not assessing at the same level as other assessors, engage in further moderation checks on assessments.</a:t>
            </a:r>
          </a:p>
          <a:p>
            <a:endParaRPr lang="en-ZA" dirty="0"/>
          </a:p>
        </p:txBody>
      </p:sp>
    </p:spTree>
    <p:extLst>
      <p:ext uri="{BB962C8B-B14F-4D97-AF65-F5344CB8AC3E}">
        <p14:creationId xmlns:p14="http://schemas.microsoft.com/office/powerpoint/2010/main" val="387596390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Team Assessment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94</a:t>
            </a:fld>
            <a:endParaRPr lang="en-ZA" dirty="0"/>
          </a:p>
        </p:txBody>
      </p:sp>
      <p:sp>
        <p:nvSpPr>
          <p:cNvPr id="5" name="Content Placeholder 4"/>
          <p:cNvSpPr>
            <a:spLocks noGrp="1"/>
          </p:cNvSpPr>
          <p:nvPr>
            <p:ph sz="quarter" idx="1"/>
          </p:nvPr>
        </p:nvSpPr>
        <p:spPr/>
        <p:txBody>
          <a:bodyPr/>
          <a:lstStyle/>
          <a:p>
            <a:r>
              <a:rPr lang="en-ZA" dirty="0"/>
              <a:t>Demonstrated tasks or evidence interviews:</a:t>
            </a:r>
          </a:p>
          <a:p>
            <a:pPr lvl="1"/>
            <a:r>
              <a:rPr lang="en-ZA" dirty="0"/>
              <a:t>A sample of assessments is chosen where all assessors observe the same demonstrations and independently.</a:t>
            </a:r>
          </a:p>
          <a:p>
            <a:pPr lvl="1"/>
            <a:r>
              <a:rPr lang="en-ZA" dirty="0"/>
              <a:t>Where assessments are within tolerance, assessors continue to assess independently.</a:t>
            </a:r>
          </a:p>
          <a:p>
            <a:pPr lvl="1"/>
            <a:r>
              <a:rPr lang="en-ZA" dirty="0"/>
              <a:t>Where assessments do not agree, revisit assessment guides to provide clearer direction for assessors and then engage in another team assessment to check again.</a:t>
            </a:r>
          </a:p>
          <a:p>
            <a:endParaRPr lang="en-ZA" dirty="0"/>
          </a:p>
        </p:txBody>
      </p:sp>
    </p:spTree>
    <p:extLst>
      <p:ext uri="{BB962C8B-B14F-4D97-AF65-F5344CB8AC3E}">
        <p14:creationId xmlns:p14="http://schemas.microsoft.com/office/powerpoint/2010/main" val="7986183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Cross-Marking</a:t>
            </a:r>
          </a:p>
        </p:txBody>
      </p:sp>
      <p:sp>
        <p:nvSpPr>
          <p:cNvPr id="4" name="Slide Number Placeholder 3"/>
          <p:cNvSpPr>
            <a:spLocks noGrp="1"/>
          </p:cNvSpPr>
          <p:nvPr>
            <p:ph type="sldNum" sz="quarter" idx="12"/>
          </p:nvPr>
        </p:nvSpPr>
        <p:spPr/>
        <p:txBody>
          <a:bodyPr/>
          <a:lstStyle/>
          <a:p>
            <a:fld id="{32F83655-DC73-417F-8B26-EB7A1DBB5382}" type="slidenum">
              <a:rPr lang="en-ZA" smtClean="0"/>
              <a:pPr/>
              <a:t>95</a:t>
            </a:fld>
            <a:endParaRPr lang="en-ZA" dirty="0"/>
          </a:p>
        </p:txBody>
      </p:sp>
      <p:sp>
        <p:nvSpPr>
          <p:cNvPr id="5" name="Content Placeholder 4"/>
          <p:cNvSpPr>
            <a:spLocks noGrp="1"/>
          </p:cNvSpPr>
          <p:nvPr>
            <p:ph sz="quarter" idx="1"/>
          </p:nvPr>
        </p:nvSpPr>
        <p:spPr/>
        <p:txBody>
          <a:bodyPr/>
          <a:lstStyle/>
          <a:p>
            <a:r>
              <a:rPr lang="en-ZA" dirty="0"/>
              <a:t>Of all or selected assessment tasks:</a:t>
            </a:r>
          </a:p>
          <a:p>
            <a:pPr lvl="1"/>
            <a:r>
              <a:rPr lang="en-ZA" dirty="0"/>
              <a:t>Assessors randomly choose assessment tasks from their learners.</a:t>
            </a:r>
          </a:p>
          <a:p>
            <a:pPr lvl="1"/>
            <a:r>
              <a:rPr lang="en-ZA" dirty="0"/>
              <a:t>Assessors assess the work and pass it on to other assessors</a:t>
            </a:r>
          </a:p>
          <a:p>
            <a:pPr lvl="1"/>
            <a:r>
              <a:rPr lang="en-ZA" dirty="0"/>
              <a:t>The </a:t>
            </a:r>
            <a:r>
              <a:rPr lang="en-ZA" dirty="0" err="1"/>
              <a:t>gradings</a:t>
            </a:r>
            <a:r>
              <a:rPr lang="en-ZA" dirty="0"/>
              <a:t> are collected.</a:t>
            </a:r>
          </a:p>
          <a:p>
            <a:pPr lvl="1"/>
            <a:r>
              <a:rPr lang="en-ZA" dirty="0"/>
              <a:t>Moderation meeting is conducted to discuss results of assessments.</a:t>
            </a:r>
          </a:p>
          <a:p>
            <a:pPr lvl="1"/>
            <a:r>
              <a:rPr lang="en-ZA" dirty="0"/>
              <a:t>Amend assessment guides to reflect agreed interpretation of criteria and moderate another piece of work to ensure consistency.</a:t>
            </a:r>
          </a:p>
          <a:p>
            <a:endParaRPr lang="en-ZA" dirty="0"/>
          </a:p>
        </p:txBody>
      </p:sp>
    </p:spTree>
    <p:extLst>
      <p:ext uri="{BB962C8B-B14F-4D97-AF65-F5344CB8AC3E}">
        <p14:creationId xmlns:p14="http://schemas.microsoft.com/office/powerpoint/2010/main" val="240408893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Meetings to Debrief on Assessments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96</a:t>
            </a:fld>
            <a:endParaRPr lang="en-ZA" dirty="0"/>
          </a:p>
        </p:txBody>
      </p:sp>
      <p:sp>
        <p:nvSpPr>
          <p:cNvPr id="5" name="Content Placeholder 4"/>
          <p:cNvSpPr>
            <a:spLocks noGrp="1"/>
          </p:cNvSpPr>
          <p:nvPr>
            <p:ph sz="quarter" idx="1"/>
          </p:nvPr>
        </p:nvSpPr>
        <p:spPr/>
        <p:txBody>
          <a:bodyPr/>
          <a:lstStyle/>
          <a:p>
            <a:r>
              <a:rPr lang="en-ZA" dirty="0"/>
              <a:t>A discussion of how criteria have been applied with amendments made where discrepancies are identified.</a:t>
            </a:r>
          </a:p>
          <a:p>
            <a:r>
              <a:rPr lang="en-ZA" dirty="0"/>
              <a:t>The provision of professional development where an assessor is marking discrepantly.</a:t>
            </a:r>
          </a:p>
          <a:p>
            <a:endParaRPr lang="en-ZA" dirty="0"/>
          </a:p>
        </p:txBody>
      </p:sp>
    </p:spTree>
    <p:extLst>
      <p:ext uri="{BB962C8B-B14F-4D97-AF65-F5344CB8AC3E}">
        <p14:creationId xmlns:p14="http://schemas.microsoft.com/office/powerpoint/2010/main" val="192806628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Samples of Graded Assessments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97</a:t>
            </a:fld>
            <a:endParaRPr lang="en-ZA" dirty="0"/>
          </a:p>
        </p:txBody>
      </p:sp>
      <p:sp>
        <p:nvSpPr>
          <p:cNvPr id="5" name="Content Placeholder 4"/>
          <p:cNvSpPr>
            <a:spLocks noGrp="1"/>
          </p:cNvSpPr>
          <p:nvPr>
            <p:ph sz="quarter" idx="1"/>
          </p:nvPr>
        </p:nvSpPr>
        <p:spPr/>
        <p:txBody>
          <a:bodyPr/>
          <a:lstStyle/>
          <a:p>
            <a:r>
              <a:rPr lang="en-ZA" dirty="0"/>
              <a:t>Assessments are distributed to assessors with explanatory notes of how the criteria have or have not been met.</a:t>
            </a:r>
          </a:p>
          <a:p>
            <a:r>
              <a:rPr lang="en-ZA" dirty="0"/>
              <a:t>Samples include:</a:t>
            </a:r>
          </a:p>
          <a:p>
            <a:pPr lvl="1"/>
            <a:r>
              <a:rPr lang="en-ZA" dirty="0"/>
              <a:t>Written assessments:</a:t>
            </a:r>
          </a:p>
          <a:p>
            <a:pPr lvl="1"/>
            <a:r>
              <a:rPr lang="en-ZA" dirty="0"/>
              <a:t>Video tapes of selected demonstrated assessments as examples. </a:t>
            </a:r>
          </a:p>
          <a:p>
            <a:pPr lvl="1"/>
            <a:r>
              <a:rPr lang="en-ZA" dirty="0"/>
              <a:t>Evidence portfolios from previous years demonstrating acceptable evidence for each element.</a:t>
            </a:r>
          </a:p>
          <a:p>
            <a:endParaRPr lang="en-ZA" dirty="0"/>
          </a:p>
        </p:txBody>
      </p:sp>
    </p:spTree>
    <p:extLst>
      <p:ext uri="{BB962C8B-B14F-4D97-AF65-F5344CB8AC3E}">
        <p14:creationId xmlns:p14="http://schemas.microsoft.com/office/powerpoint/2010/main" val="401648965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Formative Assessment</a:t>
            </a:r>
          </a:p>
        </p:txBody>
      </p:sp>
      <p:sp>
        <p:nvSpPr>
          <p:cNvPr id="4" name="Slide Number Placeholder 3"/>
          <p:cNvSpPr>
            <a:spLocks noGrp="1"/>
          </p:cNvSpPr>
          <p:nvPr>
            <p:ph type="sldNum" sz="quarter" idx="12"/>
          </p:nvPr>
        </p:nvSpPr>
        <p:spPr/>
        <p:txBody>
          <a:bodyPr/>
          <a:lstStyle/>
          <a:p>
            <a:fld id="{042AED99-7FB4-404E-8A97-64753DCE42EC}" type="slidenum">
              <a:rPr lang="en-US" smtClean="0"/>
              <a:pPr/>
              <a:t>98</a:t>
            </a:fld>
            <a:endParaRPr lang="en-US" dirty="0"/>
          </a:p>
        </p:txBody>
      </p:sp>
      <p:sp>
        <p:nvSpPr>
          <p:cNvPr id="5" name="Content Placeholder 4"/>
          <p:cNvSpPr>
            <a:spLocks noGrp="1"/>
          </p:cNvSpPr>
          <p:nvPr>
            <p:ph sz="quarter" idx="1"/>
          </p:nvPr>
        </p:nvSpPr>
        <p:spPr/>
        <p:txBody>
          <a:bodyPr/>
          <a:lstStyle/>
          <a:p>
            <a:pPr lvl="0"/>
            <a:r>
              <a:rPr lang="en-ZA" b="1" i="1" dirty="0">
                <a:solidFill>
                  <a:srgbClr val="008080"/>
                </a:solidFill>
              </a:rPr>
              <a:t>Do Formative Assessment Activity 2.2. </a:t>
            </a:r>
          </a:p>
          <a:p>
            <a:endParaRPr lang="en-ZA" dirty="0"/>
          </a:p>
        </p:txBody>
      </p:sp>
    </p:spTree>
    <p:extLst>
      <p:ext uri="{BB962C8B-B14F-4D97-AF65-F5344CB8AC3E}">
        <p14:creationId xmlns:p14="http://schemas.microsoft.com/office/powerpoint/2010/main" val="64493480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Moderation Phases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99</a:t>
            </a:fld>
            <a:endParaRPr lang="en-ZA" dirty="0"/>
          </a:p>
        </p:txBody>
      </p:sp>
      <p:sp>
        <p:nvSpPr>
          <p:cNvPr id="5" name="Content Placeholder 4"/>
          <p:cNvSpPr>
            <a:spLocks noGrp="1"/>
          </p:cNvSpPr>
          <p:nvPr>
            <p:ph sz="quarter" idx="1"/>
          </p:nvPr>
        </p:nvSpPr>
        <p:spPr/>
        <p:txBody>
          <a:bodyPr/>
          <a:lstStyle/>
          <a:p>
            <a:r>
              <a:rPr lang="en-ZA" dirty="0"/>
              <a:t>Three phases in the moderation process:</a:t>
            </a:r>
          </a:p>
          <a:p>
            <a:pPr lvl="1"/>
            <a:r>
              <a:rPr lang="en-ZA" dirty="0"/>
              <a:t>Pre-assessment moderation.</a:t>
            </a:r>
          </a:p>
          <a:p>
            <a:pPr lvl="1"/>
            <a:r>
              <a:rPr lang="en-ZA" dirty="0"/>
              <a:t>Moderation during assessment.</a:t>
            </a:r>
          </a:p>
          <a:p>
            <a:pPr lvl="1"/>
            <a:r>
              <a:rPr lang="en-ZA" dirty="0"/>
              <a:t>Post assessment moderation.</a:t>
            </a:r>
          </a:p>
          <a:p>
            <a:endParaRPr lang="en-ZA" dirty="0"/>
          </a:p>
        </p:txBody>
      </p:sp>
    </p:spTree>
    <p:extLst>
      <p:ext uri="{BB962C8B-B14F-4D97-AF65-F5344CB8AC3E}">
        <p14:creationId xmlns:p14="http://schemas.microsoft.com/office/powerpoint/2010/main" val="35845608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ENJO 1">
      <a:dk1>
        <a:srgbClr val="000066"/>
      </a:dk1>
      <a:lt1>
        <a:sysClr val="window" lastClr="FFFFFF"/>
      </a:lt1>
      <a:dk2>
        <a:srgbClr val="000066"/>
      </a:dk2>
      <a:lt2>
        <a:srgbClr val="008080"/>
      </a:lt2>
      <a:accent1>
        <a:srgbClr val="000066"/>
      </a:accent1>
      <a:accent2>
        <a:srgbClr val="009DD9"/>
      </a:accent2>
      <a:accent3>
        <a:srgbClr val="CC0000"/>
      </a:accent3>
      <a:accent4>
        <a:srgbClr val="009592"/>
      </a:accent4>
      <a:accent5>
        <a:srgbClr val="008080"/>
      </a:accent5>
      <a:accent6>
        <a:srgbClr val="7F7F7F"/>
      </a:accent6>
      <a:hlink>
        <a:srgbClr val="3333FF"/>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ENJO Template Basic" id="{0151E72C-3FAD-4278-B79E-FEB7AA485E5A}" vid="{6D876AF4-79AC-430A-874D-C982333397E8}"/>
    </a:ext>
  </a:extLst>
</a:theme>
</file>

<file path=docProps/app.xml><?xml version="1.0" encoding="utf-8"?>
<Properties xmlns="http://schemas.openxmlformats.org/officeDocument/2006/extended-properties" xmlns:vt="http://schemas.openxmlformats.org/officeDocument/2006/docPropsVTypes">
  <Template>ENJO Template Basic</Template>
  <TotalTime>113</TotalTime>
  <Words>6928</Words>
  <Application>Microsoft Office PowerPoint</Application>
  <PresentationFormat>On-screen Show (4:3)</PresentationFormat>
  <Paragraphs>1166</Paragraphs>
  <Slides>170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170</vt:i4>
      </vt:variant>
    </vt:vector>
  </HeadingPairs>
  <TitlesOfParts>
    <vt:vector size="178" baseType="lpstr">
      <vt:lpstr>Arial</vt:lpstr>
      <vt:lpstr>Calibri</vt:lpstr>
      <vt:lpstr>Courier New</vt:lpstr>
      <vt:lpstr>Symbol</vt:lpstr>
      <vt:lpstr>Times New Roman</vt:lpstr>
      <vt:lpstr>Wingdings</vt:lpstr>
      <vt:lpstr>Wingdings 2</vt:lpstr>
      <vt:lpstr>Theme1</vt:lpstr>
      <vt:lpstr>Moderator Training Programme</vt:lpstr>
      <vt:lpstr>Ground Rules</vt:lpstr>
      <vt:lpstr>Section 1 Overview</vt:lpstr>
      <vt:lpstr>Overview</vt:lpstr>
      <vt:lpstr>Overview</vt:lpstr>
      <vt:lpstr>Categories Of Evidence</vt:lpstr>
      <vt:lpstr>Overview</vt:lpstr>
      <vt:lpstr>Good Evidence</vt:lpstr>
      <vt:lpstr>Assessment Brief</vt:lpstr>
      <vt:lpstr>Assessment Brief</vt:lpstr>
      <vt:lpstr>Assessment Brief</vt:lpstr>
      <vt:lpstr>Assessment Brief</vt:lpstr>
      <vt:lpstr>Types of Assessment</vt:lpstr>
      <vt:lpstr>Assessment Methods</vt:lpstr>
      <vt:lpstr>Assessment</vt:lpstr>
      <vt:lpstr>Competence</vt:lpstr>
      <vt:lpstr>Re-Assessment</vt:lpstr>
      <vt:lpstr>Assessment Brief</vt:lpstr>
      <vt:lpstr>Assessment Brief</vt:lpstr>
      <vt:lpstr>Assessment Brief</vt:lpstr>
      <vt:lpstr>Assessment Brief</vt:lpstr>
      <vt:lpstr>Assessment Brief</vt:lpstr>
      <vt:lpstr>Assessment Brief</vt:lpstr>
      <vt:lpstr>Appeals and Disputes</vt:lpstr>
      <vt:lpstr>Section 1</vt:lpstr>
      <vt:lpstr>Section 1 - 2 Administrative Detail</vt:lpstr>
      <vt:lpstr>Special Instruction</vt:lpstr>
      <vt:lpstr>Unit Standard</vt:lpstr>
      <vt:lpstr>Unit Standard</vt:lpstr>
      <vt:lpstr>Moderator Training Programme</vt:lpstr>
      <vt:lpstr>Importance of Moderation</vt:lpstr>
      <vt:lpstr>Functions of Moderation Systems</vt:lpstr>
      <vt:lpstr>Functions of Moderation Systems</vt:lpstr>
      <vt:lpstr>System</vt:lpstr>
      <vt:lpstr>PowerPoint Presentation</vt:lpstr>
      <vt:lpstr>Quality Assurance</vt:lpstr>
      <vt:lpstr>Quality Assurance</vt:lpstr>
      <vt:lpstr>Record Keeping</vt:lpstr>
      <vt:lpstr>Appeals Process</vt:lpstr>
      <vt:lpstr>Quality Management System</vt:lpstr>
      <vt:lpstr>Criteria Relating To Assessment 1</vt:lpstr>
      <vt:lpstr>Criteria Relating To Assessment 2</vt:lpstr>
      <vt:lpstr>Discuss</vt:lpstr>
      <vt:lpstr>Formative Assessment</vt:lpstr>
      <vt:lpstr>Moderation</vt:lpstr>
      <vt:lpstr>Moderation Methods</vt:lpstr>
      <vt:lpstr>Design</vt:lpstr>
      <vt:lpstr>Implementation</vt:lpstr>
      <vt:lpstr>Review</vt:lpstr>
      <vt:lpstr>Internal Moderation</vt:lpstr>
      <vt:lpstr>Internal Moderation</vt:lpstr>
      <vt:lpstr>Internal Moderation</vt:lpstr>
      <vt:lpstr>External Moderation</vt:lpstr>
      <vt:lpstr>External Moderation Involves 1</vt:lpstr>
      <vt:lpstr>External Moderation Involves 2</vt:lpstr>
      <vt:lpstr>External Moderation</vt:lpstr>
      <vt:lpstr>External Moderation</vt:lpstr>
      <vt:lpstr>Moderation Methods</vt:lpstr>
      <vt:lpstr>Assessor-Moderation Comparison</vt:lpstr>
      <vt:lpstr>Cross-Moderation Practices</vt:lpstr>
      <vt:lpstr>Cross-Moderation Practices</vt:lpstr>
      <vt:lpstr>Statistical Moderation </vt:lpstr>
      <vt:lpstr>Statistical Moderation</vt:lpstr>
      <vt:lpstr>Statistical Moderation</vt:lpstr>
      <vt:lpstr>Principles of Assessment</vt:lpstr>
      <vt:lpstr>Fairness</vt:lpstr>
      <vt:lpstr>Validity</vt:lpstr>
      <vt:lpstr>Reliability</vt:lpstr>
      <vt:lpstr>Practicability</vt:lpstr>
      <vt:lpstr>Formative Assessment</vt:lpstr>
      <vt:lpstr>Moderator Training Programme</vt:lpstr>
      <vt:lpstr>Moderation Process</vt:lpstr>
      <vt:lpstr>Principles of Best Practice Moderation</vt:lpstr>
      <vt:lpstr>Principle 1: Partnership</vt:lpstr>
      <vt:lpstr>Principle 2: Continuity</vt:lpstr>
      <vt:lpstr>Principle 3: Evolution</vt:lpstr>
      <vt:lpstr>Moderation Policy</vt:lpstr>
      <vt:lpstr>Moderation Policy</vt:lpstr>
      <vt:lpstr>Moderation Policy</vt:lpstr>
      <vt:lpstr>Moderation Policy</vt:lpstr>
      <vt:lpstr>Moderation Policy</vt:lpstr>
      <vt:lpstr>Moderator Requirements</vt:lpstr>
      <vt:lpstr>Moderator Requirements</vt:lpstr>
      <vt:lpstr>Moderator Requirements</vt:lpstr>
      <vt:lpstr>Moderator Requirements</vt:lpstr>
      <vt:lpstr>Appeals Mechanism</vt:lpstr>
      <vt:lpstr>Formative Assessment</vt:lpstr>
      <vt:lpstr>Plan Moderation</vt:lpstr>
      <vt:lpstr>Responsibilities of Moderators</vt:lpstr>
      <vt:lpstr>Planning Steps</vt:lpstr>
      <vt:lpstr>Planning Steps</vt:lpstr>
      <vt:lpstr>Process Overview</vt:lpstr>
      <vt:lpstr>Moderation Approaches</vt:lpstr>
      <vt:lpstr>Team Assessment</vt:lpstr>
      <vt:lpstr>Cross-Marking</vt:lpstr>
      <vt:lpstr>Meetings to Debrief on Assessments</vt:lpstr>
      <vt:lpstr>Samples of Graded Assessments</vt:lpstr>
      <vt:lpstr>Formative Assessment</vt:lpstr>
      <vt:lpstr>Moderation Phases</vt:lpstr>
      <vt:lpstr>Pre-Assessment Moderation</vt:lpstr>
      <vt:lpstr>Tasks: During Training &amp; Assessment</vt:lpstr>
      <vt:lpstr>Post Assessment Moderation &amp;  Assessment</vt:lpstr>
      <vt:lpstr>Phases of Moderation</vt:lpstr>
      <vt:lpstr>Discuss</vt:lpstr>
      <vt:lpstr>Moderation Requests</vt:lpstr>
      <vt:lpstr>Notify Participants </vt:lpstr>
      <vt:lpstr>Assessment Guide</vt:lpstr>
      <vt:lpstr>Assessment Guide</vt:lpstr>
      <vt:lpstr>Assessment Guide</vt:lpstr>
      <vt:lpstr>Formative Assessment</vt:lpstr>
      <vt:lpstr>Unit Standard</vt:lpstr>
      <vt:lpstr>Unit Standard</vt:lpstr>
      <vt:lpstr>Formative Assessment</vt:lpstr>
      <vt:lpstr>Moderator Training Programme</vt:lpstr>
      <vt:lpstr>Conduct Moderation</vt:lpstr>
      <vt:lpstr>Conduct Moderation</vt:lpstr>
      <vt:lpstr>Moderation During Assessment Activities</vt:lpstr>
      <vt:lpstr>Review</vt:lpstr>
      <vt:lpstr>Appeals Procedure</vt:lpstr>
      <vt:lpstr>Code of Conduct</vt:lpstr>
      <vt:lpstr>Moderation Plan</vt:lpstr>
      <vt:lpstr>Discuss</vt:lpstr>
      <vt:lpstr>PowerPoint Presentation</vt:lpstr>
      <vt:lpstr>Moderation Guidelines 1</vt:lpstr>
      <vt:lpstr>Moderation Guidelines 2</vt:lpstr>
      <vt:lpstr>Moderate The Assessment Plan</vt:lpstr>
      <vt:lpstr>Discuss</vt:lpstr>
      <vt:lpstr>Formative Assessment</vt:lpstr>
      <vt:lpstr>Moderate The Assessment Guide</vt:lpstr>
      <vt:lpstr>Assessment Methods &amp; Tools</vt:lpstr>
      <vt:lpstr>Assessment Design</vt:lpstr>
      <vt:lpstr>Assessment Design</vt:lpstr>
      <vt:lpstr>Assessment Implementation (Process)</vt:lpstr>
      <vt:lpstr>Formative Assessment</vt:lpstr>
      <vt:lpstr>Good Practices</vt:lpstr>
      <vt:lpstr>Good Practices</vt:lpstr>
      <vt:lpstr>Assessment Review</vt:lpstr>
      <vt:lpstr>Formative Assessment</vt:lpstr>
      <vt:lpstr>Moderator Training Programme</vt:lpstr>
      <vt:lpstr>Third Step In The Moderation Process </vt:lpstr>
      <vt:lpstr>Purpose of Advising &amp; Supporting Assessors </vt:lpstr>
      <vt:lpstr>Role &amp; Expertise </vt:lpstr>
      <vt:lpstr>Role &amp; Expertise </vt:lpstr>
      <vt:lpstr>Assessment Guide</vt:lpstr>
      <vt:lpstr>Occupational and Contextual Expertise</vt:lpstr>
      <vt:lpstr>Interpersonal Skills</vt:lpstr>
      <vt:lpstr>ETQA’s</vt:lpstr>
      <vt:lpstr>Reflect</vt:lpstr>
      <vt:lpstr>VARCS</vt:lpstr>
      <vt:lpstr>Quality Management System</vt:lpstr>
      <vt:lpstr>Formative Assessment</vt:lpstr>
      <vt:lpstr>Assessor Development</vt:lpstr>
      <vt:lpstr>Formative Assessment</vt:lpstr>
      <vt:lpstr>Moderator Training Programme</vt:lpstr>
      <vt:lpstr>Report Moderation</vt:lpstr>
      <vt:lpstr>Moderation Results </vt:lpstr>
      <vt:lpstr>Role-Players</vt:lpstr>
      <vt:lpstr>PowerPoint Presentation</vt:lpstr>
      <vt:lpstr>Report Moderation</vt:lpstr>
      <vt:lpstr>Storage</vt:lpstr>
      <vt:lpstr>Moderation File</vt:lpstr>
      <vt:lpstr>Moderation File</vt:lpstr>
      <vt:lpstr>Formative Assessment</vt:lpstr>
      <vt:lpstr>Moderator Training Programme</vt:lpstr>
      <vt:lpstr>Review Moderation Systems &amp; Processes</vt:lpstr>
      <vt:lpstr>External Moderation</vt:lpstr>
      <vt:lpstr>Internal Moderation</vt:lpstr>
      <vt:lpstr>Sources of Weakness in Moderation</vt:lpstr>
      <vt:lpstr>Improvement</vt:lpstr>
      <vt:lpstr>Formative Assessment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Marius Burger</dc:creator>
  <cp:lastModifiedBy>user</cp:lastModifiedBy>
  <cp:revision>19</cp:revision>
  <dcterms:created xsi:type="dcterms:W3CDTF">2015-09-16T12:39:10Z</dcterms:created>
  <dcterms:modified xsi:type="dcterms:W3CDTF">2017-08-20T11:04:05Z</dcterms:modified>
</cp:coreProperties>
</file>