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307"/>
  </p:notesMasterIdLst>
  <p:handoutMasterIdLst>
    <p:handoutMasterId r:id="rId308"/>
  </p:handoutMasterIdLst>
  <p:sldIdLst>
    <p:sldId id="952" r:id="rId2"/>
    <p:sldId id="953" r:id="rId3"/>
    <p:sldId id="924" r:id="rId4"/>
    <p:sldId id="926" r:id="rId5"/>
    <p:sldId id="927" r:id="rId6"/>
    <p:sldId id="928" r:id="rId7"/>
    <p:sldId id="929" r:id="rId8"/>
    <p:sldId id="930" r:id="rId9"/>
    <p:sldId id="931" r:id="rId10"/>
    <p:sldId id="932" r:id="rId11"/>
    <p:sldId id="933" r:id="rId12"/>
    <p:sldId id="934" r:id="rId13"/>
    <p:sldId id="935" r:id="rId14"/>
    <p:sldId id="936" r:id="rId15"/>
    <p:sldId id="937" r:id="rId16"/>
    <p:sldId id="938" r:id="rId17"/>
    <p:sldId id="939" r:id="rId18"/>
    <p:sldId id="940" r:id="rId19"/>
    <p:sldId id="941" r:id="rId20"/>
    <p:sldId id="942" r:id="rId21"/>
    <p:sldId id="943" r:id="rId22"/>
    <p:sldId id="944" r:id="rId23"/>
    <p:sldId id="945" r:id="rId24"/>
    <p:sldId id="946" r:id="rId25"/>
    <p:sldId id="947" r:id="rId26"/>
    <p:sldId id="948" r:id="rId27"/>
    <p:sldId id="949" r:id="rId28"/>
    <p:sldId id="950" r:id="rId29"/>
    <p:sldId id="951" r:id="rId30"/>
    <p:sldId id="515" r:id="rId31"/>
    <p:sldId id="517" r:id="rId32"/>
    <p:sldId id="518" r:id="rId33"/>
    <p:sldId id="519" r:id="rId34"/>
    <p:sldId id="522" r:id="rId35"/>
    <p:sldId id="528" r:id="rId36"/>
    <p:sldId id="527" r:id="rId37"/>
    <p:sldId id="530" r:id="rId38"/>
    <p:sldId id="529" r:id="rId39"/>
    <p:sldId id="532" r:id="rId40"/>
    <p:sldId id="533" r:id="rId41"/>
    <p:sldId id="534" r:id="rId42"/>
    <p:sldId id="535" r:id="rId43"/>
    <p:sldId id="536" r:id="rId44"/>
    <p:sldId id="537" r:id="rId45"/>
    <p:sldId id="868" r:id="rId46"/>
    <p:sldId id="540" r:id="rId47"/>
    <p:sldId id="539" r:id="rId48"/>
    <p:sldId id="869" r:id="rId49"/>
    <p:sldId id="544" r:id="rId50"/>
    <p:sldId id="543" r:id="rId51"/>
    <p:sldId id="545" r:id="rId52"/>
    <p:sldId id="546" r:id="rId53"/>
    <p:sldId id="548" r:id="rId54"/>
    <p:sldId id="549" r:id="rId55"/>
    <p:sldId id="547" r:id="rId56"/>
    <p:sldId id="550" r:id="rId57"/>
    <p:sldId id="551" r:id="rId58"/>
    <p:sldId id="552" r:id="rId59"/>
    <p:sldId id="553" r:id="rId60"/>
    <p:sldId id="922" r:id="rId61"/>
    <p:sldId id="554" r:id="rId62"/>
    <p:sldId id="870" r:id="rId63"/>
    <p:sldId id="871" r:id="rId64"/>
    <p:sldId id="872" r:id="rId65"/>
    <p:sldId id="873" r:id="rId66"/>
    <p:sldId id="874" r:id="rId67"/>
    <p:sldId id="566" r:id="rId68"/>
    <p:sldId id="875" r:id="rId69"/>
    <p:sldId id="876" r:id="rId70"/>
    <p:sldId id="877" r:id="rId71"/>
    <p:sldId id="878" r:id="rId72"/>
    <p:sldId id="561" r:id="rId73"/>
    <p:sldId id="879" r:id="rId74"/>
    <p:sldId id="880" r:id="rId75"/>
    <p:sldId id="557" r:id="rId76"/>
    <p:sldId id="569" r:id="rId77"/>
    <p:sldId id="849" r:id="rId78"/>
    <p:sldId id="570" r:id="rId79"/>
    <p:sldId id="571" r:id="rId80"/>
    <p:sldId id="850" r:id="rId81"/>
    <p:sldId id="572" r:id="rId82"/>
    <p:sldId id="573" r:id="rId83"/>
    <p:sldId id="605" r:id="rId84"/>
    <p:sldId id="574" r:id="rId85"/>
    <p:sldId id="575" r:id="rId86"/>
    <p:sldId id="851" r:id="rId87"/>
    <p:sldId id="576" r:id="rId88"/>
    <p:sldId id="577" r:id="rId89"/>
    <p:sldId id="578" r:id="rId90"/>
    <p:sldId id="579" r:id="rId91"/>
    <p:sldId id="580" r:id="rId92"/>
    <p:sldId id="581" r:id="rId93"/>
    <p:sldId id="852" r:id="rId94"/>
    <p:sldId id="584" r:id="rId95"/>
    <p:sldId id="582" r:id="rId96"/>
    <p:sldId id="585" r:id="rId97"/>
    <p:sldId id="853" r:id="rId98"/>
    <p:sldId id="881" r:id="rId99"/>
    <p:sldId id="882" r:id="rId100"/>
    <p:sldId id="587" r:id="rId101"/>
    <p:sldId id="854" r:id="rId102"/>
    <p:sldId id="588" r:id="rId103"/>
    <p:sldId id="589" r:id="rId104"/>
    <p:sldId id="590" r:id="rId105"/>
    <p:sldId id="856" r:id="rId106"/>
    <p:sldId id="592" r:id="rId107"/>
    <p:sldId id="857" r:id="rId108"/>
    <p:sldId id="594" r:id="rId109"/>
    <p:sldId id="595" r:id="rId110"/>
    <p:sldId id="596" r:id="rId111"/>
    <p:sldId id="597" r:id="rId112"/>
    <p:sldId id="883" r:id="rId113"/>
    <p:sldId id="884" r:id="rId114"/>
    <p:sldId id="885" r:id="rId115"/>
    <p:sldId id="601" r:id="rId116"/>
    <p:sldId id="602" r:id="rId117"/>
    <p:sldId id="604" r:id="rId118"/>
    <p:sldId id="603" r:id="rId119"/>
    <p:sldId id="606" r:id="rId120"/>
    <p:sldId id="608" r:id="rId121"/>
    <p:sldId id="607" r:id="rId122"/>
    <p:sldId id="609" r:id="rId123"/>
    <p:sldId id="610" r:id="rId124"/>
    <p:sldId id="611" r:id="rId125"/>
    <p:sldId id="612" r:id="rId126"/>
    <p:sldId id="613" r:id="rId127"/>
    <p:sldId id="615" r:id="rId128"/>
    <p:sldId id="616" r:id="rId129"/>
    <p:sldId id="617" r:id="rId130"/>
    <p:sldId id="620" r:id="rId131"/>
    <p:sldId id="886" r:id="rId132"/>
    <p:sldId id="622" r:id="rId133"/>
    <p:sldId id="623" r:id="rId134"/>
    <p:sldId id="624" r:id="rId135"/>
    <p:sldId id="626" r:id="rId136"/>
    <p:sldId id="627" r:id="rId137"/>
    <p:sldId id="628" r:id="rId138"/>
    <p:sldId id="736" r:id="rId139"/>
    <p:sldId id="630" r:id="rId140"/>
    <p:sldId id="631" r:id="rId141"/>
    <p:sldId id="632" r:id="rId142"/>
    <p:sldId id="633" r:id="rId143"/>
    <p:sldId id="634" r:id="rId144"/>
    <p:sldId id="635" r:id="rId145"/>
    <p:sldId id="636" r:id="rId146"/>
    <p:sldId id="637" r:id="rId147"/>
    <p:sldId id="638" r:id="rId148"/>
    <p:sldId id="639" r:id="rId149"/>
    <p:sldId id="640" r:id="rId150"/>
    <p:sldId id="641" r:id="rId151"/>
    <p:sldId id="642" r:id="rId152"/>
    <p:sldId id="744" r:id="rId153"/>
    <p:sldId id="643" r:id="rId154"/>
    <p:sldId id="731" r:id="rId155"/>
    <p:sldId id="645" r:id="rId156"/>
    <p:sldId id="646" r:id="rId157"/>
    <p:sldId id="647" r:id="rId158"/>
    <p:sldId id="662" r:id="rId159"/>
    <p:sldId id="648" r:id="rId160"/>
    <p:sldId id="649" r:id="rId161"/>
    <p:sldId id="650" r:id="rId162"/>
    <p:sldId id="651" r:id="rId163"/>
    <p:sldId id="652" r:id="rId164"/>
    <p:sldId id="653" r:id="rId165"/>
    <p:sldId id="654" r:id="rId166"/>
    <p:sldId id="655" r:id="rId167"/>
    <p:sldId id="745" r:id="rId168"/>
    <p:sldId id="737" r:id="rId169"/>
    <p:sldId id="657" r:id="rId170"/>
    <p:sldId id="746" r:id="rId171"/>
    <p:sldId id="658" r:id="rId172"/>
    <p:sldId id="659" r:id="rId173"/>
    <p:sldId id="660" r:id="rId174"/>
    <p:sldId id="860" r:id="rId175"/>
    <p:sldId id="747" r:id="rId176"/>
    <p:sldId id="732" r:id="rId177"/>
    <p:sldId id="663" r:id="rId178"/>
    <p:sldId id="664" r:id="rId179"/>
    <p:sldId id="665" r:id="rId180"/>
    <p:sldId id="738" r:id="rId181"/>
    <p:sldId id="667" r:id="rId182"/>
    <p:sldId id="668" r:id="rId183"/>
    <p:sldId id="670" r:id="rId184"/>
    <p:sldId id="671" r:id="rId185"/>
    <p:sldId id="673" r:id="rId186"/>
    <p:sldId id="674" r:id="rId187"/>
    <p:sldId id="677" r:id="rId188"/>
    <p:sldId id="866" r:id="rId189"/>
    <p:sldId id="678" r:id="rId190"/>
    <p:sldId id="680" r:id="rId191"/>
    <p:sldId id="681" r:id="rId192"/>
    <p:sldId id="682" r:id="rId193"/>
    <p:sldId id="735" r:id="rId194"/>
    <p:sldId id="684" r:id="rId195"/>
    <p:sldId id="887" r:id="rId196"/>
    <p:sldId id="688" r:id="rId197"/>
    <p:sldId id="689" r:id="rId198"/>
    <p:sldId id="690" r:id="rId199"/>
    <p:sldId id="691" r:id="rId200"/>
    <p:sldId id="692" r:id="rId201"/>
    <p:sldId id="693" r:id="rId202"/>
    <p:sldId id="694" r:id="rId203"/>
    <p:sldId id="695" r:id="rId204"/>
    <p:sldId id="739" r:id="rId205"/>
    <p:sldId id="698" r:id="rId206"/>
    <p:sldId id="699" r:id="rId207"/>
    <p:sldId id="700" r:id="rId208"/>
    <p:sldId id="701" r:id="rId209"/>
    <p:sldId id="702" r:id="rId210"/>
    <p:sldId id="703" r:id="rId211"/>
    <p:sldId id="704" r:id="rId212"/>
    <p:sldId id="705" r:id="rId213"/>
    <p:sldId id="710" r:id="rId214"/>
    <p:sldId id="706" r:id="rId215"/>
    <p:sldId id="707" r:id="rId216"/>
    <p:sldId id="708" r:id="rId217"/>
    <p:sldId id="709" r:id="rId218"/>
    <p:sldId id="711" r:id="rId219"/>
    <p:sldId id="721" r:id="rId220"/>
    <p:sldId id="720" r:id="rId221"/>
    <p:sldId id="712" r:id="rId222"/>
    <p:sldId id="713" r:id="rId223"/>
    <p:sldId id="714" r:id="rId224"/>
    <p:sldId id="715" r:id="rId225"/>
    <p:sldId id="740" r:id="rId226"/>
    <p:sldId id="717" r:id="rId227"/>
    <p:sldId id="861" r:id="rId228"/>
    <p:sldId id="719" r:id="rId229"/>
    <p:sldId id="862" r:id="rId230"/>
    <p:sldId id="722" r:id="rId231"/>
    <p:sldId id="748" r:id="rId232"/>
    <p:sldId id="741" r:id="rId233"/>
    <p:sldId id="724" r:id="rId234"/>
    <p:sldId id="725" r:id="rId235"/>
    <p:sldId id="742" r:id="rId236"/>
    <p:sldId id="820" r:id="rId237"/>
    <p:sldId id="751" r:id="rId238"/>
    <p:sldId id="833" r:id="rId239"/>
    <p:sldId id="753" r:id="rId240"/>
    <p:sldId id="754" r:id="rId241"/>
    <p:sldId id="755" r:id="rId242"/>
    <p:sldId id="863" r:id="rId243"/>
    <p:sldId id="826" r:id="rId244"/>
    <p:sldId id="757" r:id="rId245"/>
    <p:sldId id="827" r:id="rId246"/>
    <p:sldId id="759" r:id="rId247"/>
    <p:sldId id="760" r:id="rId248"/>
    <p:sldId id="761" r:id="rId249"/>
    <p:sldId id="762" r:id="rId250"/>
    <p:sldId id="763" r:id="rId251"/>
    <p:sldId id="764" r:id="rId252"/>
    <p:sldId id="828" r:id="rId253"/>
    <p:sldId id="842" r:id="rId254"/>
    <p:sldId id="767" r:id="rId255"/>
    <p:sldId id="768" r:id="rId256"/>
    <p:sldId id="834" r:id="rId257"/>
    <p:sldId id="770" r:id="rId258"/>
    <p:sldId id="771" r:id="rId259"/>
    <p:sldId id="772" r:id="rId260"/>
    <p:sldId id="835" r:id="rId261"/>
    <p:sldId id="774" r:id="rId262"/>
    <p:sldId id="775" r:id="rId263"/>
    <p:sldId id="776" r:id="rId264"/>
    <p:sldId id="777" r:id="rId265"/>
    <p:sldId id="778" r:id="rId266"/>
    <p:sldId id="779" r:id="rId267"/>
    <p:sldId id="780" r:id="rId268"/>
    <p:sldId id="781" r:id="rId269"/>
    <p:sldId id="845" r:id="rId270"/>
    <p:sldId id="846" r:id="rId271"/>
    <p:sldId id="847" r:id="rId272"/>
    <p:sldId id="848" r:id="rId273"/>
    <p:sldId id="784" r:id="rId274"/>
    <p:sldId id="785" r:id="rId275"/>
    <p:sldId id="786" r:id="rId276"/>
    <p:sldId id="829" r:id="rId277"/>
    <p:sldId id="788" r:id="rId278"/>
    <p:sldId id="789" r:id="rId279"/>
    <p:sldId id="790" r:id="rId280"/>
    <p:sldId id="791" r:id="rId281"/>
    <p:sldId id="800" r:id="rId282"/>
    <p:sldId id="799" r:id="rId283"/>
    <p:sldId id="798" r:id="rId284"/>
    <p:sldId id="836" r:id="rId285"/>
    <p:sldId id="793" r:id="rId286"/>
    <p:sldId id="794" r:id="rId287"/>
    <p:sldId id="832" r:id="rId288"/>
    <p:sldId id="796" r:id="rId289"/>
    <p:sldId id="797" r:id="rId290"/>
    <p:sldId id="864" r:id="rId291"/>
    <p:sldId id="801" r:id="rId292"/>
    <p:sldId id="802" r:id="rId293"/>
    <p:sldId id="825" r:id="rId294"/>
    <p:sldId id="805" r:id="rId295"/>
    <p:sldId id="838" r:id="rId296"/>
    <p:sldId id="821" r:id="rId297"/>
    <p:sldId id="839" r:id="rId298"/>
    <p:sldId id="810" r:id="rId299"/>
    <p:sldId id="840" r:id="rId300"/>
    <p:sldId id="843" r:id="rId301"/>
    <p:sldId id="814" r:id="rId302"/>
    <p:sldId id="830" r:id="rId303"/>
    <p:sldId id="816" r:id="rId304"/>
    <p:sldId id="831" r:id="rId305"/>
    <p:sldId id="844" r:id="rId306"/>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66"/>
    <a:srgbClr val="FFFFFF"/>
    <a:srgbClr val="000099"/>
    <a:srgbClr val="808080"/>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4280" autoAdjust="0"/>
  </p:normalViewPr>
  <p:slideViewPr>
    <p:cSldViewPr>
      <p:cViewPr varScale="1">
        <p:scale>
          <a:sx n="68" d="100"/>
          <a:sy n="68"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viewProps" Target="view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BF6D160F-0CDA-423C-909A-11F369D450C4}" type="presOf" srcId="{45A05D77-9081-4709-A301-ED1670679511}" destId="{00DD5ACD-371A-4729-B992-E39098DC1F1D}" srcOrd="0" destOrd="0" presId="urn:microsoft.com/office/officeart/2005/8/layout/orgChart1"/>
    <dgm:cxn modelId="{A9632E11-356B-45B5-9A5F-D764C0D006B1}" srcId="{45A05D77-9081-4709-A301-ED1670679511}" destId="{26B039C9-4E13-4463-9C35-681A3ADA2ED4}" srcOrd="2" destOrd="0" parTransId="{DAF10627-20FA-4BDB-9365-30405B888CDC}" sibTransId="{3A9988E5-D2FC-4053-A3B2-804D55B5D78C}"/>
    <dgm:cxn modelId="{E40F8D18-7824-453E-8E63-4F2B7362A17D}" type="presOf" srcId="{B12096FB-3CD0-49F4-BAF9-B1380D9A54B8}" destId="{F3C2E6AE-54DB-4A89-888B-E04C9BF56F0C}" srcOrd="0" destOrd="0" presId="urn:microsoft.com/office/officeart/2005/8/layout/orgChart1"/>
    <dgm:cxn modelId="{210E2328-FAEE-4DFD-B299-14EC88D29E05}" type="presOf" srcId="{BA260C72-4AAC-4934-9080-9E94A5BECF03}" destId="{FF99C2F2-CD21-4313-9634-001389A43FB9}" srcOrd="0" destOrd="0" presId="urn:microsoft.com/office/officeart/2005/8/layout/orgChart1"/>
    <dgm:cxn modelId="{B67D8838-B512-47EA-AB7B-3A216870CB28}" type="presOf" srcId="{1E1F23DD-C042-4219-9C9C-280CD91B28AC}" destId="{4C255BB0-1E6B-41BD-A9B3-29EA7F5693FC}" srcOrd="0" destOrd="0" presId="urn:microsoft.com/office/officeart/2005/8/layout/orgChart1"/>
    <dgm:cxn modelId="{ABCCC640-F3FA-4553-96C8-73DA837A9BB7}" type="presOf" srcId="{26B039C9-4E13-4463-9C35-681A3ADA2ED4}" destId="{24349B9E-7679-48F3-8C1B-516E244933D3}" srcOrd="0" destOrd="0" presId="urn:microsoft.com/office/officeart/2005/8/layout/orgChart1"/>
    <dgm:cxn modelId="{165C1842-8F86-4029-A771-943BCEFF95C3}"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9750C669-9926-4C81-88D3-A6FFB269D57E}" type="presOf" srcId="{1E1F23DD-C042-4219-9C9C-280CD91B28AC}" destId="{BA70270E-585D-4A22-B309-A104DFB9AC6E}" srcOrd="1" destOrd="0" presId="urn:microsoft.com/office/officeart/2005/8/layout/orgChart1"/>
    <dgm:cxn modelId="{C0F6596F-9D28-4C92-95E8-6EB74622A30F}" type="presOf" srcId="{26B039C9-4E13-4463-9C35-681A3ADA2ED4}" destId="{00998848-0883-4A30-8D28-291E7D75C6FB}" srcOrd="1" destOrd="0" presId="urn:microsoft.com/office/officeart/2005/8/layout/orgChart1"/>
    <dgm:cxn modelId="{136A6651-A70C-44CA-9C8B-01719BE625E0}" type="presOf" srcId="{45A05D77-9081-4709-A301-ED1670679511}" destId="{7EFA7AA0-0092-48D0-9439-0EB32D25F1C0}" srcOrd="1" destOrd="0" presId="urn:microsoft.com/office/officeart/2005/8/layout/orgChart1"/>
    <dgm:cxn modelId="{9D236785-4E96-4183-BF5F-0FEA918A4709}" type="presOf" srcId="{EE2601E4-BD06-488F-8835-BD42E9836204}" destId="{A9E7900D-BCDB-4A4D-9C7E-77C9A0D7557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53080BE-28A4-4432-8340-8D2FAFFCB260}" type="presOf" srcId="{4912FC0A-C24F-404E-A0F7-42F309206DF3}" destId="{1CA79E3D-2962-42C0-8C9A-1398AB3AA113}"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62D6D5FE-B020-4E5C-AFF0-8F88B3C1C48E}" type="presOf" srcId="{EE2601E4-BD06-488F-8835-BD42E9836204}" destId="{EB3699A1-9B8A-4C7E-8558-A6BFFBF82444}" srcOrd="0" destOrd="0" presId="urn:microsoft.com/office/officeart/2005/8/layout/orgChart1"/>
    <dgm:cxn modelId="{BEACD365-CE3A-48B3-8B26-41733D0F5579}" type="presParOf" srcId="{1CA79E3D-2962-42C0-8C9A-1398AB3AA113}" destId="{50A395C4-0E4D-4059-9682-15130E95B087}" srcOrd="0" destOrd="0" presId="urn:microsoft.com/office/officeart/2005/8/layout/orgChart1"/>
    <dgm:cxn modelId="{15273D83-1E70-42E1-9577-A9EE13261000}" type="presParOf" srcId="{50A395C4-0E4D-4059-9682-15130E95B087}" destId="{CD8864FD-C9B2-494A-88EB-9FDC63761633}" srcOrd="0" destOrd="0" presId="urn:microsoft.com/office/officeart/2005/8/layout/orgChart1"/>
    <dgm:cxn modelId="{3E6D74FD-95A9-41E9-953F-9A75D70480F3}" type="presParOf" srcId="{CD8864FD-C9B2-494A-88EB-9FDC63761633}" destId="{00DD5ACD-371A-4729-B992-E39098DC1F1D}" srcOrd="0" destOrd="0" presId="urn:microsoft.com/office/officeart/2005/8/layout/orgChart1"/>
    <dgm:cxn modelId="{DAD59E4D-D148-4D0A-AA1B-E853FE28954A}" type="presParOf" srcId="{CD8864FD-C9B2-494A-88EB-9FDC63761633}" destId="{7EFA7AA0-0092-48D0-9439-0EB32D25F1C0}" srcOrd="1" destOrd="0" presId="urn:microsoft.com/office/officeart/2005/8/layout/orgChart1"/>
    <dgm:cxn modelId="{07D25E33-8FB6-4B14-B60A-285377260F4F}" type="presParOf" srcId="{50A395C4-0E4D-4059-9682-15130E95B087}" destId="{C3A3393F-F860-4BD0-878D-21DC2B2B037E}" srcOrd="1" destOrd="0" presId="urn:microsoft.com/office/officeart/2005/8/layout/orgChart1"/>
    <dgm:cxn modelId="{AD24AECD-7326-4EA4-A79D-9593FAD6A034}" type="presParOf" srcId="{C3A3393F-F860-4BD0-878D-21DC2B2B037E}" destId="{F3C2E6AE-54DB-4A89-888B-E04C9BF56F0C}" srcOrd="0" destOrd="0" presId="urn:microsoft.com/office/officeart/2005/8/layout/orgChart1"/>
    <dgm:cxn modelId="{B0B5A53D-E8AC-4B9C-A0B7-79EE61638EDB}" type="presParOf" srcId="{C3A3393F-F860-4BD0-878D-21DC2B2B037E}" destId="{C26441C1-06AD-4E9C-B3AD-0E67D1273C05}" srcOrd="1" destOrd="0" presId="urn:microsoft.com/office/officeart/2005/8/layout/orgChart1"/>
    <dgm:cxn modelId="{E2572101-04A3-4469-84CD-A75FC86594BA}" type="presParOf" srcId="{C26441C1-06AD-4E9C-B3AD-0E67D1273C05}" destId="{5AC03954-9479-483D-8DBD-7EBAB6A065EF}" srcOrd="0" destOrd="0" presId="urn:microsoft.com/office/officeart/2005/8/layout/orgChart1"/>
    <dgm:cxn modelId="{B8FB0489-8572-47B4-90FB-7A3ACCBC9830}" type="presParOf" srcId="{5AC03954-9479-483D-8DBD-7EBAB6A065EF}" destId="{EB3699A1-9B8A-4C7E-8558-A6BFFBF82444}" srcOrd="0" destOrd="0" presId="urn:microsoft.com/office/officeart/2005/8/layout/orgChart1"/>
    <dgm:cxn modelId="{A379596C-5A39-4332-92E5-4A8F28E3BB25}" type="presParOf" srcId="{5AC03954-9479-483D-8DBD-7EBAB6A065EF}" destId="{A9E7900D-BCDB-4A4D-9C7E-77C9A0D75570}" srcOrd="1" destOrd="0" presId="urn:microsoft.com/office/officeart/2005/8/layout/orgChart1"/>
    <dgm:cxn modelId="{B96117CD-D616-4DD3-BB76-A11F52BBAFBE}" type="presParOf" srcId="{C26441C1-06AD-4E9C-B3AD-0E67D1273C05}" destId="{AA18F463-6B68-45B8-96E5-AD8F9FF7ECFF}" srcOrd="1" destOrd="0" presId="urn:microsoft.com/office/officeart/2005/8/layout/orgChart1"/>
    <dgm:cxn modelId="{8F2F6417-D0AD-4CB9-9DE5-DA1C86E13FEA}" type="presParOf" srcId="{C26441C1-06AD-4E9C-B3AD-0E67D1273C05}" destId="{5B27FCA1-33F8-49EE-B946-63113D12117B}" srcOrd="2" destOrd="0" presId="urn:microsoft.com/office/officeart/2005/8/layout/orgChart1"/>
    <dgm:cxn modelId="{4A736161-C80F-4EA6-94F7-388734BA184C}" type="presParOf" srcId="{C3A3393F-F860-4BD0-878D-21DC2B2B037E}" destId="{FF99C2F2-CD21-4313-9634-001389A43FB9}" srcOrd="2" destOrd="0" presId="urn:microsoft.com/office/officeart/2005/8/layout/orgChart1"/>
    <dgm:cxn modelId="{F94AC172-5899-4565-93B3-F4EC905903C6}" type="presParOf" srcId="{C3A3393F-F860-4BD0-878D-21DC2B2B037E}" destId="{733B6E01-64FA-4661-B6CC-24705DC5A668}" srcOrd="3" destOrd="0" presId="urn:microsoft.com/office/officeart/2005/8/layout/orgChart1"/>
    <dgm:cxn modelId="{A285CA05-4F80-4B1B-8E4F-ED4D603175B8}" type="presParOf" srcId="{733B6E01-64FA-4661-B6CC-24705DC5A668}" destId="{39F62395-B5DA-4B80-989D-00F6B58952E5}" srcOrd="0" destOrd="0" presId="urn:microsoft.com/office/officeart/2005/8/layout/orgChart1"/>
    <dgm:cxn modelId="{6F8954EC-B316-46AF-8867-4A131840F66B}" type="presParOf" srcId="{39F62395-B5DA-4B80-989D-00F6B58952E5}" destId="{4C255BB0-1E6B-41BD-A9B3-29EA7F5693FC}" srcOrd="0" destOrd="0" presId="urn:microsoft.com/office/officeart/2005/8/layout/orgChart1"/>
    <dgm:cxn modelId="{5B81A383-1762-42E2-983F-F17198F1796F}" type="presParOf" srcId="{39F62395-B5DA-4B80-989D-00F6B58952E5}" destId="{BA70270E-585D-4A22-B309-A104DFB9AC6E}" srcOrd="1" destOrd="0" presId="urn:microsoft.com/office/officeart/2005/8/layout/orgChart1"/>
    <dgm:cxn modelId="{6F0BE51C-1675-4F71-BE3A-3FEF7A13E0D9}" type="presParOf" srcId="{733B6E01-64FA-4661-B6CC-24705DC5A668}" destId="{18BCA5D3-DEFD-454D-9E82-F7030D92C3BC}" srcOrd="1" destOrd="0" presId="urn:microsoft.com/office/officeart/2005/8/layout/orgChart1"/>
    <dgm:cxn modelId="{A8EA5098-E033-48EA-9FDF-1BD10842660E}" type="presParOf" srcId="{733B6E01-64FA-4661-B6CC-24705DC5A668}" destId="{1ACB6A03-D727-4A7C-AFBE-AA136F42B5FF}" srcOrd="2" destOrd="0" presId="urn:microsoft.com/office/officeart/2005/8/layout/orgChart1"/>
    <dgm:cxn modelId="{243A5E36-CFB9-4AAA-A3B6-E8667AB57352}" type="presParOf" srcId="{C3A3393F-F860-4BD0-878D-21DC2B2B037E}" destId="{79A44E13-0693-4EF4-ADC9-07A7A193F52E}" srcOrd="4" destOrd="0" presId="urn:microsoft.com/office/officeart/2005/8/layout/orgChart1"/>
    <dgm:cxn modelId="{04402721-F0F7-46C1-A4A3-6B94F300715B}" type="presParOf" srcId="{C3A3393F-F860-4BD0-878D-21DC2B2B037E}" destId="{F19A08F4-B90B-4173-BA70-DFE8A572420E}" srcOrd="5" destOrd="0" presId="urn:microsoft.com/office/officeart/2005/8/layout/orgChart1"/>
    <dgm:cxn modelId="{A9489C36-F10E-4E81-BCC3-F0500591046C}" type="presParOf" srcId="{F19A08F4-B90B-4173-BA70-DFE8A572420E}" destId="{08E805BA-5AFC-4EA9-BBEB-1FA11E4A5419}" srcOrd="0" destOrd="0" presId="urn:microsoft.com/office/officeart/2005/8/layout/orgChart1"/>
    <dgm:cxn modelId="{B826601D-CE8A-433F-AF61-BA3C8E97BAF4}" type="presParOf" srcId="{08E805BA-5AFC-4EA9-BBEB-1FA11E4A5419}" destId="{24349B9E-7679-48F3-8C1B-516E244933D3}" srcOrd="0" destOrd="0" presId="urn:microsoft.com/office/officeart/2005/8/layout/orgChart1"/>
    <dgm:cxn modelId="{86C529E1-26C3-4881-9202-8858A32B9335}" type="presParOf" srcId="{08E805BA-5AFC-4EA9-BBEB-1FA11E4A5419}" destId="{00998848-0883-4A30-8D28-291E7D75C6FB}" srcOrd="1" destOrd="0" presId="urn:microsoft.com/office/officeart/2005/8/layout/orgChart1"/>
    <dgm:cxn modelId="{15CC388B-9588-4560-BEF4-8BF1A7844D6A}" type="presParOf" srcId="{F19A08F4-B90B-4173-BA70-DFE8A572420E}" destId="{45A93E4F-2C9E-47CD-9578-C6A168439A3A}" srcOrd="1" destOrd="0" presId="urn:microsoft.com/office/officeart/2005/8/layout/orgChart1"/>
    <dgm:cxn modelId="{915E14F3-6BC2-4446-AD3F-753E3F055E85}" type="presParOf" srcId="{F19A08F4-B90B-4173-BA70-DFE8A572420E}" destId="{7CB973D3-9989-46AC-A626-95B627260AFD}" srcOrd="2" destOrd="0" presId="urn:microsoft.com/office/officeart/2005/8/layout/orgChart1"/>
    <dgm:cxn modelId="{9C22D89E-CE21-47ED-8DE7-81BDEB1A4A64}"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07F09B07-BE38-4A2A-A25E-362DD5DA89DD}" type="presOf" srcId="{4315F62E-86AB-44B4-BE42-9FEE4B62E21B}" destId="{A608B290-BBA1-42EA-8627-DF8017516988}" srcOrd="0" destOrd="0" presId="urn:microsoft.com/office/officeart/2005/8/layout/orgChart1"/>
    <dgm:cxn modelId="{BEF2180B-A925-45DF-BB2D-4FE6FBFB6277}" type="presOf" srcId="{04E00464-967E-49FA-8436-8993678753B6}" destId="{0E3DC6A6-72A0-4549-AFE6-A69896FFAE28}" srcOrd="0" destOrd="0" presId="urn:microsoft.com/office/officeart/2005/8/layout/orgChart1"/>
    <dgm:cxn modelId="{7FB56F1B-DBC6-47DE-B098-2C874F400AA0}" type="presOf" srcId="{5C469DF5-3E53-4AE1-8B9D-B27970097842}" destId="{F93CE84B-53EF-4DD2-B4D9-E30662D3F97C}" srcOrd="0"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84894874-9D67-4D5F-815B-189C08153AEA}" type="presOf" srcId="{297772D6-99A3-4BE3-93C4-11D532D92C88}" destId="{F9189975-9781-489E-B973-71C98A13BCD6}" srcOrd="1" destOrd="0" presId="urn:microsoft.com/office/officeart/2005/8/layout/orgChart1"/>
    <dgm:cxn modelId="{3F51E691-EEC9-40F9-8F14-7C689D824E3D}" type="presOf" srcId="{2778FCF2-4F20-4D05-9E2D-8649C3265A89}" destId="{799DF5AB-B575-4C43-9EF7-7C26A87D861A}"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FF7E60BB-35CC-48E2-B30E-2D5E8D71FE3D}" type="presOf" srcId="{297772D6-99A3-4BE3-93C4-11D532D92C88}" destId="{249312C4-0F64-47AB-BF40-42C99B3A6E3E}" srcOrd="0" destOrd="0" presId="urn:microsoft.com/office/officeart/2005/8/layout/orgChart1"/>
    <dgm:cxn modelId="{94B627BC-5CA2-4B2E-BEFF-98389478F659}" type="presOf" srcId="{4315F62E-86AB-44B4-BE42-9FEE4B62E21B}" destId="{41A52DFA-EA6C-4D42-9ED9-D1958787EB6E}" srcOrd="1" destOrd="0" presId="urn:microsoft.com/office/officeart/2005/8/layout/orgChart1"/>
    <dgm:cxn modelId="{8F037CCA-81DF-4150-BC66-74771DF9F51E}" type="presOf" srcId="{EE6CBC93-6715-43C1-80BC-45B80A3E58E7}" destId="{A8B7EC9A-A054-47E5-B4AB-ABADB33095FE}" srcOrd="0" destOrd="0" presId="urn:microsoft.com/office/officeart/2005/8/layout/orgChart1"/>
    <dgm:cxn modelId="{1AF8D1CA-5C71-4D3B-8157-58958CB5D856}" type="presOf" srcId="{320037E6-8D62-47F8-964B-3438CD071C79}" destId="{50F7BF35-A340-4C65-AF13-652E22CC449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9C2322E2-BCF7-42B6-8093-EB9CC6AA64AB}" type="presOf" srcId="{1F909842-DB45-460F-87D0-E29CB3839B8C}" destId="{EED41511-DE2D-4D0E-BA6E-54FD55567C3D}" srcOrd="0" destOrd="0" presId="urn:microsoft.com/office/officeart/2005/8/layout/orgChart1"/>
    <dgm:cxn modelId="{69BBBEE4-D6AF-41CE-8353-4F43861603C6}" type="presOf" srcId="{EE6CBC93-6715-43C1-80BC-45B80A3E58E7}" destId="{9F7C733D-6C18-473C-9252-3E3A83C47239}" srcOrd="1" destOrd="0" presId="urn:microsoft.com/office/officeart/2005/8/layout/orgChart1"/>
    <dgm:cxn modelId="{FE8EEFEC-366D-492C-A300-63697765E30B}" type="presOf" srcId="{1F909842-DB45-460F-87D0-E29CB3839B8C}" destId="{9F43FAE7-D1CC-4FF3-8799-33684CC5FC64}" srcOrd="1" destOrd="0" presId="urn:microsoft.com/office/officeart/2005/8/layout/orgChart1"/>
    <dgm:cxn modelId="{62062D23-BE6D-4517-BC83-3D56DF4AC24B}" type="presParOf" srcId="{799DF5AB-B575-4C43-9EF7-7C26A87D861A}" destId="{17EA075B-21C4-4155-B8F9-799791F15E1F}" srcOrd="0" destOrd="0" presId="urn:microsoft.com/office/officeart/2005/8/layout/orgChart1"/>
    <dgm:cxn modelId="{4444789A-8A1D-45BB-85EA-FCC9D12B17A7}" type="presParOf" srcId="{17EA075B-21C4-4155-B8F9-799791F15E1F}" destId="{3AF5C85B-4730-45A2-A0AC-0E124056E767}" srcOrd="0" destOrd="0" presId="urn:microsoft.com/office/officeart/2005/8/layout/orgChart1"/>
    <dgm:cxn modelId="{A4B87C2C-49DB-423D-9240-214BA11034F7}" type="presParOf" srcId="{3AF5C85B-4730-45A2-A0AC-0E124056E767}" destId="{A608B290-BBA1-42EA-8627-DF8017516988}" srcOrd="0" destOrd="0" presId="urn:microsoft.com/office/officeart/2005/8/layout/orgChart1"/>
    <dgm:cxn modelId="{47EFD3C8-1804-4D00-8BAE-7BF6978A20C1}" type="presParOf" srcId="{3AF5C85B-4730-45A2-A0AC-0E124056E767}" destId="{41A52DFA-EA6C-4D42-9ED9-D1958787EB6E}" srcOrd="1" destOrd="0" presId="urn:microsoft.com/office/officeart/2005/8/layout/orgChart1"/>
    <dgm:cxn modelId="{42CC4242-8363-4C99-95D2-5921DD304AB2}" type="presParOf" srcId="{17EA075B-21C4-4155-B8F9-799791F15E1F}" destId="{6CB374B8-E7E7-4B72-A9A5-F76BAE092796}" srcOrd="1" destOrd="0" presId="urn:microsoft.com/office/officeart/2005/8/layout/orgChart1"/>
    <dgm:cxn modelId="{A9094694-5E75-4B7C-8633-A0FB047BC0E2}" type="presParOf" srcId="{6CB374B8-E7E7-4B72-A9A5-F76BAE092796}" destId="{0E3DC6A6-72A0-4549-AFE6-A69896FFAE28}" srcOrd="0" destOrd="0" presId="urn:microsoft.com/office/officeart/2005/8/layout/orgChart1"/>
    <dgm:cxn modelId="{B2F69441-781F-4250-8B0F-7C50F2BADBEB}" type="presParOf" srcId="{6CB374B8-E7E7-4B72-A9A5-F76BAE092796}" destId="{C1DFCF61-C005-4C19-9FA2-DD0F34DEB9AA}" srcOrd="1" destOrd="0" presId="urn:microsoft.com/office/officeart/2005/8/layout/orgChart1"/>
    <dgm:cxn modelId="{4FEFB0E3-CE09-4C0E-AA3C-61A79CD0A420}" type="presParOf" srcId="{C1DFCF61-C005-4C19-9FA2-DD0F34DEB9AA}" destId="{8D2DDB3F-D779-4638-B9BB-71997D8A599C}" srcOrd="0" destOrd="0" presId="urn:microsoft.com/office/officeart/2005/8/layout/orgChart1"/>
    <dgm:cxn modelId="{8BCC3A67-5CC3-49C3-8E9A-F36B59CBD4B7}" type="presParOf" srcId="{8D2DDB3F-D779-4638-B9BB-71997D8A599C}" destId="{249312C4-0F64-47AB-BF40-42C99B3A6E3E}" srcOrd="0" destOrd="0" presId="urn:microsoft.com/office/officeart/2005/8/layout/orgChart1"/>
    <dgm:cxn modelId="{C433977E-FB05-49DA-ADC5-64786F3A02D1}" type="presParOf" srcId="{8D2DDB3F-D779-4638-B9BB-71997D8A599C}" destId="{F9189975-9781-489E-B973-71C98A13BCD6}" srcOrd="1" destOrd="0" presId="urn:microsoft.com/office/officeart/2005/8/layout/orgChart1"/>
    <dgm:cxn modelId="{E28D05C5-EC59-4452-96C9-B8201885F7B1}" type="presParOf" srcId="{C1DFCF61-C005-4C19-9FA2-DD0F34DEB9AA}" destId="{2CFBAE96-A05B-471C-8A09-C394815B98D7}" srcOrd="1" destOrd="0" presId="urn:microsoft.com/office/officeart/2005/8/layout/orgChart1"/>
    <dgm:cxn modelId="{AD214790-5482-4534-8C43-69BAD579E01E}" type="presParOf" srcId="{C1DFCF61-C005-4C19-9FA2-DD0F34DEB9AA}" destId="{E31494EA-0DF8-4FC0-948C-BDBD31E7747D}" srcOrd="2" destOrd="0" presId="urn:microsoft.com/office/officeart/2005/8/layout/orgChart1"/>
    <dgm:cxn modelId="{197FCBDE-27AB-4DF2-96FE-FB71BECED80D}" type="presParOf" srcId="{6CB374B8-E7E7-4B72-A9A5-F76BAE092796}" destId="{50F7BF35-A340-4C65-AF13-652E22CC449D}" srcOrd="2" destOrd="0" presId="urn:microsoft.com/office/officeart/2005/8/layout/orgChart1"/>
    <dgm:cxn modelId="{A0CA5C84-2B7A-4FFC-8A59-F902FD029B01}" type="presParOf" srcId="{6CB374B8-E7E7-4B72-A9A5-F76BAE092796}" destId="{868FFF7C-F1F9-48C9-B504-BE22FAC74D61}" srcOrd="3" destOrd="0" presId="urn:microsoft.com/office/officeart/2005/8/layout/orgChart1"/>
    <dgm:cxn modelId="{64AE663A-1C34-465D-A121-644CAA149888}" type="presParOf" srcId="{868FFF7C-F1F9-48C9-B504-BE22FAC74D61}" destId="{EBB9559B-9F4C-4523-8408-B87694C5CD6D}" srcOrd="0" destOrd="0" presId="urn:microsoft.com/office/officeart/2005/8/layout/orgChart1"/>
    <dgm:cxn modelId="{83D66A17-EBF3-4A1D-B85C-4AC67CA2AABA}" type="presParOf" srcId="{EBB9559B-9F4C-4523-8408-B87694C5CD6D}" destId="{EED41511-DE2D-4D0E-BA6E-54FD55567C3D}" srcOrd="0" destOrd="0" presId="urn:microsoft.com/office/officeart/2005/8/layout/orgChart1"/>
    <dgm:cxn modelId="{90568878-110A-4C23-83C5-11DD1B9ADD59}" type="presParOf" srcId="{EBB9559B-9F4C-4523-8408-B87694C5CD6D}" destId="{9F43FAE7-D1CC-4FF3-8799-33684CC5FC64}" srcOrd="1" destOrd="0" presId="urn:microsoft.com/office/officeart/2005/8/layout/orgChart1"/>
    <dgm:cxn modelId="{676AB2C0-5197-4434-B1C8-BFBBDE830F1E}" type="presParOf" srcId="{868FFF7C-F1F9-48C9-B504-BE22FAC74D61}" destId="{2DE2BF7C-B6C6-4F55-A1CB-AC7065CA2C08}" srcOrd="1" destOrd="0" presId="urn:microsoft.com/office/officeart/2005/8/layout/orgChart1"/>
    <dgm:cxn modelId="{CB8161F5-BD49-4988-B6AF-F0DA9A98C1FA}" type="presParOf" srcId="{868FFF7C-F1F9-48C9-B504-BE22FAC74D61}" destId="{B69382C7-55B1-4467-AFBF-C8F6975D237B}" srcOrd="2" destOrd="0" presId="urn:microsoft.com/office/officeart/2005/8/layout/orgChart1"/>
    <dgm:cxn modelId="{3DC42999-80D6-48FE-B13E-27FE0FC9ACE8}" type="presParOf" srcId="{6CB374B8-E7E7-4B72-A9A5-F76BAE092796}" destId="{F93CE84B-53EF-4DD2-B4D9-E30662D3F97C}" srcOrd="4" destOrd="0" presId="urn:microsoft.com/office/officeart/2005/8/layout/orgChart1"/>
    <dgm:cxn modelId="{EA9CE706-E5BE-421B-BD42-A56E704DA6A9}" type="presParOf" srcId="{6CB374B8-E7E7-4B72-A9A5-F76BAE092796}" destId="{2352C2FB-5E2C-46F6-89B3-C4CFE50E8F8A}" srcOrd="5" destOrd="0" presId="urn:microsoft.com/office/officeart/2005/8/layout/orgChart1"/>
    <dgm:cxn modelId="{6AFEFBDD-5ABE-4E24-B144-8E41DC746A66}" type="presParOf" srcId="{2352C2FB-5E2C-46F6-89B3-C4CFE50E8F8A}" destId="{09A80B74-40ED-4ABE-BB1D-DE752294AC78}" srcOrd="0" destOrd="0" presId="urn:microsoft.com/office/officeart/2005/8/layout/orgChart1"/>
    <dgm:cxn modelId="{3DB778EB-18E9-4777-9258-23BE5E5B1D0E}" type="presParOf" srcId="{09A80B74-40ED-4ABE-BB1D-DE752294AC78}" destId="{A8B7EC9A-A054-47E5-B4AB-ABADB33095FE}" srcOrd="0" destOrd="0" presId="urn:microsoft.com/office/officeart/2005/8/layout/orgChart1"/>
    <dgm:cxn modelId="{C0CE2284-9BEB-45F9-94F1-62E8F9D7FD7B}" type="presParOf" srcId="{09A80B74-40ED-4ABE-BB1D-DE752294AC78}" destId="{9F7C733D-6C18-473C-9252-3E3A83C47239}" srcOrd="1" destOrd="0" presId="urn:microsoft.com/office/officeart/2005/8/layout/orgChart1"/>
    <dgm:cxn modelId="{9002A634-5308-4ED4-A1AF-82F94EBAD4E6}" type="presParOf" srcId="{2352C2FB-5E2C-46F6-89B3-C4CFE50E8F8A}" destId="{13466C65-E157-4A51-A8B3-E5B6F454015A}" srcOrd="1" destOrd="0" presId="urn:microsoft.com/office/officeart/2005/8/layout/orgChart1"/>
    <dgm:cxn modelId="{E95F0AB9-BA83-4859-BF25-D76FC59EBDF0}" type="presParOf" srcId="{2352C2FB-5E2C-46F6-89B3-C4CFE50E8F8A}" destId="{AD2A798D-A394-4694-9ADC-7F213A742210}" srcOrd="2" destOrd="0" presId="urn:microsoft.com/office/officeart/2005/8/layout/orgChart1"/>
    <dgm:cxn modelId="{5D2658E6-A107-4F1D-A47F-364CBEB74CF9}"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68351B02-1972-475F-BEA7-9F8A9B87BEA3}" type="presOf" srcId="{131B696B-5ADE-43C6-AA8A-2BFD36522445}" destId="{CC3C5B9F-7C7E-48D7-BEFA-F5C8A50EDB1F}" srcOrd="0" destOrd="0" presId="urn:microsoft.com/office/officeart/2005/8/layout/orgChart1"/>
    <dgm:cxn modelId="{48096203-BC82-4DFE-82A0-BC5F36CFC13E}" type="presOf" srcId="{4912FC0A-C24F-404E-A0F7-42F309206DF3}" destId="{1CA79E3D-2962-42C0-8C9A-1398AB3AA113}" srcOrd="0" destOrd="0" presId="urn:microsoft.com/office/officeart/2005/8/layout/orgChart1"/>
    <dgm:cxn modelId="{54D8AE06-7293-4EFD-8081-DEBC3FC273F3}" type="presOf" srcId="{26B039C9-4E13-4463-9C35-681A3ADA2ED4}" destId="{24349B9E-7679-48F3-8C1B-516E244933D3}"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6320722-C997-4118-901A-2B58ED5312DC}" type="presOf" srcId="{131B696B-5ADE-43C6-AA8A-2BFD36522445}" destId="{281631E6-A6A3-48C9-A5CC-00F3633E648A}" srcOrd="1" destOrd="0" presId="urn:microsoft.com/office/officeart/2005/8/layout/orgChart1"/>
    <dgm:cxn modelId="{12F6A02B-C625-40B7-8E5C-052ABAD65264}" type="presOf" srcId="{BA260C72-4AAC-4934-9080-9E94A5BECF03}" destId="{FF99C2F2-CD21-4313-9634-001389A43FB9}" srcOrd="0" destOrd="0" presId="urn:microsoft.com/office/officeart/2005/8/layout/orgChart1"/>
    <dgm:cxn modelId="{D4E07A5B-6D2D-432A-A7DB-B80CA27852D3}" type="presOf" srcId="{1E1F23DD-C042-4219-9C9C-280CD91B28AC}" destId="{4C255BB0-1E6B-41BD-A9B3-29EA7F5693FC}" srcOrd="0" destOrd="0" presId="urn:microsoft.com/office/officeart/2005/8/layout/orgChart1"/>
    <dgm:cxn modelId="{B4FE0063-1914-4154-B49C-A03CE19DED5F}"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57E9AC45-1D8B-481E-92ED-3759AF2BA8D7}" type="presOf" srcId="{45A05D77-9081-4709-A301-ED1670679511}" destId="{7EFA7AA0-0092-48D0-9439-0EB32D25F1C0}" srcOrd="1"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12FE9477-CDFD-40A7-82D9-91FDBC366830}" type="presOf" srcId="{03C84F75-2031-4AA4-B6F0-27F44773D70D}" destId="{0CF0A423-816F-4B5D-83EE-9FAACC09906A}" srcOrd="1" destOrd="0" presId="urn:microsoft.com/office/officeart/2005/8/layout/orgChart1"/>
    <dgm:cxn modelId="{3514737E-AF63-454B-9823-8F21DC1E1D6A}" type="presOf" srcId="{DAF10627-20FA-4BDB-9365-30405B888CDC}" destId="{79A44E13-0693-4EF4-ADC9-07A7A193F52E}" srcOrd="0" destOrd="0" presId="urn:microsoft.com/office/officeart/2005/8/layout/orgChart1"/>
    <dgm:cxn modelId="{2AA3A985-33DC-424C-AFD2-47DF51B85AC4}" type="presOf" srcId="{03C84F75-2031-4AA4-B6F0-27F44773D70D}" destId="{64E85D38-C8F4-45A8-A4FB-7B00B79166F0}" srcOrd="0"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1EB0094-707B-496C-9E48-A4A6A849298E}" type="presOf" srcId="{B32D85E1-CE23-49B3-9264-73DD3614E349}" destId="{B74BCAB8-0EA7-42E6-9BEE-11398D7C6C3B}"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A131A3C6-05E2-4BF0-AB23-787FF9058137}" type="presOf" srcId="{92213584-4208-4165-B72E-03559A3E37D5}" destId="{00854E58-BD01-4E9A-BFE3-E2B249DCDE15}" srcOrd="0" destOrd="0" presId="urn:microsoft.com/office/officeart/2005/8/layout/orgChart1"/>
    <dgm:cxn modelId="{B5EC85DC-5C2F-48BD-80E3-65D736DA830D}" type="presOf" srcId="{45A05D77-9081-4709-A301-ED1670679511}" destId="{00DD5ACD-371A-4729-B992-E39098DC1F1D}" srcOrd="0" destOrd="0" presId="urn:microsoft.com/office/officeart/2005/8/layout/orgChart1"/>
    <dgm:cxn modelId="{A833D0EA-EC2B-4617-8C6A-0420A6030015}" type="presOf" srcId="{26B039C9-4E13-4463-9C35-681A3ADA2ED4}" destId="{00998848-0883-4A30-8D28-291E7D75C6FB}" srcOrd="1" destOrd="0" presId="urn:microsoft.com/office/officeart/2005/8/layout/orgChart1"/>
    <dgm:cxn modelId="{9E0EDECE-721A-42E5-8DC0-EF12C629D34B}" type="presParOf" srcId="{1CA79E3D-2962-42C0-8C9A-1398AB3AA113}" destId="{50A395C4-0E4D-4059-9682-15130E95B087}" srcOrd="0" destOrd="0" presId="urn:microsoft.com/office/officeart/2005/8/layout/orgChart1"/>
    <dgm:cxn modelId="{587FE8EE-933A-40F0-A7C8-A325D5C2FFFB}" type="presParOf" srcId="{50A395C4-0E4D-4059-9682-15130E95B087}" destId="{CD8864FD-C9B2-494A-88EB-9FDC63761633}" srcOrd="0" destOrd="0" presId="urn:microsoft.com/office/officeart/2005/8/layout/orgChart1"/>
    <dgm:cxn modelId="{476E2AA5-1F64-4001-ADE5-020A4EC3B999}" type="presParOf" srcId="{CD8864FD-C9B2-494A-88EB-9FDC63761633}" destId="{00DD5ACD-371A-4729-B992-E39098DC1F1D}" srcOrd="0" destOrd="0" presId="urn:microsoft.com/office/officeart/2005/8/layout/orgChart1"/>
    <dgm:cxn modelId="{6A8136D0-FA06-4408-BD9C-548CF1D96419}" type="presParOf" srcId="{CD8864FD-C9B2-494A-88EB-9FDC63761633}" destId="{7EFA7AA0-0092-48D0-9439-0EB32D25F1C0}" srcOrd="1" destOrd="0" presId="urn:microsoft.com/office/officeart/2005/8/layout/orgChart1"/>
    <dgm:cxn modelId="{452DA493-5139-4037-BD58-00FCDB2D2E89}" type="presParOf" srcId="{50A395C4-0E4D-4059-9682-15130E95B087}" destId="{C3A3393F-F860-4BD0-878D-21DC2B2B037E}" srcOrd="1" destOrd="0" presId="urn:microsoft.com/office/officeart/2005/8/layout/orgChart1"/>
    <dgm:cxn modelId="{FC485E41-0423-4878-A788-15CCC26FEF28}" type="presParOf" srcId="{C3A3393F-F860-4BD0-878D-21DC2B2B037E}" destId="{FF99C2F2-CD21-4313-9634-001389A43FB9}" srcOrd="0" destOrd="0" presId="urn:microsoft.com/office/officeart/2005/8/layout/orgChart1"/>
    <dgm:cxn modelId="{1F73262D-3DD3-425D-B211-460F6F995D6D}" type="presParOf" srcId="{C3A3393F-F860-4BD0-878D-21DC2B2B037E}" destId="{733B6E01-64FA-4661-B6CC-24705DC5A668}" srcOrd="1" destOrd="0" presId="urn:microsoft.com/office/officeart/2005/8/layout/orgChart1"/>
    <dgm:cxn modelId="{656C5FD9-537A-4BDB-BFB9-13446F9F1DBB}" type="presParOf" srcId="{733B6E01-64FA-4661-B6CC-24705DC5A668}" destId="{39F62395-B5DA-4B80-989D-00F6B58952E5}" srcOrd="0" destOrd="0" presId="urn:microsoft.com/office/officeart/2005/8/layout/orgChart1"/>
    <dgm:cxn modelId="{18286025-ED57-467B-902D-8ACAC4409752}" type="presParOf" srcId="{39F62395-B5DA-4B80-989D-00F6B58952E5}" destId="{4C255BB0-1E6B-41BD-A9B3-29EA7F5693FC}" srcOrd="0" destOrd="0" presId="urn:microsoft.com/office/officeart/2005/8/layout/orgChart1"/>
    <dgm:cxn modelId="{1129C035-227B-45D8-91FE-142D5304F635}" type="presParOf" srcId="{39F62395-B5DA-4B80-989D-00F6B58952E5}" destId="{BA70270E-585D-4A22-B309-A104DFB9AC6E}" srcOrd="1" destOrd="0" presId="urn:microsoft.com/office/officeart/2005/8/layout/orgChart1"/>
    <dgm:cxn modelId="{89E7D0B7-A8E6-4357-A162-06577A6DF657}" type="presParOf" srcId="{733B6E01-64FA-4661-B6CC-24705DC5A668}" destId="{18BCA5D3-DEFD-454D-9E82-F7030D92C3BC}" srcOrd="1" destOrd="0" presId="urn:microsoft.com/office/officeart/2005/8/layout/orgChart1"/>
    <dgm:cxn modelId="{15CC653F-F8ED-48E5-8949-0D2E88F17855}" type="presParOf" srcId="{18BCA5D3-DEFD-454D-9E82-F7030D92C3BC}" destId="{00854E58-BD01-4E9A-BFE3-E2B249DCDE15}" srcOrd="0" destOrd="0" presId="urn:microsoft.com/office/officeart/2005/8/layout/orgChart1"/>
    <dgm:cxn modelId="{018A8572-47B9-4F05-BF4C-C53FDE3A86FD}" type="presParOf" srcId="{18BCA5D3-DEFD-454D-9E82-F7030D92C3BC}" destId="{25BA82E1-1F11-4CF6-9A90-DED10EB306EB}" srcOrd="1" destOrd="0" presId="urn:microsoft.com/office/officeart/2005/8/layout/orgChart1"/>
    <dgm:cxn modelId="{DAC47181-8A3D-43B6-BEB6-3E95FF24C5F9}" type="presParOf" srcId="{25BA82E1-1F11-4CF6-9A90-DED10EB306EB}" destId="{74285F4B-170D-4234-B302-97D2D85ED42B}" srcOrd="0" destOrd="0" presId="urn:microsoft.com/office/officeart/2005/8/layout/orgChart1"/>
    <dgm:cxn modelId="{E10BCA74-D7E1-46CC-B6B2-B6CF8D9AD746}" type="presParOf" srcId="{74285F4B-170D-4234-B302-97D2D85ED42B}" destId="{CC3C5B9F-7C7E-48D7-BEFA-F5C8A50EDB1F}" srcOrd="0" destOrd="0" presId="urn:microsoft.com/office/officeart/2005/8/layout/orgChart1"/>
    <dgm:cxn modelId="{C77F7950-62D2-4CBA-8CA2-4093FC2AC765}" type="presParOf" srcId="{74285F4B-170D-4234-B302-97D2D85ED42B}" destId="{281631E6-A6A3-48C9-A5CC-00F3633E648A}" srcOrd="1" destOrd="0" presId="urn:microsoft.com/office/officeart/2005/8/layout/orgChart1"/>
    <dgm:cxn modelId="{C538380A-04DD-40A2-B596-620FA0C334EB}" type="presParOf" srcId="{25BA82E1-1F11-4CF6-9A90-DED10EB306EB}" destId="{B1F61199-2921-48EB-8C47-A0C3870E0EFF}" srcOrd="1" destOrd="0" presId="urn:microsoft.com/office/officeart/2005/8/layout/orgChart1"/>
    <dgm:cxn modelId="{D9FF059A-4FFE-4D08-834F-42A31A7D8519}" type="presParOf" srcId="{25BA82E1-1F11-4CF6-9A90-DED10EB306EB}" destId="{49D63E4A-7EB2-4303-A910-260994226B24}" srcOrd="2" destOrd="0" presId="urn:microsoft.com/office/officeart/2005/8/layout/orgChart1"/>
    <dgm:cxn modelId="{2F046DF6-3306-4F6A-868D-6A5A109C606B}" type="presParOf" srcId="{733B6E01-64FA-4661-B6CC-24705DC5A668}" destId="{1ACB6A03-D727-4A7C-AFBE-AA136F42B5FF}" srcOrd="2" destOrd="0" presId="urn:microsoft.com/office/officeart/2005/8/layout/orgChart1"/>
    <dgm:cxn modelId="{6E4A4E99-D5D3-44CA-83D3-648E7FAB6503}" type="presParOf" srcId="{C3A3393F-F860-4BD0-878D-21DC2B2B037E}" destId="{79A44E13-0693-4EF4-ADC9-07A7A193F52E}" srcOrd="2" destOrd="0" presId="urn:microsoft.com/office/officeart/2005/8/layout/orgChart1"/>
    <dgm:cxn modelId="{8CA05EFF-5BAA-44D7-BB90-4748A72DCB51}" type="presParOf" srcId="{C3A3393F-F860-4BD0-878D-21DC2B2B037E}" destId="{F19A08F4-B90B-4173-BA70-DFE8A572420E}" srcOrd="3" destOrd="0" presId="urn:microsoft.com/office/officeart/2005/8/layout/orgChart1"/>
    <dgm:cxn modelId="{AC210071-AC37-4DBA-ACB7-6719A724B492}" type="presParOf" srcId="{F19A08F4-B90B-4173-BA70-DFE8A572420E}" destId="{08E805BA-5AFC-4EA9-BBEB-1FA11E4A5419}" srcOrd="0" destOrd="0" presId="urn:microsoft.com/office/officeart/2005/8/layout/orgChart1"/>
    <dgm:cxn modelId="{853D3F68-B9EB-4AA0-908A-A3DF17EDEE69}" type="presParOf" srcId="{08E805BA-5AFC-4EA9-BBEB-1FA11E4A5419}" destId="{24349B9E-7679-48F3-8C1B-516E244933D3}" srcOrd="0" destOrd="0" presId="urn:microsoft.com/office/officeart/2005/8/layout/orgChart1"/>
    <dgm:cxn modelId="{FF886D95-31AA-46B2-AD47-1556EEC76AB2}" type="presParOf" srcId="{08E805BA-5AFC-4EA9-BBEB-1FA11E4A5419}" destId="{00998848-0883-4A30-8D28-291E7D75C6FB}" srcOrd="1" destOrd="0" presId="urn:microsoft.com/office/officeart/2005/8/layout/orgChart1"/>
    <dgm:cxn modelId="{02F5BDD1-7DA3-401D-A497-43FB0308E638}" type="presParOf" srcId="{F19A08F4-B90B-4173-BA70-DFE8A572420E}" destId="{45A93E4F-2C9E-47CD-9578-C6A168439A3A}" srcOrd="1" destOrd="0" presId="urn:microsoft.com/office/officeart/2005/8/layout/orgChart1"/>
    <dgm:cxn modelId="{9DD5E9E5-8477-4775-B661-F3E7E9F4468E}" type="presParOf" srcId="{45A93E4F-2C9E-47CD-9578-C6A168439A3A}" destId="{B74BCAB8-0EA7-42E6-9BEE-11398D7C6C3B}" srcOrd="0" destOrd="0" presId="urn:microsoft.com/office/officeart/2005/8/layout/orgChart1"/>
    <dgm:cxn modelId="{C3DAB0A4-FB97-4F11-BEA2-2B6C9DBC5F34}" type="presParOf" srcId="{45A93E4F-2C9E-47CD-9578-C6A168439A3A}" destId="{1DF21838-ABDA-41D8-AB77-2E4520A0D3ED}" srcOrd="1" destOrd="0" presId="urn:microsoft.com/office/officeart/2005/8/layout/orgChart1"/>
    <dgm:cxn modelId="{34CBB6FE-A180-4335-A7A1-A0CCC9A3D4A0}" type="presParOf" srcId="{1DF21838-ABDA-41D8-AB77-2E4520A0D3ED}" destId="{D0F9AC67-6F8F-41E4-BB7B-B76DA67C4080}" srcOrd="0" destOrd="0" presId="urn:microsoft.com/office/officeart/2005/8/layout/orgChart1"/>
    <dgm:cxn modelId="{40B312DA-281F-40A2-980E-FF4F7B3A05ED}" type="presParOf" srcId="{D0F9AC67-6F8F-41E4-BB7B-B76DA67C4080}" destId="{64E85D38-C8F4-45A8-A4FB-7B00B79166F0}" srcOrd="0" destOrd="0" presId="urn:microsoft.com/office/officeart/2005/8/layout/orgChart1"/>
    <dgm:cxn modelId="{8EA7C974-7DA2-41BF-9485-E78F69CBE4FB}" type="presParOf" srcId="{D0F9AC67-6F8F-41E4-BB7B-B76DA67C4080}" destId="{0CF0A423-816F-4B5D-83EE-9FAACC09906A}" srcOrd="1" destOrd="0" presId="urn:microsoft.com/office/officeart/2005/8/layout/orgChart1"/>
    <dgm:cxn modelId="{3553E950-7920-48F5-BC90-FD789FAB0A31}" type="presParOf" srcId="{1DF21838-ABDA-41D8-AB77-2E4520A0D3ED}" destId="{5BC40D90-9A2A-46B6-A3E4-A063ED42B522}" srcOrd="1" destOrd="0" presId="urn:microsoft.com/office/officeart/2005/8/layout/orgChart1"/>
    <dgm:cxn modelId="{E11D4984-57D8-49D9-BC2D-A6BAC4A7E494}" type="presParOf" srcId="{1DF21838-ABDA-41D8-AB77-2E4520A0D3ED}" destId="{EB8BEB60-FF6F-44C1-9155-C9434133A065}" srcOrd="2" destOrd="0" presId="urn:microsoft.com/office/officeart/2005/8/layout/orgChart1"/>
    <dgm:cxn modelId="{D792C902-7650-441D-A9E8-C2FDB1025302}" type="presParOf" srcId="{F19A08F4-B90B-4173-BA70-DFE8A572420E}" destId="{7CB973D3-9989-46AC-A626-95B627260AFD}" srcOrd="2" destOrd="0" presId="urn:microsoft.com/office/officeart/2005/8/layout/orgChart1"/>
    <dgm:cxn modelId="{CEF60A5B-29FF-4FB6-A50A-7365A264886B}"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E81C5140-C195-476B-BDA2-7F0492A67E09}" type="presOf" srcId="{7BC72181-087A-4586-AFB7-142E1F2088CD}" destId="{68B5D3B7-AC34-4DC8-BBA6-0AE75D13CF4B}" srcOrd="0" destOrd="0" presId="urn:microsoft.com/office/officeart/2005/8/layout/hierarchy3"/>
    <dgm:cxn modelId="{6324E55E-417D-4896-92D7-0B1EEB623583}" type="presOf" srcId="{E82240EE-AA92-4ED4-8AD9-9B9FB566383A}" destId="{924D2391-0E92-4FED-9C83-BF3AA5750AE1}" srcOrd="0" destOrd="0" presId="urn:microsoft.com/office/officeart/2005/8/layout/hierarchy3"/>
    <dgm:cxn modelId="{95137B63-E57F-4126-9A64-6A2286827AB4}" type="presOf" srcId="{C03CB1F4-7F17-4518-AF8A-CC898C565749}" destId="{8A02A319-79FC-40F8-A440-382EDF75D5E4}"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818A774-DC6E-4959-B803-76BDA73D7D79}" type="presOf" srcId="{EFAE4652-5489-4792-B8F1-0CE32FD278F2}" destId="{092706B3-A5AF-477B-9BDB-68772B7A4499}" srcOrd="1"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3F052B7C-66DC-4C69-8046-3341CA8EF89C}" type="presOf" srcId="{0CD85615-DCA1-494E-9E6C-2A5F5BBC78C6}" destId="{1D988BA5-7718-4C89-8B8F-3CE438A09815}" srcOrd="0" destOrd="0" presId="urn:microsoft.com/office/officeart/2005/8/layout/hierarchy3"/>
    <dgm:cxn modelId="{6061AE8A-7E9E-4482-B1D5-154942424E21}" type="presOf" srcId="{7AB0807A-8F9A-4609-8C2C-D7EC4B92C7E6}" destId="{BFD4CC16-C250-4D92-BA93-50331FC780EC}" srcOrd="0" destOrd="0" presId="urn:microsoft.com/office/officeart/2005/8/layout/hierarchy3"/>
    <dgm:cxn modelId="{9A8A339E-A613-4D63-A3FB-EDB67F5CE07A}" type="presOf" srcId="{EFAE4652-5489-4792-B8F1-0CE32FD278F2}" destId="{0A1306EE-F29D-4CB0-ADDD-B4821031F774}" srcOrd="0" destOrd="0" presId="urn:microsoft.com/office/officeart/2005/8/layout/hierarchy3"/>
    <dgm:cxn modelId="{0111DD9F-2222-4053-A29A-A572D768C785}"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53760DB3-8E1E-4996-8295-48F3184B88F2}" type="presOf" srcId="{D8C0EB12-2BEE-4E57-ADB5-74CCFFDB9151}" destId="{4C30E907-9459-4BCE-9CEE-D50CA8E25CB3}" srcOrd="0" destOrd="0" presId="urn:microsoft.com/office/officeart/2005/8/layout/hierarchy3"/>
    <dgm:cxn modelId="{512066BA-0C4A-4426-8668-F61D8A520212}" type="presOf" srcId="{D8C0EB12-2BEE-4E57-ADB5-74CCFFDB9151}" destId="{681624F5-0C14-4AA2-8F41-9C06658E6BBF}" srcOrd="1" destOrd="0" presId="urn:microsoft.com/office/officeart/2005/8/layout/hierarchy3"/>
    <dgm:cxn modelId="{2B9CC9DE-410C-45CB-948A-57C25FAEF7D8}" type="presOf" srcId="{1B1E88D3-988D-4436-A148-0D01B717E27E}" destId="{411840A0-FE1C-4D59-9ED4-67B2E7F68839}" srcOrd="0" destOrd="0" presId="urn:microsoft.com/office/officeart/2005/8/layout/hierarchy3"/>
    <dgm:cxn modelId="{9900FFEA-A941-40A6-91FB-DD0EC6F19CC9}" type="presOf" srcId="{7C351A2C-1931-40B8-9409-6896FB54BC6B}" destId="{C42CA27C-3D85-42D8-BF99-19180EBC3F92}" srcOrd="0" destOrd="0" presId="urn:microsoft.com/office/officeart/2005/8/layout/hierarchy3"/>
    <dgm:cxn modelId="{C730EBF3-1391-48A8-B6DF-053EA085EC59}" type="presOf" srcId="{80756A21-35ED-4CD4-8EAB-32A04926BD9D}" destId="{54192DF2-418F-433E-B8ED-736FF77E592E}" srcOrd="0" destOrd="0" presId="urn:microsoft.com/office/officeart/2005/8/layout/hierarchy3"/>
    <dgm:cxn modelId="{A64EB8D5-2197-4068-BE4B-CF42D3028A24}" type="presParOf" srcId="{924D2391-0E92-4FED-9C83-BF3AA5750AE1}" destId="{09BDC52F-05B3-4748-A327-B830559F3285}" srcOrd="0" destOrd="0" presId="urn:microsoft.com/office/officeart/2005/8/layout/hierarchy3"/>
    <dgm:cxn modelId="{EFFF181D-3A8C-408B-B2F4-98F08794FB1D}" type="presParOf" srcId="{09BDC52F-05B3-4748-A327-B830559F3285}" destId="{0310231E-9E7A-4E70-8EC4-B0E9620A714C}" srcOrd="0" destOrd="0" presId="urn:microsoft.com/office/officeart/2005/8/layout/hierarchy3"/>
    <dgm:cxn modelId="{CA6F8056-0808-46D5-A7F6-456C4EBE8CF7}" type="presParOf" srcId="{0310231E-9E7A-4E70-8EC4-B0E9620A714C}" destId="{4C30E907-9459-4BCE-9CEE-D50CA8E25CB3}" srcOrd="0" destOrd="0" presId="urn:microsoft.com/office/officeart/2005/8/layout/hierarchy3"/>
    <dgm:cxn modelId="{5E8E3EE2-A625-4156-A46C-FD226A449E12}" type="presParOf" srcId="{0310231E-9E7A-4E70-8EC4-B0E9620A714C}" destId="{681624F5-0C14-4AA2-8F41-9C06658E6BBF}" srcOrd="1" destOrd="0" presId="urn:microsoft.com/office/officeart/2005/8/layout/hierarchy3"/>
    <dgm:cxn modelId="{1BFFCAE6-6CD4-43A2-9990-D194E4A07CCD}" type="presParOf" srcId="{09BDC52F-05B3-4748-A327-B830559F3285}" destId="{0D4B9C10-CAF6-4559-AA56-CB76D840B27E}" srcOrd="1" destOrd="0" presId="urn:microsoft.com/office/officeart/2005/8/layout/hierarchy3"/>
    <dgm:cxn modelId="{1335EAFE-5F02-4944-8855-C9CDD40EFF8D}" type="presParOf" srcId="{0D4B9C10-CAF6-4559-AA56-CB76D840B27E}" destId="{411840A0-FE1C-4D59-9ED4-67B2E7F68839}" srcOrd="0" destOrd="0" presId="urn:microsoft.com/office/officeart/2005/8/layout/hierarchy3"/>
    <dgm:cxn modelId="{CB4150AF-66BA-45F9-BE68-14355869A431}" type="presParOf" srcId="{0D4B9C10-CAF6-4559-AA56-CB76D840B27E}" destId="{226821CC-D27B-4EF3-A2C7-C4B85FB42DF7}" srcOrd="1" destOrd="0" presId="urn:microsoft.com/office/officeart/2005/8/layout/hierarchy3"/>
    <dgm:cxn modelId="{9DCC99CA-BD55-4F48-B4B4-6EDE18DA240F}" type="presParOf" srcId="{0D4B9C10-CAF6-4559-AA56-CB76D840B27E}" destId="{68B5D3B7-AC34-4DC8-BBA6-0AE75D13CF4B}" srcOrd="2" destOrd="0" presId="urn:microsoft.com/office/officeart/2005/8/layout/hierarchy3"/>
    <dgm:cxn modelId="{A8051C62-5B39-4A51-91AE-113D6598D990}" type="presParOf" srcId="{0D4B9C10-CAF6-4559-AA56-CB76D840B27E}" destId="{BFD4CC16-C250-4D92-BA93-50331FC780EC}" srcOrd="3" destOrd="0" presId="urn:microsoft.com/office/officeart/2005/8/layout/hierarchy3"/>
    <dgm:cxn modelId="{9FFFE789-7DDF-4879-8922-51B2592959E3}" type="presParOf" srcId="{924D2391-0E92-4FED-9C83-BF3AA5750AE1}" destId="{4C57C817-16D4-48D1-A890-1D4C1D4980F0}" srcOrd="1" destOrd="0" presId="urn:microsoft.com/office/officeart/2005/8/layout/hierarchy3"/>
    <dgm:cxn modelId="{0869F4D9-829F-4C1A-A81B-438E4B730662}" type="presParOf" srcId="{4C57C817-16D4-48D1-A890-1D4C1D4980F0}" destId="{1F39DF84-750F-4FD7-98A9-4732194DEB8C}" srcOrd="0" destOrd="0" presId="urn:microsoft.com/office/officeart/2005/8/layout/hierarchy3"/>
    <dgm:cxn modelId="{D8C93AE5-9869-4A07-87BB-4823DFFFB681}" type="presParOf" srcId="{1F39DF84-750F-4FD7-98A9-4732194DEB8C}" destId="{0A1306EE-F29D-4CB0-ADDD-B4821031F774}" srcOrd="0" destOrd="0" presId="urn:microsoft.com/office/officeart/2005/8/layout/hierarchy3"/>
    <dgm:cxn modelId="{ED2B3B32-F0D2-40FC-8D9D-3934BB0FF679}" type="presParOf" srcId="{1F39DF84-750F-4FD7-98A9-4732194DEB8C}" destId="{092706B3-A5AF-477B-9BDB-68772B7A4499}" srcOrd="1" destOrd="0" presId="urn:microsoft.com/office/officeart/2005/8/layout/hierarchy3"/>
    <dgm:cxn modelId="{893B1FD5-2352-4A46-B349-1735FD6A5784}" type="presParOf" srcId="{4C57C817-16D4-48D1-A890-1D4C1D4980F0}" destId="{CA4CE5BE-77AE-4CE6-8489-7448C55E75BB}" srcOrd="1" destOrd="0" presId="urn:microsoft.com/office/officeart/2005/8/layout/hierarchy3"/>
    <dgm:cxn modelId="{7A6D00D5-A921-4DCC-9A6F-7A05BAEC3E09}" type="presParOf" srcId="{CA4CE5BE-77AE-4CE6-8489-7448C55E75BB}" destId="{54192DF2-418F-433E-B8ED-736FF77E592E}" srcOrd="0" destOrd="0" presId="urn:microsoft.com/office/officeart/2005/8/layout/hierarchy3"/>
    <dgm:cxn modelId="{C4E12268-6D7F-4A00-ADD9-487D7EF79AF9}" type="presParOf" srcId="{CA4CE5BE-77AE-4CE6-8489-7448C55E75BB}" destId="{8A02A319-79FC-40F8-A440-382EDF75D5E4}" srcOrd="1" destOrd="0" presId="urn:microsoft.com/office/officeart/2005/8/layout/hierarchy3"/>
    <dgm:cxn modelId="{FCD84275-B66B-4D15-BC4C-5B9A9ACB4408}" type="presParOf" srcId="{CA4CE5BE-77AE-4CE6-8489-7448C55E75BB}" destId="{1D988BA5-7718-4C89-8B8F-3CE438A09815}" srcOrd="2" destOrd="0" presId="urn:microsoft.com/office/officeart/2005/8/layout/hierarchy3"/>
    <dgm:cxn modelId="{DE9A3976-6DF0-4D37-A019-8DA5E2FC0060}"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693D5710-BEDB-4B55-BC5A-E3065313156D}" type="presOf" srcId="{0825D63F-D9D6-438B-AA59-8282EBEB875E}" destId="{29F903C9-F548-48EF-8ABD-A11130E99CEB}"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DD4C7B5F-D496-4A0F-B5FF-C9815BE19902}"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9D3FE7C7-6DCE-44D6-A893-72F03EA682A3}" type="presOf" srcId="{DAA5E4C2-83D4-4A6D-8606-481EFECC2AD0}" destId="{EE1E8816-6BB5-4803-984C-425751A425BD}" srcOrd="0" destOrd="0" presId="urn:microsoft.com/office/officeart/2005/8/layout/hProcess9"/>
    <dgm:cxn modelId="{110425F7-0C95-4468-9F87-89D76B76DA84}" type="presOf" srcId="{38DCAA6B-A358-448E-BC3E-6A625329735A}" destId="{77F74482-C8DA-4864-A560-38E558C43570}" srcOrd="0" destOrd="0" presId="urn:microsoft.com/office/officeart/2005/8/layout/hProcess9"/>
    <dgm:cxn modelId="{DB60141B-CDDF-40A2-83E3-61945B372F45}" type="presParOf" srcId="{77F74482-C8DA-4864-A560-38E558C43570}" destId="{063C9525-0888-4409-A09F-7CFC66304FE6}" srcOrd="0" destOrd="0" presId="urn:microsoft.com/office/officeart/2005/8/layout/hProcess9"/>
    <dgm:cxn modelId="{08A496B7-910B-46D6-9E7B-66F15BD54C1B}" type="presParOf" srcId="{77F74482-C8DA-4864-A560-38E558C43570}" destId="{44F9D3B9-2833-4A76-9A80-CC6914938A48}" srcOrd="1" destOrd="0" presId="urn:microsoft.com/office/officeart/2005/8/layout/hProcess9"/>
    <dgm:cxn modelId="{84B15782-A858-43E0-BBD8-9DA46E8EAD8C}" type="presParOf" srcId="{44F9D3B9-2833-4A76-9A80-CC6914938A48}" destId="{EE1E8816-6BB5-4803-984C-425751A425BD}" srcOrd="0" destOrd="0" presId="urn:microsoft.com/office/officeart/2005/8/layout/hProcess9"/>
    <dgm:cxn modelId="{9343E335-5679-48F9-B804-2D8784BE08CA}" type="presParOf" srcId="{44F9D3B9-2833-4A76-9A80-CC6914938A48}" destId="{4781D41D-FB9D-415D-9EE4-9B021D5374DC}" srcOrd="1" destOrd="0" presId="urn:microsoft.com/office/officeart/2005/8/layout/hProcess9"/>
    <dgm:cxn modelId="{5F6B1CC5-FD98-4590-8416-78136DD1B40A}" type="presParOf" srcId="{44F9D3B9-2833-4A76-9A80-CC6914938A48}" destId="{814C0117-EC7B-4EBC-A009-0C73F43105B8}" srcOrd="2" destOrd="0" presId="urn:microsoft.com/office/officeart/2005/8/layout/hProcess9"/>
    <dgm:cxn modelId="{1D70A379-C732-4A5E-B673-67A4EDA9E14E}" type="presParOf" srcId="{44F9D3B9-2833-4A76-9A80-CC6914938A48}" destId="{665C2AD4-8CF7-4332-AC50-E9F04E8E576B}" srcOrd="3" destOrd="0" presId="urn:microsoft.com/office/officeart/2005/8/layout/hProcess9"/>
    <dgm:cxn modelId="{9225A4E7-917E-41D0-8612-2522C991C232}"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50A5EA-FF24-4E60-A264-97F7AA7B5CF0}"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ZA"/>
        </a:p>
      </dgm:t>
    </dgm:pt>
    <dgm:pt modelId="{6D2B9EDA-E074-4157-9B8F-530D87E144EE}">
      <dgm:prSet phldrT="[Text]" custT="1">
        <dgm:style>
          <a:lnRef idx="1">
            <a:schemeClr val="accent2"/>
          </a:lnRef>
          <a:fillRef idx="3">
            <a:schemeClr val="accent2"/>
          </a:fillRef>
          <a:effectRef idx="2">
            <a:schemeClr val="accent2"/>
          </a:effectRef>
          <a:fontRef idx="minor">
            <a:schemeClr val="lt1"/>
          </a:fontRef>
        </dgm:style>
      </dgm:prSet>
      <dgm:spPr/>
      <dgm:t>
        <a:bodyPr/>
        <a:lstStyle/>
        <a:p>
          <a:pPr algn="l"/>
          <a:r>
            <a:rPr lang="en-GB" sz="2800" b="1" dirty="0">
              <a:latin typeface="Calibri" panose="020F0502020204030204" pitchFamily="34" charset="0"/>
            </a:rPr>
            <a:t>1. Identify learner needs</a:t>
          </a:r>
          <a:endParaRPr lang="en-ZA" sz="2800" dirty="0">
            <a:latin typeface="Calibri" panose="020F0502020204030204" pitchFamily="34" charset="0"/>
          </a:endParaRPr>
        </a:p>
      </dgm:t>
    </dgm:pt>
    <dgm:pt modelId="{68BEFCB8-56C3-44E2-B07A-6407CE8D4D44}" type="parTrans" cxnId="{E7CDC713-B1F5-4F9D-AD86-51E251DA3BFA}">
      <dgm:prSet/>
      <dgm:spPr/>
      <dgm:t>
        <a:bodyPr/>
        <a:lstStyle/>
        <a:p>
          <a:pPr algn="l"/>
          <a:endParaRPr lang="en-ZA" sz="3200">
            <a:latin typeface="Calibri" pitchFamily="34" charset="0"/>
          </a:endParaRPr>
        </a:p>
      </dgm:t>
    </dgm:pt>
    <dgm:pt modelId="{ED553A88-4FA0-42C1-9224-B8CCAC8B9AA7}" type="sibTrans" cxnId="{E7CDC713-B1F5-4F9D-AD86-51E251DA3BFA}">
      <dgm:prSet custT="1"/>
      <dgm:spPr/>
      <dgm:t>
        <a:bodyPr/>
        <a:lstStyle/>
        <a:p>
          <a:pPr algn="l"/>
          <a:endParaRPr lang="en-ZA" sz="1800" dirty="0">
            <a:latin typeface="Calibri" panose="020F0502020204030204" pitchFamily="34" charset="0"/>
          </a:endParaRPr>
        </a:p>
      </dgm:t>
    </dgm:pt>
    <dgm:pt modelId="{FB8CAFE7-8CD6-403E-9766-09408CEE3D9A}">
      <dgm:prSet phldrT="[Text]" custT="1">
        <dgm:style>
          <a:lnRef idx="1">
            <a:schemeClr val="accent2"/>
          </a:lnRef>
          <a:fillRef idx="3">
            <a:schemeClr val="accent2"/>
          </a:fillRef>
          <a:effectRef idx="2">
            <a:schemeClr val="accent2"/>
          </a:effectRef>
          <a:fontRef idx="minor">
            <a:schemeClr val="lt1"/>
          </a:fontRef>
        </dgm:style>
      </dgm:prSet>
      <dgm:spPr/>
      <dgm:t>
        <a:bodyPr/>
        <a:lstStyle/>
        <a:p>
          <a:pPr algn="l"/>
          <a:r>
            <a:rPr lang="en-GB" sz="2800" b="1" dirty="0">
              <a:latin typeface="Calibri" panose="020F0502020204030204" pitchFamily="34" charset="0"/>
            </a:rPr>
            <a:t>2. Formulate outcomes</a:t>
          </a:r>
          <a:endParaRPr lang="en-ZA" sz="2800" dirty="0">
            <a:latin typeface="Calibri" panose="020F0502020204030204" pitchFamily="34" charset="0"/>
          </a:endParaRPr>
        </a:p>
      </dgm:t>
    </dgm:pt>
    <dgm:pt modelId="{B1309C70-908D-4923-9CC7-78F2DD5E8C7D}" type="parTrans" cxnId="{5B7B5B69-6C26-49F4-8EFC-BB42D23C723B}">
      <dgm:prSet/>
      <dgm:spPr/>
      <dgm:t>
        <a:bodyPr/>
        <a:lstStyle/>
        <a:p>
          <a:pPr algn="l"/>
          <a:endParaRPr lang="en-ZA" sz="3200">
            <a:latin typeface="Calibri" pitchFamily="34" charset="0"/>
          </a:endParaRPr>
        </a:p>
      </dgm:t>
    </dgm:pt>
    <dgm:pt modelId="{BFC18D0C-E739-4AA4-AB56-9FD07C9D5987}" type="sibTrans" cxnId="{5B7B5B69-6C26-49F4-8EFC-BB42D23C723B}">
      <dgm:prSet custT="1"/>
      <dgm:spPr/>
      <dgm:t>
        <a:bodyPr/>
        <a:lstStyle/>
        <a:p>
          <a:pPr algn="l"/>
          <a:endParaRPr lang="en-ZA" sz="1800" dirty="0">
            <a:latin typeface="Calibri" panose="020F0502020204030204" pitchFamily="34" charset="0"/>
          </a:endParaRPr>
        </a:p>
      </dgm:t>
    </dgm:pt>
    <dgm:pt modelId="{D2D4CF9A-2CB5-412E-AFEB-65B5C8AD2ABF}">
      <dgm:prSet phldrT="[Text]" custT="1">
        <dgm:style>
          <a:lnRef idx="1">
            <a:schemeClr val="accent2"/>
          </a:lnRef>
          <a:fillRef idx="3">
            <a:schemeClr val="accent2"/>
          </a:fillRef>
          <a:effectRef idx="2">
            <a:schemeClr val="accent2"/>
          </a:effectRef>
          <a:fontRef idx="minor">
            <a:schemeClr val="lt1"/>
          </a:fontRef>
        </dgm:style>
      </dgm:prSet>
      <dgm:spPr/>
      <dgm:t>
        <a:bodyPr/>
        <a:lstStyle/>
        <a:p>
          <a:pPr algn="l"/>
          <a:r>
            <a:rPr lang="en-GB" sz="2800" b="1" dirty="0">
              <a:latin typeface="Calibri" panose="020F0502020204030204" pitchFamily="34" charset="0"/>
            </a:rPr>
            <a:t>3. Conduct training</a:t>
          </a:r>
          <a:endParaRPr lang="en-ZA" sz="2800" dirty="0">
            <a:latin typeface="Calibri" panose="020F0502020204030204" pitchFamily="34" charset="0"/>
          </a:endParaRPr>
        </a:p>
      </dgm:t>
    </dgm:pt>
    <dgm:pt modelId="{F792A257-73CB-45E0-B3ED-EE777BACCAB7}" type="parTrans" cxnId="{4D32B4E6-6B53-4FF7-BF79-3565E5F99AAB}">
      <dgm:prSet/>
      <dgm:spPr/>
      <dgm:t>
        <a:bodyPr/>
        <a:lstStyle/>
        <a:p>
          <a:pPr algn="l"/>
          <a:endParaRPr lang="en-ZA" sz="3200">
            <a:latin typeface="Calibri" pitchFamily="34" charset="0"/>
          </a:endParaRPr>
        </a:p>
      </dgm:t>
    </dgm:pt>
    <dgm:pt modelId="{88A8A196-D99E-43C5-8C56-01CB7274B02C}" type="sibTrans" cxnId="{4D32B4E6-6B53-4FF7-BF79-3565E5F99AAB}">
      <dgm:prSet custT="1"/>
      <dgm:spPr/>
      <dgm:t>
        <a:bodyPr/>
        <a:lstStyle/>
        <a:p>
          <a:pPr algn="l"/>
          <a:endParaRPr lang="en-ZA" sz="1800" dirty="0">
            <a:latin typeface="Calibri" panose="020F0502020204030204" pitchFamily="34" charset="0"/>
          </a:endParaRPr>
        </a:p>
      </dgm:t>
    </dgm:pt>
    <dgm:pt modelId="{1AD6B75C-E709-42CC-81AA-DAC1E18DE6DA}">
      <dgm:prSet custT="1">
        <dgm:style>
          <a:lnRef idx="1">
            <a:schemeClr val="accent2"/>
          </a:lnRef>
          <a:fillRef idx="3">
            <a:schemeClr val="accent2"/>
          </a:fillRef>
          <a:effectRef idx="2">
            <a:schemeClr val="accent2"/>
          </a:effectRef>
          <a:fontRef idx="minor">
            <a:schemeClr val="lt1"/>
          </a:fontRef>
        </dgm:style>
      </dgm:prSet>
      <dgm:spPr/>
      <dgm:t>
        <a:bodyPr/>
        <a:lstStyle/>
        <a:p>
          <a:pPr algn="l"/>
          <a:r>
            <a:rPr lang="en-GB" sz="2800" b="1" dirty="0">
              <a:latin typeface="Calibri" panose="020F0502020204030204" pitchFamily="34" charset="0"/>
            </a:rPr>
            <a:t>5. Evaluate services provided</a:t>
          </a:r>
          <a:endParaRPr lang="en-ZA" sz="2800" dirty="0">
            <a:latin typeface="Calibri" panose="020F0502020204030204" pitchFamily="34" charset="0"/>
          </a:endParaRPr>
        </a:p>
      </dgm:t>
    </dgm:pt>
    <dgm:pt modelId="{FEB5A4D3-B970-4E2B-858B-5A0A7336388D}" type="parTrans" cxnId="{8D309DFA-5DD9-4DB1-AC62-9976CB8EE523}">
      <dgm:prSet/>
      <dgm:spPr/>
      <dgm:t>
        <a:bodyPr/>
        <a:lstStyle/>
        <a:p>
          <a:pPr algn="l"/>
          <a:endParaRPr lang="en-ZA" sz="3200">
            <a:latin typeface="Calibri" pitchFamily="34" charset="0"/>
          </a:endParaRPr>
        </a:p>
      </dgm:t>
    </dgm:pt>
    <dgm:pt modelId="{68D82396-75FC-41CA-8FEC-EDF8D717CA65}" type="sibTrans" cxnId="{8D309DFA-5DD9-4DB1-AC62-9976CB8EE523}">
      <dgm:prSet/>
      <dgm:spPr/>
      <dgm:t>
        <a:bodyPr/>
        <a:lstStyle/>
        <a:p>
          <a:pPr algn="l"/>
          <a:endParaRPr lang="en-ZA" sz="3200">
            <a:latin typeface="Calibri" pitchFamily="34" charset="0"/>
          </a:endParaRPr>
        </a:p>
      </dgm:t>
    </dgm:pt>
    <dgm:pt modelId="{17ACEC37-1E8F-4F74-AB69-C48CF8A8F30B}">
      <dgm:prSet custT="1">
        <dgm:style>
          <a:lnRef idx="1">
            <a:schemeClr val="accent2"/>
          </a:lnRef>
          <a:fillRef idx="3">
            <a:schemeClr val="accent2"/>
          </a:fillRef>
          <a:effectRef idx="2">
            <a:schemeClr val="accent2"/>
          </a:effectRef>
          <a:fontRef idx="minor">
            <a:schemeClr val="lt1"/>
          </a:fontRef>
        </dgm:style>
      </dgm:prSet>
      <dgm:spPr/>
      <dgm:t>
        <a:bodyPr/>
        <a:lstStyle/>
        <a:p>
          <a:pPr algn="l"/>
          <a:r>
            <a:rPr lang="en-GB" sz="2800" b="1" dirty="0">
              <a:latin typeface="Calibri" panose="020F0502020204030204" pitchFamily="34" charset="0"/>
            </a:rPr>
            <a:t>4. Record progress</a:t>
          </a:r>
          <a:endParaRPr lang="en-ZA" sz="2800" dirty="0">
            <a:latin typeface="Calibri" panose="020F0502020204030204" pitchFamily="34" charset="0"/>
          </a:endParaRPr>
        </a:p>
      </dgm:t>
    </dgm:pt>
    <dgm:pt modelId="{8577E8E3-2F84-4D2D-9683-041EBDEE715A}" type="parTrans" cxnId="{EB48AA45-12BE-4A2E-946F-EA17BE215331}">
      <dgm:prSet/>
      <dgm:spPr/>
      <dgm:t>
        <a:bodyPr/>
        <a:lstStyle/>
        <a:p>
          <a:pPr algn="l"/>
          <a:endParaRPr lang="en-ZA" sz="3200">
            <a:latin typeface="Calibri" pitchFamily="34" charset="0"/>
          </a:endParaRPr>
        </a:p>
      </dgm:t>
    </dgm:pt>
    <dgm:pt modelId="{40520FF7-7E61-4957-8CC9-0931BD22A343}" type="sibTrans" cxnId="{EB48AA45-12BE-4A2E-946F-EA17BE215331}">
      <dgm:prSet custT="1"/>
      <dgm:spPr/>
      <dgm:t>
        <a:bodyPr/>
        <a:lstStyle/>
        <a:p>
          <a:pPr algn="l"/>
          <a:endParaRPr lang="en-ZA" sz="1800" dirty="0">
            <a:latin typeface="Calibri" panose="020F0502020204030204" pitchFamily="34" charset="0"/>
          </a:endParaRPr>
        </a:p>
      </dgm:t>
    </dgm:pt>
    <dgm:pt modelId="{10B92EA2-F2FD-40DD-9C3A-8426F66B89B7}" type="pres">
      <dgm:prSet presAssocID="{E050A5EA-FF24-4E60-A264-97F7AA7B5CF0}" presName="linearFlow" presStyleCnt="0">
        <dgm:presLayoutVars>
          <dgm:resizeHandles val="exact"/>
        </dgm:presLayoutVars>
      </dgm:prSet>
      <dgm:spPr/>
    </dgm:pt>
    <dgm:pt modelId="{33B844BC-F56A-4ED6-8AE7-483A892CD361}" type="pres">
      <dgm:prSet presAssocID="{6D2B9EDA-E074-4157-9B8F-530D87E144EE}" presName="node" presStyleLbl="node1" presStyleIdx="0" presStyleCnt="5" custScaleX="505494">
        <dgm:presLayoutVars>
          <dgm:bulletEnabled val="1"/>
        </dgm:presLayoutVars>
      </dgm:prSet>
      <dgm:spPr/>
    </dgm:pt>
    <dgm:pt modelId="{2D1FB055-FB21-4F53-8313-83850738CEB9}" type="pres">
      <dgm:prSet presAssocID="{ED553A88-4FA0-42C1-9224-B8CCAC8B9AA7}" presName="sibTrans" presStyleLbl="sibTrans2D1" presStyleIdx="0" presStyleCnt="4"/>
      <dgm:spPr/>
    </dgm:pt>
    <dgm:pt modelId="{4B16FAE9-75FD-43BF-BF3C-A9237C46543C}" type="pres">
      <dgm:prSet presAssocID="{ED553A88-4FA0-42C1-9224-B8CCAC8B9AA7}" presName="connectorText" presStyleLbl="sibTrans2D1" presStyleIdx="0" presStyleCnt="4"/>
      <dgm:spPr/>
    </dgm:pt>
    <dgm:pt modelId="{038DBEA8-85D9-44CA-B983-6E8B5727C4BC}" type="pres">
      <dgm:prSet presAssocID="{FB8CAFE7-8CD6-403E-9766-09408CEE3D9A}" presName="node" presStyleLbl="node1" presStyleIdx="1" presStyleCnt="5" custScaleX="505494">
        <dgm:presLayoutVars>
          <dgm:bulletEnabled val="1"/>
        </dgm:presLayoutVars>
      </dgm:prSet>
      <dgm:spPr/>
    </dgm:pt>
    <dgm:pt modelId="{9A4D0D64-8566-4278-B24C-E14894968A12}" type="pres">
      <dgm:prSet presAssocID="{BFC18D0C-E739-4AA4-AB56-9FD07C9D5987}" presName="sibTrans" presStyleLbl="sibTrans2D1" presStyleIdx="1" presStyleCnt="4"/>
      <dgm:spPr/>
    </dgm:pt>
    <dgm:pt modelId="{6AA61955-E79C-4AE4-AB8C-00EA8DF917A0}" type="pres">
      <dgm:prSet presAssocID="{BFC18D0C-E739-4AA4-AB56-9FD07C9D5987}" presName="connectorText" presStyleLbl="sibTrans2D1" presStyleIdx="1" presStyleCnt="4"/>
      <dgm:spPr/>
    </dgm:pt>
    <dgm:pt modelId="{A18FD813-CBF4-4437-A2A5-A7BCDD45FED7}" type="pres">
      <dgm:prSet presAssocID="{D2D4CF9A-2CB5-412E-AFEB-65B5C8AD2ABF}" presName="node" presStyleLbl="node1" presStyleIdx="2" presStyleCnt="5" custScaleX="505494">
        <dgm:presLayoutVars>
          <dgm:bulletEnabled val="1"/>
        </dgm:presLayoutVars>
      </dgm:prSet>
      <dgm:spPr/>
    </dgm:pt>
    <dgm:pt modelId="{6D161193-AD5D-45B6-B67A-7BEECE9456C5}" type="pres">
      <dgm:prSet presAssocID="{88A8A196-D99E-43C5-8C56-01CB7274B02C}" presName="sibTrans" presStyleLbl="sibTrans2D1" presStyleIdx="2" presStyleCnt="4"/>
      <dgm:spPr/>
    </dgm:pt>
    <dgm:pt modelId="{ED747446-05BC-4820-B2CB-250D7A32E70B}" type="pres">
      <dgm:prSet presAssocID="{88A8A196-D99E-43C5-8C56-01CB7274B02C}" presName="connectorText" presStyleLbl="sibTrans2D1" presStyleIdx="2" presStyleCnt="4"/>
      <dgm:spPr/>
    </dgm:pt>
    <dgm:pt modelId="{65DFA78E-7A17-4974-B07D-973314C3F83C}" type="pres">
      <dgm:prSet presAssocID="{17ACEC37-1E8F-4F74-AB69-C48CF8A8F30B}" presName="node" presStyleLbl="node1" presStyleIdx="3" presStyleCnt="5" custScaleX="505494">
        <dgm:presLayoutVars>
          <dgm:bulletEnabled val="1"/>
        </dgm:presLayoutVars>
      </dgm:prSet>
      <dgm:spPr/>
    </dgm:pt>
    <dgm:pt modelId="{51C86150-D666-47CA-AD67-A81574783ECC}" type="pres">
      <dgm:prSet presAssocID="{40520FF7-7E61-4957-8CC9-0931BD22A343}" presName="sibTrans" presStyleLbl="sibTrans2D1" presStyleIdx="3" presStyleCnt="4"/>
      <dgm:spPr/>
    </dgm:pt>
    <dgm:pt modelId="{C8AB7A75-6452-4C74-AC63-DEA80A546F7A}" type="pres">
      <dgm:prSet presAssocID="{40520FF7-7E61-4957-8CC9-0931BD22A343}" presName="connectorText" presStyleLbl="sibTrans2D1" presStyleIdx="3" presStyleCnt="4"/>
      <dgm:spPr/>
    </dgm:pt>
    <dgm:pt modelId="{C31A7291-DCB6-4EDF-AC6C-63F0F37C2AC5}" type="pres">
      <dgm:prSet presAssocID="{1AD6B75C-E709-42CC-81AA-DAC1E18DE6DA}" presName="node" presStyleLbl="node1" presStyleIdx="4" presStyleCnt="5" custScaleX="505494">
        <dgm:presLayoutVars>
          <dgm:bulletEnabled val="1"/>
        </dgm:presLayoutVars>
      </dgm:prSet>
      <dgm:spPr/>
    </dgm:pt>
  </dgm:ptLst>
  <dgm:cxnLst>
    <dgm:cxn modelId="{CD04E20E-C61F-4928-8EFE-D04F3ADCA9F9}" type="presOf" srcId="{FB8CAFE7-8CD6-403E-9766-09408CEE3D9A}" destId="{038DBEA8-85D9-44CA-B983-6E8B5727C4BC}" srcOrd="0" destOrd="0" presId="urn:microsoft.com/office/officeart/2005/8/layout/process2"/>
    <dgm:cxn modelId="{517F2811-2035-4A2C-9C5E-C087B6813CDB}" type="presOf" srcId="{1AD6B75C-E709-42CC-81AA-DAC1E18DE6DA}" destId="{C31A7291-DCB6-4EDF-AC6C-63F0F37C2AC5}" srcOrd="0" destOrd="0" presId="urn:microsoft.com/office/officeart/2005/8/layout/process2"/>
    <dgm:cxn modelId="{E7CDC713-B1F5-4F9D-AD86-51E251DA3BFA}" srcId="{E050A5EA-FF24-4E60-A264-97F7AA7B5CF0}" destId="{6D2B9EDA-E074-4157-9B8F-530D87E144EE}" srcOrd="0" destOrd="0" parTransId="{68BEFCB8-56C3-44E2-B07A-6407CE8D4D44}" sibTransId="{ED553A88-4FA0-42C1-9224-B8CCAC8B9AA7}"/>
    <dgm:cxn modelId="{5639932C-62D0-4483-B481-A0EA539CF7BC}" type="presOf" srcId="{BFC18D0C-E739-4AA4-AB56-9FD07C9D5987}" destId="{9A4D0D64-8566-4278-B24C-E14894968A12}" srcOrd="0" destOrd="0" presId="urn:microsoft.com/office/officeart/2005/8/layout/process2"/>
    <dgm:cxn modelId="{CD772160-3F4E-4AC7-B022-528F8F551715}" type="presOf" srcId="{E050A5EA-FF24-4E60-A264-97F7AA7B5CF0}" destId="{10B92EA2-F2FD-40DD-9C3A-8426F66B89B7}" srcOrd="0" destOrd="0" presId="urn:microsoft.com/office/officeart/2005/8/layout/process2"/>
    <dgm:cxn modelId="{EB48AA45-12BE-4A2E-946F-EA17BE215331}" srcId="{E050A5EA-FF24-4E60-A264-97F7AA7B5CF0}" destId="{17ACEC37-1E8F-4F74-AB69-C48CF8A8F30B}" srcOrd="3" destOrd="0" parTransId="{8577E8E3-2F84-4D2D-9683-041EBDEE715A}" sibTransId="{40520FF7-7E61-4957-8CC9-0931BD22A343}"/>
    <dgm:cxn modelId="{5B7B5B69-6C26-49F4-8EFC-BB42D23C723B}" srcId="{E050A5EA-FF24-4E60-A264-97F7AA7B5CF0}" destId="{FB8CAFE7-8CD6-403E-9766-09408CEE3D9A}" srcOrd="1" destOrd="0" parTransId="{B1309C70-908D-4923-9CC7-78F2DD5E8C7D}" sibTransId="{BFC18D0C-E739-4AA4-AB56-9FD07C9D5987}"/>
    <dgm:cxn modelId="{DAD2B56E-57CD-49EF-92E5-293C93B1F49E}" type="presOf" srcId="{D2D4CF9A-2CB5-412E-AFEB-65B5C8AD2ABF}" destId="{A18FD813-CBF4-4437-A2A5-A7BCDD45FED7}" srcOrd="0" destOrd="0" presId="urn:microsoft.com/office/officeart/2005/8/layout/process2"/>
    <dgm:cxn modelId="{22206282-E164-4A73-ABA1-BDCEA1FAF67E}" type="presOf" srcId="{88A8A196-D99E-43C5-8C56-01CB7274B02C}" destId="{6D161193-AD5D-45B6-B67A-7BEECE9456C5}" srcOrd="0" destOrd="0" presId="urn:microsoft.com/office/officeart/2005/8/layout/process2"/>
    <dgm:cxn modelId="{1C591A85-07ED-4BC9-B92C-4C70E3755231}" type="presOf" srcId="{40520FF7-7E61-4957-8CC9-0931BD22A343}" destId="{51C86150-D666-47CA-AD67-A81574783ECC}" srcOrd="0" destOrd="0" presId="urn:microsoft.com/office/officeart/2005/8/layout/process2"/>
    <dgm:cxn modelId="{125D51A3-B46A-4710-897C-D13F11FE138C}" type="presOf" srcId="{40520FF7-7E61-4957-8CC9-0931BD22A343}" destId="{C8AB7A75-6452-4C74-AC63-DEA80A546F7A}" srcOrd="1" destOrd="0" presId="urn:microsoft.com/office/officeart/2005/8/layout/process2"/>
    <dgm:cxn modelId="{B69D48AD-D161-4ED5-931B-F1FB12DAEF0A}" type="presOf" srcId="{6D2B9EDA-E074-4157-9B8F-530D87E144EE}" destId="{33B844BC-F56A-4ED6-8AE7-483A892CD361}" srcOrd="0" destOrd="0" presId="urn:microsoft.com/office/officeart/2005/8/layout/process2"/>
    <dgm:cxn modelId="{89C700B3-1DDD-4679-B799-923EF5EA9B7F}" type="presOf" srcId="{17ACEC37-1E8F-4F74-AB69-C48CF8A8F30B}" destId="{65DFA78E-7A17-4974-B07D-973314C3F83C}" srcOrd="0" destOrd="0" presId="urn:microsoft.com/office/officeart/2005/8/layout/process2"/>
    <dgm:cxn modelId="{B832E7BD-6BED-47F3-A6FC-14A824B5AA0F}" type="presOf" srcId="{ED553A88-4FA0-42C1-9224-B8CCAC8B9AA7}" destId="{4B16FAE9-75FD-43BF-BF3C-A9237C46543C}" srcOrd="1" destOrd="0" presId="urn:microsoft.com/office/officeart/2005/8/layout/process2"/>
    <dgm:cxn modelId="{C1DBA0D4-8BDE-43A8-9B6B-9C71FAF4B53A}" type="presOf" srcId="{BFC18D0C-E739-4AA4-AB56-9FD07C9D5987}" destId="{6AA61955-E79C-4AE4-AB8C-00EA8DF917A0}" srcOrd="1" destOrd="0" presId="urn:microsoft.com/office/officeart/2005/8/layout/process2"/>
    <dgm:cxn modelId="{B7091AE4-202C-4810-ADBB-F43BD8176ADF}" type="presOf" srcId="{88A8A196-D99E-43C5-8C56-01CB7274B02C}" destId="{ED747446-05BC-4820-B2CB-250D7A32E70B}" srcOrd="1" destOrd="0" presId="urn:microsoft.com/office/officeart/2005/8/layout/process2"/>
    <dgm:cxn modelId="{4D32B4E6-6B53-4FF7-BF79-3565E5F99AAB}" srcId="{E050A5EA-FF24-4E60-A264-97F7AA7B5CF0}" destId="{D2D4CF9A-2CB5-412E-AFEB-65B5C8AD2ABF}" srcOrd="2" destOrd="0" parTransId="{F792A257-73CB-45E0-B3ED-EE777BACCAB7}" sibTransId="{88A8A196-D99E-43C5-8C56-01CB7274B02C}"/>
    <dgm:cxn modelId="{D95DA6E9-DE25-4C8D-96E6-0069DFF3E3C0}" type="presOf" srcId="{ED553A88-4FA0-42C1-9224-B8CCAC8B9AA7}" destId="{2D1FB055-FB21-4F53-8313-83850738CEB9}" srcOrd="0" destOrd="0" presId="urn:microsoft.com/office/officeart/2005/8/layout/process2"/>
    <dgm:cxn modelId="{8D309DFA-5DD9-4DB1-AC62-9976CB8EE523}" srcId="{E050A5EA-FF24-4E60-A264-97F7AA7B5CF0}" destId="{1AD6B75C-E709-42CC-81AA-DAC1E18DE6DA}" srcOrd="4" destOrd="0" parTransId="{FEB5A4D3-B970-4E2B-858B-5A0A7336388D}" sibTransId="{68D82396-75FC-41CA-8FEC-EDF8D717CA65}"/>
    <dgm:cxn modelId="{E9E5067E-BA10-4377-A647-BA5C3F2BF3FC}" type="presParOf" srcId="{10B92EA2-F2FD-40DD-9C3A-8426F66B89B7}" destId="{33B844BC-F56A-4ED6-8AE7-483A892CD361}" srcOrd="0" destOrd="0" presId="urn:microsoft.com/office/officeart/2005/8/layout/process2"/>
    <dgm:cxn modelId="{C7C3370E-92AC-4646-9EFB-11A262BCF065}" type="presParOf" srcId="{10B92EA2-F2FD-40DD-9C3A-8426F66B89B7}" destId="{2D1FB055-FB21-4F53-8313-83850738CEB9}" srcOrd="1" destOrd="0" presId="urn:microsoft.com/office/officeart/2005/8/layout/process2"/>
    <dgm:cxn modelId="{D099AE8A-860A-4511-8811-F93F608D614C}" type="presParOf" srcId="{2D1FB055-FB21-4F53-8313-83850738CEB9}" destId="{4B16FAE9-75FD-43BF-BF3C-A9237C46543C}" srcOrd="0" destOrd="0" presId="urn:microsoft.com/office/officeart/2005/8/layout/process2"/>
    <dgm:cxn modelId="{F7038036-36DF-48D2-9662-799569DEF1E8}" type="presParOf" srcId="{10B92EA2-F2FD-40DD-9C3A-8426F66B89B7}" destId="{038DBEA8-85D9-44CA-B983-6E8B5727C4BC}" srcOrd="2" destOrd="0" presId="urn:microsoft.com/office/officeart/2005/8/layout/process2"/>
    <dgm:cxn modelId="{A65A840A-41E0-4BCA-AD95-A31BA313FBCE}" type="presParOf" srcId="{10B92EA2-F2FD-40DD-9C3A-8426F66B89B7}" destId="{9A4D0D64-8566-4278-B24C-E14894968A12}" srcOrd="3" destOrd="0" presId="urn:microsoft.com/office/officeart/2005/8/layout/process2"/>
    <dgm:cxn modelId="{7B132AAB-A2DD-4F7B-BB4F-BC0899E945E9}" type="presParOf" srcId="{9A4D0D64-8566-4278-B24C-E14894968A12}" destId="{6AA61955-E79C-4AE4-AB8C-00EA8DF917A0}" srcOrd="0" destOrd="0" presId="urn:microsoft.com/office/officeart/2005/8/layout/process2"/>
    <dgm:cxn modelId="{6EDF7190-4466-4C0F-9F0B-278230A1B5C5}" type="presParOf" srcId="{10B92EA2-F2FD-40DD-9C3A-8426F66B89B7}" destId="{A18FD813-CBF4-4437-A2A5-A7BCDD45FED7}" srcOrd="4" destOrd="0" presId="urn:microsoft.com/office/officeart/2005/8/layout/process2"/>
    <dgm:cxn modelId="{D3C9A863-0478-4D99-A0F1-7635B54F6ACF}" type="presParOf" srcId="{10B92EA2-F2FD-40DD-9C3A-8426F66B89B7}" destId="{6D161193-AD5D-45B6-B67A-7BEECE9456C5}" srcOrd="5" destOrd="0" presId="urn:microsoft.com/office/officeart/2005/8/layout/process2"/>
    <dgm:cxn modelId="{2D87BF92-0AE8-43E1-85CB-610816C8C9C9}" type="presParOf" srcId="{6D161193-AD5D-45B6-B67A-7BEECE9456C5}" destId="{ED747446-05BC-4820-B2CB-250D7A32E70B}" srcOrd="0" destOrd="0" presId="urn:microsoft.com/office/officeart/2005/8/layout/process2"/>
    <dgm:cxn modelId="{C3CA420C-BAEE-4038-A410-084E3FF427B7}" type="presParOf" srcId="{10B92EA2-F2FD-40DD-9C3A-8426F66B89B7}" destId="{65DFA78E-7A17-4974-B07D-973314C3F83C}" srcOrd="6" destOrd="0" presId="urn:microsoft.com/office/officeart/2005/8/layout/process2"/>
    <dgm:cxn modelId="{0AC7F77F-75BE-464F-906E-2C92F873F5FD}" type="presParOf" srcId="{10B92EA2-F2FD-40DD-9C3A-8426F66B89B7}" destId="{51C86150-D666-47CA-AD67-A81574783ECC}" srcOrd="7" destOrd="0" presId="urn:microsoft.com/office/officeart/2005/8/layout/process2"/>
    <dgm:cxn modelId="{14BED648-4F0D-4C9F-B96A-7994C1CE871E}" type="presParOf" srcId="{51C86150-D666-47CA-AD67-A81574783ECC}" destId="{C8AB7A75-6452-4C74-AC63-DEA80A546F7A}" srcOrd="0" destOrd="0" presId="urn:microsoft.com/office/officeart/2005/8/layout/process2"/>
    <dgm:cxn modelId="{83B00B35-0776-4C61-A460-5103EDC3B552}" type="presParOf" srcId="{10B92EA2-F2FD-40DD-9C3A-8426F66B89B7}" destId="{C31A7291-DCB6-4EDF-AC6C-63F0F37C2A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44BC-F56A-4ED6-8AE7-483A892CD361}">
      <dsp:nvSpPr>
        <dsp:cNvPr id="0" name=""/>
        <dsp:cNvSpPr/>
      </dsp:nvSpPr>
      <dsp:spPr>
        <a:xfrm>
          <a:off x="0" y="2479"/>
          <a:ext cx="6096000" cy="579862"/>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rPr>
            <a:t>1. Identify learner needs</a:t>
          </a:r>
          <a:endParaRPr lang="en-ZA" sz="2800" kern="1200" dirty="0">
            <a:latin typeface="Calibri" panose="020F0502020204030204" pitchFamily="34" charset="0"/>
          </a:endParaRPr>
        </a:p>
      </dsp:txBody>
      <dsp:txXfrm>
        <a:off x="16984" y="19463"/>
        <a:ext cx="6062032" cy="545894"/>
      </dsp:txXfrm>
    </dsp:sp>
    <dsp:sp modelId="{2D1FB055-FB21-4F53-8313-83850738CEB9}">
      <dsp:nvSpPr>
        <dsp:cNvPr id="0" name=""/>
        <dsp:cNvSpPr/>
      </dsp:nvSpPr>
      <dsp:spPr>
        <a:xfrm rot="5400000">
          <a:off x="2939275" y="596839"/>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ZA" sz="1800" kern="1200" dirty="0">
            <a:latin typeface="Calibri" panose="020F0502020204030204" pitchFamily="34" charset="0"/>
          </a:endParaRPr>
        </a:p>
      </dsp:txBody>
      <dsp:txXfrm rot="-5400000">
        <a:off x="2969718" y="618584"/>
        <a:ext cx="156562" cy="152214"/>
      </dsp:txXfrm>
    </dsp:sp>
    <dsp:sp modelId="{038DBEA8-85D9-44CA-B983-6E8B5727C4BC}">
      <dsp:nvSpPr>
        <dsp:cNvPr id="0" name=""/>
        <dsp:cNvSpPr/>
      </dsp:nvSpPr>
      <dsp:spPr>
        <a:xfrm>
          <a:off x="0" y="872274"/>
          <a:ext cx="6096000" cy="579862"/>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rPr>
            <a:t>2. Formulate outcomes</a:t>
          </a:r>
          <a:endParaRPr lang="en-ZA" sz="2800" kern="1200" dirty="0">
            <a:latin typeface="Calibri" panose="020F0502020204030204" pitchFamily="34" charset="0"/>
          </a:endParaRPr>
        </a:p>
      </dsp:txBody>
      <dsp:txXfrm>
        <a:off x="16984" y="889258"/>
        <a:ext cx="6062032" cy="545894"/>
      </dsp:txXfrm>
    </dsp:sp>
    <dsp:sp modelId="{9A4D0D64-8566-4278-B24C-E14894968A12}">
      <dsp:nvSpPr>
        <dsp:cNvPr id="0" name=""/>
        <dsp:cNvSpPr/>
      </dsp:nvSpPr>
      <dsp:spPr>
        <a:xfrm rot="5400000">
          <a:off x="2939275" y="1466633"/>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ZA" sz="1800" kern="1200" dirty="0">
            <a:latin typeface="Calibri" panose="020F0502020204030204" pitchFamily="34" charset="0"/>
          </a:endParaRPr>
        </a:p>
      </dsp:txBody>
      <dsp:txXfrm rot="-5400000">
        <a:off x="2969718" y="1488378"/>
        <a:ext cx="156562" cy="152214"/>
      </dsp:txXfrm>
    </dsp:sp>
    <dsp:sp modelId="{A18FD813-CBF4-4437-A2A5-A7BCDD45FED7}">
      <dsp:nvSpPr>
        <dsp:cNvPr id="0" name=""/>
        <dsp:cNvSpPr/>
      </dsp:nvSpPr>
      <dsp:spPr>
        <a:xfrm>
          <a:off x="0" y="1742068"/>
          <a:ext cx="6096000" cy="579862"/>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rPr>
            <a:t>3. Conduct training</a:t>
          </a:r>
          <a:endParaRPr lang="en-ZA" sz="2800" kern="1200" dirty="0">
            <a:latin typeface="Calibri" panose="020F0502020204030204" pitchFamily="34" charset="0"/>
          </a:endParaRPr>
        </a:p>
      </dsp:txBody>
      <dsp:txXfrm>
        <a:off x="16984" y="1759052"/>
        <a:ext cx="6062032" cy="545894"/>
      </dsp:txXfrm>
    </dsp:sp>
    <dsp:sp modelId="{6D161193-AD5D-45B6-B67A-7BEECE9456C5}">
      <dsp:nvSpPr>
        <dsp:cNvPr id="0" name=""/>
        <dsp:cNvSpPr/>
      </dsp:nvSpPr>
      <dsp:spPr>
        <a:xfrm rot="5400000">
          <a:off x="2939275" y="2336428"/>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ZA" sz="1800" kern="1200" dirty="0">
            <a:latin typeface="Calibri" panose="020F0502020204030204" pitchFamily="34" charset="0"/>
          </a:endParaRPr>
        </a:p>
      </dsp:txBody>
      <dsp:txXfrm rot="-5400000">
        <a:off x="2969718" y="2358173"/>
        <a:ext cx="156562" cy="152214"/>
      </dsp:txXfrm>
    </dsp:sp>
    <dsp:sp modelId="{65DFA78E-7A17-4974-B07D-973314C3F83C}">
      <dsp:nvSpPr>
        <dsp:cNvPr id="0" name=""/>
        <dsp:cNvSpPr/>
      </dsp:nvSpPr>
      <dsp:spPr>
        <a:xfrm>
          <a:off x="0" y="2611862"/>
          <a:ext cx="6096000" cy="579862"/>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rPr>
            <a:t>4. Record progress</a:t>
          </a:r>
          <a:endParaRPr lang="en-ZA" sz="2800" kern="1200" dirty="0">
            <a:latin typeface="Calibri" panose="020F0502020204030204" pitchFamily="34" charset="0"/>
          </a:endParaRPr>
        </a:p>
      </dsp:txBody>
      <dsp:txXfrm>
        <a:off x="16984" y="2628846"/>
        <a:ext cx="6062032" cy="545894"/>
      </dsp:txXfrm>
    </dsp:sp>
    <dsp:sp modelId="{51C86150-D666-47CA-AD67-A81574783ECC}">
      <dsp:nvSpPr>
        <dsp:cNvPr id="0" name=""/>
        <dsp:cNvSpPr/>
      </dsp:nvSpPr>
      <dsp:spPr>
        <a:xfrm rot="5400000">
          <a:off x="2939275" y="3206222"/>
          <a:ext cx="217448" cy="260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endParaRPr lang="en-ZA" sz="1800" kern="1200" dirty="0">
            <a:latin typeface="Calibri" panose="020F0502020204030204" pitchFamily="34" charset="0"/>
          </a:endParaRPr>
        </a:p>
      </dsp:txBody>
      <dsp:txXfrm rot="-5400000">
        <a:off x="2969718" y="3227967"/>
        <a:ext cx="156562" cy="152214"/>
      </dsp:txXfrm>
    </dsp:sp>
    <dsp:sp modelId="{C31A7291-DCB6-4EDF-AC6C-63F0F37C2AC5}">
      <dsp:nvSpPr>
        <dsp:cNvPr id="0" name=""/>
        <dsp:cNvSpPr/>
      </dsp:nvSpPr>
      <dsp:spPr>
        <a:xfrm>
          <a:off x="0" y="3481657"/>
          <a:ext cx="6096000" cy="579862"/>
        </a:xfrm>
        <a:prstGeom prst="roundRect">
          <a:avLst>
            <a:gd name="adj" fmla="val 10000"/>
          </a:avLst>
        </a:prstGeom>
        <a:blipFill>
          <a:blip xmlns:r="http://schemas.openxmlformats.org/officeDocument/2006/relationships" r:embed="rId1">
            <a:duotone>
              <a:schemeClr val="accent2">
                <a:shade val="22000"/>
                <a:satMod val="160000"/>
              </a:schemeClr>
              <a:schemeClr val="accent2">
                <a:shade val="45000"/>
                <a:satMod val="100000"/>
              </a:schemeClr>
            </a:duotone>
          </a:blip>
          <a:tile tx="0" ty="0" sx="65000" sy="65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rPr>
            <a:t>5. Evaluate services provided</a:t>
          </a:r>
          <a:endParaRPr lang="en-ZA" sz="2800" kern="1200" dirty="0">
            <a:latin typeface="Calibri" panose="020F0502020204030204" pitchFamily="34" charset="0"/>
          </a:endParaRPr>
        </a:p>
      </dsp:txBody>
      <dsp:txXfrm>
        <a:off x="16984" y="3498641"/>
        <a:ext cx="6062032" cy="5458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latin typeface="Calibri" panose="020F0502020204030204" pitchFamily="34" charset="0"/>
            </a:endParaRPr>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latin typeface="Calibri" panose="020F0502020204030204" pitchFamily="34" charset="0"/>
              </a:rPr>
              <a:pPr/>
              <a:t>2017/08/20</a:t>
            </a:fld>
            <a:endParaRPr lang="en-ZA" dirty="0">
              <a:latin typeface="Calibri" panose="020F0502020204030204" pitchFamily="34" charset="0"/>
            </a:endParaRPr>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latin typeface="Calibri" panose="020F0502020204030204" pitchFamily="34" charset="0"/>
            </a:endParaRPr>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latin typeface="Calibri" panose="020F0502020204030204" pitchFamily="34" charset="0"/>
              </a:rPr>
              <a:pPr/>
              <a:t>‹#›</a:t>
            </a:fld>
            <a:endParaRPr lang="en-ZA" dirty="0">
              <a:latin typeface="Calibri" panose="020F0502020204030204" pitchFamily="34" charset="0"/>
            </a:endParaRPr>
          </a:p>
        </p:txBody>
      </p:sp>
    </p:spTree>
    <p:extLst>
      <p:ext uri="{BB962C8B-B14F-4D97-AF65-F5344CB8AC3E}">
        <p14:creationId xmlns:p14="http://schemas.microsoft.com/office/powerpoint/2010/main" val="16483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atin typeface="Calibri" panose="020F0502020204030204" pitchFamily="34" charset="0"/>
              </a:defRPr>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atin typeface="Calibri" panose="020F0502020204030204" pitchFamily="34" charset="0"/>
              </a:defRPr>
            </a:lvl1pPr>
          </a:lstStyle>
          <a:p>
            <a:fld id="{7C1F5CC3-43A9-4FC9-A98E-AB3544849CDE}" type="datetimeFigureOut">
              <a:rPr lang="en-ZA" smtClean="0"/>
              <a:pPr/>
              <a:t>2017/08/20</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atin typeface="Calibri" panose="020F0502020204030204" pitchFamily="34" charset="0"/>
              </a:defRPr>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atin typeface="Calibri" panose="020F0502020204030204" pitchFamily="34" charset="0"/>
              </a:defRPr>
            </a:lvl1pPr>
          </a:lstStyle>
          <a:p>
            <a:fld id="{284FEFDE-B284-4E28-A845-D955150CEFBF}" type="slidenum">
              <a:rPr lang="en-ZA" smtClean="0"/>
              <a:pPr/>
              <a:t>‹#›</a:t>
            </a:fld>
            <a:endParaRPr lang="en-ZA" dirty="0"/>
          </a:p>
        </p:txBody>
      </p:sp>
    </p:spTree>
    <p:extLst>
      <p:ext uri="{BB962C8B-B14F-4D97-AF65-F5344CB8AC3E}">
        <p14:creationId xmlns:p14="http://schemas.microsoft.com/office/powerpoint/2010/main" val="2986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pPr/>
              <a:t>66</a:t>
            </a:fld>
            <a:endParaRPr lang="en-ZA"/>
          </a:p>
        </p:txBody>
      </p:sp>
    </p:spTree>
    <p:extLst>
      <p:ext uri="{BB962C8B-B14F-4D97-AF65-F5344CB8AC3E}">
        <p14:creationId xmlns:p14="http://schemas.microsoft.com/office/powerpoint/2010/main" val="30724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112</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113</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114</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84FEFDE-B284-4E28-A845-D955150CEFBF}" type="slidenum">
              <a:rPr lang="en-ZA" smtClean="0"/>
              <a:pPr/>
              <a:t>120</a:t>
            </a:fld>
            <a:endParaRPr lang="en-ZA"/>
          </a:p>
        </p:txBody>
      </p:sp>
    </p:spTree>
    <p:extLst>
      <p:ext uri="{BB962C8B-B14F-4D97-AF65-F5344CB8AC3E}">
        <p14:creationId xmlns:p14="http://schemas.microsoft.com/office/powerpoint/2010/main" val="25255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84FEFDE-B284-4E28-A845-D955150CEFBF}" type="slidenum">
              <a:rPr lang="en-ZA" smtClean="0"/>
              <a:pPr/>
              <a:t>126</a:t>
            </a:fld>
            <a:endParaRPr lang="en-ZA"/>
          </a:p>
        </p:txBody>
      </p:sp>
    </p:spTree>
    <p:extLst>
      <p:ext uri="{BB962C8B-B14F-4D97-AF65-F5344CB8AC3E}">
        <p14:creationId xmlns:p14="http://schemas.microsoft.com/office/powerpoint/2010/main" val="189905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84FEFDE-B284-4E28-A845-D955150CEFBF}" type="slidenum">
              <a:rPr lang="en-ZA" smtClean="0"/>
              <a:pPr/>
              <a:t>129</a:t>
            </a:fld>
            <a:endParaRPr lang="en-ZA"/>
          </a:p>
        </p:txBody>
      </p:sp>
    </p:spTree>
    <p:extLst>
      <p:ext uri="{BB962C8B-B14F-4D97-AF65-F5344CB8AC3E}">
        <p14:creationId xmlns:p14="http://schemas.microsoft.com/office/powerpoint/2010/main" val="106734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284FEFDE-B284-4E28-A845-D955150CEFBF}" type="slidenum">
              <a:rPr lang="en-ZA" smtClean="0"/>
              <a:pPr/>
              <a:t>201</a:t>
            </a:fld>
            <a:endParaRPr lang="en-ZA"/>
          </a:p>
        </p:txBody>
      </p:sp>
    </p:spTree>
    <p:extLst>
      <p:ext uri="{BB962C8B-B14F-4D97-AF65-F5344CB8AC3E}">
        <p14:creationId xmlns:p14="http://schemas.microsoft.com/office/powerpoint/2010/main" val="356725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68</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69</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70</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71</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73</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74</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98</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FEFDE-B284-4E28-A845-D955150CEFBF}" type="slidenum">
              <a:rPr lang="en-ZA" smtClean="0">
                <a:solidFill>
                  <a:prstClr val="black"/>
                </a:solidFill>
              </a:rPr>
              <a:pPr/>
              <a:t>99</a:t>
            </a:fld>
            <a:endParaRPr lang="en-ZA">
              <a:solidFill>
                <a:prstClr val="black"/>
              </a:solidFill>
            </a:endParaRPr>
          </a:p>
        </p:txBody>
      </p:sp>
    </p:spTree>
    <p:extLst>
      <p:ext uri="{BB962C8B-B14F-4D97-AF65-F5344CB8AC3E}">
        <p14:creationId xmlns:p14="http://schemas.microsoft.com/office/powerpoint/2010/main" val="307242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3" name="Rounded Rectangle 12"/>
          <p:cNvSpPr/>
          <p:nvPr/>
        </p:nvSpPr>
        <p:spPr>
          <a:xfrm>
            <a:off x="100862" y="18094"/>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Subtitle 8"/>
          <p:cNvSpPr>
            <a:spLocks noGrp="1"/>
          </p:cNvSpPr>
          <p:nvPr>
            <p:ph type="subTitle" idx="1"/>
          </p:nvPr>
        </p:nvSpPr>
        <p:spPr>
          <a:xfrm>
            <a:off x="1373299" y="3200400"/>
            <a:ext cx="6400800" cy="1600200"/>
          </a:xfrm>
        </p:spPr>
        <p:txBody>
          <a:bodyPr>
            <a:normAutofit/>
          </a:bodyPr>
          <a:lstStyle>
            <a:lvl1pPr marL="0" indent="0" algn="ctr">
              <a:buNone/>
              <a:defRPr sz="2400" b="1">
                <a:solidFill>
                  <a:srgbClr val="008080"/>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987824" y="6381328"/>
            <a:ext cx="3024335" cy="320080"/>
          </a:xfrm>
          <a:prstGeom prst="rect">
            <a:avLst/>
          </a:prstGeo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3" name="Picture 2" descr="A close up of a sign&#10;&#10;Description generated with high confidence">
            <a:extLst>
              <a:ext uri="{FF2B5EF4-FFF2-40B4-BE49-F238E27FC236}">
                <a16:creationId xmlns:a16="http://schemas.microsoft.com/office/drawing/2014/main" id="{56B77FDF-86A2-426D-887B-6B25FF07F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479" y="6127467"/>
            <a:ext cx="864000" cy="541893"/>
          </a:xfrm>
          <a:prstGeom prst="rect">
            <a:avLst/>
          </a:prstGeom>
        </p:spPr>
      </p:pic>
    </p:spTree>
    <p:extLst>
      <p:ext uri="{BB962C8B-B14F-4D97-AF65-F5344CB8AC3E}">
        <p14:creationId xmlns:p14="http://schemas.microsoft.com/office/powerpoint/2010/main" val="34088084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2017/08/20</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2737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2017/08/20</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88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anose="020F0502020204030204"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2017/08/20</a:t>
            </a:fld>
            <a:endParaRPr lang="en-ZA"/>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defRPr sz="2400">
                <a:effectLst/>
                <a:latin typeface="Calibri" panose="020F0502020204030204" pitchFamily="34" charset="0"/>
              </a:defRPr>
            </a:lvl1pPr>
            <a:lvl2pPr marL="720725" indent="-366713">
              <a:defRPr sz="2400">
                <a:effectLst/>
                <a:latin typeface="Calibri" panose="020F0502020204030204" pitchFamily="34" charset="0"/>
              </a:defRPr>
            </a:lvl2pPr>
            <a:lvl3pPr marL="1074738" indent="-354013">
              <a:defRPr sz="2400">
                <a:effectLst/>
                <a:latin typeface="Calibri" panose="020F0502020204030204" pitchFamily="34" charset="0"/>
              </a:defRPr>
            </a:lvl3pPr>
            <a:lvl4pPr marL="1439863" indent="-365125">
              <a:defRPr sz="2400">
                <a:effectLst/>
                <a:latin typeface="Calibri" panose="020F0502020204030204" pitchFamily="34" charset="0"/>
              </a:defRPr>
            </a:lvl4pPr>
            <a:lvl5pPr marL="1793875" indent="-354013">
              <a:defRPr sz="2400">
                <a:effectLst/>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74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0" name="Rounded Rectangle 9"/>
          <p:cNvSpPr/>
          <p:nvPr/>
        </p:nvSpPr>
        <p:spPr>
          <a:xfrm>
            <a:off x="68059" y="0"/>
            <a:ext cx="9013372" cy="675066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anose="020F0502020204030204"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a:extLst>
              <a:ext uri="{FF2B5EF4-FFF2-40B4-BE49-F238E27FC236}">
                <a16:creationId xmlns:a16="http://schemas.microsoft.com/office/drawing/2014/main" id="{A32BE3D5-D9A8-4DE5-BC1F-C7D5BF8A1D9C}"/>
              </a:ext>
            </a:extLst>
          </p:cNvPr>
          <p:cNvPicPr>
            <a:picLocks noChangeAspect="1"/>
          </p:cNvPicPr>
          <p:nvPr userDrawn="1"/>
        </p:nvPicPr>
        <p:blipFill>
          <a:blip r:embed="rId2"/>
          <a:stretch>
            <a:fillRect/>
          </a:stretch>
        </p:blipFill>
        <p:spPr>
          <a:xfrm>
            <a:off x="3239908" y="6423826"/>
            <a:ext cx="2664183" cy="384081"/>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1A5C89F5-B10B-4B96-B28F-429E50A25B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9597" y="6208776"/>
            <a:ext cx="864000" cy="541893"/>
          </a:xfrm>
          <a:prstGeom prst="rect">
            <a:avLst/>
          </a:prstGeom>
        </p:spPr>
      </p:pic>
    </p:spTree>
    <p:extLst>
      <p:ext uri="{BB962C8B-B14F-4D97-AF65-F5344CB8AC3E}">
        <p14:creationId xmlns:p14="http://schemas.microsoft.com/office/powerpoint/2010/main" val="4083614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76038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7715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39025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426837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3046591" y="1658802"/>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AA6E0785-C3F8-45C0-A837-FC8DC2579991}"/>
              </a:ext>
            </a:extLst>
          </p:cNvPr>
          <p:cNvPicPr>
            <a:picLocks noChangeAspect="1"/>
          </p:cNvPicPr>
          <p:nvPr userDrawn="1"/>
        </p:nvPicPr>
        <p:blipFill>
          <a:blip r:embed="rId2"/>
          <a:stretch>
            <a:fillRect/>
          </a:stretch>
        </p:blipFill>
        <p:spPr>
          <a:xfrm>
            <a:off x="3239908" y="6422468"/>
            <a:ext cx="2664183" cy="384081"/>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C42578E4-341D-47A7-A007-44CB7E7070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800" y="6206053"/>
            <a:ext cx="864000" cy="541893"/>
          </a:xfrm>
          <a:prstGeom prst="rect">
            <a:avLst/>
          </a:prstGeom>
        </p:spPr>
      </p:pic>
    </p:spTree>
    <p:extLst>
      <p:ext uri="{BB962C8B-B14F-4D97-AF65-F5344CB8AC3E}">
        <p14:creationId xmlns:p14="http://schemas.microsoft.com/office/powerpoint/2010/main" val="20041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6402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8" name="Rounded Rectangle 7"/>
          <p:cNvSpPr/>
          <p:nvPr/>
        </p:nvSpPr>
        <p:spPr>
          <a:xfrm>
            <a:off x="65314" y="128257"/>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Calibri" panose="020F0502020204030204" pitchFamily="34" charset="0"/>
              </a:defRPr>
            </a:lvl1pPr>
          </a:lstStyle>
          <a:p>
            <a:fld id="{744EAEA5-7BFB-4BF3-B902-218CE399D210}" type="datetimeFigureOut">
              <a:rPr lang="en-ZA" smtClean="0"/>
              <a:pPr/>
              <a:t>2017/08/20</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Calibri" panose="020F0502020204030204" pitchFamily="34" charset="0"/>
                <a:ea typeface="+mj-ea"/>
                <a:cs typeface="+mj-cs"/>
              </a:defRPr>
            </a:lvl1pPr>
          </a:lstStyle>
          <a:p>
            <a:fld id="{042AED99-7FB4-404E-8A97-64753DCE42EC}" type="slidenum">
              <a:rPr lang="en-US" smtClean="0"/>
              <a:pPr/>
              <a:t>‹#›</a:t>
            </a:fld>
            <a:endParaRPr lang="en-US" dirty="0"/>
          </a:p>
        </p:txBody>
      </p:sp>
      <p:pic>
        <p:nvPicPr>
          <p:cNvPr id="2" name="Picture 1">
            <a:extLst>
              <a:ext uri="{FF2B5EF4-FFF2-40B4-BE49-F238E27FC236}">
                <a16:creationId xmlns:a16="http://schemas.microsoft.com/office/drawing/2014/main" id="{0E84F23B-4550-4916-9367-62EA0337459E}"/>
              </a:ext>
            </a:extLst>
          </p:cNvPr>
          <p:cNvPicPr>
            <a:picLocks noChangeAspect="1"/>
          </p:cNvPicPr>
          <p:nvPr userDrawn="1"/>
        </p:nvPicPr>
        <p:blipFill>
          <a:blip r:embed="rId13"/>
          <a:stretch>
            <a:fillRect/>
          </a:stretch>
        </p:blipFill>
        <p:spPr>
          <a:xfrm>
            <a:off x="3245080" y="6437584"/>
            <a:ext cx="2664183" cy="384081"/>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id="{8CF63BC1-6D08-437F-B8AD-0BF6FCE628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14690" y="6199475"/>
            <a:ext cx="864000" cy="541893"/>
          </a:xfrm>
          <a:prstGeom prst="rect">
            <a:avLst/>
          </a:prstGeom>
        </p:spPr>
      </p:pic>
    </p:spTree>
    <p:extLst>
      <p:ext uri="{BB962C8B-B14F-4D97-AF65-F5344CB8AC3E}">
        <p14:creationId xmlns:p14="http://schemas.microsoft.com/office/powerpoint/2010/main" val="236843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000" b="1" kern="1200">
          <a:solidFill>
            <a:srgbClr val="008080"/>
          </a:solidFill>
          <a:latin typeface="Calibri" panose="020F0502020204030204"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3299" y="3200400"/>
            <a:ext cx="6400800" cy="2820888"/>
          </a:xfrm>
        </p:spPr>
        <p:txBody>
          <a:bodyPr>
            <a:normAutofit lnSpcReduction="10000"/>
          </a:bodyPr>
          <a:lstStyle/>
          <a:p>
            <a:r>
              <a:rPr lang="en-ZA" dirty="0"/>
              <a:t>Facilitate learning using a variety of given methodologies</a:t>
            </a:r>
          </a:p>
          <a:p>
            <a:endParaRPr lang="en-ZA" dirty="0"/>
          </a:p>
          <a:p>
            <a:endParaRPr lang="en-ZA" dirty="0"/>
          </a:p>
          <a:p>
            <a:br>
              <a:rPr lang="en-ZA" dirty="0"/>
            </a:br>
            <a:r>
              <a:rPr lang="en-ZA" dirty="0"/>
              <a:t>Unit Standard ID 117871</a:t>
            </a:r>
            <a:br>
              <a:rPr lang="en-ZA" dirty="0"/>
            </a:br>
            <a:r>
              <a:rPr lang="en-ZA" dirty="0"/>
              <a:t>NQF Level 5 |Credits 10</a:t>
            </a:r>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a:t>
            </a:fld>
            <a:endParaRPr lang="en-ZA"/>
          </a:p>
        </p:txBody>
      </p:sp>
      <p:sp>
        <p:nvSpPr>
          <p:cNvPr id="5" name="Title 4"/>
          <p:cNvSpPr>
            <a:spLocks noGrp="1"/>
          </p:cNvSpPr>
          <p:nvPr>
            <p:ph type="ctrTitle"/>
          </p:nvPr>
        </p:nvSpPr>
        <p:spPr/>
        <p:txBody>
          <a:bodyPr/>
          <a:lstStyle/>
          <a:p>
            <a:r>
              <a:rPr lang="en-ZA" dirty="0"/>
              <a:t>Facilitator Training Program</a:t>
            </a:r>
          </a:p>
        </p:txBody>
      </p:sp>
      <p:pic>
        <p:nvPicPr>
          <p:cNvPr id="3" name="Picture 2">
            <a:extLst>
              <a:ext uri="{FF2B5EF4-FFF2-40B4-BE49-F238E27FC236}">
                <a16:creationId xmlns:a16="http://schemas.microsoft.com/office/drawing/2014/main" id="{5C6D9978-24BF-4A39-8192-FB7EDD300E77}"/>
              </a:ext>
            </a:extLst>
          </p:cNvPr>
          <p:cNvPicPr>
            <a:picLocks noChangeAspect="1"/>
          </p:cNvPicPr>
          <p:nvPr/>
        </p:nvPicPr>
        <p:blipFill>
          <a:blip r:embed="rId2"/>
          <a:stretch>
            <a:fillRect/>
          </a:stretch>
        </p:blipFill>
        <p:spPr>
          <a:xfrm>
            <a:off x="3241607" y="6431866"/>
            <a:ext cx="2664183" cy="384081"/>
          </a:xfrm>
          <a:prstGeom prst="rect">
            <a:avLst/>
          </a:prstGeom>
        </p:spPr>
      </p:pic>
    </p:spTree>
    <p:extLst>
      <p:ext uri="{BB962C8B-B14F-4D97-AF65-F5344CB8AC3E}">
        <p14:creationId xmlns:p14="http://schemas.microsoft.com/office/powerpoint/2010/main" val="273826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r>
              <a:rPr lang="en-ZA" dirty="0"/>
              <a:t>This unit standard will provide recognition for those who facilitate or intend to facilitate learning using a variety of given methodologies. Formal recognition will enhance their employability and also provide a means to identify competent learning facilitators. </a:t>
            </a:r>
          </a:p>
          <a:p>
            <a:endParaRPr lang="en-ZA" dirty="0"/>
          </a:p>
        </p:txBody>
      </p:sp>
      <p:pic>
        <p:nvPicPr>
          <p:cNvPr id="6" name="Picture 5">
            <a:extLst>
              <a:ext uri="{FF2B5EF4-FFF2-40B4-BE49-F238E27FC236}">
                <a16:creationId xmlns:a16="http://schemas.microsoft.com/office/drawing/2014/main" id="{9F94FB95-670E-42BA-B225-4156210B05E7}"/>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381007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752"/>
            <a:ext cx="8219256" cy="1008000"/>
          </a:xfrm>
        </p:spPr>
        <p:txBody>
          <a:bodyPr>
            <a:noAutofit/>
          </a:bodyPr>
          <a:lstStyle/>
          <a:p>
            <a:r>
              <a:rPr lang="en-ZA" sz="3200" dirty="0"/>
              <a:t>Adult Education According to Boggs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a:xfrm>
            <a:off x="467544" y="1052736"/>
            <a:ext cx="8219256" cy="4608512"/>
          </a:xfrm>
        </p:spPr>
        <p:txBody>
          <a:bodyPr>
            <a:normAutofit/>
          </a:bodyPr>
          <a:lstStyle/>
          <a:p>
            <a:r>
              <a:rPr lang="en-ZA" sz="2400" dirty="0"/>
              <a:t>According to Boggs (1981) adult educational experiences should enhance personal growth make it easier for adults to adapt to internal and external changes until the end of life.</a:t>
            </a:r>
          </a:p>
          <a:p>
            <a:r>
              <a:rPr lang="en-ZA" sz="2400" dirty="0"/>
              <a:t>Boggs considers adult education as life enhancing when it meets the following criteria:</a:t>
            </a:r>
          </a:p>
          <a:p>
            <a:pPr lvl="1"/>
            <a:r>
              <a:rPr lang="en-ZA" dirty="0"/>
              <a:t>Promotes skill-development and positive self-concept.</a:t>
            </a:r>
          </a:p>
          <a:p>
            <a:pPr lvl="1"/>
            <a:r>
              <a:rPr lang="en-ZA" dirty="0"/>
              <a:t>Helps alleviate fears, prejudice, illusions, and promotes critical thinking about stereotypes, cultural myths, and biased thinking.</a:t>
            </a:r>
          </a:p>
          <a:p>
            <a:pPr lvl="1"/>
            <a:r>
              <a:rPr lang="en-ZA" dirty="0"/>
              <a:t>Promotes creativity.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752"/>
            <a:ext cx="8219256" cy="1008000"/>
          </a:xfrm>
        </p:spPr>
        <p:txBody>
          <a:bodyPr>
            <a:noAutofit/>
          </a:bodyPr>
          <a:lstStyle/>
          <a:p>
            <a:r>
              <a:rPr lang="en-ZA" sz="3200" dirty="0"/>
              <a:t>Adult Education According to Boggs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467544" y="1052736"/>
            <a:ext cx="8219256" cy="4824536"/>
          </a:xfrm>
        </p:spPr>
        <p:txBody>
          <a:bodyPr>
            <a:normAutofit/>
          </a:bodyPr>
          <a:lstStyle/>
          <a:p>
            <a:pPr lvl="1"/>
            <a:r>
              <a:rPr lang="en-ZA" dirty="0"/>
              <a:t>Promotes creativity.</a:t>
            </a:r>
          </a:p>
          <a:p>
            <a:pPr lvl="1"/>
            <a:r>
              <a:rPr lang="en-ZA" dirty="0"/>
              <a:t>Helps the individual move toward personal goals.</a:t>
            </a:r>
          </a:p>
          <a:p>
            <a:pPr lvl="1"/>
            <a:r>
              <a:rPr lang="en-ZA" dirty="0"/>
              <a:t>Helps the individual become more tolerant, generous, sensitive, discerning and understanding.</a:t>
            </a:r>
          </a:p>
          <a:p>
            <a:pPr lvl="1"/>
            <a:r>
              <a:rPr lang="en-ZA" dirty="0"/>
              <a:t>Provides access to greater opportunity.</a:t>
            </a:r>
          </a:p>
          <a:p>
            <a:pPr lvl="1"/>
            <a:r>
              <a:rPr lang="en-ZA" dirty="0"/>
              <a:t>Moves the person closer to his/her full potential.</a:t>
            </a:r>
          </a:p>
          <a:p>
            <a:pPr lvl="1"/>
            <a:r>
              <a:rPr lang="en-ZA" dirty="0"/>
              <a:t>Contributes toward revitalization of positive cultural ideals and traditions.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Adult Education According to Boggs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467544" y="1413296"/>
            <a:ext cx="8219256" cy="4535984"/>
          </a:xfrm>
        </p:spPr>
        <p:txBody>
          <a:bodyPr>
            <a:noAutofit/>
          </a:bodyPr>
          <a:lstStyle/>
          <a:p>
            <a:r>
              <a:rPr lang="en-ZA" sz="2400" dirty="0"/>
              <a:t>According to Boggs, adult education is not life-enhancing when:</a:t>
            </a:r>
          </a:p>
          <a:p>
            <a:pPr lvl="1"/>
            <a:r>
              <a:rPr lang="en-ZA" dirty="0"/>
              <a:t>The learner is given specific views toward controversial issues.</a:t>
            </a:r>
          </a:p>
          <a:p>
            <a:pPr lvl="1"/>
            <a:r>
              <a:rPr lang="en-ZA" dirty="0"/>
              <a:t>The learner is provided with answers rather than arriving at them independently.</a:t>
            </a:r>
          </a:p>
          <a:p>
            <a:pPr lvl="1"/>
            <a:r>
              <a:rPr lang="en-ZA" dirty="0"/>
              <a:t>The learner is not challenged to exceed previous personal performance standards.</a:t>
            </a:r>
          </a:p>
          <a:p>
            <a:pPr lvl="1"/>
            <a:r>
              <a:rPr lang="en-ZA" dirty="0"/>
              <a:t>The learner accumulates information without contextual relevance and interpretive or reflective skill building.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Barriers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r>
              <a:rPr lang="en-ZA" sz="2400" dirty="0"/>
              <a:t>Facilitation plans should cater for possible learning barriers.</a:t>
            </a:r>
          </a:p>
          <a:p>
            <a:r>
              <a:rPr lang="en-ZA" sz="2400" dirty="0"/>
              <a:t>Unlike children and teenagers, adults have many responsibilities that they must balance against the demands of learning.  </a:t>
            </a:r>
          </a:p>
          <a:p>
            <a:r>
              <a:rPr lang="en-ZA" sz="2400" dirty="0"/>
              <a:t>Due to responsibilities, adults have barriers against participating in learning, these could include:</a:t>
            </a:r>
          </a:p>
          <a:p>
            <a:pPr lvl="1"/>
            <a:r>
              <a:rPr lang="en-ZA" dirty="0"/>
              <a:t>Lack of time, money, confidence, or interest, lack of information about opportunities to learn, scheduling problems, "red tape," and problems with child care and transportation.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Barriers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sz="2400" dirty="0"/>
              <a:t>What motivates adult learners?  </a:t>
            </a:r>
          </a:p>
          <a:p>
            <a:pPr lvl="1"/>
            <a:r>
              <a:rPr lang="en-ZA" dirty="0"/>
              <a:t>Requirement for competence or licensing, </a:t>
            </a:r>
          </a:p>
          <a:p>
            <a:pPr lvl="1"/>
            <a:r>
              <a:rPr lang="en-ZA" dirty="0"/>
              <a:t>Promotion, </a:t>
            </a:r>
          </a:p>
          <a:p>
            <a:pPr lvl="1"/>
            <a:r>
              <a:rPr lang="en-ZA" dirty="0"/>
              <a:t>Job enrichment, </a:t>
            </a:r>
          </a:p>
          <a:p>
            <a:pPr lvl="1"/>
            <a:r>
              <a:rPr lang="en-ZA" dirty="0"/>
              <a:t>A need to maintain old skills or learn new ones,</a:t>
            </a:r>
          </a:p>
          <a:p>
            <a:pPr lvl="0">
              <a:buClr>
                <a:srgbClr val="000066"/>
              </a:buClr>
            </a:pPr>
            <a:r>
              <a:rPr lang="en-ZA" sz="2400" dirty="0">
                <a:solidFill>
                  <a:srgbClr val="000066"/>
                </a:solidFill>
              </a:rPr>
              <a:t>How to motivate adult learners:</a:t>
            </a:r>
          </a:p>
          <a:p>
            <a:pPr lvl="1"/>
            <a:r>
              <a:rPr lang="en-ZA" dirty="0">
                <a:solidFill>
                  <a:srgbClr val="000066"/>
                </a:solidFill>
              </a:rPr>
              <a:t>Learn why learners are enrolled. </a:t>
            </a:r>
          </a:p>
          <a:p>
            <a:pPr lvl="1"/>
            <a:r>
              <a:rPr lang="en-ZA" dirty="0">
                <a:solidFill>
                  <a:srgbClr val="000066"/>
                </a:solidFill>
              </a:rPr>
              <a:t>Discover what is keeping them from learning.</a:t>
            </a:r>
          </a:p>
          <a:p>
            <a:pPr lvl="1"/>
            <a:r>
              <a:rPr lang="en-ZA" dirty="0">
                <a:solidFill>
                  <a:srgbClr val="000066"/>
                </a:solidFill>
              </a:rPr>
              <a:t>Plan motivating strategies.</a:t>
            </a:r>
          </a:p>
          <a:p>
            <a:pPr lvl="1"/>
            <a:r>
              <a:rPr lang="en-ZA" dirty="0">
                <a:solidFill>
                  <a:srgbClr val="000066"/>
                </a:solidFill>
              </a:rPr>
              <a:t>Possible expected promotion.</a:t>
            </a:r>
          </a:p>
          <a:p>
            <a:pPr marL="354012" lvl="1" indent="0">
              <a:buNone/>
            </a:pPr>
            <a:endParaRPr lang="en-ZA" sz="1800" dirty="0"/>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Barriers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a:xfrm>
            <a:off x="467544" y="1413296"/>
            <a:ext cx="8219256" cy="2519760"/>
          </a:xfrm>
        </p:spPr>
        <p:txBody>
          <a:bodyPr>
            <a:normAutofit/>
          </a:bodyPr>
          <a:lstStyle/>
          <a:p>
            <a:r>
              <a:rPr lang="en-ZA" sz="2400" dirty="0"/>
              <a:t>Learners can defend against learning for the following reasons:</a:t>
            </a:r>
          </a:p>
          <a:p>
            <a:pPr lvl="1"/>
            <a:r>
              <a:rPr lang="en-ZA" dirty="0"/>
              <a:t>Sources.</a:t>
            </a:r>
          </a:p>
          <a:p>
            <a:pPr lvl="1"/>
            <a:r>
              <a:rPr lang="en-ZA" dirty="0"/>
              <a:t>Content.</a:t>
            </a:r>
          </a:p>
          <a:p>
            <a:pPr lvl="1"/>
            <a:r>
              <a:rPr lang="en-ZA" dirty="0"/>
              <a:t>Message delivery.</a:t>
            </a:r>
          </a:p>
          <a:p>
            <a:endParaRPr lang="en-ZA" sz="2400" dirty="0"/>
          </a:p>
        </p:txBody>
      </p:sp>
      <p:pic>
        <p:nvPicPr>
          <p:cNvPr id="6" name="Picture 5"/>
          <p:cNvPicPr>
            <a:picLocks noChangeAspect="1"/>
          </p:cNvPicPr>
          <p:nvPr/>
        </p:nvPicPr>
        <p:blipFill>
          <a:blip r:embed="rId2"/>
          <a:stretch>
            <a:fillRect/>
          </a:stretch>
        </p:blipFill>
        <p:spPr>
          <a:xfrm>
            <a:off x="2187333" y="3560544"/>
            <a:ext cx="4779678" cy="21581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Defending Against Sources – 1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a:xfrm>
            <a:off x="467544" y="1413296"/>
            <a:ext cx="8219256" cy="2951808"/>
          </a:xfrm>
        </p:spPr>
        <p:txBody>
          <a:bodyPr>
            <a:normAutofit/>
          </a:bodyPr>
          <a:lstStyle/>
          <a:p>
            <a:r>
              <a:rPr lang="en-ZA" sz="2400" b="1" dirty="0"/>
              <a:t>Personality traits </a:t>
            </a:r>
            <a:r>
              <a:rPr lang="en-ZA" sz="2400" dirty="0"/>
              <a:t>are frequent targets of learning defences.  </a:t>
            </a:r>
          </a:p>
          <a:p>
            <a:pPr lvl="1"/>
            <a:r>
              <a:rPr lang="en-ZA" dirty="0"/>
              <a:t>The learner may “tune out” because the person who is speaking, writing, facilitating, or mentoring is too arrogant, too wimpy, too timid, too quirky, or too whatever it is that the learner doesn’t 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Defending Against Sources – 2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467544" y="1413296"/>
            <a:ext cx="8219256" cy="2663776"/>
          </a:xfrm>
        </p:spPr>
        <p:txBody>
          <a:bodyPr>
            <a:normAutofit/>
          </a:bodyPr>
          <a:lstStyle/>
          <a:p>
            <a:r>
              <a:rPr lang="en-ZA" sz="2400" b="1" dirty="0"/>
              <a:t>Stereotyping</a:t>
            </a:r>
            <a:r>
              <a:rPr lang="en-ZA" sz="2400" dirty="0"/>
              <a:t> is also a common defence against learning.  </a:t>
            </a:r>
          </a:p>
          <a:p>
            <a:pPr lvl="1"/>
            <a:r>
              <a:rPr lang="en-ZA" dirty="0"/>
              <a:t>Race.</a:t>
            </a:r>
          </a:p>
          <a:p>
            <a:pPr lvl="1"/>
            <a:r>
              <a:rPr lang="en-ZA" dirty="0"/>
              <a:t>Lifestyle / sexual orientation.</a:t>
            </a:r>
          </a:p>
          <a:p>
            <a:pPr lvl="1"/>
            <a:r>
              <a:rPr lang="en-ZA" dirty="0"/>
              <a:t>Culture / religion.</a:t>
            </a:r>
          </a:p>
          <a:p>
            <a:pPr lvl="1"/>
            <a:r>
              <a:rPr lang="en-ZA" dirty="0"/>
              <a:t>Credentials.</a:t>
            </a:r>
          </a:p>
          <a:p>
            <a:endParaRPr lang="en-ZA" sz="2400" dirty="0"/>
          </a:p>
        </p:txBody>
      </p:sp>
      <p:pic>
        <p:nvPicPr>
          <p:cNvPr id="6" name="Picture 5"/>
          <p:cNvPicPr>
            <a:picLocks noChangeAspect="1"/>
          </p:cNvPicPr>
          <p:nvPr/>
        </p:nvPicPr>
        <p:blipFill>
          <a:blip r:embed="rId2"/>
          <a:stretch>
            <a:fillRect/>
          </a:stretch>
        </p:blipFill>
        <p:spPr>
          <a:xfrm>
            <a:off x="2336698" y="4149654"/>
            <a:ext cx="4480948" cy="1871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Defending Against Sources – 3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sz="2400" b="1" dirty="0"/>
              <a:t>Status</a:t>
            </a:r>
            <a:r>
              <a:rPr lang="en-ZA" sz="2400" dirty="0"/>
              <a:t> may also be defended against.  </a:t>
            </a:r>
          </a:p>
          <a:p>
            <a:pPr lvl="1"/>
            <a:r>
              <a:rPr lang="en-ZA" dirty="0"/>
              <a:t>Someone who is lower on the organisational chart or younger than the learner.</a:t>
            </a:r>
          </a:p>
          <a:p>
            <a:r>
              <a:rPr lang="en-ZA" sz="2400" dirty="0"/>
              <a:t>One of the most common content issues is </a:t>
            </a:r>
            <a:r>
              <a:rPr lang="en-ZA" sz="2400" b="1" dirty="0"/>
              <a:t>belief conflict</a:t>
            </a:r>
            <a:r>
              <a:rPr lang="en-ZA" sz="2400" dirty="0"/>
              <a:t>.  </a:t>
            </a:r>
          </a:p>
          <a:p>
            <a:pPr lvl="1"/>
            <a:r>
              <a:rPr lang="en-ZA" dirty="0"/>
              <a:t>Learners are more likely to defend against learning what they're hearing goes against their own beliefs.</a:t>
            </a:r>
            <a:endParaRPr lang="en-ZA" b="1" dirty="0"/>
          </a:p>
          <a:p>
            <a:pPr fontAlgn="base" hangingPunct="0"/>
            <a:r>
              <a:rPr lang="en-ZA" sz="2400" b="1" dirty="0"/>
              <a:t>Extra effort</a:t>
            </a:r>
            <a:r>
              <a:rPr lang="en-ZA" sz="2400" dirty="0"/>
              <a:t> messages </a:t>
            </a:r>
          </a:p>
          <a:p>
            <a:pPr lvl="1" fontAlgn="base" hangingPunct="0"/>
            <a:r>
              <a:rPr lang="en-ZA" dirty="0"/>
              <a:t>Ones that may cause more work for the learner are defended against, too.</a:t>
            </a:r>
          </a:p>
          <a:p>
            <a:r>
              <a:rPr lang="en-ZA" sz="2400" dirty="0"/>
              <a:t>Messages that cause </a:t>
            </a:r>
            <a:r>
              <a:rPr lang="en-ZA" sz="2400" b="1" dirty="0"/>
              <a:t>embarrassment</a:t>
            </a:r>
            <a:r>
              <a:rPr lang="en-ZA" sz="2400" dirty="0"/>
              <a:t> also raise barriers</a:t>
            </a:r>
          </a:p>
          <a:p>
            <a:pPr lvl="1"/>
            <a:r>
              <a:rPr lang="en-ZA" dirty="0"/>
              <a:t>When someone points out that the learner is doing something inappropriately, inadequately, inefficiently or incorrectly, the learner’s pride may prevent him/her from responding to the message.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Defending Against Message Delivery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r>
              <a:rPr lang="en-ZA" sz="2400" dirty="0"/>
              <a:t>The way a message is delivered can be central to a learner’s defending activities.</a:t>
            </a:r>
          </a:p>
          <a:p>
            <a:pPr lvl="1" fontAlgn="base"/>
            <a:r>
              <a:rPr lang="en-ZA" b="1" dirty="0"/>
              <a:t>Past experience.</a:t>
            </a:r>
          </a:p>
          <a:p>
            <a:pPr lvl="2" fontAlgn="base"/>
            <a:r>
              <a:rPr lang="en-ZA" sz="2400" dirty="0"/>
              <a:t>A person who had terrible school experiences may likely defend against any classroom instruction in the future. </a:t>
            </a:r>
          </a:p>
          <a:p>
            <a:pPr lvl="1" fontAlgn="base"/>
            <a:r>
              <a:rPr lang="en-ZA" b="1" dirty="0"/>
              <a:t>Delivery beliefs. </a:t>
            </a:r>
          </a:p>
          <a:p>
            <a:pPr lvl="2" fontAlgn="base"/>
            <a:r>
              <a:rPr lang="en-ZA" sz="2400" dirty="0"/>
              <a:t>Learners develop beliefs such as “You can't learn anything from television,” “You can't learn in a workshop that isn't fun,” “I'm a kinaesthetic learner; I can't learn from reading.” </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r>
              <a:rPr lang="en-ZA" dirty="0"/>
              <a:t>Learners should already be competent in the specific area in which they will be facilitating.</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564" y="3328529"/>
            <a:ext cx="3487216" cy="276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External Barriers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p:txBody>
          <a:bodyPr>
            <a:normAutofit/>
          </a:bodyPr>
          <a:lstStyle/>
          <a:p>
            <a:pPr fontAlgn="base" hangingPunct="0"/>
            <a:r>
              <a:rPr lang="en-ZA" dirty="0"/>
              <a:t>External barriers act to weaken the learner’s motivation, thereby reducing the learner’s energy for learning.</a:t>
            </a:r>
          </a:p>
          <a:p>
            <a:pPr fontAlgn="base" hangingPunct="0"/>
            <a:r>
              <a:rPr lang="en-ZA" dirty="0"/>
              <a:t>Learning obstacles are best dealt with when seen as </a:t>
            </a:r>
            <a:r>
              <a:rPr lang="en-ZA" b="1" dirty="0"/>
              <a:t>goal-specific</a:t>
            </a:r>
            <a:r>
              <a:rPr lang="en-ZA" dirty="0"/>
              <a:t>.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Obstacles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7" name="Content Placeholder 4"/>
          <p:cNvSpPr txBox="1">
            <a:spLocks/>
          </p:cNvSpPr>
          <p:nvPr/>
        </p:nvSpPr>
        <p:spPr>
          <a:xfrm>
            <a:off x="2257400" y="2124160"/>
            <a:ext cx="6275040" cy="144885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Learning obstacles are all those things that directly get in the way of meeting specific learning goals.</a:t>
            </a:r>
            <a:endParaRPr kumimoji="0" lang="en-ZA" sz="2400" b="1"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648072"/>
          </a:xfrm>
        </p:spPr>
        <p:txBody>
          <a:bodyPr>
            <a:normAutofit fontScale="90000"/>
          </a:bodyPr>
          <a:lstStyle/>
          <a:p>
            <a:r>
              <a:rPr lang="en-ZA" dirty="0"/>
              <a:t>Learning Obstacles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563585574"/>
              </p:ext>
            </p:extLst>
          </p:nvPr>
        </p:nvGraphicFramePr>
        <p:xfrm>
          <a:off x="611560" y="1124744"/>
          <a:ext cx="7776865" cy="40690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9">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Obstacle</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Description</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10655944"/>
              </p:ext>
            </p:extLst>
          </p:nvPr>
        </p:nvGraphicFramePr>
        <p:xfrm>
          <a:off x="611560" y="1556792"/>
          <a:ext cx="7776864" cy="135331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Lack of importance or uncertainty of importance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are more motivated to learn a task that they perceive to be important than one they consider trivial or one for which they have no clear sense of its importance.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862234"/>
              </p:ext>
            </p:extLst>
          </p:nvPr>
        </p:nvGraphicFramePr>
        <p:xfrm>
          <a:off x="611560" y="2852936"/>
          <a:ext cx="7776864" cy="1037844"/>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Difficulty in reaching a learning goal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The more difficult a learning goal is to reach, the more likely those learners will create excuses and/or reasons for not reaching the goal.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55241644"/>
              </p:ext>
            </p:extLst>
          </p:nvPr>
        </p:nvGraphicFramePr>
        <p:xfrm>
          <a:off x="611560" y="3789040"/>
          <a:ext cx="7776864" cy="1037844"/>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Stress in reaching a learning goal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will be less motivated to reach a learning goal that they perceive to involve a lot of stress than one they believe to be stress-free.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16454753"/>
              </p:ext>
            </p:extLst>
          </p:nvPr>
        </p:nvGraphicFramePr>
        <p:xfrm>
          <a:off x="611560" y="4797152"/>
          <a:ext cx="7776864" cy="135331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Doubts about success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Doubts about their own ability to succeed in learning a task will erode learners’ motivation.  It is much easier to be motivated about learning goals that they know they can accomplish.</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79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648072"/>
          </a:xfrm>
        </p:spPr>
        <p:txBody>
          <a:bodyPr>
            <a:normAutofit fontScale="90000"/>
          </a:bodyPr>
          <a:lstStyle/>
          <a:p>
            <a:r>
              <a:rPr lang="en-ZA" dirty="0"/>
              <a:t>Learning Obstacles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819454225"/>
              </p:ext>
            </p:extLst>
          </p:nvPr>
        </p:nvGraphicFramePr>
        <p:xfrm>
          <a:off x="611560" y="1124744"/>
          <a:ext cx="7776865" cy="40690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9">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Obstacle</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Description</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05022823"/>
              </p:ext>
            </p:extLst>
          </p:nvPr>
        </p:nvGraphicFramePr>
        <p:xfrm>
          <a:off x="611560" y="1556792"/>
          <a:ext cx="7776864" cy="2299716"/>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Lack of control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Learning something that they know they will be able to control and use is easier than learning something for which learners are not sure they can control and use.  For example, the learners may be asked to learn a new computer program, but know that they will not be able to use the program in their day-to-day work because of lack of hardware/software.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2476892"/>
              </p:ext>
            </p:extLst>
          </p:nvPr>
        </p:nvGraphicFramePr>
        <p:xfrm>
          <a:off x="611560" y="3789040"/>
          <a:ext cx="7776864" cy="198424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Poor attitude regarding the goal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may have developed a negative attitude regarding a learning goal because of negative past experiences with similar goals.  One of the most common examples of this is people who have "math anxiety" because of difficulty in learning math at school.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648072"/>
          </a:xfrm>
        </p:spPr>
        <p:txBody>
          <a:bodyPr>
            <a:normAutofit fontScale="90000"/>
          </a:bodyPr>
          <a:lstStyle/>
          <a:p>
            <a:r>
              <a:rPr lang="en-ZA" dirty="0"/>
              <a:t>Learning Obstacles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547040004"/>
              </p:ext>
            </p:extLst>
          </p:nvPr>
        </p:nvGraphicFramePr>
        <p:xfrm>
          <a:off x="611560" y="1124744"/>
          <a:ext cx="7776865" cy="40690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9">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Obstacle</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Description</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63510208"/>
              </p:ext>
            </p:extLst>
          </p:nvPr>
        </p:nvGraphicFramePr>
        <p:xfrm>
          <a:off x="611560" y="1556792"/>
          <a:ext cx="7776864" cy="166878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Hassles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Sometimes learning can create a number of hassles in the learner’s life: higher expectations, more work, and more complexity in his/her work are just some examples.  If the learner senses these hassles coming, his/her motivation to learn may be reduced.</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12971984"/>
              </p:ext>
            </p:extLst>
          </p:nvPr>
        </p:nvGraphicFramePr>
        <p:xfrm>
          <a:off x="611560" y="3212976"/>
          <a:ext cx="7776864" cy="1984248"/>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Lack of advantages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usually learn something because it will make them more effective in what they do or move them towards a bigger goal they want to reach.  If learners cannot see how a learning task will improve their performance and/or lead to bigger goals, they will likely be less motivated to learn.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975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Interaction of Obstacles - 4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a:xfrm>
            <a:off x="467544" y="1413296"/>
            <a:ext cx="8219256" cy="3959920"/>
          </a:xfrm>
        </p:spPr>
        <p:txBody>
          <a:bodyPr>
            <a:normAutofit/>
          </a:bodyPr>
          <a:lstStyle/>
          <a:p>
            <a:r>
              <a:rPr lang="en-ZA" sz="2400" dirty="0"/>
              <a:t>Obstacles can interact with the others, which makes it difficult to deal with any one of them in isolation.  </a:t>
            </a:r>
          </a:p>
          <a:p>
            <a:r>
              <a:rPr lang="en-ZA" sz="2400" dirty="0"/>
              <a:t>Change one obstacle—importance to the learner—and all the other obstacles may seem more like nuisances than barriers.</a:t>
            </a:r>
          </a:p>
          <a:p>
            <a:r>
              <a:rPr lang="en-ZA" sz="2400" dirty="0"/>
              <a:t>Dealing with each obstacle would still be important, but by changing one you have changed the intensity of the rest.</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Dealing with Learning Obstacles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a:xfrm>
            <a:off x="467544" y="1413296"/>
            <a:ext cx="8219256" cy="2015704"/>
          </a:xfrm>
        </p:spPr>
        <p:txBody>
          <a:bodyPr>
            <a:normAutofit/>
          </a:bodyPr>
          <a:lstStyle/>
          <a:p>
            <a:r>
              <a:rPr lang="en-ZA" sz="2400" dirty="0"/>
              <a:t>Learning obstacles can be dealt with in two main ways:</a:t>
            </a:r>
          </a:p>
          <a:p>
            <a:pPr lvl="1"/>
            <a:r>
              <a:rPr lang="en-ZA" dirty="0"/>
              <a:t>Prioritize learning goals from "least obstacles" to "most obstacles".</a:t>
            </a:r>
          </a:p>
          <a:p>
            <a:pPr lvl="1" fontAlgn="base"/>
            <a:r>
              <a:rPr lang="en-ZA" dirty="0"/>
              <a:t>Build "obstacle removal" into all learning action plans.</a:t>
            </a:r>
          </a:p>
          <a:p>
            <a:endParaRPr lang="en-ZA" sz="2400" dirty="0"/>
          </a:p>
        </p:txBody>
      </p:sp>
      <p:pic>
        <p:nvPicPr>
          <p:cNvPr id="6" name="Picture 5"/>
          <p:cNvPicPr>
            <a:picLocks noChangeAspect="1"/>
          </p:cNvPicPr>
          <p:nvPr/>
        </p:nvPicPr>
        <p:blipFill>
          <a:blip r:embed="rId2"/>
          <a:stretch>
            <a:fillRect/>
          </a:stretch>
        </p:blipFill>
        <p:spPr>
          <a:xfrm>
            <a:off x="2811424" y="3423732"/>
            <a:ext cx="3531495" cy="296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a:xfrm>
            <a:off x="2971800" y="1988840"/>
            <a:ext cx="5715000" cy="2592288"/>
          </a:xfrm>
        </p:spPr>
        <p:txBody>
          <a:bodyPr>
            <a:noAutofit/>
          </a:bodyPr>
          <a:lstStyle/>
          <a:p>
            <a:pPr>
              <a:buFont typeface="Arial" pitchFamily="34" charset="0"/>
              <a:buChar char="•"/>
            </a:pPr>
            <a:r>
              <a:rPr lang="en-ZA" sz="2400" b="1" i="1" dirty="0"/>
              <a:t>Group discussion:</a:t>
            </a:r>
            <a:br>
              <a:rPr lang="en-ZA" sz="2400" b="1" i="1" dirty="0"/>
            </a:br>
            <a:r>
              <a:rPr lang="en-ZA" sz="2400" b="1" i="1" dirty="0"/>
              <a:t>Why is it important for a facilitator to be aware of the barriers the learners may have?</a:t>
            </a:r>
            <a:endParaRPr lang="en-ZA" sz="2400" dirty="0"/>
          </a:p>
          <a:p>
            <a:endParaRPr lang="en-ZA" sz="24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Hearing Impairment and Deafness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6" name="Content Placeholder 4"/>
          <p:cNvSpPr txBox="1">
            <a:spLocks/>
          </p:cNvSpPr>
          <p:nvPr/>
        </p:nvSpPr>
        <p:spPr>
          <a:xfrm>
            <a:off x="2257400" y="1980144"/>
            <a:ext cx="6275040" cy="423015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42900" indent="-342900">
              <a:buClr>
                <a:schemeClr val="accent1"/>
              </a:buClr>
              <a:buFont typeface="Wingdings" pitchFamily="2" charset="2"/>
              <a:buChar char="§"/>
            </a:pPr>
            <a:r>
              <a:rPr lang="en-ZA" sz="2400" b="1" i="1" dirty="0">
                <a:latin typeface="Calibri" panose="020F0502020204030204" pitchFamily="34" charset="0"/>
              </a:rPr>
              <a:t>Hearing impairment</a:t>
            </a:r>
            <a:r>
              <a:rPr lang="en-ZA" sz="2400" i="1" dirty="0">
                <a:latin typeface="Calibri" panose="020F0502020204030204" pitchFamily="34" charset="0"/>
              </a:rPr>
              <a:t> can be defined as "an impairment in hearing, whether permanent or fluctuating, that adversely affects a person's educational performance." </a:t>
            </a:r>
            <a:endParaRPr lang="en-ZA" sz="2400" dirty="0">
              <a:latin typeface="Calibri" panose="020F0502020204030204" pitchFamily="34" charset="0"/>
            </a:endParaRPr>
          </a:p>
          <a:p>
            <a:r>
              <a:rPr lang="en-ZA" sz="2400" i="1" dirty="0">
                <a:latin typeface="Calibri" panose="020F0502020204030204" pitchFamily="34" charset="0"/>
              </a:rPr>
              <a:t> </a:t>
            </a:r>
            <a:endParaRPr lang="en-ZA" sz="2400" dirty="0">
              <a:latin typeface="Calibri" panose="020F0502020204030204" pitchFamily="34" charset="0"/>
            </a:endParaRPr>
          </a:p>
          <a:p>
            <a:pPr marL="342900" indent="-342900">
              <a:buClr>
                <a:schemeClr val="accent1"/>
              </a:buClr>
              <a:buFont typeface="Wingdings" pitchFamily="2" charset="2"/>
              <a:buChar char="§"/>
            </a:pPr>
            <a:r>
              <a:rPr lang="en-ZA" sz="2400" b="1" i="1" dirty="0">
                <a:latin typeface="Calibri" panose="020F0502020204030204" pitchFamily="34" charset="0"/>
              </a:rPr>
              <a:t>Deafness is defined as "a hearing impairment that is so severe that the child is impaired in processing linguistic information through hearing, with or without amplification".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340768"/>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Hearing Impairment and Deafness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r>
              <a:rPr lang="en-ZA" sz="2400" dirty="0"/>
              <a:t>A person with a hearing loss can generally respond to auditory stimuli, including speech.</a:t>
            </a:r>
          </a:p>
          <a:p>
            <a:pPr fontAlgn="base" hangingPunct="0"/>
            <a:r>
              <a:rPr lang="en-ZA" sz="2400" dirty="0"/>
              <a:t>Hearing loss and deafness affect individuals of all ages and may occur at any time from infancy through old age.</a:t>
            </a:r>
          </a:p>
          <a:p>
            <a:pPr fontAlgn="base" hangingPunct="0"/>
            <a:r>
              <a:rPr lang="en-ZA" sz="2400" dirty="0"/>
              <a:t>Hearing loss or deafness does not affect a person's intellectual capacity or ability to learn.</a:t>
            </a:r>
          </a:p>
          <a:p>
            <a:pPr fontAlgn="base" hangingPunct="0"/>
            <a:r>
              <a:rPr lang="en-ZA" sz="2400" dirty="0"/>
              <a:t>Often hard of hearing or deaf learners generally require some form of special services in order to receive adequate training.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3341451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Hearing Impairment and Deafness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Content Placeholder 4"/>
          <p:cNvSpPr>
            <a:spLocks noGrp="1"/>
          </p:cNvSpPr>
          <p:nvPr>
            <p:ph sz="quarter" idx="1"/>
          </p:nvPr>
        </p:nvSpPr>
        <p:spPr/>
        <p:txBody>
          <a:bodyPr/>
          <a:lstStyle/>
          <a:p>
            <a:r>
              <a:rPr lang="en-ZA" sz="2400" dirty="0"/>
              <a:t>People with hearing loss use oral or manual means of communication or a combination of the two. </a:t>
            </a:r>
          </a:p>
          <a:p>
            <a:pPr lvl="1"/>
            <a:r>
              <a:rPr lang="en-ZA" b="1" dirty="0"/>
              <a:t>Oral communication</a:t>
            </a:r>
            <a:r>
              <a:rPr lang="en-ZA" dirty="0"/>
              <a:t> includes speech, speech reading and the use of residual hearing.</a:t>
            </a:r>
          </a:p>
          <a:p>
            <a:pPr lvl="1" fontAlgn="base" hangingPunct="0"/>
            <a:r>
              <a:rPr lang="en-ZA" b="1" dirty="0"/>
              <a:t>Manual communication</a:t>
            </a:r>
            <a:r>
              <a:rPr lang="en-ZA" dirty="0"/>
              <a:t> involves signs and finger spelling. </a:t>
            </a:r>
          </a:p>
          <a:p>
            <a:pPr lvl="1" fontAlgn="base" hangingPunct="0"/>
            <a:r>
              <a:rPr lang="en-ZA" b="1" dirty="0"/>
              <a:t>Total Communication</a:t>
            </a:r>
            <a:r>
              <a:rPr lang="en-ZA" dirty="0"/>
              <a:t>, as a method of instruction, is a combination of the oral method, plus signs and finger spelling.</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Services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p:txBody>
          <a:bodyPr>
            <a:normAutofit/>
          </a:bodyPr>
          <a:lstStyle/>
          <a:p>
            <a:r>
              <a:rPr lang="en-ZA" sz="2400" dirty="0"/>
              <a:t>Such services may include:</a:t>
            </a:r>
          </a:p>
          <a:p>
            <a:pPr lvl="1" fontAlgn="base" hangingPunct="0"/>
            <a:r>
              <a:rPr lang="en-ZA" dirty="0"/>
              <a:t>Regular speech, language, and auditory training from a specialist. </a:t>
            </a:r>
          </a:p>
          <a:p>
            <a:pPr lvl="1" fontAlgn="base"/>
            <a:r>
              <a:rPr lang="en-ZA" dirty="0"/>
              <a:t>Amplification systems.</a:t>
            </a:r>
          </a:p>
          <a:p>
            <a:pPr lvl="1" fontAlgn="base"/>
            <a:r>
              <a:rPr lang="en-ZA" dirty="0"/>
              <a:t>Services of an interpreter for those learners who use manual communication.</a:t>
            </a:r>
          </a:p>
          <a:p>
            <a:pPr lvl="1" fontAlgn="base"/>
            <a:r>
              <a:rPr lang="en-ZA" dirty="0"/>
              <a:t>Favourable seating in the class to facilitate speech reading. </a:t>
            </a:r>
          </a:p>
          <a:p>
            <a:pPr lvl="1" fontAlgn="base"/>
            <a:r>
              <a:rPr lang="en-ZA" dirty="0"/>
              <a:t>Assistance of a note taker.</a:t>
            </a:r>
          </a:p>
          <a:p>
            <a:pPr lvl="1" fontAlgn="base"/>
            <a:r>
              <a:rPr lang="en-ZA" dirty="0"/>
              <a:t>Instruction for the trainer/facilitator and peers in alternate communication methods, such as sign language.</a:t>
            </a:r>
          </a:p>
          <a:p>
            <a:pPr lvl="1" fontAlgn="base"/>
            <a:endParaRPr lang="en-ZA"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Emotional Disabilities:</a:t>
            </a:r>
            <a:br>
              <a:rPr lang="en-ZA" dirty="0"/>
            </a:br>
            <a:r>
              <a:rPr lang="en-ZA" b="0" dirty="0"/>
              <a:t>How it Manifests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r>
              <a:rPr lang="en-ZA" sz="2400" dirty="0"/>
              <a:t>Emotional disabilities manifests itself in the following ways:</a:t>
            </a:r>
          </a:p>
          <a:p>
            <a:pPr lvl="1"/>
            <a:r>
              <a:rPr lang="en-ZA" dirty="0"/>
              <a:t>An inability to learn that cannot be explained by intellectual, sensory, or health factors.</a:t>
            </a:r>
          </a:p>
          <a:p>
            <a:pPr lvl="1" fontAlgn="base"/>
            <a:r>
              <a:rPr lang="en-ZA" dirty="0"/>
              <a:t>An inability to build or maintain satisfactory interpersonal relationships with peers and trainers. </a:t>
            </a:r>
          </a:p>
          <a:p>
            <a:pPr lvl="1" fontAlgn="base"/>
            <a:r>
              <a:rPr lang="en-ZA" dirty="0"/>
              <a:t>Inappropriate types of behaviour or feelings under normal circumstances. </a:t>
            </a:r>
          </a:p>
          <a:p>
            <a:pPr lvl="1" fontAlgn="base"/>
            <a:r>
              <a:rPr lang="en-ZA" dirty="0"/>
              <a:t>A general pervasive mood of unhappiness or depression.</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Emotional Disabilities:</a:t>
            </a:r>
            <a:br>
              <a:rPr lang="en-ZA" dirty="0"/>
            </a:br>
            <a:r>
              <a:rPr lang="en-ZA" b="0" dirty="0"/>
              <a:t>Causes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p:txBody>
          <a:bodyPr>
            <a:normAutofit/>
          </a:bodyPr>
          <a:lstStyle/>
          <a:p>
            <a:r>
              <a:rPr lang="en-ZA" sz="2400" dirty="0"/>
              <a:t>Various factors such as:</a:t>
            </a:r>
          </a:p>
          <a:p>
            <a:pPr lvl="1"/>
            <a:r>
              <a:rPr lang="en-ZA" dirty="0"/>
              <a:t>Brain disorder.</a:t>
            </a:r>
          </a:p>
          <a:p>
            <a:pPr lvl="1"/>
            <a:r>
              <a:rPr lang="en-ZA" dirty="0"/>
              <a:t>Diet.</a:t>
            </a:r>
          </a:p>
          <a:p>
            <a:pPr lvl="1"/>
            <a:r>
              <a:rPr lang="en-ZA" dirty="0"/>
              <a:t>Stress.</a:t>
            </a:r>
          </a:p>
          <a:p>
            <a:pPr lvl="1"/>
            <a:r>
              <a:rPr lang="en-ZA" dirty="0"/>
              <a:t>Family functioning have been suggested as possible causes.  </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Emotional Disabilities:</a:t>
            </a:r>
            <a:br>
              <a:rPr lang="en-ZA" dirty="0"/>
            </a:br>
            <a:r>
              <a:rPr lang="en-ZA" b="0" dirty="0"/>
              <a:t>Characteristics &amp; Behaviours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a:xfrm>
            <a:off x="467544" y="1413296"/>
            <a:ext cx="8219256" cy="4607992"/>
          </a:xfrm>
        </p:spPr>
        <p:txBody>
          <a:bodyPr>
            <a:noAutofit/>
          </a:bodyPr>
          <a:lstStyle/>
          <a:p>
            <a:r>
              <a:rPr lang="en-ZA" sz="2400" dirty="0"/>
              <a:t>Some of the characteristics and behaviours seen in people who have emotional disturbances include:</a:t>
            </a:r>
          </a:p>
          <a:p>
            <a:pPr lvl="1" fontAlgn="base"/>
            <a:r>
              <a:rPr lang="en-ZA" dirty="0"/>
              <a:t>Hyperactivity (short attention span, impulsiveness). </a:t>
            </a:r>
          </a:p>
          <a:p>
            <a:pPr lvl="1" fontAlgn="base"/>
            <a:r>
              <a:rPr lang="en-ZA" dirty="0"/>
              <a:t>Aggression/self-injurious behaviour (acting out, fighting). </a:t>
            </a:r>
          </a:p>
          <a:p>
            <a:pPr lvl="1" fontAlgn="base"/>
            <a:r>
              <a:rPr lang="en-ZA" dirty="0"/>
              <a:t>Withdrawal (failure to initiate interaction with others). </a:t>
            </a:r>
          </a:p>
          <a:p>
            <a:pPr lvl="1" fontAlgn="base"/>
            <a:r>
              <a:rPr lang="en-ZA" dirty="0"/>
              <a:t>Retreat from exchanges of social interaction (excessive fear or anxiety). </a:t>
            </a:r>
          </a:p>
          <a:p>
            <a:pPr lvl="1" fontAlgn="base"/>
            <a:r>
              <a:rPr lang="en-ZA" dirty="0"/>
              <a:t>Immaturity (inappropriate crying, temper tantrums, poor coping skills).</a:t>
            </a:r>
          </a:p>
          <a:p>
            <a:pPr lvl="1" fontAlgn="base"/>
            <a:r>
              <a:rPr lang="en-ZA" dirty="0"/>
              <a:t>Learning difficulties.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Emotional Disabilities:</a:t>
            </a:r>
            <a:br>
              <a:rPr lang="en-ZA" dirty="0"/>
            </a:br>
            <a:r>
              <a:rPr lang="en-ZA" b="0" dirty="0"/>
              <a:t>Characteristics &amp; Behaviours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a:xfrm>
            <a:off x="467544" y="1413296"/>
            <a:ext cx="8219256" cy="4797004"/>
          </a:xfrm>
        </p:spPr>
        <p:txBody>
          <a:bodyPr>
            <a:normAutofit/>
          </a:bodyPr>
          <a:lstStyle/>
          <a:p>
            <a:r>
              <a:rPr lang="en-ZA" sz="2400" dirty="0"/>
              <a:t>Do not necessarily exhibit disruptive behaviours.</a:t>
            </a:r>
          </a:p>
          <a:p>
            <a:r>
              <a:rPr lang="en-ZA" sz="2400" dirty="0"/>
              <a:t>May show more withdrawn symptoms.</a:t>
            </a:r>
          </a:p>
          <a:p>
            <a:r>
              <a:rPr lang="en-ZA" sz="2400" dirty="0"/>
              <a:t>Training programs for learners with a serious emotional disturbance need to include attention to:</a:t>
            </a:r>
          </a:p>
          <a:p>
            <a:pPr lvl="1"/>
            <a:r>
              <a:rPr lang="en-ZA" dirty="0"/>
              <a:t>Mastering academics. </a:t>
            </a:r>
          </a:p>
          <a:p>
            <a:pPr lvl="1"/>
            <a:r>
              <a:rPr lang="en-ZA" dirty="0"/>
              <a:t>Developing social skills.</a:t>
            </a:r>
          </a:p>
          <a:p>
            <a:pPr lvl="1"/>
            <a:r>
              <a:rPr lang="en-ZA" dirty="0"/>
              <a:t>Increasing self-awareness.</a:t>
            </a:r>
          </a:p>
          <a:p>
            <a:pPr lvl="1"/>
            <a:r>
              <a:rPr lang="en-ZA" dirty="0"/>
              <a:t>Self-esteem. </a:t>
            </a:r>
          </a:p>
          <a:p>
            <a:pPr lvl="1"/>
            <a:r>
              <a:rPr lang="en-ZA" dirty="0"/>
              <a:t>Self-control.  </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Emotional Disabilities:</a:t>
            </a:r>
            <a:br>
              <a:rPr lang="en-ZA" dirty="0"/>
            </a:br>
            <a:r>
              <a:rPr lang="en-ZA" b="0" dirty="0"/>
              <a:t>Additional Services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sz="2400" b="1" dirty="0"/>
              <a:t>Additional services</a:t>
            </a:r>
            <a:r>
              <a:rPr lang="en-ZA" sz="2400" dirty="0"/>
              <a:t> needed by learners with emotional disturbances include:</a:t>
            </a:r>
          </a:p>
          <a:p>
            <a:pPr lvl="1" fontAlgn="base"/>
            <a:r>
              <a:rPr lang="en-ZA" dirty="0"/>
              <a:t>Behaviour modification. </a:t>
            </a:r>
          </a:p>
          <a:p>
            <a:pPr lvl="1" fontAlgn="base"/>
            <a:r>
              <a:rPr lang="en-ZA" dirty="0"/>
              <a:t>Counselling.</a:t>
            </a:r>
          </a:p>
          <a:p>
            <a:pPr lvl="1" fontAlgn="base"/>
            <a:r>
              <a:rPr lang="en-ZA" dirty="0"/>
              <a:t>Anger management.</a:t>
            </a:r>
          </a:p>
          <a:p>
            <a:pPr lvl="1" fontAlgn="base"/>
            <a:r>
              <a:rPr lang="en-ZA" dirty="0"/>
              <a:t>Learning contracts that may be used in combination with behaviour modification.</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Question</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a:xfrm>
            <a:off x="2971800" y="1988840"/>
            <a:ext cx="5715000" cy="2736304"/>
          </a:xfrm>
        </p:spPr>
        <p:txBody>
          <a:bodyPr/>
          <a:lstStyle/>
          <a:p>
            <a:endParaRPr lang="en-ZA" dirty="0"/>
          </a:p>
          <a:p>
            <a:pPr>
              <a:buFont typeface="Arial" pitchFamily="34" charset="0"/>
              <a:buChar char="•"/>
            </a:pPr>
            <a:r>
              <a:rPr lang="en-ZA" sz="2400" b="1" i="1" dirty="0"/>
              <a:t>How would you go about identifying the learning barriers of learners prior to facilitation?</a:t>
            </a:r>
            <a:endParaRPr lang="en-ZA" sz="2400" dirty="0"/>
          </a:p>
          <a:p>
            <a:endParaRPr lang="en-ZA" dirty="0"/>
          </a:p>
        </p:txBody>
      </p:sp>
      <p:grpSp>
        <p:nvGrpSpPr>
          <p:cNvPr id="18" name="Group 17"/>
          <p:cNvGrpSpPr/>
          <p:nvPr/>
        </p:nvGrpSpPr>
        <p:grpSpPr>
          <a:xfrm>
            <a:off x="6804248" y="260648"/>
            <a:ext cx="1800200" cy="1584176"/>
            <a:chOff x="6804248" y="260648"/>
            <a:chExt cx="1800200" cy="1584176"/>
          </a:xfrm>
        </p:grpSpPr>
        <p:sp>
          <p:nvSpPr>
            <p:cNvPr id="10" name="Folded Corner 9"/>
            <p:cNvSpPr/>
            <p:nvPr/>
          </p:nvSpPr>
          <p:spPr>
            <a:xfrm>
              <a:off x="6804248" y="260648"/>
              <a:ext cx="1800200" cy="15841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4" name="TextBox 13"/>
            <p:cNvSpPr txBox="1"/>
            <p:nvPr/>
          </p:nvSpPr>
          <p:spPr>
            <a:xfrm>
              <a:off x="7308304" y="267906"/>
              <a:ext cx="936104" cy="1569660"/>
            </a:xfrm>
            <a:prstGeom prst="rect">
              <a:avLst/>
            </a:prstGeom>
            <a:noFill/>
          </p:spPr>
          <p:txBody>
            <a:bodyPr wrap="square" rtlCol="0">
              <a:spAutoFit/>
            </a:bodyPr>
            <a:lstStyle/>
            <a:p>
              <a:r>
                <a:rPr lang="en-ZA" sz="9600" b="1" dirty="0">
                  <a:solidFill>
                    <a:schemeClr val="bg1"/>
                  </a:solidFill>
                  <a:latin typeface="Calibri" panose="020F050202020403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a:xfrm>
            <a:off x="2971800" y="1988840"/>
            <a:ext cx="5715000" cy="1008112"/>
          </a:xfrm>
        </p:spPr>
        <p:txBody>
          <a:bodyPr/>
          <a:lstStyle/>
          <a:p>
            <a:pPr>
              <a:buFont typeface="Arial" pitchFamily="34" charset="0"/>
              <a:buChar char="•"/>
            </a:pPr>
            <a:r>
              <a:rPr lang="en-ZA" b="1" i="1" dirty="0"/>
              <a:t>Group discussion:</a:t>
            </a:r>
            <a:br>
              <a:rPr lang="en-ZA" b="1" i="1" dirty="0"/>
            </a:br>
            <a:r>
              <a:rPr lang="en-ZA" b="1" i="1" dirty="0"/>
              <a:t>What is culture?</a:t>
            </a:r>
            <a:endParaRPr lang="en-ZA" dirty="0"/>
          </a:p>
          <a:p>
            <a:endParaRPr lang="en-ZA" dirty="0"/>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Culture</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129</a:t>
            </a:fld>
            <a:endParaRPr lang="en-ZA"/>
          </a:p>
        </p:txBody>
      </p:sp>
      <p:sp>
        <p:nvSpPr>
          <p:cNvPr id="9" name="Content Placeholder 8"/>
          <p:cNvSpPr>
            <a:spLocks noGrp="1"/>
          </p:cNvSpPr>
          <p:nvPr>
            <p:ph sz="quarter" idx="1"/>
          </p:nvPr>
        </p:nvSpPr>
        <p:spPr>
          <a:xfrm>
            <a:off x="467544" y="1413296"/>
            <a:ext cx="8219256" cy="1439640"/>
          </a:xfrm>
        </p:spPr>
        <p:txBody>
          <a:bodyPr>
            <a:normAutofit/>
          </a:bodyPr>
          <a:lstStyle/>
          <a:p>
            <a:r>
              <a:rPr lang="en-ZA" dirty="0"/>
              <a:t>Culture means different things to different people.</a:t>
            </a:r>
          </a:p>
          <a:p>
            <a:r>
              <a:rPr lang="en-ZA" dirty="0"/>
              <a:t>In essence what they are trying to describe is something that is made up of lots of things.</a:t>
            </a:r>
          </a:p>
        </p:txBody>
      </p:sp>
      <p:pic>
        <p:nvPicPr>
          <p:cNvPr id="2" name="Picture 1"/>
          <p:cNvPicPr>
            <a:picLocks noChangeAspect="1"/>
          </p:cNvPicPr>
          <p:nvPr/>
        </p:nvPicPr>
        <p:blipFill>
          <a:blip r:embed="rId3"/>
          <a:stretch>
            <a:fillRect/>
          </a:stretch>
        </p:blipFill>
        <p:spPr>
          <a:xfrm>
            <a:off x="2558246" y="2658487"/>
            <a:ext cx="4037851" cy="3551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7" name="Content Placeholder 6"/>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Culture – Iceberg Model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a:p>
        </p:txBody>
      </p:sp>
      <p:sp>
        <p:nvSpPr>
          <p:cNvPr id="6" name="Content Placeholder 5"/>
          <p:cNvSpPr>
            <a:spLocks noGrp="1"/>
          </p:cNvSpPr>
          <p:nvPr>
            <p:ph sz="quarter" idx="1"/>
          </p:nvPr>
        </p:nvSpPr>
        <p:spPr>
          <a:xfrm>
            <a:off x="467544" y="1413296"/>
            <a:ext cx="8219256" cy="4797004"/>
          </a:xfrm>
        </p:spPr>
        <p:txBody>
          <a:bodyPr>
            <a:normAutofit/>
          </a:bodyPr>
          <a:lstStyle/>
          <a:p>
            <a:r>
              <a:rPr lang="en-ZA" dirty="0"/>
              <a:t>When thinking about culture, the bottom side of the iceberg will include things such as:</a:t>
            </a:r>
          </a:p>
          <a:p>
            <a:pPr lvl="1"/>
            <a:r>
              <a:rPr lang="en-ZA" dirty="0"/>
              <a:t>Religious beliefs. </a:t>
            </a:r>
          </a:p>
          <a:p>
            <a:pPr lvl="1"/>
            <a:r>
              <a:rPr lang="en-ZA" dirty="0"/>
              <a:t>Worldviews. </a:t>
            </a:r>
          </a:p>
          <a:p>
            <a:pPr lvl="1"/>
            <a:r>
              <a:rPr lang="en-ZA" dirty="0"/>
              <a:t>Rules of relationships.</a:t>
            </a:r>
          </a:p>
          <a:p>
            <a:pPr lvl="1"/>
            <a:r>
              <a:rPr lang="en-ZA" dirty="0"/>
              <a:t>Approach to the family.</a:t>
            </a:r>
          </a:p>
          <a:p>
            <a:pPr lvl="1"/>
            <a:r>
              <a:rPr lang="en-ZA" dirty="0"/>
              <a:t>Motivations. </a:t>
            </a:r>
          </a:p>
          <a:p>
            <a:pPr lvl="1"/>
            <a:r>
              <a:rPr lang="en-ZA" dirty="0"/>
              <a:t>Tolerance for change.</a:t>
            </a:r>
          </a:p>
          <a:p>
            <a:pPr lvl="1"/>
            <a:r>
              <a:rPr lang="en-ZA" dirty="0"/>
              <a:t>Attitudes to rules, communication styles, modes of thinking, comfort with risk, the difference between public and private, gender differences and more.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Culture – Iceberg Model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a:p>
        </p:txBody>
      </p:sp>
      <p:sp>
        <p:nvSpPr>
          <p:cNvPr id="6" name="Content Placeholder 5"/>
          <p:cNvSpPr>
            <a:spLocks noGrp="1"/>
          </p:cNvSpPr>
          <p:nvPr>
            <p:ph sz="quarter" idx="1"/>
          </p:nvPr>
        </p:nvSpPr>
        <p:spPr>
          <a:xfrm>
            <a:off x="467544" y="1413296"/>
            <a:ext cx="8219256" cy="4607992"/>
          </a:xfrm>
        </p:spPr>
        <p:txBody>
          <a:bodyPr>
            <a:normAutofit/>
          </a:bodyPr>
          <a:lstStyle/>
          <a:p>
            <a:r>
              <a:rPr lang="en-ZA" dirty="0"/>
              <a:t>When thinking about culture, the bottom side of the iceberg will include things such as:</a:t>
            </a:r>
          </a:p>
          <a:p>
            <a:pPr lvl="1"/>
            <a:r>
              <a:rPr lang="en-ZA" dirty="0"/>
              <a:t>Religious beliefs. </a:t>
            </a:r>
          </a:p>
          <a:p>
            <a:pPr lvl="1"/>
            <a:r>
              <a:rPr lang="en-ZA" dirty="0"/>
              <a:t>Worldviews. </a:t>
            </a:r>
          </a:p>
          <a:p>
            <a:pPr lvl="1"/>
            <a:r>
              <a:rPr lang="en-ZA" dirty="0"/>
              <a:t>Rules of relationships.</a:t>
            </a:r>
          </a:p>
          <a:p>
            <a:pPr lvl="1"/>
            <a:r>
              <a:rPr lang="en-ZA" dirty="0"/>
              <a:t>Approach to the family.</a:t>
            </a:r>
          </a:p>
          <a:p>
            <a:pPr lvl="1"/>
            <a:r>
              <a:rPr lang="en-ZA" dirty="0"/>
              <a:t>Motivations. </a:t>
            </a:r>
          </a:p>
          <a:p>
            <a:pPr lvl="1"/>
            <a:r>
              <a:rPr lang="en-ZA" dirty="0"/>
              <a:t>Tolerance for change.</a:t>
            </a:r>
          </a:p>
          <a:p>
            <a:pPr lvl="1"/>
            <a:r>
              <a:rPr lang="en-ZA" dirty="0"/>
              <a:t>Attitudes to rules, communication styles, modes of thinking, comfort with risk, the difference between public and private, gender differences and more.</a:t>
            </a:r>
          </a:p>
          <a:p>
            <a:endParaRPr lang="en-ZA" dirty="0"/>
          </a:p>
        </p:txBody>
      </p:sp>
    </p:spTree>
    <p:extLst>
      <p:ext uri="{BB962C8B-B14F-4D97-AF65-F5344CB8AC3E}">
        <p14:creationId xmlns:p14="http://schemas.microsoft.com/office/powerpoint/2010/main" val="16122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Intercultural Communication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a:xfrm>
            <a:off x="467544" y="1413296"/>
            <a:ext cx="8219256" cy="3815904"/>
          </a:xfrm>
        </p:spPr>
        <p:txBody>
          <a:bodyPr>
            <a:noAutofit/>
          </a:bodyPr>
          <a:lstStyle/>
          <a:p>
            <a:r>
              <a:rPr lang="en-ZA" dirty="0"/>
              <a:t>Demands for intercultural communication skills are increasing as more and more businesses go global or international. </a:t>
            </a:r>
          </a:p>
          <a:p>
            <a:r>
              <a:rPr lang="en-ZA" dirty="0"/>
              <a:t>Without the help of intercultural communication they can unknowingly cause misunderstandings.</a:t>
            </a:r>
          </a:p>
          <a:p>
            <a:r>
              <a:rPr lang="en-ZA" dirty="0"/>
              <a:t>It is vital to fully understand the cultural differences that exist so as to prevent damaging business relations due to intercultural communication gaps.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Intercultural Communication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p:txBody>
          <a:bodyPr>
            <a:normAutofit/>
          </a:bodyPr>
          <a:lstStyle/>
          <a:p>
            <a:r>
              <a:rPr lang="en-ZA" dirty="0"/>
              <a:t>Intercultural communication are fundamentally general communication skills that can be used universally by all cultures and races. </a:t>
            </a:r>
          </a:p>
          <a:p>
            <a:r>
              <a:rPr lang="en-ZA" dirty="0"/>
              <a:t>Respect in all cultures in the world is a common language and by earning it through respecting other peoples culture and religion; the favour is returned.</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Language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5" name="Content Placeholder 4"/>
          <p:cNvSpPr>
            <a:spLocks noGrp="1"/>
          </p:cNvSpPr>
          <p:nvPr>
            <p:ph sz="quarter" idx="1"/>
          </p:nvPr>
        </p:nvSpPr>
        <p:spPr/>
        <p:txBody>
          <a:bodyPr>
            <a:normAutofit/>
          </a:bodyPr>
          <a:lstStyle/>
          <a:p>
            <a:r>
              <a:rPr lang="en-ZA" dirty="0"/>
              <a:t>When language skills are unequal, clarifying one's meaning in five ways will improve communication:</a:t>
            </a:r>
          </a:p>
          <a:p>
            <a:pPr lvl="1" fontAlgn="base"/>
            <a:r>
              <a:rPr lang="en-ZA" dirty="0"/>
              <a:t>Avoid using slang and idioms, </a:t>
            </a:r>
          </a:p>
          <a:p>
            <a:pPr lvl="1" fontAlgn="base"/>
            <a:r>
              <a:rPr lang="en-ZA" dirty="0"/>
              <a:t>listen carefully and, if in doubt, ask for confirmation of understanding</a:t>
            </a:r>
          </a:p>
          <a:p>
            <a:pPr lvl="1" fontAlgn="base"/>
            <a:r>
              <a:rPr lang="en-ZA" dirty="0"/>
              <a:t>recognise that accenting and intonation can cause meaning to vary significantly.</a:t>
            </a:r>
          </a:p>
          <a:p>
            <a:pPr lvl="1" fontAlgn="base"/>
            <a:r>
              <a:rPr lang="en-ZA" dirty="0"/>
              <a:t>respect the local communication formalities and styles, </a:t>
            </a:r>
          </a:p>
          <a:p>
            <a:pPr lvl="1" fontAlgn="base"/>
            <a:r>
              <a:rPr lang="en-ZA" dirty="0"/>
              <a:t>watch for any changes in body language. </a:t>
            </a:r>
          </a:p>
          <a:p>
            <a:pPr lvl="1" fontAlgn="base"/>
            <a:r>
              <a:rPr lang="en-ZA" dirty="0"/>
              <a:t>Investigate the learners culture's perception of your culture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 Manuals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pPr lvl="0" fontAlgn="base"/>
            <a:r>
              <a:rPr lang="en-ZA" dirty="0"/>
              <a:t>Language proficiency is one of the aspects and attributes that need to be tested during admission assessment.</a:t>
            </a:r>
          </a:p>
          <a:p>
            <a:pPr lvl="0" fontAlgn="base"/>
            <a:r>
              <a:rPr lang="en-ZA" dirty="0"/>
              <a:t>Medium of instruction should be determined by a policy and not left up to a group of learners.</a:t>
            </a:r>
          </a:p>
          <a:p>
            <a:pPr lvl="0" fontAlgn="base"/>
            <a:r>
              <a:rPr lang="en-ZA" dirty="0"/>
              <a:t>Language (and especially medium of instruction) must not hinder training from taking place in an equitable and integrated manner.</a:t>
            </a:r>
          </a:p>
          <a:p>
            <a:pPr lvl="0" fontAlgn="base"/>
            <a:r>
              <a:rPr lang="en-ZA" dirty="0"/>
              <a:t>Working language to be used as medium of instruction in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Training Manuals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5" name="Content Placeholder 4"/>
          <p:cNvSpPr>
            <a:spLocks noGrp="1"/>
          </p:cNvSpPr>
          <p:nvPr>
            <p:ph sz="quarter" idx="1"/>
          </p:nvPr>
        </p:nvSpPr>
        <p:spPr>
          <a:xfrm>
            <a:off x="467544" y="1413296"/>
            <a:ext cx="8219256" cy="4797004"/>
          </a:xfrm>
        </p:spPr>
        <p:txBody>
          <a:bodyPr>
            <a:noAutofit/>
          </a:bodyPr>
          <a:lstStyle/>
          <a:p>
            <a:pPr fontAlgn="base"/>
            <a:r>
              <a:rPr lang="en-ZA" dirty="0"/>
              <a:t>In the absence of learning materials in the languages of choice of learners, learners should be afforded the opportunity to seek clarity and understanding in languages they understand the best. </a:t>
            </a:r>
          </a:p>
          <a:p>
            <a:pPr fontAlgn="base"/>
            <a:r>
              <a:rPr lang="en-ZA" dirty="0"/>
              <a:t>If needed, provision will have to be made for interpreting facilities to enhance understanding.</a:t>
            </a:r>
          </a:p>
          <a:p>
            <a:pPr fontAlgn="base"/>
            <a:r>
              <a:rPr lang="en-ZA" dirty="0"/>
              <a:t>Strategic training material should be identified and translated into all official languages.</a:t>
            </a:r>
          </a:p>
          <a:p>
            <a:pPr fontAlgn="base"/>
            <a:r>
              <a:rPr lang="en-ZA" dirty="0"/>
              <a:t>It will be printed in English (on the one side) and another official language (on the other side) and be provided to trainees according to their language of preference.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Literacy and Numeracy Levels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pPr fontAlgn="base" hangingPunct="0"/>
            <a:r>
              <a:rPr lang="en-ZA" dirty="0"/>
              <a:t>Learning and facilitation support material must be selected in conjunction with the facilitation strategy and methodology for teaching literacy or numeracy to support the facilitators work in the training session. </a:t>
            </a:r>
          </a:p>
          <a:p>
            <a:pPr fontAlgn="base" hangingPunct="0"/>
            <a:r>
              <a:rPr lang="en-ZA" dirty="0"/>
              <a:t>The training session should be at an appropriate level for each individual learner and address the particular learning style and needs of the learner.</a:t>
            </a:r>
          </a:p>
          <a:p>
            <a:r>
              <a:rPr lang="en-ZA" b="1" dirty="0"/>
              <a:t>Learning styles refer to the different ways in which individuals learn.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138</a:t>
            </a:fld>
            <a:endParaRPr lang="en-ZA"/>
          </a:p>
        </p:txBody>
      </p:sp>
      <p:sp>
        <p:nvSpPr>
          <p:cNvPr id="8" name="Content Placeholder 4"/>
          <p:cNvSpPr txBox="1">
            <a:spLocks/>
          </p:cNvSpPr>
          <p:nvPr/>
        </p:nvSpPr>
        <p:spPr>
          <a:xfrm>
            <a:off x="1979712" y="2348880"/>
            <a:ext cx="6336704" cy="12961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1.2.1 to 1.2.5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51017" y="1700808"/>
            <a:ext cx="2120783" cy="72008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Styles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8" name="Content Placeholder 7"/>
          <p:cNvSpPr>
            <a:spLocks noGrp="1"/>
          </p:cNvSpPr>
          <p:nvPr>
            <p:ph sz="quarter" idx="1"/>
          </p:nvPr>
        </p:nvSpPr>
        <p:spPr/>
        <p:txBody>
          <a:bodyPr>
            <a:normAutofit/>
          </a:bodyPr>
          <a:lstStyle/>
          <a:p>
            <a:pPr lvl="0" fontAlgn="base" hangingPunct="0">
              <a:spcAft>
                <a:spcPct val="0"/>
              </a:spcAft>
            </a:pPr>
            <a:r>
              <a:rPr lang="en-ZA" dirty="0"/>
              <a:t>Peter Honey and Alan Mumford have described four learning styles:</a:t>
            </a:r>
            <a:endParaRPr lang="en-GB" dirty="0"/>
          </a:p>
          <a:p>
            <a:pPr lvl="1" fontAlgn="base">
              <a:spcAft>
                <a:spcPct val="0"/>
              </a:spcAft>
            </a:pPr>
            <a:r>
              <a:rPr lang="en-ZA" dirty="0"/>
              <a:t>Activists.</a:t>
            </a:r>
            <a:endParaRPr lang="en-GB" dirty="0"/>
          </a:p>
          <a:p>
            <a:pPr lvl="1" fontAlgn="base">
              <a:spcAft>
                <a:spcPct val="0"/>
              </a:spcAft>
            </a:pPr>
            <a:r>
              <a:rPr lang="en-ZA" dirty="0"/>
              <a:t>Reflector.</a:t>
            </a:r>
            <a:endParaRPr lang="en-GB" dirty="0"/>
          </a:p>
          <a:p>
            <a:pPr lvl="1" fontAlgn="base">
              <a:spcAft>
                <a:spcPct val="0"/>
              </a:spcAft>
            </a:pPr>
            <a:r>
              <a:rPr lang="en-ZA" dirty="0"/>
              <a:t>Theorist.</a:t>
            </a:r>
            <a:endParaRPr lang="en-GB" dirty="0"/>
          </a:p>
          <a:p>
            <a:pPr lvl="1" fontAlgn="base">
              <a:spcAft>
                <a:spcPct val="0"/>
              </a:spcAft>
            </a:pPr>
            <a:r>
              <a:rPr lang="en-ZA" dirty="0"/>
              <a:t>Pragmatist.</a:t>
            </a:r>
          </a:p>
          <a:p>
            <a:endParaRPr lang="en-ZA" dirty="0"/>
          </a:p>
        </p:txBody>
      </p:sp>
      <p:pic>
        <p:nvPicPr>
          <p:cNvPr id="9" name="Picture 8" descr="honey-mum_thum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573016"/>
            <a:ext cx="3020902" cy="2239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2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dirty="0"/>
            </a:br>
            <a:r>
              <a:rPr lang="en-GB" dirty="0"/>
              <a:t> </a:t>
            </a:r>
            <a:r>
              <a:rPr lang="en-ZA" dirty="0"/>
              <a:t>Activists: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r>
              <a:rPr lang="en-ZA" dirty="0"/>
              <a:t>Activists like to be involved in new experiences,</a:t>
            </a:r>
          </a:p>
          <a:p>
            <a:pPr lvl="1"/>
            <a:r>
              <a:rPr lang="en-ZA" dirty="0"/>
              <a:t>Open minded and enthusiastic about new ideas .</a:t>
            </a:r>
          </a:p>
          <a:p>
            <a:pPr lvl="1"/>
            <a:r>
              <a:rPr lang="en-ZA" dirty="0"/>
              <a:t>Get bored with actual implementation.</a:t>
            </a:r>
          </a:p>
          <a:p>
            <a:pPr lvl="1"/>
            <a:r>
              <a:rPr lang="en-ZA" dirty="0"/>
              <a:t>Enjoy getting their sleeves rolled up and doing things.</a:t>
            </a:r>
          </a:p>
          <a:p>
            <a:pPr lvl="1"/>
            <a:r>
              <a:rPr lang="en-ZA" dirty="0"/>
              <a:t>Can be impulsive. </a:t>
            </a:r>
          </a:p>
          <a:p>
            <a:pPr lvl="1"/>
            <a:r>
              <a:rPr lang="en-ZA" dirty="0"/>
              <a:t>Tend to act first and consider the consequences afterwards.</a:t>
            </a:r>
          </a:p>
          <a:p>
            <a:pPr lvl="1"/>
            <a:r>
              <a:rPr lang="en-ZA" dirty="0"/>
              <a:t>Enjoy working in teams but do tend to hog the limelight.</a:t>
            </a:r>
            <a:endParaRPr lang="en-ZA" b="1" dirty="0"/>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Activists Learn Best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5" name="Content Placeholder 4"/>
          <p:cNvSpPr>
            <a:spLocks noGrp="1"/>
          </p:cNvSpPr>
          <p:nvPr>
            <p:ph sz="quarter" idx="1"/>
          </p:nvPr>
        </p:nvSpPr>
        <p:spPr/>
        <p:txBody>
          <a:bodyPr>
            <a:normAutofit/>
          </a:bodyPr>
          <a:lstStyle/>
          <a:p>
            <a:pPr lvl="0" fontAlgn="base"/>
            <a:r>
              <a:rPr lang="en-ZA" dirty="0"/>
              <a:t>There are new experiences, challenges and opportunities</a:t>
            </a:r>
          </a:p>
          <a:p>
            <a:pPr lvl="0" fontAlgn="base"/>
            <a:r>
              <a:rPr lang="en-ZA" dirty="0"/>
              <a:t>Participate in games, competitive teamwork and role – plays.</a:t>
            </a:r>
          </a:p>
          <a:p>
            <a:pPr lvl="0" fontAlgn="base"/>
            <a:r>
              <a:rPr lang="en-ZA" dirty="0"/>
              <a:t>There is a crisis to be solved.</a:t>
            </a:r>
          </a:p>
          <a:p>
            <a:pPr lvl="0" fontAlgn="base"/>
            <a:r>
              <a:rPr lang="en-ZA" dirty="0"/>
              <a:t>Allowed to take the lead i.e. the leader of a group discussion.</a:t>
            </a:r>
          </a:p>
          <a:p>
            <a:pPr lvl="0" fontAlgn="base"/>
            <a:r>
              <a:rPr lang="en-ZA" dirty="0"/>
              <a:t>Allowed to generate ideas without being hampered by policy.</a:t>
            </a:r>
          </a:p>
          <a:p>
            <a:pPr lvl="0" fontAlgn="base"/>
            <a:r>
              <a:rPr lang="en-ZA" dirty="0"/>
              <a:t>Confronted with difficult situations.</a:t>
            </a:r>
          </a:p>
          <a:p>
            <a:pPr lvl="0" fontAlgn="base"/>
            <a:r>
              <a:rPr lang="en-ZA" dirty="0"/>
              <a:t>Allowed to test their ideas with other learners and solve problems in a team context.</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Activists Learn Least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a:xfrm>
            <a:off x="467544" y="1413296"/>
            <a:ext cx="8219256" cy="4797004"/>
          </a:xfrm>
        </p:spPr>
        <p:txBody>
          <a:bodyPr>
            <a:normAutofit/>
          </a:bodyPr>
          <a:lstStyle/>
          <a:p>
            <a:pPr fontAlgn="base">
              <a:lnSpc>
                <a:spcPct val="90000"/>
              </a:lnSpc>
            </a:pPr>
            <a:r>
              <a:rPr lang="en-ZA" dirty="0"/>
              <a:t>Must play a passive role.</a:t>
            </a:r>
          </a:p>
          <a:p>
            <a:pPr fontAlgn="base">
              <a:lnSpc>
                <a:spcPct val="90000"/>
              </a:lnSpc>
            </a:pPr>
            <a:r>
              <a:rPr lang="en-ZA" dirty="0"/>
              <a:t>Asked to observe and not to become involved.</a:t>
            </a:r>
          </a:p>
          <a:p>
            <a:pPr fontAlgn="base">
              <a:lnSpc>
                <a:spcPct val="90000"/>
              </a:lnSpc>
            </a:pPr>
            <a:r>
              <a:rPr lang="en-ZA" dirty="0"/>
              <a:t>Solving a problem on their own.</a:t>
            </a:r>
          </a:p>
          <a:p>
            <a:pPr fontAlgn="base">
              <a:lnSpc>
                <a:spcPct val="90000"/>
              </a:lnSpc>
            </a:pPr>
            <a:r>
              <a:rPr lang="en-ZA" dirty="0"/>
              <a:t>Reflect about their learning experiences.</a:t>
            </a:r>
          </a:p>
          <a:p>
            <a:pPr fontAlgn="base">
              <a:lnSpc>
                <a:spcPct val="90000"/>
              </a:lnSpc>
            </a:pPr>
            <a:r>
              <a:rPr lang="en-ZA" dirty="0"/>
              <a:t>Analyse data that they regard as theoretical.</a:t>
            </a:r>
          </a:p>
          <a:p>
            <a:pPr fontAlgn="base">
              <a:lnSpc>
                <a:spcPct val="90000"/>
              </a:lnSpc>
            </a:pPr>
            <a:r>
              <a:rPr lang="en-ZA" dirty="0"/>
              <a:t>Carry out the same activity repeatedly.</a:t>
            </a:r>
          </a:p>
          <a:p>
            <a:pPr fontAlgn="base">
              <a:lnSpc>
                <a:spcPct val="90000"/>
              </a:lnSpc>
            </a:pPr>
            <a:r>
              <a:rPr lang="en-ZA" dirty="0"/>
              <a:t>Follow instructions meticulously without using their initiative.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Reflector: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a:xfrm>
            <a:off x="467544" y="1413296"/>
            <a:ext cx="8219256" cy="4968032"/>
          </a:xfrm>
        </p:spPr>
        <p:txBody>
          <a:bodyPr>
            <a:normAutofit/>
          </a:bodyPr>
          <a:lstStyle/>
          <a:p>
            <a:pPr fontAlgn="base">
              <a:lnSpc>
                <a:spcPct val="90000"/>
              </a:lnSpc>
            </a:pPr>
            <a:r>
              <a:rPr lang="en-ZA" dirty="0"/>
              <a:t>Reflectors prefer to stand back and look at a situation from varying perspectives. </a:t>
            </a:r>
          </a:p>
          <a:p>
            <a:pPr lvl="1" fontAlgn="base">
              <a:lnSpc>
                <a:spcPct val="90000"/>
              </a:lnSpc>
            </a:pPr>
            <a:r>
              <a:rPr lang="en-ZA" dirty="0"/>
              <a:t>Collect a variety of information and views.</a:t>
            </a:r>
          </a:p>
          <a:p>
            <a:pPr lvl="1" fontAlgn="base">
              <a:lnSpc>
                <a:spcPct val="90000"/>
              </a:lnSpc>
            </a:pPr>
            <a:r>
              <a:rPr lang="en-ZA" dirty="0"/>
              <a:t>Consider everything thoroughly before coming to any conclusions or making decisions.</a:t>
            </a:r>
          </a:p>
          <a:p>
            <a:pPr lvl="1" fontAlgn="base">
              <a:lnSpc>
                <a:spcPct val="90000"/>
              </a:lnSpc>
            </a:pPr>
            <a:r>
              <a:rPr lang="en-ZA" dirty="0"/>
              <a:t>Observing others. </a:t>
            </a:r>
          </a:p>
          <a:p>
            <a:pPr lvl="1" fontAlgn="base">
              <a:lnSpc>
                <a:spcPct val="90000"/>
              </a:lnSpc>
            </a:pPr>
            <a:r>
              <a:rPr lang="en-ZA" dirty="0"/>
              <a:t>Will listen to their views before joining in and offering their own.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Reflectors Learn Best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5" name="Content Placeholder 4"/>
          <p:cNvSpPr>
            <a:spLocks noGrp="1"/>
          </p:cNvSpPr>
          <p:nvPr>
            <p:ph sz="quarter" idx="1"/>
          </p:nvPr>
        </p:nvSpPr>
        <p:spPr/>
        <p:txBody>
          <a:bodyPr>
            <a:normAutofit/>
          </a:bodyPr>
          <a:lstStyle/>
          <a:p>
            <a:pPr lvl="0" fontAlgn="base">
              <a:lnSpc>
                <a:spcPct val="90000"/>
              </a:lnSpc>
            </a:pPr>
            <a:r>
              <a:rPr lang="en-ZA" dirty="0"/>
              <a:t>Allowed to observe activities.</a:t>
            </a:r>
          </a:p>
          <a:p>
            <a:pPr lvl="0" fontAlgn="base">
              <a:lnSpc>
                <a:spcPct val="90000"/>
              </a:lnSpc>
            </a:pPr>
            <a:r>
              <a:rPr lang="en-ZA" dirty="0"/>
              <a:t>Can listen and watch.</a:t>
            </a:r>
          </a:p>
          <a:p>
            <a:pPr lvl="0" fontAlgn="base">
              <a:lnSpc>
                <a:spcPct val="90000"/>
              </a:lnSpc>
            </a:pPr>
            <a:r>
              <a:rPr lang="en-ZA" dirty="0"/>
              <a:t>Enough background data and time to prepare.</a:t>
            </a:r>
          </a:p>
          <a:p>
            <a:pPr lvl="0" fontAlgn="base">
              <a:lnSpc>
                <a:spcPct val="90000"/>
              </a:lnSpc>
            </a:pPr>
            <a:r>
              <a:rPr lang="en-ZA" dirty="0"/>
              <a:t>Are able to do thorough research and gather information.</a:t>
            </a:r>
          </a:p>
          <a:p>
            <a:pPr lvl="0" fontAlgn="base">
              <a:lnSpc>
                <a:spcPct val="90000"/>
              </a:lnSpc>
            </a:pPr>
            <a:r>
              <a:rPr lang="en-ZA" dirty="0"/>
              <a:t>Opportunity to reflect on their own experiences and what they have learned.</a:t>
            </a:r>
          </a:p>
          <a:p>
            <a:pPr lvl="0" fontAlgn="base">
              <a:lnSpc>
                <a:spcPct val="90000"/>
              </a:lnSpc>
            </a:pPr>
            <a:r>
              <a:rPr lang="en-ZA" dirty="0"/>
              <a:t>Debate with others.</a:t>
            </a:r>
          </a:p>
          <a:p>
            <a:pPr lvl="0" fontAlgn="base">
              <a:lnSpc>
                <a:spcPct val="90000"/>
              </a:lnSpc>
            </a:pPr>
            <a:r>
              <a:rPr lang="en-ZA" dirty="0"/>
              <a:t>Able to take their time to make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Reflectors Learn Least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5" name="Content Placeholder 4"/>
          <p:cNvSpPr>
            <a:spLocks noGrp="1"/>
          </p:cNvSpPr>
          <p:nvPr>
            <p:ph sz="quarter" idx="1"/>
          </p:nvPr>
        </p:nvSpPr>
        <p:spPr>
          <a:xfrm>
            <a:off x="467544" y="1413296"/>
            <a:ext cx="8219256" cy="4797004"/>
          </a:xfrm>
        </p:spPr>
        <p:txBody>
          <a:bodyPr>
            <a:normAutofit/>
          </a:bodyPr>
          <a:lstStyle/>
          <a:p>
            <a:pPr fontAlgn="base">
              <a:lnSpc>
                <a:spcPct val="90000"/>
              </a:lnSpc>
            </a:pPr>
            <a:r>
              <a:rPr lang="en-ZA" dirty="0"/>
              <a:t>Are forced to appear in the spot light.</a:t>
            </a:r>
          </a:p>
          <a:p>
            <a:pPr fontAlgn="base">
              <a:lnSpc>
                <a:spcPct val="90000"/>
              </a:lnSpc>
            </a:pPr>
            <a:r>
              <a:rPr lang="en-ZA" dirty="0"/>
              <a:t>Are forced to participate in activities without advance planning.</a:t>
            </a:r>
          </a:p>
          <a:p>
            <a:pPr fontAlgn="base">
              <a:lnSpc>
                <a:spcPct val="90000"/>
              </a:lnSpc>
            </a:pPr>
            <a:r>
              <a:rPr lang="en-ZA" dirty="0"/>
              <a:t>Do something without prior notice i.e. the impromptu speech.</a:t>
            </a:r>
          </a:p>
          <a:p>
            <a:pPr fontAlgn="base">
              <a:lnSpc>
                <a:spcPct val="90000"/>
              </a:lnSpc>
            </a:pPr>
            <a:r>
              <a:rPr lang="en-ZA" dirty="0"/>
              <a:t>Are given cut and dried instructions on how to do something.</a:t>
            </a:r>
          </a:p>
          <a:p>
            <a:pPr fontAlgn="base">
              <a:lnSpc>
                <a:spcPct val="90000"/>
              </a:lnSpc>
            </a:pPr>
            <a:r>
              <a:rPr lang="en-ZA" dirty="0"/>
              <a:t>Are expected to rush through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Theorists: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5" name="Content Placeholder 4"/>
          <p:cNvSpPr>
            <a:spLocks noGrp="1"/>
          </p:cNvSpPr>
          <p:nvPr>
            <p:ph sz="quarter" idx="1"/>
          </p:nvPr>
        </p:nvSpPr>
        <p:spPr>
          <a:xfrm>
            <a:off x="467544" y="1413296"/>
            <a:ext cx="8219256" cy="3599880"/>
          </a:xfrm>
        </p:spPr>
        <p:txBody>
          <a:bodyPr>
            <a:noAutofit/>
          </a:bodyPr>
          <a:lstStyle/>
          <a:p>
            <a:pPr fontAlgn="base">
              <a:lnSpc>
                <a:spcPct val="90000"/>
              </a:lnSpc>
            </a:pPr>
            <a:r>
              <a:rPr lang="en-ZA" dirty="0"/>
              <a:t>Theorists like to adapt and integrate observations into complex and logically sound theories</a:t>
            </a:r>
          </a:p>
          <a:p>
            <a:pPr lvl="1" fontAlgn="base">
              <a:lnSpc>
                <a:spcPct val="90000"/>
              </a:lnSpc>
            </a:pPr>
            <a:r>
              <a:rPr lang="en-ZA" dirty="0"/>
              <a:t>Thinking problems through with a precise step-by-step methodology.</a:t>
            </a:r>
          </a:p>
          <a:p>
            <a:pPr lvl="1" fontAlgn="base">
              <a:lnSpc>
                <a:spcPct val="90000"/>
              </a:lnSpc>
            </a:pPr>
            <a:r>
              <a:rPr lang="en-ZA" dirty="0"/>
              <a:t>Can be perfectionists who like to fit things into a rational scheme. </a:t>
            </a:r>
          </a:p>
          <a:p>
            <a:pPr lvl="1" fontAlgn="base">
              <a:lnSpc>
                <a:spcPct val="90000"/>
              </a:lnSpc>
            </a:pPr>
            <a:r>
              <a:rPr lang="en-ZA" dirty="0"/>
              <a:t>Being objective and analytical rather than subjective or emotive in their thought processes.</a:t>
            </a:r>
          </a:p>
        </p:txBody>
      </p:sp>
      <p:pic>
        <p:nvPicPr>
          <p:cNvPr id="6" name="Picture 5"/>
          <p:cNvPicPr>
            <a:picLocks noChangeAspect="1"/>
          </p:cNvPicPr>
          <p:nvPr/>
        </p:nvPicPr>
        <p:blipFill>
          <a:blip r:embed="rId2"/>
          <a:stretch>
            <a:fillRect/>
          </a:stretch>
        </p:blipFill>
        <p:spPr>
          <a:xfrm>
            <a:off x="4086820" y="4509120"/>
            <a:ext cx="980703" cy="1508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Theorists Learn Best from Activities and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lvl="0" fontAlgn="base">
              <a:lnSpc>
                <a:spcPct val="90000"/>
              </a:lnSpc>
            </a:pPr>
            <a:r>
              <a:rPr lang="en-ZA" dirty="0"/>
              <a:t>What is presented to them forms part of a system, a model or a theory.</a:t>
            </a:r>
          </a:p>
          <a:p>
            <a:pPr lvl="0" fontAlgn="base">
              <a:lnSpc>
                <a:spcPct val="90000"/>
              </a:lnSpc>
            </a:pPr>
            <a:r>
              <a:rPr lang="en-ZA" dirty="0"/>
              <a:t>Have time to investigate relations between ideas in a methodical manner</a:t>
            </a:r>
          </a:p>
          <a:p>
            <a:pPr lvl="0" fontAlgn="base">
              <a:lnSpc>
                <a:spcPct val="90000"/>
              </a:lnSpc>
            </a:pPr>
            <a:r>
              <a:rPr lang="en-ZA" dirty="0"/>
              <a:t>Have the opportunity to ask questions.</a:t>
            </a:r>
          </a:p>
          <a:p>
            <a:pPr lvl="0" fontAlgn="base">
              <a:lnSpc>
                <a:spcPct val="90000"/>
              </a:lnSpc>
            </a:pPr>
            <a:r>
              <a:rPr lang="en-ZA" dirty="0"/>
              <a:t>Are confronted with ideas and concepts even if they are not immediately relevant.</a:t>
            </a:r>
          </a:p>
          <a:p>
            <a:pPr lvl="0" fontAlgn="base">
              <a:lnSpc>
                <a:spcPct val="90000"/>
              </a:lnSpc>
            </a:pPr>
            <a:r>
              <a:rPr lang="en-ZA" dirty="0"/>
              <a:t>Can participate in complex situations.</a:t>
            </a:r>
          </a:p>
          <a:p>
            <a:pPr lvl="0" fontAlgn="base">
              <a:lnSpc>
                <a:spcPct val="90000"/>
              </a:lnSpc>
            </a:pPr>
            <a:r>
              <a:rPr lang="en-ZA" dirty="0"/>
              <a:t>Have clear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Theorists Learn Least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pPr fontAlgn="base">
              <a:lnSpc>
                <a:spcPct val="90000"/>
              </a:lnSpc>
            </a:pPr>
            <a:r>
              <a:rPr lang="en-ZA" dirty="0"/>
              <a:t>Are forced to carry out activities that serve no clear purpose and that falls out of a specific context.</a:t>
            </a:r>
          </a:p>
          <a:p>
            <a:pPr fontAlgn="base">
              <a:lnSpc>
                <a:spcPct val="90000"/>
              </a:lnSpc>
            </a:pPr>
            <a:r>
              <a:rPr lang="en-ZA" dirty="0"/>
              <a:t>Must participate in situations that emphasises emotions and feelings.</a:t>
            </a:r>
          </a:p>
          <a:p>
            <a:pPr fontAlgn="base">
              <a:lnSpc>
                <a:spcPct val="90000"/>
              </a:lnSpc>
            </a:pPr>
            <a:r>
              <a:rPr lang="en-ZA" dirty="0"/>
              <a:t>Are involved in situations where there is a high degree of contradictions.</a:t>
            </a:r>
          </a:p>
          <a:p>
            <a:pPr fontAlgn="base">
              <a:lnSpc>
                <a:spcPct val="90000"/>
              </a:lnSpc>
            </a:pPr>
            <a:r>
              <a:rPr lang="en-ZA" dirty="0"/>
              <a:t>Must make decisions and there is no policy on which they can base their findings.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Pragmatists: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5" name="Content Placeholder 4"/>
          <p:cNvSpPr>
            <a:spLocks noGrp="1"/>
          </p:cNvSpPr>
          <p:nvPr>
            <p:ph sz="quarter" idx="1"/>
          </p:nvPr>
        </p:nvSpPr>
        <p:spPr/>
        <p:txBody>
          <a:bodyPr>
            <a:normAutofit/>
          </a:bodyPr>
          <a:lstStyle/>
          <a:p>
            <a:pPr fontAlgn="base">
              <a:lnSpc>
                <a:spcPct val="90000"/>
              </a:lnSpc>
            </a:pPr>
            <a:r>
              <a:rPr lang="en-ZA" dirty="0"/>
              <a:t>Pragmatists are keen to try things out.</a:t>
            </a:r>
          </a:p>
          <a:p>
            <a:pPr lvl="1" fontAlgn="base">
              <a:lnSpc>
                <a:spcPct val="90000"/>
              </a:lnSpc>
            </a:pPr>
            <a:r>
              <a:rPr lang="en-ZA" dirty="0"/>
              <a:t>Want concepts that can be applied to their job.</a:t>
            </a:r>
          </a:p>
          <a:p>
            <a:pPr lvl="1" fontAlgn="base">
              <a:lnSpc>
                <a:spcPct val="90000"/>
              </a:lnSpc>
            </a:pPr>
            <a:r>
              <a:rPr lang="en-ZA" dirty="0"/>
              <a:t>Tend to be impatient with lengthy, abstract discussions.</a:t>
            </a:r>
          </a:p>
          <a:p>
            <a:pPr lvl="1" fontAlgn="base">
              <a:lnSpc>
                <a:spcPct val="90000"/>
              </a:lnSpc>
            </a:pPr>
            <a:r>
              <a:rPr lang="en-ZA" dirty="0"/>
              <a:t>Are practical and down to earth.</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7629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Pragmatists Learn Best from Activities and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5" name="Content Placeholder 4"/>
          <p:cNvSpPr>
            <a:spLocks noGrp="1"/>
          </p:cNvSpPr>
          <p:nvPr>
            <p:ph sz="quarter" idx="1"/>
          </p:nvPr>
        </p:nvSpPr>
        <p:spPr>
          <a:xfrm>
            <a:off x="467544" y="1413296"/>
            <a:ext cx="8219256" cy="4607992"/>
          </a:xfrm>
        </p:spPr>
        <p:txBody>
          <a:bodyPr>
            <a:noAutofit/>
          </a:bodyPr>
          <a:lstStyle/>
          <a:p>
            <a:pPr lvl="0" fontAlgn="base">
              <a:lnSpc>
                <a:spcPct val="90000"/>
              </a:lnSpc>
            </a:pPr>
            <a:r>
              <a:rPr lang="en-ZA" dirty="0"/>
              <a:t>Content is related to everyday activity or work problems.</a:t>
            </a:r>
          </a:p>
          <a:p>
            <a:pPr lvl="0" fontAlgn="base">
              <a:lnSpc>
                <a:spcPct val="90000"/>
              </a:lnSpc>
            </a:pPr>
            <a:r>
              <a:rPr lang="en-ZA" dirty="0"/>
              <a:t>New ideas and techniques to do things that have obvious practical advantages.</a:t>
            </a:r>
          </a:p>
          <a:p>
            <a:pPr lvl="0" fontAlgn="base">
              <a:lnSpc>
                <a:spcPct val="90000"/>
              </a:lnSpc>
            </a:pPr>
            <a:r>
              <a:rPr lang="en-ZA" dirty="0"/>
              <a:t>Get the opportunity to learn techniques under supervision of someone that has already mastered the skill.</a:t>
            </a:r>
          </a:p>
          <a:p>
            <a:pPr lvl="0" fontAlgn="base">
              <a:lnSpc>
                <a:spcPct val="90000"/>
              </a:lnSpc>
            </a:pPr>
            <a:r>
              <a:rPr lang="en-ZA" dirty="0"/>
              <a:t>Have role – models with whom they can identify. </a:t>
            </a:r>
          </a:p>
          <a:p>
            <a:pPr lvl="0" fontAlgn="base">
              <a:lnSpc>
                <a:spcPct val="90000"/>
              </a:lnSpc>
            </a:pPr>
            <a:r>
              <a:rPr lang="en-ZA" dirty="0"/>
              <a:t>Learn techniques that will make life easier.</a:t>
            </a:r>
          </a:p>
          <a:p>
            <a:pPr lvl="0" fontAlgn="base">
              <a:lnSpc>
                <a:spcPct val="90000"/>
              </a:lnSpc>
            </a:pPr>
            <a:r>
              <a:rPr lang="en-ZA" dirty="0"/>
              <a:t>Get the opportunity to apply what they have learned.</a:t>
            </a:r>
          </a:p>
          <a:p>
            <a:pPr lvl="0" fontAlgn="base">
              <a:lnSpc>
                <a:spcPct val="90000"/>
              </a:lnSpc>
            </a:pPr>
            <a:r>
              <a:rPr lang="en-ZA" dirty="0"/>
              <a:t>Can concentrate on practical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Pragmatists Learn Least from Activities or Situations When: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5" name="Content Placeholder 4"/>
          <p:cNvSpPr>
            <a:spLocks noGrp="1"/>
          </p:cNvSpPr>
          <p:nvPr>
            <p:ph sz="quarter" idx="1"/>
          </p:nvPr>
        </p:nvSpPr>
        <p:spPr>
          <a:xfrm>
            <a:off x="467544" y="1413296"/>
            <a:ext cx="8219256" cy="4797004"/>
          </a:xfrm>
        </p:spPr>
        <p:txBody>
          <a:bodyPr>
            <a:normAutofit/>
          </a:bodyPr>
          <a:lstStyle/>
          <a:p>
            <a:pPr fontAlgn="base">
              <a:lnSpc>
                <a:spcPct val="90000"/>
              </a:lnSpc>
            </a:pPr>
            <a:r>
              <a:rPr lang="en-ZA" dirty="0"/>
              <a:t>Task does not comply with their immediate needs. </a:t>
            </a:r>
          </a:p>
          <a:p>
            <a:pPr fontAlgn="base">
              <a:lnSpc>
                <a:spcPct val="90000"/>
              </a:lnSpc>
            </a:pPr>
            <a:r>
              <a:rPr lang="en-ZA" dirty="0"/>
              <a:t>Cannot see the benefits.</a:t>
            </a:r>
          </a:p>
          <a:p>
            <a:pPr fontAlgn="base">
              <a:lnSpc>
                <a:spcPct val="90000"/>
              </a:lnSpc>
            </a:pPr>
            <a:r>
              <a:rPr lang="en-ZA" dirty="0"/>
              <a:t>Activity seems far removed from the actual situation.</a:t>
            </a:r>
          </a:p>
          <a:p>
            <a:pPr fontAlgn="base">
              <a:lnSpc>
                <a:spcPct val="90000"/>
              </a:lnSpc>
            </a:pPr>
            <a:r>
              <a:rPr lang="en-ZA" dirty="0"/>
              <a:t>Are no clear guidelines as to how the activity should be done.</a:t>
            </a:r>
          </a:p>
          <a:p>
            <a:pPr fontAlgn="base">
              <a:lnSpc>
                <a:spcPct val="90000"/>
              </a:lnSpc>
            </a:pPr>
            <a:r>
              <a:rPr lang="en-ZA" dirty="0"/>
              <a:t>Feel that the process is going around in circles.</a:t>
            </a:r>
          </a:p>
          <a:p>
            <a:pPr fontAlgn="base">
              <a:lnSpc>
                <a:spcPct val="90000"/>
              </a:lnSpc>
            </a:pPr>
            <a:r>
              <a:rPr lang="en-ZA" dirty="0"/>
              <a:t>No reward for the learning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Identify</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a:xfrm>
            <a:off x="2971800" y="1988840"/>
            <a:ext cx="5715000" cy="3096344"/>
          </a:xfrm>
        </p:spPr>
        <p:txBody>
          <a:bodyPr>
            <a:normAutofit/>
          </a:bodyPr>
          <a:lstStyle/>
          <a:p>
            <a:pPr fontAlgn="base" hangingPunct="0">
              <a:buFont typeface="Arial" pitchFamily="34" charset="0"/>
              <a:buChar char="•"/>
            </a:pPr>
            <a:r>
              <a:rPr lang="en-ZA" b="1" dirty="0"/>
              <a:t>Identify your own learning style.</a:t>
            </a:r>
          </a:p>
          <a:p>
            <a:pPr fontAlgn="base" hangingPunct="0">
              <a:buFont typeface="Arial" pitchFamily="34" charset="0"/>
              <a:buChar char="•"/>
            </a:pPr>
            <a:r>
              <a:rPr lang="en-ZA" b="1" dirty="0"/>
              <a:t>Why should a facilitator be aware of his / her own as well as the learners’ learning styles?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Modalities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r>
              <a:rPr lang="en-ZA" dirty="0"/>
              <a:t>During the process of learning we use our senses to perceive information.  The three main senses that we use during the learning process is by:</a:t>
            </a:r>
          </a:p>
          <a:p>
            <a:pPr lvl="1"/>
            <a:r>
              <a:rPr lang="en-ZA" dirty="0"/>
              <a:t>Seeing. </a:t>
            </a:r>
          </a:p>
          <a:p>
            <a:pPr lvl="1"/>
            <a:r>
              <a:rPr lang="en-ZA" dirty="0"/>
              <a:t>Hearing. </a:t>
            </a:r>
          </a:p>
          <a:p>
            <a:pPr lvl="1"/>
            <a:r>
              <a:rPr lang="en-ZA" dirty="0"/>
              <a:t>Doing (touch).</a:t>
            </a:r>
            <a:endParaRPr lang="en-ZA" b="1" dirty="0"/>
          </a:p>
          <a:p>
            <a:r>
              <a:rPr lang="en-ZA" dirty="0"/>
              <a:t>Research has found that there are preferences to which senses or combinations of senses are dominant in individuals.</a:t>
            </a:r>
            <a:endParaRPr lang="en-ZA" b="1"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Modalities </a:t>
            </a:r>
            <a:r>
              <a:rPr lang="en-US" dirty="0"/>
              <a:t>Means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5" name="Content Placeholder 4"/>
          <p:cNvSpPr>
            <a:spLocks noGrp="1"/>
          </p:cNvSpPr>
          <p:nvPr>
            <p:ph sz="quarter" idx="1"/>
          </p:nvPr>
        </p:nvSpPr>
        <p:spPr>
          <a:xfrm>
            <a:off x="1979712" y="1988840"/>
            <a:ext cx="6912768" cy="381642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gn="just">
              <a:lnSpc>
                <a:spcPct val="115000"/>
              </a:lnSpc>
              <a:spcAft>
                <a:spcPts val="0"/>
              </a:spcAft>
              <a:buFont typeface="Wingdings" pitchFamily="2" charset="2"/>
              <a:buChar char="§"/>
            </a:pPr>
            <a:r>
              <a:rPr lang="en-ZA" dirty="0">
                <a:ea typeface="SimSun"/>
                <a:cs typeface="Times New Roman"/>
              </a:rPr>
              <a:t>Learning modality refers to the route that information from the world around us takes to enter our brains.  The three modalities that we are focussing on will be visual, auditory and kinaesthetic.  </a:t>
            </a:r>
          </a:p>
          <a:p>
            <a:pPr algn="just">
              <a:lnSpc>
                <a:spcPct val="115000"/>
              </a:lnSpc>
              <a:spcAft>
                <a:spcPts val="0"/>
              </a:spcAft>
              <a:buFont typeface="Wingdings" pitchFamily="2" charset="2"/>
              <a:buChar char="§"/>
            </a:pPr>
            <a:r>
              <a:rPr lang="en-ZA" dirty="0">
                <a:ea typeface="SimSun"/>
                <a:cs typeface="Times New Roman"/>
              </a:rPr>
              <a:t>It is important to remember that we still use all our senses in the learning process – there will however be one that will be dominant.</a:t>
            </a:r>
            <a:endParaRPr lang="en-ZA" dirty="0">
              <a:latin typeface="Arial Narrow"/>
              <a:ea typeface="SimSun"/>
              <a:cs typeface="Times New Roman"/>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Visual Mode: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5" name="Content Placeholder 4"/>
          <p:cNvSpPr>
            <a:spLocks noGrp="1"/>
          </p:cNvSpPr>
          <p:nvPr>
            <p:ph sz="quarter" idx="1"/>
          </p:nvPr>
        </p:nvSpPr>
        <p:spPr>
          <a:xfrm>
            <a:off x="467544" y="1413296"/>
            <a:ext cx="8219256" cy="2015704"/>
          </a:xfrm>
        </p:spPr>
        <p:txBody>
          <a:bodyPr>
            <a:normAutofit/>
          </a:bodyPr>
          <a:lstStyle/>
          <a:p>
            <a:r>
              <a:rPr lang="en-ZA" dirty="0"/>
              <a:t>Focuses more on sight and less on the other senses.</a:t>
            </a:r>
          </a:p>
          <a:p>
            <a:pPr lvl="1"/>
            <a:r>
              <a:rPr lang="en-ZA" dirty="0"/>
              <a:t>Follow the facilitator with their eyes all the time. </a:t>
            </a:r>
          </a:p>
          <a:p>
            <a:pPr lvl="1"/>
            <a:r>
              <a:rPr lang="en-ZA" dirty="0"/>
              <a:t>Tend to use phrases such as ‘ I see what you mean’.</a:t>
            </a:r>
          </a:p>
        </p:txBody>
      </p:sp>
      <p:pic>
        <p:nvPicPr>
          <p:cNvPr id="6" name="Picture 5"/>
          <p:cNvPicPr>
            <a:picLocks noChangeAspect="1"/>
          </p:cNvPicPr>
          <p:nvPr/>
        </p:nvPicPr>
        <p:blipFill>
          <a:blip r:embed="rId2"/>
          <a:stretch>
            <a:fillRect/>
          </a:stretch>
        </p:blipFill>
        <p:spPr>
          <a:xfrm>
            <a:off x="2920124" y="2708920"/>
            <a:ext cx="3314095" cy="3319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Strengths of the Visual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5" name="Content Placeholder 4"/>
          <p:cNvSpPr>
            <a:spLocks noGrp="1"/>
          </p:cNvSpPr>
          <p:nvPr>
            <p:ph sz="quarter" idx="1"/>
          </p:nvPr>
        </p:nvSpPr>
        <p:spPr>
          <a:xfrm>
            <a:off x="467544" y="1413296"/>
            <a:ext cx="8219256" cy="3959920"/>
          </a:xfrm>
        </p:spPr>
        <p:txBody>
          <a:bodyPr>
            <a:noAutofit/>
          </a:bodyPr>
          <a:lstStyle/>
          <a:p>
            <a:pPr lvl="0" fontAlgn="base"/>
            <a:r>
              <a:rPr lang="en-ZA" dirty="0"/>
              <a:t>Less distracted by noise.</a:t>
            </a:r>
          </a:p>
          <a:p>
            <a:pPr lvl="0" fontAlgn="base"/>
            <a:r>
              <a:rPr lang="en-ZA" dirty="0"/>
              <a:t>Like colour and hand-outs.</a:t>
            </a:r>
          </a:p>
          <a:p>
            <a:pPr lvl="0" fontAlgn="base"/>
            <a:r>
              <a:rPr lang="en-ZA" dirty="0"/>
              <a:t>Good at spelling and abstract concepts.</a:t>
            </a:r>
          </a:p>
          <a:p>
            <a:pPr lvl="0" fontAlgn="base"/>
            <a:r>
              <a:rPr lang="en-ZA" dirty="0"/>
              <a:t>Like visual inputs.</a:t>
            </a:r>
          </a:p>
          <a:p>
            <a:pPr lvl="0" fontAlgn="base"/>
            <a:r>
              <a:rPr lang="en-ZA" dirty="0"/>
              <a:t>Body language is open.</a:t>
            </a:r>
          </a:p>
          <a:p>
            <a:pPr lvl="0" fontAlgn="base"/>
            <a:r>
              <a:rPr lang="en-ZA" dirty="0"/>
              <a:t>Large personal space.</a:t>
            </a:r>
          </a:p>
          <a:p>
            <a:pPr lvl="0" fontAlgn="base"/>
            <a:r>
              <a:rPr lang="en-ZA" dirty="0"/>
              <a:t>Organised and neat.</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Weaknesses of the Visual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pPr fontAlgn="base"/>
            <a:r>
              <a:rPr lang="en-ZA" dirty="0"/>
              <a:t>They tend to talk fast.</a:t>
            </a:r>
          </a:p>
          <a:p>
            <a:pPr fontAlgn="base"/>
            <a:r>
              <a:rPr lang="en-ZA" dirty="0"/>
              <a:t>They need to see the big picture.</a:t>
            </a:r>
          </a:p>
          <a:p>
            <a:pPr fontAlgn="base"/>
            <a:r>
              <a:rPr lang="en-ZA" dirty="0"/>
              <a:t>They do not react well to auditory learners.</a:t>
            </a:r>
          </a:p>
          <a:p>
            <a:pPr fontAlgn="base"/>
            <a:r>
              <a:rPr lang="en-ZA" dirty="0"/>
              <a:t>Can get bored easily.</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What can the Facilitator do to Enhance Learning for the Visual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lvl="0" fontAlgn="base"/>
            <a:r>
              <a:rPr lang="en-ZA" dirty="0"/>
              <a:t>Use colour and pictures.</a:t>
            </a:r>
          </a:p>
          <a:p>
            <a:pPr lvl="0" fontAlgn="base"/>
            <a:r>
              <a:rPr lang="en-ZA" dirty="0"/>
              <a:t>Have eye contact.</a:t>
            </a:r>
          </a:p>
          <a:p>
            <a:pPr lvl="0" fontAlgn="base"/>
            <a:r>
              <a:rPr lang="en-ZA" dirty="0"/>
              <a:t>Use hand-outs.</a:t>
            </a:r>
          </a:p>
          <a:p>
            <a:pPr lvl="0" fontAlgn="base"/>
            <a:r>
              <a:rPr lang="en-ZA" dirty="0"/>
              <a:t>Respect the personal space.</a:t>
            </a:r>
          </a:p>
          <a:p>
            <a:pPr lvl="0" fontAlgn="base"/>
            <a:r>
              <a:rPr lang="en-ZA" dirty="0"/>
              <a:t>Keep alertness</a:t>
            </a:r>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Auditory Mode: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p:txBody>
          <a:bodyPr>
            <a:normAutofit/>
          </a:bodyPr>
          <a:lstStyle/>
          <a:p>
            <a:r>
              <a:rPr lang="en-ZA" dirty="0"/>
              <a:t>Rely on their hearing than their other senses.</a:t>
            </a:r>
          </a:p>
          <a:p>
            <a:pPr lvl="1"/>
            <a:r>
              <a:rPr lang="en-ZA" dirty="0"/>
              <a:t>Auditory learners tend to look around from side to side in the class.</a:t>
            </a:r>
          </a:p>
          <a:p>
            <a:pPr lvl="1"/>
            <a:r>
              <a:rPr lang="en-ZA" dirty="0"/>
              <a:t>Keep disruptive noises in the learning environment to a minimum.</a:t>
            </a:r>
          </a:p>
          <a:p>
            <a:pPr lvl="1"/>
            <a:r>
              <a:rPr lang="en-ZA" dirty="0"/>
              <a:t>Use phrases such as ‘ I hear what you are saying’.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28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Strengths of the Auditory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p:cNvSpPr>
            <a:spLocks noGrp="1"/>
          </p:cNvSpPr>
          <p:nvPr>
            <p:ph sz="quarter" idx="1"/>
          </p:nvPr>
        </p:nvSpPr>
        <p:spPr>
          <a:xfrm>
            <a:off x="467544" y="1413296"/>
            <a:ext cx="8219256" cy="3599880"/>
          </a:xfrm>
        </p:spPr>
        <p:txBody>
          <a:bodyPr>
            <a:normAutofit/>
          </a:bodyPr>
          <a:lstStyle/>
          <a:p>
            <a:pPr lvl="0" fontAlgn="base"/>
            <a:r>
              <a:rPr lang="en-ZA" dirty="0"/>
              <a:t>Good memory of discussions.</a:t>
            </a:r>
          </a:p>
          <a:p>
            <a:pPr lvl="0" fontAlgn="base"/>
            <a:r>
              <a:rPr lang="en-ZA" dirty="0"/>
              <a:t>Good logical reasoning.</a:t>
            </a:r>
          </a:p>
          <a:p>
            <a:pPr lvl="0" fontAlgn="base"/>
            <a:r>
              <a:rPr lang="en-ZA" dirty="0"/>
              <a:t>Enjoy verbal explanations.</a:t>
            </a:r>
          </a:p>
          <a:p>
            <a:pPr lvl="0" fontAlgn="base"/>
            <a:r>
              <a:rPr lang="en-ZA" dirty="0"/>
              <a:t>Like to read aloud.</a:t>
            </a:r>
          </a:p>
          <a:p>
            <a:pPr lvl="0" fontAlgn="base"/>
            <a:r>
              <a:rPr lang="en-ZA" dirty="0"/>
              <a:t>Enjoy story telling.</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Weaknesses of the Auditory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5" name="Content Placeholder 4"/>
          <p:cNvSpPr>
            <a:spLocks noGrp="1"/>
          </p:cNvSpPr>
          <p:nvPr>
            <p:ph sz="quarter" idx="1"/>
          </p:nvPr>
        </p:nvSpPr>
        <p:spPr>
          <a:xfrm>
            <a:off x="467544" y="1413296"/>
            <a:ext cx="8219256" cy="3599880"/>
          </a:xfrm>
        </p:spPr>
        <p:txBody>
          <a:bodyPr>
            <a:normAutofit/>
          </a:bodyPr>
          <a:lstStyle/>
          <a:p>
            <a:pPr fontAlgn="base"/>
            <a:r>
              <a:rPr lang="en-ZA" dirty="0"/>
              <a:t>Easily distracted by noise.</a:t>
            </a:r>
          </a:p>
          <a:p>
            <a:pPr fontAlgn="base"/>
            <a:r>
              <a:rPr lang="en-ZA" dirty="0"/>
              <a:t>Do not enjoy spelling and mathematics.</a:t>
            </a:r>
          </a:p>
          <a:p>
            <a:pPr fontAlgn="base"/>
            <a:r>
              <a:rPr lang="en-ZA" dirty="0"/>
              <a:t>Not good at visualisation.</a:t>
            </a:r>
          </a:p>
          <a:p>
            <a:endParaRPr lang="en-ZA" dirty="0"/>
          </a:p>
        </p:txBody>
      </p:sp>
      <p:pic>
        <p:nvPicPr>
          <p:cNvPr id="6" name="Picture 5"/>
          <p:cNvPicPr>
            <a:picLocks noChangeAspect="1"/>
          </p:cNvPicPr>
          <p:nvPr/>
        </p:nvPicPr>
        <p:blipFill>
          <a:blip r:embed="rId2"/>
          <a:stretch>
            <a:fillRect/>
          </a:stretch>
        </p:blipFill>
        <p:spPr>
          <a:xfrm>
            <a:off x="3068281" y="3236405"/>
            <a:ext cx="3017782" cy="2664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can the Facilitator do?</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5" name="Content Placeholder 4"/>
          <p:cNvSpPr>
            <a:spLocks noGrp="1"/>
          </p:cNvSpPr>
          <p:nvPr>
            <p:ph sz="quarter" idx="1"/>
          </p:nvPr>
        </p:nvSpPr>
        <p:spPr>
          <a:xfrm>
            <a:off x="467544" y="1413296"/>
            <a:ext cx="8219256" cy="2879800"/>
          </a:xfrm>
        </p:spPr>
        <p:txBody>
          <a:bodyPr>
            <a:normAutofit/>
          </a:bodyPr>
          <a:lstStyle/>
          <a:p>
            <a:pPr lvl="0" fontAlgn="base"/>
            <a:r>
              <a:rPr lang="en-ZA" dirty="0"/>
              <a:t>Keep noise levels down.</a:t>
            </a:r>
          </a:p>
          <a:p>
            <a:pPr lvl="0" fontAlgn="base"/>
            <a:r>
              <a:rPr lang="en-ZA" dirty="0"/>
              <a:t>Present information in a logical order.</a:t>
            </a:r>
          </a:p>
          <a:p>
            <a:pPr lvl="0" fontAlgn="base"/>
            <a:r>
              <a:rPr lang="en-ZA" dirty="0"/>
              <a:t>Have discussions.</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Kinaesthetic Mode: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5" name="Content Placeholder 4"/>
          <p:cNvSpPr>
            <a:spLocks noGrp="1"/>
          </p:cNvSpPr>
          <p:nvPr>
            <p:ph sz="quarter" idx="1"/>
          </p:nvPr>
        </p:nvSpPr>
        <p:spPr>
          <a:xfrm>
            <a:off x="467544" y="1413296"/>
            <a:ext cx="8219256" cy="3311848"/>
          </a:xfrm>
        </p:spPr>
        <p:txBody>
          <a:bodyPr>
            <a:normAutofit/>
          </a:bodyPr>
          <a:lstStyle/>
          <a:p>
            <a:r>
              <a:rPr lang="en-ZA" dirty="0"/>
              <a:t>Favour the sense of touch:</a:t>
            </a:r>
          </a:p>
          <a:p>
            <a:pPr lvl="1"/>
            <a:r>
              <a:rPr lang="en-ZA" dirty="0"/>
              <a:t>Prefer to sit close in groups.</a:t>
            </a:r>
          </a:p>
          <a:p>
            <a:pPr lvl="1"/>
            <a:r>
              <a:rPr lang="en-ZA" dirty="0"/>
              <a:t>Tend to look down.  </a:t>
            </a:r>
          </a:p>
          <a:p>
            <a:pPr lvl="1"/>
            <a:r>
              <a:rPr lang="en-ZA" dirty="0"/>
              <a:t>Do not have a large personal space. </a:t>
            </a:r>
          </a:p>
          <a:p>
            <a:pPr lvl="1"/>
            <a:r>
              <a:rPr lang="en-ZA" dirty="0"/>
              <a:t>Are uncomfortable with individual methods of learning such as self study.</a:t>
            </a:r>
            <a:endParaRPr lang="en-ZA" b="1"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Strengths of the Kinaesthetic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5" name="Content Placeholder 4"/>
          <p:cNvSpPr>
            <a:spLocks noGrp="1"/>
          </p:cNvSpPr>
          <p:nvPr>
            <p:ph sz="quarter" idx="1"/>
          </p:nvPr>
        </p:nvSpPr>
        <p:spPr>
          <a:xfrm>
            <a:off x="467544" y="1413296"/>
            <a:ext cx="8219256" cy="3743896"/>
          </a:xfrm>
        </p:spPr>
        <p:txBody>
          <a:bodyPr>
            <a:normAutofit/>
          </a:bodyPr>
          <a:lstStyle/>
          <a:p>
            <a:pPr lvl="0" fontAlgn="base"/>
            <a:r>
              <a:rPr lang="en-ZA" dirty="0"/>
              <a:t>Good at discovering learning.</a:t>
            </a:r>
          </a:p>
          <a:p>
            <a:pPr lvl="0" fontAlgn="base"/>
            <a:r>
              <a:rPr lang="en-ZA" dirty="0"/>
              <a:t>Creative people.</a:t>
            </a:r>
          </a:p>
          <a:p>
            <a:pPr lvl="0" fontAlgn="base"/>
            <a:r>
              <a:rPr lang="en-ZA" dirty="0"/>
              <a:t>Practical.</a:t>
            </a:r>
          </a:p>
          <a:p>
            <a:pPr lvl="0" fontAlgn="base"/>
            <a:r>
              <a:rPr lang="en-ZA" dirty="0"/>
              <a:t>Hands on.</a:t>
            </a:r>
          </a:p>
          <a:p>
            <a:pPr lvl="0" fontAlgn="base"/>
            <a:r>
              <a:rPr lang="en-ZA" dirty="0"/>
              <a:t>Have commitment to activity.</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Weaknesses of the Kinaesthetic Learner: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5" name="Content Placeholder 4"/>
          <p:cNvSpPr>
            <a:spLocks noGrp="1"/>
          </p:cNvSpPr>
          <p:nvPr>
            <p:ph sz="quarter" idx="1"/>
          </p:nvPr>
        </p:nvSpPr>
        <p:spPr>
          <a:xfrm>
            <a:off x="467544" y="1413296"/>
            <a:ext cx="8219256" cy="3383856"/>
          </a:xfrm>
        </p:spPr>
        <p:txBody>
          <a:bodyPr>
            <a:normAutofit/>
          </a:bodyPr>
          <a:lstStyle/>
          <a:p>
            <a:pPr fontAlgn="base"/>
            <a:r>
              <a:rPr lang="en-ZA" dirty="0"/>
              <a:t>Sensitive to emotion.</a:t>
            </a:r>
          </a:p>
          <a:p>
            <a:pPr fontAlgn="base"/>
            <a:r>
              <a:rPr lang="en-ZA" dirty="0"/>
              <a:t>Lack facial expression.</a:t>
            </a:r>
          </a:p>
          <a:p>
            <a:pPr fontAlgn="base"/>
            <a:r>
              <a:rPr lang="en-ZA" dirty="0"/>
              <a:t>Restless.</a:t>
            </a:r>
          </a:p>
          <a:p>
            <a:pPr fontAlgn="base"/>
            <a:r>
              <a:rPr lang="en-ZA" dirty="0"/>
              <a:t>Messy.</a:t>
            </a:r>
          </a:p>
          <a:p>
            <a:pPr fontAlgn="base"/>
            <a:r>
              <a:rPr lang="en-ZA" dirty="0"/>
              <a:t>Do not sit still.</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What can the Facilitator do?</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5" name="Content Placeholder 4"/>
          <p:cNvSpPr>
            <a:spLocks noGrp="1"/>
          </p:cNvSpPr>
          <p:nvPr>
            <p:ph sz="quarter" idx="1"/>
          </p:nvPr>
        </p:nvSpPr>
        <p:spPr>
          <a:xfrm>
            <a:off x="467544" y="1413296"/>
            <a:ext cx="8219256" cy="3455864"/>
          </a:xfrm>
        </p:spPr>
        <p:txBody>
          <a:bodyPr>
            <a:normAutofit/>
          </a:bodyPr>
          <a:lstStyle/>
          <a:p>
            <a:pPr fontAlgn="base"/>
            <a:r>
              <a:rPr lang="en-ZA" dirty="0"/>
              <a:t>Give practical learning experiences.</a:t>
            </a:r>
          </a:p>
          <a:p>
            <a:pPr lvl="0" fontAlgn="base"/>
            <a:r>
              <a:rPr lang="en-ZA" dirty="0"/>
              <a:t>Use role – plays.</a:t>
            </a:r>
          </a:p>
          <a:p>
            <a:pPr lvl="0" fontAlgn="base"/>
            <a:r>
              <a:rPr lang="en-ZA" dirty="0"/>
              <a:t>Let them sit close to the facilitator.</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Identify</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5" name="Content Placeholder 4"/>
          <p:cNvSpPr>
            <a:spLocks noGrp="1"/>
          </p:cNvSpPr>
          <p:nvPr>
            <p:ph sz="quarter" idx="1"/>
          </p:nvPr>
        </p:nvSpPr>
        <p:spPr>
          <a:xfrm>
            <a:off x="2971800" y="1988840"/>
            <a:ext cx="5715000" cy="2520280"/>
          </a:xfrm>
        </p:spPr>
        <p:txBody>
          <a:bodyPr>
            <a:normAutofit/>
          </a:bodyPr>
          <a:lstStyle/>
          <a:p>
            <a:pPr fontAlgn="base" hangingPunct="0">
              <a:buFont typeface="Arial" pitchFamily="34" charset="0"/>
              <a:buChar char="•"/>
            </a:pPr>
            <a:r>
              <a:rPr lang="en-ZA" b="1" dirty="0"/>
              <a:t>Identify your own learning modalities.</a:t>
            </a:r>
          </a:p>
          <a:p>
            <a:pPr fontAlgn="base" hangingPunct="0">
              <a:buFont typeface="Arial" pitchFamily="34" charset="0"/>
              <a:buChar char="•"/>
            </a:pPr>
            <a:r>
              <a:rPr lang="en-ZA" b="1" dirty="0"/>
              <a:t>Why should a facilitator be aware of his / her own as well as the learners’ learning modalities?</a:t>
            </a:r>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168</a:t>
            </a:fld>
            <a:endParaRPr lang="en-ZA"/>
          </a:p>
        </p:txBody>
      </p:sp>
      <p:sp>
        <p:nvSpPr>
          <p:cNvPr id="8" name="Content Placeholder 4"/>
          <p:cNvSpPr txBox="1">
            <a:spLocks/>
          </p:cNvSpPr>
          <p:nvPr/>
        </p:nvSpPr>
        <p:spPr>
          <a:xfrm>
            <a:off x="2339752" y="2285568"/>
            <a:ext cx="6275040" cy="143146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1.2.6 – 1.2.7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Arranging Resources, Location and Personnel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pPr fontAlgn="base"/>
            <a:r>
              <a:rPr lang="en-ZA" dirty="0"/>
              <a:t>The facilitator should plan and arrange the resources, location and personnel to suit the intended delivery</a:t>
            </a:r>
          </a:p>
          <a:p>
            <a:pPr fontAlgn="base"/>
            <a:r>
              <a:rPr lang="en-ZA" dirty="0"/>
              <a:t>The resources needed for an intended programme delivery could include:</a:t>
            </a:r>
          </a:p>
          <a:p>
            <a:pPr lvl="1" fontAlgn="base"/>
            <a:r>
              <a:rPr lang="en-ZA" dirty="0"/>
              <a:t>LCD projector and screen.</a:t>
            </a:r>
          </a:p>
          <a:p>
            <a:pPr lvl="1" fontAlgn="base"/>
            <a:r>
              <a:rPr lang="en-ZA" dirty="0"/>
              <a:t>A video, television and video machine.</a:t>
            </a:r>
          </a:p>
          <a:p>
            <a:pPr lvl="1" fontAlgn="base"/>
            <a:r>
              <a:rPr lang="en-ZA" dirty="0"/>
              <a:t>Flipchart paper and appropriate markers.</a:t>
            </a:r>
          </a:p>
          <a:p>
            <a:pPr lvl="1" fontAlgn="base"/>
            <a:r>
              <a:rPr lang="en-ZA" dirty="0"/>
              <a:t>Whiteboard and appropriate markers.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327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List</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a:xfrm>
            <a:off x="2971800" y="1988840"/>
            <a:ext cx="5715000" cy="2088232"/>
          </a:xfrm>
        </p:spPr>
        <p:txBody>
          <a:bodyPr>
            <a:normAutofit/>
          </a:bodyPr>
          <a:lstStyle/>
          <a:p>
            <a:pPr fontAlgn="base" hangingPunct="0">
              <a:buFont typeface="Arial" pitchFamily="34" charset="0"/>
              <a:buChar char="•"/>
            </a:pPr>
            <a:r>
              <a:rPr lang="en-ZA" b="1" dirty="0"/>
              <a:t>Make a list of further resources you might need for programme delivery.</a:t>
            </a:r>
          </a:p>
        </p:txBody>
      </p:sp>
      <p:grpSp>
        <p:nvGrpSpPr>
          <p:cNvPr id="14" name="Group 13"/>
          <p:cNvGrpSpPr/>
          <p:nvPr/>
        </p:nvGrpSpPr>
        <p:grpSpPr>
          <a:xfrm>
            <a:off x="7908016" y="275775"/>
            <a:ext cx="1128480" cy="1209009"/>
            <a:chOff x="7612249" y="215971"/>
            <a:chExt cx="1531751" cy="1641057"/>
          </a:xfrm>
        </p:grpSpPr>
        <p:sp>
          <p:nvSpPr>
            <p:cNvPr id="10" name="Double Wave 9"/>
            <p:cNvSpPr/>
            <p:nvPr/>
          </p:nvSpPr>
          <p:spPr>
            <a:xfrm rot="6162728">
              <a:off x="7364500" y="463720"/>
              <a:ext cx="1573665" cy="1078167"/>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pic>
          <p:nvPicPr>
            <p:cNvPr id="11" name="Picture 10" descr="icon_3_notes.gif"/>
            <p:cNvPicPr>
              <a:picLocks noChangeAspect="1"/>
            </p:cNvPicPr>
            <p:nvPr/>
          </p:nvPicPr>
          <p:blipFill>
            <a:blip r:embed="rId2" cstate="print"/>
            <a:stretch>
              <a:fillRect/>
            </a:stretch>
          </p:blipFill>
          <p:spPr>
            <a:xfrm>
              <a:off x="7879080" y="980728"/>
              <a:ext cx="1264920" cy="8763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a:xfrm>
            <a:off x="467544" y="1413296"/>
            <a:ext cx="8219256" cy="3671888"/>
          </a:xfrm>
        </p:spPr>
        <p:txBody>
          <a:bodyPr>
            <a:normAutofit/>
          </a:bodyPr>
          <a:lstStyle/>
          <a:p>
            <a:pPr fontAlgn="base"/>
            <a:r>
              <a:rPr lang="en-ZA" dirty="0"/>
              <a:t>Size and shape of the venue.</a:t>
            </a:r>
          </a:p>
          <a:p>
            <a:r>
              <a:rPr lang="en-ZA" dirty="0"/>
              <a:t>Allow for maximum flexibility when arranging tables and chairs.</a:t>
            </a:r>
          </a:p>
          <a:p>
            <a:r>
              <a:rPr lang="en-ZA" dirty="0"/>
              <a:t>Not be too big or too small. </a:t>
            </a:r>
          </a:p>
          <a:p>
            <a:r>
              <a:rPr lang="en-ZA" dirty="0"/>
              <a:t>Enough space for every learner.</a:t>
            </a:r>
          </a:p>
          <a:p>
            <a:r>
              <a:rPr lang="en-ZA" dirty="0"/>
              <a:t>Allow for breakaway areas as well.</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 and Safety of the Venue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5" name="Content Placeholder 4"/>
          <p:cNvSpPr>
            <a:spLocks noGrp="1"/>
          </p:cNvSpPr>
          <p:nvPr>
            <p:ph sz="quarter" idx="1"/>
          </p:nvPr>
        </p:nvSpPr>
        <p:spPr>
          <a:xfrm>
            <a:off x="467544" y="1413296"/>
            <a:ext cx="8219256" cy="3239840"/>
          </a:xfrm>
        </p:spPr>
        <p:txBody>
          <a:bodyPr>
            <a:normAutofit/>
          </a:bodyPr>
          <a:lstStyle/>
          <a:p>
            <a:r>
              <a:rPr lang="en-ZA" dirty="0"/>
              <a:t>Be removed from the working area.</a:t>
            </a:r>
          </a:p>
          <a:p>
            <a:r>
              <a:rPr lang="en-ZA" dirty="0"/>
              <a:t>Minimum distractions. </a:t>
            </a:r>
          </a:p>
          <a:p>
            <a:r>
              <a:rPr lang="en-ZA" dirty="0"/>
              <a:t>Safe for the learners and the trainer.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 and Safety of the Venue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pPr lvl="0" fontAlgn="base"/>
            <a:r>
              <a:rPr lang="en-ZA" dirty="0"/>
              <a:t>Conducive to a learning environment:</a:t>
            </a:r>
          </a:p>
          <a:p>
            <a:pPr lvl="1" fontAlgn="base"/>
            <a:r>
              <a:rPr lang="en-ZA" dirty="0"/>
              <a:t>Including toilets (1 toilet per 10 learners),  </a:t>
            </a:r>
          </a:p>
          <a:p>
            <a:pPr lvl="1" fontAlgn="base"/>
            <a:r>
              <a:rPr lang="en-ZA" dirty="0"/>
              <a:t>Equipment. </a:t>
            </a:r>
          </a:p>
          <a:p>
            <a:pPr lvl="1" fontAlgn="base"/>
            <a:r>
              <a:rPr lang="en-ZA" dirty="0"/>
              <a:t>Ventilation. </a:t>
            </a:r>
          </a:p>
          <a:p>
            <a:pPr lvl="1" fontAlgn="base"/>
            <a:r>
              <a:rPr lang="en-ZA" dirty="0"/>
              <a:t>Natural light.</a:t>
            </a:r>
          </a:p>
          <a:p>
            <a:pPr lvl="1" fontAlgn="base"/>
            <a:r>
              <a:rPr lang="en-ZA" dirty="0"/>
              <a:t>Desks.</a:t>
            </a:r>
          </a:p>
          <a:p>
            <a:pPr lvl="1" fontAlgn="base"/>
            <a:r>
              <a:rPr lang="en-ZA" dirty="0"/>
              <a:t>Chairs. </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 and Safety of the Venue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5" name="Content Placeholder 4"/>
          <p:cNvSpPr>
            <a:spLocks noGrp="1"/>
          </p:cNvSpPr>
          <p:nvPr>
            <p:ph sz="quarter" idx="1"/>
          </p:nvPr>
        </p:nvSpPr>
        <p:spPr>
          <a:xfrm>
            <a:off x="467544" y="1413296"/>
            <a:ext cx="8219256" cy="3671888"/>
          </a:xfrm>
        </p:spPr>
        <p:txBody>
          <a:bodyPr>
            <a:normAutofit/>
          </a:bodyPr>
          <a:lstStyle/>
          <a:p>
            <a:pPr lvl="0" fontAlgn="base"/>
            <a:r>
              <a:rPr lang="en-ZA" dirty="0"/>
              <a:t>OHSA compliance :</a:t>
            </a:r>
          </a:p>
          <a:p>
            <a:pPr lvl="1" fontAlgn="base"/>
            <a:r>
              <a:rPr lang="en-ZA" dirty="0"/>
              <a:t>Including fire extinguishers.</a:t>
            </a:r>
          </a:p>
          <a:p>
            <a:pPr lvl="1" fontAlgn="base"/>
            <a:r>
              <a:rPr lang="en-ZA" dirty="0"/>
              <a:t>Evacuation plan. </a:t>
            </a:r>
          </a:p>
          <a:p>
            <a:pPr lvl="1" fontAlgn="base"/>
            <a:r>
              <a:rPr lang="en-ZA" dirty="0"/>
              <a:t>First aid kit and access to medical facilities.</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 and Safety of the Venue - 4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p:cNvSpPr>
            <a:spLocks noGrp="1"/>
          </p:cNvSpPr>
          <p:nvPr>
            <p:ph sz="quarter" idx="1"/>
          </p:nvPr>
        </p:nvSpPr>
        <p:spPr/>
        <p:txBody>
          <a:bodyPr>
            <a:normAutofit/>
          </a:bodyPr>
          <a:lstStyle/>
          <a:p>
            <a:pPr marL="354013" lvl="1" indent="-354013">
              <a:spcBef>
                <a:spcPts val="580"/>
              </a:spcBef>
              <a:buClr>
                <a:schemeClr val="accent1"/>
              </a:buClr>
            </a:pPr>
            <a:r>
              <a:rPr lang="en-ZA" dirty="0"/>
              <a:t>Name/contact number of the Safety Officer.</a:t>
            </a:r>
          </a:p>
          <a:p>
            <a:pPr marL="354013" lvl="1" indent="-354013">
              <a:spcBef>
                <a:spcPts val="580"/>
              </a:spcBef>
              <a:buClr>
                <a:schemeClr val="accent1"/>
              </a:buClr>
            </a:pPr>
            <a:r>
              <a:rPr lang="en-ZA" dirty="0"/>
              <a:t>Name / contact number of closest emergency services.</a:t>
            </a:r>
          </a:p>
          <a:p>
            <a:pPr lvl="0" fontAlgn="base"/>
            <a:r>
              <a:rPr lang="en-ZA" dirty="0"/>
              <a:t>Public liability Insurance and Fire and Theft Insurance.</a:t>
            </a:r>
          </a:p>
          <a:p>
            <a:pPr lvl="0" fontAlgn="base"/>
            <a:r>
              <a:rPr lang="en-ZA" dirty="0"/>
              <a:t>Special needs compliance:</a:t>
            </a:r>
          </a:p>
          <a:p>
            <a:pPr lvl="1" fontAlgn="base"/>
            <a:r>
              <a:rPr lang="en-ZA" dirty="0"/>
              <a:t>Wheel chairs.</a:t>
            </a:r>
          </a:p>
          <a:p>
            <a:pPr lvl="1" fontAlgn="base"/>
            <a:r>
              <a:rPr lang="en-ZA" dirty="0"/>
              <a:t>Access to venue.</a:t>
            </a:r>
          </a:p>
          <a:p>
            <a:pPr lvl="1" fontAlgn="base"/>
            <a:r>
              <a:rPr lang="en-ZA" dirty="0"/>
              <a:t>Toilet access.</a:t>
            </a:r>
          </a:p>
        </p:txBody>
      </p:sp>
      <p:pic>
        <p:nvPicPr>
          <p:cNvPr id="6" name="Picture 5"/>
          <p:cNvPicPr>
            <a:picLocks noChangeAspect="1"/>
          </p:cNvPicPr>
          <p:nvPr/>
        </p:nvPicPr>
        <p:blipFill>
          <a:blip r:embed="rId2"/>
          <a:stretch>
            <a:fillRect/>
          </a:stretch>
        </p:blipFill>
        <p:spPr>
          <a:xfrm>
            <a:off x="4427984" y="3037933"/>
            <a:ext cx="3043926" cy="30819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Location and Safety of the Venue - 5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gn="just">
              <a:lnSpc>
                <a:spcPct val="115000"/>
              </a:lnSpc>
              <a:spcAft>
                <a:spcPts val="0"/>
              </a:spcAft>
              <a:buFont typeface="Wingdings" pitchFamily="2" charset="2"/>
              <a:buChar char="§"/>
            </a:pPr>
            <a:r>
              <a:rPr lang="en-ZA" sz="2000" b="1" dirty="0"/>
              <a:t>Consult your organisation’s Quality Management System (QMS) for the policy, procedures, templates and checklists in this regard.  </a:t>
            </a:r>
          </a:p>
          <a:p>
            <a:pPr algn="just">
              <a:lnSpc>
                <a:spcPct val="115000"/>
              </a:lnSpc>
              <a:spcAft>
                <a:spcPts val="0"/>
              </a:spcAft>
              <a:buFont typeface="Wingdings" pitchFamily="2" charset="2"/>
              <a:buChar char="§"/>
            </a:pPr>
            <a:r>
              <a:rPr lang="en-ZA" sz="2000" b="1" dirty="0"/>
              <a:t>Also find out who is responsible for certifying training site compliance.</a:t>
            </a:r>
            <a:endParaRPr lang="en-ZA" sz="2000" b="1" dirty="0">
              <a:latin typeface="Arial Narrow"/>
              <a:ea typeface="SimSun"/>
              <a:cs typeface="Times New Roman"/>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Location and Safety of the Venue - 6</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p:cNvSpPr>
            <a:spLocks noGrp="1"/>
          </p:cNvSpPr>
          <p:nvPr>
            <p:ph sz="quarter" idx="1"/>
          </p:nvPr>
        </p:nvSpPr>
        <p:spPr>
          <a:xfrm>
            <a:off x="539552" y="1412776"/>
            <a:ext cx="8219256" cy="3960440"/>
          </a:xfrm>
        </p:spPr>
        <p:txBody>
          <a:bodyPr>
            <a:normAutofit/>
          </a:bodyPr>
          <a:lstStyle/>
          <a:p>
            <a:r>
              <a:rPr lang="en-ZA" b="1" dirty="0"/>
              <a:t>Accessibility</a:t>
            </a:r>
            <a:endParaRPr lang="en-ZA" dirty="0"/>
          </a:p>
          <a:p>
            <a:pPr lvl="1" fontAlgn="base" hangingPunct="0"/>
            <a:r>
              <a:rPr lang="en-ZA" dirty="0"/>
              <a:t>Easy to locate for all learners. </a:t>
            </a:r>
          </a:p>
          <a:p>
            <a:pPr lvl="1" fontAlgn="base" hangingPunct="0"/>
            <a:r>
              <a:rPr lang="en-ZA" dirty="0"/>
              <a:t>Map should be made available to each learner.</a:t>
            </a:r>
          </a:p>
          <a:p>
            <a:r>
              <a:rPr lang="en-ZA" dirty="0"/>
              <a:t> </a:t>
            </a:r>
            <a:r>
              <a:rPr lang="en-ZA" b="1" dirty="0"/>
              <a:t>Appropriateness</a:t>
            </a:r>
            <a:endParaRPr lang="en-ZA" dirty="0"/>
          </a:p>
          <a:p>
            <a:pPr lvl="1"/>
            <a:r>
              <a:rPr lang="en-ZA" dirty="0"/>
              <a:t>Room not be too big or too small.</a:t>
            </a:r>
          </a:p>
          <a:p>
            <a:pPr lvl="1"/>
            <a:r>
              <a:rPr lang="en-ZA" dirty="0"/>
              <a:t>Allow for at least 16 people to sit comfortably.</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Location and Safety of the Venue - 7</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r>
              <a:rPr lang="en-ZA" b="1" dirty="0"/>
              <a:t>Flexibility</a:t>
            </a:r>
            <a:endParaRPr lang="en-ZA" dirty="0"/>
          </a:p>
          <a:p>
            <a:pPr lvl="1"/>
            <a:r>
              <a:rPr lang="en-ZA" dirty="0"/>
              <a:t>The room must allow for quick re –arrangement from one seating arrangement to the next.</a:t>
            </a:r>
          </a:p>
          <a:p>
            <a:r>
              <a:rPr lang="en-ZA" b="1" dirty="0"/>
              <a:t>Practical and comfortable</a:t>
            </a:r>
            <a:endParaRPr lang="en-ZA" dirty="0"/>
          </a:p>
          <a:p>
            <a:pPr lvl="1"/>
            <a:r>
              <a:rPr lang="en-ZA" dirty="0"/>
              <a:t>The venue should be isolated from any external interference.  </a:t>
            </a:r>
          </a:p>
          <a:p>
            <a:pPr lvl="1"/>
            <a:r>
              <a:rPr lang="en-ZA" dirty="0"/>
              <a:t>There should be enough tables and chairs for the group.  </a:t>
            </a:r>
          </a:p>
          <a:p>
            <a:pPr lvl="1"/>
            <a:r>
              <a:rPr lang="en-ZA" dirty="0"/>
              <a:t>The lighting, ventilation and temperature should be comfortable and should allow for adjustments if needed.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Personnel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a:xfrm>
            <a:off x="467544" y="1413296"/>
            <a:ext cx="8219256" cy="3599880"/>
          </a:xfrm>
        </p:spPr>
        <p:txBody>
          <a:bodyPr>
            <a:noAutofit/>
          </a:bodyPr>
          <a:lstStyle/>
          <a:p>
            <a:r>
              <a:rPr lang="en-ZA" b="1" dirty="0"/>
              <a:t>Personnel resources could include:</a:t>
            </a:r>
          </a:p>
          <a:p>
            <a:pPr lvl="1" fontAlgn="base"/>
            <a:r>
              <a:rPr lang="en-ZA" dirty="0"/>
              <a:t>Assistant facilitators.</a:t>
            </a:r>
          </a:p>
          <a:p>
            <a:pPr lvl="1" fontAlgn="base"/>
            <a:r>
              <a:rPr lang="en-ZA" dirty="0"/>
              <a:t>Subject matter experts to do presentations or give demonstrations.</a:t>
            </a:r>
          </a:p>
          <a:p>
            <a:pPr lvl="1" fontAlgn="base"/>
            <a:r>
              <a:rPr lang="en-ZA" dirty="0"/>
              <a:t>Facilitator in the workplace.</a:t>
            </a:r>
          </a:p>
          <a:p>
            <a:pPr lvl="1" fontAlgn="base"/>
            <a:r>
              <a:rPr lang="en-ZA" dirty="0"/>
              <a:t>Facilitators at accredited training institutions or service providers.</a:t>
            </a:r>
          </a:p>
          <a:p>
            <a:endParaRPr lang="en-ZA" dirty="0"/>
          </a:p>
        </p:txBody>
      </p:sp>
      <p:pic>
        <p:nvPicPr>
          <p:cNvPr id="6" name="Picture 5"/>
          <p:cNvPicPr>
            <a:picLocks noChangeAspect="1"/>
          </p:cNvPicPr>
          <p:nvPr/>
        </p:nvPicPr>
        <p:blipFill>
          <a:blip r:embed="rId2"/>
          <a:stretch>
            <a:fillRect/>
          </a:stretch>
        </p:blipFill>
        <p:spPr>
          <a:xfrm>
            <a:off x="3423320" y="4262442"/>
            <a:ext cx="2307704" cy="1947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6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180</a:t>
            </a:fld>
            <a:endParaRPr lang="en-ZA"/>
          </a:p>
        </p:txBody>
      </p:sp>
      <p:sp>
        <p:nvSpPr>
          <p:cNvPr id="8" name="Content Placeholder 4"/>
          <p:cNvSpPr txBox="1">
            <a:spLocks/>
          </p:cNvSpPr>
          <p:nvPr/>
        </p:nvSpPr>
        <p:spPr>
          <a:xfrm>
            <a:off x="2185392" y="2060848"/>
            <a:ext cx="6275040" cy="12961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1.3.1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Learning Material - 1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r>
              <a:rPr lang="en-ZA" dirty="0"/>
              <a:t>Learning material should include:</a:t>
            </a:r>
          </a:p>
          <a:p>
            <a:pPr lvl="1"/>
            <a:r>
              <a:rPr lang="en-ZA" dirty="0"/>
              <a:t>Notes. </a:t>
            </a:r>
          </a:p>
          <a:p>
            <a:pPr lvl="1"/>
            <a:r>
              <a:rPr lang="en-ZA" dirty="0"/>
              <a:t>Diagrams.</a:t>
            </a:r>
          </a:p>
          <a:p>
            <a:pPr lvl="1"/>
            <a:r>
              <a:rPr lang="en-ZA" dirty="0"/>
              <a:t>Worksheets. </a:t>
            </a:r>
          </a:p>
          <a:p>
            <a:pPr lvl="1"/>
            <a:r>
              <a:rPr lang="en-ZA" dirty="0"/>
              <a:t>Audio and visual aids. </a:t>
            </a:r>
          </a:p>
          <a:p>
            <a:pPr lvl="1"/>
            <a:r>
              <a:rPr lang="en-ZA" dirty="0"/>
              <a:t>Models.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Learning Material - 2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a:xfrm>
            <a:off x="467544" y="1413296"/>
            <a:ext cx="8219256" cy="4607992"/>
          </a:xfrm>
        </p:spPr>
        <p:txBody>
          <a:bodyPr>
            <a:normAutofit/>
          </a:bodyPr>
          <a:lstStyle/>
          <a:p>
            <a:r>
              <a:rPr lang="en-ZA" dirty="0"/>
              <a:t>You may need to cut the information that you receive down into a presentation.</a:t>
            </a:r>
          </a:p>
          <a:p>
            <a:pPr lvl="1"/>
            <a:r>
              <a:rPr lang="en-ZA" dirty="0"/>
              <a:t>Calculate the time you have available to present.</a:t>
            </a:r>
          </a:p>
          <a:p>
            <a:pPr lvl="1"/>
            <a:r>
              <a:rPr lang="en-ZA" dirty="0"/>
              <a:t>How much information you can fit into the time limit. </a:t>
            </a:r>
          </a:p>
          <a:p>
            <a:pPr lvl="1"/>
            <a:r>
              <a:rPr lang="en-ZA" dirty="0"/>
              <a:t>Select the most important points.</a:t>
            </a:r>
          </a:p>
          <a:p>
            <a:pPr lvl="1" fontAlgn="base"/>
            <a:r>
              <a:rPr lang="en-ZA" dirty="0"/>
              <a:t>Build your presentation around the key.</a:t>
            </a:r>
          </a:p>
          <a:p>
            <a:pPr lvl="1" fontAlgn="base"/>
            <a:r>
              <a:rPr lang="en-ZA" dirty="0"/>
              <a:t>Summarise technical explanations and table of figures</a:t>
            </a:r>
          </a:p>
          <a:p>
            <a:pPr lvl="1" fontAlgn="base"/>
            <a:r>
              <a:rPr lang="en-ZA" dirty="0"/>
              <a:t>Leave enough time for examples and illustrations :</a:t>
            </a:r>
          </a:p>
          <a:p>
            <a:pPr lvl="2" fontAlgn="base"/>
            <a:r>
              <a:rPr lang="en-ZA" dirty="0"/>
              <a:t>Support and explain your key points.</a:t>
            </a:r>
          </a:p>
          <a:p>
            <a:pPr lvl="2" fontAlgn="base"/>
            <a:r>
              <a:rPr lang="en-ZA" dirty="0"/>
              <a:t>Introduction, conclusion and questions and comments.</a:t>
            </a:r>
          </a:p>
          <a:p>
            <a:endParaRPr lang="en-ZA"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Visual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p:cNvSpPr>
            <a:spLocks noGrp="1"/>
          </p:cNvSpPr>
          <p:nvPr>
            <p:ph sz="quarter" idx="1"/>
          </p:nvPr>
        </p:nvSpPr>
        <p:spPr>
          <a:xfrm>
            <a:off x="467544" y="1413296"/>
            <a:ext cx="8219256" cy="2663776"/>
          </a:xfrm>
        </p:spPr>
        <p:txBody>
          <a:bodyPr>
            <a:normAutofit/>
          </a:bodyPr>
          <a:lstStyle/>
          <a:p>
            <a:r>
              <a:rPr lang="en-ZA" dirty="0"/>
              <a:t>Visual aids are used to:</a:t>
            </a:r>
          </a:p>
          <a:p>
            <a:pPr lvl="1" fontAlgn="base"/>
            <a:r>
              <a:rPr lang="en-ZA" dirty="0"/>
              <a:t>Reinforce the spoken word.</a:t>
            </a:r>
          </a:p>
          <a:p>
            <a:pPr lvl="1" fontAlgn="base"/>
            <a:r>
              <a:rPr lang="en-ZA" dirty="0"/>
              <a:t>Provide background information.</a:t>
            </a:r>
          </a:p>
          <a:p>
            <a:pPr lvl="1" fontAlgn="base"/>
            <a:r>
              <a:rPr lang="en-ZA" dirty="0"/>
              <a:t>Convey information more clearly and effectively.</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Benefits of Visual Aids to Learners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pPr lvl="0" fontAlgn="base"/>
            <a:r>
              <a:rPr lang="en-ZA" dirty="0"/>
              <a:t>Reinforces key learning points.</a:t>
            </a:r>
          </a:p>
          <a:p>
            <a:pPr lvl="0" fontAlgn="base"/>
            <a:r>
              <a:rPr lang="en-ZA" dirty="0"/>
              <a:t>Stimulate the imagination.</a:t>
            </a:r>
          </a:p>
          <a:p>
            <a:pPr lvl="0" fontAlgn="base"/>
            <a:r>
              <a:rPr lang="en-ZA" dirty="0"/>
              <a:t>Improves retention.</a:t>
            </a:r>
          </a:p>
          <a:p>
            <a:pPr lvl="0" fontAlgn="base"/>
            <a:r>
              <a:rPr lang="en-ZA" dirty="0"/>
              <a:t>Clarify abstract concepts.</a:t>
            </a:r>
          </a:p>
          <a:p>
            <a:pPr lvl="0" fontAlgn="base"/>
            <a:r>
              <a:rPr lang="en-ZA" dirty="0"/>
              <a:t>Structures the session during the preparation.</a:t>
            </a:r>
          </a:p>
          <a:p>
            <a:pPr lvl="0" fontAlgn="base"/>
            <a:r>
              <a:rPr lang="en-ZA" dirty="0"/>
              <a:t>Allows you to move more freely during the presentation.</a:t>
            </a:r>
          </a:p>
          <a:p>
            <a:pPr lvl="0" fontAlgn="base"/>
            <a:r>
              <a:rPr lang="en-ZA" dirty="0"/>
              <a:t>Emphasises key learning points for you.</a:t>
            </a:r>
          </a:p>
          <a:p>
            <a:pPr lvl="0" fontAlgn="base"/>
            <a:endParaRPr lang="en-ZA" sz="2000"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Visual Aids We Will Discuss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pPr fontAlgn="base"/>
            <a:r>
              <a:rPr lang="en-ZA" dirty="0"/>
              <a:t>Flipchart.</a:t>
            </a:r>
          </a:p>
          <a:p>
            <a:pPr lvl="0" fontAlgn="base"/>
            <a:r>
              <a:rPr lang="en-ZA" dirty="0"/>
              <a:t>TV and video.</a:t>
            </a:r>
          </a:p>
          <a:p>
            <a:pPr lvl="0" fontAlgn="base"/>
            <a:r>
              <a:rPr lang="en-ZA" dirty="0"/>
              <a:t>Handouts.</a:t>
            </a:r>
          </a:p>
          <a:p>
            <a:pPr lvl="0" fontAlgn="base"/>
            <a:r>
              <a:rPr lang="en-ZA" dirty="0"/>
              <a:t>Multimedia.</a:t>
            </a:r>
          </a:p>
          <a:p>
            <a:pPr lvl="0" fontAlgn="base"/>
            <a:r>
              <a:rPr lang="en-ZA" dirty="0"/>
              <a:t>Whiteboard.</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Flipchart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p:cNvSpPr>
            <a:spLocks noGrp="1"/>
          </p:cNvSpPr>
          <p:nvPr>
            <p:ph sz="quarter" idx="1"/>
          </p:nvPr>
        </p:nvSpPr>
        <p:spPr>
          <a:xfrm>
            <a:off x="467544" y="1413296"/>
            <a:ext cx="8219256" cy="647552"/>
          </a:xfrm>
        </p:spPr>
        <p:txBody>
          <a:bodyPr>
            <a:normAutofit lnSpcReduction="10000"/>
          </a:bodyPr>
          <a:lstStyle/>
          <a:p>
            <a:pPr fontAlgn="base"/>
            <a:r>
              <a:rPr lang="en-ZA" sz="2000" dirty="0"/>
              <a:t>Flipcharts are easy to use, portable and a very valuable support to the success of your training session.</a:t>
            </a:r>
          </a:p>
        </p:txBody>
      </p:sp>
      <p:pic>
        <p:nvPicPr>
          <p:cNvPr id="126978" name="Picture 2" descr="http://t3.gstatic.com/images?q=tbn:ANd9GcRHuDKCaBMM9_zNW_4BZucriOdK1sam7mekMfW7JCAHO-4gHWj9LA"/>
          <p:cNvPicPr>
            <a:picLocks noChangeAspect="1" noChangeArrowheads="1"/>
          </p:cNvPicPr>
          <p:nvPr/>
        </p:nvPicPr>
        <p:blipFill>
          <a:blip r:embed="rId2" cstate="print"/>
          <a:srcRect/>
          <a:stretch>
            <a:fillRect/>
          </a:stretch>
        </p:blipFill>
        <p:spPr bwMode="auto">
          <a:xfrm>
            <a:off x="585292" y="2380516"/>
            <a:ext cx="1106388" cy="2283698"/>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2146999606"/>
              </p:ext>
            </p:extLst>
          </p:nvPr>
        </p:nvGraphicFramePr>
        <p:xfrm>
          <a:off x="1691680" y="2204864"/>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algn="ctr"/>
                      <a:r>
                        <a:rPr lang="en-ZA" dirty="0">
                          <a:latin typeface="Calibri" panose="020F0502020204030204" pitchFamily="34" charset="0"/>
                        </a:rPr>
                        <a:t>Advantages</a:t>
                      </a:r>
                    </a:p>
                  </a:txBody>
                  <a:tcPr/>
                </a:tc>
                <a:tc>
                  <a:txBody>
                    <a:bodyPr/>
                    <a:lstStyle/>
                    <a:p>
                      <a:pPr algn="ctr"/>
                      <a:r>
                        <a:rPr lang="en-ZA" dirty="0">
                          <a:latin typeface="Calibri" panose="020F0502020204030204" pitchFamily="34" charset="0"/>
                        </a:rPr>
                        <a:t>Disadvantages</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77842252"/>
              </p:ext>
            </p:extLst>
          </p:nvPr>
        </p:nvGraphicFramePr>
        <p:xfrm>
          <a:off x="1691680" y="2564904"/>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Portable</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Takes time to prepare.</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57764843"/>
              </p:ext>
            </p:extLst>
          </p:nvPr>
        </p:nvGraphicFramePr>
        <p:xfrm>
          <a:off x="1691680" y="2924944"/>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Easy to set up</a:t>
                      </a:r>
                    </a:p>
                  </a:txBody>
                  <a:tcPr>
                    <a:solidFill>
                      <a:schemeClr val="bg1">
                        <a:lumMod val="95000"/>
                      </a:schemeClr>
                    </a:solidFill>
                  </a:tcPr>
                </a:tc>
                <a:tc>
                  <a:txBody>
                    <a:bodyPr/>
                    <a:lstStyle/>
                    <a:p>
                      <a:pPr marL="457200" marR="0" lvl="1" indent="-103188"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Limited space on the paper.</a:t>
                      </a: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20625584"/>
              </p:ext>
            </p:extLst>
          </p:nvPr>
        </p:nvGraphicFramePr>
        <p:xfrm>
          <a:off x="1691680" y="3284984"/>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Inexpensive</a:t>
                      </a:r>
                    </a:p>
                  </a:txBody>
                  <a:tcPr>
                    <a:solidFill>
                      <a:schemeClr val="bg1">
                        <a:lumMod val="85000"/>
                      </a:schemeClr>
                    </a:solidFill>
                  </a:tcPr>
                </a:tc>
                <a:tc>
                  <a:txBody>
                    <a:bodyPr/>
                    <a:lstStyle/>
                    <a:p>
                      <a:pPr lvl="1" algn="l"/>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Should write clear and tidy – can look unprofessional</a:t>
                      </a:r>
                      <a:endParaRPr lang="en-ZA" dirty="0">
                        <a:latin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59372187"/>
              </p:ext>
            </p:extLst>
          </p:nvPr>
        </p:nvGraphicFramePr>
        <p:xfrm>
          <a:off x="1691680" y="3861048"/>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Encourages participation.</a:t>
                      </a:r>
                    </a:p>
                  </a:txBody>
                  <a:tcPr>
                    <a:solidFill>
                      <a:schemeClr val="bg1">
                        <a:lumMod val="95000"/>
                      </a:schemeClr>
                    </a:solidFill>
                  </a:tcPr>
                </a:tc>
                <a:tc>
                  <a:txBody>
                    <a:bodyPr/>
                    <a:lstStyle/>
                    <a:p>
                      <a:pPr lvl="1" algn="l"/>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only be seen by a limited amount of people</a:t>
                      </a:r>
                      <a:endParaRPr lang="en-ZA" dirty="0">
                        <a:latin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16547760"/>
              </p:ext>
            </p:extLst>
          </p:nvPr>
        </p:nvGraphicFramePr>
        <p:xfrm>
          <a:off x="1691680" y="4437112"/>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be used to reinforce key points.</a:t>
                      </a:r>
                    </a:p>
                  </a:txBody>
                  <a:tcPr>
                    <a:solidFill>
                      <a:schemeClr val="bg1">
                        <a:lumMod val="85000"/>
                      </a:schemeClr>
                    </a:solidFill>
                  </a:tcPr>
                </a:tc>
                <a:tc>
                  <a:txBody>
                    <a:bodyPr/>
                    <a:lstStyle/>
                    <a:p>
                      <a:pPr algn="ctr"/>
                      <a:endParaRPr lang="en-ZA" dirty="0">
                        <a:latin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7765188"/>
              </p:ext>
            </p:extLst>
          </p:nvPr>
        </p:nvGraphicFramePr>
        <p:xfrm>
          <a:off x="1691680" y="5085184"/>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build up an explanation step by step</a:t>
                      </a:r>
                    </a:p>
                  </a:txBody>
                  <a:tcPr>
                    <a:solidFill>
                      <a:schemeClr val="bg1">
                        <a:lumMod val="95000"/>
                      </a:schemeClr>
                    </a:solidFill>
                  </a:tcPr>
                </a:tc>
                <a:tc>
                  <a:txBody>
                    <a:bodyPr/>
                    <a:lstStyle/>
                    <a:p>
                      <a:pPr algn="ctr"/>
                      <a:endParaRPr lang="en-ZA" dirty="0">
                        <a:latin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on How to Use a Flipchart Effectively: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r>
              <a:rPr lang="en-ZA" dirty="0"/>
              <a:t>Position the chart that all the learners can see.</a:t>
            </a:r>
          </a:p>
          <a:p>
            <a:pPr lvl="0" fontAlgn="base"/>
            <a:r>
              <a:rPr lang="en-ZA" dirty="0"/>
              <a:t>Place it where you will feel comfortable with it.</a:t>
            </a:r>
          </a:p>
          <a:p>
            <a:pPr lvl="0" fontAlgn="base"/>
            <a:r>
              <a:rPr lang="en-ZA" dirty="0"/>
              <a:t>Each page must have a heading.</a:t>
            </a:r>
          </a:p>
          <a:p>
            <a:pPr lvl="0" fontAlgn="base"/>
            <a:r>
              <a:rPr lang="en-ZA" dirty="0"/>
              <a:t>Write in capital letters.</a:t>
            </a:r>
          </a:p>
          <a:p>
            <a:pPr lvl="0" fontAlgn="base"/>
            <a:r>
              <a:rPr lang="en-ZA" dirty="0"/>
              <a:t>Do not write more than 10 lines per page.</a:t>
            </a:r>
          </a:p>
          <a:p>
            <a:pPr lvl="0" fontAlgn="base"/>
            <a:r>
              <a:rPr lang="en-ZA" dirty="0"/>
              <a:t>Use only key words or phrases.</a:t>
            </a:r>
          </a:p>
          <a:p>
            <a:pPr lvl="0" fontAlgn="base"/>
            <a:r>
              <a:rPr lang="en-ZA" dirty="0"/>
              <a:t>Use colour for emphasis – not decoration.</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on How to Use a Flipchart Effectively: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5" name="Content Placeholder 4"/>
          <p:cNvSpPr>
            <a:spLocks noGrp="1"/>
          </p:cNvSpPr>
          <p:nvPr>
            <p:ph sz="quarter" idx="1"/>
          </p:nvPr>
        </p:nvSpPr>
        <p:spPr/>
        <p:txBody>
          <a:bodyPr>
            <a:normAutofit/>
          </a:bodyPr>
          <a:lstStyle/>
          <a:p>
            <a:pPr lvl="0" fontAlgn="base"/>
            <a:r>
              <a:rPr lang="en-ZA" dirty="0"/>
              <a:t>Keep every page simple.</a:t>
            </a:r>
          </a:p>
          <a:p>
            <a:pPr lvl="0" fontAlgn="base"/>
            <a:r>
              <a:rPr lang="en-ZA" dirty="0"/>
              <a:t>Clear and concise.</a:t>
            </a:r>
          </a:p>
          <a:p>
            <a:pPr lvl="0" fontAlgn="base"/>
            <a:r>
              <a:rPr lang="en-ZA" dirty="0"/>
              <a:t>Do not use abbreviations.</a:t>
            </a:r>
          </a:p>
          <a:p>
            <a:pPr lvl="0" fontAlgn="base"/>
            <a:r>
              <a:rPr lang="en-ZA" dirty="0"/>
              <a:t>First write the statement, then turn around and make eye contact with the learners.</a:t>
            </a:r>
          </a:p>
          <a:p>
            <a:pPr lvl="0" fontAlgn="base"/>
            <a:r>
              <a:rPr lang="en-ZA" dirty="0"/>
              <a:t>Do not talk while you are writing on the flipchart.</a:t>
            </a:r>
          </a:p>
          <a:p>
            <a:endParaRPr lang="en-ZA" sz="2800" dirty="0"/>
          </a:p>
        </p:txBody>
      </p:sp>
    </p:spTree>
    <p:extLst>
      <p:ext uri="{BB962C8B-B14F-4D97-AF65-F5344CB8AC3E}">
        <p14:creationId xmlns:p14="http://schemas.microsoft.com/office/powerpoint/2010/main" val="26166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DVD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122882" name="AutoShape 2" descr="data:image/jpeg;base64,/9j/4AAQSkZJRgABAQAAAQABAAD/2wCEAAkGBg8NDQ8NDQ0NDQ0NDw0MDQ0ODw8NDQ0MFBAVFBQQEhIXGyYeFxkmGRISIDsgJCcpLCwsFR4xNjIqNSgrLSkBCQoKDAwNDQ0MECkYFBgpKSkpKSksKSkpKSkpKSkpKSkpKSkpKSkpKSkpKSkpKSkpKSkpKSkpKSkpKSkpKSkpKf/AABEIAL8BCAMBIgACEQEDEQH/xAAcAAACAgMBAQAAAAAAAAAAAAACAwABBAUHBgj/xABQEAACAgABAwoQCgkDBQAAAAABAgADBAUREgcTFSExU1R0k9EGCDJRUlVxcpGSlKGxsrPTFBYYNEFhc6LD0iIjJCUzNURigUKDwRdDY4LC/8QAFgEBAQEAAAAAAAAAAAAAAAAAAAEC/8QAGBEBAAMBAAAAAAAAAAAAAAAAAAERQSH/2gAMAwEAAhEDEQA/AOo9EPRScJalFdQssdNdJdyiqmkVG4DnOcGa0dGuI4LTyr/lmB0cnNlKniq+1eYAtzDOTuSxA346NMRwanlX/LL+OWI4NTyr/lnnzaewfxW5pBcexfxW5pagegPRniODU8q/5YJ6N8RwWnlX/LNE2I/tfxG5oh8R/bZ4j80Uj0Xx5xHBaeWf8sFujy8f0tPLP+WeZN/9tniPzRNmJ/ts5N+aKgenbVDvH9JTyz/kizqlX8Dp5Z/yTyb4n+y3krOaIsxP/ju5KzmlqB7BtU28f0dPLv8AkiX1Vbx/Q1H/AH3/ACTn+U8tWVbVWCxl7f20WrWO62j6AZ5jG5SyrbnzYfE0qfoqw1oPjFSfBmkmjrsFurBcgztgaQOucS6jw63Nfbq+BN3DYU97irG9Wozi12SsY5z2YbGOeu9NzHwkQNhsVwXE8jbzTJ12Czpi825k9G7l9g9NYiz0x79q08qb3c5FsPieC4nkbeaTYjE8GxHI2c0K678o6ztXX5U3u5PlG2dq6/Km93ORbFYng2I5GzmlbF4jg2I5Kzmgde+UbZ2rr8qf3cnyjbO1dflTe7nIdjMRwe/kn5pWxt/B7uTfmgdf+UdZ2rr8qb3Unyjn7V1+Vt7qcg2Ov3i7k35pWx9+8Xcm/NA7B8o9+1Vflbe6k+Ug/aqvytvdTj3wC7ebeTfmlHA27zb4jc0DsXykH7VV+WN7mT5SD9qk8sb3M458Dt3m3xG5pRwdu9WeI3NA7J8pB+1SeWN7mT5SL9qk8sb3M42cJZvdniNzSjhrN7fxWgdk+Ui/alPLG9zJ8pF+1SeWN7mca1h97fxWlGh+wfxTA7P8pFu1SeWN7mT5SLdqk8sb3M4xrTdg3imLGfPtwPpzU51VVy5ddQ2EOFtprFykW68j16QU7eipBBZdrMd2Sc86Xf8AmOJ4o/tqZcD3nR4f3jTxYe1earXNzvk9cTZ9H/8AMaeLD2rzTk9T3yeuJrEe1azbO3ANn1mKZ9uCXmWjTZ9cW1n1mAXgFoBM/wBcUznrymaLZpBGeJd/rls0SzQKZol3hM0SzQBdol2hO0S7QAdoh2hu0S7QAcxDmMcxLGFLcxLmMcxLmAtzEsYxjFMYQtjFMYbGKYwFsYtobRTQAYxTGGxi2gA0UxjGimMAGM0t4/Tfvm9M3LTT39W3fN6ZUdW6XYfvDE8Vf2tMkvpdx+34nir+1plwPb6oB/eNHFfxWmkc9T3yeuJuNUM/vKjiv4rTSWHqe+T1xNQmvWF5ReJZ5WnMNGl4tngF4BaAbNFs8EvFs8C2aKZpGaKZoEZopmkZopmgUzRLtLZopmgCzRLmE7RLGFCxiWMJmimMAGMSxhsYpjCAYxLGGximMAGMUxhsYpjABjFtCYxbGADRbQ2imMAWimMNjFtKAYzUXdW3fN6Ztmmot6tu+b0wjrXS7/PsVxZ/a0ySdLx89xPFn9pRJA9hqin950cU/GaaRm2h3U9YTcapB/elHFPxnmgazaHdX1hNQmvUF9uUXiS8EvMNHF4BeLLwS8Ay8BmgF4BeATPFs0Fni2eBbNFM0pmi2aBGaJZpbNFM0KpmiWaW7RTNApmiWaEzRTGALmKYwmMUxhAsYpjCYxTGALGKYwmMWxgCximMJjFsYAsYtjCYxbGALRbGExi2MoBpqreqbvm9M2jTV29U3dPphHWul3P7dieLP7SmSTpd/n2K4s3taZUD1GqhZmynRxMe2eea1/qR/cnrCbzVcszZTw/Ex7Z55CvEZ3Tv09YS4Pcl4OnFF4OnMqcXgl4rTgl4DC8BngF4BeAbPFs8EvFs8AmeKZpTPFs8KtmimaUzRbNAjNFM0tmimaBTNFsZGaLZoRTGKYy2aLYwBYxbGWxi2MAWMWxlsYtjAEmLYwmMWxgCxiyYTGLYwBYxbQmgMZUCxmrs6pu6fTNkTNa/VN3T6YHW+l2+fYrize1qlSdLsf2/FcWPtapIG31ZmzZTw/Ex7Z54ii79bX9pX64nsNW982U8NxP8Z54PDW/ravtK/XEuDoxeVpxJeVpzKnF4JeJ05ReA0vALxZeCXhRl4BeAXgM0Ai0WzQS0BmgWzRbNKZotmgWzRbNKZotjCIzRbNIzRbNAjGKYy2aLZoFM0WzS2MWxgUzRbGWxiyYFMYtjCJi2MAWMWTCYxZMopjFsYTGLYwgWM1zdU3dPpmeTNe5/Sbun0wOudLt8/wAVxU+2rkldLt8/xfFfxa5cDJ1d3zZTw3E/x7JzzCX/AK6r7Wr1xPfav5zZTwvE/wAeycywNv7RT9rV64gdVLytOJLytORo4vBLxWnKLwGF4JeLLwS8BheAWiy8EvANmi2aCWgFoBM0WzSi0WWhBM0WzSmaLLQLZostIzRZMCMYBMjNFloEYxZMstFsYFExbGWTAZoFExbGWTAJgUxi2MsmATKimMWxhExZMCmMwG6pu6ZmkzCO6e6YHW+l1+f4vio9qkuV0uvz/GcVHtUlwD1f/wCZYbiQ9vZOX4P5xT9rV64nTumCP7zwvEh7eycvwR/aKftavXEDppeVpxReVpyNG6covFacrTgMLwS8WXlacIYXgFoBaCWgGWgFoBeCWgEWgFoJaAWgWzQC0otALQLLRZaQtALQIxgFpGaLLQIzQCZCYBMCMYsmWTFkwITFsZbGAxlFEwCZZMWTCIxiyZZMBjAFjMZt092PYzHJ2zA630uvz/F8VHtkkldLr/MMXxT8ZJcC+mD/AJnheJj29k5dgz+vq+0r9YTqHTCfzPC8SHt7Jy7CfxqvtK/WEDoZeQvE6UmlIpunKLRWlK0oDC0otF6UrSgGWgloBaCWgGWgloBaCWgEWgFoJaCWgEWgFoJaCTAsmAWlFoBMCyYBMomAWgWTAJkJiy0Cy0WxllosmUQmATLJiyYRGMAmWTFkwIxiyZZMBjApjEndMYxizA630unz/F8VHtkkk6XT5/i+Kj2ySQK6YT+Z4XiQ9vZOV12aDq42yrBs3XzHPOtavmDsuyphhVW9hXAqSEUsQNfs2zmnMTkHF8FxHJPzQM09FVm9V+FpXxrs3qvwtMLYHF8FxHJPzSbA4vguI5J+aBmfGuzeq/C0nxqs3qvwtMI5CxXBb+TfmlbCYng1/JtAzT0VWb1X4Wg/Gqzeq/C3PMM5FxPBruTaVsJieD3cm0DMPRRZvVfhfnlHons3uv7/ADzD2FxPB7vEaTYbEcHt8RoGX8ZrN7r+9zwT0TWb3X97nmLsPiOD3eI3NIcj4jg93JtzQMn4y2b3X97nlfGSze6/vc8xthsRvF3iNzSth8RvF3JtzQMk9EVm91/e55Qy/YSAK0JJAAGkST1gM8xtiMRwe7k35ozC4LFU2JalFoep1sQmtiNJTnGcf4gZOJyniKm1uzD62+0dB1sVsx2wcxiNnX7BPvc82uLy3lG23Xfg5QgIqqKCVUKLAM2lnI2rrPGmjbJmIJJNFucnOf1bbvggO2bfsE+9zytmX7FPvc8TsXfvFviNJsZfvNviNIG7Lv2Kfe54Jyq/Yr5+eBsZfvNviGVsbdvNnimUHso/Yr5+eUcpN1l8/PB2Nu3mzxTK2Mu3qzxTAmyLdZfPzyjj26y+eXsbdvVnimQ5Ot3p/FMCvhjdYeeUcUesPPCGT7d6fxTJsfbvT+KYAHEHrCUbj9UYMn272/imS/BWVECyuyssq2KHUqWrO44z7oO3t/VAXpSTLryTeUWzWbtCxS1b6B0bACVzqTmzjOCM460XsfcN2p/BA6p0uvz/ABfFfxUlwul6pZMoYsMpXPhM+39skkD3GqZqZ25YtpxOGupruqrNDJeG1t69IsCGUEggs30becbmbb57iNRXK6Z9GvB2/Z3gZ/HVZ9CyQPmq7UsyzXu5NZvs7cNZ6HmDZ0EZUTPpZKxu1u6OHZx90GfUcrNA+UrcgYxNt8n4xB12wlwHqzGfC2L1VFq99U6+kT63kzQPkMsBujN3RmkNq9dfNPrsqOsIDYdDuoh7qgwPkbX066eaTX066+afWpyfSd2mo/7ac0E5Kw/B6OSTmgfJeup1180o3J1080+tNiMPwajkq+aDsLheC4bka+aB8lm+vsk8IlfCK+zr8Kz60OQsJwTDcjVzStgMJwPC8hVzQPkv4RV2dfhWVr9fZJ5p9aHofwfA8LyFX5Z8uaopQ5cyhraIlaYhqlVFVUXWwtZzAbQ21MDW6/X2SeaTXq+yTzTU2Ltme0yAK0tyJa9dZX4VUlukikOvwgKQ21t7R+mUaDX6uzr8Ky9er7OvwrPrUdD2D4HheQq/LLGQcJwTC8hVzSD5J12vsk8Il6adknhE+t9hMLwXDcjXzSxkbDD+lw/I180D5H0066+aXpp2S+afXAyThx/T0clXzQhk2gblFPJpzQPkXSTrr5pYK9cT68XCVjcrrHcVYYqUbir4BA+QlTPuKT3FJj0ybc3U4a9uto0Wt6Fn1wFEuB8pVdCuPfqcm49s+5mwl/5ZtMP0G5YdVr2KxFiJpaC4jD1kV6RznQNvUgnbzDaJ+ifTMmaB85HUuy5iCHswWY5lQG2/DLooozKoUN+ioG0ABmEzsNqH5Vfqjgau+udj4FQzv8kDwWptqb2ZHe6+/EV3XXItQWpWWtKw2kTnbbJJzfQM2b6c8k97JAkkkkCSSSQJJJJAkxcpvctFjYZEsvVSaq3bQR3H+kt9GfbGeZUkDmOM1X1wz61j8LjMBbua3dWACf7HG0w+uOw+q/gH3cQ690H/AInQ8Rha7VKW1pYh3UsUOh7qnanmMo6leRsTnL5OorY/6sPp4Y5+v+rIHmgYVOqTk59zKNK/U9mh6Zm1dF2Es6jKGFbuYmr8087i9QHJr/wr8dQetrlVqj/Dpn880+I6XUf9vKY+oW4NT51sHogdCTLNbdTiK2725G9BjfhhO4xPcJM5RZ0veKB/RxWT7O/rxFXqkxf/AEGygu5sY3cxGLr/AAzA6xbiHKnRd1YghXzF9A5tptE7RzdafL+WKL8NlK+ssz4mrE2qzsA7WW6ZzsQRmOfd2x9M6DbqI5WHULhR3mPuHpqmHdqG5YJ0tbw7N1zjNI+E1iB4PLV19lufEpWluiAQlVNGcfQStYAz/XmzysIL7rMNRpWtnZa8MhZtFdcszfqwdpQXJ3Ppzme5fUPyyTnOHwxPGwfSJSaheWc/8HDKev8ACh/wsDr2ExNtdaJbiHudVCtaf0C5H+ogbUlmWAu7do92zN6TOTpqEZZY/pHBL32JsPoSZCdL1lI9Xfk5f/e9j7OB0W3opqXqsZWvdxCD/wCphW9HuGXdyjT/AIxAb0GeYwPS7XBgbsbhSv0qlVzZ/wDOks9FhNQnCoAHsqbNukYbOT/l7G9EqMa/VRwq7mPLfUjuZrsTquKP4dtx+vXCP+Z67D6i+S0ILLc+4cwNdK5/q1tAR4ZuMFqcZJpOkuTsO7dlcDiWz9fPYWkVzLJ+qjlDFWaGBTFYp+wpr10DbzfpMRmA+szr/Q4cWcLWcoCtcUdJnWsghASdFSRtEgZs5G1nmfRhkrUJWi1oNxEUKo7gG1GQJJJJAkkkkCSSSQJJJJ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22884" name="AutoShape 4" descr="data:image/jpeg;base64,/9j/4AAQSkZJRgABAQAAAQABAAD/2wCEAAkGBhQPDxQUDxQUFBQUFBQUFBQUFBQUFBQUFBQVFBQUFBQXHCYeFxkkGRQUHy8gJCcpLCwsFR4xNTAqNSYrLCkBCQoKDgwMFAwNFCkYFBgpKSkpKSkpKSkpKSkpKSkpKSkpKSkpKSkpKSkpKSkpKSkpKSkpKSkpKSkpKSkpKSkpKf/AABEIAL4BCgMBIgACEQEDEQH/xAAcAAEBAAIDAQEAAAAAAAAAAAACAAEHBAUGCAP/xABREAACAAIDBg0PCgQHAAAAAAAAAQIDBAcRBRJUkZPRBhMUFyExUVJxkqGy0ggVGCImMkFTYXJzgaOxwRYlNTZEYoOi4eIjJDRkM0NjgsLD0//EABUBAQEAAAAAAAAAAAAAAAAAAAAB/8QAGBEBAQEBAQAAAAAAAAAAAAAAAAERMSH/2gAMAwEAAhEDEQA/AN4kRAREQEREBERAREQEREBERAREQEREBERAREQEREBERAREQEREBERAREQEeb0XaOJVzHL06COPTL6y8vdi9sttta3yPSGpq89ui8E33yyxK7N13UbxM/FL6RjXvo3iZ/s+kfN0VNjtfbxcZmNWR7+LjMD6R18KN4mf7PpFr4UbxE/2fSPm/Vce/i4zLVUe+i4zB6+j9fGjeIn+z6QXXlR8HnY5fSPnPVEW+ixszp8W+ixsD6KdelHwedjl5wuvaRg83jS8588adFvnjZnTHuvGwPoN19SMHm8aADr8kYLO48BoHTHuvGzKje68YG+3X7JwWblIAuv+Vgk3KQZjRCie6xKIDemv/LwSZlIMxa/0vBJmVgzGjUzKYG8Nf6DBI8rDmMa/8GCR5WHomk0xIDdWv9BgsWVh6JjX/gwSLKw9E0whIDcnZAQYJFlYeiYfVAw4JFlV0TT6EgNu9kDDgjyq6Jh9UFDgjyq6JqVDQG1uyCWCPKromOyC/tHlf2mrENEGz+yC/tHlP2mOyCeCe0/aa0Q0wNjPqg3gntP2hfVCRYIso+ia+QkB7yLqhosFhyj6J6DQFW5FdSmqjuQpavI475ROLvbNiyxbpqZHeVLfTb9FP50IH0QREFRqWvTbovBN/wCs20akr176i8E73yyxK+fItswZi2zBFZEgoygEjKMGUAkJBQkAkJBQkAkJBQkAkJBRlANCQUJANCQENANCQEJANDQENAJDQENAJDQENANDQENANHdVMP58/Dn+9HSI7upr6d/2T/gB9FERARqCvqZZFRfNne+WbfNO1+q2OiebO98ssS8aCZEyIrKMmEZQCRlGEZQCQkFGQGjKChIBISChIBISChIBIaAhIBoaAhIBoSChIBoSAhoBoSAhoBoSChID9EJAQ0A0d7U9sXcXmT/gdEjtqoZnz9CvuzvgEfR5EQVGoK+H/EovmTffAbfNO19RPTaJZ4YZvOlliVoJkTIipCQUJAZQkFCAyhIKEgEhIKMoBoSAhoBISChIBISChIBIaAhIBoaAhIBoaAhIBoaAhIBoaAhID9ENH5oaA/RHZ1QP5+X4p1aOxqi+n4fxQPpUiICNP17f4lF8yb74DcBp6vd/xqL5k3nQFiVoFkTIipCCZASEFGUAkJBQkBlCQUJAJCQUJANGUFCQCQ0BCQDQkFCQDQkBDQCQ0BDQCQ0BDQDQkBDQDQ0CEaAaOwqni7oIPxfcdcjsKqvrBL/F5oH0uREBGna95bc6itPalzH+eBG4jTVfMdk6i+WXM58BYlaFZERFRkwZASMoKEBlCQUJAJCQUJAJCQEJANCQUJAJCQUJAJDQEJANCQUJANCQENANCQUJANDQEJANDQEOEBo51Vj7oJXDN5pwUcuqz6wyvOm8xgfThEQEaXr9mWT6L6OZzoTdBpLqgk9UUWzxUznwliVo0iIioyjBlAZQgoSAyhIKEgEhICEgEhIKEgEhIKEgEhoCEgGhIKEgGhICGgEhoCEgGhoCEgP0QkBDQDQ0fmhoBo5dV77oZXnTOYziI5FWb7oZPnx8xgfUBEQEaS6oGL+YovopnPhN2mkeqB/qaL6GZz0WJWjiIiKiREgEjKMGUAjKMGUAhIKEgEhIKMoBoSChIBISChIBIaAhIBoSChIBoSAhoBoSAhoBoSAhoBoaAhID9EfvVt9YZPpI+Yzjo/erVd0Mn0kfMYH1EREBGka/4v5mjL/Rj56N3GmK+KLE6RRo7HeaXHDfeC+vk73hs2SxK0OR6HrfKt2YVjfh9Yut8ner8ww15wj0eoZO9h/MY1FJ3sPKMNeeEj0KoMnew8pOgyt7Dj/UYa6BGUd5qSVuQlqWVuQ8oHSoSO31LL3FymHRpe4uUK6pCR2TkS9xcpjSYNxcpBwENHMikwJeA419DfbWxy+oAoSH2n38SznHc3Z2NleWxP1lHIQkcVz2tzGHVb8mMg5yGjr9VvyGHTYvIB2aEjqlT4t1YkLrhFurEB2yEjp+ucf3cRK6sf3cX6gd2ho6LrvH93F+ouvUe5DiecDvUNHQ9e49yHE85lXdj3IcTzgegR+9W77oJHpI+ZEeZ+UEe9h5c56GqyY5l3KPE1suOJuy2xdo1i2gPqciICOPTKBLnQ3s6CGNW22RJNW7uycggOqehWiYNJycOYx8lKJg0nJw5jtiA6n5KUTBpOThzF8k6Hg0jJw5jtiA6h6EqHg0nJw5jD0H0PBpOThO4IDpItBFBe3RZPER+b0B0DBZPER35AecnaArnJWxUWSl5p1c3QXc+3taJKs8t9nO3ujQaW4rYHKmLZ75xS7NxJKF24ziahpnhlyXwTH8UB170E3PwSV+fOfm9A1z7f6SXxpi/wCR2bo1LX+RC+CZD8WBy6Xg1vBNlfGMDiQ6D6AlZqSV67X7zg3Z0J0JS1eUWVC79bKh2bNnYO1iipa+xxvgmSP/AEOvulDS5kKWo56siUWxpMW1bsbE3ylg13WJcmTRoZDkS4Yb5xqLtNxQ2eDhOPVvQJU+m3s+TLmQ6XG7I4FZarLHys9Rok0JUunKWtInwXjifeSnbfJLxvkDoX0D0qgz9N0mbH2sUN7ey4e+8NumvcFSPTztB1AiVjoUj1QtcqZxvkBc3ApPGm9M7FRUrBJuOX0ispWCTeNL6RFdb8grm4FJ403phegO5uBSuNN6Z2mk0p/ZZnHldIw6NTMFjyknpgVyqs7lzYG9Ry007Gr6Y+DbiOdrT3LwOXjjzn66G5NKgnPTZOly3C75uZA3au9sUETt9dh6gDyDqluXgkvHHnC6orl4JBxo857EgPHKqK5eCQcaPOWtFcvBIONHnPYkB4x1P3LwWHjR5wRVNXLf2ZLgjjzntiA8PrMXLwd5SPOdncCrqhUCbptGlXsbVlriii2Nvw+X3HpSAiIgIiICIiAiIgIiICIiAiIgIiICIiAiIgIiICIiAiIgIiICIiAiIgIjjumK2yx7bWIHXGHcfIByyPzkT1GrVb6+C0/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pic>
        <p:nvPicPr>
          <p:cNvPr id="12" name="Picture 11" descr="http://images.wikia.com/lego/images/d/de/37_LCD_TV-1-.jpg"/>
          <p:cNvPicPr/>
          <p:nvPr/>
        </p:nvPicPr>
        <p:blipFill>
          <a:blip r:embed="rId2" cstate="print"/>
          <a:srcRect/>
          <a:stretch>
            <a:fillRect/>
          </a:stretch>
        </p:blipFill>
        <p:spPr bwMode="auto">
          <a:xfrm>
            <a:off x="6876256" y="4365104"/>
            <a:ext cx="1885952" cy="1537784"/>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3057729854"/>
              </p:ext>
            </p:extLst>
          </p:nvPr>
        </p:nvGraphicFramePr>
        <p:xfrm>
          <a:off x="323528" y="1484784"/>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algn="ctr"/>
                      <a:r>
                        <a:rPr lang="en-ZA" dirty="0">
                          <a:latin typeface="Calibri" panose="020F0502020204030204" pitchFamily="34" charset="0"/>
                        </a:rPr>
                        <a:t>Advantages</a:t>
                      </a:r>
                    </a:p>
                  </a:txBody>
                  <a:tcPr/>
                </a:tc>
                <a:tc>
                  <a:txBody>
                    <a:bodyPr/>
                    <a:lstStyle/>
                    <a:p>
                      <a:pPr algn="ctr"/>
                      <a:r>
                        <a:rPr lang="en-ZA" dirty="0">
                          <a:latin typeface="Calibri" panose="020F0502020204030204" pitchFamily="34" charset="0"/>
                        </a:rPr>
                        <a:t>Disadvantages</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53314258"/>
              </p:ext>
            </p:extLst>
          </p:nvPr>
        </p:nvGraphicFramePr>
        <p:xfrm>
          <a:off x="323528" y="1840495"/>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auto" latinLnBrk="0" hangingPunct="1">
                        <a:lnSpc>
                          <a:spcPct val="100000"/>
                        </a:lnSpc>
                        <a:spcBef>
                          <a:spcPts val="370"/>
                        </a:spcBef>
                        <a:spcAft>
                          <a:spcPts val="0"/>
                        </a:spcAft>
                        <a:buClr>
                          <a:srgbClr val="008080"/>
                        </a:buClr>
                        <a:buSzPct val="85000"/>
                        <a:buFont typeface="Wingdings 2"/>
                        <a:buNone/>
                        <a:tabLst/>
                        <a:defRPr/>
                      </a:pPr>
                      <a:r>
                        <a:rPr kumimoji="0" lang="en-ZA" sz="1700" b="0" i="0" u="none" strike="noStrike" kern="1200" cap="none" spc="0" normalizeH="0" baseline="0" noProof="0" dirty="0">
                          <a:ln>
                            <a:noFill/>
                          </a:ln>
                          <a:solidFill>
                            <a:srgbClr val="000066"/>
                          </a:solidFill>
                          <a:effectLst/>
                          <a:uLnTx/>
                          <a:uFillTx/>
                          <a:latin typeface="Calibri" panose="020F0502020204030204" pitchFamily="34" charset="0"/>
                        </a:rPr>
                        <a:t>Creates interest.</a:t>
                      </a:r>
                    </a:p>
                  </a:txBody>
                  <a:tcPr>
                    <a:solidFill>
                      <a:schemeClr val="bg1">
                        <a:lumMod val="85000"/>
                      </a:schemeClr>
                    </a:solidFill>
                  </a:tcPr>
                </a:tc>
                <a:tc>
                  <a:txBody>
                    <a:bodyPr/>
                    <a:lstStyle/>
                    <a:p>
                      <a:pPr marL="354012" marR="0" lvl="1" indent="0" algn="l" defTabSz="914400" rtl="0" eaLnBrk="1" fontAlgn="auto"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only reach a small group of learners.</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49907856"/>
              </p:ext>
            </p:extLst>
          </p:nvPr>
        </p:nvGraphicFramePr>
        <p:xfrm>
          <a:off x="323528" y="2420888"/>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Reinforces ideas.</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Need electricity.</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0687533"/>
              </p:ext>
            </p:extLst>
          </p:nvPr>
        </p:nvGraphicFramePr>
        <p:xfrm>
          <a:off x="323528" y="2780928"/>
          <a:ext cx="7081464" cy="427719"/>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Facilitator can get a break.</a:t>
                      </a:r>
                      <a:endParaRPr kumimoji="0" lang="en-ZA" sz="1700" b="0" i="0" u="none" strike="noStrike" kern="1200" cap="none" spc="0" normalizeH="0" baseline="0" noProof="0" dirty="0">
                        <a:ln>
                          <a:noFill/>
                        </a:ln>
                        <a:solidFill>
                          <a:srgbClr val="000066"/>
                        </a:solidFill>
                        <a:effectLst/>
                        <a:uLnTx/>
                        <a:uFillTx/>
                        <a:latin typeface="Calibri" panose="020F0502020204030204" pitchFamily="34" charset="0"/>
                      </a:endParaRP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be time consuming.</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0421136"/>
              </p:ext>
            </p:extLst>
          </p:nvPr>
        </p:nvGraphicFramePr>
        <p:xfrm>
          <a:off x="323528" y="3140968"/>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Helps to explain difficult concepts.</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Need to darken the room.</a:t>
                      </a:r>
                      <a:endParaRPr kumimoji="0" lang="en-ZA" sz="1800" b="0" i="0" u="none" strike="noStrike" kern="1200" cap="none" spc="0" normalizeH="0" baseline="0" dirty="0">
                        <a:ln>
                          <a:noFill/>
                        </a:ln>
                        <a:solidFill>
                          <a:srgbClr val="000066"/>
                        </a:solidFill>
                        <a:effectLst/>
                        <a:uLnTx/>
                        <a:uFillTx/>
                        <a:latin typeface="Calibri" panose="020F0502020204030204" pitchFamily="34" charset="0"/>
                        <a:ea typeface="+mn-ea"/>
                        <a:cs typeface="+mn-cs"/>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66493510"/>
              </p:ext>
            </p:extLst>
          </p:nvPr>
        </p:nvGraphicFramePr>
        <p:xfrm>
          <a:off x="323528" y="3717032"/>
          <a:ext cx="7081464" cy="640080"/>
        </p:xfrm>
        <a:graphic>
          <a:graphicData uri="http://schemas.openxmlformats.org/drawingml/2006/table">
            <a:tbl>
              <a:tblPr firstRow="1" bandRow="1">
                <a:tableStyleId>{5C22544A-7EE6-4342-B048-85BDC9FD1C3A}</a:tableStyleId>
              </a:tblPr>
              <a:tblGrid>
                <a:gridCol w="3540732">
                  <a:extLst>
                    <a:ext uri="{9D8B030D-6E8A-4147-A177-3AD203B41FA5}">
                      <a16:colId xmlns:a16="http://schemas.microsoft.com/office/drawing/2014/main" val="20000"/>
                    </a:ext>
                  </a:extLst>
                </a:gridCol>
                <a:gridCol w="3540732">
                  <a:extLst>
                    <a:ext uri="{9D8B030D-6E8A-4147-A177-3AD203B41FA5}">
                      <a16:colId xmlns:a16="http://schemas.microsoft.com/office/drawing/2014/main" val="20001"/>
                    </a:ext>
                  </a:extLst>
                </a:gridCol>
              </a:tblGrid>
              <a:tr h="427719">
                <a:tc>
                  <a:txBody>
                    <a:bodyPr/>
                    <a:lstStyle/>
                    <a:p>
                      <a:pPr marL="457200" marR="0" lvl="1" indent="-103188" algn="l" defTabSz="914400" rtl="0" eaLnBrk="1" fontAlgn="base" latinLnBrk="0" hangingPunct="1">
                        <a:lnSpc>
                          <a:spcPct val="100000"/>
                        </a:lnSpc>
                        <a:spcBef>
                          <a:spcPts val="370"/>
                        </a:spcBef>
                        <a:spcAft>
                          <a:spcPts val="0"/>
                        </a:spcAft>
                        <a:buClr>
                          <a:srgbClr val="008080"/>
                        </a:buClr>
                        <a:buSzPct val="85000"/>
                        <a:buFont typeface="Wingdings 2"/>
                        <a:buNone/>
                        <a:tabLst/>
                        <a:defRPr/>
                      </a:pP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ndParaRP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mn-ea"/>
                          <a:cs typeface="+mn-cs"/>
                        </a:rPr>
                        <a:t>Lose eye contact with the learners.</a:t>
                      </a:r>
                      <a:endParaRPr kumimoji="0" lang="en-ZA" sz="1800" b="0" i="0" u="none" strike="noStrike" kern="1200" cap="none" spc="0" normalizeH="0" baseline="0" dirty="0">
                        <a:ln>
                          <a:noFill/>
                        </a:ln>
                        <a:solidFill>
                          <a:srgbClr val="000066"/>
                        </a:solidFill>
                        <a:effectLst/>
                        <a:uLnTx/>
                        <a:uFillTx/>
                        <a:latin typeface="Calibri" panose="020F0502020204030204" pitchFamily="34" charset="0"/>
                        <a:ea typeface="+mn-ea"/>
                        <a:cs typeface="+mn-cs"/>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 </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39703500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on how to use the TV and video/DVD effectively: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p:cNvSpPr>
            <a:spLocks noGrp="1"/>
          </p:cNvSpPr>
          <p:nvPr>
            <p:ph sz="quarter" idx="1"/>
          </p:nvPr>
        </p:nvSpPr>
        <p:spPr>
          <a:xfrm>
            <a:off x="467544" y="1413296"/>
            <a:ext cx="8219256" cy="3599880"/>
          </a:xfrm>
        </p:spPr>
        <p:txBody>
          <a:bodyPr>
            <a:normAutofit/>
          </a:bodyPr>
          <a:lstStyle/>
          <a:p>
            <a:r>
              <a:rPr lang="en-ZA" dirty="0"/>
              <a:t>Check the equipment before the start of the video.</a:t>
            </a:r>
          </a:p>
          <a:p>
            <a:pPr lvl="0" fontAlgn="base"/>
            <a:r>
              <a:rPr lang="en-ZA" dirty="0"/>
              <a:t>Ensure that the video is already at the required part you want to show the learners.</a:t>
            </a:r>
          </a:p>
          <a:p>
            <a:pPr lvl="0" fontAlgn="base"/>
            <a:r>
              <a:rPr lang="en-ZA" dirty="0"/>
              <a:t>Do not show more than 7 – 10 minutes.</a:t>
            </a:r>
          </a:p>
          <a:p>
            <a:pPr lvl="0" fontAlgn="base"/>
            <a:r>
              <a:rPr lang="en-ZA" dirty="0"/>
              <a:t>Give the learners instructions what they have to look for.</a:t>
            </a:r>
          </a:p>
          <a:p>
            <a:pPr lvl="0" fontAlgn="base"/>
            <a:r>
              <a:rPr lang="en-ZA" dirty="0"/>
              <a:t>Summarise after the video.</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Engela\AppData\Local\Microsoft\Windows\Temporary Internet Files\Content.IE5\V7B7B2EG\MP900439393[1].jpg"/>
          <p:cNvPicPr>
            <a:picLocks noChangeAspect="1" noChangeArrowheads="1"/>
          </p:cNvPicPr>
          <p:nvPr/>
        </p:nvPicPr>
        <p:blipFill>
          <a:blip r:embed="rId2" cstate="print"/>
          <a:srcRect/>
          <a:stretch>
            <a:fillRect/>
          </a:stretch>
        </p:blipFill>
        <p:spPr bwMode="auto">
          <a:xfrm>
            <a:off x="82680" y="457200"/>
            <a:ext cx="3906987" cy="5852120"/>
          </a:xfrm>
          <a:prstGeom prst="rect">
            <a:avLst/>
          </a:prstGeom>
          <a:noFill/>
        </p:spPr>
      </p:pic>
      <p:sp>
        <p:nvSpPr>
          <p:cNvPr id="2" name="Title 1"/>
          <p:cNvSpPr>
            <a:spLocks noGrp="1"/>
          </p:cNvSpPr>
          <p:nvPr>
            <p:ph type="title"/>
          </p:nvPr>
        </p:nvSpPr>
        <p:spPr>
          <a:xfrm>
            <a:off x="2843808" y="274638"/>
            <a:ext cx="5842992" cy="1008000"/>
          </a:xfrm>
        </p:spPr>
        <p:txBody>
          <a:bodyPr>
            <a:normAutofit/>
          </a:bodyPr>
          <a:lstStyle/>
          <a:p>
            <a:r>
              <a:rPr lang="en-ZA" dirty="0"/>
              <a:t>Handouts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5" name="Content Placeholder 4"/>
          <p:cNvSpPr>
            <a:spLocks noGrp="1"/>
          </p:cNvSpPr>
          <p:nvPr>
            <p:ph sz="quarter" idx="1"/>
          </p:nvPr>
        </p:nvSpPr>
        <p:spPr>
          <a:xfrm>
            <a:off x="2843808" y="1413296"/>
            <a:ext cx="5842992" cy="3455864"/>
          </a:xfrm>
        </p:spPr>
        <p:txBody>
          <a:bodyPr>
            <a:normAutofit/>
          </a:bodyPr>
          <a:lstStyle/>
          <a:p>
            <a:r>
              <a:rPr lang="en-ZA" dirty="0"/>
              <a:t>Handouts should be given to learners to clarify certain concepts:</a:t>
            </a:r>
          </a:p>
          <a:p>
            <a:pPr lvl="1"/>
            <a:r>
              <a:rPr lang="en-ZA" dirty="0"/>
              <a:t>Eliminate the need for learners to make extra notes.</a:t>
            </a:r>
          </a:p>
          <a:p>
            <a:pPr lvl="1"/>
            <a:r>
              <a:rPr lang="en-ZA" dirty="0"/>
              <a:t>Allow learners to absorb information.</a:t>
            </a:r>
          </a:p>
          <a:p>
            <a:pPr lvl="1"/>
            <a:r>
              <a:rPr lang="en-ZA" dirty="0"/>
              <a:t>Allows them to refer back to these handouts when they need assistance.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on How to Effectively Prepare Handouts: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p:cNvSpPr>
            <a:spLocks noGrp="1"/>
          </p:cNvSpPr>
          <p:nvPr>
            <p:ph sz="quarter" idx="1"/>
          </p:nvPr>
        </p:nvSpPr>
        <p:spPr>
          <a:xfrm>
            <a:off x="467544" y="1413296"/>
            <a:ext cx="8219256" cy="3383856"/>
          </a:xfrm>
        </p:spPr>
        <p:txBody>
          <a:bodyPr>
            <a:normAutofit/>
          </a:bodyPr>
          <a:lstStyle/>
          <a:p>
            <a:r>
              <a:rPr lang="en-ZA" dirty="0"/>
              <a:t>Give each copy a title and date.</a:t>
            </a:r>
          </a:p>
          <a:p>
            <a:pPr lvl="0" fontAlgn="base"/>
            <a:r>
              <a:rPr lang="en-ZA" dirty="0"/>
              <a:t>Avoid unnecessary information.</a:t>
            </a:r>
          </a:p>
          <a:p>
            <a:pPr lvl="0" fontAlgn="base"/>
            <a:r>
              <a:rPr lang="en-ZA" dirty="0"/>
              <a:t>Use bold to emphasise key learning points.</a:t>
            </a:r>
          </a:p>
          <a:p>
            <a:pPr lvl="0" fontAlgn="base"/>
            <a:r>
              <a:rPr lang="en-ZA" dirty="0"/>
              <a:t>Use short sentences.</a:t>
            </a:r>
          </a:p>
          <a:p>
            <a:pPr lvl="0" fontAlgn="base"/>
            <a:r>
              <a:rPr lang="en-ZA" dirty="0"/>
              <a:t>Arrange information in a logical sequence.</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Multimedia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5" name="Content Placeholder 4"/>
          <p:cNvSpPr>
            <a:spLocks noGrp="1"/>
          </p:cNvSpPr>
          <p:nvPr>
            <p:ph sz="quarter" idx="1"/>
          </p:nvPr>
        </p:nvSpPr>
        <p:spPr>
          <a:xfrm>
            <a:off x="2257400" y="2124160"/>
            <a:ext cx="6275040" cy="1736888"/>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a:lnSpc>
                <a:spcPct val="115000"/>
              </a:lnSpc>
              <a:spcAft>
                <a:spcPts val="0"/>
              </a:spcAft>
              <a:buFont typeface="Wingdings" pitchFamily="2" charset="2"/>
              <a:buChar char="§"/>
            </a:pPr>
            <a:r>
              <a:rPr lang="en-ZA" b="1" dirty="0"/>
              <a:t>Multimedia can be defined as a transmission that combines media of communication (text and graphics and sound etc.)</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Multimedia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b="1" dirty="0"/>
              <a:t>Multimedia</a:t>
            </a:r>
            <a:r>
              <a:rPr lang="en-ZA" dirty="0"/>
              <a:t> is media and content that uses a combination of different content forms</a:t>
            </a:r>
          </a:p>
          <a:p>
            <a:pPr lvl="1"/>
            <a:r>
              <a:rPr lang="en-ZA" dirty="0"/>
              <a:t>Combination of text.</a:t>
            </a:r>
          </a:p>
          <a:p>
            <a:pPr lvl="1"/>
            <a:r>
              <a:rPr lang="en-ZA" dirty="0"/>
              <a:t>Audio. </a:t>
            </a:r>
          </a:p>
          <a:p>
            <a:pPr lvl="1"/>
            <a:r>
              <a:rPr lang="en-ZA" dirty="0"/>
              <a:t>Still images.</a:t>
            </a:r>
          </a:p>
          <a:p>
            <a:pPr lvl="1"/>
            <a:r>
              <a:rPr lang="en-ZA" dirty="0"/>
              <a:t>Animation.</a:t>
            </a:r>
          </a:p>
          <a:p>
            <a:pPr lvl="1"/>
            <a:r>
              <a:rPr lang="en-ZA" dirty="0"/>
              <a:t>Video.</a:t>
            </a:r>
          </a:p>
          <a:p>
            <a:pPr lvl="1"/>
            <a:r>
              <a:rPr lang="en-ZA" dirty="0"/>
              <a:t>Interactivity content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Multimedia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122882" name="AutoShape 2" descr="data:image/jpeg;base64,/9j/4AAQSkZJRgABAQAAAQABAAD/2wCEAAkGBg8NDQ8NDQ0NDQ0NDw0MDQ0ODw8NDQ0MFBAVFBQQEhIXGyYeFxkmGRISIDsgJCcpLCwsFR4xNjIqNSgrLSkBCQoKDAwNDQ0MECkYFBgpKSkpKSksKSkpKSkpKSkpKSkpKSkpKSkpKSkpKSkpKSkpKSkpKSkpKSkpKSkpKSkpKf/AABEIAL8BCAMBIgACEQEDEQH/xAAcAAACAgMBAQAAAAAAAAAAAAACAwABBAUHBgj/xABQEAACAgABAwoQCgkDBQAAAAABAgADBAUREgcTFSExU1R0k9EGCDJRUlVxcpGSlKGxsrPTFBYYNEFhc6LD0iIjJCUzNURigUKDwRdDY4LC/8QAFgEBAQEAAAAAAAAAAAAAAAAAAAEC/8QAGBEBAAMBAAAAAAAAAAAAAAAAAAERQSH/2gAMAwEAAhEDEQA/AOo9EPRScJalFdQssdNdJdyiqmkVG4DnOcGa0dGuI4LTyr/lmB0cnNlKniq+1eYAtzDOTuSxA346NMRwanlX/LL+OWI4NTyr/lnnzaewfxW5pBcexfxW5pagegPRniODU8q/5YJ6N8RwWnlX/LNE2I/tfxG5oh8R/bZ4j80Uj0Xx5xHBaeWf8sFujy8f0tPLP+WeZN/9tniPzRNmJ/ts5N+aKgenbVDvH9JTyz/kizqlX8Dp5Z/yTyb4n+y3krOaIsxP/ju5KzmlqB7BtU28f0dPLv8AkiX1Vbx/Q1H/AH3/ACTn+U8tWVbVWCxl7f20WrWO62j6AZ5jG5SyrbnzYfE0qfoqw1oPjFSfBmkmjrsFurBcgztgaQOucS6jw63Nfbq+BN3DYU97irG9Wozi12SsY5z2YbGOeu9NzHwkQNhsVwXE8jbzTJ12Czpi825k9G7l9g9NYiz0x79q08qb3c5FsPieC4nkbeaTYjE8GxHI2c0K678o6ztXX5U3u5PlG2dq6/Km93ORbFYng2I5GzmlbF4jg2I5Kzmgde+UbZ2rr8qf3cnyjbO1dflTe7nIdjMRwe/kn5pWxt/B7uTfmgdf+UdZ2rr8qb3Unyjn7V1+Vt7qcg2Ov3i7k35pWx9+8Xcm/NA7B8o9+1Vflbe6k+Ug/aqvytvdTj3wC7ebeTfmlHA27zb4jc0DsXykH7VV+WN7mT5SD9qk8sb3M458Dt3m3xG5pRwdu9WeI3NA7J8pB+1SeWN7mT5SL9qk8sb3M42cJZvdniNzSjhrN7fxWgdk+Ui/alPLG9zJ8pF+1SeWN7mca1h97fxWlGh+wfxTA7P8pFu1SeWN7mT5SLdqk8sb3M4xrTdg3imLGfPtwPpzU51VVy5ddQ2EOFtprFykW68j16QU7eipBBZdrMd2Sc86Xf8AmOJ4o/tqZcD3nR4f3jTxYe1earXNzvk9cTZ9H/8AMaeLD2rzTk9T3yeuJrEe1azbO3ANn1mKZ9uCXmWjTZ9cW1n1mAXgFoBM/wBcUznrymaLZpBGeJd/rls0SzQKZol3hM0SzQBdol2hO0S7QAdoh2hu0S7QAcxDmMcxLGFLcxLmMcxLmAtzEsYxjFMYQtjFMYbGKYwFsYtobRTQAYxTGGxi2gA0UxjGimMAGM0t4/Tfvm9M3LTT39W3fN6ZUdW6XYfvDE8Vf2tMkvpdx+34nir+1plwPb6oB/eNHFfxWmkc9T3yeuJuNUM/vKjiv4rTSWHqe+T1xNQmvWF5ReJZ5WnMNGl4tngF4BaAbNFs8EvFs8C2aKZpGaKZoEZopmkZopmgUzRLtLZopmgCzRLmE7RLGFCxiWMJmimMAGMSxhsYpjCAYxLGGximMAGMUxhsYpjABjFtCYxbGADRbQ2imMAWimMNjFtKAYzUXdW3fN6Ztmmot6tu+b0wjrXS7/PsVxZ/a0ySdLx89xPFn9pRJA9hqin950cU/GaaRm2h3U9YTcapB/elHFPxnmgazaHdX1hNQmvUF9uUXiS8EvMNHF4BeLLwS8Ay8BmgF4BeATPFs0Fni2eBbNFM0pmi2aBGaJZpbNFM0KpmiWaW7RTNApmiWaEzRTGALmKYwmMUxhAsYpjCYxTGALGKYwmMWxgCximMJjFsYAsYtjCYxbGALRbGExi2MoBpqreqbvm9M2jTV29U3dPphHWul3P7dieLP7SmSTpd/n2K4s3taZUD1GqhZmynRxMe2eea1/qR/cnrCbzVcszZTw/Ex7Z55CvEZ3Tv09YS4Pcl4OnFF4OnMqcXgl4rTgl4DC8BngF4BeAbPFs8EvFs8AmeKZpTPFs8KtmimaUzRbNAjNFM0tmimaBTNFsZGaLZoRTGKYy2aLYwBYxbGWxi2MAWMWxlsYtjAEmLYwmMWxgCxiyYTGLYwBYxbQmgMZUCxmrs6pu6fTNkTNa/VN3T6YHW+l2+fYrize1qlSdLsf2/FcWPtapIG31ZmzZTw/Ex7Z54ii79bX9pX64nsNW982U8NxP8Z54PDW/ravtK/XEuDoxeVpxJeVpzKnF4JeJ05ReA0vALxZeCXhRl4BeAXgM0Ai0WzQS0BmgWzRbNKZotmgWzRbNKZotjCIzRbNIzRbNAjGKYy2aLZoFM0WzS2MWxgUzRbGWxiyYFMYtjCJi2MAWMWTCYxZMopjFsYTGLYwgWM1zdU3dPpmeTNe5/Sbun0wOudLt8/wAVxU+2rkldLt8/xfFfxa5cDJ1d3zZTw3E/x7JzzCX/AK6r7Wr1xPfav5zZTwvE/wAeycywNv7RT9rV64gdVLytOJLytORo4vBLxWnKLwGF4JeLLwS8BheAWiy8EvANmi2aCWgFoBM0WzSi0WWhBM0WzSmaLLQLZostIzRZMCMYBMjNFloEYxZMstFsYFExbGWTAZoFExbGWTAJgUxi2MsmATKimMWxhExZMCmMwG6pu6ZmkzCO6e6YHW+l1+f4vio9qkuV0uvz/GcVHtUlwD1f/wCZYbiQ9vZOX4P5xT9rV64nTumCP7zwvEh7eycvwR/aKftavXEDppeVpxReVpyNG6covFacrTgMLwS8WXlacIYXgFoBaCWgGWgFoBeCWgEWgFoJaAWgWzQC0otALQLLRZaQtALQIxgFpGaLLQIzQCZCYBMCMYsmWTFkwITFsZbGAxlFEwCZZMWTCIxiyZZMBjAFjMZt092PYzHJ2zA630uvz/F8VHtkkldLr/MMXxT8ZJcC+mD/AJnheJj29k5dgz+vq+0r9YTqHTCfzPC8SHt7Jy7CfxqvtK/WEDoZeQvE6UmlIpunKLRWlK0oDC0otF6UrSgGWgloBaCWgGWgloBaCWgEWgFoJaCWgEWgFoJaCTAsmAWlFoBMCyYBMomAWgWTAJkJiy0Cy0WxllosmUQmATLJiyYRGMAmWTFkwIxiyZZMBjApjEndMYxizA630unz/F8VHtkkk6XT5/i+Kj2ySQK6YT+Z4XiQ9vZOV12aDq42yrBs3XzHPOtavmDsuyphhVW9hXAqSEUsQNfs2zmnMTkHF8FxHJPzQM09FVm9V+FpXxrs3qvwtMLYHF8FxHJPzSbA4vguI5J+aBmfGuzeq/C0nxqs3qvwtMI5CxXBb+TfmlbCYng1/JtAzT0VWb1X4Wg/Gqzeq/C3PMM5FxPBruTaVsJieD3cm0DMPRRZvVfhfnlHons3uv7/ADzD2FxPB7vEaTYbEcHt8RoGX8ZrN7r+9zwT0TWb3X97nmLsPiOD3eI3NIcj4jg93JtzQMn4y2b3X97nlfGSze6/vc8xthsRvF3iNzSth8RvF3JtzQMk9EVm91/e55Qy/YSAK0JJAAGkST1gM8xtiMRwe7k35ozC4LFU2JalFoep1sQmtiNJTnGcf4gZOJyniKm1uzD62+0dB1sVsx2wcxiNnX7BPvc82uLy3lG23Xfg5QgIqqKCVUKLAM2lnI2rrPGmjbJmIJJNFucnOf1bbvggO2bfsE+9zytmX7FPvc8TsXfvFviNJsZfvNviNIG7Lv2Kfe54Jyq/Yr5+eBsZfvNviGVsbdvNnimUHso/Yr5+eUcpN1l8/PB2Nu3mzxTK2Mu3qzxTAmyLdZfPzyjj26y+eXsbdvVnimQ5Ot3p/FMCvhjdYeeUcUesPPCGT7d6fxTJsfbvT+KYAHEHrCUbj9UYMn272/imS/BWVECyuyssq2KHUqWrO44z7oO3t/VAXpSTLryTeUWzWbtCxS1b6B0bACVzqTmzjOCM460XsfcN2p/BA6p0uvz/ABfFfxUlwul6pZMoYsMpXPhM+39skkD3GqZqZ25YtpxOGupruqrNDJeG1t69IsCGUEggs30becbmbb57iNRXK6Z9GvB2/Z3gZ/HVZ9CyQPmq7UsyzXu5NZvs7cNZ6HmDZ0EZUTPpZKxu1u6OHZx90GfUcrNA+UrcgYxNt8n4xB12wlwHqzGfC2L1VFq99U6+kT63kzQPkMsBujN3RmkNq9dfNPrsqOsIDYdDuoh7qgwPkbX066eaTX066+afWpyfSd2mo/7ac0E5Kw/B6OSTmgfJeup1180o3J1080+tNiMPwajkq+aDsLheC4bka+aB8lm+vsk8IlfCK+zr8Kz60OQsJwTDcjVzStgMJwPC8hVzQPkv4RV2dfhWVr9fZJ5p9aHofwfA8LyFX5Z8uaopQ5cyhraIlaYhqlVFVUXWwtZzAbQ21MDW6/X2SeaTXq+yTzTU2Ltme0yAK0tyJa9dZX4VUlukikOvwgKQ21t7R+mUaDX6uzr8Ky9er7OvwrPrUdD2D4HheQq/LLGQcJwTC8hVzSD5J12vsk8Il6adknhE+t9hMLwXDcjXzSxkbDD+lw/I180D5H0066+aXpp2S+afXAyThx/T0clXzQhk2gblFPJpzQPkXSTrr5pYK9cT68XCVjcrrHcVYYqUbir4BA+QlTPuKT3FJj0ybc3U4a9uto0Wt6Fn1wFEuB8pVdCuPfqcm49s+5mwl/5ZtMP0G5YdVr2KxFiJpaC4jD1kV6RznQNvUgnbzDaJ+ifTMmaB85HUuy5iCHswWY5lQG2/DLooozKoUN+ioG0ABmEzsNqH5Vfqjgau+udj4FQzv8kDwWptqb2ZHe6+/EV3XXItQWpWWtKw2kTnbbJJzfQM2b6c8k97JAkkkkCSSSQJJJJAkxcpvctFjYZEsvVSaq3bQR3H+kt9GfbGeZUkDmOM1X1wz61j8LjMBbua3dWACf7HG0w+uOw+q/gH3cQ690H/AInQ8Rha7VKW1pYh3UsUOh7qnanmMo6leRsTnL5OorY/6sPp4Y5+v+rIHmgYVOqTk59zKNK/U9mh6Zm1dF2Es6jKGFbuYmr8087i9QHJr/wr8dQetrlVqj/Dpn880+I6XUf9vKY+oW4NT51sHogdCTLNbdTiK2725G9BjfhhO4xPcJM5RZ0veKB/RxWT7O/rxFXqkxf/AEGygu5sY3cxGLr/AAzA6xbiHKnRd1YghXzF9A5tptE7RzdafL+WKL8NlK+ssz4mrE2qzsA7WW6ZzsQRmOfd2x9M6DbqI5WHULhR3mPuHpqmHdqG5YJ0tbw7N1zjNI+E1iB4PLV19lufEpWluiAQlVNGcfQStYAz/XmzysIL7rMNRpWtnZa8MhZtFdcszfqwdpQXJ3Ppzme5fUPyyTnOHwxPGwfSJSaheWc/8HDKev8ACh/wsDr2ExNtdaJbiHudVCtaf0C5H+ogbUlmWAu7do92zN6TOTpqEZZY/pHBL32JsPoSZCdL1lI9Xfk5f/e9j7OB0W3opqXqsZWvdxCD/wCphW9HuGXdyjT/AIxAb0GeYwPS7XBgbsbhSv0qlVzZ/wDOks9FhNQnCoAHsqbNukYbOT/l7G9EqMa/VRwq7mPLfUjuZrsTquKP4dtx+vXCP+Z67D6i+S0ILLc+4cwNdK5/q1tAR4ZuMFqcZJpOkuTsO7dlcDiWz9fPYWkVzLJ+qjlDFWaGBTFYp+wpr10DbzfpMRmA+szr/Q4cWcLWcoCtcUdJnWsghASdFSRtEgZs5G1nmfRhkrUJWi1oNxEUKo7gG1GQJJJJAkkkkCSSSQJJJJ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dirty="0">
              <a:solidFill>
                <a:srgbClr val="000066"/>
              </a:solidFill>
              <a:latin typeface="Calibri" panose="020F0502020204030204" pitchFamily="34" charset="0"/>
            </a:endParaRPr>
          </a:p>
        </p:txBody>
      </p:sp>
      <p:sp>
        <p:nvSpPr>
          <p:cNvPr id="122884" name="AutoShape 4" descr="data:image/jpeg;base64,/9j/4AAQSkZJRgABAQAAAQABAAD/2wCEAAkGBhQPDxQUDxQUFBQUFBQUFBQUFBQUFBQUFBQVFBQUFBQXHCYeFxkkGRQUHy8gJCcpLCwsFR4xNTAqNSYrLCkBCQoKDgwMFAwNFCkYFBgpKSkpKSkpKSkpKSkpKSkpKSkpKSkpKSkpKSkpKSkpKSkpKSkpKSkpKSkpKSkpKSkpKf/AABEIAL4BCgMBIgACEQEDEQH/xAAcAAEBAAIDAQEAAAAAAAAAAAACAAEHBAUGCAP/xABREAACAAIDBg0PCgQHAAAAAAAAAQIDBAcRBRJUkZPRBhMUFyExUVJxkqGy0ggVGCImMkFTYXJzgaOxwRYlNTZEYoOi4eIjJDRkM0NjgsLD0//EABUBAQEAAAAAAAAAAAAAAAAAAAAB/8QAGBEBAQEBAQAAAAAAAAAAAAAAAAERMSH/2gAMAwEAAhEDEQA/AN4kRAREQEREBERAREQEREBERAREQEREBERAREQEREBERAREQEREBERAREQEeb0XaOJVzHL06COPTL6y8vdi9sttta3yPSGpq89ui8E33yyxK7N13UbxM/FL6RjXvo3iZ/s+kfN0VNjtfbxcZmNWR7+LjMD6R18KN4mf7PpFr4UbxE/2fSPm/Vce/i4zLVUe+i4zB6+j9fGjeIn+z6QXXlR8HnY5fSPnPVEW+ixszp8W+ixsD6KdelHwedjl5wuvaRg83jS8588adFvnjZnTHuvGwPoN19SMHm8aADr8kYLO48BoHTHuvGzKje68YG+3X7JwWblIAuv+Vgk3KQZjRCie6xKIDemv/LwSZlIMxa/0vBJmVgzGjUzKYG8Nf6DBI8rDmMa/8GCR5WHomk0xIDdWv9BgsWVh6JjX/gwSLKw9E0whIDcnZAQYJFlYeiYfVAw4JFlV0TT6EgNu9kDDgjyq6Jh9UFDgjyq6JqVDQG1uyCWCPKromOyC/tHlf2mrENEGz+yC/tHlP2mOyCeCe0/aa0Q0wNjPqg3gntP2hfVCRYIso+ia+QkB7yLqhosFhyj6J6DQFW5FdSmqjuQpavI475ROLvbNiyxbpqZHeVLfTb9FP50IH0QREFRqWvTbovBN/wCs20akr176i8E73yyxK+fItswZi2zBFZEgoygEjKMGUAkJBQkAkJBQkAkJBQkAkJBRlANCQUJANCQENANCQEJANDQENAJDQENAJDQENANDQENANHdVMP58/Dn+9HSI7upr6d/2T/gB9FERARqCvqZZFRfNne+WbfNO1+q2OiebO98ssS8aCZEyIrKMmEZQCRlGEZQCQkFGQGjKChIBISChIBISChIBIaAhIBoaAhIBoSChIBoSAhoBoSAhoBoSChID9EJAQ0A0d7U9sXcXmT/gdEjtqoZnz9CvuzvgEfR5EQVGoK+H/EovmTffAbfNO19RPTaJZ4YZvOlliVoJkTIipCQUJAZQkFCAyhIKEgEhIKMoBoSAhoBISChIBISChIBIaAhIBoaAhIBoaAhIBoaAhIBoaAhID9ENH5oaA/RHZ1QP5+X4p1aOxqi+n4fxQPpUiICNP17f4lF8yb74DcBp6vd/xqL5k3nQFiVoFkTIipCCZASEFGUAkJBQkBlCQUJAJCQUJANGUFCQCQ0BCQDQkFCQDQkBDQCQ0BDQCQ0BDQDQkBDQDQ0CEaAaOwqni7oIPxfcdcjsKqvrBL/F5oH0uREBGna95bc6itPalzH+eBG4jTVfMdk6i+WXM58BYlaFZERFRkwZASMoKEBlCQUJAJCQUJAJCQEJANCQUJAJCQUJAJDQEJANCQUJANCQENANCQUJANDQEJANDQEOEBo51Vj7oJXDN5pwUcuqz6wyvOm8xgfThEQEaXr9mWT6L6OZzoTdBpLqgk9UUWzxUznwliVo0iIioyjBlAZQgoSAyhIKEgEhICEgEhIKEgEhIKEgEhoCEgGhIKEgGhICGgEhoCEgGhoCEgP0QkBDQDQ0fmhoBo5dV77oZXnTOYziI5FWb7oZPnx8xgfUBEQEaS6oGL+YovopnPhN2mkeqB/qaL6GZz0WJWjiIiKiREgEjKMGUAjKMGUAhIKEgEhIKMoBoSChIBISChIBIaAhIBoSChIBoSAhoBoSAhoBoSAhoBoaAhID9EfvVt9YZPpI+Yzjo/erVd0Mn0kfMYH1EREBGka/4v5mjL/Rj56N3GmK+KLE6RRo7HeaXHDfeC+vk73hs2SxK0OR6HrfKt2YVjfh9Yut8ner8ww15wj0eoZO9h/MY1FJ3sPKMNeeEj0KoMnew8pOgyt7Dj/UYa6BGUd5qSVuQlqWVuQ8oHSoSO31LL3FymHRpe4uUK6pCR2TkS9xcpjSYNxcpBwENHMikwJeA419DfbWxy+oAoSH2n38SznHc3Z2NleWxP1lHIQkcVz2tzGHVb8mMg5yGjr9VvyGHTYvIB2aEjqlT4t1YkLrhFurEB2yEjp+ucf3cRK6sf3cX6gd2ho6LrvH93F+ouvUe5DiecDvUNHQ9e49yHE85lXdj3IcTzgegR+9W77oJHpI+ZEeZ+UEe9h5c56GqyY5l3KPE1suOJuy2xdo1i2gPqciICOPTKBLnQ3s6CGNW22RJNW7uycggOqehWiYNJycOYx8lKJg0nJw5jtiA6n5KUTBpOThzF8k6Hg0jJw5jtiA6h6EqHg0nJw5jD0H0PBpOThO4IDpItBFBe3RZPER+b0B0DBZPER35AecnaArnJWxUWSl5p1c3QXc+3taJKs8t9nO3ujQaW4rYHKmLZ75xS7NxJKF24ziahpnhlyXwTH8UB170E3PwSV+fOfm9A1z7f6SXxpi/wCR2bo1LX+RC+CZD8WBy6Xg1vBNlfGMDiQ6D6AlZqSV67X7zg3Z0J0JS1eUWVC79bKh2bNnYO1iipa+xxvgmSP/AEOvulDS5kKWo56siUWxpMW1bsbE3ylg13WJcmTRoZDkS4Yb5xqLtNxQ2eDhOPVvQJU+m3s+TLmQ6XG7I4FZarLHys9Rok0JUunKWtInwXjifeSnbfJLxvkDoX0D0qgz9N0mbH2sUN7ey4e+8NumvcFSPTztB1AiVjoUj1QtcqZxvkBc3ApPGm9M7FRUrBJuOX0ispWCTeNL6RFdb8grm4FJ403phegO5uBSuNN6Z2mk0p/ZZnHldIw6NTMFjyknpgVyqs7lzYG9Ry007Gr6Y+DbiOdrT3LwOXjjzn66G5NKgnPTZOly3C75uZA3au9sUETt9dh6gDyDqluXgkvHHnC6orl4JBxo857EgPHKqK5eCQcaPOWtFcvBIONHnPYkB4x1P3LwWHjR5wRVNXLf2ZLgjjzntiA8PrMXLwd5SPOdncCrqhUCbptGlXsbVlriii2Nvw+X3HpSAiIgIiICIiAiIgIiICIiAiIgIiICIiAiIgIiICIiAiIgIiICIiAiIgIjjumK2yx7bWIHXGHcfIByyPzkT1GrVb6+C0/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dirty="0">
              <a:solidFill>
                <a:srgbClr val="000066"/>
              </a:solidFill>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24130235"/>
              </p:ext>
            </p:extLst>
          </p:nvPr>
        </p:nvGraphicFramePr>
        <p:xfrm>
          <a:off x="323528" y="1484784"/>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algn="ctr"/>
                      <a:r>
                        <a:rPr lang="en-ZA" dirty="0">
                          <a:latin typeface="Calibri" panose="020F0502020204030204" pitchFamily="34" charset="0"/>
                        </a:rPr>
                        <a:t>Advantages</a:t>
                      </a:r>
                    </a:p>
                  </a:txBody>
                  <a:tcPr/>
                </a:tc>
                <a:tc>
                  <a:txBody>
                    <a:bodyPr/>
                    <a:lstStyle/>
                    <a:p>
                      <a:pPr algn="ctr"/>
                      <a:r>
                        <a:rPr lang="en-ZA" dirty="0">
                          <a:latin typeface="Calibri" panose="020F0502020204030204" pitchFamily="34" charset="0"/>
                        </a:rPr>
                        <a:t>Disadvantages</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75464518"/>
              </p:ext>
            </p:extLst>
          </p:nvPr>
        </p:nvGraphicFramePr>
        <p:xfrm>
          <a:off x="323528" y="1840495"/>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use it for large groups.</a:t>
                      </a:r>
                    </a:p>
                  </a:txBody>
                  <a:tcPr>
                    <a:solidFill>
                      <a:schemeClr val="bg1">
                        <a:lumMod val="85000"/>
                      </a:schemeClr>
                    </a:solidFill>
                  </a:tcPr>
                </a:tc>
                <a:tc>
                  <a:txBody>
                    <a:bodyPr/>
                    <a:lstStyle/>
                    <a:p>
                      <a:pPr marL="354012" marR="0" lvl="1" indent="0" algn="l" defTabSz="914400" rtl="0" eaLnBrk="1" fontAlgn="auto"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Very expensive equipment.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73200739"/>
              </p:ext>
            </p:extLst>
          </p:nvPr>
        </p:nvGraphicFramePr>
        <p:xfrm>
          <a:off x="323528" y="2204864"/>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maintain eye contact.</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Need power supply.</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5435620"/>
              </p:ext>
            </p:extLst>
          </p:nvPr>
        </p:nvGraphicFramePr>
        <p:xfrm>
          <a:off x="323528" y="2636912"/>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safe it on disk – portable.</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Equipment is not always compatible.</a:t>
                      </a:r>
                      <a:endParaRPr kumimoji="0" lang="en-ZA" sz="1800" b="1" i="0" u="none" strike="noStrike" kern="1200" cap="none" spc="0" normalizeH="0" baseline="0" noProof="0" dirty="0">
                        <a:ln>
                          <a:noFill/>
                        </a:ln>
                        <a:solidFill>
                          <a:srgbClr val="000066"/>
                        </a:solidFill>
                        <a:effectLst/>
                        <a:uLnTx/>
                        <a:uFillTx/>
                        <a:latin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76102494"/>
              </p:ext>
            </p:extLst>
          </p:nvPr>
        </p:nvGraphicFramePr>
        <p:xfrm>
          <a:off x="323528" y="3140968"/>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Easy to prepare.</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Time consuming to set up.</a:t>
                      </a:r>
                      <a:endParaRPr kumimoji="0" lang="en-ZA" sz="1800" b="0" i="0" u="none" strike="noStrike" kern="1200" cap="none" spc="0" normalizeH="0" baseline="0" dirty="0">
                        <a:ln>
                          <a:noFill/>
                        </a:ln>
                        <a:solidFill>
                          <a:srgbClr val="000066"/>
                        </a:solidFill>
                        <a:effectLst/>
                        <a:uLnTx/>
                        <a:uFillTx/>
                        <a:latin typeface="Calibri" panose="020F0502020204030204" pitchFamily="34" charset="0"/>
                        <a:ea typeface="+mn-ea"/>
                        <a:cs typeface="+mn-cs"/>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91623858"/>
              </p:ext>
            </p:extLst>
          </p:nvPr>
        </p:nvGraphicFramePr>
        <p:xfrm>
          <a:off x="323528" y="3573016"/>
          <a:ext cx="8064896" cy="42771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27719">
                <a:tc>
                  <a:txBody>
                    <a:bodyPr/>
                    <a:lstStyle/>
                    <a:p>
                      <a:pPr marL="457200" marR="0" lvl="1" indent="-103188" algn="l" defTabSz="914400" rtl="0" eaLnBrk="1" fontAlgn="base" latinLnBrk="0" hangingPunct="1">
                        <a:lnSpc>
                          <a:spcPct val="100000"/>
                        </a:lnSpc>
                        <a:spcBef>
                          <a:spcPts val="370"/>
                        </a:spcBef>
                        <a:spcAft>
                          <a:spcPts val="0"/>
                        </a:spcAft>
                        <a:buClr>
                          <a:srgbClr val="008080"/>
                        </a:buClr>
                        <a:buSzPct val="85000"/>
                        <a:buFont typeface="Wingdings 2"/>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rPr>
                        <a:t>Can add sound and special effects</a:t>
                      </a:r>
                    </a:p>
                  </a:txBody>
                  <a:tcPr>
                    <a:solidFill>
                      <a:schemeClr val="bg1">
                        <a:lumMod val="85000"/>
                      </a:schemeClr>
                    </a:solidFill>
                  </a:tcPr>
                </a:tc>
                <a:tc>
                  <a:txBody>
                    <a:bodyPr/>
                    <a:lstStyle/>
                    <a:p>
                      <a:pPr marL="354012" marR="0" lvl="1" indent="0" algn="l" defTabSz="914400" rtl="0" eaLnBrk="1" fontAlgn="base" latinLnBrk="0" hangingPunct="1">
                        <a:lnSpc>
                          <a:spcPct val="100000"/>
                        </a:lnSpc>
                        <a:spcBef>
                          <a:spcPts val="370"/>
                        </a:spcBef>
                        <a:spcAft>
                          <a:spcPts val="0"/>
                        </a:spcAft>
                        <a:buClr>
                          <a:srgbClr val="008080"/>
                        </a:buClr>
                        <a:buSzPct val="85000"/>
                        <a:buFont typeface="Wingdings 2"/>
                        <a:buNone/>
                        <a:tabLst/>
                        <a:defRPr/>
                      </a:pPr>
                      <a:endParaRPr kumimoji="0" lang="en-ZA" sz="1800" b="0" i="0" u="none" strike="noStrike" kern="1200" cap="none" spc="0" normalizeH="0" baseline="0" dirty="0">
                        <a:ln>
                          <a:noFill/>
                        </a:ln>
                        <a:solidFill>
                          <a:srgbClr val="000066"/>
                        </a:solidFill>
                        <a:effectLst/>
                        <a:uLnTx/>
                        <a:uFillTx/>
                        <a:latin typeface="Calibri" panose="020F0502020204030204" pitchFamily="34" charset="0"/>
                        <a:ea typeface="+mn-ea"/>
                        <a:cs typeface="+mn-cs"/>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81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Tips on How to Prepare a Multimedia Show Effectively: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r>
              <a:rPr lang="en-ZA" dirty="0"/>
              <a:t>Use key words or phrases (not full sentences).</a:t>
            </a:r>
          </a:p>
          <a:p>
            <a:pPr lvl="0" fontAlgn="base"/>
            <a:r>
              <a:rPr lang="en-ZA" dirty="0"/>
              <a:t>Have a title for each slide.</a:t>
            </a:r>
          </a:p>
          <a:p>
            <a:pPr lvl="1" fontAlgn="base"/>
            <a:r>
              <a:rPr lang="en-ZA" dirty="0"/>
              <a:t>Check spelling.</a:t>
            </a:r>
          </a:p>
          <a:p>
            <a:pPr lvl="0" fontAlgn="base"/>
            <a:r>
              <a:rPr lang="en-ZA" dirty="0"/>
              <a:t>Do not use too many colours.</a:t>
            </a:r>
          </a:p>
          <a:p>
            <a:pPr lvl="0" fontAlgn="base"/>
            <a:r>
              <a:rPr lang="en-ZA" dirty="0"/>
              <a:t>Be consistent with effects.</a:t>
            </a:r>
          </a:p>
          <a:p>
            <a:pPr lvl="0" fontAlgn="base"/>
            <a:r>
              <a:rPr lang="en-ZA" dirty="0"/>
              <a:t>Avoid moving / flying text or graphics.</a:t>
            </a:r>
          </a:p>
          <a:p>
            <a:pPr lvl="0" fontAlgn="base"/>
            <a:r>
              <a:rPr lang="en-ZA" dirty="0"/>
              <a:t>Use pictures or graphs to illustrate ideas and concepts.  </a:t>
            </a:r>
          </a:p>
          <a:p>
            <a:pPr lvl="0" fontAlgn="base"/>
            <a:r>
              <a:rPr lang="en-ZA" dirty="0"/>
              <a:t>Each slide should have a separate topic.</a:t>
            </a:r>
          </a:p>
          <a:p>
            <a:pPr lvl="0" fontAlgn="base"/>
            <a:r>
              <a:rPr lang="en-ZA" dirty="0"/>
              <a:t>Text must be big enough for audience to read.</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Make Sure Your Slides are Legible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p:cNvSpPr>
            <a:spLocks noGrp="1"/>
          </p:cNvSpPr>
          <p:nvPr>
            <p:ph sz="quarter" idx="1"/>
          </p:nvPr>
        </p:nvSpPr>
        <p:spPr>
          <a:xfrm>
            <a:off x="467544" y="1413296"/>
            <a:ext cx="8219256" cy="4607992"/>
          </a:xfrm>
        </p:spPr>
        <p:txBody>
          <a:bodyPr>
            <a:normAutofit/>
          </a:bodyPr>
          <a:lstStyle/>
          <a:p>
            <a:r>
              <a:rPr lang="en-ZA" dirty="0"/>
              <a:t>Some best practices are:</a:t>
            </a:r>
          </a:p>
          <a:p>
            <a:pPr lvl="1"/>
            <a:r>
              <a:rPr lang="en-ZA" dirty="0"/>
              <a:t>Viewers need a sharp contrast between the text colour. </a:t>
            </a:r>
          </a:p>
          <a:p>
            <a:pPr lvl="1"/>
            <a:r>
              <a:rPr lang="en-ZA" dirty="0"/>
              <a:t>Slide background, light on dark is best for slides. </a:t>
            </a:r>
          </a:p>
          <a:p>
            <a:pPr lvl="1"/>
            <a:r>
              <a:rPr lang="en-ZA" dirty="0"/>
              <a:t>Dark on light is all right in some cases and should be used for printouts.</a:t>
            </a:r>
          </a:p>
          <a:p>
            <a:pPr lvl="1" fontAlgn="base"/>
            <a:r>
              <a:rPr lang="en-ZA" dirty="0"/>
              <a:t>Title font sizes should be no smaller than 24 regular.</a:t>
            </a:r>
          </a:p>
          <a:p>
            <a:pPr lvl="1" fontAlgn="base"/>
            <a:r>
              <a:rPr lang="en-ZA" dirty="0"/>
              <a:t>Text (bullet) font sizes should be no smaller than 20.</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Make Sure Your Slides are Legible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5" name="Content Placeholder 4"/>
          <p:cNvSpPr>
            <a:spLocks noGrp="1"/>
          </p:cNvSpPr>
          <p:nvPr>
            <p:ph sz="quarter" idx="1"/>
          </p:nvPr>
        </p:nvSpPr>
        <p:spPr>
          <a:xfrm>
            <a:off x="467544" y="1413296"/>
            <a:ext cx="8219256" cy="3743896"/>
          </a:xfrm>
        </p:spPr>
        <p:txBody>
          <a:bodyPr>
            <a:normAutofit/>
          </a:bodyPr>
          <a:lstStyle/>
          <a:p>
            <a:pPr lvl="1" fontAlgn="base"/>
            <a:r>
              <a:rPr lang="en-ZA" dirty="0"/>
              <a:t>References, footers, and notations.</a:t>
            </a:r>
          </a:p>
          <a:p>
            <a:pPr lvl="1" fontAlgn="base"/>
            <a:r>
              <a:rPr lang="en-ZA" dirty="0"/>
              <a:t>Chart and dialogue labels and titles can range between 14 to 18 points. </a:t>
            </a:r>
          </a:p>
          <a:p>
            <a:pPr lvl="1" fontAlgn="base"/>
            <a:r>
              <a:rPr lang="en-ZA" dirty="0"/>
              <a:t>Line style for axes or arrows should be thick enough to be seen by a large audience.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Delivery do’s and don’ts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Content Placeholder 4"/>
          <p:cNvSpPr>
            <a:spLocks noGrp="1"/>
          </p:cNvSpPr>
          <p:nvPr>
            <p:ph sz="quarter" idx="1"/>
          </p:nvPr>
        </p:nvSpPr>
        <p:spPr>
          <a:xfrm>
            <a:off x="467544" y="1413296"/>
            <a:ext cx="8219256" cy="3455864"/>
          </a:xfrm>
        </p:spPr>
        <p:txBody>
          <a:bodyPr>
            <a:normAutofit/>
          </a:bodyPr>
          <a:lstStyle/>
          <a:p>
            <a:pPr lvl="0" fontAlgn="base"/>
            <a:r>
              <a:rPr lang="en-ZA" b="1" dirty="0"/>
              <a:t>Don’t point at the screen</a:t>
            </a:r>
            <a:r>
              <a:rPr lang="en-ZA" dirty="0"/>
              <a:t>.</a:t>
            </a:r>
          </a:p>
          <a:p>
            <a:pPr lvl="1" fontAlgn="base"/>
            <a:r>
              <a:rPr lang="en-ZA" dirty="0"/>
              <a:t>Use a laser pointer.</a:t>
            </a:r>
          </a:p>
          <a:p>
            <a:pPr lvl="0" fontAlgn="base"/>
            <a:r>
              <a:rPr lang="en-ZA" b="1" dirty="0"/>
              <a:t>Don’t read the slides from the screen</a:t>
            </a:r>
            <a:r>
              <a:rPr lang="en-ZA" dirty="0"/>
              <a:t>. </a:t>
            </a:r>
          </a:p>
          <a:p>
            <a:pPr lvl="1" fontAlgn="base"/>
            <a:r>
              <a:rPr lang="en-ZA" dirty="0"/>
              <a:t>Read from your laptop screen.</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lvl="0"/>
            <a:r>
              <a:rPr lang="en-GB" dirty="0"/>
              <a:t>Venue contact person:  any other health and safety or security related questions or concerns</a:t>
            </a:r>
            <a:endParaRPr lang="en-ZA" dirty="0"/>
          </a:p>
          <a:p>
            <a:pPr marL="0" indent="0">
              <a:buNone/>
            </a:pPr>
            <a:endParaRPr lang="en-ZA" b="1" dirty="0"/>
          </a:p>
        </p:txBody>
      </p:sp>
    </p:spTree>
    <p:extLst>
      <p:ext uri="{BB962C8B-B14F-4D97-AF65-F5344CB8AC3E}">
        <p14:creationId xmlns:p14="http://schemas.microsoft.com/office/powerpoint/2010/main" val="4219026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155025077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Delivery do’s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p:cNvSpPr>
            <a:spLocks noGrp="1"/>
          </p:cNvSpPr>
          <p:nvPr>
            <p:ph sz="quarter" idx="1"/>
          </p:nvPr>
        </p:nvSpPr>
        <p:spPr>
          <a:xfrm>
            <a:off x="467544" y="1413296"/>
            <a:ext cx="8219256" cy="3527872"/>
          </a:xfrm>
        </p:spPr>
        <p:txBody>
          <a:bodyPr>
            <a:normAutofit/>
          </a:bodyPr>
          <a:lstStyle/>
          <a:p>
            <a:pPr lvl="0" fontAlgn="base"/>
            <a:r>
              <a:rPr lang="en-ZA" b="1" dirty="0"/>
              <a:t>Only put the most important information on slides.</a:t>
            </a:r>
            <a:r>
              <a:rPr lang="en-ZA" dirty="0"/>
              <a:t>  </a:t>
            </a:r>
          </a:p>
          <a:p>
            <a:pPr lvl="1" fontAlgn="base"/>
            <a:r>
              <a:rPr lang="en-ZA" dirty="0"/>
              <a:t>Use your slides to build your message.  </a:t>
            </a:r>
          </a:p>
          <a:p>
            <a:pPr lvl="0" fontAlgn="base"/>
            <a:r>
              <a:rPr lang="en-ZA" b="1" dirty="0"/>
              <a:t>Walk to different parts of the room during the presentation.</a:t>
            </a:r>
            <a:r>
              <a:rPr lang="en-ZA" dirty="0"/>
              <a:t>  </a:t>
            </a:r>
          </a:p>
          <a:p>
            <a:pPr lvl="1" fontAlgn="base"/>
            <a:r>
              <a:rPr lang="en-ZA" dirty="0"/>
              <a:t>Allows you to establish a closer connection, through eye contact and proximity, with your audience.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Whiteboard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5" name="Content Placeholder 4"/>
          <p:cNvSpPr>
            <a:spLocks noGrp="1"/>
          </p:cNvSpPr>
          <p:nvPr>
            <p:ph sz="quarter" idx="1"/>
          </p:nvPr>
        </p:nvSpPr>
        <p:spPr>
          <a:xfrm>
            <a:off x="467544" y="1124744"/>
            <a:ext cx="8219256" cy="4640560"/>
          </a:xfrm>
        </p:spPr>
        <p:txBody>
          <a:bodyPr>
            <a:normAutofit/>
          </a:bodyPr>
          <a:lstStyle/>
          <a:p>
            <a:r>
              <a:rPr lang="en-ZA" dirty="0"/>
              <a:t>The whiteboard continues to be one of the most useful visual aids.</a:t>
            </a:r>
          </a:p>
          <a:p>
            <a:pPr lvl="1"/>
            <a:r>
              <a:rPr lang="en-ZA" dirty="0"/>
              <a:t>Easy to use and requires none of the technical knowledge necessary to the use of more sophisticated aids. </a:t>
            </a:r>
          </a:p>
          <a:p>
            <a:r>
              <a:rPr lang="en-ZA" dirty="0"/>
              <a:t>The whiteboard has a wide range of applications.</a:t>
            </a:r>
          </a:p>
          <a:p>
            <a:pPr lvl="1"/>
            <a:r>
              <a:rPr lang="en-ZA" dirty="0"/>
              <a:t>Best used for summarising. </a:t>
            </a:r>
          </a:p>
          <a:p>
            <a:pPr lvl="1"/>
            <a:r>
              <a:rPr lang="en-ZA" dirty="0"/>
              <a:t>Listing. </a:t>
            </a:r>
          </a:p>
          <a:p>
            <a:pPr lvl="1"/>
            <a:r>
              <a:rPr lang="en-ZA" dirty="0"/>
              <a:t>Drawing diagrams. </a:t>
            </a:r>
          </a:p>
          <a:p>
            <a:pPr lvl="1"/>
            <a:r>
              <a:rPr lang="en-ZA" dirty="0"/>
              <a:t>Flow-charts.</a:t>
            </a:r>
          </a:p>
          <a:p>
            <a:endParaRPr lang="en-ZA" dirty="0"/>
          </a:p>
        </p:txBody>
      </p:sp>
      <p:pic>
        <p:nvPicPr>
          <p:cNvPr id="108548" name="Picture 4" descr="C:\Users\Engela\AppData\Local\Microsoft\Windows\Temporary Internet Files\Content.IE5\ZX0CZWNA\MP900439436[1].jpg"/>
          <p:cNvPicPr>
            <a:picLocks noChangeAspect="1" noChangeArrowheads="1"/>
          </p:cNvPicPr>
          <p:nvPr/>
        </p:nvPicPr>
        <p:blipFill>
          <a:blip r:embed="rId3" cstate="print"/>
          <a:srcRect b="54500"/>
          <a:stretch>
            <a:fillRect/>
          </a:stretch>
        </p:blipFill>
        <p:spPr bwMode="auto">
          <a:xfrm>
            <a:off x="5076056" y="3861048"/>
            <a:ext cx="3259642" cy="19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Whiteboard:  Pitfalls to Avoid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5" name="Content Placeholder 4"/>
          <p:cNvSpPr>
            <a:spLocks noGrp="1"/>
          </p:cNvSpPr>
          <p:nvPr>
            <p:ph sz="quarter" idx="1"/>
          </p:nvPr>
        </p:nvSpPr>
        <p:spPr>
          <a:xfrm>
            <a:off x="467544" y="1413296"/>
            <a:ext cx="8219256" cy="3167832"/>
          </a:xfrm>
        </p:spPr>
        <p:txBody>
          <a:bodyPr>
            <a:normAutofit/>
          </a:bodyPr>
          <a:lstStyle/>
          <a:p>
            <a:r>
              <a:rPr lang="en-ZA" dirty="0"/>
              <a:t>Facilitators turn their back on the learners. </a:t>
            </a:r>
          </a:p>
          <a:p>
            <a:pPr lvl="0" fontAlgn="base"/>
            <a:r>
              <a:rPr lang="en-ZA" dirty="0"/>
              <a:t>Careless or poor writing is difficult to read.</a:t>
            </a:r>
          </a:p>
          <a:p>
            <a:pPr lvl="0" fontAlgn="base"/>
            <a:r>
              <a:rPr lang="en-ZA" dirty="0"/>
              <a:t>Space is limited. </a:t>
            </a:r>
          </a:p>
          <a:p>
            <a:pPr lvl="0" fontAlgn="base"/>
            <a:r>
              <a:rPr lang="en-ZA" dirty="0"/>
              <a:t>When information is erased, information is lost.</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Some Whiteboard Techniques</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5" name="Content Placeholder 4"/>
          <p:cNvSpPr>
            <a:spLocks noGrp="1"/>
          </p:cNvSpPr>
          <p:nvPr>
            <p:ph sz="quarter" idx="1"/>
          </p:nvPr>
        </p:nvSpPr>
        <p:spPr>
          <a:xfrm>
            <a:off x="467544" y="1413296"/>
            <a:ext cx="8219256" cy="3527872"/>
          </a:xfrm>
        </p:spPr>
        <p:txBody>
          <a:bodyPr>
            <a:normAutofit/>
          </a:bodyPr>
          <a:lstStyle/>
          <a:p>
            <a:r>
              <a:rPr lang="en-ZA" dirty="0"/>
              <a:t>Use firm, bold and clear lines. </a:t>
            </a:r>
          </a:p>
          <a:p>
            <a:pPr lvl="0" fontAlgn="base"/>
            <a:r>
              <a:rPr lang="en-ZA" dirty="0"/>
              <a:t>Letters and figures must be large enough to be seen. </a:t>
            </a:r>
          </a:p>
          <a:p>
            <a:pPr lvl="0" fontAlgn="base"/>
            <a:r>
              <a:rPr lang="en-ZA" dirty="0"/>
              <a:t>Drawings should be large and space should be left around them. </a:t>
            </a:r>
          </a:p>
          <a:p>
            <a:pPr lvl="0" fontAlgn="base"/>
            <a:r>
              <a:rPr lang="en-ZA" dirty="0"/>
              <a:t>Avoid cluttering. </a:t>
            </a:r>
          </a:p>
          <a:p>
            <a:pPr lvl="0" fontAlgn="base"/>
            <a:r>
              <a:rPr lang="en-ZA" dirty="0"/>
              <a:t>Use colours to highlight or emphasise certain points. </a:t>
            </a:r>
          </a:p>
          <a:p>
            <a:pPr lvl="0" fontAlgn="base"/>
            <a:r>
              <a:rPr lang="en-ZA" dirty="0"/>
              <a:t>place the board so that it can be easily read by all participants.</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204</a:t>
            </a:fld>
            <a:endParaRPr lang="en-ZA"/>
          </a:p>
        </p:txBody>
      </p:sp>
      <p:sp>
        <p:nvSpPr>
          <p:cNvPr id="8" name="Content Placeholder 4"/>
          <p:cNvSpPr txBox="1">
            <a:spLocks/>
          </p:cNvSpPr>
          <p:nvPr/>
        </p:nvSpPr>
        <p:spPr>
          <a:xfrm>
            <a:off x="2158815" y="2060848"/>
            <a:ext cx="5365513" cy="1368152"/>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buClr>
                <a:schemeClr val="accent1"/>
              </a:buClr>
              <a:buSzPct val="85000"/>
            </a:pPr>
            <a:r>
              <a:rPr lang="en-ZA" sz="2400" dirty="0">
                <a:solidFill>
                  <a:srgbClr val="008080"/>
                </a:solidFill>
                <a:latin typeface="Calibri" panose="020F0502020204030204" pitchFamily="34" charset="0"/>
              </a:rPr>
              <a:t>Do  Formative Activity 1.4.1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Selecting Facilitation Methods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a:xfrm>
            <a:off x="467544" y="1413296"/>
            <a:ext cx="8219256" cy="1871688"/>
          </a:xfrm>
        </p:spPr>
        <p:txBody>
          <a:bodyPr>
            <a:normAutofit/>
          </a:bodyPr>
          <a:lstStyle/>
          <a:p>
            <a:r>
              <a:rPr lang="en-ZA" dirty="0"/>
              <a:t>A learning methodology is the method or approach that the facilitator will follow to ensure that learning takes place and that the group can achieve the outcomes.</a:t>
            </a:r>
          </a:p>
        </p:txBody>
      </p:sp>
      <p:pic>
        <p:nvPicPr>
          <p:cNvPr id="6" name="Picture 5"/>
          <p:cNvPicPr>
            <a:picLocks noChangeAspect="1"/>
          </p:cNvPicPr>
          <p:nvPr/>
        </p:nvPicPr>
        <p:blipFill>
          <a:blip r:embed="rId2"/>
          <a:stretch>
            <a:fillRect/>
          </a:stretch>
        </p:blipFill>
        <p:spPr>
          <a:xfrm>
            <a:off x="3104860" y="3430114"/>
            <a:ext cx="294462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Methodologies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fontAlgn="base" hangingPunct="0"/>
            <a:r>
              <a:rPr lang="en-ZA" dirty="0"/>
              <a:t>Learning methodologies include:</a:t>
            </a:r>
          </a:p>
          <a:p>
            <a:pPr lvl="1" fontAlgn="base"/>
            <a:r>
              <a:rPr lang="en-ZA" dirty="0"/>
              <a:t>Demonstration </a:t>
            </a:r>
          </a:p>
          <a:p>
            <a:pPr lvl="1" fontAlgn="base"/>
            <a:r>
              <a:rPr lang="en-ZA" dirty="0"/>
              <a:t>Lesson.</a:t>
            </a:r>
          </a:p>
          <a:p>
            <a:pPr lvl="1" fontAlgn="base"/>
            <a:r>
              <a:rPr lang="en-ZA" dirty="0"/>
              <a:t>Group discussion.</a:t>
            </a:r>
          </a:p>
          <a:p>
            <a:pPr lvl="1" fontAlgn="base"/>
            <a:r>
              <a:rPr lang="en-ZA" dirty="0"/>
              <a:t>Case study.	</a:t>
            </a:r>
          </a:p>
          <a:p>
            <a:pPr lvl="1" fontAlgn="base"/>
            <a:r>
              <a:rPr lang="en-ZA" dirty="0"/>
              <a:t>Role play.</a:t>
            </a:r>
          </a:p>
          <a:p>
            <a:pPr lvl="1" fontAlgn="base"/>
            <a:r>
              <a:rPr lang="en-ZA" dirty="0"/>
              <a:t>Simulations.</a:t>
            </a:r>
          </a:p>
          <a:p>
            <a:pPr lvl="1" fontAlgn="base"/>
            <a:r>
              <a:rPr lang="en-ZA" dirty="0"/>
              <a:t>Self-directed learning.</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Selecting the Right Method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pPr lvl="0" fontAlgn="base"/>
            <a:r>
              <a:rPr lang="en-ZA" dirty="0"/>
              <a:t>What is the ability and level of knowledge of the group?</a:t>
            </a:r>
          </a:p>
          <a:p>
            <a:pPr lvl="0" fontAlgn="base"/>
            <a:r>
              <a:rPr lang="en-ZA" dirty="0"/>
              <a:t>How many learners are in the group and why are they there?</a:t>
            </a:r>
          </a:p>
          <a:p>
            <a:pPr lvl="0" fontAlgn="base"/>
            <a:r>
              <a:rPr lang="en-ZA" dirty="0"/>
              <a:t>How much time do you have to prepare your material?</a:t>
            </a:r>
          </a:p>
          <a:p>
            <a:pPr lvl="0" fontAlgn="base"/>
            <a:r>
              <a:rPr lang="en-ZA" dirty="0"/>
              <a:t>Can you cover your topic fully in the time available?</a:t>
            </a:r>
          </a:p>
          <a:p>
            <a:pPr lvl="0" fontAlgn="base"/>
            <a:r>
              <a:rPr lang="en-ZA" dirty="0"/>
              <a:t>What aids do you require?</a:t>
            </a:r>
          </a:p>
          <a:p>
            <a:pPr lvl="0" fontAlgn="base"/>
            <a:r>
              <a:rPr lang="en-ZA" dirty="0"/>
              <a:t>Do you have the experience to use these aids with confidence?</a:t>
            </a:r>
          </a:p>
          <a:p>
            <a:pPr lvl="0" fontAlgn="base"/>
            <a:r>
              <a:rPr lang="en-ZA" dirty="0"/>
              <a:t>Are you aware of the limitations of aids?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Demonstration Lesson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p:txBody>
          <a:bodyPr>
            <a:normAutofit/>
          </a:bodyPr>
          <a:lstStyle/>
          <a:p>
            <a:pPr fontAlgn="base" hangingPunct="0"/>
            <a:r>
              <a:rPr lang="en-ZA" dirty="0"/>
              <a:t>This method is where the facilitator demonstrates a technique to the learners and they have to master the skill in the session. </a:t>
            </a:r>
            <a:r>
              <a:rPr lang="en-ZA" b="1" dirty="0"/>
              <a:t>	</a:t>
            </a:r>
            <a:endParaRPr lang="en-ZA" dirty="0"/>
          </a:p>
          <a:p>
            <a:endParaRPr lang="en-ZA" dirty="0"/>
          </a:p>
        </p:txBody>
      </p:sp>
      <p:pic>
        <p:nvPicPr>
          <p:cNvPr id="101377" name="Picture 1" descr="C:\Users\Engela\AppData\Local\Microsoft\Windows\Temporary Internet Files\Content.IE5\VHC48FLH\MP900422592[1].jpg"/>
          <p:cNvPicPr>
            <a:picLocks noChangeAspect="1" noChangeArrowheads="1"/>
          </p:cNvPicPr>
          <p:nvPr/>
        </p:nvPicPr>
        <p:blipFill>
          <a:blip r:embed="rId2" cstate="print"/>
          <a:srcRect/>
          <a:stretch>
            <a:fillRect/>
          </a:stretch>
        </p:blipFill>
        <p:spPr bwMode="auto">
          <a:xfrm>
            <a:off x="3419872" y="2564904"/>
            <a:ext cx="2239088"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Demonstration Lesson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5" name="Content Placeholder 4"/>
          <p:cNvSpPr>
            <a:spLocks noGrp="1"/>
          </p:cNvSpPr>
          <p:nvPr>
            <p:ph sz="quarter" idx="1"/>
          </p:nvPr>
        </p:nvSpPr>
        <p:spPr>
          <a:xfrm>
            <a:off x="467544" y="1413296"/>
            <a:ext cx="8219256" cy="3239840"/>
          </a:xfrm>
        </p:spPr>
        <p:txBody>
          <a:bodyPr>
            <a:normAutofit/>
          </a:bodyPr>
          <a:lstStyle/>
          <a:p>
            <a:pPr fontAlgn="base" hangingPunct="0"/>
            <a:r>
              <a:rPr lang="en-ZA" b="1" dirty="0"/>
              <a:t>Advantages</a:t>
            </a:r>
            <a:endParaRPr lang="en-ZA" dirty="0"/>
          </a:p>
          <a:p>
            <a:pPr lvl="1" fontAlgn="base"/>
            <a:r>
              <a:rPr lang="en-ZA" dirty="0"/>
              <a:t>Active learning experience.</a:t>
            </a:r>
          </a:p>
          <a:p>
            <a:pPr lvl="1" fontAlgn="base"/>
            <a:r>
              <a:rPr lang="en-ZA" dirty="0"/>
              <a:t>Learners get the opportunity to practise the skill.</a:t>
            </a:r>
          </a:p>
          <a:p>
            <a:pPr lvl="1" fontAlgn="base"/>
            <a:r>
              <a:rPr lang="en-ZA" dirty="0"/>
              <a:t>Stimulates interest through observation.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389591807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Demonstration Lesson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pPr fontAlgn="base" hangingPunct="0"/>
            <a:r>
              <a:rPr lang="en-ZA" b="1" dirty="0"/>
              <a:t>Disadvantages</a:t>
            </a:r>
            <a:endParaRPr lang="en-ZA" dirty="0"/>
          </a:p>
          <a:p>
            <a:pPr lvl="1" fontAlgn="base"/>
            <a:r>
              <a:rPr lang="en-ZA" dirty="0"/>
              <a:t>Can be very expensive.</a:t>
            </a:r>
          </a:p>
          <a:p>
            <a:pPr lvl="1" fontAlgn="base"/>
            <a:r>
              <a:rPr lang="en-ZA" dirty="0"/>
              <a:t>Time consuming.</a:t>
            </a:r>
          </a:p>
          <a:p>
            <a:pPr lvl="1" fontAlgn="base"/>
            <a:r>
              <a:rPr lang="en-ZA" dirty="0"/>
              <a:t>Need to follow a very structured approach.</a:t>
            </a:r>
          </a:p>
          <a:p>
            <a:pPr lvl="1" fontAlgn="base"/>
            <a:r>
              <a:rPr lang="en-ZA" dirty="0"/>
              <a:t>Difficult to control the group.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Group Discussion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5" name="Content Placeholder 4"/>
          <p:cNvSpPr>
            <a:spLocks noGrp="1"/>
          </p:cNvSpPr>
          <p:nvPr>
            <p:ph sz="quarter" idx="1"/>
          </p:nvPr>
        </p:nvSpPr>
        <p:spPr>
          <a:xfrm>
            <a:off x="467544" y="1413296"/>
            <a:ext cx="5832648" cy="3383856"/>
          </a:xfrm>
        </p:spPr>
        <p:txBody>
          <a:bodyPr>
            <a:normAutofit/>
          </a:bodyPr>
          <a:lstStyle/>
          <a:p>
            <a:r>
              <a:rPr lang="en-ZA" dirty="0"/>
              <a:t>The facilitator leads a discussion and brings out key learning points during the discussion. </a:t>
            </a:r>
          </a:p>
          <a:p>
            <a:r>
              <a:rPr lang="en-ZA" dirty="0"/>
              <a:t>Group participation is crucial for the success of this method.  </a:t>
            </a:r>
          </a:p>
          <a:p>
            <a:r>
              <a:rPr lang="en-ZA" dirty="0"/>
              <a:t>Stimulates ideas and involves all the members of the group.</a:t>
            </a:r>
          </a:p>
          <a:p>
            <a:endParaRPr lang="en-ZA" dirty="0"/>
          </a:p>
        </p:txBody>
      </p:sp>
      <p:pic>
        <p:nvPicPr>
          <p:cNvPr id="98306" name="Picture 2" descr="C:\Users\Engela\AppData\Local\Microsoft\Windows\Temporary Internet Files\Content.IE5\B1SF0T5R\MC910221021[1].jpg"/>
          <p:cNvPicPr>
            <a:picLocks noChangeAspect="1" noChangeArrowheads="1"/>
          </p:cNvPicPr>
          <p:nvPr/>
        </p:nvPicPr>
        <p:blipFill>
          <a:blip r:embed="rId2" cstate="print"/>
          <a:srcRect/>
          <a:stretch>
            <a:fillRect/>
          </a:stretch>
        </p:blipFill>
        <p:spPr bwMode="auto">
          <a:xfrm>
            <a:off x="5940152" y="2664296"/>
            <a:ext cx="3002536" cy="3501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Group Discussion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pPr fontAlgn="base" hangingPunct="0"/>
            <a:r>
              <a:rPr lang="en-ZA" b="1" dirty="0"/>
              <a:t>Advantages</a:t>
            </a:r>
            <a:endParaRPr lang="en-ZA" dirty="0"/>
          </a:p>
          <a:p>
            <a:pPr lvl="1" fontAlgn="base"/>
            <a:r>
              <a:rPr lang="en-ZA" dirty="0"/>
              <a:t>Encourages participation.</a:t>
            </a:r>
          </a:p>
          <a:p>
            <a:pPr lvl="1" fontAlgn="base"/>
            <a:r>
              <a:rPr lang="en-ZA" dirty="0"/>
              <a:t>Develops communication skills.</a:t>
            </a:r>
          </a:p>
          <a:p>
            <a:pPr lvl="1" fontAlgn="base"/>
            <a:r>
              <a:rPr lang="en-ZA" dirty="0"/>
              <a:t>Develops solutions to problems.</a:t>
            </a:r>
          </a:p>
          <a:p>
            <a:pPr lvl="1" fontAlgn="base"/>
            <a:r>
              <a:rPr lang="en-ZA" dirty="0"/>
              <a:t>Stimulate alternative points of view to get to a solution.</a:t>
            </a:r>
          </a:p>
          <a:p>
            <a:pPr lvl="1" fontAlgn="base"/>
            <a:r>
              <a:rPr lang="en-ZA" dirty="0"/>
              <a:t>Determines understanding with regards to concepts.</a:t>
            </a:r>
          </a:p>
          <a:p>
            <a:pPr lvl="1" fontAlgn="base"/>
            <a:r>
              <a:rPr lang="en-ZA" dirty="0"/>
              <a:t>Prepares learners for the theory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Group Discussion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pPr lvl="0" fontAlgn="base"/>
            <a:r>
              <a:rPr lang="en-ZA" dirty="0"/>
              <a:t>Excellent interaction between all parties involved.</a:t>
            </a:r>
          </a:p>
          <a:p>
            <a:pPr lvl="0" fontAlgn="base"/>
            <a:r>
              <a:rPr lang="en-ZA" dirty="0"/>
              <a:t>Promotes team working skills.</a:t>
            </a:r>
          </a:p>
          <a:p>
            <a:pPr lvl="0" fontAlgn="base"/>
            <a:r>
              <a:rPr lang="en-ZA" dirty="0"/>
              <a:t>Sharing of knowledge and ideas.</a:t>
            </a:r>
          </a:p>
          <a:p>
            <a:pPr lvl="0" fontAlgn="base"/>
            <a:r>
              <a:rPr lang="en-ZA" dirty="0"/>
              <a:t>Develops leadership skills.</a:t>
            </a:r>
          </a:p>
          <a:p>
            <a:pPr lvl="0" fontAlgn="base"/>
            <a:r>
              <a:rPr lang="en-ZA" dirty="0"/>
              <a:t>Demonstrates the value of exchanging ideas.</a:t>
            </a:r>
          </a:p>
          <a:p>
            <a:pPr lvl="0" fontAlgn="base"/>
            <a:r>
              <a:rPr lang="en-ZA" dirty="0"/>
              <a:t>Requires learners to deal with conflict, or establish ground rules for managing disagreements.</a:t>
            </a:r>
          </a:p>
          <a:p>
            <a:pPr lvl="0" fontAlgn="base"/>
            <a:r>
              <a:rPr lang="en-ZA" dirty="0"/>
              <a:t>Enables learners to discuss programme content in the specialised language of the subject.</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Group Discussion - 4</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a:xfrm>
            <a:off x="467544" y="1413296"/>
            <a:ext cx="8219256" cy="3023816"/>
          </a:xfrm>
        </p:spPr>
        <p:txBody>
          <a:bodyPr>
            <a:normAutofit/>
          </a:bodyPr>
          <a:lstStyle/>
          <a:p>
            <a:pPr fontAlgn="base" hangingPunct="0"/>
            <a:r>
              <a:rPr lang="en-ZA" b="1" dirty="0"/>
              <a:t>Disadvantages</a:t>
            </a:r>
            <a:endParaRPr lang="en-ZA" dirty="0"/>
          </a:p>
          <a:p>
            <a:pPr lvl="1"/>
            <a:r>
              <a:rPr lang="en-ZA" dirty="0"/>
              <a:t>Must have the appropriate size venue.</a:t>
            </a:r>
          </a:p>
          <a:p>
            <a:pPr lvl="1" fontAlgn="base"/>
            <a:r>
              <a:rPr lang="en-ZA" dirty="0"/>
              <a:t>Manage interaction can be a challenge.</a:t>
            </a:r>
          </a:p>
          <a:p>
            <a:pPr lvl="1" fontAlgn="base"/>
            <a:r>
              <a:rPr lang="en-ZA" dirty="0"/>
              <a:t>Have to get input from all the learners. </a:t>
            </a:r>
          </a:p>
          <a:p>
            <a:pPr lvl="1" fontAlgn="base"/>
            <a:r>
              <a:rPr lang="en-ZA" dirty="0"/>
              <a:t>Control the ‘eager’ learner without de-motivating him/her.</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Case Study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p:txBody>
          <a:bodyPr>
            <a:normAutofit/>
          </a:bodyPr>
          <a:lstStyle/>
          <a:p>
            <a:r>
              <a:rPr lang="en-ZA" dirty="0"/>
              <a:t>It is usually a written account of an event that is relevant to the learning outcomes of the programme.</a:t>
            </a:r>
          </a:p>
          <a:p>
            <a:endParaRPr lang="en-ZA" dirty="0"/>
          </a:p>
        </p:txBody>
      </p:sp>
      <p:pic>
        <p:nvPicPr>
          <p:cNvPr id="94212" name="Picture 4" descr="C:\Users\Engela\AppData\Local\Microsoft\Windows\Temporary Internet Files\Content.IE5\ZX0CZWNA\MP900411785[1].jpg"/>
          <p:cNvPicPr>
            <a:picLocks noChangeAspect="1" noChangeArrowheads="1"/>
          </p:cNvPicPr>
          <p:nvPr/>
        </p:nvPicPr>
        <p:blipFill>
          <a:blip r:embed="rId2" cstate="print"/>
          <a:srcRect/>
          <a:stretch>
            <a:fillRect/>
          </a:stretch>
        </p:blipFill>
        <p:spPr bwMode="auto">
          <a:xfrm>
            <a:off x="3275856" y="2492896"/>
            <a:ext cx="2527260"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Case Study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5" name="Content Placeholder 4"/>
          <p:cNvSpPr>
            <a:spLocks noGrp="1"/>
          </p:cNvSpPr>
          <p:nvPr>
            <p:ph sz="quarter" idx="1"/>
          </p:nvPr>
        </p:nvSpPr>
        <p:spPr>
          <a:xfrm>
            <a:off x="467544" y="1413296"/>
            <a:ext cx="8219256" cy="3671888"/>
          </a:xfrm>
        </p:spPr>
        <p:txBody>
          <a:bodyPr>
            <a:normAutofit/>
          </a:bodyPr>
          <a:lstStyle/>
          <a:p>
            <a:r>
              <a:rPr lang="en-ZA" b="1" dirty="0"/>
              <a:t>Advantages</a:t>
            </a:r>
            <a:endParaRPr lang="en-ZA" dirty="0"/>
          </a:p>
          <a:p>
            <a:pPr lvl="1"/>
            <a:r>
              <a:rPr lang="en-ZA" dirty="0"/>
              <a:t>Develop critical thinking skills.</a:t>
            </a:r>
          </a:p>
          <a:p>
            <a:pPr lvl="1" fontAlgn="base"/>
            <a:r>
              <a:rPr lang="en-ZA" dirty="0"/>
              <a:t>Work in groups to share ideas.</a:t>
            </a:r>
          </a:p>
          <a:p>
            <a:pPr lvl="1" fontAlgn="base"/>
            <a:r>
              <a:rPr lang="en-ZA" dirty="0"/>
              <a:t>Use inductive learning.</a:t>
            </a:r>
          </a:p>
          <a:p>
            <a:pPr lvl="1" fontAlgn="base"/>
            <a:r>
              <a:rPr lang="en-ZA" dirty="0"/>
              <a:t>Discover principles for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Case Study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5" name="Content Placeholder 4"/>
          <p:cNvSpPr>
            <a:spLocks noGrp="1"/>
          </p:cNvSpPr>
          <p:nvPr>
            <p:ph sz="quarter" idx="1"/>
          </p:nvPr>
        </p:nvSpPr>
        <p:spPr>
          <a:xfrm>
            <a:off x="467544" y="1413296"/>
            <a:ext cx="8219256" cy="2879800"/>
          </a:xfrm>
        </p:spPr>
        <p:txBody>
          <a:bodyPr>
            <a:normAutofit/>
          </a:bodyPr>
          <a:lstStyle/>
          <a:p>
            <a:r>
              <a:rPr lang="en-ZA" b="1" dirty="0"/>
              <a:t>Disadvantages</a:t>
            </a:r>
            <a:endParaRPr lang="en-ZA" dirty="0"/>
          </a:p>
          <a:p>
            <a:pPr lvl="1"/>
            <a:r>
              <a:rPr lang="en-ZA" dirty="0"/>
              <a:t>Description has  to be in detail.</a:t>
            </a:r>
          </a:p>
          <a:p>
            <a:pPr lvl="1" fontAlgn="base"/>
            <a:r>
              <a:rPr lang="en-ZA" dirty="0"/>
              <a:t>Background information has to be clear and specific.</a:t>
            </a:r>
          </a:p>
          <a:p>
            <a:pPr lvl="1" fontAlgn="base"/>
            <a:r>
              <a:rPr lang="en-ZA" dirty="0"/>
              <a:t>Not much interaction between facilitator and learners.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Role-play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5" name="Content Placeholder 4"/>
          <p:cNvSpPr>
            <a:spLocks noGrp="1"/>
          </p:cNvSpPr>
          <p:nvPr>
            <p:ph sz="quarter" idx="1"/>
          </p:nvPr>
        </p:nvSpPr>
        <p:spPr>
          <a:xfrm>
            <a:off x="467544" y="1413296"/>
            <a:ext cx="8219256" cy="2231728"/>
          </a:xfrm>
        </p:spPr>
        <p:txBody>
          <a:bodyPr>
            <a:normAutofit/>
          </a:bodyPr>
          <a:lstStyle/>
          <a:p>
            <a:r>
              <a:rPr lang="en-ZA" dirty="0"/>
              <a:t>It involves the acting out of a situation by two or more persons under the supervision of the facilitator.</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Role-play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5" name="Content Placeholder 4"/>
          <p:cNvSpPr>
            <a:spLocks noGrp="1"/>
          </p:cNvSpPr>
          <p:nvPr>
            <p:ph sz="quarter" idx="1"/>
          </p:nvPr>
        </p:nvSpPr>
        <p:spPr>
          <a:xfrm>
            <a:off x="467544" y="1413296"/>
            <a:ext cx="8219256" cy="3527872"/>
          </a:xfrm>
        </p:spPr>
        <p:txBody>
          <a:bodyPr>
            <a:normAutofit/>
          </a:bodyPr>
          <a:lstStyle/>
          <a:p>
            <a:r>
              <a:rPr lang="en-ZA" b="1" dirty="0"/>
              <a:t>Advantages</a:t>
            </a:r>
            <a:endParaRPr lang="en-ZA" dirty="0"/>
          </a:p>
          <a:p>
            <a:pPr lvl="1"/>
            <a:r>
              <a:rPr lang="en-ZA" dirty="0"/>
              <a:t>Allows learners to re-enact real life situations.</a:t>
            </a:r>
          </a:p>
          <a:p>
            <a:pPr lvl="1" fontAlgn="base"/>
            <a:r>
              <a:rPr lang="en-ZA" dirty="0"/>
              <a:t>Try out new skills.</a:t>
            </a:r>
          </a:p>
          <a:p>
            <a:pPr lvl="1" fontAlgn="base"/>
            <a:r>
              <a:rPr lang="en-ZA" dirty="0"/>
              <a:t>Re-examine behaviours in a non -threatening environment.</a:t>
            </a:r>
          </a:p>
          <a:p>
            <a:pPr lvl="1" fontAlgn="base"/>
            <a:r>
              <a:rPr lang="en-ZA" dirty="0"/>
              <a:t>Receive feedback from the group and facilitator.</a:t>
            </a:r>
          </a:p>
          <a:p>
            <a:pPr lvl="1" fontAlgn="base"/>
            <a:r>
              <a:rPr lang="en-ZA" dirty="0"/>
              <a:t>Learner centred.</a:t>
            </a:r>
          </a:p>
          <a:p>
            <a:pPr lvl="1" fontAlgn="base" hangingPunct="0"/>
            <a:r>
              <a:rPr lang="en-ZA" dirty="0"/>
              <a:t>Involves all the learners.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46196541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Role-play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a:xfrm>
            <a:off x="467544" y="1413296"/>
            <a:ext cx="8219256" cy="3023816"/>
          </a:xfrm>
        </p:spPr>
        <p:txBody>
          <a:bodyPr>
            <a:normAutofit/>
          </a:bodyPr>
          <a:lstStyle/>
          <a:p>
            <a:pPr fontAlgn="base" hangingPunct="0"/>
            <a:r>
              <a:rPr lang="en-ZA" b="1" dirty="0"/>
              <a:t>Disadvantages</a:t>
            </a:r>
            <a:endParaRPr lang="en-ZA" dirty="0"/>
          </a:p>
          <a:p>
            <a:pPr lvl="1" fontAlgn="base" hangingPunct="0"/>
            <a:r>
              <a:rPr lang="en-ZA" sz="2000" dirty="0"/>
              <a:t>Scenario has to  be thought out very clearly.</a:t>
            </a:r>
          </a:p>
          <a:p>
            <a:pPr lvl="1" fontAlgn="base"/>
            <a:r>
              <a:rPr lang="en-ZA" sz="2000" dirty="0"/>
              <a:t>Need to monitor the group closely to give proper feedback.</a:t>
            </a:r>
          </a:p>
          <a:p>
            <a:pPr lvl="1" fontAlgn="base"/>
            <a:r>
              <a:rPr lang="en-ZA" sz="2000" dirty="0"/>
              <a:t>Be sensitive when giving feedback.</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Structured Exercises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a:xfrm>
            <a:off x="467544" y="1413296"/>
            <a:ext cx="8219256" cy="3383856"/>
          </a:xfrm>
        </p:spPr>
        <p:txBody>
          <a:bodyPr>
            <a:normAutofit/>
          </a:bodyPr>
          <a:lstStyle/>
          <a:p>
            <a:r>
              <a:rPr lang="en-ZA" dirty="0"/>
              <a:t>The structured training method has the benefit of being very systematic.</a:t>
            </a:r>
          </a:p>
          <a:p>
            <a:r>
              <a:rPr lang="en-ZA" dirty="0"/>
              <a:t>A structured training exercise is usually the preferred approach to defining technical training needs and assuring that participants in training have actually acquired a skill or knowledge. </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Instructor Presentation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p:txBody>
          <a:bodyPr>
            <a:normAutofit/>
          </a:bodyPr>
          <a:lstStyle/>
          <a:p>
            <a:pPr fontAlgn="base" hangingPunct="0"/>
            <a:r>
              <a:rPr lang="en-ZA" dirty="0"/>
              <a:t>It is an educational presentation method involves displaying still or moving images with an instructor's voice narrating the educational content. </a:t>
            </a:r>
          </a:p>
          <a:p>
            <a:pPr fontAlgn="base" hangingPunct="0"/>
            <a:r>
              <a:rPr lang="en-ZA" dirty="0"/>
              <a:t>The educational presentation as an only method of facilitation is not advisable as this method relates to traditional facilitation methods and does not guarantee learner involvement.</a:t>
            </a:r>
          </a:p>
          <a:p>
            <a:endParaRPr lang="en-ZA" dirty="0"/>
          </a:p>
        </p:txBody>
      </p:sp>
      <p:pic>
        <p:nvPicPr>
          <p:cNvPr id="8" name="Picture 11" descr="C:\Users\Engela\AppData\Local\Microsoft\Windows\Temporary Internet Files\Content.IE5\6LJP7GJF\MP900423017[1].jpg"/>
          <p:cNvPicPr>
            <a:picLocks noChangeAspect="1" noChangeArrowheads="1"/>
          </p:cNvPicPr>
          <p:nvPr/>
        </p:nvPicPr>
        <p:blipFill>
          <a:blip r:embed="rId2" cstate="print"/>
          <a:srcRect t="2524" b="18930"/>
          <a:stretch>
            <a:fillRect/>
          </a:stretch>
        </p:blipFill>
        <p:spPr bwMode="auto">
          <a:xfrm>
            <a:off x="5940152" y="4077072"/>
            <a:ext cx="2295163" cy="1802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Preparation of the Facilitation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fontAlgn="base" hangingPunct="0"/>
            <a:r>
              <a:rPr lang="en-ZA" dirty="0"/>
              <a:t>Preparation of the facilitation process needs to ensure that the facilitator is ready to implement the process. </a:t>
            </a:r>
          </a:p>
          <a:p>
            <a:pPr fontAlgn="base" hangingPunct="0"/>
            <a:r>
              <a:rPr lang="en-ZA" dirty="0"/>
              <a:t>This includes the availability of:</a:t>
            </a:r>
          </a:p>
          <a:p>
            <a:pPr lvl="1" fontAlgn="base" hangingPunct="0"/>
            <a:r>
              <a:rPr lang="en-ZA" dirty="0"/>
              <a:t>Key questions.</a:t>
            </a:r>
          </a:p>
          <a:p>
            <a:pPr lvl="1" fontAlgn="base" hangingPunct="0"/>
            <a:r>
              <a:rPr lang="en-ZA" dirty="0"/>
              <a:t>Scenarios. </a:t>
            </a:r>
          </a:p>
          <a:p>
            <a:pPr lvl="1" fontAlgn="base" hangingPunct="0"/>
            <a:r>
              <a:rPr lang="en-ZA" dirty="0"/>
              <a:t>Triggers. </a:t>
            </a:r>
          </a:p>
          <a:p>
            <a:pPr lvl="1" fontAlgn="base" hangingPunct="0"/>
            <a:r>
              <a:rPr lang="en-ZA" dirty="0"/>
              <a:t>Challenges.</a:t>
            </a:r>
          </a:p>
          <a:p>
            <a:pPr lvl="1" fontAlgn="base" hangingPunct="0"/>
            <a:r>
              <a:rPr lang="en-ZA" dirty="0"/>
              <a:t>Problems.</a:t>
            </a:r>
          </a:p>
          <a:p>
            <a:pPr lvl="1" fontAlgn="base" hangingPunct="0"/>
            <a:r>
              <a:rPr lang="en-ZA" dirty="0"/>
              <a:t>Tasks and activities as is appropriate to the situation.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Preparation of the facilitation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5" name="Content Placeholder 4"/>
          <p:cNvSpPr>
            <a:spLocks noGrp="1"/>
          </p:cNvSpPr>
          <p:nvPr>
            <p:ph sz="quarter" idx="1"/>
          </p:nvPr>
        </p:nvSpPr>
        <p:spPr>
          <a:xfrm>
            <a:off x="611560" y="1628800"/>
            <a:ext cx="8219256" cy="3816424"/>
          </a:xfrm>
        </p:spPr>
        <p:txBody>
          <a:bodyPr>
            <a:normAutofit/>
          </a:bodyPr>
          <a:lstStyle/>
          <a:p>
            <a:pPr marL="354013" lvl="1" indent="-354013" fontAlgn="base" hangingPunct="0">
              <a:spcBef>
                <a:spcPts val="580"/>
              </a:spcBef>
              <a:buClr>
                <a:schemeClr val="accent1"/>
              </a:buClr>
            </a:pPr>
            <a:r>
              <a:rPr lang="en-ZA" dirty="0"/>
              <a:t>As the facilitator it is important to plan and prepare the process which you will follow for your training session. </a:t>
            </a:r>
          </a:p>
          <a:p>
            <a:pPr lvl="1" fontAlgn="base"/>
            <a:r>
              <a:rPr lang="en-ZA" dirty="0"/>
              <a:t>Ensure that you are well prepared to answer questions</a:t>
            </a:r>
          </a:p>
          <a:p>
            <a:pPr lvl="1" fontAlgn="base"/>
            <a:r>
              <a:rPr lang="en-ZA" dirty="0"/>
              <a:t>Develop scenarios in order to explain the learning material in real life situations. </a:t>
            </a:r>
          </a:p>
          <a:p>
            <a:pPr lvl="1" fontAlgn="base"/>
            <a:r>
              <a:rPr lang="en-ZA" dirty="0"/>
              <a:t>Prepare for any issues that may arise during the session and have contingency plans in place. </a:t>
            </a:r>
          </a:p>
          <a:p>
            <a:pPr lvl="1" fontAlgn="base"/>
            <a:r>
              <a:rPr lang="en-ZA" dirty="0"/>
              <a:t>Create tasks and activities for the learners to participate in.</a:t>
            </a:r>
          </a:p>
          <a:p>
            <a:endParaRPr lang="en-ZA"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225</a:t>
            </a:fld>
            <a:endParaRPr lang="en-ZA"/>
          </a:p>
        </p:txBody>
      </p:sp>
      <p:sp>
        <p:nvSpPr>
          <p:cNvPr id="8" name="Content Placeholder 4"/>
          <p:cNvSpPr txBox="1">
            <a:spLocks/>
          </p:cNvSpPr>
          <p:nvPr/>
        </p:nvSpPr>
        <p:spPr>
          <a:xfrm>
            <a:off x="2185392" y="2060848"/>
            <a:ext cx="6275040" cy="2088232"/>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1.5 and 1.6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Arranging the Learning Environment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r>
              <a:rPr lang="en-ZA" dirty="0"/>
              <a:t>Organisational environment</a:t>
            </a:r>
            <a:r>
              <a:rPr lang="en-ZA" b="1" dirty="0"/>
              <a:t>	</a:t>
            </a:r>
            <a:endParaRPr lang="en-ZA" dirty="0"/>
          </a:p>
          <a:p>
            <a:pPr lvl="1"/>
            <a:r>
              <a:rPr lang="en-ZA" dirty="0"/>
              <a:t>An accredited training provider will have a Quality Management System (QMS), consisting of policies, procedures, templates and checklists.  </a:t>
            </a:r>
          </a:p>
          <a:p>
            <a:pPr lvl="1"/>
            <a:r>
              <a:rPr lang="en-ZA" dirty="0"/>
              <a:t>These need to be consulted to ensure that the learning environment meets organisational requirements.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Organisational Environment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5" name="Content Placeholder 4"/>
          <p:cNvSpPr>
            <a:spLocks noGrp="1"/>
          </p:cNvSpPr>
          <p:nvPr>
            <p:ph sz="quarter" idx="1"/>
          </p:nvPr>
        </p:nvSpPr>
        <p:spPr/>
        <p:txBody>
          <a:bodyPr>
            <a:normAutofit/>
          </a:bodyPr>
          <a:lstStyle/>
          <a:p>
            <a:pPr lvl="0" fontAlgn="base"/>
            <a:r>
              <a:rPr lang="en-ZA" b="1" dirty="0"/>
              <a:t>The training needs analysis</a:t>
            </a:r>
            <a:r>
              <a:rPr lang="en-ZA" dirty="0"/>
              <a:t>.</a:t>
            </a:r>
          </a:p>
          <a:p>
            <a:pPr lvl="1" fontAlgn="base"/>
            <a:r>
              <a:rPr lang="en-ZA" dirty="0"/>
              <a:t>Sometimes the facilitator’s responsibility to customise learning material for a specific target group.</a:t>
            </a:r>
          </a:p>
          <a:p>
            <a:pPr lvl="0" fontAlgn="base"/>
            <a:r>
              <a:rPr lang="en-ZA" b="1" dirty="0"/>
              <a:t>Learning programme design and development</a:t>
            </a:r>
            <a:r>
              <a:rPr lang="en-ZA" dirty="0"/>
              <a:t>. </a:t>
            </a:r>
          </a:p>
          <a:p>
            <a:pPr lvl="1" fontAlgn="base"/>
            <a:r>
              <a:rPr lang="en-ZA" dirty="0"/>
              <a:t>Be required to customise materials for a specific target group .</a:t>
            </a:r>
          </a:p>
          <a:p>
            <a:pPr lvl="1" fontAlgn="base"/>
            <a:r>
              <a:rPr lang="en-ZA" dirty="0"/>
              <a:t>Give the programme developer feedback on design flaws in the material.</a:t>
            </a:r>
          </a:p>
          <a:p>
            <a:pPr lvl="1" fontAlgn="base"/>
            <a:endParaRPr lang="en-ZA"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Organisational Environment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pPr lvl="0" fontAlgn="base"/>
            <a:r>
              <a:rPr lang="en-ZA" dirty="0"/>
              <a:t>Learning delivery:</a:t>
            </a:r>
          </a:p>
          <a:p>
            <a:pPr lvl="1"/>
            <a:r>
              <a:rPr lang="en-ZA" dirty="0"/>
              <a:t>Facilitator requirements.</a:t>
            </a:r>
          </a:p>
          <a:p>
            <a:pPr lvl="1"/>
            <a:r>
              <a:rPr lang="en-ZA" dirty="0"/>
              <a:t>NQF, OBET and adult learning principles.</a:t>
            </a:r>
          </a:p>
          <a:p>
            <a:pPr lvl="1"/>
            <a:r>
              <a:rPr lang="en-ZA" dirty="0"/>
              <a:t>Facilitation process.</a:t>
            </a:r>
          </a:p>
          <a:p>
            <a:pPr lvl="0" fontAlgn="base"/>
            <a:r>
              <a:rPr lang="en-ZA" dirty="0"/>
              <a:t>Learner Entry</a:t>
            </a:r>
          </a:p>
          <a:p>
            <a:pPr lvl="0" fontAlgn="base"/>
            <a:r>
              <a:rPr lang="en-ZA" dirty="0"/>
              <a:t>Selection &amp; Placement</a:t>
            </a:r>
          </a:p>
          <a:p>
            <a:pPr>
              <a:buNone/>
            </a:pPr>
            <a:endParaRPr lang="en-ZA"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Organisational Environment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pPr lvl="0" fontAlgn="base"/>
            <a:r>
              <a:rPr lang="en-ZA" dirty="0"/>
              <a:t>Planning &amp; Preparing for Delivery</a:t>
            </a:r>
          </a:p>
          <a:p>
            <a:pPr lvl="1"/>
            <a:r>
              <a:rPr lang="en-ZA" dirty="0"/>
              <a:t>Venue /Facilities.</a:t>
            </a:r>
          </a:p>
          <a:p>
            <a:pPr lvl="1"/>
            <a:r>
              <a:rPr lang="en-ZA" dirty="0"/>
              <a:t>Accommodation.</a:t>
            </a:r>
          </a:p>
          <a:p>
            <a:pPr lvl="1"/>
            <a:r>
              <a:rPr lang="en-ZA" dirty="0"/>
              <a:t>Catering.</a:t>
            </a:r>
          </a:p>
          <a:p>
            <a:pPr lvl="1"/>
            <a:r>
              <a:rPr lang="en-ZA" dirty="0"/>
              <a:t>Printing &amp; Distribution Material.</a:t>
            </a:r>
          </a:p>
          <a:p>
            <a:pPr lvl="1"/>
            <a:r>
              <a:rPr lang="en-ZA" dirty="0"/>
              <a:t>Sourcing the facilitator.</a:t>
            </a:r>
          </a:p>
          <a:p>
            <a:pPr lvl="1"/>
            <a:r>
              <a:rPr lang="en-ZA" dirty="0"/>
              <a:t>Equipment.</a:t>
            </a:r>
          </a:p>
          <a:p>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12553962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Practical Arrangement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5" name="Content Placeholder 4"/>
          <p:cNvSpPr>
            <a:spLocks noGrp="1"/>
          </p:cNvSpPr>
          <p:nvPr>
            <p:ph sz="quarter" idx="1"/>
          </p:nvPr>
        </p:nvSpPr>
        <p:spPr>
          <a:xfrm>
            <a:off x="467544" y="1413296"/>
            <a:ext cx="8219256" cy="4463976"/>
          </a:xfrm>
        </p:spPr>
        <p:txBody>
          <a:bodyPr>
            <a:normAutofit/>
          </a:bodyPr>
          <a:lstStyle/>
          <a:p>
            <a:pPr lvl="0" fontAlgn="base"/>
            <a:r>
              <a:rPr lang="en-ZA" dirty="0"/>
              <a:t>Post signs to direct the learners to the training event.</a:t>
            </a:r>
          </a:p>
          <a:p>
            <a:pPr lvl="0" fontAlgn="base"/>
            <a:r>
              <a:rPr lang="en-ZA" dirty="0"/>
              <a:t>Familiarise yourself with the location of washrooms, smoking areas and telephones so you can inform the learners before you start your training session.</a:t>
            </a:r>
          </a:p>
          <a:p>
            <a:pPr lvl="0" fontAlgn="base"/>
            <a:r>
              <a:rPr lang="en-ZA" dirty="0"/>
              <a:t>Ensure audio visual equipment is working if required.</a:t>
            </a:r>
          </a:p>
          <a:p>
            <a:pPr lvl="0" fontAlgn="base"/>
            <a:r>
              <a:rPr lang="en-ZA" dirty="0"/>
              <a:t>Post an agenda if not intended for hand out to learners.</a:t>
            </a:r>
          </a:p>
          <a:p>
            <a:pPr lvl="0" fontAlgn="base"/>
            <a:r>
              <a:rPr lang="en-ZA" dirty="0"/>
              <a:t>Arrange for personal working space.</a:t>
            </a:r>
          </a:p>
          <a:p>
            <a:pPr lvl="0" fontAlgn="base"/>
            <a:r>
              <a:rPr lang="en-ZA" dirty="0"/>
              <a:t>Will you be standing or sitting down? </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Practical Arrangement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5" name="Content Placeholder 4"/>
          <p:cNvSpPr>
            <a:spLocks noGrp="1"/>
          </p:cNvSpPr>
          <p:nvPr>
            <p:ph sz="quarter" idx="1"/>
          </p:nvPr>
        </p:nvSpPr>
        <p:spPr>
          <a:xfrm>
            <a:off x="467544" y="1413296"/>
            <a:ext cx="8219256" cy="3887912"/>
          </a:xfrm>
        </p:spPr>
        <p:txBody>
          <a:bodyPr>
            <a:normAutofit/>
          </a:bodyPr>
          <a:lstStyle/>
          <a:p>
            <a:pPr lvl="0" fontAlgn="base"/>
            <a:r>
              <a:rPr lang="en-ZA" dirty="0"/>
              <a:t>Is there a table for your handouts?</a:t>
            </a:r>
          </a:p>
          <a:p>
            <a:pPr lvl="0" fontAlgn="base"/>
            <a:r>
              <a:rPr lang="en-ZA" dirty="0"/>
              <a:t>Where is the digital projector situated? </a:t>
            </a:r>
          </a:p>
          <a:p>
            <a:pPr lvl="0" fontAlgn="base"/>
            <a:r>
              <a:rPr lang="en-ZA" dirty="0"/>
              <a:t>Therefore you do not stand in front of it and obscure the view.</a:t>
            </a:r>
          </a:p>
          <a:p>
            <a:pPr lvl="0" fontAlgn="base"/>
            <a:r>
              <a:rPr lang="en-ZA" dirty="0"/>
              <a:t>Where will the flipchart be placed?</a:t>
            </a:r>
          </a:p>
          <a:p>
            <a:pPr lvl="0" fontAlgn="base"/>
            <a:r>
              <a:rPr lang="en-ZA" dirty="0"/>
              <a:t>Where will you put your notes and visual aids?</a:t>
            </a:r>
          </a:p>
          <a:p>
            <a:pPr lvl="0" fontAlgn="base"/>
            <a:r>
              <a:rPr lang="en-ZA" dirty="0"/>
              <a:t>Sort your material ready for use and to hand out to the learners.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232</a:t>
            </a:fld>
            <a:endParaRPr lang="en-ZA"/>
          </a:p>
        </p:txBody>
      </p:sp>
      <p:sp>
        <p:nvSpPr>
          <p:cNvPr id="8" name="Content Placeholder 4"/>
          <p:cNvSpPr txBox="1">
            <a:spLocks/>
          </p:cNvSpPr>
          <p:nvPr/>
        </p:nvSpPr>
        <p:spPr>
          <a:xfrm>
            <a:off x="2185392" y="2060848"/>
            <a:ext cx="6275040" cy="1872208"/>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1.7 in your PoE.</a:t>
            </a:r>
            <a:r>
              <a:rPr lang="en-ZA" sz="2400" b="1" i="1" dirty="0">
                <a:latin typeface="Calibri" panose="020F0502020204030204" pitchFamily="34" charset="0"/>
                <a:ea typeface="SimSun"/>
              </a:rPr>
              <a:t> </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Establishing and Recording Review Criteria</a:t>
            </a:r>
            <a:endParaRPr lang="en-ZA" sz="3200"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r>
              <a:rPr lang="en-ZA" b="1" dirty="0"/>
              <a:t>Review criteria</a:t>
            </a:r>
          </a:p>
          <a:p>
            <a:pPr lvl="1" fontAlgn="base" hangingPunct="0"/>
            <a:r>
              <a:rPr lang="en-ZA" dirty="0"/>
              <a:t>The review of training and development needs to take place together with a multi-levelled, supportive and guiding team.</a:t>
            </a:r>
          </a:p>
          <a:p>
            <a:pPr lvl="1"/>
            <a:r>
              <a:rPr lang="en-ZA" dirty="0"/>
              <a:t>Policies, procedures, templates and checklists will differ between training providers and the review must be conducted in terms of these requirements.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Review Criteria</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lvl="1"/>
            <a:r>
              <a:rPr lang="en-ZA" dirty="0"/>
              <a:t>Reviews should be conducted against pre-set review criteria.  </a:t>
            </a:r>
          </a:p>
          <a:p>
            <a:pPr lvl="1"/>
            <a:r>
              <a:rPr lang="en-ZA" dirty="0"/>
              <a:t>Feedback can be obtained from colleagues, superiors and also by doing a pre and post training assessment.</a:t>
            </a:r>
          </a:p>
          <a:p>
            <a:pPr lvl="1"/>
            <a:r>
              <a:rPr lang="en-ZA" dirty="0"/>
              <a:t>Templates must ensure that the review reveals the strengths and weaknesses of the planning, preparation and delivery of the training.</a:t>
            </a:r>
          </a:p>
          <a:p>
            <a:pPr lvl="1"/>
            <a:r>
              <a:rPr lang="en-ZA" dirty="0"/>
              <a:t>It should also include useful recommendations for improvement in future delivery.</a:t>
            </a:r>
          </a:p>
          <a:p>
            <a:endParaRPr lang="en-ZA"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235</a:t>
            </a:fld>
            <a:endParaRPr lang="en-ZA"/>
          </a:p>
        </p:txBody>
      </p:sp>
      <p:sp>
        <p:nvSpPr>
          <p:cNvPr id="8" name="Content Placeholder 4"/>
          <p:cNvSpPr txBox="1">
            <a:spLocks/>
          </p:cNvSpPr>
          <p:nvPr/>
        </p:nvSpPr>
        <p:spPr>
          <a:xfrm>
            <a:off x="2185392" y="2060848"/>
            <a:ext cx="6275040" cy="309634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a:spcBef>
                <a:spcPts val="580"/>
              </a:spcBef>
              <a:buClr>
                <a:schemeClr val="accent1"/>
              </a:buClr>
              <a:buSzPct val="85000"/>
            </a:pPr>
            <a:r>
              <a:rPr lang="en-ZA" sz="2400" dirty="0">
                <a:solidFill>
                  <a:srgbClr val="008080"/>
                </a:solidFill>
                <a:latin typeface="Calibri" panose="020F0502020204030204" pitchFamily="34" charset="0"/>
              </a:rPr>
              <a:t>Do  Formative Activity 1.8 in your PoE.</a:t>
            </a:r>
            <a:r>
              <a:rPr lang="en-ZA" sz="2400" b="1" i="1" dirty="0">
                <a:latin typeface="Calibri" panose="020F0502020204030204" pitchFamily="34" charset="0"/>
                <a:ea typeface="SimSun"/>
              </a:rPr>
              <a:t> </a:t>
            </a:r>
          </a:p>
          <a:p>
            <a:pPr marL="85725">
              <a:spcBef>
                <a:spcPts val="580"/>
              </a:spcBef>
              <a:buClr>
                <a:schemeClr val="accent1"/>
              </a:buClr>
              <a:buSzPct val="85000"/>
            </a:pPr>
            <a:endParaRPr lang="en-ZA" sz="2400" dirty="0">
              <a:solidFill>
                <a:srgbClr val="008080"/>
              </a:solidFill>
              <a:latin typeface="Calibri" panose="020F0502020204030204" pitchFamily="34" charset="0"/>
            </a:endParaRPr>
          </a:p>
          <a:p>
            <a:pPr marL="85725">
              <a:spcBef>
                <a:spcPts val="580"/>
              </a:spcBef>
              <a:buClr>
                <a:schemeClr val="accent1"/>
              </a:buClr>
              <a:buSzPct val="85000"/>
            </a:pPr>
            <a:r>
              <a:rPr lang="en-ZA" sz="2400" dirty="0">
                <a:solidFill>
                  <a:srgbClr val="008080"/>
                </a:solidFill>
                <a:latin typeface="Calibri" panose="020F0502020204030204" pitchFamily="34" charset="0"/>
              </a:rPr>
              <a:t>Ensure that you have completed all activities for study Unit 1</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Facilitator Training Programme</a:t>
            </a:r>
          </a:p>
        </p:txBody>
      </p:sp>
      <p:sp>
        <p:nvSpPr>
          <p:cNvPr id="3" name="Text Placeholder 2"/>
          <p:cNvSpPr>
            <a:spLocks noGrp="1"/>
          </p:cNvSpPr>
          <p:nvPr>
            <p:ph type="body" idx="1"/>
          </p:nvPr>
        </p:nvSpPr>
        <p:spPr/>
        <p:txBody>
          <a:bodyPr>
            <a:noAutofit/>
          </a:bodyPr>
          <a:lstStyle/>
          <a:p>
            <a:r>
              <a:rPr lang="en-US" sz="4400" dirty="0"/>
              <a:t>Study Unit 2:</a:t>
            </a:r>
            <a:br>
              <a:rPr lang="en-US" sz="4400" dirty="0"/>
            </a:br>
            <a:r>
              <a:rPr lang="en-ZA" sz="4400" dirty="0"/>
              <a:t>Facilitation</a:t>
            </a:r>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236</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t>Facilitating Learning</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5" name="Content Placeholder 4"/>
          <p:cNvSpPr>
            <a:spLocks noGrp="1"/>
          </p:cNvSpPr>
          <p:nvPr>
            <p:ph sz="quarter" idx="1"/>
          </p:nvPr>
        </p:nvSpPr>
        <p:spPr>
          <a:xfrm>
            <a:off x="467544" y="1413296"/>
            <a:ext cx="8219256" cy="3095824"/>
          </a:xfrm>
        </p:spPr>
        <p:txBody>
          <a:bodyPr>
            <a:normAutofit/>
          </a:bodyPr>
          <a:lstStyle/>
          <a:p>
            <a:r>
              <a:rPr lang="en-ZA" dirty="0"/>
              <a:t>A facilitative approach the trainer’s main function is to initiate and maintain learning opportunities.</a:t>
            </a:r>
          </a:p>
        </p:txBody>
      </p:sp>
      <p:pic>
        <p:nvPicPr>
          <p:cNvPr id="6" name="Picture 5"/>
          <p:cNvPicPr>
            <a:picLocks noChangeAspect="1"/>
          </p:cNvPicPr>
          <p:nvPr/>
        </p:nvPicPr>
        <p:blipFill>
          <a:blip r:embed="rId2"/>
          <a:stretch>
            <a:fillRect/>
          </a:stretch>
        </p:blipFill>
        <p:spPr>
          <a:xfrm>
            <a:off x="2098933" y="3061423"/>
            <a:ext cx="4956478" cy="3377477"/>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5" name="Content Placeholder 4"/>
          <p:cNvSpPr>
            <a:spLocks noGrp="1"/>
          </p:cNvSpPr>
          <p:nvPr>
            <p:ph sz="quarter" idx="1"/>
          </p:nvPr>
        </p:nvSpPr>
        <p:spPr>
          <a:xfrm>
            <a:off x="2971800" y="1988840"/>
            <a:ext cx="5715000" cy="2448272"/>
          </a:xfrm>
        </p:spPr>
        <p:txBody>
          <a:bodyPr>
            <a:normAutofit/>
          </a:bodyPr>
          <a:lstStyle/>
          <a:p>
            <a:pPr marL="0" indent="0" fontAlgn="base" hangingPunct="0">
              <a:buNone/>
            </a:pPr>
            <a:r>
              <a:rPr lang="en-ZA" b="1" dirty="0"/>
              <a:t>What is the main difference between the traditional role and approach to facilitation and OBE facilitation?</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Structuring Training Sessions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5" name="Content Placeholder 4"/>
          <p:cNvSpPr>
            <a:spLocks noGrp="1"/>
          </p:cNvSpPr>
          <p:nvPr>
            <p:ph sz="quarter" idx="1"/>
          </p:nvPr>
        </p:nvSpPr>
        <p:spPr>
          <a:xfrm>
            <a:off x="467544" y="1413296"/>
            <a:ext cx="8219256" cy="3887912"/>
          </a:xfrm>
        </p:spPr>
        <p:txBody>
          <a:bodyPr>
            <a:normAutofit/>
          </a:bodyPr>
          <a:lstStyle/>
          <a:p>
            <a:r>
              <a:rPr lang="en-ZA" dirty="0"/>
              <a:t>There are four main parts to the structure of a group training session:</a:t>
            </a:r>
          </a:p>
          <a:p>
            <a:pPr lvl="1"/>
            <a:r>
              <a:rPr lang="en-ZA" dirty="0"/>
              <a:t>Outcome. </a:t>
            </a:r>
          </a:p>
          <a:p>
            <a:pPr lvl="1" fontAlgn="base"/>
            <a:r>
              <a:rPr lang="en-ZA" dirty="0"/>
              <a:t>Introduction.</a:t>
            </a:r>
          </a:p>
          <a:p>
            <a:pPr lvl="1" fontAlgn="base"/>
            <a:r>
              <a:rPr lang="en-ZA" dirty="0"/>
              <a:t>Development phase.</a:t>
            </a:r>
          </a:p>
          <a:p>
            <a:pPr lvl="1" fontAlgn="base"/>
            <a:r>
              <a:rPr lang="en-ZA" dirty="0"/>
              <a:t>Consolidation / summary phase.</a:t>
            </a:r>
          </a:p>
          <a:p>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5181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Benefits of Structuring the Facilitation Session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pPr lvl="0" fontAlgn="base"/>
            <a:r>
              <a:rPr lang="en-ZA" dirty="0"/>
              <a:t>It gives the facilitator direction. </a:t>
            </a:r>
          </a:p>
          <a:p>
            <a:pPr lvl="0" fontAlgn="base"/>
            <a:r>
              <a:rPr lang="en-ZA" dirty="0"/>
              <a:t>It keeps things in a logical sequence.</a:t>
            </a:r>
          </a:p>
          <a:p>
            <a:pPr lvl="0" fontAlgn="base"/>
            <a:r>
              <a:rPr lang="en-ZA" dirty="0"/>
              <a:t>It gives the learners direction to where they are going and what they have achieved.</a:t>
            </a:r>
          </a:p>
          <a:p>
            <a:pPr lvl="0" fontAlgn="base"/>
            <a:r>
              <a:rPr lang="en-ZA" dirty="0"/>
              <a:t>It improves learners understanding and retention of new knowledge.</a:t>
            </a:r>
          </a:p>
          <a:p>
            <a:pPr lvl="0" fontAlgn="base"/>
            <a:r>
              <a:rPr lang="en-ZA" dirty="0"/>
              <a:t>It helps to reinforce learning.</a:t>
            </a:r>
          </a:p>
          <a:p>
            <a:endParaRPr lang="en-ZA" sz="2800"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Introduction Phase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pPr lvl="0" fontAlgn="base"/>
            <a:r>
              <a:rPr lang="en-ZA" dirty="0"/>
              <a:t>Start off by introducing yourself to the group by sharing a little about yourself and your experience in the field of learning.  </a:t>
            </a:r>
          </a:p>
          <a:p>
            <a:pPr lvl="0" fontAlgn="base"/>
            <a:r>
              <a:rPr lang="en-ZA" dirty="0"/>
              <a:t>Complete all the necessary administration.</a:t>
            </a:r>
          </a:p>
          <a:p>
            <a:pPr lvl="0" fontAlgn="base"/>
            <a:r>
              <a:rPr lang="en-ZA" dirty="0"/>
              <a:t>Give the learners the opportunity to introduce themselves to the rest of the group.  Allow them to share information i.e.. where they are from and what they expect from the programme.</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Introduction Phase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5" name="Content Placeholder 4"/>
          <p:cNvSpPr>
            <a:spLocks noGrp="1"/>
          </p:cNvSpPr>
          <p:nvPr>
            <p:ph sz="quarter" idx="1"/>
          </p:nvPr>
        </p:nvSpPr>
        <p:spPr>
          <a:xfrm>
            <a:off x="467544" y="1413296"/>
            <a:ext cx="8219256" cy="3167832"/>
          </a:xfrm>
        </p:spPr>
        <p:txBody>
          <a:bodyPr>
            <a:normAutofit/>
          </a:bodyPr>
          <a:lstStyle/>
          <a:p>
            <a:pPr lvl="0" fontAlgn="base"/>
            <a:r>
              <a:rPr lang="en-ZA" dirty="0"/>
              <a:t>Explain when the breaks will be, location of bathrooms and the ground rules.</a:t>
            </a:r>
          </a:p>
          <a:p>
            <a:pPr lvl="0" fontAlgn="base"/>
            <a:r>
              <a:rPr lang="en-ZA" dirty="0"/>
              <a:t>Introduce the learning outcomes.</a:t>
            </a:r>
          </a:p>
          <a:p>
            <a:pPr lvl="0" fontAlgn="base"/>
            <a:r>
              <a:rPr lang="en-ZA" dirty="0"/>
              <a:t>Explain any assessments or post course work that they will have to do.</a:t>
            </a:r>
          </a:p>
          <a:p>
            <a:endParaRPr lang="en-ZA" sz="2800"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Introduction phase - 3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5" name="Content Placeholder 4"/>
          <p:cNvSpPr>
            <a:spLocks noGrp="1"/>
          </p:cNvSpPr>
          <p:nvPr>
            <p:ph sz="quarter" idx="1"/>
          </p:nvPr>
        </p:nvSpPr>
        <p:spPr>
          <a:xfrm>
            <a:off x="2257400" y="2124160"/>
            <a:ext cx="6275040" cy="3753112"/>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indent="-342900">
              <a:buFont typeface="Wingdings" pitchFamily="2" charset="2"/>
              <a:buChar char="§"/>
            </a:pPr>
            <a:r>
              <a:rPr lang="en-ZA" b="1" dirty="0"/>
              <a:t>There are 5 main parts to having a good introduction namely:</a:t>
            </a:r>
          </a:p>
          <a:p>
            <a:pPr marL="1082675" lvl="1" indent="-357188">
              <a:buFont typeface="Wingdings" pitchFamily="2" charset="2"/>
              <a:buChar char="§"/>
            </a:pPr>
            <a:r>
              <a:rPr lang="en-ZA" b="1" dirty="0"/>
              <a:t>Interest (Interest stimulus)</a:t>
            </a:r>
          </a:p>
          <a:p>
            <a:pPr marL="1082675" lvl="1" indent="-357188">
              <a:buFont typeface="Wingdings" pitchFamily="2" charset="2"/>
              <a:buChar char="§"/>
            </a:pPr>
            <a:r>
              <a:rPr lang="en-ZA" b="1" dirty="0"/>
              <a:t>Need (Benefits) </a:t>
            </a:r>
          </a:p>
          <a:p>
            <a:pPr marL="1082675" lvl="1" indent="-357188">
              <a:buFont typeface="Wingdings" pitchFamily="2" charset="2"/>
              <a:buChar char="§"/>
            </a:pPr>
            <a:r>
              <a:rPr lang="en-ZA" b="1" dirty="0"/>
              <a:t>Title (Name of programme)</a:t>
            </a:r>
          </a:p>
          <a:p>
            <a:pPr marL="1082675" lvl="1" indent="-357188">
              <a:buFont typeface="Wingdings" pitchFamily="2" charset="2"/>
              <a:buChar char="§"/>
            </a:pPr>
            <a:r>
              <a:rPr lang="en-ZA" b="1" dirty="0"/>
              <a:t>Range (Ground rules and what they can expect)</a:t>
            </a:r>
          </a:p>
          <a:p>
            <a:pPr marL="1082675" lvl="1" indent="-357188">
              <a:buFont typeface="Wingdings" pitchFamily="2" charset="2"/>
              <a:buChar char="§"/>
            </a:pPr>
            <a:r>
              <a:rPr lang="en-ZA" b="1" dirty="0"/>
              <a:t>Outcome  (What needs to be achieved)</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Interest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r>
              <a:rPr lang="en-ZA" dirty="0"/>
              <a:t>The facilitator needs to do something to capture the attention of his/her learners.</a:t>
            </a:r>
          </a:p>
          <a:p>
            <a:pPr lvl="1"/>
            <a:r>
              <a:rPr lang="en-ZA" dirty="0"/>
              <a:t>Telling a story. </a:t>
            </a:r>
          </a:p>
          <a:p>
            <a:pPr lvl="1"/>
            <a:r>
              <a:rPr lang="en-ZA" dirty="0"/>
              <a:t>Telling a joke ( only if you feel comfortable by doing so).</a:t>
            </a:r>
          </a:p>
          <a:p>
            <a:pPr lvl="1"/>
            <a:r>
              <a:rPr lang="en-ZA" dirty="0"/>
              <a:t>Asking a question.</a:t>
            </a:r>
          </a:p>
          <a:p>
            <a:pPr lvl="1"/>
            <a:r>
              <a:rPr lang="en-ZA" dirty="0"/>
              <a:t>Showing a visual aid or video.</a:t>
            </a:r>
          </a:p>
          <a:p>
            <a:pPr lvl="1"/>
            <a:r>
              <a:rPr lang="en-ZA" dirty="0"/>
              <a:t>Playing them a sound.</a:t>
            </a:r>
          </a:p>
          <a:p>
            <a:pPr lvl="1"/>
            <a:r>
              <a:rPr lang="en-ZA" dirty="0"/>
              <a:t>Recount a quotation.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Interest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5" name="Content Placeholder 4"/>
          <p:cNvSpPr>
            <a:spLocks noGrp="1"/>
          </p:cNvSpPr>
          <p:nvPr>
            <p:ph sz="quarter" idx="1"/>
          </p:nvPr>
        </p:nvSpPr>
        <p:spPr>
          <a:xfrm>
            <a:off x="2257400" y="2124160"/>
            <a:ext cx="6275040" cy="180889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lIns="108000" rIns="108000" anchor="ctr" anchorCtr="0">
            <a:normAutofit/>
          </a:bodyPr>
          <a:lstStyle/>
          <a:p>
            <a:pPr marL="701675" indent="-342900">
              <a:buFont typeface="Wingdings" pitchFamily="2" charset="2"/>
              <a:buChar char="§"/>
            </a:pPr>
            <a:r>
              <a:rPr lang="en-ZA" b="1" dirty="0"/>
              <a:t>You want their interest or attention for your specific programme – so keep the interest relevant. </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Need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r>
              <a:rPr lang="en-ZA" dirty="0"/>
              <a:t>Adult learners in particular need to know the benefit of why they have to attend the programme.  </a:t>
            </a:r>
          </a:p>
          <a:p>
            <a:r>
              <a:rPr lang="en-ZA" dirty="0"/>
              <a:t>Benefits can be for example things such as:</a:t>
            </a:r>
          </a:p>
          <a:p>
            <a:pPr lvl="1" fontAlgn="base"/>
            <a:r>
              <a:rPr lang="en-ZA" dirty="0"/>
              <a:t>The ability to make better decisions.</a:t>
            </a:r>
          </a:p>
          <a:p>
            <a:pPr lvl="1" fontAlgn="base"/>
            <a:r>
              <a:rPr lang="en-ZA" dirty="0"/>
              <a:t>Better communication with staff.</a:t>
            </a:r>
          </a:p>
          <a:p>
            <a:pPr lvl="1" fontAlgn="base"/>
            <a:r>
              <a:rPr lang="en-ZA" dirty="0"/>
              <a:t>More confidence.</a:t>
            </a:r>
          </a:p>
          <a:p>
            <a:pPr lvl="1" fontAlgn="base"/>
            <a:r>
              <a:rPr lang="en-ZA" dirty="0"/>
              <a:t>New knowledge and or skills.</a:t>
            </a:r>
          </a:p>
          <a:p>
            <a:pPr lvl="1" fontAlgn="base"/>
            <a:r>
              <a:rPr lang="en-ZA" dirty="0"/>
              <a:t>More time. </a:t>
            </a:r>
          </a:p>
          <a:p>
            <a:endParaRPr lang="en-ZA" sz="2800"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Title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5" name="Content Placeholder 4"/>
          <p:cNvSpPr>
            <a:spLocks noGrp="1"/>
          </p:cNvSpPr>
          <p:nvPr>
            <p:ph sz="quarter" idx="1"/>
          </p:nvPr>
        </p:nvSpPr>
        <p:spPr>
          <a:xfrm>
            <a:off x="467544" y="1413296"/>
            <a:ext cx="8219256" cy="3239840"/>
          </a:xfrm>
        </p:spPr>
        <p:txBody>
          <a:bodyPr>
            <a:normAutofit/>
          </a:bodyPr>
          <a:lstStyle/>
          <a:p>
            <a:r>
              <a:rPr lang="en-ZA" dirty="0"/>
              <a:t>Clearly introduce the title of the learning programme.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Range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5" name="Content Placeholder 4"/>
          <p:cNvSpPr>
            <a:spLocks noGrp="1"/>
          </p:cNvSpPr>
          <p:nvPr>
            <p:ph sz="quarter" idx="1"/>
          </p:nvPr>
        </p:nvSpPr>
        <p:spPr>
          <a:xfrm>
            <a:off x="467544" y="1413296"/>
            <a:ext cx="8219256" cy="2951808"/>
          </a:xfrm>
        </p:spPr>
        <p:txBody>
          <a:bodyPr>
            <a:normAutofit/>
          </a:bodyPr>
          <a:lstStyle/>
          <a:p>
            <a:r>
              <a:rPr lang="en-ZA" dirty="0"/>
              <a:t>Gives the learners an indication of what will be covered and the time linked to each module.</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Development Phase (Body)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r>
              <a:rPr lang="en-ZA" dirty="0"/>
              <a:t>Discuss the points.</a:t>
            </a:r>
          </a:p>
          <a:p>
            <a:r>
              <a:rPr lang="en-ZA" dirty="0"/>
              <a:t>Explain by using relevant examples.</a:t>
            </a:r>
          </a:p>
          <a:p>
            <a:r>
              <a:rPr lang="en-ZA" dirty="0"/>
              <a:t>Use visual aids.</a:t>
            </a:r>
          </a:p>
          <a:p>
            <a:r>
              <a:rPr lang="en-ZA" dirty="0"/>
              <a:t>Get learner involvement and participation.</a:t>
            </a:r>
          </a:p>
          <a:p>
            <a:r>
              <a:rPr lang="en-ZA" dirty="0"/>
              <a:t>Do exercises.</a:t>
            </a:r>
          </a:p>
          <a:p>
            <a:r>
              <a:rPr lang="en-ZA" dirty="0"/>
              <a:t>Practical simulations.</a:t>
            </a:r>
          </a:p>
          <a:p>
            <a:endParaRPr lang="en-ZA"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a:xfrm>
            <a:off x="687920" y="2547938"/>
            <a:ext cx="7772400" cy="2393230"/>
          </a:xfrm>
        </p:spPr>
        <p:txBody>
          <a:bodyPr>
            <a:normAutofit/>
          </a:bodyPr>
          <a:lstStyle/>
          <a:p>
            <a:r>
              <a:rPr lang="en-ZA" sz="4000" dirty="0"/>
              <a:t>Portfolio of Evidence</a:t>
            </a:r>
          </a:p>
          <a:p>
            <a:r>
              <a:rPr lang="en-ZA" sz="4000"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25</a:t>
            </a:fld>
            <a:endParaRPr lang="en-ZA"/>
          </a:p>
        </p:txBody>
      </p:sp>
    </p:spTree>
    <p:extLst>
      <p:ext uri="{BB962C8B-B14F-4D97-AF65-F5344CB8AC3E}">
        <p14:creationId xmlns:p14="http://schemas.microsoft.com/office/powerpoint/2010/main" val="90811962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Development Phase (Body)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5" name="Content Placeholder 4"/>
          <p:cNvSpPr>
            <a:spLocks noGrp="1"/>
          </p:cNvSpPr>
          <p:nvPr>
            <p:ph sz="quarter" idx="1"/>
          </p:nvPr>
        </p:nvSpPr>
        <p:spPr>
          <a:xfrm>
            <a:off x="467544" y="1413296"/>
            <a:ext cx="8219256" cy="4319960"/>
          </a:xfrm>
        </p:spPr>
        <p:txBody>
          <a:bodyPr/>
          <a:lstStyle/>
          <a:p>
            <a:r>
              <a:rPr lang="en-ZA" dirty="0"/>
              <a:t>Keep in mind that you are following a structure that you introduced earlier to the learners:</a:t>
            </a:r>
          </a:p>
          <a:p>
            <a:pPr lvl="1"/>
            <a:r>
              <a:rPr lang="en-ZA" dirty="0"/>
              <a:t>The known to the unknown.</a:t>
            </a:r>
          </a:p>
          <a:p>
            <a:pPr lvl="1"/>
            <a:r>
              <a:rPr lang="en-ZA" dirty="0"/>
              <a:t>The concrete to the abstract.</a:t>
            </a:r>
          </a:p>
          <a:p>
            <a:pPr lvl="1"/>
            <a:r>
              <a:rPr lang="en-ZA" dirty="0"/>
              <a:t>The easy to the difficult.</a:t>
            </a:r>
          </a:p>
          <a:p>
            <a:pPr lvl="1"/>
            <a:r>
              <a:rPr lang="en-ZA" dirty="0"/>
              <a:t>Following the steps in a process.</a:t>
            </a:r>
          </a:p>
          <a:p>
            <a:pPr lvl="1"/>
            <a:endParaRPr lang="en-ZA"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consolidation phase (Close)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5" name="Content Placeholder 4"/>
          <p:cNvSpPr>
            <a:spLocks noGrp="1"/>
          </p:cNvSpPr>
          <p:nvPr>
            <p:ph sz="quarter" idx="1"/>
          </p:nvPr>
        </p:nvSpPr>
        <p:spPr>
          <a:xfrm>
            <a:off x="467544" y="1413296"/>
            <a:ext cx="8219256" cy="4680000"/>
          </a:xfrm>
        </p:spPr>
        <p:txBody>
          <a:bodyPr>
            <a:normAutofit/>
          </a:bodyPr>
          <a:lstStyle/>
          <a:p>
            <a:r>
              <a:rPr lang="en-ZA" dirty="0"/>
              <a:t>Steps in the consolidation phase:</a:t>
            </a:r>
          </a:p>
          <a:p>
            <a:pPr lvl="1" fontAlgn="base"/>
            <a:r>
              <a:rPr lang="en-ZA" dirty="0"/>
              <a:t>Summarise the important points.</a:t>
            </a:r>
          </a:p>
          <a:p>
            <a:pPr lvl="1" fontAlgn="base"/>
            <a:r>
              <a:rPr lang="en-ZA" dirty="0"/>
              <a:t>Test if the outcome was achieved by asking ‘why’ questions.</a:t>
            </a:r>
          </a:p>
          <a:p>
            <a:pPr lvl="1" fontAlgn="base"/>
            <a:r>
              <a:rPr lang="en-ZA" dirty="0"/>
              <a:t>Give learners an exercise to do to determine if the outcome was achieved.</a:t>
            </a:r>
          </a:p>
          <a:p>
            <a:pPr lvl="1" fontAlgn="base"/>
            <a:r>
              <a:rPr lang="en-ZA" dirty="0"/>
              <a:t>Give learners the opportunity to ask questions.</a:t>
            </a:r>
          </a:p>
          <a:p>
            <a:pPr lvl="1" fontAlgn="base"/>
            <a:r>
              <a:rPr lang="en-ZA" dirty="0"/>
              <a:t>Clarify any uncertainties.</a:t>
            </a:r>
          </a:p>
          <a:p>
            <a:pPr lvl="1" fontAlgn="base"/>
            <a:r>
              <a:rPr lang="en-ZA" dirty="0"/>
              <a:t>Thank them for their participation.</a:t>
            </a:r>
          </a:p>
          <a:p>
            <a:pPr lvl="1" fontAlgn="base"/>
            <a:r>
              <a:rPr lang="en-ZA" dirty="0"/>
              <a:t>Link this module to the next module. </a:t>
            </a:r>
          </a:p>
          <a:p>
            <a:endParaRPr lang="en-ZA"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Facilitation = Learning Events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5" name="Content Placeholder 4"/>
          <p:cNvSpPr>
            <a:spLocks noGrp="1"/>
          </p:cNvSpPr>
          <p:nvPr>
            <p:ph sz="quarter" idx="1"/>
          </p:nvPr>
        </p:nvSpPr>
        <p:spPr>
          <a:xfrm>
            <a:off x="2257400" y="2124160"/>
            <a:ext cx="6275040" cy="2096928"/>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indent="-342900">
              <a:buFont typeface="Wingdings" pitchFamily="2" charset="2"/>
              <a:buChar char="§"/>
            </a:pPr>
            <a:r>
              <a:rPr lang="en-ZA" b="1" dirty="0"/>
              <a:t>Remember if you are well prepared for the facilitation session, then you will ensure that your facilitation will promote participation and understanding.</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5" name="Content Placeholder 4"/>
          <p:cNvSpPr>
            <a:spLocks noGrp="1"/>
          </p:cNvSpPr>
          <p:nvPr>
            <p:ph sz="quarter" idx="1"/>
          </p:nvPr>
        </p:nvSpPr>
        <p:spPr>
          <a:xfrm>
            <a:off x="2971800" y="1988840"/>
            <a:ext cx="5715000" cy="2520280"/>
          </a:xfrm>
        </p:spPr>
        <p:txBody>
          <a:bodyPr>
            <a:normAutofit/>
          </a:bodyPr>
          <a:lstStyle/>
          <a:p>
            <a:pPr fontAlgn="base" hangingPunct="0">
              <a:buFont typeface="Arial" pitchFamily="34" charset="0"/>
              <a:buChar char="•"/>
            </a:pPr>
            <a:r>
              <a:rPr lang="en-ZA" b="1" dirty="0"/>
              <a:t>Discuss ideas with other learners on interesting ways in which to deal with the introduction phase of the facilitation session.</a:t>
            </a:r>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Promoting Open Interaction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dirty="0"/>
              <a:t>Your environment and approach should promote open interaction and ensure that learners are aware of what is expected of them in terms of expected learning outcomes and are active participants in their own learning.</a:t>
            </a:r>
          </a:p>
          <a:p>
            <a:endParaRPr lang="en-ZA" sz="2800"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Learning Environments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pPr fontAlgn="base" hangingPunct="0"/>
            <a:r>
              <a:rPr lang="en-ZA" dirty="0"/>
              <a:t>Learning environments need to be created that are open and respectful:</a:t>
            </a:r>
          </a:p>
          <a:p>
            <a:pPr lvl="1" fontAlgn="base" hangingPunct="0"/>
            <a:r>
              <a:rPr lang="en-ZA" dirty="0"/>
              <a:t>Encourage the learners’ participation in discussions.</a:t>
            </a:r>
          </a:p>
          <a:p>
            <a:pPr lvl="1" fontAlgn="base"/>
            <a:r>
              <a:rPr lang="en-ZA" dirty="0"/>
              <a:t>Respond to learner queries in a timely manner.</a:t>
            </a:r>
          </a:p>
          <a:p>
            <a:pPr lvl="1" fontAlgn="base"/>
            <a:r>
              <a:rPr lang="en-ZA" dirty="0"/>
              <a:t>Learners who dominate or disrupt discussions and activities needs to be  reminded of group norms for participation.</a:t>
            </a:r>
          </a:p>
          <a:p>
            <a:pPr lvl="1" fontAlgn="base"/>
            <a:r>
              <a:rPr lang="en-ZA" dirty="0"/>
              <a:t>Not to discourage the monopoliser.</a:t>
            </a:r>
          </a:p>
          <a:p>
            <a:pPr lvl="1" fontAlgn="base"/>
            <a:r>
              <a:rPr lang="en-ZA" dirty="0"/>
              <a:t>Providing periodic opportunities to contribute.</a:t>
            </a:r>
          </a:p>
          <a:p>
            <a:pPr lvl="1" fontAlgn="base"/>
            <a:r>
              <a:rPr lang="en-ZA" dirty="0"/>
              <a:t>Create highly hands-on learning experiences.</a:t>
            </a:r>
          </a:p>
          <a:p>
            <a:endParaRPr lang="en-ZA"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5" name="Content Placeholder 4"/>
          <p:cNvSpPr>
            <a:spLocks noGrp="1"/>
          </p:cNvSpPr>
          <p:nvPr>
            <p:ph sz="quarter" idx="1"/>
          </p:nvPr>
        </p:nvSpPr>
        <p:spPr>
          <a:xfrm>
            <a:off x="2971800" y="1988840"/>
            <a:ext cx="5715000" cy="2520280"/>
          </a:xfrm>
        </p:spPr>
        <p:txBody>
          <a:bodyPr>
            <a:normAutofit/>
          </a:bodyPr>
          <a:lstStyle/>
          <a:p>
            <a:pPr fontAlgn="base" hangingPunct="0">
              <a:buFont typeface="Arial" pitchFamily="34" charset="0"/>
              <a:buChar char="•"/>
            </a:pPr>
            <a:r>
              <a:rPr lang="en-ZA" b="1" dirty="0"/>
              <a:t>How would you ensure interaction in the training session?</a:t>
            </a:r>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Enabling Learners to Draw from and Share Own Experiences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5" name="Content Placeholder 4"/>
          <p:cNvSpPr>
            <a:spLocks noGrp="1"/>
          </p:cNvSpPr>
          <p:nvPr>
            <p:ph sz="quarter" idx="1"/>
          </p:nvPr>
        </p:nvSpPr>
        <p:spPr>
          <a:xfrm>
            <a:off x="467544" y="1556792"/>
            <a:ext cx="8219256" cy="3168352"/>
          </a:xfrm>
        </p:spPr>
        <p:txBody>
          <a:bodyPr>
            <a:normAutofit/>
          </a:bodyPr>
          <a:lstStyle/>
          <a:p>
            <a:r>
              <a:rPr lang="en-ZA" dirty="0"/>
              <a:t>Enable learners to draw from and share their own experiences:</a:t>
            </a:r>
          </a:p>
          <a:p>
            <a:pPr lvl="1"/>
            <a:r>
              <a:rPr lang="en-ZA" dirty="0"/>
              <a:t>Story telling sessions.</a:t>
            </a:r>
          </a:p>
          <a:p>
            <a:pPr lvl="1"/>
            <a:r>
              <a:rPr lang="en-ZA" dirty="0"/>
              <a:t>Role plays.</a:t>
            </a:r>
          </a:p>
          <a:p>
            <a:pPr lvl="1"/>
            <a:endParaRPr lang="en-ZA" dirty="0"/>
          </a:p>
        </p:txBody>
      </p:sp>
      <p:pic>
        <p:nvPicPr>
          <p:cNvPr id="6" name="Picture 5"/>
          <p:cNvPicPr>
            <a:picLocks noChangeAspect="1"/>
          </p:cNvPicPr>
          <p:nvPr/>
        </p:nvPicPr>
        <p:blipFill>
          <a:blip r:embed="rId2"/>
          <a:stretch>
            <a:fillRect/>
          </a:stretch>
        </p:blipFill>
        <p:spPr>
          <a:xfrm>
            <a:off x="2812227" y="3146327"/>
            <a:ext cx="3529890" cy="2883658"/>
          </a:xfrm>
          <a:prstGeom prst="rect">
            <a:avLst/>
          </a:prstGeom>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Story Telling Sessions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5" name="Content Placeholder 4"/>
          <p:cNvSpPr>
            <a:spLocks noGrp="1"/>
          </p:cNvSpPr>
          <p:nvPr>
            <p:ph sz="quarter" idx="1"/>
          </p:nvPr>
        </p:nvSpPr>
        <p:spPr>
          <a:xfrm>
            <a:off x="467544" y="1413296"/>
            <a:ext cx="8219256" cy="2447752"/>
          </a:xfrm>
        </p:spPr>
        <p:txBody>
          <a:bodyPr>
            <a:noAutofit/>
          </a:bodyPr>
          <a:lstStyle/>
          <a:p>
            <a:r>
              <a:rPr lang="en-ZA" dirty="0"/>
              <a:t>Share real life experiences that are relevant to the topic at hand.</a:t>
            </a:r>
          </a:p>
          <a:p>
            <a:r>
              <a:rPr lang="en-ZA" dirty="0"/>
              <a:t>Learners bring information, examples or props to illustrate their understanding of the intended outcomes.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Role-plays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5" name="Content Placeholder 4"/>
          <p:cNvSpPr>
            <a:spLocks noGrp="1"/>
          </p:cNvSpPr>
          <p:nvPr>
            <p:ph sz="quarter" idx="1"/>
          </p:nvPr>
        </p:nvSpPr>
        <p:spPr>
          <a:xfrm>
            <a:off x="467544" y="1413296"/>
            <a:ext cx="8219256" cy="1223616"/>
          </a:xfrm>
        </p:spPr>
        <p:txBody>
          <a:bodyPr>
            <a:noAutofit/>
          </a:bodyPr>
          <a:lstStyle/>
          <a:p>
            <a:r>
              <a:rPr lang="en-ZA" dirty="0"/>
              <a:t>Allow them to act out an experience that has happened to them.</a:t>
            </a:r>
          </a:p>
          <a:p>
            <a:r>
              <a:rPr lang="en-ZA" dirty="0"/>
              <a:t>Promote open discussion and interaction during the exercise.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5" name="Content Placeholder 4"/>
          <p:cNvSpPr>
            <a:spLocks noGrp="1"/>
          </p:cNvSpPr>
          <p:nvPr>
            <p:ph sz="quarter" idx="1"/>
          </p:nvPr>
        </p:nvSpPr>
        <p:spPr>
          <a:xfrm>
            <a:off x="2971800" y="1988840"/>
            <a:ext cx="5715000" cy="1944216"/>
          </a:xfrm>
        </p:spPr>
        <p:txBody>
          <a:bodyPr>
            <a:normAutofit/>
          </a:bodyPr>
          <a:lstStyle/>
          <a:p>
            <a:pPr fontAlgn="base" hangingPunct="0">
              <a:buFont typeface="Arial" pitchFamily="34" charset="0"/>
              <a:buChar char="•"/>
            </a:pPr>
            <a:r>
              <a:rPr lang="en-ZA" b="1" dirty="0"/>
              <a:t>Think of different role play situations that you could use during your training session.</a:t>
            </a:r>
          </a:p>
          <a:p>
            <a:endParaRPr lang="en-ZA" sz="2800"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Managing Groups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5" name="Content Placeholder 4"/>
          <p:cNvSpPr>
            <a:spLocks noGrp="1"/>
          </p:cNvSpPr>
          <p:nvPr>
            <p:ph sz="quarter" idx="1"/>
          </p:nvPr>
        </p:nvSpPr>
        <p:spPr>
          <a:xfrm>
            <a:off x="467544" y="1413296"/>
            <a:ext cx="8219256" cy="3599880"/>
          </a:xfrm>
        </p:spPr>
        <p:txBody>
          <a:bodyPr>
            <a:normAutofit/>
          </a:bodyPr>
          <a:lstStyle/>
          <a:p>
            <a:r>
              <a:rPr lang="en-ZA" dirty="0"/>
              <a:t>Facilitating group training sessions.</a:t>
            </a:r>
          </a:p>
          <a:p>
            <a:r>
              <a:rPr lang="en-ZA" dirty="0"/>
              <a:t>Facilitator is to ensure that the group accomplishes its learning outcomes and tasks.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t>Attitude and Behaviours of a Facilitator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pPr lvl="0" fontAlgn="base"/>
            <a:r>
              <a:rPr lang="en-ZA" dirty="0"/>
              <a:t>Remain neutral.</a:t>
            </a:r>
          </a:p>
          <a:p>
            <a:pPr lvl="0" fontAlgn="base"/>
            <a:r>
              <a:rPr lang="en-ZA" dirty="0"/>
              <a:t>Keep the focus.</a:t>
            </a:r>
          </a:p>
          <a:p>
            <a:pPr lvl="0" fontAlgn="base"/>
            <a:r>
              <a:rPr lang="en-ZA" dirty="0"/>
              <a:t>Be positive.</a:t>
            </a:r>
          </a:p>
          <a:p>
            <a:pPr lvl="0" fontAlgn="base"/>
            <a:r>
              <a:rPr lang="en-ZA" dirty="0"/>
              <a:t>Encourage participation.</a:t>
            </a:r>
          </a:p>
          <a:p>
            <a:pPr lvl="0" fontAlgn="base"/>
            <a:r>
              <a:rPr lang="en-ZA" dirty="0"/>
              <a:t>Protect ideas.</a:t>
            </a:r>
          </a:p>
          <a:p>
            <a:pPr lvl="0" fontAlgn="base"/>
            <a:r>
              <a:rPr lang="en-ZA" dirty="0"/>
              <a:t>Do not evaluate.</a:t>
            </a:r>
          </a:p>
          <a:p>
            <a:pPr lvl="0" fontAlgn="base"/>
            <a:r>
              <a:rPr lang="en-ZA" dirty="0"/>
              <a:t>Suggest methods.</a:t>
            </a:r>
          </a:p>
          <a:p>
            <a:pPr lvl="0" fontAlgn="base"/>
            <a:r>
              <a:rPr lang="en-ZA" dirty="0"/>
              <a:t>Share your observations.</a:t>
            </a:r>
          </a:p>
          <a:p>
            <a:endParaRPr lang="en-ZA" sz="2800"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Group dynamics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5" name="Content Placeholder 4"/>
          <p:cNvSpPr>
            <a:spLocks noGrp="1"/>
          </p:cNvSpPr>
          <p:nvPr>
            <p:ph sz="quarter" idx="1"/>
          </p:nvPr>
        </p:nvSpPr>
        <p:spPr/>
        <p:txBody>
          <a:bodyPr>
            <a:normAutofit/>
          </a:bodyPr>
          <a:lstStyle/>
          <a:p>
            <a:r>
              <a:rPr lang="en-ZA" dirty="0"/>
              <a:t>Group dynamics will have an influence on the learning process.</a:t>
            </a:r>
          </a:p>
          <a:p>
            <a:pPr lvl="1"/>
            <a:r>
              <a:rPr lang="en-ZA" dirty="0"/>
              <a:t>Forming.</a:t>
            </a:r>
          </a:p>
          <a:p>
            <a:pPr lvl="1"/>
            <a:r>
              <a:rPr lang="en-ZA" dirty="0"/>
              <a:t>Storming.</a:t>
            </a:r>
          </a:p>
          <a:p>
            <a:pPr lvl="1"/>
            <a:r>
              <a:rPr lang="en-ZA" dirty="0"/>
              <a:t>Norming.</a:t>
            </a:r>
          </a:p>
          <a:p>
            <a:pPr lvl="1"/>
            <a:r>
              <a:rPr lang="en-ZA" dirty="0"/>
              <a:t>Performing.</a:t>
            </a:r>
          </a:p>
          <a:p>
            <a:pPr lvl="1"/>
            <a:endParaRPr lang="en-ZA" dirty="0"/>
          </a:p>
        </p:txBody>
      </p:sp>
      <p:pic>
        <p:nvPicPr>
          <p:cNvPr id="6" name="il_fi" descr="Tuckmanstages"/>
          <p:cNvPicPr/>
          <p:nvPr/>
        </p:nvPicPr>
        <p:blipFill>
          <a:blip r:embed="rId2" cstate="print">
            <a:extLst>
              <a:ext uri="{28A0092B-C50C-407E-A947-70E740481C1C}">
                <a14:useLocalDpi xmlns:a14="http://schemas.microsoft.com/office/drawing/2010/main" val="0"/>
              </a:ext>
            </a:extLst>
          </a:blip>
          <a:srcRect l="9926" t="14433" r="15530" b="13403"/>
          <a:stretch>
            <a:fillRect/>
          </a:stretch>
        </p:blipFill>
        <p:spPr bwMode="auto">
          <a:xfrm>
            <a:off x="4211960" y="2133116"/>
            <a:ext cx="3456384" cy="3240360"/>
          </a:xfrm>
          <a:prstGeom prst="rect">
            <a:avLst/>
          </a:prstGeom>
          <a:noFill/>
          <a:ln w="9525">
            <a:noFill/>
            <a:miter lim="800000"/>
            <a:headEnd/>
            <a:tailEnd/>
          </a:ln>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Forming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dirty="0"/>
              <a:t>Not much interaction.</a:t>
            </a:r>
          </a:p>
          <a:p>
            <a:pPr lvl="0" fontAlgn="base"/>
            <a:r>
              <a:rPr lang="en-ZA" dirty="0"/>
              <a:t>Individual roles are unclear.</a:t>
            </a:r>
          </a:p>
          <a:p>
            <a:pPr lvl="0" fontAlgn="base"/>
            <a:r>
              <a:rPr lang="en-ZA" dirty="0"/>
              <a:t>Keep to their safety zone.</a:t>
            </a:r>
          </a:p>
          <a:p>
            <a:pPr lvl="0" fontAlgn="base"/>
            <a:r>
              <a:rPr lang="en-ZA" dirty="0"/>
              <a:t>Observing each other.</a:t>
            </a:r>
          </a:p>
          <a:p>
            <a:pPr lvl="0" fontAlgn="base"/>
            <a:r>
              <a:rPr lang="en-ZA" dirty="0"/>
              <a:t>Reserved and quiet.</a:t>
            </a:r>
          </a:p>
          <a:p>
            <a:pPr lvl="0" fontAlgn="base"/>
            <a:r>
              <a:rPr lang="en-ZA" dirty="0"/>
              <a:t>Obey all the rules without question.</a:t>
            </a:r>
          </a:p>
          <a:p>
            <a:pPr lvl="0" fontAlgn="base"/>
            <a:r>
              <a:rPr lang="en-ZA" dirty="0"/>
              <a:t>Very dependent on the leader for guidance.</a:t>
            </a:r>
          </a:p>
          <a:p>
            <a:endParaRPr lang="en-ZA"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Storming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dirty="0"/>
              <a:t>Each member is trying to establish a position.</a:t>
            </a:r>
          </a:p>
          <a:p>
            <a:r>
              <a:rPr lang="en-ZA" dirty="0"/>
              <a:t>Individual characters become apparent.</a:t>
            </a:r>
          </a:p>
          <a:p>
            <a:r>
              <a:rPr lang="en-ZA" dirty="0"/>
              <a:t>Begin to relax.</a:t>
            </a:r>
          </a:p>
          <a:p>
            <a:r>
              <a:rPr lang="en-ZA" dirty="0"/>
              <a:t>Cliques start to form.</a:t>
            </a:r>
          </a:p>
          <a:p>
            <a:r>
              <a:rPr lang="en-ZA" dirty="0"/>
              <a:t>Power struggles develop.</a:t>
            </a:r>
          </a:p>
          <a:p>
            <a:r>
              <a:rPr lang="en-ZA" dirty="0"/>
              <a:t>Team needs to be focussed.</a:t>
            </a:r>
          </a:p>
          <a:p>
            <a:endParaRPr lang="en-ZA"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Norming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r>
              <a:rPr lang="en-ZA" dirty="0"/>
              <a:t>A leader is appointed.</a:t>
            </a:r>
          </a:p>
          <a:p>
            <a:r>
              <a:rPr lang="en-ZA" dirty="0"/>
              <a:t>Accept roles.</a:t>
            </a:r>
          </a:p>
          <a:p>
            <a:r>
              <a:rPr lang="en-ZA" dirty="0"/>
              <a:t>Respect for the leader.</a:t>
            </a:r>
          </a:p>
          <a:p>
            <a:r>
              <a:rPr lang="en-ZA" dirty="0"/>
              <a:t>Roles and responsibilities are clear.</a:t>
            </a:r>
          </a:p>
          <a:p>
            <a:r>
              <a:rPr lang="en-ZA" dirty="0"/>
              <a:t>Start to engage more as a group.</a:t>
            </a:r>
          </a:p>
          <a:p>
            <a:r>
              <a:rPr lang="en-ZA" dirty="0"/>
              <a:t>Feeling secure. </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Performing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r>
              <a:rPr lang="en-ZA" dirty="0"/>
              <a:t>High degree of autonomy.</a:t>
            </a:r>
          </a:p>
          <a:p>
            <a:r>
              <a:rPr lang="en-ZA" dirty="0"/>
              <a:t>Learning can be maximised.</a:t>
            </a:r>
          </a:p>
          <a:p>
            <a:r>
              <a:rPr lang="en-ZA" dirty="0"/>
              <a:t>Work to reach common goals.</a:t>
            </a:r>
          </a:p>
          <a:p>
            <a:r>
              <a:rPr lang="en-ZA" dirty="0"/>
              <a:t>Requires little assistance.</a:t>
            </a:r>
          </a:p>
          <a:p>
            <a:r>
              <a:rPr lang="en-ZA" dirty="0"/>
              <a:t>Will ask leader for assistance.</a:t>
            </a:r>
          </a:p>
          <a:p>
            <a:r>
              <a:rPr lang="en-ZA" dirty="0"/>
              <a:t>Disagreements are resolved by the team. </a:t>
            </a:r>
          </a:p>
          <a:p>
            <a:r>
              <a:rPr lang="en-ZA" dirty="0"/>
              <a:t>Very little or no jealousy.</a:t>
            </a:r>
          </a:p>
          <a:p>
            <a:endParaRPr lang="en-ZA"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Re-cycling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5" name="Content Placeholder 4"/>
          <p:cNvSpPr>
            <a:spLocks noGrp="1"/>
          </p:cNvSpPr>
          <p:nvPr>
            <p:ph sz="quarter" idx="1"/>
          </p:nvPr>
        </p:nvSpPr>
        <p:spPr/>
        <p:txBody>
          <a:bodyPr>
            <a:normAutofit/>
          </a:bodyPr>
          <a:lstStyle/>
          <a:p>
            <a:r>
              <a:rPr lang="en-ZA" dirty="0"/>
              <a:t>Groups may also re-cycle for a number of reasons:</a:t>
            </a:r>
          </a:p>
          <a:p>
            <a:pPr lvl="1"/>
            <a:r>
              <a:rPr lang="en-ZA" dirty="0"/>
              <a:t>Change in the composition of the group (additions or deletions) necessitates returning to Stage 1.</a:t>
            </a:r>
          </a:p>
          <a:p>
            <a:pPr lvl="1"/>
            <a:r>
              <a:rPr lang="en-ZA" dirty="0"/>
              <a:t>Change in the charge of the group, back to Stage 1.</a:t>
            </a:r>
          </a:p>
          <a:p>
            <a:endParaRPr lang="en-ZA" dirty="0"/>
          </a:p>
        </p:txBody>
      </p:sp>
      <p:pic>
        <p:nvPicPr>
          <p:cNvPr id="6" name="il_fi" descr="zu0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005064"/>
            <a:ext cx="4762500" cy="1666875"/>
          </a:xfrm>
          <a:prstGeom prst="rect">
            <a:avLst/>
          </a:prstGeom>
          <a:noFill/>
          <a:ln w="9525">
            <a:noFill/>
            <a:miter lim="800000"/>
            <a:headEnd/>
            <a:tailEnd/>
          </a:ln>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Implications for Facilitator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269</a:t>
            </a:fld>
            <a:endParaRPr lang="en-ZA" dirty="0"/>
          </a:p>
        </p:txBody>
      </p:sp>
      <p:graphicFrame>
        <p:nvGraphicFramePr>
          <p:cNvPr id="6" name="Content Placeholder 5"/>
          <p:cNvGraphicFramePr>
            <a:graphicFrameLocks noGrp="1"/>
          </p:cNvGraphicFramePr>
          <p:nvPr>
            <p:ph sz="quarter" idx="1"/>
          </p:nvPr>
        </p:nvGraphicFramePr>
        <p:xfrm>
          <a:off x="468313" y="1412875"/>
          <a:ext cx="8218485" cy="4114800"/>
        </p:xfrm>
        <a:graphic>
          <a:graphicData uri="http://schemas.openxmlformats.org/drawingml/2006/table">
            <a:tbl>
              <a:tblPr firstRow="1" bandRow="1">
                <a:tableStyleId>{5C22544A-7EE6-4342-B048-85BDC9FD1C3A}</a:tableStyleId>
              </a:tblPr>
              <a:tblGrid>
                <a:gridCol w="575295">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170582">
                  <a:extLst>
                    <a:ext uri="{9D8B030D-6E8A-4147-A177-3AD203B41FA5}">
                      <a16:colId xmlns:a16="http://schemas.microsoft.com/office/drawing/2014/main" val="20004"/>
                    </a:ext>
                  </a:extLst>
                </a:gridCol>
              </a:tblGrid>
              <a:tr h="370840">
                <a:tc>
                  <a:txBody>
                    <a:bodyPr/>
                    <a:lstStyle/>
                    <a:p>
                      <a:endParaRPr lang="en-ZA" dirty="0">
                        <a:latin typeface="Calibri" panose="020F0502020204030204" pitchFamily="34" charset="0"/>
                      </a:endParaRPr>
                    </a:p>
                  </a:txBody>
                  <a:tcPr/>
                </a:tc>
                <a:tc>
                  <a:txBody>
                    <a:bodyPr/>
                    <a:lstStyle/>
                    <a:p>
                      <a:pPr algn="ctr">
                        <a:spcAft>
                          <a:spcPts val="0"/>
                        </a:spcAft>
                      </a:pPr>
                      <a:r>
                        <a:rPr lang="en-ZA" sz="1800" b="1" dirty="0">
                          <a:latin typeface="Calibri" panose="020F0502020204030204" pitchFamily="34" charset="0"/>
                          <a:ea typeface="SimSun"/>
                          <a:cs typeface="Calibri"/>
                        </a:rPr>
                        <a:t>Stage</a:t>
                      </a:r>
                      <a:endParaRPr lang="en-ZA" sz="1800" dirty="0">
                        <a:latin typeface="Calibri" panose="020F0502020204030204" pitchFamily="34" charset="0"/>
                        <a:ea typeface="SimSun"/>
                        <a:cs typeface="Arial"/>
                      </a:endParaRPr>
                    </a:p>
                  </a:txBody>
                  <a:tcPr marL="68580" marR="68580" marT="0" marB="0" anchor="ctr"/>
                </a:tc>
                <a:tc>
                  <a:txBody>
                    <a:bodyPr/>
                    <a:lstStyle/>
                    <a:p>
                      <a:pPr algn="ctr">
                        <a:spcAft>
                          <a:spcPts val="0"/>
                        </a:spcAft>
                      </a:pPr>
                      <a:r>
                        <a:rPr lang="en-ZA" sz="1800" b="1" dirty="0">
                          <a:latin typeface="Calibri" panose="020F0502020204030204" pitchFamily="34" charset="0"/>
                          <a:ea typeface="SimSun"/>
                          <a:cs typeface="Calibri"/>
                        </a:rPr>
                        <a:t>Group characteristics</a:t>
                      </a:r>
                      <a:endParaRPr lang="en-ZA" sz="1800" dirty="0">
                        <a:latin typeface="Calibri" panose="020F0502020204030204" pitchFamily="34" charset="0"/>
                        <a:ea typeface="SimSun"/>
                        <a:cs typeface="Arial"/>
                      </a:endParaRPr>
                    </a:p>
                  </a:txBody>
                  <a:tcPr marL="68580" marR="68580" marT="0" marB="0" anchor="ctr"/>
                </a:tc>
                <a:tc>
                  <a:txBody>
                    <a:bodyPr/>
                    <a:lstStyle/>
                    <a:p>
                      <a:pPr algn="ctr">
                        <a:spcAft>
                          <a:spcPts val="0"/>
                        </a:spcAft>
                      </a:pPr>
                      <a:r>
                        <a:rPr lang="en-ZA" sz="1800" b="1" dirty="0">
                          <a:latin typeface="Calibri" panose="020F0502020204030204" pitchFamily="34" charset="0"/>
                          <a:ea typeface="SimSun"/>
                          <a:cs typeface="Calibri"/>
                        </a:rPr>
                        <a:t>The role of the facilitator</a:t>
                      </a:r>
                      <a:endParaRPr lang="en-ZA" sz="1800" dirty="0">
                        <a:latin typeface="Calibri" panose="020F0502020204030204" pitchFamily="34" charset="0"/>
                        <a:ea typeface="SimSun"/>
                        <a:cs typeface="Arial"/>
                      </a:endParaRPr>
                    </a:p>
                  </a:txBody>
                  <a:tcPr marL="68580" marR="68580" marT="0" marB="0" anchor="ctr"/>
                </a:tc>
                <a:tc>
                  <a:txBody>
                    <a:bodyPr/>
                    <a:lstStyle/>
                    <a:p>
                      <a:pPr algn="ctr">
                        <a:spcAft>
                          <a:spcPts val="0"/>
                        </a:spcAft>
                      </a:pPr>
                      <a:r>
                        <a:rPr lang="en-ZA" sz="1800" b="1" dirty="0">
                          <a:latin typeface="Calibri" panose="020F0502020204030204" pitchFamily="34" charset="0"/>
                          <a:ea typeface="SimSun"/>
                          <a:cs typeface="Calibri"/>
                        </a:rPr>
                        <a:t>How to</a:t>
                      </a:r>
                      <a:endParaRPr lang="en-ZA" sz="1800" dirty="0">
                        <a:latin typeface="Calibri" panose="020F0502020204030204" pitchFamily="34" charset="0"/>
                        <a:ea typeface="SimSun"/>
                        <a:cs typeface="Arial"/>
                      </a:endParaRPr>
                    </a:p>
                    <a:p>
                      <a:pPr algn="ctr">
                        <a:spcAft>
                          <a:spcPts val="0"/>
                        </a:spcAft>
                      </a:pPr>
                      <a:r>
                        <a:rPr lang="en-ZA" sz="1800" b="1" dirty="0">
                          <a:latin typeface="Calibri" panose="020F0502020204030204" pitchFamily="34" charset="0"/>
                          <a:ea typeface="SimSun"/>
                          <a:cs typeface="Calibri"/>
                        </a:rPr>
                        <a:t>deal with it</a:t>
                      </a:r>
                      <a:endParaRPr lang="en-ZA" sz="1800" dirty="0">
                        <a:latin typeface="Calibri" panose="020F0502020204030204" pitchFamily="34" charset="0"/>
                        <a:ea typeface="SimSun"/>
                        <a:cs typeface="Arial"/>
                      </a:endParaRPr>
                    </a:p>
                  </a:txBody>
                  <a:tcPr marL="68580" marR="68580" marT="0" marB="0" anchor="ctr"/>
                </a:tc>
                <a:extLst>
                  <a:ext uri="{0D108BD9-81ED-4DB2-BD59-A6C34878D82A}">
                    <a16:rowId xmlns:a16="http://schemas.microsoft.com/office/drawing/2014/main" val="10000"/>
                  </a:ext>
                </a:extLst>
              </a:tr>
              <a:tr h="370840">
                <a:tc>
                  <a:txBody>
                    <a:bodyPr/>
                    <a:lstStyle/>
                    <a:p>
                      <a:pPr>
                        <a:spcAft>
                          <a:spcPts val="0"/>
                        </a:spcAft>
                      </a:pPr>
                      <a:r>
                        <a:rPr lang="en-ZA" sz="1800" dirty="0">
                          <a:latin typeface="Calibri" panose="020F0502020204030204" pitchFamily="34" charset="0"/>
                          <a:ea typeface="SimSun"/>
                          <a:cs typeface="Arial"/>
                        </a:rPr>
                        <a:t>1.</a:t>
                      </a: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Beginning-forming</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Dependence</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Uncertainty</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Orientation</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Guidance </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Direction</a:t>
                      </a:r>
                      <a:endParaRPr lang="en-ZA" sz="1800" dirty="0">
                        <a:latin typeface="Calibri" panose="020F0502020204030204" pitchFamily="34" charset="0"/>
                        <a:ea typeface="SimSun"/>
                        <a:cs typeface="Arial"/>
                      </a:endParaRPr>
                    </a:p>
                  </a:txBody>
                  <a:tcPr marL="68580" marR="68580" marT="0" marB="0" anchor="ctr"/>
                </a:tc>
                <a:extLst>
                  <a:ext uri="{0D108BD9-81ED-4DB2-BD59-A6C34878D82A}">
                    <a16:rowId xmlns:a16="http://schemas.microsoft.com/office/drawing/2014/main" val="10001"/>
                  </a:ext>
                </a:extLst>
              </a:tr>
              <a:tr h="370840">
                <a:tc>
                  <a:txBody>
                    <a:bodyPr/>
                    <a:lstStyle/>
                    <a:p>
                      <a:pPr>
                        <a:spcAft>
                          <a:spcPts val="0"/>
                        </a:spcAft>
                      </a:pPr>
                      <a:r>
                        <a:rPr lang="en-ZA" sz="1800" dirty="0">
                          <a:latin typeface="Calibri" panose="020F0502020204030204" pitchFamily="34" charset="0"/>
                          <a:ea typeface="SimSun"/>
                          <a:cs typeface="Arial"/>
                        </a:rPr>
                        <a:t>2.</a:t>
                      </a: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Conflict-storming</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Conflict</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Competition</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Organisation</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Handle conflict </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Answer questions</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Stimulate participation, Listen </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Support</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motivate</a:t>
                      </a:r>
                      <a:endParaRPr lang="en-ZA" sz="1800" dirty="0">
                        <a:latin typeface="Calibri" panose="020F0502020204030204" pitchFamily="34" charset="0"/>
                        <a:ea typeface="SimSun"/>
                        <a:cs typeface="Arial"/>
                      </a:endParaRPr>
                    </a:p>
                  </a:txBody>
                  <a:tcPr marL="68580" marR="68580" marT="0" marB="0" anchor="ctr"/>
                </a:tc>
                <a:extLst>
                  <a:ext uri="{0D108BD9-81ED-4DB2-BD59-A6C34878D82A}">
                    <a16:rowId xmlns:a16="http://schemas.microsoft.com/office/drawing/2014/main" val="10002"/>
                  </a:ext>
                </a:extLst>
              </a:tr>
              <a:tr h="370840">
                <a:tc>
                  <a:txBody>
                    <a:bodyPr/>
                    <a:lstStyle/>
                    <a:p>
                      <a:pPr>
                        <a:spcAft>
                          <a:spcPts val="0"/>
                        </a:spcAft>
                      </a:pPr>
                      <a:r>
                        <a:rPr lang="en-ZA" sz="1800" dirty="0">
                          <a:latin typeface="Calibri" panose="020F0502020204030204" pitchFamily="34" charset="0"/>
                          <a:ea typeface="SimSun"/>
                          <a:cs typeface="Arial"/>
                        </a:rPr>
                        <a:t>3.</a:t>
                      </a: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Cohesion-norming</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Cohesion</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Solidarity</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Allow creativity and data flow</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Start to withdraw</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Set challenges</a:t>
                      </a:r>
                      <a:endParaRPr lang="en-ZA" sz="1800" dirty="0">
                        <a:latin typeface="Calibri" panose="020F0502020204030204" pitchFamily="34" charset="0"/>
                        <a:ea typeface="SimSun"/>
                        <a:cs typeface="Arial"/>
                      </a:endParaRPr>
                    </a:p>
                  </a:txBody>
                  <a:tcPr marL="68580" marR="68580" marT="0" marB="0" anchor="ctr"/>
                </a:tc>
                <a:extLst>
                  <a:ext uri="{0D108BD9-81ED-4DB2-BD59-A6C34878D82A}">
                    <a16:rowId xmlns:a16="http://schemas.microsoft.com/office/drawing/2014/main" val="10003"/>
                  </a:ext>
                </a:extLst>
              </a:tr>
              <a:tr h="370840">
                <a:tc>
                  <a:txBody>
                    <a:bodyPr/>
                    <a:lstStyle/>
                    <a:p>
                      <a:pPr>
                        <a:spcAft>
                          <a:spcPts val="0"/>
                        </a:spcAft>
                      </a:pPr>
                      <a:r>
                        <a:rPr lang="en-ZA" sz="1800" dirty="0">
                          <a:latin typeface="Calibri" panose="020F0502020204030204" pitchFamily="34" charset="0"/>
                          <a:ea typeface="SimSun"/>
                          <a:cs typeface="Arial"/>
                        </a:rPr>
                        <a:t>4.</a:t>
                      </a: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Production-performing</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Co-operation</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High morale</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Task orientated</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a:latin typeface="Calibri" panose="020F0502020204030204" pitchFamily="34" charset="0"/>
                          <a:ea typeface="SimSun"/>
                          <a:cs typeface="Calibri"/>
                        </a:rPr>
                        <a:t>Problem solving</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Monitoring</a:t>
                      </a:r>
                      <a:endParaRPr lang="en-ZA" sz="1800" dirty="0">
                        <a:latin typeface="Calibri" panose="020F0502020204030204" pitchFamily="34" charset="0"/>
                        <a:ea typeface="SimSun"/>
                        <a:cs typeface="Arial"/>
                      </a:endParaRPr>
                    </a:p>
                  </a:txBody>
                  <a:tcPr marL="68580" marR="68580" marT="0" marB="0" anchor="ctr"/>
                </a:tc>
                <a:tc>
                  <a:txBody>
                    <a:bodyPr/>
                    <a:lstStyle/>
                    <a:p>
                      <a:pPr>
                        <a:spcAft>
                          <a:spcPts val="0"/>
                        </a:spcAft>
                      </a:pPr>
                      <a:r>
                        <a:rPr lang="en-ZA" sz="1800" dirty="0" err="1">
                          <a:latin typeface="Calibri" panose="020F0502020204030204" pitchFamily="34" charset="0"/>
                          <a:ea typeface="SimSun"/>
                          <a:cs typeface="Calibri"/>
                        </a:rPr>
                        <a:t>Distantiate</a:t>
                      </a:r>
                      <a:endParaRPr lang="en-ZA" sz="1800" dirty="0">
                        <a:latin typeface="Calibri" panose="020F0502020204030204" pitchFamily="34" charset="0"/>
                        <a:ea typeface="SimSun"/>
                        <a:cs typeface="Arial"/>
                      </a:endParaRPr>
                    </a:p>
                    <a:p>
                      <a:pPr>
                        <a:spcAft>
                          <a:spcPts val="0"/>
                        </a:spcAft>
                      </a:pPr>
                      <a:r>
                        <a:rPr lang="en-ZA" sz="1800" dirty="0">
                          <a:latin typeface="Calibri" panose="020F0502020204030204" pitchFamily="34" charset="0"/>
                          <a:ea typeface="SimSun"/>
                          <a:cs typeface="Calibri"/>
                        </a:rPr>
                        <a:t>Encourage</a:t>
                      </a:r>
                      <a:endParaRPr lang="en-ZA" sz="1800" dirty="0">
                        <a:latin typeface="Calibri" panose="020F0502020204030204" pitchFamily="34" charset="0"/>
                        <a:ea typeface="SimSun"/>
                        <a:cs typeface="Arial"/>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endParaRPr lang="en-ZA" dirty="0"/>
          </a:p>
        </p:txBody>
      </p:sp>
    </p:spTree>
    <p:extLst>
      <p:ext uri="{BB962C8B-B14F-4D97-AF65-F5344CB8AC3E}">
        <p14:creationId xmlns:p14="http://schemas.microsoft.com/office/powerpoint/2010/main" val="7733757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Team Roles:  Doing / Acting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270</a:t>
            </a:fld>
            <a:endParaRPr lang="en-ZA" dirty="0"/>
          </a:p>
        </p:txBody>
      </p:sp>
      <p:graphicFrame>
        <p:nvGraphicFramePr>
          <p:cNvPr id="6" name="Content Placeholder 5"/>
          <p:cNvGraphicFramePr>
            <a:graphicFrameLocks noGrp="1"/>
          </p:cNvGraphicFramePr>
          <p:nvPr>
            <p:ph sz="quarter" idx="1"/>
          </p:nvPr>
        </p:nvGraphicFramePr>
        <p:xfrm>
          <a:off x="468313" y="1412875"/>
          <a:ext cx="8218488" cy="3754120"/>
        </p:xfrm>
        <a:graphic>
          <a:graphicData uri="http://schemas.openxmlformats.org/drawingml/2006/table">
            <a:tbl>
              <a:tblPr firstRow="1" bandRow="1">
                <a:tableStyleId>{5C22544A-7EE6-4342-B048-85BDC9FD1C3A}</a:tableStyleId>
              </a:tblPr>
              <a:tblGrid>
                <a:gridCol w="1943447">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042793">
                  <a:extLst>
                    <a:ext uri="{9D8B030D-6E8A-4147-A177-3AD203B41FA5}">
                      <a16:colId xmlns:a16="http://schemas.microsoft.com/office/drawing/2014/main" val="20002"/>
                    </a:ext>
                  </a:extLst>
                </a:gridCol>
              </a:tblGrid>
              <a:tr h="370840">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Overall</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Belbin Roles</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Description</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0"/>
                  </a:ext>
                </a:extLst>
              </a:tr>
              <a:tr h="370840">
                <a:tc rowSpan="3">
                  <a:txBody>
                    <a:bodyPr/>
                    <a:lstStyle/>
                    <a:p>
                      <a:pPr algn="ctr"/>
                      <a:r>
                        <a:rPr kumimoji="0" lang="en-ZA" sz="1800" kern="1200" dirty="0">
                          <a:solidFill>
                            <a:schemeClr val="dk1"/>
                          </a:solidFill>
                          <a:latin typeface="Calibri" panose="020F0502020204030204" pitchFamily="34" charset="0"/>
                          <a:ea typeface="+mn-ea"/>
                          <a:cs typeface="+mn-cs"/>
                        </a:rPr>
                        <a:t>Doing / acting</a:t>
                      </a:r>
                      <a:endParaRPr lang="en-ZA" dirty="0">
                        <a:latin typeface="Calibri" panose="020F0502020204030204" pitchFamily="34" charset="0"/>
                      </a:endParaRPr>
                    </a:p>
                  </a:txBody>
                  <a:tcPr anchor="ctr"/>
                </a:tc>
                <a:tc>
                  <a:txBody>
                    <a:bodyPr/>
                    <a:lstStyle/>
                    <a:p>
                      <a:pPr marL="38100" marR="38100">
                        <a:spcAft>
                          <a:spcPts val="0"/>
                        </a:spcAft>
                      </a:pPr>
                      <a:r>
                        <a:rPr lang="en-ZA" sz="1800" dirty="0">
                          <a:latin typeface="Calibri" panose="020F0502020204030204" pitchFamily="34" charset="0"/>
                          <a:ea typeface="SimSun"/>
                          <a:cs typeface="Calibri"/>
                        </a:rPr>
                        <a:t>Implementer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Well-organised and predictable. Takes basic ideas and makes them work in practice. Can be slow.</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1"/>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Shaper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Lots of energy and action, challenging others to move forwards. Can be insensitive.</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2"/>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Completer/Finisher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Reliably sees things through to the end, ironing out the wrinkles and ensuring everything works well. Can worry too much and not trust others.</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Team Roles:  Thinking / Problem-Solving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271</a:t>
            </a:fld>
            <a:endParaRPr lang="en-ZA" dirty="0"/>
          </a:p>
        </p:txBody>
      </p:sp>
      <p:graphicFrame>
        <p:nvGraphicFramePr>
          <p:cNvPr id="6" name="Content Placeholder 5"/>
          <p:cNvGraphicFramePr>
            <a:graphicFrameLocks noGrp="1"/>
          </p:cNvGraphicFramePr>
          <p:nvPr>
            <p:ph sz="quarter" idx="1"/>
          </p:nvPr>
        </p:nvGraphicFramePr>
        <p:xfrm>
          <a:off x="468313" y="1412875"/>
          <a:ext cx="8218488" cy="3754120"/>
        </p:xfrm>
        <a:graphic>
          <a:graphicData uri="http://schemas.openxmlformats.org/drawingml/2006/table">
            <a:tbl>
              <a:tblPr firstRow="1" bandRow="1">
                <a:tableStyleId>{5C22544A-7EE6-4342-B048-85BDC9FD1C3A}</a:tableStyleId>
              </a:tblPr>
              <a:tblGrid>
                <a:gridCol w="1943447">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042793">
                  <a:extLst>
                    <a:ext uri="{9D8B030D-6E8A-4147-A177-3AD203B41FA5}">
                      <a16:colId xmlns:a16="http://schemas.microsoft.com/office/drawing/2014/main" val="20002"/>
                    </a:ext>
                  </a:extLst>
                </a:gridCol>
              </a:tblGrid>
              <a:tr h="370840">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Overall</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Belbin Roles</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Description</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0"/>
                  </a:ext>
                </a:extLst>
              </a:tr>
              <a:tr h="370840">
                <a:tc rowSpan="3">
                  <a:txBody>
                    <a:bodyPr/>
                    <a:lstStyle/>
                    <a:p>
                      <a:pPr algn="ctr"/>
                      <a:r>
                        <a:rPr kumimoji="0" lang="en-ZA" sz="1800" kern="1200" dirty="0">
                          <a:solidFill>
                            <a:schemeClr val="dk1"/>
                          </a:solidFill>
                          <a:latin typeface="Calibri" panose="020F0502020204030204" pitchFamily="34" charset="0"/>
                          <a:ea typeface="+mn-ea"/>
                          <a:cs typeface="+mn-cs"/>
                        </a:rPr>
                        <a:t>Thinking / problem-solving</a:t>
                      </a:r>
                      <a:endParaRPr lang="en-ZA" dirty="0">
                        <a:latin typeface="Calibri" panose="020F0502020204030204" pitchFamily="34" charset="0"/>
                      </a:endParaRPr>
                    </a:p>
                  </a:txBody>
                  <a:tcPr anchor="ctr"/>
                </a:tc>
                <a:tc>
                  <a:txBody>
                    <a:bodyPr/>
                    <a:lstStyle/>
                    <a:p>
                      <a:pPr marL="38100" marR="38100">
                        <a:spcAft>
                          <a:spcPts val="0"/>
                        </a:spcAft>
                      </a:pPr>
                      <a:r>
                        <a:rPr lang="en-ZA" sz="1800" dirty="0">
                          <a:latin typeface="Calibri" panose="020F0502020204030204" pitchFamily="34" charset="0"/>
                          <a:ea typeface="SimSun"/>
                          <a:cs typeface="Calibri"/>
                        </a:rPr>
                        <a:t>Plant</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Solves difficult problems with original and creative ideas. Can be poor communicator and may ignore the details.</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1"/>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Monitor/Evaluator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Sees the big picture. Thinks carefully and accurately about things. May lack energy or ability to inspire others.</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2"/>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Specialist</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Has expert knowledge/skills in key areas and will solve many problems here. Can be disinterested in all other areas.</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Team Roles:  People / Feelings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272</a:t>
            </a:fld>
            <a:endParaRPr lang="en-ZA" dirty="0"/>
          </a:p>
        </p:txBody>
      </p:sp>
      <p:graphicFrame>
        <p:nvGraphicFramePr>
          <p:cNvPr id="6" name="Content Placeholder 5"/>
          <p:cNvGraphicFramePr>
            <a:graphicFrameLocks noGrp="1"/>
          </p:cNvGraphicFramePr>
          <p:nvPr>
            <p:ph sz="quarter" idx="1"/>
          </p:nvPr>
        </p:nvGraphicFramePr>
        <p:xfrm>
          <a:off x="468313" y="1412875"/>
          <a:ext cx="8218488" cy="4069588"/>
        </p:xfrm>
        <a:graphic>
          <a:graphicData uri="http://schemas.openxmlformats.org/drawingml/2006/table">
            <a:tbl>
              <a:tblPr firstRow="1" bandRow="1">
                <a:tableStyleId>{5C22544A-7EE6-4342-B048-85BDC9FD1C3A}</a:tableStyleId>
              </a:tblPr>
              <a:tblGrid>
                <a:gridCol w="1943447">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042793">
                  <a:extLst>
                    <a:ext uri="{9D8B030D-6E8A-4147-A177-3AD203B41FA5}">
                      <a16:colId xmlns:a16="http://schemas.microsoft.com/office/drawing/2014/main" val="20002"/>
                    </a:ext>
                  </a:extLst>
                </a:gridCol>
              </a:tblGrid>
              <a:tr h="370840">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Overall</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Belbin Roles</a:t>
                      </a:r>
                      <a:endParaRPr lang="en-ZA" sz="1800" dirty="0">
                        <a:latin typeface="Calibri" panose="020F0502020204030204" pitchFamily="34" charset="0"/>
                        <a:ea typeface="SimSun"/>
                        <a:cs typeface="Arial"/>
                      </a:endParaRPr>
                    </a:p>
                  </a:txBody>
                  <a:tcPr marL="38100" marR="38100" marT="38100" marB="38100" anchor="ctr"/>
                </a:tc>
                <a:tc>
                  <a:txBody>
                    <a:bodyPr/>
                    <a:lstStyle/>
                    <a:p>
                      <a:pPr marL="57150" marR="57150" algn="ctr">
                        <a:spcBef>
                          <a:spcPts val="225"/>
                        </a:spcBef>
                        <a:spcAft>
                          <a:spcPts val="225"/>
                        </a:spcAft>
                      </a:pPr>
                      <a:r>
                        <a:rPr lang="en-ZA" sz="1800" b="1" dirty="0">
                          <a:latin typeface="Calibri" panose="020F0502020204030204" pitchFamily="34" charset="0"/>
                          <a:ea typeface="SimSun"/>
                          <a:cs typeface="Calibri"/>
                        </a:rPr>
                        <a:t>Description</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0"/>
                  </a:ext>
                </a:extLst>
              </a:tr>
              <a:tr h="370840">
                <a:tc rowSpan="3">
                  <a:txBody>
                    <a:bodyPr/>
                    <a:lstStyle/>
                    <a:p>
                      <a:pPr algn="ctr"/>
                      <a:r>
                        <a:rPr kumimoji="0" lang="en-ZA" sz="1800" kern="1200" dirty="0">
                          <a:solidFill>
                            <a:schemeClr val="dk1"/>
                          </a:solidFill>
                          <a:latin typeface="Calibri" panose="020F0502020204030204" pitchFamily="34" charset="0"/>
                          <a:ea typeface="+mn-ea"/>
                          <a:cs typeface="+mn-cs"/>
                        </a:rPr>
                        <a:t>People / feelings</a:t>
                      </a:r>
                      <a:endParaRPr lang="en-ZA" dirty="0">
                        <a:latin typeface="Calibri" panose="020F0502020204030204" pitchFamily="34" charset="0"/>
                      </a:endParaRPr>
                    </a:p>
                  </a:txBody>
                  <a:tcPr anchor="ctr"/>
                </a:tc>
                <a:tc>
                  <a:txBody>
                    <a:bodyPr/>
                    <a:lstStyle/>
                    <a:p>
                      <a:pPr marL="38100" marR="38100">
                        <a:spcAft>
                          <a:spcPts val="0"/>
                        </a:spcAft>
                      </a:pPr>
                      <a:r>
                        <a:rPr lang="en-ZA" sz="1800" dirty="0">
                          <a:latin typeface="Calibri" panose="020F0502020204030204" pitchFamily="34" charset="0"/>
                          <a:ea typeface="SimSun"/>
                          <a:cs typeface="Calibri"/>
                        </a:rPr>
                        <a:t>Coordinator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Respected leader who helps everyone focus on their task. Can be seen as excessively controlling.</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1"/>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Team worker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Cares for individuals and the team. Good listener and works to resolve social problems. Can have problems making difficult decisions.</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2"/>
                  </a:ext>
                </a:extLst>
              </a:tr>
              <a:tr h="370840">
                <a:tc vMerge="1">
                  <a:txBody>
                    <a:bodyPr/>
                    <a:lstStyle/>
                    <a:p>
                      <a:endParaRPr lang="en-ZA" dirty="0"/>
                    </a:p>
                  </a:txBody>
                  <a:tcPr/>
                </a:tc>
                <a:tc>
                  <a:txBody>
                    <a:bodyPr/>
                    <a:lstStyle/>
                    <a:p>
                      <a:pPr marL="38100" marR="38100">
                        <a:spcAft>
                          <a:spcPts val="0"/>
                        </a:spcAft>
                      </a:pPr>
                      <a:r>
                        <a:rPr lang="en-ZA" sz="1800" dirty="0">
                          <a:latin typeface="Calibri" panose="020F0502020204030204" pitchFamily="34" charset="0"/>
                          <a:ea typeface="SimSun"/>
                          <a:cs typeface="Calibri"/>
                        </a:rPr>
                        <a:t>Resource/investigator</a:t>
                      </a:r>
                      <a:endParaRPr lang="en-ZA" sz="1800" dirty="0">
                        <a:latin typeface="Calibri" panose="020F0502020204030204" pitchFamily="34" charset="0"/>
                        <a:ea typeface="SimSun"/>
                        <a:cs typeface="Arial"/>
                      </a:endParaRPr>
                    </a:p>
                  </a:txBody>
                  <a:tcPr marL="38100" marR="38100" marT="38100" marB="38100" anchor="ctr"/>
                </a:tc>
                <a:tc>
                  <a:txBody>
                    <a:bodyPr/>
                    <a:lstStyle/>
                    <a:p>
                      <a:pPr marL="38100" marR="38100">
                        <a:lnSpc>
                          <a:spcPct val="115000"/>
                        </a:lnSpc>
                        <a:spcAft>
                          <a:spcPts val="0"/>
                        </a:spcAft>
                      </a:pPr>
                      <a:r>
                        <a:rPr lang="en-ZA" sz="1800" dirty="0">
                          <a:latin typeface="Calibri" panose="020F0502020204030204" pitchFamily="34" charset="0"/>
                          <a:ea typeface="SimSun"/>
                          <a:cs typeface="Calibri"/>
                        </a:rPr>
                        <a:t>Explores new ideas and possibilities with energy and with others. Good networker. Can be too optimistic and lose energy after the initial flush.</a:t>
                      </a:r>
                      <a:endParaRPr lang="en-ZA" sz="1800" dirty="0">
                        <a:latin typeface="Calibri" panose="020F0502020204030204" pitchFamily="34" charset="0"/>
                        <a:ea typeface="SimSun"/>
                        <a:cs typeface="Arial"/>
                      </a:endParaRPr>
                    </a:p>
                  </a:txBody>
                  <a:tcPr marL="38100" marR="38100" marT="38100" marB="381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Balanced Teams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5" name="Content Placeholder 4"/>
          <p:cNvSpPr>
            <a:spLocks noGrp="1"/>
          </p:cNvSpPr>
          <p:nvPr>
            <p:ph sz="quarter" idx="1"/>
          </p:nvPr>
        </p:nvSpPr>
        <p:spPr>
          <a:xfrm>
            <a:off x="467544" y="1413296"/>
            <a:ext cx="8219256" cy="4607992"/>
          </a:xfrm>
        </p:spPr>
        <p:txBody>
          <a:bodyPr>
            <a:normAutofit/>
          </a:bodyPr>
          <a:lstStyle/>
          <a:p>
            <a:r>
              <a:rPr lang="en-ZA" dirty="0"/>
              <a:t>To achieve the best balance, there should be: </a:t>
            </a:r>
          </a:p>
          <a:p>
            <a:pPr lvl="1"/>
            <a:r>
              <a:rPr lang="en-ZA" dirty="0"/>
              <a:t>One </a:t>
            </a:r>
            <a:r>
              <a:rPr lang="en-ZA" b="1" dirty="0"/>
              <a:t>Co-ordinator or Shaper </a:t>
            </a:r>
            <a:r>
              <a:rPr lang="en-ZA" dirty="0"/>
              <a:t>(not both) for leader. </a:t>
            </a:r>
          </a:p>
          <a:p>
            <a:pPr lvl="1"/>
            <a:r>
              <a:rPr lang="en-ZA" dirty="0"/>
              <a:t>A </a:t>
            </a:r>
            <a:r>
              <a:rPr lang="en-ZA" b="1" dirty="0"/>
              <a:t>Plant</a:t>
            </a:r>
            <a:r>
              <a:rPr lang="en-ZA" dirty="0"/>
              <a:t> to stimulate ideas. </a:t>
            </a:r>
          </a:p>
          <a:p>
            <a:pPr lvl="1"/>
            <a:r>
              <a:rPr lang="en-ZA" dirty="0"/>
              <a:t>A</a:t>
            </a:r>
            <a:r>
              <a:rPr lang="en-ZA" b="1" dirty="0"/>
              <a:t> Monitor/Evaluator </a:t>
            </a:r>
            <a:r>
              <a:rPr lang="en-ZA" dirty="0"/>
              <a:t>to maintain honesty and clarity. </a:t>
            </a:r>
          </a:p>
          <a:p>
            <a:pPr lvl="1"/>
            <a:r>
              <a:rPr lang="en-ZA" dirty="0"/>
              <a:t>One or more </a:t>
            </a:r>
            <a:r>
              <a:rPr lang="en-ZA" b="1" dirty="0"/>
              <a:t>Implementer, Team worker, Resource investigator</a:t>
            </a:r>
            <a:r>
              <a:rPr lang="en-ZA" dirty="0"/>
              <a:t> or </a:t>
            </a:r>
            <a:r>
              <a:rPr lang="en-ZA" b="1" dirty="0"/>
              <a:t>Completer/Finisher</a:t>
            </a:r>
            <a:r>
              <a:rPr lang="en-ZA" dirty="0"/>
              <a:t> to make things happen.</a:t>
            </a:r>
          </a:p>
          <a:p>
            <a:pPr>
              <a:buNone/>
            </a:pPr>
            <a:endParaRPr lang="en-ZA"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Facilitation Strategies and Procedures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5" name="Content Placeholder 4"/>
          <p:cNvSpPr>
            <a:spLocks noGrp="1"/>
          </p:cNvSpPr>
          <p:nvPr>
            <p:ph sz="quarter" idx="1"/>
          </p:nvPr>
        </p:nvSpPr>
        <p:spPr/>
        <p:txBody>
          <a:bodyPr/>
          <a:lstStyle/>
          <a:p>
            <a:r>
              <a:rPr lang="en-ZA" dirty="0"/>
              <a:t>Facilitation can be used in a variety of training situations:</a:t>
            </a:r>
          </a:p>
          <a:p>
            <a:pPr lvl="1"/>
            <a:r>
              <a:rPr lang="en-ZA" dirty="0"/>
              <a:t>The learning content to be mastered by the learners.</a:t>
            </a:r>
          </a:p>
          <a:p>
            <a:pPr lvl="1"/>
            <a:r>
              <a:rPr lang="en-ZA" dirty="0"/>
              <a:t>The level, abilities and potential of the group of learners.</a:t>
            </a:r>
          </a:p>
          <a:p>
            <a:pPr lvl="1"/>
            <a:r>
              <a:rPr lang="en-ZA" dirty="0"/>
              <a:t>The learning objectives of the training intervention.</a:t>
            </a:r>
          </a:p>
          <a:p>
            <a:pPr lvl="1"/>
            <a:endParaRPr lang="en-ZA"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Facilitation Strategies and Procedures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854997721"/>
              </p:ext>
            </p:extLst>
          </p:nvPr>
        </p:nvGraphicFramePr>
        <p:xfrm>
          <a:off x="395536" y="1397000"/>
          <a:ext cx="8208912" cy="37084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If ...</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Calibri"/>
                        </a:rPr>
                        <a:t>Then ...</a:t>
                      </a:r>
                      <a:endParaRPr kumimoji="0" lang="en-ZA" sz="1800" b="1" i="0" u="none" strike="noStrike" kern="1200" cap="none" spc="0" normalizeH="0" baseline="0" noProof="0" dirty="0">
                        <a:ln>
                          <a:noFill/>
                        </a:ln>
                        <a:solidFill>
                          <a:prstClr val="white"/>
                        </a:solidFill>
                        <a:effectLst/>
                        <a:uLnTx/>
                        <a:uFillTx/>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57132691"/>
              </p:ext>
            </p:extLst>
          </p:nvPr>
        </p:nvGraphicFramePr>
        <p:xfrm>
          <a:off x="395536" y="1772816"/>
          <a:ext cx="8208912" cy="1353312"/>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need to acquire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basic knowledge and skills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it would be better to use a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lecture</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demonstration</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or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question-and-answer</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method than to make use of facilitation. You will then simply act as an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instructor.</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3623721"/>
              </p:ext>
            </p:extLst>
          </p:nvPr>
        </p:nvGraphicFramePr>
        <p:xfrm>
          <a:off x="395536" y="3068960"/>
          <a:ext cx="8208912" cy="133477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learners are expected to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apply knowledge</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think creatively </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or to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solve problems</a:t>
                      </a:r>
                      <a:endPar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Your role will change to that of a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facilitative instructor</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Group discussions</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role plays </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and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case studies </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may be appropriate methods to use.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37165317"/>
              </p:ext>
            </p:extLst>
          </p:nvPr>
        </p:nvGraphicFramePr>
        <p:xfrm>
          <a:off x="395536" y="4365104"/>
          <a:ext cx="8208912" cy="103784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the purpose of the training session in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creative problem-solving</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on an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independent basis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your role will change to that of </a:t>
                      </a: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facilitator</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Facilitation = Learning Events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5" name="Content Placeholder 4"/>
          <p:cNvSpPr>
            <a:spLocks noGrp="1"/>
          </p:cNvSpPr>
          <p:nvPr>
            <p:ph sz="quarter" idx="1"/>
          </p:nvPr>
        </p:nvSpPr>
        <p:spPr>
          <a:xfrm>
            <a:off x="2257400" y="1556792"/>
            <a:ext cx="6275040" cy="423977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Autofit/>
          </a:bodyPr>
          <a:lstStyle/>
          <a:p>
            <a:pPr marL="701675" indent="-342900">
              <a:buFont typeface="Wingdings" pitchFamily="2" charset="2"/>
              <a:buChar char="§"/>
            </a:pPr>
            <a:r>
              <a:rPr lang="en-ZA" b="1" dirty="0"/>
              <a:t>The training methods, strategies and techniques used for facilitating learning must be responsive and spontaneous by nature. They must be responsive to ideas raised by learners and such that they can be changed and adapted to focus and refocus the group. Facilitating training methods must also be such that they spontaneously generate learning issues, learning experiences and solve problems.</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Activities and Exercises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5" name="Content Placeholder 4"/>
          <p:cNvSpPr>
            <a:spLocks noGrp="1"/>
          </p:cNvSpPr>
          <p:nvPr>
            <p:ph sz="quarter" idx="1"/>
          </p:nvPr>
        </p:nvSpPr>
        <p:spPr>
          <a:xfrm>
            <a:off x="467544" y="1413296"/>
            <a:ext cx="8219256" cy="3959920"/>
          </a:xfrm>
        </p:spPr>
        <p:txBody>
          <a:bodyPr>
            <a:noAutofit/>
          </a:bodyPr>
          <a:lstStyle/>
          <a:p>
            <a:r>
              <a:rPr lang="en-ZA" dirty="0"/>
              <a:t>There is a difference between learning activities and exercises.</a:t>
            </a:r>
          </a:p>
          <a:p>
            <a:r>
              <a:rPr lang="en-ZA" dirty="0"/>
              <a:t>The following are examples of facilitated learning activities:</a:t>
            </a:r>
          </a:p>
          <a:p>
            <a:pPr lvl="1"/>
            <a:r>
              <a:rPr lang="en-ZA" dirty="0"/>
              <a:t>Spontaneous brainstorming.</a:t>
            </a:r>
          </a:p>
          <a:p>
            <a:pPr lvl="1" fontAlgn="base"/>
            <a:r>
              <a:rPr lang="en-ZA" dirty="0"/>
              <a:t>Unplanned small-group discussions.</a:t>
            </a:r>
          </a:p>
          <a:p>
            <a:pPr lvl="1" fontAlgn="base"/>
            <a:r>
              <a:rPr lang="en-ZA" dirty="0"/>
              <a:t>On-the-spot role-play.</a:t>
            </a:r>
          </a:p>
          <a:p>
            <a:pPr lvl="1" fontAlgn="base"/>
            <a:r>
              <a:rPr lang="en-ZA" dirty="0"/>
              <a:t>Spontaneous inputs, responses and feedback by the facilitator.</a:t>
            </a:r>
          </a:p>
          <a:p>
            <a:endParaRPr lang="en-ZA"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Activities and Exercises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5" name="Content Placeholder 4"/>
          <p:cNvSpPr>
            <a:spLocks noGrp="1"/>
          </p:cNvSpPr>
          <p:nvPr>
            <p:ph sz="quarter" idx="1"/>
          </p:nvPr>
        </p:nvSpPr>
        <p:spPr>
          <a:xfrm>
            <a:off x="467544" y="1413296"/>
            <a:ext cx="8219256" cy="3671888"/>
          </a:xfrm>
        </p:spPr>
        <p:txBody>
          <a:bodyPr>
            <a:normAutofit/>
          </a:bodyPr>
          <a:lstStyle/>
          <a:p>
            <a:r>
              <a:rPr lang="en-ZA" dirty="0"/>
              <a:t>Exercises, are planned and structured beforehand:</a:t>
            </a:r>
          </a:p>
          <a:p>
            <a:pPr lvl="1"/>
            <a:r>
              <a:rPr lang="en-ZA" dirty="0"/>
              <a:t>Pre-planned role-play.</a:t>
            </a:r>
          </a:p>
          <a:p>
            <a:pPr lvl="1"/>
            <a:r>
              <a:rPr lang="en-ZA" dirty="0"/>
              <a:t>Structured simulations of job-and task-related events.</a:t>
            </a:r>
          </a:p>
          <a:p>
            <a:pPr lvl="1"/>
            <a:r>
              <a:rPr lang="en-ZA" dirty="0"/>
              <a:t>Case studies.</a:t>
            </a:r>
          </a:p>
          <a:p>
            <a:pPr lvl="1"/>
            <a:r>
              <a:rPr lang="en-ZA" dirty="0"/>
              <a:t>Structured problem solving.</a:t>
            </a:r>
          </a:p>
          <a:p>
            <a:pPr lvl="1"/>
            <a:r>
              <a:rPr lang="en-ZA" dirty="0"/>
              <a:t>Customised exercises.</a:t>
            </a:r>
          </a:p>
          <a:p>
            <a:pPr lvl="1"/>
            <a:r>
              <a:rPr lang="en-ZA" dirty="0"/>
              <a:t>Planned small-group exercises.</a:t>
            </a:r>
          </a:p>
          <a:p>
            <a:pPr lvl="1"/>
            <a:endParaRPr lang="en-ZA"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Steps to manage group exercises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767339918"/>
              </p:ext>
            </p:extLst>
          </p:nvPr>
        </p:nvGraphicFramePr>
        <p:xfrm>
          <a:off x="539552" y="1484783"/>
          <a:ext cx="8064896" cy="36576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83056">
                <a:tc>
                  <a:txBody>
                    <a:bodyPr/>
                    <a:lstStyle/>
                    <a:p>
                      <a:pPr algn="ctr"/>
                      <a:r>
                        <a:rPr lang="en-ZA" dirty="0">
                          <a:latin typeface="Calibri" panose="020F0502020204030204" pitchFamily="34" charset="0"/>
                        </a:rPr>
                        <a:t>Step</a:t>
                      </a:r>
                    </a:p>
                  </a:txBody>
                  <a:tcPr/>
                </a:tc>
                <a:tc>
                  <a:txBody>
                    <a:bodyPr/>
                    <a:lstStyle/>
                    <a:p>
                      <a:pPr algn="ctr"/>
                      <a:r>
                        <a:rPr lang="en-ZA" dirty="0">
                          <a:latin typeface="Calibri" panose="020F0502020204030204" pitchFamily="34" charset="0"/>
                        </a:rPr>
                        <a:t>Activity</a:t>
                      </a: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3334221"/>
              </p:ext>
            </p:extLst>
          </p:nvPr>
        </p:nvGraphicFramePr>
        <p:xfrm>
          <a:off x="539552" y="1844824"/>
          <a:ext cx="8064896" cy="40690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83056">
                <a:tc>
                  <a:txBody>
                    <a:bodyPr/>
                    <a:lstStyle/>
                    <a:p>
                      <a:pPr algn="ctr"/>
                      <a:r>
                        <a:rPr lang="en-ZA" b="0" dirty="0">
                          <a:solidFill>
                            <a:schemeClr val="accent1"/>
                          </a:solidFill>
                          <a:latin typeface="Calibri" panose="020F0502020204030204" pitchFamily="34" charset="0"/>
                        </a:rPr>
                        <a:t>1</a:t>
                      </a:r>
                    </a:p>
                  </a:txBody>
                  <a:tcP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Selection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0677857"/>
              </p:ext>
            </p:extLst>
          </p:nvPr>
        </p:nvGraphicFramePr>
        <p:xfrm>
          <a:off x="539552" y="2204864"/>
          <a:ext cx="8064896" cy="40690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83056">
                <a:tc>
                  <a:txBody>
                    <a:bodyPr/>
                    <a:lstStyle/>
                    <a:p>
                      <a:pPr algn="ctr"/>
                      <a:r>
                        <a:rPr lang="en-ZA" b="0" dirty="0">
                          <a:solidFill>
                            <a:schemeClr val="accent1"/>
                          </a:solidFill>
                          <a:latin typeface="Calibri" panose="020F0502020204030204" pitchFamily="34" charset="0"/>
                        </a:rPr>
                        <a:t>2</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Briefing</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27898746"/>
              </p:ext>
            </p:extLst>
          </p:nvPr>
        </p:nvGraphicFramePr>
        <p:xfrm>
          <a:off x="539552" y="2564904"/>
          <a:ext cx="8064896" cy="40690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135775">
                <a:tc>
                  <a:txBody>
                    <a:bodyPr/>
                    <a:lstStyle/>
                    <a:p>
                      <a:pPr algn="ctr"/>
                      <a:r>
                        <a:rPr lang="en-ZA" b="0" dirty="0">
                          <a:solidFill>
                            <a:schemeClr val="accent1"/>
                          </a:solidFill>
                          <a:latin typeface="Calibri" panose="020F0502020204030204" pitchFamily="34" charset="0"/>
                        </a:rPr>
                        <a:t>3</a:t>
                      </a:r>
                    </a:p>
                  </a:txBody>
                  <a:tcPr>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Managing the group work</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53849444"/>
              </p:ext>
            </p:extLst>
          </p:nvPr>
        </p:nvGraphicFramePr>
        <p:xfrm>
          <a:off x="539552" y="2924944"/>
          <a:ext cx="8064896" cy="40690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83056">
                <a:tc>
                  <a:txBody>
                    <a:bodyPr/>
                    <a:lstStyle/>
                    <a:p>
                      <a:pPr algn="ctr"/>
                      <a:r>
                        <a:rPr lang="en-ZA" b="0" dirty="0">
                          <a:solidFill>
                            <a:schemeClr val="accent1"/>
                          </a:solidFill>
                          <a:latin typeface="Calibri" panose="020F0502020204030204" pitchFamily="34" charset="0"/>
                        </a:rPr>
                        <a:t>4</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accent1"/>
                          </a:solidFill>
                          <a:effectLst/>
                          <a:uLnTx/>
                          <a:uFillTx/>
                          <a:latin typeface="Calibri" panose="020F0502020204030204" pitchFamily="34" charset="0"/>
                          <a:ea typeface="SimSun"/>
                          <a:cs typeface="Calibri"/>
                        </a:rPr>
                        <a:t>Feedback</a:t>
                      </a:r>
                      <a:endParaRPr kumimoji="0" lang="en-ZA" sz="1800" b="0" i="0" u="none" strike="noStrike" kern="1200" cap="none" spc="0" normalizeH="0" baseline="0" noProof="0" dirty="0">
                        <a:ln>
                          <a:noFill/>
                        </a:ln>
                        <a:solidFill>
                          <a:schemeClr val="accent1"/>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114538081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Selection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5" name="Content Placeholder 4"/>
          <p:cNvSpPr>
            <a:spLocks noGrp="1"/>
          </p:cNvSpPr>
          <p:nvPr>
            <p:ph sz="quarter" idx="1"/>
          </p:nvPr>
        </p:nvSpPr>
        <p:spPr>
          <a:xfrm>
            <a:off x="467544" y="1413296"/>
            <a:ext cx="8219256" cy="4103936"/>
          </a:xfrm>
        </p:spPr>
        <p:txBody>
          <a:bodyPr>
            <a:normAutofit/>
          </a:bodyPr>
          <a:lstStyle/>
          <a:p>
            <a:pPr>
              <a:buNone/>
            </a:pPr>
            <a:r>
              <a:rPr lang="en-ZA" b="1" dirty="0"/>
              <a:t>Selection</a:t>
            </a:r>
            <a:endParaRPr lang="en-ZA" dirty="0"/>
          </a:p>
          <a:p>
            <a:r>
              <a:rPr lang="en-ZA" dirty="0"/>
              <a:t>Consider the groupings of learners.</a:t>
            </a:r>
          </a:p>
          <a:p>
            <a:r>
              <a:rPr lang="en-ZA" dirty="0"/>
              <a:t>Avoid grouping very outgoing learners with quiet learners.  </a:t>
            </a:r>
          </a:p>
          <a:p>
            <a:r>
              <a:rPr lang="en-ZA" dirty="0"/>
              <a:t>Group quite learners with others that will encourage them to open up. </a:t>
            </a:r>
          </a:p>
          <a:p>
            <a:r>
              <a:rPr lang="en-ZA" dirty="0"/>
              <a:t>Mix experienced and inexperienced learners to create synergy in the group.</a:t>
            </a:r>
          </a:p>
          <a:p>
            <a:pPr>
              <a:buNone/>
            </a:pPr>
            <a:endParaRPr lang="en-ZA" sz="2800"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Briefing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5" name="Content Placeholder 4"/>
          <p:cNvSpPr>
            <a:spLocks noGrp="1"/>
          </p:cNvSpPr>
          <p:nvPr>
            <p:ph sz="quarter" idx="1"/>
          </p:nvPr>
        </p:nvSpPr>
        <p:spPr>
          <a:xfrm>
            <a:off x="467544" y="1413296"/>
            <a:ext cx="8219256" cy="4103936"/>
          </a:xfrm>
        </p:spPr>
        <p:txBody>
          <a:bodyPr>
            <a:normAutofit/>
          </a:bodyPr>
          <a:lstStyle/>
          <a:p>
            <a:pPr>
              <a:buNone/>
            </a:pPr>
            <a:r>
              <a:rPr lang="en-ZA" b="1" dirty="0"/>
              <a:t>Briefing</a:t>
            </a:r>
            <a:endParaRPr lang="en-ZA" dirty="0"/>
          </a:p>
          <a:p>
            <a:r>
              <a:rPr lang="en-ZA" dirty="0"/>
              <a:t>Be very specific about the objectives of the exercise. </a:t>
            </a:r>
          </a:p>
          <a:p>
            <a:r>
              <a:rPr lang="en-ZA" dirty="0"/>
              <a:t>Hand out the brief in writing to the learners. </a:t>
            </a:r>
          </a:p>
          <a:p>
            <a:r>
              <a:rPr lang="en-ZA" dirty="0"/>
              <a:t>Be clear on where the group are allowed to work. </a:t>
            </a:r>
          </a:p>
          <a:p>
            <a:r>
              <a:rPr lang="en-ZA" dirty="0"/>
              <a:t>What they are allowed to use. </a:t>
            </a:r>
          </a:p>
          <a:p>
            <a:r>
              <a:rPr lang="en-ZA" dirty="0"/>
              <a:t>Any time constraints.</a:t>
            </a:r>
          </a:p>
          <a:p>
            <a:endParaRPr lang="en-ZA" sz="2800"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Manage Group Work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pPr>
              <a:buNone/>
            </a:pPr>
            <a:r>
              <a:rPr lang="en-ZA" b="1" dirty="0"/>
              <a:t>Manage group work</a:t>
            </a:r>
            <a:endParaRPr lang="en-ZA" dirty="0"/>
          </a:p>
          <a:p>
            <a:r>
              <a:rPr lang="en-ZA" dirty="0"/>
              <a:t>Ensure that all the groups are on track. </a:t>
            </a:r>
          </a:p>
          <a:p>
            <a:r>
              <a:rPr lang="en-ZA" dirty="0"/>
              <a:t>Clarify any uncertainties.  </a:t>
            </a:r>
          </a:p>
          <a:p>
            <a:r>
              <a:rPr lang="en-ZA" dirty="0"/>
              <a:t>Do not to take over the exercise.</a:t>
            </a:r>
          </a:p>
          <a:p>
            <a:r>
              <a:rPr lang="en-ZA" dirty="0"/>
              <a:t>Direct groups where need be.</a:t>
            </a:r>
          </a:p>
          <a:p>
            <a:r>
              <a:rPr lang="en-ZA" dirty="0"/>
              <a:t>Encourage participation from all the learners.</a:t>
            </a:r>
          </a:p>
          <a:p>
            <a:r>
              <a:rPr lang="en-ZA" dirty="0"/>
              <a:t>Advise the groups on the time remaining. </a:t>
            </a:r>
          </a:p>
          <a:p>
            <a:r>
              <a:rPr lang="en-ZA" dirty="0"/>
              <a:t>Remind them about the feedback session.</a:t>
            </a:r>
          </a:p>
          <a:p>
            <a:endParaRPr lang="en-ZA"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5" name="Content Placeholder 4"/>
          <p:cNvSpPr>
            <a:spLocks noGrp="1"/>
          </p:cNvSpPr>
          <p:nvPr>
            <p:ph sz="quarter" idx="1"/>
          </p:nvPr>
        </p:nvSpPr>
        <p:spPr>
          <a:xfrm>
            <a:off x="467544" y="1413296"/>
            <a:ext cx="8219256" cy="3527872"/>
          </a:xfrm>
        </p:spPr>
        <p:txBody>
          <a:bodyPr>
            <a:normAutofit/>
          </a:bodyPr>
          <a:lstStyle/>
          <a:p>
            <a:pPr>
              <a:buNone/>
            </a:pPr>
            <a:r>
              <a:rPr lang="en-ZA" b="1" dirty="0"/>
              <a:t>Feedback</a:t>
            </a:r>
            <a:endParaRPr lang="en-ZA" dirty="0"/>
          </a:p>
          <a:p>
            <a:r>
              <a:rPr lang="en-ZA" b="1" dirty="0"/>
              <a:t> </a:t>
            </a:r>
            <a:r>
              <a:rPr lang="en-ZA" dirty="0"/>
              <a:t>Allow the spokesperson of each group to give feedback.</a:t>
            </a:r>
          </a:p>
          <a:p>
            <a:r>
              <a:rPr lang="en-ZA" dirty="0"/>
              <a:t>Clarify points by asking questions.</a:t>
            </a:r>
          </a:p>
          <a:p>
            <a:r>
              <a:rPr lang="en-ZA" dirty="0"/>
              <a:t>Encourage the other groups to ask questions. </a:t>
            </a:r>
          </a:p>
          <a:p>
            <a:r>
              <a:rPr lang="en-ZA" dirty="0"/>
              <a:t>Highlight the points that the group has missed. </a:t>
            </a:r>
          </a:p>
          <a:p>
            <a:r>
              <a:rPr lang="en-ZA" dirty="0"/>
              <a:t>Emphasise any key learning points.</a:t>
            </a:r>
          </a:p>
          <a:p>
            <a:endParaRPr lang="en-ZA"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5" name="Content Placeholder 4"/>
          <p:cNvSpPr>
            <a:spLocks noGrp="1"/>
          </p:cNvSpPr>
          <p:nvPr>
            <p:ph sz="quarter" idx="1"/>
          </p:nvPr>
        </p:nvSpPr>
        <p:spPr>
          <a:xfrm>
            <a:off x="2971800" y="1988840"/>
            <a:ext cx="5715000" cy="1656184"/>
          </a:xfrm>
        </p:spPr>
        <p:txBody>
          <a:bodyPr>
            <a:normAutofit/>
          </a:bodyPr>
          <a:lstStyle/>
          <a:p>
            <a:pPr fontAlgn="base" hangingPunct="0">
              <a:buFont typeface="Arial" pitchFamily="34" charset="0"/>
              <a:buChar char="•"/>
            </a:pPr>
            <a:r>
              <a:rPr lang="en-ZA" b="1" dirty="0"/>
              <a:t>Discuss problems that you have encountered in group work.</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Questioning Techniques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dirty="0"/>
              <a:t>Why do we ask questions?</a:t>
            </a:r>
          </a:p>
          <a:p>
            <a:pPr lvl="1"/>
            <a:r>
              <a:rPr lang="en-ZA" dirty="0"/>
              <a:t>To establish communication between facilitator and learners.</a:t>
            </a:r>
          </a:p>
          <a:p>
            <a:pPr lvl="1"/>
            <a:r>
              <a:rPr lang="en-ZA" dirty="0"/>
              <a:t>Keep learners involved.</a:t>
            </a:r>
          </a:p>
          <a:p>
            <a:pPr lvl="1"/>
            <a:r>
              <a:rPr lang="en-ZA" dirty="0"/>
              <a:t>Check understanding and knowledge.</a:t>
            </a:r>
          </a:p>
          <a:p>
            <a:pPr lvl="1"/>
            <a:r>
              <a:rPr lang="en-ZA" dirty="0"/>
              <a:t>Highlight key learning points.</a:t>
            </a:r>
          </a:p>
          <a:p>
            <a:pPr lvl="1"/>
            <a:r>
              <a:rPr lang="en-ZA" dirty="0"/>
              <a:t>Create interest.</a:t>
            </a:r>
          </a:p>
          <a:p>
            <a:pPr lvl="1"/>
            <a:r>
              <a:rPr lang="en-ZA" dirty="0"/>
              <a:t>Keep learners attentive.</a:t>
            </a:r>
          </a:p>
          <a:p>
            <a:pPr lvl="1"/>
            <a:r>
              <a:rPr lang="en-ZA" dirty="0"/>
              <a:t>Check the progress of the learning .</a:t>
            </a:r>
          </a:p>
          <a:p>
            <a:pPr lvl="1"/>
            <a:endParaRPr lang="en-ZA"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Questions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5" name="Content Placeholder 4"/>
          <p:cNvSpPr>
            <a:spLocks noGrp="1"/>
          </p:cNvSpPr>
          <p:nvPr>
            <p:ph sz="quarter" idx="1"/>
          </p:nvPr>
        </p:nvSpPr>
        <p:spPr>
          <a:xfrm>
            <a:off x="467544" y="1413296"/>
            <a:ext cx="8219256" cy="2807792"/>
          </a:xfrm>
        </p:spPr>
        <p:txBody>
          <a:bodyPr>
            <a:noAutofit/>
          </a:bodyPr>
          <a:lstStyle/>
          <a:p>
            <a:r>
              <a:rPr lang="en-ZA" dirty="0"/>
              <a:t>Questions to obtain clarity.  </a:t>
            </a:r>
          </a:p>
          <a:p>
            <a:r>
              <a:rPr lang="en-ZA" dirty="0"/>
              <a:t>Test questions.</a:t>
            </a:r>
          </a:p>
          <a:p>
            <a:r>
              <a:rPr lang="en-ZA" dirty="0"/>
              <a:t>Closed – ended questions.</a:t>
            </a:r>
          </a:p>
          <a:p>
            <a:r>
              <a:rPr lang="en-ZA" dirty="0"/>
              <a:t>Open ended questions.</a:t>
            </a:r>
          </a:p>
          <a:p>
            <a:r>
              <a:rPr lang="en-ZA" dirty="0"/>
              <a:t>Probing questions.</a:t>
            </a:r>
          </a:p>
          <a:p>
            <a:endParaRPr lang="en-ZA" sz="2800"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Types of Questions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5" name="Content Placeholder 4"/>
          <p:cNvSpPr>
            <a:spLocks noGrp="1"/>
          </p:cNvSpPr>
          <p:nvPr>
            <p:ph sz="quarter" idx="1"/>
          </p:nvPr>
        </p:nvSpPr>
        <p:spPr>
          <a:xfrm>
            <a:off x="2257400" y="2124160"/>
            <a:ext cx="6275040" cy="2672992"/>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701675" indent="-342900">
              <a:buFont typeface="Wingdings" pitchFamily="2" charset="2"/>
              <a:buChar char="§"/>
            </a:pPr>
            <a:r>
              <a:rPr lang="en-ZA" b="1" i="1" dirty="0"/>
              <a:t>Questions should be asked at the beginning of the session to determine what the learners know, during the session to ascertain that they understand what is being explained and at the end of the session to test their knowledge.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Questioning Technique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dirty="0"/>
              <a:t>POSE – the question to the group.</a:t>
            </a:r>
          </a:p>
          <a:p>
            <a:r>
              <a:rPr lang="en-ZA" dirty="0"/>
              <a:t>PAUSE – give the group adequate time to think about the question.</a:t>
            </a:r>
          </a:p>
          <a:p>
            <a:r>
              <a:rPr lang="en-ZA" dirty="0"/>
              <a:t>POINT – appoint a learner to answer the question.</a:t>
            </a:r>
          </a:p>
          <a:p>
            <a:endParaRPr lang="en-ZA" sz="2800"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Questioning Guidelines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dirty="0"/>
              <a:t>Make the meaning of the question clear- rephrase if necessary.</a:t>
            </a:r>
          </a:p>
          <a:p>
            <a:r>
              <a:rPr lang="en-ZA" dirty="0"/>
              <a:t>Ask in a friendly and natural way.</a:t>
            </a:r>
          </a:p>
          <a:p>
            <a:r>
              <a:rPr lang="en-ZA" dirty="0"/>
              <a:t>Do not ask questions merely to take up time.</a:t>
            </a:r>
          </a:p>
          <a:p>
            <a:r>
              <a:rPr lang="en-ZA" dirty="0"/>
              <a:t>Use questions carefully and time them appropriately.</a:t>
            </a:r>
          </a:p>
          <a:p>
            <a:r>
              <a:rPr lang="en-ZA" dirty="0"/>
              <a:t>Do not ask questions that are too difficult.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172054131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Questioning Guidelines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5" name="Content Placeholder 4"/>
          <p:cNvSpPr>
            <a:spLocks noGrp="1"/>
          </p:cNvSpPr>
          <p:nvPr>
            <p:ph sz="quarter" idx="1"/>
          </p:nvPr>
        </p:nvSpPr>
        <p:spPr>
          <a:xfrm>
            <a:off x="467544" y="1413296"/>
            <a:ext cx="8219256" cy="4103936"/>
          </a:xfrm>
        </p:spPr>
        <p:txBody>
          <a:bodyPr>
            <a:normAutofit/>
          </a:bodyPr>
          <a:lstStyle/>
          <a:p>
            <a:r>
              <a:rPr lang="en-ZA" dirty="0"/>
              <a:t>Correct answers immediately. </a:t>
            </a:r>
          </a:p>
          <a:p>
            <a:r>
              <a:rPr lang="en-ZA" dirty="0"/>
              <a:t>Involve the whole group.</a:t>
            </a:r>
          </a:p>
          <a:p>
            <a:r>
              <a:rPr lang="en-ZA" dirty="0"/>
              <a:t>Include one main thought in each question.</a:t>
            </a:r>
          </a:p>
          <a:p>
            <a:r>
              <a:rPr lang="en-ZA" dirty="0"/>
              <a:t>Know the answer.</a:t>
            </a:r>
          </a:p>
          <a:p>
            <a:endParaRPr lang="en-ZA"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What NOT to do During Questioning</a:t>
            </a:r>
            <a:br>
              <a:rPr lang="en-ZA" dirty="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dirty="0"/>
              <a:t>Interrogate people.</a:t>
            </a:r>
          </a:p>
          <a:p>
            <a:r>
              <a:rPr lang="en-ZA" dirty="0"/>
              <a:t>Embarrass people.</a:t>
            </a:r>
          </a:p>
          <a:p>
            <a:r>
              <a:rPr lang="en-ZA" dirty="0"/>
              <a:t>Trick people.</a:t>
            </a:r>
          </a:p>
          <a:p>
            <a:r>
              <a:rPr lang="en-ZA" dirty="0"/>
              <a:t>Get side-tracked by answers.</a:t>
            </a:r>
          </a:p>
          <a:p>
            <a:r>
              <a:rPr lang="en-ZA" dirty="0"/>
              <a:t>Ask questions with more than one correct answer.</a:t>
            </a:r>
          </a:p>
          <a:p>
            <a:r>
              <a:rPr lang="en-ZA" dirty="0"/>
              <a:t>Answer your own questions.</a:t>
            </a:r>
          </a:p>
          <a:p>
            <a:r>
              <a:rPr lang="en-ZA" dirty="0"/>
              <a:t>Ask more than one question at a time.</a:t>
            </a:r>
          </a:p>
          <a:p>
            <a:r>
              <a:rPr lang="en-ZA" dirty="0"/>
              <a:t>Ask questions with a "yes" or "no" answer.</a:t>
            </a:r>
          </a:p>
          <a:p>
            <a:endParaRPr lang="en-ZA"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Dealing with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5" name="Content Placeholder 4"/>
          <p:cNvSpPr>
            <a:spLocks noGrp="1"/>
          </p:cNvSpPr>
          <p:nvPr>
            <p:ph sz="quarter" idx="1"/>
          </p:nvPr>
        </p:nvSpPr>
        <p:spPr>
          <a:xfrm>
            <a:off x="467544" y="1413296"/>
            <a:ext cx="8219256" cy="3239840"/>
          </a:xfrm>
        </p:spPr>
        <p:txBody>
          <a:bodyPr>
            <a:normAutofit/>
          </a:bodyPr>
          <a:lstStyle/>
          <a:p>
            <a:r>
              <a:rPr lang="en-ZA" dirty="0"/>
              <a:t>The following strategy can assist in dealing with most questions:</a:t>
            </a:r>
          </a:p>
          <a:p>
            <a:pPr lvl="1"/>
            <a:r>
              <a:rPr lang="en-ZA" dirty="0"/>
              <a:t>Ask for questions.</a:t>
            </a:r>
          </a:p>
          <a:p>
            <a:pPr lvl="1"/>
            <a:r>
              <a:rPr lang="en-ZA" dirty="0"/>
              <a:t>Check for understanding.</a:t>
            </a:r>
          </a:p>
          <a:p>
            <a:pPr lvl="1"/>
            <a:r>
              <a:rPr lang="en-ZA" dirty="0"/>
              <a:t>Keep your answer to the point.</a:t>
            </a:r>
          </a:p>
          <a:p>
            <a:pPr lvl="1"/>
            <a:r>
              <a:rPr lang="en-ZA" dirty="0"/>
              <a:t>State your position.</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Progress - 1</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5" name="Content Placeholder 4"/>
          <p:cNvSpPr>
            <a:spLocks noGrp="1"/>
          </p:cNvSpPr>
          <p:nvPr>
            <p:ph sz="quarter" idx="1"/>
          </p:nvPr>
        </p:nvSpPr>
        <p:spPr>
          <a:xfrm>
            <a:off x="2257400" y="2124160"/>
            <a:ext cx="6275040" cy="252897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b="1" i="1" dirty="0"/>
              <a:t>To evaluate the effectiveness of your training intervention, you must continuously monitor the learner’s progress during the exercise. Modify your approach if required to improve upon future sessions.</a:t>
            </a:r>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Progress - 2</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5" name="Content Placeholder 4"/>
          <p:cNvSpPr>
            <a:spLocks noGrp="1"/>
          </p:cNvSpPr>
          <p:nvPr>
            <p:ph sz="quarter" idx="1"/>
          </p:nvPr>
        </p:nvSpPr>
        <p:spPr>
          <a:xfrm>
            <a:off x="467544" y="1413296"/>
            <a:ext cx="8219256" cy="3455864"/>
          </a:xfrm>
        </p:spPr>
        <p:txBody>
          <a:bodyPr>
            <a:normAutofit/>
          </a:bodyPr>
          <a:lstStyle/>
          <a:p>
            <a:r>
              <a:rPr lang="en-ZA" dirty="0"/>
              <a:t>Drills, written tests, feedback from peers and mentors are all instrumental in assessing the learner’s progress.</a:t>
            </a:r>
          </a:p>
          <a:p>
            <a:r>
              <a:rPr lang="en-ZA" dirty="0"/>
              <a:t>Formative assessments will assist both the facilitator and the learner to ensure readiness for the final summative assessment.</a:t>
            </a:r>
          </a:p>
          <a:p>
            <a:r>
              <a:rPr lang="en-ZA" dirty="0"/>
              <a:t>Facilitator needs to monitor constantly to ensure the success of the learning intervention.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Discussion</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5" name="Content Placeholder 4"/>
          <p:cNvSpPr>
            <a:spLocks noGrp="1"/>
          </p:cNvSpPr>
          <p:nvPr>
            <p:ph sz="quarter" idx="1"/>
          </p:nvPr>
        </p:nvSpPr>
        <p:spPr>
          <a:xfrm>
            <a:off x="2971800" y="1988840"/>
            <a:ext cx="5715000" cy="2088232"/>
          </a:xfrm>
        </p:spPr>
        <p:txBody>
          <a:bodyPr>
            <a:normAutofit/>
          </a:bodyPr>
          <a:lstStyle/>
          <a:p>
            <a:pPr fontAlgn="base" hangingPunct="0">
              <a:buFont typeface="Arial" pitchFamily="34" charset="0"/>
              <a:buChar char="•"/>
            </a:pPr>
            <a:r>
              <a:rPr lang="en-ZA" b="1" dirty="0"/>
              <a:t>Identify different activities that will help you monitor the progress of learners. </a:t>
            </a:r>
          </a:p>
          <a:p>
            <a:pPr fontAlgn="base" hangingPunct="0">
              <a:buFont typeface="Arial" pitchFamily="34" charset="0"/>
              <a:buChar char="•"/>
            </a:pPr>
            <a:r>
              <a:rPr lang="en-ZA" b="1" dirty="0"/>
              <a:t>Make a list of these for use in your own facilitation.</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Facilitator Training Programme</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3:</a:t>
            </a:r>
            <a:br>
              <a:rPr lang="en-US" sz="4400" dirty="0"/>
            </a:br>
            <a:r>
              <a:rPr lang="en-US" sz="4400" dirty="0"/>
              <a:t>Evaluate Learning and Facilitation</a:t>
            </a:r>
            <a:endParaRPr lang="en-ZA" sz="4400" dirty="0"/>
          </a:p>
          <a:p>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296</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Discussion</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5" name="Content Placeholder 4"/>
          <p:cNvSpPr>
            <a:spLocks noGrp="1"/>
          </p:cNvSpPr>
          <p:nvPr>
            <p:ph sz="quarter" idx="1"/>
          </p:nvPr>
        </p:nvSpPr>
        <p:spPr>
          <a:xfrm>
            <a:off x="2971800" y="1988840"/>
            <a:ext cx="5715000" cy="2664296"/>
          </a:xfrm>
        </p:spPr>
        <p:txBody>
          <a:bodyPr>
            <a:normAutofit/>
          </a:bodyPr>
          <a:lstStyle/>
          <a:p>
            <a:pPr fontAlgn="base" hangingPunct="0">
              <a:buFont typeface="Arial" pitchFamily="34" charset="0"/>
              <a:buChar char="•"/>
            </a:pPr>
            <a:r>
              <a:rPr lang="en-ZA" b="1" dirty="0"/>
              <a:t>What types of feedback needs to be obtained from learners and stakeholders?</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Feedback from Learners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r>
              <a:rPr lang="en-ZA" dirty="0"/>
              <a:t>Feedback on the following aspects:</a:t>
            </a:r>
          </a:p>
          <a:p>
            <a:pPr lvl="1"/>
            <a:r>
              <a:rPr lang="en-ZA" dirty="0"/>
              <a:t>The content of the programme.</a:t>
            </a:r>
          </a:p>
          <a:p>
            <a:pPr lvl="1"/>
            <a:r>
              <a:rPr lang="en-ZA" dirty="0"/>
              <a:t>The processes followed.</a:t>
            </a:r>
          </a:p>
          <a:p>
            <a:pPr lvl="1"/>
            <a:r>
              <a:rPr lang="en-ZA" dirty="0"/>
              <a:t>The facilitator.</a:t>
            </a:r>
          </a:p>
          <a:p>
            <a:pPr lvl="1"/>
            <a:r>
              <a:rPr lang="en-ZA" dirty="0"/>
              <a:t>Administration.</a:t>
            </a:r>
          </a:p>
          <a:p>
            <a:pPr lvl="1"/>
            <a:r>
              <a:rPr lang="en-ZA" dirty="0"/>
              <a:t>The venue.</a:t>
            </a:r>
          </a:p>
          <a:p>
            <a:pPr lvl="1"/>
            <a:r>
              <a:rPr lang="en-ZA" dirty="0"/>
              <a:t>The extent to which the interventions addressed the initially identified training and development needs.</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Discussion</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5" name="Content Placeholder 4"/>
          <p:cNvSpPr>
            <a:spLocks noGrp="1"/>
          </p:cNvSpPr>
          <p:nvPr>
            <p:ph sz="quarter" idx="1"/>
          </p:nvPr>
        </p:nvSpPr>
        <p:spPr>
          <a:xfrm>
            <a:off x="2971800" y="1988840"/>
            <a:ext cx="5715000" cy="1440160"/>
          </a:xfrm>
        </p:spPr>
        <p:txBody>
          <a:bodyPr>
            <a:normAutofit/>
          </a:bodyPr>
          <a:lstStyle/>
          <a:p>
            <a:pPr fontAlgn="base" hangingPunct="0">
              <a:buFont typeface="Arial" pitchFamily="34" charset="0"/>
              <a:buChar char="•"/>
            </a:pPr>
            <a:r>
              <a:rPr lang="en-ZA" b="1" dirty="0"/>
              <a:t>How and where can you obtain feedback about the impact the training intervention had on work performance?</a:t>
            </a:r>
          </a:p>
          <a:p>
            <a:endParaRPr lang="en-ZA" dirty="0"/>
          </a:p>
        </p:txBody>
      </p:sp>
      <p:grpSp>
        <p:nvGrpSpPr>
          <p:cNvPr id="2"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219192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Facilitator Training Programme</a:t>
            </a:r>
          </a:p>
        </p:txBody>
      </p:sp>
      <p:sp>
        <p:nvSpPr>
          <p:cNvPr id="3" name="Text Placeholder 2"/>
          <p:cNvSpPr>
            <a:spLocks noGrp="1"/>
          </p:cNvSpPr>
          <p:nvPr>
            <p:ph type="body" idx="1"/>
          </p:nvPr>
        </p:nvSpPr>
        <p:spPr/>
        <p:txBody>
          <a:bodyPr>
            <a:noAutofit/>
          </a:bodyPr>
          <a:lstStyle/>
          <a:p>
            <a:r>
              <a:rPr lang="en-US" sz="4000" dirty="0"/>
              <a:t>Study Unit 1:</a:t>
            </a:r>
            <a:br>
              <a:rPr lang="en-US" sz="4000" dirty="0"/>
            </a:br>
            <a:r>
              <a:rPr lang="en-US" sz="4000" dirty="0"/>
              <a:t>Plan and Prepare for Facilitation</a:t>
            </a:r>
            <a:endParaRPr lang="en-ZA" sz="40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30</a:t>
            </a:fld>
            <a:endParaRPr lang="en-ZA" dirty="0"/>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300</a:t>
            </a:fld>
            <a:endParaRPr lang="en-ZA"/>
          </a:p>
        </p:txBody>
      </p:sp>
      <p:sp>
        <p:nvSpPr>
          <p:cNvPr id="8" name="Content Placeholder 4"/>
          <p:cNvSpPr txBox="1">
            <a:spLocks/>
          </p:cNvSpPr>
          <p:nvPr/>
        </p:nvSpPr>
        <p:spPr>
          <a:xfrm>
            <a:off x="2185392" y="2060848"/>
            <a:ext cx="6275040" cy="1836204"/>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000" b="1" i="1" dirty="0">
                <a:solidFill>
                  <a:srgbClr val="008080"/>
                </a:solidFill>
                <a:latin typeface="Calibri" panose="020F0502020204030204" pitchFamily="34" charset="0"/>
              </a:rPr>
              <a:t>Do Formative </a:t>
            </a:r>
            <a:r>
              <a:rPr lang="en-ZA" sz="2400" b="1" i="1" dirty="0">
                <a:solidFill>
                  <a:srgbClr val="008080"/>
                </a:solidFill>
                <a:latin typeface="Calibri" panose="020F0502020204030204" pitchFamily="34" charset="0"/>
              </a:rPr>
              <a:t>assessment</a:t>
            </a:r>
            <a:r>
              <a:rPr lang="en-ZA" sz="2000" b="1" i="1" dirty="0">
                <a:solidFill>
                  <a:srgbClr val="008080"/>
                </a:solidFill>
                <a:latin typeface="Calibri" panose="020F0502020204030204" pitchFamily="34" charset="0"/>
              </a:rPr>
              <a:t> Activity 3.1 in your PoE.</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 for Improvement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301</a:t>
            </a:fld>
            <a:endParaRPr lang="en-ZA" dirty="0"/>
          </a:p>
        </p:txBody>
      </p:sp>
      <p:sp>
        <p:nvSpPr>
          <p:cNvPr id="5" name="Content Placeholder 4"/>
          <p:cNvSpPr>
            <a:spLocks noGrp="1"/>
          </p:cNvSpPr>
          <p:nvPr>
            <p:ph sz="quarter" idx="1"/>
          </p:nvPr>
        </p:nvSpPr>
        <p:spPr/>
        <p:txBody>
          <a:bodyPr>
            <a:normAutofit/>
          </a:bodyPr>
          <a:lstStyle/>
          <a:p>
            <a:r>
              <a:rPr lang="en-ZA" dirty="0"/>
              <a:t> Recommendations for improvement</a:t>
            </a:r>
          </a:p>
          <a:p>
            <a:pPr lvl="1"/>
            <a:r>
              <a:rPr lang="en-ZA" dirty="0"/>
              <a:t>One of the desired outcomes of any evaluation process is improvement.</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 for Improvement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5" name="Content Placeholder 4"/>
          <p:cNvSpPr>
            <a:spLocks noGrp="1"/>
          </p:cNvSpPr>
          <p:nvPr>
            <p:ph sz="quarter" idx="1"/>
          </p:nvPr>
        </p:nvSpPr>
        <p:spPr>
          <a:xfrm>
            <a:off x="2257400" y="2124160"/>
            <a:ext cx="6275040" cy="180889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indent="-342900">
              <a:buFont typeface="Wingdings" pitchFamily="2" charset="2"/>
              <a:buChar char="§"/>
            </a:pPr>
            <a:r>
              <a:rPr lang="en-ZA" i="1" dirty="0"/>
              <a:t>The suggestions for improvement should be based on learners’ feedback on the learning intervention</a:t>
            </a:r>
            <a:endParaRPr lang="en-ZA" sz="2800" i="1" dirty="0"/>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Self-assessment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5" name="Content Placeholder 4"/>
          <p:cNvSpPr>
            <a:spLocks noGrp="1"/>
          </p:cNvSpPr>
          <p:nvPr>
            <p:ph sz="quarter" idx="1"/>
          </p:nvPr>
        </p:nvSpPr>
        <p:spPr>
          <a:xfrm>
            <a:off x="467544" y="1484784"/>
            <a:ext cx="8219256" cy="4032448"/>
          </a:xfrm>
        </p:spPr>
        <p:txBody>
          <a:bodyPr>
            <a:normAutofit/>
          </a:bodyPr>
          <a:lstStyle/>
          <a:p>
            <a:r>
              <a:rPr lang="en-ZA" dirty="0"/>
              <a:t>Facilitator needs to ask</a:t>
            </a:r>
          </a:p>
          <a:p>
            <a:pPr lvl="1"/>
            <a:r>
              <a:rPr lang="en-ZA" dirty="0"/>
              <a:t>Was the training delivered effectively?</a:t>
            </a:r>
          </a:p>
          <a:p>
            <a:pPr lvl="1"/>
            <a:r>
              <a:rPr lang="en-ZA" dirty="0"/>
              <a:t>What part of the training could have been delivered in a more effective way?</a:t>
            </a:r>
          </a:p>
          <a:p>
            <a:pPr lvl="1"/>
            <a:r>
              <a:rPr lang="en-ZA" dirty="0"/>
              <a:t>Did I do sufficient planning?</a:t>
            </a:r>
          </a:p>
          <a:p>
            <a:pPr lvl="1"/>
            <a:r>
              <a:rPr lang="en-ZA" dirty="0"/>
              <a:t>Did I take the learners’ special needs and learning style into account?</a:t>
            </a:r>
          </a:p>
          <a:p>
            <a:pPr lvl="1"/>
            <a:r>
              <a:rPr lang="en-ZA" dirty="0"/>
              <a:t>Did I conform to all legislative and safety requirements?</a:t>
            </a:r>
          </a:p>
          <a:p>
            <a:pPr lvl="1"/>
            <a:endParaRPr lang="en-ZA"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Self-assessment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304</a:t>
            </a:fld>
            <a:endParaRPr lang="en-ZA" dirty="0"/>
          </a:p>
        </p:txBody>
      </p:sp>
      <p:sp>
        <p:nvSpPr>
          <p:cNvPr id="5" name="Content Placeholder 4"/>
          <p:cNvSpPr>
            <a:spLocks noGrp="1"/>
          </p:cNvSpPr>
          <p:nvPr>
            <p:ph sz="quarter" idx="1"/>
          </p:nvPr>
        </p:nvSpPr>
        <p:spPr>
          <a:xfrm>
            <a:off x="2257400" y="2124160"/>
            <a:ext cx="6275040" cy="3393072"/>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indent="-342900">
              <a:buFont typeface="Wingdings" pitchFamily="2" charset="2"/>
              <a:buChar char="§"/>
            </a:pPr>
            <a:r>
              <a:rPr lang="en-ZA" i="1" dirty="0"/>
              <a:t>Make a list of the possible improvements and keep them for use when planning your next session.  Remember that the goal of continuous improvement, does not only apply to the learners, but also to you, their facilitator.</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305</a:t>
            </a:fld>
            <a:endParaRPr lang="en-ZA"/>
          </a:p>
        </p:txBody>
      </p:sp>
      <p:sp>
        <p:nvSpPr>
          <p:cNvPr id="8" name="Content Placeholder 4"/>
          <p:cNvSpPr txBox="1">
            <a:spLocks/>
          </p:cNvSpPr>
          <p:nvPr/>
        </p:nvSpPr>
        <p:spPr>
          <a:xfrm>
            <a:off x="2185392" y="2060848"/>
            <a:ext cx="6275040" cy="230425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85725" lvl="0">
              <a:spcBef>
                <a:spcPts val="580"/>
              </a:spcBef>
              <a:buClr>
                <a:schemeClr val="accent1"/>
              </a:buClr>
              <a:buSzPct val="85000"/>
            </a:pPr>
            <a:r>
              <a:rPr lang="en-ZA" sz="2400" b="1" i="1" dirty="0">
                <a:solidFill>
                  <a:srgbClr val="008080"/>
                </a:solidFill>
                <a:latin typeface="Calibri" panose="020F0502020204030204" pitchFamily="34" charset="0"/>
              </a:rPr>
              <a:t>Do Formative Assessment Activity 3</a:t>
            </a: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facilitate means …</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To facilitate means to make easy.  Learning facilitation is a process of helping and guiding individuals or groups to learn.</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Facilitation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r>
              <a:rPr lang="en-ZA" sz="2400" dirty="0"/>
              <a:t>Learning facilitation  allows  learning opportunities and a learning environment which are created allowing the learners gain knowledge and skills by means of creative thinking and problem solving.</a:t>
            </a:r>
          </a:p>
          <a:p>
            <a:r>
              <a:rPr lang="en-ZA" sz="2400" dirty="0"/>
              <a:t>Facilitation can either be done </a:t>
            </a:r>
            <a:r>
              <a:rPr lang="en-ZA" sz="2400" b="1" dirty="0"/>
              <a:t>individually or in a group</a:t>
            </a:r>
            <a:r>
              <a:rPr lang="en-ZA" sz="2400" dirty="0"/>
              <a:t>.</a:t>
            </a:r>
          </a:p>
          <a:p>
            <a:endParaRPr lang="en-ZA" sz="2400" dirty="0"/>
          </a:p>
        </p:txBody>
      </p:sp>
      <p:pic>
        <p:nvPicPr>
          <p:cNvPr id="6" name="il_fi" descr="ari_is_facilitating_shira_golding_c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382" y="3573016"/>
            <a:ext cx="273558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Individual / Group Learning Facilitation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a:solidFill>
            <a:schemeClr val="bg1">
              <a:lumMod val="50000"/>
            </a:schemeClr>
          </a:solidFill>
        </p:spPr>
        <p:txBody>
          <a:bodyPr>
            <a:normAutofit/>
          </a:bodyPr>
          <a:lstStyle/>
          <a:p>
            <a:r>
              <a:rPr lang="en-ZA" sz="2400" b="1" i="1" u="sng" dirty="0">
                <a:solidFill>
                  <a:schemeClr val="bg1"/>
                </a:solidFill>
              </a:rPr>
              <a:t>Individual learning facilitation</a:t>
            </a:r>
            <a:r>
              <a:rPr lang="en-ZA" sz="2400" b="1" i="1" dirty="0">
                <a:solidFill>
                  <a:schemeClr val="bg1"/>
                </a:solidFill>
              </a:rPr>
              <a:t> can be described as guided interventions that enable individual learning needs to be satisfied.</a:t>
            </a:r>
          </a:p>
        </p:txBody>
      </p:sp>
      <p:sp>
        <p:nvSpPr>
          <p:cNvPr id="13" name="Content Placeholder 12"/>
          <p:cNvSpPr>
            <a:spLocks noGrp="1"/>
          </p:cNvSpPr>
          <p:nvPr>
            <p:ph sz="quarter" idx="2"/>
          </p:nvPr>
        </p:nvSpPr>
        <p:spPr>
          <a:solidFill>
            <a:schemeClr val="bg1">
              <a:lumMod val="50000"/>
            </a:schemeClr>
          </a:solidFill>
        </p:spPr>
        <p:txBody>
          <a:bodyPr>
            <a:normAutofit/>
          </a:bodyPr>
          <a:lstStyle/>
          <a:p>
            <a:r>
              <a:rPr lang="en-ZA" sz="2400" b="1" i="1" u="sng" dirty="0">
                <a:solidFill>
                  <a:schemeClr val="bg1"/>
                </a:solidFill>
              </a:rPr>
              <a:t>Group learning facilitation</a:t>
            </a:r>
            <a:br>
              <a:rPr lang="en-ZA" sz="2400" b="1" i="1" u="sng" dirty="0">
                <a:solidFill>
                  <a:schemeClr val="bg1"/>
                </a:solidFill>
              </a:rPr>
            </a:br>
            <a:r>
              <a:rPr lang="en-ZA" sz="2400" b="1" i="1" dirty="0">
                <a:solidFill>
                  <a:schemeClr val="bg1"/>
                </a:solidFill>
              </a:rPr>
              <a:t>is guided interventions that enable individuals and / or groups to learn in a group context.</a:t>
            </a:r>
            <a:endParaRPr lang="en-ZA" sz="2400" dirty="0">
              <a:solidFill>
                <a:schemeClr val="bg1"/>
              </a:solidFill>
            </a:endParaRPr>
          </a:p>
          <a:p>
            <a:endParaRPr lang="en-ZA" sz="2400" dirty="0">
              <a:solidFill>
                <a:schemeClr val="bg1"/>
              </a:solidFill>
            </a:endParaRPr>
          </a:p>
        </p:txBody>
      </p:sp>
      <p:pic>
        <p:nvPicPr>
          <p:cNvPr id="1028" name="Picture 4" descr="C:\Users\Engela\AppData\Local\Microsoft\Windows\Temporary Internet Files\Content.IE5\FYCXXG0K\MP900439562[1].jpg"/>
          <p:cNvPicPr>
            <a:picLocks noChangeAspect="1" noChangeArrowheads="1"/>
          </p:cNvPicPr>
          <p:nvPr/>
        </p:nvPicPr>
        <p:blipFill>
          <a:blip r:embed="rId2" cstate="print"/>
          <a:srcRect/>
          <a:stretch>
            <a:fillRect/>
          </a:stretch>
        </p:blipFill>
        <p:spPr bwMode="auto">
          <a:xfrm>
            <a:off x="1698538" y="4005064"/>
            <a:ext cx="1498013" cy="1963688"/>
          </a:xfrm>
          <a:prstGeom prst="rect">
            <a:avLst/>
          </a:prstGeom>
          <a:noFill/>
        </p:spPr>
      </p:pic>
      <p:pic>
        <p:nvPicPr>
          <p:cNvPr id="1029" name="Picture 5" descr="C:\Users\Engela\AppData\Local\Microsoft\Windows\Temporary Internet Files\Content.IE5\VHC48FLH\MP900439560[1].jpg"/>
          <p:cNvPicPr>
            <a:picLocks noChangeAspect="1" noChangeArrowheads="1"/>
          </p:cNvPicPr>
          <p:nvPr/>
        </p:nvPicPr>
        <p:blipFill>
          <a:blip r:embed="rId3" cstate="print"/>
          <a:srcRect/>
          <a:stretch>
            <a:fillRect/>
          </a:stretch>
        </p:blipFill>
        <p:spPr bwMode="auto">
          <a:xfrm>
            <a:off x="5329201" y="4149080"/>
            <a:ext cx="2733630" cy="1825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Learning Facilitation = Learning Events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a:xfrm>
            <a:off x="2257400" y="2124160"/>
            <a:ext cx="6275040" cy="296102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indent="-342900">
              <a:buFont typeface="Wingdings" pitchFamily="2" charset="2"/>
              <a:buChar char="§"/>
            </a:pPr>
            <a:r>
              <a:rPr lang="en-ZA" sz="2000" b="1" i="1" dirty="0"/>
              <a:t>In the context of learning facilitation can be described as a series of learning events in which learners become aware of significant aspects or issues of a training programme (information on a subject / problem) and of their ability or preparedness to deal with these issues (master the learning contents / solve the problem) and in which they react effectively to such awareness (learn).</a:t>
            </a:r>
          </a:p>
        </p:txBody>
      </p:sp>
      <p:pic>
        <p:nvPicPr>
          <p:cNvPr id="7" name="Picture 6" descr="ec_i_remember_2.gif"/>
          <p:cNvPicPr/>
          <p:nvPr/>
        </p:nvPicPr>
        <p:blipFill>
          <a:blip r:embed="rId2" cstate="print"/>
          <a:stretch>
            <a:fillRect/>
          </a:stretch>
        </p:blipFill>
        <p:spPr>
          <a:xfrm>
            <a:off x="507148" y="1556792"/>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Identifying Learning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sp>
        <p:nvSpPr>
          <p:cNvPr id="5" name="Content Placeholder 4"/>
          <p:cNvSpPr>
            <a:spLocks noGrp="1"/>
          </p:cNvSpPr>
          <p:nvPr>
            <p:ph sz="quarter" idx="1"/>
          </p:nvPr>
        </p:nvSpPr>
        <p:spPr/>
        <p:txBody>
          <a:bodyPr/>
          <a:lstStyle/>
          <a:p>
            <a:r>
              <a:rPr lang="en-ZA" sz="2400" dirty="0"/>
              <a:t>When planning and preparing for facilitation, the learners and the learning needs should be analysed.</a:t>
            </a:r>
          </a:p>
          <a:p>
            <a:r>
              <a:rPr lang="en-ZA" sz="2400" dirty="0"/>
              <a:t>Analysis reveals:</a:t>
            </a:r>
          </a:p>
          <a:p>
            <a:pPr lvl="1"/>
            <a:r>
              <a:rPr lang="en-ZA" dirty="0"/>
              <a:t>Outcomes to be achieved.</a:t>
            </a:r>
          </a:p>
          <a:p>
            <a:pPr lvl="1"/>
            <a:r>
              <a:rPr lang="en-ZA" dirty="0"/>
              <a:t>Key elements required to meet outcomes.</a:t>
            </a:r>
          </a:p>
          <a:p>
            <a:r>
              <a:rPr lang="en-ZA" sz="2400" dirty="0"/>
              <a:t>Learning outcomes should be confirmed to meet stakeholder</a:t>
            </a:r>
            <a:br>
              <a:rPr lang="en-ZA" sz="2400" dirty="0"/>
            </a:br>
            <a:r>
              <a:rPr lang="en-ZA" sz="2400" dirty="0"/>
              <a:t>objectives.</a:t>
            </a:r>
          </a:p>
          <a:p>
            <a:endParaRPr lang="en-ZA" dirty="0"/>
          </a:p>
        </p:txBody>
      </p:sp>
      <p:pic>
        <p:nvPicPr>
          <p:cNvPr id="1032" name="Picture 8" descr="C:\Users\Engela\AppData\Local\Microsoft\Windows\Temporary Internet Files\Content.IE5\752DLS5U\MP900316389[1].jpg"/>
          <p:cNvPicPr>
            <a:picLocks noChangeAspect="1" noChangeArrowheads="1"/>
          </p:cNvPicPr>
          <p:nvPr/>
        </p:nvPicPr>
        <p:blipFill>
          <a:blip r:embed="rId2" cstate="print"/>
          <a:srcRect/>
          <a:stretch>
            <a:fillRect/>
          </a:stretch>
        </p:blipFill>
        <p:spPr bwMode="auto">
          <a:xfrm>
            <a:off x="6084168" y="4392116"/>
            <a:ext cx="2436057" cy="1701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ZA" dirty="0"/>
              <a:t>Process Overview</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36</a:t>
            </a:fld>
            <a:endParaRPr lang="en-ZA" dirty="0"/>
          </a:p>
        </p:txBody>
      </p:sp>
      <p:sp>
        <p:nvSpPr>
          <p:cNvPr id="8" name="Content Placeholder 7"/>
          <p:cNvSpPr>
            <a:spLocks noGrp="1"/>
          </p:cNvSpPr>
          <p:nvPr>
            <p:ph sz="quarter" idx="1"/>
          </p:nvPr>
        </p:nvSpPr>
        <p:spPr>
          <a:xfrm>
            <a:off x="467544" y="1196752"/>
            <a:ext cx="8219256" cy="4680000"/>
          </a:xfrm>
        </p:spPr>
        <p:txBody>
          <a:bodyPr>
            <a:normAutofit/>
          </a:bodyPr>
          <a:lstStyle/>
          <a:p>
            <a:r>
              <a:rPr lang="en-ZA" sz="2000" dirty="0"/>
              <a:t>The same basic process is followed for both individual learning facilitation and group learning facilitation. This steps in this process is shown below:</a:t>
            </a:r>
          </a:p>
          <a:p>
            <a:endParaRPr lang="en-ZA" sz="2000" dirty="0"/>
          </a:p>
        </p:txBody>
      </p:sp>
      <p:graphicFrame>
        <p:nvGraphicFramePr>
          <p:cNvPr id="9" name="Diagram 8"/>
          <p:cNvGraphicFramePr/>
          <p:nvPr/>
        </p:nvGraphicFramePr>
        <p:xfrm>
          <a:off x="1500336"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Discuss</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a:xfrm>
            <a:off x="2971800" y="1988840"/>
            <a:ext cx="5715000" cy="1800200"/>
          </a:xfrm>
        </p:spPr>
        <p:txBody>
          <a:bodyPr>
            <a:normAutofit fontScale="92500"/>
          </a:bodyPr>
          <a:lstStyle/>
          <a:p>
            <a:pPr fontAlgn="base" hangingPunct="0"/>
            <a:r>
              <a:rPr lang="en-ZA" b="1" dirty="0"/>
              <a:t>Team up with a colleague/another learner. </a:t>
            </a:r>
            <a:endParaRPr lang="en-ZA" dirty="0"/>
          </a:p>
          <a:p>
            <a:pPr fontAlgn="base" hangingPunct="0"/>
            <a:r>
              <a:rPr lang="en-ZA" b="1" dirty="0"/>
              <a:t>Discuss who you think the role players in your organisation would be that need to be consulted about learning needs.</a:t>
            </a:r>
            <a:endParaRPr lang="en-ZA" dirty="0"/>
          </a:p>
          <a:p>
            <a:endParaRPr lang="en-ZA" dirty="0"/>
          </a:p>
        </p:txBody>
      </p:sp>
      <p:grpSp>
        <p:nvGrpSpPr>
          <p:cNvPr id="14" name="Group 13"/>
          <p:cNvGrpSpPr/>
          <p:nvPr/>
        </p:nvGrpSpPr>
        <p:grpSpPr>
          <a:xfrm>
            <a:off x="6732240" y="332656"/>
            <a:ext cx="1944216" cy="1008112"/>
            <a:chOff x="4211960" y="4509120"/>
            <a:chExt cx="1944216" cy="1008112"/>
          </a:xfrm>
        </p:grpSpPr>
        <p:sp>
          <p:nvSpPr>
            <p:cNvPr id="12" name="Oval Callout 11"/>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sp>
          <p:nvSpPr>
            <p:cNvPr id="13" name="Oval Callout 12"/>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p:txBody>
          <a:bodyPr>
            <a:normAutofit/>
          </a:bodyPr>
          <a:lstStyle/>
          <a:p>
            <a:r>
              <a:rPr lang="en-ZA" sz="2400" dirty="0"/>
              <a:t>The learners</a:t>
            </a:r>
          </a:p>
          <a:p>
            <a:r>
              <a:rPr lang="en-ZA" sz="2400" dirty="0"/>
              <a:t>The trainer</a:t>
            </a:r>
          </a:p>
          <a:p>
            <a:r>
              <a:rPr lang="en-ZA" sz="2400" dirty="0"/>
              <a:t>Colleagues</a:t>
            </a:r>
          </a:p>
          <a:p>
            <a:r>
              <a:rPr lang="en-ZA" sz="2400" dirty="0"/>
              <a:t>Supervisors</a:t>
            </a:r>
          </a:p>
          <a:p>
            <a:r>
              <a:rPr lang="en-ZA" sz="2400" dirty="0"/>
              <a:t>Management</a:t>
            </a:r>
          </a:p>
          <a:p>
            <a:r>
              <a:rPr lang="en-ZA" sz="2400" dirty="0"/>
              <a:t>Quality assurance staff</a:t>
            </a:r>
          </a:p>
          <a:p>
            <a:r>
              <a:rPr lang="en-ZA" sz="2400" dirty="0"/>
              <a:t>Health and safety staff</a:t>
            </a:r>
          </a:p>
          <a:p>
            <a:r>
              <a:rPr lang="en-ZA" sz="2400" dirty="0"/>
              <a:t>Trade Union representatives</a:t>
            </a:r>
          </a:p>
          <a:p>
            <a:r>
              <a:rPr lang="en-ZA" sz="2400" dirty="0"/>
              <a:t>Skills development committee members</a:t>
            </a:r>
          </a:p>
          <a:p>
            <a:r>
              <a:rPr lang="en-ZA" sz="2400" dirty="0"/>
              <a:t>Customers and clients</a:t>
            </a:r>
          </a:p>
        </p:txBody>
      </p:sp>
      <p:grpSp>
        <p:nvGrpSpPr>
          <p:cNvPr id="7" name="Group 6"/>
          <p:cNvGrpSpPr/>
          <p:nvPr/>
        </p:nvGrpSpPr>
        <p:grpSpPr>
          <a:xfrm>
            <a:off x="4499992" y="1736812"/>
            <a:ext cx="3888432" cy="2332628"/>
            <a:chOff x="3707904" y="3140968"/>
            <a:chExt cx="3888432" cy="2332628"/>
          </a:xfrm>
        </p:grpSpPr>
        <p:pic>
          <p:nvPicPr>
            <p:cNvPr id="8" name="Picture 7" descr="C:\Users\Engela\AppData\Local\Microsoft\Windows\Temporary Internet Files\Content.IE5\6LJP7GJF\MC900431601[1].png"/>
            <p:cNvPicPr>
              <a:picLocks noChangeAspect="1" noChangeArrowheads="1"/>
            </p:cNvPicPr>
            <p:nvPr/>
          </p:nvPicPr>
          <p:blipFill>
            <a:blip r:embed="rId2" cstate="print"/>
            <a:srcRect/>
            <a:stretch>
              <a:fillRect/>
            </a:stretch>
          </p:blipFill>
          <p:spPr bwMode="auto">
            <a:xfrm>
              <a:off x="6300272" y="3141048"/>
              <a:ext cx="1296064" cy="1296064"/>
            </a:xfrm>
            <a:prstGeom prst="rect">
              <a:avLst/>
            </a:prstGeom>
            <a:noFill/>
          </p:spPr>
        </p:pic>
        <p:pic>
          <p:nvPicPr>
            <p:cNvPr id="9" name="Picture 7" descr="C:\Users\Engela\AppData\Local\Microsoft\Windows\Temporary Internet Files\Content.IE5\6LJP7GJF\MC900431601[1].png"/>
            <p:cNvPicPr>
              <a:picLocks noChangeAspect="1" noChangeArrowheads="1"/>
            </p:cNvPicPr>
            <p:nvPr/>
          </p:nvPicPr>
          <p:blipFill>
            <a:blip r:embed="rId2" cstate="print"/>
            <a:srcRect/>
            <a:stretch>
              <a:fillRect/>
            </a:stretch>
          </p:blipFill>
          <p:spPr bwMode="auto">
            <a:xfrm>
              <a:off x="5364088" y="3141048"/>
              <a:ext cx="1296064" cy="1296064"/>
            </a:xfrm>
            <a:prstGeom prst="rect">
              <a:avLst/>
            </a:prstGeom>
            <a:noFill/>
          </p:spPr>
        </p:pic>
        <p:pic>
          <p:nvPicPr>
            <p:cNvPr id="10" name="Picture 7" descr="C:\Users\Engela\AppData\Local\Microsoft\Windows\Temporary Internet Files\Content.IE5\6LJP7GJF\MC900431601[1].png"/>
            <p:cNvPicPr>
              <a:picLocks noChangeAspect="1" noChangeArrowheads="1"/>
            </p:cNvPicPr>
            <p:nvPr/>
          </p:nvPicPr>
          <p:blipFill>
            <a:blip r:embed="rId2" cstate="print"/>
            <a:srcRect/>
            <a:stretch>
              <a:fillRect/>
            </a:stretch>
          </p:blipFill>
          <p:spPr bwMode="auto">
            <a:xfrm>
              <a:off x="4572000" y="3140968"/>
              <a:ext cx="1296064" cy="1296064"/>
            </a:xfrm>
            <a:prstGeom prst="rect">
              <a:avLst/>
            </a:prstGeom>
            <a:noFill/>
          </p:spPr>
        </p:pic>
        <p:pic>
          <p:nvPicPr>
            <p:cNvPr id="11" name="Picture 7" descr="C:\Users\Engela\AppData\Local\Microsoft\Windows\Temporary Internet Files\Content.IE5\6LJP7GJF\MC900431601[1].png"/>
            <p:cNvPicPr>
              <a:picLocks noChangeAspect="1" noChangeArrowheads="1"/>
            </p:cNvPicPr>
            <p:nvPr/>
          </p:nvPicPr>
          <p:blipFill>
            <a:blip r:embed="rId2" cstate="print"/>
            <a:srcRect/>
            <a:stretch>
              <a:fillRect/>
            </a:stretch>
          </p:blipFill>
          <p:spPr bwMode="auto">
            <a:xfrm>
              <a:off x="3707904" y="3140968"/>
              <a:ext cx="1296064" cy="1296064"/>
            </a:xfrm>
            <a:prstGeom prst="rect">
              <a:avLst/>
            </a:prstGeom>
            <a:noFill/>
          </p:spPr>
        </p:pic>
        <p:pic>
          <p:nvPicPr>
            <p:cNvPr id="12" name="Picture 4" descr="C:\Users\Engela\AppData\Local\Microsoft\Windows\Temporary Internet Files\Content.IE5\FYCXXG0K\MC900431641[1].png"/>
            <p:cNvPicPr>
              <a:picLocks noChangeAspect="1" noChangeArrowheads="1"/>
            </p:cNvPicPr>
            <p:nvPr/>
          </p:nvPicPr>
          <p:blipFill>
            <a:blip r:embed="rId3" cstate="print"/>
            <a:srcRect/>
            <a:stretch>
              <a:fillRect/>
            </a:stretch>
          </p:blipFill>
          <p:spPr bwMode="auto">
            <a:xfrm>
              <a:off x="4352528" y="3497560"/>
              <a:ext cx="1371600" cy="1371600"/>
            </a:xfrm>
            <a:prstGeom prst="rect">
              <a:avLst/>
            </a:prstGeom>
            <a:noFill/>
          </p:spPr>
        </p:pic>
        <p:pic>
          <p:nvPicPr>
            <p:cNvPr id="13" name="Picture 5" descr="C:\Users\Engela\AppData\Local\Microsoft\Windows\Temporary Internet Files\Content.IE5\VHC48FLH\MC900431640[1].png"/>
            <p:cNvPicPr>
              <a:picLocks noChangeAspect="1" noChangeArrowheads="1"/>
            </p:cNvPicPr>
            <p:nvPr/>
          </p:nvPicPr>
          <p:blipFill>
            <a:blip r:embed="rId4" cstate="print"/>
            <a:srcRect/>
            <a:stretch>
              <a:fillRect/>
            </a:stretch>
          </p:blipFill>
          <p:spPr bwMode="auto">
            <a:xfrm>
              <a:off x="5796136" y="3497560"/>
              <a:ext cx="1371600" cy="1371600"/>
            </a:xfrm>
            <a:prstGeom prst="rect">
              <a:avLst/>
            </a:prstGeom>
            <a:noFill/>
          </p:spPr>
        </p:pic>
        <p:pic>
          <p:nvPicPr>
            <p:cNvPr id="14" name="Picture 8" descr="C:\Users\Engela\AppData\Local\Microsoft\Windows\Temporary Internet Files\Content.IE5\K8CNYAT7\MC900432610[1].png"/>
            <p:cNvPicPr>
              <a:picLocks noChangeAspect="1" noChangeArrowheads="1"/>
            </p:cNvPicPr>
            <p:nvPr/>
          </p:nvPicPr>
          <p:blipFill>
            <a:blip r:embed="rId5" cstate="print"/>
            <a:srcRect/>
            <a:stretch>
              <a:fillRect/>
            </a:stretch>
          </p:blipFill>
          <p:spPr bwMode="auto">
            <a:xfrm>
              <a:off x="4788024" y="3645024"/>
              <a:ext cx="1828572" cy="182857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Performance Gap</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39</a:t>
            </a:fld>
            <a:endParaRPr lang="en-ZA" dirty="0"/>
          </a:p>
        </p:txBody>
      </p:sp>
      <p:sp>
        <p:nvSpPr>
          <p:cNvPr id="8" name="Content Placeholder 4"/>
          <p:cNvSpPr txBox="1">
            <a:spLocks/>
          </p:cNvSpPr>
          <p:nvPr/>
        </p:nvSpPr>
        <p:spPr>
          <a:xfrm>
            <a:off x="2257400" y="2124160"/>
            <a:ext cx="6275040" cy="180889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701675" lvl="0"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There is often a gap between what people can do and what they should be able to do,  this gap indicates a potential learning need.</a:t>
            </a:r>
            <a:endParaRPr kumimoji="0" lang="en-ZA" sz="2400" b="0"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lstStyle/>
          <a:p>
            <a:r>
              <a:rPr lang="en-ZA" dirty="0"/>
              <a:t>The Performance Gap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grpSp>
        <p:nvGrpSpPr>
          <p:cNvPr id="39" name="Group 38"/>
          <p:cNvGrpSpPr/>
          <p:nvPr/>
        </p:nvGrpSpPr>
        <p:grpSpPr>
          <a:xfrm>
            <a:off x="1043608" y="2060848"/>
            <a:ext cx="4248472" cy="3600400"/>
            <a:chOff x="1043608" y="2060848"/>
            <a:chExt cx="4248472" cy="3600400"/>
          </a:xfrm>
        </p:grpSpPr>
        <p:grpSp>
          <p:nvGrpSpPr>
            <p:cNvPr id="29" name="Group 28"/>
            <p:cNvGrpSpPr/>
            <p:nvPr/>
          </p:nvGrpSpPr>
          <p:grpSpPr>
            <a:xfrm>
              <a:off x="1043608" y="2132856"/>
              <a:ext cx="2736304" cy="3528392"/>
              <a:chOff x="1043608" y="2276872"/>
              <a:chExt cx="2736304" cy="3528392"/>
            </a:xfrm>
          </p:grpSpPr>
          <p:sp>
            <p:nvSpPr>
              <p:cNvPr id="5" name="Right Arrow 4"/>
              <p:cNvSpPr/>
              <p:nvPr/>
            </p:nvSpPr>
            <p:spPr>
              <a:xfrm rot="16200000">
                <a:off x="647564" y="2672916"/>
                <a:ext cx="3528392" cy="2736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grpSp>
            <p:nvGrpSpPr>
              <p:cNvPr id="9" name="Group 8"/>
              <p:cNvGrpSpPr/>
              <p:nvPr/>
            </p:nvGrpSpPr>
            <p:grpSpPr>
              <a:xfrm>
                <a:off x="1830010" y="4995410"/>
                <a:ext cx="1163500" cy="732883"/>
                <a:chOff x="1830010" y="4995410"/>
                <a:chExt cx="1163500" cy="732883"/>
              </a:xfrm>
            </p:grpSpPr>
            <p:sp>
              <p:nvSpPr>
                <p:cNvPr id="7" name="Left Arrow 6"/>
                <p:cNvSpPr/>
                <p:nvPr/>
              </p:nvSpPr>
              <p:spPr>
                <a:xfrm rot="3857144">
                  <a:off x="167222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8" name="Left Arrow 7"/>
                <p:cNvSpPr/>
                <p:nvPr/>
              </p:nvSpPr>
              <p:spPr>
                <a:xfrm rot="17742856" flipH="1">
                  <a:off x="241841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grpSp>
            <p:nvGrpSpPr>
              <p:cNvPr id="10" name="Group 9"/>
              <p:cNvGrpSpPr/>
              <p:nvPr/>
            </p:nvGrpSpPr>
            <p:grpSpPr>
              <a:xfrm>
                <a:off x="1835696" y="4032185"/>
                <a:ext cx="1163500" cy="732883"/>
                <a:chOff x="1830010" y="4995410"/>
                <a:chExt cx="1163500" cy="732883"/>
              </a:xfrm>
            </p:grpSpPr>
            <p:sp>
              <p:nvSpPr>
                <p:cNvPr id="11" name="Left Arrow 10"/>
                <p:cNvSpPr/>
                <p:nvPr/>
              </p:nvSpPr>
              <p:spPr>
                <a:xfrm rot="3857144">
                  <a:off x="167222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12" name="Left Arrow 11"/>
                <p:cNvSpPr/>
                <p:nvPr/>
              </p:nvSpPr>
              <p:spPr>
                <a:xfrm rot="17742856" flipH="1">
                  <a:off x="241841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grpSp>
            <p:nvGrpSpPr>
              <p:cNvPr id="13" name="Group 12"/>
              <p:cNvGrpSpPr/>
              <p:nvPr/>
            </p:nvGrpSpPr>
            <p:grpSpPr>
              <a:xfrm>
                <a:off x="1835696" y="3068960"/>
                <a:ext cx="1163500" cy="732883"/>
                <a:chOff x="1830010" y="4995410"/>
                <a:chExt cx="1163500" cy="732883"/>
              </a:xfrm>
            </p:grpSpPr>
            <p:sp>
              <p:nvSpPr>
                <p:cNvPr id="14" name="Left Arrow 13"/>
                <p:cNvSpPr/>
                <p:nvPr/>
              </p:nvSpPr>
              <p:spPr>
                <a:xfrm rot="3857144">
                  <a:off x="167222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15" name="Left Arrow 14"/>
                <p:cNvSpPr/>
                <p:nvPr/>
              </p:nvSpPr>
              <p:spPr>
                <a:xfrm rot="17742856" flipH="1">
                  <a:off x="2418413" y="5153197"/>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sp>
            <p:nvSpPr>
              <p:cNvPr id="19" name="Left Arrow 18"/>
              <p:cNvSpPr/>
              <p:nvPr/>
            </p:nvSpPr>
            <p:spPr>
              <a:xfrm rot="5400000">
                <a:off x="2037949" y="2650683"/>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cxnSp>
          <p:nvCxnSpPr>
            <p:cNvPr id="32" name="Straight Connector 31"/>
            <p:cNvCxnSpPr/>
            <p:nvPr/>
          </p:nvCxnSpPr>
          <p:spPr>
            <a:xfrm>
              <a:off x="2411760" y="2060848"/>
              <a:ext cx="288032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707904" y="1268760"/>
            <a:ext cx="4176464" cy="4392488"/>
            <a:chOff x="3707904" y="1268760"/>
            <a:chExt cx="4176464" cy="4392488"/>
          </a:xfrm>
        </p:grpSpPr>
        <p:grpSp>
          <p:nvGrpSpPr>
            <p:cNvPr id="30" name="Group 29"/>
            <p:cNvGrpSpPr/>
            <p:nvPr/>
          </p:nvGrpSpPr>
          <p:grpSpPr>
            <a:xfrm>
              <a:off x="5148064" y="1340768"/>
              <a:ext cx="2736304" cy="4320480"/>
              <a:chOff x="4932040" y="1484784"/>
              <a:chExt cx="2736304" cy="4320480"/>
            </a:xfrm>
          </p:grpSpPr>
          <p:sp>
            <p:nvSpPr>
              <p:cNvPr id="6" name="Right Arrow 5"/>
              <p:cNvSpPr/>
              <p:nvPr/>
            </p:nvSpPr>
            <p:spPr>
              <a:xfrm rot="16200000">
                <a:off x="4139952" y="2276872"/>
                <a:ext cx="4320480" cy="2736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7" name="Left Arrow 16"/>
              <p:cNvSpPr/>
              <p:nvPr/>
            </p:nvSpPr>
            <p:spPr>
              <a:xfrm rot="5400000">
                <a:off x="5926381" y="1930603"/>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nvGrpSpPr>
              <p:cNvPr id="22" name="Group 21"/>
              <p:cNvGrpSpPr/>
              <p:nvPr/>
            </p:nvGrpSpPr>
            <p:grpSpPr>
              <a:xfrm>
                <a:off x="5796137" y="4941168"/>
                <a:ext cx="1065381" cy="732883"/>
                <a:chOff x="5796137" y="4941168"/>
                <a:chExt cx="1065381" cy="732883"/>
              </a:xfrm>
            </p:grpSpPr>
            <p:sp>
              <p:nvSpPr>
                <p:cNvPr id="20" name="Left Arrow 19"/>
                <p:cNvSpPr/>
                <p:nvPr/>
              </p:nvSpPr>
              <p:spPr>
                <a:xfrm rot="5400000">
                  <a:off x="5638350"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21" name="Left Arrow 20"/>
                <p:cNvSpPr/>
                <p:nvPr/>
              </p:nvSpPr>
              <p:spPr>
                <a:xfrm rot="5400000">
                  <a:off x="6286421"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grpSp>
            <p:nvGrpSpPr>
              <p:cNvPr id="23" name="Group 22"/>
              <p:cNvGrpSpPr/>
              <p:nvPr/>
            </p:nvGrpSpPr>
            <p:grpSpPr>
              <a:xfrm>
                <a:off x="5796136" y="3885050"/>
                <a:ext cx="1065381" cy="732883"/>
                <a:chOff x="5796137" y="4941168"/>
                <a:chExt cx="1065381" cy="732883"/>
              </a:xfrm>
            </p:grpSpPr>
            <p:sp>
              <p:nvSpPr>
                <p:cNvPr id="24" name="Left Arrow 23"/>
                <p:cNvSpPr/>
                <p:nvPr/>
              </p:nvSpPr>
              <p:spPr>
                <a:xfrm rot="5400000">
                  <a:off x="5638350"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25" name="Left Arrow 24"/>
                <p:cNvSpPr/>
                <p:nvPr/>
              </p:nvSpPr>
              <p:spPr>
                <a:xfrm rot="5400000">
                  <a:off x="6286421"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grpSp>
            <p:nvGrpSpPr>
              <p:cNvPr id="26" name="Group 25"/>
              <p:cNvGrpSpPr/>
              <p:nvPr/>
            </p:nvGrpSpPr>
            <p:grpSpPr>
              <a:xfrm>
                <a:off x="5796136" y="2828933"/>
                <a:ext cx="1065381" cy="732883"/>
                <a:chOff x="5796137" y="4941168"/>
                <a:chExt cx="1065381" cy="732883"/>
              </a:xfrm>
            </p:grpSpPr>
            <p:sp>
              <p:nvSpPr>
                <p:cNvPr id="27" name="Left Arrow 26"/>
                <p:cNvSpPr/>
                <p:nvPr/>
              </p:nvSpPr>
              <p:spPr>
                <a:xfrm rot="5400000">
                  <a:off x="5638350"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sp>
              <p:nvSpPr>
                <p:cNvPr id="28" name="Left Arrow 27"/>
                <p:cNvSpPr/>
                <p:nvPr/>
              </p:nvSpPr>
              <p:spPr>
                <a:xfrm rot="5400000">
                  <a:off x="6286421" y="5098955"/>
                  <a:ext cx="732883" cy="417310"/>
                </a:xfrm>
                <a:prstGeom prst="leftArrow">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latin typeface="Calibri" panose="020F0502020204030204" pitchFamily="34" charset="0"/>
                  </a:endParaRPr>
                </a:p>
              </p:txBody>
            </p:sp>
          </p:grpSp>
        </p:grpSp>
        <p:cxnSp>
          <p:nvCxnSpPr>
            <p:cNvPr id="33" name="Straight Connector 32"/>
            <p:cNvCxnSpPr/>
            <p:nvPr/>
          </p:nvCxnSpPr>
          <p:spPr>
            <a:xfrm>
              <a:off x="3707904" y="1268760"/>
              <a:ext cx="280831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3024990" y="1412776"/>
            <a:ext cx="2901435" cy="461665"/>
          </a:xfrm>
          <a:prstGeom prst="rect">
            <a:avLst/>
          </a:prstGeom>
        </p:spPr>
        <p:txBody>
          <a:bodyPr wrap="none">
            <a:spAutoFit/>
          </a:bodyPr>
          <a:lstStyle/>
          <a:p>
            <a:pPr algn="ctr"/>
            <a:r>
              <a:rPr lang="en-ZA" sz="2400" b="1" dirty="0">
                <a:latin typeface="Calibri" panose="020F0502020204030204" pitchFamily="34" charset="0"/>
              </a:rPr>
              <a:t>The performance gap</a:t>
            </a:r>
          </a:p>
        </p:txBody>
      </p:sp>
      <p:sp>
        <p:nvSpPr>
          <p:cNvPr id="37" name="Rectangle 36"/>
          <p:cNvSpPr/>
          <p:nvPr/>
        </p:nvSpPr>
        <p:spPr>
          <a:xfrm>
            <a:off x="1027514" y="5661248"/>
            <a:ext cx="2863348" cy="461665"/>
          </a:xfrm>
          <a:prstGeom prst="rect">
            <a:avLst/>
          </a:prstGeom>
        </p:spPr>
        <p:txBody>
          <a:bodyPr wrap="none">
            <a:spAutoFit/>
          </a:bodyPr>
          <a:lstStyle/>
          <a:p>
            <a:pPr algn="ctr"/>
            <a:r>
              <a:rPr lang="en-ZA" sz="2400" b="1" dirty="0">
                <a:latin typeface="Calibri" panose="020F0502020204030204" pitchFamily="34" charset="0"/>
              </a:rPr>
              <a:t>Current Performance</a:t>
            </a:r>
          </a:p>
        </p:txBody>
      </p:sp>
      <p:sp>
        <p:nvSpPr>
          <p:cNvPr id="38" name="Rectangle 37"/>
          <p:cNvSpPr/>
          <p:nvPr/>
        </p:nvSpPr>
        <p:spPr>
          <a:xfrm>
            <a:off x="5125685" y="5661248"/>
            <a:ext cx="2869440" cy="461665"/>
          </a:xfrm>
          <a:prstGeom prst="rect">
            <a:avLst/>
          </a:prstGeom>
        </p:spPr>
        <p:txBody>
          <a:bodyPr wrap="none">
            <a:spAutoFit/>
          </a:bodyPr>
          <a:lstStyle/>
          <a:p>
            <a:pPr algn="ctr"/>
            <a:r>
              <a:rPr lang="en-ZA" sz="2400" b="1" dirty="0">
                <a:latin typeface="Calibri" panose="020F0502020204030204" pitchFamily="34" charset="0"/>
              </a:rPr>
              <a:t>Desired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dirty="0"/>
              <a:t>Needs Analysis –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6" name="Content Placeholder 5"/>
          <p:cNvSpPr>
            <a:spLocks noGrp="1"/>
          </p:cNvSpPr>
          <p:nvPr>
            <p:ph sz="quarter" idx="1"/>
          </p:nvPr>
        </p:nvSpPr>
        <p:spPr/>
        <p:txBody>
          <a:bodyPr>
            <a:normAutofit/>
          </a:bodyPr>
          <a:lstStyle/>
          <a:p>
            <a:r>
              <a:rPr lang="en-ZA" sz="2400" dirty="0"/>
              <a:t>A needs analysis is done to determine specific training needs.</a:t>
            </a:r>
          </a:p>
          <a:p>
            <a:pPr lvl="1"/>
            <a:r>
              <a:rPr lang="en-ZA" dirty="0"/>
              <a:t>Accurately performance gaps identified  =  accurate eventual skills needs calculation.</a:t>
            </a:r>
          </a:p>
          <a:p>
            <a:pPr lvl="1"/>
            <a:r>
              <a:rPr lang="en-ZA" dirty="0"/>
              <a:t>Identify strengths and weaknesses of the employee.</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Needs Analysis – Identify the Following: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sz="2400" dirty="0"/>
              <a:t>Objectives and goals of the company.</a:t>
            </a:r>
          </a:p>
          <a:p>
            <a:r>
              <a:rPr lang="en-ZA" sz="2400" dirty="0"/>
              <a:t>Employees Job descriptions.</a:t>
            </a:r>
          </a:p>
          <a:p>
            <a:r>
              <a:rPr lang="en-ZA" sz="2400" dirty="0"/>
              <a:t>Feedback on customer satisfaction and complaints received.</a:t>
            </a:r>
          </a:p>
          <a:p>
            <a:r>
              <a:rPr lang="en-ZA" sz="2400" dirty="0"/>
              <a:t>Number of errors made by staff.</a:t>
            </a:r>
          </a:p>
          <a:p>
            <a:r>
              <a:rPr lang="en-ZA" sz="2400" dirty="0"/>
              <a:t>Performance appraisals should be done on all employees.</a:t>
            </a:r>
          </a:p>
          <a:p>
            <a:r>
              <a:rPr lang="en-ZA" sz="2400" dirty="0"/>
              <a:t>Existing knowledge and skills vs. the required knowledge and skills.</a:t>
            </a:r>
          </a:p>
          <a:p>
            <a:r>
              <a:rPr lang="en-ZA" sz="2400" dirty="0"/>
              <a:t>Individual training objectives developed.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Needs Analysis – Performance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p:txBody>
          <a:bodyPr/>
          <a:lstStyle/>
          <a:p>
            <a:r>
              <a:rPr lang="en-ZA" sz="2400" b="1" dirty="0"/>
              <a:t> </a:t>
            </a:r>
            <a:r>
              <a:rPr lang="en-ZA" sz="2400" dirty="0"/>
              <a:t>Performance could include:</a:t>
            </a:r>
          </a:p>
          <a:p>
            <a:pPr lvl="1"/>
            <a:r>
              <a:rPr lang="en-ZA" dirty="0"/>
              <a:t>job description.</a:t>
            </a:r>
          </a:p>
          <a:p>
            <a:pPr lvl="1"/>
            <a:r>
              <a:rPr lang="en-ZA" dirty="0"/>
              <a:t>goals and objectives.</a:t>
            </a:r>
          </a:p>
          <a:p>
            <a:pPr lvl="1"/>
            <a:r>
              <a:rPr lang="en-ZA" dirty="0"/>
              <a:t>customer satisfaction.</a:t>
            </a:r>
          </a:p>
          <a:p>
            <a:pPr lvl="1"/>
            <a:r>
              <a:rPr lang="en-ZA" dirty="0"/>
              <a:t>sales figures.</a:t>
            </a:r>
          </a:p>
          <a:p>
            <a:pPr lvl="1"/>
            <a:r>
              <a:rPr lang="en-ZA" dirty="0"/>
              <a:t>complaints in the department and number of errors.</a:t>
            </a:r>
          </a:p>
          <a:p>
            <a:r>
              <a:rPr lang="en-ZA" sz="2400" dirty="0"/>
              <a:t>Goals and objectives must be set annually. </a:t>
            </a:r>
          </a:p>
          <a:p>
            <a:r>
              <a:rPr lang="en-ZA" sz="2400" dirty="0"/>
              <a:t>Information gathered from the gaps analysis can then be used to develop a training plan.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t>Possible Sources for the Identification of Training &amp; Development Needs – 1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857716516"/>
              </p:ext>
            </p:extLst>
          </p:nvPr>
        </p:nvGraphicFramePr>
        <p:xfrm>
          <a:off x="395535" y="1397000"/>
          <a:ext cx="8352930" cy="37084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4824537">
                  <a:extLst>
                    <a:ext uri="{9D8B030D-6E8A-4147-A177-3AD203B41FA5}">
                      <a16:colId xmlns:a16="http://schemas.microsoft.com/office/drawing/2014/main" val="20002"/>
                    </a:ext>
                  </a:extLst>
                </a:gridCol>
              </a:tblGrid>
              <a:tr h="370840">
                <a:tc>
                  <a:txBody>
                    <a:bodyPr/>
                    <a:lstStyle/>
                    <a:p>
                      <a:endParaRPr lang="en-ZA"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Source</a:t>
                      </a:r>
                      <a:endParaRPr lang="en-ZA" sz="2400" dirty="0">
                        <a:latin typeface="Arial"/>
                        <a:ea typeface="SimSu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Information obtained</a:t>
                      </a:r>
                      <a:endParaRPr lang="en-ZA" sz="2400" dirty="0">
                        <a:latin typeface="Arial"/>
                        <a:ea typeface="SimSun"/>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83240981"/>
              </p:ext>
            </p:extLst>
          </p:nvPr>
        </p:nvGraphicFramePr>
        <p:xfrm>
          <a:off x="395536" y="1700808"/>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gridCol w="4824538">
                  <a:extLst>
                    <a:ext uri="{9D8B030D-6E8A-4147-A177-3AD203B41FA5}">
                      <a16:colId xmlns:a16="http://schemas.microsoft.com/office/drawing/2014/main" val="20002"/>
                    </a:ext>
                  </a:extLst>
                </a:gridCol>
              </a:tblGrid>
              <a:tr h="370840">
                <a:tc>
                  <a:txBody>
                    <a:bodyPr/>
                    <a:lstStyle/>
                    <a:p>
                      <a:pPr algn="ctr"/>
                      <a:r>
                        <a:rPr lang="en-ZA" b="0" dirty="0">
                          <a:solidFill>
                            <a:schemeClr val="accent1"/>
                          </a:solidFill>
                          <a:latin typeface="Calibri" panose="020F0502020204030204" pitchFamily="34" charset="0"/>
                        </a:rPr>
                        <a:t>1</a:t>
                      </a: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Personal development plan </a:t>
                      </a:r>
                      <a:endParaRPr lang="en-ZA" sz="2400" b="0" dirty="0">
                        <a:solidFill>
                          <a:schemeClr val="accent1"/>
                        </a:solidFill>
                        <a:latin typeface="Arial"/>
                        <a:ea typeface="SimSun"/>
                      </a:endParaRPr>
                    </a:p>
                  </a:txBody>
                  <a:tcPr>
                    <a:solidFill>
                      <a:schemeClr val="bg1">
                        <a:lumMod val="8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Gaps between individual objectives and current competence.</a:t>
                      </a:r>
                      <a:endParaRPr lang="en-ZA" sz="24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24011736"/>
              </p:ext>
            </p:extLst>
          </p:nvPr>
        </p:nvGraphicFramePr>
        <p:xfrm>
          <a:off x="395536" y="2348880"/>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gridCol w="4824538">
                  <a:extLst>
                    <a:ext uri="{9D8B030D-6E8A-4147-A177-3AD203B41FA5}">
                      <a16:colId xmlns:a16="http://schemas.microsoft.com/office/drawing/2014/main" val="20002"/>
                    </a:ext>
                  </a:extLst>
                </a:gridCol>
              </a:tblGrid>
              <a:tr h="370840">
                <a:tc>
                  <a:txBody>
                    <a:bodyPr/>
                    <a:lstStyle/>
                    <a:p>
                      <a:pPr algn="ctr"/>
                      <a:r>
                        <a:rPr lang="en-ZA" b="0" dirty="0">
                          <a:solidFill>
                            <a:schemeClr val="accent1"/>
                          </a:solidFill>
                          <a:latin typeface="Calibri" panose="020F0502020204030204" pitchFamily="34" charset="0"/>
                        </a:rPr>
                        <a:t>2</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Performance appraisals </a:t>
                      </a:r>
                      <a:endParaRPr lang="en-ZA" sz="2400" b="0" dirty="0">
                        <a:solidFill>
                          <a:schemeClr val="accent1"/>
                        </a:solidFill>
                        <a:latin typeface="Arial"/>
                        <a:ea typeface="SimSun"/>
                      </a:endParaRPr>
                    </a:p>
                  </a:txBody>
                  <a:tcP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Gaps between level of current competence and required standards.</a:t>
                      </a:r>
                      <a:endParaRPr lang="en-ZA" sz="24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56617521"/>
              </p:ext>
            </p:extLst>
          </p:nvPr>
        </p:nvGraphicFramePr>
        <p:xfrm>
          <a:off x="395536" y="2996952"/>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gridCol w="4824538">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3</a:t>
                      </a: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Skills audit prior to completion of WSP </a:t>
                      </a:r>
                      <a:endParaRPr lang="en-ZA" sz="2400" b="0" dirty="0">
                        <a:solidFill>
                          <a:schemeClr val="accent1"/>
                        </a:solidFill>
                        <a:latin typeface="Arial"/>
                        <a:ea typeface="SimSun"/>
                      </a:endParaRPr>
                    </a:p>
                  </a:txBody>
                  <a:tcPr>
                    <a:solidFill>
                      <a:schemeClr val="bg1">
                        <a:lumMod val="8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Gaps in the workplace.</a:t>
                      </a:r>
                      <a:endParaRPr lang="en-ZA" sz="24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88027804"/>
              </p:ext>
            </p:extLst>
          </p:nvPr>
        </p:nvGraphicFramePr>
        <p:xfrm>
          <a:off x="395536" y="3573016"/>
          <a:ext cx="8352930" cy="37084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gridCol w="4824538">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4</a:t>
                      </a:r>
                    </a:p>
                  </a:txBody>
                  <a:tcPr anchor="ct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Employment equity plan.</a:t>
                      </a:r>
                      <a:endParaRPr lang="en-ZA" sz="2400" b="0" dirty="0">
                        <a:solidFill>
                          <a:schemeClr val="accent1"/>
                        </a:solidFill>
                        <a:latin typeface="Arial"/>
                        <a:ea typeface="SimSun"/>
                      </a:endParaRPr>
                    </a:p>
                  </a:txBody>
                  <a:tcP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Skills gaps for the designated groups. </a:t>
                      </a:r>
                      <a:endParaRPr lang="en-ZA" sz="24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00058916"/>
              </p:ext>
            </p:extLst>
          </p:nvPr>
        </p:nvGraphicFramePr>
        <p:xfrm>
          <a:off x="395534" y="3933056"/>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592289">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5</a:t>
                      </a: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Critical incidents </a:t>
                      </a:r>
                      <a:endParaRPr lang="en-ZA" sz="2400" b="0" dirty="0">
                        <a:solidFill>
                          <a:schemeClr val="accent1"/>
                        </a:solidFill>
                        <a:latin typeface="Arial"/>
                        <a:ea typeface="SimSun"/>
                      </a:endParaRPr>
                    </a:p>
                  </a:txBody>
                  <a:tcPr>
                    <a:solidFill>
                      <a:schemeClr val="bg1">
                        <a:lumMod val="8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Failures or problems in the workplace that have a serious impact on performance, safety etc. </a:t>
                      </a:r>
                      <a:endParaRPr lang="en-ZA" sz="24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t>Possible Sources for the Identification of Training &amp; Development Needs – 2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443280501"/>
              </p:ext>
            </p:extLst>
          </p:nvPr>
        </p:nvGraphicFramePr>
        <p:xfrm>
          <a:off x="395535" y="1397000"/>
          <a:ext cx="8352930" cy="37084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752529">
                  <a:extLst>
                    <a:ext uri="{9D8B030D-6E8A-4147-A177-3AD203B41FA5}">
                      <a16:colId xmlns:a16="http://schemas.microsoft.com/office/drawing/2014/main" val="20002"/>
                    </a:ext>
                  </a:extLst>
                </a:gridCol>
              </a:tblGrid>
              <a:tr h="370840">
                <a:tc>
                  <a:txBody>
                    <a:bodyPr/>
                    <a:lstStyle/>
                    <a:p>
                      <a:endParaRPr lang="en-ZA"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Source</a:t>
                      </a:r>
                      <a:endParaRPr lang="en-ZA" sz="2400" dirty="0">
                        <a:latin typeface="Arial"/>
                        <a:ea typeface="SimSu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Information obtained</a:t>
                      </a:r>
                      <a:endParaRPr lang="en-ZA" sz="2400" dirty="0">
                        <a:latin typeface="Arial"/>
                        <a:ea typeface="SimSun"/>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51689800"/>
              </p:ext>
            </p:extLst>
          </p:nvPr>
        </p:nvGraphicFramePr>
        <p:xfrm>
          <a:off x="395536" y="1700808"/>
          <a:ext cx="8352930" cy="1353312"/>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664295">
                  <a:extLst>
                    <a:ext uri="{9D8B030D-6E8A-4147-A177-3AD203B41FA5}">
                      <a16:colId xmlns:a16="http://schemas.microsoft.com/office/drawing/2014/main" val="20001"/>
                    </a:ext>
                  </a:extLst>
                </a:gridCol>
                <a:gridCol w="4752530">
                  <a:extLst>
                    <a:ext uri="{9D8B030D-6E8A-4147-A177-3AD203B41FA5}">
                      <a16:colId xmlns:a16="http://schemas.microsoft.com/office/drawing/2014/main" val="20002"/>
                    </a:ext>
                  </a:extLst>
                </a:gridCol>
              </a:tblGrid>
              <a:tr h="370840">
                <a:tc>
                  <a:txBody>
                    <a:bodyPr/>
                    <a:lstStyle/>
                    <a:p>
                      <a:pPr algn="ctr"/>
                      <a:r>
                        <a:rPr lang="en-ZA" b="0" dirty="0">
                          <a:solidFill>
                            <a:schemeClr val="accent1"/>
                          </a:solidFill>
                          <a:latin typeface="Calibri" panose="020F0502020204030204" pitchFamily="34" charset="0"/>
                        </a:rPr>
                        <a:t>6</a:t>
                      </a: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Situational analysis </a:t>
                      </a:r>
                      <a:endParaRPr lang="en-ZA" sz="2400" b="0" dirty="0">
                        <a:solidFill>
                          <a:schemeClr val="accent1"/>
                        </a:solidFill>
                        <a:latin typeface="Arial"/>
                        <a:ea typeface="SimSun"/>
                      </a:endParaRPr>
                    </a:p>
                  </a:txBody>
                  <a:tcPr>
                    <a:solidFill>
                      <a:schemeClr val="bg1">
                        <a:lumMod val="85000"/>
                      </a:schemeClr>
                    </a:solidFill>
                  </a:tcPr>
                </a:tc>
                <a:tc>
                  <a:txBody>
                    <a:bodyPr/>
                    <a:lstStyle/>
                    <a:p>
                      <a:pPr>
                        <a:lnSpc>
                          <a:spcPct val="115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An assessment of the unique requirements of a situation where everything is not as it should be e.g. high staff turnover, absenteeism, high incidents of accidents.</a:t>
                      </a:r>
                      <a:endParaRPr lang="en-ZA" sz="18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5380850"/>
              </p:ext>
            </p:extLst>
          </p:nvPr>
        </p:nvGraphicFramePr>
        <p:xfrm>
          <a:off x="395536" y="2996952"/>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664295">
                  <a:extLst>
                    <a:ext uri="{9D8B030D-6E8A-4147-A177-3AD203B41FA5}">
                      <a16:colId xmlns:a16="http://schemas.microsoft.com/office/drawing/2014/main" val="20001"/>
                    </a:ext>
                  </a:extLst>
                </a:gridCol>
                <a:gridCol w="4752530">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7</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Organisational strategic objectives </a:t>
                      </a:r>
                      <a:endParaRPr lang="en-ZA" sz="2400" b="0" dirty="0">
                        <a:solidFill>
                          <a:schemeClr val="accent1"/>
                        </a:solidFill>
                        <a:latin typeface="Arial"/>
                        <a:ea typeface="SimSun"/>
                      </a:endParaRPr>
                    </a:p>
                  </a:txBody>
                  <a:tcP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Improved performance in certain areas may have been identified as a strategic imperative.</a:t>
                      </a:r>
                      <a:endParaRPr lang="en-ZA" sz="18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31251371"/>
              </p:ext>
            </p:extLst>
          </p:nvPr>
        </p:nvGraphicFramePr>
        <p:xfrm>
          <a:off x="395536" y="3573016"/>
          <a:ext cx="8352930" cy="640080"/>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664295">
                  <a:extLst>
                    <a:ext uri="{9D8B030D-6E8A-4147-A177-3AD203B41FA5}">
                      <a16:colId xmlns:a16="http://schemas.microsoft.com/office/drawing/2014/main" val="20001"/>
                    </a:ext>
                  </a:extLst>
                </a:gridCol>
                <a:gridCol w="4752530">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8</a:t>
                      </a:r>
                    </a:p>
                  </a:txBody>
                  <a:tcPr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Future or anticipated needs of the organisation </a:t>
                      </a:r>
                      <a:endParaRPr lang="en-ZA" sz="2400" b="0" dirty="0">
                        <a:solidFill>
                          <a:schemeClr val="accent1"/>
                        </a:solidFill>
                        <a:latin typeface="Arial"/>
                        <a:ea typeface="SimSun"/>
                      </a:endParaRPr>
                    </a:p>
                  </a:txBody>
                  <a:tcPr>
                    <a:solidFill>
                      <a:schemeClr val="bg1">
                        <a:lumMod val="8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Demands that will have to be met in the future e.g. changing technology or markets.</a:t>
                      </a:r>
                      <a:endParaRPr lang="en-ZA" sz="18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71094968"/>
              </p:ext>
            </p:extLst>
          </p:nvPr>
        </p:nvGraphicFramePr>
        <p:xfrm>
          <a:off x="395536" y="4149080"/>
          <a:ext cx="8352930" cy="1984248"/>
        </p:xfrm>
        <a:graphic>
          <a:graphicData uri="http://schemas.openxmlformats.org/drawingml/2006/table">
            <a:tbl>
              <a:tblPr firstRow="1" bandRow="1">
                <a:tableStyleId>{5C22544A-7EE6-4342-B048-85BDC9FD1C3A}</a:tableStyleId>
              </a:tblPr>
              <a:tblGrid>
                <a:gridCol w="936105">
                  <a:extLst>
                    <a:ext uri="{9D8B030D-6E8A-4147-A177-3AD203B41FA5}">
                      <a16:colId xmlns:a16="http://schemas.microsoft.com/office/drawing/2014/main" val="20000"/>
                    </a:ext>
                  </a:extLst>
                </a:gridCol>
                <a:gridCol w="2664295">
                  <a:extLst>
                    <a:ext uri="{9D8B030D-6E8A-4147-A177-3AD203B41FA5}">
                      <a16:colId xmlns:a16="http://schemas.microsoft.com/office/drawing/2014/main" val="20001"/>
                    </a:ext>
                  </a:extLst>
                </a:gridCol>
                <a:gridCol w="4752530">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9</a:t>
                      </a:r>
                    </a:p>
                  </a:txBody>
                  <a:tcPr anchor="ct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Sector or National Skills plans </a:t>
                      </a:r>
                      <a:endParaRPr lang="en-ZA" sz="2400" b="0" dirty="0">
                        <a:solidFill>
                          <a:schemeClr val="accent1"/>
                        </a:solidFill>
                        <a:latin typeface="Arial"/>
                        <a:ea typeface="SimSun"/>
                      </a:endParaRPr>
                    </a:p>
                  </a:txBody>
                  <a:tcPr>
                    <a:solidFill>
                      <a:schemeClr val="bg1">
                        <a:lumMod val="95000"/>
                      </a:schemeClr>
                    </a:solidFill>
                  </a:tcPr>
                </a:tc>
                <a:tc>
                  <a:txBody>
                    <a:bodyPr/>
                    <a:lstStyle/>
                    <a:p>
                      <a:pPr>
                        <a:lnSpc>
                          <a:spcPct val="115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Recruitment drives may be unsuccessful because of skill shortages in specific sectors or occupations in the current labour market. Sector Skills Plans provide an overview of shortages in the labour market, as well as specific training targets for the sector.</a:t>
                      </a:r>
                      <a:endParaRPr lang="en-ZA" sz="18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79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Workplace Skills Plan</a:t>
            </a:r>
          </a:p>
        </p:txBody>
      </p:sp>
      <p:sp>
        <p:nvSpPr>
          <p:cNvPr id="5" name="Slide Number Placeholder 4"/>
          <p:cNvSpPr>
            <a:spLocks noGrp="1"/>
          </p:cNvSpPr>
          <p:nvPr>
            <p:ph type="sldNum" sz="quarter" idx="12"/>
          </p:nvPr>
        </p:nvSpPr>
        <p:spPr/>
        <p:txBody>
          <a:bodyPr/>
          <a:lstStyle/>
          <a:p>
            <a:fld id="{32F83655-DC73-417F-8B26-EB7A1DBB5382}" type="slidenum">
              <a:rPr lang="en-ZA" smtClean="0"/>
              <a:pPr/>
              <a:t>46</a:t>
            </a:fld>
            <a:endParaRPr lang="en-ZA"/>
          </a:p>
        </p:txBody>
      </p:sp>
      <p:sp>
        <p:nvSpPr>
          <p:cNvPr id="8" name="Content Placeholder 4"/>
          <p:cNvSpPr txBox="1">
            <a:spLocks/>
          </p:cNvSpPr>
          <p:nvPr/>
        </p:nvSpPr>
        <p:spPr>
          <a:xfrm>
            <a:off x="2257400" y="1772816"/>
            <a:ext cx="6275040" cy="4320480"/>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lvl="0"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The Workplace Skills Plan is a document that contains statistical data of the demographics of the employees of an organisation as well as the skills training interventions that are planned in order to empower the employees within an organisation.</a:t>
            </a:r>
          </a:p>
          <a:p>
            <a:pPr marL="428625" lvl="0"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The WSP is submitted on an annual basis to the SETA under which the company falls.</a:t>
            </a:r>
          </a:p>
          <a:p>
            <a:pPr marL="428625" lvl="0"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The SETA uses the WSP to identify scarce skills and to compile a National Skills Plan.</a:t>
            </a:r>
            <a:endParaRPr kumimoji="0" lang="en-ZA" sz="2400" b="0"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Key Steps in Conducting the Learning Needs Analysis – 1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928008321"/>
              </p:ext>
            </p:extLst>
          </p:nvPr>
        </p:nvGraphicFramePr>
        <p:xfrm>
          <a:off x="539553" y="1397000"/>
          <a:ext cx="7992888" cy="37084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endParaRPr lang="en-ZA"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Step</a:t>
                      </a:r>
                      <a:endParaRPr lang="en-ZA" sz="1800" dirty="0">
                        <a:latin typeface="Times New Roman"/>
                        <a:ea typeface="SimSu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Action</a:t>
                      </a:r>
                      <a:endParaRPr lang="en-ZA" sz="1800" dirty="0">
                        <a:latin typeface="Times New Roman"/>
                        <a:ea typeface="SimSun"/>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20909072"/>
              </p:ext>
            </p:extLst>
          </p:nvPr>
        </p:nvGraphicFramePr>
        <p:xfrm>
          <a:off x="539552" y="1690008"/>
          <a:ext cx="7992888" cy="64008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1</a:t>
                      </a:r>
                    </a:p>
                  </a:txBody>
                  <a:tcPr anchor="ctr">
                    <a:solidFill>
                      <a:schemeClr val="bg1">
                        <a:lumMod val="85000"/>
                      </a:schemeClr>
                    </a:solidFill>
                  </a:tcPr>
                </a:tc>
                <a:tc>
                  <a:txBody>
                    <a:bodyPr/>
                    <a:lstStyle/>
                    <a:p>
                      <a:pPr fontAlgn="base" hangingPunct="0">
                        <a:lnSpc>
                          <a:spcPct val="100000"/>
                        </a:lnSpc>
                        <a:spcAft>
                          <a:spcPts val="0"/>
                        </a:spcAft>
                      </a:pPr>
                      <a:r>
                        <a:rPr lang="en-ZA" sz="1800" b="0" dirty="0">
                          <a:solidFill>
                            <a:schemeClr val="accent1"/>
                          </a:solidFill>
                          <a:latin typeface="Calibri" panose="020F0502020204030204" pitchFamily="34" charset="0"/>
                          <a:ea typeface="SimSun"/>
                          <a:cs typeface="Calibri"/>
                        </a:rPr>
                        <a:t>Establish a training committee.</a:t>
                      </a:r>
                      <a:endParaRPr lang="en-ZA" sz="1800" b="0" dirty="0">
                        <a:solidFill>
                          <a:schemeClr val="accent1"/>
                        </a:solidFill>
                        <a:latin typeface="Times New Roman"/>
                        <a:ea typeface="SimSun"/>
                      </a:endParaRPr>
                    </a:p>
                  </a:txBody>
                  <a:tcPr>
                    <a:solidFill>
                      <a:schemeClr val="bg1">
                        <a:lumMod val="85000"/>
                      </a:schemeClr>
                    </a:solidFill>
                  </a:tcPr>
                </a:tc>
                <a:tc>
                  <a:txBody>
                    <a:bodyPr/>
                    <a:lstStyle/>
                    <a:p>
                      <a:pPr>
                        <a:lnSpc>
                          <a:spcPct val="100000"/>
                        </a:lnSpc>
                        <a:spcAft>
                          <a:spcPts val="0"/>
                        </a:spcAft>
                        <a:tabLst>
                          <a:tab pos="2637155" algn="ctr"/>
                          <a:tab pos="5274310" algn="r"/>
                          <a:tab pos="46672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All stakeholders to provide input into the needs analysis.</a:t>
                      </a:r>
                      <a:endParaRPr lang="en-ZA" sz="2400" b="0" dirty="0">
                        <a:solidFill>
                          <a:schemeClr val="accent1"/>
                        </a:solidFill>
                        <a:latin typeface="Arial"/>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87870957"/>
              </p:ext>
            </p:extLst>
          </p:nvPr>
        </p:nvGraphicFramePr>
        <p:xfrm>
          <a:off x="539552" y="2284864"/>
          <a:ext cx="7992888" cy="201168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2</a:t>
                      </a:r>
                    </a:p>
                  </a:txBody>
                  <a:tcPr anchor="ctr">
                    <a:solidFill>
                      <a:schemeClr val="bg1">
                        <a:lumMod val="95000"/>
                      </a:schemeClr>
                    </a:solidFill>
                  </a:tcPr>
                </a:tc>
                <a:tc>
                  <a:txBody>
                    <a:bodyPr/>
                    <a:lstStyle/>
                    <a:p>
                      <a:pPr fontAlgn="base" hangingPunct="0">
                        <a:lnSpc>
                          <a:spcPct val="100000"/>
                        </a:lnSpc>
                        <a:spcAft>
                          <a:spcPts val="0"/>
                        </a:spcAft>
                      </a:pPr>
                      <a:r>
                        <a:rPr lang="en-ZA" sz="1800" b="0" dirty="0">
                          <a:solidFill>
                            <a:schemeClr val="accent1"/>
                          </a:solidFill>
                          <a:latin typeface="Calibri" panose="020F0502020204030204" pitchFamily="34" charset="0"/>
                          <a:ea typeface="SimSun"/>
                          <a:cs typeface="Calibri"/>
                        </a:rPr>
                        <a:t>Collect information on the problem.</a:t>
                      </a:r>
                      <a:endParaRPr lang="en-ZA" sz="1800" b="0" dirty="0">
                        <a:solidFill>
                          <a:schemeClr val="accent1"/>
                        </a:solidFill>
                        <a:latin typeface="Times New Roman"/>
                        <a:ea typeface="SimSun"/>
                      </a:endParaRPr>
                    </a:p>
                  </a:txBody>
                  <a:tcPr>
                    <a:solidFill>
                      <a:schemeClr val="bg1">
                        <a:lumMod val="95000"/>
                      </a:schemeClr>
                    </a:solidFill>
                  </a:tcPr>
                </a:tc>
                <a:tc>
                  <a:txBody>
                    <a:bodyPr/>
                    <a:lstStyle/>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Questionnaire</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Observation</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Work sample</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Interviews</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Task analysis</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Job descriptions</a:t>
                      </a:r>
                      <a:endParaRPr lang="en-ZA" sz="2400" b="0" dirty="0">
                        <a:solidFill>
                          <a:schemeClr val="accent1"/>
                        </a:solidFill>
                        <a:latin typeface="Arial"/>
                        <a:ea typeface="SimSun"/>
                      </a:endParaRPr>
                    </a:p>
                    <a:p>
                      <a:pPr marL="342900" lvl="0" indent="-342900">
                        <a:lnSpc>
                          <a:spcPct val="100000"/>
                        </a:lnSpc>
                        <a:spcAft>
                          <a:spcPts val="0"/>
                        </a:spcAft>
                        <a:buFont typeface="Symbol"/>
                        <a:buChar char=""/>
                        <a:tabLst>
                          <a:tab pos="2637155" algn="ctr"/>
                          <a:tab pos="5274310" algn="r"/>
                          <a:tab pos="201295" algn="l"/>
                          <a:tab pos="933450" algn="l"/>
                          <a:tab pos="2637155" algn="ctr"/>
                          <a:tab pos="5274310" algn="r"/>
                        </a:tabLst>
                      </a:pPr>
                      <a:r>
                        <a:rPr lang="en-ZA" sz="1800" b="0" dirty="0">
                          <a:solidFill>
                            <a:schemeClr val="accent1"/>
                          </a:solidFill>
                          <a:latin typeface="Calibri" panose="020F0502020204030204" pitchFamily="34" charset="0"/>
                          <a:ea typeface="SimSun"/>
                          <a:cs typeface="Calibri"/>
                        </a:rPr>
                        <a:t>Performance appraisals, etc.</a:t>
                      </a:r>
                      <a:endParaRPr lang="en-ZA" sz="24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Key Steps in Conducting the Learning Needs Analysis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642058736"/>
              </p:ext>
            </p:extLst>
          </p:nvPr>
        </p:nvGraphicFramePr>
        <p:xfrm>
          <a:off x="539553" y="1397000"/>
          <a:ext cx="7992888" cy="37084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endParaRPr lang="en-ZA"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Step</a:t>
                      </a:r>
                      <a:endParaRPr lang="en-ZA" sz="1800" dirty="0">
                        <a:latin typeface="Times New Roman"/>
                        <a:ea typeface="SimSu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Action</a:t>
                      </a:r>
                      <a:endParaRPr lang="en-ZA" sz="1800" dirty="0">
                        <a:latin typeface="Times New Roman"/>
                        <a:ea typeface="SimSun"/>
                      </a:endParaRP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3749198"/>
              </p:ext>
            </p:extLst>
          </p:nvPr>
        </p:nvGraphicFramePr>
        <p:xfrm>
          <a:off x="539552" y="1690008"/>
          <a:ext cx="7992888" cy="91440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3</a:t>
                      </a:r>
                    </a:p>
                  </a:txBody>
                  <a:tcPr anchor="ctr">
                    <a:solidFill>
                      <a:schemeClr val="bg1">
                        <a:lumMod val="85000"/>
                      </a:schemeClr>
                    </a:solidFill>
                  </a:tcPr>
                </a:tc>
                <a:tc>
                  <a:txBody>
                    <a:bodyPr/>
                    <a:lstStyle/>
                    <a:p>
                      <a:pPr fontAlgn="base" hangingPunct="0">
                        <a:lnSpc>
                          <a:spcPct val="100000"/>
                        </a:lnSpc>
                        <a:spcAft>
                          <a:spcPts val="0"/>
                        </a:spcAft>
                      </a:pPr>
                      <a:r>
                        <a:rPr lang="en-ZA" sz="1800" b="0" dirty="0">
                          <a:solidFill>
                            <a:schemeClr val="accent1"/>
                          </a:solidFill>
                          <a:latin typeface="Calibri" panose="020F0502020204030204" pitchFamily="34" charset="0"/>
                          <a:ea typeface="SimSun"/>
                          <a:cs typeface="Calibri"/>
                        </a:rPr>
                        <a:t>Organise the data.</a:t>
                      </a:r>
                      <a:endParaRPr lang="en-ZA" sz="1800" b="0" dirty="0">
                        <a:solidFill>
                          <a:schemeClr val="accent1"/>
                        </a:solidFill>
                        <a:latin typeface="Times New Roman"/>
                        <a:ea typeface="SimSun"/>
                      </a:endParaRPr>
                    </a:p>
                  </a:txBody>
                  <a:tcPr>
                    <a:solidFill>
                      <a:schemeClr val="bg1">
                        <a:lumMod val="85000"/>
                      </a:schemeClr>
                    </a:solidFill>
                  </a:tcPr>
                </a:tc>
                <a:tc>
                  <a:txBody>
                    <a:bodyPr/>
                    <a:lstStyle/>
                    <a:p>
                      <a:pPr fontAlgn="base" hangingPunct="0">
                        <a:lnSpc>
                          <a:spcPct val="100000"/>
                        </a:lnSpc>
                        <a:spcAft>
                          <a:spcPts val="0"/>
                        </a:spcAft>
                      </a:pPr>
                      <a:r>
                        <a:rPr lang="en-ZA" sz="1800" b="0" dirty="0">
                          <a:solidFill>
                            <a:schemeClr val="accent1"/>
                          </a:solidFill>
                          <a:latin typeface="Calibri" panose="020F0502020204030204" pitchFamily="34" charset="0"/>
                          <a:ea typeface="SimSun"/>
                          <a:cs typeface="Calibri"/>
                        </a:rPr>
                        <a:t>The data is normally used to complete the Workplace Skills Plan that is submitted to the SETA under which the company falls. </a:t>
                      </a:r>
                      <a:endParaRPr lang="en-ZA" sz="1800" b="0" dirty="0">
                        <a:solidFill>
                          <a:schemeClr val="accent1"/>
                        </a:solidFill>
                        <a:latin typeface="Times New Roman"/>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77826520"/>
              </p:ext>
            </p:extLst>
          </p:nvPr>
        </p:nvGraphicFramePr>
        <p:xfrm>
          <a:off x="539552" y="2564904"/>
          <a:ext cx="7992888" cy="1188720"/>
        </p:xfrm>
        <a:graphic>
          <a:graphicData uri="http://schemas.openxmlformats.org/drawingml/2006/table">
            <a:tbl>
              <a:tblPr firstRow="1" bandRow="1">
                <a:tableStyleId>{5C22544A-7EE6-4342-B048-85BDC9FD1C3A}</a:tableStyleId>
              </a:tblPr>
              <a:tblGrid>
                <a:gridCol w="79208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70840">
                <a:tc>
                  <a:txBody>
                    <a:bodyPr/>
                    <a:lstStyle/>
                    <a:p>
                      <a:pPr algn="ctr">
                        <a:lnSpc>
                          <a:spcPct val="100000"/>
                        </a:lnSpc>
                      </a:pPr>
                      <a:r>
                        <a:rPr lang="en-ZA" b="0" dirty="0">
                          <a:solidFill>
                            <a:schemeClr val="accent1"/>
                          </a:solidFill>
                          <a:latin typeface="Calibri" panose="020F0502020204030204" pitchFamily="34" charset="0"/>
                        </a:rPr>
                        <a:t>4</a:t>
                      </a:r>
                    </a:p>
                  </a:txBody>
                  <a:tcPr anchor="ctr">
                    <a:solidFill>
                      <a:schemeClr val="bg1">
                        <a:lumMod val="95000"/>
                      </a:schemeClr>
                    </a:solidFill>
                  </a:tcPr>
                </a:tc>
                <a:tc>
                  <a:txBody>
                    <a:bodyPr/>
                    <a:lstStyle/>
                    <a:p>
                      <a:pPr fontAlgn="base" hangingPunct="0">
                        <a:lnSpc>
                          <a:spcPct val="100000"/>
                        </a:lnSpc>
                        <a:spcAft>
                          <a:spcPts val="0"/>
                        </a:spcAft>
                      </a:pPr>
                      <a:r>
                        <a:rPr lang="en-ZA" sz="1800" b="0" dirty="0">
                          <a:solidFill>
                            <a:schemeClr val="accent1"/>
                          </a:solidFill>
                          <a:latin typeface="Calibri" panose="020F0502020204030204" pitchFamily="34" charset="0"/>
                          <a:ea typeface="SimSun"/>
                          <a:cs typeface="Calibri"/>
                        </a:rPr>
                        <a:t>Analyse the data.</a:t>
                      </a:r>
                      <a:endParaRPr lang="en-ZA" sz="1800" b="0" dirty="0">
                        <a:solidFill>
                          <a:schemeClr val="accent1"/>
                        </a:solidFill>
                        <a:latin typeface="Times New Roman"/>
                        <a:ea typeface="SimSun"/>
                      </a:endParaRPr>
                    </a:p>
                  </a:txBody>
                  <a:tcPr>
                    <a:solidFill>
                      <a:schemeClr val="bg1">
                        <a:lumMod val="95000"/>
                      </a:schemeClr>
                    </a:solidFill>
                  </a:tcPr>
                </a:tc>
                <a:tc>
                  <a:txBody>
                    <a:bodyPr/>
                    <a:lstStyle/>
                    <a:p>
                      <a:pPr>
                        <a:lnSpc>
                          <a:spcPct val="100000"/>
                        </a:lnSpc>
                        <a:spcAft>
                          <a:spcPts val="0"/>
                        </a:spcAft>
                        <a:tabLst>
                          <a:tab pos="2637155" algn="ctr"/>
                          <a:tab pos="5274310" algn="r"/>
                          <a:tab pos="466725" algn="l"/>
                          <a:tab pos="933450" algn="l"/>
                          <a:tab pos="1750060" algn="l"/>
                          <a:tab pos="2637155" algn="ctr"/>
                          <a:tab pos="5274310" algn="r"/>
                        </a:tabLst>
                      </a:pPr>
                      <a:r>
                        <a:rPr lang="en-ZA" sz="1800" b="0" dirty="0">
                          <a:solidFill>
                            <a:schemeClr val="accent1"/>
                          </a:solidFill>
                          <a:latin typeface="Calibri" panose="020F0502020204030204" pitchFamily="34" charset="0"/>
                          <a:ea typeface="SimSun"/>
                          <a:cs typeface="Calibri"/>
                        </a:rPr>
                        <a:t>Compare the information to the relevant standards or criteria to determine the gap. Draw conclusions. Make sure the problem is training related.</a:t>
                      </a:r>
                      <a:endParaRPr lang="en-ZA" sz="2400" b="0" dirty="0">
                        <a:solidFill>
                          <a:schemeClr val="accent1"/>
                        </a:solidFill>
                        <a:latin typeface="Arial"/>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16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Formative Assessment</a:t>
            </a:r>
          </a:p>
        </p:txBody>
      </p:sp>
      <p:sp>
        <p:nvSpPr>
          <p:cNvPr id="5" name="Slide Number Placeholder 4"/>
          <p:cNvSpPr>
            <a:spLocks noGrp="1"/>
          </p:cNvSpPr>
          <p:nvPr>
            <p:ph type="sldNum" sz="quarter" idx="12"/>
          </p:nvPr>
        </p:nvSpPr>
        <p:spPr/>
        <p:txBody>
          <a:bodyPr/>
          <a:lstStyle/>
          <a:p>
            <a:fld id="{32F83655-DC73-417F-8B26-EB7A1DBB5382}" type="slidenum">
              <a:rPr lang="en-ZA" smtClean="0"/>
              <a:pPr/>
              <a:t>49</a:t>
            </a:fld>
            <a:endParaRPr lang="en-ZA"/>
          </a:p>
        </p:txBody>
      </p:sp>
      <p:sp>
        <p:nvSpPr>
          <p:cNvPr id="8" name="Content Placeholder 4"/>
          <p:cNvSpPr txBox="1">
            <a:spLocks/>
          </p:cNvSpPr>
          <p:nvPr/>
        </p:nvSpPr>
        <p:spPr>
          <a:xfrm>
            <a:off x="2185392" y="2060848"/>
            <a:ext cx="6275040" cy="1944216"/>
          </a:xfrm>
          <a:prstGeom prst="rect">
            <a:avLst/>
          </a:prstGeom>
          <a:solidFill>
            <a:schemeClr val="bg1"/>
          </a:solidFill>
          <a:ln w="63500" cap="flat" cmpd="sng" algn="ctr">
            <a:solidFill>
              <a:srgbClr val="008080"/>
            </a:solid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58775" lvl="0" indent="-273050">
              <a:spcBef>
                <a:spcPts val="580"/>
              </a:spcBef>
              <a:buClr>
                <a:schemeClr val="accent1"/>
              </a:buClr>
              <a:buSzPct val="85000"/>
              <a:buFont typeface="Wingdings" pitchFamily="2" charset="2"/>
              <a:buChar char="§"/>
            </a:pPr>
            <a:r>
              <a:rPr lang="en-ZA" sz="2400" b="1" i="1" dirty="0">
                <a:solidFill>
                  <a:srgbClr val="008080"/>
                </a:solidFill>
                <a:latin typeface="Calibri" panose="020F0502020204030204" pitchFamily="34" charset="0"/>
              </a:rPr>
              <a:t>Do Formative assessment activity 1.1.1 and 1.1.2</a:t>
            </a:r>
            <a:endParaRPr kumimoji="0" lang="en-ZA" sz="2400" b="0" i="0" u="none" strike="noStrike" kern="1200" cap="none" spc="0" normalizeH="0" baseline="0" noProof="0" dirty="0">
              <a:ln>
                <a:noFill/>
              </a:ln>
              <a:solidFill>
                <a:srgbClr val="008080"/>
              </a:solidFill>
              <a:effectLst/>
              <a:uLnTx/>
              <a:uFillTx/>
              <a:latin typeface="Calibri" panose="020F0502020204030204" pitchFamily="34" charset="0"/>
            </a:endParaRPr>
          </a:p>
        </p:txBody>
      </p:sp>
      <p:pic>
        <p:nvPicPr>
          <p:cNvPr id="7" name="Picture 6" descr="ec_i_formative_2.gif"/>
          <p:cNvPicPr/>
          <p:nvPr/>
        </p:nvPicPr>
        <p:blipFill>
          <a:blip r:embed="rId2" cstate="print"/>
          <a:stretch>
            <a:fillRect/>
          </a:stretch>
        </p:blipFill>
        <p:spPr>
          <a:xfrm>
            <a:off x="611560" y="1565488"/>
            <a:ext cx="2120783" cy="72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p:txBody>
      </p:sp>
      <p:pic>
        <p:nvPicPr>
          <p:cNvPr id="6" name="Picture 5">
            <a:extLst>
              <a:ext uri="{FF2B5EF4-FFF2-40B4-BE49-F238E27FC236}">
                <a16:creationId xmlns:a16="http://schemas.microsoft.com/office/drawing/2014/main" id="{7297B8F9-757D-4DDD-AD7D-7FB9D16EE804}"/>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2273842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Important Requirements for the Listing of the Skills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p:txBody>
          <a:bodyPr/>
          <a:lstStyle/>
          <a:p>
            <a:pPr marL="358775" indent="-358775"/>
            <a:r>
              <a:rPr lang="en-ZA" sz="2400" dirty="0"/>
              <a:t>Requirements should be:</a:t>
            </a:r>
          </a:p>
          <a:p>
            <a:pPr marL="715963" lvl="1" indent="-357188"/>
            <a:r>
              <a:rPr lang="en-ZA" dirty="0"/>
              <a:t>Formulated as outcomes.</a:t>
            </a:r>
          </a:p>
          <a:p>
            <a:pPr marL="715963" lvl="1" indent="-357188"/>
            <a:r>
              <a:rPr lang="en-ZA" dirty="0"/>
              <a:t>Linked to NQF levels of learning.</a:t>
            </a:r>
          </a:p>
          <a:p>
            <a:pPr marL="715963" lvl="1" indent="-357188"/>
            <a:r>
              <a:rPr lang="en-ZA" dirty="0"/>
              <a:t>Measurable.</a:t>
            </a:r>
          </a:p>
          <a:p>
            <a:pPr marL="715963" lvl="1" indent="-357188"/>
            <a:r>
              <a:rPr lang="en-ZA" dirty="0"/>
              <a:t>Linked to particular posts.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A Learning Outcome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6" name="Content Placeholder 4"/>
          <p:cNvSpPr txBox="1">
            <a:spLocks/>
          </p:cNvSpPr>
          <p:nvPr/>
        </p:nvSpPr>
        <p:spPr>
          <a:xfrm>
            <a:off x="2257400" y="2124160"/>
            <a:ext cx="6275040" cy="2672992"/>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lvl="0"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A learning outcome is a statement which identifies what a learner is expected to know, understand or do as a result of successfully completing a process of learning.</a:t>
            </a:r>
            <a:endParaRPr kumimoji="0" lang="en-ZA" sz="2400" b="0"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dirty="0"/>
              <a:t>Formulating 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a:p>
        </p:txBody>
      </p:sp>
      <p:sp>
        <p:nvSpPr>
          <p:cNvPr id="6" name="Content Placeholder 5"/>
          <p:cNvSpPr>
            <a:spLocks noGrp="1"/>
          </p:cNvSpPr>
          <p:nvPr>
            <p:ph sz="quarter" idx="1"/>
          </p:nvPr>
        </p:nvSpPr>
        <p:spPr/>
        <p:txBody>
          <a:bodyPr/>
          <a:lstStyle/>
          <a:p>
            <a:pPr marL="358775" indent="-358775"/>
            <a:r>
              <a:rPr lang="en-ZA" sz="2400" dirty="0"/>
              <a:t>Think about what you want learners to be able to do on the job as a result of their learning. </a:t>
            </a:r>
          </a:p>
          <a:p>
            <a:pPr marL="358775" indent="-358775"/>
            <a:r>
              <a:rPr lang="en-ZA" sz="2400" dirty="0"/>
              <a:t>These things fall into three possible categories (domains):</a:t>
            </a:r>
          </a:p>
          <a:p>
            <a:pPr marL="715963" lvl="1" indent="-357188"/>
            <a:r>
              <a:rPr lang="en-ZA" dirty="0"/>
              <a:t>Thinking, knowledge (cognitive domain).</a:t>
            </a:r>
          </a:p>
          <a:p>
            <a:pPr marL="715963" lvl="1" indent="-357188" fontAlgn="base"/>
            <a:r>
              <a:rPr lang="en-ZA" dirty="0"/>
              <a:t>Doing, skills (psychomotor domain).</a:t>
            </a:r>
          </a:p>
          <a:p>
            <a:pPr marL="715963" lvl="1" indent="-357188" fontAlgn="base"/>
            <a:r>
              <a:rPr lang="en-ZA" dirty="0"/>
              <a:t>Feeling, attitudes (affective domain).</a:t>
            </a:r>
          </a:p>
          <a:p>
            <a:endParaRPr lang="en-ZA" dirty="0"/>
          </a:p>
        </p:txBody>
      </p:sp>
      <p:sp>
        <p:nvSpPr>
          <p:cNvPr id="7" name="Content Placeholder 4"/>
          <p:cNvSpPr txBox="1">
            <a:spLocks/>
          </p:cNvSpPr>
          <p:nvPr/>
        </p:nvSpPr>
        <p:spPr>
          <a:xfrm>
            <a:off x="2195736" y="4812304"/>
            <a:ext cx="6275040" cy="72877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p>
            <a:pPr marL="701675" marR="0" lvl="0" indent="-34290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
              <a:tabLst/>
              <a:defRPr/>
            </a:pPr>
            <a:r>
              <a:rPr kumimoji="0" lang="en-ZA" sz="2000" b="1" i="1" u="none" strike="noStrike" kern="1200" cap="none" spc="0" normalizeH="0" baseline="0" noProof="0" dirty="0">
                <a:ln>
                  <a:noFill/>
                </a:ln>
                <a:solidFill>
                  <a:schemeClr val="lt1"/>
                </a:solidFill>
                <a:effectLst/>
                <a:uLnTx/>
                <a:uFillTx/>
                <a:latin typeface="Calibri" panose="020F0502020204030204" pitchFamily="34" charset="0"/>
                <a:ea typeface="+mn-ea"/>
                <a:cs typeface="+mn-cs"/>
              </a:rPr>
              <a:t>Some units of learning may occur in more than one domain at the same time.</a:t>
            </a:r>
          </a:p>
        </p:txBody>
      </p:sp>
      <p:pic>
        <p:nvPicPr>
          <p:cNvPr id="8" name="Picture 7" descr="ec_i_remember_2.gif"/>
          <p:cNvPicPr/>
          <p:nvPr/>
        </p:nvPicPr>
        <p:blipFill>
          <a:blip r:embed="rId2" cstate="print"/>
          <a:stretch>
            <a:fillRect/>
          </a:stretch>
        </p:blipFill>
        <p:spPr>
          <a:xfrm>
            <a:off x="611560" y="3946739"/>
            <a:ext cx="2120636" cy="86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Possible Levels of Learning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8" name="Content Placeholder 7"/>
          <p:cNvSpPr>
            <a:spLocks noGrp="1"/>
          </p:cNvSpPr>
          <p:nvPr>
            <p:ph sz="quarter" idx="1"/>
          </p:nvPr>
        </p:nvSpPr>
        <p:spPr/>
        <p:txBody>
          <a:bodyPr>
            <a:normAutofit/>
          </a:bodyPr>
          <a:lstStyle/>
          <a:p>
            <a:r>
              <a:rPr lang="en-ZA" sz="2400" dirty="0"/>
              <a:t>Each of these categories has different possible </a:t>
            </a:r>
            <a:r>
              <a:rPr lang="en-ZA" sz="2400" i="1" dirty="0"/>
              <a:t>levels of learning</a:t>
            </a:r>
            <a:r>
              <a:rPr lang="en-ZA" sz="2400" dirty="0"/>
              <a:t>. These range from:</a:t>
            </a:r>
          </a:p>
          <a:p>
            <a:pPr lvl="1"/>
            <a:r>
              <a:rPr lang="en-ZA" dirty="0"/>
              <a:t>Simple recall.</a:t>
            </a:r>
          </a:p>
          <a:p>
            <a:pPr lvl="1"/>
            <a:r>
              <a:rPr lang="en-ZA" dirty="0"/>
              <a:t>Observation.</a:t>
            </a:r>
          </a:p>
          <a:p>
            <a:pPr lvl="1"/>
            <a:r>
              <a:rPr lang="en-ZA" dirty="0"/>
              <a:t>Complex evaluation or organization of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Appropriate Action Verbs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p:txBody>
          <a:bodyPr/>
          <a:lstStyle/>
          <a:p>
            <a:r>
              <a:rPr lang="en-ZA" sz="2400" dirty="0"/>
              <a:t>Vague verbs such as </a:t>
            </a:r>
            <a:r>
              <a:rPr lang="en-ZA" sz="2400" i="1" dirty="0"/>
              <a:t>know </a:t>
            </a:r>
            <a:r>
              <a:rPr lang="en-ZA" sz="2400" dirty="0"/>
              <a:t>or </a:t>
            </a:r>
            <a:r>
              <a:rPr lang="en-ZA" sz="2400" i="1" dirty="0"/>
              <a:t>understand </a:t>
            </a:r>
            <a:r>
              <a:rPr lang="en-ZA" sz="2400" dirty="0"/>
              <a:t>are not easily measurable.</a:t>
            </a:r>
          </a:p>
          <a:p>
            <a:r>
              <a:rPr lang="en-ZA" sz="2400" dirty="0"/>
              <a:t>Substitute with </a:t>
            </a:r>
            <a:r>
              <a:rPr lang="en-ZA" sz="2400" i="1" dirty="0"/>
              <a:t>identify</a:t>
            </a:r>
            <a:r>
              <a:rPr lang="en-ZA" sz="2400" dirty="0"/>
              <a:t>, </a:t>
            </a:r>
            <a:r>
              <a:rPr lang="en-ZA" sz="2400" i="1" dirty="0"/>
              <a:t>define</a:t>
            </a:r>
            <a:r>
              <a:rPr lang="en-ZA" sz="2400" dirty="0"/>
              <a:t>, </a:t>
            </a:r>
            <a:r>
              <a:rPr lang="en-ZA" sz="2400" i="1" dirty="0"/>
              <a:t>describe</a:t>
            </a:r>
            <a:r>
              <a:rPr lang="en-ZA" sz="2400" dirty="0"/>
              <a:t>, or </a:t>
            </a:r>
            <a:r>
              <a:rPr lang="en-ZA" sz="2400" i="1" dirty="0"/>
              <a:t>demonstrate.</a:t>
            </a:r>
          </a:p>
          <a:p>
            <a:r>
              <a:rPr lang="en-ZA" sz="2400" dirty="0"/>
              <a:t>Some subjective terms such as </a:t>
            </a:r>
            <a:r>
              <a:rPr lang="en-ZA" sz="2400" i="1" dirty="0"/>
              <a:t>appreciate </a:t>
            </a:r>
            <a:r>
              <a:rPr lang="en-ZA" sz="2400" dirty="0"/>
              <a:t>and </a:t>
            </a:r>
            <a:r>
              <a:rPr lang="en-ZA" sz="2400" i="1" dirty="0"/>
              <a:t>be aware of </a:t>
            </a:r>
            <a:r>
              <a:rPr lang="en-ZA" sz="2400" dirty="0"/>
              <a:t>may sometimes be used for outcomes in the affective domain.</a:t>
            </a:r>
          </a:p>
          <a:p>
            <a:endParaRPr lang="en-ZA" dirty="0"/>
          </a:p>
        </p:txBody>
      </p:sp>
      <p:sp>
        <p:nvSpPr>
          <p:cNvPr id="6" name="Content Placeholder 4"/>
          <p:cNvSpPr txBox="1">
            <a:spLocks/>
          </p:cNvSpPr>
          <p:nvPr/>
        </p:nvSpPr>
        <p:spPr>
          <a:xfrm>
            <a:off x="2248132" y="4644440"/>
            <a:ext cx="6275040" cy="108881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000" b="1" i="1" dirty="0">
                <a:latin typeface="Calibri" panose="020F0502020204030204" pitchFamily="34" charset="0"/>
              </a:rPr>
              <a:t>Taxonomy is the practice of science and classification.  </a:t>
            </a:r>
          </a:p>
          <a:p>
            <a:pPr marL="428625" indent="-342900">
              <a:spcBef>
                <a:spcPts val="580"/>
              </a:spcBef>
              <a:buClr>
                <a:schemeClr val="accent1"/>
              </a:buClr>
              <a:buSzPct val="85000"/>
              <a:buFont typeface="Wingdings" pitchFamily="2" charset="2"/>
              <a:buChar char="§"/>
            </a:pPr>
            <a:r>
              <a:rPr lang="en-ZA" sz="2000" b="1" i="1" dirty="0">
                <a:latin typeface="Calibri" panose="020F0502020204030204" pitchFamily="34" charset="0"/>
              </a:rPr>
              <a:t>A domain is simply a category.</a:t>
            </a:r>
            <a:endParaRPr kumimoji="0" lang="en-ZA" sz="2000" b="1" i="1"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400506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Bloom’s Taxonomy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p:txBody>
          <a:bodyPr/>
          <a:lstStyle/>
          <a:p>
            <a:pPr fontAlgn="base" hangingPunct="0"/>
            <a:r>
              <a:rPr lang="en-ZA" sz="2400" dirty="0"/>
              <a:t>Is a classification of learning objectives within education.</a:t>
            </a:r>
          </a:p>
          <a:p>
            <a:pPr fontAlgn="base" hangingPunct="0"/>
            <a:r>
              <a:rPr lang="en-ZA" sz="2400" dirty="0"/>
              <a:t>Refers to a classification of the different learning objectives.</a:t>
            </a:r>
          </a:p>
          <a:p>
            <a:endParaRPr lang="en-ZA" dirty="0"/>
          </a:p>
        </p:txBody>
      </p:sp>
      <p:pic>
        <p:nvPicPr>
          <p:cNvPr id="6" name="Picture 5"/>
          <p:cNvPicPr>
            <a:picLocks noChangeAspect="1"/>
          </p:cNvPicPr>
          <p:nvPr/>
        </p:nvPicPr>
        <p:blipFill>
          <a:blip r:embed="rId2"/>
          <a:stretch>
            <a:fillRect/>
          </a:stretch>
        </p:blipFill>
        <p:spPr>
          <a:xfrm>
            <a:off x="3174970" y="2852936"/>
            <a:ext cx="2804403" cy="28044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Bloom's Taxonomy Model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5" name="Content Placeholder 4"/>
          <p:cNvSpPr>
            <a:spLocks noGrp="1"/>
          </p:cNvSpPr>
          <p:nvPr>
            <p:ph sz="quarter" idx="1"/>
          </p:nvPr>
        </p:nvSpPr>
        <p:spPr/>
        <p:txBody>
          <a:bodyPr>
            <a:normAutofit/>
          </a:bodyPr>
          <a:lstStyle/>
          <a:p>
            <a:r>
              <a:rPr lang="en-ZA" sz="2400" b="1" dirty="0"/>
              <a:t>Domains:  </a:t>
            </a:r>
            <a:r>
              <a:rPr lang="en-ZA" sz="2400" dirty="0"/>
              <a:t>Bloom's Taxonomy Model is in three parts, or 'overlapping domains'.</a:t>
            </a:r>
          </a:p>
          <a:p>
            <a:pPr lvl="1"/>
            <a:r>
              <a:rPr lang="en-ZA" b="1" dirty="0"/>
              <a:t>Cognitive domain</a:t>
            </a:r>
            <a:br>
              <a:rPr lang="en-ZA" dirty="0"/>
            </a:br>
            <a:r>
              <a:rPr lang="en-ZA" dirty="0"/>
              <a:t>(intellectual capability, i.e., knowledge, or 'think')</a:t>
            </a:r>
          </a:p>
          <a:p>
            <a:pPr lvl="1"/>
            <a:r>
              <a:rPr lang="en-ZA" b="1" dirty="0"/>
              <a:t>Affective domain</a:t>
            </a:r>
            <a:br>
              <a:rPr lang="en-ZA" dirty="0"/>
            </a:br>
            <a:r>
              <a:rPr lang="en-ZA" dirty="0"/>
              <a:t>(feelings, emotions and behaviour, i.e., attitude, or 'feel')</a:t>
            </a:r>
          </a:p>
          <a:p>
            <a:pPr lvl="1"/>
            <a:r>
              <a:rPr lang="en-ZA" b="1" dirty="0"/>
              <a:t>Psychomotor domain</a:t>
            </a:r>
            <a:br>
              <a:rPr lang="en-ZA" dirty="0"/>
            </a:br>
            <a:r>
              <a:rPr lang="en-ZA" dirty="0"/>
              <a:t>(manual and physical skills, i.e., skills, or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Three Domains of Bloom's Taxonomy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p:txBody>
          <a:bodyPr/>
          <a:lstStyle/>
          <a:p>
            <a:r>
              <a:rPr lang="en-ZA" sz="2400" dirty="0"/>
              <a:t>The three domains; for example:</a:t>
            </a:r>
          </a:p>
          <a:p>
            <a:pPr lvl="1"/>
            <a:r>
              <a:rPr lang="en-ZA" dirty="0"/>
              <a:t>Skills-Knowledge-Attitude.</a:t>
            </a:r>
          </a:p>
          <a:p>
            <a:pPr lvl="1"/>
            <a:r>
              <a:rPr lang="en-ZA" dirty="0"/>
              <a:t>KAS. </a:t>
            </a:r>
          </a:p>
          <a:p>
            <a:pPr lvl="1"/>
            <a:r>
              <a:rPr lang="en-ZA" dirty="0"/>
              <a:t>Do-Think-Feel.</a:t>
            </a:r>
          </a:p>
          <a:p>
            <a:r>
              <a:rPr lang="en-ZA" sz="2400" dirty="0"/>
              <a:t>The domains are based on the premise that the categories are ordered in degrees of difficulty.</a:t>
            </a:r>
          </a:p>
          <a:p>
            <a:endParaRPr lang="en-ZA" dirty="0"/>
          </a:p>
        </p:txBody>
      </p:sp>
      <p:sp>
        <p:nvSpPr>
          <p:cNvPr id="6" name="Content Placeholder 4"/>
          <p:cNvSpPr txBox="1">
            <a:spLocks/>
          </p:cNvSpPr>
          <p:nvPr/>
        </p:nvSpPr>
        <p:spPr>
          <a:xfrm>
            <a:off x="2260620" y="4716448"/>
            <a:ext cx="6275040" cy="108881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000" b="1" dirty="0">
                <a:latin typeface="Calibri" panose="020F0502020204030204" pitchFamily="34" charset="0"/>
              </a:rPr>
              <a:t>An important premise of Bloom's Taxonomy is that each category (or 'level') must be mastered before progressing to the next.</a:t>
            </a:r>
            <a:endParaRPr kumimoji="0" lang="en-ZA" sz="2000" b="1" i="0" u="none" strike="noStrike" kern="1200" cap="none" spc="0" normalizeH="0" baseline="0" noProof="0" dirty="0">
              <a:ln>
                <a:noFill/>
              </a:ln>
              <a:solidFill>
                <a:schemeClr val="lt1"/>
              </a:solidFill>
              <a:effectLst/>
              <a:uLnTx/>
              <a:uFillTx/>
              <a:latin typeface="Calibri" panose="020F0502020204030204" pitchFamily="34" charset="0"/>
              <a:ea typeface="+mn-ea"/>
              <a:cs typeface="+mn-cs"/>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92" y="4077072"/>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Within Each Domain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p:txBody>
          <a:bodyPr>
            <a:normAutofit/>
          </a:bodyPr>
          <a:lstStyle/>
          <a:p>
            <a:r>
              <a:rPr lang="en-ZA" sz="2400" dirty="0"/>
              <a:t>Categories within each domain are levels of learning development, levels increase in difficulty.</a:t>
            </a:r>
          </a:p>
          <a:p>
            <a:r>
              <a:rPr lang="en-ZA" sz="2400" dirty="0"/>
              <a:t>The simple matrix structure enables a checklist or template to be constructed for the design of:</a:t>
            </a:r>
          </a:p>
          <a:p>
            <a:pPr lvl="1"/>
            <a:r>
              <a:rPr lang="en-ZA" dirty="0"/>
              <a:t>Learning programmes. </a:t>
            </a:r>
          </a:p>
          <a:p>
            <a:pPr lvl="1"/>
            <a:r>
              <a:rPr lang="en-ZA" dirty="0"/>
              <a:t>Training courses. </a:t>
            </a:r>
          </a:p>
          <a:p>
            <a:pPr lvl="1"/>
            <a:r>
              <a:rPr lang="en-ZA" dirty="0"/>
              <a:t>Lesson plans.</a:t>
            </a:r>
          </a:p>
          <a:p>
            <a:endParaRPr lang="en-ZA" dirty="0"/>
          </a:p>
        </p:txBody>
      </p:sp>
      <p:pic>
        <p:nvPicPr>
          <p:cNvPr id="6" name="Picture 5"/>
          <p:cNvPicPr>
            <a:picLocks noChangeAspect="1"/>
          </p:cNvPicPr>
          <p:nvPr/>
        </p:nvPicPr>
        <p:blipFill>
          <a:blip r:embed="rId2"/>
          <a:stretch>
            <a:fillRect/>
          </a:stretch>
        </p:blipFill>
        <p:spPr>
          <a:xfrm>
            <a:off x="3995936" y="3068960"/>
            <a:ext cx="4237087" cy="2865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Within Each Domain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p:txBody>
          <a:bodyPr>
            <a:normAutofit/>
          </a:bodyPr>
          <a:lstStyle/>
          <a:p>
            <a:r>
              <a:rPr lang="en-ZA" sz="2400" dirty="0"/>
              <a:t>Effective learning  should cover all the levels of each of the domains, where relevant to the situation and the learner.</a:t>
            </a:r>
          </a:p>
          <a:p>
            <a:r>
              <a:rPr lang="en-ZA" sz="2400" dirty="0"/>
              <a:t> The learner should benefit from development of:</a:t>
            </a:r>
          </a:p>
          <a:p>
            <a:pPr lvl="1"/>
            <a:r>
              <a:rPr lang="en-ZA" dirty="0"/>
              <a:t>Knowledge and intellect (Cognitive Domain).</a:t>
            </a:r>
          </a:p>
          <a:p>
            <a:pPr lvl="1"/>
            <a:r>
              <a:rPr lang="en-ZA" dirty="0"/>
              <a:t>Attitude and beliefs (Affective Domain). </a:t>
            </a:r>
          </a:p>
          <a:p>
            <a:pPr lvl="1"/>
            <a:r>
              <a:rPr lang="en-ZA" dirty="0"/>
              <a:t>Ability to put physical and bodily skills into effect - to act (Psychomotor Domain).</a:t>
            </a:r>
          </a:p>
          <a:p>
            <a:endParaRPr lang="en-Z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pic>
        <p:nvPicPr>
          <p:cNvPr id="6" name="Picture 5">
            <a:extLst>
              <a:ext uri="{FF2B5EF4-FFF2-40B4-BE49-F238E27FC236}">
                <a16:creationId xmlns:a16="http://schemas.microsoft.com/office/drawing/2014/main" id="{14859B6B-DB28-4C3D-9BEF-9792B352864C}"/>
              </a:ext>
            </a:extLst>
          </p:cNvPr>
          <p:cNvPicPr>
            <a:picLocks noChangeAspect="1"/>
          </p:cNvPicPr>
          <p:nvPr/>
        </p:nvPicPr>
        <p:blipFill>
          <a:blip r:embed="rId2"/>
          <a:stretch>
            <a:fillRect/>
          </a:stretch>
        </p:blipFill>
        <p:spPr>
          <a:xfrm>
            <a:off x="3245080" y="6438900"/>
            <a:ext cx="2664183" cy="384081"/>
          </a:xfrm>
          <a:prstGeom prst="rect">
            <a:avLst/>
          </a:prstGeom>
        </p:spPr>
      </p:pic>
    </p:spTree>
    <p:extLst>
      <p:ext uri="{BB962C8B-B14F-4D97-AF65-F5344CB8AC3E}">
        <p14:creationId xmlns:p14="http://schemas.microsoft.com/office/powerpoint/2010/main" val="4114804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p:txBody>
          <a:bodyPr/>
          <a:lstStyle/>
          <a:p>
            <a:r>
              <a:rPr lang="en-ZA" sz="2400" dirty="0"/>
              <a:t>To measure on the correct level a learner’s understanding and knowledge of topic.</a:t>
            </a:r>
          </a:p>
          <a:p>
            <a:endParaRPr lang="en-ZA" dirty="0"/>
          </a:p>
        </p:txBody>
      </p:sp>
      <p:pic>
        <p:nvPicPr>
          <p:cNvPr id="6" name="Picture 2" descr="C:\Users\Nortje\Pictures\Business LR (1)\New folder\Business LR - New 20130421\3D Men and White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568" y="2780928"/>
            <a:ext cx="3043207" cy="303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38646779"/>
              </p:ext>
            </p:extLst>
          </p:nvPr>
        </p:nvGraphicFramePr>
        <p:xfrm>
          <a:off x="611560" y="1397000"/>
          <a:ext cx="7992890" cy="17373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9554711"/>
              </p:ext>
            </p:extLst>
          </p:nvPr>
        </p:nvGraphicFramePr>
        <p:xfrm>
          <a:off x="611560" y="3068960"/>
          <a:ext cx="7992890" cy="198424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1</a:t>
                      </a:r>
                      <a:endParaRPr lang="en-ZA" sz="1800" b="0"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a:spcAft>
                          <a:spcPts val="0"/>
                        </a:spcAft>
                      </a:pPr>
                      <a:r>
                        <a:rPr lang="en-ZA" sz="1800" b="1" dirty="0">
                          <a:solidFill>
                            <a:schemeClr val="accent1"/>
                          </a:solidFill>
                          <a:latin typeface="Calibri" panose="020F0502020204030204" pitchFamily="34" charset="0"/>
                          <a:ea typeface="SimSun"/>
                          <a:cs typeface="Calibri"/>
                        </a:rPr>
                        <a:t>Knowledge</a:t>
                      </a:r>
                      <a:endParaRPr lang="en-ZA" sz="1800" b="1"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a:lnSpc>
                          <a:spcPct val="115000"/>
                        </a:lnSpc>
                        <a:spcAft>
                          <a:spcPts val="0"/>
                        </a:spcAft>
                      </a:pPr>
                      <a:r>
                        <a:rPr lang="en-ZA" sz="1800" b="0" dirty="0">
                          <a:solidFill>
                            <a:schemeClr val="accent1"/>
                          </a:solidFill>
                          <a:latin typeface="Calibri" panose="020F0502020204030204" pitchFamily="34" charset="0"/>
                          <a:ea typeface="SimSun"/>
                          <a:cs typeface="Calibri"/>
                        </a:rPr>
                        <a:t>recall or recognise information</a:t>
                      </a:r>
                      <a:endParaRPr lang="en-ZA" sz="1800" b="0"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a:lnSpc>
                          <a:spcPct val="115000"/>
                        </a:lnSpc>
                        <a:spcAft>
                          <a:spcPts val="0"/>
                        </a:spcAft>
                      </a:pPr>
                      <a:r>
                        <a:rPr lang="en-ZA" sz="1800" b="0" dirty="0">
                          <a:solidFill>
                            <a:schemeClr val="accent1"/>
                          </a:solidFill>
                          <a:latin typeface="Calibri" panose="020F0502020204030204" pitchFamily="34" charset="0"/>
                          <a:ea typeface="SimSun"/>
                          <a:cs typeface="Calibri"/>
                        </a:rPr>
                        <a:t>multiple-choice test, recount facts or statistics, recall a process, rules, definitions; quote law or procedure</a:t>
                      </a:r>
                      <a:endParaRPr lang="en-ZA" sz="1800" b="0" dirty="0">
                        <a:solidFill>
                          <a:schemeClr val="accent1"/>
                        </a:solidFill>
                        <a:latin typeface="Calibri" panose="020F0502020204030204" pitchFamily="34" charset="0"/>
                        <a:ea typeface="SimSun"/>
                        <a:cs typeface="Arial"/>
                      </a:endParaRPr>
                    </a:p>
                  </a:txBody>
                  <a:tcPr>
                    <a:solidFill>
                      <a:schemeClr val="bg1">
                        <a:lumMod val="95000"/>
                      </a:schemeClr>
                    </a:solidFill>
                  </a:tcPr>
                </a:tc>
                <a:tc>
                  <a:txBody>
                    <a:bodyPr/>
                    <a:lstStyle/>
                    <a:p>
                      <a:pPr>
                        <a:lnSpc>
                          <a:spcPct val="115000"/>
                        </a:lnSpc>
                        <a:spcAft>
                          <a:spcPts val="0"/>
                        </a:spcAft>
                      </a:pPr>
                      <a:r>
                        <a:rPr lang="en-ZA" sz="1800" b="0" dirty="0">
                          <a:solidFill>
                            <a:schemeClr val="accent1"/>
                          </a:solidFill>
                          <a:latin typeface="Calibri" panose="020F0502020204030204" pitchFamily="34" charset="0"/>
                          <a:ea typeface="SimSun"/>
                          <a:cs typeface="Calibri"/>
                        </a:rPr>
                        <a:t>arrange, define, describe, label, list, memorise, recognise, relate, reproduce, select, state</a:t>
                      </a:r>
                      <a:endParaRPr lang="en-ZA" sz="1800" b="0" dirty="0">
                        <a:solidFill>
                          <a:schemeClr val="accent1"/>
                        </a:solidFill>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40938274"/>
              </p:ext>
            </p:extLst>
          </p:nvPr>
        </p:nvGraphicFramePr>
        <p:xfrm>
          <a:off x="611560" y="1397000"/>
          <a:ext cx="7992890" cy="17373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74681689"/>
              </p:ext>
            </p:extLst>
          </p:nvPr>
        </p:nvGraphicFramePr>
        <p:xfrm>
          <a:off x="611560" y="3068960"/>
          <a:ext cx="7992890" cy="2772918"/>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2</a:t>
                      </a:r>
                      <a:endParaRPr lang="en-ZA" sz="1800" b="0"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800" b="1" i="0" kern="1200" dirty="0" err="1">
                          <a:solidFill>
                            <a:schemeClr val="dk1"/>
                          </a:solidFill>
                          <a:latin typeface="Calibri" panose="020F0502020204030204" pitchFamily="34" charset="0"/>
                          <a:ea typeface="+mn-ea"/>
                          <a:cs typeface="+mn-cs"/>
                        </a:rPr>
                        <a:t>Comprehen-sion</a:t>
                      </a:r>
                      <a:endParaRPr lang="en-ZA" sz="2000" dirty="0">
                        <a:latin typeface="Times New Roman"/>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understand meaning, re-state data in one's own words, interpret, extrapolate, translate </a:t>
                      </a:r>
                      <a:endPar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explain or interpret meaning from a given scenario or statement, suggest treatment, reaction or solution to given problem, create examples or metaphors</a:t>
                      </a:r>
                      <a:endPar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explain, reiterate, reword, critique, classify, summarise, illustrate, translate, review, report, discuss, re-write, estimate, interpret, theorise, paraphrase, reference, example</a:t>
                      </a:r>
                      <a:endParaRPr kumimoji="0" lang="en-ZA" sz="17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64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537386566"/>
              </p:ext>
            </p:extLst>
          </p:nvPr>
        </p:nvGraphicFramePr>
        <p:xfrm>
          <a:off x="611560" y="1397000"/>
          <a:ext cx="7992890" cy="17373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57060187"/>
              </p:ext>
            </p:extLst>
          </p:nvPr>
        </p:nvGraphicFramePr>
        <p:xfrm>
          <a:off x="611560" y="3068960"/>
          <a:ext cx="7992890" cy="293065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3</a:t>
                      </a:r>
                      <a:endParaRPr lang="en-ZA" sz="1800" b="0"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Application</a:t>
                      </a:r>
                      <a:endPar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use or apply knowledge, put theory into practice, use knowledge in response to real circumstances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put a theory into practical effect, demonstrate, solve a problem, manage an activity</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use, apply, discover, manage, execute, solve, produce, implement, construct, change, prepare, conduct, perform, react, respond,</a:t>
                      </a:r>
                      <a:b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b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role-play</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73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4</a:t>
            </a:r>
          </a:p>
        </p:txBody>
      </p:sp>
      <p:sp>
        <p:nvSpPr>
          <p:cNvPr id="3" name="Footer Placeholder 2"/>
          <p:cNvSpPr>
            <a:spLocks noGrp="1"/>
          </p:cNvSpPr>
          <p:nvPr>
            <p:ph type="ftr" sz="quarter" idx="4294967295"/>
          </p:nvPr>
        </p:nvSpPr>
        <p:spPr>
          <a:xfrm>
            <a:off x="3203848" y="6381328"/>
            <a:ext cx="2345432" cy="320080"/>
          </a:xfrm>
          <a:prstGeom prst="rect">
            <a:avLst/>
          </a:prstGeom>
        </p:spPr>
        <p:txBody>
          <a:bodyPr/>
          <a:lstStyle/>
          <a:p>
            <a:r>
              <a:rPr lang="en-US"/>
              <a:t>© ENJO Consultants cc</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18265000"/>
              </p:ext>
            </p:extLst>
          </p:nvPr>
        </p:nvGraphicFramePr>
        <p:xfrm>
          <a:off x="611560" y="1397000"/>
          <a:ext cx="7992890" cy="17373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68340606"/>
              </p:ext>
            </p:extLst>
          </p:nvPr>
        </p:nvGraphicFramePr>
        <p:xfrm>
          <a:off x="611560" y="3068960"/>
          <a:ext cx="7992890" cy="3749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259229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Calibri"/>
                        </a:rPr>
                        <a:t>4</a:t>
                      </a:r>
                      <a:endParaRPr lang="en-ZA" sz="1800" b="0" dirty="0">
                        <a:solidFill>
                          <a:schemeClr val="accent1"/>
                        </a:solidFill>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Analysis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interpret elements, organizational principles, structure, construction, internal relationships; quality, reliability of individual components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identify constituent parts and functions of a process or concept, or de-construct a methodology or process, making qualitative assessment of elements, relationships,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values and effects; measure requirements or needs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analyse, break down, catalogue, compare, quantify, measure, test, examine, experiment, relate, graph, diagram, plot, extrapolate, value, divide</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9011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282818829"/>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86156852"/>
              </p:ext>
            </p:extLst>
          </p:nvPr>
        </p:nvGraphicFramePr>
        <p:xfrm>
          <a:off x="611560" y="2852936"/>
          <a:ext cx="7992890" cy="22860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5</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Synthesis (create/build)</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develop new unique structures, systems, models, approaches, ideas; creative thinking, operations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develop plans or procedures, design solutions, integrate methods, resources, ideas, parts; create teams or new approaches, write protocols or contingencies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develop, plan, build, create, design, organise, revise, formulate, propose, establish, assemble, integrate, re-arrange, modify</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671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Cognitive Domain – Level 6</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899206582"/>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1792672"/>
              </p:ext>
            </p:extLst>
          </p:nvPr>
        </p:nvGraphicFramePr>
        <p:xfrm>
          <a:off x="611560" y="2852936"/>
          <a:ext cx="7992890" cy="32918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6</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Evaluation</a:t>
                      </a:r>
                      <a:endPar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assess effectiveness of whole concepts, in relation to values, outputs, efficacy, viability; critical thinking, strategic comparison and review; judgement relating to external criteria</a:t>
                      </a:r>
                      <a:endPar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review strategic options or plans in terms of efficacy, return on investment or cost-effectiveness, practicability; assess sustainability; perform a SWOT analysis in relation to alternatives; produce financial justification for a proposition or venture, calculate the effects of a plan or strategy; perform a detailed and cost risk analysis</a:t>
                      </a:r>
                      <a:endPar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review, justify, assess, present a case for, defend, report on, investigate, direct, appraise, argue, project-manage</a:t>
                      </a:r>
                      <a:endParaRPr kumimoji="0" lang="en-ZA" sz="14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895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Affective Domain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p:txBody>
          <a:bodyPr/>
          <a:lstStyle/>
          <a:p>
            <a:r>
              <a:rPr lang="en-ZA" sz="2400" dirty="0"/>
              <a:t>Developing attitude - commonly expressed in the modern field of personal development as 'beliefs'.</a:t>
            </a:r>
          </a:p>
          <a:p>
            <a:r>
              <a:rPr lang="en-ZA" sz="2400" dirty="0"/>
              <a:t>Can also be measured by means of reciting a poem.</a:t>
            </a:r>
          </a:p>
          <a:p>
            <a:r>
              <a:rPr lang="en-ZA" sz="2400" dirty="0"/>
              <a:t>The Affective Domain detail provides a framework for:</a:t>
            </a:r>
          </a:p>
          <a:p>
            <a:pPr lvl="1"/>
            <a:r>
              <a:rPr lang="en-ZA" dirty="0"/>
              <a:t>Teaching.</a:t>
            </a:r>
          </a:p>
          <a:p>
            <a:pPr lvl="1"/>
            <a:r>
              <a:rPr lang="en-ZA" dirty="0"/>
              <a:t>Training.</a:t>
            </a:r>
          </a:p>
          <a:p>
            <a:pPr lvl="1"/>
            <a:r>
              <a:rPr lang="en-ZA" dirty="0"/>
              <a:t>Assessing.</a:t>
            </a:r>
          </a:p>
          <a:p>
            <a:pPr lvl="1"/>
            <a:r>
              <a:rPr lang="en-ZA" dirty="0"/>
              <a:t>Evaluating the effectiveness of training. </a:t>
            </a:r>
          </a:p>
          <a:p>
            <a:pPr lvl="1"/>
            <a:r>
              <a:rPr lang="en-ZA" dirty="0"/>
              <a:t>Lesson design and delivery. </a:t>
            </a:r>
          </a:p>
          <a:p>
            <a:pPr lvl="1"/>
            <a:r>
              <a:rPr lang="en-ZA" dirty="0"/>
              <a:t>Retention by the learner.</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Affective Domain – Level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080237346"/>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63754004"/>
              </p:ext>
            </p:extLst>
          </p:nvPr>
        </p:nvGraphicFramePr>
        <p:xfrm>
          <a:off x="611560" y="2852936"/>
          <a:ext cx="7992890" cy="22860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1</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Receive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open to experience, willing to hear</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listen to teacher or trainer, take interest in session or learning experience, take notes, turn up, make time for learning experience, participate passively</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ask, listen, focus, attend, take part, discuss, acknowledge, hear, be open to, retain, follow, concentrate, read, do, feel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05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Affective Domain – Level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434482335"/>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77833159"/>
              </p:ext>
            </p:extLst>
          </p:nvPr>
        </p:nvGraphicFramePr>
        <p:xfrm>
          <a:off x="611560" y="2852936"/>
          <a:ext cx="7992890" cy="25603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2</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Respond</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react and participate actively</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participate actively in group discussion, active participation in activity, interest in outcomes, enthusiasm for action, question and probe ideas, suggest interpretation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react, respond, seek clarification, interpret, clarify, provide other references and examples, contribute, question, present, cite, become animated or excited, help team, write, perform</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885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1014679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Affective Domain – Level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411457829"/>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79167"/>
              </p:ext>
            </p:extLst>
          </p:nvPr>
        </p:nvGraphicFramePr>
        <p:xfrm>
          <a:off x="611560" y="2852936"/>
          <a:ext cx="7992890" cy="17373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3</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Value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attach values and express personal opinions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decide worth and relevance of ideas, experiences; accept or commit to particular stance or action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argue, challenge, debate, refute, confront, justify, persuade, criticise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722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Affective Domain – Level 4 &amp; 5</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682416809"/>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79408866"/>
              </p:ext>
            </p:extLst>
          </p:nvPr>
        </p:nvGraphicFramePr>
        <p:xfrm>
          <a:off x="611560" y="2852936"/>
          <a:ext cx="7992890" cy="13106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4</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Organise or Conceptualize values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reconcile internal conflicts; develop value system </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qualify and quantify personal views, state personal position and reasons, state beliefs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build, develop, formulate, defend, modify, relate, prioritise, reconcile, contrast, arrange, compare</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5735605"/>
              </p:ext>
            </p:extLst>
          </p:nvPr>
        </p:nvGraphicFramePr>
        <p:xfrm>
          <a:off x="611560" y="4149080"/>
          <a:ext cx="7992890" cy="8229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5</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Internalize or characterise values</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adopt belief system and philosophy </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self-reliant; behave consistently with personal value set</a:t>
                      </a:r>
                      <a:endPar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act, display, influence, solve, practice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021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Psychomotor Domain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p:txBody>
          <a:bodyPr>
            <a:normAutofit/>
          </a:bodyPr>
          <a:lstStyle/>
          <a:p>
            <a:r>
              <a:rPr lang="en-ZA" sz="2400" dirty="0"/>
              <a:t>Address skills development relating to:</a:t>
            </a:r>
          </a:p>
          <a:p>
            <a:pPr lvl="1"/>
            <a:r>
              <a:rPr lang="en-ZA" dirty="0"/>
              <a:t>Manual tasks and physical movement. </a:t>
            </a:r>
          </a:p>
          <a:p>
            <a:pPr lvl="1"/>
            <a:r>
              <a:rPr lang="en-ZA" dirty="0"/>
              <a:t>Social skills such as communications and operation IT equipment.</a:t>
            </a:r>
          </a:p>
          <a:p>
            <a:pPr lvl="1"/>
            <a:r>
              <a:rPr lang="en-ZA" dirty="0"/>
              <a:t>Consider using this domain, even if you think your environment is covered adequately by the Cognitive and Affective Domains.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Psychomotor Domain – Level 1,2 &amp; 3</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792589576"/>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5686652"/>
              </p:ext>
            </p:extLst>
          </p:nvPr>
        </p:nvGraphicFramePr>
        <p:xfrm>
          <a:off x="611560" y="2852936"/>
          <a:ext cx="7992890" cy="640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1</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Reflex Movement</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involuntary reaction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respond physically instinctively</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react, respond</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63003411"/>
              </p:ext>
            </p:extLst>
          </p:nvPr>
        </p:nvGraphicFramePr>
        <p:xfrm>
          <a:off x="611560" y="3429000"/>
          <a:ext cx="7992890" cy="9144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2</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Basic Fundamental Movements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basic simple movement</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alter position, move, perform simple action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grasp, walk, stand, throw</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59347439"/>
              </p:ext>
            </p:extLst>
          </p:nvPr>
        </p:nvGraphicFramePr>
        <p:xfrm>
          <a:off x="611558" y="4301088"/>
          <a:ext cx="7992890" cy="11887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3</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Perceptual Abilities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basic response</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use than one ability in response to different sensory perceptions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catch, write, explore, distinguish using senses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606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Psychomotor Domain – Level 4,5 &amp; 6</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004318202"/>
              </p:ext>
            </p:extLst>
          </p:nvPr>
        </p:nvGraphicFramePr>
        <p:xfrm>
          <a:off x="611560" y="1397000"/>
          <a:ext cx="7992890" cy="14630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category or 'level'</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behaviour descriptions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examples of activity to be trained, or demonstration and evidence to be measured </a:t>
                      </a:r>
                      <a:endParaRPr lang="en-ZA" sz="1800" dirty="0">
                        <a:latin typeface="Calibri" panose="020F0502020204030204" pitchFamily="34" charset="0"/>
                        <a:ea typeface="SimSun"/>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ea typeface="SimSun"/>
                          <a:cs typeface="Calibri"/>
                        </a:rPr>
                        <a:t>'key words' (verbs which describe the activity to be trained or measured at each level)</a:t>
                      </a:r>
                      <a:endParaRPr lang="en-ZA" sz="1800" dirty="0">
                        <a:latin typeface="Calibri" panose="020F0502020204030204" pitchFamily="34" charset="0"/>
                        <a:ea typeface="SimSun"/>
                        <a:cs typeface="Arial"/>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31756745"/>
              </p:ext>
            </p:extLst>
          </p:nvPr>
        </p:nvGraphicFramePr>
        <p:xfrm>
          <a:off x="611560" y="2852936"/>
          <a:ext cx="7992890" cy="9144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4</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Physical Abilities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fitness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develop strength, endurance, agility, control</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endure, maintain, repeat, increase, improve, exceed </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6972675"/>
              </p:ext>
            </p:extLst>
          </p:nvPr>
        </p:nvGraphicFramePr>
        <p:xfrm>
          <a:off x="611560" y="3717032"/>
          <a:ext cx="7992890" cy="11887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5</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Skilled Movements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complex operations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execute and adapt advanced, integrated movements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drive, build, juggle, play a musical instrument, craft </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8751100"/>
              </p:ext>
            </p:extLst>
          </p:nvPr>
        </p:nvGraphicFramePr>
        <p:xfrm>
          <a:off x="611558" y="4832568"/>
          <a:ext cx="7992890" cy="11887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2">
                  <a:extLst>
                    <a:ext uri="{9D8B030D-6E8A-4147-A177-3AD203B41FA5}">
                      <a16:colId xmlns:a16="http://schemas.microsoft.com/office/drawing/2014/main" val="20002"/>
                    </a:ext>
                  </a:extLst>
                </a:gridCol>
                <a:gridCol w="2016222">
                  <a:extLst>
                    <a:ext uri="{9D8B030D-6E8A-4147-A177-3AD203B41FA5}">
                      <a16:colId xmlns:a16="http://schemas.microsoft.com/office/drawing/2014/main" val="20003"/>
                    </a:ext>
                  </a:extLst>
                </a:gridCol>
                <a:gridCol w="237626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6</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Non-discursive </a:t>
                      </a:r>
                      <a:r>
                        <a:rPr kumimoji="0" lang="en-ZA" sz="1800" b="1" i="0" u="none" strike="noStrike" kern="1200" cap="none" spc="0" normalizeH="0" baseline="0" noProof="0" dirty="0" err="1">
                          <a:ln>
                            <a:noFill/>
                          </a:ln>
                          <a:solidFill>
                            <a:srgbClr val="000066"/>
                          </a:solidFill>
                          <a:effectLst/>
                          <a:uLnTx/>
                          <a:uFillTx/>
                          <a:latin typeface="Calibri" panose="020F0502020204030204" pitchFamily="34" charset="0"/>
                          <a:ea typeface="SimSun"/>
                          <a:cs typeface="Calibri"/>
                        </a:rPr>
                        <a:t>Communica-tion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meaningfully expressive activity or output</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activity expresses meaningful interpretation </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express and convey feeling and meaning through movement and actions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Aria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38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Formulating 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p:txBody>
          <a:bodyPr/>
          <a:lstStyle/>
          <a:p>
            <a:r>
              <a:rPr lang="en-ZA" sz="2000" dirty="0"/>
              <a:t>Note that the emphasis is on what the learner will be able to DO.</a:t>
            </a:r>
          </a:p>
          <a:p>
            <a:r>
              <a:rPr lang="en-ZA" sz="2000" dirty="0"/>
              <a:t>The key word is DO and the key need in drafting learning outcomes is to use active verbs.</a:t>
            </a:r>
          </a:p>
          <a:p>
            <a:endParaRPr lang="en-ZA" dirty="0"/>
          </a:p>
        </p:txBody>
      </p:sp>
      <p:sp>
        <p:nvSpPr>
          <p:cNvPr id="6" name="Content Placeholder 4"/>
          <p:cNvSpPr txBox="1">
            <a:spLocks/>
          </p:cNvSpPr>
          <p:nvPr/>
        </p:nvSpPr>
        <p:spPr>
          <a:xfrm>
            <a:off x="2257400" y="3852352"/>
            <a:ext cx="6275040" cy="108881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000" b="1" i="1" dirty="0">
                <a:latin typeface="Calibri" panose="020F0502020204030204" pitchFamily="34" charset="0"/>
              </a:rPr>
              <a:t>Learning outcomes are statements of what is expected that a student will be able to DO as a result of a learning activity.</a:t>
            </a:r>
            <a:endParaRPr kumimoji="0" lang="en-ZA" sz="2000" b="1" i="0" u="none" strike="noStrike" kern="1200" cap="none" spc="0" normalizeH="0" baseline="0" noProof="0" dirty="0">
              <a:ln>
                <a:noFill/>
              </a:ln>
              <a:solidFill>
                <a:schemeClr val="lt1"/>
              </a:solidFill>
              <a:effectLst/>
              <a:uLnTx/>
              <a:uFillTx/>
              <a:latin typeface="Calibri" panose="020F0502020204030204" pitchFamily="34" charset="0"/>
              <a:ea typeface="+mn-ea"/>
              <a:cs typeface="+mn-cs"/>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3212976"/>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hangingPunct="0"/>
            <a:r>
              <a:rPr lang="en-ZA" dirty="0"/>
              <a:t>The Importance of 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467544" y="1124744"/>
            <a:ext cx="8219256" cy="2880320"/>
          </a:xfrm>
        </p:spPr>
        <p:txBody>
          <a:bodyPr>
            <a:noAutofit/>
          </a:bodyPr>
          <a:lstStyle/>
          <a:p>
            <a:r>
              <a:rPr lang="en-ZA" sz="2400" dirty="0"/>
              <a:t>Learning outcomes learners what is expected of them:</a:t>
            </a:r>
          </a:p>
          <a:p>
            <a:pPr lvl="1" fontAlgn="base"/>
            <a:r>
              <a:rPr lang="en-ZA" dirty="0"/>
              <a:t>Help learners learn more effectively. </a:t>
            </a:r>
          </a:p>
          <a:p>
            <a:pPr lvl="1" fontAlgn="base"/>
            <a:r>
              <a:rPr lang="en-ZA" dirty="0"/>
              <a:t>Make it clear what learners can hope to gain from following a particular learning programme. </a:t>
            </a:r>
          </a:p>
          <a:p>
            <a:pPr lvl="1" fontAlgn="base"/>
            <a:r>
              <a:rPr lang="en-ZA" dirty="0"/>
              <a:t>Help learning material developers to design and develop their materials more effectively by acting as a template for them.</a:t>
            </a:r>
          </a:p>
          <a:p>
            <a:pPr lvl="1" fontAlgn="base"/>
            <a:r>
              <a:rPr lang="en-ZA" dirty="0"/>
              <a:t>Help facilitators select the appropriate training strategy:</a:t>
            </a:r>
          </a:p>
          <a:p>
            <a:pPr lvl="2" fontAlgn="base"/>
            <a:r>
              <a:rPr lang="en-ZA" sz="2400" dirty="0"/>
              <a:t>Lecture, seminar, learner self-paced, or laboratory class.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hangingPunct="0"/>
            <a:r>
              <a:rPr lang="en-ZA" dirty="0"/>
              <a:t>The Importance of 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a:xfrm>
            <a:off x="467544" y="1124744"/>
            <a:ext cx="8219256" cy="2664296"/>
          </a:xfrm>
        </p:spPr>
        <p:txBody>
          <a:bodyPr>
            <a:normAutofit/>
          </a:bodyPr>
          <a:lstStyle/>
          <a:p>
            <a:pPr lvl="1" fontAlgn="base"/>
            <a:r>
              <a:rPr lang="en-ZA" dirty="0"/>
              <a:t>Help facilitators tell their learners what a particular activity is designed to achieve. </a:t>
            </a:r>
          </a:p>
          <a:p>
            <a:pPr lvl="1" fontAlgn="base"/>
            <a:r>
              <a:rPr lang="en-ZA" dirty="0"/>
              <a:t>Assist in setting assessments based on the materials delivered. </a:t>
            </a:r>
          </a:p>
          <a:p>
            <a:pPr lvl="1" fontAlgn="base"/>
            <a:r>
              <a:rPr lang="en-ZA" dirty="0"/>
              <a:t>Ensure that appropriate assessment strategies are employed. </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Important When Formulating Learning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p:txBody>
          <a:bodyPr>
            <a:normAutofit/>
          </a:bodyPr>
          <a:lstStyle/>
          <a:p>
            <a:pPr lvl="0" fontAlgn="base"/>
            <a:r>
              <a:rPr lang="en-ZA" sz="2400" dirty="0"/>
              <a:t>Think of what you expect learners to be able to do / to know before reading your material </a:t>
            </a:r>
          </a:p>
          <a:p>
            <a:pPr lvl="0" fontAlgn="base"/>
            <a:r>
              <a:rPr lang="en-ZA" sz="2400" dirty="0"/>
              <a:t>Think of them after they have read it. </a:t>
            </a:r>
          </a:p>
          <a:p>
            <a:pPr lvl="0" fontAlgn="base"/>
            <a:r>
              <a:rPr lang="en-ZA" sz="2400" dirty="0"/>
              <a:t>What should they now be able to do as a result of reading it? </a:t>
            </a:r>
          </a:p>
          <a:p>
            <a:pPr lvl="0" fontAlgn="base"/>
            <a:r>
              <a:rPr lang="en-ZA" sz="2400" dirty="0"/>
              <a:t>Always try to use active words.</a:t>
            </a:r>
          </a:p>
          <a:p>
            <a:pPr lvl="0" fontAlgn="base"/>
            <a:endParaRPr lang="en-ZA" dirty="0"/>
          </a:p>
          <a:p>
            <a:endParaRPr lang="en-ZA" dirty="0"/>
          </a:p>
        </p:txBody>
      </p:sp>
      <p:sp>
        <p:nvSpPr>
          <p:cNvPr id="6" name="TextBox 5"/>
          <p:cNvSpPr txBox="1"/>
          <p:nvPr/>
        </p:nvSpPr>
        <p:spPr>
          <a:xfrm>
            <a:off x="760748" y="4049687"/>
            <a:ext cx="7632848" cy="1477328"/>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r>
              <a:rPr lang="en-ZA" dirty="0">
                <a:latin typeface="Calibri" panose="020F0502020204030204" pitchFamily="34" charset="0"/>
              </a:rPr>
              <a:t>The next logical step is to design an assessment method to test whether learners have achieved the outcomes.</a:t>
            </a:r>
          </a:p>
          <a:p>
            <a:br>
              <a:rPr lang="en-ZA" dirty="0">
                <a:latin typeface="Calibri" panose="020F0502020204030204" pitchFamily="34" charset="0"/>
              </a:rPr>
            </a:br>
            <a:r>
              <a:rPr lang="en-ZA" dirty="0">
                <a:latin typeface="Calibri" panose="020F0502020204030204" pitchFamily="34" charset="0"/>
              </a:rPr>
              <a:t>Only then can one really say what form of learning materials / activities are needed to assist learners to pass the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When writing learning outcomes: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67544" y="1413296"/>
            <a:ext cx="8219256" cy="3239840"/>
          </a:xfrm>
        </p:spPr>
        <p:txBody>
          <a:bodyPr>
            <a:normAutofit/>
          </a:bodyPr>
          <a:lstStyle/>
          <a:p>
            <a:r>
              <a:rPr lang="en-ZA" sz="2400" dirty="0"/>
              <a:t>Focus on outcomes, not processes.</a:t>
            </a:r>
          </a:p>
          <a:p>
            <a:r>
              <a:rPr lang="en-ZA" sz="2400" dirty="0"/>
              <a:t>Start each outcome with an action verb.</a:t>
            </a:r>
          </a:p>
          <a:p>
            <a:r>
              <a:rPr lang="en-ZA" sz="2400" dirty="0"/>
              <a:t>Use only one action verb per learning outcome.</a:t>
            </a:r>
          </a:p>
          <a:p>
            <a:r>
              <a:rPr lang="en-ZA" sz="2400" dirty="0"/>
              <a:t>Avoid vague verbs such as know and understand.</a:t>
            </a:r>
          </a:p>
          <a:p>
            <a:r>
              <a:rPr lang="en-ZA" sz="2400" dirty="0"/>
              <a:t>Check that the verbs used reflect the level of learning required (Bloom's Taxonomy).</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pic>
        <p:nvPicPr>
          <p:cNvPr id="18" name="Picture 17">
            <a:extLst>
              <a:ext uri="{FF2B5EF4-FFF2-40B4-BE49-F238E27FC236}">
                <a16:creationId xmlns:a16="http://schemas.microsoft.com/office/drawing/2014/main" id="{B0BF6596-8EAF-4B45-984C-7C75CB575223}"/>
              </a:ext>
            </a:extLst>
          </p:cNvPr>
          <p:cNvPicPr>
            <a:picLocks noChangeAspect="1"/>
          </p:cNvPicPr>
          <p:nvPr/>
        </p:nvPicPr>
        <p:blipFill>
          <a:blip r:embed="rId2"/>
          <a:stretch>
            <a:fillRect/>
          </a:stretch>
        </p:blipFill>
        <p:spPr>
          <a:xfrm>
            <a:off x="3251163" y="6438900"/>
            <a:ext cx="2664183" cy="384081"/>
          </a:xfrm>
          <a:prstGeom prst="rect">
            <a:avLst/>
          </a:prstGeom>
        </p:spPr>
      </p:pic>
    </p:spTree>
    <p:extLst>
      <p:ext uri="{BB962C8B-B14F-4D97-AF65-F5344CB8AC3E}">
        <p14:creationId xmlns:p14="http://schemas.microsoft.com/office/powerpoint/2010/main" val="163414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When writing learning outcomes: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467544" y="1413296"/>
            <a:ext cx="8219256" cy="3959920"/>
          </a:xfrm>
        </p:spPr>
        <p:txBody>
          <a:bodyPr>
            <a:normAutofit/>
          </a:bodyPr>
          <a:lstStyle/>
          <a:p>
            <a:r>
              <a:rPr lang="en-ZA" sz="2400" dirty="0"/>
              <a:t>Ensure that outcomes are observable and measurable.</a:t>
            </a:r>
          </a:p>
          <a:p>
            <a:r>
              <a:rPr lang="en-ZA" sz="2400" dirty="0"/>
              <a:t>Write the outcomes in terms of what the learner does.</a:t>
            </a:r>
          </a:p>
          <a:p>
            <a:pPr lvl="0"/>
            <a:r>
              <a:rPr lang="en-ZA" sz="2400" dirty="0"/>
              <a:t>The outcomes reflect knowledge, skills, or attitudes required in the workplace.</a:t>
            </a:r>
          </a:p>
          <a:p>
            <a:pPr lvl="0"/>
            <a:r>
              <a:rPr lang="en-ZA" sz="2400" dirty="0"/>
              <a:t>Include outcomes that are woven into the entire programme (such as work effectively in teams).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Many Outcomes Should There Be?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a:xfrm>
            <a:off x="467544" y="1413296"/>
            <a:ext cx="8219256" cy="4247952"/>
          </a:xfrm>
        </p:spPr>
        <p:txBody>
          <a:bodyPr>
            <a:normAutofit/>
          </a:bodyPr>
          <a:lstStyle/>
          <a:p>
            <a:r>
              <a:rPr lang="en-ZA" sz="2400" dirty="0"/>
              <a:t>As many outcomes as needed to clearly reflect what the learners will gain from the programme.</a:t>
            </a:r>
          </a:p>
          <a:p>
            <a:r>
              <a:rPr lang="en-ZA" sz="2400" dirty="0"/>
              <a:t>Follow these rough guidelines when deciding how many you need: </a:t>
            </a:r>
          </a:p>
          <a:p>
            <a:pPr lvl="1" fontAlgn="base"/>
            <a:r>
              <a:rPr lang="en-ZA" dirty="0"/>
              <a:t>Each major topic in the programme should have one to three learning outcomes.</a:t>
            </a:r>
          </a:p>
          <a:p>
            <a:pPr lvl="1" fontAlgn="base"/>
            <a:r>
              <a:rPr lang="en-ZA" dirty="0"/>
              <a:t>Each 45-hour or three-credit programme should have between 5 and 12 learning outcomes.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19256" cy="1008000"/>
          </a:xfrm>
        </p:spPr>
        <p:txBody>
          <a:bodyPr>
            <a:normAutofit/>
          </a:bodyPr>
          <a:lstStyle/>
          <a:p>
            <a:r>
              <a:rPr lang="en-ZA" dirty="0"/>
              <a:t>Sub-outcomes / objectives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a:xfrm>
            <a:off x="467544" y="1124744"/>
            <a:ext cx="8219256" cy="4896544"/>
          </a:xfrm>
          <a:ln>
            <a:noFill/>
          </a:ln>
        </p:spPr>
        <p:txBody>
          <a:bodyPr>
            <a:normAutofit/>
          </a:bodyPr>
          <a:lstStyle/>
          <a:p>
            <a:pPr fontAlgn="base" hangingPunct="0"/>
            <a:r>
              <a:rPr lang="en-ZA" sz="2400" dirty="0"/>
              <a:t>Each learning outcome may be made more explicit by using several sub-outcomes / objectives.  For example:</a:t>
            </a:r>
          </a:p>
          <a:p>
            <a:pPr fontAlgn="base" hangingPunct="0"/>
            <a:r>
              <a:rPr lang="en-ZA" sz="2400" b="1" i="1" dirty="0">
                <a:solidFill>
                  <a:srgbClr val="008080"/>
                </a:solidFill>
              </a:rPr>
              <a:t>Learning Outcome 1</a:t>
            </a:r>
            <a:r>
              <a:rPr lang="en-ZA" sz="2400" b="1" dirty="0">
                <a:solidFill>
                  <a:srgbClr val="008080"/>
                </a:solidFill>
              </a:rPr>
              <a:t>:</a:t>
            </a:r>
            <a:br>
              <a:rPr lang="en-ZA" sz="2400" dirty="0"/>
            </a:br>
            <a:r>
              <a:rPr lang="en-ZA" sz="2400" dirty="0"/>
              <a:t>Manage stress constructively.</a:t>
            </a:r>
          </a:p>
          <a:p>
            <a:pPr fontAlgn="base" hangingPunct="0"/>
            <a:r>
              <a:rPr lang="en-ZA" sz="2400" b="1" i="1" dirty="0">
                <a:solidFill>
                  <a:srgbClr val="008080"/>
                </a:solidFill>
              </a:rPr>
              <a:t>Sub-outcome 1.1:</a:t>
            </a:r>
            <a:br>
              <a:rPr lang="en-ZA" sz="2400" dirty="0"/>
            </a:br>
            <a:r>
              <a:rPr lang="en-ZA" sz="2400" dirty="0"/>
              <a:t>Identify potential sources of stress.</a:t>
            </a:r>
          </a:p>
          <a:p>
            <a:pPr fontAlgn="base" hangingPunct="0"/>
            <a:r>
              <a:rPr lang="en-ZA" sz="2400" b="1" i="1" dirty="0">
                <a:solidFill>
                  <a:srgbClr val="008080"/>
                </a:solidFill>
              </a:rPr>
              <a:t>Sub-outcome 1.2:</a:t>
            </a:r>
            <a:br>
              <a:rPr lang="en-ZA" sz="2400" dirty="0"/>
            </a:br>
            <a:r>
              <a:rPr lang="en-ZA" sz="2400" dirty="0"/>
              <a:t>Predict generic and personal stress patterns.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ZA" sz="5800" dirty="0"/>
              <a:t>Group Activity</a:t>
            </a:r>
          </a:p>
        </p:txBody>
      </p:sp>
      <p:sp>
        <p:nvSpPr>
          <p:cNvPr id="9"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p>
            <a:pPr algn="ctr"/>
            <a:r>
              <a:rPr lang="en-ZA" sz="9600" dirty="0">
                <a:solidFill>
                  <a:srgbClr val="FFFFFF"/>
                </a:solidFill>
              </a:rPr>
              <a:t>Activity</a:t>
            </a:r>
            <a:endParaRPr lang="en-ZA" dirty="0">
              <a:solidFill>
                <a:srgbClr val="FFFFFF"/>
              </a:solidFill>
            </a:endParaRP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2971800" y="1412776"/>
            <a:ext cx="5715000" cy="2232248"/>
          </a:xfrm>
        </p:spPr>
        <p:txBody>
          <a:bodyPr>
            <a:noAutofit/>
          </a:bodyPr>
          <a:lstStyle/>
          <a:p>
            <a:pPr>
              <a:buFont typeface="Arial" pitchFamily="34" charset="0"/>
              <a:buChar char="•"/>
            </a:pPr>
            <a:r>
              <a:rPr lang="en-ZA" sz="2400" b="1" dirty="0"/>
              <a:t>Group activity:</a:t>
            </a:r>
          </a:p>
          <a:p>
            <a:pPr>
              <a:buFont typeface="Arial" pitchFamily="34" charset="0"/>
              <a:buChar char="•"/>
            </a:pPr>
            <a:r>
              <a:rPr lang="en-ZA" sz="2400" b="1" dirty="0"/>
              <a:t>Write outcomes a training you are planning. Make sure you cover all the domains as identified in Bloom’s taxonomy. Once you have written down the learning outcomes, share this with the rest of your group in a group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Confirming Outcomes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6" name="Content Placeholder 4"/>
          <p:cNvSpPr txBox="1">
            <a:spLocks/>
          </p:cNvSpPr>
          <p:nvPr/>
        </p:nvSpPr>
        <p:spPr>
          <a:xfrm>
            <a:off x="2257400" y="2124160"/>
            <a:ext cx="6275040" cy="216893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400" b="1" i="1" dirty="0">
                <a:latin typeface="Calibri" panose="020F0502020204030204" pitchFamily="34" charset="0"/>
              </a:rPr>
              <a:t>Outcomes need to be confirmed with all stakeholders to ensure that they will address departmental and organisational needs.</a:t>
            </a:r>
            <a:endParaRPr kumimoji="0" lang="en-ZA" sz="2400" b="1"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Confirming Outcomes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467544" y="1413296"/>
            <a:ext cx="8219256" cy="4175944"/>
          </a:xfrm>
        </p:spPr>
        <p:txBody>
          <a:bodyPr>
            <a:normAutofit/>
          </a:bodyPr>
          <a:lstStyle/>
          <a:p>
            <a:r>
              <a:rPr lang="en-ZA" sz="2400" dirty="0"/>
              <a:t>Stakeholder involvement ensure better learning outcomes.</a:t>
            </a:r>
          </a:p>
          <a:p>
            <a:r>
              <a:rPr lang="en-ZA" sz="2400" dirty="0"/>
              <a:t>Could be a challenge where stakeholders are diverse to ensure equal priority.</a:t>
            </a:r>
          </a:p>
          <a:p>
            <a:r>
              <a:rPr lang="en-ZA" sz="2400" dirty="0"/>
              <a:t>There could be numerous sensitive issues and groups of stakeholders that require particular attention and you will have to work closely with all of these stakeholders to make sure that they feel their concerns have been dealt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Confirming Outcomes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a:xfrm>
            <a:off x="467544" y="1413296"/>
            <a:ext cx="8219256" cy="4535984"/>
          </a:xfrm>
        </p:spPr>
        <p:txBody>
          <a:bodyPr>
            <a:normAutofit/>
          </a:bodyPr>
          <a:lstStyle/>
          <a:p>
            <a:r>
              <a:rPr lang="en-ZA" sz="2400" dirty="0"/>
              <a:t>Could necessitate a formal communication.</a:t>
            </a:r>
          </a:p>
          <a:p>
            <a:r>
              <a:rPr lang="en-ZA" sz="2400" dirty="0"/>
              <a:t>Plans should be seen as iterative documents which are always under review and we try and make them as visual as possible.</a:t>
            </a:r>
          </a:p>
          <a:p>
            <a:r>
              <a:rPr lang="en-ZA" sz="2400" dirty="0"/>
              <a:t>At the beginning of the project we undertake a detailed stakeholder mapping exercise which is captured visually in the form of social network map. This is used as a reference tool throughout the project.</a:t>
            </a:r>
          </a:p>
          <a:p>
            <a:r>
              <a:rPr lang="en-ZA" sz="2400" dirty="0"/>
              <a:t>We then plan appropriate communication and engagement activity depending on the stakeholder group, and the sensitivity of the activity that is being undertaken.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Confirming Outcomes with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r>
              <a:rPr lang="en-ZA" sz="2400" dirty="0"/>
              <a:t>Departmental learning needs refers to your own department, which includes:</a:t>
            </a:r>
          </a:p>
          <a:p>
            <a:pPr lvl="1"/>
            <a:r>
              <a:rPr lang="en-ZA" dirty="0"/>
              <a:t>New category employee.</a:t>
            </a:r>
          </a:p>
          <a:p>
            <a:pPr lvl="1"/>
            <a:r>
              <a:rPr lang="en-ZA" dirty="0"/>
              <a:t>New computer packages.</a:t>
            </a:r>
          </a:p>
          <a:p>
            <a:pPr lvl="1"/>
            <a:r>
              <a:rPr lang="en-ZA" dirty="0"/>
              <a:t>Procedures or process change.</a:t>
            </a:r>
          </a:p>
          <a:p>
            <a:endParaRPr lang="en-Z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Examples of Organisational Training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a:xfrm>
            <a:off x="467544" y="1413296"/>
            <a:ext cx="8219256" cy="3887912"/>
          </a:xfrm>
        </p:spPr>
        <p:txBody>
          <a:bodyPr>
            <a:normAutofit/>
          </a:bodyPr>
          <a:lstStyle/>
          <a:p>
            <a:r>
              <a:rPr lang="en-ZA" sz="2400" dirty="0"/>
              <a:t>Structural changes within the organization</a:t>
            </a:r>
          </a:p>
          <a:p>
            <a:r>
              <a:rPr lang="en-ZA" sz="2400" dirty="0"/>
              <a:t>Vision, Mission and Values</a:t>
            </a:r>
          </a:p>
          <a:p>
            <a:r>
              <a:rPr lang="en-ZA" sz="2400" dirty="0"/>
              <a:t>International Trends</a:t>
            </a:r>
          </a:p>
          <a:p>
            <a:r>
              <a:rPr lang="en-ZA" sz="2400" dirty="0"/>
              <a:t>Laws such as:</a:t>
            </a:r>
          </a:p>
          <a:p>
            <a:pPr lvl="1"/>
            <a:r>
              <a:rPr lang="en-ZA" dirty="0"/>
              <a:t>The Bill of Rights. </a:t>
            </a:r>
          </a:p>
          <a:p>
            <a:pPr lvl="1"/>
            <a:r>
              <a:rPr lang="en-ZA" dirty="0"/>
              <a:t>Employment Equity Act.</a:t>
            </a:r>
          </a:p>
          <a:p>
            <a:r>
              <a:rPr lang="en-ZA" sz="2400" dirty="0"/>
              <a:t>New Products </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Employment Equity Act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6" name="Content Placeholder 4"/>
          <p:cNvSpPr txBox="1">
            <a:spLocks/>
          </p:cNvSpPr>
          <p:nvPr/>
        </p:nvSpPr>
        <p:spPr>
          <a:xfrm>
            <a:off x="2257400" y="2124160"/>
            <a:ext cx="6275040" cy="216893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342900" indent="-342900">
              <a:buClr>
                <a:schemeClr val="accent1"/>
              </a:buClr>
              <a:buFont typeface="Wingdings" pitchFamily="2" charset="2"/>
              <a:buChar char="§"/>
            </a:pPr>
            <a:r>
              <a:rPr lang="en-ZA" sz="2000" b="1" i="1" dirty="0">
                <a:latin typeface="Calibri" panose="020F0502020204030204" pitchFamily="34" charset="0"/>
              </a:rPr>
              <a:t>The Employment Equity Act applies to all employers, workers and job applicants, but not members of the –</a:t>
            </a:r>
            <a:endParaRPr lang="en-ZA" sz="2000" dirty="0">
              <a:latin typeface="Calibri" panose="020F0502020204030204" pitchFamily="34" charset="0"/>
            </a:endParaRPr>
          </a:p>
          <a:p>
            <a:pPr lvl="0" fontAlgn="base"/>
            <a:r>
              <a:rPr lang="en-ZA" sz="2000" dirty="0">
                <a:effectLst>
                  <a:outerShdw blurRad="50800" dist="38100" algn="tr" rotWithShape="0">
                    <a:prstClr val="black">
                      <a:alpha val="40000"/>
                    </a:prstClr>
                  </a:outerShdw>
                </a:effectLst>
                <a:latin typeface="Calibri" panose="020F0502020204030204" pitchFamily="34" charset="0"/>
              </a:rPr>
              <a:t>	National Defence Force.</a:t>
            </a:r>
          </a:p>
          <a:p>
            <a:pPr lvl="0" fontAlgn="base"/>
            <a:r>
              <a:rPr lang="en-ZA" sz="2000" dirty="0">
                <a:effectLst>
                  <a:outerShdw blurRad="50800" dist="38100" algn="tr" rotWithShape="0">
                    <a:prstClr val="black">
                      <a:alpha val="40000"/>
                    </a:prstClr>
                  </a:outerShdw>
                </a:effectLst>
                <a:latin typeface="Calibri" panose="020F0502020204030204" pitchFamily="34" charset="0"/>
              </a:rPr>
              <a:t>	National Intelligence Agency.</a:t>
            </a:r>
          </a:p>
          <a:p>
            <a:r>
              <a:rPr lang="en-ZA" sz="2000" dirty="0">
                <a:effectLst>
                  <a:outerShdw blurRad="50800" dist="38100" algn="tr" rotWithShape="0">
                    <a:prstClr val="black">
                      <a:alpha val="40000"/>
                    </a:prstClr>
                  </a:outerShdw>
                </a:effectLst>
                <a:latin typeface="Calibri" panose="020F0502020204030204" pitchFamily="34" charset="0"/>
              </a:rPr>
              <a:t>	South African Secret Service.</a:t>
            </a:r>
          </a:p>
        </p:txBody>
      </p:sp>
      <p:pic>
        <p:nvPicPr>
          <p:cNvPr id="8" name="Picture 7" descr="ec_i_legal_2.gif"/>
          <p:cNvPicPr/>
          <p:nvPr/>
        </p:nvPicPr>
        <p:blipFill>
          <a:blip r:embed="rId2" cstate="print"/>
          <a:stretch>
            <a:fillRect/>
          </a:stretch>
        </p:blipFill>
        <p:spPr>
          <a:xfrm>
            <a:off x="622638" y="1471062"/>
            <a:ext cx="2173183" cy="733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pic>
        <p:nvPicPr>
          <p:cNvPr id="36" name="Picture 35">
            <a:extLst>
              <a:ext uri="{FF2B5EF4-FFF2-40B4-BE49-F238E27FC236}">
                <a16:creationId xmlns:a16="http://schemas.microsoft.com/office/drawing/2014/main" id="{A79B1FA5-1DD8-4E08-BCB5-F005ECC0F537}"/>
              </a:ext>
            </a:extLst>
          </p:cNvPr>
          <p:cNvPicPr>
            <a:picLocks noChangeAspect="1"/>
          </p:cNvPicPr>
          <p:nvPr/>
        </p:nvPicPr>
        <p:blipFill>
          <a:blip r:embed="rId2"/>
          <a:stretch>
            <a:fillRect/>
          </a:stretch>
        </p:blipFill>
        <p:spPr>
          <a:xfrm>
            <a:off x="3245858" y="6443197"/>
            <a:ext cx="2664183" cy="384081"/>
          </a:xfrm>
          <a:prstGeom prst="rect">
            <a:avLst/>
          </a:prstGeom>
        </p:spPr>
      </p:pic>
    </p:spTree>
    <p:extLst>
      <p:ext uri="{BB962C8B-B14F-4D97-AF65-F5344CB8AC3E}">
        <p14:creationId xmlns:p14="http://schemas.microsoft.com/office/powerpoint/2010/main" val="29828030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Application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a:xfrm>
            <a:off x="467544" y="1413296"/>
            <a:ext cx="8219256" cy="4391968"/>
          </a:xfrm>
        </p:spPr>
        <p:txBody>
          <a:bodyPr>
            <a:normAutofit/>
          </a:bodyPr>
          <a:lstStyle/>
          <a:p>
            <a:r>
              <a:rPr lang="en-ZA" sz="2400" dirty="0"/>
              <a:t>The provisions for affirmative action apply to –</a:t>
            </a:r>
          </a:p>
          <a:p>
            <a:pPr lvl="1"/>
            <a:r>
              <a:rPr lang="en-ZA" dirty="0"/>
              <a:t>Employers with 50 or more workers, or whose annual income is more than the amount specified in Schedule 4 of the Act.</a:t>
            </a:r>
          </a:p>
          <a:p>
            <a:pPr lvl="1"/>
            <a:r>
              <a:rPr lang="en-ZA" dirty="0"/>
              <a:t>Municipalities.</a:t>
            </a:r>
          </a:p>
          <a:p>
            <a:pPr lvl="1"/>
            <a:r>
              <a:rPr lang="en-ZA" dirty="0"/>
              <a:t>Organs of State.</a:t>
            </a:r>
          </a:p>
          <a:p>
            <a:pPr lvl="1"/>
            <a:r>
              <a:rPr lang="en-ZA" dirty="0"/>
              <a:t>Employers ordered to comply by a bargaining council agreement.</a:t>
            </a:r>
          </a:p>
          <a:p>
            <a:pPr lvl="1"/>
            <a:r>
              <a:rPr lang="en-ZA" dirty="0"/>
              <a:t>Any employers who volunteer to comply.</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Purpose of the Employment Equity Act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p:txBody>
          <a:bodyPr>
            <a:normAutofit/>
          </a:bodyPr>
          <a:lstStyle/>
          <a:p>
            <a:pPr fontAlgn="base" hangingPunct="0"/>
            <a:r>
              <a:rPr lang="en-ZA" sz="2400" dirty="0"/>
              <a:t>To provide for employment equity</a:t>
            </a:r>
          </a:p>
          <a:p>
            <a:r>
              <a:rPr lang="en-ZA" sz="2400" dirty="0"/>
              <a:t>Recognising-</a:t>
            </a:r>
          </a:p>
          <a:p>
            <a:pPr lvl="1" fontAlgn="base"/>
            <a:r>
              <a:rPr lang="en-ZA" dirty="0"/>
              <a:t>That there are disparities in employment, occupation and income within the national labour market.</a:t>
            </a:r>
          </a:p>
          <a:p>
            <a:pPr lvl="1" fontAlgn="base"/>
            <a:r>
              <a:rPr lang="en-ZA" dirty="0"/>
              <a:t>That those disparities create such pronounced disadvantages for certain categories of people that they cannot be redressed simply by repealing discriminatory laws.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Purpose of the Employment Equity Act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4" y="1413296"/>
            <a:ext cx="8219256" cy="4319960"/>
          </a:xfrm>
        </p:spPr>
        <p:txBody>
          <a:bodyPr>
            <a:normAutofit/>
          </a:bodyPr>
          <a:lstStyle/>
          <a:p>
            <a:r>
              <a:rPr lang="en-ZA" sz="2400" dirty="0"/>
              <a:t>Therefore, in order to-</a:t>
            </a:r>
          </a:p>
          <a:p>
            <a:pPr lvl="1"/>
            <a:r>
              <a:rPr lang="en-ZA" dirty="0"/>
              <a:t>Promote the constitutional right of equality and the exercise of true democracy.</a:t>
            </a:r>
          </a:p>
          <a:p>
            <a:pPr lvl="1"/>
            <a:r>
              <a:rPr lang="en-ZA" dirty="0"/>
              <a:t>Eliminate unfair discrimination in employment.</a:t>
            </a:r>
          </a:p>
          <a:p>
            <a:pPr lvl="1"/>
            <a:r>
              <a:rPr lang="en-ZA" dirty="0"/>
              <a:t>Ensure the implementation of employment equity to redress the effects of discrimination.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Purpose of the Employment Equity Act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a:xfrm>
            <a:off x="467544" y="1413296"/>
            <a:ext cx="8219256" cy="3815904"/>
          </a:xfrm>
        </p:spPr>
        <p:txBody>
          <a:bodyPr>
            <a:normAutofit/>
          </a:bodyPr>
          <a:lstStyle/>
          <a:p>
            <a:r>
              <a:rPr lang="en-ZA" sz="2400" dirty="0"/>
              <a:t>Therefore, in order to-</a:t>
            </a:r>
          </a:p>
          <a:p>
            <a:pPr lvl="1"/>
            <a:r>
              <a:rPr lang="en-ZA" dirty="0"/>
              <a:t>Achieve a diverse workforce broadly representative of our people.</a:t>
            </a:r>
          </a:p>
          <a:p>
            <a:pPr lvl="1"/>
            <a:r>
              <a:rPr lang="en-ZA" dirty="0"/>
              <a:t>Promote economic development and efficiency in the workforce.</a:t>
            </a:r>
          </a:p>
          <a:p>
            <a:pPr lvl="1"/>
            <a:r>
              <a:rPr lang="en-ZA" dirty="0"/>
              <a:t>Give effect to the obligations of the Republic as a member of the International Labour Organisation.</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Planning for Facilitation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a:p>
        </p:txBody>
      </p:sp>
      <p:sp>
        <p:nvSpPr>
          <p:cNvPr id="5" name="Content Placeholder 4"/>
          <p:cNvSpPr>
            <a:spLocks noGrp="1"/>
          </p:cNvSpPr>
          <p:nvPr>
            <p:ph sz="quarter" idx="1"/>
          </p:nvPr>
        </p:nvSpPr>
        <p:spPr>
          <a:xfrm>
            <a:off x="467544" y="1196752"/>
            <a:ext cx="8219256" cy="4608512"/>
          </a:xfrm>
        </p:spPr>
        <p:txBody>
          <a:bodyPr/>
          <a:lstStyle/>
          <a:p>
            <a:r>
              <a:rPr lang="en-ZA" sz="2400" dirty="0"/>
              <a:t>Facilitation plans need to cater for: </a:t>
            </a:r>
          </a:p>
          <a:p>
            <a:pPr lvl="1"/>
            <a:r>
              <a:rPr lang="en-ZA" dirty="0"/>
              <a:t>The needs of learners and stakeholders.</a:t>
            </a:r>
          </a:p>
          <a:p>
            <a:pPr lvl="1"/>
            <a:r>
              <a:rPr lang="en-ZA" dirty="0"/>
              <a:t>Possible learning barriers.</a:t>
            </a:r>
          </a:p>
          <a:p>
            <a:pPr lvl="1"/>
            <a:r>
              <a:rPr lang="en-ZA" dirty="0"/>
              <a:t>Previous learning experiences.</a:t>
            </a:r>
          </a:p>
          <a:p>
            <a:pPr lvl="1"/>
            <a:r>
              <a:rPr lang="en-ZA" dirty="0"/>
              <a:t>Literacy and numeracy levels.</a:t>
            </a:r>
          </a:p>
          <a:p>
            <a:pPr lvl="1"/>
            <a:r>
              <a:rPr lang="en-ZA" dirty="0"/>
              <a:t>Language.</a:t>
            </a:r>
          </a:p>
          <a:p>
            <a:pPr lvl="1"/>
            <a:r>
              <a:rPr lang="en-ZA" dirty="0"/>
              <a:t>Culture.</a:t>
            </a:r>
          </a:p>
          <a:p>
            <a:pPr lvl="1"/>
            <a:r>
              <a:rPr lang="en-ZA" dirty="0"/>
              <a:t>Special needs.</a:t>
            </a:r>
          </a:p>
          <a:p>
            <a:pPr lvl="1"/>
            <a:r>
              <a:rPr lang="en-ZA" dirty="0"/>
              <a:t>Different learning styles.</a:t>
            </a:r>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needs of learners and stakeholders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p:txBody>
          <a:bodyPr/>
          <a:lstStyle/>
          <a:p>
            <a:pPr fontAlgn="base" hangingPunct="0"/>
            <a:r>
              <a:rPr lang="en-ZA" sz="2400" dirty="0"/>
              <a:t>The needs of learners and stakeholders were discussed previously.</a:t>
            </a:r>
          </a:p>
          <a:p>
            <a:pPr fontAlgn="base" hangingPunct="0"/>
            <a:r>
              <a:rPr lang="en-ZA" sz="2400" dirty="0"/>
              <a:t>It is also important to realise that adults and children do not learn in the same way.  </a:t>
            </a:r>
          </a:p>
          <a:p>
            <a:endParaRPr lang="en-ZA" dirty="0"/>
          </a:p>
        </p:txBody>
      </p:sp>
      <p:sp>
        <p:nvSpPr>
          <p:cNvPr id="6" name="Content Placeholder 4"/>
          <p:cNvSpPr txBox="1">
            <a:spLocks/>
          </p:cNvSpPr>
          <p:nvPr/>
        </p:nvSpPr>
        <p:spPr>
          <a:xfrm>
            <a:off x="2258279" y="3789040"/>
            <a:ext cx="6275040" cy="1800200"/>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anchor="ctr" anchorCtr="0">
            <a:noAutofit/>
          </a:bodyPr>
          <a:lstStyle/>
          <a:p>
            <a:pPr marL="428625" indent="-342900">
              <a:spcBef>
                <a:spcPts val="580"/>
              </a:spcBef>
              <a:buClr>
                <a:schemeClr val="accent1"/>
              </a:buClr>
              <a:buSzPct val="85000"/>
              <a:buFont typeface="Wingdings" pitchFamily="2" charset="2"/>
              <a:buChar char="§"/>
            </a:pPr>
            <a:r>
              <a:rPr lang="en-ZA" sz="2400" b="1" u="sng" dirty="0">
                <a:latin typeface="Calibri" panose="020F0502020204030204" pitchFamily="34" charset="0"/>
              </a:rPr>
              <a:t>Andragogy</a:t>
            </a:r>
            <a:r>
              <a:rPr lang="en-ZA" sz="2400" b="1" dirty="0">
                <a:latin typeface="Calibri" panose="020F0502020204030204" pitchFamily="34" charset="0"/>
              </a:rPr>
              <a:t> consists of learning strategies focused on adults. It is often interpreted as the process of engaging adult learners with the structure of learning experience.</a:t>
            </a:r>
            <a:endParaRPr kumimoji="0" lang="en-ZA" sz="2400" b="1"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51" y="3429000"/>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Adult Education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5" name="Content Placeholder 4"/>
          <p:cNvSpPr>
            <a:spLocks noGrp="1"/>
          </p:cNvSpPr>
          <p:nvPr>
            <p:ph sz="quarter" idx="1"/>
          </p:nvPr>
        </p:nvSpPr>
        <p:spPr>
          <a:xfrm>
            <a:off x="467544" y="1413296"/>
            <a:ext cx="8219256" cy="4031928"/>
          </a:xfrm>
        </p:spPr>
        <p:txBody>
          <a:bodyPr>
            <a:normAutofit/>
          </a:bodyPr>
          <a:lstStyle/>
          <a:p>
            <a:r>
              <a:rPr lang="en-ZA" sz="2400" dirty="0"/>
              <a:t>The andragogic model focuses more on the educator as a facilitator who makes resources and procedures available to the adult learner.</a:t>
            </a:r>
          </a:p>
          <a:p>
            <a:r>
              <a:rPr lang="en-ZA" sz="2400" dirty="0"/>
              <a:t>Mutual planning based on needs assessment, formulating instructional objectives that respect the needs identified, creating learning experiences with techniques and materials, and evaluating outcomes to determine the next level of needs are more characteristic of adult instruction. The voluntary nature of adult learning is a cornerstone assumption of </a:t>
            </a:r>
            <a:r>
              <a:rPr lang="en-ZA" sz="2400" dirty="0" err="1"/>
              <a:t>andragogy</a:t>
            </a:r>
            <a:r>
              <a:rPr lang="en-ZA" sz="2400" dirty="0"/>
              <a:t>.</a:t>
            </a:r>
          </a:p>
          <a:p>
            <a:pPr>
              <a:buNone/>
            </a:pP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Adult Education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a:xfrm>
            <a:off x="467544" y="1413296"/>
            <a:ext cx="8219256" cy="3887912"/>
          </a:xfrm>
        </p:spPr>
        <p:txBody>
          <a:bodyPr>
            <a:normAutofit/>
          </a:bodyPr>
          <a:lstStyle/>
          <a:p>
            <a:r>
              <a:rPr lang="en-ZA" sz="2400" dirty="0"/>
              <a:t>Adult learners desire more than just knowledge, and resists pedagogical teaching strategies such as drills, rote memorization, and examinations.</a:t>
            </a:r>
          </a:p>
          <a:p>
            <a:r>
              <a:rPr lang="en-ZA" sz="2400" dirty="0"/>
              <a:t>Knowles (1980) came from a humanistic orientation and believed that self-actualization was the prime objective of adult learning, and the mission of educators was to assist adult learners to develop and achieve their full potential as emotional, psychological, and intellectual beings.</a:t>
            </a:r>
          </a:p>
          <a:p>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648072"/>
          </a:xfrm>
        </p:spPr>
        <p:txBody>
          <a:bodyPr>
            <a:normAutofit fontScale="90000"/>
          </a:bodyPr>
          <a:lstStyle/>
          <a:p>
            <a:r>
              <a:rPr lang="en-ZA" dirty="0"/>
              <a:t>Knowles' Theory - 1</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3129245521"/>
              </p:ext>
            </p:extLst>
          </p:nvPr>
        </p:nvGraphicFramePr>
        <p:xfrm>
          <a:off x="611560" y="1749936"/>
          <a:ext cx="7704855" cy="37084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rPr>
                        <a:t>Principle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rPr>
                        <a:t>Explanation</a:t>
                      </a:r>
                    </a:p>
                  </a:txBody>
                  <a:tcPr/>
                </a:tc>
                <a:extLst>
                  <a:ext uri="{0D108BD9-81ED-4DB2-BD59-A6C34878D82A}">
                    <a16:rowId xmlns:a16="http://schemas.microsoft.com/office/drawing/2014/main" val="10000"/>
                  </a:ext>
                </a:extLst>
              </a:tr>
            </a:tbl>
          </a:graphicData>
        </a:graphic>
      </p:graphicFrame>
      <p:sp>
        <p:nvSpPr>
          <p:cNvPr id="11" name="TextBox 10"/>
          <p:cNvSpPr txBox="1"/>
          <p:nvPr/>
        </p:nvSpPr>
        <p:spPr>
          <a:xfrm>
            <a:off x="467544" y="910461"/>
            <a:ext cx="8208912" cy="646331"/>
          </a:xfrm>
          <a:prstGeom prst="rect">
            <a:avLst/>
          </a:prstGeom>
          <a:noFill/>
        </p:spPr>
        <p:txBody>
          <a:bodyPr wrap="square" rtlCol="0">
            <a:spAutoFit/>
          </a:bodyPr>
          <a:lstStyle/>
          <a:p>
            <a:r>
              <a:rPr lang="en-ZA" dirty="0">
                <a:latin typeface="Calibri" panose="020F0502020204030204" pitchFamily="34" charset="0"/>
              </a:rPr>
              <a:t>Knowles' theory can be stated with six assumptions related to motivation of adult learning:</a:t>
            </a:r>
          </a:p>
        </p:txBody>
      </p:sp>
      <p:graphicFrame>
        <p:nvGraphicFramePr>
          <p:cNvPr id="12" name="Table 11"/>
          <p:cNvGraphicFramePr>
            <a:graphicFrameLocks noGrp="1"/>
          </p:cNvGraphicFramePr>
          <p:nvPr>
            <p:extLst>
              <p:ext uri="{D42A27DB-BD31-4B8C-83A1-F6EECF244321}">
                <p14:modId xmlns:p14="http://schemas.microsoft.com/office/powerpoint/2010/main" val="1502903038"/>
              </p:ext>
            </p:extLst>
          </p:nvPr>
        </p:nvGraphicFramePr>
        <p:xfrm>
          <a:off x="611560" y="2060848"/>
          <a:ext cx="7704855" cy="6400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1</a:t>
                      </a:r>
                    </a:p>
                  </a:txBody>
                  <a:tcPr anchor="ctr">
                    <a:solidFill>
                      <a:schemeClr val="bg1">
                        <a:lumMod val="85000"/>
                      </a:schemeClr>
                    </a:solidFill>
                  </a:tcPr>
                </a:tc>
                <a:tc>
                  <a:txBody>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accent1"/>
                          </a:solidFill>
                          <a:effectLst/>
                          <a:uLnTx/>
                          <a:uFillTx/>
                          <a:latin typeface="Calibri" panose="020F0502020204030204" pitchFamily="34" charset="0"/>
                          <a:ea typeface="SimSun"/>
                          <a:cs typeface="Calibri"/>
                        </a:rPr>
                        <a:t>The need to know</a:t>
                      </a:r>
                      <a:endParaRPr kumimoji="0" lang="en-ZA" sz="1800" b="0" i="0" u="none" strike="noStrike" kern="1200" cap="none" spc="0" normalizeH="0" baseline="0" noProof="0" dirty="0">
                        <a:ln>
                          <a:noFill/>
                        </a:ln>
                        <a:solidFill>
                          <a:schemeClr val="accent1"/>
                        </a:solidFill>
                        <a:effectLst/>
                        <a:uLnTx/>
                        <a:uFillTx/>
                        <a:latin typeface="Times New Roman"/>
                        <a:ea typeface="SimSun"/>
                      </a:endParaRPr>
                    </a:p>
                  </a:txBody>
                  <a:tcPr anchor="ctr">
                    <a:solidFill>
                      <a:schemeClr val="bg1">
                        <a:lumMod val="85000"/>
                      </a:schemeClr>
                    </a:solidFill>
                  </a:tcPr>
                </a:tc>
                <a:tc>
                  <a:txBody>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chemeClr val="accent1"/>
                          </a:solidFill>
                          <a:effectLst/>
                          <a:uLnTx/>
                          <a:uFillTx/>
                          <a:latin typeface="Calibri" panose="020F0502020204030204" pitchFamily="34" charset="0"/>
                          <a:ea typeface="SimSun"/>
                          <a:cs typeface="Calibri"/>
                        </a:rPr>
                        <a:t>Adults need to know the reason for learning something</a:t>
                      </a:r>
                      <a:endParaRPr kumimoji="0" lang="en-ZA" sz="1800" b="0" i="0" u="none" strike="noStrike" kern="1200" cap="none" spc="0" normalizeH="0" baseline="0" noProof="0" dirty="0">
                        <a:ln>
                          <a:noFill/>
                        </a:ln>
                        <a:solidFill>
                          <a:schemeClr val="accent1"/>
                        </a:solidFill>
                        <a:effectLst/>
                        <a:uLnTx/>
                        <a:uFillTx/>
                        <a:latin typeface="Times New Roman"/>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47808467"/>
              </p:ext>
            </p:extLst>
          </p:nvPr>
        </p:nvGraphicFramePr>
        <p:xfrm>
          <a:off x="611560" y="2636912"/>
          <a:ext cx="7704855" cy="722376"/>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2</a:t>
                      </a:r>
                    </a:p>
                  </a:txBody>
                  <a:tcPr anchor="ctr">
                    <a:solidFill>
                      <a:schemeClr val="bg1">
                        <a:lumMod val="95000"/>
                      </a:schemeClr>
                    </a:solidFill>
                  </a:tcPr>
                </a:tc>
                <a:tc>
                  <a:txBody>
                    <a:bodyPr/>
                    <a:lstStyle/>
                    <a:p>
                      <a:pPr marL="0" marR="0" lvl="0" indent="0" algn="l"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Foundation</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nchor="ctr">
                    <a:solidFill>
                      <a:schemeClr val="bg1">
                        <a:lumMod val="95000"/>
                      </a:schemeClr>
                    </a:solidFill>
                  </a:tcPr>
                </a:tc>
                <a:tc>
                  <a:txBody>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Experience (including error) provides the basis for learning activities</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94493081"/>
              </p:ext>
            </p:extLst>
          </p:nvPr>
        </p:nvGraphicFramePr>
        <p:xfrm>
          <a:off x="611560" y="3292976"/>
          <a:ext cx="7704855" cy="118872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3</a:t>
                      </a:r>
                    </a:p>
                  </a:txBody>
                  <a:tcPr anchor="ctr">
                    <a:solidFill>
                      <a:schemeClr val="bg1">
                        <a:lumMod val="85000"/>
                      </a:schemeClr>
                    </a:solidFill>
                  </a:tcPr>
                </a:tc>
                <a:tc>
                  <a:txBody>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Self-concept</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nchor="ctr">
                    <a:solidFill>
                      <a:schemeClr val="bg1">
                        <a:lumMod val="85000"/>
                      </a:schemeClr>
                    </a:solidFill>
                  </a:tcPr>
                </a:tc>
                <a:tc>
                  <a:txBody>
                    <a:bodyPr/>
                    <a:lstStyle/>
                    <a:p>
                      <a:pPr marL="0" marR="0" lvl="0" indent="0" algn="just"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Adults need to be responsible for their decisions on education; involvement in the planning and evaluation of their instruction</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81254819"/>
              </p:ext>
            </p:extLst>
          </p:nvPr>
        </p:nvGraphicFramePr>
        <p:xfrm>
          <a:off x="611560" y="4434816"/>
          <a:ext cx="7704855" cy="91440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4</a:t>
                      </a:r>
                    </a:p>
                  </a:txBody>
                  <a:tcPr anchor="ctr">
                    <a:solidFill>
                      <a:schemeClr val="bg1">
                        <a:lumMod val="95000"/>
                      </a:schemeClr>
                    </a:solidFill>
                  </a:tcPr>
                </a:tc>
                <a:tc>
                  <a:txBody>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Readiness</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nchor="ctr">
                    <a:solidFill>
                      <a:schemeClr val="bg1">
                        <a:lumMod val="95000"/>
                      </a:schemeClr>
                    </a:solidFill>
                  </a:tcPr>
                </a:tc>
                <a:tc>
                  <a:txBody>
                    <a:bodyPr/>
                    <a:lstStyle/>
                    <a:p>
                      <a:pPr marL="0" marR="0" lvl="0" indent="0" algn="just" defTabSz="914400" rtl="0" eaLnBrk="1" fontAlgn="base" latinLnBrk="0" hangingPunct="0">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Adults are most interested in learning subjects having immediate relevance to their work and/or personal lives</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36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19256" cy="648072"/>
          </a:xfrm>
        </p:spPr>
        <p:txBody>
          <a:bodyPr>
            <a:normAutofit fontScale="90000"/>
          </a:bodyPr>
          <a:lstStyle/>
          <a:p>
            <a:r>
              <a:rPr lang="en-ZA"/>
              <a:t>Knowles' Theory - 2</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a:p>
        </p:txBody>
      </p:sp>
      <p:graphicFrame>
        <p:nvGraphicFramePr>
          <p:cNvPr id="7" name="Table 6"/>
          <p:cNvGraphicFramePr>
            <a:graphicFrameLocks noGrp="1"/>
          </p:cNvGraphicFramePr>
          <p:nvPr>
            <p:extLst>
              <p:ext uri="{D42A27DB-BD31-4B8C-83A1-F6EECF244321}">
                <p14:modId xmlns:p14="http://schemas.microsoft.com/office/powerpoint/2010/main" val="3067589076"/>
              </p:ext>
            </p:extLst>
          </p:nvPr>
        </p:nvGraphicFramePr>
        <p:xfrm>
          <a:off x="611560" y="1749936"/>
          <a:ext cx="7704855" cy="37084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latin typeface="Calibri" panose="020F0502020204030204" pitchFamily="34" charset="0"/>
                        <a:ea typeface="SimSun"/>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rPr>
                        <a:t>Principle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white"/>
                          </a:solidFill>
                          <a:effectLst/>
                          <a:uLnTx/>
                          <a:uFillTx/>
                          <a:latin typeface="Calibri" panose="020F0502020204030204" pitchFamily="34" charset="0"/>
                        </a:rPr>
                        <a:t>Explanation</a:t>
                      </a:r>
                    </a:p>
                  </a:txBody>
                  <a:tcPr/>
                </a:tc>
                <a:extLst>
                  <a:ext uri="{0D108BD9-81ED-4DB2-BD59-A6C34878D82A}">
                    <a16:rowId xmlns:a16="http://schemas.microsoft.com/office/drawing/2014/main" val="10000"/>
                  </a:ext>
                </a:extLst>
              </a:tr>
            </a:tbl>
          </a:graphicData>
        </a:graphic>
      </p:graphicFrame>
      <p:sp>
        <p:nvSpPr>
          <p:cNvPr id="11" name="TextBox 10"/>
          <p:cNvSpPr txBox="1"/>
          <p:nvPr/>
        </p:nvSpPr>
        <p:spPr>
          <a:xfrm>
            <a:off x="467544" y="910461"/>
            <a:ext cx="8208912" cy="646331"/>
          </a:xfrm>
          <a:prstGeom prst="rect">
            <a:avLst/>
          </a:prstGeom>
          <a:noFill/>
        </p:spPr>
        <p:txBody>
          <a:bodyPr wrap="square" rtlCol="0">
            <a:spAutoFit/>
          </a:bodyPr>
          <a:lstStyle/>
          <a:p>
            <a:r>
              <a:rPr lang="en-ZA">
                <a:latin typeface="Calibri" panose="020F0502020204030204" pitchFamily="34" charset="0"/>
              </a:rPr>
              <a:t>Knowles' theory can be stated with six assumptions related to motivation of adult learning:</a:t>
            </a:r>
          </a:p>
        </p:txBody>
      </p:sp>
      <p:graphicFrame>
        <p:nvGraphicFramePr>
          <p:cNvPr id="12" name="Table 11"/>
          <p:cNvGraphicFramePr>
            <a:graphicFrameLocks noGrp="1"/>
          </p:cNvGraphicFramePr>
          <p:nvPr>
            <p:extLst>
              <p:ext uri="{D42A27DB-BD31-4B8C-83A1-F6EECF244321}">
                <p14:modId xmlns:p14="http://schemas.microsoft.com/office/powerpoint/2010/main" val="1663354489"/>
              </p:ext>
            </p:extLst>
          </p:nvPr>
        </p:nvGraphicFramePr>
        <p:xfrm>
          <a:off x="611560" y="2060848"/>
          <a:ext cx="7704855" cy="722376"/>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5</a:t>
                      </a:r>
                    </a:p>
                  </a:txBody>
                  <a:tcPr anchor="ctr">
                    <a:solidFill>
                      <a:schemeClr val="bg1">
                        <a:lumMod val="85000"/>
                      </a:schemeClr>
                    </a:solidFill>
                  </a:tcPr>
                </a:tc>
                <a:tc>
                  <a:txBody>
                    <a:bodyPr/>
                    <a:lstStyle/>
                    <a:p>
                      <a:pPr marL="0" marR="0" lvl="0" indent="0" algn="l"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Orientation</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nchor="ctr">
                    <a:solidFill>
                      <a:schemeClr val="bg1">
                        <a:lumMod val="85000"/>
                      </a:schemeClr>
                    </a:solidFill>
                  </a:tcPr>
                </a:tc>
                <a:tc>
                  <a:txBody>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Adult learning is problem-</a:t>
                      </a:r>
                      <a:r>
                        <a:rPr kumimoji="0" lang="en-ZA" sz="1800" b="0" i="0" u="none" strike="noStrike" kern="1200" cap="none" spc="0" normalizeH="0" baseline="0" noProof="0" dirty="0" err="1">
                          <a:ln>
                            <a:noFill/>
                          </a:ln>
                          <a:solidFill>
                            <a:srgbClr val="000066"/>
                          </a:solidFill>
                          <a:effectLst/>
                          <a:uLnTx/>
                          <a:uFillTx/>
                          <a:latin typeface="Calibri" panose="020F0502020204030204" pitchFamily="34" charset="0"/>
                          <a:ea typeface="SimSun"/>
                          <a:cs typeface="Calibri"/>
                        </a:rPr>
                        <a:t>centered</a:t>
                      </a: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SimSun"/>
                          <a:cs typeface="Calibri"/>
                        </a:rPr>
                        <a:t> rather than content-oriented</a:t>
                      </a:r>
                      <a:endParaRPr kumimoji="0" lang="en-ZA" sz="1800" b="0" i="0" u="none" strike="noStrike" kern="1200" cap="none" spc="0" normalizeH="0" baseline="0" noProof="0" dirty="0">
                        <a:ln>
                          <a:noFill/>
                        </a:ln>
                        <a:solidFill>
                          <a:srgbClr val="000066"/>
                        </a:solidFill>
                        <a:effectLst/>
                        <a:uLnTx/>
                        <a:uFillTx/>
                        <a:latin typeface="Times New Roman"/>
                        <a:ea typeface="SimSun"/>
                      </a:endParaRP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90647736"/>
              </p:ext>
            </p:extLst>
          </p:nvPr>
        </p:nvGraphicFramePr>
        <p:xfrm>
          <a:off x="611560" y="2708920"/>
          <a:ext cx="7704855" cy="722376"/>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4176463">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0" dirty="0">
                          <a:solidFill>
                            <a:schemeClr val="accent1"/>
                          </a:solidFill>
                          <a:latin typeface="Calibri" panose="020F0502020204030204" pitchFamily="34" charset="0"/>
                          <a:ea typeface="SimSun"/>
                          <a:cs typeface="Arial"/>
                        </a:rPr>
                        <a:t>6</a:t>
                      </a:r>
                    </a:p>
                  </a:txBody>
                  <a:tcPr anchor="ctr">
                    <a:solidFill>
                      <a:schemeClr val="bg1">
                        <a:lumMod val="95000"/>
                      </a:schemeClr>
                    </a:solidFill>
                  </a:tcPr>
                </a:tc>
                <a:tc>
                  <a:txBody>
                    <a:bodyPr/>
                    <a:lstStyle/>
                    <a:p>
                      <a:pPr marL="0" marR="0" lvl="0" indent="0" algn="l"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Times New Roman"/>
                          <a:cs typeface="Calibri"/>
                        </a:rPr>
                        <a:t>Motivation</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Times New Roman"/>
                        <a:cs typeface="Times New Roman"/>
                      </a:endParaRPr>
                    </a:p>
                  </a:txBody>
                  <a:tcPr anchor="ctr">
                    <a:solidFill>
                      <a:schemeClr val="bg1">
                        <a:lumMod val="95000"/>
                      </a:schemeClr>
                    </a:solidFill>
                  </a:tcPr>
                </a:tc>
                <a:tc>
                  <a:txBody>
                    <a:bodyPr/>
                    <a:lstStyle/>
                    <a:p>
                      <a:pPr marL="0" marR="0" lvl="0" indent="0" algn="just" defTabSz="914400" rtl="0" eaLnBrk="1" fontAlgn="base" latinLnBrk="0" hangingPunct="0">
                        <a:lnSpc>
                          <a:spcPct val="115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Times New Roman"/>
                          <a:cs typeface="Calibri"/>
                        </a:rPr>
                        <a:t>Adults respond better to internal versus external motivators</a:t>
                      </a:r>
                      <a:endParaRPr kumimoji="0" lang="en-ZA" sz="1800" b="0" i="0" u="none" strike="noStrike" kern="1200" cap="none" spc="0" normalizeH="0" baseline="0" noProof="0" dirty="0">
                        <a:ln>
                          <a:noFill/>
                        </a:ln>
                        <a:solidFill>
                          <a:srgbClr val="000066"/>
                        </a:solidFill>
                        <a:effectLst/>
                        <a:uLnTx/>
                        <a:uFillTx/>
                        <a:latin typeface="Calibri" panose="020F0502020204030204" pitchFamily="34" charset="0"/>
                        <a:ea typeface="Times New Roman"/>
                        <a:cs typeface="Times New Roman"/>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83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US 117871 FTP PPT v 2.pptx.140909094015" id="{8E1A3306-1B03-43FD-B8F7-375FC4B83693}" vid="{DBB82B25-47FE-44CB-A21B-7B2171C81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8879</TotalTime>
  <Words>14178</Words>
  <Application>Microsoft Office PowerPoint</Application>
  <PresentationFormat>On-screen Show (4:3)</PresentationFormat>
  <Paragraphs>2201</Paragraphs>
  <Slides>305</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305</vt:i4>
      </vt:variant>
    </vt:vector>
  </HeadingPairs>
  <TitlesOfParts>
    <vt:vector size="315" baseType="lpstr">
      <vt:lpstr>SimSun</vt:lpstr>
      <vt:lpstr>Arial</vt:lpstr>
      <vt:lpstr>Arial Narrow</vt:lpstr>
      <vt:lpstr>Calibri</vt:lpstr>
      <vt:lpstr>Courier New</vt:lpstr>
      <vt:lpstr>Symbol</vt:lpstr>
      <vt:lpstr>Times New Roman</vt:lpstr>
      <vt:lpstr>Wingdings</vt:lpstr>
      <vt:lpstr>Wingdings 2</vt:lpstr>
      <vt:lpstr>Equity</vt:lpstr>
      <vt:lpstr>Facilitator Training Program</vt:lpstr>
      <vt:lpstr>Occupational health &amp; safety and security information</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Facilitator Training Programme</vt:lpstr>
      <vt:lpstr>To facilitate means …</vt:lpstr>
      <vt:lpstr>Learning Facilitation</vt:lpstr>
      <vt:lpstr>Individual / Group Learning Facilitation</vt:lpstr>
      <vt:lpstr>Learning Facilitation = Learning Events</vt:lpstr>
      <vt:lpstr>Identifying Learning Needs</vt:lpstr>
      <vt:lpstr>Process Overview</vt:lpstr>
      <vt:lpstr>Discuss</vt:lpstr>
      <vt:lpstr>Stakeholders</vt:lpstr>
      <vt:lpstr>The Performance Gap</vt:lpstr>
      <vt:lpstr>The Performance Gap</vt:lpstr>
      <vt:lpstr>Needs Analysis – Training Needs</vt:lpstr>
      <vt:lpstr>Needs Analysis – Identify the Following:</vt:lpstr>
      <vt:lpstr>Needs Analysis – Performance</vt:lpstr>
      <vt:lpstr>Possible Sources for the Identification of Training &amp; Development Needs – 1 </vt:lpstr>
      <vt:lpstr>Possible Sources for the Identification of Training &amp; Development Needs – 2 </vt:lpstr>
      <vt:lpstr>The Workplace Skills Plan</vt:lpstr>
      <vt:lpstr>Key Steps in Conducting the Learning Needs Analysis – 1 </vt:lpstr>
      <vt:lpstr>Key Steps in Conducting the Learning Needs Analysis – 2</vt:lpstr>
      <vt:lpstr>Formative Assessment</vt:lpstr>
      <vt:lpstr>Important Requirements for the Listing of the Skills Needs:</vt:lpstr>
      <vt:lpstr>A Learning Outcome</vt:lpstr>
      <vt:lpstr>Formulating Learning Outcomes</vt:lpstr>
      <vt:lpstr>Possible Levels of Learning</vt:lpstr>
      <vt:lpstr>Appropriate Action Verbs</vt:lpstr>
      <vt:lpstr>Bloom’s Taxonomy</vt:lpstr>
      <vt:lpstr>Bloom's Taxonomy Model</vt:lpstr>
      <vt:lpstr>Three Domains of Bloom's Taxonomy</vt:lpstr>
      <vt:lpstr>Categories Within Each Domain - 1</vt:lpstr>
      <vt:lpstr>Categories Within Each Domain - 2</vt:lpstr>
      <vt:lpstr>The Cognitive Domain </vt:lpstr>
      <vt:lpstr>The Cognitive Domain – Level 1</vt:lpstr>
      <vt:lpstr>The Cognitive Domain – Level 2</vt:lpstr>
      <vt:lpstr>The Cognitive Domain – Level 3</vt:lpstr>
      <vt:lpstr>The Cognitive Domain – Level 4</vt:lpstr>
      <vt:lpstr>The Cognitive Domain – Level 5</vt:lpstr>
      <vt:lpstr>The Cognitive Domain – Level 6</vt:lpstr>
      <vt:lpstr>The Affective Domain</vt:lpstr>
      <vt:lpstr>The Affective Domain – Level 1</vt:lpstr>
      <vt:lpstr>The Affective Domain – Level 2</vt:lpstr>
      <vt:lpstr>The Affective Domain – Level 3</vt:lpstr>
      <vt:lpstr>The Affective Domain – Level 4 &amp; 5</vt:lpstr>
      <vt:lpstr>The Psychomotor Domain</vt:lpstr>
      <vt:lpstr>The Psychomotor Domain – Level 1,2 &amp; 3</vt:lpstr>
      <vt:lpstr>The Psychomotor Domain – Level 4,5 &amp; 6</vt:lpstr>
      <vt:lpstr>Formulating Learning Outcomes</vt:lpstr>
      <vt:lpstr>The Importance of Learning Outcomes</vt:lpstr>
      <vt:lpstr>The Importance of Learning Outcomes</vt:lpstr>
      <vt:lpstr>Important When Formulating Learning Outcomes</vt:lpstr>
      <vt:lpstr>When writing learning outcomes: - 1</vt:lpstr>
      <vt:lpstr>When writing learning outcomes: - 2</vt:lpstr>
      <vt:lpstr>How Many Outcomes Should There Be?</vt:lpstr>
      <vt:lpstr>Sub-outcomes / objectives</vt:lpstr>
      <vt:lpstr>Group Activity</vt:lpstr>
      <vt:lpstr>Confirming Outcomes</vt:lpstr>
      <vt:lpstr>Confirming Outcomes - 1</vt:lpstr>
      <vt:lpstr>Confirming Outcomes - 2</vt:lpstr>
      <vt:lpstr>Confirming Outcomes with Stakeholders</vt:lpstr>
      <vt:lpstr>Examples of Organisational Training Needs</vt:lpstr>
      <vt:lpstr>The Employment Equity Act</vt:lpstr>
      <vt:lpstr>Application</vt:lpstr>
      <vt:lpstr>Purpose of the Employment Equity Act - 1</vt:lpstr>
      <vt:lpstr>Purpose of the Employment Equity Act - 2</vt:lpstr>
      <vt:lpstr>Purpose of the Employment Equity Act - 2</vt:lpstr>
      <vt:lpstr>Planning for Facilitation</vt:lpstr>
      <vt:lpstr>The needs of learners and stakeholders</vt:lpstr>
      <vt:lpstr>Adult Education - 1</vt:lpstr>
      <vt:lpstr>Adult Education - 2</vt:lpstr>
      <vt:lpstr>Knowles' Theory - 1</vt:lpstr>
      <vt:lpstr>Knowles' Theory - 2</vt:lpstr>
      <vt:lpstr>Adult Education According to Boggs – 1</vt:lpstr>
      <vt:lpstr>Adult Education According to Boggs – 2</vt:lpstr>
      <vt:lpstr>Adult Education According to Boggs – 3</vt:lpstr>
      <vt:lpstr>Learning Barriers - 1</vt:lpstr>
      <vt:lpstr>Learning Barriers - 2</vt:lpstr>
      <vt:lpstr>Learning Barriers - 3</vt:lpstr>
      <vt:lpstr>Defending Against Sources – 1 </vt:lpstr>
      <vt:lpstr>Defending Against Sources – 2 </vt:lpstr>
      <vt:lpstr>Defending Against Sources – 3 </vt:lpstr>
      <vt:lpstr>Defending Against Message Delivery</vt:lpstr>
      <vt:lpstr>External Barriers</vt:lpstr>
      <vt:lpstr>Learning Obstacles</vt:lpstr>
      <vt:lpstr>Learning Obstacles – 1</vt:lpstr>
      <vt:lpstr>Learning Obstacles – 2</vt:lpstr>
      <vt:lpstr>Learning Obstacles – 3</vt:lpstr>
      <vt:lpstr>Interaction of Obstacles - 4</vt:lpstr>
      <vt:lpstr>Dealing with Learning Obstacles</vt:lpstr>
      <vt:lpstr>Discuss</vt:lpstr>
      <vt:lpstr>Hearing Impairment and Deafness</vt:lpstr>
      <vt:lpstr>Hearing Impairment and Deafness</vt:lpstr>
      <vt:lpstr>Hearing Impairment and Deafness</vt:lpstr>
      <vt:lpstr>Special Services - 1</vt:lpstr>
      <vt:lpstr>Emotional Disabilities: How it Manifests</vt:lpstr>
      <vt:lpstr>Emotional Disabilities: Causes</vt:lpstr>
      <vt:lpstr>Emotional Disabilities: Characteristics &amp; Behaviours</vt:lpstr>
      <vt:lpstr>Emotional Disabilities: Characteristics &amp; Behaviours</vt:lpstr>
      <vt:lpstr>Emotional Disabilities: Additional Services</vt:lpstr>
      <vt:lpstr>Question</vt:lpstr>
      <vt:lpstr>Discuss</vt:lpstr>
      <vt:lpstr>Culture</vt:lpstr>
      <vt:lpstr>Culture – Iceberg Model</vt:lpstr>
      <vt:lpstr>Culture – Iceberg Model</vt:lpstr>
      <vt:lpstr>Intercultural Communication</vt:lpstr>
      <vt:lpstr>Intercultural Communication</vt:lpstr>
      <vt:lpstr>Language</vt:lpstr>
      <vt:lpstr>Training Manuals - 1</vt:lpstr>
      <vt:lpstr>Training Manuals - 1</vt:lpstr>
      <vt:lpstr>Literacy and Numeracy Levels</vt:lpstr>
      <vt:lpstr>Formative Assessment</vt:lpstr>
      <vt:lpstr>Learning Styles</vt:lpstr>
      <vt:lpstr>  Activists: </vt:lpstr>
      <vt:lpstr>Activists Learn Best from Activities or Situations When:</vt:lpstr>
      <vt:lpstr>Activists Learn Least from Activities or Situations When:</vt:lpstr>
      <vt:lpstr>Reflector:</vt:lpstr>
      <vt:lpstr>Reflectors Learn Best from Activities or Situations When:</vt:lpstr>
      <vt:lpstr>Reflectors Learn Least from Activities or Situations When:</vt:lpstr>
      <vt:lpstr>Theorists:</vt:lpstr>
      <vt:lpstr>Theorists Learn Best from Activities and Situations When:</vt:lpstr>
      <vt:lpstr>Theorists Learn Least from Activities or Situations When:</vt:lpstr>
      <vt:lpstr>Pragmatists: </vt:lpstr>
      <vt:lpstr>Pragmatists Learn Best from Activities and Situations When:</vt:lpstr>
      <vt:lpstr>Pragmatists Learn Least from Activities or Situations When:</vt:lpstr>
      <vt:lpstr>Identify</vt:lpstr>
      <vt:lpstr>Learning Modalities</vt:lpstr>
      <vt:lpstr>Learning Modalities Means …</vt:lpstr>
      <vt:lpstr>Visual Mode:</vt:lpstr>
      <vt:lpstr>Strengths of the Visual Learner:</vt:lpstr>
      <vt:lpstr>Weaknesses of the Visual Learner:</vt:lpstr>
      <vt:lpstr>What can the Facilitator do to Enhance Learning for the Visual Learner?</vt:lpstr>
      <vt:lpstr>Auditory Mode: </vt:lpstr>
      <vt:lpstr>Strengths of the Auditory Learner:</vt:lpstr>
      <vt:lpstr>Weaknesses of the Auditory Learner:</vt:lpstr>
      <vt:lpstr>What can the Facilitator do?</vt:lpstr>
      <vt:lpstr>Kinaesthetic Mode: </vt:lpstr>
      <vt:lpstr>Strengths of the Kinaesthetic Learner:</vt:lpstr>
      <vt:lpstr>Weaknesses of the Kinaesthetic Learner:</vt:lpstr>
      <vt:lpstr>What can the Facilitator do?</vt:lpstr>
      <vt:lpstr>Identify</vt:lpstr>
      <vt:lpstr>Formative Assessment</vt:lpstr>
      <vt:lpstr>Arranging Resources, Location and Personnel</vt:lpstr>
      <vt:lpstr>List</vt:lpstr>
      <vt:lpstr>Location</vt:lpstr>
      <vt:lpstr>Location and Safety of the Venue - 1</vt:lpstr>
      <vt:lpstr>Location and Safety of the Venue - 2</vt:lpstr>
      <vt:lpstr>Location and Safety of the Venue - 3</vt:lpstr>
      <vt:lpstr>Location and Safety of the Venue - 4</vt:lpstr>
      <vt:lpstr>Location and Safety of the Venue - 5</vt:lpstr>
      <vt:lpstr>Location and Safety of the Venue - 6</vt:lpstr>
      <vt:lpstr>Location and Safety of the Venue - 7</vt:lpstr>
      <vt:lpstr>Personnel</vt:lpstr>
      <vt:lpstr>Formative Assessment</vt:lpstr>
      <vt:lpstr>Preparing Learning Material - 1</vt:lpstr>
      <vt:lpstr>Preparing Learning Material - 2</vt:lpstr>
      <vt:lpstr>Visual Aids</vt:lpstr>
      <vt:lpstr>Benefits of Visual Aids to Learners</vt:lpstr>
      <vt:lpstr>Types of Visual Aids We Will Discuss</vt:lpstr>
      <vt:lpstr>The Flipchart - 1</vt:lpstr>
      <vt:lpstr>Tips on How to Use a Flipchart Effectively:</vt:lpstr>
      <vt:lpstr>Tips on How to Use a Flipchart Effectively:</vt:lpstr>
      <vt:lpstr>DVD - 1</vt:lpstr>
      <vt:lpstr>Tips on how to use the TV and video/DVD effectively:</vt:lpstr>
      <vt:lpstr>Handouts</vt:lpstr>
      <vt:lpstr>Tips on How to Effectively Prepare Handouts: </vt:lpstr>
      <vt:lpstr>Multimedia - 1</vt:lpstr>
      <vt:lpstr>Multimedia - 2</vt:lpstr>
      <vt:lpstr>Multimedia - 2</vt:lpstr>
      <vt:lpstr>Tips on How to Prepare a Multimedia Show Effectively:</vt:lpstr>
      <vt:lpstr>Make Sure Your Slides are Legible - 1</vt:lpstr>
      <vt:lpstr>Make Sure Your Slides are Legible - 2</vt:lpstr>
      <vt:lpstr>Delivery do’s and don’ts</vt:lpstr>
      <vt:lpstr>Delivery do’s</vt:lpstr>
      <vt:lpstr>The Whiteboard</vt:lpstr>
      <vt:lpstr>The Whiteboard:  Pitfalls to Avoid</vt:lpstr>
      <vt:lpstr>Some Whiteboard Techniques </vt:lpstr>
      <vt:lpstr>Formative Assessment</vt:lpstr>
      <vt:lpstr>Selecting Facilitation Methods</vt:lpstr>
      <vt:lpstr>Learning  Methodologies</vt:lpstr>
      <vt:lpstr>Selecting the Right Method</vt:lpstr>
      <vt:lpstr>Demonstration Lesson - 1</vt:lpstr>
      <vt:lpstr>Demonstration Lesson - 2</vt:lpstr>
      <vt:lpstr>Demonstration Lesson - 3</vt:lpstr>
      <vt:lpstr>Group Discussion - 1</vt:lpstr>
      <vt:lpstr>Group Discussion - 2</vt:lpstr>
      <vt:lpstr>Group Discussion - 3</vt:lpstr>
      <vt:lpstr>Group Discussion - 4</vt:lpstr>
      <vt:lpstr>Case Study - 1</vt:lpstr>
      <vt:lpstr>Case Study - 2</vt:lpstr>
      <vt:lpstr>Case Study - 3</vt:lpstr>
      <vt:lpstr>Role-play - 1</vt:lpstr>
      <vt:lpstr>Role-play - 2</vt:lpstr>
      <vt:lpstr>Role-play - 3</vt:lpstr>
      <vt:lpstr>Structured Exercises</vt:lpstr>
      <vt:lpstr>Instructor Presentation</vt:lpstr>
      <vt:lpstr>Preparation of the Facilitation Process</vt:lpstr>
      <vt:lpstr>Preparation of the facilitation process</vt:lpstr>
      <vt:lpstr>Formative Assessment</vt:lpstr>
      <vt:lpstr>Arranging the Learning Environment</vt:lpstr>
      <vt:lpstr>Organisational Environment - 1</vt:lpstr>
      <vt:lpstr>Organisational Environment - 2</vt:lpstr>
      <vt:lpstr>Organisational Environment - 3</vt:lpstr>
      <vt:lpstr>Practical Arrangement - 1</vt:lpstr>
      <vt:lpstr>Practical Arrangement - 2</vt:lpstr>
      <vt:lpstr>Formative Assessment</vt:lpstr>
      <vt:lpstr>Establishing and Recording Review Criteria</vt:lpstr>
      <vt:lpstr>Review Criteria</vt:lpstr>
      <vt:lpstr>Formative Assessment</vt:lpstr>
      <vt:lpstr>Facilitator Training Programme</vt:lpstr>
      <vt:lpstr>Facilitating Learning</vt:lpstr>
      <vt:lpstr>Discuss</vt:lpstr>
      <vt:lpstr>Structuring Training Sessions</vt:lpstr>
      <vt:lpstr>Benefits of Structuring the Facilitation Session </vt:lpstr>
      <vt:lpstr>Introduction Phase - 1</vt:lpstr>
      <vt:lpstr>Introduction Phase - 2</vt:lpstr>
      <vt:lpstr>Introduction phase - 3</vt:lpstr>
      <vt:lpstr>Interest - 1</vt:lpstr>
      <vt:lpstr>Interest - 2</vt:lpstr>
      <vt:lpstr>Need</vt:lpstr>
      <vt:lpstr>Title</vt:lpstr>
      <vt:lpstr>Range</vt:lpstr>
      <vt:lpstr>The Development Phase (Body) - 1</vt:lpstr>
      <vt:lpstr>The Development Phase (Body) - 2</vt:lpstr>
      <vt:lpstr>The consolidation phase (Close)</vt:lpstr>
      <vt:lpstr>Learning Facilitation = Learning Events</vt:lpstr>
      <vt:lpstr>Discuss</vt:lpstr>
      <vt:lpstr>Promoting Open Interaction</vt:lpstr>
      <vt:lpstr>Learning Environments</vt:lpstr>
      <vt:lpstr>Discuss</vt:lpstr>
      <vt:lpstr>Enabling Learners to Draw from and Share Own Experiences</vt:lpstr>
      <vt:lpstr>Story Telling Sessions</vt:lpstr>
      <vt:lpstr>Role-plays</vt:lpstr>
      <vt:lpstr>Discuss</vt:lpstr>
      <vt:lpstr>Managing Groups</vt:lpstr>
      <vt:lpstr>Attitude and Behaviours of a Facilitator</vt:lpstr>
      <vt:lpstr>Group dynamics</vt:lpstr>
      <vt:lpstr>Forming Stage</vt:lpstr>
      <vt:lpstr>Storming Stage</vt:lpstr>
      <vt:lpstr>Norming Stage</vt:lpstr>
      <vt:lpstr>Performing Stage</vt:lpstr>
      <vt:lpstr>Re-cycling</vt:lpstr>
      <vt:lpstr>Implications for Facilitator</vt:lpstr>
      <vt:lpstr>Team Roles:  Doing / Acting</vt:lpstr>
      <vt:lpstr>Team Roles:  Thinking / Problem-Solving</vt:lpstr>
      <vt:lpstr>Team Roles:  People / Feelings</vt:lpstr>
      <vt:lpstr>Balanced Teams</vt:lpstr>
      <vt:lpstr>Facilitation Strategies and Procedures</vt:lpstr>
      <vt:lpstr>Facilitation Strategies and Procedures</vt:lpstr>
      <vt:lpstr>Learning Facilitation = Learning Events</vt:lpstr>
      <vt:lpstr>Activities and Exercises - 1</vt:lpstr>
      <vt:lpstr>Activities and Exercises - 2</vt:lpstr>
      <vt:lpstr>Steps to manage group exercises </vt:lpstr>
      <vt:lpstr>Selection</vt:lpstr>
      <vt:lpstr>Briefing</vt:lpstr>
      <vt:lpstr>Manage Group Work</vt:lpstr>
      <vt:lpstr>Feedback</vt:lpstr>
      <vt:lpstr>Discuss</vt:lpstr>
      <vt:lpstr>Questioning Techniques</vt:lpstr>
      <vt:lpstr>Types of Questions - 1</vt:lpstr>
      <vt:lpstr>Types of Questions - 2</vt:lpstr>
      <vt:lpstr>Questioning Technique</vt:lpstr>
      <vt:lpstr>Questioning Guidelines - 1</vt:lpstr>
      <vt:lpstr>Questioning Guidelines - 2</vt:lpstr>
      <vt:lpstr>What NOT to do During Questioning </vt:lpstr>
      <vt:lpstr>Dealing with Questions</vt:lpstr>
      <vt:lpstr>Monitoring Progress - 1</vt:lpstr>
      <vt:lpstr>Monitoring Progress - 2</vt:lpstr>
      <vt:lpstr>Discussion</vt:lpstr>
      <vt:lpstr>Facilitator Training Programme</vt:lpstr>
      <vt:lpstr>Discussion</vt:lpstr>
      <vt:lpstr>Feedback from Learners</vt:lpstr>
      <vt:lpstr>Discussion</vt:lpstr>
      <vt:lpstr>Formative Assessment</vt:lpstr>
      <vt:lpstr>Recommendations for Improvement</vt:lpstr>
      <vt:lpstr>Recommendations for Improvement</vt:lpstr>
      <vt:lpstr>Self-assessment - 1</vt:lpstr>
      <vt:lpstr>Self-assessment - 2</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user</cp:lastModifiedBy>
  <cp:revision>713</cp:revision>
  <dcterms:created xsi:type="dcterms:W3CDTF">2011-11-11T09:45:04Z</dcterms:created>
  <dcterms:modified xsi:type="dcterms:W3CDTF">2017-08-20T11:25:46Z</dcterms:modified>
</cp:coreProperties>
</file>