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slides/slide222.xml" ContentType="application/vnd.openxmlformats-officedocument.presentationml.slide+xml"/>
  <Override PartName="/ppt/slides/slide223.xml" ContentType="application/vnd.openxmlformats-officedocument.presentationml.slide+xml"/>
  <Override PartName="/ppt/slides/slide224.xml" ContentType="application/vnd.openxmlformats-officedocument.presentationml.slide+xml"/>
  <Override PartName="/ppt/slides/slide225.xml" ContentType="application/vnd.openxmlformats-officedocument.presentationml.slide+xml"/>
  <Override PartName="/ppt/slides/slide226.xml" ContentType="application/vnd.openxmlformats-officedocument.presentationml.slide+xml"/>
  <Override PartName="/ppt/slides/slide227.xml" ContentType="application/vnd.openxmlformats-officedocument.presentationml.slide+xml"/>
  <Override PartName="/ppt/slides/slide228.xml" ContentType="application/vnd.openxmlformats-officedocument.presentationml.slide+xml"/>
  <Override PartName="/ppt/slides/slide229.xml" ContentType="application/vnd.openxmlformats-officedocument.presentationml.slide+xml"/>
  <Override PartName="/ppt/slides/slide230.xml" ContentType="application/vnd.openxmlformats-officedocument.presentationml.slide+xml"/>
  <Override PartName="/ppt/slides/slide231.xml" ContentType="application/vnd.openxmlformats-officedocument.presentationml.slide+xml"/>
  <Override PartName="/ppt/slides/slide232.xml" ContentType="application/vnd.openxmlformats-officedocument.presentationml.slide+xml"/>
  <Override PartName="/ppt/slides/slide233.xml" ContentType="application/vnd.openxmlformats-officedocument.presentationml.slide+xml"/>
  <Override PartName="/ppt/slides/slide234.xml" ContentType="application/vnd.openxmlformats-officedocument.presentationml.slide+xml"/>
  <Override PartName="/ppt/slides/slide235.xml" ContentType="application/vnd.openxmlformats-officedocument.presentationml.slide+xml"/>
  <Override PartName="/ppt/slides/slide236.xml" ContentType="application/vnd.openxmlformats-officedocument.presentationml.slide+xml"/>
  <Override PartName="/ppt/slides/slide237.xml" ContentType="application/vnd.openxmlformats-officedocument.presentationml.slide+xml"/>
  <Override PartName="/ppt/slides/slide238.xml" ContentType="application/vnd.openxmlformats-officedocument.presentationml.slide+xml"/>
  <Override PartName="/ppt/slides/slide239.xml" ContentType="application/vnd.openxmlformats-officedocument.presentationml.slide+xml"/>
  <Override PartName="/ppt/slides/slide240.xml" ContentType="application/vnd.openxmlformats-officedocument.presentationml.slide+xml"/>
  <Override PartName="/ppt/slides/slide241.xml" ContentType="application/vnd.openxmlformats-officedocument.presentationml.slide+xml"/>
  <Override PartName="/ppt/slides/slide242.xml" ContentType="application/vnd.openxmlformats-officedocument.presentationml.slide+xml"/>
  <Override PartName="/ppt/slides/slide243.xml" ContentType="application/vnd.openxmlformats-officedocument.presentationml.slide+xml"/>
  <Override PartName="/ppt/slides/slide244.xml" ContentType="application/vnd.openxmlformats-officedocument.presentationml.slide+xml"/>
  <Override PartName="/ppt/slides/slide245.xml" ContentType="application/vnd.openxmlformats-officedocument.presentationml.slide+xml"/>
  <Override PartName="/ppt/slides/slide246.xml" ContentType="application/vnd.openxmlformats-officedocument.presentationml.slide+xml"/>
  <Override PartName="/ppt/slides/slide247.xml" ContentType="application/vnd.openxmlformats-officedocument.presentationml.slide+xml"/>
  <Override PartName="/ppt/slides/slide248.xml" ContentType="application/vnd.openxmlformats-officedocument.presentationml.slide+xml"/>
  <Override PartName="/ppt/slides/slide249.xml" ContentType="application/vnd.openxmlformats-officedocument.presentationml.slide+xml"/>
  <Override PartName="/ppt/slides/slide250.xml" ContentType="application/vnd.openxmlformats-officedocument.presentationml.slide+xml"/>
  <Override PartName="/ppt/slides/slide251.xml" ContentType="application/vnd.openxmlformats-officedocument.presentationml.slide+xml"/>
  <Override PartName="/ppt/slides/slide252.xml" ContentType="application/vnd.openxmlformats-officedocument.presentationml.slide+xml"/>
  <Override PartName="/ppt/slides/slide253.xml" ContentType="application/vnd.openxmlformats-officedocument.presentationml.slide+xml"/>
  <Override PartName="/ppt/slides/slide254.xml" ContentType="application/vnd.openxmlformats-officedocument.presentationml.slide+xml"/>
  <Override PartName="/ppt/slides/slide255.xml" ContentType="application/vnd.openxmlformats-officedocument.presentationml.slide+xml"/>
  <Override PartName="/ppt/slides/slide256.xml" ContentType="application/vnd.openxmlformats-officedocument.presentationml.slide+xml"/>
  <Override PartName="/ppt/slides/slide25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2" r:id="rId1"/>
  </p:sldMasterIdLst>
  <p:sldIdLst>
    <p:sldId id="285"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6" r:id="rId30"/>
    <p:sldId id="287" r:id="rId31"/>
    <p:sldId id="288" r:id="rId32"/>
    <p:sldId id="433" r:id="rId33"/>
    <p:sldId id="434" r:id="rId34"/>
    <p:sldId id="289" r:id="rId35"/>
    <p:sldId id="290" r:id="rId36"/>
    <p:sldId id="291" r:id="rId37"/>
    <p:sldId id="292" r:id="rId38"/>
    <p:sldId id="432" r:id="rId39"/>
    <p:sldId id="293" r:id="rId40"/>
    <p:sldId id="431" r:id="rId41"/>
    <p:sldId id="294" r:id="rId42"/>
    <p:sldId id="295" r:id="rId43"/>
    <p:sldId id="435" r:id="rId44"/>
    <p:sldId id="436"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437" r:id="rId59"/>
    <p:sldId id="438" r:id="rId60"/>
    <p:sldId id="439" r:id="rId61"/>
    <p:sldId id="309" r:id="rId62"/>
    <p:sldId id="310" r:id="rId63"/>
    <p:sldId id="311" r:id="rId64"/>
    <p:sldId id="312" r:id="rId65"/>
    <p:sldId id="313" r:id="rId66"/>
    <p:sldId id="314" r:id="rId67"/>
    <p:sldId id="315" r:id="rId68"/>
    <p:sldId id="316" r:id="rId69"/>
    <p:sldId id="317" r:id="rId70"/>
    <p:sldId id="318" r:id="rId71"/>
    <p:sldId id="319" r:id="rId72"/>
    <p:sldId id="320" r:id="rId73"/>
    <p:sldId id="321" r:id="rId74"/>
    <p:sldId id="440" r:id="rId75"/>
    <p:sldId id="322" r:id="rId76"/>
    <p:sldId id="323" r:id="rId77"/>
    <p:sldId id="324" r:id="rId78"/>
    <p:sldId id="325" r:id="rId79"/>
    <p:sldId id="326" r:id="rId80"/>
    <p:sldId id="327" r:id="rId81"/>
    <p:sldId id="328" r:id="rId82"/>
    <p:sldId id="329" r:id="rId83"/>
    <p:sldId id="495" r:id="rId84"/>
    <p:sldId id="441" r:id="rId85"/>
    <p:sldId id="442" r:id="rId86"/>
    <p:sldId id="331" r:id="rId87"/>
    <p:sldId id="488" r:id="rId88"/>
    <p:sldId id="489" r:id="rId89"/>
    <p:sldId id="490" r:id="rId90"/>
    <p:sldId id="332" r:id="rId91"/>
    <p:sldId id="485" r:id="rId92"/>
    <p:sldId id="494" r:id="rId93"/>
    <p:sldId id="486" r:id="rId94"/>
    <p:sldId id="487" r:id="rId95"/>
    <p:sldId id="493" r:id="rId96"/>
    <p:sldId id="333" r:id="rId97"/>
    <p:sldId id="492" r:id="rId98"/>
    <p:sldId id="482" r:id="rId99"/>
    <p:sldId id="483" r:id="rId100"/>
    <p:sldId id="484" r:id="rId101"/>
    <p:sldId id="334" r:id="rId102"/>
    <p:sldId id="479" r:id="rId103"/>
    <p:sldId id="480" r:id="rId104"/>
    <p:sldId id="481" r:id="rId105"/>
    <p:sldId id="335" r:id="rId106"/>
    <p:sldId id="496" r:id="rId107"/>
    <p:sldId id="491" r:id="rId108"/>
    <p:sldId id="336" r:id="rId109"/>
    <p:sldId id="337" r:id="rId110"/>
    <p:sldId id="475" r:id="rId111"/>
    <p:sldId id="476" r:id="rId112"/>
    <p:sldId id="477" r:id="rId113"/>
    <p:sldId id="478" r:id="rId114"/>
    <p:sldId id="338" r:id="rId115"/>
    <p:sldId id="497" r:id="rId116"/>
    <p:sldId id="474" r:id="rId117"/>
    <p:sldId id="498" r:id="rId118"/>
    <p:sldId id="339" r:id="rId119"/>
    <p:sldId id="340" r:id="rId120"/>
    <p:sldId id="470" r:id="rId121"/>
    <p:sldId id="471" r:id="rId122"/>
    <p:sldId id="499" r:id="rId123"/>
    <p:sldId id="472" r:id="rId124"/>
    <p:sldId id="500" r:id="rId125"/>
    <p:sldId id="473" r:id="rId126"/>
    <p:sldId id="501" r:id="rId127"/>
    <p:sldId id="341" r:id="rId128"/>
    <p:sldId id="430" r:id="rId129"/>
    <p:sldId id="425" r:id="rId130"/>
    <p:sldId id="426" r:id="rId131"/>
    <p:sldId id="427" r:id="rId132"/>
    <p:sldId id="428" r:id="rId133"/>
    <p:sldId id="429" r:id="rId134"/>
    <p:sldId id="342" r:id="rId135"/>
    <p:sldId id="469" r:id="rId136"/>
    <p:sldId id="343" r:id="rId137"/>
    <p:sldId id="468" r:id="rId138"/>
    <p:sldId id="344" r:id="rId139"/>
    <p:sldId id="345" r:id="rId140"/>
    <p:sldId id="346" r:id="rId141"/>
    <p:sldId id="347" r:id="rId142"/>
    <p:sldId id="348" r:id="rId143"/>
    <p:sldId id="349" r:id="rId144"/>
    <p:sldId id="350" r:id="rId145"/>
    <p:sldId id="351" r:id="rId146"/>
    <p:sldId id="352" r:id="rId147"/>
    <p:sldId id="353" r:id="rId148"/>
    <p:sldId id="424" r:id="rId149"/>
    <p:sldId id="354" r:id="rId150"/>
    <p:sldId id="355" r:id="rId151"/>
    <p:sldId id="356" r:id="rId152"/>
    <p:sldId id="423" r:id="rId153"/>
    <p:sldId id="357" r:id="rId154"/>
    <p:sldId id="358" r:id="rId155"/>
    <p:sldId id="359" r:id="rId156"/>
    <p:sldId id="360" r:id="rId157"/>
    <p:sldId id="361" r:id="rId158"/>
    <p:sldId id="362" r:id="rId159"/>
    <p:sldId id="363" r:id="rId160"/>
    <p:sldId id="364" r:id="rId161"/>
    <p:sldId id="365" r:id="rId162"/>
    <p:sldId id="366" r:id="rId163"/>
    <p:sldId id="367" r:id="rId164"/>
    <p:sldId id="368" r:id="rId165"/>
    <p:sldId id="422" r:id="rId166"/>
    <p:sldId id="369" r:id="rId167"/>
    <p:sldId id="370" r:id="rId168"/>
    <p:sldId id="421" r:id="rId169"/>
    <p:sldId id="371" r:id="rId170"/>
    <p:sldId id="502" r:id="rId171"/>
    <p:sldId id="467" r:id="rId172"/>
    <p:sldId id="503" r:id="rId173"/>
    <p:sldId id="372" r:id="rId174"/>
    <p:sldId id="373" r:id="rId175"/>
    <p:sldId id="504" r:id="rId176"/>
    <p:sldId id="374" r:id="rId177"/>
    <p:sldId id="375" r:id="rId178"/>
    <p:sldId id="376" r:id="rId179"/>
    <p:sldId id="377" r:id="rId180"/>
    <p:sldId id="379" r:id="rId181"/>
    <p:sldId id="466" r:id="rId182"/>
    <p:sldId id="380" r:id="rId183"/>
    <p:sldId id="381" r:id="rId184"/>
    <p:sldId id="382" r:id="rId185"/>
    <p:sldId id="383" r:id="rId186"/>
    <p:sldId id="384" r:id="rId187"/>
    <p:sldId id="385" r:id="rId188"/>
    <p:sldId id="386" r:id="rId189"/>
    <p:sldId id="419" r:id="rId190"/>
    <p:sldId id="420" r:id="rId191"/>
    <p:sldId id="387" r:id="rId192"/>
    <p:sldId id="505" r:id="rId193"/>
    <p:sldId id="388" r:id="rId194"/>
    <p:sldId id="389" r:id="rId195"/>
    <p:sldId id="390" r:id="rId196"/>
    <p:sldId id="464" r:id="rId197"/>
    <p:sldId id="506" r:id="rId198"/>
    <p:sldId id="465" r:id="rId199"/>
    <p:sldId id="507" r:id="rId200"/>
    <p:sldId id="391" r:id="rId201"/>
    <p:sldId id="392" r:id="rId202"/>
    <p:sldId id="393" r:id="rId203"/>
    <p:sldId id="463" r:id="rId204"/>
    <p:sldId id="508" r:id="rId205"/>
    <p:sldId id="394" r:id="rId206"/>
    <p:sldId id="461" r:id="rId207"/>
    <p:sldId id="462" r:id="rId208"/>
    <p:sldId id="395" r:id="rId209"/>
    <p:sldId id="509" r:id="rId210"/>
    <p:sldId id="460" r:id="rId211"/>
    <p:sldId id="510" r:id="rId212"/>
    <p:sldId id="396" r:id="rId213"/>
    <p:sldId id="459" r:id="rId214"/>
    <p:sldId id="397" r:id="rId215"/>
    <p:sldId id="398" r:id="rId216"/>
    <p:sldId id="456" r:id="rId217"/>
    <p:sldId id="457" r:id="rId218"/>
    <p:sldId id="458" r:id="rId219"/>
    <p:sldId id="399" r:id="rId220"/>
    <p:sldId id="511" r:id="rId221"/>
    <p:sldId id="400" r:id="rId222"/>
    <p:sldId id="401" r:id="rId223"/>
    <p:sldId id="454" r:id="rId224"/>
    <p:sldId id="455" r:id="rId225"/>
    <p:sldId id="402" r:id="rId226"/>
    <p:sldId id="403" r:id="rId227"/>
    <p:sldId id="404" r:id="rId228"/>
    <p:sldId id="405" r:id="rId229"/>
    <p:sldId id="406" r:id="rId230"/>
    <p:sldId id="407" r:id="rId231"/>
    <p:sldId id="408" r:id="rId232"/>
    <p:sldId id="512" r:id="rId233"/>
    <p:sldId id="452" r:id="rId234"/>
    <p:sldId id="513" r:id="rId235"/>
    <p:sldId id="453" r:id="rId236"/>
    <p:sldId id="514" r:id="rId237"/>
    <p:sldId id="409" r:id="rId238"/>
    <p:sldId id="449" r:id="rId239"/>
    <p:sldId id="450" r:id="rId240"/>
    <p:sldId id="515" r:id="rId241"/>
    <p:sldId id="451" r:id="rId242"/>
    <p:sldId id="516" r:id="rId243"/>
    <p:sldId id="411" r:id="rId244"/>
    <p:sldId id="412" r:id="rId245"/>
    <p:sldId id="413" r:id="rId246"/>
    <p:sldId id="414" r:id="rId247"/>
    <p:sldId id="415" r:id="rId248"/>
    <p:sldId id="448" r:id="rId249"/>
    <p:sldId id="417" r:id="rId250"/>
    <p:sldId id="443" r:id="rId251"/>
    <p:sldId id="444" r:id="rId252"/>
    <p:sldId id="418" r:id="rId253"/>
    <p:sldId id="445" r:id="rId254"/>
    <p:sldId id="517" r:id="rId255"/>
    <p:sldId id="446" r:id="rId256"/>
    <p:sldId id="518" r:id="rId257"/>
    <p:sldId id="447" r:id="rId258"/>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41" autoAdjust="0"/>
    <p:restoredTop sz="86347" autoAdjust="0"/>
  </p:normalViewPr>
  <p:slideViewPr>
    <p:cSldViewPr snapToGrid="0">
      <p:cViewPr varScale="1">
        <p:scale>
          <a:sx n="73" d="100"/>
          <a:sy n="73" d="100"/>
        </p:scale>
        <p:origin x="1200" y="72"/>
      </p:cViewPr>
      <p:guideLst>
        <p:guide orient="horz" pos="2160"/>
        <p:guide pos="2880"/>
      </p:guideLst>
    </p:cSldViewPr>
  </p:slideViewPr>
  <p:outlineViewPr>
    <p:cViewPr>
      <p:scale>
        <a:sx n="33" d="100"/>
        <a:sy n="33" d="100"/>
      </p:scale>
      <p:origin x="0" y="-1998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247" Type="http://schemas.openxmlformats.org/officeDocument/2006/relationships/slide" Target="slides/slide246.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37" Type="http://schemas.openxmlformats.org/officeDocument/2006/relationships/slide" Target="slides/slide236.xml"/><Relationship Id="rId258" Type="http://schemas.openxmlformats.org/officeDocument/2006/relationships/slide" Target="slides/slide257.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227" Type="http://schemas.openxmlformats.org/officeDocument/2006/relationships/slide" Target="slides/slide226.xml"/><Relationship Id="rId248" Type="http://schemas.openxmlformats.org/officeDocument/2006/relationships/slide" Target="slides/slide247.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slide" Target="slides/slide232.xml"/><Relationship Id="rId238" Type="http://schemas.openxmlformats.org/officeDocument/2006/relationships/slide" Target="slides/slide237.xml"/><Relationship Id="rId254" Type="http://schemas.openxmlformats.org/officeDocument/2006/relationships/slide" Target="slides/slide253.xml"/><Relationship Id="rId259" Type="http://schemas.openxmlformats.org/officeDocument/2006/relationships/presProps" Target="presProp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244" Type="http://schemas.openxmlformats.org/officeDocument/2006/relationships/slide" Target="slides/slide243.xml"/><Relationship Id="rId249" Type="http://schemas.openxmlformats.org/officeDocument/2006/relationships/slide" Target="slides/slide24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260"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34" Type="http://schemas.openxmlformats.org/officeDocument/2006/relationships/slide" Target="slides/slide233.xml"/><Relationship Id="rId239" Type="http://schemas.openxmlformats.org/officeDocument/2006/relationships/slide" Target="slides/slide238.xml"/><Relationship Id="rId2" Type="http://schemas.openxmlformats.org/officeDocument/2006/relationships/slide" Target="slides/slide1.xml"/><Relationship Id="rId29" Type="http://schemas.openxmlformats.org/officeDocument/2006/relationships/slide" Target="slides/slide28.xml"/><Relationship Id="rId250" Type="http://schemas.openxmlformats.org/officeDocument/2006/relationships/slide" Target="slides/slide249.xml"/><Relationship Id="rId255" Type="http://schemas.openxmlformats.org/officeDocument/2006/relationships/slide" Target="slides/slide254.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240" Type="http://schemas.openxmlformats.org/officeDocument/2006/relationships/slide" Target="slides/slide239.xml"/><Relationship Id="rId245" Type="http://schemas.openxmlformats.org/officeDocument/2006/relationships/slide" Target="slides/slide244.xml"/><Relationship Id="rId261" Type="http://schemas.openxmlformats.org/officeDocument/2006/relationships/theme" Target="theme/theme1.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slide" Target="slides/slide229.xml"/><Relationship Id="rId235" Type="http://schemas.openxmlformats.org/officeDocument/2006/relationships/slide" Target="slides/slide234.xml"/><Relationship Id="rId251" Type="http://schemas.openxmlformats.org/officeDocument/2006/relationships/slide" Target="slides/slide250.xml"/><Relationship Id="rId256" Type="http://schemas.openxmlformats.org/officeDocument/2006/relationships/slide" Target="slides/slide255.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241" Type="http://schemas.openxmlformats.org/officeDocument/2006/relationships/slide" Target="slides/slide240.xml"/><Relationship Id="rId246" Type="http://schemas.openxmlformats.org/officeDocument/2006/relationships/slide" Target="slides/slide245.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262"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36" Type="http://schemas.openxmlformats.org/officeDocument/2006/relationships/slide" Target="slides/slide235.xml"/><Relationship Id="rId257" Type="http://schemas.openxmlformats.org/officeDocument/2006/relationships/slide" Target="slides/slide256.xml"/><Relationship Id="rId26" Type="http://schemas.openxmlformats.org/officeDocument/2006/relationships/slide" Target="slides/slide25.xml"/><Relationship Id="rId231" Type="http://schemas.openxmlformats.org/officeDocument/2006/relationships/slide" Target="slides/slide230.xml"/><Relationship Id="rId252" Type="http://schemas.openxmlformats.org/officeDocument/2006/relationships/slide" Target="slides/slide251.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242" Type="http://schemas.openxmlformats.org/officeDocument/2006/relationships/slide" Target="slides/slide241.xml"/><Relationship Id="rId263" Type="http://schemas.microsoft.com/office/2015/10/relationships/revisionInfo" Target="revisionInfo.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slide" Target="slides/slide231.xml"/><Relationship Id="rId253" Type="http://schemas.openxmlformats.org/officeDocument/2006/relationships/slide" Target="slides/slide252.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slide" Target="slides/slide221.xml"/><Relationship Id="rId243" Type="http://schemas.openxmlformats.org/officeDocument/2006/relationships/slide" Target="slides/slide242.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5_3">
  <dgm:title val=""/>
  <dgm:desc val=""/>
  <dgm:catLst>
    <dgm:cat type="accent5" pri="11300"/>
  </dgm:catLst>
  <dgm:styleLbl name="node0">
    <dgm:fillClrLst meth="repeat">
      <a:schemeClr val="accent5">
        <a:shade val="80000"/>
      </a:schemeClr>
    </dgm:fillClrLst>
    <dgm:linClrLst meth="repeat">
      <a:schemeClr val="lt1"/>
    </dgm:linClrLst>
    <dgm:effectClrLst/>
    <dgm:txLinClrLst/>
    <dgm:txFillClrLst/>
    <dgm:txEffectClrLst/>
  </dgm:styleLbl>
  <dgm:styleLbl name="node1">
    <dgm:fillClrLst>
      <a:schemeClr val="accent5">
        <a:shade val="80000"/>
      </a:schemeClr>
      <a:schemeClr val="accent5">
        <a:tint val="70000"/>
      </a:schemeClr>
    </dgm:fillClrLst>
    <dgm:linClrLst meth="repeat">
      <a:schemeClr val="lt1"/>
    </dgm:linClrLst>
    <dgm:effectClrLst/>
    <dgm:txLinClrLst/>
    <dgm:txFillClrLst/>
    <dgm:txEffectClrLst/>
  </dgm:styleLbl>
  <dgm:styleLbl name="alignNode1">
    <dgm:fillClrLst>
      <a:schemeClr val="accent5">
        <a:shade val="80000"/>
      </a:schemeClr>
      <a:schemeClr val="accent5">
        <a:tint val="70000"/>
      </a:schemeClr>
    </dgm:fillClrLst>
    <dgm:linClrLst>
      <a:schemeClr val="accent5">
        <a:shade val="80000"/>
      </a:schemeClr>
      <a:schemeClr val="accent5">
        <a:tint val="70000"/>
      </a:schemeClr>
    </dgm:linClrLst>
    <dgm:effectClrLst/>
    <dgm:txLinClrLst/>
    <dgm:txFillClrLst/>
    <dgm:txEffectClrLst/>
  </dgm:styleLbl>
  <dgm:styleLbl name="lnNode1">
    <dgm:fillClrLst>
      <a:schemeClr val="accent5">
        <a:shade val="80000"/>
      </a:schemeClr>
      <a:schemeClr val="accent5">
        <a:tint val="70000"/>
      </a:schemeClr>
    </dgm:fillClrLst>
    <dgm:linClrLst meth="repeat">
      <a:schemeClr val="lt1"/>
    </dgm:linClrLst>
    <dgm:effectClrLst/>
    <dgm:txLinClrLst/>
    <dgm:txFillClrLst/>
    <dgm:txEffectClrLst/>
  </dgm:styleLbl>
  <dgm:styleLbl name="vennNode1">
    <dgm:fillClrLst>
      <a:schemeClr val="accent5">
        <a:shade val="80000"/>
        <a:alpha val="50000"/>
      </a:schemeClr>
      <a:schemeClr val="accent5">
        <a:tint val="70000"/>
        <a:alpha val="50000"/>
      </a:schemeClr>
    </dgm:fillClrLst>
    <dgm:linClrLst meth="repeat">
      <a:schemeClr val="lt1"/>
    </dgm:linClrLst>
    <dgm:effectClrLst/>
    <dgm:txLinClrLst/>
    <dgm:txFillClrLst/>
    <dgm:txEffectClrLst/>
  </dgm:styleLbl>
  <dgm:styleLbl name="node2">
    <dgm:fillClrLst>
      <a:schemeClr val="accent5">
        <a:tint val="99000"/>
      </a:schemeClr>
    </dgm:fillClrLst>
    <dgm:linClrLst meth="repeat">
      <a:schemeClr val="lt1"/>
    </dgm:linClrLst>
    <dgm:effectClrLst/>
    <dgm:txLinClrLst/>
    <dgm:txFillClrLst/>
    <dgm:txEffectClrLst/>
  </dgm:styleLbl>
  <dgm:styleLbl name="node3">
    <dgm:fillClrLst>
      <a:schemeClr val="accent5">
        <a:tint val="80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dgm:txEffectClrLst/>
  </dgm:styleLbl>
  <dgm:styleLbl name="f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bgSibTrans2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lt1"/>
    </dgm:txFillClrLst>
    <dgm:txEffectClrLst/>
  </dgm:styleLbl>
  <dgm:styleLbl name="sibTrans1D1">
    <dgm:fillClrLst>
      <a:schemeClr val="accent5">
        <a:shade val="90000"/>
      </a:schemeClr>
      <a:schemeClr val="accent5">
        <a:tint val="70000"/>
      </a:schemeClr>
    </dgm:fillClrLst>
    <dgm:linClrLst>
      <a:schemeClr val="accent5">
        <a:shade val="90000"/>
      </a:schemeClr>
      <a:schemeClr val="accent5">
        <a:tint val="7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9000"/>
      </a:schemeClr>
    </dgm:fillClrLst>
    <dgm:linClrLst meth="repeat">
      <a:schemeClr val="lt1"/>
    </dgm:linClrLst>
    <dgm:effectClrLst/>
    <dgm:txLinClrLst/>
    <dgm:txFillClrLst/>
    <dgm:txEffectClrLst/>
  </dgm:styleLbl>
  <dgm:styleLbl name="asst3">
    <dgm:fillClrLst>
      <a:schemeClr val="accent5">
        <a:tint val="80000"/>
      </a:schemeClr>
    </dgm:fillClrLst>
    <dgm:linClrLst meth="repeat">
      <a:schemeClr val="lt1"/>
    </dgm:linClrLst>
    <dgm:effectClrLst/>
    <dgm:txLinClrLst/>
    <dgm:txFillClrLst/>
    <dgm:txEffectClrLst/>
  </dgm:styleLbl>
  <dgm:styleLbl name="asst4">
    <dgm:fillClrLst>
      <a:schemeClr val="accent5">
        <a:tint val="7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lt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9000"/>
      </a:schemeClr>
    </dgm:fillClrLst>
    <dgm:linClrLst meth="repeat">
      <a:schemeClr val="accent5">
        <a:tint val="99000"/>
      </a:schemeClr>
    </dgm:linClrLst>
    <dgm:effectClrLst/>
    <dgm:txLinClrLst/>
    <dgm:txFillClrLst meth="repeat">
      <a:schemeClr val="tx1"/>
    </dgm:txFillClrLst>
    <dgm:txEffectClrLst/>
  </dgm:styleLbl>
  <dgm:styleLbl name="parChTrans1D3">
    <dgm:fillClrLst meth="repeat">
      <a:schemeClr val="accent5">
        <a:tint val="80000"/>
      </a:schemeClr>
    </dgm:fillClrLst>
    <dgm:linClrLst meth="repeat">
      <a:schemeClr val="accent5">
        <a:tint val="80000"/>
      </a:schemeClr>
    </dgm:linClrLst>
    <dgm:effectClrLst/>
    <dgm:txLinClrLst/>
    <dgm:txFillClrLst meth="repeat">
      <a:schemeClr val="tx1"/>
    </dgm:txFillClrLst>
    <dgm:txEffectClrLst/>
  </dgm:styleLbl>
  <dgm:styleLbl name="parChTrans1D4">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5">
        <a:shade val="80000"/>
      </a:schemeClr>
      <a:schemeClr val="accent5">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12FC0A-C24F-404E-A0F7-42F309206DF3}" type="doc">
      <dgm:prSet loTypeId="urn:microsoft.com/office/officeart/2005/8/layout/orgChart1" loCatId="hierarchy" qsTypeId="urn:microsoft.com/office/officeart/2005/8/quickstyle/3d2" qsCatId="3D" csTypeId="urn:microsoft.com/office/officeart/2005/8/colors/accent1_5" csCatId="accent1" phldr="1"/>
      <dgm:spPr/>
      <dgm:t>
        <a:bodyPr/>
        <a:lstStyle/>
        <a:p>
          <a:endParaRPr lang="en-US"/>
        </a:p>
      </dgm:t>
    </dgm:pt>
    <dgm:pt modelId="{45A05D77-9081-4709-A301-ED1670679511}">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t>Integrated Assessment</a:t>
          </a:r>
        </a:p>
      </dgm:t>
    </dgm:pt>
    <dgm:pt modelId="{D71044DB-2B70-4F4E-80BE-2774EFE23D9B}" type="parTrans" cxnId="{CFA81786-B748-48AF-9BFF-282DDBA00D8C}">
      <dgm:prSet/>
      <dgm:spPr/>
      <dgm:t>
        <a:bodyPr/>
        <a:lstStyle/>
        <a:p>
          <a:endParaRPr lang="en-US"/>
        </a:p>
      </dgm:t>
    </dgm:pt>
    <dgm:pt modelId="{6E62E6EC-8AE2-4AF1-A2B3-4B2DFA7C2E76}" type="sibTrans" cxnId="{CFA81786-B748-48AF-9BFF-282DDBA00D8C}">
      <dgm:prSet/>
      <dgm:spPr/>
      <dgm:t>
        <a:bodyPr/>
        <a:lstStyle/>
        <a:p>
          <a:endParaRPr lang="en-US"/>
        </a:p>
      </dgm:t>
    </dgm:pt>
    <dgm:pt modelId="{EE2601E4-BD06-488F-8835-BD42E9836204}">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600" dirty="0"/>
            <a:t>Diagnostic</a:t>
          </a:r>
        </a:p>
      </dgm:t>
    </dgm:pt>
    <dgm:pt modelId="{B12096FB-3CD0-49F4-BAF9-B1380D9A54B8}" type="parTrans" cxnId="{0A0938CA-C636-4105-B9AD-4EA7A5994EF3}">
      <dgm:prSet/>
      <dgm:spPr/>
      <dgm:t>
        <a:bodyPr/>
        <a:lstStyle/>
        <a:p>
          <a:endParaRPr lang="en-US"/>
        </a:p>
      </dgm:t>
    </dgm:pt>
    <dgm:pt modelId="{94FA67A3-20B5-450F-BA2D-9FD3B2CD0B91}" type="sibTrans" cxnId="{0A0938CA-C636-4105-B9AD-4EA7A5994EF3}">
      <dgm:prSet/>
      <dgm:spPr/>
      <dgm:t>
        <a:bodyPr/>
        <a:lstStyle/>
        <a:p>
          <a:endParaRPr lang="en-US"/>
        </a:p>
      </dgm:t>
    </dgm:pt>
    <dgm:pt modelId="{1E1F23DD-C042-4219-9C9C-280CD91B28AC}">
      <dgm:prSet phldrT="[Text]" custT="1">
        <dgm:style>
          <a:lnRef idx="3">
            <a:schemeClr val="lt1"/>
          </a:lnRef>
          <a:fillRef idx="1">
            <a:schemeClr val="accent6"/>
          </a:fillRef>
          <a:effectRef idx="1">
            <a:schemeClr val="accent6"/>
          </a:effectRef>
          <a:fontRef idx="minor">
            <a:schemeClr val="lt1"/>
          </a:fontRef>
        </dgm:style>
      </dgm:prSet>
      <dgm:spPr/>
      <dgm:t>
        <a:bodyPr/>
        <a:lstStyle/>
        <a:p>
          <a:r>
            <a:rPr lang="en-US" sz="2600" dirty="0"/>
            <a:t>Formative</a:t>
          </a:r>
        </a:p>
      </dgm:t>
    </dgm:pt>
    <dgm:pt modelId="{BA260C72-4AAC-4934-9080-9E94A5BECF03}" type="parTrans" cxnId="{74D81C63-3C7F-4FEE-ADE4-6AEB9B70E050}">
      <dgm:prSet/>
      <dgm:spPr/>
      <dgm:t>
        <a:bodyPr/>
        <a:lstStyle/>
        <a:p>
          <a:endParaRPr lang="en-US"/>
        </a:p>
      </dgm:t>
    </dgm:pt>
    <dgm:pt modelId="{F5C9150A-4E4A-4D26-8790-6B17A63FFF69}" type="sibTrans" cxnId="{74D81C63-3C7F-4FEE-ADE4-6AEB9B70E050}">
      <dgm:prSet/>
      <dgm:spPr/>
      <dgm:t>
        <a:bodyPr/>
        <a:lstStyle/>
        <a:p>
          <a:endParaRPr lang="en-US"/>
        </a:p>
      </dgm:t>
    </dgm:pt>
    <dgm:pt modelId="{26B039C9-4E13-4463-9C35-681A3ADA2ED4}">
      <dgm:prSet custT="1">
        <dgm:style>
          <a:lnRef idx="3">
            <a:schemeClr val="lt1"/>
          </a:lnRef>
          <a:fillRef idx="1">
            <a:schemeClr val="accent5"/>
          </a:fillRef>
          <a:effectRef idx="1">
            <a:schemeClr val="accent5"/>
          </a:effectRef>
          <a:fontRef idx="minor">
            <a:schemeClr val="lt1"/>
          </a:fontRef>
        </dgm:style>
      </dgm:prSet>
      <dgm:spPr/>
      <dgm:t>
        <a:bodyPr/>
        <a:lstStyle/>
        <a:p>
          <a:r>
            <a:rPr lang="en-US" sz="2600" dirty="0"/>
            <a:t>Summative</a:t>
          </a:r>
        </a:p>
      </dgm:t>
    </dgm:pt>
    <dgm:pt modelId="{DAF10627-20FA-4BDB-9365-30405B888CDC}" type="parTrans" cxnId="{A9632E11-356B-45B5-9A5F-D764C0D006B1}">
      <dgm:prSet/>
      <dgm:spPr/>
      <dgm:t>
        <a:bodyPr/>
        <a:lstStyle/>
        <a:p>
          <a:endParaRPr lang="en-US"/>
        </a:p>
      </dgm:t>
    </dgm:pt>
    <dgm:pt modelId="{3A9988E5-D2FC-4053-A3B2-804D55B5D78C}" type="sibTrans" cxnId="{A9632E11-356B-45B5-9A5F-D764C0D006B1}">
      <dgm:prSet/>
      <dgm:spPr/>
      <dgm:t>
        <a:bodyPr/>
        <a:lstStyle/>
        <a:p>
          <a:endParaRPr lang="en-US"/>
        </a:p>
      </dgm:t>
    </dgm:pt>
    <dgm:pt modelId="{1CA79E3D-2962-42C0-8C9A-1398AB3AA113}" type="pres">
      <dgm:prSet presAssocID="{4912FC0A-C24F-404E-A0F7-42F309206DF3}" presName="hierChild1" presStyleCnt="0">
        <dgm:presLayoutVars>
          <dgm:orgChart val="1"/>
          <dgm:chPref val="1"/>
          <dgm:dir/>
          <dgm:animOne val="branch"/>
          <dgm:animLvl val="lvl"/>
          <dgm:resizeHandles/>
        </dgm:presLayoutVars>
      </dgm:prSet>
      <dgm:spPr/>
    </dgm:pt>
    <dgm:pt modelId="{50A395C4-0E4D-4059-9682-15130E95B087}" type="pres">
      <dgm:prSet presAssocID="{45A05D77-9081-4709-A301-ED1670679511}" presName="hierRoot1" presStyleCnt="0">
        <dgm:presLayoutVars>
          <dgm:hierBranch val="init"/>
        </dgm:presLayoutVars>
      </dgm:prSet>
      <dgm:spPr/>
    </dgm:pt>
    <dgm:pt modelId="{CD8864FD-C9B2-494A-88EB-9FDC63761633}" type="pres">
      <dgm:prSet presAssocID="{45A05D77-9081-4709-A301-ED1670679511}" presName="rootComposite1" presStyleCnt="0"/>
      <dgm:spPr/>
    </dgm:pt>
    <dgm:pt modelId="{00DD5ACD-371A-4729-B992-E39098DC1F1D}" type="pres">
      <dgm:prSet presAssocID="{45A05D77-9081-4709-A301-ED1670679511}" presName="rootText1" presStyleLbl="node0" presStyleIdx="0" presStyleCnt="1" custScaleX="153384">
        <dgm:presLayoutVars>
          <dgm:chPref val="3"/>
        </dgm:presLayoutVars>
      </dgm:prSet>
      <dgm:spPr/>
    </dgm:pt>
    <dgm:pt modelId="{7EFA7AA0-0092-48D0-9439-0EB32D25F1C0}" type="pres">
      <dgm:prSet presAssocID="{45A05D77-9081-4709-A301-ED1670679511}" presName="rootConnector1" presStyleLbl="node1" presStyleIdx="0" presStyleCnt="0"/>
      <dgm:spPr/>
    </dgm:pt>
    <dgm:pt modelId="{C3A3393F-F860-4BD0-878D-21DC2B2B037E}" type="pres">
      <dgm:prSet presAssocID="{45A05D77-9081-4709-A301-ED1670679511}" presName="hierChild2" presStyleCnt="0"/>
      <dgm:spPr/>
    </dgm:pt>
    <dgm:pt modelId="{F3C2E6AE-54DB-4A89-888B-E04C9BF56F0C}" type="pres">
      <dgm:prSet presAssocID="{B12096FB-3CD0-49F4-BAF9-B1380D9A54B8}" presName="Name37" presStyleLbl="parChTrans1D2" presStyleIdx="0" presStyleCnt="3"/>
      <dgm:spPr/>
    </dgm:pt>
    <dgm:pt modelId="{C26441C1-06AD-4E9C-B3AD-0E67D1273C05}" type="pres">
      <dgm:prSet presAssocID="{EE2601E4-BD06-488F-8835-BD42E9836204}" presName="hierRoot2" presStyleCnt="0">
        <dgm:presLayoutVars>
          <dgm:hierBranch val="init"/>
        </dgm:presLayoutVars>
      </dgm:prSet>
      <dgm:spPr/>
    </dgm:pt>
    <dgm:pt modelId="{5AC03954-9479-483D-8DBD-7EBAB6A065EF}" type="pres">
      <dgm:prSet presAssocID="{EE2601E4-BD06-488F-8835-BD42E9836204}" presName="rootComposite" presStyleCnt="0"/>
      <dgm:spPr/>
    </dgm:pt>
    <dgm:pt modelId="{EB3699A1-9B8A-4C7E-8558-A6BFFBF82444}" type="pres">
      <dgm:prSet presAssocID="{EE2601E4-BD06-488F-8835-BD42E9836204}" presName="rootText" presStyleLbl="node2" presStyleIdx="0" presStyleCnt="3">
        <dgm:presLayoutVars>
          <dgm:chPref val="3"/>
        </dgm:presLayoutVars>
      </dgm:prSet>
      <dgm:spPr/>
    </dgm:pt>
    <dgm:pt modelId="{A9E7900D-BCDB-4A4D-9C7E-77C9A0D75570}" type="pres">
      <dgm:prSet presAssocID="{EE2601E4-BD06-488F-8835-BD42E9836204}" presName="rootConnector" presStyleLbl="node2" presStyleIdx="0" presStyleCnt="3"/>
      <dgm:spPr/>
    </dgm:pt>
    <dgm:pt modelId="{AA18F463-6B68-45B8-96E5-AD8F9FF7ECFF}" type="pres">
      <dgm:prSet presAssocID="{EE2601E4-BD06-488F-8835-BD42E9836204}" presName="hierChild4" presStyleCnt="0"/>
      <dgm:spPr/>
    </dgm:pt>
    <dgm:pt modelId="{5B27FCA1-33F8-49EE-B946-63113D12117B}" type="pres">
      <dgm:prSet presAssocID="{EE2601E4-BD06-488F-8835-BD42E9836204}" presName="hierChild5" presStyleCnt="0"/>
      <dgm:spPr/>
    </dgm:pt>
    <dgm:pt modelId="{FF99C2F2-CD21-4313-9634-001389A43FB9}" type="pres">
      <dgm:prSet presAssocID="{BA260C72-4AAC-4934-9080-9E94A5BECF03}" presName="Name37" presStyleLbl="parChTrans1D2" presStyleIdx="1" presStyleCnt="3"/>
      <dgm:spPr/>
    </dgm:pt>
    <dgm:pt modelId="{733B6E01-64FA-4661-B6CC-24705DC5A668}" type="pres">
      <dgm:prSet presAssocID="{1E1F23DD-C042-4219-9C9C-280CD91B28AC}" presName="hierRoot2" presStyleCnt="0">
        <dgm:presLayoutVars>
          <dgm:hierBranch val="init"/>
        </dgm:presLayoutVars>
      </dgm:prSet>
      <dgm:spPr/>
    </dgm:pt>
    <dgm:pt modelId="{39F62395-B5DA-4B80-989D-00F6B58952E5}" type="pres">
      <dgm:prSet presAssocID="{1E1F23DD-C042-4219-9C9C-280CD91B28AC}" presName="rootComposite" presStyleCnt="0"/>
      <dgm:spPr/>
    </dgm:pt>
    <dgm:pt modelId="{4C255BB0-1E6B-41BD-A9B3-29EA7F5693FC}" type="pres">
      <dgm:prSet presAssocID="{1E1F23DD-C042-4219-9C9C-280CD91B28AC}" presName="rootText" presStyleLbl="node2" presStyleIdx="1" presStyleCnt="3">
        <dgm:presLayoutVars>
          <dgm:chPref val="3"/>
        </dgm:presLayoutVars>
      </dgm:prSet>
      <dgm:spPr/>
    </dgm:pt>
    <dgm:pt modelId="{BA70270E-585D-4A22-B309-A104DFB9AC6E}" type="pres">
      <dgm:prSet presAssocID="{1E1F23DD-C042-4219-9C9C-280CD91B28AC}" presName="rootConnector" presStyleLbl="node2" presStyleIdx="1" presStyleCnt="3"/>
      <dgm:spPr/>
    </dgm:pt>
    <dgm:pt modelId="{18BCA5D3-DEFD-454D-9E82-F7030D92C3BC}" type="pres">
      <dgm:prSet presAssocID="{1E1F23DD-C042-4219-9C9C-280CD91B28AC}" presName="hierChild4" presStyleCnt="0"/>
      <dgm:spPr/>
    </dgm:pt>
    <dgm:pt modelId="{1ACB6A03-D727-4A7C-AFBE-AA136F42B5FF}" type="pres">
      <dgm:prSet presAssocID="{1E1F23DD-C042-4219-9C9C-280CD91B28AC}" presName="hierChild5" presStyleCnt="0"/>
      <dgm:spPr/>
    </dgm:pt>
    <dgm:pt modelId="{79A44E13-0693-4EF4-ADC9-07A7A193F52E}" type="pres">
      <dgm:prSet presAssocID="{DAF10627-20FA-4BDB-9365-30405B888CDC}" presName="Name37" presStyleLbl="parChTrans1D2" presStyleIdx="2" presStyleCnt="3"/>
      <dgm:spPr/>
    </dgm:pt>
    <dgm:pt modelId="{F19A08F4-B90B-4173-BA70-DFE8A572420E}" type="pres">
      <dgm:prSet presAssocID="{26B039C9-4E13-4463-9C35-681A3ADA2ED4}" presName="hierRoot2" presStyleCnt="0">
        <dgm:presLayoutVars>
          <dgm:hierBranch val="init"/>
        </dgm:presLayoutVars>
      </dgm:prSet>
      <dgm:spPr/>
    </dgm:pt>
    <dgm:pt modelId="{08E805BA-5AFC-4EA9-BBEB-1FA11E4A5419}" type="pres">
      <dgm:prSet presAssocID="{26B039C9-4E13-4463-9C35-681A3ADA2ED4}" presName="rootComposite" presStyleCnt="0"/>
      <dgm:spPr/>
    </dgm:pt>
    <dgm:pt modelId="{24349B9E-7679-48F3-8C1B-516E244933D3}" type="pres">
      <dgm:prSet presAssocID="{26B039C9-4E13-4463-9C35-681A3ADA2ED4}" presName="rootText" presStyleLbl="node2" presStyleIdx="2" presStyleCnt="3">
        <dgm:presLayoutVars>
          <dgm:chPref val="3"/>
        </dgm:presLayoutVars>
      </dgm:prSet>
      <dgm:spPr/>
    </dgm:pt>
    <dgm:pt modelId="{00998848-0883-4A30-8D28-291E7D75C6FB}" type="pres">
      <dgm:prSet presAssocID="{26B039C9-4E13-4463-9C35-681A3ADA2ED4}" presName="rootConnector" presStyleLbl="node2" presStyleIdx="2" presStyleCnt="3"/>
      <dgm:spPr/>
    </dgm:pt>
    <dgm:pt modelId="{45A93E4F-2C9E-47CD-9578-C6A168439A3A}" type="pres">
      <dgm:prSet presAssocID="{26B039C9-4E13-4463-9C35-681A3ADA2ED4}" presName="hierChild4" presStyleCnt="0"/>
      <dgm:spPr/>
    </dgm:pt>
    <dgm:pt modelId="{7CB973D3-9989-46AC-A626-95B627260AFD}" type="pres">
      <dgm:prSet presAssocID="{26B039C9-4E13-4463-9C35-681A3ADA2ED4}" presName="hierChild5" presStyleCnt="0"/>
      <dgm:spPr/>
    </dgm:pt>
    <dgm:pt modelId="{D3B75623-7730-4849-B266-8F96DE748465}" type="pres">
      <dgm:prSet presAssocID="{45A05D77-9081-4709-A301-ED1670679511}" presName="hierChild3" presStyleCnt="0"/>
      <dgm:spPr/>
    </dgm:pt>
  </dgm:ptLst>
  <dgm:cxnLst>
    <dgm:cxn modelId="{A9632E11-356B-45B5-9A5F-D764C0D006B1}" srcId="{45A05D77-9081-4709-A301-ED1670679511}" destId="{26B039C9-4E13-4463-9C35-681A3ADA2ED4}" srcOrd="2" destOrd="0" parTransId="{DAF10627-20FA-4BDB-9365-30405B888CDC}" sibTransId="{3A9988E5-D2FC-4053-A3B2-804D55B5D78C}"/>
    <dgm:cxn modelId="{0C6F802B-066E-43DD-AD60-BF5E9E0E752C}" type="presOf" srcId="{DAF10627-20FA-4BDB-9365-30405B888CDC}" destId="{79A44E13-0693-4EF4-ADC9-07A7A193F52E}" srcOrd="0" destOrd="0" presId="urn:microsoft.com/office/officeart/2005/8/layout/orgChart1"/>
    <dgm:cxn modelId="{74D81C63-3C7F-4FEE-ADE4-6AEB9B70E050}" srcId="{45A05D77-9081-4709-A301-ED1670679511}" destId="{1E1F23DD-C042-4219-9C9C-280CD91B28AC}" srcOrd="1" destOrd="0" parTransId="{BA260C72-4AAC-4934-9080-9E94A5BECF03}" sibTransId="{F5C9150A-4E4A-4D26-8790-6B17A63FFF69}"/>
    <dgm:cxn modelId="{03186664-12D9-4D6F-A229-522D891751ED}" type="presOf" srcId="{1E1F23DD-C042-4219-9C9C-280CD91B28AC}" destId="{4C255BB0-1E6B-41BD-A9B3-29EA7F5693FC}" srcOrd="0" destOrd="0" presId="urn:microsoft.com/office/officeart/2005/8/layout/orgChart1"/>
    <dgm:cxn modelId="{FD39B667-46BF-4463-82EE-D8FEC09DB0B8}" type="presOf" srcId="{B12096FB-3CD0-49F4-BAF9-B1380D9A54B8}" destId="{F3C2E6AE-54DB-4A89-888B-E04C9BF56F0C}" srcOrd="0" destOrd="0" presId="urn:microsoft.com/office/officeart/2005/8/layout/orgChart1"/>
    <dgm:cxn modelId="{0C8D534C-6CD4-4AEB-BB9F-A61C52DFD5E9}" type="presOf" srcId="{45A05D77-9081-4709-A301-ED1670679511}" destId="{7EFA7AA0-0092-48D0-9439-0EB32D25F1C0}" srcOrd="1" destOrd="0" presId="urn:microsoft.com/office/officeart/2005/8/layout/orgChart1"/>
    <dgm:cxn modelId="{6AE73352-EBAF-489B-92A5-AEAC047E7BF9}" type="presOf" srcId="{26B039C9-4E13-4463-9C35-681A3ADA2ED4}" destId="{24349B9E-7679-48F3-8C1B-516E244933D3}" srcOrd="0" destOrd="0" presId="urn:microsoft.com/office/officeart/2005/8/layout/orgChart1"/>
    <dgm:cxn modelId="{F164A773-4999-4490-A60E-C6B46EDF7312}" type="presOf" srcId="{26B039C9-4E13-4463-9C35-681A3ADA2ED4}" destId="{00998848-0883-4A30-8D28-291E7D75C6FB}" srcOrd="1" destOrd="0" presId="urn:microsoft.com/office/officeart/2005/8/layout/orgChart1"/>
    <dgm:cxn modelId="{CFA81786-B748-48AF-9BFF-282DDBA00D8C}" srcId="{4912FC0A-C24F-404E-A0F7-42F309206DF3}" destId="{45A05D77-9081-4709-A301-ED1670679511}" srcOrd="0" destOrd="0" parTransId="{D71044DB-2B70-4F4E-80BE-2774EFE23D9B}" sibTransId="{6E62E6EC-8AE2-4AF1-A2B3-4B2DFA7C2E76}"/>
    <dgm:cxn modelId="{8A5E2189-037A-4299-A4CA-B163E5C35E00}" type="presOf" srcId="{EE2601E4-BD06-488F-8835-BD42E9836204}" destId="{A9E7900D-BCDB-4A4D-9C7E-77C9A0D75570}" srcOrd="1" destOrd="0" presId="urn:microsoft.com/office/officeart/2005/8/layout/orgChart1"/>
    <dgm:cxn modelId="{79937491-C0C2-42A2-BCBC-B60D9C37FB15}" type="presOf" srcId="{EE2601E4-BD06-488F-8835-BD42E9836204}" destId="{EB3699A1-9B8A-4C7E-8558-A6BFFBF82444}" srcOrd="0" destOrd="0" presId="urn:microsoft.com/office/officeart/2005/8/layout/orgChart1"/>
    <dgm:cxn modelId="{3BA6AD95-3725-4D95-B13F-F82511442B0D}" type="presOf" srcId="{45A05D77-9081-4709-A301-ED1670679511}" destId="{00DD5ACD-371A-4729-B992-E39098DC1F1D}" srcOrd="0" destOrd="0" presId="urn:microsoft.com/office/officeart/2005/8/layout/orgChart1"/>
    <dgm:cxn modelId="{0A0938CA-C636-4105-B9AD-4EA7A5994EF3}" srcId="{45A05D77-9081-4709-A301-ED1670679511}" destId="{EE2601E4-BD06-488F-8835-BD42E9836204}" srcOrd="0" destOrd="0" parTransId="{B12096FB-3CD0-49F4-BAF9-B1380D9A54B8}" sibTransId="{94FA67A3-20B5-450F-BA2D-9FD3B2CD0B91}"/>
    <dgm:cxn modelId="{1E6CA5DC-591C-4B2A-AA60-BB50F1FD5DF9}" type="presOf" srcId="{1E1F23DD-C042-4219-9C9C-280CD91B28AC}" destId="{BA70270E-585D-4A22-B309-A104DFB9AC6E}" srcOrd="1" destOrd="0" presId="urn:microsoft.com/office/officeart/2005/8/layout/orgChart1"/>
    <dgm:cxn modelId="{B6B2A7EC-CC85-4469-A520-CCB5FB8DAE21}" type="presOf" srcId="{4912FC0A-C24F-404E-A0F7-42F309206DF3}" destId="{1CA79E3D-2962-42C0-8C9A-1398AB3AA113}" srcOrd="0" destOrd="0" presId="urn:microsoft.com/office/officeart/2005/8/layout/orgChart1"/>
    <dgm:cxn modelId="{19CFD2F1-E2C2-4D89-A667-005B4EBA7A5B}" type="presOf" srcId="{BA260C72-4AAC-4934-9080-9E94A5BECF03}" destId="{FF99C2F2-CD21-4313-9634-001389A43FB9}" srcOrd="0" destOrd="0" presId="urn:microsoft.com/office/officeart/2005/8/layout/orgChart1"/>
    <dgm:cxn modelId="{34562A7A-CF13-4F39-88ED-B6E5601783CF}" type="presParOf" srcId="{1CA79E3D-2962-42C0-8C9A-1398AB3AA113}" destId="{50A395C4-0E4D-4059-9682-15130E95B087}" srcOrd="0" destOrd="0" presId="urn:microsoft.com/office/officeart/2005/8/layout/orgChart1"/>
    <dgm:cxn modelId="{22373215-FF15-40B2-A3DC-C00882D2BED7}" type="presParOf" srcId="{50A395C4-0E4D-4059-9682-15130E95B087}" destId="{CD8864FD-C9B2-494A-88EB-9FDC63761633}" srcOrd="0" destOrd="0" presId="urn:microsoft.com/office/officeart/2005/8/layout/orgChart1"/>
    <dgm:cxn modelId="{959CEEDE-C86D-4D5B-ACB1-5B2A37925F89}" type="presParOf" srcId="{CD8864FD-C9B2-494A-88EB-9FDC63761633}" destId="{00DD5ACD-371A-4729-B992-E39098DC1F1D}" srcOrd="0" destOrd="0" presId="urn:microsoft.com/office/officeart/2005/8/layout/orgChart1"/>
    <dgm:cxn modelId="{A5D64A4C-3FFA-4260-997D-C5EE8B1D855E}" type="presParOf" srcId="{CD8864FD-C9B2-494A-88EB-9FDC63761633}" destId="{7EFA7AA0-0092-48D0-9439-0EB32D25F1C0}" srcOrd="1" destOrd="0" presId="urn:microsoft.com/office/officeart/2005/8/layout/orgChart1"/>
    <dgm:cxn modelId="{E86FAC7D-AB69-47B8-B2CC-264F1C0D7F8A}" type="presParOf" srcId="{50A395C4-0E4D-4059-9682-15130E95B087}" destId="{C3A3393F-F860-4BD0-878D-21DC2B2B037E}" srcOrd="1" destOrd="0" presId="urn:microsoft.com/office/officeart/2005/8/layout/orgChart1"/>
    <dgm:cxn modelId="{18272EC1-38A9-46F3-9368-D43B91D02E93}" type="presParOf" srcId="{C3A3393F-F860-4BD0-878D-21DC2B2B037E}" destId="{F3C2E6AE-54DB-4A89-888B-E04C9BF56F0C}" srcOrd="0" destOrd="0" presId="urn:microsoft.com/office/officeart/2005/8/layout/orgChart1"/>
    <dgm:cxn modelId="{22C31CB2-2A61-4D23-945B-D0A56754F48D}" type="presParOf" srcId="{C3A3393F-F860-4BD0-878D-21DC2B2B037E}" destId="{C26441C1-06AD-4E9C-B3AD-0E67D1273C05}" srcOrd="1" destOrd="0" presId="urn:microsoft.com/office/officeart/2005/8/layout/orgChart1"/>
    <dgm:cxn modelId="{374460A4-3D85-426C-A89D-D9897FB067B4}" type="presParOf" srcId="{C26441C1-06AD-4E9C-B3AD-0E67D1273C05}" destId="{5AC03954-9479-483D-8DBD-7EBAB6A065EF}" srcOrd="0" destOrd="0" presId="urn:microsoft.com/office/officeart/2005/8/layout/orgChart1"/>
    <dgm:cxn modelId="{BA078678-129C-42B3-AA95-86E3D1172E51}" type="presParOf" srcId="{5AC03954-9479-483D-8DBD-7EBAB6A065EF}" destId="{EB3699A1-9B8A-4C7E-8558-A6BFFBF82444}" srcOrd="0" destOrd="0" presId="urn:microsoft.com/office/officeart/2005/8/layout/orgChart1"/>
    <dgm:cxn modelId="{CEE4768E-6DE4-413A-B29C-BD5C5BF6DB6A}" type="presParOf" srcId="{5AC03954-9479-483D-8DBD-7EBAB6A065EF}" destId="{A9E7900D-BCDB-4A4D-9C7E-77C9A0D75570}" srcOrd="1" destOrd="0" presId="urn:microsoft.com/office/officeart/2005/8/layout/orgChart1"/>
    <dgm:cxn modelId="{18BD6FB5-3091-40B6-8360-1C7755D0D88C}" type="presParOf" srcId="{C26441C1-06AD-4E9C-B3AD-0E67D1273C05}" destId="{AA18F463-6B68-45B8-96E5-AD8F9FF7ECFF}" srcOrd="1" destOrd="0" presId="urn:microsoft.com/office/officeart/2005/8/layout/orgChart1"/>
    <dgm:cxn modelId="{80D80E37-E245-4D2E-BAF9-3275FFBA7034}" type="presParOf" srcId="{C26441C1-06AD-4E9C-B3AD-0E67D1273C05}" destId="{5B27FCA1-33F8-49EE-B946-63113D12117B}" srcOrd="2" destOrd="0" presId="urn:microsoft.com/office/officeart/2005/8/layout/orgChart1"/>
    <dgm:cxn modelId="{D6BA6B6E-53C5-458D-BA5B-D999DFD46F0C}" type="presParOf" srcId="{C3A3393F-F860-4BD0-878D-21DC2B2B037E}" destId="{FF99C2F2-CD21-4313-9634-001389A43FB9}" srcOrd="2" destOrd="0" presId="urn:microsoft.com/office/officeart/2005/8/layout/orgChart1"/>
    <dgm:cxn modelId="{9A599442-361B-4D09-A759-85422C1D6E87}" type="presParOf" srcId="{C3A3393F-F860-4BD0-878D-21DC2B2B037E}" destId="{733B6E01-64FA-4661-B6CC-24705DC5A668}" srcOrd="3" destOrd="0" presId="urn:microsoft.com/office/officeart/2005/8/layout/orgChart1"/>
    <dgm:cxn modelId="{098151DF-D2BD-4F7A-85B2-6397FB25443F}" type="presParOf" srcId="{733B6E01-64FA-4661-B6CC-24705DC5A668}" destId="{39F62395-B5DA-4B80-989D-00F6B58952E5}" srcOrd="0" destOrd="0" presId="urn:microsoft.com/office/officeart/2005/8/layout/orgChart1"/>
    <dgm:cxn modelId="{4AFE580B-5BB7-4DB6-B71C-48B75E193225}" type="presParOf" srcId="{39F62395-B5DA-4B80-989D-00F6B58952E5}" destId="{4C255BB0-1E6B-41BD-A9B3-29EA7F5693FC}" srcOrd="0" destOrd="0" presId="urn:microsoft.com/office/officeart/2005/8/layout/orgChart1"/>
    <dgm:cxn modelId="{575DC31C-89F9-4B91-9EA5-180E63DA8C53}" type="presParOf" srcId="{39F62395-B5DA-4B80-989D-00F6B58952E5}" destId="{BA70270E-585D-4A22-B309-A104DFB9AC6E}" srcOrd="1" destOrd="0" presId="urn:microsoft.com/office/officeart/2005/8/layout/orgChart1"/>
    <dgm:cxn modelId="{1FCC48F5-B560-40BB-9F4E-5B0436BCB0CE}" type="presParOf" srcId="{733B6E01-64FA-4661-B6CC-24705DC5A668}" destId="{18BCA5D3-DEFD-454D-9E82-F7030D92C3BC}" srcOrd="1" destOrd="0" presId="urn:microsoft.com/office/officeart/2005/8/layout/orgChart1"/>
    <dgm:cxn modelId="{C6EC91E6-0B22-41B5-AA1F-4FC0E32D9DDB}" type="presParOf" srcId="{733B6E01-64FA-4661-B6CC-24705DC5A668}" destId="{1ACB6A03-D727-4A7C-AFBE-AA136F42B5FF}" srcOrd="2" destOrd="0" presId="urn:microsoft.com/office/officeart/2005/8/layout/orgChart1"/>
    <dgm:cxn modelId="{933421F3-471B-4B9E-AE8A-92C66B46C873}" type="presParOf" srcId="{C3A3393F-F860-4BD0-878D-21DC2B2B037E}" destId="{79A44E13-0693-4EF4-ADC9-07A7A193F52E}" srcOrd="4" destOrd="0" presId="urn:microsoft.com/office/officeart/2005/8/layout/orgChart1"/>
    <dgm:cxn modelId="{ED1C52C6-5FF3-4093-8419-C79E2AA4BAF1}" type="presParOf" srcId="{C3A3393F-F860-4BD0-878D-21DC2B2B037E}" destId="{F19A08F4-B90B-4173-BA70-DFE8A572420E}" srcOrd="5" destOrd="0" presId="urn:microsoft.com/office/officeart/2005/8/layout/orgChart1"/>
    <dgm:cxn modelId="{038E8822-C251-4A1D-AFCD-7FF5955867BD}" type="presParOf" srcId="{F19A08F4-B90B-4173-BA70-DFE8A572420E}" destId="{08E805BA-5AFC-4EA9-BBEB-1FA11E4A5419}" srcOrd="0" destOrd="0" presId="urn:microsoft.com/office/officeart/2005/8/layout/orgChart1"/>
    <dgm:cxn modelId="{61E7DB26-1C52-4855-8DB6-7808BE2C2B83}" type="presParOf" srcId="{08E805BA-5AFC-4EA9-BBEB-1FA11E4A5419}" destId="{24349B9E-7679-48F3-8C1B-516E244933D3}" srcOrd="0" destOrd="0" presId="urn:microsoft.com/office/officeart/2005/8/layout/orgChart1"/>
    <dgm:cxn modelId="{1B2A7758-2A7A-4BF9-AFF4-8BDA3CA47A8F}" type="presParOf" srcId="{08E805BA-5AFC-4EA9-BBEB-1FA11E4A5419}" destId="{00998848-0883-4A30-8D28-291E7D75C6FB}" srcOrd="1" destOrd="0" presId="urn:microsoft.com/office/officeart/2005/8/layout/orgChart1"/>
    <dgm:cxn modelId="{F7E61EB1-4175-466B-9A86-86EF1A61C126}" type="presParOf" srcId="{F19A08F4-B90B-4173-BA70-DFE8A572420E}" destId="{45A93E4F-2C9E-47CD-9578-C6A168439A3A}" srcOrd="1" destOrd="0" presId="urn:microsoft.com/office/officeart/2005/8/layout/orgChart1"/>
    <dgm:cxn modelId="{261DA111-AA95-496C-AC78-386A1520319D}" type="presParOf" srcId="{F19A08F4-B90B-4173-BA70-DFE8A572420E}" destId="{7CB973D3-9989-46AC-A626-95B627260AFD}" srcOrd="2" destOrd="0" presId="urn:microsoft.com/office/officeart/2005/8/layout/orgChart1"/>
    <dgm:cxn modelId="{FE05A4DC-CB22-442F-B628-D933BD6787FF}" type="presParOf" srcId="{50A395C4-0E4D-4059-9682-15130E95B087}" destId="{D3B75623-7730-4849-B266-8F96DE74846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78FCF2-4F20-4D05-9E2D-8649C3265A89}" type="doc">
      <dgm:prSet loTypeId="urn:microsoft.com/office/officeart/2005/8/layout/orgChart1" loCatId="hierarchy" qsTypeId="urn:microsoft.com/office/officeart/2005/8/quickstyle/3d2" qsCatId="3D" csTypeId="urn:microsoft.com/office/officeart/2005/8/colors/accent2_5" csCatId="accent2" phldr="1"/>
      <dgm:spPr/>
      <dgm:t>
        <a:bodyPr/>
        <a:lstStyle/>
        <a:p>
          <a:endParaRPr lang="en-US"/>
        </a:p>
      </dgm:t>
    </dgm:pt>
    <dgm:pt modelId="{4315F62E-86AB-44B4-BE42-9FEE4B62E21B}">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dirty="0"/>
            <a:t>Assessment Methods</a:t>
          </a:r>
        </a:p>
      </dgm:t>
    </dgm:pt>
    <dgm:pt modelId="{1B6B88F1-1289-428D-A59C-C34932DEC3AD}" type="parTrans" cxnId="{8BAF8FAF-38E2-41C0-8B03-25FDC6D71DE5}">
      <dgm:prSet/>
      <dgm:spPr/>
      <dgm:t>
        <a:bodyPr/>
        <a:lstStyle/>
        <a:p>
          <a:endParaRPr lang="en-US"/>
        </a:p>
      </dgm:t>
    </dgm:pt>
    <dgm:pt modelId="{F23C261A-2F0C-4615-8A6F-91976C50681D}" type="sibTrans" cxnId="{8BAF8FAF-38E2-41C0-8B03-25FDC6D71DE5}">
      <dgm:prSet/>
      <dgm:spPr/>
      <dgm:t>
        <a:bodyPr/>
        <a:lstStyle/>
        <a:p>
          <a:endParaRPr lang="en-US"/>
        </a:p>
      </dgm:t>
    </dgm:pt>
    <dgm:pt modelId="{297772D6-99A3-4BE3-93C4-11D532D92C88}">
      <dgm:prSet phldrT="[Text]" custT="1">
        <dgm:style>
          <a:lnRef idx="3">
            <a:schemeClr val="lt1"/>
          </a:lnRef>
          <a:fillRef idx="1">
            <a:schemeClr val="accent6"/>
          </a:fillRef>
          <a:effectRef idx="1">
            <a:schemeClr val="accent6"/>
          </a:effectRef>
          <a:fontRef idx="minor">
            <a:schemeClr val="lt1"/>
          </a:fontRef>
        </dgm:style>
      </dgm:prSet>
      <dgm:spPr/>
      <dgm:t>
        <a:bodyPr/>
        <a:lstStyle/>
        <a:p>
          <a:r>
            <a:rPr lang="en-US" sz="2400" dirty="0"/>
            <a:t>Questioning</a:t>
          </a:r>
        </a:p>
      </dgm:t>
    </dgm:pt>
    <dgm:pt modelId="{04E00464-967E-49FA-8436-8993678753B6}" type="parTrans" cxnId="{C4D28A24-4827-4540-9DEF-E8144BC1F4A6}">
      <dgm:prSet/>
      <dgm:spPr/>
      <dgm:t>
        <a:bodyPr/>
        <a:lstStyle/>
        <a:p>
          <a:endParaRPr lang="en-US"/>
        </a:p>
      </dgm:t>
    </dgm:pt>
    <dgm:pt modelId="{A57B54C1-AEDE-461A-AADA-0F63FF8F2EE0}" type="sibTrans" cxnId="{C4D28A24-4827-4540-9DEF-E8144BC1F4A6}">
      <dgm:prSet/>
      <dgm:spPr/>
      <dgm:t>
        <a:bodyPr/>
        <a:lstStyle/>
        <a:p>
          <a:endParaRPr lang="en-US"/>
        </a:p>
      </dgm:t>
    </dgm:pt>
    <dgm:pt modelId="{1F909842-DB45-460F-87D0-E29CB3839B8C}">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400" dirty="0"/>
            <a:t>Product Evaluation</a:t>
          </a:r>
        </a:p>
      </dgm:t>
    </dgm:pt>
    <dgm:pt modelId="{320037E6-8D62-47F8-964B-3438CD071C79}" type="parTrans" cxnId="{ACC90C67-4E6F-4D7E-AE88-EA8E99296931}">
      <dgm:prSet/>
      <dgm:spPr/>
      <dgm:t>
        <a:bodyPr/>
        <a:lstStyle/>
        <a:p>
          <a:endParaRPr lang="en-US"/>
        </a:p>
      </dgm:t>
    </dgm:pt>
    <dgm:pt modelId="{E86894DF-7C1C-453C-A020-8BD566D2050F}" type="sibTrans" cxnId="{ACC90C67-4E6F-4D7E-AE88-EA8E99296931}">
      <dgm:prSet/>
      <dgm:spPr/>
      <dgm:t>
        <a:bodyPr/>
        <a:lstStyle/>
        <a:p>
          <a:endParaRPr lang="en-US"/>
        </a:p>
      </dgm:t>
    </dgm:pt>
    <dgm:pt modelId="{EE6CBC93-6715-43C1-80BC-45B80A3E58E7}">
      <dgm:prSet phldrT="[Text]" custT="1">
        <dgm:style>
          <a:lnRef idx="3">
            <a:schemeClr val="lt1"/>
          </a:lnRef>
          <a:fillRef idx="1">
            <a:schemeClr val="accent6"/>
          </a:fillRef>
          <a:effectRef idx="1">
            <a:schemeClr val="accent6"/>
          </a:effectRef>
          <a:fontRef idx="minor">
            <a:schemeClr val="lt1"/>
          </a:fontRef>
        </dgm:style>
      </dgm:prSet>
      <dgm:spPr/>
      <dgm:t>
        <a:bodyPr/>
        <a:lstStyle/>
        <a:p>
          <a:r>
            <a:rPr lang="en-US" sz="2400" dirty="0"/>
            <a:t>Observation</a:t>
          </a:r>
        </a:p>
      </dgm:t>
    </dgm:pt>
    <dgm:pt modelId="{5C469DF5-3E53-4AE1-8B9D-B27970097842}" type="parTrans" cxnId="{7FF0C6DE-C53E-401E-B038-1E414E895010}">
      <dgm:prSet/>
      <dgm:spPr/>
      <dgm:t>
        <a:bodyPr/>
        <a:lstStyle/>
        <a:p>
          <a:endParaRPr lang="en-US"/>
        </a:p>
      </dgm:t>
    </dgm:pt>
    <dgm:pt modelId="{895E9713-47F0-4757-98A4-1C8ABBDDF741}" type="sibTrans" cxnId="{7FF0C6DE-C53E-401E-B038-1E414E895010}">
      <dgm:prSet/>
      <dgm:spPr/>
      <dgm:t>
        <a:bodyPr/>
        <a:lstStyle/>
        <a:p>
          <a:endParaRPr lang="en-US"/>
        </a:p>
      </dgm:t>
    </dgm:pt>
    <dgm:pt modelId="{799DF5AB-B575-4C43-9EF7-7C26A87D861A}" type="pres">
      <dgm:prSet presAssocID="{2778FCF2-4F20-4D05-9E2D-8649C3265A89}" presName="hierChild1" presStyleCnt="0">
        <dgm:presLayoutVars>
          <dgm:orgChart val="1"/>
          <dgm:chPref val="1"/>
          <dgm:dir/>
          <dgm:animOne val="branch"/>
          <dgm:animLvl val="lvl"/>
          <dgm:resizeHandles/>
        </dgm:presLayoutVars>
      </dgm:prSet>
      <dgm:spPr/>
    </dgm:pt>
    <dgm:pt modelId="{17EA075B-21C4-4155-B8F9-799791F15E1F}" type="pres">
      <dgm:prSet presAssocID="{4315F62E-86AB-44B4-BE42-9FEE4B62E21B}" presName="hierRoot1" presStyleCnt="0">
        <dgm:presLayoutVars>
          <dgm:hierBranch val="init"/>
        </dgm:presLayoutVars>
      </dgm:prSet>
      <dgm:spPr/>
    </dgm:pt>
    <dgm:pt modelId="{3AF5C85B-4730-45A2-A0AC-0E124056E767}" type="pres">
      <dgm:prSet presAssocID="{4315F62E-86AB-44B4-BE42-9FEE4B62E21B}" presName="rootComposite1" presStyleCnt="0"/>
      <dgm:spPr/>
    </dgm:pt>
    <dgm:pt modelId="{A608B290-BBA1-42EA-8627-DF8017516988}" type="pres">
      <dgm:prSet presAssocID="{4315F62E-86AB-44B4-BE42-9FEE4B62E21B}" presName="rootText1" presStyleLbl="node0" presStyleIdx="0" presStyleCnt="1" custScaleX="167801">
        <dgm:presLayoutVars>
          <dgm:chPref val="3"/>
        </dgm:presLayoutVars>
      </dgm:prSet>
      <dgm:spPr/>
    </dgm:pt>
    <dgm:pt modelId="{41A52DFA-EA6C-4D42-9ED9-D1958787EB6E}" type="pres">
      <dgm:prSet presAssocID="{4315F62E-86AB-44B4-BE42-9FEE4B62E21B}" presName="rootConnector1" presStyleLbl="node1" presStyleIdx="0" presStyleCnt="0"/>
      <dgm:spPr/>
    </dgm:pt>
    <dgm:pt modelId="{6CB374B8-E7E7-4B72-A9A5-F76BAE092796}" type="pres">
      <dgm:prSet presAssocID="{4315F62E-86AB-44B4-BE42-9FEE4B62E21B}" presName="hierChild2" presStyleCnt="0"/>
      <dgm:spPr/>
    </dgm:pt>
    <dgm:pt modelId="{0E3DC6A6-72A0-4549-AFE6-A69896FFAE28}" type="pres">
      <dgm:prSet presAssocID="{04E00464-967E-49FA-8436-8993678753B6}" presName="Name37" presStyleLbl="parChTrans1D2" presStyleIdx="0" presStyleCnt="3"/>
      <dgm:spPr/>
    </dgm:pt>
    <dgm:pt modelId="{C1DFCF61-C005-4C19-9FA2-DD0F34DEB9AA}" type="pres">
      <dgm:prSet presAssocID="{297772D6-99A3-4BE3-93C4-11D532D92C88}" presName="hierRoot2" presStyleCnt="0">
        <dgm:presLayoutVars>
          <dgm:hierBranch val="init"/>
        </dgm:presLayoutVars>
      </dgm:prSet>
      <dgm:spPr/>
    </dgm:pt>
    <dgm:pt modelId="{8D2DDB3F-D779-4638-B9BB-71997D8A599C}" type="pres">
      <dgm:prSet presAssocID="{297772D6-99A3-4BE3-93C4-11D532D92C88}" presName="rootComposite" presStyleCnt="0"/>
      <dgm:spPr/>
    </dgm:pt>
    <dgm:pt modelId="{249312C4-0F64-47AB-BF40-42C99B3A6E3E}" type="pres">
      <dgm:prSet presAssocID="{297772D6-99A3-4BE3-93C4-11D532D92C88}" presName="rootText" presStyleLbl="node2" presStyleIdx="0" presStyleCnt="3" custScaleX="110000" custScaleY="110000">
        <dgm:presLayoutVars>
          <dgm:chPref val="3"/>
        </dgm:presLayoutVars>
      </dgm:prSet>
      <dgm:spPr/>
    </dgm:pt>
    <dgm:pt modelId="{F9189975-9781-489E-B973-71C98A13BCD6}" type="pres">
      <dgm:prSet presAssocID="{297772D6-99A3-4BE3-93C4-11D532D92C88}" presName="rootConnector" presStyleLbl="node2" presStyleIdx="0" presStyleCnt="3"/>
      <dgm:spPr/>
    </dgm:pt>
    <dgm:pt modelId="{2CFBAE96-A05B-471C-8A09-C394815B98D7}" type="pres">
      <dgm:prSet presAssocID="{297772D6-99A3-4BE3-93C4-11D532D92C88}" presName="hierChild4" presStyleCnt="0"/>
      <dgm:spPr/>
    </dgm:pt>
    <dgm:pt modelId="{E31494EA-0DF8-4FC0-948C-BDBD31E7747D}" type="pres">
      <dgm:prSet presAssocID="{297772D6-99A3-4BE3-93C4-11D532D92C88}" presName="hierChild5" presStyleCnt="0"/>
      <dgm:spPr/>
    </dgm:pt>
    <dgm:pt modelId="{50F7BF35-A340-4C65-AF13-652E22CC449D}" type="pres">
      <dgm:prSet presAssocID="{320037E6-8D62-47F8-964B-3438CD071C79}" presName="Name37" presStyleLbl="parChTrans1D2" presStyleIdx="1" presStyleCnt="3"/>
      <dgm:spPr/>
    </dgm:pt>
    <dgm:pt modelId="{868FFF7C-F1F9-48C9-B504-BE22FAC74D61}" type="pres">
      <dgm:prSet presAssocID="{1F909842-DB45-460F-87D0-E29CB3839B8C}" presName="hierRoot2" presStyleCnt="0">
        <dgm:presLayoutVars>
          <dgm:hierBranch val="init"/>
        </dgm:presLayoutVars>
      </dgm:prSet>
      <dgm:spPr/>
    </dgm:pt>
    <dgm:pt modelId="{EBB9559B-9F4C-4523-8408-B87694C5CD6D}" type="pres">
      <dgm:prSet presAssocID="{1F909842-DB45-460F-87D0-E29CB3839B8C}" presName="rootComposite" presStyleCnt="0"/>
      <dgm:spPr/>
    </dgm:pt>
    <dgm:pt modelId="{EED41511-DE2D-4D0E-BA6E-54FD55567C3D}" type="pres">
      <dgm:prSet presAssocID="{1F909842-DB45-460F-87D0-E29CB3839B8C}" presName="rootText" presStyleLbl="node2" presStyleIdx="1" presStyleCnt="3" custScaleX="110000" custScaleY="110000">
        <dgm:presLayoutVars>
          <dgm:chPref val="3"/>
        </dgm:presLayoutVars>
      </dgm:prSet>
      <dgm:spPr/>
    </dgm:pt>
    <dgm:pt modelId="{9F43FAE7-D1CC-4FF3-8799-33684CC5FC64}" type="pres">
      <dgm:prSet presAssocID="{1F909842-DB45-460F-87D0-E29CB3839B8C}" presName="rootConnector" presStyleLbl="node2" presStyleIdx="1" presStyleCnt="3"/>
      <dgm:spPr/>
    </dgm:pt>
    <dgm:pt modelId="{2DE2BF7C-B6C6-4F55-A1CB-AC7065CA2C08}" type="pres">
      <dgm:prSet presAssocID="{1F909842-DB45-460F-87D0-E29CB3839B8C}" presName="hierChild4" presStyleCnt="0"/>
      <dgm:spPr/>
    </dgm:pt>
    <dgm:pt modelId="{B69382C7-55B1-4467-AFBF-C8F6975D237B}" type="pres">
      <dgm:prSet presAssocID="{1F909842-DB45-460F-87D0-E29CB3839B8C}" presName="hierChild5" presStyleCnt="0"/>
      <dgm:spPr/>
    </dgm:pt>
    <dgm:pt modelId="{F93CE84B-53EF-4DD2-B4D9-E30662D3F97C}" type="pres">
      <dgm:prSet presAssocID="{5C469DF5-3E53-4AE1-8B9D-B27970097842}" presName="Name37" presStyleLbl="parChTrans1D2" presStyleIdx="2" presStyleCnt="3"/>
      <dgm:spPr/>
    </dgm:pt>
    <dgm:pt modelId="{2352C2FB-5E2C-46F6-89B3-C4CFE50E8F8A}" type="pres">
      <dgm:prSet presAssocID="{EE6CBC93-6715-43C1-80BC-45B80A3E58E7}" presName="hierRoot2" presStyleCnt="0">
        <dgm:presLayoutVars>
          <dgm:hierBranch val="init"/>
        </dgm:presLayoutVars>
      </dgm:prSet>
      <dgm:spPr/>
    </dgm:pt>
    <dgm:pt modelId="{09A80B74-40ED-4ABE-BB1D-DE752294AC78}" type="pres">
      <dgm:prSet presAssocID="{EE6CBC93-6715-43C1-80BC-45B80A3E58E7}" presName="rootComposite" presStyleCnt="0"/>
      <dgm:spPr/>
    </dgm:pt>
    <dgm:pt modelId="{A8B7EC9A-A054-47E5-B4AB-ABADB33095FE}" type="pres">
      <dgm:prSet presAssocID="{EE6CBC93-6715-43C1-80BC-45B80A3E58E7}" presName="rootText" presStyleLbl="node2" presStyleIdx="2" presStyleCnt="3" custScaleX="110000" custScaleY="110000">
        <dgm:presLayoutVars>
          <dgm:chPref val="3"/>
        </dgm:presLayoutVars>
      </dgm:prSet>
      <dgm:spPr/>
    </dgm:pt>
    <dgm:pt modelId="{9F7C733D-6C18-473C-9252-3E3A83C47239}" type="pres">
      <dgm:prSet presAssocID="{EE6CBC93-6715-43C1-80BC-45B80A3E58E7}" presName="rootConnector" presStyleLbl="node2" presStyleIdx="2" presStyleCnt="3"/>
      <dgm:spPr/>
    </dgm:pt>
    <dgm:pt modelId="{13466C65-E157-4A51-A8B3-E5B6F454015A}" type="pres">
      <dgm:prSet presAssocID="{EE6CBC93-6715-43C1-80BC-45B80A3E58E7}" presName="hierChild4" presStyleCnt="0"/>
      <dgm:spPr/>
    </dgm:pt>
    <dgm:pt modelId="{AD2A798D-A394-4694-9ADC-7F213A742210}" type="pres">
      <dgm:prSet presAssocID="{EE6CBC93-6715-43C1-80BC-45B80A3E58E7}" presName="hierChild5" presStyleCnt="0"/>
      <dgm:spPr/>
    </dgm:pt>
    <dgm:pt modelId="{0971F944-C6EB-4CE4-B568-3579D610C909}" type="pres">
      <dgm:prSet presAssocID="{4315F62E-86AB-44B4-BE42-9FEE4B62E21B}" presName="hierChild3" presStyleCnt="0"/>
      <dgm:spPr/>
    </dgm:pt>
  </dgm:ptLst>
  <dgm:cxnLst>
    <dgm:cxn modelId="{96F33402-923C-4299-9459-0852868C6EFE}" type="presOf" srcId="{4315F62E-86AB-44B4-BE42-9FEE4B62E21B}" destId="{A608B290-BBA1-42EA-8627-DF8017516988}" srcOrd="0" destOrd="0" presId="urn:microsoft.com/office/officeart/2005/8/layout/orgChart1"/>
    <dgm:cxn modelId="{C1BA2E16-9FE8-484E-8073-A82065DD99D0}" type="presOf" srcId="{297772D6-99A3-4BE3-93C4-11D532D92C88}" destId="{F9189975-9781-489E-B973-71C98A13BCD6}" srcOrd="1" destOrd="0" presId="urn:microsoft.com/office/officeart/2005/8/layout/orgChart1"/>
    <dgm:cxn modelId="{C4D28A24-4827-4540-9DEF-E8144BC1F4A6}" srcId="{4315F62E-86AB-44B4-BE42-9FEE4B62E21B}" destId="{297772D6-99A3-4BE3-93C4-11D532D92C88}" srcOrd="0" destOrd="0" parTransId="{04E00464-967E-49FA-8436-8993678753B6}" sibTransId="{A57B54C1-AEDE-461A-AADA-0F63FF8F2EE0}"/>
    <dgm:cxn modelId="{F4E5A624-AF12-4737-B11C-6E104024C160}" type="presOf" srcId="{5C469DF5-3E53-4AE1-8B9D-B27970097842}" destId="{F93CE84B-53EF-4DD2-B4D9-E30662D3F97C}" srcOrd="0" destOrd="0" presId="urn:microsoft.com/office/officeart/2005/8/layout/orgChart1"/>
    <dgm:cxn modelId="{C6D1EF41-A834-4E99-B18F-B69DA8A4C57B}" type="presOf" srcId="{EE6CBC93-6715-43C1-80BC-45B80A3E58E7}" destId="{9F7C733D-6C18-473C-9252-3E3A83C47239}" srcOrd="1" destOrd="0" presId="urn:microsoft.com/office/officeart/2005/8/layout/orgChart1"/>
    <dgm:cxn modelId="{A3876266-DCC0-4A62-B807-D3512285B7C2}" type="presOf" srcId="{320037E6-8D62-47F8-964B-3438CD071C79}" destId="{50F7BF35-A340-4C65-AF13-652E22CC449D}" srcOrd="0" destOrd="0" presId="urn:microsoft.com/office/officeart/2005/8/layout/orgChart1"/>
    <dgm:cxn modelId="{ACC90C67-4E6F-4D7E-AE88-EA8E99296931}" srcId="{4315F62E-86AB-44B4-BE42-9FEE4B62E21B}" destId="{1F909842-DB45-460F-87D0-E29CB3839B8C}" srcOrd="1" destOrd="0" parTransId="{320037E6-8D62-47F8-964B-3438CD071C79}" sibTransId="{E86894DF-7C1C-453C-A020-8BD566D2050F}"/>
    <dgm:cxn modelId="{DD94FA6F-5FDB-4B55-9700-60D41E6C37AD}" type="presOf" srcId="{1F909842-DB45-460F-87D0-E29CB3839B8C}" destId="{EED41511-DE2D-4D0E-BA6E-54FD55567C3D}" srcOrd="0" destOrd="0" presId="urn:microsoft.com/office/officeart/2005/8/layout/orgChart1"/>
    <dgm:cxn modelId="{8BAF8FAF-38E2-41C0-8B03-25FDC6D71DE5}" srcId="{2778FCF2-4F20-4D05-9E2D-8649C3265A89}" destId="{4315F62E-86AB-44B4-BE42-9FEE4B62E21B}" srcOrd="0" destOrd="0" parTransId="{1B6B88F1-1289-428D-A59C-C34932DEC3AD}" sibTransId="{F23C261A-2F0C-4615-8A6F-91976C50681D}"/>
    <dgm:cxn modelId="{89A2C5B8-2C95-4972-914F-E97863D15099}" type="presOf" srcId="{297772D6-99A3-4BE3-93C4-11D532D92C88}" destId="{249312C4-0F64-47AB-BF40-42C99B3A6E3E}" srcOrd="0" destOrd="0" presId="urn:microsoft.com/office/officeart/2005/8/layout/orgChart1"/>
    <dgm:cxn modelId="{324085B9-7297-4DEA-BBB3-87BE3EE54ADD}" type="presOf" srcId="{04E00464-967E-49FA-8436-8993678753B6}" destId="{0E3DC6A6-72A0-4549-AFE6-A69896FFAE28}" srcOrd="0" destOrd="0" presId="urn:microsoft.com/office/officeart/2005/8/layout/orgChart1"/>
    <dgm:cxn modelId="{2F6CB5C5-3654-48DD-8CB3-8BBD331551B0}" type="presOf" srcId="{4315F62E-86AB-44B4-BE42-9FEE4B62E21B}" destId="{41A52DFA-EA6C-4D42-9ED9-D1958787EB6E}" srcOrd="1" destOrd="0" presId="urn:microsoft.com/office/officeart/2005/8/layout/orgChart1"/>
    <dgm:cxn modelId="{7FF0C6DE-C53E-401E-B038-1E414E895010}" srcId="{4315F62E-86AB-44B4-BE42-9FEE4B62E21B}" destId="{EE6CBC93-6715-43C1-80BC-45B80A3E58E7}" srcOrd="2" destOrd="0" parTransId="{5C469DF5-3E53-4AE1-8B9D-B27970097842}" sibTransId="{895E9713-47F0-4757-98A4-1C8ABBDDF741}"/>
    <dgm:cxn modelId="{386B3EE8-FB7E-4B7B-8AA0-C81F6E9626E0}" type="presOf" srcId="{EE6CBC93-6715-43C1-80BC-45B80A3E58E7}" destId="{A8B7EC9A-A054-47E5-B4AB-ABADB33095FE}" srcOrd="0" destOrd="0" presId="urn:microsoft.com/office/officeart/2005/8/layout/orgChart1"/>
    <dgm:cxn modelId="{59CD02ED-A305-4693-9887-3C4BE01EB4ED}" type="presOf" srcId="{1F909842-DB45-460F-87D0-E29CB3839B8C}" destId="{9F43FAE7-D1CC-4FF3-8799-33684CC5FC64}" srcOrd="1" destOrd="0" presId="urn:microsoft.com/office/officeart/2005/8/layout/orgChart1"/>
    <dgm:cxn modelId="{DDA073FA-29EB-4BB3-A6BF-8B97F08145B5}" type="presOf" srcId="{2778FCF2-4F20-4D05-9E2D-8649C3265A89}" destId="{799DF5AB-B575-4C43-9EF7-7C26A87D861A}" srcOrd="0" destOrd="0" presId="urn:microsoft.com/office/officeart/2005/8/layout/orgChart1"/>
    <dgm:cxn modelId="{7785AAAA-11CF-4868-BD50-BFBF6517B154}" type="presParOf" srcId="{799DF5AB-B575-4C43-9EF7-7C26A87D861A}" destId="{17EA075B-21C4-4155-B8F9-799791F15E1F}" srcOrd="0" destOrd="0" presId="urn:microsoft.com/office/officeart/2005/8/layout/orgChart1"/>
    <dgm:cxn modelId="{5A3DE819-2F90-4C78-8833-5C61208BF16C}" type="presParOf" srcId="{17EA075B-21C4-4155-B8F9-799791F15E1F}" destId="{3AF5C85B-4730-45A2-A0AC-0E124056E767}" srcOrd="0" destOrd="0" presId="urn:microsoft.com/office/officeart/2005/8/layout/orgChart1"/>
    <dgm:cxn modelId="{EB68C1CE-9AF7-456E-A6BD-6C5C59310375}" type="presParOf" srcId="{3AF5C85B-4730-45A2-A0AC-0E124056E767}" destId="{A608B290-BBA1-42EA-8627-DF8017516988}" srcOrd="0" destOrd="0" presId="urn:microsoft.com/office/officeart/2005/8/layout/orgChart1"/>
    <dgm:cxn modelId="{73236C50-2385-4CE5-9EF4-3794CA63A516}" type="presParOf" srcId="{3AF5C85B-4730-45A2-A0AC-0E124056E767}" destId="{41A52DFA-EA6C-4D42-9ED9-D1958787EB6E}" srcOrd="1" destOrd="0" presId="urn:microsoft.com/office/officeart/2005/8/layout/orgChart1"/>
    <dgm:cxn modelId="{4C766A2F-7291-4C57-82D2-4E497DB845B0}" type="presParOf" srcId="{17EA075B-21C4-4155-B8F9-799791F15E1F}" destId="{6CB374B8-E7E7-4B72-A9A5-F76BAE092796}" srcOrd="1" destOrd="0" presId="urn:microsoft.com/office/officeart/2005/8/layout/orgChart1"/>
    <dgm:cxn modelId="{E1E66270-C712-489E-9DC3-D8CA8EBEF712}" type="presParOf" srcId="{6CB374B8-E7E7-4B72-A9A5-F76BAE092796}" destId="{0E3DC6A6-72A0-4549-AFE6-A69896FFAE28}" srcOrd="0" destOrd="0" presId="urn:microsoft.com/office/officeart/2005/8/layout/orgChart1"/>
    <dgm:cxn modelId="{852A9E31-AC86-462A-BE7D-79F8D5E62A7D}" type="presParOf" srcId="{6CB374B8-E7E7-4B72-A9A5-F76BAE092796}" destId="{C1DFCF61-C005-4C19-9FA2-DD0F34DEB9AA}" srcOrd="1" destOrd="0" presId="urn:microsoft.com/office/officeart/2005/8/layout/orgChart1"/>
    <dgm:cxn modelId="{CF32D405-D626-4025-B60C-5A9633C137F9}" type="presParOf" srcId="{C1DFCF61-C005-4C19-9FA2-DD0F34DEB9AA}" destId="{8D2DDB3F-D779-4638-B9BB-71997D8A599C}" srcOrd="0" destOrd="0" presId="urn:microsoft.com/office/officeart/2005/8/layout/orgChart1"/>
    <dgm:cxn modelId="{73F0431F-06BE-4A44-8A10-B1A80704426F}" type="presParOf" srcId="{8D2DDB3F-D779-4638-B9BB-71997D8A599C}" destId="{249312C4-0F64-47AB-BF40-42C99B3A6E3E}" srcOrd="0" destOrd="0" presId="urn:microsoft.com/office/officeart/2005/8/layout/orgChart1"/>
    <dgm:cxn modelId="{74F4E071-41A3-4FE4-88A1-C543EA5E69BA}" type="presParOf" srcId="{8D2DDB3F-D779-4638-B9BB-71997D8A599C}" destId="{F9189975-9781-489E-B973-71C98A13BCD6}" srcOrd="1" destOrd="0" presId="urn:microsoft.com/office/officeart/2005/8/layout/orgChart1"/>
    <dgm:cxn modelId="{CF690313-878F-4814-9150-F3AE1A2AB7A0}" type="presParOf" srcId="{C1DFCF61-C005-4C19-9FA2-DD0F34DEB9AA}" destId="{2CFBAE96-A05B-471C-8A09-C394815B98D7}" srcOrd="1" destOrd="0" presId="urn:microsoft.com/office/officeart/2005/8/layout/orgChart1"/>
    <dgm:cxn modelId="{B9D90D19-0A57-4673-A346-D6A52E962479}" type="presParOf" srcId="{C1DFCF61-C005-4C19-9FA2-DD0F34DEB9AA}" destId="{E31494EA-0DF8-4FC0-948C-BDBD31E7747D}" srcOrd="2" destOrd="0" presId="urn:microsoft.com/office/officeart/2005/8/layout/orgChart1"/>
    <dgm:cxn modelId="{34273B7D-C565-4F1A-B47E-55C999DE13EF}" type="presParOf" srcId="{6CB374B8-E7E7-4B72-A9A5-F76BAE092796}" destId="{50F7BF35-A340-4C65-AF13-652E22CC449D}" srcOrd="2" destOrd="0" presId="urn:microsoft.com/office/officeart/2005/8/layout/orgChart1"/>
    <dgm:cxn modelId="{3877F0B9-02D5-468B-985B-C45FF91F1C1E}" type="presParOf" srcId="{6CB374B8-E7E7-4B72-A9A5-F76BAE092796}" destId="{868FFF7C-F1F9-48C9-B504-BE22FAC74D61}" srcOrd="3" destOrd="0" presId="urn:microsoft.com/office/officeart/2005/8/layout/orgChart1"/>
    <dgm:cxn modelId="{863CE0CC-0328-4565-9E10-5008888DE615}" type="presParOf" srcId="{868FFF7C-F1F9-48C9-B504-BE22FAC74D61}" destId="{EBB9559B-9F4C-4523-8408-B87694C5CD6D}" srcOrd="0" destOrd="0" presId="urn:microsoft.com/office/officeart/2005/8/layout/orgChart1"/>
    <dgm:cxn modelId="{201C76FC-18E6-433B-BC22-D214858317F3}" type="presParOf" srcId="{EBB9559B-9F4C-4523-8408-B87694C5CD6D}" destId="{EED41511-DE2D-4D0E-BA6E-54FD55567C3D}" srcOrd="0" destOrd="0" presId="urn:microsoft.com/office/officeart/2005/8/layout/orgChart1"/>
    <dgm:cxn modelId="{D763C092-8359-439C-B469-4FAC1680863C}" type="presParOf" srcId="{EBB9559B-9F4C-4523-8408-B87694C5CD6D}" destId="{9F43FAE7-D1CC-4FF3-8799-33684CC5FC64}" srcOrd="1" destOrd="0" presId="urn:microsoft.com/office/officeart/2005/8/layout/orgChart1"/>
    <dgm:cxn modelId="{1932271F-7175-4BC2-A296-E77477ABA21B}" type="presParOf" srcId="{868FFF7C-F1F9-48C9-B504-BE22FAC74D61}" destId="{2DE2BF7C-B6C6-4F55-A1CB-AC7065CA2C08}" srcOrd="1" destOrd="0" presId="urn:microsoft.com/office/officeart/2005/8/layout/orgChart1"/>
    <dgm:cxn modelId="{548B87D7-AF7B-4613-852C-5A959ECA51A2}" type="presParOf" srcId="{868FFF7C-F1F9-48C9-B504-BE22FAC74D61}" destId="{B69382C7-55B1-4467-AFBF-C8F6975D237B}" srcOrd="2" destOrd="0" presId="urn:microsoft.com/office/officeart/2005/8/layout/orgChart1"/>
    <dgm:cxn modelId="{E0D0B383-66DB-4F3F-A423-4BE755BF7541}" type="presParOf" srcId="{6CB374B8-E7E7-4B72-A9A5-F76BAE092796}" destId="{F93CE84B-53EF-4DD2-B4D9-E30662D3F97C}" srcOrd="4" destOrd="0" presId="urn:microsoft.com/office/officeart/2005/8/layout/orgChart1"/>
    <dgm:cxn modelId="{883F29FB-B07E-4F8A-A115-F558C5F43787}" type="presParOf" srcId="{6CB374B8-E7E7-4B72-A9A5-F76BAE092796}" destId="{2352C2FB-5E2C-46F6-89B3-C4CFE50E8F8A}" srcOrd="5" destOrd="0" presId="urn:microsoft.com/office/officeart/2005/8/layout/orgChart1"/>
    <dgm:cxn modelId="{E7E131F0-F0A4-41FD-B75B-C3D992AAA869}" type="presParOf" srcId="{2352C2FB-5E2C-46F6-89B3-C4CFE50E8F8A}" destId="{09A80B74-40ED-4ABE-BB1D-DE752294AC78}" srcOrd="0" destOrd="0" presId="urn:microsoft.com/office/officeart/2005/8/layout/orgChart1"/>
    <dgm:cxn modelId="{825B7D3D-B2A1-4448-8F2D-08B3BAC8D5FE}" type="presParOf" srcId="{09A80B74-40ED-4ABE-BB1D-DE752294AC78}" destId="{A8B7EC9A-A054-47E5-B4AB-ABADB33095FE}" srcOrd="0" destOrd="0" presId="urn:microsoft.com/office/officeart/2005/8/layout/orgChart1"/>
    <dgm:cxn modelId="{DD9847AE-3B72-47A7-8A02-0E0BF3AEF7C5}" type="presParOf" srcId="{09A80B74-40ED-4ABE-BB1D-DE752294AC78}" destId="{9F7C733D-6C18-473C-9252-3E3A83C47239}" srcOrd="1" destOrd="0" presId="urn:microsoft.com/office/officeart/2005/8/layout/orgChart1"/>
    <dgm:cxn modelId="{239D621E-8E0D-4659-940C-EC6AF988B6D8}" type="presParOf" srcId="{2352C2FB-5E2C-46F6-89B3-C4CFE50E8F8A}" destId="{13466C65-E157-4A51-A8B3-E5B6F454015A}" srcOrd="1" destOrd="0" presId="urn:microsoft.com/office/officeart/2005/8/layout/orgChart1"/>
    <dgm:cxn modelId="{BE667BEE-68A9-4FD3-9FC1-4667AD3D00F3}" type="presParOf" srcId="{2352C2FB-5E2C-46F6-89B3-C4CFE50E8F8A}" destId="{AD2A798D-A394-4694-9ADC-7F213A742210}" srcOrd="2" destOrd="0" presId="urn:microsoft.com/office/officeart/2005/8/layout/orgChart1"/>
    <dgm:cxn modelId="{6332CB17-55A6-44D5-9BDA-4374CA4FCD75}" type="presParOf" srcId="{17EA075B-21C4-4155-B8F9-799791F15E1F}" destId="{0971F944-C6EB-4CE4-B568-3579D610C909}"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912FC0A-C24F-404E-A0F7-42F309206DF3}" type="doc">
      <dgm:prSet loTypeId="urn:microsoft.com/office/officeart/2005/8/layout/orgChart1" loCatId="hierarchy" qsTypeId="urn:microsoft.com/office/officeart/2005/8/quickstyle/3d3" qsCatId="3D" csTypeId="urn:microsoft.com/office/officeart/2005/8/colors/accent5_4" csCatId="accent5" phldr="1"/>
      <dgm:spPr/>
      <dgm:t>
        <a:bodyPr/>
        <a:lstStyle/>
        <a:p>
          <a:endParaRPr lang="en-US"/>
        </a:p>
      </dgm:t>
    </dgm:pt>
    <dgm:pt modelId="{45A05D77-9081-4709-A301-ED1670679511}">
      <dgm:prSet phldrT="[Text]" custT="1">
        <dgm:style>
          <a:lnRef idx="3">
            <a:schemeClr val="lt1"/>
          </a:lnRef>
          <a:fillRef idx="1">
            <a:schemeClr val="accent1"/>
          </a:fillRef>
          <a:effectRef idx="1">
            <a:schemeClr val="accent1"/>
          </a:effectRef>
          <a:fontRef idx="minor">
            <a:schemeClr val="lt1"/>
          </a:fontRef>
        </dgm:style>
      </dgm:prSet>
      <dgm:spPr/>
      <dgm:t>
        <a:bodyPr/>
        <a:lstStyle/>
        <a:p>
          <a:r>
            <a:rPr lang="en-US" sz="2800" b="1" dirty="0"/>
            <a:t>Assessment</a:t>
          </a:r>
        </a:p>
      </dgm:t>
    </dgm:pt>
    <dgm:pt modelId="{D71044DB-2B70-4F4E-80BE-2774EFE23D9B}" type="parTrans" cxnId="{CFA81786-B748-48AF-9BFF-282DDBA00D8C}">
      <dgm:prSet/>
      <dgm:spPr/>
      <dgm:t>
        <a:bodyPr/>
        <a:lstStyle/>
        <a:p>
          <a:endParaRPr lang="en-US" sz="2000"/>
        </a:p>
      </dgm:t>
    </dgm:pt>
    <dgm:pt modelId="{6E62E6EC-8AE2-4AF1-A2B3-4B2DFA7C2E76}" type="sibTrans" cxnId="{CFA81786-B748-48AF-9BFF-282DDBA00D8C}">
      <dgm:prSet/>
      <dgm:spPr/>
      <dgm:t>
        <a:bodyPr/>
        <a:lstStyle/>
        <a:p>
          <a:endParaRPr lang="en-US" sz="2000"/>
        </a:p>
      </dgm:t>
    </dgm:pt>
    <dgm:pt modelId="{1E1F23DD-C042-4219-9C9C-280CD91B28AC}">
      <dgm:prSet phldrT="[Text]" custT="1">
        <dgm:style>
          <a:lnRef idx="3">
            <a:schemeClr val="lt1"/>
          </a:lnRef>
          <a:fillRef idx="1">
            <a:schemeClr val="accent5"/>
          </a:fillRef>
          <a:effectRef idx="1">
            <a:schemeClr val="accent5"/>
          </a:effectRef>
          <a:fontRef idx="minor">
            <a:schemeClr val="lt1"/>
          </a:fontRef>
        </dgm:style>
      </dgm:prSet>
      <dgm:spPr/>
      <dgm:t>
        <a:bodyPr/>
        <a:lstStyle/>
        <a:p>
          <a:r>
            <a:rPr lang="en-US" sz="2400" b="1" dirty="0"/>
            <a:t>Formative</a:t>
          </a:r>
        </a:p>
      </dgm:t>
    </dgm:pt>
    <dgm:pt modelId="{BA260C72-4AAC-4934-9080-9E94A5BECF03}" type="parTrans" cxnId="{74D81C63-3C7F-4FEE-ADE4-6AEB9B70E050}">
      <dgm:prSet/>
      <dgm:spPr/>
      <dgm:t>
        <a:bodyPr/>
        <a:lstStyle/>
        <a:p>
          <a:endParaRPr lang="en-US" sz="2000"/>
        </a:p>
      </dgm:t>
    </dgm:pt>
    <dgm:pt modelId="{F5C9150A-4E4A-4D26-8790-6B17A63FFF69}" type="sibTrans" cxnId="{74D81C63-3C7F-4FEE-ADE4-6AEB9B70E050}">
      <dgm:prSet/>
      <dgm:spPr/>
      <dgm:t>
        <a:bodyPr/>
        <a:lstStyle/>
        <a:p>
          <a:endParaRPr lang="en-US" sz="2000"/>
        </a:p>
      </dgm:t>
    </dgm:pt>
    <dgm:pt modelId="{26B039C9-4E13-4463-9C35-681A3ADA2ED4}">
      <dgm:prSet custT="1">
        <dgm:style>
          <a:lnRef idx="3">
            <a:schemeClr val="lt1"/>
          </a:lnRef>
          <a:fillRef idx="1">
            <a:schemeClr val="accent5"/>
          </a:fillRef>
          <a:effectRef idx="1">
            <a:schemeClr val="accent5"/>
          </a:effectRef>
          <a:fontRef idx="minor">
            <a:schemeClr val="lt1"/>
          </a:fontRef>
        </dgm:style>
      </dgm:prSet>
      <dgm:spPr/>
      <dgm:t>
        <a:bodyPr/>
        <a:lstStyle/>
        <a:p>
          <a:r>
            <a:rPr lang="en-US" sz="2400" b="1" dirty="0"/>
            <a:t>Summative</a:t>
          </a:r>
        </a:p>
      </dgm:t>
    </dgm:pt>
    <dgm:pt modelId="{DAF10627-20FA-4BDB-9365-30405B888CDC}" type="parTrans" cxnId="{A9632E11-356B-45B5-9A5F-D764C0D006B1}">
      <dgm:prSet/>
      <dgm:spPr/>
      <dgm:t>
        <a:bodyPr/>
        <a:lstStyle/>
        <a:p>
          <a:endParaRPr lang="en-US" sz="2000"/>
        </a:p>
      </dgm:t>
    </dgm:pt>
    <dgm:pt modelId="{3A9988E5-D2FC-4053-A3B2-804D55B5D78C}" type="sibTrans" cxnId="{A9632E11-356B-45B5-9A5F-D764C0D006B1}">
      <dgm:prSet/>
      <dgm:spPr/>
      <dgm:t>
        <a:bodyPr/>
        <a:lstStyle/>
        <a:p>
          <a:endParaRPr lang="en-US" sz="2000"/>
        </a:p>
      </dgm:t>
    </dgm:pt>
    <dgm:pt modelId="{131B696B-5ADE-43C6-AA8A-2BFD36522445}">
      <dgm:prSet custT="1">
        <dgm:style>
          <a:lnRef idx="3">
            <a:schemeClr val="lt1"/>
          </a:lnRef>
          <a:fillRef idx="1">
            <a:schemeClr val="accent6"/>
          </a:fillRef>
          <a:effectRef idx="1">
            <a:schemeClr val="accent6"/>
          </a:effectRef>
          <a:fontRef idx="minor">
            <a:schemeClr val="lt1"/>
          </a:fontRef>
        </dgm:style>
      </dgm:prSet>
      <dgm:spPr/>
      <dgm:t>
        <a:bodyPr/>
        <a:lstStyle/>
        <a:p>
          <a:pPr algn="ctr">
            <a:lnSpc>
              <a:spcPct val="100000"/>
            </a:lnSpc>
          </a:pPr>
          <a:endParaRPr lang="en-US" sz="2000" b="1" dirty="0"/>
        </a:p>
        <a:p>
          <a:pPr algn="ctr">
            <a:lnSpc>
              <a:spcPct val="100000"/>
            </a:lnSpc>
          </a:pPr>
          <a:r>
            <a:rPr lang="en-US" sz="2000" b="1" dirty="0"/>
            <a:t>Evidence </a:t>
          </a:r>
          <a:r>
            <a:rPr lang="en-US" sz="2000" b="1" i="1" dirty="0"/>
            <a:t>during </a:t>
          </a:r>
        </a:p>
        <a:p>
          <a:pPr algn="ctr">
            <a:lnSpc>
              <a:spcPct val="100000"/>
            </a:lnSpc>
          </a:pPr>
          <a:r>
            <a:rPr lang="en-US" sz="2000" b="1" dirty="0"/>
            <a:t>facilitation</a:t>
          </a:r>
        </a:p>
        <a:p>
          <a:pPr algn="ctr">
            <a:lnSpc>
              <a:spcPct val="100000"/>
            </a:lnSpc>
          </a:pPr>
          <a:r>
            <a:rPr lang="en-US" sz="2000" b="1" dirty="0"/>
            <a:t>Self Assessment</a:t>
          </a:r>
        </a:p>
        <a:p>
          <a:pPr algn="ctr">
            <a:lnSpc>
              <a:spcPct val="100000"/>
            </a:lnSpc>
          </a:pPr>
          <a:endParaRPr lang="en-US" sz="2000" b="1" dirty="0"/>
        </a:p>
      </dgm:t>
    </dgm:pt>
    <dgm:pt modelId="{92213584-4208-4165-B72E-03559A3E37D5}" type="parTrans" cxnId="{89FA4D95-4C56-460D-8911-7ED693DF8256}">
      <dgm:prSet/>
      <dgm:spPr/>
      <dgm:t>
        <a:bodyPr/>
        <a:lstStyle/>
        <a:p>
          <a:endParaRPr lang="en-US" sz="2000"/>
        </a:p>
      </dgm:t>
    </dgm:pt>
    <dgm:pt modelId="{C5AA6F92-6248-4027-9030-326B000788C7}" type="sibTrans" cxnId="{89FA4D95-4C56-460D-8911-7ED693DF8256}">
      <dgm:prSet/>
      <dgm:spPr/>
      <dgm:t>
        <a:bodyPr/>
        <a:lstStyle/>
        <a:p>
          <a:endParaRPr lang="en-US" sz="2000"/>
        </a:p>
      </dgm:t>
    </dgm:pt>
    <dgm:pt modelId="{03C84F75-2031-4AA4-B6F0-27F44773D70D}">
      <dgm:prSet custT="1">
        <dgm:style>
          <a:lnRef idx="3">
            <a:schemeClr val="lt1"/>
          </a:lnRef>
          <a:fillRef idx="1">
            <a:schemeClr val="accent6"/>
          </a:fillRef>
          <a:effectRef idx="1">
            <a:schemeClr val="accent6"/>
          </a:effectRef>
          <a:fontRef idx="minor">
            <a:schemeClr val="lt1"/>
          </a:fontRef>
        </dgm:style>
      </dgm:prSet>
      <dgm:spPr/>
      <dgm:t>
        <a:bodyPr/>
        <a:lstStyle/>
        <a:p>
          <a:pPr algn="ctr">
            <a:lnSpc>
              <a:spcPct val="100000"/>
            </a:lnSpc>
          </a:pPr>
          <a:r>
            <a:rPr lang="en-US" sz="2000" b="1" dirty="0"/>
            <a:t>Knowledge Assessment</a:t>
          </a:r>
        </a:p>
        <a:p>
          <a:pPr algn="ctr">
            <a:lnSpc>
              <a:spcPct val="100000"/>
            </a:lnSpc>
          </a:pPr>
          <a:r>
            <a:rPr lang="en-US" sz="2000" b="1" dirty="0"/>
            <a:t> Summative Workplace</a:t>
          </a:r>
        </a:p>
        <a:p>
          <a:pPr algn="ctr">
            <a:lnSpc>
              <a:spcPct val="100000"/>
            </a:lnSpc>
          </a:pPr>
          <a:r>
            <a:rPr lang="en-US" sz="2000" b="1" dirty="0"/>
            <a:t> Assignments</a:t>
          </a:r>
        </a:p>
      </dgm:t>
    </dgm:pt>
    <dgm:pt modelId="{B32D85E1-CE23-49B3-9264-73DD3614E349}" type="parTrans" cxnId="{6CF6D070-7A42-4FEA-B954-7417D0A3E6BF}">
      <dgm:prSet/>
      <dgm:spPr/>
      <dgm:t>
        <a:bodyPr/>
        <a:lstStyle/>
        <a:p>
          <a:endParaRPr lang="en-US" sz="2000"/>
        </a:p>
      </dgm:t>
    </dgm:pt>
    <dgm:pt modelId="{702B65BC-E86D-4114-98D7-54053DDA7596}" type="sibTrans" cxnId="{6CF6D070-7A42-4FEA-B954-7417D0A3E6BF}">
      <dgm:prSet/>
      <dgm:spPr/>
      <dgm:t>
        <a:bodyPr/>
        <a:lstStyle/>
        <a:p>
          <a:endParaRPr lang="en-US" sz="2000"/>
        </a:p>
      </dgm:t>
    </dgm:pt>
    <dgm:pt modelId="{1CA79E3D-2962-42C0-8C9A-1398AB3AA113}" type="pres">
      <dgm:prSet presAssocID="{4912FC0A-C24F-404E-A0F7-42F309206DF3}" presName="hierChild1" presStyleCnt="0">
        <dgm:presLayoutVars>
          <dgm:orgChart val="1"/>
          <dgm:chPref val="1"/>
          <dgm:dir/>
          <dgm:animOne val="branch"/>
          <dgm:animLvl val="lvl"/>
          <dgm:resizeHandles/>
        </dgm:presLayoutVars>
      </dgm:prSet>
      <dgm:spPr/>
    </dgm:pt>
    <dgm:pt modelId="{50A395C4-0E4D-4059-9682-15130E95B087}" type="pres">
      <dgm:prSet presAssocID="{45A05D77-9081-4709-A301-ED1670679511}" presName="hierRoot1" presStyleCnt="0">
        <dgm:presLayoutVars>
          <dgm:hierBranch val="init"/>
        </dgm:presLayoutVars>
      </dgm:prSet>
      <dgm:spPr/>
    </dgm:pt>
    <dgm:pt modelId="{CD8864FD-C9B2-494A-88EB-9FDC63761633}" type="pres">
      <dgm:prSet presAssocID="{45A05D77-9081-4709-A301-ED1670679511}" presName="rootComposite1" presStyleCnt="0"/>
      <dgm:spPr/>
    </dgm:pt>
    <dgm:pt modelId="{00DD5ACD-371A-4729-B992-E39098DC1F1D}" type="pres">
      <dgm:prSet presAssocID="{45A05D77-9081-4709-A301-ED1670679511}" presName="rootText1" presStyleLbl="node0" presStyleIdx="0" presStyleCnt="1" custScaleY="25750">
        <dgm:presLayoutVars>
          <dgm:chPref val="3"/>
        </dgm:presLayoutVars>
      </dgm:prSet>
      <dgm:spPr/>
    </dgm:pt>
    <dgm:pt modelId="{7EFA7AA0-0092-48D0-9439-0EB32D25F1C0}" type="pres">
      <dgm:prSet presAssocID="{45A05D77-9081-4709-A301-ED1670679511}" presName="rootConnector1" presStyleLbl="node1" presStyleIdx="0" presStyleCnt="0"/>
      <dgm:spPr/>
    </dgm:pt>
    <dgm:pt modelId="{C3A3393F-F860-4BD0-878D-21DC2B2B037E}" type="pres">
      <dgm:prSet presAssocID="{45A05D77-9081-4709-A301-ED1670679511}" presName="hierChild2" presStyleCnt="0"/>
      <dgm:spPr/>
    </dgm:pt>
    <dgm:pt modelId="{FF99C2F2-CD21-4313-9634-001389A43FB9}" type="pres">
      <dgm:prSet presAssocID="{BA260C72-4AAC-4934-9080-9E94A5BECF03}" presName="Name37" presStyleLbl="parChTrans1D2" presStyleIdx="0" presStyleCnt="2"/>
      <dgm:spPr/>
    </dgm:pt>
    <dgm:pt modelId="{733B6E01-64FA-4661-B6CC-24705DC5A668}" type="pres">
      <dgm:prSet presAssocID="{1E1F23DD-C042-4219-9C9C-280CD91B28AC}" presName="hierRoot2" presStyleCnt="0">
        <dgm:presLayoutVars>
          <dgm:hierBranch val="init"/>
        </dgm:presLayoutVars>
      </dgm:prSet>
      <dgm:spPr/>
    </dgm:pt>
    <dgm:pt modelId="{39F62395-B5DA-4B80-989D-00F6B58952E5}" type="pres">
      <dgm:prSet presAssocID="{1E1F23DD-C042-4219-9C9C-280CD91B28AC}" presName="rootComposite" presStyleCnt="0"/>
      <dgm:spPr/>
    </dgm:pt>
    <dgm:pt modelId="{4C255BB0-1E6B-41BD-A9B3-29EA7F5693FC}" type="pres">
      <dgm:prSet presAssocID="{1E1F23DD-C042-4219-9C9C-280CD91B28AC}" presName="rootText" presStyleLbl="node2" presStyleIdx="0" presStyleCnt="2" custScaleY="46335">
        <dgm:presLayoutVars>
          <dgm:chPref val="3"/>
        </dgm:presLayoutVars>
      </dgm:prSet>
      <dgm:spPr/>
    </dgm:pt>
    <dgm:pt modelId="{BA70270E-585D-4A22-B309-A104DFB9AC6E}" type="pres">
      <dgm:prSet presAssocID="{1E1F23DD-C042-4219-9C9C-280CD91B28AC}" presName="rootConnector" presStyleLbl="node2" presStyleIdx="0" presStyleCnt="2"/>
      <dgm:spPr/>
    </dgm:pt>
    <dgm:pt modelId="{18BCA5D3-DEFD-454D-9E82-F7030D92C3BC}" type="pres">
      <dgm:prSet presAssocID="{1E1F23DD-C042-4219-9C9C-280CD91B28AC}" presName="hierChild4" presStyleCnt="0"/>
      <dgm:spPr/>
    </dgm:pt>
    <dgm:pt modelId="{00854E58-BD01-4E9A-BFE3-E2B249DCDE15}" type="pres">
      <dgm:prSet presAssocID="{92213584-4208-4165-B72E-03559A3E37D5}" presName="Name37" presStyleLbl="parChTrans1D3" presStyleIdx="0" presStyleCnt="2"/>
      <dgm:spPr/>
    </dgm:pt>
    <dgm:pt modelId="{25BA82E1-1F11-4CF6-9A90-DED10EB306EB}" type="pres">
      <dgm:prSet presAssocID="{131B696B-5ADE-43C6-AA8A-2BFD36522445}" presName="hierRoot2" presStyleCnt="0">
        <dgm:presLayoutVars>
          <dgm:hierBranch val="init"/>
        </dgm:presLayoutVars>
      </dgm:prSet>
      <dgm:spPr/>
    </dgm:pt>
    <dgm:pt modelId="{74285F4B-170D-4234-B302-97D2D85ED42B}" type="pres">
      <dgm:prSet presAssocID="{131B696B-5ADE-43C6-AA8A-2BFD36522445}" presName="rootComposite" presStyleCnt="0"/>
      <dgm:spPr/>
    </dgm:pt>
    <dgm:pt modelId="{CC3C5B9F-7C7E-48D7-BEFA-F5C8A50EDB1F}" type="pres">
      <dgm:prSet presAssocID="{131B696B-5ADE-43C6-AA8A-2BFD36522445}" presName="rootText" presStyleLbl="node3" presStyleIdx="0" presStyleCnt="2" custScaleX="87307" custLinFactNeighborX="2543" custLinFactNeighborY="2805">
        <dgm:presLayoutVars>
          <dgm:chPref val="3"/>
        </dgm:presLayoutVars>
      </dgm:prSet>
      <dgm:spPr/>
    </dgm:pt>
    <dgm:pt modelId="{281631E6-A6A3-48C9-A5CC-00F3633E648A}" type="pres">
      <dgm:prSet presAssocID="{131B696B-5ADE-43C6-AA8A-2BFD36522445}" presName="rootConnector" presStyleLbl="node3" presStyleIdx="0" presStyleCnt="2"/>
      <dgm:spPr/>
    </dgm:pt>
    <dgm:pt modelId="{B1F61199-2921-48EB-8C47-A0C3870E0EFF}" type="pres">
      <dgm:prSet presAssocID="{131B696B-5ADE-43C6-AA8A-2BFD36522445}" presName="hierChild4" presStyleCnt="0"/>
      <dgm:spPr/>
    </dgm:pt>
    <dgm:pt modelId="{49D63E4A-7EB2-4303-A910-260994226B24}" type="pres">
      <dgm:prSet presAssocID="{131B696B-5ADE-43C6-AA8A-2BFD36522445}" presName="hierChild5" presStyleCnt="0"/>
      <dgm:spPr/>
    </dgm:pt>
    <dgm:pt modelId="{1ACB6A03-D727-4A7C-AFBE-AA136F42B5FF}" type="pres">
      <dgm:prSet presAssocID="{1E1F23DD-C042-4219-9C9C-280CD91B28AC}" presName="hierChild5" presStyleCnt="0"/>
      <dgm:spPr/>
    </dgm:pt>
    <dgm:pt modelId="{79A44E13-0693-4EF4-ADC9-07A7A193F52E}" type="pres">
      <dgm:prSet presAssocID="{DAF10627-20FA-4BDB-9365-30405B888CDC}" presName="Name37" presStyleLbl="parChTrans1D2" presStyleIdx="1" presStyleCnt="2"/>
      <dgm:spPr/>
    </dgm:pt>
    <dgm:pt modelId="{F19A08F4-B90B-4173-BA70-DFE8A572420E}" type="pres">
      <dgm:prSet presAssocID="{26B039C9-4E13-4463-9C35-681A3ADA2ED4}" presName="hierRoot2" presStyleCnt="0">
        <dgm:presLayoutVars>
          <dgm:hierBranch val="init"/>
        </dgm:presLayoutVars>
      </dgm:prSet>
      <dgm:spPr/>
    </dgm:pt>
    <dgm:pt modelId="{08E805BA-5AFC-4EA9-BBEB-1FA11E4A5419}" type="pres">
      <dgm:prSet presAssocID="{26B039C9-4E13-4463-9C35-681A3ADA2ED4}" presName="rootComposite" presStyleCnt="0"/>
      <dgm:spPr/>
    </dgm:pt>
    <dgm:pt modelId="{24349B9E-7679-48F3-8C1B-516E244933D3}" type="pres">
      <dgm:prSet presAssocID="{26B039C9-4E13-4463-9C35-681A3ADA2ED4}" presName="rootText" presStyleLbl="node2" presStyleIdx="1" presStyleCnt="2" custScaleY="48643">
        <dgm:presLayoutVars>
          <dgm:chPref val="3"/>
        </dgm:presLayoutVars>
      </dgm:prSet>
      <dgm:spPr/>
    </dgm:pt>
    <dgm:pt modelId="{00998848-0883-4A30-8D28-291E7D75C6FB}" type="pres">
      <dgm:prSet presAssocID="{26B039C9-4E13-4463-9C35-681A3ADA2ED4}" presName="rootConnector" presStyleLbl="node2" presStyleIdx="1" presStyleCnt="2"/>
      <dgm:spPr/>
    </dgm:pt>
    <dgm:pt modelId="{45A93E4F-2C9E-47CD-9578-C6A168439A3A}" type="pres">
      <dgm:prSet presAssocID="{26B039C9-4E13-4463-9C35-681A3ADA2ED4}" presName="hierChild4" presStyleCnt="0"/>
      <dgm:spPr/>
    </dgm:pt>
    <dgm:pt modelId="{B74BCAB8-0EA7-42E6-9BEE-11398D7C6C3B}" type="pres">
      <dgm:prSet presAssocID="{B32D85E1-CE23-49B3-9264-73DD3614E349}" presName="Name37" presStyleLbl="parChTrans1D3" presStyleIdx="1" presStyleCnt="2"/>
      <dgm:spPr/>
    </dgm:pt>
    <dgm:pt modelId="{1DF21838-ABDA-41D8-AB77-2E4520A0D3ED}" type="pres">
      <dgm:prSet presAssocID="{03C84F75-2031-4AA4-B6F0-27F44773D70D}" presName="hierRoot2" presStyleCnt="0">
        <dgm:presLayoutVars>
          <dgm:hierBranch val="init"/>
        </dgm:presLayoutVars>
      </dgm:prSet>
      <dgm:spPr/>
    </dgm:pt>
    <dgm:pt modelId="{D0F9AC67-6F8F-41E4-BB7B-B76DA67C4080}" type="pres">
      <dgm:prSet presAssocID="{03C84F75-2031-4AA4-B6F0-27F44773D70D}" presName="rootComposite" presStyleCnt="0"/>
      <dgm:spPr/>
    </dgm:pt>
    <dgm:pt modelId="{64E85D38-C8F4-45A8-A4FB-7B00B79166F0}" type="pres">
      <dgm:prSet presAssocID="{03C84F75-2031-4AA4-B6F0-27F44773D70D}" presName="rootText" presStyleLbl="node3" presStyleIdx="1" presStyleCnt="2">
        <dgm:presLayoutVars>
          <dgm:chPref val="3"/>
        </dgm:presLayoutVars>
      </dgm:prSet>
      <dgm:spPr/>
    </dgm:pt>
    <dgm:pt modelId="{0CF0A423-816F-4B5D-83EE-9FAACC09906A}" type="pres">
      <dgm:prSet presAssocID="{03C84F75-2031-4AA4-B6F0-27F44773D70D}" presName="rootConnector" presStyleLbl="node3" presStyleIdx="1" presStyleCnt="2"/>
      <dgm:spPr/>
    </dgm:pt>
    <dgm:pt modelId="{5BC40D90-9A2A-46B6-A3E4-A063ED42B522}" type="pres">
      <dgm:prSet presAssocID="{03C84F75-2031-4AA4-B6F0-27F44773D70D}" presName="hierChild4" presStyleCnt="0"/>
      <dgm:spPr/>
    </dgm:pt>
    <dgm:pt modelId="{EB8BEB60-FF6F-44C1-9155-C9434133A065}" type="pres">
      <dgm:prSet presAssocID="{03C84F75-2031-4AA4-B6F0-27F44773D70D}" presName="hierChild5" presStyleCnt="0"/>
      <dgm:spPr/>
    </dgm:pt>
    <dgm:pt modelId="{7CB973D3-9989-46AC-A626-95B627260AFD}" type="pres">
      <dgm:prSet presAssocID="{26B039C9-4E13-4463-9C35-681A3ADA2ED4}" presName="hierChild5" presStyleCnt="0"/>
      <dgm:spPr/>
    </dgm:pt>
    <dgm:pt modelId="{D3B75623-7730-4849-B266-8F96DE748465}" type="pres">
      <dgm:prSet presAssocID="{45A05D77-9081-4709-A301-ED1670679511}" presName="hierChild3" presStyleCnt="0"/>
      <dgm:spPr/>
    </dgm:pt>
  </dgm:ptLst>
  <dgm:cxnLst>
    <dgm:cxn modelId="{111EF304-7D88-4254-8F35-7B57ADA7085A}" type="presOf" srcId="{131B696B-5ADE-43C6-AA8A-2BFD36522445}" destId="{CC3C5B9F-7C7E-48D7-BEFA-F5C8A50EDB1F}" srcOrd="0" destOrd="0" presId="urn:microsoft.com/office/officeart/2005/8/layout/orgChart1"/>
    <dgm:cxn modelId="{A9632E11-356B-45B5-9A5F-D764C0D006B1}" srcId="{45A05D77-9081-4709-A301-ED1670679511}" destId="{26B039C9-4E13-4463-9C35-681A3ADA2ED4}" srcOrd="1" destOrd="0" parTransId="{DAF10627-20FA-4BDB-9365-30405B888CDC}" sibTransId="{3A9988E5-D2FC-4053-A3B2-804D55B5D78C}"/>
    <dgm:cxn modelId="{E73F3B17-2E1F-4D3A-A7E0-B67ABA8C62E0}" type="presOf" srcId="{DAF10627-20FA-4BDB-9365-30405B888CDC}" destId="{79A44E13-0693-4EF4-ADC9-07A7A193F52E}" srcOrd="0" destOrd="0" presId="urn:microsoft.com/office/officeart/2005/8/layout/orgChart1"/>
    <dgm:cxn modelId="{C3DB3321-9261-4796-A8AF-03A132974951}" type="presOf" srcId="{92213584-4208-4165-B72E-03559A3E37D5}" destId="{00854E58-BD01-4E9A-BFE3-E2B249DCDE15}" srcOrd="0" destOrd="0" presId="urn:microsoft.com/office/officeart/2005/8/layout/orgChart1"/>
    <dgm:cxn modelId="{DC2F6123-B0B7-4A69-900E-E549FF3BF1EA}" type="presOf" srcId="{4912FC0A-C24F-404E-A0F7-42F309206DF3}" destId="{1CA79E3D-2962-42C0-8C9A-1398AB3AA113}" srcOrd="0" destOrd="0" presId="urn:microsoft.com/office/officeart/2005/8/layout/orgChart1"/>
    <dgm:cxn modelId="{2C645E28-0854-45CA-A8EB-21D24A6003A9}" type="presOf" srcId="{03C84F75-2031-4AA4-B6F0-27F44773D70D}" destId="{64E85D38-C8F4-45A8-A4FB-7B00B79166F0}" srcOrd="0" destOrd="0" presId="urn:microsoft.com/office/officeart/2005/8/layout/orgChart1"/>
    <dgm:cxn modelId="{5EAB0736-8CDC-4D47-BCE7-066FF1A42F1C}" type="presOf" srcId="{45A05D77-9081-4709-A301-ED1670679511}" destId="{7EFA7AA0-0092-48D0-9439-0EB32D25F1C0}" srcOrd="1" destOrd="0" presId="urn:microsoft.com/office/officeart/2005/8/layout/orgChart1"/>
    <dgm:cxn modelId="{B47FA43E-9D89-4EC9-9EF2-4BF838A8CF20}" type="presOf" srcId="{1E1F23DD-C042-4219-9C9C-280CD91B28AC}" destId="{BA70270E-585D-4A22-B309-A104DFB9AC6E}" srcOrd="1" destOrd="0" presId="urn:microsoft.com/office/officeart/2005/8/layout/orgChart1"/>
    <dgm:cxn modelId="{0505B15D-41A6-44B9-9852-0D7094BE7E8E}" type="presOf" srcId="{BA260C72-4AAC-4934-9080-9E94A5BECF03}" destId="{FF99C2F2-CD21-4313-9634-001389A43FB9}" srcOrd="0" destOrd="0" presId="urn:microsoft.com/office/officeart/2005/8/layout/orgChart1"/>
    <dgm:cxn modelId="{74D81C63-3C7F-4FEE-ADE4-6AEB9B70E050}" srcId="{45A05D77-9081-4709-A301-ED1670679511}" destId="{1E1F23DD-C042-4219-9C9C-280CD91B28AC}" srcOrd="0" destOrd="0" parTransId="{BA260C72-4AAC-4934-9080-9E94A5BECF03}" sibTransId="{F5C9150A-4E4A-4D26-8790-6B17A63FFF69}"/>
    <dgm:cxn modelId="{0501634A-BD94-4B96-B09E-AA762F00CB6B}" type="presOf" srcId="{131B696B-5ADE-43C6-AA8A-2BFD36522445}" destId="{281631E6-A6A3-48C9-A5CC-00F3633E648A}" srcOrd="1" destOrd="0" presId="urn:microsoft.com/office/officeart/2005/8/layout/orgChart1"/>
    <dgm:cxn modelId="{0A06236D-FE8D-4F7D-98BA-83F8EDD41C7D}" type="presOf" srcId="{1E1F23DD-C042-4219-9C9C-280CD91B28AC}" destId="{4C255BB0-1E6B-41BD-A9B3-29EA7F5693FC}" srcOrd="0" destOrd="0" presId="urn:microsoft.com/office/officeart/2005/8/layout/orgChart1"/>
    <dgm:cxn modelId="{6CF6D070-7A42-4FEA-B954-7417D0A3E6BF}" srcId="{26B039C9-4E13-4463-9C35-681A3ADA2ED4}" destId="{03C84F75-2031-4AA4-B6F0-27F44773D70D}" srcOrd="0" destOrd="0" parTransId="{B32D85E1-CE23-49B3-9264-73DD3614E349}" sibTransId="{702B65BC-E86D-4114-98D7-54053DDA7596}"/>
    <dgm:cxn modelId="{FBF12055-B9F4-40D0-B5D4-1C47454DF936}" type="presOf" srcId="{03C84F75-2031-4AA4-B6F0-27F44773D70D}" destId="{0CF0A423-816F-4B5D-83EE-9FAACC09906A}" srcOrd="1" destOrd="0" presId="urn:microsoft.com/office/officeart/2005/8/layout/orgChart1"/>
    <dgm:cxn modelId="{CFA81786-B748-48AF-9BFF-282DDBA00D8C}" srcId="{4912FC0A-C24F-404E-A0F7-42F309206DF3}" destId="{45A05D77-9081-4709-A301-ED1670679511}" srcOrd="0" destOrd="0" parTransId="{D71044DB-2B70-4F4E-80BE-2774EFE23D9B}" sibTransId="{6E62E6EC-8AE2-4AF1-A2B3-4B2DFA7C2E76}"/>
    <dgm:cxn modelId="{B8EC7589-404B-4E59-AB91-A50654D4E0A1}" type="presOf" srcId="{26B039C9-4E13-4463-9C35-681A3ADA2ED4}" destId="{24349B9E-7679-48F3-8C1B-516E244933D3}" srcOrd="0" destOrd="0" presId="urn:microsoft.com/office/officeart/2005/8/layout/orgChart1"/>
    <dgm:cxn modelId="{89FA4D95-4C56-460D-8911-7ED693DF8256}" srcId="{1E1F23DD-C042-4219-9C9C-280CD91B28AC}" destId="{131B696B-5ADE-43C6-AA8A-2BFD36522445}" srcOrd="0" destOrd="0" parTransId="{92213584-4208-4165-B72E-03559A3E37D5}" sibTransId="{C5AA6F92-6248-4027-9030-326B000788C7}"/>
    <dgm:cxn modelId="{932B10C5-D970-4BBC-9D1B-06D69CA4AB4C}" type="presOf" srcId="{26B039C9-4E13-4463-9C35-681A3ADA2ED4}" destId="{00998848-0883-4A30-8D28-291E7D75C6FB}" srcOrd="1" destOrd="0" presId="urn:microsoft.com/office/officeart/2005/8/layout/orgChart1"/>
    <dgm:cxn modelId="{444F91FC-5D2F-49C4-A718-930058785EA8}" type="presOf" srcId="{45A05D77-9081-4709-A301-ED1670679511}" destId="{00DD5ACD-371A-4729-B992-E39098DC1F1D}" srcOrd="0" destOrd="0" presId="urn:microsoft.com/office/officeart/2005/8/layout/orgChart1"/>
    <dgm:cxn modelId="{9DD2F9FF-E2CD-4F68-B3FC-B4DFA8F8A2B7}" type="presOf" srcId="{B32D85E1-CE23-49B3-9264-73DD3614E349}" destId="{B74BCAB8-0EA7-42E6-9BEE-11398D7C6C3B}" srcOrd="0" destOrd="0" presId="urn:microsoft.com/office/officeart/2005/8/layout/orgChart1"/>
    <dgm:cxn modelId="{B050E4F9-33AB-4C2B-89C6-E132969AA8E5}" type="presParOf" srcId="{1CA79E3D-2962-42C0-8C9A-1398AB3AA113}" destId="{50A395C4-0E4D-4059-9682-15130E95B087}" srcOrd="0" destOrd="0" presId="urn:microsoft.com/office/officeart/2005/8/layout/orgChart1"/>
    <dgm:cxn modelId="{E38FAAF4-D4D2-4F1E-B4FB-5D27171B603D}" type="presParOf" srcId="{50A395C4-0E4D-4059-9682-15130E95B087}" destId="{CD8864FD-C9B2-494A-88EB-9FDC63761633}" srcOrd="0" destOrd="0" presId="urn:microsoft.com/office/officeart/2005/8/layout/orgChart1"/>
    <dgm:cxn modelId="{6F79A6E2-430A-43B0-862B-4A12A82344D6}" type="presParOf" srcId="{CD8864FD-C9B2-494A-88EB-9FDC63761633}" destId="{00DD5ACD-371A-4729-B992-E39098DC1F1D}" srcOrd="0" destOrd="0" presId="urn:microsoft.com/office/officeart/2005/8/layout/orgChart1"/>
    <dgm:cxn modelId="{60C16BC3-9CF8-424A-B9B7-1060C667A4E4}" type="presParOf" srcId="{CD8864FD-C9B2-494A-88EB-9FDC63761633}" destId="{7EFA7AA0-0092-48D0-9439-0EB32D25F1C0}" srcOrd="1" destOrd="0" presId="urn:microsoft.com/office/officeart/2005/8/layout/orgChart1"/>
    <dgm:cxn modelId="{7711B140-B0E7-4290-B18D-09CE5FFEB8CA}" type="presParOf" srcId="{50A395C4-0E4D-4059-9682-15130E95B087}" destId="{C3A3393F-F860-4BD0-878D-21DC2B2B037E}" srcOrd="1" destOrd="0" presId="urn:microsoft.com/office/officeart/2005/8/layout/orgChart1"/>
    <dgm:cxn modelId="{78EE2E96-6F97-44ED-A770-289B286AC85A}" type="presParOf" srcId="{C3A3393F-F860-4BD0-878D-21DC2B2B037E}" destId="{FF99C2F2-CD21-4313-9634-001389A43FB9}" srcOrd="0" destOrd="0" presId="urn:microsoft.com/office/officeart/2005/8/layout/orgChart1"/>
    <dgm:cxn modelId="{050FA475-0AC7-4C8E-B5AE-4B8643CE2773}" type="presParOf" srcId="{C3A3393F-F860-4BD0-878D-21DC2B2B037E}" destId="{733B6E01-64FA-4661-B6CC-24705DC5A668}" srcOrd="1" destOrd="0" presId="urn:microsoft.com/office/officeart/2005/8/layout/orgChart1"/>
    <dgm:cxn modelId="{0229DE74-2355-484A-90EE-4948563EC61F}" type="presParOf" srcId="{733B6E01-64FA-4661-B6CC-24705DC5A668}" destId="{39F62395-B5DA-4B80-989D-00F6B58952E5}" srcOrd="0" destOrd="0" presId="urn:microsoft.com/office/officeart/2005/8/layout/orgChart1"/>
    <dgm:cxn modelId="{AC6DDEC9-CC8E-4BAA-9550-B1671398B497}" type="presParOf" srcId="{39F62395-B5DA-4B80-989D-00F6B58952E5}" destId="{4C255BB0-1E6B-41BD-A9B3-29EA7F5693FC}" srcOrd="0" destOrd="0" presId="urn:microsoft.com/office/officeart/2005/8/layout/orgChart1"/>
    <dgm:cxn modelId="{30B82543-D0B9-4F9B-A285-63E7B82A776C}" type="presParOf" srcId="{39F62395-B5DA-4B80-989D-00F6B58952E5}" destId="{BA70270E-585D-4A22-B309-A104DFB9AC6E}" srcOrd="1" destOrd="0" presId="urn:microsoft.com/office/officeart/2005/8/layout/orgChart1"/>
    <dgm:cxn modelId="{E8017781-1874-4B67-ABDC-F35920793A87}" type="presParOf" srcId="{733B6E01-64FA-4661-B6CC-24705DC5A668}" destId="{18BCA5D3-DEFD-454D-9E82-F7030D92C3BC}" srcOrd="1" destOrd="0" presId="urn:microsoft.com/office/officeart/2005/8/layout/orgChart1"/>
    <dgm:cxn modelId="{C2D4DB42-A1B2-41AC-BD93-CF85E8E0E8A5}" type="presParOf" srcId="{18BCA5D3-DEFD-454D-9E82-F7030D92C3BC}" destId="{00854E58-BD01-4E9A-BFE3-E2B249DCDE15}" srcOrd="0" destOrd="0" presId="urn:microsoft.com/office/officeart/2005/8/layout/orgChart1"/>
    <dgm:cxn modelId="{044B52A0-B9D3-401B-960A-84118E627BA4}" type="presParOf" srcId="{18BCA5D3-DEFD-454D-9E82-F7030D92C3BC}" destId="{25BA82E1-1F11-4CF6-9A90-DED10EB306EB}" srcOrd="1" destOrd="0" presId="urn:microsoft.com/office/officeart/2005/8/layout/orgChart1"/>
    <dgm:cxn modelId="{6E6B095B-A120-4B7E-9D8B-C85C9158C2D4}" type="presParOf" srcId="{25BA82E1-1F11-4CF6-9A90-DED10EB306EB}" destId="{74285F4B-170D-4234-B302-97D2D85ED42B}" srcOrd="0" destOrd="0" presId="urn:microsoft.com/office/officeart/2005/8/layout/orgChart1"/>
    <dgm:cxn modelId="{DD7F45B8-1B96-4855-AEF7-5B0DD52EAE23}" type="presParOf" srcId="{74285F4B-170D-4234-B302-97D2D85ED42B}" destId="{CC3C5B9F-7C7E-48D7-BEFA-F5C8A50EDB1F}" srcOrd="0" destOrd="0" presId="urn:microsoft.com/office/officeart/2005/8/layout/orgChart1"/>
    <dgm:cxn modelId="{8C5D70E2-D39D-43F6-9CEE-F71CFE872221}" type="presParOf" srcId="{74285F4B-170D-4234-B302-97D2D85ED42B}" destId="{281631E6-A6A3-48C9-A5CC-00F3633E648A}" srcOrd="1" destOrd="0" presId="urn:microsoft.com/office/officeart/2005/8/layout/orgChart1"/>
    <dgm:cxn modelId="{75152687-3879-4B9A-9AF6-B383180728C9}" type="presParOf" srcId="{25BA82E1-1F11-4CF6-9A90-DED10EB306EB}" destId="{B1F61199-2921-48EB-8C47-A0C3870E0EFF}" srcOrd="1" destOrd="0" presId="urn:microsoft.com/office/officeart/2005/8/layout/orgChart1"/>
    <dgm:cxn modelId="{80C611D7-37A0-4EE8-A7C9-0064D590F887}" type="presParOf" srcId="{25BA82E1-1F11-4CF6-9A90-DED10EB306EB}" destId="{49D63E4A-7EB2-4303-A910-260994226B24}" srcOrd="2" destOrd="0" presId="urn:microsoft.com/office/officeart/2005/8/layout/orgChart1"/>
    <dgm:cxn modelId="{CA449D3A-8000-441E-8EBF-7E6E81EFE1E0}" type="presParOf" srcId="{733B6E01-64FA-4661-B6CC-24705DC5A668}" destId="{1ACB6A03-D727-4A7C-AFBE-AA136F42B5FF}" srcOrd="2" destOrd="0" presId="urn:microsoft.com/office/officeart/2005/8/layout/orgChart1"/>
    <dgm:cxn modelId="{2104DC5F-ED71-4903-9644-BDC025BCC049}" type="presParOf" srcId="{C3A3393F-F860-4BD0-878D-21DC2B2B037E}" destId="{79A44E13-0693-4EF4-ADC9-07A7A193F52E}" srcOrd="2" destOrd="0" presId="urn:microsoft.com/office/officeart/2005/8/layout/orgChart1"/>
    <dgm:cxn modelId="{B37C7E97-23AE-42E9-A894-EDD83ADA1FFB}" type="presParOf" srcId="{C3A3393F-F860-4BD0-878D-21DC2B2B037E}" destId="{F19A08F4-B90B-4173-BA70-DFE8A572420E}" srcOrd="3" destOrd="0" presId="urn:microsoft.com/office/officeart/2005/8/layout/orgChart1"/>
    <dgm:cxn modelId="{DD58F6AF-97A6-44CE-8237-5AE46EB35642}" type="presParOf" srcId="{F19A08F4-B90B-4173-BA70-DFE8A572420E}" destId="{08E805BA-5AFC-4EA9-BBEB-1FA11E4A5419}" srcOrd="0" destOrd="0" presId="urn:microsoft.com/office/officeart/2005/8/layout/orgChart1"/>
    <dgm:cxn modelId="{B7553517-EC50-435E-9F79-B15F69BD78B7}" type="presParOf" srcId="{08E805BA-5AFC-4EA9-BBEB-1FA11E4A5419}" destId="{24349B9E-7679-48F3-8C1B-516E244933D3}" srcOrd="0" destOrd="0" presId="urn:microsoft.com/office/officeart/2005/8/layout/orgChart1"/>
    <dgm:cxn modelId="{B0CB24F5-A7A4-4794-9CD0-D6C05769C1F4}" type="presParOf" srcId="{08E805BA-5AFC-4EA9-BBEB-1FA11E4A5419}" destId="{00998848-0883-4A30-8D28-291E7D75C6FB}" srcOrd="1" destOrd="0" presId="urn:microsoft.com/office/officeart/2005/8/layout/orgChart1"/>
    <dgm:cxn modelId="{0F066603-60A4-4ED4-8B14-2DB80BBFB2C1}" type="presParOf" srcId="{F19A08F4-B90B-4173-BA70-DFE8A572420E}" destId="{45A93E4F-2C9E-47CD-9578-C6A168439A3A}" srcOrd="1" destOrd="0" presId="urn:microsoft.com/office/officeart/2005/8/layout/orgChart1"/>
    <dgm:cxn modelId="{7A26805D-3962-4B5E-8FE9-9049E1E87140}" type="presParOf" srcId="{45A93E4F-2C9E-47CD-9578-C6A168439A3A}" destId="{B74BCAB8-0EA7-42E6-9BEE-11398D7C6C3B}" srcOrd="0" destOrd="0" presId="urn:microsoft.com/office/officeart/2005/8/layout/orgChart1"/>
    <dgm:cxn modelId="{4CD25B3D-CD40-41F2-AC60-A0A10B7431B0}" type="presParOf" srcId="{45A93E4F-2C9E-47CD-9578-C6A168439A3A}" destId="{1DF21838-ABDA-41D8-AB77-2E4520A0D3ED}" srcOrd="1" destOrd="0" presId="urn:microsoft.com/office/officeart/2005/8/layout/orgChart1"/>
    <dgm:cxn modelId="{806E2CAD-397C-4008-8474-302A54771391}" type="presParOf" srcId="{1DF21838-ABDA-41D8-AB77-2E4520A0D3ED}" destId="{D0F9AC67-6F8F-41E4-BB7B-B76DA67C4080}" srcOrd="0" destOrd="0" presId="urn:microsoft.com/office/officeart/2005/8/layout/orgChart1"/>
    <dgm:cxn modelId="{DEDB1516-20AC-4AF1-BF94-9B425E34D68C}" type="presParOf" srcId="{D0F9AC67-6F8F-41E4-BB7B-B76DA67C4080}" destId="{64E85D38-C8F4-45A8-A4FB-7B00B79166F0}" srcOrd="0" destOrd="0" presId="urn:microsoft.com/office/officeart/2005/8/layout/orgChart1"/>
    <dgm:cxn modelId="{BDEC5C30-49AC-4CB0-8F0E-3E986EB1F586}" type="presParOf" srcId="{D0F9AC67-6F8F-41E4-BB7B-B76DA67C4080}" destId="{0CF0A423-816F-4B5D-83EE-9FAACC09906A}" srcOrd="1" destOrd="0" presId="urn:microsoft.com/office/officeart/2005/8/layout/orgChart1"/>
    <dgm:cxn modelId="{75CB75B9-3EF2-48A1-86D0-372C17A40954}" type="presParOf" srcId="{1DF21838-ABDA-41D8-AB77-2E4520A0D3ED}" destId="{5BC40D90-9A2A-46B6-A3E4-A063ED42B522}" srcOrd="1" destOrd="0" presId="urn:microsoft.com/office/officeart/2005/8/layout/orgChart1"/>
    <dgm:cxn modelId="{40D647B1-B52B-4512-9F91-8F2D05358811}" type="presParOf" srcId="{1DF21838-ABDA-41D8-AB77-2E4520A0D3ED}" destId="{EB8BEB60-FF6F-44C1-9155-C9434133A065}" srcOrd="2" destOrd="0" presId="urn:microsoft.com/office/officeart/2005/8/layout/orgChart1"/>
    <dgm:cxn modelId="{8605BA0F-A16F-481C-B54C-08F846808755}" type="presParOf" srcId="{F19A08F4-B90B-4173-BA70-DFE8A572420E}" destId="{7CB973D3-9989-46AC-A626-95B627260AFD}" srcOrd="2" destOrd="0" presId="urn:microsoft.com/office/officeart/2005/8/layout/orgChart1"/>
    <dgm:cxn modelId="{C037E691-BAA3-4E80-83D0-9AE2D30BE9E9}" type="presParOf" srcId="{50A395C4-0E4D-4059-9682-15130E95B087}" destId="{D3B75623-7730-4849-B266-8F96DE74846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2240EE-AA92-4ED4-8AD9-9B9FB566383A}" type="doc">
      <dgm:prSet loTypeId="urn:microsoft.com/office/officeart/2005/8/layout/hierarchy3" loCatId="list" qsTypeId="urn:microsoft.com/office/officeart/2005/8/quickstyle/3d2" qsCatId="3D" csTypeId="urn:microsoft.com/office/officeart/2005/8/colors/accent1_5" csCatId="accent1" phldr="1"/>
      <dgm:spPr/>
      <dgm:t>
        <a:bodyPr/>
        <a:lstStyle/>
        <a:p>
          <a:endParaRPr lang="en-US"/>
        </a:p>
      </dgm:t>
    </dgm:pt>
    <dgm:pt modelId="{D8C0EB12-2BEE-4E57-ADB5-74CCFFDB9151}">
      <dgm:prSet phldrT="[Text]" custT="1">
        <dgm:style>
          <a:lnRef idx="3">
            <a:schemeClr val="lt1"/>
          </a:lnRef>
          <a:fillRef idx="1">
            <a:schemeClr val="accent1"/>
          </a:fillRef>
          <a:effectRef idx="1">
            <a:schemeClr val="accent1"/>
          </a:effectRef>
          <a:fontRef idx="minor">
            <a:schemeClr val="lt1"/>
          </a:fontRef>
        </dgm:style>
      </dgm:prSet>
      <dgm:spPr>
        <a:ln/>
      </dgm:spPr>
      <dgm:t>
        <a:bodyPr/>
        <a:lstStyle/>
        <a:p>
          <a:r>
            <a:rPr lang="en-US" sz="2800" b="1" dirty="0"/>
            <a:t>Competent</a:t>
          </a:r>
        </a:p>
      </dgm:t>
    </dgm:pt>
    <dgm:pt modelId="{CE7FC174-8AD8-4DC5-824B-A09EC541DC6F}" type="parTrans" cxnId="{24A5024C-AA03-45CB-A035-B4625133BEDC}">
      <dgm:prSet/>
      <dgm:spPr/>
      <dgm:t>
        <a:bodyPr/>
        <a:lstStyle/>
        <a:p>
          <a:endParaRPr lang="en-US"/>
        </a:p>
      </dgm:t>
    </dgm:pt>
    <dgm:pt modelId="{3BD1FFD2-FE6B-464D-8C88-892038AC9C4E}" type="sibTrans" cxnId="{24A5024C-AA03-45CB-A035-B4625133BEDC}">
      <dgm:prSet/>
      <dgm:spPr/>
      <dgm:t>
        <a:bodyPr/>
        <a:lstStyle/>
        <a:p>
          <a:endParaRPr lang="en-US"/>
        </a:p>
      </dgm:t>
    </dgm:pt>
    <dgm:pt modelId="{54F9B4B8-539B-463A-B7B6-30D321D00FB5}">
      <dgm:prSet phldrT="[Text]" custT="1">
        <dgm:style>
          <a:lnRef idx="3">
            <a:schemeClr val="lt1"/>
          </a:lnRef>
          <a:fillRef idx="1">
            <a:schemeClr val="accent4"/>
          </a:fillRef>
          <a:effectRef idx="1">
            <a:schemeClr val="accent4"/>
          </a:effectRef>
          <a:fontRef idx="minor">
            <a:schemeClr val="lt1"/>
          </a:fontRef>
        </dgm:style>
      </dgm:prSet>
      <dgm:spPr>
        <a:ln/>
      </dgm:spPr>
      <dgm:t>
        <a:bodyPr/>
        <a:lstStyle/>
        <a:p>
          <a:pPr algn="ctr"/>
          <a:r>
            <a:rPr kumimoji="0" lang="en-ZA" sz="2400" dirty="0">
              <a:solidFill>
                <a:schemeClr val="bg1"/>
              </a:solidFill>
              <a:effectLst/>
              <a:latin typeface="Calibri" panose="020F0502020204030204" pitchFamily="34" charset="0"/>
              <a:ea typeface="+mn-ea"/>
              <a:cs typeface="+mn-cs"/>
            </a:rPr>
            <a:t>Ability to perform  task, action or function successfully</a:t>
          </a:r>
          <a:endParaRPr lang="en-US" sz="2400" dirty="0">
            <a:solidFill>
              <a:schemeClr val="bg1"/>
            </a:solidFill>
          </a:endParaRPr>
        </a:p>
      </dgm:t>
    </dgm:pt>
    <dgm:pt modelId="{1B1E88D3-988D-4436-A148-0D01B717E27E}" type="parTrans" cxnId="{08BDF0B1-5DA2-4284-9347-B027E0D2D5D5}">
      <dgm:prSet/>
      <dgm:spPr/>
      <dgm:t>
        <a:bodyPr/>
        <a:lstStyle/>
        <a:p>
          <a:endParaRPr lang="en-US"/>
        </a:p>
      </dgm:t>
    </dgm:pt>
    <dgm:pt modelId="{4BBD1D94-9D32-4484-95ED-BFAC0FB51E68}" type="sibTrans" cxnId="{08BDF0B1-5DA2-4284-9347-B027E0D2D5D5}">
      <dgm:prSet/>
      <dgm:spPr/>
      <dgm:t>
        <a:bodyPr/>
        <a:lstStyle/>
        <a:p>
          <a:endParaRPr lang="en-US"/>
        </a:p>
      </dgm:t>
    </dgm:pt>
    <dgm:pt modelId="{7AB0807A-8F9A-4609-8C2C-D7EC4B92C7E6}">
      <dgm:prSet phldrT="[Text]" custT="1">
        <dgm:style>
          <a:lnRef idx="3">
            <a:schemeClr val="lt1"/>
          </a:lnRef>
          <a:fillRef idx="1">
            <a:schemeClr val="accent6"/>
          </a:fillRef>
          <a:effectRef idx="1">
            <a:schemeClr val="accent6"/>
          </a:effectRef>
          <a:fontRef idx="minor">
            <a:schemeClr val="lt1"/>
          </a:fontRef>
        </dgm:style>
      </dgm:prSet>
      <dgm:spPr>
        <a:ln/>
      </dgm:spPr>
      <dgm:t>
        <a:bodyPr/>
        <a:lstStyle/>
        <a:p>
          <a:pPr algn="ctr"/>
          <a:r>
            <a:rPr kumimoji="0" lang="en-ZA" sz="2400" dirty="0">
              <a:effectLst/>
              <a:latin typeface="Calibri" panose="020F0502020204030204" pitchFamily="34" charset="0"/>
              <a:ea typeface="+mn-ea"/>
              <a:cs typeface="+mn-cs"/>
            </a:rPr>
            <a:t>Certificate  issued and credits awarded</a:t>
          </a:r>
          <a:endParaRPr kumimoji="0" lang="en-US" sz="2400" dirty="0">
            <a:effectLst/>
            <a:latin typeface="Calibri" panose="020F0502020204030204" pitchFamily="34" charset="0"/>
            <a:ea typeface="+mn-ea"/>
            <a:cs typeface="+mn-cs"/>
          </a:endParaRPr>
        </a:p>
      </dgm:t>
    </dgm:pt>
    <dgm:pt modelId="{7BC72181-087A-4586-AFB7-142E1F2088CD}" type="parTrans" cxnId="{CC0E2E16-B527-4C3C-A6A1-2C2DA4B9A498}">
      <dgm:prSet/>
      <dgm:spPr/>
      <dgm:t>
        <a:bodyPr/>
        <a:lstStyle/>
        <a:p>
          <a:endParaRPr lang="en-US"/>
        </a:p>
      </dgm:t>
    </dgm:pt>
    <dgm:pt modelId="{B231B704-0FC5-4CF7-9DBA-AB779BC5D658}" type="sibTrans" cxnId="{CC0E2E16-B527-4C3C-A6A1-2C2DA4B9A498}">
      <dgm:prSet/>
      <dgm:spPr/>
      <dgm:t>
        <a:bodyPr/>
        <a:lstStyle/>
        <a:p>
          <a:endParaRPr lang="en-US"/>
        </a:p>
      </dgm:t>
    </dgm:pt>
    <dgm:pt modelId="{EFAE4652-5489-4792-B8F1-0CE32FD278F2}">
      <dgm:prSet phldrT="[Text]" custT="1">
        <dgm:style>
          <a:lnRef idx="3">
            <a:schemeClr val="lt1"/>
          </a:lnRef>
          <a:fillRef idx="1">
            <a:schemeClr val="accent1"/>
          </a:fillRef>
          <a:effectRef idx="1">
            <a:schemeClr val="accent1"/>
          </a:effectRef>
          <a:fontRef idx="minor">
            <a:schemeClr val="lt1"/>
          </a:fontRef>
        </dgm:style>
      </dgm:prSet>
      <dgm:spPr>
        <a:ln/>
      </dgm:spPr>
      <dgm:t>
        <a:bodyPr/>
        <a:lstStyle/>
        <a:p>
          <a:r>
            <a:rPr lang="en-US" sz="2800" b="1" dirty="0"/>
            <a:t>Not Yet Competent</a:t>
          </a:r>
        </a:p>
      </dgm:t>
    </dgm:pt>
    <dgm:pt modelId="{8B1EE7B5-BBF0-49EB-A327-A85A1D74F427}" type="parTrans" cxnId="{2A4B9556-DFC7-499A-82F2-DDAC704609B1}">
      <dgm:prSet/>
      <dgm:spPr/>
      <dgm:t>
        <a:bodyPr/>
        <a:lstStyle/>
        <a:p>
          <a:endParaRPr lang="en-US"/>
        </a:p>
      </dgm:t>
    </dgm:pt>
    <dgm:pt modelId="{93A535EA-357A-45B2-8AC0-0198981B9028}" type="sibTrans" cxnId="{2A4B9556-DFC7-499A-82F2-DDAC704609B1}">
      <dgm:prSet/>
      <dgm:spPr/>
      <dgm:t>
        <a:bodyPr/>
        <a:lstStyle/>
        <a:p>
          <a:endParaRPr lang="en-US"/>
        </a:p>
      </dgm:t>
    </dgm:pt>
    <dgm:pt modelId="{C03CB1F4-7F17-4518-AF8A-CC898C565749}">
      <dgm:prSet phldrT="[Text]" custT="1">
        <dgm:style>
          <a:lnRef idx="3">
            <a:schemeClr val="lt1"/>
          </a:lnRef>
          <a:fillRef idx="1">
            <a:schemeClr val="accent5"/>
          </a:fillRef>
          <a:effectRef idx="1">
            <a:schemeClr val="accent5"/>
          </a:effectRef>
          <a:fontRef idx="minor">
            <a:schemeClr val="lt1"/>
          </a:fontRef>
        </dgm:style>
      </dgm:prSet>
      <dgm:spPr>
        <a:ln/>
      </dgm:spPr>
      <dgm:t>
        <a:bodyPr/>
        <a:lstStyle/>
        <a:p>
          <a:r>
            <a:rPr kumimoji="0" lang="en-ZA" sz="2400" dirty="0">
              <a:solidFill>
                <a:schemeClr val="bg1"/>
              </a:solidFill>
              <a:effectLst/>
              <a:latin typeface="Calibri" panose="020F0502020204030204" pitchFamily="34" charset="0"/>
              <a:ea typeface="+mn-ea"/>
              <a:cs typeface="+mn-cs"/>
            </a:rPr>
            <a:t>Not successful yet </a:t>
          </a:r>
          <a:endParaRPr lang="en-US" sz="2400" dirty="0">
            <a:solidFill>
              <a:schemeClr val="bg1"/>
            </a:solidFill>
          </a:endParaRPr>
        </a:p>
      </dgm:t>
    </dgm:pt>
    <dgm:pt modelId="{80756A21-35ED-4CD4-8EAB-32A04926BD9D}" type="parTrans" cxnId="{8B1CD91B-A259-4523-80B9-4E8BD22D2CF5}">
      <dgm:prSet/>
      <dgm:spPr/>
      <dgm:t>
        <a:bodyPr/>
        <a:lstStyle/>
        <a:p>
          <a:endParaRPr lang="en-US"/>
        </a:p>
      </dgm:t>
    </dgm:pt>
    <dgm:pt modelId="{B3E6741A-7221-43E6-A44C-5937A7D515A1}" type="sibTrans" cxnId="{8B1CD91B-A259-4523-80B9-4E8BD22D2CF5}">
      <dgm:prSet/>
      <dgm:spPr/>
      <dgm:t>
        <a:bodyPr/>
        <a:lstStyle/>
        <a:p>
          <a:endParaRPr lang="en-US"/>
        </a:p>
      </dgm:t>
    </dgm:pt>
    <dgm:pt modelId="{7C351A2C-1931-40B8-9409-6896FB54BC6B}">
      <dgm:prSet custT="1">
        <dgm:style>
          <a:lnRef idx="3">
            <a:schemeClr val="lt1"/>
          </a:lnRef>
          <a:fillRef idx="1">
            <a:schemeClr val="accent6"/>
          </a:fillRef>
          <a:effectRef idx="1">
            <a:schemeClr val="accent6"/>
          </a:effectRef>
          <a:fontRef idx="minor">
            <a:schemeClr val="lt1"/>
          </a:fontRef>
        </dgm:style>
      </dgm:prSet>
      <dgm:spPr>
        <a:ln/>
      </dgm:spPr>
      <dgm:t>
        <a:bodyPr/>
        <a:lstStyle/>
        <a:p>
          <a:r>
            <a:rPr kumimoji="0" lang="en-ZA" sz="2400" dirty="0">
              <a:effectLst/>
              <a:latin typeface="Calibri" panose="020F0502020204030204" pitchFamily="34" charset="0"/>
              <a:ea typeface="+mn-ea"/>
              <a:cs typeface="+mn-cs"/>
            </a:rPr>
            <a:t>Opportunities to remediate  to address gaps</a:t>
          </a:r>
          <a:endParaRPr lang="en-US" sz="2400" dirty="0"/>
        </a:p>
      </dgm:t>
    </dgm:pt>
    <dgm:pt modelId="{0CD85615-DCA1-494E-9E6C-2A5F5BBC78C6}" type="parTrans" cxnId="{8DAFB877-2356-42DF-BD60-04BE67C191D1}">
      <dgm:prSet/>
      <dgm:spPr/>
      <dgm:t>
        <a:bodyPr/>
        <a:lstStyle/>
        <a:p>
          <a:endParaRPr lang="en-US"/>
        </a:p>
      </dgm:t>
    </dgm:pt>
    <dgm:pt modelId="{BDF1A5AE-3AE0-4A58-95A4-B568ABE37845}" type="sibTrans" cxnId="{8DAFB877-2356-42DF-BD60-04BE67C191D1}">
      <dgm:prSet/>
      <dgm:spPr/>
      <dgm:t>
        <a:bodyPr/>
        <a:lstStyle/>
        <a:p>
          <a:endParaRPr lang="en-US"/>
        </a:p>
      </dgm:t>
    </dgm:pt>
    <dgm:pt modelId="{924D2391-0E92-4FED-9C83-BF3AA5750AE1}" type="pres">
      <dgm:prSet presAssocID="{E82240EE-AA92-4ED4-8AD9-9B9FB566383A}" presName="diagram" presStyleCnt="0">
        <dgm:presLayoutVars>
          <dgm:chPref val="1"/>
          <dgm:dir/>
          <dgm:animOne val="branch"/>
          <dgm:animLvl val="lvl"/>
          <dgm:resizeHandles/>
        </dgm:presLayoutVars>
      </dgm:prSet>
      <dgm:spPr/>
    </dgm:pt>
    <dgm:pt modelId="{09BDC52F-05B3-4748-A327-B830559F3285}" type="pres">
      <dgm:prSet presAssocID="{D8C0EB12-2BEE-4E57-ADB5-74CCFFDB9151}" presName="root" presStyleCnt="0"/>
      <dgm:spPr/>
    </dgm:pt>
    <dgm:pt modelId="{0310231E-9E7A-4E70-8EC4-B0E9620A714C}" type="pres">
      <dgm:prSet presAssocID="{D8C0EB12-2BEE-4E57-ADB5-74CCFFDB9151}" presName="rootComposite" presStyleCnt="0"/>
      <dgm:spPr/>
    </dgm:pt>
    <dgm:pt modelId="{4C30E907-9459-4BCE-9CEE-D50CA8E25CB3}" type="pres">
      <dgm:prSet presAssocID="{D8C0EB12-2BEE-4E57-ADB5-74CCFFDB9151}" presName="rootText" presStyleLbl="node1" presStyleIdx="0" presStyleCnt="2" custLinFactNeighborX="-44132"/>
      <dgm:spPr/>
    </dgm:pt>
    <dgm:pt modelId="{681624F5-0C14-4AA2-8F41-9C06658E6BBF}" type="pres">
      <dgm:prSet presAssocID="{D8C0EB12-2BEE-4E57-ADB5-74CCFFDB9151}" presName="rootConnector" presStyleLbl="node1" presStyleIdx="0" presStyleCnt="2"/>
      <dgm:spPr/>
    </dgm:pt>
    <dgm:pt modelId="{0D4B9C10-CAF6-4559-AA56-CB76D840B27E}" type="pres">
      <dgm:prSet presAssocID="{D8C0EB12-2BEE-4E57-ADB5-74CCFFDB9151}" presName="childShape" presStyleCnt="0"/>
      <dgm:spPr/>
    </dgm:pt>
    <dgm:pt modelId="{411840A0-FE1C-4D59-9ED4-67B2E7F68839}" type="pres">
      <dgm:prSet presAssocID="{1B1E88D3-988D-4436-A148-0D01B717E27E}" presName="Name13" presStyleLbl="parChTrans1D2" presStyleIdx="0" presStyleCnt="4"/>
      <dgm:spPr/>
    </dgm:pt>
    <dgm:pt modelId="{226821CC-D27B-4EF3-A2C7-C4B85FB42DF7}" type="pres">
      <dgm:prSet presAssocID="{54F9B4B8-539B-463A-B7B6-30D321D00FB5}" presName="childText" presStyleLbl="bgAcc1" presStyleIdx="0" presStyleCnt="4" custScaleX="159725" custScaleY="110000" custLinFactNeighborX="-52184">
        <dgm:presLayoutVars>
          <dgm:bulletEnabled val="1"/>
        </dgm:presLayoutVars>
      </dgm:prSet>
      <dgm:spPr/>
    </dgm:pt>
    <dgm:pt modelId="{68B5D3B7-AC34-4DC8-BBA6-0AE75D13CF4B}" type="pres">
      <dgm:prSet presAssocID="{7BC72181-087A-4586-AFB7-142E1F2088CD}" presName="Name13" presStyleLbl="parChTrans1D2" presStyleIdx="1" presStyleCnt="4"/>
      <dgm:spPr/>
    </dgm:pt>
    <dgm:pt modelId="{BFD4CC16-C250-4D92-BA93-50331FC780EC}" type="pres">
      <dgm:prSet presAssocID="{7AB0807A-8F9A-4609-8C2C-D7EC4B92C7E6}" presName="childText" presStyleLbl="bgAcc1" presStyleIdx="1" presStyleCnt="4" custScaleX="160293" custScaleY="110000" custLinFactNeighborX="-52184">
        <dgm:presLayoutVars>
          <dgm:bulletEnabled val="1"/>
        </dgm:presLayoutVars>
      </dgm:prSet>
      <dgm:spPr/>
    </dgm:pt>
    <dgm:pt modelId="{4C57C817-16D4-48D1-A890-1D4C1D4980F0}" type="pres">
      <dgm:prSet presAssocID="{EFAE4652-5489-4792-B8F1-0CE32FD278F2}" presName="root" presStyleCnt="0"/>
      <dgm:spPr/>
    </dgm:pt>
    <dgm:pt modelId="{1F39DF84-750F-4FD7-98A9-4732194DEB8C}" type="pres">
      <dgm:prSet presAssocID="{EFAE4652-5489-4792-B8F1-0CE32FD278F2}" presName="rootComposite" presStyleCnt="0"/>
      <dgm:spPr/>
    </dgm:pt>
    <dgm:pt modelId="{0A1306EE-F29D-4CB0-ADDD-B4821031F774}" type="pres">
      <dgm:prSet presAssocID="{EFAE4652-5489-4792-B8F1-0CE32FD278F2}" presName="rootText" presStyleLbl="node1" presStyleIdx="1" presStyleCnt="2"/>
      <dgm:spPr/>
    </dgm:pt>
    <dgm:pt modelId="{092706B3-A5AF-477B-9BDB-68772B7A4499}" type="pres">
      <dgm:prSet presAssocID="{EFAE4652-5489-4792-B8F1-0CE32FD278F2}" presName="rootConnector" presStyleLbl="node1" presStyleIdx="1" presStyleCnt="2"/>
      <dgm:spPr/>
    </dgm:pt>
    <dgm:pt modelId="{CA4CE5BE-77AE-4CE6-8489-7448C55E75BB}" type="pres">
      <dgm:prSet presAssocID="{EFAE4652-5489-4792-B8F1-0CE32FD278F2}" presName="childShape" presStyleCnt="0"/>
      <dgm:spPr/>
    </dgm:pt>
    <dgm:pt modelId="{54192DF2-418F-433E-B8ED-736FF77E592E}" type="pres">
      <dgm:prSet presAssocID="{80756A21-35ED-4CD4-8EAB-32A04926BD9D}" presName="Name13" presStyleLbl="parChTrans1D2" presStyleIdx="2" presStyleCnt="4"/>
      <dgm:spPr/>
    </dgm:pt>
    <dgm:pt modelId="{8A02A319-79FC-40F8-A440-382EDF75D5E4}" type="pres">
      <dgm:prSet presAssocID="{C03CB1F4-7F17-4518-AF8A-CC898C565749}" presName="childText" presStyleLbl="bgAcc1" presStyleIdx="2" presStyleCnt="4" custScaleX="142712" custScaleY="110000" custLinFactNeighborX="164" custLinFactNeighborY="2424">
        <dgm:presLayoutVars>
          <dgm:bulletEnabled val="1"/>
        </dgm:presLayoutVars>
      </dgm:prSet>
      <dgm:spPr/>
    </dgm:pt>
    <dgm:pt modelId="{1D988BA5-7718-4C89-8B8F-3CE438A09815}" type="pres">
      <dgm:prSet presAssocID="{0CD85615-DCA1-494E-9E6C-2A5F5BBC78C6}" presName="Name13" presStyleLbl="parChTrans1D2" presStyleIdx="3" presStyleCnt="4"/>
      <dgm:spPr/>
    </dgm:pt>
    <dgm:pt modelId="{C42CA27C-3D85-42D8-BF99-19180EBC3F92}" type="pres">
      <dgm:prSet presAssocID="{7C351A2C-1931-40B8-9409-6896FB54BC6B}" presName="childText" presStyleLbl="bgAcc1" presStyleIdx="3" presStyleCnt="4" custScaleX="143413" custScaleY="110000">
        <dgm:presLayoutVars>
          <dgm:bulletEnabled val="1"/>
        </dgm:presLayoutVars>
      </dgm:prSet>
      <dgm:spPr/>
    </dgm:pt>
  </dgm:ptLst>
  <dgm:cxnLst>
    <dgm:cxn modelId="{CC0E2E16-B527-4C3C-A6A1-2C2DA4B9A498}" srcId="{D8C0EB12-2BEE-4E57-ADB5-74CCFFDB9151}" destId="{7AB0807A-8F9A-4609-8C2C-D7EC4B92C7E6}" srcOrd="1" destOrd="0" parTransId="{7BC72181-087A-4586-AFB7-142E1F2088CD}" sibTransId="{B231B704-0FC5-4CF7-9DBA-AB779BC5D658}"/>
    <dgm:cxn modelId="{8B1CD91B-A259-4523-80B9-4E8BD22D2CF5}" srcId="{EFAE4652-5489-4792-B8F1-0CE32FD278F2}" destId="{C03CB1F4-7F17-4518-AF8A-CC898C565749}" srcOrd="0" destOrd="0" parTransId="{80756A21-35ED-4CD4-8EAB-32A04926BD9D}" sibTransId="{B3E6741A-7221-43E6-A44C-5937A7D515A1}"/>
    <dgm:cxn modelId="{AA16B72F-F188-4EFA-98BC-88E9BCB5C771}" type="presOf" srcId="{D8C0EB12-2BEE-4E57-ADB5-74CCFFDB9151}" destId="{681624F5-0C14-4AA2-8F41-9C06658E6BBF}" srcOrd="1" destOrd="0" presId="urn:microsoft.com/office/officeart/2005/8/layout/hierarchy3"/>
    <dgm:cxn modelId="{30EBF43B-2CF9-4497-A609-EBC0E087F7E0}" type="presOf" srcId="{7C351A2C-1931-40B8-9409-6896FB54BC6B}" destId="{C42CA27C-3D85-42D8-BF99-19180EBC3F92}" srcOrd="0" destOrd="0" presId="urn:microsoft.com/office/officeart/2005/8/layout/hierarchy3"/>
    <dgm:cxn modelId="{8568E849-8F45-4EF1-B01A-BFA718D026E8}" type="presOf" srcId="{0CD85615-DCA1-494E-9E6C-2A5F5BBC78C6}" destId="{1D988BA5-7718-4C89-8B8F-3CE438A09815}" srcOrd="0" destOrd="0" presId="urn:microsoft.com/office/officeart/2005/8/layout/hierarchy3"/>
    <dgm:cxn modelId="{24A5024C-AA03-45CB-A035-B4625133BEDC}" srcId="{E82240EE-AA92-4ED4-8AD9-9B9FB566383A}" destId="{D8C0EB12-2BEE-4E57-ADB5-74CCFFDB9151}" srcOrd="0" destOrd="0" parTransId="{CE7FC174-8AD8-4DC5-824B-A09EC541DC6F}" sibTransId="{3BD1FFD2-FE6B-464D-8C88-892038AC9C4E}"/>
    <dgm:cxn modelId="{26CBD26D-32C3-44CF-832F-5BE754681AC8}" type="presOf" srcId="{E82240EE-AA92-4ED4-8AD9-9B9FB566383A}" destId="{924D2391-0E92-4FED-9C83-BF3AA5750AE1}" srcOrd="0" destOrd="0" presId="urn:microsoft.com/office/officeart/2005/8/layout/hierarchy3"/>
    <dgm:cxn modelId="{9A56A44F-E81F-4FBD-BC30-79F9A141F8B5}" type="presOf" srcId="{80756A21-35ED-4CD4-8EAB-32A04926BD9D}" destId="{54192DF2-418F-433E-B8ED-736FF77E592E}" srcOrd="0" destOrd="0" presId="urn:microsoft.com/office/officeart/2005/8/layout/hierarchy3"/>
    <dgm:cxn modelId="{912FE070-53E4-4D0F-B001-37DE419D4D54}" type="presOf" srcId="{C03CB1F4-7F17-4518-AF8A-CC898C565749}" destId="{8A02A319-79FC-40F8-A440-382EDF75D5E4}" srcOrd="0" destOrd="0" presId="urn:microsoft.com/office/officeart/2005/8/layout/hierarchy3"/>
    <dgm:cxn modelId="{2A4B9556-DFC7-499A-82F2-DDAC704609B1}" srcId="{E82240EE-AA92-4ED4-8AD9-9B9FB566383A}" destId="{EFAE4652-5489-4792-B8F1-0CE32FD278F2}" srcOrd="1" destOrd="0" parTransId="{8B1EE7B5-BBF0-49EB-A327-A85A1D74F427}" sibTransId="{93A535EA-357A-45B2-8AC0-0198981B9028}"/>
    <dgm:cxn modelId="{8DAFB877-2356-42DF-BD60-04BE67C191D1}" srcId="{EFAE4652-5489-4792-B8F1-0CE32FD278F2}" destId="{7C351A2C-1931-40B8-9409-6896FB54BC6B}" srcOrd="1" destOrd="0" parTransId="{0CD85615-DCA1-494E-9E6C-2A5F5BBC78C6}" sibTransId="{BDF1A5AE-3AE0-4A58-95A4-B568ABE37845}"/>
    <dgm:cxn modelId="{57B47298-5ACD-4D05-9502-441F4A5E2B36}" type="presOf" srcId="{7BC72181-087A-4586-AFB7-142E1F2088CD}" destId="{68B5D3B7-AC34-4DC8-BBA6-0AE75D13CF4B}" srcOrd="0" destOrd="0" presId="urn:microsoft.com/office/officeart/2005/8/layout/hierarchy3"/>
    <dgm:cxn modelId="{80B0E69B-5FAF-4A04-B83F-A5B0B8C85DE6}" type="presOf" srcId="{7AB0807A-8F9A-4609-8C2C-D7EC4B92C7E6}" destId="{BFD4CC16-C250-4D92-BA93-50331FC780EC}" srcOrd="0" destOrd="0" presId="urn:microsoft.com/office/officeart/2005/8/layout/hierarchy3"/>
    <dgm:cxn modelId="{D2EBE1AE-440E-4AE0-8B92-85616A2CC76A}" type="presOf" srcId="{54F9B4B8-539B-463A-B7B6-30D321D00FB5}" destId="{226821CC-D27B-4EF3-A2C7-C4B85FB42DF7}" srcOrd="0" destOrd="0" presId="urn:microsoft.com/office/officeart/2005/8/layout/hierarchy3"/>
    <dgm:cxn modelId="{08BDF0B1-5DA2-4284-9347-B027E0D2D5D5}" srcId="{D8C0EB12-2BEE-4E57-ADB5-74CCFFDB9151}" destId="{54F9B4B8-539B-463A-B7B6-30D321D00FB5}" srcOrd="0" destOrd="0" parTransId="{1B1E88D3-988D-4436-A148-0D01B717E27E}" sibTransId="{4BBD1D94-9D32-4484-95ED-BFAC0FB51E68}"/>
    <dgm:cxn modelId="{E3692BD8-8404-4AF3-A9FF-0C2A93B8AB40}" type="presOf" srcId="{1B1E88D3-988D-4436-A148-0D01B717E27E}" destId="{411840A0-FE1C-4D59-9ED4-67B2E7F68839}" srcOrd="0" destOrd="0" presId="urn:microsoft.com/office/officeart/2005/8/layout/hierarchy3"/>
    <dgm:cxn modelId="{434805DC-8F6E-4540-BE37-1144CAA59946}" type="presOf" srcId="{D8C0EB12-2BEE-4E57-ADB5-74CCFFDB9151}" destId="{4C30E907-9459-4BCE-9CEE-D50CA8E25CB3}" srcOrd="0" destOrd="0" presId="urn:microsoft.com/office/officeart/2005/8/layout/hierarchy3"/>
    <dgm:cxn modelId="{3B6C19F4-FB99-408B-9F44-2BF84E9E2DC9}" type="presOf" srcId="{EFAE4652-5489-4792-B8F1-0CE32FD278F2}" destId="{0A1306EE-F29D-4CB0-ADDD-B4821031F774}" srcOrd="0" destOrd="0" presId="urn:microsoft.com/office/officeart/2005/8/layout/hierarchy3"/>
    <dgm:cxn modelId="{072EDAF4-8E35-46F9-A68A-7E36E7EC0D4B}" type="presOf" srcId="{EFAE4652-5489-4792-B8F1-0CE32FD278F2}" destId="{092706B3-A5AF-477B-9BDB-68772B7A4499}" srcOrd="1" destOrd="0" presId="urn:microsoft.com/office/officeart/2005/8/layout/hierarchy3"/>
    <dgm:cxn modelId="{96B98F8A-A33C-49FE-A21B-37F9F1D51F68}" type="presParOf" srcId="{924D2391-0E92-4FED-9C83-BF3AA5750AE1}" destId="{09BDC52F-05B3-4748-A327-B830559F3285}" srcOrd="0" destOrd="0" presId="urn:microsoft.com/office/officeart/2005/8/layout/hierarchy3"/>
    <dgm:cxn modelId="{20C7CCDC-C017-47D0-B69C-85BE1BEA5D05}" type="presParOf" srcId="{09BDC52F-05B3-4748-A327-B830559F3285}" destId="{0310231E-9E7A-4E70-8EC4-B0E9620A714C}" srcOrd="0" destOrd="0" presId="urn:microsoft.com/office/officeart/2005/8/layout/hierarchy3"/>
    <dgm:cxn modelId="{A36C6983-FEE0-4AD2-855F-2D32897BEE0A}" type="presParOf" srcId="{0310231E-9E7A-4E70-8EC4-B0E9620A714C}" destId="{4C30E907-9459-4BCE-9CEE-D50CA8E25CB3}" srcOrd="0" destOrd="0" presId="urn:microsoft.com/office/officeart/2005/8/layout/hierarchy3"/>
    <dgm:cxn modelId="{FA298FED-82F6-4D7D-87ED-359DF0A77C8B}" type="presParOf" srcId="{0310231E-9E7A-4E70-8EC4-B0E9620A714C}" destId="{681624F5-0C14-4AA2-8F41-9C06658E6BBF}" srcOrd="1" destOrd="0" presId="urn:microsoft.com/office/officeart/2005/8/layout/hierarchy3"/>
    <dgm:cxn modelId="{666A969C-B265-4E88-B163-BD68D6048804}" type="presParOf" srcId="{09BDC52F-05B3-4748-A327-B830559F3285}" destId="{0D4B9C10-CAF6-4559-AA56-CB76D840B27E}" srcOrd="1" destOrd="0" presId="urn:microsoft.com/office/officeart/2005/8/layout/hierarchy3"/>
    <dgm:cxn modelId="{FA1A233F-AE02-44E8-81B5-086B56032421}" type="presParOf" srcId="{0D4B9C10-CAF6-4559-AA56-CB76D840B27E}" destId="{411840A0-FE1C-4D59-9ED4-67B2E7F68839}" srcOrd="0" destOrd="0" presId="urn:microsoft.com/office/officeart/2005/8/layout/hierarchy3"/>
    <dgm:cxn modelId="{63D30E3C-3907-456F-B319-46C64DE18B6A}" type="presParOf" srcId="{0D4B9C10-CAF6-4559-AA56-CB76D840B27E}" destId="{226821CC-D27B-4EF3-A2C7-C4B85FB42DF7}" srcOrd="1" destOrd="0" presId="urn:microsoft.com/office/officeart/2005/8/layout/hierarchy3"/>
    <dgm:cxn modelId="{C7CF0F37-054E-4BA7-BF97-F1C3367BDDEB}" type="presParOf" srcId="{0D4B9C10-CAF6-4559-AA56-CB76D840B27E}" destId="{68B5D3B7-AC34-4DC8-BBA6-0AE75D13CF4B}" srcOrd="2" destOrd="0" presId="urn:microsoft.com/office/officeart/2005/8/layout/hierarchy3"/>
    <dgm:cxn modelId="{4203AF98-76D2-4437-9C4A-8237A37B4D99}" type="presParOf" srcId="{0D4B9C10-CAF6-4559-AA56-CB76D840B27E}" destId="{BFD4CC16-C250-4D92-BA93-50331FC780EC}" srcOrd="3" destOrd="0" presId="urn:microsoft.com/office/officeart/2005/8/layout/hierarchy3"/>
    <dgm:cxn modelId="{22D23972-20EB-4B1C-A182-60E2375BE4F2}" type="presParOf" srcId="{924D2391-0E92-4FED-9C83-BF3AA5750AE1}" destId="{4C57C817-16D4-48D1-A890-1D4C1D4980F0}" srcOrd="1" destOrd="0" presId="urn:microsoft.com/office/officeart/2005/8/layout/hierarchy3"/>
    <dgm:cxn modelId="{D02E98EA-A21A-440E-969F-45FA3E6A650A}" type="presParOf" srcId="{4C57C817-16D4-48D1-A890-1D4C1D4980F0}" destId="{1F39DF84-750F-4FD7-98A9-4732194DEB8C}" srcOrd="0" destOrd="0" presId="urn:microsoft.com/office/officeart/2005/8/layout/hierarchy3"/>
    <dgm:cxn modelId="{CB9D7103-064C-495D-9893-0175634445E5}" type="presParOf" srcId="{1F39DF84-750F-4FD7-98A9-4732194DEB8C}" destId="{0A1306EE-F29D-4CB0-ADDD-B4821031F774}" srcOrd="0" destOrd="0" presId="urn:microsoft.com/office/officeart/2005/8/layout/hierarchy3"/>
    <dgm:cxn modelId="{14B4478E-3291-4386-97BB-931AE6E627F8}" type="presParOf" srcId="{1F39DF84-750F-4FD7-98A9-4732194DEB8C}" destId="{092706B3-A5AF-477B-9BDB-68772B7A4499}" srcOrd="1" destOrd="0" presId="urn:microsoft.com/office/officeart/2005/8/layout/hierarchy3"/>
    <dgm:cxn modelId="{C4CC795D-D24D-4EAB-98FC-22E921493744}" type="presParOf" srcId="{4C57C817-16D4-48D1-A890-1D4C1D4980F0}" destId="{CA4CE5BE-77AE-4CE6-8489-7448C55E75BB}" srcOrd="1" destOrd="0" presId="urn:microsoft.com/office/officeart/2005/8/layout/hierarchy3"/>
    <dgm:cxn modelId="{CC2232C4-CE66-48AF-B0D2-6957E7E0FED5}" type="presParOf" srcId="{CA4CE5BE-77AE-4CE6-8489-7448C55E75BB}" destId="{54192DF2-418F-433E-B8ED-736FF77E592E}" srcOrd="0" destOrd="0" presId="urn:microsoft.com/office/officeart/2005/8/layout/hierarchy3"/>
    <dgm:cxn modelId="{112C453D-9C3A-4D5E-A472-FD389CC5DE03}" type="presParOf" srcId="{CA4CE5BE-77AE-4CE6-8489-7448C55E75BB}" destId="{8A02A319-79FC-40F8-A440-382EDF75D5E4}" srcOrd="1" destOrd="0" presId="urn:microsoft.com/office/officeart/2005/8/layout/hierarchy3"/>
    <dgm:cxn modelId="{54E692A7-BC99-46D5-B939-7EDEBAF92024}" type="presParOf" srcId="{CA4CE5BE-77AE-4CE6-8489-7448C55E75BB}" destId="{1D988BA5-7718-4C89-8B8F-3CE438A09815}" srcOrd="2" destOrd="0" presId="urn:microsoft.com/office/officeart/2005/8/layout/hierarchy3"/>
    <dgm:cxn modelId="{EE27ED22-25AE-46B5-8E9E-069D81696B4D}" type="presParOf" srcId="{CA4CE5BE-77AE-4CE6-8489-7448C55E75BB}" destId="{C42CA27C-3D85-42D8-BF99-19180EBC3F92}"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8DCAA6B-A358-448E-BC3E-6A625329735A}" type="doc">
      <dgm:prSet loTypeId="urn:microsoft.com/office/officeart/2005/8/layout/hProcess9" loCatId="process" qsTypeId="urn:microsoft.com/office/officeart/2005/8/quickstyle/3d2" qsCatId="3D" csTypeId="urn:microsoft.com/office/officeart/2005/8/colors/accent5_3" csCatId="accent5" phldr="1"/>
      <dgm:spPr/>
    </dgm:pt>
    <dgm:pt modelId="{DAA5E4C2-83D4-4A6D-8606-481EFECC2AD0}">
      <dgm:prSet phldrT="[Text]">
        <dgm:style>
          <a:lnRef idx="3">
            <a:schemeClr val="lt1"/>
          </a:lnRef>
          <a:fillRef idx="1">
            <a:schemeClr val="accent1"/>
          </a:fillRef>
          <a:effectRef idx="1">
            <a:schemeClr val="accent1"/>
          </a:effectRef>
          <a:fontRef idx="minor">
            <a:schemeClr val="lt1"/>
          </a:fontRef>
        </dgm:style>
      </dgm:prSet>
      <dgm:spPr/>
      <dgm:t>
        <a:bodyPr/>
        <a:lstStyle/>
        <a:p>
          <a:r>
            <a:rPr lang="en-US" dirty="0"/>
            <a:t>Assessment</a:t>
          </a:r>
        </a:p>
      </dgm:t>
    </dgm:pt>
    <dgm:pt modelId="{AB98D134-C7E7-4C65-8499-6450FCA0E86E}" type="parTrans" cxnId="{07A63195-F2EF-4690-9BCC-848DFCA48C79}">
      <dgm:prSet/>
      <dgm:spPr/>
      <dgm:t>
        <a:bodyPr/>
        <a:lstStyle/>
        <a:p>
          <a:endParaRPr lang="en-US"/>
        </a:p>
      </dgm:t>
    </dgm:pt>
    <dgm:pt modelId="{8D4D6FED-992C-4FEE-A9B1-102A503BCD7D}" type="sibTrans" cxnId="{07A63195-F2EF-4690-9BCC-848DFCA48C79}">
      <dgm:prSet/>
      <dgm:spPr/>
      <dgm:t>
        <a:bodyPr/>
        <a:lstStyle/>
        <a:p>
          <a:endParaRPr lang="en-US"/>
        </a:p>
      </dgm:t>
    </dgm:pt>
    <dgm:pt modelId="{FE180A4F-BA84-4DD5-A8C5-63064108C86D}">
      <dgm:prSet phldrT="[Text]">
        <dgm:style>
          <a:lnRef idx="3">
            <a:schemeClr val="lt1"/>
          </a:lnRef>
          <a:fillRef idx="1">
            <a:schemeClr val="accent5"/>
          </a:fillRef>
          <a:effectRef idx="1">
            <a:schemeClr val="accent5"/>
          </a:effectRef>
          <a:fontRef idx="minor">
            <a:schemeClr val="lt1"/>
          </a:fontRef>
        </dgm:style>
      </dgm:prSet>
      <dgm:spPr/>
      <dgm:t>
        <a:bodyPr/>
        <a:lstStyle/>
        <a:p>
          <a:r>
            <a:rPr lang="en-US" dirty="0"/>
            <a:t>Moderation</a:t>
          </a:r>
        </a:p>
      </dgm:t>
    </dgm:pt>
    <dgm:pt modelId="{D8FBCF9D-ADC0-46FA-B537-53F0A0064092}" type="parTrans" cxnId="{C31688B8-2213-4EBE-B2D7-CB84BAC3F166}">
      <dgm:prSet/>
      <dgm:spPr/>
      <dgm:t>
        <a:bodyPr/>
        <a:lstStyle/>
        <a:p>
          <a:endParaRPr lang="en-US"/>
        </a:p>
      </dgm:t>
    </dgm:pt>
    <dgm:pt modelId="{F8B29AB0-BF4D-48F9-A510-664C6C079FEF}" type="sibTrans" cxnId="{C31688B8-2213-4EBE-B2D7-CB84BAC3F166}">
      <dgm:prSet/>
      <dgm:spPr/>
      <dgm:t>
        <a:bodyPr/>
        <a:lstStyle/>
        <a:p>
          <a:endParaRPr lang="en-US"/>
        </a:p>
      </dgm:t>
    </dgm:pt>
    <dgm:pt modelId="{0825D63F-D9D6-438B-AA59-8282EBEB875E}">
      <dgm:prSet phldrT="[Text]">
        <dgm:style>
          <a:lnRef idx="3">
            <a:schemeClr val="lt1"/>
          </a:lnRef>
          <a:fillRef idx="1">
            <a:schemeClr val="accent6"/>
          </a:fillRef>
          <a:effectRef idx="1">
            <a:schemeClr val="accent6"/>
          </a:effectRef>
          <a:fontRef idx="minor">
            <a:schemeClr val="lt1"/>
          </a:fontRef>
        </dgm:style>
      </dgm:prSet>
      <dgm:spPr/>
      <dgm:t>
        <a:bodyPr/>
        <a:lstStyle/>
        <a:p>
          <a:r>
            <a:rPr lang="en-US" dirty="0"/>
            <a:t>Verification</a:t>
          </a:r>
        </a:p>
      </dgm:t>
    </dgm:pt>
    <dgm:pt modelId="{FFD16068-C5E6-479E-B52B-F0685D11E4C4}" type="parTrans" cxnId="{4968E117-D0DE-4FFF-8440-28136D7E65EB}">
      <dgm:prSet/>
      <dgm:spPr/>
      <dgm:t>
        <a:bodyPr/>
        <a:lstStyle/>
        <a:p>
          <a:endParaRPr lang="en-US"/>
        </a:p>
      </dgm:t>
    </dgm:pt>
    <dgm:pt modelId="{60A78926-F1FC-4E2B-B475-6878F3923C60}" type="sibTrans" cxnId="{4968E117-D0DE-4FFF-8440-28136D7E65EB}">
      <dgm:prSet/>
      <dgm:spPr/>
      <dgm:t>
        <a:bodyPr/>
        <a:lstStyle/>
        <a:p>
          <a:endParaRPr lang="en-US"/>
        </a:p>
      </dgm:t>
    </dgm:pt>
    <dgm:pt modelId="{77F74482-C8DA-4864-A560-38E558C43570}" type="pres">
      <dgm:prSet presAssocID="{38DCAA6B-A358-448E-BC3E-6A625329735A}" presName="CompostProcess" presStyleCnt="0">
        <dgm:presLayoutVars>
          <dgm:dir/>
          <dgm:resizeHandles val="exact"/>
        </dgm:presLayoutVars>
      </dgm:prSet>
      <dgm:spPr/>
    </dgm:pt>
    <dgm:pt modelId="{063C9525-0888-4409-A09F-7CFC66304FE6}" type="pres">
      <dgm:prSet presAssocID="{38DCAA6B-A358-448E-BC3E-6A625329735A}" presName="arrow" presStyleLbl="bgShp" presStyleIdx="0" presStyleCnt="1">
        <dgm:style>
          <a:lnRef idx="3">
            <a:schemeClr val="lt1"/>
          </a:lnRef>
          <a:fillRef idx="1">
            <a:schemeClr val="accent6"/>
          </a:fillRef>
          <a:effectRef idx="1">
            <a:schemeClr val="accent6"/>
          </a:effectRef>
          <a:fontRef idx="minor">
            <a:schemeClr val="lt1"/>
          </a:fontRef>
        </dgm:style>
      </dgm:prSet>
      <dgm:spPr>
        <a:solidFill>
          <a:schemeClr val="bg1">
            <a:lumMod val="85000"/>
          </a:schemeClr>
        </a:solidFill>
      </dgm:spPr>
    </dgm:pt>
    <dgm:pt modelId="{44F9D3B9-2833-4A76-9A80-CC6914938A48}" type="pres">
      <dgm:prSet presAssocID="{38DCAA6B-A358-448E-BC3E-6A625329735A}" presName="linearProcess" presStyleCnt="0"/>
      <dgm:spPr/>
    </dgm:pt>
    <dgm:pt modelId="{EE1E8816-6BB5-4803-984C-425751A425BD}" type="pres">
      <dgm:prSet presAssocID="{DAA5E4C2-83D4-4A6D-8606-481EFECC2AD0}" presName="textNode" presStyleLbl="node1" presStyleIdx="0" presStyleCnt="3">
        <dgm:presLayoutVars>
          <dgm:bulletEnabled val="1"/>
        </dgm:presLayoutVars>
      </dgm:prSet>
      <dgm:spPr/>
    </dgm:pt>
    <dgm:pt modelId="{4781D41D-FB9D-415D-9EE4-9B021D5374DC}" type="pres">
      <dgm:prSet presAssocID="{8D4D6FED-992C-4FEE-A9B1-102A503BCD7D}" presName="sibTrans" presStyleCnt="0"/>
      <dgm:spPr/>
    </dgm:pt>
    <dgm:pt modelId="{814C0117-EC7B-4EBC-A009-0C73F43105B8}" type="pres">
      <dgm:prSet presAssocID="{FE180A4F-BA84-4DD5-A8C5-63064108C86D}" presName="textNode" presStyleLbl="node1" presStyleIdx="1" presStyleCnt="3">
        <dgm:presLayoutVars>
          <dgm:bulletEnabled val="1"/>
        </dgm:presLayoutVars>
      </dgm:prSet>
      <dgm:spPr/>
    </dgm:pt>
    <dgm:pt modelId="{665C2AD4-8CF7-4332-AC50-E9F04E8E576B}" type="pres">
      <dgm:prSet presAssocID="{F8B29AB0-BF4D-48F9-A510-664C6C079FEF}" presName="sibTrans" presStyleCnt="0"/>
      <dgm:spPr/>
    </dgm:pt>
    <dgm:pt modelId="{29F903C9-F548-48EF-8ABD-A11130E99CEB}" type="pres">
      <dgm:prSet presAssocID="{0825D63F-D9D6-438B-AA59-8282EBEB875E}" presName="textNode" presStyleLbl="node1" presStyleIdx="2" presStyleCnt="3">
        <dgm:presLayoutVars>
          <dgm:bulletEnabled val="1"/>
        </dgm:presLayoutVars>
      </dgm:prSet>
      <dgm:spPr/>
    </dgm:pt>
  </dgm:ptLst>
  <dgm:cxnLst>
    <dgm:cxn modelId="{E827B502-CB71-41CD-9D98-67E4FCB1E42B}" type="presOf" srcId="{0825D63F-D9D6-438B-AA59-8282EBEB875E}" destId="{29F903C9-F548-48EF-8ABD-A11130E99CEB}" srcOrd="0" destOrd="0" presId="urn:microsoft.com/office/officeart/2005/8/layout/hProcess9"/>
    <dgm:cxn modelId="{CFCC0E15-3C07-4C43-A94D-614161B923E4}" type="presOf" srcId="{DAA5E4C2-83D4-4A6D-8606-481EFECC2AD0}" destId="{EE1E8816-6BB5-4803-984C-425751A425BD}" srcOrd="0" destOrd="0" presId="urn:microsoft.com/office/officeart/2005/8/layout/hProcess9"/>
    <dgm:cxn modelId="{4968E117-D0DE-4FFF-8440-28136D7E65EB}" srcId="{38DCAA6B-A358-448E-BC3E-6A625329735A}" destId="{0825D63F-D9D6-438B-AA59-8282EBEB875E}" srcOrd="2" destOrd="0" parTransId="{FFD16068-C5E6-479E-B52B-F0685D11E4C4}" sibTransId="{60A78926-F1FC-4E2B-B475-6878F3923C60}"/>
    <dgm:cxn modelId="{B96F677F-5164-4F21-BDC2-0C6B61951BAB}" type="presOf" srcId="{FE180A4F-BA84-4DD5-A8C5-63064108C86D}" destId="{814C0117-EC7B-4EBC-A009-0C73F43105B8}" srcOrd="0" destOrd="0" presId="urn:microsoft.com/office/officeart/2005/8/layout/hProcess9"/>
    <dgm:cxn modelId="{07A63195-F2EF-4690-9BCC-848DFCA48C79}" srcId="{38DCAA6B-A358-448E-BC3E-6A625329735A}" destId="{DAA5E4C2-83D4-4A6D-8606-481EFECC2AD0}" srcOrd="0" destOrd="0" parTransId="{AB98D134-C7E7-4C65-8499-6450FCA0E86E}" sibTransId="{8D4D6FED-992C-4FEE-A9B1-102A503BCD7D}"/>
    <dgm:cxn modelId="{C31688B8-2213-4EBE-B2D7-CB84BAC3F166}" srcId="{38DCAA6B-A358-448E-BC3E-6A625329735A}" destId="{FE180A4F-BA84-4DD5-A8C5-63064108C86D}" srcOrd="1" destOrd="0" parTransId="{D8FBCF9D-ADC0-46FA-B537-53F0A0064092}" sibTransId="{F8B29AB0-BF4D-48F9-A510-664C6C079FEF}"/>
    <dgm:cxn modelId="{A4E719DF-E068-4330-AA5D-7074EFE9484D}" type="presOf" srcId="{38DCAA6B-A358-448E-BC3E-6A625329735A}" destId="{77F74482-C8DA-4864-A560-38E558C43570}" srcOrd="0" destOrd="0" presId="urn:microsoft.com/office/officeart/2005/8/layout/hProcess9"/>
    <dgm:cxn modelId="{AFFD4B92-5A42-4856-A2BF-6411EF9ABCE4}" type="presParOf" srcId="{77F74482-C8DA-4864-A560-38E558C43570}" destId="{063C9525-0888-4409-A09F-7CFC66304FE6}" srcOrd="0" destOrd="0" presId="urn:microsoft.com/office/officeart/2005/8/layout/hProcess9"/>
    <dgm:cxn modelId="{624A036D-5DC6-4082-B2EF-6CEFBE35C4F4}" type="presParOf" srcId="{77F74482-C8DA-4864-A560-38E558C43570}" destId="{44F9D3B9-2833-4A76-9A80-CC6914938A48}" srcOrd="1" destOrd="0" presId="urn:microsoft.com/office/officeart/2005/8/layout/hProcess9"/>
    <dgm:cxn modelId="{80274EC2-6022-438F-9B00-70E25D107A7E}" type="presParOf" srcId="{44F9D3B9-2833-4A76-9A80-CC6914938A48}" destId="{EE1E8816-6BB5-4803-984C-425751A425BD}" srcOrd="0" destOrd="0" presId="urn:microsoft.com/office/officeart/2005/8/layout/hProcess9"/>
    <dgm:cxn modelId="{52C08533-034E-41EB-B2F4-E59085E36581}" type="presParOf" srcId="{44F9D3B9-2833-4A76-9A80-CC6914938A48}" destId="{4781D41D-FB9D-415D-9EE4-9B021D5374DC}" srcOrd="1" destOrd="0" presId="urn:microsoft.com/office/officeart/2005/8/layout/hProcess9"/>
    <dgm:cxn modelId="{941CA02E-D0C3-4931-A461-D0C08FD759BD}" type="presParOf" srcId="{44F9D3B9-2833-4A76-9A80-CC6914938A48}" destId="{814C0117-EC7B-4EBC-A009-0C73F43105B8}" srcOrd="2" destOrd="0" presId="urn:microsoft.com/office/officeart/2005/8/layout/hProcess9"/>
    <dgm:cxn modelId="{B9519C60-53FF-43FA-90D7-02699A3506CC}" type="presParOf" srcId="{44F9D3B9-2833-4A76-9A80-CC6914938A48}" destId="{665C2AD4-8CF7-4332-AC50-E9F04E8E576B}" srcOrd="3" destOrd="0" presId="urn:microsoft.com/office/officeart/2005/8/layout/hProcess9"/>
    <dgm:cxn modelId="{6221DF61-2136-467F-839B-1E02C09438A5}" type="presParOf" srcId="{44F9D3B9-2833-4A76-9A80-CC6914938A48}" destId="{29F903C9-F548-48EF-8ABD-A11130E99CEB}"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A44E13-0693-4EF4-ADC9-07A7A193F52E}">
      <dsp:nvSpPr>
        <dsp:cNvPr id="0" name=""/>
        <dsp:cNvSpPr/>
      </dsp:nvSpPr>
      <dsp:spPr>
        <a:xfrm>
          <a:off x="4109243" y="2087686"/>
          <a:ext cx="2907319" cy="504576"/>
        </a:xfrm>
        <a:custGeom>
          <a:avLst/>
          <a:gdLst/>
          <a:ahLst/>
          <a:cxnLst/>
          <a:rect l="0" t="0" r="0" b="0"/>
          <a:pathLst>
            <a:path>
              <a:moveTo>
                <a:pt x="0" y="0"/>
              </a:moveTo>
              <a:lnTo>
                <a:pt x="0" y="252288"/>
              </a:lnTo>
              <a:lnTo>
                <a:pt x="2907319" y="252288"/>
              </a:lnTo>
              <a:lnTo>
                <a:pt x="2907319" y="50457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F99C2F2-CD21-4313-9634-001389A43FB9}">
      <dsp:nvSpPr>
        <dsp:cNvPr id="0" name=""/>
        <dsp:cNvSpPr/>
      </dsp:nvSpPr>
      <dsp:spPr>
        <a:xfrm>
          <a:off x="4063523" y="2087686"/>
          <a:ext cx="91440" cy="504576"/>
        </a:xfrm>
        <a:custGeom>
          <a:avLst/>
          <a:gdLst/>
          <a:ahLst/>
          <a:cxnLst/>
          <a:rect l="0" t="0" r="0" b="0"/>
          <a:pathLst>
            <a:path>
              <a:moveTo>
                <a:pt x="45720" y="0"/>
              </a:moveTo>
              <a:lnTo>
                <a:pt x="45720" y="50457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F3C2E6AE-54DB-4A89-888B-E04C9BF56F0C}">
      <dsp:nvSpPr>
        <dsp:cNvPr id="0" name=""/>
        <dsp:cNvSpPr/>
      </dsp:nvSpPr>
      <dsp:spPr>
        <a:xfrm>
          <a:off x="1201923" y="2087686"/>
          <a:ext cx="2907319" cy="504576"/>
        </a:xfrm>
        <a:custGeom>
          <a:avLst/>
          <a:gdLst/>
          <a:ahLst/>
          <a:cxnLst/>
          <a:rect l="0" t="0" r="0" b="0"/>
          <a:pathLst>
            <a:path>
              <a:moveTo>
                <a:pt x="2907319" y="0"/>
              </a:moveTo>
              <a:lnTo>
                <a:pt x="2907319" y="252288"/>
              </a:lnTo>
              <a:lnTo>
                <a:pt x="0" y="252288"/>
              </a:lnTo>
              <a:lnTo>
                <a:pt x="0" y="504576"/>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0DD5ACD-371A-4729-B992-E39098DC1F1D}">
      <dsp:nvSpPr>
        <dsp:cNvPr id="0" name=""/>
        <dsp:cNvSpPr/>
      </dsp:nvSpPr>
      <dsp:spPr>
        <a:xfrm>
          <a:off x="2266531" y="886315"/>
          <a:ext cx="3685424" cy="1201371"/>
        </a:xfrm>
        <a:prstGeom prst="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Integrated Assessment</a:t>
          </a:r>
        </a:p>
      </dsp:txBody>
      <dsp:txXfrm>
        <a:off x="2266531" y="886315"/>
        <a:ext cx="3685424" cy="1201371"/>
      </dsp:txXfrm>
    </dsp:sp>
    <dsp:sp modelId="{EB3699A1-9B8A-4C7E-8558-A6BFFBF82444}">
      <dsp:nvSpPr>
        <dsp:cNvPr id="0" name=""/>
        <dsp:cNvSpPr/>
      </dsp:nvSpPr>
      <dsp:spPr>
        <a:xfrm>
          <a:off x="551" y="2592263"/>
          <a:ext cx="2402743" cy="1201371"/>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5"/>
        </a:fillRef>
        <a:effectRef idx="1">
          <a:schemeClr val="accent5"/>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Diagnostic</a:t>
          </a:r>
        </a:p>
      </dsp:txBody>
      <dsp:txXfrm>
        <a:off x="551" y="2592263"/>
        <a:ext cx="2402743" cy="1201371"/>
      </dsp:txXfrm>
    </dsp:sp>
    <dsp:sp modelId="{4C255BB0-1E6B-41BD-A9B3-29EA7F5693FC}">
      <dsp:nvSpPr>
        <dsp:cNvPr id="0" name=""/>
        <dsp:cNvSpPr/>
      </dsp:nvSpPr>
      <dsp:spPr>
        <a:xfrm>
          <a:off x="2907871" y="2592263"/>
          <a:ext cx="2402743" cy="1201371"/>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6"/>
        </a:fillRef>
        <a:effectRef idx="1">
          <a:schemeClr val="accent6"/>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Formative</a:t>
          </a:r>
        </a:p>
      </dsp:txBody>
      <dsp:txXfrm>
        <a:off x="2907871" y="2592263"/>
        <a:ext cx="2402743" cy="1201371"/>
      </dsp:txXfrm>
    </dsp:sp>
    <dsp:sp modelId="{24349B9E-7679-48F3-8C1B-516E244933D3}">
      <dsp:nvSpPr>
        <dsp:cNvPr id="0" name=""/>
        <dsp:cNvSpPr/>
      </dsp:nvSpPr>
      <dsp:spPr>
        <a:xfrm>
          <a:off x="5815191" y="2592263"/>
          <a:ext cx="2402743" cy="1201371"/>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5"/>
        </a:fillRef>
        <a:effectRef idx="1">
          <a:schemeClr val="accent5"/>
        </a:effectRef>
        <a:fontRef idx="minor">
          <a:schemeClr val="lt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en-US" sz="2600" kern="1200" dirty="0"/>
            <a:t>Summative</a:t>
          </a:r>
        </a:p>
      </dsp:txBody>
      <dsp:txXfrm>
        <a:off x="5815191" y="2592263"/>
        <a:ext cx="2402743" cy="12013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3CE84B-53EF-4DD2-B4D9-E30662D3F97C}">
      <dsp:nvSpPr>
        <dsp:cNvPr id="0" name=""/>
        <dsp:cNvSpPr/>
      </dsp:nvSpPr>
      <dsp:spPr>
        <a:xfrm>
          <a:off x="4109243" y="2053050"/>
          <a:ext cx="2891318" cy="463493"/>
        </a:xfrm>
        <a:custGeom>
          <a:avLst/>
          <a:gdLst/>
          <a:ahLst/>
          <a:cxnLst/>
          <a:rect l="0" t="0" r="0" b="0"/>
          <a:pathLst>
            <a:path>
              <a:moveTo>
                <a:pt x="0" y="0"/>
              </a:moveTo>
              <a:lnTo>
                <a:pt x="0" y="231746"/>
              </a:lnTo>
              <a:lnTo>
                <a:pt x="2891318" y="231746"/>
              </a:lnTo>
              <a:lnTo>
                <a:pt x="2891318" y="463493"/>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50F7BF35-A340-4C65-AF13-652E22CC449D}">
      <dsp:nvSpPr>
        <dsp:cNvPr id="0" name=""/>
        <dsp:cNvSpPr/>
      </dsp:nvSpPr>
      <dsp:spPr>
        <a:xfrm>
          <a:off x="4063523" y="2053050"/>
          <a:ext cx="91440" cy="463493"/>
        </a:xfrm>
        <a:custGeom>
          <a:avLst/>
          <a:gdLst/>
          <a:ahLst/>
          <a:cxnLst/>
          <a:rect l="0" t="0" r="0" b="0"/>
          <a:pathLst>
            <a:path>
              <a:moveTo>
                <a:pt x="45720" y="0"/>
              </a:moveTo>
              <a:lnTo>
                <a:pt x="45720" y="463493"/>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0E3DC6A6-72A0-4549-AFE6-A69896FFAE28}">
      <dsp:nvSpPr>
        <dsp:cNvPr id="0" name=""/>
        <dsp:cNvSpPr/>
      </dsp:nvSpPr>
      <dsp:spPr>
        <a:xfrm>
          <a:off x="1217925" y="2053050"/>
          <a:ext cx="2891318" cy="463493"/>
        </a:xfrm>
        <a:custGeom>
          <a:avLst/>
          <a:gdLst/>
          <a:ahLst/>
          <a:cxnLst/>
          <a:rect l="0" t="0" r="0" b="0"/>
          <a:pathLst>
            <a:path>
              <a:moveTo>
                <a:pt x="2891318" y="0"/>
              </a:moveTo>
              <a:lnTo>
                <a:pt x="2891318" y="231746"/>
              </a:lnTo>
              <a:lnTo>
                <a:pt x="0" y="231746"/>
              </a:lnTo>
              <a:lnTo>
                <a:pt x="0" y="463493"/>
              </a:lnTo>
            </a:path>
          </a:pathLst>
        </a:custGeom>
        <a:noFill/>
        <a:ln w="12700" cap="flat" cmpd="sng" algn="ctr">
          <a:solidFill>
            <a:schemeClr val="accent2">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608B290-BBA1-42EA-8627-DF8017516988}">
      <dsp:nvSpPr>
        <dsp:cNvPr id="0" name=""/>
        <dsp:cNvSpPr/>
      </dsp:nvSpPr>
      <dsp:spPr>
        <a:xfrm>
          <a:off x="2257464" y="949493"/>
          <a:ext cx="3703558" cy="1103556"/>
        </a:xfrm>
        <a:prstGeom prst="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kern="1200" dirty="0"/>
            <a:t>Assessment Methods</a:t>
          </a:r>
        </a:p>
      </dsp:txBody>
      <dsp:txXfrm>
        <a:off x="2257464" y="949493"/>
        <a:ext cx="3703558" cy="1103556"/>
      </dsp:txXfrm>
    </dsp:sp>
    <dsp:sp modelId="{249312C4-0F64-47AB-BF40-42C99B3A6E3E}">
      <dsp:nvSpPr>
        <dsp:cNvPr id="0" name=""/>
        <dsp:cNvSpPr/>
      </dsp:nvSpPr>
      <dsp:spPr>
        <a:xfrm>
          <a:off x="4012" y="2516544"/>
          <a:ext cx="2427824" cy="1213912"/>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6"/>
        </a:fillRef>
        <a:effectRef idx="1">
          <a:schemeClr val="accent6"/>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Questioning</a:t>
          </a:r>
        </a:p>
      </dsp:txBody>
      <dsp:txXfrm>
        <a:off x="4012" y="2516544"/>
        <a:ext cx="2427824" cy="1213912"/>
      </dsp:txXfrm>
    </dsp:sp>
    <dsp:sp modelId="{EED41511-DE2D-4D0E-BA6E-54FD55567C3D}">
      <dsp:nvSpPr>
        <dsp:cNvPr id="0" name=""/>
        <dsp:cNvSpPr/>
      </dsp:nvSpPr>
      <dsp:spPr>
        <a:xfrm>
          <a:off x="2895331" y="2516544"/>
          <a:ext cx="2427824" cy="1213912"/>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5"/>
        </a:fillRef>
        <a:effectRef idx="1">
          <a:schemeClr val="accent5"/>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Product Evaluation</a:t>
          </a:r>
        </a:p>
      </dsp:txBody>
      <dsp:txXfrm>
        <a:off x="2895331" y="2516544"/>
        <a:ext cx="2427824" cy="1213912"/>
      </dsp:txXfrm>
    </dsp:sp>
    <dsp:sp modelId="{A8B7EC9A-A054-47E5-B4AB-ABADB33095FE}">
      <dsp:nvSpPr>
        <dsp:cNvPr id="0" name=""/>
        <dsp:cNvSpPr/>
      </dsp:nvSpPr>
      <dsp:spPr>
        <a:xfrm>
          <a:off x="5786649" y="2516544"/>
          <a:ext cx="2427824" cy="1213912"/>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6"/>
        </a:fillRef>
        <a:effectRef idx="1">
          <a:schemeClr val="accent6"/>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kern="1200" dirty="0"/>
            <a:t>Observation</a:t>
          </a:r>
        </a:p>
      </dsp:txBody>
      <dsp:txXfrm>
        <a:off x="5786649" y="2516544"/>
        <a:ext cx="2427824" cy="121391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4BCAB8-0EA7-42E6-9BEE-11398D7C6C3B}">
      <dsp:nvSpPr>
        <dsp:cNvPr id="0" name=""/>
        <dsp:cNvSpPr/>
      </dsp:nvSpPr>
      <dsp:spPr>
        <a:xfrm>
          <a:off x="4376504" y="2126107"/>
          <a:ext cx="501115" cy="1536752"/>
        </a:xfrm>
        <a:custGeom>
          <a:avLst/>
          <a:gdLst/>
          <a:ahLst/>
          <a:cxnLst/>
          <a:rect l="0" t="0" r="0" b="0"/>
          <a:pathLst>
            <a:path>
              <a:moveTo>
                <a:pt x="0" y="0"/>
              </a:moveTo>
              <a:lnTo>
                <a:pt x="0" y="1536752"/>
              </a:lnTo>
              <a:lnTo>
                <a:pt x="501115" y="1536752"/>
              </a:lnTo>
            </a:path>
          </a:pathLst>
        </a:custGeom>
        <a:noFill/>
        <a:ln w="12700" cap="flat" cmpd="sng" algn="ctr">
          <a:solidFill>
            <a:schemeClr val="accent5">
              <a:tint val="7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79A44E13-0693-4EF4-ADC9-07A7A193F52E}">
      <dsp:nvSpPr>
        <dsp:cNvPr id="0" name=""/>
        <dsp:cNvSpPr/>
      </dsp:nvSpPr>
      <dsp:spPr>
        <a:xfrm>
          <a:off x="3691647" y="612021"/>
          <a:ext cx="2021163" cy="701561"/>
        </a:xfrm>
        <a:custGeom>
          <a:avLst/>
          <a:gdLst/>
          <a:ahLst/>
          <a:cxnLst/>
          <a:rect l="0" t="0" r="0" b="0"/>
          <a:pathLst>
            <a:path>
              <a:moveTo>
                <a:pt x="0" y="0"/>
              </a:moveTo>
              <a:lnTo>
                <a:pt x="0" y="350780"/>
              </a:lnTo>
              <a:lnTo>
                <a:pt x="2021163" y="350780"/>
              </a:lnTo>
              <a:lnTo>
                <a:pt x="2021163" y="701561"/>
              </a:lnTo>
            </a:path>
          </a:pathLst>
        </a:custGeom>
        <a:noFill/>
        <a:ln w="12700" cap="flat" cmpd="sng" algn="ctr">
          <a:solidFill>
            <a:schemeClr val="accent5">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0854E58-BD01-4E9A-BFE3-E2B249DCDE15}">
      <dsp:nvSpPr>
        <dsp:cNvPr id="0" name=""/>
        <dsp:cNvSpPr/>
      </dsp:nvSpPr>
      <dsp:spPr>
        <a:xfrm>
          <a:off x="334177" y="2087555"/>
          <a:ext cx="586070" cy="1583606"/>
        </a:xfrm>
        <a:custGeom>
          <a:avLst/>
          <a:gdLst/>
          <a:ahLst/>
          <a:cxnLst/>
          <a:rect l="0" t="0" r="0" b="0"/>
          <a:pathLst>
            <a:path>
              <a:moveTo>
                <a:pt x="0" y="0"/>
              </a:moveTo>
              <a:lnTo>
                <a:pt x="0" y="1583606"/>
              </a:lnTo>
              <a:lnTo>
                <a:pt x="586070" y="1583606"/>
              </a:lnTo>
            </a:path>
          </a:pathLst>
        </a:custGeom>
        <a:noFill/>
        <a:ln w="12700" cap="flat" cmpd="sng" algn="ctr">
          <a:solidFill>
            <a:schemeClr val="accent5">
              <a:tint val="7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F99C2F2-CD21-4313-9634-001389A43FB9}">
      <dsp:nvSpPr>
        <dsp:cNvPr id="0" name=""/>
        <dsp:cNvSpPr/>
      </dsp:nvSpPr>
      <dsp:spPr>
        <a:xfrm>
          <a:off x="1670483" y="612021"/>
          <a:ext cx="2021163" cy="701561"/>
        </a:xfrm>
        <a:custGeom>
          <a:avLst/>
          <a:gdLst/>
          <a:ahLst/>
          <a:cxnLst/>
          <a:rect l="0" t="0" r="0" b="0"/>
          <a:pathLst>
            <a:path>
              <a:moveTo>
                <a:pt x="2021163" y="0"/>
              </a:moveTo>
              <a:lnTo>
                <a:pt x="2021163" y="350780"/>
              </a:lnTo>
              <a:lnTo>
                <a:pt x="0" y="350780"/>
              </a:lnTo>
              <a:lnTo>
                <a:pt x="0" y="701561"/>
              </a:lnTo>
            </a:path>
          </a:pathLst>
        </a:custGeom>
        <a:noFill/>
        <a:ln w="12700" cap="flat" cmpd="sng" algn="ctr">
          <a:solidFill>
            <a:schemeClr val="accent5">
              <a:tint val="9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00DD5ACD-371A-4729-B992-E39098DC1F1D}">
      <dsp:nvSpPr>
        <dsp:cNvPr id="0" name=""/>
        <dsp:cNvSpPr/>
      </dsp:nvSpPr>
      <dsp:spPr>
        <a:xfrm>
          <a:off x="2021264" y="181898"/>
          <a:ext cx="3340766" cy="430123"/>
        </a:xfrm>
        <a:prstGeom prst="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dsp:spPr>
      <dsp:style>
        <a:lnRef idx="3">
          <a:schemeClr val="lt1"/>
        </a:lnRef>
        <a:fillRef idx="1">
          <a:schemeClr val="accent1"/>
        </a:fillRef>
        <a:effectRef idx="1">
          <a:schemeClr val="accent1"/>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en-US" sz="2800" b="1" kern="1200" dirty="0"/>
            <a:t>Assessment</a:t>
          </a:r>
        </a:p>
      </dsp:txBody>
      <dsp:txXfrm>
        <a:off x="2021264" y="181898"/>
        <a:ext cx="3340766" cy="430123"/>
      </dsp:txXfrm>
    </dsp:sp>
    <dsp:sp modelId="{4C255BB0-1E6B-41BD-A9B3-29EA7F5693FC}">
      <dsp:nvSpPr>
        <dsp:cNvPr id="0" name=""/>
        <dsp:cNvSpPr/>
      </dsp:nvSpPr>
      <dsp:spPr>
        <a:xfrm>
          <a:off x="100" y="1313582"/>
          <a:ext cx="3340766" cy="773972"/>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dsp:spPr>
      <dsp:style>
        <a:lnRef idx="3">
          <a:schemeClr val="lt1"/>
        </a:lnRef>
        <a:fillRef idx="1">
          <a:schemeClr val="accent5"/>
        </a:fillRef>
        <a:effectRef idx="1">
          <a:schemeClr val="accent5"/>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Formative</a:t>
          </a:r>
        </a:p>
      </dsp:txBody>
      <dsp:txXfrm>
        <a:off x="100" y="1313582"/>
        <a:ext cx="3340766" cy="773972"/>
      </dsp:txXfrm>
    </dsp:sp>
    <dsp:sp modelId="{CC3C5B9F-7C7E-48D7-BEFA-F5C8A50EDB1F}">
      <dsp:nvSpPr>
        <dsp:cNvPr id="0" name=""/>
        <dsp:cNvSpPr/>
      </dsp:nvSpPr>
      <dsp:spPr>
        <a:xfrm>
          <a:off x="920247" y="2835970"/>
          <a:ext cx="2916723" cy="1670383"/>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dsp:spPr>
      <dsp:style>
        <a:lnRef idx="3">
          <a:schemeClr val="lt1"/>
        </a:lnRef>
        <a:fillRef idx="1">
          <a:schemeClr val="accent6"/>
        </a:fillRef>
        <a:effectRef idx="1">
          <a:schemeClr val="accent6"/>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endParaRPr lang="en-US" sz="2000" b="1" kern="1200" dirty="0"/>
        </a:p>
        <a:p>
          <a:pPr marL="0" lvl="0" indent="0" algn="ctr" defTabSz="889000">
            <a:lnSpc>
              <a:spcPct val="100000"/>
            </a:lnSpc>
            <a:spcBef>
              <a:spcPct val="0"/>
            </a:spcBef>
            <a:spcAft>
              <a:spcPct val="35000"/>
            </a:spcAft>
            <a:buNone/>
          </a:pPr>
          <a:r>
            <a:rPr lang="en-US" sz="2000" b="1" kern="1200" dirty="0"/>
            <a:t>Evidence </a:t>
          </a:r>
          <a:r>
            <a:rPr lang="en-US" sz="2000" b="1" i="1" kern="1200" dirty="0"/>
            <a:t>during </a:t>
          </a:r>
        </a:p>
        <a:p>
          <a:pPr marL="0" lvl="0" indent="0" algn="ctr" defTabSz="889000">
            <a:lnSpc>
              <a:spcPct val="100000"/>
            </a:lnSpc>
            <a:spcBef>
              <a:spcPct val="0"/>
            </a:spcBef>
            <a:spcAft>
              <a:spcPct val="35000"/>
            </a:spcAft>
            <a:buNone/>
          </a:pPr>
          <a:r>
            <a:rPr lang="en-US" sz="2000" b="1" kern="1200" dirty="0"/>
            <a:t>facilitation</a:t>
          </a:r>
        </a:p>
        <a:p>
          <a:pPr marL="0" lvl="0" indent="0" algn="ctr" defTabSz="889000">
            <a:lnSpc>
              <a:spcPct val="100000"/>
            </a:lnSpc>
            <a:spcBef>
              <a:spcPct val="0"/>
            </a:spcBef>
            <a:spcAft>
              <a:spcPct val="35000"/>
            </a:spcAft>
            <a:buNone/>
          </a:pPr>
          <a:r>
            <a:rPr lang="en-US" sz="2000" b="1" kern="1200" dirty="0"/>
            <a:t>Self Assessment</a:t>
          </a:r>
        </a:p>
        <a:p>
          <a:pPr marL="0" lvl="0" indent="0" algn="ctr" defTabSz="889000">
            <a:lnSpc>
              <a:spcPct val="100000"/>
            </a:lnSpc>
            <a:spcBef>
              <a:spcPct val="0"/>
            </a:spcBef>
            <a:spcAft>
              <a:spcPct val="35000"/>
            </a:spcAft>
            <a:buNone/>
          </a:pPr>
          <a:endParaRPr lang="en-US" sz="2000" b="1" kern="1200" dirty="0"/>
        </a:p>
      </dsp:txBody>
      <dsp:txXfrm>
        <a:off x="920247" y="2835970"/>
        <a:ext cx="2916723" cy="1670383"/>
      </dsp:txXfrm>
    </dsp:sp>
    <dsp:sp modelId="{24349B9E-7679-48F3-8C1B-516E244933D3}">
      <dsp:nvSpPr>
        <dsp:cNvPr id="0" name=""/>
        <dsp:cNvSpPr/>
      </dsp:nvSpPr>
      <dsp:spPr>
        <a:xfrm>
          <a:off x="4042428" y="1313582"/>
          <a:ext cx="3340766" cy="812524"/>
        </a:xfrm>
        <a:prstGeom prst="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dsp:spPr>
      <dsp:style>
        <a:lnRef idx="3">
          <a:schemeClr val="lt1"/>
        </a:lnRef>
        <a:fillRef idx="1">
          <a:schemeClr val="accent5"/>
        </a:fillRef>
        <a:effectRef idx="1">
          <a:schemeClr val="accent5"/>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Summative</a:t>
          </a:r>
        </a:p>
      </dsp:txBody>
      <dsp:txXfrm>
        <a:off x="4042428" y="1313582"/>
        <a:ext cx="3340766" cy="812524"/>
      </dsp:txXfrm>
    </dsp:sp>
    <dsp:sp modelId="{64E85D38-C8F4-45A8-A4FB-7B00B79166F0}">
      <dsp:nvSpPr>
        <dsp:cNvPr id="0" name=""/>
        <dsp:cNvSpPr/>
      </dsp:nvSpPr>
      <dsp:spPr>
        <a:xfrm>
          <a:off x="4877619" y="2827668"/>
          <a:ext cx="3340766" cy="1670383"/>
        </a:xfrm>
        <a:prstGeom prst="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rot lat="0" lon="0" rev="0"/>
          </a:camera>
          <a:lightRig rig="contrasting" dir="t">
            <a:rot lat="0" lon="0" rev="1200000"/>
          </a:lightRig>
        </a:scene3d>
      </dsp:spPr>
      <dsp:style>
        <a:lnRef idx="3">
          <a:schemeClr val="lt1"/>
        </a:lnRef>
        <a:fillRef idx="1">
          <a:schemeClr val="accent6"/>
        </a:fillRef>
        <a:effectRef idx="1">
          <a:schemeClr val="accent6"/>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100000"/>
            </a:lnSpc>
            <a:spcBef>
              <a:spcPct val="0"/>
            </a:spcBef>
            <a:spcAft>
              <a:spcPct val="35000"/>
            </a:spcAft>
            <a:buNone/>
          </a:pPr>
          <a:r>
            <a:rPr lang="en-US" sz="2000" b="1" kern="1200" dirty="0"/>
            <a:t>Knowledge Assessment</a:t>
          </a:r>
        </a:p>
        <a:p>
          <a:pPr marL="0" lvl="0" indent="0" algn="ctr" defTabSz="889000">
            <a:lnSpc>
              <a:spcPct val="100000"/>
            </a:lnSpc>
            <a:spcBef>
              <a:spcPct val="0"/>
            </a:spcBef>
            <a:spcAft>
              <a:spcPct val="35000"/>
            </a:spcAft>
            <a:buNone/>
          </a:pPr>
          <a:r>
            <a:rPr lang="en-US" sz="2000" b="1" kern="1200" dirty="0"/>
            <a:t> Summative Workplace</a:t>
          </a:r>
        </a:p>
        <a:p>
          <a:pPr marL="0" lvl="0" indent="0" algn="ctr" defTabSz="889000">
            <a:lnSpc>
              <a:spcPct val="100000"/>
            </a:lnSpc>
            <a:spcBef>
              <a:spcPct val="0"/>
            </a:spcBef>
            <a:spcAft>
              <a:spcPct val="35000"/>
            </a:spcAft>
            <a:buNone/>
          </a:pPr>
          <a:r>
            <a:rPr lang="en-US" sz="2000" b="1" kern="1200" dirty="0"/>
            <a:t> Assignments</a:t>
          </a:r>
        </a:p>
      </dsp:txBody>
      <dsp:txXfrm>
        <a:off x="4877619" y="2827668"/>
        <a:ext cx="3340766" cy="167038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30E907-9459-4BCE-9CEE-D50CA8E25CB3}">
      <dsp:nvSpPr>
        <dsp:cNvPr id="0" name=""/>
        <dsp:cNvSpPr/>
      </dsp:nvSpPr>
      <dsp:spPr>
        <a:xfrm>
          <a:off x="0" y="1438"/>
          <a:ext cx="2528147" cy="1264073"/>
        </a:xfrm>
        <a:prstGeom prst="roundRect">
          <a:avLst>
            <a:gd name="adj" fmla="val 10000"/>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1"/>
        </a:fillRef>
        <a:effectRef idx="1">
          <a:schemeClr val="accent1"/>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Competent</a:t>
          </a:r>
        </a:p>
      </dsp:txBody>
      <dsp:txXfrm>
        <a:off x="37023" y="38461"/>
        <a:ext cx="2454101" cy="1190027"/>
      </dsp:txXfrm>
    </dsp:sp>
    <dsp:sp modelId="{411840A0-FE1C-4D59-9ED4-67B2E7F68839}">
      <dsp:nvSpPr>
        <dsp:cNvPr id="0" name=""/>
        <dsp:cNvSpPr/>
      </dsp:nvSpPr>
      <dsp:spPr>
        <a:xfrm>
          <a:off x="0" y="1265512"/>
          <a:ext cx="252814" cy="1011259"/>
        </a:xfrm>
        <a:custGeom>
          <a:avLst/>
          <a:gdLst/>
          <a:ahLst/>
          <a:cxnLst/>
          <a:rect l="0" t="0" r="0" b="0"/>
          <a:pathLst>
            <a:path>
              <a:moveTo>
                <a:pt x="252814" y="0"/>
              </a:moveTo>
              <a:lnTo>
                <a:pt x="0" y="1011259"/>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26821CC-D27B-4EF3-A2C7-C4B85FB42DF7}">
      <dsp:nvSpPr>
        <dsp:cNvPr id="0" name=""/>
        <dsp:cNvSpPr/>
      </dsp:nvSpPr>
      <dsp:spPr>
        <a:xfrm>
          <a:off x="0" y="1581530"/>
          <a:ext cx="3230467" cy="1390481"/>
        </a:xfrm>
        <a:prstGeom prst="roundRect">
          <a:avLst>
            <a:gd name="adj" fmla="val 10000"/>
          </a:avLst>
        </a:prstGeom>
        <a:solidFill>
          <a:schemeClr val="accent4"/>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4"/>
        </a:fillRef>
        <a:effectRef idx="1">
          <a:schemeClr val="accent4"/>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solidFill>
                <a:schemeClr val="bg1"/>
              </a:solidFill>
              <a:effectLst/>
              <a:latin typeface="Calibri" panose="020F0502020204030204" pitchFamily="34" charset="0"/>
              <a:ea typeface="+mn-ea"/>
              <a:cs typeface="+mn-cs"/>
            </a:rPr>
            <a:t>Ability to perform  task, action or function successfully</a:t>
          </a:r>
          <a:endParaRPr lang="en-US" sz="2400" kern="1200" dirty="0">
            <a:solidFill>
              <a:schemeClr val="bg1"/>
            </a:solidFill>
          </a:endParaRPr>
        </a:p>
      </dsp:txBody>
      <dsp:txXfrm>
        <a:off x="40726" y="1622256"/>
        <a:ext cx="3149015" cy="1309029"/>
      </dsp:txXfrm>
    </dsp:sp>
    <dsp:sp modelId="{68B5D3B7-AC34-4DC8-BBA6-0AE75D13CF4B}">
      <dsp:nvSpPr>
        <dsp:cNvPr id="0" name=""/>
        <dsp:cNvSpPr/>
      </dsp:nvSpPr>
      <dsp:spPr>
        <a:xfrm>
          <a:off x="0" y="1265512"/>
          <a:ext cx="252814" cy="2717758"/>
        </a:xfrm>
        <a:custGeom>
          <a:avLst/>
          <a:gdLst/>
          <a:ahLst/>
          <a:cxnLst/>
          <a:rect l="0" t="0" r="0" b="0"/>
          <a:pathLst>
            <a:path>
              <a:moveTo>
                <a:pt x="252814" y="0"/>
              </a:moveTo>
              <a:lnTo>
                <a:pt x="0" y="2717758"/>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BFD4CC16-C250-4D92-BA93-50331FC780EC}">
      <dsp:nvSpPr>
        <dsp:cNvPr id="0" name=""/>
        <dsp:cNvSpPr/>
      </dsp:nvSpPr>
      <dsp:spPr>
        <a:xfrm>
          <a:off x="0" y="3288030"/>
          <a:ext cx="3241955" cy="1390481"/>
        </a:xfrm>
        <a:prstGeom prst="roundRect">
          <a:avLst>
            <a:gd name="adj" fmla="val 10000"/>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6"/>
        </a:fillRef>
        <a:effectRef idx="1">
          <a:schemeClr val="accent6"/>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effectLst/>
              <a:latin typeface="Calibri" panose="020F0502020204030204" pitchFamily="34" charset="0"/>
              <a:ea typeface="+mn-ea"/>
              <a:cs typeface="+mn-cs"/>
            </a:rPr>
            <a:t>Certificate  issued and credits awarded</a:t>
          </a:r>
          <a:endParaRPr kumimoji="0" lang="en-US" sz="2400" kern="1200" dirty="0">
            <a:effectLst/>
            <a:latin typeface="Calibri" panose="020F0502020204030204" pitchFamily="34" charset="0"/>
            <a:ea typeface="+mn-ea"/>
            <a:cs typeface="+mn-cs"/>
          </a:endParaRPr>
        </a:p>
      </dsp:txBody>
      <dsp:txXfrm>
        <a:off x="40726" y="3328756"/>
        <a:ext cx="3160503" cy="1309029"/>
      </dsp:txXfrm>
    </dsp:sp>
    <dsp:sp modelId="{0A1306EE-F29D-4CB0-ADDD-B4821031F774}">
      <dsp:nvSpPr>
        <dsp:cNvPr id="0" name=""/>
        <dsp:cNvSpPr/>
      </dsp:nvSpPr>
      <dsp:spPr>
        <a:xfrm>
          <a:off x="4343147" y="1438"/>
          <a:ext cx="2528147" cy="1264073"/>
        </a:xfrm>
        <a:prstGeom prst="roundRect">
          <a:avLst>
            <a:gd name="adj" fmla="val 10000"/>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1"/>
        </a:fillRef>
        <a:effectRef idx="1">
          <a:schemeClr val="accent1"/>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en-US" sz="2800" b="1" kern="1200" dirty="0"/>
            <a:t>Not Yet Competent</a:t>
          </a:r>
        </a:p>
      </dsp:txBody>
      <dsp:txXfrm>
        <a:off x="4380170" y="38461"/>
        <a:ext cx="2454101" cy="1190027"/>
      </dsp:txXfrm>
    </dsp:sp>
    <dsp:sp modelId="{54192DF2-418F-433E-B8ED-736FF77E592E}">
      <dsp:nvSpPr>
        <dsp:cNvPr id="0" name=""/>
        <dsp:cNvSpPr/>
      </dsp:nvSpPr>
      <dsp:spPr>
        <a:xfrm>
          <a:off x="4595962" y="1265512"/>
          <a:ext cx="256131" cy="1041900"/>
        </a:xfrm>
        <a:custGeom>
          <a:avLst/>
          <a:gdLst/>
          <a:ahLst/>
          <a:cxnLst/>
          <a:rect l="0" t="0" r="0" b="0"/>
          <a:pathLst>
            <a:path>
              <a:moveTo>
                <a:pt x="0" y="0"/>
              </a:moveTo>
              <a:lnTo>
                <a:pt x="0" y="1041900"/>
              </a:lnTo>
              <a:lnTo>
                <a:pt x="256131" y="1041900"/>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A02A319-79FC-40F8-A440-382EDF75D5E4}">
      <dsp:nvSpPr>
        <dsp:cNvPr id="0" name=""/>
        <dsp:cNvSpPr/>
      </dsp:nvSpPr>
      <dsp:spPr>
        <a:xfrm>
          <a:off x="4852094" y="1612171"/>
          <a:ext cx="2886376" cy="1390481"/>
        </a:xfrm>
        <a:prstGeom prst="roundRect">
          <a:avLst>
            <a:gd name="adj" fmla="val 10000"/>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5"/>
        </a:fillRef>
        <a:effectRef idx="1">
          <a:schemeClr val="accent5"/>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solidFill>
                <a:schemeClr val="bg1"/>
              </a:solidFill>
              <a:effectLst/>
              <a:latin typeface="Calibri" panose="020F0502020204030204" pitchFamily="34" charset="0"/>
              <a:ea typeface="+mn-ea"/>
              <a:cs typeface="+mn-cs"/>
            </a:rPr>
            <a:t>Not successful yet </a:t>
          </a:r>
          <a:endParaRPr lang="en-US" sz="2400" kern="1200" dirty="0">
            <a:solidFill>
              <a:schemeClr val="bg1"/>
            </a:solidFill>
          </a:endParaRPr>
        </a:p>
      </dsp:txBody>
      <dsp:txXfrm>
        <a:off x="4892820" y="1652897"/>
        <a:ext cx="2804924" cy="1309029"/>
      </dsp:txXfrm>
    </dsp:sp>
    <dsp:sp modelId="{1D988BA5-7718-4C89-8B8F-3CE438A09815}">
      <dsp:nvSpPr>
        <dsp:cNvPr id="0" name=""/>
        <dsp:cNvSpPr/>
      </dsp:nvSpPr>
      <dsp:spPr>
        <a:xfrm>
          <a:off x="4595962" y="1265512"/>
          <a:ext cx="252814" cy="2717758"/>
        </a:xfrm>
        <a:custGeom>
          <a:avLst/>
          <a:gdLst/>
          <a:ahLst/>
          <a:cxnLst/>
          <a:rect l="0" t="0" r="0" b="0"/>
          <a:pathLst>
            <a:path>
              <a:moveTo>
                <a:pt x="0" y="0"/>
              </a:moveTo>
              <a:lnTo>
                <a:pt x="0" y="2717758"/>
              </a:lnTo>
              <a:lnTo>
                <a:pt x="252814" y="2717758"/>
              </a:lnTo>
            </a:path>
          </a:pathLst>
        </a:custGeom>
        <a:noFill/>
        <a:ln w="12700" cap="flat" cmpd="sng" algn="ctr">
          <a:solidFill>
            <a:schemeClr val="accent1">
              <a:tint val="9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42CA27C-3D85-42D8-BF99-19180EBC3F92}">
      <dsp:nvSpPr>
        <dsp:cNvPr id="0" name=""/>
        <dsp:cNvSpPr/>
      </dsp:nvSpPr>
      <dsp:spPr>
        <a:xfrm>
          <a:off x="4848777" y="3288030"/>
          <a:ext cx="2900554" cy="1390481"/>
        </a:xfrm>
        <a:prstGeom prst="roundRect">
          <a:avLst>
            <a:gd name="adj" fmla="val 10000"/>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6"/>
        </a:fillRef>
        <a:effectRef idx="1">
          <a:schemeClr val="accent6"/>
        </a:effectRef>
        <a:fontRef idx="minor">
          <a:schemeClr val="lt1"/>
        </a:fontRef>
      </dsp:style>
      <dsp:txBody>
        <a:bodyPr spcFirstLastPara="0" vert="horz" wrap="square" lIns="45720" tIns="30480" rIns="45720" bIns="30480" numCol="1" spcCol="1270" anchor="ctr" anchorCtr="0">
          <a:noAutofit/>
        </a:bodyPr>
        <a:lstStyle/>
        <a:p>
          <a:pPr marL="0" lvl="0" indent="0" algn="ctr" defTabSz="1066800">
            <a:lnSpc>
              <a:spcPct val="90000"/>
            </a:lnSpc>
            <a:spcBef>
              <a:spcPct val="0"/>
            </a:spcBef>
            <a:spcAft>
              <a:spcPct val="35000"/>
            </a:spcAft>
            <a:buNone/>
          </a:pPr>
          <a:r>
            <a:rPr kumimoji="0" lang="en-ZA" sz="2400" kern="1200" dirty="0">
              <a:effectLst/>
              <a:latin typeface="Calibri" panose="020F0502020204030204" pitchFamily="34" charset="0"/>
              <a:ea typeface="+mn-ea"/>
              <a:cs typeface="+mn-cs"/>
            </a:rPr>
            <a:t>Opportunities to remediate  to address gaps</a:t>
          </a:r>
          <a:endParaRPr lang="en-US" sz="2400" kern="1200" dirty="0"/>
        </a:p>
      </dsp:txBody>
      <dsp:txXfrm>
        <a:off x="4889503" y="3328756"/>
        <a:ext cx="2819102" cy="130902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3C9525-0888-4409-A09F-7CFC66304FE6}">
      <dsp:nvSpPr>
        <dsp:cNvPr id="0" name=""/>
        <dsp:cNvSpPr/>
      </dsp:nvSpPr>
      <dsp:spPr>
        <a:xfrm>
          <a:off x="457199" y="0"/>
          <a:ext cx="5181600" cy="2392040"/>
        </a:xfrm>
        <a:prstGeom prst="rightArrow">
          <a:avLst/>
        </a:prstGeom>
        <a:solidFill>
          <a:schemeClr val="bg1">
            <a:lumMod val="85000"/>
          </a:schemeClr>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a:sp3d z="-152400" extrusionH="63500"/>
      </dsp:spPr>
      <dsp:style>
        <a:lnRef idx="3">
          <a:schemeClr val="lt1"/>
        </a:lnRef>
        <a:fillRef idx="1">
          <a:schemeClr val="accent6"/>
        </a:fillRef>
        <a:effectRef idx="1">
          <a:schemeClr val="accent6"/>
        </a:effectRef>
        <a:fontRef idx="minor">
          <a:schemeClr val="lt1"/>
        </a:fontRef>
      </dsp:style>
    </dsp:sp>
    <dsp:sp modelId="{EE1E8816-6BB5-4803-984C-425751A425BD}">
      <dsp:nvSpPr>
        <dsp:cNvPr id="0" name=""/>
        <dsp:cNvSpPr/>
      </dsp:nvSpPr>
      <dsp:spPr>
        <a:xfrm>
          <a:off x="646" y="717612"/>
          <a:ext cx="1946141" cy="956816"/>
        </a:xfrm>
        <a:prstGeom prst="roundRect">
          <a:avLst/>
        </a:prstGeom>
        <a:solidFill>
          <a:schemeClr val="accent1"/>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1"/>
        </a:fillRef>
        <a:effectRef idx="1">
          <a:schemeClr val="accent1"/>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Assessment</a:t>
          </a:r>
        </a:p>
      </dsp:txBody>
      <dsp:txXfrm>
        <a:off x="47354" y="764320"/>
        <a:ext cx="1852725" cy="863400"/>
      </dsp:txXfrm>
    </dsp:sp>
    <dsp:sp modelId="{814C0117-EC7B-4EBC-A009-0C73F43105B8}">
      <dsp:nvSpPr>
        <dsp:cNvPr id="0" name=""/>
        <dsp:cNvSpPr/>
      </dsp:nvSpPr>
      <dsp:spPr>
        <a:xfrm>
          <a:off x="2074929" y="717612"/>
          <a:ext cx="1946141" cy="956816"/>
        </a:xfrm>
        <a:prstGeom prst="roundRect">
          <a:avLst/>
        </a:prstGeom>
        <a:solidFill>
          <a:schemeClr val="accent5"/>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5"/>
        </a:fillRef>
        <a:effectRef idx="1">
          <a:schemeClr val="accent5"/>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Moderation</a:t>
          </a:r>
        </a:p>
      </dsp:txBody>
      <dsp:txXfrm>
        <a:off x="2121637" y="764320"/>
        <a:ext cx="1852725" cy="863400"/>
      </dsp:txXfrm>
    </dsp:sp>
    <dsp:sp modelId="{29F903C9-F548-48EF-8ABD-A11130E99CEB}">
      <dsp:nvSpPr>
        <dsp:cNvPr id="0" name=""/>
        <dsp:cNvSpPr/>
      </dsp:nvSpPr>
      <dsp:spPr>
        <a:xfrm>
          <a:off x="4149211" y="717612"/>
          <a:ext cx="1946141" cy="956816"/>
        </a:xfrm>
        <a:prstGeom prst="roundRect">
          <a:avLst/>
        </a:prstGeom>
        <a:solidFill>
          <a:schemeClr val="accent6"/>
        </a:solidFill>
        <a:ln w="38100" cap="flat" cmpd="sng" algn="ctr">
          <a:solidFill>
            <a:schemeClr val="lt1"/>
          </a:solidFill>
          <a:prstDash val="solid"/>
        </a:ln>
        <a:effectLst>
          <a:outerShdw blurRad="38100" dist="25400" dir="5400000" algn="t" rotWithShape="0">
            <a:srgbClr val="000000">
              <a:alpha val="50000"/>
            </a:srgbClr>
          </a:outerShdw>
        </a:effectLst>
        <a:scene3d>
          <a:camera prst="orthographicFront"/>
          <a:lightRig rig="threePt" dir="t">
            <a:rot lat="0" lon="0" rev="7500000"/>
          </a:lightRig>
        </a:scene3d>
      </dsp:spPr>
      <dsp:style>
        <a:lnRef idx="3">
          <a:schemeClr val="lt1"/>
        </a:lnRef>
        <a:fillRef idx="1">
          <a:schemeClr val="accent6"/>
        </a:fillRef>
        <a:effectRef idx="1">
          <a:schemeClr val="accent6"/>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Verification</a:t>
          </a:r>
        </a:p>
      </dsp:txBody>
      <dsp:txXfrm>
        <a:off x="4195919" y="764320"/>
        <a:ext cx="1852725" cy="86340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70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980778A-6F9D-4141-8080-B8192EADCD40}" type="slidenum">
              <a:rPr lang="en-ZA" smtClean="0"/>
              <a:pPr/>
              <a:t>‹#›</a:t>
            </a:fld>
            <a:endParaRPr lang="en-ZA"/>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8899"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
        <p:nvSpPr>
          <p:cNvPr id="15" name="Subtitle 6"/>
          <p:cNvSpPr>
            <a:spLocks noGrp="1"/>
          </p:cNvSpPr>
          <p:nvPr>
            <p:ph type="subTitle" idx="1"/>
          </p:nvPr>
        </p:nvSpPr>
        <p:spPr>
          <a:xfrm>
            <a:off x="755576" y="3200400"/>
            <a:ext cx="7488832" cy="2676872"/>
          </a:xfrm>
        </p:spPr>
        <p:txBody>
          <a:bodyPr>
            <a:normAutofit/>
          </a:bodyPr>
          <a:lstStyle>
            <a:lvl1pPr marL="0" indent="0" algn="ctr">
              <a:buNone/>
              <a:defRPr>
                <a:solidFill>
                  <a:schemeClr val="bg2"/>
                </a:solidFill>
              </a:defRPr>
            </a:lvl1pPr>
          </a:lstStyle>
          <a:p>
            <a:r>
              <a:rPr lang="en-US"/>
              <a:t>Click to edit Master subtitle style</a:t>
            </a:r>
            <a:endParaRPr lang="en-ZA" dirty="0"/>
          </a:p>
        </p:txBody>
      </p:sp>
      <p:pic>
        <p:nvPicPr>
          <p:cNvPr id="2" name="Picture 1"/>
          <p:cNvPicPr>
            <a:picLocks noChangeAspect="1"/>
          </p:cNvPicPr>
          <p:nvPr userDrawn="1"/>
        </p:nvPicPr>
        <p:blipFill>
          <a:blip r:embed="rId2"/>
          <a:stretch>
            <a:fillRect/>
          </a:stretch>
        </p:blipFill>
        <p:spPr>
          <a:xfrm>
            <a:off x="3634285" y="6523441"/>
            <a:ext cx="1731414" cy="286537"/>
          </a:xfrm>
          <a:prstGeom prst="rect">
            <a:avLst/>
          </a:prstGeom>
        </p:spPr>
      </p:pic>
      <p:pic>
        <p:nvPicPr>
          <p:cNvPr id="4" name="Picture 3">
            <a:extLst>
              <a:ext uri="{FF2B5EF4-FFF2-40B4-BE49-F238E27FC236}">
                <a16:creationId xmlns:a16="http://schemas.microsoft.com/office/drawing/2014/main" id="{3D3FCCF0-9DEB-4134-90F8-7B42F492FFBB}"/>
              </a:ext>
            </a:extLst>
          </p:cNvPr>
          <p:cNvPicPr>
            <a:picLocks noChangeAspect="1"/>
          </p:cNvPicPr>
          <p:nvPr userDrawn="1"/>
        </p:nvPicPr>
        <p:blipFill>
          <a:blip r:embed="rId3"/>
          <a:stretch>
            <a:fillRect/>
          </a:stretch>
        </p:blipFill>
        <p:spPr>
          <a:xfrm>
            <a:off x="7969109" y="6215566"/>
            <a:ext cx="719390" cy="45114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F83655-DC73-417F-8B26-EB7A1DBB5382}"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467544" y="273050"/>
            <a:ext cx="8219256" cy="1143000"/>
          </a:xfrm>
        </p:spPr>
        <p:txBody>
          <a:bodyPr anchor="ctr" anchorCtr="0"/>
          <a:lstStyle>
            <a:lvl1pPr algn="l">
              <a:buNone/>
              <a:defRPr sz="4000" b="1"/>
            </a:lvl1pPr>
          </a:lstStyle>
          <a:p>
            <a:r>
              <a:rPr kumimoji="0" lang="en-US"/>
              <a:t>Click to edit Master title style</a:t>
            </a:r>
            <a:endParaRPr kumimoji="0" lang="en-US" dirty="0"/>
          </a:p>
        </p:txBody>
      </p:sp>
      <p:sp>
        <p:nvSpPr>
          <p:cNvPr id="3" name="Text Placeholder 2"/>
          <p:cNvSpPr>
            <a:spLocks noGrp="1"/>
          </p:cNvSpPr>
          <p:nvPr>
            <p:ph type="body" idx="2"/>
          </p:nvPr>
        </p:nvSpPr>
        <p:spPr>
          <a:xfrm>
            <a:off x="467544" y="1600200"/>
            <a:ext cx="2351856"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Edit Master text styles</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a:p>
        </p:txBody>
      </p:sp>
      <p:sp>
        <p:nvSpPr>
          <p:cNvPr id="11" name="Content Placeholder 10"/>
          <p:cNvSpPr>
            <a:spLocks noGrp="1"/>
          </p:cNvSpPr>
          <p:nvPr>
            <p:ph sz="quarter" idx="1"/>
          </p:nvPr>
        </p:nvSpPr>
        <p:spPr>
          <a:xfrm>
            <a:off x="2971800" y="1600200"/>
            <a:ext cx="5715000" cy="44958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4" name="Picture 3"/>
          <p:cNvPicPr>
            <a:picLocks noChangeAspect="1"/>
          </p:cNvPicPr>
          <p:nvPr userDrawn="1"/>
        </p:nvPicPr>
        <p:blipFill>
          <a:blip r:embed="rId2"/>
          <a:stretch>
            <a:fillRect/>
          </a:stretch>
        </p:blipFill>
        <p:spPr>
          <a:xfrm>
            <a:off x="3704987" y="6520012"/>
            <a:ext cx="1731414" cy="286537"/>
          </a:xfrm>
          <a:prstGeom prst="rect">
            <a:avLst/>
          </a:prstGeom>
        </p:spPr>
      </p:pic>
      <p:pic>
        <p:nvPicPr>
          <p:cNvPr id="6" name="Picture 5">
            <a:extLst>
              <a:ext uri="{FF2B5EF4-FFF2-40B4-BE49-F238E27FC236}">
                <a16:creationId xmlns:a16="http://schemas.microsoft.com/office/drawing/2014/main" id="{9C666C52-C44A-45ED-87FC-EA196E21F068}"/>
              </a:ext>
            </a:extLst>
          </p:cNvPr>
          <p:cNvPicPr>
            <a:picLocks noChangeAspect="1"/>
          </p:cNvPicPr>
          <p:nvPr userDrawn="1"/>
        </p:nvPicPr>
        <p:blipFill>
          <a:blip r:embed="rId3"/>
          <a:stretch>
            <a:fillRect/>
          </a:stretch>
        </p:blipFill>
        <p:spPr>
          <a:xfrm>
            <a:off x="8031605" y="6228704"/>
            <a:ext cx="719390" cy="451143"/>
          </a:xfrm>
          <a:prstGeom prst="rect">
            <a:avLst/>
          </a:prstGeom>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endParaRPr kumimoji="0" lang="en-US" dirty="0"/>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Edit Master text styles</a:t>
            </a:r>
          </a:p>
        </p:txBody>
      </p:sp>
      <p:sp>
        <p:nvSpPr>
          <p:cNvPr id="7" name="Slide Number Placeholder 6"/>
          <p:cNvSpPr>
            <a:spLocks noGrp="1"/>
          </p:cNvSpPr>
          <p:nvPr>
            <p:ph type="sldNum" sz="quarter" idx="12"/>
          </p:nvPr>
        </p:nvSpPr>
        <p:spPr>
          <a:xfrm>
            <a:off x="146304" y="6208776"/>
            <a:ext cx="457200" cy="457200"/>
          </a:xfrm>
        </p:spPr>
        <p:txBody>
          <a:bodyPr/>
          <a:lstStyle/>
          <a:p>
            <a:fld id="{32F83655-DC73-417F-8B26-EB7A1DBB5382}" type="slidenum">
              <a:rPr lang="en-ZA" smtClean="0"/>
              <a:pPr/>
              <a:t>‹#›</a:t>
            </a:fld>
            <a:endParaRPr lang="en-ZA"/>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2017/08/26</a:t>
            </a:fld>
            <a:endParaRPr lang="en-ZA"/>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2017/08/26</a:t>
            </a:fld>
            <a:endParaRPr lang="en-ZA"/>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Text Placeholder 2"/>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7AA539E4-B37A-465B-A6FB-15ED63849445}" type="datetimeFigureOut">
              <a:rPr lang="en-ZA" smtClean="0"/>
              <a:t>2017/08/26</a:t>
            </a:fld>
            <a:endParaRPr lang="en-ZA"/>
          </a:p>
        </p:txBody>
      </p:sp>
      <p:sp>
        <p:nvSpPr>
          <p:cNvPr id="6" name="Slide Number Placeholder 5"/>
          <p:cNvSpPr>
            <a:spLocks noGrp="1"/>
          </p:cNvSpPr>
          <p:nvPr>
            <p:ph type="sldNum" sz="quarter" idx="12"/>
          </p:nvPr>
        </p:nvSpPr>
        <p:spPr/>
        <p:txBody>
          <a:bodyPr/>
          <a:lstStyle/>
          <a:p>
            <a:fld id="{9B51541A-1247-4DAC-A0CC-4E3B7E063CED}" type="slidenum">
              <a:rPr lang="en-ZA" smtClean="0"/>
              <a:t>‹#›</a:t>
            </a:fld>
            <a:endParaRPr lang="en-ZA"/>
          </a:p>
        </p:txBody>
      </p:sp>
    </p:spTree>
    <p:extLst>
      <p:ext uri="{BB962C8B-B14F-4D97-AF65-F5344CB8AC3E}">
        <p14:creationId xmlns:p14="http://schemas.microsoft.com/office/powerpoint/2010/main" val="868279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chor="ctr" anchorCtr="0"/>
          <a:lstStyle>
            <a:lvl1pPr>
              <a:defRPr>
                <a:solidFill>
                  <a:srgbClr val="008080"/>
                </a:solidFill>
                <a:latin typeface="Calibri" pitchFamily="34" charset="0"/>
              </a:defRPr>
            </a:lvl1pPr>
          </a:lstStyle>
          <a:p>
            <a:r>
              <a:rPr kumimoji="0" lang="en-US"/>
              <a:t>Click to edit Master title style</a:t>
            </a:r>
            <a:endParaRPr kumimoji="0" lang="en-US" dirty="0"/>
          </a:p>
        </p:txBody>
      </p:sp>
      <p:sp>
        <p:nvSpPr>
          <p:cNvPr id="4" name="Date Placeholder 3"/>
          <p:cNvSpPr>
            <a:spLocks noGrp="1"/>
          </p:cNvSpPr>
          <p:nvPr>
            <p:ph type="dt" sz="half" idx="10"/>
          </p:nvPr>
        </p:nvSpPr>
        <p:spPr/>
        <p:txBody>
          <a:bodyPr/>
          <a:lstStyle/>
          <a:p>
            <a:fld id="{744EAEA5-7BFB-4BF3-B902-218CE399D210}" type="datetimeFigureOut">
              <a:rPr lang="en-ZA" smtClean="0"/>
              <a:pPr/>
              <a:t>2017/08/26</a:t>
            </a:fld>
            <a:endParaRPr lang="en-ZA"/>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32F83655-DC73-417F-8B26-EB7A1DBB5382}" type="slidenum">
              <a:rPr lang="en-ZA" smtClean="0"/>
              <a:pPr/>
              <a:t>‹#›</a:t>
            </a:fld>
            <a:endParaRPr lang="en-ZA" dirty="0"/>
          </a:p>
        </p:txBody>
      </p:sp>
      <p:sp>
        <p:nvSpPr>
          <p:cNvPr id="8" name="Content Placeholder 7"/>
          <p:cNvSpPr>
            <a:spLocks noGrp="1"/>
          </p:cNvSpPr>
          <p:nvPr>
            <p:ph sz="quarter" idx="1"/>
          </p:nvPr>
        </p:nvSpPr>
        <p:spPr>
          <a:xfrm>
            <a:off x="467544" y="1413296"/>
            <a:ext cx="8219256" cy="4680000"/>
          </a:xfrm>
        </p:spPr>
        <p:txBody>
          <a:bodyPr vert="horz">
            <a:normAutofit/>
          </a:bodyPr>
          <a:lstStyle>
            <a:lvl1pPr marL="354013" indent="-354013">
              <a:buFont typeface="Arial" panose="020B0604020202020204" pitchFamily="34" charset="0"/>
              <a:buChar char="•"/>
              <a:defRPr sz="2400">
                <a:effectLst/>
                <a:latin typeface="Calibri" pitchFamily="34" charset="0"/>
              </a:defRPr>
            </a:lvl1pPr>
            <a:lvl2pPr marL="720725" indent="-366713">
              <a:buFont typeface="Arial" panose="020B0604020202020204" pitchFamily="34" charset="0"/>
              <a:buChar char="•"/>
              <a:defRPr sz="2400">
                <a:effectLst/>
                <a:latin typeface="Calibri" pitchFamily="34" charset="0"/>
              </a:defRPr>
            </a:lvl2pPr>
            <a:lvl3pPr marL="1074738" indent="-354013">
              <a:buFont typeface="Arial" panose="020B0604020202020204" pitchFamily="34" charset="0"/>
              <a:buChar char="•"/>
              <a:defRPr sz="2400">
                <a:effectLst/>
                <a:latin typeface="Calibri" pitchFamily="34" charset="0"/>
              </a:defRPr>
            </a:lvl3pPr>
            <a:lvl4pPr marL="1439863" indent="-365125">
              <a:buFont typeface="Arial" panose="020B0604020202020204" pitchFamily="34" charset="0"/>
              <a:buChar char="•"/>
              <a:defRPr sz="2400">
                <a:effectLst/>
                <a:latin typeface="Calibri" pitchFamily="34" charset="0"/>
              </a:defRPr>
            </a:lvl4pPr>
            <a:lvl5pPr marL="1793875" indent="-354013">
              <a:buFont typeface="Arial" panose="020B0604020202020204" pitchFamily="34" charset="0"/>
              <a:buChar char="•"/>
              <a:defRPr sz="2400">
                <a:effectLst/>
                <a:latin typeface="Calibri" pitchFamily="34" charset="0"/>
              </a:defRPr>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Formative">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ZA" dirty="0"/>
              <a:t>Formative Assessment</a:t>
            </a:r>
          </a:p>
        </p:txBody>
      </p:sp>
      <p:sp>
        <p:nvSpPr>
          <p:cNvPr id="5" name="Slide Number Placeholder 4"/>
          <p:cNvSpPr>
            <a:spLocks noGrp="1"/>
          </p:cNvSpPr>
          <p:nvPr>
            <p:ph type="sldNum" sz="quarter" idx="12"/>
          </p:nvPr>
        </p:nvSpPr>
        <p:spPr/>
        <p:txBody>
          <a:bodyPr/>
          <a:lstStyle/>
          <a:p>
            <a:fld id="{042AED99-7FB4-404E-8A97-64753DCE42EC}" type="slidenum">
              <a:rPr lang="en-US" smtClean="0"/>
              <a:pPr/>
              <a:t>‹#›</a:t>
            </a:fld>
            <a:endParaRPr lang="en-US" dirty="0"/>
          </a:p>
        </p:txBody>
      </p:sp>
      <p:pic>
        <p:nvPicPr>
          <p:cNvPr id="7" name="Picture 6" descr="ec_i_formative_2.gif"/>
          <p:cNvPicPr/>
          <p:nvPr userDrawn="1"/>
        </p:nvPicPr>
        <p:blipFill>
          <a:blip r:embed="rId2" cstate="print"/>
          <a:stretch>
            <a:fillRect/>
          </a:stretch>
        </p:blipFill>
        <p:spPr>
          <a:xfrm>
            <a:off x="651017" y="1662708"/>
            <a:ext cx="2120783" cy="720080"/>
          </a:xfrm>
          <a:prstGeom prst="rect">
            <a:avLst/>
          </a:prstGeom>
        </p:spPr>
      </p:pic>
      <p:sp>
        <p:nvSpPr>
          <p:cNvPr id="9" name="Content Placeholder 7"/>
          <p:cNvSpPr>
            <a:spLocks noGrp="1"/>
          </p:cNvSpPr>
          <p:nvPr>
            <p:ph sz="quarter" idx="1" hasCustomPrompt="1"/>
          </p:nvPr>
        </p:nvSpPr>
        <p:spPr>
          <a:xfrm>
            <a:off x="1968500" y="2420888"/>
            <a:ext cx="6502400" cy="1363712"/>
          </a:xfrm>
          <a:ln w="38100">
            <a:solidFill>
              <a:schemeClr val="bg2"/>
            </a:solidFill>
          </a:ln>
        </p:spPr>
        <p:txBody>
          <a:bodyPr vert="horz">
            <a:normAutofit/>
          </a:bodyPr>
          <a:lstStyle>
            <a:lvl1pPr marL="354013" indent="-354013" algn="l">
              <a:buFont typeface="Arial" panose="020B0604020202020204" pitchFamily="34" charset="0"/>
              <a:buChar char="•"/>
              <a:defRPr sz="2400">
                <a:solidFill>
                  <a:schemeClr val="bg2"/>
                </a:solidFill>
                <a:effectLst/>
                <a:latin typeface="Calibri" pitchFamily="34" charset="0"/>
              </a:defRPr>
            </a:lvl1pPr>
            <a:lvl2pPr marL="720725" indent="-366713" algn="l">
              <a:buFont typeface="Arial" panose="020B0604020202020204" pitchFamily="34" charset="0"/>
              <a:buChar char="•"/>
              <a:defRPr sz="2400">
                <a:effectLst/>
                <a:latin typeface="Calibri" pitchFamily="34" charset="0"/>
              </a:defRPr>
            </a:lvl2pPr>
            <a:lvl3pPr marL="1074738" indent="-354013" algn="l">
              <a:buFont typeface="Arial" panose="020B0604020202020204" pitchFamily="34" charset="0"/>
              <a:buChar char="•"/>
              <a:defRPr sz="2400">
                <a:effectLst/>
                <a:latin typeface="Calibri" pitchFamily="34" charset="0"/>
              </a:defRPr>
            </a:lvl3pPr>
            <a:lvl4pPr marL="1439863" indent="-365125" algn="l">
              <a:defRPr sz="2400">
                <a:effectLst/>
                <a:latin typeface="Calibri" pitchFamily="34" charset="0"/>
              </a:defRPr>
            </a:lvl4pPr>
            <a:lvl5pPr marL="1793875" indent="-354013" algn="l">
              <a:defRPr sz="2400">
                <a:effectLst/>
                <a:latin typeface="Calibri" pitchFamily="34" charset="0"/>
              </a:defRPr>
            </a:lvl5pPr>
          </a:lstStyle>
          <a:p>
            <a:pPr lvl="0" eaLnBrk="1" latinLnBrk="0" hangingPunct="1"/>
            <a:r>
              <a:rPr lang="en-US" dirty="0"/>
              <a:t>Complete Formative Activity </a:t>
            </a:r>
          </a:p>
          <a:p>
            <a:pPr lvl="1" eaLnBrk="1" latinLnBrk="0" hangingPunct="1"/>
            <a:r>
              <a:rPr lang="en-US" dirty="0"/>
              <a:t>Second level</a:t>
            </a:r>
          </a:p>
          <a:p>
            <a:pPr lvl="2" eaLnBrk="1" latinLnBrk="0" hangingPunct="1"/>
            <a:r>
              <a:rPr lang="en-US" dirty="0"/>
              <a:t>Third level</a:t>
            </a:r>
          </a:p>
        </p:txBody>
      </p:sp>
    </p:spTree>
    <p:extLst>
      <p:ext uri="{BB962C8B-B14F-4D97-AF65-F5344CB8AC3E}">
        <p14:creationId xmlns:p14="http://schemas.microsoft.com/office/powerpoint/2010/main" val="11679872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porta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Important</a:t>
            </a:r>
            <a:endParaRPr lang="en-ZA" dirty="0"/>
          </a:p>
        </p:txBody>
      </p:sp>
      <p:sp>
        <p:nvSpPr>
          <p:cNvPr id="3" name="Date Placeholder 2"/>
          <p:cNvSpPr>
            <a:spLocks noGrp="1"/>
          </p:cNvSpPr>
          <p:nvPr>
            <p:ph type="dt" sz="half" idx="10"/>
          </p:nvPr>
        </p:nvSpPr>
        <p:spPr/>
        <p:txBody>
          <a:bodyPr/>
          <a:lstStyle/>
          <a:p>
            <a:fld id="{744EAEA5-7BFB-4BF3-B902-218CE399D210}" type="datetimeFigureOut">
              <a:rPr lang="en-ZA" smtClean="0"/>
              <a:pPr/>
              <a:t>2017/08/26</a:t>
            </a:fld>
            <a:endParaRPr lang="en-ZA"/>
          </a:p>
        </p:txBody>
      </p:sp>
      <p:sp>
        <p:nvSpPr>
          <p:cNvPr id="5" name="Slide Number Placeholder 4"/>
          <p:cNvSpPr>
            <a:spLocks noGrp="1"/>
          </p:cNvSpPr>
          <p:nvPr>
            <p:ph type="sldNum" sz="quarter" idx="12"/>
          </p:nvPr>
        </p:nvSpPr>
        <p:spPr/>
        <p:txBody>
          <a:bodyPr/>
          <a:lstStyle/>
          <a:p>
            <a:fld id="{042AED99-7FB4-404E-8A97-64753DCE42EC}" type="slidenum">
              <a:rPr lang="en-US" smtClean="0"/>
              <a:pPr/>
              <a:t>‹#›</a:t>
            </a:fld>
            <a:endParaRPr lang="en-US" dirty="0"/>
          </a:p>
        </p:txBody>
      </p:sp>
      <p:sp>
        <p:nvSpPr>
          <p:cNvPr id="6" name="Content Placeholder 7"/>
          <p:cNvSpPr>
            <a:spLocks noGrp="1"/>
          </p:cNvSpPr>
          <p:nvPr>
            <p:ph sz="quarter" idx="1" hasCustomPrompt="1"/>
          </p:nvPr>
        </p:nvSpPr>
        <p:spPr>
          <a:xfrm>
            <a:off x="1968500" y="2420888"/>
            <a:ext cx="6502400" cy="2697212"/>
          </a:xfrm>
          <a:ln w="38100">
            <a:solidFill>
              <a:schemeClr val="bg2"/>
            </a:solidFill>
          </a:ln>
        </p:spPr>
        <p:txBody>
          <a:bodyPr vert="horz">
            <a:normAutofit/>
          </a:bodyPr>
          <a:lstStyle>
            <a:lvl1pPr marL="354013" indent="-354013" algn="l">
              <a:buFont typeface="Arial" panose="020B0604020202020204" pitchFamily="34" charset="0"/>
              <a:buChar char="•"/>
              <a:defRPr sz="2400">
                <a:solidFill>
                  <a:schemeClr val="bg2"/>
                </a:solidFill>
                <a:effectLst/>
                <a:latin typeface="Calibri" pitchFamily="34" charset="0"/>
              </a:defRPr>
            </a:lvl1pPr>
            <a:lvl2pPr marL="720725" indent="-366713" algn="l">
              <a:buFont typeface="Arial" panose="020B0604020202020204" pitchFamily="34" charset="0"/>
              <a:buChar char="•"/>
              <a:defRPr sz="2400">
                <a:effectLst/>
                <a:latin typeface="Calibri" pitchFamily="34" charset="0"/>
              </a:defRPr>
            </a:lvl2pPr>
            <a:lvl3pPr marL="1074738" indent="-354013" algn="l">
              <a:buFont typeface="Arial" panose="020B0604020202020204" pitchFamily="34" charset="0"/>
              <a:buChar char="•"/>
              <a:defRPr sz="2400">
                <a:effectLst/>
                <a:latin typeface="Calibri" pitchFamily="34" charset="0"/>
              </a:defRPr>
            </a:lvl3pPr>
            <a:lvl4pPr marL="1439863" indent="-365125" algn="l">
              <a:defRPr sz="2400">
                <a:effectLst/>
                <a:latin typeface="Calibri" pitchFamily="34" charset="0"/>
              </a:defRPr>
            </a:lvl4pPr>
            <a:lvl5pPr marL="1793875" indent="-354013" algn="l">
              <a:defRPr sz="2400">
                <a:effectLst/>
                <a:latin typeface="Calibri" pitchFamily="34" charset="0"/>
              </a:defRPr>
            </a:lvl5pPr>
          </a:lstStyle>
          <a:p>
            <a:pPr lvl="0" eaLnBrk="1" latinLnBrk="0" hangingPunct="1"/>
            <a:r>
              <a:rPr lang="en-US" dirty="0"/>
              <a:t>Complete Formative Activity </a:t>
            </a:r>
          </a:p>
          <a:p>
            <a:pPr lvl="1" eaLnBrk="1" latinLnBrk="0" hangingPunct="1"/>
            <a:r>
              <a:rPr lang="en-US" dirty="0"/>
              <a:t>Second level</a:t>
            </a:r>
          </a:p>
          <a:p>
            <a:pPr lvl="2" eaLnBrk="1" latinLnBrk="0" hangingPunct="1"/>
            <a:r>
              <a:rPr lang="en-US" dirty="0"/>
              <a:t>Third level</a:t>
            </a:r>
          </a:p>
        </p:txBody>
      </p:sp>
      <p:pic>
        <p:nvPicPr>
          <p:cNvPr id="7" name="Picture 6"/>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03504" y="1637496"/>
            <a:ext cx="2004668" cy="783392"/>
          </a:xfrm>
          <a:prstGeom prst="rect">
            <a:avLst/>
          </a:prstGeom>
          <a:noFill/>
        </p:spPr>
      </p:pic>
    </p:spTree>
    <p:extLst>
      <p:ext uri="{BB962C8B-B14F-4D97-AF65-F5344CB8AC3E}">
        <p14:creationId xmlns:p14="http://schemas.microsoft.com/office/powerpoint/2010/main" val="135109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scus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a:t>Discuss</a:t>
            </a:r>
            <a:endParaRPr lang="en-ZA" dirty="0"/>
          </a:p>
        </p:txBody>
      </p:sp>
      <p:sp>
        <p:nvSpPr>
          <p:cNvPr id="3" name="Date Placeholder 2"/>
          <p:cNvSpPr>
            <a:spLocks noGrp="1"/>
          </p:cNvSpPr>
          <p:nvPr>
            <p:ph type="dt" sz="half" idx="10"/>
          </p:nvPr>
        </p:nvSpPr>
        <p:spPr/>
        <p:txBody>
          <a:bodyPr/>
          <a:lstStyle/>
          <a:p>
            <a:fld id="{744EAEA5-7BFB-4BF3-B902-218CE399D210}" type="datetimeFigureOut">
              <a:rPr lang="en-ZA" smtClean="0"/>
              <a:pPr/>
              <a:t>2017/08/26</a:t>
            </a:fld>
            <a:endParaRPr lang="en-ZA"/>
          </a:p>
        </p:txBody>
      </p:sp>
      <p:sp>
        <p:nvSpPr>
          <p:cNvPr id="5" name="Slide Number Placeholder 4"/>
          <p:cNvSpPr>
            <a:spLocks noGrp="1"/>
          </p:cNvSpPr>
          <p:nvPr>
            <p:ph type="sldNum" sz="quarter" idx="12"/>
          </p:nvPr>
        </p:nvSpPr>
        <p:spPr/>
        <p:txBody>
          <a:bodyPr/>
          <a:lstStyle/>
          <a:p>
            <a:fld id="{042AED99-7FB4-404E-8A97-64753DCE42EC}" type="slidenum">
              <a:rPr lang="en-US" smtClean="0"/>
              <a:pPr/>
              <a:t>‹#›</a:t>
            </a:fld>
            <a:endParaRPr lang="en-US" dirty="0"/>
          </a:p>
        </p:txBody>
      </p:sp>
      <p:sp>
        <p:nvSpPr>
          <p:cNvPr id="6" name="Text Placeholder 8"/>
          <p:cNvSpPr>
            <a:spLocks noGrp="1"/>
          </p:cNvSpPr>
          <p:nvPr>
            <p:ph type="body" idx="2"/>
          </p:nvPr>
        </p:nvSpPr>
        <p:spPr>
          <a:xfrm>
            <a:off x="467544" y="1412776"/>
            <a:ext cx="2351856" cy="4683224"/>
          </a:xfrm>
          <a:solidFill>
            <a:schemeClr val="bg1">
              <a:lumMod val="65000"/>
            </a:schemeClr>
          </a:solidFill>
        </p:spPr>
        <p:txBody>
          <a:bodyPr vert="vert270" anchor="ctr" anchorCtr="0"/>
          <a:lstStyle>
            <a:lvl1pPr marL="0" indent="0">
              <a:buNone/>
              <a:defRPr/>
            </a:lvl1pPr>
          </a:lstStyle>
          <a:p>
            <a:pPr lvl="0" algn="ctr"/>
            <a:r>
              <a:rPr lang="en-US" sz="9600">
                <a:solidFill>
                  <a:srgbClr val="FFFFFF"/>
                </a:solidFill>
              </a:rPr>
              <a:t>Edit Master text styles</a:t>
            </a:r>
          </a:p>
        </p:txBody>
      </p:sp>
      <p:sp>
        <p:nvSpPr>
          <p:cNvPr id="7" name="Content Placeholder 7"/>
          <p:cNvSpPr>
            <a:spLocks noGrp="1"/>
          </p:cNvSpPr>
          <p:nvPr>
            <p:ph sz="quarter" idx="1" hasCustomPrompt="1"/>
          </p:nvPr>
        </p:nvSpPr>
        <p:spPr>
          <a:xfrm>
            <a:off x="3022600" y="1412776"/>
            <a:ext cx="5626100" cy="4683224"/>
          </a:xfrm>
          <a:ln w="38100">
            <a:solidFill>
              <a:schemeClr val="bg2"/>
            </a:solidFill>
          </a:ln>
        </p:spPr>
        <p:txBody>
          <a:bodyPr vert="horz">
            <a:normAutofit/>
          </a:bodyPr>
          <a:lstStyle>
            <a:lvl1pPr marL="354013" indent="-354013" algn="l">
              <a:buFont typeface="Arial" panose="020B0604020202020204" pitchFamily="34" charset="0"/>
              <a:buChar char="•"/>
              <a:defRPr sz="2400">
                <a:solidFill>
                  <a:schemeClr val="bg2"/>
                </a:solidFill>
                <a:effectLst/>
                <a:latin typeface="Calibri" pitchFamily="34" charset="0"/>
              </a:defRPr>
            </a:lvl1pPr>
            <a:lvl2pPr marL="720725" indent="-366713" algn="l">
              <a:buFont typeface="Arial" panose="020B0604020202020204" pitchFamily="34" charset="0"/>
              <a:buChar char="•"/>
              <a:defRPr sz="2400">
                <a:effectLst/>
                <a:latin typeface="Calibri" pitchFamily="34" charset="0"/>
              </a:defRPr>
            </a:lvl2pPr>
            <a:lvl3pPr marL="1074738" indent="-354013" algn="l">
              <a:buFont typeface="Arial" panose="020B0604020202020204" pitchFamily="34" charset="0"/>
              <a:buChar char="•"/>
              <a:defRPr sz="2400">
                <a:effectLst/>
                <a:latin typeface="Calibri" pitchFamily="34" charset="0"/>
              </a:defRPr>
            </a:lvl3pPr>
            <a:lvl4pPr marL="1439863" indent="-365125" algn="l">
              <a:defRPr sz="2400">
                <a:effectLst/>
                <a:latin typeface="Calibri" pitchFamily="34" charset="0"/>
              </a:defRPr>
            </a:lvl4pPr>
            <a:lvl5pPr marL="1793875" indent="-354013" algn="l">
              <a:defRPr sz="2400">
                <a:effectLst/>
                <a:latin typeface="Calibri" pitchFamily="34" charset="0"/>
              </a:defRPr>
            </a:lvl5pPr>
          </a:lstStyle>
          <a:p>
            <a:pPr lvl="0" eaLnBrk="1" latinLnBrk="0" hangingPunct="1"/>
            <a:r>
              <a:rPr lang="en-US" dirty="0"/>
              <a:t>Complete Formative Activity </a:t>
            </a:r>
          </a:p>
          <a:p>
            <a:pPr lvl="1" eaLnBrk="1" latinLnBrk="0" hangingPunct="1"/>
            <a:r>
              <a:rPr lang="en-US" dirty="0"/>
              <a:t>Second level</a:t>
            </a:r>
          </a:p>
          <a:p>
            <a:pPr lvl="2" eaLnBrk="1" latinLnBrk="0" hangingPunct="1"/>
            <a:r>
              <a:rPr lang="en-US" dirty="0"/>
              <a:t>Third level</a:t>
            </a:r>
          </a:p>
        </p:txBody>
      </p:sp>
      <p:grpSp>
        <p:nvGrpSpPr>
          <p:cNvPr id="8" name="Group 13"/>
          <p:cNvGrpSpPr/>
          <p:nvPr userDrawn="1"/>
        </p:nvGrpSpPr>
        <p:grpSpPr>
          <a:xfrm>
            <a:off x="7153987" y="274638"/>
            <a:ext cx="1532813" cy="794792"/>
            <a:chOff x="4211960" y="4509120"/>
            <a:chExt cx="1944216" cy="1008112"/>
          </a:xfrm>
        </p:grpSpPr>
        <p:sp>
          <p:nvSpPr>
            <p:cNvPr id="9" name="Oval Callout 8"/>
            <p:cNvSpPr/>
            <p:nvPr/>
          </p:nvSpPr>
          <p:spPr>
            <a:xfrm>
              <a:off x="4211960" y="4653136"/>
              <a:ext cx="1440160" cy="864096"/>
            </a:xfrm>
            <a:prstGeom prst="wedgeEllipseCallout">
              <a:avLst>
                <a:gd name="adj1" fmla="val -28841"/>
                <a:gd name="adj2" fmla="val 85381"/>
              </a:avLst>
            </a:prstGeom>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sp>
          <p:nvSpPr>
            <p:cNvPr id="10" name="Oval Callout 9"/>
            <p:cNvSpPr/>
            <p:nvPr/>
          </p:nvSpPr>
          <p:spPr>
            <a:xfrm>
              <a:off x="4716016" y="4509120"/>
              <a:ext cx="1440160" cy="864096"/>
            </a:xfrm>
            <a:prstGeom prst="wedgeEllipseCallout">
              <a:avLst>
                <a:gd name="adj1" fmla="val 36368"/>
                <a:gd name="adj2" fmla="val 93961"/>
              </a:avLst>
            </a:prstGeom>
            <a:solidFill>
              <a:srgbClr val="000099"/>
            </a:solidFill>
            <a:effectLst>
              <a:outerShdw blurRad="50800" dist="38100" dir="5400000" algn="t"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ZA" dirty="0"/>
            </a:p>
          </p:txBody>
        </p:sp>
      </p:grpSp>
    </p:spTree>
    <p:extLst>
      <p:ext uri="{BB962C8B-B14F-4D97-AF65-F5344CB8AC3E}">
        <p14:creationId xmlns:p14="http://schemas.microsoft.com/office/powerpoint/2010/main" val="3216529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7434"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687920" y="952500"/>
            <a:ext cx="7772400" cy="1362075"/>
          </a:xfrm>
        </p:spPr>
        <p:txBody>
          <a:bodyPr anchor="ctr" anchorCtr="0"/>
          <a:lstStyle>
            <a:lvl1pPr algn="ctr">
              <a:buNone/>
              <a:defRPr sz="4000" b="1" cap="none">
                <a:latin typeface="Calibri" pitchFamily="34" charset="0"/>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687920" y="2725738"/>
            <a:ext cx="7772400" cy="2379662"/>
          </a:xfrm>
        </p:spPr>
        <p:txBody>
          <a:bodyPr anchor="t" anchorCtr="0">
            <a:normAutofit/>
          </a:bodyPr>
          <a:lstStyle>
            <a:lvl1pPr marL="0" indent="0" algn="ctr">
              <a:buNone/>
              <a:defRPr sz="4000">
                <a:solidFill>
                  <a:srgbClr val="4D4D4D"/>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Edit Master text styles</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6810"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4980778A-6F9D-4141-8080-B8192EADCD40}" type="slidenum">
              <a:rPr lang="en-ZA" smtClean="0"/>
              <a:pPr/>
              <a:t>‹#›</a:t>
            </a:fld>
            <a:endParaRPr lang="en-ZA"/>
          </a:p>
        </p:txBody>
      </p:sp>
      <p:pic>
        <p:nvPicPr>
          <p:cNvPr id="13" name="Picture 12"/>
          <p:cNvPicPr>
            <a:picLocks noChangeAspect="1"/>
          </p:cNvPicPr>
          <p:nvPr userDrawn="1"/>
        </p:nvPicPr>
        <p:blipFill>
          <a:blip r:embed="rId2"/>
          <a:stretch>
            <a:fillRect/>
          </a:stretch>
        </p:blipFill>
        <p:spPr>
          <a:xfrm>
            <a:off x="3706293" y="6502319"/>
            <a:ext cx="1731414" cy="286537"/>
          </a:xfrm>
          <a:prstGeom prst="rect">
            <a:avLst/>
          </a:prstGeom>
        </p:spPr>
      </p:pic>
      <p:pic>
        <p:nvPicPr>
          <p:cNvPr id="5" name="Picture 4">
            <a:extLst>
              <a:ext uri="{FF2B5EF4-FFF2-40B4-BE49-F238E27FC236}">
                <a16:creationId xmlns:a16="http://schemas.microsoft.com/office/drawing/2014/main" id="{5E818F65-7129-4BA1-A3DD-1FF7614C1A0D}"/>
              </a:ext>
            </a:extLst>
          </p:cNvPr>
          <p:cNvPicPr>
            <a:picLocks noChangeAspect="1"/>
          </p:cNvPicPr>
          <p:nvPr userDrawn="1"/>
        </p:nvPicPr>
        <p:blipFill>
          <a:blip r:embed="rId3"/>
          <a:stretch>
            <a:fillRect/>
          </a:stretch>
        </p:blipFill>
        <p:spPr>
          <a:xfrm>
            <a:off x="8065228" y="6229308"/>
            <a:ext cx="719390" cy="45114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a:p>
        </p:txBody>
      </p:sp>
      <p:sp>
        <p:nvSpPr>
          <p:cNvPr id="9" name="Content Placeholder 8"/>
          <p:cNvSpPr>
            <a:spLocks noGrp="1"/>
          </p:cNvSpPr>
          <p:nvPr>
            <p:ph sz="quarter" idx="1"/>
          </p:nvPr>
        </p:nvSpPr>
        <p:spPr>
          <a:xfrm>
            <a:off x="467544" y="1447800"/>
            <a:ext cx="3960000" cy="46800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1" name="Content Placeholder 10"/>
          <p:cNvSpPr>
            <a:spLocks noGrp="1"/>
          </p:cNvSpPr>
          <p:nvPr>
            <p:ph sz="quarter" idx="2"/>
          </p:nvPr>
        </p:nvSpPr>
        <p:spPr>
          <a:xfrm>
            <a:off x="4716016" y="1447800"/>
            <a:ext cx="3960000" cy="46800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273050"/>
            <a:ext cx="8219256" cy="1008000"/>
          </a:xfrm>
        </p:spPr>
        <p:txBody>
          <a:bodyPr anchor="ctr" anchorCtr="0"/>
          <a:lstStyle>
            <a:lvl1pPr>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467544"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4" name="Text Placeholder 3"/>
          <p:cNvSpPr>
            <a:spLocks noGrp="1"/>
          </p:cNvSpPr>
          <p:nvPr>
            <p:ph type="body" sz="half" idx="3"/>
          </p:nvPr>
        </p:nvSpPr>
        <p:spPr>
          <a:xfrm>
            <a:off x="4716016"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Edit Master text styles</a:t>
            </a:r>
          </a:p>
        </p:txBody>
      </p:sp>
      <p:sp>
        <p:nvSpPr>
          <p:cNvPr id="9" name="Slide Number Placeholder 8"/>
          <p:cNvSpPr>
            <a:spLocks noGrp="1"/>
          </p:cNvSpPr>
          <p:nvPr>
            <p:ph type="sldNum" sz="quarter" idx="12"/>
          </p:nvPr>
        </p:nvSpPr>
        <p:spPr/>
        <p:txBody>
          <a:bodyPr/>
          <a:lstStyle/>
          <a:p>
            <a:fld id="{32F83655-DC73-417F-8B26-EB7A1DBB5382}" type="slidenum">
              <a:rPr lang="en-ZA" smtClean="0"/>
              <a:pPr/>
              <a:t>‹#›</a:t>
            </a:fld>
            <a:endParaRPr lang="en-ZA"/>
          </a:p>
        </p:txBody>
      </p:sp>
      <p:sp>
        <p:nvSpPr>
          <p:cNvPr id="11" name="Content Placeholder 10"/>
          <p:cNvSpPr>
            <a:spLocks noGrp="1"/>
          </p:cNvSpPr>
          <p:nvPr>
            <p:ph sz="half" idx="2"/>
          </p:nvPr>
        </p:nvSpPr>
        <p:spPr>
          <a:xfrm>
            <a:off x="467544" y="2247900"/>
            <a:ext cx="3960000" cy="38862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13" name="Content Placeholder 12"/>
          <p:cNvSpPr>
            <a:spLocks noGrp="1"/>
          </p:cNvSpPr>
          <p:nvPr>
            <p:ph sz="half" idx="4"/>
          </p:nvPr>
        </p:nvSpPr>
        <p:spPr>
          <a:xfrm>
            <a:off x="4716016" y="2247900"/>
            <a:ext cx="3960000" cy="3886200"/>
          </a:xfrm>
        </p:spPr>
        <p:txBody>
          <a:bodyPr vert="horz">
            <a:normAutofit/>
          </a:bodyPr>
          <a:lstStyle>
            <a:lvl1pPr>
              <a:defRPr sz="2400"/>
            </a:lvl1pPr>
            <a:lvl2pPr>
              <a:defRPr sz="2400"/>
            </a:lvl2pPr>
            <a:lvl3pPr>
              <a:defRPr sz="2400"/>
            </a:lvl3pPr>
            <a:lvl4pPr>
              <a:defRPr sz="2400"/>
            </a:lvl4pPr>
            <a:lvl5pPr>
              <a:defRPr sz="2400"/>
            </a:lvl5pPr>
          </a:lstStyle>
          <a:p>
            <a:pPr lvl="0" eaLnBrk="1" latinLnBrk="0" hangingPunct="1"/>
            <a:r>
              <a:rPr lang="en-US"/>
              <a:t>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endParaRPr kumimoji="0" lang="en-US" dirty="0"/>
          </a:p>
        </p:txBody>
      </p:sp>
      <p:sp>
        <p:nvSpPr>
          <p:cNvPr id="5" name="Slide Number Placeholder 4"/>
          <p:cNvSpPr>
            <a:spLocks noGrp="1"/>
          </p:cNvSpPr>
          <p:nvPr>
            <p:ph type="sldNum" sz="quarter" idx="12"/>
          </p:nvPr>
        </p:nvSpPr>
        <p:spPr/>
        <p:txBody>
          <a:bodyPr/>
          <a:lstStyle/>
          <a:p>
            <a:fld id="{32F83655-DC73-417F-8B26-EB7A1DBB5382}" type="slidenum">
              <a:rPr lang="en-ZA" smtClean="0"/>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467544" y="274638"/>
            <a:ext cx="8219256" cy="1008000"/>
          </a:xfrm>
          <a:prstGeom prst="rect">
            <a:avLst/>
          </a:prstGeom>
        </p:spPr>
        <p:txBody>
          <a:bodyPr bIns="91440" anchor="ctr" anchorCtr="0">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467544" y="1413296"/>
            <a:ext cx="8219256" cy="4680000"/>
          </a:xfrm>
          <a:prstGeom prst="rect">
            <a:avLst/>
          </a:prstGeom>
        </p:spPr>
        <p:txBody>
          <a:bodyPr>
            <a:normAutofit/>
          </a:bodyPr>
          <a:lstStyle/>
          <a:p>
            <a:pPr lvl="0" eaLnBrk="1" latinLnBrk="0" hangingPunct="1"/>
            <a:r>
              <a:rPr kumimoji="0" lang="en-US"/>
              <a:t>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744EAEA5-7BFB-4BF3-B902-218CE399D210}" type="datetimeFigureOut">
              <a:rPr lang="en-ZA" smtClean="0"/>
              <a:pPr/>
              <a:t>2017/08/26</a:t>
            </a:fld>
            <a:endParaRPr lang="en-ZA"/>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lang="en-US" smtClean="0"/>
              <a:pPr/>
              <a:t>‹#›</a:t>
            </a:fld>
            <a:endParaRPr lang="en-US" dirty="0"/>
          </a:p>
        </p:txBody>
      </p:sp>
      <p:pic>
        <p:nvPicPr>
          <p:cNvPr id="4" name="Picture 3"/>
          <p:cNvPicPr>
            <a:picLocks noChangeAspect="1"/>
          </p:cNvPicPr>
          <p:nvPr userDrawn="1"/>
        </p:nvPicPr>
        <p:blipFill>
          <a:blip r:embed="rId17"/>
          <a:stretch>
            <a:fillRect/>
          </a:stretch>
        </p:blipFill>
        <p:spPr>
          <a:xfrm>
            <a:off x="3671488" y="6524044"/>
            <a:ext cx="1731414" cy="286537"/>
          </a:xfrm>
          <a:prstGeom prst="rect">
            <a:avLst/>
          </a:prstGeom>
        </p:spPr>
      </p:pic>
      <p:pic>
        <p:nvPicPr>
          <p:cNvPr id="3" name="Picture 2">
            <a:extLst>
              <a:ext uri="{FF2B5EF4-FFF2-40B4-BE49-F238E27FC236}">
                <a16:creationId xmlns:a16="http://schemas.microsoft.com/office/drawing/2014/main" id="{71D54665-0D01-44EC-B50B-6CB04C45FEEC}"/>
              </a:ext>
            </a:extLst>
          </p:cNvPr>
          <p:cNvPicPr>
            <a:picLocks noChangeAspect="1"/>
          </p:cNvPicPr>
          <p:nvPr userDrawn="1"/>
        </p:nvPicPr>
        <p:blipFill>
          <a:blip r:embed="rId18"/>
          <a:stretch>
            <a:fillRect/>
          </a:stretch>
        </p:blipFill>
        <p:spPr>
          <a:xfrm>
            <a:off x="7929310" y="6210300"/>
            <a:ext cx="719390" cy="451143"/>
          </a:xfrm>
          <a:prstGeom prst="rect">
            <a:avLst/>
          </a:prstGeom>
        </p:spPr>
      </p:pic>
    </p:spTree>
  </p:cSld>
  <p:clrMap bg1="lt1" tx1="dk1" bg2="lt2" tx2="dk2" accent1="accent1" accent2="accent2" accent3="accent3" accent4="accent4" accent5="accent5" accent6="accent6" hlink="hlink" folHlink="folHlink"/>
  <p:sldLayoutIdLst>
    <p:sldLayoutId id="2147483793" r:id="rId1"/>
    <p:sldLayoutId id="2147483794" r:id="rId2"/>
    <p:sldLayoutId id="2147483804" r:id="rId3"/>
    <p:sldLayoutId id="2147483805" r:id="rId4"/>
    <p:sldLayoutId id="2147483806" r:id="rId5"/>
    <p:sldLayoutId id="2147483795" r:id="rId6"/>
    <p:sldLayoutId id="2147483796" r:id="rId7"/>
    <p:sldLayoutId id="2147483797" r:id="rId8"/>
    <p:sldLayoutId id="2147483798" r:id="rId9"/>
    <p:sldLayoutId id="2147483799" r:id="rId10"/>
    <p:sldLayoutId id="2147483800" r:id="rId11"/>
    <p:sldLayoutId id="2147483801" r:id="rId12"/>
    <p:sldLayoutId id="2147483802" r:id="rId13"/>
    <p:sldLayoutId id="2147483803" r:id="rId14"/>
    <p:sldLayoutId id="2147483807" r:id="rId15"/>
  </p:sldLayoutIdLst>
  <p:hf hdr="0" dt="0"/>
  <p:txStyles>
    <p:titleStyle>
      <a:lvl1pPr algn="l" rtl="0" eaLnBrk="1" latinLnBrk="0" hangingPunct="1">
        <a:spcBef>
          <a:spcPct val="0"/>
        </a:spcBef>
        <a:buNone/>
        <a:defRPr kumimoji="0" sz="4000" b="1" kern="1200">
          <a:solidFill>
            <a:srgbClr val="008080"/>
          </a:solidFill>
          <a:latin typeface="Calibri" pitchFamily="34" charset="0"/>
          <a:ea typeface="+mj-ea"/>
          <a:cs typeface="+mj-cs"/>
        </a:defRPr>
      </a:lvl1pPr>
    </p:titleStyle>
    <p:bodyStyle>
      <a:lvl1pPr marL="354013" indent="-354013" algn="l" rtl="0" eaLnBrk="1" latinLnBrk="0" hangingPunct="1">
        <a:spcBef>
          <a:spcPts val="580"/>
        </a:spcBef>
        <a:buClr>
          <a:schemeClr val="accent1"/>
        </a:buClr>
        <a:buSzPct val="85000"/>
        <a:buFont typeface="Wingdings 2"/>
        <a:buChar char=""/>
        <a:defRPr kumimoji="0" sz="2400" kern="1200">
          <a:solidFill>
            <a:schemeClr val="tx1"/>
          </a:solidFill>
          <a:effectLst/>
          <a:latin typeface="Calibri" pitchFamily="34" charset="0"/>
          <a:ea typeface="+mn-ea"/>
          <a:cs typeface="+mn-cs"/>
        </a:defRPr>
      </a:lvl1pPr>
      <a:lvl2pPr marL="720725" indent="-366713" algn="l" rtl="0" eaLnBrk="1" latinLnBrk="0" hangingPunct="1">
        <a:spcBef>
          <a:spcPts val="370"/>
        </a:spcBef>
        <a:buClr>
          <a:srgbClr val="008080"/>
        </a:buClr>
        <a:buSzPct val="85000"/>
        <a:buFont typeface="Wingdings 2"/>
        <a:buChar char=""/>
        <a:defRPr kumimoji="0" sz="2400" kern="1200">
          <a:solidFill>
            <a:schemeClr val="tx1"/>
          </a:solidFill>
          <a:effectLst/>
          <a:latin typeface="Calibri" pitchFamily="34" charset="0"/>
          <a:ea typeface="+mn-ea"/>
          <a:cs typeface="+mn-cs"/>
        </a:defRPr>
      </a:lvl2pPr>
      <a:lvl3pPr marL="1074738" indent="-354013" algn="l" rtl="0" eaLnBrk="1" latinLnBrk="0" hangingPunct="1">
        <a:spcBef>
          <a:spcPts val="370"/>
        </a:spcBef>
        <a:buClr>
          <a:schemeClr val="accent1">
            <a:tint val="60000"/>
          </a:schemeClr>
        </a:buClr>
        <a:buSzPct val="90000"/>
        <a:buFont typeface="Wingdings 2"/>
        <a:buChar char=""/>
        <a:defRPr kumimoji="0" sz="2400" kern="1200">
          <a:solidFill>
            <a:schemeClr val="tx1"/>
          </a:solidFill>
          <a:effectLst/>
          <a:latin typeface="Calibri" pitchFamily="34" charset="0"/>
          <a:ea typeface="+mn-ea"/>
          <a:cs typeface="+mn-cs"/>
        </a:defRPr>
      </a:lvl3pPr>
      <a:lvl4pPr marL="1439863" indent="-365125" algn="l" rtl="0" eaLnBrk="1" latinLnBrk="0" hangingPunct="1">
        <a:spcBef>
          <a:spcPts val="370"/>
        </a:spcBef>
        <a:buClr>
          <a:schemeClr val="accent3"/>
        </a:buClr>
        <a:buSzPct val="80000"/>
        <a:buFont typeface="Courier New" pitchFamily="49" charset="0"/>
        <a:buChar char="o"/>
        <a:defRPr kumimoji="0" sz="2400" kern="1200">
          <a:solidFill>
            <a:schemeClr val="tx1"/>
          </a:solidFill>
          <a:effectLst/>
          <a:latin typeface="Calibri" pitchFamily="34" charset="0"/>
          <a:ea typeface="+mn-ea"/>
          <a:cs typeface="+mn-cs"/>
        </a:defRPr>
      </a:lvl4pPr>
      <a:lvl5pPr marL="1793875" indent="-354013" algn="l" rtl="0" eaLnBrk="1" latinLnBrk="0" hangingPunct="1">
        <a:spcBef>
          <a:spcPts val="370"/>
        </a:spcBef>
        <a:buClr>
          <a:schemeClr val="accent3"/>
        </a:buClr>
        <a:buFont typeface="Arial" pitchFamily="34" charset="0"/>
        <a:buChar char="•"/>
        <a:defRPr kumimoji="0" sz="2400" kern="1200">
          <a:solidFill>
            <a:schemeClr val="tx1"/>
          </a:solidFill>
          <a:effectLst/>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980778A-6F9D-4141-8080-B8192EADCD40}" type="slidenum">
              <a:rPr lang="en-ZA" smtClean="0"/>
              <a:pPr/>
              <a:t>1</a:t>
            </a:fld>
            <a:endParaRPr lang="en-ZA"/>
          </a:p>
        </p:txBody>
      </p:sp>
      <p:sp>
        <p:nvSpPr>
          <p:cNvPr id="4" name="Title 3"/>
          <p:cNvSpPr>
            <a:spLocks noGrp="1"/>
          </p:cNvSpPr>
          <p:nvPr>
            <p:ph type="ctrTitle"/>
          </p:nvPr>
        </p:nvSpPr>
        <p:spPr/>
        <p:txBody>
          <a:bodyPr/>
          <a:lstStyle/>
          <a:p>
            <a:r>
              <a:rPr lang="en-ZA" dirty="0"/>
              <a:t>CERTIFICATE IN COMMUNICATION</a:t>
            </a:r>
          </a:p>
        </p:txBody>
      </p:sp>
      <p:sp>
        <p:nvSpPr>
          <p:cNvPr id="5" name="Subtitle 4"/>
          <p:cNvSpPr>
            <a:spLocks noGrp="1"/>
          </p:cNvSpPr>
          <p:nvPr>
            <p:ph type="subTitle" idx="1"/>
          </p:nvPr>
        </p:nvSpPr>
        <p:spPr/>
        <p:txBody>
          <a:bodyPr/>
          <a:lstStyle/>
          <a:p>
            <a:r>
              <a:rPr lang="en-ZA" b="1" dirty="0"/>
              <a:t> </a:t>
            </a:r>
            <a:endParaRPr lang="en-ZA" dirty="0"/>
          </a:p>
          <a:p>
            <a:r>
              <a:rPr lang="en-ZA" b="1" dirty="0"/>
              <a:t>Unit Standard ID 115790 | NQF Level 5 | Credits 5</a:t>
            </a:r>
            <a:endParaRPr lang="en-ZA" dirty="0"/>
          </a:p>
          <a:p>
            <a:r>
              <a:rPr lang="en-ZA" b="1" dirty="0"/>
              <a:t>Unit Standard ID 115789 | NQF Level 5 | Credits 5</a:t>
            </a:r>
            <a:endParaRPr lang="en-ZA" dirty="0"/>
          </a:p>
          <a:p>
            <a:endParaRPr lang="en-ZA" dirty="0"/>
          </a:p>
        </p:txBody>
      </p:sp>
    </p:spTree>
    <p:extLst>
      <p:ext uri="{BB962C8B-B14F-4D97-AF65-F5344CB8AC3E}">
        <p14:creationId xmlns:p14="http://schemas.microsoft.com/office/powerpoint/2010/main" val="25677434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Entry Level Requirements</a:t>
            </a:r>
          </a:p>
          <a:p>
            <a:r>
              <a:rPr lang="en-ZA" dirty="0"/>
              <a:t>The credit calculation is based on the assumption that learners are already competent in terms of the following outcomes or areas of learning: NQF level 4: </a:t>
            </a:r>
          </a:p>
          <a:p>
            <a:pPr lvl="0" fontAlgn="base"/>
            <a:r>
              <a:rPr lang="en-GB" dirty="0"/>
              <a:t>Write texts for a range of communicative contexts. </a:t>
            </a:r>
            <a:endParaRPr lang="en-ZA" dirty="0"/>
          </a:p>
          <a:p>
            <a:r>
              <a:rPr lang="en-US" dirty="0"/>
              <a:t>Accommodate audience and context needs in oral communication. </a:t>
            </a:r>
            <a:endParaRPr lang="en-ZA" dirty="0"/>
          </a:p>
        </p:txBody>
      </p:sp>
    </p:spTree>
    <p:extLst>
      <p:ext uri="{BB962C8B-B14F-4D97-AF65-F5344CB8AC3E}">
        <p14:creationId xmlns:p14="http://schemas.microsoft.com/office/powerpoint/2010/main" val="25419970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Method one</a:t>
            </a:r>
          </a:p>
        </p:txBody>
      </p:sp>
      <p:sp>
        <p:nvSpPr>
          <p:cNvPr id="3" name="Text Placeholder 2"/>
          <p:cNvSpPr>
            <a:spLocks noGrp="1"/>
          </p:cNvSpPr>
          <p:nvPr>
            <p:ph type="body" idx="1"/>
          </p:nvPr>
        </p:nvSpPr>
        <p:spPr/>
        <p:txBody>
          <a:bodyPr>
            <a:normAutofit fontScale="92500" lnSpcReduction="20000"/>
          </a:bodyPr>
          <a:lstStyle/>
          <a:p>
            <a:r>
              <a:rPr lang="en-ZA" b="1" dirty="0">
                <a:solidFill>
                  <a:srgbClr val="808080"/>
                </a:solidFill>
                <a:latin typeface="Arial" panose="020B0604020202020204" pitchFamily="34" charset="0"/>
              </a:rPr>
              <a:t>Decide how you want to structure your paragraph</a:t>
            </a:r>
            <a:r>
              <a:rPr lang="en-ZA" dirty="0">
                <a:solidFill>
                  <a:srgbClr val="808080"/>
                </a:solidFill>
                <a:latin typeface="Arial" panose="020B0604020202020204" pitchFamily="34" charset="0"/>
              </a:rPr>
              <a:t>. Now that all of your thoughts, ideas, facts and figures are laid out clearly in front of you, you can start to think about how you want to structure your paragraph. Consider each of the points you wish to address and try to arrange them in a logical order - this will make your paragraph more coherent and easier to read.</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This new order may be chronological, may put the most important information first, or may just make the paragraph easier and more interesting to read - it all depends on the topic and style of the paragraph you wish to write. Once you have decided where you want everything to go, you can rewrite your points according to this new structure - this will help to make the writing process a lot faster and more straightforward.</a:t>
            </a:r>
          </a:p>
        </p:txBody>
      </p:sp>
    </p:spTree>
    <p:extLst>
      <p:ext uri="{BB962C8B-B14F-4D97-AF65-F5344CB8AC3E}">
        <p14:creationId xmlns:p14="http://schemas.microsoft.com/office/powerpoint/2010/main" val="47098368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Method two</a:t>
            </a:r>
          </a:p>
        </p:txBody>
      </p:sp>
      <p:sp>
        <p:nvSpPr>
          <p:cNvPr id="3" name="Text Placeholder 2"/>
          <p:cNvSpPr>
            <a:spLocks noGrp="1"/>
          </p:cNvSpPr>
          <p:nvPr>
            <p:ph type="body" idx="1"/>
          </p:nvPr>
        </p:nvSpPr>
        <p:spPr/>
        <p:txBody>
          <a:bodyPr>
            <a:normAutofit lnSpcReduction="10000"/>
          </a:bodyPr>
          <a:lstStyle/>
          <a:p>
            <a:r>
              <a:rPr lang="en-ZA" b="1" i="0" u="none" strike="noStrike" baseline="0" dirty="0">
                <a:solidFill>
                  <a:srgbClr val="808080"/>
                </a:solidFill>
                <a:latin typeface="Arial" panose="020B0604020202020204" pitchFamily="34" charset="0"/>
              </a:rPr>
              <a:t>Write a topic sentence</a:t>
            </a:r>
            <a:r>
              <a:rPr lang="en-ZA" b="0" i="0" u="none" strike="noStrike" baseline="0" dirty="0">
                <a:solidFill>
                  <a:srgbClr val="808080"/>
                </a:solidFill>
                <a:latin typeface="Arial" panose="020B0604020202020204" pitchFamily="34" charset="0"/>
              </a:rPr>
              <a:t>. The first sentence of your paragraph needs to be the topic sentence. </a:t>
            </a:r>
          </a:p>
          <a:p>
            <a:endParaRPr lang="en-GB" b="0" i="0" u="none" strike="noStrike" baseline="0" dirty="0">
              <a:solidFill>
                <a:srgbClr val="808080"/>
              </a:solidFill>
              <a:latin typeface="Arial" panose="020B0604020202020204" pitchFamily="34" charset="0"/>
            </a:endParaRPr>
          </a:p>
          <a:p>
            <a:r>
              <a:rPr lang="en-ZA" b="1" i="1" u="none" strike="noStrike" baseline="0" dirty="0">
                <a:latin typeface="Calibri" panose="020F0502020204030204" pitchFamily="34" charset="0"/>
              </a:rPr>
              <a:t>A topic sentence is an introductory line which addresses what the main idea or thesis of the paragraph is going to be. It should contain the most important and relevant point you wish to make regarding your topic, thus summarizing the paragraph as a whole.	</a:t>
            </a:r>
          </a:p>
          <a:p>
            <a:r>
              <a:rPr lang="en-ZA" b="0" i="0" u="none" strike="noStrike" baseline="0" dirty="0">
                <a:solidFill>
                  <a:srgbClr val="808080"/>
                </a:solidFill>
                <a:latin typeface="Arial" panose="020B0604020202020204" pitchFamily="34" charset="0"/>
              </a:rPr>
              <a:t>Every other sentence you write should support the topic sentence and provide further detail and discussion of the issues or ideas it raises. If any sentence you write cannot be directly related to the topic sentence, it should not be included in this particular paragraph.</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739018079"/>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Method two</a:t>
            </a:r>
          </a:p>
        </p:txBody>
      </p:sp>
      <p:sp>
        <p:nvSpPr>
          <p:cNvPr id="3" name="Text Placeholder 2"/>
          <p:cNvSpPr>
            <a:spLocks noGrp="1"/>
          </p:cNvSpPr>
          <p:nvPr>
            <p:ph type="body" idx="1"/>
          </p:nvPr>
        </p:nvSpPr>
        <p:spPr/>
        <p:txBody>
          <a:bodyPr>
            <a:normAutofit fontScale="92500" lnSpcReduction="20000"/>
          </a:bodyPr>
          <a:lstStyle/>
          <a:p>
            <a:r>
              <a:rPr lang="en-ZA" dirty="0">
                <a:solidFill>
                  <a:srgbClr val="808080"/>
                </a:solidFill>
                <a:latin typeface="Arial" panose="020B0604020202020204" pitchFamily="34" charset="0"/>
              </a:rPr>
              <a:t>More experienced writers can include their topic sentence at any point in the paragraph; it doesn't necessarily need to be the first line. However, writers who are new or less comfortable with paragraph writing should stick with having the topic sentence first, as it will help to guide you throughout the rest of the paragraph.</a:t>
            </a:r>
          </a:p>
          <a:p>
            <a:endParaRPr lang="en-GB" dirty="0">
              <a:solidFill>
                <a:srgbClr val="808080"/>
              </a:solidFill>
              <a:latin typeface="Arial" panose="020B0604020202020204" pitchFamily="34" charset="0"/>
            </a:endParaRPr>
          </a:p>
          <a:p>
            <a:r>
              <a:rPr lang="en-ZA" b="1" dirty="0">
                <a:solidFill>
                  <a:srgbClr val="808080"/>
                </a:solidFill>
                <a:latin typeface="Arial" panose="020B0604020202020204" pitchFamily="34" charset="0"/>
              </a:rPr>
              <a:t>Fill in the supporting details</a:t>
            </a:r>
            <a:r>
              <a:rPr lang="en-ZA" dirty="0">
                <a:solidFill>
                  <a:srgbClr val="808080"/>
                </a:solidFill>
                <a:latin typeface="Arial" panose="020B0604020202020204" pitchFamily="34" charset="0"/>
              </a:rPr>
              <a:t>. Once you have written and are happy with your topic sentence, you can start to fill in the rest of your paragraph. This is where the detailed, well-structured notes you wrote earlier will come in handy. Make sure that your paragraph is coherent, which means that it is easy to read and understand, that each sentence connects with the next and that everything flows nicely as a whole. To achieve this, try to write clear, simple sentences that express exactly what you want to say.</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161694338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Method two</a:t>
            </a:r>
          </a:p>
        </p:txBody>
      </p:sp>
      <p:sp>
        <p:nvSpPr>
          <p:cNvPr id="3" name="Text Placeholder 2"/>
          <p:cNvSpPr>
            <a:spLocks noGrp="1"/>
          </p:cNvSpPr>
          <p:nvPr>
            <p:ph type="body" idx="1"/>
          </p:nvPr>
        </p:nvSpPr>
        <p:spPr/>
        <p:txBody>
          <a:bodyPr>
            <a:normAutofit fontScale="77500" lnSpcReduction="20000"/>
          </a:bodyPr>
          <a:lstStyle/>
          <a:p>
            <a:r>
              <a:rPr lang="en-ZA" dirty="0">
                <a:solidFill>
                  <a:srgbClr val="808080"/>
                </a:solidFill>
                <a:latin typeface="Arial" panose="020B0604020202020204" pitchFamily="34" charset="0"/>
              </a:rPr>
              <a:t>Link each sentence with transition words which form a bridge between one sentence and the next. Transition words can help you compare and contrast, show sequence, show cause and effect, highlight important ideas, and progress smoothly from one idea to the next. Such transition words include "furthermore", "in fact" and "in addition to". You can also use chronological transitions, such as "firstly", "secondly" and "thirdly".</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The supporting sentences are the meat of your paragraph, so you should fill them with as much evidence to support your topic sentence as possible. Depending on the topic, you can use facts, figures, statistics and examples or you can use stories, anecdotes and quotes. Anything goes, as long as it is relevant.</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In terms of length, three to five sentences will usually be enough to cover your main points and adequately support your topic sentence, but this will vary greatly depending on the topic and the length of the paper you are writing</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79220659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Method two</a:t>
            </a:r>
          </a:p>
        </p:txBody>
      </p:sp>
      <p:sp>
        <p:nvSpPr>
          <p:cNvPr id="3" name="Text Placeholder 2"/>
          <p:cNvSpPr>
            <a:spLocks noGrp="1"/>
          </p:cNvSpPr>
          <p:nvPr>
            <p:ph type="body" idx="1"/>
          </p:nvPr>
        </p:nvSpPr>
        <p:spPr/>
        <p:txBody>
          <a:bodyPr>
            <a:normAutofit fontScale="92500" lnSpcReduction="10000"/>
          </a:bodyPr>
          <a:lstStyle/>
          <a:p>
            <a:r>
              <a:rPr lang="en-ZA" b="1" dirty="0">
                <a:solidFill>
                  <a:srgbClr val="808080"/>
                </a:solidFill>
                <a:latin typeface="Arial" panose="020B0604020202020204" pitchFamily="34" charset="0"/>
              </a:rPr>
              <a:t>Write a concluding sentence</a:t>
            </a:r>
            <a:r>
              <a:rPr lang="en-ZA" dirty="0">
                <a:solidFill>
                  <a:srgbClr val="808080"/>
                </a:solidFill>
                <a:latin typeface="Arial" panose="020B0604020202020204" pitchFamily="34" charset="0"/>
              </a:rPr>
              <a:t>. The concluding sentence of your paragraph should tie everything together and reiterate the main point of your topic sentence, albeit in different words. A good concluding sentence will reinforce the idea outlined in your topic sentence, but now it has all the weight of the evidence or arguments contained in your supporting sentences behind it. After reading the concluding sentence, the reader should have no doubt as to the accuracy or relevance of the paragraph as a whole.</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The concluding sentence of the paragraph should basically </a:t>
            </a:r>
            <a:r>
              <a:rPr lang="en-ZA" i="1" dirty="0">
                <a:solidFill>
                  <a:srgbClr val="808080"/>
                </a:solidFill>
                <a:latin typeface="Arial" panose="020B0604020202020204" pitchFamily="34" charset="0"/>
              </a:rPr>
              <a:t>reword</a:t>
            </a:r>
            <a:r>
              <a:rPr lang="en-ZA" dirty="0">
                <a:solidFill>
                  <a:srgbClr val="808080"/>
                </a:solidFill>
                <a:latin typeface="Arial" panose="020B0604020202020204" pitchFamily="34" charset="0"/>
              </a:rPr>
              <a:t> the topic sentence, while drawing in some of the information presented in the body of the paragraph for support.</a:t>
            </a:r>
          </a:p>
          <a:p>
            <a:pPr marL="0" indent="0">
              <a:buNone/>
            </a:pPr>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974037494"/>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To summarise</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Know when to move on to a new paragraph. Sometimes it can be difficult to tell where one paragraph should end and another begins. Luckily, there are a number of guidelines you can follow which can make the decision to move on to a new paragraph easy. </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The most basic guideline to follow is that every time you start to discuss a new idea, you should move on to a new paragraph. Paragraphs should never contain more than one central idea. If a given idea has multiple points or facets, then each individual aspect of the idea should be given its own paragraph.</a:t>
            </a:r>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47369001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To summarise</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A new paragraph is also used each time you are contrasting two points or presenting each side of an argument. For example, if your topic is "should civil servants receive lower salaries?" one paragraph would deal with the arguments supporting lower pay for civil servants, while the other paragraph would provide arguments against it.</a:t>
            </a:r>
          </a:p>
        </p:txBody>
      </p:sp>
    </p:spTree>
    <p:extLst>
      <p:ext uri="{BB962C8B-B14F-4D97-AF65-F5344CB8AC3E}">
        <p14:creationId xmlns:p14="http://schemas.microsoft.com/office/powerpoint/2010/main" val="144017143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To summarise</a:t>
            </a:r>
          </a:p>
        </p:txBody>
      </p:sp>
      <p:sp>
        <p:nvSpPr>
          <p:cNvPr id="3" name="Text Placeholder 2"/>
          <p:cNvSpPr>
            <a:spLocks noGrp="1"/>
          </p:cNvSpPr>
          <p:nvPr>
            <p:ph type="body" idx="1"/>
          </p:nvPr>
        </p:nvSpPr>
        <p:spPr/>
        <p:txBody>
          <a:bodyPr>
            <a:normAutofit fontScale="85000" lnSpcReduction="10000"/>
          </a:bodyPr>
          <a:lstStyle/>
          <a:p>
            <a:r>
              <a:rPr lang="en-ZA" dirty="0">
                <a:solidFill>
                  <a:srgbClr val="808080"/>
                </a:solidFill>
                <a:latin typeface="Arial" panose="020B0604020202020204" pitchFamily="34" charset="0"/>
              </a:rPr>
              <a:t>Paragraphs make a piece of writing easier to comprehend and give readers a "break" between new ideas in order to digest what they have just read. If you feel that the paragraph you are writing is becoming too complex, or contains a series of complex points, you may want to think about splitting it up into individual paragraphs.</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When writing a paper, the introduction and conclusion should always be given their own paragraphs. The introductory paragraph should define the aim of the paper and what it hopes to achieve, while also giving a brief outline of the ideas and issues it will go on to discuss. The concluding paragraph provides a summary of the information and arguments contained in the paper and states in clear terms what the paper has shown and/or proven. It may also introduce a new idea, one that opens the reader's mind to the questions raised by the paper</a:t>
            </a:r>
          </a:p>
        </p:txBody>
      </p:sp>
    </p:spTree>
    <p:extLst>
      <p:ext uri="{BB962C8B-B14F-4D97-AF65-F5344CB8AC3E}">
        <p14:creationId xmlns:p14="http://schemas.microsoft.com/office/powerpoint/2010/main" val="868859171"/>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Once you have completed the piece of writing:</a:t>
            </a:r>
          </a:p>
        </p:txBody>
      </p:sp>
      <p:sp>
        <p:nvSpPr>
          <p:cNvPr id="3" name="Text Placeholder 2"/>
          <p:cNvSpPr>
            <a:spLocks noGrp="1"/>
          </p:cNvSpPr>
          <p:nvPr>
            <p:ph type="body" idx="1"/>
          </p:nvPr>
        </p:nvSpPr>
        <p:spPr/>
        <p:txBody>
          <a:bodyPr/>
          <a:lstStyle/>
          <a:p>
            <a:r>
              <a:rPr lang="en-ZA" b="0" i="0" u="none" strike="noStrike" baseline="0" dirty="0">
                <a:solidFill>
                  <a:srgbClr val="808080"/>
                </a:solidFill>
                <a:latin typeface="Arial" panose="020B0604020202020204" pitchFamily="34" charset="0"/>
              </a:rPr>
              <a:t>Check the paragraph for spelling and grammar</a:t>
            </a:r>
          </a:p>
          <a:p>
            <a:r>
              <a:rPr lang="en-ZA" b="0" i="0" u="none" strike="noStrike" baseline="0" dirty="0">
                <a:solidFill>
                  <a:srgbClr val="808080"/>
                </a:solidFill>
                <a:latin typeface="Arial" panose="020B0604020202020204" pitchFamily="34" charset="0"/>
              </a:rPr>
              <a:t>Check the paragraph for coherency and style</a:t>
            </a:r>
          </a:p>
          <a:p>
            <a:r>
              <a:rPr lang="en-ZA" b="0" i="0" u="none" strike="noStrike" baseline="0" dirty="0">
                <a:solidFill>
                  <a:srgbClr val="808080"/>
                </a:solidFill>
                <a:latin typeface="Arial" panose="020B0604020202020204" pitchFamily="34" charset="0"/>
              </a:rPr>
              <a:t>Decide if the paragraph is complete</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This should give you a good idea of how to gather information and put it together in a coherent and appropriate form. </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Let us now look at ways of presenting writing. </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64494048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Presentation techniques</a:t>
            </a:r>
          </a:p>
        </p:txBody>
      </p:sp>
      <p:sp>
        <p:nvSpPr>
          <p:cNvPr id="3" name="Text Placeholder 2"/>
          <p:cNvSpPr>
            <a:spLocks noGrp="1"/>
          </p:cNvSpPr>
          <p:nvPr>
            <p:ph type="body" idx="1"/>
          </p:nvPr>
        </p:nvSpPr>
        <p:spPr/>
        <p:txBody>
          <a:bodyPr>
            <a:normAutofit fontScale="92500"/>
          </a:bodyPr>
          <a:lstStyle/>
          <a:p>
            <a:r>
              <a:rPr lang="en-ZA" b="0" i="0" u="none" strike="noStrike" baseline="0" dirty="0">
                <a:solidFill>
                  <a:srgbClr val="808080"/>
                </a:solidFill>
                <a:latin typeface="Arial" panose="020B0604020202020204" pitchFamily="34" charset="0"/>
              </a:rPr>
              <a:t>There are many ways to present your writing to the intended audience. These are:</a:t>
            </a:r>
          </a:p>
          <a:p>
            <a:r>
              <a:rPr lang="en-GB" b="0" i="0" u="none" strike="noStrike" baseline="0" dirty="0">
                <a:solidFill>
                  <a:srgbClr val="808080"/>
                </a:solidFill>
                <a:latin typeface="Arial" panose="020B0604020202020204" pitchFamily="34" charset="0"/>
              </a:rPr>
              <a:t>Text type</a:t>
            </a:r>
          </a:p>
          <a:p>
            <a:r>
              <a:rPr lang="en-GB" b="0" i="0" u="none" strike="noStrike" baseline="0" dirty="0">
                <a:solidFill>
                  <a:srgbClr val="808080"/>
                </a:solidFill>
                <a:latin typeface="Arial" panose="020B0604020202020204" pitchFamily="34" charset="0"/>
              </a:rPr>
              <a:t>Visual aids</a:t>
            </a:r>
          </a:p>
          <a:p>
            <a:r>
              <a:rPr lang="en-GB" b="0" i="0" u="none" strike="noStrike" baseline="0" dirty="0">
                <a:solidFill>
                  <a:srgbClr val="808080"/>
                </a:solidFill>
                <a:latin typeface="Arial" panose="020B0604020202020204" pitchFamily="34" charset="0"/>
              </a:rPr>
              <a:t>Graphics</a:t>
            </a:r>
          </a:p>
          <a:p>
            <a:r>
              <a:rPr lang="en-GB" b="0" i="0" u="none" strike="noStrike" baseline="0" dirty="0">
                <a:solidFill>
                  <a:srgbClr val="808080"/>
                </a:solidFill>
                <a:latin typeface="Arial" panose="020B0604020202020204" pitchFamily="34" charset="0"/>
              </a:rPr>
              <a:t>Multimedia effects</a:t>
            </a:r>
          </a:p>
          <a:p>
            <a:r>
              <a:rPr lang="en-GB" b="0" i="0" u="none" strike="noStrike" baseline="0" dirty="0">
                <a:solidFill>
                  <a:srgbClr val="808080"/>
                </a:solidFill>
                <a:latin typeface="Arial" panose="020B0604020202020204" pitchFamily="34" charset="0"/>
              </a:rPr>
              <a:t>Design features</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decide on your presentation method. In some cases it may be necessary to present the information in the form of graphs, tables, flow charts or other graphics appropriate to the audience and purpose of the presentation.</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26339878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Credit Value</a:t>
            </a:r>
            <a:endParaRPr lang="en-US" b="1" dirty="0">
              <a:solidFill>
                <a:srgbClr val="000066"/>
              </a:solidFill>
            </a:endParaRPr>
          </a:p>
          <a:p>
            <a:pPr marL="0" lvl="0" indent="0">
              <a:spcBef>
                <a:spcPts val="0"/>
              </a:spcBef>
              <a:buClrTx/>
              <a:buSzTx/>
              <a:buNone/>
            </a:pPr>
            <a:endParaRPr lang="en-ZA" dirty="0">
              <a:solidFill>
                <a:srgbClr val="000066"/>
              </a:solidFill>
            </a:endParaRPr>
          </a:p>
          <a:p>
            <a:pPr>
              <a:spcBef>
                <a:spcPts val="0"/>
              </a:spcBef>
              <a:buClrTx/>
              <a:buSzTx/>
              <a:buFont typeface="Arial" panose="020B0604020202020204" pitchFamily="34" charset="0"/>
              <a:buChar char="•"/>
            </a:pPr>
            <a:r>
              <a:rPr lang="en-ZA" dirty="0">
                <a:solidFill>
                  <a:srgbClr val="000066"/>
                </a:solidFill>
              </a:rPr>
              <a:t>10 credits = 100 notional hours</a:t>
            </a:r>
          </a:p>
          <a:p>
            <a:pPr marL="342900" lvl="0" indent="-342900">
              <a:spcBef>
                <a:spcPts val="0"/>
              </a:spcBef>
              <a:buClrTx/>
              <a:buSzTx/>
              <a:buFont typeface="Arial" panose="020B0604020202020204" pitchFamily="34" charset="0"/>
              <a:buChar char="•"/>
            </a:pPr>
            <a:r>
              <a:rPr lang="en-ZA" dirty="0">
                <a:solidFill>
                  <a:srgbClr val="000066"/>
                </a:solidFill>
              </a:rPr>
              <a:t>Theoretical + Practical + Workplace experience</a:t>
            </a:r>
            <a:endParaRPr lang="en-US" dirty="0">
              <a:solidFill>
                <a:srgbClr val="000066"/>
              </a:solidFill>
            </a:endParaRPr>
          </a:p>
          <a:p>
            <a:pPr marL="342900" lvl="0" indent="-342900">
              <a:spcBef>
                <a:spcPts val="0"/>
              </a:spcBef>
              <a:buClrTx/>
              <a:buSzTx/>
              <a:buFont typeface="Arial" panose="020B0604020202020204" pitchFamily="34" charset="0"/>
              <a:buChar char="•"/>
            </a:pPr>
            <a:r>
              <a:rPr lang="en-ZA" dirty="0">
                <a:solidFill>
                  <a:srgbClr val="000066"/>
                </a:solidFill>
              </a:rPr>
              <a:t>Submission of Portfolio of Evidence (PoE)  - based on Specific Outcomes (SOs) and Assessment Criteria (ACs).</a:t>
            </a:r>
            <a:endParaRPr lang="en-US" dirty="0">
              <a:solidFill>
                <a:srgbClr val="000066"/>
              </a:solidFill>
            </a:endParaRPr>
          </a:p>
          <a:p>
            <a:endParaRPr lang="en-ZA" dirty="0"/>
          </a:p>
        </p:txBody>
      </p:sp>
    </p:spTree>
    <p:extLst>
      <p:ext uri="{BB962C8B-B14F-4D97-AF65-F5344CB8AC3E}">
        <p14:creationId xmlns:p14="http://schemas.microsoft.com/office/powerpoint/2010/main" val="31765482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Presentation techniques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The type of text you use must be clear and concise. It must be suited to the audience and fit for purpose. In a formal context, you should avoid informal grammar and slang for instance. Keep it professional and in keeping with the purpose of the writing. </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Do not use informal fonts in a formal writing, nor should you use a font which is difficult to read</a:t>
            </a:r>
            <a:r>
              <a:rPr lang="en-ZA">
                <a:solidFill>
                  <a:srgbClr val="808080"/>
                </a:solidFill>
                <a:latin typeface="Arial" panose="020B0604020202020204" pitchFamily="34" charset="0"/>
              </a:rPr>
              <a:t>. Look at the following examples:</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2936711493"/>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Presentation techniques</a:t>
            </a:r>
          </a:p>
        </p:txBody>
      </p:sp>
      <p:sp>
        <p:nvSpPr>
          <p:cNvPr id="3" name="Text Placeholder 2"/>
          <p:cNvSpPr>
            <a:spLocks noGrp="1"/>
          </p:cNvSpPr>
          <p:nvPr>
            <p:ph type="body" idx="1"/>
          </p:nvPr>
        </p:nvSpPr>
        <p:spPr/>
        <p:txBody>
          <a:bodyPr>
            <a:normAutofit/>
          </a:bodyPr>
          <a:lstStyle/>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Do you think any of the above fonts are suitable for a business text? What do you think would be preferable? Have a look at Arial and Calibri. This learner guide is written in Calibri. </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Arial is also a popular choice for business use. </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Casual correspondence can be informal, but business correspondence must be written in an appropriate and formal way. </a:t>
            </a:r>
          </a:p>
          <a:p>
            <a:endParaRPr lang="en-GB" altLang="zh-CN" dirty="0">
              <a:solidFill>
                <a:srgbClr val="808080"/>
              </a:solidFill>
              <a:latin typeface="Arial" panose="020B0604020202020204" pitchFamily="34" charset="0"/>
            </a:endParaRPr>
          </a:p>
        </p:txBody>
      </p:sp>
    </p:spTree>
    <p:extLst>
      <p:ext uri="{BB962C8B-B14F-4D97-AF65-F5344CB8AC3E}">
        <p14:creationId xmlns:p14="http://schemas.microsoft.com/office/powerpoint/2010/main" val="125094832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Presentation techniques</a:t>
            </a:r>
          </a:p>
        </p:txBody>
      </p:sp>
      <p:sp>
        <p:nvSpPr>
          <p:cNvPr id="3" name="Text Placeholder 2"/>
          <p:cNvSpPr>
            <a:spLocks noGrp="1"/>
          </p:cNvSpPr>
          <p:nvPr>
            <p:ph type="body" idx="1"/>
          </p:nvPr>
        </p:nvSpPr>
        <p:spPr/>
        <p:txBody>
          <a:bodyPr>
            <a:normAutofit fontScale="92500" lnSpcReduction="10000"/>
          </a:bodyPr>
          <a:lstStyle/>
          <a:p>
            <a:r>
              <a:rPr lang="en-ZA" dirty="0">
                <a:solidFill>
                  <a:srgbClr val="808080"/>
                </a:solidFill>
                <a:latin typeface="Arial" panose="020B0604020202020204" pitchFamily="34" charset="0"/>
              </a:rPr>
              <a:t>Visual aids can be in the form of a slide show presentation, or by using an overhead projector etc. Visual aids must enhance the message you are trying to get across. For example, do not use too many sound effects </a:t>
            </a:r>
            <a:r>
              <a:rPr lang="en-ZA" dirty="0" err="1">
                <a:solidFill>
                  <a:srgbClr val="808080"/>
                </a:solidFill>
                <a:latin typeface="Arial" panose="020B0604020202020204" pitchFamily="34" charset="0"/>
              </a:rPr>
              <a:t>ir</a:t>
            </a:r>
            <a:r>
              <a:rPr lang="en-ZA" dirty="0">
                <a:solidFill>
                  <a:srgbClr val="808080"/>
                </a:solidFill>
                <a:latin typeface="Arial" panose="020B0604020202020204" pitchFamily="34" charset="0"/>
              </a:rPr>
              <a:t> features which could distract the audience from the subject.</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Multimedia effects come in different forms. There are sound effects and visual effects which can be used to the benefit or detriment of the message you are trying to get across. The use of movie clips and PowerPoint Presentations is a popular method when it comes to sound and visual effects. However, be careful not to overdo it. A PowerPoint Slide with text flying in and out from different sides or swirling about, can be distracting to the viewer. </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1013280896"/>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Presentation techniques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One should also remember that visual aids are just that……..aids. They are not there to replace the function of the writing or the presenter. A slide show should enhance the message not take it over completely. </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How the material is presented ultimately depends on the type of material as well as the intended audience. It is important to identify your audience before you</a:t>
            </a:r>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406032945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Language conventions and styles in the workplace</a:t>
            </a:r>
          </a:p>
        </p:txBody>
      </p:sp>
      <p:sp>
        <p:nvSpPr>
          <p:cNvPr id="3" name="Text Placeholder 2"/>
          <p:cNvSpPr>
            <a:spLocks noGrp="1"/>
          </p:cNvSpPr>
          <p:nvPr>
            <p:ph type="body" idx="1"/>
          </p:nvPr>
        </p:nvSpPr>
        <p:spPr/>
        <p:txBody>
          <a:bodyPr>
            <a:normAutofit lnSpcReduction="10000"/>
          </a:bodyPr>
          <a:lstStyle/>
          <a:p>
            <a:r>
              <a:rPr lang="en-ZA" b="0" i="0" u="none" strike="noStrike" baseline="0" dirty="0">
                <a:solidFill>
                  <a:srgbClr val="808080"/>
                </a:solidFill>
                <a:latin typeface="Arial" panose="020B0604020202020204" pitchFamily="34" charset="0"/>
              </a:rPr>
              <a:t>We have discussed the different forms of communication used in the workplace at length. We have also discussed the type and style of language which is appropriate for use in the workplace. </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It is important that you familiarise yourself with the company’s regulations regarding communication. Company policy documents will outline the specific rules to follow:</a:t>
            </a:r>
          </a:p>
          <a:p>
            <a:r>
              <a:rPr lang="en-ZA" b="0" i="0" u="none" strike="noStrike" baseline="0" dirty="0">
                <a:solidFill>
                  <a:srgbClr val="808080"/>
                </a:solidFill>
                <a:latin typeface="Arial" panose="020B0604020202020204" pitchFamily="34" charset="0"/>
              </a:rPr>
              <a:t>When addressing certain stakeholders, who must be copied in on which type of correspondence etc.</a:t>
            </a:r>
          </a:p>
          <a:p>
            <a:r>
              <a:rPr lang="en-ZA" b="0" i="0" u="none" strike="noStrike" baseline="0" dirty="0">
                <a:solidFill>
                  <a:srgbClr val="808080"/>
                </a:solidFill>
                <a:latin typeface="Arial" panose="020B0604020202020204" pitchFamily="34" charset="0"/>
              </a:rPr>
              <a:t>What form the correspondence must take (E.g. Email or hard copy)</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2662716875"/>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Language conventions and styles in the workplace</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The format of memoranda and business letters as well as minutes of meetings and agenda’s</a:t>
            </a:r>
          </a:p>
          <a:p>
            <a:r>
              <a:rPr lang="en-GB" dirty="0">
                <a:solidFill>
                  <a:srgbClr val="808080"/>
                </a:solidFill>
                <a:latin typeface="Arial" panose="020B0604020202020204" pitchFamily="34" charset="0"/>
              </a:rPr>
              <a:t>Timeframes for distribution</a:t>
            </a:r>
          </a:p>
          <a:p>
            <a:r>
              <a:rPr lang="en-ZA" dirty="0">
                <a:solidFill>
                  <a:srgbClr val="808080"/>
                </a:solidFill>
                <a:latin typeface="Arial" panose="020B0604020202020204" pitchFamily="34" charset="0"/>
              </a:rPr>
              <a:t>Protocol to follow with regards to certain aspects of business</a:t>
            </a:r>
          </a:p>
        </p:txBody>
      </p:sp>
    </p:spTree>
    <p:extLst>
      <p:ext uri="{BB962C8B-B14F-4D97-AF65-F5344CB8AC3E}">
        <p14:creationId xmlns:p14="http://schemas.microsoft.com/office/powerpoint/2010/main" val="1940227394"/>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Language conventions and styles in the workplace</a:t>
            </a:r>
          </a:p>
        </p:txBody>
      </p:sp>
      <p:sp>
        <p:nvSpPr>
          <p:cNvPr id="3" name="Text Placeholder 2"/>
          <p:cNvSpPr>
            <a:spLocks noGrp="1"/>
          </p:cNvSpPr>
          <p:nvPr>
            <p:ph type="body" idx="1"/>
          </p:nvPr>
        </p:nvSpPr>
        <p:spPr/>
        <p:txBody>
          <a:bodyPr>
            <a:normAutofit lnSpcReduction="10000"/>
          </a:bodyPr>
          <a:lstStyle/>
          <a:p>
            <a:r>
              <a:rPr lang="en-ZA" dirty="0">
                <a:solidFill>
                  <a:srgbClr val="808080"/>
                </a:solidFill>
                <a:latin typeface="Arial" panose="020B0604020202020204" pitchFamily="34" charset="0"/>
              </a:rPr>
              <a:t>These are a few examples of what company policy can indicate. Obtain a copy of your company policy document with regards to correspondence and communication and make sure you are familiar with them. </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In some cases, such as an accident in the workplace for example, or other aspect which may affect certain sectors of the community, you may be required by law to follow certain regulations. You should familiarise yourself with the relevant legislation such as the Occupational Health and Safety Act, etc. This will help you to understand what is required of you and how you should go about certain aspects of your job. </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427919068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Language conventions and styles in the workplace</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Below is a list of some commonly used terms in business. See if you can add to this list:</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As you can see, in some industries there is specific terminology and jargon which is used and which should be understood when writing in the specific business context. </a:t>
            </a:r>
          </a:p>
        </p:txBody>
      </p:sp>
    </p:spTree>
    <p:extLst>
      <p:ext uri="{BB962C8B-B14F-4D97-AF65-F5344CB8AC3E}">
        <p14:creationId xmlns:p14="http://schemas.microsoft.com/office/powerpoint/2010/main" val="1568466651"/>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Introduction</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How many times have you written a paragraph, letter or email and something just does not seem right? So we go back and re-write it until we are satisfied with it. A lot of time and effort can be saved if we first draw up a rough copy of what we want to say. A draft copy can be altered and added to or have aspects taken out of it before writing the final product.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318006883"/>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Checklist </a:t>
            </a:r>
          </a:p>
        </p:txBody>
      </p:sp>
      <p:sp>
        <p:nvSpPr>
          <p:cNvPr id="3" name="Text Placeholder 2"/>
          <p:cNvSpPr>
            <a:spLocks noGrp="1"/>
          </p:cNvSpPr>
          <p:nvPr>
            <p:ph type="body" idx="1"/>
          </p:nvPr>
        </p:nvSpPr>
        <p:spPr/>
        <p:txBody>
          <a:bodyPr>
            <a:normAutofit fontScale="92500"/>
          </a:bodyPr>
          <a:lstStyle/>
          <a:p>
            <a:r>
              <a:rPr lang="en-ZA" b="0" i="0" u="none" strike="noStrike" baseline="0" dirty="0">
                <a:solidFill>
                  <a:srgbClr val="808080"/>
                </a:solidFill>
                <a:latin typeface="Arial" panose="020B0604020202020204" pitchFamily="34" charset="0"/>
              </a:rPr>
              <a:t>Writers spend hours, even weeks re-writing their work.  It is impossible for most people to sit down and, in less than an hour, write an entire curriculum vitae or a good letter. </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In order to make good corrections i.e. edit to improve clarity and correctness you need to critically proofread and edit the text.</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What is the difference between editing and proofreading? </a:t>
            </a:r>
            <a:endParaRPr lang="en-GB" b="0" i="0" u="none" strike="noStrike" baseline="0" dirty="0">
              <a:solidFill>
                <a:srgbClr val="808080"/>
              </a:solidFill>
              <a:latin typeface="Arial" panose="020B0604020202020204" pitchFamily="34" charset="0"/>
            </a:endParaRPr>
          </a:p>
          <a:p>
            <a:r>
              <a:rPr lang="en-ZA" b="1" i="0" u="none" strike="noStrike" baseline="0" dirty="0">
                <a:solidFill>
                  <a:srgbClr val="808080"/>
                </a:solidFill>
                <a:latin typeface="Arial" panose="020B0604020202020204" pitchFamily="34" charset="0"/>
              </a:rPr>
              <a:t>Editing</a:t>
            </a:r>
            <a:r>
              <a:rPr lang="en-ZA" b="0" i="0" u="none" strike="noStrike" baseline="0" dirty="0">
                <a:solidFill>
                  <a:srgbClr val="808080"/>
                </a:solidFill>
                <a:latin typeface="Arial" panose="020B0604020202020204" pitchFamily="34" charset="0"/>
              </a:rPr>
              <a:t> is the first task that should be undertaken after finishing the First draft of a piece of text. It involves checking the content of the text to ensure that the ideas are expressed clearly and logically, and form a logical and meaningful unit. </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2722955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Types of 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a:t>
            </a:fld>
            <a:endParaRPr lang="en-ZA" dirty="0"/>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2024687180"/>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61221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00DD5ACD-371A-4729-B992-E39098DC1F1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F3C2E6AE-54DB-4A89-888B-E04C9BF56F0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graphicEl>
                                              <a:dgm id="{EB3699A1-9B8A-4C7E-8558-A6BFFBF82444}"/>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graphicEl>
                                              <a:dgm id="{FF99C2F2-CD21-4313-9634-001389A43FB9}"/>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
                                            <p:graphicEl>
                                              <a:dgm id="{4C255BB0-1E6B-41BD-A9B3-29EA7F5693F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graphicEl>
                                              <a:dgm id="{79A44E13-0693-4EF4-ADC9-07A7A193F52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
                                            <p:graphicEl>
                                              <a:dgm id="{24349B9E-7679-48F3-8C1B-516E244933D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Checklist </a:t>
            </a:r>
          </a:p>
        </p:txBody>
      </p:sp>
      <p:sp>
        <p:nvSpPr>
          <p:cNvPr id="3" name="Text Placeholder 2"/>
          <p:cNvSpPr>
            <a:spLocks noGrp="1"/>
          </p:cNvSpPr>
          <p:nvPr>
            <p:ph type="body" idx="1"/>
          </p:nvPr>
        </p:nvSpPr>
        <p:spPr/>
        <p:txBody>
          <a:bodyPr>
            <a:normAutofit/>
          </a:bodyPr>
          <a:lstStyle/>
          <a:p>
            <a:r>
              <a:rPr lang="en-ZA" b="1" dirty="0">
                <a:solidFill>
                  <a:srgbClr val="808080"/>
                </a:solidFill>
                <a:latin typeface="Arial" panose="020B0604020202020204" pitchFamily="34" charset="0"/>
              </a:rPr>
              <a:t>Proofreading</a:t>
            </a:r>
            <a:r>
              <a:rPr lang="en-ZA" dirty="0">
                <a:solidFill>
                  <a:srgbClr val="808080"/>
                </a:solidFill>
                <a:latin typeface="Arial" panose="020B0604020202020204" pitchFamily="34" charset="0"/>
              </a:rPr>
              <a:t> involves checking the text in very fine detail (after Editing), to correct errors in spelling, punctuation, grammar and format.</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This step is not always possible, but if you have the time, let the text sit for a day or two before you finish editing and revising it.  That way you will have forgotten the details, and will be looking at it with fresh eyes.  You will be surprised to see how many errors you find if you are able to do this</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2127158940"/>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Checklist </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Some key questions to ask yourself when editing text: </a:t>
            </a:r>
          </a:p>
          <a:p>
            <a:r>
              <a:rPr lang="en-ZA" dirty="0">
                <a:solidFill>
                  <a:srgbClr val="808080"/>
                </a:solidFill>
                <a:latin typeface="Arial" panose="020B0604020202020204" pitchFamily="34" charset="0"/>
              </a:rPr>
              <a:t>Does the opening paragraph provide a clear indication of the purpose of the text and a broad outline of the content? </a:t>
            </a:r>
          </a:p>
          <a:p>
            <a:r>
              <a:rPr lang="en-ZA" dirty="0">
                <a:solidFill>
                  <a:srgbClr val="808080"/>
                </a:solidFill>
                <a:latin typeface="Arial" panose="020B0604020202020204" pitchFamily="34" charset="0"/>
              </a:rPr>
              <a:t>Does every part of the text contribute to the key idea in order to form a meaningful whole? </a:t>
            </a:r>
          </a:p>
          <a:p>
            <a:r>
              <a:rPr lang="en-ZA" dirty="0">
                <a:solidFill>
                  <a:srgbClr val="808080"/>
                </a:solidFill>
                <a:latin typeface="Arial" panose="020B0604020202020204" pitchFamily="34" charset="0"/>
              </a:rPr>
              <a:t>Does the purpose remain clear throughout the text? </a:t>
            </a:r>
          </a:p>
          <a:p>
            <a:r>
              <a:rPr lang="en-ZA" dirty="0">
                <a:solidFill>
                  <a:srgbClr val="808080"/>
                </a:solidFill>
                <a:latin typeface="Arial" panose="020B0604020202020204" pitchFamily="34" charset="0"/>
              </a:rPr>
              <a:t>Are the paragraphs unified, i.e. do they contain only one single idea each? </a:t>
            </a:r>
          </a:p>
          <a:p>
            <a:r>
              <a:rPr lang="en-ZA" dirty="0">
                <a:solidFill>
                  <a:srgbClr val="808080"/>
                </a:solidFill>
                <a:latin typeface="Arial" panose="020B0604020202020204" pitchFamily="34" charset="0"/>
              </a:rPr>
              <a:t>Does the text flow logically from one paragraph to the next? </a:t>
            </a:r>
          </a:p>
        </p:txBody>
      </p:sp>
    </p:spTree>
    <p:extLst>
      <p:ext uri="{BB962C8B-B14F-4D97-AF65-F5344CB8AC3E}">
        <p14:creationId xmlns:p14="http://schemas.microsoft.com/office/powerpoint/2010/main" val="3605957762"/>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Checklist </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Have transitional words or phrases (such as, for example, ‘however’, ‘thus’, ‘therefore’) been used to help the reader to make connections between the ideas? </a:t>
            </a:r>
          </a:p>
          <a:p>
            <a:r>
              <a:rPr lang="en-ZA" dirty="0">
                <a:solidFill>
                  <a:srgbClr val="808080"/>
                </a:solidFill>
                <a:latin typeface="Arial" panose="020B0604020202020204" pitchFamily="34" charset="0"/>
              </a:rPr>
              <a:t>Are the text been worded concisely? </a:t>
            </a:r>
          </a:p>
          <a:p>
            <a:r>
              <a:rPr lang="en-ZA" dirty="0">
                <a:solidFill>
                  <a:srgbClr val="808080"/>
                </a:solidFill>
                <a:latin typeface="Arial" panose="020B0604020202020204" pitchFamily="34" charset="0"/>
              </a:rPr>
              <a:t>Is the text free from slang, jargon and assumptions? </a:t>
            </a:r>
          </a:p>
          <a:p>
            <a:r>
              <a:rPr lang="en-ZA" dirty="0">
                <a:solidFill>
                  <a:srgbClr val="808080"/>
                </a:solidFill>
                <a:latin typeface="Arial" panose="020B0604020202020204" pitchFamily="34" charset="0"/>
              </a:rPr>
              <a:t>Has evidence been provided to proof statements? </a:t>
            </a:r>
          </a:p>
          <a:p>
            <a:r>
              <a:rPr lang="en-ZA" dirty="0">
                <a:solidFill>
                  <a:srgbClr val="808080"/>
                </a:solidFill>
                <a:latin typeface="Arial" panose="020B0604020202020204" pitchFamily="34" charset="0"/>
              </a:rPr>
              <a:t>Is the tone appropriate for the reader? </a:t>
            </a:r>
          </a:p>
          <a:p>
            <a:r>
              <a:rPr lang="en-ZA" dirty="0">
                <a:solidFill>
                  <a:srgbClr val="808080"/>
                </a:solidFill>
                <a:latin typeface="Arial" panose="020B0604020202020204" pitchFamily="34" charset="0"/>
              </a:rPr>
              <a:t>Does the last paragraph neatly and concisely summarise and conclude? </a:t>
            </a:r>
          </a:p>
        </p:txBody>
      </p:sp>
    </p:spTree>
    <p:extLst>
      <p:ext uri="{BB962C8B-B14F-4D97-AF65-F5344CB8AC3E}">
        <p14:creationId xmlns:p14="http://schemas.microsoft.com/office/powerpoint/2010/main" val="3662047698"/>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Checklist </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If the answer to all of these questions is ‘yes’, the text should not require too many changes.</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It is often a good idea to ask someone else to proofread your work as you are often so familiar with the text that you see what you think you have written rather than what you actually wrote.</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2992226934"/>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Checklist </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Look out for these common grammar and language mistakes:</a:t>
            </a:r>
          </a:p>
          <a:p>
            <a:r>
              <a:rPr lang="en-ZA" dirty="0">
                <a:solidFill>
                  <a:srgbClr val="808080"/>
                </a:solidFill>
                <a:latin typeface="Arial" panose="020B0604020202020204" pitchFamily="34" charset="0"/>
              </a:rPr>
              <a:t>Tenses: mixing past and present tenses throughout a piece of text </a:t>
            </a:r>
          </a:p>
          <a:p>
            <a:r>
              <a:rPr lang="en-ZA" dirty="0">
                <a:solidFill>
                  <a:srgbClr val="808080"/>
                </a:solidFill>
                <a:latin typeface="Arial" panose="020B0604020202020204" pitchFamily="34" charset="0"/>
              </a:rPr>
              <a:t>Subject/verb: using plural verb conjugations with single subjects (e.g. ‘one in ten people are …’ instead of ‘one in ten people is …’) </a:t>
            </a:r>
          </a:p>
        </p:txBody>
      </p:sp>
    </p:spTree>
    <p:extLst>
      <p:ext uri="{BB962C8B-B14F-4D97-AF65-F5344CB8AC3E}">
        <p14:creationId xmlns:p14="http://schemas.microsoft.com/office/powerpoint/2010/main" val="136237"/>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Checklist </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Misuse of apostrophe before ‘s’ at the end of a word, which is often incorrectly added before the ‘s’ in plural words, e.g. ‘the report’s are finished’ instead of ‘the reports are finished’.</a:t>
            </a:r>
          </a:p>
          <a:p>
            <a:r>
              <a:rPr lang="en-ZA" dirty="0">
                <a:solidFill>
                  <a:srgbClr val="808080"/>
                </a:solidFill>
                <a:latin typeface="Arial" panose="020B0604020202020204" pitchFamily="34" charset="0"/>
              </a:rPr>
              <a:t>Words with similar spelling or pronunciation but different meanings, which cannot always be detected by automatic spelling and grammar checks, such as ‘they’re / ‘their’ / ‘there’, or ‘where’/‘were’/‘we’re’/‘wear’.  </a:t>
            </a:r>
          </a:p>
          <a:p>
            <a:endParaRPr lang="en-GB" dirty="0">
              <a:solidFill>
                <a:srgbClr val="808080"/>
              </a:solidFill>
              <a:latin typeface="Arial" panose="020B0604020202020204" pitchFamily="34" charset="0"/>
            </a:endParaRP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160008386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Checklist </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Use this checklist as a guide when editing paragraphs and essays.</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After revising an essay (perhaps several times) until we're satisfied with its basic content and structure, we still need to edit our work. In other words, we need to examine our sentences to make sure that each one is clear, concise, forceful, and free of mistakes.</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Use this checklist as a guide when editing </a:t>
            </a:r>
          </a:p>
        </p:txBody>
      </p:sp>
    </p:spTree>
    <p:extLst>
      <p:ext uri="{BB962C8B-B14F-4D97-AF65-F5344CB8AC3E}">
        <p14:creationId xmlns:p14="http://schemas.microsoft.com/office/powerpoint/2010/main" val="1319573152"/>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Checking for accuracy</a:t>
            </a:r>
          </a:p>
        </p:txBody>
      </p:sp>
      <p:sp>
        <p:nvSpPr>
          <p:cNvPr id="3" name="Text Placeholder 2"/>
          <p:cNvSpPr>
            <a:spLocks noGrp="1"/>
          </p:cNvSpPr>
          <p:nvPr>
            <p:ph type="body" idx="1"/>
          </p:nvPr>
        </p:nvSpPr>
        <p:spPr/>
        <p:txBody>
          <a:bodyPr>
            <a:normAutofit lnSpcReduction="10000"/>
          </a:bodyPr>
          <a:lstStyle/>
          <a:p>
            <a:r>
              <a:rPr lang="en-ZA" b="0" i="0" u="none" strike="noStrike" baseline="0" dirty="0">
                <a:solidFill>
                  <a:srgbClr val="808080"/>
                </a:solidFill>
                <a:latin typeface="Arial" panose="020B0604020202020204" pitchFamily="34" charset="0"/>
              </a:rPr>
              <a:t>When writing a business report for instance, it is extremely important that you have your facts correct. It may be a good idea to make a note of where the information was obtained and if possible check that it is indeed correct. There could be some serious consequences if incorrect information is distributed within a company. </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Remember too that there will be a varied audience and so it is important that you write the letter or report free from bias, free from stereo-typing and free from any phrases or statements which could be seen as offensive by certain readers. </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76957827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Checking for accuracy</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Whenever we don't have a good understanding of a subject, say, of people or countries, then we tend to make assumptions about them. Stereotype is nothing but those assumptions that have become common knowledge. Whenever you make judgments about people without knowing them, you are stereotyping them. Stereotyping makes people generalize things. More often, they are all false assumptions. Though there are both positive and negative stereotypes, a majority of them are offensive. People generally stereotype out of bias against a particular group of people or religion and stereotyping becomes a way of conveying their dislike. </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33874096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Checking for accuracy</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Stereotyping stems from a commonly held view of a particular group or race. This view may arise from an incident or false assumption, and then maybe used to tar the entire community with the same brush. There are various types of stereotypes. However, the most common ones are racial stereotypes and gender stereotypes. Race, nationality, gender and sexual orientation are the main factors of stereotyping. Stereotyping must be avoided at all costs, as it leads to treating groups as a single entity. Given below are examples of stereotypes that people commonly use. </a:t>
            </a:r>
          </a:p>
          <a:p>
            <a:endParaRPr lang="en-GB"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4286911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Methods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582752716"/>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9291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A608B290-BBA1-42EA-8627-DF8017516988}"/>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0E3DC6A6-72A0-4549-AFE6-A69896FFAE28}"/>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249312C4-0F64-47AB-BF40-42C99B3A6E3E}"/>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50F7BF35-A340-4C65-AF13-652E22CC449D}"/>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EED41511-DE2D-4D0E-BA6E-54FD55567C3D}"/>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F93CE84B-53EF-4DD2-B4D9-E30662D3F97C}"/>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A8B7EC9A-A054-47E5-B4AB-ABADB33095F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Checking for accuracy</a:t>
            </a:r>
          </a:p>
        </p:txBody>
      </p:sp>
      <p:sp>
        <p:nvSpPr>
          <p:cNvPr id="3" name="Text Placeholder 2"/>
          <p:cNvSpPr>
            <a:spLocks noGrp="1"/>
          </p:cNvSpPr>
          <p:nvPr>
            <p:ph type="body" idx="1"/>
          </p:nvPr>
        </p:nvSpPr>
        <p:spPr/>
        <p:txBody>
          <a:bodyPr>
            <a:normAutofit/>
          </a:bodyPr>
          <a:lstStyle/>
          <a:p>
            <a:r>
              <a:rPr lang="en-GB" dirty="0">
                <a:solidFill>
                  <a:srgbClr val="808080"/>
                </a:solidFill>
                <a:latin typeface="Arial" panose="020B0604020202020204" pitchFamily="34" charset="0"/>
              </a:rPr>
              <a:t>Negative Stereotypes</a:t>
            </a:r>
          </a:p>
          <a:p>
            <a:r>
              <a:rPr lang="en-ZA" dirty="0">
                <a:solidFill>
                  <a:srgbClr val="808080"/>
                </a:solidFill>
                <a:latin typeface="Arial" panose="020B0604020202020204" pitchFamily="34" charset="0"/>
              </a:rPr>
              <a:t>All blond women are dumb.</a:t>
            </a:r>
          </a:p>
          <a:p>
            <a:r>
              <a:rPr lang="en-ZA" dirty="0">
                <a:solidFill>
                  <a:srgbClr val="808080"/>
                </a:solidFill>
                <a:latin typeface="Arial" panose="020B0604020202020204" pitchFamily="34" charset="0"/>
              </a:rPr>
              <a:t>All politicians are philanders and think only of personal gain and benefit.</a:t>
            </a:r>
          </a:p>
          <a:p>
            <a:r>
              <a:rPr lang="en-ZA" dirty="0">
                <a:solidFill>
                  <a:srgbClr val="808080"/>
                </a:solidFill>
                <a:latin typeface="Arial" panose="020B0604020202020204" pitchFamily="34" charset="0"/>
              </a:rPr>
              <a:t>If I wear Goth clothing I'm a part of a rock band, depressed, or do drugs.</a:t>
            </a:r>
          </a:p>
          <a:p>
            <a:r>
              <a:rPr lang="en-ZA" dirty="0">
                <a:solidFill>
                  <a:srgbClr val="808080"/>
                </a:solidFill>
                <a:latin typeface="Arial" panose="020B0604020202020204" pitchFamily="34" charset="0"/>
              </a:rPr>
              <a:t>Girls are only concerned about physical appearance.</a:t>
            </a:r>
          </a:p>
          <a:p>
            <a:r>
              <a:rPr lang="en-ZA" dirty="0">
                <a:solidFill>
                  <a:srgbClr val="808080"/>
                </a:solidFill>
                <a:latin typeface="Arial" panose="020B0604020202020204" pitchFamily="34" charset="0"/>
              </a:rPr>
              <a:t>Guys are messy and unclean.</a:t>
            </a:r>
          </a:p>
          <a:p>
            <a:r>
              <a:rPr lang="en-ZA" dirty="0">
                <a:solidFill>
                  <a:srgbClr val="808080"/>
                </a:solidFill>
                <a:latin typeface="Arial" panose="020B0604020202020204" pitchFamily="34" charset="0"/>
              </a:rPr>
              <a:t>Men who spend too much time on the computer or read are geeks.</a:t>
            </a:r>
          </a:p>
          <a:p>
            <a:endParaRPr lang="en-GB" dirty="0">
              <a:solidFill>
                <a:srgbClr val="808080"/>
              </a:solidFill>
              <a:latin typeface="Arial" panose="020B0604020202020204" pitchFamily="34" charset="0"/>
            </a:endParaRP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388382754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Checking for accuracy</a:t>
            </a:r>
          </a:p>
        </p:txBody>
      </p:sp>
      <p:sp>
        <p:nvSpPr>
          <p:cNvPr id="3" name="Text Placeholder 2"/>
          <p:cNvSpPr>
            <a:spLocks noGrp="1"/>
          </p:cNvSpPr>
          <p:nvPr>
            <p:ph type="body" idx="1"/>
          </p:nvPr>
        </p:nvSpPr>
        <p:spPr/>
        <p:txBody>
          <a:bodyPr>
            <a:normAutofit/>
          </a:bodyPr>
          <a:lstStyle/>
          <a:p>
            <a:r>
              <a:rPr lang="en-GB" dirty="0">
                <a:solidFill>
                  <a:srgbClr val="808080"/>
                </a:solidFill>
                <a:latin typeface="Arial" panose="020B0604020202020204" pitchFamily="34" charset="0"/>
              </a:rPr>
              <a:t>Positive Stereotypes</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All Blacks are great basketball players.</a:t>
            </a:r>
          </a:p>
          <a:p>
            <a:r>
              <a:rPr lang="en-GB" dirty="0">
                <a:solidFill>
                  <a:srgbClr val="808080"/>
                </a:solidFill>
                <a:latin typeface="Arial" panose="020B0604020202020204" pitchFamily="34" charset="0"/>
              </a:rPr>
              <a:t>All Asians are geniuses.</a:t>
            </a:r>
          </a:p>
          <a:p>
            <a:r>
              <a:rPr lang="en-ZA" dirty="0">
                <a:solidFill>
                  <a:srgbClr val="808080"/>
                </a:solidFill>
                <a:latin typeface="Arial" panose="020B0604020202020204" pitchFamily="34" charset="0"/>
              </a:rPr>
              <a:t>All Indians are deeply spiritual.</a:t>
            </a:r>
          </a:p>
          <a:p>
            <a:r>
              <a:rPr lang="en-GB" dirty="0">
                <a:solidFill>
                  <a:srgbClr val="808080"/>
                </a:solidFill>
                <a:latin typeface="Arial" panose="020B0604020202020204" pitchFamily="34" charset="0"/>
              </a:rPr>
              <a:t>All Latinos dance well.</a:t>
            </a:r>
          </a:p>
          <a:p>
            <a:r>
              <a:rPr lang="en-GB" dirty="0">
                <a:solidFill>
                  <a:srgbClr val="808080"/>
                </a:solidFill>
                <a:latin typeface="Arial" panose="020B0604020202020204" pitchFamily="34" charset="0"/>
              </a:rPr>
              <a:t>French are romantic.</a:t>
            </a:r>
          </a:p>
          <a:p>
            <a:r>
              <a:rPr lang="en-GB" dirty="0">
                <a:solidFill>
                  <a:srgbClr val="808080"/>
                </a:solidFill>
                <a:latin typeface="Arial" panose="020B0604020202020204" pitchFamily="34" charset="0"/>
              </a:rPr>
              <a:t>Italians are good lovers.</a:t>
            </a:r>
          </a:p>
          <a:p>
            <a:endParaRPr lang="en-GB" dirty="0">
              <a:solidFill>
                <a:srgbClr val="808080"/>
              </a:solidFill>
              <a:latin typeface="Arial" panose="020B0604020202020204" pitchFamily="34" charset="0"/>
            </a:endParaRPr>
          </a:p>
          <a:p>
            <a:endParaRPr lang="en-GB" dirty="0">
              <a:solidFill>
                <a:srgbClr val="808080"/>
              </a:solidFill>
              <a:latin typeface="Arial" panose="020B0604020202020204" pitchFamily="34" charset="0"/>
            </a:endParaRP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455556887"/>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Checking for accuracy</a:t>
            </a:r>
          </a:p>
        </p:txBody>
      </p:sp>
      <p:sp>
        <p:nvSpPr>
          <p:cNvPr id="3" name="Text Placeholder 2"/>
          <p:cNvSpPr>
            <a:spLocks noGrp="1"/>
          </p:cNvSpPr>
          <p:nvPr>
            <p:ph type="body" idx="1"/>
          </p:nvPr>
        </p:nvSpPr>
        <p:spPr/>
        <p:txBody>
          <a:bodyPr>
            <a:normAutofit fontScale="92500"/>
          </a:bodyPr>
          <a:lstStyle/>
          <a:p>
            <a:r>
              <a:rPr lang="en-GB" dirty="0">
                <a:solidFill>
                  <a:srgbClr val="808080"/>
                </a:solidFill>
                <a:latin typeface="Arial" panose="020B0604020202020204" pitchFamily="34" charset="0"/>
              </a:rPr>
              <a:t>Racial Stereotypes</a:t>
            </a:r>
          </a:p>
          <a:p>
            <a:endParaRPr lang="en-GB" dirty="0">
              <a:solidFill>
                <a:srgbClr val="808080"/>
              </a:solidFill>
              <a:latin typeface="Arial" panose="020B0604020202020204" pitchFamily="34" charset="0"/>
            </a:endParaRPr>
          </a:p>
          <a:p>
            <a:r>
              <a:rPr lang="en-GB" dirty="0">
                <a:solidFill>
                  <a:srgbClr val="808080"/>
                </a:solidFill>
                <a:latin typeface="Arial" panose="020B0604020202020204" pitchFamily="34" charset="0"/>
              </a:rPr>
              <a:t>All Muslims are terrorists.</a:t>
            </a:r>
          </a:p>
          <a:p>
            <a:r>
              <a:rPr lang="en-ZA" dirty="0">
                <a:solidFill>
                  <a:srgbClr val="808080"/>
                </a:solidFill>
                <a:latin typeface="Arial" panose="020B0604020202020204" pitchFamily="34" charset="0"/>
              </a:rPr>
              <a:t>All white people don't have rhythm.</a:t>
            </a:r>
          </a:p>
          <a:p>
            <a:r>
              <a:rPr lang="en-GB" dirty="0">
                <a:solidFill>
                  <a:srgbClr val="808080"/>
                </a:solidFill>
                <a:latin typeface="Arial" panose="020B0604020202020204" pitchFamily="34" charset="0"/>
              </a:rPr>
              <a:t>All Blacks are lazy.</a:t>
            </a:r>
          </a:p>
          <a:p>
            <a:r>
              <a:rPr lang="en-GB" dirty="0">
                <a:solidFill>
                  <a:srgbClr val="808080"/>
                </a:solidFill>
                <a:latin typeface="Arial" panose="020B0604020202020204" pitchFamily="34" charset="0"/>
              </a:rPr>
              <a:t>All Asians are sneaky.</a:t>
            </a:r>
          </a:p>
          <a:p>
            <a:r>
              <a:rPr lang="en-ZA" dirty="0">
                <a:solidFill>
                  <a:srgbClr val="808080"/>
                </a:solidFill>
                <a:latin typeface="Arial" panose="020B0604020202020204" pitchFamily="34" charset="0"/>
              </a:rPr>
              <a:t>All Hispanics don't speak English very well or not at all.</a:t>
            </a:r>
          </a:p>
          <a:p>
            <a:r>
              <a:rPr lang="en-ZA" dirty="0">
                <a:solidFill>
                  <a:srgbClr val="808080"/>
                </a:solidFill>
                <a:latin typeface="Arial" panose="020B0604020202020204" pitchFamily="34" charset="0"/>
              </a:rPr>
              <a:t>All Jewish people are greedy, selfish money hungry people.</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Can you see how stereo-typing can detract from the truth of a matter? </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36234542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Checking for accuracy</a:t>
            </a:r>
          </a:p>
        </p:txBody>
      </p:sp>
      <p:sp>
        <p:nvSpPr>
          <p:cNvPr id="3" name="Text Placeholder 2"/>
          <p:cNvSpPr>
            <a:spLocks noGrp="1"/>
          </p:cNvSpPr>
          <p:nvPr>
            <p:ph type="body" idx="1"/>
          </p:nvPr>
        </p:nvSpPr>
        <p:spPr/>
        <p:txBody>
          <a:bodyPr>
            <a:normAutofit lnSpcReduction="10000"/>
          </a:bodyPr>
          <a:lstStyle/>
          <a:p>
            <a:r>
              <a:rPr lang="en-ZA" dirty="0">
                <a:solidFill>
                  <a:srgbClr val="808080"/>
                </a:solidFill>
                <a:latin typeface="Arial" panose="020B0604020202020204" pitchFamily="34" charset="0"/>
              </a:rPr>
              <a:t>Offensive language is any language which may cause anger or annoyance in a reader. </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Some examples of offensive language are:</a:t>
            </a:r>
          </a:p>
          <a:p>
            <a:r>
              <a:rPr lang="en-ZA" dirty="0">
                <a:solidFill>
                  <a:srgbClr val="808080"/>
                </a:solidFill>
                <a:latin typeface="Arial" panose="020B0604020202020204" pitchFamily="34" charset="0"/>
              </a:rPr>
              <a:t>Obfuscation (or beclouding) is the hiding of intended meaning in communication, making communication confusing, unclear, and harder to interpret.</a:t>
            </a:r>
          </a:p>
          <a:p>
            <a:r>
              <a:rPr lang="en-ZA" dirty="0">
                <a:solidFill>
                  <a:srgbClr val="808080"/>
                </a:solidFill>
                <a:latin typeface="Arial" panose="020B0604020202020204" pitchFamily="34" charset="0"/>
              </a:rPr>
              <a:t>Excessive use of jargon used to exclude those who do not understand it;</a:t>
            </a:r>
          </a:p>
          <a:p>
            <a:r>
              <a:rPr lang="en-ZA" dirty="0">
                <a:solidFill>
                  <a:srgbClr val="808080"/>
                </a:solidFill>
                <a:latin typeface="Arial" panose="020B0604020202020204" pitchFamily="34" charset="0"/>
              </a:rPr>
              <a:t>Insensitive choice of words, (gender, rank, hierarchies in familiar settings or organisations, family, sports, wealth); or</a:t>
            </a:r>
          </a:p>
          <a:p>
            <a:r>
              <a:rPr lang="en-GB" dirty="0">
                <a:solidFill>
                  <a:srgbClr val="808080"/>
                </a:solidFill>
                <a:latin typeface="Arial" panose="020B0604020202020204" pitchFamily="34" charset="0"/>
              </a:rPr>
              <a:t>Offensive or incorrect register.</a:t>
            </a:r>
          </a:p>
        </p:txBody>
      </p:sp>
    </p:spTree>
    <p:extLst>
      <p:ext uri="{BB962C8B-B14F-4D97-AF65-F5344CB8AC3E}">
        <p14:creationId xmlns:p14="http://schemas.microsoft.com/office/powerpoint/2010/main" val="238456950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Coherence </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When checking your work it is important that the text makes sense and that ideas flow together in an easy to understand way. This is called coherence. </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Clarity and coherence in writing is achieved when meaning is conveyed in carefully and correctly constructed sentences.  It provides a pattern in which ideas are presented which greatly enhance readability and understanding of content.</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284945427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Coherence </a:t>
            </a:r>
          </a:p>
        </p:txBody>
      </p:sp>
      <p:sp>
        <p:nvSpPr>
          <p:cNvPr id="3" name="Text Placeholder 2"/>
          <p:cNvSpPr>
            <a:spLocks noGrp="1"/>
          </p:cNvSpPr>
          <p:nvPr>
            <p:ph type="body" idx="1"/>
          </p:nvPr>
        </p:nvSpPr>
        <p:spPr/>
        <p:txBody>
          <a:bodyPr>
            <a:normAutofit fontScale="92500" lnSpcReduction="10000"/>
          </a:bodyPr>
          <a:lstStyle/>
          <a:p>
            <a:r>
              <a:rPr lang="en-ZA" dirty="0">
                <a:solidFill>
                  <a:srgbClr val="808080"/>
                </a:solidFill>
                <a:latin typeface="Arial" panose="020B0604020202020204" pitchFamily="34" charset="0"/>
              </a:rPr>
              <a:t>Consider the relevance of information to the needs of the target audience.</a:t>
            </a:r>
          </a:p>
          <a:p>
            <a:r>
              <a:rPr lang="en-ZA" dirty="0">
                <a:solidFill>
                  <a:srgbClr val="808080"/>
                </a:solidFill>
                <a:latin typeface="Arial" panose="020B0604020202020204" pitchFamily="34" charset="0"/>
              </a:rPr>
              <a:t>Crosscheck numerical data to determine accuracy of calculations, etc. </a:t>
            </a:r>
          </a:p>
          <a:p>
            <a:r>
              <a:rPr lang="en-ZA" dirty="0">
                <a:solidFill>
                  <a:srgbClr val="808080"/>
                </a:solidFill>
                <a:latin typeface="Arial" panose="020B0604020202020204" pitchFamily="34" charset="0"/>
              </a:rPr>
              <a:t>Review page layout, headings, page referencing and spacing.</a:t>
            </a:r>
          </a:p>
          <a:p>
            <a:r>
              <a:rPr lang="en-ZA" dirty="0">
                <a:solidFill>
                  <a:srgbClr val="808080"/>
                </a:solidFill>
                <a:latin typeface="Arial" panose="020B0604020202020204" pitchFamily="34" charset="0"/>
              </a:rPr>
              <a:t>Ensure that quotes, paraphrasing and references to sources consulted are accurately displayed in the text and bibliography.</a:t>
            </a:r>
          </a:p>
          <a:p>
            <a:r>
              <a:rPr lang="en-ZA" dirty="0">
                <a:solidFill>
                  <a:srgbClr val="808080"/>
                </a:solidFill>
                <a:latin typeface="Arial" panose="020B0604020202020204" pitchFamily="34" charset="0"/>
              </a:rPr>
              <a:t>Spell-check the text. There are spell checkers on all Word programs.  Remember that spell checker will not catch words that are used incorrectly if they are spelled correctly. Spell Checker will not find missing words or grammatical errors. It will catch the typos, though, so it is a good place to start the editing process.</a:t>
            </a:r>
          </a:p>
        </p:txBody>
      </p:sp>
    </p:spTree>
    <p:extLst>
      <p:ext uri="{BB962C8B-B14F-4D97-AF65-F5344CB8AC3E}">
        <p14:creationId xmlns:p14="http://schemas.microsoft.com/office/powerpoint/2010/main" val="242676957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Sentences</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There are three types of sentences: </a:t>
            </a:r>
          </a:p>
          <a:p>
            <a:r>
              <a:rPr lang="en-GB" b="0" i="0" u="none" strike="noStrike" baseline="0" dirty="0">
                <a:solidFill>
                  <a:srgbClr val="808080"/>
                </a:solidFill>
                <a:latin typeface="Arial" panose="020B0604020202020204" pitchFamily="34" charset="0"/>
              </a:rPr>
              <a:t>Simple</a:t>
            </a:r>
          </a:p>
          <a:p>
            <a:r>
              <a:rPr lang="en-GB" b="0" i="0" u="none" strike="noStrike" baseline="0" dirty="0">
                <a:solidFill>
                  <a:srgbClr val="808080"/>
                </a:solidFill>
                <a:latin typeface="Arial" panose="020B0604020202020204" pitchFamily="34" charset="0"/>
              </a:rPr>
              <a:t>Compound</a:t>
            </a:r>
          </a:p>
          <a:p>
            <a:r>
              <a:rPr lang="en-GB" b="0" i="0" u="none" strike="noStrike" baseline="0" dirty="0">
                <a:solidFill>
                  <a:srgbClr val="808080"/>
                </a:solidFill>
                <a:latin typeface="Arial" panose="020B0604020202020204" pitchFamily="34" charset="0"/>
              </a:rPr>
              <a:t>Complex</a:t>
            </a:r>
          </a:p>
          <a:p>
            <a:endParaRPr lang="en-GB" b="0" i="0" u="none" strike="noStrike" baseline="0" dirty="0">
              <a:solidFill>
                <a:srgbClr val="808080"/>
              </a:solidFill>
              <a:latin typeface="Arial" panose="020B0604020202020204" pitchFamily="34" charset="0"/>
            </a:endParaRPr>
          </a:p>
          <a:p>
            <a:r>
              <a:rPr lang="en-ZA" b="1" i="0" u="none" strike="noStrike" baseline="0" dirty="0">
                <a:solidFill>
                  <a:srgbClr val="808080"/>
                </a:solidFill>
                <a:latin typeface="Arial" panose="020B0604020202020204" pitchFamily="34" charset="0"/>
              </a:rPr>
              <a:t>Simple Sentences</a:t>
            </a:r>
            <a:r>
              <a:rPr lang="en-ZA" b="0" i="0" u="none" strike="noStrike" baseline="0" dirty="0">
                <a:solidFill>
                  <a:srgbClr val="808080"/>
                </a:solidFill>
                <a:latin typeface="Arial" panose="020B0604020202020204" pitchFamily="34" charset="0"/>
              </a:rPr>
              <a:t> have </a:t>
            </a:r>
            <a:r>
              <a:rPr lang="en-ZA" b="1" i="0" u="none" strike="noStrike" baseline="0" dirty="0">
                <a:solidFill>
                  <a:srgbClr val="808080"/>
                </a:solidFill>
                <a:latin typeface="Arial" panose="020B0604020202020204" pitchFamily="34" charset="0"/>
              </a:rPr>
              <a:t>one subject and one verb</a:t>
            </a:r>
            <a:r>
              <a:rPr lang="en-ZA" b="0" i="0" u="none" strike="noStrike" baseline="0" dirty="0">
                <a:solidFill>
                  <a:srgbClr val="808080"/>
                </a:solidFill>
                <a:latin typeface="Arial" panose="020B0604020202020204" pitchFamily="34" charset="0"/>
              </a:rPr>
              <a:t>. Example: The building collapsed.  </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021039077"/>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Sentences</a:t>
            </a:r>
          </a:p>
        </p:txBody>
      </p:sp>
      <p:sp>
        <p:nvSpPr>
          <p:cNvPr id="3" name="Text Placeholder 2"/>
          <p:cNvSpPr>
            <a:spLocks noGrp="1"/>
          </p:cNvSpPr>
          <p:nvPr>
            <p:ph type="body" idx="1"/>
          </p:nvPr>
        </p:nvSpPr>
        <p:spPr/>
        <p:txBody>
          <a:bodyPr>
            <a:normAutofit fontScale="92500" lnSpcReduction="10000"/>
          </a:bodyPr>
          <a:lstStyle/>
          <a:p>
            <a:r>
              <a:rPr lang="en-ZA" b="1" dirty="0">
                <a:solidFill>
                  <a:srgbClr val="808080"/>
                </a:solidFill>
                <a:latin typeface="Arial" panose="020B0604020202020204" pitchFamily="34" charset="0"/>
              </a:rPr>
              <a:t>Compound Sentences</a:t>
            </a:r>
            <a:r>
              <a:rPr lang="en-ZA" dirty="0">
                <a:solidFill>
                  <a:srgbClr val="808080"/>
                </a:solidFill>
                <a:latin typeface="Arial" panose="020B0604020202020204" pitchFamily="34" charset="0"/>
              </a:rPr>
              <a:t> have </a:t>
            </a:r>
            <a:r>
              <a:rPr lang="en-ZA" b="1" dirty="0">
                <a:solidFill>
                  <a:srgbClr val="808080"/>
                </a:solidFill>
                <a:latin typeface="Arial" panose="020B0604020202020204" pitchFamily="34" charset="0"/>
              </a:rPr>
              <a:t>two main clauses</a:t>
            </a:r>
            <a:r>
              <a:rPr lang="en-ZA" dirty="0">
                <a:solidFill>
                  <a:srgbClr val="808080"/>
                </a:solidFill>
                <a:latin typeface="Arial" panose="020B0604020202020204" pitchFamily="34" charset="0"/>
              </a:rPr>
              <a:t> (simple sentences) that can each stand-alone but </a:t>
            </a:r>
            <a:r>
              <a:rPr lang="en-ZA" b="1" dirty="0">
                <a:solidFill>
                  <a:srgbClr val="808080"/>
                </a:solidFill>
                <a:latin typeface="Arial" panose="020B0604020202020204" pitchFamily="34" charset="0"/>
              </a:rPr>
              <a:t>are joined with a connecting word</a:t>
            </a:r>
            <a:r>
              <a:rPr lang="en-ZA" dirty="0">
                <a:solidFill>
                  <a:srgbClr val="808080"/>
                </a:solidFill>
                <a:latin typeface="Arial" panose="020B0604020202020204" pitchFamily="34" charset="0"/>
              </a:rPr>
              <a:t> such as ‘but’ or ‘and’. Example: The building collapsed, and we had no insurance.</a:t>
            </a:r>
          </a:p>
          <a:p>
            <a:endParaRPr lang="en-GB" dirty="0">
              <a:solidFill>
                <a:srgbClr val="808080"/>
              </a:solidFill>
              <a:latin typeface="Arial" panose="020B0604020202020204" pitchFamily="34" charset="0"/>
            </a:endParaRPr>
          </a:p>
          <a:p>
            <a:r>
              <a:rPr lang="en-ZA" b="1" dirty="0">
                <a:solidFill>
                  <a:srgbClr val="808080"/>
                </a:solidFill>
                <a:latin typeface="Arial" panose="020B0604020202020204" pitchFamily="34" charset="0"/>
              </a:rPr>
              <a:t>Complex Sentences</a:t>
            </a:r>
            <a:r>
              <a:rPr lang="en-ZA" dirty="0">
                <a:solidFill>
                  <a:srgbClr val="808080"/>
                </a:solidFill>
                <a:latin typeface="Arial" panose="020B0604020202020204" pitchFamily="34" charset="0"/>
              </a:rPr>
              <a:t> have one </a:t>
            </a:r>
            <a:r>
              <a:rPr lang="en-ZA" b="1" dirty="0">
                <a:solidFill>
                  <a:srgbClr val="808080"/>
                </a:solidFill>
                <a:latin typeface="Arial" panose="020B0604020202020204" pitchFamily="34" charset="0"/>
              </a:rPr>
              <a:t>main clause and one or more subordinate</a:t>
            </a:r>
            <a:r>
              <a:rPr lang="en-ZA" dirty="0">
                <a:solidFill>
                  <a:srgbClr val="808080"/>
                </a:solidFill>
                <a:latin typeface="Arial" panose="020B0604020202020204" pitchFamily="34" charset="0"/>
              </a:rPr>
              <a:t> or dependent clauses. Example: When the bridge collapsed, we had no insurance, but no one was injured.</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To ensure clarity in business text use:</a:t>
            </a:r>
          </a:p>
          <a:p>
            <a:r>
              <a:rPr lang="en-GB" dirty="0">
                <a:solidFill>
                  <a:srgbClr val="808080"/>
                </a:solidFill>
                <a:latin typeface="Arial" panose="020B0604020202020204" pitchFamily="34" charset="0"/>
              </a:rPr>
              <a:t>One idea per sentence</a:t>
            </a:r>
          </a:p>
          <a:p>
            <a:r>
              <a:rPr lang="en-ZA" dirty="0">
                <a:solidFill>
                  <a:srgbClr val="808080"/>
                </a:solidFill>
                <a:latin typeface="Arial" panose="020B0604020202020204" pitchFamily="34" charset="0"/>
              </a:rPr>
              <a:t>One central theme per paragraph</a:t>
            </a:r>
          </a:p>
        </p:txBody>
      </p:sp>
    </p:spTree>
    <p:extLst>
      <p:ext uri="{BB962C8B-B14F-4D97-AF65-F5344CB8AC3E}">
        <p14:creationId xmlns:p14="http://schemas.microsoft.com/office/powerpoint/2010/main" val="729178137"/>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Grammar</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Grammar is the body of rules specifying how phrases and sentences are constructed in the English language.</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Below is a list of some common grammatical errors and how to avoid them.</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852268404"/>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Your vs you’re</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 “Your” is a possessive pronoun, as in “your complaint” or “your letter.”  “You’re” is a contraction for “you are,” as in “you’re messing up your writing by using your when you really mean you are.”</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902980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52597231"/>
              </p:ext>
            </p:extLst>
          </p:nvPr>
        </p:nvGraphicFramePr>
        <p:xfrm>
          <a:off x="468313" y="1030733"/>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1876872" y="5743310"/>
            <a:ext cx="5400600" cy="461665"/>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square" rtlCol="0">
            <a:spAutoFit/>
          </a:bodyPr>
          <a:lstStyle/>
          <a:p>
            <a:pPr algn="ctr"/>
            <a:r>
              <a:rPr lang="en-ZA" sz="2400" b="1" dirty="0">
                <a:latin typeface="Calibri" panose="020F0502020204030204" pitchFamily="34" charset="0"/>
              </a:rPr>
              <a:t>Formative   +   Summative   =  Competent</a:t>
            </a:r>
          </a:p>
        </p:txBody>
      </p:sp>
    </p:spTree>
    <p:extLst>
      <p:ext uri="{BB962C8B-B14F-4D97-AF65-F5344CB8AC3E}">
        <p14:creationId xmlns:p14="http://schemas.microsoft.com/office/powerpoint/2010/main" val="125206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0DD5ACD-371A-4729-B992-E39098DC1F1D}"/>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FF99C2F2-CD21-4313-9634-001389A43FB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4C255BB0-1E6B-41BD-A9B3-29EA7F5693FC}"/>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00854E58-BD01-4E9A-BFE3-E2B249DCDE15}"/>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CC3C5B9F-7C7E-48D7-BEFA-F5C8A50EDB1F}"/>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79A44E13-0693-4EF4-ADC9-07A7A193F52E}"/>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24349B9E-7679-48F3-8C1B-516E244933D3}"/>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B74BCAB8-0EA7-42E6-9BEE-11398D7C6C3B}"/>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64E85D38-C8F4-45A8-A4FB-7B00B79166F0}"/>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7" grpId="0"/>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It’s vs its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“It’s” is a contraction of “it is” or “it has.” </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An easy way to check is to repeat your sentence out loud using “it is” instead. If that sounds wrong, “its” is likely the correct choice.</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235874434"/>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There vs their</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“There” is used many ways, including as a reference to a place (“let’s go there”) or as a pronoun (“there is no hope”). “Their” is a plural possessive pronoun, as in “their bags” or “their opinions.” Always do the “that’s ours!” test—are you talking about more than one person and something that they possess? If so, “their” will get you there.</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33611982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Affect vs effect</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“Affect” is a verb, as in “Your ability to communicate clearly will affect your income immensely.” “Effect” is a noun, as in “The effect of a parent’s low income on a child’s future is well documented.” By thinking in terms of “the effect,” you can usually sort out which is which, because you can’t stick a “the” in front of a verb. While some people do use “effect” as a verb (“a strategy to effect a settlement”), they are usually lawyers.</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149200092"/>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The dangling participle</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The dangling participle may be the most egregious of the most common writing mistakes. Not only will this error damage the flow of your writing, it can also make it impossible for someone to understand what you’re trying to say.</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496288715"/>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A humorous example is:</a:t>
            </a:r>
          </a:p>
        </p:txBody>
      </p:sp>
      <p:sp>
        <p:nvSpPr>
          <p:cNvPr id="3" name="Text Placeholder 2"/>
          <p:cNvSpPr>
            <a:spLocks noGrp="1"/>
          </p:cNvSpPr>
          <p:nvPr>
            <p:ph type="body" idx="1"/>
          </p:nvPr>
        </p:nvSpPr>
        <p:spPr/>
        <p:txBody>
          <a:bodyPr>
            <a:normAutofit fontScale="92500" lnSpcReduction="10000"/>
          </a:bodyPr>
          <a:lstStyle/>
          <a:p>
            <a:r>
              <a:rPr lang="en-ZA" b="0" i="0" u="none" strike="noStrike" baseline="0">
                <a:solidFill>
                  <a:srgbClr val="808080"/>
                </a:solidFill>
                <a:latin typeface="Arial" panose="020B0604020202020204" pitchFamily="34" charset="0"/>
              </a:rPr>
              <a:t>After rotting in the cellar for weeks, my brother brought up some oranges.</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(Rotting brother or rotting oranges?) </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The problem with the above statement is that the participial phrase that begins the sentence is not intended to modify what follows next in the sentence. </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However, readers mentally expect it to work that way, so your opening phrase should always modify what immediately follows. If it doesn’t, you’ve left the participle dangling, as well as your readers.</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75833599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Then and than</a:t>
            </a:r>
          </a:p>
        </p:txBody>
      </p:sp>
      <p:sp>
        <p:nvSpPr>
          <p:cNvPr id="3" name="Text Placeholder 2"/>
          <p:cNvSpPr>
            <a:spLocks noGrp="1"/>
          </p:cNvSpPr>
          <p:nvPr>
            <p:ph type="body" idx="1"/>
          </p:nvPr>
        </p:nvSpPr>
        <p:spPr/>
        <p:txBody>
          <a:bodyPr/>
          <a:lstStyle/>
          <a:p>
            <a:r>
              <a:rPr lang="en-ZA" b="1" i="0" u="none" strike="noStrike" baseline="0">
                <a:solidFill>
                  <a:srgbClr val="808080"/>
                </a:solidFill>
                <a:latin typeface="Arial" panose="020B0604020202020204" pitchFamily="34" charset="0"/>
              </a:rPr>
              <a:t>Then:</a:t>
            </a:r>
            <a:r>
              <a:rPr lang="en-ZA" b="0" i="0" u="none" strike="noStrike" baseline="0">
                <a:solidFill>
                  <a:srgbClr val="808080"/>
                </a:solidFill>
                <a:latin typeface="Arial" panose="020B0604020202020204" pitchFamily="34" charset="0"/>
              </a:rPr>
              <a:t> Meaning at that time, or a time within question. Also means the same as after that, next, afterward. After functions as words like therefore and in that case.</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Example: First I would like to propose a toast, and</a:t>
            </a:r>
            <a:r>
              <a:rPr lang="en-ZA" b="1" i="0" u="none" strike="noStrike" baseline="0">
                <a:solidFill>
                  <a:srgbClr val="808080"/>
                </a:solidFill>
                <a:latin typeface="Arial" panose="020B0604020202020204" pitchFamily="34" charset="0"/>
              </a:rPr>
              <a:t> then</a:t>
            </a:r>
            <a:r>
              <a:rPr lang="en-ZA" b="0" i="0" u="none" strike="noStrike" baseline="0">
                <a:solidFill>
                  <a:srgbClr val="808080"/>
                </a:solidFill>
                <a:latin typeface="Arial" panose="020B0604020202020204" pitchFamily="34" charset="0"/>
              </a:rPr>
              <a:t>, we shall celebrate!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34871691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Than: </a:t>
            </a:r>
            <a:endParaRPr lang="en-US" b="0" i="0" u="none" strike="noStrike" baseline="0">
              <a:solidFill>
                <a:srgbClr val="008080"/>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To introduce the second element in a sentence, or used to compare something. It can also be used to show an exception as a source of contrast. It is said that "than" is supposed to be subjective, which works its way well in its comparison mode.</a:t>
            </a:r>
          </a:p>
          <a:p>
            <a:r>
              <a:rPr lang="en-ZA" b="0" i="0" u="none" strike="noStrike" baseline="0">
                <a:solidFill>
                  <a:srgbClr val="808080"/>
                </a:solidFill>
                <a:latin typeface="Arial" panose="020B0604020202020204" pitchFamily="34" charset="0"/>
              </a:rPr>
              <a:t>Example: If I had known that this year was going to have more rain </a:t>
            </a:r>
            <a:r>
              <a:rPr lang="en-ZA" b="1" i="0" u="none" strike="noStrike" baseline="0">
                <a:solidFill>
                  <a:srgbClr val="808080"/>
                </a:solidFill>
                <a:latin typeface="Arial" panose="020B0604020202020204" pitchFamily="34" charset="0"/>
              </a:rPr>
              <a:t>than </a:t>
            </a:r>
            <a:r>
              <a:rPr lang="en-ZA" b="0" i="0" u="none" strike="noStrike" baseline="0">
                <a:solidFill>
                  <a:srgbClr val="808080"/>
                </a:solidFill>
                <a:latin typeface="Arial" panose="020B0604020202020204" pitchFamily="34" charset="0"/>
              </a:rPr>
              <a:t>last year, I would have purchased those rain boots!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199803134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Lay and lie</a:t>
            </a:r>
          </a:p>
        </p:txBody>
      </p:sp>
      <p:sp>
        <p:nvSpPr>
          <p:cNvPr id="3" name="Text Placeholder 2"/>
          <p:cNvSpPr>
            <a:spLocks noGrp="1"/>
          </p:cNvSpPr>
          <p:nvPr>
            <p:ph type="body" idx="1"/>
          </p:nvPr>
        </p:nvSpPr>
        <p:spPr/>
        <p:txBody>
          <a:bodyPr>
            <a:normAutofit/>
          </a:bodyPr>
          <a:lstStyle/>
          <a:p>
            <a:r>
              <a:rPr lang="en-ZA" b="1" i="0" u="none" strike="noStrike" baseline="0" dirty="0">
                <a:solidFill>
                  <a:srgbClr val="808080"/>
                </a:solidFill>
                <a:latin typeface="Arial" panose="020B0604020202020204" pitchFamily="34" charset="0"/>
              </a:rPr>
              <a:t>Lay:</a:t>
            </a:r>
            <a:r>
              <a:rPr lang="en-ZA" b="0" i="0" u="none" strike="noStrike" baseline="0" dirty="0">
                <a:solidFill>
                  <a:srgbClr val="808080"/>
                </a:solidFill>
                <a:latin typeface="Arial" panose="020B0604020202020204" pitchFamily="34" charset="0"/>
              </a:rPr>
              <a:t> Meaning broadly to put something down. As a verb it can be used in this broad sense to put something down carefully, to set something into position. Lay also functions as the past tense of the word "lie". Many people use the words lay, laying or laid as if they meant to say lie, lying or lay.</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Example: Why don't you </a:t>
            </a:r>
            <a:r>
              <a:rPr lang="en-ZA" b="1" i="0" u="none" strike="noStrike" baseline="0" dirty="0">
                <a:solidFill>
                  <a:srgbClr val="808080"/>
                </a:solidFill>
                <a:latin typeface="Arial" panose="020B0604020202020204" pitchFamily="34" charset="0"/>
              </a:rPr>
              <a:t>lay</a:t>
            </a:r>
            <a:r>
              <a:rPr lang="en-ZA" b="0" i="0" u="none" strike="noStrike" baseline="0" dirty="0">
                <a:solidFill>
                  <a:srgbClr val="808080"/>
                </a:solidFill>
                <a:latin typeface="Arial" panose="020B0604020202020204" pitchFamily="34" charset="0"/>
              </a:rPr>
              <a:t> on the bed? Incorrect! Why don’t you </a:t>
            </a:r>
            <a:r>
              <a:rPr lang="en-ZA" b="1" i="0" u="none" strike="noStrike" baseline="0" dirty="0">
                <a:solidFill>
                  <a:srgbClr val="808080"/>
                </a:solidFill>
                <a:latin typeface="Arial" panose="020B0604020202020204" pitchFamily="34" charset="0"/>
              </a:rPr>
              <a:t>lie </a:t>
            </a:r>
            <a:r>
              <a:rPr lang="en-ZA" b="0" i="0" u="none" strike="noStrike" baseline="0" dirty="0">
                <a:solidFill>
                  <a:srgbClr val="808080"/>
                </a:solidFill>
                <a:latin typeface="Arial" panose="020B0604020202020204" pitchFamily="34" charset="0"/>
              </a:rPr>
              <a:t>on the bed….?</a:t>
            </a:r>
          </a:p>
          <a:p>
            <a:r>
              <a:rPr lang="en-ZA" b="0" i="0" u="none" strike="noStrike" baseline="0" dirty="0">
                <a:solidFill>
                  <a:srgbClr val="808080"/>
                </a:solidFill>
                <a:latin typeface="Arial" panose="020B0604020202020204" pitchFamily="34" charset="0"/>
              </a:rPr>
              <a:t>Example: We need to </a:t>
            </a:r>
            <a:r>
              <a:rPr lang="en-ZA" b="1" i="0" u="none" strike="noStrike" baseline="0" dirty="0">
                <a:solidFill>
                  <a:srgbClr val="808080"/>
                </a:solidFill>
                <a:latin typeface="Arial" panose="020B0604020202020204" pitchFamily="34" charset="0"/>
              </a:rPr>
              <a:t>lay</a:t>
            </a:r>
            <a:r>
              <a:rPr lang="en-ZA" b="0" i="0" u="none" strike="noStrike" baseline="0" dirty="0">
                <a:solidFill>
                  <a:srgbClr val="808080"/>
                </a:solidFill>
                <a:latin typeface="Arial" panose="020B0604020202020204" pitchFamily="34" charset="0"/>
              </a:rPr>
              <a:t> our differences aside and just be okay. Correct! </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2526732759"/>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Lay and lie</a:t>
            </a:r>
          </a:p>
        </p:txBody>
      </p:sp>
      <p:sp>
        <p:nvSpPr>
          <p:cNvPr id="3" name="Text Placeholder 2"/>
          <p:cNvSpPr>
            <a:spLocks noGrp="1"/>
          </p:cNvSpPr>
          <p:nvPr>
            <p:ph type="body" idx="1"/>
          </p:nvPr>
        </p:nvSpPr>
        <p:spPr/>
        <p:txBody>
          <a:bodyPr>
            <a:normAutofit/>
          </a:bodyPr>
          <a:lstStyle/>
          <a:p>
            <a:r>
              <a:rPr lang="en-ZA" b="1" dirty="0">
                <a:solidFill>
                  <a:srgbClr val="808080"/>
                </a:solidFill>
                <a:latin typeface="Arial" panose="020B0604020202020204" pitchFamily="34" charset="0"/>
              </a:rPr>
              <a:t>Lie:</a:t>
            </a:r>
            <a:r>
              <a:rPr lang="en-ZA" dirty="0">
                <a:solidFill>
                  <a:srgbClr val="808080"/>
                </a:solidFill>
                <a:latin typeface="Arial" panose="020B0604020202020204" pitchFamily="34" charset="0"/>
              </a:rPr>
              <a:t> The verb lie means to be in a horizontal position to rest and is not as general or generic as the verb "lay". It can also function as "lies" which can refer to something that remains or something that is kept in a specific state. </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Also a "lie" as a noun means something that is not the truth; however this is not commonly mistaken for "lay".</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631040460"/>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Vocabulary</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Make sure that you used words correctly.  In the table below are some common English words that even English speakers confuse.</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8875766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Competence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a:t>
            </a:fld>
            <a:endParaRPr lang="en-ZA" dirty="0"/>
          </a:p>
        </p:txBody>
      </p:sp>
      <p:graphicFrame>
        <p:nvGraphicFramePr>
          <p:cNvPr id="6" name="Content Placeholder 5"/>
          <p:cNvGraphicFramePr>
            <a:graphicFrameLocks noGrp="1"/>
          </p:cNvGraphicFramePr>
          <p:nvPr>
            <p:ph sz="quarter" idx="1"/>
            <p:extLst>
              <p:ext uri="{D42A27DB-BD31-4B8C-83A1-F6EECF244321}">
                <p14:modId xmlns:p14="http://schemas.microsoft.com/office/powerpoint/2010/main" val="3634978611"/>
              </p:ext>
            </p:extLst>
          </p:nvPr>
        </p:nvGraphicFramePr>
        <p:xfrm>
          <a:off x="468313" y="1412875"/>
          <a:ext cx="8218487" cy="4679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58348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C30E907-9459-4BCE-9CEE-D50CA8E25CB3}"/>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411840A0-FE1C-4D59-9ED4-67B2E7F68839}"/>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graphicEl>
                                              <a:dgm id="{226821CC-D27B-4EF3-A2C7-C4B85FB42DF7}"/>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graphicEl>
                                              <a:dgm id="{68B5D3B7-AC34-4DC8-BBA6-0AE75D13CF4B}"/>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
                                            <p:graphicEl>
                                              <a:dgm id="{BFD4CC16-C250-4D92-BA93-50331FC780EC}"/>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0A1306EE-F29D-4CB0-ADDD-B4821031F774}"/>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54192DF2-418F-433E-B8ED-736FF77E592E}"/>
                                            </p:graphic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6">
                                            <p:graphicEl>
                                              <a:dgm id="{8A02A319-79FC-40F8-A440-382EDF75D5E4}"/>
                                            </p:graphic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graphicEl>
                                              <a:dgm id="{1D988BA5-7718-4C89-8B8F-3CE438A09815}"/>
                                            </p:graphic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6">
                                            <p:graphicEl>
                                              <a:dgm id="{C42CA27C-3D85-42D8-BF99-19180EBC3F92}"/>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baseline="0">
                <a:solidFill>
                  <a:srgbClr val="008080"/>
                </a:solidFill>
                <a:latin typeface="Calibri" panose="020F0502020204030204" pitchFamily="34" charset="0"/>
              </a:rPr>
              <a:t>A little more on paragraphs……..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The core of written language starts with a word.  A few words are then grouped into a phrase, and finally into a sentence.  The sentence is the most effective core unit since it expresses a complete thought.  When we group a number of sentences together, we have a paragraph.  We should attempt to group sentences with the same idea (more or less).</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77907241"/>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baseline="0">
                <a:solidFill>
                  <a:srgbClr val="008080"/>
                </a:solidFill>
                <a:latin typeface="Calibri" panose="020F0502020204030204" pitchFamily="34" charset="0"/>
              </a:rPr>
              <a:t>Remember paragraphs are used to:</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Divide writing into easily manageable sections.</a:t>
            </a:r>
          </a:p>
          <a:p>
            <a:r>
              <a:rPr lang="en-ZA" b="0" i="0" u="none" strike="noStrike" baseline="0" dirty="0">
                <a:solidFill>
                  <a:srgbClr val="808080"/>
                </a:solidFill>
                <a:latin typeface="Arial" panose="020B0604020202020204" pitchFamily="34" charset="0"/>
              </a:rPr>
              <a:t>Signal a change of direction in an argument</a:t>
            </a:r>
          </a:p>
          <a:p>
            <a:r>
              <a:rPr lang="en-ZA" b="0" i="0" u="none" strike="noStrike" baseline="0" dirty="0">
                <a:solidFill>
                  <a:srgbClr val="808080"/>
                </a:solidFill>
                <a:latin typeface="Arial" panose="020B0604020202020204" pitchFamily="34" charset="0"/>
              </a:rPr>
              <a:t>Signal the introduction of a new idea.</a:t>
            </a:r>
          </a:p>
          <a:p>
            <a:r>
              <a:rPr lang="en-ZA" b="0" i="0" u="none" strike="noStrike" baseline="0" dirty="0">
                <a:solidFill>
                  <a:srgbClr val="808080"/>
                </a:solidFill>
                <a:latin typeface="Arial" panose="020B0604020202020204" pitchFamily="34" charset="0"/>
              </a:rPr>
              <a:t>Be containers for separate points in your argument</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You need to organise your material well so that it flows from one paragraph to another and from one argument to the next in a logical order.  Each part should be built upon, or at least follow on from the previous parts. </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589070014"/>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baseline="0">
                <a:solidFill>
                  <a:srgbClr val="008080"/>
                </a:solidFill>
                <a:latin typeface="Calibri" panose="020F0502020204030204" pitchFamily="34" charset="0"/>
              </a:rPr>
              <a:t>Remember paragraphs are used to:</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Once you’ve written clear sentences and arranged them into clear paragraphs and organise these paragraphs into a logical sequence, you need to make sure that your text flows smoothly.  You do this by linking everything together. Your paragraphs should link together to provide the reader with a sense of logical progression.</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3719113425"/>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dirty="0">
                <a:solidFill>
                  <a:srgbClr val="008080"/>
                </a:solidFill>
                <a:latin typeface="Calibri" panose="020F0502020204030204" pitchFamily="34" charset="0"/>
              </a:rPr>
              <a:t>Link words and phrases that often appear at the beginning of a paragraph:</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It is a question that can only be answered by…</a:t>
            </a:r>
          </a:p>
          <a:p>
            <a:r>
              <a:rPr lang="en-GB" b="0" i="0" u="none" strike="noStrike" baseline="0">
                <a:solidFill>
                  <a:srgbClr val="808080"/>
                </a:solidFill>
                <a:latin typeface="Arial" panose="020B0604020202020204" pitchFamily="34" charset="0"/>
              </a:rPr>
              <a:t>At this point…</a:t>
            </a:r>
          </a:p>
          <a:p>
            <a:r>
              <a:rPr lang="en-ZA" b="0" i="0" u="none" strike="noStrike" baseline="0">
                <a:solidFill>
                  <a:srgbClr val="808080"/>
                </a:solidFill>
                <a:latin typeface="Arial" panose="020B0604020202020204" pitchFamily="34" charset="0"/>
              </a:rPr>
              <a:t>We need, at this point, to go back briefly to…</a:t>
            </a:r>
          </a:p>
          <a:p>
            <a:r>
              <a:rPr lang="en-ZA" b="0" i="0" u="none" strike="noStrike" baseline="0">
                <a:solidFill>
                  <a:srgbClr val="808080"/>
                </a:solidFill>
                <a:latin typeface="Arial" panose="020B0604020202020204" pitchFamily="34" charset="0"/>
              </a:rPr>
              <a:t>So far we have only examined X…</a:t>
            </a:r>
          </a:p>
          <a:p>
            <a:r>
              <a:rPr lang="en-GB" b="0" i="0" u="none" strike="noStrike" baseline="0">
                <a:solidFill>
                  <a:srgbClr val="808080"/>
                </a:solidFill>
                <a:latin typeface="Arial" panose="020B0604020202020204" pitchFamily="34" charset="0"/>
              </a:rPr>
              <a:t>This helps explain why…</a:t>
            </a:r>
          </a:p>
          <a:p>
            <a:r>
              <a:rPr lang="en-ZA" b="0" i="0" u="none" strike="noStrike" baseline="0">
                <a:solidFill>
                  <a:srgbClr val="808080"/>
                </a:solidFill>
                <a:latin typeface="Arial" panose="020B0604020202020204" pitchFamily="34" charset="0"/>
              </a:rPr>
              <a:t>For X, on the contrary,…</a:t>
            </a:r>
          </a:p>
          <a:p>
            <a:r>
              <a:rPr lang="en-GB" b="0" i="0" u="none" strike="noStrike" baseline="0">
                <a:solidFill>
                  <a:srgbClr val="808080"/>
                </a:solidFill>
                <a:latin typeface="Arial" panose="020B0604020202020204" pitchFamily="34" charset="0"/>
              </a:rPr>
              <a:t>Such a reading, however,…</a:t>
            </a:r>
          </a:p>
          <a:p>
            <a:r>
              <a:rPr lang="en-ZA" b="0" i="0" u="none" strike="noStrike" baseline="0">
                <a:solidFill>
                  <a:srgbClr val="808080"/>
                </a:solidFill>
                <a:latin typeface="Arial" panose="020B0604020202020204" pitchFamily="34" charset="0"/>
              </a:rPr>
              <a:t>However, what is most important…</a:t>
            </a:r>
          </a:p>
          <a:p>
            <a:r>
              <a:rPr lang="en-ZA" b="0" i="0" u="none" strike="noStrike" baseline="0">
                <a:solidFill>
                  <a:srgbClr val="808080"/>
                </a:solidFill>
                <a:latin typeface="Arial" panose="020B0604020202020204" pitchFamily="34" charset="0"/>
              </a:rPr>
              <a:t>Following the model of X, we can see that…</a:t>
            </a:r>
          </a:p>
          <a:p>
            <a:r>
              <a:rPr lang="en-ZA" b="0" i="0" u="none" strike="noStrike" baseline="0">
                <a:solidFill>
                  <a:srgbClr val="808080"/>
                </a:solidFill>
                <a:latin typeface="Arial" panose="020B0604020202020204" pitchFamily="34" charset="0"/>
              </a:rPr>
              <a:t>A significant implication of Bloggs’s theory is…</a:t>
            </a:r>
          </a:p>
        </p:txBody>
      </p:sp>
    </p:spTree>
    <p:extLst>
      <p:ext uri="{BB962C8B-B14F-4D97-AF65-F5344CB8AC3E}">
        <p14:creationId xmlns:p14="http://schemas.microsoft.com/office/powerpoint/2010/main" val="4058283742"/>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baseline="0">
                <a:solidFill>
                  <a:srgbClr val="008080"/>
                </a:solidFill>
                <a:latin typeface="Calibri" panose="020F0502020204030204" pitchFamily="34" charset="0"/>
              </a:rPr>
              <a:t>What distinguishes X from Y is…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Look at these phrases carefully: they all introduce a new beginning while referring to what has gone before.  Of course, you can also use link words and phrases in the middle of a paragraph to start a new sentence. However, make sure you don't over-use words such as ‘furthermore', ‘moreover', ‘additionally', ‘nonetheless' and ‘similarly' to start either new paragraphs or new sentences.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03177808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Punctuation</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Punctuation can also be used to link ideas and create cohesion. </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Information placed in the first paragraph of a document receives the most emphasis followed by information placed in the last paragraph.</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Once the text is checked for cohesion and any problems arise, it may be necessary to redraft the text and make the necessary changes.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1600720961"/>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Study Unit 2: Sustain oral interaction across a wide range of contexts and critically evaluate spoken texts</a:t>
            </a:r>
            <a:endParaRPr lang="en-ZA" b="0" i="0" u="none" strike="noStrike" baseline="0">
              <a:solidFill>
                <a:srgbClr val="008080"/>
              </a:solidFill>
              <a:latin typeface="Arial" panose="020B0604020202020204" pitchFamily="34" charset="0"/>
            </a:endParaRPr>
          </a:p>
        </p:txBody>
      </p:sp>
      <p:sp>
        <p:nvSpPr>
          <p:cNvPr id="3" name="Text Placeholder 2"/>
          <p:cNvSpPr>
            <a:spLocks noGrp="1"/>
          </p:cNvSpPr>
          <p:nvPr>
            <p:ph type="body" idx="1"/>
          </p:nvPr>
        </p:nvSpPr>
        <p:spPr/>
        <p:txBody>
          <a:bodyPr/>
          <a:lstStyle/>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59176414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Introduction</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Listening is important in our everyday lives and in business. It is a vital part of communication. Often, it is the person who is the best listener, who can demonstrate a better understanding of the person/s that he/she is dealing with. In business, being a good listener helps you to identify the needs and wants of your client or prospective client and to provide those needs adequately.</a:t>
            </a:r>
          </a:p>
          <a:p>
            <a:endParaRPr lang="en-GB" b="0" i="0" u="none" strike="noStrike" baseline="0">
              <a:solidFill>
                <a:srgbClr val="808080"/>
              </a:solidFill>
              <a:latin typeface="Arial" panose="020B0604020202020204" pitchFamily="34" charset="0"/>
            </a:endParaRP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651102124"/>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Types of listening</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Communication cannot take place without the receiver and sender of the message listening appropriately. Think about the reasons for listening. We listen for pleasure – to music, sounds of nature, or stories, the radio, etc. We listen for information – the news on radio or TV, talk-shows, debates, talks, lectures, presentations, etc.</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Some of the listening that we do is passive – this means that we listen without having to respond in any active way. When we listen for information, or in a business interaction, active listening is required. We need to respond appropriately to what we hear.</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14033453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Reasons for listening</a:t>
            </a:r>
          </a:p>
        </p:txBody>
      </p:sp>
      <p:sp>
        <p:nvSpPr>
          <p:cNvPr id="3" name="Text Placeholder 2"/>
          <p:cNvSpPr>
            <a:spLocks noGrp="1"/>
          </p:cNvSpPr>
          <p:nvPr>
            <p:ph type="body" idx="1"/>
          </p:nvPr>
        </p:nvSpPr>
        <p:spPr/>
        <p:txBody>
          <a:bodyPr/>
          <a:lstStyle/>
          <a:p>
            <a:r>
              <a:rPr lang="en-GB" b="0" i="0" u="none" strike="noStrike" baseline="0">
                <a:solidFill>
                  <a:srgbClr val="808080"/>
                </a:solidFill>
                <a:latin typeface="Arial" panose="020B0604020202020204" pitchFamily="34" charset="0"/>
              </a:rPr>
              <a:t>To get information;</a:t>
            </a:r>
          </a:p>
          <a:p>
            <a:r>
              <a:rPr lang="en-GB" b="0" i="0" u="none" strike="noStrike" baseline="0">
                <a:solidFill>
                  <a:srgbClr val="808080"/>
                </a:solidFill>
                <a:latin typeface="Arial" panose="020B0604020202020204" pitchFamily="34" charset="0"/>
              </a:rPr>
              <a:t>Out of interest – cultural/general;</a:t>
            </a:r>
          </a:p>
          <a:p>
            <a:r>
              <a:rPr lang="en-ZA" b="0" i="0" u="none" strike="noStrike" baseline="0">
                <a:solidFill>
                  <a:srgbClr val="808080"/>
                </a:solidFill>
                <a:latin typeface="Arial" panose="020B0604020202020204" pitchFamily="34" charset="0"/>
              </a:rPr>
              <a:t>To understand people’s attitudes and opinions;</a:t>
            </a:r>
          </a:p>
          <a:p>
            <a:r>
              <a:rPr lang="en-ZA" b="0" i="0" u="none" strike="noStrike" baseline="0">
                <a:solidFill>
                  <a:srgbClr val="808080"/>
                </a:solidFill>
                <a:latin typeface="Arial" panose="020B0604020202020204" pitchFamily="34" charset="0"/>
              </a:rPr>
              <a:t>To place events in sequence;</a:t>
            </a:r>
          </a:p>
          <a:p>
            <a:r>
              <a:rPr lang="en-GB" b="0" i="0" u="none" strike="noStrike" baseline="0">
                <a:solidFill>
                  <a:srgbClr val="808080"/>
                </a:solidFill>
                <a:latin typeface="Arial" panose="020B0604020202020204" pitchFamily="34" charset="0"/>
              </a:rPr>
              <a:t>To organise ideas;</a:t>
            </a:r>
          </a:p>
          <a:p>
            <a:r>
              <a:rPr lang="en-ZA" b="0" i="0" u="none" strike="noStrike" baseline="0">
                <a:solidFill>
                  <a:srgbClr val="808080"/>
                </a:solidFill>
                <a:latin typeface="Arial" panose="020B0604020202020204" pitchFamily="34" charset="0"/>
              </a:rPr>
              <a:t>To identify the use and meaning of language structures; and</a:t>
            </a:r>
          </a:p>
          <a:p>
            <a:r>
              <a:rPr lang="en-ZA" b="0" i="0" u="none" strike="noStrike" baseline="0">
                <a:solidFill>
                  <a:srgbClr val="808080"/>
                </a:solidFill>
                <a:latin typeface="Arial" panose="020B0604020202020204" pitchFamily="34" charset="0"/>
              </a:rPr>
              <a:t>To identify the form and use of functional items.</a:t>
            </a:r>
          </a:p>
          <a:p>
            <a:endParaRPr lang="en-GB" b="0" i="0" u="none" strike="noStrike" baseline="0">
              <a:solidFill>
                <a:srgbClr val="808080"/>
              </a:solidFill>
              <a:latin typeface="Arial" panose="020B0604020202020204" pitchFamily="34" charset="0"/>
            </a:endParaRP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49321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Re-Assessment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a:t>
            </a:fld>
            <a:endParaRPr lang="en-ZA" dirty="0"/>
          </a:p>
        </p:txBody>
      </p:sp>
      <p:sp>
        <p:nvSpPr>
          <p:cNvPr id="5" name="Content Placeholder 4"/>
          <p:cNvSpPr>
            <a:spLocks noGrp="1"/>
          </p:cNvSpPr>
          <p:nvPr>
            <p:ph sz="quarter" idx="1"/>
          </p:nvPr>
        </p:nvSpPr>
        <p:spPr/>
        <p:txBody>
          <a:bodyPr/>
          <a:lstStyle/>
          <a:p>
            <a:pPr marL="342900" lvl="0" indent="-342900" fontAlgn="base">
              <a:spcBef>
                <a:spcPts val="0"/>
              </a:spcBef>
              <a:buClrTx/>
              <a:buSzTx/>
              <a:buFont typeface="Arial" panose="020B0604020202020204" pitchFamily="34" charset="0"/>
              <a:buChar char="•"/>
            </a:pPr>
            <a:r>
              <a:rPr lang="en-ZA" dirty="0">
                <a:solidFill>
                  <a:srgbClr val="000066"/>
                </a:solidFill>
                <a:effectLst>
                  <a:outerShdw sx="0" sy="0">
                    <a:srgbClr val="000000"/>
                  </a:outerShdw>
                </a:effectLst>
              </a:rPr>
              <a:t>Specific feedback -  focus on not yet competent</a:t>
            </a:r>
            <a:r>
              <a:rPr lang="en-US" dirty="0">
                <a:solidFill>
                  <a:srgbClr val="000066"/>
                </a:solidFill>
                <a:effectLst>
                  <a:outerShdw sx="0" sy="0">
                    <a:srgbClr val="000000"/>
                  </a:outerShdw>
                </a:effectLst>
              </a:rPr>
              <a:t> </a:t>
            </a:r>
            <a:r>
              <a:rPr lang="en-ZA" dirty="0">
                <a:solidFill>
                  <a:srgbClr val="000066"/>
                </a:solidFill>
                <a:effectLst>
                  <a:outerShdw sx="0" sy="0">
                    <a:srgbClr val="000000"/>
                  </a:outerShdw>
                </a:effectLst>
              </a:rPr>
              <a:t>areas  </a:t>
            </a:r>
          </a:p>
          <a:p>
            <a:pPr marL="342900" lvl="0" indent="-342900" fontAlgn="base">
              <a:spcBef>
                <a:spcPts val="0"/>
              </a:spcBef>
              <a:buClrTx/>
              <a:buSzTx/>
              <a:buFont typeface="Arial" panose="020B0604020202020204" pitchFamily="34" charset="0"/>
              <a:buChar char="•"/>
            </a:pPr>
            <a:r>
              <a:rPr lang="en-ZA" dirty="0">
                <a:solidFill>
                  <a:srgbClr val="000066"/>
                </a:solidFill>
                <a:effectLst>
                  <a:outerShdw sx="0" sy="0">
                    <a:srgbClr val="000000"/>
                  </a:outerShdw>
                </a:effectLst>
              </a:rPr>
              <a:t>Re-assessment - same context and same conditions </a:t>
            </a:r>
            <a:endParaRPr lang="en-US" dirty="0">
              <a:solidFill>
                <a:srgbClr val="000066"/>
              </a:solidFill>
              <a:effectLst>
                <a:outerShdw sx="0" sy="0">
                  <a:srgbClr val="000000"/>
                </a:outerShdw>
              </a:effectLst>
            </a:endParaRPr>
          </a:p>
          <a:p>
            <a:pPr marL="342900" lvl="0" indent="-342900" fontAlgn="base">
              <a:spcBef>
                <a:spcPts val="0"/>
              </a:spcBef>
              <a:buClrTx/>
              <a:buSzTx/>
              <a:buFont typeface="Arial" panose="020B0604020202020204" pitchFamily="34" charset="0"/>
              <a:buChar char="•"/>
            </a:pPr>
            <a:r>
              <a:rPr lang="en-ZA" dirty="0">
                <a:solidFill>
                  <a:srgbClr val="000066"/>
                </a:solidFill>
                <a:effectLst>
                  <a:outerShdw sx="0" sy="0">
                    <a:srgbClr val="000000"/>
                  </a:outerShdw>
                </a:effectLst>
              </a:rPr>
              <a:t>Only Not Yet Competent specific outcomes </a:t>
            </a:r>
            <a:r>
              <a:rPr lang="en-ZA" dirty="0">
                <a:solidFill>
                  <a:srgbClr val="000066"/>
                </a:solidFill>
              </a:rPr>
              <a:t>- to </a:t>
            </a:r>
            <a:r>
              <a:rPr lang="en-ZA" dirty="0">
                <a:solidFill>
                  <a:srgbClr val="000066"/>
                </a:solidFill>
                <a:effectLst>
                  <a:outerShdw sx="0" sy="0">
                    <a:srgbClr val="000000"/>
                  </a:outerShdw>
                </a:effectLst>
              </a:rPr>
              <a:t>be re-assessed</a:t>
            </a:r>
            <a:endParaRPr lang="en-US" dirty="0">
              <a:solidFill>
                <a:srgbClr val="000066"/>
              </a:solidFill>
              <a:effectLst>
                <a:outerShdw sx="0" sy="0">
                  <a:srgbClr val="000000"/>
                </a:outerShdw>
              </a:effectLst>
            </a:endParaRPr>
          </a:p>
          <a:p>
            <a:endParaRPr lang="en-ZA" dirty="0"/>
          </a:p>
        </p:txBody>
      </p:sp>
      <p:pic>
        <p:nvPicPr>
          <p:cNvPr id="6" name="Picture 2" descr="C:\Users\Nortje\Pictures\Business LR (1)\shutterstock_74869375 L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682711" y="3070348"/>
            <a:ext cx="2662895" cy="266289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1343363" y="3924743"/>
            <a:ext cx="3681893" cy="954107"/>
          </a:xfrm>
          <a:prstGeom prst="rect">
            <a:avLst/>
          </a:prstGeom>
          <a:noFill/>
          <a:scene3d>
            <a:camera prst="orthographicFront"/>
            <a:lightRig rig="threePt" dir="t"/>
          </a:scene3d>
          <a:sp3d>
            <a:bevelT/>
          </a:sp3d>
        </p:spPr>
        <p:txBody>
          <a:bodyPr wrap="square" rtlCol="0">
            <a:spAutoFit/>
          </a:bodyPr>
          <a:lstStyle/>
          <a:p>
            <a:pPr algn="ctr"/>
            <a:r>
              <a:rPr lang="en-ZA" sz="2800" dirty="0">
                <a:solidFill>
                  <a:schemeClr val="bg2"/>
                </a:solidFill>
                <a:latin typeface="Calibri" panose="020F0502020204030204" pitchFamily="34" charset="0"/>
              </a:rPr>
              <a:t>ENJO’s policy: -  T</a:t>
            </a:r>
            <a:r>
              <a:rPr lang="en-ZA" sz="2800" b="1" dirty="0">
                <a:solidFill>
                  <a:schemeClr val="bg2"/>
                </a:solidFill>
                <a:latin typeface="Calibri" panose="020F0502020204030204" pitchFamily="34" charset="0"/>
              </a:rPr>
              <a:t>wo</a:t>
            </a:r>
            <a:r>
              <a:rPr lang="en-ZA" sz="2800" dirty="0">
                <a:solidFill>
                  <a:schemeClr val="bg2"/>
                </a:solidFill>
                <a:latin typeface="Calibri" panose="020F0502020204030204" pitchFamily="34" charset="0"/>
              </a:rPr>
              <a:t> (2) re-assessments</a:t>
            </a:r>
            <a:endParaRPr lang="en-US" sz="2800" dirty="0">
              <a:solidFill>
                <a:schemeClr val="bg2"/>
              </a:solidFill>
              <a:latin typeface="Calibri" panose="020F0502020204030204" pitchFamily="34" charset="0"/>
            </a:endParaRPr>
          </a:p>
        </p:txBody>
      </p:sp>
    </p:spTree>
    <p:extLst>
      <p:ext uri="{BB962C8B-B14F-4D97-AF65-F5344CB8AC3E}">
        <p14:creationId xmlns:p14="http://schemas.microsoft.com/office/powerpoint/2010/main" val="397348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Attentive Listening </a:t>
            </a:r>
            <a:endParaRPr lang="en-US" b="0" i="0" u="none" strike="noStrike" baseline="0">
              <a:solidFill>
                <a:srgbClr val="008080"/>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 this is the kind of listening that you do when you want to identify the speaker’s main point and how it can benefit you.</a:t>
            </a:r>
          </a:p>
        </p:txBody>
      </p:sp>
    </p:spTree>
    <p:extLst>
      <p:ext uri="{BB962C8B-B14F-4D97-AF65-F5344CB8AC3E}">
        <p14:creationId xmlns:p14="http://schemas.microsoft.com/office/powerpoint/2010/main" val="268611594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Critical Listening </a:t>
            </a:r>
            <a:endParaRPr lang="en-US" b="0" i="0" u="none" strike="noStrike" baseline="0">
              <a:solidFill>
                <a:srgbClr val="008080"/>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 means that you listen in order to determine the aim of the message, how it is put across and whether this is successful or not. You think about and question what is being said rather than merely accept it.</a:t>
            </a:r>
          </a:p>
        </p:txBody>
      </p:sp>
    </p:spTree>
    <p:extLst>
      <p:ext uri="{BB962C8B-B14F-4D97-AF65-F5344CB8AC3E}">
        <p14:creationId xmlns:p14="http://schemas.microsoft.com/office/powerpoint/2010/main" val="1256089231"/>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Appreciative Listening </a:t>
            </a:r>
            <a:endParaRPr lang="en-US" b="0" i="0" u="none" strike="noStrike" baseline="0">
              <a:solidFill>
                <a:srgbClr val="008080"/>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 this occurs when you understand what has been said and react to the message without being influenced by culture, personality, personal opinion or so on. You listen without interruption, think about what has been said and then reply with a question or a comment.</a:t>
            </a:r>
          </a:p>
          <a:p>
            <a:endParaRPr lang="en-GB" b="0" i="0" u="none" strike="noStrike" baseline="0">
              <a:solidFill>
                <a:srgbClr val="808080"/>
              </a:solidFill>
              <a:latin typeface="Arial" panose="020B0604020202020204" pitchFamily="34" charset="0"/>
            </a:endParaRP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398765622"/>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Responses in one-on-one situations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There are different ways we can respond when listening in a one-on-one situation. </a:t>
            </a:r>
          </a:p>
          <a:p>
            <a:endParaRPr lang="en-GB" b="0" i="0" u="none" strike="noStrike" baseline="0">
              <a:solidFill>
                <a:srgbClr val="808080"/>
              </a:solidFill>
              <a:latin typeface="Arial" panose="020B0604020202020204" pitchFamily="34" charset="0"/>
            </a:endParaRP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182961384"/>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dirty="0">
                <a:solidFill>
                  <a:srgbClr val="008080"/>
                </a:solidFill>
                <a:latin typeface="Calibri" panose="020F0502020204030204" pitchFamily="34" charset="0"/>
              </a:rPr>
              <a:t>Show the other person that you are interested:</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Looking the person in the eye.</a:t>
            </a:r>
          </a:p>
          <a:p>
            <a:r>
              <a:rPr lang="en-ZA" b="0" i="0" u="none" strike="noStrike" baseline="0" dirty="0">
                <a:solidFill>
                  <a:srgbClr val="808080"/>
                </a:solidFill>
                <a:latin typeface="Arial" panose="020B0604020202020204" pitchFamily="34" charset="0"/>
              </a:rPr>
              <a:t>Using body language that shows you are paying attention – nodding your head appropriately in agreement, not turning away from the person talking to you, or avoid crossing your arms or putting your hands on your hips – both of these gestures are negative and could come across as aggressive or ‘closed’.</a:t>
            </a:r>
          </a:p>
          <a:p>
            <a:r>
              <a:rPr lang="en-ZA" b="0" i="0" u="none" strike="noStrike" baseline="0" dirty="0">
                <a:solidFill>
                  <a:srgbClr val="808080"/>
                </a:solidFill>
                <a:latin typeface="Arial" panose="020B0604020202020204" pitchFamily="34" charset="0"/>
              </a:rPr>
              <a:t>Try to eliminate outside noise and interruptions.</a:t>
            </a:r>
          </a:p>
          <a:p>
            <a:r>
              <a:rPr lang="en-ZA" b="0" i="0" u="none" strike="noStrike" baseline="0" dirty="0">
                <a:solidFill>
                  <a:srgbClr val="808080"/>
                </a:solidFill>
                <a:latin typeface="Arial" panose="020B0604020202020204" pitchFamily="34" charset="0"/>
              </a:rPr>
              <a:t>Do not accept an interruption from someone not involved in the discussion, or answer your cell phone – this comes across as being uninterested and is very rude.</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457725794"/>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dirty="0"/>
              <a:t>Show the other person that you are interested:</a:t>
            </a:r>
            <a:endParaRPr lang="en-ZA" b="0" i="0" u="none" strike="noStrike" baseline="0" dirty="0">
              <a:solidFill>
                <a:srgbClr val="008080"/>
              </a:solidFill>
              <a:latin typeface="Calibri" panose="020F0502020204030204" pitchFamily="34" charset="0"/>
            </a:endParaRPr>
          </a:p>
        </p:txBody>
      </p:sp>
      <p:sp>
        <p:nvSpPr>
          <p:cNvPr id="3" name="Text Placeholder 2"/>
          <p:cNvSpPr>
            <a:spLocks noGrp="1"/>
          </p:cNvSpPr>
          <p:nvPr>
            <p:ph type="body" idx="1"/>
          </p:nvPr>
        </p:nvSpPr>
        <p:spPr/>
        <p:txBody>
          <a:bodyPr>
            <a:normAutofit fontScale="92500"/>
          </a:bodyPr>
          <a:lstStyle/>
          <a:p>
            <a:r>
              <a:rPr lang="en-ZA" dirty="0">
                <a:solidFill>
                  <a:srgbClr val="808080"/>
                </a:solidFill>
                <a:latin typeface="Arial" panose="020B0604020202020204" pitchFamily="34" charset="0"/>
              </a:rPr>
              <a:t>Make interjections that tell the person that you are listening – for example: “Yes”, “I see..”, “Oh”, “Right”, “Really...”, etc.</a:t>
            </a:r>
          </a:p>
          <a:p>
            <a:r>
              <a:rPr lang="en-ZA" dirty="0">
                <a:solidFill>
                  <a:srgbClr val="808080"/>
                </a:solidFill>
                <a:latin typeface="Arial" panose="020B0604020202020204" pitchFamily="34" charset="0"/>
              </a:rPr>
              <a:t>Do not be distracted or fidget.</a:t>
            </a:r>
          </a:p>
          <a:p>
            <a:r>
              <a:rPr lang="en-ZA" dirty="0">
                <a:solidFill>
                  <a:srgbClr val="808080"/>
                </a:solidFill>
                <a:latin typeface="Arial" panose="020B0604020202020204" pitchFamily="34" charset="0"/>
              </a:rPr>
              <a:t>Do not be so focused on what you want to say next that you do not hear what the other person is saying (this is a trap that many people fall into when communicating in business especially when they are nervous or unprepared).</a:t>
            </a:r>
          </a:p>
          <a:p>
            <a:r>
              <a:rPr lang="en-ZA" dirty="0">
                <a:solidFill>
                  <a:srgbClr val="808080"/>
                </a:solidFill>
                <a:latin typeface="Arial" panose="020B0604020202020204" pitchFamily="34" charset="0"/>
              </a:rPr>
              <a:t>Do not interrupt the person in mid thought or sentence.</a:t>
            </a:r>
          </a:p>
          <a:p>
            <a:r>
              <a:rPr lang="en-ZA" dirty="0">
                <a:solidFill>
                  <a:srgbClr val="808080"/>
                </a:solidFill>
                <a:latin typeface="Arial" panose="020B0604020202020204" pitchFamily="34" charset="0"/>
              </a:rPr>
              <a:t>Do not finish someone’s sentences for them.</a:t>
            </a:r>
          </a:p>
          <a:p>
            <a:r>
              <a:rPr lang="en-ZA" dirty="0">
                <a:solidFill>
                  <a:srgbClr val="808080"/>
                </a:solidFill>
                <a:latin typeface="Arial" panose="020B0604020202020204" pitchFamily="34" charset="0"/>
              </a:rPr>
              <a:t>Ask appropriate questions to clarify what the person has said, you could do this by saying – “So, if I understand you correctly...”, “Do you mean that...?”, etc.</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2581915026"/>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On the telephone</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Communicating on the telephone means that you have only sound and your voice to rely on to get your point across, or to make out the other person’s position.</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457383427"/>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Active listening then becomes even more important.</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Although you cannot rely on body language to support the message that you are trying to convey or to show that you are listening, body language still plays a part when talking on the telephone. Your body language is reflected in your voice and shows in your tone – therefore, if you smile and sit upright with a good posture, your voice carries in a more confident and enthusiastic way. If you are slouching at your desk and in a bad mood, your voice will indicate that and the person you are communicating with will sense that you are uninterested or bored. </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841366713"/>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Active listening then becomes even more important.</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Treat everyone that you deal with as though they are the most important person in the world while you are listening to them and your listening will be more successful. Use the person’s name when clarifying or giving information, but do not overdo it as it will come across as not being genuine.</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99436137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baseline="0">
                <a:solidFill>
                  <a:srgbClr val="008080"/>
                </a:solidFill>
                <a:latin typeface="Calibri" panose="020F0502020204030204" pitchFamily="34" charset="0"/>
              </a:rPr>
              <a:t>Be a good telephone listener by:</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Having a pen and notepad/message pad/diary on your desk.</a:t>
            </a:r>
          </a:p>
          <a:p>
            <a:r>
              <a:rPr lang="en-ZA" b="0" i="0" u="none" strike="noStrike" baseline="0" dirty="0">
                <a:solidFill>
                  <a:srgbClr val="808080"/>
                </a:solidFill>
                <a:latin typeface="Arial" panose="020B0604020202020204" pitchFamily="34" charset="0"/>
              </a:rPr>
              <a:t>Answer the phone promptly and state the name of the company (department if you are on an extension) and your name.</a:t>
            </a:r>
          </a:p>
          <a:p>
            <a:r>
              <a:rPr lang="en-ZA" b="0" i="0" u="none" strike="noStrike" baseline="0" dirty="0">
                <a:solidFill>
                  <a:srgbClr val="808080"/>
                </a:solidFill>
                <a:latin typeface="Arial" panose="020B0604020202020204" pitchFamily="34" charset="0"/>
              </a:rPr>
              <a:t>Listen to the caller’s name and conversation and make notes (use his/her name during the conversation, but do not overdo it).</a:t>
            </a:r>
          </a:p>
          <a:p>
            <a:r>
              <a:rPr lang="en-ZA" b="0" i="0" u="none" strike="noStrike" baseline="0" dirty="0">
                <a:solidFill>
                  <a:srgbClr val="808080"/>
                </a:solidFill>
                <a:latin typeface="Arial" panose="020B0604020202020204" pitchFamily="34" charset="0"/>
              </a:rPr>
              <a:t>If you need the person to hold, always politely ask if he/she is prepared or willing to do so – some people would prefer to call back later than to hold.</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41957462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17</a:t>
            </a:fld>
            <a:endParaRPr lang="en-ZA" dirty="0"/>
          </a:p>
        </p:txBody>
      </p:sp>
      <p:sp>
        <p:nvSpPr>
          <p:cNvPr id="5" name="Content Placeholder 4"/>
          <p:cNvSpPr>
            <a:spLocks noGrp="1"/>
          </p:cNvSpPr>
          <p:nvPr>
            <p:ph sz="quarter" idx="1"/>
          </p:nvPr>
        </p:nvSpPr>
        <p:spPr/>
        <p:txBody>
          <a:bodyPr/>
          <a:lstStyle/>
          <a:p>
            <a:pPr>
              <a:buFont typeface="Arial" panose="020B0604020202020204" pitchFamily="34" charset="0"/>
              <a:buChar char="•"/>
            </a:pPr>
            <a:r>
              <a:rPr lang="en-ZA" dirty="0"/>
              <a:t>Credit Accumulation</a:t>
            </a:r>
          </a:p>
          <a:p>
            <a:pPr>
              <a:buFont typeface="Arial" panose="020B0604020202020204" pitchFamily="34" charset="0"/>
              <a:buChar char="•"/>
            </a:pPr>
            <a:r>
              <a:rPr lang="en-US" dirty="0"/>
              <a:t>Credits will be awarded on successful completion of unit standards.</a:t>
            </a:r>
          </a:p>
          <a:p>
            <a:pPr>
              <a:buFont typeface="Arial" panose="020B0604020202020204" pitchFamily="34" charset="0"/>
              <a:buChar char="•"/>
            </a:pPr>
            <a:r>
              <a:rPr lang="en-US" dirty="0"/>
              <a:t>NB: - Quality Assurance Process</a:t>
            </a:r>
          </a:p>
          <a:p>
            <a:endParaRPr lang="en-ZA" dirty="0"/>
          </a:p>
        </p:txBody>
      </p:sp>
      <p:graphicFrame>
        <p:nvGraphicFramePr>
          <p:cNvPr id="7" name="Diagram 6"/>
          <p:cNvGraphicFramePr/>
          <p:nvPr>
            <p:extLst>
              <p:ext uri="{D42A27DB-BD31-4B8C-83A1-F6EECF244321}">
                <p14:modId xmlns:p14="http://schemas.microsoft.com/office/powerpoint/2010/main" val="1367640366"/>
              </p:ext>
            </p:extLst>
          </p:nvPr>
        </p:nvGraphicFramePr>
        <p:xfrm>
          <a:off x="1529172" y="3444077"/>
          <a:ext cx="6096000" cy="23920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0188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graphicEl>
                                              <a:dgm id="{063C9525-0888-4409-A09F-7CFC66304FE6}"/>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graphicEl>
                                              <a:dgm id="{EE1E8816-6BB5-4803-984C-425751A425BD}"/>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graphicEl>
                                              <a:dgm id="{814C0117-EC7B-4EBC-A009-0C73F43105B8}"/>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graphicEl>
                                              <a:dgm id="{29F903C9-F548-48EF-8ABD-A11130E99CEB}"/>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baseline="0">
                <a:solidFill>
                  <a:srgbClr val="008080"/>
                </a:solidFill>
                <a:latin typeface="Calibri" panose="020F0502020204030204" pitchFamily="34" charset="0"/>
              </a:rPr>
              <a:t>Be a good telephone listener by:</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If the person is holding for more than a minute, return to the call frequently to make sure that he/she knows that you have not forgotten he/she is waiting and to check if he/she is still willing to hold.</a:t>
            </a:r>
          </a:p>
          <a:p>
            <a:r>
              <a:rPr lang="en-GB" dirty="0">
                <a:solidFill>
                  <a:srgbClr val="808080"/>
                </a:solidFill>
                <a:latin typeface="Arial" panose="020B0604020202020204" pitchFamily="34" charset="0"/>
              </a:rPr>
              <a:t>Apologise for wrong numbers.</a:t>
            </a:r>
          </a:p>
        </p:txBody>
      </p:sp>
    </p:spTree>
    <p:extLst>
      <p:ext uri="{BB962C8B-B14F-4D97-AF65-F5344CB8AC3E}">
        <p14:creationId xmlns:p14="http://schemas.microsoft.com/office/powerpoint/2010/main" val="149254247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baseline="0">
                <a:solidFill>
                  <a:srgbClr val="008080"/>
                </a:solidFill>
                <a:latin typeface="Calibri" panose="020F0502020204030204" pitchFamily="34" charset="0"/>
              </a:rPr>
              <a:t>Be a good telephone listener by:</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If you have promised to call back, do so promptly – do not say you will call back and then neglect to do so.</a:t>
            </a:r>
          </a:p>
          <a:p>
            <a:r>
              <a:rPr lang="en-ZA" dirty="0">
                <a:solidFill>
                  <a:srgbClr val="808080"/>
                </a:solidFill>
                <a:latin typeface="Arial" panose="020B0604020202020204" pitchFamily="34" charset="0"/>
              </a:rPr>
              <a:t>Do not hang up on someone, even if they are being abusive, rather stay calm and pass the call on to someone else if necessary.</a:t>
            </a:r>
          </a:p>
          <a:p>
            <a:r>
              <a:rPr lang="en-ZA" dirty="0">
                <a:solidFill>
                  <a:srgbClr val="808080"/>
                </a:solidFill>
                <a:latin typeface="Arial" panose="020B0604020202020204" pitchFamily="34" charset="0"/>
              </a:rPr>
              <a:t>Do not get over familiar and unprofessional by calling the person, ‘lovey’, ‘sweetie’, or ‘my dear’, ‘boet’, ‘</a:t>
            </a:r>
            <a:r>
              <a:rPr lang="en-ZA" dirty="0" err="1">
                <a:solidFill>
                  <a:srgbClr val="808080"/>
                </a:solidFill>
                <a:latin typeface="Arial" panose="020B0604020202020204" pitchFamily="34" charset="0"/>
              </a:rPr>
              <a:t>sisi</a:t>
            </a:r>
            <a:r>
              <a:rPr lang="en-ZA" dirty="0">
                <a:solidFill>
                  <a:srgbClr val="808080"/>
                </a:solidFill>
                <a:latin typeface="Arial" panose="020B0604020202020204" pitchFamily="34" charset="0"/>
              </a:rPr>
              <a:t>’, etc.</a:t>
            </a:r>
          </a:p>
          <a:p>
            <a:r>
              <a:rPr lang="en-ZA" dirty="0">
                <a:solidFill>
                  <a:srgbClr val="808080"/>
                </a:solidFill>
                <a:latin typeface="Arial" panose="020B0604020202020204" pitchFamily="34" charset="0"/>
              </a:rPr>
              <a:t>Don’t use slang or words like, ‘ja’, ‘yeah’, ‘ok’, etc. during a business call.</a:t>
            </a:r>
          </a:p>
        </p:txBody>
      </p:sp>
    </p:spTree>
    <p:extLst>
      <p:ext uri="{BB962C8B-B14F-4D97-AF65-F5344CB8AC3E}">
        <p14:creationId xmlns:p14="http://schemas.microsoft.com/office/powerpoint/2010/main" val="2492109291"/>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baseline="0">
                <a:solidFill>
                  <a:srgbClr val="008080"/>
                </a:solidFill>
                <a:latin typeface="Calibri" panose="020F0502020204030204" pitchFamily="34" charset="0"/>
              </a:rPr>
              <a:t>Be a good telephone listener by:</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Sit upright with good posture and a smile on your voice – this will be reflected in your tone of voice.</a:t>
            </a:r>
          </a:p>
          <a:p>
            <a:r>
              <a:rPr lang="en-ZA" dirty="0">
                <a:solidFill>
                  <a:srgbClr val="808080"/>
                </a:solidFill>
                <a:latin typeface="Arial" panose="020B0604020202020204" pitchFamily="34" charset="0"/>
              </a:rPr>
              <a:t>Do not shout into the telephone.</a:t>
            </a:r>
          </a:p>
          <a:p>
            <a:r>
              <a:rPr lang="en-ZA" dirty="0">
                <a:solidFill>
                  <a:srgbClr val="808080"/>
                </a:solidFill>
                <a:latin typeface="Arial" panose="020B0604020202020204" pitchFamily="34" charset="0"/>
              </a:rPr>
              <a:t>Never be rude or moody on the phone – even if you feel that way personally, leave your personal issues outside the office.</a:t>
            </a:r>
          </a:p>
        </p:txBody>
      </p:sp>
    </p:spTree>
    <p:extLst>
      <p:ext uri="{BB962C8B-B14F-4D97-AF65-F5344CB8AC3E}">
        <p14:creationId xmlns:p14="http://schemas.microsoft.com/office/powerpoint/2010/main" val="3139238957"/>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Responding in group situations</a:t>
            </a:r>
          </a:p>
        </p:txBody>
      </p:sp>
      <p:sp>
        <p:nvSpPr>
          <p:cNvPr id="3" name="Text Placeholder 2"/>
          <p:cNvSpPr>
            <a:spLocks noGrp="1"/>
          </p:cNvSpPr>
          <p:nvPr>
            <p:ph type="body" idx="1"/>
          </p:nvPr>
        </p:nvSpPr>
        <p:spPr/>
        <p:txBody>
          <a:bodyPr/>
          <a:lstStyle/>
          <a:p>
            <a:r>
              <a:rPr lang="en-ZA" b="0" i="0" u="none" strike="noStrike" baseline="0" dirty="0">
                <a:solidFill>
                  <a:srgbClr val="808080"/>
                </a:solidFill>
                <a:latin typeface="Arial" panose="020B0604020202020204" pitchFamily="34" charset="0"/>
              </a:rPr>
              <a:t>In group discussions, body language is important to show that you are a part of the discussion. Active listening again plays a part by your appropriate questions at the appropriate time, avoiding interrupting the speaker unnecessarily. </a:t>
            </a:r>
          </a:p>
          <a:p>
            <a:r>
              <a:rPr lang="en-ZA" b="0" i="0" u="none" strike="noStrike" baseline="0" dirty="0">
                <a:solidFill>
                  <a:srgbClr val="808080"/>
                </a:solidFill>
                <a:latin typeface="Arial" panose="020B0604020202020204" pitchFamily="34" charset="0"/>
              </a:rPr>
              <a:t>Put your point across clearly and be open to the opinions of others. If necessary, make notes during the discussion to help you to: remember main points and points that you want to raise, or to help you to concentrate and pay attention.</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3181010103"/>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baseline="0">
                <a:solidFill>
                  <a:srgbClr val="008080"/>
                </a:solidFill>
                <a:latin typeface="Calibri" panose="020F0502020204030204" pitchFamily="34" charset="0"/>
              </a:rPr>
              <a:t>Improve your listening skills by:</a:t>
            </a:r>
          </a:p>
        </p:txBody>
      </p:sp>
      <p:sp>
        <p:nvSpPr>
          <p:cNvPr id="3" name="Text Placeholder 2"/>
          <p:cNvSpPr>
            <a:spLocks noGrp="1"/>
          </p:cNvSpPr>
          <p:nvPr>
            <p:ph type="body" idx="1"/>
          </p:nvPr>
        </p:nvSpPr>
        <p:spPr/>
        <p:txBody>
          <a:bodyPr>
            <a:normAutofit lnSpcReduction="10000"/>
          </a:bodyPr>
          <a:lstStyle/>
          <a:p>
            <a:r>
              <a:rPr lang="en-ZA" b="0" i="0" u="none" strike="noStrike" baseline="0" dirty="0">
                <a:solidFill>
                  <a:srgbClr val="808080"/>
                </a:solidFill>
                <a:latin typeface="Arial" panose="020B0604020202020204" pitchFamily="34" charset="0"/>
              </a:rPr>
              <a:t>Listening actively by taking notes /key words and points – don’t try to take down what the person is saying word for word.</a:t>
            </a:r>
          </a:p>
          <a:p>
            <a:r>
              <a:rPr lang="en-ZA" b="0" i="0" u="none" strike="noStrike" baseline="0" dirty="0">
                <a:solidFill>
                  <a:srgbClr val="808080"/>
                </a:solidFill>
                <a:latin typeface="Arial" panose="020B0604020202020204" pitchFamily="34" charset="0"/>
              </a:rPr>
              <a:t>Be familiar with the subject beforehand.</a:t>
            </a:r>
          </a:p>
          <a:p>
            <a:r>
              <a:rPr lang="en-ZA" b="0" i="0" u="none" strike="noStrike" baseline="0" dirty="0">
                <a:solidFill>
                  <a:srgbClr val="808080"/>
                </a:solidFill>
                <a:latin typeface="Arial" panose="020B0604020202020204" pitchFamily="34" charset="0"/>
              </a:rPr>
              <a:t>Be prepared psychologically – think about how you are likely to respond, think about possible benefits you will gain, think about possible questions you might have and whether they might be answered in the talk/conversation/meeting.</a:t>
            </a:r>
          </a:p>
          <a:p>
            <a:r>
              <a:rPr lang="en-ZA" b="0" i="0" u="none" strike="noStrike" baseline="0" dirty="0">
                <a:solidFill>
                  <a:srgbClr val="808080"/>
                </a:solidFill>
                <a:latin typeface="Arial" panose="020B0604020202020204" pitchFamily="34" charset="0"/>
              </a:rPr>
              <a:t>Focus on the message rather than the speaker, especially if you do not like the person on a personal level.</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3757231845"/>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baseline="0">
                <a:solidFill>
                  <a:srgbClr val="008080"/>
                </a:solidFill>
                <a:latin typeface="Calibri" panose="020F0502020204030204" pitchFamily="34" charset="0"/>
              </a:rPr>
              <a:t>Improve your listening skills by:</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Try to relate the points that the person is making to the knowledge that you already have on the subject.</a:t>
            </a:r>
          </a:p>
          <a:p>
            <a:r>
              <a:rPr lang="en-ZA" dirty="0">
                <a:solidFill>
                  <a:srgbClr val="808080"/>
                </a:solidFill>
                <a:latin typeface="Arial" panose="020B0604020202020204" pitchFamily="34" charset="0"/>
              </a:rPr>
              <a:t>Have your own opinions, but be open and willing to accept those of others.</a:t>
            </a:r>
          </a:p>
          <a:p>
            <a:r>
              <a:rPr lang="en-ZA" dirty="0">
                <a:solidFill>
                  <a:srgbClr val="808080"/>
                </a:solidFill>
                <a:latin typeface="Arial" panose="020B0604020202020204" pitchFamily="34" charset="0"/>
              </a:rPr>
              <a:t>Be aware of non-verbal signals that you make.</a:t>
            </a:r>
          </a:p>
        </p:txBody>
      </p:sp>
    </p:spTree>
    <p:extLst>
      <p:ext uri="{BB962C8B-B14F-4D97-AF65-F5344CB8AC3E}">
        <p14:creationId xmlns:p14="http://schemas.microsoft.com/office/powerpoint/2010/main" val="3119105298"/>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Understanding </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When listening or participating in a discussion, it is important that we check our understanding of the topic. It is very useful to ask for and give confirmation of meaning without sounding rude.</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Clarifying understanding works in two ways:</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First the speaker should pay attention to the audience and offer further explanation if he sees it necessary. Secondly you, the listener should ask questions to ensure you understand what is being said.</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135780305"/>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The speaker can make use of the following phrases to ensure the message is clear:</a:t>
            </a:r>
          </a:p>
        </p:txBody>
      </p:sp>
      <p:sp>
        <p:nvSpPr>
          <p:cNvPr id="3" name="Text Placeholder 2"/>
          <p:cNvSpPr>
            <a:spLocks noGrp="1"/>
          </p:cNvSpPr>
          <p:nvPr>
            <p:ph type="body" idx="1"/>
          </p:nvPr>
        </p:nvSpPr>
        <p:spPr/>
        <p:txBody>
          <a:bodyPr>
            <a:normAutofit fontScale="92500" lnSpcReduction="20000"/>
          </a:bodyPr>
          <a:lstStyle/>
          <a:p>
            <a:r>
              <a:rPr lang="en-ZA" b="0" i="0" u="none" strike="noStrike" baseline="0">
                <a:solidFill>
                  <a:srgbClr val="808080"/>
                </a:solidFill>
                <a:latin typeface="Arial" panose="020B0604020202020204" pitchFamily="34" charset="0"/>
              </a:rPr>
              <a:t>Offer clarification of a particular point e.g. “What does… mean?”</a:t>
            </a:r>
          </a:p>
          <a:p>
            <a:r>
              <a:rPr lang="en-ZA" b="0" i="0" u="none" strike="noStrike" baseline="0">
                <a:solidFill>
                  <a:srgbClr val="808080"/>
                </a:solidFill>
                <a:latin typeface="Arial" panose="020B0604020202020204" pitchFamily="34" charset="0"/>
              </a:rPr>
              <a:t>Respond to listeners’ body language, a facial expression etc. which indicates more clarification is needed e.g. “I can see that I haven’t explained myself well”.</a:t>
            </a:r>
          </a:p>
          <a:p>
            <a:r>
              <a:rPr lang="en-ZA" b="0" i="0" u="none" strike="noStrike" baseline="0">
                <a:solidFill>
                  <a:srgbClr val="808080"/>
                </a:solidFill>
                <a:latin typeface="Arial" panose="020B0604020202020204" pitchFamily="34" charset="0"/>
              </a:rPr>
              <a:t>Give more explanation before it is asked (possibly explaining why more explanation is given with phrases like “Many people think that…”).</a:t>
            </a:r>
          </a:p>
          <a:p>
            <a:r>
              <a:rPr lang="en-ZA" b="0" i="0" u="none" strike="noStrike" baseline="0">
                <a:solidFill>
                  <a:srgbClr val="808080"/>
                </a:solidFill>
                <a:latin typeface="Arial" panose="020B0604020202020204" pitchFamily="34" charset="0"/>
              </a:rPr>
              <a:t>Mention other peoples lack of understanding e.g. “I know you’re not really into computers, so sorry if that wasn’t clear”.</a:t>
            </a:r>
          </a:p>
          <a:p>
            <a:r>
              <a:rPr lang="en-ZA" b="0" i="0" u="none" strike="noStrike" baseline="0">
                <a:solidFill>
                  <a:srgbClr val="808080"/>
                </a:solidFill>
                <a:latin typeface="Arial" panose="020B0604020202020204" pitchFamily="34" charset="0"/>
              </a:rPr>
              <a:t>Offer more explanation if needed (e.g. “If any of that isn’t clear,…”).</a:t>
            </a:r>
          </a:p>
          <a:p>
            <a:r>
              <a:rPr lang="en-ZA" b="0" i="0" u="none" strike="noStrike" baseline="0">
                <a:solidFill>
                  <a:srgbClr val="808080"/>
                </a:solidFill>
                <a:latin typeface="Arial" panose="020B0604020202020204" pitchFamily="34" charset="0"/>
              </a:rPr>
              <a:t>Ask if the information is clear (e.g. “Not many people know how to spell that, so…”).</a:t>
            </a:r>
          </a:p>
          <a:p>
            <a:r>
              <a:rPr lang="en-ZA" b="0" i="0" u="none" strike="noStrike" baseline="0">
                <a:solidFill>
                  <a:srgbClr val="808080"/>
                </a:solidFill>
                <a:latin typeface="Arial" panose="020B0604020202020204" pitchFamily="34" charset="0"/>
              </a:rPr>
              <a:t>More general enquiries e.g. “Is that clear so far?”</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938494960"/>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b="0" i="0" u="none" strike="noStrike" baseline="0" dirty="0">
                <a:solidFill>
                  <a:srgbClr val="008080"/>
                </a:solidFill>
                <a:latin typeface="Calibri" panose="020F0502020204030204" pitchFamily="34" charset="0"/>
              </a:rPr>
              <a:t>You can use phrases like:</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Check your understanding e.g. “If I understand you correctly…”</a:t>
            </a:r>
          </a:p>
          <a:p>
            <a:r>
              <a:rPr lang="en-ZA" b="0" i="0" u="none" strike="noStrike" baseline="0">
                <a:solidFill>
                  <a:srgbClr val="808080"/>
                </a:solidFill>
                <a:latin typeface="Arial" panose="020B0604020202020204" pitchFamily="34" charset="0"/>
              </a:rPr>
              <a:t>Show a lack of understanding e.g. “Pardon?”</a:t>
            </a:r>
          </a:p>
          <a:p>
            <a:r>
              <a:rPr lang="en-ZA" b="0" i="0" u="none" strike="noStrike" baseline="0">
                <a:solidFill>
                  <a:srgbClr val="808080"/>
                </a:solidFill>
                <a:latin typeface="Arial" panose="020B0604020202020204" pitchFamily="34" charset="0"/>
              </a:rPr>
              <a:t>Ask for changes in the delivery e.g. “Can you explain that again please?”, “Can you speak a little slower, please?” and “Can you spell that for me, please?”</a:t>
            </a:r>
          </a:p>
          <a:p>
            <a:r>
              <a:rPr lang="en-ZA" b="0" i="0" u="none" strike="noStrike" baseline="0">
                <a:solidFill>
                  <a:srgbClr val="808080"/>
                </a:solidFill>
                <a:latin typeface="Arial" panose="020B0604020202020204" pitchFamily="34" charset="0"/>
              </a:rPr>
              <a:t>General phrases like “(Just) to check if I (fully) understand you…:</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534021365"/>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Managing discussions and disagreements in a sensitive and supportive way</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Conflict is a natural part of the employment relationship. Organisations these days are dynamic and multifaceted, made up of people with increasingly diverse backgrounds, opinions, values and expectations about work. Organisations use Conflict Management to try and resolve issues in the workplace.</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3124571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18</a:t>
            </a:fld>
            <a:endParaRPr lang="en-ZA" dirty="0"/>
          </a:p>
        </p:txBody>
      </p:sp>
      <p:sp>
        <p:nvSpPr>
          <p:cNvPr id="5" name="Content Placeholder 4"/>
          <p:cNvSpPr>
            <a:spLocks noGrp="1"/>
          </p:cNvSpPr>
          <p:nvPr>
            <p:ph sz="quarter" idx="1"/>
          </p:nvPr>
        </p:nvSpPr>
        <p:spPr/>
        <p:txBody>
          <a:bodyPr/>
          <a:lstStyle/>
          <a:p>
            <a:pPr>
              <a:buFont typeface="Arial" panose="020B0604020202020204" pitchFamily="34" charset="0"/>
              <a:buChar char="•"/>
            </a:pPr>
            <a:r>
              <a:rPr lang="en-ZA" b="1" dirty="0"/>
              <a:t>Assessment Tools and Matrix:</a:t>
            </a:r>
          </a:p>
          <a:p>
            <a:endParaRPr lang="en-ZA" b="1" dirty="0"/>
          </a:p>
          <a:p>
            <a:pPr marL="800100" lvl="1" indent="-342900">
              <a:buClr>
                <a:schemeClr val="accent4">
                  <a:lumMod val="75000"/>
                </a:schemeClr>
              </a:buClr>
              <a:buFont typeface="Arial" panose="020B0604020202020204" pitchFamily="34" charset="0"/>
              <a:buChar char="•"/>
            </a:pPr>
            <a:r>
              <a:rPr lang="en-ZA" dirty="0"/>
              <a:t>All the specific outcomes </a:t>
            </a:r>
          </a:p>
          <a:p>
            <a:pPr marL="800100" lvl="1" indent="-342900">
              <a:buClr>
                <a:schemeClr val="accent4">
                  <a:lumMod val="75000"/>
                </a:schemeClr>
              </a:buClr>
              <a:buFont typeface="Arial" panose="020B0604020202020204" pitchFamily="34" charset="0"/>
              <a:buChar char="•"/>
            </a:pPr>
            <a:r>
              <a:rPr lang="en-ZA" dirty="0"/>
              <a:t>Associated assessment criteria </a:t>
            </a:r>
          </a:p>
          <a:p>
            <a:pPr marL="800100" lvl="1" indent="-342900">
              <a:buClr>
                <a:schemeClr val="accent4">
                  <a:lumMod val="75000"/>
                </a:schemeClr>
              </a:buClr>
              <a:buFont typeface="Arial" panose="020B0604020202020204" pitchFamily="34" charset="0"/>
              <a:buChar char="•"/>
            </a:pPr>
            <a:r>
              <a:rPr lang="en-ZA" dirty="0"/>
              <a:t>Range statements</a:t>
            </a:r>
          </a:p>
          <a:p>
            <a:pPr marL="800100" lvl="1" indent="-342900">
              <a:buClr>
                <a:schemeClr val="accent4">
                  <a:lumMod val="75000"/>
                </a:schemeClr>
              </a:buClr>
              <a:buFont typeface="Arial" panose="020B0604020202020204" pitchFamily="34" charset="0"/>
              <a:buChar char="•"/>
            </a:pPr>
            <a:r>
              <a:rPr lang="en-ZA" dirty="0"/>
              <a:t>Critical cross-field, development outcomes </a:t>
            </a:r>
          </a:p>
          <a:p>
            <a:pPr marL="800100" lvl="1" indent="-342900">
              <a:buClr>
                <a:schemeClr val="accent4">
                  <a:lumMod val="75000"/>
                </a:schemeClr>
              </a:buClr>
              <a:buFont typeface="Arial" panose="020B0604020202020204" pitchFamily="34" charset="0"/>
              <a:buChar char="•"/>
            </a:pPr>
            <a:r>
              <a:rPr lang="en-ZA" dirty="0"/>
              <a:t>Essential embedded knowledge.</a:t>
            </a:r>
            <a:endParaRPr lang="en-US" dirty="0"/>
          </a:p>
          <a:p>
            <a:endParaRPr lang="en-ZA" dirty="0"/>
          </a:p>
        </p:txBody>
      </p:sp>
    </p:spTree>
    <p:extLst>
      <p:ext uri="{BB962C8B-B14F-4D97-AF65-F5344CB8AC3E}">
        <p14:creationId xmlns:p14="http://schemas.microsoft.com/office/powerpoint/2010/main" val="952037517"/>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0" i="0" u="none" strike="noStrike" baseline="0">
                <a:solidFill>
                  <a:srgbClr val="008080"/>
                </a:solidFill>
                <a:latin typeface="Calibri" panose="020F0502020204030204" pitchFamily="34" charset="0"/>
              </a:rPr>
              <a:t>Frame of Reference Barriers</a:t>
            </a:r>
          </a:p>
        </p:txBody>
      </p:sp>
      <p:sp>
        <p:nvSpPr>
          <p:cNvPr id="3" name="Text Placeholder 2"/>
          <p:cNvSpPr>
            <a:spLocks noGrp="1"/>
          </p:cNvSpPr>
          <p:nvPr>
            <p:ph type="body" idx="1"/>
          </p:nvPr>
        </p:nvSpPr>
        <p:spPr/>
        <p:txBody>
          <a:bodyPr>
            <a:normAutofit fontScale="92500"/>
          </a:bodyPr>
          <a:lstStyle/>
          <a:p>
            <a:r>
              <a:rPr lang="en-ZA" b="0" i="0" u="none" strike="noStrike" baseline="0" dirty="0">
                <a:solidFill>
                  <a:srgbClr val="808080"/>
                </a:solidFill>
                <a:latin typeface="Arial" panose="020B0604020202020204" pitchFamily="34" charset="0"/>
              </a:rPr>
              <a:t>Each person has his/her own unique frame of reference that stems from their cultural background, education, values, age and gender. </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We process and filter information according to this and select what we are prepared to listen to by matching it to our interests and values. For example, a person who has been brought up in a strict religious background might place a lot more value on something being told to him/her by a priest than someone who has no religious background at all; or, a South African who was negatively affected by the past apartheid system in this country might find it difficult to interact with people who represent that past regime.</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58478989"/>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0" i="0" u="none" strike="noStrike" baseline="0">
                <a:solidFill>
                  <a:srgbClr val="008080"/>
                </a:solidFill>
                <a:latin typeface="Calibri" panose="020F0502020204030204" pitchFamily="34" charset="0"/>
              </a:rPr>
              <a:t>Frame of Reference Barriers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The differences in frames of reference can cause a barrier to communication and misunderstanding between sender and receiver.</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Ways to overcome this are to find out or get to know something about the person or people with whom you are communicating – what language do they speak? What is their cultural background? What is their level of education or understanding? How much do they know about the subject you are discussing? What is their attitude towards the subject? What are their objections likely to be?</a:t>
            </a:r>
          </a:p>
        </p:txBody>
      </p:sp>
    </p:spTree>
    <p:extLst>
      <p:ext uri="{BB962C8B-B14F-4D97-AF65-F5344CB8AC3E}">
        <p14:creationId xmlns:p14="http://schemas.microsoft.com/office/powerpoint/2010/main" val="2190912662"/>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0" i="0" u="none" strike="noStrike" baseline="0">
                <a:solidFill>
                  <a:srgbClr val="008080"/>
                </a:solidFill>
                <a:latin typeface="Calibri" panose="020F0502020204030204" pitchFamily="34" charset="0"/>
              </a:rPr>
              <a:t>Perceptual Barriers</a:t>
            </a:r>
            <a:endParaRPr lang="en-US" altLang="zh-CN" b="0" i="0" u="none" strike="noStrike" baseline="0">
              <a:solidFill>
                <a:srgbClr val="008080"/>
              </a:solidFill>
              <a:latin typeface="Arial" panose="020B0604020202020204" pitchFamily="34" charset="0"/>
            </a:endParaRPr>
          </a:p>
        </p:txBody>
      </p:sp>
      <p:sp>
        <p:nvSpPr>
          <p:cNvPr id="3" name="Text Placeholder 2"/>
          <p:cNvSpPr>
            <a:spLocks noGrp="1"/>
          </p:cNvSpPr>
          <p:nvPr>
            <p:ph type="body" idx="1"/>
          </p:nvPr>
        </p:nvSpPr>
        <p:spPr/>
        <p:txBody>
          <a:bodyPr>
            <a:normAutofit fontScale="92500" lnSpcReduction="10000"/>
          </a:bodyPr>
          <a:lstStyle/>
          <a:p>
            <a:r>
              <a:rPr lang="en-ZA" b="0" i="0" u="none" strike="noStrike" baseline="0">
                <a:solidFill>
                  <a:srgbClr val="808080"/>
                </a:solidFill>
                <a:latin typeface="Arial" panose="020B0604020202020204" pitchFamily="34" charset="0"/>
              </a:rPr>
              <a:t>Perception is how each of us selects, interprets and organises the information that we get so that it makes sense to use. </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Because it is selective, we can ‘choose’ how we perceive events and therefore one person’s perception of the same event/information can differ greatly from another’s. </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For example, if people see a grown man falling down and lying on the pavement, under a tree, some would say he is merely taking an afternoon nap, others would conclude that he is drunk, while someone else might think that he has been injured or is ill and needs help. Always try to see things from the other person’s point of view.</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098759400"/>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0" i="0" u="none" strike="noStrike" baseline="0">
                <a:solidFill>
                  <a:srgbClr val="008080"/>
                </a:solidFill>
                <a:latin typeface="Calibri" panose="020F0502020204030204" pitchFamily="34" charset="0"/>
              </a:rPr>
              <a:t>Noise Barriers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There are two types of noise: physical and psychological.</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70687774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0" i="0" u="none" strike="noStrike" baseline="0">
                <a:solidFill>
                  <a:srgbClr val="008080"/>
                </a:solidFill>
                <a:latin typeface="Calibri" panose="020F0502020204030204" pitchFamily="34" charset="0"/>
              </a:rPr>
              <a:t>Physical noise </a:t>
            </a:r>
            <a:endParaRPr lang="en-US" altLang="zh-CN" b="0" i="0" u="none" strike="noStrike" baseline="0">
              <a:solidFill>
                <a:srgbClr val="008080"/>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causes a disturbance or distraction in the physical environment and can range from surrounding office noises – other people talking, telephones ringing, a bad telephone signal, a noisy air conditioner – to outside noise from traffic, aeroplanes, construction work, etc.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9493315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Psychological noise</a:t>
            </a:r>
            <a:endParaRPr lang="en-US" b="0" i="0" u="none" strike="noStrike" baseline="0">
              <a:solidFill>
                <a:srgbClr val="008080"/>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 is ‘noise’ which occurs inside the mind. This is a more subtle kind of noise and includes: frame of reference barriers and perceptual barriers (mentioned above), a person focusing on their own thoughts or distractions, an ambiguous point or a mispronunciation or incorrect word used. </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To overcome this barrier: try to anticipate what may distract the audience and compensate for the distractions before they occur.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254210785"/>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0" i="0" u="none" strike="noStrike" baseline="0">
                <a:solidFill>
                  <a:srgbClr val="008080"/>
                </a:solidFill>
                <a:latin typeface="Calibri" panose="020F0502020204030204" pitchFamily="34" charset="0"/>
              </a:rPr>
              <a:t>Language Barriers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Language is part of communication and forms a part of one’s cultural identity. It influences a person’s understanding – how they interpret what is being said and how they derive meaning from the words.</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The language you use will also determine whether your audience will understand your message or not – your choice of words should be accessible to all members of your audience.</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426101130"/>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0" i="0" u="none" strike="noStrike" baseline="0">
                <a:solidFill>
                  <a:srgbClr val="008080"/>
                </a:solidFill>
                <a:latin typeface="Calibri" panose="020F0502020204030204" pitchFamily="34" charset="0"/>
              </a:rPr>
              <a:t>Feedback Barriers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Carefully noticing the feedback you are getting will help you to gauge whether the transmission of your message is successful or not. If the audience has not understood your message, you need to adjust the message until he/she has understood. Do not simply ask the audience if they understand, because invariably they will say, ‘yes’. Rather ask them what they understand, or for them to explain back to you what you have told them.</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All of these communication barriers can cause conflict.</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1995984151"/>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Personality clashes</a:t>
            </a:r>
          </a:p>
        </p:txBody>
      </p:sp>
      <p:sp>
        <p:nvSpPr>
          <p:cNvPr id="3" name="Text Placeholder 2"/>
          <p:cNvSpPr>
            <a:spLocks noGrp="1"/>
          </p:cNvSpPr>
          <p:nvPr>
            <p:ph type="body" idx="1"/>
          </p:nvPr>
        </p:nvSpPr>
        <p:spPr/>
        <p:txBody>
          <a:bodyPr>
            <a:normAutofit fontScale="92500"/>
          </a:bodyPr>
          <a:lstStyle/>
          <a:p>
            <a:r>
              <a:rPr lang="en-ZA" b="0" i="0" u="none" strike="noStrike" baseline="0" dirty="0">
                <a:solidFill>
                  <a:srgbClr val="808080"/>
                </a:solidFill>
                <a:latin typeface="Arial" panose="020B0604020202020204" pitchFamily="34" charset="0"/>
              </a:rPr>
              <a:t>Due to the fact that we are a diverse nation and there is diversity in the workplace, it is inevitable that people will clash due to personality differences. </a:t>
            </a:r>
            <a:r>
              <a:rPr lang="en-ZA" b="0" i="0" u="none" strike="noStrike" baseline="0" dirty="0" err="1">
                <a:solidFill>
                  <a:srgbClr val="808080"/>
                </a:solidFill>
                <a:latin typeface="Arial" panose="020B0604020202020204" pitchFamily="34" charset="0"/>
              </a:rPr>
              <a:t>Aysha</a:t>
            </a:r>
            <a:r>
              <a:rPr lang="en-ZA" b="0" i="0" u="none" strike="noStrike" baseline="0" dirty="0">
                <a:solidFill>
                  <a:srgbClr val="808080"/>
                </a:solidFill>
                <a:latin typeface="Arial" panose="020B0604020202020204" pitchFamily="34" charset="0"/>
              </a:rPr>
              <a:t> </a:t>
            </a:r>
            <a:r>
              <a:rPr lang="en-ZA" b="0" i="0" u="none" strike="noStrike" baseline="0" dirty="0" err="1">
                <a:solidFill>
                  <a:srgbClr val="808080"/>
                </a:solidFill>
                <a:latin typeface="Arial" panose="020B0604020202020204" pitchFamily="34" charset="0"/>
              </a:rPr>
              <a:t>Schurman</a:t>
            </a:r>
            <a:r>
              <a:rPr lang="en-ZA" b="0" i="0" u="none" strike="noStrike" baseline="0" dirty="0">
                <a:solidFill>
                  <a:srgbClr val="808080"/>
                </a:solidFill>
                <a:latin typeface="Arial" panose="020B0604020202020204" pitchFamily="34" charset="0"/>
              </a:rPr>
              <a:t> wrote an article called “Dealing with personality conflicts at work”. Here are some of her suggestions as to how to handle personality clashes at work:</a:t>
            </a:r>
          </a:p>
          <a:p>
            <a:r>
              <a:rPr lang="en-ZA" b="0" i="0" u="none" strike="noStrike" baseline="0" dirty="0">
                <a:solidFill>
                  <a:srgbClr val="808080"/>
                </a:solidFill>
                <a:latin typeface="Arial" panose="020B0604020202020204" pitchFamily="34" charset="0"/>
              </a:rPr>
              <a:t>Think about the situation first. Be sure you understand all of the issues involved in personality clashes. Be aware of the things that your co-worker does that annoy you. Also, be honest and admit any behaviour that you may be exhibiting that contributes to the conflict. Once you’ve identified the apparent clash "triggers," try to devise ideas that allow you to achieve a compromise and work together.</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429276875"/>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Personality clashes</a:t>
            </a:r>
          </a:p>
        </p:txBody>
      </p:sp>
      <p:sp>
        <p:nvSpPr>
          <p:cNvPr id="3" name="Text Placeholder 2"/>
          <p:cNvSpPr>
            <a:spLocks noGrp="1"/>
          </p:cNvSpPr>
          <p:nvPr>
            <p:ph type="body" idx="1"/>
          </p:nvPr>
        </p:nvSpPr>
        <p:spPr/>
        <p:txBody>
          <a:bodyPr>
            <a:normAutofit fontScale="92500"/>
          </a:bodyPr>
          <a:lstStyle/>
          <a:p>
            <a:r>
              <a:rPr lang="en-ZA" dirty="0">
                <a:solidFill>
                  <a:srgbClr val="808080"/>
                </a:solidFill>
                <a:latin typeface="Arial" panose="020B0604020202020204" pitchFamily="34" charset="0"/>
              </a:rPr>
              <a:t>Use non-accusatory communications and words. The language you use is very important. Unlike a courtroom trial, establishing guilt or innocence is not relevant. Accomplishing a peaceful resolution to personality clashes to improve your job satisfaction and productivity are the only goals that matter.  Accusing (even when factual) a co-worker of bad behaviour will not accomplish the objective. If you must state examples of personality disorders of your co-workers, start your sentences with “I feel that you are . . .” Even an apparently “safe” or seemingly harmless intro can cause the other party to immediately become defensive. To resolve personality conflicts, non-confrontational language is imperative to achieve harmony on the job.</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8175466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19</a:t>
            </a:fld>
            <a:endParaRPr lang="en-ZA" dirty="0"/>
          </a:p>
        </p:txBody>
      </p:sp>
      <p:sp>
        <p:nvSpPr>
          <p:cNvPr id="5" name="Content Placeholder 4"/>
          <p:cNvSpPr>
            <a:spLocks noGrp="1"/>
          </p:cNvSpPr>
          <p:nvPr>
            <p:ph sz="quarter" idx="1"/>
          </p:nvPr>
        </p:nvSpPr>
        <p:spPr/>
        <p:txBody>
          <a:bodyPr>
            <a:normAutofit/>
          </a:bodyPr>
          <a:lstStyle/>
          <a:p>
            <a:pPr>
              <a:buFont typeface="Arial" panose="020B0604020202020204" pitchFamily="34" charset="0"/>
              <a:buChar char="•"/>
            </a:pPr>
            <a:r>
              <a:rPr lang="en-ZA" b="1" dirty="0"/>
              <a:t>ENJO Assessment Process:</a:t>
            </a:r>
          </a:p>
          <a:p>
            <a:pPr>
              <a:buFont typeface="Arial" panose="020B0604020202020204" pitchFamily="34" charset="0"/>
              <a:buChar char="•"/>
            </a:pPr>
            <a:endParaRPr lang="en-ZA" b="1" dirty="0"/>
          </a:p>
          <a:p>
            <a:pPr lvl="1">
              <a:buFont typeface="Arial" panose="020B0604020202020204" pitchFamily="34" charset="0"/>
              <a:buChar char="•"/>
            </a:pPr>
            <a:r>
              <a:rPr lang="en-ZA" dirty="0"/>
              <a:t>Integrated assessment against current SAQA registered unit standards and qualifications in a fair, valid, reliable and practicable manner.</a:t>
            </a:r>
            <a:endParaRPr lang="en-US" dirty="0"/>
          </a:p>
          <a:p>
            <a:pPr lvl="1">
              <a:buFont typeface="Arial" panose="020B0604020202020204" pitchFamily="34" charset="0"/>
              <a:buChar char="•"/>
            </a:pPr>
            <a:r>
              <a:rPr lang="en-ZA" dirty="0"/>
              <a:t>Moderation and verification procedures carried as per SAQA requirements.</a:t>
            </a:r>
          </a:p>
          <a:p>
            <a:pPr lvl="1">
              <a:buFont typeface="Arial" panose="020B0604020202020204" pitchFamily="34" charset="0"/>
              <a:buChar char="•"/>
            </a:pPr>
            <a:r>
              <a:rPr lang="en-ZA" dirty="0"/>
              <a:t>Learner competence demonstrated through formative and summative assessments.</a:t>
            </a:r>
            <a:endParaRPr lang="en-US" dirty="0"/>
          </a:p>
          <a:p>
            <a:endParaRPr lang="en-ZA" dirty="0"/>
          </a:p>
        </p:txBody>
      </p:sp>
    </p:spTree>
    <p:extLst>
      <p:ext uri="{BB962C8B-B14F-4D97-AF65-F5344CB8AC3E}">
        <p14:creationId xmlns:p14="http://schemas.microsoft.com/office/powerpoint/2010/main" val="3010335693"/>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Personality clashes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Respect and maintain privacy. The saying, “praise in public, criticise in private” is never more important than when you’re trying to resolve personality clashes. One-to-one talks focused on resolving workplace conflicts should always take place in private.</a:t>
            </a:r>
          </a:p>
          <a:p>
            <a:r>
              <a:rPr lang="en-ZA" dirty="0">
                <a:solidFill>
                  <a:srgbClr val="808080"/>
                </a:solidFill>
                <a:latin typeface="Arial" panose="020B0604020202020204" pitchFamily="34" charset="0"/>
              </a:rPr>
              <a:t>Identify an acceptable compromise. Finding a middle ground compromise is vital to resolving workplace controversies with co-workers. </a:t>
            </a:r>
          </a:p>
          <a:p>
            <a:endParaRPr lang="en-ZA"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294878118"/>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Deadlock</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Sometimes conflict is so bad that it reaches a deadlock. What is a deadlock? </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A deadlock is when conflict is at its peak. Parties blame each other and communications stops. No resolution seems possible. </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The mediator will help the parties come to a conclusion and a way forward. A good mediator will end the mediation process by positively summarising the conclusions of the way forward.</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2181434458"/>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Deadlock</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When a deadlock situation is resolved, whether by mediation or by two parties coming together and resolving the issues themselves, it is often a good idea for the mediator or the parties to make a note of the situation that caused the deadlock in the first place and write down how the problem was resolved. This will help with future negotiations should the situation arise again. It may also be required should the supervisor or department leader request a report on the outcome. </a:t>
            </a:r>
          </a:p>
        </p:txBody>
      </p:sp>
    </p:spTree>
    <p:extLst>
      <p:ext uri="{BB962C8B-B14F-4D97-AF65-F5344CB8AC3E}">
        <p14:creationId xmlns:p14="http://schemas.microsoft.com/office/powerpoint/2010/main" val="363301815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Obfuscation</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Obfuscation is really an evasive technique used by someone who wishes to cause confusion or discord. The way obfuscation is dealt with will depend on the extent of the obfuscation. A neutral party or mediator may need to be consulted in order to resolve any issues and clarify the situation.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223891434"/>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Reaching consensus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When a group of people work together and they are required to make decisions, more often than not, you will find some members who do not agree with the rest of the group. In a situation like this, no decision can be taken unless all members agree. How do you reach consensus in a group when this is the case?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1135972449"/>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0" i="0" u="none" strike="noStrike" baseline="0">
                <a:solidFill>
                  <a:srgbClr val="008080"/>
                </a:solidFill>
                <a:latin typeface="Calibri" panose="020F0502020204030204" pitchFamily="34" charset="0"/>
              </a:rPr>
              <a:t>Consider the following suggestions:</a:t>
            </a:r>
          </a:p>
        </p:txBody>
      </p:sp>
      <p:sp>
        <p:nvSpPr>
          <p:cNvPr id="3" name="Text Placeholder 2"/>
          <p:cNvSpPr>
            <a:spLocks noGrp="1"/>
          </p:cNvSpPr>
          <p:nvPr>
            <p:ph type="body" idx="1"/>
          </p:nvPr>
        </p:nvSpPr>
        <p:spPr/>
        <p:txBody>
          <a:bodyPr>
            <a:normAutofit fontScale="92500"/>
          </a:bodyPr>
          <a:lstStyle/>
          <a:p>
            <a:r>
              <a:rPr lang="en-ZA" b="0" i="0" u="none" strike="noStrike" baseline="0" dirty="0">
                <a:solidFill>
                  <a:srgbClr val="808080"/>
                </a:solidFill>
                <a:latin typeface="Arial" panose="020B0604020202020204" pitchFamily="34" charset="0"/>
              </a:rPr>
              <a:t>Remember first that consensus does NOT mean everyone gets exactly what they want. It does mean that everyone can live with the decision and support it outside the team.</a:t>
            </a:r>
          </a:p>
          <a:p>
            <a:r>
              <a:rPr lang="en-ZA" b="0" i="0" u="none" strike="noStrike" baseline="0" dirty="0">
                <a:solidFill>
                  <a:srgbClr val="808080"/>
                </a:solidFill>
                <a:latin typeface="Arial" panose="020B0604020202020204" pitchFamily="34" charset="0"/>
              </a:rPr>
              <a:t>Develop a ground rule with the team about how the group will make decisions BEFORE you need to make those decisions. If the group has already reached agreement on the decision process, making those subsequent decisions becomes much easier (and less emotionally charged). For example, if the group has already agreed on the decision criteria and selection process before initiating the discussion of which employee gets the "Employee of the Year" award, this decision suddenly becomes much easier.</a:t>
            </a:r>
          </a:p>
        </p:txBody>
      </p:sp>
    </p:spTree>
    <p:extLst>
      <p:ext uri="{BB962C8B-B14F-4D97-AF65-F5344CB8AC3E}">
        <p14:creationId xmlns:p14="http://schemas.microsoft.com/office/powerpoint/2010/main" val="2068371774"/>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0" i="0" u="none" strike="noStrike" baseline="0">
                <a:solidFill>
                  <a:srgbClr val="008080"/>
                </a:solidFill>
                <a:latin typeface="Calibri" panose="020F0502020204030204" pitchFamily="34" charset="0"/>
              </a:rPr>
              <a:t>Consider the following suggestions: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When you get bogged down in disagreement, separate areas of agreement and disagreement. Clearly identify and document areas of agreement to continue to move the group forward. For areas of disagreement, clarify the range of disagreement. (e.g. Mike, it sounds like you and Beth both agree that the current cycle time of 5 days is too long. It sounds like the area of disagreement is around just how much that should be reduced. Mike proposes 2 days while Beth thinks 1 day is a better target, so we have a difference of opinion of 1 day. Is that correct?)</a:t>
            </a:r>
          </a:p>
        </p:txBody>
      </p:sp>
    </p:spTree>
    <p:extLst>
      <p:ext uri="{BB962C8B-B14F-4D97-AF65-F5344CB8AC3E}">
        <p14:creationId xmlns:p14="http://schemas.microsoft.com/office/powerpoint/2010/main" val="1419417171"/>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0" i="0" u="none" strike="noStrike" baseline="0">
                <a:solidFill>
                  <a:srgbClr val="008080"/>
                </a:solidFill>
                <a:latin typeface="Calibri" panose="020F0502020204030204" pitchFamily="34" charset="0"/>
              </a:rPr>
              <a:t>Consider the following suggestions: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Sometimes we can't agree because we don't have enough information and we're operating based on poorly informed assumptions. Inviting key stakeholders to participate in the discussion (e.g. IT experts, members of the leadership team, HR or Finance subject matter experts, etc.) can often shed light on critical issues and help the group more easily expose the best alternative.</a:t>
            </a:r>
          </a:p>
        </p:txBody>
      </p:sp>
    </p:spTree>
    <p:extLst>
      <p:ext uri="{BB962C8B-B14F-4D97-AF65-F5344CB8AC3E}">
        <p14:creationId xmlns:p14="http://schemas.microsoft.com/office/powerpoint/2010/main" val="4027218683"/>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0" i="0" u="none" strike="noStrike" baseline="0">
                <a:solidFill>
                  <a:srgbClr val="008080"/>
                </a:solidFill>
                <a:latin typeface="Calibri" panose="020F0502020204030204" pitchFamily="34" charset="0"/>
              </a:rPr>
              <a:t>Consider the following suggestions: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If you have a tendency to think the group may be quibbling over trivial differences, consider suggesting that they conduct the remainder of the meeting standing (until a decision is reached). This technique is sometimes used as an "out of the box" method for encouraging brevity and a spirit of compromise.</a:t>
            </a:r>
          </a:p>
          <a:p>
            <a:r>
              <a:rPr lang="en-ZA" dirty="0">
                <a:solidFill>
                  <a:srgbClr val="808080"/>
                </a:solidFill>
                <a:latin typeface="Arial" panose="020B0604020202020204" pitchFamily="34" charset="0"/>
              </a:rPr>
              <a:t>Use a facilitation technique that encourages collaborative decision making (e.g. affinity diagramming, dot voting, etc.) These techniques typically offer each participant a certain number of votes; then participants vote simultaneously and the option(s) receiving the highest numbers of votes overall is typically selected.</a:t>
            </a:r>
          </a:p>
        </p:txBody>
      </p:sp>
    </p:spTree>
    <p:extLst>
      <p:ext uri="{BB962C8B-B14F-4D97-AF65-F5344CB8AC3E}">
        <p14:creationId xmlns:p14="http://schemas.microsoft.com/office/powerpoint/2010/main" val="8927028"/>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0" i="0" u="none" strike="noStrike" baseline="0">
                <a:solidFill>
                  <a:srgbClr val="008080"/>
                </a:solidFill>
                <a:latin typeface="Calibri" panose="020F0502020204030204" pitchFamily="34" charset="0"/>
              </a:rPr>
              <a:t>Consider the following suggestions: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If you sense that the disagreements may be driven by personality conflicts or other personal reasons, address those issues offline in a more private setting with the individuals involved.</a:t>
            </a:r>
          </a:p>
        </p:txBody>
      </p:sp>
    </p:spTree>
    <p:extLst>
      <p:ext uri="{BB962C8B-B14F-4D97-AF65-F5344CB8AC3E}">
        <p14:creationId xmlns:p14="http://schemas.microsoft.com/office/powerpoint/2010/main" val="4144746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Ground Rules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a:t>
            </a:fld>
            <a:endParaRPr lang="en-ZA" dirty="0"/>
          </a:p>
        </p:txBody>
      </p:sp>
      <p:sp>
        <p:nvSpPr>
          <p:cNvPr id="5" name="Content Placeholder 4"/>
          <p:cNvSpPr>
            <a:spLocks noGrp="1"/>
          </p:cNvSpPr>
          <p:nvPr>
            <p:ph sz="quarter" idx="1"/>
          </p:nvPr>
        </p:nvSpPr>
        <p:spPr/>
        <p:txBody>
          <a:bodyPr/>
          <a:lstStyle/>
          <a:p>
            <a:pPr marL="342900" indent="-342900" eaLnBrk="0" fontAlgn="base" hangingPunct="0">
              <a:lnSpc>
                <a:spcPct val="114000"/>
              </a:lnSpc>
              <a:spcBef>
                <a:spcPct val="0"/>
              </a:spcBef>
              <a:spcAft>
                <a:spcPct val="0"/>
              </a:spcAft>
              <a:buClrTx/>
              <a:buSzTx/>
              <a:buFont typeface="Arial" panose="020B0604020202020204" pitchFamily="34" charset="0"/>
              <a:buChar char="•"/>
            </a:pPr>
            <a:r>
              <a:rPr lang="en-ZA" altLang="en-US" b="1" dirty="0">
                <a:cs typeface="Times New Roman" pitchFamily="18" charset="0"/>
              </a:rPr>
              <a:t>Days Training, Workshops, and Portfolio building</a:t>
            </a:r>
            <a:endParaRPr lang="en-US" altLang="en-US" b="1" dirty="0">
              <a:cs typeface="Arial" pitchFamily="34" charset="0"/>
            </a:endParaRP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Breaks</a:t>
            </a: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Cell Phones</a:t>
            </a: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Participation</a:t>
            </a:r>
          </a:p>
          <a:p>
            <a:pPr marL="342900" lvl="0" indent="-342900" eaLnBrk="0" fontAlgn="base" hangingPunct="0">
              <a:lnSpc>
                <a:spcPct val="114000"/>
              </a:lnSpc>
              <a:spcBef>
                <a:spcPct val="0"/>
              </a:spcBef>
              <a:spcAft>
                <a:spcPct val="0"/>
              </a:spcAft>
              <a:buClrTx/>
              <a:buSzTx/>
              <a:buFont typeface="Arial" panose="020B0604020202020204" pitchFamily="34" charset="0"/>
              <a:buChar char="•"/>
            </a:pPr>
            <a:r>
              <a:rPr lang="en-US" altLang="en-US" b="1" dirty="0">
                <a:cs typeface="Arial" pitchFamily="34" charset="0"/>
              </a:rPr>
              <a:t>Portfolio Submission</a:t>
            </a:r>
          </a:p>
          <a:p>
            <a:endParaRPr lang="en-ZA" dirty="0"/>
          </a:p>
        </p:txBody>
      </p:sp>
    </p:spTree>
    <p:extLst>
      <p:ext uri="{BB962C8B-B14F-4D97-AF65-F5344CB8AC3E}">
        <p14:creationId xmlns:p14="http://schemas.microsoft.com/office/powerpoint/2010/main" val="34182220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20</a:t>
            </a:fld>
            <a:endParaRPr lang="en-ZA" dirty="0"/>
          </a:p>
        </p:txBody>
      </p:sp>
      <p:sp>
        <p:nvSpPr>
          <p:cNvPr id="5" name="Content Placeholder 4"/>
          <p:cNvSpPr>
            <a:spLocks noGrp="1"/>
          </p:cNvSpPr>
          <p:nvPr>
            <p:ph sz="quarter" idx="1"/>
          </p:nvPr>
        </p:nvSpPr>
        <p:spPr/>
        <p:txBody>
          <a:bodyPr/>
          <a:lstStyle/>
          <a:p>
            <a:pPr algn="just">
              <a:buClr>
                <a:schemeClr val="accent4">
                  <a:lumMod val="75000"/>
                </a:schemeClr>
              </a:buClr>
              <a:buFont typeface="Arial" panose="020B0604020202020204" pitchFamily="34" charset="0"/>
              <a:buChar char="•"/>
            </a:pPr>
            <a:r>
              <a:rPr lang="en-ZA" b="1" dirty="0"/>
              <a:t>Learners have the right to:</a:t>
            </a:r>
          </a:p>
          <a:p>
            <a:pPr algn="just">
              <a:buClr>
                <a:schemeClr val="accent4">
                  <a:lumMod val="75000"/>
                </a:schemeClr>
              </a:buClr>
              <a:buFont typeface="Arial" panose="020B0604020202020204" pitchFamily="34" charset="0"/>
              <a:buChar char="•"/>
            </a:pPr>
            <a:endParaRPr lang="en-ZA" dirty="0"/>
          </a:p>
          <a:p>
            <a:pPr marL="800100" lvl="1" indent="-342900" algn="just">
              <a:buClr>
                <a:schemeClr val="accent4">
                  <a:lumMod val="75000"/>
                </a:schemeClr>
              </a:buClr>
              <a:buFont typeface="Arial" panose="020B0604020202020204" pitchFamily="34" charset="0"/>
              <a:buChar char="•"/>
            </a:pPr>
            <a:r>
              <a:rPr lang="en-ZA" dirty="0"/>
              <a:t>Be informed when and how assessments are conducted</a:t>
            </a:r>
            <a:endParaRPr lang="en-US" dirty="0"/>
          </a:p>
          <a:p>
            <a:pPr marL="800100" lvl="1" indent="-342900" algn="just">
              <a:buClr>
                <a:schemeClr val="accent4">
                  <a:lumMod val="75000"/>
                </a:schemeClr>
              </a:buClr>
              <a:buFont typeface="Arial" panose="020B0604020202020204" pitchFamily="34" charset="0"/>
              <a:buChar char="•"/>
            </a:pPr>
            <a:r>
              <a:rPr lang="en-ZA" dirty="0"/>
              <a:t>Appeal against an assessment conducted.</a:t>
            </a:r>
            <a:endParaRPr lang="en-US" dirty="0"/>
          </a:p>
          <a:p>
            <a:pPr marL="800100" lvl="1" indent="-342900" algn="just">
              <a:buClr>
                <a:schemeClr val="accent4">
                  <a:lumMod val="75000"/>
                </a:schemeClr>
              </a:buClr>
              <a:buFont typeface="Arial" panose="020B0604020202020204" pitchFamily="34" charset="0"/>
              <a:buChar char="•"/>
            </a:pPr>
            <a:r>
              <a:rPr lang="en-ZA" dirty="0"/>
              <a:t>Get interpretation to the numeracy and literacy level of the skills programme, unit standard or qualification.</a:t>
            </a:r>
            <a:endParaRPr lang="en-US" dirty="0"/>
          </a:p>
          <a:p>
            <a:endParaRPr lang="en-ZA" dirty="0"/>
          </a:p>
        </p:txBody>
      </p:sp>
    </p:spTree>
    <p:extLst>
      <p:ext uri="{BB962C8B-B14F-4D97-AF65-F5344CB8AC3E}">
        <p14:creationId xmlns:p14="http://schemas.microsoft.com/office/powerpoint/2010/main" val="1245650339"/>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Underlying assumptions</a:t>
            </a:r>
          </a:p>
        </p:txBody>
      </p:sp>
      <p:sp>
        <p:nvSpPr>
          <p:cNvPr id="3" name="Text Placeholder 2"/>
          <p:cNvSpPr>
            <a:spLocks noGrp="1"/>
          </p:cNvSpPr>
          <p:nvPr>
            <p:ph type="body" idx="1"/>
          </p:nvPr>
        </p:nvSpPr>
        <p:spPr/>
        <p:txBody>
          <a:bodyPr>
            <a:normAutofit fontScale="85000" lnSpcReduction="10000"/>
          </a:bodyPr>
          <a:lstStyle/>
          <a:p>
            <a:r>
              <a:rPr lang="en-ZA" b="0" i="0" u="none" strike="noStrike" baseline="0" dirty="0">
                <a:solidFill>
                  <a:srgbClr val="808080"/>
                </a:solidFill>
                <a:latin typeface="Arial" panose="020B0604020202020204" pitchFamily="34" charset="0"/>
              </a:rPr>
              <a:t>What is an underlying assumption? Look at the following text:</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A father and son are in a terrible car accident. The father is killed and the son, critically injured, is rushed into emergency surgery. The surgeon walks into the operating room, looks at the boy's face and says, "I can't operate on this boy; he's my son." </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We automatically assume the surgeon is a man. This is a form of stereo-typing. The surgeon could not operate on the boy because the surgeon was his mother. The underlying assumption was that the surgeon was a man.</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It is important that you do not make assumptions when listening to someone speak. If anything is unclear rather clarify before you pass an opinion. </a:t>
            </a:r>
          </a:p>
        </p:txBody>
      </p:sp>
    </p:spTree>
    <p:extLst>
      <p:ext uri="{BB962C8B-B14F-4D97-AF65-F5344CB8AC3E}">
        <p14:creationId xmlns:p14="http://schemas.microsoft.com/office/powerpoint/2010/main" val="5876183"/>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Introduction</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There are many factors which must be taken into consideration when speaking or listening to someone speak. Let us look at a few now.</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163330394"/>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Point of view</a:t>
            </a:r>
          </a:p>
        </p:txBody>
      </p:sp>
      <p:sp>
        <p:nvSpPr>
          <p:cNvPr id="3" name="Text Placeholder 2"/>
          <p:cNvSpPr>
            <a:spLocks noGrp="1"/>
          </p:cNvSpPr>
          <p:nvPr>
            <p:ph type="body" idx="1"/>
          </p:nvPr>
        </p:nvSpPr>
        <p:spPr/>
        <p:txBody>
          <a:bodyPr>
            <a:normAutofit fontScale="85000" lnSpcReduction="10000"/>
          </a:bodyPr>
          <a:lstStyle/>
          <a:p>
            <a:r>
              <a:rPr lang="en-GB" b="0" i="0" u="none" strike="noStrike" baseline="0" dirty="0">
                <a:solidFill>
                  <a:srgbClr val="808080"/>
                </a:solidFill>
                <a:latin typeface="Arial" panose="020B0604020202020204" pitchFamily="34" charset="0"/>
              </a:rPr>
              <a:t>FACT OR OPINION?</a:t>
            </a:r>
          </a:p>
          <a:p>
            <a:r>
              <a:rPr lang="en-ZA" b="0" i="0" u="none" strike="noStrike" baseline="0" dirty="0">
                <a:solidFill>
                  <a:srgbClr val="808080"/>
                </a:solidFill>
                <a:latin typeface="Arial" panose="020B0604020202020204" pitchFamily="34" charset="0"/>
              </a:rPr>
              <a:t>When communicating, we communicate not only facts, but also opinions. Sometimes it is necessary to be objective – in which case we would want to present facts as honestly as possible without allowing our opinions to influence the way we present those facts. However, often it is necessary to express our opinion on something. Your point of view is how you perceive something and your attitude towards it – this attitude is reflected either consciously or subconsciously when you communicate with people.</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When listening to others, we do not have to agree with everything they say. Some people can be very persuasive and manipulative – this is not a bad thing if the advice they are giving is to your benefit, but if not, they could influence you to make a decision or perform an action that you do not actually want to do. </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3249523056"/>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Point of view</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We also should be open-minded so as to learn from others. It is therefore important for us to be able to identify the difference between fact and opinion so that we can analyse and filter information that we accept or reject based on that. </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When you try to identify the point of view of a speaker / author of text, ask yourself the following questions:</a:t>
            </a:r>
          </a:p>
          <a:p>
            <a:r>
              <a:rPr lang="en-ZA" dirty="0">
                <a:solidFill>
                  <a:srgbClr val="808080"/>
                </a:solidFill>
                <a:latin typeface="Arial" panose="020B0604020202020204" pitchFamily="34" charset="0"/>
              </a:rPr>
              <a:t>To determine an author’s point of view, ask yourself these four questions.</a:t>
            </a:r>
          </a:p>
        </p:txBody>
      </p:sp>
    </p:spTree>
    <p:extLst>
      <p:ext uri="{BB962C8B-B14F-4D97-AF65-F5344CB8AC3E}">
        <p14:creationId xmlns:p14="http://schemas.microsoft.com/office/powerpoint/2010/main" val="2248809417"/>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Point of view</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What main idea is the speaker / author trying to convince you to agree with?</a:t>
            </a:r>
          </a:p>
          <a:p>
            <a:r>
              <a:rPr lang="en-ZA" dirty="0">
                <a:solidFill>
                  <a:srgbClr val="808080"/>
                </a:solidFill>
                <a:latin typeface="Arial" panose="020B0604020202020204" pitchFamily="34" charset="0"/>
              </a:rPr>
              <a:t>How does the speaker’s / author’s choice of words influence how you think about the topic?</a:t>
            </a:r>
          </a:p>
          <a:p>
            <a:r>
              <a:rPr lang="en-ZA" dirty="0">
                <a:solidFill>
                  <a:srgbClr val="808080"/>
                </a:solidFill>
                <a:latin typeface="Arial" panose="020B0604020202020204" pitchFamily="34" charset="0"/>
              </a:rPr>
              <a:t>How does the speaker’s / author’s choice of facts or examples influence how you think about the topic?</a:t>
            </a:r>
          </a:p>
          <a:p>
            <a:r>
              <a:rPr lang="en-ZA" dirty="0">
                <a:solidFill>
                  <a:srgbClr val="808080"/>
                </a:solidFill>
                <a:latin typeface="Arial" panose="020B0604020202020204" pitchFamily="34" charset="0"/>
              </a:rPr>
              <a:t>What does the speaker / author want to accomplish in this speech / text?</a:t>
            </a:r>
          </a:p>
        </p:txBody>
      </p:sp>
    </p:spTree>
    <p:extLst>
      <p:ext uri="{BB962C8B-B14F-4D97-AF65-F5344CB8AC3E}">
        <p14:creationId xmlns:p14="http://schemas.microsoft.com/office/powerpoint/2010/main" val="381553072"/>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Values, attitudes and assumptions</a:t>
            </a:r>
          </a:p>
        </p:txBody>
      </p:sp>
      <p:sp>
        <p:nvSpPr>
          <p:cNvPr id="3" name="Text Placeholder 2"/>
          <p:cNvSpPr>
            <a:spLocks noGrp="1"/>
          </p:cNvSpPr>
          <p:nvPr>
            <p:ph type="body" idx="1"/>
          </p:nvPr>
        </p:nvSpPr>
        <p:spPr/>
        <p:txBody>
          <a:bodyPr>
            <a:normAutofit fontScale="85000" lnSpcReduction="20000"/>
          </a:bodyPr>
          <a:lstStyle/>
          <a:p>
            <a:r>
              <a:rPr lang="en-ZA" b="0" i="0" u="none" strike="noStrike" baseline="0" dirty="0">
                <a:solidFill>
                  <a:srgbClr val="808080"/>
                </a:solidFill>
                <a:latin typeface="Arial" panose="020B0604020202020204" pitchFamily="34" charset="0"/>
              </a:rPr>
              <a:t>A person needs to have a clear picture of what he or she hopes to communicate to another. The preacher needs a proposition in order to know what he or she is trying to accomplish with a sermon. The teacher needs instructional objectives in order to know what he or she wants students to learn. The administrator needs both short and long- range objectives in order to plan organizational goals and interpret them to his or her colleagues. Well-stated goals or objectives aid the effective communicator in developing a clear picture of what he or she wants to say.</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Accuracy in communication varies with the attitudes of the communicators toward their topic. If a person’s attitudes are very positive or very negative, the resulting communication tends to be less accurate. Indeed, people often organize data according to their biases.</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526800759"/>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Values, attitudes and assumptions</a:t>
            </a:r>
          </a:p>
        </p:txBody>
      </p:sp>
      <p:sp>
        <p:nvSpPr>
          <p:cNvPr id="3" name="Text Placeholder 2"/>
          <p:cNvSpPr>
            <a:spLocks noGrp="1"/>
          </p:cNvSpPr>
          <p:nvPr>
            <p:ph type="body" idx="1"/>
          </p:nvPr>
        </p:nvSpPr>
        <p:spPr/>
        <p:txBody>
          <a:bodyPr>
            <a:normAutofit fontScale="92500" lnSpcReduction="10000"/>
          </a:bodyPr>
          <a:lstStyle/>
          <a:p>
            <a:r>
              <a:rPr lang="en-ZA" dirty="0">
                <a:solidFill>
                  <a:srgbClr val="808080"/>
                </a:solidFill>
                <a:latin typeface="Arial" panose="020B0604020202020204" pitchFamily="34" charset="0"/>
              </a:rPr>
              <a:t>Communication clarity is also influenced by the attitudes of communicators toward each other. Research indicates that accuracy is inversely correlated with either positive or negative attitudes that the communicators hold toward each other. Thus, an analysis of the extent of one’s positive or negative attitudes toward the topic and toward the listener is important for clarity and accuracy of communication.</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Misunderstandings between people can occur because of faulty assumptions that people make about communication. People often assume that they communicate clearly if they simply say what they please. In fact, they often leave those listening confused and guessing about the message being communicated.</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2522608952"/>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Values, attitudes and assumptions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Misunderstanding is common because communication is unclear. The meaning one person has is never identical to that which another person has because meanings are in people’s minds, not in the words they use. Total accuracy in communication would require that two people have an identical history of shared experiences. Only then could they perceive exactly the same meaning for a given message. Given the reality of different life experiences, this is impossible.</a:t>
            </a:r>
          </a:p>
        </p:txBody>
      </p:sp>
    </p:spTree>
    <p:extLst>
      <p:ext uri="{BB962C8B-B14F-4D97-AF65-F5344CB8AC3E}">
        <p14:creationId xmlns:p14="http://schemas.microsoft.com/office/powerpoint/2010/main" val="1097853325"/>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Identifying strategies used by speaker to evade, transfer or dissipate responsibility</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Use of Inclusive and exclusive pronouns</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When communicating, the pronouns that you use can either include or exclude people. For example, if you want to appear less formal and more inclusive, use the first person pronouns: ‘I’ and ‘we’. The second person pronouns: ‘you’ (singular and plural) and third person pronouns: ‘he/she/it, they’ are more formal and less inclusive.</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3379133942"/>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Identifying strategies used by speaker to evade, transfer or dissipate responsibility</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Saying, “We should improve productivity”, is more inclusive than saying, “You should improve productivity.”</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Using inclusive personal pronouns avoids creating a ‘them and us’ situation which invariably has an element of ‘blame’ attached to it and a reluctance to take responsibility on by separating ‘us’ from ‘them’. </a:t>
            </a:r>
          </a:p>
        </p:txBody>
      </p:sp>
    </p:spTree>
    <p:extLst>
      <p:ext uri="{BB962C8B-B14F-4D97-AF65-F5344CB8AC3E}">
        <p14:creationId xmlns:p14="http://schemas.microsoft.com/office/powerpoint/2010/main" val="3502868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21</a:t>
            </a:fld>
            <a:endParaRPr lang="en-ZA" dirty="0"/>
          </a:p>
        </p:txBody>
      </p:sp>
      <p:sp>
        <p:nvSpPr>
          <p:cNvPr id="5" name="Content Placeholder 4"/>
          <p:cNvSpPr>
            <a:spLocks noGrp="1"/>
          </p:cNvSpPr>
          <p:nvPr>
            <p:ph sz="quarter" idx="1"/>
          </p:nvPr>
        </p:nvSpPr>
        <p:spPr/>
        <p:txBody>
          <a:bodyPr/>
          <a:lstStyle/>
          <a:p>
            <a:pPr marL="433388" indent="-342900" algn="just">
              <a:buClr>
                <a:schemeClr val="accent4">
                  <a:lumMod val="75000"/>
                </a:schemeClr>
              </a:buClr>
            </a:pPr>
            <a:r>
              <a:rPr lang="en-ZA" dirty="0"/>
              <a:t>Facilitation and assessments will be conducted in English.</a:t>
            </a:r>
            <a:endParaRPr lang="en-US" dirty="0"/>
          </a:p>
          <a:p>
            <a:pPr marL="433388" indent="-342900" algn="just">
              <a:buClr>
                <a:schemeClr val="accent4">
                  <a:lumMod val="75000"/>
                </a:schemeClr>
              </a:buClr>
            </a:pPr>
            <a:r>
              <a:rPr lang="en-ZA" dirty="0"/>
              <a:t>Learners may have an observer present; however observer may not partake, comment or interrupt the assessment process.</a:t>
            </a:r>
            <a:endParaRPr lang="en-US" dirty="0"/>
          </a:p>
          <a:p>
            <a:pPr marL="433388" indent="-342900" algn="just">
              <a:buClr>
                <a:schemeClr val="accent4">
                  <a:lumMod val="75000"/>
                </a:schemeClr>
              </a:buClr>
            </a:pPr>
            <a:r>
              <a:rPr lang="en-ZA" dirty="0"/>
              <a:t>Assessment results will be available as soon as possible after the final assessment. </a:t>
            </a:r>
          </a:p>
          <a:p>
            <a:pPr marL="433388" indent="-342900" algn="just">
              <a:buClr>
                <a:schemeClr val="accent4">
                  <a:lumMod val="75000"/>
                </a:schemeClr>
              </a:buClr>
            </a:pPr>
            <a:r>
              <a:rPr lang="en-ZA" dirty="0"/>
              <a:t>Learners may have access to results within normal working hours.</a:t>
            </a:r>
            <a:endParaRPr lang="en-US" dirty="0"/>
          </a:p>
          <a:p>
            <a:endParaRPr lang="en-ZA" dirty="0"/>
          </a:p>
        </p:txBody>
      </p:sp>
    </p:spTree>
    <p:extLst>
      <p:ext uri="{BB962C8B-B14F-4D97-AF65-F5344CB8AC3E}">
        <p14:creationId xmlns:p14="http://schemas.microsoft.com/office/powerpoint/2010/main" val="1214686648"/>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Identifying strategies used by speaker to evade, transfer or dissipate responsibility</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The use of the passive voice is also more formal and allows the person to distance himself from what is being said. For example, if someone says, “I have not given bonuses this year.” (active), or “It has been decided that there will be no bonuses this year.’ (passive), the passive sentence sounds more official and does not hold anyone accountable for having made the decision.</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1431404915"/>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Identifying strategies used by speaker to evade, transfer or dissipate responsibility</a:t>
            </a:r>
          </a:p>
        </p:txBody>
      </p:sp>
      <p:sp>
        <p:nvSpPr>
          <p:cNvPr id="3" name="Text Placeholder 2"/>
          <p:cNvSpPr>
            <a:spLocks noGrp="1"/>
          </p:cNvSpPr>
          <p:nvPr>
            <p:ph type="body" idx="1"/>
          </p:nvPr>
        </p:nvSpPr>
        <p:spPr/>
        <p:txBody>
          <a:bodyPr>
            <a:normAutofit/>
          </a:bodyPr>
          <a:lstStyle/>
          <a:p>
            <a:r>
              <a:rPr lang="en-GB" dirty="0">
                <a:solidFill>
                  <a:srgbClr val="808080"/>
                </a:solidFill>
                <a:latin typeface="Arial" panose="020B0604020202020204" pitchFamily="34" charset="0"/>
              </a:rPr>
              <a:t>Omission of Information</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People often omit information when they want to put themselves in a better light, or want to avoid conflict or responsibility. Whether this is viewed as being dishonest or lying, usually depends on the situation, purpose, or simply your personal point of view. </a:t>
            </a:r>
          </a:p>
        </p:txBody>
      </p:sp>
    </p:spTree>
    <p:extLst>
      <p:ext uri="{BB962C8B-B14F-4D97-AF65-F5344CB8AC3E}">
        <p14:creationId xmlns:p14="http://schemas.microsoft.com/office/powerpoint/2010/main" val="1278945608"/>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Impact</a:t>
            </a:r>
          </a:p>
        </p:txBody>
      </p:sp>
      <p:sp>
        <p:nvSpPr>
          <p:cNvPr id="3" name="Text Placeholder 2"/>
          <p:cNvSpPr>
            <a:spLocks noGrp="1"/>
          </p:cNvSpPr>
          <p:nvPr>
            <p:ph type="body" idx="1"/>
          </p:nvPr>
        </p:nvSpPr>
        <p:spPr/>
        <p:txBody>
          <a:bodyPr>
            <a:normAutofit fontScale="92500" lnSpcReduction="20000"/>
          </a:bodyPr>
          <a:lstStyle/>
          <a:p>
            <a:r>
              <a:rPr lang="en-ZA" b="0" i="0" u="none" strike="noStrike" baseline="0" dirty="0">
                <a:solidFill>
                  <a:srgbClr val="808080"/>
                </a:solidFill>
                <a:latin typeface="Arial" panose="020B0604020202020204" pitchFamily="34" charset="0"/>
              </a:rPr>
              <a:t>We have discussed various aspects of oral presentations such as point of view, values, attitude and assumption. But how do these affect the listener? </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The impact of an oral presentation is often determined by the response to what was said as well as the feedback received from the listener/s. </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What is said can either have a positive or a negative impact on the listener. It will either illicit a good response or an angry or negative response. </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A good speaker will always identify the target audience and adjust the intended speech to meet the audiences needs and expectations without eliciting a negative response. A good speaker will also always be open to questions and opinions, accepting positive criticism and seeing it as a way for self-improvement. </a:t>
            </a:r>
          </a:p>
        </p:txBody>
      </p:sp>
    </p:spTree>
    <p:extLst>
      <p:ext uri="{BB962C8B-B14F-4D97-AF65-F5344CB8AC3E}">
        <p14:creationId xmlns:p14="http://schemas.microsoft.com/office/powerpoint/2010/main" val="1964874366"/>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Impact</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Feedback should be given in a positive and uplifting way.</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One method is the “good news/bad news/good news” method. </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Can you see how the feedback given is pointing out the negative issues but also uplifting and encouraging at the same time? </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A good speaker will get their message across clearly and unambiguously. The message will also be delivered in such a way as to give the audience a positive experience. </a:t>
            </a:r>
          </a:p>
        </p:txBody>
      </p:sp>
    </p:spTree>
    <p:extLst>
      <p:ext uri="{BB962C8B-B14F-4D97-AF65-F5344CB8AC3E}">
        <p14:creationId xmlns:p14="http://schemas.microsoft.com/office/powerpoint/2010/main" val="2485663290"/>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Introduction</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A good strategy for communicating more effectively is to help your audience listen more effectively. To make the audience more receptive to your message you have to be able to understand it from your listeners' perspective. Let us examine a few things one can do to ensure the message gets across.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4078553072"/>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Speaker’s style and tone</a:t>
            </a:r>
          </a:p>
        </p:txBody>
      </p:sp>
      <p:sp>
        <p:nvSpPr>
          <p:cNvPr id="3" name="Text Placeholder 2"/>
          <p:cNvSpPr>
            <a:spLocks noGrp="1"/>
          </p:cNvSpPr>
          <p:nvPr>
            <p:ph type="body" idx="1"/>
          </p:nvPr>
        </p:nvSpPr>
        <p:spPr/>
        <p:txBody>
          <a:bodyPr>
            <a:normAutofit fontScale="92500" lnSpcReduction="10000"/>
          </a:bodyPr>
          <a:lstStyle/>
          <a:p>
            <a:r>
              <a:rPr lang="en-ZA" b="0" i="0" u="none" strike="noStrike" baseline="0" dirty="0">
                <a:solidFill>
                  <a:srgbClr val="808080"/>
                </a:solidFill>
                <a:latin typeface="Arial" panose="020B0604020202020204" pitchFamily="34" charset="0"/>
              </a:rPr>
              <a:t>Mark spends hours carefully preparing a presentation which is very important. He does all the right things:</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To make sure his communication is well organised, he creates an outline. To make sure he doesn't leave out any important points, he makes a list of everything he wants to say.</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He works hard on choosing the right wording of the speech until it says exactly what he wants his audience to understand. He adds graphs and visuals and neatly formats the slides.</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When he goes out in front of his audience, he delivers a perfectly rehearsed presentation in a very pleasant style.</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Unfortunately for Mark however, despite his thorough preparation and delivery, his message fails to reach his audience.</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83343999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Speaker’s style and tone</a:t>
            </a:r>
          </a:p>
        </p:txBody>
      </p:sp>
      <p:sp>
        <p:nvSpPr>
          <p:cNvPr id="3" name="Text Placeholder 2"/>
          <p:cNvSpPr>
            <a:spLocks noGrp="1"/>
          </p:cNvSpPr>
          <p:nvPr>
            <p:ph type="body" idx="1"/>
          </p:nvPr>
        </p:nvSpPr>
        <p:spPr/>
        <p:txBody>
          <a:bodyPr>
            <a:normAutofit fontScale="92500" lnSpcReduction="20000"/>
          </a:bodyPr>
          <a:lstStyle/>
          <a:p>
            <a:r>
              <a:rPr lang="en-ZA" dirty="0">
                <a:solidFill>
                  <a:srgbClr val="808080"/>
                </a:solidFill>
                <a:latin typeface="Arial" panose="020B0604020202020204" pitchFamily="34" charset="0"/>
              </a:rPr>
              <a:t>To be an effective speaker you must facilitate listening. Your audience will only listen to a part of what you are saying, no matter how well you say it. To communicate effectively, you must focus more on what your audience will actually understand and absorb than on what you want to tell them!</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Perhaps the most important of all personal communication is when we are persuading others. We ‘communicate’ our ideas, ourselves or our services to others.  At the same time, we are ‘selling’ our ideas, ourselves and our products. </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Some people seem to be born with natural confidence and energy while most of us need to work at it. Good communication skills can be learned and strengthened with practise and honest feedback from others.</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3398573774"/>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Speaker’s style and tone</a:t>
            </a:r>
          </a:p>
        </p:txBody>
      </p:sp>
      <p:sp>
        <p:nvSpPr>
          <p:cNvPr id="3" name="Text Placeholder 2"/>
          <p:cNvSpPr>
            <a:spLocks noGrp="1"/>
          </p:cNvSpPr>
          <p:nvPr>
            <p:ph type="body" idx="1"/>
          </p:nvPr>
        </p:nvSpPr>
        <p:spPr/>
        <p:txBody>
          <a:bodyPr>
            <a:normAutofit fontScale="85000" lnSpcReduction="20000"/>
          </a:bodyPr>
          <a:lstStyle/>
          <a:p>
            <a:r>
              <a:rPr lang="en-ZA" dirty="0">
                <a:solidFill>
                  <a:srgbClr val="808080"/>
                </a:solidFill>
                <a:latin typeface="Arial" panose="020B0604020202020204" pitchFamily="34" charset="0"/>
              </a:rPr>
              <a:t>These skills can be applied not only in formal presentations, we usually spend most of our time and focus in business in one-to-one communication situations where on a daily basis we have the opportunity to exert a personal impact. </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Interpersonal communication skills are required in the following situations:</a:t>
            </a:r>
          </a:p>
          <a:p>
            <a:r>
              <a:rPr lang="en-ZA" b="1" dirty="0">
                <a:solidFill>
                  <a:srgbClr val="808080"/>
                </a:solidFill>
                <a:latin typeface="Arial" panose="020B0604020202020204" pitchFamily="34" charset="0"/>
              </a:rPr>
              <a:t>Within an organisation</a:t>
            </a:r>
            <a:r>
              <a:rPr lang="en-ZA" dirty="0">
                <a:solidFill>
                  <a:srgbClr val="808080"/>
                </a:solidFill>
                <a:latin typeface="Arial" panose="020B0604020202020204" pitchFamily="34" charset="0"/>
              </a:rPr>
              <a:t> - Interviews, meetings, staff meetings, telephoning, performance reviews, conversations with colleagues, negotiating contracts, etc.</a:t>
            </a:r>
          </a:p>
          <a:p>
            <a:r>
              <a:rPr lang="en-ZA" b="1" dirty="0">
                <a:solidFill>
                  <a:srgbClr val="808080"/>
                </a:solidFill>
                <a:latin typeface="Arial" panose="020B0604020202020204" pitchFamily="34" charset="0"/>
              </a:rPr>
              <a:t>To customers or the public</a:t>
            </a:r>
            <a:r>
              <a:rPr lang="en-ZA" dirty="0">
                <a:solidFill>
                  <a:srgbClr val="808080"/>
                </a:solidFill>
                <a:latin typeface="Arial" panose="020B0604020202020204" pitchFamily="34" charset="0"/>
              </a:rPr>
              <a:t> - Customer service, selling, telemarketing, reception desk, TV appearances, telephone press interviews, promoting, negotiating, etc.</a:t>
            </a:r>
          </a:p>
          <a:p>
            <a:r>
              <a:rPr lang="en-ZA" b="1" dirty="0">
                <a:solidFill>
                  <a:srgbClr val="808080"/>
                </a:solidFill>
                <a:latin typeface="Arial" panose="020B0604020202020204" pitchFamily="34" charset="0"/>
              </a:rPr>
              <a:t>In personal life</a:t>
            </a:r>
            <a:r>
              <a:rPr lang="en-ZA" dirty="0">
                <a:solidFill>
                  <a:srgbClr val="808080"/>
                </a:solidFill>
                <a:latin typeface="Arial" panose="020B0604020202020204" pitchFamily="34" charset="0"/>
              </a:rPr>
              <a:t> - Family meetings, church groups, parent-teacher meetings, parties, telephoning, sports events, counselling sessions, romantic dates, etc.</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322719797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Speaker’s style and tone</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If you apply positive communication skills in all aspects of your life, the improvement in your interpersonal communications will become more successful.</a:t>
            </a:r>
          </a:p>
        </p:txBody>
      </p:sp>
    </p:spTree>
    <p:extLst>
      <p:ext uri="{BB962C8B-B14F-4D97-AF65-F5344CB8AC3E}">
        <p14:creationId xmlns:p14="http://schemas.microsoft.com/office/powerpoint/2010/main" val="3011385597"/>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Style</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The way you speak should be appropriate for the context in which you are speaking and the audience to whom you are speaking. This means that your topic, choice of words and tone need to suit each of these aspects.</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Avoid ‘ taboo’ topics – these are topics that are unacceptable, forbidden or banned in certain situations or cultures and that would cause offense if mentioned in the incorrect context.</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9148493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22</a:t>
            </a:fld>
            <a:endParaRPr lang="en-ZA" dirty="0"/>
          </a:p>
        </p:txBody>
      </p:sp>
      <p:sp>
        <p:nvSpPr>
          <p:cNvPr id="5" name="Content Placeholder 4"/>
          <p:cNvSpPr>
            <a:spLocks noGrp="1"/>
          </p:cNvSpPr>
          <p:nvPr>
            <p:ph sz="quarter" idx="1"/>
          </p:nvPr>
        </p:nvSpPr>
        <p:spPr/>
        <p:txBody>
          <a:bodyPr/>
          <a:lstStyle/>
          <a:p>
            <a:r>
              <a:rPr lang="en-ZA" b="1" dirty="0"/>
              <a:t>Additional Notes:</a:t>
            </a:r>
          </a:p>
          <a:p>
            <a:endParaRPr lang="en-ZA" b="1" dirty="0"/>
          </a:p>
          <a:p>
            <a:pPr marL="800100" lvl="1" indent="-342900" algn="just">
              <a:buClr>
                <a:schemeClr val="accent4">
                  <a:lumMod val="75000"/>
                </a:schemeClr>
              </a:buClr>
            </a:pPr>
            <a:r>
              <a:rPr lang="en-ZA" dirty="0"/>
              <a:t>Assessor will maintain telephonic and electronic contact until sufficient evidence has been submitted.  </a:t>
            </a:r>
            <a:endParaRPr lang="en-US" dirty="0"/>
          </a:p>
          <a:p>
            <a:pPr marL="800100" lvl="1" indent="-342900" algn="just">
              <a:buClr>
                <a:schemeClr val="accent4">
                  <a:lumMod val="75000"/>
                </a:schemeClr>
              </a:buClr>
            </a:pPr>
            <a:r>
              <a:rPr lang="en-ZA" dirty="0"/>
              <a:t>Additional evidence may be submitted after  initial submission.</a:t>
            </a:r>
            <a:endParaRPr lang="en-US" dirty="0"/>
          </a:p>
          <a:p>
            <a:pPr marL="800100" lvl="1" indent="-342900" algn="just">
              <a:buClr>
                <a:schemeClr val="accent4">
                  <a:lumMod val="75000"/>
                </a:schemeClr>
              </a:buClr>
            </a:pPr>
            <a:r>
              <a:rPr lang="en-ZA" dirty="0"/>
              <a:t>If you have a problem which might affect the outcome of assessment(s) you should notify the assessor.  Where practicable such needs will be accommodated. (special needs)</a:t>
            </a:r>
            <a:endParaRPr lang="en-US" dirty="0"/>
          </a:p>
          <a:p>
            <a:endParaRPr lang="en-ZA" dirty="0"/>
          </a:p>
        </p:txBody>
      </p:sp>
    </p:spTree>
    <p:extLst>
      <p:ext uri="{BB962C8B-B14F-4D97-AF65-F5344CB8AC3E}">
        <p14:creationId xmlns:p14="http://schemas.microsoft.com/office/powerpoint/2010/main" val="3780638561"/>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Style</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If the presentation is a formal business presentation, the tone should be a formal one. If it is a talk at a society or book club it can take on a more informal tone. </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A speaker must try to avoid a monotonous tone of voice. Try to vary the tone and allow the audience to interact with you or ask questions. This will keep the audience interested. </a:t>
            </a:r>
          </a:p>
        </p:txBody>
      </p:sp>
    </p:spTree>
    <p:extLst>
      <p:ext uri="{BB962C8B-B14F-4D97-AF65-F5344CB8AC3E}">
        <p14:creationId xmlns:p14="http://schemas.microsoft.com/office/powerpoint/2010/main" val="3646606441"/>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Non-verbal cues and body language</a:t>
            </a:r>
          </a:p>
        </p:txBody>
      </p:sp>
      <p:sp>
        <p:nvSpPr>
          <p:cNvPr id="3" name="Text Placeholder 2"/>
          <p:cNvSpPr>
            <a:spLocks noGrp="1"/>
          </p:cNvSpPr>
          <p:nvPr>
            <p:ph type="body" idx="1"/>
          </p:nvPr>
        </p:nvSpPr>
        <p:spPr/>
        <p:txBody>
          <a:bodyPr>
            <a:normAutofit fontScale="85000" lnSpcReduction="10000"/>
          </a:bodyPr>
          <a:lstStyle/>
          <a:p>
            <a:r>
              <a:rPr lang="en-ZA" b="0" i="0" u="none" strike="noStrike" baseline="0">
                <a:solidFill>
                  <a:srgbClr val="808080"/>
                </a:solidFill>
                <a:latin typeface="Arial" panose="020B0604020202020204" pitchFamily="34" charset="0"/>
              </a:rPr>
              <a:t>People in the workplace can convey a great deal of information without even speaking; this is called nonverbal communication. Nonverbal communication can convey just as much as written and verbal communication, and human beings read and react to these nonverbal signals in the workplace.</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Body language is nonverbal communication that involves body movement and gestures.</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There are hundreds of thousands of possible signs that can be communicated through body movements and gestures. In addition to those movements and gestures, the nonverbal cues given through facial expressions and eye contact, personal space, and touch also influence individual interactions in the workplace.</a:t>
            </a:r>
          </a:p>
          <a:p>
            <a:endParaRPr lang="en-GB" b="0" i="0" u="none" strike="noStrike" baseline="0">
              <a:solidFill>
                <a:srgbClr val="808080"/>
              </a:solidFill>
              <a:latin typeface="Arial" panose="020B0604020202020204" pitchFamily="34" charset="0"/>
            </a:endParaRP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512580342"/>
      </p:ext>
    </p:extLst>
  </p:cSld>
  <p:clrMapOvr>
    <a:masterClrMapping/>
  </p:clrMapOvr>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Non-verbal signals </a:t>
            </a:r>
          </a:p>
        </p:txBody>
      </p:sp>
      <p:sp>
        <p:nvSpPr>
          <p:cNvPr id="3" name="Text Placeholder 2"/>
          <p:cNvSpPr>
            <a:spLocks noGrp="1"/>
          </p:cNvSpPr>
          <p:nvPr>
            <p:ph type="body" idx="1"/>
          </p:nvPr>
        </p:nvSpPr>
        <p:spPr/>
        <p:txBody>
          <a:bodyPr>
            <a:normAutofit fontScale="92500" lnSpcReduction="20000"/>
          </a:bodyPr>
          <a:lstStyle/>
          <a:p>
            <a:r>
              <a:rPr lang="en-ZA" b="0" i="0" u="none" strike="noStrike" baseline="0" dirty="0">
                <a:solidFill>
                  <a:srgbClr val="808080"/>
                </a:solidFill>
                <a:latin typeface="Arial" panose="020B0604020202020204" pitchFamily="34" charset="0"/>
              </a:rPr>
              <a:t>When listening to others, individuals often convey messages nonverbally. Therefore, care should be taken to avoid the following:</a:t>
            </a:r>
          </a:p>
          <a:p>
            <a:r>
              <a:rPr lang="en-ZA" b="0" i="0" u="none" strike="noStrike" baseline="0" dirty="0">
                <a:solidFill>
                  <a:srgbClr val="808080"/>
                </a:solidFill>
                <a:latin typeface="Arial" panose="020B0604020202020204" pitchFamily="34" charset="0"/>
              </a:rPr>
              <a:t>Sitting or leaning back is a body movement that may convey disinterest in a speaker's words or disagreement with the speaker. Additionally, resting one's chin on his or her hand may convey boredom. Conversely, leaning forward slightly, raising eyebrows, and making eye contact indicates that one is receptive to the speaker.</a:t>
            </a:r>
          </a:p>
          <a:p>
            <a:r>
              <a:rPr lang="en-ZA" b="0" i="0" u="none" strike="noStrike" baseline="0" dirty="0">
                <a:solidFill>
                  <a:srgbClr val="808080"/>
                </a:solidFill>
                <a:latin typeface="Arial" panose="020B0604020202020204" pitchFamily="34" charset="0"/>
              </a:rPr>
              <a:t>Crossed arms often connote a defensive posture, which can indicate that a person is unhappy with the speaker, feels threatened by the speaker, or does not want to listen to the speaker.</a:t>
            </a:r>
          </a:p>
          <a:p>
            <a:r>
              <a:rPr lang="en-ZA" b="0" i="0" u="none" strike="noStrike" baseline="0" dirty="0">
                <a:solidFill>
                  <a:srgbClr val="808080"/>
                </a:solidFill>
                <a:latin typeface="Arial" panose="020B0604020202020204" pitchFamily="34" charset="0"/>
              </a:rPr>
              <a:t>Avoid actions such as fidgeting or playing with objects, may indicate that one is nervous around the speaker or disinterested in the speaker's message.</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2033398337"/>
      </p:ext>
    </p:extLst>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dirty="0"/>
              <a:t>How to deliver an effective presentation using non-verbal cues:</a:t>
            </a:r>
          </a:p>
        </p:txBody>
      </p:sp>
      <p:sp>
        <p:nvSpPr>
          <p:cNvPr id="3" name="Text Placeholder 2"/>
          <p:cNvSpPr>
            <a:spLocks noGrp="1"/>
          </p:cNvSpPr>
          <p:nvPr>
            <p:ph type="body" idx="1"/>
          </p:nvPr>
        </p:nvSpPr>
        <p:spPr/>
        <p:txBody>
          <a:bodyPr>
            <a:normAutofit lnSpcReduction="10000"/>
          </a:bodyPr>
          <a:lstStyle/>
          <a:p>
            <a:r>
              <a:rPr lang="en-ZA" dirty="0">
                <a:solidFill>
                  <a:srgbClr val="808080"/>
                </a:solidFill>
                <a:latin typeface="Arial" panose="020B0604020202020204" pitchFamily="34" charset="0"/>
              </a:rPr>
              <a:t>Be conscious of facial expressions.</a:t>
            </a:r>
          </a:p>
          <a:p>
            <a:r>
              <a:rPr lang="en-ZA" dirty="0">
                <a:solidFill>
                  <a:srgbClr val="808080"/>
                </a:solidFill>
                <a:latin typeface="Arial" panose="020B0604020202020204" pitchFamily="34" charset="0"/>
              </a:rPr>
              <a:t>Use them to show emotions. </a:t>
            </a:r>
          </a:p>
          <a:p>
            <a:r>
              <a:rPr lang="en-GB" dirty="0">
                <a:solidFill>
                  <a:srgbClr val="808080"/>
                </a:solidFill>
                <a:latin typeface="Arial" panose="020B0604020202020204" pitchFamily="34" charset="0"/>
              </a:rPr>
              <a:t>Smile if appropriate. </a:t>
            </a:r>
          </a:p>
          <a:p>
            <a:r>
              <a:rPr lang="en-GB" dirty="0">
                <a:solidFill>
                  <a:srgbClr val="808080"/>
                </a:solidFill>
                <a:latin typeface="Arial" panose="020B0604020202020204" pitchFamily="34" charset="0"/>
              </a:rPr>
              <a:t>Maintain eye contact: </a:t>
            </a:r>
          </a:p>
          <a:p>
            <a:r>
              <a:rPr lang="en-GB" dirty="0">
                <a:solidFill>
                  <a:srgbClr val="808080"/>
                </a:solidFill>
                <a:latin typeface="Arial" panose="020B0604020202020204" pitchFamily="34" charset="0"/>
              </a:rPr>
              <a:t>Look at the audience. </a:t>
            </a:r>
          </a:p>
          <a:p>
            <a:r>
              <a:rPr lang="en-ZA" dirty="0">
                <a:solidFill>
                  <a:srgbClr val="808080"/>
                </a:solidFill>
                <a:latin typeface="Arial" panose="020B0604020202020204" pitchFamily="34" charset="0"/>
              </a:rPr>
              <a:t>If speaking in a large room, mentally divide the audience into segments and try to look at each segment. </a:t>
            </a:r>
          </a:p>
          <a:p>
            <a:r>
              <a:rPr lang="en-ZA" dirty="0">
                <a:solidFill>
                  <a:srgbClr val="808080"/>
                </a:solidFill>
                <a:latin typeface="Arial" panose="020B0604020202020204" pitchFamily="34" charset="0"/>
              </a:rPr>
              <a:t>Check your visual aids, but don’t read them word-for-word. </a:t>
            </a:r>
          </a:p>
          <a:p>
            <a:r>
              <a:rPr lang="en-GB" dirty="0">
                <a:solidFill>
                  <a:srgbClr val="808080"/>
                </a:solidFill>
                <a:latin typeface="Arial" panose="020B0604020202020204" pitchFamily="34" charset="0"/>
              </a:rPr>
              <a:t>Use gestures.</a:t>
            </a:r>
          </a:p>
          <a:p>
            <a:r>
              <a:rPr lang="en-GB" dirty="0">
                <a:solidFill>
                  <a:srgbClr val="808080"/>
                </a:solidFill>
                <a:latin typeface="Arial" panose="020B0604020202020204" pitchFamily="34" charset="0"/>
              </a:rPr>
              <a:t>Avoid standing completely still.</a:t>
            </a:r>
          </a:p>
        </p:txBody>
      </p:sp>
    </p:spTree>
    <p:extLst>
      <p:ext uri="{BB962C8B-B14F-4D97-AF65-F5344CB8AC3E}">
        <p14:creationId xmlns:p14="http://schemas.microsoft.com/office/powerpoint/2010/main" val="2368158130"/>
      </p:ext>
    </p:extLst>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dirty="0"/>
              <a:t>How to deliver an effective presentation using non-verbal cues:</a:t>
            </a:r>
          </a:p>
        </p:txBody>
      </p:sp>
      <p:sp>
        <p:nvSpPr>
          <p:cNvPr id="3" name="Text Placeholder 2"/>
          <p:cNvSpPr>
            <a:spLocks noGrp="1"/>
          </p:cNvSpPr>
          <p:nvPr>
            <p:ph type="body" idx="1"/>
          </p:nvPr>
        </p:nvSpPr>
        <p:spPr/>
        <p:txBody>
          <a:bodyPr>
            <a:normAutofit fontScale="85000" lnSpcReduction="10000"/>
          </a:bodyPr>
          <a:lstStyle/>
          <a:p>
            <a:r>
              <a:rPr lang="en-GB" dirty="0">
                <a:solidFill>
                  <a:srgbClr val="808080"/>
                </a:solidFill>
                <a:latin typeface="Arial" panose="020B0604020202020204" pitchFamily="34" charset="0"/>
              </a:rPr>
              <a:t>Use natural hand motions. </a:t>
            </a:r>
          </a:p>
          <a:p>
            <a:r>
              <a:rPr lang="en-ZA" dirty="0">
                <a:solidFill>
                  <a:srgbClr val="808080"/>
                </a:solidFill>
                <a:latin typeface="Arial" panose="020B0604020202020204" pitchFamily="34" charset="0"/>
              </a:rPr>
              <a:t>Keep the outline on the podium; don’t flail your notes around. </a:t>
            </a:r>
          </a:p>
          <a:p>
            <a:r>
              <a:rPr lang="en-GB" dirty="0">
                <a:solidFill>
                  <a:srgbClr val="808080"/>
                </a:solidFill>
                <a:latin typeface="Arial" panose="020B0604020202020204" pitchFamily="34" charset="0"/>
              </a:rPr>
              <a:t>Be aware of posture. </a:t>
            </a:r>
          </a:p>
          <a:p>
            <a:r>
              <a:rPr lang="en-ZA" dirty="0">
                <a:solidFill>
                  <a:srgbClr val="808080"/>
                </a:solidFill>
                <a:latin typeface="Arial" panose="020B0604020202020204" pitchFamily="34" charset="0"/>
              </a:rPr>
              <a:t>Try to look natural and at ease. </a:t>
            </a:r>
          </a:p>
          <a:p>
            <a:r>
              <a:rPr lang="en-ZA" dirty="0">
                <a:solidFill>
                  <a:srgbClr val="808080"/>
                </a:solidFill>
                <a:latin typeface="Arial" panose="020B0604020202020204" pitchFamily="34" charset="0"/>
              </a:rPr>
              <a:t>Stand up straight, but not to the point of looking uncomfortable</a:t>
            </a:r>
          </a:p>
          <a:p>
            <a:r>
              <a:rPr lang="en-ZA" dirty="0">
                <a:solidFill>
                  <a:srgbClr val="808080"/>
                </a:solidFill>
                <a:latin typeface="Arial" panose="020B0604020202020204" pitchFamily="34" charset="0"/>
              </a:rPr>
              <a:t>Avoid slouching, it looks sloppy </a:t>
            </a:r>
          </a:p>
          <a:p>
            <a:r>
              <a:rPr lang="en-GB" dirty="0">
                <a:solidFill>
                  <a:srgbClr val="808080"/>
                </a:solidFill>
                <a:latin typeface="Arial" panose="020B0604020202020204" pitchFamily="34" charset="0"/>
              </a:rPr>
              <a:t>Don’t shuffle your feet </a:t>
            </a:r>
          </a:p>
          <a:p>
            <a:r>
              <a:rPr lang="en-ZA" dirty="0">
                <a:solidFill>
                  <a:srgbClr val="808080"/>
                </a:solidFill>
                <a:latin typeface="Arial" panose="020B0604020202020204" pitchFamily="34" charset="0"/>
              </a:rPr>
              <a:t>Don’t rock back and forth or side to side </a:t>
            </a:r>
          </a:p>
          <a:p>
            <a:r>
              <a:rPr lang="en-GB" dirty="0">
                <a:solidFill>
                  <a:srgbClr val="808080"/>
                </a:solidFill>
                <a:latin typeface="Arial" panose="020B0604020202020204" pitchFamily="34" charset="0"/>
              </a:rPr>
              <a:t>Dress to impress:</a:t>
            </a:r>
          </a:p>
          <a:p>
            <a:r>
              <a:rPr lang="en-ZA" dirty="0">
                <a:solidFill>
                  <a:srgbClr val="808080"/>
                </a:solidFill>
                <a:latin typeface="Arial" panose="020B0604020202020204" pitchFamily="34" charset="0"/>
              </a:rPr>
              <a:t>Consider the occasion, audience, and image you want to convey. </a:t>
            </a:r>
          </a:p>
          <a:p>
            <a:r>
              <a:rPr lang="en-GB" dirty="0">
                <a:solidFill>
                  <a:srgbClr val="808080"/>
                </a:solidFill>
                <a:latin typeface="Arial" panose="020B0604020202020204" pitchFamily="34" charset="0"/>
              </a:rPr>
              <a:t>Don’t look sloppy. </a:t>
            </a:r>
          </a:p>
          <a:p>
            <a:r>
              <a:rPr lang="en-ZA" dirty="0">
                <a:solidFill>
                  <a:srgbClr val="808080"/>
                </a:solidFill>
                <a:latin typeface="Arial" panose="020B0604020202020204" pitchFamily="34" charset="0"/>
              </a:rPr>
              <a:t>Wear something comfortable so you are not tugging at your clothing.</a:t>
            </a:r>
          </a:p>
        </p:txBody>
      </p:sp>
    </p:spTree>
    <p:extLst>
      <p:ext uri="{BB962C8B-B14F-4D97-AF65-F5344CB8AC3E}">
        <p14:creationId xmlns:p14="http://schemas.microsoft.com/office/powerpoint/2010/main" val="4100559409"/>
      </p:ext>
    </p:extLst>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Paralanguage</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Often considered part of nonverbal communication, paralanguage involves the sounds and pitch of speech during social interaction. Paralanguage affects many business functions, such as meetings, conference calls, and personal evaluations. Constantly speaking in a shrill voice, for instance, is more likely to provoke irritation and annoyance no matter what is said. Pauses in speech, or sounds such as “ah” and “um”, should be monitored and reduced to avoid causing boredom and lapses in attention.</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4028990397"/>
      </p:ext>
    </p:extLst>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Silence</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Silence can be an integral part of many social interactions. The silence between phrases, the silence when waiting for questions, and the silence before responding are all examples of how silence can affect communication. Many people interpret silences as signs of emotional states. Does a silence show hesitance, thoughtfulness, or ignorance? This depends on the situation and the speakers. Silence should be considered in all business communication.</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96489078"/>
      </p:ext>
    </p:extLst>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Effective gestures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A gesture is any physical movement that helps express an idea, opinion or emotion. Strive to punctuate your words with movement that is natural, lively, purposeful and spontaneous. Be genuinely yourself and let your motions match your message. Avoid common distracting mannerisms such as finger-pointing, fidgeting, scratching, tapping, playing with hair, wringing hands, and twisting a ring.</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239378246"/>
      </p:ext>
    </p:extLst>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Rhetorical devices</a:t>
            </a:r>
            <a:endParaRPr lang="en-US" b="0"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Pausing – pausing before you make an important point builds expectation of the point and helps the listener to focus on what you are going to say. Pausing after a point, allows your listener time to process the point that you have made and understand it before you move on to the next. </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When reading texts aloud, notice how the punctuation marks guide you as to where you should pause, this helps to make your reading more natural and to emphasise the correct words or groups of words to give meaning to what you are saying.</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894316532"/>
      </p:ext>
    </p:extLst>
  </p:cSld>
  <p:clrMapOvr>
    <a:masterClrMapping/>
  </p:clrMapOvr>
</p:sld>
</file>

<file path=ppt/slides/slide2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Rhetorical Questions</a:t>
            </a:r>
          </a:p>
        </p:txBody>
      </p:sp>
      <p:sp>
        <p:nvSpPr>
          <p:cNvPr id="3" name="Text Placeholder 2"/>
          <p:cNvSpPr>
            <a:spLocks noGrp="1"/>
          </p:cNvSpPr>
          <p:nvPr>
            <p:ph type="body" idx="1"/>
          </p:nvPr>
        </p:nvSpPr>
        <p:spPr/>
        <p:txBody>
          <a:bodyPr>
            <a:normAutofit fontScale="92500"/>
          </a:bodyPr>
          <a:lstStyle/>
          <a:p>
            <a:r>
              <a:rPr lang="en-ZA" b="0" i="0" u="none" strike="noStrike" baseline="0" dirty="0">
                <a:solidFill>
                  <a:srgbClr val="808080"/>
                </a:solidFill>
                <a:latin typeface="Arial" panose="020B0604020202020204" pitchFamily="34" charset="0"/>
              </a:rPr>
              <a:t>These are questions that you ask to get someone to think, but you do not expect an answer out loud. When you are talking to someone or an audience and you want them to pay attention and really think about what you are saying, a rhetorical question serves this purpose. </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When someone is giving a presentation on insurance services and asks the audience for example, “What would you do if you walked outside right now and your car was gone?” He /She does not expect everyone in the audience to say what their reaction would be, rather he/she is expecting them to focus on the fact that such a thing can happen to anyone at any time and to think about how prepared they are.</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450620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Appeals and Disputes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23</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sz="2600" b="1" dirty="0">
                <a:solidFill>
                  <a:srgbClr val="000066"/>
                </a:solidFill>
              </a:rPr>
              <a:t>Learner  has  right to appeal against: </a:t>
            </a:r>
            <a:r>
              <a:rPr lang="en-ZA" sz="2600" dirty="0">
                <a:solidFill>
                  <a:srgbClr val="000066"/>
                </a:solidFill>
              </a:rPr>
              <a:t> </a:t>
            </a:r>
          </a:p>
          <a:p>
            <a:pPr marL="0" lvl="0" indent="0">
              <a:spcBef>
                <a:spcPts val="0"/>
              </a:spcBef>
              <a:buClrTx/>
              <a:buSzTx/>
              <a:buNone/>
            </a:pPr>
            <a:endParaRPr lang="en-ZA" sz="2600" dirty="0">
              <a:solidFill>
                <a:srgbClr val="000066"/>
              </a:solidFill>
            </a:endParaRPr>
          </a:p>
          <a:p>
            <a:pPr marL="342900" lvl="0" indent="-342900" fontAlgn="base">
              <a:lnSpc>
                <a:spcPct val="150000"/>
              </a:lnSpc>
              <a:spcBef>
                <a:spcPts val="0"/>
              </a:spcBef>
              <a:buClrTx/>
              <a:buSzTx/>
            </a:pPr>
            <a:r>
              <a:rPr lang="en-ZA" b="1" dirty="0">
                <a:solidFill>
                  <a:srgbClr val="000066"/>
                </a:solidFill>
              </a:rPr>
              <a:t>Unfair</a:t>
            </a:r>
            <a:r>
              <a:rPr lang="en-ZA" dirty="0">
                <a:solidFill>
                  <a:srgbClr val="000066"/>
                </a:solidFill>
              </a:rPr>
              <a:t> assessment</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Invalid</a:t>
            </a:r>
            <a:r>
              <a:rPr lang="en-ZA" dirty="0">
                <a:solidFill>
                  <a:srgbClr val="000066"/>
                </a:solidFill>
              </a:rPr>
              <a:t> assessment</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Unreliable</a:t>
            </a:r>
            <a:r>
              <a:rPr lang="en-ZA" dirty="0">
                <a:solidFill>
                  <a:srgbClr val="000066"/>
                </a:solidFill>
              </a:rPr>
              <a:t> assessment </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Unethical</a:t>
            </a:r>
            <a:r>
              <a:rPr lang="en-ZA" dirty="0">
                <a:solidFill>
                  <a:srgbClr val="000066"/>
                </a:solidFill>
              </a:rPr>
              <a:t> practices </a:t>
            </a:r>
            <a:endParaRPr lang="en-US" dirty="0">
              <a:solidFill>
                <a:srgbClr val="000066"/>
              </a:solidFill>
            </a:endParaRPr>
          </a:p>
          <a:p>
            <a:pPr marL="342900" lvl="0" indent="-342900" fontAlgn="base">
              <a:lnSpc>
                <a:spcPct val="150000"/>
              </a:lnSpc>
              <a:spcBef>
                <a:spcPts val="0"/>
              </a:spcBef>
              <a:buClrTx/>
              <a:buSzTx/>
            </a:pPr>
            <a:r>
              <a:rPr lang="en-ZA" b="1" dirty="0">
                <a:solidFill>
                  <a:srgbClr val="000066"/>
                </a:solidFill>
              </a:rPr>
              <a:t>Inadequate expertise </a:t>
            </a:r>
            <a:r>
              <a:rPr lang="en-ZA" dirty="0">
                <a:solidFill>
                  <a:srgbClr val="000066"/>
                </a:solidFill>
              </a:rPr>
              <a:t>and experience of the assessor   </a:t>
            </a:r>
            <a:endParaRPr lang="en-US" dirty="0">
              <a:solidFill>
                <a:srgbClr val="000066"/>
              </a:solidFill>
            </a:endParaRPr>
          </a:p>
          <a:p>
            <a:endParaRPr lang="en-ZA" dirty="0"/>
          </a:p>
        </p:txBody>
      </p:sp>
      <p:sp>
        <p:nvSpPr>
          <p:cNvPr id="6" name="TextBox 5"/>
          <p:cNvSpPr txBox="1"/>
          <p:nvPr/>
        </p:nvSpPr>
        <p:spPr>
          <a:xfrm>
            <a:off x="580728" y="5281454"/>
            <a:ext cx="7992888" cy="523220"/>
          </a:xfrm>
          <a:prstGeom prst="rect">
            <a:avLst/>
          </a:prstGeom>
          <a:noFill/>
          <a:ln>
            <a:noFill/>
          </a:ln>
          <a:effectLst/>
          <a:scene3d>
            <a:camera prst="orthographicFront">
              <a:rot lat="0" lon="0" rev="0"/>
            </a:camera>
            <a:lightRig rig="glow" dir="t">
              <a:rot lat="0" lon="0" rev="4800000"/>
            </a:lightRig>
          </a:scene3d>
          <a:sp3d prstMaterial="matte">
            <a:bevelT w="127000" h="63500"/>
          </a:sp3d>
        </p:spPr>
        <p:txBody>
          <a:bodyPr wrap="square" rtlCol="0">
            <a:spAutoFit/>
          </a:bodyPr>
          <a:lstStyle/>
          <a:p>
            <a:pPr algn="ctr"/>
            <a:r>
              <a:rPr lang="en-ZA" sz="2800" b="1" dirty="0">
                <a:solidFill>
                  <a:schemeClr val="bg2"/>
                </a:solidFill>
                <a:latin typeface="Calibri" panose="020F0502020204030204" pitchFamily="34" charset="0"/>
              </a:rPr>
              <a:t>Appeals have to be submitted in writing to ENJO. </a:t>
            </a:r>
          </a:p>
        </p:txBody>
      </p:sp>
    </p:spTree>
    <p:extLst>
      <p:ext uri="{BB962C8B-B14F-4D97-AF65-F5344CB8AC3E}">
        <p14:creationId xmlns:p14="http://schemas.microsoft.com/office/powerpoint/2010/main" val="142214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Introduction</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Once you have delivered a presentation, it is a good idea to evaluate the response you receive with regards to the presentation. Was it positive? Or was it negative? What if you feel the responses were inappropriate? What if you were confronted by opposing views? How do you put your own position forward in such a way that you demonstrate confidence but at the same time sensitivity to the other person? When communication breaks down, your approach is key. Let us look at these issues now.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84172629"/>
      </p:ext>
    </p:extLst>
  </p:cSld>
  <p:clrMapOvr>
    <a:masterClrMapping/>
  </p:clrMapOvr>
</p:sld>
</file>

<file path=ppt/slides/slide2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Responses to spoken texts</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Just as you need to analyse your target audience when writing something that someone is going to read, you also need to consider your audience when speaking.</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Things to consider about your audience:</a:t>
            </a:r>
          </a:p>
          <a:p>
            <a:r>
              <a:rPr lang="en-ZA" b="0" i="0" u="none" strike="noStrike" baseline="0" dirty="0">
                <a:solidFill>
                  <a:srgbClr val="808080"/>
                </a:solidFill>
                <a:latin typeface="Arial" panose="020B0604020202020204" pitchFamily="34" charset="0"/>
              </a:rPr>
              <a:t>Size: how many people are you speaking to?</a:t>
            </a:r>
          </a:p>
          <a:p>
            <a:r>
              <a:rPr lang="en-ZA" b="0" i="0" u="none" strike="noStrike" baseline="0" dirty="0">
                <a:solidFill>
                  <a:srgbClr val="808080"/>
                </a:solidFill>
                <a:latin typeface="Arial" panose="020B0604020202020204" pitchFamily="34" charset="0"/>
              </a:rPr>
              <a:t>Age: what is their average age?</a:t>
            </a:r>
          </a:p>
          <a:p>
            <a:r>
              <a:rPr lang="en-ZA" b="0" i="0" u="none" strike="noStrike" baseline="0" dirty="0">
                <a:solidFill>
                  <a:srgbClr val="808080"/>
                </a:solidFill>
                <a:latin typeface="Arial" panose="020B0604020202020204" pitchFamily="34" charset="0"/>
              </a:rPr>
              <a:t>Education: What is their level of education?</a:t>
            </a:r>
          </a:p>
          <a:p>
            <a:r>
              <a:rPr lang="en-ZA" b="0" i="0" u="none" strike="noStrike" baseline="0" dirty="0">
                <a:solidFill>
                  <a:srgbClr val="808080"/>
                </a:solidFill>
                <a:latin typeface="Arial" panose="020B0604020202020204" pitchFamily="34" charset="0"/>
              </a:rPr>
              <a:t>Knowledge: how much do they already know about the topic you are discussing?</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4080570652"/>
      </p:ext>
    </p:extLst>
  </p:cSld>
  <p:clrMapOvr>
    <a:masterClrMapping/>
  </p:clrMapOvr>
</p:sld>
</file>

<file path=ppt/slides/slide2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Responses to spoken texts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Occupation: what kind of work do they do/ what industry are they in and at what level?</a:t>
            </a:r>
          </a:p>
          <a:p>
            <a:r>
              <a:rPr lang="en-ZA" dirty="0">
                <a:solidFill>
                  <a:srgbClr val="808080"/>
                </a:solidFill>
                <a:latin typeface="Arial" panose="020B0604020202020204" pitchFamily="34" charset="0"/>
              </a:rPr>
              <a:t>Social background: what language do they speak? What is their cultural background and are they rich or poor?</a:t>
            </a:r>
          </a:p>
          <a:p>
            <a:r>
              <a:rPr lang="en-ZA" dirty="0">
                <a:solidFill>
                  <a:srgbClr val="808080"/>
                </a:solidFill>
                <a:latin typeface="Arial" panose="020B0604020202020204" pitchFamily="34" charset="0"/>
              </a:rPr>
              <a:t>Religion: what religion do they practise?</a:t>
            </a:r>
          </a:p>
          <a:p>
            <a:r>
              <a:rPr lang="en-ZA" dirty="0">
                <a:solidFill>
                  <a:srgbClr val="808080"/>
                </a:solidFill>
                <a:latin typeface="Arial" panose="020B0604020202020204" pitchFamily="34" charset="0"/>
              </a:rPr>
              <a:t>Gender: are they males or females?</a:t>
            </a:r>
          </a:p>
        </p:txBody>
      </p:sp>
    </p:spTree>
    <p:extLst>
      <p:ext uri="{BB962C8B-B14F-4D97-AF65-F5344CB8AC3E}">
        <p14:creationId xmlns:p14="http://schemas.microsoft.com/office/powerpoint/2010/main" val="992951393"/>
      </p:ext>
    </p:extLst>
  </p:cSld>
  <p:clrMapOvr>
    <a:masterClrMapping/>
  </p:clrMapOvr>
</p:sld>
</file>

<file path=ppt/slides/slide2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Responses to spoken texts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When we take all of these things into consideration, we realise that being a good communicator means that you need to choose not only the correct words, but you need to think very carefully about how you say those words. Remember that when your audience can see you, they are not only listening to what you are saying but they are also reading your ‘body language’ – this is the way that you hold your body and the gestures and facial expressions that you make (this is known as non-verbal communication).</a:t>
            </a:r>
          </a:p>
          <a:p>
            <a:endParaRPr lang="en-GB" dirty="0">
              <a:solidFill>
                <a:srgbClr val="808080"/>
              </a:solidFill>
              <a:latin typeface="Arial" panose="020B0604020202020204" pitchFamily="34" charset="0"/>
            </a:endParaRP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2576252004"/>
      </p:ext>
    </p:extLst>
  </p:cSld>
  <p:clrMapOvr>
    <a:masterClrMapping/>
  </p:clrMapOvr>
</p:sld>
</file>

<file path=ppt/slides/slide2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Responses to spoken texts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A good communicator also needs to be a good listener. People respond to what they hear in different ways based on the factors we mentioned above and on the following factors:</a:t>
            </a:r>
          </a:p>
          <a:p>
            <a:r>
              <a:rPr lang="en-GB" dirty="0">
                <a:solidFill>
                  <a:srgbClr val="808080"/>
                </a:solidFill>
                <a:latin typeface="Arial" panose="020B0604020202020204" pitchFamily="34" charset="0"/>
              </a:rPr>
              <a:t>Pronunciation </a:t>
            </a:r>
          </a:p>
          <a:p>
            <a:r>
              <a:rPr lang="en-GB" dirty="0">
                <a:solidFill>
                  <a:srgbClr val="808080"/>
                </a:solidFill>
                <a:latin typeface="Arial" panose="020B0604020202020204" pitchFamily="34" charset="0"/>
              </a:rPr>
              <a:t>Pitch</a:t>
            </a:r>
          </a:p>
          <a:p>
            <a:r>
              <a:rPr lang="en-GB" dirty="0">
                <a:solidFill>
                  <a:srgbClr val="808080"/>
                </a:solidFill>
                <a:latin typeface="Arial" panose="020B0604020202020204" pitchFamily="34" charset="0"/>
              </a:rPr>
              <a:t>Pace</a:t>
            </a:r>
          </a:p>
          <a:p>
            <a:r>
              <a:rPr lang="en-GB" dirty="0">
                <a:solidFill>
                  <a:srgbClr val="808080"/>
                </a:solidFill>
                <a:latin typeface="Arial" panose="020B0604020202020204" pitchFamily="34" charset="0"/>
              </a:rPr>
              <a:t>Volume</a:t>
            </a:r>
          </a:p>
        </p:txBody>
      </p:sp>
    </p:spTree>
    <p:extLst>
      <p:ext uri="{BB962C8B-B14F-4D97-AF65-F5344CB8AC3E}">
        <p14:creationId xmlns:p14="http://schemas.microsoft.com/office/powerpoint/2010/main" val="1776513492"/>
      </p:ext>
    </p:extLst>
  </p:cSld>
  <p:clrMapOvr>
    <a:masterClrMapping/>
  </p:clrMapOvr>
</p:sld>
</file>

<file path=ppt/slides/slide2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Responses to spoken texts</a:t>
            </a:r>
          </a:p>
        </p:txBody>
      </p:sp>
      <p:sp>
        <p:nvSpPr>
          <p:cNvPr id="3" name="Text Placeholder 2"/>
          <p:cNvSpPr>
            <a:spLocks noGrp="1"/>
          </p:cNvSpPr>
          <p:nvPr>
            <p:ph type="body" idx="1"/>
          </p:nvPr>
        </p:nvSpPr>
        <p:spPr/>
        <p:txBody>
          <a:bodyPr>
            <a:normAutofit fontScale="85000" lnSpcReduction="10000"/>
          </a:bodyPr>
          <a:lstStyle/>
          <a:p>
            <a:r>
              <a:rPr lang="en-ZA" dirty="0">
                <a:solidFill>
                  <a:srgbClr val="808080"/>
                </a:solidFill>
                <a:latin typeface="Arial" panose="020B0604020202020204" pitchFamily="34" charset="0"/>
              </a:rPr>
              <a:t>These have both practical and psychological effects. Obviously if someone cannot pronounce the words correctly, you will not be able to understand them, also, if they are speaking too loudly or too softly, you will not be able to hear them, while someone who speaks too fast cannot be understood and someone who speaks too slowly is difficult to understand.</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On the other hand, when someone has a particular accent and pronounces words differently, you may have preconceived ideas about his culture, background or intelligence. If someone speaks too loudly, you may think they are being aggressive by shouting at you, or if they speak too softly, you may think that they are unsure of what they are saying, are nervous, or that they are hiding something. When someone speaks too fast or too slowly, you might think they are very nervous or unprepared.</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4187226705"/>
      </p:ext>
    </p:extLst>
  </p:cSld>
  <p:clrMapOvr>
    <a:masterClrMapping/>
  </p:clrMapOvr>
</p:sld>
</file>

<file path=ppt/slides/slide2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Responses to spoken texts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When we are nervous, our voices take on a higher pitch and sometimes we speak quickly to ‘get it over and done with’. Someone who speaks slowly in a monotone, appears to be bored and uninterested in what s/he is saying.</a:t>
            </a:r>
          </a:p>
        </p:txBody>
      </p:sp>
    </p:spTree>
    <p:extLst>
      <p:ext uri="{BB962C8B-B14F-4D97-AF65-F5344CB8AC3E}">
        <p14:creationId xmlns:p14="http://schemas.microsoft.com/office/powerpoint/2010/main" val="2777516246"/>
      </p:ext>
    </p:extLst>
  </p:cSld>
  <p:clrMapOvr>
    <a:masterClrMapping/>
  </p:clrMapOvr>
</p:sld>
</file>

<file path=ppt/slides/slide2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Putting your own position forward</a:t>
            </a:r>
          </a:p>
        </p:txBody>
      </p:sp>
      <p:sp>
        <p:nvSpPr>
          <p:cNvPr id="3" name="Text Placeholder 2"/>
          <p:cNvSpPr>
            <a:spLocks noGrp="1"/>
          </p:cNvSpPr>
          <p:nvPr>
            <p:ph type="body" idx="1"/>
          </p:nvPr>
        </p:nvSpPr>
        <p:spPr/>
        <p:txBody>
          <a:bodyPr>
            <a:normAutofit fontScale="77500" lnSpcReduction="20000"/>
          </a:bodyPr>
          <a:lstStyle/>
          <a:p>
            <a:r>
              <a:rPr lang="en-ZA" b="0" i="0" u="none" strike="noStrike" baseline="0" dirty="0">
                <a:solidFill>
                  <a:srgbClr val="808080"/>
                </a:solidFill>
                <a:latin typeface="Arial" panose="020B0604020202020204" pitchFamily="34" charset="0"/>
              </a:rPr>
              <a:t>People have very different views about things. So how do you respond to opposing views? The best way to put your own position forward confidently and appropriately is by being prepared. Whether you are speaking to one person or a group of people, if you are well-prepared, know your topic, know what you want to say and how you are going to say it, you will be able to do so successfully.</a:t>
            </a:r>
          </a:p>
          <a:p>
            <a:endParaRPr lang="en-GB" b="0" i="0" u="none" strike="noStrike" baseline="0" dirty="0">
              <a:solidFill>
                <a:srgbClr val="808080"/>
              </a:solidFill>
              <a:latin typeface="Arial" panose="020B0604020202020204" pitchFamily="34" charset="0"/>
            </a:endParaRPr>
          </a:p>
          <a:p>
            <a:r>
              <a:rPr lang="en-GB" b="0" i="0" u="none" strike="noStrike" baseline="0" dirty="0">
                <a:solidFill>
                  <a:srgbClr val="808080"/>
                </a:solidFill>
                <a:latin typeface="Arial" panose="020B0604020202020204" pitchFamily="34" charset="0"/>
              </a:rPr>
              <a:t>Tips on overcoming nervousness</a:t>
            </a:r>
          </a:p>
          <a:p>
            <a:r>
              <a:rPr lang="en-GB" b="0" i="0" u="none" strike="noStrike" baseline="0" dirty="0">
                <a:solidFill>
                  <a:srgbClr val="808080"/>
                </a:solidFill>
                <a:latin typeface="Arial" panose="020B0604020202020204" pitchFamily="34" charset="0"/>
              </a:rPr>
              <a:t>Be yourself.</a:t>
            </a:r>
          </a:p>
          <a:p>
            <a:r>
              <a:rPr lang="en-GB" b="0" i="0" u="none" strike="noStrike" baseline="0" dirty="0">
                <a:solidFill>
                  <a:srgbClr val="808080"/>
                </a:solidFill>
                <a:latin typeface="Arial" panose="020B0604020202020204" pitchFamily="34" charset="0"/>
              </a:rPr>
              <a:t>Be prepared and practise.</a:t>
            </a:r>
          </a:p>
          <a:p>
            <a:r>
              <a:rPr lang="en-ZA" b="0" i="0" u="none" strike="noStrike" baseline="0" dirty="0">
                <a:solidFill>
                  <a:srgbClr val="808080"/>
                </a:solidFill>
                <a:latin typeface="Arial" panose="020B0604020202020204" pitchFamily="34" charset="0"/>
              </a:rPr>
              <a:t>Think positively – believe in yourself and the message that you want to communicate.</a:t>
            </a:r>
          </a:p>
          <a:p>
            <a:r>
              <a:rPr lang="en-ZA" b="0" i="0" u="none" strike="noStrike" baseline="0" dirty="0">
                <a:solidFill>
                  <a:srgbClr val="808080"/>
                </a:solidFill>
                <a:latin typeface="Arial" panose="020B0604020202020204" pitchFamily="34" charset="0"/>
              </a:rPr>
              <a:t>Dress suitably and stand or sit with the correct posture – when you look good you will automatically feel good.</a:t>
            </a:r>
          </a:p>
          <a:p>
            <a:r>
              <a:rPr lang="en-ZA" b="0" i="0" u="none" strike="noStrike" baseline="0" dirty="0">
                <a:solidFill>
                  <a:srgbClr val="808080"/>
                </a:solidFill>
                <a:latin typeface="Arial" panose="020B0604020202020204" pitchFamily="34" charset="0"/>
              </a:rPr>
              <a:t>Control your Breathing (Practise breathing deeply and slowly because one of the main signs of nervousness is our breathing which will affect the way we feel and our voices.)</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253247994"/>
      </p:ext>
    </p:extLst>
  </p:cSld>
  <p:clrMapOvr>
    <a:masterClrMapping/>
  </p:clrMapOvr>
</p:sld>
</file>

<file path=ppt/slides/slide2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Putting your own position forward</a:t>
            </a:r>
          </a:p>
        </p:txBody>
      </p:sp>
      <p:sp>
        <p:nvSpPr>
          <p:cNvPr id="3" name="Text Placeholder 2"/>
          <p:cNvSpPr>
            <a:spLocks noGrp="1"/>
          </p:cNvSpPr>
          <p:nvPr>
            <p:ph type="body" idx="1"/>
          </p:nvPr>
        </p:nvSpPr>
        <p:spPr/>
        <p:txBody>
          <a:bodyPr>
            <a:normAutofit fontScale="70000" lnSpcReduction="20000"/>
          </a:bodyPr>
          <a:lstStyle/>
          <a:p>
            <a:r>
              <a:rPr lang="en-ZA" dirty="0">
                <a:solidFill>
                  <a:srgbClr val="808080"/>
                </a:solidFill>
                <a:latin typeface="Arial" panose="020B0604020202020204" pitchFamily="34" charset="0"/>
              </a:rPr>
              <a:t>In order to win arguments and convince others of your views, you must understand the basic components of logic, psychology, and effective communication. Make sure you understand not only your own position, but the opposing position as well. This will allow you to anticipate objections and respond more effectively.</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First state your position. Try to back it up with fact or evidence of where you formed your opinion from.</a:t>
            </a:r>
          </a:p>
          <a:p>
            <a:r>
              <a:rPr lang="en-ZA" dirty="0">
                <a:solidFill>
                  <a:srgbClr val="808080"/>
                </a:solidFill>
                <a:latin typeface="Arial" panose="020B0604020202020204" pitchFamily="34" charset="0"/>
              </a:rPr>
              <a:t>In most cases, your opponent will respond to your position by objecting to one or more of your reasons you have given to support your position. </a:t>
            </a:r>
          </a:p>
          <a:p>
            <a:r>
              <a:rPr lang="en-ZA" dirty="0">
                <a:solidFill>
                  <a:srgbClr val="808080"/>
                </a:solidFill>
                <a:latin typeface="Arial" panose="020B0604020202020204" pitchFamily="34" charset="0"/>
              </a:rPr>
              <a:t>Use logic and evidence to show your opponent why his or her objections do not work. You can refute objections in two ways: </a:t>
            </a:r>
          </a:p>
          <a:p>
            <a:r>
              <a:rPr lang="en-ZA" dirty="0">
                <a:solidFill>
                  <a:srgbClr val="808080"/>
                </a:solidFill>
                <a:latin typeface="Arial" panose="020B0604020202020204" pitchFamily="34" charset="0"/>
              </a:rPr>
              <a:t>Showing that the evidence does not support them</a:t>
            </a:r>
          </a:p>
          <a:p>
            <a:r>
              <a:rPr lang="en-ZA" dirty="0">
                <a:solidFill>
                  <a:srgbClr val="808080"/>
                </a:solidFill>
                <a:latin typeface="Arial" panose="020B0604020202020204" pitchFamily="34" charset="0"/>
              </a:rPr>
              <a:t>Exposing a logical flaw in the premise of the objection.</a:t>
            </a:r>
          </a:p>
          <a:p>
            <a:r>
              <a:rPr lang="en-ZA" dirty="0">
                <a:solidFill>
                  <a:srgbClr val="808080"/>
                </a:solidFill>
                <a:latin typeface="Arial" panose="020B0604020202020204" pitchFamily="34" charset="0"/>
              </a:rPr>
              <a:t>For example, to refute the idea that refined white bread is healthy because it is processed, you might state that a study showed rats fed a diet of white bread alone all died. This would be an </a:t>
            </a:r>
            <a:r>
              <a:rPr lang="en-ZA" b="1" dirty="0">
                <a:solidFill>
                  <a:srgbClr val="808080"/>
                </a:solidFill>
                <a:latin typeface="Arial" panose="020B0604020202020204" pitchFamily="34" charset="0"/>
              </a:rPr>
              <a:t>evidence-based</a:t>
            </a:r>
            <a:r>
              <a:rPr lang="en-ZA" dirty="0">
                <a:solidFill>
                  <a:srgbClr val="808080"/>
                </a:solidFill>
                <a:latin typeface="Arial" panose="020B0604020202020204" pitchFamily="34" charset="0"/>
              </a:rPr>
              <a:t> response.</a:t>
            </a:r>
          </a:p>
        </p:txBody>
      </p:sp>
    </p:spTree>
    <p:extLst>
      <p:ext uri="{BB962C8B-B14F-4D97-AF65-F5344CB8AC3E}">
        <p14:creationId xmlns:p14="http://schemas.microsoft.com/office/powerpoint/2010/main" val="2570325509"/>
      </p:ext>
    </p:extLst>
  </p:cSld>
  <p:clrMapOvr>
    <a:masterClrMapping/>
  </p:clrMapOvr>
</p:sld>
</file>

<file path=ppt/slides/slide2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Putting your own position forward</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Or, you might state that "The fact that white bread is processed does not mean it is healthy. There is no established link between highly processed food and better health, so your objection does not follow from your premises." This would be a </a:t>
            </a:r>
            <a:r>
              <a:rPr lang="en-ZA" b="1" dirty="0">
                <a:solidFill>
                  <a:srgbClr val="808080"/>
                </a:solidFill>
                <a:latin typeface="Arial" panose="020B0604020202020204" pitchFamily="34" charset="0"/>
              </a:rPr>
              <a:t>logic-based</a:t>
            </a:r>
            <a:r>
              <a:rPr lang="en-ZA" dirty="0">
                <a:solidFill>
                  <a:srgbClr val="808080"/>
                </a:solidFill>
                <a:latin typeface="Arial" panose="020B0604020202020204" pitchFamily="34" charset="0"/>
              </a:rPr>
              <a:t> response.</a:t>
            </a:r>
          </a:p>
          <a:p>
            <a:r>
              <a:rPr lang="en-ZA" dirty="0">
                <a:solidFill>
                  <a:srgbClr val="808080"/>
                </a:solidFill>
                <a:latin typeface="Arial" panose="020B0604020202020204" pitchFamily="34" charset="0"/>
              </a:rPr>
              <a:t>Build on your opponent's objections. If possible, don't stop at refuting them - turn them around and use them against your opponent's position.</a:t>
            </a:r>
          </a:p>
        </p:txBody>
      </p:sp>
    </p:spTree>
    <p:extLst>
      <p:ext uri="{BB962C8B-B14F-4D97-AF65-F5344CB8AC3E}">
        <p14:creationId xmlns:p14="http://schemas.microsoft.com/office/powerpoint/2010/main" val="35062934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Section 1</a:t>
            </a:r>
          </a:p>
        </p:txBody>
      </p:sp>
      <p:sp>
        <p:nvSpPr>
          <p:cNvPr id="3" name="Text Placeholder 2"/>
          <p:cNvSpPr>
            <a:spLocks noGrp="1"/>
          </p:cNvSpPr>
          <p:nvPr>
            <p:ph type="body" idx="1"/>
          </p:nvPr>
        </p:nvSpPr>
        <p:spPr/>
        <p:txBody>
          <a:bodyPr>
            <a:normAutofit/>
          </a:bodyPr>
          <a:lstStyle/>
          <a:p>
            <a:r>
              <a:rPr lang="en-ZA" dirty="0"/>
              <a:t>Portfolio of Evidence</a:t>
            </a:r>
          </a:p>
          <a:p>
            <a:r>
              <a:rPr lang="en-ZA" dirty="0"/>
              <a:t>Section 1 – Administrative Detail</a:t>
            </a:r>
          </a:p>
          <a:p>
            <a:endParaRPr lang="en-ZA" dirty="0"/>
          </a:p>
        </p:txBody>
      </p:sp>
      <p:sp>
        <p:nvSpPr>
          <p:cNvPr id="5" name="Slide Number Placeholder 4"/>
          <p:cNvSpPr>
            <a:spLocks noGrp="1"/>
          </p:cNvSpPr>
          <p:nvPr>
            <p:ph type="sldNum" sz="quarter" idx="12"/>
          </p:nvPr>
        </p:nvSpPr>
        <p:spPr/>
        <p:txBody>
          <a:bodyPr/>
          <a:lstStyle/>
          <a:p>
            <a:fld id="{4980778A-6F9D-4141-8080-B8192EADCD40}" type="slidenum">
              <a:rPr lang="en-ZA" smtClean="0"/>
              <a:pPr/>
              <a:t>24</a:t>
            </a:fld>
            <a:endParaRPr lang="en-ZA"/>
          </a:p>
        </p:txBody>
      </p:sp>
    </p:spTree>
    <p:extLst>
      <p:ext uri="{BB962C8B-B14F-4D97-AF65-F5344CB8AC3E}">
        <p14:creationId xmlns:p14="http://schemas.microsoft.com/office/powerpoint/2010/main" val="3198909496"/>
      </p:ext>
    </p:extLst>
  </p:cSld>
  <p:clrMapOvr>
    <a:masterClrMapping/>
  </p:clrMapOvr>
</p:sld>
</file>

<file path=ppt/slides/slide2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Putting your own position forward</a:t>
            </a:r>
          </a:p>
        </p:txBody>
      </p:sp>
      <p:sp>
        <p:nvSpPr>
          <p:cNvPr id="3" name="Text Placeholder 2"/>
          <p:cNvSpPr>
            <a:spLocks noGrp="1"/>
          </p:cNvSpPr>
          <p:nvPr>
            <p:ph type="body" idx="1"/>
          </p:nvPr>
        </p:nvSpPr>
        <p:spPr/>
        <p:txBody>
          <a:bodyPr>
            <a:normAutofit fontScale="92500" lnSpcReduction="20000"/>
          </a:bodyPr>
          <a:lstStyle/>
          <a:p>
            <a:r>
              <a:rPr lang="en-ZA" dirty="0">
                <a:solidFill>
                  <a:srgbClr val="808080"/>
                </a:solidFill>
                <a:latin typeface="Arial" panose="020B0604020202020204" pitchFamily="34" charset="0"/>
              </a:rPr>
              <a:t>Attempt to resolve each point before moving ahead to the next issue. If there are unresolved points about which you and your opponent cannot agree, it will be difficult to accomplish anything productive, because the unresolved points will continue to come up over and over again. Ultimately, this will lead to a situation where there is no choice but to "agree to disagree," which is usually not an ideal outcome.</a:t>
            </a:r>
          </a:p>
          <a:p>
            <a:r>
              <a:rPr lang="en-ZA" dirty="0">
                <a:solidFill>
                  <a:srgbClr val="808080"/>
                </a:solidFill>
                <a:latin typeface="Arial" panose="020B0604020202020204" pitchFamily="34" charset="0"/>
              </a:rPr>
              <a:t>Remain calm, rational, and reasonable at all times. You may feel that your opponent is totally failing to understand your position, but if you become too agitated, you opponent will take this as a sign of weakness and conclude that he has you on the ropes. Rather than helping to convince your opponent, shouting or insulting remarks will only serve to make him more confident in his position. Emotional behaviour is no substitute for rational arguments.</a:t>
            </a:r>
          </a:p>
        </p:txBody>
      </p:sp>
    </p:spTree>
    <p:extLst>
      <p:ext uri="{BB962C8B-B14F-4D97-AF65-F5344CB8AC3E}">
        <p14:creationId xmlns:p14="http://schemas.microsoft.com/office/powerpoint/2010/main" val="2147595919"/>
      </p:ext>
    </p:extLst>
  </p:cSld>
  <p:clrMapOvr>
    <a:masterClrMapping/>
  </p:clrMapOvr>
</p:sld>
</file>

<file path=ppt/slides/slide2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Putting your own position forward</a:t>
            </a:r>
          </a:p>
        </p:txBody>
      </p:sp>
      <p:sp>
        <p:nvSpPr>
          <p:cNvPr id="3" name="Text Placeholder 2"/>
          <p:cNvSpPr>
            <a:spLocks noGrp="1"/>
          </p:cNvSpPr>
          <p:nvPr>
            <p:ph type="body" idx="1"/>
          </p:nvPr>
        </p:nvSpPr>
        <p:spPr/>
        <p:txBody>
          <a:bodyPr>
            <a:normAutofit lnSpcReduction="10000"/>
          </a:bodyPr>
          <a:lstStyle/>
          <a:p>
            <a:r>
              <a:rPr lang="en-ZA" dirty="0">
                <a:solidFill>
                  <a:srgbClr val="808080"/>
                </a:solidFill>
                <a:latin typeface="Arial" panose="020B0604020202020204" pitchFamily="34" charset="0"/>
              </a:rPr>
              <a:t>Have patience. As long as both you and your opponent are debating in a reasonable manner, be willing to spend some time explaining your position and your position.</a:t>
            </a:r>
          </a:p>
          <a:p>
            <a:r>
              <a:rPr lang="en-ZA" dirty="0">
                <a:solidFill>
                  <a:srgbClr val="808080"/>
                </a:solidFill>
                <a:latin typeface="Arial" panose="020B0604020202020204" pitchFamily="34" charset="0"/>
              </a:rPr>
              <a:t>Use effective speech and grammar. You don't need to pretend you are a university professor, but if you want to be effective and convincing, you should use decent English. Don't try to use big words in order to sound more intelligent, because most people can see through such an act. On the other hand, don't be afraid to use the right word for the task. If a big word is called for, use it. Most importantly, try to speak (or write) clearly and confidently. Make your point using no more and no fewer words than you need.</a:t>
            </a:r>
          </a:p>
        </p:txBody>
      </p:sp>
    </p:spTree>
    <p:extLst>
      <p:ext uri="{BB962C8B-B14F-4D97-AF65-F5344CB8AC3E}">
        <p14:creationId xmlns:p14="http://schemas.microsoft.com/office/powerpoint/2010/main" val="1097661465"/>
      </p:ext>
    </p:extLst>
  </p:cSld>
  <p:clrMapOvr>
    <a:masterClrMapping/>
  </p:clrMapOvr>
</p:sld>
</file>

<file path=ppt/slides/slide2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Putting your own position forward</a:t>
            </a:r>
          </a:p>
        </p:txBody>
      </p:sp>
      <p:sp>
        <p:nvSpPr>
          <p:cNvPr id="3" name="Text Placeholder 2"/>
          <p:cNvSpPr>
            <a:spLocks noGrp="1"/>
          </p:cNvSpPr>
          <p:nvPr>
            <p:ph type="body" idx="1"/>
          </p:nvPr>
        </p:nvSpPr>
        <p:spPr/>
        <p:txBody>
          <a:bodyPr>
            <a:normAutofit fontScale="92500" lnSpcReduction="20000"/>
          </a:bodyPr>
          <a:lstStyle/>
          <a:p>
            <a:r>
              <a:rPr lang="en-ZA" dirty="0">
                <a:solidFill>
                  <a:srgbClr val="808080"/>
                </a:solidFill>
                <a:latin typeface="Arial" panose="020B0604020202020204" pitchFamily="34" charset="0"/>
              </a:rPr>
              <a:t>Ask questions. Most people assume that the person with the most knowledge of a topic will win in a debate. This, however, is not true. If you are able to ask questions you can easily even any playing field.</a:t>
            </a:r>
          </a:p>
          <a:p>
            <a:r>
              <a:rPr lang="en-ZA" dirty="0">
                <a:solidFill>
                  <a:srgbClr val="808080"/>
                </a:solidFill>
                <a:latin typeface="Arial" panose="020B0604020202020204" pitchFamily="34" charset="0"/>
              </a:rPr>
              <a:t>Be willing to lose. A skilled debater understands that sometimes, the other person's arguments will simply be stronger than one's own. If you find yourself cornered and unable to refute an opponent's points, be honest and reasonable enough to concede defeat. Do not become stubbornly determined to keep objecting even after you have been proven wrong.</a:t>
            </a:r>
          </a:p>
          <a:p>
            <a:r>
              <a:rPr lang="en-ZA" dirty="0">
                <a:solidFill>
                  <a:srgbClr val="808080"/>
                </a:solidFill>
                <a:latin typeface="Arial" panose="020B0604020202020204" pitchFamily="34" charset="0"/>
              </a:rPr>
              <a:t>Don't take too much pride in being right (or winning the debate). It makes it harder for your adversary to admit to being wrong which, in an informal clash of opinions, should be your primary goal.</a:t>
            </a:r>
          </a:p>
        </p:txBody>
      </p:sp>
    </p:spTree>
    <p:extLst>
      <p:ext uri="{BB962C8B-B14F-4D97-AF65-F5344CB8AC3E}">
        <p14:creationId xmlns:p14="http://schemas.microsoft.com/office/powerpoint/2010/main" val="3985076891"/>
      </p:ext>
    </p:extLst>
  </p:cSld>
  <p:clrMapOvr>
    <a:masterClrMapping/>
  </p:clrMapOvr>
</p:sld>
</file>

<file path=ppt/slides/slide2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Tempo</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This is the pace at which you speak – fast or slow. People who are nervous tend to speak fast, if that is the case; make the effort to slow down. Vary the pace at which you speak to suit what you are saying and to emphasise certain points. Pause between ideas so that the person listening to you has time to process what you are saying.</a:t>
            </a:r>
          </a:p>
          <a:p>
            <a:endParaRPr lang="en-GB" b="0" i="0" u="none" strike="noStrike" baseline="0">
              <a:solidFill>
                <a:srgbClr val="808080"/>
              </a:solidFill>
              <a:latin typeface="Arial" panose="020B0604020202020204" pitchFamily="34" charset="0"/>
            </a:endParaRPr>
          </a:p>
          <a:p>
            <a:endParaRPr lang="en-GB" altLang="zh-CN" b="0" i="0" u="none" strike="noStrike" baseline="0">
              <a:solidFill>
                <a:srgbClr val="808080"/>
              </a:solidFill>
              <a:latin typeface="Times New Roman" panose="02020603050405020304" pitchFamily="18" charset="0"/>
            </a:endParaRPr>
          </a:p>
        </p:txBody>
      </p:sp>
    </p:spTree>
    <p:extLst>
      <p:ext uri="{BB962C8B-B14F-4D97-AF65-F5344CB8AC3E}">
        <p14:creationId xmlns:p14="http://schemas.microsoft.com/office/powerpoint/2010/main" val="2654231642"/>
      </p:ext>
    </p:extLst>
  </p:cSld>
  <p:clrMapOvr>
    <a:masterClrMapping/>
  </p:clrMapOvr>
</p:sld>
</file>

<file path=ppt/slides/slide2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Pitch</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A high pitched voice sounds nervous and in a woman appears girlish. For someone to be attracted to what you are saying and to take you more seriously it is usually better to lower your pitch – most people find this easier on the ear.</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603483631"/>
      </p:ext>
    </p:extLst>
  </p:cSld>
  <p:clrMapOvr>
    <a:masterClrMapping/>
  </p:clrMapOvr>
</p:sld>
</file>

<file path=ppt/slides/slide2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Volume</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Think about the medium that you are using and the audience. If you are speaking over the telephone, remember that modern technology is excellent – you do not need to shout over the telephone even though you may be speaking to someone in another country. However, if there is a lot of background noise, raise your voice to cover that. If you are speaking in a large room to a group of people, you will need to raise the volume of your voice as well.</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78886940"/>
      </p:ext>
    </p:extLst>
  </p:cSld>
  <p:clrMapOvr>
    <a:masterClrMapping/>
  </p:clrMapOvr>
</p:sld>
</file>

<file path=ppt/slides/slide2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Quality</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The quality of what you say is reflected in your tone of voice. It should be appropriate to your message, so someone who is speaking about a serious matter, such as death, will use a solemn tone that will not offend the audience. Speaking to an older person also needs a tone that indicates a certain amount of respect.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523150617"/>
      </p:ext>
    </p:extLst>
  </p:cSld>
  <p:clrMapOvr>
    <a:masterClrMapping/>
  </p:clrMapOvr>
</p:sld>
</file>

<file path=ppt/slides/slide2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Register</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We have discussed this before. </a:t>
            </a:r>
          </a:p>
          <a:p>
            <a:r>
              <a:rPr lang="en-ZA" b="0" i="0" u="none" strike="noStrike" baseline="0" dirty="0">
                <a:solidFill>
                  <a:srgbClr val="808080"/>
                </a:solidFill>
                <a:latin typeface="Arial" panose="020B0604020202020204" pitchFamily="34" charset="0"/>
              </a:rPr>
              <a:t>This involves the level of difficulty of the language that you use – the words and the structures.  </a:t>
            </a:r>
          </a:p>
          <a:p>
            <a:r>
              <a:rPr lang="en-ZA" b="0" i="0" u="none" strike="noStrike" baseline="0" dirty="0">
                <a:solidFill>
                  <a:srgbClr val="808080"/>
                </a:solidFill>
                <a:latin typeface="Arial" panose="020B0604020202020204" pitchFamily="34" charset="0"/>
              </a:rPr>
              <a:t>We adapt our register all the time to sound formal, informal or casual. </a:t>
            </a:r>
          </a:p>
          <a:p>
            <a:r>
              <a:rPr lang="en-ZA" b="0" i="0" u="none" strike="noStrike" baseline="0" dirty="0">
                <a:solidFill>
                  <a:srgbClr val="808080"/>
                </a:solidFill>
                <a:latin typeface="Arial" panose="020B0604020202020204" pitchFamily="34" charset="0"/>
              </a:rPr>
              <a:t>The way that we talk to a client is different to the way that we talk to our grandparents, is different to the way that we talk to our best friends. </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3203004749"/>
      </p:ext>
    </p:extLst>
  </p:cSld>
  <p:clrMapOvr>
    <a:masterClrMapping/>
  </p:clrMapOvr>
</p:sld>
</file>

<file path=ppt/slides/slide2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Register</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You should adapt your register to suit your audience, for example, you would not give information to young children using complex business terminology and detailed explanations. On the other hand, you would not talk to adults as though you were speaking to young children. If you are aware of your target audience, your register will be appropriate and suitable. </a:t>
            </a:r>
          </a:p>
          <a:p>
            <a:r>
              <a:rPr lang="en-ZA" dirty="0">
                <a:solidFill>
                  <a:srgbClr val="808080"/>
                </a:solidFill>
                <a:latin typeface="Arial" panose="020B0604020202020204" pitchFamily="34" charset="0"/>
              </a:rPr>
              <a:t>Never ‘talk down’ to adults even if they are not as sophisticated or educated as one would expect.</a:t>
            </a:r>
          </a:p>
        </p:txBody>
      </p:sp>
    </p:spTree>
    <p:extLst>
      <p:ext uri="{BB962C8B-B14F-4D97-AF65-F5344CB8AC3E}">
        <p14:creationId xmlns:p14="http://schemas.microsoft.com/office/powerpoint/2010/main" val="272879552"/>
      </p:ext>
    </p:extLst>
  </p:cSld>
  <p:clrMapOvr>
    <a:masterClrMapping/>
  </p:clrMapOvr>
</p:sld>
</file>

<file path=ppt/slides/slide2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1" i="1" u="none" strike="noStrike" baseline="0">
                <a:latin typeface="Calibri" panose="020F0502020204030204" pitchFamily="34" charset="0"/>
              </a:rPr>
              <a:t>What does “pedantic language” mean?</a:t>
            </a:r>
          </a:p>
        </p:txBody>
      </p:sp>
      <p:sp>
        <p:nvSpPr>
          <p:cNvPr id="3" name="Text Placeholder 2"/>
          <p:cNvSpPr>
            <a:spLocks noGrp="1"/>
          </p:cNvSpPr>
          <p:nvPr>
            <p:ph type="body" idx="1"/>
          </p:nvPr>
        </p:nvSpPr>
        <p:spPr/>
        <p:txBody>
          <a:bodyPr>
            <a:normAutofit fontScale="92500" lnSpcReduction="10000"/>
          </a:bodyPr>
          <a:lstStyle/>
          <a:p>
            <a:r>
              <a:rPr lang="en-ZA" b="1" i="1" u="none" strike="noStrike" baseline="0" dirty="0">
                <a:latin typeface="Calibri" panose="020F0502020204030204" pitchFamily="34" charset="0"/>
              </a:rPr>
              <a:t>When a person makes a big deal of showing off his or her knowledge, that person can be referred to as pedantic. Pedantic people will often correct small unimportant errors, and can be annoying to those around them. Pedantic can also mean dull or excessively precise.  </a:t>
            </a:r>
            <a:r>
              <a:rPr lang="en-ZA" b="1" i="1" u="none" strike="noStrike" baseline="0" dirty="0">
                <a:latin typeface="Arial" panose="020B0604020202020204" pitchFamily="34" charset="0"/>
              </a:rPr>
              <a:t>	</a:t>
            </a:r>
          </a:p>
          <a:p>
            <a:r>
              <a:rPr lang="en-ZA" b="0" i="0" u="none" strike="noStrike" baseline="0" dirty="0">
                <a:solidFill>
                  <a:srgbClr val="808080"/>
                </a:solidFill>
                <a:latin typeface="Arial" panose="020B0604020202020204" pitchFamily="34" charset="0"/>
              </a:rPr>
              <a:t>Always use language that is grammatically correct and that portrays a professional image to fit the business context. Therefore, avoid slang, jargon or colloquialisms in business texts. When speaking to someone, do not speak to them as though they are stupid – remember that ‘ignorance’ and ‘stupidity’ do not mean the same thing – someone who is ignorant of certain information, simply means that he/she does not have knowledge of that information yet, it does not mean that he/she is incapable of understanding it.</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33000433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Section 1 - 2 Administrative Detail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25</a:t>
            </a:fld>
            <a:endParaRPr lang="en-ZA" dirty="0"/>
          </a:p>
        </p:txBody>
      </p:sp>
      <p:sp>
        <p:nvSpPr>
          <p:cNvPr id="5" name="Content Placeholder 4"/>
          <p:cNvSpPr>
            <a:spLocks noGrp="1"/>
          </p:cNvSpPr>
          <p:nvPr>
            <p:ph sz="quarter" idx="1"/>
          </p:nvPr>
        </p:nvSpPr>
        <p:spPr/>
        <p:txBody>
          <a:bodyPr/>
          <a:lstStyle/>
          <a:p>
            <a:r>
              <a:rPr lang="en-ZA" dirty="0"/>
              <a:t>Learner Information</a:t>
            </a:r>
          </a:p>
          <a:p>
            <a:r>
              <a:rPr lang="en-ZA" dirty="0"/>
              <a:t>ID</a:t>
            </a:r>
          </a:p>
          <a:p>
            <a:r>
              <a:rPr lang="en-ZA" dirty="0"/>
              <a:t>CV</a:t>
            </a:r>
          </a:p>
          <a:p>
            <a:r>
              <a:rPr lang="en-ZA" dirty="0"/>
              <a:t>Qualifications</a:t>
            </a:r>
          </a:p>
          <a:p>
            <a:r>
              <a:rPr lang="en-ZA" dirty="0"/>
              <a:t>Special Instructions</a:t>
            </a:r>
          </a:p>
          <a:p>
            <a:r>
              <a:rPr lang="en-ZA" dirty="0"/>
              <a:t>Declaration of Authenticity</a:t>
            </a:r>
          </a:p>
          <a:p>
            <a:r>
              <a:rPr lang="en-ZA" dirty="0"/>
              <a:t>Unit Standard </a:t>
            </a:r>
          </a:p>
          <a:p>
            <a:r>
              <a:rPr lang="en-ZA" dirty="0"/>
              <a:t>Sign all required documents</a:t>
            </a:r>
          </a:p>
          <a:p>
            <a:endParaRPr lang="en-ZA" dirty="0"/>
          </a:p>
        </p:txBody>
      </p:sp>
      <p:pic>
        <p:nvPicPr>
          <p:cNvPr id="6" name="Picture 2" descr="C:\Users\Nortje\Pictures\Business LR (1)\shutterstock_111179960 LR.jpg"/>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351" b="98246" l="0" r="97059">
                        <a14:foregroundMark x1="34118" y1="10526" x2="46471" y2="12982"/>
                        <a14:backgroundMark x1="47647" y1="13684" x2="47647" y2="35088"/>
                      </a14:backgroundRemoval>
                    </a14:imgEffect>
                  </a14:imgLayer>
                </a14:imgProps>
              </a:ext>
              <a:ext uri="{28A0092B-C50C-407E-A947-70E740481C1C}">
                <a14:useLocalDpi xmlns:a14="http://schemas.microsoft.com/office/drawing/2010/main" val="0"/>
              </a:ext>
            </a:extLst>
          </a:blip>
          <a:srcRect/>
          <a:stretch>
            <a:fillRect/>
          </a:stretch>
        </p:blipFill>
        <p:spPr bwMode="auto">
          <a:xfrm>
            <a:off x="4894866" y="1829193"/>
            <a:ext cx="3505872" cy="29387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3025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1" i="1" u="none" strike="noStrike" baseline="0">
                <a:latin typeface="Calibri" panose="020F0502020204030204" pitchFamily="34" charset="0"/>
              </a:rPr>
              <a:t>What does “pedantic language” mean?</a:t>
            </a:r>
          </a:p>
        </p:txBody>
      </p:sp>
      <p:sp>
        <p:nvSpPr>
          <p:cNvPr id="3" name="Text Placeholder 2"/>
          <p:cNvSpPr>
            <a:spLocks noGrp="1"/>
          </p:cNvSpPr>
          <p:nvPr>
            <p:ph type="body" idx="1"/>
          </p:nvPr>
        </p:nvSpPr>
        <p:spPr/>
        <p:txBody>
          <a:bodyPr>
            <a:normAutofit fontScale="85000" lnSpcReduction="20000"/>
          </a:bodyPr>
          <a:lstStyle/>
          <a:p>
            <a:r>
              <a:rPr lang="en-ZA" dirty="0">
                <a:solidFill>
                  <a:srgbClr val="808080"/>
                </a:solidFill>
                <a:latin typeface="Arial" panose="020B0604020202020204" pitchFamily="34" charset="0"/>
              </a:rPr>
              <a:t>Also, when communicating with someone who speaks a different language, be careful not to assume that he/she is stupid because he/she cannot speak English. It is common to speak to someone of a different background using the same assumed accent they would use. This should be avoided. </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When speaking in English to people who speak English as a second or foreign language, follow these useful guidelines:</a:t>
            </a:r>
          </a:p>
          <a:p>
            <a:r>
              <a:rPr lang="en-ZA" dirty="0">
                <a:solidFill>
                  <a:srgbClr val="808080"/>
                </a:solidFill>
                <a:latin typeface="Arial" panose="020B0604020202020204" pitchFamily="34" charset="0"/>
              </a:rPr>
              <a:t>Try to eliminate noise – pronounce words clearly, stop and pause at distinct points of punctuation, and make one point at a time. Slow down your speech, but not to a point where it sounds unnatural and monotonous.</a:t>
            </a:r>
          </a:p>
          <a:p>
            <a:r>
              <a:rPr lang="en-ZA" dirty="0">
                <a:solidFill>
                  <a:srgbClr val="808080"/>
                </a:solidFill>
                <a:latin typeface="Arial" panose="020B0604020202020204" pitchFamily="34" charset="0"/>
              </a:rPr>
              <a:t>Look for feedback from your listener – notice if the person looks confused and remember that nods and smiles do not necessarily mean that the person understands you, he/she may just be being polite.</a:t>
            </a:r>
          </a:p>
        </p:txBody>
      </p:sp>
    </p:spTree>
    <p:extLst>
      <p:ext uri="{BB962C8B-B14F-4D97-AF65-F5344CB8AC3E}">
        <p14:creationId xmlns:p14="http://schemas.microsoft.com/office/powerpoint/2010/main" val="3595553000"/>
      </p:ext>
    </p:extLst>
  </p:cSld>
  <p:clrMapOvr>
    <a:masterClrMapping/>
  </p:clrMapOvr>
</p:sld>
</file>

<file path=ppt/slides/slide2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1" i="1" u="none" strike="noStrike" baseline="0">
                <a:latin typeface="Calibri" panose="020F0502020204030204" pitchFamily="34" charset="0"/>
              </a:rPr>
              <a:t>What does “pedantic language” mean?</a:t>
            </a:r>
          </a:p>
        </p:txBody>
      </p:sp>
      <p:sp>
        <p:nvSpPr>
          <p:cNvPr id="3" name="Text Placeholder 2"/>
          <p:cNvSpPr>
            <a:spLocks noGrp="1"/>
          </p:cNvSpPr>
          <p:nvPr>
            <p:ph type="body" idx="1"/>
          </p:nvPr>
        </p:nvSpPr>
        <p:spPr/>
        <p:txBody>
          <a:bodyPr>
            <a:normAutofit fontScale="92500" lnSpcReduction="20000"/>
          </a:bodyPr>
          <a:lstStyle/>
          <a:p>
            <a:r>
              <a:rPr lang="en-ZA" dirty="0">
                <a:solidFill>
                  <a:srgbClr val="808080"/>
                </a:solidFill>
                <a:latin typeface="Arial" panose="020B0604020202020204" pitchFamily="34" charset="0"/>
              </a:rPr>
              <a:t>Rephrase your sentences if necessary – if the person does not understand you, be patient and use simpler words – do not just repeat the same sentence in a louder voice.</a:t>
            </a:r>
          </a:p>
          <a:p>
            <a:r>
              <a:rPr lang="en-ZA" dirty="0">
                <a:solidFill>
                  <a:srgbClr val="808080"/>
                </a:solidFill>
                <a:latin typeface="Arial" panose="020B0604020202020204" pitchFamily="34" charset="0"/>
              </a:rPr>
              <a:t>Do not talk down to the person – Do not over pronounce your words, or ask questions like, “Is this too difficult for you?”, rather ask, “Am I speaking too fast for you?”. Remember, it is not the other person’s fault that he/she cannot speak English.</a:t>
            </a:r>
          </a:p>
          <a:p>
            <a:r>
              <a:rPr lang="en-ZA" dirty="0">
                <a:solidFill>
                  <a:srgbClr val="808080"/>
                </a:solidFill>
                <a:latin typeface="Arial" panose="020B0604020202020204" pitchFamily="34" charset="0"/>
              </a:rPr>
              <a:t>Use language that is objective and accurate – Avoid language that might offend people from other cultures, or might appear to be over dramatic, not genuine, or too familiar such as: “Fantastic, </a:t>
            </a:r>
            <a:r>
              <a:rPr lang="en-ZA" dirty="0" err="1">
                <a:solidFill>
                  <a:srgbClr val="808080"/>
                </a:solidFill>
                <a:latin typeface="Arial" panose="020B0604020202020204" pitchFamily="34" charset="0"/>
              </a:rPr>
              <a:t>Gogo</a:t>
            </a:r>
            <a:r>
              <a:rPr lang="en-ZA" dirty="0">
                <a:solidFill>
                  <a:srgbClr val="808080"/>
                </a:solidFill>
                <a:latin typeface="Arial" panose="020B0604020202020204" pitchFamily="34" charset="0"/>
              </a:rPr>
              <a:t>. That’s an excellent answer.”</a:t>
            </a:r>
          </a:p>
          <a:p>
            <a:r>
              <a:rPr lang="en-ZA" dirty="0">
                <a:solidFill>
                  <a:srgbClr val="808080"/>
                </a:solidFill>
                <a:latin typeface="Arial" panose="020B0604020202020204" pitchFamily="34" charset="0"/>
              </a:rPr>
              <a:t>Let other people finish what they have to say – avoid interrupting the other person, even if he/she is struggling to speak English and express him/herself – show respect by letting the person finish and then perhaps clarifying the point.</a:t>
            </a:r>
          </a:p>
        </p:txBody>
      </p:sp>
    </p:spTree>
    <p:extLst>
      <p:ext uri="{BB962C8B-B14F-4D97-AF65-F5344CB8AC3E}">
        <p14:creationId xmlns:p14="http://schemas.microsoft.com/office/powerpoint/2010/main" val="1953119944"/>
      </p:ext>
    </p:extLst>
  </p:cSld>
  <p:clrMapOvr>
    <a:masterClrMapping/>
  </p:clrMapOvr>
</p:sld>
</file>

<file path=ppt/slides/slide2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Aggressive language versus polite ways of speaking</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Business language should never be aggressive or rude – there are times when you need to be straightforward and direct, but do not cross the line and be impolite and unprofessional.</a:t>
            </a:r>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Polite language costs nothing and yet it can gain so much for the person who uses it.</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ZA" b="1" i="1" u="none" strike="noStrike" baseline="0" dirty="0">
              <a:latin typeface="Arial" panose="020B0604020202020204" pitchFamily="34" charset="0"/>
            </a:endParaRPr>
          </a:p>
        </p:txBody>
      </p:sp>
    </p:spTree>
    <p:extLst>
      <p:ext uri="{BB962C8B-B14F-4D97-AF65-F5344CB8AC3E}">
        <p14:creationId xmlns:p14="http://schemas.microsoft.com/office/powerpoint/2010/main" val="2538271722"/>
      </p:ext>
    </p:extLst>
  </p:cSld>
  <p:clrMapOvr>
    <a:masterClrMapping/>
  </p:clrMapOvr>
</p:sld>
</file>

<file path=ppt/slides/slide2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Aggressive language versus polite ways of speaking</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In summary - tips for handling conflicting situations in oral communication</a:t>
            </a:r>
          </a:p>
          <a:p>
            <a:r>
              <a:rPr lang="en-ZA" dirty="0">
                <a:solidFill>
                  <a:srgbClr val="808080"/>
                </a:solidFill>
                <a:latin typeface="Arial" panose="020B0604020202020204" pitchFamily="34" charset="0"/>
              </a:rPr>
              <a:t>Stay calm – remember that although you do not have control over another person’s response, you have control over your own. Nobody can make you lose your temper except yourself.</a:t>
            </a:r>
          </a:p>
          <a:p>
            <a:r>
              <a:rPr lang="en-ZA" dirty="0">
                <a:solidFill>
                  <a:srgbClr val="808080"/>
                </a:solidFill>
                <a:latin typeface="Arial" panose="020B0604020202020204" pitchFamily="34" charset="0"/>
              </a:rPr>
              <a:t>Be assertive rather than aggressive.</a:t>
            </a:r>
          </a:p>
          <a:p>
            <a:r>
              <a:rPr lang="en-ZA" dirty="0">
                <a:solidFill>
                  <a:srgbClr val="808080"/>
                </a:solidFill>
                <a:latin typeface="Arial" panose="020B0604020202020204" pitchFamily="34" charset="0"/>
              </a:rPr>
              <a:t>Use inclusive rather than exclusive personal pronouns– ‘I / we’ rather than ‘they/them/ you’.</a:t>
            </a:r>
          </a:p>
        </p:txBody>
      </p:sp>
    </p:spTree>
    <p:extLst>
      <p:ext uri="{BB962C8B-B14F-4D97-AF65-F5344CB8AC3E}">
        <p14:creationId xmlns:p14="http://schemas.microsoft.com/office/powerpoint/2010/main" val="1584248218"/>
      </p:ext>
    </p:extLst>
  </p:cSld>
  <p:clrMapOvr>
    <a:masterClrMapping/>
  </p:clrMapOvr>
</p:sld>
</file>

<file path=ppt/slides/slide2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Aggressive language versus polite ways of speaking</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State your points clearly and logically without becoming emotional, stick to the facts.</a:t>
            </a:r>
          </a:p>
          <a:p>
            <a:r>
              <a:rPr lang="en-ZA" dirty="0">
                <a:solidFill>
                  <a:srgbClr val="808080"/>
                </a:solidFill>
                <a:latin typeface="Arial" panose="020B0604020202020204" pitchFamily="34" charset="0"/>
              </a:rPr>
              <a:t>Do not use repetition to labour a point unnecessarily.</a:t>
            </a:r>
          </a:p>
          <a:p>
            <a:r>
              <a:rPr lang="en-ZA" dirty="0">
                <a:solidFill>
                  <a:srgbClr val="808080"/>
                </a:solidFill>
                <a:latin typeface="Arial" panose="020B0604020202020204" pitchFamily="34" charset="0"/>
              </a:rPr>
              <a:t>Do not use rhetorical questions incorrectly such as in a whining and accusing way, for example, “What made you do a thing like that?” Use an analogy or illustration that the person can easily relate to so that he/she can see that you understand his/her point of view. Try to be empathetic.</a:t>
            </a:r>
          </a:p>
        </p:txBody>
      </p:sp>
    </p:spTree>
    <p:extLst>
      <p:ext uri="{BB962C8B-B14F-4D97-AF65-F5344CB8AC3E}">
        <p14:creationId xmlns:p14="http://schemas.microsoft.com/office/powerpoint/2010/main" val="1661603144"/>
      </p:ext>
    </p:extLst>
  </p:cSld>
  <p:clrMapOvr>
    <a:masterClrMapping/>
  </p:clrMapOvr>
</p:sld>
</file>

<file path=ppt/slides/slide2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Aggressive language versus polite ways of speaking</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Do not interrupt and try to listen more than you speak – remember that ‘empty vessels make the most sound’.</a:t>
            </a:r>
          </a:p>
          <a:p>
            <a:r>
              <a:rPr lang="en-ZA" dirty="0">
                <a:solidFill>
                  <a:srgbClr val="808080"/>
                </a:solidFill>
                <a:latin typeface="Arial" panose="020B0604020202020204" pitchFamily="34" charset="0"/>
              </a:rPr>
              <a:t>Show that you are really listening by giving the other person feedback by means of a nod of your head, or a pertinent question.</a:t>
            </a:r>
          </a:p>
          <a:p>
            <a:r>
              <a:rPr lang="en-ZA" dirty="0">
                <a:solidFill>
                  <a:srgbClr val="808080"/>
                </a:solidFill>
                <a:latin typeface="Arial" panose="020B0604020202020204" pitchFamily="34" charset="0"/>
              </a:rPr>
              <a:t>Be careful not to give negative non-verbal signals in your body language by folding your arms, turning away from the person or avoiding eye-contact.</a:t>
            </a:r>
          </a:p>
        </p:txBody>
      </p:sp>
    </p:spTree>
    <p:extLst>
      <p:ext uri="{BB962C8B-B14F-4D97-AF65-F5344CB8AC3E}">
        <p14:creationId xmlns:p14="http://schemas.microsoft.com/office/powerpoint/2010/main" val="1944723962"/>
      </p:ext>
    </p:extLst>
  </p:cSld>
  <p:clrMapOvr>
    <a:masterClrMapping/>
  </p:clrMapOvr>
</p:sld>
</file>

<file path=ppt/slides/slide2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Aggressive language versus polite ways of speaking</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Show that you understand his/her position by saying something like, “So, what you’re saying is...”, and then summarise what he/she has said. </a:t>
            </a:r>
          </a:p>
          <a:p>
            <a:r>
              <a:rPr lang="en-ZA" dirty="0">
                <a:solidFill>
                  <a:srgbClr val="808080"/>
                </a:solidFill>
                <a:latin typeface="Arial" panose="020B0604020202020204" pitchFamily="34" charset="0"/>
              </a:rPr>
              <a:t>Acknowledge the other person’s viewpoint and agree to disagree – be tolerant and do not try to force your opinion on someone else. In John van de </a:t>
            </a:r>
            <a:r>
              <a:rPr lang="en-ZA" dirty="0" err="1">
                <a:solidFill>
                  <a:srgbClr val="808080"/>
                </a:solidFill>
                <a:latin typeface="Arial" panose="020B0604020202020204" pitchFamily="34" charset="0"/>
              </a:rPr>
              <a:t>Ruit’s</a:t>
            </a:r>
            <a:r>
              <a:rPr lang="en-ZA" dirty="0">
                <a:solidFill>
                  <a:srgbClr val="808080"/>
                </a:solidFill>
                <a:latin typeface="Arial" panose="020B0604020202020204" pitchFamily="34" charset="0"/>
              </a:rPr>
              <a:t> book, Spud, one of the characters makes the point that, ‘the greatest gift that God has given to man is the gift of choice’ – we are all free to choose our own opinions.</a:t>
            </a:r>
          </a:p>
        </p:txBody>
      </p:sp>
    </p:spTree>
    <p:extLst>
      <p:ext uri="{BB962C8B-B14F-4D97-AF65-F5344CB8AC3E}">
        <p14:creationId xmlns:p14="http://schemas.microsoft.com/office/powerpoint/2010/main" val="2338984208"/>
      </p:ext>
    </p:extLst>
  </p:cSld>
  <p:clrMapOvr>
    <a:masterClrMapping/>
  </p:clrMapOvr>
</p:sld>
</file>

<file path=ppt/slides/slide2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Aggressive language versus polite ways of speaking</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Show that you understand his/her position by saying something like, “So, what you’re saying is...”, and then summarise what he/she has said. </a:t>
            </a:r>
          </a:p>
          <a:p>
            <a:r>
              <a:rPr lang="en-ZA" dirty="0">
                <a:solidFill>
                  <a:srgbClr val="808080"/>
                </a:solidFill>
                <a:latin typeface="Arial" panose="020B0604020202020204" pitchFamily="34" charset="0"/>
              </a:rPr>
              <a:t>Acknowledge the other person’s viewpoint and agree to disagree – be tolerant and do not try to force your opinion on someone else. In John van de </a:t>
            </a:r>
            <a:r>
              <a:rPr lang="en-ZA" dirty="0" err="1">
                <a:solidFill>
                  <a:srgbClr val="808080"/>
                </a:solidFill>
                <a:latin typeface="Arial" panose="020B0604020202020204" pitchFamily="34" charset="0"/>
              </a:rPr>
              <a:t>Ruit’s</a:t>
            </a:r>
            <a:r>
              <a:rPr lang="en-ZA" dirty="0">
                <a:solidFill>
                  <a:srgbClr val="808080"/>
                </a:solidFill>
                <a:latin typeface="Arial" panose="020B0604020202020204" pitchFamily="34" charset="0"/>
              </a:rPr>
              <a:t> book, Spud, one of the characters makes the point that, ‘the greatest gift that God has given to man is the gift of choice’ – we are all free to choose our own opinions.</a:t>
            </a:r>
          </a:p>
        </p:txBody>
      </p:sp>
    </p:spTree>
    <p:extLst>
      <p:ext uri="{BB962C8B-B14F-4D97-AF65-F5344CB8AC3E}">
        <p14:creationId xmlns:p14="http://schemas.microsoft.com/office/powerpoint/2010/main" val="3973219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Special Instruction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26</a:t>
            </a:fld>
            <a:endParaRPr lang="en-ZA" dirty="0"/>
          </a:p>
        </p:txBody>
      </p:sp>
      <p:sp>
        <p:nvSpPr>
          <p:cNvPr id="5" name="Content Placeholder 4"/>
          <p:cNvSpPr>
            <a:spLocks noGrp="1"/>
          </p:cNvSpPr>
          <p:nvPr>
            <p:ph sz="quarter" idx="1"/>
          </p:nvPr>
        </p:nvSpPr>
        <p:spPr/>
        <p:txBody>
          <a:bodyPr/>
          <a:lstStyle/>
          <a:p>
            <a:r>
              <a:rPr lang="en-ZA" dirty="0"/>
              <a:t>No Tippex</a:t>
            </a:r>
          </a:p>
          <a:p>
            <a:r>
              <a:rPr lang="en-ZA" dirty="0"/>
              <a:t>Initial each page</a:t>
            </a:r>
          </a:p>
          <a:p>
            <a:r>
              <a:rPr lang="en-ZA" dirty="0"/>
              <a:t>Comments in full</a:t>
            </a:r>
          </a:p>
          <a:p>
            <a:r>
              <a:rPr lang="en-ZA" dirty="0"/>
              <a:t>ENJO or own templates to be used to complete portfolio</a:t>
            </a:r>
          </a:p>
          <a:p>
            <a:r>
              <a:rPr lang="en-ZA" dirty="0"/>
              <a:t>Use assigned colour unless instructed differently</a:t>
            </a:r>
          </a:p>
          <a:p>
            <a:endParaRPr lang="en-ZA" dirty="0"/>
          </a:p>
        </p:txBody>
      </p:sp>
    </p:spTree>
    <p:extLst>
      <p:ext uri="{BB962C8B-B14F-4D97-AF65-F5344CB8AC3E}">
        <p14:creationId xmlns:p14="http://schemas.microsoft.com/office/powerpoint/2010/main" val="27297967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Unit Standard</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27</a:t>
            </a:fld>
            <a:endParaRPr lang="en-ZA" dirty="0"/>
          </a:p>
        </p:txBody>
      </p:sp>
      <p:sp>
        <p:nvSpPr>
          <p:cNvPr id="5" name="Content Placeholder 4"/>
          <p:cNvSpPr>
            <a:spLocks noGrp="1"/>
          </p:cNvSpPr>
          <p:nvPr>
            <p:ph sz="quarter" idx="1"/>
          </p:nvPr>
        </p:nvSpPr>
        <p:spPr/>
        <p:txBody>
          <a:bodyPr/>
          <a:lstStyle/>
          <a:p>
            <a:r>
              <a:rPr lang="en-ZA" dirty="0"/>
              <a:t>SAQA US ID</a:t>
            </a:r>
          </a:p>
          <a:p>
            <a:r>
              <a:rPr lang="en-ZA" dirty="0"/>
              <a:t>Unit Standard Title</a:t>
            </a:r>
          </a:p>
          <a:p>
            <a:r>
              <a:rPr lang="en-ZA" dirty="0"/>
              <a:t>NQF Level</a:t>
            </a:r>
          </a:p>
          <a:p>
            <a:r>
              <a:rPr lang="en-ZA" dirty="0"/>
              <a:t>Credits</a:t>
            </a:r>
          </a:p>
          <a:p>
            <a:r>
              <a:rPr lang="en-ZA" dirty="0"/>
              <a:t>Purpose of the Unit Standard</a:t>
            </a:r>
          </a:p>
          <a:p>
            <a:r>
              <a:rPr lang="en-ZA" dirty="0"/>
              <a:t>Learning assumed to be in place</a:t>
            </a:r>
          </a:p>
          <a:p>
            <a:endParaRPr lang="en-ZA" dirty="0"/>
          </a:p>
        </p:txBody>
      </p:sp>
    </p:spTree>
    <p:extLst>
      <p:ext uri="{BB962C8B-B14F-4D97-AF65-F5344CB8AC3E}">
        <p14:creationId xmlns:p14="http://schemas.microsoft.com/office/powerpoint/2010/main" val="26108846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Unit Standard</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28</a:t>
            </a:fld>
            <a:endParaRPr lang="en-ZA" dirty="0"/>
          </a:p>
        </p:txBody>
      </p:sp>
      <p:sp>
        <p:nvSpPr>
          <p:cNvPr id="5" name="Content Placeholder 4"/>
          <p:cNvSpPr>
            <a:spLocks noGrp="1"/>
          </p:cNvSpPr>
          <p:nvPr>
            <p:ph sz="quarter" idx="1"/>
          </p:nvPr>
        </p:nvSpPr>
        <p:spPr/>
        <p:txBody>
          <a:bodyPr/>
          <a:lstStyle/>
          <a:p>
            <a:r>
              <a:rPr lang="en-ZA" dirty="0"/>
              <a:t>Unit Standard Range</a:t>
            </a:r>
          </a:p>
          <a:p>
            <a:r>
              <a:rPr lang="en-ZA" dirty="0"/>
              <a:t>Specific Outcomes</a:t>
            </a:r>
          </a:p>
          <a:p>
            <a:r>
              <a:rPr lang="en-ZA" dirty="0"/>
              <a:t>Assessment Criteria</a:t>
            </a:r>
          </a:p>
          <a:p>
            <a:r>
              <a:rPr lang="en-ZA" dirty="0"/>
              <a:t>Essential Embedded Knowledge (EEK)</a:t>
            </a:r>
          </a:p>
          <a:p>
            <a:r>
              <a:rPr lang="en-ZA" dirty="0"/>
              <a:t>Critical Cross-field Outcomes (CCFOs)</a:t>
            </a:r>
          </a:p>
          <a:p>
            <a:r>
              <a:rPr lang="en-ZA" dirty="0"/>
              <a:t>Notes</a:t>
            </a:r>
          </a:p>
          <a:p>
            <a:endParaRPr lang="en-ZA" dirty="0"/>
          </a:p>
        </p:txBody>
      </p:sp>
    </p:spTree>
    <p:extLst>
      <p:ext uri="{BB962C8B-B14F-4D97-AF65-F5344CB8AC3E}">
        <p14:creationId xmlns:p14="http://schemas.microsoft.com/office/powerpoint/2010/main" val="5264511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dirty="0">
                <a:solidFill>
                  <a:srgbClr val="006666"/>
                </a:solidFill>
                <a:latin typeface="Calibri" panose="020F0502020204030204" pitchFamily="34" charset="0"/>
              </a:rPr>
              <a:t>Introduction</a:t>
            </a:r>
          </a:p>
        </p:txBody>
      </p:sp>
      <p:sp>
        <p:nvSpPr>
          <p:cNvPr id="3" name="Text Placeholder 2"/>
          <p:cNvSpPr>
            <a:spLocks noGrp="1"/>
          </p:cNvSpPr>
          <p:nvPr>
            <p:ph type="body" idx="1"/>
          </p:nvPr>
        </p:nvSpPr>
        <p:spPr/>
        <p:txBody>
          <a:bodyPr/>
          <a:lstStyle/>
          <a:p>
            <a:r>
              <a:rPr lang="en-ZA" b="0" i="0" u="none" strike="noStrike" baseline="0" dirty="0">
                <a:solidFill>
                  <a:srgbClr val="808080"/>
                </a:solidFill>
                <a:latin typeface="Arial" panose="020B0604020202020204" pitchFamily="34" charset="0"/>
              </a:rPr>
              <a:t>We come across written texts every day and everywhere. In the newspapers, on billboards, letters, emails, story books, the list goes on. How often have you stopped to think about the type of text you are reading and why it has been written? </a:t>
            </a:r>
          </a:p>
          <a:p>
            <a:r>
              <a:rPr lang="en-ZA" b="0" i="0" u="none" strike="noStrike" baseline="0" dirty="0">
                <a:solidFill>
                  <a:srgbClr val="808080"/>
                </a:solidFill>
                <a:latin typeface="Arial" panose="020B0604020202020204" pitchFamily="34" charset="0"/>
              </a:rPr>
              <a:t>In this section we will discuss how to write for specific purposes, audiences and contexts. We will learn how to access, process, re-organise and synthesise information in order to present it. Learn how to use appropriate language, textual features and styles, and we will learn how to draft and edit texts. </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3751881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Section 1 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a:t>
            </a:fld>
            <a:endParaRPr lang="en-ZA" dirty="0"/>
          </a:p>
        </p:txBody>
      </p:sp>
      <p:sp>
        <p:nvSpPr>
          <p:cNvPr id="5" name="Content Placeholder 4"/>
          <p:cNvSpPr>
            <a:spLocks noGrp="1"/>
          </p:cNvSpPr>
          <p:nvPr>
            <p:ph sz="quarter" idx="1"/>
          </p:nvPr>
        </p:nvSpPr>
        <p:spPr/>
        <p:txBody>
          <a:bodyPr/>
          <a:lstStyle/>
          <a:p>
            <a:pPr marL="0" lvl="0" indent="0">
              <a:buClr>
                <a:srgbClr val="000066"/>
              </a:buClr>
              <a:buNone/>
            </a:pPr>
            <a:r>
              <a:rPr lang="en-ZA" b="1" dirty="0">
                <a:solidFill>
                  <a:srgbClr val="000066"/>
                </a:solidFill>
              </a:rPr>
              <a:t>What Is a Portfolio?</a:t>
            </a:r>
            <a:endParaRPr lang="en-US" b="1" dirty="0">
              <a:solidFill>
                <a:srgbClr val="000066"/>
              </a:solidFill>
            </a:endParaRPr>
          </a:p>
          <a:p>
            <a:pPr marL="0" lvl="0" indent="0">
              <a:buClr>
                <a:srgbClr val="000066"/>
              </a:buClr>
              <a:buNone/>
            </a:pPr>
            <a:r>
              <a:rPr lang="en-US" dirty="0">
                <a:solidFill>
                  <a:srgbClr val="000066"/>
                </a:solidFill>
              </a:rPr>
              <a:t>Collection of Evidence that</a:t>
            </a:r>
          </a:p>
          <a:p>
            <a:pPr lvl="0" fontAlgn="base">
              <a:buClr>
                <a:srgbClr val="000066"/>
              </a:buClr>
            </a:pPr>
            <a:r>
              <a:rPr lang="en-ZA" dirty="0">
                <a:solidFill>
                  <a:srgbClr val="000066"/>
                </a:solidFill>
              </a:rPr>
              <a:t>Lists  criteria for proving  competence</a:t>
            </a:r>
            <a:endParaRPr lang="en-US" dirty="0">
              <a:solidFill>
                <a:srgbClr val="000066"/>
              </a:solidFill>
            </a:endParaRPr>
          </a:p>
          <a:p>
            <a:pPr lvl="0" fontAlgn="base">
              <a:buClr>
                <a:srgbClr val="000066"/>
              </a:buClr>
            </a:pPr>
            <a:r>
              <a:rPr lang="en-ZA" dirty="0">
                <a:solidFill>
                  <a:srgbClr val="000066"/>
                </a:solidFill>
              </a:rPr>
              <a:t>Provides evidence that you meet criteria</a:t>
            </a:r>
            <a:endParaRPr lang="en-US" dirty="0">
              <a:solidFill>
                <a:srgbClr val="000066"/>
              </a:solidFill>
            </a:endParaRPr>
          </a:p>
          <a:p>
            <a:pPr lvl="0" fontAlgn="base">
              <a:buClr>
                <a:srgbClr val="000066"/>
              </a:buClr>
            </a:pPr>
            <a:r>
              <a:rPr lang="en-ZA" dirty="0">
                <a:solidFill>
                  <a:srgbClr val="000066"/>
                </a:solidFill>
              </a:rPr>
              <a:t>Is organised to enable  assessor to evaluate evidence against  criteria.</a:t>
            </a:r>
            <a:endParaRPr lang="en-US" dirty="0">
              <a:solidFill>
                <a:srgbClr val="000066"/>
              </a:solidFill>
            </a:endParaRPr>
          </a:p>
        </p:txBody>
      </p:sp>
      <p:pic>
        <p:nvPicPr>
          <p:cNvPr id="6" name="Picture 2" descr="C:\Users\Nortje\Pictures\Business LR (1)\Business LR (1)\shutterstock_113045977 L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47864" y="4148168"/>
            <a:ext cx="2233538" cy="17809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5324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dirty="0">
                <a:solidFill>
                  <a:srgbClr val="008080"/>
                </a:solidFill>
                <a:latin typeface="Calibri" panose="020F0502020204030204" pitchFamily="34" charset="0"/>
              </a:rPr>
              <a:t>The elements of written communication is summarised in the table below:</a:t>
            </a:r>
          </a:p>
        </p:txBody>
      </p:sp>
      <p:sp>
        <p:nvSpPr>
          <p:cNvPr id="3" name="Text Placeholder 2"/>
          <p:cNvSpPr>
            <a:spLocks noGrp="1"/>
          </p:cNvSpPr>
          <p:nvPr>
            <p:ph type="body" idx="1"/>
          </p:nvPr>
        </p:nvSpPr>
        <p:spPr/>
        <p:txBody>
          <a:bodyPr/>
          <a:lstStyle/>
          <a:p>
            <a:r>
              <a:rPr lang="en-ZA" b="0" i="0" u="none" strike="noStrike" baseline="0" dirty="0">
                <a:solidFill>
                  <a:srgbClr val="808080"/>
                </a:solidFill>
                <a:latin typeface="Arial" panose="020B0604020202020204" pitchFamily="34" charset="0"/>
              </a:rPr>
              <a:t>In the wider context, goodwill refers to the organisation’s reputation and relationships with customers, vendors and the community.</a:t>
            </a:r>
          </a:p>
          <a:p>
            <a:r>
              <a:rPr lang="en-ZA" b="0" i="0" u="none" strike="noStrike" baseline="0" dirty="0">
                <a:solidFill>
                  <a:srgbClr val="808080"/>
                </a:solidFill>
                <a:latin typeface="Arial" panose="020B0604020202020204" pitchFamily="34" charset="0"/>
              </a:rPr>
              <a:t>Before go any further, let us discuss time management when planning texts. </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34898620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Time management</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We have all been called upon to write something, be it a speech, letter, essay, email or business document. </a:t>
            </a:r>
          </a:p>
          <a:p>
            <a:r>
              <a:rPr lang="en-ZA" b="0" i="0" u="none" strike="noStrike" baseline="0" dirty="0">
                <a:solidFill>
                  <a:srgbClr val="808080"/>
                </a:solidFill>
                <a:latin typeface="Arial" panose="020B0604020202020204" pitchFamily="34" charset="0"/>
              </a:rPr>
              <a:t>Let us think back to school days when we had to write a speech and talk for two minutes on a specific topic. Either you battled to think of things to say and could only come up with a 30 second speech, or you had so much to say that you didn’t know what to leave in or take out in order to shorten it from twenty minutes to two minutes! </a:t>
            </a:r>
          </a:p>
          <a:p>
            <a:r>
              <a:rPr lang="en-ZA" b="0" i="0" u="none" strike="noStrike" baseline="0" dirty="0">
                <a:solidFill>
                  <a:srgbClr val="808080"/>
                </a:solidFill>
                <a:latin typeface="Arial" panose="020B0604020202020204" pitchFamily="34" charset="0"/>
              </a:rPr>
              <a:t>When you are asked to write anything, be it a speech, a letter, or a document for the boss, you are given certain time frames to perform the task in. </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7501809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Time management</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Let us say you are the secretary for a large corporation and you have to write up an agenda for a meeting. You must ensure that you ascertain the time of the meeting, who will be attending, and what topics must be discussed and put on the agenda. Time must be allowed for writing the first draft, proofreading and final draft. </a:t>
            </a:r>
          </a:p>
          <a:p>
            <a:r>
              <a:rPr lang="en-ZA" dirty="0">
                <a:solidFill>
                  <a:srgbClr val="808080"/>
                </a:solidFill>
                <a:latin typeface="Arial" panose="020B0604020202020204" pitchFamily="34" charset="0"/>
              </a:rPr>
              <a:t>You must ensure you obtain the agenda items well before the agenda must be sent out. The agenda itself must also be sent out within a specific time frame in order for the participants to prepare sufficiently for the meeting. You have to plan your agenda in order to get it out in time or you could disrupt the entire meeting. </a:t>
            </a:r>
          </a:p>
        </p:txBody>
      </p:sp>
    </p:spTree>
    <p:extLst>
      <p:ext uri="{BB962C8B-B14F-4D97-AF65-F5344CB8AC3E}">
        <p14:creationId xmlns:p14="http://schemas.microsoft.com/office/powerpoint/2010/main" val="8698851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Time management</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It is a good idea to set goals and time limits to each stage of the preparation. This way you will ensure you are on track with the task. </a:t>
            </a:r>
          </a:p>
          <a:p>
            <a:r>
              <a:rPr lang="en-ZA" dirty="0">
                <a:solidFill>
                  <a:srgbClr val="808080"/>
                </a:solidFill>
                <a:latin typeface="Arial" panose="020B0604020202020204" pitchFamily="34" charset="0"/>
              </a:rPr>
              <a:t>We will discuss the different formats for different types of documents now. </a:t>
            </a:r>
          </a:p>
        </p:txBody>
      </p:sp>
    </p:spTree>
    <p:extLst>
      <p:ext uri="{BB962C8B-B14F-4D97-AF65-F5344CB8AC3E}">
        <p14:creationId xmlns:p14="http://schemas.microsoft.com/office/powerpoint/2010/main" val="34608737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Specific texts and their functions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When you have to communicate in writing, it is useful to know the different types of text, what they are used for and when to best use them. Some of the common texts are summarised in the table below.</a:t>
            </a:r>
          </a:p>
        </p:txBody>
      </p:sp>
    </p:spTree>
    <p:extLst>
      <p:ext uri="{BB962C8B-B14F-4D97-AF65-F5344CB8AC3E}">
        <p14:creationId xmlns:p14="http://schemas.microsoft.com/office/powerpoint/2010/main" val="39754781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There are a number of reasons for writing things. We write to:</a:t>
            </a:r>
          </a:p>
        </p:txBody>
      </p:sp>
      <p:sp>
        <p:nvSpPr>
          <p:cNvPr id="3" name="Text Placeholder 2"/>
          <p:cNvSpPr>
            <a:spLocks noGrp="1"/>
          </p:cNvSpPr>
          <p:nvPr>
            <p:ph type="body" idx="1"/>
          </p:nvPr>
        </p:nvSpPr>
        <p:spPr/>
        <p:txBody>
          <a:bodyPr/>
          <a:lstStyle/>
          <a:p>
            <a:r>
              <a:rPr lang="en-GB" b="0" i="0" u="none" strike="noStrike" baseline="0">
                <a:solidFill>
                  <a:srgbClr val="808080"/>
                </a:solidFill>
                <a:latin typeface="Arial" panose="020B0604020202020204" pitchFamily="34" charset="0"/>
              </a:rPr>
              <a:t>Inform or teach</a:t>
            </a:r>
          </a:p>
          <a:p>
            <a:r>
              <a:rPr lang="en-GB" b="0" i="0" u="none" strike="noStrike" baseline="0">
                <a:solidFill>
                  <a:srgbClr val="808080"/>
                </a:solidFill>
                <a:latin typeface="Arial" panose="020B0604020202020204" pitchFamily="34" charset="0"/>
              </a:rPr>
              <a:t>Entertain</a:t>
            </a:r>
          </a:p>
          <a:p>
            <a:r>
              <a:rPr lang="en-GB" b="0" i="0" u="none" strike="noStrike" baseline="0">
                <a:solidFill>
                  <a:srgbClr val="808080"/>
                </a:solidFill>
                <a:latin typeface="Arial" panose="020B0604020202020204" pitchFamily="34" charset="0"/>
              </a:rPr>
              <a:t>Persuade</a:t>
            </a:r>
          </a:p>
          <a:p>
            <a:r>
              <a:rPr lang="en-GB" b="0" i="0" u="none" strike="noStrike" baseline="0">
                <a:solidFill>
                  <a:srgbClr val="808080"/>
                </a:solidFill>
                <a:latin typeface="Arial" panose="020B0604020202020204" pitchFamily="34" charset="0"/>
              </a:rPr>
              <a:t>Convince</a:t>
            </a:r>
          </a:p>
        </p:txBody>
      </p:sp>
    </p:spTree>
    <p:extLst>
      <p:ext uri="{BB962C8B-B14F-4D97-AF65-F5344CB8AC3E}">
        <p14:creationId xmlns:p14="http://schemas.microsoft.com/office/powerpoint/2010/main" val="229321585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Put yourself in your readers’ shoes and ask the following questions: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What is it that is important to them?</a:t>
            </a:r>
          </a:p>
          <a:p>
            <a:r>
              <a:rPr lang="en-ZA" b="0" i="0" u="none" strike="noStrike" baseline="0">
                <a:solidFill>
                  <a:srgbClr val="808080"/>
                </a:solidFill>
                <a:latin typeface="Arial" panose="020B0604020202020204" pitchFamily="34" charset="0"/>
              </a:rPr>
              <a:t>How can you make sure that what you have to say becomes important to them?</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Answering these questions creates an awareness of your readers and an understanding of how they best receive messages. The language and words you use, the points of view you present, even the structure you give the piece of writing will all depend on what you want to say and whom you want to say it to.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17110796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baseline="0">
                <a:solidFill>
                  <a:srgbClr val="008080"/>
                </a:solidFill>
                <a:latin typeface="Calibri" panose="020F0502020204030204" pitchFamily="34" charset="0"/>
              </a:rPr>
              <a:t>Purpose and audience are intertwined.</a:t>
            </a:r>
          </a:p>
        </p:txBody>
      </p:sp>
      <p:sp>
        <p:nvSpPr>
          <p:cNvPr id="3" name="Text Placeholder 2"/>
          <p:cNvSpPr>
            <a:spLocks noGrp="1"/>
          </p:cNvSpPr>
          <p:nvPr>
            <p:ph type="body" idx="1"/>
          </p:nvPr>
        </p:nvSpPr>
        <p:spPr/>
        <p:txBody>
          <a:bodyPr>
            <a:normAutofit fontScale="92500" lnSpcReduction="10000"/>
          </a:bodyPr>
          <a:lstStyle/>
          <a:p>
            <a:r>
              <a:rPr lang="en-ZA" b="0" i="0" u="none" strike="noStrike" baseline="0" dirty="0">
                <a:solidFill>
                  <a:srgbClr val="808080"/>
                </a:solidFill>
                <a:latin typeface="Arial" panose="020B0604020202020204" pitchFamily="34" charset="0"/>
              </a:rPr>
              <a:t>If you know why you are writing, but don't pay attention to the needs of your audience, you lose. If, however you have analysed your audience and don't really know what you are writing to them for, you still lose.</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Good writing is not always easy. It takes effort. If you don’t pay strict attention to what you do, you will not be able to write text that is clear in its content and its purpose.</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In written communication, you should never assume that the reader will understand what you are saying. Take into account, the type of person that you are sending information to.</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33133812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baseline="0">
                <a:solidFill>
                  <a:srgbClr val="008080"/>
                </a:solidFill>
                <a:latin typeface="Calibri" panose="020F0502020204030204" pitchFamily="34" charset="0"/>
              </a:rPr>
              <a:t>Purpose and audience are intertwined.</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In business writing, there are always at least two types of audiences: real and intended. The real audience is anyone who reads or perceives the message; the intended audience is the target group that the message sender has in mind. </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For a business letter or report the real reader is your supervisor/manager, the intended audience could be all department heads. Normally your supervisor/manager is not the intended reader as you are not trying to persuade him/her, your business writing will mainly be to your colleagues and external clients.</a:t>
            </a:r>
          </a:p>
        </p:txBody>
      </p:sp>
    </p:spTree>
    <p:extLst>
      <p:ext uri="{BB962C8B-B14F-4D97-AF65-F5344CB8AC3E}">
        <p14:creationId xmlns:p14="http://schemas.microsoft.com/office/powerpoint/2010/main" val="15547298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There are many aspects which you must consider when writing a text:</a:t>
            </a:r>
          </a:p>
        </p:txBody>
      </p:sp>
      <p:sp>
        <p:nvSpPr>
          <p:cNvPr id="3" name="Text Placeholder 2"/>
          <p:cNvSpPr>
            <a:spLocks noGrp="1"/>
          </p:cNvSpPr>
          <p:nvPr>
            <p:ph type="body" idx="1"/>
          </p:nvPr>
        </p:nvSpPr>
        <p:spPr/>
        <p:txBody>
          <a:bodyPr>
            <a:normAutofit lnSpcReduction="10000"/>
          </a:bodyPr>
          <a:lstStyle/>
          <a:p>
            <a:r>
              <a:rPr lang="en-ZA" b="0" i="0" u="none" strike="noStrike" baseline="0" dirty="0">
                <a:solidFill>
                  <a:srgbClr val="808080"/>
                </a:solidFill>
                <a:latin typeface="Arial" panose="020B0604020202020204" pitchFamily="34" charset="0"/>
              </a:rPr>
              <a:t>Your style should be appropriate for your intended reader.</a:t>
            </a:r>
          </a:p>
          <a:p>
            <a:r>
              <a:rPr lang="en-ZA" b="0" i="0" u="none" strike="noStrike" baseline="0" dirty="0">
                <a:solidFill>
                  <a:srgbClr val="808080"/>
                </a:solidFill>
                <a:latin typeface="Arial" panose="020B0604020202020204" pitchFamily="34" charset="0"/>
              </a:rPr>
              <a:t>Knowing your reader before you write will make the process of writing easier because it simplifies the decisions you have to make. </a:t>
            </a:r>
          </a:p>
          <a:p>
            <a:r>
              <a:rPr lang="en-ZA" b="0" i="0" u="none" strike="noStrike" baseline="0" dirty="0">
                <a:solidFill>
                  <a:srgbClr val="808080"/>
                </a:solidFill>
                <a:latin typeface="Arial" panose="020B0604020202020204" pitchFamily="34" charset="0"/>
              </a:rPr>
              <a:t>Writing with a specific audience in mind will also give your writing more unity of purpose and style and will involve your reader more directly into your argument. </a:t>
            </a:r>
          </a:p>
          <a:p>
            <a:r>
              <a:rPr lang="en-ZA" b="0" i="0" u="none" strike="noStrike" baseline="0" dirty="0">
                <a:solidFill>
                  <a:srgbClr val="808080"/>
                </a:solidFill>
                <a:latin typeface="Arial" panose="020B0604020202020204" pitchFamily="34" charset="0"/>
              </a:rPr>
              <a:t>It can also be helpful to write with the real audience in mind; for example, if you know your manager has a particular view, your letter, report, memo, etc. could try to, either please or to challenge your manager. </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7520094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The Portfolio of Evidence (PoE)</a:t>
            </a:r>
          </a:p>
          <a:p>
            <a:pPr marL="0" lvl="0" indent="0">
              <a:spcBef>
                <a:spcPts val="0"/>
              </a:spcBef>
              <a:buClrTx/>
              <a:buSzTx/>
              <a:buNone/>
            </a:pP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1 –	Administrative detail</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2 – 	Assessment planning</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3 – 	Assessment design matrix</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4 – 	Formative assessment activities</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5 – 	Summative assessment </a:t>
            </a:r>
          </a:p>
          <a:p>
            <a:pPr marL="0" lvl="0" indent="0">
              <a:lnSpc>
                <a:spcPct val="150000"/>
              </a:lnSpc>
              <a:spcBef>
                <a:spcPts val="0"/>
              </a:spcBef>
              <a:buClrTx/>
              <a:buSzTx/>
              <a:buNone/>
            </a:pPr>
            <a:r>
              <a:rPr lang="en-ZA" b="1" dirty="0">
                <a:solidFill>
                  <a:srgbClr val="000066"/>
                </a:solidFill>
              </a:rPr>
              <a:t>		Knowledge questionnaires</a:t>
            </a:r>
            <a:endParaRPr lang="en-US" dirty="0">
              <a:solidFill>
                <a:srgbClr val="000066"/>
              </a:solidFill>
            </a:endParaRPr>
          </a:p>
          <a:p>
            <a:endParaRPr lang="en-ZA" dirty="0"/>
          </a:p>
        </p:txBody>
      </p:sp>
    </p:spTree>
    <p:extLst>
      <p:ext uri="{BB962C8B-B14F-4D97-AF65-F5344CB8AC3E}">
        <p14:creationId xmlns:p14="http://schemas.microsoft.com/office/powerpoint/2010/main" val="23668958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baseline="0">
                <a:solidFill>
                  <a:srgbClr val="008080"/>
                </a:solidFill>
                <a:latin typeface="Calibri" panose="020F0502020204030204" pitchFamily="34" charset="0"/>
              </a:rPr>
              <a:t>There are many aspects which you must consider when writing a text:</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If you don’t have a specific audience in mind or if you say that your report is for “everybody” or “people interested in this topic”, your writing will tend to be as general as your intention. </a:t>
            </a:r>
          </a:p>
          <a:p>
            <a:r>
              <a:rPr lang="en-ZA" dirty="0">
                <a:solidFill>
                  <a:srgbClr val="808080"/>
                </a:solidFill>
                <a:latin typeface="Arial" panose="020B0604020202020204" pitchFamily="34" charset="0"/>
              </a:rPr>
              <a:t>If you see yourself addressing a real reader, you will have a much clearer understanding of your purpose, and your reader will feel more involved.</a:t>
            </a:r>
          </a:p>
        </p:txBody>
      </p:sp>
    </p:spTree>
    <p:extLst>
      <p:ext uri="{BB962C8B-B14F-4D97-AF65-F5344CB8AC3E}">
        <p14:creationId xmlns:p14="http://schemas.microsoft.com/office/powerpoint/2010/main" val="11634746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1" i="0" u="none" strike="noStrike" kern="1600" baseline="0">
                <a:solidFill>
                  <a:srgbClr val="006666"/>
                </a:solidFill>
                <a:latin typeface="Calibri" panose="020F0502020204030204" pitchFamily="34" charset="0"/>
              </a:rPr>
              <a:t>Always write formally in business</a:t>
            </a:r>
          </a:p>
        </p:txBody>
      </p:sp>
      <p:sp>
        <p:nvSpPr>
          <p:cNvPr id="3" name="Text Placeholder 2"/>
          <p:cNvSpPr>
            <a:spLocks noGrp="1"/>
          </p:cNvSpPr>
          <p:nvPr>
            <p:ph type="body" idx="1"/>
          </p:nvPr>
        </p:nvSpPr>
        <p:spPr/>
        <p:txBody>
          <a:bodyPr>
            <a:normAutofit fontScale="92500"/>
          </a:bodyPr>
          <a:lstStyle/>
          <a:p>
            <a:r>
              <a:rPr lang="en-ZA" b="0" i="0" u="none" strike="noStrike" baseline="0">
                <a:solidFill>
                  <a:srgbClr val="808080"/>
                </a:solidFill>
                <a:latin typeface="Arial" panose="020B0604020202020204" pitchFamily="34" charset="0"/>
              </a:rPr>
              <a:t>Regardless of who the audience is, you should never use any slang or fad words. Not all your readers will understand this type of language or they may not appreciate it. </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The same goes for jargon (make sure it is defined so that your readers know what the terminology means), if you know your intended reader’s level of expertise, you will then also be able to determine how much of your jargon should be defined.</a:t>
            </a:r>
          </a:p>
          <a:p>
            <a:r>
              <a:rPr lang="en-ZA" b="0" i="0" u="none" strike="noStrike" baseline="0">
                <a:solidFill>
                  <a:srgbClr val="808080"/>
                </a:solidFill>
                <a:latin typeface="Arial" panose="020B0604020202020204" pitchFamily="34" charset="0"/>
              </a:rPr>
              <a:t>Some of the questions that you should ask regarding the audience are summarised in the table below.</a:t>
            </a:r>
          </a:p>
          <a:p>
            <a:r>
              <a:rPr lang="en-ZA" b="0" i="0" u="none" strike="noStrike" baseline="0">
                <a:solidFill>
                  <a:srgbClr val="808080"/>
                </a:solidFill>
                <a:latin typeface="Arial" panose="020B0604020202020204" pitchFamily="34" charset="0"/>
              </a:rPr>
              <a:t>You need to answer these questions and adopt your style to the reader, before you write anything</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10771136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Register and narrative voice</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When we talk about style and tone, we are referring to register.</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Register is the level of formality used when speaking and writing.</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Register also includes the difficulty of the words that we use in our writing. A letter that we write to a colleague will not be written in the same way as a letter to a supervisor even if it contains the same message.</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99108515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Register and narrative voice</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Although you will adapt your register, it is important never to ‘talk down’ to someone that is not as sophisticated or educated as one would expect.</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Always use language that is grammatically correct and that portrays a professional image to fit the business context.</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36439075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Register and narrative voice</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Formal register is seen more often in written language than in spoken communication. It is used in the professional world and when people are not familiar with each other. People speak more informally when talking to family and friends. Non-standard English, colloquial language (everyday chit-chat or street talk) and the frequent use of contractions (e.g. won’t, we’ll, I’ll) is characteristic of informal register.</a:t>
            </a:r>
          </a:p>
        </p:txBody>
      </p:sp>
    </p:spTree>
    <p:extLst>
      <p:ext uri="{BB962C8B-B14F-4D97-AF65-F5344CB8AC3E}">
        <p14:creationId xmlns:p14="http://schemas.microsoft.com/office/powerpoint/2010/main" val="124968428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b="0" i="0" u="none" strike="noStrike" kern="1600" baseline="0" dirty="0">
                <a:solidFill>
                  <a:srgbClr val="006666"/>
                </a:solidFill>
                <a:latin typeface="Calibri" panose="020F0502020204030204" pitchFamily="34" charset="0"/>
              </a:rPr>
              <a:t>The register</a:t>
            </a:r>
          </a:p>
        </p:txBody>
      </p:sp>
      <p:sp>
        <p:nvSpPr>
          <p:cNvPr id="3" name="Text Placeholder 2"/>
          <p:cNvSpPr>
            <a:spLocks noGrp="1"/>
          </p:cNvSpPr>
          <p:nvPr>
            <p:ph type="body" idx="1"/>
          </p:nvPr>
        </p:nvSpPr>
        <p:spPr/>
        <p:txBody>
          <a:bodyPr/>
          <a:lstStyle/>
          <a:p>
            <a:r>
              <a:rPr lang="en-GB" b="0" i="0" u="none" strike="noStrike" baseline="0" dirty="0">
                <a:solidFill>
                  <a:srgbClr val="808080"/>
                </a:solidFill>
                <a:latin typeface="Arial" panose="020B0604020202020204" pitchFamily="34" charset="0"/>
              </a:rPr>
              <a:t>Friend;</a:t>
            </a:r>
          </a:p>
          <a:p>
            <a:r>
              <a:rPr lang="en-GB" b="0" i="0" u="none" strike="noStrike" baseline="0" dirty="0">
                <a:solidFill>
                  <a:srgbClr val="808080"/>
                </a:solidFill>
                <a:latin typeface="Arial" panose="020B0604020202020204" pitchFamily="34" charset="0"/>
              </a:rPr>
              <a:t>Colleague;</a:t>
            </a:r>
          </a:p>
          <a:p>
            <a:r>
              <a:rPr lang="en-GB" b="0" i="0" u="none" strike="noStrike" baseline="0" dirty="0">
                <a:solidFill>
                  <a:srgbClr val="808080"/>
                </a:solidFill>
                <a:latin typeface="Arial" panose="020B0604020202020204" pitchFamily="34" charset="0"/>
              </a:rPr>
              <a:t>CEO (boss); and / or</a:t>
            </a:r>
          </a:p>
          <a:p>
            <a:r>
              <a:rPr lang="en-GB" b="0" i="0" u="none" strike="noStrike" baseline="0" dirty="0">
                <a:solidFill>
                  <a:srgbClr val="808080"/>
                </a:solidFill>
                <a:latin typeface="Arial" panose="020B0604020202020204" pitchFamily="34" charset="0"/>
              </a:rPr>
              <a:t>President.</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35648592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Some less formal letters would be:</a:t>
            </a:r>
          </a:p>
        </p:txBody>
      </p:sp>
      <p:sp>
        <p:nvSpPr>
          <p:cNvPr id="3" name="Text Placeholder 2"/>
          <p:cNvSpPr>
            <a:spLocks noGrp="1"/>
          </p:cNvSpPr>
          <p:nvPr>
            <p:ph type="body" idx="1"/>
          </p:nvPr>
        </p:nvSpPr>
        <p:spPr/>
        <p:txBody>
          <a:bodyPr/>
          <a:lstStyle/>
          <a:p>
            <a:r>
              <a:rPr lang="en-GB" b="0" i="0" u="none" strike="noStrike" baseline="0">
                <a:solidFill>
                  <a:srgbClr val="808080"/>
                </a:solidFill>
                <a:latin typeface="Arial" panose="020B0604020202020204" pitchFamily="34" charset="0"/>
              </a:rPr>
              <a:t>Happy birthday;</a:t>
            </a:r>
          </a:p>
          <a:p>
            <a:r>
              <a:rPr lang="en-GB" b="0" i="0" u="none" strike="noStrike" baseline="0">
                <a:solidFill>
                  <a:srgbClr val="808080"/>
                </a:solidFill>
                <a:latin typeface="Arial" panose="020B0604020202020204" pitchFamily="34" charset="0"/>
              </a:rPr>
              <a:t>Sympathy; and</a:t>
            </a:r>
          </a:p>
          <a:p>
            <a:r>
              <a:rPr lang="en-GB" b="0" i="0" u="none" strike="noStrike" baseline="0">
                <a:solidFill>
                  <a:srgbClr val="808080"/>
                </a:solidFill>
                <a:latin typeface="Arial" panose="020B0604020202020204" pitchFamily="34" charset="0"/>
              </a:rPr>
              <a:t>Congratulations.</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23093683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dirty="0">
                <a:solidFill>
                  <a:srgbClr val="006666"/>
                </a:solidFill>
                <a:latin typeface="Calibri" panose="020F0502020204030204" pitchFamily="34" charset="0"/>
              </a:rPr>
              <a:t>Compare the levels of formality in the following sentences: </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The writer wishes to tender his apologies in this matter (very formal – note third person narrator).</a:t>
            </a:r>
          </a:p>
          <a:p>
            <a:r>
              <a:rPr lang="en-ZA" b="0" i="0" u="none" strike="noStrike" baseline="0">
                <a:solidFill>
                  <a:srgbClr val="808080"/>
                </a:solidFill>
                <a:latin typeface="Arial" panose="020B0604020202020204" pitchFamily="34" charset="0"/>
              </a:rPr>
              <a:t>I wish to apologise for the mistake (formal).</a:t>
            </a:r>
          </a:p>
          <a:p>
            <a:r>
              <a:rPr lang="en-ZA" b="0" i="0" u="none" strike="noStrike" baseline="0">
                <a:solidFill>
                  <a:srgbClr val="808080"/>
                </a:solidFill>
                <a:latin typeface="Arial" panose="020B0604020202020204" pitchFamily="34" charset="0"/>
              </a:rPr>
              <a:t>I’m terribly sorry about this (informal).</a:t>
            </a:r>
          </a:p>
        </p:txBody>
      </p:sp>
    </p:spTree>
    <p:extLst>
      <p:ext uri="{BB962C8B-B14F-4D97-AF65-F5344CB8AC3E}">
        <p14:creationId xmlns:p14="http://schemas.microsoft.com/office/powerpoint/2010/main" val="218012834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Context and choice of content</a:t>
            </a:r>
            <a:endParaRPr lang="en-ZA" b="0"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normAutofit fontScale="92500" lnSpcReduction="10000"/>
          </a:bodyPr>
          <a:lstStyle/>
          <a:p>
            <a:r>
              <a:rPr lang="en-ZA" b="0" i="0" u="none" strike="noStrike" baseline="0">
                <a:solidFill>
                  <a:srgbClr val="808080"/>
                </a:solidFill>
                <a:latin typeface="Arial" panose="020B0604020202020204" pitchFamily="34" charset="0"/>
              </a:rPr>
              <a:t>The context refers to the set of circumstances that surround a situation or event.</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It is the setting in which the communication takes place.</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The context plays an important role in how the message is encoded and decoded. The same message may have a completely different meaning in other circumstances since reactions to ideas and feelings conveyed will vary. </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We get different types of texts. Informal texts and formal texts used in the workplace. We also refer to texts as imaginative texts and factual texts.</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6733495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Imaginative writing</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The aim of the language of the imagination is to use language creatively by producing images of characters, settings and situations. The language of imagination uses vivid detailed description that appeals to the senses, emotive vocabulary, strong verbs, adjectives, adverbs and figures of speech. All forms of literature use language imaginatively.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397468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a:t>
            </a:fld>
            <a:endParaRPr lang="en-ZA" dirty="0"/>
          </a:p>
        </p:txBody>
      </p:sp>
      <p:sp>
        <p:nvSpPr>
          <p:cNvPr id="5" name="Content Placeholder 4"/>
          <p:cNvSpPr>
            <a:spLocks noGrp="1"/>
          </p:cNvSpPr>
          <p:nvPr>
            <p:ph sz="quarter" idx="1"/>
          </p:nvPr>
        </p:nvSpPr>
        <p:spPr/>
        <p:txBody>
          <a:bodyPr/>
          <a:lstStyle/>
          <a:p>
            <a:pPr marL="0" lvl="0" indent="0">
              <a:lnSpc>
                <a:spcPct val="150000"/>
              </a:lnSpc>
              <a:spcBef>
                <a:spcPts val="0"/>
              </a:spcBef>
              <a:buClrTx/>
              <a:buSzTx/>
              <a:buNone/>
            </a:pPr>
            <a:r>
              <a:rPr lang="en-ZA" b="1" dirty="0">
                <a:solidFill>
                  <a:srgbClr val="000066"/>
                </a:solidFill>
              </a:rPr>
              <a:t>Section 6 – 		Summative assessment – Workplace 			assignments</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7 – 		Feedback</a:t>
            </a:r>
            <a:endParaRPr lang="en-US" dirty="0">
              <a:solidFill>
                <a:srgbClr val="000066"/>
              </a:solidFill>
            </a:endParaRPr>
          </a:p>
          <a:p>
            <a:pPr marL="0" lvl="0" indent="0">
              <a:lnSpc>
                <a:spcPct val="150000"/>
              </a:lnSpc>
              <a:spcBef>
                <a:spcPts val="0"/>
              </a:spcBef>
              <a:buClrTx/>
              <a:buSzTx/>
              <a:buNone/>
            </a:pPr>
            <a:r>
              <a:rPr lang="en-ZA" b="1" dirty="0">
                <a:solidFill>
                  <a:srgbClr val="000066"/>
                </a:solidFill>
              </a:rPr>
              <a:t>Section 8 – 10		Additional Evidence</a:t>
            </a:r>
            <a:endParaRPr lang="en-US" dirty="0">
              <a:solidFill>
                <a:srgbClr val="000066"/>
              </a:solidFill>
            </a:endParaRPr>
          </a:p>
          <a:p>
            <a:endParaRPr lang="en-ZA" dirty="0"/>
          </a:p>
        </p:txBody>
      </p:sp>
    </p:spTree>
    <p:extLst>
      <p:ext uri="{BB962C8B-B14F-4D97-AF65-F5344CB8AC3E}">
        <p14:creationId xmlns:p14="http://schemas.microsoft.com/office/powerpoint/2010/main" val="20158904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0" i="0" u="none" strike="noStrike" kern="1600" baseline="0">
                <a:solidFill>
                  <a:srgbClr val="006666"/>
                </a:solidFill>
                <a:latin typeface="Calibri" panose="020F0502020204030204" pitchFamily="34" charset="0"/>
              </a:rPr>
              <a:t>Some forms include:</a:t>
            </a:r>
          </a:p>
        </p:txBody>
      </p:sp>
      <p:sp>
        <p:nvSpPr>
          <p:cNvPr id="3" name="Text Placeholder 2"/>
          <p:cNvSpPr>
            <a:spLocks noGrp="1"/>
          </p:cNvSpPr>
          <p:nvPr>
            <p:ph type="body" idx="1"/>
          </p:nvPr>
        </p:nvSpPr>
        <p:spPr/>
        <p:txBody>
          <a:bodyPr/>
          <a:lstStyle/>
          <a:p>
            <a:r>
              <a:rPr lang="en-GB" b="0" i="0" u="none" strike="noStrike" baseline="0">
                <a:solidFill>
                  <a:srgbClr val="808080"/>
                </a:solidFill>
                <a:latin typeface="Arial" panose="020B0604020202020204" pitchFamily="34" charset="0"/>
              </a:rPr>
              <a:t>Short Stories</a:t>
            </a:r>
          </a:p>
          <a:p>
            <a:r>
              <a:rPr lang="en-GB" b="0" i="0" u="none" strike="noStrike" baseline="0">
                <a:solidFill>
                  <a:srgbClr val="808080"/>
                </a:solidFill>
                <a:latin typeface="Arial" panose="020B0604020202020204" pitchFamily="34" charset="0"/>
              </a:rPr>
              <a:t>Recounts</a:t>
            </a:r>
          </a:p>
          <a:p>
            <a:r>
              <a:rPr lang="en-GB" b="0" i="0" u="none" strike="noStrike" baseline="0">
                <a:solidFill>
                  <a:srgbClr val="808080"/>
                </a:solidFill>
                <a:latin typeface="Arial" panose="020B0604020202020204" pitchFamily="34" charset="0"/>
              </a:rPr>
              <a:t>Reviews</a:t>
            </a:r>
          </a:p>
          <a:p>
            <a:r>
              <a:rPr lang="en-GB" b="0" i="0" u="none" strike="noStrike" baseline="0">
                <a:solidFill>
                  <a:srgbClr val="808080"/>
                </a:solidFill>
                <a:latin typeface="Arial" panose="020B0604020202020204" pitchFamily="34" charset="0"/>
              </a:rPr>
              <a:t>Plays (scripts)</a:t>
            </a:r>
          </a:p>
          <a:p>
            <a:r>
              <a:rPr lang="en-GB" b="0" i="0" u="none" strike="noStrike" baseline="0">
                <a:solidFill>
                  <a:srgbClr val="808080"/>
                </a:solidFill>
                <a:latin typeface="Arial" panose="020B0604020202020204" pitchFamily="34" charset="0"/>
              </a:rPr>
              <a:t>Feature News Articles</a:t>
            </a:r>
          </a:p>
          <a:p>
            <a:r>
              <a:rPr lang="en-GB" b="0" i="0" u="none" strike="noStrike" baseline="0">
                <a:solidFill>
                  <a:srgbClr val="808080"/>
                </a:solidFill>
                <a:latin typeface="Arial" panose="020B0604020202020204" pitchFamily="34" charset="0"/>
              </a:rPr>
              <a:t>Poetry</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63258174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When writing imaginatively your style may include any other the following features: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A creative approach to a subject</a:t>
            </a:r>
          </a:p>
          <a:p>
            <a:r>
              <a:rPr lang="en-ZA" b="0" i="0" u="none" strike="noStrike" baseline="0">
                <a:solidFill>
                  <a:srgbClr val="808080"/>
                </a:solidFill>
                <a:latin typeface="Arial" panose="020B0604020202020204" pitchFamily="34" charset="0"/>
              </a:rPr>
              <a:t>Vivid descriptive words and phrases</a:t>
            </a:r>
          </a:p>
          <a:p>
            <a:r>
              <a:rPr lang="en-GB" b="0" i="0" u="none" strike="noStrike" baseline="0">
                <a:solidFill>
                  <a:srgbClr val="808080"/>
                </a:solidFill>
                <a:latin typeface="Arial" panose="020B0604020202020204" pitchFamily="34" charset="0"/>
              </a:rPr>
              <a:t>Figurative language – similes / metaphors / personification / alliteration / assonance / onomatopoeia</a:t>
            </a:r>
          </a:p>
          <a:p>
            <a:r>
              <a:rPr lang="en-GB" b="0" i="0" u="none" strike="noStrike" baseline="0">
                <a:solidFill>
                  <a:srgbClr val="808080"/>
                </a:solidFill>
                <a:latin typeface="Arial" panose="020B0604020202020204" pitchFamily="34" charset="0"/>
              </a:rPr>
              <a:t>Symbolism and motifs</a:t>
            </a:r>
          </a:p>
          <a:p>
            <a:r>
              <a:rPr lang="en-ZA" b="0" i="0" u="none" strike="noStrike" baseline="0">
                <a:solidFill>
                  <a:srgbClr val="808080"/>
                </a:solidFill>
                <a:latin typeface="Arial" panose="020B0604020202020204" pitchFamily="34" charset="0"/>
              </a:rPr>
              <a:t>Elements of a narrative – characters / setting / plots / conflicts / events</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The language of the imagination can be used to enhance, inform, persuade and argue. It is a popular tool for journalists.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93967133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Figurative language</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Figurative language creates thought through its appeal to the imagination. It aims to create images in the mind which are often referred to as ‘word pictures’ that appeal to our senses and our emotions: </a:t>
            </a:r>
          </a:p>
          <a:p>
            <a:r>
              <a:rPr lang="en-GB" b="0" i="0" u="none" strike="noStrike" baseline="0">
                <a:solidFill>
                  <a:srgbClr val="808080"/>
                </a:solidFill>
                <a:latin typeface="Arial" panose="020B0604020202020204" pitchFamily="34" charset="0"/>
              </a:rPr>
              <a:t>Sight – visual images</a:t>
            </a:r>
          </a:p>
          <a:p>
            <a:r>
              <a:rPr lang="en-GB" b="0" i="0" u="none" strike="noStrike" baseline="0">
                <a:solidFill>
                  <a:srgbClr val="808080"/>
                </a:solidFill>
                <a:latin typeface="Arial" panose="020B0604020202020204" pitchFamily="34" charset="0"/>
              </a:rPr>
              <a:t>Sound – aural images</a:t>
            </a:r>
          </a:p>
          <a:p>
            <a:r>
              <a:rPr lang="en-GB" b="0" i="0" u="none" strike="noStrike" baseline="0">
                <a:solidFill>
                  <a:srgbClr val="808080"/>
                </a:solidFill>
                <a:latin typeface="Arial" panose="020B0604020202020204" pitchFamily="34" charset="0"/>
              </a:rPr>
              <a:t>Taste – oral images</a:t>
            </a:r>
          </a:p>
          <a:p>
            <a:r>
              <a:rPr lang="en-GB" b="0" i="0" u="none" strike="noStrike" baseline="0">
                <a:solidFill>
                  <a:srgbClr val="808080"/>
                </a:solidFill>
                <a:latin typeface="Arial" panose="020B0604020202020204" pitchFamily="34" charset="0"/>
              </a:rPr>
              <a:t>Touch – tactile images</a:t>
            </a:r>
          </a:p>
          <a:p>
            <a:r>
              <a:rPr lang="en-GB" b="0" i="0" u="none" strike="noStrike" baseline="0">
                <a:solidFill>
                  <a:srgbClr val="808080"/>
                </a:solidFill>
                <a:latin typeface="Arial" panose="020B0604020202020204" pitchFamily="34" charset="0"/>
              </a:rPr>
              <a:t>Smell – olfactory images</a:t>
            </a:r>
          </a:p>
          <a:p>
            <a:r>
              <a:rPr lang="en-GB" b="0" i="0" u="none" strike="noStrike" baseline="0">
                <a:solidFill>
                  <a:srgbClr val="808080"/>
                </a:solidFill>
                <a:latin typeface="Arial" panose="020B0604020202020204" pitchFamily="34" charset="0"/>
              </a:rPr>
              <a:t>Emotions – empathetic images</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49909047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Advertising</a:t>
            </a:r>
          </a:p>
        </p:txBody>
      </p:sp>
      <p:sp>
        <p:nvSpPr>
          <p:cNvPr id="3" name="Text Placeholder 2"/>
          <p:cNvSpPr>
            <a:spLocks noGrp="1"/>
          </p:cNvSpPr>
          <p:nvPr>
            <p:ph type="body" idx="1"/>
          </p:nvPr>
        </p:nvSpPr>
        <p:spPr/>
        <p:txBody>
          <a:bodyPr>
            <a:normAutofit lnSpcReduction="10000"/>
          </a:bodyPr>
          <a:lstStyle/>
          <a:p>
            <a:r>
              <a:rPr lang="en-ZA" b="0" i="0" u="none" strike="noStrike" baseline="0">
                <a:solidFill>
                  <a:srgbClr val="808080"/>
                </a:solidFill>
                <a:latin typeface="Arial" panose="020B0604020202020204" pitchFamily="34" charset="0"/>
              </a:rPr>
              <a:t>We use different styles when creating advertisements:</a:t>
            </a:r>
          </a:p>
          <a:p>
            <a:r>
              <a:rPr lang="en-ZA" b="0" i="0" u="none" strike="noStrike" baseline="0">
                <a:solidFill>
                  <a:srgbClr val="808080"/>
                </a:solidFill>
                <a:latin typeface="Arial" panose="020B0604020202020204" pitchFamily="34" charset="0"/>
              </a:rPr>
              <a:t>In the above example, the advertiser is stating a fact. But at the same time, it is advocating texting while driving………..the copy on this advertisement needs to be reviewed and edited. </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A factual style or an imaginative style can be used when creating advertisements.</a:t>
            </a:r>
          </a:p>
          <a:p>
            <a:endParaRPr lang="en-GB" b="0" i="0" u="none" strike="noStrike" baseline="0">
              <a:solidFill>
                <a:srgbClr val="808080"/>
              </a:solidFill>
              <a:latin typeface="Arial" panose="020B0604020202020204" pitchFamily="34" charset="0"/>
            </a:endParaRPr>
          </a:p>
          <a:p>
            <a:r>
              <a:rPr lang="en-ZA" b="1" i="0" u="none" strike="noStrike" baseline="0">
                <a:solidFill>
                  <a:srgbClr val="808080"/>
                </a:solidFill>
                <a:latin typeface="Arial" panose="020B0604020202020204" pitchFamily="34" charset="0"/>
              </a:rPr>
              <a:t>Factual Style</a:t>
            </a:r>
            <a:r>
              <a:rPr lang="en-ZA" b="0" i="0" u="none" strike="noStrike" baseline="0">
                <a:solidFill>
                  <a:srgbClr val="808080"/>
                </a:solidFill>
                <a:latin typeface="Arial" panose="020B0604020202020204" pitchFamily="34" charset="0"/>
              </a:rPr>
              <a:t> is called ‘hard sell’: these advertisements are not usually very creative and the writing presents the facts in technical detail.</a:t>
            </a:r>
          </a:p>
          <a:p>
            <a:endParaRPr lang="en-GB" b="0" i="0" u="none" strike="noStrike" baseline="0">
              <a:solidFill>
                <a:srgbClr val="808080"/>
              </a:solidFill>
              <a:latin typeface="Arial" panose="020B0604020202020204" pitchFamily="34" charset="0"/>
            </a:endParaRPr>
          </a:p>
          <a:p>
            <a:endParaRPr lang="en-ZA"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94277704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Introduction</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When planning to write for a specific purpose, it is important that you understand what is required and that the end product is put together in a coherent and acceptable way. This is especially important in the business environment as any miscommunication could be costly. For example if a memo is sent out to certain stakeholders regarding an on-site meeting and the location of the meeting is not specified properly, this could lead to confusion and time wasted should some stakeholders go to the wrong location. It is necessary to be explicit and clear when it comes to writing for business purposes. </a:t>
            </a:r>
          </a:p>
        </p:txBody>
      </p:sp>
    </p:spTree>
    <p:extLst>
      <p:ext uri="{BB962C8B-B14F-4D97-AF65-F5344CB8AC3E}">
        <p14:creationId xmlns:p14="http://schemas.microsoft.com/office/powerpoint/2010/main" val="32133676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Let us discuss the formats of the following types of business communication:</a:t>
            </a:r>
          </a:p>
        </p:txBody>
      </p:sp>
      <p:sp>
        <p:nvSpPr>
          <p:cNvPr id="3" name="Text Placeholder 2"/>
          <p:cNvSpPr>
            <a:spLocks noGrp="1"/>
          </p:cNvSpPr>
          <p:nvPr>
            <p:ph type="body" idx="1"/>
          </p:nvPr>
        </p:nvSpPr>
        <p:spPr/>
        <p:txBody>
          <a:bodyPr>
            <a:normAutofit fontScale="92500" lnSpcReduction="10000"/>
          </a:bodyPr>
          <a:lstStyle/>
          <a:p>
            <a:r>
              <a:rPr lang="en-GB" b="0" i="0" u="none" strike="noStrike" baseline="0">
                <a:solidFill>
                  <a:srgbClr val="808080"/>
                </a:solidFill>
                <a:latin typeface="Arial" panose="020B0604020202020204" pitchFamily="34" charset="0"/>
              </a:rPr>
              <a:t>Memorandum</a:t>
            </a:r>
          </a:p>
          <a:p>
            <a:r>
              <a:rPr lang="en-GB" b="0" i="0" u="none" strike="noStrike" baseline="0">
                <a:solidFill>
                  <a:srgbClr val="808080"/>
                </a:solidFill>
                <a:latin typeface="Arial" panose="020B0604020202020204" pitchFamily="34" charset="0"/>
              </a:rPr>
              <a:t>Business letter</a:t>
            </a:r>
          </a:p>
          <a:p>
            <a:r>
              <a:rPr lang="en-GB" b="0" i="0" u="none" strike="noStrike" baseline="0">
                <a:solidFill>
                  <a:srgbClr val="808080"/>
                </a:solidFill>
                <a:latin typeface="Arial" panose="020B0604020202020204" pitchFamily="34" charset="0"/>
              </a:rPr>
              <a:t>Business report</a:t>
            </a:r>
          </a:p>
          <a:p>
            <a:r>
              <a:rPr lang="en-GB" b="0" i="0" u="none" strike="noStrike" baseline="0">
                <a:solidFill>
                  <a:srgbClr val="808080"/>
                </a:solidFill>
                <a:latin typeface="Arial" panose="020B0604020202020204" pitchFamily="34" charset="0"/>
              </a:rPr>
              <a:t>Agenda</a:t>
            </a:r>
          </a:p>
          <a:p>
            <a:r>
              <a:rPr lang="en-GB" b="0" i="0" u="none" strike="noStrike" baseline="0">
                <a:solidFill>
                  <a:srgbClr val="808080"/>
                </a:solidFill>
                <a:latin typeface="Arial" panose="020B0604020202020204" pitchFamily="34" charset="0"/>
              </a:rPr>
              <a:t>Minutes of meetings</a:t>
            </a:r>
          </a:p>
          <a:p>
            <a:r>
              <a:rPr lang="en-GB" b="0" i="0" u="none" strike="noStrike" baseline="0">
                <a:solidFill>
                  <a:srgbClr val="808080"/>
                </a:solidFill>
                <a:latin typeface="Arial" panose="020B0604020202020204" pitchFamily="34" charset="0"/>
              </a:rPr>
              <a:t>Electronic mail (email)</a:t>
            </a:r>
          </a:p>
          <a:p>
            <a:r>
              <a:rPr lang="en-GB" b="0" i="0" u="none" strike="noStrike" baseline="0">
                <a:solidFill>
                  <a:srgbClr val="808080"/>
                </a:solidFill>
                <a:latin typeface="Arial" panose="020B0604020202020204" pitchFamily="34" charset="0"/>
              </a:rPr>
              <a:t>Curriculum vitae</a:t>
            </a:r>
          </a:p>
          <a:p>
            <a:r>
              <a:rPr lang="en-GB" b="0" i="0" u="none" strike="noStrike" baseline="0">
                <a:solidFill>
                  <a:srgbClr val="808080"/>
                </a:solidFill>
                <a:latin typeface="Arial" panose="020B0604020202020204" pitchFamily="34" charset="0"/>
              </a:rPr>
              <a:t>Job application</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Each of these business texts has a particular format that not only reflects a universal style of acceptance but also a creative reflect of the corporate image of the organisation.</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4899866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0" u="none" strike="noStrike" kern="1600" baseline="0">
                <a:solidFill>
                  <a:srgbClr val="006666"/>
                </a:solidFill>
                <a:latin typeface="Calibri" panose="020F0502020204030204" pitchFamily="34" charset="0"/>
              </a:rPr>
              <a:t>Memorandums</a:t>
            </a:r>
            <a:endParaRPr lang="en-GB" b="1"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A memorandum is a short notification sent to staff members for passing on information. It is usually a factual document that gives instructions, request information or conveys details about a situation or event. It can be posted on the notice board of the organisation or be sent via e-mail to specific employees. Sometimes referred to “Memo”. </a:t>
            </a:r>
          </a:p>
          <a:p>
            <a:r>
              <a:rPr lang="en-ZA" b="0" i="0" u="none" strike="noStrike" baseline="0">
                <a:solidFill>
                  <a:srgbClr val="808080"/>
                </a:solidFill>
                <a:latin typeface="Arial" panose="020B0604020202020204" pitchFamily="34" charset="0"/>
              </a:rPr>
              <a:t>In general, office memorandums are written on a pre-printed memo document or an electronic version or template. It will either have the company letterhead at the top, or it will have the word ‘memorandum’ printed across at the top of the paper.</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42597585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Memos are simple and accurate and usually have the following elements:</a:t>
            </a:r>
          </a:p>
        </p:txBody>
      </p:sp>
      <p:sp>
        <p:nvSpPr>
          <p:cNvPr id="3" name="Text Placeholder 2"/>
          <p:cNvSpPr>
            <a:spLocks noGrp="1"/>
          </p:cNvSpPr>
          <p:nvPr>
            <p:ph type="body" idx="1"/>
          </p:nvPr>
        </p:nvSpPr>
        <p:spPr/>
        <p:txBody>
          <a:bodyPr>
            <a:normAutofit lnSpcReduction="10000"/>
          </a:bodyPr>
          <a:lstStyle/>
          <a:p>
            <a:r>
              <a:rPr lang="en-GB" b="0" i="0" u="none" strike="noStrike" baseline="0" dirty="0">
                <a:solidFill>
                  <a:srgbClr val="808080"/>
                </a:solidFill>
                <a:latin typeface="Arial" panose="020B0604020202020204" pitchFamily="34" charset="0"/>
              </a:rPr>
              <a:t>Date;</a:t>
            </a:r>
          </a:p>
          <a:p>
            <a:r>
              <a:rPr lang="en-ZA" b="0" i="0" u="none" strike="noStrike" baseline="0" dirty="0">
                <a:solidFill>
                  <a:srgbClr val="808080"/>
                </a:solidFill>
                <a:latin typeface="Arial" panose="020B0604020202020204" pitchFamily="34" charset="0"/>
              </a:rPr>
              <a:t>Who the memo is from;</a:t>
            </a:r>
          </a:p>
          <a:p>
            <a:r>
              <a:rPr lang="en-ZA" b="0" i="0" u="none" strike="noStrike" baseline="0" dirty="0">
                <a:solidFill>
                  <a:srgbClr val="808080"/>
                </a:solidFill>
                <a:latin typeface="Arial" panose="020B0604020202020204" pitchFamily="34" charset="0"/>
              </a:rPr>
              <a:t>Who the memo is intended for; </a:t>
            </a:r>
          </a:p>
          <a:p>
            <a:r>
              <a:rPr lang="en-GB" b="0" i="0" u="none" strike="noStrike" baseline="0" dirty="0">
                <a:solidFill>
                  <a:srgbClr val="808080"/>
                </a:solidFill>
                <a:latin typeface="Arial" panose="020B0604020202020204" pitchFamily="34" charset="0"/>
              </a:rPr>
              <a:t>A subject; and</a:t>
            </a:r>
          </a:p>
          <a:p>
            <a:r>
              <a:rPr lang="en-GB" b="0" i="0" u="none" strike="noStrike" baseline="0" dirty="0">
                <a:solidFill>
                  <a:srgbClr val="808080"/>
                </a:solidFill>
                <a:latin typeface="Arial" panose="020B0604020202020204" pitchFamily="34" charset="0"/>
              </a:rPr>
              <a:t>The text itself.</a:t>
            </a:r>
          </a:p>
          <a:p>
            <a:r>
              <a:rPr lang="en-ZA" b="0" i="0" u="none" strike="noStrike" baseline="0" dirty="0">
                <a:solidFill>
                  <a:srgbClr val="808080"/>
                </a:solidFill>
                <a:latin typeface="Arial" panose="020B0604020202020204" pitchFamily="34" charset="0"/>
              </a:rPr>
              <a:t>Subject line - The topic included in the subject line is very important as the document is either manually or electronically filed according the stated subject. The writer should therefore take great care in making the subject line specific enough to make the memo easily retrievable. It should not be long and refer to the actual message</a:t>
            </a:r>
          </a:p>
        </p:txBody>
      </p:sp>
    </p:spTree>
    <p:extLst>
      <p:ext uri="{BB962C8B-B14F-4D97-AF65-F5344CB8AC3E}">
        <p14:creationId xmlns:p14="http://schemas.microsoft.com/office/powerpoint/2010/main" val="207352010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Memos are simple and accurate and usually have the following elements: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Spacing - Short memos are single spaced within paragraphs and double-spaced between paragraphs. You need to familiarise yourself with your company’s preference with regards to this. Memos implement full-block formats, therefore paragraphs are not indented.</a:t>
            </a:r>
          </a:p>
        </p:txBody>
      </p:sp>
    </p:spTree>
    <p:extLst>
      <p:ext uri="{BB962C8B-B14F-4D97-AF65-F5344CB8AC3E}">
        <p14:creationId xmlns:p14="http://schemas.microsoft.com/office/powerpoint/2010/main" val="39727477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Memos are simple and accurate and usually have the following elements:</a:t>
            </a:r>
          </a:p>
        </p:txBody>
      </p:sp>
      <p:sp>
        <p:nvSpPr>
          <p:cNvPr id="3" name="Text Placeholder 2"/>
          <p:cNvSpPr>
            <a:spLocks noGrp="1"/>
          </p:cNvSpPr>
          <p:nvPr>
            <p:ph type="body" idx="1"/>
          </p:nvPr>
        </p:nvSpPr>
        <p:spPr/>
        <p:txBody>
          <a:bodyPr>
            <a:normAutofit fontScale="92500" lnSpcReduction="10000"/>
          </a:bodyPr>
          <a:lstStyle/>
          <a:p>
            <a:r>
              <a:rPr lang="en-ZA" dirty="0">
                <a:solidFill>
                  <a:srgbClr val="808080"/>
                </a:solidFill>
                <a:latin typeface="Arial" panose="020B0604020202020204" pitchFamily="34" charset="0"/>
              </a:rPr>
              <a:t>Content - Memos are usually straightforward in content and should be short and to the point. The first paragraph should provide a context for the reader and a purpose statement. Often the introductory paragraph need not contain more than one or two sentences. </a:t>
            </a:r>
          </a:p>
          <a:p>
            <a:r>
              <a:rPr lang="en-ZA" dirty="0">
                <a:solidFill>
                  <a:srgbClr val="808080"/>
                </a:solidFill>
                <a:latin typeface="Arial" panose="020B0604020202020204" pitchFamily="34" charset="0"/>
              </a:rPr>
              <a:t>The second paragraph provides specifics for the reader. You may include a list here if it will provide clarity of the subject matter to the reader. </a:t>
            </a:r>
          </a:p>
          <a:p>
            <a:r>
              <a:rPr lang="en-ZA" dirty="0">
                <a:solidFill>
                  <a:srgbClr val="808080"/>
                </a:solidFill>
                <a:latin typeface="Arial" panose="020B0604020202020204" pitchFamily="34" charset="0"/>
              </a:rPr>
              <a:t>The concluding paragraph should briefly summarise the message, or include a statement of goodwill. </a:t>
            </a:r>
          </a:p>
          <a:p>
            <a:r>
              <a:rPr lang="en-ZA" dirty="0">
                <a:solidFill>
                  <a:srgbClr val="808080"/>
                </a:solidFill>
                <a:latin typeface="Arial" panose="020B0604020202020204" pitchFamily="34" charset="0"/>
              </a:rPr>
              <a:t>Lastly you should offer further communication so your reader knows that you are open to questions or suggestions. Remember to keep paragraphs brief as readers are likely to skip important details.</a:t>
            </a:r>
          </a:p>
        </p:txBody>
      </p:sp>
    </p:spTree>
    <p:extLst>
      <p:ext uri="{BB962C8B-B14F-4D97-AF65-F5344CB8AC3E}">
        <p14:creationId xmlns:p14="http://schemas.microsoft.com/office/powerpoint/2010/main" val="1621895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Categories Of Evidence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a:t>
            </a:fld>
            <a:endParaRPr lang="en-ZA" dirty="0"/>
          </a:p>
        </p:txBody>
      </p:sp>
      <p:grpSp>
        <p:nvGrpSpPr>
          <p:cNvPr id="6" name="Group 5"/>
          <p:cNvGrpSpPr/>
          <p:nvPr/>
        </p:nvGrpSpPr>
        <p:grpSpPr>
          <a:xfrm>
            <a:off x="3312044" y="1662280"/>
            <a:ext cx="2592288" cy="2592288"/>
            <a:chOff x="3309164" y="77932"/>
            <a:chExt cx="2592288" cy="2592288"/>
          </a:xfrm>
          <a:scene3d>
            <a:camera prst="orthographicFront"/>
            <a:lightRig rig="flat" dir="t"/>
          </a:scene3d>
        </p:grpSpPr>
        <p:sp>
          <p:nvSpPr>
            <p:cNvPr id="13" name="Oval 12"/>
            <p:cNvSpPr/>
            <p:nvPr/>
          </p:nvSpPr>
          <p:spPr>
            <a:xfrm>
              <a:off x="3309164" y="77932"/>
              <a:ext cx="2592288" cy="2592288"/>
            </a:xfrm>
            <a:prstGeom prst="ellipse">
              <a:avLst/>
            </a:prstGeom>
            <a:solidFill>
              <a:schemeClr val="accent1">
                <a:alpha val="50000"/>
              </a:schemeClr>
            </a:soli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1">
                <a:alpha val="50000"/>
                <a:hueOff val="0"/>
                <a:satOff val="0"/>
                <a:lumOff val="0"/>
                <a:alphaOff val="0"/>
              </a:schemeClr>
            </a:effectRef>
            <a:fontRef idx="minor">
              <a:schemeClr val="tx1"/>
            </a:fontRef>
          </p:style>
        </p:sp>
        <p:sp>
          <p:nvSpPr>
            <p:cNvPr id="14" name="Oval 4"/>
            <p:cNvSpPr/>
            <p:nvPr/>
          </p:nvSpPr>
          <p:spPr>
            <a:xfrm>
              <a:off x="3654802" y="531583"/>
              <a:ext cx="1901011" cy="1166529"/>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effectLst/>
                </a:rPr>
                <a:t>Practical Competence</a:t>
              </a:r>
            </a:p>
          </p:txBody>
        </p:sp>
      </p:grpSp>
      <p:grpSp>
        <p:nvGrpSpPr>
          <p:cNvPr id="7" name="Group 6"/>
          <p:cNvGrpSpPr/>
          <p:nvPr/>
        </p:nvGrpSpPr>
        <p:grpSpPr>
          <a:xfrm>
            <a:off x="4211239" y="3258534"/>
            <a:ext cx="2592288" cy="2592288"/>
            <a:chOff x="4208359" y="1674186"/>
            <a:chExt cx="2592288" cy="2592288"/>
          </a:xfrm>
          <a:scene3d>
            <a:camera prst="orthographicFront"/>
            <a:lightRig rig="flat" dir="t"/>
          </a:scene3d>
        </p:grpSpPr>
        <p:sp>
          <p:nvSpPr>
            <p:cNvPr id="11" name="Oval 10"/>
            <p:cNvSpPr/>
            <p:nvPr/>
          </p:nvSpPr>
          <p:spPr>
            <a:xfrm>
              <a:off x="4208359" y="1674186"/>
              <a:ext cx="2592288" cy="2592288"/>
            </a:xfrm>
            <a:prstGeom prst="ellipse">
              <a:avLst/>
            </a:prstGeom>
            <a:solidFill>
              <a:schemeClr val="bg1">
                <a:lumMod val="65000"/>
                <a:alpha val="50000"/>
              </a:schemeClr>
            </a:soli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1">
                <a:alpha val="50000"/>
                <a:hueOff val="0"/>
                <a:satOff val="0"/>
                <a:lumOff val="0"/>
                <a:alphaOff val="0"/>
              </a:schemeClr>
            </a:effectRef>
            <a:fontRef idx="minor">
              <a:schemeClr val="tx1"/>
            </a:fontRef>
          </p:style>
        </p:sp>
        <p:sp>
          <p:nvSpPr>
            <p:cNvPr id="12" name="Oval 6"/>
            <p:cNvSpPr/>
            <p:nvPr/>
          </p:nvSpPr>
          <p:spPr>
            <a:xfrm>
              <a:off x="5001168" y="2343860"/>
              <a:ext cx="1555372" cy="1425758"/>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rPr>
                <a:t>Reflective Competence</a:t>
              </a:r>
            </a:p>
          </p:txBody>
        </p:sp>
      </p:grpSp>
      <p:grpSp>
        <p:nvGrpSpPr>
          <p:cNvPr id="8" name="Group 7"/>
          <p:cNvGrpSpPr/>
          <p:nvPr/>
        </p:nvGrpSpPr>
        <p:grpSpPr>
          <a:xfrm>
            <a:off x="2340472" y="3258534"/>
            <a:ext cx="2592288" cy="2592288"/>
            <a:chOff x="2337592" y="1674186"/>
            <a:chExt cx="2592288" cy="2592288"/>
          </a:xfrm>
          <a:scene3d>
            <a:camera prst="orthographicFront"/>
            <a:lightRig rig="flat" dir="t"/>
          </a:scene3d>
        </p:grpSpPr>
        <p:sp>
          <p:nvSpPr>
            <p:cNvPr id="9" name="Oval 8"/>
            <p:cNvSpPr/>
            <p:nvPr/>
          </p:nvSpPr>
          <p:spPr>
            <a:xfrm>
              <a:off x="2337592" y="1674186"/>
              <a:ext cx="2592288" cy="2592288"/>
            </a:xfrm>
            <a:prstGeom prst="ellipse">
              <a:avLst/>
            </a:prstGeom>
            <a:solidFill>
              <a:schemeClr val="accent5">
                <a:alpha val="50000"/>
              </a:schemeClr>
            </a:solidFill>
            <a:sp3d prstMaterial="plastic">
              <a:bevelT w="120900" h="88900"/>
              <a:bevelB w="88900" h="31750" prst="angle"/>
            </a:sp3d>
          </p:spPr>
          <p:style>
            <a:lnRef idx="0">
              <a:schemeClr val="lt1">
                <a:hueOff val="0"/>
                <a:satOff val="0"/>
                <a:lumOff val="0"/>
                <a:alphaOff val="0"/>
              </a:schemeClr>
            </a:lnRef>
            <a:fillRef idx="1">
              <a:scrgbClr r="0" g="0" b="0"/>
            </a:fillRef>
            <a:effectRef idx="1">
              <a:schemeClr val="accent1">
                <a:alpha val="50000"/>
                <a:hueOff val="0"/>
                <a:satOff val="0"/>
                <a:lumOff val="0"/>
                <a:alphaOff val="0"/>
              </a:schemeClr>
            </a:effectRef>
            <a:fontRef idx="minor">
              <a:schemeClr val="tx1"/>
            </a:fontRef>
          </p:style>
        </p:sp>
        <p:sp>
          <p:nvSpPr>
            <p:cNvPr id="10" name="Oval 8"/>
            <p:cNvSpPr/>
            <p:nvPr/>
          </p:nvSpPr>
          <p:spPr>
            <a:xfrm>
              <a:off x="2581699" y="2343860"/>
              <a:ext cx="1555372" cy="1425758"/>
            </a:xfrm>
            <a:prstGeom prst="rect">
              <a:avLst/>
            </a:prstGeom>
            <a:sp3d/>
          </p:spPr>
          <p:style>
            <a:lnRef idx="0">
              <a:scrgbClr r="0" g="0" b="0"/>
            </a:lnRef>
            <a:fillRef idx="0">
              <a:scrgbClr r="0" g="0" b="0"/>
            </a:fillRef>
            <a:effectRef idx="0">
              <a:scrgbClr r="0" g="0" b="0"/>
            </a:effectRef>
            <a:fontRef idx="minor">
              <a:schemeClr val="tx1"/>
            </a:fontRef>
          </p:style>
          <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r>
                <a:rPr lang="en-US" sz="2200" b="1" kern="1200" dirty="0">
                  <a:solidFill>
                    <a:schemeClr val="bg1"/>
                  </a:solidFill>
                </a:rPr>
                <a:t>Foundational Competence</a:t>
              </a:r>
            </a:p>
          </p:txBody>
        </p:sp>
      </p:grpSp>
    </p:spTree>
    <p:extLst>
      <p:ext uri="{BB962C8B-B14F-4D97-AF65-F5344CB8AC3E}">
        <p14:creationId xmlns:p14="http://schemas.microsoft.com/office/powerpoint/2010/main" val="8993088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Memos are simple and accurate and usually have the following elements:</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Signing off - Another important aspect of the memo format is initialling or signing off. Beside your typed name on the “From” line be sure to either sign or initial your name to indicate that you have approved the final, typed copy of the memo</a:t>
            </a:r>
          </a:p>
        </p:txBody>
      </p:sp>
    </p:spTree>
    <p:extLst>
      <p:ext uri="{BB962C8B-B14F-4D97-AF65-F5344CB8AC3E}">
        <p14:creationId xmlns:p14="http://schemas.microsoft.com/office/powerpoint/2010/main" val="11519369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0" u="none" strike="noStrike" kern="1600" baseline="0">
                <a:solidFill>
                  <a:srgbClr val="006666"/>
                </a:solidFill>
                <a:latin typeface="Calibri" panose="020F0502020204030204" pitchFamily="34" charset="0"/>
              </a:rPr>
              <a:t>Business Letter</a:t>
            </a:r>
            <a:endParaRPr lang="en-GB" b="1"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Good business letters should follow a certain structure: </a:t>
            </a:r>
          </a:p>
          <a:p>
            <a:r>
              <a:rPr lang="en-ZA" b="0" i="0" u="none" strike="noStrike" baseline="0">
                <a:solidFill>
                  <a:srgbClr val="808080"/>
                </a:solidFill>
                <a:latin typeface="Arial" panose="020B0604020202020204" pitchFamily="34" charset="0"/>
              </a:rPr>
              <a:t>Introduction: Say what the letter is about and why you are writing.</a:t>
            </a:r>
          </a:p>
          <a:p>
            <a:r>
              <a:rPr lang="en-ZA" b="0" i="0" u="none" strike="noStrike" baseline="0">
                <a:solidFill>
                  <a:srgbClr val="808080"/>
                </a:solidFill>
                <a:latin typeface="Arial" panose="020B0604020202020204" pitchFamily="34" charset="0"/>
              </a:rPr>
              <a:t>Details: The main body of the letter should contain the information you wish to convey to your reader.</a:t>
            </a:r>
          </a:p>
          <a:p>
            <a:r>
              <a:rPr lang="en-ZA" b="0" i="0" u="none" strike="noStrike" baseline="0">
                <a:solidFill>
                  <a:srgbClr val="808080"/>
                </a:solidFill>
                <a:latin typeface="Arial" panose="020B0604020202020204" pitchFamily="34" charset="0"/>
              </a:rPr>
              <a:t>The next step: Tell your reader what they should do next in response to your letter.</a:t>
            </a:r>
          </a:p>
        </p:txBody>
      </p:sp>
    </p:spTree>
    <p:extLst>
      <p:ext uri="{BB962C8B-B14F-4D97-AF65-F5344CB8AC3E}">
        <p14:creationId xmlns:p14="http://schemas.microsoft.com/office/powerpoint/2010/main" val="92367810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Business Report</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In order to structure business reports appropriately one need to consider what important parts of the report should be focussed on. The following headings are of value: </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443566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i="0" u="none" strike="noStrike" kern="1600" baseline="0">
                <a:solidFill>
                  <a:srgbClr val="006666"/>
                </a:solidFill>
                <a:latin typeface="Calibri" panose="020F0502020204030204" pitchFamily="34" charset="0"/>
              </a:rPr>
              <a:t>Title</a:t>
            </a:r>
            <a:endParaRPr lang="en-US" b="1"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This often entails the complete title page, which may include details such as the author(s), the date, for which the report s intended, the organisations involved and the place where it was compiled.</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82225894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Executive Summary (Synopsis)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In the case of long report it is customary to provide a brief summary of the purpose of the job assignment (investigation or research); the methods used to obtain information, literature survey conducted, data collection method used as well as the most important conclusions and recommendations. The synopsis is required to facilitate quick and effective decision making.</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04601868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Table of content</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This requires a layout of the main headings, subheadings and page numbers to help the reader to find their way through the report. If the report is less than three pages it will not require a contents page.</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334452749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List of tables and diagrams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Diagrams and graphic representations of data or statistics are very useful in providing clarity to the reader with regards to complicated sets of figures. A list of these representations should be provided that will lead the reader directly to the relevant data.</a:t>
            </a:r>
          </a:p>
        </p:txBody>
      </p:sp>
    </p:spTree>
    <p:extLst>
      <p:ext uri="{BB962C8B-B14F-4D97-AF65-F5344CB8AC3E}">
        <p14:creationId xmlns:p14="http://schemas.microsoft.com/office/powerpoint/2010/main" val="56774582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Introduction</a:t>
            </a:r>
            <a:endParaRPr lang="en-US" b="0"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In a long report, such as an academic dissertation or thesis, a whole chapter is devoted to the introduction. It contains information such as the reason for the research, its purpose, the formulation of hypothesis, research methodology used and an overview of chapters. </a:t>
            </a:r>
          </a:p>
        </p:txBody>
      </p:sp>
    </p:spTree>
    <p:extLst>
      <p:ext uri="{BB962C8B-B14F-4D97-AF65-F5344CB8AC3E}">
        <p14:creationId xmlns:p14="http://schemas.microsoft.com/office/powerpoint/2010/main" val="145642348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Body</a:t>
            </a:r>
            <a:endParaRPr lang="en-US" b="0"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This is an important part of the report where information is systematically presented in context of the problems raised in the terms of reference. Points should be addressed separately to maximise impact of persuasive arguments presented. </a:t>
            </a:r>
          </a:p>
        </p:txBody>
      </p:sp>
    </p:spTree>
    <p:extLst>
      <p:ext uri="{BB962C8B-B14F-4D97-AF65-F5344CB8AC3E}">
        <p14:creationId xmlns:p14="http://schemas.microsoft.com/office/powerpoint/2010/main" val="263154486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Conclusion</a:t>
            </a:r>
            <a:endParaRPr lang="en-US" b="0"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Based on the findings of report, certain concluding remarks can be made that provides clarity on the problem identified. The conclusion should be supported by the data that emanates from the research.</a:t>
            </a:r>
          </a:p>
        </p:txBody>
      </p:sp>
    </p:spTree>
    <p:extLst>
      <p:ext uri="{BB962C8B-B14F-4D97-AF65-F5344CB8AC3E}">
        <p14:creationId xmlns:p14="http://schemas.microsoft.com/office/powerpoint/2010/main" val="2346498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Overview</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a:t>
            </a:fld>
            <a:endParaRPr lang="en-ZA" dirty="0"/>
          </a:p>
        </p:txBody>
      </p:sp>
      <p:grpSp>
        <p:nvGrpSpPr>
          <p:cNvPr id="6" name="Group 5"/>
          <p:cNvGrpSpPr/>
          <p:nvPr/>
        </p:nvGrpSpPr>
        <p:grpSpPr>
          <a:xfrm>
            <a:off x="3768085" y="1657132"/>
            <a:ext cx="4248268" cy="1687287"/>
            <a:chOff x="2736309" y="0"/>
            <a:chExt cx="4248268" cy="1687287"/>
          </a:xfrm>
          <a:scene3d>
            <a:camera prst="orthographicFront"/>
            <a:lightRig rig="flat" dir="t"/>
          </a:scene3d>
        </p:grpSpPr>
        <p:sp>
          <p:nvSpPr>
            <p:cNvPr id="16" name="Right Arrow 15"/>
            <p:cNvSpPr/>
            <p:nvPr/>
          </p:nvSpPr>
          <p:spPr>
            <a:xfrm>
              <a:off x="2736309" y="0"/>
              <a:ext cx="4248268" cy="1687287"/>
            </a:xfrm>
            <a:prstGeom prst="rightArrow">
              <a:avLst>
                <a:gd name="adj1" fmla="val 75000"/>
                <a:gd name="adj2" fmla="val 50000"/>
              </a:avLst>
            </a:prstGeom>
          </p:spPr>
          <p:style>
            <a:lnRef idx="0">
              <a:schemeClr val="accent2"/>
            </a:lnRef>
            <a:fillRef idx="1002">
              <a:schemeClr val="lt2"/>
            </a:fillRef>
            <a:effectRef idx="3">
              <a:schemeClr val="accent2"/>
            </a:effectRef>
            <a:fontRef idx="minor">
              <a:schemeClr val="lt1"/>
            </a:fontRef>
          </p:style>
        </p:sp>
        <p:sp>
          <p:nvSpPr>
            <p:cNvPr id="17" name="Right Arrow 4"/>
            <p:cNvSpPr/>
            <p:nvPr/>
          </p:nvSpPr>
          <p:spPr>
            <a:xfrm>
              <a:off x="2736309" y="210911"/>
              <a:ext cx="3615535" cy="1265465"/>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6510"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t>Against Outcomes in Unit Standard</a:t>
              </a:r>
            </a:p>
          </p:txBody>
        </p:sp>
      </p:grpSp>
      <p:grpSp>
        <p:nvGrpSpPr>
          <p:cNvPr id="7" name="Group 6"/>
          <p:cNvGrpSpPr/>
          <p:nvPr/>
        </p:nvGrpSpPr>
        <p:grpSpPr>
          <a:xfrm>
            <a:off x="1031776" y="1657564"/>
            <a:ext cx="2832179" cy="1687287"/>
            <a:chOff x="0" y="432"/>
            <a:chExt cx="2832179" cy="1687287"/>
          </a:xfrm>
          <a:scene3d>
            <a:camera prst="orthographicFront"/>
            <a:lightRig rig="flat" dir="t"/>
          </a:scene3d>
        </p:grpSpPr>
        <p:sp>
          <p:nvSpPr>
            <p:cNvPr id="14" name="Rounded Rectangle 13"/>
            <p:cNvSpPr/>
            <p:nvPr/>
          </p:nvSpPr>
          <p:spPr>
            <a:xfrm>
              <a:off x="0" y="432"/>
              <a:ext cx="2832179" cy="1687287"/>
            </a:xfrm>
            <a:prstGeom prst="roundRect">
              <a:avLst/>
            </a:prstGeom>
          </p:spPr>
          <p:style>
            <a:lnRef idx="0">
              <a:schemeClr val="accent2"/>
            </a:lnRef>
            <a:fillRef idx="1002">
              <a:schemeClr val="lt2"/>
            </a:fillRef>
            <a:effectRef idx="3">
              <a:schemeClr val="accent2"/>
            </a:effectRef>
            <a:fontRef idx="minor">
              <a:schemeClr val="lt1"/>
            </a:fontRef>
          </p:style>
        </p:sp>
        <p:sp>
          <p:nvSpPr>
            <p:cNvPr id="15" name="Rounded Rectangle 6"/>
            <p:cNvSpPr/>
            <p:nvPr/>
          </p:nvSpPr>
          <p:spPr>
            <a:xfrm>
              <a:off x="82367" y="82799"/>
              <a:ext cx="2667445" cy="1522553"/>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Competency</a:t>
              </a:r>
            </a:p>
          </p:txBody>
        </p:sp>
      </p:grpSp>
      <p:grpSp>
        <p:nvGrpSpPr>
          <p:cNvPr id="8" name="Group 7"/>
          <p:cNvGrpSpPr/>
          <p:nvPr/>
        </p:nvGrpSpPr>
        <p:grpSpPr>
          <a:xfrm>
            <a:off x="3863955" y="3513580"/>
            <a:ext cx="4248268" cy="1687287"/>
            <a:chOff x="2832179" y="1856448"/>
            <a:chExt cx="4248268" cy="1687287"/>
          </a:xfrm>
          <a:scene3d>
            <a:camera prst="orthographicFront"/>
            <a:lightRig rig="flat" dir="t"/>
          </a:scene3d>
        </p:grpSpPr>
        <p:sp>
          <p:nvSpPr>
            <p:cNvPr id="12" name="Right Arrow 11"/>
            <p:cNvSpPr/>
            <p:nvPr/>
          </p:nvSpPr>
          <p:spPr>
            <a:xfrm>
              <a:off x="2832179" y="1856448"/>
              <a:ext cx="4248268" cy="1687287"/>
            </a:xfrm>
            <a:prstGeom prst="rightArrow">
              <a:avLst>
                <a:gd name="adj1" fmla="val 75000"/>
                <a:gd name="adj2" fmla="val 50000"/>
              </a:avLst>
            </a:prstGeom>
          </p:spPr>
          <p:style>
            <a:lnRef idx="0">
              <a:schemeClr val="accent2"/>
            </a:lnRef>
            <a:fillRef idx="1002">
              <a:schemeClr val="lt2"/>
            </a:fillRef>
            <a:effectRef idx="3">
              <a:schemeClr val="accent2"/>
            </a:effectRef>
            <a:fontRef idx="minor">
              <a:schemeClr val="lt1"/>
            </a:fontRef>
          </p:style>
        </p:sp>
        <p:sp>
          <p:nvSpPr>
            <p:cNvPr id="13" name="Right Arrow 8"/>
            <p:cNvSpPr/>
            <p:nvPr/>
          </p:nvSpPr>
          <p:spPr>
            <a:xfrm>
              <a:off x="2832179" y="2067359"/>
              <a:ext cx="3615535" cy="1265465"/>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6510" tIns="16510" rIns="16510" bIns="16510" numCol="1" spcCol="1270" anchor="ctr" anchorCtr="0">
              <a:noAutofit/>
            </a:bodyPr>
            <a:lstStyle/>
            <a:p>
              <a:pPr marL="228600" lvl="1" indent="-228600" algn="l" defTabSz="1155700">
                <a:lnSpc>
                  <a:spcPct val="90000"/>
                </a:lnSpc>
                <a:spcBef>
                  <a:spcPct val="0"/>
                </a:spcBef>
                <a:spcAft>
                  <a:spcPct val="15000"/>
                </a:spcAft>
                <a:buChar char="••"/>
              </a:pPr>
              <a:r>
                <a:rPr lang="en-US" sz="2600" kern="1200" dirty="0"/>
                <a:t>Outcomes in relation to workplace</a:t>
              </a:r>
            </a:p>
          </p:txBody>
        </p:sp>
      </p:grpSp>
      <p:grpSp>
        <p:nvGrpSpPr>
          <p:cNvPr id="9" name="Group 8"/>
          <p:cNvGrpSpPr/>
          <p:nvPr/>
        </p:nvGrpSpPr>
        <p:grpSpPr>
          <a:xfrm>
            <a:off x="1031776" y="3513580"/>
            <a:ext cx="2832179" cy="1687287"/>
            <a:chOff x="0" y="1856448"/>
            <a:chExt cx="2832179" cy="1687287"/>
          </a:xfrm>
          <a:scene3d>
            <a:camera prst="orthographicFront"/>
            <a:lightRig rig="flat" dir="t"/>
          </a:scene3d>
        </p:grpSpPr>
        <p:sp>
          <p:nvSpPr>
            <p:cNvPr id="10" name="Rounded Rectangle 9"/>
            <p:cNvSpPr/>
            <p:nvPr/>
          </p:nvSpPr>
          <p:spPr>
            <a:xfrm>
              <a:off x="0" y="1856448"/>
              <a:ext cx="2832179" cy="1687287"/>
            </a:xfrm>
            <a:prstGeom prst="roundRect">
              <a:avLst/>
            </a:prstGeom>
          </p:spPr>
          <p:style>
            <a:lnRef idx="0">
              <a:schemeClr val="accent2"/>
            </a:lnRef>
            <a:fillRef idx="1002">
              <a:schemeClr val="lt2"/>
            </a:fillRef>
            <a:effectRef idx="3">
              <a:schemeClr val="accent2"/>
            </a:effectRef>
            <a:fontRef idx="minor">
              <a:schemeClr val="lt1"/>
            </a:fontRef>
          </p:style>
        </p:sp>
        <p:sp>
          <p:nvSpPr>
            <p:cNvPr id="11" name="Rounded Rectangle 10"/>
            <p:cNvSpPr/>
            <p:nvPr/>
          </p:nvSpPr>
          <p:spPr>
            <a:xfrm>
              <a:off x="82367" y="1938815"/>
              <a:ext cx="2667445" cy="1522553"/>
            </a:xfrm>
            <a:prstGeom prst="rect">
              <a:avLst/>
            </a:prstGeom>
          </p:spPr>
          <p:style>
            <a:lnRef idx="0">
              <a:schemeClr val="accent2"/>
            </a:lnRef>
            <a:fillRef idx="1002">
              <a:schemeClr val="lt2"/>
            </a:fillRef>
            <a:effectRef idx="3">
              <a:schemeClr val="accent2"/>
            </a:effectRef>
            <a:fontRef idx="minor">
              <a:schemeClr val="lt1"/>
            </a:fontRef>
          </p:style>
          <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en-US" sz="2800" kern="1200" dirty="0"/>
                <a:t>Interpret</a:t>
              </a:r>
            </a:p>
          </p:txBody>
        </p:sp>
      </p:grpSp>
    </p:spTree>
    <p:extLst>
      <p:ext uri="{BB962C8B-B14F-4D97-AF65-F5344CB8AC3E}">
        <p14:creationId xmlns:p14="http://schemas.microsoft.com/office/powerpoint/2010/main" val="227622757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Recommendations</a:t>
            </a:r>
            <a:endParaRPr lang="en-US" b="0"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This represents a list of possible steps that are required to rectify the situation described. These recommendations are very important as it directs the decision making of the firm and should be carefully considered.</a:t>
            </a:r>
          </a:p>
        </p:txBody>
      </p:sp>
    </p:spTree>
    <p:extLst>
      <p:ext uri="{BB962C8B-B14F-4D97-AF65-F5344CB8AC3E}">
        <p14:creationId xmlns:p14="http://schemas.microsoft.com/office/powerpoint/2010/main" val="186231641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Bibliography</a:t>
            </a:r>
            <a:endParaRPr lang="en-US" b="0"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All references consulted in the report should be listed in the bibliography to ensure that information or arguments presented can be verified. It should be listed alphabetically according to a recognised system such as the Harvard referencing system. </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Once the first draft is completed, it must be proofread, the necessary adjustments made, and the final draft produced within the specified time frame. </a:t>
            </a:r>
          </a:p>
        </p:txBody>
      </p:sp>
    </p:spTree>
    <p:extLst>
      <p:ext uri="{BB962C8B-B14F-4D97-AF65-F5344CB8AC3E}">
        <p14:creationId xmlns:p14="http://schemas.microsoft.com/office/powerpoint/2010/main" val="49831379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Agena</a:t>
            </a:r>
            <a:endParaRPr lang="en-US" b="0"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An agenda is a list of meeting activities in the order in which they are to be taken up</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The agenda should be brief and items should be arranged in such a way that it will facilitate the flow of discussion on the topics listed. It is normally sent out by the secretary with reports, articles, etc. that pertain to the meeting attached.</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44355939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Elements of agenda</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Name of the organisation, type of meeting to be held, date time and venue.</a:t>
            </a:r>
          </a:p>
          <a:p>
            <a:r>
              <a:rPr lang="en-ZA" b="0" i="0" u="none" strike="noStrike" baseline="0" dirty="0">
                <a:solidFill>
                  <a:srgbClr val="808080"/>
                </a:solidFill>
                <a:latin typeface="Arial" panose="020B0604020202020204" pitchFamily="34" charset="0"/>
              </a:rPr>
              <a:t>Opening and welcoming by the chairperson (vice-chairperson)</a:t>
            </a:r>
          </a:p>
          <a:p>
            <a:r>
              <a:rPr lang="en-ZA" b="0" i="0" u="none" strike="noStrike" baseline="0" dirty="0">
                <a:solidFill>
                  <a:srgbClr val="808080"/>
                </a:solidFill>
                <a:latin typeface="Arial" panose="020B0604020202020204" pitchFamily="34" charset="0"/>
              </a:rPr>
              <a:t>Constituting of the meeting (quorum) if required.</a:t>
            </a:r>
          </a:p>
          <a:p>
            <a:r>
              <a:rPr lang="en-GB" b="0" i="0" u="none" strike="noStrike" baseline="0" dirty="0">
                <a:solidFill>
                  <a:srgbClr val="808080"/>
                </a:solidFill>
                <a:latin typeface="Arial" panose="020B0604020202020204" pitchFamily="34" charset="0"/>
              </a:rPr>
              <a:t>Attendance register (with apologies)</a:t>
            </a:r>
          </a:p>
          <a:p>
            <a:r>
              <a:rPr lang="en-ZA" b="0" i="0" u="none" strike="noStrike" baseline="0" dirty="0">
                <a:solidFill>
                  <a:srgbClr val="808080"/>
                </a:solidFill>
                <a:latin typeface="Arial" panose="020B0604020202020204" pitchFamily="34" charset="0"/>
              </a:rPr>
              <a:t>Minutes of the previous meeting (Reading and ratification by seconding)</a:t>
            </a:r>
          </a:p>
          <a:p>
            <a:r>
              <a:rPr lang="en-ZA" b="0" i="0" u="none" strike="noStrike" baseline="0" dirty="0">
                <a:solidFill>
                  <a:srgbClr val="808080"/>
                </a:solidFill>
                <a:latin typeface="Arial" panose="020B0604020202020204" pitchFamily="34" charset="0"/>
              </a:rPr>
              <a:t>Matters arising from previous meeting</a:t>
            </a:r>
          </a:p>
          <a:p>
            <a:r>
              <a:rPr lang="en-ZA" b="0" i="0" u="none" strike="noStrike" baseline="0" dirty="0">
                <a:solidFill>
                  <a:srgbClr val="808080"/>
                </a:solidFill>
                <a:latin typeface="Arial" panose="020B0604020202020204" pitchFamily="34" charset="0"/>
              </a:rPr>
              <a:t>New topics to be discussed (Motions, proposals, points of discussion)</a:t>
            </a:r>
          </a:p>
        </p:txBody>
      </p:sp>
    </p:spTree>
    <p:extLst>
      <p:ext uri="{BB962C8B-B14F-4D97-AF65-F5344CB8AC3E}">
        <p14:creationId xmlns:p14="http://schemas.microsoft.com/office/powerpoint/2010/main" val="2759199601"/>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Elements of agenda</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Chairpersons report, financial report, executive summaries</a:t>
            </a:r>
          </a:p>
          <a:p>
            <a:r>
              <a:rPr lang="en-ZA" dirty="0">
                <a:solidFill>
                  <a:srgbClr val="808080"/>
                </a:solidFill>
                <a:latin typeface="Arial" panose="020B0604020202020204" pitchFamily="34" charset="0"/>
              </a:rPr>
              <a:t>Election of new committee members</a:t>
            </a:r>
          </a:p>
          <a:p>
            <a:r>
              <a:rPr lang="en-GB" dirty="0">
                <a:solidFill>
                  <a:srgbClr val="808080"/>
                </a:solidFill>
                <a:latin typeface="Arial" panose="020B0604020202020204" pitchFamily="34" charset="0"/>
              </a:rPr>
              <a:t>Appointment of auditors</a:t>
            </a:r>
          </a:p>
          <a:p>
            <a:r>
              <a:rPr lang="en-ZA" dirty="0">
                <a:solidFill>
                  <a:srgbClr val="808080"/>
                </a:solidFill>
                <a:latin typeface="Arial" panose="020B0604020202020204" pitchFamily="34" charset="0"/>
              </a:rPr>
              <a:t>General (Notice must be given immediately after opening)</a:t>
            </a:r>
          </a:p>
          <a:p>
            <a:r>
              <a:rPr lang="en-ZA" dirty="0">
                <a:solidFill>
                  <a:srgbClr val="808080"/>
                </a:solidFill>
                <a:latin typeface="Arial" panose="020B0604020202020204" pitchFamily="34" charset="0"/>
              </a:rPr>
              <a:t>Deciding on the date and venue of next meeting</a:t>
            </a:r>
          </a:p>
          <a:p>
            <a:r>
              <a:rPr lang="en-GB" dirty="0">
                <a:solidFill>
                  <a:srgbClr val="808080"/>
                </a:solidFill>
                <a:latin typeface="Arial" panose="020B0604020202020204" pitchFamily="34" charset="0"/>
              </a:rPr>
              <a:t>Conclusion of meeting</a:t>
            </a:r>
          </a:p>
        </p:txBody>
      </p:sp>
    </p:spTree>
    <p:extLst>
      <p:ext uri="{BB962C8B-B14F-4D97-AF65-F5344CB8AC3E}">
        <p14:creationId xmlns:p14="http://schemas.microsoft.com/office/powerpoint/2010/main" val="91977691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Minutes of Meetings</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The minutes of a meeting are a confidential, written report of the proceedings and resolutions discussed and passed at the meeting</a:t>
            </a:r>
          </a:p>
          <a:p>
            <a:endParaRPr lang="en-GB" b="0" i="0" u="none" strike="noStrike" baseline="0">
              <a:solidFill>
                <a:srgbClr val="808080"/>
              </a:solidFill>
              <a:latin typeface="Arial" panose="020B0604020202020204" pitchFamily="34" charset="0"/>
            </a:endParaRPr>
          </a:p>
          <a:p>
            <a:r>
              <a:rPr lang="en-ZA" b="0" i="0" u="none" strike="noStrike" baseline="0">
                <a:solidFill>
                  <a:srgbClr val="808080"/>
                </a:solidFill>
                <a:latin typeface="Arial" panose="020B0604020202020204" pitchFamily="34" charset="0"/>
              </a:rPr>
              <a:t>Minutes are recorded by the secretary in a minute book and serves as an official record of the organisations meetings for future reference. It also acts as a reminder to employees of specific tasks allocated to them as well as timelines in which to complete the tasks.</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27986077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The following are guidelines if you are requested to take notes during a meeting:</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Write down only the main points and the decisions taken. It is impossible to write down everything that is being said.</a:t>
            </a:r>
          </a:p>
          <a:p>
            <a:endParaRPr lang="en-GB" b="0" i="0" u="none" strike="noStrike" baseline="0">
              <a:solidFill>
                <a:srgbClr val="808080"/>
              </a:solidFill>
              <a:latin typeface="Arial" panose="020B0604020202020204" pitchFamily="34" charset="0"/>
            </a:endParaRPr>
          </a:p>
        </p:txBody>
      </p:sp>
    </p:spTree>
    <p:extLst>
      <p:ext uri="{BB962C8B-B14F-4D97-AF65-F5344CB8AC3E}">
        <p14:creationId xmlns:p14="http://schemas.microsoft.com/office/powerpoint/2010/main" val="57108181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Try to identify the main points by asking:</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What is the main aim of the discussion?</a:t>
            </a:r>
          </a:p>
          <a:p>
            <a:r>
              <a:rPr lang="en-GB" b="0" i="0" u="none" strike="noStrike" baseline="0">
                <a:solidFill>
                  <a:srgbClr val="808080"/>
                </a:solidFill>
                <a:latin typeface="Arial" panose="020B0604020202020204" pitchFamily="34" charset="0"/>
              </a:rPr>
              <a:t>What information is important?</a:t>
            </a:r>
          </a:p>
          <a:p>
            <a:r>
              <a:rPr lang="en-ZA" b="0" i="0" u="none" strike="noStrike" baseline="0">
                <a:solidFill>
                  <a:srgbClr val="808080"/>
                </a:solidFill>
                <a:latin typeface="Arial" panose="020B0604020202020204" pitchFamily="34" charset="0"/>
              </a:rPr>
              <a:t>Use your own words. If you do this, you will find that your minutes are more accurate and complete than if you try to jot down everything a speaker says.</a:t>
            </a:r>
          </a:p>
          <a:p>
            <a:r>
              <a:rPr lang="en-ZA" b="0" i="0" u="none" strike="noStrike" baseline="0">
                <a:solidFill>
                  <a:srgbClr val="808080"/>
                </a:solidFill>
                <a:latin typeface="Arial" panose="020B0604020202020204" pitchFamily="34" charset="0"/>
              </a:rPr>
              <a:t>Pay special attention to decisions and if necessary, ask for the decisions to be repeated. </a:t>
            </a:r>
          </a:p>
          <a:p>
            <a:r>
              <a:rPr lang="en-ZA" b="0" i="0" u="none" strike="noStrike" baseline="0">
                <a:solidFill>
                  <a:srgbClr val="808080"/>
                </a:solidFill>
                <a:latin typeface="Arial" panose="020B0604020202020204" pitchFamily="34" charset="0"/>
              </a:rPr>
              <a:t>Ask for clarification. Do not hesitate to stop the meeting if you are not clear about any decisions or issues being discussed. Rather stop the meeting and get clarity than record incorrect information!</a:t>
            </a:r>
          </a:p>
        </p:txBody>
      </p:sp>
    </p:spTree>
    <p:extLst>
      <p:ext uri="{BB962C8B-B14F-4D97-AF65-F5344CB8AC3E}">
        <p14:creationId xmlns:p14="http://schemas.microsoft.com/office/powerpoint/2010/main" val="2034145406"/>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When writing the minutes, the following information should be included:</a:t>
            </a: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Nature of meeting, date, time, venue </a:t>
            </a:r>
          </a:p>
          <a:p>
            <a:r>
              <a:rPr lang="en-GB" b="0" i="0" u="none" strike="noStrike" baseline="0">
                <a:solidFill>
                  <a:srgbClr val="808080"/>
                </a:solidFill>
                <a:latin typeface="Arial" panose="020B0604020202020204" pitchFamily="34" charset="0"/>
              </a:rPr>
              <a:t>Names of those present </a:t>
            </a:r>
          </a:p>
          <a:p>
            <a:r>
              <a:rPr lang="en-GB" b="0" i="0" u="none" strike="noStrike" baseline="0">
                <a:solidFill>
                  <a:srgbClr val="808080"/>
                </a:solidFill>
                <a:latin typeface="Arial" panose="020B0604020202020204" pitchFamily="34" charset="0"/>
              </a:rPr>
              <a:t>Names of visitors </a:t>
            </a:r>
          </a:p>
          <a:p>
            <a:r>
              <a:rPr lang="en-GB" b="0" i="0" u="none" strike="noStrike" baseline="0">
                <a:solidFill>
                  <a:srgbClr val="808080"/>
                </a:solidFill>
                <a:latin typeface="Arial" panose="020B0604020202020204" pitchFamily="34" charset="0"/>
              </a:rPr>
              <a:t>Apologies </a:t>
            </a:r>
          </a:p>
          <a:p>
            <a:r>
              <a:rPr lang="en-ZA" b="0" i="0" u="none" strike="noStrike" baseline="0">
                <a:solidFill>
                  <a:srgbClr val="808080"/>
                </a:solidFill>
                <a:latin typeface="Arial" panose="020B0604020202020204" pitchFamily="34" charset="0"/>
              </a:rPr>
              <a:t>Summaries of decisions and discussions</a:t>
            </a:r>
          </a:p>
        </p:txBody>
      </p:sp>
    </p:spTree>
    <p:extLst>
      <p:ext uri="{BB962C8B-B14F-4D97-AF65-F5344CB8AC3E}">
        <p14:creationId xmlns:p14="http://schemas.microsoft.com/office/powerpoint/2010/main" val="75296833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0" i="0" u="none" strike="noStrike" kern="1600" baseline="0">
                <a:solidFill>
                  <a:srgbClr val="006666"/>
                </a:solidFill>
                <a:latin typeface="Calibri" panose="020F0502020204030204" pitchFamily="34" charset="0"/>
              </a:rPr>
              <a:t>E-mail is rapidly replacing phone calls and business letters because it:</a:t>
            </a:r>
          </a:p>
        </p:txBody>
      </p:sp>
      <p:sp>
        <p:nvSpPr>
          <p:cNvPr id="3" name="Text Placeholder 2"/>
          <p:cNvSpPr>
            <a:spLocks noGrp="1"/>
          </p:cNvSpPr>
          <p:nvPr>
            <p:ph type="body" idx="1"/>
          </p:nvPr>
        </p:nvSpPr>
        <p:spPr/>
        <p:txBody>
          <a:bodyPr>
            <a:normAutofit/>
          </a:bodyPr>
          <a:lstStyle/>
          <a:p>
            <a:r>
              <a:rPr lang="en-GB" b="0" i="0" u="none" strike="noStrike" baseline="0" dirty="0">
                <a:solidFill>
                  <a:srgbClr val="808080"/>
                </a:solidFill>
                <a:latin typeface="Arial" panose="020B0604020202020204" pitchFamily="34" charset="0"/>
              </a:rPr>
              <a:t>Eliminates frustrating phone tag</a:t>
            </a:r>
          </a:p>
          <a:p>
            <a:r>
              <a:rPr lang="en-ZA" b="0" i="0" u="none" strike="noStrike" baseline="0" dirty="0">
                <a:solidFill>
                  <a:srgbClr val="808080"/>
                </a:solidFill>
                <a:latin typeface="Arial" panose="020B0604020202020204" pitchFamily="34" charset="0"/>
              </a:rPr>
              <a:t>Saves on expensive overnight delivery charges</a:t>
            </a:r>
          </a:p>
          <a:p>
            <a:r>
              <a:rPr lang="en-ZA" b="0" i="0" u="none" strike="noStrike" baseline="0" dirty="0">
                <a:solidFill>
                  <a:srgbClr val="808080"/>
                </a:solidFill>
                <a:latin typeface="Arial" panose="020B0604020202020204" pitchFamily="34" charset="0"/>
              </a:rPr>
              <a:t>Makes it easy for customers to place orders and receive immediate support</a:t>
            </a:r>
          </a:p>
          <a:p>
            <a:r>
              <a:rPr lang="en-ZA" b="0" i="0" u="none" strike="noStrike" baseline="0" dirty="0">
                <a:solidFill>
                  <a:srgbClr val="808080"/>
                </a:solidFill>
                <a:latin typeface="Arial" panose="020B0604020202020204" pitchFamily="34" charset="0"/>
              </a:rPr>
              <a:t>Gives the smallest business access to customers in foreign markets</a:t>
            </a:r>
          </a:p>
          <a:p>
            <a:r>
              <a:rPr lang="en-ZA" b="0" i="0" u="none" strike="noStrike" baseline="0" dirty="0">
                <a:solidFill>
                  <a:srgbClr val="808080"/>
                </a:solidFill>
                <a:latin typeface="Arial" panose="020B0604020202020204" pitchFamily="34" charset="0"/>
              </a:rPr>
              <a:t>Allows for quick responses in urgent situations</a:t>
            </a:r>
          </a:p>
          <a:p>
            <a:r>
              <a:rPr lang="en-ZA" b="0" i="0" u="none" strike="noStrike" baseline="0" dirty="0">
                <a:solidFill>
                  <a:srgbClr val="808080"/>
                </a:solidFill>
                <a:latin typeface="Arial" panose="020B0604020202020204" pitchFamily="34" charset="0"/>
              </a:rPr>
              <a:t>Saves on postage and unreliable postal delivery</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1357984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Good Evidence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a:t>
            </a:fld>
            <a:endParaRPr lang="en-ZA" dirty="0"/>
          </a:p>
        </p:txBody>
      </p:sp>
      <p:grpSp>
        <p:nvGrpSpPr>
          <p:cNvPr id="6" name="Group 5"/>
          <p:cNvGrpSpPr/>
          <p:nvPr/>
        </p:nvGrpSpPr>
        <p:grpSpPr>
          <a:xfrm>
            <a:off x="3244775" y="1617619"/>
            <a:ext cx="5318223" cy="731613"/>
            <a:chOff x="2669218" y="2251"/>
            <a:chExt cx="5318223" cy="731613"/>
          </a:xfrm>
          <a:scene3d>
            <a:camera prst="orthographicFront"/>
            <a:lightRig rig="flat" dir="t"/>
          </a:scene3d>
        </p:grpSpPr>
        <p:sp>
          <p:nvSpPr>
            <p:cNvPr id="34" name="Right Arrow 33"/>
            <p:cNvSpPr/>
            <p:nvPr/>
          </p:nvSpPr>
          <p:spPr>
            <a:xfrm>
              <a:off x="2669218" y="2251"/>
              <a:ext cx="5318223"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35" name="Right Arrow 4"/>
            <p:cNvSpPr/>
            <p:nvPr/>
          </p:nvSpPr>
          <p:spPr>
            <a:xfrm>
              <a:off x="2669218" y="93703"/>
              <a:ext cx="5043868"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Should relate to what is being assessed</a:t>
              </a:r>
              <a:endParaRPr lang="en-US" sz="2200" kern="1200" dirty="0"/>
            </a:p>
          </p:txBody>
        </p:sp>
      </p:grpSp>
      <p:grpSp>
        <p:nvGrpSpPr>
          <p:cNvPr id="7" name="Group 6"/>
          <p:cNvGrpSpPr/>
          <p:nvPr/>
        </p:nvGrpSpPr>
        <p:grpSpPr>
          <a:xfrm>
            <a:off x="581002" y="1708590"/>
            <a:ext cx="2663773" cy="549671"/>
            <a:chOff x="5445" y="93222"/>
            <a:chExt cx="2663773" cy="549671"/>
          </a:xfrm>
          <a:scene3d>
            <a:camera prst="orthographicFront"/>
            <a:lightRig rig="flat" dir="t"/>
          </a:scene3d>
        </p:grpSpPr>
        <p:sp>
          <p:nvSpPr>
            <p:cNvPr id="32" name="Rounded Rectangle 31"/>
            <p:cNvSpPr/>
            <p:nvPr/>
          </p:nvSpPr>
          <p:spPr>
            <a:xfrm>
              <a:off x="5445" y="93222"/>
              <a:ext cx="2663773"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33" name="Rounded Rectangle 6"/>
            <p:cNvSpPr/>
            <p:nvPr/>
          </p:nvSpPr>
          <p:spPr>
            <a:xfrm>
              <a:off x="32278" y="120055"/>
              <a:ext cx="2610107"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Valid</a:t>
              </a:r>
            </a:p>
          </p:txBody>
        </p:sp>
      </p:grpSp>
      <p:grpSp>
        <p:nvGrpSpPr>
          <p:cNvPr id="8" name="Group 7"/>
          <p:cNvGrpSpPr/>
          <p:nvPr/>
        </p:nvGrpSpPr>
        <p:grpSpPr>
          <a:xfrm>
            <a:off x="3243478" y="2404199"/>
            <a:ext cx="5323422" cy="731613"/>
            <a:chOff x="2667921" y="788831"/>
            <a:chExt cx="5323422" cy="731613"/>
          </a:xfrm>
          <a:scene3d>
            <a:camera prst="orthographicFront"/>
            <a:lightRig rig="flat" dir="t"/>
          </a:scene3d>
        </p:grpSpPr>
        <p:sp>
          <p:nvSpPr>
            <p:cNvPr id="30" name="Right Arrow 29"/>
            <p:cNvSpPr/>
            <p:nvPr/>
          </p:nvSpPr>
          <p:spPr>
            <a:xfrm>
              <a:off x="2667921" y="788831"/>
              <a:ext cx="5323422"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31" name="Right Arrow 8"/>
            <p:cNvSpPr/>
            <p:nvPr/>
          </p:nvSpPr>
          <p:spPr>
            <a:xfrm>
              <a:off x="2667921" y="880283"/>
              <a:ext cx="5049067"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US" sz="2200" kern="1200" dirty="0">
                  <a:effectLst/>
                </a:rPr>
                <a:t>Own evidence</a:t>
              </a:r>
              <a:endParaRPr lang="en-US" sz="2200" kern="1200" dirty="0"/>
            </a:p>
          </p:txBody>
        </p:sp>
      </p:grpSp>
      <p:grpSp>
        <p:nvGrpSpPr>
          <p:cNvPr id="9" name="Group 8"/>
          <p:cNvGrpSpPr/>
          <p:nvPr/>
        </p:nvGrpSpPr>
        <p:grpSpPr>
          <a:xfrm>
            <a:off x="577100" y="2495170"/>
            <a:ext cx="2666377" cy="549671"/>
            <a:chOff x="1543" y="879802"/>
            <a:chExt cx="2666377" cy="549671"/>
          </a:xfrm>
          <a:scene3d>
            <a:camera prst="orthographicFront"/>
            <a:lightRig rig="flat" dir="t"/>
          </a:scene3d>
        </p:grpSpPr>
        <p:sp>
          <p:nvSpPr>
            <p:cNvPr id="28" name="Rounded Rectangle 27"/>
            <p:cNvSpPr/>
            <p:nvPr/>
          </p:nvSpPr>
          <p:spPr>
            <a:xfrm>
              <a:off x="1543" y="879802"/>
              <a:ext cx="2666377"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29" name="Rounded Rectangle 10"/>
            <p:cNvSpPr/>
            <p:nvPr/>
          </p:nvSpPr>
          <p:spPr>
            <a:xfrm>
              <a:off x="28376" y="906635"/>
              <a:ext cx="2612711"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Authentic</a:t>
              </a:r>
            </a:p>
          </p:txBody>
        </p:sp>
      </p:grpSp>
      <p:grpSp>
        <p:nvGrpSpPr>
          <p:cNvPr id="10" name="Group 9"/>
          <p:cNvGrpSpPr/>
          <p:nvPr/>
        </p:nvGrpSpPr>
        <p:grpSpPr>
          <a:xfrm>
            <a:off x="3204755" y="3190780"/>
            <a:ext cx="5360823" cy="913175"/>
            <a:chOff x="2629198" y="1575412"/>
            <a:chExt cx="5360823" cy="913175"/>
          </a:xfrm>
          <a:scene3d>
            <a:camera prst="orthographicFront"/>
            <a:lightRig rig="flat" dir="t"/>
          </a:scene3d>
        </p:grpSpPr>
        <p:sp>
          <p:nvSpPr>
            <p:cNvPr id="26" name="Right Arrow 25"/>
            <p:cNvSpPr/>
            <p:nvPr/>
          </p:nvSpPr>
          <p:spPr>
            <a:xfrm>
              <a:off x="2629198" y="1575412"/>
              <a:ext cx="5360823" cy="913175"/>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27" name="Right Arrow 12"/>
            <p:cNvSpPr/>
            <p:nvPr/>
          </p:nvSpPr>
          <p:spPr>
            <a:xfrm>
              <a:off x="2629198" y="1689559"/>
              <a:ext cx="5018382" cy="684881"/>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r>
                <a:rPr lang="en-US" sz="2200" kern="1200" dirty="0"/>
                <a:t>Consistency</a:t>
              </a:r>
            </a:p>
            <a:p>
              <a:pPr marL="228600" lvl="1" indent="-228600" algn="l" defTabSz="977900">
                <a:lnSpc>
                  <a:spcPct val="90000"/>
                </a:lnSpc>
                <a:spcBef>
                  <a:spcPct val="0"/>
                </a:spcBef>
                <a:spcAft>
                  <a:spcPct val="15000"/>
                </a:spcAft>
                <a:buChar char="••"/>
              </a:pPr>
              <a:r>
                <a:rPr lang="en-ZA" sz="2200" kern="1200" dirty="0"/>
                <a:t>Another assessor makes same judgment</a:t>
              </a:r>
              <a:endParaRPr lang="en-US" sz="2200" kern="1200" dirty="0"/>
            </a:p>
            <a:p>
              <a:pPr marL="228600" lvl="1" indent="-228600" algn="l" defTabSz="977900">
                <a:lnSpc>
                  <a:spcPct val="90000"/>
                </a:lnSpc>
                <a:spcBef>
                  <a:spcPct val="0"/>
                </a:spcBef>
                <a:spcAft>
                  <a:spcPct val="15000"/>
                </a:spcAft>
                <a:buChar char="••"/>
              </a:pPr>
              <a:endParaRPr lang="en-US" sz="2200" kern="1200" dirty="0"/>
            </a:p>
          </p:txBody>
        </p:sp>
      </p:grpSp>
      <p:grpSp>
        <p:nvGrpSpPr>
          <p:cNvPr id="11" name="Group 10"/>
          <p:cNvGrpSpPr/>
          <p:nvPr/>
        </p:nvGrpSpPr>
        <p:grpSpPr>
          <a:xfrm>
            <a:off x="578422" y="3372532"/>
            <a:ext cx="2626333" cy="549671"/>
            <a:chOff x="2865" y="1757164"/>
            <a:chExt cx="2626333" cy="549671"/>
          </a:xfrm>
          <a:scene3d>
            <a:camera prst="orthographicFront"/>
            <a:lightRig rig="flat" dir="t"/>
          </a:scene3d>
        </p:grpSpPr>
        <p:sp>
          <p:nvSpPr>
            <p:cNvPr id="24" name="Rounded Rectangle 23"/>
            <p:cNvSpPr/>
            <p:nvPr/>
          </p:nvSpPr>
          <p:spPr>
            <a:xfrm>
              <a:off x="2865" y="1757164"/>
              <a:ext cx="2626333"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25" name="Rounded Rectangle 14"/>
            <p:cNvSpPr/>
            <p:nvPr/>
          </p:nvSpPr>
          <p:spPr>
            <a:xfrm>
              <a:off x="29698" y="1783997"/>
              <a:ext cx="2572667"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Reliable</a:t>
              </a:r>
            </a:p>
          </p:txBody>
        </p:sp>
      </p:grpSp>
      <p:grpSp>
        <p:nvGrpSpPr>
          <p:cNvPr id="12" name="Group 11"/>
          <p:cNvGrpSpPr/>
          <p:nvPr/>
        </p:nvGrpSpPr>
        <p:grpSpPr>
          <a:xfrm>
            <a:off x="3243478" y="4158922"/>
            <a:ext cx="5323422" cy="731613"/>
            <a:chOff x="2667921" y="2543554"/>
            <a:chExt cx="5323422" cy="731613"/>
          </a:xfrm>
          <a:scene3d>
            <a:camera prst="orthographicFront"/>
            <a:lightRig rig="flat" dir="t"/>
          </a:scene3d>
        </p:grpSpPr>
        <p:sp>
          <p:nvSpPr>
            <p:cNvPr id="22" name="Right Arrow 21"/>
            <p:cNvSpPr/>
            <p:nvPr/>
          </p:nvSpPr>
          <p:spPr>
            <a:xfrm>
              <a:off x="2667921" y="2543554"/>
              <a:ext cx="5323422"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23" name="Right Arrow 16"/>
            <p:cNvSpPr/>
            <p:nvPr/>
          </p:nvSpPr>
          <p:spPr>
            <a:xfrm>
              <a:off x="2667921" y="2635006"/>
              <a:ext cx="5049067"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ZA" sz="2200" kern="1200" dirty="0"/>
                <a:t>As recent as possible</a:t>
              </a:r>
              <a:endParaRPr lang="en-US" sz="2200" kern="1200" dirty="0"/>
            </a:p>
          </p:txBody>
        </p:sp>
      </p:grpSp>
      <p:grpSp>
        <p:nvGrpSpPr>
          <p:cNvPr id="13" name="Group 12"/>
          <p:cNvGrpSpPr/>
          <p:nvPr/>
        </p:nvGrpSpPr>
        <p:grpSpPr>
          <a:xfrm>
            <a:off x="577100" y="4249893"/>
            <a:ext cx="2666377" cy="549671"/>
            <a:chOff x="1543" y="2634525"/>
            <a:chExt cx="2666377" cy="549671"/>
          </a:xfrm>
          <a:scene3d>
            <a:camera prst="orthographicFront"/>
            <a:lightRig rig="flat" dir="t"/>
          </a:scene3d>
        </p:grpSpPr>
        <p:sp>
          <p:nvSpPr>
            <p:cNvPr id="20" name="Rounded Rectangle 19"/>
            <p:cNvSpPr/>
            <p:nvPr/>
          </p:nvSpPr>
          <p:spPr>
            <a:xfrm>
              <a:off x="1543" y="2634525"/>
              <a:ext cx="2666377"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21" name="Rounded Rectangle 18"/>
            <p:cNvSpPr/>
            <p:nvPr/>
          </p:nvSpPr>
          <p:spPr>
            <a:xfrm>
              <a:off x="28376" y="2661358"/>
              <a:ext cx="2612711"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Current</a:t>
              </a:r>
            </a:p>
          </p:txBody>
        </p:sp>
      </p:grpSp>
      <p:grpSp>
        <p:nvGrpSpPr>
          <p:cNvPr id="14" name="Group 13"/>
          <p:cNvGrpSpPr/>
          <p:nvPr/>
        </p:nvGrpSpPr>
        <p:grpSpPr>
          <a:xfrm>
            <a:off x="3243478" y="4945503"/>
            <a:ext cx="5323422" cy="731613"/>
            <a:chOff x="2667921" y="3330135"/>
            <a:chExt cx="5323422" cy="731613"/>
          </a:xfrm>
          <a:scene3d>
            <a:camera prst="orthographicFront"/>
            <a:lightRig rig="flat" dir="t"/>
          </a:scene3d>
        </p:grpSpPr>
        <p:sp>
          <p:nvSpPr>
            <p:cNvPr id="18" name="Right Arrow 17"/>
            <p:cNvSpPr/>
            <p:nvPr/>
          </p:nvSpPr>
          <p:spPr>
            <a:xfrm>
              <a:off x="2667921" y="3330135"/>
              <a:ext cx="5323422" cy="731613"/>
            </a:xfrm>
            <a:prstGeom prst="rightArrow">
              <a:avLst>
                <a:gd name="adj1" fmla="val 75000"/>
                <a:gd name="adj2" fmla="val 50000"/>
              </a:avLst>
            </a:prstGeom>
            <a:sp3d z="-190500" extrusionH="12700" prstMaterial="plastic">
              <a:bevelT w="50800" h="50800"/>
            </a:sp3d>
          </p:spPr>
          <p:style>
            <a:lnRef idx="1">
              <a:schemeClr val="accent1">
                <a:alpha val="90000"/>
                <a:tint val="40000"/>
                <a:hueOff val="0"/>
                <a:satOff val="0"/>
                <a:lumOff val="0"/>
                <a:alphaOff val="0"/>
              </a:schemeClr>
            </a:lnRef>
            <a:fillRef idx="1002">
              <a:schemeClr val="lt2"/>
            </a:fillRef>
            <a:effectRef idx="2">
              <a:schemeClr val="accent1">
                <a:alpha val="90000"/>
                <a:tint val="40000"/>
                <a:hueOff val="0"/>
                <a:satOff val="0"/>
                <a:lumOff val="0"/>
                <a:alphaOff val="0"/>
              </a:schemeClr>
            </a:effectRef>
            <a:fontRef idx="minor">
              <a:schemeClr val="dk1">
                <a:hueOff val="0"/>
                <a:satOff val="0"/>
                <a:lumOff val="0"/>
                <a:alphaOff val="0"/>
              </a:schemeClr>
            </a:fontRef>
          </p:style>
        </p:sp>
        <p:sp>
          <p:nvSpPr>
            <p:cNvPr id="19" name="Right Arrow 20"/>
            <p:cNvSpPr/>
            <p:nvPr/>
          </p:nvSpPr>
          <p:spPr>
            <a:xfrm>
              <a:off x="2667921" y="3421587"/>
              <a:ext cx="5049067" cy="548709"/>
            </a:xfrm>
            <a:prstGeom prst="rect">
              <a:avLst/>
            </a:prstGeom>
            <a:sp3d z="-190500"/>
          </p:spPr>
          <p:style>
            <a:lnRef idx="0">
              <a:scrgbClr r="0" g="0" b="0"/>
            </a:lnRef>
            <a:fillRef idx="1002">
              <a:schemeClr val="lt2"/>
            </a:fillRef>
            <a:effectRef idx="0">
              <a:scrgbClr r="0" g="0" b="0"/>
            </a:effectRef>
            <a:fontRef idx="minor">
              <a:schemeClr val="dk1">
                <a:hueOff val="0"/>
                <a:satOff val="0"/>
                <a:lumOff val="0"/>
                <a:alphaOff val="0"/>
              </a:schemeClr>
            </a:fontRef>
          </p:style>
          <p:txBody>
            <a:bodyPr spcFirstLastPara="0" vert="horz" wrap="square" lIns="13970" tIns="13970" rIns="13970" bIns="13970" numCol="1" spcCol="1270" anchor="ctr" anchorCtr="0">
              <a:noAutofit/>
            </a:bodyPr>
            <a:lstStyle/>
            <a:p>
              <a:pPr marL="228600" lvl="1" indent="-228600" algn="l" defTabSz="977900">
                <a:lnSpc>
                  <a:spcPct val="90000"/>
                </a:lnSpc>
                <a:spcBef>
                  <a:spcPct val="0"/>
                </a:spcBef>
                <a:spcAft>
                  <a:spcPct val="15000"/>
                </a:spcAft>
                <a:buChar char="••"/>
              </a:pPr>
              <a:r>
                <a:rPr lang="en-ZA" sz="2200" kern="1200" dirty="0"/>
                <a:t>Enough evidence</a:t>
              </a:r>
              <a:endParaRPr lang="en-US" sz="2200" kern="1200" dirty="0"/>
            </a:p>
          </p:txBody>
        </p:sp>
      </p:grpSp>
      <p:grpSp>
        <p:nvGrpSpPr>
          <p:cNvPr id="15" name="Group 14"/>
          <p:cNvGrpSpPr/>
          <p:nvPr/>
        </p:nvGrpSpPr>
        <p:grpSpPr>
          <a:xfrm>
            <a:off x="577100" y="5036474"/>
            <a:ext cx="2666377" cy="549671"/>
            <a:chOff x="1543" y="3421106"/>
            <a:chExt cx="2666377" cy="549671"/>
          </a:xfrm>
          <a:scene3d>
            <a:camera prst="orthographicFront"/>
            <a:lightRig rig="flat" dir="t"/>
          </a:scene3d>
        </p:grpSpPr>
        <p:sp>
          <p:nvSpPr>
            <p:cNvPr id="16" name="Rounded Rectangle 15"/>
            <p:cNvSpPr/>
            <p:nvPr/>
          </p:nvSpPr>
          <p:spPr>
            <a:xfrm>
              <a:off x="1543" y="3421106"/>
              <a:ext cx="2666377" cy="549671"/>
            </a:xfrm>
            <a:prstGeom prst="roundRect">
              <a:avLst/>
            </a:prstGeom>
            <a:sp3d prstMaterial="plastic">
              <a:bevelT w="120900" h="88900"/>
              <a:bevelB w="88900" h="31750" prst="angle"/>
            </a:sp3d>
          </p:spPr>
          <p:style>
            <a:lnRef idx="0">
              <a:schemeClr val="lt1">
                <a:hueOff val="0"/>
                <a:satOff val="0"/>
                <a:lumOff val="0"/>
                <a:alphaOff val="0"/>
              </a:schemeClr>
            </a:lnRef>
            <a:fillRef idx="1002">
              <a:schemeClr val="lt2"/>
            </a:fillRef>
            <a:effectRef idx="2">
              <a:schemeClr val="accent1">
                <a:hueOff val="0"/>
                <a:satOff val="0"/>
                <a:lumOff val="0"/>
                <a:alphaOff val="0"/>
              </a:schemeClr>
            </a:effectRef>
            <a:fontRef idx="minor">
              <a:schemeClr val="lt1"/>
            </a:fontRef>
          </p:style>
        </p:sp>
        <p:sp>
          <p:nvSpPr>
            <p:cNvPr id="17" name="Rounded Rectangle 22"/>
            <p:cNvSpPr/>
            <p:nvPr/>
          </p:nvSpPr>
          <p:spPr>
            <a:xfrm>
              <a:off x="28376" y="3447939"/>
              <a:ext cx="2612711" cy="496005"/>
            </a:xfrm>
            <a:prstGeom prst="rect">
              <a:avLst/>
            </a:prstGeom>
            <a:sp3d/>
          </p:spPr>
          <p:style>
            <a:lnRef idx="0">
              <a:scrgbClr r="0" g="0" b="0"/>
            </a:lnRef>
            <a:fillRef idx="1002">
              <a:schemeClr val="lt2"/>
            </a:fillRef>
            <a:effectRef idx="0">
              <a:scrgbClr r="0" g="0" b="0"/>
            </a:effectRef>
            <a:fontRef idx="minor">
              <a:schemeClr val="lt1"/>
            </a:fontRef>
          </p:style>
          <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en-US" sz="2700" kern="1200" dirty="0"/>
                <a:t>Sufficient</a:t>
              </a:r>
            </a:p>
          </p:txBody>
        </p:sp>
      </p:grpSp>
    </p:spTree>
    <p:extLst>
      <p:ext uri="{BB962C8B-B14F-4D97-AF65-F5344CB8AC3E}">
        <p14:creationId xmlns:p14="http://schemas.microsoft.com/office/powerpoint/2010/main" val="193878167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Format</a:t>
            </a:r>
            <a:endParaRPr lang="en-US" b="0"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E-mail messages have three components: </a:t>
            </a:r>
          </a:p>
          <a:p>
            <a:r>
              <a:rPr lang="en-GB" b="0" i="0" u="none" strike="noStrike" baseline="0">
                <a:solidFill>
                  <a:srgbClr val="808080"/>
                </a:solidFill>
                <a:latin typeface="Arial" panose="020B0604020202020204" pitchFamily="34" charset="0"/>
              </a:rPr>
              <a:t>Header</a:t>
            </a:r>
          </a:p>
          <a:p>
            <a:r>
              <a:rPr lang="en-GB" b="0" i="0" u="none" strike="noStrike" baseline="0">
                <a:solidFill>
                  <a:srgbClr val="808080"/>
                </a:solidFill>
                <a:latin typeface="Arial" panose="020B0604020202020204" pitchFamily="34" charset="0"/>
              </a:rPr>
              <a:t>Body </a:t>
            </a:r>
          </a:p>
          <a:p>
            <a:r>
              <a:rPr lang="en-GB" b="0" i="0" u="none" strike="noStrike" baseline="0">
                <a:solidFill>
                  <a:srgbClr val="808080"/>
                </a:solidFill>
                <a:latin typeface="Arial" panose="020B0604020202020204" pitchFamily="34" charset="0"/>
              </a:rPr>
              <a:t>Signature</a:t>
            </a:r>
          </a:p>
        </p:txBody>
      </p:sp>
    </p:spTree>
    <p:extLst>
      <p:ext uri="{BB962C8B-B14F-4D97-AF65-F5344CB8AC3E}">
        <p14:creationId xmlns:p14="http://schemas.microsoft.com/office/powerpoint/2010/main" val="220723103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Header</a:t>
            </a:r>
            <a:endParaRPr lang="en-US" b="0" i="0" u="none" strike="noStrike" kern="1600" baseline="0">
              <a:solidFill>
                <a:srgbClr val="006666"/>
              </a:solidFill>
              <a:latin typeface="Arial" panose="020B0604020202020204" pitchFamily="34" charset="0"/>
            </a:endParaRPr>
          </a:p>
        </p:txBody>
      </p:sp>
      <p:sp>
        <p:nvSpPr>
          <p:cNvPr id="3" name="Text Placeholder 2"/>
          <p:cNvSpPr>
            <a:spLocks noGrp="1"/>
          </p:cNvSpPr>
          <p:nvPr>
            <p:ph type="body" idx="1"/>
          </p:nvPr>
        </p:nvSpPr>
        <p:spPr/>
        <p:txBody>
          <a:bodyPr/>
          <a:lstStyle/>
          <a:p>
            <a:r>
              <a:rPr lang="en-ZA" b="0" i="0" u="none" strike="noStrike" baseline="0">
                <a:solidFill>
                  <a:srgbClr val="808080"/>
                </a:solidFill>
                <a:latin typeface="Arial" panose="020B0604020202020204" pitchFamily="34" charset="0"/>
              </a:rPr>
              <a:t>Header information includes the recipient, the subject of the message, and whether copies were sent to others. </a:t>
            </a:r>
          </a:p>
        </p:txBody>
      </p:sp>
    </p:spTree>
    <p:extLst>
      <p:ext uri="{BB962C8B-B14F-4D97-AF65-F5344CB8AC3E}">
        <p14:creationId xmlns:p14="http://schemas.microsoft.com/office/powerpoint/2010/main" val="22160954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Body </a:t>
            </a:r>
          </a:p>
        </p:txBody>
      </p:sp>
      <p:sp>
        <p:nvSpPr>
          <p:cNvPr id="3" name="Text Placeholder 2"/>
          <p:cNvSpPr>
            <a:spLocks noGrp="1"/>
          </p:cNvSpPr>
          <p:nvPr>
            <p:ph type="body" idx="1"/>
          </p:nvPr>
        </p:nvSpPr>
        <p:spPr/>
        <p:txBody>
          <a:bodyPr>
            <a:normAutofit/>
          </a:bodyPr>
          <a:lstStyle/>
          <a:p>
            <a:r>
              <a:rPr lang="en-ZA" b="0" i="0" u="none" strike="noStrike" baseline="0" dirty="0">
                <a:solidFill>
                  <a:srgbClr val="808080"/>
                </a:solidFill>
                <a:latin typeface="Arial" panose="020B0604020202020204" pitchFamily="34" charset="0"/>
              </a:rPr>
              <a:t>The body of your message should follow the basic principles of effective business writing:</a:t>
            </a:r>
          </a:p>
          <a:p>
            <a:r>
              <a:rPr lang="en-ZA" b="0" i="0" u="none" strike="noStrike" baseline="0" dirty="0">
                <a:solidFill>
                  <a:srgbClr val="808080"/>
                </a:solidFill>
                <a:latin typeface="Arial" panose="020B0604020202020204" pitchFamily="34" charset="0"/>
              </a:rPr>
              <a:t>Start with a friendly greeting</a:t>
            </a:r>
          </a:p>
          <a:p>
            <a:r>
              <a:rPr lang="en-ZA" b="0" i="0" u="none" strike="noStrike" baseline="0" dirty="0">
                <a:solidFill>
                  <a:srgbClr val="808080"/>
                </a:solidFill>
                <a:latin typeface="Arial" panose="020B0604020202020204" pitchFamily="34" charset="0"/>
              </a:rPr>
              <a:t>Tell your reader in the first couple of sentences who you are and what you want</a:t>
            </a:r>
          </a:p>
          <a:p>
            <a:r>
              <a:rPr lang="en-ZA" b="0" i="0" u="none" strike="noStrike" baseline="0" dirty="0">
                <a:solidFill>
                  <a:srgbClr val="808080"/>
                </a:solidFill>
                <a:latin typeface="Arial" panose="020B0604020202020204" pitchFamily="34" charset="0"/>
              </a:rPr>
              <a:t>Focus on one topic per message</a:t>
            </a:r>
          </a:p>
          <a:p>
            <a:r>
              <a:rPr lang="en-GB" b="0" i="0" u="none" strike="noStrike" baseline="0" dirty="0">
                <a:solidFill>
                  <a:srgbClr val="808080"/>
                </a:solidFill>
                <a:latin typeface="Arial" panose="020B0604020202020204" pitchFamily="34" charset="0"/>
              </a:rPr>
              <a:t>Be concise</a:t>
            </a:r>
          </a:p>
          <a:p>
            <a:r>
              <a:rPr lang="en-ZA" b="0" i="0" u="none" strike="noStrike" baseline="0" dirty="0">
                <a:solidFill>
                  <a:srgbClr val="808080"/>
                </a:solidFill>
                <a:latin typeface="Arial" panose="020B0604020202020204" pitchFamily="34" charset="0"/>
              </a:rPr>
              <a:t>Edit out unnecessary phrases (E.g. “twice” rather than “on two different   occasions”)</a:t>
            </a:r>
          </a:p>
          <a:p>
            <a:r>
              <a:rPr lang="en-ZA" b="0" i="0" u="none" strike="noStrike" baseline="0" dirty="0">
                <a:solidFill>
                  <a:srgbClr val="808080"/>
                </a:solidFill>
                <a:latin typeface="Arial" panose="020B0604020202020204" pitchFamily="34" charset="0"/>
              </a:rPr>
              <a:t>Use contractions (“I’ve” instead of “I have”)</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157775525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kern="1600" baseline="0">
                <a:solidFill>
                  <a:srgbClr val="006666"/>
                </a:solidFill>
                <a:latin typeface="Calibri" panose="020F0502020204030204" pitchFamily="34" charset="0"/>
              </a:rPr>
              <a:t>Body </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Write positively (Avoid words like don’t, won’t, never, wrong, regret, etc.)</a:t>
            </a:r>
          </a:p>
          <a:p>
            <a:r>
              <a:rPr lang="en-ZA" dirty="0">
                <a:solidFill>
                  <a:srgbClr val="808080"/>
                </a:solidFill>
                <a:latin typeface="Arial" panose="020B0604020202020204" pitchFamily="34" charset="0"/>
              </a:rPr>
              <a:t>Write naturally (“I’m sending you” rather than “Attached herewith”)</a:t>
            </a:r>
          </a:p>
          <a:p>
            <a:r>
              <a:rPr lang="en-GB" dirty="0">
                <a:solidFill>
                  <a:srgbClr val="808080"/>
                </a:solidFill>
                <a:latin typeface="Arial" panose="020B0604020202020204" pitchFamily="34" charset="0"/>
              </a:rPr>
              <a:t>Use short paragraphs</a:t>
            </a:r>
          </a:p>
          <a:p>
            <a:r>
              <a:rPr lang="en-ZA" dirty="0">
                <a:solidFill>
                  <a:srgbClr val="808080"/>
                </a:solidFill>
                <a:latin typeface="Arial" panose="020B0604020202020204" pitchFamily="34" charset="0"/>
              </a:rPr>
              <a:t>Use numbered and bulleted messages to indicate points or steps in a process.  </a:t>
            </a:r>
          </a:p>
        </p:txBody>
      </p:sp>
    </p:spTree>
    <p:extLst>
      <p:ext uri="{BB962C8B-B14F-4D97-AF65-F5344CB8AC3E}">
        <p14:creationId xmlns:p14="http://schemas.microsoft.com/office/powerpoint/2010/main" val="229079403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kern="1600" dirty="0">
                <a:solidFill>
                  <a:srgbClr val="006666"/>
                </a:solidFill>
              </a:rPr>
              <a:t>Signature </a:t>
            </a:r>
            <a:endParaRPr lang="en-US" b="0" i="0" u="none" strike="noStrike" kern="1600" baseline="0" dirty="0">
              <a:solidFill>
                <a:srgbClr val="006666"/>
              </a:solidFill>
              <a:latin typeface="Calibri" panose="020F0502020204030204" pitchFamily="34" charset="0"/>
            </a:endParaRPr>
          </a:p>
        </p:txBody>
      </p:sp>
      <p:sp>
        <p:nvSpPr>
          <p:cNvPr id="3" name="Text Placeholder 2"/>
          <p:cNvSpPr>
            <a:spLocks noGrp="1"/>
          </p:cNvSpPr>
          <p:nvPr>
            <p:ph type="body" idx="1"/>
          </p:nvPr>
        </p:nvSpPr>
        <p:spPr/>
        <p:txBody>
          <a:bodyPr>
            <a:normAutofit/>
          </a:bodyPr>
          <a:lstStyle/>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Depending on who the recipient is, you should end your email with any of the following: </a:t>
            </a:r>
          </a:p>
          <a:p>
            <a:r>
              <a:rPr lang="en-GB" dirty="0">
                <a:solidFill>
                  <a:srgbClr val="808080"/>
                </a:solidFill>
                <a:latin typeface="Arial" panose="020B0604020202020204" pitchFamily="34" charset="0"/>
              </a:rPr>
              <a:t>Thanking you in anticipation</a:t>
            </a:r>
          </a:p>
          <a:p>
            <a:r>
              <a:rPr lang="en-GB" dirty="0">
                <a:solidFill>
                  <a:srgbClr val="808080"/>
                </a:solidFill>
                <a:latin typeface="Arial" panose="020B0604020202020204" pitchFamily="34" charset="0"/>
              </a:rPr>
              <a:t>Yours sincerely</a:t>
            </a:r>
          </a:p>
          <a:p>
            <a:r>
              <a:rPr lang="en-GB" dirty="0">
                <a:solidFill>
                  <a:srgbClr val="808080"/>
                </a:solidFill>
                <a:latin typeface="Arial" panose="020B0604020202020204" pitchFamily="34" charset="0"/>
              </a:rPr>
              <a:t>Yours faithfully</a:t>
            </a:r>
          </a:p>
          <a:p>
            <a:r>
              <a:rPr lang="en-ZA" dirty="0">
                <a:solidFill>
                  <a:srgbClr val="808080"/>
                </a:solidFill>
                <a:latin typeface="Arial" panose="020B0604020202020204" pitchFamily="34" charset="0"/>
              </a:rPr>
              <a:t>Yours in Sport (if applicable)</a:t>
            </a:r>
          </a:p>
          <a:p>
            <a:r>
              <a:rPr lang="en-GB" dirty="0">
                <a:solidFill>
                  <a:srgbClr val="808080"/>
                </a:solidFill>
                <a:latin typeface="Arial" panose="020B0604020202020204" pitchFamily="34" charset="0"/>
              </a:rPr>
              <a:t>Kind regards</a:t>
            </a:r>
          </a:p>
          <a:p>
            <a:r>
              <a:rPr lang="en-GB" dirty="0">
                <a:solidFill>
                  <a:srgbClr val="808080"/>
                </a:solidFill>
                <a:latin typeface="Arial" panose="020B0604020202020204" pitchFamily="34" charset="0"/>
              </a:rPr>
              <a:t>Warm regards</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193896633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kern="1600" dirty="0">
                <a:solidFill>
                  <a:srgbClr val="006666"/>
                </a:solidFill>
              </a:rPr>
              <a:t>Followed by:</a:t>
            </a:r>
          </a:p>
        </p:txBody>
      </p:sp>
      <p:sp>
        <p:nvSpPr>
          <p:cNvPr id="3" name="Text Placeholder 2"/>
          <p:cNvSpPr>
            <a:spLocks noGrp="1"/>
          </p:cNvSpPr>
          <p:nvPr>
            <p:ph type="body" idx="1"/>
          </p:nvPr>
        </p:nvSpPr>
        <p:spPr/>
        <p:txBody>
          <a:bodyPr>
            <a:normAutofit/>
          </a:bodyPr>
          <a:lstStyle/>
          <a:p>
            <a:r>
              <a:rPr lang="en-GB" dirty="0">
                <a:solidFill>
                  <a:srgbClr val="808080"/>
                </a:solidFill>
                <a:latin typeface="Arial" panose="020B0604020202020204" pitchFamily="34" charset="0"/>
              </a:rPr>
              <a:t>Your name</a:t>
            </a:r>
          </a:p>
          <a:p>
            <a:r>
              <a:rPr lang="en-GB" dirty="0">
                <a:solidFill>
                  <a:srgbClr val="808080"/>
                </a:solidFill>
                <a:latin typeface="Arial" panose="020B0604020202020204" pitchFamily="34" charset="0"/>
              </a:rPr>
              <a:t>Your rank</a:t>
            </a:r>
          </a:p>
          <a:p>
            <a:r>
              <a:rPr lang="en-GB" dirty="0">
                <a:solidFill>
                  <a:srgbClr val="808080"/>
                </a:solidFill>
                <a:latin typeface="Arial" panose="020B0604020202020204" pitchFamily="34" charset="0"/>
              </a:rPr>
              <a:t>Fax number</a:t>
            </a:r>
          </a:p>
          <a:p>
            <a:r>
              <a:rPr lang="en-GB" dirty="0">
                <a:solidFill>
                  <a:srgbClr val="808080"/>
                </a:solidFill>
                <a:latin typeface="Arial" panose="020B0604020202020204" pitchFamily="34" charset="0"/>
              </a:rPr>
              <a:t>Telephone number</a:t>
            </a:r>
          </a:p>
          <a:p>
            <a:r>
              <a:rPr lang="en-GB" dirty="0">
                <a:solidFill>
                  <a:srgbClr val="808080"/>
                </a:solidFill>
                <a:latin typeface="Arial" panose="020B0604020202020204" pitchFamily="34" charset="0"/>
              </a:rPr>
              <a:t>Your organisation’s website</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3216145794"/>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Topic sentences and coherent text </a:t>
            </a:r>
          </a:p>
        </p:txBody>
      </p:sp>
      <p:sp>
        <p:nvSpPr>
          <p:cNvPr id="3" name="Text Placeholder 2"/>
          <p:cNvSpPr>
            <a:spLocks noGrp="1"/>
          </p:cNvSpPr>
          <p:nvPr>
            <p:ph type="body" idx="1"/>
          </p:nvPr>
        </p:nvSpPr>
        <p:spPr/>
        <p:txBody>
          <a:bodyPr>
            <a:normAutofit fontScale="85000" lnSpcReduction="10000"/>
          </a:bodyPr>
          <a:lstStyle/>
          <a:p>
            <a:r>
              <a:rPr lang="en-ZA" b="0" i="0" u="none" strike="noStrike" baseline="0" dirty="0">
                <a:solidFill>
                  <a:srgbClr val="808080"/>
                </a:solidFill>
                <a:latin typeface="Arial" panose="020B0604020202020204" pitchFamily="34" charset="0"/>
              </a:rPr>
              <a:t>Miscommunication can be a big problem, whether you are trying to make a point in an academic paper or you are trying to send the right message in the workplace. The topic sentence is a crucial part of writing letters, emails, and papers that clearly and concisely tell the reader what you are trying to say.</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The topic sentence is a sentence that is used at the beginning of a paragraph to tell the reader what it is that you are going to be talking about in that paragraph. It’s very similar to the thesis statement that you may have learned about if you took an English composition class, except on a much smaller scale.</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The topic sentence is important because it leads the reader into the points that you are trying to make, without leaving them confused. It also helps to prevent any miscommunication on your part.</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4267550005"/>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Topic sentences and coherent text </a:t>
            </a:r>
          </a:p>
        </p:txBody>
      </p:sp>
      <p:sp>
        <p:nvSpPr>
          <p:cNvPr id="3" name="Text Placeholder 2"/>
          <p:cNvSpPr>
            <a:spLocks noGrp="1"/>
          </p:cNvSpPr>
          <p:nvPr>
            <p:ph type="body" idx="1"/>
          </p:nvPr>
        </p:nvSpPr>
        <p:spPr/>
        <p:txBody>
          <a:bodyPr>
            <a:normAutofit fontScale="92500" lnSpcReduction="20000"/>
          </a:bodyPr>
          <a:lstStyle/>
          <a:p>
            <a:r>
              <a:rPr lang="en-ZA" dirty="0">
                <a:solidFill>
                  <a:srgbClr val="808080"/>
                </a:solidFill>
                <a:latin typeface="Arial" panose="020B0604020202020204" pitchFamily="34" charset="0"/>
              </a:rPr>
              <a:t>There are a few qualities that make for a good topic sentence:</a:t>
            </a:r>
          </a:p>
          <a:p>
            <a:r>
              <a:rPr lang="en-ZA" dirty="0">
                <a:solidFill>
                  <a:srgbClr val="808080"/>
                </a:solidFill>
                <a:latin typeface="Arial" panose="020B0604020202020204" pitchFamily="34" charset="0"/>
              </a:rPr>
              <a:t>Brevity: Long, rambling sentences can be confusing. Don’t pack your topic sentence too full of details. That’s what the rest of the paragraph is for.</a:t>
            </a:r>
          </a:p>
          <a:p>
            <a:r>
              <a:rPr lang="en-ZA" dirty="0">
                <a:solidFill>
                  <a:srgbClr val="808080"/>
                </a:solidFill>
                <a:latin typeface="Arial" panose="020B0604020202020204" pitchFamily="34" charset="0"/>
              </a:rPr>
              <a:t>Clarity: Likewise, don’t beat around the bush. Say exactly what you want to say. Try not to engage in wordplay and don’t speak in vague terms.</a:t>
            </a:r>
          </a:p>
          <a:p>
            <a:r>
              <a:rPr lang="en-ZA" dirty="0">
                <a:solidFill>
                  <a:srgbClr val="808080"/>
                </a:solidFill>
                <a:latin typeface="Arial" panose="020B0604020202020204" pitchFamily="34" charset="0"/>
              </a:rPr>
              <a:t>Precision: Don’t be too broad when introducing the topic that you’re going to discuss. Not only is that a bland approach, it is also unhelpful to readers.</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With this topic sentence, you are saying what happened, but you are not saying why.</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Good: Because the Civil War was fought mostly on Southern soil, it had lasting effects on the region.</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148357036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Topic sentences and coherent text </a:t>
            </a:r>
          </a:p>
        </p:txBody>
      </p:sp>
      <p:sp>
        <p:nvSpPr>
          <p:cNvPr id="3" name="Text Placeholder 2"/>
          <p:cNvSpPr>
            <a:spLocks noGrp="1"/>
          </p:cNvSpPr>
          <p:nvPr>
            <p:ph type="body" idx="1"/>
          </p:nvPr>
        </p:nvSpPr>
        <p:spPr/>
        <p:txBody>
          <a:bodyPr>
            <a:normAutofit fontScale="92500" lnSpcReduction="10000"/>
          </a:bodyPr>
          <a:lstStyle/>
          <a:p>
            <a:r>
              <a:rPr lang="en-ZA" dirty="0">
                <a:solidFill>
                  <a:srgbClr val="808080"/>
                </a:solidFill>
                <a:latin typeface="Arial" panose="020B0604020202020204" pitchFamily="34" charset="0"/>
              </a:rPr>
              <a:t>With this topic sentence, you are describing a cause and an effect, and you can go into a little more detail in the following sentences.</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Here are a few more examples of topic sentences that work well, as well as descriptions of why they are effective. Consider some of these techniques to improve your own writing.</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Carol never considered becoming a police officer until her sister was the victim of a violent crime.</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This tells a story – especially one with a cause and an effect – can be a great way to hook in readers and to introduce your topic.</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In tomorrow’s meeting, we will be discussing workplace productivity.</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132178592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b="0" i="0" u="none" strike="noStrike" kern="1600" baseline="0">
                <a:solidFill>
                  <a:srgbClr val="006666"/>
                </a:solidFill>
                <a:latin typeface="Calibri" panose="020F0502020204030204" pitchFamily="34" charset="0"/>
              </a:rPr>
              <a:t>Topic sentences and coherent text </a:t>
            </a:r>
          </a:p>
        </p:txBody>
      </p:sp>
      <p:sp>
        <p:nvSpPr>
          <p:cNvPr id="3" name="Text Placeholder 2"/>
          <p:cNvSpPr>
            <a:spLocks noGrp="1"/>
          </p:cNvSpPr>
          <p:nvPr>
            <p:ph type="body" idx="1"/>
          </p:nvPr>
        </p:nvSpPr>
        <p:spPr/>
        <p:txBody>
          <a:bodyPr>
            <a:normAutofit fontScale="92500" lnSpcReduction="10000"/>
          </a:bodyPr>
          <a:lstStyle/>
          <a:p>
            <a:r>
              <a:rPr lang="en-ZA" dirty="0">
                <a:solidFill>
                  <a:srgbClr val="808080"/>
                </a:solidFill>
                <a:latin typeface="Arial" panose="020B0604020202020204" pitchFamily="34" charset="0"/>
              </a:rPr>
              <a:t>For business writing, the topic sentence is important in delivering a message quickly.</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Education is important in lowering crime rates.</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This topic sentence introduces the point – that education is important – and tells the reader why that point is important.</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To become a better athlete, you must learn a number of different skills.</a:t>
            </a:r>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This topic sentence is effective because it is easy to see why the topic is important. In addition, the reader can tell what will follow the statement – a discussion of the skills needed to be a better athlete.</a:t>
            </a:r>
          </a:p>
          <a:p>
            <a:r>
              <a:rPr lang="en-ZA" dirty="0">
                <a:solidFill>
                  <a:srgbClr val="808080"/>
                </a:solidFill>
                <a:latin typeface="Arial" panose="020B0604020202020204" pitchFamily="34" charset="0"/>
              </a:rPr>
              <a:t>Can you see the importance of the topic sentence when writing? </a:t>
            </a:r>
          </a:p>
        </p:txBody>
      </p:sp>
    </p:spTree>
    <p:extLst>
      <p:ext uri="{BB962C8B-B14F-4D97-AF65-F5344CB8AC3E}">
        <p14:creationId xmlns:p14="http://schemas.microsoft.com/office/powerpoint/2010/main" val="862005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Assessment Brief</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a:t>
            </a:fld>
            <a:endParaRPr lang="en-ZA" dirty="0"/>
          </a:p>
        </p:txBody>
      </p:sp>
      <p:sp>
        <p:nvSpPr>
          <p:cNvPr id="5" name="Content Placeholder 4"/>
          <p:cNvSpPr>
            <a:spLocks noGrp="1"/>
          </p:cNvSpPr>
          <p:nvPr>
            <p:ph sz="quarter" idx="1"/>
          </p:nvPr>
        </p:nvSpPr>
        <p:spPr/>
        <p:txBody>
          <a:bodyPr/>
          <a:lstStyle/>
          <a:p>
            <a:pPr marL="0" lvl="0" indent="0">
              <a:spcBef>
                <a:spcPts val="0"/>
              </a:spcBef>
              <a:buClrTx/>
              <a:buSzTx/>
              <a:buNone/>
            </a:pPr>
            <a:r>
              <a:rPr lang="en-ZA" b="1" dirty="0">
                <a:solidFill>
                  <a:srgbClr val="000066"/>
                </a:solidFill>
              </a:rPr>
              <a:t>Purpose of Unit Standard</a:t>
            </a:r>
          </a:p>
          <a:p>
            <a:pPr marL="0" lvl="0" indent="0">
              <a:spcBef>
                <a:spcPts val="0"/>
              </a:spcBef>
              <a:buClrTx/>
              <a:buSzTx/>
              <a:buNone/>
            </a:pPr>
            <a:r>
              <a:rPr lang="en-ZA" dirty="0"/>
              <a:t>The unit standard US115790 – Write and present for a wide range of purposes, audiences and contexts, is intended to promote clear, unambiguous communication. It requires learners to follow a process in writing workplace specific texts.</a:t>
            </a:r>
            <a:endParaRPr lang="en-US" b="1" dirty="0">
              <a:solidFill>
                <a:srgbClr val="000066"/>
              </a:solidFill>
            </a:endParaRPr>
          </a:p>
          <a:p>
            <a:endParaRPr lang="en-ZA" dirty="0"/>
          </a:p>
        </p:txBody>
      </p:sp>
    </p:spTree>
    <p:extLst>
      <p:ext uri="{BB962C8B-B14F-4D97-AF65-F5344CB8AC3E}">
        <p14:creationId xmlns:p14="http://schemas.microsoft.com/office/powerpoint/2010/main" val="366356876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Putting it all together</a:t>
            </a:r>
          </a:p>
        </p:txBody>
      </p:sp>
      <p:sp>
        <p:nvSpPr>
          <p:cNvPr id="3" name="Text Placeholder 2"/>
          <p:cNvSpPr>
            <a:spLocks noGrp="1"/>
          </p:cNvSpPr>
          <p:nvPr>
            <p:ph type="body" idx="1"/>
          </p:nvPr>
        </p:nvSpPr>
        <p:spPr/>
        <p:txBody>
          <a:bodyPr>
            <a:normAutofit lnSpcReduction="10000"/>
          </a:bodyPr>
          <a:lstStyle/>
          <a:p>
            <a:r>
              <a:rPr lang="en-ZA" b="0" i="0" u="none" strike="noStrike" baseline="0" dirty="0">
                <a:solidFill>
                  <a:srgbClr val="808080"/>
                </a:solidFill>
                <a:latin typeface="Arial" panose="020B0604020202020204" pitchFamily="34" charset="0"/>
              </a:rPr>
              <a:t>A brief outline will make it easier to develop topic sentences and to arrange your paragraphs in the most effective order. Let us take a look at an example of an historical essay. </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You should begin your outline by stating the subject of your paper:</a:t>
            </a:r>
          </a:p>
          <a:p>
            <a:endParaRPr lang="en-GB" b="0" i="0" u="none" strike="noStrike" baseline="0" dirty="0">
              <a:solidFill>
                <a:srgbClr val="808080"/>
              </a:solidFill>
              <a:latin typeface="Arial" panose="020B0604020202020204" pitchFamily="34" charset="0"/>
            </a:endParaRPr>
          </a:p>
          <a:p>
            <a:r>
              <a:rPr lang="en-ZA" b="0" i="0" u="none" strike="noStrike" baseline="0" dirty="0">
                <a:solidFill>
                  <a:srgbClr val="808080"/>
                </a:solidFill>
                <a:latin typeface="Arial" panose="020B0604020202020204" pitchFamily="34" charset="0"/>
              </a:rPr>
              <a:t>The English Civil War was caused by a combination of factors, including the empowerment and organization of Puritan forces, the absolutist tendencies of James I and the personal ineptitude of his son Charles I.</a:t>
            </a:r>
          </a:p>
          <a:p>
            <a:endParaRPr lang="en-GB" b="0" i="0" u="none" strike="noStrike" baseline="0" dirty="0">
              <a:solidFill>
                <a:srgbClr val="808080"/>
              </a:solidFill>
              <a:latin typeface="Arial" panose="020B0604020202020204" pitchFamily="34" charset="0"/>
            </a:endParaRP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212943399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Putting it all together</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Next, list the topic sentences for each of the paragraphs (or sections) of the paper:</a:t>
            </a:r>
          </a:p>
          <a:p>
            <a:r>
              <a:rPr lang="en-ZA" dirty="0">
                <a:solidFill>
                  <a:srgbClr val="808080"/>
                </a:solidFill>
                <a:latin typeface="Arial" panose="020B0604020202020204" pitchFamily="34" charset="0"/>
              </a:rPr>
              <a:t>The war and its aftereffects lasted twenty years.</a:t>
            </a:r>
          </a:p>
          <a:p>
            <a:r>
              <a:rPr lang="en-ZA" dirty="0">
                <a:solidFill>
                  <a:srgbClr val="808080"/>
                </a:solidFill>
                <a:latin typeface="Arial" panose="020B0604020202020204" pitchFamily="34" charset="0"/>
              </a:rPr>
              <a:t>Historically, the Protestants had believed themselves persecuted.</a:t>
            </a:r>
          </a:p>
          <a:p>
            <a:r>
              <a:rPr lang="en-ZA" dirty="0">
                <a:solidFill>
                  <a:srgbClr val="808080"/>
                </a:solidFill>
                <a:latin typeface="Arial" panose="020B0604020202020204" pitchFamily="34" charset="0"/>
              </a:rPr>
              <a:t>In the 1620s Protestants dominated Parliament and attempted to enact legislation which would provide guidelines for both religious worship and political representation.</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69418205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Putting it all together</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During his reign in the early 1600s, James I had attempted to silence Puritan protests and to solidify the role of the monarchy as unquestioned head of state.</a:t>
            </a:r>
          </a:p>
          <a:p>
            <a:r>
              <a:rPr lang="en-ZA" dirty="0">
                <a:solidFill>
                  <a:srgbClr val="808080"/>
                </a:solidFill>
                <a:latin typeface="Arial" panose="020B0604020202020204" pitchFamily="34" charset="0"/>
              </a:rPr>
              <a:t>Charles I's lack of personal diplomacy and his advisers' desire for personal power gave the Puritans the excuses they needed to declare war on the monarchy.</a:t>
            </a:r>
          </a:p>
        </p:txBody>
      </p:sp>
    </p:spTree>
    <p:extLst>
      <p:ext uri="{BB962C8B-B14F-4D97-AF65-F5344CB8AC3E}">
        <p14:creationId xmlns:p14="http://schemas.microsoft.com/office/powerpoint/2010/main" val="14629967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Putting it all together</a:t>
            </a:r>
          </a:p>
        </p:txBody>
      </p:sp>
      <p:sp>
        <p:nvSpPr>
          <p:cNvPr id="3" name="Text Placeholder 2"/>
          <p:cNvSpPr>
            <a:spLocks noGrp="1"/>
          </p:cNvSpPr>
          <p:nvPr>
            <p:ph type="body" idx="1"/>
          </p:nvPr>
        </p:nvSpPr>
        <p:spPr/>
        <p:txBody>
          <a:bodyPr>
            <a:normAutofit fontScale="92500"/>
          </a:bodyPr>
          <a:lstStyle/>
          <a:p>
            <a:r>
              <a:rPr lang="en-ZA" dirty="0">
                <a:solidFill>
                  <a:srgbClr val="808080"/>
                </a:solidFill>
                <a:latin typeface="Arial" panose="020B0604020202020204" pitchFamily="34" charset="0"/>
              </a:rPr>
              <a:t>You might notice that the topic sentences derive directly from the subject, and explain, prove, or expand on each of the subject's claims.</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Once you have an outline at hand, you can follow three steps to help you write your paragraphs effectively:</a:t>
            </a:r>
          </a:p>
          <a:p>
            <a:r>
              <a:rPr lang="en-ZA" dirty="0">
                <a:solidFill>
                  <a:srgbClr val="808080"/>
                </a:solidFill>
                <a:latin typeface="Arial" panose="020B0604020202020204" pitchFamily="34" charset="0"/>
              </a:rPr>
              <a:t>Use your subject to help you organise the rest of your paper.</a:t>
            </a:r>
          </a:p>
          <a:p>
            <a:r>
              <a:rPr lang="en-ZA" dirty="0">
                <a:solidFill>
                  <a:srgbClr val="808080"/>
                </a:solidFill>
                <a:latin typeface="Arial" panose="020B0604020202020204" pitchFamily="34" charset="0"/>
              </a:rPr>
              <a:t>Write a list of topic sentences, and make sure that they show how the material in each paragraph is related to your thesis.</a:t>
            </a:r>
          </a:p>
          <a:p>
            <a:r>
              <a:rPr lang="en-ZA" dirty="0">
                <a:solidFill>
                  <a:srgbClr val="808080"/>
                </a:solidFill>
                <a:latin typeface="Arial" panose="020B0604020202020204" pitchFamily="34" charset="0"/>
              </a:rPr>
              <a:t>Eliminate material that is not related to your subject and topic sentences.</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19977886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Putting it all together</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Starting a new paragraph is a signal to your reader that you are beginning a new thought or taking up a new point. Since your outline will help you divide the essay into sections, the resulting paragraphs must correspond to the logical divisions in the essay. If your paragraphs are too long, divide your material into smaller, more manageable units; if they're too short, find broader topic sentences that will allow you to combine some of your ideas.</a:t>
            </a:r>
          </a:p>
          <a:p>
            <a:endParaRPr lang="en-GB" dirty="0">
              <a:solidFill>
                <a:srgbClr val="808080"/>
              </a:solidFill>
              <a:latin typeface="Arial" panose="020B0604020202020204" pitchFamily="34" charset="0"/>
            </a:endParaRP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210836738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Putting it all together</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A paragraph is unified when every sentence develops the point made in the topic sentence. It must have a single focus and it must contain no irrelevant facts. Every sentence must contribute to the paragraph by explaining, exemplifying, or expanding the topic sentence. In order to determine whether a paragraph is well developed or not, ask yourself: </a:t>
            </a:r>
            <a:r>
              <a:rPr lang="en-ZA" i="1" dirty="0">
                <a:solidFill>
                  <a:srgbClr val="808080"/>
                </a:solidFill>
                <a:latin typeface="Arial" panose="020B0604020202020204" pitchFamily="34" charset="0"/>
              </a:rPr>
              <a:t>"What main point am I trying to convey here?" </a:t>
            </a:r>
            <a:r>
              <a:rPr lang="en-ZA" dirty="0">
                <a:solidFill>
                  <a:srgbClr val="808080"/>
                </a:solidFill>
                <a:latin typeface="Arial" panose="020B0604020202020204" pitchFamily="34" charset="0"/>
              </a:rPr>
              <a:t>(Topic sentence) and then </a:t>
            </a:r>
            <a:r>
              <a:rPr lang="en-ZA" i="1" dirty="0">
                <a:solidFill>
                  <a:srgbClr val="808080"/>
                </a:solidFill>
                <a:latin typeface="Arial" panose="020B0604020202020204" pitchFamily="34" charset="0"/>
              </a:rPr>
              <a:t>"Does every sentence clearly relate to this idea?"</a:t>
            </a:r>
          </a:p>
        </p:txBody>
      </p:sp>
    </p:spTree>
    <p:extLst>
      <p:ext uri="{BB962C8B-B14F-4D97-AF65-F5344CB8AC3E}">
        <p14:creationId xmlns:p14="http://schemas.microsoft.com/office/powerpoint/2010/main" val="14176565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Method one</a:t>
            </a:r>
          </a:p>
        </p:txBody>
      </p:sp>
      <p:sp>
        <p:nvSpPr>
          <p:cNvPr id="3" name="Text Placeholder 2"/>
          <p:cNvSpPr>
            <a:spLocks noGrp="1"/>
          </p:cNvSpPr>
          <p:nvPr>
            <p:ph type="body" idx="1"/>
          </p:nvPr>
        </p:nvSpPr>
        <p:spPr/>
        <p:txBody>
          <a:bodyPr>
            <a:normAutofit/>
          </a:bodyPr>
          <a:lstStyle/>
          <a:p>
            <a:r>
              <a:rPr lang="en-ZA" b="1" i="0" u="none" strike="noStrike" baseline="0" dirty="0">
                <a:solidFill>
                  <a:srgbClr val="808080"/>
                </a:solidFill>
                <a:latin typeface="Arial" panose="020B0604020202020204" pitchFamily="34" charset="0"/>
              </a:rPr>
              <a:t>Decide what the main topic of the paragraph is going to be</a:t>
            </a:r>
            <a:r>
              <a:rPr lang="en-ZA" b="0" i="0" u="none" strike="noStrike" baseline="0" dirty="0">
                <a:solidFill>
                  <a:srgbClr val="808080"/>
                </a:solidFill>
                <a:latin typeface="Arial" panose="020B0604020202020204" pitchFamily="34" charset="0"/>
              </a:rPr>
              <a:t>. Before you begin writing your paragraph, you must have a clear idea of what the paragraph is going to be about. This is because a paragraph is essentially a collection of sentences which all relate to one central topic. Without a definite idea of what the main topic is your paragraph will lack focus and unity. In order to pin down the exact topic of your paragraph, you should ask yourself a number of questions:</a:t>
            </a:r>
          </a:p>
          <a:p>
            <a:endParaRPr lang="en-GB" b="0" i="0" u="none" strike="noStrike" baseline="0" dirty="0">
              <a:solidFill>
                <a:srgbClr val="808080"/>
              </a:solidFill>
              <a:latin typeface="Arial" panose="020B0604020202020204" pitchFamily="34" charset="0"/>
            </a:endParaRPr>
          </a:p>
        </p:txBody>
      </p:sp>
    </p:spTree>
    <p:extLst>
      <p:ext uri="{BB962C8B-B14F-4D97-AF65-F5344CB8AC3E}">
        <p14:creationId xmlns:p14="http://schemas.microsoft.com/office/powerpoint/2010/main" val="2385239067"/>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Method one</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What is the prompt I have been given? If you are writing a paragraph as a response or answer to a particular prompt, such as "You have decided to donate money to charity. Which charity do you choose and why?" or "Describe your favourite day of the week," you will need to think carefully about that prompt and make sure you are directly addressing it, rather than going off topic.</a:t>
            </a:r>
          </a:p>
        </p:txBody>
      </p:sp>
    </p:spTree>
    <p:extLst>
      <p:ext uri="{BB962C8B-B14F-4D97-AF65-F5344CB8AC3E}">
        <p14:creationId xmlns:p14="http://schemas.microsoft.com/office/powerpoint/2010/main" val="2771200225"/>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Method one</a:t>
            </a:r>
          </a:p>
        </p:txBody>
      </p:sp>
      <p:sp>
        <p:nvSpPr>
          <p:cNvPr id="3" name="Text Placeholder 2"/>
          <p:cNvSpPr>
            <a:spLocks noGrp="1"/>
          </p:cNvSpPr>
          <p:nvPr>
            <p:ph type="body" idx="1"/>
          </p:nvPr>
        </p:nvSpPr>
        <p:spPr/>
        <p:txBody>
          <a:bodyPr>
            <a:normAutofit/>
          </a:bodyPr>
          <a:lstStyle/>
          <a:p>
            <a:r>
              <a:rPr lang="en-ZA" dirty="0">
                <a:solidFill>
                  <a:srgbClr val="808080"/>
                </a:solidFill>
                <a:latin typeface="Arial" panose="020B0604020202020204" pitchFamily="34" charset="0"/>
              </a:rPr>
              <a:t>What are the main ideas or issues that I need to address? Think about the topic you are being asked or have decided to write about and consider what the most relevant ideas or issues relating to that topic are. As paragraphs are usually relatively short, it is important that you try to hit on all of the main ideas, without going off topic.</a:t>
            </a:r>
          </a:p>
          <a:p>
            <a:r>
              <a:rPr lang="en-ZA" dirty="0">
                <a:solidFill>
                  <a:srgbClr val="808080"/>
                </a:solidFill>
                <a:latin typeface="Arial" panose="020B0604020202020204" pitchFamily="34" charset="0"/>
              </a:rPr>
              <a:t>Who am I writing for? Think about who the intended readership of this paragraph or paper is going to be. What is their prior knowledge? Are they familiar with the topic at hand, or will it require a number of explanatory sentences?</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265714041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i="0" u="none" strike="noStrike" baseline="0">
                <a:solidFill>
                  <a:srgbClr val="008080"/>
                </a:solidFill>
                <a:latin typeface="Calibri" panose="020F0502020204030204" pitchFamily="34" charset="0"/>
              </a:rPr>
              <a:t>Method one</a:t>
            </a:r>
          </a:p>
        </p:txBody>
      </p:sp>
      <p:sp>
        <p:nvSpPr>
          <p:cNvPr id="3" name="Text Placeholder 2"/>
          <p:cNvSpPr>
            <a:spLocks noGrp="1"/>
          </p:cNvSpPr>
          <p:nvPr>
            <p:ph type="body" idx="1"/>
          </p:nvPr>
        </p:nvSpPr>
        <p:spPr/>
        <p:txBody>
          <a:bodyPr>
            <a:normAutofit fontScale="92500" lnSpcReduction="20000"/>
          </a:bodyPr>
          <a:lstStyle/>
          <a:p>
            <a:r>
              <a:rPr lang="en-ZA" b="1" dirty="0">
                <a:solidFill>
                  <a:srgbClr val="808080"/>
                </a:solidFill>
                <a:latin typeface="Arial" panose="020B0604020202020204" pitchFamily="34" charset="0"/>
              </a:rPr>
              <a:t>Write down information and ideas relating to that topic.</a:t>
            </a:r>
            <a:r>
              <a:rPr lang="en-ZA" dirty="0">
                <a:solidFill>
                  <a:srgbClr val="808080"/>
                </a:solidFill>
                <a:latin typeface="Arial" panose="020B0604020202020204" pitchFamily="34" charset="0"/>
              </a:rPr>
              <a:t> Once you have a clearer idea of what you want to address in your paragraph, you can start organizing your thoughts by writing down your ideas on a notepad or word document. There's no need to write out full sentences just yet, just jot down some key words and phrases. Once you see everything on paper, you may get a clearer idea of which points are essential to include in your paragraph, and which points are superfluous.</a:t>
            </a:r>
          </a:p>
          <a:p>
            <a:endParaRPr lang="en-GB" dirty="0">
              <a:solidFill>
                <a:srgbClr val="808080"/>
              </a:solidFill>
              <a:latin typeface="Arial" panose="020B0604020202020204" pitchFamily="34" charset="0"/>
            </a:endParaRPr>
          </a:p>
          <a:p>
            <a:r>
              <a:rPr lang="en-ZA" dirty="0">
                <a:solidFill>
                  <a:srgbClr val="808080"/>
                </a:solidFill>
                <a:latin typeface="Arial" panose="020B0604020202020204" pitchFamily="34" charset="0"/>
              </a:rPr>
              <a:t>At this point, you may realize that there's a gap in your knowledge and that it will be necessary to look up some facts and figures to support your argument. It's a good idea to do this research before you start writing, so you will have all the relevant information easily at hand when it comes to the writing stage.</a:t>
            </a:r>
          </a:p>
          <a:p>
            <a:endParaRPr lang="en-GB" dirty="0">
              <a:solidFill>
                <a:srgbClr val="808080"/>
              </a:solidFill>
              <a:latin typeface="Arial" panose="020B0604020202020204" pitchFamily="34" charset="0"/>
            </a:endParaRPr>
          </a:p>
        </p:txBody>
      </p:sp>
    </p:spTree>
    <p:extLst>
      <p:ext uri="{BB962C8B-B14F-4D97-AF65-F5344CB8AC3E}">
        <p14:creationId xmlns:p14="http://schemas.microsoft.com/office/powerpoint/2010/main" val="299948148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ENJO 1">
      <a:dk1>
        <a:srgbClr val="000066"/>
      </a:dk1>
      <a:lt1>
        <a:sysClr val="window" lastClr="FFFFFF"/>
      </a:lt1>
      <a:dk2>
        <a:srgbClr val="000066"/>
      </a:dk2>
      <a:lt2>
        <a:srgbClr val="008080"/>
      </a:lt2>
      <a:accent1>
        <a:srgbClr val="000066"/>
      </a:accent1>
      <a:accent2>
        <a:srgbClr val="009DD9"/>
      </a:accent2>
      <a:accent3>
        <a:srgbClr val="CC0000"/>
      </a:accent3>
      <a:accent4>
        <a:srgbClr val="009592"/>
      </a:accent4>
      <a:accent5>
        <a:srgbClr val="008080"/>
      </a:accent5>
      <a:accent6>
        <a:srgbClr val="7F7F7F"/>
      </a:accent6>
      <a:hlink>
        <a:srgbClr val="3333FF"/>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ENJO Template Basic" id="{7B16A759-10A5-44D6-AAFC-07B056AE70B8}" vid="{AF0D0CFB-AD19-45D0-B1FD-2F26B1BC4660}"/>
    </a:ext>
  </a:extLst>
</a:theme>
</file>

<file path=docProps/app.xml><?xml version="1.0" encoding="utf-8"?>
<Properties xmlns="http://schemas.openxmlformats.org/officeDocument/2006/extended-properties" xmlns:vt="http://schemas.openxmlformats.org/officeDocument/2006/docPropsVTypes">
  <Template/>
  <TotalTime>54</TotalTime>
  <Words>20255</Words>
  <Application>Microsoft Office PowerPoint</Application>
  <PresentationFormat>On-screen Show (4:3)</PresentationFormat>
  <Paragraphs>1206</Paragraphs>
  <Slides>257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257</vt:i4>
      </vt:variant>
    </vt:vector>
  </HeadingPairs>
  <TitlesOfParts>
    <vt:vector size="264" baseType="lpstr">
      <vt:lpstr>宋体</vt:lpstr>
      <vt:lpstr>Arial</vt:lpstr>
      <vt:lpstr>Calibri</vt:lpstr>
      <vt:lpstr>Courier New</vt:lpstr>
      <vt:lpstr>Times New Roman</vt:lpstr>
      <vt:lpstr>Wingdings 2</vt:lpstr>
      <vt:lpstr>Theme1</vt:lpstr>
      <vt:lpstr>CERTIFICATE IN COMMUNICATION</vt:lpstr>
      <vt:lpstr>Ground Rules</vt:lpstr>
      <vt:lpstr>Section 1 Overview</vt:lpstr>
      <vt:lpstr>Overview</vt:lpstr>
      <vt:lpstr>Overview</vt:lpstr>
      <vt:lpstr>Categories Of Evidence</vt:lpstr>
      <vt:lpstr>Overview</vt:lpstr>
      <vt:lpstr>Good Evidence</vt:lpstr>
      <vt:lpstr>Assessment Brief</vt:lpstr>
      <vt:lpstr>Assessment Brief</vt:lpstr>
      <vt:lpstr>Assessment Brief</vt:lpstr>
      <vt:lpstr>Types of Assessment</vt:lpstr>
      <vt:lpstr>Assessment Methods</vt:lpstr>
      <vt:lpstr>Assessment</vt:lpstr>
      <vt:lpstr>Competence</vt:lpstr>
      <vt:lpstr>Re-Assessment</vt:lpstr>
      <vt:lpstr>Assessment Brief</vt:lpstr>
      <vt:lpstr>Assessment Brief</vt:lpstr>
      <vt:lpstr>Assessment Brief</vt:lpstr>
      <vt:lpstr>Assessment Brief</vt:lpstr>
      <vt:lpstr>Assessment Brief</vt:lpstr>
      <vt:lpstr>Assessment Brief</vt:lpstr>
      <vt:lpstr>Appeals and Disputes</vt:lpstr>
      <vt:lpstr>Section 1</vt:lpstr>
      <vt:lpstr>Section 1 - 2 Administrative Detail</vt:lpstr>
      <vt:lpstr>Special Instruction</vt:lpstr>
      <vt:lpstr>Unit Standard</vt:lpstr>
      <vt:lpstr>Unit Standard</vt:lpstr>
      <vt:lpstr>Introduction</vt:lpstr>
      <vt:lpstr>The elements of written communication is summarised in the table below:</vt:lpstr>
      <vt:lpstr>Time management</vt:lpstr>
      <vt:lpstr>Time management</vt:lpstr>
      <vt:lpstr>Time management</vt:lpstr>
      <vt:lpstr>Specific texts and their functions</vt:lpstr>
      <vt:lpstr>There are a number of reasons for writing things. We write to:</vt:lpstr>
      <vt:lpstr>Put yourself in your readers’ shoes and ask the following questions:</vt:lpstr>
      <vt:lpstr>Purpose and audience are intertwined.</vt:lpstr>
      <vt:lpstr>Purpose and audience are intertwined.</vt:lpstr>
      <vt:lpstr>There are many aspects which you must consider when writing a text:</vt:lpstr>
      <vt:lpstr>There are many aspects which you must consider when writing a text:</vt:lpstr>
      <vt:lpstr>Always write formally in business</vt:lpstr>
      <vt:lpstr>Register and narrative voice</vt:lpstr>
      <vt:lpstr>Register and narrative voice</vt:lpstr>
      <vt:lpstr>Register and narrative voice</vt:lpstr>
      <vt:lpstr>The register</vt:lpstr>
      <vt:lpstr>Some less formal letters would be:</vt:lpstr>
      <vt:lpstr>Compare the levels of formality in the following sentences: </vt:lpstr>
      <vt:lpstr>Context and choice of content</vt:lpstr>
      <vt:lpstr>Imaginative writing</vt:lpstr>
      <vt:lpstr>Some forms include:</vt:lpstr>
      <vt:lpstr>When writing imaginatively your style may include any other the following features:</vt:lpstr>
      <vt:lpstr>Figurative language</vt:lpstr>
      <vt:lpstr>Advertising</vt:lpstr>
      <vt:lpstr>Introduction</vt:lpstr>
      <vt:lpstr>Let us discuss the formats of the following types of business communication:</vt:lpstr>
      <vt:lpstr>Memorandums</vt:lpstr>
      <vt:lpstr>Memos are simple and accurate and usually have the following elements:</vt:lpstr>
      <vt:lpstr>Memos are simple and accurate and usually have the following elements:</vt:lpstr>
      <vt:lpstr>Memos are simple and accurate and usually have the following elements:</vt:lpstr>
      <vt:lpstr>Memos are simple and accurate and usually have the following elements:</vt:lpstr>
      <vt:lpstr>Business Letter</vt:lpstr>
      <vt:lpstr>Business Report</vt:lpstr>
      <vt:lpstr>Title</vt:lpstr>
      <vt:lpstr>Executive Summary (Synopsis)</vt:lpstr>
      <vt:lpstr>Table of content</vt:lpstr>
      <vt:lpstr>List of tables and diagrams</vt:lpstr>
      <vt:lpstr>Introduction</vt:lpstr>
      <vt:lpstr>Body</vt:lpstr>
      <vt:lpstr>Conclusion</vt:lpstr>
      <vt:lpstr>Recommendations</vt:lpstr>
      <vt:lpstr>Bibliography</vt:lpstr>
      <vt:lpstr>Agena</vt:lpstr>
      <vt:lpstr>Elements of agenda</vt:lpstr>
      <vt:lpstr>Elements of agenda</vt:lpstr>
      <vt:lpstr>Minutes of Meetings</vt:lpstr>
      <vt:lpstr>The following are guidelines if you are requested to take notes during a meeting:</vt:lpstr>
      <vt:lpstr>Try to identify the main points by asking:</vt:lpstr>
      <vt:lpstr>When writing the minutes, the following information should be included:</vt:lpstr>
      <vt:lpstr>E-mail is rapidly replacing phone calls and business letters because it:</vt:lpstr>
      <vt:lpstr>Format</vt:lpstr>
      <vt:lpstr>Header</vt:lpstr>
      <vt:lpstr>Body </vt:lpstr>
      <vt:lpstr>Body </vt:lpstr>
      <vt:lpstr>Signature </vt:lpstr>
      <vt:lpstr>Followed by:</vt:lpstr>
      <vt:lpstr>Topic sentences and coherent text </vt:lpstr>
      <vt:lpstr>Topic sentences and coherent text </vt:lpstr>
      <vt:lpstr>Topic sentences and coherent text </vt:lpstr>
      <vt:lpstr>Topic sentences and coherent text </vt:lpstr>
      <vt:lpstr>Putting it all together</vt:lpstr>
      <vt:lpstr>Putting it all together</vt:lpstr>
      <vt:lpstr>Putting it all together</vt:lpstr>
      <vt:lpstr>Putting it all together</vt:lpstr>
      <vt:lpstr>Putting it all together</vt:lpstr>
      <vt:lpstr>Putting it all together</vt:lpstr>
      <vt:lpstr>Method one</vt:lpstr>
      <vt:lpstr>Method one</vt:lpstr>
      <vt:lpstr>Method one</vt:lpstr>
      <vt:lpstr>Method one</vt:lpstr>
      <vt:lpstr>Method one</vt:lpstr>
      <vt:lpstr>Method two</vt:lpstr>
      <vt:lpstr>Method two</vt:lpstr>
      <vt:lpstr>Method two</vt:lpstr>
      <vt:lpstr>Method two</vt:lpstr>
      <vt:lpstr>To summarise</vt:lpstr>
      <vt:lpstr>To summarise</vt:lpstr>
      <vt:lpstr>To summarise</vt:lpstr>
      <vt:lpstr>Once you have completed the piece of writing:</vt:lpstr>
      <vt:lpstr>Presentation techniques</vt:lpstr>
      <vt:lpstr>Presentation techniques</vt:lpstr>
      <vt:lpstr>Presentation techniques</vt:lpstr>
      <vt:lpstr>Presentation techniques</vt:lpstr>
      <vt:lpstr>Presentation techniques</vt:lpstr>
      <vt:lpstr>Language conventions and styles in the workplace</vt:lpstr>
      <vt:lpstr>Language conventions and styles in the workplace</vt:lpstr>
      <vt:lpstr>Language conventions and styles in the workplace</vt:lpstr>
      <vt:lpstr>Language conventions and styles in the workplace</vt:lpstr>
      <vt:lpstr>Introduction</vt:lpstr>
      <vt:lpstr>Checklist </vt:lpstr>
      <vt:lpstr>Checklist </vt:lpstr>
      <vt:lpstr>Checklist </vt:lpstr>
      <vt:lpstr>Checklist </vt:lpstr>
      <vt:lpstr>Checklist </vt:lpstr>
      <vt:lpstr>Checklist </vt:lpstr>
      <vt:lpstr>Checklist </vt:lpstr>
      <vt:lpstr>Checklist </vt:lpstr>
      <vt:lpstr>Checking for accuracy</vt:lpstr>
      <vt:lpstr>Checking for accuracy</vt:lpstr>
      <vt:lpstr>Checking for accuracy</vt:lpstr>
      <vt:lpstr>Checking for accuracy</vt:lpstr>
      <vt:lpstr>Checking for accuracy</vt:lpstr>
      <vt:lpstr>Checking for accuracy</vt:lpstr>
      <vt:lpstr>Checking for accuracy</vt:lpstr>
      <vt:lpstr>Coherence </vt:lpstr>
      <vt:lpstr>Coherence </vt:lpstr>
      <vt:lpstr>Sentences</vt:lpstr>
      <vt:lpstr>Sentences</vt:lpstr>
      <vt:lpstr>Grammar</vt:lpstr>
      <vt:lpstr>Your vs you’re</vt:lpstr>
      <vt:lpstr>It’s vs its</vt:lpstr>
      <vt:lpstr>There vs their</vt:lpstr>
      <vt:lpstr>Affect vs effect</vt:lpstr>
      <vt:lpstr>The dangling participle</vt:lpstr>
      <vt:lpstr>A humorous example is:</vt:lpstr>
      <vt:lpstr>Then and than</vt:lpstr>
      <vt:lpstr>Than: </vt:lpstr>
      <vt:lpstr>Lay and lie</vt:lpstr>
      <vt:lpstr>Lay and lie</vt:lpstr>
      <vt:lpstr>Vocabulary</vt:lpstr>
      <vt:lpstr>A little more on paragraphs……..</vt:lpstr>
      <vt:lpstr>Remember paragraphs are used to:</vt:lpstr>
      <vt:lpstr>Remember paragraphs are used to:</vt:lpstr>
      <vt:lpstr>Link words and phrases that often appear at the beginning of a paragraph:</vt:lpstr>
      <vt:lpstr>What distinguishes X from Y is…</vt:lpstr>
      <vt:lpstr>Punctuation</vt:lpstr>
      <vt:lpstr>Study Unit 2: Sustain oral interaction across a wide range of contexts and critically evaluate spoken texts</vt:lpstr>
      <vt:lpstr>Introduction</vt:lpstr>
      <vt:lpstr>Types of listening</vt:lpstr>
      <vt:lpstr>Reasons for listening</vt:lpstr>
      <vt:lpstr>Attentive Listening </vt:lpstr>
      <vt:lpstr>Critical Listening </vt:lpstr>
      <vt:lpstr>Appreciative Listening </vt:lpstr>
      <vt:lpstr>Responses in one-on-one situations</vt:lpstr>
      <vt:lpstr>Show the other person that you are interested:</vt:lpstr>
      <vt:lpstr>Show the other person that you are interested:</vt:lpstr>
      <vt:lpstr>On the telephone</vt:lpstr>
      <vt:lpstr>Active listening then becomes even more important.</vt:lpstr>
      <vt:lpstr>Active listening then becomes even more important.</vt:lpstr>
      <vt:lpstr>Be a good telephone listener by:</vt:lpstr>
      <vt:lpstr>Be a good telephone listener by:</vt:lpstr>
      <vt:lpstr>Be a good telephone listener by:</vt:lpstr>
      <vt:lpstr>Be a good telephone listener by:</vt:lpstr>
      <vt:lpstr>Responding in group situations</vt:lpstr>
      <vt:lpstr>Improve your listening skills by:</vt:lpstr>
      <vt:lpstr>Improve your listening skills by:</vt:lpstr>
      <vt:lpstr>Understanding </vt:lpstr>
      <vt:lpstr>The speaker can make use of the following phrases to ensure the message is clear:</vt:lpstr>
      <vt:lpstr>You can use phrases like:</vt:lpstr>
      <vt:lpstr>Managing discussions and disagreements in a sensitive and supportive way</vt:lpstr>
      <vt:lpstr>Frame of Reference Barriers</vt:lpstr>
      <vt:lpstr>Frame of Reference Barriers</vt:lpstr>
      <vt:lpstr>Perceptual Barriers</vt:lpstr>
      <vt:lpstr>Noise Barriers</vt:lpstr>
      <vt:lpstr>Physical noise </vt:lpstr>
      <vt:lpstr>Psychological noise</vt:lpstr>
      <vt:lpstr>Language Barriers</vt:lpstr>
      <vt:lpstr>Feedback Barriers</vt:lpstr>
      <vt:lpstr>Personality clashes</vt:lpstr>
      <vt:lpstr>Personality clashes</vt:lpstr>
      <vt:lpstr>Personality clashes</vt:lpstr>
      <vt:lpstr>Deadlock</vt:lpstr>
      <vt:lpstr>Deadlock</vt:lpstr>
      <vt:lpstr>Obfuscation</vt:lpstr>
      <vt:lpstr>Reaching consensus</vt:lpstr>
      <vt:lpstr>Consider the following suggestions:</vt:lpstr>
      <vt:lpstr>Consider the following suggestions:</vt:lpstr>
      <vt:lpstr>Consider the following suggestions:</vt:lpstr>
      <vt:lpstr>Consider the following suggestions:</vt:lpstr>
      <vt:lpstr>Consider the following suggestions:</vt:lpstr>
      <vt:lpstr>Underlying assumptions</vt:lpstr>
      <vt:lpstr>Introduction</vt:lpstr>
      <vt:lpstr>Point of view</vt:lpstr>
      <vt:lpstr>Point of view</vt:lpstr>
      <vt:lpstr>Point of view</vt:lpstr>
      <vt:lpstr>Values, attitudes and assumptions</vt:lpstr>
      <vt:lpstr>Values, attitudes and assumptions</vt:lpstr>
      <vt:lpstr>Values, attitudes and assumptions</vt:lpstr>
      <vt:lpstr>Identifying strategies used by speaker to evade, transfer or dissipate responsibility</vt:lpstr>
      <vt:lpstr>Identifying strategies used by speaker to evade, transfer or dissipate responsibility</vt:lpstr>
      <vt:lpstr>Identifying strategies used by speaker to evade, transfer or dissipate responsibility</vt:lpstr>
      <vt:lpstr>Identifying strategies used by speaker to evade, transfer or dissipate responsibility</vt:lpstr>
      <vt:lpstr>Impact</vt:lpstr>
      <vt:lpstr>Impact</vt:lpstr>
      <vt:lpstr>Introduction</vt:lpstr>
      <vt:lpstr>Speaker’s style and tone</vt:lpstr>
      <vt:lpstr>Speaker’s style and tone</vt:lpstr>
      <vt:lpstr>Speaker’s style and tone</vt:lpstr>
      <vt:lpstr>Speaker’s style and tone</vt:lpstr>
      <vt:lpstr>Style</vt:lpstr>
      <vt:lpstr>Style</vt:lpstr>
      <vt:lpstr>Non-verbal cues and body language</vt:lpstr>
      <vt:lpstr>Non-verbal signals </vt:lpstr>
      <vt:lpstr>How to deliver an effective presentation using non-verbal cues:</vt:lpstr>
      <vt:lpstr>How to deliver an effective presentation using non-verbal cues:</vt:lpstr>
      <vt:lpstr>Paralanguage</vt:lpstr>
      <vt:lpstr>Silence</vt:lpstr>
      <vt:lpstr>Effective gestures</vt:lpstr>
      <vt:lpstr>Rhetorical devices</vt:lpstr>
      <vt:lpstr>Rhetorical Questions</vt:lpstr>
      <vt:lpstr>Introduction</vt:lpstr>
      <vt:lpstr>Responses to spoken texts</vt:lpstr>
      <vt:lpstr>Responses to spoken texts</vt:lpstr>
      <vt:lpstr>Responses to spoken texts</vt:lpstr>
      <vt:lpstr>Responses to spoken texts</vt:lpstr>
      <vt:lpstr>Responses to spoken texts</vt:lpstr>
      <vt:lpstr>Responses to spoken texts</vt:lpstr>
      <vt:lpstr>Putting your own position forward</vt:lpstr>
      <vt:lpstr>Putting your own position forward</vt:lpstr>
      <vt:lpstr>Putting your own position forward</vt:lpstr>
      <vt:lpstr>Putting your own position forward</vt:lpstr>
      <vt:lpstr>Putting your own position forward</vt:lpstr>
      <vt:lpstr>Putting your own position forward</vt:lpstr>
      <vt:lpstr>Tempo</vt:lpstr>
      <vt:lpstr>Pitch</vt:lpstr>
      <vt:lpstr>Volume</vt:lpstr>
      <vt:lpstr>Quality</vt:lpstr>
      <vt:lpstr>Register</vt:lpstr>
      <vt:lpstr>Register</vt:lpstr>
      <vt:lpstr>What does “pedantic language” mean?</vt:lpstr>
      <vt:lpstr>What does “pedantic language” mean?</vt:lpstr>
      <vt:lpstr>What does “pedantic language” mean?</vt:lpstr>
      <vt:lpstr>Aggressive language versus polite ways of speaking</vt:lpstr>
      <vt:lpstr>Aggressive language versus polite ways of speaking</vt:lpstr>
      <vt:lpstr>Aggressive language versus polite ways of speaking</vt:lpstr>
      <vt:lpstr>Aggressive language versus polite ways of speaking</vt:lpstr>
      <vt:lpstr>Aggressive language versus polite ways of speaking</vt:lpstr>
      <vt:lpstr>Aggressive language versus polite ways of speaking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client</dc:creator>
  <cp:lastModifiedBy>ENJO Consultants</cp:lastModifiedBy>
  <cp:revision>29</cp:revision>
  <dcterms:created xsi:type="dcterms:W3CDTF">2016-03-16T14:20:02Z</dcterms:created>
  <dcterms:modified xsi:type="dcterms:W3CDTF">2017-08-26T08:20:51Z</dcterms:modified>
</cp:coreProperties>
</file>