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402" r:id="rId3"/>
    <p:sldId id="257" r:id="rId4"/>
    <p:sldId id="259" r:id="rId5"/>
    <p:sldId id="260" r:id="rId6"/>
    <p:sldId id="261" r:id="rId7"/>
    <p:sldId id="262" r:id="rId8"/>
    <p:sldId id="263" r:id="rId9"/>
    <p:sldId id="264" r:id="rId10"/>
    <p:sldId id="265" r:id="rId11"/>
    <p:sldId id="39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403" r:id="rId27"/>
    <p:sldId id="280" r:id="rId28"/>
    <p:sldId id="281" r:id="rId29"/>
    <p:sldId id="282" r:id="rId30"/>
    <p:sldId id="283" r:id="rId31"/>
    <p:sldId id="284" r:id="rId32"/>
    <p:sldId id="286" r:id="rId33"/>
    <p:sldId id="430" r:id="rId34"/>
    <p:sldId id="468" r:id="rId35"/>
    <p:sldId id="469" r:id="rId36"/>
    <p:sldId id="413" r:id="rId37"/>
    <p:sldId id="456" r:id="rId38"/>
    <p:sldId id="291" r:id="rId39"/>
    <p:sldId id="292" r:id="rId40"/>
    <p:sldId id="293" r:id="rId41"/>
    <p:sldId id="295" r:id="rId42"/>
    <p:sldId id="296" r:id="rId43"/>
    <p:sldId id="298" r:id="rId44"/>
    <p:sldId id="299" r:id="rId45"/>
    <p:sldId id="393" r:id="rId46"/>
    <p:sldId id="297" r:id="rId47"/>
    <p:sldId id="300" r:id="rId48"/>
    <p:sldId id="394" r:id="rId49"/>
    <p:sldId id="395" r:id="rId50"/>
    <p:sldId id="404" r:id="rId51"/>
    <p:sldId id="301" r:id="rId52"/>
    <p:sldId id="302" r:id="rId53"/>
    <p:sldId id="303" r:id="rId54"/>
    <p:sldId id="304" r:id="rId55"/>
    <p:sldId id="305" r:id="rId56"/>
    <p:sldId id="306" r:id="rId57"/>
    <p:sldId id="307" r:id="rId58"/>
    <p:sldId id="308" r:id="rId59"/>
    <p:sldId id="309" r:id="rId60"/>
    <p:sldId id="396" r:id="rId61"/>
    <p:sldId id="397" r:id="rId62"/>
    <p:sldId id="310" r:id="rId63"/>
    <p:sldId id="311" r:id="rId64"/>
    <p:sldId id="398" r:id="rId65"/>
    <p:sldId id="405" r:id="rId66"/>
    <p:sldId id="312" r:id="rId67"/>
    <p:sldId id="313" r:id="rId68"/>
    <p:sldId id="400" r:id="rId69"/>
    <p:sldId id="314" r:id="rId70"/>
    <p:sldId id="315" r:id="rId71"/>
    <p:sldId id="316" r:id="rId72"/>
    <p:sldId id="317" r:id="rId73"/>
    <p:sldId id="318" r:id="rId74"/>
    <p:sldId id="319" r:id="rId75"/>
    <p:sldId id="399" r:id="rId76"/>
    <p:sldId id="401" r:id="rId77"/>
    <p:sldId id="465" r:id="rId78"/>
    <p:sldId id="406" r:id="rId79"/>
    <p:sldId id="287" r:id="rId80"/>
    <p:sldId id="412" r:id="rId81"/>
    <p:sldId id="457" r:id="rId82"/>
    <p:sldId id="458" r:id="rId83"/>
    <p:sldId id="320" r:id="rId84"/>
    <p:sldId id="321" r:id="rId85"/>
    <p:sldId id="414" r:id="rId86"/>
    <p:sldId id="415" r:id="rId87"/>
    <p:sldId id="416" r:id="rId88"/>
    <p:sldId id="417" r:id="rId89"/>
    <p:sldId id="322" r:id="rId90"/>
    <p:sldId id="421" r:id="rId91"/>
    <p:sldId id="418" r:id="rId92"/>
    <p:sldId id="420" r:id="rId93"/>
    <p:sldId id="324" r:id="rId94"/>
    <p:sldId id="323" r:id="rId95"/>
    <p:sldId id="325" r:id="rId96"/>
    <p:sldId id="327" r:id="rId97"/>
    <p:sldId id="326" r:id="rId98"/>
    <p:sldId id="328" r:id="rId99"/>
    <p:sldId id="329" r:id="rId100"/>
    <p:sldId id="330" r:id="rId101"/>
    <p:sldId id="409" r:id="rId102"/>
    <p:sldId id="331" r:id="rId103"/>
    <p:sldId id="332" r:id="rId104"/>
    <p:sldId id="333" r:id="rId105"/>
    <p:sldId id="422" r:id="rId106"/>
    <p:sldId id="423" r:id="rId107"/>
    <p:sldId id="424" r:id="rId108"/>
    <p:sldId id="425" r:id="rId109"/>
    <p:sldId id="426" r:id="rId110"/>
    <p:sldId id="334" r:id="rId111"/>
    <p:sldId id="427" r:id="rId112"/>
    <p:sldId id="428" r:id="rId113"/>
    <p:sldId id="429" r:id="rId114"/>
    <p:sldId id="335" r:id="rId115"/>
    <p:sldId id="336" r:id="rId116"/>
    <p:sldId id="337" r:id="rId117"/>
    <p:sldId id="338" r:id="rId118"/>
    <p:sldId id="339" r:id="rId119"/>
    <p:sldId id="341" r:id="rId120"/>
    <p:sldId id="410" r:id="rId121"/>
    <p:sldId id="342" r:id="rId122"/>
    <p:sldId id="343" r:id="rId123"/>
    <p:sldId id="344" r:id="rId124"/>
    <p:sldId id="345" r:id="rId125"/>
    <p:sldId id="346" r:id="rId126"/>
    <p:sldId id="347" r:id="rId127"/>
    <p:sldId id="348" r:id="rId128"/>
    <p:sldId id="349" r:id="rId129"/>
    <p:sldId id="350" r:id="rId130"/>
    <p:sldId id="351" r:id="rId131"/>
    <p:sldId id="352" r:id="rId132"/>
    <p:sldId id="353" r:id="rId133"/>
    <p:sldId id="354" r:id="rId134"/>
    <p:sldId id="355" r:id="rId135"/>
    <p:sldId id="411" r:id="rId136"/>
    <p:sldId id="288" r:id="rId137"/>
    <p:sldId id="459" r:id="rId138"/>
    <p:sldId id="460" r:id="rId139"/>
    <p:sldId id="356" r:id="rId140"/>
    <p:sldId id="432" r:id="rId141"/>
    <p:sldId id="357" r:id="rId142"/>
    <p:sldId id="358" r:id="rId143"/>
    <p:sldId id="359" r:id="rId144"/>
    <p:sldId id="360" r:id="rId145"/>
    <p:sldId id="361" r:id="rId146"/>
    <p:sldId id="362" r:id="rId147"/>
    <p:sldId id="363" r:id="rId148"/>
    <p:sldId id="364" r:id="rId149"/>
    <p:sldId id="365" r:id="rId150"/>
    <p:sldId id="433" r:id="rId151"/>
    <p:sldId id="366" r:id="rId152"/>
    <p:sldId id="367" r:id="rId153"/>
    <p:sldId id="368" r:id="rId154"/>
    <p:sldId id="369" r:id="rId155"/>
    <p:sldId id="370" r:id="rId156"/>
    <p:sldId id="371" r:id="rId157"/>
    <p:sldId id="372" r:id="rId158"/>
    <p:sldId id="373" r:id="rId159"/>
    <p:sldId id="434" r:id="rId160"/>
    <p:sldId id="466" r:id="rId161"/>
    <p:sldId id="407" r:id="rId162"/>
    <p:sldId id="289" r:id="rId163"/>
    <p:sldId id="461" r:id="rId164"/>
    <p:sldId id="462" r:id="rId165"/>
    <p:sldId id="374" r:id="rId166"/>
    <p:sldId id="375" r:id="rId167"/>
    <p:sldId id="376" r:id="rId168"/>
    <p:sldId id="435" r:id="rId169"/>
    <p:sldId id="436" r:id="rId170"/>
    <p:sldId id="377" r:id="rId171"/>
    <p:sldId id="437" r:id="rId172"/>
    <p:sldId id="290" r:id="rId173"/>
    <p:sldId id="463" r:id="rId174"/>
    <p:sldId id="464" r:id="rId175"/>
    <p:sldId id="378" r:id="rId176"/>
    <p:sldId id="379" r:id="rId177"/>
    <p:sldId id="380" r:id="rId178"/>
    <p:sldId id="438" r:id="rId179"/>
    <p:sldId id="439" r:id="rId180"/>
    <p:sldId id="440" r:id="rId181"/>
    <p:sldId id="441" r:id="rId182"/>
    <p:sldId id="381" r:id="rId183"/>
    <p:sldId id="382" r:id="rId184"/>
    <p:sldId id="383" r:id="rId185"/>
    <p:sldId id="384" r:id="rId186"/>
    <p:sldId id="385" r:id="rId187"/>
    <p:sldId id="443" r:id="rId188"/>
    <p:sldId id="386" r:id="rId189"/>
    <p:sldId id="387" r:id="rId190"/>
    <p:sldId id="388" r:id="rId191"/>
    <p:sldId id="389" r:id="rId192"/>
    <p:sldId id="390" r:id="rId193"/>
    <p:sldId id="442" r:id="rId194"/>
    <p:sldId id="391" r:id="rId195"/>
    <p:sldId id="467" r:id="rId196"/>
    <p:sldId id="444" r:id="rId197"/>
    <p:sldId id="408" r:id="rId198"/>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5DD47-6CFE-4833-95E1-7E5F78C17F17}" v="102" dt="2022-03-15T12:43:36.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86" d="100"/>
          <a:sy n="86" d="100"/>
        </p:scale>
        <p:origin x="138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9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203"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7333" y="6523441"/>
            <a:ext cx="1725318" cy="28653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684BD07F-9A0F-4453-9C82-AB27269E43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8373" y="6167811"/>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ounded Rectangle 8"/>
          <p:cNvSpPr/>
          <p:nvPr userDrawn="1"/>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userDrawn="1"/>
        </p:nvPicPr>
        <p:blipFill>
          <a:blip r:embed="rId2"/>
          <a:stretch>
            <a:fillRect/>
          </a:stretch>
        </p:blipFill>
        <p:spPr>
          <a:xfrm>
            <a:off x="3704987" y="6546381"/>
            <a:ext cx="1731414" cy="286537"/>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5C6A98DC-7342-4857-8E61-A989237DF5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800" y="6198996"/>
            <a:ext cx="864000" cy="54189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2022/03/15</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2022/03/15</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dirty="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13" name="Picture 12"/>
          <p:cNvPicPr>
            <a:picLocks noChangeAspect="1"/>
          </p:cNvPicPr>
          <p:nvPr userDrawn="1"/>
        </p:nvPicPr>
        <p:blipFill>
          <a:blip r:embed="rId2"/>
          <a:stretch>
            <a:fillRect/>
          </a:stretch>
        </p:blipFill>
        <p:spPr>
          <a:xfrm>
            <a:off x="3706293" y="6522707"/>
            <a:ext cx="1731414" cy="286537"/>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FEDC4D00-020A-4859-B7E4-327A9A0F4C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005" y="6166429"/>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ounded Rectangle 7"/>
          <p:cNvSpPr/>
          <p:nvPr userDrawn="1"/>
        </p:nvSpPr>
        <p:spPr>
          <a:xfrm>
            <a:off x="65314" y="80726"/>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2022/03/15</a:t>
            </a:fld>
            <a:endParaRPr lang="en-Z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709341" y="6546381"/>
            <a:ext cx="1725318" cy="28653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B2BF80BD-169F-4F2D-82E6-6FBAA395BC4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22800" y="6161419"/>
            <a:ext cx="864000" cy="54189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youtube.com/watch?v=-DqIBgb_fpU"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0.xml.rels><?xml version="1.0" encoding="UTF-8" standalone="yes"?>
<Relationships xmlns="http://schemas.openxmlformats.org/package/2006/relationships"><Relationship Id="rId2" Type="http://schemas.openxmlformats.org/officeDocument/2006/relationships/hyperlink" Target="https://www.youtube.com/watch?v=RT66tw1cKCA"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https://libguides.bellevue.edu/c.php?g=148652&amp;p=973491" TargetMode="External"/><Relationship Id="rId2" Type="http://schemas.openxmlformats.org/officeDocument/2006/relationships/hyperlink" Target="https://www.youtube.com/watch?v=cQPNVFZId68" TargetMode="External"/><Relationship Id="rId1" Type="http://schemas.openxmlformats.org/officeDocument/2006/relationships/slideLayout" Target="../slideLayouts/slideLayout2.xml"/><Relationship Id="rId5" Type="http://schemas.openxmlformats.org/officeDocument/2006/relationships/hyperlink" Target="https://www.youtube.com/watch?v=bZXDGQSuF9I&amp;t=136s" TargetMode="External"/><Relationship Id="rId4" Type="http://schemas.openxmlformats.org/officeDocument/2006/relationships/hyperlink" Target="https://www.youtube.com/watch?v=QTzDL_RjQ9U" TargetMode="Externa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hyperlink" Target="https://www.youtube.com/watch?v=Bzif4ZBU5z8" TargetMode="External"/><Relationship Id="rId2" Type="http://schemas.openxmlformats.org/officeDocument/2006/relationships/hyperlink" Target="https://www.youtube.com/watch?v=Vkd7JGl0-90"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TvmW_WBWGaw"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youtube.com/watch?v=POuGKD3xLq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greycampus.com/blog/project-management/which-pmo-structure-is-right-for-your-organizatio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qTQsdJFG4SQ"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kissflow.com/project/project-objectives/"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p:txBody>
          <a:bodyPr/>
          <a:lstStyle/>
          <a:p>
            <a:r>
              <a:rPr lang="en-ZA" dirty="0"/>
              <a:t>Project Management</a:t>
            </a:r>
          </a:p>
        </p:txBody>
      </p:sp>
      <p:sp>
        <p:nvSpPr>
          <p:cNvPr id="5" name="Subtitle 4"/>
          <p:cNvSpPr>
            <a:spLocks noGrp="1"/>
          </p:cNvSpPr>
          <p:nvPr>
            <p:ph type="subTitle" idx="1"/>
          </p:nvPr>
        </p:nvSpPr>
        <p:spPr/>
        <p:txBody>
          <a:bodyPr/>
          <a:lstStyle/>
          <a:p>
            <a:pPr algn="l"/>
            <a:r>
              <a:rPr lang="en-ZA" dirty="0"/>
              <a:t>US 120388 - 	Supervise a project team of a small project 		to deliver project objectives </a:t>
            </a:r>
          </a:p>
          <a:p>
            <a:pPr algn="l"/>
            <a:r>
              <a:rPr lang="en-ZA" dirty="0"/>
              <a:t>US 10146 - 	Supervise a project team of a 			developmental project to deliver project 		objectives </a:t>
            </a:r>
          </a:p>
          <a:p>
            <a:r>
              <a:rPr lang="en-ZA" dirty="0"/>
              <a:t>28 Credits</a:t>
            </a: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marL="0" lvl="0" indent="0">
              <a:spcBef>
                <a:spcPts val="0"/>
              </a:spcBef>
              <a:buClrTx/>
              <a:buSzTx/>
              <a:buNone/>
            </a:pPr>
            <a:r>
              <a:rPr lang="en-US" b="1" dirty="0">
                <a:solidFill>
                  <a:srgbClr val="000066"/>
                </a:solidFill>
              </a:rPr>
              <a:t>120388 	Supervise a project team of a small project to deliver project objectives </a:t>
            </a:r>
          </a:p>
          <a:p>
            <a:pPr marL="0" lvl="0" indent="0">
              <a:spcBef>
                <a:spcPts val="0"/>
              </a:spcBef>
              <a:buClrTx/>
              <a:buSzTx/>
              <a:buNone/>
            </a:pPr>
            <a:endParaRPr lang="en-US" b="1" dirty="0">
              <a:solidFill>
                <a:srgbClr val="000066"/>
              </a:solidFill>
            </a:endParaRPr>
          </a:p>
          <a:p>
            <a:pPr marL="0" lvl="0" indent="0">
              <a:spcBef>
                <a:spcPts val="0"/>
              </a:spcBef>
              <a:buClrTx/>
              <a:buSzTx/>
              <a:buNone/>
            </a:pPr>
            <a:r>
              <a:rPr lang="en-US" sz="2000" dirty="0">
                <a:solidFill>
                  <a:srgbClr val="000066"/>
                </a:solidFill>
              </a:rPr>
              <a:t>Learners accessing this standard will be working as a leader in the context of a small project/sub-project involving few resources and having a limited impact on stakeholders and the environment. These projects may be from any economic sector. This standard will also add value to learners who are running their own business and recognise that project management forms an integral component of any business.</a:t>
            </a:r>
          </a:p>
          <a:p>
            <a:endParaRPr lang="en-ZA" dirty="0"/>
          </a:p>
        </p:txBody>
      </p:sp>
    </p:spTree>
    <p:extLst>
      <p:ext uri="{BB962C8B-B14F-4D97-AF65-F5344CB8AC3E}">
        <p14:creationId xmlns:p14="http://schemas.microsoft.com/office/powerpoint/2010/main" val="36635687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Plan or Timeline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C76E93C6-4BE9-42BF-A616-6F704CDB1ADB}"/>
              </a:ext>
            </a:extLst>
          </p:cNvPr>
          <p:cNvSpPr>
            <a:spLocks noGrp="1"/>
          </p:cNvSpPr>
          <p:nvPr>
            <p:ph sz="quarter" idx="1"/>
          </p:nvPr>
        </p:nvSpPr>
        <p:spPr/>
        <p:txBody>
          <a:bodyPr/>
          <a:lstStyle/>
          <a:p>
            <a:r>
              <a:rPr lang="en-ZA" dirty="0"/>
              <a:t>A unique ID that your team can reference when they are giving an update</a:t>
            </a:r>
          </a:p>
          <a:p>
            <a:r>
              <a:rPr lang="en-ZA" dirty="0"/>
              <a:t>The name of the task</a:t>
            </a:r>
          </a:p>
          <a:p>
            <a:r>
              <a:rPr lang="en-ZA" dirty="0"/>
              <a:t>When the task should start</a:t>
            </a:r>
          </a:p>
          <a:p>
            <a:r>
              <a:rPr lang="en-ZA" dirty="0"/>
              <a:t>When the task should finish</a:t>
            </a:r>
          </a:p>
          <a:p>
            <a:r>
              <a:rPr lang="en-ZA" dirty="0"/>
              <a:t>The actual date on which the task was completed</a:t>
            </a:r>
          </a:p>
          <a:p>
            <a:r>
              <a:rPr lang="en-ZA" dirty="0"/>
              <a:t>Any tasks that need to be completed before other tasks can begin</a:t>
            </a:r>
          </a:p>
          <a:p>
            <a:r>
              <a:rPr lang="en-ZA" dirty="0"/>
              <a:t>The owner of the task</a:t>
            </a:r>
          </a:p>
          <a:p>
            <a:r>
              <a:rPr lang="en-ZA" dirty="0"/>
              <a:t>Percent completed of each task</a:t>
            </a:r>
          </a:p>
          <a:p>
            <a:endParaRPr lang="en-ZA" dirty="0"/>
          </a:p>
        </p:txBody>
      </p:sp>
    </p:spTree>
    <p:extLst>
      <p:ext uri="{BB962C8B-B14F-4D97-AF65-F5344CB8AC3E}">
        <p14:creationId xmlns:p14="http://schemas.microsoft.com/office/powerpoint/2010/main" val="36191587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390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Planning Cycle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C76E93C6-4BE9-42BF-A616-6F704CDB1ADB}"/>
              </a:ext>
            </a:extLst>
          </p:cNvPr>
          <p:cNvSpPr>
            <a:spLocks noGrp="1"/>
          </p:cNvSpPr>
          <p:nvPr>
            <p:ph sz="quarter" idx="1"/>
          </p:nvPr>
        </p:nvSpPr>
        <p:spPr/>
        <p:txBody>
          <a:bodyPr/>
          <a:lstStyle/>
          <a:p>
            <a:pPr marL="0" indent="0">
              <a:buNone/>
            </a:pPr>
            <a:r>
              <a:rPr lang="en-ZA" dirty="0"/>
              <a:t>The Planning Cycle brings together all aspects of planning into a coherent, unified process.</a:t>
            </a:r>
          </a:p>
          <a:p>
            <a:pPr marL="0" indent="0">
              <a:buNone/>
            </a:pPr>
            <a:endParaRPr lang="en-ZA" dirty="0"/>
          </a:p>
          <a:p>
            <a:pPr marL="0" indent="0">
              <a:buNone/>
            </a:pPr>
            <a:endParaRPr lang="en-ZA" dirty="0"/>
          </a:p>
          <a:p>
            <a:pPr marL="0" indent="0">
              <a:buNone/>
            </a:pPr>
            <a:endParaRPr lang="en-ZA" dirty="0"/>
          </a:p>
          <a:p>
            <a:pPr marL="0" indent="0">
              <a:buNone/>
            </a:pPr>
            <a:r>
              <a:rPr lang="en-ZA" dirty="0">
                <a:hlinkClick r:id="rId2"/>
              </a:rPr>
              <a:t>https://www.youtube.com/watch?v=-DqIBgb_fpU</a:t>
            </a:r>
            <a:endParaRPr lang="en-ZA" dirty="0"/>
          </a:p>
          <a:p>
            <a:pPr marL="0" indent="0">
              <a:buNone/>
            </a:pPr>
            <a:endParaRPr lang="en-ZA" dirty="0"/>
          </a:p>
        </p:txBody>
      </p:sp>
    </p:spTree>
    <p:extLst>
      <p:ext uri="{BB962C8B-B14F-4D97-AF65-F5344CB8AC3E}">
        <p14:creationId xmlns:p14="http://schemas.microsoft.com/office/powerpoint/2010/main" val="1781694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Planning Cycle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F77234FF-3F11-4F17-8558-C803EDBEA364}"/>
              </a:ext>
            </a:extLst>
          </p:cNvPr>
          <p:cNvSpPr>
            <a:spLocks noGrp="1"/>
          </p:cNvSpPr>
          <p:nvPr>
            <p:ph sz="quarter" idx="1"/>
          </p:nvPr>
        </p:nvSpPr>
        <p:spPr/>
        <p:txBody>
          <a:bodyPr/>
          <a:lstStyle/>
          <a:p>
            <a:endParaRPr lang="en-US"/>
          </a:p>
        </p:txBody>
      </p:sp>
      <p:pic>
        <p:nvPicPr>
          <p:cNvPr id="1028" name="Picture 4" descr="Planning Cycle Diagram">
            <a:extLst>
              <a:ext uri="{FF2B5EF4-FFF2-40B4-BE49-F238E27FC236}">
                <a16:creationId xmlns:a16="http://schemas.microsoft.com/office/drawing/2014/main" id="{3134E61C-FD2B-49EB-941D-5C0E4B39B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46338"/>
            <a:ext cx="4813916" cy="481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211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Implementing the Planning Cycle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p:txBody>
          <a:bodyPr/>
          <a:lstStyle/>
          <a:p>
            <a:r>
              <a:rPr lang="en-ZA" dirty="0"/>
              <a:t>Stage 1. Analysis of Opportunities </a:t>
            </a:r>
          </a:p>
          <a:p>
            <a:r>
              <a:rPr lang="en-ZA" dirty="0"/>
              <a:t>Stage 2. Identifying the Aim of the Project Management Plan</a:t>
            </a:r>
          </a:p>
          <a:p>
            <a:r>
              <a:rPr lang="en-ZA" dirty="0"/>
              <a:t>Stage 3. Exploring Options</a:t>
            </a:r>
          </a:p>
          <a:p>
            <a:r>
              <a:rPr lang="en-ZA" dirty="0"/>
              <a:t>Stage 4. Selecting the Best Option</a:t>
            </a:r>
          </a:p>
          <a:p>
            <a:r>
              <a:rPr lang="en-ZA" dirty="0"/>
              <a:t>Stage 5. Detailed Planning</a:t>
            </a:r>
          </a:p>
          <a:p>
            <a:r>
              <a:rPr lang="en-ZA" dirty="0"/>
              <a:t>Stage 6. Evaluation of the Plan and its Impact</a:t>
            </a:r>
          </a:p>
          <a:p>
            <a:r>
              <a:rPr lang="en-ZA" dirty="0"/>
              <a:t>Stage 7. Implementing Change</a:t>
            </a:r>
          </a:p>
          <a:p>
            <a:r>
              <a:rPr lang="en-ZA" dirty="0"/>
              <a:t>Stage 8. Closing the Plan</a:t>
            </a:r>
          </a:p>
          <a:p>
            <a:endParaRPr lang="en-ZA" dirty="0"/>
          </a:p>
        </p:txBody>
      </p:sp>
    </p:spTree>
    <p:extLst>
      <p:ext uri="{BB962C8B-B14F-4D97-AF65-F5344CB8AC3E}">
        <p14:creationId xmlns:p14="http://schemas.microsoft.com/office/powerpoint/2010/main" val="41958220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230E-546E-42C9-8DB7-6A7F4F2A4546}"/>
              </a:ext>
            </a:extLst>
          </p:cNvPr>
          <p:cNvSpPr>
            <a:spLocks noGrp="1"/>
          </p:cNvSpPr>
          <p:nvPr>
            <p:ph type="title"/>
          </p:nvPr>
        </p:nvSpPr>
        <p:spPr/>
        <p:txBody>
          <a:bodyPr/>
          <a:lstStyle/>
          <a:p>
            <a:r>
              <a:rPr lang="en-US" dirty="0"/>
              <a:t>Details of each stage</a:t>
            </a:r>
          </a:p>
        </p:txBody>
      </p:sp>
      <p:sp>
        <p:nvSpPr>
          <p:cNvPr id="3" name="Slide Number Placeholder 2">
            <a:extLst>
              <a:ext uri="{FF2B5EF4-FFF2-40B4-BE49-F238E27FC236}">
                <a16:creationId xmlns:a16="http://schemas.microsoft.com/office/drawing/2014/main" id="{8C5B4E47-DCC2-48A0-A973-85D811A290D4}"/>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10839742-9D08-416B-A885-390B876B9467}"/>
              </a:ext>
            </a:extLst>
          </p:cNvPr>
          <p:cNvSpPr>
            <a:spLocks noGrp="1"/>
          </p:cNvSpPr>
          <p:nvPr>
            <p:ph sz="quarter" idx="1"/>
          </p:nvPr>
        </p:nvSpPr>
        <p:spPr/>
        <p:txBody>
          <a:bodyPr/>
          <a:lstStyle/>
          <a:p>
            <a:r>
              <a:rPr lang="en-US" b="1" dirty="0"/>
              <a:t>Analysing</a:t>
            </a:r>
            <a:r>
              <a:rPr lang="en-US" dirty="0"/>
              <a:t> - </a:t>
            </a:r>
            <a:r>
              <a:rPr lang="en-US" b="0" i="0" dirty="0">
                <a:solidFill>
                  <a:schemeClr val="tx2">
                    <a:lumMod val="75000"/>
                  </a:schemeClr>
                </a:solidFill>
                <a:effectLst/>
                <a:latin typeface="ProximaNova-n4"/>
              </a:rPr>
              <a:t>clarify what you need to do - start by examining your current position, and deciding how you can improve it.</a:t>
            </a:r>
          </a:p>
          <a:p>
            <a:pPr lvl="1"/>
            <a:r>
              <a:rPr lang="en-US" dirty="0"/>
              <a:t>One option is to carry out a </a:t>
            </a:r>
            <a:r>
              <a:rPr lang="en-US" b="1" dirty="0"/>
              <a:t>SWOT Analysis </a:t>
            </a:r>
            <a:r>
              <a:rPr lang="en-US" dirty="0"/>
              <a:t>. This will identify the strengths and weaknesses of your position, and the opportunities and threats that P/M or the team face.</a:t>
            </a:r>
          </a:p>
          <a:p>
            <a:pPr lvl="1"/>
            <a:endParaRPr lang="en-US" dirty="0"/>
          </a:p>
          <a:p>
            <a:pPr lvl="1"/>
            <a:r>
              <a:rPr lang="en-US" dirty="0"/>
              <a:t>Another method is </a:t>
            </a:r>
            <a:r>
              <a:rPr lang="en-US" b="1" dirty="0"/>
              <a:t>Risk Analysis </a:t>
            </a:r>
            <a:r>
              <a:rPr lang="en-US" dirty="0"/>
              <a:t>, which will help P/M to spot potential pitfalls and weaknesses in your organization that may affect your plan, and identify any external risks. You can then use your findings to plan how you will neutralize or mitigate those risks.</a:t>
            </a:r>
          </a:p>
          <a:p>
            <a:pPr lvl="1"/>
            <a:endParaRPr lang="en-US" dirty="0"/>
          </a:p>
        </p:txBody>
      </p:sp>
    </p:spTree>
    <p:extLst>
      <p:ext uri="{BB962C8B-B14F-4D97-AF65-F5344CB8AC3E}">
        <p14:creationId xmlns:p14="http://schemas.microsoft.com/office/powerpoint/2010/main" val="41956081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230E-546E-42C9-8DB7-6A7F4F2A4546}"/>
              </a:ext>
            </a:extLst>
          </p:cNvPr>
          <p:cNvSpPr>
            <a:spLocks noGrp="1"/>
          </p:cNvSpPr>
          <p:nvPr>
            <p:ph type="title"/>
          </p:nvPr>
        </p:nvSpPr>
        <p:spPr/>
        <p:txBody>
          <a:bodyPr/>
          <a:lstStyle/>
          <a:p>
            <a:r>
              <a:rPr lang="en-US" dirty="0"/>
              <a:t>Details of each stage</a:t>
            </a:r>
          </a:p>
        </p:txBody>
      </p:sp>
      <p:sp>
        <p:nvSpPr>
          <p:cNvPr id="3" name="Slide Number Placeholder 2">
            <a:extLst>
              <a:ext uri="{FF2B5EF4-FFF2-40B4-BE49-F238E27FC236}">
                <a16:creationId xmlns:a16="http://schemas.microsoft.com/office/drawing/2014/main" id="{8C5B4E47-DCC2-48A0-A973-85D811A290D4}"/>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10839742-9D08-416B-A885-390B876B9467}"/>
              </a:ext>
            </a:extLst>
          </p:cNvPr>
          <p:cNvSpPr>
            <a:spLocks noGrp="1"/>
          </p:cNvSpPr>
          <p:nvPr>
            <p:ph sz="quarter" idx="1"/>
          </p:nvPr>
        </p:nvSpPr>
        <p:spPr/>
        <p:txBody>
          <a:bodyPr>
            <a:normAutofit lnSpcReduction="10000"/>
          </a:bodyPr>
          <a:lstStyle/>
          <a:p>
            <a:r>
              <a:rPr lang="en-US" b="1" dirty="0"/>
              <a:t>Identifying the aim</a:t>
            </a:r>
          </a:p>
          <a:p>
            <a:pPr lvl="1"/>
            <a:r>
              <a:rPr lang="en-US" b="0" i="0" dirty="0">
                <a:solidFill>
                  <a:schemeClr val="tx2">
                    <a:lumMod val="75000"/>
                  </a:schemeClr>
                </a:solidFill>
                <a:effectLst/>
                <a:latin typeface="ProximaNova-n4"/>
              </a:rPr>
              <a:t>When you've completed a realistic analysis of your situation, and the opportunities for change, the next step is to precisely define the aim of your plan.</a:t>
            </a:r>
          </a:p>
          <a:p>
            <a:pPr lvl="1"/>
            <a:r>
              <a:rPr lang="en-US" dirty="0">
                <a:solidFill>
                  <a:schemeClr val="tx2">
                    <a:lumMod val="75000"/>
                  </a:schemeClr>
                </a:solidFill>
                <a:latin typeface="ProximaNova-n4"/>
              </a:rPr>
              <a:t>Ask questions:</a:t>
            </a:r>
          </a:p>
          <a:p>
            <a:pPr lvl="2"/>
            <a:r>
              <a:rPr lang="en-US" b="0" i="0" dirty="0">
                <a:solidFill>
                  <a:schemeClr val="tx2">
                    <a:lumMod val="75000"/>
                  </a:schemeClr>
                </a:solidFill>
                <a:effectLst/>
                <a:latin typeface="ProximaNova-n4"/>
              </a:rPr>
              <a:t>What do I want the future to be?</a:t>
            </a:r>
          </a:p>
          <a:p>
            <a:pPr lvl="2"/>
            <a:r>
              <a:rPr lang="en-US" b="0" i="0" dirty="0">
                <a:solidFill>
                  <a:schemeClr val="tx2">
                    <a:lumMod val="75000"/>
                  </a:schemeClr>
                </a:solidFill>
                <a:effectLst/>
                <a:latin typeface="ProximaNova-n4"/>
              </a:rPr>
              <a:t>What benefit do I want to give to my customers?</a:t>
            </a:r>
          </a:p>
          <a:p>
            <a:pPr lvl="2"/>
            <a:r>
              <a:rPr lang="en-US" b="0" i="0" dirty="0">
                <a:solidFill>
                  <a:schemeClr val="tx2">
                    <a:lumMod val="75000"/>
                  </a:schemeClr>
                </a:solidFill>
                <a:effectLst/>
                <a:latin typeface="ProximaNova-n4"/>
              </a:rPr>
              <a:t>What returns do I need?</a:t>
            </a:r>
          </a:p>
          <a:p>
            <a:pPr lvl="2"/>
            <a:r>
              <a:rPr lang="en-US" b="0" i="0" dirty="0">
                <a:solidFill>
                  <a:schemeClr val="tx2">
                    <a:lumMod val="75000"/>
                  </a:schemeClr>
                </a:solidFill>
                <a:effectLst/>
                <a:latin typeface="ProximaNova-n4"/>
              </a:rPr>
              <a:t>What standards am I aiming at?</a:t>
            </a:r>
          </a:p>
          <a:p>
            <a:pPr lvl="2"/>
            <a:r>
              <a:rPr lang="en-US" b="0" i="0" dirty="0">
                <a:solidFill>
                  <a:schemeClr val="tx2">
                    <a:lumMod val="75000"/>
                  </a:schemeClr>
                </a:solidFill>
                <a:effectLst/>
                <a:latin typeface="ProximaNova-n4"/>
              </a:rPr>
              <a:t>What values do I and organization believe in? </a:t>
            </a:r>
          </a:p>
          <a:p>
            <a:pPr lvl="1"/>
            <a:r>
              <a:rPr lang="en-US" dirty="0"/>
              <a:t>You can present this aim as a Vision Statement or Mission Statement</a:t>
            </a:r>
          </a:p>
        </p:txBody>
      </p:sp>
    </p:spTree>
    <p:extLst>
      <p:ext uri="{BB962C8B-B14F-4D97-AF65-F5344CB8AC3E}">
        <p14:creationId xmlns:p14="http://schemas.microsoft.com/office/powerpoint/2010/main" val="39735285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230E-546E-42C9-8DB7-6A7F4F2A4546}"/>
              </a:ext>
            </a:extLst>
          </p:cNvPr>
          <p:cNvSpPr>
            <a:spLocks noGrp="1"/>
          </p:cNvSpPr>
          <p:nvPr>
            <p:ph type="title"/>
          </p:nvPr>
        </p:nvSpPr>
        <p:spPr/>
        <p:txBody>
          <a:bodyPr/>
          <a:lstStyle/>
          <a:p>
            <a:r>
              <a:rPr lang="en-US" dirty="0"/>
              <a:t>Details of each stage</a:t>
            </a:r>
          </a:p>
        </p:txBody>
      </p:sp>
      <p:sp>
        <p:nvSpPr>
          <p:cNvPr id="3" name="Slide Number Placeholder 2">
            <a:extLst>
              <a:ext uri="{FF2B5EF4-FFF2-40B4-BE49-F238E27FC236}">
                <a16:creationId xmlns:a16="http://schemas.microsoft.com/office/drawing/2014/main" id="{8C5B4E47-DCC2-48A0-A973-85D811A290D4}"/>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10839742-9D08-416B-A885-390B876B9467}"/>
              </a:ext>
            </a:extLst>
          </p:cNvPr>
          <p:cNvSpPr>
            <a:spLocks noGrp="1"/>
          </p:cNvSpPr>
          <p:nvPr>
            <p:ph sz="quarter" idx="1"/>
          </p:nvPr>
        </p:nvSpPr>
        <p:spPr/>
        <p:txBody>
          <a:bodyPr>
            <a:normAutofit fontScale="92500" lnSpcReduction="10000"/>
          </a:bodyPr>
          <a:lstStyle/>
          <a:p>
            <a:r>
              <a:rPr lang="en-US" b="1" dirty="0"/>
              <a:t>Exploring options</a:t>
            </a:r>
          </a:p>
          <a:p>
            <a:pPr marL="0" indent="0">
              <a:buNone/>
            </a:pPr>
            <a:endParaRPr lang="en-US" b="1" dirty="0"/>
          </a:p>
          <a:p>
            <a:pPr lvl="1"/>
            <a:r>
              <a:rPr lang="en-US" b="0" i="0" dirty="0">
                <a:solidFill>
                  <a:schemeClr val="tx2">
                    <a:lumMod val="75000"/>
                  </a:schemeClr>
                </a:solidFill>
                <a:effectLst/>
                <a:latin typeface="ProximaNova-n4"/>
              </a:rPr>
              <a:t>By this stage, P/M should have a good understanding of your situation and what you want your project to achieve. The next step is to work out how to do it.</a:t>
            </a:r>
          </a:p>
          <a:p>
            <a:pPr marL="0" indent="0">
              <a:buNone/>
            </a:pPr>
            <a:endParaRPr lang="en-US" b="0" i="0" dirty="0">
              <a:solidFill>
                <a:schemeClr val="tx2">
                  <a:lumMod val="75000"/>
                </a:schemeClr>
              </a:solidFill>
              <a:effectLst/>
              <a:latin typeface="ProximaNova-n4"/>
            </a:endParaRPr>
          </a:p>
          <a:p>
            <a:pPr algn="l" fontAlgn="base"/>
            <a:r>
              <a:rPr lang="en-US" b="1" i="0" dirty="0">
                <a:solidFill>
                  <a:schemeClr val="tx2">
                    <a:lumMod val="75000"/>
                  </a:schemeClr>
                </a:solidFill>
                <a:effectLst/>
                <a:latin typeface="ProximaNova-b7"/>
              </a:rPr>
              <a:t>Select the Best Option</a:t>
            </a:r>
          </a:p>
          <a:p>
            <a:pPr marL="0" indent="0" algn="l" fontAlgn="base">
              <a:buNone/>
            </a:pPr>
            <a:endParaRPr lang="en-US" b="1" i="0" dirty="0">
              <a:solidFill>
                <a:schemeClr val="tx2">
                  <a:lumMod val="75000"/>
                </a:schemeClr>
              </a:solidFill>
              <a:effectLst/>
              <a:latin typeface="ProximaNova-b7"/>
            </a:endParaRPr>
          </a:p>
          <a:p>
            <a:pPr lvl="1" fontAlgn="base"/>
            <a:r>
              <a:rPr lang="en-US" dirty="0">
                <a:solidFill>
                  <a:schemeClr val="tx2">
                    <a:lumMod val="75000"/>
                  </a:schemeClr>
                </a:solidFill>
                <a:latin typeface="ProximaNova-n4"/>
              </a:rPr>
              <a:t>Once the P/M has </a:t>
            </a:r>
            <a:r>
              <a:rPr lang="en-US" b="0" i="0" dirty="0">
                <a:solidFill>
                  <a:schemeClr val="tx2">
                    <a:lumMod val="75000"/>
                  </a:schemeClr>
                </a:solidFill>
                <a:effectLst/>
                <a:latin typeface="ProximaNova-n4"/>
              </a:rPr>
              <a:t>explored </a:t>
            </a:r>
            <a:r>
              <a:rPr lang="en-US" dirty="0">
                <a:solidFill>
                  <a:schemeClr val="tx2">
                    <a:lumMod val="75000"/>
                  </a:schemeClr>
                </a:solidFill>
                <a:latin typeface="ProximaNova-n4"/>
              </a:rPr>
              <a:t>all the options, </a:t>
            </a:r>
            <a:r>
              <a:rPr lang="en-US" b="0" i="0" dirty="0">
                <a:solidFill>
                  <a:schemeClr val="tx2">
                    <a:lumMod val="75000"/>
                  </a:schemeClr>
                </a:solidFill>
                <a:effectLst/>
                <a:latin typeface="ProximaNova-n4"/>
              </a:rPr>
              <a:t>you need to decide which one to pursue. If you have the necessary time and resources, you might decide to do detailed planning, costing, and risk assessment work for each one. But chances are you won't have this luxury.</a:t>
            </a:r>
          </a:p>
          <a:p>
            <a:pPr lvl="1"/>
            <a:endParaRPr lang="en-US" dirty="0"/>
          </a:p>
        </p:txBody>
      </p:sp>
    </p:spTree>
    <p:extLst>
      <p:ext uri="{BB962C8B-B14F-4D97-AF65-F5344CB8AC3E}">
        <p14:creationId xmlns:p14="http://schemas.microsoft.com/office/powerpoint/2010/main" val="31999671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230E-546E-42C9-8DB7-6A7F4F2A4546}"/>
              </a:ext>
            </a:extLst>
          </p:cNvPr>
          <p:cNvSpPr>
            <a:spLocks noGrp="1"/>
          </p:cNvSpPr>
          <p:nvPr>
            <p:ph type="title"/>
          </p:nvPr>
        </p:nvSpPr>
        <p:spPr/>
        <p:txBody>
          <a:bodyPr/>
          <a:lstStyle/>
          <a:p>
            <a:r>
              <a:rPr lang="en-US" dirty="0"/>
              <a:t>Details of each stage</a:t>
            </a:r>
          </a:p>
        </p:txBody>
      </p:sp>
      <p:sp>
        <p:nvSpPr>
          <p:cNvPr id="3" name="Slide Number Placeholder 2">
            <a:extLst>
              <a:ext uri="{FF2B5EF4-FFF2-40B4-BE49-F238E27FC236}">
                <a16:creationId xmlns:a16="http://schemas.microsoft.com/office/drawing/2014/main" id="{8C5B4E47-DCC2-48A0-A973-85D811A290D4}"/>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10839742-9D08-416B-A885-390B876B9467}"/>
              </a:ext>
            </a:extLst>
          </p:cNvPr>
          <p:cNvSpPr>
            <a:spLocks noGrp="1"/>
          </p:cNvSpPr>
          <p:nvPr>
            <p:ph sz="quarter" idx="1"/>
          </p:nvPr>
        </p:nvSpPr>
        <p:spPr/>
        <p:txBody>
          <a:bodyPr>
            <a:normAutofit fontScale="92500"/>
          </a:bodyPr>
          <a:lstStyle/>
          <a:p>
            <a:r>
              <a:rPr lang="en-US" b="1" dirty="0"/>
              <a:t>Detailed planning</a:t>
            </a:r>
          </a:p>
          <a:p>
            <a:pPr marL="0" indent="0">
              <a:buNone/>
            </a:pPr>
            <a:endParaRPr lang="en-US" b="1" dirty="0"/>
          </a:p>
          <a:p>
            <a:pPr lvl="1"/>
            <a:r>
              <a:rPr lang="en-US" b="0" i="0" dirty="0">
                <a:solidFill>
                  <a:schemeClr val="tx2">
                    <a:lumMod val="75000"/>
                  </a:schemeClr>
                </a:solidFill>
                <a:effectLst/>
                <a:latin typeface="ProximaNova-n4"/>
              </a:rPr>
              <a:t>With your final decision made, you need to establish the most efficient and effective way to achieve your aim. This determines who will do what, when, where, how, why, and at what cost.</a:t>
            </a:r>
          </a:p>
          <a:p>
            <a:pPr lvl="1"/>
            <a:r>
              <a:rPr lang="en-US" b="0" i="0" dirty="0">
                <a:solidFill>
                  <a:schemeClr val="tx2">
                    <a:lumMod val="75000"/>
                  </a:schemeClr>
                </a:solidFill>
                <a:effectLst/>
                <a:latin typeface="ProximaNova-n4"/>
              </a:rPr>
              <a:t>Techniques like Gantt Charts  and Critical Path Analysis can be useful when working out priorities, deadlines, and how to allocate resources.</a:t>
            </a:r>
          </a:p>
          <a:p>
            <a:pPr lvl="1" fontAlgn="base"/>
            <a:r>
              <a:rPr lang="en-US" i="0" dirty="0">
                <a:solidFill>
                  <a:schemeClr val="tx2">
                    <a:lumMod val="75000"/>
                  </a:schemeClr>
                </a:solidFill>
                <a:effectLst/>
                <a:latin typeface="ProximaNova-b7"/>
              </a:rPr>
              <a:t>A good plan also identifies risks and suggests contingencies. This allows you to respond effectively to setbacks or crises. You should also consider transitional arrangements – how will you keep things going while you implement the plan.</a:t>
            </a:r>
            <a:endParaRPr lang="en-US" dirty="0"/>
          </a:p>
        </p:txBody>
      </p:sp>
    </p:spTree>
    <p:extLst>
      <p:ext uri="{BB962C8B-B14F-4D97-AF65-F5344CB8AC3E}">
        <p14:creationId xmlns:p14="http://schemas.microsoft.com/office/powerpoint/2010/main" val="36941711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230E-546E-42C9-8DB7-6A7F4F2A4546}"/>
              </a:ext>
            </a:extLst>
          </p:cNvPr>
          <p:cNvSpPr>
            <a:spLocks noGrp="1"/>
          </p:cNvSpPr>
          <p:nvPr>
            <p:ph type="title"/>
          </p:nvPr>
        </p:nvSpPr>
        <p:spPr/>
        <p:txBody>
          <a:bodyPr/>
          <a:lstStyle/>
          <a:p>
            <a:r>
              <a:rPr lang="en-US" dirty="0"/>
              <a:t>Details of each stage</a:t>
            </a:r>
          </a:p>
        </p:txBody>
      </p:sp>
      <p:sp>
        <p:nvSpPr>
          <p:cNvPr id="3" name="Slide Number Placeholder 2">
            <a:extLst>
              <a:ext uri="{FF2B5EF4-FFF2-40B4-BE49-F238E27FC236}">
                <a16:creationId xmlns:a16="http://schemas.microsoft.com/office/drawing/2014/main" id="{8C5B4E47-DCC2-48A0-A973-85D811A290D4}"/>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10839742-9D08-416B-A885-390B876B9467}"/>
              </a:ext>
            </a:extLst>
          </p:cNvPr>
          <p:cNvSpPr>
            <a:spLocks noGrp="1"/>
          </p:cNvSpPr>
          <p:nvPr>
            <p:ph sz="quarter" idx="1"/>
          </p:nvPr>
        </p:nvSpPr>
        <p:spPr/>
        <p:txBody>
          <a:bodyPr>
            <a:normAutofit fontScale="92500" lnSpcReduction="10000"/>
          </a:bodyPr>
          <a:lstStyle/>
          <a:p>
            <a:r>
              <a:rPr lang="en-US" b="1" dirty="0"/>
              <a:t>Evaluate the plan and its impact. </a:t>
            </a:r>
          </a:p>
          <a:p>
            <a:pPr lvl="1"/>
            <a:r>
              <a:rPr lang="en-US" b="0" i="0" dirty="0">
                <a:solidFill>
                  <a:schemeClr val="tx2">
                    <a:lumMod val="75000"/>
                  </a:schemeClr>
                </a:solidFill>
                <a:effectLst/>
                <a:latin typeface="ProximaNova-n4"/>
              </a:rPr>
              <a:t>The next stage is to review your plan and decide whether you should implement it. It’s crucial to be objective here – even if you've done a lot of work to reach this stage, it may still not be worth your while to pursue the project.</a:t>
            </a:r>
          </a:p>
          <a:p>
            <a:r>
              <a:rPr lang="en-US" b="1" dirty="0">
                <a:solidFill>
                  <a:schemeClr val="tx2">
                    <a:lumMod val="75000"/>
                  </a:schemeClr>
                </a:solidFill>
                <a:latin typeface="ProximaNova-n4"/>
              </a:rPr>
              <a:t>Implementing change</a:t>
            </a:r>
          </a:p>
          <a:p>
            <a:pPr lvl="1"/>
            <a:r>
              <a:rPr lang="en-US" b="0" i="0" dirty="0">
                <a:solidFill>
                  <a:schemeClr val="tx2">
                    <a:lumMod val="75000"/>
                  </a:schemeClr>
                </a:solidFill>
                <a:effectLst/>
                <a:latin typeface="ProximaNova-n4"/>
              </a:rPr>
              <a:t>Once P/M has finalized </a:t>
            </a:r>
            <a:r>
              <a:rPr lang="en-US" dirty="0">
                <a:solidFill>
                  <a:schemeClr val="tx2">
                    <a:lumMod val="75000"/>
                  </a:schemeClr>
                </a:solidFill>
                <a:latin typeface="ProximaNova-n4"/>
              </a:rPr>
              <a:t>the</a:t>
            </a:r>
            <a:r>
              <a:rPr lang="en-US" b="0" i="0" dirty="0">
                <a:solidFill>
                  <a:schemeClr val="tx2">
                    <a:lumMod val="75000"/>
                  </a:schemeClr>
                </a:solidFill>
                <a:effectLst/>
                <a:latin typeface="ProximaNova-n4"/>
              </a:rPr>
              <a:t> proposal, and you're confident that it will deliver, it's time to put it into action.</a:t>
            </a:r>
            <a:endParaRPr lang="en-US" i="0" dirty="0">
              <a:solidFill>
                <a:schemeClr val="tx2">
                  <a:lumMod val="75000"/>
                </a:schemeClr>
              </a:solidFill>
              <a:effectLst/>
              <a:latin typeface="ProximaNova-n4"/>
            </a:endParaRPr>
          </a:p>
          <a:p>
            <a:pPr algn="l" fontAlgn="base"/>
            <a:r>
              <a:rPr lang="en-US" b="1" i="0" dirty="0">
                <a:solidFill>
                  <a:schemeClr val="tx2">
                    <a:lumMod val="75000"/>
                  </a:schemeClr>
                </a:solidFill>
                <a:effectLst/>
                <a:latin typeface="ProximaNova-b7"/>
              </a:rPr>
              <a:t>Close the Plan and Review</a:t>
            </a:r>
          </a:p>
          <a:p>
            <a:pPr lvl="1" fontAlgn="base"/>
            <a:r>
              <a:rPr lang="en-US" b="0" i="0" dirty="0">
                <a:solidFill>
                  <a:schemeClr val="tx2">
                    <a:lumMod val="75000"/>
                  </a:schemeClr>
                </a:solidFill>
                <a:effectLst/>
                <a:latin typeface="ProximaNova-n4"/>
              </a:rPr>
              <a:t>All being well, your project is now complete and it was a huge success! Now it's time to close it down and assess what you've learned. Look back over the planning process and assess it carefully to see what could be improved or refined in the future.</a:t>
            </a:r>
          </a:p>
          <a:p>
            <a:pPr lvl="1"/>
            <a:endParaRPr lang="en-US" b="0" i="0" dirty="0">
              <a:solidFill>
                <a:srgbClr val="333333"/>
              </a:solidFill>
              <a:effectLst/>
              <a:latin typeface="ProximaNova-n4"/>
            </a:endParaRPr>
          </a:p>
          <a:p>
            <a:pPr lvl="1"/>
            <a:endParaRPr lang="en-US" dirty="0"/>
          </a:p>
        </p:txBody>
      </p:sp>
    </p:spTree>
    <p:extLst>
      <p:ext uri="{BB962C8B-B14F-4D97-AF65-F5344CB8AC3E}">
        <p14:creationId xmlns:p14="http://schemas.microsoft.com/office/powerpoint/2010/main" val="350343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marL="0" lvl="0" indent="0">
              <a:spcBef>
                <a:spcPts val="0"/>
              </a:spcBef>
              <a:buClrTx/>
              <a:buSzTx/>
              <a:buNone/>
            </a:pPr>
            <a:r>
              <a:rPr lang="en-US" b="1" dirty="0">
                <a:solidFill>
                  <a:srgbClr val="000066"/>
                </a:solidFill>
              </a:rPr>
              <a:t>120388 	Supervise a project team of a small project to deliver project objectives </a:t>
            </a:r>
          </a:p>
          <a:p>
            <a:pPr marL="0" lvl="0" indent="0">
              <a:spcBef>
                <a:spcPts val="0"/>
              </a:spcBef>
              <a:buClrTx/>
              <a:buSzTx/>
              <a:buNone/>
            </a:pPr>
            <a:endParaRPr lang="en-US" b="1" dirty="0">
              <a:solidFill>
                <a:srgbClr val="000066"/>
              </a:solidFill>
            </a:endParaRPr>
          </a:p>
          <a:p>
            <a:pPr marL="0" lvl="0" indent="0">
              <a:spcBef>
                <a:spcPts val="0"/>
              </a:spcBef>
              <a:buClrTx/>
              <a:buSzTx/>
              <a:buNone/>
            </a:pPr>
            <a:r>
              <a:rPr lang="en-US" sz="2000" dirty="0">
                <a:solidFill>
                  <a:srgbClr val="000066"/>
                </a:solidFill>
              </a:rPr>
              <a:t>Learners accessing this standard will be working as a leader in the context of a small project/sub-project involving few resources and having a limited impact on stakeholders and the environment. These projects may be from any economic sector. This standard will also add value to learners who are running their own business and recognise that project management forms an integral component of any business.</a:t>
            </a:r>
          </a:p>
          <a:p>
            <a:pPr marL="0" lvl="0" indent="0">
              <a:spcBef>
                <a:spcPts val="0"/>
              </a:spcBef>
              <a:buClrTx/>
              <a:buSzTx/>
              <a:buNone/>
            </a:pPr>
            <a:endParaRPr lang="en-US" sz="2000" dirty="0">
              <a:solidFill>
                <a:srgbClr val="000066"/>
              </a:solidFill>
            </a:endParaRPr>
          </a:p>
          <a:p>
            <a:pPr marL="0" lvl="0" indent="0">
              <a:spcBef>
                <a:spcPts val="0"/>
              </a:spcBef>
              <a:buClrTx/>
              <a:buSzTx/>
              <a:buNone/>
            </a:pPr>
            <a:r>
              <a:rPr lang="en-US" sz="2000" dirty="0">
                <a:solidFill>
                  <a:srgbClr val="000066"/>
                </a:solidFill>
              </a:rPr>
              <a:t>Page 39 + 43 </a:t>
            </a:r>
          </a:p>
          <a:p>
            <a:endParaRPr lang="en-ZA" dirty="0"/>
          </a:p>
        </p:txBody>
      </p:sp>
    </p:spTree>
    <p:extLst>
      <p:ext uri="{BB962C8B-B14F-4D97-AF65-F5344CB8AC3E}">
        <p14:creationId xmlns:p14="http://schemas.microsoft.com/office/powerpoint/2010/main" val="25328854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Project Initiation Document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a:xfrm>
            <a:off x="467544" y="1282638"/>
            <a:ext cx="8219256" cy="5300724"/>
          </a:xfrm>
        </p:spPr>
        <p:txBody>
          <a:bodyPr>
            <a:normAutofit fontScale="77500" lnSpcReduction="20000"/>
          </a:bodyPr>
          <a:lstStyle/>
          <a:p>
            <a:r>
              <a:rPr lang="en-ZA" sz="3100" dirty="0"/>
              <a:t>The PID varies from organisation to organisation, but basically it contains the What? Why? Who? How and when? of the project</a:t>
            </a:r>
            <a:r>
              <a:rPr lang="en-ZA" dirty="0"/>
              <a:t>. </a:t>
            </a:r>
          </a:p>
          <a:p>
            <a:endParaRPr lang="en-ZA" i="1" u="sng" dirty="0"/>
          </a:p>
          <a:p>
            <a:r>
              <a:rPr lang="en-ZA" i="1" u="sng" dirty="0"/>
              <a:t>The what of the project</a:t>
            </a:r>
            <a:r>
              <a:rPr lang="en-ZA" dirty="0"/>
              <a:t>:</a:t>
            </a:r>
          </a:p>
          <a:p>
            <a:pPr lvl="1"/>
            <a:r>
              <a:rPr lang="en-US" b="1" dirty="0"/>
              <a:t>Purpose: </a:t>
            </a:r>
            <a:r>
              <a:rPr lang="en-US" dirty="0"/>
              <a:t>Why are you doing this work? Describe the desired end result of this project.</a:t>
            </a:r>
          </a:p>
          <a:p>
            <a:pPr lvl="1"/>
            <a:r>
              <a:rPr lang="en-US" b="1" dirty="0"/>
              <a:t>Objectives: </a:t>
            </a:r>
            <a:r>
              <a:rPr lang="en-US" dirty="0"/>
              <a:t>What specific outcomes will be achieved, and how will you measure these outcomes? Remember to limit the number of objectives for your project – four or five goals are typically enough.</a:t>
            </a:r>
          </a:p>
          <a:p>
            <a:pPr lvl="1"/>
            <a:r>
              <a:rPr lang="en-US" b="1" dirty="0"/>
              <a:t>Scope: </a:t>
            </a:r>
            <a:r>
              <a:rPr lang="en-US" dirty="0"/>
              <a:t>What are the boundaries for this project (for example, type of work, type of client, type of problem, geographic area covered)?</a:t>
            </a:r>
          </a:p>
          <a:p>
            <a:pPr lvl="1"/>
            <a:r>
              <a:rPr lang="en-US" b="1" dirty="0"/>
              <a:t>Deliverables: </a:t>
            </a:r>
            <a:r>
              <a:rPr lang="en-US" dirty="0"/>
              <a:t>What will the project deliver as outputs? Where you can, describe deliverables as tangible items like reports, products, or services</a:t>
            </a:r>
          </a:p>
          <a:p>
            <a:pPr lvl="1"/>
            <a:r>
              <a:rPr lang="en-US" b="1" dirty="0"/>
              <a:t>Constraints: </a:t>
            </a:r>
            <a:r>
              <a:rPr lang="en-US" dirty="0"/>
              <a:t>What things must you take into consideration that will influence your deliverables and schedule? These are external variables that you cannot control but need to manage.</a:t>
            </a:r>
          </a:p>
          <a:p>
            <a:pPr lvl="1"/>
            <a:r>
              <a:rPr lang="en-US" b="1" dirty="0"/>
              <a:t>Assumptions: </a:t>
            </a:r>
            <a:r>
              <a:rPr lang="en-US" dirty="0"/>
              <a:t>What assumptions are you making at the start of the project? If necessary, schedule work to confirm these assumptions.</a:t>
            </a:r>
            <a:endParaRPr lang="en-ZA" dirty="0"/>
          </a:p>
        </p:txBody>
      </p:sp>
    </p:spTree>
    <p:extLst>
      <p:ext uri="{BB962C8B-B14F-4D97-AF65-F5344CB8AC3E}">
        <p14:creationId xmlns:p14="http://schemas.microsoft.com/office/powerpoint/2010/main" val="35034001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Project Initiation Document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a:xfrm>
            <a:off x="467544" y="1282638"/>
            <a:ext cx="8219256" cy="5300724"/>
          </a:xfrm>
        </p:spPr>
        <p:txBody>
          <a:bodyPr>
            <a:normAutofit fontScale="70000" lnSpcReduction="20000"/>
          </a:bodyPr>
          <a:lstStyle/>
          <a:p>
            <a:r>
              <a:rPr lang="en-ZA" sz="3100" dirty="0"/>
              <a:t>The PID varies from organisation to organisation, but basically it contains the What? Why? Who? How and when? of the project</a:t>
            </a:r>
            <a:r>
              <a:rPr lang="en-ZA" dirty="0"/>
              <a:t>. </a:t>
            </a:r>
          </a:p>
          <a:p>
            <a:endParaRPr lang="en-ZA" i="1" u="sng" dirty="0"/>
          </a:p>
          <a:p>
            <a:r>
              <a:rPr lang="en-ZA" i="1" u="sng" dirty="0"/>
              <a:t>The why of the project</a:t>
            </a:r>
            <a:r>
              <a:rPr lang="en-ZA" dirty="0"/>
              <a:t>:  </a:t>
            </a:r>
            <a:r>
              <a:rPr lang="en-US" b="1" dirty="0"/>
              <a:t>Business Case + Risk Analysis</a:t>
            </a:r>
          </a:p>
          <a:p>
            <a:endParaRPr lang="en-US" b="1" dirty="0"/>
          </a:p>
          <a:p>
            <a:pPr lvl="1"/>
            <a:r>
              <a:rPr lang="en-US" b="1" dirty="0"/>
              <a:t>Benefits: </a:t>
            </a:r>
            <a:r>
              <a:rPr lang="en-US" dirty="0"/>
              <a:t>Why are you carrying out this project, and what benefits do you expect it to deliver? Include information on how these benefits will be measured. For more on benefits management, </a:t>
            </a:r>
          </a:p>
          <a:p>
            <a:pPr lvl="1"/>
            <a:r>
              <a:rPr lang="en-US" b="1" dirty="0"/>
              <a:t>Options: </a:t>
            </a:r>
            <a:r>
              <a:rPr lang="en-US" dirty="0"/>
              <a:t>What other courses of action were considered as this project was designed and developed?</a:t>
            </a:r>
          </a:p>
          <a:p>
            <a:pPr lvl="1"/>
            <a:r>
              <a:rPr lang="en-US" b="1" dirty="0"/>
              <a:t>Cost and Timescale: </a:t>
            </a:r>
            <a:r>
              <a:rPr lang="en-US" dirty="0"/>
              <a:t>Provide a breakdown of project costs and related financing.</a:t>
            </a:r>
          </a:p>
          <a:p>
            <a:pPr lvl="1" fontAlgn="base"/>
            <a:r>
              <a:rPr lang="en-US" b="1" dirty="0"/>
              <a:t>Cost/Benefit Analysis</a:t>
            </a:r>
            <a:r>
              <a:rPr lang="en-US" dirty="0"/>
              <a:t>: How are the costs of the project balanced against the expected returns? </a:t>
            </a:r>
          </a:p>
          <a:p>
            <a:pPr lvl="1" fontAlgn="base"/>
            <a:r>
              <a:rPr lang="en-US" b="1" i="0" dirty="0">
                <a:solidFill>
                  <a:schemeClr val="tx2">
                    <a:lumMod val="75000"/>
                  </a:schemeClr>
                </a:solidFill>
                <a:effectLst/>
                <a:latin typeface="inherit"/>
              </a:rPr>
              <a:t>Risk Identification:</a:t>
            </a:r>
            <a:r>
              <a:rPr lang="en-US" b="0" i="0" dirty="0">
                <a:solidFill>
                  <a:schemeClr val="tx2">
                    <a:lumMod val="75000"/>
                  </a:schemeClr>
                </a:solidFill>
                <a:effectLst/>
                <a:latin typeface="ProximaNova-n4"/>
              </a:rPr>
              <a:t> Identify the risks within the project, and that you'll either need to manage or accept.</a:t>
            </a:r>
          </a:p>
          <a:p>
            <a:pPr lvl="1" fontAlgn="base"/>
            <a:r>
              <a:rPr lang="en-US" b="1" i="0" dirty="0">
                <a:solidFill>
                  <a:schemeClr val="tx2">
                    <a:lumMod val="75000"/>
                  </a:schemeClr>
                </a:solidFill>
                <a:effectLst/>
                <a:latin typeface="inherit"/>
              </a:rPr>
              <a:t>Risk Prevention:</a:t>
            </a:r>
            <a:r>
              <a:rPr lang="en-US" b="0" i="0" dirty="0">
                <a:solidFill>
                  <a:schemeClr val="tx2">
                    <a:lumMod val="75000"/>
                  </a:schemeClr>
                </a:solidFill>
                <a:effectLst/>
                <a:latin typeface="ProximaNova-n4"/>
              </a:rPr>
              <a:t> Describe what you are going to do to mitigate or manage risks.</a:t>
            </a:r>
          </a:p>
          <a:p>
            <a:pPr lvl="1" fontAlgn="base"/>
            <a:r>
              <a:rPr lang="en-US" b="1" i="0" dirty="0">
                <a:solidFill>
                  <a:schemeClr val="tx2">
                    <a:lumMod val="75000"/>
                  </a:schemeClr>
                </a:solidFill>
                <a:effectLst/>
                <a:latin typeface="inherit"/>
              </a:rPr>
              <a:t>Risk Management:</a:t>
            </a:r>
            <a:r>
              <a:rPr lang="en-US" b="0" i="0" dirty="0">
                <a:solidFill>
                  <a:schemeClr val="tx2">
                    <a:lumMod val="75000"/>
                  </a:schemeClr>
                </a:solidFill>
                <a:effectLst/>
                <a:latin typeface="ProximaNova-n4"/>
              </a:rPr>
              <a:t> Where you can't prevent risks, what are your contingency plans for dealing with them? What actions will you take should the risk materialize?</a:t>
            </a:r>
          </a:p>
          <a:p>
            <a:pPr lvl="1" fontAlgn="base"/>
            <a:r>
              <a:rPr lang="en-US" b="1" i="0" dirty="0">
                <a:solidFill>
                  <a:schemeClr val="tx2">
                    <a:lumMod val="75000"/>
                  </a:schemeClr>
                </a:solidFill>
                <a:effectLst/>
                <a:latin typeface="inherit"/>
              </a:rPr>
              <a:t>Risk Monitoring:</a:t>
            </a:r>
            <a:r>
              <a:rPr lang="en-US" b="0" i="0" dirty="0">
                <a:solidFill>
                  <a:schemeClr val="tx2">
                    <a:lumMod val="75000"/>
                  </a:schemeClr>
                </a:solidFill>
                <a:effectLst/>
                <a:latin typeface="ProximaNova-n4"/>
              </a:rPr>
              <a:t> What processes do you have in place to routinely assess the risks associated with your project?</a:t>
            </a:r>
          </a:p>
          <a:p>
            <a:pPr lvl="1"/>
            <a:endParaRPr lang="en-ZA" dirty="0"/>
          </a:p>
        </p:txBody>
      </p:sp>
    </p:spTree>
    <p:extLst>
      <p:ext uri="{BB962C8B-B14F-4D97-AF65-F5344CB8AC3E}">
        <p14:creationId xmlns:p14="http://schemas.microsoft.com/office/powerpoint/2010/main" val="11636793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Project Initiation Document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a:xfrm>
            <a:off x="467544" y="1282638"/>
            <a:ext cx="8219256" cy="5300724"/>
          </a:xfrm>
        </p:spPr>
        <p:txBody>
          <a:bodyPr>
            <a:normAutofit fontScale="92500" lnSpcReduction="20000"/>
          </a:bodyPr>
          <a:lstStyle/>
          <a:p>
            <a:r>
              <a:rPr lang="en-ZA" sz="3100" dirty="0"/>
              <a:t>The PID varies from organisation to organisation, but basically it contains the What? Why? Who? How and when? of the project</a:t>
            </a:r>
            <a:r>
              <a:rPr lang="en-ZA" dirty="0"/>
              <a:t>. </a:t>
            </a:r>
          </a:p>
          <a:p>
            <a:endParaRPr lang="en-ZA" i="1" u="sng" dirty="0"/>
          </a:p>
          <a:p>
            <a:r>
              <a:rPr lang="en-ZA" i="1" u="sng" dirty="0"/>
              <a:t>The who of the project</a:t>
            </a:r>
            <a:r>
              <a:rPr lang="en-ZA" dirty="0"/>
              <a:t>:  </a:t>
            </a:r>
            <a:r>
              <a:rPr lang="en-US" b="1" dirty="0"/>
              <a:t>Roles and Responsibilities</a:t>
            </a:r>
          </a:p>
          <a:p>
            <a:pPr lvl="1"/>
            <a:r>
              <a:rPr lang="en-US" b="1" dirty="0"/>
              <a:t>Project Organization Chart/Structure</a:t>
            </a:r>
            <a:r>
              <a:rPr lang="en-US" dirty="0"/>
              <a:t>: Create a diagram that shows the lines of authority and reporting for each project team member.</a:t>
            </a:r>
          </a:p>
          <a:p>
            <a:pPr lvl="1"/>
            <a:r>
              <a:rPr lang="en-US" b="1" dirty="0"/>
              <a:t>Project Sponsor: </a:t>
            </a:r>
            <a:r>
              <a:rPr lang="en-US" dirty="0"/>
              <a:t>Who has the ultimate authority and control over the project and its implementation?</a:t>
            </a:r>
          </a:p>
          <a:p>
            <a:pPr lvl="1"/>
            <a:r>
              <a:rPr lang="en-US" b="1" dirty="0"/>
              <a:t>Project Manager: </a:t>
            </a:r>
            <a:r>
              <a:rPr lang="en-US" dirty="0"/>
              <a:t>Who is the Project Manager, and what are his or her responsibilities?</a:t>
            </a:r>
          </a:p>
          <a:p>
            <a:pPr lvl="1"/>
            <a:r>
              <a:rPr lang="en-US" b="1" dirty="0"/>
              <a:t>Project Team: </a:t>
            </a:r>
            <a:r>
              <a:rPr lang="en-US" dirty="0"/>
              <a:t>Who are the key members of the project team? What are their roles and job descriptions? What are their phone numbers and email addresses? What is their original department or organization? And to whom do they report to on a daily basis?</a:t>
            </a:r>
            <a:endParaRPr lang="en-ZA" dirty="0"/>
          </a:p>
        </p:txBody>
      </p:sp>
    </p:spTree>
    <p:extLst>
      <p:ext uri="{BB962C8B-B14F-4D97-AF65-F5344CB8AC3E}">
        <p14:creationId xmlns:p14="http://schemas.microsoft.com/office/powerpoint/2010/main" val="10010815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Project Initiation Document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a:xfrm>
            <a:off x="467544" y="1282638"/>
            <a:ext cx="8219256" cy="5300724"/>
          </a:xfrm>
        </p:spPr>
        <p:txBody>
          <a:bodyPr>
            <a:normAutofit fontScale="85000" lnSpcReduction="20000"/>
          </a:bodyPr>
          <a:lstStyle/>
          <a:p>
            <a:r>
              <a:rPr lang="en-ZA" sz="3100" dirty="0"/>
              <a:t>The PID varies from organisation to organisation, but basically it contains the What? Why? Who? How and when? of the project</a:t>
            </a:r>
            <a:r>
              <a:rPr lang="en-ZA" dirty="0"/>
              <a:t>. </a:t>
            </a:r>
          </a:p>
          <a:p>
            <a:endParaRPr lang="en-ZA" i="1" u="sng" dirty="0"/>
          </a:p>
          <a:p>
            <a:r>
              <a:rPr lang="en-ZA" i="1" u="sng" dirty="0"/>
              <a:t>The who of the project</a:t>
            </a:r>
            <a:r>
              <a:rPr lang="en-ZA" dirty="0"/>
              <a:t>:  </a:t>
            </a:r>
            <a:r>
              <a:rPr lang="en-US" b="1" dirty="0"/>
              <a:t>Provide broad information </a:t>
            </a:r>
            <a:r>
              <a:rPr lang="en-US" dirty="0"/>
              <a:t>about how the project will be implemented. Outline how the project will roll out by defining timelines, resources, and management stages. </a:t>
            </a:r>
          </a:p>
          <a:p>
            <a:r>
              <a:rPr lang="en-US" b="1" dirty="0"/>
              <a:t>Assignments: </a:t>
            </a:r>
            <a:r>
              <a:rPr lang="en-US" dirty="0"/>
              <a:t>What major tasks (with milestones) will be completed during the project?</a:t>
            </a:r>
          </a:p>
          <a:p>
            <a:r>
              <a:rPr lang="en-US" b="1" dirty="0"/>
              <a:t>Schedule: </a:t>
            </a:r>
            <a:r>
              <a:rPr lang="en-US" dirty="0"/>
              <a:t>Provide a report of the estimated time involved for the project. You've probably already prepared a high level Gantt chart or similar schedule, so the PID simply summarizes the anticipated schedule.</a:t>
            </a:r>
          </a:p>
          <a:p>
            <a:r>
              <a:rPr lang="en-US" b="1" dirty="0"/>
              <a:t>Human Resources: </a:t>
            </a:r>
            <a:r>
              <a:rPr lang="en-US" dirty="0"/>
              <a:t>How many days of activity will be needed to complete the project? How many support staff will be needed? Will you need to bring more people onto the project team?</a:t>
            </a:r>
          </a:p>
          <a:p>
            <a:r>
              <a:rPr lang="en-US" b="1" dirty="0"/>
              <a:t>Project Control: </a:t>
            </a:r>
            <a:r>
              <a:rPr lang="en-US" dirty="0"/>
              <a:t>How will progress be monitored and communicated?</a:t>
            </a:r>
          </a:p>
          <a:p>
            <a:r>
              <a:rPr lang="en-US" b="1" dirty="0"/>
              <a:t>Quality Control: </a:t>
            </a:r>
            <a:r>
              <a:rPr lang="en-US" dirty="0"/>
              <a:t>How will the quality of deliverables be evaluated and monitored?</a:t>
            </a:r>
            <a:endParaRPr lang="en-ZA" dirty="0"/>
          </a:p>
        </p:txBody>
      </p:sp>
    </p:spTree>
    <p:extLst>
      <p:ext uri="{BB962C8B-B14F-4D97-AF65-F5344CB8AC3E}">
        <p14:creationId xmlns:p14="http://schemas.microsoft.com/office/powerpoint/2010/main" val="5834359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Set Up, Run and Conclude a Project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a:xfrm>
            <a:off x="467544" y="1413296"/>
            <a:ext cx="8219256" cy="1560723"/>
          </a:xfrm>
        </p:spPr>
        <p:txBody>
          <a:bodyPr/>
          <a:lstStyle/>
          <a:p>
            <a:r>
              <a:rPr lang="en-ZA" dirty="0"/>
              <a:t>A Gantt chart, </a:t>
            </a:r>
            <a:r>
              <a:rPr lang="en-ZA" sz="2000" dirty="0"/>
              <a:t>commonly used in project management, is one of the most popular and useful ways of showing tasks displayed against time. On the left of the chart (vertical axis) is a list of the activities and along the top or bottom (horizontal axis) is a suitable time scale</a:t>
            </a:r>
            <a:endParaRPr lang="en-ZA" dirty="0"/>
          </a:p>
        </p:txBody>
      </p:sp>
      <p:pic>
        <p:nvPicPr>
          <p:cNvPr id="8" name="Picture 7">
            <a:extLst>
              <a:ext uri="{FF2B5EF4-FFF2-40B4-BE49-F238E27FC236}">
                <a16:creationId xmlns:a16="http://schemas.microsoft.com/office/drawing/2014/main" id="{FCDBCA0B-0314-4C05-AD12-A5DD06644D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62131" y="3429000"/>
            <a:ext cx="6578827" cy="1656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9140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Charter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p:txBody>
          <a:bodyPr/>
          <a:lstStyle/>
          <a:p>
            <a:r>
              <a:rPr lang="en-ZA" dirty="0"/>
              <a:t>Developing the Project Charter is the process in which a document that formally authorises a project or a phase is developed, and the initial requirements that satisfy the needs and expectations of the stakeholder is documented.</a:t>
            </a:r>
          </a:p>
          <a:p>
            <a:r>
              <a:rPr lang="en-US" dirty="0"/>
              <a:t>P/C - is to authorize the project manager to start the approved project and allow him to use organizational resources to accomplish the objectives of the project</a:t>
            </a:r>
            <a:endParaRPr lang="en-ZA" dirty="0"/>
          </a:p>
          <a:p>
            <a:endParaRPr lang="en-ZA" dirty="0"/>
          </a:p>
          <a:p>
            <a:endParaRPr lang="en-ZA" dirty="0"/>
          </a:p>
        </p:txBody>
      </p:sp>
      <p:graphicFrame>
        <p:nvGraphicFramePr>
          <p:cNvPr id="3" name="Table 4">
            <a:extLst>
              <a:ext uri="{FF2B5EF4-FFF2-40B4-BE49-F238E27FC236}">
                <a16:creationId xmlns:a16="http://schemas.microsoft.com/office/drawing/2014/main" id="{B1DD6685-1466-4200-B024-3633F39DFD9A}"/>
              </a:ext>
            </a:extLst>
          </p:cNvPr>
          <p:cNvGraphicFramePr>
            <a:graphicFrameLocks noGrp="1"/>
          </p:cNvGraphicFramePr>
          <p:nvPr>
            <p:extLst>
              <p:ext uri="{D42A27DB-BD31-4B8C-83A1-F6EECF244321}">
                <p14:modId xmlns:p14="http://schemas.microsoft.com/office/powerpoint/2010/main" val="3988748327"/>
              </p:ext>
            </p:extLst>
          </p:nvPr>
        </p:nvGraphicFramePr>
        <p:xfrm>
          <a:off x="1313896" y="4322998"/>
          <a:ext cx="6110796" cy="1828800"/>
        </p:xfrm>
        <a:graphic>
          <a:graphicData uri="http://schemas.openxmlformats.org/drawingml/2006/table">
            <a:tbl>
              <a:tblPr firstRow="1" bandRow="1">
                <a:tableStyleId>{5C22544A-7EE6-4342-B048-85BDC9FD1C3A}</a:tableStyleId>
              </a:tblPr>
              <a:tblGrid>
                <a:gridCol w="3488923">
                  <a:extLst>
                    <a:ext uri="{9D8B030D-6E8A-4147-A177-3AD203B41FA5}">
                      <a16:colId xmlns:a16="http://schemas.microsoft.com/office/drawing/2014/main" val="97100864"/>
                    </a:ext>
                  </a:extLst>
                </a:gridCol>
                <a:gridCol w="2621873">
                  <a:extLst>
                    <a:ext uri="{9D8B030D-6E8A-4147-A177-3AD203B41FA5}">
                      <a16:colId xmlns:a16="http://schemas.microsoft.com/office/drawing/2014/main" val="3351090020"/>
                    </a:ext>
                  </a:extLst>
                </a:gridCol>
              </a:tblGrid>
              <a:tr h="257033">
                <a:tc>
                  <a:txBody>
                    <a:bodyPr/>
                    <a:lstStyle/>
                    <a:p>
                      <a:r>
                        <a:rPr lang="en-US" dirty="0"/>
                        <a:t>Inputs</a:t>
                      </a:r>
                    </a:p>
                  </a:txBody>
                  <a:tcPr/>
                </a:tc>
                <a:tc>
                  <a:txBody>
                    <a:bodyPr/>
                    <a:lstStyle/>
                    <a:p>
                      <a:r>
                        <a:rPr lang="en-US" dirty="0"/>
                        <a:t>Outputs</a:t>
                      </a:r>
                    </a:p>
                  </a:txBody>
                  <a:tcPr/>
                </a:tc>
                <a:extLst>
                  <a:ext uri="{0D108BD9-81ED-4DB2-BD59-A6C34878D82A}">
                    <a16:rowId xmlns:a16="http://schemas.microsoft.com/office/drawing/2014/main" val="4035679959"/>
                  </a:ext>
                </a:extLst>
              </a:tr>
              <a:tr h="257033">
                <a:tc>
                  <a:txBody>
                    <a:bodyPr/>
                    <a:lstStyle/>
                    <a:p>
                      <a:r>
                        <a:rPr lang="en-US" dirty="0"/>
                        <a:t>Project Statement of work</a:t>
                      </a:r>
                    </a:p>
                    <a:p>
                      <a:r>
                        <a:rPr lang="en-US" dirty="0"/>
                        <a:t>Business case</a:t>
                      </a:r>
                    </a:p>
                    <a:p>
                      <a:r>
                        <a:rPr lang="en-US" dirty="0"/>
                        <a:t>Contract</a:t>
                      </a:r>
                    </a:p>
                    <a:p>
                      <a:r>
                        <a:rPr lang="en-US" dirty="0"/>
                        <a:t>Enterprise environmental factors</a:t>
                      </a:r>
                    </a:p>
                    <a:p>
                      <a:r>
                        <a:rPr lang="en-US" dirty="0"/>
                        <a:t>Organisational Process </a:t>
                      </a:r>
                    </a:p>
                  </a:txBody>
                  <a:tcPr/>
                </a:tc>
                <a:tc>
                  <a:txBody>
                    <a:bodyPr/>
                    <a:lstStyle/>
                    <a:p>
                      <a:r>
                        <a:rPr lang="en-US" dirty="0"/>
                        <a:t>Project Charter</a:t>
                      </a:r>
                    </a:p>
                  </a:txBody>
                  <a:tcPr/>
                </a:tc>
                <a:extLst>
                  <a:ext uri="{0D108BD9-81ED-4DB2-BD59-A6C34878D82A}">
                    <a16:rowId xmlns:a16="http://schemas.microsoft.com/office/drawing/2014/main" val="4132368248"/>
                  </a:ext>
                </a:extLst>
              </a:tr>
            </a:tbl>
          </a:graphicData>
        </a:graphic>
      </p:graphicFrame>
    </p:spTree>
    <p:extLst>
      <p:ext uri="{BB962C8B-B14F-4D97-AF65-F5344CB8AC3E}">
        <p14:creationId xmlns:p14="http://schemas.microsoft.com/office/powerpoint/2010/main" val="35831270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Work Breakdown Structure (WBS)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C46E93B3-49D9-4B5B-BF16-26135E6BA0DC}"/>
              </a:ext>
            </a:extLst>
          </p:cNvPr>
          <p:cNvPicPr>
            <a:picLocks noGrp="1" noChangeAspect="1"/>
          </p:cNvPicPr>
          <p:nvPr>
            <p:ph sz="quarter" idx="1"/>
          </p:nvPr>
        </p:nvPicPr>
        <p:blipFill>
          <a:blip r:embed="rId2"/>
          <a:stretch>
            <a:fillRect/>
          </a:stretch>
        </p:blipFill>
        <p:spPr>
          <a:xfrm>
            <a:off x="908762" y="3149592"/>
            <a:ext cx="7148744" cy="3060708"/>
          </a:xfrm>
          <a:prstGeom prst="rect">
            <a:avLst/>
          </a:prstGeom>
        </p:spPr>
      </p:pic>
      <p:sp>
        <p:nvSpPr>
          <p:cNvPr id="5" name="TextBox 4">
            <a:extLst>
              <a:ext uri="{FF2B5EF4-FFF2-40B4-BE49-F238E27FC236}">
                <a16:creationId xmlns:a16="http://schemas.microsoft.com/office/drawing/2014/main" id="{9D791CF2-057B-4A50-BD32-7A203C8F9B02}"/>
              </a:ext>
            </a:extLst>
          </p:cNvPr>
          <p:cNvSpPr txBox="1"/>
          <p:nvPr/>
        </p:nvSpPr>
        <p:spPr>
          <a:xfrm>
            <a:off x="279469" y="1263502"/>
            <a:ext cx="8407331" cy="1569660"/>
          </a:xfrm>
          <a:prstGeom prst="rect">
            <a:avLst/>
          </a:prstGeom>
          <a:noFill/>
        </p:spPr>
        <p:txBody>
          <a:bodyPr wrap="square" rtlCol="0">
            <a:spAutoFit/>
          </a:bodyPr>
          <a:lstStyle/>
          <a:p>
            <a:r>
              <a:rPr lang="en-US" sz="2400" dirty="0"/>
              <a:t>WBS, is a project management tool that takes a step-by-step approach to complete large projects with several moving pieces. By breaking down the project into smaller components, a WBS can integrate scope, cost and deliverables into a single tool.</a:t>
            </a:r>
          </a:p>
        </p:txBody>
      </p:sp>
    </p:spTree>
    <p:extLst>
      <p:ext uri="{BB962C8B-B14F-4D97-AF65-F5344CB8AC3E}">
        <p14:creationId xmlns:p14="http://schemas.microsoft.com/office/powerpoint/2010/main" val="22865497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Work Breakdown Structure (WBS)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9ED3DCFB-6F95-4933-88A0-B1B5CF700850}"/>
              </a:ext>
            </a:extLst>
          </p:cNvPr>
          <p:cNvSpPr>
            <a:spLocks noGrp="1"/>
          </p:cNvSpPr>
          <p:nvPr>
            <p:ph sz="quarter" idx="1"/>
          </p:nvPr>
        </p:nvSpPr>
        <p:spPr/>
        <p:txBody>
          <a:bodyPr/>
          <a:lstStyle/>
          <a:p>
            <a:r>
              <a:rPr lang="en-ZA" dirty="0"/>
              <a:t>The Project Management Body of Knowledge (PMBOK) defines the work breakdown structure as a deliverable oriented hierarchical decomposition of the work to be executed by the project team.</a:t>
            </a:r>
          </a:p>
        </p:txBody>
      </p:sp>
      <p:pic>
        <p:nvPicPr>
          <p:cNvPr id="9218" name="Picture 2" descr="What is a Work Breakdown Structure (WBS) | Project Management">
            <a:extLst>
              <a:ext uri="{FF2B5EF4-FFF2-40B4-BE49-F238E27FC236}">
                <a16:creationId xmlns:a16="http://schemas.microsoft.com/office/drawing/2014/main" id="{5301ACE6-E2A5-4595-994A-F8BD56304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8" y="3009530"/>
            <a:ext cx="7608533" cy="38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896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Work Breakdown Structure (WBS)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C556704C-A7E0-42A6-81A2-27C6B71D4F91}"/>
              </a:ext>
            </a:extLst>
          </p:cNvPr>
          <p:cNvPicPr>
            <a:picLocks noChangeAspect="1"/>
          </p:cNvPicPr>
          <p:nvPr/>
        </p:nvPicPr>
        <p:blipFill>
          <a:blip r:embed="rId2"/>
          <a:stretch>
            <a:fillRect/>
          </a:stretch>
        </p:blipFill>
        <p:spPr>
          <a:xfrm>
            <a:off x="808074" y="1393766"/>
            <a:ext cx="7527852" cy="4070468"/>
          </a:xfrm>
          <a:prstGeom prst="rect">
            <a:avLst/>
          </a:prstGeom>
        </p:spPr>
      </p:pic>
    </p:spTree>
    <p:extLst>
      <p:ext uri="{BB962C8B-B14F-4D97-AF65-F5344CB8AC3E}">
        <p14:creationId xmlns:p14="http://schemas.microsoft.com/office/powerpoint/2010/main" val="2047630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100% Principle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p:txBody>
          <a:bodyPr/>
          <a:lstStyle/>
          <a:p>
            <a:r>
              <a:rPr lang="en-ZA" dirty="0"/>
              <a:t>The 100% rule states that the WBS includes 100% of the work defined by the project scope and captures all deliverables – internal, external, and interim – in terms of the work to be completed, including project management.</a:t>
            </a:r>
          </a:p>
        </p:txBody>
      </p:sp>
    </p:spTree>
    <p:extLst>
      <p:ext uri="{BB962C8B-B14F-4D97-AF65-F5344CB8AC3E}">
        <p14:creationId xmlns:p14="http://schemas.microsoft.com/office/powerpoint/2010/main" val="349710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lvl="0" indent="0">
              <a:spcBef>
                <a:spcPts val="0"/>
              </a:spcBef>
              <a:buClrTx/>
              <a:buSzTx/>
              <a:buNone/>
            </a:pPr>
            <a:r>
              <a:rPr lang="en-ZA" b="1" dirty="0">
                <a:solidFill>
                  <a:srgbClr val="000066"/>
                </a:solidFill>
              </a:rPr>
              <a:t>Refer page number 9 of 155 </a:t>
            </a:r>
          </a:p>
          <a:p>
            <a:pPr marL="0" lvl="0" indent="0">
              <a:spcBef>
                <a:spcPts val="0"/>
              </a:spcBef>
              <a:buClrTx/>
              <a:buSzTx/>
              <a:buNone/>
            </a:pPr>
            <a:endParaRPr lang="en-ZA" b="1" dirty="0">
              <a:solidFill>
                <a:srgbClr val="000066"/>
              </a:solidFill>
            </a:endParaRPr>
          </a:p>
          <a:p>
            <a:pPr>
              <a:spcBef>
                <a:spcPts val="0"/>
              </a:spcBef>
              <a:buClrTx/>
              <a:buSzTx/>
            </a:pPr>
            <a:r>
              <a:rPr lang="en-ZA" b="1" dirty="0">
                <a:solidFill>
                  <a:srgbClr val="000066"/>
                </a:solidFill>
              </a:rPr>
              <a:t>Communication</a:t>
            </a:r>
          </a:p>
          <a:p>
            <a:pPr>
              <a:spcBef>
                <a:spcPts val="0"/>
              </a:spcBef>
              <a:buClrTx/>
              <a:buSzTx/>
            </a:pPr>
            <a:r>
              <a:rPr lang="en-ZA" b="1" dirty="0">
                <a:solidFill>
                  <a:srgbClr val="000066"/>
                </a:solidFill>
              </a:rPr>
              <a:t>Mathematical Literacy</a:t>
            </a:r>
          </a:p>
          <a:p>
            <a:pPr>
              <a:spcBef>
                <a:spcPts val="0"/>
              </a:spcBef>
              <a:buClrTx/>
              <a:buSzTx/>
            </a:pPr>
            <a:r>
              <a:rPr lang="en-ZA" b="1" dirty="0">
                <a:solidFill>
                  <a:srgbClr val="000066"/>
                </a:solidFill>
              </a:rPr>
              <a:t>Computer Literacy</a:t>
            </a:r>
          </a:p>
          <a:p>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507" y="2953343"/>
            <a:ext cx="3960440" cy="31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338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Execution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E0D22A5-6258-48F0-A274-8E8637AF7336}"/>
              </a:ext>
            </a:extLst>
          </p:cNvPr>
          <p:cNvSpPr>
            <a:spLocks noGrp="1"/>
          </p:cNvSpPr>
          <p:nvPr>
            <p:ph sz="quarter" idx="1"/>
          </p:nvPr>
        </p:nvSpPr>
        <p:spPr/>
        <p:txBody>
          <a:bodyPr/>
          <a:lstStyle/>
          <a:p>
            <a:r>
              <a:rPr lang="en-ZA" dirty="0"/>
              <a:t>The execution phase is the most important part of the project. This stage begins with the preparation to do the required tasks as determined in the planning phase, with team members that work towards the desired outcome.</a:t>
            </a:r>
          </a:p>
        </p:txBody>
      </p:sp>
    </p:spTree>
    <p:extLst>
      <p:ext uri="{BB962C8B-B14F-4D97-AF65-F5344CB8AC3E}">
        <p14:creationId xmlns:p14="http://schemas.microsoft.com/office/powerpoint/2010/main" val="28608326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Execution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73FDF06C-8668-4CCF-AC96-8D167DD1AD46}"/>
              </a:ext>
            </a:extLst>
          </p:cNvPr>
          <p:cNvPicPr>
            <a:picLocks noGrp="1" noChangeAspect="1"/>
          </p:cNvPicPr>
          <p:nvPr>
            <p:ph sz="quarter" idx="1"/>
          </p:nvPr>
        </p:nvPicPr>
        <p:blipFill>
          <a:blip r:embed="rId2"/>
          <a:stretch>
            <a:fillRect/>
          </a:stretch>
        </p:blipFill>
        <p:spPr>
          <a:xfrm>
            <a:off x="422394" y="2402972"/>
            <a:ext cx="8310326" cy="2699756"/>
          </a:xfrm>
          <a:prstGeom prst="rect">
            <a:avLst/>
          </a:prstGeom>
        </p:spPr>
      </p:pic>
    </p:spTree>
    <p:extLst>
      <p:ext uri="{BB962C8B-B14F-4D97-AF65-F5344CB8AC3E}">
        <p14:creationId xmlns:p14="http://schemas.microsoft.com/office/powerpoint/2010/main" val="13736153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Execution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The Project Execution Plan (PEP) is a very important document for the management of a project. It is a statement of policies and procedures that are defined by the project manager for the approval of the project sponsor and/or project director</a:t>
            </a:r>
          </a:p>
          <a:p>
            <a:r>
              <a:rPr lang="en-ZA" dirty="0"/>
              <a:t>A typical execution template covers:</a:t>
            </a:r>
          </a:p>
          <a:p>
            <a:endParaRPr lang="en-ZA" dirty="0"/>
          </a:p>
        </p:txBody>
      </p:sp>
      <p:graphicFrame>
        <p:nvGraphicFramePr>
          <p:cNvPr id="3" name="Table 4">
            <a:extLst>
              <a:ext uri="{FF2B5EF4-FFF2-40B4-BE49-F238E27FC236}">
                <a16:creationId xmlns:a16="http://schemas.microsoft.com/office/drawing/2014/main" id="{F3D37747-A4DF-451A-BD3D-73FCDB1700D8}"/>
              </a:ext>
            </a:extLst>
          </p:cNvPr>
          <p:cNvGraphicFramePr>
            <a:graphicFrameLocks noGrp="1"/>
          </p:cNvGraphicFramePr>
          <p:nvPr>
            <p:extLst>
              <p:ext uri="{D42A27DB-BD31-4B8C-83A1-F6EECF244321}">
                <p14:modId xmlns:p14="http://schemas.microsoft.com/office/powerpoint/2010/main" val="3565598058"/>
              </p:ext>
            </p:extLst>
          </p:nvPr>
        </p:nvGraphicFramePr>
        <p:xfrm>
          <a:off x="914400" y="3856030"/>
          <a:ext cx="6164426" cy="2639940"/>
        </p:xfrm>
        <a:graphic>
          <a:graphicData uri="http://schemas.openxmlformats.org/drawingml/2006/table">
            <a:tbl>
              <a:tblPr firstRow="1" bandRow="1">
                <a:tableStyleId>{5C22544A-7EE6-4342-B048-85BDC9FD1C3A}</a:tableStyleId>
              </a:tblPr>
              <a:tblGrid>
                <a:gridCol w="3082213">
                  <a:extLst>
                    <a:ext uri="{9D8B030D-6E8A-4147-A177-3AD203B41FA5}">
                      <a16:colId xmlns:a16="http://schemas.microsoft.com/office/drawing/2014/main" val="3187900715"/>
                    </a:ext>
                  </a:extLst>
                </a:gridCol>
                <a:gridCol w="3082213">
                  <a:extLst>
                    <a:ext uri="{9D8B030D-6E8A-4147-A177-3AD203B41FA5}">
                      <a16:colId xmlns:a16="http://schemas.microsoft.com/office/drawing/2014/main" val="1556758242"/>
                    </a:ext>
                  </a:extLst>
                </a:gridCol>
              </a:tblGrid>
              <a:tr h="659985">
                <a:tc>
                  <a:txBody>
                    <a:bodyPr/>
                    <a:lstStyle/>
                    <a:p>
                      <a:r>
                        <a:rPr lang="en-US" dirty="0"/>
                        <a:t>Project brief and description</a:t>
                      </a:r>
                    </a:p>
                  </a:txBody>
                  <a:tcPr/>
                </a:tc>
                <a:tc>
                  <a:txBody>
                    <a:bodyPr/>
                    <a:lstStyle/>
                    <a:p>
                      <a:r>
                        <a:rPr lang="en-US" dirty="0"/>
                        <a:t>Project scope and milestones</a:t>
                      </a:r>
                    </a:p>
                  </a:txBody>
                  <a:tcPr/>
                </a:tc>
                <a:extLst>
                  <a:ext uri="{0D108BD9-81ED-4DB2-BD59-A6C34878D82A}">
                    <a16:rowId xmlns:a16="http://schemas.microsoft.com/office/drawing/2014/main" val="3530746345"/>
                  </a:ext>
                </a:extLst>
              </a:tr>
              <a:tr h="659985">
                <a:tc>
                  <a:txBody>
                    <a:bodyPr/>
                    <a:lstStyle/>
                    <a:p>
                      <a:r>
                        <a:rPr lang="en-US" dirty="0"/>
                        <a:t>High-level business requirements</a:t>
                      </a:r>
                    </a:p>
                  </a:txBody>
                  <a:tcPr/>
                </a:tc>
                <a:tc>
                  <a:txBody>
                    <a:bodyPr/>
                    <a:lstStyle/>
                    <a:p>
                      <a:r>
                        <a:rPr lang="en-US" dirty="0"/>
                        <a:t>Authorities, roles and responsibilities</a:t>
                      </a:r>
                    </a:p>
                  </a:txBody>
                  <a:tcPr/>
                </a:tc>
                <a:extLst>
                  <a:ext uri="{0D108BD9-81ED-4DB2-BD59-A6C34878D82A}">
                    <a16:rowId xmlns:a16="http://schemas.microsoft.com/office/drawing/2014/main" val="1140197065"/>
                  </a:ext>
                </a:extLst>
              </a:tr>
              <a:tr h="659985">
                <a:tc>
                  <a:txBody>
                    <a:bodyPr/>
                    <a:lstStyle/>
                    <a:p>
                      <a:r>
                        <a:rPr lang="en-US" dirty="0"/>
                        <a:t>Project cost plan</a:t>
                      </a:r>
                    </a:p>
                  </a:txBody>
                  <a:tcPr/>
                </a:tc>
                <a:tc>
                  <a:txBody>
                    <a:bodyPr/>
                    <a:lstStyle/>
                    <a:p>
                      <a:r>
                        <a:rPr lang="en-US" dirty="0"/>
                        <a:t>Risk and sensitivity analysis</a:t>
                      </a:r>
                    </a:p>
                  </a:txBody>
                  <a:tcPr/>
                </a:tc>
                <a:extLst>
                  <a:ext uri="{0D108BD9-81ED-4DB2-BD59-A6C34878D82A}">
                    <a16:rowId xmlns:a16="http://schemas.microsoft.com/office/drawing/2014/main" val="2121299548"/>
                  </a:ext>
                </a:extLst>
              </a:tr>
              <a:tr h="659985">
                <a:tc>
                  <a:txBody>
                    <a:bodyPr/>
                    <a:lstStyle/>
                    <a:p>
                      <a:r>
                        <a:rPr lang="en-US" dirty="0" err="1"/>
                        <a:t>Programme</a:t>
                      </a:r>
                      <a:r>
                        <a:rPr lang="en-US" dirty="0"/>
                        <a:t> management</a:t>
                      </a:r>
                    </a:p>
                  </a:txBody>
                  <a:tcPr/>
                </a:tc>
                <a:tc>
                  <a:txBody>
                    <a:bodyPr/>
                    <a:lstStyle/>
                    <a:p>
                      <a:r>
                        <a:rPr lang="en-US" dirty="0"/>
                        <a:t>Procurement and contracting</a:t>
                      </a:r>
                    </a:p>
                  </a:txBody>
                  <a:tcPr/>
                </a:tc>
                <a:extLst>
                  <a:ext uri="{0D108BD9-81ED-4DB2-BD59-A6C34878D82A}">
                    <a16:rowId xmlns:a16="http://schemas.microsoft.com/office/drawing/2014/main" val="1538860379"/>
                  </a:ext>
                </a:extLst>
              </a:tr>
            </a:tbl>
          </a:graphicData>
        </a:graphic>
      </p:graphicFrame>
    </p:spTree>
    <p:extLst>
      <p:ext uri="{BB962C8B-B14F-4D97-AF65-F5344CB8AC3E}">
        <p14:creationId xmlns:p14="http://schemas.microsoft.com/office/powerpoint/2010/main" val="6459762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Monitor and Control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The monitoring of project activity is an aspect of project management that is performed throughout the project. The aspect wherein corrective and preventive actions are taken is called controlling.</a:t>
            </a:r>
          </a:p>
          <a:p>
            <a:r>
              <a:rPr lang="en-ZA" dirty="0"/>
              <a:t>P/M is responsible for executing monitoring and controlling processes effectively and correctly.</a:t>
            </a:r>
          </a:p>
        </p:txBody>
      </p:sp>
    </p:spTree>
    <p:extLst>
      <p:ext uri="{BB962C8B-B14F-4D97-AF65-F5344CB8AC3E}">
        <p14:creationId xmlns:p14="http://schemas.microsoft.com/office/powerpoint/2010/main" val="8379158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Process Integration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The Planning process can be seen as the “plan” component, while the Executing process corresponds is the “do” component.</a:t>
            </a:r>
          </a:p>
          <a:p>
            <a:r>
              <a:rPr lang="en-ZA" dirty="0"/>
              <a:t>The “check-act” component corresponds with the Monitoring and Controlling process. The “plan-do-act-check” cycles are started by the Initiating process</a:t>
            </a:r>
          </a:p>
        </p:txBody>
      </p:sp>
    </p:spTree>
    <p:extLst>
      <p:ext uri="{BB962C8B-B14F-4D97-AF65-F5344CB8AC3E}">
        <p14:creationId xmlns:p14="http://schemas.microsoft.com/office/powerpoint/2010/main" val="28640533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Progress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Project progress is primarily determined when actual project performance is compared to the schedule and the Work Breakdown Structure (WBS). </a:t>
            </a:r>
          </a:p>
          <a:p>
            <a:r>
              <a:rPr lang="en-ZA" dirty="0"/>
              <a:t>Project deviation/variances must be actioned by investigating the root cause but must be quickly remediated and it has a direct impact:</a:t>
            </a:r>
          </a:p>
          <a:p>
            <a:r>
              <a:rPr lang="en-ZA" dirty="0"/>
              <a:t>Cost</a:t>
            </a:r>
          </a:p>
          <a:p>
            <a:r>
              <a:rPr lang="en-ZA" dirty="0"/>
              <a:t>Time</a:t>
            </a:r>
          </a:p>
          <a:p>
            <a:r>
              <a:rPr lang="en-ZA" dirty="0"/>
              <a:t>Quality. </a:t>
            </a:r>
          </a:p>
        </p:txBody>
      </p:sp>
    </p:spTree>
    <p:extLst>
      <p:ext uri="{BB962C8B-B14F-4D97-AF65-F5344CB8AC3E}">
        <p14:creationId xmlns:p14="http://schemas.microsoft.com/office/powerpoint/2010/main" val="19607069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Team and Planning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It is often the people who will be doing the work that can best estimate the amount of work that is involved as they often have previous experience.</a:t>
            </a:r>
          </a:p>
          <a:p>
            <a:r>
              <a:rPr lang="en-US" dirty="0"/>
              <a:t>A project manager can guide them; however, the project team should feel comfortable that the estimates that were arrived at in the project plan are realistic and achievable</a:t>
            </a:r>
            <a:endParaRPr lang="en-ZA" dirty="0"/>
          </a:p>
        </p:txBody>
      </p:sp>
    </p:spTree>
    <p:extLst>
      <p:ext uri="{BB962C8B-B14F-4D97-AF65-F5344CB8AC3E}">
        <p14:creationId xmlns:p14="http://schemas.microsoft.com/office/powerpoint/2010/main" val="25776640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Monitoring the Project's Progress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a:xfrm>
            <a:off x="457200" y="1282638"/>
            <a:ext cx="8229600" cy="4782258"/>
          </a:xfrm>
        </p:spPr>
        <p:txBody>
          <a:bodyPr>
            <a:normAutofit fontScale="92500" lnSpcReduction="10000"/>
          </a:bodyPr>
          <a:lstStyle/>
          <a:p>
            <a:r>
              <a:rPr lang="en-ZA" dirty="0"/>
              <a:t>Once there is an agreed project plan, the team can get to work. However, even with the best will in the world chances are excellent that things will not go as anticipated. Projects are done in a changing environment and they must be able to cope and succeed despite unexpected events.</a:t>
            </a:r>
          </a:p>
          <a:p>
            <a:r>
              <a:rPr lang="en-US" dirty="0"/>
              <a:t>Project team to keep P/M informed, updates on:</a:t>
            </a:r>
          </a:p>
          <a:p>
            <a:pPr lvl="2"/>
            <a:r>
              <a:rPr lang="en-US" dirty="0"/>
              <a:t>Activities that are completed</a:t>
            </a:r>
          </a:p>
          <a:p>
            <a:pPr lvl="2"/>
            <a:r>
              <a:rPr lang="en-US" dirty="0"/>
              <a:t>Activities that are expected to be delayed </a:t>
            </a:r>
          </a:p>
          <a:p>
            <a:pPr lvl="2"/>
            <a:r>
              <a:rPr lang="en-US" dirty="0"/>
              <a:t>Any new activities that could not previously be foreseen</a:t>
            </a:r>
          </a:p>
          <a:p>
            <a:pPr lvl="2"/>
            <a:r>
              <a:rPr lang="en-US" dirty="0"/>
              <a:t>Any new dependencies that were not previously identified</a:t>
            </a:r>
          </a:p>
          <a:p>
            <a:pPr lvl="2"/>
            <a:r>
              <a:rPr lang="en-US" dirty="0"/>
              <a:t>Any issues</a:t>
            </a:r>
          </a:p>
          <a:p>
            <a:pPr lvl="2"/>
            <a:r>
              <a:rPr lang="en-US" dirty="0"/>
              <a:t>Of progress against the plan on a regular basis.</a:t>
            </a:r>
          </a:p>
          <a:p>
            <a:pPr lvl="2"/>
            <a:r>
              <a:rPr lang="en-US" dirty="0"/>
              <a:t>Identifying unexpected events, such as new activities or incorrect estimates</a:t>
            </a:r>
          </a:p>
          <a:p>
            <a:pPr lvl="2"/>
            <a:endParaRPr lang="en-US" dirty="0"/>
          </a:p>
          <a:p>
            <a:endParaRPr lang="en-US" dirty="0"/>
          </a:p>
          <a:p>
            <a:endParaRPr lang="en-ZA" dirty="0"/>
          </a:p>
        </p:txBody>
      </p:sp>
    </p:spTree>
    <p:extLst>
      <p:ext uri="{BB962C8B-B14F-4D97-AF65-F5344CB8AC3E}">
        <p14:creationId xmlns:p14="http://schemas.microsoft.com/office/powerpoint/2010/main" val="24930257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Change Control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fontScale="92500" lnSpcReduction="20000"/>
          </a:bodyPr>
          <a:lstStyle/>
          <a:p>
            <a:r>
              <a:rPr lang="en-ZA" dirty="0"/>
              <a:t>It is important that changes or not simply made without careful consideration, therefore the project needs to have good change control procedures in place.</a:t>
            </a:r>
          </a:p>
          <a:p>
            <a:r>
              <a:rPr lang="en-US" b="1" i="1" dirty="0"/>
              <a:t>This means that they must:</a:t>
            </a:r>
          </a:p>
          <a:p>
            <a:pPr lvl="1"/>
            <a:r>
              <a:rPr lang="en-US" dirty="0"/>
              <a:t>Identify all changes asked for</a:t>
            </a:r>
          </a:p>
          <a:p>
            <a:pPr lvl="1"/>
            <a:r>
              <a:rPr lang="en-US" dirty="0"/>
              <a:t>Conduct  an investigation so that they understand why the change is necessary </a:t>
            </a:r>
          </a:p>
          <a:p>
            <a:pPr lvl="1"/>
            <a:r>
              <a:rPr lang="en-US" dirty="0"/>
              <a:t>Assess  the impact of the change (both to the project and people that are external to the project)</a:t>
            </a:r>
          </a:p>
          <a:p>
            <a:pPr lvl="1"/>
            <a:r>
              <a:rPr lang="en-US" dirty="0"/>
              <a:t>Involve experts who can provide information on  the impact of the suggested change</a:t>
            </a:r>
          </a:p>
          <a:p>
            <a:pPr lvl="1"/>
            <a:r>
              <a:rPr lang="en-US" dirty="0"/>
              <a:t>Determine what the cost of the change will be</a:t>
            </a:r>
          </a:p>
          <a:p>
            <a:pPr lvl="1"/>
            <a:r>
              <a:rPr lang="en-US" dirty="0"/>
              <a:t>Decide how the change will be funded (the sponsor may have to decide on this)</a:t>
            </a:r>
          </a:p>
          <a:p>
            <a:pPr lvl="1"/>
            <a:r>
              <a:rPr lang="en-US" dirty="0"/>
              <a:t>Understand the impact of not doing the change</a:t>
            </a:r>
            <a:r>
              <a:rPr lang="en-ZA" dirty="0"/>
              <a:t> </a:t>
            </a:r>
          </a:p>
        </p:txBody>
      </p:sp>
    </p:spTree>
    <p:extLst>
      <p:ext uri="{BB962C8B-B14F-4D97-AF65-F5344CB8AC3E}">
        <p14:creationId xmlns:p14="http://schemas.microsoft.com/office/powerpoint/2010/main" val="328229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p>
          <a:p>
            <a:pPr marL="342900" lvl="0" indent="-342900">
              <a:spcBef>
                <a:spcPts val="0"/>
              </a:spcBef>
              <a:buClrTx/>
              <a:buSzTx/>
              <a:buFont typeface="Arial" panose="020B0604020202020204" pitchFamily="34" charset="0"/>
              <a:buChar char="•"/>
            </a:pPr>
            <a:endParaRPr lang="en-ZA"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This program credits is 14 each = 28 credits – 280 hours</a:t>
            </a:r>
          </a:p>
          <a:p>
            <a:pPr marL="342900" lvl="0" indent="-342900">
              <a:spcBef>
                <a:spcPts val="0"/>
              </a:spcBef>
              <a:buClrTx/>
              <a:buSzTx/>
              <a:buFont typeface="Arial" panose="020B0604020202020204" pitchFamily="34" charset="0"/>
              <a:buChar char="•"/>
            </a:pPr>
            <a:r>
              <a:rPr lang="en-ZA" dirty="0">
                <a:solidFill>
                  <a:srgbClr val="000066"/>
                </a:solidFill>
              </a:rPr>
              <a:t>Comprising of 24 hours theory / 156 hours practical / 100 hours workplace experience</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Project Team: Eyes and Ears of the Project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US" dirty="0"/>
              <a:t>If the project manager and the project team communicate regularly and frequently, the project manager can always be informed and prepared for potential issues.</a:t>
            </a:r>
          </a:p>
          <a:p>
            <a:endParaRPr lang="en-ZA" dirty="0"/>
          </a:p>
          <a:p>
            <a:r>
              <a:rPr lang="en-ZA" dirty="0"/>
              <a:t>The project team can also provide regular contributions to:</a:t>
            </a:r>
          </a:p>
          <a:p>
            <a:pPr lvl="1"/>
            <a:r>
              <a:rPr lang="en-ZA" dirty="0"/>
              <a:t>Potential project risks</a:t>
            </a:r>
          </a:p>
          <a:p>
            <a:pPr lvl="1"/>
            <a:r>
              <a:rPr lang="en-ZA" dirty="0"/>
              <a:t>Potential delays</a:t>
            </a:r>
          </a:p>
          <a:p>
            <a:pPr lvl="1"/>
            <a:r>
              <a:rPr lang="en-ZA" dirty="0"/>
              <a:t>Project issues</a:t>
            </a:r>
          </a:p>
          <a:p>
            <a:pPr lvl="1"/>
            <a:r>
              <a:rPr lang="en-ZA" dirty="0"/>
              <a:t>Changes that take place outside of the project (such as in the business or other projects)</a:t>
            </a:r>
          </a:p>
          <a:p>
            <a:pPr lvl="1"/>
            <a:r>
              <a:rPr lang="en-ZA" dirty="0"/>
              <a:t>Feedback</a:t>
            </a:r>
          </a:p>
        </p:txBody>
      </p:sp>
    </p:spTree>
    <p:extLst>
      <p:ext uri="{BB962C8B-B14F-4D97-AF65-F5344CB8AC3E}">
        <p14:creationId xmlns:p14="http://schemas.microsoft.com/office/powerpoint/2010/main" val="25390408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Closing the Project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Project Closure is more than a milestone, it is a process, with deliverables, to successfully conclude your project</a:t>
            </a:r>
          </a:p>
          <a:p>
            <a:r>
              <a:rPr lang="en-US" dirty="0"/>
              <a:t>WHEN your customer is pleased with the final product and the sponsor is pleased that you closely managed the project, keeping it on schedule and on budget (within the agreed tolerances and met their acceptance criteria).</a:t>
            </a:r>
            <a:endParaRPr lang="en-ZA" dirty="0"/>
          </a:p>
        </p:txBody>
      </p:sp>
      <p:pic>
        <p:nvPicPr>
          <p:cNvPr id="8" name="Picture 7">
            <a:extLst>
              <a:ext uri="{FF2B5EF4-FFF2-40B4-BE49-F238E27FC236}">
                <a16:creationId xmlns:a16="http://schemas.microsoft.com/office/drawing/2014/main" id="{698CE2B7-FC06-4764-9388-0538163DE8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3538" y="4056298"/>
            <a:ext cx="2804795" cy="2095500"/>
          </a:xfrm>
          <a:prstGeom prst="rect">
            <a:avLst/>
          </a:prstGeom>
          <a:noFill/>
          <a:ln>
            <a:noFill/>
          </a:ln>
        </p:spPr>
      </p:pic>
    </p:spTree>
    <p:extLst>
      <p:ext uri="{BB962C8B-B14F-4D97-AF65-F5344CB8AC3E}">
        <p14:creationId xmlns:p14="http://schemas.microsoft.com/office/powerpoint/2010/main" val="28605254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“Clean-Up” Activities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a:xfrm>
            <a:off x="374904" y="1089000"/>
            <a:ext cx="8219256" cy="4680000"/>
          </a:xfrm>
        </p:spPr>
        <p:txBody>
          <a:bodyPr/>
          <a:lstStyle/>
          <a:p>
            <a:r>
              <a:rPr lang="en-ZA" dirty="0"/>
              <a:t>These project closure activities are initiated following your meeting with your customer and project sponsor and other primary stakeholders. </a:t>
            </a:r>
          </a:p>
          <a:p>
            <a:r>
              <a:rPr lang="en-ZA" dirty="0"/>
              <a:t>During this meeting, the stakeholder has reviewed the end-user acceptance and confirmed that you and your project team have satisfied the project objectives. </a:t>
            </a:r>
          </a:p>
          <a:p>
            <a:r>
              <a:rPr lang="en-ZA" dirty="0"/>
              <a:t>You are instructed to close out the project.</a:t>
            </a:r>
          </a:p>
          <a:p>
            <a:r>
              <a:rPr lang="en-ZA" dirty="0"/>
              <a:t>Clean-up address:</a:t>
            </a:r>
          </a:p>
          <a:p>
            <a:pPr marL="0" indent="0">
              <a:buNone/>
            </a:pPr>
            <a:endParaRPr lang="en-ZA" dirty="0"/>
          </a:p>
        </p:txBody>
      </p:sp>
      <p:graphicFrame>
        <p:nvGraphicFramePr>
          <p:cNvPr id="3" name="Table 4">
            <a:extLst>
              <a:ext uri="{FF2B5EF4-FFF2-40B4-BE49-F238E27FC236}">
                <a16:creationId xmlns:a16="http://schemas.microsoft.com/office/drawing/2014/main" id="{C910D099-7A5E-48A2-8DCC-D109DD688332}"/>
              </a:ext>
            </a:extLst>
          </p:cNvPr>
          <p:cNvGraphicFramePr>
            <a:graphicFrameLocks noGrp="1"/>
          </p:cNvGraphicFramePr>
          <p:nvPr>
            <p:extLst>
              <p:ext uri="{D42A27DB-BD31-4B8C-83A1-F6EECF244321}">
                <p14:modId xmlns:p14="http://schemas.microsoft.com/office/powerpoint/2010/main" val="235294799"/>
              </p:ext>
            </p:extLst>
          </p:nvPr>
        </p:nvGraphicFramePr>
        <p:xfrm>
          <a:off x="549840" y="4371108"/>
          <a:ext cx="7626221" cy="1839192"/>
        </p:xfrm>
        <a:graphic>
          <a:graphicData uri="http://schemas.openxmlformats.org/drawingml/2006/table">
            <a:tbl>
              <a:tblPr firstRow="1" bandRow="1">
                <a:tableStyleId>{5C22544A-7EE6-4342-B048-85BDC9FD1C3A}</a:tableStyleId>
              </a:tblPr>
              <a:tblGrid>
                <a:gridCol w="2317361">
                  <a:extLst>
                    <a:ext uri="{9D8B030D-6E8A-4147-A177-3AD203B41FA5}">
                      <a16:colId xmlns:a16="http://schemas.microsoft.com/office/drawing/2014/main" val="783015458"/>
                    </a:ext>
                  </a:extLst>
                </a:gridCol>
                <a:gridCol w="2766786">
                  <a:extLst>
                    <a:ext uri="{9D8B030D-6E8A-4147-A177-3AD203B41FA5}">
                      <a16:colId xmlns:a16="http://schemas.microsoft.com/office/drawing/2014/main" val="1936931486"/>
                    </a:ext>
                  </a:extLst>
                </a:gridCol>
                <a:gridCol w="2542074">
                  <a:extLst>
                    <a:ext uri="{9D8B030D-6E8A-4147-A177-3AD203B41FA5}">
                      <a16:colId xmlns:a16="http://schemas.microsoft.com/office/drawing/2014/main" val="3991717311"/>
                    </a:ext>
                  </a:extLst>
                </a:gridCol>
              </a:tblGrid>
              <a:tr h="765110">
                <a:tc>
                  <a:txBody>
                    <a:bodyPr/>
                    <a:lstStyle/>
                    <a:p>
                      <a:r>
                        <a:rPr lang="en-US" b="0" dirty="0"/>
                        <a:t>List all outstanding items</a:t>
                      </a:r>
                    </a:p>
                  </a:txBody>
                  <a:tcPr/>
                </a:tc>
                <a:tc>
                  <a:txBody>
                    <a:bodyPr/>
                    <a:lstStyle/>
                    <a:p>
                      <a:r>
                        <a:rPr lang="en-US" b="0" dirty="0"/>
                        <a:t>All contract commitments are finalized and closed</a:t>
                      </a:r>
                    </a:p>
                  </a:txBody>
                  <a:tcPr/>
                </a:tc>
                <a:tc>
                  <a:txBody>
                    <a:bodyPr/>
                    <a:lstStyle/>
                    <a:p>
                      <a:r>
                        <a:rPr lang="en-US" b="0" dirty="0"/>
                        <a:t>Complete a final account - budget  vs actual </a:t>
                      </a:r>
                    </a:p>
                  </a:txBody>
                  <a:tcPr/>
                </a:tc>
                <a:extLst>
                  <a:ext uri="{0D108BD9-81ED-4DB2-BD59-A6C34878D82A}">
                    <a16:rowId xmlns:a16="http://schemas.microsoft.com/office/drawing/2014/main" val="114939477"/>
                  </a:ext>
                </a:extLst>
              </a:tr>
              <a:tr h="673765">
                <a:tc>
                  <a:txBody>
                    <a:bodyPr/>
                    <a:lstStyle/>
                    <a:p>
                      <a:r>
                        <a:rPr lang="en-US" b="0" dirty="0"/>
                        <a:t>Prepare a final report</a:t>
                      </a:r>
                    </a:p>
                  </a:txBody>
                  <a:tcPr/>
                </a:tc>
                <a:tc>
                  <a:txBody>
                    <a:bodyPr/>
                    <a:lstStyle/>
                    <a:p>
                      <a:r>
                        <a:rPr lang="en-US" b="0" dirty="0"/>
                        <a:t>Collate responses to your feedback questionnaires</a:t>
                      </a:r>
                    </a:p>
                  </a:txBody>
                  <a:tcPr/>
                </a:tc>
                <a:tc>
                  <a:txBody>
                    <a:bodyPr/>
                    <a:lstStyle/>
                    <a:p>
                      <a:r>
                        <a:rPr lang="en-US" b="0" dirty="0"/>
                        <a:t>All documents are collated and stored</a:t>
                      </a:r>
                    </a:p>
                  </a:txBody>
                  <a:tcPr/>
                </a:tc>
                <a:extLst>
                  <a:ext uri="{0D108BD9-81ED-4DB2-BD59-A6C34878D82A}">
                    <a16:rowId xmlns:a16="http://schemas.microsoft.com/office/drawing/2014/main" val="1321414919"/>
                  </a:ext>
                </a:extLst>
              </a:tr>
              <a:tr h="400317">
                <a:tc gridSpan="3">
                  <a:txBody>
                    <a:bodyPr/>
                    <a:lstStyle/>
                    <a:p>
                      <a:r>
                        <a:rPr lang="en-US" b="0" dirty="0"/>
                        <a:t>Communicate the project closure process to all </a:t>
                      </a:r>
                      <a:r>
                        <a:rPr lang="en-US" b="0" dirty="0" err="1"/>
                        <a:t>stakedolders</a:t>
                      </a:r>
                      <a:r>
                        <a:rPr lang="en-US" b="0" dirty="0"/>
                        <a:t>.</a:t>
                      </a:r>
                    </a:p>
                  </a:txBody>
                  <a:tcPr/>
                </a:tc>
                <a:tc hMerge="1">
                  <a:txBody>
                    <a:bodyPr/>
                    <a:lstStyle/>
                    <a:p>
                      <a:endParaRPr lang="en-US" b="0" dirty="0"/>
                    </a:p>
                  </a:txBody>
                  <a:tcPr/>
                </a:tc>
                <a:tc hMerge="1">
                  <a:txBody>
                    <a:bodyPr/>
                    <a:lstStyle/>
                    <a:p>
                      <a:endParaRPr lang="en-US" b="0" dirty="0"/>
                    </a:p>
                  </a:txBody>
                  <a:tcPr/>
                </a:tc>
                <a:extLst>
                  <a:ext uri="{0D108BD9-81ED-4DB2-BD59-A6C34878D82A}">
                    <a16:rowId xmlns:a16="http://schemas.microsoft.com/office/drawing/2014/main" val="2332635790"/>
                  </a:ext>
                </a:extLst>
              </a:tr>
            </a:tbl>
          </a:graphicData>
        </a:graphic>
      </p:graphicFrame>
    </p:spTree>
    <p:extLst>
      <p:ext uri="{BB962C8B-B14F-4D97-AF65-F5344CB8AC3E}">
        <p14:creationId xmlns:p14="http://schemas.microsoft.com/office/powerpoint/2010/main" val="39292542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Lessons Learned Meeting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fontScale="92500" lnSpcReduction="20000"/>
          </a:bodyPr>
          <a:lstStyle/>
          <a:p>
            <a:r>
              <a:rPr lang="en-ZA" dirty="0"/>
              <a:t>Before re-assignment of the project team members, make sure to conduct a formal lesson learned meeting.</a:t>
            </a:r>
          </a:p>
          <a:p>
            <a:r>
              <a:rPr lang="en-ZA" dirty="0"/>
              <a:t> Prior to this meeting distribute a brief “lessons learned questionnaire” to all project stakeholders</a:t>
            </a:r>
          </a:p>
          <a:p>
            <a:pPr marL="0" marR="0" algn="just">
              <a:lnSpc>
                <a:spcPct val="150000"/>
              </a:lnSpc>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questions in the following broad categories: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Management Sponsorship</a:t>
            </a:r>
            <a:endParaRPr lang="en-US"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endParaRP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Project Objectives &amp; critical success factors</a:t>
            </a:r>
            <a:endParaRPr lang="en-US"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endParaRP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Project Plan and Schedule</a:t>
            </a:r>
            <a:endParaRPr lang="en-US"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endParaRP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Project Team</a:t>
            </a:r>
            <a:endParaRPr lang="en-US"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endParaRP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Client/End User Involvement</a:t>
            </a:r>
            <a:endParaRPr lang="en-US"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endParaRP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Use of Technology</a:t>
            </a:r>
            <a:endParaRPr lang="en-US"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endParaRP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Client Acceptance Criteria</a:t>
            </a:r>
          </a:p>
          <a:p>
            <a:pPr marL="709612" lvl="1" indent="-342900" algn="just" fontAlgn="base">
              <a:lnSpc>
                <a:spcPct val="150000"/>
              </a:lnSpc>
              <a:spcBef>
                <a:spcPts val="0"/>
              </a:spcBef>
              <a:buSzPts val="900"/>
              <a:buFont typeface="Symbol" panose="05050102010706020507" pitchFamily="18" charset="2"/>
              <a:buChar char=""/>
            </a:pPr>
            <a:r>
              <a:rPr lang="en-GB" sz="1800" kern="0" dirty="0">
                <a:effectLst>
                  <a:outerShdw blurRad="50800" dist="38100" algn="tr" rotWithShape="0">
                    <a:prstClr val="black">
                      <a:alpha val="40000"/>
                    </a:prstClr>
                  </a:outerShdw>
                </a:effectLst>
                <a:ea typeface="Times New Roman" panose="02020603050405020304" pitchFamily="18" charset="0"/>
                <a:cs typeface="Arial" panose="020B0604020202020204" pitchFamily="34" charset="0"/>
              </a:rPr>
              <a:t>Project Monitoring</a:t>
            </a:r>
          </a:p>
          <a:p>
            <a:pPr marL="709612" lvl="1" indent="-342900" algn="just" fontAlgn="base">
              <a:lnSpc>
                <a:spcPct val="150000"/>
              </a:lnSpc>
              <a:spcBef>
                <a:spcPts val="0"/>
              </a:spcBef>
              <a:buSzPts val="900"/>
              <a:buFont typeface="Symbol" panose="05050102010706020507" pitchFamily="18" charset="2"/>
              <a:buChar char=""/>
            </a:pPr>
            <a:r>
              <a:rPr lang="en-GB"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rPr>
              <a:t>Project Committee</a:t>
            </a:r>
            <a:endParaRPr lang="en-US" sz="1800" u="none" strike="noStrike" kern="0" dirty="0">
              <a:effectLst>
                <a:outerShdw blurRad="50800" dist="38100" algn="tr" rotWithShape="0">
                  <a:prstClr val="black">
                    <a:alpha val="40000"/>
                  </a:prstClr>
                </a:outerShdw>
              </a:effectLst>
              <a:latin typeface="Calibri" panose="020F0502020204030204" pitchFamily="34" charset="0"/>
              <a:ea typeface="Times New Roman" panose="02020603050405020304" pitchFamily="18" charset="0"/>
              <a:cs typeface="Arial" panose="020B0604020202020204" pitchFamily="34" charset="0"/>
            </a:endParaRPr>
          </a:p>
          <a:p>
            <a:endParaRPr lang="en-ZA" dirty="0"/>
          </a:p>
        </p:txBody>
      </p:sp>
    </p:spTree>
    <p:extLst>
      <p:ext uri="{BB962C8B-B14F-4D97-AF65-F5344CB8AC3E}">
        <p14:creationId xmlns:p14="http://schemas.microsoft.com/office/powerpoint/2010/main" val="13513005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Final Project Report and Last Items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The document should be a recap of the project. Begin with information from the Project Plan document such as:</a:t>
            </a:r>
          </a:p>
          <a:p>
            <a:endParaRPr lang="en-ZA" dirty="0"/>
          </a:p>
          <a:p>
            <a:pPr lvl="1"/>
            <a:r>
              <a:rPr lang="en-ZA" dirty="0"/>
              <a:t>Executive Summary</a:t>
            </a:r>
          </a:p>
          <a:p>
            <a:pPr lvl="1"/>
            <a:r>
              <a:rPr lang="en-ZA" dirty="0"/>
              <a:t>Project Purpose</a:t>
            </a:r>
          </a:p>
          <a:p>
            <a:pPr lvl="1"/>
            <a:r>
              <a:rPr lang="en-ZA" dirty="0"/>
              <a:t>Project Objectives</a:t>
            </a:r>
          </a:p>
          <a:p>
            <a:pPr lvl="1"/>
            <a:r>
              <a:rPr lang="en-ZA" dirty="0"/>
              <a:t>Project Organization</a:t>
            </a:r>
          </a:p>
          <a:p>
            <a:pPr lvl="1"/>
            <a:r>
              <a:rPr lang="en-ZA" dirty="0"/>
              <a:t>Project Schedule </a:t>
            </a:r>
          </a:p>
        </p:txBody>
      </p:sp>
    </p:spTree>
    <p:extLst>
      <p:ext uri="{BB962C8B-B14F-4D97-AF65-F5344CB8AC3E}">
        <p14:creationId xmlns:p14="http://schemas.microsoft.com/office/powerpoint/2010/main" val="18834278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854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a:t>
            </a:r>
          </a:p>
        </p:txBody>
      </p:sp>
      <p:sp>
        <p:nvSpPr>
          <p:cNvPr id="3" name="Text Placeholder 2"/>
          <p:cNvSpPr>
            <a:spLocks noGrp="1"/>
          </p:cNvSpPr>
          <p:nvPr>
            <p:ph type="body" idx="1"/>
          </p:nvPr>
        </p:nvSpPr>
        <p:spPr/>
        <p:txBody>
          <a:bodyPr>
            <a:normAutofit/>
          </a:bodyPr>
          <a:lstStyle/>
          <a:p>
            <a:r>
              <a:rPr lang="en-ZA" dirty="0"/>
              <a:t>SUPERVISION AND PROJECT MANAGEMENT</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136</a:t>
            </a:fld>
            <a:endParaRPr lang="en-ZA"/>
          </a:p>
        </p:txBody>
      </p:sp>
    </p:spTree>
    <p:extLst>
      <p:ext uri="{BB962C8B-B14F-4D97-AF65-F5344CB8AC3E}">
        <p14:creationId xmlns:p14="http://schemas.microsoft.com/office/powerpoint/2010/main" val="39678847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Supervision and Project Management</a:t>
            </a:r>
          </a:p>
          <a:p>
            <a:r>
              <a:rPr lang="en-US" dirty="0"/>
              <a:t>SO1 - Supervise and monitor a team working on a small project. </a:t>
            </a:r>
          </a:p>
        </p:txBody>
      </p:sp>
      <p:graphicFrame>
        <p:nvGraphicFramePr>
          <p:cNvPr id="4" name="Table 3">
            <a:extLst>
              <a:ext uri="{FF2B5EF4-FFF2-40B4-BE49-F238E27FC236}">
                <a16:creationId xmlns:a16="http://schemas.microsoft.com/office/drawing/2014/main" id="{BF856F92-2C0B-4CB5-BE1D-EA7764904C72}"/>
              </a:ext>
            </a:extLst>
          </p:cNvPr>
          <p:cNvGraphicFramePr>
            <a:graphicFrameLocks noGrp="1"/>
          </p:cNvGraphicFramePr>
          <p:nvPr>
            <p:extLst>
              <p:ext uri="{D42A27DB-BD31-4B8C-83A1-F6EECF244321}">
                <p14:modId xmlns:p14="http://schemas.microsoft.com/office/powerpoint/2010/main" val="1198224555"/>
              </p:ext>
            </p:extLst>
          </p:nvPr>
        </p:nvGraphicFramePr>
        <p:xfrm>
          <a:off x="468313" y="2855167"/>
          <a:ext cx="8218487" cy="3393186"/>
        </p:xfrm>
        <a:graphic>
          <a:graphicData uri="http://schemas.openxmlformats.org/drawingml/2006/table">
            <a:tbl>
              <a:tblPr firstRow="1" firstCol="1" lastRow="1" lastCol="1" bandRow="1" bandCol="1">
                <a:tableStyleId>{5C22544A-7EE6-4342-B048-85BDC9FD1C3A}</a:tableStyleId>
              </a:tblPr>
              <a:tblGrid>
                <a:gridCol w="8218487">
                  <a:extLst>
                    <a:ext uri="{9D8B030D-6E8A-4147-A177-3AD203B41FA5}">
                      <a16:colId xmlns:a16="http://schemas.microsoft.com/office/drawing/2014/main" val="435922754"/>
                    </a:ext>
                  </a:extLst>
                </a:gridCol>
              </a:tblGrid>
              <a:tr h="2836505">
                <a:tc>
                  <a:txBody>
                    <a:bodyPr/>
                    <a:lstStyle/>
                    <a:p>
                      <a:pPr marL="342900" marR="0" lvl="0" indent="-342900" algn="l">
                        <a:lnSpc>
                          <a:spcPct val="115000"/>
                        </a:lnSpc>
                        <a:spcBef>
                          <a:spcPts val="0"/>
                        </a:spcBef>
                        <a:spcAft>
                          <a:spcPts val="0"/>
                        </a:spcAft>
                        <a:buFont typeface="+mj-lt"/>
                        <a:buAutoNum type="arabicPeriod"/>
                      </a:pPr>
                      <a:r>
                        <a:rPr lang="en-GB" sz="2000" b="0" dirty="0">
                          <a:effectLst/>
                        </a:rPr>
                        <a:t>The impact of the needs and constraints of the project environment on team work and team composition are explained with examples. </a:t>
                      </a:r>
                      <a:endParaRPr lang="en-US" sz="2000" b="0" dirty="0">
                        <a:effectLst/>
                      </a:endParaRPr>
                    </a:p>
                    <a:p>
                      <a:pPr marL="342900" marR="0" lvl="0" indent="-342900" algn="l">
                        <a:lnSpc>
                          <a:spcPct val="115000"/>
                        </a:lnSpc>
                        <a:spcBef>
                          <a:spcPts val="0"/>
                        </a:spcBef>
                        <a:spcAft>
                          <a:spcPts val="0"/>
                        </a:spcAft>
                        <a:buFont typeface="+mj-lt"/>
                        <a:buAutoNum type="arabicPeriod"/>
                      </a:pPr>
                      <a:r>
                        <a:rPr lang="en-GB" sz="2000" b="0" dirty="0">
                          <a:effectLst/>
                        </a:rPr>
                        <a:t>Supervisory activities involved with reference to project teams are named with examples. </a:t>
                      </a:r>
                      <a:endParaRPr lang="en-US" sz="2000" b="0" dirty="0">
                        <a:effectLst/>
                      </a:endParaRPr>
                    </a:p>
                    <a:p>
                      <a:pPr marL="342900" marR="0" lvl="0" indent="-342900" algn="l">
                        <a:lnSpc>
                          <a:spcPct val="115000"/>
                        </a:lnSpc>
                        <a:spcBef>
                          <a:spcPts val="0"/>
                        </a:spcBef>
                        <a:spcAft>
                          <a:spcPts val="0"/>
                        </a:spcAft>
                        <a:buFont typeface="+mj-lt"/>
                        <a:buAutoNum type="arabicPeriod"/>
                      </a:pPr>
                      <a:r>
                        <a:rPr lang="en-GB" sz="2000" b="0" dirty="0">
                          <a:effectLst/>
                        </a:rPr>
                        <a:t>Work is delegated and supervised as per the project plan. </a:t>
                      </a:r>
                      <a:endParaRPr lang="en-US" sz="2000" b="0" dirty="0">
                        <a:effectLst/>
                      </a:endParaRPr>
                    </a:p>
                    <a:p>
                      <a:pPr marL="342900" marR="0" lvl="0" indent="-342900" algn="l">
                        <a:lnSpc>
                          <a:spcPct val="115000"/>
                        </a:lnSpc>
                        <a:spcBef>
                          <a:spcPts val="0"/>
                        </a:spcBef>
                        <a:spcAft>
                          <a:spcPts val="0"/>
                        </a:spcAft>
                        <a:buFont typeface="+mj-lt"/>
                        <a:buAutoNum type="arabicPeriod"/>
                      </a:pPr>
                      <a:r>
                        <a:rPr lang="en-GB" sz="2000" b="0" dirty="0">
                          <a:effectLst/>
                        </a:rPr>
                        <a:t>The achievement of group objectives and goals are monitored in accordance with agreed plan. </a:t>
                      </a:r>
                      <a:endParaRPr lang="en-US" sz="2000" b="0" dirty="0">
                        <a:effectLst/>
                      </a:endParaRPr>
                    </a:p>
                    <a:p>
                      <a:pPr marL="342900" marR="0" lvl="0" indent="-342900" algn="just">
                        <a:lnSpc>
                          <a:spcPct val="150000"/>
                        </a:lnSpc>
                        <a:spcBef>
                          <a:spcPts val="0"/>
                        </a:spcBef>
                        <a:spcAft>
                          <a:spcPts val="0"/>
                        </a:spcAft>
                        <a:buFont typeface="+mj-lt"/>
                        <a:buAutoNum type="arabicPeriod"/>
                      </a:pPr>
                      <a:r>
                        <a:rPr lang="en-GB" sz="2000" b="0" dirty="0">
                          <a:effectLst/>
                        </a:rPr>
                        <a:t>Corrective action to sustain team performance is identified as required and implemented according to needs. </a:t>
                      </a:r>
                      <a:endParaRPr lang="en-US" sz="2000" b="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6195" marB="36195" anchor="ctr"/>
                </a:tc>
                <a:extLst>
                  <a:ext uri="{0D108BD9-81ED-4DB2-BD59-A6C34878D82A}">
                    <a16:rowId xmlns:a16="http://schemas.microsoft.com/office/drawing/2014/main" val="213019548"/>
                  </a:ext>
                </a:extLst>
              </a:tr>
            </a:tbl>
          </a:graphicData>
        </a:graphic>
      </p:graphicFrame>
    </p:spTree>
    <p:extLst>
      <p:ext uri="{BB962C8B-B14F-4D97-AF65-F5344CB8AC3E}">
        <p14:creationId xmlns:p14="http://schemas.microsoft.com/office/powerpoint/2010/main" val="23125978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Supervision and Project Management</a:t>
            </a:r>
          </a:p>
          <a:p>
            <a:r>
              <a:rPr lang="en-US" dirty="0"/>
              <a:t>SO2 - Supervise and monitor a developmental project team</a:t>
            </a:r>
          </a:p>
        </p:txBody>
      </p:sp>
      <p:graphicFrame>
        <p:nvGraphicFramePr>
          <p:cNvPr id="5" name="Table 4">
            <a:extLst>
              <a:ext uri="{FF2B5EF4-FFF2-40B4-BE49-F238E27FC236}">
                <a16:creationId xmlns:a16="http://schemas.microsoft.com/office/drawing/2014/main" id="{310F8897-3500-477D-9EBD-7B790C2CBE68}"/>
              </a:ext>
            </a:extLst>
          </p:cNvPr>
          <p:cNvGraphicFramePr>
            <a:graphicFrameLocks noGrp="1"/>
          </p:cNvGraphicFramePr>
          <p:nvPr>
            <p:extLst>
              <p:ext uri="{D42A27DB-BD31-4B8C-83A1-F6EECF244321}">
                <p14:modId xmlns:p14="http://schemas.microsoft.com/office/powerpoint/2010/main" val="1421500176"/>
              </p:ext>
            </p:extLst>
          </p:nvPr>
        </p:nvGraphicFramePr>
        <p:xfrm>
          <a:off x="603504" y="2500605"/>
          <a:ext cx="8072952" cy="4041284"/>
        </p:xfrm>
        <a:graphic>
          <a:graphicData uri="http://schemas.openxmlformats.org/drawingml/2006/table">
            <a:tbl>
              <a:tblPr firstRow="1" firstCol="1" lastRow="1" lastCol="1" bandRow="1" bandCol="1">
                <a:tableStyleId>{5C22544A-7EE6-4342-B048-85BDC9FD1C3A}</a:tableStyleId>
              </a:tblPr>
              <a:tblGrid>
                <a:gridCol w="8072952">
                  <a:extLst>
                    <a:ext uri="{9D8B030D-6E8A-4147-A177-3AD203B41FA5}">
                      <a16:colId xmlns:a16="http://schemas.microsoft.com/office/drawing/2014/main" val="3437503494"/>
                    </a:ext>
                  </a:extLst>
                </a:gridCol>
              </a:tblGrid>
              <a:tr h="4041284">
                <a:tc>
                  <a:txBody>
                    <a:bodyPr/>
                    <a:lstStyle/>
                    <a:p>
                      <a:pPr marL="342900" marR="0" lvl="0" indent="-342900" algn="l">
                        <a:lnSpc>
                          <a:spcPct val="115000"/>
                        </a:lnSpc>
                        <a:spcBef>
                          <a:spcPts val="0"/>
                        </a:spcBef>
                        <a:spcAft>
                          <a:spcPts val="0"/>
                        </a:spcAft>
                        <a:buFont typeface="+mj-lt"/>
                        <a:buAutoNum type="arabicPeriod"/>
                      </a:pPr>
                      <a:r>
                        <a:rPr lang="en-GB" sz="2400" b="0" dirty="0">
                          <a:effectLst/>
                        </a:rPr>
                        <a:t>Supervision practices, with reference to project teams are described. </a:t>
                      </a:r>
                      <a:endParaRPr lang="en-US" sz="2400" b="0" dirty="0">
                        <a:effectLst/>
                      </a:endParaRPr>
                    </a:p>
                    <a:p>
                      <a:pPr marL="342900" marR="0" lvl="0" indent="-342900" algn="l">
                        <a:lnSpc>
                          <a:spcPct val="115000"/>
                        </a:lnSpc>
                        <a:spcBef>
                          <a:spcPts val="0"/>
                        </a:spcBef>
                        <a:spcAft>
                          <a:spcPts val="0"/>
                        </a:spcAft>
                        <a:buFont typeface="+mj-lt"/>
                        <a:buAutoNum type="arabicPeriod"/>
                      </a:pPr>
                      <a:r>
                        <a:rPr lang="en-GB" sz="2400" b="0" dirty="0">
                          <a:effectLst/>
                        </a:rPr>
                        <a:t>Project team objectives are confirmed in accordance with the scope of the project and requirements. </a:t>
                      </a:r>
                      <a:endParaRPr lang="en-US" sz="2400" b="0" dirty="0">
                        <a:effectLst/>
                      </a:endParaRPr>
                    </a:p>
                    <a:p>
                      <a:pPr marL="342900" marR="0" lvl="0" indent="-342900" algn="l">
                        <a:lnSpc>
                          <a:spcPct val="115000"/>
                        </a:lnSpc>
                        <a:spcBef>
                          <a:spcPts val="0"/>
                        </a:spcBef>
                        <a:spcAft>
                          <a:spcPts val="0"/>
                        </a:spcAft>
                        <a:buFont typeface="+mj-lt"/>
                        <a:buAutoNum type="arabicPeriod"/>
                      </a:pPr>
                      <a:r>
                        <a:rPr lang="en-GB" sz="2400" b="0" dirty="0">
                          <a:effectLst/>
                        </a:rPr>
                        <a:t>Project team progress is monitored and recorded against project plan. </a:t>
                      </a:r>
                      <a:endParaRPr lang="en-US" sz="2400" b="0" dirty="0">
                        <a:effectLst/>
                      </a:endParaRPr>
                    </a:p>
                    <a:p>
                      <a:pPr marL="342900" marR="0" lvl="0" indent="-342900" algn="l">
                        <a:lnSpc>
                          <a:spcPct val="115000"/>
                        </a:lnSpc>
                        <a:spcBef>
                          <a:spcPts val="0"/>
                        </a:spcBef>
                        <a:spcAft>
                          <a:spcPts val="0"/>
                        </a:spcAft>
                        <a:buFont typeface="+mj-lt"/>
                        <a:buAutoNum type="arabicPeriod"/>
                      </a:pPr>
                      <a:r>
                        <a:rPr lang="en-GB" sz="2400" b="0" dirty="0">
                          <a:effectLst/>
                        </a:rPr>
                        <a:t>Task workflow is organised to achieve minimal waste and delay. </a:t>
                      </a:r>
                      <a:endParaRPr lang="en-US" sz="2400" b="0" dirty="0">
                        <a:effectLst/>
                      </a:endParaRPr>
                    </a:p>
                    <a:p>
                      <a:pPr marL="342900" marR="0" lvl="0" indent="-342900" algn="just">
                        <a:lnSpc>
                          <a:spcPct val="150000"/>
                        </a:lnSpc>
                        <a:spcBef>
                          <a:spcPts val="0"/>
                        </a:spcBef>
                        <a:spcAft>
                          <a:spcPts val="0"/>
                        </a:spcAft>
                        <a:buFont typeface="+mj-lt"/>
                        <a:buAutoNum type="arabicPeriod"/>
                      </a:pPr>
                      <a:r>
                        <a:rPr lang="en-GB" sz="2400" b="0" dirty="0">
                          <a:effectLst/>
                        </a:rPr>
                        <a:t>Report progress on a developmental project</a:t>
                      </a:r>
                      <a:endParaRPr lang="en-US" sz="2400" b="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6195" marB="36195" anchor="ctr"/>
                </a:tc>
                <a:extLst>
                  <a:ext uri="{0D108BD9-81ED-4DB2-BD59-A6C34878D82A}">
                    <a16:rowId xmlns:a16="http://schemas.microsoft.com/office/drawing/2014/main" val="2382506444"/>
                  </a:ext>
                </a:extLst>
              </a:tr>
            </a:tbl>
          </a:graphicData>
        </a:graphic>
      </p:graphicFrame>
    </p:spTree>
    <p:extLst>
      <p:ext uri="{BB962C8B-B14F-4D97-AF65-F5344CB8AC3E}">
        <p14:creationId xmlns:p14="http://schemas.microsoft.com/office/powerpoint/2010/main" val="20825844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The Differences between Supervisory and Leadership Practices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a:xfrm>
            <a:off x="603504" y="2808514"/>
            <a:ext cx="8083296" cy="1716833"/>
          </a:xfrm>
        </p:spPr>
        <p:txBody>
          <a:bodyPr/>
          <a:lstStyle/>
          <a:p>
            <a:r>
              <a:rPr lang="en-ZA" dirty="0"/>
              <a:t>Delegates kindly jot down 2 points and send your comments on the chat.</a:t>
            </a:r>
          </a:p>
        </p:txBody>
      </p:sp>
      <p:sp>
        <p:nvSpPr>
          <p:cNvPr id="8" name="TextBox 7">
            <a:extLst>
              <a:ext uri="{FF2B5EF4-FFF2-40B4-BE49-F238E27FC236}">
                <a16:creationId xmlns:a16="http://schemas.microsoft.com/office/drawing/2014/main" id="{E7325251-BDA5-41AD-BD51-794B1FC66B74}"/>
              </a:ext>
            </a:extLst>
          </p:cNvPr>
          <p:cNvSpPr txBox="1"/>
          <p:nvPr/>
        </p:nvSpPr>
        <p:spPr>
          <a:xfrm>
            <a:off x="690465" y="4186793"/>
            <a:ext cx="7576457" cy="707886"/>
          </a:xfrm>
          <a:prstGeom prst="rect">
            <a:avLst/>
          </a:prstGeom>
          <a:noFill/>
        </p:spPr>
        <p:txBody>
          <a:bodyPr wrap="square">
            <a:spAutoFit/>
          </a:bodyPr>
          <a:lstStyle/>
          <a:p>
            <a:r>
              <a:rPr lang="en-US" sz="800" i="0" dirty="0">
                <a:solidFill>
                  <a:schemeClr val="bg1">
                    <a:lumMod val="85000"/>
                  </a:schemeClr>
                </a:solidFill>
                <a:effectLst/>
                <a:latin typeface="arial" panose="020B0604020202020204" pitchFamily="34" charset="0"/>
              </a:rPr>
              <a:t>L - directs or determines the vision of a project or company and spearheads the direction. </a:t>
            </a:r>
          </a:p>
          <a:p>
            <a:r>
              <a:rPr lang="en-US" sz="800" i="0" dirty="0">
                <a:solidFill>
                  <a:schemeClr val="bg1">
                    <a:lumMod val="85000"/>
                  </a:schemeClr>
                </a:solidFill>
                <a:effectLst/>
                <a:latin typeface="arial" panose="020B0604020202020204" pitchFamily="34" charset="0"/>
              </a:rPr>
              <a:t>S -  is the management of the resources and people in accordance with the established vision</a:t>
            </a:r>
          </a:p>
          <a:p>
            <a:r>
              <a:rPr lang="en-US" sz="800" dirty="0">
                <a:solidFill>
                  <a:schemeClr val="bg1">
                    <a:lumMod val="85000"/>
                  </a:schemeClr>
                </a:solidFill>
                <a:latin typeface="arial" panose="020B0604020202020204" pitchFamily="34" charset="0"/>
              </a:rPr>
              <a:t>Internal vs External focus</a:t>
            </a:r>
          </a:p>
          <a:p>
            <a:r>
              <a:rPr lang="en-US" sz="800" dirty="0">
                <a:solidFill>
                  <a:schemeClr val="bg1">
                    <a:lumMod val="85000"/>
                  </a:schemeClr>
                </a:solidFill>
              </a:rPr>
              <a:t>S – the act of directing, monitoring, or overseeing a task or project to ensure it is done properly</a:t>
            </a:r>
          </a:p>
          <a:p>
            <a:r>
              <a:rPr lang="en-US" sz="800" dirty="0">
                <a:solidFill>
                  <a:schemeClr val="bg1">
                    <a:lumMod val="85000"/>
                  </a:schemeClr>
                </a:solidFill>
              </a:rPr>
              <a:t>L – the </a:t>
            </a:r>
            <a:r>
              <a:rPr lang="en-US" sz="800" i="0" dirty="0">
                <a:solidFill>
                  <a:schemeClr val="bg1">
                    <a:lumMod val="85000"/>
                  </a:schemeClr>
                </a:solidFill>
                <a:effectLst/>
                <a:latin typeface="Source Serif Pro" panose="02040603050405020204" pitchFamily="18" charset="0"/>
              </a:rPr>
              <a:t>ability to influence others</a:t>
            </a:r>
            <a:endParaRPr lang="en-US" sz="800" dirty="0">
              <a:solidFill>
                <a:schemeClr val="bg1">
                  <a:lumMod val="85000"/>
                </a:schemeClr>
              </a:solidFill>
            </a:endParaRPr>
          </a:p>
        </p:txBody>
      </p:sp>
    </p:spTree>
    <p:extLst>
      <p:ext uri="{BB962C8B-B14F-4D97-AF65-F5344CB8AC3E}">
        <p14:creationId xmlns:p14="http://schemas.microsoft.com/office/powerpoint/2010/main" val="41102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The Differences between Supervisory and Leadership Practices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Supervisors are used to managing a task and having an extensive amount of control over those processes. However, true leaders realize delegation is essential. You cannot take control over every task -- instead, leaders need to motivate and encourage staff to perform. </a:t>
            </a:r>
          </a:p>
          <a:p>
            <a:endParaRPr lang="en-ZA" dirty="0"/>
          </a:p>
          <a:p>
            <a:r>
              <a:rPr lang="en-ZA" dirty="0"/>
              <a:t>Leadership of the team means setting goals for the team and its processes but not micromanaging each task. Instead, the leader must provide the tools, resources and support for the team to succeed.</a:t>
            </a:r>
          </a:p>
        </p:txBody>
      </p:sp>
    </p:spTree>
    <p:extLst>
      <p:ext uri="{BB962C8B-B14F-4D97-AF65-F5344CB8AC3E}">
        <p14:creationId xmlns:p14="http://schemas.microsoft.com/office/powerpoint/2010/main" val="28157492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Definitions and Terminology of Supervision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Supervision is a tool that can be used to educate and support people. It is an opportunity to discuss professional issues and improve on expertise.</a:t>
            </a:r>
          </a:p>
          <a:p>
            <a:r>
              <a:rPr lang="en-ZA" dirty="0"/>
              <a:t>Supervision provides an individual the opportunity to learn from his/her own experiences in working with consumers, to review and debrief approaches to support practices, and ensure that service delivery is done according to best practice standards</a:t>
            </a:r>
          </a:p>
        </p:txBody>
      </p:sp>
    </p:spTree>
    <p:extLst>
      <p:ext uri="{BB962C8B-B14F-4D97-AF65-F5344CB8AC3E}">
        <p14:creationId xmlns:p14="http://schemas.microsoft.com/office/powerpoint/2010/main" val="15115225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Line Supervision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This kind of supervision includes operational supervision, which is provided by a line manager. </a:t>
            </a:r>
          </a:p>
          <a:p>
            <a:r>
              <a:rPr lang="en-ZA" dirty="0"/>
              <a:t>Line managers have a clear line of accountability. They are responsible for the day-to-day management of practices and service delivery in the workplace and the planning and monitoring of the workload</a:t>
            </a:r>
          </a:p>
        </p:txBody>
      </p:sp>
    </p:spTree>
    <p:extLst>
      <p:ext uri="{BB962C8B-B14F-4D97-AF65-F5344CB8AC3E}">
        <p14:creationId xmlns:p14="http://schemas.microsoft.com/office/powerpoint/2010/main" val="19920071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Managerial Supervision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fontScale="92500" lnSpcReduction="10000"/>
          </a:bodyPr>
          <a:lstStyle/>
          <a:p>
            <a:r>
              <a:rPr lang="en-ZA" dirty="0"/>
              <a:t>This is a kind of professional supervision which is done by a professional senior from the same work situation.  </a:t>
            </a:r>
          </a:p>
          <a:p>
            <a:r>
              <a:rPr lang="en-ZA" dirty="0"/>
              <a:t>Professional supervision from a manager/senior is done to ensure that good governance is being followed and that the organisation is working according to its goals and vision.</a:t>
            </a:r>
          </a:p>
          <a:p>
            <a:r>
              <a:rPr lang="en-US" dirty="0"/>
              <a:t>Professional supervision could cover some or all the following areas:</a:t>
            </a:r>
          </a:p>
          <a:p>
            <a:pPr lvl="1"/>
            <a:r>
              <a:rPr lang="en-US" dirty="0"/>
              <a:t>The context of professional practice (competent systems and efficient roles) </a:t>
            </a:r>
          </a:p>
          <a:p>
            <a:pPr lvl="1"/>
            <a:r>
              <a:rPr lang="en-US" dirty="0"/>
              <a:t>The conceptualisation of strategy (conceptual competence and good, ethical judgment) </a:t>
            </a:r>
          </a:p>
          <a:p>
            <a:pPr lvl="1"/>
            <a:r>
              <a:rPr lang="en-US" dirty="0"/>
              <a:t>Good response to the needs of clients (technical skills) </a:t>
            </a:r>
          </a:p>
          <a:p>
            <a:pPr lvl="1"/>
            <a:r>
              <a:rPr lang="en-US" dirty="0"/>
              <a:t>Critical self-awareness (personal development) </a:t>
            </a:r>
          </a:p>
          <a:p>
            <a:endParaRPr lang="en-ZA" dirty="0"/>
          </a:p>
        </p:txBody>
      </p:sp>
    </p:spTree>
    <p:extLst>
      <p:ext uri="{BB962C8B-B14F-4D97-AF65-F5344CB8AC3E}">
        <p14:creationId xmlns:p14="http://schemas.microsoft.com/office/powerpoint/2010/main" val="25447438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Mentoring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Mentoring is either an informal or formal process which can be a very important professional development tool for project team members, as well as for managers. </a:t>
            </a:r>
          </a:p>
          <a:p>
            <a:r>
              <a:rPr lang="en-ZA" dirty="0"/>
              <a:t>Informal mentoring happens on its own between the individual  member and his/her mentor, and formal mentoring is when a mentor is allocated to a team member</a:t>
            </a:r>
          </a:p>
        </p:txBody>
      </p:sp>
    </p:spTree>
    <p:extLst>
      <p:ext uri="{BB962C8B-B14F-4D97-AF65-F5344CB8AC3E}">
        <p14:creationId xmlns:p14="http://schemas.microsoft.com/office/powerpoint/2010/main" val="20571556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Coaching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Coaching is not simply about showing people, or telling them, how to do something.  If one only does that there is no guarantee that any learning will take place, coaching is far more than that.  </a:t>
            </a:r>
          </a:p>
          <a:p>
            <a:r>
              <a:rPr lang="en-ZA" dirty="0"/>
              <a:t>Coaching puts the emphasis on helping the learner to learn, rather than on getting the teacher to teach. </a:t>
            </a:r>
          </a:p>
        </p:txBody>
      </p:sp>
      <p:pic>
        <p:nvPicPr>
          <p:cNvPr id="8" name="Picture 7">
            <a:extLst>
              <a:ext uri="{FF2B5EF4-FFF2-40B4-BE49-F238E27FC236}">
                <a16:creationId xmlns:a16="http://schemas.microsoft.com/office/drawing/2014/main" id="{1530B093-9860-468A-BC0E-E2C189DA2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695" y="3722914"/>
            <a:ext cx="4646644" cy="3135085"/>
          </a:xfrm>
          <a:prstGeom prst="rect">
            <a:avLst/>
          </a:prstGeom>
          <a:noFill/>
        </p:spPr>
      </p:pic>
    </p:spTree>
    <p:extLst>
      <p:ext uri="{BB962C8B-B14F-4D97-AF65-F5344CB8AC3E}">
        <p14:creationId xmlns:p14="http://schemas.microsoft.com/office/powerpoint/2010/main" val="2352274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The Role of the Team Leader/Supervisor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pPr marL="0" indent="0">
              <a:buNone/>
            </a:pPr>
            <a:r>
              <a:rPr lang="en-ZA" dirty="0"/>
              <a:t>Understand the Role of Team Leader</a:t>
            </a:r>
          </a:p>
          <a:p>
            <a:endParaRPr lang="en-ZA" dirty="0"/>
          </a:p>
          <a:p>
            <a:r>
              <a:rPr lang="en-ZA" dirty="0"/>
              <a:t>An effective team leader brings people together to promote creativity, improve performance and support collaboration to deliver consistently strong results and high levels of engagement</a:t>
            </a:r>
          </a:p>
        </p:txBody>
      </p:sp>
    </p:spTree>
    <p:extLst>
      <p:ext uri="{BB962C8B-B14F-4D97-AF65-F5344CB8AC3E}">
        <p14:creationId xmlns:p14="http://schemas.microsoft.com/office/powerpoint/2010/main" val="39109618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The Role of the Team Leader/Supervisor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pPr marL="0" indent="0">
              <a:buNone/>
            </a:pPr>
            <a:r>
              <a:rPr lang="en-ZA" dirty="0"/>
              <a:t>Understand the Role of Team Leader</a:t>
            </a:r>
          </a:p>
          <a:p>
            <a:endParaRPr lang="en-ZA" dirty="0"/>
          </a:p>
          <a:p>
            <a:r>
              <a:rPr lang="en-ZA" dirty="0"/>
              <a:t>An effective team leader brings people together to promote creativity, improve performance and support collaboration to deliver consistently strong results and high levels of engagement</a:t>
            </a:r>
          </a:p>
        </p:txBody>
      </p:sp>
    </p:spTree>
    <p:extLst>
      <p:ext uri="{BB962C8B-B14F-4D97-AF65-F5344CB8AC3E}">
        <p14:creationId xmlns:p14="http://schemas.microsoft.com/office/powerpoint/2010/main" val="17869090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Understand the Role of Team Leader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Remember that all eyes are on you</a:t>
            </a:r>
          </a:p>
          <a:p>
            <a:r>
              <a:rPr lang="en-ZA" dirty="0"/>
              <a:t>Accept that you don’t have all the answers</a:t>
            </a:r>
          </a:p>
          <a:p>
            <a:r>
              <a:rPr lang="en-ZA" dirty="0"/>
              <a:t>Know when to back off</a:t>
            </a:r>
          </a:p>
          <a:p>
            <a:r>
              <a:rPr lang="en-ZA" dirty="0"/>
              <a:t>Get ready to get stuck in</a:t>
            </a:r>
          </a:p>
          <a:p>
            <a:r>
              <a:rPr lang="en-ZA" dirty="0"/>
              <a:t>Be prepared to coach your people</a:t>
            </a:r>
          </a:p>
          <a:p>
            <a:r>
              <a:rPr lang="en-ZA" dirty="0"/>
              <a:t>Appreciate the responsibility that comes with your role</a:t>
            </a:r>
          </a:p>
          <a:p>
            <a:r>
              <a:rPr lang="en-ZA" dirty="0"/>
              <a:t>Communicate in a variety of ways</a:t>
            </a:r>
          </a:p>
          <a:p>
            <a:r>
              <a:rPr lang="en-ZA" dirty="0"/>
              <a:t>Reward and recognise your team</a:t>
            </a:r>
          </a:p>
          <a:p>
            <a:r>
              <a:rPr lang="en-ZA" dirty="0"/>
              <a:t>Have one eye on the future</a:t>
            </a:r>
          </a:p>
        </p:txBody>
      </p:sp>
    </p:spTree>
    <p:extLst>
      <p:ext uri="{BB962C8B-B14F-4D97-AF65-F5344CB8AC3E}">
        <p14:creationId xmlns:p14="http://schemas.microsoft.com/office/powerpoint/2010/main" val="283088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Steps to Building an Effective Team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As a team leader, there are ways of dealing with team members in such a way as to ensure that the team is effective and productive. </a:t>
            </a:r>
          </a:p>
          <a:p>
            <a:r>
              <a:rPr lang="en-ZA" dirty="0"/>
              <a:t>Remember that each organisation is different and each team dynamic is also different, therefore your techniques must be flexible and easily adjusted to suit your specific team and its function. </a:t>
            </a:r>
          </a:p>
        </p:txBody>
      </p:sp>
    </p:spTree>
    <p:extLst>
      <p:ext uri="{BB962C8B-B14F-4D97-AF65-F5344CB8AC3E}">
        <p14:creationId xmlns:p14="http://schemas.microsoft.com/office/powerpoint/2010/main" val="253427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Suggestion to Building an Effective Team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lnSpcReduction="10000"/>
          </a:bodyPr>
          <a:lstStyle/>
          <a:p>
            <a:r>
              <a:rPr lang="en-US" dirty="0"/>
              <a:t>Establish your leadership with each team member – </a:t>
            </a:r>
            <a:r>
              <a:rPr lang="en-US" sz="1800" i="1" dirty="0"/>
              <a:t>Relationships of trust and loyalty.</a:t>
            </a:r>
          </a:p>
          <a:p>
            <a:r>
              <a:rPr lang="en-US" dirty="0"/>
              <a:t>Consider each employee's ideas as valuable.</a:t>
            </a:r>
          </a:p>
          <a:p>
            <a:r>
              <a:rPr lang="en-US" dirty="0"/>
              <a:t>Act as a harmonizing influence</a:t>
            </a:r>
          </a:p>
          <a:p>
            <a:r>
              <a:rPr lang="en-ZA" dirty="0"/>
              <a:t>Encourage trust and cooperation </a:t>
            </a:r>
          </a:p>
          <a:p>
            <a:r>
              <a:rPr lang="en-US" dirty="0"/>
              <a:t>Take steps to improve communication, cooperation, trust, and respect </a:t>
            </a:r>
          </a:p>
          <a:p>
            <a:r>
              <a:rPr lang="en-ZA" dirty="0"/>
              <a:t>Delegate problem-solving tasks</a:t>
            </a:r>
          </a:p>
          <a:p>
            <a:r>
              <a:rPr lang="en-ZA" dirty="0"/>
              <a:t>Facilitate communication. </a:t>
            </a:r>
          </a:p>
          <a:p>
            <a:r>
              <a:rPr lang="en-US" dirty="0"/>
              <a:t>Establish team values and goals; evaluate team performance.</a:t>
            </a:r>
          </a:p>
          <a:p>
            <a:r>
              <a:rPr lang="en-US" dirty="0"/>
              <a:t>Set objectives, solve problems, and plan for action</a:t>
            </a:r>
          </a:p>
          <a:p>
            <a:r>
              <a:rPr lang="en-ZA" dirty="0"/>
              <a:t>Set ground rules  </a:t>
            </a:r>
          </a:p>
        </p:txBody>
      </p:sp>
    </p:spTree>
    <p:extLst>
      <p:ext uri="{BB962C8B-B14F-4D97-AF65-F5344CB8AC3E}">
        <p14:creationId xmlns:p14="http://schemas.microsoft.com/office/powerpoint/2010/main" val="10863670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Encourage Participation in Decision Making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Being a team leader requires a certain amount of decision making and in cases decisions can only be made by the team leader or someone in a position of authority. </a:t>
            </a:r>
          </a:p>
          <a:p>
            <a:r>
              <a:rPr lang="en-ZA" dirty="0"/>
              <a:t>However, when it comes to projects and teams, it is often a good idea, depending on the type of decision of course, to include the whole team in the decision-making process. </a:t>
            </a:r>
          </a:p>
        </p:txBody>
      </p:sp>
    </p:spTree>
    <p:extLst>
      <p:ext uri="{BB962C8B-B14F-4D97-AF65-F5344CB8AC3E}">
        <p14:creationId xmlns:p14="http://schemas.microsoft.com/office/powerpoint/2010/main" val="16288028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Encourage Participation in Decision Making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lstStyle/>
          <a:p>
            <a:r>
              <a:rPr lang="en-ZA" dirty="0"/>
              <a:t>When you bring other people into the decision-making process, you need to approach decisions differently. These approaches vary, depending on a number of different factors, including:</a:t>
            </a:r>
          </a:p>
          <a:p>
            <a:pPr lvl="1"/>
            <a:r>
              <a:rPr lang="en-ZA" dirty="0"/>
              <a:t>The type of decision.</a:t>
            </a:r>
          </a:p>
          <a:p>
            <a:pPr lvl="1"/>
            <a:r>
              <a:rPr lang="en-ZA" dirty="0"/>
              <a:t>The time and resources available.</a:t>
            </a:r>
          </a:p>
          <a:p>
            <a:pPr lvl="1"/>
            <a:r>
              <a:rPr lang="en-ZA" dirty="0"/>
              <a:t>The nature of the task being worked on.</a:t>
            </a:r>
          </a:p>
          <a:p>
            <a:pPr lvl="1"/>
            <a:r>
              <a:rPr lang="en-ZA" dirty="0"/>
              <a:t>The environment the group wants to create.</a:t>
            </a:r>
          </a:p>
          <a:p>
            <a:pPr lvl="1"/>
            <a:r>
              <a:rPr lang="en-ZA" dirty="0"/>
              <a:t>The amount of buy-in needed.</a:t>
            </a:r>
          </a:p>
        </p:txBody>
      </p:sp>
    </p:spTree>
    <p:extLst>
      <p:ext uri="{BB962C8B-B14F-4D97-AF65-F5344CB8AC3E}">
        <p14:creationId xmlns:p14="http://schemas.microsoft.com/office/powerpoint/2010/main" val="10689652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Delegating Tasks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a:xfrm>
            <a:off x="467544" y="1282638"/>
            <a:ext cx="8219256" cy="4810658"/>
          </a:xfrm>
        </p:spPr>
        <p:txBody>
          <a:bodyPr>
            <a:normAutofit fontScale="77500" lnSpcReduction="20000"/>
          </a:bodyPr>
          <a:lstStyle/>
          <a:p>
            <a:r>
              <a:rPr lang="en-US" b="1" dirty="0"/>
              <a:t>Team member must know what role they are expected to play</a:t>
            </a:r>
          </a:p>
          <a:p>
            <a:pPr marL="0" indent="0">
              <a:buNone/>
            </a:pPr>
            <a:endParaRPr lang="en-ZA" b="1" dirty="0"/>
          </a:p>
          <a:p>
            <a:r>
              <a:rPr lang="en-ZA" dirty="0"/>
              <a:t>The process can be broken down into the following steps: </a:t>
            </a:r>
          </a:p>
          <a:p>
            <a:pPr lvl="1"/>
            <a:r>
              <a:rPr lang="en-ZA" dirty="0"/>
              <a:t>The work plan or task must be analysed and broken down into smaller tasks, programmes, or units of work and a decision taken as to who in the section is best suited to carry them out.</a:t>
            </a:r>
          </a:p>
          <a:p>
            <a:pPr lvl="1"/>
            <a:r>
              <a:rPr lang="en-ZA" dirty="0"/>
              <a:t>The delegated tasks must be clearly communicated to members indicating what is expected, how it must be done and where to get help, if necessary.</a:t>
            </a:r>
          </a:p>
          <a:p>
            <a:pPr lvl="1"/>
            <a:r>
              <a:rPr lang="en-ZA" dirty="0"/>
              <a:t>Decision-making authority required to execute the task must be indicated to the member so that team members can react to situations immediately and effectively</a:t>
            </a:r>
          </a:p>
          <a:p>
            <a:pPr lvl="1"/>
            <a:r>
              <a:rPr lang="en-ZA" dirty="0"/>
              <a:t>A regular feedback and reporting schedule must be agreed upon</a:t>
            </a:r>
          </a:p>
          <a:p>
            <a:pPr lvl="1"/>
            <a:r>
              <a:rPr lang="en-ZA" dirty="0"/>
              <a:t>A system to enable the flow of information must be established by the team members</a:t>
            </a:r>
          </a:p>
          <a:p>
            <a:pPr lvl="1"/>
            <a:r>
              <a:rPr lang="en-ZA" dirty="0"/>
              <a:t>The successful completion of delegated tasks must be monitored </a:t>
            </a:r>
          </a:p>
          <a:p>
            <a:pPr lvl="1"/>
            <a:r>
              <a:rPr lang="en-ZA" dirty="0"/>
              <a:t>Successful achievement of the delegated tasks must be given recognition by the team leader and other stakeholders</a:t>
            </a:r>
          </a:p>
        </p:txBody>
      </p:sp>
    </p:spTree>
    <p:extLst>
      <p:ext uri="{BB962C8B-B14F-4D97-AF65-F5344CB8AC3E}">
        <p14:creationId xmlns:p14="http://schemas.microsoft.com/office/powerpoint/2010/main" val="8742705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What to Delegate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fontScale="92500"/>
          </a:bodyPr>
          <a:lstStyle/>
          <a:p>
            <a:r>
              <a:rPr lang="en-ZA" dirty="0"/>
              <a:t>If you try to delegate work that's inappropriate or should be done by you, you'll probably fail – despite your best planning and support recognition by the team leader and other stakeholders</a:t>
            </a:r>
          </a:p>
          <a:p>
            <a:r>
              <a:rPr lang="en-ZA" dirty="0"/>
              <a:t>The following points should be considered:</a:t>
            </a:r>
          </a:p>
          <a:p>
            <a:pPr marL="709612" lvl="1" indent="-342900" algn="just" fontAlgn="base">
              <a:lnSpc>
                <a:spcPct val="150000"/>
              </a:lnSpc>
              <a:spcBef>
                <a:spcPts val="0"/>
              </a:spcBef>
              <a:buClr>
                <a:srgbClr val="7F7F7F"/>
              </a:buClr>
              <a:buSzPts val="1100"/>
              <a:buFont typeface="Symbol" panose="05050102010706020507" pitchFamily="18" charset="2"/>
              <a:buChar char=""/>
            </a:pPr>
            <a:r>
              <a:rPr lang="en-ZA" sz="1800" b="1"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Time</a:t>
            </a:r>
            <a:r>
              <a:rPr lang="en-ZA" sz="18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 - Do you have enough time to delegate? You must be able to give sufficient instruction and support as necessary. </a:t>
            </a:r>
            <a:endParaRPr lang="en-US" sz="18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709612" lvl="1" indent="-342900" algn="just" fontAlgn="base">
              <a:lnSpc>
                <a:spcPct val="150000"/>
              </a:lnSpc>
              <a:spcBef>
                <a:spcPts val="0"/>
              </a:spcBef>
              <a:buClr>
                <a:srgbClr val="7F7F7F"/>
              </a:buClr>
              <a:buSzPts val="1100"/>
              <a:buFont typeface="Symbol" panose="05050102010706020507" pitchFamily="18" charset="2"/>
              <a:buChar char=""/>
            </a:pPr>
            <a:r>
              <a:rPr lang="en-ZA" sz="1800" b="1"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Availability</a:t>
            </a:r>
            <a:r>
              <a:rPr lang="en-ZA" sz="18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 – Is someone (expertise or information) available to do the task? You must have people with the necessary skills and expertise to complete the job successfully. </a:t>
            </a:r>
          </a:p>
          <a:p>
            <a:pPr marL="709612" lvl="1" indent="-342900" algn="just" fontAlgn="base">
              <a:lnSpc>
                <a:spcPct val="150000"/>
              </a:lnSpc>
              <a:spcBef>
                <a:spcPts val="0"/>
              </a:spcBef>
              <a:buClr>
                <a:srgbClr val="7F7F7F"/>
              </a:buClr>
              <a:buSzPts val="11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Criticality</a:t>
            </a:r>
            <a:r>
              <a:rPr lang="en-ZA" sz="1800" dirty="0">
                <a:effectLst/>
                <a:latin typeface="Calibri" panose="020F0502020204030204" pitchFamily="34" charset="0"/>
                <a:ea typeface="Calibri" panose="020F0502020204030204" pitchFamily="34" charset="0"/>
                <a:cs typeface="Times New Roman" panose="02020603050405020304" pitchFamily="18" charset="0"/>
              </a:rPr>
              <a:t> – Is the work critical to the success of the project or the organisation? High profile tasks that have a low tolerance for mistakes are often better done yourself</a:t>
            </a:r>
            <a:endParaRPr lang="en-ZA" dirty="0"/>
          </a:p>
        </p:txBody>
      </p:sp>
    </p:spTree>
    <p:extLst>
      <p:ext uri="{BB962C8B-B14F-4D97-AF65-F5344CB8AC3E}">
        <p14:creationId xmlns:p14="http://schemas.microsoft.com/office/powerpoint/2010/main" val="3138493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Whom to Delegate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a:bodyPr>
          <a:lstStyle/>
          <a:p>
            <a:r>
              <a:rPr lang="en-ZA" dirty="0"/>
              <a:t>Delegating work to a person or team takes thought and consideration. If you delegate to the wrong person, you may spend too much time instructing and supporting the work. If you delegate too much to one person, you risk incomplete results, and an unhappy, over-stressed individual</a:t>
            </a:r>
          </a:p>
          <a:p>
            <a:r>
              <a:rPr lang="en-ZA" dirty="0"/>
              <a:t>Consider:</a:t>
            </a:r>
          </a:p>
          <a:p>
            <a:pPr lvl="1"/>
            <a:r>
              <a:rPr lang="en-ZA" dirty="0" err="1"/>
              <a:t>Organsational</a:t>
            </a:r>
            <a:r>
              <a:rPr lang="en-ZA" dirty="0"/>
              <a:t> Structure</a:t>
            </a:r>
          </a:p>
          <a:p>
            <a:pPr lvl="1"/>
            <a:r>
              <a:rPr lang="en-ZA" dirty="0"/>
              <a:t>Staff buy-in</a:t>
            </a:r>
          </a:p>
          <a:p>
            <a:pPr lvl="1"/>
            <a:r>
              <a:rPr lang="en-ZA" dirty="0"/>
              <a:t>Individual vs teams</a:t>
            </a:r>
          </a:p>
        </p:txBody>
      </p:sp>
    </p:spTree>
    <p:extLst>
      <p:ext uri="{BB962C8B-B14F-4D97-AF65-F5344CB8AC3E}">
        <p14:creationId xmlns:p14="http://schemas.microsoft.com/office/powerpoint/2010/main" val="5773871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How to Delegate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a:bodyPr>
          <a:lstStyle/>
          <a:p>
            <a:r>
              <a:rPr lang="en-ZA" dirty="0"/>
              <a:t>A positive outcome can depend on how you actually hand over the task. You need to keep morale high and ensure that your team happily accepts assignments from you.</a:t>
            </a:r>
          </a:p>
          <a:p>
            <a:r>
              <a:rPr lang="en-ZA" dirty="0"/>
              <a:t>Consider:	</a:t>
            </a:r>
          </a:p>
          <a:p>
            <a:pPr lvl="1"/>
            <a:r>
              <a:rPr lang="en-ZA" sz="1800" b="1" dirty="0">
                <a:effectLst/>
                <a:latin typeface="Calibri" panose="020F0502020204030204" pitchFamily="34" charset="0"/>
                <a:ea typeface="Calibri" panose="020F0502020204030204" pitchFamily="34" charset="0"/>
                <a:cs typeface="Times New Roman" panose="02020603050405020304" pitchFamily="18" charset="0"/>
              </a:rPr>
              <a:t>Clarify your expectations</a:t>
            </a:r>
            <a:r>
              <a:rPr lang="en-ZA" sz="1800" dirty="0">
                <a:effectLst/>
                <a:latin typeface="Calibri" panose="020F0502020204030204" pitchFamily="34" charset="0"/>
                <a:ea typeface="Calibri" panose="020F0502020204030204" pitchFamily="34" charset="0"/>
                <a:cs typeface="Times New Roman" panose="02020603050405020304" pitchFamily="18" charset="0"/>
              </a:rPr>
              <a:t>– Tell the person to whom you are delegating what you need accomplished and why it's important. When he or she knows the desired results, it's much easier to see the "big picture" and work accordingly</a:t>
            </a:r>
          </a:p>
          <a:p>
            <a:pPr lvl="1"/>
            <a:r>
              <a:rPr lang="en-ZA" sz="1800" b="1" dirty="0">
                <a:effectLst/>
                <a:latin typeface="Calibri" panose="020F0502020204030204" pitchFamily="34" charset="0"/>
                <a:ea typeface="Calibri" panose="020F0502020204030204" pitchFamily="34" charset="0"/>
                <a:cs typeface="Times New Roman" panose="02020603050405020304" pitchFamily="18" charset="0"/>
              </a:rPr>
              <a:t>Establish checkpoints</a:t>
            </a:r>
            <a:r>
              <a:rPr lang="en-ZA" sz="1800" dirty="0">
                <a:effectLst/>
                <a:latin typeface="Calibri" panose="020F0502020204030204" pitchFamily="34" charset="0"/>
                <a:ea typeface="Calibri" panose="020F0502020204030204" pitchFamily="34" charset="0"/>
                <a:cs typeface="Times New Roman" panose="02020603050405020304" pitchFamily="18" charset="0"/>
              </a:rPr>
              <a:t> – Plan how you will ensure the work is being completed according to plan by establishing checkpoints at the end of project stages. </a:t>
            </a:r>
            <a:endParaRPr lang="en-ZA" sz="1800" dirty="0">
              <a:ea typeface="Calibri" panose="020F0502020204030204" pitchFamily="34" charset="0"/>
              <a:cs typeface="Times New Roman" panose="02020603050405020304" pitchFamily="18" charset="0"/>
            </a:endParaRPr>
          </a:p>
          <a:p>
            <a:pPr lvl="1"/>
            <a:r>
              <a:rPr lang="en-ZA" sz="1800" b="1" dirty="0">
                <a:effectLst/>
                <a:latin typeface="Calibri" panose="020F0502020204030204" pitchFamily="34" charset="0"/>
                <a:ea typeface="Calibri" panose="020F0502020204030204" pitchFamily="34" charset="0"/>
                <a:cs typeface="Times New Roman" panose="02020603050405020304" pitchFamily="18" charset="0"/>
              </a:rPr>
              <a:t>Focus on the result</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ZA" sz="1800" b="1" dirty="0">
                <a:effectLst/>
                <a:latin typeface="Calibri" panose="020F0502020204030204" pitchFamily="34" charset="0"/>
                <a:ea typeface="Calibri" panose="020F0502020204030204" pitchFamily="34" charset="0"/>
                <a:cs typeface="Times New Roman" panose="02020603050405020304" pitchFamily="18" charset="0"/>
              </a:rPr>
              <a:t>Explain how much support you'll provide</a:t>
            </a:r>
            <a:endParaRPr lang="en-ZA" sz="1800" b="1" dirty="0">
              <a:ea typeface="Calibri" panose="020F0502020204030204" pitchFamily="34" charset="0"/>
              <a:cs typeface="Times New Roman" panose="02020603050405020304" pitchFamily="18" charset="0"/>
            </a:endParaRPr>
          </a:p>
          <a:p>
            <a:pPr lvl="1"/>
            <a:r>
              <a:rPr lang="en-ZA" sz="1800" b="1" dirty="0">
                <a:effectLst/>
                <a:latin typeface="Calibri" panose="020F0502020204030204" pitchFamily="34" charset="0"/>
                <a:ea typeface="Calibri" panose="020F0502020204030204" pitchFamily="34" charset="0"/>
                <a:cs typeface="Times New Roman" panose="02020603050405020304" pitchFamily="18" charset="0"/>
              </a:rPr>
              <a:t>Talk about consequences</a:t>
            </a:r>
            <a:r>
              <a:rPr lang="en-ZA" sz="1800" dirty="0">
                <a:effectLst/>
                <a:latin typeface="Calibri" panose="020F0502020204030204" pitchFamily="34" charset="0"/>
                <a:ea typeface="Calibri" panose="020F0502020204030204" pitchFamily="34" charset="0"/>
                <a:cs typeface="Times New Roman" panose="02020603050405020304" pitchFamily="18" charset="0"/>
              </a:rPr>
              <a:t> – If you allow people to have authority over their work, inform them of the consequences of both successful and unsuccessful results. </a:t>
            </a:r>
            <a:endParaRPr lang="en-ZA" dirty="0"/>
          </a:p>
        </p:txBody>
      </p:sp>
    </p:spTree>
    <p:extLst>
      <p:ext uri="{BB962C8B-B14F-4D97-AF65-F5344CB8AC3E}">
        <p14:creationId xmlns:p14="http://schemas.microsoft.com/office/powerpoint/2010/main" val="53763584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Monitor team progress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a:bodyPr>
          <a:lstStyle/>
          <a:p>
            <a:r>
              <a:rPr lang="en-ZA" dirty="0"/>
              <a:t>Team progress is monitored against the team objectives and the project plan that were developed and agreed upon during the planning process</a:t>
            </a:r>
          </a:p>
        </p:txBody>
      </p:sp>
    </p:spTree>
    <p:extLst>
      <p:ext uri="{BB962C8B-B14F-4D97-AF65-F5344CB8AC3E}">
        <p14:creationId xmlns:p14="http://schemas.microsoft.com/office/powerpoint/2010/main" val="2323613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How to Recognise Non-Performance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fontScale="92500" lnSpcReduction="10000"/>
          </a:bodyPr>
          <a:lstStyle/>
          <a:p>
            <a:r>
              <a:rPr lang="en-ZA" dirty="0"/>
              <a:t>As the project manager are you obtaining accurate time estimates from your team members? </a:t>
            </a:r>
          </a:p>
          <a:p>
            <a:r>
              <a:rPr lang="en-US" dirty="0"/>
              <a:t>More common issues:</a:t>
            </a:r>
          </a:p>
          <a:p>
            <a:r>
              <a:rPr lang="en-US" b="1" dirty="0"/>
              <a:t>A team member is consistently missing deadlines: </a:t>
            </a:r>
            <a:r>
              <a:rPr lang="en-US" dirty="0"/>
              <a:t>This team member is unable to complete their work on time. They assure you they can complete the work in the time allotted; they commit to the delivery date, and then fail to deliver on the due date.</a:t>
            </a:r>
          </a:p>
          <a:p>
            <a:r>
              <a:rPr lang="en-US" b="1" dirty="0"/>
              <a:t>A team member is consistently delivering poor quality: </a:t>
            </a:r>
            <a:r>
              <a:rPr lang="en-US" dirty="0"/>
              <a:t>This team member has been responsible for most of the bugs issued by QA. This team member claims to have fixed a bug and either haven’t fixed it or have fixed it but caused other bugs.</a:t>
            </a:r>
          </a:p>
          <a:p>
            <a:r>
              <a:rPr lang="en-US" b="1" dirty="0"/>
              <a:t>A team member is always asking for help from the team: </a:t>
            </a:r>
            <a:r>
              <a:rPr lang="en-US" dirty="0"/>
              <a:t>This team member will always be seen at their co-worker’s desk getting help with their work.</a:t>
            </a:r>
          </a:p>
          <a:p>
            <a:endParaRPr lang="en-ZA" dirty="0"/>
          </a:p>
        </p:txBody>
      </p:sp>
    </p:spTree>
    <p:extLst>
      <p:ext uri="{BB962C8B-B14F-4D97-AF65-F5344CB8AC3E}">
        <p14:creationId xmlns:p14="http://schemas.microsoft.com/office/powerpoint/2010/main" val="141333009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How to Recognise Non-Performance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a:bodyPr>
          <a:lstStyle/>
          <a:p>
            <a:r>
              <a:rPr lang="en-US" dirty="0"/>
              <a:t>More common issues: (continue)</a:t>
            </a:r>
          </a:p>
          <a:p>
            <a:r>
              <a:rPr lang="en-US" b="1" dirty="0"/>
              <a:t>The team is constantly complaining about a team member who is interfering with their productivity: </a:t>
            </a:r>
            <a:r>
              <a:rPr lang="en-US" dirty="0"/>
              <a:t>The team member they are complaining of is negatively impacting performance of the team because they are always asking for help.</a:t>
            </a:r>
          </a:p>
          <a:p>
            <a:r>
              <a:rPr lang="en-US" b="1" dirty="0"/>
              <a:t>Conflicts on the team</a:t>
            </a:r>
            <a:r>
              <a:rPr lang="en-US" dirty="0"/>
              <a:t>: The team member always seems to be involved in some sort of conflict with someone else on the team.</a:t>
            </a:r>
          </a:p>
          <a:p>
            <a:r>
              <a:rPr lang="en-US" b="1" dirty="0"/>
              <a:t>Excessive absenteeism</a:t>
            </a:r>
            <a:r>
              <a:rPr lang="en-US" dirty="0"/>
              <a:t>: This team member will be absent for 2 or more days per month. Mondays and Fridays are popular days to call in sick or play hooky as they extend the weekend.</a:t>
            </a:r>
          </a:p>
          <a:p>
            <a:endParaRPr lang="en-ZA" dirty="0"/>
          </a:p>
        </p:txBody>
      </p:sp>
    </p:spTree>
    <p:extLst>
      <p:ext uri="{BB962C8B-B14F-4D97-AF65-F5344CB8AC3E}">
        <p14:creationId xmlns:p14="http://schemas.microsoft.com/office/powerpoint/2010/main" val="410485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2597231"/>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5405-2CEE-4D37-A4AF-4ACC4EF682D3}"/>
              </a:ext>
            </a:extLst>
          </p:cNvPr>
          <p:cNvSpPr>
            <a:spLocks noGrp="1"/>
          </p:cNvSpPr>
          <p:nvPr>
            <p:ph type="title"/>
          </p:nvPr>
        </p:nvSpPr>
        <p:spPr/>
        <p:txBody>
          <a:bodyPr/>
          <a:lstStyle/>
          <a:p>
            <a:r>
              <a:rPr lang="en-US" dirty="0"/>
              <a:t>PROJECT MANAGEMENT 101</a:t>
            </a:r>
          </a:p>
        </p:txBody>
      </p:sp>
      <p:sp>
        <p:nvSpPr>
          <p:cNvPr id="3" name="Slide Number Placeholder 2">
            <a:extLst>
              <a:ext uri="{FF2B5EF4-FFF2-40B4-BE49-F238E27FC236}">
                <a16:creationId xmlns:a16="http://schemas.microsoft.com/office/drawing/2014/main" id="{7CE1A0D1-8567-418C-B746-35983D6F3A4B}"/>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288E6E8D-A36E-45F5-8F24-9239DB54036F}"/>
              </a:ext>
            </a:extLst>
          </p:cNvPr>
          <p:cNvSpPr>
            <a:spLocks noGrp="1"/>
          </p:cNvSpPr>
          <p:nvPr>
            <p:ph sz="quarter" idx="1"/>
          </p:nvPr>
        </p:nvSpPr>
        <p:spPr>
          <a:xfrm>
            <a:off x="462372" y="3172407"/>
            <a:ext cx="8219256" cy="718457"/>
          </a:xfrm>
        </p:spPr>
        <p:txBody>
          <a:bodyPr/>
          <a:lstStyle/>
          <a:p>
            <a:r>
              <a:rPr lang="en-US" dirty="0">
                <a:hlinkClick r:id="rId2"/>
              </a:rPr>
              <a:t>https://www.youtube.com/watch?v=RT66tw1cKCA</a:t>
            </a:r>
            <a:endParaRPr lang="en-US" dirty="0"/>
          </a:p>
          <a:p>
            <a:endParaRPr lang="en-US" dirty="0"/>
          </a:p>
        </p:txBody>
      </p:sp>
    </p:spTree>
    <p:extLst>
      <p:ext uri="{BB962C8B-B14F-4D97-AF65-F5344CB8AC3E}">
        <p14:creationId xmlns:p14="http://schemas.microsoft.com/office/powerpoint/2010/main" val="24708589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a16="http://schemas.microsoft.com/office/drawing/2014/main" id="{4B9F11D4-CA76-409E-B540-14805F19B12C}"/>
              </a:ext>
            </a:extLst>
          </p:cNvPr>
          <p:cNvSpPr>
            <a:spLocks noGrp="1"/>
          </p:cNvSpPr>
          <p:nvPr>
            <p:ph sz="quarter" idx="1"/>
          </p:nvPr>
        </p:nvSpPr>
        <p:spPr/>
        <p:txBody>
          <a:bodyPr/>
          <a:lstStyle/>
          <a:p>
            <a:endParaRPr lang="en-US"/>
          </a:p>
        </p:txBody>
      </p:sp>
      <p:pic>
        <p:nvPicPr>
          <p:cNvPr id="14338" name="Picture 2" descr="EOD - End of the Day Acronym, Business Concept Text Stock Illustration -  Illustration of hand, underlying: 199057042">
            <a:extLst>
              <a:ext uri="{FF2B5EF4-FFF2-40B4-BE49-F238E27FC236}">
                <a16:creationId xmlns:a16="http://schemas.microsoft.com/office/drawing/2014/main" id="{D53176C5-2307-415A-BA55-26A56089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66" y="1413296"/>
            <a:ext cx="7203003" cy="456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239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4</a:t>
            </a:r>
          </a:p>
        </p:txBody>
      </p:sp>
      <p:sp>
        <p:nvSpPr>
          <p:cNvPr id="3" name="Text Placeholder 2"/>
          <p:cNvSpPr>
            <a:spLocks noGrp="1"/>
          </p:cNvSpPr>
          <p:nvPr>
            <p:ph type="body" idx="1"/>
          </p:nvPr>
        </p:nvSpPr>
        <p:spPr/>
        <p:txBody>
          <a:bodyPr>
            <a:normAutofit/>
          </a:bodyPr>
          <a:lstStyle/>
          <a:p>
            <a:r>
              <a:rPr lang="en-ZA" dirty="0"/>
              <a:t>REPORT ON PROGRESS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162</a:t>
            </a:fld>
            <a:endParaRPr lang="en-ZA"/>
          </a:p>
        </p:txBody>
      </p:sp>
    </p:spTree>
    <p:extLst>
      <p:ext uri="{BB962C8B-B14F-4D97-AF65-F5344CB8AC3E}">
        <p14:creationId xmlns:p14="http://schemas.microsoft.com/office/powerpoint/2010/main" val="240952959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Report on Progress</a:t>
            </a:r>
          </a:p>
          <a:p>
            <a:r>
              <a:rPr lang="en-US" dirty="0"/>
              <a:t>SO3  - Report progress for a small project. . </a:t>
            </a:r>
          </a:p>
        </p:txBody>
      </p:sp>
      <p:graphicFrame>
        <p:nvGraphicFramePr>
          <p:cNvPr id="6" name="Table 5">
            <a:extLst>
              <a:ext uri="{FF2B5EF4-FFF2-40B4-BE49-F238E27FC236}">
                <a16:creationId xmlns:a16="http://schemas.microsoft.com/office/drawing/2014/main" id="{568004D2-3FAD-4A70-A95F-45CC04726088}"/>
              </a:ext>
            </a:extLst>
          </p:cNvPr>
          <p:cNvGraphicFramePr>
            <a:graphicFrameLocks noGrp="1"/>
          </p:cNvGraphicFramePr>
          <p:nvPr>
            <p:extLst>
              <p:ext uri="{D42A27DB-BD31-4B8C-83A1-F6EECF244321}">
                <p14:modId xmlns:p14="http://schemas.microsoft.com/office/powerpoint/2010/main" val="1233841194"/>
              </p:ext>
            </p:extLst>
          </p:nvPr>
        </p:nvGraphicFramePr>
        <p:xfrm>
          <a:off x="468313" y="2638494"/>
          <a:ext cx="8218487" cy="3025187"/>
        </p:xfrm>
        <a:graphic>
          <a:graphicData uri="http://schemas.openxmlformats.org/drawingml/2006/table">
            <a:tbl>
              <a:tblPr firstRow="1" firstCol="1" lastRow="1" lastCol="1" bandRow="1" bandCol="1">
                <a:tableStyleId>{5C22544A-7EE6-4342-B048-85BDC9FD1C3A}</a:tableStyleId>
              </a:tblPr>
              <a:tblGrid>
                <a:gridCol w="8218487">
                  <a:extLst>
                    <a:ext uri="{9D8B030D-6E8A-4147-A177-3AD203B41FA5}">
                      <a16:colId xmlns:a16="http://schemas.microsoft.com/office/drawing/2014/main" val="4140396227"/>
                    </a:ext>
                  </a:extLst>
                </a:gridCol>
              </a:tblGrid>
              <a:tr h="3025187">
                <a:tc>
                  <a:txBody>
                    <a:bodyPr/>
                    <a:lstStyle/>
                    <a:p>
                      <a:pPr marL="342900" marR="0" lvl="0" indent="-342900" algn="l">
                        <a:lnSpc>
                          <a:spcPct val="115000"/>
                        </a:lnSpc>
                        <a:spcBef>
                          <a:spcPts val="0"/>
                        </a:spcBef>
                        <a:spcAft>
                          <a:spcPts val="0"/>
                        </a:spcAft>
                        <a:buFont typeface="+mj-lt"/>
                        <a:buAutoNum type="arabicPeriod"/>
                      </a:pPr>
                      <a:r>
                        <a:rPr lang="en-GB" sz="2000" dirty="0">
                          <a:effectLst/>
                        </a:rPr>
                        <a:t>A variety of reporting lines are recognised and explained with examples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Report priorities and requirements are agreed and documented in agreed format.</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 Progress is documented and reported in accordance with established procedures.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Reports are produced according to client specifications. </a:t>
                      </a:r>
                      <a:endParaRPr lang="en-US" sz="2000" dirty="0">
                        <a:effectLst/>
                      </a:endParaRPr>
                    </a:p>
                    <a:p>
                      <a:pPr marL="342900" marR="0" lvl="0" indent="-342900" algn="just">
                        <a:lnSpc>
                          <a:spcPct val="150000"/>
                        </a:lnSpc>
                        <a:spcBef>
                          <a:spcPts val="0"/>
                        </a:spcBef>
                        <a:spcAft>
                          <a:spcPts val="0"/>
                        </a:spcAft>
                        <a:buFont typeface="+mj-lt"/>
                        <a:buAutoNum type="arabicPeriod"/>
                      </a:pPr>
                      <a:r>
                        <a:rPr lang="en-GB" sz="2000" dirty="0">
                          <a:effectLst/>
                        </a:rPr>
                        <a:t>Progress reports are produced within agreed time frame and format.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6195" marB="36195" anchor="ctr"/>
                </a:tc>
                <a:extLst>
                  <a:ext uri="{0D108BD9-81ED-4DB2-BD59-A6C34878D82A}">
                    <a16:rowId xmlns:a16="http://schemas.microsoft.com/office/drawing/2014/main" val="1045568333"/>
                  </a:ext>
                </a:extLst>
              </a:tr>
            </a:tbl>
          </a:graphicData>
        </a:graphic>
      </p:graphicFrame>
    </p:spTree>
    <p:extLst>
      <p:ext uri="{BB962C8B-B14F-4D97-AF65-F5344CB8AC3E}">
        <p14:creationId xmlns:p14="http://schemas.microsoft.com/office/powerpoint/2010/main" val="46044140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Report on Progress</a:t>
            </a:r>
          </a:p>
          <a:p>
            <a:r>
              <a:rPr lang="en-US" dirty="0"/>
              <a:t>SO3  - Report progress on a developmental project</a:t>
            </a:r>
          </a:p>
        </p:txBody>
      </p:sp>
      <p:sp>
        <p:nvSpPr>
          <p:cNvPr id="7" name="TextBox 6">
            <a:extLst>
              <a:ext uri="{FF2B5EF4-FFF2-40B4-BE49-F238E27FC236}">
                <a16:creationId xmlns:a16="http://schemas.microsoft.com/office/drawing/2014/main" id="{70DBDF12-61E3-4713-ADDD-6BD72AF4CCE6}"/>
              </a:ext>
            </a:extLst>
          </p:cNvPr>
          <p:cNvSpPr txBox="1"/>
          <p:nvPr/>
        </p:nvSpPr>
        <p:spPr>
          <a:xfrm>
            <a:off x="704462" y="2820684"/>
            <a:ext cx="7735076" cy="2169825"/>
          </a:xfrm>
          <a:prstGeom prst="rect">
            <a:avLst/>
          </a:prstGeom>
          <a:noFill/>
        </p:spPr>
        <p:txBody>
          <a:bodyPr wrap="square">
            <a:spAutoFit/>
          </a:bodyPr>
          <a:lstStyle/>
          <a:p>
            <a:pPr marL="342900" marR="0" lvl="0" indent="-342900" algn="l">
              <a:lnSpc>
                <a:spcPct val="115000"/>
              </a:lnSpc>
              <a:spcBef>
                <a:spcPts val="0"/>
              </a:spcBef>
              <a:spcAft>
                <a:spcPts val="0"/>
              </a:spcAft>
              <a:buFont typeface="+mj-lt"/>
              <a:buAutoNum type="arabicPeriod"/>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variety of reporting lines are recognised and explained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15000"/>
              </a:lnSpc>
              <a:spcBef>
                <a:spcPts val="0"/>
              </a:spcBef>
              <a:spcAft>
                <a:spcPts val="0"/>
              </a:spcAft>
              <a:buFont typeface="+mj-lt"/>
              <a:buAutoNum type="arabicPeriod"/>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 priorities and requirements are described and documented.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15000"/>
              </a:lnSpc>
              <a:spcBef>
                <a:spcPts val="0"/>
              </a:spcBef>
              <a:spcAft>
                <a:spcPts val="0"/>
              </a:spcAft>
              <a:buFont typeface="+mj-lt"/>
              <a:buAutoNum type="arabicPeriod"/>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Progress is documented and reported in accordance with established procedures.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15000"/>
              </a:lnSpc>
              <a:spcBef>
                <a:spcPts val="0"/>
              </a:spcBef>
              <a:spcAft>
                <a:spcPts val="0"/>
              </a:spcAft>
              <a:buFont typeface="+mj-lt"/>
              <a:buAutoNum type="arabicPeriod"/>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Reports are produced according to donor specifications.</a:t>
            </a:r>
          </a:p>
          <a:p>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en-ZA" sz="2000" dirty="0">
                <a:solidFill>
                  <a:srgbClr val="000000"/>
                </a:solidFill>
                <a:effectLst/>
                <a:latin typeface="Calibri" panose="020F0502020204030204" pitchFamily="34" charset="0"/>
                <a:ea typeface="Calibri" panose="020F0502020204030204" pitchFamily="34" charset="0"/>
              </a:rPr>
              <a:t>Progress report is produced within agreed time frame and format.</a:t>
            </a:r>
            <a:endParaRPr lang="en-US" sz="2000" dirty="0"/>
          </a:p>
        </p:txBody>
      </p:sp>
    </p:spTree>
    <p:extLst>
      <p:ext uri="{BB962C8B-B14F-4D97-AF65-F5344CB8AC3E}">
        <p14:creationId xmlns:p14="http://schemas.microsoft.com/office/powerpoint/2010/main" val="13261565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Reporting Progress on a Project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DA49F34-563F-438A-B9EA-331215EF165A}"/>
              </a:ext>
            </a:extLst>
          </p:cNvPr>
          <p:cNvSpPr>
            <a:spLocks noGrp="1"/>
          </p:cNvSpPr>
          <p:nvPr>
            <p:ph sz="quarter" idx="1"/>
          </p:nvPr>
        </p:nvSpPr>
        <p:spPr/>
        <p:txBody>
          <a:bodyPr>
            <a:normAutofit/>
          </a:bodyPr>
          <a:lstStyle/>
          <a:p>
            <a:r>
              <a:rPr lang="en-ZA" dirty="0"/>
              <a:t>The Importance of Progress Reporting</a:t>
            </a:r>
          </a:p>
          <a:p>
            <a:r>
              <a:rPr lang="en-ZA" dirty="0"/>
              <a:t>Progress reporting is a very important activity of project management. The project manager issues regular progress reports against budget, schedule and scope. </a:t>
            </a:r>
          </a:p>
          <a:p>
            <a:r>
              <a:rPr lang="en-ZA" dirty="0"/>
              <a:t>The following people must be included on the circulation list:</a:t>
            </a:r>
          </a:p>
          <a:p>
            <a:pPr lvl="1"/>
            <a:r>
              <a:rPr lang="en-ZA" dirty="0"/>
              <a:t>Project Sponsor</a:t>
            </a:r>
          </a:p>
          <a:p>
            <a:pPr lvl="1"/>
            <a:r>
              <a:rPr lang="en-ZA" dirty="0"/>
              <a:t>Budget Holder</a:t>
            </a:r>
          </a:p>
          <a:p>
            <a:pPr lvl="1"/>
            <a:r>
              <a:rPr lang="en-ZA" dirty="0"/>
              <a:t>Senior Users</a:t>
            </a:r>
          </a:p>
          <a:p>
            <a:pPr lvl="1"/>
            <a:r>
              <a:rPr lang="en-ZA" dirty="0"/>
              <a:t>Team Members</a:t>
            </a:r>
          </a:p>
          <a:p>
            <a:endParaRPr lang="en-ZA" dirty="0"/>
          </a:p>
        </p:txBody>
      </p:sp>
      <p:pic>
        <p:nvPicPr>
          <p:cNvPr id="8" name="Picture 7">
            <a:extLst>
              <a:ext uri="{FF2B5EF4-FFF2-40B4-BE49-F238E27FC236}">
                <a16:creationId xmlns:a16="http://schemas.microsoft.com/office/drawing/2014/main" id="{7FAD61F6-A6D7-470F-8370-0025363D18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9567" y="3824619"/>
            <a:ext cx="4201659" cy="2520995"/>
          </a:xfrm>
          <a:prstGeom prst="rect">
            <a:avLst/>
          </a:prstGeom>
          <a:noFill/>
          <a:ln>
            <a:noFill/>
          </a:ln>
        </p:spPr>
      </p:pic>
    </p:spTree>
    <p:extLst>
      <p:ext uri="{BB962C8B-B14F-4D97-AF65-F5344CB8AC3E}">
        <p14:creationId xmlns:p14="http://schemas.microsoft.com/office/powerpoint/2010/main" val="15841510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Reporting lines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A68EC06C-7B6B-4D72-81CC-D99F4B49767C}"/>
              </a:ext>
            </a:extLst>
          </p:cNvPr>
          <p:cNvPicPr>
            <a:picLocks noGrp="1" noChangeAspect="1"/>
          </p:cNvPicPr>
          <p:nvPr>
            <p:ph sz="quarter" idx="1"/>
          </p:nvPr>
        </p:nvPicPr>
        <p:blipFill>
          <a:blip r:embed="rId2"/>
          <a:stretch>
            <a:fillRect/>
          </a:stretch>
        </p:blipFill>
        <p:spPr>
          <a:xfrm>
            <a:off x="603504" y="1143435"/>
            <a:ext cx="7626096" cy="5218830"/>
          </a:xfrm>
          <a:prstGeom prst="rect">
            <a:avLst/>
          </a:prstGeom>
        </p:spPr>
      </p:pic>
    </p:spTree>
    <p:extLst>
      <p:ext uri="{BB962C8B-B14F-4D97-AF65-F5344CB8AC3E}">
        <p14:creationId xmlns:p14="http://schemas.microsoft.com/office/powerpoint/2010/main" val="3002799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Progress Report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FED2227-A430-4680-8625-ECA37B493974}"/>
              </a:ext>
            </a:extLst>
          </p:cNvPr>
          <p:cNvSpPr>
            <a:spLocks noGrp="1"/>
          </p:cNvSpPr>
          <p:nvPr>
            <p:ph sz="quarter" idx="1"/>
          </p:nvPr>
        </p:nvSpPr>
        <p:spPr/>
        <p:txBody>
          <a:bodyPr/>
          <a:lstStyle/>
          <a:p>
            <a:r>
              <a:rPr lang="en-ZA" dirty="0"/>
              <a:t>A progress report may seem like something minor but it can go a long way in communicating the details of a project to both your supervisor and other staff members. </a:t>
            </a:r>
          </a:p>
          <a:p>
            <a:r>
              <a:rPr lang="en-ZA" dirty="0"/>
              <a:t>Providing this information can help with staffing, budgetary needs, support and guidance throughout the project. </a:t>
            </a:r>
          </a:p>
        </p:txBody>
      </p:sp>
    </p:spTree>
    <p:extLst>
      <p:ext uri="{BB962C8B-B14F-4D97-AF65-F5344CB8AC3E}">
        <p14:creationId xmlns:p14="http://schemas.microsoft.com/office/powerpoint/2010/main" val="29494181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Progress Report - Format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FED2227-A430-4680-8625-ECA37B493974}"/>
              </a:ext>
            </a:extLst>
          </p:cNvPr>
          <p:cNvSpPr>
            <a:spLocks noGrp="1"/>
          </p:cNvSpPr>
          <p:nvPr>
            <p:ph sz="quarter" idx="1"/>
          </p:nvPr>
        </p:nvSpPr>
        <p:spPr/>
        <p:txBody>
          <a:bodyPr>
            <a:normAutofit fontScale="85000" lnSpcReduction="10000"/>
          </a:bodyPr>
          <a:lstStyle/>
          <a:p>
            <a:r>
              <a:rPr lang="en-US" dirty="0"/>
              <a:t>Research the aspects of your business that you need to cover in your progress report.</a:t>
            </a:r>
            <a:endParaRPr lang="en-ZA" dirty="0"/>
          </a:p>
          <a:p>
            <a:r>
              <a:rPr lang="en-US" dirty="0"/>
              <a:t>Collect reports from subordinates, peers, contractors and sub-contractors as needed.</a:t>
            </a:r>
            <a:r>
              <a:rPr lang="en-ZA" dirty="0"/>
              <a:t> </a:t>
            </a:r>
          </a:p>
          <a:p>
            <a:r>
              <a:rPr lang="en-US" dirty="0"/>
              <a:t>Compose your statement of purpose or opening statement.</a:t>
            </a:r>
          </a:p>
          <a:p>
            <a:pPr lvl="1"/>
            <a:r>
              <a:rPr lang="en-US" dirty="0"/>
              <a:t>This should include a brief description of the project. </a:t>
            </a:r>
          </a:p>
          <a:p>
            <a:pPr lvl="1"/>
            <a:r>
              <a:rPr lang="en-US" dirty="0"/>
              <a:t>In this opening statement, explain why you are giving a progress report at this time.</a:t>
            </a:r>
          </a:p>
          <a:p>
            <a:r>
              <a:rPr lang="en-US" dirty="0"/>
              <a:t>Explain what work has already been completed in the body of the report. </a:t>
            </a:r>
          </a:p>
          <a:p>
            <a:r>
              <a:rPr lang="en-US" dirty="0"/>
              <a:t>Consider any problems you've run into while working on this project.</a:t>
            </a:r>
          </a:p>
          <a:p>
            <a:r>
              <a:rPr lang="en-US" dirty="0"/>
              <a:t>Write about what activities are still underway. </a:t>
            </a:r>
          </a:p>
          <a:p>
            <a:r>
              <a:rPr lang="en-US" dirty="0"/>
              <a:t>Create a spread sheet detailing which parts of the project are done and still in-progress</a:t>
            </a:r>
          </a:p>
          <a:p>
            <a:r>
              <a:rPr lang="en-US" dirty="0" err="1"/>
              <a:t>Summarise</a:t>
            </a:r>
            <a:r>
              <a:rPr lang="en-US" dirty="0"/>
              <a:t> your status report. </a:t>
            </a:r>
            <a:endParaRPr lang="en-ZA" dirty="0"/>
          </a:p>
        </p:txBody>
      </p:sp>
    </p:spTree>
    <p:extLst>
      <p:ext uri="{BB962C8B-B14F-4D97-AF65-F5344CB8AC3E}">
        <p14:creationId xmlns:p14="http://schemas.microsoft.com/office/powerpoint/2010/main" val="3602317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Progress Report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FED2227-A430-4680-8625-ECA37B493974}"/>
              </a:ext>
            </a:extLst>
          </p:cNvPr>
          <p:cNvSpPr>
            <a:spLocks noGrp="1"/>
          </p:cNvSpPr>
          <p:nvPr>
            <p:ph sz="quarter" idx="1"/>
          </p:nvPr>
        </p:nvSpPr>
        <p:spPr/>
        <p:txBody>
          <a:bodyPr/>
          <a:lstStyle/>
          <a:p>
            <a:r>
              <a:rPr lang="en-US" dirty="0"/>
              <a:t>Keeping people updated ensures that they stay involved and committed. Regular communication is essential to the well-being of any project. </a:t>
            </a:r>
          </a:p>
          <a:p>
            <a:r>
              <a:rPr lang="en-US" dirty="0"/>
              <a:t>Communication usually fails on the following:</a:t>
            </a:r>
          </a:p>
          <a:p>
            <a:pPr marL="0" indent="0">
              <a:buNone/>
            </a:pPr>
            <a:r>
              <a:rPr lang="en-US" dirty="0"/>
              <a:t>	•	Ineffective communication channels</a:t>
            </a:r>
          </a:p>
          <a:p>
            <a:pPr marL="0" indent="0">
              <a:buNone/>
            </a:pPr>
            <a:r>
              <a:rPr lang="en-US" dirty="0"/>
              <a:t>	•	Communication that is not honest </a:t>
            </a:r>
          </a:p>
          <a:p>
            <a:pPr marL="0" indent="0">
              <a:buNone/>
            </a:pPr>
            <a:r>
              <a:rPr lang="en-US" dirty="0"/>
              <a:t>	•	Unwillingness to communicate bad news</a:t>
            </a:r>
          </a:p>
          <a:p>
            <a:pPr marL="0" indent="0">
              <a:buNone/>
            </a:pPr>
            <a:r>
              <a:rPr lang="en-US" dirty="0"/>
              <a:t>	•	Not asking for help when it's needed</a:t>
            </a:r>
          </a:p>
        </p:txBody>
      </p:sp>
    </p:spTree>
    <p:extLst>
      <p:ext uri="{BB962C8B-B14F-4D97-AF65-F5344CB8AC3E}">
        <p14:creationId xmlns:p14="http://schemas.microsoft.com/office/powerpoint/2010/main" val="323404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Measuring and Monitoring Success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FED2227-A430-4680-8625-ECA37B493974}"/>
              </a:ext>
            </a:extLst>
          </p:cNvPr>
          <p:cNvSpPr>
            <a:spLocks noGrp="1"/>
          </p:cNvSpPr>
          <p:nvPr>
            <p:ph sz="quarter" idx="1"/>
          </p:nvPr>
        </p:nvSpPr>
        <p:spPr/>
        <p:txBody>
          <a:bodyPr>
            <a:normAutofit fontScale="85000" lnSpcReduction="20000"/>
          </a:bodyPr>
          <a:lstStyle/>
          <a:p>
            <a:r>
              <a:rPr lang="en-US" dirty="0"/>
              <a:t>Effective communication is key to successful projects – sharing the right messages with the right people at the right time.</a:t>
            </a:r>
          </a:p>
          <a:p>
            <a:r>
              <a:rPr lang="en-US" dirty="0"/>
              <a:t>A status report is an excellent communication tool for every project manager and is one of many valuable project management forms. It provides a way to update your team and your managers on the progress of a project. </a:t>
            </a:r>
          </a:p>
          <a:p>
            <a:endParaRPr lang="en-ZA" dirty="0"/>
          </a:p>
          <a:p>
            <a:r>
              <a:rPr lang="en-ZA" dirty="0"/>
              <a:t>An Effective Status Report </a:t>
            </a:r>
          </a:p>
          <a:p>
            <a:pPr lvl="1"/>
            <a:r>
              <a:rPr lang="en-US" dirty="0"/>
              <a:t>Is written in clear simple language </a:t>
            </a:r>
          </a:p>
          <a:p>
            <a:pPr lvl="1"/>
            <a:r>
              <a:rPr lang="en-US" dirty="0"/>
              <a:t>Informs the reader what the project is </a:t>
            </a:r>
          </a:p>
          <a:p>
            <a:pPr lvl="1"/>
            <a:r>
              <a:rPr lang="en-US" dirty="0"/>
              <a:t>Communicates on the progress of the team, what has already been accomplished and what still needs to be done </a:t>
            </a:r>
          </a:p>
          <a:p>
            <a:pPr lvl="1"/>
            <a:endParaRPr lang="en-ZA" dirty="0"/>
          </a:p>
          <a:p>
            <a:r>
              <a:rPr lang="en-ZA" dirty="0"/>
              <a:t>Reward Your Team</a:t>
            </a:r>
          </a:p>
          <a:p>
            <a:r>
              <a:rPr lang="en-ZA" dirty="0"/>
              <a:t>Positive</a:t>
            </a:r>
          </a:p>
        </p:txBody>
      </p:sp>
    </p:spTree>
    <p:extLst>
      <p:ext uri="{BB962C8B-B14F-4D97-AF65-F5344CB8AC3E}">
        <p14:creationId xmlns:p14="http://schemas.microsoft.com/office/powerpoint/2010/main" val="50506376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171</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227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5</a:t>
            </a:r>
          </a:p>
        </p:txBody>
      </p:sp>
      <p:sp>
        <p:nvSpPr>
          <p:cNvPr id="3" name="Text Placeholder 2"/>
          <p:cNvSpPr>
            <a:spLocks noGrp="1"/>
          </p:cNvSpPr>
          <p:nvPr>
            <p:ph type="body" idx="1"/>
          </p:nvPr>
        </p:nvSpPr>
        <p:spPr/>
        <p:txBody>
          <a:bodyPr>
            <a:normAutofit/>
          </a:bodyPr>
          <a:lstStyle/>
          <a:p>
            <a:r>
              <a:rPr lang="en-ZA" dirty="0"/>
              <a:t>IDENTIFY AND RECTIFY PROBLEMS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172</a:t>
            </a:fld>
            <a:endParaRPr lang="en-ZA"/>
          </a:p>
        </p:txBody>
      </p:sp>
    </p:spTree>
    <p:extLst>
      <p:ext uri="{BB962C8B-B14F-4D97-AF65-F5344CB8AC3E}">
        <p14:creationId xmlns:p14="http://schemas.microsoft.com/office/powerpoint/2010/main" val="173913856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Identify and rectify problems</a:t>
            </a:r>
          </a:p>
          <a:p>
            <a:r>
              <a:rPr lang="en-US" dirty="0"/>
              <a:t>SO4  - Identify and rectify problems occurring in a project. </a:t>
            </a:r>
          </a:p>
        </p:txBody>
      </p:sp>
      <p:graphicFrame>
        <p:nvGraphicFramePr>
          <p:cNvPr id="4" name="Table 3">
            <a:extLst>
              <a:ext uri="{FF2B5EF4-FFF2-40B4-BE49-F238E27FC236}">
                <a16:creationId xmlns:a16="http://schemas.microsoft.com/office/drawing/2014/main" id="{53FB48D9-DB27-44F5-BFF3-196A1076DA8E}"/>
              </a:ext>
            </a:extLst>
          </p:cNvPr>
          <p:cNvGraphicFramePr>
            <a:graphicFrameLocks noGrp="1"/>
          </p:cNvGraphicFramePr>
          <p:nvPr>
            <p:extLst>
              <p:ext uri="{D42A27DB-BD31-4B8C-83A1-F6EECF244321}">
                <p14:modId xmlns:p14="http://schemas.microsoft.com/office/powerpoint/2010/main" val="658467520"/>
              </p:ext>
            </p:extLst>
          </p:nvPr>
        </p:nvGraphicFramePr>
        <p:xfrm>
          <a:off x="467545" y="2715208"/>
          <a:ext cx="8219256" cy="3371262"/>
        </p:xfrm>
        <a:graphic>
          <a:graphicData uri="http://schemas.openxmlformats.org/drawingml/2006/table">
            <a:tbl>
              <a:tblPr firstRow="1" firstCol="1" lastRow="1" lastCol="1" bandRow="1" bandCol="1">
                <a:tableStyleId>{5C22544A-7EE6-4342-B048-85BDC9FD1C3A}</a:tableStyleId>
              </a:tblPr>
              <a:tblGrid>
                <a:gridCol w="8219256">
                  <a:extLst>
                    <a:ext uri="{9D8B030D-6E8A-4147-A177-3AD203B41FA5}">
                      <a16:colId xmlns:a16="http://schemas.microsoft.com/office/drawing/2014/main" val="2730058899"/>
                    </a:ext>
                  </a:extLst>
                </a:gridCol>
              </a:tblGrid>
              <a:tr h="3371262">
                <a:tc>
                  <a:txBody>
                    <a:bodyPr/>
                    <a:lstStyle/>
                    <a:p>
                      <a:pPr marL="342900" marR="0" lvl="0" indent="-342900" algn="l">
                        <a:lnSpc>
                          <a:spcPct val="115000"/>
                        </a:lnSpc>
                        <a:spcBef>
                          <a:spcPts val="0"/>
                        </a:spcBef>
                        <a:spcAft>
                          <a:spcPts val="0"/>
                        </a:spcAft>
                        <a:buFont typeface="+mj-lt"/>
                        <a:buAutoNum type="arabicPeriod"/>
                      </a:pPr>
                      <a:r>
                        <a:rPr lang="en-GB" sz="2000" dirty="0">
                          <a:effectLst/>
                        </a:rPr>
                        <a:t>Potential problems are identified, recorded and notified in terms that allow timely resolution.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Symptoms of problems are identified, and root causes determined using recognised techniques.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Appropriate problem-solving methods and techniques are identified, selected and applied to solve the problem.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Unresolved problems are reported to higher authority. </a:t>
                      </a:r>
                      <a:endParaRPr lang="en-US" sz="2000" dirty="0">
                        <a:effectLst/>
                      </a:endParaRPr>
                    </a:p>
                    <a:p>
                      <a:pPr marL="342900" marR="0" lvl="0" indent="-342900" algn="just">
                        <a:lnSpc>
                          <a:spcPct val="150000"/>
                        </a:lnSpc>
                        <a:spcBef>
                          <a:spcPts val="0"/>
                        </a:spcBef>
                        <a:spcAft>
                          <a:spcPts val="0"/>
                        </a:spcAft>
                        <a:buFont typeface="+mj-lt"/>
                        <a:buAutoNum type="arabicPeriod"/>
                      </a:pPr>
                      <a:r>
                        <a:rPr lang="en-GB" sz="2000" dirty="0">
                          <a:effectLst/>
                        </a:rPr>
                        <a:t>Problems are rectified within agreed time frames.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6195" marB="36195" anchor="ctr"/>
                </a:tc>
                <a:extLst>
                  <a:ext uri="{0D108BD9-81ED-4DB2-BD59-A6C34878D82A}">
                    <a16:rowId xmlns:a16="http://schemas.microsoft.com/office/drawing/2014/main" val="2767315255"/>
                  </a:ext>
                </a:extLst>
              </a:tr>
            </a:tbl>
          </a:graphicData>
        </a:graphic>
      </p:graphicFrame>
    </p:spTree>
    <p:extLst>
      <p:ext uri="{BB962C8B-B14F-4D97-AF65-F5344CB8AC3E}">
        <p14:creationId xmlns:p14="http://schemas.microsoft.com/office/powerpoint/2010/main" val="19332975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Identify and rectify problems</a:t>
            </a:r>
          </a:p>
          <a:p>
            <a:r>
              <a:rPr lang="en-US" dirty="0"/>
              <a:t>SO4  - Identify and rectify problems occurring in a development project.</a:t>
            </a:r>
          </a:p>
        </p:txBody>
      </p:sp>
      <p:graphicFrame>
        <p:nvGraphicFramePr>
          <p:cNvPr id="7" name="Table 6">
            <a:extLst>
              <a:ext uri="{FF2B5EF4-FFF2-40B4-BE49-F238E27FC236}">
                <a16:creationId xmlns:a16="http://schemas.microsoft.com/office/drawing/2014/main" id="{F628C637-7340-4FF1-BCB1-3EF0FC1612E4}"/>
              </a:ext>
            </a:extLst>
          </p:cNvPr>
          <p:cNvGraphicFramePr>
            <a:graphicFrameLocks noGrp="1"/>
          </p:cNvGraphicFramePr>
          <p:nvPr>
            <p:extLst>
              <p:ext uri="{D42A27DB-BD31-4B8C-83A1-F6EECF244321}">
                <p14:modId xmlns:p14="http://schemas.microsoft.com/office/powerpoint/2010/main" val="3215685619"/>
              </p:ext>
            </p:extLst>
          </p:nvPr>
        </p:nvGraphicFramePr>
        <p:xfrm>
          <a:off x="493319" y="2914759"/>
          <a:ext cx="8218487" cy="2585466"/>
        </p:xfrm>
        <a:graphic>
          <a:graphicData uri="http://schemas.openxmlformats.org/drawingml/2006/table">
            <a:tbl>
              <a:tblPr firstRow="1" firstCol="1" lastRow="1" lastCol="1" bandRow="1" bandCol="1">
                <a:tableStyleId>{5C22544A-7EE6-4342-B048-85BDC9FD1C3A}</a:tableStyleId>
              </a:tblPr>
              <a:tblGrid>
                <a:gridCol w="8218487">
                  <a:extLst>
                    <a:ext uri="{9D8B030D-6E8A-4147-A177-3AD203B41FA5}">
                      <a16:colId xmlns:a16="http://schemas.microsoft.com/office/drawing/2014/main" val="629704933"/>
                    </a:ext>
                  </a:extLst>
                </a:gridCol>
              </a:tblGrid>
              <a:tr h="0">
                <a:tc>
                  <a:txBody>
                    <a:bodyPr/>
                    <a:lstStyle/>
                    <a:p>
                      <a:pPr marL="342900" marR="0" lvl="0" indent="-342900" algn="l">
                        <a:lnSpc>
                          <a:spcPct val="115000"/>
                        </a:lnSpc>
                        <a:spcBef>
                          <a:spcPts val="0"/>
                        </a:spcBef>
                        <a:spcAft>
                          <a:spcPts val="0"/>
                        </a:spcAft>
                        <a:buFont typeface="+mj-lt"/>
                        <a:buAutoNum type="arabicPeriod"/>
                      </a:pPr>
                      <a:r>
                        <a:rPr lang="en-GB" sz="2000" dirty="0">
                          <a:effectLst/>
                        </a:rPr>
                        <a:t>Potential problems are identified, recorded and notified in terms that allow resolution.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Symptoms of problems are identified, and root causes determined.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Appropriate problem-solving methods and techniques are identified, selected and applied to solve the problem.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Unresolved problems are reported to higher authority. </a:t>
                      </a:r>
                      <a:endParaRPr lang="en-US" sz="2000" dirty="0">
                        <a:effectLst/>
                      </a:endParaRPr>
                    </a:p>
                    <a:p>
                      <a:pPr marL="342900" marR="0" lvl="0" indent="-342900" algn="just">
                        <a:lnSpc>
                          <a:spcPct val="150000"/>
                        </a:lnSpc>
                        <a:spcBef>
                          <a:spcPts val="0"/>
                        </a:spcBef>
                        <a:spcAft>
                          <a:spcPts val="0"/>
                        </a:spcAft>
                        <a:buFont typeface="+mj-lt"/>
                        <a:buAutoNum type="arabicPeriod"/>
                      </a:pPr>
                      <a:r>
                        <a:rPr lang="en-GB" sz="2000" dirty="0">
                          <a:effectLst/>
                        </a:rPr>
                        <a:t>Problems are rectified within set time frames.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6195" marB="36195" anchor="ctr"/>
                </a:tc>
                <a:extLst>
                  <a:ext uri="{0D108BD9-81ED-4DB2-BD59-A6C34878D82A}">
                    <a16:rowId xmlns:a16="http://schemas.microsoft.com/office/drawing/2014/main" val="2140001744"/>
                  </a:ext>
                </a:extLst>
              </a:tr>
            </a:tbl>
          </a:graphicData>
        </a:graphic>
      </p:graphicFrame>
    </p:spTree>
    <p:extLst>
      <p:ext uri="{BB962C8B-B14F-4D97-AF65-F5344CB8AC3E}">
        <p14:creationId xmlns:p14="http://schemas.microsoft.com/office/powerpoint/2010/main" val="35757277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Introduction to Problem Solving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FED2227-A430-4680-8625-ECA37B493974}"/>
              </a:ext>
            </a:extLst>
          </p:cNvPr>
          <p:cNvSpPr>
            <a:spLocks noGrp="1"/>
          </p:cNvSpPr>
          <p:nvPr>
            <p:ph sz="quarter" idx="1"/>
          </p:nvPr>
        </p:nvSpPr>
        <p:spPr/>
        <p:txBody>
          <a:bodyPr/>
          <a:lstStyle/>
          <a:p>
            <a:r>
              <a:rPr lang="en-ZA" dirty="0"/>
              <a:t>The aim in problem solving is to identify problems early before they can have a detrimental impact on the project. It is much easier to deal with a problem before it becomes a crisis</a:t>
            </a:r>
          </a:p>
        </p:txBody>
      </p:sp>
      <p:sp>
        <p:nvSpPr>
          <p:cNvPr id="8" name="TextBox 7">
            <a:extLst>
              <a:ext uri="{FF2B5EF4-FFF2-40B4-BE49-F238E27FC236}">
                <a16:creationId xmlns:a16="http://schemas.microsoft.com/office/drawing/2014/main" id="{D71AAE29-5F61-404D-BC0F-C13C174A1822}"/>
              </a:ext>
            </a:extLst>
          </p:cNvPr>
          <p:cNvSpPr txBox="1"/>
          <p:nvPr/>
        </p:nvSpPr>
        <p:spPr>
          <a:xfrm>
            <a:off x="2286000" y="3105835"/>
            <a:ext cx="5243804" cy="1754326"/>
          </a:xfrm>
          <a:prstGeom prst="rect">
            <a:avLst/>
          </a:prstGeom>
          <a:noFill/>
        </p:spPr>
        <p:txBody>
          <a:bodyPr wrap="square">
            <a:spAutoFit/>
          </a:bodyPr>
          <a:lstStyle/>
          <a:p>
            <a:r>
              <a:rPr lang="en-US" dirty="0">
                <a:hlinkClick r:id="rId2"/>
              </a:rPr>
              <a:t>https://www.youtube.com/watch?v=cQPNVFZId68</a:t>
            </a:r>
            <a:endParaRPr lang="en-US" dirty="0"/>
          </a:p>
          <a:p>
            <a:r>
              <a:rPr lang="en-US" dirty="0">
                <a:hlinkClick r:id="rId3"/>
              </a:rPr>
              <a:t>https://libguides.bellevue.edu/c.php?g=148652&amp;p=973491</a:t>
            </a:r>
            <a:endParaRPr lang="en-US" dirty="0"/>
          </a:p>
          <a:p>
            <a:r>
              <a:rPr lang="en-US" dirty="0">
                <a:hlinkClick r:id="rId4"/>
              </a:rPr>
              <a:t>https://www.youtube.com/watch?v=QTzDL_RjQ9U</a:t>
            </a:r>
            <a:endParaRPr lang="en-US" dirty="0"/>
          </a:p>
          <a:p>
            <a:r>
              <a:rPr lang="en-US" dirty="0">
                <a:hlinkClick r:id="rId5"/>
              </a:rPr>
              <a:t>https://www.youtube.com/watch?v=bZXDGQSuF9I&amp;t=136s</a:t>
            </a:r>
            <a:endParaRPr lang="en-US" dirty="0"/>
          </a:p>
        </p:txBody>
      </p:sp>
    </p:spTree>
    <p:extLst>
      <p:ext uri="{BB962C8B-B14F-4D97-AF65-F5344CB8AC3E}">
        <p14:creationId xmlns:p14="http://schemas.microsoft.com/office/powerpoint/2010/main" val="277281686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Build a Problem-Solving Atmosphere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BFED2227-A430-4680-8625-ECA37B493974}"/>
              </a:ext>
            </a:extLst>
          </p:cNvPr>
          <p:cNvSpPr>
            <a:spLocks noGrp="1"/>
          </p:cNvSpPr>
          <p:nvPr>
            <p:ph sz="quarter" idx="1"/>
          </p:nvPr>
        </p:nvSpPr>
        <p:spPr/>
        <p:txBody>
          <a:bodyPr>
            <a:normAutofit lnSpcReduction="10000"/>
          </a:bodyPr>
          <a:lstStyle/>
          <a:p>
            <a:r>
              <a:rPr lang="en-ZA" dirty="0"/>
              <a:t>Encourage team members to be open about their concerns. They may identify a problem or may have solutions that you have not thought of.</a:t>
            </a:r>
          </a:p>
          <a:p>
            <a:r>
              <a:rPr lang="en-ZA" dirty="0"/>
              <a:t>Ask team members about possible problems at each project meeting.</a:t>
            </a:r>
          </a:p>
          <a:p>
            <a:r>
              <a:rPr lang="en-ZA" dirty="0"/>
              <a:t>Explain to team members how important it is to share any problems with the team and encourage them to come up with solutions as well.</a:t>
            </a:r>
          </a:p>
          <a:p>
            <a:r>
              <a:rPr lang="en-ZA" dirty="0"/>
              <a:t>Often team member get the idea that project managers do not want to hear about problems.  concerns. Examine yourself as a project manager and see if you give this impression. If so, you should address it immediately.</a:t>
            </a:r>
          </a:p>
        </p:txBody>
      </p:sp>
    </p:spTree>
    <p:extLst>
      <p:ext uri="{BB962C8B-B14F-4D97-AF65-F5344CB8AC3E}">
        <p14:creationId xmlns:p14="http://schemas.microsoft.com/office/powerpoint/2010/main" val="22211667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Structured Problem-Solving Method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8DEE45E9-2492-4A85-8219-6983D7FEE6CF}"/>
              </a:ext>
            </a:extLst>
          </p:cNvPr>
          <p:cNvPicPr>
            <a:picLocks noGrp="1" noChangeAspect="1"/>
          </p:cNvPicPr>
          <p:nvPr>
            <p:ph sz="quarter" idx="1"/>
          </p:nvPr>
        </p:nvPicPr>
        <p:blipFill>
          <a:blip r:embed="rId2"/>
          <a:stretch>
            <a:fillRect/>
          </a:stretch>
        </p:blipFill>
        <p:spPr>
          <a:xfrm>
            <a:off x="1262743" y="1543767"/>
            <a:ext cx="6618514" cy="4418166"/>
          </a:xfrm>
          <a:prstGeom prst="rect">
            <a:avLst/>
          </a:prstGeom>
        </p:spPr>
      </p:pic>
    </p:spTree>
    <p:extLst>
      <p:ext uri="{BB962C8B-B14F-4D97-AF65-F5344CB8AC3E}">
        <p14:creationId xmlns:p14="http://schemas.microsoft.com/office/powerpoint/2010/main" val="37592342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C817-98BE-4ECE-8D47-F2DDFF1A1A19}"/>
              </a:ext>
            </a:extLst>
          </p:cNvPr>
          <p:cNvSpPr>
            <a:spLocks noGrp="1"/>
          </p:cNvSpPr>
          <p:nvPr>
            <p:ph type="title"/>
          </p:nvPr>
        </p:nvSpPr>
        <p:spPr/>
        <p:txBody>
          <a:bodyPr>
            <a:normAutofit fontScale="90000"/>
          </a:bodyPr>
          <a:lstStyle/>
          <a:p>
            <a:r>
              <a:rPr lang="en-ZA" dirty="0"/>
              <a:t>Problem Solving – using a formal method</a:t>
            </a:r>
            <a:endParaRPr lang="en-US" dirty="0"/>
          </a:p>
        </p:txBody>
      </p:sp>
      <p:sp>
        <p:nvSpPr>
          <p:cNvPr id="3" name="Slide Number Placeholder 2">
            <a:extLst>
              <a:ext uri="{FF2B5EF4-FFF2-40B4-BE49-F238E27FC236}">
                <a16:creationId xmlns:a16="http://schemas.microsoft.com/office/drawing/2014/main" id="{E5EAE985-822C-45F7-BD77-080CFE47D0CE}"/>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a:extLst>
              <a:ext uri="{FF2B5EF4-FFF2-40B4-BE49-F238E27FC236}">
                <a16:creationId xmlns:a16="http://schemas.microsoft.com/office/drawing/2014/main" id="{AD8757A9-1EAB-43B3-8863-E9BD2BFE3F07}"/>
              </a:ext>
            </a:extLst>
          </p:cNvPr>
          <p:cNvSpPr>
            <a:spLocks noGrp="1"/>
          </p:cNvSpPr>
          <p:nvPr>
            <p:ph sz="quarter" idx="1"/>
          </p:nvPr>
        </p:nvSpPr>
        <p:spPr/>
        <p:txBody>
          <a:bodyPr/>
          <a:lstStyle/>
          <a:p>
            <a:r>
              <a:rPr lang="en-US" dirty="0"/>
              <a:t>It prevents problem solvers from jumping to conclusions. People are often too willing to propose solutions before a problem is properly defined and its root cause has been identified</a:t>
            </a:r>
          </a:p>
          <a:p>
            <a:r>
              <a:rPr lang="en-US" dirty="0"/>
              <a:t>It ensures root cause analysis. An inability—or unwillingness—to identify the root cause is probably the single biggest problem regarding problem solving.</a:t>
            </a:r>
          </a:p>
          <a:p>
            <a:r>
              <a:rPr lang="en-US" dirty="0"/>
              <a:t>It demystifies the problem-solving process. </a:t>
            </a:r>
          </a:p>
          <a:p>
            <a:r>
              <a:rPr lang="en-US" dirty="0"/>
              <a:t>It prescribes which analytical tools to use and when. </a:t>
            </a:r>
          </a:p>
        </p:txBody>
      </p:sp>
    </p:spTree>
    <p:extLst>
      <p:ext uri="{BB962C8B-B14F-4D97-AF65-F5344CB8AC3E}">
        <p14:creationId xmlns:p14="http://schemas.microsoft.com/office/powerpoint/2010/main" val="6384238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Basic Problem-solving method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ontent Placeholder 7">
            <a:extLst>
              <a:ext uri="{FF2B5EF4-FFF2-40B4-BE49-F238E27FC236}">
                <a16:creationId xmlns:a16="http://schemas.microsoft.com/office/drawing/2014/main" id="{6AEC1641-AA0B-4BE2-A1A8-8BA3335CAD00}"/>
              </a:ext>
            </a:extLst>
          </p:cNvPr>
          <p:cNvGraphicFramePr>
            <a:graphicFrameLocks noGrp="1"/>
          </p:cNvGraphicFramePr>
          <p:nvPr>
            <p:ph sz="quarter" idx="1"/>
            <p:extLst>
              <p:ext uri="{D42A27DB-BD31-4B8C-83A1-F6EECF244321}">
                <p14:modId xmlns:p14="http://schemas.microsoft.com/office/powerpoint/2010/main" val="3864588111"/>
              </p:ext>
            </p:extLst>
          </p:nvPr>
        </p:nvGraphicFramePr>
        <p:xfrm>
          <a:off x="603504" y="1082353"/>
          <a:ext cx="8072952" cy="5544164"/>
        </p:xfrm>
        <a:graphic>
          <a:graphicData uri="http://schemas.openxmlformats.org/drawingml/2006/table">
            <a:tbl>
              <a:tblPr firstRow="1" firstCol="1" bandRow="1">
                <a:tableStyleId>{5C22544A-7EE6-4342-B048-85BDC9FD1C3A}</a:tableStyleId>
              </a:tblPr>
              <a:tblGrid>
                <a:gridCol w="557738">
                  <a:extLst>
                    <a:ext uri="{9D8B030D-6E8A-4147-A177-3AD203B41FA5}">
                      <a16:colId xmlns:a16="http://schemas.microsoft.com/office/drawing/2014/main" val="2009489175"/>
                    </a:ext>
                  </a:extLst>
                </a:gridCol>
                <a:gridCol w="1330031">
                  <a:extLst>
                    <a:ext uri="{9D8B030D-6E8A-4147-A177-3AD203B41FA5}">
                      <a16:colId xmlns:a16="http://schemas.microsoft.com/office/drawing/2014/main" val="3929385299"/>
                    </a:ext>
                  </a:extLst>
                </a:gridCol>
                <a:gridCol w="4058817">
                  <a:extLst>
                    <a:ext uri="{9D8B030D-6E8A-4147-A177-3AD203B41FA5}">
                      <a16:colId xmlns:a16="http://schemas.microsoft.com/office/drawing/2014/main" val="3322407580"/>
                    </a:ext>
                  </a:extLst>
                </a:gridCol>
                <a:gridCol w="2126366">
                  <a:extLst>
                    <a:ext uri="{9D8B030D-6E8A-4147-A177-3AD203B41FA5}">
                      <a16:colId xmlns:a16="http://schemas.microsoft.com/office/drawing/2014/main" val="1491064011"/>
                    </a:ext>
                  </a:extLst>
                </a:gridCol>
              </a:tblGrid>
              <a:tr h="428127">
                <a:tc>
                  <a:txBody>
                    <a:bodyPr/>
                    <a:lstStyle/>
                    <a:p>
                      <a:pPr marL="0" marR="0" algn="ctr">
                        <a:lnSpc>
                          <a:spcPct val="150000"/>
                        </a:lnSpc>
                        <a:spcBef>
                          <a:spcPts val="600"/>
                        </a:spcBef>
                        <a:spcAft>
                          <a:spcPts val="600"/>
                        </a:spcAft>
                      </a:pPr>
                      <a:r>
                        <a:rPr lang="en-US" sz="1600">
                          <a:effectLst/>
                        </a:rPr>
                        <a:t>Step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Appropriate tools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4643233"/>
                  </a:ext>
                </a:extLst>
              </a:tr>
              <a:tr h="1354018">
                <a:tc>
                  <a:txBody>
                    <a:bodyPr/>
                    <a:lstStyle/>
                    <a:p>
                      <a:pPr marL="0" marR="0" algn="ctr">
                        <a:lnSpc>
                          <a:spcPct val="150000"/>
                        </a:lnSpc>
                        <a:spcBef>
                          <a:spcPts val="600"/>
                        </a:spcBef>
                        <a:spcAft>
                          <a:spcPts val="60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600" dirty="0">
                          <a:effectLst/>
                        </a:rPr>
                        <a:t>Decide on which problem to pursue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600" dirty="0">
                          <a:effectLst/>
                        </a:rPr>
                        <a:t>Most </a:t>
                      </a:r>
                      <a:r>
                        <a:rPr lang="en-US" sz="1600" dirty="0" err="1">
                          <a:effectLst/>
                        </a:rPr>
                        <a:t>organisations</a:t>
                      </a:r>
                      <a:r>
                        <a:rPr lang="en-US" sz="1600" dirty="0">
                          <a:effectLst/>
                        </a:rPr>
                        <a:t> must </a:t>
                      </a:r>
                      <a:r>
                        <a:rPr lang="en-US" sz="1600" dirty="0" err="1">
                          <a:effectLst/>
                        </a:rPr>
                        <a:t>prioritise</a:t>
                      </a:r>
                      <a:r>
                        <a:rPr lang="en-US" sz="1600" dirty="0">
                          <a:effectLst/>
                        </a:rPr>
                        <a:t> the issues and dedicate the necessary resources.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Pareto charts, </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run charts, </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pie charts, </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flowcharts and</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voting.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48402791"/>
                  </a:ext>
                </a:extLst>
              </a:tr>
              <a:tr h="1822157">
                <a:tc>
                  <a:txBody>
                    <a:bodyPr/>
                    <a:lstStyle/>
                    <a:p>
                      <a:pPr marL="0" marR="0" algn="ctr">
                        <a:lnSpc>
                          <a:spcPct val="150000"/>
                        </a:lnSpc>
                        <a:spcBef>
                          <a:spcPts val="600"/>
                        </a:spcBef>
                        <a:spcAft>
                          <a:spcPts val="60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600">
                          <a:effectLst/>
                        </a:rPr>
                        <a:t>Define the problem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1600">
                          <a:effectLst/>
                        </a:rPr>
                        <a:t>In the clearest terms possible, what exactly is the problem? Provide  details of who, what, where and when. </a:t>
                      </a:r>
                    </a:p>
                    <a:p>
                      <a:pPr marL="0" marR="0" algn="just">
                        <a:lnSpc>
                          <a:spcPct val="115000"/>
                        </a:lnSpc>
                        <a:spcBef>
                          <a:spcPts val="600"/>
                        </a:spcBef>
                        <a:spcAft>
                          <a:spcPts val="600"/>
                        </a:spcAft>
                      </a:pPr>
                      <a:r>
                        <a:rPr lang="en-US" sz="1600">
                          <a:effectLst/>
                        </a:rPr>
                        <a:t>Be very specific. Carefully defining the problem will give the raw material to successfully identify its root cause.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Pareto charts, </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check sheets and</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 </a:t>
                      </a:r>
                      <a:r>
                        <a:rPr lang="en-US" sz="1600" dirty="0" err="1">
                          <a:effectLst/>
                        </a:rPr>
                        <a:t>histogra</a:t>
                      </a:r>
                      <a:r>
                        <a:rPr lang="en-GB" sz="1600" dirty="0" err="1">
                          <a:effectLst/>
                        </a:rPr>
                        <a:t>ms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69497581"/>
                  </a:ext>
                </a:extLst>
              </a:tr>
              <a:tr h="1939862">
                <a:tc>
                  <a:txBody>
                    <a:bodyPr/>
                    <a:lstStyle/>
                    <a:p>
                      <a:pPr marL="0" marR="0" algn="ctr">
                        <a:lnSpc>
                          <a:spcPct val="150000"/>
                        </a:lnSpc>
                        <a:spcBef>
                          <a:spcPts val="600"/>
                        </a:spcBef>
                        <a:spcAft>
                          <a:spcPts val="60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600">
                          <a:effectLst/>
                        </a:rPr>
                        <a:t>Determine the root cause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1600">
                          <a:effectLst/>
                        </a:rPr>
                        <a:t>Typical obstacle at this step is that people mistake a symptom for the root cause. Before team members are asked to participate in problem solving, they should be informed properly on how to separate symptoms from root causes.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interviewing, </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brainstorming, </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cause-and-effect diagrams, and </a:t>
                      </a: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600" dirty="0">
                          <a:effectLst/>
                        </a:rPr>
                        <a:t>voting</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14618736"/>
                  </a:ext>
                </a:extLst>
              </a:tr>
            </a:tbl>
          </a:graphicData>
        </a:graphic>
      </p:graphicFrame>
    </p:spTree>
    <p:extLst>
      <p:ext uri="{BB962C8B-B14F-4D97-AF65-F5344CB8AC3E}">
        <p14:creationId xmlns:p14="http://schemas.microsoft.com/office/powerpoint/2010/main" val="2903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Basic Problem-solving method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ontent Placeholder 7">
            <a:extLst>
              <a:ext uri="{FF2B5EF4-FFF2-40B4-BE49-F238E27FC236}">
                <a16:creationId xmlns:a16="http://schemas.microsoft.com/office/drawing/2014/main" id="{6AEC1641-AA0B-4BE2-A1A8-8BA3335CAD00}"/>
              </a:ext>
            </a:extLst>
          </p:cNvPr>
          <p:cNvGraphicFramePr>
            <a:graphicFrameLocks noGrp="1"/>
          </p:cNvGraphicFramePr>
          <p:nvPr>
            <p:ph sz="quarter" idx="1"/>
            <p:extLst>
              <p:ext uri="{D42A27DB-BD31-4B8C-83A1-F6EECF244321}">
                <p14:modId xmlns:p14="http://schemas.microsoft.com/office/powerpoint/2010/main" val="395127447"/>
              </p:ext>
            </p:extLst>
          </p:nvPr>
        </p:nvGraphicFramePr>
        <p:xfrm>
          <a:off x="603504" y="1082353"/>
          <a:ext cx="8072952" cy="5354864"/>
        </p:xfrm>
        <a:graphic>
          <a:graphicData uri="http://schemas.openxmlformats.org/drawingml/2006/table">
            <a:tbl>
              <a:tblPr firstRow="1" firstCol="1" bandRow="1">
                <a:tableStyleId>{5C22544A-7EE6-4342-B048-85BDC9FD1C3A}</a:tableStyleId>
              </a:tblPr>
              <a:tblGrid>
                <a:gridCol w="557738">
                  <a:extLst>
                    <a:ext uri="{9D8B030D-6E8A-4147-A177-3AD203B41FA5}">
                      <a16:colId xmlns:a16="http://schemas.microsoft.com/office/drawing/2014/main" val="2009489175"/>
                    </a:ext>
                  </a:extLst>
                </a:gridCol>
                <a:gridCol w="1330031">
                  <a:extLst>
                    <a:ext uri="{9D8B030D-6E8A-4147-A177-3AD203B41FA5}">
                      <a16:colId xmlns:a16="http://schemas.microsoft.com/office/drawing/2014/main" val="3929385299"/>
                    </a:ext>
                  </a:extLst>
                </a:gridCol>
                <a:gridCol w="4058817">
                  <a:extLst>
                    <a:ext uri="{9D8B030D-6E8A-4147-A177-3AD203B41FA5}">
                      <a16:colId xmlns:a16="http://schemas.microsoft.com/office/drawing/2014/main" val="3322407580"/>
                    </a:ext>
                  </a:extLst>
                </a:gridCol>
                <a:gridCol w="2126366">
                  <a:extLst>
                    <a:ext uri="{9D8B030D-6E8A-4147-A177-3AD203B41FA5}">
                      <a16:colId xmlns:a16="http://schemas.microsoft.com/office/drawing/2014/main" val="1491064011"/>
                    </a:ext>
                  </a:extLst>
                </a:gridCol>
              </a:tblGrid>
              <a:tr h="428127">
                <a:tc>
                  <a:txBody>
                    <a:bodyPr/>
                    <a:lstStyle/>
                    <a:p>
                      <a:pPr marL="0" marR="0" algn="ctr">
                        <a:lnSpc>
                          <a:spcPct val="150000"/>
                        </a:lnSpc>
                        <a:spcBef>
                          <a:spcPts val="600"/>
                        </a:spcBef>
                        <a:spcAft>
                          <a:spcPts val="600"/>
                        </a:spcAft>
                      </a:pPr>
                      <a:r>
                        <a:rPr lang="en-US" sz="1600">
                          <a:effectLst/>
                        </a:rPr>
                        <a:t>Step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Appropriate tools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4643233"/>
                  </a:ext>
                </a:extLst>
              </a:tr>
              <a:tr h="1354018">
                <a:tc>
                  <a:txBody>
                    <a:bodyPr/>
                    <a:lstStyle/>
                    <a:p>
                      <a:pPr marL="0" marR="0" algn="ctr">
                        <a:lnSpc>
                          <a:spcPct val="150000"/>
                        </a:lnSpc>
                        <a:spcBef>
                          <a:spcPts val="600"/>
                        </a:spcBef>
                        <a:spcAft>
                          <a:spcPts val="600"/>
                        </a:spcAft>
                      </a:pPr>
                      <a:r>
                        <a:rPr lang="en-U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possible solutions and choose the most likely 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Come up with many alternative solutions, then narrow the possibilities to those solutions that can work for the problem.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Agree upon a solution, either by group consensus or through voting.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brainstorming,</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Pareto charts and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voting.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48402791"/>
                  </a:ext>
                </a:extLst>
              </a:tr>
              <a:tr h="1632857">
                <a:tc>
                  <a:txBody>
                    <a:bodyPr/>
                    <a:lstStyle/>
                    <a:p>
                      <a:pPr marL="0" marR="0" algn="ctr">
                        <a:lnSpc>
                          <a:spcPct val="150000"/>
                        </a:lnSpc>
                        <a:spcBef>
                          <a:spcPts val="600"/>
                        </a:spcBef>
                        <a:spcAft>
                          <a:spcPts val="600"/>
                        </a:spcAft>
                      </a:pPr>
                      <a:r>
                        <a:rPr lang="en-U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 and execute the solution</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Even the best solution will fail if it not carefully planned and executed. </a:t>
                      </a:r>
                    </a:p>
                    <a:p>
                      <a:pPr marL="0" marR="0" algn="just">
                        <a:lnSpc>
                          <a:spcPct val="115000"/>
                        </a:lnSpc>
                        <a:spcBef>
                          <a:spcPts val="600"/>
                        </a:spcBef>
                        <a:spcAft>
                          <a:spcPts val="6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process consists of two phases: </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selling</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solution to key stakeholders to get their buy-in and </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planning</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project methodically to ensure that the solution is executed correctly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project planning,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effective presentation skills,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selling skills and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pilot runs</a:t>
                      </a:r>
                      <a:r>
                        <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69497581"/>
                  </a:ext>
                </a:extLst>
              </a:tr>
              <a:tr h="1939862">
                <a:tc>
                  <a:txBody>
                    <a:bodyPr/>
                    <a:lstStyle/>
                    <a:p>
                      <a:pPr marL="0" marR="0" algn="ctr">
                        <a:lnSpc>
                          <a:spcPct val="150000"/>
                        </a:lnSpc>
                        <a:spcBef>
                          <a:spcPts val="600"/>
                        </a:spcBef>
                        <a:spcAft>
                          <a:spcPts val="600"/>
                        </a:spcAft>
                      </a:pPr>
                      <a:r>
                        <a:rPr lang="en-US"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Verify effectiveness</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having implemented the solution, verify that it’s effective. The more objective this person is, the better.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Arial" panose="020B0604020202020204" pitchFamily="34" charset="0"/>
                        </a:rPr>
                        <a:t>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auditing,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interviewing,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documentation,</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control charts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process capability.</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14618736"/>
                  </a:ext>
                </a:extLst>
              </a:tr>
            </a:tbl>
          </a:graphicData>
        </a:graphic>
      </p:graphicFrame>
    </p:spTree>
    <p:extLst>
      <p:ext uri="{BB962C8B-B14F-4D97-AF65-F5344CB8AC3E}">
        <p14:creationId xmlns:p14="http://schemas.microsoft.com/office/powerpoint/2010/main" val="22056023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Basic Problem-solving method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ontent Placeholder 7">
            <a:extLst>
              <a:ext uri="{FF2B5EF4-FFF2-40B4-BE49-F238E27FC236}">
                <a16:creationId xmlns:a16="http://schemas.microsoft.com/office/drawing/2014/main" id="{6AEC1641-AA0B-4BE2-A1A8-8BA3335CAD00}"/>
              </a:ext>
            </a:extLst>
          </p:cNvPr>
          <p:cNvGraphicFramePr>
            <a:graphicFrameLocks noGrp="1"/>
          </p:cNvGraphicFramePr>
          <p:nvPr>
            <p:ph sz="quarter" idx="1"/>
            <p:extLst>
              <p:ext uri="{D42A27DB-BD31-4B8C-83A1-F6EECF244321}">
                <p14:modId xmlns:p14="http://schemas.microsoft.com/office/powerpoint/2010/main" val="4017957659"/>
              </p:ext>
            </p:extLst>
          </p:nvPr>
        </p:nvGraphicFramePr>
        <p:xfrm>
          <a:off x="535524" y="1084036"/>
          <a:ext cx="8072952" cy="3085729"/>
        </p:xfrm>
        <a:graphic>
          <a:graphicData uri="http://schemas.openxmlformats.org/drawingml/2006/table">
            <a:tbl>
              <a:tblPr firstRow="1" firstCol="1" bandRow="1">
                <a:tableStyleId>{5C22544A-7EE6-4342-B048-85BDC9FD1C3A}</a:tableStyleId>
              </a:tblPr>
              <a:tblGrid>
                <a:gridCol w="557738">
                  <a:extLst>
                    <a:ext uri="{9D8B030D-6E8A-4147-A177-3AD203B41FA5}">
                      <a16:colId xmlns:a16="http://schemas.microsoft.com/office/drawing/2014/main" val="2009489175"/>
                    </a:ext>
                  </a:extLst>
                </a:gridCol>
                <a:gridCol w="1547301">
                  <a:extLst>
                    <a:ext uri="{9D8B030D-6E8A-4147-A177-3AD203B41FA5}">
                      <a16:colId xmlns:a16="http://schemas.microsoft.com/office/drawing/2014/main" val="3929385299"/>
                    </a:ext>
                  </a:extLst>
                </a:gridCol>
                <a:gridCol w="3841547">
                  <a:extLst>
                    <a:ext uri="{9D8B030D-6E8A-4147-A177-3AD203B41FA5}">
                      <a16:colId xmlns:a16="http://schemas.microsoft.com/office/drawing/2014/main" val="3322407580"/>
                    </a:ext>
                  </a:extLst>
                </a:gridCol>
                <a:gridCol w="2126366">
                  <a:extLst>
                    <a:ext uri="{9D8B030D-6E8A-4147-A177-3AD203B41FA5}">
                      <a16:colId xmlns:a16="http://schemas.microsoft.com/office/drawing/2014/main" val="1491064011"/>
                    </a:ext>
                  </a:extLst>
                </a:gridCol>
              </a:tblGrid>
              <a:tr h="428127">
                <a:tc>
                  <a:txBody>
                    <a:bodyPr/>
                    <a:lstStyle/>
                    <a:p>
                      <a:pPr marL="0" marR="0" algn="ctr">
                        <a:lnSpc>
                          <a:spcPct val="150000"/>
                        </a:lnSpc>
                        <a:spcBef>
                          <a:spcPts val="600"/>
                        </a:spcBef>
                        <a:spcAft>
                          <a:spcPts val="600"/>
                        </a:spcAft>
                      </a:pPr>
                      <a:r>
                        <a:rPr lang="en-US" sz="1600">
                          <a:effectLst/>
                        </a:rPr>
                        <a:t>Step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1600">
                          <a:effectLst/>
                        </a:rPr>
                        <a:t>Appropriate tools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4643233"/>
                  </a:ext>
                </a:extLst>
              </a:tr>
              <a:tr h="1354018">
                <a:tc>
                  <a:txBody>
                    <a:bodyPr/>
                    <a:lstStyle/>
                    <a:p>
                      <a:pPr marL="0" marR="0" algn="ctr">
                        <a:lnSpc>
                          <a:spcPct val="150000"/>
                        </a:lnSpc>
                        <a:spcBef>
                          <a:spcPts val="600"/>
                        </a:spcBef>
                        <a:spcAft>
                          <a:spcPts val="60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ctr"/>
                </a:tc>
                <a:tc>
                  <a:txBody>
                    <a:bodyPr/>
                    <a:lstStyle/>
                    <a:p>
                      <a:pPr marL="0" marR="0" algn="l">
                        <a:lnSpc>
                          <a:spcPct val="115000"/>
                        </a:lnSpc>
                        <a:spcBef>
                          <a:spcPts val="600"/>
                        </a:spcBef>
                        <a:spcAft>
                          <a:spcPts val="60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Communicate and congratulate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600"/>
                        </a:spcBef>
                        <a:spcAft>
                          <a:spcPts val="60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want information about what is being done about problems and how they are solved. This helps to build confidence.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600"/>
                        </a:spcBef>
                        <a:spcAft>
                          <a:spcPts val="60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Recognition is also critical. People who successfully contribute to problem-solving efforts must be congratulated on their efforts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empathy,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integrity, and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a:lnSpc>
                          <a:spcPct val="150000"/>
                        </a:lnSpc>
                        <a:spcBef>
                          <a:spcPts val="0"/>
                        </a:spcBef>
                        <a:spcAft>
                          <a:spcPts val="0"/>
                        </a:spcAft>
                        <a:buClr>
                          <a:srgbClr val="008080"/>
                        </a:buClr>
                        <a:buFont typeface="Wingdings 2" panose="050201020105070707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effective speaking and writing skills.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8402791"/>
                  </a:ext>
                </a:extLst>
              </a:tr>
            </a:tbl>
          </a:graphicData>
        </a:graphic>
      </p:graphicFrame>
    </p:spTree>
    <p:extLst>
      <p:ext uri="{BB962C8B-B14F-4D97-AF65-F5344CB8AC3E}">
        <p14:creationId xmlns:p14="http://schemas.microsoft.com/office/powerpoint/2010/main" val="21317133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a:bodyPr>
          <a:lstStyle/>
          <a:p>
            <a:r>
              <a:rPr lang="en-ZA" dirty="0"/>
              <a:t>Basic problem-solving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8" name="Content Placeholder 7">
            <a:extLst>
              <a:ext uri="{FF2B5EF4-FFF2-40B4-BE49-F238E27FC236}">
                <a16:creationId xmlns:a16="http://schemas.microsoft.com/office/drawing/2014/main" id="{655DF75A-F3A2-4DF8-8F5C-DE890AF91AE7}"/>
              </a:ext>
            </a:extLst>
          </p:cNvPr>
          <p:cNvPicPr>
            <a:picLocks noGrp="1" noChangeAspect="1"/>
          </p:cNvPicPr>
          <p:nvPr>
            <p:ph sz="quarter" idx="1"/>
          </p:nvPr>
        </p:nvPicPr>
        <p:blipFill>
          <a:blip r:embed="rId2"/>
          <a:stretch>
            <a:fillRect/>
          </a:stretch>
        </p:blipFill>
        <p:spPr>
          <a:xfrm>
            <a:off x="473484" y="2112920"/>
            <a:ext cx="8208144" cy="3279860"/>
          </a:xfrm>
          <a:prstGeom prst="rect">
            <a:avLst/>
          </a:prstGeom>
        </p:spPr>
      </p:pic>
    </p:spTree>
    <p:extLst>
      <p:ext uri="{BB962C8B-B14F-4D97-AF65-F5344CB8AC3E}">
        <p14:creationId xmlns:p14="http://schemas.microsoft.com/office/powerpoint/2010/main" val="406717361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a:bodyPr>
          <a:lstStyle/>
          <a:p>
            <a:r>
              <a:rPr lang="en-ZA" dirty="0"/>
              <a:t>Basic problem-solving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fontScale="92500" lnSpcReduction="10000"/>
          </a:bodyPr>
          <a:lstStyle/>
          <a:p>
            <a:r>
              <a:rPr lang="en-ZA" dirty="0"/>
              <a:t>Ownership of the Problem </a:t>
            </a:r>
          </a:p>
          <a:p>
            <a:pPr lvl="1"/>
            <a:r>
              <a:rPr lang="en-US" dirty="0"/>
              <a:t>Even if you use a team approach to problem solving, every problem should be assigned to a specific person. Make sure that this person accepts the ownership. The owner simply acts as the project manager for solving the problem. </a:t>
            </a:r>
            <a:endParaRPr lang="en-ZA" dirty="0"/>
          </a:p>
          <a:p>
            <a:r>
              <a:rPr lang="en-ZA" dirty="0"/>
              <a:t>Involve People Familiar with the Problem </a:t>
            </a:r>
          </a:p>
          <a:p>
            <a:pPr lvl="1"/>
            <a:r>
              <a:rPr lang="en-US" dirty="0"/>
              <a:t>Persons that are most familiar with the different aspects of the problem should be involved in the problem-solving process. </a:t>
            </a:r>
          </a:p>
          <a:p>
            <a:pPr lvl="1"/>
            <a:r>
              <a:rPr lang="en-US" dirty="0"/>
              <a:t>Often, these are the people taking orders, writing software, operating machines, driving forklifts and performing repairs.</a:t>
            </a:r>
          </a:p>
          <a:p>
            <a:pPr lvl="1"/>
            <a:r>
              <a:rPr lang="en-US" dirty="0"/>
              <a:t>An </a:t>
            </a:r>
            <a:r>
              <a:rPr lang="en-US" dirty="0" err="1"/>
              <a:t>organisation’s</a:t>
            </a:r>
            <a:r>
              <a:rPr lang="en-US" dirty="0"/>
              <a:t> culture must allow all staff members to contribute actively to the process, irrespective of their level within the </a:t>
            </a:r>
            <a:r>
              <a:rPr lang="en-US" dirty="0" err="1"/>
              <a:t>organisation</a:t>
            </a:r>
            <a:endParaRPr lang="en-ZA" dirty="0"/>
          </a:p>
        </p:txBody>
      </p:sp>
    </p:spTree>
    <p:extLst>
      <p:ext uri="{BB962C8B-B14F-4D97-AF65-F5344CB8AC3E}">
        <p14:creationId xmlns:p14="http://schemas.microsoft.com/office/powerpoint/2010/main" val="24881703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a:bodyPr>
          <a:lstStyle/>
          <a:p>
            <a:r>
              <a:rPr lang="en-ZA" dirty="0"/>
              <a:t>Identify and Rectify Problems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lstStyle/>
          <a:p>
            <a:r>
              <a:rPr lang="en-ZA" dirty="0"/>
              <a:t>Potential Problems</a:t>
            </a:r>
          </a:p>
          <a:p>
            <a:endParaRPr lang="en-ZA" dirty="0"/>
          </a:p>
          <a:p>
            <a:r>
              <a:rPr lang="en-ZA" dirty="0"/>
              <a:t>In Project Management the major problems relate to three main areas:</a:t>
            </a:r>
          </a:p>
          <a:p>
            <a:pPr lvl="1"/>
            <a:r>
              <a:rPr lang="en-ZA" dirty="0"/>
              <a:t>Time</a:t>
            </a:r>
          </a:p>
          <a:p>
            <a:pPr lvl="1"/>
            <a:r>
              <a:rPr lang="en-ZA" dirty="0"/>
              <a:t>Cost</a:t>
            </a:r>
          </a:p>
          <a:p>
            <a:pPr lvl="1"/>
            <a:r>
              <a:rPr lang="en-ZA" dirty="0"/>
              <a:t>Quality</a:t>
            </a:r>
          </a:p>
        </p:txBody>
      </p:sp>
    </p:spTree>
    <p:extLst>
      <p:ext uri="{BB962C8B-B14F-4D97-AF65-F5344CB8AC3E}">
        <p14:creationId xmlns:p14="http://schemas.microsoft.com/office/powerpoint/2010/main" val="22937899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fontScale="90000"/>
          </a:bodyPr>
          <a:lstStyle/>
          <a:p>
            <a:r>
              <a:rPr lang="en-ZA" dirty="0"/>
              <a:t>Most common causes of problems in project management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fontScale="92500"/>
          </a:bodyPr>
          <a:lstStyle/>
          <a:p>
            <a:r>
              <a:rPr lang="en-ZA" b="1" dirty="0"/>
              <a:t>Inadequate Planning: </a:t>
            </a:r>
            <a:r>
              <a:rPr lang="en-ZA" dirty="0"/>
              <a:t>The project might not have been broken down into the different development phases properly; prioritising may have been ineffective, the plan might not have been detailed enough. There is no established schedule for tasks, activities and objectives.</a:t>
            </a:r>
          </a:p>
          <a:p>
            <a:r>
              <a:rPr lang="en-ZA" b="1" dirty="0"/>
              <a:t>Poor decision making: </a:t>
            </a:r>
            <a:r>
              <a:rPr lang="en-ZA" dirty="0"/>
              <a:t>Lack of leaderships skills in the project manager could lead to poor decision making.</a:t>
            </a:r>
          </a:p>
          <a:p>
            <a:r>
              <a:rPr lang="en-ZA" b="1" dirty="0"/>
              <a:t>Poor communication: </a:t>
            </a:r>
            <a:r>
              <a:rPr lang="en-ZA" dirty="0"/>
              <a:t>Lack of effective communication could lead to errors and delays. Everyone should be informed of the project status at all times.</a:t>
            </a:r>
          </a:p>
          <a:p>
            <a:r>
              <a:rPr lang="en-ZA" b="1" dirty="0"/>
              <a:t>Vague/changing requirements: </a:t>
            </a:r>
            <a:r>
              <a:rPr lang="en-ZA" dirty="0"/>
              <a:t>It is essential that project requirements are defined clearly and completely from the start. Change requests can cause the project to drift and miss deadlines.</a:t>
            </a:r>
          </a:p>
        </p:txBody>
      </p:sp>
    </p:spTree>
    <p:extLst>
      <p:ext uri="{BB962C8B-B14F-4D97-AF65-F5344CB8AC3E}">
        <p14:creationId xmlns:p14="http://schemas.microsoft.com/office/powerpoint/2010/main" val="82967353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fontScale="90000"/>
          </a:bodyPr>
          <a:lstStyle/>
          <a:p>
            <a:r>
              <a:rPr lang="en-ZA" dirty="0"/>
              <a:t>Most common causes of problems in project management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a:bodyPr>
          <a:lstStyle/>
          <a:p>
            <a:r>
              <a:rPr lang="en-ZA" b="1" dirty="0"/>
              <a:t>Inadequate funding or budget restraints </a:t>
            </a:r>
            <a:r>
              <a:rPr lang="en-ZA" dirty="0"/>
              <a:t>– This problem is most likely if there has been change requests to the original plan.</a:t>
            </a:r>
          </a:p>
          <a:p>
            <a:r>
              <a:rPr lang="en-ZA" b="1" dirty="0"/>
              <a:t>Stakeholder approval </a:t>
            </a:r>
            <a:r>
              <a:rPr lang="en-ZA" dirty="0"/>
              <a:t>– project phases should be analysed and discussed by all stakeholders before implementation and where problems or changes occur.</a:t>
            </a:r>
          </a:p>
          <a:p>
            <a:r>
              <a:rPr lang="en-ZA" b="1" dirty="0"/>
              <a:t>Missed deadlines  </a:t>
            </a:r>
            <a:r>
              <a:rPr lang="en-ZA" dirty="0"/>
              <a:t>- delays in the different phases of the project could lead to a missed deadline for the complete project.</a:t>
            </a:r>
          </a:p>
        </p:txBody>
      </p:sp>
    </p:spTree>
    <p:extLst>
      <p:ext uri="{BB962C8B-B14F-4D97-AF65-F5344CB8AC3E}">
        <p14:creationId xmlns:p14="http://schemas.microsoft.com/office/powerpoint/2010/main" val="295219898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187</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3161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fontScale="90000"/>
          </a:bodyPr>
          <a:lstStyle/>
          <a:p>
            <a:r>
              <a:rPr lang="en-ZA" dirty="0"/>
              <a:t>Identifying the Root Causes and Developing Plans to Remove Them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a:bodyPr>
          <a:lstStyle/>
          <a:p>
            <a:r>
              <a:rPr lang="en-ZA" dirty="0"/>
              <a:t>What is root cause analysis?</a:t>
            </a:r>
          </a:p>
          <a:p>
            <a:pPr lvl="1"/>
            <a:r>
              <a:rPr lang="en-ZA" dirty="0"/>
              <a:t>Root cause analysis is a method of problem-solving that tries to identify the root causes of faults or problems. </a:t>
            </a:r>
          </a:p>
          <a:p>
            <a:pPr lvl="1"/>
            <a:r>
              <a:rPr lang="en-ZA" dirty="0"/>
              <a:t>RCA practice tries to solve problems by attempting to identify and correct the root causes of events, as opposed to simply addressing their symptoms</a:t>
            </a:r>
          </a:p>
        </p:txBody>
      </p:sp>
      <p:pic>
        <p:nvPicPr>
          <p:cNvPr id="5122" name="Picture 2" descr="Root Cause Analysis">
            <a:extLst>
              <a:ext uri="{FF2B5EF4-FFF2-40B4-BE49-F238E27FC236}">
                <a16:creationId xmlns:a16="http://schemas.microsoft.com/office/drawing/2014/main" id="{90FE53FE-ABE8-4915-9B96-C51A847FB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02" y="3874718"/>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4937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fontScale="90000"/>
          </a:bodyPr>
          <a:lstStyle/>
          <a:p>
            <a:r>
              <a:rPr lang="en-ZA" dirty="0"/>
              <a:t>Root causes can be classified in many ways: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a:bodyPr>
          <a:lstStyle/>
          <a:p>
            <a:r>
              <a:rPr lang="en-ZA" b="1" dirty="0"/>
              <a:t>Tangible causes </a:t>
            </a:r>
            <a:r>
              <a:rPr lang="en-ZA" dirty="0"/>
              <a:t>– material, equipment, methods, facilities, environment</a:t>
            </a:r>
          </a:p>
          <a:p>
            <a:r>
              <a:rPr lang="en-ZA" b="1" dirty="0"/>
              <a:t>People causes </a:t>
            </a:r>
            <a:r>
              <a:rPr lang="en-ZA" dirty="0"/>
              <a:t>– something done incorrectly or was poorly trained to do the job</a:t>
            </a:r>
          </a:p>
          <a:p>
            <a:r>
              <a:rPr lang="en-ZA" b="1" dirty="0"/>
              <a:t>Economic or external causes </a:t>
            </a:r>
            <a:r>
              <a:rPr lang="en-ZA" dirty="0"/>
              <a:t>– changes in the economy such as a recession, political influences, disasters such as flooding or other acts of God, illness, etc. In other words, things we have very little control over. </a:t>
            </a:r>
          </a:p>
        </p:txBody>
      </p:sp>
    </p:spTree>
    <p:extLst>
      <p:ext uri="{BB962C8B-B14F-4D97-AF65-F5344CB8AC3E}">
        <p14:creationId xmlns:p14="http://schemas.microsoft.com/office/powerpoint/2010/main" val="228402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fontScale="90000"/>
          </a:bodyPr>
          <a:lstStyle/>
          <a:p>
            <a:r>
              <a:rPr lang="en-ZA" dirty="0"/>
              <a:t>Root causes can be classified in many ways: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a:bodyPr>
          <a:lstStyle/>
          <a:p>
            <a:r>
              <a:rPr lang="en-ZA" b="1" dirty="0"/>
              <a:t>Managerial causes </a:t>
            </a:r>
            <a:r>
              <a:rPr lang="en-ZA" dirty="0"/>
              <a:t>– inappropriate organisational structure, lack of defined mission, poor communication, poorly trained or inadequate managers, lack of attention to tasks, or no consequences for poor performance</a:t>
            </a:r>
          </a:p>
          <a:p>
            <a:r>
              <a:rPr lang="en-ZA" b="1" dirty="0"/>
              <a:t>Organisational causes </a:t>
            </a:r>
            <a:r>
              <a:rPr lang="en-ZA" dirty="0"/>
              <a:t>– Systems processes or decision-making processes faulty</a:t>
            </a:r>
          </a:p>
          <a:p>
            <a:r>
              <a:rPr lang="en-ZA" b="1" dirty="0"/>
              <a:t>Information management or technology causes </a:t>
            </a:r>
            <a:r>
              <a:rPr lang="en-ZA" dirty="0"/>
              <a:t>– necessary information unavailable, inaccurate or incomplete when needed, hardware or software inadequate for organisational needs etc</a:t>
            </a:r>
          </a:p>
          <a:p>
            <a:endParaRPr lang="en-ZA" dirty="0"/>
          </a:p>
        </p:txBody>
      </p:sp>
    </p:spTree>
    <p:extLst>
      <p:ext uri="{BB962C8B-B14F-4D97-AF65-F5344CB8AC3E}">
        <p14:creationId xmlns:p14="http://schemas.microsoft.com/office/powerpoint/2010/main" val="21772708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fontScale="90000"/>
          </a:bodyPr>
          <a:lstStyle/>
          <a:p>
            <a:r>
              <a:rPr lang="en-ZA" dirty="0"/>
              <a:t>Root causes can be classified in many ways: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a:bodyPr>
          <a:lstStyle/>
          <a:p>
            <a:endParaRPr lang="en-ZA" dirty="0"/>
          </a:p>
          <a:p>
            <a:r>
              <a:rPr lang="en-ZA" dirty="0"/>
              <a:t>Trend Analysis - </a:t>
            </a:r>
            <a:r>
              <a:rPr lang="en-GB" sz="1800" dirty="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s the practice of collecting information and attempting to spot a pattern, or trend, in the information</a:t>
            </a:r>
            <a:endParaRPr lang="en-ZA" dirty="0"/>
          </a:p>
          <a:p>
            <a:r>
              <a:rPr lang="en-ZA" dirty="0"/>
              <a:t>Value Analysis -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manufacturing - a systematic analysis that identifies and selects the best value alternatives for designs, materials, processes, and systems is used. </a:t>
            </a:r>
            <a:endParaRPr lang="en-ZA" dirty="0"/>
          </a:p>
          <a:p>
            <a:r>
              <a:rPr lang="en-ZA" dirty="0"/>
              <a:t>Pareto Analysis - I</a:t>
            </a:r>
            <a:r>
              <a:rPr lang="en-GB" sz="1800" dirty="0">
                <a:effectLst/>
                <a:latin typeface="Calibri" panose="020F0502020204030204" pitchFamily="34" charset="0"/>
                <a:ea typeface="Calibri" panose="020F0502020204030204" pitchFamily="34" charset="0"/>
                <a:cs typeface="Times New Roman" panose="02020603050405020304" pitchFamily="18" charset="0"/>
              </a:rPr>
              <a:t>s a formal technique used where many possible courses of action could be taken. The analyst estimates the benefit delivered by each action, and then selects a number of the most effective actions that deliver a total benefit reasonably close to the best possible 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dirty="0"/>
              <a:t>Cause and Effect and the Ishikawa Diagram -</a:t>
            </a:r>
            <a:r>
              <a:rPr lang="en-GB" sz="1800" dirty="0">
                <a:effectLst/>
                <a:latin typeface="Calibri" panose="020F0502020204030204" pitchFamily="34" charset="0"/>
                <a:ea typeface="Calibri" panose="020F0502020204030204" pitchFamily="34" charset="0"/>
                <a:cs typeface="Times New Roman" panose="02020603050405020304" pitchFamily="18" charset="0"/>
              </a:rPr>
              <a:t>Each cause or reason for imperfection is a source of variation. Causes are usually grouped into major categories to identify these sources of variation.</a:t>
            </a:r>
            <a:endParaRPr lang="en-ZA" dirty="0"/>
          </a:p>
        </p:txBody>
      </p:sp>
    </p:spTree>
    <p:extLst>
      <p:ext uri="{BB962C8B-B14F-4D97-AF65-F5344CB8AC3E}">
        <p14:creationId xmlns:p14="http://schemas.microsoft.com/office/powerpoint/2010/main" val="344585492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fontScale="90000"/>
          </a:bodyPr>
          <a:lstStyle/>
          <a:p>
            <a:r>
              <a:rPr lang="en-ZA" dirty="0"/>
              <a:t>Choosing the Best Methods to Identify Root Causes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DE61E6A0-9455-471D-8C12-668DE6495CEF}"/>
              </a:ext>
            </a:extLst>
          </p:cNvPr>
          <p:cNvSpPr>
            <a:spLocks noGrp="1"/>
          </p:cNvSpPr>
          <p:nvPr>
            <p:ph sz="quarter" idx="1"/>
          </p:nvPr>
        </p:nvSpPr>
        <p:spPr/>
        <p:txBody>
          <a:bodyPr>
            <a:normAutofit/>
          </a:bodyPr>
          <a:lstStyle/>
          <a:p>
            <a:endParaRPr lang="en-ZA" dirty="0"/>
          </a:p>
          <a:p>
            <a:r>
              <a:rPr lang="en-ZA" dirty="0"/>
              <a:t>Root causes could be anything from process-related factors, people factors, systems factors, workplace related problems, organisational policy, managerial factors and, external factors. </a:t>
            </a:r>
          </a:p>
          <a:p>
            <a:pPr lvl="1"/>
            <a:r>
              <a:rPr lang="en-ZA" dirty="0"/>
              <a:t>In-Depth Interviews	</a:t>
            </a:r>
          </a:p>
          <a:p>
            <a:pPr lvl="1"/>
            <a:r>
              <a:rPr lang="en-ZA" dirty="0"/>
              <a:t>Surveys</a:t>
            </a:r>
          </a:p>
          <a:p>
            <a:pPr lvl="1"/>
            <a:r>
              <a:rPr lang="en-ZA" dirty="0"/>
              <a:t>Feedback</a:t>
            </a:r>
          </a:p>
        </p:txBody>
      </p:sp>
    </p:spTree>
    <p:extLst>
      <p:ext uri="{BB962C8B-B14F-4D97-AF65-F5344CB8AC3E}">
        <p14:creationId xmlns:p14="http://schemas.microsoft.com/office/powerpoint/2010/main" val="365572199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0BA9-1599-4930-8A2F-6F4D20B5C04A}"/>
              </a:ext>
            </a:extLst>
          </p:cNvPr>
          <p:cNvSpPr>
            <a:spLocks noGrp="1"/>
          </p:cNvSpPr>
          <p:nvPr>
            <p:ph type="title"/>
          </p:nvPr>
        </p:nvSpPr>
        <p:spPr/>
        <p:txBody>
          <a:bodyPr/>
          <a:lstStyle/>
          <a:p>
            <a:r>
              <a:rPr lang="en-US" dirty="0"/>
              <a:t>Ishikawa Diagram</a:t>
            </a:r>
          </a:p>
        </p:txBody>
      </p:sp>
      <p:sp>
        <p:nvSpPr>
          <p:cNvPr id="3" name="Slide Number Placeholder 2">
            <a:extLst>
              <a:ext uri="{FF2B5EF4-FFF2-40B4-BE49-F238E27FC236}">
                <a16:creationId xmlns:a16="http://schemas.microsoft.com/office/drawing/2014/main" id="{56431046-1622-48D8-93A0-C93D97E0B2AE}"/>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a16="http://schemas.microsoft.com/office/drawing/2014/main" id="{D6B44AB8-6A41-4941-B442-FBAEF0669107}"/>
              </a:ext>
            </a:extLst>
          </p:cNvPr>
          <p:cNvSpPr>
            <a:spLocks noGrp="1"/>
          </p:cNvSpPr>
          <p:nvPr>
            <p:ph sz="quarter" idx="1"/>
          </p:nvPr>
        </p:nvSpPr>
        <p:spPr/>
        <p:txBody>
          <a:bodyPr/>
          <a:lstStyle/>
          <a:p>
            <a:endParaRPr lang="en-US" dirty="0"/>
          </a:p>
        </p:txBody>
      </p:sp>
      <p:pic>
        <p:nvPicPr>
          <p:cNvPr id="5" name="Picture 4">
            <a:extLst>
              <a:ext uri="{FF2B5EF4-FFF2-40B4-BE49-F238E27FC236}">
                <a16:creationId xmlns:a16="http://schemas.microsoft.com/office/drawing/2014/main" id="{956C074D-1197-4DFE-839F-80BFB4ABF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843" y="1854835"/>
            <a:ext cx="4756289" cy="4042112"/>
          </a:xfrm>
          <a:prstGeom prst="rect">
            <a:avLst/>
          </a:prstGeom>
        </p:spPr>
      </p:pic>
    </p:spTree>
    <p:extLst>
      <p:ext uri="{BB962C8B-B14F-4D97-AF65-F5344CB8AC3E}">
        <p14:creationId xmlns:p14="http://schemas.microsoft.com/office/powerpoint/2010/main" val="17301796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92067"/>
            <a:ext cx="8219256" cy="1008000"/>
          </a:xfrm>
        </p:spPr>
        <p:txBody>
          <a:bodyPr>
            <a:normAutofit/>
          </a:bodyPr>
          <a:lstStyle/>
          <a:p>
            <a:r>
              <a:rPr lang="en-ZA" dirty="0"/>
              <a:t>To Summarise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1257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F676E4E9-36D0-45F8-BD4A-B8FF2934DE0B}"/>
              </a:ext>
            </a:extLst>
          </p:cNvPr>
          <p:cNvPicPr>
            <a:picLocks noGrp="1" noChangeAspect="1"/>
          </p:cNvPicPr>
          <p:nvPr>
            <p:ph sz="quarter" idx="1"/>
          </p:nvPr>
        </p:nvPicPr>
        <p:blipFill>
          <a:blip r:embed="rId2"/>
          <a:stretch>
            <a:fillRect/>
          </a:stretch>
        </p:blipFill>
        <p:spPr>
          <a:xfrm>
            <a:off x="529643" y="1933825"/>
            <a:ext cx="8084714" cy="2990350"/>
          </a:xfrm>
          <a:prstGeom prst="rect">
            <a:avLst/>
          </a:prstGeom>
        </p:spPr>
      </p:pic>
    </p:spTree>
    <p:extLst>
      <p:ext uri="{BB962C8B-B14F-4D97-AF65-F5344CB8AC3E}">
        <p14:creationId xmlns:p14="http://schemas.microsoft.com/office/powerpoint/2010/main" val="113001437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B647-7606-466B-B466-FA7A11333D37}"/>
              </a:ext>
            </a:extLst>
          </p:cNvPr>
          <p:cNvSpPr>
            <a:spLocks noGrp="1"/>
          </p:cNvSpPr>
          <p:nvPr>
            <p:ph type="title"/>
          </p:nvPr>
        </p:nvSpPr>
        <p:spPr/>
        <p:txBody>
          <a:bodyPr/>
          <a:lstStyle/>
          <a:p>
            <a:r>
              <a:rPr lang="en-US" dirty="0"/>
              <a:t>Who’s first – P/M and P/Team</a:t>
            </a:r>
          </a:p>
        </p:txBody>
      </p:sp>
      <p:sp>
        <p:nvSpPr>
          <p:cNvPr id="3" name="Slide Number Placeholder 2">
            <a:extLst>
              <a:ext uri="{FF2B5EF4-FFF2-40B4-BE49-F238E27FC236}">
                <a16:creationId xmlns:a16="http://schemas.microsoft.com/office/drawing/2014/main" id="{D88C73D5-FC77-403D-A5CA-A0347202B79F}"/>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a16="http://schemas.microsoft.com/office/drawing/2014/main" id="{0F748385-A493-43DB-B339-03E474E8F72A}"/>
              </a:ext>
            </a:extLst>
          </p:cNvPr>
          <p:cNvSpPr>
            <a:spLocks noGrp="1"/>
          </p:cNvSpPr>
          <p:nvPr>
            <p:ph sz="quarter" idx="1"/>
          </p:nvPr>
        </p:nvSpPr>
        <p:spPr>
          <a:xfrm>
            <a:off x="467544" y="1413296"/>
            <a:ext cx="8219256" cy="714084"/>
          </a:xfrm>
        </p:spPr>
        <p:txBody>
          <a:bodyPr/>
          <a:lstStyle/>
          <a:p>
            <a:r>
              <a:rPr lang="en-US" dirty="0">
                <a:hlinkClick r:id="rId2"/>
              </a:rPr>
              <a:t>https://www.youtube.com/watch?v=Vkd7JGl0-90</a:t>
            </a:r>
            <a:endParaRPr lang="en-US" dirty="0"/>
          </a:p>
          <a:p>
            <a:endParaRPr lang="en-US" dirty="0"/>
          </a:p>
        </p:txBody>
      </p:sp>
      <p:sp>
        <p:nvSpPr>
          <p:cNvPr id="6" name="TextBox 5">
            <a:extLst>
              <a:ext uri="{FF2B5EF4-FFF2-40B4-BE49-F238E27FC236}">
                <a16:creationId xmlns:a16="http://schemas.microsoft.com/office/drawing/2014/main" id="{01C2A3F1-E7E7-4C8E-A687-C7FBD4183011}"/>
              </a:ext>
            </a:extLst>
          </p:cNvPr>
          <p:cNvSpPr txBox="1"/>
          <p:nvPr/>
        </p:nvSpPr>
        <p:spPr>
          <a:xfrm>
            <a:off x="2285999" y="3105835"/>
            <a:ext cx="5225143" cy="646331"/>
          </a:xfrm>
          <a:prstGeom prst="rect">
            <a:avLst/>
          </a:prstGeom>
          <a:noFill/>
        </p:spPr>
        <p:txBody>
          <a:bodyPr wrap="square">
            <a:spAutoFit/>
          </a:bodyPr>
          <a:lstStyle/>
          <a:p>
            <a:r>
              <a:rPr lang="en-US" dirty="0">
                <a:hlinkClick r:id="rId3"/>
              </a:rPr>
              <a:t>https://www.youtube.com/watch?v=Bzif4ZBU5z8</a:t>
            </a:r>
            <a:endParaRPr lang="en-US" dirty="0"/>
          </a:p>
          <a:p>
            <a:endParaRPr lang="en-US" dirty="0"/>
          </a:p>
        </p:txBody>
      </p:sp>
      <p:sp>
        <p:nvSpPr>
          <p:cNvPr id="7" name="Title 1">
            <a:extLst>
              <a:ext uri="{FF2B5EF4-FFF2-40B4-BE49-F238E27FC236}">
                <a16:creationId xmlns:a16="http://schemas.microsoft.com/office/drawing/2014/main" id="{DFE403B5-9371-47A9-96FA-B921D6F0A516}"/>
              </a:ext>
            </a:extLst>
          </p:cNvPr>
          <p:cNvSpPr txBox="1">
            <a:spLocks/>
          </p:cNvSpPr>
          <p:nvPr/>
        </p:nvSpPr>
        <p:spPr>
          <a:xfrm>
            <a:off x="483219" y="2112608"/>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US" dirty="0"/>
              <a:t>How to do Project Management Audit</a:t>
            </a:r>
          </a:p>
        </p:txBody>
      </p:sp>
    </p:spTree>
    <p:extLst>
      <p:ext uri="{BB962C8B-B14F-4D97-AF65-F5344CB8AC3E}">
        <p14:creationId xmlns:p14="http://schemas.microsoft.com/office/powerpoint/2010/main" val="328302381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3623-4BAE-4C34-9F29-830D849A1A4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47C1CF51-3B3D-4D92-9F0A-EF4E7C303F64}"/>
              </a:ext>
            </a:extLst>
          </p:cNvPr>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a:extLst>
              <a:ext uri="{FF2B5EF4-FFF2-40B4-BE49-F238E27FC236}">
                <a16:creationId xmlns:a16="http://schemas.microsoft.com/office/drawing/2014/main" id="{B46852F2-B406-4F42-8E66-DC91A0D29508}"/>
              </a:ext>
            </a:extLst>
          </p:cNvPr>
          <p:cNvSpPr>
            <a:spLocks noGrp="1"/>
          </p:cNvSpPr>
          <p:nvPr>
            <p:ph sz="quarter" idx="1"/>
          </p:nvPr>
        </p:nvSpPr>
        <p:spPr/>
        <p:txBody>
          <a:bodyPr/>
          <a:lstStyle/>
          <a:p>
            <a:endParaRPr lang="en-US"/>
          </a:p>
        </p:txBody>
      </p:sp>
      <p:pic>
        <p:nvPicPr>
          <p:cNvPr id="1026" name="Picture 2" descr="7 Questions to Ask Yourself to End your Day Well - Charles Stone">
            <a:extLst>
              <a:ext uri="{FF2B5EF4-FFF2-40B4-BE49-F238E27FC236}">
                <a16:creationId xmlns:a16="http://schemas.microsoft.com/office/drawing/2014/main" id="{2889E12C-1AB4-4126-AB97-DDCDE614F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4350"/>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452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a:extLst>
              <a:ext uri="{FF2B5EF4-FFF2-40B4-BE49-F238E27FC236}">
                <a16:creationId xmlns:a16="http://schemas.microsoft.com/office/drawing/2014/main" id="{4B9F11D4-CA76-409E-B540-14805F19B12C}"/>
              </a:ext>
            </a:extLst>
          </p:cNvPr>
          <p:cNvSpPr>
            <a:spLocks noGrp="1"/>
          </p:cNvSpPr>
          <p:nvPr>
            <p:ph sz="quarter" idx="1"/>
          </p:nvPr>
        </p:nvSpPr>
        <p:spPr/>
        <p:txBody>
          <a:bodyPr/>
          <a:lstStyle/>
          <a:p>
            <a:endParaRPr lang="en-US"/>
          </a:p>
        </p:txBody>
      </p:sp>
      <p:pic>
        <p:nvPicPr>
          <p:cNvPr id="14338" name="Picture 2" descr="EOD - End of the Day Acronym, Business Concept Text Stock Illustration -  Illustration of hand, underlying: 199057042">
            <a:extLst>
              <a:ext uri="{FF2B5EF4-FFF2-40B4-BE49-F238E27FC236}">
                <a16:creationId xmlns:a16="http://schemas.microsoft.com/office/drawing/2014/main" id="{D53176C5-2307-415A-BA55-26A56089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66" y="1413296"/>
            <a:ext cx="7203003" cy="456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2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47FA-7C9C-495A-800F-67E53C1AA23F}"/>
              </a:ext>
            </a:extLst>
          </p:cNvPr>
          <p:cNvSpPr>
            <a:spLocks noGrp="1"/>
          </p:cNvSpPr>
          <p:nvPr>
            <p:ph type="title"/>
          </p:nvPr>
        </p:nvSpPr>
        <p:spPr/>
        <p:txBody>
          <a:bodyPr/>
          <a:lstStyle/>
          <a:p>
            <a:r>
              <a:rPr lang="en-US" dirty="0"/>
              <a:t>Breakdown of 3 days</a:t>
            </a:r>
          </a:p>
        </p:txBody>
      </p:sp>
      <p:sp>
        <p:nvSpPr>
          <p:cNvPr id="3" name="Slide Number Placeholder 2">
            <a:extLst>
              <a:ext uri="{FF2B5EF4-FFF2-40B4-BE49-F238E27FC236}">
                <a16:creationId xmlns:a16="http://schemas.microsoft.com/office/drawing/2014/main" id="{8F96246E-C035-4D24-8F3B-DF399DA73D1A}"/>
              </a:ext>
            </a:extLst>
          </p:cNvPr>
          <p:cNvSpPr>
            <a:spLocks noGrp="1"/>
          </p:cNvSpPr>
          <p:nvPr>
            <p:ph type="sldNum" sz="quarter" idx="12"/>
          </p:nvPr>
        </p:nvSpPr>
        <p:spPr/>
        <p:txBody>
          <a:bodyPr/>
          <a:lstStyle/>
          <a:p>
            <a:fld id="{32F83655-DC73-417F-8B26-EB7A1DBB5382}" type="slidenum">
              <a:rPr lang="en-ZA" smtClean="0"/>
              <a:pPr/>
              <a:t>2</a:t>
            </a:fld>
            <a:endParaRPr lang="en-ZA" dirty="0"/>
          </a:p>
        </p:txBody>
      </p:sp>
      <p:sp>
        <p:nvSpPr>
          <p:cNvPr id="4" name="Content Placeholder 3">
            <a:extLst>
              <a:ext uri="{FF2B5EF4-FFF2-40B4-BE49-F238E27FC236}">
                <a16:creationId xmlns:a16="http://schemas.microsoft.com/office/drawing/2014/main" id="{73857980-C77B-4979-9EA0-BE99CBB7A1B7}"/>
              </a:ext>
            </a:extLst>
          </p:cNvPr>
          <p:cNvSpPr>
            <a:spLocks noGrp="1"/>
          </p:cNvSpPr>
          <p:nvPr>
            <p:ph sz="quarter" idx="1"/>
          </p:nvPr>
        </p:nvSpPr>
        <p:spPr/>
        <p:txBody>
          <a:bodyPr>
            <a:normAutofit fontScale="92500" lnSpcReduction="20000"/>
          </a:bodyPr>
          <a:lstStyle/>
          <a:p>
            <a:r>
              <a:rPr lang="en-US" dirty="0"/>
              <a:t>Day1 </a:t>
            </a:r>
          </a:p>
          <a:p>
            <a:pPr lvl="1"/>
            <a:r>
              <a:rPr lang="en-US" dirty="0"/>
              <a:t>General information on Unit standards / Portfolio Building.</a:t>
            </a:r>
          </a:p>
          <a:p>
            <a:pPr lvl="1"/>
            <a:r>
              <a:rPr lang="en-US" dirty="0"/>
              <a:t>Study Unit 1 - ORGANISATIONAL STRUCTURES AND KEY STAKEHOLDERS FOR PROJECT MANAGEMENT</a:t>
            </a:r>
          </a:p>
          <a:p>
            <a:pPr lvl="1"/>
            <a:r>
              <a:rPr lang="en-US" dirty="0" err="1"/>
              <a:t>Summarise</a:t>
            </a:r>
            <a:endParaRPr lang="en-US" dirty="0"/>
          </a:p>
          <a:p>
            <a:pPr lvl="1"/>
            <a:endParaRPr lang="en-US" dirty="0"/>
          </a:p>
          <a:p>
            <a:r>
              <a:rPr lang="en-US" dirty="0"/>
              <a:t>Day 2 + Recap </a:t>
            </a:r>
          </a:p>
          <a:p>
            <a:pPr lvl="1"/>
            <a:r>
              <a:rPr lang="en-US" dirty="0"/>
              <a:t>Study 2 -  </a:t>
            </a:r>
            <a:r>
              <a:rPr lang="en-ZA" dirty="0"/>
              <a:t>SUPERVISE A PROJECT TEAM OF A SMALL PROJECT TO DELIVER PROJECT OBJECTIVES</a:t>
            </a:r>
          </a:p>
          <a:p>
            <a:pPr lvl="1"/>
            <a:r>
              <a:rPr lang="en-US" dirty="0"/>
              <a:t>Study 3 - </a:t>
            </a:r>
            <a:r>
              <a:rPr lang="en-ZA" dirty="0"/>
              <a:t>SUPERVISION AND PROJECT MANAGEMENT</a:t>
            </a:r>
          </a:p>
          <a:p>
            <a:pPr marL="354012" lvl="1" indent="0">
              <a:buNone/>
            </a:pPr>
            <a:endParaRPr lang="en-ZA" dirty="0"/>
          </a:p>
          <a:p>
            <a:r>
              <a:rPr lang="en-US" dirty="0"/>
              <a:t>Day 3 + Recap</a:t>
            </a:r>
          </a:p>
          <a:p>
            <a:pPr lvl="1"/>
            <a:r>
              <a:rPr lang="en-US" dirty="0"/>
              <a:t>Study Unit 4 - </a:t>
            </a:r>
            <a:r>
              <a:rPr lang="en-ZA" dirty="0"/>
              <a:t>REPORT ON PROGRESS</a:t>
            </a:r>
          </a:p>
          <a:p>
            <a:pPr lvl="1"/>
            <a:r>
              <a:rPr lang="en-US" dirty="0"/>
              <a:t>Study Unit 5 - </a:t>
            </a:r>
            <a:r>
              <a:rPr lang="en-ZA" dirty="0"/>
              <a:t>IDENTIFY AND RECTIFY PROBLEMS</a:t>
            </a:r>
          </a:p>
          <a:p>
            <a:pPr lvl="1"/>
            <a:endParaRPr lang="en-US" dirty="0"/>
          </a:p>
          <a:p>
            <a:endParaRPr lang="en-US" dirty="0"/>
          </a:p>
        </p:txBody>
      </p:sp>
    </p:spTree>
    <p:extLst>
      <p:ext uri="{BB962C8B-B14F-4D97-AF65-F5344CB8AC3E}">
        <p14:creationId xmlns:p14="http://schemas.microsoft.com/office/powerpoint/2010/main" val="2753907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4294967295"/>
          </p:nvPr>
        </p:nvSpPr>
        <p:spPr>
          <a:xfrm>
            <a:off x="3605064" y="6381328"/>
            <a:ext cx="1944216" cy="320080"/>
          </a:xfrm>
          <a:prstGeom prst="rect">
            <a:avLst/>
          </a:prstGeom>
        </p:spPr>
        <p:txBody>
          <a:bodyPr/>
          <a:lstStyle/>
          <a:p>
            <a:r>
              <a:rPr lang="en-US"/>
              <a:t>© ENJO Consultants cc</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26</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3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27</a:t>
            </a:fld>
            <a:endParaRPr lang="en-ZA"/>
          </a:p>
        </p:txBody>
      </p:sp>
    </p:spTree>
    <p:extLst>
      <p:ext uri="{BB962C8B-B14F-4D97-AF65-F5344CB8AC3E}">
        <p14:creationId xmlns:p14="http://schemas.microsoft.com/office/powerpoint/2010/main" val="319890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i="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solidFill>
                  <a:srgbClr val="FF0000"/>
                </a:solidFill>
                <a:cs typeface="Arial" pitchFamily="34" charset="0"/>
              </a:rPr>
              <a:t>Participation</a:t>
            </a:r>
          </a:p>
          <a:p>
            <a:pPr marL="709612" lvl="1" indent="-342900" eaLnBrk="0" fontAlgn="base" hangingPunct="0">
              <a:lnSpc>
                <a:spcPct val="114000"/>
              </a:lnSpc>
              <a:spcBef>
                <a:spcPct val="0"/>
              </a:spcBef>
              <a:spcAft>
                <a:spcPct val="0"/>
              </a:spcAft>
              <a:buClrTx/>
              <a:buSzTx/>
            </a:pPr>
            <a:r>
              <a:rPr lang="en-US" altLang="en-US" b="1" dirty="0">
                <a:cs typeface="Arial" pitchFamily="34" charset="0"/>
              </a:rPr>
              <a:t>Open</a:t>
            </a:r>
          </a:p>
          <a:p>
            <a:pPr marL="709612" lvl="1" indent="-342900" eaLnBrk="0" fontAlgn="base" hangingPunct="0">
              <a:lnSpc>
                <a:spcPct val="114000"/>
              </a:lnSpc>
              <a:spcBef>
                <a:spcPct val="0"/>
              </a:spcBef>
              <a:spcAft>
                <a:spcPct val="0"/>
              </a:spcAft>
              <a:buClrTx/>
              <a:buSzTx/>
            </a:pPr>
            <a:r>
              <a:rPr lang="en-US" altLang="en-US" b="1" dirty="0">
                <a:cs typeface="Arial" pitchFamily="34" charset="0"/>
              </a:rPr>
              <a:t>Work experience</a:t>
            </a:r>
          </a:p>
          <a:p>
            <a:pPr marL="709612" lvl="1" indent="-342900" eaLnBrk="0" fontAlgn="base" hangingPunct="0">
              <a:lnSpc>
                <a:spcPct val="114000"/>
              </a:lnSpc>
              <a:spcBef>
                <a:spcPct val="0"/>
              </a:spcBef>
              <a:spcAft>
                <a:spcPct val="0"/>
              </a:spcAft>
              <a:buClrTx/>
              <a:buSzTx/>
            </a:pPr>
            <a:r>
              <a:rPr lang="en-US" altLang="en-US" b="1" dirty="0">
                <a:cs typeface="Arial" pitchFamily="34" charset="0"/>
              </a:rPr>
              <a:t>Show of hands</a:t>
            </a:r>
          </a:p>
          <a:p>
            <a:pPr marL="709612" lvl="1" indent="-342900" eaLnBrk="0" fontAlgn="base" hangingPunct="0">
              <a:lnSpc>
                <a:spcPct val="114000"/>
              </a:lnSpc>
              <a:spcBef>
                <a:spcPct val="0"/>
              </a:spcBef>
              <a:spcAft>
                <a:spcPct val="0"/>
              </a:spcAft>
              <a:buClrTx/>
              <a:buSzTx/>
            </a:pPr>
            <a:r>
              <a:rPr lang="en-US" altLang="en-US" b="1" dirty="0">
                <a:cs typeface="Arial" pitchFamily="34" charset="0"/>
              </a:rPr>
              <a:t>Chat session</a:t>
            </a:r>
          </a:p>
          <a:p>
            <a:pPr marL="709612" lvl="1" indent="-342900" eaLnBrk="0" fontAlgn="base" hangingPunct="0">
              <a:lnSpc>
                <a:spcPct val="114000"/>
              </a:lnSpc>
              <a:spcBef>
                <a:spcPct val="0"/>
              </a:spcBef>
              <a:spcAft>
                <a:spcPct val="0"/>
              </a:spcAft>
              <a:buClrTx/>
              <a:buSzTx/>
            </a:pPr>
            <a:r>
              <a:rPr lang="en-US" altLang="en-US" b="1" dirty="0">
                <a:cs typeface="Arial" pitchFamily="34" charset="0"/>
              </a:rPr>
              <a:t>Park-Slide – noting discussion topics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lstStyle/>
          <a:p>
            <a:r>
              <a:rPr lang="en-ZA" dirty="0"/>
              <a:t>Refer pages 39 - 46</a:t>
            </a:r>
          </a:p>
          <a:p>
            <a:endParaRPr lang="en-ZA" dirty="0"/>
          </a:p>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p:txBody>
          <a:bodyPr>
            <a:normAutofit/>
          </a:bodyPr>
          <a:lstStyle/>
          <a:p>
            <a:r>
              <a:rPr lang="en-ZA" dirty="0"/>
              <a:t>ORGANISATIONAL STRUCTURES AND KEY STAKEHOLDERS FOR PROJECT MANAGEMENT</a:t>
            </a:r>
          </a:p>
        </p:txBody>
      </p:sp>
      <p:sp>
        <p:nvSpPr>
          <p:cNvPr id="5" name="Slide Number Placeholder 4"/>
          <p:cNvSpPr>
            <a:spLocks noGrp="1"/>
          </p:cNvSpPr>
          <p:nvPr>
            <p:ph type="sldNum" sz="quarter" idx="12"/>
          </p:nvPr>
        </p:nvSpPr>
        <p:spPr/>
        <p:txBody>
          <a:bodyPr/>
          <a:lstStyle/>
          <a:p>
            <a:fld id="{4980778A-6F9D-4141-8080-B8192EADCD40}" type="slidenum">
              <a:rPr lang="en-ZA" smtClean="0"/>
              <a:pPr/>
              <a:t>32</a:t>
            </a:fld>
            <a:endParaRPr lang="en-ZA"/>
          </a:p>
        </p:txBody>
      </p:sp>
    </p:spTree>
    <p:extLst>
      <p:ext uri="{BB962C8B-B14F-4D97-AF65-F5344CB8AC3E}">
        <p14:creationId xmlns:p14="http://schemas.microsoft.com/office/powerpoint/2010/main" val="103969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36FE08-B152-4AF6-B519-68B87CB2E194}"/>
              </a:ext>
            </a:extLst>
          </p:cNvPr>
          <p:cNvSpPr>
            <a:spLocks noGrp="1"/>
          </p:cNvSpPr>
          <p:nvPr>
            <p:ph type="title"/>
          </p:nvPr>
        </p:nvSpPr>
        <p:spPr/>
        <p:txBody>
          <a:bodyPr/>
          <a:lstStyle/>
          <a:p>
            <a:r>
              <a:rPr lang="en-US" dirty="0"/>
              <a:t>Let’s know one another?</a:t>
            </a:r>
          </a:p>
        </p:txBody>
      </p:sp>
      <p:sp>
        <p:nvSpPr>
          <p:cNvPr id="4" name="Slide Number Placeholder 3">
            <a:extLst>
              <a:ext uri="{FF2B5EF4-FFF2-40B4-BE49-F238E27FC236}">
                <a16:creationId xmlns:a16="http://schemas.microsoft.com/office/drawing/2014/main" id="{E442C3FE-EFAF-4400-B0AA-BE4544CF92FA}"/>
              </a:ext>
            </a:extLst>
          </p:cNvPr>
          <p:cNvSpPr>
            <a:spLocks noGrp="1"/>
          </p:cNvSpPr>
          <p:nvPr>
            <p:ph type="sldNum" sz="quarter" idx="12"/>
          </p:nvPr>
        </p:nvSpPr>
        <p:spPr/>
        <p:txBody>
          <a:bodyPr/>
          <a:lstStyle/>
          <a:p>
            <a:fld id="{4980778A-6F9D-4141-8080-B8192EADCD40}" type="slidenum">
              <a:rPr lang="en-ZA" smtClean="0"/>
              <a:pPr/>
              <a:t>33</a:t>
            </a:fld>
            <a:endParaRPr lang="en-ZA"/>
          </a:p>
        </p:txBody>
      </p:sp>
      <p:sp>
        <p:nvSpPr>
          <p:cNvPr id="6" name="Content Placeholder 5">
            <a:extLst>
              <a:ext uri="{FF2B5EF4-FFF2-40B4-BE49-F238E27FC236}">
                <a16:creationId xmlns:a16="http://schemas.microsoft.com/office/drawing/2014/main" id="{8F734532-28EF-4633-BD0F-AC83F46227B2}"/>
              </a:ext>
            </a:extLst>
          </p:cNvPr>
          <p:cNvSpPr>
            <a:spLocks noGrp="1"/>
          </p:cNvSpPr>
          <p:nvPr>
            <p:ph sz="quarter" idx="1"/>
          </p:nvPr>
        </p:nvSpPr>
        <p:spPr>
          <a:xfrm>
            <a:off x="603504" y="1828800"/>
            <a:ext cx="8083296" cy="4264496"/>
          </a:xfrm>
        </p:spPr>
        <p:txBody>
          <a:bodyPr/>
          <a:lstStyle/>
          <a:p>
            <a:r>
              <a:rPr lang="en-US" dirty="0"/>
              <a:t>What is your current role in this organization?</a:t>
            </a:r>
          </a:p>
          <a:p>
            <a:r>
              <a:rPr lang="en-US" dirty="0"/>
              <a:t>Have you worked on a small/major project as a team member?</a:t>
            </a:r>
          </a:p>
          <a:p>
            <a:r>
              <a:rPr lang="en-US" dirty="0"/>
              <a:t>Are you currently working on a project?</a:t>
            </a:r>
          </a:p>
          <a:p>
            <a:endParaRPr lang="en-US" dirty="0"/>
          </a:p>
          <a:p>
            <a:endParaRPr lang="en-US" dirty="0"/>
          </a:p>
          <a:p>
            <a:endParaRPr lang="en-US" dirty="0"/>
          </a:p>
          <a:p>
            <a:r>
              <a:rPr lang="en-US" dirty="0"/>
              <a:t>What are your expectation?</a:t>
            </a:r>
          </a:p>
        </p:txBody>
      </p:sp>
      <p:pic>
        <p:nvPicPr>
          <p:cNvPr id="1028" name="Picture 4" descr="I Want To Know You - by Sonicflood - YouTube">
            <a:extLst>
              <a:ext uri="{FF2B5EF4-FFF2-40B4-BE49-F238E27FC236}">
                <a16:creationId xmlns:a16="http://schemas.microsoft.com/office/drawing/2014/main" id="{DA875C6D-B349-4B95-891C-59E635FDB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615" y="4030823"/>
            <a:ext cx="2167811" cy="1625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086,273 Voice Stock Photos, Pictures &amp; Royalty-Free Images - iStock">
            <a:extLst>
              <a:ext uri="{FF2B5EF4-FFF2-40B4-BE49-F238E27FC236}">
                <a16:creationId xmlns:a16="http://schemas.microsoft.com/office/drawing/2014/main" id="{EE9416DE-6456-4ED1-8124-AD9060404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181" y="242986"/>
            <a:ext cx="1625860" cy="162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8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F520-C13D-46B3-B849-A43A30C579CE}"/>
              </a:ext>
            </a:extLst>
          </p:cNvPr>
          <p:cNvSpPr>
            <a:spLocks noGrp="1"/>
          </p:cNvSpPr>
          <p:nvPr>
            <p:ph type="title"/>
          </p:nvPr>
        </p:nvSpPr>
        <p:spPr/>
        <p:txBody>
          <a:bodyPr/>
          <a:lstStyle/>
          <a:p>
            <a:r>
              <a:rPr lang="en-US" dirty="0"/>
              <a:t>So let’s plan a wedding event</a:t>
            </a:r>
          </a:p>
        </p:txBody>
      </p:sp>
      <p:sp>
        <p:nvSpPr>
          <p:cNvPr id="3" name="Slide Number Placeholder 2">
            <a:extLst>
              <a:ext uri="{FF2B5EF4-FFF2-40B4-BE49-F238E27FC236}">
                <a16:creationId xmlns:a16="http://schemas.microsoft.com/office/drawing/2014/main" id="{00D60313-EC56-4F61-9150-88F50061CAFC}"/>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483D404D-0300-47D6-BDEC-882A5AA461E4}"/>
              </a:ext>
            </a:extLst>
          </p:cNvPr>
          <p:cNvSpPr>
            <a:spLocks noGrp="1"/>
          </p:cNvSpPr>
          <p:nvPr>
            <p:ph sz="quarter" idx="1"/>
          </p:nvPr>
        </p:nvSpPr>
        <p:spPr/>
        <p:txBody>
          <a:bodyPr/>
          <a:lstStyle/>
          <a:p>
            <a:r>
              <a:rPr lang="en-US" dirty="0"/>
              <a:t>The Objective: is to plan a wedding that will be timely, within budget, memorable and exclusive.</a:t>
            </a:r>
          </a:p>
          <a:p>
            <a:r>
              <a:rPr lang="en-US" dirty="0"/>
              <a:t>Deliverables of wedding plan : </a:t>
            </a:r>
            <a:r>
              <a:rPr lang="en-US" sz="1000" dirty="0">
                <a:solidFill>
                  <a:schemeClr val="bg1"/>
                </a:solidFill>
              </a:rPr>
              <a:t>Venue, wedding cake, •	Venue selection, , cake design, </a:t>
            </a:r>
          </a:p>
          <a:p>
            <a:pPr marL="0" indent="0">
              <a:buNone/>
            </a:pPr>
            <a:r>
              <a:rPr lang="en-US" sz="1000" dirty="0">
                <a:solidFill>
                  <a:schemeClr val="bg1"/>
                </a:solidFill>
              </a:rPr>
              <a:t>             the guest list,  invitation design,  entertainment, hair and make up,  wedding speech, vows, ring choice, honeymoon selection </a:t>
            </a:r>
          </a:p>
          <a:p>
            <a:pPr marL="0" indent="0">
              <a:buNone/>
            </a:pPr>
            <a:r>
              <a:rPr lang="en-US" dirty="0"/>
              <a:t>Plan a wedding step by step.</a:t>
            </a:r>
          </a:p>
          <a:p>
            <a:pPr marL="0" indent="0">
              <a:buNone/>
            </a:pPr>
            <a:r>
              <a:rPr lang="en-US" dirty="0"/>
              <a:t>1.	Set a Wedding Budget. </a:t>
            </a:r>
          </a:p>
          <a:p>
            <a:pPr marL="0" indent="0">
              <a:buNone/>
            </a:pPr>
            <a:r>
              <a:rPr lang="en-US" dirty="0"/>
              <a:t>2.	Start Your Guest List. ...</a:t>
            </a:r>
          </a:p>
          <a:p>
            <a:pPr marL="0" indent="0">
              <a:buNone/>
            </a:pPr>
            <a:r>
              <a:rPr lang="en-US" dirty="0"/>
              <a:t>3.	Pick Your Wedding Party. ...</a:t>
            </a:r>
          </a:p>
          <a:p>
            <a:pPr marL="0" indent="0">
              <a:buNone/>
            </a:pPr>
            <a:r>
              <a:rPr lang="en-US" dirty="0"/>
              <a:t>4.	Narrow Down the Dates. ...</a:t>
            </a:r>
          </a:p>
          <a:p>
            <a:pPr marL="0" indent="0">
              <a:buNone/>
            </a:pPr>
            <a:r>
              <a:rPr lang="en-US" dirty="0"/>
              <a:t>5.	Choose a Venue</a:t>
            </a:r>
          </a:p>
          <a:p>
            <a:pPr marL="0" indent="0">
              <a:buNone/>
            </a:pPr>
            <a:endParaRPr lang="en-US" dirty="0"/>
          </a:p>
        </p:txBody>
      </p:sp>
    </p:spTree>
    <p:extLst>
      <p:ext uri="{BB962C8B-B14F-4D97-AF65-F5344CB8AC3E}">
        <p14:creationId xmlns:p14="http://schemas.microsoft.com/office/powerpoint/2010/main" val="3934749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F520-C13D-46B3-B849-A43A30C579CE}"/>
              </a:ext>
            </a:extLst>
          </p:cNvPr>
          <p:cNvSpPr>
            <a:spLocks noGrp="1"/>
          </p:cNvSpPr>
          <p:nvPr>
            <p:ph type="title"/>
          </p:nvPr>
        </p:nvSpPr>
        <p:spPr/>
        <p:txBody>
          <a:bodyPr/>
          <a:lstStyle/>
          <a:p>
            <a:r>
              <a:rPr lang="en-US" dirty="0"/>
              <a:t>So let’s plan a wedding event</a:t>
            </a:r>
          </a:p>
        </p:txBody>
      </p:sp>
      <p:sp>
        <p:nvSpPr>
          <p:cNvPr id="3" name="Slide Number Placeholder 2">
            <a:extLst>
              <a:ext uri="{FF2B5EF4-FFF2-40B4-BE49-F238E27FC236}">
                <a16:creationId xmlns:a16="http://schemas.microsoft.com/office/drawing/2014/main" id="{00D60313-EC56-4F61-9150-88F50061CAFC}"/>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483D404D-0300-47D6-BDEC-882A5AA461E4}"/>
              </a:ext>
            </a:extLst>
          </p:cNvPr>
          <p:cNvSpPr>
            <a:spLocks noGrp="1"/>
          </p:cNvSpPr>
          <p:nvPr>
            <p:ph sz="quarter" idx="1"/>
          </p:nvPr>
        </p:nvSpPr>
        <p:spPr/>
        <p:txBody>
          <a:bodyPr/>
          <a:lstStyle/>
          <a:p>
            <a:r>
              <a:rPr lang="en-US" dirty="0"/>
              <a:t>Benefits Criteria – success </a:t>
            </a:r>
          </a:p>
          <a:p>
            <a:r>
              <a:rPr lang="en-US" dirty="0"/>
              <a:t>Everyone being where they should be at the right times</a:t>
            </a:r>
          </a:p>
          <a:p>
            <a:r>
              <a:rPr lang="en-US" dirty="0"/>
              <a:t>Happy guests</a:t>
            </a:r>
          </a:p>
          <a:p>
            <a:r>
              <a:rPr lang="en-US" dirty="0"/>
              <a:t>No family conflict (yes, it’s a factor)</a:t>
            </a:r>
          </a:p>
          <a:p>
            <a:r>
              <a:rPr lang="en-US" dirty="0"/>
              <a:t>(For the bride), feeling beautiful</a:t>
            </a:r>
          </a:p>
          <a:p>
            <a:r>
              <a:rPr lang="en-US" dirty="0"/>
              <a:t>Having a stress-less wedding planning experience</a:t>
            </a:r>
          </a:p>
          <a:p>
            <a:r>
              <a:rPr lang="en-US" dirty="0"/>
              <a:t>Choosing wedding suppliers you can trust to deliver</a:t>
            </a:r>
          </a:p>
          <a:p>
            <a:endParaRPr lang="en-US" dirty="0"/>
          </a:p>
          <a:p>
            <a:r>
              <a:rPr lang="en-US" dirty="0"/>
              <a:t>Project team  (leader/workers) / Budget / Tolerance  / Change control</a:t>
            </a:r>
          </a:p>
          <a:p>
            <a:pPr marL="0" indent="0">
              <a:buNone/>
            </a:pPr>
            <a:endParaRPr lang="en-US" dirty="0"/>
          </a:p>
        </p:txBody>
      </p:sp>
    </p:spTree>
    <p:extLst>
      <p:ext uri="{BB962C8B-B14F-4D97-AF65-F5344CB8AC3E}">
        <p14:creationId xmlns:p14="http://schemas.microsoft.com/office/powerpoint/2010/main" val="128168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65DE-6A98-4B9A-8FD7-E0815C19CA95}"/>
              </a:ext>
            </a:extLst>
          </p:cNvPr>
          <p:cNvSpPr>
            <a:spLocks noGrp="1"/>
          </p:cNvSpPr>
          <p:nvPr>
            <p:ph type="title"/>
          </p:nvPr>
        </p:nvSpPr>
        <p:spPr/>
        <p:txBody>
          <a:bodyPr>
            <a:normAutofit fontScale="90000"/>
          </a:bodyPr>
          <a:lstStyle/>
          <a:p>
            <a:r>
              <a:rPr lang="en-US" dirty="0"/>
              <a:t>Learning outcomes Unit 1</a:t>
            </a:r>
            <a:br>
              <a:rPr lang="en-US" dirty="0"/>
            </a:br>
            <a:r>
              <a:rPr lang="en-US" dirty="0"/>
              <a:t>&amp; Summative assessments</a:t>
            </a:r>
          </a:p>
        </p:txBody>
      </p:sp>
      <p:sp>
        <p:nvSpPr>
          <p:cNvPr id="3" name="Slide Number Placeholder 2">
            <a:extLst>
              <a:ext uri="{FF2B5EF4-FFF2-40B4-BE49-F238E27FC236}">
                <a16:creationId xmlns:a16="http://schemas.microsoft.com/office/drawing/2014/main" id="{17CB2E51-30E3-4A4E-B9EE-5EACC21DD4FB}"/>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F604C51D-F026-4979-8CF9-383C5EC41819}"/>
              </a:ext>
            </a:extLst>
          </p:cNvPr>
          <p:cNvSpPr>
            <a:spLocks noGrp="1"/>
          </p:cNvSpPr>
          <p:nvPr>
            <p:ph sz="quarter" idx="1"/>
          </p:nvPr>
        </p:nvSpPr>
        <p:spPr>
          <a:xfrm>
            <a:off x="467544" y="2006352"/>
            <a:ext cx="8219256" cy="4086943"/>
          </a:xfrm>
        </p:spPr>
        <p:txBody>
          <a:bodyPr/>
          <a:lstStyle/>
          <a:p>
            <a:r>
              <a:rPr lang="en-US" dirty="0"/>
              <a:t>Undertake the management activities, from start to end, for a small project.  </a:t>
            </a:r>
            <a:r>
              <a:rPr lang="en-US" i="1" dirty="0"/>
              <a:t>Refer page 23 </a:t>
            </a:r>
            <a:endParaRPr lang="en-US" dirty="0"/>
          </a:p>
          <a:p>
            <a:r>
              <a:rPr lang="en-US" dirty="0"/>
              <a:t>Discuss and explain the appropriateness of the various organisational structures. </a:t>
            </a:r>
            <a:r>
              <a:rPr lang="en-US" i="1" dirty="0"/>
              <a:t>Refer page 24</a:t>
            </a:r>
            <a:endParaRPr lang="en-US" dirty="0"/>
          </a:p>
        </p:txBody>
      </p:sp>
    </p:spTree>
    <p:extLst>
      <p:ext uri="{BB962C8B-B14F-4D97-AF65-F5344CB8AC3E}">
        <p14:creationId xmlns:p14="http://schemas.microsoft.com/office/powerpoint/2010/main" val="55695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A92A2F35-6BB1-4BD8-B383-A049B13F5D11}"/>
              </a:ext>
            </a:extLst>
          </p:cNvPr>
          <p:cNvSpPr>
            <a:spLocks noGrp="1"/>
          </p:cNvSpPr>
          <p:nvPr>
            <p:ph sz="quarter" idx="1"/>
          </p:nvPr>
        </p:nvSpPr>
        <p:spPr>
          <a:xfrm>
            <a:off x="457200" y="1138335"/>
            <a:ext cx="8229600" cy="4954961"/>
          </a:xfrm>
        </p:spPr>
        <p:txBody>
          <a:bodyPr/>
          <a:lstStyle/>
          <a:p>
            <a:r>
              <a:rPr lang="en-US" dirty="0"/>
              <a:t>Organisational structures and key stakeholders for project management</a:t>
            </a:r>
          </a:p>
          <a:p>
            <a:r>
              <a:rPr lang="en-US" dirty="0"/>
              <a:t>:</a:t>
            </a:r>
          </a:p>
          <a:p>
            <a:pPr lvl="1"/>
            <a:endParaRPr lang="en-US" dirty="0"/>
          </a:p>
        </p:txBody>
      </p:sp>
      <p:graphicFrame>
        <p:nvGraphicFramePr>
          <p:cNvPr id="5" name="Table 4">
            <a:extLst>
              <a:ext uri="{FF2B5EF4-FFF2-40B4-BE49-F238E27FC236}">
                <a16:creationId xmlns:a16="http://schemas.microsoft.com/office/drawing/2014/main" id="{8BF3844A-CE2C-4244-A20F-41099DA41830}"/>
              </a:ext>
            </a:extLst>
          </p:cNvPr>
          <p:cNvGraphicFramePr>
            <a:graphicFrameLocks noGrp="1"/>
          </p:cNvGraphicFramePr>
          <p:nvPr>
            <p:extLst>
              <p:ext uri="{D42A27DB-BD31-4B8C-83A1-F6EECF244321}">
                <p14:modId xmlns:p14="http://schemas.microsoft.com/office/powerpoint/2010/main" val="3335722630"/>
              </p:ext>
            </p:extLst>
          </p:nvPr>
        </p:nvGraphicFramePr>
        <p:xfrm>
          <a:off x="457200" y="2048661"/>
          <a:ext cx="8218487" cy="3195143"/>
        </p:xfrm>
        <a:graphic>
          <a:graphicData uri="http://schemas.openxmlformats.org/drawingml/2006/table">
            <a:tbl>
              <a:tblPr firstRow="1" firstCol="1" lastRow="1" lastCol="1" bandRow="1" bandCol="1">
                <a:tableStyleId>{5C22544A-7EE6-4342-B048-85BDC9FD1C3A}</a:tableStyleId>
              </a:tblPr>
              <a:tblGrid>
                <a:gridCol w="8218487">
                  <a:extLst>
                    <a:ext uri="{9D8B030D-6E8A-4147-A177-3AD203B41FA5}">
                      <a16:colId xmlns:a16="http://schemas.microsoft.com/office/drawing/2014/main" val="1748022158"/>
                    </a:ext>
                  </a:extLst>
                </a:gridCol>
              </a:tblGrid>
              <a:tr h="3195143">
                <a:tc>
                  <a:txBody>
                    <a:bodyPr/>
                    <a:lstStyle/>
                    <a:p>
                      <a:pPr marL="342900" marR="0" lvl="0" indent="-342900" algn="l">
                        <a:lnSpc>
                          <a:spcPct val="115000"/>
                        </a:lnSpc>
                        <a:spcBef>
                          <a:spcPts val="0"/>
                        </a:spcBef>
                        <a:spcAft>
                          <a:spcPts val="0"/>
                        </a:spcAft>
                        <a:buFont typeface="+mj-lt"/>
                        <a:buAutoNum type="arabicPeriod"/>
                      </a:pPr>
                      <a:r>
                        <a:rPr lang="en-GB" sz="2000" dirty="0">
                          <a:effectLst/>
                        </a:rPr>
                        <a:t>Alternative organisational structures are identified and how projects operate within each structure are identified.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Advantages &amp; disadvantages of all organisational structures are explained.</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Reasons for choosing particular organisational structures are described.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The interface and overlap between general management and project management is explained. </a:t>
                      </a:r>
                      <a:endParaRPr lang="en-US" sz="2000" dirty="0">
                        <a:effectLst/>
                      </a:endParaRPr>
                    </a:p>
                    <a:p>
                      <a:pPr marL="342900" marR="0" lvl="0" indent="-342900" algn="l">
                        <a:lnSpc>
                          <a:spcPct val="115000"/>
                        </a:lnSpc>
                        <a:spcBef>
                          <a:spcPts val="0"/>
                        </a:spcBef>
                        <a:spcAft>
                          <a:spcPts val="0"/>
                        </a:spcAft>
                        <a:buFont typeface="+mj-lt"/>
                        <a:buAutoNum type="arabicPeriod"/>
                      </a:pPr>
                      <a:r>
                        <a:rPr lang="en-GB" sz="2000" dirty="0">
                          <a:effectLst/>
                        </a:rPr>
                        <a:t>Examples of organisational structures are provided.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6195" marB="36195" anchor="ctr"/>
                </a:tc>
                <a:extLst>
                  <a:ext uri="{0D108BD9-81ED-4DB2-BD59-A6C34878D82A}">
                    <a16:rowId xmlns:a16="http://schemas.microsoft.com/office/drawing/2014/main" val="1131645453"/>
                  </a:ext>
                </a:extLst>
              </a:tr>
            </a:tbl>
          </a:graphicData>
        </a:graphic>
      </p:graphicFrame>
    </p:spTree>
    <p:extLst>
      <p:ext uri="{BB962C8B-B14F-4D97-AF65-F5344CB8AC3E}">
        <p14:creationId xmlns:p14="http://schemas.microsoft.com/office/powerpoint/2010/main" val="968610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Introduction to Project Management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5" name="Content Placeholder 4"/>
          <p:cNvSpPr>
            <a:spLocks noGrp="1"/>
          </p:cNvSpPr>
          <p:nvPr>
            <p:ph sz="quarter" idx="1"/>
          </p:nvPr>
        </p:nvSpPr>
        <p:spPr/>
        <p:txBody>
          <a:bodyPr/>
          <a:lstStyle/>
          <a:p>
            <a:r>
              <a:rPr lang="en-ZA" dirty="0"/>
              <a:t>Projects differ from other types of work. </a:t>
            </a:r>
          </a:p>
          <a:p>
            <a:pPr lvl="1"/>
            <a:r>
              <a:rPr lang="en-ZA" dirty="0"/>
              <a:t>A project is a task that is undertaken temporarily to create a unique product, service, or result.</a:t>
            </a:r>
          </a:p>
          <a:p>
            <a:pPr lvl="1"/>
            <a:r>
              <a:rPr lang="en-ZA" dirty="0"/>
              <a:t>A project will always have a final date, and the duration of a project can vary from a number of weeks to several years. </a:t>
            </a:r>
          </a:p>
          <a:p>
            <a:pPr lvl="1"/>
            <a:r>
              <a:rPr lang="en-US" dirty="0"/>
              <a:t>Its main aim is to complete project with fulfilling requirements of clients or customers on specified time.</a:t>
            </a:r>
            <a:endParaRPr lang="en-ZA" dirty="0"/>
          </a:p>
        </p:txBody>
      </p:sp>
    </p:spTree>
    <p:extLst>
      <p:ext uri="{BB962C8B-B14F-4D97-AF65-F5344CB8AC3E}">
        <p14:creationId xmlns:p14="http://schemas.microsoft.com/office/powerpoint/2010/main" val="1234772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Explaining Project Management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p:txBody>
          <a:bodyPr/>
          <a:lstStyle/>
          <a:p>
            <a:pPr marL="0" indent="0" algn="ctr">
              <a:buNone/>
            </a:pPr>
            <a:r>
              <a:rPr lang="en-ZA" dirty="0"/>
              <a:t>Project Management</a:t>
            </a:r>
          </a:p>
          <a:p>
            <a:pPr marL="0" indent="0">
              <a:buNone/>
            </a:pPr>
            <a:r>
              <a:rPr lang="en-ZA" dirty="0"/>
              <a:t>The application of knowledge, skills, tools, and techniques to project activities to meet project requirements. Project management is accomplished through the correct application and integration of the project management process groups.</a:t>
            </a:r>
          </a:p>
          <a:p>
            <a:pPr marL="0" indent="0">
              <a:buNone/>
            </a:pPr>
            <a:endParaRPr lang="en-ZA" dirty="0"/>
          </a:p>
          <a:p>
            <a:pPr marL="0" indent="0">
              <a:buNone/>
            </a:pPr>
            <a:endParaRPr lang="en-ZA" dirty="0"/>
          </a:p>
        </p:txBody>
      </p:sp>
      <p:graphicFrame>
        <p:nvGraphicFramePr>
          <p:cNvPr id="3" name="Table 2">
            <a:extLst>
              <a:ext uri="{FF2B5EF4-FFF2-40B4-BE49-F238E27FC236}">
                <a16:creationId xmlns:a16="http://schemas.microsoft.com/office/drawing/2014/main" id="{7601F541-DED2-43D0-AC21-94DE1E94F06C}"/>
              </a:ext>
            </a:extLst>
          </p:cNvPr>
          <p:cNvGraphicFramePr>
            <a:graphicFrameLocks noGrp="1"/>
          </p:cNvGraphicFramePr>
          <p:nvPr>
            <p:extLst>
              <p:ext uri="{D42A27DB-BD31-4B8C-83A1-F6EECF244321}">
                <p14:modId xmlns:p14="http://schemas.microsoft.com/office/powerpoint/2010/main" val="4045953116"/>
              </p:ext>
            </p:extLst>
          </p:nvPr>
        </p:nvGraphicFramePr>
        <p:xfrm>
          <a:off x="703933" y="3623761"/>
          <a:ext cx="7223826" cy="2890777"/>
        </p:xfrm>
        <a:graphic>
          <a:graphicData uri="http://schemas.openxmlformats.org/drawingml/2006/table">
            <a:tbl>
              <a:tblPr firstRow="1" firstCol="1" bandRow="1">
                <a:tableStyleId>{5C22544A-7EE6-4342-B048-85BDC9FD1C3A}</a:tableStyleId>
              </a:tblPr>
              <a:tblGrid>
                <a:gridCol w="2448114">
                  <a:extLst>
                    <a:ext uri="{9D8B030D-6E8A-4147-A177-3AD203B41FA5}">
                      <a16:colId xmlns:a16="http://schemas.microsoft.com/office/drawing/2014/main" val="502321276"/>
                    </a:ext>
                  </a:extLst>
                </a:gridCol>
                <a:gridCol w="4775712">
                  <a:extLst>
                    <a:ext uri="{9D8B030D-6E8A-4147-A177-3AD203B41FA5}">
                      <a16:colId xmlns:a16="http://schemas.microsoft.com/office/drawing/2014/main" val="3357864470"/>
                    </a:ext>
                  </a:extLst>
                </a:gridCol>
              </a:tblGrid>
              <a:tr h="0">
                <a:tc>
                  <a:txBody>
                    <a:bodyPr/>
                    <a:lstStyle/>
                    <a:p>
                      <a:pPr marL="0" marR="0">
                        <a:lnSpc>
                          <a:spcPct val="107000"/>
                        </a:lnSpc>
                        <a:spcBef>
                          <a:spcPts val="0"/>
                        </a:spcBef>
                        <a:spcAft>
                          <a:spcPts val="800"/>
                        </a:spcAft>
                      </a:pPr>
                      <a:r>
                        <a:rPr lang="en-US" sz="1800">
                          <a:effectLst/>
                          <a:latin typeface="+mn-lt"/>
                        </a:rPr>
                        <a:t>Process</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800">
                          <a:effectLst/>
                          <a:latin typeface="+mn-lt"/>
                        </a:rPr>
                        <a:t>One-time</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787201600"/>
                  </a:ext>
                </a:extLst>
              </a:tr>
              <a:tr h="0">
                <a:tc>
                  <a:txBody>
                    <a:bodyPr/>
                    <a:lstStyle/>
                    <a:p>
                      <a:pPr marL="0" marR="0">
                        <a:lnSpc>
                          <a:spcPct val="107000"/>
                        </a:lnSpc>
                        <a:spcBef>
                          <a:spcPts val="0"/>
                        </a:spcBef>
                        <a:spcAft>
                          <a:spcPts val="800"/>
                        </a:spcAft>
                      </a:pPr>
                      <a:r>
                        <a:rPr lang="en-US" sz="1800">
                          <a:effectLst/>
                          <a:latin typeface="+mn-lt"/>
                        </a:rPr>
                        <a:t>Nature</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800">
                          <a:effectLst/>
                          <a:latin typeface="+mn-lt"/>
                        </a:rPr>
                        <a:t>Non-repetitive and unique</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831868034"/>
                  </a:ext>
                </a:extLst>
              </a:tr>
              <a:tr h="0">
                <a:tc>
                  <a:txBody>
                    <a:bodyPr/>
                    <a:lstStyle/>
                    <a:p>
                      <a:pPr marL="0" marR="0">
                        <a:lnSpc>
                          <a:spcPct val="107000"/>
                        </a:lnSpc>
                        <a:spcBef>
                          <a:spcPts val="0"/>
                        </a:spcBef>
                        <a:spcAft>
                          <a:spcPts val="800"/>
                        </a:spcAft>
                      </a:pPr>
                      <a:r>
                        <a:rPr lang="en-US" sz="1800">
                          <a:effectLst/>
                          <a:latin typeface="+mn-lt"/>
                        </a:rPr>
                        <a:t>Work location</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800">
                          <a:effectLst/>
                          <a:latin typeface="+mn-lt"/>
                        </a:rPr>
                        <a:t>Within or outside the organizational premises</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4208011969"/>
                  </a:ext>
                </a:extLst>
              </a:tr>
              <a:tr h="0">
                <a:tc>
                  <a:txBody>
                    <a:bodyPr/>
                    <a:lstStyle/>
                    <a:p>
                      <a:pPr marL="0" marR="0">
                        <a:lnSpc>
                          <a:spcPct val="107000"/>
                        </a:lnSpc>
                        <a:spcBef>
                          <a:spcPts val="0"/>
                        </a:spcBef>
                        <a:spcAft>
                          <a:spcPts val="800"/>
                        </a:spcAft>
                      </a:pPr>
                      <a:r>
                        <a:rPr lang="en-US" sz="1800">
                          <a:effectLst/>
                          <a:latin typeface="+mn-lt"/>
                        </a:rPr>
                        <a:t>Set of tasks</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800">
                          <a:effectLst/>
                          <a:latin typeface="+mn-lt"/>
                        </a:rPr>
                        <a:t>Dynamic</a:t>
                      </a:r>
                      <a:endParaRPr lang="en-US" sz="1800">
                        <a:effectLst/>
                        <a:latin typeface="+mn-lt"/>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618594579"/>
                  </a:ext>
                </a:extLst>
              </a:tr>
              <a:tr h="0">
                <a:tc>
                  <a:txBody>
                    <a:bodyPr/>
                    <a:lstStyle/>
                    <a:p>
                      <a:pPr marL="0" marR="0">
                        <a:lnSpc>
                          <a:spcPct val="107000"/>
                        </a:lnSpc>
                        <a:spcBef>
                          <a:spcPts val="0"/>
                        </a:spcBef>
                        <a:spcAft>
                          <a:spcPts val="800"/>
                        </a:spcAft>
                      </a:pPr>
                      <a:r>
                        <a:rPr lang="en-US" sz="1800" dirty="0">
                          <a:effectLst/>
                          <a:latin typeface="+mn-lt"/>
                        </a:rPr>
                        <a:t>Success</a:t>
                      </a:r>
                      <a:endParaRPr lang="en-US" sz="1800" dirty="0">
                        <a:effectLst/>
                        <a:latin typeface="+mn-lt"/>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800" dirty="0">
                          <a:effectLst/>
                          <a:latin typeface="+mn-lt"/>
                        </a:rPr>
                        <a:t>Ascertained by the accomplishment of the project within defined criteria.</a:t>
                      </a:r>
                      <a:endParaRPr lang="en-US" sz="1800" dirty="0">
                        <a:effectLst/>
                        <a:latin typeface="+mn-lt"/>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446227220"/>
                  </a:ext>
                </a:extLst>
              </a:tr>
              <a:tr h="0">
                <a:tc>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964997392"/>
                  </a:ext>
                </a:extLst>
              </a:tr>
            </a:tbl>
          </a:graphicData>
        </a:graphic>
      </p:graphicFrame>
    </p:spTree>
    <p:extLst>
      <p:ext uri="{BB962C8B-B14F-4D97-AF65-F5344CB8AC3E}">
        <p14:creationId xmlns:p14="http://schemas.microsoft.com/office/powerpoint/2010/main" val="67231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a:t>
            </a:r>
            <a:r>
              <a:rPr lang="en-US" sz="1600" dirty="0">
                <a:solidFill>
                  <a:srgbClr val="000066"/>
                </a:solidFill>
              </a:rPr>
              <a:t>a standard or principle for judging, evaluating, or selecting something</a:t>
            </a:r>
            <a:r>
              <a:rPr lang="en-US" dirty="0">
                <a:solidFill>
                  <a:srgbClr val="000066"/>
                </a:solidFill>
              </a:rPr>
              <a:t>) </a:t>
            </a:r>
            <a:r>
              <a:rPr lang="en-ZA" dirty="0">
                <a:solidFill>
                  <a:srgbClr val="000066"/>
                </a:solidFill>
              </a:rPr>
              <a:t>for proving  competence</a:t>
            </a:r>
          </a:p>
          <a:p>
            <a:pPr lvl="1" fontAlgn="base">
              <a:buClr>
                <a:srgbClr val="000066"/>
              </a:buClr>
            </a:pPr>
            <a:r>
              <a:rPr lang="en-ZA" dirty="0">
                <a:solidFill>
                  <a:srgbClr val="000066"/>
                </a:solidFill>
              </a:rPr>
              <a:t>So, what is competence?</a:t>
            </a:r>
          </a:p>
          <a:p>
            <a:pPr lvl="2" fontAlgn="base">
              <a:buClr>
                <a:srgbClr val="000066"/>
              </a:buClr>
            </a:pPr>
            <a:r>
              <a:rPr lang="en-US" sz="2000" i="1" dirty="0">
                <a:solidFill>
                  <a:srgbClr val="000066"/>
                </a:solidFill>
              </a:rPr>
              <a:t>the ability to do something successfully or efficiently</a:t>
            </a:r>
          </a:p>
          <a:p>
            <a:pPr lvl="2" fontAlgn="base">
              <a:buClr>
                <a:srgbClr val="000066"/>
              </a:buClr>
            </a:pPr>
            <a:r>
              <a:rPr lang="en-US" sz="2000" i="1" dirty="0">
                <a:solidFill>
                  <a:srgbClr val="000066"/>
                </a:solidFill>
              </a:rPr>
              <a:t>By applying the related knowledge, skills, and abilities </a:t>
            </a:r>
          </a:p>
          <a:p>
            <a:pPr lvl="2" fontAlgn="base">
              <a:buClr>
                <a:srgbClr val="000066"/>
              </a:buClr>
            </a:pPr>
            <a:endParaRPr lang="en-ZA" dirty="0">
              <a:solidFill>
                <a:srgbClr val="000066"/>
              </a:solidFill>
            </a:endParaRPr>
          </a:p>
          <a:p>
            <a:pPr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774" y="392174"/>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Project Management Stages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pic>
        <p:nvPicPr>
          <p:cNvPr id="3" name="Content Placeholder 2">
            <a:extLst>
              <a:ext uri="{FF2B5EF4-FFF2-40B4-BE49-F238E27FC236}">
                <a16:creationId xmlns:a16="http://schemas.microsoft.com/office/drawing/2014/main" id="{173E3594-3B77-4B3A-9FCC-22BB04C0C4AF}"/>
              </a:ext>
            </a:extLst>
          </p:cNvPr>
          <p:cNvPicPr>
            <a:picLocks noGrp="1" noChangeAspect="1"/>
          </p:cNvPicPr>
          <p:nvPr>
            <p:ph sz="quarter" idx="1"/>
          </p:nvPr>
        </p:nvPicPr>
        <p:blipFill>
          <a:blip r:embed="rId2"/>
          <a:stretch>
            <a:fillRect/>
          </a:stretch>
        </p:blipFill>
        <p:spPr>
          <a:xfrm>
            <a:off x="2094191" y="1295399"/>
            <a:ext cx="5351637" cy="4442928"/>
          </a:xfrm>
          <a:prstGeom prst="rect">
            <a:avLst/>
          </a:prstGeom>
        </p:spPr>
      </p:pic>
    </p:spTree>
    <p:extLst>
      <p:ext uri="{BB962C8B-B14F-4D97-AF65-F5344CB8AC3E}">
        <p14:creationId xmlns:p14="http://schemas.microsoft.com/office/powerpoint/2010/main" val="2277162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Time, Cost, Performance Constraints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6" name="Content Placeholder 5">
            <a:extLst>
              <a:ext uri="{FF2B5EF4-FFF2-40B4-BE49-F238E27FC236}">
                <a16:creationId xmlns:a16="http://schemas.microsoft.com/office/drawing/2014/main" id="{F837B0D9-D023-4FB2-B797-022CE5AFD6E4}"/>
              </a:ext>
            </a:extLst>
          </p:cNvPr>
          <p:cNvSpPr>
            <a:spLocks noGrp="1"/>
          </p:cNvSpPr>
          <p:nvPr>
            <p:ph sz="quarter" idx="1"/>
          </p:nvPr>
        </p:nvSpPr>
        <p:spPr/>
        <p:txBody>
          <a:bodyPr/>
          <a:lstStyle/>
          <a:p>
            <a:r>
              <a:rPr lang="en-ZA" dirty="0"/>
              <a:t>Cost	</a:t>
            </a:r>
          </a:p>
          <a:p>
            <a:pPr lvl="1"/>
            <a:r>
              <a:rPr lang="en-ZA" dirty="0"/>
              <a:t>The specified or allowable budget for the project - the target cost of the work to be done.</a:t>
            </a:r>
          </a:p>
          <a:p>
            <a:r>
              <a:rPr lang="en-ZA" dirty="0"/>
              <a:t>Time</a:t>
            </a:r>
          </a:p>
          <a:p>
            <a:pPr lvl="1"/>
            <a:r>
              <a:rPr lang="en-ZA" dirty="0"/>
              <a:t>The scheduled period over which the work must be done - the target date for when the project will be completed.</a:t>
            </a:r>
          </a:p>
          <a:p>
            <a:pPr marL="354012" lvl="1" indent="0">
              <a:buNone/>
            </a:pPr>
            <a:r>
              <a:rPr lang="en-ZA" dirty="0"/>
              <a:t>	(Which minimum resources (int/external) are needed)</a:t>
            </a:r>
          </a:p>
          <a:p>
            <a:r>
              <a:rPr lang="en-ZA" dirty="0"/>
              <a:t>Performance</a:t>
            </a:r>
          </a:p>
          <a:p>
            <a:pPr lvl="1"/>
            <a:r>
              <a:rPr lang="en-ZA" dirty="0"/>
              <a:t>The scheduled period over which the work must be done - the target date for when the project will be completed.</a:t>
            </a:r>
          </a:p>
          <a:p>
            <a:endParaRPr lang="en-ZA" dirty="0"/>
          </a:p>
        </p:txBody>
      </p:sp>
    </p:spTree>
    <p:extLst>
      <p:ext uri="{BB962C8B-B14F-4D97-AF65-F5344CB8AC3E}">
        <p14:creationId xmlns:p14="http://schemas.microsoft.com/office/powerpoint/2010/main" val="2553889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Time, Cost, Performance Constraints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pic>
        <p:nvPicPr>
          <p:cNvPr id="3" name="Content Placeholder 2">
            <a:extLst>
              <a:ext uri="{FF2B5EF4-FFF2-40B4-BE49-F238E27FC236}">
                <a16:creationId xmlns:a16="http://schemas.microsoft.com/office/drawing/2014/main" id="{495A5763-AB58-4FBB-9F6F-5FA1AF2CF70B}"/>
              </a:ext>
            </a:extLst>
          </p:cNvPr>
          <p:cNvPicPr>
            <a:picLocks noGrp="1" noChangeAspect="1"/>
          </p:cNvPicPr>
          <p:nvPr>
            <p:ph sz="quarter" idx="1"/>
          </p:nvPr>
        </p:nvPicPr>
        <p:blipFill>
          <a:blip r:embed="rId2"/>
          <a:stretch>
            <a:fillRect/>
          </a:stretch>
        </p:blipFill>
        <p:spPr>
          <a:xfrm>
            <a:off x="1287019" y="1143347"/>
            <a:ext cx="6581074" cy="5219006"/>
          </a:xfrm>
          <a:prstGeom prst="rect">
            <a:avLst/>
          </a:prstGeom>
        </p:spPr>
      </p:pic>
    </p:spTree>
    <p:extLst>
      <p:ext uri="{BB962C8B-B14F-4D97-AF65-F5344CB8AC3E}">
        <p14:creationId xmlns:p14="http://schemas.microsoft.com/office/powerpoint/2010/main" val="837315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Time, Cost, Performance Constraints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8" name="Rectangle 7">
            <a:extLst>
              <a:ext uri="{FF2B5EF4-FFF2-40B4-BE49-F238E27FC236}">
                <a16:creationId xmlns:a16="http://schemas.microsoft.com/office/drawing/2014/main" id="{182E3D57-C464-41E4-8B4A-C985BBBBDCFD}"/>
              </a:ext>
            </a:extLst>
          </p:cNvPr>
          <p:cNvSpPr/>
          <p:nvPr/>
        </p:nvSpPr>
        <p:spPr>
          <a:xfrm>
            <a:off x="603504" y="1597980"/>
            <a:ext cx="7692357" cy="3046988"/>
          </a:xfrm>
          <a:prstGeom prst="rect">
            <a:avLst/>
          </a:prstGeom>
        </p:spPr>
        <p:txBody>
          <a:bodyPr wrap="square">
            <a:spAutoFit/>
          </a:bodyPr>
          <a:lstStyle/>
          <a:p>
            <a:pPr marL="285750" indent="-285750">
              <a:buSzPct val="85000"/>
              <a:buFont typeface="Arial" panose="020B0604020202020204" pitchFamily="34" charset="0"/>
              <a:buChar char="•"/>
            </a:pPr>
            <a:r>
              <a:rPr lang="en-ZA" sz="2400" dirty="0">
                <a:latin typeface="Calibri" pitchFamily="34" charset="0"/>
              </a:rPr>
              <a:t>Time Constraint</a:t>
            </a:r>
          </a:p>
          <a:p>
            <a:pPr marL="742950" lvl="1" indent="-285750">
              <a:buSzPct val="85000"/>
              <a:buFont typeface="Arial" panose="020B0604020202020204" pitchFamily="34" charset="0"/>
              <a:buChar char="•"/>
            </a:pPr>
            <a:r>
              <a:rPr lang="en-ZA" sz="2400" dirty="0">
                <a:latin typeface="Calibri" pitchFamily="34" charset="0"/>
              </a:rPr>
              <a:t>The amount of time that is available to complete a project</a:t>
            </a:r>
          </a:p>
          <a:p>
            <a:pPr marL="285750" indent="-285750">
              <a:buSzPct val="85000"/>
              <a:buFont typeface="Arial" panose="020B0604020202020204" pitchFamily="34" charset="0"/>
              <a:buChar char="•"/>
            </a:pPr>
            <a:r>
              <a:rPr lang="en-ZA" sz="2400" dirty="0">
                <a:latin typeface="Calibri" pitchFamily="34" charset="0"/>
              </a:rPr>
              <a:t>Cost Constraint</a:t>
            </a:r>
          </a:p>
          <a:p>
            <a:pPr marL="742950" lvl="1" indent="-285750">
              <a:buSzPct val="85000"/>
              <a:buFont typeface="Arial" panose="020B0604020202020204" pitchFamily="34" charset="0"/>
              <a:buChar char="•"/>
            </a:pPr>
            <a:r>
              <a:rPr lang="en-ZA" sz="2400" dirty="0">
                <a:latin typeface="Calibri" pitchFamily="34" charset="0"/>
              </a:rPr>
              <a:t>The budgeted amount that is available for the project</a:t>
            </a:r>
          </a:p>
          <a:p>
            <a:pPr marL="285750" indent="-285750">
              <a:buSzPct val="85000"/>
              <a:buFont typeface="Arial" panose="020B0604020202020204" pitchFamily="34" charset="0"/>
              <a:buChar char="•"/>
            </a:pPr>
            <a:r>
              <a:rPr lang="en-ZA" sz="2400" dirty="0">
                <a:latin typeface="Calibri" pitchFamily="34" charset="0"/>
              </a:rPr>
              <a:t>Performance Constraint</a:t>
            </a:r>
          </a:p>
          <a:p>
            <a:pPr marL="742950" lvl="1" indent="-285750">
              <a:buSzPct val="85000"/>
              <a:buFont typeface="Arial" panose="020B0604020202020204" pitchFamily="34" charset="0"/>
              <a:buChar char="•"/>
            </a:pPr>
            <a:r>
              <a:rPr lang="en-ZA" sz="2400" dirty="0">
                <a:latin typeface="Calibri" pitchFamily="34" charset="0"/>
              </a:rPr>
              <a:t>What must be done to produce the project’s end result</a:t>
            </a:r>
          </a:p>
        </p:txBody>
      </p:sp>
    </p:spTree>
    <p:extLst>
      <p:ext uri="{BB962C8B-B14F-4D97-AF65-F5344CB8AC3E}">
        <p14:creationId xmlns:p14="http://schemas.microsoft.com/office/powerpoint/2010/main" val="2756019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Time, Cost, Performance Constraints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pic>
        <p:nvPicPr>
          <p:cNvPr id="7" name="Content Placeholder 6">
            <a:extLst>
              <a:ext uri="{FF2B5EF4-FFF2-40B4-BE49-F238E27FC236}">
                <a16:creationId xmlns:a16="http://schemas.microsoft.com/office/drawing/2014/main" id="{A3D595C1-E0E6-4594-B403-59AECD3A581E}"/>
              </a:ext>
            </a:extLst>
          </p:cNvPr>
          <p:cNvPicPr>
            <a:picLocks noGrp="1" noChangeAspect="1"/>
          </p:cNvPicPr>
          <p:nvPr>
            <p:ph sz="quarter" idx="1"/>
          </p:nvPr>
        </p:nvPicPr>
        <p:blipFill>
          <a:blip r:embed="rId2"/>
          <a:stretch>
            <a:fillRect/>
          </a:stretch>
        </p:blipFill>
        <p:spPr>
          <a:xfrm>
            <a:off x="1010573" y="1205006"/>
            <a:ext cx="7133968" cy="5095688"/>
          </a:xfrm>
          <a:prstGeom prst="rect">
            <a:avLst/>
          </a:prstGeom>
        </p:spPr>
      </p:pic>
    </p:spTree>
    <p:extLst>
      <p:ext uri="{BB962C8B-B14F-4D97-AF65-F5344CB8AC3E}">
        <p14:creationId xmlns:p14="http://schemas.microsoft.com/office/powerpoint/2010/main" val="1359904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D867-AAFB-433F-847E-E276BF1C22AE}"/>
              </a:ext>
            </a:extLst>
          </p:cNvPr>
          <p:cNvSpPr>
            <a:spLocks noGrp="1"/>
          </p:cNvSpPr>
          <p:nvPr>
            <p:ph type="title"/>
          </p:nvPr>
        </p:nvSpPr>
        <p:spPr/>
        <p:txBody>
          <a:bodyPr/>
          <a:lstStyle/>
          <a:p>
            <a:pPr algn="ctr"/>
            <a:r>
              <a:rPr lang="en-US" dirty="0"/>
              <a:t>Time to do an activity</a:t>
            </a:r>
          </a:p>
        </p:txBody>
      </p:sp>
      <p:sp>
        <p:nvSpPr>
          <p:cNvPr id="3" name="Slide Number Placeholder 2">
            <a:extLst>
              <a:ext uri="{FF2B5EF4-FFF2-40B4-BE49-F238E27FC236}">
                <a16:creationId xmlns:a16="http://schemas.microsoft.com/office/drawing/2014/main" id="{BA5225BE-600D-4A22-BC73-CE7DA1991958}"/>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1E858C75-246A-4CFC-9B4B-EF6D6771BC6F}"/>
              </a:ext>
            </a:extLst>
          </p:cNvPr>
          <p:cNvSpPr>
            <a:spLocks noGrp="1"/>
          </p:cNvSpPr>
          <p:nvPr>
            <p:ph sz="quarter" idx="1"/>
          </p:nvPr>
        </p:nvSpPr>
        <p:spPr>
          <a:xfrm>
            <a:off x="390617" y="3275860"/>
            <a:ext cx="8451541" cy="2817436"/>
          </a:xfrm>
        </p:spPr>
        <p:txBody>
          <a:bodyPr/>
          <a:lstStyle/>
          <a:p>
            <a:r>
              <a:rPr lang="en-US" dirty="0"/>
              <a:t>Go to page 69 and answer the following questions: 15 minutes</a:t>
            </a:r>
          </a:p>
          <a:p>
            <a:endParaRPr lang="en-US" dirty="0"/>
          </a:p>
          <a:p>
            <a:r>
              <a:rPr lang="en-US" dirty="0"/>
              <a:t>1. How does a project differ from other types of work?</a:t>
            </a:r>
          </a:p>
          <a:p>
            <a:r>
              <a:rPr lang="en-US" dirty="0"/>
              <a:t>2. List the 5 process group of Project Management?</a:t>
            </a:r>
          </a:p>
          <a:p>
            <a:r>
              <a:rPr lang="en-US" dirty="0"/>
              <a:t>Briefly explain the 3 constraints of Project?</a:t>
            </a:r>
          </a:p>
        </p:txBody>
      </p:sp>
      <p:pic>
        <p:nvPicPr>
          <p:cNvPr id="4098" name="Picture 2" descr="Activity word on chalkboard. | CanStock">
            <a:extLst>
              <a:ext uri="{FF2B5EF4-FFF2-40B4-BE49-F238E27FC236}">
                <a16:creationId xmlns:a16="http://schemas.microsoft.com/office/drawing/2014/main" id="{A8D43496-EABC-43D5-A366-BF86BC666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034" y="1105224"/>
            <a:ext cx="2954348" cy="232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52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Understanding Project Management Body of Knowledge (</a:t>
            </a:r>
            <a:r>
              <a:rPr lang="en-ZA" dirty="0" err="1"/>
              <a:t>PMBok</a:t>
            </a:r>
            <a:r>
              <a:rPr lang="en-ZA" dirty="0"/>
              <a: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9" name="Content Placeholder 8">
            <a:extLst>
              <a:ext uri="{FF2B5EF4-FFF2-40B4-BE49-F238E27FC236}">
                <a16:creationId xmlns:a16="http://schemas.microsoft.com/office/drawing/2014/main" id="{7D2D98AC-0D28-456B-8D0D-3D1BA63E9B5C}"/>
              </a:ext>
            </a:extLst>
          </p:cNvPr>
          <p:cNvSpPr>
            <a:spLocks noGrp="1"/>
          </p:cNvSpPr>
          <p:nvPr>
            <p:ph sz="quarter" idx="1"/>
          </p:nvPr>
        </p:nvSpPr>
        <p:spPr>
          <a:xfrm>
            <a:off x="603504" y="2254928"/>
            <a:ext cx="8083296" cy="3838368"/>
          </a:xfrm>
        </p:spPr>
        <p:txBody>
          <a:bodyPr/>
          <a:lstStyle/>
          <a:p>
            <a:r>
              <a:rPr lang="en-ZA" dirty="0"/>
              <a:t>The PMBOK® Guide is the standard used to manage most projects most of the time, and it is used across many types of industries. </a:t>
            </a:r>
          </a:p>
          <a:p>
            <a:r>
              <a:rPr lang="en-ZA" dirty="0"/>
              <a:t>This standard describes project management processes, tools, and techniques to use in the management of scope, schedule, quality, and cost, as well as any critical and environment aspects that influence the outcome of the project.</a:t>
            </a:r>
          </a:p>
        </p:txBody>
      </p:sp>
    </p:spTree>
    <p:extLst>
      <p:ext uri="{BB962C8B-B14F-4D97-AF65-F5344CB8AC3E}">
        <p14:creationId xmlns:p14="http://schemas.microsoft.com/office/powerpoint/2010/main" val="887687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Understanding Project Management Body of Knowledge (</a:t>
            </a:r>
            <a:r>
              <a:rPr lang="en-ZA" dirty="0" err="1"/>
              <a:t>PMBok</a:t>
            </a:r>
            <a:r>
              <a:rPr lang="en-ZA" dirty="0"/>
              <a: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9" name="Content Placeholder 8">
            <a:extLst>
              <a:ext uri="{FF2B5EF4-FFF2-40B4-BE49-F238E27FC236}">
                <a16:creationId xmlns:a16="http://schemas.microsoft.com/office/drawing/2014/main" id="{7D2D98AC-0D28-456B-8D0D-3D1BA63E9B5C}"/>
              </a:ext>
            </a:extLst>
          </p:cNvPr>
          <p:cNvSpPr>
            <a:spLocks noGrp="1"/>
          </p:cNvSpPr>
          <p:nvPr>
            <p:ph sz="quarter" idx="1"/>
          </p:nvPr>
        </p:nvSpPr>
        <p:spPr/>
        <p:txBody>
          <a:bodyPr>
            <a:normAutofit/>
          </a:bodyPr>
          <a:lstStyle/>
          <a:p>
            <a:r>
              <a:rPr lang="en-ZA" dirty="0"/>
              <a:t>The following list contains some of the areas which may overlap or have interdependencies:</a:t>
            </a:r>
          </a:p>
          <a:p>
            <a:pPr marL="0" indent="0">
              <a:buNone/>
            </a:pPr>
            <a:endParaRPr lang="en-ZA" dirty="0"/>
          </a:p>
          <a:p>
            <a:pPr lvl="1"/>
            <a:r>
              <a:rPr lang="en-ZA" dirty="0"/>
              <a:t>Definition of a project - </a:t>
            </a:r>
            <a:r>
              <a:rPr lang="en-US" sz="1600" dirty="0">
                <a:solidFill>
                  <a:srgbClr val="FF0000"/>
                </a:solidFill>
              </a:rPr>
              <a:t>represents a single, focused </a:t>
            </a:r>
            <a:r>
              <a:rPr lang="en-US" sz="1600" dirty="0" err="1">
                <a:solidFill>
                  <a:srgbClr val="FF0000"/>
                </a:solidFill>
              </a:rPr>
              <a:t>endeavour</a:t>
            </a:r>
            <a:endParaRPr lang="en-ZA" sz="1600" dirty="0">
              <a:solidFill>
                <a:srgbClr val="FF0000"/>
              </a:solidFill>
            </a:endParaRPr>
          </a:p>
          <a:p>
            <a:pPr lvl="1"/>
            <a:r>
              <a:rPr lang="en-ZA" dirty="0"/>
              <a:t>Definition of a program - </a:t>
            </a:r>
            <a:r>
              <a:rPr lang="en-US" sz="1600" dirty="0">
                <a:solidFill>
                  <a:srgbClr val="FF0000"/>
                </a:solidFill>
              </a:rPr>
              <a:t>is a collection of projects </a:t>
            </a:r>
            <a:endParaRPr lang="en-ZA" sz="1600" dirty="0">
              <a:solidFill>
                <a:srgbClr val="FF0000"/>
              </a:solidFill>
            </a:endParaRPr>
          </a:p>
          <a:p>
            <a:pPr lvl="1"/>
            <a:r>
              <a:rPr lang="en-ZA" dirty="0"/>
              <a:t>Definition of a portfolio - </a:t>
            </a:r>
            <a:r>
              <a:rPr lang="en-US" sz="1500" dirty="0">
                <a:solidFill>
                  <a:srgbClr val="FF0000"/>
                </a:solidFill>
              </a:rPr>
              <a:t>a collection of projects and/or </a:t>
            </a:r>
            <a:r>
              <a:rPr lang="en-US" sz="1500" dirty="0" err="1">
                <a:solidFill>
                  <a:srgbClr val="FF0000"/>
                </a:solidFill>
              </a:rPr>
              <a:t>programmes</a:t>
            </a:r>
            <a:r>
              <a:rPr lang="en-US" sz="1500" dirty="0">
                <a:solidFill>
                  <a:srgbClr val="FF0000"/>
                </a:solidFill>
              </a:rPr>
              <a:t> </a:t>
            </a:r>
            <a:endParaRPr lang="en-ZA" sz="1500" dirty="0">
              <a:solidFill>
                <a:srgbClr val="FF0000"/>
              </a:solidFill>
            </a:endParaRPr>
          </a:p>
          <a:p>
            <a:pPr lvl="1"/>
            <a:r>
              <a:rPr lang="en-ZA" dirty="0"/>
              <a:t>Relationship between project management and program management - </a:t>
            </a:r>
            <a:r>
              <a:rPr lang="en-US" sz="1600" dirty="0">
                <a:solidFill>
                  <a:srgbClr val="FF0000"/>
                </a:solidFill>
              </a:rPr>
              <a:t>A project is a temporary endeavor (such as the creation of a new product, service, or result) A program is a group of projects that are similar or related to one another, and which are often managed and coordinated as a group instead of independently.</a:t>
            </a:r>
            <a:endParaRPr lang="en-ZA" sz="1600" dirty="0">
              <a:solidFill>
                <a:srgbClr val="FF0000"/>
              </a:solidFill>
            </a:endParaRPr>
          </a:p>
        </p:txBody>
      </p:sp>
    </p:spTree>
    <p:extLst>
      <p:ext uri="{BB962C8B-B14F-4D97-AF65-F5344CB8AC3E}">
        <p14:creationId xmlns:p14="http://schemas.microsoft.com/office/powerpoint/2010/main" val="3525850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Understanding Project Management Body of Knowledge (</a:t>
            </a:r>
            <a:r>
              <a:rPr lang="en-ZA" dirty="0" err="1"/>
              <a:t>PMBok</a:t>
            </a:r>
            <a:r>
              <a:rPr lang="en-ZA" dirty="0"/>
              <a: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9" name="Content Placeholder 8">
            <a:extLst>
              <a:ext uri="{FF2B5EF4-FFF2-40B4-BE49-F238E27FC236}">
                <a16:creationId xmlns:a16="http://schemas.microsoft.com/office/drawing/2014/main" id="{7D2D98AC-0D28-456B-8D0D-3D1BA63E9B5C}"/>
              </a:ext>
            </a:extLst>
          </p:cNvPr>
          <p:cNvSpPr>
            <a:spLocks noGrp="1"/>
          </p:cNvSpPr>
          <p:nvPr>
            <p:ph sz="quarter" idx="1"/>
          </p:nvPr>
        </p:nvSpPr>
        <p:spPr/>
        <p:txBody>
          <a:bodyPr>
            <a:normAutofit/>
          </a:bodyPr>
          <a:lstStyle/>
          <a:p>
            <a:r>
              <a:rPr lang="en-ZA" dirty="0"/>
              <a:t>The following list contains some of the areas which may overlap or have interdependencies:</a:t>
            </a:r>
          </a:p>
          <a:p>
            <a:pPr marL="0" indent="0">
              <a:buNone/>
            </a:pPr>
            <a:endParaRPr lang="en-ZA" dirty="0"/>
          </a:p>
          <a:p>
            <a:pPr lvl="1"/>
            <a:r>
              <a:rPr lang="en-ZA" dirty="0"/>
              <a:t>Relationship between project management and portfolio management - </a:t>
            </a:r>
            <a:r>
              <a:rPr lang="en-US" sz="1600" dirty="0">
                <a:solidFill>
                  <a:srgbClr val="FF0000"/>
                </a:solidFill>
              </a:rPr>
              <a:t>project management is about executing projects right, portfolio management is about executing the right projects.</a:t>
            </a:r>
            <a:endParaRPr lang="en-ZA" sz="1600" dirty="0">
              <a:solidFill>
                <a:srgbClr val="FF0000"/>
              </a:solidFill>
            </a:endParaRPr>
          </a:p>
          <a:p>
            <a:pPr lvl="1"/>
            <a:r>
              <a:rPr lang="en-ZA" dirty="0"/>
              <a:t>Stakeholder management – </a:t>
            </a:r>
            <a:r>
              <a:rPr lang="en-US" sz="1700" dirty="0">
                <a:solidFill>
                  <a:srgbClr val="FF0000"/>
                </a:solidFill>
              </a:rPr>
              <a:t>is used to gain a mutual understanding of the objectives and expectations of all parties</a:t>
            </a:r>
            <a:endParaRPr lang="en-ZA" sz="1700" dirty="0">
              <a:solidFill>
                <a:srgbClr val="FF0000"/>
              </a:solidFill>
            </a:endParaRPr>
          </a:p>
          <a:p>
            <a:pPr lvl="1"/>
            <a:r>
              <a:rPr lang="en-ZA" dirty="0"/>
              <a:t>Governance - </a:t>
            </a:r>
            <a:r>
              <a:rPr lang="en-US" sz="1700" dirty="0">
                <a:solidFill>
                  <a:srgbClr val="FF0000"/>
                </a:solidFill>
              </a:rPr>
              <a:t>is the framework for how project decisions are made. It tells you what activities the organization does, and who’s responsible.</a:t>
            </a:r>
            <a:endParaRPr lang="en-ZA" sz="1700" dirty="0">
              <a:solidFill>
                <a:srgbClr val="FF0000"/>
              </a:solidFill>
            </a:endParaRPr>
          </a:p>
        </p:txBody>
      </p:sp>
    </p:spTree>
    <p:extLst>
      <p:ext uri="{BB962C8B-B14F-4D97-AF65-F5344CB8AC3E}">
        <p14:creationId xmlns:p14="http://schemas.microsoft.com/office/powerpoint/2010/main" val="277797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531D-EC26-47A1-9F8A-9EE608F66CEA}"/>
              </a:ext>
            </a:extLst>
          </p:cNvPr>
          <p:cNvSpPr>
            <a:spLocks noGrp="1"/>
          </p:cNvSpPr>
          <p:nvPr>
            <p:ph type="title"/>
          </p:nvPr>
        </p:nvSpPr>
        <p:spPr/>
        <p:txBody>
          <a:bodyPr/>
          <a:lstStyle/>
          <a:p>
            <a:r>
              <a:rPr lang="en-US" dirty="0"/>
              <a:t>Comparatives and output</a:t>
            </a:r>
          </a:p>
        </p:txBody>
      </p:sp>
      <p:sp>
        <p:nvSpPr>
          <p:cNvPr id="3" name="Slide Number Placeholder 2">
            <a:extLst>
              <a:ext uri="{FF2B5EF4-FFF2-40B4-BE49-F238E27FC236}">
                <a16:creationId xmlns:a16="http://schemas.microsoft.com/office/drawing/2014/main" id="{BB9149D1-464F-4721-9625-A4815139884C}"/>
              </a:ext>
            </a:extLst>
          </p:cNvPr>
          <p:cNvSpPr>
            <a:spLocks noGrp="1"/>
          </p:cNvSpPr>
          <p:nvPr>
            <p:ph type="sldNum" sz="quarter" idx="12"/>
          </p:nvPr>
        </p:nvSpPr>
        <p:spPr/>
        <p:txBody>
          <a:bodyPr/>
          <a:lstStyle/>
          <a:p>
            <a:fld id="{32F83655-DC73-417F-8B26-EB7A1DBB5382}" type="slidenum">
              <a:rPr lang="en-ZA" smtClean="0"/>
              <a:pPr/>
              <a:t>49</a:t>
            </a:fld>
            <a:endParaRPr lang="en-ZA" dirty="0"/>
          </a:p>
        </p:txBody>
      </p:sp>
      <p:pic>
        <p:nvPicPr>
          <p:cNvPr id="5" name="Content Placeholder 4" descr="project management, programme management and portfolio management comparison ">
            <a:extLst>
              <a:ext uri="{FF2B5EF4-FFF2-40B4-BE49-F238E27FC236}">
                <a16:creationId xmlns:a16="http://schemas.microsoft.com/office/drawing/2014/main" id="{D8A54AEF-93E9-4BF5-99C6-931E269FDE9D}"/>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282638"/>
            <a:ext cx="8462623" cy="4816321"/>
          </a:xfrm>
          <a:prstGeom prst="rect">
            <a:avLst/>
          </a:prstGeom>
          <a:noFill/>
          <a:ln>
            <a:noFill/>
          </a:ln>
        </p:spPr>
      </p:pic>
    </p:spTree>
    <p:extLst>
      <p:ext uri="{BB962C8B-B14F-4D97-AF65-F5344CB8AC3E}">
        <p14:creationId xmlns:p14="http://schemas.microsoft.com/office/powerpoint/2010/main" val="317919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50</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924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Project Management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pic>
        <p:nvPicPr>
          <p:cNvPr id="3" name="Content Placeholder 2">
            <a:extLst>
              <a:ext uri="{FF2B5EF4-FFF2-40B4-BE49-F238E27FC236}">
                <a16:creationId xmlns:a16="http://schemas.microsoft.com/office/drawing/2014/main" id="{571D418D-2265-4E36-AB44-3130EE467D4D}"/>
              </a:ext>
            </a:extLst>
          </p:cNvPr>
          <p:cNvPicPr>
            <a:picLocks noGrp="1" noChangeAspect="1"/>
          </p:cNvPicPr>
          <p:nvPr>
            <p:ph sz="quarter" idx="1"/>
          </p:nvPr>
        </p:nvPicPr>
        <p:blipFill>
          <a:blip r:embed="rId2"/>
          <a:stretch>
            <a:fillRect/>
          </a:stretch>
        </p:blipFill>
        <p:spPr>
          <a:xfrm>
            <a:off x="691596" y="1308011"/>
            <a:ext cx="7771920" cy="4889678"/>
          </a:xfrm>
          <a:prstGeom prst="rect">
            <a:avLst/>
          </a:prstGeom>
        </p:spPr>
      </p:pic>
    </p:spTree>
    <p:extLst>
      <p:ext uri="{BB962C8B-B14F-4D97-AF65-F5344CB8AC3E}">
        <p14:creationId xmlns:p14="http://schemas.microsoft.com/office/powerpoint/2010/main" val="595937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Project Processes and Knowledge areas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pic>
        <p:nvPicPr>
          <p:cNvPr id="7" name="Content Placeholder 6">
            <a:extLst>
              <a:ext uri="{FF2B5EF4-FFF2-40B4-BE49-F238E27FC236}">
                <a16:creationId xmlns:a16="http://schemas.microsoft.com/office/drawing/2014/main" id="{7873CD4F-A861-4767-9813-35FAE68D8BDE}"/>
              </a:ext>
            </a:extLst>
          </p:cNvPr>
          <p:cNvPicPr>
            <a:picLocks noGrp="1" noChangeAspect="1"/>
          </p:cNvPicPr>
          <p:nvPr>
            <p:ph sz="quarter" idx="1"/>
          </p:nvPr>
        </p:nvPicPr>
        <p:blipFill>
          <a:blip r:embed="rId2"/>
          <a:stretch>
            <a:fillRect/>
          </a:stretch>
        </p:blipFill>
        <p:spPr>
          <a:xfrm>
            <a:off x="1412770" y="1007706"/>
            <a:ext cx="6496014" cy="5047861"/>
          </a:xfrm>
          <a:prstGeom prst="rect">
            <a:avLst/>
          </a:prstGeom>
        </p:spPr>
      </p:pic>
      <p:cxnSp>
        <p:nvCxnSpPr>
          <p:cNvPr id="12" name="Straight Arrow Connector 11">
            <a:extLst>
              <a:ext uri="{FF2B5EF4-FFF2-40B4-BE49-F238E27FC236}">
                <a16:creationId xmlns:a16="http://schemas.microsoft.com/office/drawing/2014/main" id="{BC4A54E2-A327-4B3E-AB5D-C5D71EA847E2}"/>
              </a:ext>
            </a:extLst>
          </p:cNvPr>
          <p:cNvCxnSpPr/>
          <p:nvPr/>
        </p:nvCxnSpPr>
        <p:spPr>
          <a:xfrm flipV="1">
            <a:off x="2459115" y="4714043"/>
            <a:ext cx="923277" cy="84337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 name="TextBox 5">
            <a:extLst>
              <a:ext uri="{FF2B5EF4-FFF2-40B4-BE49-F238E27FC236}">
                <a16:creationId xmlns:a16="http://schemas.microsoft.com/office/drawing/2014/main" id="{144544F6-832C-4EE4-AE3A-915874E0BB0D}"/>
              </a:ext>
            </a:extLst>
          </p:cNvPr>
          <p:cNvSpPr txBox="1"/>
          <p:nvPr/>
        </p:nvSpPr>
        <p:spPr>
          <a:xfrm>
            <a:off x="2286000" y="5792569"/>
            <a:ext cx="5430416" cy="646331"/>
          </a:xfrm>
          <a:prstGeom prst="rect">
            <a:avLst/>
          </a:prstGeom>
          <a:noFill/>
        </p:spPr>
        <p:txBody>
          <a:bodyPr wrap="square">
            <a:spAutoFit/>
          </a:bodyPr>
          <a:lstStyle/>
          <a:p>
            <a:r>
              <a:rPr lang="en-US" dirty="0">
                <a:hlinkClick r:id="rId3"/>
              </a:rPr>
              <a:t>(546) The Life Cycle of Project Management </a:t>
            </a:r>
            <a:r>
              <a:rPr lang="en-US" dirty="0">
                <a:hlinkClick r:id="rId4"/>
              </a:rPr>
              <a:t>–</a:t>
            </a:r>
            <a:r>
              <a:rPr lang="en-US" dirty="0">
                <a:hlinkClick r:id="rId3"/>
              </a:rPr>
              <a:t> YouTube</a:t>
            </a:r>
            <a:endParaRPr lang="en-US" dirty="0"/>
          </a:p>
          <a:p>
            <a:r>
              <a:rPr lang="en-US" dirty="0">
                <a:hlinkClick r:id="rId4"/>
              </a:rPr>
              <a:t>https://www.youtube.com/watch?v=POuGKD3xLqs</a:t>
            </a:r>
            <a:endParaRPr lang="en-US" dirty="0"/>
          </a:p>
        </p:txBody>
      </p:sp>
    </p:spTree>
    <p:extLst>
      <p:ext uri="{BB962C8B-B14F-4D97-AF65-F5344CB8AC3E}">
        <p14:creationId xmlns:p14="http://schemas.microsoft.com/office/powerpoint/2010/main" val="271903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The nine knowledge areas  - </a:t>
            </a:r>
            <a:r>
              <a:rPr lang="en-ZA" sz="1800" dirty="0"/>
              <a:t>Refer page 33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5" name="Content Placeholder 4">
            <a:extLst>
              <a:ext uri="{FF2B5EF4-FFF2-40B4-BE49-F238E27FC236}">
                <a16:creationId xmlns:a16="http://schemas.microsoft.com/office/drawing/2014/main" id="{32B00C01-9A2C-4493-B955-499ECD6EA938}"/>
              </a:ext>
            </a:extLst>
          </p:cNvPr>
          <p:cNvSpPr>
            <a:spLocks noGrp="1"/>
          </p:cNvSpPr>
          <p:nvPr>
            <p:ph sz="quarter" idx="1"/>
          </p:nvPr>
        </p:nvSpPr>
        <p:spPr>
          <a:xfrm>
            <a:off x="257451" y="1413295"/>
            <a:ext cx="8593585" cy="4730049"/>
          </a:xfrm>
        </p:spPr>
        <p:txBody>
          <a:bodyPr>
            <a:normAutofit fontScale="85000" lnSpcReduction="10000"/>
          </a:bodyPr>
          <a:lstStyle/>
          <a:p>
            <a:pPr marL="457200" indent="-457200">
              <a:buFont typeface="+mj-lt"/>
              <a:buAutoNum type="arabicPeriod"/>
            </a:pPr>
            <a:r>
              <a:rPr lang="en-ZA" dirty="0"/>
              <a:t>Project Integration Management </a:t>
            </a:r>
            <a:r>
              <a:rPr lang="en-ZA" dirty="0">
                <a:solidFill>
                  <a:srgbClr val="FF0000"/>
                </a:solidFill>
              </a:rPr>
              <a:t>- </a:t>
            </a:r>
            <a:r>
              <a:rPr lang="en-US" sz="1800" dirty="0">
                <a:solidFill>
                  <a:srgbClr val="FF0000"/>
                </a:solidFill>
                <a:effectLst/>
                <a:latin typeface="Source Sans Pro" panose="020B0503030403020204" pitchFamily="34" charset="0"/>
                <a:ea typeface="Calibri" panose="020F0502020204030204" pitchFamily="34" charset="0"/>
                <a:cs typeface="Times New Roman" panose="02020603050405020304" pitchFamily="18" charset="0"/>
              </a:rPr>
              <a:t>is the umbrella that covers all other project management </a:t>
            </a:r>
            <a:endParaRPr lang="en-ZA" dirty="0">
              <a:solidFill>
                <a:srgbClr val="FF0000"/>
              </a:solidFill>
            </a:endParaRPr>
          </a:p>
          <a:p>
            <a:pPr marL="457200" indent="-457200">
              <a:buFont typeface="+mj-lt"/>
              <a:buAutoNum type="arabicPeriod"/>
            </a:pPr>
            <a:r>
              <a:rPr lang="en-ZA" dirty="0"/>
              <a:t>Project Scope Management - </a:t>
            </a:r>
            <a:r>
              <a:rPr lang="en-US" sz="1800" dirty="0">
                <a:solidFill>
                  <a:srgbClr val="FF0000"/>
                </a:solidFill>
                <a:effectLst/>
                <a:latin typeface="Source Sans Pro" panose="020B0503030403020204" pitchFamily="34" charset="0"/>
                <a:ea typeface="Calibri" panose="020F0502020204030204" pitchFamily="34" charset="0"/>
                <a:cs typeface="Times New Roman" panose="02020603050405020304" pitchFamily="18" charset="0"/>
              </a:rPr>
              <a:t>management plan that defines, validates, and controls scope</a:t>
            </a:r>
            <a:endParaRPr lang="en-ZA" dirty="0">
              <a:solidFill>
                <a:srgbClr val="FF0000"/>
              </a:solidFill>
            </a:endParaRPr>
          </a:p>
          <a:p>
            <a:pPr marL="457200" indent="-457200">
              <a:buFont typeface="+mj-lt"/>
              <a:buAutoNum type="arabicPeriod"/>
            </a:pPr>
            <a:r>
              <a:rPr lang="en-ZA" dirty="0"/>
              <a:t>Project Time Management - </a:t>
            </a:r>
            <a:r>
              <a:rPr lang="en-US" sz="1800" dirty="0">
                <a:solidFill>
                  <a:srgbClr val="FF0000"/>
                </a:solidFill>
                <a:effectLst/>
                <a:latin typeface="Source Sans Pro" panose="020B0503030403020204" pitchFamily="34" charset="0"/>
                <a:ea typeface="Calibri" panose="020F0502020204030204" pitchFamily="34" charset="0"/>
                <a:cs typeface="Times New Roman" panose="02020603050405020304" pitchFamily="18" charset="0"/>
              </a:rPr>
              <a:t>timelines and the schedules of resources</a:t>
            </a:r>
            <a:endParaRPr lang="en-ZA" dirty="0">
              <a:solidFill>
                <a:srgbClr val="FF0000"/>
              </a:solidFill>
            </a:endParaRPr>
          </a:p>
          <a:p>
            <a:pPr marL="457200" indent="-457200">
              <a:buFont typeface="+mj-lt"/>
              <a:buAutoNum type="arabicPeriod"/>
            </a:pPr>
            <a:r>
              <a:rPr lang="en-ZA" dirty="0"/>
              <a:t>Project Cost Management - </a:t>
            </a:r>
            <a:r>
              <a:rPr lang="en-US" sz="1800" dirty="0">
                <a:solidFill>
                  <a:srgbClr val="FF0000"/>
                </a:solidFill>
                <a:effectLst/>
                <a:latin typeface="Source Sans Pro" panose="020B0503030403020204" pitchFamily="34" charset="0"/>
                <a:ea typeface="Calibri" panose="020F0502020204030204" pitchFamily="34" charset="0"/>
                <a:cs typeface="Times New Roman" panose="02020603050405020304" pitchFamily="18" charset="0"/>
              </a:rPr>
              <a:t>continuously evaluate your costs to avoid any surprises at the end of a project</a:t>
            </a:r>
            <a:endParaRPr lang="en-ZA" dirty="0">
              <a:solidFill>
                <a:srgbClr val="FF0000"/>
              </a:solidFill>
            </a:endParaRPr>
          </a:p>
          <a:p>
            <a:pPr marL="457200" indent="-457200">
              <a:buFont typeface="+mj-lt"/>
              <a:buAutoNum type="arabicPeriod"/>
            </a:pPr>
            <a:r>
              <a:rPr lang="en-ZA" dirty="0"/>
              <a:t>Project Quality Management - </a:t>
            </a:r>
            <a:r>
              <a:rPr lang="en-US" sz="1800" dirty="0">
                <a:solidFill>
                  <a:srgbClr val="FF0000"/>
                </a:solidFill>
                <a:effectLst/>
                <a:latin typeface="Source Sans Pro" panose="020B0503030403020204" pitchFamily="34" charset="0"/>
                <a:ea typeface="Calibri" panose="020F0502020204030204" pitchFamily="34" charset="0"/>
                <a:cs typeface="Times New Roman" panose="02020603050405020304" pitchFamily="18" charset="0"/>
              </a:rPr>
              <a:t>is to achieve consistency across your projects</a:t>
            </a:r>
            <a:endParaRPr lang="en-ZA" dirty="0">
              <a:solidFill>
                <a:srgbClr val="FF0000"/>
              </a:solidFill>
            </a:endParaRPr>
          </a:p>
          <a:p>
            <a:pPr marL="457200" indent="-457200">
              <a:buFont typeface="+mj-lt"/>
              <a:buAutoNum type="arabicPeriod"/>
            </a:pPr>
            <a:r>
              <a:rPr lang="en-ZA" dirty="0"/>
              <a:t>Project Human Resource Management - </a:t>
            </a:r>
            <a:r>
              <a:rPr lang="en-US" sz="1800" dirty="0">
                <a:solidFill>
                  <a:srgbClr val="FF0000"/>
                </a:solidFill>
                <a:effectLst/>
                <a:latin typeface="Source Sans Pro" panose="020B0503030403020204" pitchFamily="34" charset="0"/>
                <a:ea typeface="Calibri" panose="020F0502020204030204" pitchFamily="34" charset="0"/>
                <a:cs typeface="Times New Roman" panose="02020603050405020304" pitchFamily="18" charset="0"/>
              </a:rPr>
              <a:t>is creating teams that click and helping individual team members grow and learn new tasks</a:t>
            </a:r>
            <a:r>
              <a:rPr lang="en-US" sz="1800" dirty="0">
                <a:solidFill>
                  <a:srgbClr val="2C2C2C"/>
                </a:solidFill>
                <a:effectLst/>
                <a:latin typeface="Source Sans Pro" panose="020B0503030403020204" pitchFamily="34" charset="0"/>
                <a:ea typeface="Calibri" panose="020F0502020204030204" pitchFamily="34" charset="0"/>
                <a:cs typeface="Times New Roman" panose="02020603050405020304" pitchFamily="18" charset="0"/>
              </a:rPr>
              <a:t>.</a:t>
            </a:r>
            <a:endParaRPr lang="en-ZA" dirty="0"/>
          </a:p>
          <a:p>
            <a:pPr marL="457200" indent="-457200">
              <a:buFont typeface="+mj-lt"/>
              <a:buAutoNum type="arabicPeriod"/>
            </a:pPr>
            <a:r>
              <a:rPr lang="en-ZA" dirty="0"/>
              <a:t>Project Communications Management - </a:t>
            </a:r>
            <a:r>
              <a:rPr lang="en-US" sz="1800" dirty="0">
                <a:solidFill>
                  <a:srgbClr val="FF0000"/>
                </a:solidFill>
                <a:effectLst/>
                <a:latin typeface="Source Sans Pro" panose="020B0503030403020204" pitchFamily="34" charset="0"/>
                <a:ea typeface="Calibri" panose="020F0502020204030204" pitchFamily="34" charset="0"/>
                <a:cs typeface="Times New Roman" panose="02020603050405020304" pitchFamily="18" charset="0"/>
              </a:rPr>
              <a:t>is crucial to identifying who needs to know what and when before your project starts</a:t>
            </a:r>
            <a:endParaRPr lang="en-ZA" dirty="0">
              <a:solidFill>
                <a:srgbClr val="FF0000"/>
              </a:solidFill>
            </a:endParaRPr>
          </a:p>
          <a:p>
            <a:pPr marL="457200" indent="-457200">
              <a:buFont typeface="+mj-lt"/>
              <a:buAutoNum type="arabicPeriod"/>
            </a:pPr>
            <a:r>
              <a:rPr lang="en-ZA" dirty="0"/>
              <a:t>Project Risk Management - </a:t>
            </a:r>
            <a:r>
              <a:rPr lang="en-US" sz="1800" b="0" i="0" dirty="0">
                <a:solidFill>
                  <a:srgbClr val="FF0000"/>
                </a:solidFill>
                <a:effectLst/>
                <a:latin typeface="adobe-clean"/>
              </a:rPr>
              <a:t>is the process of mitigating the potential negative impact unforeseen events can have on a project's cost, time table, or other resources.</a:t>
            </a:r>
            <a:endParaRPr lang="en-ZA" sz="1800" dirty="0">
              <a:solidFill>
                <a:srgbClr val="FF0000"/>
              </a:solidFill>
            </a:endParaRPr>
          </a:p>
          <a:p>
            <a:pPr marL="457200" indent="-457200">
              <a:buFont typeface="+mj-lt"/>
              <a:buAutoNum type="arabicPeriod"/>
            </a:pPr>
            <a:r>
              <a:rPr lang="en-ZA" dirty="0"/>
              <a:t>Project Procurement Management - </a:t>
            </a:r>
            <a:r>
              <a:rPr lang="en-US" sz="1600" dirty="0">
                <a:solidFill>
                  <a:srgbClr val="FF0000"/>
                </a:solidFill>
                <a:latin typeface="adobe-clean"/>
              </a:rPr>
              <a:t>is</a:t>
            </a:r>
            <a:r>
              <a:rPr lang="en-US" sz="1600" b="0" i="0" dirty="0">
                <a:solidFill>
                  <a:srgbClr val="FF0000"/>
                </a:solidFill>
                <a:effectLst/>
                <a:latin typeface="adobe-clean"/>
              </a:rPr>
              <a:t> a term that describes the process of managing and optimizing a project’s budget as it applies to the goods, services, and resources (people, material, ext. vendors, </a:t>
            </a:r>
            <a:r>
              <a:rPr lang="en-US" sz="1600" b="0" i="0" dirty="0" err="1">
                <a:solidFill>
                  <a:srgbClr val="FF0000"/>
                </a:solidFill>
                <a:effectLst/>
                <a:latin typeface="adobe-clean"/>
              </a:rPr>
              <a:t>etc</a:t>
            </a:r>
            <a:r>
              <a:rPr lang="en-US" sz="1600" b="0" i="0" dirty="0">
                <a:solidFill>
                  <a:srgbClr val="FF0000"/>
                </a:solidFill>
                <a:effectLst/>
                <a:latin typeface="adobe-clean"/>
              </a:rPr>
              <a:t>) you’ll need to complete your project</a:t>
            </a:r>
            <a:r>
              <a:rPr lang="en-US" sz="2100" b="0" i="0" dirty="0">
                <a:solidFill>
                  <a:srgbClr val="FF0000"/>
                </a:solidFill>
                <a:effectLst/>
                <a:latin typeface="adobe-clean"/>
              </a:rPr>
              <a:t>.</a:t>
            </a:r>
            <a:endParaRPr lang="en-ZA" sz="2100" dirty="0">
              <a:solidFill>
                <a:srgbClr val="FF0000"/>
              </a:solidFill>
            </a:endParaRPr>
          </a:p>
          <a:p>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3856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The Appropriateness of Various Organisational Structures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a:extLst>
              <a:ext uri="{FF2B5EF4-FFF2-40B4-BE49-F238E27FC236}">
                <a16:creationId xmlns:a16="http://schemas.microsoft.com/office/drawing/2014/main" id="{32B00C01-9A2C-4493-B955-499ECD6EA938}"/>
              </a:ext>
            </a:extLst>
          </p:cNvPr>
          <p:cNvSpPr>
            <a:spLocks noGrp="1"/>
          </p:cNvSpPr>
          <p:nvPr>
            <p:ph sz="quarter" idx="1"/>
          </p:nvPr>
        </p:nvSpPr>
        <p:spPr>
          <a:xfrm>
            <a:off x="374904" y="1669003"/>
            <a:ext cx="8219256" cy="1542381"/>
          </a:xfrm>
        </p:spPr>
        <p:txBody>
          <a:bodyPr/>
          <a:lstStyle/>
          <a:p>
            <a:pPr marL="0" indent="0">
              <a:buNone/>
            </a:pPr>
            <a:r>
              <a:rPr lang="en-ZA" dirty="0"/>
              <a:t>What is organisational structure?</a:t>
            </a:r>
          </a:p>
          <a:p>
            <a:pPr marL="0" indent="0">
              <a:buNone/>
            </a:pPr>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4512964C-1CEA-4027-9837-C0B947D0A6A8}"/>
              </a:ext>
            </a:extLst>
          </p:cNvPr>
          <p:cNvSpPr/>
          <p:nvPr/>
        </p:nvSpPr>
        <p:spPr>
          <a:xfrm>
            <a:off x="374904" y="2352583"/>
            <a:ext cx="8301552" cy="3416320"/>
          </a:xfrm>
          <a:prstGeom prst="rect">
            <a:avLst/>
          </a:prstGeom>
        </p:spPr>
        <p:txBody>
          <a:bodyPr wrap="square">
            <a:spAutoFit/>
          </a:bodyPr>
          <a:lstStyle/>
          <a:p>
            <a:r>
              <a:rPr lang="en-ZA" dirty="0"/>
              <a:t>An organizational structure defines activities such as task allocation, coordination and supervision, which are directed towards the achievement of organizational aims</a:t>
            </a:r>
          </a:p>
          <a:p>
            <a:endParaRPr lang="en-ZA" dirty="0"/>
          </a:p>
          <a:p>
            <a:r>
              <a:rPr lang="en-US" dirty="0"/>
              <a:t>The organizational structure affects organizational action and provides the foundation on which standard operating procedures and routines rest</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A project operates in with people, process and technology of an organization. Projects have an impact on the culture, policies, procedures and other aspects of an organization. The organizational structure has a major influence on the execution of the project.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The organizational structure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decides the resources, communication methods and other aspects of project management.</a:t>
            </a:r>
          </a:p>
          <a:p>
            <a:endParaRPr lang="en-ZA" dirty="0"/>
          </a:p>
        </p:txBody>
      </p:sp>
    </p:spTree>
    <p:extLst>
      <p:ext uri="{BB962C8B-B14F-4D97-AF65-F5344CB8AC3E}">
        <p14:creationId xmlns:p14="http://schemas.microsoft.com/office/powerpoint/2010/main" val="699856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Different organisational structures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6">
            <a:extLst>
              <a:ext uri="{FF2B5EF4-FFF2-40B4-BE49-F238E27FC236}">
                <a16:creationId xmlns:a16="http://schemas.microsoft.com/office/drawing/2014/main" id="{1E76EC62-4C32-4FEA-B4D2-76327B9C115B}"/>
              </a:ext>
            </a:extLst>
          </p:cNvPr>
          <p:cNvGraphicFramePr>
            <a:graphicFrameLocks noGrp="1"/>
          </p:cNvGraphicFramePr>
          <p:nvPr>
            <p:extLst>
              <p:ext uri="{D42A27DB-BD31-4B8C-83A1-F6EECF244321}">
                <p14:modId xmlns:p14="http://schemas.microsoft.com/office/powerpoint/2010/main" val="1688050995"/>
              </p:ext>
            </p:extLst>
          </p:nvPr>
        </p:nvGraphicFramePr>
        <p:xfrm>
          <a:off x="467544" y="1417320"/>
          <a:ext cx="7859709" cy="4875172"/>
        </p:xfrm>
        <a:graphic>
          <a:graphicData uri="http://schemas.openxmlformats.org/drawingml/2006/table">
            <a:tbl>
              <a:tblPr firstRow="1" bandRow="1">
                <a:tableStyleId>{5C22544A-7EE6-4342-B048-85BDC9FD1C3A}</a:tableStyleId>
              </a:tblPr>
              <a:tblGrid>
                <a:gridCol w="1805139">
                  <a:extLst>
                    <a:ext uri="{9D8B030D-6E8A-4147-A177-3AD203B41FA5}">
                      <a16:colId xmlns:a16="http://schemas.microsoft.com/office/drawing/2014/main" val="1226923144"/>
                    </a:ext>
                  </a:extLst>
                </a:gridCol>
                <a:gridCol w="5353235">
                  <a:extLst>
                    <a:ext uri="{9D8B030D-6E8A-4147-A177-3AD203B41FA5}">
                      <a16:colId xmlns:a16="http://schemas.microsoft.com/office/drawing/2014/main" val="1357871191"/>
                    </a:ext>
                  </a:extLst>
                </a:gridCol>
                <a:gridCol w="701335">
                  <a:extLst>
                    <a:ext uri="{9D8B030D-6E8A-4147-A177-3AD203B41FA5}">
                      <a16:colId xmlns:a16="http://schemas.microsoft.com/office/drawing/2014/main" val="3083043993"/>
                    </a:ext>
                  </a:extLst>
                </a:gridCol>
              </a:tblGrid>
              <a:tr h="364539">
                <a:tc>
                  <a:txBody>
                    <a:bodyPr/>
                    <a:lstStyle/>
                    <a:p>
                      <a:r>
                        <a:rPr lang="en-US" dirty="0"/>
                        <a:t>NAME STRUCTURE</a:t>
                      </a:r>
                    </a:p>
                  </a:txBody>
                  <a:tcPr/>
                </a:tc>
                <a:tc>
                  <a:txBody>
                    <a:bodyPr/>
                    <a:lstStyle/>
                    <a:p>
                      <a:r>
                        <a:rPr lang="en-US" dirty="0"/>
                        <a:t>DESCRIPTION</a:t>
                      </a:r>
                    </a:p>
                  </a:txBody>
                  <a:tcPr/>
                </a:tc>
                <a:tc>
                  <a:txBody>
                    <a:bodyPr/>
                    <a:lstStyle/>
                    <a:p>
                      <a:r>
                        <a:rPr lang="en-US" dirty="0"/>
                        <a:t>PAGE</a:t>
                      </a:r>
                    </a:p>
                  </a:txBody>
                  <a:tcPr/>
                </a:tc>
                <a:extLst>
                  <a:ext uri="{0D108BD9-81ED-4DB2-BD59-A6C34878D82A}">
                    <a16:rowId xmlns:a16="http://schemas.microsoft.com/office/drawing/2014/main" val="1187287366"/>
                  </a:ext>
                </a:extLst>
              </a:tr>
              <a:tr h="943252">
                <a:tc>
                  <a:txBody>
                    <a:bodyPr/>
                    <a:lstStyle/>
                    <a:p>
                      <a:r>
                        <a:rPr lang="en-US" dirty="0"/>
                        <a:t>Functional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most common form of an organization. Organizational departments are grouped by areas of specialization within different functions. </a:t>
                      </a:r>
                      <a:endParaRPr lang="en-US" dirty="0"/>
                    </a:p>
                  </a:txBody>
                  <a:tcPr/>
                </a:tc>
                <a:tc>
                  <a:txBody>
                    <a:bodyPr/>
                    <a:lstStyle/>
                    <a:p>
                      <a:r>
                        <a:rPr lang="en-US" dirty="0"/>
                        <a:t> 34</a:t>
                      </a:r>
                    </a:p>
                  </a:txBody>
                  <a:tcPr/>
                </a:tc>
                <a:extLst>
                  <a:ext uri="{0D108BD9-81ED-4DB2-BD59-A6C34878D82A}">
                    <a16:rowId xmlns:a16="http://schemas.microsoft.com/office/drawing/2014/main" val="3936148225"/>
                  </a:ext>
                </a:extLst>
              </a:tr>
              <a:tr h="364539">
                <a:tc>
                  <a:txBody>
                    <a:bodyPr/>
                    <a:lstStyle/>
                    <a:p>
                      <a:r>
                        <a:rPr lang="en-US" dirty="0"/>
                        <a:t>Divisional</a:t>
                      </a:r>
                    </a:p>
                  </a:txBody>
                  <a:tcPr/>
                </a:tc>
                <a:tc>
                  <a:txBody>
                    <a:bodyPr/>
                    <a:lstStyle/>
                    <a:p>
                      <a:r>
                        <a:rPr kumimoji="0" lang="en-US" b="0" i="0" kern="1200" dirty="0">
                          <a:solidFill>
                            <a:schemeClr val="dk1"/>
                          </a:solidFill>
                          <a:effectLst/>
                          <a:latin typeface="+mn-lt"/>
                          <a:ea typeface="+mn-ea"/>
                          <a:cs typeface="+mn-cs"/>
                        </a:rPr>
                        <a:t>Is a company’s divisions have control over their own resources, essentially operating like their own company within the larger organization. Each division can have its own marketing team, sales team, IT team, </a:t>
                      </a:r>
                      <a:r>
                        <a:rPr kumimoji="0" lang="en-US" b="0" i="0" kern="1200" dirty="0" err="1">
                          <a:solidFill>
                            <a:schemeClr val="dk1"/>
                          </a:solidFill>
                          <a:effectLst/>
                          <a:latin typeface="+mn-lt"/>
                          <a:ea typeface="+mn-ea"/>
                          <a:cs typeface="+mn-cs"/>
                        </a:rPr>
                        <a:t>etc</a:t>
                      </a:r>
                      <a:endParaRPr lang="en-US" dirty="0"/>
                    </a:p>
                  </a:txBody>
                  <a:tcPr/>
                </a:tc>
                <a:tc>
                  <a:txBody>
                    <a:bodyPr/>
                    <a:lstStyle/>
                    <a:p>
                      <a:r>
                        <a:rPr lang="en-US" dirty="0"/>
                        <a:t>35</a:t>
                      </a:r>
                    </a:p>
                  </a:txBody>
                  <a:tcPr/>
                </a:tc>
                <a:extLst>
                  <a:ext uri="{0D108BD9-81ED-4DB2-BD59-A6C34878D82A}">
                    <a16:rowId xmlns:a16="http://schemas.microsoft.com/office/drawing/2014/main" val="1150521360"/>
                  </a:ext>
                </a:extLst>
              </a:tr>
              <a:tr h="364539">
                <a:tc>
                  <a:txBody>
                    <a:bodyPr/>
                    <a:lstStyle/>
                    <a:p>
                      <a:r>
                        <a:rPr lang="en-US" dirty="0"/>
                        <a:t>Project</a:t>
                      </a:r>
                    </a:p>
                  </a:txBody>
                  <a:tcPr/>
                </a:tc>
                <a:tc>
                  <a:txBody>
                    <a:bodyPr/>
                    <a:lstStyle/>
                    <a:p>
                      <a:r>
                        <a:rPr lang="en-US" dirty="0"/>
                        <a:t>Is structured in and around the projects themselves</a:t>
                      </a:r>
                    </a:p>
                  </a:txBody>
                  <a:tcPr/>
                </a:tc>
                <a:tc>
                  <a:txBody>
                    <a:bodyPr/>
                    <a:lstStyle/>
                    <a:p>
                      <a:r>
                        <a:rPr lang="en-US" dirty="0"/>
                        <a:t>36</a:t>
                      </a:r>
                    </a:p>
                  </a:txBody>
                  <a:tcPr/>
                </a:tc>
                <a:extLst>
                  <a:ext uri="{0D108BD9-81ED-4DB2-BD59-A6C34878D82A}">
                    <a16:rowId xmlns:a16="http://schemas.microsoft.com/office/drawing/2014/main" val="382089882"/>
                  </a:ext>
                </a:extLst>
              </a:tr>
              <a:tr h="364539">
                <a:tc>
                  <a:txBody>
                    <a:bodyPr/>
                    <a:lstStyle/>
                    <a:p>
                      <a:r>
                        <a:rPr lang="en-US" dirty="0"/>
                        <a:t>Matrix</a:t>
                      </a:r>
                    </a:p>
                  </a:txBody>
                  <a:tcPr/>
                </a:tc>
                <a:tc>
                  <a:txBody>
                    <a:bodyPr/>
                    <a:lstStyle/>
                    <a:p>
                      <a:r>
                        <a:rPr kumimoji="0" lang="en-US" b="0" i="0" kern="1200" dirty="0">
                          <a:solidFill>
                            <a:schemeClr val="dk1"/>
                          </a:solidFill>
                          <a:effectLst/>
                          <a:latin typeface="+mn-lt"/>
                          <a:ea typeface="+mn-ea"/>
                          <a:cs typeface="+mn-cs"/>
                        </a:rPr>
                        <a:t>Is where employees work across different superiors, divisions, or departments. It shows cross-functional teams that form for special projects. For example, an engineer may regularly belong to the engineering department (led by an engineering director) but work on a temporary project (led by a project manager)</a:t>
                      </a:r>
                      <a:endParaRPr lang="en-US" dirty="0"/>
                    </a:p>
                  </a:txBody>
                  <a:tcPr/>
                </a:tc>
                <a:tc>
                  <a:txBody>
                    <a:bodyPr/>
                    <a:lstStyle/>
                    <a:p>
                      <a:r>
                        <a:rPr lang="en-US" dirty="0"/>
                        <a:t>37</a:t>
                      </a:r>
                    </a:p>
                  </a:txBody>
                  <a:tcPr/>
                </a:tc>
                <a:extLst>
                  <a:ext uri="{0D108BD9-81ED-4DB2-BD59-A6C34878D82A}">
                    <a16:rowId xmlns:a16="http://schemas.microsoft.com/office/drawing/2014/main" val="4227545824"/>
                  </a:ext>
                </a:extLst>
              </a:tr>
            </a:tbl>
          </a:graphicData>
        </a:graphic>
      </p:graphicFrame>
    </p:spTree>
    <p:extLst>
      <p:ext uri="{BB962C8B-B14F-4D97-AF65-F5344CB8AC3E}">
        <p14:creationId xmlns:p14="http://schemas.microsoft.com/office/powerpoint/2010/main" val="2206261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Functional Structure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7" name="Content Placeholder 6">
            <a:extLst>
              <a:ext uri="{FF2B5EF4-FFF2-40B4-BE49-F238E27FC236}">
                <a16:creationId xmlns:a16="http://schemas.microsoft.com/office/drawing/2014/main" id="{F8CC01F9-A396-45B9-9E84-9EABC85A0FF1}"/>
              </a:ext>
            </a:extLst>
          </p:cNvPr>
          <p:cNvPicPr>
            <a:picLocks noGrp="1" noChangeAspect="1"/>
          </p:cNvPicPr>
          <p:nvPr>
            <p:ph sz="quarter" idx="1"/>
          </p:nvPr>
        </p:nvPicPr>
        <p:blipFill>
          <a:blip r:embed="rId2"/>
          <a:stretch>
            <a:fillRect/>
          </a:stretch>
        </p:blipFill>
        <p:spPr>
          <a:xfrm>
            <a:off x="415072" y="1282638"/>
            <a:ext cx="8324970" cy="4940424"/>
          </a:xfrm>
          <a:prstGeom prst="rect">
            <a:avLst/>
          </a:prstGeom>
        </p:spPr>
      </p:pic>
    </p:spTree>
    <p:extLst>
      <p:ext uri="{BB962C8B-B14F-4D97-AF65-F5344CB8AC3E}">
        <p14:creationId xmlns:p14="http://schemas.microsoft.com/office/powerpoint/2010/main" val="2228027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Divisional Structure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2FBC7B90-3AC8-4AB5-983E-BAD4F395ED81}"/>
              </a:ext>
            </a:extLst>
          </p:cNvPr>
          <p:cNvSpPr>
            <a:spLocks noGrp="1"/>
          </p:cNvSpPr>
          <p:nvPr>
            <p:ph sz="quarter" idx="1"/>
          </p:nvPr>
        </p:nvSpPr>
        <p:spPr>
          <a:xfrm>
            <a:off x="374904" y="2059619"/>
            <a:ext cx="8219256" cy="2810151"/>
          </a:xfrm>
        </p:spPr>
        <p:txBody>
          <a:bodyPr/>
          <a:lstStyle/>
          <a:p>
            <a:r>
              <a:rPr lang="en-ZA" dirty="0"/>
              <a:t>Divisional structure typically is used in larger companies that operate in a wide geographic area or that have separate smaller organizations within the group to cover different types of products or market areas</a:t>
            </a:r>
          </a:p>
          <a:p>
            <a:endParaRPr lang="en-ZA" dirty="0"/>
          </a:p>
        </p:txBody>
      </p:sp>
    </p:spTree>
    <p:extLst>
      <p:ext uri="{BB962C8B-B14F-4D97-AF65-F5344CB8AC3E}">
        <p14:creationId xmlns:p14="http://schemas.microsoft.com/office/powerpoint/2010/main" val="2905693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Matrix Structure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9" name="Content Placeholder 8">
            <a:extLst>
              <a:ext uri="{FF2B5EF4-FFF2-40B4-BE49-F238E27FC236}">
                <a16:creationId xmlns:a16="http://schemas.microsoft.com/office/drawing/2014/main" id="{919D129C-6273-4B26-BA7A-58BAB3ADDCA7}"/>
              </a:ext>
            </a:extLst>
          </p:cNvPr>
          <p:cNvPicPr>
            <a:picLocks noGrp="1" noChangeAspect="1"/>
          </p:cNvPicPr>
          <p:nvPr>
            <p:ph sz="quarter" idx="1"/>
          </p:nvPr>
        </p:nvPicPr>
        <p:blipFill>
          <a:blip r:embed="rId2"/>
          <a:stretch>
            <a:fillRect/>
          </a:stretch>
        </p:blipFill>
        <p:spPr>
          <a:xfrm>
            <a:off x="468313" y="1319220"/>
            <a:ext cx="8218488" cy="4867260"/>
          </a:xfrm>
          <a:prstGeom prst="rect">
            <a:avLst/>
          </a:prstGeom>
        </p:spPr>
      </p:pic>
    </p:spTree>
    <p:extLst>
      <p:ext uri="{BB962C8B-B14F-4D97-AF65-F5344CB8AC3E}">
        <p14:creationId xmlns:p14="http://schemas.microsoft.com/office/powerpoint/2010/main" val="969445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Pure Organisational Structure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4C3BAC54-9F5C-4E50-A8B8-E5B929086D44}"/>
              </a:ext>
            </a:extLst>
          </p:cNvPr>
          <p:cNvSpPr>
            <a:spLocks noGrp="1"/>
          </p:cNvSpPr>
          <p:nvPr>
            <p:ph sz="quarter" idx="1"/>
          </p:nvPr>
        </p:nvSpPr>
        <p:spPr/>
        <p:txBody>
          <a:bodyPr/>
          <a:lstStyle/>
          <a:p>
            <a:r>
              <a:rPr lang="en-ZA" dirty="0"/>
              <a:t>In a "pure project organisation" model project managers have total control over the project that they oversee. For this model to work, central control at management level must be weak. A "pure project organisation" can also be called a "task force." In the case of a "pure project," the leader of this task force would have complete authority for a short period to solve a specific problem. In business, it is very scarce to find an example of such purity.</a:t>
            </a:r>
          </a:p>
        </p:txBody>
      </p:sp>
    </p:spTree>
    <p:extLst>
      <p:ext uri="{BB962C8B-B14F-4D97-AF65-F5344CB8AC3E}">
        <p14:creationId xmlns:p14="http://schemas.microsoft.com/office/powerpoint/2010/main" val="37025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FF27-B4F7-497A-8E9B-E8831B727493}"/>
              </a:ext>
            </a:extLst>
          </p:cNvPr>
          <p:cNvSpPr>
            <a:spLocks noGrp="1"/>
          </p:cNvSpPr>
          <p:nvPr>
            <p:ph type="title"/>
          </p:nvPr>
        </p:nvSpPr>
        <p:spPr/>
        <p:txBody>
          <a:bodyPr>
            <a:normAutofit fontScale="90000"/>
          </a:bodyPr>
          <a:lstStyle/>
          <a:p>
            <a:r>
              <a:rPr lang="en-US" dirty="0"/>
              <a:t>What is the difference between Project Management and General Management?</a:t>
            </a:r>
          </a:p>
        </p:txBody>
      </p:sp>
      <p:sp>
        <p:nvSpPr>
          <p:cNvPr id="3" name="Slide Number Placeholder 2">
            <a:extLst>
              <a:ext uri="{FF2B5EF4-FFF2-40B4-BE49-F238E27FC236}">
                <a16:creationId xmlns:a16="http://schemas.microsoft.com/office/drawing/2014/main" id="{90DAB9D3-99BE-40FF-AF71-447EAB1115F5}"/>
              </a:ext>
            </a:extLst>
          </p:cNvPr>
          <p:cNvSpPr>
            <a:spLocks noGrp="1"/>
          </p:cNvSpPr>
          <p:nvPr>
            <p:ph type="sldNum" sz="quarter" idx="12"/>
          </p:nvPr>
        </p:nvSpPr>
        <p:spPr/>
        <p:txBody>
          <a:bodyPr/>
          <a:lstStyle/>
          <a:p>
            <a:fld id="{32F83655-DC73-417F-8B26-EB7A1DBB5382}" type="slidenum">
              <a:rPr lang="en-ZA" smtClean="0"/>
              <a:pPr/>
              <a:t>60</a:t>
            </a:fld>
            <a:endParaRPr lang="en-ZA" dirty="0"/>
          </a:p>
        </p:txBody>
      </p:sp>
      <p:pic>
        <p:nvPicPr>
          <p:cNvPr id="6146" name="Picture 2" descr="31 Open-Ended Questions to Close More Deals">
            <a:extLst>
              <a:ext uri="{FF2B5EF4-FFF2-40B4-BE49-F238E27FC236}">
                <a16:creationId xmlns:a16="http://schemas.microsoft.com/office/drawing/2014/main" id="{CA1A9D40-4521-4BE3-AD7D-234F5AF98F6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08035" y="1412875"/>
            <a:ext cx="8139043"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1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FF27-B4F7-497A-8E9B-E8831B727493}"/>
              </a:ext>
            </a:extLst>
          </p:cNvPr>
          <p:cNvSpPr>
            <a:spLocks noGrp="1"/>
          </p:cNvSpPr>
          <p:nvPr>
            <p:ph type="title"/>
          </p:nvPr>
        </p:nvSpPr>
        <p:spPr/>
        <p:txBody>
          <a:bodyPr>
            <a:normAutofit fontScale="90000"/>
          </a:bodyPr>
          <a:lstStyle/>
          <a:p>
            <a:r>
              <a:rPr lang="en-US" dirty="0"/>
              <a:t>What is the difference between Project Management and General Management?</a:t>
            </a:r>
          </a:p>
        </p:txBody>
      </p:sp>
      <p:sp>
        <p:nvSpPr>
          <p:cNvPr id="3" name="Slide Number Placeholder 2">
            <a:extLst>
              <a:ext uri="{FF2B5EF4-FFF2-40B4-BE49-F238E27FC236}">
                <a16:creationId xmlns:a16="http://schemas.microsoft.com/office/drawing/2014/main" id="{90DAB9D3-99BE-40FF-AF71-447EAB1115F5}"/>
              </a:ext>
            </a:extLst>
          </p:cNvPr>
          <p:cNvSpPr>
            <a:spLocks noGrp="1"/>
          </p:cNvSpPr>
          <p:nvPr>
            <p:ph type="sldNum" sz="quarter" idx="12"/>
          </p:nvPr>
        </p:nvSpPr>
        <p:spPr/>
        <p:txBody>
          <a:bodyPr/>
          <a:lstStyle/>
          <a:p>
            <a:fld id="{32F83655-DC73-417F-8B26-EB7A1DBB5382}" type="slidenum">
              <a:rPr lang="en-ZA" smtClean="0"/>
              <a:pPr/>
              <a:t>61</a:t>
            </a:fld>
            <a:endParaRPr lang="en-ZA" dirty="0"/>
          </a:p>
        </p:txBody>
      </p:sp>
      <p:graphicFrame>
        <p:nvGraphicFramePr>
          <p:cNvPr id="5" name="Content Placeholder 4">
            <a:extLst>
              <a:ext uri="{FF2B5EF4-FFF2-40B4-BE49-F238E27FC236}">
                <a16:creationId xmlns:a16="http://schemas.microsoft.com/office/drawing/2014/main" id="{444C6CAC-F773-47D7-BD8D-144CAB1B6015}"/>
              </a:ext>
            </a:extLst>
          </p:cNvPr>
          <p:cNvGraphicFramePr>
            <a:graphicFrameLocks noGrp="1"/>
          </p:cNvGraphicFramePr>
          <p:nvPr>
            <p:ph sz="quarter" idx="1"/>
            <p:extLst>
              <p:ext uri="{D42A27DB-BD31-4B8C-83A1-F6EECF244321}">
                <p14:modId xmlns:p14="http://schemas.microsoft.com/office/powerpoint/2010/main" val="2846097540"/>
              </p:ext>
            </p:extLst>
          </p:nvPr>
        </p:nvGraphicFramePr>
        <p:xfrm>
          <a:off x="622904" y="1411550"/>
          <a:ext cx="8219256" cy="5323058"/>
        </p:xfrm>
        <a:graphic>
          <a:graphicData uri="http://schemas.openxmlformats.org/drawingml/2006/table">
            <a:tbl>
              <a:tblPr firstRow="1" firstCol="1" bandRow="1">
                <a:tableStyleId>{5C22544A-7EE6-4342-B048-85BDC9FD1C3A}</a:tableStyleId>
              </a:tblPr>
              <a:tblGrid>
                <a:gridCol w="1711923">
                  <a:extLst>
                    <a:ext uri="{9D8B030D-6E8A-4147-A177-3AD203B41FA5}">
                      <a16:colId xmlns:a16="http://schemas.microsoft.com/office/drawing/2014/main" val="171654792"/>
                    </a:ext>
                  </a:extLst>
                </a:gridCol>
                <a:gridCol w="3767581">
                  <a:extLst>
                    <a:ext uri="{9D8B030D-6E8A-4147-A177-3AD203B41FA5}">
                      <a16:colId xmlns:a16="http://schemas.microsoft.com/office/drawing/2014/main" val="2855394218"/>
                    </a:ext>
                  </a:extLst>
                </a:gridCol>
                <a:gridCol w="2739752">
                  <a:extLst>
                    <a:ext uri="{9D8B030D-6E8A-4147-A177-3AD203B41FA5}">
                      <a16:colId xmlns:a16="http://schemas.microsoft.com/office/drawing/2014/main" val="1247681741"/>
                    </a:ext>
                  </a:extLst>
                </a:gridCol>
              </a:tblGrid>
              <a:tr h="385213">
                <a:tc>
                  <a:txBody>
                    <a:bodyPr/>
                    <a:lstStyle/>
                    <a:p>
                      <a:pPr marL="0" marR="0">
                        <a:lnSpc>
                          <a:spcPct val="107000"/>
                        </a:lnSpc>
                        <a:spcBef>
                          <a:spcPts val="0"/>
                        </a:spcBef>
                        <a:spcAft>
                          <a:spcPts val="800"/>
                        </a:spcAft>
                      </a:pPr>
                      <a:r>
                        <a:rPr lang="en-US" sz="1200">
                          <a:effectLst/>
                        </a:rPr>
                        <a:t>BASIS FOR COMPARISON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tc>
                <a:tc>
                  <a:txBody>
                    <a:bodyPr/>
                    <a:lstStyle/>
                    <a:p>
                      <a:pPr marL="0" marR="0">
                        <a:lnSpc>
                          <a:spcPct val="107000"/>
                        </a:lnSpc>
                        <a:spcBef>
                          <a:spcPts val="0"/>
                        </a:spcBef>
                        <a:spcAft>
                          <a:spcPts val="800"/>
                        </a:spcAft>
                      </a:pPr>
                      <a:r>
                        <a:rPr lang="en-US" sz="1200">
                          <a:effectLst/>
                        </a:rPr>
                        <a:t>PROJECT MANAGEMENT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tc>
                <a:tc>
                  <a:txBody>
                    <a:bodyPr/>
                    <a:lstStyle/>
                    <a:p>
                      <a:pPr marL="0" marR="0">
                        <a:lnSpc>
                          <a:spcPct val="107000"/>
                        </a:lnSpc>
                        <a:spcBef>
                          <a:spcPts val="0"/>
                        </a:spcBef>
                        <a:spcAft>
                          <a:spcPts val="800"/>
                        </a:spcAft>
                      </a:pPr>
                      <a:r>
                        <a:rPr lang="en-US" sz="1200">
                          <a:effectLst/>
                        </a:rPr>
                        <a:t>GENERAL MANAGEMENT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798467641"/>
                  </a:ext>
                </a:extLst>
              </a:tr>
              <a:tr h="1621770">
                <a:tc>
                  <a:txBody>
                    <a:bodyPr/>
                    <a:lstStyle/>
                    <a:p>
                      <a:pPr marL="0" marR="0">
                        <a:lnSpc>
                          <a:spcPct val="107000"/>
                        </a:lnSpc>
                        <a:spcBef>
                          <a:spcPts val="0"/>
                        </a:spcBef>
                        <a:spcAft>
                          <a:spcPts val="800"/>
                        </a:spcAft>
                      </a:pPr>
                      <a:r>
                        <a:rPr lang="en-US" sz="1200">
                          <a:effectLst/>
                        </a:rPr>
                        <a:t>Meaning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dirty="0">
                          <a:effectLst/>
                        </a:rPr>
                        <a:t>Project Management refers to the efficient management of the effort of the team for the time-bound and successful accomplishment of the project.</a:t>
                      </a:r>
                    </a:p>
                    <a:p>
                      <a:pPr marL="0" marR="0">
                        <a:lnSpc>
                          <a:spcPct val="107000"/>
                        </a:lnSpc>
                        <a:spcBef>
                          <a:spcPts val="0"/>
                        </a:spcBef>
                        <a:spcAft>
                          <a:spcPts val="800"/>
                        </a:spcAft>
                      </a:pPr>
                      <a:r>
                        <a:rPr lang="en-US" sz="1200" dirty="0">
                          <a:effectLst/>
                        </a:rPr>
                        <a:t>Its main aim is to complete project with fulfilling requirements of clients or customers on specified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General Management refers to the management of the overall activities and the processes of the organization, to ensure coordination and optimum utilization of resources.</a:t>
                      </a:r>
                    </a:p>
                    <a:p>
                      <a:pPr marL="0" marR="0">
                        <a:lnSpc>
                          <a:spcPct val="107000"/>
                        </a:lnSpc>
                        <a:spcBef>
                          <a:spcPts val="0"/>
                        </a:spcBef>
                        <a:spcAft>
                          <a:spcPts val="800"/>
                        </a:spcAft>
                      </a:pPr>
                      <a:r>
                        <a:rPr lang="en-US" sz="1200">
                          <a:effectLst/>
                        </a:rPr>
                        <a:t>Its main aim is to manage all resources of company and oversee daily operations.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98029047"/>
                  </a:ext>
                </a:extLst>
              </a:tr>
              <a:tr h="385213">
                <a:tc>
                  <a:txBody>
                    <a:bodyPr/>
                    <a:lstStyle/>
                    <a:p>
                      <a:pPr marL="0" marR="0">
                        <a:lnSpc>
                          <a:spcPct val="107000"/>
                        </a:lnSpc>
                        <a:spcBef>
                          <a:spcPts val="0"/>
                        </a:spcBef>
                        <a:spcAft>
                          <a:spcPts val="800"/>
                        </a:spcAft>
                      </a:pPr>
                      <a:r>
                        <a:rPr lang="en-US" sz="1200" dirty="0">
                          <a:effectLst/>
                        </a:rPr>
                        <a:t>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dirty="0">
                          <a:effectLst/>
                        </a:rPr>
                        <a:t>One-time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Continuous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4143202111"/>
                  </a:ext>
                </a:extLst>
              </a:tr>
              <a:tr h="385213">
                <a:tc>
                  <a:txBody>
                    <a:bodyPr/>
                    <a:lstStyle/>
                    <a:p>
                      <a:pPr marL="0" marR="0">
                        <a:lnSpc>
                          <a:spcPct val="107000"/>
                        </a:lnSpc>
                        <a:spcBef>
                          <a:spcPts val="0"/>
                        </a:spcBef>
                        <a:spcAft>
                          <a:spcPts val="800"/>
                        </a:spcAft>
                      </a:pPr>
                      <a:r>
                        <a:rPr lang="en-US" sz="1200">
                          <a:effectLst/>
                        </a:rPr>
                        <a:t>Nature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Non-repetitive and unique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Repetitive and regular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967881314"/>
                  </a:ext>
                </a:extLst>
              </a:tr>
              <a:tr h="428076">
                <a:tc>
                  <a:txBody>
                    <a:bodyPr/>
                    <a:lstStyle/>
                    <a:p>
                      <a:pPr marL="0" marR="0">
                        <a:lnSpc>
                          <a:spcPct val="107000"/>
                        </a:lnSpc>
                        <a:spcBef>
                          <a:spcPts val="0"/>
                        </a:spcBef>
                        <a:spcAft>
                          <a:spcPts val="800"/>
                        </a:spcAft>
                      </a:pPr>
                      <a:r>
                        <a:rPr lang="en-US" sz="1200">
                          <a:effectLst/>
                        </a:rPr>
                        <a:t>Work location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Within or outside the organizational premises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Within the organizational premises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87176999"/>
                  </a:ext>
                </a:extLst>
              </a:tr>
              <a:tr h="385213">
                <a:tc>
                  <a:txBody>
                    <a:bodyPr/>
                    <a:lstStyle/>
                    <a:p>
                      <a:pPr marL="0" marR="0">
                        <a:lnSpc>
                          <a:spcPct val="107000"/>
                        </a:lnSpc>
                        <a:spcBef>
                          <a:spcPts val="0"/>
                        </a:spcBef>
                        <a:spcAft>
                          <a:spcPts val="800"/>
                        </a:spcAft>
                      </a:pPr>
                      <a:r>
                        <a:rPr lang="en-US" sz="1200">
                          <a:effectLst/>
                        </a:rPr>
                        <a:t>Line of Authority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Blurred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Defined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1134423"/>
                  </a:ext>
                </a:extLst>
              </a:tr>
              <a:tr h="385213">
                <a:tc>
                  <a:txBody>
                    <a:bodyPr/>
                    <a:lstStyle/>
                    <a:p>
                      <a:pPr marL="0" marR="0">
                        <a:lnSpc>
                          <a:spcPct val="107000"/>
                        </a:lnSpc>
                        <a:spcBef>
                          <a:spcPts val="0"/>
                        </a:spcBef>
                        <a:spcAft>
                          <a:spcPts val="800"/>
                        </a:spcAft>
                      </a:pPr>
                      <a:r>
                        <a:rPr lang="en-US" sz="1200">
                          <a:effectLst/>
                        </a:rPr>
                        <a:t>Set of tasks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Dynamic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Consistent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278204940"/>
                  </a:ext>
                </a:extLst>
              </a:tr>
              <a:tr h="598591">
                <a:tc>
                  <a:txBody>
                    <a:bodyPr/>
                    <a:lstStyle/>
                    <a:p>
                      <a:pPr marL="0" marR="0">
                        <a:lnSpc>
                          <a:spcPct val="107000"/>
                        </a:lnSpc>
                        <a:spcBef>
                          <a:spcPts val="0"/>
                        </a:spcBef>
                        <a:spcAft>
                          <a:spcPts val="800"/>
                        </a:spcAft>
                      </a:pPr>
                      <a:r>
                        <a:rPr lang="en-US" sz="1200">
                          <a:effectLst/>
                        </a:rPr>
                        <a:t>Success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a:effectLst/>
                        </a:rPr>
                        <a:t>Ascertained by the accomplishment of the project within defined criteria.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800"/>
                        </a:spcAft>
                      </a:pPr>
                      <a:r>
                        <a:rPr lang="en-US" sz="1200" dirty="0">
                          <a:effectLst/>
                        </a:rPr>
                        <a:t>Ascertained by attainment of the defined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721403806"/>
                  </a:ext>
                </a:extLst>
              </a:tr>
              <a:tr h="598591">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Function</a:t>
                      </a:r>
                    </a:p>
                  </a:txBody>
                  <a:tcPr marL="76200" marR="76200" marT="76200" marB="76200"/>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planning, executing, monitoring, controlling, and closing out projects.</a:t>
                      </a:r>
                    </a:p>
                  </a:txBody>
                  <a:tcPr marL="76200" marR="76200" marT="76200" marB="76200"/>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planning, organizing, staffing, directing and controlling.</a:t>
                      </a:r>
                    </a:p>
                  </a:txBody>
                  <a:tcPr marL="76200" marR="76200" marT="76200" marB="76200"/>
                </a:tc>
                <a:extLst>
                  <a:ext uri="{0D108BD9-81ED-4DB2-BD59-A6C34878D82A}">
                    <a16:rowId xmlns:a16="http://schemas.microsoft.com/office/drawing/2014/main" val="272539175"/>
                  </a:ext>
                </a:extLst>
              </a:tr>
            </a:tbl>
          </a:graphicData>
        </a:graphic>
      </p:graphicFrame>
    </p:spTree>
    <p:extLst>
      <p:ext uri="{BB962C8B-B14F-4D97-AF65-F5344CB8AC3E}">
        <p14:creationId xmlns:p14="http://schemas.microsoft.com/office/powerpoint/2010/main" val="1514854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General Management and Project Management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93F96701-07FA-42C3-B339-A5E6101B2FAB}"/>
              </a:ext>
            </a:extLst>
          </p:cNvPr>
          <p:cNvPicPr>
            <a:picLocks noGrp="1" noChangeAspect="1"/>
          </p:cNvPicPr>
          <p:nvPr>
            <p:ph sz="quarter" idx="1"/>
          </p:nvPr>
        </p:nvPicPr>
        <p:blipFill>
          <a:blip r:embed="rId2"/>
          <a:stretch>
            <a:fillRect/>
          </a:stretch>
        </p:blipFill>
        <p:spPr>
          <a:xfrm>
            <a:off x="1180694" y="1557275"/>
            <a:ext cx="6793726" cy="4743222"/>
          </a:xfrm>
          <a:prstGeom prst="rect">
            <a:avLst/>
          </a:prstGeom>
        </p:spPr>
      </p:pic>
    </p:spTree>
    <p:extLst>
      <p:ext uri="{BB962C8B-B14F-4D97-AF65-F5344CB8AC3E}">
        <p14:creationId xmlns:p14="http://schemas.microsoft.com/office/powerpoint/2010/main" val="3099089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Management Skills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normAutofit lnSpcReduction="10000"/>
          </a:bodyPr>
          <a:lstStyle/>
          <a:p>
            <a:endParaRPr lang="en-ZA" dirty="0"/>
          </a:p>
          <a:p>
            <a:r>
              <a:rPr lang="en-ZA" dirty="0"/>
              <a:t>Project Management </a:t>
            </a:r>
            <a:r>
              <a:rPr lang="en-ZA" b="1" dirty="0"/>
              <a:t>Knowledge</a:t>
            </a:r>
            <a:r>
              <a:rPr lang="en-ZA" dirty="0"/>
              <a:t> Competency. </a:t>
            </a:r>
          </a:p>
          <a:p>
            <a:pPr marL="354012" lvl="1" indent="0">
              <a:buNone/>
            </a:pPr>
            <a:r>
              <a:rPr lang="en-ZA" dirty="0"/>
              <a:t>What does the project management </a:t>
            </a:r>
            <a:r>
              <a:rPr lang="en-ZA" b="1" dirty="0"/>
              <a:t>team know</a:t>
            </a:r>
            <a:r>
              <a:rPr lang="en-ZA" dirty="0"/>
              <a:t> about project management?</a:t>
            </a:r>
          </a:p>
          <a:p>
            <a:r>
              <a:rPr lang="en-ZA" dirty="0"/>
              <a:t>Project Management </a:t>
            </a:r>
            <a:r>
              <a:rPr lang="en-ZA" b="1" dirty="0"/>
              <a:t>Performance</a:t>
            </a:r>
            <a:r>
              <a:rPr lang="en-ZA" dirty="0"/>
              <a:t> Competency. </a:t>
            </a:r>
          </a:p>
          <a:p>
            <a:pPr marL="0" indent="0">
              <a:buNone/>
            </a:pPr>
            <a:r>
              <a:rPr lang="en-ZA" dirty="0"/>
              <a:t>     What is the project management team </a:t>
            </a:r>
            <a:r>
              <a:rPr lang="en-ZA" b="1" dirty="0"/>
              <a:t>able to do or</a:t>
            </a:r>
          </a:p>
          <a:p>
            <a:pPr marL="0" indent="0">
              <a:buNone/>
            </a:pPr>
            <a:r>
              <a:rPr lang="en-ZA" b="1" dirty="0"/>
              <a:t>     accomplish</a:t>
            </a:r>
            <a:r>
              <a:rPr lang="en-ZA" dirty="0"/>
              <a:t> while they apply their project management </a:t>
            </a:r>
          </a:p>
          <a:p>
            <a:pPr marL="0" indent="0">
              <a:buNone/>
            </a:pPr>
            <a:r>
              <a:rPr lang="en-ZA" dirty="0"/>
              <a:t>     knowledge?</a:t>
            </a:r>
          </a:p>
          <a:p>
            <a:r>
              <a:rPr lang="en-ZA" b="1" dirty="0"/>
              <a:t>Personal</a:t>
            </a:r>
            <a:r>
              <a:rPr lang="en-ZA" dirty="0"/>
              <a:t> Competency. How does the project management team </a:t>
            </a:r>
            <a:r>
              <a:rPr lang="en-ZA" b="1" dirty="0"/>
              <a:t>behave</a:t>
            </a:r>
            <a:r>
              <a:rPr lang="en-ZA" dirty="0"/>
              <a:t> when they perform the project or activity? Personal competency also involves </a:t>
            </a:r>
            <a:r>
              <a:rPr lang="en-ZA" b="1" dirty="0"/>
              <a:t>attitudes and core personality </a:t>
            </a:r>
            <a:r>
              <a:rPr lang="en-ZA" dirty="0"/>
              <a:t>characteristics.</a:t>
            </a:r>
          </a:p>
          <a:p>
            <a:endParaRPr lang="en-ZA" dirty="0"/>
          </a:p>
        </p:txBody>
      </p:sp>
    </p:spTree>
    <p:extLst>
      <p:ext uri="{BB962C8B-B14F-4D97-AF65-F5344CB8AC3E}">
        <p14:creationId xmlns:p14="http://schemas.microsoft.com/office/powerpoint/2010/main" val="2855676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D867-AAFB-433F-847E-E276BF1C22AE}"/>
              </a:ext>
            </a:extLst>
          </p:cNvPr>
          <p:cNvSpPr>
            <a:spLocks noGrp="1"/>
          </p:cNvSpPr>
          <p:nvPr>
            <p:ph type="title"/>
          </p:nvPr>
        </p:nvSpPr>
        <p:spPr/>
        <p:txBody>
          <a:bodyPr/>
          <a:lstStyle/>
          <a:p>
            <a:pPr algn="ctr"/>
            <a:r>
              <a:rPr lang="en-US" dirty="0"/>
              <a:t>Time to do an activity</a:t>
            </a:r>
          </a:p>
        </p:txBody>
      </p:sp>
      <p:sp>
        <p:nvSpPr>
          <p:cNvPr id="3" name="Slide Number Placeholder 2">
            <a:extLst>
              <a:ext uri="{FF2B5EF4-FFF2-40B4-BE49-F238E27FC236}">
                <a16:creationId xmlns:a16="http://schemas.microsoft.com/office/drawing/2014/main" id="{BA5225BE-600D-4A22-BC73-CE7DA1991958}"/>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1E858C75-246A-4CFC-9B4B-EF6D6771BC6F}"/>
              </a:ext>
            </a:extLst>
          </p:cNvPr>
          <p:cNvSpPr>
            <a:spLocks noGrp="1"/>
          </p:cNvSpPr>
          <p:nvPr>
            <p:ph sz="quarter" idx="1"/>
          </p:nvPr>
        </p:nvSpPr>
        <p:spPr>
          <a:xfrm>
            <a:off x="665824" y="3275860"/>
            <a:ext cx="8020975" cy="2817436"/>
          </a:xfrm>
        </p:spPr>
        <p:txBody>
          <a:bodyPr>
            <a:normAutofit fontScale="92500" lnSpcReduction="10000"/>
          </a:bodyPr>
          <a:lstStyle/>
          <a:p>
            <a:r>
              <a:rPr lang="en-US" dirty="0"/>
              <a:t>Go to page 70 and answer the following questions: 15 minutes</a:t>
            </a:r>
          </a:p>
          <a:p>
            <a:endParaRPr lang="en-US" dirty="0"/>
          </a:p>
          <a:p>
            <a:r>
              <a:rPr lang="en-US" dirty="0"/>
              <a:t>1. What is an organisational structure?</a:t>
            </a:r>
          </a:p>
          <a:p>
            <a:r>
              <a:rPr lang="en-US" dirty="0"/>
              <a:t>2. Complete a table – benefits, and drawbacks of 2 structures</a:t>
            </a:r>
          </a:p>
          <a:p>
            <a:r>
              <a:rPr lang="en-US" dirty="0"/>
              <a:t>3. Identify type org. structure used for projects. </a:t>
            </a:r>
          </a:p>
          <a:p>
            <a:r>
              <a:rPr lang="en-US" dirty="0"/>
              <a:t>4. Open question with motivation - </a:t>
            </a:r>
            <a:r>
              <a:rPr lang="en-US" i="1" dirty="0"/>
              <a:t>Activity for tonight. </a:t>
            </a:r>
          </a:p>
          <a:p>
            <a:r>
              <a:rPr lang="en-US" dirty="0"/>
              <a:t>5. BRIEFLY EXPLAIN – </a:t>
            </a:r>
            <a:r>
              <a:rPr lang="en-US" i="1" dirty="0"/>
              <a:t>Activity for tonight. </a:t>
            </a:r>
          </a:p>
        </p:txBody>
      </p:sp>
      <p:pic>
        <p:nvPicPr>
          <p:cNvPr id="4098" name="Picture 2" descr="Activity word on chalkboard. | CanStock">
            <a:extLst>
              <a:ext uri="{FF2B5EF4-FFF2-40B4-BE49-F238E27FC236}">
                <a16:creationId xmlns:a16="http://schemas.microsoft.com/office/drawing/2014/main" id="{A8D43496-EABC-43D5-A366-BF86BC666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034" y="1105224"/>
            <a:ext cx="2954348" cy="232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21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65</a:t>
            </a:fld>
            <a:endParaRPr lang="en-ZA" dirty="0"/>
          </a:p>
        </p:txBody>
      </p:sp>
      <p:pic>
        <p:nvPicPr>
          <p:cNvPr id="12290" name="Picture 2" descr="Break Time Images – Browse 138,458 Stock Photos, Vectors, and Video | Adobe  Stock">
            <a:extLst>
              <a:ext uri="{FF2B5EF4-FFF2-40B4-BE49-F238E27FC236}">
                <a16:creationId xmlns:a16="http://schemas.microsoft.com/office/drawing/2014/main" id="{577B068D-25CA-470A-9204-2695A7AF7A4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83223" y="1429305"/>
            <a:ext cx="7117987" cy="4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9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Identify and Communicate with Key Stakeholders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endParaRPr lang="en-ZA" dirty="0"/>
          </a:p>
        </p:txBody>
      </p:sp>
      <p:pic>
        <p:nvPicPr>
          <p:cNvPr id="3" name="Picture 2">
            <a:extLst>
              <a:ext uri="{FF2B5EF4-FFF2-40B4-BE49-F238E27FC236}">
                <a16:creationId xmlns:a16="http://schemas.microsoft.com/office/drawing/2014/main" id="{3EEDE376-58E1-4452-87CE-BF7DD1F93277}"/>
              </a:ext>
            </a:extLst>
          </p:cNvPr>
          <p:cNvPicPr>
            <a:picLocks noChangeAspect="1"/>
          </p:cNvPicPr>
          <p:nvPr/>
        </p:nvPicPr>
        <p:blipFill>
          <a:blip r:embed="rId2"/>
          <a:stretch>
            <a:fillRect/>
          </a:stretch>
        </p:blipFill>
        <p:spPr>
          <a:xfrm>
            <a:off x="1701209" y="1791443"/>
            <a:ext cx="5741582" cy="4233902"/>
          </a:xfrm>
          <a:prstGeom prst="rect">
            <a:avLst/>
          </a:prstGeom>
        </p:spPr>
      </p:pic>
    </p:spTree>
    <p:extLst>
      <p:ext uri="{BB962C8B-B14F-4D97-AF65-F5344CB8AC3E}">
        <p14:creationId xmlns:p14="http://schemas.microsoft.com/office/powerpoint/2010/main" val="617165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Positive and negative 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r>
              <a:rPr lang="en-ZA" b="1" dirty="0"/>
              <a:t>Positive stakeholders </a:t>
            </a:r>
            <a:r>
              <a:rPr lang="en-ZA" dirty="0"/>
              <a:t>are people who would normally reap benefits from the successful outcome of the project,</a:t>
            </a:r>
          </a:p>
          <a:p>
            <a:r>
              <a:rPr lang="en-US" dirty="0"/>
              <a:t>Help the project management team to complete the project successfully</a:t>
            </a:r>
            <a:endParaRPr lang="en-ZA" dirty="0"/>
          </a:p>
          <a:p>
            <a:r>
              <a:rPr lang="en-ZA" b="1" dirty="0"/>
              <a:t>Negative stakeholders </a:t>
            </a:r>
            <a:r>
              <a:rPr lang="en-ZA" dirty="0"/>
              <a:t>are people for whom outcomes from the project’s success is seen as negative.</a:t>
            </a:r>
          </a:p>
          <a:p>
            <a:r>
              <a:rPr lang="en-US" dirty="0"/>
              <a:t>Sees the outcome and may be negatively impacted by the project or its outcome.</a:t>
            </a:r>
            <a:endParaRPr lang="en-ZA" dirty="0"/>
          </a:p>
          <a:p>
            <a:endParaRPr lang="en-ZA" dirty="0"/>
          </a:p>
        </p:txBody>
      </p:sp>
    </p:spTree>
    <p:extLst>
      <p:ext uri="{BB962C8B-B14F-4D97-AF65-F5344CB8AC3E}">
        <p14:creationId xmlns:p14="http://schemas.microsoft.com/office/powerpoint/2010/main" val="822444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9F44-29DA-47F8-A178-FAFAD8480661}"/>
              </a:ext>
            </a:extLst>
          </p:cNvPr>
          <p:cNvSpPr>
            <a:spLocks noGrp="1"/>
          </p:cNvSpPr>
          <p:nvPr>
            <p:ph type="title"/>
          </p:nvPr>
        </p:nvSpPr>
        <p:spPr/>
        <p:txBody>
          <a:bodyPr/>
          <a:lstStyle/>
          <a:p>
            <a:r>
              <a:rPr lang="en-US" dirty="0"/>
              <a:t>What do stakeholders bring?</a:t>
            </a:r>
          </a:p>
        </p:txBody>
      </p:sp>
      <p:sp>
        <p:nvSpPr>
          <p:cNvPr id="3" name="Slide Number Placeholder 2">
            <a:extLst>
              <a:ext uri="{FF2B5EF4-FFF2-40B4-BE49-F238E27FC236}">
                <a16:creationId xmlns:a16="http://schemas.microsoft.com/office/drawing/2014/main" id="{24FA2454-B38B-4F73-B7BD-CA9F8A452932}"/>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FEDEDDF3-1F57-4275-9648-120F339384E1}"/>
              </a:ext>
            </a:extLst>
          </p:cNvPr>
          <p:cNvSpPr>
            <a:spLocks noGrp="1"/>
          </p:cNvSpPr>
          <p:nvPr>
            <p:ph sz="quarter" idx="1"/>
          </p:nvPr>
        </p:nvSpPr>
        <p:spPr>
          <a:xfrm>
            <a:off x="467544" y="1908699"/>
            <a:ext cx="8083296" cy="4060310"/>
          </a:xfrm>
        </p:spPr>
        <p:txBody>
          <a:bodyPr/>
          <a:lstStyle/>
          <a:p>
            <a:r>
              <a:rPr lang="en-US" dirty="0"/>
              <a:t>They bring experience to the table</a:t>
            </a:r>
          </a:p>
          <a:p>
            <a:r>
              <a:rPr lang="en-US" b="0" i="0" dirty="0">
                <a:solidFill>
                  <a:srgbClr val="1D2B36"/>
                </a:solidFill>
                <a:effectLst/>
                <a:latin typeface="GraphikMedium"/>
              </a:rPr>
              <a:t>They help identify risks</a:t>
            </a:r>
          </a:p>
          <a:p>
            <a:r>
              <a:rPr lang="en-US" b="0" i="0" dirty="0">
                <a:solidFill>
                  <a:srgbClr val="1D2B36"/>
                </a:solidFill>
                <a:effectLst/>
                <a:latin typeface="GraphikMedium"/>
              </a:rPr>
              <a:t>They help increase the chances of success</a:t>
            </a:r>
          </a:p>
          <a:p>
            <a:r>
              <a:rPr lang="en-US" dirty="0">
                <a:solidFill>
                  <a:srgbClr val="1D2B36"/>
                </a:solidFill>
                <a:latin typeface="GraphikMedium"/>
              </a:rPr>
              <a:t>Leadership </a:t>
            </a:r>
          </a:p>
          <a:p>
            <a:r>
              <a:rPr lang="en-US" b="0" i="0" dirty="0">
                <a:solidFill>
                  <a:srgbClr val="1D2B36"/>
                </a:solidFill>
                <a:effectLst/>
                <a:latin typeface="GraphikMedium"/>
              </a:rPr>
              <a:t>Look at things in a BIG Picture Format.</a:t>
            </a:r>
          </a:p>
          <a:p>
            <a:endParaRPr lang="en-US" dirty="0"/>
          </a:p>
        </p:txBody>
      </p:sp>
    </p:spTree>
    <p:extLst>
      <p:ext uri="{BB962C8B-B14F-4D97-AF65-F5344CB8AC3E}">
        <p14:creationId xmlns:p14="http://schemas.microsoft.com/office/powerpoint/2010/main" val="1776301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Customers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r>
              <a:rPr lang="en-ZA" dirty="0"/>
              <a:t>The customers/users are those persons or organisations that will make use of the project’s product, service or result. Customers/users may be internal or external.</a:t>
            </a:r>
          </a:p>
        </p:txBody>
      </p:sp>
    </p:spTree>
    <p:extLst>
      <p:ext uri="{BB962C8B-B14F-4D97-AF65-F5344CB8AC3E}">
        <p14:creationId xmlns:p14="http://schemas.microsoft.com/office/powerpoint/2010/main" val="393946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Sponsors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r>
              <a:rPr lang="en-ZA" dirty="0"/>
              <a:t>The sponsor is the person or group that provides the necessary funds for the project. When a project is first conceived, the person or group acting as the sponsor supports the cause of the project</a:t>
            </a:r>
          </a:p>
          <a:p>
            <a:r>
              <a:rPr lang="en-ZA" dirty="0"/>
              <a:t>Role </a:t>
            </a:r>
            <a:r>
              <a:rPr lang="en-US" dirty="0"/>
              <a:t>is the person responsible for the overall success of the project, including appointing the project manager and team, defining success criteria, and ensuring the successful delivery of the project. ... The project sponsor sits above the project manager.</a:t>
            </a:r>
            <a:endParaRPr lang="en-ZA" dirty="0"/>
          </a:p>
        </p:txBody>
      </p:sp>
    </p:spTree>
    <p:extLst>
      <p:ext uri="{BB962C8B-B14F-4D97-AF65-F5344CB8AC3E}">
        <p14:creationId xmlns:p14="http://schemas.microsoft.com/office/powerpoint/2010/main" val="2416606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Portfolio Managers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r>
              <a:rPr lang="en-ZA" dirty="0"/>
              <a:t>Portfolio managers are responsible for the high-level governance of a number of projects or programs.</a:t>
            </a:r>
          </a:p>
        </p:txBody>
      </p:sp>
    </p:spTree>
    <p:extLst>
      <p:ext uri="{BB962C8B-B14F-4D97-AF65-F5344CB8AC3E}">
        <p14:creationId xmlns:p14="http://schemas.microsoft.com/office/powerpoint/2010/main" val="16432512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Managers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r>
              <a:rPr lang="en-ZA" dirty="0"/>
              <a:t>The project manager is the person that the organisation assigns to achieve the project objectives. This is a challenging, high-profile role with huge responsibility and priorities that are constantly shifting.</a:t>
            </a:r>
          </a:p>
          <a:p>
            <a:r>
              <a:rPr lang="en-ZA" b="1" dirty="0"/>
              <a:t>Role </a:t>
            </a:r>
            <a:r>
              <a:rPr lang="en-US" dirty="0"/>
              <a:t>In the broadest sense, project managers (PMs) are responsible for planning, organizing, and directing the completion of specific projects for an organization while ensuring these projects are on time, on budget, and within scope.</a:t>
            </a:r>
            <a:endParaRPr lang="en-ZA" dirty="0"/>
          </a:p>
        </p:txBody>
      </p:sp>
    </p:spTree>
    <p:extLst>
      <p:ext uri="{BB962C8B-B14F-4D97-AF65-F5344CB8AC3E}">
        <p14:creationId xmlns:p14="http://schemas.microsoft.com/office/powerpoint/2010/main" val="298936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Team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r>
              <a:rPr lang="en-ZA" dirty="0"/>
              <a:t>A project team consists of the project manager, project management team, and other team members who do the work but who are often not involved with the management of the project.</a:t>
            </a:r>
          </a:p>
        </p:txBody>
      </p:sp>
      <p:pic>
        <p:nvPicPr>
          <p:cNvPr id="11268" name="Picture 4" descr="What is a Project Team and Who All Are Involved in It?">
            <a:extLst>
              <a:ext uri="{FF2B5EF4-FFF2-40B4-BE49-F238E27FC236}">
                <a16:creationId xmlns:a16="http://schemas.microsoft.com/office/drawing/2014/main" id="{7A58070D-55F9-4231-8467-2CF39CE6D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046" y="2511406"/>
            <a:ext cx="5733314" cy="407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31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Functional Managers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r>
              <a:rPr lang="en-ZA" dirty="0"/>
              <a:t>Functional managers are employees who are part of management within the administrative or functional area of the business, such as Human Resources, finance, accounting, or procurement</a:t>
            </a:r>
          </a:p>
        </p:txBody>
      </p:sp>
    </p:spTree>
    <p:extLst>
      <p:ext uri="{BB962C8B-B14F-4D97-AF65-F5344CB8AC3E}">
        <p14:creationId xmlns:p14="http://schemas.microsoft.com/office/powerpoint/2010/main" val="478510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FEFF-7F3D-4166-9D5D-CA6E89CFFB7B}"/>
              </a:ext>
            </a:extLst>
          </p:cNvPr>
          <p:cNvSpPr>
            <a:spLocks noGrp="1"/>
          </p:cNvSpPr>
          <p:nvPr>
            <p:ph type="title"/>
          </p:nvPr>
        </p:nvSpPr>
        <p:spPr/>
        <p:txBody>
          <a:bodyPr/>
          <a:lstStyle/>
          <a:p>
            <a:r>
              <a:rPr lang="en-US" dirty="0"/>
              <a:t>Two types of project stakeholders</a:t>
            </a:r>
          </a:p>
        </p:txBody>
      </p:sp>
      <p:sp>
        <p:nvSpPr>
          <p:cNvPr id="3" name="Slide Number Placeholder 2">
            <a:extLst>
              <a:ext uri="{FF2B5EF4-FFF2-40B4-BE49-F238E27FC236}">
                <a16:creationId xmlns:a16="http://schemas.microsoft.com/office/drawing/2014/main" id="{A4786081-DE2B-4939-A3F7-A5BB7A986098}"/>
              </a:ext>
            </a:extLst>
          </p:cNvPr>
          <p:cNvSpPr>
            <a:spLocks noGrp="1"/>
          </p:cNvSpPr>
          <p:nvPr>
            <p:ph type="sldNum" sz="quarter" idx="12"/>
          </p:nvPr>
        </p:nvSpPr>
        <p:spPr/>
        <p:txBody>
          <a:bodyPr/>
          <a:lstStyle/>
          <a:p>
            <a:fld id="{32F83655-DC73-417F-8B26-EB7A1DBB5382}" type="slidenum">
              <a:rPr lang="en-ZA" smtClean="0"/>
              <a:pPr/>
              <a:t>75</a:t>
            </a:fld>
            <a:endParaRPr lang="en-ZA" dirty="0"/>
          </a:p>
        </p:txBody>
      </p:sp>
      <p:pic>
        <p:nvPicPr>
          <p:cNvPr id="10242" name="Picture 2" descr="types of stakeholders in project management">
            <a:extLst>
              <a:ext uri="{FF2B5EF4-FFF2-40B4-BE49-F238E27FC236}">
                <a16:creationId xmlns:a16="http://schemas.microsoft.com/office/drawing/2014/main" id="{FD13E775-B6C9-4D02-8237-3236DDB9176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7351" y="1438183"/>
            <a:ext cx="8504807" cy="421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70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D867-AAFB-433F-847E-E276BF1C22AE}"/>
              </a:ext>
            </a:extLst>
          </p:cNvPr>
          <p:cNvSpPr>
            <a:spLocks noGrp="1"/>
          </p:cNvSpPr>
          <p:nvPr>
            <p:ph type="title"/>
          </p:nvPr>
        </p:nvSpPr>
        <p:spPr/>
        <p:txBody>
          <a:bodyPr/>
          <a:lstStyle/>
          <a:p>
            <a:pPr algn="ctr"/>
            <a:r>
              <a:rPr lang="en-US" dirty="0"/>
              <a:t>Time to do an activity</a:t>
            </a:r>
          </a:p>
        </p:txBody>
      </p:sp>
      <p:sp>
        <p:nvSpPr>
          <p:cNvPr id="3" name="Slide Number Placeholder 2">
            <a:extLst>
              <a:ext uri="{FF2B5EF4-FFF2-40B4-BE49-F238E27FC236}">
                <a16:creationId xmlns:a16="http://schemas.microsoft.com/office/drawing/2014/main" id="{BA5225BE-600D-4A22-BC73-CE7DA1991958}"/>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1E858C75-246A-4CFC-9B4B-EF6D6771BC6F}"/>
              </a:ext>
            </a:extLst>
          </p:cNvPr>
          <p:cNvSpPr>
            <a:spLocks noGrp="1"/>
          </p:cNvSpPr>
          <p:nvPr>
            <p:ph sz="quarter" idx="1"/>
          </p:nvPr>
        </p:nvSpPr>
        <p:spPr>
          <a:xfrm>
            <a:off x="710214" y="3429000"/>
            <a:ext cx="7976585" cy="2664296"/>
          </a:xfrm>
        </p:spPr>
        <p:txBody>
          <a:bodyPr>
            <a:normAutofit fontScale="92500"/>
          </a:bodyPr>
          <a:lstStyle/>
          <a:p>
            <a:pPr marL="0" indent="0">
              <a:buNone/>
            </a:pPr>
            <a:r>
              <a:rPr lang="en-US" dirty="0"/>
              <a:t>Go to page 74 and answer the following questions: 15 minutes</a:t>
            </a:r>
          </a:p>
          <a:p>
            <a:endParaRPr lang="en-US" dirty="0"/>
          </a:p>
          <a:p>
            <a:r>
              <a:rPr lang="en-US" dirty="0"/>
              <a:t>1. List 5 Possible stakeholders in a project?</a:t>
            </a:r>
          </a:p>
          <a:p>
            <a:r>
              <a:rPr lang="en-US" dirty="0"/>
              <a:t>2. Give me an example of a positive and negative of stakeholder</a:t>
            </a:r>
          </a:p>
          <a:p>
            <a:r>
              <a:rPr lang="en-US" dirty="0"/>
              <a:t>Who is a project sponsor? Why is person important</a:t>
            </a:r>
          </a:p>
          <a:p>
            <a:r>
              <a:rPr lang="en-US" dirty="0"/>
              <a:t>Name all aspects of a project manager</a:t>
            </a:r>
            <a:endParaRPr lang="en-US" i="1" dirty="0"/>
          </a:p>
        </p:txBody>
      </p:sp>
      <p:pic>
        <p:nvPicPr>
          <p:cNvPr id="4098" name="Picture 2" descr="Activity word on chalkboard. | CanStock">
            <a:extLst>
              <a:ext uri="{FF2B5EF4-FFF2-40B4-BE49-F238E27FC236}">
                <a16:creationId xmlns:a16="http://schemas.microsoft.com/office/drawing/2014/main" id="{A8D43496-EABC-43D5-A366-BF86BC666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034" y="1105224"/>
            <a:ext cx="2954348" cy="232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57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2254-999F-4C52-9D2E-DAADEA45CAC6}"/>
              </a:ext>
            </a:extLst>
          </p:cNvPr>
          <p:cNvSpPr>
            <a:spLocks noGrp="1"/>
          </p:cNvSpPr>
          <p:nvPr>
            <p:ph type="title"/>
          </p:nvPr>
        </p:nvSpPr>
        <p:spPr/>
        <p:txBody>
          <a:bodyPr/>
          <a:lstStyle/>
          <a:p>
            <a:r>
              <a:rPr lang="en-US" dirty="0"/>
              <a:t>A-Z ON PROJECT MANAGEMENT</a:t>
            </a:r>
          </a:p>
        </p:txBody>
      </p:sp>
      <p:sp>
        <p:nvSpPr>
          <p:cNvPr id="3" name="Slide Number Placeholder 2">
            <a:extLst>
              <a:ext uri="{FF2B5EF4-FFF2-40B4-BE49-F238E27FC236}">
                <a16:creationId xmlns:a16="http://schemas.microsoft.com/office/drawing/2014/main" id="{5F083B70-2218-4407-A201-0CB55D8C3FEE}"/>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1FC14274-B0C6-427E-AEE5-415AE45223B7}"/>
              </a:ext>
            </a:extLst>
          </p:cNvPr>
          <p:cNvSpPr>
            <a:spLocks noGrp="1"/>
          </p:cNvSpPr>
          <p:nvPr>
            <p:ph sz="quarter" idx="1"/>
          </p:nvPr>
        </p:nvSpPr>
        <p:spPr>
          <a:xfrm>
            <a:off x="467544" y="3610947"/>
            <a:ext cx="8219256" cy="774442"/>
          </a:xfrm>
        </p:spPr>
        <p:txBody>
          <a:bodyPr/>
          <a:lstStyle/>
          <a:p>
            <a:r>
              <a:rPr lang="en-US" dirty="0">
                <a:hlinkClick r:id="rId2"/>
              </a:rPr>
              <a:t>https://www.youtube.com/watch?v=qTQsdJFG4SQ</a:t>
            </a:r>
            <a:endParaRPr lang="en-US" dirty="0"/>
          </a:p>
          <a:p>
            <a:endParaRPr lang="en-US" dirty="0"/>
          </a:p>
        </p:txBody>
      </p:sp>
    </p:spTree>
    <p:extLst>
      <p:ext uri="{BB962C8B-B14F-4D97-AF65-F5344CB8AC3E}">
        <p14:creationId xmlns:p14="http://schemas.microsoft.com/office/powerpoint/2010/main" val="42019385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1F-7D0D-4997-B375-4505138C78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4E86C3-8C60-401B-8F19-22F5DFAAAB57}"/>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4B9F11D4-CA76-409E-B540-14805F19B12C}"/>
              </a:ext>
            </a:extLst>
          </p:cNvPr>
          <p:cNvSpPr>
            <a:spLocks noGrp="1"/>
          </p:cNvSpPr>
          <p:nvPr>
            <p:ph sz="quarter" idx="1"/>
          </p:nvPr>
        </p:nvSpPr>
        <p:spPr/>
        <p:txBody>
          <a:bodyPr/>
          <a:lstStyle/>
          <a:p>
            <a:endParaRPr lang="en-US"/>
          </a:p>
        </p:txBody>
      </p:sp>
      <p:pic>
        <p:nvPicPr>
          <p:cNvPr id="14338" name="Picture 2" descr="EOD - End of the Day Acronym, Business Concept Text Stock Illustration -  Illustration of hand, underlying: 199057042">
            <a:extLst>
              <a:ext uri="{FF2B5EF4-FFF2-40B4-BE49-F238E27FC236}">
                <a16:creationId xmlns:a16="http://schemas.microsoft.com/office/drawing/2014/main" id="{D53176C5-2307-415A-BA55-26A56089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66" y="1413296"/>
            <a:ext cx="7203003" cy="456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11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normAutofit/>
          </a:bodyPr>
          <a:lstStyle/>
          <a:p>
            <a:r>
              <a:rPr lang="en-ZA" dirty="0"/>
              <a:t>SUPERVISE A PROJECT TEAM OF A SMALL PROJECT TO DELIVER PROJECT OBJECTIVES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79</a:t>
            </a:fld>
            <a:endParaRPr lang="en-ZA"/>
          </a:p>
        </p:txBody>
      </p:sp>
    </p:spTree>
    <p:extLst>
      <p:ext uri="{BB962C8B-B14F-4D97-AF65-F5344CB8AC3E}">
        <p14:creationId xmlns:p14="http://schemas.microsoft.com/office/powerpoint/2010/main" val="210926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65DE-6A98-4B9A-8FD7-E0815C19CA95}"/>
              </a:ext>
            </a:extLst>
          </p:cNvPr>
          <p:cNvSpPr>
            <a:spLocks noGrp="1"/>
          </p:cNvSpPr>
          <p:nvPr>
            <p:ph type="title"/>
          </p:nvPr>
        </p:nvSpPr>
        <p:spPr/>
        <p:txBody>
          <a:bodyPr>
            <a:normAutofit fontScale="90000"/>
          </a:bodyPr>
          <a:lstStyle/>
          <a:p>
            <a:r>
              <a:rPr lang="en-US" dirty="0"/>
              <a:t>Learning outcomes Unit 2</a:t>
            </a:r>
            <a:br>
              <a:rPr lang="en-US" dirty="0"/>
            </a:br>
            <a:r>
              <a:rPr lang="en-US" dirty="0"/>
              <a:t>&amp; Summative assessments</a:t>
            </a:r>
          </a:p>
        </p:txBody>
      </p:sp>
      <p:sp>
        <p:nvSpPr>
          <p:cNvPr id="3" name="Slide Number Placeholder 2">
            <a:extLst>
              <a:ext uri="{FF2B5EF4-FFF2-40B4-BE49-F238E27FC236}">
                <a16:creationId xmlns:a16="http://schemas.microsoft.com/office/drawing/2014/main" id="{17CB2E51-30E3-4A4E-B9EE-5EACC21DD4FB}"/>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F604C51D-F026-4979-8CF9-383C5EC41819}"/>
              </a:ext>
            </a:extLst>
          </p:cNvPr>
          <p:cNvSpPr>
            <a:spLocks noGrp="1"/>
          </p:cNvSpPr>
          <p:nvPr>
            <p:ph sz="quarter" idx="1"/>
          </p:nvPr>
        </p:nvSpPr>
        <p:spPr>
          <a:xfrm>
            <a:off x="467544" y="2006352"/>
            <a:ext cx="8219256" cy="4086943"/>
          </a:xfrm>
        </p:spPr>
        <p:txBody>
          <a:bodyPr/>
          <a:lstStyle/>
          <a:p>
            <a:r>
              <a:rPr lang="en-US" dirty="0"/>
              <a:t>Undertake the management activities, from start to end, for a small project.  </a:t>
            </a:r>
            <a:r>
              <a:rPr lang="en-US" i="1" dirty="0"/>
              <a:t>Refer page 53 </a:t>
            </a:r>
          </a:p>
          <a:p>
            <a:pPr marL="0" indent="0">
              <a:buNone/>
            </a:pPr>
            <a:endParaRPr lang="en-US" dirty="0"/>
          </a:p>
          <a:p>
            <a:r>
              <a:rPr lang="en-US" dirty="0"/>
              <a:t>Set-up, run, and close a developmental project. </a:t>
            </a:r>
            <a:r>
              <a:rPr lang="en-US" i="1" dirty="0"/>
              <a:t>Refer page 54</a:t>
            </a:r>
            <a:endParaRPr lang="en-US" dirty="0"/>
          </a:p>
        </p:txBody>
      </p:sp>
    </p:spTree>
    <p:extLst>
      <p:ext uri="{BB962C8B-B14F-4D97-AF65-F5344CB8AC3E}">
        <p14:creationId xmlns:p14="http://schemas.microsoft.com/office/powerpoint/2010/main" val="2433798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81</a:t>
            </a:fld>
            <a:endParaRPr lang="en-ZA" dirty="0"/>
          </a:p>
        </p:txBody>
      </p:sp>
      <p:graphicFrame>
        <p:nvGraphicFramePr>
          <p:cNvPr id="6" name="Table 5">
            <a:extLst>
              <a:ext uri="{FF2B5EF4-FFF2-40B4-BE49-F238E27FC236}">
                <a16:creationId xmlns:a16="http://schemas.microsoft.com/office/drawing/2014/main" id="{F1F2638A-627B-4E38-918F-631DDFACFBA1}"/>
              </a:ext>
            </a:extLst>
          </p:cNvPr>
          <p:cNvGraphicFramePr>
            <a:graphicFrameLocks noGrp="1"/>
          </p:cNvGraphicFramePr>
          <p:nvPr>
            <p:extLst>
              <p:ext uri="{D42A27DB-BD31-4B8C-83A1-F6EECF244321}">
                <p14:modId xmlns:p14="http://schemas.microsoft.com/office/powerpoint/2010/main" val="105627772"/>
              </p:ext>
            </p:extLst>
          </p:nvPr>
        </p:nvGraphicFramePr>
        <p:xfrm>
          <a:off x="703795" y="3003804"/>
          <a:ext cx="8229600" cy="3206496"/>
        </p:xfrm>
        <a:graphic>
          <a:graphicData uri="http://schemas.openxmlformats.org/drawingml/2006/table">
            <a:tbl>
              <a:tblPr firstRow="1" firstCol="1" lastRow="1" lastCol="1" bandRow="1" bandCol="1">
                <a:tableStyleId>{5C22544A-7EE6-4342-B048-85BDC9FD1C3A}</a:tableStyleId>
              </a:tblPr>
              <a:tblGrid>
                <a:gridCol w="8229600">
                  <a:extLst>
                    <a:ext uri="{9D8B030D-6E8A-4147-A177-3AD203B41FA5}">
                      <a16:colId xmlns:a16="http://schemas.microsoft.com/office/drawing/2014/main" val="192841530"/>
                    </a:ext>
                  </a:extLst>
                </a:gridCol>
              </a:tblGrid>
              <a:tr h="2898586">
                <a:tc>
                  <a:txBody>
                    <a:bodyPr/>
                    <a:lstStyle/>
                    <a:p>
                      <a:pPr marL="457200" marR="0" lvl="0" indent="-457200" algn="l" fontAlgn="base">
                        <a:lnSpc>
                          <a:spcPct val="115000"/>
                        </a:lnSpc>
                        <a:spcBef>
                          <a:spcPts val="0"/>
                        </a:spcBef>
                        <a:spcAft>
                          <a:spcPts val="0"/>
                        </a:spcAft>
                        <a:buClr>
                          <a:srgbClr val="7F7F7F"/>
                        </a:buClr>
                        <a:buSzPts val="1100"/>
                        <a:buFont typeface="+mj-lt"/>
                        <a:buAutoNum type="arabicPeriod"/>
                      </a:pPr>
                      <a:r>
                        <a:rPr lang="en-GB" sz="2000" u="none" strike="noStrike" kern="0" dirty="0">
                          <a:effectLst/>
                        </a:rPr>
                        <a:t>A project management plan is developed, agreed and communicated using agreed procedure. </a:t>
                      </a:r>
                      <a:endParaRPr lang="en-US" sz="2000" u="none" strike="noStrike" kern="0" dirty="0">
                        <a:effectLst/>
                      </a:endParaRPr>
                    </a:p>
                    <a:p>
                      <a:pPr marL="457200" marR="0" lvl="0" indent="-457200" algn="l" fontAlgn="base">
                        <a:lnSpc>
                          <a:spcPct val="115000"/>
                        </a:lnSpc>
                        <a:spcBef>
                          <a:spcPts val="0"/>
                        </a:spcBef>
                        <a:spcAft>
                          <a:spcPts val="0"/>
                        </a:spcAft>
                        <a:buClr>
                          <a:srgbClr val="7F7F7F"/>
                        </a:buClr>
                        <a:buSzPts val="1100"/>
                        <a:buFont typeface="+mj-lt"/>
                        <a:buAutoNum type="arabicPeriod"/>
                      </a:pPr>
                      <a:r>
                        <a:rPr lang="en-GB" sz="2000" u="none" strike="noStrike" kern="0" dirty="0">
                          <a:effectLst/>
                        </a:rPr>
                        <a:t>Project operations are established within agreed time frames using identified personnel. </a:t>
                      </a:r>
                      <a:endParaRPr lang="en-US" sz="2000" u="none" strike="noStrike" kern="0" dirty="0">
                        <a:effectLst/>
                      </a:endParaRPr>
                    </a:p>
                    <a:p>
                      <a:pPr marL="457200" marR="0" lvl="0" indent="-457200" algn="l" fontAlgn="base">
                        <a:lnSpc>
                          <a:spcPct val="115000"/>
                        </a:lnSpc>
                        <a:spcBef>
                          <a:spcPts val="0"/>
                        </a:spcBef>
                        <a:spcAft>
                          <a:spcPts val="0"/>
                        </a:spcAft>
                        <a:buClr>
                          <a:srgbClr val="7F7F7F"/>
                        </a:buClr>
                        <a:buSzPts val="1100"/>
                        <a:buFont typeface="+mj-lt"/>
                        <a:buAutoNum type="arabicPeriod"/>
                      </a:pPr>
                      <a:r>
                        <a:rPr lang="en-GB" sz="2000" u="none" strike="noStrike" kern="0" dirty="0">
                          <a:effectLst/>
                        </a:rPr>
                        <a:t>Project progress is measured against project scope and requirements. </a:t>
                      </a:r>
                      <a:endParaRPr lang="en-US" sz="2000" u="none" strike="noStrike" kern="0" dirty="0">
                        <a:effectLst/>
                      </a:endParaRPr>
                    </a:p>
                    <a:p>
                      <a:pPr marL="457200" marR="0" lvl="0" indent="-457200" algn="l" fontAlgn="base">
                        <a:lnSpc>
                          <a:spcPct val="115000"/>
                        </a:lnSpc>
                        <a:spcBef>
                          <a:spcPts val="0"/>
                        </a:spcBef>
                        <a:spcAft>
                          <a:spcPts val="0"/>
                        </a:spcAft>
                        <a:buClr>
                          <a:srgbClr val="7F7F7F"/>
                        </a:buClr>
                        <a:buSzPts val="1100"/>
                        <a:buFont typeface="+mj-lt"/>
                        <a:buAutoNum type="arabicPeriod"/>
                      </a:pPr>
                      <a:r>
                        <a:rPr lang="en-GB" sz="2000" u="none" strike="noStrike" kern="0" dirty="0">
                          <a:effectLst/>
                        </a:rPr>
                        <a:t>Project work is executed, monitored, evaluated and controlled according to project management plan.  </a:t>
                      </a:r>
                      <a:endParaRPr lang="en-US" sz="2000" u="none" strike="noStrike" kern="0" dirty="0">
                        <a:effectLst/>
                      </a:endParaRPr>
                    </a:p>
                    <a:p>
                      <a:pPr marL="457200" marR="0" lvl="0" indent="-457200" algn="l" fontAlgn="base">
                        <a:lnSpc>
                          <a:spcPct val="115000"/>
                        </a:lnSpc>
                        <a:spcBef>
                          <a:spcPts val="0"/>
                        </a:spcBef>
                        <a:spcAft>
                          <a:spcPts val="0"/>
                        </a:spcAft>
                        <a:buClr>
                          <a:srgbClr val="7F7F7F"/>
                        </a:buClr>
                        <a:buSzPts val="1100"/>
                        <a:buFont typeface="+mj-lt"/>
                        <a:buAutoNum type="arabicPeriod"/>
                      </a:pPr>
                      <a:r>
                        <a:rPr lang="en-GB" sz="2000" u="none" strike="noStrike" kern="0" dirty="0">
                          <a:effectLst/>
                        </a:rPr>
                        <a:t>Close down procedures are executed according to agreed procedures and project management plan. </a:t>
                      </a:r>
                      <a:endParaRPr lang="en-US" sz="2000" u="none" strike="noStrike" kern="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6195" marB="36195" anchor="ctr"/>
                </a:tc>
                <a:extLst>
                  <a:ext uri="{0D108BD9-81ED-4DB2-BD59-A6C34878D82A}">
                    <a16:rowId xmlns:a16="http://schemas.microsoft.com/office/drawing/2014/main" val="1211564196"/>
                  </a:ext>
                </a:extLst>
              </a:tr>
            </a:tbl>
          </a:graphicData>
        </a:graphic>
      </p:graphicFrame>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Supervise a project team of a small project to deliver project objectives</a:t>
            </a:r>
          </a:p>
          <a:p>
            <a:r>
              <a:rPr lang="en-US" dirty="0"/>
              <a:t>SO1 - Undertake the management activities, from start to end, for a small project. </a:t>
            </a:r>
          </a:p>
        </p:txBody>
      </p:sp>
    </p:spTree>
    <p:extLst>
      <p:ext uri="{BB962C8B-B14F-4D97-AF65-F5344CB8AC3E}">
        <p14:creationId xmlns:p14="http://schemas.microsoft.com/office/powerpoint/2010/main" val="28549294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82</a:t>
            </a:fld>
            <a:endParaRPr lang="en-ZA" dirty="0"/>
          </a:p>
        </p:txBody>
      </p:sp>
      <p:graphicFrame>
        <p:nvGraphicFramePr>
          <p:cNvPr id="6" name="Table 5">
            <a:extLst>
              <a:ext uri="{FF2B5EF4-FFF2-40B4-BE49-F238E27FC236}">
                <a16:creationId xmlns:a16="http://schemas.microsoft.com/office/drawing/2014/main" id="{F1F2638A-627B-4E38-918F-631DDFACFBA1}"/>
              </a:ext>
            </a:extLst>
          </p:cNvPr>
          <p:cNvGraphicFramePr>
            <a:graphicFrameLocks noGrp="1"/>
          </p:cNvGraphicFramePr>
          <p:nvPr>
            <p:extLst>
              <p:ext uri="{D42A27DB-BD31-4B8C-83A1-F6EECF244321}">
                <p14:modId xmlns:p14="http://schemas.microsoft.com/office/powerpoint/2010/main" val="2306864389"/>
              </p:ext>
            </p:extLst>
          </p:nvPr>
        </p:nvGraphicFramePr>
        <p:xfrm>
          <a:off x="714139" y="2967135"/>
          <a:ext cx="8219256" cy="2397967"/>
        </p:xfrm>
        <a:graphic>
          <a:graphicData uri="http://schemas.openxmlformats.org/drawingml/2006/table">
            <a:tbl>
              <a:tblPr firstRow="1" firstCol="1" lastRow="1" lastCol="1" bandRow="1" bandCol="1">
                <a:tableStyleId>{5C22544A-7EE6-4342-B048-85BDC9FD1C3A}</a:tableStyleId>
              </a:tblPr>
              <a:tblGrid>
                <a:gridCol w="8219256">
                  <a:extLst>
                    <a:ext uri="{9D8B030D-6E8A-4147-A177-3AD203B41FA5}">
                      <a16:colId xmlns:a16="http://schemas.microsoft.com/office/drawing/2014/main" val="192841530"/>
                    </a:ext>
                  </a:extLst>
                </a:gridCol>
              </a:tblGrid>
              <a:tr h="2397967">
                <a:tc>
                  <a:txBody>
                    <a:bodyPr/>
                    <a:lstStyle/>
                    <a:p>
                      <a:pPr marL="0" marR="0" lvl="0" indent="0" algn="l" fontAlgn="base">
                        <a:lnSpc>
                          <a:spcPct val="115000"/>
                        </a:lnSpc>
                        <a:spcBef>
                          <a:spcPts val="0"/>
                        </a:spcBef>
                        <a:spcAft>
                          <a:spcPts val="0"/>
                        </a:spcAft>
                        <a:buClr>
                          <a:srgbClr val="7F7F7F"/>
                        </a:buClr>
                        <a:buSzPts val="1100"/>
                        <a:buFont typeface="+mj-lt"/>
                        <a:buNone/>
                      </a:pPr>
                      <a:r>
                        <a:rPr lang="en-US" sz="2000" u="none" strike="noStrike" kern="0" dirty="0">
                          <a:effectLst/>
                          <a:latin typeface="Calibri" panose="020F0502020204030204" pitchFamily="34" charset="0"/>
                          <a:ea typeface="Times New Roman" panose="02020603050405020304" pitchFamily="18" charset="0"/>
                          <a:cs typeface="Arial" panose="020B0604020202020204" pitchFamily="34" charset="0"/>
                        </a:rPr>
                        <a:t>1. Project duration start and end time and tasks are communicated and explained. </a:t>
                      </a:r>
                    </a:p>
                    <a:p>
                      <a:pPr marL="0" marR="0" lvl="0" indent="0" algn="l" fontAlgn="base">
                        <a:lnSpc>
                          <a:spcPct val="115000"/>
                        </a:lnSpc>
                        <a:spcBef>
                          <a:spcPts val="0"/>
                        </a:spcBef>
                        <a:spcAft>
                          <a:spcPts val="0"/>
                        </a:spcAft>
                        <a:buClr>
                          <a:srgbClr val="7F7F7F"/>
                        </a:buClr>
                        <a:buSzPts val="1100"/>
                        <a:buFont typeface="+mj-lt"/>
                        <a:buNone/>
                      </a:pPr>
                      <a:r>
                        <a:rPr lang="en-US" sz="2000" u="none" strike="noStrike" kern="0" dirty="0">
                          <a:effectLst/>
                          <a:latin typeface="Calibri" panose="020F0502020204030204" pitchFamily="34" charset="0"/>
                          <a:ea typeface="Times New Roman" panose="02020603050405020304" pitchFamily="18" charset="0"/>
                          <a:cs typeface="Arial" panose="020B0604020202020204" pitchFamily="34" charset="0"/>
                        </a:rPr>
                        <a:t>2. Project is set up within agreed time frames using identified personnel. </a:t>
                      </a:r>
                    </a:p>
                    <a:p>
                      <a:pPr marL="0" marR="0" lvl="0" indent="0" algn="l" fontAlgn="base">
                        <a:lnSpc>
                          <a:spcPct val="115000"/>
                        </a:lnSpc>
                        <a:spcBef>
                          <a:spcPts val="0"/>
                        </a:spcBef>
                        <a:spcAft>
                          <a:spcPts val="0"/>
                        </a:spcAft>
                        <a:buClr>
                          <a:srgbClr val="7F7F7F"/>
                        </a:buClr>
                        <a:buSzPts val="1100"/>
                        <a:buFont typeface="+mj-lt"/>
                        <a:buNone/>
                      </a:pPr>
                      <a:r>
                        <a:rPr lang="en-US" sz="2000" u="none" strike="noStrike" kern="0" dirty="0">
                          <a:effectLst/>
                          <a:latin typeface="Calibri" panose="020F0502020204030204" pitchFamily="34" charset="0"/>
                          <a:ea typeface="Times New Roman" panose="02020603050405020304" pitchFamily="18" charset="0"/>
                          <a:cs typeface="Arial" panose="020B0604020202020204" pitchFamily="34" charset="0"/>
                        </a:rPr>
                        <a:t>3. Project progress is observed against project scope and requirements. </a:t>
                      </a:r>
                    </a:p>
                    <a:p>
                      <a:pPr marL="0" marR="0" lvl="0" indent="0" algn="l" fontAlgn="base">
                        <a:lnSpc>
                          <a:spcPct val="115000"/>
                        </a:lnSpc>
                        <a:spcBef>
                          <a:spcPts val="0"/>
                        </a:spcBef>
                        <a:spcAft>
                          <a:spcPts val="0"/>
                        </a:spcAft>
                        <a:buClr>
                          <a:srgbClr val="7F7F7F"/>
                        </a:buClr>
                        <a:buSzPts val="1100"/>
                        <a:buFont typeface="+mj-lt"/>
                        <a:buNone/>
                      </a:pPr>
                      <a:r>
                        <a:rPr lang="en-US" sz="2000" u="none" strike="noStrike" kern="0" dirty="0">
                          <a:effectLst/>
                          <a:latin typeface="Calibri" panose="020F0502020204030204" pitchFamily="34" charset="0"/>
                          <a:ea typeface="Times New Roman" panose="02020603050405020304" pitchFamily="18" charset="0"/>
                          <a:cs typeface="Arial" panose="020B0604020202020204" pitchFamily="34" charset="0"/>
                        </a:rPr>
                        <a:t>4. Project work structures are applied and monitored. </a:t>
                      </a:r>
                    </a:p>
                    <a:p>
                      <a:pPr marL="0" marR="0" lvl="0" indent="0" algn="l" fontAlgn="base">
                        <a:lnSpc>
                          <a:spcPct val="115000"/>
                        </a:lnSpc>
                        <a:spcBef>
                          <a:spcPts val="0"/>
                        </a:spcBef>
                        <a:spcAft>
                          <a:spcPts val="0"/>
                        </a:spcAft>
                        <a:buClr>
                          <a:srgbClr val="7F7F7F"/>
                        </a:buClr>
                        <a:buSzPts val="1100"/>
                        <a:buFont typeface="+mj-lt"/>
                        <a:buNone/>
                      </a:pPr>
                      <a:r>
                        <a:rPr lang="en-US" sz="2000" u="none" strike="noStrike" kern="0" dirty="0">
                          <a:effectLst/>
                          <a:latin typeface="Calibri" panose="020F0502020204030204" pitchFamily="34" charset="0"/>
                          <a:ea typeface="Times New Roman" panose="02020603050405020304" pitchFamily="18" charset="0"/>
                          <a:cs typeface="Arial" panose="020B0604020202020204" pitchFamily="34" charset="0"/>
                        </a:rPr>
                        <a:t>5. Closing down procedures are followed.</a:t>
                      </a:r>
                    </a:p>
                  </a:txBody>
                  <a:tcPr marL="68580" marR="68580" marT="36195" marB="36195" anchor="ctr"/>
                </a:tc>
                <a:extLst>
                  <a:ext uri="{0D108BD9-81ED-4DB2-BD59-A6C34878D82A}">
                    <a16:rowId xmlns:a16="http://schemas.microsoft.com/office/drawing/2014/main" val="1211564196"/>
                  </a:ext>
                </a:extLst>
              </a:tr>
            </a:tbl>
          </a:graphicData>
        </a:graphic>
      </p:graphicFrame>
      <p:sp>
        <p:nvSpPr>
          <p:cNvPr id="8" name="Content Placeholder 7">
            <a:extLst>
              <a:ext uri="{FF2B5EF4-FFF2-40B4-BE49-F238E27FC236}">
                <a16:creationId xmlns:a16="http://schemas.microsoft.com/office/drawing/2014/main" id="{C1923512-962F-4122-9EE8-8F2079ADD962}"/>
              </a:ext>
            </a:extLst>
          </p:cNvPr>
          <p:cNvSpPr>
            <a:spLocks noGrp="1"/>
          </p:cNvSpPr>
          <p:nvPr>
            <p:ph sz="quarter" idx="1"/>
          </p:nvPr>
        </p:nvSpPr>
        <p:spPr>
          <a:xfrm>
            <a:off x="467544" y="1406469"/>
            <a:ext cx="8219256" cy="4680000"/>
          </a:xfrm>
        </p:spPr>
        <p:txBody>
          <a:bodyPr/>
          <a:lstStyle/>
          <a:p>
            <a:r>
              <a:rPr lang="en-US" dirty="0"/>
              <a:t>Supervise a project team of a small project to deliver project objectives</a:t>
            </a:r>
          </a:p>
          <a:p>
            <a:r>
              <a:rPr lang="en-US" dirty="0"/>
              <a:t>SO5 - Set-up, run and close a developmental project</a:t>
            </a:r>
          </a:p>
        </p:txBody>
      </p:sp>
    </p:spTree>
    <p:extLst>
      <p:ext uri="{BB962C8B-B14F-4D97-AF65-F5344CB8AC3E}">
        <p14:creationId xmlns:p14="http://schemas.microsoft.com/office/powerpoint/2010/main" val="19524789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r>
              <a:rPr lang="en-ZA" dirty="0"/>
              <a:t>Whether it is called a project plan or a project timeline, it is of vital importance to develop and maintain a document that clearly outlines the project milestones and major activities that are necessary to implement the project.</a:t>
            </a:r>
          </a:p>
          <a:p>
            <a:r>
              <a:rPr lang="en-ZA" dirty="0"/>
              <a:t>It is important to document the actual date on which the project activities are completed. If the actual completion date differs from your baseline date at any stage, you must still have on it the date that it was supposed to be completed. This is done for historical purposes.</a:t>
            </a:r>
          </a:p>
        </p:txBody>
      </p:sp>
    </p:spTree>
    <p:extLst>
      <p:ext uri="{BB962C8B-B14F-4D97-AF65-F5344CB8AC3E}">
        <p14:creationId xmlns:p14="http://schemas.microsoft.com/office/powerpoint/2010/main" val="3074260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Develop, agree and communicate a Project management plan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normAutofit fontScale="92500" lnSpcReduction="10000"/>
          </a:bodyPr>
          <a:lstStyle/>
          <a:p>
            <a:endParaRPr lang="en-ZA" dirty="0"/>
          </a:p>
          <a:p>
            <a:pPr marL="0" indent="0">
              <a:buNone/>
            </a:pPr>
            <a:r>
              <a:rPr lang="en-ZA" dirty="0"/>
              <a:t>Confirming Project Team Objectives</a:t>
            </a:r>
          </a:p>
          <a:p>
            <a:r>
              <a:rPr lang="en-ZA" b="1" dirty="0"/>
              <a:t>Statement: </a:t>
            </a:r>
            <a:r>
              <a:rPr lang="en-ZA" dirty="0"/>
              <a:t>A brief narrative description of what you want to achieve</a:t>
            </a:r>
          </a:p>
          <a:p>
            <a:r>
              <a:rPr lang="en-ZA" b="1" dirty="0"/>
              <a:t>Measures: </a:t>
            </a:r>
            <a:r>
              <a:rPr lang="en-ZA" dirty="0"/>
              <a:t>Indicators you’ll use to assess your achievement</a:t>
            </a:r>
          </a:p>
          <a:p>
            <a:r>
              <a:rPr lang="en-ZA" b="1" dirty="0"/>
              <a:t>Performance specifications</a:t>
            </a:r>
            <a:r>
              <a:rPr lang="en-ZA" dirty="0"/>
              <a:t>: The value(s) of each measure that define success</a:t>
            </a:r>
          </a:p>
          <a:p>
            <a:endParaRPr lang="en-ZA" dirty="0"/>
          </a:p>
          <a:p>
            <a:r>
              <a:rPr lang="en-US" b="0" i="0" dirty="0">
                <a:solidFill>
                  <a:srgbClr val="1D2B36"/>
                </a:solidFill>
                <a:effectLst/>
                <a:latin typeface="GraphikRegular"/>
              </a:rPr>
              <a:t>The </a:t>
            </a:r>
            <a:r>
              <a:rPr lang="en-US" b="0" i="0" u="none" strike="noStrike" dirty="0">
                <a:solidFill>
                  <a:srgbClr val="0565FF"/>
                </a:solidFill>
                <a:effectLst/>
                <a:latin typeface="GraphikRegular"/>
                <a:hlinkClick r:id="rId2"/>
              </a:rPr>
              <a:t>project objective</a:t>
            </a:r>
            <a:r>
              <a:rPr lang="en-US" b="0" i="0" dirty="0">
                <a:solidFill>
                  <a:srgbClr val="1D2B36"/>
                </a:solidFill>
                <a:effectLst/>
                <a:latin typeface="GraphikRegular"/>
              </a:rPr>
              <a:t> defines the benefits, outcomes, and performance improvements that are expected from the project. The objectives focus on things that are external to the project. The “what” that’s achievable, realistic, and can be completed within the time allowed</a:t>
            </a:r>
            <a:endParaRPr lang="en-ZA" dirty="0"/>
          </a:p>
          <a:p>
            <a:pPr marL="0" indent="0">
              <a:buNone/>
            </a:pPr>
            <a:endParaRPr lang="en-ZA" dirty="0"/>
          </a:p>
        </p:txBody>
      </p:sp>
    </p:spTree>
    <p:extLst>
      <p:ext uri="{BB962C8B-B14F-4D97-AF65-F5344CB8AC3E}">
        <p14:creationId xmlns:p14="http://schemas.microsoft.com/office/powerpoint/2010/main" val="8153294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80A4-8875-4564-BD2A-9D5070F7E0D8}"/>
              </a:ext>
            </a:extLst>
          </p:cNvPr>
          <p:cNvSpPr>
            <a:spLocks noGrp="1"/>
          </p:cNvSpPr>
          <p:nvPr>
            <p:ph type="title"/>
          </p:nvPr>
        </p:nvSpPr>
        <p:spPr/>
        <p:txBody>
          <a:bodyPr>
            <a:normAutofit/>
          </a:bodyPr>
          <a:lstStyle/>
          <a:p>
            <a:r>
              <a:rPr lang="en-US" dirty="0"/>
              <a:t>SMART is an acronym that stands for:</a:t>
            </a:r>
          </a:p>
        </p:txBody>
      </p:sp>
      <p:sp>
        <p:nvSpPr>
          <p:cNvPr id="3" name="Slide Number Placeholder 2">
            <a:extLst>
              <a:ext uri="{FF2B5EF4-FFF2-40B4-BE49-F238E27FC236}">
                <a16:creationId xmlns:a16="http://schemas.microsoft.com/office/drawing/2014/main" id="{FD812536-FB0D-4D5F-BB79-A46D64113885}"/>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F29E0044-3880-4C4E-AEE3-262D7E6D1D9A}"/>
              </a:ext>
            </a:extLst>
          </p:cNvPr>
          <p:cNvSpPr>
            <a:spLocks noGrp="1"/>
          </p:cNvSpPr>
          <p:nvPr>
            <p:ph sz="quarter" idx="1"/>
          </p:nvPr>
        </p:nvSpPr>
        <p:spPr>
          <a:xfrm>
            <a:off x="467543" y="1413296"/>
            <a:ext cx="8392371" cy="2741454"/>
          </a:xfrm>
        </p:spPr>
        <p:txBody>
          <a:bodyPr/>
          <a:lstStyle/>
          <a:p>
            <a:pPr algn="l">
              <a:buFont typeface="Arial" panose="020B0604020202020204" pitchFamily="34" charset="0"/>
              <a:buChar char="•"/>
            </a:pPr>
            <a:r>
              <a:rPr lang="en-US" b="0" i="0" dirty="0">
                <a:solidFill>
                  <a:srgbClr val="000000"/>
                </a:solidFill>
                <a:effectLst/>
                <a:latin typeface="Poppins" panose="00000500000000000000" pitchFamily="2" charset="0"/>
              </a:rPr>
              <a:t>S = Specific</a:t>
            </a:r>
          </a:p>
          <a:p>
            <a:pPr algn="l">
              <a:buFont typeface="Arial" panose="020B0604020202020204" pitchFamily="34" charset="0"/>
              <a:buChar char="•"/>
            </a:pPr>
            <a:r>
              <a:rPr lang="en-US" b="0" i="0" dirty="0">
                <a:solidFill>
                  <a:srgbClr val="000000"/>
                </a:solidFill>
                <a:effectLst/>
                <a:latin typeface="Poppins" panose="00000500000000000000" pitchFamily="2" charset="0"/>
              </a:rPr>
              <a:t>M = Measurable</a:t>
            </a:r>
          </a:p>
          <a:p>
            <a:pPr algn="l">
              <a:buFont typeface="Arial" panose="020B0604020202020204" pitchFamily="34" charset="0"/>
              <a:buChar char="•"/>
            </a:pPr>
            <a:r>
              <a:rPr lang="en-US" b="0" i="0" dirty="0">
                <a:solidFill>
                  <a:srgbClr val="000000"/>
                </a:solidFill>
                <a:effectLst/>
                <a:latin typeface="Poppins" panose="00000500000000000000" pitchFamily="2" charset="0"/>
              </a:rPr>
              <a:t>A = Achievable (or attainable, actionable, appropriate)</a:t>
            </a:r>
          </a:p>
          <a:p>
            <a:pPr algn="l">
              <a:buFont typeface="Arial" panose="020B0604020202020204" pitchFamily="34" charset="0"/>
              <a:buChar char="•"/>
            </a:pPr>
            <a:r>
              <a:rPr lang="en-US" b="0" i="0" dirty="0">
                <a:solidFill>
                  <a:srgbClr val="000000"/>
                </a:solidFill>
                <a:effectLst/>
                <a:latin typeface="Poppins" panose="00000500000000000000" pitchFamily="2" charset="0"/>
              </a:rPr>
              <a:t>R = Realistic</a:t>
            </a:r>
          </a:p>
          <a:p>
            <a:pPr algn="l">
              <a:buFont typeface="Arial" panose="020B0604020202020204" pitchFamily="34" charset="0"/>
              <a:buChar char="•"/>
            </a:pPr>
            <a:r>
              <a:rPr lang="en-US" b="0" i="0" dirty="0">
                <a:solidFill>
                  <a:srgbClr val="000000"/>
                </a:solidFill>
                <a:effectLst/>
                <a:latin typeface="Poppins" panose="00000500000000000000" pitchFamily="2" charset="0"/>
              </a:rPr>
              <a:t>T = Time-bound (or timely, traceable)</a:t>
            </a:r>
          </a:p>
          <a:p>
            <a:endParaRPr lang="en-US" dirty="0"/>
          </a:p>
        </p:txBody>
      </p:sp>
    </p:spTree>
    <p:extLst>
      <p:ext uri="{BB962C8B-B14F-4D97-AF65-F5344CB8AC3E}">
        <p14:creationId xmlns:p14="http://schemas.microsoft.com/office/powerpoint/2010/main" val="1712786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BA32-F301-4BAC-9497-B384663857FA}"/>
              </a:ext>
            </a:extLst>
          </p:cNvPr>
          <p:cNvSpPr>
            <a:spLocks noGrp="1"/>
          </p:cNvSpPr>
          <p:nvPr>
            <p:ph type="title"/>
          </p:nvPr>
        </p:nvSpPr>
        <p:spPr/>
        <p:txBody>
          <a:bodyPr/>
          <a:lstStyle/>
          <a:p>
            <a:r>
              <a:rPr lang="en-US" dirty="0"/>
              <a:t>S M A R T</a:t>
            </a:r>
          </a:p>
        </p:txBody>
      </p:sp>
      <p:sp>
        <p:nvSpPr>
          <p:cNvPr id="3" name="Slide Number Placeholder 2">
            <a:extLst>
              <a:ext uri="{FF2B5EF4-FFF2-40B4-BE49-F238E27FC236}">
                <a16:creationId xmlns:a16="http://schemas.microsoft.com/office/drawing/2014/main" id="{AD3640A6-6B19-4A2B-8393-B3FEAF2CE09B}"/>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851BCFD4-EB67-4F69-B3F9-25BC5CE321D8}"/>
              </a:ext>
            </a:extLst>
          </p:cNvPr>
          <p:cNvSpPr>
            <a:spLocks noGrp="1"/>
          </p:cNvSpPr>
          <p:nvPr>
            <p:ph sz="quarter" idx="1"/>
          </p:nvPr>
        </p:nvSpPr>
        <p:spPr/>
        <p:txBody>
          <a:bodyPr/>
          <a:lstStyle/>
          <a:p>
            <a:r>
              <a:rPr lang="en-US" b="1" dirty="0"/>
              <a:t>Specific</a:t>
            </a:r>
          </a:p>
          <a:p>
            <a:pPr marL="0" indent="0">
              <a:buNone/>
            </a:pPr>
            <a:r>
              <a:rPr lang="en-US" dirty="0"/>
              <a:t>Make sure your objective is clearly defined. Narrow your scope of the objective so that is has a very tangible and specific outcome. This helps you focus your intent. When writing this part of the objective think of the Who, What, Where, When and Why of it all.</a:t>
            </a:r>
          </a:p>
          <a:p>
            <a:pPr marL="0" indent="0">
              <a:buNone/>
            </a:pPr>
            <a:r>
              <a:rPr lang="en-US" b="1" dirty="0"/>
              <a:t>Measurable</a:t>
            </a:r>
          </a:p>
          <a:p>
            <a:pPr marL="0" indent="0">
              <a:buNone/>
            </a:pPr>
            <a:r>
              <a:rPr lang="en-US" dirty="0"/>
              <a:t>Make sure you can actually quantify the objective. If it’s not measurable, you won’t know when the project objective has been met. You want to make sure the objective is trackable to keep you and the team accountable.</a:t>
            </a:r>
          </a:p>
        </p:txBody>
      </p:sp>
    </p:spTree>
    <p:extLst>
      <p:ext uri="{BB962C8B-B14F-4D97-AF65-F5344CB8AC3E}">
        <p14:creationId xmlns:p14="http://schemas.microsoft.com/office/powerpoint/2010/main" val="3497528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BA32-F301-4BAC-9497-B384663857FA}"/>
              </a:ext>
            </a:extLst>
          </p:cNvPr>
          <p:cNvSpPr>
            <a:spLocks noGrp="1"/>
          </p:cNvSpPr>
          <p:nvPr>
            <p:ph type="title"/>
          </p:nvPr>
        </p:nvSpPr>
        <p:spPr/>
        <p:txBody>
          <a:bodyPr/>
          <a:lstStyle/>
          <a:p>
            <a:r>
              <a:rPr lang="en-US" dirty="0"/>
              <a:t>S M A R T</a:t>
            </a:r>
          </a:p>
        </p:txBody>
      </p:sp>
      <p:sp>
        <p:nvSpPr>
          <p:cNvPr id="3" name="Slide Number Placeholder 2">
            <a:extLst>
              <a:ext uri="{FF2B5EF4-FFF2-40B4-BE49-F238E27FC236}">
                <a16:creationId xmlns:a16="http://schemas.microsoft.com/office/drawing/2014/main" id="{AD3640A6-6B19-4A2B-8393-B3FEAF2CE09B}"/>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851BCFD4-EB67-4F69-B3F9-25BC5CE321D8}"/>
              </a:ext>
            </a:extLst>
          </p:cNvPr>
          <p:cNvSpPr>
            <a:spLocks noGrp="1"/>
          </p:cNvSpPr>
          <p:nvPr>
            <p:ph sz="quarter" idx="1"/>
          </p:nvPr>
        </p:nvSpPr>
        <p:spPr/>
        <p:txBody>
          <a:bodyPr>
            <a:normAutofit lnSpcReduction="10000"/>
          </a:bodyPr>
          <a:lstStyle/>
          <a:p>
            <a:r>
              <a:rPr lang="en-US" b="1" dirty="0"/>
              <a:t>Achievable</a:t>
            </a:r>
          </a:p>
          <a:p>
            <a:pPr marL="0" indent="0">
              <a:buNone/>
            </a:pPr>
            <a:r>
              <a:rPr lang="en-US" dirty="0"/>
              <a:t>Make sure you can accomplish the objective. Identify the clear steps that need to happen to make sure the objective is completed. When writing this portion of the objective as yourself how you will accomplish it? What steps need to be taken in order to accomplish the specific objective you’ve defined?</a:t>
            </a:r>
          </a:p>
          <a:p>
            <a:r>
              <a:rPr lang="en-US" b="1" dirty="0"/>
              <a:t>Realistic</a:t>
            </a:r>
          </a:p>
          <a:p>
            <a:pPr marL="0" indent="0">
              <a:buNone/>
            </a:pPr>
            <a:r>
              <a:rPr lang="en-US" dirty="0"/>
              <a:t>This one is really important. Don’t set objectives that can’t be achieved within the constraints of the project. Make sure your objective is practical.  Do you have the budget to do this? Is there enough time? Does your team have the right knowledge or do you have time to invest in learning?</a:t>
            </a:r>
          </a:p>
        </p:txBody>
      </p:sp>
    </p:spTree>
    <p:extLst>
      <p:ext uri="{BB962C8B-B14F-4D97-AF65-F5344CB8AC3E}">
        <p14:creationId xmlns:p14="http://schemas.microsoft.com/office/powerpoint/2010/main" val="25053180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BA32-F301-4BAC-9497-B384663857FA}"/>
              </a:ext>
            </a:extLst>
          </p:cNvPr>
          <p:cNvSpPr>
            <a:spLocks noGrp="1"/>
          </p:cNvSpPr>
          <p:nvPr>
            <p:ph type="title"/>
          </p:nvPr>
        </p:nvSpPr>
        <p:spPr/>
        <p:txBody>
          <a:bodyPr/>
          <a:lstStyle/>
          <a:p>
            <a:r>
              <a:rPr lang="en-US" dirty="0"/>
              <a:t>S M A R T</a:t>
            </a:r>
          </a:p>
        </p:txBody>
      </p:sp>
      <p:sp>
        <p:nvSpPr>
          <p:cNvPr id="3" name="Slide Number Placeholder 2">
            <a:extLst>
              <a:ext uri="{FF2B5EF4-FFF2-40B4-BE49-F238E27FC236}">
                <a16:creationId xmlns:a16="http://schemas.microsoft.com/office/drawing/2014/main" id="{AD3640A6-6B19-4A2B-8393-B3FEAF2CE09B}"/>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851BCFD4-EB67-4F69-B3F9-25BC5CE321D8}"/>
              </a:ext>
            </a:extLst>
          </p:cNvPr>
          <p:cNvSpPr>
            <a:spLocks noGrp="1"/>
          </p:cNvSpPr>
          <p:nvPr>
            <p:ph sz="quarter" idx="1"/>
          </p:nvPr>
        </p:nvSpPr>
        <p:spPr/>
        <p:txBody>
          <a:bodyPr>
            <a:normAutofit/>
          </a:bodyPr>
          <a:lstStyle/>
          <a:p>
            <a:r>
              <a:rPr lang="en-US" b="1" dirty="0"/>
              <a:t>Time-Bound</a:t>
            </a:r>
          </a:p>
          <a:p>
            <a:pPr marL="0" indent="0">
              <a:buNone/>
            </a:pPr>
            <a:r>
              <a:rPr lang="en-US" dirty="0"/>
              <a:t>When will this be done by? Having a clear end date defined helps everybody involved. It lets you know when you need to focus on that objective. It also helps you set a relationship between multiple objectives on a project as well</a:t>
            </a:r>
          </a:p>
        </p:txBody>
      </p:sp>
    </p:spTree>
    <p:extLst>
      <p:ext uri="{BB962C8B-B14F-4D97-AF65-F5344CB8AC3E}">
        <p14:creationId xmlns:p14="http://schemas.microsoft.com/office/powerpoint/2010/main" val="10910254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r>
              <a:rPr lang="en-ZA" dirty="0"/>
              <a:t>Firstly, </a:t>
            </a:r>
          </a:p>
          <a:p>
            <a:pPr marL="0" indent="0">
              <a:buNone/>
            </a:pPr>
            <a:r>
              <a:rPr lang="en-ZA" dirty="0"/>
              <a:t>Firstly, </a:t>
            </a:r>
            <a:r>
              <a:rPr lang="en-US" dirty="0">
                <a:solidFill>
                  <a:srgbClr val="202124"/>
                </a:solidFill>
                <a:latin typeface="arial" panose="020B0604020202020204" pitchFamily="34" charset="0"/>
              </a:rPr>
              <a:t>a </a:t>
            </a:r>
            <a:r>
              <a:rPr lang="en-US" b="0" i="0" dirty="0">
                <a:solidFill>
                  <a:srgbClr val="202124"/>
                </a:solidFill>
                <a:effectLst/>
                <a:latin typeface="arial" panose="020B0604020202020204" pitchFamily="34" charset="0"/>
              </a:rPr>
              <a:t>project plan </a:t>
            </a:r>
            <a:r>
              <a:rPr lang="en-US" i="0" dirty="0">
                <a:solidFill>
                  <a:srgbClr val="202124"/>
                </a:solidFill>
                <a:effectLst/>
                <a:latin typeface="arial" panose="020B0604020202020204" pitchFamily="34" charset="0"/>
              </a:rPr>
              <a:t>defines project goals and objectives, specifies tasks and how goals will be achieved, identifies what resources will be needed and associated budgets and timelines for completion</a:t>
            </a:r>
            <a:endParaRPr lang="en-ZA" dirty="0"/>
          </a:p>
          <a:p>
            <a:pPr marL="0" indent="0">
              <a:buNone/>
            </a:pPr>
            <a:endParaRPr lang="en-ZA" dirty="0"/>
          </a:p>
          <a:p>
            <a:pPr marL="0" indent="0">
              <a:buNone/>
            </a:pPr>
            <a:r>
              <a:rPr lang="en-ZA" dirty="0"/>
              <a:t>A common misconception is that the plan follows the project timeline. The timeline is only one of the components of the plan. The project plan is the major work product from the entire planning process, so it contains all the planning documents.</a:t>
            </a:r>
          </a:p>
        </p:txBody>
      </p:sp>
    </p:spTree>
    <p:extLst>
      <p:ext uri="{BB962C8B-B14F-4D97-AF65-F5344CB8AC3E}">
        <p14:creationId xmlns:p14="http://schemas.microsoft.com/office/powerpoint/2010/main" val="299868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Project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normAutofit lnSpcReduction="10000"/>
          </a:bodyPr>
          <a:lstStyle/>
          <a:p>
            <a:pPr algn="l"/>
            <a:r>
              <a:rPr lang="en-US" b="0" i="0" dirty="0">
                <a:solidFill>
                  <a:srgbClr val="202124"/>
                </a:solidFill>
                <a:effectLst/>
                <a:latin typeface="arial" panose="020B0604020202020204" pitchFamily="34" charset="0"/>
              </a:rPr>
              <a:t>Is a plan which stipulates the different steps and stages of a project. “ Road trip” – lead to overall success.</a:t>
            </a:r>
          </a:p>
          <a:p>
            <a:pPr algn="l"/>
            <a:endParaRPr lang="en-US" dirty="0">
              <a:solidFill>
                <a:srgbClr val="202124"/>
              </a:solidFill>
              <a:latin typeface="arial" panose="020B0604020202020204" pitchFamily="34" charset="0"/>
            </a:endParaRPr>
          </a:p>
          <a:p>
            <a:pPr algn="l"/>
            <a:r>
              <a:rPr lang="en-US" b="0" i="0" dirty="0">
                <a:solidFill>
                  <a:srgbClr val="202124"/>
                </a:solidFill>
                <a:effectLst/>
                <a:latin typeface="arial" panose="020B0604020202020204" pitchFamily="34" charset="0"/>
              </a:rPr>
              <a:t>Firstly - a project plan is </a:t>
            </a:r>
            <a:r>
              <a:rPr lang="en-US" b="1" i="0" dirty="0">
                <a:solidFill>
                  <a:srgbClr val="202124"/>
                </a:solidFill>
                <a:effectLst/>
                <a:latin typeface="arial" panose="020B0604020202020204" pitchFamily="34" charset="0"/>
              </a:rPr>
              <a:t>a formal document designed to guide the control and execution of a project</a:t>
            </a:r>
            <a:r>
              <a:rPr lang="en-US" b="0" i="0" dirty="0">
                <a:solidFill>
                  <a:srgbClr val="202124"/>
                </a:solidFill>
                <a:effectLst/>
                <a:latin typeface="arial" panose="020B0604020202020204" pitchFamily="34" charset="0"/>
              </a:rPr>
              <a:t>. A project plan is the key to a successful project and is the most important document that needs to be created when starting any business project</a:t>
            </a:r>
          </a:p>
          <a:p>
            <a:endParaRPr lang="en-ZA" dirty="0"/>
          </a:p>
          <a:p>
            <a:r>
              <a:rPr lang="en-ZA" dirty="0"/>
              <a:t>Secondly, </a:t>
            </a:r>
            <a:r>
              <a:rPr lang="en-US" dirty="0">
                <a:solidFill>
                  <a:srgbClr val="202124"/>
                </a:solidFill>
                <a:latin typeface="arial" panose="020B0604020202020204" pitchFamily="34" charset="0"/>
              </a:rPr>
              <a:t>a </a:t>
            </a:r>
            <a:r>
              <a:rPr lang="en-US" b="0" i="0" dirty="0">
                <a:solidFill>
                  <a:srgbClr val="202124"/>
                </a:solidFill>
                <a:effectLst/>
                <a:latin typeface="arial" panose="020B0604020202020204" pitchFamily="34" charset="0"/>
              </a:rPr>
              <a:t>project plan </a:t>
            </a:r>
            <a:r>
              <a:rPr lang="en-US" i="0" dirty="0">
                <a:solidFill>
                  <a:srgbClr val="202124"/>
                </a:solidFill>
                <a:effectLst/>
                <a:latin typeface="arial" panose="020B0604020202020204" pitchFamily="34" charset="0"/>
              </a:rPr>
              <a:t>defines project goals and objectives, specifies tasks and how goals will be achieved, identifies what resources will be needed and associated budgets and timelines for completion </a:t>
            </a:r>
          </a:p>
        </p:txBody>
      </p:sp>
    </p:spTree>
    <p:extLst>
      <p:ext uri="{BB962C8B-B14F-4D97-AF65-F5344CB8AC3E}">
        <p14:creationId xmlns:p14="http://schemas.microsoft.com/office/powerpoint/2010/main" val="10863205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1922-21F7-469C-A183-7A4EBEBA91F4}"/>
              </a:ext>
            </a:extLst>
          </p:cNvPr>
          <p:cNvSpPr>
            <a:spLocks noGrp="1"/>
          </p:cNvSpPr>
          <p:nvPr>
            <p:ph type="title"/>
          </p:nvPr>
        </p:nvSpPr>
        <p:spPr>
          <a:xfrm>
            <a:off x="603504" y="764704"/>
            <a:ext cx="8219256" cy="1008000"/>
          </a:xfrm>
        </p:spPr>
        <p:txBody>
          <a:bodyPr>
            <a:normAutofit fontScale="90000"/>
          </a:bodyPr>
          <a:lstStyle/>
          <a:p>
            <a:r>
              <a:rPr lang="en-US" dirty="0"/>
              <a:t>Steps in developing a </a:t>
            </a:r>
            <a:br>
              <a:rPr lang="en-US" dirty="0"/>
            </a:br>
            <a:r>
              <a:rPr lang="en-US" dirty="0"/>
              <a:t>project plan</a:t>
            </a:r>
          </a:p>
        </p:txBody>
      </p:sp>
      <p:sp>
        <p:nvSpPr>
          <p:cNvPr id="3" name="Slide Number Placeholder 2">
            <a:extLst>
              <a:ext uri="{FF2B5EF4-FFF2-40B4-BE49-F238E27FC236}">
                <a16:creationId xmlns:a16="http://schemas.microsoft.com/office/drawing/2014/main" id="{5A707BA0-4CB7-4772-AAD4-8A31733E0365}"/>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3A61B46A-B048-4CAD-B0FD-57BA6139C522}"/>
              </a:ext>
            </a:extLst>
          </p:cNvPr>
          <p:cNvSpPr>
            <a:spLocks noGrp="1"/>
          </p:cNvSpPr>
          <p:nvPr>
            <p:ph sz="quarter" idx="1"/>
          </p:nvPr>
        </p:nvSpPr>
        <p:spPr>
          <a:xfrm>
            <a:off x="372862" y="2531786"/>
            <a:ext cx="8313938" cy="3561510"/>
          </a:xfrm>
        </p:spPr>
        <p:txBody>
          <a:bodyPr>
            <a:normAutofit lnSpcReduction="10000"/>
          </a:bodyPr>
          <a:lstStyle/>
          <a:p>
            <a:r>
              <a:rPr lang="en-US" dirty="0"/>
              <a:t>Explain the project plan to key stakeholders and discuss its key components – </a:t>
            </a:r>
            <a:r>
              <a:rPr lang="en-US" sz="2000" i="1" dirty="0"/>
              <a:t>Executive summary, policies and procedures, schedules, timeline plans, budgets</a:t>
            </a:r>
          </a:p>
          <a:p>
            <a:r>
              <a:rPr lang="en-US" dirty="0"/>
              <a:t>Define role and responsibilities </a:t>
            </a:r>
          </a:p>
          <a:p>
            <a:r>
              <a:rPr lang="en-US" dirty="0"/>
              <a:t>Develop a scope statement – </a:t>
            </a:r>
            <a:r>
              <a:rPr lang="en-US" sz="2000" i="1" dirty="0"/>
              <a:t>business need/problem, project objectives, benefits, what deliverables, key milestones</a:t>
            </a:r>
          </a:p>
          <a:p>
            <a:r>
              <a:rPr lang="en-US" dirty="0"/>
              <a:t>Develop the project baseline</a:t>
            </a:r>
          </a:p>
          <a:p>
            <a:r>
              <a:rPr lang="en-US" dirty="0"/>
              <a:t>Create baseline management plans – </a:t>
            </a:r>
            <a:r>
              <a:rPr lang="en-US" sz="2000" i="1" dirty="0"/>
              <a:t>slide to follow</a:t>
            </a:r>
          </a:p>
          <a:p>
            <a:r>
              <a:rPr lang="en-US" dirty="0"/>
              <a:t>Communicate</a:t>
            </a:r>
          </a:p>
          <a:p>
            <a:endParaRPr lang="en-US" dirty="0"/>
          </a:p>
        </p:txBody>
      </p:sp>
      <p:pic>
        <p:nvPicPr>
          <p:cNvPr id="23554" name="Picture 2" descr="Product Roadmap Or Project Development Roadmapping Line Art Vector Icon For  Apps And Websites Royalty Free Cliparts, Vectors, And Stock Illustration.  Image 135282074.">
            <a:extLst>
              <a:ext uri="{FF2B5EF4-FFF2-40B4-BE49-F238E27FC236}">
                <a16:creationId xmlns:a16="http://schemas.microsoft.com/office/drawing/2014/main" id="{FAF2DBA4-A3AF-4720-8010-46F6FF20A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794" y="219393"/>
            <a:ext cx="2257148" cy="225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684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Develop a Project Plan/Timeline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lstStyle/>
          <a:p>
            <a:endParaRPr lang="en-ZA" dirty="0"/>
          </a:p>
          <a:p>
            <a:pPr marL="0" indent="0">
              <a:buNone/>
            </a:pPr>
            <a:endParaRPr lang="en-ZA" dirty="0"/>
          </a:p>
          <a:p>
            <a:pPr marL="0" indent="0">
              <a:buNone/>
            </a:pPr>
            <a:r>
              <a:rPr lang="en-ZA" dirty="0"/>
              <a:t>A common misconception is that the plan follows the project timeline. The timeline is only one of the components of the plan. The project plan is the major work product from the entire planning process, so it contains all the planning documents.</a:t>
            </a:r>
          </a:p>
        </p:txBody>
      </p:sp>
    </p:spTree>
    <p:extLst>
      <p:ext uri="{BB962C8B-B14F-4D97-AF65-F5344CB8AC3E}">
        <p14:creationId xmlns:p14="http://schemas.microsoft.com/office/powerpoint/2010/main" val="21528328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Develop a scope statement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normAutofit/>
          </a:bodyPr>
          <a:lstStyle/>
          <a:p>
            <a:endParaRPr lang="en-ZA" dirty="0"/>
          </a:p>
          <a:p>
            <a:r>
              <a:rPr lang="en-ZA" dirty="0"/>
              <a:t>Business need and business problem </a:t>
            </a:r>
          </a:p>
          <a:p>
            <a:r>
              <a:rPr lang="en-ZA" dirty="0"/>
              <a:t>Project objectives, stating what will occur within the project to solve the business problem </a:t>
            </a:r>
          </a:p>
          <a:p>
            <a:r>
              <a:rPr lang="en-ZA" dirty="0"/>
              <a:t>Benefits of completing the project, as well as the project justification </a:t>
            </a:r>
          </a:p>
          <a:p>
            <a:r>
              <a:rPr lang="en-ZA" dirty="0"/>
              <a:t>Project scope, stated as which deliverables will be included or excluded from the project</a:t>
            </a:r>
          </a:p>
          <a:p>
            <a:r>
              <a:rPr lang="en-ZA" dirty="0"/>
              <a:t>Key milestones, the approach and other components as dictated by the size and nature of the project </a:t>
            </a:r>
          </a:p>
        </p:txBody>
      </p:sp>
    </p:spTree>
    <p:extLst>
      <p:ext uri="{BB962C8B-B14F-4D97-AF65-F5344CB8AC3E}">
        <p14:creationId xmlns:p14="http://schemas.microsoft.com/office/powerpoint/2010/main" val="25082234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 Baseline” within a project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normAutofit lnSpcReduction="10000"/>
          </a:bodyPr>
          <a:lstStyle/>
          <a:p>
            <a:endParaRPr lang="en-ZA" dirty="0"/>
          </a:p>
          <a:p>
            <a:pPr marL="0" indent="0">
              <a:buNone/>
            </a:pPr>
            <a:r>
              <a:rPr lang="en-ZA" b="1" dirty="0"/>
              <a:t>Baselines: </a:t>
            </a:r>
            <a:r>
              <a:rPr lang="en-ZA" dirty="0"/>
              <a:t>These are sometimes called performance measures because the performance of the entire project is measured against them. They are the project's three approved starting points for scope, schedule, and cost. These are used to determine whether or not the project is on track during execution</a:t>
            </a:r>
          </a:p>
          <a:p>
            <a:pPr marL="0" indent="0">
              <a:buNone/>
            </a:pPr>
            <a:endParaRPr lang="en-ZA" dirty="0"/>
          </a:p>
          <a:p>
            <a:pPr marL="0" indent="0">
              <a:buNone/>
            </a:pPr>
            <a:r>
              <a:rPr lang="en-ZA" b="1" dirty="0"/>
              <a:t>Baseline management plans: </a:t>
            </a:r>
            <a:r>
              <a:rPr lang="en-ZA" dirty="0"/>
              <a:t>These include documentation about how variances will be handled throughout the project</a:t>
            </a:r>
          </a:p>
          <a:p>
            <a:pPr marL="0" indent="0">
              <a:buNone/>
            </a:pPr>
            <a:r>
              <a:rPr lang="en-ZA" dirty="0"/>
              <a:t>Other work products from the planning process, which include plans for risk management, quality, procurement, staffing and communications </a:t>
            </a:r>
          </a:p>
        </p:txBody>
      </p:sp>
    </p:spTree>
    <p:extLst>
      <p:ext uri="{BB962C8B-B14F-4D97-AF65-F5344CB8AC3E}">
        <p14:creationId xmlns:p14="http://schemas.microsoft.com/office/powerpoint/2010/main" val="1444691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Develop the project baselines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normAutofit/>
          </a:bodyPr>
          <a:lstStyle/>
          <a:p>
            <a:endParaRPr lang="en-ZA" dirty="0"/>
          </a:p>
          <a:p>
            <a:r>
              <a:rPr lang="en-ZA" b="1" dirty="0"/>
              <a:t>Identify activities and tasks </a:t>
            </a:r>
            <a:r>
              <a:rPr lang="en-ZA" dirty="0"/>
              <a:t>needed to produce each of the deliverables identified in the scope baseline. How detailed the task list needs to be depends on many factors, including the experience of the team, project risk and uncertainties, ambiguity of specifications, amount of buy-in expected, etc</a:t>
            </a:r>
          </a:p>
          <a:p>
            <a:r>
              <a:rPr lang="en-ZA" b="1" dirty="0"/>
              <a:t>Identify resources </a:t>
            </a:r>
            <a:r>
              <a:rPr lang="en-ZA" dirty="0"/>
              <a:t>for each task, if known </a:t>
            </a:r>
          </a:p>
          <a:p>
            <a:r>
              <a:rPr lang="en-ZA" b="1" dirty="0"/>
              <a:t>Estimate</a:t>
            </a:r>
            <a:r>
              <a:rPr lang="en-ZA" dirty="0"/>
              <a:t> how many </a:t>
            </a:r>
            <a:r>
              <a:rPr lang="en-ZA" b="1" dirty="0"/>
              <a:t>hours</a:t>
            </a:r>
            <a:r>
              <a:rPr lang="en-ZA" dirty="0"/>
              <a:t> it will take to complete each task </a:t>
            </a:r>
          </a:p>
          <a:p>
            <a:r>
              <a:rPr lang="en-ZA" b="1" dirty="0"/>
              <a:t>Estimate cost </a:t>
            </a:r>
            <a:r>
              <a:rPr lang="en-ZA" dirty="0"/>
              <a:t>of each task, using an average hourly rate for each resource </a:t>
            </a:r>
          </a:p>
        </p:txBody>
      </p:sp>
    </p:spTree>
    <p:extLst>
      <p:ext uri="{BB962C8B-B14F-4D97-AF65-F5344CB8AC3E}">
        <p14:creationId xmlns:p14="http://schemas.microsoft.com/office/powerpoint/2010/main" val="99181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Develop the project baselines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E9EB5E2-35C0-4F42-A0C0-563F3D7FA68C}"/>
              </a:ext>
            </a:extLst>
          </p:cNvPr>
          <p:cNvSpPr>
            <a:spLocks noGrp="1"/>
          </p:cNvSpPr>
          <p:nvPr>
            <p:ph sz="quarter" idx="1"/>
          </p:nvPr>
        </p:nvSpPr>
        <p:spPr/>
        <p:txBody>
          <a:bodyPr>
            <a:normAutofit lnSpcReduction="10000"/>
          </a:bodyPr>
          <a:lstStyle/>
          <a:p>
            <a:endParaRPr lang="en-ZA" dirty="0"/>
          </a:p>
          <a:p>
            <a:r>
              <a:rPr lang="en-ZA" dirty="0"/>
              <a:t>Consider resource constraints, or how much time each resource can realistically devote to this one project</a:t>
            </a:r>
          </a:p>
          <a:p>
            <a:r>
              <a:rPr lang="en-ZA" dirty="0"/>
              <a:t>Determine which tasks are dependent on other tasks, and develop critical path</a:t>
            </a:r>
          </a:p>
          <a:p>
            <a:r>
              <a:rPr lang="en-ZA" dirty="0"/>
              <a:t>Develop schedule, which puts all tasks and estimates in a calendar. It shows by chosen time period (week, month, quarter or year) which resource is doing which tasks, how much time each task is expected to take, and when each task is scheduled to begin and end </a:t>
            </a:r>
          </a:p>
          <a:p>
            <a:r>
              <a:rPr lang="en-ZA" dirty="0"/>
              <a:t>Develop the cost baseline, which is a time-phased budget, or cost-by-time period </a:t>
            </a:r>
          </a:p>
        </p:txBody>
      </p:sp>
    </p:spTree>
    <p:extLst>
      <p:ext uri="{BB962C8B-B14F-4D97-AF65-F5344CB8AC3E}">
        <p14:creationId xmlns:p14="http://schemas.microsoft.com/office/powerpoint/2010/main" val="31360927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Create baseline management plans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3A272B8A-94F1-4202-A0B8-7AA68AA44C07}"/>
              </a:ext>
            </a:extLst>
          </p:cNvPr>
          <p:cNvPicPr>
            <a:picLocks noGrp="1" noChangeAspect="1"/>
          </p:cNvPicPr>
          <p:nvPr>
            <p:ph sz="quarter" idx="1"/>
          </p:nvPr>
        </p:nvPicPr>
        <p:blipFill>
          <a:blip r:embed="rId2"/>
          <a:stretch>
            <a:fillRect/>
          </a:stretch>
        </p:blipFill>
        <p:spPr>
          <a:xfrm>
            <a:off x="2116360" y="1028280"/>
            <a:ext cx="4922394" cy="5449140"/>
          </a:xfrm>
          <a:prstGeom prst="rect">
            <a:avLst/>
          </a:prstGeom>
        </p:spPr>
      </p:pic>
    </p:spTree>
    <p:extLst>
      <p:ext uri="{BB962C8B-B14F-4D97-AF65-F5344CB8AC3E}">
        <p14:creationId xmlns:p14="http://schemas.microsoft.com/office/powerpoint/2010/main" val="24609357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Communicate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A5F4D6FF-A76F-428A-8FFF-EB79ECA8E159}"/>
              </a:ext>
            </a:extLst>
          </p:cNvPr>
          <p:cNvSpPr>
            <a:spLocks noGrp="1"/>
          </p:cNvSpPr>
          <p:nvPr>
            <p:ph sz="quarter" idx="1"/>
          </p:nvPr>
        </p:nvSpPr>
        <p:spPr/>
        <p:txBody>
          <a:bodyPr/>
          <a:lstStyle/>
          <a:p>
            <a:r>
              <a:rPr lang="en-ZA" dirty="0"/>
              <a:t>Who wants which reports, how often, in what format and using what media</a:t>
            </a:r>
          </a:p>
          <a:p>
            <a:r>
              <a:rPr lang="en-ZA" dirty="0"/>
              <a:t>How issues will be escalated and when </a:t>
            </a:r>
          </a:p>
          <a:p>
            <a:r>
              <a:rPr lang="en-ZA" dirty="0"/>
              <a:t>Where project information will be stored and who can access it </a:t>
            </a:r>
          </a:p>
          <a:p>
            <a:r>
              <a:rPr lang="en-ZA" dirty="0"/>
              <a:t>What new risks have surfaced and what the risk response will include </a:t>
            </a:r>
          </a:p>
          <a:p>
            <a:r>
              <a:rPr lang="en-ZA" dirty="0"/>
              <a:t>What metrics will be used to ensure a quality product is built </a:t>
            </a:r>
          </a:p>
          <a:p>
            <a:r>
              <a:rPr lang="en-ZA" dirty="0"/>
              <a:t>What reserves have been used for which uncertainties</a:t>
            </a:r>
          </a:p>
          <a:p>
            <a:endParaRPr lang="en-ZA" dirty="0"/>
          </a:p>
        </p:txBody>
      </p:sp>
    </p:spTree>
    <p:extLst>
      <p:ext uri="{BB962C8B-B14F-4D97-AF65-F5344CB8AC3E}">
        <p14:creationId xmlns:p14="http://schemas.microsoft.com/office/powerpoint/2010/main" val="7085699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a:bodyPr>
          <a:lstStyle/>
          <a:p>
            <a:r>
              <a:rPr lang="en-ZA" dirty="0"/>
              <a:t>Destination Success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6" name="Rectangle 2">
            <a:extLst>
              <a:ext uri="{FF2B5EF4-FFF2-40B4-BE49-F238E27FC236}">
                <a16:creationId xmlns:a16="http://schemas.microsoft.com/office/drawing/2014/main" id="{278B599A-DF89-46E1-8940-6CC349B01C2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3" name="Content Placeholder 2">
            <a:extLst>
              <a:ext uri="{FF2B5EF4-FFF2-40B4-BE49-F238E27FC236}">
                <a16:creationId xmlns:a16="http://schemas.microsoft.com/office/drawing/2014/main" id="{A4D15226-755D-4165-BD42-A4A60F903756}"/>
              </a:ext>
            </a:extLst>
          </p:cNvPr>
          <p:cNvPicPr>
            <a:picLocks noGrp="1" noChangeAspect="1"/>
          </p:cNvPicPr>
          <p:nvPr>
            <p:ph sz="quarter" idx="1"/>
          </p:nvPr>
        </p:nvPicPr>
        <p:blipFill>
          <a:blip r:embed="rId2"/>
          <a:stretch>
            <a:fillRect/>
          </a:stretch>
        </p:blipFill>
        <p:spPr>
          <a:xfrm>
            <a:off x="422309" y="2467992"/>
            <a:ext cx="8219256" cy="3471169"/>
          </a:xfrm>
          <a:prstGeom prst="rect">
            <a:avLst/>
          </a:prstGeom>
        </p:spPr>
      </p:pic>
      <p:sp>
        <p:nvSpPr>
          <p:cNvPr id="7" name="TextBox 6">
            <a:extLst>
              <a:ext uri="{FF2B5EF4-FFF2-40B4-BE49-F238E27FC236}">
                <a16:creationId xmlns:a16="http://schemas.microsoft.com/office/drawing/2014/main" id="{40930EC9-57B1-465A-A8EC-0275EF24E922}"/>
              </a:ext>
            </a:extLst>
          </p:cNvPr>
          <p:cNvSpPr txBox="1"/>
          <p:nvPr/>
        </p:nvSpPr>
        <p:spPr>
          <a:xfrm>
            <a:off x="374904" y="1409093"/>
            <a:ext cx="8311896" cy="923330"/>
          </a:xfrm>
          <a:prstGeom prst="rect">
            <a:avLst/>
          </a:prstGeom>
          <a:noFill/>
        </p:spPr>
        <p:txBody>
          <a:bodyPr wrap="square" rtlCol="0">
            <a:spAutoFit/>
          </a:bodyPr>
          <a:lstStyle/>
          <a:p>
            <a:r>
              <a:rPr lang="en-US" dirty="0"/>
              <a:t>Project success refers to “on time, within budget, to specification” completion; </a:t>
            </a:r>
          </a:p>
          <a:p>
            <a:r>
              <a:rPr lang="en-US" dirty="0"/>
              <a:t>success of the product produced; or  success in achieving the business objectives of the project.</a:t>
            </a:r>
          </a:p>
        </p:txBody>
      </p:sp>
    </p:spTree>
    <p:extLst>
      <p:ext uri="{BB962C8B-B14F-4D97-AF65-F5344CB8AC3E}">
        <p14:creationId xmlns:p14="http://schemas.microsoft.com/office/powerpoint/2010/main" val="3013480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docProps/app.xml><?xml version="1.0" encoding="utf-8"?>
<Properties xmlns="http://schemas.openxmlformats.org/officeDocument/2006/extended-properties" xmlns:vt="http://schemas.openxmlformats.org/officeDocument/2006/docPropsVTypes">
  <Template>ENJO Template Basic</Template>
  <TotalTime>2714</TotalTime>
  <Words>11980</Words>
  <Application>Microsoft Office PowerPoint</Application>
  <PresentationFormat>On-screen Show (4:3)</PresentationFormat>
  <Paragraphs>1329</Paragraphs>
  <Slides>197</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197</vt:i4>
      </vt:variant>
    </vt:vector>
  </HeadingPairs>
  <TitlesOfParts>
    <vt:vector size="213" baseType="lpstr">
      <vt:lpstr>adobe-clean</vt:lpstr>
      <vt:lpstr>Arial</vt:lpstr>
      <vt:lpstr>Arial</vt:lpstr>
      <vt:lpstr>Calibri</vt:lpstr>
      <vt:lpstr>Courier New</vt:lpstr>
      <vt:lpstr>GraphikMedium</vt:lpstr>
      <vt:lpstr>GraphikRegular</vt:lpstr>
      <vt:lpstr>inherit</vt:lpstr>
      <vt:lpstr>Poppins</vt:lpstr>
      <vt:lpstr>ProximaNova-b7</vt:lpstr>
      <vt:lpstr>ProximaNova-n4</vt:lpstr>
      <vt:lpstr>Source Sans Pro</vt:lpstr>
      <vt:lpstr>Source Serif Pro</vt:lpstr>
      <vt:lpstr>Symbol</vt:lpstr>
      <vt:lpstr>Wingdings 2</vt:lpstr>
      <vt:lpstr>Theme1</vt:lpstr>
      <vt:lpstr>Project Management</vt:lpstr>
      <vt:lpstr>Breakdown of 3 days</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PowerPoint Presentation</vt:lpstr>
      <vt:lpstr>Section 1</vt:lpstr>
      <vt:lpstr>Section 1 - 2 Administrative Detail</vt:lpstr>
      <vt:lpstr>Special Instruction</vt:lpstr>
      <vt:lpstr>Unit Standard</vt:lpstr>
      <vt:lpstr>Unit Standard</vt:lpstr>
      <vt:lpstr>Study Unit 1</vt:lpstr>
      <vt:lpstr>Let’s know one another?</vt:lpstr>
      <vt:lpstr>So let’s plan a wedding event</vt:lpstr>
      <vt:lpstr>So let’s plan a wedding event</vt:lpstr>
      <vt:lpstr>Learning outcomes Unit 1 &amp; Summative assessments</vt:lpstr>
      <vt:lpstr>What will we cover?</vt:lpstr>
      <vt:lpstr>Introduction to Project Management </vt:lpstr>
      <vt:lpstr>Explaining Project Management</vt:lpstr>
      <vt:lpstr>Project Management Stages</vt:lpstr>
      <vt:lpstr>Time, Cost, Performance Constraints</vt:lpstr>
      <vt:lpstr>Time, Cost, Performance Constraints</vt:lpstr>
      <vt:lpstr>Time, Cost, Performance Constraints</vt:lpstr>
      <vt:lpstr>Time, Cost, Performance Constraints</vt:lpstr>
      <vt:lpstr>Time to do an activity</vt:lpstr>
      <vt:lpstr>Understanding Project Management Body of Knowledge (PMBok)</vt:lpstr>
      <vt:lpstr>Understanding Project Management Body of Knowledge (PMBok)</vt:lpstr>
      <vt:lpstr>Understanding Project Management Body of Knowledge (PMBok)</vt:lpstr>
      <vt:lpstr>Comparatives and output</vt:lpstr>
      <vt:lpstr>PowerPoint Presentation</vt:lpstr>
      <vt:lpstr>The Project Management Process</vt:lpstr>
      <vt:lpstr>Project Processes and Knowledge areas</vt:lpstr>
      <vt:lpstr>The nine knowledge areas  - Refer page 33</vt:lpstr>
      <vt:lpstr>The Appropriateness of Various Organisational Structures </vt:lpstr>
      <vt:lpstr>Different organisational structures</vt:lpstr>
      <vt:lpstr>Functional Structure</vt:lpstr>
      <vt:lpstr>Divisional Structure</vt:lpstr>
      <vt:lpstr>Matrix Structure</vt:lpstr>
      <vt:lpstr>Pure Organisational Structure</vt:lpstr>
      <vt:lpstr>What is the difference between Project Management and General Management?</vt:lpstr>
      <vt:lpstr>What is the difference between Project Management and General Management?</vt:lpstr>
      <vt:lpstr>General Management and Project Management </vt:lpstr>
      <vt:lpstr>Project Management Skills</vt:lpstr>
      <vt:lpstr>Time to do an activity</vt:lpstr>
      <vt:lpstr>PowerPoint Presentation</vt:lpstr>
      <vt:lpstr>Identify and Communicate with Key Stakeholders </vt:lpstr>
      <vt:lpstr>Positive and negative stakeholders</vt:lpstr>
      <vt:lpstr>What do stakeholders bring?</vt:lpstr>
      <vt:lpstr>Customers</vt:lpstr>
      <vt:lpstr>Sponsors</vt:lpstr>
      <vt:lpstr>Portfolio Managers</vt:lpstr>
      <vt:lpstr>Project Managers</vt:lpstr>
      <vt:lpstr>Project Team</vt:lpstr>
      <vt:lpstr>Functional Managers</vt:lpstr>
      <vt:lpstr>Two types of project stakeholders</vt:lpstr>
      <vt:lpstr>Time to do an activity</vt:lpstr>
      <vt:lpstr>A-Z ON PROJECT MANAGEMENT</vt:lpstr>
      <vt:lpstr>PowerPoint Presentation</vt:lpstr>
      <vt:lpstr>Study Unit 2</vt:lpstr>
      <vt:lpstr>Learning outcomes Unit 2 &amp; Summative assessments</vt:lpstr>
      <vt:lpstr>What will we cover?</vt:lpstr>
      <vt:lpstr>What will we cover?</vt:lpstr>
      <vt:lpstr>Introduction</vt:lpstr>
      <vt:lpstr>Develop, agree and communicate a Project management plan </vt:lpstr>
      <vt:lpstr>SMART is an acronym that stands for:</vt:lpstr>
      <vt:lpstr>S M A R T</vt:lpstr>
      <vt:lpstr>S M A R T</vt:lpstr>
      <vt:lpstr>S M A R T</vt:lpstr>
      <vt:lpstr>Project Plan</vt:lpstr>
      <vt:lpstr>Project Plan</vt:lpstr>
      <vt:lpstr>Steps in developing a  project plan</vt:lpstr>
      <vt:lpstr>Develop a Project Plan/Timeline</vt:lpstr>
      <vt:lpstr>Develop a scope statement </vt:lpstr>
      <vt:lpstr>“ Baseline” within a project</vt:lpstr>
      <vt:lpstr>Develop the project baselines </vt:lpstr>
      <vt:lpstr>Develop the project baselines </vt:lpstr>
      <vt:lpstr>Create baseline management plans</vt:lpstr>
      <vt:lpstr>Communicate</vt:lpstr>
      <vt:lpstr>Destination Success</vt:lpstr>
      <vt:lpstr>The Plan or Timeline</vt:lpstr>
      <vt:lpstr>PowerPoint Presentation</vt:lpstr>
      <vt:lpstr>Project Planning Cycle</vt:lpstr>
      <vt:lpstr>Project Planning Cycle</vt:lpstr>
      <vt:lpstr>Implementing the Planning Cycle </vt:lpstr>
      <vt:lpstr>Details of each stage</vt:lpstr>
      <vt:lpstr>Details of each stage</vt:lpstr>
      <vt:lpstr>Details of each stage</vt:lpstr>
      <vt:lpstr>Details of each stage</vt:lpstr>
      <vt:lpstr>Details of each stage</vt:lpstr>
      <vt:lpstr>The Project Initiation Document </vt:lpstr>
      <vt:lpstr>The Project Initiation Document </vt:lpstr>
      <vt:lpstr>The Project Initiation Document </vt:lpstr>
      <vt:lpstr>The Project Initiation Document </vt:lpstr>
      <vt:lpstr>Set Up, Run and Conclude a Project </vt:lpstr>
      <vt:lpstr>Project Charter</vt:lpstr>
      <vt:lpstr>Work Breakdown Structure (WBS)</vt:lpstr>
      <vt:lpstr>Work Breakdown Structure (WBS)</vt:lpstr>
      <vt:lpstr>Work Breakdown Structure (WBS)</vt:lpstr>
      <vt:lpstr>The 100% Principle</vt:lpstr>
      <vt:lpstr>PowerPoint Presentation</vt:lpstr>
      <vt:lpstr>Project Execution </vt:lpstr>
      <vt:lpstr>Project Execution </vt:lpstr>
      <vt:lpstr>Project Execution Plan</vt:lpstr>
      <vt:lpstr>Monitor and Control </vt:lpstr>
      <vt:lpstr>Process Integration</vt:lpstr>
      <vt:lpstr>Project Progress</vt:lpstr>
      <vt:lpstr>Project Team and Planning</vt:lpstr>
      <vt:lpstr>Monitoring the Project's Progress</vt:lpstr>
      <vt:lpstr>Change Control Process</vt:lpstr>
      <vt:lpstr>Project Team: Eyes and Ears of the Project</vt:lpstr>
      <vt:lpstr>Closing the Project </vt:lpstr>
      <vt:lpstr>“Clean-Up” Activities</vt:lpstr>
      <vt:lpstr>Lessons Learned Meeting</vt:lpstr>
      <vt:lpstr>Final Project Report and Last Items</vt:lpstr>
      <vt:lpstr>PowerPoint Presentation</vt:lpstr>
      <vt:lpstr>Study Unit 3</vt:lpstr>
      <vt:lpstr>What will we cover?</vt:lpstr>
      <vt:lpstr>What will we cover?</vt:lpstr>
      <vt:lpstr>The Differences between Supervisory and Leadership Practices</vt:lpstr>
      <vt:lpstr>The Differences between Supervisory and Leadership Practices</vt:lpstr>
      <vt:lpstr>Definitions and Terminology of Supervision</vt:lpstr>
      <vt:lpstr>Line Supervision</vt:lpstr>
      <vt:lpstr>Managerial Supervision</vt:lpstr>
      <vt:lpstr>Mentoring</vt:lpstr>
      <vt:lpstr>Coaching</vt:lpstr>
      <vt:lpstr>The Role of the Team Leader/Supervisor </vt:lpstr>
      <vt:lpstr>The Role of the Team Leader/Supervisor </vt:lpstr>
      <vt:lpstr>Understand the Role of Team Leader</vt:lpstr>
      <vt:lpstr>Steps to Building an Effective Team </vt:lpstr>
      <vt:lpstr>Suggestion to Building an Effective Team </vt:lpstr>
      <vt:lpstr>Encourage Participation in Decision Making </vt:lpstr>
      <vt:lpstr>Encourage Participation in Decision Making </vt:lpstr>
      <vt:lpstr>Delegating Tasks </vt:lpstr>
      <vt:lpstr>What to Delegate</vt:lpstr>
      <vt:lpstr>Whom to Delegate</vt:lpstr>
      <vt:lpstr>How to Delegate</vt:lpstr>
      <vt:lpstr>Monitor team progress </vt:lpstr>
      <vt:lpstr>How to Recognise Non-Performance</vt:lpstr>
      <vt:lpstr>How to Recognise Non-Performance</vt:lpstr>
      <vt:lpstr>PROJECT MANAGEMENT 101</vt:lpstr>
      <vt:lpstr>PowerPoint Presentation</vt:lpstr>
      <vt:lpstr>Study Unit 4</vt:lpstr>
      <vt:lpstr>What will we cover?</vt:lpstr>
      <vt:lpstr>What will we cover?</vt:lpstr>
      <vt:lpstr>Reporting Progress on a Project </vt:lpstr>
      <vt:lpstr>Reporting lines</vt:lpstr>
      <vt:lpstr>Progress Report</vt:lpstr>
      <vt:lpstr>Progress Report - Format</vt:lpstr>
      <vt:lpstr>Progress Report</vt:lpstr>
      <vt:lpstr>Measuring and Monitoring Success</vt:lpstr>
      <vt:lpstr>PowerPoint Presentation</vt:lpstr>
      <vt:lpstr>Study Unit 5</vt:lpstr>
      <vt:lpstr>What will we cover?</vt:lpstr>
      <vt:lpstr>What will we cover?</vt:lpstr>
      <vt:lpstr>Introduction to Problem Solving </vt:lpstr>
      <vt:lpstr>Build a Problem-Solving Atmosphere</vt:lpstr>
      <vt:lpstr>Structured Problem-Solving Method</vt:lpstr>
      <vt:lpstr>Problem Solving – using a formal method</vt:lpstr>
      <vt:lpstr>Basic Problem-solving method</vt:lpstr>
      <vt:lpstr>Basic Problem-solving method</vt:lpstr>
      <vt:lpstr>Basic Problem-solving method</vt:lpstr>
      <vt:lpstr>Basic problem-solving process</vt:lpstr>
      <vt:lpstr>Basic problem-solving process</vt:lpstr>
      <vt:lpstr>Identify and Rectify Problems </vt:lpstr>
      <vt:lpstr>Most common causes of problems in project management</vt:lpstr>
      <vt:lpstr>Most common causes of problems in project management</vt:lpstr>
      <vt:lpstr>PowerPoint Presentation</vt:lpstr>
      <vt:lpstr>Identifying the Root Causes and Developing Plans to Remove Them </vt:lpstr>
      <vt:lpstr>Root causes can be classified in many ways:</vt:lpstr>
      <vt:lpstr>Root causes can be classified in many ways:</vt:lpstr>
      <vt:lpstr>Root causes can be classified in many ways:</vt:lpstr>
      <vt:lpstr>Choosing the Best Methods to Identify Root Causes</vt:lpstr>
      <vt:lpstr>Ishikawa Diagram</vt:lpstr>
      <vt:lpstr>To Summarise</vt:lpstr>
      <vt:lpstr>Who’s first – P/M and P/Team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Sandys</dc:creator>
  <cp:lastModifiedBy>Naren Vassan</cp:lastModifiedBy>
  <cp:revision>28</cp:revision>
  <dcterms:created xsi:type="dcterms:W3CDTF">2016-10-10T05:27:32Z</dcterms:created>
  <dcterms:modified xsi:type="dcterms:W3CDTF">2022-03-15T12:52:28Z</dcterms:modified>
</cp:coreProperties>
</file>