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92" r:id="rId1"/>
  </p:sldMasterIdLst>
  <p:notesMasterIdLst>
    <p:notesMasterId r:id="rId138"/>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8" r:id="rId109"/>
    <p:sldId id="367"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9" autoAdjust="0"/>
    <p:restoredTop sz="86347" autoAdjust="0"/>
  </p:normalViewPr>
  <p:slideViewPr>
    <p:cSldViewPr snapToGrid="0">
      <p:cViewPr varScale="1">
        <p:scale>
          <a:sx n="64" d="100"/>
          <a:sy n="64" d="100"/>
        </p:scale>
        <p:origin x="888" y="72"/>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166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69"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ZA"/>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t>
        <a:bodyPr/>
        <a:lstStyle/>
        <a:p>
          <a:endParaRPr lang="en-ZA"/>
        </a:p>
      </dgm:t>
    </dgm:pt>
    <dgm:pt modelId="{7EFA7AA0-0092-48D0-9439-0EB32D25F1C0}" type="pres">
      <dgm:prSet presAssocID="{45A05D77-9081-4709-A301-ED1670679511}" presName="rootConnector1" presStyleLbl="node1" presStyleIdx="0" presStyleCnt="0"/>
      <dgm:spPr/>
      <dgm:t>
        <a:bodyPr/>
        <a:lstStyle/>
        <a:p>
          <a:endParaRPr lang="en-ZA"/>
        </a:p>
      </dgm:t>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t>
        <a:bodyPr/>
        <a:lstStyle/>
        <a:p>
          <a:endParaRPr lang="en-ZA"/>
        </a:p>
      </dgm:t>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t>
        <a:bodyPr/>
        <a:lstStyle/>
        <a:p>
          <a:endParaRPr lang="en-ZA"/>
        </a:p>
      </dgm:t>
    </dgm:pt>
    <dgm:pt modelId="{A9E7900D-BCDB-4A4D-9C7E-77C9A0D75570}" type="pres">
      <dgm:prSet presAssocID="{EE2601E4-BD06-488F-8835-BD42E9836204}" presName="rootConnector" presStyleLbl="node2" presStyleIdx="0" presStyleCnt="3"/>
      <dgm:spPr/>
      <dgm:t>
        <a:bodyPr/>
        <a:lstStyle/>
        <a:p>
          <a:endParaRPr lang="en-ZA"/>
        </a:p>
      </dgm:t>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t>
        <a:bodyPr/>
        <a:lstStyle/>
        <a:p>
          <a:endParaRPr lang="en-ZA"/>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t>
        <a:bodyPr/>
        <a:lstStyle/>
        <a:p>
          <a:endParaRPr lang="en-ZA"/>
        </a:p>
      </dgm:t>
    </dgm:pt>
    <dgm:pt modelId="{BA70270E-585D-4A22-B309-A104DFB9AC6E}" type="pres">
      <dgm:prSet presAssocID="{1E1F23DD-C042-4219-9C9C-280CD91B28AC}" presName="rootConnector" presStyleLbl="node2" presStyleIdx="1" presStyleCnt="3"/>
      <dgm:spPr/>
      <dgm:t>
        <a:bodyPr/>
        <a:lstStyle/>
        <a:p>
          <a:endParaRPr lang="en-ZA"/>
        </a:p>
      </dgm:t>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t>
        <a:bodyPr/>
        <a:lstStyle/>
        <a:p>
          <a:endParaRPr lang="en-ZA"/>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t>
        <a:bodyPr/>
        <a:lstStyle/>
        <a:p>
          <a:endParaRPr lang="en-ZA"/>
        </a:p>
      </dgm:t>
    </dgm:pt>
    <dgm:pt modelId="{00998848-0883-4A30-8D28-291E7D75C6FB}" type="pres">
      <dgm:prSet presAssocID="{26B039C9-4E13-4463-9C35-681A3ADA2ED4}" presName="rootConnector" presStyleLbl="node2" presStyleIdx="2" presStyleCnt="3"/>
      <dgm:spPr/>
      <dgm:t>
        <a:bodyPr/>
        <a:lstStyle/>
        <a:p>
          <a:endParaRPr lang="en-ZA"/>
        </a:p>
      </dgm:t>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CFA81786-B748-48AF-9BFF-282DDBA00D8C}" srcId="{4912FC0A-C24F-404E-A0F7-42F309206DF3}" destId="{45A05D77-9081-4709-A301-ED1670679511}" srcOrd="0" destOrd="0" parTransId="{D71044DB-2B70-4F4E-80BE-2774EFE23D9B}" sibTransId="{6E62E6EC-8AE2-4AF1-A2B3-4B2DFA7C2E76}"/>
    <dgm:cxn modelId="{3BA6AD95-3725-4D95-B13F-F82511442B0D}" type="presOf" srcId="{45A05D77-9081-4709-A301-ED1670679511}" destId="{00DD5ACD-371A-4729-B992-E39098DC1F1D}"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1E6CA5DC-591C-4B2A-AA60-BB50F1FD5DF9}" type="presOf" srcId="{1E1F23DD-C042-4219-9C9C-280CD91B28AC}" destId="{BA70270E-585D-4A22-B309-A104DFB9AC6E}" srcOrd="1"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A0938CA-C636-4105-B9AD-4EA7A5994EF3}" srcId="{45A05D77-9081-4709-A301-ED1670679511}" destId="{EE2601E4-BD06-488F-8835-BD42E9836204}" srcOrd="0" destOrd="0" parTransId="{B12096FB-3CD0-49F4-BAF9-B1380D9A54B8}" sibTransId="{94FA67A3-20B5-450F-BA2D-9FD3B2CD0B91}"/>
    <dgm:cxn modelId="{A9632E11-356B-45B5-9A5F-D764C0D006B1}" srcId="{45A05D77-9081-4709-A301-ED1670679511}" destId="{26B039C9-4E13-4463-9C35-681A3ADA2ED4}" srcOrd="2" destOrd="0" parTransId="{DAF10627-20FA-4BDB-9365-30405B888CDC}" sibTransId="{3A9988E5-D2FC-4053-A3B2-804D55B5D78C}"/>
    <dgm:cxn modelId="{79937491-C0C2-42A2-BCBC-B60D9C37FB15}" type="presOf" srcId="{EE2601E4-BD06-488F-8835-BD42E9836204}" destId="{EB3699A1-9B8A-4C7E-8558-A6BFFBF82444}" srcOrd="0"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0C6F802B-066E-43DD-AD60-BF5E9E0E752C}" type="presOf" srcId="{DAF10627-20FA-4BDB-9365-30405B888CDC}" destId="{79A44E13-0693-4EF4-ADC9-07A7A193F52E}" srcOrd="0" destOrd="0" presId="urn:microsoft.com/office/officeart/2005/8/layout/orgChart1"/>
    <dgm:cxn modelId="{8A5E2189-037A-4299-A4CA-B163E5C35E00}" type="presOf" srcId="{EE2601E4-BD06-488F-8835-BD42E9836204}" destId="{A9E7900D-BCDB-4A4D-9C7E-77C9A0D75570}" srcOrd="1" destOrd="0" presId="urn:microsoft.com/office/officeart/2005/8/layout/orgChart1"/>
    <dgm:cxn modelId="{03186664-12D9-4D6F-A229-522D891751ED}" type="presOf" srcId="{1E1F23DD-C042-4219-9C9C-280CD91B28AC}" destId="{4C255BB0-1E6B-41BD-A9B3-29EA7F5693FC}" srcOrd="0"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t>
        <a:bodyPr/>
        <a:lstStyle/>
        <a:p>
          <a:endParaRPr lang="en-ZA"/>
        </a:p>
      </dgm:t>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t>
        <a:bodyPr/>
        <a:lstStyle/>
        <a:p>
          <a:endParaRPr lang="en-ZA"/>
        </a:p>
      </dgm:t>
    </dgm:pt>
    <dgm:pt modelId="{41A52DFA-EA6C-4D42-9ED9-D1958787EB6E}" type="pres">
      <dgm:prSet presAssocID="{4315F62E-86AB-44B4-BE42-9FEE4B62E21B}" presName="rootConnector1" presStyleLbl="node1" presStyleIdx="0" presStyleCnt="0"/>
      <dgm:spPr/>
      <dgm:t>
        <a:bodyPr/>
        <a:lstStyle/>
        <a:p>
          <a:endParaRPr lang="en-ZA"/>
        </a:p>
      </dgm:t>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t>
        <a:bodyPr/>
        <a:lstStyle/>
        <a:p>
          <a:endParaRPr lang="en-ZA"/>
        </a:p>
      </dgm:t>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t>
        <a:bodyPr/>
        <a:lstStyle/>
        <a:p>
          <a:endParaRPr lang="en-ZA"/>
        </a:p>
      </dgm:t>
    </dgm:pt>
    <dgm:pt modelId="{F9189975-9781-489E-B973-71C98A13BCD6}" type="pres">
      <dgm:prSet presAssocID="{297772D6-99A3-4BE3-93C4-11D532D92C88}" presName="rootConnector" presStyleLbl="node2" presStyleIdx="0" presStyleCnt="3"/>
      <dgm:spPr/>
      <dgm:t>
        <a:bodyPr/>
        <a:lstStyle/>
        <a:p>
          <a:endParaRPr lang="en-ZA"/>
        </a:p>
      </dgm:t>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t>
        <a:bodyPr/>
        <a:lstStyle/>
        <a:p>
          <a:endParaRPr lang="en-ZA"/>
        </a:p>
      </dgm:t>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t>
        <a:bodyPr/>
        <a:lstStyle/>
        <a:p>
          <a:endParaRPr lang="en-ZA"/>
        </a:p>
      </dgm:t>
    </dgm:pt>
    <dgm:pt modelId="{9F43FAE7-D1CC-4FF3-8799-33684CC5FC64}" type="pres">
      <dgm:prSet presAssocID="{1F909842-DB45-460F-87D0-E29CB3839B8C}" presName="rootConnector" presStyleLbl="node2" presStyleIdx="1" presStyleCnt="3"/>
      <dgm:spPr/>
      <dgm:t>
        <a:bodyPr/>
        <a:lstStyle/>
        <a:p>
          <a:endParaRPr lang="en-ZA"/>
        </a:p>
      </dgm:t>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t>
        <a:bodyPr/>
        <a:lstStyle/>
        <a:p>
          <a:endParaRPr lang="en-ZA"/>
        </a:p>
      </dgm:t>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t>
        <a:bodyPr/>
        <a:lstStyle/>
        <a:p>
          <a:endParaRPr lang="en-ZA"/>
        </a:p>
      </dgm:t>
    </dgm:pt>
    <dgm:pt modelId="{9F7C733D-6C18-473C-9252-3E3A83C47239}" type="pres">
      <dgm:prSet presAssocID="{EE6CBC93-6715-43C1-80BC-45B80A3E58E7}" presName="rootConnector" presStyleLbl="node2" presStyleIdx="2" presStyleCnt="3"/>
      <dgm:spPr/>
      <dgm:t>
        <a:bodyPr/>
        <a:lstStyle/>
        <a:p>
          <a:endParaRPr lang="en-ZA"/>
        </a:p>
      </dgm:t>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C6D1EF41-A834-4E99-B18F-B69DA8A4C57B}" type="presOf" srcId="{EE6CBC93-6715-43C1-80BC-45B80A3E58E7}" destId="{9F7C733D-6C18-473C-9252-3E3A83C47239}" srcOrd="1" destOrd="0" presId="urn:microsoft.com/office/officeart/2005/8/layout/orgChart1"/>
    <dgm:cxn modelId="{F4E5A624-AF12-4737-B11C-6E104024C160}" type="presOf" srcId="{5C469DF5-3E53-4AE1-8B9D-B27970097842}" destId="{F93CE84B-53EF-4DD2-B4D9-E30662D3F97C}" srcOrd="0" destOrd="0" presId="urn:microsoft.com/office/officeart/2005/8/layout/orgChart1"/>
    <dgm:cxn modelId="{386B3EE8-FB7E-4B7B-8AA0-C81F6E9626E0}" type="presOf" srcId="{EE6CBC93-6715-43C1-80BC-45B80A3E58E7}" destId="{A8B7EC9A-A054-47E5-B4AB-ABADB33095FE}" srcOrd="0"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96F33402-923C-4299-9459-0852868C6EFE}" type="presOf" srcId="{4315F62E-86AB-44B4-BE42-9FEE4B62E21B}" destId="{A608B290-BBA1-42EA-8627-DF801751698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59CD02ED-A305-4693-9887-3C4BE01EB4ED}" type="presOf" srcId="{1F909842-DB45-460F-87D0-E29CB3839B8C}" destId="{9F43FAE7-D1CC-4FF3-8799-33684CC5FC64}" srcOrd="1"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ZA"/>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t>
        <a:bodyPr/>
        <a:lstStyle/>
        <a:p>
          <a:endParaRPr lang="en-ZA"/>
        </a:p>
      </dgm:t>
    </dgm:pt>
    <dgm:pt modelId="{7EFA7AA0-0092-48D0-9439-0EB32D25F1C0}" type="pres">
      <dgm:prSet presAssocID="{45A05D77-9081-4709-A301-ED1670679511}" presName="rootConnector1" presStyleLbl="node1" presStyleIdx="0" presStyleCnt="0"/>
      <dgm:spPr/>
      <dgm:t>
        <a:bodyPr/>
        <a:lstStyle/>
        <a:p>
          <a:endParaRPr lang="en-ZA"/>
        </a:p>
      </dgm:t>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t>
        <a:bodyPr/>
        <a:lstStyle/>
        <a:p>
          <a:endParaRPr lang="en-ZA"/>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t>
        <a:bodyPr/>
        <a:lstStyle/>
        <a:p>
          <a:endParaRPr lang="en-ZA"/>
        </a:p>
      </dgm:t>
    </dgm:pt>
    <dgm:pt modelId="{BA70270E-585D-4A22-B309-A104DFB9AC6E}" type="pres">
      <dgm:prSet presAssocID="{1E1F23DD-C042-4219-9C9C-280CD91B28AC}" presName="rootConnector" presStyleLbl="node2" presStyleIdx="0" presStyleCnt="2"/>
      <dgm:spPr/>
      <dgm:t>
        <a:bodyPr/>
        <a:lstStyle/>
        <a:p>
          <a:endParaRPr lang="en-ZA"/>
        </a:p>
      </dgm:t>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t>
        <a:bodyPr/>
        <a:lstStyle/>
        <a:p>
          <a:endParaRPr lang="en-ZA"/>
        </a:p>
      </dgm:t>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t>
        <a:bodyPr/>
        <a:lstStyle/>
        <a:p>
          <a:endParaRPr lang="en-ZA"/>
        </a:p>
      </dgm:t>
    </dgm:pt>
    <dgm:pt modelId="{281631E6-A6A3-48C9-A5CC-00F3633E648A}" type="pres">
      <dgm:prSet presAssocID="{131B696B-5ADE-43C6-AA8A-2BFD36522445}" presName="rootConnector" presStyleLbl="node3" presStyleIdx="0" presStyleCnt="2"/>
      <dgm:spPr/>
      <dgm:t>
        <a:bodyPr/>
        <a:lstStyle/>
        <a:p>
          <a:endParaRPr lang="en-ZA"/>
        </a:p>
      </dgm:t>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t>
        <a:bodyPr/>
        <a:lstStyle/>
        <a:p>
          <a:endParaRPr lang="en-ZA"/>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t>
        <a:bodyPr/>
        <a:lstStyle/>
        <a:p>
          <a:endParaRPr lang="en-ZA"/>
        </a:p>
      </dgm:t>
    </dgm:pt>
    <dgm:pt modelId="{00998848-0883-4A30-8D28-291E7D75C6FB}" type="pres">
      <dgm:prSet presAssocID="{26B039C9-4E13-4463-9C35-681A3ADA2ED4}" presName="rootConnector" presStyleLbl="node2" presStyleIdx="1" presStyleCnt="2"/>
      <dgm:spPr/>
      <dgm:t>
        <a:bodyPr/>
        <a:lstStyle/>
        <a:p>
          <a:endParaRPr lang="en-ZA"/>
        </a:p>
      </dgm:t>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t>
        <a:bodyPr/>
        <a:lstStyle/>
        <a:p>
          <a:endParaRPr lang="en-ZA"/>
        </a:p>
      </dgm:t>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t>
        <a:bodyPr/>
        <a:lstStyle/>
        <a:p>
          <a:endParaRPr lang="en-ZA"/>
        </a:p>
      </dgm:t>
    </dgm:pt>
    <dgm:pt modelId="{0CF0A423-816F-4B5D-83EE-9FAACC09906A}" type="pres">
      <dgm:prSet presAssocID="{03C84F75-2031-4AA4-B6F0-27F44773D70D}" presName="rootConnector" presStyleLbl="node3" presStyleIdx="1" presStyleCnt="2"/>
      <dgm:spPr/>
      <dgm:t>
        <a:bodyPr/>
        <a:lstStyle/>
        <a:p>
          <a:endParaRPr lang="en-ZA"/>
        </a:p>
      </dgm:t>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444F91FC-5D2F-49C4-A718-930058785EA8}" type="presOf" srcId="{45A05D77-9081-4709-A301-ED1670679511}" destId="{00DD5ACD-371A-4729-B992-E39098DC1F1D}"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2C645E28-0854-45CA-A8EB-21D24A6003A9}" type="presOf" srcId="{03C84F75-2031-4AA4-B6F0-27F44773D70D}" destId="{64E85D38-C8F4-45A8-A4FB-7B00B79166F0}"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E73F3B17-2E1F-4D3A-A7E0-B67ABA8C62E0}" type="presOf" srcId="{DAF10627-20FA-4BDB-9365-30405B888CDC}" destId="{79A44E13-0693-4EF4-ADC9-07A7A193F52E}" srcOrd="0" destOrd="0" presId="urn:microsoft.com/office/officeart/2005/8/layout/orgChart1"/>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89FA4D95-4C56-460D-8911-7ED693DF8256}" srcId="{1E1F23DD-C042-4219-9C9C-280CD91B28AC}" destId="{131B696B-5ADE-43C6-AA8A-2BFD36522445}" srcOrd="0" destOrd="0" parTransId="{92213584-4208-4165-B72E-03559A3E37D5}" sibTransId="{C5AA6F92-6248-4027-9030-326B000788C7}"/>
    <dgm:cxn modelId="{DC2F6123-B0B7-4A69-900E-E549FF3BF1EA}" type="presOf" srcId="{4912FC0A-C24F-404E-A0F7-42F309206DF3}" destId="{1CA79E3D-2962-42C0-8C9A-1398AB3AA113}" srcOrd="0" destOrd="0" presId="urn:microsoft.com/office/officeart/2005/8/layout/orgChart1"/>
    <dgm:cxn modelId="{FBF12055-B9F4-40D0-B5D4-1C47454DF936}" type="presOf" srcId="{03C84F75-2031-4AA4-B6F0-27F44773D70D}" destId="{0CF0A423-816F-4B5D-83EE-9FAACC09906A}" srcOrd="1" destOrd="0" presId="urn:microsoft.com/office/officeart/2005/8/layout/orgChart1"/>
    <dgm:cxn modelId="{111EF304-7D88-4254-8F35-7B57ADA7085A}" type="presOf" srcId="{131B696B-5ADE-43C6-AA8A-2BFD36522445}" destId="{CC3C5B9F-7C7E-48D7-BEFA-F5C8A50EDB1F}" srcOrd="0"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B8EC7589-404B-4E59-AB91-A50654D4E0A1}" type="presOf" srcId="{26B039C9-4E13-4463-9C35-681A3ADA2ED4}" destId="{24349B9E-7679-48F3-8C1B-516E244933D3}" srcOrd="0"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932B10C5-D970-4BBC-9D1B-06D69CA4AB4C}" type="presOf" srcId="{26B039C9-4E13-4463-9C35-681A3ADA2ED4}" destId="{00998848-0883-4A30-8D28-291E7D75C6FB}" srcOrd="1"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t>
        <a:bodyPr/>
        <a:lstStyle/>
        <a:p>
          <a:endParaRPr lang="en-ZA"/>
        </a:p>
      </dgm:t>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t>
        <a:bodyPr/>
        <a:lstStyle/>
        <a:p>
          <a:endParaRPr lang="en-ZA"/>
        </a:p>
      </dgm:t>
    </dgm:pt>
    <dgm:pt modelId="{681624F5-0C14-4AA2-8F41-9C06658E6BBF}" type="pres">
      <dgm:prSet presAssocID="{D8C0EB12-2BEE-4E57-ADB5-74CCFFDB9151}" presName="rootConnector" presStyleLbl="node1" presStyleIdx="0" presStyleCnt="2"/>
      <dgm:spPr/>
      <dgm:t>
        <a:bodyPr/>
        <a:lstStyle/>
        <a:p>
          <a:endParaRPr lang="en-ZA"/>
        </a:p>
      </dgm:t>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t>
        <a:bodyPr/>
        <a:lstStyle/>
        <a:p>
          <a:endParaRPr lang="en-ZA"/>
        </a:p>
      </dgm:t>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t>
        <a:bodyPr/>
        <a:lstStyle/>
        <a:p>
          <a:endParaRPr lang="en-ZA"/>
        </a:p>
      </dgm:t>
    </dgm:pt>
    <dgm:pt modelId="{68B5D3B7-AC34-4DC8-BBA6-0AE75D13CF4B}" type="pres">
      <dgm:prSet presAssocID="{7BC72181-087A-4586-AFB7-142E1F2088CD}" presName="Name13" presStyleLbl="parChTrans1D2" presStyleIdx="1" presStyleCnt="4"/>
      <dgm:spPr/>
      <dgm:t>
        <a:bodyPr/>
        <a:lstStyle/>
        <a:p>
          <a:endParaRPr lang="en-ZA"/>
        </a:p>
      </dgm:t>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t>
        <a:bodyPr/>
        <a:lstStyle/>
        <a:p>
          <a:endParaRPr lang="en-ZA"/>
        </a:p>
      </dgm:t>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t>
        <a:bodyPr/>
        <a:lstStyle/>
        <a:p>
          <a:endParaRPr lang="en-ZA"/>
        </a:p>
      </dgm:t>
    </dgm:pt>
    <dgm:pt modelId="{092706B3-A5AF-477B-9BDB-68772B7A4499}" type="pres">
      <dgm:prSet presAssocID="{EFAE4652-5489-4792-B8F1-0CE32FD278F2}" presName="rootConnector" presStyleLbl="node1" presStyleIdx="1" presStyleCnt="2"/>
      <dgm:spPr/>
      <dgm:t>
        <a:bodyPr/>
        <a:lstStyle/>
        <a:p>
          <a:endParaRPr lang="en-ZA"/>
        </a:p>
      </dgm:t>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t>
        <a:bodyPr/>
        <a:lstStyle/>
        <a:p>
          <a:endParaRPr lang="en-ZA"/>
        </a:p>
      </dgm:t>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t>
        <a:bodyPr/>
        <a:lstStyle/>
        <a:p>
          <a:endParaRPr lang="en-ZA"/>
        </a:p>
      </dgm:t>
    </dgm:pt>
    <dgm:pt modelId="{1D988BA5-7718-4C89-8B8F-3CE438A09815}" type="pres">
      <dgm:prSet presAssocID="{0CD85615-DCA1-494E-9E6C-2A5F5BBC78C6}" presName="Name13" presStyleLbl="parChTrans1D2" presStyleIdx="3" presStyleCnt="4"/>
      <dgm:spPr/>
      <dgm:t>
        <a:bodyPr/>
        <a:lstStyle/>
        <a:p>
          <a:endParaRPr lang="en-ZA"/>
        </a:p>
      </dgm:t>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t>
        <a:bodyPr/>
        <a:lstStyle/>
        <a:p>
          <a:endParaRPr lang="en-ZA"/>
        </a:p>
      </dgm:t>
    </dgm:pt>
  </dgm:ptLst>
  <dgm:cxnLst>
    <dgm:cxn modelId="{AA16B72F-F188-4EFA-98BC-88E9BCB5C771}" type="presOf" srcId="{D8C0EB12-2BEE-4E57-ADB5-74CCFFDB9151}" destId="{681624F5-0C14-4AA2-8F41-9C06658E6BBF}" srcOrd="1"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434805DC-8F6E-4540-BE37-1144CAA59946}" type="presOf" srcId="{D8C0EB12-2BEE-4E57-ADB5-74CCFFDB9151}" destId="{4C30E907-9459-4BCE-9CEE-D50CA8E25CB3}"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8B1CD91B-A259-4523-80B9-4E8BD22D2CF5}" srcId="{EFAE4652-5489-4792-B8F1-0CE32FD278F2}" destId="{C03CB1F4-7F17-4518-AF8A-CC898C565749}" srcOrd="0" destOrd="0" parTransId="{80756A21-35ED-4CD4-8EAB-32A04926BD9D}" sibTransId="{B3E6741A-7221-43E6-A44C-5937A7D515A1}"/>
    <dgm:cxn modelId="{24A5024C-AA03-45CB-A035-B4625133BEDC}" srcId="{E82240EE-AA92-4ED4-8AD9-9B9FB566383A}" destId="{D8C0EB12-2BEE-4E57-ADB5-74CCFFDB9151}" srcOrd="0" destOrd="0" parTransId="{CE7FC174-8AD8-4DC5-824B-A09EC541DC6F}" sibTransId="{3BD1FFD2-FE6B-464D-8C88-892038AC9C4E}"/>
    <dgm:cxn modelId="{D2EBE1AE-440E-4AE0-8B92-85616A2CC76A}" type="presOf" srcId="{54F9B4B8-539B-463A-B7B6-30D321D00FB5}" destId="{226821CC-D27B-4EF3-A2C7-C4B85FB42DF7}"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E3692BD8-8404-4AF3-A9FF-0C2A93B8AB40}" type="presOf" srcId="{1B1E88D3-988D-4436-A148-0D01B717E27E}" destId="{411840A0-FE1C-4D59-9ED4-67B2E7F68839}"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26CBD26D-32C3-44CF-832F-5BE754681AC8}" type="presOf" srcId="{E82240EE-AA92-4ED4-8AD9-9B9FB566383A}" destId="{924D2391-0E92-4FED-9C83-BF3AA5750AE1}"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57B47298-5ACD-4D05-9502-441F4A5E2B36}" type="presOf" srcId="{7BC72181-087A-4586-AFB7-142E1F2088CD}" destId="{68B5D3B7-AC34-4DC8-BBA6-0AE75D13CF4B}"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t>
        <a:bodyPr/>
        <a:lstStyle/>
        <a:p>
          <a:endParaRPr lang="en-ZA"/>
        </a:p>
      </dgm:t>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t>
        <a:bodyPr/>
        <a:lstStyle/>
        <a:p>
          <a:endParaRPr lang="en-ZA"/>
        </a:p>
      </dgm:t>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t>
        <a:bodyPr/>
        <a:lstStyle/>
        <a:p>
          <a:endParaRPr lang="en-ZA"/>
        </a:p>
      </dgm:t>
    </dgm:pt>
  </dgm:ptLst>
  <dgm:cxnLst>
    <dgm:cxn modelId="{4968E117-D0DE-4FFF-8440-28136D7E65EB}" srcId="{38DCAA6B-A358-448E-BC3E-6A625329735A}" destId="{0825D63F-D9D6-438B-AA59-8282EBEB875E}" srcOrd="2" destOrd="0" parTransId="{FFD16068-C5E6-479E-B52B-F0685D11E4C4}" sibTransId="{60A78926-F1FC-4E2B-B475-6878F3923C60}"/>
    <dgm:cxn modelId="{C31688B8-2213-4EBE-B2D7-CB84BAC3F166}" srcId="{38DCAA6B-A358-448E-BC3E-6A625329735A}" destId="{FE180A4F-BA84-4DD5-A8C5-63064108C86D}" srcOrd="1" destOrd="0" parTransId="{D8FBCF9D-ADC0-46FA-B537-53F0A0064092}" sibTransId="{F8B29AB0-BF4D-48F9-A510-664C6C079FEF}"/>
    <dgm:cxn modelId="{E827B502-CB71-41CD-9D98-67E4FCB1E42B}" type="presOf" srcId="{0825D63F-D9D6-438B-AA59-8282EBEB875E}" destId="{29F903C9-F548-48EF-8ABD-A11130E99CEB}"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A4E719DF-E068-4330-AA5D-7074EFE9484D}" type="presOf" srcId="{38DCAA6B-A358-448E-BC3E-6A625329735A}" destId="{77F74482-C8DA-4864-A560-38E558C43570}" srcOrd="0" destOrd="0" presId="urn:microsoft.com/office/officeart/2005/8/layout/hProcess9"/>
    <dgm:cxn modelId="{B96F677F-5164-4F21-BDC2-0C6B61951BAB}" type="presOf" srcId="{FE180A4F-BA84-4DD5-A8C5-63064108C86D}" destId="{814C0117-EC7B-4EBC-A009-0C73F43105B8}"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endParaRPr lang="en-US" sz="2000" b="1" i="0" kern="1200" dirty="0"/>
        </a:p>
        <a:p>
          <a:pPr lvl="0" algn="ctr" defTabSz="889000">
            <a:lnSpc>
              <a:spcPct val="100000"/>
            </a:lnSpc>
            <a:spcBef>
              <a:spcPct val="0"/>
            </a:spcBef>
            <a:spcAft>
              <a:spcPct val="35000"/>
            </a:spcAft>
          </a:pPr>
          <a:r>
            <a:rPr lang="en-US" sz="2000" b="1" i="0" kern="1200" dirty="0"/>
            <a:t>Evidence during </a:t>
          </a:r>
        </a:p>
        <a:p>
          <a:pPr lvl="0" algn="ctr" defTabSz="889000">
            <a:lnSpc>
              <a:spcPct val="100000"/>
            </a:lnSpc>
            <a:spcBef>
              <a:spcPct val="0"/>
            </a:spcBef>
            <a:spcAft>
              <a:spcPct val="35000"/>
            </a:spcAft>
          </a:pPr>
          <a:r>
            <a:rPr lang="en-US" sz="2000" b="1" i="0" kern="1200" dirty="0"/>
            <a:t>facilitation</a:t>
          </a:r>
        </a:p>
        <a:p>
          <a:pPr lvl="0" algn="ctr" defTabSz="889000">
            <a:lnSpc>
              <a:spcPct val="100000"/>
            </a:lnSpc>
            <a:spcBef>
              <a:spcPct val="0"/>
            </a:spcBef>
            <a:spcAft>
              <a:spcPct val="35000"/>
            </a:spcAft>
          </a:pPr>
          <a:r>
            <a:rPr lang="en-US" sz="2000" b="1" i="0" kern="1200" dirty="0"/>
            <a:t>Self Assessment</a:t>
          </a:r>
        </a:p>
        <a:p>
          <a:pPr lvl="0" algn="ctr" defTabSz="889000">
            <a:lnSpc>
              <a:spcPct val="100000"/>
            </a:lnSpc>
            <a:spcBef>
              <a:spcPct val="0"/>
            </a:spcBef>
            <a:spcAft>
              <a:spcPct val="35000"/>
            </a:spcAft>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b="1" kern="1200" dirty="0"/>
            <a:t>Knowledge Assessment</a:t>
          </a:r>
        </a:p>
        <a:p>
          <a:pPr lvl="0" algn="ctr" defTabSz="889000">
            <a:lnSpc>
              <a:spcPct val="100000"/>
            </a:lnSpc>
            <a:spcBef>
              <a:spcPct val="0"/>
            </a:spcBef>
            <a:spcAft>
              <a:spcPct val="35000"/>
            </a:spcAft>
          </a:pPr>
          <a:r>
            <a:rPr lang="en-US" sz="2000" b="1" kern="1200" dirty="0"/>
            <a:t> Summative Workplace</a:t>
          </a:r>
        </a:p>
        <a:p>
          <a:pPr lvl="0" algn="ctr" defTabSz="889000">
            <a:lnSpc>
              <a:spcPct val="100000"/>
            </a:lnSpc>
            <a:spcBef>
              <a:spcPct val="0"/>
            </a:spcBef>
            <a:spcAft>
              <a:spcPct val="35000"/>
            </a:spcAft>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2018/11/01</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Submit within 8</a:t>
            </a:r>
            <a:r>
              <a:rPr lang="en-ZA" baseline="0" dirty="0" smtClean="0"/>
              <a:t> weeks</a:t>
            </a:r>
          </a:p>
          <a:p>
            <a:r>
              <a:rPr lang="en-ZA" baseline="0" dirty="0" smtClean="0"/>
              <a:t>A willingness to learn</a:t>
            </a:r>
          </a:p>
          <a:p>
            <a:r>
              <a:rPr lang="en-ZA" baseline="0" dirty="0" smtClean="0"/>
              <a:t>Participation in the class</a:t>
            </a:r>
          </a:p>
          <a:p>
            <a:r>
              <a:rPr lang="en-ZA" baseline="0" dirty="0" smtClean="0"/>
              <a:t>Punctuality</a:t>
            </a:r>
          </a:p>
          <a:p>
            <a:r>
              <a:rPr lang="en-ZA" baseline="0" dirty="0" smtClean="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Diagnostic assessment is done in the pre- assessment meeting to draw</a:t>
            </a:r>
            <a:r>
              <a:rPr lang="en-ZA" baseline="0" dirty="0" smtClean="0"/>
              <a:t> up training and development needs</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Page</a:t>
            </a:r>
            <a:r>
              <a:rPr lang="en-ZA" baseline="0" dirty="0" smtClean="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Appeal process is on</a:t>
            </a:r>
            <a:r>
              <a:rPr lang="en-ZA" baseline="0" dirty="0" smtClean="0"/>
              <a:t> page 64 of learner POE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xmlns=""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xmlns=""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2018/11/01</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2018/11/01</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2018/11/01</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2018/11/01</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2018/11/01</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xmlns=""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2018/11/01</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xmlns=""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lstStyle/>
          <a:p>
            <a:r>
              <a:rPr lang="en-ZA" dirty="0" smtClean="0"/>
              <a:t>PRODUCTIVITY IMPROVEMENT </a:t>
            </a:r>
            <a:endParaRPr lang="en-ZA" dirty="0"/>
          </a:p>
        </p:txBody>
      </p:sp>
      <p:sp>
        <p:nvSpPr>
          <p:cNvPr id="5" name="Subtitle 4"/>
          <p:cNvSpPr>
            <a:spLocks noGrp="1"/>
          </p:cNvSpPr>
          <p:nvPr>
            <p:ph type="subTitle" idx="1"/>
          </p:nvPr>
        </p:nvSpPr>
        <p:spPr/>
        <p:txBody>
          <a:bodyPr/>
          <a:lstStyle/>
          <a:p>
            <a:r>
              <a:rPr lang="en-ZA" b="1" dirty="0"/>
              <a:t> </a:t>
            </a:r>
            <a:endParaRPr lang="en-ZA" dirty="0"/>
          </a:p>
          <a:p>
            <a:r>
              <a:rPr lang="en-ZA" b="1" dirty="0"/>
              <a:t>Unit Standard ID 114884  |  NQF Level 4  |  Credits  8</a:t>
            </a:r>
          </a:p>
          <a:p>
            <a:endParaRPr lang="en-ZA" b="1" dirty="0"/>
          </a:p>
        </p:txBody>
      </p:sp>
    </p:spTree>
    <p:extLst>
      <p:ext uri="{BB962C8B-B14F-4D97-AF65-F5344CB8AC3E}">
        <p14:creationId xmlns:p14="http://schemas.microsoft.com/office/powerpoint/2010/main" val="256774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a:t>
            </a:r>
            <a:r>
              <a:rPr lang="en-ZA" b="1" dirty="0" smtClean="0">
                <a:solidFill>
                  <a:srgbClr val="000066"/>
                </a:solidFill>
              </a:rPr>
              <a:t>Requirements</a:t>
            </a:r>
          </a:p>
          <a:p>
            <a:pPr marL="0" lvl="0" indent="0">
              <a:spcBef>
                <a:spcPts val="0"/>
              </a:spcBef>
              <a:buClrTx/>
              <a:buSzTx/>
              <a:buNone/>
            </a:pPr>
            <a:endParaRPr lang="en-ZA" b="1" dirty="0">
              <a:solidFill>
                <a:srgbClr val="000066"/>
              </a:solidFill>
            </a:endParaRPr>
          </a:p>
          <a:p>
            <a:pPr marL="0" indent="0">
              <a:buNone/>
            </a:pPr>
            <a:r>
              <a:rPr lang="en-ZA" b="1" dirty="0"/>
              <a:t>It is assumed that the learner has the following knowledge and skills:</a:t>
            </a:r>
          </a:p>
          <a:p>
            <a:pPr lvl="0"/>
            <a:r>
              <a:rPr lang="en-US" dirty="0"/>
              <a:t>Communication at NQF level 3</a:t>
            </a:r>
            <a:endParaRPr lang="en-ZA" dirty="0"/>
          </a:p>
          <a:p>
            <a:pPr lvl="0"/>
            <a:r>
              <a:rPr lang="en-US" dirty="0"/>
              <a:t>Mathematical skills on NQF 2</a:t>
            </a:r>
            <a:endParaRPr lang="en-ZA" dirty="0"/>
          </a:p>
          <a:p>
            <a:r>
              <a:rPr lang="en-US" dirty="0"/>
              <a:t>The Unit standard: "Formulate and implement an action plan to improve productivity within an organisational unit" </a:t>
            </a: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Monitor Achievement of Objectives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p:cNvSpPr>
            <a:spLocks noGrp="1"/>
          </p:cNvSpPr>
          <p:nvPr>
            <p:ph sz="quarter" idx="1"/>
          </p:nvPr>
        </p:nvSpPr>
        <p:spPr>
          <a:xfrm>
            <a:off x="467544" y="1244568"/>
            <a:ext cx="8219256" cy="5422932"/>
          </a:xfrm>
        </p:spPr>
        <p:txBody>
          <a:bodyPr>
            <a:normAutofit/>
          </a:bodyPr>
          <a:lstStyle/>
          <a:p>
            <a:pPr marL="0" indent="0">
              <a:buNone/>
            </a:pPr>
            <a:r>
              <a:rPr lang="en-ZA" b="1" dirty="0"/>
              <a:t>3. Develop a Subjective Measurement Scale for Activities and Tasks</a:t>
            </a:r>
            <a:endParaRPr lang="en-ZA" dirty="0"/>
          </a:p>
          <a:p>
            <a:pPr marL="0" indent="0">
              <a:buNone/>
            </a:pPr>
            <a:r>
              <a:rPr lang="en-ZA" dirty="0"/>
              <a:t> </a:t>
            </a:r>
          </a:p>
          <a:p>
            <a:r>
              <a:rPr lang="en-ZA" dirty="0"/>
              <a:t>Devise a scale for managers to assess workers based on a scale that is numerical and consistent (e.g. a scale of 1 to 10). Furthermore, when you let the employee rate his or her own satisfaction, it can give you excellent insight into employee morale, which is also very important to worker productivity.</a:t>
            </a:r>
          </a:p>
          <a:p>
            <a:pPr marL="0" indent="0">
              <a:buNone/>
            </a:pPr>
            <a:r>
              <a:rPr lang="en-ZA" dirty="0"/>
              <a:t> </a:t>
            </a:r>
          </a:p>
          <a:p>
            <a:r>
              <a:rPr lang="en-ZA" dirty="0"/>
              <a:t>Develop appropriate assessment criteria and have employees self-assess.</a:t>
            </a:r>
          </a:p>
          <a:p>
            <a:pPr marL="0" indent="0">
              <a:buNone/>
            </a:pPr>
            <a:r>
              <a:rPr lang="en-ZA" dirty="0"/>
              <a:t>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8188784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Monitor Achievement of Objectives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p:cNvSpPr>
            <a:spLocks noGrp="1"/>
          </p:cNvSpPr>
          <p:nvPr>
            <p:ph sz="quarter" idx="1"/>
          </p:nvPr>
        </p:nvSpPr>
        <p:spPr>
          <a:xfrm>
            <a:off x="467544" y="1244568"/>
            <a:ext cx="8219256" cy="5422932"/>
          </a:xfrm>
        </p:spPr>
        <p:txBody>
          <a:bodyPr>
            <a:normAutofit fontScale="92500" lnSpcReduction="10000"/>
          </a:bodyPr>
          <a:lstStyle/>
          <a:p>
            <a:pPr marL="0" indent="0">
              <a:buNone/>
            </a:pPr>
            <a:r>
              <a:rPr lang="en-ZA" b="1" dirty="0"/>
              <a:t>4. Ensure that your Employees Skills are Multi-dimensional</a:t>
            </a:r>
            <a:endParaRPr lang="en-ZA" dirty="0"/>
          </a:p>
          <a:p>
            <a:pPr marL="0" indent="0">
              <a:buNone/>
            </a:pPr>
            <a:r>
              <a:rPr lang="en-ZA" dirty="0"/>
              <a:t> </a:t>
            </a:r>
          </a:p>
          <a:p>
            <a:r>
              <a:rPr lang="en-ZA" dirty="0"/>
              <a:t>So, develop measurements and metrics that reflect the multi-dimensional nature of the tasks your employees are expected to manage. </a:t>
            </a:r>
            <a:endParaRPr lang="en-ZA" dirty="0" smtClean="0"/>
          </a:p>
          <a:p>
            <a:r>
              <a:rPr lang="en-ZA" dirty="0" smtClean="0"/>
              <a:t>Make </a:t>
            </a:r>
            <a:r>
              <a:rPr lang="en-ZA" dirty="0"/>
              <a:t>sure that each worker is measured by his or her full contribution. How much of your employee’s job is repetitive and how much of it is creative? </a:t>
            </a:r>
            <a:endParaRPr lang="en-ZA" dirty="0" smtClean="0"/>
          </a:p>
          <a:p>
            <a:r>
              <a:rPr lang="en-ZA" dirty="0" smtClean="0"/>
              <a:t>How </a:t>
            </a:r>
            <a:r>
              <a:rPr lang="en-ZA" dirty="0"/>
              <a:t>do these aspects of the job fit together?</a:t>
            </a:r>
          </a:p>
          <a:p>
            <a:pPr marL="0" indent="0">
              <a:buNone/>
            </a:pPr>
            <a:r>
              <a:rPr lang="en-ZA" dirty="0"/>
              <a:t> </a:t>
            </a:r>
          </a:p>
          <a:p>
            <a:pPr marL="0" indent="0">
              <a:buNone/>
            </a:pPr>
            <a:r>
              <a:rPr lang="en-ZA" dirty="0"/>
              <a:t>For example, is your employee a little slow at data entry but always one hundred percent accurate? Make sure the metric for assessing employees is multi-dimensional and suits his or her job description.</a:t>
            </a:r>
          </a:p>
          <a:p>
            <a:pPr marL="0" indent="0">
              <a:buNone/>
            </a:pPr>
            <a:r>
              <a:rPr lang="en-ZA" dirty="0"/>
              <a:t> </a:t>
            </a:r>
          </a:p>
          <a:p>
            <a:pPr marL="0" indent="0">
              <a:buNone/>
            </a:pPr>
            <a:r>
              <a:rPr lang="en-ZA" dirty="0"/>
              <a:t>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880047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Actions </a:t>
            </a:r>
            <a:r>
              <a:rPr lang="en-ZA" dirty="0"/>
              <a:t>to Maintain and Motivate Improved 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p:cNvSpPr>
            <a:spLocks noGrp="1"/>
          </p:cNvSpPr>
          <p:nvPr>
            <p:ph sz="quarter" idx="1"/>
          </p:nvPr>
        </p:nvSpPr>
        <p:spPr/>
        <p:txBody>
          <a:bodyPr>
            <a:normAutofit lnSpcReduction="10000"/>
          </a:bodyPr>
          <a:lstStyle/>
          <a:p>
            <a:r>
              <a:rPr lang="en-ZA" dirty="0" smtClean="0"/>
              <a:t>Workplace </a:t>
            </a:r>
            <a:r>
              <a:rPr lang="en-ZA" dirty="0"/>
              <a:t>productivity can be measured as units of activity per employee per work hour. </a:t>
            </a:r>
            <a:endParaRPr lang="en-ZA" dirty="0" smtClean="0"/>
          </a:p>
          <a:p>
            <a:r>
              <a:rPr lang="en-ZA" dirty="0" smtClean="0"/>
              <a:t>Higher </a:t>
            </a:r>
            <a:r>
              <a:rPr lang="en-ZA" dirty="0"/>
              <a:t>productivity means an increase in units of activity per hour without a significant increase in effort per unit or per hour. </a:t>
            </a:r>
            <a:endParaRPr lang="en-ZA" dirty="0" smtClean="0"/>
          </a:p>
          <a:p>
            <a:r>
              <a:rPr lang="en-ZA" dirty="0" smtClean="0"/>
              <a:t>Increased </a:t>
            </a:r>
            <a:r>
              <a:rPr lang="en-ZA" dirty="0"/>
              <a:t>productivity helps businesses compete with other companies, innovate and keep operational costs low. Increased productivity doesn’t always mean working harder; productivity goals may be met through technological improvements, labour efficiencies and managerial </a:t>
            </a:r>
            <a:r>
              <a:rPr lang="en-ZA" dirty="0" smtClean="0"/>
              <a:t>control.</a:t>
            </a:r>
          </a:p>
          <a:p>
            <a:r>
              <a:rPr lang="en-ZA" dirty="0" smtClean="0"/>
              <a:t>Meeting </a:t>
            </a:r>
            <a:r>
              <a:rPr lang="en-ZA" dirty="0"/>
              <a:t>a productivity goal often requires increased work ethics, innovation and labour creativity.</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159587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Actions </a:t>
            </a:r>
            <a:r>
              <a:rPr lang="en-ZA" dirty="0"/>
              <a:t>to Maintain and Motivate Improved 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1. Talk to employees and other supervisors about where they think productivity improvements could be made.</a:t>
            </a:r>
            <a:r>
              <a:rPr lang="en-ZA" dirty="0"/>
              <a:t> Potential areas for improvement may include tasks that require many people to complete, expensive material, expensive labour, excessive scrap and excessive waste.</a:t>
            </a:r>
          </a:p>
          <a:p>
            <a:pPr marL="0" indent="0">
              <a:buNone/>
            </a:pPr>
            <a:r>
              <a:rPr lang="en-ZA" dirty="0"/>
              <a:t> </a:t>
            </a:r>
          </a:p>
          <a:p>
            <a:pPr marL="0" indent="0">
              <a:buNone/>
            </a:pPr>
            <a:r>
              <a:rPr lang="en-ZA" b="1" dirty="0"/>
              <a:t>2. Identify a measurable variable to use in the goal setting.</a:t>
            </a:r>
            <a:r>
              <a:rPr lang="en-ZA" dirty="0"/>
              <a:t> The number of employees involved in a task, cost involved, work hours and the amount of waste are all measurable variables.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598308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Actions </a:t>
            </a:r>
            <a:r>
              <a:rPr lang="en-ZA" dirty="0"/>
              <a:t>to Maintain and Motivate Improved 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11" name="Rectangle 10"/>
          <p:cNvSpPr/>
          <p:nvPr/>
        </p:nvSpPr>
        <p:spPr>
          <a:xfrm>
            <a:off x="467544" y="1633754"/>
            <a:ext cx="8115953" cy="3416320"/>
          </a:xfrm>
          <a:prstGeom prst="rect">
            <a:avLst/>
          </a:prstGeom>
        </p:spPr>
        <p:txBody>
          <a:bodyPr wrap="square">
            <a:spAutoFit/>
          </a:bodyPr>
          <a:lstStyle/>
          <a:p>
            <a:r>
              <a:rPr lang="en-ZA" sz="2400" b="1" dirty="0"/>
              <a:t>3. List your productivity goal for each variable. </a:t>
            </a:r>
            <a:r>
              <a:rPr lang="en-ZA" sz="2400" dirty="0"/>
              <a:t>Calculate the difference between the current state and the desired state.</a:t>
            </a:r>
          </a:p>
          <a:p>
            <a:r>
              <a:rPr lang="en-ZA" sz="2400" dirty="0"/>
              <a:t> </a:t>
            </a:r>
          </a:p>
          <a:p>
            <a:endParaRPr lang="en-ZA" sz="2400" dirty="0"/>
          </a:p>
          <a:p>
            <a:r>
              <a:rPr lang="en-ZA" sz="2400" b="1" dirty="0"/>
              <a:t>4. Choose the most important productivity variables. </a:t>
            </a:r>
            <a:r>
              <a:rPr lang="en-ZA" sz="2400" dirty="0"/>
              <a:t>These might be the ones with the biggest discrepancy between current and desired measurements, or the variables that lose the most money. You might want to list from most to least important and set goals in the order of the list.</a:t>
            </a:r>
          </a:p>
        </p:txBody>
      </p:sp>
    </p:spTree>
    <p:extLst>
      <p:ext uri="{BB962C8B-B14F-4D97-AF65-F5344CB8AC3E}">
        <p14:creationId xmlns:p14="http://schemas.microsoft.com/office/powerpoint/2010/main" val="1333661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Actions </a:t>
            </a:r>
            <a:r>
              <a:rPr lang="en-ZA" dirty="0"/>
              <a:t>to Maintain and Motivate Improved 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11" name="Rectangle 10"/>
          <p:cNvSpPr/>
          <p:nvPr/>
        </p:nvSpPr>
        <p:spPr>
          <a:xfrm>
            <a:off x="467544" y="1633754"/>
            <a:ext cx="8115953" cy="3785652"/>
          </a:xfrm>
          <a:prstGeom prst="rect">
            <a:avLst/>
          </a:prstGeom>
        </p:spPr>
        <p:txBody>
          <a:bodyPr wrap="square">
            <a:spAutoFit/>
          </a:bodyPr>
          <a:lstStyle/>
          <a:p>
            <a:r>
              <a:rPr lang="en-ZA" sz="2400" b="1" dirty="0"/>
              <a:t>5. Set a date for completion of the goal</a:t>
            </a:r>
            <a:r>
              <a:rPr lang="en-ZA" sz="2400" dirty="0"/>
              <a:t>. Divide the number of days, or weeks, until goal completion by the difference in the variables. This gives daily or weekly productivity goals.</a:t>
            </a:r>
          </a:p>
          <a:p>
            <a:r>
              <a:rPr lang="en-ZA" sz="2400" dirty="0"/>
              <a:t> </a:t>
            </a:r>
          </a:p>
          <a:p>
            <a:r>
              <a:rPr lang="en-ZA" sz="2400" b="1" dirty="0"/>
              <a:t>6. Analyse tasks related to the variables to determine how to increase productivity.</a:t>
            </a:r>
            <a:r>
              <a:rPr lang="en-ZA" sz="2400" dirty="0"/>
              <a:t> For example, one person might be able to do a task that normally takes two people, less expensive material cold be used to produce a product, or waste could be repurposed.</a:t>
            </a:r>
          </a:p>
          <a:p>
            <a:r>
              <a:rPr lang="en-ZA" sz="2400" dirty="0"/>
              <a:t> </a:t>
            </a:r>
          </a:p>
        </p:txBody>
      </p:sp>
    </p:spTree>
    <p:extLst>
      <p:ext uri="{BB962C8B-B14F-4D97-AF65-F5344CB8AC3E}">
        <p14:creationId xmlns:p14="http://schemas.microsoft.com/office/powerpoint/2010/main" val="1377382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Actions </a:t>
            </a:r>
            <a:r>
              <a:rPr lang="en-ZA" dirty="0"/>
              <a:t>to Maintain and Motivate Improved 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11" name="Rectangle 10"/>
          <p:cNvSpPr/>
          <p:nvPr/>
        </p:nvSpPr>
        <p:spPr>
          <a:xfrm>
            <a:off x="467544" y="1633754"/>
            <a:ext cx="8115953" cy="3416320"/>
          </a:xfrm>
          <a:prstGeom prst="rect">
            <a:avLst/>
          </a:prstGeom>
        </p:spPr>
        <p:txBody>
          <a:bodyPr wrap="square">
            <a:spAutoFit/>
          </a:bodyPr>
          <a:lstStyle/>
          <a:p>
            <a:r>
              <a:rPr lang="en-ZA" sz="2400" b="1" dirty="0"/>
              <a:t>7. Try out the productivity improvement methods to determine whether the methods actually improve productivity.</a:t>
            </a:r>
            <a:r>
              <a:rPr lang="en-ZA" sz="2400" dirty="0"/>
              <a:t> For example, repurposing waste may end up costing more and taking more time than previously calculated. Adjust goals to match actuality.</a:t>
            </a:r>
          </a:p>
          <a:p>
            <a:r>
              <a:rPr lang="en-ZA" sz="2400" dirty="0"/>
              <a:t> </a:t>
            </a:r>
          </a:p>
          <a:p>
            <a:r>
              <a:rPr lang="en-ZA" sz="2400" b="1" dirty="0"/>
              <a:t>8. Continue to calculate variable improvements until the goals are met.</a:t>
            </a:r>
            <a:r>
              <a:rPr lang="en-ZA" sz="2400" dirty="0"/>
              <a:t> Evaluate the results of the productivity improvement goal setting and plan for the next round of improvements.</a:t>
            </a:r>
          </a:p>
        </p:txBody>
      </p:sp>
    </p:spTree>
    <p:extLst>
      <p:ext uri="{BB962C8B-B14F-4D97-AF65-F5344CB8AC3E}">
        <p14:creationId xmlns:p14="http://schemas.microsoft.com/office/powerpoint/2010/main" val="19260387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Actions </a:t>
            </a:r>
            <a:r>
              <a:rPr lang="en-ZA" dirty="0"/>
              <a:t>to Maintain and Motivate Improved Performance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dirty="0"/>
              <a:t>Maintaining and enhancing productivity in the workplace is not always very easy to accomplish but it can also be boiled down to some simple concepts. </a:t>
            </a:r>
          </a:p>
          <a:p>
            <a:pPr marL="0" indent="0">
              <a:buNone/>
            </a:pPr>
            <a:endParaRPr lang="en-ZA" b="1" dirty="0" smtClean="0"/>
          </a:p>
          <a:p>
            <a:pPr marL="0" indent="0">
              <a:buNone/>
            </a:pPr>
            <a:r>
              <a:rPr lang="en-ZA" b="1" dirty="0" smtClean="0"/>
              <a:t>Here </a:t>
            </a:r>
            <a:r>
              <a:rPr lang="en-ZA" b="1" dirty="0"/>
              <a:t>are three key things to remember: </a:t>
            </a:r>
            <a:endParaRPr lang="en-ZA" b="1" dirty="0" smtClean="0"/>
          </a:p>
          <a:p>
            <a:pPr marL="0" indent="0">
              <a:buNone/>
            </a:pPr>
            <a:endParaRPr lang="en-ZA" b="1" dirty="0"/>
          </a:p>
          <a:p>
            <a:pPr marL="0" indent="0">
              <a:buNone/>
            </a:pPr>
            <a:r>
              <a:rPr lang="en-ZA" dirty="0"/>
              <a:t>•	The need for employee motivation</a:t>
            </a:r>
          </a:p>
          <a:p>
            <a:pPr marL="0" indent="0">
              <a:buNone/>
            </a:pPr>
            <a:r>
              <a:rPr lang="en-ZA" dirty="0"/>
              <a:t>•	The proactive involvement of managers</a:t>
            </a:r>
          </a:p>
          <a:p>
            <a:pPr marL="0" indent="0">
              <a:buNone/>
            </a:pPr>
            <a:r>
              <a:rPr lang="en-ZA" dirty="0"/>
              <a:t>•	The use of technologies and systems that greatly help employees in </a:t>
            </a:r>
            <a:r>
              <a:rPr lang="en-ZA" dirty="0" smtClean="0"/>
              <a:t>	doing </a:t>
            </a:r>
            <a:r>
              <a:rPr lang="en-ZA" dirty="0"/>
              <a:t>their work more efficiently</a:t>
            </a:r>
          </a:p>
          <a:p>
            <a:pPr marL="0" indent="0">
              <a:buNone/>
            </a:pPr>
            <a:endParaRPr lang="en-ZA" dirty="0"/>
          </a:p>
          <a:p>
            <a:pPr marL="0" indent="0">
              <a:buNone/>
            </a:pPr>
            <a:r>
              <a:rPr lang="en-ZA" dirty="0"/>
              <a:t>If you thoughtfully execute plans with those concepts in mind, you are on the right track</a:t>
            </a:r>
          </a:p>
          <a:p>
            <a:pPr marL="0" indent="0">
              <a:buNone/>
            </a:pPr>
            <a:endParaRPr lang="en-ZA" dirty="0"/>
          </a:p>
          <a:p>
            <a:pPr marL="0" indent="0">
              <a:buNone/>
            </a:pPr>
            <a:r>
              <a:rPr lang="en-ZA" dirty="0"/>
              <a:t> 	</a:t>
            </a:r>
            <a:r>
              <a:rPr lang="en-ZA" dirty="0" smtClean="0"/>
              <a:t>			Do </a:t>
            </a:r>
            <a:r>
              <a:rPr lang="en-ZA" dirty="0"/>
              <a:t>Formative Activity 3 in your PoE</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pic>
        <p:nvPicPr>
          <p:cNvPr id="8" name="Picture 7"/>
          <p:cNvPicPr>
            <a:picLocks noChangeAspect="1"/>
          </p:cNvPicPr>
          <p:nvPr/>
        </p:nvPicPr>
        <p:blipFill>
          <a:blip r:embed="rId2"/>
          <a:stretch>
            <a:fillRect/>
          </a:stretch>
        </p:blipFill>
        <p:spPr>
          <a:xfrm>
            <a:off x="467544" y="5187189"/>
            <a:ext cx="2643956" cy="903132"/>
          </a:xfrm>
          <a:prstGeom prst="rect">
            <a:avLst/>
          </a:prstGeom>
        </p:spPr>
      </p:pic>
    </p:spTree>
    <p:extLst>
      <p:ext uri="{BB962C8B-B14F-4D97-AF65-F5344CB8AC3E}">
        <p14:creationId xmlns:p14="http://schemas.microsoft.com/office/powerpoint/2010/main" val="6477736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a:t>
            </a:r>
            <a:r>
              <a:rPr lang="en-GB" dirty="0" smtClean="0"/>
              <a:t>4</a:t>
            </a:r>
            <a:endParaRPr lang="en-ZA" dirty="0"/>
          </a:p>
        </p:txBody>
      </p:sp>
      <p:sp>
        <p:nvSpPr>
          <p:cNvPr id="3" name="Text Placeholder 2"/>
          <p:cNvSpPr>
            <a:spLocks noGrp="1"/>
          </p:cNvSpPr>
          <p:nvPr>
            <p:ph type="body" idx="1"/>
          </p:nvPr>
        </p:nvSpPr>
        <p:spPr/>
        <p:txBody>
          <a:bodyPr>
            <a:normAutofit/>
          </a:bodyPr>
          <a:lstStyle/>
          <a:p>
            <a:r>
              <a:rPr lang="en-GB" dirty="0" smtClean="0"/>
              <a:t>REVIEW THE IMPLEMENTATION OF THE INTERVENTIONS AND SET NEW TARGETS</a:t>
            </a:r>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108</a:t>
            </a:fld>
            <a:endParaRPr lang="en-ZA" dirty="0"/>
          </a:p>
        </p:txBody>
      </p:sp>
    </p:spTree>
    <p:extLst>
      <p:ext uri="{BB962C8B-B14F-4D97-AF65-F5344CB8AC3E}">
        <p14:creationId xmlns:p14="http://schemas.microsoft.com/office/powerpoint/2010/main" val="23731873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GB" b="1" dirty="0" smtClean="0"/>
              <a:t>The </a:t>
            </a:r>
            <a:r>
              <a:rPr lang="en-GB" b="1" dirty="0"/>
              <a:t>following are eight top methods to accurately measure employee productivity:</a:t>
            </a:r>
            <a:endParaRPr lang="en-ZA" b="1" dirty="0"/>
          </a:p>
          <a:p>
            <a:pPr marL="0" indent="0">
              <a:buNone/>
            </a:pPr>
            <a:r>
              <a:rPr lang="en-GB" dirty="0"/>
              <a:t> </a:t>
            </a:r>
            <a:endParaRPr lang="en-ZA" dirty="0"/>
          </a:p>
          <a:p>
            <a:pPr marL="0" indent="0">
              <a:buNone/>
            </a:pPr>
            <a:r>
              <a:rPr lang="en-GB" b="1" dirty="0"/>
              <a:t>Method 1: Management by Objectives</a:t>
            </a:r>
            <a:endParaRPr lang="en-ZA" dirty="0"/>
          </a:p>
          <a:p>
            <a:pPr marL="0" indent="0">
              <a:buNone/>
            </a:pPr>
            <a:r>
              <a:rPr lang="en-GB" dirty="0"/>
              <a:t> </a:t>
            </a:r>
            <a:endParaRPr lang="en-ZA" dirty="0"/>
          </a:p>
          <a:p>
            <a:r>
              <a:rPr lang="en-GB" dirty="0"/>
              <a:t>To use the management by objectives method accurately, it is important to measure productivity in ways that reveal how well an employee's output is contributing to the organisation’s goals and targets. </a:t>
            </a:r>
            <a:endParaRPr lang="en-GB" dirty="0" smtClean="0"/>
          </a:p>
          <a:p>
            <a:r>
              <a:rPr lang="en-GB" dirty="0" smtClean="0"/>
              <a:t>For </a:t>
            </a:r>
            <a:r>
              <a:rPr lang="en-GB" dirty="0"/>
              <a:t>this to work correctly, employees must first be given clear, individual productivity goals to work toward, as well as all the tools and information they need to meet those goals.</a:t>
            </a:r>
            <a:endParaRPr lang="en-ZA" dirty="0"/>
          </a:p>
          <a:p>
            <a:pPr marL="0" indent="0">
              <a:buNone/>
            </a:pPr>
            <a:endParaRPr lang="en-ZA" dirty="0"/>
          </a:p>
        </p:txBody>
      </p:sp>
    </p:spTree>
    <p:extLst>
      <p:ext uri="{BB962C8B-B14F-4D97-AF65-F5344CB8AC3E}">
        <p14:creationId xmlns:p14="http://schemas.microsoft.com/office/powerpoint/2010/main" val="16813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p:cNvSpPr>
            <a:spLocks noGrp="1"/>
          </p:cNvSpPr>
          <p:nvPr>
            <p:ph sz="quarter" idx="1"/>
          </p:nvPr>
        </p:nvSpPr>
        <p:spPr/>
        <p:txBody>
          <a:bodyPr>
            <a:normAutofit lnSpcReduction="10000"/>
          </a:bodyPr>
          <a:lstStyle/>
          <a:p>
            <a:r>
              <a:rPr lang="en-ZA" dirty="0"/>
              <a:t>If one of the goals is to increase customer retention by 25 percent over the next year, the first step is to decide what kind of training and incentives can be used use to ensure that employees are ready to work towards achieving that goal.</a:t>
            </a:r>
          </a:p>
          <a:p>
            <a:endParaRPr lang="en-ZA" dirty="0"/>
          </a:p>
          <a:p>
            <a:r>
              <a:rPr lang="en-ZA" dirty="0"/>
              <a:t>Customer retention productivity will ask of them to deliver a high quality of service. </a:t>
            </a:r>
            <a:endParaRPr lang="en-ZA" dirty="0" smtClean="0"/>
          </a:p>
          <a:p>
            <a:r>
              <a:rPr lang="en-ZA" dirty="0" smtClean="0"/>
              <a:t>To </a:t>
            </a:r>
            <a:r>
              <a:rPr lang="en-ZA" dirty="0"/>
              <a:t>ensure accuracy of measurements, employee actions as well as ongoing customer retention rates must be noted regularly. Employee evaluations that happen annually or twice a year should reveal accomplishments such as "reduced customer complaints by 20 percent" and "found solutions to customer problems on a consistent basis."</a:t>
            </a:r>
          </a:p>
          <a:p>
            <a:pPr marL="0" indent="0">
              <a:buNone/>
            </a:pPr>
            <a:endParaRPr lang="en-ZA" dirty="0"/>
          </a:p>
        </p:txBody>
      </p:sp>
    </p:spTree>
    <p:extLst>
      <p:ext uri="{BB962C8B-B14F-4D97-AF65-F5344CB8AC3E}">
        <p14:creationId xmlns:p14="http://schemas.microsoft.com/office/powerpoint/2010/main" val="8915883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p:cNvSpPr>
            <a:spLocks noGrp="1"/>
          </p:cNvSpPr>
          <p:nvPr>
            <p:ph sz="quarter" idx="1"/>
          </p:nvPr>
        </p:nvSpPr>
        <p:spPr>
          <a:xfrm>
            <a:off x="467544" y="1758900"/>
            <a:ext cx="8219256" cy="4680000"/>
          </a:xfrm>
        </p:spPr>
        <p:txBody>
          <a:bodyPr>
            <a:normAutofit/>
          </a:bodyPr>
          <a:lstStyle/>
          <a:p>
            <a:r>
              <a:rPr lang="en-GB" dirty="0"/>
              <a:t>Employees should regularly meet with their supervisors to discuss their progress and to solve problems as they occur. Measuring productivity throughout the year helps employees to stay focused on their goals. </a:t>
            </a:r>
            <a:endParaRPr lang="en-GB" dirty="0" smtClean="0"/>
          </a:p>
          <a:p>
            <a:r>
              <a:rPr lang="en-GB" dirty="0" smtClean="0"/>
              <a:t>The </a:t>
            </a:r>
            <a:r>
              <a:rPr lang="en-GB" dirty="0"/>
              <a:t>review then reveals how much progress was achieved toward individual and company goals. New goals are then decided on for the upcoming year.</a:t>
            </a:r>
            <a:endParaRPr lang="en-ZA" dirty="0"/>
          </a:p>
          <a:p>
            <a:pPr marL="0" indent="0">
              <a:buNone/>
            </a:pPr>
            <a:endParaRPr lang="en-ZA" dirty="0"/>
          </a:p>
        </p:txBody>
      </p:sp>
    </p:spTree>
    <p:extLst>
      <p:ext uri="{BB962C8B-B14F-4D97-AF65-F5344CB8AC3E}">
        <p14:creationId xmlns:p14="http://schemas.microsoft.com/office/powerpoint/2010/main" val="18013540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GB" b="1" dirty="0"/>
              <a:t>Method 2: Measuring Productivity Quantitatively</a:t>
            </a:r>
            <a:endParaRPr lang="en-ZA" dirty="0"/>
          </a:p>
          <a:p>
            <a:pPr marL="0" indent="0">
              <a:buNone/>
            </a:pPr>
            <a:r>
              <a:rPr lang="en-GB" dirty="0"/>
              <a:t> </a:t>
            </a:r>
            <a:endParaRPr lang="en-ZA" dirty="0"/>
          </a:p>
          <a:p>
            <a:r>
              <a:rPr lang="en-GB" dirty="0"/>
              <a:t>The quantitative method measures productivity by the number of parts or products an employee produces in a particular period of time, such as per hour, day or month. </a:t>
            </a:r>
            <a:endParaRPr lang="en-GB" dirty="0" smtClean="0"/>
          </a:p>
          <a:p>
            <a:r>
              <a:rPr lang="en-GB" dirty="0" smtClean="0"/>
              <a:t>This </a:t>
            </a:r>
            <a:r>
              <a:rPr lang="en-GB" dirty="0"/>
              <a:t>method works very well for small businesses, but can even work well in large groups. </a:t>
            </a:r>
            <a:endParaRPr lang="en-GB" dirty="0" smtClean="0"/>
          </a:p>
          <a:p>
            <a:r>
              <a:rPr lang="en-GB" dirty="0" smtClean="0"/>
              <a:t>This </a:t>
            </a:r>
            <a:r>
              <a:rPr lang="en-GB" dirty="0"/>
              <a:t>kind of performance measurement is simple and time-saving.</a:t>
            </a:r>
            <a:endParaRPr lang="en-ZA" dirty="0"/>
          </a:p>
          <a:p>
            <a:pPr marL="0" indent="0">
              <a:buNone/>
            </a:pPr>
            <a:endParaRPr lang="en-ZA" dirty="0"/>
          </a:p>
          <a:p>
            <a:r>
              <a:rPr lang="en-GB" dirty="0"/>
              <a:t>Productivity can easily be calculated with productivity software or on a spreadsheet, revealing the number of products an employee produces or contributes to in a given time period. </a:t>
            </a:r>
            <a:endParaRPr lang="en-GB" dirty="0" smtClean="0"/>
          </a:p>
          <a:p>
            <a:r>
              <a:rPr lang="en-GB" dirty="0" smtClean="0"/>
              <a:t>An </a:t>
            </a:r>
            <a:r>
              <a:rPr lang="en-GB" dirty="0"/>
              <a:t>average of those numbers is then calculated to reveal productivity gains or losses over time.</a:t>
            </a:r>
            <a:endParaRPr lang="en-ZA" dirty="0"/>
          </a:p>
          <a:p>
            <a:pPr marL="0" indent="0">
              <a:buNone/>
            </a:pPr>
            <a:endParaRPr lang="en-ZA" dirty="0"/>
          </a:p>
        </p:txBody>
      </p:sp>
    </p:spTree>
    <p:extLst>
      <p:ext uri="{BB962C8B-B14F-4D97-AF65-F5344CB8AC3E}">
        <p14:creationId xmlns:p14="http://schemas.microsoft.com/office/powerpoint/2010/main" val="17212563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p:cNvSpPr>
            <a:spLocks noGrp="1"/>
          </p:cNvSpPr>
          <p:nvPr>
            <p:ph sz="quarter" idx="1"/>
          </p:nvPr>
        </p:nvSpPr>
        <p:spPr/>
        <p:txBody>
          <a:bodyPr>
            <a:normAutofit fontScale="92500"/>
          </a:bodyPr>
          <a:lstStyle/>
          <a:p>
            <a:r>
              <a:rPr lang="en-GB" dirty="0"/>
              <a:t>Output can be measured either by the volume or quantity of products created, or by the financial value of the product or service.</a:t>
            </a:r>
            <a:endParaRPr lang="en-ZA" dirty="0"/>
          </a:p>
          <a:p>
            <a:r>
              <a:rPr lang="en-GB" dirty="0"/>
              <a:t>The first step is to create a baseline-the average number of individual worker hours, days or weeks needed to create that part or product under usual working conditions, when the employee is working at optimal levels. </a:t>
            </a:r>
            <a:endParaRPr lang="en-GB" dirty="0" smtClean="0"/>
          </a:p>
          <a:p>
            <a:r>
              <a:rPr lang="en-GB" dirty="0" smtClean="0"/>
              <a:t>Each </a:t>
            </a:r>
            <a:r>
              <a:rPr lang="en-GB" dirty="0"/>
              <a:t>employee in the production line is then measured against that ideal (but realistic) level of productivity</a:t>
            </a:r>
            <a:r>
              <a:rPr lang="en-GB" dirty="0" smtClean="0"/>
              <a:t>.</a:t>
            </a:r>
            <a:endParaRPr lang="en-ZA" dirty="0"/>
          </a:p>
          <a:p>
            <a:r>
              <a:rPr lang="en-GB" dirty="0"/>
              <a:t>This type of measurement must also factor in the amount of time that employees spend on activities such as job training, time spent waiting for materials to arrive or broken equipment to be fixed, and other factors not under their control.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549998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p:cNvSpPr>
            <a:spLocks noGrp="1"/>
          </p:cNvSpPr>
          <p:nvPr>
            <p:ph sz="quarter" idx="1"/>
          </p:nvPr>
        </p:nvSpPr>
        <p:spPr>
          <a:xfrm>
            <a:off x="467544" y="1413296"/>
            <a:ext cx="4206056" cy="4680000"/>
          </a:xfrm>
        </p:spPr>
        <p:txBody>
          <a:bodyPr>
            <a:normAutofit lnSpcReduction="10000"/>
          </a:bodyPr>
          <a:lstStyle/>
          <a:p>
            <a:pPr marL="0" indent="0">
              <a:buNone/>
            </a:pPr>
            <a:r>
              <a:rPr lang="en-GB" b="1" dirty="0"/>
              <a:t>Method 3: 360-Degree Feedback</a:t>
            </a:r>
            <a:endParaRPr lang="en-ZA" dirty="0"/>
          </a:p>
          <a:p>
            <a:pPr marL="0" indent="0">
              <a:buNone/>
            </a:pPr>
            <a:r>
              <a:rPr lang="en-GB" dirty="0"/>
              <a:t> </a:t>
            </a:r>
            <a:endParaRPr lang="en-ZA" dirty="0"/>
          </a:p>
          <a:p>
            <a:r>
              <a:rPr lang="en-GB" dirty="0"/>
              <a:t>The 360-degree feedback method uses the feedback and comments of co-workers to measure productivity. </a:t>
            </a:r>
            <a:endParaRPr lang="en-GB" dirty="0" smtClean="0"/>
          </a:p>
          <a:p>
            <a:r>
              <a:rPr lang="en-GB" dirty="0" smtClean="0"/>
              <a:t>This </a:t>
            </a:r>
            <a:r>
              <a:rPr lang="en-GB" dirty="0"/>
              <a:t>method can only be used if there is good and regular communication between employees in an organisation.</a:t>
            </a:r>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4788848" y="1690048"/>
            <a:ext cx="3199452" cy="3199452"/>
          </a:xfrm>
          <a:prstGeom prst="rect">
            <a:avLst/>
          </a:prstGeom>
        </p:spPr>
      </p:pic>
    </p:spTree>
    <p:extLst>
      <p:ext uri="{BB962C8B-B14F-4D97-AF65-F5344CB8AC3E}">
        <p14:creationId xmlns:p14="http://schemas.microsoft.com/office/powerpoint/2010/main" val="7941186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p:cNvSpPr>
            <a:spLocks noGrp="1"/>
          </p:cNvSpPr>
          <p:nvPr>
            <p:ph sz="quarter" idx="1"/>
          </p:nvPr>
        </p:nvSpPr>
        <p:spPr>
          <a:xfrm>
            <a:off x="467544" y="1413296"/>
            <a:ext cx="8219256" cy="4680000"/>
          </a:xfrm>
        </p:spPr>
        <p:txBody>
          <a:bodyPr>
            <a:normAutofit lnSpcReduction="10000"/>
          </a:bodyPr>
          <a:lstStyle/>
          <a:p>
            <a:r>
              <a:rPr lang="en-GB" dirty="0"/>
              <a:t>For this measurement, the employee's productivity is evaluated by everyone he/she works or interact with daily, including those on, above and below his/her job level. </a:t>
            </a:r>
            <a:endParaRPr lang="en-GB" dirty="0" smtClean="0"/>
          </a:p>
          <a:p>
            <a:r>
              <a:rPr lang="en-GB" dirty="0" smtClean="0"/>
              <a:t>All </a:t>
            </a:r>
            <a:r>
              <a:rPr lang="en-GB" dirty="0"/>
              <a:t>evaluators must know and understand the overall role and function, daily work duties, professional credentials and communication skills of the employee that they are evaluating. </a:t>
            </a:r>
            <a:endParaRPr lang="en-GB" dirty="0" smtClean="0"/>
          </a:p>
          <a:p>
            <a:r>
              <a:rPr lang="en-GB" dirty="0" smtClean="0"/>
              <a:t>This </a:t>
            </a:r>
            <a:r>
              <a:rPr lang="en-GB" dirty="0"/>
              <a:t>feedback is done on an employee's levels of productivity in terms of how well he/she has fulfilled duties and contributed to overall company productivity. </a:t>
            </a:r>
            <a:endParaRPr lang="en-GB" dirty="0" smtClean="0"/>
          </a:p>
          <a:p>
            <a:r>
              <a:rPr lang="en-GB" dirty="0" smtClean="0"/>
              <a:t>In </a:t>
            </a:r>
            <a:r>
              <a:rPr lang="en-GB" dirty="0"/>
              <a:t>a team appraisal, only members of that employee's team evaluate him/her, in terms of their contributions to team productivity.</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5131821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p:cNvSpPr>
            <a:spLocks noGrp="1"/>
          </p:cNvSpPr>
          <p:nvPr>
            <p:ph sz="quarter" idx="1"/>
          </p:nvPr>
        </p:nvSpPr>
        <p:spPr>
          <a:xfrm>
            <a:off x="467544" y="1413296"/>
            <a:ext cx="8219256" cy="4680000"/>
          </a:xfrm>
        </p:spPr>
        <p:txBody>
          <a:bodyPr>
            <a:normAutofit fontScale="92500"/>
          </a:bodyPr>
          <a:lstStyle/>
          <a:p>
            <a:r>
              <a:rPr lang="en-GB" dirty="0"/>
              <a:t>This method works best in smaller departments or organisations where everyone knows and interacts with everyone else. </a:t>
            </a:r>
            <a:endParaRPr lang="en-GB" dirty="0" smtClean="0"/>
          </a:p>
          <a:p>
            <a:r>
              <a:rPr lang="en-GB" dirty="0" smtClean="0"/>
              <a:t>To </a:t>
            </a:r>
            <a:r>
              <a:rPr lang="en-GB" dirty="0"/>
              <a:t>achieve best possible accuracy, employees must first receive training on how to offer input that is well-balanced and </a:t>
            </a:r>
            <a:r>
              <a:rPr lang="en-GB" dirty="0" smtClean="0"/>
              <a:t>impartial.</a:t>
            </a:r>
          </a:p>
          <a:p>
            <a:r>
              <a:rPr lang="en-GB" dirty="0" smtClean="0"/>
              <a:t>They </a:t>
            </a:r>
            <a:r>
              <a:rPr lang="en-GB" dirty="0"/>
              <a:t>must be trained to offer feedback that is based purely on their co-worker's professional abilities, not on their personal feelings or beliefs about that employee.</a:t>
            </a:r>
            <a:endParaRPr lang="en-ZA" dirty="0"/>
          </a:p>
          <a:p>
            <a:pPr marL="0" indent="0">
              <a:buNone/>
            </a:pPr>
            <a:r>
              <a:rPr lang="en-GB" dirty="0"/>
              <a:t> </a:t>
            </a:r>
            <a:endParaRPr lang="en-ZA" dirty="0"/>
          </a:p>
          <a:p>
            <a:r>
              <a:rPr lang="en-GB" dirty="0"/>
              <a:t>The accuracy of this method is based on the fact that it involves a good number of people, all of them trained in objective feedback, and all weighing in on how well the employee's productivity meets their team and company goals.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54619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r>
              <a:rPr lang="en-GB" b="1" dirty="0"/>
              <a:t>Method 4: Measuring Sales Productivity</a:t>
            </a:r>
            <a:endParaRPr lang="en-ZA" dirty="0"/>
          </a:p>
          <a:p>
            <a:pPr marL="0" indent="0">
              <a:buNone/>
            </a:pPr>
            <a:r>
              <a:rPr lang="en-GB" dirty="0"/>
              <a:t> </a:t>
            </a:r>
            <a:endParaRPr lang="en-ZA" dirty="0"/>
          </a:p>
          <a:p>
            <a:r>
              <a:rPr lang="en-GB" dirty="0"/>
              <a:t>It is very difficult to measure a sales representative's productivity with complete accuracy. </a:t>
            </a:r>
            <a:endParaRPr lang="en-GB" dirty="0" smtClean="0"/>
          </a:p>
          <a:p>
            <a:r>
              <a:rPr lang="en-GB" dirty="0" smtClean="0"/>
              <a:t>There </a:t>
            </a:r>
            <a:r>
              <a:rPr lang="en-GB" dirty="0"/>
              <a:t>are many factors that affect a salesperson's output. </a:t>
            </a:r>
            <a:endParaRPr lang="en-GB" dirty="0" smtClean="0"/>
          </a:p>
          <a:p>
            <a:r>
              <a:rPr lang="en-GB" dirty="0" smtClean="0"/>
              <a:t>The </a:t>
            </a:r>
            <a:r>
              <a:rPr lang="en-GB" dirty="0"/>
              <a:t>best place to begin is to record the different aspects of their productivity within a given time period. </a:t>
            </a:r>
            <a:endParaRPr lang="en-ZA" dirty="0"/>
          </a:p>
          <a:p>
            <a:pPr marL="0" indent="0">
              <a:buNone/>
            </a:pPr>
            <a:endParaRPr lang="en-ZA" dirty="0"/>
          </a:p>
        </p:txBody>
      </p:sp>
    </p:spTree>
    <p:extLst>
      <p:ext uri="{BB962C8B-B14F-4D97-AF65-F5344CB8AC3E}">
        <p14:creationId xmlns:p14="http://schemas.microsoft.com/office/powerpoint/2010/main" val="11377942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r>
              <a:rPr lang="en-GB" b="1" dirty="0"/>
              <a:t>Those numbers can include</a:t>
            </a:r>
            <a:r>
              <a:rPr lang="en-GB" b="1" dirty="0" smtClean="0"/>
              <a:t>:</a:t>
            </a:r>
          </a:p>
          <a:p>
            <a:pPr marL="0" indent="0">
              <a:buNone/>
            </a:pPr>
            <a:endParaRPr lang="en-ZA" b="1" dirty="0"/>
          </a:p>
          <a:p>
            <a:pPr lvl="0" fontAlgn="base"/>
            <a:r>
              <a:rPr lang="en-GB" dirty="0">
                <a:effectLst>
                  <a:outerShdw sx="0" sy="0">
                    <a:srgbClr val="000000"/>
                  </a:outerShdw>
                </a:effectLst>
              </a:rPr>
              <a:t>The total number of sales completed in that time period</a:t>
            </a:r>
            <a:endParaRPr lang="en-ZA" dirty="0">
              <a:effectLst>
                <a:outerShdw sx="0" sy="0">
                  <a:srgbClr val="000000"/>
                </a:outerShdw>
              </a:effectLst>
            </a:endParaRPr>
          </a:p>
          <a:p>
            <a:pPr lvl="0" fontAlgn="base"/>
            <a:r>
              <a:rPr lang="en-GB" dirty="0">
                <a:effectLst>
                  <a:outerShdw sx="0" sy="0">
                    <a:srgbClr val="000000"/>
                  </a:outerShdw>
                </a:effectLst>
              </a:rPr>
              <a:t>The total amount of sales made in </a:t>
            </a:r>
            <a:r>
              <a:rPr lang="en-GB" dirty="0">
                <a:effectLst>
                  <a:outerShdw sx="0" sy="0">
                    <a:srgbClr val="000000"/>
                  </a:outerShdw>
                </a:effectLst>
              </a:rPr>
              <a:t>R</a:t>
            </a:r>
            <a:r>
              <a:rPr lang="en-GB" dirty="0" smtClean="0">
                <a:effectLst>
                  <a:outerShdw sx="0" sy="0">
                    <a:srgbClr val="000000"/>
                  </a:outerShdw>
                </a:effectLst>
              </a:rPr>
              <a:t>ands</a:t>
            </a:r>
            <a:endParaRPr lang="en-ZA" dirty="0">
              <a:effectLst>
                <a:outerShdw sx="0" sy="0">
                  <a:srgbClr val="000000"/>
                </a:outerShdw>
              </a:effectLst>
            </a:endParaRPr>
          </a:p>
          <a:p>
            <a:pPr lvl="0" fontAlgn="base"/>
            <a:r>
              <a:rPr lang="en-GB" dirty="0">
                <a:effectLst>
                  <a:outerShdw sx="0" sy="0">
                    <a:srgbClr val="000000"/>
                  </a:outerShdw>
                </a:effectLst>
              </a:rPr>
              <a:t>The number of calls made to existing customers</a:t>
            </a:r>
            <a:endParaRPr lang="en-ZA" dirty="0">
              <a:effectLst>
                <a:outerShdw sx="0" sy="0">
                  <a:srgbClr val="000000"/>
                </a:outerShdw>
              </a:effectLst>
            </a:endParaRPr>
          </a:p>
          <a:p>
            <a:pPr lvl="0" fontAlgn="base"/>
            <a:r>
              <a:rPr lang="en-GB" dirty="0">
                <a:effectLst>
                  <a:outerShdw sx="0" sy="0">
                    <a:srgbClr val="000000"/>
                  </a:outerShdw>
                </a:effectLst>
              </a:rPr>
              <a:t>The number of sales made to existing customers</a:t>
            </a:r>
            <a:endParaRPr lang="en-ZA" dirty="0">
              <a:effectLst>
                <a:outerShdw sx="0" sy="0">
                  <a:srgbClr val="000000"/>
                </a:outerShdw>
              </a:effectLst>
            </a:endParaRPr>
          </a:p>
          <a:p>
            <a:pPr lvl="0" fontAlgn="base"/>
            <a:r>
              <a:rPr lang="en-GB" dirty="0">
                <a:effectLst>
                  <a:outerShdw sx="0" sy="0">
                    <a:srgbClr val="000000"/>
                  </a:outerShdw>
                </a:effectLst>
              </a:rPr>
              <a:t>The number of new customers gained</a:t>
            </a:r>
            <a:endParaRPr lang="en-ZA" dirty="0">
              <a:effectLst>
                <a:outerShdw sx="0" sy="0">
                  <a:srgbClr val="000000"/>
                </a:outerShdw>
              </a:effectLst>
            </a:endParaRPr>
          </a:p>
          <a:p>
            <a:pPr lvl="0" fontAlgn="base"/>
            <a:r>
              <a:rPr lang="en-GB" dirty="0">
                <a:effectLst>
                  <a:outerShdw sx="0" sy="0">
                    <a:srgbClr val="000000"/>
                  </a:outerShdw>
                </a:effectLst>
              </a:rPr>
              <a:t>The number of calls made to potential new customers</a:t>
            </a:r>
            <a:endParaRPr lang="en-ZA" dirty="0">
              <a:effectLst>
                <a:outerShdw sx="0" sy="0">
                  <a:srgbClr val="000000"/>
                </a:outerShdw>
              </a:effectLst>
            </a:endParaRPr>
          </a:p>
          <a:p>
            <a:pPr lvl="0" fontAlgn="base"/>
            <a:r>
              <a:rPr lang="en-GB" dirty="0">
                <a:effectLst>
                  <a:outerShdw sx="0" sy="0">
                    <a:srgbClr val="000000"/>
                  </a:outerShdw>
                </a:effectLst>
              </a:rPr>
              <a:t>Expenses per sale/new customer acquisition</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5899152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p:cNvSpPr>
            <a:spLocks noGrp="1"/>
          </p:cNvSpPr>
          <p:nvPr>
            <p:ph sz="quarter" idx="1"/>
          </p:nvPr>
        </p:nvSpPr>
        <p:spPr>
          <a:xfrm>
            <a:off x="467544" y="1413296"/>
            <a:ext cx="8219256" cy="4680000"/>
          </a:xfrm>
        </p:spPr>
        <p:txBody>
          <a:bodyPr>
            <a:normAutofit fontScale="92500" lnSpcReduction="20000"/>
          </a:bodyPr>
          <a:lstStyle/>
          <a:p>
            <a:r>
              <a:rPr lang="en-GB" dirty="0"/>
              <a:t>These numbers should be recorded on a regular basis by each member of the sales team, either on a spreadsheet or by using software tools.</a:t>
            </a:r>
            <a:endParaRPr lang="en-ZA" dirty="0"/>
          </a:p>
          <a:p>
            <a:pPr marL="0" indent="0">
              <a:buNone/>
            </a:pPr>
            <a:endParaRPr lang="en-ZA" dirty="0"/>
          </a:p>
          <a:p>
            <a:r>
              <a:rPr lang="en-GB" dirty="0"/>
              <a:t>Before evaluating those numbers, first establish a baseline for sales productivity levels that suits the specific business size, market and product type. A realistic baseline can be created by researching the sales levels of successful businesses of the same size selling the same or similar products.</a:t>
            </a:r>
            <a:endParaRPr lang="en-ZA" dirty="0"/>
          </a:p>
          <a:p>
            <a:pPr marL="0" indent="0">
              <a:buNone/>
            </a:pPr>
            <a:r>
              <a:rPr lang="en-GB" dirty="0"/>
              <a:t> </a:t>
            </a:r>
            <a:endParaRPr lang="en-ZA" dirty="0"/>
          </a:p>
          <a:p>
            <a:r>
              <a:rPr lang="en-GB" dirty="0"/>
              <a:t>Keep in mind that many factors will come into play. If a sales rep's expenses per sale amount to R30,000 when each sale only brings in R50,000, it is not providing a good return on investment.</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2112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GB" dirty="0"/>
              <a:t>Also factor in important elements such as current growth trends and shifts in the market. Note how much time the sales team is spending in non-sales activities, such as travel and internal meetings. </a:t>
            </a:r>
            <a:endParaRPr lang="en-GB" dirty="0" smtClean="0"/>
          </a:p>
          <a:p>
            <a:r>
              <a:rPr lang="en-GB" dirty="0" smtClean="0"/>
              <a:t>They </a:t>
            </a:r>
            <a:r>
              <a:rPr lang="en-GB" dirty="0"/>
              <a:t>might also be busy re-negotiating terms with existing customers some weeks, which then leaves less time for acquiring new customers. </a:t>
            </a:r>
            <a:endParaRPr lang="en-ZA" dirty="0"/>
          </a:p>
          <a:p>
            <a:pPr marL="0" indent="0">
              <a:buNone/>
            </a:pP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21857890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p:cNvSpPr>
            <a:spLocks noGrp="1"/>
          </p:cNvSpPr>
          <p:nvPr>
            <p:ph sz="quarter" idx="1"/>
          </p:nvPr>
        </p:nvSpPr>
        <p:spPr>
          <a:xfrm>
            <a:off x="467544" y="1413296"/>
            <a:ext cx="8219256" cy="4680000"/>
          </a:xfrm>
        </p:spPr>
        <p:txBody>
          <a:bodyPr>
            <a:normAutofit fontScale="85000" lnSpcReduction="20000"/>
          </a:bodyPr>
          <a:lstStyle/>
          <a:p>
            <a:pPr marL="0" indent="0">
              <a:buNone/>
            </a:pPr>
            <a:r>
              <a:rPr lang="en-GB" b="1" dirty="0"/>
              <a:t>Method 5: Measuring Service Productivity</a:t>
            </a:r>
            <a:endParaRPr lang="en-ZA" dirty="0"/>
          </a:p>
          <a:p>
            <a:pPr marL="0" indent="0">
              <a:buNone/>
            </a:pPr>
            <a:endParaRPr lang="en-ZA" dirty="0"/>
          </a:p>
          <a:p>
            <a:r>
              <a:rPr lang="en-GB" dirty="0"/>
              <a:t>It may be more challenging to measure service productivity than measuring product output, but accurate measurements can still be created.</a:t>
            </a:r>
            <a:endParaRPr lang="en-ZA" dirty="0"/>
          </a:p>
          <a:p>
            <a:pPr marL="0" indent="0">
              <a:buNone/>
            </a:pPr>
            <a:endParaRPr lang="en-ZA" dirty="0"/>
          </a:p>
          <a:p>
            <a:r>
              <a:rPr lang="en-GB" dirty="0"/>
              <a:t>Some service organisations measure productivity by counting the number of tasks performed or the number of customers served in a day or an </a:t>
            </a:r>
            <a:r>
              <a:rPr lang="en-GB" dirty="0" smtClean="0"/>
              <a:t>hour.</a:t>
            </a:r>
          </a:p>
          <a:p>
            <a:pPr marL="0" indent="0">
              <a:buNone/>
            </a:pPr>
            <a:endParaRPr lang="en-GB" dirty="0" smtClean="0"/>
          </a:p>
          <a:p>
            <a:r>
              <a:rPr lang="en-GB" dirty="0" smtClean="0"/>
              <a:t>Others </a:t>
            </a:r>
            <a:r>
              <a:rPr lang="en-GB" dirty="0"/>
              <a:t>measure productivity by the speed of product or service delivery, customer feedback, or by individual and department </a:t>
            </a:r>
            <a:r>
              <a:rPr lang="en-GB" dirty="0" smtClean="0"/>
              <a:t>self-evaluations.</a:t>
            </a:r>
          </a:p>
          <a:p>
            <a:endParaRPr lang="en-GB" dirty="0"/>
          </a:p>
          <a:p>
            <a:r>
              <a:rPr lang="en-GB" dirty="0" smtClean="0"/>
              <a:t>Another </a:t>
            </a:r>
            <a:r>
              <a:rPr lang="en-GB" dirty="0"/>
              <a:t>way is to record the amount of time a service employee spends on each task. This can be recorded either by using the right software or by having individual employees fill out timesheets that specify work duties</a:t>
            </a:r>
            <a:r>
              <a:rPr lang="en-GB" dirty="0" smtClean="0"/>
              <a:t>.</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8724642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p:cNvSpPr>
            <a:spLocks noGrp="1"/>
          </p:cNvSpPr>
          <p:nvPr>
            <p:ph sz="quarter" idx="1"/>
          </p:nvPr>
        </p:nvSpPr>
        <p:spPr>
          <a:xfrm>
            <a:off x="467544" y="1413296"/>
            <a:ext cx="8219256" cy="4680000"/>
          </a:xfrm>
        </p:spPr>
        <p:txBody>
          <a:bodyPr>
            <a:normAutofit fontScale="85000" lnSpcReduction="20000"/>
          </a:bodyPr>
          <a:lstStyle/>
          <a:p>
            <a:r>
              <a:rPr lang="en-GB" dirty="0"/>
              <a:t>Call </a:t>
            </a:r>
            <a:r>
              <a:rPr lang="en-GB" dirty="0"/>
              <a:t>centers</a:t>
            </a:r>
            <a:r>
              <a:rPr lang="en-GB" dirty="0"/>
              <a:t> often use end-of-call customer surveys to record how well employees have answered customer questions and solved problems.</a:t>
            </a:r>
            <a:endParaRPr lang="en-ZA" dirty="0"/>
          </a:p>
          <a:p>
            <a:pPr marL="0" indent="0">
              <a:buNone/>
            </a:pPr>
            <a:endParaRPr lang="en-ZA" dirty="0"/>
          </a:p>
          <a:p>
            <a:pPr marL="0" indent="0">
              <a:buNone/>
            </a:pPr>
            <a:r>
              <a:rPr lang="en-GB" b="1" dirty="0"/>
              <a:t>Customer service productivity can be measured in many ways, including</a:t>
            </a:r>
            <a:r>
              <a:rPr lang="en-GB" b="1" dirty="0" smtClean="0"/>
              <a:t>:</a:t>
            </a:r>
          </a:p>
          <a:p>
            <a:pPr marL="0" indent="0">
              <a:buNone/>
            </a:pPr>
            <a:endParaRPr lang="en-ZA" b="1" dirty="0"/>
          </a:p>
          <a:p>
            <a:pPr lvl="0" fontAlgn="base"/>
            <a:r>
              <a:rPr lang="en-GB" dirty="0">
                <a:effectLst>
                  <a:outerShdw sx="0" sy="0">
                    <a:srgbClr val="000000"/>
                  </a:outerShdw>
                </a:effectLst>
              </a:rPr>
              <a:t>How long it takes for a customer to be served (such as call waiting times or in-person waiting times)</a:t>
            </a:r>
            <a:endParaRPr lang="en-ZA" dirty="0">
              <a:effectLst>
                <a:outerShdw sx="0" sy="0">
                  <a:srgbClr val="000000"/>
                </a:outerShdw>
              </a:effectLst>
            </a:endParaRPr>
          </a:p>
          <a:p>
            <a:pPr lvl="0" fontAlgn="base"/>
            <a:r>
              <a:rPr lang="en-GB" dirty="0">
                <a:effectLst>
                  <a:outerShdw sx="0" sy="0">
                    <a:srgbClr val="000000"/>
                  </a:outerShdw>
                </a:effectLst>
              </a:rPr>
              <a:t>How long it takes for a customer's order to be completed</a:t>
            </a:r>
            <a:endParaRPr lang="en-ZA" dirty="0">
              <a:effectLst>
                <a:outerShdw sx="0" sy="0">
                  <a:srgbClr val="000000"/>
                </a:outerShdw>
              </a:effectLst>
            </a:endParaRPr>
          </a:p>
          <a:p>
            <a:pPr lvl="0" fontAlgn="base"/>
            <a:r>
              <a:rPr lang="en-GB" dirty="0">
                <a:effectLst>
                  <a:outerShdw sx="0" sy="0">
                    <a:srgbClr val="000000"/>
                  </a:outerShdw>
                </a:effectLst>
              </a:rPr>
              <a:t>Customer retention rates-the percentage of customers who return at least once</a:t>
            </a:r>
            <a:endParaRPr lang="en-ZA" dirty="0">
              <a:effectLst>
                <a:outerShdw sx="0" sy="0">
                  <a:srgbClr val="000000"/>
                </a:outerShdw>
              </a:effectLst>
            </a:endParaRPr>
          </a:p>
          <a:p>
            <a:pPr lvl="0" fontAlgn="base"/>
            <a:r>
              <a:rPr lang="en-GB" dirty="0">
                <a:effectLst>
                  <a:outerShdw sx="0" sy="0">
                    <a:srgbClr val="000000"/>
                  </a:outerShdw>
                </a:effectLst>
              </a:rPr>
              <a:t>How long those customers are retained</a:t>
            </a:r>
            <a:endParaRPr lang="en-ZA" dirty="0">
              <a:effectLst>
                <a:outerShdw sx="0" sy="0">
                  <a:srgbClr val="000000"/>
                </a:outerShdw>
              </a:effectLst>
            </a:endParaRPr>
          </a:p>
          <a:p>
            <a:pPr lvl="0" fontAlgn="base"/>
            <a:r>
              <a:rPr lang="en-GB" dirty="0">
                <a:effectLst>
                  <a:outerShdw sx="0" sy="0">
                    <a:srgbClr val="000000"/>
                  </a:outerShdw>
                </a:effectLst>
              </a:rPr>
              <a:t>How often products are returned</a:t>
            </a:r>
            <a:endParaRPr lang="en-ZA" dirty="0">
              <a:effectLst>
                <a:outerShdw sx="0" sy="0">
                  <a:srgbClr val="000000"/>
                </a:outerShdw>
              </a:effectLst>
            </a:endParaRPr>
          </a:p>
          <a:p>
            <a:pPr lvl="0" fontAlgn="base"/>
            <a:r>
              <a:rPr lang="en-GB" dirty="0">
                <a:effectLst>
                  <a:outerShdw sx="0" sy="0">
                    <a:srgbClr val="000000"/>
                  </a:outerShdw>
                </a:effectLst>
              </a:rPr>
              <a:t>How many customer complaints are received in a given time period</a:t>
            </a:r>
            <a:endParaRPr lang="en-ZA" dirty="0">
              <a:effectLst>
                <a:outerShdw sx="0" sy="0">
                  <a:srgbClr val="000000"/>
                </a:outerShdw>
              </a:effectLst>
            </a:endParaRPr>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21329753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GB" dirty="0"/>
              <a:t>Whatever set of criteria is used, it is first necessary to create a baseline of the organisation’s best service level under current conditions-and measure employee productivity against </a:t>
            </a:r>
            <a:r>
              <a:rPr lang="en-GB" dirty="0" smtClean="0"/>
              <a:t>that.</a:t>
            </a:r>
          </a:p>
          <a:p>
            <a:r>
              <a:rPr lang="en-GB" dirty="0" smtClean="0"/>
              <a:t>Factor </a:t>
            </a:r>
            <a:r>
              <a:rPr lang="en-GB" dirty="0"/>
              <a:t>in the problems that keep employees from delivering optimal service, and keep in mind that some aspects of service can be performed faster than others. </a:t>
            </a:r>
            <a:endParaRPr lang="en-GB" dirty="0" smtClean="0"/>
          </a:p>
          <a:p>
            <a:r>
              <a:rPr lang="en-GB" dirty="0" smtClean="0"/>
              <a:t>Decide </a:t>
            </a:r>
            <a:r>
              <a:rPr lang="en-GB" dirty="0"/>
              <a:t>what factors of optimal service apply to the specific organisation, such as quality, speed, politeness, cost-effectiveness, or a combination of those.</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3793346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GB" dirty="0"/>
              <a:t>Note the situations that can slow service productivity, such as staff shortages and equipment breakdowns. </a:t>
            </a:r>
            <a:endParaRPr lang="en-GB" dirty="0" smtClean="0"/>
          </a:p>
          <a:p>
            <a:r>
              <a:rPr lang="en-GB" dirty="0" smtClean="0"/>
              <a:t>The </a:t>
            </a:r>
            <a:r>
              <a:rPr lang="en-GB" dirty="0"/>
              <a:t>employees may be also slowed down by having to fill out orders by hand, if they don't have a touch screen cash register to work with.</a:t>
            </a:r>
            <a:endParaRPr lang="en-ZA" dirty="0"/>
          </a:p>
          <a:p>
            <a:pPr marL="0" indent="0">
              <a:buNone/>
            </a:pPr>
            <a:endParaRPr lang="en-ZA" dirty="0"/>
          </a:p>
          <a:p>
            <a:r>
              <a:rPr lang="en-GB" dirty="0"/>
              <a:t>Create a new baseline every six to 12 months that accurately takes into account the current market and operating conditions, and re-evaluate employees based on those new standards. </a:t>
            </a:r>
            <a:endParaRPr lang="en-ZA" dirty="0"/>
          </a:p>
          <a:p>
            <a:pPr marL="0" indent="0">
              <a:buNone/>
            </a:pPr>
            <a:r>
              <a:rPr lang="en-GB" dirty="0"/>
              <a:t> </a:t>
            </a:r>
            <a:endParaRPr lang="en-ZA" dirty="0"/>
          </a:p>
          <a:p>
            <a:pPr marL="0" indent="0">
              <a:buNone/>
            </a:pPr>
            <a:endParaRPr lang="en-ZA" dirty="0"/>
          </a:p>
        </p:txBody>
      </p:sp>
    </p:spTree>
    <p:extLst>
      <p:ext uri="{BB962C8B-B14F-4D97-AF65-F5344CB8AC3E}">
        <p14:creationId xmlns:p14="http://schemas.microsoft.com/office/powerpoint/2010/main" val="27026180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p:cNvSpPr>
            <a:spLocks noGrp="1"/>
          </p:cNvSpPr>
          <p:nvPr>
            <p:ph sz="quarter" idx="1"/>
          </p:nvPr>
        </p:nvSpPr>
        <p:spPr>
          <a:xfrm>
            <a:off x="467544" y="1413296"/>
            <a:ext cx="8219256" cy="4680000"/>
          </a:xfrm>
        </p:spPr>
        <p:txBody>
          <a:bodyPr>
            <a:normAutofit lnSpcReduction="10000"/>
          </a:bodyPr>
          <a:lstStyle/>
          <a:p>
            <a:pPr marL="0" indent="0">
              <a:buNone/>
            </a:pPr>
            <a:r>
              <a:rPr lang="en-GB" dirty="0"/>
              <a:t> </a:t>
            </a:r>
            <a:r>
              <a:rPr lang="en-ZA" b="1" dirty="0"/>
              <a:t>Method 6: Measuring Time Management Productivity</a:t>
            </a:r>
          </a:p>
          <a:p>
            <a:pPr marL="0" indent="0">
              <a:buNone/>
            </a:pPr>
            <a:endParaRPr lang="en-ZA" dirty="0"/>
          </a:p>
          <a:p>
            <a:r>
              <a:rPr lang="en-ZA" dirty="0"/>
              <a:t>The time management method determines employee productivity by recording how they use their work time. </a:t>
            </a:r>
            <a:endParaRPr lang="en-ZA" dirty="0" smtClean="0"/>
          </a:p>
          <a:p>
            <a:r>
              <a:rPr lang="en-ZA" dirty="0" smtClean="0"/>
              <a:t>Accurate </a:t>
            </a:r>
            <a:r>
              <a:rPr lang="en-ZA" dirty="0"/>
              <a:t>measurement will reveal how much time is spent on accomplishing work duties in a timely way, as well as how much time is lost to illness or time off, non-work-related conversations, and distractions such as texting and social media</a:t>
            </a:r>
            <a:r>
              <a:rPr lang="en-ZA" dirty="0" smtClean="0"/>
              <a:t>.</a:t>
            </a:r>
            <a:endParaRPr lang="en-ZA" dirty="0"/>
          </a:p>
          <a:p>
            <a:r>
              <a:rPr lang="en-ZA" dirty="0"/>
              <a:t>Though this method can help employees and managers to set goals for reducing time losses, the bigger the organisation gets, the harder it can be to accurately measure the time management of individual employees.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006028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r>
              <a:rPr lang="en-ZA" b="1" dirty="0"/>
              <a:t>Method 7: Measuring Productivity by Profit</a:t>
            </a:r>
          </a:p>
          <a:p>
            <a:pPr marL="0" indent="0">
              <a:buNone/>
            </a:pPr>
            <a:endParaRPr lang="en-ZA" dirty="0"/>
          </a:p>
          <a:p>
            <a:r>
              <a:rPr lang="en-ZA" dirty="0"/>
              <a:t>Profit can be used as an effective tool to measure team productivity. In fact, many small to medium-sized organisation prefer measuring productivity purely in terms of profit </a:t>
            </a:r>
            <a:r>
              <a:rPr lang="en-ZA" dirty="0" smtClean="0"/>
              <a:t>gained.</a:t>
            </a:r>
          </a:p>
          <a:p>
            <a:r>
              <a:rPr lang="en-ZA" dirty="0" smtClean="0"/>
              <a:t>Measuring </a:t>
            </a:r>
            <a:r>
              <a:rPr lang="en-ZA" dirty="0"/>
              <a:t>by profits involves watching only the bottom line, rather than going into product or service productivity. </a:t>
            </a:r>
            <a:endParaRPr lang="en-ZA" dirty="0" smtClean="0"/>
          </a:p>
          <a:p>
            <a:r>
              <a:rPr lang="en-ZA" dirty="0" smtClean="0"/>
              <a:t>Only </a:t>
            </a:r>
            <a:r>
              <a:rPr lang="en-ZA" dirty="0"/>
              <a:t>higher level functions are closely watched</a:t>
            </a:r>
            <a:r>
              <a:rPr lang="en-ZA" dirty="0" smtClean="0"/>
              <a:t>.</a:t>
            </a:r>
            <a:endParaRPr lang="en-ZA" dirty="0"/>
          </a:p>
          <a:p>
            <a:r>
              <a:rPr lang="en-ZA" dirty="0"/>
              <a:t>This method ensures that productivity measurements don't keep employees from working creatively or take a great deal of management's time.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67015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a:xfrm>
            <a:off x="467544" y="1413296"/>
            <a:ext cx="8219256" cy="4680000"/>
          </a:xfrm>
        </p:spPr>
        <p:txBody>
          <a:bodyPr>
            <a:normAutofit lnSpcReduction="10000"/>
          </a:bodyPr>
          <a:lstStyle/>
          <a:p>
            <a:pPr marL="0" indent="0">
              <a:buNone/>
            </a:pPr>
            <a:r>
              <a:rPr lang="en-GB" b="1" dirty="0"/>
              <a:t>Method 8: Measuring the Quality of Tasks Completed</a:t>
            </a:r>
            <a:endParaRPr lang="en-ZA" dirty="0"/>
          </a:p>
          <a:p>
            <a:pPr marL="0" indent="0">
              <a:buNone/>
            </a:pPr>
            <a:r>
              <a:rPr lang="en-GB" dirty="0"/>
              <a:t> </a:t>
            </a:r>
            <a:endParaRPr lang="en-ZA" dirty="0"/>
          </a:p>
          <a:p>
            <a:r>
              <a:rPr lang="en-GB" dirty="0"/>
              <a:t>Some organisations prefer to measure productivity only by whether the work assigned actually gets done. </a:t>
            </a:r>
            <a:endParaRPr lang="en-GB" dirty="0" smtClean="0"/>
          </a:p>
          <a:p>
            <a:r>
              <a:rPr lang="en-GB" dirty="0" smtClean="0"/>
              <a:t>They </a:t>
            </a:r>
            <a:r>
              <a:rPr lang="en-GB" dirty="0"/>
              <a:t>believe that because personal and professional lives are increasingly blending and overlapping, it's most accurate to base productivity measurements on completion of tasks than any other measure</a:t>
            </a:r>
            <a:r>
              <a:rPr lang="en-GB" dirty="0" smtClean="0"/>
              <a:t>.</a:t>
            </a:r>
            <a:endParaRPr lang="en-ZA" dirty="0"/>
          </a:p>
          <a:p>
            <a:r>
              <a:rPr lang="en-GB" dirty="0"/>
              <a:t>Beyond reviewing an employee's job performance, productivity measurements can be an important part of helping employees understand how much they've done to help their organisation achieve its goals.</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178263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Evaluate </a:t>
            </a:r>
            <a:r>
              <a:rPr lang="en-ZA" dirty="0"/>
              <a:t>Actual Performance for Each Achievable Objective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GB" dirty="0"/>
              <a:t>Accurate productivity measurements can be one more step to ensuring not only greater profits, but increased employee motivation as well as job satisfaction and recognition of team and individual accomplishments.</a:t>
            </a:r>
            <a:endParaRPr lang="en-ZA" dirty="0"/>
          </a:p>
          <a:p>
            <a:pPr marL="0" indent="0">
              <a:buNone/>
            </a:pPr>
            <a:endParaRPr lang="en-ZA" dirty="0"/>
          </a:p>
          <a:p>
            <a:r>
              <a:rPr lang="en-GB" dirty="0"/>
              <a:t>In all this, it is important that targets that are set are achievable. </a:t>
            </a:r>
            <a:endParaRPr lang="en-GB" dirty="0" smtClean="0"/>
          </a:p>
          <a:p>
            <a:endParaRPr lang="en-GB" dirty="0"/>
          </a:p>
          <a:p>
            <a:r>
              <a:rPr lang="en-GB" dirty="0" smtClean="0"/>
              <a:t>If </a:t>
            </a:r>
            <a:r>
              <a:rPr lang="en-GB" dirty="0"/>
              <a:t>targets are too high, very few employees will reach them, and that will make them become despondent and lose interest in even trying to reach them.</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631768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Acknowledge </a:t>
            </a:r>
            <a:r>
              <a:rPr lang="en-GB" dirty="0"/>
              <a:t>Achievements and Administer Incentives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p:cNvSpPr>
            <a:spLocks noGrp="1"/>
          </p:cNvSpPr>
          <p:nvPr>
            <p:ph sz="quarter" idx="1"/>
          </p:nvPr>
        </p:nvSpPr>
        <p:spPr/>
        <p:txBody>
          <a:bodyPr>
            <a:normAutofit/>
          </a:bodyPr>
          <a:lstStyle/>
          <a:p>
            <a:r>
              <a:rPr lang="en-ZA" dirty="0" smtClean="0"/>
              <a:t>Employee </a:t>
            </a:r>
            <a:r>
              <a:rPr lang="en-ZA" dirty="0"/>
              <a:t>recognition is not just a nice thing to do for people. Employee recognition is a communication tool that reinforces and rewards the most important outcomes that people create for your organisation</a:t>
            </a:r>
            <a:r>
              <a:rPr lang="en-ZA" dirty="0" smtClean="0"/>
              <a:t>.</a:t>
            </a:r>
            <a:endParaRPr lang="en-ZA" dirty="0"/>
          </a:p>
          <a:p>
            <a:r>
              <a:rPr lang="en-ZA" dirty="0"/>
              <a:t>When you recognise and acknowledge people and their achievements effectively, you reinforce, with your chosen means of recognition, the actions and behaviours you most want to see people repeat. </a:t>
            </a:r>
            <a:endParaRPr lang="en-ZA" dirty="0" smtClean="0"/>
          </a:p>
          <a:p>
            <a:r>
              <a:rPr lang="en-ZA" dirty="0" smtClean="0"/>
              <a:t>Your </a:t>
            </a:r>
            <a:r>
              <a:rPr lang="en-ZA" dirty="0"/>
              <a:t>recognition reinforces the employee's understanding of how you would like to see him or her contributing in the workplace.</a:t>
            </a:r>
          </a:p>
          <a:p>
            <a:pPr marL="0" indent="0">
              <a:buNone/>
            </a:pPr>
            <a:endParaRPr lang="en-ZA" dirty="0"/>
          </a:p>
        </p:txBody>
      </p:sp>
    </p:spTree>
    <p:extLst>
      <p:ext uri="{BB962C8B-B14F-4D97-AF65-F5344CB8AC3E}">
        <p14:creationId xmlns:p14="http://schemas.microsoft.com/office/powerpoint/2010/main" val="175965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Acknowledge </a:t>
            </a:r>
            <a:r>
              <a:rPr lang="en-GB" dirty="0"/>
              <a:t>Achievements and Administer Incentives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p:cNvSpPr>
            <a:spLocks noGrp="1"/>
          </p:cNvSpPr>
          <p:nvPr>
            <p:ph sz="quarter" idx="1"/>
          </p:nvPr>
        </p:nvSpPr>
        <p:spPr/>
        <p:txBody>
          <a:bodyPr>
            <a:normAutofit/>
          </a:bodyPr>
          <a:lstStyle/>
          <a:p>
            <a:r>
              <a:rPr lang="en-ZA" dirty="0" smtClean="0"/>
              <a:t>Employee </a:t>
            </a:r>
            <a:r>
              <a:rPr lang="en-ZA" dirty="0"/>
              <a:t>recognition is not just a nice thing to do for people. Employee recognition is a communication tool that reinforces and rewards the most important outcomes that people create for your organisation</a:t>
            </a:r>
            <a:r>
              <a:rPr lang="en-ZA" dirty="0" smtClean="0"/>
              <a:t>.</a:t>
            </a:r>
            <a:endParaRPr lang="en-ZA" dirty="0"/>
          </a:p>
          <a:p>
            <a:r>
              <a:rPr lang="en-ZA" dirty="0"/>
              <a:t>When you recognise and acknowledge people and their achievements effectively, you reinforce, with your chosen means of recognition, the actions and behaviours you most want to see people repeat. </a:t>
            </a:r>
            <a:endParaRPr lang="en-ZA" dirty="0" smtClean="0"/>
          </a:p>
          <a:p>
            <a:r>
              <a:rPr lang="en-ZA" dirty="0" smtClean="0"/>
              <a:t>Your </a:t>
            </a:r>
            <a:r>
              <a:rPr lang="en-ZA" dirty="0"/>
              <a:t>recognition reinforces the employee's understanding of how you would like to see him or her contributing in the workplace.</a:t>
            </a:r>
          </a:p>
          <a:p>
            <a:pPr marL="0" indent="0">
              <a:buNone/>
            </a:pPr>
            <a:endParaRPr lang="en-ZA" dirty="0"/>
          </a:p>
        </p:txBody>
      </p:sp>
    </p:spTree>
    <p:extLst>
      <p:ext uri="{BB962C8B-B14F-4D97-AF65-F5344CB8AC3E}">
        <p14:creationId xmlns:p14="http://schemas.microsoft.com/office/powerpoint/2010/main" val="3815086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Acknowledge </a:t>
            </a:r>
            <a:r>
              <a:rPr lang="en-GB" dirty="0"/>
              <a:t>Achievements and Administer Incentives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p:cNvSpPr>
            <a:spLocks noGrp="1"/>
          </p:cNvSpPr>
          <p:nvPr>
            <p:ph sz="quarter" idx="1"/>
          </p:nvPr>
        </p:nvSpPr>
        <p:spPr/>
        <p:txBody>
          <a:bodyPr>
            <a:normAutofit/>
          </a:bodyPr>
          <a:lstStyle/>
          <a:p>
            <a:r>
              <a:rPr lang="en-ZA" dirty="0"/>
              <a:t>The following are five important issues to address in order to let the employees regard the recognition that is offered as motivating and rewarding and important for the success of the organisation.</a:t>
            </a:r>
          </a:p>
          <a:p>
            <a:pPr marL="0" indent="0">
              <a:buNone/>
            </a:pPr>
            <a:endParaRPr lang="en-ZA" dirty="0"/>
          </a:p>
        </p:txBody>
      </p:sp>
    </p:spTree>
    <p:extLst>
      <p:ext uri="{BB962C8B-B14F-4D97-AF65-F5344CB8AC3E}">
        <p14:creationId xmlns:p14="http://schemas.microsoft.com/office/powerpoint/2010/main" val="33104897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Acknowledge </a:t>
            </a:r>
            <a:r>
              <a:rPr lang="en-GB" dirty="0"/>
              <a:t>Achievements and Administer Incentives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u="sng" dirty="0"/>
              <a:t>The Four Most Important Tips for Effective Recognition</a:t>
            </a:r>
          </a:p>
          <a:p>
            <a:pPr marL="0" indent="0">
              <a:buNone/>
            </a:pPr>
            <a:r>
              <a:rPr lang="en-ZA" dirty="0"/>
              <a:t> </a:t>
            </a:r>
          </a:p>
          <a:p>
            <a:pPr marL="0" indent="0">
              <a:buNone/>
            </a:pPr>
            <a:r>
              <a:rPr lang="en-ZA" b="1" dirty="0"/>
              <a:t>You need to establish criteria for what performance or </a:t>
            </a:r>
            <a:r>
              <a:rPr lang="en-ZA" b="1" dirty="0" smtClean="0"/>
              <a:t>contribution constitutes </a:t>
            </a:r>
            <a:r>
              <a:rPr lang="en-ZA" b="1" dirty="0"/>
              <a:t>rewardable behaviour or actions.</a:t>
            </a:r>
          </a:p>
          <a:p>
            <a:pPr marL="0" indent="0">
              <a:buNone/>
            </a:pPr>
            <a:r>
              <a:rPr lang="en-ZA" dirty="0"/>
              <a:t> </a:t>
            </a:r>
          </a:p>
          <a:p>
            <a:pPr lvl="0" fontAlgn="base"/>
            <a:r>
              <a:rPr lang="en-ZA" dirty="0">
                <a:effectLst>
                  <a:outerShdw sx="0" sy="0">
                    <a:srgbClr val="000000"/>
                  </a:outerShdw>
                </a:effectLst>
              </a:rPr>
              <a:t>Make all employees eligible for the recognition, and never exclude any employee or group of employees.</a:t>
            </a:r>
          </a:p>
          <a:p>
            <a:pPr lvl="0" fontAlgn="base"/>
            <a:r>
              <a:rPr lang="en-ZA" dirty="0">
                <a:effectLst>
                  <a:outerShdw sx="0" sy="0">
                    <a:srgbClr val="000000"/>
                  </a:outerShdw>
                </a:effectLst>
              </a:rPr>
              <a:t>The recognition must supply the employer and employee with specific information about what behaviours or actions are being rewarded and recognised. </a:t>
            </a:r>
            <a:endParaRPr lang="en-ZA" dirty="0" smtClean="0">
              <a:effectLst>
                <a:outerShdw sx="0" sy="0">
                  <a:srgbClr val="000000"/>
                </a:outerShdw>
              </a:effectLst>
            </a:endParaRPr>
          </a:p>
          <a:p>
            <a:pPr lvl="0" fontAlgn="base"/>
            <a:r>
              <a:rPr lang="en-ZA" dirty="0" smtClean="0">
                <a:effectLst>
                  <a:outerShdw sx="0" sy="0">
                    <a:srgbClr val="000000"/>
                  </a:outerShdw>
                </a:effectLst>
              </a:rPr>
              <a:t>The </a:t>
            </a:r>
            <a:r>
              <a:rPr lang="en-ZA" dirty="0">
                <a:effectLst>
                  <a:outerShdw sx="0" sy="0">
                    <a:srgbClr val="000000"/>
                  </a:outerShdw>
                </a:effectLst>
              </a:rPr>
              <a:t>more clearly the criteria for eligibility for the award is designed and communicated, the easier it is for employees to perform accordingly. </a:t>
            </a:r>
            <a:endParaRPr lang="en-ZA" dirty="0" smtClean="0">
              <a:effectLst>
                <a:outerShdw sx="0" sy="0">
                  <a:srgbClr val="000000"/>
                </a:outerShdw>
              </a:effectLst>
            </a:endParaRPr>
          </a:p>
          <a:p>
            <a:pPr lvl="0" fontAlgn="base"/>
            <a:r>
              <a:rPr lang="en-ZA" dirty="0" smtClean="0">
                <a:effectLst>
                  <a:outerShdw sx="0" sy="0">
                    <a:srgbClr val="000000"/>
                  </a:outerShdw>
                </a:effectLst>
              </a:rPr>
              <a:t>Since </a:t>
            </a:r>
            <a:r>
              <a:rPr lang="en-ZA" dirty="0">
                <a:effectLst>
                  <a:outerShdw sx="0" sy="0">
                    <a:srgbClr val="000000"/>
                  </a:outerShdw>
                </a:effectLst>
              </a:rPr>
              <a:t>this is the performance that is most desirable to see from employees, it's a plus if many employees attain eligibility. </a:t>
            </a:r>
          </a:p>
          <a:p>
            <a:pPr marL="0" indent="0">
              <a:buNone/>
            </a:pPr>
            <a:endParaRPr lang="en-ZA" dirty="0"/>
          </a:p>
        </p:txBody>
      </p:sp>
    </p:spTree>
    <p:extLst>
      <p:ext uri="{BB962C8B-B14F-4D97-AF65-F5344CB8AC3E}">
        <p14:creationId xmlns:p14="http://schemas.microsoft.com/office/powerpoint/2010/main" val="30026783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Acknowledge </a:t>
            </a:r>
            <a:r>
              <a:rPr lang="en-GB" dirty="0"/>
              <a:t>Achievements and Administer Incentives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p:cNvSpPr>
            <a:spLocks noGrp="1"/>
          </p:cNvSpPr>
          <p:nvPr>
            <p:ph sz="quarter" idx="1"/>
          </p:nvPr>
        </p:nvSpPr>
        <p:spPr/>
        <p:txBody>
          <a:bodyPr>
            <a:normAutofit/>
          </a:bodyPr>
          <a:lstStyle/>
          <a:p>
            <a:pPr lvl="0" fontAlgn="base"/>
            <a:r>
              <a:rPr lang="en-ZA" dirty="0">
                <a:effectLst>
                  <a:outerShdw sx="0" sy="0">
                    <a:srgbClr val="000000"/>
                  </a:outerShdw>
                </a:effectLst>
              </a:rPr>
              <a:t>Anyone who then performs at the level or standard stated in the criteria receives the reward. Or, in an occasionally used approach, every employee who meets the criteria has his/ her name added to a drawing.</a:t>
            </a:r>
          </a:p>
          <a:p>
            <a:pPr lvl="0" fontAlgn="base"/>
            <a:r>
              <a:rPr lang="en-ZA" dirty="0">
                <a:effectLst>
                  <a:outerShdw sx="0" sy="0">
                    <a:srgbClr val="000000"/>
                  </a:outerShdw>
                </a:effectLst>
              </a:rPr>
              <a:t>Do not design a process in which managers select the people to receive recognition. </a:t>
            </a:r>
            <a:endParaRPr lang="en-ZA" dirty="0" smtClean="0">
              <a:effectLst>
                <a:outerShdw sx="0" sy="0">
                  <a:srgbClr val="000000"/>
                </a:outerShdw>
              </a:effectLst>
            </a:endParaRPr>
          </a:p>
          <a:p>
            <a:pPr lvl="0" fontAlgn="base"/>
            <a:r>
              <a:rPr lang="en-ZA" dirty="0" smtClean="0">
                <a:effectLst>
                  <a:outerShdw sx="0" sy="0">
                    <a:srgbClr val="000000"/>
                  </a:outerShdw>
                </a:effectLst>
              </a:rPr>
              <a:t>Employees </a:t>
            </a:r>
            <a:r>
              <a:rPr lang="en-ZA" dirty="0">
                <a:effectLst>
                  <a:outerShdw sx="0" sy="0">
                    <a:srgbClr val="000000"/>
                  </a:outerShdw>
                </a:effectLst>
              </a:rPr>
              <a:t>will see this type of process forever as managerial favouritism. Or, they will talk about the recognition in words such as, "Oh, it's your turn to get recognised this month." </a:t>
            </a:r>
            <a:endParaRPr lang="en-ZA" dirty="0" smtClean="0">
              <a:effectLst>
                <a:outerShdw sx="0" sy="0">
                  <a:srgbClr val="000000"/>
                </a:outerShdw>
              </a:effectLst>
            </a:endParaRPr>
          </a:p>
          <a:p>
            <a:pPr lvl="0" fontAlgn="base"/>
            <a:r>
              <a:rPr lang="en-ZA" dirty="0" smtClean="0">
                <a:effectLst>
                  <a:outerShdw sx="0" sy="0">
                    <a:srgbClr val="000000"/>
                  </a:outerShdw>
                </a:effectLst>
              </a:rPr>
              <a:t>This </a:t>
            </a:r>
            <a:r>
              <a:rPr lang="en-ZA" dirty="0">
                <a:effectLst>
                  <a:outerShdw sx="0" sy="0">
                    <a:srgbClr val="000000"/>
                  </a:outerShdw>
                </a:effectLst>
              </a:rPr>
              <a:t>is why processes that single out an individual, such as Employee of the Month, are rarely effective.</a:t>
            </a:r>
          </a:p>
          <a:p>
            <a:pPr marL="0" indent="0">
              <a:buNone/>
            </a:pPr>
            <a:endParaRPr lang="en-ZA" dirty="0"/>
          </a:p>
        </p:txBody>
      </p:sp>
    </p:spTree>
    <p:extLst>
      <p:ext uri="{BB962C8B-B14F-4D97-AF65-F5344CB8AC3E}">
        <p14:creationId xmlns:p14="http://schemas.microsoft.com/office/powerpoint/2010/main" val="42301791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smtClean="0"/>
              <a:t>Acknowledge </a:t>
            </a:r>
            <a:r>
              <a:rPr lang="en-GB" dirty="0"/>
              <a:t>Achievements and Administer Incentives </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p:cNvSpPr>
            <a:spLocks noGrp="1"/>
          </p:cNvSpPr>
          <p:nvPr>
            <p:ph sz="quarter" idx="1"/>
          </p:nvPr>
        </p:nvSpPr>
        <p:spPr/>
        <p:txBody>
          <a:bodyPr>
            <a:normAutofit fontScale="92500" lnSpcReduction="10000"/>
          </a:bodyPr>
          <a:lstStyle/>
          <a:p>
            <a:r>
              <a:rPr lang="en-ZA" dirty="0"/>
              <a:t>Rewards and recognition that help both the employer and the employee get what they need from work create a win-win situation. </a:t>
            </a:r>
          </a:p>
          <a:p>
            <a:pPr marL="0" indent="0">
              <a:buNone/>
            </a:pPr>
            <a:endParaRPr lang="en-ZA" dirty="0"/>
          </a:p>
          <a:p>
            <a:pPr marL="0" indent="0">
              <a:buNone/>
            </a:pPr>
            <a:r>
              <a:rPr lang="en-ZA" b="1" dirty="0"/>
              <a:t>Avoid the employee recognition traps that:</a:t>
            </a:r>
          </a:p>
          <a:p>
            <a:pPr lvl="0" fontAlgn="base"/>
            <a:r>
              <a:rPr lang="en-ZA" dirty="0">
                <a:effectLst>
                  <a:outerShdw sx="0" sy="0">
                    <a:srgbClr val="000000"/>
                  </a:outerShdw>
                </a:effectLst>
              </a:rPr>
              <a:t>Single out a few employees who are mysteriously selected for the recognition</a:t>
            </a:r>
          </a:p>
          <a:p>
            <a:pPr lvl="0" fontAlgn="base"/>
            <a:r>
              <a:rPr lang="en-ZA" dirty="0">
                <a:effectLst>
                  <a:outerShdw sx="0" sy="0">
                    <a:srgbClr val="000000"/>
                  </a:outerShdw>
                </a:effectLst>
              </a:rPr>
              <a:t>Sap the morale of the many who failed to understand the criteria enough to compete and win</a:t>
            </a:r>
          </a:p>
          <a:p>
            <a:pPr lvl="0" fontAlgn="base"/>
            <a:r>
              <a:rPr lang="en-ZA" dirty="0">
                <a:effectLst>
                  <a:outerShdw sx="0" sy="0">
                    <a:srgbClr val="000000"/>
                  </a:outerShdw>
                </a:effectLst>
              </a:rPr>
              <a:t>Sought votes or other personalised, subjective criteria to determine winners</a:t>
            </a:r>
          </a:p>
          <a:p>
            <a:pPr marL="0" indent="0">
              <a:buNone/>
            </a:pPr>
            <a:r>
              <a:rPr lang="en-ZA" dirty="0"/>
              <a:t/>
            </a:r>
            <a:br>
              <a:rPr lang="en-ZA" dirty="0"/>
            </a:br>
            <a:r>
              <a:rPr lang="en-ZA" dirty="0"/>
              <a:t> </a:t>
            </a:r>
          </a:p>
          <a:p>
            <a:pPr marL="0" indent="0">
              <a:buNone/>
            </a:pPr>
            <a:endParaRPr lang="en-ZA" dirty="0"/>
          </a:p>
        </p:txBody>
      </p:sp>
    </p:spTree>
    <p:extLst>
      <p:ext uri="{BB962C8B-B14F-4D97-AF65-F5344CB8AC3E}">
        <p14:creationId xmlns:p14="http://schemas.microsoft.com/office/powerpoint/2010/main" val="32088450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Achievable </a:t>
            </a:r>
            <a:r>
              <a:rPr lang="en-ZA" dirty="0"/>
              <a:t>Targets which Represent Improved Productivity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endParaRPr lang="en-ZA" dirty="0"/>
          </a:p>
          <a:p>
            <a:pPr marL="0" indent="0">
              <a:buNone/>
            </a:pPr>
            <a:r>
              <a:rPr lang="en-ZA" dirty="0" smtClean="0"/>
              <a:t>•It </a:t>
            </a:r>
            <a:r>
              <a:rPr lang="en-ZA" dirty="0"/>
              <a:t>is important that recognition is attached to achievable targets and goal achievement as negotiated in a performance development planning meeting, it is important to make sure that the recognition represents improved productivity. The criteria must also be applied consistently</a:t>
            </a:r>
            <a:r>
              <a:rPr lang="en-ZA" dirty="0" smtClean="0"/>
              <a:t>.</a:t>
            </a:r>
          </a:p>
          <a:p>
            <a:pPr marL="0" indent="0">
              <a:buNone/>
            </a:pPr>
            <a:endParaRPr lang="en-ZA" dirty="0"/>
          </a:p>
          <a:p>
            <a:pPr marL="0" indent="0">
              <a:buNone/>
            </a:pPr>
            <a:r>
              <a:rPr lang="en-ZA" dirty="0" smtClean="0"/>
              <a:t>•People </a:t>
            </a:r>
            <a:r>
              <a:rPr lang="en-ZA" dirty="0"/>
              <a:t>also like employee recognition that is random and that provides an element of surprise. If a manufacturing group is rewarded with a lunch every time they make customer deliveries on time, gradually the lunch becomes a given or an entitlement and is no longer rewarding.</a:t>
            </a:r>
          </a:p>
          <a:p>
            <a:pPr marL="0" indent="0">
              <a:buNone/>
            </a:pPr>
            <a:endParaRPr lang="en-ZA" dirty="0"/>
          </a:p>
          <a:p>
            <a:pPr marL="0" indent="0">
              <a:buNone/>
            </a:pPr>
            <a:endParaRPr lang="en-ZA" dirty="0"/>
          </a:p>
          <a:p>
            <a:pPr marL="0" indent="0">
              <a:buNone/>
            </a:pPr>
            <a:r>
              <a:rPr lang="en-ZA" dirty="0"/>
              <a:t> 	</a:t>
            </a:r>
            <a:r>
              <a:rPr lang="en-ZA" dirty="0" smtClean="0"/>
              <a:t>			</a:t>
            </a:r>
            <a:endParaRPr lang="en-ZA" dirty="0"/>
          </a:p>
        </p:txBody>
      </p:sp>
    </p:spTree>
    <p:extLst>
      <p:ext uri="{BB962C8B-B14F-4D97-AF65-F5344CB8AC3E}">
        <p14:creationId xmlns:p14="http://schemas.microsoft.com/office/powerpoint/2010/main" val="42339942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Assessments</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p:cNvSpPr>
            <a:spLocks noGrp="1"/>
          </p:cNvSpPr>
          <p:nvPr>
            <p:ph sz="quarter" idx="1"/>
          </p:nvPr>
        </p:nvSpPr>
        <p:spPr/>
        <p:txBody>
          <a:bodyPr/>
          <a:lstStyle/>
          <a:p>
            <a:pPr marL="0" indent="0">
              <a:buNone/>
            </a:pPr>
            <a:r>
              <a:rPr lang="en-ZA" dirty="0"/>
              <a:t> 	</a:t>
            </a:r>
            <a:r>
              <a:rPr lang="en-ZA" dirty="0" smtClean="0"/>
              <a:t>		Do </a:t>
            </a:r>
            <a:r>
              <a:rPr lang="en-ZA" dirty="0"/>
              <a:t>Formative Activity 4 in your PoE</a:t>
            </a:r>
          </a:p>
          <a:p>
            <a:pPr marL="0" indent="0">
              <a:buNone/>
            </a:pPr>
            <a:endParaRPr lang="en-ZA" dirty="0"/>
          </a:p>
          <a:p>
            <a:pPr marL="0" indent="0">
              <a:buNone/>
            </a:pPr>
            <a:endParaRPr lang="en-ZA" dirty="0"/>
          </a:p>
          <a:p>
            <a:pPr marL="0" indent="0">
              <a:buNone/>
            </a:pPr>
            <a:r>
              <a:rPr lang="en-ZA" dirty="0"/>
              <a:t> </a:t>
            </a:r>
          </a:p>
          <a:p>
            <a:pPr marL="0" indent="0">
              <a:buNone/>
            </a:pPr>
            <a:r>
              <a:rPr lang="en-ZA" dirty="0" smtClean="0"/>
              <a:t>			Do </a:t>
            </a:r>
            <a:r>
              <a:rPr lang="en-ZA" dirty="0"/>
              <a:t>the Knowledge Questionnaire in your </a:t>
            </a:r>
            <a:r>
              <a:rPr lang="en-ZA" dirty="0" smtClean="0"/>
              <a:t>			PoE</a:t>
            </a:r>
            <a:r>
              <a:rPr lang="en-ZA" dirty="0"/>
              <a:t>.</a:t>
            </a:r>
          </a:p>
          <a:p>
            <a:pPr marL="0" indent="0">
              <a:buNone/>
            </a:pPr>
            <a:endParaRPr lang="en-ZA" dirty="0"/>
          </a:p>
          <a:p>
            <a:pPr marL="0" indent="0">
              <a:buNone/>
            </a:pPr>
            <a:r>
              <a:rPr lang="en-ZA" dirty="0"/>
              <a:t> </a:t>
            </a:r>
          </a:p>
          <a:p>
            <a:pPr marL="0" indent="0">
              <a:buNone/>
            </a:pPr>
            <a:r>
              <a:rPr lang="en-ZA" dirty="0" smtClean="0"/>
              <a:t>			Do </a:t>
            </a:r>
            <a:r>
              <a:rPr lang="en-ZA" dirty="0"/>
              <a:t>the Workplace Assignments in your </a:t>
            </a:r>
            <a:r>
              <a:rPr lang="en-ZA" dirty="0" smtClean="0"/>
              <a:t>			PoE</a:t>
            </a: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467544" y="1413296"/>
            <a:ext cx="1997180" cy="682204"/>
          </a:xfrm>
          <a:prstGeom prst="rect">
            <a:avLst/>
          </a:prstGeom>
        </p:spPr>
      </p:pic>
      <p:pic>
        <p:nvPicPr>
          <p:cNvPr id="6" name="Picture 5"/>
          <p:cNvPicPr>
            <a:picLocks noChangeAspect="1"/>
          </p:cNvPicPr>
          <p:nvPr/>
        </p:nvPicPr>
        <p:blipFill>
          <a:blip r:embed="rId3"/>
          <a:stretch>
            <a:fillRect/>
          </a:stretch>
        </p:blipFill>
        <p:spPr>
          <a:xfrm>
            <a:off x="467543" y="3142913"/>
            <a:ext cx="1925243" cy="717887"/>
          </a:xfrm>
          <a:prstGeom prst="rect">
            <a:avLst/>
          </a:prstGeom>
        </p:spPr>
      </p:pic>
      <p:pic>
        <p:nvPicPr>
          <p:cNvPr id="7" name="Picture 6"/>
          <p:cNvPicPr>
            <a:picLocks noChangeAspect="1"/>
          </p:cNvPicPr>
          <p:nvPr/>
        </p:nvPicPr>
        <p:blipFill>
          <a:blip r:embed="rId3"/>
          <a:stretch>
            <a:fillRect/>
          </a:stretch>
        </p:blipFill>
        <p:spPr>
          <a:xfrm>
            <a:off x="467542" y="4834364"/>
            <a:ext cx="2027597" cy="756053"/>
          </a:xfrm>
          <a:prstGeom prst="rect">
            <a:avLst/>
          </a:prstGeom>
        </p:spPr>
      </p:pic>
    </p:spTree>
    <p:extLst>
      <p:ext uri="{BB962C8B-B14F-4D97-AF65-F5344CB8AC3E}">
        <p14:creationId xmlns:p14="http://schemas.microsoft.com/office/powerpoint/2010/main" val="420102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a:t>
            </a:r>
            <a:r>
              <a:rPr lang="en-GB" dirty="0" smtClean="0"/>
              <a:t>1</a:t>
            </a:r>
            <a:endParaRPr lang="en-ZA" dirty="0"/>
          </a:p>
        </p:txBody>
      </p:sp>
      <p:sp>
        <p:nvSpPr>
          <p:cNvPr id="3" name="Text Placeholder 2"/>
          <p:cNvSpPr>
            <a:spLocks noGrp="1"/>
          </p:cNvSpPr>
          <p:nvPr>
            <p:ph type="body" idx="1"/>
          </p:nvPr>
        </p:nvSpPr>
        <p:spPr/>
        <p:txBody>
          <a:bodyPr/>
          <a:lstStyle/>
          <a:p>
            <a:r>
              <a:rPr lang="en-GB" dirty="0" smtClean="0"/>
              <a:t>QUANTITATIVE AND NON-QUANTITATIVE FACTORS INFLUENCING PRODUCTIVITY</a:t>
            </a:r>
            <a:endParaRPr lang="en-ZA" dirty="0" smtClean="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74416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a:t>
            </a:r>
            <a:r>
              <a:rPr lang="en-US" dirty="0" smtClean="0">
                <a:solidFill>
                  <a:srgbClr val="000066"/>
                </a:solidFill>
              </a:rPr>
              <a:t>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Introduction</a:t>
            </a:r>
            <a:r>
              <a:rPr lang="en-ZA" dirty="0"/>
              <a:t>:	Methods to Analyse Productivity Measurements and Factors Influencing Productivity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p:cNvSpPr>
            <a:spLocks noGrp="1"/>
          </p:cNvSpPr>
          <p:nvPr>
            <p:ph sz="quarter" idx="1"/>
          </p:nvPr>
        </p:nvSpPr>
        <p:spPr>
          <a:xfrm>
            <a:off x="467544" y="2188564"/>
            <a:ext cx="8219256" cy="3904732"/>
          </a:xfrm>
        </p:spPr>
        <p:txBody>
          <a:bodyPr/>
          <a:lstStyle/>
          <a:p>
            <a:pPr marL="0" indent="0">
              <a:buNone/>
            </a:pPr>
            <a:r>
              <a:rPr lang="en-ZA" b="1" dirty="0"/>
              <a:t>Productivity</a:t>
            </a:r>
          </a:p>
          <a:p>
            <a:pPr marL="0" indent="0">
              <a:buNone/>
            </a:pPr>
            <a:endParaRPr lang="en-ZA" dirty="0"/>
          </a:p>
          <a:p>
            <a:r>
              <a:rPr lang="en-ZA" dirty="0" smtClean="0"/>
              <a:t>Productivity </a:t>
            </a:r>
            <a:r>
              <a:rPr lang="en-ZA" dirty="0"/>
              <a:t>is the ratio of output to inputs in production; it is an average measure of the efficiency of production. </a:t>
            </a:r>
            <a:endParaRPr lang="en-ZA" dirty="0" smtClean="0"/>
          </a:p>
          <a:p>
            <a:endParaRPr lang="en-ZA" dirty="0"/>
          </a:p>
          <a:p>
            <a:r>
              <a:rPr lang="en-ZA" dirty="0" smtClean="0"/>
              <a:t>Efficiency </a:t>
            </a:r>
            <a:r>
              <a:rPr lang="en-ZA" dirty="0"/>
              <a:t>of production means production’s capability to create incomes which is measured by the formula real output value minus real input value.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018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Introduction</a:t>
            </a:r>
            <a:r>
              <a:rPr lang="en-ZA" dirty="0"/>
              <a:t>:	Methods to Analyse Productivity Measurements and Factors Influencing Productivity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p:cNvSpPr>
            <a:spLocks noGrp="1"/>
          </p:cNvSpPr>
          <p:nvPr>
            <p:ph sz="quarter" idx="1"/>
          </p:nvPr>
        </p:nvSpPr>
        <p:spPr>
          <a:xfrm>
            <a:off x="467544" y="2188564"/>
            <a:ext cx="8219256" cy="3904732"/>
          </a:xfrm>
        </p:spPr>
        <p:txBody>
          <a:bodyPr>
            <a:normAutofit fontScale="85000" lnSpcReduction="20000"/>
          </a:bodyPr>
          <a:lstStyle/>
          <a:p>
            <a:r>
              <a:rPr lang="en-ZA" dirty="0"/>
              <a:t>When productivity is down in an organisation it is important that the root cause of the drop in productivity is identified and remedied in order to improve productivity and as a result the profits. </a:t>
            </a:r>
          </a:p>
          <a:p>
            <a:pPr marL="0" indent="0">
              <a:buNone/>
            </a:pPr>
            <a:endParaRPr lang="en-ZA" dirty="0"/>
          </a:p>
          <a:p>
            <a:pPr marL="0" indent="0">
              <a:buNone/>
            </a:pPr>
            <a:r>
              <a:rPr lang="en-ZA" b="1" dirty="0"/>
              <a:t>Most people want to perform well, but internal and external factors detract from their working at their potential. The most common reasons for low performance and productivity</a:t>
            </a:r>
            <a:r>
              <a:rPr lang="en-ZA" b="1" dirty="0" smtClean="0"/>
              <a:t>:</a:t>
            </a:r>
          </a:p>
          <a:p>
            <a:pPr marL="0" indent="0">
              <a:buNone/>
            </a:pPr>
            <a:endParaRPr lang="en-ZA" b="1" dirty="0"/>
          </a:p>
          <a:p>
            <a:pPr lvl="0"/>
            <a:r>
              <a:rPr lang="en-GB" dirty="0"/>
              <a:t>Wrong person performing the job.</a:t>
            </a:r>
            <a:endParaRPr lang="en-ZA" dirty="0"/>
          </a:p>
          <a:p>
            <a:pPr lvl="0"/>
            <a:r>
              <a:rPr lang="en-GB" dirty="0"/>
              <a:t>Right person in the wrong job.</a:t>
            </a:r>
            <a:endParaRPr lang="en-ZA" dirty="0"/>
          </a:p>
          <a:p>
            <a:pPr lvl="0"/>
            <a:r>
              <a:rPr lang="en-GB" dirty="0"/>
              <a:t>Right person in the right job being wrongly managed.</a:t>
            </a:r>
            <a:endParaRPr lang="en-ZA" dirty="0"/>
          </a:p>
          <a:p>
            <a:pPr lvl="0"/>
            <a:r>
              <a:rPr lang="en-GB" dirty="0"/>
              <a:t>Lack of focus, vision, priorities, or direction.</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3602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Introduction</a:t>
            </a:r>
            <a:r>
              <a:rPr lang="en-ZA" dirty="0"/>
              <a:t>:	Methods to Analyse Productivity Measurements and Factors Influencing Productivity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p:cNvSpPr>
            <a:spLocks noGrp="1"/>
          </p:cNvSpPr>
          <p:nvPr>
            <p:ph sz="quarter" idx="1"/>
          </p:nvPr>
        </p:nvSpPr>
        <p:spPr>
          <a:xfrm>
            <a:off x="467544" y="2188564"/>
            <a:ext cx="8219256" cy="3904732"/>
          </a:xfrm>
        </p:spPr>
        <p:txBody>
          <a:bodyPr>
            <a:normAutofit fontScale="92500" lnSpcReduction="20000"/>
          </a:bodyPr>
          <a:lstStyle/>
          <a:p>
            <a:pPr lvl="0"/>
            <a:r>
              <a:rPr lang="en-GB" dirty="0"/>
              <a:t>Lack of ownership or participation by staff or team.</a:t>
            </a:r>
            <a:endParaRPr lang="en-ZA" dirty="0"/>
          </a:p>
          <a:p>
            <a:pPr lvl="0"/>
            <a:r>
              <a:rPr lang="en-GB" dirty="0"/>
              <a:t>Inadequate communication between staff or departments.</a:t>
            </a:r>
            <a:endParaRPr lang="en-ZA" dirty="0"/>
          </a:p>
          <a:p>
            <a:pPr lvl="0"/>
            <a:r>
              <a:rPr lang="en-GB" dirty="0"/>
              <a:t>Conflict that has not been dealt with.</a:t>
            </a:r>
            <a:endParaRPr lang="en-ZA" dirty="0"/>
          </a:p>
          <a:p>
            <a:pPr lvl="0"/>
            <a:r>
              <a:rPr lang="en-GB" dirty="0"/>
              <a:t>Inadequate training or coaching to do the job.</a:t>
            </a:r>
            <a:endParaRPr lang="en-ZA" dirty="0"/>
          </a:p>
          <a:p>
            <a:pPr lvl="0"/>
            <a:r>
              <a:rPr lang="en-GB" dirty="0"/>
              <a:t>Inadequate resources or tools to the job.</a:t>
            </a:r>
            <a:endParaRPr lang="en-ZA" dirty="0"/>
          </a:p>
          <a:p>
            <a:pPr lvl="0"/>
            <a:r>
              <a:rPr lang="en-GB" dirty="0"/>
              <a:t>Personal problems interfering with people's ability to work at their best.</a:t>
            </a:r>
            <a:endParaRPr lang="en-ZA" dirty="0"/>
          </a:p>
          <a:p>
            <a:pPr marL="0" indent="0">
              <a:buNone/>
            </a:pPr>
            <a:endParaRPr lang="en-ZA" dirty="0"/>
          </a:p>
          <a:p>
            <a:pPr marL="0" indent="0">
              <a:buNone/>
            </a:pPr>
            <a:r>
              <a:rPr lang="en-ZA" dirty="0"/>
              <a:t>The first step in improving performance is identifying what factors are interfering with performance and how they are affecting that performance.</a:t>
            </a:r>
            <a:endParaRPr lang="en-ZA" dirty="0"/>
          </a:p>
          <a:p>
            <a:pPr marL="0" indent="0">
              <a:buNone/>
            </a:pPr>
            <a:endParaRPr lang="en-ZA" dirty="0"/>
          </a:p>
        </p:txBody>
      </p:sp>
    </p:spTree>
    <p:extLst>
      <p:ext uri="{BB962C8B-B14F-4D97-AF65-F5344CB8AC3E}">
        <p14:creationId xmlns:p14="http://schemas.microsoft.com/office/powerpoint/2010/main" val="1694003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Introduction</a:t>
            </a:r>
            <a:r>
              <a:rPr lang="en-ZA" dirty="0"/>
              <a:t>:	Methods to Analyse Productivity Measurements and Factors Influencing Productivity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a:xfrm>
            <a:off x="467544" y="2188564"/>
            <a:ext cx="8219256" cy="3904732"/>
          </a:xfrm>
        </p:spPr>
        <p:txBody>
          <a:bodyPr>
            <a:normAutofit/>
          </a:bodyPr>
          <a:lstStyle/>
          <a:p>
            <a:r>
              <a:rPr lang="en-ZA" dirty="0"/>
              <a:t>The best tool for finding the root causes in companies is an organisational audit. The audit uses in-depth interviews, surveys, feedback, and analysis to reveal why there are blockages and what to do about them. </a:t>
            </a:r>
            <a:endParaRPr lang="en-ZA" dirty="0" smtClean="0"/>
          </a:p>
          <a:p>
            <a:endParaRPr lang="en-ZA" dirty="0"/>
          </a:p>
          <a:p>
            <a:r>
              <a:rPr lang="en-ZA" dirty="0" smtClean="0"/>
              <a:t>For </a:t>
            </a:r>
            <a:r>
              <a:rPr lang="en-ZA" dirty="0"/>
              <a:t>individuals a combination of assessment tools can be used, in-depth interviews, and feedback methods.</a:t>
            </a:r>
          </a:p>
          <a:p>
            <a:pPr marL="0" indent="0">
              <a:buNone/>
            </a:pPr>
            <a:endParaRPr lang="en-ZA" dirty="0"/>
          </a:p>
        </p:txBody>
      </p:sp>
    </p:spTree>
    <p:extLst>
      <p:ext uri="{BB962C8B-B14F-4D97-AF65-F5344CB8AC3E}">
        <p14:creationId xmlns:p14="http://schemas.microsoft.com/office/powerpoint/2010/main" val="285623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a:xfrm>
            <a:off x="467544" y="1282638"/>
            <a:ext cx="8219256" cy="4810658"/>
          </a:xfrm>
        </p:spPr>
        <p:txBody>
          <a:bodyPr>
            <a:normAutofit/>
          </a:bodyPr>
          <a:lstStyle/>
          <a:p>
            <a:pPr marL="0" indent="0">
              <a:buNone/>
            </a:pPr>
            <a:r>
              <a:rPr lang="en-ZA" b="1" u="sng" dirty="0" smtClean="0"/>
              <a:t>In-depth </a:t>
            </a:r>
            <a:r>
              <a:rPr lang="en-ZA" b="1" u="sng" dirty="0"/>
              <a:t>interviews</a:t>
            </a:r>
          </a:p>
          <a:p>
            <a:pPr marL="0" indent="0">
              <a:buNone/>
            </a:pPr>
            <a:endParaRPr lang="en-ZA" dirty="0"/>
          </a:p>
          <a:p>
            <a:r>
              <a:rPr lang="en-GB" dirty="0"/>
              <a:t>The in-depth interview is a qualitative method of analysis, which proceeds as a confidential and secure conversation between an interviewer and a respondent. </a:t>
            </a:r>
            <a:endParaRPr lang="en-GB" dirty="0" smtClean="0"/>
          </a:p>
          <a:p>
            <a:endParaRPr lang="en-GB" dirty="0"/>
          </a:p>
          <a:p>
            <a:r>
              <a:rPr lang="en-GB" dirty="0" smtClean="0"/>
              <a:t>By </a:t>
            </a:r>
            <a:r>
              <a:rPr lang="en-GB" dirty="0"/>
              <a:t>means of a thorough composed interview guide, which is approved by the client, the interviewer ensures that the conversation encompasses the topics that are crucial to ask for the sake of the purpose and the issue of the survey.</a:t>
            </a:r>
            <a:endParaRPr lang="en-ZA" dirty="0"/>
          </a:p>
          <a:p>
            <a:pPr marL="0" indent="0">
              <a:buNone/>
            </a:pPr>
            <a:endParaRPr lang="en-ZA" dirty="0"/>
          </a:p>
        </p:txBody>
      </p:sp>
    </p:spTree>
    <p:extLst>
      <p:ext uri="{BB962C8B-B14F-4D97-AF65-F5344CB8AC3E}">
        <p14:creationId xmlns:p14="http://schemas.microsoft.com/office/powerpoint/2010/main" val="4223566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p:cNvSpPr>
            <a:spLocks noGrp="1"/>
          </p:cNvSpPr>
          <p:nvPr>
            <p:ph sz="quarter" idx="1"/>
          </p:nvPr>
        </p:nvSpPr>
        <p:spPr>
          <a:xfrm>
            <a:off x="467544" y="1282638"/>
            <a:ext cx="8219256" cy="4810658"/>
          </a:xfrm>
        </p:spPr>
        <p:txBody>
          <a:bodyPr>
            <a:normAutofit fontScale="92500" lnSpcReduction="10000"/>
          </a:bodyPr>
          <a:lstStyle/>
          <a:p>
            <a:pPr marL="0" indent="0">
              <a:buNone/>
            </a:pPr>
            <a:r>
              <a:rPr lang="en-ZA" b="1" u="sng" dirty="0"/>
              <a:t>Surveys</a:t>
            </a:r>
          </a:p>
          <a:p>
            <a:pPr marL="0" indent="0">
              <a:buNone/>
            </a:pPr>
            <a:r>
              <a:rPr lang="en-GB" b="1" dirty="0"/>
              <a:t> </a:t>
            </a:r>
            <a:endParaRPr lang="en-ZA" b="1" dirty="0"/>
          </a:p>
          <a:p>
            <a:pPr marL="0" indent="0">
              <a:buNone/>
            </a:pPr>
            <a:r>
              <a:rPr lang="en-GB" b="1" dirty="0"/>
              <a:t>Surveys are questionnaires you send out to target audiences to get information which is hopefully helpful to the organization. Surveys can incorporate many different types of questions (yes or no, multiple choice, open-ended comment, et cetera) but usually take one of two basic forms:</a:t>
            </a:r>
            <a:endParaRPr lang="en-ZA" b="1" dirty="0"/>
          </a:p>
          <a:p>
            <a:pPr lvl="0"/>
            <a:r>
              <a:rPr lang="en-GB" dirty="0"/>
              <a:t>Cross-sectional surveys are the one-and-done surveys targeted at a specific group at a specific point in time. A cross-sectional survey might take a look at how customers viewed a company’s service in a specific year.</a:t>
            </a:r>
            <a:endParaRPr lang="en-ZA" dirty="0"/>
          </a:p>
          <a:p>
            <a:pPr lvl="0"/>
            <a:r>
              <a:rPr lang="en-GB" dirty="0"/>
              <a:t>Longitudinal surveys are the long-term studies that show changes over time. A longitudinal survey may take a look at how customers viewed a company’s service every year for a number of years.</a:t>
            </a:r>
            <a:endParaRPr lang="en-ZA" dirty="0"/>
          </a:p>
          <a:p>
            <a:pPr marL="0" indent="0">
              <a:buNone/>
            </a:pPr>
            <a:endParaRPr lang="en-ZA" dirty="0"/>
          </a:p>
        </p:txBody>
      </p:sp>
    </p:spTree>
    <p:extLst>
      <p:ext uri="{BB962C8B-B14F-4D97-AF65-F5344CB8AC3E}">
        <p14:creationId xmlns:p14="http://schemas.microsoft.com/office/powerpoint/2010/main" val="3849767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a:xfrm>
            <a:off x="467544" y="1282638"/>
            <a:ext cx="8219256" cy="4810658"/>
          </a:xfrm>
        </p:spPr>
        <p:txBody>
          <a:bodyPr>
            <a:normAutofit/>
          </a:bodyPr>
          <a:lstStyle/>
          <a:p>
            <a:pPr marL="0" indent="0">
              <a:buNone/>
            </a:pPr>
            <a:r>
              <a:rPr lang="en-ZA" b="1" u="sng" dirty="0"/>
              <a:t>Feedback</a:t>
            </a:r>
          </a:p>
          <a:p>
            <a:pPr marL="0" indent="0">
              <a:buNone/>
            </a:pPr>
            <a:r>
              <a:rPr lang="en-GB" dirty="0"/>
              <a:t> </a:t>
            </a:r>
            <a:endParaRPr lang="en-ZA" dirty="0"/>
          </a:p>
          <a:p>
            <a:r>
              <a:rPr lang="en-GB" dirty="0"/>
              <a:t>Feedback is a process in which information about the past or the present influences the same phenomenon in the present or future. </a:t>
            </a:r>
            <a:endParaRPr lang="en-ZA" dirty="0"/>
          </a:p>
          <a:p>
            <a:pPr marL="0" indent="0">
              <a:buNone/>
            </a:pPr>
            <a:r>
              <a:rPr lang="en-GB" dirty="0"/>
              <a:t> </a:t>
            </a:r>
            <a:endParaRPr lang="en-ZA" dirty="0"/>
          </a:p>
          <a:p>
            <a:r>
              <a:rPr lang="en-GB" dirty="0"/>
              <a:t>Feedback is essential when trying to improve productivity as it helps everyone to establish where the problems are and therefore determine the best solution for that problem. </a:t>
            </a:r>
            <a:endParaRPr lang="en-ZA" dirty="0"/>
          </a:p>
          <a:p>
            <a:pPr marL="0" indent="0">
              <a:buNone/>
            </a:pPr>
            <a:endParaRPr lang="en-ZA" dirty="0"/>
          </a:p>
        </p:txBody>
      </p:sp>
    </p:spTree>
    <p:extLst>
      <p:ext uri="{BB962C8B-B14F-4D97-AF65-F5344CB8AC3E}">
        <p14:creationId xmlns:p14="http://schemas.microsoft.com/office/powerpoint/2010/main" val="171824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a:xfrm>
            <a:off x="467544" y="1282638"/>
            <a:ext cx="8219256" cy="4810658"/>
          </a:xfrm>
        </p:spPr>
        <p:txBody>
          <a:bodyPr>
            <a:normAutofit/>
          </a:bodyPr>
          <a:lstStyle/>
          <a:p>
            <a:pPr marL="0" indent="0">
              <a:buNone/>
            </a:pPr>
            <a:r>
              <a:rPr lang="en-ZA" b="1" u="sng" dirty="0"/>
              <a:t>Analysis</a:t>
            </a:r>
          </a:p>
          <a:p>
            <a:pPr marL="0" indent="0">
              <a:buNone/>
            </a:pPr>
            <a:r>
              <a:rPr lang="en-ZA" dirty="0"/>
              <a:t> </a:t>
            </a:r>
          </a:p>
          <a:p>
            <a:r>
              <a:rPr lang="en-ZA" dirty="0"/>
              <a:t>Analysis is the process of breaking a complex topic into smaller parts to gain a better understanding of it. When it comes to productivity, the level of productivity and the status of the company must be analysed in order to determine where improvements or changes must be made. </a:t>
            </a:r>
          </a:p>
          <a:p>
            <a:pPr marL="0" indent="0">
              <a:buNone/>
            </a:pPr>
            <a:r>
              <a:rPr lang="en-ZA" dirty="0"/>
              <a:t> </a:t>
            </a:r>
          </a:p>
          <a:p>
            <a:r>
              <a:rPr lang="en-ZA" dirty="0"/>
              <a:t>Quantitative and qualitative factors must be analysed. </a:t>
            </a:r>
          </a:p>
          <a:p>
            <a:pPr marL="0" indent="0">
              <a:buNone/>
            </a:pPr>
            <a:endParaRPr lang="en-ZA" dirty="0"/>
          </a:p>
        </p:txBody>
      </p:sp>
    </p:spTree>
    <p:extLst>
      <p:ext uri="{BB962C8B-B14F-4D97-AF65-F5344CB8AC3E}">
        <p14:creationId xmlns:p14="http://schemas.microsoft.com/office/powerpoint/2010/main" val="1500245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a:xfrm>
            <a:off x="467544" y="1282638"/>
            <a:ext cx="8219256" cy="4810658"/>
          </a:xfrm>
        </p:spPr>
        <p:txBody>
          <a:bodyPr>
            <a:normAutofit fontScale="92500" lnSpcReduction="20000"/>
          </a:bodyPr>
          <a:lstStyle/>
          <a:p>
            <a:pPr marL="0" indent="0">
              <a:buNone/>
            </a:pPr>
            <a:r>
              <a:rPr lang="en-ZA" b="1" dirty="0"/>
              <a:t>Quantitative factors</a:t>
            </a:r>
          </a:p>
          <a:p>
            <a:pPr marL="0" indent="0">
              <a:buNone/>
            </a:pPr>
            <a:r>
              <a:rPr lang="en-ZA" dirty="0"/>
              <a:t> </a:t>
            </a:r>
          </a:p>
          <a:p>
            <a:r>
              <a:rPr lang="en-ZA" dirty="0" smtClean="0"/>
              <a:t>Quantitative </a:t>
            </a:r>
            <a:r>
              <a:rPr lang="en-ZA" dirty="0"/>
              <a:t>factors would be things such as wastage, efficiency, utilisation, absenteeism and labour turnover. Depending on the nature of the organisation, wastage can be a large factor when it comes to loss in productivity. If material is wasted, the profit margins will suffer. </a:t>
            </a:r>
          </a:p>
          <a:p>
            <a:pPr marL="0" indent="0">
              <a:buNone/>
            </a:pPr>
            <a:endParaRPr lang="en-ZA" dirty="0"/>
          </a:p>
          <a:p>
            <a:r>
              <a:rPr lang="en-ZA" dirty="0"/>
              <a:t>Efficiency is the ability to perform a task effectively and correctly in as quick a time as possible. If employees are not performing at their best or utilising their time properly a loss in production will result. The same applies to absenteeism. When employees are off from work for extended periods or even often, their job will either not be done or a temp or fellow employee must fill in for them. This can result in a loss in productivity as well. </a:t>
            </a:r>
          </a:p>
          <a:p>
            <a:pPr marL="0" indent="0">
              <a:buNone/>
            </a:pPr>
            <a:endParaRPr lang="en-ZA" dirty="0"/>
          </a:p>
        </p:txBody>
      </p:sp>
    </p:spTree>
    <p:extLst>
      <p:ext uri="{BB962C8B-B14F-4D97-AF65-F5344CB8AC3E}">
        <p14:creationId xmlns:p14="http://schemas.microsoft.com/office/powerpoint/2010/main" val="3146846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a:xfrm>
            <a:off x="467544" y="1282638"/>
            <a:ext cx="8219256" cy="4810658"/>
          </a:xfrm>
        </p:spPr>
        <p:txBody>
          <a:bodyPr>
            <a:normAutofit fontScale="92500" lnSpcReduction="20000"/>
          </a:bodyPr>
          <a:lstStyle/>
          <a:p>
            <a:r>
              <a:rPr lang="en-ZA" dirty="0"/>
              <a:t>When employees are unhappy in their work or they are not perhaps appropriately qualified to perform the task allocated to them, they tend to become unhappy – or management tends to be come unhappy with their performance and this could result in a number of employees leaving. </a:t>
            </a:r>
            <a:endParaRPr lang="en-ZA" dirty="0" smtClean="0"/>
          </a:p>
          <a:p>
            <a:pPr marL="0" indent="0">
              <a:buNone/>
            </a:pPr>
            <a:endParaRPr lang="en-ZA" dirty="0" smtClean="0"/>
          </a:p>
          <a:p>
            <a:r>
              <a:rPr lang="en-ZA" dirty="0" smtClean="0"/>
              <a:t>This </a:t>
            </a:r>
            <a:r>
              <a:rPr lang="en-ZA" dirty="0"/>
              <a:t>in turn has a knock-on effect as to replace those employees, a new person must be trained up to fulfil the obligations of the previous employee. </a:t>
            </a:r>
            <a:endParaRPr lang="en-ZA" dirty="0" smtClean="0"/>
          </a:p>
          <a:p>
            <a:pPr marL="0" indent="0">
              <a:buNone/>
            </a:pPr>
            <a:endParaRPr lang="en-ZA" dirty="0" smtClean="0"/>
          </a:p>
          <a:p>
            <a:r>
              <a:rPr lang="en-ZA" dirty="0" smtClean="0"/>
              <a:t>This </a:t>
            </a:r>
            <a:r>
              <a:rPr lang="en-ZA" dirty="0"/>
              <a:t>could take time and again, productivity suffers. In some cases, there is no replacement found and fellow employees must ‘take up the slack” which is also a problem as they must then perform their own as well as additional tasks. This could lead to unhappiness and possibly more employees leaving. </a:t>
            </a:r>
          </a:p>
          <a:p>
            <a:pPr marL="0" indent="0">
              <a:buNone/>
            </a:pPr>
            <a:endParaRPr lang="en-ZA" dirty="0"/>
          </a:p>
        </p:txBody>
      </p:sp>
    </p:spTree>
    <p:extLst>
      <p:ext uri="{BB962C8B-B14F-4D97-AF65-F5344CB8AC3E}">
        <p14:creationId xmlns:p14="http://schemas.microsoft.com/office/powerpoint/2010/main" val="2858124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quarter" idx="1"/>
          </p:nvPr>
        </p:nvSpPr>
        <p:spPr>
          <a:xfrm>
            <a:off x="467544" y="1282638"/>
            <a:ext cx="8219256" cy="4810658"/>
          </a:xfrm>
        </p:spPr>
        <p:txBody>
          <a:bodyPr>
            <a:normAutofit lnSpcReduction="10000"/>
          </a:bodyPr>
          <a:lstStyle/>
          <a:p>
            <a:pPr marL="0" indent="0">
              <a:buNone/>
            </a:pPr>
            <a:r>
              <a:rPr lang="en-ZA" b="1" dirty="0"/>
              <a:t>Qualitative Factors</a:t>
            </a:r>
          </a:p>
          <a:p>
            <a:pPr marL="0" indent="0">
              <a:buNone/>
            </a:pPr>
            <a:r>
              <a:rPr lang="en-GB" dirty="0"/>
              <a:t> </a:t>
            </a:r>
            <a:endParaRPr lang="en-ZA" dirty="0"/>
          </a:p>
          <a:p>
            <a:r>
              <a:rPr lang="en-GB" dirty="0"/>
              <a:t>Qualitative factors could include things such as motivation; communication; competencies; grievances; management and leadership; policies and procedures</a:t>
            </a:r>
            <a:endParaRPr lang="en-ZA" dirty="0"/>
          </a:p>
          <a:p>
            <a:pPr marL="0" indent="0">
              <a:buNone/>
            </a:pPr>
            <a:r>
              <a:rPr lang="en-ZA" dirty="0"/>
              <a:t> </a:t>
            </a:r>
          </a:p>
          <a:p>
            <a:r>
              <a:rPr lang="en-ZA" dirty="0"/>
              <a:t>Unmotivated staff will not perform at their best. This is an obvious fact. It is therefore important that employees are motivated and encouraged to perform their tasks better. Motivation could come in the form of anything from positive feedback to incentive bonuses, depending on the organisational policy. </a:t>
            </a: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2600536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p:cNvSpPr>
            <a:spLocks noGrp="1"/>
          </p:cNvSpPr>
          <p:nvPr>
            <p:ph sz="quarter" idx="1"/>
          </p:nvPr>
        </p:nvSpPr>
        <p:spPr>
          <a:xfrm>
            <a:off x="467544" y="1282638"/>
            <a:ext cx="8219256" cy="4810658"/>
          </a:xfrm>
        </p:spPr>
        <p:txBody>
          <a:bodyPr>
            <a:normAutofit fontScale="92500" lnSpcReduction="10000"/>
          </a:bodyPr>
          <a:lstStyle/>
          <a:p>
            <a:r>
              <a:rPr lang="en-ZA" dirty="0"/>
              <a:t>Possibly the important factor is communication. We will discuss communication in more depth a little later, but communication is key to any operation. Factors such as grievances, competency and leadership all rely on good and effective communication. </a:t>
            </a:r>
            <a:endParaRPr lang="en-ZA" dirty="0" smtClean="0"/>
          </a:p>
          <a:p>
            <a:pPr marL="0" indent="0">
              <a:buNone/>
            </a:pPr>
            <a:endParaRPr lang="en-ZA" dirty="0" smtClean="0"/>
          </a:p>
          <a:p>
            <a:r>
              <a:rPr lang="en-ZA" dirty="0" smtClean="0"/>
              <a:t>For </a:t>
            </a:r>
            <a:r>
              <a:rPr lang="en-ZA" dirty="0"/>
              <a:t>example, if an employee is given a task to do but not given all the information necessary to complete the task, that employee will firstly battle to do the task and take longer than necessary to complete it, and secondly, there is a chance the task will be completed incorrectly which could lead to further delays when it comes to having to rectify mistakes. </a:t>
            </a:r>
            <a:endParaRPr lang="en-ZA" dirty="0" smtClean="0"/>
          </a:p>
          <a:p>
            <a:endParaRPr lang="en-ZA" dirty="0"/>
          </a:p>
          <a:p>
            <a:r>
              <a:rPr lang="en-ZA" dirty="0" smtClean="0"/>
              <a:t>This </a:t>
            </a:r>
            <a:r>
              <a:rPr lang="en-ZA" dirty="0"/>
              <a:t>will slow down productivity as well. </a:t>
            </a: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2466932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a:t>Organisational Audit</a:t>
            </a:r>
            <a:br>
              <a:rPr lang="en-ZA" dirty="0"/>
            </a:b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a:xfrm>
            <a:off x="467544" y="1282638"/>
            <a:ext cx="8219256" cy="4810658"/>
          </a:xfrm>
        </p:spPr>
        <p:txBody>
          <a:bodyPr>
            <a:normAutofit/>
          </a:bodyPr>
          <a:lstStyle/>
          <a:p>
            <a:r>
              <a:rPr lang="en-ZA" dirty="0"/>
              <a:t>The way in which grievances are dealt with will also determine the motivation or lack thereof of the employees. Each of the above factors are interdependent and they all affect productivity in some way or another. </a:t>
            </a:r>
          </a:p>
          <a:p>
            <a:pPr marL="0" indent="0">
              <a:buNone/>
            </a:pPr>
            <a:endParaRPr lang="en-ZA" dirty="0"/>
          </a:p>
          <a:p>
            <a:r>
              <a:rPr lang="en-ZA" dirty="0"/>
              <a:t>The organisational policies and procedures will play an important role in setting boundaries and regulations which should boost productivity. These documents must also be written in such a way as to ensure this is the case though. </a:t>
            </a: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3398226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Select and Apply Methods of Analysis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smtClean="0"/>
              <a:t>There </a:t>
            </a:r>
            <a:r>
              <a:rPr lang="en-GB" dirty="0"/>
              <a:t>are various methods one can use to identify issues and problems with regards to productivity. We will now examine a few of these. </a:t>
            </a:r>
            <a:endParaRPr lang="en-ZA" dirty="0"/>
          </a:p>
          <a:p>
            <a:pPr marL="0" indent="0">
              <a:buNone/>
            </a:pPr>
            <a:r>
              <a:rPr lang="en-GB" dirty="0"/>
              <a:t> </a:t>
            </a:r>
            <a:endParaRPr lang="en-ZA" dirty="0"/>
          </a:p>
          <a:p>
            <a:pPr marL="0" indent="0">
              <a:buNone/>
            </a:pPr>
            <a:r>
              <a:rPr lang="en-ZA" b="1" dirty="0"/>
              <a:t>Trend Analysis</a:t>
            </a:r>
          </a:p>
          <a:p>
            <a:pPr marL="0" indent="0">
              <a:buNone/>
            </a:pPr>
            <a:r>
              <a:rPr lang="en-GB" dirty="0"/>
              <a:t> </a:t>
            </a:r>
            <a:endParaRPr lang="en-ZA" dirty="0"/>
          </a:p>
          <a:p>
            <a:r>
              <a:rPr lang="en-GB" dirty="0"/>
              <a:t>Trend Analysis is the practice of collecting information and attempting to spot a pattern, or trend, in the information. In project management trend analysis is a mathematical technique that uses historical results to predict future outcome. </a:t>
            </a:r>
            <a:endParaRPr lang="en-GB" dirty="0" smtClean="0"/>
          </a:p>
          <a:p>
            <a:r>
              <a:rPr lang="en-GB" dirty="0" smtClean="0"/>
              <a:t>This </a:t>
            </a:r>
            <a:r>
              <a:rPr lang="en-GB" dirty="0"/>
              <a:t>is achieved by tracking variances in cost and schedule performance. In this context, it is a project management quality control tool.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45093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Select and Apply Methods of Analysis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Value Analysis</a:t>
            </a:r>
          </a:p>
          <a:p>
            <a:pPr marL="0" indent="0">
              <a:buNone/>
            </a:pPr>
            <a:r>
              <a:rPr lang="en-ZA" dirty="0"/>
              <a:t> </a:t>
            </a:r>
          </a:p>
          <a:p>
            <a:r>
              <a:rPr lang="en-ZA" dirty="0" smtClean="0"/>
              <a:t>Value </a:t>
            </a:r>
            <a:r>
              <a:rPr lang="en-ZA" dirty="0"/>
              <a:t>analysis is used in different contexts. In manufacturing a systematic analysis that identifies and selects the best value alternatives for designs, materials, processes, and systems is used. </a:t>
            </a:r>
            <a:endParaRPr lang="en-ZA" dirty="0" smtClean="0"/>
          </a:p>
          <a:p>
            <a:r>
              <a:rPr lang="en-ZA" dirty="0" smtClean="0"/>
              <a:t>It </a:t>
            </a:r>
            <a:r>
              <a:rPr lang="en-ZA" dirty="0"/>
              <a:t>proceeds by repeatedly asking "can the cost of this item or step be reduced or eliminated, without diminishing the effectiveness, required quality, or customer satisfaction?" </a:t>
            </a:r>
            <a:endParaRPr lang="en-ZA" dirty="0" smtClean="0"/>
          </a:p>
          <a:p>
            <a:r>
              <a:rPr lang="en-ZA" dirty="0" smtClean="0"/>
              <a:t>The </a:t>
            </a:r>
            <a:r>
              <a:rPr lang="en-ZA" dirty="0"/>
              <a:t>objective is to distinguish between the incurred costs (actual use of resources) and the inherent costs (locked in) in a particular design (and which determine the incurring costs), and to minimize the locked-in costs.</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26678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Select and Apply Methods of Analysis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p:txBody>
          <a:bodyPr>
            <a:normAutofit/>
          </a:bodyPr>
          <a:lstStyle/>
          <a:p>
            <a:r>
              <a:rPr lang="en-GB" dirty="0"/>
              <a:t>In the context of purchasing, each procurement item is examined to ascertain its total cost of acquisition, maintenance, and usage over its useful life and, wherever feasible, to replace it with a more cost effective substitute. This method is also called value-in-use analysis.</a:t>
            </a:r>
            <a:endParaRPr lang="en-ZA"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81774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Select and Apply Methods of Analysis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Pareto Analysis</a:t>
            </a:r>
          </a:p>
          <a:p>
            <a:pPr marL="0" indent="0">
              <a:buNone/>
            </a:pPr>
            <a:r>
              <a:rPr lang="en-GB" dirty="0"/>
              <a:t> </a:t>
            </a:r>
            <a:endParaRPr lang="en-ZA" dirty="0"/>
          </a:p>
          <a:p>
            <a:r>
              <a:rPr lang="en-GB" dirty="0"/>
              <a:t>Pareto analysis is a formal technique used where many possible courses of action could be taken. </a:t>
            </a:r>
            <a:endParaRPr lang="en-GB" dirty="0" smtClean="0"/>
          </a:p>
          <a:p>
            <a:r>
              <a:rPr lang="en-GB" dirty="0" smtClean="0"/>
              <a:t>The </a:t>
            </a:r>
            <a:r>
              <a:rPr lang="en-GB" dirty="0"/>
              <a:t>analyst estimates the benefit delivered by each action, and then selects a number of the most effective actions that deliver a total benefit reasonably close to the best possible one.</a:t>
            </a:r>
            <a:endParaRPr lang="en-ZA" dirty="0"/>
          </a:p>
          <a:p>
            <a:pPr marL="0" indent="0">
              <a:buNone/>
            </a:pPr>
            <a:r>
              <a:rPr lang="en-GB" dirty="0"/>
              <a:t> </a:t>
            </a:r>
            <a:endParaRPr lang="en-ZA" dirty="0"/>
          </a:p>
          <a:p>
            <a:r>
              <a:rPr lang="en-GB" dirty="0"/>
              <a:t>Pareto analysis is a creative way of looking at causes of problems because it helps stimulate thinking and organize </a:t>
            </a:r>
            <a:r>
              <a:rPr lang="en-GB" dirty="0" smtClean="0"/>
              <a:t>thoughts.</a:t>
            </a:r>
          </a:p>
          <a:p>
            <a:r>
              <a:rPr lang="en-GB" dirty="0" smtClean="0"/>
              <a:t>However</a:t>
            </a:r>
            <a:r>
              <a:rPr lang="en-GB" dirty="0"/>
              <a:t>, it can be limited by its exclusion of possibly important problems which may be small initially, but which grow with time. It should be combined with other analytical tools.</a:t>
            </a:r>
            <a:endParaRPr lang="en-ZA" dirty="0"/>
          </a:p>
          <a:p>
            <a:pPr marL="0" indent="0">
              <a:buNone/>
            </a:pPr>
            <a:r>
              <a:rPr lang="en-GB" dirty="0"/>
              <a:t> </a:t>
            </a:r>
            <a:endParaRPr lang="en-ZA"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151552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Select and Apply Methods of Analysis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p:cNvSpPr>
            <a:spLocks noGrp="1"/>
          </p:cNvSpPr>
          <p:nvPr>
            <p:ph sz="quarter" idx="1"/>
          </p:nvPr>
        </p:nvSpPr>
        <p:spPr/>
        <p:txBody>
          <a:bodyPr>
            <a:normAutofit fontScale="92500" lnSpcReduction="20000"/>
          </a:bodyPr>
          <a:lstStyle/>
          <a:p>
            <a:r>
              <a:rPr lang="en-GB" dirty="0"/>
              <a:t>Pareto analysis helps to identify the top causes that need to be addressed to resolve the majority of problems. </a:t>
            </a:r>
            <a:endParaRPr lang="en-GB" dirty="0" smtClean="0"/>
          </a:p>
          <a:p>
            <a:pPr marL="0" indent="0">
              <a:buNone/>
            </a:pPr>
            <a:endParaRPr lang="en-GB" dirty="0" smtClean="0"/>
          </a:p>
          <a:p>
            <a:r>
              <a:rPr lang="en-GB" dirty="0" smtClean="0"/>
              <a:t>Once </a:t>
            </a:r>
            <a:r>
              <a:rPr lang="en-GB" dirty="0"/>
              <a:t>the predominant causes are identified, then tools like the Ishikawa diagram or Fish-bone Analysis can be used to identify the root causes of the problems. </a:t>
            </a:r>
            <a:endParaRPr lang="en-ZA" dirty="0"/>
          </a:p>
          <a:p>
            <a:endParaRPr lang="en-ZA" dirty="0"/>
          </a:p>
          <a:p>
            <a:r>
              <a:rPr lang="en-GB" dirty="0"/>
              <a:t>Pareto analysis is often referred to as the "80/20" rule, under the assumption that, in all situations, 20% of causes determine 80% of problems; this ratio is a convenient rule of thumb and is not necessarily the true analysis. </a:t>
            </a:r>
            <a:endParaRPr lang="en-GB" dirty="0" smtClean="0"/>
          </a:p>
          <a:p>
            <a:endParaRPr lang="en-GB" dirty="0"/>
          </a:p>
          <a:p>
            <a:r>
              <a:rPr lang="en-GB" dirty="0" smtClean="0"/>
              <a:t>The </a:t>
            </a:r>
            <a:r>
              <a:rPr lang="en-GB" dirty="0"/>
              <a:t>application of the Pareto analysis in risk management allows management to focus on those risks that have the most impact on the project. </a:t>
            </a:r>
            <a:endParaRPr lang="en-ZA"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9242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Select and Apply Methods of Analysis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p:cNvSpPr>
            <a:spLocks noGrp="1"/>
          </p:cNvSpPr>
          <p:nvPr>
            <p:ph sz="quarter" idx="1"/>
          </p:nvPr>
        </p:nvSpPr>
        <p:spPr>
          <a:xfrm>
            <a:off x="467544" y="890780"/>
            <a:ext cx="8219256" cy="5626133"/>
          </a:xfrm>
        </p:spPr>
        <p:txBody>
          <a:bodyPr>
            <a:normAutofit fontScale="85000" lnSpcReduction="20000"/>
          </a:bodyPr>
          <a:lstStyle/>
          <a:p>
            <a:pPr marL="0" indent="0">
              <a:buNone/>
            </a:pPr>
            <a:r>
              <a:rPr lang="en-GB" b="1" dirty="0"/>
              <a:t>Sometimes a Pareto analysis can be illustrated in the form of a graph or diagram. Here is how to do this</a:t>
            </a:r>
            <a:r>
              <a:rPr lang="en-GB" b="1" dirty="0" smtClean="0"/>
              <a:t>:</a:t>
            </a:r>
          </a:p>
          <a:p>
            <a:pPr marL="0" indent="0">
              <a:buNone/>
            </a:pPr>
            <a:endParaRPr lang="en-ZA" b="1" dirty="0"/>
          </a:p>
          <a:p>
            <a:pPr lvl="0"/>
            <a:r>
              <a:rPr lang="en-GB" dirty="0"/>
              <a:t>Form an explicit table listing the causes and their frequency as a percentage.</a:t>
            </a:r>
            <a:endParaRPr lang="en-ZA" dirty="0"/>
          </a:p>
          <a:p>
            <a:pPr lvl="0"/>
            <a:r>
              <a:rPr lang="en-GB" dirty="0"/>
              <a:t>Arrange the rows in the decreasing order of importance of the causes (i.e., the most important cause first)</a:t>
            </a:r>
            <a:endParaRPr lang="en-ZA" dirty="0"/>
          </a:p>
          <a:p>
            <a:pPr lvl="0"/>
            <a:r>
              <a:rPr lang="en-GB" dirty="0"/>
              <a:t>Add a cumulative percentage column to the table</a:t>
            </a:r>
            <a:endParaRPr lang="en-ZA" dirty="0"/>
          </a:p>
          <a:p>
            <a:pPr lvl="0"/>
            <a:r>
              <a:rPr lang="en-GB" dirty="0"/>
              <a:t>Plot with causes on x- and cumulative percentage on y-axis</a:t>
            </a:r>
            <a:endParaRPr lang="en-ZA" dirty="0"/>
          </a:p>
          <a:p>
            <a:pPr lvl="0"/>
            <a:r>
              <a:rPr lang="en-GB" dirty="0"/>
              <a:t>Join the above points to form a curve</a:t>
            </a:r>
            <a:endParaRPr lang="en-ZA" dirty="0"/>
          </a:p>
          <a:p>
            <a:pPr lvl="0"/>
            <a:r>
              <a:rPr lang="en-GB" dirty="0"/>
              <a:t>Plot (on the same graph) a bar graph with causes on x- and percent frequency on y-axis</a:t>
            </a:r>
            <a:endParaRPr lang="en-ZA" dirty="0"/>
          </a:p>
          <a:p>
            <a:pPr lvl="0"/>
            <a:r>
              <a:rPr lang="en-GB" dirty="0"/>
              <a:t>Draw line at 80% on y-axis parallel to x-axis. Then drop the line at the point of intersection with the curve on x-axis. This point on the x-axis separates the important causes (on the left) and trivial causes (on the right</a:t>
            </a:r>
            <a:r>
              <a:rPr lang="en-GB" dirty="0" smtClean="0"/>
              <a:t>)</a:t>
            </a:r>
          </a:p>
          <a:p>
            <a:pPr lvl="0"/>
            <a:r>
              <a:rPr lang="en-GB" dirty="0"/>
              <a:t>Explicitly review the chart to ensure that at least 80% of the causes are captured</a:t>
            </a:r>
            <a:endParaRPr lang="en-ZA" dirty="0"/>
          </a:p>
          <a:p>
            <a:pPr marL="0" indent="0">
              <a:buNone/>
            </a:pPr>
            <a:r>
              <a:rPr lang="en-GB" dirty="0"/>
              <a:t>For </a:t>
            </a:r>
            <a:r>
              <a:rPr lang="en-GB" dirty="0" smtClean="0"/>
              <a:t>example…..</a:t>
            </a:r>
            <a:endParaRPr lang="en-ZA" dirty="0"/>
          </a:p>
          <a:p>
            <a:pPr lvl="0"/>
            <a:endParaRPr lang="en-ZA"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97828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Select and Apply Methods of Analysis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p:cNvSpPr>
            <a:spLocks noGrp="1"/>
          </p:cNvSpPr>
          <p:nvPr>
            <p:ph sz="quarter" idx="1"/>
          </p:nvPr>
        </p:nvSpPr>
        <p:spPr>
          <a:xfrm>
            <a:off x="467544" y="890780"/>
            <a:ext cx="8219256" cy="5626133"/>
          </a:xfrm>
        </p:spPr>
        <p:txBody>
          <a:bodyPr>
            <a:normAutofit/>
          </a:bodyPr>
          <a:lstStyle/>
          <a:p>
            <a:pPr marL="0" lvl="0" indent="0">
              <a:buNone/>
            </a:pPr>
            <a:endParaRPr lang="en-ZA" dirty="0"/>
          </a:p>
          <a:p>
            <a:pPr marL="0" indent="0">
              <a:buNone/>
            </a:pPr>
            <a:endParaRPr lang="en-ZA" b="1" dirty="0"/>
          </a:p>
          <a:p>
            <a:pPr marL="0" indent="0">
              <a:buNone/>
            </a:pPr>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1891122" y="1451350"/>
            <a:ext cx="5372100" cy="4031504"/>
          </a:xfrm>
          <a:prstGeom prst="rect">
            <a:avLst/>
          </a:prstGeom>
        </p:spPr>
      </p:pic>
    </p:spTree>
    <p:extLst>
      <p:ext uri="{BB962C8B-B14F-4D97-AF65-F5344CB8AC3E}">
        <p14:creationId xmlns:p14="http://schemas.microsoft.com/office/powerpoint/2010/main" val="286727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Cause </a:t>
            </a:r>
            <a:r>
              <a:rPr lang="en-ZA" dirty="0"/>
              <a:t>and Effect and the Ishikawa Diagram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p:txBody>
          <a:bodyPr/>
          <a:lstStyle/>
          <a:p>
            <a:r>
              <a:rPr lang="en-GB" dirty="0"/>
              <a:t>Ishikawa diagrams (or fishbone diagrams, herringbone diagrams, cause-and-effect diagrams, or Fishikawa diagrams) are diagrams created by Kaoru Ishikawa) showing the causes of a specific event. </a:t>
            </a:r>
            <a:endParaRPr lang="en-ZA" dirty="0"/>
          </a:p>
          <a:p>
            <a:pPr marL="0" indent="0">
              <a:buNone/>
            </a:pPr>
            <a:endParaRPr lang="en-ZA" dirty="0"/>
          </a:p>
          <a:p>
            <a:pPr marL="0" indent="0">
              <a:buNone/>
            </a:pPr>
            <a:r>
              <a:rPr lang="en-GB" b="1" dirty="0"/>
              <a:t>Common uses of the Ishikawa diagram are: </a:t>
            </a:r>
            <a:endParaRPr lang="en-GB" b="1" dirty="0" smtClean="0"/>
          </a:p>
          <a:p>
            <a:pPr marL="0" indent="0">
              <a:buNone/>
            </a:pPr>
            <a:endParaRPr lang="en-ZA" b="1" dirty="0"/>
          </a:p>
          <a:p>
            <a:pPr lvl="0"/>
            <a:r>
              <a:rPr lang="en-GB" dirty="0"/>
              <a:t>Product design</a:t>
            </a:r>
            <a:endParaRPr lang="en-ZA" dirty="0"/>
          </a:p>
          <a:p>
            <a:pPr lvl="0"/>
            <a:r>
              <a:rPr lang="en-GB" dirty="0"/>
              <a:t>Quality defect prevention</a:t>
            </a:r>
            <a:endParaRPr lang="en-ZA" dirty="0"/>
          </a:p>
          <a:p>
            <a:pPr lvl="0"/>
            <a:r>
              <a:rPr lang="en-GB" dirty="0"/>
              <a:t>Identifying potential factors causing an overall effect.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79938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Cause </a:t>
            </a:r>
            <a:r>
              <a:rPr lang="en-ZA" dirty="0"/>
              <a:t>and Effect and the Ishikawa Diagram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GB" b="1" dirty="0"/>
              <a:t>Each cause or reason for imperfection is a source of variation. Causes are usually grouped into major categories to identify these sources of variation. The categories typically include</a:t>
            </a:r>
            <a:r>
              <a:rPr lang="en-GB" b="1" dirty="0" smtClean="0"/>
              <a:t>:</a:t>
            </a:r>
          </a:p>
          <a:p>
            <a:pPr marL="0" indent="0">
              <a:buNone/>
            </a:pPr>
            <a:endParaRPr lang="en-ZA" b="1" dirty="0"/>
          </a:p>
          <a:p>
            <a:pPr lvl="0"/>
            <a:r>
              <a:rPr lang="en-GB" b="1" dirty="0"/>
              <a:t>People: </a:t>
            </a:r>
            <a:r>
              <a:rPr lang="en-GB" dirty="0"/>
              <a:t>Anyone involved with the process</a:t>
            </a:r>
            <a:endParaRPr lang="en-ZA" dirty="0"/>
          </a:p>
          <a:p>
            <a:pPr lvl="0"/>
            <a:r>
              <a:rPr lang="en-GB" b="1" dirty="0"/>
              <a:t>Methods: </a:t>
            </a:r>
            <a:r>
              <a:rPr lang="en-GB" dirty="0"/>
              <a:t>How the process is performed and the specific requirements for doing it, such as policies, procedures, rules, regulations and laws</a:t>
            </a:r>
            <a:endParaRPr lang="en-ZA" dirty="0"/>
          </a:p>
          <a:p>
            <a:pPr lvl="0"/>
            <a:r>
              <a:rPr lang="en-GB" b="1" dirty="0"/>
              <a:t>Machines: </a:t>
            </a:r>
            <a:r>
              <a:rPr lang="en-GB" dirty="0"/>
              <a:t>Any equipment, computers, tools, etc. required to accomplish the job</a:t>
            </a:r>
            <a:endParaRPr lang="en-ZA" dirty="0"/>
          </a:p>
          <a:p>
            <a:pPr lvl="0"/>
            <a:r>
              <a:rPr lang="en-GB" b="1" dirty="0"/>
              <a:t>Materials: </a:t>
            </a:r>
            <a:r>
              <a:rPr lang="en-GB" dirty="0"/>
              <a:t>Raw materials, parts, pens, paper, etc. used to produce the final product</a:t>
            </a:r>
            <a:endParaRPr lang="en-ZA" dirty="0"/>
          </a:p>
          <a:p>
            <a:pPr lvl="0"/>
            <a:r>
              <a:rPr lang="en-GB" b="1" dirty="0"/>
              <a:t>Measurements: </a:t>
            </a:r>
            <a:r>
              <a:rPr lang="en-GB" dirty="0"/>
              <a:t>Data generated from the process that are used to evaluate its quality</a:t>
            </a:r>
            <a:endParaRPr lang="en-ZA" dirty="0"/>
          </a:p>
          <a:p>
            <a:pPr lvl="0"/>
            <a:r>
              <a:rPr lang="en-GB" b="1" dirty="0" smtClean="0"/>
              <a:t>Environment: </a:t>
            </a:r>
            <a:r>
              <a:rPr lang="en-GB" dirty="0" smtClean="0"/>
              <a:t>The conditions, such as location, time, temperature, and culture in which the process operates</a:t>
            </a:r>
            <a:endParaRPr lang="en-ZA" dirty="0" smtClean="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75015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Cause </a:t>
            </a:r>
            <a:r>
              <a:rPr lang="en-ZA" dirty="0"/>
              <a:t>and Effect and the Ishikawa Diagram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descr="C:\Users\User\AppData\Local\Microsoft\Windows\INetCache\Content.Word\shutterstock_113280376 LR.JPG"/>
          <p:cNvPicPr/>
          <p:nvPr/>
        </p:nvPicPr>
        <p:blipFill>
          <a:blip r:embed="rId2">
            <a:extLst>
              <a:ext uri="{28A0092B-C50C-407E-A947-70E740481C1C}">
                <a14:useLocalDpi xmlns:a14="http://schemas.microsoft.com/office/drawing/2010/main" val="0"/>
              </a:ext>
            </a:extLst>
          </a:blip>
          <a:srcRect/>
          <a:stretch>
            <a:fillRect/>
          </a:stretch>
        </p:blipFill>
        <p:spPr bwMode="auto">
          <a:xfrm>
            <a:off x="2111680" y="2278505"/>
            <a:ext cx="5293461" cy="3814791"/>
          </a:xfrm>
          <a:prstGeom prst="rect">
            <a:avLst/>
          </a:prstGeom>
          <a:noFill/>
          <a:ln>
            <a:noFill/>
          </a:ln>
        </p:spPr>
      </p:pic>
    </p:spTree>
    <p:extLst>
      <p:ext uri="{BB962C8B-B14F-4D97-AF65-F5344CB8AC3E}">
        <p14:creationId xmlns:p14="http://schemas.microsoft.com/office/powerpoint/2010/main" val="2013500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Choosing </a:t>
            </a:r>
            <a:r>
              <a:rPr lang="en-ZA" dirty="0"/>
              <a:t>the Correct Method to Identify Root Causes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p:cNvSpPr>
            <a:spLocks noGrp="1"/>
          </p:cNvSpPr>
          <p:nvPr>
            <p:ph sz="quarter" idx="1"/>
          </p:nvPr>
        </p:nvSpPr>
        <p:spPr/>
        <p:txBody>
          <a:bodyPr>
            <a:normAutofit fontScale="92500" lnSpcReduction="20000"/>
          </a:bodyPr>
          <a:lstStyle/>
          <a:p>
            <a:r>
              <a:rPr lang="en-GB" dirty="0" smtClean="0"/>
              <a:t>Any </a:t>
            </a:r>
            <a:r>
              <a:rPr lang="en-GB" dirty="0"/>
              <a:t>of the above method may be used to identify the issues affecting productivity in the company. However it is important that you identify the correct method applicable to your specific needs and organisation. </a:t>
            </a:r>
            <a:endParaRPr lang="en-GB" dirty="0" smtClean="0"/>
          </a:p>
          <a:p>
            <a:endParaRPr lang="en-GB" dirty="0"/>
          </a:p>
          <a:p>
            <a:r>
              <a:rPr lang="en-GB" dirty="0" smtClean="0"/>
              <a:t>If </a:t>
            </a:r>
            <a:r>
              <a:rPr lang="en-GB" dirty="0"/>
              <a:t>the object of the analysis is project management, then an appropriate tool must be used. If it is risk management then the same rule applies. </a:t>
            </a:r>
            <a:endParaRPr lang="en-GB" dirty="0" smtClean="0"/>
          </a:p>
          <a:p>
            <a:pPr marL="0" indent="0">
              <a:buNone/>
            </a:pPr>
            <a:endParaRPr lang="en-ZA" dirty="0"/>
          </a:p>
          <a:p>
            <a:r>
              <a:rPr lang="en-GB" dirty="0"/>
              <a:t>The main object of any analysis is to identify the root causes of the problems leading to a loss or drop in productivity. </a:t>
            </a:r>
            <a:endParaRPr lang="en-ZA" dirty="0"/>
          </a:p>
          <a:p>
            <a:pPr marL="0" indent="0">
              <a:buNone/>
            </a:pPr>
            <a:endParaRPr lang="en-ZA" dirty="0"/>
          </a:p>
          <a:p>
            <a:r>
              <a:rPr lang="en-GB" dirty="0"/>
              <a:t>Root causes could be anything from process-related factors, people factors, systems factors, workplace related problems, organisational policy, managerial factors and, external factors. </a:t>
            </a:r>
            <a:endParaRPr lang="en-ZA" dirty="0"/>
          </a:p>
          <a:p>
            <a:pPr marL="0" indent="0">
              <a:buNone/>
            </a:pPr>
            <a:endParaRPr lang="en-ZA" dirty="0"/>
          </a:p>
        </p:txBody>
      </p:sp>
    </p:spTree>
    <p:extLst>
      <p:ext uri="{BB962C8B-B14F-4D97-AF65-F5344CB8AC3E}">
        <p14:creationId xmlns:p14="http://schemas.microsoft.com/office/powerpoint/2010/main" val="4051267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Choosing </a:t>
            </a:r>
            <a:r>
              <a:rPr lang="en-ZA" dirty="0"/>
              <a:t>the Correct Method to Identify Root Causes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p:txBody>
          <a:bodyPr>
            <a:normAutofit/>
          </a:bodyPr>
          <a:lstStyle/>
          <a:p>
            <a:r>
              <a:rPr lang="en-GB" dirty="0"/>
              <a:t>Once the root causes are identified, interventions must be identified and plans to remove the identified root causes must be developed.</a:t>
            </a:r>
            <a:endParaRPr lang="en-ZA" dirty="0"/>
          </a:p>
          <a:p>
            <a:pPr marL="0" indent="0">
              <a:buNone/>
            </a:pPr>
            <a:endParaRPr lang="en-ZA" dirty="0"/>
          </a:p>
          <a:p>
            <a:r>
              <a:rPr lang="en-GB" dirty="0"/>
              <a:t>Naturally the causes will be dependent on the type of organisation and interventions will therefore have to be appropriate as well. </a:t>
            </a:r>
            <a:endParaRPr lang="en-ZA" dirty="0"/>
          </a:p>
          <a:p>
            <a:pPr marL="0" indent="0">
              <a:buNone/>
            </a:pPr>
            <a:endParaRPr lang="en-ZA" dirty="0"/>
          </a:p>
        </p:txBody>
      </p:sp>
    </p:spTree>
    <p:extLst>
      <p:ext uri="{BB962C8B-B14F-4D97-AF65-F5344CB8AC3E}">
        <p14:creationId xmlns:p14="http://schemas.microsoft.com/office/powerpoint/2010/main" val="492146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p:txBody>
          <a:bodyPr/>
          <a:lstStyle/>
          <a:p>
            <a:pPr marL="0" indent="0">
              <a:buNone/>
            </a:pPr>
            <a:r>
              <a:rPr lang="en-GB" b="1" dirty="0" smtClean="0"/>
              <a:t>The </a:t>
            </a:r>
            <a:r>
              <a:rPr lang="en-GB" b="1" dirty="0"/>
              <a:t>following can all be root factors of changes in productivity levels</a:t>
            </a:r>
            <a:r>
              <a:rPr lang="en-GB" b="1" dirty="0" smtClean="0"/>
              <a:t>:</a:t>
            </a:r>
          </a:p>
          <a:p>
            <a:pPr marL="0" indent="0">
              <a:buNone/>
            </a:pPr>
            <a:endParaRPr lang="en-ZA" b="1" dirty="0"/>
          </a:p>
          <a:p>
            <a:pPr lvl="0" fontAlgn="base"/>
            <a:r>
              <a:rPr lang="en-GB" dirty="0">
                <a:effectLst>
                  <a:outerShdw sx="0" sy="0">
                    <a:srgbClr val="000000"/>
                  </a:outerShdw>
                </a:effectLst>
              </a:rPr>
              <a:t>Process-and workplace-related problems</a:t>
            </a:r>
            <a:endParaRPr lang="en-ZA" dirty="0">
              <a:effectLst>
                <a:outerShdw sx="0" sy="0">
                  <a:srgbClr val="000000"/>
                </a:outerShdw>
              </a:effectLst>
            </a:endParaRPr>
          </a:p>
          <a:p>
            <a:pPr lvl="0" fontAlgn="base"/>
            <a:r>
              <a:rPr lang="en-GB" dirty="0">
                <a:effectLst>
                  <a:outerShdw sx="0" sy="0">
                    <a:srgbClr val="000000"/>
                  </a:outerShdw>
                </a:effectLst>
              </a:rPr>
              <a:t>People factors</a:t>
            </a:r>
            <a:endParaRPr lang="en-ZA" dirty="0">
              <a:effectLst>
                <a:outerShdw sx="0" sy="0">
                  <a:srgbClr val="000000"/>
                </a:outerShdw>
              </a:effectLst>
            </a:endParaRPr>
          </a:p>
          <a:p>
            <a:pPr lvl="0" fontAlgn="base"/>
            <a:r>
              <a:rPr lang="en-GB" dirty="0">
                <a:effectLst>
                  <a:outerShdw sx="0" sy="0">
                    <a:srgbClr val="000000"/>
                  </a:outerShdw>
                </a:effectLst>
              </a:rPr>
              <a:t>Systems factor</a:t>
            </a:r>
            <a:endParaRPr lang="en-ZA" dirty="0">
              <a:effectLst>
                <a:outerShdw sx="0" sy="0">
                  <a:srgbClr val="000000"/>
                </a:outerShdw>
              </a:effectLst>
            </a:endParaRPr>
          </a:p>
          <a:p>
            <a:pPr lvl="0" fontAlgn="base"/>
            <a:r>
              <a:rPr lang="en-GB" dirty="0">
                <a:effectLst>
                  <a:outerShdw sx="0" sy="0">
                    <a:srgbClr val="000000"/>
                  </a:outerShdw>
                </a:effectLst>
              </a:rPr>
              <a:t>External factors</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02233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GB" b="1" u="sng" dirty="0"/>
              <a:t>Workplace-Related Problems</a:t>
            </a:r>
            <a:endParaRPr lang="en-ZA" b="1" u="sng" dirty="0"/>
          </a:p>
          <a:p>
            <a:pPr marL="0" indent="0">
              <a:buNone/>
            </a:pPr>
            <a:r>
              <a:rPr lang="en-GB" dirty="0"/>
              <a:t> </a:t>
            </a:r>
            <a:endParaRPr lang="en-ZA" dirty="0"/>
          </a:p>
          <a:p>
            <a:pPr marL="0" indent="0">
              <a:buNone/>
            </a:pPr>
            <a:r>
              <a:rPr lang="en-GB" b="1" dirty="0"/>
              <a:t>Poor Management</a:t>
            </a:r>
            <a:endParaRPr lang="en-ZA" dirty="0"/>
          </a:p>
          <a:p>
            <a:pPr marL="0" indent="0">
              <a:buNone/>
            </a:pPr>
            <a:r>
              <a:rPr lang="en-GB" dirty="0"/>
              <a:t> </a:t>
            </a:r>
            <a:endParaRPr lang="en-ZA" dirty="0"/>
          </a:p>
          <a:p>
            <a:r>
              <a:rPr lang="en-GB" dirty="0"/>
              <a:t>Ineffective management practices decrease a company's productivity in a number of ways. </a:t>
            </a:r>
            <a:endParaRPr lang="en-GB" dirty="0" smtClean="0"/>
          </a:p>
          <a:p>
            <a:r>
              <a:rPr lang="en-GB" dirty="0" smtClean="0"/>
              <a:t>The </a:t>
            </a:r>
            <a:r>
              <a:rPr lang="en-GB" dirty="0"/>
              <a:t>overall strategy for such a company contains inefficiencies because management doesn't see and take steps to implement the most productive ways to complete tasks. Individual employees struggle and become confused under poor management. </a:t>
            </a:r>
            <a:endParaRPr lang="en-GB" dirty="0" smtClean="0"/>
          </a:p>
          <a:p>
            <a:r>
              <a:rPr lang="en-GB" dirty="0" smtClean="0"/>
              <a:t>They </a:t>
            </a:r>
            <a:r>
              <a:rPr lang="en-GB" dirty="0"/>
              <a:t>don't have the freedom and coaching to reach their full potential, so they don't get as much done as they could. If employees feel that their supervisors don’t recognise their efforts, they often don't try hard to perform to their full capacity.</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2615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Employee Dissatisfaction</a:t>
            </a:r>
            <a:endParaRPr lang="en-ZA" dirty="0"/>
          </a:p>
          <a:p>
            <a:pPr marL="0" indent="0">
              <a:buNone/>
            </a:pPr>
            <a:r>
              <a:rPr lang="en-GB" dirty="0"/>
              <a:t> </a:t>
            </a:r>
            <a:endParaRPr lang="en-ZA" dirty="0"/>
          </a:p>
          <a:p>
            <a:r>
              <a:rPr lang="en-GB" dirty="0"/>
              <a:t>Dissatisfied employees are usually also unproductive ones, while happy employees who are passionate about their jobs get the work done effectively. </a:t>
            </a:r>
            <a:endParaRPr lang="en-GB" dirty="0" smtClean="0"/>
          </a:p>
          <a:p>
            <a:r>
              <a:rPr lang="en-GB" dirty="0" smtClean="0"/>
              <a:t>It </a:t>
            </a:r>
            <a:r>
              <a:rPr lang="en-GB" dirty="0"/>
              <a:t>is natural for people to prioritise tasks they like, so for such an employee his/her job will be put ahead of any other desires, such as relaxing, chatting with a co-worker or getting through the day so he/she can go home. </a:t>
            </a:r>
            <a:endParaRPr lang="en-GB" dirty="0" smtClean="0"/>
          </a:p>
          <a:p>
            <a:r>
              <a:rPr lang="en-GB" dirty="0" smtClean="0"/>
              <a:t>Getting </a:t>
            </a:r>
            <a:r>
              <a:rPr lang="en-GB" dirty="0"/>
              <a:t>the right employee for the job can lead to a satisfied employee and productive company.</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53458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GB" b="1" u="sng" dirty="0"/>
              <a:t>People Factor</a:t>
            </a:r>
            <a:endParaRPr lang="en-ZA" b="1" u="sng" dirty="0"/>
          </a:p>
          <a:p>
            <a:pPr marL="0" indent="0">
              <a:buNone/>
            </a:pPr>
            <a:r>
              <a:rPr lang="en-GB" dirty="0"/>
              <a:t> </a:t>
            </a:r>
            <a:endParaRPr lang="en-ZA" dirty="0"/>
          </a:p>
          <a:p>
            <a:pPr marL="0" indent="0">
              <a:buNone/>
            </a:pPr>
            <a:r>
              <a:rPr lang="en-GB" b="1" dirty="0"/>
              <a:t>Employee Personal Problems</a:t>
            </a:r>
            <a:endParaRPr lang="en-ZA" dirty="0"/>
          </a:p>
          <a:p>
            <a:pPr marL="0" indent="0">
              <a:buNone/>
            </a:pPr>
            <a:r>
              <a:rPr lang="en-GB" dirty="0"/>
              <a:t> </a:t>
            </a:r>
            <a:endParaRPr lang="en-ZA" dirty="0"/>
          </a:p>
          <a:p>
            <a:r>
              <a:rPr lang="en-GB" dirty="0"/>
              <a:t>Employees who are experiencing personal problems are usually less productive than those who are not experiencing similar problems. Stress and poor health specifically contribute to low levels of productivity. </a:t>
            </a:r>
            <a:endParaRPr lang="en-GB" dirty="0" smtClean="0"/>
          </a:p>
          <a:p>
            <a:r>
              <a:rPr lang="en-GB" dirty="0" smtClean="0"/>
              <a:t>Companies </a:t>
            </a:r>
            <a:r>
              <a:rPr lang="en-GB" dirty="0"/>
              <a:t>can provide counselling on-site to help decrease stress levels and help employees to sort through their personal problems that are hindering productivity. </a:t>
            </a:r>
            <a:endParaRPr lang="en-GB" dirty="0" smtClean="0"/>
          </a:p>
          <a:p>
            <a:r>
              <a:rPr lang="en-GB" dirty="0" smtClean="0"/>
              <a:t>Companies </a:t>
            </a:r>
            <a:r>
              <a:rPr lang="en-GB" dirty="0"/>
              <a:t>can also encourage employees to take sick leave when necessary to help avoid getting a more serious illness or coming into the office and getting others sick.</a:t>
            </a:r>
            <a:endParaRPr lang="en-ZA" dirty="0"/>
          </a:p>
          <a:p>
            <a:pPr marL="0" indent="0">
              <a:buNone/>
            </a:pPr>
            <a:r>
              <a:rPr lang="en-GB" b="1" dirty="0"/>
              <a:t>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921832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p:cNvSpPr>
            <a:spLocks noGrp="1"/>
          </p:cNvSpPr>
          <p:nvPr>
            <p:ph sz="quarter" idx="1"/>
          </p:nvPr>
        </p:nvSpPr>
        <p:spPr/>
        <p:txBody>
          <a:bodyPr>
            <a:normAutofit/>
          </a:bodyPr>
          <a:lstStyle/>
          <a:p>
            <a:pPr marL="0" indent="0">
              <a:buNone/>
            </a:pPr>
            <a:r>
              <a:rPr lang="en-GB" b="1" dirty="0"/>
              <a:t>Fear of Failure</a:t>
            </a:r>
            <a:endParaRPr lang="en-ZA" dirty="0"/>
          </a:p>
          <a:p>
            <a:pPr marL="0" indent="0">
              <a:buNone/>
            </a:pPr>
            <a:r>
              <a:rPr lang="en-GB" dirty="0"/>
              <a:t> </a:t>
            </a:r>
            <a:endParaRPr lang="en-ZA" dirty="0"/>
          </a:p>
          <a:p>
            <a:r>
              <a:rPr lang="en-GB" dirty="0"/>
              <a:t>Whenever people are faced with the possibility of failure you will find that they are reluctant to take action. In the end, this will affect productivity in the workplace. </a:t>
            </a:r>
            <a:endParaRPr lang="en-GB" dirty="0" smtClean="0"/>
          </a:p>
          <a:p>
            <a:r>
              <a:rPr lang="en-GB" dirty="0" smtClean="0"/>
              <a:t>Some </a:t>
            </a:r>
            <a:r>
              <a:rPr lang="en-GB" dirty="0"/>
              <a:t>would rather not risk failure because they believe that once you fail, you will always qualify as a failure.</a:t>
            </a:r>
            <a:endParaRPr lang="en-ZA" dirty="0"/>
          </a:p>
          <a:p>
            <a:pPr marL="0" indent="0">
              <a:buNone/>
            </a:pPr>
            <a:endParaRPr lang="en-ZA" dirty="0"/>
          </a:p>
          <a:p>
            <a:pPr marL="0" indent="0">
              <a:buNone/>
            </a:pPr>
            <a:r>
              <a:rPr lang="en-GB" b="1" dirty="0"/>
              <a:t>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2910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dirty="0"/>
              <a:t>The Comfort Zone</a:t>
            </a:r>
          </a:p>
          <a:p>
            <a:pPr marL="0" indent="0">
              <a:buNone/>
            </a:pPr>
            <a:r>
              <a:rPr lang="en-ZA" dirty="0"/>
              <a:t> </a:t>
            </a:r>
          </a:p>
          <a:p>
            <a:pPr marL="0" indent="0">
              <a:buNone/>
            </a:pPr>
            <a:endParaRPr lang="en-ZA" dirty="0"/>
          </a:p>
          <a:p>
            <a:r>
              <a:rPr lang="en-ZA" dirty="0"/>
              <a:t>An employee has things that he/she is comfortable doing and often doesn’t want to explore other challenging tasks. </a:t>
            </a:r>
            <a:endParaRPr lang="en-ZA" dirty="0" smtClean="0"/>
          </a:p>
          <a:p>
            <a:endParaRPr lang="en-ZA" dirty="0"/>
          </a:p>
          <a:p>
            <a:r>
              <a:rPr lang="en-ZA" dirty="0" smtClean="0"/>
              <a:t>This </a:t>
            </a:r>
            <a:r>
              <a:rPr lang="en-ZA" dirty="0"/>
              <a:t>may be caused by any of many reasons, like fear of uncertainty and so on. When such an employee stays in his/her comfort zone, he/she doesn’t grow, becomes stagnant and sooner or later it will start to affect the employee’s performance in the workplace</a:t>
            </a:r>
          </a:p>
          <a:p>
            <a:pPr marL="0" indent="0">
              <a:buNone/>
            </a:pPr>
            <a:endParaRPr lang="en-ZA" dirty="0"/>
          </a:p>
          <a:p>
            <a:pPr marL="0" indent="0">
              <a:buNone/>
            </a:pPr>
            <a:r>
              <a:rPr lang="en-GB" b="1" dirty="0"/>
              <a:t>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80635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GB" b="1" dirty="0"/>
              <a:t>Commitment</a:t>
            </a:r>
            <a:endParaRPr lang="en-ZA" dirty="0"/>
          </a:p>
          <a:p>
            <a:pPr marL="0" indent="0">
              <a:buNone/>
            </a:pPr>
            <a:r>
              <a:rPr lang="en-GB" dirty="0"/>
              <a:t> </a:t>
            </a:r>
            <a:endParaRPr lang="en-ZA" dirty="0"/>
          </a:p>
          <a:p>
            <a:r>
              <a:rPr lang="en-GB" dirty="0"/>
              <a:t>Many people lack commitment to achieving something. Commitment is that focus on the end result that has nothing to do with how it happens, but cares only to make it </a:t>
            </a:r>
            <a:r>
              <a:rPr lang="en-GB" dirty="0" smtClean="0"/>
              <a:t>happen.</a:t>
            </a:r>
          </a:p>
          <a:p>
            <a:r>
              <a:rPr lang="en-GB" dirty="0" smtClean="0"/>
              <a:t>Many </a:t>
            </a:r>
            <a:r>
              <a:rPr lang="en-GB" dirty="0"/>
              <a:t>people fail to do something mainly because it doesn’t look like it would go the way they plan it should</a:t>
            </a:r>
            <a:r>
              <a:rPr lang="en-GB" dirty="0" smtClean="0"/>
              <a:t>.</a:t>
            </a:r>
          </a:p>
          <a:p>
            <a:pPr marL="0" indent="0">
              <a:buNone/>
            </a:pPr>
            <a:endParaRPr lang="en-GB" b="1" dirty="0" smtClean="0"/>
          </a:p>
          <a:p>
            <a:pPr marL="0" indent="0">
              <a:buNone/>
            </a:pPr>
            <a:r>
              <a:rPr lang="en-GB" b="1" dirty="0" smtClean="0"/>
              <a:t>The </a:t>
            </a:r>
            <a:r>
              <a:rPr lang="en-GB" b="1" dirty="0"/>
              <a:t>Right Time</a:t>
            </a:r>
            <a:endParaRPr lang="en-ZA" dirty="0"/>
          </a:p>
          <a:p>
            <a:pPr marL="0" indent="0">
              <a:buNone/>
            </a:pPr>
            <a:endParaRPr lang="en-ZA" dirty="0"/>
          </a:p>
          <a:p>
            <a:r>
              <a:rPr lang="en-GB" dirty="0"/>
              <a:t>Waiting for the right time has killed many people’s dreams. Many haven’t done things even at work because they feel the right time hasn’t come. Some actually hasn’t gone through what they ought to because of the right time. In the end, such a person becomes very ineffective because of waiting</a:t>
            </a:r>
            <a:r>
              <a:rPr lang="en-GB" dirty="0" smtClean="0"/>
              <a:t>.</a:t>
            </a:r>
            <a:endParaRPr lang="en-ZA" dirty="0"/>
          </a:p>
          <a:p>
            <a:pPr marL="0" indent="0">
              <a:buNone/>
            </a:pPr>
            <a:r>
              <a:rPr lang="en-GB" b="1" dirty="0"/>
              <a:t>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1067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Correct Identification of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b="1" u="sng" dirty="0"/>
              <a:t>Systems Factor</a:t>
            </a:r>
            <a:endParaRPr lang="en-ZA" b="1" u="sng" dirty="0"/>
          </a:p>
          <a:p>
            <a:pPr marL="0" indent="0">
              <a:buNone/>
            </a:pPr>
            <a:r>
              <a:rPr lang="en-GB" dirty="0"/>
              <a:t> </a:t>
            </a:r>
            <a:endParaRPr lang="en-ZA" dirty="0"/>
          </a:p>
          <a:p>
            <a:pPr marL="0" indent="0">
              <a:buNone/>
            </a:pPr>
            <a:r>
              <a:rPr lang="en-GB" b="1" dirty="0"/>
              <a:t>Outdated Systems</a:t>
            </a:r>
            <a:endParaRPr lang="en-ZA" dirty="0"/>
          </a:p>
          <a:p>
            <a:pPr marL="0" indent="0">
              <a:buNone/>
            </a:pPr>
            <a:r>
              <a:rPr lang="en-GB" dirty="0"/>
              <a:t> </a:t>
            </a:r>
            <a:endParaRPr lang="en-ZA" dirty="0"/>
          </a:p>
          <a:p>
            <a:r>
              <a:rPr lang="en-GB" dirty="0"/>
              <a:t>When a company uses outdated and clunky methods to carry out its desired goals, its productivity significantly decreases. For example, if one company uses software to automatically record and track data, while another collects it by hand, the second company's productivity will be much lower because the person collecting and tracking data can't do much </a:t>
            </a:r>
            <a:r>
              <a:rPr lang="en-GB" dirty="0" smtClean="0"/>
              <a:t>else.</a:t>
            </a:r>
          </a:p>
          <a:p>
            <a:r>
              <a:rPr lang="en-GB" dirty="0" smtClean="0"/>
              <a:t>Companies </a:t>
            </a:r>
            <a:r>
              <a:rPr lang="en-GB" dirty="0"/>
              <a:t>can increase their productivity by streamlining and automating processes to decrease the work needed to complete tasks.</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74360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GB" b="1" u="sng" dirty="0" smtClean="0"/>
              <a:t>Poor </a:t>
            </a:r>
            <a:r>
              <a:rPr lang="en-GB" b="1" u="sng" dirty="0"/>
              <a:t>Management</a:t>
            </a:r>
            <a:endParaRPr lang="en-ZA" b="1" u="sng" dirty="0"/>
          </a:p>
          <a:p>
            <a:pPr marL="0" indent="0">
              <a:buNone/>
            </a:pPr>
            <a:endParaRPr lang="en-ZA" dirty="0"/>
          </a:p>
          <a:p>
            <a:pPr marL="0" indent="0">
              <a:buNone/>
            </a:pPr>
            <a:r>
              <a:rPr lang="en-ZA" b="1" dirty="0"/>
              <a:t>Appropriate leadership and management practices can remove the root causes of poor productivity. The following should be done:</a:t>
            </a:r>
          </a:p>
          <a:p>
            <a:pPr marL="0" indent="0">
              <a:buNone/>
            </a:pPr>
            <a:r>
              <a:rPr lang="en-ZA" dirty="0"/>
              <a:t> </a:t>
            </a:r>
          </a:p>
          <a:p>
            <a:pPr lvl="0" fontAlgn="base"/>
            <a:r>
              <a:rPr lang="en-ZA" b="1" dirty="0">
                <a:effectLst>
                  <a:outerShdw sx="0" sy="0">
                    <a:srgbClr val="000000"/>
                  </a:outerShdw>
                </a:effectLst>
              </a:rPr>
              <a:t>Accept responsibility.</a:t>
            </a:r>
            <a:r>
              <a:rPr lang="en-ZA" dirty="0">
                <a:effectLst>
                  <a:outerShdw sx="0" sy="0">
                    <a:srgbClr val="000000"/>
                  </a:outerShdw>
                </a:effectLst>
              </a:rPr>
              <a:t> Organisations often experience turnover, poor culture and low productivity, but rarely diagnose and treat them as leadership problems</a:t>
            </a:r>
            <a:r>
              <a:rPr lang="en-ZA" dirty="0" smtClean="0">
                <a:effectLst>
                  <a:outerShdw sx="0" sy="0">
                    <a:srgbClr val="000000"/>
                  </a:outerShdw>
                </a:effectLst>
              </a:rPr>
              <a:t>.</a:t>
            </a:r>
          </a:p>
          <a:p>
            <a:pPr lvl="0" fontAlgn="base"/>
            <a:r>
              <a:rPr lang="en-ZA" dirty="0" smtClean="0">
                <a:effectLst>
                  <a:outerShdw sx="0" sy="0">
                    <a:srgbClr val="000000"/>
                  </a:outerShdw>
                </a:effectLst>
              </a:rPr>
              <a:t> </a:t>
            </a:r>
            <a:r>
              <a:rPr lang="en-ZA" dirty="0">
                <a:effectLst>
                  <a:outerShdw sx="0" sy="0">
                    <a:srgbClr val="000000"/>
                  </a:outerShdw>
                </a:effectLst>
              </a:rPr>
              <a:t>Instead they either tolerate them as a common part of what happens in an organisation, or mistakenly blame other causes. </a:t>
            </a:r>
            <a:endParaRPr lang="en-ZA" dirty="0" smtClean="0">
              <a:effectLst>
                <a:outerShdw sx="0" sy="0">
                  <a:srgbClr val="000000"/>
                </a:outerShdw>
              </a:effectLst>
            </a:endParaRPr>
          </a:p>
          <a:p>
            <a:pPr lvl="0" fontAlgn="base"/>
            <a:r>
              <a:rPr lang="en-ZA" dirty="0" smtClean="0">
                <a:effectLst>
                  <a:outerShdw sx="0" sy="0">
                    <a:srgbClr val="000000"/>
                  </a:outerShdw>
                </a:effectLst>
              </a:rPr>
              <a:t>The </a:t>
            </a:r>
            <a:r>
              <a:rPr lang="en-ZA" dirty="0">
                <a:effectLst>
                  <a:outerShdw sx="0" sy="0">
                    <a:srgbClr val="000000"/>
                  </a:outerShdw>
                </a:effectLst>
              </a:rPr>
              <a:t>fact is, an organisation’s culture, and the resulting productivity of a good culture, is established and owned exclusively by the organisation’s leadership.</a:t>
            </a:r>
          </a:p>
          <a:p>
            <a:pPr marL="0" indent="0">
              <a:buNone/>
            </a:pPr>
            <a:endParaRPr lang="en-ZA" dirty="0"/>
          </a:p>
        </p:txBody>
      </p:sp>
    </p:spTree>
    <p:extLst>
      <p:ext uri="{BB962C8B-B14F-4D97-AF65-F5344CB8AC3E}">
        <p14:creationId xmlns:p14="http://schemas.microsoft.com/office/powerpoint/2010/main" val="4215163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a:xfrm>
            <a:off x="467544" y="1068523"/>
            <a:ext cx="8219256" cy="5392238"/>
          </a:xfrm>
        </p:spPr>
        <p:txBody>
          <a:bodyPr>
            <a:normAutofit fontScale="92500" lnSpcReduction="20000"/>
          </a:bodyPr>
          <a:lstStyle/>
          <a:p>
            <a:pPr lvl="0" fontAlgn="base"/>
            <a:r>
              <a:rPr lang="en-ZA" b="1" dirty="0">
                <a:effectLst>
                  <a:outerShdw sx="0" sy="0">
                    <a:srgbClr val="000000"/>
                  </a:outerShdw>
                </a:effectLst>
              </a:rPr>
              <a:t>Fulfil your role as the creator and leader of the organisation’s culture</a:t>
            </a:r>
            <a:r>
              <a:rPr lang="en-ZA" dirty="0">
                <a:effectLst>
                  <a:outerShdw sx="0" sy="0">
                    <a:srgbClr val="000000"/>
                  </a:outerShdw>
                </a:effectLst>
              </a:rPr>
              <a:t>. People outside of a company, like customers, experience a company’s culture by talking to and interacting with employees via telephone, email or face-to-face. </a:t>
            </a:r>
            <a:endParaRPr lang="en-ZA" dirty="0" smtClean="0">
              <a:effectLst>
                <a:outerShdw sx="0" sy="0">
                  <a:srgbClr val="000000"/>
                </a:outerShdw>
              </a:effectLst>
            </a:endParaRPr>
          </a:p>
          <a:p>
            <a:pPr lvl="0" fontAlgn="base"/>
            <a:r>
              <a:rPr lang="en-ZA" dirty="0" smtClean="0">
                <a:effectLst>
                  <a:outerShdw sx="0" sy="0">
                    <a:srgbClr val="000000"/>
                  </a:outerShdw>
                </a:effectLst>
              </a:rPr>
              <a:t>The </a:t>
            </a:r>
            <a:r>
              <a:rPr lang="en-ZA" dirty="0">
                <a:effectLst>
                  <a:outerShdw sx="0" sy="0">
                    <a:srgbClr val="000000"/>
                  </a:outerShdw>
                </a:effectLst>
              </a:rPr>
              <a:t>culture customers experience comes directly from the behaviour of the leadership. </a:t>
            </a:r>
            <a:endParaRPr lang="en-ZA" dirty="0" smtClean="0">
              <a:effectLst>
                <a:outerShdw sx="0" sy="0">
                  <a:srgbClr val="000000"/>
                </a:outerShdw>
              </a:effectLst>
            </a:endParaRPr>
          </a:p>
          <a:p>
            <a:pPr lvl="0" fontAlgn="base"/>
            <a:r>
              <a:rPr lang="en-ZA" dirty="0" smtClean="0">
                <a:effectLst>
                  <a:outerShdw sx="0" sy="0">
                    <a:srgbClr val="000000"/>
                  </a:outerShdw>
                </a:effectLst>
              </a:rPr>
              <a:t>The </a:t>
            </a:r>
            <a:r>
              <a:rPr lang="en-ZA" dirty="0">
                <a:effectLst>
                  <a:outerShdw sx="0" sy="0">
                    <a:srgbClr val="000000"/>
                  </a:outerShdw>
                </a:effectLst>
              </a:rPr>
              <a:t>leader is responsible to create a cultural vision for the company and to spend time to involve, inspire and steer the whole organisation in the right direction.</a:t>
            </a:r>
          </a:p>
          <a:p>
            <a:pPr lvl="0" fontAlgn="base"/>
            <a:r>
              <a:rPr lang="en-ZA" b="1" dirty="0">
                <a:effectLst>
                  <a:outerShdw sx="0" sy="0">
                    <a:srgbClr val="000000"/>
                  </a:outerShdw>
                </a:effectLst>
              </a:rPr>
              <a:t>Personally provide strategic and operational leadership.</a:t>
            </a:r>
            <a:r>
              <a:rPr lang="en-ZA" dirty="0">
                <a:effectLst>
                  <a:outerShdw sx="0" sy="0">
                    <a:srgbClr val="000000"/>
                  </a:outerShdw>
                </a:effectLst>
              </a:rPr>
              <a:t> Strategic leadership provides clarity of vision, values and the opportunities which the company wants to pursue. But leading is more than thinking big and inspiring people with a vision. </a:t>
            </a:r>
            <a:endParaRPr lang="en-ZA" dirty="0" smtClean="0">
              <a:effectLst>
                <a:outerShdw sx="0" sy="0">
                  <a:srgbClr val="000000"/>
                </a:outerShdw>
              </a:effectLst>
            </a:endParaRPr>
          </a:p>
          <a:p>
            <a:pPr lvl="0" fontAlgn="base"/>
            <a:r>
              <a:rPr lang="en-ZA" dirty="0" smtClean="0">
                <a:effectLst>
                  <a:outerShdw sx="0" sy="0">
                    <a:srgbClr val="000000"/>
                  </a:outerShdw>
                </a:effectLst>
              </a:rPr>
              <a:t>Operational </a:t>
            </a:r>
            <a:r>
              <a:rPr lang="en-ZA" dirty="0">
                <a:effectLst>
                  <a:outerShdw sx="0" sy="0">
                    <a:srgbClr val="000000"/>
                  </a:outerShdw>
                </a:effectLst>
              </a:rPr>
              <a:t>leadership is how day-to-day activities support company strategy</a:t>
            </a:r>
            <a:r>
              <a:rPr lang="en-ZA" dirty="0" smtClean="0">
                <a:effectLst>
                  <a:outerShdw sx="0" sy="0">
                    <a:srgbClr val="000000"/>
                  </a:outerShdw>
                </a:effectLst>
              </a:rPr>
              <a:t>.</a:t>
            </a:r>
          </a:p>
          <a:p>
            <a:pPr lvl="0" fontAlgn="base"/>
            <a:r>
              <a:rPr lang="en-ZA" dirty="0" smtClean="0">
                <a:effectLst>
                  <a:outerShdw sx="0" sy="0">
                    <a:srgbClr val="000000"/>
                  </a:outerShdw>
                </a:effectLst>
              </a:rPr>
              <a:t>It </a:t>
            </a:r>
            <a:r>
              <a:rPr lang="en-ZA" dirty="0">
                <a:effectLst>
                  <a:outerShdw sx="0" sy="0">
                    <a:srgbClr val="000000"/>
                  </a:outerShdw>
                </a:effectLst>
              </a:rPr>
              <a:t>includes creating and maintaining policies and procedures, the technology and communication infrastructure, performance evaluation systems, and efficient business processes.</a:t>
            </a:r>
          </a:p>
          <a:p>
            <a:pPr marL="0" indent="0">
              <a:buNone/>
            </a:pPr>
            <a:endParaRPr lang="en-ZA" dirty="0"/>
          </a:p>
        </p:txBody>
      </p:sp>
    </p:spTree>
    <p:extLst>
      <p:ext uri="{BB962C8B-B14F-4D97-AF65-F5344CB8AC3E}">
        <p14:creationId xmlns:p14="http://schemas.microsoft.com/office/powerpoint/2010/main" val="2147984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a:xfrm>
            <a:off x="467544" y="1068523"/>
            <a:ext cx="8219256" cy="5392238"/>
          </a:xfrm>
        </p:spPr>
        <p:txBody>
          <a:bodyPr>
            <a:normAutofit fontScale="92500" lnSpcReduction="20000"/>
          </a:bodyPr>
          <a:lstStyle/>
          <a:p>
            <a:r>
              <a:rPr lang="en-ZA" dirty="0"/>
              <a:t>It is the responsibility of leaders to provide employees with the tools, resources and support they need to perform, and to remove the systemic organisational obstacles that might be present in the work environment. It is important that employees understand what’s expected of them and, because they understand they can behave accordingly and consistently.</a:t>
            </a:r>
          </a:p>
          <a:p>
            <a:pPr marL="0" indent="0">
              <a:buNone/>
            </a:pPr>
            <a:endParaRPr lang="en-ZA" dirty="0"/>
          </a:p>
          <a:p>
            <a:pPr marL="0" indent="0">
              <a:buNone/>
            </a:pPr>
            <a:r>
              <a:rPr lang="en-ZA" b="1" dirty="0"/>
              <a:t>Systems and processes are built to create and support consistently great customer experiences and to reinforce a culture of</a:t>
            </a:r>
            <a:r>
              <a:rPr lang="en-ZA" b="1" dirty="0" smtClean="0"/>
              <a:t>:</a:t>
            </a:r>
          </a:p>
          <a:p>
            <a:pPr marL="0" indent="0">
              <a:buNone/>
            </a:pPr>
            <a:endParaRPr lang="en-ZA" b="1" dirty="0"/>
          </a:p>
          <a:p>
            <a:pPr lvl="0" fontAlgn="base"/>
            <a:r>
              <a:rPr lang="en-ZA" dirty="0">
                <a:effectLst>
                  <a:outerShdw sx="0" sy="0">
                    <a:srgbClr val="000000"/>
                  </a:outerShdw>
                </a:effectLst>
              </a:rPr>
              <a:t>Knowledgeable staff</a:t>
            </a:r>
          </a:p>
          <a:p>
            <a:pPr lvl="0" fontAlgn="base"/>
            <a:r>
              <a:rPr lang="en-ZA" dirty="0">
                <a:effectLst>
                  <a:outerShdw sx="0" sy="0">
                    <a:srgbClr val="000000"/>
                  </a:outerShdw>
                </a:effectLst>
              </a:rPr>
              <a:t>Friendly staff</a:t>
            </a:r>
          </a:p>
          <a:p>
            <a:pPr lvl="0" fontAlgn="base"/>
            <a:r>
              <a:rPr lang="en-ZA" dirty="0">
                <a:effectLst>
                  <a:outerShdw sx="0" sy="0">
                    <a:srgbClr val="000000"/>
                  </a:outerShdw>
                </a:effectLst>
              </a:rPr>
              <a:t>Readily available staff</a:t>
            </a:r>
          </a:p>
          <a:p>
            <a:pPr lvl="0" fontAlgn="base"/>
            <a:r>
              <a:rPr lang="en-ZA" dirty="0">
                <a:effectLst>
                  <a:outerShdw sx="0" sy="0">
                    <a:srgbClr val="000000"/>
                  </a:outerShdw>
                </a:effectLst>
              </a:rPr>
              <a:t>Excellent service after a sale</a:t>
            </a:r>
          </a:p>
          <a:p>
            <a:pPr lvl="0" fontAlgn="base"/>
            <a:r>
              <a:rPr lang="en-ZA" dirty="0">
                <a:effectLst>
                  <a:outerShdw sx="0" sy="0">
                    <a:srgbClr val="000000"/>
                  </a:outerShdw>
                </a:effectLst>
              </a:rPr>
              <a:t>People are engaged, empowered and encouraged to deliver quality customer service</a:t>
            </a:r>
          </a:p>
          <a:p>
            <a:pPr lvl="0" fontAlgn="base"/>
            <a:r>
              <a:rPr lang="en-ZA" dirty="0">
                <a:effectLst>
                  <a:outerShdw sx="0" sy="0">
                    <a:srgbClr val="000000"/>
                  </a:outerShdw>
                </a:effectLst>
              </a:rPr>
              <a:t>People are rewarded and recognized for high performance.</a:t>
            </a:r>
          </a:p>
          <a:p>
            <a:pPr marL="0" indent="0">
              <a:buNone/>
            </a:pPr>
            <a:endParaRPr lang="en-ZA" dirty="0"/>
          </a:p>
        </p:txBody>
      </p:sp>
    </p:spTree>
    <p:extLst>
      <p:ext uri="{BB962C8B-B14F-4D97-AF65-F5344CB8AC3E}">
        <p14:creationId xmlns:p14="http://schemas.microsoft.com/office/powerpoint/2010/main" val="1275680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a:xfrm>
            <a:off x="467544" y="1068523"/>
            <a:ext cx="8219256" cy="5392238"/>
          </a:xfrm>
        </p:spPr>
        <p:txBody>
          <a:bodyPr>
            <a:normAutofit/>
          </a:bodyPr>
          <a:lstStyle/>
          <a:p>
            <a:pPr lvl="0" fontAlgn="base"/>
            <a:r>
              <a:rPr lang="en-ZA" dirty="0">
                <a:effectLst>
                  <a:outerShdw sx="0" sy="0">
                    <a:srgbClr val="000000"/>
                  </a:outerShdw>
                </a:effectLst>
              </a:rPr>
              <a:t>These factors are the keys to creating a highly productive work environment. When any of them are missing, the result is low productivity</a:t>
            </a:r>
            <a:r>
              <a:rPr lang="en-ZA" dirty="0" smtClean="0">
                <a:effectLst>
                  <a:outerShdw sx="0" sy="0">
                    <a:srgbClr val="000000"/>
                  </a:outerShdw>
                </a:effectLst>
              </a:rPr>
              <a:t>.</a:t>
            </a:r>
          </a:p>
          <a:p>
            <a:pPr marL="0" lvl="0" indent="0" fontAlgn="base">
              <a:buNone/>
            </a:pPr>
            <a:endParaRPr lang="en-ZA" dirty="0">
              <a:effectLst>
                <a:outerShdw sx="0" sy="0">
                  <a:srgbClr val="000000"/>
                </a:outerShdw>
              </a:effectLst>
            </a:endParaRPr>
          </a:p>
          <a:p>
            <a:pPr marL="0" lvl="0" indent="0" fontAlgn="base">
              <a:buNone/>
            </a:pPr>
            <a:r>
              <a:rPr lang="en-ZA" b="1" dirty="0">
                <a:effectLst>
                  <a:outerShdw sx="0" sy="0">
                    <a:srgbClr val="000000"/>
                  </a:outerShdw>
                </a:effectLst>
              </a:rPr>
              <a:t>Demonstrate and formally reinforce the behaviours you want your customers to experience:</a:t>
            </a:r>
          </a:p>
          <a:p>
            <a:pPr lvl="0" fontAlgn="base"/>
            <a:r>
              <a:rPr lang="en-ZA" dirty="0">
                <a:effectLst>
                  <a:outerShdw sx="0" sy="0">
                    <a:srgbClr val="000000"/>
                  </a:outerShdw>
                </a:effectLst>
              </a:rPr>
              <a:t>Trust and respect</a:t>
            </a:r>
          </a:p>
          <a:p>
            <a:pPr lvl="0" fontAlgn="base"/>
            <a:r>
              <a:rPr lang="en-ZA" dirty="0">
                <a:effectLst>
                  <a:outerShdw sx="0" sy="0">
                    <a:srgbClr val="000000"/>
                  </a:outerShdw>
                </a:effectLst>
              </a:rPr>
              <a:t>Listening skills</a:t>
            </a:r>
          </a:p>
          <a:p>
            <a:pPr lvl="0" fontAlgn="base"/>
            <a:r>
              <a:rPr lang="en-ZA" dirty="0">
                <a:effectLst>
                  <a:outerShdw sx="0" sy="0">
                    <a:srgbClr val="000000"/>
                  </a:outerShdw>
                </a:effectLst>
              </a:rPr>
              <a:t>Relationship skills (considerate of, and helpful to others)</a:t>
            </a:r>
          </a:p>
          <a:p>
            <a:pPr lvl="0" fontAlgn="base"/>
            <a:r>
              <a:rPr lang="en-ZA" dirty="0">
                <a:effectLst>
                  <a:outerShdw sx="0" sy="0">
                    <a:srgbClr val="000000"/>
                  </a:outerShdw>
                </a:effectLst>
              </a:rPr>
              <a:t>Initiative and personal accountability.</a:t>
            </a:r>
          </a:p>
          <a:p>
            <a:pPr marL="0" indent="0">
              <a:buNone/>
            </a:pPr>
            <a:endParaRPr lang="en-ZA" dirty="0"/>
          </a:p>
        </p:txBody>
      </p:sp>
    </p:spTree>
    <p:extLst>
      <p:ext uri="{BB962C8B-B14F-4D97-AF65-F5344CB8AC3E}">
        <p14:creationId xmlns:p14="http://schemas.microsoft.com/office/powerpoint/2010/main" val="1995947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a:xfrm>
            <a:off x="467544" y="1068523"/>
            <a:ext cx="8219256" cy="5392238"/>
          </a:xfrm>
        </p:spPr>
        <p:txBody>
          <a:bodyPr>
            <a:normAutofit fontScale="92500"/>
          </a:bodyPr>
          <a:lstStyle/>
          <a:p>
            <a:r>
              <a:rPr lang="en-ZA" dirty="0"/>
              <a:t>Employees will usually stay with a company and have an easy time treating their customers well if they are treated fairly, given legitimate challenges, and feel their contributions are recognised. In turn, profits are the applause your company earns by creating inspired employees who “wow” their customers every day.</a:t>
            </a:r>
          </a:p>
          <a:p>
            <a:pPr marL="0" indent="0">
              <a:buNone/>
            </a:pPr>
            <a:endParaRPr lang="en-ZA" dirty="0"/>
          </a:p>
          <a:p>
            <a:r>
              <a:rPr lang="en-ZA" dirty="0"/>
              <a:t>It is important to improve leadership practices throughout the organisation. Leadership effectiveness doesn’t happen casually. </a:t>
            </a:r>
            <a:endParaRPr lang="en-ZA" dirty="0" smtClean="0"/>
          </a:p>
          <a:p>
            <a:r>
              <a:rPr lang="en-ZA" dirty="0" smtClean="0"/>
              <a:t>Because </a:t>
            </a:r>
            <a:r>
              <a:rPr lang="en-ZA" dirty="0"/>
              <a:t>leadership is such an important aspect of a good organisation with excellent productivity levels, organisations must make sure that leaders, managers, and supervisors receive the help they need to consistently educate, support, delegate, inspire, celebrate, and challenge their staff to perform to the best of their abilities. </a:t>
            </a:r>
            <a:endParaRPr lang="en-ZA" dirty="0"/>
          </a:p>
        </p:txBody>
      </p:sp>
    </p:spTree>
    <p:extLst>
      <p:ext uri="{BB962C8B-B14F-4D97-AF65-F5344CB8AC3E}">
        <p14:creationId xmlns:p14="http://schemas.microsoft.com/office/powerpoint/2010/main" val="2033601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a:xfrm>
            <a:off x="467544" y="1068523"/>
            <a:ext cx="8219256" cy="5392238"/>
          </a:xfrm>
        </p:spPr>
        <p:txBody>
          <a:bodyPr>
            <a:normAutofit fontScale="92500" lnSpcReduction="20000"/>
          </a:bodyPr>
          <a:lstStyle/>
          <a:p>
            <a:pPr marL="0" indent="0">
              <a:buNone/>
            </a:pPr>
            <a:r>
              <a:rPr lang="en-ZA" dirty="0"/>
              <a:t>Leadership coaching and organisational development professionals can look at the impact of poor leadership practices on an organization and can help remove ongoing poor performance and lack of productivity.</a:t>
            </a:r>
          </a:p>
          <a:p>
            <a:pPr marL="0" indent="0">
              <a:buNone/>
            </a:pPr>
            <a:r>
              <a:rPr lang="en-ZA" dirty="0"/>
              <a:t> </a:t>
            </a:r>
          </a:p>
          <a:p>
            <a:pPr marL="0" indent="0">
              <a:buNone/>
            </a:pPr>
            <a:r>
              <a:rPr lang="en-ZA" b="1" dirty="0"/>
              <a:t>People Factor</a:t>
            </a:r>
          </a:p>
          <a:p>
            <a:pPr marL="0" indent="0">
              <a:buNone/>
            </a:pPr>
            <a:endParaRPr lang="en-ZA" dirty="0"/>
          </a:p>
          <a:p>
            <a:r>
              <a:rPr lang="en-ZA" dirty="0"/>
              <a:t>“Why aren’t they doing their work?” At some point in their careers, all managers have asked themselves this question</a:t>
            </a:r>
            <a:r>
              <a:rPr lang="en-ZA" dirty="0" smtClean="0"/>
              <a:t>.</a:t>
            </a:r>
          </a:p>
          <a:p>
            <a:r>
              <a:rPr lang="en-ZA" dirty="0" smtClean="0"/>
              <a:t> </a:t>
            </a:r>
            <a:r>
              <a:rPr lang="en-ZA" dirty="0"/>
              <a:t>Many businesses become so absorbed with productivity and numbers that they forget to root out the common problems of their workplace and instead compensate with short-term solutions. </a:t>
            </a:r>
            <a:endParaRPr lang="en-ZA" dirty="0" smtClean="0"/>
          </a:p>
          <a:p>
            <a:r>
              <a:rPr lang="en-ZA" dirty="0" smtClean="0"/>
              <a:t>Or </a:t>
            </a:r>
            <a:r>
              <a:rPr lang="en-ZA" dirty="0"/>
              <a:t>they fire and forget instead of getting employees back on track. Both of these methods are similar to putting a </a:t>
            </a:r>
            <a:r>
              <a:rPr lang="en-ZA" dirty="0" smtClean="0"/>
              <a:t>band aid </a:t>
            </a:r>
            <a:r>
              <a:rPr lang="en-ZA" dirty="0"/>
              <a:t>on a broken leg… it doesn’t work. Instead of using these stop-gap methods, companies need to take a closer look at the problems in their workplace if they want cheaper long-term solutions to their productivity problems.</a:t>
            </a:r>
          </a:p>
          <a:p>
            <a:pPr marL="0" indent="0">
              <a:buNone/>
            </a:pPr>
            <a:endParaRPr lang="en-ZA" dirty="0"/>
          </a:p>
        </p:txBody>
      </p:sp>
    </p:spTree>
    <p:extLst>
      <p:ext uri="{BB962C8B-B14F-4D97-AF65-F5344CB8AC3E}">
        <p14:creationId xmlns:p14="http://schemas.microsoft.com/office/powerpoint/2010/main" val="206134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a:xfrm>
            <a:off x="467544" y="1068523"/>
            <a:ext cx="8219256" cy="5392238"/>
          </a:xfrm>
        </p:spPr>
        <p:txBody>
          <a:bodyPr>
            <a:normAutofit fontScale="92500" lnSpcReduction="10000"/>
          </a:bodyPr>
          <a:lstStyle/>
          <a:p>
            <a:pPr marL="0" indent="0">
              <a:buNone/>
            </a:pPr>
            <a:r>
              <a:rPr lang="en-ZA" b="1" dirty="0"/>
              <a:t>Are They Up to the Task?</a:t>
            </a:r>
            <a:endParaRPr lang="en-ZA" dirty="0"/>
          </a:p>
          <a:p>
            <a:pPr marL="0" indent="0">
              <a:buNone/>
            </a:pPr>
            <a:r>
              <a:rPr lang="en-ZA" dirty="0"/>
              <a:t> </a:t>
            </a:r>
          </a:p>
          <a:p>
            <a:r>
              <a:rPr lang="en-ZA" dirty="0"/>
              <a:t>Assuming you find the person responsible for your productivity problems (and rarely are the issues that simple), there are two big reasons why this person could be underperforming; either he or she is drowning under a too high workload, or the person is simply not motivated. </a:t>
            </a:r>
            <a:endParaRPr lang="en-ZA" dirty="0" smtClean="0"/>
          </a:p>
          <a:p>
            <a:r>
              <a:rPr lang="en-ZA" dirty="0" smtClean="0"/>
              <a:t>Studies </a:t>
            </a:r>
            <a:r>
              <a:rPr lang="en-ZA" dirty="0"/>
              <a:t>show there’s a good chance it’s because of the workload; 53% of employees feel overworked or burnt out by their jobs. On the other hand, you could be pushing them too far into areas they know little about, resulting in time and energy spent doing on-the-job training, and therefore decreased productivity. </a:t>
            </a:r>
            <a:endParaRPr lang="en-ZA" dirty="0" smtClean="0"/>
          </a:p>
          <a:p>
            <a:r>
              <a:rPr lang="en-ZA" dirty="0" smtClean="0"/>
              <a:t>A </a:t>
            </a:r>
            <a:r>
              <a:rPr lang="en-ZA" dirty="0"/>
              <a:t>too high workload on each individual employee in order to save money could be costing the organisation productivity, as the increased stress from being overworked causes 51% of workers to feel less productive.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89531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a:xfrm>
            <a:off x="467544" y="1068523"/>
            <a:ext cx="8219256" cy="5392238"/>
          </a:xfrm>
        </p:spPr>
        <p:txBody>
          <a:bodyPr>
            <a:normAutofit fontScale="92500" lnSpcReduction="10000"/>
          </a:bodyPr>
          <a:lstStyle/>
          <a:p>
            <a:pPr marL="0" indent="0">
              <a:buNone/>
            </a:pPr>
            <a:r>
              <a:rPr lang="en-ZA" b="1" dirty="0"/>
              <a:t>Do They Not Want it Enough?</a:t>
            </a:r>
            <a:endParaRPr lang="en-ZA" dirty="0"/>
          </a:p>
          <a:p>
            <a:pPr marL="0" indent="0">
              <a:buNone/>
            </a:pPr>
            <a:r>
              <a:rPr lang="en-ZA" dirty="0"/>
              <a:t> </a:t>
            </a:r>
          </a:p>
          <a:p>
            <a:r>
              <a:rPr lang="en-ZA" dirty="0"/>
              <a:t>They can do the work you need them to, but they could be among the 68.5% of employees that are not really committed to their work. If an employee’s disinterest in his/her work is chronic, you might be tempted to get rid of such an employee, but there are some things you can be done first. </a:t>
            </a:r>
          </a:p>
          <a:p>
            <a:pPr marL="0" indent="0">
              <a:buNone/>
            </a:pPr>
            <a:r>
              <a:rPr lang="en-ZA" dirty="0"/>
              <a:t> </a:t>
            </a:r>
          </a:p>
          <a:p>
            <a:r>
              <a:rPr lang="en-ZA" dirty="0"/>
              <a:t>If a person is doing a high-skill job, the/she wants to keep doing it, but have found roadblocks from keeping the employee interested… maybe the person feels overworked, under-stimulated or even undervalued. </a:t>
            </a:r>
            <a:endParaRPr lang="en-ZA" dirty="0" smtClean="0"/>
          </a:p>
          <a:p>
            <a:r>
              <a:rPr lang="en-ZA" dirty="0" smtClean="0"/>
              <a:t>If </a:t>
            </a:r>
            <a:r>
              <a:rPr lang="en-ZA" dirty="0"/>
              <a:t>that’s the case, try to implement a more formal employee recognition program. When employees get feedback from their fellow workers, they’re more likely to feel better about the work they do, and this could help increase engagement across the board</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31531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p:cNvSpPr>
            <a:spLocks noGrp="1"/>
          </p:cNvSpPr>
          <p:nvPr>
            <p:ph sz="quarter" idx="1"/>
          </p:nvPr>
        </p:nvSpPr>
        <p:spPr>
          <a:xfrm>
            <a:off x="467544" y="1068523"/>
            <a:ext cx="8219256" cy="5392238"/>
          </a:xfrm>
        </p:spPr>
        <p:txBody>
          <a:bodyPr>
            <a:normAutofit fontScale="92500"/>
          </a:bodyPr>
          <a:lstStyle/>
          <a:p>
            <a:pPr marL="0" indent="0">
              <a:buNone/>
            </a:pPr>
            <a:r>
              <a:rPr lang="en-ZA" b="1" dirty="0"/>
              <a:t>Is it Something Else?</a:t>
            </a:r>
            <a:endParaRPr lang="en-ZA" dirty="0"/>
          </a:p>
          <a:p>
            <a:pPr marL="0" indent="0">
              <a:buNone/>
            </a:pPr>
            <a:endParaRPr lang="en-ZA" dirty="0"/>
          </a:p>
          <a:p>
            <a:r>
              <a:rPr lang="en-ZA" dirty="0"/>
              <a:t>It’s possible that employees could be struggling with a personal issue that’s limiting their potential to work. </a:t>
            </a:r>
            <a:endParaRPr lang="en-ZA" dirty="0" smtClean="0"/>
          </a:p>
          <a:p>
            <a:r>
              <a:rPr lang="en-ZA" dirty="0" smtClean="0"/>
              <a:t>To </a:t>
            </a:r>
            <a:r>
              <a:rPr lang="en-ZA" dirty="0"/>
              <a:t>understand how people work in the office, you need to understand how they live outside of it.</a:t>
            </a:r>
          </a:p>
          <a:p>
            <a:pPr marL="0" indent="0">
              <a:buNone/>
            </a:pPr>
            <a:endParaRPr lang="en-ZA" dirty="0"/>
          </a:p>
          <a:p>
            <a:r>
              <a:rPr lang="en-ZA" dirty="0"/>
              <a:t>It’s hard to tackle non-work related issues without feeling like you’re pushing too far into personal territory. You can, however, create a workplace where employees feel free to address their issues, even if it’s not a formal program. </a:t>
            </a:r>
            <a:endParaRPr lang="en-ZA" dirty="0" smtClean="0"/>
          </a:p>
          <a:p>
            <a:r>
              <a:rPr lang="en-ZA" dirty="0" smtClean="0"/>
              <a:t>If </a:t>
            </a:r>
            <a:r>
              <a:rPr lang="en-ZA" dirty="0"/>
              <a:t>you solve your worker’s personal issue, for example, give employees more options about when, where, and how they work, will almost certainly lead to an increase in work productivity.</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181914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Plans to Remove Root Causes</a:t>
            </a:r>
            <a:r>
              <a:rPr lang="en-ZA" dirty="0"/>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p:cNvSpPr>
            <a:spLocks noGrp="1"/>
          </p:cNvSpPr>
          <p:nvPr>
            <p:ph sz="quarter" idx="1"/>
          </p:nvPr>
        </p:nvSpPr>
        <p:spPr>
          <a:xfrm>
            <a:off x="467544" y="1068523"/>
            <a:ext cx="8219256" cy="5392238"/>
          </a:xfrm>
        </p:spPr>
        <p:txBody>
          <a:bodyPr>
            <a:normAutofit lnSpcReduction="10000"/>
          </a:bodyPr>
          <a:lstStyle/>
          <a:p>
            <a:r>
              <a:rPr lang="en-ZA" dirty="0"/>
              <a:t>It’s difficult to find the root cause for poor performance every time; often, it’s a mixture of problems that can’t be undone by one single action. </a:t>
            </a:r>
            <a:endParaRPr lang="en-ZA" dirty="0" smtClean="0"/>
          </a:p>
          <a:p>
            <a:r>
              <a:rPr lang="en-ZA" dirty="0" smtClean="0"/>
              <a:t>Regardless </a:t>
            </a:r>
            <a:r>
              <a:rPr lang="en-ZA" dirty="0"/>
              <a:t>of where the problem lies, however, managers should attempt to help employees fix their productivity issues before resorting to stop-gaps, whether the employees are overwhelmed or unengaged. </a:t>
            </a:r>
            <a:endParaRPr lang="en-ZA" dirty="0" smtClean="0"/>
          </a:p>
          <a:p>
            <a:r>
              <a:rPr lang="en-ZA" dirty="0" smtClean="0"/>
              <a:t>No </a:t>
            </a:r>
            <a:r>
              <a:rPr lang="en-ZA" dirty="0"/>
              <a:t>matter what their problems are, when employees feel valued, they’ll find new ways to be productive.</a:t>
            </a:r>
          </a:p>
          <a:p>
            <a:pPr marL="0" indent="0">
              <a:buNone/>
            </a:pPr>
            <a:endParaRPr lang="en-ZA" dirty="0"/>
          </a:p>
          <a:p>
            <a:pPr marL="0" indent="0">
              <a:buNone/>
            </a:pPr>
            <a:r>
              <a:rPr lang="en-ZA" dirty="0"/>
              <a:t> 	</a:t>
            </a:r>
            <a:r>
              <a:rPr lang="en-ZA" dirty="0" smtClean="0"/>
              <a:t>			</a:t>
            </a:r>
          </a:p>
          <a:p>
            <a:pPr marL="0" indent="0">
              <a:buNone/>
            </a:pPr>
            <a:endParaRPr lang="en-ZA" dirty="0"/>
          </a:p>
          <a:p>
            <a:pPr marL="0" indent="0">
              <a:buNone/>
            </a:pPr>
            <a:endParaRPr lang="en-ZA" dirty="0" smtClean="0"/>
          </a:p>
          <a:p>
            <a:pPr marL="0" indent="0">
              <a:buNone/>
            </a:pPr>
            <a:r>
              <a:rPr lang="en-ZA" dirty="0"/>
              <a:t>	</a:t>
            </a:r>
            <a:r>
              <a:rPr lang="en-ZA" dirty="0" smtClean="0"/>
              <a:t>		Do </a:t>
            </a:r>
            <a:r>
              <a:rPr lang="en-ZA" dirty="0"/>
              <a:t>Formative Activity 1 in your PoE</a:t>
            </a:r>
          </a:p>
          <a:p>
            <a:pPr marL="0" indent="0">
              <a:buNone/>
            </a:pPr>
            <a:endParaRPr lang="en-ZA" dirty="0"/>
          </a:p>
          <a:p>
            <a:pPr marL="0" indent="0">
              <a:buNone/>
            </a:pPr>
            <a:endParaRPr lang="en-ZA" dirty="0"/>
          </a:p>
        </p:txBody>
      </p:sp>
      <p:pic>
        <p:nvPicPr>
          <p:cNvPr id="7" name="Picture 6"/>
          <p:cNvPicPr>
            <a:picLocks noChangeAspect="1"/>
          </p:cNvPicPr>
          <p:nvPr/>
        </p:nvPicPr>
        <p:blipFill>
          <a:blip r:embed="rId2"/>
          <a:stretch>
            <a:fillRect/>
          </a:stretch>
        </p:blipFill>
        <p:spPr>
          <a:xfrm>
            <a:off x="603504" y="5459250"/>
            <a:ext cx="2299295" cy="785402"/>
          </a:xfrm>
          <a:prstGeom prst="rect">
            <a:avLst/>
          </a:prstGeom>
        </p:spPr>
      </p:pic>
    </p:spTree>
    <p:extLst>
      <p:ext uri="{BB962C8B-B14F-4D97-AF65-F5344CB8AC3E}">
        <p14:creationId xmlns:p14="http://schemas.microsoft.com/office/powerpoint/2010/main" val="2985567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Referring Root Causes to Appropriate Unit</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p:cNvSpPr>
            <a:spLocks noGrp="1"/>
          </p:cNvSpPr>
          <p:nvPr>
            <p:ph sz="quarter" idx="1"/>
          </p:nvPr>
        </p:nvSpPr>
        <p:spPr/>
        <p:txBody>
          <a:bodyPr/>
          <a:lstStyle/>
          <a:p>
            <a:r>
              <a:rPr lang="en-ZA" dirty="0" smtClean="0"/>
              <a:t>Root </a:t>
            </a:r>
            <a:r>
              <a:rPr lang="en-ZA" dirty="0"/>
              <a:t>cause analysis is a method of problem solving that tries to identify the root causes of faults or problems. </a:t>
            </a:r>
            <a:endParaRPr lang="en-ZA" dirty="0" smtClean="0"/>
          </a:p>
          <a:p>
            <a:endParaRPr lang="en-ZA" dirty="0"/>
          </a:p>
          <a:p>
            <a:r>
              <a:rPr lang="en-ZA" dirty="0" smtClean="0"/>
              <a:t>RCA </a:t>
            </a:r>
            <a:r>
              <a:rPr lang="en-ZA" dirty="0"/>
              <a:t>practice tries to solve problems by attempting to identify and correct the root causes of events, as opposed to simply addressing their symptoms</a:t>
            </a:r>
          </a:p>
          <a:p>
            <a:endParaRPr lang="en-ZA" dirty="0"/>
          </a:p>
          <a:p>
            <a:r>
              <a:rPr lang="en-ZA" dirty="0"/>
              <a:t> </a:t>
            </a:r>
            <a:r>
              <a:rPr lang="en-ZA" dirty="0" smtClean="0"/>
              <a:t>Albert </a:t>
            </a:r>
            <a:r>
              <a:rPr lang="en-ZA" dirty="0"/>
              <a:t>Einstein said: “We cannot fix problems with the same kind of thinking we used when we created them”</a:t>
            </a:r>
          </a:p>
          <a:p>
            <a:pPr marL="0" indent="0">
              <a:buNone/>
            </a:pPr>
            <a:endParaRPr lang="en-ZA" dirty="0"/>
          </a:p>
        </p:txBody>
      </p:sp>
    </p:spTree>
    <p:extLst>
      <p:ext uri="{BB962C8B-B14F-4D97-AF65-F5344CB8AC3E}">
        <p14:creationId xmlns:p14="http://schemas.microsoft.com/office/powerpoint/2010/main" val="6017102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Referring Root Causes to Appropriate Unit</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a:xfrm>
            <a:off x="467544" y="993570"/>
            <a:ext cx="8219256" cy="5377249"/>
          </a:xfrm>
        </p:spPr>
        <p:txBody>
          <a:bodyPr>
            <a:normAutofit fontScale="85000" lnSpcReduction="20000"/>
          </a:bodyPr>
          <a:lstStyle/>
          <a:p>
            <a:pPr marL="0" indent="0">
              <a:buNone/>
            </a:pPr>
            <a:r>
              <a:rPr lang="en-ZA" b="1" dirty="0"/>
              <a:t>Root causes of low productivity that occur inside a specific unit can be classified in many ways</a:t>
            </a:r>
            <a:r>
              <a:rPr lang="en-ZA" b="1" dirty="0" smtClean="0"/>
              <a:t>:</a:t>
            </a:r>
          </a:p>
          <a:p>
            <a:pPr marL="0" indent="0">
              <a:buNone/>
            </a:pPr>
            <a:endParaRPr lang="en-ZA" b="1" dirty="0"/>
          </a:p>
          <a:p>
            <a:pPr lvl="0" fontAlgn="base"/>
            <a:r>
              <a:rPr lang="en-ZA" b="1" dirty="0">
                <a:effectLst>
                  <a:outerShdw sx="0" sy="0">
                    <a:srgbClr val="000000"/>
                  </a:outerShdw>
                </a:effectLst>
              </a:rPr>
              <a:t>Tangible causes </a:t>
            </a:r>
            <a:r>
              <a:rPr lang="en-ZA" dirty="0">
                <a:effectLst>
                  <a:outerShdw sx="0" sy="0">
                    <a:srgbClr val="000000"/>
                  </a:outerShdw>
                </a:effectLst>
              </a:rPr>
              <a:t>– material, equipment, methods, facilities, environment</a:t>
            </a:r>
          </a:p>
          <a:p>
            <a:pPr lvl="0" fontAlgn="base"/>
            <a:r>
              <a:rPr lang="en-ZA" b="1" dirty="0">
                <a:effectLst>
                  <a:outerShdw sx="0" sy="0">
                    <a:srgbClr val="000000"/>
                  </a:outerShdw>
                </a:effectLst>
              </a:rPr>
              <a:t>People causes </a:t>
            </a:r>
            <a:r>
              <a:rPr lang="en-ZA" dirty="0">
                <a:effectLst>
                  <a:outerShdw sx="0" sy="0">
                    <a:srgbClr val="000000"/>
                  </a:outerShdw>
                </a:effectLst>
              </a:rPr>
              <a:t>– something done incorrectly or was poorly trained to do the job</a:t>
            </a:r>
          </a:p>
          <a:p>
            <a:pPr lvl="0" fontAlgn="base"/>
            <a:r>
              <a:rPr lang="en-ZA" b="1" dirty="0">
                <a:effectLst>
                  <a:outerShdw sx="0" sy="0">
                    <a:srgbClr val="000000"/>
                  </a:outerShdw>
                </a:effectLst>
              </a:rPr>
              <a:t>Economic or external causes </a:t>
            </a:r>
            <a:r>
              <a:rPr lang="en-ZA" dirty="0">
                <a:effectLst>
                  <a:outerShdw sx="0" sy="0">
                    <a:srgbClr val="000000"/>
                  </a:outerShdw>
                </a:effectLst>
              </a:rPr>
              <a:t>– changes in the economy such as a recession, political influences, disasters such as flooding or other acts of God, illness, etc. In other words, things we have very little control over. </a:t>
            </a:r>
          </a:p>
          <a:p>
            <a:pPr lvl="0" fontAlgn="base"/>
            <a:r>
              <a:rPr lang="en-ZA" b="1" dirty="0">
                <a:effectLst>
                  <a:outerShdw sx="0" sy="0">
                    <a:srgbClr val="000000"/>
                  </a:outerShdw>
                </a:effectLst>
              </a:rPr>
              <a:t>Managerial causes </a:t>
            </a:r>
            <a:r>
              <a:rPr lang="en-ZA" dirty="0">
                <a:effectLst>
                  <a:outerShdw sx="0" sy="0">
                    <a:srgbClr val="000000"/>
                  </a:outerShdw>
                </a:effectLst>
              </a:rPr>
              <a:t>– inappropriate organisational structure, lack of defined mission, poor communication, poorly trained or inadequate managers, lack of attention to tasks, or no consequences for poor performance</a:t>
            </a:r>
          </a:p>
          <a:p>
            <a:pPr lvl="0" fontAlgn="base"/>
            <a:r>
              <a:rPr lang="en-ZA" b="1" dirty="0">
                <a:effectLst>
                  <a:outerShdw sx="0" sy="0">
                    <a:srgbClr val="000000"/>
                  </a:outerShdw>
                </a:effectLst>
              </a:rPr>
              <a:t>Organisational causes </a:t>
            </a:r>
            <a:r>
              <a:rPr lang="en-ZA" dirty="0">
                <a:effectLst>
                  <a:outerShdw sx="0" sy="0">
                    <a:srgbClr val="000000"/>
                  </a:outerShdw>
                </a:effectLst>
              </a:rPr>
              <a:t>– Systems processes or decision-making processes faulty</a:t>
            </a:r>
          </a:p>
          <a:p>
            <a:pPr lvl="0" fontAlgn="base"/>
            <a:r>
              <a:rPr lang="en-ZA" b="1" dirty="0">
                <a:effectLst>
                  <a:outerShdw sx="0" sy="0">
                    <a:srgbClr val="000000"/>
                  </a:outerShdw>
                </a:effectLst>
              </a:rPr>
              <a:t>Information management or technology causes </a:t>
            </a:r>
            <a:r>
              <a:rPr lang="en-ZA" dirty="0">
                <a:effectLst>
                  <a:outerShdw sx="0" sy="0">
                    <a:srgbClr val="000000"/>
                  </a:outerShdw>
                </a:effectLst>
              </a:rPr>
              <a:t>– necessary information unavailable, inaccurate or incomplete when needed, hardware or software inadequate for organisational needs etc. </a:t>
            </a:r>
          </a:p>
          <a:p>
            <a:pPr marL="0" indent="0">
              <a:buNone/>
            </a:pPr>
            <a:endParaRPr lang="en-ZA" dirty="0"/>
          </a:p>
        </p:txBody>
      </p:sp>
    </p:spTree>
    <p:extLst>
      <p:ext uri="{BB962C8B-B14F-4D97-AF65-F5344CB8AC3E}">
        <p14:creationId xmlns:p14="http://schemas.microsoft.com/office/powerpoint/2010/main" val="10673228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Referring Root Causes to Appropriate Unit</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Sometimes the root cause of the problem does not fall under the control of the unit in the organisation that has this problem. For example:</a:t>
            </a:r>
          </a:p>
          <a:p>
            <a:pPr lvl="0" fontAlgn="base"/>
            <a:r>
              <a:rPr lang="en-ZA" b="1" dirty="0">
                <a:effectLst>
                  <a:outerShdw sx="0" sy="0">
                    <a:srgbClr val="000000"/>
                  </a:outerShdw>
                </a:effectLst>
              </a:rPr>
              <a:t>Tangible causes </a:t>
            </a:r>
            <a:r>
              <a:rPr lang="en-ZA" dirty="0">
                <a:effectLst>
                  <a:outerShdw sx="0" sy="0">
                    <a:srgbClr val="000000"/>
                  </a:outerShdw>
                </a:effectLst>
              </a:rPr>
              <a:t>– if equipment like printer ink is needed by the HR department, such equipment must be obtained from the purchasing department. If ink is not bought in on time, HR department cannot do its work properly, and productivity in that department will suffer </a:t>
            </a:r>
          </a:p>
          <a:p>
            <a:pPr lvl="0" fontAlgn="base"/>
            <a:r>
              <a:rPr lang="en-ZA" b="1" dirty="0">
                <a:effectLst>
                  <a:outerShdw sx="0" sy="0">
                    <a:srgbClr val="000000"/>
                  </a:outerShdw>
                </a:effectLst>
              </a:rPr>
              <a:t>People causes </a:t>
            </a:r>
            <a:r>
              <a:rPr lang="en-ZA" dirty="0">
                <a:effectLst>
                  <a:outerShdw sx="0" sy="0">
                    <a:srgbClr val="000000"/>
                  </a:outerShdw>
                </a:effectLst>
              </a:rPr>
              <a:t>– if a person in the production department cannot do his work and productivity suffers because of that, it is the responsibility of the HR department to provide training for this person</a:t>
            </a:r>
          </a:p>
          <a:p>
            <a:pPr marL="0" indent="0">
              <a:buNone/>
            </a:pPr>
            <a:endParaRPr lang="en-ZA" dirty="0"/>
          </a:p>
        </p:txBody>
      </p:sp>
    </p:spTree>
    <p:extLst>
      <p:ext uri="{BB962C8B-B14F-4D97-AF65-F5344CB8AC3E}">
        <p14:creationId xmlns:p14="http://schemas.microsoft.com/office/powerpoint/2010/main" val="1116302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Referring Root Causes to Appropriate Unit</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p:cNvSpPr>
            <a:spLocks noGrp="1"/>
          </p:cNvSpPr>
          <p:nvPr>
            <p:ph sz="quarter" idx="1"/>
          </p:nvPr>
        </p:nvSpPr>
        <p:spPr/>
        <p:txBody>
          <a:bodyPr>
            <a:normAutofit lnSpcReduction="10000"/>
          </a:bodyPr>
          <a:lstStyle/>
          <a:p>
            <a:pPr lvl="0" fontAlgn="base"/>
            <a:r>
              <a:rPr lang="en-ZA" dirty="0">
                <a:effectLst>
                  <a:outerShdw sx="0" sy="0">
                    <a:srgbClr val="000000"/>
                  </a:outerShdw>
                </a:effectLst>
              </a:rPr>
              <a:t>Economic or external causes – if one of the employees in supply chain has been sick for an extended period and nobody was appointed to perform his tasks, productivity will suffer, and HR will have to appoint a temporary replacement until the affected employee can return back to work</a:t>
            </a:r>
          </a:p>
          <a:p>
            <a:pPr lvl="0" fontAlgn="base"/>
            <a:r>
              <a:rPr lang="en-ZA" dirty="0">
                <a:effectLst>
                  <a:outerShdw sx="0" sy="0">
                    <a:srgbClr val="000000"/>
                  </a:outerShdw>
                </a:effectLst>
              </a:rPr>
              <a:t>Managerial causes and organisational causes – if management decisions to raise salaries was not communicated to the finance department, salary raises will not be paid out, workers will become upset and might strike, and productivity will suffer. </a:t>
            </a:r>
            <a:endParaRPr lang="en-ZA" dirty="0" smtClean="0">
              <a:effectLst>
                <a:outerShdw sx="0" sy="0">
                  <a:srgbClr val="000000"/>
                </a:outerShdw>
              </a:effectLst>
            </a:endParaRPr>
          </a:p>
          <a:p>
            <a:pPr lvl="0" fontAlgn="base"/>
            <a:r>
              <a:rPr lang="en-ZA" dirty="0" smtClean="0">
                <a:effectLst>
                  <a:outerShdw sx="0" sy="0">
                    <a:srgbClr val="000000"/>
                  </a:outerShdw>
                </a:effectLst>
              </a:rPr>
              <a:t>It </a:t>
            </a:r>
            <a:r>
              <a:rPr lang="en-ZA" dirty="0">
                <a:effectLst>
                  <a:outerShdw sx="0" sy="0">
                    <a:srgbClr val="000000"/>
                  </a:outerShdw>
                </a:effectLst>
              </a:rPr>
              <a:t>is then the responsibility of both management and finance to sort out the root cause of this problem, so that productivity can return back to normal</a:t>
            </a:r>
          </a:p>
          <a:p>
            <a:pPr marL="0" indent="0">
              <a:buNone/>
            </a:pPr>
            <a:endParaRPr lang="en-ZA" dirty="0"/>
          </a:p>
        </p:txBody>
      </p:sp>
    </p:spTree>
    <p:extLst>
      <p:ext uri="{BB962C8B-B14F-4D97-AF65-F5344CB8AC3E}">
        <p14:creationId xmlns:p14="http://schemas.microsoft.com/office/powerpoint/2010/main" val="3971268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Referring Root Causes to Appropriate Unit</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p:cNvSpPr>
            <a:spLocks noGrp="1"/>
          </p:cNvSpPr>
          <p:nvPr>
            <p:ph sz="quarter" idx="1"/>
          </p:nvPr>
        </p:nvSpPr>
        <p:spPr/>
        <p:txBody>
          <a:bodyPr>
            <a:normAutofit lnSpcReduction="10000"/>
          </a:bodyPr>
          <a:lstStyle/>
          <a:p>
            <a:pPr lvl="0" fontAlgn="base"/>
            <a:r>
              <a:rPr lang="en-ZA" dirty="0">
                <a:effectLst>
                  <a:outerShdw sx="0" sy="0">
                    <a:srgbClr val="000000"/>
                  </a:outerShdw>
                </a:effectLst>
              </a:rPr>
              <a:t>Economic or external causes – if one of the employees in supply chain has been sick for an extended period and nobody was appointed to perform his tasks, productivity will suffer, and HR will have to appoint a temporary replacement until the affected employee can return back to work</a:t>
            </a:r>
          </a:p>
          <a:p>
            <a:pPr lvl="0" fontAlgn="base"/>
            <a:r>
              <a:rPr lang="en-ZA" dirty="0">
                <a:effectLst>
                  <a:outerShdw sx="0" sy="0">
                    <a:srgbClr val="000000"/>
                  </a:outerShdw>
                </a:effectLst>
              </a:rPr>
              <a:t>Managerial causes and organisational causes – if management decisions to raise salaries was not communicated to the finance department, salary raises will not be paid out, workers will become upset and might strike, and productivity will suffer. </a:t>
            </a:r>
            <a:endParaRPr lang="en-ZA" dirty="0" smtClean="0">
              <a:effectLst>
                <a:outerShdw sx="0" sy="0">
                  <a:srgbClr val="000000"/>
                </a:outerShdw>
              </a:effectLst>
            </a:endParaRPr>
          </a:p>
          <a:p>
            <a:pPr lvl="0" fontAlgn="base"/>
            <a:r>
              <a:rPr lang="en-ZA" dirty="0" smtClean="0">
                <a:effectLst>
                  <a:outerShdw sx="0" sy="0">
                    <a:srgbClr val="000000"/>
                  </a:outerShdw>
                </a:effectLst>
              </a:rPr>
              <a:t>It </a:t>
            </a:r>
            <a:r>
              <a:rPr lang="en-ZA" dirty="0">
                <a:effectLst>
                  <a:outerShdw sx="0" sy="0">
                    <a:srgbClr val="000000"/>
                  </a:outerShdw>
                </a:effectLst>
              </a:rPr>
              <a:t>is then the responsibility of both management and finance to sort out the root cause of this problem, so that productivity can return back to normal</a:t>
            </a:r>
          </a:p>
          <a:p>
            <a:pPr marL="0" indent="0">
              <a:buNone/>
            </a:pPr>
            <a:endParaRPr lang="en-ZA" dirty="0"/>
          </a:p>
        </p:txBody>
      </p:sp>
    </p:spTree>
    <p:extLst>
      <p:ext uri="{BB962C8B-B14F-4D97-AF65-F5344CB8AC3E}">
        <p14:creationId xmlns:p14="http://schemas.microsoft.com/office/powerpoint/2010/main" val="3540407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Identify </a:t>
            </a:r>
            <a:r>
              <a:rPr lang="en-ZA" dirty="0"/>
              <a:t>Interventions, Develop Plans and Optimise Impact of Actions by Links to Other Units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p:cNvSpPr>
            <a:spLocks noGrp="1"/>
          </p:cNvSpPr>
          <p:nvPr>
            <p:ph sz="quarter" idx="1"/>
          </p:nvPr>
        </p:nvSpPr>
        <p:spPr>
          <a:xfrm>
            <a:off x="467544" y="1758900"/>
            <a:ext cx="8219256" cy="4680000"/>
          </a:xfrm>
        </p:spPr>
        <p:txBody>
          <a:bodyPr>
            <a:normAutofit fontScale="92500" lnSpcReduction="20000"/>
          </a:bodyPr>
          <a:lstStyle/>
          <a:p>
            <a:pPr marL="0" indent="0">
              <a:buNone/>
            </a:pPr>
            <a:endParaRPr lang="en-ZA" dirty="0"/>
          </a:p>
          <a:p>
            <a:r>
              <a:rPr lang="en-ZA" dirty="0"/>
              <a:t>Once the root cause has been identified, a plan must be developed or implemented in order to solve the problem. </a:t>
            </a:r>
            <a:endParaRPr lang="en-ZA" dirty="0" smtClean="0"/>
          </a:p>
          <a:p>
            <a:pPr marL="0" indent="0">
              <a:buNone/>
            </a:pPr>
            <a:endParaRPr lang="en-ZA" dirty="0" smtClean="0"/>
          </a:p>
          <a:p>
            <a:r>
              <a:rPr lang="en-ZA" dirty="0" smtClean="0"/>
              <a:t>Any </a:t>
            </a:r>
            <a:r>
              <a:rPr lang="en-ZA" dirty="0"/>
              <a:t>of the methods discussed can be used such as cause and effect or Pareto analysis etc. </a:t>
            </a:r>
          </a:p>
          <a:p>
            <a:pPr marL="0" indent="0">
              <a:buNone/>
            </a:pPr>
            <a:endParaRPr lang="en-ZA" dirty="0"/>
          </a:p>
          <a:p>
            <a:r>
              <a:rPr lang="en-ZA" dirty="0" smtClean="0"/>
              <a:t>Organisational </a:t>
            </a:r>
            <a:r>
              <a:rPr lang="en-ZA" dirty="0"/>
              <a:t>structures and policies must be consulted for appropriate ways in which to handle various root causes. </a:t>
            </a:r>
            <a:endParaRPr lang="en-ZA" dirty="0" smtClean="0"/>
          </a:p>
          <a:p>
            <a:pPr marL="0" indent="0">
              <a:buNone/>
            </a:pPr>
            <a:endParaRPr lang="en-ZA" dirty="0" smtClean="0"/>
          </a:p>
          <a:p>
            <a:r>
              <a:rPr lang="en-ZA" dirty="0" smtClean="0"/>
              <a:t>As </a:t>
            </a:r>
            <a:r>
              <a:rPr lang="en-ZA" dirty="0"/>
              <a:t>discussed earlier, any causes in a specific department which are out of the control of that department and originate from another part of the organisation must be addressed according to organisational procedure with the relevant manager of the offending department. </a:t>
            </a:r>
          </a:p>
          <a:p>
            <a:pPr marL="0" indent="0">
              <a:buNone/>
            </a:pPr>
            <a:endParaRPr lang="en-ZA" dirty="0"/>
          </a:p>
        </p:txBody>
      </p:sp>
    </p:spTree>
    <p:extLst>
      <p:ext uri="{BB962C8B-B14F-4D97-AF65-F5344CB8AC3E}">
        <p14:creationId xmlns:p14="http://schemas.microsoft.com/office/powerpoint/2010/main" val="1094539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Identify </a:t>
            </a:r>
            <a:r>
              <a:rPr lang="en-ZA" dirty="0"/>
              <a:t>Interventions, Develop Plans and Optimise Impact of Actions by Links to Other Units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a:xfrm>
            <a:off x="467544" y="1758900"/>
            <a:ext cx="8219256" cy="4680000"/>
          </a:xfrm>
        </p:spPr>
        <p:txBody>
          <a:bodyPr>
            <a:normAutofit fontScale="85000" lnSpcReduction="20000"/>
          </a:bodyPr>
          <a:lstStyle/>
          <a:p>
            <a:pPr marL="0" indent="0">
              <a:buNone/>
            </a:pPr>
            <a:endParaRPr lang="en-ZA" dirty="0"/>
          </a:p>
          <a:p>
            <a:r>
              <a:rPr lang="en-ZA" dirty="0"/>
              <a:t>For instance, if a sales department sells a large number of a specific item on a regular basis, the buying department must foresee the demand and ensure that the item is readily available at all times. </a:t>
            </a:r>
            <a:endParaRPr lang="en-ZA" dirty="0" smtClean="0"/>
          </a:p>
          <a:p>
            <a:pPr marL="0" indent="0">
              <a:buNone/>
            </a:pPr>
            <a:endParaRPr lang="en-ZA" dirty="0" smtClean="0"/>
          </a:p>
          <a:p>
            <a:r>
              <a:rPr lang="en-ZA" dirty="0" smtClean="0"/>
              <a:t>A </a:t>
            </a:r>
            <a:r>
              <a:rPr lang="en-ZA" dirty="0"/>
              <a:t>sales representative who gets a large order for a specific item and finds that the item is sold out or unavailable because the buyers did not order sufficient stock, could lose that sale as the customer could go elsewhere due to poor service. </a:t>
            </a:r>
          </a:p>
          <a:p>
            <a:pPr marL="0" indent="0">
              <a:buNone/>
            </a:pPr>
            <a:endParaRPr lang="en-ZA" dirty="0"/>
          </a:p>
          <a:p>
            <a:r>
              <a:rPr lang="en-ZA" dirty="0"/>
              <a:t>The sales department will show the loss but ultimately the root cause of the loss of the sale is the buying department. </a:t>
            </a:r>
            <a:endParaRPr lang="en-ZA" dirty="0" smtClean="0"/>
          </a:p>
          <a:p>
            <a:endParaRPr lang="en-ZA" dirty="0"/>
          </a:p>
          <a:p>
            <a:r>
              <a:rPr lang="en-ZA" dirty="0" smtClean="0"/>
              <a:t>Can </a:t>
            </a:r>
            <a:r>
              <a:rPr lang="en-ZA" dirty="0"/>
              <a:t>you see this? </a:t>
            </a: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25467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Identify </a:t>
            </a:r>
            <a:r>
              <a:rPr lang="en-ZA" dirty="0"/>
              <a:t>Interventions, Develop Plans and Optimise Impact of Actions by Links to Other Units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a:xfrm>
            <a:off x="467544" y="1758900"/>
            <a:ext cx="8219256" cy="4680000"/>
          </a:xfrm>
        </p:spPr>
        <p:txBody>
          <a:bodyPr>
            <a:normAutofit fontScale="85000" lnSpcReduction="20000"/>
          </a:bodyPr>
          <a:lstStyle/>
          <a:p>
            <a:r>
              <a:rPr lang="en-ZA" dirty="0" smtClean="0"/>
              <a:t>In </a:t>
            </a:r>
            <a:r>
              <a:rPr lang="en-ZA" dirty="0"/>
              <a:t>such an instance, how would one solve the problem? The right way to go about things would be for the sales representative to consult his or her manager, who should in turn consult the manager of the buying department. </a:t>
            </a:r>
            <a:endParaRPr lang="en-ZA" dirty="0" smtClean="0"/>
          </a:p>
          <a:p>
            <a:pPr marL="0" indent="0">
              <a:buNone/>
            </a:pPr>
            <a:endParaRPr lang="en-ZA" dirty="0" smtClean="0"/>
          </a:p>
          <a:p>
            <a:r>
              <a:rPr lang="en-ZA" dirty="0" smtClean="0"/>
              <a:t>Depending </a:t>
            </a:r>
            <a:r>
              <a:rPr lang="en-ZA" dirty="0"/>
              <a:t>on company policy, the area manager or CEO may be required to step in and assess the situation. Possibly the buyer is a new employee who is inadequately trained. </a:t>
            </a:r>
            <a:endParaRPr lang="en-ZA" dirty="0" smtClean="0"/>
          </a:p>
          <a:p>
            <a:pPr marL="0" indent="0">
              <a:buNone/>
            </a:pPr>
            <a:endParaRPr lang="en-ZA" dirty="0" smtClean="0"/>
          </a:p>
          <a:p>
            <a:r>
              <a:rPr lang="en-ZA" dirty="0" smtClean="0"/>
              <a:t>Possibly </a:t>
            </a:r>
            <a:r>
              <a:rPr lang="en-ZA" dirty="0"/>
              <a:t>the employee has been ill or even neglecting his or her duties lately and was unaware that stock was dwindling. </a:t>
            </a:r>
            <a:endParaRPr lang="en-ZA" dirty="0" smtClean="0"/>
          </a:p>
          <a:p>
            <a:pPr marL="0" indent="0">
              <a:buNone/>
            </a:pPr>
            <a:endParaRPr lang="en-ZA" dirty="0" smtClean="0"/>
          </a:p>
          <a:p>
            <a:r>
              <a:rPr lang="en-ZA" dirty="0" smtClean="0"/>
              <a:t>Possibly </a:t>
            </a:r>
            <a:r>
              <a:rPr lang="en-ZA" dirty="0"/>
              <a:t>the buyer has been having difficulty with suppliers, in which case, the suppliers would have to be assessed and a possible alternate source should be found for the item. </a:t>
            </a: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38049847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Identify </a:t>
            </a:r>
            <a:r>
              <a:rPr lang="en-ZA" dirty="0"/>
              <a:t>Interventions, Develop Plans and Optimise Impact of Actions by Links to Other Units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a:xfrm>
            <a:off x="467544" y="1758900"/>
            <a:ext cx="8219256" cy="4680000"/>
          </a:xfrm>
        </p:spPr>
        <p:txBody>
          <a:bodyPr>
            <a:normAutofit/>
          </a:bodyPr>
          <a:lstStyle/>
          <a:p>
            <a:r>
              <a:rPr lang="en-ZA" dirty="0" smtClean="0"/>
              <a:t>This </a:t>
            </a:r>
            <a:r>
              <a:rPr lang="en-ZA" dirty="0"/>
              <a:t>way to analyse the root cause of the problem is called root cause analysis, as discussed earlier. </a:t>
            </a:r>
            <a:endParaRPr lang="en-ZA" dirty="0" smtClean="0"/>
          </a:p>
          <a:p>
            <a:pPr marL="0" indent="0">
              <a:buNone/>
            </a:pPr>
            <a:endParaRPr lang="en-ZA" dirty="0" smtClean="0"/>
          </a:p>
          <a:p>
            <a:r>
              <a:rPr lang="en-ZA" dirty="0" smtClean="0"/>
              <a:t>The </a:t>
            </a:r>
            <a:r>
              <a:rPr lang="en-ZA" dirty="0"/>
              <a:t>method will depend on the type of organisation as well as the organisational policies and procedures. These will also determine </a:t>
            </a:r>
            <a:r>
              <a:rPr lang="en-ZA" dirty="0" smtClean="0"/>
              <a:t>the </a:t>
            </a:r>
            <a:r>
              <a:rPr lang="en-ZA" dirty="0"/>
              <a:t>channels to follow when trying to solve the problems. </a:t>
            </a:r>
            <a:endParaRPr lang="en-ZA" dirty="0" smtClean="0"/>
          </a:p>
          <a:p>
            <a:pPr marL="0" indent="0">
              <a:buNone/>
            </a:pPr>
            <a:endParaRPr lang="en-ZA" dirty="0"/>
          </a:p>
          <a:p>
            <a:r>
              <a:rPr lang="en-ZA" dirty="0"/>
              <a:t>In most cases it is a good idea to look and see how other successful organisations operate and deal with problems. </a:t>
            </a:r>
            <a:endParaRPr lang="en-ZA" dirty="0" smtClean="0"/>
          </a:p>
          <a:p>
            <a:pPr marL="0" indent="0">
              <a:buNone/>
            </a:pPr>
            <a:endParaRPr lang="en-ZA" dirty="0" smtClean="0"/>
          </a:p>
          <a:p>
            <a:pPr marL="0" indent="0">
              <a:buNone/>
            </a:pPr>
            <a:endParaRPr lang="en-ZA" dirty="0"/>
          </a:p>
        </p:txBody>
      </p:sp>
    </p:spTree>
    <p:extLst>
      <p:ext uri="{BB962C8B-B14F-4D97-AF65-F5344CB8AC3E}">
        <p14:creationId xmlns:p14="http://schemas.microsoft.com/office/powerpoint/2010/main" val="118543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Identify </a:t>
            </a:r>
            <a:r>
              <a:rPr lang="en-ZA" dirty="0"/>
              <a:t>Interventions, Develop Plans and Optimise Impact of Actions by Links to Other Units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a:xfrm>
            <a:off x="467544" y="1758900"/>
            <a:ext cx="8219256" cy="4680000"/>
          </a:xfrm>
        </p:spPr>
        <p:txBody>
          <a:bodyPr>
            <a:normAutofit/>
          </a:bodyPr>
          <a:lstStyle/>
          <a:p>
            <a:r>
              <a:rPr lang="en-ZA" dirty="0"/>
              <a:t>Using a successful organisation as a benchmark and drawing up a plan based on their policies would be a good starting point. Obviously each organisation is unique and would have to draw up their own plans but it is good to see how things are done in order to ensure that you are on the right track. </a:t>
            </a:r>
          </a:p>
          <a:p>
            <a:pPr marL="0" indent="0">
              <a:buNone/>
            </a:pPr>
            <a:endParaRPr lang="en-ZA" dirty="0"/>
          </a:p>
          <a:p>
            <a:pPr marL="0" indent="0">
              <a:buNone/>
            </a:pPr>
            <a:r>
              <a:rPr lang="en-ZA" b="1" dirty="0"/>
              <a:t>An example of a Root Cause Analysis rating form can be seen on page 38 of the Learner Guide. </a:t>
            </a:r>
          </a:p>
          <a:p>
            <a:pPr marL="0" indent="0">
              <a:buNone/>
            </a:pPr>
            <a:endParaRPr lang="en-ZA" dirty="0" smtClean="0"/>
          </a:p>
          <a:p>
            <a:pPr marL="0" indent="0">
              <a:buNone/>
            </a:pPr>
            <a:endParaRPr lang="en-ZA" dirty="0"/>
          </a:p>
        </p:txBody>
      </p:sp>
    </p:spTree>
    <p:extLst>
      <p:ext uri="{BB962C8B-B14F-4D97-AF65-F5344CB8AC3E}">
        <p14:creationId xmlns:p14="http://schemas.microsoft.com/office/powerpoint/2010/main" val="19643495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Identify </a:t>
            </a:r>
            <a:r>
              <a:rPr lang="en-ZA" dirty="0"/>
              <a:t>Interventions, Develop Plans and Optimise Impact of Actions by Links to Other Units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a:xfrm>
            <a:off x="467544" y="1915886"/>
            <a:ext cx="8219256" cy="4523014"/>
          </a:xfrm>
        </p:spPr>
        <p:txBody>
          <a:bodyPr>
            <a:normAutofit/>
          </a:bodyPr>
          <a:lstStyle/>
          <a:p>
            <a:pPr marL="0" indent="0">
              <a:buNone/>
            </a:pPr>
            <a:r>
              <a:rPr lang="en-ZA" dirty="0"/>
              <a:t>The team must decide if removing the cause will cost more than the cost of continuing to deal with the symptom. If this is the case, the team must consider employee satisfaction, morale and stress levels when making their decision whether or not to fix or continue. </a:t>
            </a:r>
          </a:p>
          <a:p>
            <a:pPr marL="0" indent="0">
              <a:buNone/>
            </a:pPr>
            <a:endParaRPr lang="en-ZA" dirty="0"/>
          </a:p>
          <a:p>
            <a:pPr marL="0" indent="0">
              <a:buNone/>
            </a:pPr>
            <a:endParaRPr lang="en-ZA" dirty="0"/>
          </a:p>
          <a:p>
            <a:pPr marL="0" indent="0">
              <a:buNone/>
            </a:pPr>
            <a:r>
              <a:rPr lang="en-ZA" dirty="0"/>
              <a:t> 	</a:t>
            </a:r>
            <a:r>
              <a:rPr lang="en-ZA" dirty="0" smtClean="0"/>
              <a:t>			Do </a:t>
            </a:r>
            <a:r>
              <a:rPr lang="en-ZA" dirty="0"/>
              <a:t>Formative Activity 2 in your PoE</a:t>
            </a:r>
          </a:p>
          <a:p>
            <a:pPr marL="0" indent="0">
              <a:buNone/>
            </a:pPr>
            <a:endParaRPr lang="en-ZA" dirty="0" smtClean="0"/>
          </a:p>
          <a:p>
            <a:pPr marL="0" indent="0">
              <a:buNone/>
            </a:pPr>
            <a:endParaRPr lang="en-ZA" dirty="0"/>
          </a:p>
        </p:txBody>
      </p:sp>
      <p:pic>
        <p:nvPicPr>
          <p:cNvPr id="5" name="Picture 4"/>
          <p:cNvPicPr>
            <a:picLocks noChangeAspect="1"/>
          </p:cNvPicPr>
          <p:nvPr/>
        </p:nvPicPr>
        <p:blipFill>
          <a:blip r:embed="rId2"/>
          <a:stretch>
            <a:fillRect/>
          </a:stretch>
        </p:blipFill>
        <p:spPr>
          <a:xfrm>
            <a:off x="603504" y="4249184"/>
            <a:ext cx="2729685" cy="932416"/>
          </a:xfrm>
          <a:prstGeom prst="rect">
            <a:avLst/>
          </a:prstGeom>
        </p:spPr>
      </p:pic>
    </p:spTree>
    <p:extLst>
      <p:ext uri="{BB962C8B-B14F-4D97-AF65-F5344CB8AC3E}">
        <p14:creationId xmlns:p14="http://schemas.microsoft.com/office/powerpoint/2010/main" val="16271982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STUDY UNIT </a:t>
            </a:r>
            <a:r>
              <a:rPr lang="en-GB" dirty="0" smtClean="0"/>
              <a:t>3</a:t>
            </a:r>
            <a:endParaRPr lang="en-ZA" dirty="0"/>
          </a:p>
        </p:txBody>
      </p:sp>
      <p:sp>
        <p:nvSpPr>
          <p:cNvPr id="3" name="Text Placeholder 2"/>
          <p:cNvSpPr>
            <a:spLocks noGrp="1"/>
          </p:cNvSpPr>
          <p:nvPr>
            <p:ph type="body" idx="1"/>
          </p:nvPr>
        </p:nvSpPr>
        <p:spPr/>
        <p:txBody>
          <a:bodyPr/>
          <a:lstStyle/>
          <a:p>
            <a:r>
              <a:rPr lang="en-GB" dirty="0" smtClean="0"/>
              <a:t>CO-ORDINATE THE IMPLEMENTATION OF INTERVENTIONS</a:t>
            </a:r>
            <a:endParaRPr lang="en-ZA" dirty="0" smtClean="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84</a:t>
            </a:fld>
            <a:endParaRPr lang="en-ZA" dirty="0"/>
          </a:p>
        </p:txBody>
      </p:sp>
    </p:spTree>
    <p:extLst>
      <p:ext uri="{BB962C8B-B14F-4D97-AF65-F5344CB8AC3E}">
        <p14:creationId xmlns:p14="http://schemas.microsoft.com/office/powerpoint/2010/main" val="38503103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
            </a:r>
            <a:br>
              <a:rPr lang="en-ZA" dirty="0"/>
            </a:br>
            <a:r>
              <a:rPr lang="en-ZA" dirty="0" smtClean="0"/>
              <a:t>Communicate </a:t>
            </a:r>
            <a:r>
              <a:rPr lang="en-ZA" dirty="0"/>
              <a:t>Objectives and Standards to Improve Productivity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p:txBody>
          <a:bodyPr/>
          <a:lstStyle/>
          <a:p>
            <a:pPr marL="0" indent="0">
              <a:buNone/>
            </a:pPr>
            <a:r>
              <a:rPr lang="en-ZA" b="1" dirty="0" smtClean="0"/>
              <a:t>Effective </a:t>
            </a:r>
            <a:r>
              <a:rPr lang="en-ZA" b="1" dirty="0"/>
              <a:t>Ways to Enhance Workplace Productivity</a:t>
            </a:r>
          </a:p>
          <a:p>
            <a:pPr marL="0" indent="0">
              <a:buNone/>
            </a:pPr>
            <a:endParaRPr lang="en-ZA" dirty="0"/>
          </a:p>
          <a:p>
            <a:pPr marL="0" indent="0">
              <a:buNone/>
            </a:pPr>
            <a:r>
              <a:rPr lang="en-ZA" b="1" dirty="0"/>
              <a:t>1. Get Rid of Motivation Killers</a:t>
            </a:r>
            <a:endParaRPr lang="en-ZA" dirty="0"/>
          </a:p>
          <a:p>
            <a:pPr marL="0" indent="0">
              <a:buNone/>
            </a:pPr>
            <a:r>
              <a:rPr lang="en-ZA" dirty="0"/>
              <a:t> </a:t>
            </a:r>
          </a:p>
          <a:p>
            <a:r>
              <a:rPr lang="en-ZA" dirty="0"/>
              <a:t>It is really necessary to identify motivation killers in the workplace</a:t>
            </a:r>
            <a:r>
              <a:rPr lang="en-ZA" dirty="0" smtClean="0"/>
              <a:t>.</a:t>
            </a:r>
          </a:p>
          <a:p>
            <a:r>
              <a:rPr lang="en-ZA" dirty="0" smtClean="0"/>
              <a:t> </a:t>
            </a:r>
            <a:r>
              <a:rPr lang="en-ZA" dirty="0"/>
              <a:t>A good manager will find ways to carefully observe the work environment to find the root causes that have a negative effect on employee motivation. </a:t>
            </a:r>
          </a:p>
          <a:p>
            <a:endParaRPr lang="en-ZA" dirty="0"/>
          </a:p>
        </p:txBody>
      </p:sp>
    </p:spTree>
    <p:extLst>
      <p:ext uri="{BB962C8B-B14F-4D97-AF65-F5344CB8AC3E}">
        <p14:creationId xmlns:p14="http://schemas.microsoft.com/office/powerpoint/2010/main" val="16966579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
            </a:r>
            <a:br>
              <a:rPr lang="en-ZA" dirty="0"/>
            </a:br>
            <a:r>
              <a:rPr lang="en-ZA" dirty="0" smtClean="0"/>
              <a:t>Communicate </a:t>
            </a:r>
            <a:r>
              <a:rPr lang="en-ZA" dirty="0"/>
              <a:t>Objectives and Standards to Improve Productivity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p:txBody>
          <a:bodyPr/>
          <a:lstStyle/>
          <a:p>
            <a:pPr marL="0" indent="0">
              <a:buNone/>
            </a:pPr>
            <a:r>
              <a:rPr lang="en-ZA" b="1" dirty="0"/>
              <a:t>Typical motivation killers include</a:t>
            </a:r>
            <a:r>
              <a:rPr lang="en-ZA" b="1" dirty="0" smtClean="0"/>
              <a:t>:</a:t>
            </a:r>
          </a:p>
          <a:p>
            <a:pPr marL="0" indent="0">
              <a:buNone/>
            </a:pPr>
            <a:endParaRPr lang="en-ZA" b="1" dirty="0"/>
          </a:p>
          <a:p>
            <a:pPr lvl="0" fontAlgn="base"/>
            <a:r>
              <a:rPr lang="en-ZA" dirty="0">
                <a:effectLst>
                  <a:outerShdw sx="0" sy="0">
                    <a:srgbClr val="000000"/>
                  </a:outerShdw>
                </a:effectLst>
              </a:rPr>
              <a:t>Lack of organisational vision</a:t>
            </a:r>
          </a:p>
          <a:p>
            <a:pPr lvl="0" fontAlgn="base"/>
            <a:r>
              <a:rPr lang="en-ZA" dirty="0">
                <a:effectLst>
                  <a:outerShdw sx="0" sy="0">
                    <a:srgbClr val="000000"/>
                  </a:outerShdw>
                </a:effectLst>
              </a:rPr>
              <a:t>Absence of opportunities for professional development</a:t>
            </a:r>
          </a:p>
          <a:p>
            <a:pPr lvl="0" fontAlgn="base"/>
            <a:r>
              <a:rPr lang="en-ZA" dirty="0">
                <a:effectLst>
                  <a:outerShdw sx="0" sy="0">
                    <a:srgbClr val="000000"/>
                  </a:outerShdw>
                </a:effectLst>
              </a:rPr>
              <a:t>Poor communication systems</a:t>
            </a:r>
          </a:p>
          <a:p>
            <a:pPr lvl="0" fontAlgn="base"/>
            <a:r>
              <a:rPr lang="en-ZA" dirty="0">
                <a:effectLst>
                  <a:outerShdw sx="0" sy="0">
                    <a:srgbClr val="000000"/>
                  </a:outerShdw>
                </a:effectLst>
              </a:rPr>
              <a:t>Autocratic management styles</a:t>
            </a:r>
          </a:p>
          <a:p>
            <a:pPr lvl="0" fontAlgn="base"/>
            <a:r>
              <a:rPr lang="en-ZA" dirty="0">
                <a:effectLst>
                  <a:outerShdw sx="0" sy="0">
                    <a:srgbClr val="000000"/>
                  </a:outerShdw>
                </a:effectLst>
              </a:rPr>
              <a:t>The feeling of lack of appreciation</a:t>
            </a:r>
          </a:p>
          <a:p>
            <a:pPr marL="0" indent="0">
              <a:buNone/>
            </a:pPr>
            <a:endParaRPr lang="en-ZA" dirty="0"/>
          </a:p>
          <a:p>
            <a:pPr marL="0" indent="0">
              <a:buNone/>
            </a:pPr>
            <a:r>
              <a:rPr lang="en-ZA" dirty="0"/>
              <a:t>Addressing each of these requires a variety of approaches but there are ways to kill these motivation-killers.</a:t>
            </a:r>
          </a:p>
          <a:p>
            <a:endParaRPr lang="en-ZA" dirty="0"/>
          </a:p>
        </p:txBody>
      </p:sp>
    </p:spTree>
    <p:extLst>
      <p:ext uri="{BB962C8B-B14F-4D97-AF65-F5344CB8AC3E}">
        <p14:creationId xmlns:p14="http://schemas.microsoft.com/office/powerpoint/2010/main" val="2803814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
            </a:r>
            <a:br>
              <a:rPr lang="en-ZA" dirty="0"/>
            </a:br>
            <a:r>
              <a:rPr lang="en-ZA" dirty="0" smtClean="0"/>
              <a:t>Communicate </a:t>
            </a:r>
            <a:r>
              <a:rPr lang="en-ZA" dirty="0"/>
              <a:t>Objectives and Standards to Improve Productivity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r>
              <a:rPr lang="en-ZA" b="1" dirty="0"/>
              <a:t>Motivate through Gamification</a:t>
            </a:r>
            <a:endParaRPr lang="en-ZA" dirty="0"/>
          </a:p>
          <a:p>
            <a:pPr marL="0" indent="0">
              <a:buNone/>
            </a:pPr>
            <a:r>
              <a:rPr lang="en-ZA" dirty="0"/>
              <a:t>	</a:t>
            </a:r>
          </a:p>
          <a:p>
            <a:r>
              <a:rPr lang="en-ZA" dirty="0"/>
              <a:t>Motivation is a very important factor in to improve. Unmotivated employees get bored especially when they are dealing with boring routines. </a:t>
            </a:r>
            <a:endParaRPr lang="en-ZA" dirty="0" smtClean="0"/>
          </a:p>
          <a:p>
            <a:r>
              <a:rPr lang="en-ZA" dirty="0" smtClean="0"/>
              <a:t>Likewise</a:t>
            </a:r>
            <a:r>
              <a:rPr lang="en-ZA" dirty="0"/>
              <a:t>, employees who are not motivated may not have the enthusiasm to complete challenging tasks. One effective way of motivating employees is through the use of gamification techniques. </a:t>
            </a:r>
            <a:endParaRPr lang="en-ZA" dirty="0" smtClean="0"/>
          </a:p>
          <a:p>
            <a:r>
              <a:rPr lang="en-ZA" dirty="0" smtClean="0"/>
              <a:t>Tasks </a:t>
            </a:r>
            <a:r>
              <a:rPr lang="en-ZA" dirty="0"/>
              <a:t>like completing reports or contributing ideas for projects and policy changes can be gamified to make them more appealing, exciting, or interesting.</a:t>
            </a:r>
          </a:p>
          <a:p>
            <a:pPr marL="0" indent="0">
              <a:buNone/>
            </a:pPr>
            <a:endParaRPr lang="en-ZA" dirty="0"/>
          </a:p>
          <a:p>
            <a:r>
              <a:rPr lang="en-ZA" dirty="0"/>
              <a:t>Gamification involves the use of badges, rewards, leader boards or rankings, points, challenges, and other elements to make repetitive and quantifiable tasks more interesting and engaging. </a:t>
            </a:r>
          </a:p>
          <a:p>
            <a:endParaRPr lang="en-ZA" dirty="0"/>
          </a:p>
        </p:txBody>
      </p:sp>
    </p:spTree>
    <p:extLst>
      <p:ext uri="{BB962C8B-B14F-4D97-AF65-F5344CB8AC3E}">
        <p14:creationId xmlns:p14="http://schemas.microsoft.com/office/powerpoint/2010/main" val="4081305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
            </a:r>
            <a:br>
              <a:rPr lang="en-ZA" dirty="0"/>
            </a:br>
            <a:r>
              <a:rPr lang="en-ZA" dirty="0" smtClean="0"/>
              <a:t>Communicate </a:t>
            </a:r>
            <a:r>
              <a:rPr lang="en-ZA" dirty="0"/>
              <a:t>Objectives and Standards to Improve Productivity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Set Clear Goals and Provide Feedback</a:t>
            </a:r>
            <a:endParaRPr lang="en-ZA" dirty="0"/>
          </a:p>
          <a:p>
            <a:pPr marL="0" indent="0">
              <a:buNone/>
            </a:pPr>
            <a:endParaRPr lang="en-ZA" dirty="0"/>
          </a:p>
          <a:p>
            <a:r>
              <a:rPr lang="en-ZA" dirty="0"/>
              <a:t>Employees or personnel will be more motivated if they know what they are expected to achieve. Clearly stated goals and company vision provides guidance for everyone. Short-term goals are very effective to encourage employees to manage the speed with which they are doing tasks to meet </a:t>
            </a:r>
            <a:r>
              <a:rPr lang="en-ZA" dirty="0" smtClean="0"/>
              <a:t>targets.</a:t>
            </a:r>
          </a:p>
          <a:p>
            <a:r>
              <a:rPr lang="en-ZA" dirty="0" smtClean="0"/>
              <a:t>Apart </a:t>
            </a:r>
            <a:r>
              <a:rPr lang="en-ZA" dirty="0"/>
              <a:t>from that, it is important to provide feedback or show that employees are being supervised. Accomplishments should be acknowledged, while errors or failures in meeting targets should be addressed as soon as possible. </a:t>
            </a:r>
            <a:endParaRPr lang="en-ZA" dirty="0" smtClean="0"/>
          </a:p>
          <a:p>
            <a:r>
              <a:rPr lang="en-ZA" dirty="0" smtClean="0"/>
              <a:t>Good </a:t>
            </a:r>
            <a:r>
              <a:rPr lang="en-ZA" dirty="0"/>
              <a:t>management practices can enhance and help maintain the productivity of employees.</a:t>
            </a:r>
          </a:p>
          <a:p>
            <a:endParaRPr lang="en-ZA" dirty="0"/>
          </a:p>
        </p:txBody>
      </p:sp>
    </p:spTree>
    <p:extLst>
      <p:ext uri="{BB962C8B-B14F-4D97-AF65-F5344CB8AC3E}">
        <p14:creationId xmlns:p14="http://schemas.microsoft.com/office/powerpoint/2010/main" val="2396328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
            </a:r>
            <a:br>
              <a:rPr lang="en-ZA" dirty="0"/>
            </a:br>
            <a:r>
              <a:rPr lang="en-ZA" dirty="0" smtClean="0"/>
              <a:t>Communicate </a:t>
            </a:r>
            <a:r>
              <a:rPr lang="en-ZA" dirty="0"/>
              <a:t>Objectives and Standards to Improve Productivity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Use Technology Responsibly</a:t>
            </a:r>
            <a:endParaRPr lang="en-ZA" dirty="0"/>
          </a:p>
          <a:p>
            <a:pPr marL="0" indent="0">
              <a:buNone/>
            </a:pPr>
            <a:r>
              <a:rPr lang="en-ZA" b="1" dirty="0"/>
              <a:t> </a:t>
            </a:r>
            <a:endParaRPr lang="en-ZA" dirty="0"/>
          </a:p>
          <a:p>
            <a:r>
              <a:rPr lang="en-ZA" dirty="0"/>
              <a:t>Refusing to make use of technology could be considered a serious mistake for any business. </a:t>
            </a:r>
            <a:endParaRPr lang="en-ZA" dirty="0" smtClean="0"/>
          </a:p>
          <a:p>
            <a:r>
              <a:rPr lang="en-ZA" dirty="0" smtClean="0"/>
              <a:t>There </a:t>
            </a:r>
            <a:r>
              <a:rPr lang="en-ZA" dirty="0"/>
              <a:t>are many technologies that significantly increase productivity in a workplace. To emphasise, using technology is not just about having computers and an Internet connection in the office. </a:t>
            </a:r>
            <a:endParaRPr lang="en-ZA" dirty="0" smtClean="0"/>
          </a:p>
          <a:p>
            <a:r>
              <a:rPr lang="en-ZA" dirty="0" smtClean="0"/>
              <a:t>It's </a:t>
            </a:r>
            <a:r>
              <a:rPr lang="en-ZA" dirty="0"/>
              <a:t>also important to study and make use of different hardware and software solutions that can improve employee productivity.</a:t>
            </a:r>
          </a:p>
          <a:p>
            <a:pPr marL="0" indent="0">
              <a:buNone/>
            </a:pPr>
            <a:endParaRPr lang="en-ZA" dirty="0"/>
          </a:p>
        </p:txBody>
      </p:sp>
    </p:spTree>
    <p:extLst>
      <p:ext uri="{BB962C8B-B14F-4D97-AF65-F5344CB8AC3E}">
        <p14:creationId xmlns:p14="http://schemas.microsoft.com/office/powerpoint/2010/main" val="315288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normAutofit fontScale="85000" lnSpcReduction="20000"/>
          </a:bodyPr>
          <a:lstStyle/>
          <a:p>
            <a:pPr marL="0" lvl="0" indent="0">
              <a:spcBef>
                <a:spcPts val="0"/>
              </a:spcBef>
              <a:buClrTx/>
              <a:buSzTx/>
              <a:buNone/>
            </a:pPr>
            <a:r>
              <a:rPr lang="en-ZA" b="1" dirty="0">
                <a:solidFill>
                  <a:srgbClr val="000066"/>
                </a:solidFill>
              </a:rPr>
              <a:t>Purpose of Unit </a:t>
            </a:r>
            <a:r>
              <a:rPr lang="en-ZA" b="1" dirty="0" smtClean="0">
                <a:solidFill>
                  <a:srgbClr val="000066"/>
                </a:solidFill>
              </a:rPr>
              <a:t>Standard</a:t>
            </a:r>
          </a:p>
          <a:p>
            <a:pPr marL="0" lvl="0" indent="0">
              <a:spcBef>
                <a:spcPts val="0"/>
              </a:spcBef>
              <a:buClrTx/>
              <a:buSzTx/>
              <a:buNone/>
            </a:pPr>
            <a:endParaRPr lang="en-ZA" b="1" dirty="0">
              <a:solidFill>
                <a:srgbClr val="000066"/>
              </a:solidFill>
            </a:endParaRPr>
          </a:p>
          <a:p>
            <a:pPr marL="0" indent="0">
              <a:buNone/>
            </a:pPr>
            <a:r>
              <a:rPr lang="en-ZA" dirty="0"/>
              <a:t>This Unit Standard is intended for all persons who are directly involved in the co-ordination of productivity reports and continuous improvement of productivity. </a:t>
            </a:r>
          </a:p>
          <a:p>
            <a:pPr marL="0" indent="0">
              <a:buNone/>
            </a:pPr>
            <a:endParaRPr lang="en-ZA" dirty="0"/>
          </a:p>
          <a:p>
            <a:pPr marL="0" indent="0">
              <a:buNone/>
            </a:pPr>
            <a:r>
              <a:rPr lang="en-ZA" b="1" dirty="0"/>
              <a:t>People credited with this standard are able to: </a:t>
            </a:r>
          </a:p>
          <a:p>
            <a:pPr lvl="0" fontAlgn="base"/>
            <a:r>
              <a:rPr lang="en-ZA" dirty="0">
                <a:effectLst>
                  <a:outerShdw sx="0" sy="0">
                    <a:srgbClr val="000000"/>
                  </a:outerShdw>
                </a:effectLst>
              </a:rPr>
              <a:t>Analyse the quantitative and non-quantitative factors influencing productivity to identify the root causes of low productivity in a functional unit.</a:t>
            </a:r>
          </a:p>
          <a:p>
            <a:pPr lvl="0" fontAlgn="base"/>
            <a:r>
              <a:rPr lang="en-ZA" dirty="0">
                <a:effectLst>
                  <a:outerShdw sx="0" sy="0">
                    <a:srgbClr val="000000"/>
                  </a:outerShdw>
                </a:effectLst>
              </a:rPr>
              <a:t>Identify the interventions and develop plans to remove the identified root causes.</a:t>
            </a:r>
          </a:p>
          <a:p>
            <a:pPr lvl="0" fontAlgn="base"/>
            <a:r>
              <a:rPr lang="en-ZA" dirty="0">
                <a:effectLst>
                  <a:outerShdw sx="0" sy="0">
                    <a:srgbClr val="000000"/>
                  </a:outerShdw>
                </a:effectLst>
              </a:rPr>
              <a:t>Co-ordinate the implementation of interventions of various organisational units within the functional unit.</a:t>
            </a:r>
          </a:p>
          <a:p>
            <a:pPr lvl="0" fontAlgn="base"/>
            <a:r>
              <a:rPr lang="en-ZA" dirty="0">
                <a:effectLst>
                  <a:outerShdw sx="0" sy="0">
                    <a:srgbClr val="000000"/>
                  </a:outerShdw>
                </a:effectLst>
              </a:rPr>
              <a:t>Review the implementation of the interventions and set new targets continuously. </a:t>
            </a:r>
          </a:p>
          <a:p>
            <a:endParaRPr lang="en-ZA" dirty="0"/>
          </a:p>
        </p:txBody>
      </p:sp>
    </p:spTree>
    <p:extLst>
      <p:ext uri="{BB962C8B-B14F-4D97-AF65-F5344CB8AC3E}">
        <p14:creationId xmlns:p14="http://schemas.microsoft.com/office/powerpoint/2010/main" val="3663568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
            </a:r>
            <a:br>
              <a:rPr lang="en-ZA" dirty="0"/>
            </a:br>
            <a:r>
              <a:rPr lang="en-ZA" dirty="0" smtClean="0"/>
              <a:t>Communicate </a:t>
            </a:r>
            <a:r>
              <a:rPr lang="en-ZA" dirty="0"/>
              <a:t>Objectives and Standards to Improve Productivity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Set Standards and Provide Skills Development</a:t>
            </a:r>
            <a:endParaRPr lang="en-ZA" dirty="0"/>
          </a:p>
          <a:p>
            <a:pPr marL="0" indent="0">
              <a:buNone/>
            </a:pPr>
            <a:r>
              <a:rPr lang="en-ZA" dirty="0"/>
              <a:t> </a:t>
            </a:r>
          </a:p>
          <a:p>
            <a:r>
              <a:rPr lang="en-ZA" dirty="0"/>
              <a:t>In every business, it is important to establish standards. Employees should be familiar with what the company expects from them. </a:t>
            </a:r>
            <a:endParaRPr lang="en-ZA" dirty="0" smtClean="0"/>
          </a:p>
          <a:p>
            <a:r>
              <a:rPr lang="en-ZA" dirty="0" smtClean="0"/>
              <a:t>They </a:t>
            </a:r>
            <a:r>
              <a:rPr lang="en-ZA" dirty="0"/>
              <a:t>need to know what they should be doing as well the roles that are assigned to them. Without clearly-stated expectations, people tend to find excuses when they do not achieve targets. </a:t>
            </a:r>
            <a:endParaRPr lang="en-ZA" dirty="0" smtClean="0"/>
          </a:p>
          <a:p>
            <a:r>
              <a:rPr lang="en-ZA" dirty="0" smtClean="0"/>
              <a:t>Be </a:t>
            </a:r>
            <a:r>
              <a:rPr lang="en-ZA" dirty="0"/>
              <a:t>clear right from the start: define what you expect of everyone, and how you expect people to perform their assigned tasks and responsibilities.</a:t>
            </a:r>
          </a:p>
          <a:p>
            <a:pPr marL="0" indent="0">
              <a:buNone/>
            </a:pPr>
            <a:endParaRPr lang="en-ZA" dirty="0"/>
          </a:p>
        </p:txBody>
      </p:sp>
    </p:spTree>
    <p:extLst>
      <p:ext uri="{BB962C8B-B14F-4D97-AF65-F5344CB8AC3E}">
        <p14:creationId xmlns:p14="http://schemas.microsoft.com/office/powerpoint/2010/main" val="7884622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
            </a:r>
            <a:br>
              <a:rPr lang="en-ZA" dirty="0"/>
            </a:br>
            <a:r>
              <a:rPr lang="en-ZA" dirty="0" smtClean="0"/>
              <a:t>Communicate </a:t>
            </a:r>
            <a:r>
              <a:rPr lang="en-ZA" dirty="0"/>
              <a:t>Objectives and Standards to Improve Productivity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p:cNvSpPr>
            <a:spLocks noGrp="1"/>
          </p:cNvSpPr>
          <p:nvPr>
            <p:ph sz="quarter" idx="1"/>
          </p:nvPr>
        </p:nvSpPr>
        <p:spPr/>
        <p:txBody>
          <a:bodyPr>
            <a:normAutofit/>
          </a:bodyPr>
          <a:lstStyle/>
          <a:p>
            <a:r>
              <a:rPr lang="en-ZA" dirty="0"/>
              <a:t>Moreover, address the needs of employees to achieve a high level of success by providing opportunities to develop their skills or to advance on a professional level</a:t>
            </a:r>
            <a:r>
              <a:rPr lang="en-ZA" dirty="0" smtClean="0"/>
              <a:t>.</a:t>
            </a:r>
          </a:p>
          <a:p>
            <a:r>
              <a:rPr lang="en-ZA" dirty="0" smtClean="0"/>
              <a:t>Management </a:t>
            </a:r>
            <a:r>
              <a:rPr lang="en-ZA" dirty="0"/>
              <a:t>should expect every employee to seek challenges, and to not want to be stagnant. </a:t>
            </a:r>
            <a:endParaRPr lang="en-ZA" dirty="0" smtClean="0"/>
          </a:p>
          <a:p>
            <a:r>
              <a:rPr lang="en-ZA" dirty="0" smtClean="0"/>
              <a:t>It's </a:t>
            </a:r>
            <a:r>
              <a:rPr lang="en-ZA" dirty="0"/>
              <a:t>not enough that they have mastered the skills that they need to efficiently accomplish their current assignments. Employees must also realise that there are other things they can do, so that they can progress to higher positions. </a:t>
            </a:r>
            <a:endParaRPr lang="en-ZA" dirty="0" smtClean="0"/>
          </a:p>
          <a:p>
            <a:r>
              <a:rPr lang="en-ZA" dirty="0" smtClean="0"/>
              <a:t>If </a:t>
            </a:r>
            <a:r>
              <a:rPr lang="en-ZA" dirty="0"/>
              <a:t>employees are not helped to develop professionally, that may become motivation for them to look for other work.</a:t>
            </a:r>
          </a:p>
          <a:p>
            <a:pPr marL="0" indent="0">
              <a:buNone/>
            </a:pPr>
            <a:endParaRPr lang="en-ZA" dirty="0"/>
          </a:p>
        </p:txBody>
      </p:sp>
    </p:spTree>
    <p:extLst>
      <p:ext uri="{BB962C8B-B14F-4D97-AF65-F5344CB8AC3E}">
        <p14:creationId xmlns:p14="http://schemas.microsoft.com/office/powerpoint/2010/main" val="36281395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Communication </a:t>
            </a:r>
            <a:r>
              <a:rPr lang="en-ZA" dirty="0"/>
              <a:t>of Objectives and Standards</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p:cNvSpPr>
            <a:spLocks noGrp="1"/>
          </p:cNvSpPr>
          <p:nvPr>
            <p:ph sz="quarter" idx="1"/>
          </p:nvPr>
        </p:nvSpPr>
        <p:spPr/>
        <p:txBody>
          <a:bodyPr/>
          <a:lstStyle/>
          <a:p>
            <a:r>
              <a:rPr lang="en-ZA" dirty="0" smtClean="0"/>
              <a:t>Communication</a:t>
            </a:r>
            <a:r>
              <a:rPr lang="en-ZA" dirty="0"/>
              <a:t>, without a doubt, is a crucial aspect of business operations. </a:t>
            </a:r>
            <a:endParaRPr lang="en-ZA" dirty="0" smtClean="0"/>
          </a:p>
          <a:p>
            <a:r>
              <a:rPr lang="en-ZA" dirty="0" smtClean="0"/>
              <a:t>Without </a:t>
            </a:r>
            <a:r>
              <a:rPr lang="en-ZA" dirty="0"/>
              <a:t>an effective system of communication in place, you will have difficulty in achieving goals and even in functioning properly. </a:t>
            </a:r>
            <a:endParaRPr lang="en-ZA" dirty="0" smtClean="0"/>
          </a:p>
          <a:p>
            <a:r>
              <a:rPr lang="en-ZA" dirty="0" smtClean="0"/>
              <a:t>Communication </a:t>
            </a:r>
            <a:r>
              <a:rPr lang="en-ZA" dirty="0"/>
              <a:t>here, by the way, is not just the simple use of devices, such as phones or verbal and written exchanges of information. </a:t>
            </a:r>
            <a:endParaRPr lang="en-ZA" dirty="0" smtClean="0"/>
          </a:p>
          <a:p>
            <a:r>
              <a:rPr lang="en-ZA" dirty="0" smtClean="0"/>
              <a:t>It </a:t>
            </a:r>
            <a:r>
              <a:rPr lang="en-ZA" dirty="0"/>
              <a:t>is about designing and using communication systems that are appropriate for the needs of a business or company.</a:t>
            </a:r>
          </a:p>
          <a:p>
            <a:pPr marL="0" indent="0">
              <a:buNone/>
            </a:pPr>
            <a:endParaRPr lang="en-ZA" dirty="0"/>
          </a:p>
        </p:txBody>
      </p:sp>
    </p:spTree>
    <p:extLst>
      <p:ext uri="{BB962C8B-B14F-4D97-AF65-F5344CB8AC3E}">
        <p14:creationId xmlns:p14="http://schemas.microsoft.com/office/powerpoint/2010/main" val="23275818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Communication </a:t>
            </a:r>
            <a:r>
              <a:rPr lang="en-ZA" dirty="0"/>
              <a:t>of Objectives and Standards</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p:cNvSpPr>
            <a:spLocks noGrp="1"/>
          </p:cNvSpPr>
          <p:nvPr>
            <p:ph sz="quarter" idx="1"/>
          </p:nvPr>
        </p:nvSpPr>
        <p:spPr/>
        <p:txBody>
          <a:bodyPr>
            <a:normAutofit lnSpcReduction="10000"/>
          </a:bodyPr>
          <a:lstStyle/>
          <a:p>
            <a:r>
              <a:rPr lang="en-ZA" dirty="0"/>
              <a:t>Effective and efficient communication means that employees should know the hierarchy and expertise within the company. They should know who to reach out to regarding their concerns. </a:t>
            </a:r>
          </a:p>
          <a:p>
            <a:pPr marL="0" indent="0">
              <a:buNone/>
            </a:pPr>
            <a:endParaRPr lang="en-ZA" dirty="0"/>
          </a:p>
          <a:p>
            <a:r>
              <a:rPr lang="en-GB" dirty="0"/>
              <a:t>As we have mentioned before, every organisation is different and policies and procedure vary from company to company. But once the root cause of the problem has been identified and an intervention or solution identified, it must be implemented. </a:t>
            </a:r>
            <a:endParaRPr lang="en-GB" dirty="0" smtClean="0"/>
          </a:p>
          <a:p>
            <a:endParaRPr lang="en-GB" dirty="0"/>
          </a:p>
          <a:p>
            <a:r>
              <a:rPr lang="en-GB" dirty="0" smtClean="0"/>
              <a:t>How </a:t>
            </a:r>
            <a:r>
              <a:rPr lang="en-GB" dirty="0"/>
              <a:t>this is implemented depends on the structure of the organisation. </a:t>
            </a:r>
            <a:endParaRPr lang="en-ZA" dirty="0"/>
          </a:p>
          <a:p>
            <a:pPr marL="0" indent="0">
              <a:buNone/>
            </a:pPr>
            <a:endParaRPr lang="en-ZA" dirty="0"/>
          </a:p>
        </p:txBody>
      </p:sp>
    </p:spTree>
    <p:extLst>
      <p:ext uri="{BB962C8B-B14F-4D97-AF65-F5344CB8AC3E}">
        <p14:creationId xmlns:p14="http://schemas.microsoft.com/office/powerpoint/2010/main" val="35274733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Communication </a:t>
            </a:r>
            <a:r>
              <a:rPr lang="en-ZA" dirty="0"/>
              <a:t>of Objectives and Standards</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p:cNvSpPr>
            <a:spLocks noGrp="1"/>
          </p:cNvSpPr>
          <p:nvPr>
            <p:ph sz="quarter" idx="1"/>
          </p:nvPr>
        </p:nvSpPr>
        <p:spPr>
          <a:xfrm>
            <a:off x="467544" y="1413296"/>
            <a:ext cx="3639999" cy="4680000"/>
          </a:xfrm>
        </p:spPr>
        <p:txBody>
          <a:bodyPr>
            <a:normAutofit fontScale="92500" lnSpcReduction="10000"/>
          </a:bodyPr>
          <a:lstStyle/>
          <a:p>
            <a:r>
              <a:rPr lang="en-GB" dirty="0"/>
              <a:t>Meetings must be held and the information communicated to the relevant stakeholders. Obviously the decisions are made at management level and then filtered down through the various departments. Communication could be in the form of meetings, minutes, memoranda, workshops or other forms of conveying information within a company. </a:t>
            </a: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4300458" y="1998362"/>
            <a:ext cx="4516610" cy="2834894"/>
          </a:xfrm>
          <a:prstGeom prst="rect">
            <a:avLst/>
          </a:prstGeom>
        </p:spPr>
      </p:pic>
    </p:spTree>
    <p:extLst>
      <p:ext uri="{BB962C8B-B14F-4D97-AF65-F5344CB8AC3E}">
        <p14:creationId xmlns:p14="http://schemas.microsoft.com/office/powerpoint/2010/main" val="31847339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a:t/>
            </a:r>
            <a:br>
              <a:rPr lang="en-ZA" dirty="0"/>
            </a:br>
            <a:r>
              <a:rPr lang="en-ZA" dirty="0" smtClean="0"/>
              <a:t>Communication </a:t>
            </a:r>
            <a:r>
              <a:rPr lang="en-ZA" dirty="0"/>
              <a:t>of Objectives and Standards</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p:cNvSpPr>
            <a:spLocks noGrp="1"/>
          </p:cNvSpPr>
          <p:nvPr>
            <p:ph sz="quarter" idx="1"/>
          </p:nvPr>
        </p:nvSpPr>
        <p:spPr>
          <a:xfrm>
            <a:off x="467544" y="1413296"/>
            <a:ext cx="8081370" cy="4680000"/>
          </a:xfrm>
        </p:spPr>
        <p:txBody>
          <a:bodyPr>
            <a:normAutofit fontScale="85000" lnSpcReduction="10000"/>
          </a:bodyPr>
          <a:lstStyle/>
          <a:p>
            <a:r>
              <a:rPr lang="en-GB" dirty="0"/>
              <a:t>The relevant team departments must be involved, but it is also a good idea to have team leaders of other departments kept in the loop in order to make sure that processes are carried out and procedures are maintained company wide. </a:t>
            </a:r>
            <a:endParaRPr lang="en-GB" dirty="0" smtClean="0"/>
          </a:p>
          <a:p>
            <a:r>
              <a:rPr lang="en-GB" dirty="0" smtClean="0"/>
              <a:t>Policies </a:t>
            </a:r>
            <a:r>
              <a:rPr lang="en-GB" dirty="0"/>
              <a:t>and procedures will play a vital role here. It may be necessary to draw up a new policy pertaining to the specific issue at hand. </a:t>
            </a:r>
            <a:endParaRPr lang="en-ZA" dirty="0"/>
          </a:p>
          <a:p>
            <a:pPr marL="0" indent="0">
              <a:buNone/>
            </a:pPr>
            <a:endParaRPr lang="en-ZA" dirty="0"/>
          </a:p>
          <a:p>
            <a:r>
              <a:rPr lang="en-GB" dirty="0"/>
              <a:t>The other departments do not have to know exactly what the procedures are, but they should have a general idea of how things work. This is also dependent on the confidentiality and nature of the problem though. </a:t>
            </a:r>
            <a:endParaRPr lang="en-GB" dirty="0" smtClean="0"/>
          </a:p>
          <a:p>
            <a:r>
              <a:rPr lang="en-GB" dirty="0" smtClean="0"/>
              <a:t>For </a:t>
            </a:r>
            <a:r>
              <a:rPr lang="en-GB" dirty="0"/>
              <a:t>example, a root cause with regards to remuneration cannot be discussed with everyone as a confidentiality issue comes into to it. Management must decide the nature and extent of the communication. </a:t>
            </a:r>
            <a:endParaRPr lang="en-ZA" dirty="0"/>
          </a:p>
          <a:p>
            <a:pPr marL="0" indent="0">
              <a:buNone/>
            </a:pPr>
            <a:endParaRPr lang="en-ZA" dirty="0"/>
          </a:p>
        </p:txBody>
      </p:sp>
    </p:spTree>
    <p:extLst>
      <p:ext uri="{BB962C8B-B14F-4D97-AF65-F5344CB8AC3E}">
        <p14:creationId xmlns:p14="http://schemas.microsoft.com/office/powerpoint/2010/main" val="714036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Allocate </a:t>
            </a:r>
            <a:r>
              <a:rPr lang="en-ZA" dirty="0"/>
              <a:t>Responsibilities, Objectives and Milestones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p:cNvSpPr>
            <a:spLocks noGrp="1"/>
          </p:cNvSpPr>
          <p:nvPr>
            <p:ph sz="quarter" idx="1"/>
          </p:nvPr>
        </p:nvSpPr>
        <p:spPr/>
        <p:txBody>
          <a:bodyPr>
            <a:normAutofit fontScale="92500" lnSpcReduction="10000"/>
          </a:bodyPr>
          <a:lstStyle/>
          <a:p>
            <a:r>
              <a:rPr lang="en-GB" dirty="0" smtClean="0"/>
              <a:t>Objectives </a:t>
            </a:r>
            <a:r>
              <a:rPr lang="en-GB" dirty="0"/>
              <a:t>and standards to improve productivity must be communicated to supervisors and team leaders within the functional department in order to gain support from other departments. </a:t>
            </a:r>
            <a:endParaRPr lang="en-GB" dirty="0" smtClean="0"/>
          </a:p>
          <a:p>
            <a:pPr marL="0" indent="0">
              <a:buNone/>
            </a:pPr>
            <a:endParaRPr lang="en-GB" dirty="0" smtClean="0"/>
          </a:p>
          <a:p>
            <a:r>
              <a:rPr lang="en-GB" dirty="0" smtClean="0"/>
              <a:t>Once </a:t>
            </a:r>
            <a:r>
              <a:rPr lang="en-GB" dirty="0"/>
              <a:t>this is accomplished, specific responsibilities, objectives and milestones must be determined. </a:t>
            </a:r>
            <a:endParaRPr lang="en-ZA" dirty="0"/>
          </a:p>
          <a:p>
            <a:pPr marL="0" indent="0">
              <a:buNone/>
            </a:pPr>
            <a:endParaRPr lang="en-ZA" dirty="0"/>
          </a:p>
          <a:p>
            <a:r>
              <a:rPr lang="en-GB" dirty="0"/>
              <a:t>These must all be allocated according to the agreed plan which is implemented by management and the team leaders. </a:t>
            </a:r>
            <a:endParaRPr lang="en-ZA" dirty="0"/>
          </a:p>
          <a:p>
            <a:pPr marL="0" indent="0">
              <a:buNone/>
            </a:pPr>
            <a:r>
              <a:rPr lang="en-GB" dirty="0"/>
              <a:t> </a:t>
            </a:r>
            <a:endParaRPr lang="en-ZA" dirty="0"/>
          </a:p>
          <a:p>
            <a:r>
              <a:rPr lang="en-GB" dirty="0"/>
              <a:t>A list of the names of people as well as their position and role or responsibility must be drawn up along with timelines. </a:t>
            </a:r>
            <a:endParaRPr lang="en-ZA" dirty="0"/>
          </a:p>
          <a:p>
            <a:pPr marL="0" indent="0">
              <a:buNone/>
            </a:pPr>
            <a:endParaRPr lang="en-ZA" dirty="0"/>
          </a:p>
        </p:txBody>
      </p:sp>
    </p:spTree>
    <p:extLst>
      <p:ext uri="{BB962C8B-B14F-4D97-AF65-F5344CB8AC3E}">
        <p14:creationId xmlns:p14="http://schemas.microsoft.com/office/powerpoint/2010/main" val="42265416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Monitor Achievement of Objectives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p:cNvSpPr>
            <a:spLocks noGrp="1"/>
          </p:cNvSpPr>
          <p:nvPr>
            <p:ph sz="quarter" idx="1"/>
          </p:nvPr>
        </p:nvSpPr>
        <p:spPr/>
        <p:txBody>
          <a:bodyPr/>
          <a:lstStyle/>
          <a:p>
            <a:r>
              <a:rPr lang="en-GB" dirty="0" smtClean="0"/>
              <a:t>The </a:t>
            </a:r>
            <a:r>
              <a:rPr lang="en-GB" dirty="0"/>
              <a:t>milestones are a way of monitoring the progress of productivity of the task at hand. </a:t>
            </a:r>
            <a:endParaRPr lang="en-GB" dirty="0" smtClean="0"/>
          </a:p>
          <a:p>
            <a:r>
              <a:rPr lang="en-GB" dirty="0" smtClean="0"/>
              <a:t>Should </a:t>
            </a:r>
            <a:r>
              <a:rPr lang="en-GB" dirty="0"/>
              <a:t>these milestones not be met, a system must be implemented which will encourage employees to meet these milestones such as incentives and consequences must be put in place should the expected objectives not be met such as written warnings, being taken off the team, etc. depending on the nature of the task of course. </a:t>
            </a:r>
            <a:endParaRPr lang="en-GB" dirty="0" smtClean="0"/>
          </a:p>
          <a:p>
            <a:r>
              <a:rPr lang="en-GB" dirty="0" smtClean="0"/>
              <a:t>The </a:t>
            </a:r>
            <a:r>
              <a:rPr lang="en-GB" dirty="0"/>
              <a:t>consequences must be in line with expected norms. </a:t>
            </a:r>
            <a:endParaRPr lang="en-ZA" dirty="0"/>
          </a:p>
          <a:p>
            <a:pPr marL="0" indent="0">
              <a:buNone/>
            </a:pPr>
            <a:endParaRPr lang="en-ZA" dirty="0"/>
          </a:p>
        </p:txBody>
      </p:sp>
    </p:spTree>
    <p:extLst>
      <p:ext uri="{BB962C8B-B14F-4D97-AF65-F5344CB8AC3E}">
        <p14:creationId xmlns:p14="http://schemas.microsoft.com/office/powerpoint/2010/main" val="31328023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Monitor Achievement of Objectives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p:cNvSpPr>
            <a:spLocks noGrp="1"/>
          </p:cNvSpPr>
          <p:nvPr>
            <p:ph sz="quarter" idx="1"/>
          </p:nvPr>
        </p:nvSpPr>
        <p:spPr>
          <a:xfrm>
            <a:off x="467544" y="934325"/>
            <a:ext cx="8219256" cy="5422932"/>
          </a:xfrm>
        </p:spPr>
        <p:txBody>
          <a:bodyPr>
            <a:normAutofit fontScale="92500" lnSpcReduction="10000"/>
          </a:bodyPr>
          <a:lstStyle/>
          <a:p>
            <a:pPr marL="0" indent="0">
              <a:buNone/>
            </a:pPr>
            <a:r>
              <a:rPr lang="en-ZA" b="1" dirty="0"/>
              <a:t>Ways to Monitor Worker Productivity</a:t>
            </a:r>
          </a:p>
          <a:p>
            <a:pPr marL="0" indent="0">
              <a:buNone/>
            </a:pPr>
            <a:r>
              <a:rPr lang="en-ZA" dirty="0"/>
              <a:t> </a:t>
            </a:r>
          </a:p>
          <a:p>
            <a:pPr marL="0" indent="0">
              <a:buNone/>
            </a:pPr>
            <a:r>
              <a:rPr lang="en-ZA" dirty="0"/>
              <a:t>There are a range of strategies you can employ to increase worker productivity.</a:t>
            </a:r>
          </a:p>
          <a:p>
            <a:pPr marL="0" indent="0">
              <a:buNone/>
            </a:pPr>
            <a:r>
              <a:rPr lang="en-ZA" dirty="0"/>
              <a:t> </a:t>
            </a:r>
          </a:p>
          <a:p>
            <a:pPr marL="0" indent="0">
              <a:buNone/>
            </a:pPr>
            <a:r>
              <a:rPr lang="en-ZA" b="1" dirty="0"/>
              <a:t>1. Ask Employees How Well They’re Going</a:t>
            </a:r>
            <a:endParaRPr lang="en-ZA" dirty="0"/>
          </a:p>
          <a:p>
            <a:pPr marL="0" indent="0">
              <a:buNone/>
            </a:pPr>
            <a:r>
              <a:rPr lang="en-ZA" dirty="0"/>
              <a:t> </a:t>
            </a:r>
          </a:p>
          <a:p>
            <a:r>
              <a:rPr lang="en-ZA" dirty="0"/>
              <a:t>Research into worker productivity has found that when employees know their productivity was being measured, and they had input in creating the metric (measure of output), their productivity rose over time. </a:t>
            </a:r>
            <a:endParaRPr lang="en-ZA" dirty="0" smtClean="0"/>
          </a:p>
          <a:p>
            <a:r>
              <a:rPr lang="en-ZA" dirty="0" smtClean="0"/>
              <a:t>Ownership </a:t>
            </a:r>
            <a:r>
              <a:rPr lang="en-ZA" dirty="0"/>
              <a:t>of a role and engaging in the outcomes of a task or job, is a powerful motivator for a team. </a:t>
            </a:r>
            <a:endParaRPr lang="en-ZA" dirty="0" smtClean="0"/>
          </a:p>
          <a:p>
            <a:r>
              <a:rPr lang="en-ZA" dirty="0" smtClean="0"/>
              <a:t>By </a:t>
            </a:r>
            <a:r>
              <a:rPr lang="en-ZA" dirty="0"/>
              <a:t>giving them ownership of productivity solutions a team’s motivation can Improve considerably.</a:t>
            </a:r>
          </a:p>
          <a:p>
            <a:pPr marL="0" indent="0">
              <a:buNone/>
            </a:pPr>
            <a:endParaRPr lang="en-ZA" dirty="0"/>
          </a:p>
        </p:txBody>
      </p:sp>
    </p:spTree>
    <p:extLst>
      <p:ext uri="{BB962C8B-B14F-4D97-AF65-F5344CB8AC3E}">
        <p14:creationId xmlns:p14="http://schemas.microsoft.com/office/powerpoint/2010/main" val="17524703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Monitor Achievement of Objectives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p:cNvSpPr>
            <a:spLocks noGrp="1"/>
          </p:cNvSpPr>
          <p:nvPr>
            <p:ph sz="quarter" idx="1"/>
          </p:nvPr>
        </p:nvSpPr>
        <p:spPr>
          <a:xfrm>
            <a:off x="467544" y="1244568"/>
            <a:ext cx="8219256" cy="5422932"/>
          </a:xfrm>
        </p:spPr>
        <p:txBody>
          <a:bodyPr>
            <a:normAutofit/>
          </a:bodyPr>
          <a:lstStyle/>
          <a:p>
            <a:pPr marL="0" indent="0">
              <a:buNone/>
            </a:pPr>
            <a:r>
              <a:rPr lang="en-ZA" b="1" dirty="0"/>
              <a:t>2. Develop an Objective Measurement Scale for Activities and Tasks</a:t>
            </a:r>
          </a:p>
          <a:p>
            <a:pPr marL="0" indent="0">
              <a:buNone/>
            </a:pPr>
            <a:r>
              <a:rPr lang="en-ZA" dirty="0"/>
              <a:t> </a:t>
            </a:r>
          </a:p>
          <a:p>
            <a:r>
              <a:rPr lang="en-ZA" dirty="0"/>
              <a:t>There are requirements that are absolutely essential from your employees in order to help the organisation to increase productivity. </a:t>
            </a:r>
            <a:endParaRPr lang="en-ZA" dirty="0" smtClean="0"/>
          </a:p>
          <a:p>
            <a:r>
              <a:rPr lang="en-ZA" dirty="0" smtClean="0"/>
              <a:t>An </a:t>
            </a:r>
            <a:r>
              <a:rPr lang="en-ZA" dirty="0"/>
              <a:t>employee will either have these skills or they won’t.</a:t>
            </a:r>
          </a:p>
          <a:p>
            <a:r>
              <a:rPr lang="en-ZA" dirty="0" smtClean="0"/>
              <a:t>Devise </a:t>
            </a:r>
            <a:r>
              <a:rPr lang="en-ZA" dirty="0"/>
              <a:t>a way to measure productivity that is objective and based on concrete requirements and achievements such as sales calls or completed reports. </a:t>
            </a:r>
            <a:endParaRPr lang="en-ZA" dirty="0" smtClean="0"/>
          </a:p>
          <a:p>
            <a:r>
              <a:rPr lang="en-ZA" dirty="0" smtClean="0"/>
              <a:t>Make </a:t>
            </a:r>
            <a:r>
              <a:rPr lang="en-ZA" dirty="0"/>
              <a:t>the measurement something that can be counted and reviewed over a longer period.</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62141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3674</TotalTime>
  <Words>7742</Words>
  <Application>Microsoft Office PowerPoint</Application>
  <PresentationFormat>On-screen Show (4:3)</PresentationFormat>
  <Paragraphs>1060</Paragraphs>
  <Slides>136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136</vt:i4>
      </vt:variant>
    </vt:vector>
  </HeadingPairs>
  <TitlesOfParts>
    <vt:vector size="142" baseType="lpstr">
      <vt:lpstr>Arial</vt:lpstr>
      <vt:lpstr>Calibri</vt:lpstr>
      <vt:lpstr>Courier New</vt:lpstr>
      <vt:lpstr>Times New Roman</vt:lpstr>
      <vt:lpstr>Wingdings 2</vt:lpstr>
      <vt:lpstr>Theme1</vt:lpstr>
      <vt:lpstr>PRODUCTIVITY IMPROVEMENT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1</vt:lpstr>
      <vt:lpstr>  Introduction: Methods to Analyse Productivity Measurements and Factors Influencing Productivity </vt:lpstr>
      <vt:lpstr>  Introduction: Methods to Analyse Productivity Measurements and Factors Influencing Productivity </vt:lpstr>
      <vt:lpstr>  Introduction: Methods to Analyse Productivity Measurements and Factors Influencing Productivity </vt:lpstr>
      <vt:lpstr>  Introduction: Methods to Analyse Productivity Measurements and Factors Influencing Productivity </vt:lpstr>
      <vt:lpstr>  Organisational Audit  </vt:lpstr>
      <vt:lpstr>  Organisational Audit  </vt:lpstr>
      <vt:lpstr>  Organisational Audit  </vt:lpstr>
      <vt:lpstr>  Organisational Audit  </vt:lpstr>
      <vt:lpstr>  Organisational Audit  </vt:lpstr>
      <vt:lpstr>  Organisational Audit  </vt:lpstr>
      <vt:lpstr>  Organisational Audit  </vt:lpstr>
      <vt:lpstr>  Organisational Audit  </vt:lpstr>
      <vt:lpstr>  Organisational Audit  </vt:lpstr>
      <vt:lpstr>Select and Apply Methods of Analysis </vt:lpstr>
      <vt:lpstr>Select and Apply Methods of Analysis </vt:lpstr>
      <vt:lpstr>Select and Apply Methods of Analysis </vt:lpstr>
      <vt:lpstr>Select and Apply Methods of Analysis </vt:lpstr>
      <vt:lpstr>Select and Apply Methods of Analysis </vt:lpstr>
      <vt:lpstr>Select and Apply Methods of Analysis </vt:lpstr>
      <vt:lpstr>Select and Apply Methods of Analysis </vt:lpstr>
      <vt:lpstr> Cause and Effect and the Ishikawa Diagram </vt:lpstr>
      <vt:lpstr> Cause and Effect and the Ishikawa Diagram </vt:lpstr>
      <vt:lpstr> Cause and Effect and the Ishikawa Diagram </vt:lpstr>
      <vt:lpstr> Choosing the Correct Method to Identify Root Causes </vt:lpstr>
      <vt:lpstr> Choosing the Correct Method to Identify Root Causes </vt:lpstr>
      <vt:lpstr>Correct Identification of Root Causes </vt:lpstr>
      <vt:lpstr>Correct Identification of Root Causes </vt:lpstr>
      <vt:lpstr>Correct Identification of Root Causes </vt:lpstr>
      <vt:lpstr>Correct Identification of Root Causes </vt:lpstr>
      <vt:lpstr>Correct Identification of Root Causes </vt:lpstr>
      <vt:lpstr>Correct Identification of Root Causes </vt:lpstr>
      <vt:lpstr>Correct Identification of Root Causes </vt:lpstr>
      <vt:lpstr>Correct Identification of Root Causes </vt:lpstr>
      <vt:lpstr>Plans to Remove Root Causes </vt:lpstr>
      <vt:lpstr>Plans to Remove Root Causes </vt:lpstr>
      <vt:lpstr>Plans to Remove Root Causes </vt:lpstr>
      <vt:lpstr>Plans to Remove Root Causes </vt:lpstr>
      <vt:lpstr>Plans to Remove Root Causes </vt:lpstr>
      <vt:lpstr>Plans to Remove Root Causes </vt:lpstr>
      <vt:lpstr>Plans to Remove Root Causes </vt:lpstr>
      <vt:lpstr>Plans to Remove Root Causes </vt:lpstr>
      <vt:lpstr>Plans to Remove Root Causes </vt:lpstr>
      <vt:lpstr>Plans to Remove Root Causes </vt:lpstr>
      <vt:lpstr>Referring Root Causes to Appropriate Unit </vt:lpstr>
      <vt:lpstr>Referring Root Causes to Appropriate Unit </vt:lpstr>
      <vt:lpstr>Referring Root Causes to Appropriate Unit </vt:lpstr>
      <vt:lpstr>Referring Root Causes to Appropriate Unit </vt:lpstr>
      <vt:lpstr>Referring Root Causes to Appropriate Unit </vt:lpstr>
      <vt:lpstr>  Identify Interventions, Develop Plans and Optimise Impact of Actions by Links to Other Units </vt:lpstr>
      <vt:lpstr>  Identify Interventions, Develop Plans and Optimise Impact of Actions by Links to Other Units </vt:lpstr>
      <vt:lpstr>  Identify Interventions, Develop Plans and Optimise Impact of Actions by Links to Other Units </vt:lpstr>
      <vt:lpstr>  Identify Interventions, Develop Plans and Optimise Impact of Actions by Links to Other Units </vt:lpstr>
      <vt:lpstr>  Identify Interventions, Develop Plans and Optimise Impact of Actions by Links to Other Units </vt:lpstr>
      <vt:lpstr>  Identify Interventions, Develop Plans and Optimise Impact of Actions by Links to Other Units </vt:lpstr>
      <vt:lpstr>STUDY UNIT 3</vt:lpstr>
      <vt:lpstr> Communicate Objectives and Standards to Improve Productivity  </vt:lpstr>
      <vt:lpstr> Communicate Objectives and Standards to Improve Productivity  </vt:lpstr>
      <vt:lpstr> Communicate Objectives and Standards to Improve Productivity  </vt:lpstr>
      <vt:lpstr> Communicate Objectives and Standards to Improve Productivity  </vt:lpstr>
      <vt:lpstr> Communicate Objectives and Standards to Improve Productivity  </vt:lpstr>
      <vt:lpstr> Communicate Objectives and Standards to Improve Productivity  </vt:lpstr>
      <vt:lpstr> Communicate Objectives and Standards to Improve Productivity  </vt:lpstr>
      <vt:lpstr>  Communication of Objectives and Standards   </vt:lpstr>
      <vt:lpstr>  Communication of Objectives and Standards   </vt:lpstr>
      <vt:lpstr>  Communication of Objectives and Standards   </vt:lpstr>
      <vt:lpstr>  Communication of Objectives and Standards   </vt:lpstr>
      <vt:lpstr> Allocate Responsibilities, Objectives and Milestones </vt:lpstr>
      <vt:lpstr>Monitor Achievement of Objectives  </vt:lpstr>
      <vt:lpstr>Monitor Achievement of Objectives  </vt:lpstr>
      <vt:lpstr>Monitor Achievement of Objectives  </vt:lpstr>
      <vt:lpstr>Monitor Achievement of Objectives  </vt:lpstr>
      <vt:lpstr>Monitor Achievement of Objectives  </vt:lpstr>
      <vt:lpstr> Actions to Maintain and Motivate Improved Performance </vt:lpstr>
      <vt:lpstr> Actions to Maintain and Motivate Improved Performance </vt:lpstr>
      <vt:lpstr> Actions to Maintain and Motivate Improved Performance </vt:lpstr>
      <vt:lpstr> Actions to Maintain and Motivate Improved Performance </vt:lpstr>
      <vt:lpstr> Actions to Maintain and Motivate Improved Performance </vt:lpstr>
      <vt:lpstr> Actions to Maintain and Motivate Improved Performance </vt:lpstr>
      <vt:lpstr>STUDY UNIT 4</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Evaluate Actual Performance for Each Achievable Objective </vt:lpstr>
      <vt:lpstr> Acknowledge Achievements and Administer Incentives  </vt:lpstr>
      <vt:lpstr> Acknowledge Achievements and Administer Incentives  </vt:lpstr>
      <vt:lpstr> Acknowledge Achievements and Administer Incentives  </vt:lpstr>
      <vt:lpstr> Acknowledge Achievements and Administer Incentives  </vt:lpstr>
      <vt:lpstr> Acknowledge Achievements and Administer Incentives  </vt:lpstr>
      <vt:lpstr> Acknowledge Achievements and Administer Incentives  </vt:lpstr>
      <vt:lpstr> Achievable Targets which Represent Improved Productivity </vt:lpstr>
      <vt:lpstr>Assessments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142</cp:revision>
  <dcterms:created xsi:type="dcterms:W3CDTF">2016-03-16T14:20:02Z</dcterms:created>
  <dcterms:modified xsi:type="dcterms:W3CDTF">2018-11-01T19:13:49Z</dcterms:modified>
</cp:coreProperties>
</file>