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92" r:id="rId1"/>
  </p:sldMasterIdLst>
  <p:notesMasterIdLst>
    <p:notesMasterId r:id="rId203"/>
  </p:notesMasterIdLst>
  <p:sldIdLst>
    <p:sldId id="285"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666" r:id="rId30"/>
    <p:sldId id="365" r:id="rId31"/>
    <p:sldId id="366" r:id="rId32"/>
    <p:sldId id="367" r:id="rId33"/>
    <p:sldId id="369" r:id="rId34"/>
    <p:sldId id="370" r:id="rId35"/>
    <p:sldId id="371" r:id="rId36"/>
    <p:sldId id="372" r:id="rId37"/>
    <p:sldId id="373" r:id="rId38"/>
    <p:sldId id="374" r:id="rId39"/>
    <p:sldId id="375" r:id="rId40"/>
    <p:sldId id="376" r:id="rId41"/>
    <p:sldId id="377" r:id="rId42"/>
    <p:sldId id="378" r:id="rId43"/>
    <p:sldId id="379" r:id="rId44"/>
    <p:sldId id="380" r:id="rId45"/>
    <p:sldId id="381" r:id="rId46"/>
    <p:sldId id="382" r:id="rId47"/>
    <p:sldId id="383" r:id="rId48"/>
    <p:sldId id="384" r:id="rId49"/>
    <p:sldId id="387" r:id="rId50"/>
    <p:sldId id="386" r:id="rId51"/>
    <p:sldId id="385" r:id="rId52"/>
    <p:sldId id="388" r:id="rId53"/>
    <p:sldId id="389" r:id="rId54"/>
    <p:sldId id="390" r:id="rId55"/>
    <p:sldId id="391" r:id="rId56"/>
    <p:sldId id="392" r:id="rId57"/>
    <p:sldId id="393" r:id="rId58"/>
    <p:sldId id="394" r:id="rId59"/>
    <p:sldId id="395" r:id="rId60"/>
    <p:sldId id="396" r:id="rId61"/>
    <p:sldId id="397" r:id="rId62"/>
    <p:sldId id="398" r:id="rId63"/>
    <p:sldId id="399" r:id="rId64"/>
    <p:sldId id="406" r:id="rId65"/>
    <p:sldId id="407" r:id="rId66"/>
    <p:sldId id="415" r:id="rId67"/>
    <p:sldId id="416" r:id="rId68"/>
    <p:sldId id="417" r:id="rId69"/>
    <p:sldId id="418" r:id="rId70"/>
    <p:sldId id="664" r:id="rId71"/>
    <p:sldId id="528" r:id="rId72"/>
    <p:sldId id="529" r:id="rId73"/>
    <p:sldId id="530" r:id="rId74"/>
    <p:sldId id="531" r:id="rId75"/>
    <p:sldId id="532" r:id="rId76"/>
    <p:sldId id="533" r:id="rId77"/>
    <p:sldId id="534" r:id="rId78"/>
    <p:sldId id="535" r:id="rId79"/>
    <p:sldId id="536" r:id="rId80"/>
    <p:sldId id="537" r:id="rId81"/>
    <p:sldId id="538" r:id="rId82"/>
    <p:sldId id="539" r:id="rId83"/>
    <p:sldId id="540" r:id="rId84"/>
    <p:sldId id="541" r:id="rId85"/>
    <p:sldId id="542" r:id="rId86"/>
    <p:sldId id="543" r:id="rId87"/>
    <p:sldId id="544" r:id="rId88"/>
    <p:sldId id="545" r:id="rId89"/>
    <p:sldId id="665" r:id="rId90"/>
    <p:sldId id="546" r:id="rId91"/>
    <p:sldId id="547" r:id="rId92"/>
    <p:sldId id="548" r:id="rId93"/>
    <p:sldId id="549" r:id="rId94"/>
    <p:sldId id="550" r:id="rId95"/>
    <p:sldId id="667" r:id="rId96"/>
    <p:sldId id="551" r:id="rId97"/>
    <p:sldId id="552" r:id="rId98"/>
    <p:sldId id="553" r:id="rId99"/>
    <p:sldId id="554" r:id="rId100"/>
    <p:sldId id="555" r:id="rId101"/>
    <p:sldId id="556" r:id="rId102"/>
    <p:sldId id="557" r:id="rId103"/>
    <p:sldId id="668" r:id="rId104"/>
    <p:sldId id="558" r:id="rId105"/>
    <p:sldId id="560" r:id="rId106"/>
    <p:sldId id="561" r:id="rId107"/>
    <p:sldId id="562" r:id="rId108"/>
    <p:sldId id="563" r:id="rId109"/>
    <p:sldId id="564" r:id="rId110"/>
    <p:sldId id="565" r:id="rId111"/>
    <p:sldId id="566" r:id="rId112"/>
    <p:sldId id="669" r:id="rId113"/>
    <p:sldId id="567" r:id="rId114"/>
    <p:sldId id="568" r:id="rId115"/>
    <p:sldId id="569" r:id="rId116"/>
    <p:sldId id="570" r:id="rId117"/>
    <p:sldId id="571" r:id="rId118"/>
    <p:sldId id="572" r:id="rId119"/>
    <p:sldId id="573" r:id="rId120"/>
    <p:sldId id="574" r:id="rId121"/>
    <p:sldId id="575" r:id="rId122"/>
    <p:sldId id="576" r:id="rId123"/>
    <p:sldId id="577" r:id="rId124"/>
    <p:sldId id="578" r:id="rId125"/>
    <p:sldId id="579" r:id="rId126"/>
    <p:sldId id="580" r:id="rId127"/>
    <p:sldId id="581" r:id="rId128"/>
    <p:sldId id="582" r:id="rId129"/>
    <p:sldId id="583" r:id="rId130"/>
    <p:sldId id="584" r:id="rId131"/>
    <p:sldId id="585" r:id="rId132"/>
    <p:sldId id="586" r:id="rId133"/>
    <p:sldId id="587" r:id="rId134"/>
    <p:sldId id="588" r:id="rId135"/>
    <p:sldId id="670" r:id="rId136"/>
    <p:sldId id="589" r:id="rId137"/>
    <p:sldId id="590" r:id="rId138"/>
    <p:sldId id="591" r:id="rId139"/>
    <p:sldId id="592" r:id="rId140"/>
    <p:sldId id="593" r:id="rId141"/>
    <p:sldId id="594" r:id="rId142"/>
    <p:sldId id="595" r:id="rId143"/>
    <p:sldId id="596" r:id="rId144"/>
    <p:sldId id="597" r:id="rId145"/>
    <p:sldId id="671" r:id="rId146"/>
    <p:sldId id="598" r:id="rId147"/>
    <p:sldId id="599" r:id="rId148"/>
    <p:sldId id="600" r:id="rId149"/>
    <p:sldId id="601" r:id="rId150"/>
    <p:sldId id="602" r:id="rId151"/>
    <p:sldId id="603" r:id="rId152"/>
    <p:sldId id="604" r:id="rId153"/>
    <p:sldId id="605" r:id="rId154"/>
    <p:sldId id="606" r:id="rId155"/>
    <p:sldId id="607" r:id="rId156"/>
    <p:sldId id="608" r:id="rId157"/>
    <p:sldId id="609" r:id="rId158"/>
    <p:sldId id="610" r:id="rId159"/>
    <p:sldId id="611" r:id="rId160"/>
    <p:sldId id="672" r:id="rId161"/>
    <p:sldId id="612" r:id="rId162"/>
    <p:sldId id="613" r:id="rId163"/>
    <p:sldId id="614" r:id="rId164"/>
    <p:sldId id="615" r:id="rId165"/>
    <p:sldId id="616" r:id="rId166"/>
    <p:sldId id="617" r:id="rId167"/>
    <p:sldId id="618" r:id="rId168"/>
    <p:sldId id="619" r:id="rId169"/>
    <p:sldId id="620" r:id="rId170"/>
    <p:sldId id="621" r:id="rId171"/>
    <p:sldId id="673" r:id="rId172"/>
    <p:sldId id="622" r:id="rId173"/>
    <p:sldId id="623" r:id="rId174"/>
    <p:sldId id="624" r:id="rId175"/>
    <p:sldId id="625" r:id="rId176"/>
    <p:sldId id="626" r:id="rId177"/>
    <p:sldId id="627" r:id="rId178"/>
    <p:sldId id="628" r:id="rId179"/>
    <p:sldId id="629" r:id="rId180"/>
    <p:sldId id="630" r:id="rId181"/>
    <p:sldId id="631" r:id="rId182"/>
    <p:sldId id="632" r:id="rId183"/>
    <p:sldId id="633" r:id="rId184"/>
    <p:sldId id="634" r:id="rId185"/>
    <p:sldId id="674" r:id="rId186"/>
    <p:sldId id="635" r:id="rId187"/>
    <p:sldId id="636" r:id="rId188"/>
    <p:sldId id="637" r:id="rId189"/>
    <p:sldId id="638" r:id="rId190"/>
    <p:sldId id="639" r:id="rId191"/>
    <p:sldId id="640" r:id="rId192"/>
    <p:sldId id="641" r:id="rId193"/>
    <p:sldId id="642" r:id="rId194"/>
    <p:sldId id="643" r:id="rId195"/>
    <p:sldId id="644" r:id="rId196"/>
    <p:sldId id="645" r:id="rId197"/>
    <p:sldId id="646" r:id="rId198"/>
    <p:sldId id="647" r:id="rId199"/>
    <p:sldId id="648" r:id="rId200"/>
    <p:sldId id="649" r:id="rId201"/>
    <p:sldId id="650" r:id="rId202"/>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ynCarneiro" initials="R" lastIdx="1" clrIdx="0">
    <p:extLst>
      <p:ext uri="{19B8F6BF-5375-455C-9EA6-DF929625EA0E}">
        <p15:presenceInfo xmlns:p15="http://schemas.microsoft.com/office/powerpoint/2012/main" userId="RobynCarnei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86347" autoAdjust="0"/>
  </p:normalViewPr>
  <p:slideViewPr>
    <p:cSldViewPr snapToGrid="0">
      <p:cViewPr varScale="1">
        <p:scale>
          <a:sx n="76" d="100"/>
          <a:sy n="76" d="100"/>
        </p:scale>
        <p:origin x="1531" y="48"/>
      </p:cViewPr>
      <p:guideLst>
        <p:guide orient="horz" pos="2160"/>
        <p:guide pos="2880"/>
      </p:guideLst>
    </p:cSldViewPr>
  </p:slideViewPr>
  <p:outlineViewPr>
    <p:cViewPr>
      <p:scale>
        <a:sx n="33" d="100"/>
        <a:sy n="33" d="100"/>
      </p:scale>
      <p:origin x="0" y="-19980"/>
    </p:cViewPr>
  </p:outlineViewPr>
  <p:notesTextViewPr>
    <p:cViewPr>
      <p:scale>
        <a:sx n="1" d="1"/>
        <a:sy n="1" d="1"/>
      </p:scale>
      <p:origin x="0" y="0"/>
    </p:cViewPr>
  </p:notesTextViewPr>
  <p:sorterViewPr>
    <p:cViewPr>
      <p:scale>
        <a:sx n="100" d="100"/>
        <a:sy n="100" d="100"/>
      </p:scale>
      <p:origin x="0" y="-2372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viewProps" Target="viewProp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notesMaster" Target="notesMasters/notesMaster1.xml"/><Relationship Id="rId208"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commentAuthors" Target="commentAuthor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2" qsCatId="3D" csTypeId="urn:microsoft.com/office/officeart/2005/8/colors/accent1_5" csCatId="accent1"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Integrated Assessment</a:t>
          </a:r>
        </a:p>
      </dgm:t>
    </dgm:pt>
    <dgm:pt modelId="{D71044DB-2B70-4F4E-80BE-2774EFE23D9B}" type="parTrans" cxnId="{CFA81786-B748-48AF-9BFF-282DDBA00D8C}">
      <dgm:prSet/>
      <dgm:spPr/>
      <dgm:t>
        <a:bodyPr/>
        <a:lstStyle/>
        <a:p>
          <a:endParaRPr lang="en-US"/>
        </a:p>
      </dgm:t>
    </dgm:pt>
    <dgm:pt modelId="{6E62E6EC-8AE2-4AF1-A2B3-4B2DFA7C2E76}" type="sibTrans" cxnId="{CFA81786-B748-48AF-9BFF-282DDBA00D8C}">
      <dgm:prSet/>
      <dgm:spPr/>
      <dgm:t>
        <a:bodyPr/>
        <a:lstStyle/>
        <a:p>
          <a:endParaRPr lang="en-US"/>
        </a:p>
      </dgm:t>
    </dgm:pt>
    <dgm:pt modelId="{EE2601E4-BD06-488F-8835-BD42E9836204}">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600" dirty="0"/>
            <a:t>Diagnostic</a:t>
          </a:r>
        </a:p>
      </dgm:t>
    </dgm:pt>
    <dgm:pt modelId="{B12096FB-3CD0-49F4-BAF9-B1380D9A54B8}" type="parTrans" cxnId="{0A0938CA-C636-4105-B9AD-4EA7A5994EF3}">
      <dgm:prSet/>
      <dgm:spPr/>
      <dgm:t>
        <a:bodyPr/>
        <a:lstStyle/>
        <a:p>
          <a:endParaRPr lang="en-US"/>
        </a:p>
      </dgm:t>
    </dgm:pt>
    <dgm:pt modelId="{94FA67A3-20B5-450F-BA2D-9FD3B2CD0B91}" type="sibTrans" cxnId="{0A0938CA-C636-4105-B9AD-4EA7A5994EF3}">
      <dgm:prSet/>
      <dgm:spPr/>
      <dgm:t>
        <a:bodyPr/>
        <a:lstStyle/>
        <a:p>
          <a:endParaRPr lang="en-US"/>
        </a:p>
      </dgm:t>
    </dgm:pt>
    <dgm:pt modelId="{1E1F23DD-C042-4219-9C9C-280CD91B28AC}">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600" dirty="0"/>
            <a:t>Formative</a:t>
          </a:r>
        </a:p>
      </dgm:t>
    </dgm:pt>
    <dgm:pt modelId="{BA260C72-4AAC-4934-9080-9E94A5BECF03}" type="parTrans" cxnId="{74D81C63-3C7F-4FEE-ADE4-6AEB9B70E050}">
      <dgm:prSet/>
      <dgm:spPr/>
      <dgm:t>
        <a:bodyPr/>
        <a:lstStyle/>
        <a:p>
          <a:endParaRPr lang="en-US"/>
        </a:p>
      </dgm:t>
    </dgm:pt>
    <dgm:pt modelId="{F5C9150A-4E4A-4D26-8790-6B17A63FFF69}" type="sibTrans" cxnId="{74D81C63-3C7F-4FEE-ADE4-6AEB9B70E050}">
      <dgm:prSet/>
      <dgm:spPr/>
      <dgm:t>
        <a:bodyPr/>
        <a:lstStyle/>
        <a:p>
          <a:endParaRPr lang="en-US"/>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600" dirty="0"/>
            <a:t>Summative</a:t>
          </a:r>
        </a:p>
      </dgm:t>
    </dgm:pt>
    <dgm:pt modelId="{DAF10627-20FA-4BDB-9365-30405B888CDC}" type="parTrans" cxnId="{A9632E11-356B-45B5-9A5F-D764C0D006B1}">
      <dgm:prSet/>
      <dgm:spPr/>
      <dgm:t>
        <a:bodyPr/>
        <a:lstStyle/>
        <a:p>
          <a:endParaRPr lang="en-US"/>
        </a:p>
      </dgm:t>
    </dgm:pt>
    <dgm:pt modelId="{3A9988E5-D2FC-4053-A3B2-804D55B5D78C}" type="sibTrans" cxnId="{A9632E11-356B-45B5-9A5F-D764C0D006B1}">
      <dgm:prSet/>
      <dgm:spPr/>
      <dgm:t>
        <a:bodyPr/>
        <a:lstStyle/>
        <a:p>
          <a:endParaRPr lang="en-US"/>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X="153384">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3C2E6AE-54DB-4A89-888B-E04C9BF56F0C}" type="pres">
      <dgm:prSet presAssocID="{B12096FB-3CD0-49F4-BAF9-B1380D9A54B8}" presName="Name37" presStyleLbl="parChTrans1D2" presStyleIdx="0" presStyleCnt="3"/>
      <dgm:spPr/>
    </dgm:pt>
    <dgm:pt modelId="{C26441C1-06AD-4E9C-B3AD-0E67D1273C05}" type="pres">
      <dgm:prSet presAssocID="{EE2601E4-BD06-488F-8835-BD42E9836204}" presName="hierRoot2" presStyleCnt="0">
        <dgm:presLayoutVars>
          <dgm:hierBranch val="init"/>
        </dgm:presLayoutVars>
      </dgm:prSet>
      <dgm:spPr/>
    </dgm:pt>
    <dgm:pt modelId="{5AC03954-9479-483D-8DBD-7EBAB6A065EF}" type="pres">
      <dgm:prSet presAssocID="{EE2601E4-BD06-488F-8835-BD42E9836204}" presName="rootComposite" presStyleCnt="0"/>
      <dgm:spPr/>
    </dgm:pt>
    <dgm:pt modelId="{EB3699A1-9B8A-4C7E-8558-A6BFFBF82444}" type="pres">
      <dgm:prSet presAssocID="{EE2601E4-BD06-488F-8835-BD42E9836204}" presName="rootText" presStyleLbl="node2" presStyleIdx="0" presStyleCnt="3">
        <dgm:presLayoutVars>
          <dgm:chPref val="3"/>
        </dgm:presLayoutVars>
      </dgm:prSet>
      <dgm:spPr/>
    </dgm:pt>
    <dgm:pt modelId="{A9E7900D-BCDB-4A4D-9C7E-77C9A0D75570}" type="pres">
      <dgm:prSet presAssocID="{EE2601E4-BD06-488F-8835-BD42E9836204}" presName="rootConnector" presStyleLbl="node2" presStyleIdx="0" presStyleCnt="3"/>
      <dgm:spPr/>
    </dgm:pt>
    <dgm:pt modelId="{AA18F463-6B68-45B8-96E5-AD8F9FF7ECFF}" type="pres">
      <dgm:prSet presAssocID="{EE2601E4-BD06-488F-8835-BD42E9836204}" presName="hierChild4" presStyleCnt="0"/>
      <dgm:spPr/>
    </dgm:pt>
    <dgm:pt modelId="{5B27FCA1-33F8-49EE-B946-63113D12117B}" type="pres">
      <dgm:prSet presAssocID="{EE2601E4-BD06-488F-8835-BD42E9836204}" presName="hierChild5" presStyleCnt="0"/>
      <dgm:spPr/>
    </dgm:pt>
    <dgm:pt modelId="{FF99C2F2-CD21-4313-9634-001389A43FB9}" type="pres">
      <dgm:prSet presAssocID="{BA260C72-4AAC-4934-9080-9E94A5BECF03}" presName="Name37" presStyleLbl="parChTrans1D2" presStyleIdx="1" presStyleCnt="3"/>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1" presStyleCnt="3">
        <dgm:presLayoutVars>
          <dgm:chPref val="3"/>
        </dgm:presLayoutVars>
      </dgm:prSet>
      <dgm:spPr/>
    </dgm:pt>
    <dgm:pt modelId="{BA70270E-585D-4A22-B309-A104DFB9AC6E}" type="pres">
      <dgm:prSet presAssocID="{1E1F23DD-C042-4219-9C9C-280CD91B28AC}" presName="rootConnector" presStyleLbl="node2" presStyleIdx="1" presStyleCnt="3"/>
      <dgm:spPr/>
    </dgm:pt>
    <dgm:pt modelId="{18BCA5D3-DEFD-454D-9E82-F7030D92C3BC}" type="pres">
      <dgm:prSet presAssocID="{1E1F23DD-C042-4219-9C9C-280CD91B28AC}" presName="hierChild4"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2" presStyleCnt="3"/>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2" presStyleCnt="3">
        <dgm:presLayoutVars>
          <dgm:chPref val="3"/>
        </dgm:presLayoutVars>
      </dgm:prSet>
      <dgm:spPr/>
    </dgm:pt>
    <dgm:pt modelId="{00998848-0883-4A30-8D28-291E7D75C6FB}" type="pres">
      <dgm:prSet presAssocID="{26B039C9-4E13-4463-9C35-681A3ADA2ED4}" presName="rootConnector" presStyleLbl="node2" presStyleIdx="2" presStyleCnt="3"/>
      <dgm:spPr/>
    </dgm:pt>
    <dgm:pt modelId="{45A93E4F-2C9E-47CD-9578-C6A168439A3A}" type="pres">
      <dgm:prSet presAssocID="{26B039C9-4E13-4463-9C35-681A3ADA2ED4}" presName="hierChild4"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A9632E11-356B-45B5-9A5F-D764C0D006B1}" srcId="{45A05D77-9081-4709-A301-ED1670679511}" destId="{26B039C9-4E13-4463-9C35-681A3ADA2ED4}" srcOrd="2" destOrd="0" parTransId="{DAF10627-20FA-4BDB-9365-30405B888CDC}" sibTransId="{3A9988E5-D2FC-4053-A3B2-804D55B5D78C}"/>
    <dgm:cxn modelId="{0C6F802B-066E-43DD-AD60-BF5E9E0E752C}" type="presOf" srcId="{DAF10627-20FA-4BDB-9365-30405B888CDC}" destId="{79A44E13-0693-4EF4-ADC9-07A7A193F52E}" srcOrd="0" destOrd="0" presId="urn:microsoft.com/office/officeart/2005/8/layout/orgChart1"/>
    <dgm:cxn modelId="{74D81C63-3C7F-4FEE-ADE4-6AEB9B70E050}" srcId="{45A05D77-9081-4709-A301-ED1670679511}" destId="{1E1F23DD-C042-4219-9C9C-280CD91B28AC}" srcOrd="1" destOrd="0" parTransId="{BA260C72-4AAC-4934-9080-9E94A5BECF03}" sibTransId="{F5C9150A-4E4A-4D26-8790-6B17A63FFF69}"/>
    <dgm:cxn modelId="{03186664-12D9-4D6F-A229-522D891751ED}" type="presOf" srcId="{1E1F23DD-C042-4219-9C9C-280CD91B28AC}" destId="{4C255BB0-1E6B-41BD-A9B3-29EA7F5693FC}" srcOrd="0" destOrd="0" presId="urn:microsoft.com/office/officeart/2005/8/layout/orgChart1"/>
    <dgm:cxn modelId="{FD39B667-46BF-4463-82EE-D8FEC09DB0B8}" type="presOf" srcId="{B12096FB-3CD0-49F4-BAF9-B1380D9A54B8}" destId="{F3C2E6AE-54DB-4A89-888B-E04C9BF56F0C}" srcOrd="0" destOrd="0" presId="urn:microsoft.com/office/officeart/2005/8/layout/orgChart1"/>
    <dgm:cxn modelId="{0C8D534C-6CD4-4AEB-BB9F-A61C52DFD5E9}" type="presOf" srcId="{45A05D77-9081-4709-A301-ED1670679511}" destId="{7EFA7AA0-0092-48D0-9439-0EB32D25F1C0}" srcOrd="1" destOrd="0" presId="urn:microsoft.com/office/officeart/2005/8/layout/orgChart1"/>
    <dgm:cxn modelId="{6AE73352-EBAF-489B-92A5-AEAC047E7BF9}" type="presOf" srcId="{26B039C9-4E13-4463-9C35-681A3ADA2ED4}" destId="{24349B9E-7679-48F3-8C1B-516E244933D3}" srcOrd="0" destOrd="0" presId="urn:microsoft.com/office/officeart/2005/8/layout/orgChart1"/>
    <dgm:cxn modelId="{F164A773-4999-4490-A60E-C6B46EDF7312}" type="presOf" srcId="{26B039C9-4E13-4463-9C35-681A3ADA2ED4}" destId="{00998848-0883-4A30-8D28-291E7D75C6FB}"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8A5E2189-037A-4299-A4CA-B163E5C35E00}" type="presOf" srcId="{EE2601E4-BD06-488F-8835-BD42E9836204}" destId="{A9E7900D-BCDB-4A4D-9C7E-77C9A0D75570}" srcOrd="1" destOrd="0" presId="urn:microsoft.com/office/officeart/2005/8/layout/orgChart1"/>
    <dgm:cxn modelId="{79937491-C0C2-42A2-BCBC-B60D9C37FB15}" type="presOf" srcId="{EE2601E4-BD06-488F-8835-BD42E9836204}" destId="{EB3699A1-9B8A-4C7E-8558-A6BFFBF82444}" srcOrd="0" destOrd="0" presId="urn:microsoft.com/office/officeart/2005/8/layout/orgChart1"/>
    <dgm:cxn modelId="{3BA6AD95-3725-4D95-B13F-F82511442B0D}" type="presOf" srcId="{45A05D77-9081-4709-A301-ED1670679511}" destId="{00DD5ACD-371A-4729-B992-E39098DC1F1D}" srcOrd="0" destOrd="0" presId="urn:microsoft.com/office/officeart/2005/8/layout/orgChart1"/>
    <dgm:cxn modelId="{0A0938CA-C636-4105-B9AD-4EA7A5994EF3}" srcId="{45A05D77-9081-4709-A301-ED1670679511}" destId="{EE2601E4-BD06-488F-8835-BD42E9836204}" srcOrd="0" destOrd="0" parTransId="{B12096FB-3CD0-49F4-BAF9-B1380D9A54B8}" sibTransId="{94FA67A3-20B5-450F-BA2D-9FD3B2CD0B91}"/>
    <dgm:cxn modelId="{1E6CA5DC-591C-4B2A-AA60-BB50F1FD5DF9}" type="presOf" srcId="{1E1F23DD-C042-4219-9C9C-280CD91B28AC}" destId="{BA70270E-585D-4A22-B309-A104DFB9AC6E}" srcOrd="1" destOrd="0" presId="urn:microsoft.com/office/officeart/2005/8/layout/orgChart1"/>
    <dgm:cxn modelId="{B6B2A7EC-CC85-4469-A520-CCB5FB8DAE21}" type="presOf" srcId="{4912FC0A-C24F-404E-A0F7-42F309206DF3}" destId="{1CA79E3D-2962-42C0-8C9A-1398AB3AA113}" srcOrd="0" destOrd="0" presId="urn:microsoft.com/office/officeart/2005/8/layout/orgChart1"/>
    <dgm:cxn modelId="{19CFD2F1-E2C2-4D89-A667-005B4EBA7A5B}" type="presOf" srcId="{BA260C72-4AAC-4934-9080-9E94A5BECF03}" destId="{FF99C2F2-CD21-4313-9634-001389A43FB9}" srcOrd="0" destOrd="0" presId="urn:microsoft.com/office/officeart/2005/8/layout/orgChart1"/>
    <dgm:cxn modelId="{34562A7A-CF13-4F39-88ED-B6E5601783CF}" type="presParOf" srcId="{1CA79E3D-2962-42C0-8C9A-1398AB3AA113}" destId="{50A395C4-0E4D-4059-9682-15130E95B087}" srcOrd="0" destOrd="0" presId="urn:microsoft.com/office/officeart/2005/8/layout/orgChart1"/>
    <dgm:cxn modelId="{22373215-FF15-40B2-A3DC-C00882D2BED7}" type="presParOf" srcId="{50A395C4-0E4D-4059-9682-15130E95B087}" destId="{CD8864FD-C9B2-494A-88EB-9FDC63761633}" srcOrd="0" destOrd="0" presId="urn:microsoft.com/office/officeart/2005/8/layout/orgChart1"/>
    <dgm:cxn modelId="{959CEEDE-C86D-4D5B-ACB1-5B2A37925F89}" type="presParOf" srcId="{CD8864FD-C9B2-494A-88EB-9FDC63761633}" destId="{00DD5ACD-371A-4729-B992-E39098DC1F1D}" srcOrd="0" destOrd="0" presId="urn:microsoft.com/office/officeart/2005/8/layout/orgChart1"/>
    <dgm:cxn modelId="{A5D64A4C-3FFA-4260-997D-C5EE8B1D855E}" type="presParOf" srcId="{CD8864FD-C9B2-494A-88EB-9FDC63761633}" destId="{7EFA7AA0-0092-48D0-9439-0EB32D25F1C0}" srcOrd="1" destOrd="0" presId="urn:microsoft.com/office/officeart/2005/8/layout/orgChart1"/>
    <dgm:cxn modelId="{E86FAC7D-AB69-47B8-B2CC-264F1C0D7F8A}" type="presParOf" srcId="{50A395C4-0E4D-4059-9682-15130E95B087}" destId="{C3A3393F-F860-4BD0-878D-21DC2B2B037E}" srcOrd="1" destOrd="0" presId="urn:microsoft.com/office/officeart/2005/8/layout/orgChart1"/>
    <dgm:cxn modelId="{18272EC1-38A9-46F3-9368-D43B91D02E93}" type="presParOf" srcId="{C3A3393F-F860-4BD0-878D-21DC2B2B037E}" destId="{F3C2E6AE-54DB-4A89-888B-E04C9BF56F0C}" srcOrd="0" destOrd="0" presId="urn:microsoft.com/office/officeart/2005/8/layout/orgChart1"/>
    <dgm:cxn modelId="{22C31CB2-2A61-4D23-945B-D0A56754F48D}" type="presParOf" srcId="{C3A3393F-F860-4BD0-878D-21DC2B2B037E}" destId="{C26441C1-06AD-4E9C-B3AD-0E67D1273C05}" srcOrd="1" destOrd="0" presId="urn:microsoft.com/office/officeart/2005/8/layout/orgChart1"/>
    <dgm:cxn modelId="{374460A4-3D85-426C-A89D-D9897FB067B4}" type="presParOf" srcId="{C26441C1-06AD-4E9C-B3AD-0E67D1273C05}" destId="{5AC03954-9479-483D-8DBD-7EBAB6A065EF}" srcOrd="0" destOrd="0" presId="urn:microsoft.com/office/officeart/2005/8/layout/orgChart1"/>
    <dgm:cxn modelId="{BA078678-129C-42B3-AA95-86E3D1172E51}" type="presParOf" srcId="{5AC03954-9479-483D-8DBD-7EBAB6A065EF}" destId="{EB3699A1-9B8A-4C7E-8558-A6BFFBF82444}" srcOrd="0" destOrd="0" presId="urn:microsoft.com/office/officeart/2005/8/layout/orgChart1"/>
    <dgm:cxn modelId="{CEE4768E-6DE4-413A-B29C-BD5C5BF6DB6A}" type="presParOf" srcId="{5AC03954-9479-483D-8DBD-7EBAB6A065EF}" destId="{A9E7900D-BCDB-4A4D-9C7E-77C9A0D75570}" srcOrd="1" destOrd="0" presId="urn:microsoft.com/office/officeart/2005/8/layout/orgChart1"/>
    <dgm:cxn modelId="{18BD6FB5-3091-40B6-8360-1C7755D0D88C}" type="presParOf" srcId="{C26441C1-06AD-4E9C-B3AD-0E67D1273C05}" destId="{AA18F463-6B68-45B8-96E5-AD8F9FF7ECFF}" srcOrd="1" destOrd="0" presId="urn:microsoft.com/office/officeart/2005/8/layout/orgChart1"/>
    <dgm:cxn modelId="{80D80E37-E245-4D2E-BAF9-3275FFBA7034}" type="presParOf" srcId="{C26441C1-06AD-4E9C-B3AD-0E67D1273C05}" destId="{5B27FCA1-33F8-49EE-B946-63113D12117B}" srcOrd="2" destOrd="0" presId="urn:microsoft.com/office/officeart/2005/8/layout/orgChart1"/>
    <dgm:cxn modelId="{D6BA6B6E-53C5-458D-BA5B-D999DFD46F0C}" type="presParOf" srcId="{C3A3393F-F860-4BD0-878D-21DC2B2B037E}" destId="{FF99C2F2-CD21-4313-9634-001389A43FB9}" srcOrd="2" destOrd="0" presId="urn:microsoft.com/office/officeart/2005/8/layout/orgChart1"/>
    <dgm:cxn modelId="{9A599442-361B-4D09-A759-85422C1D6E87}" type="presParOf" srcId="{C3A3393F-F860-4BD0-878D-21DC2B2B037E}" destId="{733B6E01-64FA-4661-B6CC-24705DC5A668}" srcOrd="3" destOrd="0" presId="urn:microsoft.com/office/officeart/2005/8/layout/orgChart1"/>
    <dgm:cxn modelId="{098151DF-D2BD-4F7A-85B2-6397FB25443F}" type="presParOf" srcId="{733B6E01-64FA-4661-B6CC-24705DC5A668}" destId="{39F62395-B5DA-4B80-989D-00F6B58952E5}" srcOrd="0" destOrd="0" presId="urn:microsoft.com/office/officeart/2005/8/layout/orgChart1"/>
    <dgm:cxn modelId="{4AFE580B-5BB7-4DB6-B71C-48B75E193225}" type="presParOf" srcId="{39F62395-B5DA-4B80-989D-00F6B58952E5}" destId="{4C255BB0-1E6B-41BD-A9B3-29EA7F5693FC}" srcOrd="0" destOrd="0" presId="urn:microsoft.com/office/officeart/2005/8/layout/orgChart1"/>
    <dgm:cxn modelId="{575DC31C-89F9-4B91-9EA5-180E63DA8C53}" type="presParOf" srcId="{39F62395-B5DA-4B80-989D-00F6B58952E5}" destId="{BA70270E-585D-4A22-B309-A104DFB9AC6E}" srcOrd="1" destOrd="0" presId="urn:microsoft.com/office/officeart/2005/8/layout/orgChart1"/>
    <dgm:cxn modelId="{1FCC48F5-B560-40BB-9F4E-5B0436BCB0CE}" type="presParOf" srcId="{733B6E01-64FA-4661-B6CC-24705DC5A668}" destId="{18BCA5D3-DEFD-454D-9E82-F7030D92C3BC}" srcOrd="1" destOrd="0" presId="urn:microsoft.com/office/officeart/2005/8/layout/orgChart1"/>
    <dgm:cxn modelId="{C6EC91E6-0B22-41B5-AA1F-4FC0E32D9DDB}" type="presParOf" srcId="{733B6E01-64FA-4661-B6CC-24705DC5A668}" destId="{1ACB6A03-D727-4A7C-AFBE-AA136F42B5FF}" srcOrd="2" destOrd="0" presId="urn:microsoft.com/office/officeart/2005/8/layout/orgChart1"/>
    <dgm:cxn modelId="{933421F3-471B-4B9E-AE8A-92C66B46C873}" type="presParOf" srcId="{C3A3393F-F860-4BD0-878D-21DC2B2B037E}" destId="{79A44E13-0693-4EF4-ADC9-07A7A193F52E}" srcOrd="4" destOrd="0" presId="urn:microsoft.com/office/officeart/2005/8/layout/orgChart1"/>
    <dgm:cxn modelId="{ED1C52C6-5FF3-4093-8419-C79E2AA4BAF1}" type="presParOf" srcId="{C3A3393F-F860-4BD0-878D-21DC2B2B037E}" destId="{F19A08F4-B90B-4173-BA70-DFE8A572420E}" srcOrd="5" destOrd="0" presId="urn:microsoft.com/office/officeart/2005/8/layout/orgChart1"/>
    <dgm:cxn modelId="{038E8822-C251-4A1D-AFCD-7FF5955867BD}" type="presParOf" srcId="{F19A08F4-B90B-4173-BA70-DFE8A572420E}" destId="{08E805BA-5AFC-4EA9-BBEB-1FA11E4A5419}" srcOrd="0" destOrd="0" presId="urn:microsoft.com/office/officeart/2005/8/layout/orgChart1"/>
    <dgm:cxn modelId="{61E7DB26-1C52-4855-8DB6-7808BE2C2B83}" type="presParOf" srcId="{08E805BA-5AFC-4EA9-BBEB-1FA11E4A5419}" destId="{24349B9E-7679-48F3-8C1B-516E244933D3}" srcOrd="0" destOrd="0" presId="urn:microsoft.com/office/officeart/2005/8/layout/orgChart1"/>
    <dgm:cxn modelId="{1B2A7758-2A7A-4BF9-AFF4-8BDA3CA47A8F}" type="presParOf" srcId="{08E805BA-5AFC-4EA9-BBEB-1FA11E4A5419}" destId="{00998848-0883-4A30-8D28-291E7D75C6FB}" srcOrd="1" destOrd="0" presId="urn:microsoft.com/office/officeart/2005/8/layout/orgChart1"/>
    <dgm:cxn modelId="{F7E61EB1-4175-466B-9A86-86EF1A61C126}" type="presParOf" srcId="{F19A08F4-B90B-4173-BA70-DFE8A572420E}" destId="{45A93E4F-2C9E-47CD-9578-C6A168439A3A}" srcOrd="1" destOrd="0" presId="urn:microsoft.com/office/officeart/2005/8/layout/orgChart1"/>
    <dgm:cxn modelId="{261DA111-AA95-496C-AC78-386A1520319D}" type="presParOf" srcId="{F19A08F4-B90B-4173-BA70-DFE8A572420E}" destId="{7CB973D3-9989-46AC-A626-95B627260AFD}" srcOrd="2" destOrd="0" presId="urn:microsoft.com/office/officeart/2005/8/layout/orgChart1"/>
    <dgm:cxn modelId="{FE05A4DC-CB22-442F-B628-D933BD6787FF}"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pt>
    <dgm:pt modelId="{41A52DFA-EA6C-4D42-9ED9-D1958787EB6E}" type="pres">
      <dgm:prSet presAssocID="{4315F62E-86AB-44B4-BE42-9FEE4B62E21B}" presName="rootConnector1" presStyleLbl="node1" presStyleIdx="0" presStyleCnt="0"/>
      <dgm:spPr/>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pt>
    <dgm:pt modelId="{F9189975-9781-489E-B973-71C98A13BCD6}" type="pres">
      <dgm:prSet presAssocID="{297772D6-99A3-4BE3-93C4-11D532D92C88}" presName="rootConnector" presStyleLbl="node2" presStyleIdx="0" presStyleCnt="3"/>
      <dgm:spPr/>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pt>
    <dgm:pt modelId="{9F43FAE7-D1CC-4FF3-8799-33684CC5FC64}" type="pres">
      <dgm:prSet presAssocID="{1F909842-DB45-460F-87D0-E29CB3839B8C}" presName="rootConnector" presStyleLbl="node2" presStyleIdx="1" presStyleCnt="3"/>
      <dgm:spPr/>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pt>
    <dgm:pt modelId="{9F7C733D-6C18-473C-9252-3E3A83C47239}" type="pres">
      <dgm:prSet presAssocID="{EE6CBC93-6715-43C1-80BC-45B80A3E58E7}" presName="rootConnector" presStyleLbl="node2" presStyleIdx="2" presStyleCnt="3"/>
      <dgm:spPr/>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96F33402-923C-4299-9459-0852868C6EFE}" type="presOf" srcId="{4315F62E-86AB-44B4-BE42-9FEE4B62E21B}" destId="{A608B290-BBA1-42EA-8627-DF8017516988}" srcOrd="0" destOrd="0" presId="urn:microsoft.com/office/officeart/2005/8/layout/orgChart1"/>
    <dgm:cxn modelId="{C1BA2E16-9FE8-484E-8073-A82065DD99D0}" type="presOf" srcId="{297772D6-99A3-4BE3-93C4-11D532D92C88}" destId="{F9189975-9781-489E-B973-71C98A13BCD6}" srcOrd="1"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F4E5A624-AF12-4737-B11C-6E104024C160}" type="presOf" srcId="{5C469DF5-3E53-4AE1-8B9D-B27970097842}" destId="{F93CE84B-53EF-4DD2-B4D9-E30662D3F97C}" srcOrd="0" destOrd="0" presId="urn:microsoft.com/office/officeart/2005/8/layout/orgChart1"/>
    <dgm:cxn modelId="{C6D1EF41-A834-4E99-B18F-B69DA8A4C57B}" type="presOf" srcId="{EE6CBC93-6715-43C1-80BC-45B80A3E58E7}" destId="{9F7C733D-6C18-473C-9252-3E3A83C47239}" srcOrd="1" destOrd="0" presId="urn:microsoft.com/office/officeart/2005/8/layout/orgChart1"/>
    <dgm:cxn modelId="{A3876266-DCC0-4A62-B807-D3512285B7C2}" type="presOf" srcId="{320037E6-8D62-47F8-964B-3438CD071C79}" destId="{50F7BF35-A340-4C65-AF13-652E22CC449D}" srcOrd="0" destOrd="0" presId="urn:microsoft.com/office/officeart/2005/8/layout/orgChart1"/>
    <dgm:cxn modelId="{ACC90C67-4E6F-4D7E-AE88-EA8E99296931}" srcId="{4315F62E-86AB-44B4-BE42-9FEE4B62E21B}" destId="{1F909842-DB45-460F-87D0-E29CB3839B8C}" srcOrd="1" destOrd="0" parTransId="{320037E6-8D62-47F8-964B-3438CD071C79}" sibTransId="{E86894DF-7C1C-453C-A020-8BD566D2050F}"/>
    <dgm:cxn modelId="{DD94FA6F-5FDB-4B55-9700-60D41E6C37AD}" type="presOf" srcId="{1F909842-DB45-460F-87D0-E29CB3839B8C}" destId="{EED41511-DE2D-4D0E-BA6E-54FD55567C3D}" srcOrd="0"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89A2C5B8-2C95-4972-914F-E97863D15099}" type="presOf" srcId="{297772D6-99A3-4BE3-93C4-11D532D92C88}" destId="{249312C4-0F64-47AB-BF40-42C99B3A6E3E}" srcOrd="0" destOrd="0" presId="urn:microsoft.com/office/officeart/2005/8/layout/orgChart1"/>
    <dgm:cxn modelId="{324085B9-7297-4DEA-BBB3-87BE3EE54ADD}" type="presOf" srcId="{04E00464-967E-49FA-8436-8993678753B6}" destId="{0E3DC6A6-72A0-4549-AFE6-A69896FFAE28}" srcOrd="0" destOrd="0" presId="urn:microsoft.com/office/officeart/2005/8/layout/orgChart1"/>
    <dgm:cxn modelId="{2F6CB5C5-3654-48DD-8CB3-8BBD331551B0}" type="presOf" srcId="{4315F62E-86AB-44B4-BE42-9FEE4B62E21B}" destId="{41A52DFA-EA6C-4D42-9ED9-D1958787EB6E}" srcOrd="1"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386B3EE8-FB7E-4B7B-8AA0-C81F6E9626E0}" type="presOf" srcId="{EE6CBC93-6715-43C1-80BC-45B80A3E58E7}" destId="{A8B7EC9A-A054-47E5-B4AB-ABADB33095FE}" srcOrd="0" destOrd="0" presId="urn:microsoft.com/office/officeart/2005/8/layout/orgChart1"/>
    <dgm:cxn modelId="{59CD02ED-A305-4693-9887-3C4BE01EB4ED}" type="presOf" srcId="{1F909842-DB45-460F-87D0-E29CB3839B8C}" destId="{9F43FAE7-D1CC-4FF3-8799-33684CC5FC64}" srcOrd="1" destOrd="0" presId="urn:microsoft.com/office/officeart/2005/8/layout/orgChart1"/>
    <dgm:cxn modelId="{DDA073FA-29EB-4BB3-A6BF-8B97F08145B5}" type="presOf" srcId="{2778FCF2-4F20-4D05-9E2D-8649C3265A89}" destId="{799DF5AB-B575-4C43-9EF7-7C26A87D861A}" srcOrd="0" destOrd="0" presId="urn:microsoft.com/office/officeart/2005/8/layout/orgChart1"/>
    <dgm:cxn modelId="{7785AAAA-11CF-4868-BD50-BFBF6517B154}" type="presParOf" srcId="{799DF5AB-B575-4C43-9EF7-7C26A87D861A}" destId="{17EA075B-21C4-4155-B8F9-799791F15E1F}" srcOrd="0" destOrd="0" presId="urn:microsoft.com/office/officeart/2005/8/layout/orgChart1"/>
    <dgm:cxn modelId="{5A3DE819-2F90-4C78-8833-5C61208BF16C}" type="presParOf" srcId="{17EA075B-21C4-4155-B8F9-799791F15E1F}" destId="{3AF5C85B-4730-45A2-A0AC-0E124056E767}" srcOrd="0" destOrd="0" presId="urn:microsoft.com/office/officeart/2005/8/layout/orgChart1"/>
    <dgm:cxn modelId="{EB68C1CE-9AF7-456E-A6BD-6C5C59310375}" type="presParOf" srcId="{3AF5C85B-4730-45A2-A0AC-0E124056E767}" destId="{A608B290-BBA1-42EA-8627-DF8017516988}" srcOrd="0" destOrd="0" presId="urn:microsoft.com/office/officeart/2005/8/layout/orgChart1"/>
    <dgm:cxn modelId="{73236C50-2385-4CE5-9EF4-3794CA63A516}" type="presParOf" srcId="{3AF5C85B-4730-45A2-A0AC-0E124056E767}" destId="{41A52DFA-EA6C-4D42-9ED9-D1958787EB6E}" srcOrd="1" destOrd="0" presId="urn:microsoft.com/office/officeart/2005/8/layout/orgChart1"/>
    <dgm:cxn modelId="{4C766A2F-7291-4C57-82D2-4E497DB845B0}" type="presParOf" srcId="{17EA075B-21C4-4155-B8F9-799791F15E1F}" destId="{6CB374B8-E7E7-4B72-A9A5-F76BAE092796}" srcOrd="1" destOrd="0" presId="urn:microsoft.com/office/officeart/2005/8/layout/orgChart1"/>
    <dgm:cxn modelId="{E1E66270-C712-489E-9DC3-D8CA8EBEF712}" type="presParOf" srcId="{6CB374B8-E7E7-4B72-A9A5-F76BAE092796}" destId="{0E3DC6A6-72A0-4549-AFE6-A69896FFAE28}" srcOrd="0" destOrd="0" presId="urn:microsoft.com/office/officeart/2005/8/layout/orgChart1"/>
    <dgm:cxn modelId="{852A9E31-AC86-462A-BE7D-79F8D5E62A7D}" type="presParOf" srcId="{6CB374B8-E7E7-4B72-A9A5-F76BAE092796}" destId="{C1DFCF61-C005-4C19-9FA2-DD0F34DEB9AA}" srcOrd="1" destOrd="0" presId="urn:microsoft.com/office/officeart/2005/8/layout/orgChart1"/>
    <dgm:cxn modelId="{CF32D405-D626-4025-B60C-5A9633C137F9}" type="presParOf" srcId="{C1DFCF61-C005-4C19-9FA2-DD0F34DEB9AA}" destId="{8D2DDB3F-D779-4638-B9BB-71997D8A599C}" srcOrd="0" destOrd="0" presId="urn:microsoft.com/office/officeart/2005/8/layout/orgChart1"/>
    <dgm:cxn modelId="{73F0431F-06BE-4A44-8A10-B1A80704426F}" type="presParOf" srcId="{8D2DDB3F-D779-4638-B9BB-71997D8A599C}" destId="{249312C4-0F64-47AB-BF40-42C99B3A6E3E}" srcOrd="0" destOrd="0" presId="urn:microsoft.com/office/officeart/2005/8/layout/orgChart1"/>
    <dgm:cxn modelId="{74F4E071-41A3-4FE4-88A1-C543EA5E69BA}" type="presParOf" srcId="{8D2DDB3F-D779-4638-B9BB-71997D8A599C}" destId="{F9189975-9781-489E-B973-71C98A13BCD6}" srcOrd="1" destOrd="0" presId="urn:microsoft.com/office/officeart/2005/8/layout/orgChart1"/>
    <dgm:cxn modelId="{CF690313-878F-4814-9150-F3AE1A2AB7A0}" type="presParOf" srcId="{C1DFCF61-C005-4C19-9FA2-DD0F34DEB9AA}" destId="{2CFBAE96-A05B-471C-8A09-C394815B98D7}" srcOrd="1" destOrd="0" presId="urn:microsoft.com/office/officeart/2005/8/layout/orgChart1"/>
    <dgm:cxn modelId="{B9D90D19-0A57-4673-A346-D6A52E962479}" type="presParOf" srcId="{C1DFCF61-C005-4C19-9FA2-DD0F34DEB9AA}" destId="{E31494EA-0DF8-4FC0-948C-BDBD31E7747D}" srcOrd="2" destOrd="0" presId="urn:microsoft.com/office/officeart/2005/8/layout/orgChart1"/>
    <dgm:cxn modelId="{34273B7D-C565-4F1A-B47E-55C999DE13EF}" type="presParOf" srcId="{6CB374B8-E7E7-4B72-A9A5-F76BAE092796}" destId="{50F7BF35-A340-4C65-AF13-652E22CC449D}" srcOrd="2" destOrd="0" presId="urn:microsoft.com/office/officeart/2005/8/layout/orgChart1"/>
    <dgm:cxn modelId="{3877F0B9-02D5-468B-985B-C45FF91F1C1E}" type="presParOf" srcId="{6CB374B8-E7E7-4B72-A9A5-F76BAE092796}" destId="{868FFF7C-F1F9-48C9-B504-BE22FAC74D61}" srcOrd="3" destOrd="0" presId="urn:microsoft.com/office/officeart/2005/8/layout/orgChart1"/>
    <dgm:cxn modelId="{863CE0CC-0328-4565-9E10-5008888DE615}" type="presParOf" srcId="{868FFF7C-F1F9-48C9-B504-BE22FAC74D61}" destId="{EBB9559B-9F4C-4523-8408-B87694C5CD6D}" srcOrd="0" destOrd="0" presId="urn:microsoft.com/office/officeart/2005/8/layout/orgChart1"/>
    <dgm:cxn modelId="{201C76FC-18E6-433B-BC22-D214858317F3}" type="presParOf" srcId="{EBB9559B-9F4C-4523-8408-B87694C5CD6D}" destId="{EED41511-DE2D-4D0E-BA6E-54FD55567C3D}" srcOrd="0" destOrd="0" presId="urn:microsoft.com/office/officeart/2005/8/layout/orgChart1"/>
    <dgm:cxn modelId="{D763C092-8359-439C-B469-4FAC1680863C}" type="presParOf" srcId="{EBB9559B-9F4C-4523-8408-B87694C5CD6D}" destId="{9F43FAE7-D1CC-4FF3-8799-33684CC5FC64}" srcOrd="1" destOrd="0" presId="urn:microsoft.com/office/officeart/2005/8/layout/orgChart1"/>
    <dgm:cxn modelId="{1932271F-7175-4BC2-A296-E77477ABA21B}" type="presParOf" srcId="{868FFF7C-F1F9-48C9-B504-BE22FAC74D61}" destId="{2DE2BF7C-B6C6-4F55-A1CB-AC7065CA2C08}" srcOrd="1" destOrd="0" presId="urn:microsoft.com/office/officeart/2005/8/layout/orgChart1"/>
    <dgm:cxn modelId="{548B87D7-AF7B-4613-852C-5A959ECA51A2}" type="presParOf" srcId="{868FFF7C-F1F9-48C9-B504-BE22FAC74D61}" destId="{B69382C7-55B1-4467-AFBF-C8F6975D237B}" srcOrd="2" destOrd="0" presId="urn:microsoft.com/office/officeart/2005/8/layout/orgChart1"/>
    <dgm:cxn modelId="{E0D0B383-66DB-4F3F-A423-4BE755BF7541}" type="presParOf" srcId="{6CB374B8-E7E7-4B72-A9A5-F76BAE092796}" destId="{F93CE84B-53EF-4DD2-B4D9-E30662D3F97C}" srcOrd="4" destOrd="0" presId="urn:microsoft.com/office/officeart/2005/8/layout/orgChart1"/>
    <dgm:cxn modelId="{883F29FB-B07E-4F8A-A115-F558C5F43787}" type="presParOf" srcId="{6CB374B8-E7E7-4B72-A9A5-F76BAE092796}" destId="{2352C2FB-5E2C-46F6-89B3-C4CFE50E8F8A}" srcOrd="5" destOrd="0" presId="urn:microsoft.com/office/officeart/2005/8/layout/orgChart1"/>
    <dgm:cxn modelId="{E7E131F0-F0A4-41FD-B75B-C3D992AAA869}" type="presParOf" srcId="{2352C2FB-5E2C-46F6-89B3-C4CFE50E8F8A}" destId="{09A80B74-40ED-4ABE-BB1D-DE752294AC78}" srcOrd="0" destOrd="0" presId="urn:microsoft.com/office/officeart/2005/8/layout/orgChart1"/>
    <dgm:cxn modelId="{825B7D3D-B2A1-4448-8F2D-08B3BAC8D5FE}" type="presParOf" srcId="{09A80B74-40ED-4ABE-BB1D-DE752294AC78}" destId="{A8B7EC9A-A054-47E5-B4AB-ABADB33095FE}" srcOrd="0" destOrd="0" presId="urn:microsoft.com/office/officeart/2005/8/layout/orgChart1"/>
    <dgm:cxn modelId="{DD9847AE-3B72-47A7-8A02-0E0BF3AEF7C5}" type="presParOf" srcId="{09A80B74-40ED-4ABE-BB1D-DE752294AC78}" destId="{9F7C733D-6C18-473C-9252-3E3A83C47239}" srcOrd="1" destOrd="0" presId="urn:microsoft.com/office/officeart/2005/8/layout/orgChart1"/>
    <dgm:cxn modelId="{239D621E-8E0D-4659-940C-EC6AF988B6D8}" type="presParOf" srcId="{2352C2FB-5E2C-46F6-89B3-C4CFE50E8F8A}" destId="{13466C65-E157-4A51-A8B3-E5B6F454015A}" srcOrd="1" destOrd="0" presId="urn:microsoft.com/office/officeart/2005/8/layout/orgChart1"/>
    <dgm:cxn modelId="{BE667BEE-68A9-4FD3-9FC1-4667AD3D00F3}" type="presParOf" srcId="{2352C2FB-5E2C-46F6-89B3-C4CFE50E8F8A}" destId="{AD2A798D-A394-4694-9ADC-7F213A742210}" srcOrd="2" destOrd="0" presId="urn:microsoft.com/office/officeart/2005/8/layout/orgChart1"/>
    <dgm:cxn modelId="{6332CB17-55A6-44D5-9BDA-4374CA4FCD75}"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i="0" dirty="0"/>
        </a:p>
        <a:p>
          <a:pPr algn="ctr">
            <a:lnSpc>
              <a:spcPct val="100000"/>
            </a:lnSpc>
          </a:pPr>
          <a:r>
            <a:rPr lang="en-US" sz="2000" b="1" i="0" dirty="0"/>
            <a:t>Evidence during </a:t>
          </a:r>
        </a:p>
        <a:p>
          <a:pPr algn="ctr">
            <a:lnSpc>
              <a:spcPct val="100000"/>
            </a:lnSpc>
          </a:pPr>
          <a:r>
            <a:rPr lang="en-US" sz="2000" b="1" i="0" dirty="0"/>
            <a:t>facilitation</a:t>
          </a:r>
        </a:p>
        <a:p>
          <a:pPr algn="ctr">
            <a:lnSpc>
              <a:spcPct val="100000"/>
            </a:lnSpc>
          </a:pPr>
          <a:r>
            <a:rPr lang="en-US" sz="2000" b="1" i="0" dirty="0"/>
            <a:t>Self Assessment</a:t>
          </a:r>
        </a:p>
        <a:p>
          <a:pPr algn="ctr">
            <a:lnSpc>
              <a:spcPct val="100000"/>
            </a:lnSpc>
          </a:pPr>
          <a:endParaRPr lang="en-US" sz="2000" b="1" i="0"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pt>
    <dgm:pt modelId="{BA70270E-585D-4A22-B309-A104DFB9AC6E}" type="pres">
      <dgm:prSet presAssocID="{1E1F23DD-C042-4219-9C9C-280CD91B28AC}" presName="rootConnector" presStyleLbl="node2" presStyleIdx="0" presStyleCnt="2"/>
      <dgm:spPr/>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pt>
    <dgm:pt modelId="{281631E6-A6A3-48C9-A5CC-00F3633E648A}" type="pres">
      <dgm:prSet presAssocID="{131B696B-5ADE-43C6-AA8A-2BFD36522445}" presName="rootConnector" presStyleLbl="node3" presStyleIdx="0" presStyleCnt="2"/>
      <dgm:spPr/>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pt>
    <dgm:pt modelId="{00998848-0883-4A30-8D28-291E7D75C6FB}" type="pres">
      <dgm:prSet presAssocID="{26B039C9-4E13-4463-9C35-681A3ADA2ED4}" presName="rootConnector" presStyleLbl="node2" presStyleIdx="1" presStyleCnt="2"/>
      <dgm:spPr/>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pt>
    <dgm:pt modelId="{0CF0A423-816F-4B5D-83EE-9FAACC09906A}" type="pres">
      <dgm:prSet presAssocID="{03C84F75-2031-4AA4-B6F0-27F44773D70D}" presName="rootConnector" presStyleLbl="node3" presStyleIdx="1" presStyleCnt="2"/>
      <dgm:spPr/>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111EF304-7D88-4254-8F35-7B57ADA7085A}" type="presOf" srcId="{131B696B-5ADE-43C6-AA8A-2BFD36522445}" destId="{CC3C5B9F-7C7E-48D7-BEFA-F5C8A50EDB1F}"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E73F3B17-2E1F-4D3A-A7E0-B67ABA8C62E0}" type="presOf" srcId="{DAF10627-20FA-4BDB-9365-30405B888CDC}" destId="{79A44E13-0693-4EF4-ADC9-07A7A193F52E}" srcOrd="0" destOrd="0" presId="urn:microsoft.com/office/officeart/2005/8/layout/orgChart1"/>
    <dgm:cxn modelId="{C3DB3321-9261-4796-A8AF-03A132974951}" type="presOf" srcId="{92213584-4208-4165-B72E-03559A3E37D5}" destId="{00854E58-BD01-4E9A-BFE3-E2B249DCDE15}" srcOrd="0" destOrd="0" presId="urn:microsoft.com/office/officeart/2005/8/layout/orgChart1"/>
    <dgm:cxn modelId="{DC2F6123-B0B7-4A69-900E-E549FF3BF1EA}" type="presOf" srcId="{4912FC0A-C24F-404E-A0F7-42F309206DF3}" destId="{1CA79E3D-2962-42C0-8C9A-1398AB3AA113}" srcOrd="0" destOrd="0" presId="urn:microsoft.com/office/officeart/2005/8/layout/orgChart1"/>
    <dgm:cxn modelId="{2C645E28-0854-45CA-A8EB-21D24A6003A9}" type="presOf" srcId="{03C84F75-2031-4AA4-B6F0-27F44773D70D}" destId="{64E85D38-C8F4-45A8-A4FB-7B00B79166F0}" srcOrd="0" destOrd="0" presId="urn:microsoft.com/office/officeart/2005/8/layout/orgChart1"/>
    <dgm:cxn modelId="{5EAB0736-8CDC-4D47-BCE7-066FF1A42F1C}" type="presOf" srcId="{45A05D77-9081-4709-A301-ED1670679511}" destId="{7EFA7AA0-0092-48D0-9439-0EB32D25F1C0}" srcOrd="1" destOrd="0" presId="urn:microsoft.com/office/officeart/2005/8/layout/orgChart1"/>
    <dgm:cxn modelId="{B47FA43E-9D89-4EC9-9EF2-4BF838A8CF20}" type="presOf" srcId="{1E1F23DD-C042-4219-9C9C-280CD91B28AC}" destId="{BA70270E-585D-4A22-B309-A104DFB9AC6E}" srcOrd="1" destOrd="0" presId="urn:microsoft.com/office/officeart/2005/8/layout/orgChart1"/>
    <dgm:cxn modelId="{0505B15D-41A6-44B9-9852-0D7094BE7E8E}" type="presOf" srcId="{BA260C72-4AAC-4934-9080-9E94A5BECF03}" destId="{FF99C2F2-CD21-4313-9634-001389A43FB9}" srcOrd="0"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0501634A-BD94-4B96-B09E-AA762F00CB6B}" type="presOf" srcId="{131B696B-5ADE-43C6-AA8A-2BFD36522445}" destId="{281631E6-A6A3-48C9-A5CC-00F3633E648A}" srcOrd="1" destOrd="0" presId="urn:microsoft.com/office/officeart/2005/8/layout/orgChart1"/>
    <dgm:cxn modelId="{0A06236D-FE8D-4F7D-98BA-83F8EDD41C7D}" type="presOf" srcId="{1E1F23DD-C042-4219-9C9C-280CD91B28AC}" destId="{4C255BB0-1E6B-41BD-A9B3-29EA7F5693FC}" srcOrd="0"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FBF12055-B9F4-40D0-B5D4-1C47454DF936}" type="presOf" srcId="{03C84F75-2031-4AA4-B6F0-27F44773D70D}" destId="{0CF0A423-816F-4B5D-83EE-9FAACC09906A}"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B8EC7589-404B-4E59-AB91-A50654D4E0A1}" type="presOf" srcId="{26B039C9-4E13-4463-9C35-681A3ADA2ED4}" destId="{24349B9E-7679-48F3-8C1B-516E244933D3}" srcOrd="0" destOrd="0" presId="urn:microsoft.com/office/officeart/2005/8/layout/orgChart1"/>
    <dgm:cxn modelId="{89FA4D95-4C56-460D-8911-7ED693DF8256}" srcId="{1E1F23DD-C042-4219-9C9C-280CD91B28AC}" destId="{131B696B-5ADE-43C6-AA8A-2BFD36522445}" srcOrd="0" destOrd="0" parTransId="{92213584-4208-4165-B72E-03559A3E37D5}" sibTransId="{C5AA6F92-6248-4027-9030-326B000788C7}"/>
    <dgm:cxn modelId="{932B10C5-D970-4BBC-9D1B-06D69CA4AB4C}" type="presOf" srcId="{26B039C9-4E13-4463-9C35-681A3ADA2ED4}" destId="{00998848-0883-4A30-8D28-291E7D75C6FB}" srcOrd="1" destOrd="0" presId="urn:microsoft.com/office/officeart/2005/8/layout/orgChart1"/>
    <dgm:cxn modelId="{444F91FC-5D2F-49C4-A718-930058785EA8}" type="presOf" srcId="{45A05D77-9081-4709-A301-ED1670679511}" destId="{00DD5ACD-371A-4729-B992-E39098DC1F1D}" srcOrd="0" destOrd="0" presId="urn:microsoft.com/office/officeart/2005/8/layout/orgChart1"/>
    <dgm:cxn modelId="{9DD2F9FF-E2CD-4F68-B3FC-B4DFA8F8A2B7}" type="presOf" srcId="{B32D85E1-CE23-49B3-9264-73DD3614E349}" destId="{B74BCAB8-0EA7-42E6-9BEE-11398D7C6C3B}" srcOrd="0" destOrd="0" presId="urn:microsoft.com/office/officeart/2005/8/layout/orgChart1"/>
    <dgm:cxn modelId="{B050E4F9-33AB-4C2B-89C6-E132969AA8E5}" type="presParOf" srcId="{1CA79E3D-2962-42C0-8C9A-1398AB3AA113}" destId="{50A395C4-0E4D-4059-9682-15130E95B087}" srcOrd="0" destOrd="0" presId="urn:microsoft.com/office/officeart/2005/8/layout/orgChart1"/>
    <dgm:cxn modelId="{E38FAAF4-D4D2-4F1E-B4FB-5D27171B603D}" type="presParOf" srcId="{50A395C4-0E4D-4059-9682-15130E95B087}" destId="{CD8864FD-C9B2-494A-88EB-9FDC63761633}" srcOrd="0" destOrd="0" presId="urn:microsoft.com/office/officeart/2005/8/layout/orgChart1"/>
    <dgm:cxn modelId="{6F79A6E2-430A-43B0-862B-4A12A82344D6}" type="presParOf" srcId="{CD8864FD-C9B2-494A-88EB-9FDC63761633}" destId="{00DD5ACD-371A-4729-B992-E39098DC1F1D}" srcOrd="0" destOrd="0" presId="urn:microsoft.com/office/officeart/2005/8/layout/orgChart1"/>
    <dgm:cxn modelId="{60C16BC3-9CF8-424A-B9B7-1060C667A4E4}" type="presParOf" srcId="{CD8864FD-C9B2-494A-88EB-9FDC63761633}" destId="{7EFA7AA0-0092-48D0-9439-0EB32D25F1C0}" srcOrd="1" destOrd="0" presId="urn:microsoft.com/office/officeart/2005/8/layout/orgChart1"/>
    <dgm:cxn modelId="{7711B140-B0E7-4290-B18D-09CE5FFEB8CA}" type="presParOf" srcId="{50A395C4-0E4D-4059-9682-15130E95B087}" destId="{C3A3393F-F860-4BD0-878D-21DC2B2B037E}" srcOrd="1" destOrd="0" presId="urn:microsoft.com/office/officeart/2005/8/layout/orgChart1"/>
    <dgm:cxn modelId="{78EE2E96-6F97-44ED-A770-289B286AC85A}" type="presParOf" srcId="{C3A3393F-F860-4BD0-878D-21DC2B2B037E}" destId="{FF99C2F2-CD21-4313-9634-001389A43FB9}" srcOrd="0" destOrd="0" presId="urn:microsoft.com/office/officeart/2005/8/layout/orgChart1"/>
    <dgm:cxn modelId="{050FA475-0AC7-4C8E-B5AE-4B8643CE2773}" type="presParOf" srcId="{C3A3393F-F860-4BD0-878D-21DC2B2B037E}" destId="{733B6E01-64FA-4661-B6CC-24705DC5A668}" srcOrd="1" destOrd="0" presId="urn:microsoft.com/office/officeart/2005/8/layout/orgChart1"/>
    <dgm:cxn modelId="{0229DE74-2355-484A-90EE-4948563EC61F}" type="presParOf" srcId="{733B6E01-64FA-4661-B6CC-24705DC5A668}" destId="{39F62395-B5DA-4B80-989D-00F6B58952E5}" srcOrd="0" destOrd="0" presId="urn:microsoft.com/office/officeart/2005/8/layout/orgChart1"/>
    <dgm:cxn modelId="{AC6DDEC9-CC8E-4BAA-9550-B1671398B497}" type="presParOf" srcId="{39F62395-B5DA-4B80-989D-00F6B58952E5}" destId="{4C255BB0-1E6B-41BD-A9B3-29EA7F5693FC}" srcOrd="0" destOrd="0" presId="urn:microsoft.com/office/officeart/2005/8/layout/orgChart1"/>
    <dgm:cxn modelId="{30B82543-D0B9-4F9B-A285-63E7B82A776C}" type="presParOf" srcId="{39F62395-B5DA-4B80-989D-00F6B58952E5}" destId="{BA70270E-585D-4A22-B309-A104DFB9AC6E}" srcOrd="1" destOrd="0" presId="urn:microsoft.com/office/officeart/2005/8/layout/orgChart1"/>
    <dgm:cxn modelId="{E8017781-1874-4B67-ABDC-F35920793A87}" type="presParOf" srcId="{733B6E01-64FA-4661-B6CC-24705DC5A668}" destId="{18BCA5D3-DEFD-454D-9E82-F7030D92C3BC}" srcOrd="1" destOrd="0" presId="urn:microsoft.com/office/officeart/2005/8/layout/orgChart1"/>
    <dgm:cxn modelId="{C2D4DB42-A1B2-41AC-BD93-CF85E8E0E8A5}" type="presParOf" srcId="{18BCA5D3-DEFD-454D-9E82-F7030D92C3BC}" destId="{00854E58-BD01-4E9A-BFE3-E2B249DCDE15}" srcOrd="0" destOrd="0" presId="urn:microsoft.com/office/officeart/2005/8/layout/orgChart1"/>
    <dgm:cxn modelId="{044B52A0-B9D3-401B-960A-84118E627BA4}" type="presParOf" srcId="{18BCA5D3-DEFD-454D-9E82-F7030D92C3BC}" destId="{25BA82E1-1F11-4CF6-9A90-DED10EB306EB}" srcOrd="1" destOrd="0" presId="urn:microsoft.com/office/officeart/2005/8/layout/orgChart1"/>
    <dgm:cxn modelId="{6E6B095B-A120-4B7E-9D8B-C85C9158C2D4}" type="presParOf" srcId="{25BA82E1-1F11-4CF6-9A90-DED10EB306EB}" destId="{74285F4B-170D-4234-B302-97D2D85ED42B}" srcOrd="0" destOrd="0" presId="urn:microsoft.com/office/officeart/2005/8/layout/orgChart1"/>
    <dgm:cxn modelId="{DD7F45B8-1B96-4855-AEF7-5B0DD52EAE23}" type="presParOf" srcId="{74285F4B-170D-4234-B302-97D2D85ED42B}" destId="{CC3C5B9F-7C7E-48D7-BEFA-F5C8A50EDB1F}" srcOrd="0" destOrd="0" presId="urn:microsoft.com/office/officeart/2005/8/layout/orgChart1"/>
    <dgm:cxn modelId="{8C5D70E2-D39D-43F6-9CEE-F71CFE872221}" type="presParOf" srcId="{74285F4B-170D-4234-B302-97D2D85ED42B}" destId="{281631E6-A6A3-48C9-A5CC-00F3633E648A}" srcOrd="1" destOrd="0" presId="urn:microsoft.com/office/officeart/2005/8/layout/orgChart1"/>
    <dgm:cxn modelId="{75152687-3879-4B9A-9AF6-B383180728C9}" type="presParOf" srcId="{25BA82E1-1F11-4CF6-9A90-DED10EB306EB}" destId="{B1F61199-2921-48EB-8C47-A0C3870E0EFF}" srcOrd="1" destOrd="0" presId="urn:microsoft.com/office/officeart/2005/8/layout/orgChart1"/>
    <dgm:cxn modelId="{80C611D7-37A0-4EE8-A7C9-0064D590F887}" type="presParOf" srcId="{25BA82E1-1F11-4CF6-9A90-DED10EB306EB}" destId="{49D63E4A-7EB2-4303-A910-260994226B24}" srcOrd="2" destOrd="0" presId="urn:microsoft.com/office/officeart/2005/8/layout/orgChart1"/>
    <dgm:cxn modelId="{CA449D3A-8000-441E-8EBF-7E6E81EFE1E0}" type="presParOf" srcId="{733B6E01-64FA-4661-B6CC-24705DC5A668}" destId="{1ACB6A03-D727-4A7C-AFBE-AA136F42B5FF}" srcOrd="2" destOrd="0" presId="urn:microsoft.com/office/officeart/2005/8/layout/orgChart1"/>
    <dgm:cxn modelId="{2104DC5F-ED71-4903-9644-BDC025BCC049}" type="presParOf" srcId="{C3A3393F-F860-4BD0-878D-21DC2B2B037E}" destId="{79A44E13-0693-4EF4-ADC9-07A7A193F52E}" srcOrd="2" destOrd="0" presId="urn:microsoft.com/office/officeart/2005/8/layout/orgChart1"/>
    <dgm:cxn modelId="{B37C7E97-23AE-42E9-A894-EDD83ADA1FFB}" type="presParOf" srcId="{C3A3393F-F860-4BD0-878D-21DC2B2B037E}" destId="{F19A08F4-B90B-4173-BA70-DFE8A572420E}" srcOrd="3" destOrd="0" presId="urn:microsoft.com/office/officeart/2005/8/layout/orgChart1"/>
    <dgm:cxn modelId="{DD58F6AF-97A6-44CE-8237-5AE46EB35642}" type="presParOf" srcId="{F19A08F4-B90B-4173-BA70-DFE8A572420E}" destId="{08E805BA-5AFC-4EA9-BBEB-1FA11E4A5419}" srcOrd="0" destOrd="0" presId="urn:microsoft.com/office/officeart/2005/8/layout/orgChart1"/>
    <dgm:cxn modelId="{B7553517-EC50-435E-9F79-B15F69BD78B7}" type="presParOf" srcId="{08E805BA-5AFC-4EA9-BBEB-1FA11E4A5419}" destId="{24349B9E-7679-48F3-8C1B-516E244933D3}" srcOrd="0" destOrd="0" presId="urn:microsoft.com/office/officeart/2005/8/layout/orgChart1"/>
    <dgm:cxn modelId="{B0CB24F5-A7A4-4794-9CD0-D6C05769C1F4}" type="presParOf" srcId="{08E805BA-5AFC-4EA9-BBEB-1FA11E4A5419}" destId="{00998848-0883-4A30-8D28-291E7D75C6FB}" srcOrd="1" destOrd="0" presId="urn:microsoft.com/office/officeart/2005/8/layout/orgChart1"/>
    <dgm:cxn modelId="{0F066603-60A4-4ED4-8B14-2DB80BBFB2C1}" type="presParOf" srcId="{F19A08F4-B90B-4173-BA70-DFE8A572420E}" destId="{45A93E4F-2C9E-47CD-9578-C6A168439A3A}" srcOrd="1" destOrd="0" presId="urn:microsoft.com/office/officeart/2005/8/layout/orgChart1"/>
    <dgm:cxn modelId="{7A26805D-3962-4B5E-8FE9-9049E1E87140}" type="presParOf" srcId="{45A93E4F-2C9E-47CD-9578-C6A168439A3A}" destId="{B74BCAB8-0EA7-42E6-9BEE-11398D7C6C3B}" srcOrd="0" destOrd="0" presId="urn:microsoft.com/office/officeart/2005/8/layout/orgChart1"/>
    <dgm:cxn modelId="{4CD25B3D-CD40-41F2-AC60-A0A10B7431B0}" type="presParOf" srcId="{45A93E4F-2C9E-47CD-9578-C6A168439A3A}" destId="{1DF21838-ABDA-41D8-AB77-2E4520A0D3ED}" srcOrd="1" destOrd="0" presId="urn:microsoft.com/office/officeart/2005/8/layout/orgChart1"/>
    <dgm:cxn modelId="{806E2CAD-397C-4008-8474-302A54771391}" type="presParOf" srcId="{1DF21838-ABDA-41D8-AB77-2E4520A0D3ED}" destId="{D0F9AC67-6F8F-41E4-BB7B-B76DA67C4080}" srcOrd="0" destOrd="0" presId="urn:microsoft.com/office/officeart/2005/8/layout/orgChart1"/>
    <dgm:cxn modelId="{DEDB1516-20AC-4AF1-BF94-9B425E34D68C}" type="presParOf" srcId="{D0F9AC67-6F8F-41E4-BB7B-B76DA67C4080}" destId="{64E85D38-C8F4-45A8-A4FB-7B00B79166F0}" srcOrd="0" destOrd="0" presId="urn:microsoft.com/office/officeart/2005/8/layout/orgChart1"/>
    <dgm:cxn modelId="{BDEC5C30-49AC-4CB0-8F0E-3E986EB1F586}" type="presParOf" srcId="{D0F9AC67-6F8F-41E4-BB7B-B76DA67C4080}" destId="{0CF0A423-816F-4B5D-83EE-9FAACC09906A}" srcOrd="1" destOrd="0" presId="urn:microsoft.com/office/officeart/2005/8/layout/orgChart1"/>
    <dgm:cxn modelId="{75CB75B9-3EF2-48A1-86D0-372C17A40954}" type="presParOf" srcId="{1DF21838-ABDA-41D8-AB77-2E4520A0D3ED}" destId="{5BC40D90-9A2A-46B6-A3E4-A063ED42B522}" srcOrd="1" destOrd="0" presId="urn:microsoft.com/office/officeart/2005/8/layout/orgChart1"/>
    <dgm:cxn modelId="{40D647B1-B52B-4512-9F91-8F2D05358811}" type="presParOf" srcId="{1DF21838-ABDA-41D8-AB77-2E4520A0D3ED}" destId="{EB8BEB60-FF6F-44C1-9155-C9434133A065}" srcOrd="2" destOrd="0" presId="urn:microsoft.com/office/officeart/2005/8/layout/orgChart1"/>
    <dgm:cxn modelId="{8605BA0F-A16F-481C-B54C-08F846808755}" type="presParOf" srcId="{F19A08F4-B90B-4173-BA70-DFE8A572420E}" destId="{7CB973D3-9989-46AC-A626-95B627260AFD}" srcOrd="2" destOrd="0" presId="urn:microsoft.com/office/officeart/2005/8/layout/orgChart1"/>
    <dgm:cxn modelId="{C037E691-BAA3-4E80-83D0-9AE2D30BE9E9}"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pt>
    <dgm:pt modelId="{681624F5-0C14-4AA2-8F41-9C06658E6BBF}" type="pres">
      <dgm:prSet presAssocID="{D8C0EB12-2BEE-4E57-ADB5-74CCFFDB9151}" presName="rootConnector" presStyleLbl="node1" presStyleIdx="0" presStyleCnt="2"/>
      <dgm:spPr/>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pt>
    <dgm:pt modelId="{68B5D3B7-AC34-4DC8-BBA6-0AE75D13CF4B}" type="pres">
      <dgm:prSet presAssocID="{7BC72181-087A-4586-AFB7-142E1F2088CD}" presName="Name13" presStyleLbl="parChTrans1D2" presStyleIdx="1" presStyleCnt="4"/>
      <dgm:spPr/>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pt>
    <dgm:pt modelId="{092706B3-A5AF-477B-9BDB-68772B7A4499}" type="pres">
      <dgm:prSet presAssocID="{EFAE4652-5489-4792-B8F1-0CE32FD278F2}" presName="rootConnector" presStyleLbl="node1" presStyleIdx="1" presStyleCnt="2"/>
      <dgm:spPr/>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pt>
    <dgm:pt modelId="{1D988BA5-7718-4C89-8B8F-3CE438A09815}" type="pres">
      <dgm:prSet presAssocID="{0CD85615-DCA1-494E-9E6C-2A5F5BBC78C6}" presName="Name13" presStyleLbl="parChTrans1D2" presStyleIdx="3" presStyleCnt="4"/>
      <dgm:spPr/>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pt>
  </dgm:ptLst>
  <dgm:cxnLst>
    <dgm:cxn modelId="{CC0E2E16-B527-4C3C-A6A1-2C2DA4B9A498}" srcId="{D8C0EB12-2BEE-4E57-ADB5-74CCFFDB9151}" destId="{7AB0807A-8F9A-4609-8C2C-D7EC4B92C7E6}" srcOrd="1" destOrd="0" parTransId="{7BC72181-087A-4586-AFB7-142E1F2088CD}" sibTransId="{B231B704-0FC5-4CF7-9DBA-AB779BC5D658}"/>
    <dgm:cxn modelId="{8B1CD91B-A259-4523-80B9-4E8BD22D2CF5}" srcId="{EFAE4652-5489-4792-B8F1-0CE32FD278F2}" destId="{C03CB1F4-7F17-4518-AF8A-CC898C565749}" srcOrd="0" destOrd="0" parTransId="{80756A21-35ED-4CD4-8EAB-32A04926BD9D}" sibTransId="{B3E6741A-7221-43E6-A44C-5937A7D515A1}"/>
    <dgm:cxn modelId="{AA16B72F-F188-4EFA-98BC-88E9BCB5C771}" type="presOf" srcId="{D8C0EB12-2BEE-4E57-ADB5-74CCFFDB9151}" destId="{681624F5-0C14-4AA2-8F41-9C06658E6BBF}" srcOrd="1" destOrd="0" presId="urn:microsoft.com/office/officeart/2005/8/layout/hierarchy3"/>
    <dgm:cxn modelId="{30EBF43B-2CF9-4497-A609-EBC0E087F7E0}" type="presOf" srcId="{7C351A2C-1931-40B8-9409-6896FB54BC6B}" destId="{C42CA27C-3D85-42D8-BF99-19180EBC3F92}" srcOrd="0" destOrd="0" presId="urn:microsoft.com/office/officeart/2005/8/layout/hierarchy3"/>
    <dgm:cxn modelId="{8568E849-8F45-4EF1-B01A-BFA718D026E8}" type="presOf" srcId="{0CD85615-DCA1-494E-9E6C-2A5F5BBC78C6}" destId="{1D988BA5-7718-4C89-8B8F-3CE438A09815}" srcOrd="0" destOrd="0" presId="urn:microsoft.com/office/officeart/2005/8/layout/hierarchy3"/>
    <dgm:cxn modelId="{24A5024C-AA03-45CB-A035-B4625133BEDC}" srcId="{E82240EE-AA92-4ED4-8AD9-9B9FB566383A}" destId="{D8C0EB12-2BEE-4E57-ADB5-74CCFFDB9151}" srcOrd="0" destOrd="0" parTransId="{CE7FC174-8AD8-4DC5-824B-A09EC541DC6F}" sibTransId="{3BD1FFD2-FE6B-464D-8C88-892038AC9C4E}"/>
    <dgm:cxn modelId="{26CBD26D-32C3-44CF-832F-5BE754681AC8}" type="presOf" srcId="{E82240EE-AA92-4ED4-8AD9-9B9FB566383A}" destId="{924D2391-0E92-4FED-9C83-BF3AA5750AE1}" srcOrd="0" destOrd="0" presId="urn:microsoft.com/office/officeart/2005/8/layout/hierarchy3"/>
    <dgm:cxn modelId="{9A56A44F-E81F-4FBD-BC30-79F9A141F8B5}" type="presOf" srcId="{80756A21-35ED-4CD4-8EAB-32A04926BD9D}" destId="{54192DF2-418F-433E-B8ED-736FF77E592E}" srcOrd="0" destOrd="0" presId="urn:microsoft.com/office/officeart/2005/8/layout/hierarchy3"/>
    <dgm:cxn modelId="{912FE070-53E4-4D0F-B001-37DE419D4D54}" type="presOf" srcId="{C03CB1F4-7F17-4518-AF8A-CC898C565749}" destId="{8A02A319-79FC-40F8-A440-382EDF75D5E4}" srcOrd="0"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57B47298-5ACD-4D05-9502-441F4A5E2B36}" type="presOf" srcId="{7BC72181-087A-4586-AFB7-142E1F2088CD}" destId="{68B5D3B7-AC34-4DC8-BBA6-0AE75D13CF4B}" srcOrd="0" destOrd="0" presId="urn:microsoft.com/office/officeart/2005/8/layout/hierarchy3"/>
    <dgm:cxn modelId="{80B0E69B-5FAF-4A04-B83F-A5B0B8C85DE6}" type="presOf" srcId="{7AB0807A-8F9A-4609-8C2C-D7EC4B92C7E6}" destId="{BFD4CC16-C250-4D92-BA93-50331FC780EC}" srcOrd="0" destOrd="0" presId="urn:microsoft.com/office/officeart/2005/8/layout/hierarchy3"/>
    <dgm:cxn modelId="{D2EBE1AE-440E-4AE0-8B92-85616A2CC76A}" type="presOf" srcId="{54F9B4B8-539B-463A-B7B6-30D321D00FB5}" destId="{226821CC-D27B-4EF3-A2C7-C4B85FB42DF7}" srcOrd="0"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E3692BD8-8404-4AF3-A9FF-0C2A93B8AB40}" type="presOf" srcId="{1B1E88D3-988D-4436-A148-0D01B717E27E}" destId="{411840A0-FE1C-4D59-9ED4-67B2E7F68839}" srcOrd="0" destOrd="0" presId="urn:microsoft.com/office/officeart/2005/8/layout/hierarchy3"/>
    <dgm:cxn modelId="{434805DC-8F6E-4540-BE37-1144CAA59946}" type="presOf" srcId="{D8C0EB12-2BEE-4E57-ADB5-74CCFFDB9151}" destId="{4C30E907-9459-4BCE-9CEE-D50CA8E25CB3}" srcOrd="0" destOrd="0" presId="urn:microsoft.com/office/officeart/2005/8/layout/hierarchy3"/>
    <dgm:cxn modelId="{3B6C19F4-FB99-408B-9F44-2BF84E9E2DC9}" type="presOf" srcId="{EFAE4652-5489-4792-B8F1-0CE32FD278F2}" destId="{0A1306EE-F29D-4CB0-ADDD-B4821031F774}" srcOrd="0" destOrd="0" presId="urn:microsoft.com/office/officeart/2005/8/layout/hierarchy3"/>
    <dgm:cxn modelId="{072EDAF4-8E35-46F9-A68A-7E36E7EC0D4B}" type="presOf" srcId="{EFAE4652-5489-4792-B8F1-0CE32FD278F2}" destId="{092706B3-A5AF-477B-9BDB-68772B7A4499}" srcOrd="1" destOrd="0" presId="urn:microsoft.com/office/officeart/2005/8/layout/hierarchy3"/>
    <dgm:cxn modelId="{96B98F8A-A33C-49FE-A21B-37F9F1D51F68}" type="presParOf" srcId="{924D2391-0E92-4FED-9C83-BF3AA5750AE1}" destId="{09BDC52F-05B3-4748-A327-B830559F3285}" srcOrd="0" destOrd="0" presId="urn:microsoft.com/office/officeart/2005/8/layout/hierarchy3"/>
    <dgm:cxn modelId="{20C7CCDC-C017-47D0-B69C-85BE1BEA5D05}" type="presParOf" srcId="{09BDC52F-05B3-4748-A327-B830559F3285}" destId="{0310231E-9E7A-4E70-8EC4-B0E9620A714C}" srcOrd="0" destOrd="0" presId="urn:microsoft.com/office/officeart/2005/8/layout/hierarchy3"/>
    <dgm:cxn modelId="{A36C6983-FEE0-4AD2-855F-2D32897BEE0A}" type="presParOf" srcId="{0310231E-9E7A-4E70-8EC4-B0E9620A714C}" destId="{4C30E907-9459-4BCE-9CEE-D50CA8E25CB3}" srcOrd="0" destOrd="0" presId="urn:microsoft.com/office/officeart/2005/8/layout/hierarchy3"/>
    <dgm:cxn modelId="{FA298FED-82F6-4D7D-87ED-359DF0A77C8B}" type="presParOf" srcId="{0310231E-9E7A-4E70-8EC4-B0E9620A714C}" destId="{681624F5-0C14-4AA2-8F41-9C06658E6BBF}" srcOrd="1" destOrd="0" presId="urn:microsoft.com/office/officeart/2005/8/layout/hierarchy3"/>
    <dgm:cxn modelId="{666A969C-B265-4E88-B163-BD68D6048804}" type="presParOf" srcId="{09BDC52F-05B3-4748-A327-B830559F3285}" destId="{0D4B9C10-CAF6-4559-AA56-CB76D840B27E}" srcOrd="1" destOrd="0" presId="urn:microsoft.com/office/officeart/2005/8/layout/hierarchy3"/>
    <dgm:cxn modelId="{FA1A233F-AE02-44E8-81B5-086B56032421}" type="presParOf" srcId="{0D4B9C10-CAF6-4559-AA56-CB76D840B27E}" destId="{411840A0-FE1C-4D59-9ED4-67B2E7F68839}" srcOrd="0" destOrd="0" presId="urn:microsoft.com/office/officeart/2005/8/layout/hierarchy3"/>
    <dgm:cxn modelId="{63D30E3C-3907-456F-B319-46C64DE18B6A}" type="presParOf" srcId="{0D4B9C10-CAF6-4559-AA56-CB76D840B27E}" destId="{226821CC-D27B-4EF3-A2C7-C4B85FB42DF7}" srcOrd="1" destOrd="0" presId="urn:microsoft.com/office/officeart/2005/8/layout/hierarchy3"/>
    <dgm:cxn modelId="{C7CF0F37-054E-4BA7-BF97-F1C3367BDDEB}" type="presParOf" srcId="{0D4B9C10-CAF6-4559-AA56-CB76D840B27E}" destId="{68B5D3B7-AC34-4DC8-BBA6-0AE75D13CF4B}" srcOrd="2" destOrd="0" presId="urn:microsoft.com/office/officeart/2005/8/layout/hierarchy3"/>
    <dgm:cxn modelId="{4203AF98-76D2-4437-9C4A-8237A37B4D99}" type="presParOf" srcId="{0D4B9C10-CAF6-4559-AA56-CB76D840B27E}" destId="{BFD4CC16-C250-4D92-BA93-50331FC780EC}" srcOrd="3" destOrd="0" presId="urn:microsoft.com/office/officeart/2005/8/layout/hierarchy3"/>
    <dgm:cxn modelId="{22D23972-20EB-4B1C-A182-60E2375BE4F2}" type="presParOf" srcId="{924D2391-0E92-4FED-9C83-BF3AA5750AE1}" destId="{4C57C817-16D4-48D1-A890-1D4C1D4980F0}" srcOrd="1" destOrd="0" presId="urn:microsoft.com/office/officeart/2005/8/layout/hierarchy3"/>
    <dgm:cxn modelId="{D02E98EA-A21A-440E-969F-45FA3E6A650A}" type="presParOf" srcId="{4C57C817-16D4-48D1-A890-1D4C1D4980F0}" destId="{1F39DF84-750F-4FD7-98A9-4732194DEB8C}" srcOrd="0" destOrd="0" presId="urn:microsoft.com/office/officeart/2005/8/layout/hierarchy3"/>
    <dgm:cxn modelId="{CB9D7103-064C-495D-9893-0175634445E5}" type="presParOf" srcId="{1F39DF84-750F-4FD7-98A9-4732194DEB8C}" destId="{0A1306EE-F29D-4CB0-ADDD-B4821031F774}" srcOrd="0" destOrd="0" presId="urn:microsoft.com/office/officeart/2005/8/layout/hierarchy3"/>
    <dgm:cxn modelId="{14B4478E-3291-4386-97BB-931AE6E627F8}" type="presParOf" srcId="{1F39DF84-750F-4FD7-98A9-4732194DEB8C}" destId="{092706B3-A5AF-477B-9BDB-68772B7A4499}" srcOrd="1" destOrd="0" presId="urn:microsoft.com/office/officeart/2005/8/layout/hierarchy3"/>
    <dgm:cxn modelId="{C4CC795D-D24D-4EAB-98FC-22E921493744}" type="presParOf" srcId="{4C57C817-16D4-48D1-A890-1D4C1D4980F0}" destId="{CA4CE5BE-77AE-4CE6-8489-7448C55E75BB}" srcOrd="1" destOrd="0" presId="urn:microsoft.com/office/officeart/2005/8/layout/hierarchy3"/>
    <dgm:cxn modelId="{CC2232C4-CE66-48AF-B0D2-6957E7E0FED5}" type="presParOf" srcId="{CA4CE5BE-77AE-4CE6-8489-7448C55E75BB}" destId="{54192DF2-418F-433E-B8ED-736FF77E592E}" srcOrd="0" destOrd="0" presId="urn:microsoft.com/office/officeart/2005/8/layout/hierarchy3"/>
    <dgm:cxn modelId="{112C453D-9C3A-4D5E-A472-FD389CC5DE03}" type="presParOf" srcId="{CA4CE5BE-77AE-4CE6-8489-7448C55E75BB}" destId="{8A02A319-79FC-40F8-A440-382EDF75D5E4}" srcOrd="1" destOrd="0" presId="urn:microsoft.com/office/officeart/2005/8/layout/hierarchy3"/>
    <dgm:cxn modelId="{54E692A7-BC99-46D5-B939-7EDEBAF92024}" type="presParOf" srcId="{CA4CE5BE-77AE-4CE6-8489-7448C55E75BB}" destId="{1D988BA5-7718-4C89-8B8F-3CE438A09815}" srcOrd="2" destOrd="0" presId="urn:microsoft.com/office/officeart/2005/8/layout/hierarchy3"/>
    <dgm:cxn modelId="{EE27ED22-25AE-46B5-8E9E-069D81696B4D}"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pt>
  </dgm:ptLst>
  <dgm:cxnLst>
    <dgm:cxn modelId="{E827B502-CB71-41CD-9D98-67E4FCB1E42B}" type="presOf" srcId="{0825D63F-D9D6-438B-AA59-8282EBEB875E}" destId="{29F903C9-F548-48EF-8ABD-A11130E99CEB}" srcOrd="0" destOrd="0" presId="urn:microsoft.com/office/officeart/2005/8/layout/hProcess9"/>
    <dgm:cxn modelId="{CFCC0E15-3C07-4C43-A94D-614161B923E4}" type="presOf" srcId="{DAA5E4C2-83D4-4A6D-8606-481EFECC2AD0}" destId="{EE1E8816-6BB5-4803-984C-425751A425BD}" srcOrd="0" destOrd="0" presId="urn:microsoft.com/office/officeart/2005/8/layout/hProcess9"/>
    <dgm:cxn modelId="{4968E117-D0DE-4FFF-8440-28136D7E65EB}" srcId="{38DCAA6B-A358-448E-BC3E-6A625329735A}" destId="{0825D63F-D9D6-438B-AA59-8282EBEB875E}" srcOrd="2" destOrd="0" parTransId="{FFD16068-C5E6-479E-B52B-F0685D11E4C4}" sibTransId="{60A78926-F1FC-4E2B-B475-6878F3923C60}"/>
    <dgm:cxn modelId="{B96F677F-5164-4F21-BDC2-0C6B61951BAB}" type="presOf" srcId="{FE180A4F-BA84-4DD5-A8C5-63064108C86D}" destId="{814C0117-EC7B-4EBC-A009-0C73F43105B8}" srcOrd="0" destOrd="0" presId="urn:microsoft.com/office/officeart/2005/8/layout/hProcess9"/>
    <dgm:cxn modelId="{07A63195-F2EF-4690-9BCC-848DFCA48C79}" srcId="{38DCAA6B-A358-448E-BC3E-6A625329735A}" destId="{DAA5E4C2-83D4-4A6D-8606-481EFECC2AD0}" srcOrd="0" destOrd="0" parTransId="{AB98D134-C7E7-4C65-8499-6450FCA0E86E}" sibTransId="{8D4D6FED-992C-4FEE-A9B1-102A503BCD7D}"/>
    <dgm:cxn modelId="{C31688B8-2213-4EBE-B2D7-CB84BAC3F166}" srcId="{38DCAA6B-A358-448E-BC3E-6A625329735A}" destId="{FE180A4F-BA84-4DD5-A8C5-63064108C86D}" srcOrd="1" destOrd="0" parTransId="{D8FBCF9D-ADC0-46FA-B537-53F0A0064092}" sibTransId="{F8B29AB0-BF4D-48F9-A510-664C6C079FEF}"/>
    <dgm:cxn modelId="{A4E719DF-E068-4330-AA5D-7074EFE9484D}" type="presOf" srcId="{38DCAA6B-A358-448E-BC3E-6A625329735A}" destId="{77F74482-C8DA-4864-A560-38E558C43570}" srcOrd="0" destOrd="0" presId="urn:microsoft.com/office/officeart/2005/8/layout/hProcess9"/>
    <dgm:cxn modelId="{AFFD4B92-5A42-4856-A2BF-6411EF9ABCE4}" type="presParOf" srcId="{77F74482-C8DA-4864-A560-38E558C43570}" destId="{063C9525-0888-4409-A09F-7CFC66304FE6}" srcOrd="0" destOrd="0" presId="urn:microsoft.com/office/officeart/2005/8/layout/hProcess9"/>
    <dgm:cxn modelId="{624A036D-5DC6-4082-B2EF-6CEFBE35C4F4}" type="presParOf" srcId="{77F74482-C8DA-4864-A560-38E558C43570}" destId="{44F9D3B9-2833-4A76-9A80-CC6914938A48}" srcOrd="1" destOrd="0" presId="urn:microsoft.com/office/officeart/2005/8/layout/hProcess9"/>
    <dgm:cxn modelId="{80274EC2-6022-438F-9B00-70E25D107A7E}" type="presParOf" srcId="{44F9D3B9-2833-4A76-9A80-CC6914938A48}" destId="{EE1E8816-6BB5-4803-984C-425751A425BD}" srcOrd="0" destOrd="0" presId="urn:microsoft.com/office/officeart/2005/8/layout/hProcess9"/>
    <dgm:cxn modelId="{52C08533-034E-41EB-B2F4-E59085E36581}" type="presParOf" srcId="{44F9D3B9-2833-4A76-9A80-CC6914938A48}" destId="{4781D41D-FB9D-415D-9EE4-9B021D5374DC}" srcOrd="1" destOrd="0" presId="urn:microsoft.com/office/officeart/2005/8/layout/hProcess9"/>
    <dgm:cxn modelId="{941CA02E-D0C3-4931-A461-D0C08FD759BD}" type="presParOf" srcId="{44F9D3B9-2833-4A76-9A80-CC6914938A48}" destId="{814C0117-EC7B-4EBC-A009-0C73F43105B8}" srcOrd="2" destOrd="0" presId="urn:microsoft.com/office/officeart/2005/8/layout/hProcess9"/>
    <dgm:cxn modelId="{B9519C60-53FF-43FA-90D7-02699A3506CC}" type="presParOf" srcId="{44F9D3B9-2833-4A76-9A80-CC6914938A48}" destId="{665C2AD4-8CF7-4332-AC50-E9F04E8E576B}" srcOrd="3" destOrd="0" presId="urn:microsoft.com/office/officeart/2005/8/layout/hProcess9"/>
    <dgm:cxn modelId="{6221DF61-2136-467F-839B-1E02C09438A5}"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4E13-0693-4EF4-ADC9-07A7A193F52E}">
      <dsp:nvSpPr>
        <dsp:cNvPr id="0" name=""/>
        <dsp:cNvSpPr/>
      </dsp:nvSpPr>
      <dsp:spPr>
        <a:xfrm>
          <a:off x="4109243" y="2087686"/>
          <a:ext cx="2907319" cy="504576"/>
        </a:xfrm>
        <a:custGeom>
          <a:avLst/>
          <a:gdLst/>
          <a:ahLst/>
          <a:cxnLst/>
          <a:rect l="0" t="0" r="0" b="0"/>
          <a:pathLst>
            <a:path>
              <a:moveTo>
                <a:pt x="0" y="0"/>
              </a:moveTo>
              <a:lnTo>
                <a:pt x="0" y="252288"/>
              </a:lnTo>
              <a:lnTo>
                <a:pt x="2907319" y="252288"/>
              </a:lnTo>
              <a:lnTo>
                <a:pt x="2907319"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4063523" y="2087686"/>
          <a:ext cx="91440" cy="504576"/>
        </a:xfrm>
        <a:custGeom>
          <a:avLst/>
          <a:gdLst/>
          <a:ahLst/>
          <a:cxnLst/>
          <a:rect l="0" t="0" r="0" b="0"/>
          <a:pathLst>
            <a:path>
              <a:moveTo>
                <a:pt x="45720" y="0"/>
              </a:moveTo>
              <a:lnTo>
                <a:pt x="4572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C2E6AE-54DB-4A89-888B-E04C9BF56F0C}">
      <dsp:nvSpPr>
        <dsp:cNvPr id="0" name=""/>
        <dsp:cNvSpPr/>
      </dsp:nvSpPr>
      <dsp:spPr>
        <a:xfrm>
          <a:off x="1201923" y="2087686"/>
          <a:ext cx="2907319" cy="504576"/>
        </a:xfrm>
        <a:custGeom>
          <a:avLst/>
          <a:gdLst/>
          <a:ahLst/>
          <a:cxnLst/>
          <a:rect l="0" t="0" r="0" b="0"/>
          <a:pathLst>
            <a:path>
              <a:moveTo>
                <a:pt x="2907319" y="0"/>
              </a:moveTo>
              <a:lnTo>
                <a:pt x="2907319" y="252288"/>
              </a:lnTo>
              <a:lnTo>
                <a:pt x="0" y="252288"/>
              </a:lnTo>
              <a:lnTo>
                <a:pt x="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266531" y="886315"/>
          <a:ext cx="3685424" cy="1201371"/>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Integrated Assessment</a:t>
          </a:r>
        </a:p>
      </dsp:txBody>
      <dsp:txXfrm>
        <a:off x="2266531" y="886315"/>
        <a:ext cx="3685424" cy="1201371"/>
      </dsp:txXfrm>
    </dsp:sp>
    <dsp:sp modelId="{EB3699A1-9B8A-4C7E-8558-A6BFFBF82444}">
      <dsp:nvSpPr>
        <dsp:cNvPr id="0" name=""/>
        <dsp:cNvSpPr/>
      </dsp:nvSpPr>
      <dsp:spPr>
        <a:xfrm>
          <a:off x="55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Diagnostic</a:t>
          </a:r>
        </a:p>
      </dsp:txBody>
      <dsp:txXfrm>
        <a:off x="551" y="2592263"/>
        <a:ext cx="2402743" cy="1201371"/>
      </dsp:txXfrm>
    </dsp:sp>
    <dsp:sp modelId="{4C255BB0-1E6B-41BD-A9B3-29EA7F5693FC}">
      <dsp:nvSpPr>
        <dsp:cNvPr id="0" name=""/>
        <dsp:cNvSpPr/>
      </dsp:nvSpPr>
      <dsp:spPr>
        <a:xfrm>
          <a:off x="2907871" y="2592263"/>
          <a:ext cx="2402743" cy="1201371"/>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Formative</a:t>
          </a:r>
        </a:p>
      </dsp:txBody>
      <dsp:txXfrm>
        <a:off x="2907871" y="2592263"/>
        <a:ext cx="2402743" cy="1201371"/>
      </dsp:txXfrm>
    </dsp:sp>
    <dsp:sp modelId="{24349B9E-7679-48F3-8C1B-516E244933D3}">
      <dsp:nvSpPr>
        <dsp:cNvPr id="0" name=""/>
        <dsp:cNvSpPr/>
      </dsp:nvSpPr>
      <dsp:spPr>
        <a:xfrm>
          <a:off x="581519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Summative</a:t>
          </a:r>
        </a:p>
      </dsp:txBody>
      <dsp:txXfrm>
        <a:off x="5815191" y="2592263"/>
        <a:ext cx="2402743" cy="120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Observation</a:t>
          </a:r>
        </a:p>
      </dsp:txBody>
      <dsp:txXfrm>
        <a:off x="5786649" y="2516544"/>
        <a:ext cx="2427824" cy="1213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endParaRPr lang="en-US" sz="2000" b="1" i="0" kern="1200" dirty="0"/>
        </a:p>
        <a:p>
          <a:pPr marL="0" lvl="0" indent="0" algn="ctr" defTabSz="889000">
            <a:lnSpc>
              <a:spcPct val="100000"/>
            </a:lnSpc>
            <a:spcBef>
              <a:spcPct val="0"/>
            </a:spcBef>
            <a:spcAft>
              <a:spcPct val="35000"/>
            </a:spcAft>
            <a:buNone/>
          </a:pPr>
          <a:r>
            <a:rPr lang="en-US" sz="2000" b="1" i="0" kern="1200" dirty="0"/>
            <a:t>Evidence during </a:t>
          </a:r>
        </a:p>
        <a:p>
          <a:pPr marL="0" lvl="0" indent="0" algn="ctr" defTabSz="889000">
            <a:lnSpc>
              <a:spcPct val="100000"/>
            </a:lnSpc>
            <a:spcBef>
              <a:spcPct val="0"/>
            </a:spcBef>
            <a:spcAft>
              <a:spcPct val="35000"/>
            </a:spcAft>
            <a:buNone/>
          </a:pPr>
          <a:r>
            <a:rPr lang="en-US" sz="2000" b="1" i="0" kern="1200" dirty="0"/>
            <a:t>facilitation</a:t>
          </a:r>
        </a:p>
        <a:p>
          <a:pPr marL="0" lvl="0" indent="0" algn="ctr" defTabSz="889000">
            <a:lnSpc>
              <a:spcPct val="100000"/>
            </a:lnSpc>
            <a:spcBef>
              <a:spcPct val="0"/>
            </a:spcBef>
            <a:spcAft>
              <a:spcPct val="35000"/>
            </a:spcAft>
            <a:buNone/>
          </a:pPr>
          <a:r>
            <a:rPr lang="en-US" sz="2000" b="1" i="0" kern="1200" dirty="0"/>
            <a:t>Self Assessment</a:t>
          </a:r>
        </a:p>
        <a:p>
          <a:pPr marL="0" lvl="0" indent="0" algn="ctr" defTabSz="889000">
            <a:lnSpc>
              <a:spcPct val="100000"/>
            </a:lnSpc>
            <a:spcBef>
              <a:spcPct val="0"/>
            </a:spcBef>
            <a:spcAft>
              <a:spcPct val="35000"/>
            </a:spcAft>
            <a:buNone/>
          </a:pPr>
          <a:endParaRPr lang="en-US" sz="2000" b="1" i="0"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US" sz="2000" b="1" kern="1200" dirty="0"/>
            <a:t>Knowledge Assessment</a:t>
          </a:r>
        </a:p>
        <a:p>
          <a:pPr marL="0" lvl="0" indent="0" algn="ctr" defTabSz="889000">
            <a:lnSpc>
              <a:spcPct val="100000"/>
            </a:lnSpc>
            <a:spcBef>
              <a:spcPct val="0"/>
            </a:spcBef>
            <a:spcAft>
              <a:spcPct val="35000"/>
            </a:spcAft>
            <a:buNone/>
          </a:pPr>
          <a:r>
            <a:rPr lang="en-US" sz="2000" b="1" kern="1200" dirty="0"/>
            <a:t> Summative Workplace</a:t>
          </a:r>
        </a:p>
        <a:p>
          <a:pPr marL="0" lvl="0" indent="0" algn="ctr" defTabSz="889000">
            <a:lnSpc>
              <a:spcPct val="100000"/>
            </a:lnSpc>
            <a:spcBef>
              <a:spcPct val="0"/>
            </a:spcBef>
            <a:spcAft>
              <a:spcPct val="35000"/>
            </a:spcAft>
            <a:buNone/>
          </a:pPr>
          <a:r>
            <a:rPr lang="en-US" sz="2000" b="1" kern="1200" dirty="0"/>
            <a:t> Assignments</a:t>
          </a:r>
        </a:p>
      </dsp:txBody>
      <dsp:txXfrm>
        <a:off x="4877619" y="2827668"/>
        <a:ext cx="3340766" cy="1670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Competent</a:t>
          </a:r>
        </a:p>
      </dsp:txBody>
      <dsp:txXfrm>
        <a:off x="37023" y="38461"/>
        <a:ext cx="2454101" cy="1190027"/>
      </dsp:txXfrm>
    </dsp:sp>
    <dsp:sp modelId="{411840A0-FE1C-4D59-9ED4-67B2E7F68839}">
      <dsp:nvSpPr>
        <dsp:cNvPr id="0" name=""/>
        <dsp:cNvSpPr/>
      </dsp:nvSpPr>
      <dsp:spPr>
        <a:xfrm>
          <a:off x="0" y="1265512"/>
          <a:ext cx="252814" cy="1011259"/>
        </a:xfrm>
        <a:custGeom>
          <a:avLst/>
          <a:gdLst/>
          <a:ahLst/>
          <a:cxnLst/>
          <a:rect l="0" t="0" r="0" b="0"/>
          <a:pathLst>
            <a:path>
              <a:moveTo>
                <a:pt x="252814" y="0"/>
              </a:moveTo>
              <a:lnTo>
                <a:pt x="0"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0"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40726" y="1622256"/>
        <a:ext cx="3149015" cy="1309029"/>
      </dsp:txXfrm>
    </dsp:sp>
    <dsp:sp modelId="{68B5D3B7-AC34-4DC8-BBA6-0AE75D13CF4B}">
      <dsp:nvSpPr>
        <dsp:cNvPr id="0" name=""/>
        <dsp:cNvSpPr/>
      </dsp:nvSpPr>
      <dsp:spPr>
        <a:xfrm>
          <a:off x="0" y="1265512"/>
          <a:ext cx="252814" cy="2717758"/>
        </a:xfrm>
        <a:custGeom>
          <a:avLst/>
          <a:gdLst/>
          <a:ahLst/>
          <a:cxnLst/>
          <a:rect l="0" t="0" r="0" b="0"/>
          <a:pathLst>
            <a:path>
              <a:moveTo>
                <a:pt x="252814" y="0"/>
              </a:moveTo>
              <a:lnTo>
                <a:pt x="0"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0"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40726" y="3328756"/>
        <a:ext cx="3160503" cy="1309029"/>
      </dsp:txXfrm>
    </dsp:sp>
    <dsp:sp modelId="{0A1306EE-F29D-4CB0-ADDD-B4821031F774}">
      <dsp:nvSpPr>
        <dsp:cNvPr id="0" name=""/>
        <dsp:cNvSpPr/>
      </dsp:nvSpPr>
      <dsp:spPr>
        <a:xfrm>
          <a:off x="4343147"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Not Yet Competent</a:t>
          </a:r>
        </a:p>
      </dsp:txBody>
      <dsp:txXfrm>
        <a:off x="4380170" y="38461"/>
        <a:ext cx="2454101" cy="1190027"/>
      </dsp:txXfrm>
    </dsp:sp>
    <dsp:sp modelId="{54192DF2-418F-433E-B8ED-736FF77E592E}">
      <dsp:nvSpPr>
        <dsp:cNvPr id="0" name=""/>
        <dsp:cNvSpPr/>
      </dsp:nvSpPr>
      <dsp:spPr>
        <a:xfrm>
          <a:off x="4595962"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52094" y="1612171"/>
          <a:ext cx="2886376"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892820" y="1652897"/>
        <a:ext cx="2804924" cy="1309029"/>
      </dsp:txXfrm>
    </dsp:sp>
    <dsp:sp modelId="{1D988BA5-7718-4C89-8B8F-3CE438A09815}">
      <dsp:nvSpPr>
        <dsp:cNvPr id="0" name=""/>
        <dsp:cNvSpPr/>
      </dsp:nvSpPr>
      <dsp:spPr>
        <a:xfrm>
          <a:off x="4595962"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48777" y="3288030"/>
          <a:ext cx="2900554"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889503" y="3328756"/>
        <a:ext cx="2819102" cy="130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85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sp>
    <dsp:sp modelId="{EE1E8816-6BB5-4803-984C-425751A425BD}">
      <dsp:nvSpPr>
        <dsp:cNvPr id="0" name=""/>
        <dsp:cNvSpPr/>
      </dsp:nvSpPr>
      <dsp:spPr>
        <a:xfrm>
          <a:off x="646" y="717612"/>
          <a:ext cx="1946141" cy="956816"/>
        </a:xfrm>
        <a:prstGeom prst="round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Assessment</a:t>
          </a:r>
        </a:p>
      </dsp:txBody>
      <dsp:txXfrm>
        <a:off x="47354" y="764320"/>
        <a:ext cx="1852725" cy="863400"/>
      </dsp:txXfrm>
    </dsp:sp>
    <dsp:sp modelId="{814C0117-EC7B-4EBC-A009-0C73F43105B8}">
      <dsp:nvSpPr>
        <dsp:cNvPr id="0" name=""/>
        <dsp:cNvSpPr/>
      </dsp:nvSpPr>
      <dsp:spPr>
        <a:xfrm>
          <a:off x="2074929" y="717612"/>
          <a:ext cx="1946141" cy="956816"/>
        </a:xfrm>
        <a:prstGeom prst="round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Moderation</a:t>
          </a:r>
        </a:p>
      </dsp:txBody>
      <dsp:txXfrm>
        <a:off x="2121637" y="764320"/>
        <a:ext cx="1852725" cy="863400"/>
      </dsp:txXfrm>
    </dsp:sp>
    <dsp:sp modelId="{29F903C9-F548-48EF-8ABD-A11130E99CEB}">
      <dsp:nvSpPr>
        <dsp:cNvPr id="0" name=""/>
        <dsp:cNvSpPr/>
      </dsp:nvSpPr>
      <dsp:spPr>
        <a:xfrm>
          <a:off x="4149211" y="717612"/>
          <a:ext cx="1946141" cy="956816"/>
        </a:xfrm>
        <a:prstGeom prst="round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Verification</a:t>
          </a:r>
        </a:p>
      </dsp:txBody>
      <dsp:txXfrm>
        <a:off x="4195919" y="764320"/>
        <a:ext cx="1852725" cy="8634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6563" cy="50165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9375" y="0"/>
            <a:ext cx="2976563" cy="501650"/>
          </a:xfrm>
          <a:prstGeom prst="rect">
            <a:avLst/>
          </a:prstGeom>
        </p:spPr>
        <p:txBody>
          <a:bodyPr vert="horz" lIns="91440" tIns="45720" rIns="91440" bIns="45720" rtlCol="0"/>
          <a:lstStyle>
            <a:lvl1pPr algn="r">
              <a:defRPr sz="1200"/>
            </a:lvl1pPr>
          </a:lstStyle>
          <a:p>
            <a:fld id="{441EE813-5B1E-489D-9459-ABB10B904171}" type="datetimeFigureOut">
              <a:rPr lang="en-ZA" smtClean="0"/>
              <a:t>16/01/2019</a:t>
            </a:fld>
            <a:endParaRPr lang="en-ZA" dirty="0"/>
          </a:p>
        </p:txBody>
      </p:sp>
      <p:sp>
        <p:nvSpPr>
          <p:cNvPr id="4" name="Slide Image Placeholder 3"/>
          <p:cNvSpPr>
            <a:spLocks noGrp="1" noRot="1" noChangeAspect="1"/>
          </p:cNvSpPr>
          <p:nvPr>
            <p:ph type="sldImg" idx="2"/>
          </p:nvPr>
        </p:nvSpPr>
        <p:spPr>
          <a:xfrm>
            <a:off x="1184275" y="1249363"/>
            <a:ext cx="4498975" cy="337343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7388" y="4810125"/>
            <a:ext cx="5492750" cy="3935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93250"/>
            <a:ext cx="2976563" cy="50165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9375" y="9493250"/>
            <a:ext cx="2976563" cy="501650"/>
          </a:xfrm>
          <a:prstGeom prst="rect">
            <a:avLst/>
          </a:prstGeom>
        </p:spPr>
        <p:txBody>
          <a:bodyPr vert="horz" lIns="91440" tIns="45720" rIns="91440" bIns="45720" rtlCol="0" anchor="b"/>
          <a:lstStyle>
            <a:lvl1pPr algn="r">
              <a:defRPr sz="1200"/>
            </a:lvl1pPr>
          </a:lstStyle>
          <a:p>
            <a:fld id="{9BD84D42-89AD-421F-9648-684EE3293813}" type="slidenum">
              <a:rPr lang="en-ZA" smtClean="0"/>
              <a:t>‹#›</a:t>
            </a:fld>
            <a:endParaRPr lang="en-ZA" dirty="0"/>
          </a:p>
        </p:txBody>
      </p:sp>
    </p:spTree>
    <p:extLst>
      <p:ext uri="{BB962C8B-B14F-4D97-AF65-F5344CB8AC3E}">
        <p14:creationId xmlns:p14="http://schemas.microsoft.com/office/powerpoint/2010/main" val="314132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a:t>
            </a:fld>
            <a:endParaRPr lang="en-ZA" dirty="0"/>
          </a:p>
        </p:txBody>
      </p:sp>
    </p:spTree>
    <p:extLst>
      <p:ext uri="{BB962C8B-B14F-4D97-AF65-F5344CB8AC3E}">
        <p14:creationId xmlns:p14="http://schemas.microsoft.com/office/powerpoint/2010/main" val="310786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6</a:t>
            </a:fld>
            <a:endParaRPr lang="en-ZA" dirty="0"/>
          </a:p>
        </p:txBody>
      </p:sp>
    </p:spTree>
    <p:extLst>
      <p:ext uri="{BB962C8B-B14F-4D97-AF65-F5344CB8AC3E}">
        <p14:creationId xmlns:p14="http://schemas.microsoft.com/office/powerpoint/2010/main" val="104492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12</a:t>
            </a:fld>
            <a:endParaRPr lang="en-ZA" dirty="0"/>
          </a:p>
        </p:txBody>
      </p:sp>
    </p:spTree>
    <p:extLst>
      <p:ext uri="{BB962C8B-B14F-4D97-AF65-F5344CB8AC3E}">
        <p14:creationId xmlns:p14="http://schemas.microsoft.com/office/powerpoint/2010/main" val="291741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17</a:t>
            </a:fld>
            <a:endParaRPr lang="en-ZA" dirty="0"/>
          </a:p>
        </p:txBody>
      </p:sp>
    </p:spTree>
    <p:extLst>
      <p:ext uri="{BB962C8B-B14F-4D97-AF65-F5344CB8AC3E}">
        <p14:creationId xmlns:p14="http://schemas.microsoft.com/office/powerpoint/2010/main" val="148238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fld id="{9BD84D42-89AD-421F-9648-684EE3293813}" type="slidenum">
              <a:rPr lang="en-ZA" smtClean="0"/>
              <a:t>18</a:t>
            </a:fld>
            <a:endParaRPr lang="en-ZA" dirty="0"/>
          </a:p>
        </p:txBody>
      </p:sp>
    </p:spTree>
    <p:extLst>
      <p:ext uri="{BB962C8B-B14F-4D97-AF65-F5344CB8AC3E}">
        <p14:creationId xmlns:p14="http://schemas.microsoft.com/office/powerpoint/2010/main" val="268266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23</a:t>
            </a:fld>
            <a:endParaRPr lang="en-ZA" dirty="0"/>
          </a:p>
        </p:txBody>
      </p:sp>
    </p:spTree>
    <p:extLst>
      <p:ext uri="{BB962C8B-B14F-4D97-AF65-F5344CB8AC3E}">
        <p14:creationId xmlns:p14="http://schemas.microsoft.com/office/powerpoint/2010/main" val="304890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A4969E5-21A0-4106-8323-4FE462583817}" type="slidenum">
              <a:rPr lang="en-ZA" smtClean="0"/>
              <a:t>105</a:t>
            </a:fld>
            <a:endParaRPr lang="en-ZA" dirty="0"/>
          </a:p>
        </p:txBody>
      </p:sp>
    </p:spTree>
    <p:extLst>
      <p:ext uri="{BB962C8B-B14F-4D97-AF65-F5344CB8AC3E}">
        <p14:creationId xmlns:p14="http://schemas.microsoft.com/office/powerpoint/2010/main" val="2689316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15" name="Subtitle 6"/>
          <p:cNvSpPr>
            <a:spLocks noGrp="1"/>
          </p:cNvSpPr>
          <p:nvPr>
            <p:ph type="subTitle" idx="1"/>
          </p:nvPr>
        </p:nvSpPr>
        <p:spPr>
          <a:xfrm>
            <a:off x="755576" y="3200400"/>
            <a:ext cx="7488832" cy="2676872"/>
          </a:xfrm>
        </p:spPr>
        <p:txBody>
          <a:bodyPr>
            <a:normAutofit/>
          </a:bodyPr>
          <a:lstStyle>
            <a:lvl1pPr marL="0" indent="0" algn="ctr">
              <a:buNone/>
              <a:defRPr>
                <a:solidFill>
                  <a:schemeClr val="bg2"/>
                </a:solidFill>
              </a:defRPr>
            </a:lvl1pPr>
          </a:lstStyle>
          <a:p>
            <a:r>
              <a:rPr lang="en-US"/>
              <a:t>Click to edit Master subtitle style</a:t>
            </a:r>
            <a:endParaRPr lang="en-ZA" dirty="0"/>
          </a:p>
        </p:txBody>
      </p:sp>
      <p:pic>
        <p:nvPicPr>
          <p:cNvPr id="2" name="Picture 1"/>
          <p:cNvPicPr>
            <a:picLocks noChangeAspect="1"/>
          </p:cNvPicPr>
          <p:nvPr userDrawn="1"/>
        </p:nvPicPr>
        <p:blipFill>
          <a:blip r:embed="rId2"/>
          <a:stretch>
            <a:fillRect/>
          </a:stretch>
        </p:blipFill>
        <p:spPr>
          <a:xfrm>
            <a:off x="3634285" y="6523441"/>
            <a:ext cx="1731414" cy="286537"/>
          </a:xfrm>
          <a:prstGeom prst="rect">
            <a:avLst/>
          </a:prstGeom>
        </p:spPr>
      </p:pic>
      <p:pic>
        <p:nvPicPr>
          <p:cNvPr id="4" name="Picture 3">
            <a:extLst>
              <a:ext uri="{FF2B5EF4-FFF2-40B4-BE49-F238E27FC236}">
                <a16:creationId xmlns:a16="http://schemas.microsoft.com/office/drawing/2014/main" id="{3D3FCCF0-9DEB-4134-90F8-7B42F492FFBB}"/>
              </a:ext>
            </a:extLst>
          </p:cNvPr>
          <p:cNvPicPr>
            <a:picLocks noChangeAspect="1"/>
          </p:cNvPicPr>
          <p:nvPr userDrawn="1"/>
        </p:nvPicPr>
        <p:blipFill>
          <a:blip r:embed="rId3"/>
          <a:stretch>
            <a:fillRect/>
          </a:stretch>
        </p:blipFill>
        <p:spPr>
          <a:xfrm>
            <a:off x="7969109" y="6215566"/>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userDrawn="1"/>
        </p:nvPicPr>
        <p:blipFill>
          <a:blip r:embed="rId2"/>
          <a:stretch>
            <a:fillRect/>
          </a:stretch>
        </p:blipFill>
        <p:spPr>
          <a:xfrm>
            <a:off x="3704987" y="6520012"/>
            <a:ext cx="1731414" cy="286537"/>
          </a:xfrm>
          <a:prstGeom prst="rect">
            <a:avLst/>
          </a:prstGeom>
        </p:spPr>
      </p:pic>
      <p:pic>
        <p:nvPicPr>
          <p:cNvPr id="6" name="Picture 5">
            <a:extLst>
              <a:ext uri="{FF2B5EF4-FFF2-40B4-BE49-F238E27FC236}">
                <a16:creationId xmlns:a16="http://schemas.microsoft.com/office/drawing/2014/main" id="{9C666C52-C44A-45ED-87FC-EA196E21F068}"/>
              </a:ext>
            </a:extLst>
          </p:cNvPr>
          <p:cNvPicPr>
            <a:picLocks noChangeAspect="1"/>
          </p:cNvPicPr>
          <p:nvPr userDrawn="1"/>
        </p:nvPicPr>
        <p:blipFill>
          <a:blip r:embed="rId3"/>
          <a:stretch>
            <a:fillRect/>
          </a:stretch>
        </p:blipFill>
        <p:spPr>
          <a:xfrm>
            <a:off x="8031605" y="6228704"/>
            <a:ext cx="719390" cy="45114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16/01/2019</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16/01/2019</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16/01/2019</a:t>
            </a:fld>
            <a:endParaRPr lang="en-ZA"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buFont typeface="Arial" panose="020B0604020202020204" pitchFamily="34" charset="0"/>
              <a:buChar char="•"/>
              <a:defRPr sz="2400">
                <a:effectLst/>
                <a:latin typeface="Calibri" pitchFamily="34" charset="0"/>
              </a:defRPr>
            </a:lvl1pPr>
            <a:lvl2pPr marL="720725" indent="-366713">
              <a:buFont typeface="Arial" panose="020B0604020202020204" pitchFamily="34" charset="0"/>
              <a:buChar char="•"/>
              <a:defRPr sz="2400">
                <a:effectLst/>
                <a:latin typeface="Calibri" pitchFamily="34" charset="0"/>
              </a:defRPr>
            </a:lvl2pPr>
            <a:lvl3pPr marL="1074738" indent="-354013">
              <a:buFont typeface="Arial" panose="020B0604020202020204" pitchFamily="34" charset="0"/>
              <a:buChar char="•"/>
              <a:defRPr sz="2400">
                <a:effectLst/>
                <a:latin typeface="Calibri" pitchFamily="34" charset="0"/>
              </a:defRPr>
            </a:lvl3pPr>
            <a:lvl4pPr marL="1439863" indent="-365125">
              <a:buFont typeface="Arial" panose="020B0604020202020204" pitchFamily="34" charset="0"/>
              <a:buChar char="•"/>
              <a:defRPr sz="2400">
                <a:effectLst/>
                <a:latin typeface="Calibri" pitchFamily="34" charset="0"/>
              </a:defRPr>
            </a:lvl4pPr>
            <a:lvl5pPr marL="1793875" indent="-354013">
              <a:buFont typeface="Arial" panose="020B0604020202020204" pitchFamily="34" charset="0"/>
              <a:buChar char="•"/>
              <a:defRPr sz="2400">
                <a:effectLst/>
                <a:latin typeface="Calibri" pitchFamily="34" charset="0"/>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dirty="0"/>
              <a:t>Formative Assessment</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pic>
        <p:nvPicPr>
          <p:cNvPr id="7" name="Picture 6" descr="ec_i_formative_2.gif"/>
          <p:cNvPicPr/>
          <p:nvPr userDrawn="1"/>
        </p:nvPicPr>
        <p:blipFill>
          <a:blip r:embed="rId2" cstate="print"/>
          <a:stretch>
            <a:fillRect/>
          </a:stretch>
        </p:blipFill>
        <p:spPr>
          <a:xfrm>
            <a:off x="651017" y="1662708"/>
            <a:ext cx="2120783" cy="720080"/>
          </a:xfrm>
          <a:prstGeom prst="rect">
            <a:avLst/>
          </a:prstGeom>
        </p:spPr>
      </p:pic>
      <p:sp>
        <p:nvSpPr>
          <p:cNvPr id="9" name="Content Placeholder 7"/>
          <p:cNvSpPr>
            <a:spLocks noGrp="1"/>
          </p:cNvSpPr>
          <p:nvPr>
            <p:ph sz="quarter" idx="1" hasCustomPrompt="1"/>
          </p:nvPr>
        </p:nvSpPr>
        <p:spPr>
          <a:xfrm>
            <a:off x="1968500" y="2420888"/>
            <a:ext cx="6502400" cy="13637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spTree>
    <p:extLst>
      <p:ext uri="{BB962C8B-B14F-4D97-AF65-F5344CB8AC3E}">
        <p14:creationId xmlns:p14="http://schemas.microsoft.com/office/powerpoint/2010/main" val="11679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Important</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16/01/2019</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Content Placeholder 7"/>
          <p:cNvSpPr>
            <a:spLocks noGrp="1"/>
          </p:cNvSpPr>
          <p:nvPr>
            <p:ph sz="quarter" idx="1" hasCustomPrompt="1"/>
          </p:nvPr>
        </p:nvSpPr>
        <p:spPr>
          <a:xfrm>
            <a:off x="1968500" y="2420888"/>
            <a:ext cx="6502400" cy="26972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504" y="1637496"/>
            <a:ext cx="2004668" cy="783392"/>
          </a:xfrm>
          <a:prstGeom prst="rect">
            <a:avLst/>
          </a:prstGeom>
          <a:noFill/>
        </p:spPr>
      </p:pic>
    </p:spTree>
    <p:extLst>
      <p:ext uri="{BB962C8B-B14F-4D97-AF65-F5344CB8AC3E}">
        <p14:creationId xmlns:p14="http://schemas.microsoft.com/office/powerpoint/2010/main" val="13510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16/01/2019</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lvl1pPr marL="0" indent="0">
              <a:buNone/>
              <a:defRPr/>
            </a:lvl1pPr>
          </a:lstStyle>
          <a:p>
            <a:pPr lvl="0" algn="ctr"/>
            <a:r>
              <a:rPr lang="en-US" sz="9600">
                <a:solidFill>
                  <a:srgbClr val="FFFFFF"/>
                </a:solidFill>
              </a:rPr>
              <a:t>Edit Master text styles</a:t>
            </a:r>
          </a:p>
        </p:txBody>
      </p:sp>
      <p:sp>
        <p:nvSpPr>
          <p:cNvPr id="7" name="Content Placeholder 7"/>
          <p:cNvSpPr>
            <a:spLocks noGrp="1"/>
          </p:cNvSpPr>
          <p:nvPr>
            <p:ph sz="quarter" idx="1" hasCustomPrompt="1"/>
          </p:nvPr>
        </p:nvSpPr>
        <p:spPr>
          <a:xfrm>
            <a:off x="3022600" y="1412776"/>
            <a:ext cx="5626100" cy="4683224"/>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grpSp>
        <p:nvGrpSpPr>
          <p:cNvPr id="8" name="Group 13"/>
          <p:cNvGrpSpPr/>
          <p:nvPr userDrawn="1"/>
        </p:nvGrpSpPr>
        <p:grpSpPr>
          <a:xfrm>
            <a:off x="7153987" y="274638"/>
            <a:ext cx="1532813" cy="794792"/>
            <a:chOff x="4211960" y="4509120"/>
            <a:chExt cx="1944216" cy="1008112"/>
          </a:xfrm>
        </p:grpSpPr>
        <p:sp>
          <p:nvSpPr>
            <p:cNvPr id="9" name="Oval Callout 8"/>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Oval Callout 9"/>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2165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687920" y="952500"/>
            <a:ext cx="7772400" cy="1362075"/>
          </a:xfrm>
        </p:spPr>
        <p:txBody>
          <a:bodyPr anchor="ctr" anchorCtr="0"/>
          <a:lstStyle>
            <a:lvl1pPr algn="ctr">
              <a:buNone/>
              <a:defRPr sz="4000" b="1" cap="none">
                <a:latin typeface="Calibri"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725738"/>
            <a:ext cx="7772400" cy="2379662"/>
          </a:xfrm>
        </p:spPr>
        <p:txBody>
          <a:bodyPr anchor="t" anchorCtr="0">
            <a:normAutofit/>
          </a:bodyPr>
          <a:lstStyle>
            <a:lvl1pPr marL="0" indent="0" algn="ctr">
              <a:buNone/>
              <a:defRPr sz="40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dirty="0"/>
          </a:p>
        </p:txBody>
      </p:sp>
      <p:pic>
        <p:nvPicPr>
          <p:cNvPr id="13" name="Picture 12"/>
          <p:cNvPicPr>
            <a:picLocks noChangeAspect="1"/>
          </p:cNvPicPr>
          <p:nvPr userDrawn="1"/>
        </p:nvPicPr>
        <p:blipFill>
          <a:blip r:embed="rId2"/>
          <a:stretch>
            <a:fillRect/>
          </a:stretch>
        </p:blipFill>
        <p:spPr>
          <a:xfrm>
            <a:off x="3706293" y="6502319"/>
            <a:ext cx="1731414" cy="286537"/>
          </a:xfrm>
          <a:prstGeom prst="rect">
            <a:avLst/>
          </a:prstGeom>
        </p:spPr>
      </p:pic>
      <p:pic>
        <p:nvPicPr>
          <p:cNvPr id="5" name="Picture 4">
            <a:extLst>
              <a:ext uri="{FF2B5EF4-FFF2-40B4-BE49-F238E27FC236}">
                <a16:creationId xmlns:a16="http://schemas.microsoft.com/office/drawing/2014/main" id="{5E818F65-7129-4BA1-A3DD-1FF7614C1A0D}"/>
              </a:ext>
            </a:extLst>
          </p:cNvPr>
          <p:cNvPicPr>
            <a:picLocks noChangeAspect="1"/>
          </p:cNvPicPr>
          <p:nvPr userDrawn="1"/>
        </p:nvPicPr>
        <p:blipFill>
          <a:blip r:embed="rId3"/>
          <a:stretch>
            <a:fillRect/>
          </a:stretch>
        </p:blipFill>
        <p:spPr>
          <a:xfrm>
            <a:off x="8065228" y="6229308"/>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4EAEA5-7BFB-4BF3-B902-218CE399D210}" type="datetimeFigureOut">
              <a:rPr lang="en-ZA" smtClean="0"/>
              <a:pPr/>
              <a:t>16/01/2019</a:t>
            </a:fld>
            <a:endParaRPr lang="en-ZA"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4" name="Picture 3"/>
          <p:cNvPicPr>
            <a:picLocks noChangeAspect="1"/>
          </p:cNvPicPr>
          <p:nvPr userDrawn="1"/>
        </p:nvPicPr>
        <p:blipFill>
          <a:blip r:embed="rId16"/>
          <a:stretch>
            <a:fillRect/>
          </a:stretch>
        </p:blipFill>
        <p:spPr>
          <a:xfrm>
            <a:off x="3671488" y="6524044"/>
            <a:ext cx="1731414" cy="286537"/>
          </a:xfrm>
          <a:prstGeom prst="rect">
            <a:avLst/>
          </a:prstGeom>
        </p:spPr>
      </p:pic>
      <p:pic>
        <p:nvPicPr>
          <p:cNvPr id="3" name="Picture 2">
            <a:extLst>
              <a:ext uri="{FF2B5EF4-FFF2-40B4-BE49-F238E27FC236}">
                <a16:creationId xmlns:a16="http://schemas.microsoft.com/office/drawing/2014/main" id="{71D54665-0D01-44EC-B50B-6CB04C45FEEC}"/>
              </a:ext>
            </a:extLst>
          </p:cNvPr>
          <p:cNvPicPr>
            <a:picLocks noChangeAspect="1"/>
          </p:cNvPicPr>
          <p:nvPr userDrawn="1"/>
        </p:nvPicPr>
        <p:blipFill>
          <a:blip r:embed="rId17"/>
          <a:stretch>
            <a:fillRect/>
          </a:stretch>
        </p:blipFill>
        <p:spPr>
          <a:xfrm>
            <a:off x="7929310" y="6210300"/>
            <a:ext cx="719390" cy="451143"/>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805" r:id="rId4"/>
    <p:sldLayoutId id="2147483806"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dt="0"/>
  <p:txStyles>
    <p:titleStyle>
      <a:lvl1pPr algn="l" rtl="0" eaLnBrk="1" latinLnBrk="0" hangingPunct="1">
        <a:spcBef>
          <a:spcPct val="0"/>
        </a:spcBef>
        <a:buNone/>
        <a:defRPr kumimoji="0" sz="4000" b="1" kern="1200">
          <a:solidFill>
            <a:srgbClr val="008080"/>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80778A-6F9D-4141-8080-B8192EADCD40}" type="slidenum">
              <a:rPr lang="en-ZA" smtClean="0"/>
              <a:pPr/>
              <a:t>1</a:t>
            </a:fld>
            <a:endParaRPr lang="en-ZA" dirty="0"/>
          </a:p>
        </p:txBody>
      </p:sp>
      <p:sp>
        <p:nvSpPr>
          <p:cNvPr id="4" name="Title 3"/>
          <p:cNvSpPr>
            <a:spLocks noGrp="1"/>
          </p:cNvSpPr>
          <p:nvPr>
            <p:ph type="ctrTitle"/>
          </p:nvPr>
        </p:nvSpPr>
        <p:spPr/>
        <p:txBody>
          <a:bodyPr>
            <a:normAutofit fontScale="90000"/>
          </a:bodyPr>
          <a:lstStyle/>
          <a:p>
            <a:br>
              <a:rPr lang="en-ZA" dirty="0"/>
            </a:br>
            <a:r>
              <a:rPr lang="en-ZA" dirty="0"/>
              <a:t>HR Management in Education Training Programme</a:t>
            </a:r>
            <a:br>
              <a:rPr lang="en-ZA" dirty="0"/>
            </a:br>
            <a:endParaRPr lang="en-ZA" dirty="0"/>
          </a:p>
        </p:txBody>
      </p:sp>
      <p:sp>
        <p:nvSpPr>
          <p:cNvPr id="5" name="Subtitle 4"/>
          <p:cNvSpPr>
            <a:spLocks noGrp="1"/>
          </p:cNvSpPr>
          <p:nvPr>
            <p:ph type="subTitle" idx="1"/>
          </p:nvPr>
        </p:nvSpPr>
        <p:spPr/>
        <p:txBody>
          <a:bodyPr/>
          <a:lstStyle/>
          <a:p>
            <a:r>
              <a:rPr lang="en-ZA" b="1" dirty="0"/>
              <a:t> </a:t>
            </a:r>
            <a:endParaRPr lang="en-ZA" dirty="0"/>
          </a:p>
          <a:p>
            <a:r>
              <a:rPr lang="en-ZA" dirty="0"/>
              <a:t>Unit Standard ID  10171 and </a:t>
            </a:r>
            <a:r>
              <a:rPr lang="en-ZA"/>
              <a:t>12140 </a:t>
            </a:r>
          </a:p>
          <a:p>
            <a:r>
              <a:rPr lang="en-ZA"/>
              <a:t>NQF </a:t>
            </a:r>
            <a:r>
              <a:rPr lang="en-ZA" dirty="0"/>
              <a:t>Level 5  |  Credits  12</a:t>
            </a:r>
          </a:p>
        </p:txBody>
      </p:sp>
    </p:spTree>
    <p:extLst>
      <p:ext uri="{BB962C8B-B14F-4D97-AF65-F5344CB8AC3E}">
        <p14:creationId xmlns:p14="http://schemas.microsoft.com/office/powerpoint/2010/main" val="256774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Entry Level Requirements</a:t>
            </a:r>
          </a:p>
          <a:p>
            <a:pPr marL="0" lvl="0" indent="0">
              <a:spcBef>
                <a:spcPts val="0"/>
              </a:spcBef>
              <a:buClrTx/>
              <a:buSzTx/>
              <a:buNone/>
            </a:pPr>
            <a:endParaRPr lang="en-ZA" b="1" dirty="0">
              <a:solidFill>
                <a:srgbClr val="000066"/>
              </a:solidFill>
            </a:endParaRPr>
          </a:p>
          <a:p>
            <a:pPr marL="0" indent="0">
              <a:buNone/>
            </a:pPr>
            <a:r>
              <a:rPr lang="en-ZA" b="1" dirty="0"/>
              <a:t>It is assumed that people starting to learn towards this standard are able to:</a:t>
            </a:r>
          </a:p>
          <a:p>
            <a:pPr lvl="0" fontAlgn="base"/>
            <a:r>
              <a:rPr lang="en-GB" dirty="0"/>
              <a:t>gather, organise, record and manage information.</a:t>
            </a:r>
            <a:endParaRPr lang="en-ZA" dirty="0"/>
          </a:p>
          <a:p>
            <a:pPr lvl="0" fontAlgn="base"/>
            <a:r>
              <a:rPr lang="en-GB" dirty="0"/>
              <a:t>engage in active communication techniques.</a:t>
            </a:r>
            <a:endParaRPr lang="en-ZA" dirty="0"/>
          </a:p>
          <a:p>
            <a:pPr lvl="0" fontAlgn="base"/>
            <a:r>
              <a:rPr lang="en-GB" dirty="0"/>
              <a:t>apply organisational policies and practices. </a:t>
            </a:r>
            <a:endParaRPr lang="en-ZA" dirty="0"/>
          </a:p>
          <a:p>
            <a:pPr marL="0" indent="0">
              <a:buNone/>
            </a:pPr>
            <a:r>
              <a:rPr lang="en-ZA" dirty="0"/>
              <a:t> </a:t>
            </a:r>
          </a:p>
        </p:txBody>
      </p:sp>
    </p:spTree>
    <p:extLst>
      <p:ext uri="{BB962C8B-B14F-4D97-AF65-F5344CB8AC3E}">
        <p14:creationId xmlns:p14="http://schemas.microsoft.com/office/powerpoint/2010/main" val="2541997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6358C-2888-4CBF-B033-238B4393842F}"/>
              </a:ext>
            </a:extLst>
          </p:cNvPr>
          <p:cNvSpPr>
            <a:spLocks noGrp="1"/>
          </p:cNvSpPr>
          <p:nvPr>
            <p:ph type="title"/>
          </p:nvPr>
        </p:nvSpPr>
        <p:spPr/>
        <p:txBody>
          <a:bodyPr>
            <a:noAutofit/>
          </a:bodyPr>
          <a:lstStyle/>
          <a:p>
            <a:pPr algn="ctr"/>
            <a:r>
              <a:rPr lang="en-US" sz="4800" dirty="0"/>
              <a:t>Hiring alternatives methods</a:t>
            </a:r>
            <a:endParaRPr lang="en-ZA" sz="4800" dirty="0"/>
          </a:p>
        </p:txBody>
      </p:sp>
      <p:sp>
        <p:nvSpPr>
          <p:cNvPr id="3" name="Slide Number Placeholder 2">
            <a:extLst>
              <a:ext uri="{FF2B5EF4-FFF2-40B4-BE49-F238E27FC236}">
                <a16:creationId xmlns:a16="http://schemas.microsoft.com/office/drawing/2014/main" id="{8A0EA660-764A-4034-A346-0F04BC779EB7}"/>
              </a:ext>
            </a:extLst>
          </p:cNvPr>
          <p:cNvSpPr>
            <a:spLocks noGrp="1"/>
          </p:cNvSpPr>
          <p:nvPr>
            <p:ph type="sldNum" sz="quarter" idx="12"/>
          </p:nvPr>
        </p:nvSpPr>
        <p:spPr/>
        <p:txBody>
          <a:bodyPr/>
          <a:lstStyle/>
          <a:p>
            <a:fld id="{32F83655-DC73-417F-8B26-EB7A1DBB5382}" type="slidenum">
              <a:rPr lang="en-ZA" smtClean="0"/>
              <a:pPr/>
              <a:t>100</a:t>
            </a:fld>
            <a:endParaRPr lang="en-ZA" dirty="0"/>
          </a:p>
        </p:txBody>
      </p:sp>
      <p:sp>
        <p:nvSpPr>
          <p:cNvPr id="4" name="Content Placeholder 3">
            <a:extLst>
              <a:ext uri="{FF2B5EF4-FFF2-40B4-BE49-F238E27FC236}">
                <a16:creationId xmlns:a16="http://schemas.microsoft.com/office/drawing/2014/main" id="{FA3ED998-1A72-4995-B05A-5A55DF12F711}"/>
              </a:ext>
            </a:extLst>
          </p:cNvPr>
          <p:cNvSpPr>
            <a:spLocks noGrp="1"/>
          </p:cNvSpPr>
          <p:nvPr>
            <p:ph sz="quarter" idx="1"/>
          </p:nvPr>
        </p:nvSpPr>
        <p:spPr/>
        <p:txBody>
          <a:bodyPr>
            <a:normAutofit/>
          </a:bodyPr>
          <a:lstStyle/>
          <a:p>
            <a:endParaRPr lang="en-ZA" dirty="0"/>
          </a:p>
          <a:p>
            <a:r>
              <a:rPr lang="en-ZA" dirty="0"/>
              <a:t>Employers increasingly seek alternatives to the recruitment and selection of permanent new employees.  They are willing to pay a premium to escape the legal responsibilities, paperwork and commitment required in the traditional hiring of additional employees.</a:t>
            </a:r>
          </a:p>
          <a:p>
            <a:pPr marL="0" indent="0">
              <a:buNone/>
            </a:pPr>
            <a:endParaRPr lang="en-ZA" dirty="0"/>
          </a:p>
          <a:p>
            <a:r>
              <a:rPr lang="en-ZA" dirty="0"/>
              <a:t>The alternatives of assigning overtime to permanent employees, using temporary employees or leasing employees must be carefully reviewed.</a:t>
            </a:r>
          </a:p>
          <a:p>
            <a:pPr marL="0" indent="0">
              <a:buNone/>
            </a:pPr>
            <a:r>
              <a:rPr lang="en-ZA" dirty="0"/>
              <a:t> </a:t>
            </a:r>
          </a:p>
          <a:p>
            <a:endParaRPr lang="en-ZA" dirty="0"/>
          </a:p>
        </p:txBody>
      </p:sp>
    </p:spTree>
    <p:extLst>
      <p:ext uri="{BB962C8B-B14F-4D97-AF65-F5344CB8AC3E}">
        <p14:creationId xmlns:p14="http://schemas.microsoft.com/office/powerpoint/2010/main" val="23319925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D295B-F053-4281-BF16-318C43C56A11}"/>
              </a:ext>
            </a:extLst>
          </p:cNvPr>
          <p:cNvSpPr>
            <a:spLocks noGrp="1"/>
          </p:cNvSpPr>
          <p:nvPr>
            <p:ph type="title"/>
          </p:nvPr>
        </p:nvSpPr>
        <p:spPr/>
        <p:txBody>
          <a:bodyPr>
            <a:normAutofit/>
          </a:bodyPr>
          <a:lstStyle/>
          <a:p>
            <a:pPr algn="ctr"/>
            <a:r>
              <a:rPr lang="en-US" sz="5300" dirty="0"/>
              <a:t>Recruitment and the law</a:t>
            </a:r>
            <a:endParaRPr lang="en-ZA" sz="5300" dirty="0"/>
          </a:p>
        </p:txBody>
      </p:sp>
      <p:sp>
        <p:nvSpPr>
          <p:cNvPr id="3" name="Slide Number Placeholder 2">
            <a:extLst>
              <a:ext uri="{FF2B5EF4-FFF2-40B4-BE49-F238E27FC236}">
                <a16:creationId xmlns:a16="http://schemas.microsoft.com/office/drawing/2014/main" id="{C5BEFC12-BE01-40F3-AA9D-D1FB50773541}"/>
              </a:ext>
            </a:extLst>
          </p:cNvPr>
          <p:cNvSpPr>
            <a:spLocks noGrp="1"/>
          </p:cNvSpPr>
          <p:nvPr>
            <p:ph type="sldNum" sz="quarter" idx="12"/>
          </p:nvPr>
        </p:nvSpPr>
        <p:spPr/>
        <p:txBody>
          <a:bodyPr/>
          <a:lstStyle/>
          <a:p>
            <a:fld id="{32F83655-DC73-417F-8B26-EB7A1DBB5382}" type="slidenum">
              <a:rPr lang="en-ZA" smtClean="0"/>
              <a:pPr/>
              <a:t>101</a:t>
            </a:fld>
            <a:endParaRPr lang="en-ZA" dirty="0"/>
          </a:p>
        </p:txBody>
      </p:sp>
      <p:sp>
        <p:nvSpPr>
          <p:cNvPr id="4" name="Content Placeholder 3">
            <a:extLst>
              <a:ext uri="{FF2B5EF4-FFF2-40B4-BE49-F238E27FC236}">
                <a16:creationId xmlns:a16="http://schemas.microsoft.com/office/drawing/2014/main" id="{4417474E-CDF7-4A63-B755-EC8E5C77AED8}"/>
              </a:ext>
            </a:extLst>
          </p:cNvPr>
          <p:cNvSpPr>
            <a:spLocks noGrp="1"/>
          </p:cNvSpPr>
          <p:nvPr>
            <p:ph sz="quarter" idx="1"/>
          </p:nvPr>
        </p:nvSpPr>
        <p:spPr/>
        <p:txBody>
          <a:bodyPr/>
          <a:lstStyle/>
          <a:p>
            <a:pPr marL="0" indent="0">
              <a:buNone/>
            </a:pPr>
            <a:r>
              <a:rPr lang="en-ZA" dirty="0"/>
              <a:t>With the implementation of the Labour Relations Act, No. 66 0f 1995 as amended (Act 12 of 2002), the Basic Conditions of Employment Act, No 75 of 1997 as amended (Act 11 of 2002) and the Employment Equity Act, No 55 of 1998, a number of important issues relating to the recruitment process have arisen.</a:t>
            </a:r>
          </a:p>
          <a:p>
            <a:pPr marL="0" indent="0">
              <a:buNone/>
            </a:pPr>
            <a:endParaRPr lang="en-ZA" dirty="0"/>
          </a:p>
          <a:p>
            <a:r>
              <a:rPr lang="en-ZA" dirty="0"/>
              <a:t>Employers will now have to carefully scrutinise their recruitment policies and procedures and, when necessary, compile new recruitment and selection procedures to be applied consistently and fairly to all job applicants.  Failure to do so can have major implications.</a:t>
            </a:r>
          </a:p>
          <a:p>
            <a:endParaRPr lang="en-ZA" dirty="0"/>
          </a:p>
        </p:txBody>
      </p:sp>
    </p:spTree>
    <p:extLst>
      <p:ext uri="{BB962C8B-B14F-4D97-AF65-F5344CB8AC3E}">
        <p14:creationId xmlns:p14="http://schemas.microsoft.com/office/powerpoint/2010/main" val="35415208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EDF01-EC96-4870-AB8C-F9E3799DFCB4}"/>
              </a:ext>
            </a:extLst>
          </p:cNvPr>
          <p:cNvSpPr>
            <a:spLocks noGrp="1"/>
          </p:cNvSpPr>
          <p:nvPr>
            <p:ph type="title"/>
          </p:nvPr>
        </p:nvSpPr>
        <p:spPr/>
        <p:txBody>
          <a:bodyPr>
            <a:normAutofit/>
          </a:bodyPr>
          <a:lstStyle/>
          <a:p>
            <a:pPr algn="ctr"/>
            <a:r>
              <a:rPr lang="en-US" dirty="0"/>
              <a:t>Selection and the law</a:t>
            </a:r>
            <a:endParaRPr lang="en-ZA" dirty="0"/>
          </a:p>
        </p:txBody>
      </p:sp>
      <p:sp>
        <p:nvSpPr>
          <p:cNvPr id="3" name="Slide Number Placeholder 2">
            <a:extLst>
              <a:ext uri="{FF2B5EF4-FFF2-40B4-BE49-F238E27FC236}">
                <a16:creationId xmlns:a16="http://schemas.microsoft.com/office/drawing/2014/main" id="{BE2A7191-4460-4C6F-927D-CE131998E592}"/>
              </a:ext>
            </a:extLst>
          </p:cNvPr>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4" name="Content Placeholder 3">
            <a:extLst>
              <a:ext uri="{FF2B5EF4-FFF2-40B4-BE49-F238E27FC236}">
                <a16:creationId xmlns:a16="http://schemas.microsoft.com/office/drawing/2014/main" id="{0946574F-EB6F-4480-8028-80A2C60E37E9}"/>
              </a:ext>
            </a:extLst>
          </p:cNvPr>
          <p:cNvSpPr>
            <a:spLocks noGrp="1"/>
          </p:cNvSpPr>
          <p:nvPr>
            <p:ph sz="quarter" idx="1"/>
          </p:nvPr>
        </p:nvSpPr>
        <p:spPr>
          <a:xfrm>
            <a:off x="467544" y="1282638"/>
            <a:ext cx="8219256" cy="4680000"/>
          </a:xfrm>
        </p:spPr>
        <p:txBody>
          <a:bodyPr>
            <a:normAutofit fontScale="70000" lnSpcReduction="20000"/>
          </a:bodyPr>
          <a:lstStyle/>
          <a:p>
            <a:r>
              <a:rPr lang="en-US" sz="3300" dirty="0"/>
              <a:t>With the implementation of the Employment Equity Act, No 55 of 1998, the selection process has become of critical importance to organisations in South Africa.  Discrimination in any form, direct and indirect, is forbidden.</a:t>
            </a:r>
          </a:p>
          <a:p>
            <a:r>
              <a:rPr lang="en-US" sz="3300" dirty="0"/>
              <a:t>Direct discrimination would be where, on racial grounds, a person is treated less favourably than others are, or would be, treated under the same or similar circumstances</a:t>
            </a:r>
          </a:p>
          <a:p>
            <a:r>
              <a:rPr lang="en-US" sz="3300" dirty="0"/>
              <a:t>Indirect discrimination consists of applying a requirement or condition that, although applied equally to persons of all discrimination, is such that a considerably smaller portion of a particular racial group can comply with it and that cannot be justifiable other than racial grounds</a:t>
            </a:r>
          </a:p>
          <a:p>
            <a:pPr marL="0" indent="0">
              <a:buNone/>
            </a:pPr>
            <a:endParaRPr lang="en-US" sz="3300" dirty="0"/>
          </a:p>
          <a:p>
            <a:pPr marL="0" indent="0">
              <a:buNone/>
            </a:pPr>
            <a:endParaRPr lang="en-ZA" dirty="0"/>
          </a:p>
        </p:txBody>
      </p:sp>
    </p:spTree>
    <p:extLst>
      <p:ext uri="{BB962C8B-B14F-4D97-AF65-F5344CB8AC3E}">
        <p14:creationId xmlns:p14="http://schemas.microsoft.com/office/powerpoint/2010/main" val="11563855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EDF01-EC96-4870-AB8C-F9E3799DFCB4}"/>
              </a:ext>
            </a:extLst>
          </p:cNvPr>
          <p:cNvSpPr>
            <a:spLocks noGrp="1"/>
          </p:cNvSpPr>
          <p:nvPr>
            <p:ph type="title"/>
          </p:nvPr>
        </p:nvSpPr>
        <p:spPr/>
        <p:txBody>
          <a:bodyPr>
            <a:normAutofit/>
          </a:bodyPr>
          <a:lstStyle/>
          <a:p>
            <a:pPr algn="ctr"/>
            <a:r>
              <a:rPr lang="en-US" dirty="0"/>
              <a:t>Selection and the law</a:t>
            </a:r>
            <a:endParaRPr lang="en-ZA" dirty="0"/>
          </a:p>
        </p:txBody>
      </p:sp>
      <p:sp>
        <p:nvSpPr>
          <p:cNvPr id="3" name="Slide Number Placeholder 2">
            <a:extLst>
              <a:ext uri="{FF2B5EF4-FFF2-40B4-BE49-F238E27FC236}">
                <a16:creationId xmlns:a16="http://schemas.microsoft.com/office/drawing/2014/main" id="{BE2A7191-4460-4C6F-927D-CE131998E592}"/>
              </a:ext>
            </a:extLst>
          </p:cNvPr>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4" name="Content Placeholder 3">
            <a:extLst>
              <a:ext uri="{FF2B5EF4-FFF2-40B4-BE49-F238E27FC236}">
                <a16:creationId xmlns:a16="http://schemas.microsoft.com/office/drawing/2014/main" id="{0946574F-EB6F-4480-8028-80A2C60E37E9}"/>
              </a:ext>
            </a:extLst>
          </p:cNvPr>
          <p:cNvSpPr>
            <a:spLocks noGrp="1"/>
          </p:cNvSpPr>
          <p:nvPr>
            <p:ph sz="quarter" idx="1"/>
          </p:nvPr>
        </p:nvSpPr>
        <p:spPr>
          <a:xfrm>
            <a:off x="467544" y="1282638"/>
            <a:ext cx="8219256" cy="4680000"/>
          </a:xfrm>
        </p:spPr>
        <p:txBody>
          <a:bodyPr>
            <a:normAutofit/>
          </a:bodyPr>
          <a:lstStyle/>
          <a:p>
            <a:pPr marL="0" indent="0">
              <a:buNone/>
            </a:pPr>
            <a:r>
              <a:rPr lang="en-US" sz="2800" b="1" dirty="0"/>
              <a:t>Section 6(2) of the Act states:</a:t>
            </a:r>
          </a:p>
          <a:p>
            <a:endParaRPr lang="en-US" sz="2800" dirty="0"/>
          </a:p>
          <a:p>
            <a:r>
              <a:rPr lang="en-US" sz="2800" dirty="0"/>
              <a:t>2)	It is not unfair discrimination to-</a:t>
            </a:r>
          </a:p>
          <a:p>
            <a:r>
              <a:rPr lang="en-US" sz="2800" dirty="0"/>
              <a:t>a)	take affirmative action measures consistent with the purpose of this Act; or</a:t>
            </a:r>
          </a:p>
          <a:p>
            <a:r>
              <a:rPr lang="en-US" sz="2800" dirty="0"/>
              <a:t>b)	distinguish, exclude or prefer any person on the basis of an inherent requirement of a job.</a:t>
            </a:r>
          </a:p>
          <a:p>
            <a:pPr marL="0" indent="0">
              <a:buNone/>
            </a:pPr>
            <a:endParaRPr lang="en-US" sz="3300" dirty="0"/>
          </a:p>
          <a:p>
            <a:pPr marL="0" indent="0">
              <a:buNone/>
            </a:pPr>
            <a:endParaRPr lang="en-ZA" dirty="0"/>
          </a:p>
        </p:txBody>
      </p:sp>
    </p:spTree>
    <p:extLst>
      <p:ext uri="{BB962C8B-B14F-4D97-AF65-F5344CB8AC3E}">
        <p14:creationId xmlns:p14="http://schemas.microsoft.com/office/powerpoint/2010/main" val="6357236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B88D-8D3C-4813-99BF-F296F0E2138E}"/>
              </a:ext>
            </a:extLst>
          </p:cNvPr>
          <p:cNvSpPr>
            <a:spLocks noGrp="1"/>
          </p:cNvSpPr>
          <p:nvPr>
            <p:ph type="title"/>
          </p:nvPr>
        </p:nvSpPr>
        <p:spPr/>
        <p:txBody>
          <a:bodyPr/>
          <a:lstStyle/>
          <a:p>
            <a:pPr algn="ctr"/>
            <a:r>
              <a:rPr lang="en-US" dirty="0"/>
              <a:t>Selection and the law </a:t>
            </a:r>
            <a:endParaRPr lang="en-ZA" dirty="0"/>
          </a:p>
        </p:txBody>
      </p:sp>
      <p:sp>
        <p:nvSpPr>
          <p:cNvPr id="3" name="Slide Number Placeholder 2">
            <a:extLst>
              <a:ext uri="{FF2B5EF4-FFF2-40B4-BE49-F238E27FC236}">
                <a16:creationId xmlns:a16="http://schemas.microsoft.com/office/drawing/2014/main" id="{C5412534-FDFB-4490-9709-64808148D509}"/>
              </a:ext>
            </a:extLst>
          </p:cNvPr>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4" name="Content Placeholder 3">
            <a:extLst>
              <a:ext uri="{FF2B5EF4-FFF2-40B4-BE49-F238E27FC236}">
                <a16:creationId xmlns:a16="http://schemas.microsoft.com/office/drawing/2014/main" id="{8EE2CC33-134B-42D5-971C-5E704A6675EE}"/>
              </a:ext>
            </a:extLst>
          </p:cNvPr>
          <p:cNvSpPr>
            <a:spLocks noGrp="1"/>
          </p:cNvSpPr>
          <p:nvPr>
            <p:ph sz="quarter" idx="1"/>
          </p:nvPr>
        </p:nvSpPr>
        <p:spPr/>
        <p:txBody>
          <a:bodyPr/>
          <a:lstStyle/>
          <a:p>
            <a:r>
              <a:rPr lang="en-US" dirty="0"/>
              <a:t>This clause suggests that an employer may treat an employee or job applicant from the designated group (i.e. blacks, coloureds, women and the disabled) on a preferential basis.  For example, if there are two candidates who have the same qualifications / experience, the applicant from the previously disadvantaged group should be given preference.</a:t>
            </a:r>
          </a:p>
          <a:p>
            <a:endParaRPr lang="en-US" dirty="0"/>
          </a:p>
          <a:p>
            <a:r>
              <a:rPr lang="en-US" dirty="0"/>
              <a:t>Where the qualifications differ, one must define how they differ and also indicate the importance of this difference.  The employer is, however, not required to appoint people who are not ‘suitably qualified’ for the job.</a:t>
            </a:r>
          </a:p>
          <a:p>
            <a:endParaRPr lang="en-ZA" dirty="0"/>
          </a:p>
        </p:txBody>
      </p:sp>
    </p:spTree>
    <p:extLst>
      <p:ext uri="{BB962C8B-B14F-4D97-AF65-F5344CB8AC3E}">
        <p14:creationId xmlns:p14="http://schemas.microsoft.com/office/powerpoint/2010/main" val="23069627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27DAA-AE42-4B3D-A2BD-D1B641F524CB}"/>
              </a:ext>
            </a:extLst>
          </p:cNvPr>
          <p:cNvSpPr>
            <a:spLocks noGrp="1"/>
          </p:cNvSpPr>
          <p:nvPr>
            <p:ph type="title"/>
          </p:nvPr>
        </p:nvSpPr>
        <p:spPr/>
        <p:txBody>
          <a:bodyPr>
            <a:noAutofit/>
          </a:bodyPr>
          <a:lstStyle/>
          <a:p>
            <a:pPr algn="ctr"/>
            <a:r>
              <a:rPr lang="en-US" sz="4800" dirty="0"/>
              <a:t>Validating the selection procedure</a:t>
            </a:r>
            <a:endParaRPr lang="en-ZA" sz="4800" dirty="0"/>
          </a:p>
        </p:txBody>
      </p:sp>
      <p:sp>
        <p:nvSpPr>
          <p:cNvPr id="3" name="Slide Number Placeholder 2">
            <a:extLst>
              <a:ext uri="{FF2B5EF4-FFF2-40B4-BE49-F238E27FC236}">
                <a16:creationId xmlns:a16="http://schemas.microsoft.com/office/drawing/2014/main" id="{50119F24-1258-49A1-AC54-3CBDD5236D60}"/>
              </a:ext>
            </a:extLst>
          </p:cNvPr>
          <p:cNvSpPr>
            <a:spLocks noGrp="1"/>
          </p:cNvSpPr>
          <p:nvPr>
            <p:ph type="sldNum" sz="quarter" idx="12"/>
          </p:nvPr>
        </p:nvSpPr>
        <p:spPr/>
        <p:txBody>
          <a:bodyPr/>
          <a:lstStyle/>
          <a:p>
            <a:fld id="{32F83655-DC73-417F-8B26-EB7A1DBB5382}" type="slidenum">
              <a:rPr lang="en-ZA" smtClean="0"/>
              <a:pPr/>
              <a:t>105</a:t>
            </a:fld>
            <a:endParaRPr lang="en-ZA" dirty="0"/>
          </a:p>
        </p:txBody>
      </p:sp>
      <p:sp>
        <p:nvSpPr>
          <p:cNvPr id="4" name="Content Placeholder 3">
            <a:extLst>
              <a:ext uri="{FF2B5EF4-FFF2-40B4-BE49-F238E27FC236}">
                <a16:creationId xmlns:a16="http://schemas.microsoft.com/office/drawing/2014/main" id="{80C862DF-E17F-45E5-8EE3-E6AB552C5376}"/>
              </a:ext>
            </a:extLst>
          </p:cNvPr>
          <p:cNvSpPr>
            <a:spLocks noGrp="1"/>
          </p:cNvSpPr>
          <p:nvPr>
            <p:ph sz="quarter" idx="1"/>
          </p:nvPr>
        </p:nvSpPr>
        <p:spPr/>
        <p:txBody>
          <a:bodyPr>
            <a:normAutofit fontScale="92500" lnSpcReduction="10000"/>
          </a:bodyPr>
          <a:lstStyle/>
          <a:p>
            <a:pPr marL="0" indent="0">
              <a:buNone/>
            </a:pPr>
            <a:r>
              <a:rPr lang="en-ZA" dirty="0"/>
              <a:t>Selection pulls together organisational goals, job design and performance appraisal, as well as recruitment. </a:t>
            </a:r>
          </a:p>
          <a:p>
            <a:pPr marL="0" indent="0">
              <a:buNone/>
            </a:pPr>
            <a:endParaRPr lang="en-US" dirty="0"/>
          </a:p>
          <a:p>
            <a:pPr marL="0" indent="0">
              <a:buNone/>
            </a:pPr>
            <a:r>
              <a:rPr lang="en-ZA" b="1" dirty="0"/>
              <a:t>Organisational Goals</a:t>
            </a:r>
          </a:p>
          <a:p>
            <a:pPr marL="0" indent="0">
              <a:buNone/>
            </a:pPr>
            <a:endParaRPr lang="en-ZA" dirty="0"/>
          </a:p>
          <a:p>
            <a:r>
              <a:rPr lang="en-ZA" dirty="0"/>
              <a:t>The first component in the selection is the formulation of organisational goals, which must include the general hiring policy of the organisation.  </a:t>
            </a:r>
          </a:p>
          <a:p>
            <a:pPr marL="0" indent="0">
              <a:buNone/>
            </a:pPr>
            <a:endParaRPr lang="en-ZA" dirty="0"/>
          </a:p>
          <a:p>
            <a:r>
              <a:rPr lang="en-ZA" dirty="0"/>
              <a:t>Management can either employ the best people for particular jobs involving high salaries and benefits, or pay relatively low wages and salaries, undaunted by employee turnover or dissatisfaction about wages, benefits and working conditions.</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1221297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6A75C-4AE2-4146-8B61-DA4F032A116C}"/>
              </a:ext>
            </a:extLst>
          </p:cNvPr>
          <p:cNvSpPr>
            <a:spLocks noGrp="1"/>
          </p:cNvSpPr>
          <p:nvPr>
            <p:ph type="title"/>
          </p:nvPr>
        </p:nvSpPr>
        <p:spPr>
          <a:xfrm>
            <a:off x="457200" y="260704"/>
            <a:ext cx="8219256" cy="1008000"/>
          </a:xfrm>
        </p:spPr>
        <p:txBody>
          <a:bodyPr>
            <a:noAutofit/>
          </a:bodyPr>
          <a:lstStyle/>
          <a:p>
            <a:pPr algn="ctr"/>
            <a:r>
              <a:rPr lang="en-US" sz="4800" dirty="0"/>
              <a:t>Validating the selection procedure</a:t>
            </a:r>
            <a:endParaRPr lang="en-ZA" dirty="0"/>
          </a:p>
        </p:txBody>
      </p:sp>
      <p:sp>
        <p:nvSpPr>
          <p:cNvPr id="3" name="Slide Number Placeholder 2">
            <a:extLst>
              <a:ext uri="{FF2B5EF4-FFF2-40B4-BE49-F238E27FC236}">
                <a16:creationId xmlns:a16="http://schemas.microsoft.com/office/drawing/2014/main" id="{D84A6746-408B-4ED4-888E-C66B18D89735}"/>
              </a:ext>
            </a:extLst>
          </p:cNvPr>
          <p:cNvSpPr>
            <a:spLocks noGrp="1"/>
          </p:cNvSpPr>
          <p:nvPr>
            <p:ph type="sldNum" sz="quarter" idx="12"/>
          </p:nvPr>
        </p:nvSpPr>
        <p:spPr/>
        <p:txBody>
          <a:bodyPr/>
          <a:lstStyle/>
          <a:p>
            <a:fld id="{32F83655-DC73-417F-8B26-EB7A1DBB5382}" type="slidenum">
              <a:rPr lang="en-ZA" smtClean="0"/>
              <a:pPr/>
              <a:t>106</a:t>
            </a:fld>
            <a:endParaRPr lang="en-ZA" dirty="0"/>
          </a:p>
        </p:txBody>
      </p:sp>
      <p:sp>
        <p:nvSpPr>
          <p:cNvPr id="4" name="Content Placeholder 3">
            <a:extLst>
              <a:ext uri="{FF2B5EF4-FFF2-40B4-BE49-F238E27FC236}">
                <a16:creationId xmlns:a16="http://schemas.microsoft.com/office/drawing/2014/main" id="{81B807FD-75B5-4060-AA14-794474F9A267}"/>
              </a:ext>
            </a:extLst>
          </p:cNvPr>
          <p:cNvSpPr>
            <a:spLocks noGrp="1"/>
          </p:cNvSpPr>
          <p:nvPr>
            <p:ph sz="quarter" idx="1"/>
          </p:nvPr>
        </p:nvSpPr>
        <p:spPr/>
        <p:txBody>
          <a:bodyPr/>
          <a:lstStyle/>
          <a:p>
            <a:r>
              <a:rPr lang="en-ZA" dirty="0"/>
              <a:t>Policy-makers must determine how the employees fit into the overall famework of the organisation and must establish the relationship among the employees in the organisation.  The selection framework is illustrated in the diagram below.</a:t>
            </a:r>
          </a:p>
          <a:p>
            <a:endParaRPr lang="en-US" dirty="0"/>
          </a:p>
          <a:p>
            <a:endParaRPr lang="en-ZA" dirty="0"/>
          </a:p>
        </p:txBody>
      </p:sp>
      <p:pic>
        <p:nvPicPr>
          <p:cNvPr id="5" name="Picture 4">
            <a:extLst>
              <a:ext uri="{FF2B5EF4-FFF2-40B4-BE49-F238E27FC236}">
                <a16:creationId xmlns:a16="http://schemas.microsoft.com/office/drawing/2014/main" id="{B4F1D630-1530-437F-B363-415052491C2D}"/>
              </a:ext>
            </a:extLst>
          </p:cNvPr>
          <p:cNvPicPr/>
          <p:nvPr/>
        </p:nvPicPr>
        <p:blipFill rotWithShape="1">
          <a:blip r:embed="rId2">
            <a:extLst>
              <a:ext uri="{28A0092B-C50C-407E-A947-70E740481C1C}">
                <a14:useLocalDpi xmlns:a14="http://schemas.microsoft.com/office/drawing/2010/main" val="0"/>
              </a:ext>
            </a:extLst>
          </a:blip>
          <a:srcRect l="5781" t="7220" r="4385" b="7239"/>
          <a:stretch/>
        </p:blipFill>
        <p:spPr bwMode="auto">
          <a:xfrm>
            <a:off x="457200" y="2939053"/>
            <a:ext cx="6836735" cy="364430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331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6F261-CC0D-4063-ABD9-04A93D95E8A5}"/>
              </a:ext>
            </a:extLst>
          </p:cNvPr>
          <p:cNvSpPr>
            <a:spLocks noGrp="1"/>
          </p:cNvSpPr>
          <p:nvPr>
            <p:ph type="title"/>
          </p:nvPr>
        </p:nvSpPr>
        <p:spPr/>
        <p:txBody>
          <a:bodyPr>
            <a:noAutofit/>
          </a:bodyPr>
          <a:lstStyle/>
          <a:p>
            <a:pPr algn="ctr"/>
            <a:r>
              <a:rPr lang="en-US" dirty="0"/>
              <a:t>Validating the selection procedure continued</a:t>
            </a:r>
            <a:endParaRPr lang="en-ZA" dirty="0"/>
          </a:p>
        </p:txBody>
      </p:sp>
      <p:sp>
        <p:nvSpPr>
          <p:cNvPr id="3" name="Slide Number Placeholder 2">
            <a:extLst>
              <a:ext uri="{FF2B5EF4-FFF2-40B4-BE49-F238E27FC236}">
                <a16:creationId xmlns:a16="http://schemas.microsoft.com/office/drawing/2014/main" id="{89B01F03-B8E7-421A-9AAB-3CE9AC3FB06C}"/>
              </a:ext>
            </a:extLst>
          </p:cNvPr>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4" name="Content Placeholder 3">
            <a:extLst>
              <a:ext uri="{FF2B5EF4-FFF2-40B4-BE49-F238E27FC236}">
                <a16:creationId xmlns:a16="http://schemas.microsoft.com/office/drawing/2014/main" id="{B3D4D89E-2F71-4014-960E-E6E202DE1A5F}"/>
              </a:ext>
            </a:extLst>
          </p:cNvPr>
          <p:cNvSpPr>
            <a:spLocks noGrp="1"/>
          </p:cNvSpPr>
          <p:nvPr>
            <p:ph sz="quarter" idx="1"/>
          </p:nvPr>
        </p:nvSpPr>
        <p:spPr/>
        <p:txBody>
          <a:bodyPr>
            <a:normAutofit lnSpcReduction="10000"/>
          </a:bodyPr>
          <a:lstStyle/>
          <a:p>
            <a:pPr marL="0" indent="0">
              <a:buNone/>
            </a:pPr>
            <a:r>
              <a:rPr lang="en-US" b="1" dirty="0"/>
              <a:t>Job Design</a:t>
            </a:r>
            <a:endParaRPr lang="en-US" dirty="0"/>
          </a:p>
          <a:p>
            <a:pPr marL="0" indent="0">
              <a:buNone/>
            </a:pPr>
            <a:r>
              <a:rPr lang="en-US" dirty="0"/>
              <a:t> </a:t>
            </a:r>
          </a:p>
          <a:p>
            <a:r>
              <a:rPr lang="en-US" dirty="0"/>
              <a:t>Job design refers to the duties and responsibilities each job will require.  How challenging or repetitious each job becomes greatly affects the performance of employees on the job.  The job design will influence these factors.</a:t>
            </a:r>
          </a:p>
          <a:p>
            <a:endParaRPr lang="en-US" dirty="0"/>
          </a:p>
          <a:p>
            <a:pPr marL="0" indent="0">
              <a:buNone/>
            </a:pPr>
            <a:r>
              <a:rPr lang="en-US" b="1" dirty="0"/>
              <a:t>Job success criteria</a:t>
            </a:r>
          </a:p>
          <a:p>
            <a:endParaRPr lang="en-US" dirty="0"/>
          </a:p>
          <a:p>
            <a:r>
              <a:rPr lang="en-US" dirty="0"/>
              <a:t>Determining which employees are successful will determine what king of employees should be recruited and selected in the future.</a:t>
            </a:r>
          </a:p>
          <a:p>
            <a:endParaRPr lang="en-ZA" dirty="0"/>
          </a:p>
        </p:txBody>
      </p:sp>
    </p:spTree>
    <p:extLst>
      <p:ext uri="{BB962C8B-B14F-4D97-AF65-F5344CB8AC3E}">
        <p14:creationId xmlns:p14="http://schemas.microsoft.com/office/powerpoint/2010/main" val="42085751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4BB2F-8208-462D-9059-E39283E4B454}"/>
              </a:ext>
            </a:extLst>
          </p:cNvPr>
          <p:cNvSpPr>
            <a:spLocks noGrp="1"/>
          </p:cNvSpPr>
          <p:nvPr>
            <p:ph type="title"/>
          </p:nvPr>
        </p:nvSpPr>
        <p:spPr>
          <a:xfrm>
            <a:off x="467544" y="274638"/>
            <a:ext cx="8219256" cy="691277"/>
          </a:xfrm>
        </p:spPr>
        <p:txBody>
          <a:bodyPr>
            <a:normAutofit fontScale="90000"/>
          </a:bodyPr>
          <a:lstStyle/>
          <a:p>
            <a:pPr algn="ctr"/>
            <a:r>
              <a:rPr lang="en-US" dirty="0"/>
              <a:t>Validating the selection procedure</a:t>
            </a:r>
            <a:endParaRPr lang="en-ZA" dirty="0"/>
          </a:p>
        </p:txBody>
      </p:sp>
      <p:sp>
        <p:nvSpPr>
          <p:cNvPr id="3" name="Slide Number Placeholder 2">
            <a:extLst>
              <a:ext uri="{FF2B5EF4-FFF2-40B4-BE49-F238E27FC236}">
                <a16:creationId xmlns:a16="http://schemas.microsoft.com/office/drawing/2014/main" id="{2F2DE28F-0351-4EF0-97C0-D2BBA51369AB}"/>
              </a:ext>
            </a:extLst>
          </p:cNvPr>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4" name="Content Placeholder 3">
            <a:extLst>
              <a:ext uri="{FF2B5EF4-FFF2-40B4-BE49-F238E27FC236}">
                <a16:creationId xmlns:a16="http://schemas.microsoft.com/office/drawing/2014/main" id="{6CC85534-5AFF-4378-9395-E0006A301090}"/>
              </a:ext>
            </a:extLst>
          </p:cNvPr>
          <p:cNvSpPr>
            <a:spLocks noGrp="1"/>
          </p:cNvSpPr>
          <p:nvPr>
            <p:ph sz="quarter" idx="1"/>
          </p:nvPr>
        </p:nvSpPr>
        <p:spPr>
          <a:xfrm>
            <a:off x="467544" y="1035210"/>
            <a:ext cx="8219256" cy="5429984"/>
          </a:xfrm>
        </p:spPr>
        <p:txBody>
          <a:bodyPr>
            <a:normAutofit fontScale="85000" lnSpcReduction="20000"/>
          </a:bodyPr>
          <a:lstStyle/>
          <a:p>
            <a:pPr marL="0" indent="0">
              <a:buNone/>
            </a:pPr>
            <a:r>
              <a:rPr lang="en-ZA" b="1" dirty="0"/>
              <a:t>Job</a:t>
            </a:r>
            <a:r>
              <a:rPr lang="en-ZA" b="1" u="sng" dirty="0"/>
              <a:t> </a:t>
            </a:r>
            <a:r>
              <a:rPr lang="en-ZA" b="1" dirty="0"/>
              <a:t>specifications</a:t>
            </a:r>
            <a:endParaRPr lang="en-ZA" dirty="0"/>
          </a:p>
          <a:p>
            <a:pPr marL="0" indent="0">
              <a:buNone/>
            </a:pPr>
            <a:endParaRPr lang="en-ZA" dirty="0"/>
          </a:p>
          <a:p>
            <a:r>
              <a:rPr lang="en-ZA" dirty="0"/>
              <a:t>Job specifications are the result of job analysis.  It specifies what traits, skills and background an individual must have to qualify for the job.  Competency-based hiring replaced traditional job skills in the 1990’s in many organisations.  Competencies that link individual competencies to organisational objectives are identified to improve overall performance because employee behaviours are better aligned with organisational values.</a:t>
            </a:r>
          </a:p>
          <a:p>
            <a:pPr marL="0" indent="0">
              <a:buNone/>
            </a:pPr>
            <a:endParaRPr lang="en-ZA" dirty="0"/>
          </a:p>
          <a:p>
            <a:pPr marL="0" indent="0">
              <a:buNone/>
            </a:pPr>
            <a:r>
              <a:rPr lang="en-ZA" b="1" dirty="0"/>
              <a:t>Selection Instruments</a:t>
            </a:r>
            <a:endParaRPr lang="en-ZA" dirty="0"/>
          </a:p>
          <a:p>
            <a:pPr marL="0" indent="0">
              <a:buNone/>
            </a:pPr>
            <a:r>
              <a:rPr lang="en-ZA" dirty="0"/>
              <a:t> </a:t>
            </a:r>
          </a:p>
          <a:p>
            <a:r>
              <a:rPr lang="en-ZA" dirty="0"/>
              <a:t>Policy-makers must determine which combination of interviews, tests or other selection devices to use in the selection process.  There is no perfect combination of selection instruments that will minimise the cost of selection and facilitate choosing the best candidates available.</a:t>
            </a:r>
          </a:p>
          <a:p>
            <a:pPr marL="0" indent="0">
              <a:buNone/>
            </a:pPr>
            <a:r>
              <a:rPr lang="en-ZA" dirty="0"/>
              <a:t>				</a:t>
            </a:r>
          </a:p>
          <a:p>
            <a:pPr marL="0" indent="0">
              <a:buNone/>
            </a:pPr>
            <a:r>
              <a:rPr lang="en-ZA" dirty="0"/>
              <a:t>			Complete Activity 1.1.1 and 1.1.4 in your PoE</a:t>
            </a:r>
          </a:p>
          <a:p>
            <a:endParaRPr lang="en-ZA" dirty="0"/>
          </a:p>
        </p:txBody>
      </p:sp>
      <p:pic>
        <p:nvPicPr>
          <p:cNvPr id="5" name="Picture 4"/>
          <p:cNvPicPr>
            <a:picLocks noChangeAspect="1"/>
          </p:cNvPicPr>
          <p:nvPr/>
        </p:nvPicPr>
        <p:blipFill>
          <a:blip r:embed="rId2"/>
          <a:stretch>
            <a:fillRect/>
          </a:stretch>
        </p:blipFill>
        <p:spPr>
          <a:xfrm>
            <a:off x="603504" y="5566827"/>
            <a:ext cx="1979442" cy="666347"/>
          </a:xfrm>
          <a:prstGeom prst="rect">
            <a:avLst/>
          </a:prstGeom>
        </p:spPr>
      </p:pic>
    </p:spTree>
    <p:extLst>
      <p:ext uri="{BB962C8B-B14F-4D97-AF65-F5344CB8AC3E}">
        <p14:creationId xmlns:p14="http://schemas.microsoft.com/office/powerpoint/2010/main" val="16650456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95F93-10D1-42BF-9864-4AA65A5A3312}"/>
              </a:ext>
            </a:extLst>
          </p:cNvPr>
          <p:cNvSpPr>
            <a:spLocks noGrp="1"/>
          </p:cNvSpPr>
          <p:nvPr>
            <p:ph type="title"/>
          </p:nvPr>
        </p:nvSpPr>
        <p:spPr/>
        <p:txBody>
          <a:bodyPr>
            <a:noAutofit/>
          </a:bodyPr>
          <a:lstStyle/>
          <a:p>
            <a:pPr algn="ctr"/>
            <a:r>
              <a:rPr lang="en-ZA" sz="4800" dirty="0"/>
              <a:t>Resources Needed for Recruitment and Selection</a:t>
            </a:r>
          </a:p>
        </p:txBody>
      </p:sp>
      <p:sp>
        <p:nvSpPr>
          <p:cNvPr id="3" name="Slide Number Placeholder 2">
            <a:extLst>
              <a:ext uri="{FF2B5EF4-FFF2-40B4-BE49-F238E27FC236}">
                <a16:creationId xmlns:a16="http://schemas.microsoft.com/office/drawing/2014/main" id="{8FD1ADA0-93DD-4E77-B260-E62143377966}"/>
              </a:ext>
            </a:extLst>
          </p:cNvPr>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4" name="Content Placeholder 3">
            <a:extLst>
              <a:ext uri="{FF2B5EF4-FFF2-40B4-BE49-F238E27FC236}">
                <a16:creationId xmlns:a16="http://schemas.microsoft.com/office/drawing/2014/main" id="{47B1388E-837E-4447-AFBC-14E8F47BE2A5}"/>
              </a:ext>
            </a:extLst>
          </p:cNvPr>
          <p:cNvSpPr>
            <a:spLocks noGrp="1"/>
          </p:cNvSpPr>
          <p:nvPr>
            <p:ph sz="quarter" idx="1"/>
          </p:nvPr>
        </p:nvSpPr>
        <p:spPr/>
        <p:txBody>
          <a:bodyPr>
            <a:normAutofit lnSpcReduction="10000"/>
          </a:bodyPr>
          <a:lstStyle/>
          <a:p>
            <a:pPr marL="0" indent="0">
              <a:buNone/>
            </a:pPr>
            <a:r>
              <a:rPr lang="en-US" b="1" dirty="0"/>
              <a:t>The methods selected for recruitment and selection will determine what resources are needed.  This could include:</a:t>
            </a:r>
          </a:p>
          <a:p>
            <a:pPr marL="0" indent="0">
              <a:buNone/>
            </a:pPr>
            <a:endParaRPr lang="en-US" dirty="0"/>
          </a:p>
          <a:p>
            <a:r>
              <a:rPr lang="en-US" dirty="0"/>
              <a:t>Printed or electronic media</a:t>
            </a:r>
          </a:p>
          <a:p>
            <a:r>
              <a:rPr lang="en-US" dirty="0"/>
              <a:t>Networking or executive search</a:t>
            </a:r>
          </a:p>
          <a:p>
            <a:endParaRPr lang="en-US" dirty="0"/>
          </a:p>
          <a:p>
            <a:pPr marL="0" indent="0">
              <a:buNone/>
            </a:pPr>
            <a:r>
              <a:rPr lang="en-US" b="1" dirty="0"/>
              <a:t>Printed Electronic Media</a:t>
            </a:r>
          </a:p>
          <a:p>
            <a:pPr marL="0" indent="0">
              <a:buNone/>
            </a:pPr>
            <a:endParaRPr lang="en-US" dirty="0"/>
          </a:p>
          <a:p>
            <a:r>
              <a:rPr lang="en-US" dirty="0"/>
              <a:t>Recruitment advertising, also known as Recruitment communications and Recruitment agency, includes all communications used by an organisation to attract talent to work within it.</a:t>
            </a:r>
          </a:p>
          <a:p>
            <a:endParaRPr lang="en-US" dirty="0"/>
          </a:p>
          <a:p>
            <a:endParaRPr lang="en-ZA" dirty="0"/>
          </a:p>
        </p:txBody>
      </p:sp>
    </p:spTree>
    <p:extLst>
      <p:ext uri="{BB962C8B-B14F-4D97-AF65-F5344CB8AC3E}">
        <p14:creationId xmlns:p14="http://schemas.microsoft.com/office/powerpoint/2010/main" val="4109747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a:solidFill>
                  <a:srgbClr val="000066"/>
                </a:solidFill>
              </a:rPr>
              <a:t>10 credits = 100 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endParaRPr lang="en-US" dirty="0">
              <a:solidFill>
                <a:srgbClr val="000066"/>
              </a:solidFill>
            </a:endParaRPr>
          </a:p>
          <a:p>
            <a:endParaRPr lang="en-ZA" dirty="0"/>
          </a:p>
        </p:txBody>
      </p:sp>
    </p:spTree>
    <p:extLst>
      <p:ext uri="{BB962C8B-B14F-4D97-AF65-F5344CB8AC3E}">
        <p14:creationId xmlns:p14="http://schemas.microsoft.com/office/powerpoint/2010/main" val="31765482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BB104-3451-446D-B9DB-51D133C311B4}"/>
              </a:ext>
            </a:extLst>
          </p:cNvPr>
          <p:cNvSpPr>
            <a:spLocks noGrp="1"/>
          </p:cNvSpPr>
          <p:nvPr>
            <p:ph type="title"/>
          </p:nvPr>
        </p:nvSpPr>
        <p:spPr/>
        <p:txBody>
          <a:bodyPr>
            <a:normAutofit fontScale="90000"/>
          </a:bodyPr>
          <a:lstStyle/>
          <a:p>
            <a:pPr algn="ctr"/>
            <a:r>
              <a:rPr lang="en-ZA" dirty="0"/>
              <a:t>Resources Needed for Recruitment and Selection </a:t>
            </a:r>
          </a:p>
        </p:txBody>
      </p:sp>
      <p:sp>
        <p:nvSpPr>
          <p:cNvPr id="3" name="Slide Number Placeholder 2">
            <a:extLst>
              <a:ext uri="{FF2B5EF4-FFF2-40B4-BE49-F238E27FC236}">
                <a16:creationId xmlns:a16="http://schemas.microsoft.com/office/drawing/2014/main" id="{BFD10556-EE60-4E91-AA54-D3B41B2148EF}"/>
              </a:ext>
            </a:extLst>
          </p:cNvPr>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4" name="Content Placeholder 3">
            <a:extLst>
              <a:ext uri="{FF2B5EF4-FFF2-40B4-BE49-F238E27FC236}">
                <a16:creationId xmlns:a16="http://schemas.microsoft.com/office/drawing/2014/main" id="{D74741D8-BC5B-46F2-991C-85AFC5EA8696}"/>
              </a:ext>
            </a:extLst>
          </p:cNvPr>
          <p:cNvSpPr>
            <a:spLocks noGrp="1"/>
          </p:cNvSpPr>
          <p:nvPr>
            <p:ph sz="quarter" idx="1"/>
          </p:nvPr>
        </p:nvSpPr>
        <p:spPr/>
        <p:txBody>
          <a:bodyPr>
            <a:normAutofit lnSpcReduction="10000"/>
          </a:bodyPr>
          <a:lstStyle/>
          <a:p>
            <a:r>
              <a:rPr lang="en-US" dirty="0"/>
              <a:t>The use of a specialist recruitment advertising agency enables organisations to receive professional advice on media, design and copywriting specifically related to the recruitment process. </a:t>
            </a:r>
          </a:p>
          <a:p>
            <a:r>
              <a:rPr lang="en-US" dirty="0"/>
              <a:t>This enables their advertisement to stand out in the relevant publication and build an employment brand.</a:t>
            </a:r>
          </a:p>
          <a:p>
            <a:r>
              <a:rPr lang="en-US" dirty="0"/>
              <a:t>Advertisers are now able to use micro-sites to put most of the job content and allowing the advert to be more creative with minimal copy. </a:t>
            </a:r>
          </a:p>
          <a:p>
            <a:r>
              <a:rPr lang="en-US" dirty="0"/>
              <a:t>Recruitment advertising has now developed into a speciality service where most leading organisations use the services of a specialist agency.</a:t>
            </a:r>
          </a:p>
          <a:p>
            <a:endParaRPr lang="en-US" dirty="0"/>
          </a:p>
          <a:p>
            <a:endParaRPr lang="en-US" dirty="0"/>
          </a:p>
          <a:p>
            <a:endParaRPr lang="en-ZA" dirty="0"/>
          </a:p>
        </p:txBody>
      </p:sp>
    </p:spTree>
    <p:extLst>
      <p:ext uri="{BB962C8B-B14F-4D97-AF65-F5344CB8AC3E}">
        <p14:creationId xmlns:p14="http://schemas.microsoft.com/office/powerpoint/2010/main" val="1472993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D1DA-2C2C-48D3-B019-F4F5A34CCBC4}"/>
              </a:ext>
            </a:extLst>
          </p:cNvPr>
          <p:cNvSpPr>
            <a:spLocks noGrp="1"/>
          </p:cNvSpPr>
          <p:nvPr>
            <p:ph type="title"/>
          </p:nvPr>
        </p:nvSpPr>
        <p:spPr/>
        <p:txBody>
          <a:bodyPr>
            <a:normAutofit fontScale="90000"/>
          </a:bodyPr>
          <a:lstStyle/>
          <a:p>
            <a:pPr algn="ctr"/>
            <a:r>
              <a:rPr lang="en-ZA" dirty="0"/>
              <a:t>Resources Needed for Recruitment and Selection </a:t>
            </a:r>
          </a:p>
        </p:txBody>
      </p:sp>
      <p:sp>
        <p:nvSpPr>
          <p:cNvPr id="3" name="Slide Number Placeholder 2">
            <a:extLst>
              <a:ext uri="{FF2B5EF4-FFF2-40B4-BE49-F238E27FC236}">
                <a16:creationId xmlns:a16="http://schemas.microsoft.com/office/drawing/2014/main" id="{C0583998-1BA5-495E-AFB7-4E5AE55109AA}"/>
              </a:ext>
            </a:extLst>
          </p:cNvPr>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4" name="Content Placeholder 3">
            <a:extLst>
              <a:ext uri="{FF2B5EF4-FFF2-40B4-BE49-F238E27FC236}">
                <a16:creationId xmlns:a16="http://schemas.microsoft.com/office/drawing/2014/main" id="{C5186377-7C60-45CE-B9F4-60200EC7A4EB}"/>
              </a:ext>
            </a:extLst>
          </p:cNvPr>
          <p:cNvSpPr>
            <a:spLocks noGrp="1"/>
          </p:cNvSpPr>
          <p:nvPr>
            <p:ph sz="quarter" idx="1"/>
          </p:nvPr>
        </p:nvSpPr>
        <p:spPr/>
        <p:txBody>
          <a:bodyPr>
            <a:normAutofit/>
          </a:bodyPr>
          <a:lstStyle/>
          <a:p>
            <a:pPr marL="0" indent="0">
              <a:buNone/>
            </a:pPr>
            <a:r>
              <a:rPr lang="en-US" b="1" dirty="0"/>
              <a:t>Networking or Executive Search</a:t>
            </a:r>
          </a:p>
          <a:p>
            <a:pPr marL="0" indent="0">
              <a:buNone/>
            </a:pPr>
            <a:endParaRPr lang="en-US" dirty="0"/>
          </a:p>
          <a:p>
            <a:r>
              <a:rPr lang="en-US" dirty="0"/>
              <a:t>Many employers use social media to advertise and recruit new employees: for example, posting job vacancies on websites or using smart phones to attract interest from specific target audiences.</a:t>
            </a:r>
          </a:p>
          <a:p>
            <a:endParaRPr lang="en-US" dirty="0"/>
          </a:p>
          <a:p>
            <a:pPr marL="0" indent="0">
              <a:buNone/>
            </a:pPr>
            <a:endParaRPr lang="en-US" dirty="0"/>
          </a:p>
          <a:p>
            <a:endParaRPr lang="en-ZA" dirty="0"/>
          </a:p>
        </p:txBody>
      </p:sp>
    </p:spTree>
    <p:extLst>
      <p:ext uri="{BB962C8B-B14F-4D97-AF65-F5344CB8AC3E}">
        <p14:creationId xmlns:p14="http://schemas.microsoft.com/office/powerpoint/2010/main" val="21196356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D1DA-2C2C-48D3-B019-F4F5A34CCBC4}"/>
              </a:ext>
            </a:extLst>
          </p:cNvPr>
          <p:cNvSpPr>
            <a:spLocks noGrp="1"/>
          </p:cNvSpPr>
          <p:nvPr>
            <p:ph type="title"/>
          </p:nvPr>
        </p:nvSpPr>
        <p:spPr/>
        <p:txBody>
          <a:bodyPr>
            <a:normAutofit fontScale="90000"/>
          </a:bodyPr>
          <a:lstStyle/>
          <a:p>
            <a:pPr algn="ctr"/>
            <a:r>
              <a:rPr lang="en-ZA" dirty="0"/>
              <a:t>Resources Needed for Recruitment and Selection </a:t>
            </a:r>
          </a:p>
        </p:txBody>
      </p:sp>
      <p:sp>
        <p:nvSpPr>
          <p:cNvPr id="3" name="Slide Number Placeholder 2">
            <a:extLst>
              <a:ext uri="{FF2B5EF4-FFF2-40B4-BE49-F238E27FC236}">
                <a16:creationId xmlns:a16="http://schemas.microsoft.com/office/drawing/2014/main" id="{C0583998-1BA5-495E-AFB7-4E5AE55109AA}"/>
              </a:ext>
            </a:extLst>
          </p:cNvPr>
          <p:cNvSpPr>
            <a:spLocks noGrp="1"/>
          </p:cNvSpPr>
          <p:nvPr>
            <p:ph type="sldNum" sz="quarter" idx="12"/>
          </p:nvPr>
        </p:nvSpPr>
        <p:spPr/>
        <p:txBody>
          <a:bodyPr/>
          <a:lstStyle/>
          <a:p>
            <a:fld id="{32F83655-DC73-417F-8B26-EB7A1DBB5382}" type="slidenum">
              <a:rPr lang="en-ZA" smtClean="0"/>
              <a:pPr/>
              <a:t>112</a:t>
            </a:fld>
            <a:endParaRPr lang="en-ZA" dirty="0"/>
          </a:p>
        </p:txBody>
      </p:sp>
      <p:sp>
        <p:nvSpPr>
          <p:cNvPr id="4" name="Content Placeholder 3">
            <a:extLst>
              <a:ext uri="{FF2B5EF4-FFF2-40B4-BE49-F238E27FC236}">
                <a16:creationId xmlns:a16="http://schemas.microsoft.com/office/drawing/2014/main" id="{C5186377-7C60-45CE-B9F4-60200EC7A4EB}"/>
              </a:ext>
            </a:extLst>
          </p:cNvPr>
          <p:cNvSpPr>
            <a:spLocks noGrp="1"/>
          </p:cNvSpPr>
          <p:nvPr>
            <p:ph sz="quarter" idx="1"/>
          </p:nvPr>
        </p:nvSpPr>
        <p:spPr/>
        <p:txBody>
          <a:bodyPr>
            <a:normAutofit lnSpcReduction="10000"/>
          </a:bodyPr>
          <a:lstStyle/>
          <a:p>
            <a:pPr marL="0" indent="0">
              <a:buNone/>
            </a:pPr>
            <a:r>
              <a:rPr lang="en-ZA" b="1" dirty="0"/>
              <a:t>Benefits</a:t>
            </a:r>
            <a:endParaRPr lang="en-ZA" dirty="0"/>
          </a:p>
          <a:p>
            <a:pPr marL="0" indent="0">
              <a:buNone/>
            </a:pPr>
            <a:r>
              <a:rPr lang="en-ZA" b="1" dirty="0"/>
              <a:t> </a:t>
            </a:r>
            <a:endParaRPr lang="en-ZA" dirty="0"/>
          </a:p>
          <a:p>
            <a:pPr lvl="0" fontAlgn="base"/>
            <a:r>
              <a:rPr lang="en-US" b="1" dirty="0">
                <a:effectLst>
                  <a:outerShdw sx="0" sy="0">
                    <a:srgbClr val="000000"/>
                  </a:outerShdw>
                </a:effectLst>
              </a:rPr>
              <a:t>Saves time and money:</a:t>
            </a:r>
            <a:r>
              <a:rPr lang="en-US" dirty="0">
                <a:effectLst>
                  <a:outerShdw sx="0" sy="0">
                    <a:srgbClr val="000000"/>
                  </a:outerShdw>
                </a:effectLst>
              </a:rPr>
              <a:t> There are clearly huge savings for employers using free, electronic channels for recruitment. They can also reach more potential recruits quickly - social networking sites have huge audiences.</a:t>
            </a:r>
            <a:endParaRPr lang="en-ZA" dirty="0">
              <a:effectLst>
                <a:outerShdw sx="0" sy="0">
                  <a:srgbClr val="000000"/>
                </a:outerShdw>
              </a:effectLst>
            </a:endParaRPr>
          </a:p>
          <a:p>
            <a:pPr lvl="0" fontAlgn="base"/>
            <a:r>
              <a:rPr lang="en-US" b="1" dirty="0">
                <a:effectLst>
                  <a:outerShdw sx="0" sy="0">
                    <a:srgbClr val="000000"/>
                  </a:outerShdw>
                </a:effectLst>
              </a:rPr>
              <a:t>Less bureaucracy:</a:t>
            </a:r>
            <a:r>
              <a:rPr lang="en-US" dirty="0">
                <a:effectLst>
                  <a:outerShdw sx="0" sy="0">
                    <a:srgbClr val="000000"/>
                  </a:outerShdw>
                </a:effectLst>
              </a:rPr>
              <a:t> A new generation of employees are using social media to job hunt by making direct contact with potential employers and HR and recruitment officers, often bypassing traditional recruitment processes. This trend - referred to as the 'death of the gatekeeper' - means that employees can be better informed about possible employers and more creative about how they promote themselves.</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14989306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7543D-1E8E-4286-AE5B-16647CDD34CE}"/>
              </a:ext>
            </a:extLst>
          </p:cNvPr>
          <p:cNvSpPr>
            <a:spLocks noGrp="1"/>
          </p:cNvSpPr>
          <p:nvPr>
            <p:ph type="title"/>
          </p:nvPr>
        </p:nvSpPr>
        <p:spPr/>
        <p:txBody>
          <a:bodyPr>
            <a:normAutofit fontScale="90000"/>
          </a:bodyPr>
          <a:lstStyle/>
          <a:p>
            <a:pPr algn="ctr"/>
            <a:r>
              <a:rPr lang="en-ZA" dirty="0"/>
              <a:t>Resources Needed for Recruitment and Selection </a:t>
            </a:r>
          </a:p>
        </p:txBody>
      </p:sp>
      <p:sp>
        <p:nvSpPr>
          <p:cNvPr id="3" name="Slide Number Placeholder 2">
            <a:extLst>
              <a:ext uri="{FF2B5EF4-FFF2-40B4-BE49-F238E27FC236}">
                <a16:creationId xmlns:a16="http://schemas.microsoft.com/office/drawing/2014/main" id="{A4B315AA-805D-4094-8D16-6D47A50D9ED2}"/>
              </a:ext>
            </a:extLst>
          </p:cNvPr>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4" name="Content Placeholder 3">
            <a:extLst>
              <a:ext uri="{FF2B5EF4-FFF2-40B4-BE49-F238E27FC236}">
                <a16:creationId xmlns:a16="http://schemas.microsoft.com/office/drawing/2014/main" id="{B135EFCD-2907-4142-A847-9801591E5754}"/>
              </a:ext>
            </a:extLst>
          </p:cNvPr>
          <p:cNvSpPr>
            <a:spLocks noGrp="1"/>
          </p:cNvSpPr>
          <p:nvPr>
            <p:ph sz="quarter" idx="1"/>
          </p:nvPr>
        </p:nvSpPr>
        <p:spPr/>
        <p:txBody>
          <a:bodyPr>
            <a:normAutofit fontScale="92500" lnSpcReduction="10000"/>
          </a:bodyPr>
          <a:lstStyle/>
          <a:p>
            <a:pPr marL="0" indent="0">
              <a:buNone/>
            </a:pPr>
            <a:r>
              <a:rPr lang="en-ZA" b="1" dirty="0"/>
              <a:t>Dangers</a:t>
            </a:r>
            <a:endParaRPr lang="en-ZA" dirty="0"/>
          </a:p>
          <a:p>
            <a:pPr marL="0" indent="0">
              <a:buNone/>
            </a:pPr>
            <a:endParaRPr lang="en-ZA" dirty="0"/>
          </a:p>
          <a:p>
            <a:pPr lvl="0" fontAlgn="base"/>
            <a:r>
              <a:rPr lang="en-US" b="1" dirty="0">
                <a:effectLst>
                  <a:outerShdw sx="0" sy="0">
                    <a:srgbClr val="000000"/>
                  </a:outerShdw>
                </a:effectLst>
              </a:rPr>
              <a:t>Social exclusion:</a:t>
            </a:r>
            <a:r>
              <a:rPr lang="en-US" dirty="0">
                <a:effectLst>
                  <a:outerShdw sx="0" sy="0">
                    <a:srgbClr val="000000"/>
                  </a:outerShdw>
                </a:effectLst>
              </a:rPr>
              <a:t> Recruiting or assessing potential recruits using social media can exclude people who do not have access to these facilities. </a:t>
            </a:r>
          </a:p>
          <a:p>
            <a:pPr lvl="0" fontAlgn="base"/>
            <a:endParaRPr lang="en-ZA" dirty="0">
              <a:effectLst>
                <a:outerShdw sx="0" sy="0">
                  <a:srgbClr val="000000"/>
                </a:outerShdw>
              </a:effectLst>
            </a:endParaRPr>
          </a:p>
          <a:p>
            <a:pPr lvl="0" fontAlgn="base"/>
            <a:r>
              <a:rPr lang="en-US" b="1" dirty="0">
                <a:effectLst>
                  <a:outerShdw sx="0" sy="0">
                    <a:srgbClr val="000000"/>
                  </a:outerShdw>
                </a:effectLst>
              </a:rPr>
              <a:t>Discrimination</a:t>
            </a:r>
            <a:r>
              <a:rPr lang="en-US" dirty="0">
                <a:effectLst>
                  <a:outerShdw sx="0" sy="0">
                    <a:srgbClr val="000000"/>
                  </a:outerShdw>
                </a:effectLst>
              </a:rPr>
              <a:t>: Laws protecting people from discrimination on the grounds of age, sex, disability, race, marriage, religion and belief, and sexual orientation start at the recruitment stage. Employers could face employment tribunal hearings if they refused to interview someone as a result of a judgement they made based on a social networking profile.</a:t>
            </a:r>
            <a:endParaRPr lang="en-ZA" dirty="0">
              <a:effectLst>
                <a:outerShdw sx="0" sy="0">
                  <a:srgbClr val="000000"/>
                </a:outerShdw>
              </a:effectLst>
            </a:endParaRPr>
          </a:p>
          <a:p>
            <a:r>
              <a:rPr lang="en-ZA" dirty="0"/>
              <a:t> </a:t>
            </a:r>
          </a:p>
          <a:p>
            <a:endParaRPr lang="en-ZA" dirty="0"/>
          </a:p>
        </p:txBody>
      </p:sp>
    </p:spTree>
    <p:extLst>
      <p:ext uri="{BB962C8B-B14F-4D97-AF65-F5344CB8AC3E}">
        <p14:creationId xmlns:p14="http://schemas.microsoft.com/office/powerpoint/2010/main" val="151498037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6883-F01B-4600-B67A-E2630FDA27E0}"/>
              </a:ext>
            </a:extLst>
          </p:cNvPr>
          <p:cNvSpPr>
            <a:spLocks noGrp="1"/>
          </p:cNvSpPr>
          <p:nvPr>
            <p:ph type="title"/>
          </p:nvPr>
        </p:nvSpPr>
        <p:spPr/>
        <p:txBody>
          <a:bodyPr>
            <a:normAutofit fontScale="90000"/>
          </a:bodyPr>
          <a:lstStyle/>
          <a:p>
            <a:pPr algn="ctr"/>
            <a:r>
              <a:rPr lang="en-ZA" sz="4400" dirty="0"/>
              <a:t>The Recruitment Budget</a:t>
            </a:r>
            <a:br>
              <a:rPr lang="en-ZA" dirty="0"/>
            </a:br>
            <a:endParaRPr lang="en-ZA" dirty="0"/>
          </a:p>
        </p:txBody>
      </p:sp>
      <p:sp>
        <p:nvSpPr>
          <p:cNvPr id="3" name="Slide Number Placeholder 2">
            <a:extLst>
              <a:ext uri="{FF2B5EF4-FFF2-40B4-BE49-F238E27FC236}">
                <a16:creationId xmlns:a16="http://schemas.microsoft.com/office/drawing/2014/main" id="{EF9FAED8-E4CF-4D86-AF4D-858705EBE9AC}"/>
              </a:ext>
            </a:extLst>
          </p:cNvPr>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4" name="Content Placeholder 3">
            <a:extLst>
              <a:ext uri="{FF2B5EF4-FFF2-40B4-BE49-F238E27FC236}">
                <a16:creationId xmlns:a16="http://schemas.microsoft.com/office/drawing/2014/main" id="{ED6960EC-1340-4720-A455-BFFE79BE0F0E}"/>
              </a:ext>
            </a:extLst>
          </p:cNvPr>
          <p:cNvSpPr>
            <a:spLocks noGrp="1"/>
          </p:cNvSpPr>
          <p:nvPr>
            <p:ph sz="quarter" idx="1"/>
          </p:nvPr>
        </p:nvSpPr>
        <p:spPr>
          <a:xfrm>
            <a:off x="467544" y="930729"/>
            <a:ext cx="8219256" cy="5162567"/>
          </a:xfrm>
        </p:spPr>
        <p:txBody>
          <a:bodyPr>
            <a:normAutofit fontScale="85000" lnSpcReduction="20000"/>
          </a:bodyPr>
          <a:lstStyle/>
          <a:p>
            <a:r>
              <a:rPr lang="en-ZA" dirty="0"/>
              <a:t>When it comes to recruiting a new member of your team, it can be difficult to keep track of all the expenses that get included in the process, with costs ranging from advertising methods to tea and coffee. </a:t>
            </a:r>
          </a:p>
          <a:p>
            <a:endParaRPr lang="en-ZA" dirty="0"/>
          </a:p>
          <a:p>
            <a:r>
              <a:rPr lang="en-ZA" dirty="0"/>
              <a:t>It is important to establish a budget to manage these costs early on, and a useful way to do this is to use online software that will cut down on much of the administration and simplify some of the more time-consuming aspects of managing a complex recruitment budget.</a:t>
            </a:r>
          </a:p>
          <a:p>
            <a:pPr marL="0" indent="0">
              <a:buNone/>
            </a:pPr>
            <a:endParaRPr lang="en-ZA" dirty="0"/>
          </a:p>
          <a:p>
            <a:pPr marL="0" indent="0">
              <a:buNone/>
            </a:pPr>
            <a:r>
              <a:rPr lang="en-ZA" b="1" dirty="0"/>
              <a:t>Generate a List of Expenses</a:t>
            </a:r>
            <a:endParaRPr lang="en-ZA" dirty="0"/>
          </a:p>
          <a:p>
            <a:pPr marL="0" indent="0">
              <a:buNone/>
            </a:pPr>
            <a:endParaRPr lang="en-ZA" dirty="0"/>
          </a:p>
          <a:p>
            <a:r>
              <a:rPr lang="en-ZA" dirty="0"/>
              <a:t>For areas of your budget that require you to outsource services, such as advertising vacancies, you can opt to use software to alert you to any outstanding payments that are due. This will save you checking through your invoices each week to check what needs to be paid, and will ensure that no bills slip through the gaps. It will also alert you if you are close to going over budget, so you can keep a closer eye on the finances without having to monitor them on a daily basis.</a:t>
            </a:r>
          </a:p>
          <a:p>
            <a:pPr marL="0" indent="0">
              <a:buNone/>
            </a:pPr>
            <a:endParaRPr lang="en-ZA" dirty="0"/>
          </a:p>
          <a:p>
            <a:endParaRPr lang="en-ZA" dirty="0"/>
          </a:p>
        </p:txBody>
      </p:sp>
    </p:spTree>
    <p:extLst>
      <p:ext uri="{BB962C8B-B14F-4D97-AF65-F5344CB8AC3E}">
        <p14:creationId xmlns:p14="http://schemas.microsoft.com/office/powerpoint/2010/main" val="7295477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DA2E-995D-4DBC-964A-A7DE25736C4F}"/>
              </a:ext>
            </a:extLst>
          </p:cNvPr>
          <p:cNvSpPr>
            <a:spLocks noGrp="1"/>
          </p:cNvSpPr>
          <p:nvPr>
            <p:ph type="title"/>
          </p:nvPr>
        </p:nvSpPr>
        <p:spPr/>
        <p:txBody>
          <a:bodyPr/>
          <a:lstStyle/>
          <a:p>
            <a:pPr algn="ctr"/>
            <a:r>
              <a:rPr lang="en-ZA" dirty="0"/>
              <a:t>The Recruitment Budget</a:t>
            </a:r>
          </a:p>
        </p:txBody>
      </p:sp>
      <p:sp>
        <p:nvSpPr>
          <p:cNvPr id="3" name="Slide Number Placeholder 2">
            <a:extLst>
              <a:ext uri="{FF2B5EF4-FFF2-40B4-BE49-F238E27FC236}">
                <a16:creationId xmlns:a16="http://schemas.microsoft.com/office/drawing/2014/main" id="{51806BFA-30B1-4C3B-A57E-18A2C5FE0215}"/>
              </a:ext>
            </a:extLst>
          </p:cNvPr>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4" name="Content Placeholder 3">
            <a:extLst>
              <a:ext uri="{FF2B5EF4-FFF2-40B4-BE49-F238E27FC236}">
                <a16:creationId xmlns:a16="http://schemas.microsoft.com/office/drawing/2014/main" id="{977BA5EB-A2D9-4EC3-83BF-09360F1C12D7}"/>
              </a:ext>
            </a:extLst>
          </p:cNvPr>
          <p:cNvSpPr>
            <a:spLocks noGrp="1"/>
          </p:cNvSpPr>
          <p:nvPr>
            <p:ph sz="quarter" idx="1"/>
          </p:nvPr>
        </p:nvSpPr>
        <p:spPr/>
        <p:txBody>
          <a:bodyPr>
            <a:normAutofit fontScale="85000" lnSpcReduction="10000"/>
          </a:bodyPr>
          <a:lstStyle/>
          <a:p>
            <a:pPr marL="0" indent="0">
              <a:buNone/>
            </a:pPr>
            <a:r>
              <a:rPr lang="en-ZA" b="1" dirty="0"/>
              <a:t>Customise Your Software</a:t>
            </a:r>
          </a:p>
          <a:p>
            <a:pPr marL="0" indent="0">
              <a:buNone/>
            </a:pPr>
            <a:endParaRPr lang="en-ZA" dirty="0"/>
          </a:p>
          <a:p>
            <a:r>
              <a:rPr lang="en-ZA" dirty="0"/>
              <a:t>Using online accounting software to manage your recruitment budget means that you can customise the application to suit your requirements. For example, if you want to create a basic budget you can request a simple overview of your expenses. Alternatively, if you are advertising for more than one vacancy, you can create multiple budgets and financial forecasts for each one and manage them separately from one account. </a:t>
            </a:r>
          </a:p>
          <a:p>
            <a:endParaRPr lang="en-ZA" dirty="0"/>
          </a:p>
          <a:p>
            <a:r>
              <a:rPr lang="en-ZA" dirty="0"/>
              <a:t>You can also set up multiple user permissions so that you can enable colleagues to monitor the accounts. This can be useful if you are advertising for vacancies in different departments of your business as you can project manage the budget more effectively.</a:t>
            </a:r>
          </a:p>
          <a:p>
            <a:pPr marL="0" indent="0">
              <a:buNone/>
            </a:pPr>
            <a:r>
              <a:rPr lang="en-ZA" dirty="0"/>
              <a:t>				</a:t>
            </a:r>
          </a:p>
          <a:p>
            <a:pPr marL="0" indent="0">
              <a:buNone/>
            </a:pPr>
            <a:r>
              <a:rPr lang="en-ZA" dirty="0"/>
              <a:t>		                                     Complete Activity 1.1.5 in your  PoE.</a:t>
            </a:r>
          </a:p>
          <a:p>
            <a:endParaRPr lang="en-ZA" dirty="0"/>
          </a:p>
        </p:txBody>
      </p:sp>
      <p:pic>
        <p:nvPicPr>
          <p:cNvPr id="5" name="Picture 4" descr="ec_i_formative_2.gif"/>
          <p:cNvPicPr/>
          <p:nvPr/>
        </p:nvPicPr>
        <p:blipFill>
          <a:blip r:embed="rId2" cstate="print"/>
          <a:stretch>
            <a:fillRect/>
          </a:stretch>
        </p:blipFill>
        <p:spPr>
          <a:xfrm>
            <a:off x="467544" y="5526006"/>
            <a:ext cx="2313756" cy="697948"/>
          </a:xfrm>
          <a:prstGeom prst="rect">
            <a:avLst/>
          </a:prstGeom>
        </p:spPr>
      </p:pic>
    </p:spTree>
    <p:extLst>
      <p:ext uri="{BB962C8B-B14F-4D97-AF65-F5344CB8AC3E}">
        <p14:creationId xmlns:p14="http://schemas.microsoft.com/office/powerpoint/2010/main" val="33948024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92BF3-518E-4AD1-9385-35560C08C92A}"/>
              </a:ext>
            </a:extLst>
          </p:cNvPr>
          <p:cNvSpPr>
            <a:spLocks noGrp="1"/>
          </p:cNvSpPr>
          <p:nvPr>
            <p:ph type="title"/>
          </p:nvPr>
        </p:nvSpPr>
        <p:spPr/>
        <p:txBody>
          <a:bodyPr>
            <a:noAutofit/>
          </a:bodyPr>
          <a:lstStyle/>
          <a:p>
            <a:pPr algn="ctr"/>
            <a:r>
              <a:rPr lang="en-ZA" dirty="0"/>
              <a:t>Selection Criteria and Control Procedures</a:t>
            </a:r>
          </a:p>
        </p:txBody>
      </p:sp>
      <p:sp>
        <p:nvSpPr>
          <p:cNvPr id="3" name="Slide Number Placeholder 2">
            <a:extLst>
              <a:ext uri="{FF2B5EF4-FFF2-40B4-BE49-F238E27FC236}">
                <a16:creationId xmlns:a16="http://schemas.microsoft.com/office/drawing/2014/main" id="{DA16E714-9C37-4994-9E59-ED07715EF961}"/>
              </a:ext>
            </a:extLst>
          </p:cNvPr>
          <p:cNvSpPr>
            <a:spLocks noGrp="1"/>
          </p:cNvSpPr>
          <p:nvPr>
            <p:ph type="sldNum" sz="quarter" idx="12"/>
          </p:nvPr>
        </p:nvSpPr>
        <p:spPr/>
        <p:txBody>
          <a:bodyPr/>
          <a:lstStyle/>
          <a:p>
            <a:fld id="{32F83655-DC73-417F-8B26-EB7A1DBB5382}" type="slidenum">
              <a:rPr lang="en-ZA" smtClean="0"/>
              <a:pPr/>
              <a:t>116</a:t>
            </a:fld>
            <a:endParaRPr lang="en-ZA" dirty="0"/>
          </a:p>
        </p:txBody>
      </p:sp>
      <p:sp>
        <p:nvSpPr>
          <p:cNvPr id="4" name="Content Placeholder 3">
            <a:extLst>
              <a:ext uri="{FF2B5EF4-FFF2-40B4-BE49-F238E27FC236}">
                <a16:creationId xmlns:a16="http://schemas.microsoft.com/office/drawing/2014/main" id="{E2E87D87-E6C2-484F-9EF1-16FFEA6DC99B}"/>
              </a:ext>
            </a:extLst>
          </p:cNvPr>
          <p:cNvSpPr>
            <a:spLocks noGrp="1"/>
          </p:cNvSpPr>
          <p:nvPr>
            <p:ph sz="quarter" idx="1"/>
          </p:nvPr>
        </p:nvSpPr>
        <p:spPr/>
        <p:txBody>
          <a:bodyPr/>
          <a:lstStyle/>
          <a:p>
            <a:pPr marL="0" indent="0">
              <a:buNone/>
            </a:pPr>
            <a:r>
              <a:rPr lang="en-US" b="1" dirty="0"/>
              <a:t>We have touched on selection criteria previously:</a:t>
            </a:r>
          </a:p>
          <a:p>
            <a:pPr marL="0" indent="0">
              <a:buNone/>
            </a:pPr>
            <a:endParaRPr lang="en-ZA" dirty="0"/>
          </a:p>
          <a:p>
            <a:r>
              <a:rPr lang="en-ZA" dirty="0"/>
              <a:t>To define the selection criteria for a certain position, review the job description for the position. Create a detailed description of the job duties in order to define the specific criteria against which you will evaluate the suitability of potential candidates.</a:t>
            </a:r>
          </a:p>
          <a:p>
            <a:endParaRPr lang="en-US" dirty="0"/>
          </a:p>
          <a:p>
            <a:r>
              <a:rPr lang="en-ZA" dirty="0"/>
              <a:t>Most positions will have about 8 to 12 criteria elements that cover the main categories. More senior positions may require additional selection criteria.</a:t>
            </a:r>
          </a:p>
          <a:p>
            <a:endParaRPr lang="en-ZA" dirty="0"/>
          </a:p>
          <a:p>
            <a:pPr marL="0" indent="0">
              <a:buNone/>
            </a:pPr>
            <a:endParaRPr lang="en-ZA" dirty="0"/>
          </a:p>
        </p:txBody>
      </p:sp>
    </p:spTree>
    <p:extLst>
      <p:ext uri="{BB962C8B-B14F-4D97-AF65-F5344CB8AC3E}">
        <p14:creationId xmlns:p14="http://schemas.microsoft.com/office/powerpoint/2010/main" val="372895785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F0A0C-3600-46A3-862C-47409C55738E}"/>
              </a:ext>
            </a:extLst>
          </p:cNvPr>
          <p:cNvSpPr>
            <a:spLocks noGrp="1"/>
          </p:cNvSpPr>
          <p:nvPr>
            <p:ph type="title"/>
          </p:nvPr>
        </p:nvSpPr>
        <p:spPr/>
        <p:txBody>
          <a:bodyPr>
            <a:normAutofit fontScale="90000"/>
          </a:bodyPr>
          <a:lstStyle/>
          <a:p>
            <a:pPr algn="ctr"/>
            <a:r>
              <a:rPr lang="en-ZA" dirty="0"/>
              <a:t>Selection Criteria and Control Procedures</a:t>
            </a:r>
          </a:p>
        </p:txBody>
      </p:sp>
      <p:sp>
        <p:nvSpPr>
          <p:cNvPr id="3" name="Slide Number Placeholder 2">
            <a:extLst>
              <a:ext uri="{FF2B5EF4-FFF2-40B4-BE49-F238E27FC236}">
                <a16:creationId xmlns:a16="http://schemas.microsoft.com/office/drawing/2014/main" id="{72210B25-E693-41C5-9DA1-1DBD4D8B6299}"/>
              </a:ext>
            </a:extLst>
          </p:cNvPr>
          <p:cNvSpPr>
            <a:spLocks noGrp="1"/>
          </p:cNvSpPr>
          <p:nvPr>
            <p:ph type="sldNum" sz="quarter" idx="12"/>
          </p:nvPr>
        </p:nvSpPr>
        <p:spPr/>
        <p:txBody>
          <a:bodyPr/>
          <a:lstStyle/>
          <a:p>
            <a:fld id="{32F83655-DC73-417F-8B26-EB7A1DBB5382}" type="slidenum">
              <a:rPr lang="en-ZA" smtClean="0"/>
              <a:pPr/>
              <a:t>117</a:t>
            </a:fld>
            <a:endParaRPr lang="en-ZA" dirty="0"/>
          </a:p>
        </p:txBody>
      </p:sp>
      <p:sp>
        <p:nvSpPr>
          <p:cNvPr id="4" name="Content Placeholder 3">
            <a:extLst>
              <a:ext uri="{FF2B5EF4-FFF2-40B4-BE49-F238E27FC236}">
                <a16:creationId xmlns:a16="http://schemas.microsoft.com/office/drawing/2014/main" id="{214A5501-5F85-417B-AB32-0DE722F97564}"/>
              </a:ext>
            </a:extLst>
          </p:cNvPr>
          <p:cNvSpPr>
            <a:spLocks noGrp="1"/>
          </p:cNvSpPr>
          <p:nvPr>
            <p:ph sz="quarter" idx="1"/>
          </p:nvPr>
        </p:nvSpPr>
        <p:spPr>
          <a:xfrm>
            <a:off x="467544" y="1413295"/>
            <a:ext cx="8219256" cy="5073229"/>
          </a:xfrm>
        </p:spPr>
        <p:txBody>
          <a:bodyPr>
            <a:normAutofit fontScale="85000" lnSpcReduction="20000"/>
          </a:bodyPr>
          <a:lstStyle/>
          <a:p>
            <a:pPr marL="0" indent="0">
              <a:buNone/>
            </a:pPr>
            <a:r>
              <a:rPr lang="en-ZA" b="1" dirty="0"/>
              <a:t>Some common examples of selection criteria include:</a:t>
            </a:r>
          </a:p>
          <a:p>
            <a:pPr marL="0" indent="0">
              <a:buNone/>
            </a:pPr>
            <a:endParaRPr lang="en-ZA" dirty="0"/>
          </a:p>
          <a:p>
            <a:pPr lvl="0" fontAlgn="base"/>
            <a:r>
              <a:rPr lang="en-US" dirty="0"/>
              <a:t>Demonstrated capacity to communicate effectively</a:t>
            </a:r>
            <a:endParaRPr lang="en-ZA" dirty="0"/>
          </a:p>
          <a:p>
            <a:pPr lvl="0" fontAlgn="base"/>
            <a:r>
              <a:rPr lang="en-US" dirty="0"/>
              <a:t>Good organisational and administrative skills</a:t>
            </a:r>
            <a:endParaRPr lang="en-ZA" dirty="0"/>
          </a:p>
          <a:p>
            <a:pPr lvl="0" fontAlgn="base"/>
            <a:r>
              <a:rPr lang="en-US" dirty="0"/>
              <a:t>Proven ability to work as part of a team</a:t>
            </a:r>
            <a:endParaRPr lang="en-ZA" dirty="0"/>
          </a:p>
          <a:p>
            <a:pPr lvl="0" fontAlgn="base"/>
            <a:r>
              <a:rPr lang="en-US" dirty="0"/>
              <a:t>Well-developed customer service skills</a:t>
            </a:r>
            <a:endParaRPr lang="en-ZA" dirty="0"/>
          </a:p>
          <a:p>
            <a:pPr lvl="0" fontAlgn="base"/>
            <a:r>
              <a:rPr lang="en-US" dirty="0"/>
              <a:t>Proven ability to manage projects</a:t>
            </a:r>
            <a:endParaRPr lang="en-ZA" dirty="0"/>
          </a:p>
          <a:p>
            <a:pPr marL="0" indent="0">
              <a:buNone/>
            </a:pPr>
            <a:endParaRPr lang="en-ZA" dirty="0"/>
          </a:p>
          <a:p>
            <a:r>
              <a:rPr lang="en-ZA" dirty="0"/>
              <a:t>When asked to respond to selection criteria, you are being asked to describe how you meet the requirements of the job, providing examples. You can use the STAR method to ensure you respond appropriately:</a:t>
            </a:r>
          </a:p>
          <a:p>
            <a:pPr marL="0" indent="0">
              <a:buNone/>
            </a:pPr>
            <a:endParaRPr lang="en-ZA" dirty="0"/>
          </a:p>
          <a:p>
            <a:r>
              <a:rPr lang="en-ZA" b="1" i="1" dirty="0"/>
              <a:t>S</a:t>
            </a:r>
            <a:r>
              <a:rPr lang="en-ZA" dirty="0"/>
              <a:t> – Situation, background set the scene </a:t>
            </a:r>
          </a:p>
          <a:p>
            <a:r>
              <a:rPr lang="en-ZA" b="1" i="1" dirty="0"/>
              <a:t>T </a:t>
            </a:r>
            <a:r>
              <a:rPr lang="en-ZA" dirty="0"/>
              <a:t>– Task or Target, specifics of what's required, when, where, who </a:t>
            </a:r>
          </a:p>
          <a:p>
            <a:r>
              <a:rPr lang="en-ZA" b="1" i="1" dirty="0"/>
              <a:t>A</a:t>
            </a:r>
            <a:r>
              <a:rPr lang="en-ZA" dirty="0"/>
              <a:t> – Action, what you did, skills used, behaviours, characteristics </a:t>
            </a:r>
          </a:p>
          <a:p>
            <a:r>
              <a:rPr lang="en-ZA" b="1" i="1" dirty="0"/>
              <a:t>R</a:t>
            </a:r>
            <a:r>
              <a:rPr lang="en-ZA" dirty="0"/>
              <a:t> – Result – Outcome, what happened? </a:t>
            </a:r>
          </a:p>
        </p:txBody>
      </p:sp>
    </p:spTree>
    <p:extLst>
      <p:ext uri="{BB962C8B-B14F-4D97-AF65-F5344CB8AC3E}">
        <p14:creationId xmlns:p14="http://schemas.microsoft.com/office/powerpoint/2010/main" val="415018579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4A624-215B-40BD-BDDD-8A476B6C7609}"/>
              </a:ext>
            </a:extLst>
          </p:cNvPr>
          <p:cNvSpPr>
            <a:spLocks noGrp="1"/>
          </p:cNvSpPr>
          <p:nvPr>
            <p:ph type="title"/>
          </p:nvPr>
        </p:nvSpPr>
        <p:spPr/>
        <p:txBody>
          <a:bodyPr>
            <a:normAutofit fontScale="90000"/>
          </a:bodyPr>
          <a:lstStyle/>
          <a:p>
            <a:pPr algn="ctr"/>
            <a:r>
              <a:rPr lang="en-ZA" dirty="0"/>
              <a:t>Selection Criteria and Control Procedures</a:t>
            </a:r>
          </a:p>
        </p:txBody>
      </p:sp>
      <p:sp>
        <p:nvSpPr>
          <p:cNvPr id="3" name="Slide Number Placeholder 2">
            <a:extLst>
              <a:ext uri="{FF2B5EF4-FFF2-40B4-BE49-F238E27FC236}">
                <a16:creationId xmlns:a16="http://schemas.microsoft.com/office/drawing/2014/main" id="{5B735901-64FA-4DB1-AD84-18C4A585E055}"/>
              </a:ext>
            </a:extLst>
          </p:cNvPr>
          <p:cNvSpPr>
            <a:spLocks noGrp="1"/>
          </p:cNvSpPr>
          <p:nvPr>
            <p:ph type="sldNum" sz="quarter" idx="12"/>
          </p:nvPr>
        </p:nvSpPr>
        <p:spPr/>
        <p:txBody>
          <a:bodyPr/>
          <a:lstStyle/>
          <a:p>
            <a:fld id="{32F83655-DC73-417F-8B26-EB7A1DBB5382}" type="slidenum">
              <a:rPr lang="en-ZA" smtClean="0"/>
              <a:pPr/>
              <a:t>118</a:t>
            </a:fld>
            <a:endParaRPr lang="en-ZA" dirty="0"/>
          </a:p>
        </p:txBody>
      </p:sp>
      <p:sp>
        <p:nvSpPr>
          <p:cNvPr id="4" name="Content Placeholder 3">
            <a:extLst>
              <a:ext uri="{FF2B5EF4-FFF2-40B4-BE49-F238E27FC236}">
                <a16:creationId xmlns:a16="http://schemas.microsoft.com/office/drawing/2014/main" id="{A3E370AC-3C9D-41C3-83E6-286ECB004731}"/>
              </a:ext>
            </a:extLst>
          </p:cNvPr>
          <p:cNvSpPr>
            <a:spLocks noGrp="1"/>
          </p:cNvSpPr>
          <p:nvPr>
            <p:ph sz="quarter" idx="1"/>
          </p:nvPr>
        </p:nvSpPr>
        <p:spPr/>
        <p:txBody>
          <a:bodyPr>
            <a:normAutofit fontScale="92500" lnSpcReduction="20000"/>
          </a:bodyPr>
          <a:lstStyle/>
          <a:p>
            <a:pPr marL="0" indent="0">
              <a:buNone/>
            </a:pPr>
            <a:r>
              <a:rPr lang="en-US" b="1" dirty="0"/>
              <a:t>Let’s look at an example:</a:t>
            </a:r>
          </a:p>
          <a:p>
            <a:endParaRPr lang="en-US" dirty="0"/>
          </a:p>
          <a:p>
            <a:r>
              <a:rPr lang="en-US" b="1" dirty="0"/>
              <a:t>Selection Criteria</a:t>
            </a:r>
            <a:r>
              <a:rPr lang="en-US" dirty="0"/>
              <a:t>: Demonstrated capacity to communicate effectively</a:t>
            </a:r>
          </a:p>
          <a:p>
            <a:r>
              <a:rPr lang="en-US" dirty="0"/>
              <a:t>My ability to communicate effectively with people was demonstrated in my position as receptionist (S) with the XYZ community organisation. I dealt with members of the general public, officers from the local council, government departments and representatives from private businesses on a daily basis. (T)</a:t>
            </a:r>
          </a:p>
          <a:p>
            <a:r>
              <a:rPr lang="en-US" dirty="0"/>
              <a:t>I communicated with these people face to face, over the phone and through email. I was the first point of contact for the organisation which meant it was very important that I was professional, courteous and helpful in my interactions.(A) In recognition of my positive interpersonal skills my temporary position was extended for nine months beyond my initial contract.(R)</a:t>
            </a:r>
          </a:p>
          <a:p>
            <a:endParaRPr lang="en-ZA" dirty="0"/>
          </a:p>
        </p:txBody>
      </p:sp>
    </p:spTree>
    <p:extLst>
      <p:ext uri="{BB962C8B-B14F-4D97-AF65-F5344CB8AC3E}">
        <p14:creationId xmlns:p14="http://schemas.microsoft.com/office/powerpoint/2010/main" val="361081863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8E1E-E90C-441F-8D56-0329FFE4AEA4}"/>
              </a:ext>
            </a:extLst>
          </p:cNvPr>
          <p:cNvSpPr>
            <a:spLocks noGrp="1"/>
          </p:cNvSpPr>
          <p:nvPr>
            <p:ph type="title"/>
          </p:nvPr>
        </p:nvSpPr>
        <p:spPr/>
        <p:txBody>
          <a:bodyPr/>
          <a:lstStyle/>
          <a:p>
            <a:pPr algn="ctr"/>
            <a:r>
              <a:rPr lang="en-US" dirty="0"/>
              <a:t>Job Analysis</a:t>
            </a:r>
            <a:endParaRPr lang="en-ZA" dirty="0"/>
          </a:p>
        </p:txBody>
      </p:sp>
      <p:sp>
        <p:nvSpPr>
          <p:cNvPr id="3" name="Slide Number Placeholder 2">
            <a:extLst>
              <a:ext uri="{FF2B5EF4-FFF2-40B4-BE49-F238E27FC236}">
                <a16:creationId xmlns:a16="http://schemas.microsoft.com/office/drawing/2014/main" id="{32DBB9C7-82DA-4F9A-B76D-4D72B19BC145}"/>
              </a:ext>
            </a:extLst>
          </p:cNvPr>
          <p:cNvSpPr>
            <a:spLocks noGrp="1"/>
          </p:cNvSpPr>
          <p:nvPr>
            <p:ph type="sldNum" sz="quarter" idx="12"/>
          </p:nvPr>
        </p:nvSpPr>
        <p:spPr/>
        <p:txBody>
          <a:bodyPr/>
          <a:lstStyle/>
          <a:p>
            <a:fld id="{32F83655-DC73-417F-8B26-EB7A1DBB5382}" type="slidenum">
              <a:rPr lang="en-ZA" smtClean="0"/>
              <a:pPr/>
              <a:t>119</a:t>
            </a:fld>
            <a:endParaRPr lang="en-ZA" dirty="0"/>
          </a:p>
        </p:txBody>
      </p:sp>
      <p:sp>
        <p:nvSpPr>
          <p:cNvPr id="4" name="Content Placeholder 3">
            <a:extLst>
              <a:ext uri="{FF2B5EF4-FFF2-40B4-BE49-F238E27FC236}">
                <a16:creationId xmlns:a16="http://schemas.microsoft.com/office/drawing/2014/main" id="{2A7FC33C-6517-4CA2-8F0B-4468FCC6F1DC}"/>
              </a:ext>
            </a:extLst>
          </p:cNvPr>
          <p:cNvSpPr>
            <a:spLocks noGrp="1"/>
          </p:cNvSpPr>
          <p:nvPr>
            <p:ph sz="quarter" idx="1"/>
          </p:nvPr>
        </p:nvSpPr>
        <p:spPr/>
        <p:txBody>
          <a:bodyPr>
            <a:normAutofit fontScale="92500" lnSpcReduction="10000"/>
          </a:bodyPr>
          <a:lstStyle/>
          <a:p>
            <a:pPr marL="0" indent="0">
              <a:buNone/>
            </a:pPr>
            <a:r>
              <a:rPr lang="en-US" dirty="0"/>
              <a:t>Job analysis is the procedure used to identify the criteria or performance dimensions of a job.</a:t>
            </a:r>
          </a:p>
          <a:p>
            <a:endParaRPr lang="en-US" dirty="0"/>
          </a:p>
          <a:p>
            <a:r>
              <a:rPr lang="en-US" dirty="0"/>
              <a:t>As discussed previously, such criteria need to be in line with organisational and legal requirements to avoid partiality or bias.</a:t>
            </a:r>
          </a:p>
          <a:p>
            <a:r>
              <a:rPr lang="en-ZA" dirty="0"/>
              <a:t>The HR department performs important control functions for the management of human resources.  For example, a written policy on employment equity is ineffectual unless executives are aware of the policy and adhere to it.  HR administrators are responsible for monitoring personnel goals and guidelines to ensure their achievement.</a:t>
            </a:r>
          </a:p>
          <a:p>
            <a:r>
              <a:rPr lang="en-ZA" dirty="0"/>
              <a:t>In terms of recruitment and selection this would mean collection and analysis of hiring, selection, placement and promotion data to ensure that equity laws and policies are being observed.  </a:t>
            </a:r>
          </a:p>
          <a:p>
            <a:endParaRPr lang="en-US" dirty="0"/>
          </a:p>
          <a:p>
            <a:endParaRPr lang="en-US" dirty="0"/>
          </a:p>
          <a:p>
            <a:endParaRPr lang="en-ZA" dirty="0"/>
          </a:p>
        </p:txBody>
      </p:sp>
    </p:spTree>
    <p:extLst>
      <p:ext uri="{BB962C8B-B14F-4D97-AF65-F5344CB8AC3E}">
        <p14:creationId xmlns:p14="http://schemas.microsoft.com/office/powerpoint/2010/main" val="2531086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024687180"/>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2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3C2E6AE-54DB-4A89-888B-E04C9BF56F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B3699A1-9B8A-4C7E-8558-A6BFFBF8244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F99C2F2-CD21-4313-9634-001389A43F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C255BB0-1E6B-41BD-A9B3-29EA7F5693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4349B9E-7679-48F3-8C1B-516E244933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F7810-CC57-4922-8F79-ED1D2A6A6212}"/>
              </a:ext>
            </a:extLst>
          </p:cNvPr>
          <p:cNvSpPr>
            <a:spLocks noGrp="1"/>
          </p:cNvSpPr>
          <p:nvPr>
            <p:ph type="title"/>
          </p:nvPr>
        </p:nvSpPr>
        <p:spPr/>
        <p:txBody>
          <a:bodyPr/>
          <a:lstStyle/>
          <a:p>
            <a:pPr algn="ctr"/>
            <a:r>
              <a:rPr lang="en-US" dirty="0"/>
              <a:t>Job Analysis </a:t>
            </a:r>
            <a:endParaRPr lang="en-ZA" dirty="0"/>
          </a:p>
        </p:txBody>
      </p:sp>
      <p:sp>
        <p:nvSpPr>
          <p:cNvPr id="3" name="Slide Number Placeholder 2">
            <a:extLst>
              <a:ext uri="{FF2B5EF4-FFF2-40B4-BE49-F238E27FC236}">
                <a16:creationId xmlns:a16="http://schemas.microsoft.com/office/drawing/2014/main" id="{ADD76814-E69D-4FB9-8411-CBBCDC5B4803}"/>
              </a:ext>
            </a:extLst>
          </p:cNvPr>
          <p:cNvSpPr>
            <a:spLocks noGrp="1"/>
          </p:cNvSpPr>
          <p:nvPr>
            <p:ph type="sldNum" sz="quarter" idx="12"/>
          </p:nvPr>
        </p:nvSpPr>
        <p:spPr/>
        <p:txBody>
          <a:bodyPr/>
          <a:lstStyle/>
          <a:p>
            <a:fld id="{32F83655-DC73-417F-8B26-EB7A1DBB5382}" type="slidenum">
              <a:rPr lang="en-ZA" smtClean="0"/>
              <a:pPr/>
              <a:t>120</a:t>
            </a:fld>
            <a:endParaRPr lang="en-ZA" dirty="0"/>
          </a:p>
        </p:txBody>
      </p:sp>
      <p:sp>
        <p:nvSpPr>
          <p:cNvPr id="8" name="Content Placeholder 7">
            <a:extLst>
              <a:ext uri="{FF2B5EF4-FFF2-40B4-BE49-F238E27FC236}">
                <a16:creationId xmlns:a16="http://schemas.microsoft.com/office/drawing/2014/main" id="{C7B296C5-0C22-4FF7-87BD-B5C7D2AC5696}"/>
              </a:ext>
            </a:extLst>
          </p:cNvPr>
          <p:cNvSpPr>
            <a:spLocks noGrp="1"/>
          </p:cNvSpPr>
          <p:nvPr>
            <p:ph sz="quarter" idx="1"/>
          </p:nvPr>
        </p:nvSpPr>
        <p:spPr/>
        <p:txBody>
          <a:bodyPr>
            <a:normAutofit fontScale="92500" lnSpcReduction="20000"/>
          </a:bodyPr>
          <a:lstStyle/>
          <a:p>
            <a:r>
              <a:rPr lang="en-US" dirty="0"/>
              <a:t>HR staff members generally possess the authority necessary to carry out control functions.  </a:t>
            </a:r>
          </a:p>
          <a:p>
            <a:r>
              <a:rPr lang="en-US" dirty="0"/>
              <a:t>In theory, line managers and other leaders must co-operate with those HR officials, but the latter must ensure that decision-makers fully understand all HR policies, procedures and standards so resentment and conflict are not created when control activities are performed.</a:t>
            </a:r>
          </a:p>
          <a:p>
            <a:r>
              <a:rPr lang="en-US" dirty="0"/>
              <a:t>HR administrators must be tactful when putting pressure on managers to obey to guidelines.  </a:t>
            </a:r>
          </a:p>
          <a:p>
            <a:r>
              <a:rPr lang="en-US" dirty="0"/>
              <a:t>Harmonious relationships between the HR department and other organisational units will ensure compliance with guidelines, with a minimum of stress to the organisation.</a:t>
            </a:r>
          </a:p>
          <a:p>
            <a:pPr marL="0" indent="0">
              <a:buNone/>
            </a:pPr>
            <a:r>
              <a:rPr lang="en-ZA" dirty="0"/>
              <a:t>				</a:t>
            </a:r>
          </a:p>
          <a:p>
            <a:pPr marL="0" indent="0">
              <a:buNone/>
            </a:pPr>
            <a:r>
              <a:rPr lang="en-ZA" dirty="0"/>
              <a:t>				Complete Activity 1.1.6 in your PoE.</a:t>
            </a:r>
          </a:p>
          <a:p>
            <a:pPr marL="0" indent="0">
              <a:buNone/>
            </a:pPr>
            <a:endParaRPr lang="en-ZA" dirty="0"/>
          </a:p>
        </p:txBody>
      </p:sp>
      <p:pic>
        <p:nvPicPr>
          <p:cNvPr id="4" name="Picture 3"/>
          <p:cNvPicPr>
            <a:picLocks noChangeAspect="1"/>
          </p:cNvPicPr>
          <p:nvPr/>
        </p:nvPicPr>
        <p:blipFill>
          <a:blip r:embed="rId2"/>
          <a:stretch>
            <a:fillRect/>
          </a:stretch>
        </p:blipFill>
        <p:spPr>
          <a:xfrm>
            <a:off x="603504" y="5052120"/>
            <a:ext cx="2177796" cy="733119"/>
          </a:xfrm>
          <a:prstGeom prst="rect">
            <a:avLst/>
          </a:prstGeom>
        </p:spPr>
      </p:pic>
    </p:spTree>
    <p:extLst>
      <p:ext uri="{BB962C8B-B14F-4D97-AF65-F5344CB8AC3E}">
        <p14:creationId xmlns:p14="http://schemas.microsoft.com/office/powerpoint/2010/main" val="143627267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EDE7C-48C2-40B1-88AE-650F7A8F2C3D}"/>
              </a:ext>
            </a:extLst>
          </p:cNvPr>
          <p:cNvSpPr>
            <a:spLocks noGrp="1"/>
          </p:cNvSpPr>
          <p:nvPr>
            <p:ph type="title"/>
          </p:nvPr>
        </p:nvSpPr>
        <p:spPr/>
        <p:txBody>
          <a:bodyPr>
            <a:normAutofit fontScale="90000"/>
          </a:bodyPr>
          <a:lstStyle/>
          <a:p>
            <a:pPr algn="ctr"/>
            <a:r>
              <a:rPr lang="en-ZA" dirty="0"/>
              <a:t>The Recruitment and Selection Plan</a:t>
            </a:r>
            <a:br>
              <a:rPr lang="en-ZA" dirty="0"/>
            </a:br>
            <a:endParaRPr lang="en-ZA" dirty="0"/>
          </a:p>
        </p:txBody>
      </p:sp>
      <p:sp>
        <p:nvSpPr>
          <p:cNvPr id="3" name="Slide Number Placeholder 2">
            <a:extLst>
              <a:ext uri="{FF2B5EF4-FFF2-40B4-BE49-F238E27FC236}">
                <a16:creationId xmlns:a16="http://schemas.microsoft.com/office/drawing/2014/main" id="{B677328B-F32C-45A5-89B8-C1B857737423}"/>
              </a:ext>
            </a:extLst>
          </p:cNvPr>
          <p:cNvSpPr>
            <a:spLocks noGrp="1"/>
          </p:cNvSpPr>
          <p:nvPr>
            <p:ph type="sldNum" sz="quarter" idx="12"/>
          </p:nvPr>
        </p:nvSpPr>
        <p:spPr/>
        <p:txBody>
          <a:bodyPr/>
          <a:lstStyle/>
          <a:p>
            <a:fld id="{32F83655-DC73-417F-8B26-EB7A1DBB5382}" type="slidenum">
              <a:rPr lang="en-ZA" smtClean="0"/>
              <a:pPr/>
              <a:t>121</a:t>
            </a:fld>
            <a:endParaRPr lang="en-ZA" dirty="0"/>
          </a:p>
        </p:txBody>
      </p:sp>
      <p:sp>
        <p:nvSpPr>
          <p:cNvPr id="4" name="Content Placeholder 3">
            <a:extLst>
              <a:ext uri="{FF2B5EF4-FFF2-40B4-BE49-F238E27FC236}">
                <a16:creationId xmlns:a16="http://schemas.microsoft.com/office/drawing/2014/main" id="{7B0196EF-ED30-4C7D-904F-DD2730B82EFC}"/>
              </a:ext>
            </a:extLst>
          </p:cNvPr>
          <p:cNvSpPr>
            <a:spLocks noGrp="1"/>
          </p:cNvSpPr>
          <p:nvPr>
            <p:ph sz="quarter" idx="1"/>
          </p:nvPr>
        </p:nvSpPr>
        <p:spPr/>
        <p:txBody>
          <a:bodyPr/>
          <a:lstStyle/>
          <a:p>
            <a:pPr marL="0" indent="0">
              <a:buNone/>
            </a:pPr>
            <a:r>
              <a:rPr lang="en-ZA" dirty="0"/>
              <a:t> </a:t>
            </a:r>
            <a:r>
              <a:rPr lang="en-ZA" b="1" dirty="0"/>
              <a:t>A Recruitment and Selection Plan should be compiled to ensure effective and efficient recruitment and selection.  This will be a component of the workforce plan.</a:t>
            </a:r>
          </a:p>
          <a:p>
            <a:pPr marL="0" indent="0">
              <a:buNone/>
            </a:pPr>
            <a:endParaRPr lang="en-ZA" dirty="0"/>
          </a:p>
          <a:p>
            <a:pPr fontAlgn="base" hangingPunct="0"/>
            <a:r>
              <a:rPr lang="en-ZA" dirty="0"/>
              <a:t> A workforce plan is a plan assessing the current and future capacity of a state government or agency workforce, including actions necessary to meet future workforce needs.</a:t>
            </a:r>
          </a:p>
          <a:p>
            <a:pPr marL="0" indent="0" fontAlgn="base" hangingPunct="0">
              <a:buNone/>
            </a:pPr>
            <a:endParaRPr lang="en-ZA" dirty="0"/>
          </a:p>
          <a:p>
            <a:r>
              <a:rPr lang="en-ZA" dirty="0"/>
              <a:t>Workforce planning is important for ensuring that you have right number of people with the right skills, experiences, and competencies, in the right jobs, at the right time.</a:t>
            </a:r>
          </a:p>
          <a:p>
            <a:endParaRPr lang="en-ZA" dirty="0"/>
          </a:p>
        </p:txBody>
      </p:sp>
    </p:spTree>
    <p:extLst>
      <p:ext uri="{BB962C8B-B14F-4D97-AF65-F5344CB8AC3E}">
        <p14:creationId xmlns:p14="http://schemas.microsoft.com/office/powerpoint/2010/main" val="391291004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7CC77-BAF3-4A0E-888A-FE427B46A0E9}"/>
              </a:ext>
            </a:extLst>
          </p:cNvPr>
          <p:cNvSpPr>
            <a:spLocks noGrp="1"/>
          </p:cNvSpPr>
          <p:nvPr>
            <p:ph type="title"/>
          </p:nvPr>
        </p:nvSpPr>
        <p:spPr/>
        <p:txBody>
          <a:bodyPr>
            <a:normAutofit/>
          </a:bodyPr>
          <a:lstStyle/>
          <a:p>
            <a:pPr algn="ctr"/>
            <a:r>
              <a:rPr lang="en-ZA" dirty="0"/>
              <a:t>The Recruitment and Selection Plan </a:t>
            </a:r>
          </a:p>
        </p:txBody>
      </p:sp>
      <p:sp>
        <p:nvSpPr>
          <p:cNvPr id="3" name="Slide Number Placeholder 2">
            <a:extLst>
              <a:ext uri="{FF2B5EF4-FFF2-40B4-BE49-F238E27FC236}">
                <a16:creationId xmlns:a16="http://schemas.microsoft.com/office/drawing/2014/main" id="{DCC8E7ED-D5B7-4656-87F0-BB0DC5892D41}"/>
              </a:ext>
            </a:extLst>
          </p:cNvPr>
          <p:cNvSpPr>
            <a:spLocks noGrp="1"/>
          </p:cNvSpPr>
          <p:nvPr>
            <p:ph type="sldNum" sz="quarter" idx="12"/>
          </p:nvPr>
        </p:nvSpPr>
        <p:spPr/>
        <p:txBody>
          <a:bodyPr/>
          <a:lstStyle/>
          <a:p>
            <a:fld id="{32F83655-DC73-417F-8B26-EB7A1DBB5382}" type="slidenum">
              <a:rPr lang="en-ZA" smtClean="0"/>
              <a:pPr/>
              <a:t>122</a:t>
            </a:fld>
            <a:endParaRPr lang="en-ZA" dirty="0"/>
          </a:p>
        </p:txBody>
      </p:sp>
      <p:sp>
        <p:nvSpPr>
          <p:cNvPr id="4" name="Content Placeholder 3">
            <a:extLst>
              <a:ext uri="{FF2B5EF4-FFF2-40B4-BE49-F238E27FC236}">
                <a16:creationId xmlns:a16="http://schemas.microsoft.com/office/drawing/2014/main" id="{4171BF7A-7225-450E-AA48-4EF1A9E8F6FE}"/>
              </a:ext>
            </a:extLst>
          </p:cNvPr>
          <p:cNvSpPr>
            <a:spLocks noGrp="1"/>
          </p:cNvSpPr>
          <p:nvPr>
            <p:ph sz="quarter" idx="1"/>
          </p:nvPr>
        </p:nvSpPr>
        <p:spPr/>
        <p:txBody>
          <a:bodyPr>
            <a:normAutofit/>
          </a:bodyPr>
          <a:lstStyle/>
          <a:p>
            <a:pPr marL="0" indent="0">
              <a:buNone/>
            </a:pPr>
            <a:r>
              <a:rPr lang="en-ZA" b="1" dirty="0"/>
              <a:t>The components of the workforce plan will include:</a:t>
            </a:r>
          </a:p>
          <a:p>
            <a:pPr marL="0" indent="0">
              <a:buNone/>
            </a:pPr>
            <a:endParaRPr lang="en-ZA" dirty="0"/>
          </a:p>
          <a:p>
            <a:pPr lvl="0" fontAlgn="base"/>
            <a:r>
              <a:rPr lang="en-US" dirty="0"/>
              <a:t>Recruitment (i.e. Pay, benefits, employment conditions, policy and programmes, recruitment and return and selection/screening)</a:t>
            </a:r>
            <a:endParaRPr lang="en-ZA" dirty="0"/>
          </a:p>
          <a:p>
            <a:pPr lvl="0" fontAlgn="base"/>
            <a:r>
              <a:rPr lang="en-US" dirty="0"/>
              <a:t>Development (i.e. Training, management development and career development)</a:t>
            </a:r>
            <a:endParaRPr lang="en-ZA" dirty="0"/>
          </a:p>
          <a:p>
            <a:pPr lvl="0" fontAlgn="base"/>
            <a:r>
              <a:rPr lang="en-US" dirty="0"/>
              <a:t>Performance management (i.e. Productivity improvement, retention and organisation development)</a:t>
            </a:r>
            <a:endParaRPr lang="en-ZA" dirty="0"/>
          </a:p>
          <a:p>
            <a:pPr lvl="0" fontAlgn="base"/>
            <a:r>
              <a:rPr lang="en-US" dirty="0"/>
              <a:t>Capacity reduction (i.e. Staff reduction and early retirement)</a:t>
            </a:r>
          </a:p>
          <a:p>
            <a:pPr fontAlgn="base"/>
            <a:r>
              <a:rPr lang="en-ZA" dirty="0"/>
              <a:t>Each of these key elements should have an action strategy.</a:t>
            </a:r>
          </a:p>
          <a:p>
            <a:pPr lvl="0" fontAlgn="base"/>
            <a:endParaRPr lang="en-ZA" dirty="0"/>
          </a:p>
          <a:p>
            <a:endParaRPr lang="en-ZA" dirty="0"/>
          </a:p>
        </p:txBody>
      </p:sp>
    </p:spTree>
    <p:extLst>
      <p:ext uri="{BB962C8B-B14F-4D97-AF65-F5344CB8AC3E}">
        <p14:creationId xmlns:p14="http://schemas.microsoft.com/office/powerpoint/2010/main" val="275748888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FE56-E7AB-4824-8542-289792A14F11}"/>
              </a:ext>
            </a:extLst>
          </p:cNvPr>
          <p:cNvSpPr>
            <a:spLocks noGrp="1"/>
          </p:cNvSpPr>
          <p:nvPr>
            <p:ph type="title"/>
          </p:nvPr>
        </p:nvSpPr>
        <p:spPr/>
        <p:txBody>
          <a:bodyPr>
            <a:normAutofit fontScale="90000"/>
          </a:bodyPr>
          <a:lstStyle/>
          <a:p>
            <a:pPr algn="ctr"/>
            <a:r>
              <a:rPr lang="en-ZA" dirty="0"/>
              <a:t>The Recruitment and Selection Plan continued</a:t>
            </a:r>
          </a:p>
        </p:txBody>
      </p:sp>
      <p:sp>
        <p:nvSpPr>
          <p:cNvPr id="3" name="Slide Number Placeholder 2">
            <a:extLst>
              <a:ext uri="{FF2B5EF4-FFF2-40B4-BE49-F238E27FC236}">
                <a16:creationId xmlns:a16="http://schemas.microsoft.com/office/drawing/2014/main" id="{CE2A20DE-CA00-40CF-BB92-C950402CABD6}"/>
              </a:ext>
            </a:extLst>
          </p:cNvPr>
          <p:cNvSpPr>
            <a:spLocks noGrp="1"/>
          </p:cNvSpPr>
          <p:nvPr>
            <p:ph type="sldNum" sz="quarter" idx="12"/>
          </p:nvPr>
        </p:nvSpPr>
        <p:spPr/>
        <p:txBody>
          <a:bodyPr/>
          <a:lstStyle/>
          <a:p>
            <a:fld id="{32F83655-DC73-417F-8B26-EB7A1DBB5382}" type="slidenum">
              <a:rPr lang="en-ZA" smtClean="0"/>
              <a:pPr/>
              <a:t>123</a:t>
            </a:fld>
            <a:endParaRPr lang="en-ZA" dirty="0"/>
          </a:p>
        </p:txBody>
      </p:sp>
      <p:sp>
        <p:nvSpPr>
          <p:cNvPr id="4" name="Content Placeholder 3">
            <a:extLst>
              <a:ext uri="{FF2B5EF4-FFF2-40B4-BE49-F238E27FC236}">
                <a16:creationId xmlns:a16="http://schemas.microsoft.com/office/drawing/2014/main" id="{973986F7-87C6-48A4-BE68-EC24FD036485}"/>
              </a:ext>
            </a:extLst>
          </p:cNvPr>
          <p:cNvSpPr>
            <a:spLocks noGrp="1"/>
          </p:cNvSpPr>
          <p:nvPr>
            <p:ph sz="quarter" idx="1"/>
          </p:nvPr>
        </p:nvSpPr>
        <p:spPr/>
        <p:txBody>
          <a:bodyPr/>
          <a:lstStyle/>
          <a:p>
            <a:pPr marL="0" indent="0">
              <a:buNone/>
            </a:pPr>
            <a:r>
              <a:rPr lang="en-US" b="1" dirty="0"/>
              <a:t>The plan for recruitment and selection should cover:</a:t>
            </a:r>
          </a:p>
          <a:p>
            <a:endParaRPr lang="en-US" dirty="0"/>
          </a:p>
          <a:p>
            <a:r>
              <a:rPr lang="en-US" dirty="0"/>
              <a:t>Timing	</a:t>
            </a:r>
          </a:p>
          <a:p>
            <a:r>
              <a:rPr lang="en-US" dirty="0"/>
              <a:t>Resource allocation	</a:t>
            </a:r>
          </a:p>
          <a:p>
            <a:r>
              <a:rPr lang="en-US" dirty="0"/>
              <a:t>Contingencies	</a:t>
            </a:r>
          </a:p>
          <a:p>
            <a:r>
              <a:rPr lang="en-US" dirty="0"/>
              <a:t>Methods for recruitment	</a:t>
            </a:r>
          </a:p>
          <a:p>
            <a:r>
              <a:rPr lang="en-US" dirty="0"/>
              <a:t>Verification of information	</a:t>
            </a:r>
          </a:p>
          <a:p>
            <a:r>
              <a:rPr lang="en-US" dirty="0"/>
              <a:t>Selection	</a:t>
            </a:r>
          </a:p>
          <a:p>
            <a:r>
              <a:rPr lang="en-US" dirty="0"/>
              <a:t>Nature and medium of communication and feedback	</a:t>
            </a:r>
          </a:p>
          <a:p>
            <a:endParaRPr lang="en-ZA" dirty="0"/>
          </a:p>
        </p:txBody>
      </p:sp>
    </p:spTree>
    <p:extLst>
      <p:ext uri="{BB962C8B-B14F-4D97-AF65-F5344CB8AC3E}">
        <p14:creationId xmlns:p14="http://schemas.microsoft.com/office/powerpoint/2010/main" val="341184775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D85F-106F-48EF-81D4-25C68E5E72F8}"/>
              </a:ext>
            </a:extLst>
          </p:cNvPr>
          <p:cNvSpPr>
            <a:spLocks noGrp="1"/>
          </p:cNvSpPr>
          <p:nvPr>
            <p:ph type="title"/>
          </p:nvPr>
        </p:nvSpPr>
        <p:spPr/>
        <p:txBody>
          <a:bodyPr>
            <a:normAutofit/>
          </a:bodyPr>
          <a:lstStyle/>
          <a:p>
            <a:pPr algn="ctr"/>
            <a:r>
              <a:rPr lang="en-ZA" dirty="0"/>
              <a:t>The Recruitment and Selection Plan </a:t>
            </a:r>
          </a:p>
        </p:txBody>
      </p:sp>
      <p:sp>
        <p:nvSpPr>
          <p:cNvPr id="3" name="Slide Number Placeholder 2">
            <a:extLst>
              <a:ext uri="{FF2B5EF4-FFF2-40B4-BE49-F238E27FC236}">
                <a16:creationId xmlns:a16="http://schemas.microsoft.com/office/drawing/2014/main" id="{CD0AFCCB-28CC-4039-9476-16A18DBE5FB1}"/>
              </a:ext>
            </a:extLst>
          </p:cNvPr>
          <p:cNvSpPr>
            <a:spLocks noGrp="1"/>
          </p:cNvSpPr>
          <p:nvPr>
            <p:ph type="sldNum" sz="quarter" idx="12"/>
          </p:nvPr>
        </p:nvSpPr>
        <p:spPr/>
        <p:txBody>
          <a:bodyPr/>
          <a:lstStyle/>
          <a:p>
            <a:fld id="{32F83655-DC73-417F-8B26-EB7A1DBB5382}" type="slidenum">
              <a:rPr lang="en-ZA" smtClean="0"/>
              <a:pPr/>
              <a:t>124</a:t>
            </a:fld>
            <a:endParaRPr lang="en-ZA" dirty="0"/>
          </a:p>
        </p:txBody>
      </p:sp>
      <p:sp>
        <p:nvSpPr>
          <p:cNvPr id="4" name="Content Placeholder 3">
            <a:extLst>
              <a:ext uri="{FF2B5EF4-FFF2-40B4-BE49-F238E27FC236}">
                <a16:creationId xmlns:a16="http://schemas.microsoft.com/office/drawing/2014/main" id="{83213263-E84D-448E-B0AC-BA4D21F09D1F}"/>
              </a:ext>
            </a:extLst>
          </p:cNvPr>
          <p:cNvSpPr>
            <a:spLocks noGrp="1"/>
          </p:cNvSpPr>
          <p:nvPr>
            <p:ph sz="quarter" idx="1"/>
          </p:nvPr>
        </p:nvSpPr>
        <p:spPr/>
        <p:txBody>
          <a:bodyPr>
            <a:normAutofit fontScale="85000" lnSpcReduction="20000"/>
          </a:bodyPr>
          <a:lstStyle/>
          <a:p>
            <a:pPr marL="0" indent="0">
              <a:buNone/>
            </a:pPr>
            <a:r>
              <a:rPr lang="en-ZA" b="1" dirty="0"/>
              <a:t>To develop the recruitment and selection strategy, you must be able to do the following:</a:t>
            </a:r>
          </a:p>
          <a:p>
            <a:pPr lvl="0" fontAlgn="base"/>
            <a:r>
              <a:rPr lang="en-US" dirty="0"/>
              <a:t>Quantify the recruitment and selection requirements of the organisation</a:t>
            </a:r>
            <a:endParaRPr lang="en-ZA" dirty="0"/>
          </a:p>
          <a:p>
            <a:pPr lvl="0" fontAlgn="base"/>
            <a:r>
              <a:rPr lang="en-US" dirty="0"/>
              <a:t>Identify the appropriate recruitment and selection strategies that meet the specific needs of the organisation</a:t>
            </a:r>
            <a:endParaRPr lang="en-ZA" dirty="0"/>
          </a:p>
          <a:p>
            <a:pPr lvl="0" fontAlgn="base"/>
            <a:r>
              <a:rPr lang="en-US" dirty="0"/>
              <a:t>Review the existing recruitment and selection strategies and evaluate them against the organisational needs</a:t>
            </a:r>
            <a:endParaRPr lang="en-ZA" dirty="0"/>
          </a:p>
          <a:p>
            <a:pPr lvl="0" fontAlgn="base"/>
            <a:r>
              <a:rPr lang="en-US" dirty="0"/>
              <a:t>Consult with key stakeholders in the organisation to gain their agreement to the recruitment and selection programme</a:t>
            </a:r>
            <a:endParaRPr lang="en-ZA" dirty="0"/>
          </a:p>
          <a:p>
            <a:pPr lvl="0" fontAlgn="base"/>
            <a:r>
              <a:rPr lang="en-US" dirty="0"/>
              <a:t>Establish strategies to monitor the cost-effectiveness of recruitment and selection process</a:t>
            </a:r>
            <a:endParaRPr lang="en-ZA" dirty="0"/>
          </a:p>
          <a:p>
            <a:pPr lvl="0" fontAlgn="base"/>
            <a:r>
              <a:rPr lang="en-US" dirty="0"/>
              <a:t>Specify an appropriate time scale for implementation</a:t>
            </a:r>
            <a:endParaRPr lang="en-ZA" dirty="0"/>
          </a:p>
          <a:p>
            <a:pPr lvl="0" fontAlgn="base"/>
            <a:r>
              <a:rPr lang="en-US" dirty="0"/>
              <a:t>Specify a monitoring and evaluation strategy for recruitment and selection processes</a:t>
            </a:r>
            <a:endParaRPr lang="en-ZA" dirty="0"/>
          </a:p>
          <a:p>
            <a:pPr lvl="0" fontAlgn="base"/>
            <a:r>
              <a:rPr lang="en-US" dirty="0"/>
              <a:t>Review the implications of all legal requirements, codes of practice and organisational policy for the recruitment and selection strategy</a:t>
            </a:r>
            <a:endParaRPr lang="en-ZA" dirty="0"/>
          </a:p>
          <a:p>
            <a:endParaRPr lang="en-ZA" dirty="0"/>
          </a:p>
          <a:p>
            <a:endParaRPr lang="en-ZA" dirty="0"/>
          </a:p>
        </p:txBody>
      </p:sp>
    </p:spTree>
    <p:extLst>
      <p:ext uri="{BB962C8B-B14F-4D97-AF65-F5344CB8AC3E}">
        <p14:creationId xmlns:p14="http://schemas.microsoft.com/office/powerpoint/2010/main" val="262698356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8F0C-077E-41AF-B147-3D9A594A7BE1}"/>
              </a:ext>
            </a:extLst>
          </p:cNvPr>
          <p:cNvSpPr>
            <a:spLocks noGrp="1"/>
          </p:cNvSpPr>
          <p:nvPr>
            <p:ph type="title"/>
          </p:nvPr>
        </p:nvSpPr>
        <p:spPr>
          <a:xfrm>
            <a:off x="467544" y="123846"/>
            <a:ext cx="8219256" cy="768551"/>
          </a:xfrm>
        </p:spPr>
        <p:txBody>
          <a:bodyPr>
            <a:noAutofit/>
          </a:bodyPr>
          <a:lstStyle/>
          <a:p>
            <a:pPr algn="ctr"/>
            <a:r>
              <a:rPr lang="en-ZA" dirty="0"/>
              <a:t>The Recruitment and Selection Plan</a:t>
            </a:r>
          </a:p>
        </p:txBody>
      </p:sp>
      <p:sp>
        <p:nvSpPr>
          <p:cNvPr id="3" name="Slide Number Placeholder 2">
            <a:extLst>
              <a:ext uri="{FF2B5EF4-FFF2-40B4-BE49-F238E27FC236}">
                <a16:creationId xmlns:a16="http://schemas.microsoft.com/office/drawing/2014/main" id="{C8DB6F76-26E2-4599-951F-1190B2847F4B}"/>
              </a:ext>
            </a:extLst>
          </p:cNvPr>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4" name="Content Placeholder 3">
            <a:extLst>
              <a:ext uri="{FF2B5EF4-FFF2-40B4-BE49-F238E27FC236}">
                <a16:creationId xmlns:a16="http://schemas.microsoft.com/office/drawing/2014/main" id="{BBFC343F-16AB-42EF-A590-52C6BA3447BF}"/>
              </a:ext>
            </a:extLst>
          </p:cNvPr>
          <p:cNvSpPr>
            <a:spLocks noGrp="1"/>
          </p:cNvSpPr>
          <p:nvPr>
            <p:ph sz="quarter" idx="1"/>
          </p:nvPr>
        </p:nvSpPr>
        <p:spPr>
          <a:xfrm>
            <a:off x="467544" y="814588"/>
            <a:ext cx="8219256" cy="5473521"/>
          </a:xfrm>
        </p:spPr>
        <p:txBody>
          <a:bodyPr>
            <a:noAutofit/>
          </a:bodyPr>
          <a:lstStyle/>
          <a:p>
            <a:pPr marL="0" indent="0">
              <a:buNone/>
            </a:pPr>
            <a:r>
              <a:rPr lang="en-ZA" sz="1800" b="1" dirty="0"/>
              <a:t>To develop the recruitment and selection plan, you must be able to:</a:t>
            </a:r>
          </a:p>
          <a:p>
            <a:pPr marL="0" indent="0">
              <a:buNone/>
            </a:pPr>
            <a:endParaRPr lang="en-ZA" sz="1800" dirty="0"/>
          </a:p>
          <a:p>
            <a:pPr lvl="0" fontAlgn="base"/>
            <a:r>
              <a:rPr lang="en-US" sz="1800" dirty="0"/>
              <a:t>Review existing recruitment and selection plans and evaluate them against organisational objectives</a:t>
            </a:r>
            <a:endParaRPr lang="en-ZA" sz="1800" dirty="0"/>
          </a:p>
          <a:p>
            <a:pPr lvl="0" fontAlgn="base"/>
            <a:r>
              <a:rPr lang="en-US" sz="1800" dirty="0"/>
              <a:t>Establish selection guidelines</a:t>
            </a:r>
            <a:endParaRPr lang="en-ZA" sz="1800" dirty="0"/>
          </a:p>
          <a:p>
            <a:pPr lvl="0" fontAlgn="base"/>
            <a:r>
              <a:rPr lang="en-US" sz="1800" dirty="0"/>
              <a:t>Establish systems to monitor that person specifications conform to organisational criteria</a:t>
            </a:r>
            <a:endParaRPr lang="en-ZA" sz="1800" dirty="0"/>
          </a:p>
          <a:p>
            <a:pPr lvl="0" fontAlgn="base"/>
            <a:r>
              <a:rPr lang="en-US" sz="1800" dirty="0"/>
              <a:t>Identify appropriate assessment strategies that will provide competence profiles</a:t>
            </a:r>
            <a:endParaRPr lang="en-ZA" sz="1800" dirty="0"/>
          </a:p>
          <a:p>
            <a:pPr lvl="0" fontAlgn="base"/>
            <a:r>
              <a:rPr lang="en-US" sz="1800" dirty="0"/>
              <a:t>Develop a detailed selection procedure</a:t>
            </a:r>
            <a:endParaRPr lang="en-ZA" sz="1800" dirty="0"/>
          </a:p>
          <a:p>
            <a:pPr lvl="0" fontAlgn="base"/>
            <a:r>
              <a:rPr lang="en-US" sz="1800" dirty="0"/>
              <a:t>Establish systems to monitor that all selection processes are carried out equitably against the person specification</a:t>
            </a:r>
            <a:endParaRPr lang="en-ZA" sz="1800" dirty="0"/>
          </a:p>
          <a:p>
            <a:pPr lvl="0" fontAlgn="base"/>
            <a:r>
              <a:rPr lang="en-US" sz="1800" dirty="0"/>
              <a:t>Establish systems that monitor compliance with all legal requirements, including codes of practice and organisational policy</a:t>
            </a:r>
            <a:endParaRPr lang="en-ZA" sz="1800" dirty="0"/>
          </a:p>
          <a:p>
            <a:pPr lvl="0" fontAlgn="base"/>
            <a:r>
              <a:rPr lang="en-US" sz="1800" dirty="0"/>
              <a:t>Establish systems to monitor that the selection process allows open access to all who can perform the work role</a:t>
            </a:r>
            <a:endParaRPr lang="en-ZA" sz="1800" dirty="0"/>
          </a:p>
          <a:p>
            <a:pPr lvl="0" fontAlgn="base"/>
            <a:r>
              <a:rPr lang="en-US" sz="1800" dirty="0"/>
              <a:t>Ensure that the selection process is completed within agreed budgets and timescales</a:t>
            </a:r>
            <a:endParaRPr lang="en-ZA" sz="1800" dirty="0"/>
          </a:p>
        </p:txBody>
      </p:sp>
    </p:spTree>
    <p:extLst>
      <p:ext uri="{BB962C8B-B14F-4D97-AF65-F5344CB8AC3E}">
        <p14:creationId xmlns:p14="http://schemas.microsoft.com/office/powerpoint/2010/main" val="222019192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
          </p:nvPr>
        </p:nvPicPr>
        <p:blipFill>
          <a:blip r:embed="rId2"/>
          <a:stretch>
            <a:fillRect/>
          </a:stretch>
        </p:blipFill>
        <p:spPr>
          <a:xfrm>
            <a:off x="747185" y="1462661"/>
            <a:ext cx="7939614" cy="5226195"/>
          </a:xfrm>
          <a:prstGeom prst="rect">
            <a:avLst/>
          </a:prstGeom>
        </p:spPr>
      </p:pic>
      <p:sp>
        <p:nvSpPr>
          <p:cNvPr id="2" name="Title 1">
            <a:extLst>
              <a:ext uri="{FF2B5EF4-FFF2-40B4-BE49-F238E27FC236}">
                <a16:creationId xmlns:a16="http://schemas.microsoft.com/office/drawing/2014/main" id="{CD93F8B0-63F6-4347-A4E1-12BAD6DA5E02}"/>
              </a:ext>
            </a:extLst>
          </p:cNvPr>
          <p:cNvSpPr>
            <a:spLocks noGrp="1"/>
          </p:cNvSpPr>
          <p:nvPr>
            <p:ph type="title"/>
          </p:nvPr>
        </p:nvSpPr>
        <p:spPr>
          <a:xfrm>
            <a:off x="467544" y="274638"/>
            <a:ext cx="8219256" cy="729703"/>
          </a:xfrm>
        </p:spPr>
        <p:txBody>
          <a:bodyPr>
            <a:noAutofit/>
          </a:bodyPr>
          <a:lstStyle/>
          <a:p>
            <a:pPr algn="ctr"/>
            <a:r>
              <a:rPr lang="en-ZA" dirty="0"/>
              <a:t>The Recruitment and Selection Plan</a:t>
            </a:r>
          </a:p>
        </p:txBody>
      </p:sp>
      <p:sp>
        <p:nvSpPr>
          <p:cNvPr id="3" name="Slide Number Placeholder 2">
            <a:extLst>
              <a:ext uri="{FF2B5EF4-FFF2-40B4-BE49-F238E27FC236}">
                <a16:creationId xmlns:a16="http://schemas.microsoft.com/office/drawing/2014/main" id="{A3D78D1C-C87C-4C30-B47F-037552453F27}"/>
              </a:ext>
            </a:extLst>
          </p:cNvPr>
          <p:cNvSpPr>
            <a:spLocks noGrp="1"/>
          </p:cNvSpPr>
          <p:nvPr>
            <p:ph type="sldNum" sz="quarter" idx="12"/>
          </p:nvPr>
        </p:nvSpPr>
        <p:spPr/>
        <p:txBody>
          <a:bodyPr/>
          <a:lstStyle/>
          <a:p>
            <a:fld id="{32F83655-DC73-417F-8B26-EB7A1DBB5382}" type="slidenum">
              <a:rPr lang="en-ZA" smtClean="0"/>
              <a:pPr/>
              <a:t>126</a:t>
            </a:fld>
            <a:endParaRPr lang="en-ZA" dirty="0"/>
          </a:p>
        </p:txBody>
      </p:sp>
      <p:sp>
        <p:nvSpPr>
          <p:cNvPr id="6" name="Rectangle 5">
            <a:extLst>
              <a:ext uri="{FF2B5EF4-FFF2-40B4-BE49-F238E27FC236}">
                <a16:creationId xmlns:a16="http://schemas.microsoft.com/office/drawing/2014/main" id="{2ECE24D8-CACF-4D55-A6E3-B1BAC91D1585}"/>
              </a:ext>
            </a:extLst>
          </p:cNvPr>
          <p:cNvSpPr/>
          <p:nvPr/>
        </p:nvSpPr>
        <p:spPr>
          <a:xfrm>
            <a:off x="467544" y="1004341"/>
            <a:ext cx="8219255" cy="464871"/>
          </a:xfrm>
          <a:prstGeom prst="rect">
            <a:avLst/>
          </a:prstGeom>
        </p:spPr>
        <p:txBody>
          <a:bodyPr wrap="square">
            <a:spAutoFit/>
          </a:bodyPr>
          <a:lstStyle/>
          <a:p>
            <a:pPr>
              <a:lnSpc>
                <a:spcPct val="150000"/>
              </a:lnSpc>
              <a:spcAft>
                <a:spcPts val="0"/>
              </a:spcAft>
            </a:pPr>
            <a:r>
              <a:rPr lang="en-ZA" b="1" dirty="0">
                <a:latin typeface="Calibri" panose="020F0502020204030204" pitchFamily="34" charset="0"/>
                <a:ea typeface="Calibri" panose="020F0502020204030204" pitchFamily="34" charset="0"/>
                <a:cs typeface="Times New Roman" panose="02020603050405020304" pitchFamily="18" charset="0"/>
              </a:rPr>
              <a:t>Below you will see an example of a Recruitment and Selection Plan.</a:t>
            </a:r>
          </a:p>
        </p:txBody>
      </p:sp>
    </p:spTree>
    <p:extLst>
      <p:ext uri="{BB962C8B-B14F-4D97-AF65-F5344CB8AC3E}">
        <p14:creationId xmlns:p14="http://schemas.microsoft.com/office/powerpoint/2010/main" val="359214226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Assessment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127</a:t>
            </a:fld>
            <a:endParaRPr lang="en-ZA" dirty="0"/>
          </a:p>
        </p:txBody>
      </p:sp>
      <p:sp>
        <p:nvSpPr>
          <p:cNvPr id="4" name="Content Placeholder 3"/>
          <p:cNvSpPr>
            <a:spLocks noGrp="1"/>
          </p:cNvSpPr>
          <p:nvPr>
            <p:ph sz="quarter" idx="1"/>
          </p:nvPr>
        </p:nvSpPr>
        <p:spPr/>
        <p:txBody>
          <a:bodyPr/>
          <a:lstStyle/>
          <a:p>
            <a:pPr marL="0" indent="0">
              <a:buNone/>
            </a:pPr>
            <a:r>
              <a:rPr lang="en-ZA" dirty="0"/>
              <a:t>			</a:t>
            </a:r>
          </a:p>
          <a:p>
            <a:pPr marL="0" indent="0">
              <a:buNone/>
            </a:pPr>
            <a:r>
              <a:rPr lang="en-ZA" dirty="0"/>
              <a:t>			</a:t>
            </a:r>
          </a:p>
          <a:p>
            <a:pPr marL="0" indent="0">
              <a:buNone/>
            </a:pPr>
            <a:r>
              <a:rPr lang="en-ZA" dirty="0"/>
              <a:t>			Complete Activity 1.1.7 in your PoE.</a:t>
            </a:r>
          </a:p>
          <a:p>
            <a:endParaRPr lang="en-ZA" dirty="0"/>
          </a:p>
        </p:txBody>
      </p:sp>
      <p:pic>
        <p:nvPicPr>
          <p:cNvPr id="5" name="Picture 4" descr="ec_i_formative_2.gif"/>
          <p:cNvPicPr/>
          <p:nvPr/>
        </p:nvPicPr>
        <p:blipFill>
          <a:blip r:embed="rId2" cstate="print"/>
          <a:stretch>
            <a:fillRect/>
          </a:stretch>
        </p:blipFill>
        <p:spPr>
          <a:xfrm>
            <a:off x="603504" y="1791652"/>
            <a:ext cx="2044446" cy="932498"/>
          </a:xfrm>
          <a:prstGeom prst="rect">
            <a:avLst/>
          </a:prstGeom>
        </p:spPr>
      </p:pic>
    </p:spTree>
    <p:extLst>
      <p:ext uri="{BB962C8B-B14F-4D97-AF65-F5344CB8AC3E}">
        <p14:creationId xmlns:p14="http://schemas.microsoft.com/office/powerpoint/2010/main" val="259623556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1.2</a:t>
            </a:r>
          </a:p>
        </p:txBody>
      </p:sp>
      <p:sp>
        <p:nvSpPr>
          <p:cNvPr id="3" name="Text Placeholder 2"/>
          <p:cNvSpPr>
            <a:spLocks noGrp="1"/>
          </p:cNvSpPr>
          <p:nvPr>
            <p:ph type="body" idx="1"/>
          </p:nvPr>
        </p:nvSpPr>
        <p:spPr/>
        <p:txBody>
          <a:bodyPr/>
          <a:lstStyle/>
          <a:p>
            <a:r>
              <a:rPr lang="en-ZA" dirty="0"/>
              <a:t>RECRUIT APPLICANTS</a:t>
            </a:r>
          </a:p>
        </p:txBody>
      </p:sp>
      <p:sp>
        <p:nvSpPr>
          <p:cNvPr id="4" name="Slide Number Placeholder 3"/>
          <p:cNvSpPr>
            <a:spLocks noGrp="1"/>
          </p:cNvSpPr>
          <p:nvPr>
            <p:ph type="sldNum" sz="quarter" idx="12"/>
          </p:nvPr>
        </p:nvSpPr>
        <p:spPr/>
        <p:txBody>
          <a:bodyPr/>
          <a:lstStyle/>
          <a:p>
            <a:fld id="{4980778A-6F9D-4141-8080-B8192EADCD40}" type="slidenum">
              <a:rPr lang="en-ZA" smtClean="0"/>
              <a:pPr/>
              <a:t>128</a:t>
            </a:fld>
            <a:endParaRPr lang="en-ZA" dirty="0"/>
          </a:p>
        </p:txBody>
      </p:sp>
    </p:spTree>
    <p:extLst>
      <p:ext uri="{BB962C8B-B14F-4D97-AF65-F5344CB8AC3E}">
        <p14:creationId xmlns:p14="http://schemas.microsoft.com/office/powerpoint/2010/main" val="100006819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99DA-3D8E-46D2-944D-22421B603C8F}"/>
              </a:ext>
            </a:extLst>
          </p:cNvPr>
          <p:cNvSpPr>
            <a:spLocks noGrp="1"/>
          </p:cNvSpPr>
          <p:nvPr>
            <p:ph type="title"/>
          </p:nvPr>
        </p:nvSpPr>
        <p:spPr/>
        <p:txBody>
          <a:bodyPr/>
          <a:lstStyle/>
          <a:p>
            <a:pPr algn="ctr"/>
            <a:r>
              <a:rPr lang="en-ZA" dirty="0"/>
              <a:t>Conducting Recruitment</a:t>
            </a:r>
          </a:p>
        </p:txBody>
      </p:sp>
      <p:sp>
        <p:nvSpPr>
          <p:cNvPr id="3" name="Slide Number Placeholder 2">
            <a:extLst>
              <a:ext uri="{FF2B5EF4-FFF2-40B4-BE49-F238E27FC236}">
                <a16:creationId xmlns:a16="http://schemas.microsoft.com/office/drawing/2014/main" id="{737C3E4F-8AA8-4DB3-AE42-79C619A8F6A5}"/>
              </a:ext>
            </a:extLst>
          </p:cNvPr>
          <p:cNvSpPr>
            <a:spLocks noGrp="1"/>
          </p:cNvSpPr>
          <p:nvPr>
            <p:ph type="sldNum" sz="quarter" idx="12"/>
          </p:nvPr>
        </p:nvSpPr>
        <p:spPr/>
        <p:txBody>
          <a:bodyPr/>
          <a:lstStyle/>
          <a:p>
            <a:fld id="{32F83655-DC73-417F-8B26-EB7A1DBB5382}" type="slidenum">
              <a:rPr lang="en-ZA" smtClean="0"/>
              <a:pPr/>
              <a:t>129</a:t>
            </a:fld>
            <a:endParaRPr lang="en-ZA" dirty="0"/>
          </a:p>
        </p:txBody>
      </p:sp>
      <p:sp>
        <p:nvSpPr>
          <p:cNvPr id="4" name="Content Placeholder 3">
            <a:extLst>
              <a:ext uri="{FF2B5EF4-FFF2-40B4-BE49-F238E27FC236}">
                <a16:creationId xmlns:a16="http://schemas.microsoft.com/office/drawing/2014/main" id="{57F7FB34-4228-4EBA-A569-7B51F19C29BC}"/>
              </a:ext>
            </a:extLst>
          </p:cNvPr>
          <p:cNvSpPr>
            <a:spLocks noGrp="1"/>
          </p:cNvSpPr>
          <p:nvPr>
            <p:ph sz="quarter" idx="1"/>
          </p:nvPr>
        </p:nvSpPr>
        <p:spPr/>
        <p:txBody>
          <a:bodyPr/>
          <a:lstStyle/>
          <a:p>
            <a:pPr marL="0" indent="0">
              <a:buNone/>
            </a:pPr>
            <a:r>
              <a:rPr lang="en-ZA" b="1" dirty="0"/>
              <a:t>Important aspects in this regard are to ensure that:</a:t>
            </a:r>
          </a:p>
          <a:p>
            <a:pPr marL="0" indent="0">
              <a:buNone/>
            </a:pPr>
            <a:endParaRPr lang="en-ZA" dirty="0"/>
          </a:p>
          <a:p>
            <a:pPr lvl="0" fontAlgn="base">
              <a:lnSpc>
                <a:spcPct val="150000"/>
              </a:lnSpc>
            </a:pPr>
            <a:r>
              <a:rPr lang="en-US" dirty="0"/>
              <a:t>Job descriptions meet business requirements</a:t>
            </a:r>
            <a:endParaRPr lang="en-ZA" dirty="0"/>
          </a:p>
          <a:p>
            <a:pPr lvl="0" fontAlgn="base">
              <a:lnSpc>
                <a:spcPct val="150000"/>
              </a:lnSpc>
            </a:pPr>
            <a:r>
              <a:rPr lang="en-US" dirty="0"/>
              <a:t>Candidates are assessed against consistent criteria at every stage</a:t>
            </a:r>
            <a:endParaRPr lang="en-ZA" dirty="0"/>
          </a:p>
          <a:p>
            <a:pPr lvl="0" fontAlgn="base">
              <a:lnSpc>
                <a:spcPct val="150000"/>
              </a:lnSpc>
            </a:pPr>
            <a:r>
              <a:rPr lang="en-US" dirty="0"/>
              <a:t>The recruitment process is lawful</a:t>
            </a:r>
            <a:endParaRPr lang="en-ZA" dirty="0"/>
          </a:p>
          <a:p>
            <a:pPr lvl="0" fontAlgn="base">
              <a:lnSpc>
                <a:spcPct val="150000"/>
              </a:lnSpc>
            </a:pPr>
            <a:r>
              <a:rPr lang="en-US" dirty="0"/>
              <a:t>The candidate can be confident it is a genuine job offer</a:t>
            </a:r>
            <a:endParaRPr lang="en-ZA" dirty="0"/>
          </a:p>
          <a:p>
            <a:pPr lvl="0" fontAlgn="base">
              <a:lnSpc>
                <a:spcPct val="150000"/>
              </a:lnSpc>
            </a:pPr>
            <a:r>
              <a:rPr lang="en-US" dirty="0"/>
              <a:t>The process can be followed by all stakeholders.</a:t>
            </a:r>
            <a:endParaRPr lang="en-ZA" dirty="0"/>
          </a:p>
          <a:p>
            <a:pPr marL="0" indent="0">
              <a:buNone/>
            </a:pPr>
            <a:endParaRPr lang="en-ZA" dirty="0"/>
          </a:p>
          <a:p>
            <a:endParaRPr lang="en-ZA" dirty="0"/>
          </a:p>
        </p:txBody>
      </p:sp>
    </p:spTree>
    <p:extLst>
      <p:ext uri="{BB962C8B-B14F-4D97-AF65-F5344CB8AC3E}">
        <p14:creationId xmlns:p14="http://schemas.microsoft.com/office/powerpoint/2010/main" val="415413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82752716"/>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9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D9B02-0BB2-4F51-999D-B3D5DB77FCBC}"/>
              </a:ext>
            </a:extLst>
          </p:cNvPr>
          <p:cNvSpPr>
            <a:spLocks noGrp="1"/>
          </p:cNvSpPr>
          <p:nvPr>
            <p:ph type="title"/>
          </p:nvPr>
        </p:nvSpPr>
        <p:spPr/>
        <p:txBody>
          <a:bodyPr/>
          <a:lstStyle/>
          <a:p>
            <a:pPr algn="ctr"/>
            <a:r>
              <a:rPr lang="en-ZA" dirty="0"/>
              <a:t>Conducting Recruitment</a:t>
            </a:r>
          </a:p>
        </p:txBody>
      </p:sp>
      <p:sp>
        <p:nvSpPr>
          <p:cNvPr id="3" name="Slide Number Placeholder 2">
            <a:extLst>
              <a:ext uri="{FF2B5EF4-FFF2-40B4-BE49-F238E27FC236}">
                <a16:creationId xmlns:a16="http://schemas.microsoft.com/office/drawing/2014/main" id="{351BC89F-C253-451B-92AD-1390BDAA9682}"/>
              </a:ext>
            </a:extLst>
          </p:cNvPr>
          <p:cNvSpPr>
            <a:spLocks noGrp="1"/>
          </p:cNvSpPr>
          <p:nvPr>
            <p:ph type="sldNum" sz="quarter" idx="12"/>
          </p:nvPr>
        </p:nvSpPr>
        <p:spPr/>
        <p:txBody>
          <a:bodyPr/>
          <a:lstStyle/>
          <a:p>
            <a:fld id="{32F83655-DC73-417F-8B26-EB7A1DBB5382}" type="slidenum">
              <a:rPr lang="en-ZA" smtClean="0"/>
              <a:pPr/>
              <a:t>130</a:t>
            </a:fld>
            <a:endParaRPr lang="en-ZA" dirty="0"/>
          </a:p>
        </p:txBody>
      </p:sp>
      <p:sp>
        <p:nvSpPr>
          <p:cNvPr id="4" name="Content Placeholder 3">
            <a:extLst>
              <a:ext uri="{FF2B5EF4-FFF2-40B4-BE49-F238E27FC236}">
                <a16:creationId xmlns:a16="http://schemas.microsoft.com/office/drawing/2014/main" id="{6B99EE22-01C9-42B7-B815-A5636C4AFFA8}"/>
              </a:ext>
            </a:extLst>
          </p:cNvPr>
          <p:cNvSpPr>
            <a:spLocks noGrp="1"/>
          </p:cNvSpPr>
          <p:nvPr>
            <p:ph sz="quarter" idx="1"/>
          </p:nvPr>
        </p:nvSpPr>
        <p:spPr/>
        <p:txBody>
          <a:bodyPr>
            <a:normAutofit fontScale="85000" lnSpcReduction="10000"/>
          </a:bodyPr>
          <a:lstStyle/>
          <a:p>
            <a:r>
              <a:rPr lang="en-ZA" b="1" dirty="0"/>
              <a:t>Suitability - </a:t>
            </a:r>
            <a:r>
              <a:rPr lang="en-ZA" dirty="0"/>
              <a:t>Writing an accurate position description is an important part of the recruitment process. It describes the primary tasks involved as well as the core competencies required to perform the role.</a:t>
            </a:r>
          </a:p>
          <a:p>
            <a:pPr marL="0" indent="0">
              <a:buNone/>
            </a:pPr>
            <a:endParaRPr lang="en-ZA" dirty="0"/>
          </a:p>
          <a:p>
            <a:pPr marL="0" indent="0">
              <a:buNone/>
            </a:pPr>
            <a:r>
              <a:rPr lang="en-ZA" dirty="0"/>
              <a:t>A good recruitment and selection policy would require those writing job descriptions to give precedence to the competencies that would make the most positive contribution to the organisation’s business requirements (i.e. flexibility, initiative, leadership etc).</a:t>
            </a:r>
          </a:p>
          <a:p>
            <a:pPr marL="0" indent="0">
              <a:buNone/>
            </a:pPr>
            <a:endParaRPr lang="en-ZA" dirty="0"/>
          </a:p>
          <a:p>
            <a:r>
              <a:rPr lang="en-ZA" b="1" dirty="0"/>
              <a:t>Consistency</a:t>
            </a:r>
            <a:r>
              <a:rPr lang="en-ZA" dirty="0"/>
              <a:t> - A good recruitment and selection policy will also require that hiring managers use pre-determined criteria at all stages of the recruitment process. When interviewing candidates, the same interviewers should be present at each interview and a set of pre-determined questions asked of each candidate, allowing them equal time to respond.</a:t>
            </a:r>
          </a:p>
          <a:p>
            <a:endParaRPr lang="en-ZA" dirty="0"/>
          </a:p>
          <a:p>
            <a:endParaRPr lang="en-ZA" dirty="0"/>
          </a:p>
          <a:p>
            <a:endParaRPr lang="en-ZA" dirty="0"/>
          </a:p>
        </p:txBody>
      </p:sp>
    </p:spTree>
    <p:extLst>
      <p:ext uri="{BB962C8B-B14F-4D97-AF65-F5344CB8AC3E}">
        <p14:creationId xmlns:p14="http://schemas.microsoft.com/office/powerpoint/2010/main" val="264329152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225B-C6B8-4C5F-867E-30B55591B803}"/>
              </a:ext>
            </a:extLst>
          </p:cNvPr>
          <p:cNvSpPr>
            <a:spLocks noGrp="1"/>
          </p:cNvSpPr>
          <p:nvPr>
            <p:ph type="title"/>
          </p:nvPr>
        </p:nvSpPr>
        <p:spPr/>
        <p:txBody>
          <a:bodyPr/>
          <a:lstStyle/>
          <a:p>
            <a:pPr algn="ctr"/>
            <a:r>
              <a:rPr lang="en-ZA" dirty="0"/>
              <a:t>Conducting Recruitment </a:t>
            </a:r>
          </a:p>
        </p:txBody>
      </p:sp>
      <p:sp>
        <p:nvSpPr>
          <p:cNvPr id="3" name="Slide Number Placeholder 2">
            <a:extLst>
              <a:ext uri="{FF2B5EF4-FFF2-40B4-BE49-F238E27FC236}">
                <a16:creationId xmlns:a16="http://schemas.microsoft.com/office/drawing/2014/main" id="{25651654-8F39-452E-B87D-5A060680F760}"/>
              </a:ext>
            </a:extLst>
          </p:cNvPr>
          <p:cNvSpPr>
            <a:spLocks noGrp="1"/>
          </p:cNvSpPr>
          <p:nvPr>
            <p:ph type="sldNum" sz="quarter" idx="12"/>
          </p:nvPr>
        </p:nvSpPr>
        <p:spPr/>
        <p:txBody>
          <a:bodyPr/>
          <a:lstStyle/>
          <a:p>
            <a:fld id="{32F83655-DC73-417F-8B26-EB7A1DBB5382}" type="slidenum">
              <a:rPr lang="en-ZA" smtClean="0"/>
              <a:pPr/>
              <a:t>131</a:t>
            </a:fld>
            <a:endParaRPr lang="en-ZA" dirty="0"/>
          </a:p>
        </p:txBody>
      </p:sp>
      <p:sp>
        <p:nvSpPr>
          <p:cNvPr id="4" name="Content Placeholder 3">
            <a:extLst>
              <a:ext uri="{FF2B5EF4-FFF2-40B4-BE49-F238E27FC236}">
                <a16:creationId xmlns:a16="http://schemas.microsoft.com/office/drawing/2014/main" id="{C039CD6E-3A8C-4BC9-8352-6046960A123A}"/>
              </a:ext>
            </a:extLst>
          </p:cNvPr>
          <p:cNvSpPr>
            <a:spLocks noGrp="1"/>
          </p:cNvSpPr>
          <p:nvPr>
            <p:ph sz="quarter" idx="1"/>
          </p:nvPr>
        </p:nvSpPr>
        <p:spPr/>
        <p:txBody>
          <a:bodyPr>
            <a:normAutofit lnSpcReduction="10000"/>
          </a:bodyPr>
          <a:lstStyle/>
          <a:p>
            <a:pPr marL="0" indent="0">
              <a:buNone/>
            </a:pPr>
            <a:r>
              <a:rPr lang="en-ZA" b="1" dirty="0"/>
              <a:t>Legality </a:t>
            </a:r>
          </a:p>
          <a:p>
            <a:r>
              <a:rPr lang="en-ZA" dirty="0"/>
              <a:t>Privacy and equal opportunity legislation require that the recruitment process is conducted in a fair and transparent manner and a good recruitment and selection policy will always make this very clear to recruiters.</a:t>
            </a:r>
          </a:p>
          <a:p>
            <a:endParaRPr lang="en-ZA" b="1" dirty="0"/>
          </a:p>
          <a:p>
            <a:r>
              <a:rPr lang="en-ZA" dirty="0"/>
              <a:t>During no stage of the recruitment process (from advertisement to interview) can there be any discriminatory behaviour, based on a person’s age, sex, marital status, religion, nationality, sexual orientation or disability. A candidate may have recourse to legal action if they feel they have been discriminated against, so impartiality is not only the right thing to do, it’s also good risk management practice.</a:t>
            </a:r>
          </a:p>
          <a:p>
            <a:pPr marL="0" indent="0">
              <a:buNone/>
            </a:pPr>
            <a:endParaRPr lang="en-ZA" dirty="0"/>
          </a:p>
          <a:p>
            <a:endParaRPr lang="en-ZA" dirty="0"/>
          </a:p>
        </p:txBody>
      </p:sp>
    </p:spTree>
    <p:extLst>
      <p:ext uri="{BB962C8B-B14F-4D97-AF65-F5344CB8AC3E}">
        <p14:creationId xmlns:p14="http://schemas.microsoft.com/office/powerpoint/2010/main" val="307538704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225B-C6B8-4C5F-867E-30B55591B803}"/>
              </a:ext>
            </a:extLst>
          </p:cNvPr>
          <p:cNvSpPr>
            <a:spLocks noGrp="1"/>
          </p:cNvSpPr>
          <p:nvPr>
            <p:ph type="title"/>
          </p:nvPr>
        </p:nvSpPr>
        <p:spPr/>
        <p:txBody>
          <a:bodyPr/>
          <a:lstStyle/>
          <a:p>
            <a:pPr algn="ctr"/>
            <a:r>
              <a:rPr lang="en-ZA" dirty="0"/>
              <a:t>Conducting Recruitment</a:t>
            </a:r>
          </a:p>
        </p:txBody>
      </p:sp>
      <p:sp>
        <p:nvSpPr>
          <p:cNvPr id="3" name="Slide Number Placeholder 2">
            <a:extLst>
              <a:ext uri="{FF2B5EF4-FFF2-40B4-BE49-F238E27FC236}">
                <a16:creationId xmlns:a16="http://schemas.microsoft.com/office/drawing/2014/main" id="{25651654-8F39-452E-B87D-5A060680F760}"/>
              </a:ext>
            </a:extLst>
          </p:cNvPr>
          <p:cNvSpPr>
            <a:spLocks noGrp="1"/>
          </p:cNvSpPr>
          <p:nvPr>
            <p:ph type="sldNum" sz="quarter" idx="12"/>
          </p:nvPr>
        </p:nvSpPr>
        <p:spPr/>
        <p:txBody>
          <a:bodyPr/>
          <a:lstStyle/>
          <a:p>
            <a:fld id="{32F83655-DC73-417F-8B26-EB7A1DBB5382}" type="slidenum">
              <a:rPr lang="en-ZA" smtClean="0"/>
              <a:pPr/>
              <a:t>132</a:t>
            </a:fld>
            <a:endParaRPr lang="en-ZA" dirty="0"/>
          </a:p>
        </p:txBody>
      </p:sp>
      <p:sp>
        <p:nvSpPr>
          <p:cNvPr id="4" name="Content Placeholder 3">
            <a:extLst>
              <a:ext uri="{FF2B5EF4-FFF2-40B4-BE49-F238E27FC236}">
                <a16:creationId xmlns:a16="http://schemas.microsoft.com/office/drawing/2014/main" id="{C039CD6E-3A8C-4BC9-8352-6046960A123A}"/>
              </a:ext>
            </a:extLst>
          </p:cNvPr>
          <p:cNvSpPr>
            <a:spLocks noGrp="1"/>
          </p:cNvSpPr>
          <p:nvPr>
            <p:ph sz="quarter" idx="1"/>
          </p:nvPr>
        </p:nvSpPr>
        <p:spPr>
          <a:xfrm>
            <a:off x="467544" y="1282637"/>
            <a:ext cx="8219256" cy="5131041"/>
          </a:xfrm>
        </p:spPr>
        <p:txBody>
          <a:bodyPr>
            <a:normAutofit fontScale="85000" lnSpcReduction="20000"/>
          </a:bodyPr>
          <a:lstStyle/>
          <a:p>
            <a:pPr marL="0" indent="0">
              <a:buNone/>
            </a:pPr>
            <a:r>
              <a:rPr lang="en-ZA" b="1" dirty="0"/>
              <a:t>Credibility - </a:t>
            </a:r>
            <a:r>
              <a:rPr lang="en-ZA" dirty="0"/>
              <a:t>Not all job advertisements are genuine. Some are placed by organisations wishing to build up a ‘talent pool’ or to simply to test the waters and see what’s out there.</a:t>
            </a:r>
          </a:p>
          <a:p>
            <a:pPr marL="0" indent="0">
              <a:buNone/>
            </a:pPr>
            <a:endParaRPr lang="en-ZA" dirty="0"/>
          </a:p>
          <a:p>
            <a:pPr marL="0" indent="0">
              <a:buNone/>
            </a:pPr>
            <a:r>
              <a:rPr lang="en-ZA" dirty="0"/>
              <a:t>If an organisation calls for certain application procedures to be followed, candidates can feel confident the position they are applying for actually exists and that their efforts will not be in vain. Candidates can also see you are a reputable employer by the good practices you follow and are more likely to want to become an employee of your organisation.</a:t>
            </a:r>
          </a:p>
          <a:p>
            <a:pPr marL="0" indent="0">
              <a:buNone/>
            </a:pPr>
            <a:endParaRPr lang="en-ZA" dirty="0"/>
          </a:p>
          <a:p>
            <a:pPr marL="0" indent="0">
              <a:buNone/>
            </a:pPr>
            <a:br>
              <a:rPr lang="en-ZA" dirty="0"/>
            </a:br>
            <a:r>
              <a:rPr lang="en-ZA" b="1" dirty="0"/>
              <a:t>Transparency - </a:t>
            </a:r>
            <a:r>
              <a:rPr lang="en-ZA" dirty="0"/>
              <a:t> By requiring transparent procedures at every step, the recruitment and selection policy ensures that all stakeholders in the recruitment process (HR, department head, line manager etc) are able to follow the process and be confident of the outcome. Candidates should be kept informed of the status of their application and notified if unsuccessful. Reasons for decisions made during the recruitment process should be documented and a transparent appeals process put in place if a candidate is unhappy with the outcome.</a:t>
            </a:r>
          </a:p>
          <a:p>
            <a:pPr marL="0" indent="0">
              <a:buNone/>
            </a:pPr>
            <a:endParaRPr lang="en-ZA" dirty="0"/>
          </a:p>
          <a:p>
            <a:endParaRPr lang="en-ZA" dirty="0"/>
          </a:p>
        </p:txBody>
      </p:sp>
    </p:spTree>
    <p:extLst>
      <p:ext uri="{BB962C8B-B14F-4D97-AF65-F5344CB8AC3E}">
        <p14:creationId xmlns:p14="http://schemas.microsoft.com/office/powerpoint/2010/main" val="166298327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C4EA9-13D4-45A2-89FF-1CE16591B93B}"/>
              </a:ext>
            </a:extLst>
          </p:cNvPr>
          <p:cNvSpPr>
            <a:spLocks noGrp="1"/>
          </p:cNvSpPr>
          <p:nvPr>
            <p:ph type="title"/>
          </p:nvPr>
        </p:nvSpPr>
        <p:spPr/>
        <p:txBody>
          <a:bodyPr/>
          <a:lstStyle/>
          <a:p>
            <a:pPr algn="ctr"/>
            <a:r>
              <a:rPr lang="en-ZA" dirty="0"/>
              <a:t>Conducting Recruitment</a:t>
            </a:r>
          </a:p>
        </p:txBody>
      </p:sp>
      <p:sp>
        <p:nvSpPr>
          <p:cNvPr id="3" name="Slide Number Placeholder 2">
            <a:extLst>
              <a:ext uri="{FF2B5EF4-FFF2-40B4-BE49-F238E27FC236}">
                <a16:creationId xmlns:a16="http://schemas.microsoft.com/office/drawing/2014/main" id="{2551B04D-C5A0-4D96-98AF-C30D7877A9D7}"/>
              </a:ext>
            </a:extLst>
          </p:cNvPr>
          <p:cNvSpPr>
            <a:spLocks noGrp="1"/>
          </p:cNvSpPr>
          <p:nvPr>
            <p:ph type="sldNum" sz="quarter" idx="12"/>
          </p:nvPr>
        </p:nvSpPr>
        <p:spPr/>
        <p:txBody>
          <a:bodyPr/>
          <a:lstStyle/>
          <a:p>
            <a:fld id="{32F83655-DC73-417F-8B26-EB7A1DBB5382}" type="slidenum">
              <a:rPr lang="en-ZA" smtClean="0"/>
              <a:pPr/>
              <a:t>133</a:t>
            </a:fld>
            <a:endParaRPr lang="en-ZA" dirty="0"/>
          </a:p>
        </p:txBody>
      </p:sp>
      <p:sp>
        <p:nvSpPr>
          <p:cNvPr id="4" name="Content Placeholder 3">
            <a:extLst>
              <a:ext uri="{FF2B5EF4-FFF2-40B4-BE49-F238E27FC236}">
                <a16:creationId xmlns:a16="http://schemas.microsoft.com/office/drawing/2014/main" id="{35E1D8E1-177E-4503-89E4-9DEC3717F95F}"/>
              </a:ext>
            </a:extLst>
          </p:cNvPr>
          <p:cNvSpPr>
            <a:spLocks noGrp="1"/>
          </p:cNvSpPr>
          <p:nvPr>
            <p:ph sz="quarter" idx="1"/>
          </p:nvPr>
        </p:nvSpPr>
        <p:spPr/>
        <p:txBody>
          <a:bodyPr>
            <a:normAutofit/>
          </a:bodyPr>
          <a:lstStyle/>
          <a:p>
            <a:pPr marL="0" indent="0">
              <a:buNone/>
            </a:pPr>
            <a:r>
              <a:rPr lang="en-US" b="1" dirty="0"/>
              <a:t>The Importance of a Recruitment and Selection Policy</a:t>
            </a:r>
          </a:p>
          <a:p>
            <a:endParaRPr lang="en-US" dirty="0"/>
          </a:p>
          <a:p>
            <a:pPr marL="0" indent="0">
              <a:buNone/>
            </a:pPr>
            <a:r>
              <a:rPr lang="en-US" dirty="0"/>
              <a:t>Any organisation should have a Recruitment and Selection Policy that is based on the following principles:</a:t>
            </a:r>
          </a:p>
          <a:p>
            <a:endParaRPr lang="en-US" dirty="0"/>
          </a:p>
          <a:p>
            <a:r>
              <a:rPr lang="en-US" dirty="0"/>
              <a:t>Respect for diversity</a:t>
            </a:r>
          </a:p>
          <a:p>
            <a:r>
              <a:rPr lang="en-US" dirty="0"/>
              <a:t>Ethical decision making</a:t>
            </a:r>
          </a:p>
          <a:p>
            <a:r>
              <a:rPr lang="en-US" dirty="0"/>
              <a:t>Selection according to merit</a:t>
            </a:r>
          </a:p>
          <a:p>
            <a:r>
              <a:rPr lang="en-US" dirty="0"/>
              <a:t>Equal treatment for all</a:t>
            </a:r>
          </a:p>
          <a:p>
            <a:r>
              <a:rPr lang="en-US" dirty="0"/>
              <a:t>Procedural fairness</a:t>
            </a:r>
          </a:p>
          <a:p>
            <a:endParaRPr lang="en-ZA" dirty="0"/>
          </a:p>
        </p:txBody>
      </p:sp>
    </p:spTree>
    <p:extLst>
      <p:ext uri="{BB962C8B-B14F-4D97-AF65-F5344CB8AC3E}">
        <p14:creationId xmlns:p14="http://schemas.microsoft.com/office/powerpoint/2010/main" val="136344442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3899D-8D31-490E-91ED-0C867B81D9E6}"/>
              </a:ext>
            </a:extLst>
          </p:cNvPr>
          <p:cNvSpPr>
            <a:spLocks noGrp="1"/>
          </p:cNvSpPr>
          <p:nvPr>
            <p:ph type="title"/>
          </p:nvPr>
        </p:nvSpPr>
        <p:spPr/>
        <p:txBody>
          <a:bodyPr/>
          <a:lstStyle/>
          <a:p>
            <a:pPr algn="ctr"/>
            <a:r>
              <a:rPr lang="en-ZA" dirty="0"/>
              <a:t>Dealing with Responses</a:t>
            </a:r>
          </a:p>
        </p:txBody>
      </p:sp>
      <p:sp>
        <p:nvSpPr>
          <p:cNvPr id="3" name="Slide Number Placeholder 2">
            <a:extLst>
              <a:ext uri="{FF2B5EF4-FFF2-40B4-BE49-F238E27FC236}">
                <a16:creationId xmlns:a16="http://schemas.microsoft.com/office/drawing/2014/main" id="{AB4372D8-5B91-4FB5-BEFA-6F089C8CA0EB}"/>
              </a:ext>
            </a:extLst>
          </p:cNvPr>
          <p:cNvSpPr>
            <a:spLocks noGrp="1"/>
          </p:cNvSpPr>
          <p:nvPr>
            <p:ph type="sldNum" sz="quarter" idx="12"/>
          </p:nvPr>
        </p:nvSpPr>
        <p:spPr/>
        <p:txBody>
          <a:bodyPr/>
          <a:lstStyle/>
          <a:p>
            <a:fld id="{32F83655-DC73-417F-8B26-EB7A1DBB5382}" type="slidenum">
              <a:rPr lang="en-ZA" smtClean="0"/>
              <a:pPr/>
              <a:t>134</a:t>
            </a:fld>
            <a:endParaRPr lang="en-ZA" dirty="0"/>
          </a:p>
        </p:txBody>
      </p:sp>
      <p:sp>
        <p:nvSpPr>
          <p:cNvPr id="4" name="Content Placeholder 3">
            <a:extLst>
              <a:ext uri="{FF2B5EF4-FFF2-40B4-BE49-F238E27FC236}">
                <a16:creationId xmlns:a16="http://schemas.microsoft.com/office/drawing/2014/main" id="{4F57835B-D64A-4C9B-8F92-BFD4C732E42E}"/>
              </a:ext>
            </a:extLst>
          </p:cNvPr>
          <p:cNvSpPr>
            <a:spLocks noGrp="1"/>
          </p:cNvSpPr>
          <p:nvPr>
            <p:ph sz="quarter" idx="1"/>
          </p:nvPr>
        </p:nvSpPr>
        <p:spPr/>
        <p:txBody>
          <a:bodyPr>
            <a:normAutofit fontScale="92500" lnSpcReduction="20000"/>
          </a:bodyPr>
          <a:lstStyle/>
          <a:p>
            <a:pPr marL="0" indent="0">
              <a:buNone/>
            </a:pPr>
            <a:r>
              <a:rPr lang="en-ZA" dirty="0"/>
              <a:t>Once a vacancy has been advertised, candidate responses will be received.  These should be dealt with in accordance to planned control procedures.  Receipt of these responses must be acknowledged and all responses must be retained in preparation for the screening process, and in compliance with legislation.  </a:t>
            </a:r>
          </a:p>
          <a:p>
            <a:pPr marL="0" indent="0">
              <a:buNone/>
            </a:pPr>
            <a:endParaRPr lang="en-ZA" dirty="0"/>
          </a:p>
          <a:p>
            <a:pPr marL="0" indent="0">
              <a:buNone/>
            </a:pPr>
            <a:r>
              <a:rPr lang="en-ZA" b="1" dirty="0"/>
              <a:t>Good practice is to:</a:t>
            </a:r>
          </a:p>
          <a:p>
            <a:pPr marL="0" indent="0">
              <a:buNone/>
            </a:pPr>
            <a:endParaRPr lang="en-ZA" dirty="0"/>
          </a:p>
          <a:p>
            <a:pPr lvl="0" fontAlgn="base"/>
            <a:r>
              <a:rPr lang="en-US" dirty="0"/>
              <a:t>Date-stamp the letter of application and all supporting materials with the date they are received</a:t>
            </a:r>
            <a:endParaRPr lang="en-ZA" dirty="0"/>
          </a:p>
          <a:p>
            <a:pPr lvl="0" fontAlgn="base"/>
            <a:r>
              <a:rPr lang="en-US" dirty="0"/>
              <a:t>Return any applications received after the published deadline, regardless of date of postmark</a:t>
            </a:r>
            <a:endParaRPr lang="en-ZA" dirty="0"/>
          </a:p>
          <a:p>
            <a:pPr lvl="0" fontAlgn="base"/>
            <a:r>
              <a:rPr lang="en-US" dirty="0"/>
              <a:t>Acknowledge the application with a letter</a:t>
            </a:r>
            <a:endParaRPr lang="en-ZA" dirty="0"/>
          </a:p>
          <a:p>
            <a:pPr lvl="0" fontAlgn="base"/>
            <a:r>
              <a:rPr lang="en-US" dirty="0"/>
              <a:t>Create a file for each applicant</a:t>
            </a:r>
            <a:endParaRPr lang="en-ZA" dirty="0"/>
          </a:p>
          <a:p>
            <a:pPr marL="0" indent="0">
              <a:buNone/>
            </a:pPr>
            <a:endParaRPr lang="en-ZA" dirty="0"/>
          </a:p>
          <a:p>
            <a:pPr marL="0" indent="0">
              <a:buNone/>
            </a:pPr>
            <a:endParaRPr lang="en-ZA" dirty="0"/>
          </a:p>
          <a:p>
            <a:endParaRPr lang="en-ZA" dirty="0"/>
          </a:p>
        </p:txBody>
      </p:sp>
    </p:spTree>
    <p:extLst>
      <p:ext uri="{BB962C8B-B14F-4D97-AF65-F5344CB8AC3E}">
        <p14:creationId xmlns:p14="http://schemas.microsoft.com/office/powerpoint/2010/main" val="322826863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3899D-8D31-490E-91ED-0C867B81D9E6}"/>
              </a:ext>
            </a:extLst>
          </p:cNvPr>
          <p:cNvSpPr>
            <a:spLocks noGrp="1"/>
          </p:cNvSpPr>
          <p:nvPr>
            <p:ph type="title"/>
          </p:nvPr>
        </p:nvSpPr>
        <p:spPr/>
        <p:txBody>
          <a:bodyPr/>
          <a:lstStyle/>
          <a:p>
            <a:pPr algn="ctr"/>
            <a:r>
              <a:rPr lang="en-ZA" dirty="0"/>
              <a:t>Dealing with Responses</a:t>
            </a:r>
          </a:p>
        </p:txBody>
      </p:sp>
      <p:sp>
        <p:nvSpPr>
          <p:cNvPr id="3" name="Slide Number Placeholder 2">
            <a:extLst>
              <a:ext uri="{FF2B5EF4-FFF2-40B4-BE49-F238E27FC236}">
                <a16:creationId xmlns:a16="http://schemas.microsoft.com/office/drawing/2014/main" id="{AB4372D8-5B91-4FB5-BEFA-6F089C8CA0EB}"/>
              </a:ext>
            </a:extLst>
          </p:cNvPr>
          <p:cNvSpPr>
            <a:spLocks noGrp="1"/>
          </p:cNvSpPr>
          <p:nvPr>
            <p:ph type="sldNum" sz="quarter" idx="12"/>
          </p:nvPr>
        </p:nvSpPr>
        <p:spPr/>
        <p:txBody>
          <a:bodyPr/>
          <a:lstStyle/>
          <a:p>
            <a:fld id="{32F83655-DC73-417F-8B26-EB7A1DBB5382}" type="slidenum">
              <a:rPr lang="en-ZA" smtClean="0"/>
              <a:pPr/>
              <a:t>135</a:t>
            </a:fld>
            <a:endParaRPr lang="en-ZA" dirty="0"/>
          </a:p>
        </p:txBody>
      </p:sp>
      <p:sp>
        <p:nvSpPr>
          <p:cNvPr id="4" name="Content Placeholder 3">
            <a:extLst>
              <a:ext uri="{FF2B5EF4-FFF2-40B4-BE49-F238E27FC236}">
                <a16:creationId xmlns:a16="http://schemas.microsoft.com/office/drawing/2014/main" id="{4F57835B-D64A-4C9B-8F92-BFD4C732E42E}"/>
              </a:ext>
            </a:extLst>
          </p:cNvPr>
          <p:cNvSpPr>
            <a:spLocks noGrp="1"/>
          </p:cNvSpPr>
          <p:nvPr>
            <p:ph sz="quarter" idx="1"/>
          </p:nvPr>
        </p:nvSpPr>
        <p:spPr/>
        <p:txBody>
          <a:bodyPr>
            <a:normAutofit/>
          </a:bodyPr>
          <a:lstStyle/>
          <a:p>
            <a:pPr marL="0" indent="0">
              <a:buNone/>
            </a:pPr>
            <a:endParaRPr lang="en-ZA" dirty="0"/>
          </a:p>
          <a:p>
            <a:pPr marL="0" indent="0">
              <a:buNone/>
            </a:pPr>
            <a:r>
              <a:rPr lang="en-ZA" dirty="0"/>
              <a:t>You should consult your organisation’s standard operating procedures regarding the processing of applications.</a:t>
            </a:r>
          </a:p>
          <a:p>
            <a:pPr marL="0" indent="0">
              <a:buNone/>
            </a:pPr>
            <a:endParaRPr lang="en-ZA" dirty="0"/>
          </a:p>
          <a:p>
            <a:pPr marL="0" indent="0">
              <a:buNone/>
            </a:pPr>
            <a:r>
              <a:rPr lang="en-ZA" dirty="0"/>
              <a:t>				Complete Activity 1.2.1 to 1.2.4 in 				your PoE.</a:t>
            </a:r>
          </a:p>
          <a:p>
            <a:pPr marL="0" indent="0">
              <a:buNone/>
            </a:pPr>
            <a:endParaRPr lang="en-ZA" dirty="0"/>
          </a:p>
          <a:p>
            <a:pPr marL="0" indent="0">
              <a:buNone/>
            </a:pPr>
            <a:endParaRPr lang="en-ZA" dirty="0"/>
          </a:p>
          <a:p>
            <a:endParaRPr lang="en-ZA" dirty="0"/>
          </a:p>
        </p:txBody>
      </p:sp>
      <p:pic>
        <p:nvPicPr>
          <p:cNvPr id="5" name="Picture 4" descr="ec_i_formative_2.gif"/>
          <p:cNvPicPr/>
          <p:nvPr/>
        </p:nvPicPr>
        <p:blipFill>
          <a:blip r:embed="rId2" cstate="print"/>
          <a:stretch>
            <a:fillRect/>
          </a:stretch>
        </p:blipFill>
        <p:spPr>
          <a:xfrm>
            <a:off x="467544" y="3094532"/>
            <a:ext cx="2768346" cy="781050"/>
          </a:xfrm>
          <a:prstGeom prst="rect">
            <a:avLst/>
          </a:prstGeom>
        </p:spPr>
      </p:pic>
    </p:spTree>
    <p:extLst>
      <p:ext uri="{BB962C8B-B14F-4D97-AF65-F5344CB8AC3E}">
        <p14:creationId xmlns:p14="http://schemas.microsoft.com/office/powerpoint/2010/main" val="321730749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C1B11-67FD-4F61-8AE2-708EC5617B2B}"/>
              </a:ext>
            </a:extLst>
          </p:cNvPr>
          <p:cNvSpPr>
            <a:spLocks noGrp="1"/>
          </p:cNvSpPr>
          <p:nvPr>
            <p:ph type="title"/>
          </p:nvPr>
        </p:nvSpPr>
        <p:spPr>
          <a:xfrm>
            <a:off x="467544" y="274638"/>
            <a:ext cx="8219256" cy="550800"/>
          </a:xfrm>
        </p:spPr>
        <p:txBody>
          <a:bodyPr>
            <a:normAutofit fontScale="90000"/>
          </a:bodyPr>
          <a:lstStyle/>
          <a:p>
            <a:pPr algn="ctr"/>
            <a:r>
              <a:rPr lang="en-ZA" dirty="0"/>
              <a:t>Initial Screening</a:t>
            </a:r>
          </a:p>
        </p:txBody>
      </p:sp>
      <p:sp>
        <p:nvSpPr>
          <p:cNvPr id="3" name="Slide Number Placeholder 2">
            <a:extLst>
              <a:ext uri="{FF2B5EF4-FFF2-40B4-BE49-F238E27FC236}">
                <a16:creationId xmlns:a16="http://schemas.microsoft.com/office/drawing/2014/main" id="{F32BE78D-C993-4F76-9ED9-A47B665D6013}"/>
              </a:ext>
            </a:extLst>
          </p:cNvPr>
          <p:cNvSpPr>
            <a:spLocks noGrp="1"/>
          </p:cNvSpPr>
          <p:nvPr>
            <p:ph type="sldNum" sz="quarter" idx="12"/>
          </p:nvPr>
        </p:nvSpPr>
        <p:spPr/>
        <p:txBody>
          <a:bodyPr/>
          <a:lstStyle/>
          <a:p>
            <a:fld id="{32F83655-DC73-417F-8B26-EB7A1DBB5382}" type="slidenum">
              <a:rPr lang="en-ZA" smtClean="0"/>
              <a:pPr/>
              <a:t>136</a:t>
            </a:fld>
            <a:endParaRPr lang="en-ZA" dirty="0"/>
          </a:p>
        </p:txBody>
      </p:sp>
      <p:sp>
        <p:nvSpPr>
          <p:cNvPr id="4" name="Content Placeholder 3">
            <a:extLst>
              <a:ext uri="{FF2B5EF4-FFF2-40B4-BE49-F238E27FC236}">
                <a16:creationId xmlns:a16="http://schemas.microsoft.com/office/drawing/2014/main" id="{B8D2692F-8071-4A4A-9644-133F8F393F23}"/>
              </a:ext>
            </a:extLst>
          </p:cNvPr>
          <p:cNvSpPr>
            <a:spLocks noGrp="1"/>
          </p:cNvSpPr>
          <p:nvPr>
            <p:ph sz="quarter" idx="1"/>
          </p:nvPr>
        </p:nvSpPr>
        <p:spPr>
          <a:xfrm>
            <a:off x="467544" y="825438"/>
            <a:ext cx="8219256" cy="5254204"/>
          </a:xfrm>
        </p:spPr>
        <p:txBody>
          <a:bodyPr>
            <a:noAutofit/>
          </a:bodyPr>
          <a:lstStyle/>
          <a:p>
            <a:pPr marL="0" indent="0">
              <a:buNone/>
            </a:pPr>
            <a:r>
              <a:rPr lang="en-ZA" sz="2000" dirty="0"/>
              <a:t>All applications are checked against the minimum requirements that are outlined in the advertisement.  Only applications that meet these requirements should be considered.  </a:t>
            </a:r>
          </a:p>
          <a:p>
            <a:pPr marL="0" indent="0">
              <a:buNone/>
            </a:pPr>
            <a:r>
              <a:rPr lang="en-ZA" sz="2000" dirty="0"/>
              <a:t> </a:t>
            </a:r>
          </a:p>
          <a:p>
            <a:pPr marL="0" indent="0">
              <a:buNone/>
            </a:pPr>
            <a:r>
              <a:rPr lang="en-ZA" sz="2000" b="1" dirty="0"/>
              <a:t>The following steps should be used to ensure effective pre-screening and identifying the best and most qualified candidates for current and future positions.</a:t>
            </a:r>
          </a:p>
          <a:p>
            <a:pPr marL="0" indent="0">
              <a:buNone/>
            </a:pPr>
            <a:r>
              <a:rPr lang="en-ZA" sz="2000" dirty="0"/>
              <a:t> </a:t>
            </a:r>
          </a:p>
          <a:p>
            <a:pPr marL="0" indent="0">
              <a:buNone/>
            </a:pPr>
            <a:r>
              <a:rPr lang="en-ZA" sz="2000" b="1" dirty="0"/>
              <a:t>Resume Screening </a:t>
            </a:r>
            <a:endParaRPr lang="en-ZA" sz="2000" dirty="0"/>
          </a:p>
          <a:p>
            <a:pPr marL="0" indent="0">
              <a:buNone/>
            </a:pPr>
            <a:endParaRPr lang="en-ZA" sz="2000" dirty="0"/>
          </a:p>
          <a:p>
            <a:r>
              <a:rPr lang="en-ZA" sz="2000" b="1" dirty="0"/>
              <a:t>Desired outcome:  </a:t>
            </a:r>
            <a:r>
              <a:rPr lang="en-ZA" sz="2000" dirty="0"/>
              <a:t>The hiring manager will have all of the necessary tools and resources to effectively question candidates uncover requirements and/or shortcomings and ultimately hire the person who meets the requirements</a:t>
            </a:r>
          </a:p>
          <a:p>
            <a:endParaRPr lang="en-ZA" sz="1400" dirty="0"/>
          </a:p>
        </p:txBody>
      </p:sp>
    </p:spTree>
    <p:extLst>
      <p:ext uri="{BB962C8B-B14F-4D97-AF65-F5344CB8AC3E}">
        <p14:creationId xmlns:p14="http://schemas.microsoft.com/office/powerpoint/2010/main" val="60803553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C1B11-67FD-4F61-8AE2-708EC5617B2B}"/>
              </a:ext>
            </a:extLst>
          </p:cNvPr>
          <p:cNvSpPr>
            <a:spLocks noGrp="1"/>
          </p:cNvSpPr>
          <p:nvPr>
            <p:ph type="title"/>
          </p:nvPr>
        </p:nvSpPr>
        <p:spPr>
          <a:xfrm>
            <a:off x="467544" y="274638"/>
            <a:ext cx="8219256" cy="550800"/>
          </a:xfrm>
        </p:spPr>
        <p:txBody>
          <a:bodyPr>
            <a:normAutofit fontScale="90000"/>
          </a:bodyPr>
          <a:lstStyle/>
          <a:p>
            <a:pPr algn="ctr"/>
            <a:r>
              <a:rPr lang="en-ZA" dirty="0"/>
              <a:t>Initial Screening</a:t>
            </a:r>
          </a:p>
        </p:txBody>
      </p:sp>
      <p:sp>
        <p:nvSpPr>
          <p:cNvPr id="3" name="Slide Number Placeholder 2">
            <a:extLst>
              <a:ext uri="{FF2B5EF4-FFF2-40B4-BE49-F238E27FC236}">
                <a16:creationId xmlns:a16="http://schemas.microsoft.com/office/drawing/2014/main" id="{F32BE78D-C993-4F76-9ED9-A47B665D6013}"/>
              </a:ext>
            </a:extLst>
          </p:cNvPr>
          <p:cNvSpPr>
            <a:spLocks noGrp="1"/>
          </p:cNvSpPr>
          <p:nvPr>
            <p:ph type="sldNum" sz="quarter" idx="12"/>
          </p:nvPr>
        </p:nvSpPr>
        <p:spPr/>
        <p:txBody>
          <a:bodyPr/>
          <a:lstStyle/>
          <a:p>
            <a:fld id="{32F83655-DC73-417F-8B26-EB7A1DBB5382}" type="slidenum">
              <a:rPr lang="en-ZA" smtClean="0"/>
              <a:pPr/>
              <a:t>137</a:t>
            </a:fld>
            <a:endParaRPr lang="en-ZA" dirty="0"/>
          </a:p>
        </p:txBody>
      </p:sp>
      <p:sp>
        <p:nvSpPr>
          <p:cNvPr id="4" name="Content Placeholder 3">
            <a:extLst>
              <a:ext uri="{FF2B5EF4-FFF2-40B4-BE49-F238E27FC236}">
                <a16:creationId xmlns:a16="http://schemas.microsoft.com/office/drawing/2014/main" id="{B8D2692F-8071-4A4A-9644-133F8F393F23}"/>
              </a:ext>
            </a:extLst>
          </p:cNvPr>
          <p:cNvSpPr>
            <a:spLocks noGrp="1"/>
          </p:cNvSpPr>
          <p:nvPr>
            <p:ph sz="quarter" idx="1"/>
          </p:nvPr>
        </p:nvSpPr>
        <p:spPr>
          <a:xfrm>
            <a:off x="467544" y="825438"/>
            <a:ext cx="8219256" cy="5254204"/>
          </a:xfrm>
        </p:spPr>
        <p:txBody>
          <a:bodyPr>
            <a:noAutofit/>
          </a:bodyPr>
          <a:lstStyle/>
          <a:p>
            <a:pPr marL="0" indent="0">
              <a:buNone/>
            </a:pPr>
            <a:endParaRPr lang="en-ZA" sz="2000" b="1" dirty="0"/>
          </a:p>
          <a:p>
            <a:pPr marL="0" indent="0">
              <a:buNone/>
            </a:pPr>
            <a:r>
              <a:rPr lang="en-ZA" sz="2000" b="1" dirty="0"/>
              <a:t>Roles:  </a:t>
            </a:r>
            <a:r>
              <a:rPr lang="en-ZA" sz="2000" dirty="0">
                <a:effectLst>
                  <a:outerShdw sx="0" sy="0">
                    <a:srgbClr val="000000"/>
                  </a:outerShdw>
                </a:effectLst>
              </a:rPr>
              <a:t>Hiring Manager – Conducts an initial screen of the candidates resume for fit and forwards only the qualified candidates to Human Resources to conduct an initial assessment Human Resources –  Conduct an in-depth review of the candidates’ fit including culture, education, experience, location and salary.</a:t>
            </a:r>
          </a:p>
          <a:p>
            <a:pPr marL="0" indent="0">
              <a:buNone/>
            </a:pPr>
            <a:endParaRPr lang="en-ZA" sz="1400" dirty="0"/>
          </a:p>
        </p:txBody>
      </p:sp>
    </p:spTree>
    <p:extLst>
      <p:ext uri="{BB962C8B-B14F-4D97-AF65-F5344CB8AC3E}">
        <p14:creationId xmlns:p14="http://schemas.microsoft.com/office/powerpoint/2010/main" val="312917110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A56B0-838C-40D0-B22A-EA541D02057A}"/>
              </a:ext>
            </a:extLst>
          </p:cNvPr>
          <p:cNvSpPr>
            <a:spLocks noGrp="1"/>
          </p:cNvSpPr>
          <p:nvPr>
            <p:ph type="title"/>
          </p:nvPr>
        </p:nvSpPr>
        <p:spPr/>
        <p:txBody>
          <a:bodyPr/>
          <a:lstStyle/>
          <a:p>
            <a:pPr algn="ctr"/>
            <a:r>
              <a:rPr lang="en-ZA" dirty="0"/>
              <a:t>Initial Screening</a:t>
            </a:r>
          </a:p>
        </p:txBody>
      </p:sp>
      <p:sp>
        <p:nvSpPr>
          <p:cNvPr id="3" name="Slide Number Placeholder 2">
            <a:extLst>
              <a:ext uri="{FF2B5EF4-FFF2-40B4-BE49-F238E27FC236}">
                <a16:creationId xmlns:a16="http://schemas.microsoft.com/office/drawing/2014/main" id="{1C649097-ABAD-44E4-99DD-BC26BF28EEB5}"/>
              </a:ext>
            </a:extLst>
          </p:cNvPr>
          <p:cNvSpPr>
            <a:spLocks noGrp="1"/>
          </p:cNvSpPr>
          <p:nvPr>
            <p:ph type="sldNum" sz="quarter" idx="12"/>
          </p:nvPr>
        </p:nvSpPr>
        <p:spPr/>
        <p:txBody>
          <a:bodyPr/>
          <a:lstStyle/>
          <a:p>
            <a:fld id="{32F83655-DC73-417F-8B26-EB7A1DBB5382}" type="slidenum">
              <a:rPr lang="en-ZA" smtClean="0"/>
              <a:pPr/>
              <a:t>138</a:t>
            </a:fld>
            <a:endParaRPr lang="en-ZA" dirty="0"/>
          </a:p>
        </p:txBody>
      </p:sp>
      <p:sp>
        <p:nvSpPr>
          <p:cNvPr id="4" name="Content Placeholder 3">
            <a:extLst>
              <a:ext uri="{FF2B5EF4-FFF2-40B4-BE49-F238E27FC236}">
                <a16:creationId xmlns:a16="http://schemas.microsoft.com/office/drawing/2014/main" id="{09E34098-825E-426E-8F28-0227A34EDB66}"/>
              </a:ext>
            </a:extLst>
          </p:cNvPr>
          <p:cNvSpPr>
            <a:spLocks noGrp="1"/>
          </p:cNvSpPr>
          <p:nvPr>
            <p:ph sz="quarter" idx="1"/>
          </p:nvPr>
        </p:nvSpPr>
        <p:spPr/>
        <p:txBody>
          <a:bodyPr>
            <a:normAutofit/>
          </a:bodyPr>
          <a:lstStyle/>
          <a:p>
            <a:r>
              <a:rPr lang="en-ZA" b="1" dirty="0"/>
              <a:t>Required Hiring Manager Knowledge and Skills:  </a:t>
            </a:r>
            <a:r>
              <a:rPr lang="en-ZA" dirty="0">
                <a:effectLst>
                  <a:outerShdw sx="0" sy="0">
                    <a:srgbClr val="000000"/>
                  </a:outerShdw>
                </a:effectLst>
              </a:rPr>
              <a:t>An understanding of what to look for as he/she screens candidate resumes. Knowledge of how to navigate the resume screening process, as supported by Human Resources.</a:t>
            </a:r>
          </a:p>
          <a:p>
            <a:r>
              <a:rPr lang="en-ZA" b="1" dirty="0"/>
              <a:t>Output to Human Resources:  </a:t>
            </a:r>
            <a:r>
              <a:rPr lang="en-ZA" dirty="0"/>
              <a:t>Hiring manager should schedule weekly recruitment meetings with HR to review the applicants and/or candidates they have in process. They should also use this time to consult with HR around questions they have throughout the resume screening process and the calibre of candidates they are seeing to future evaluate the sourcing and job posting process. </a:t>
            </a:r>
          </a:p>
          <a:p>
            <a:endParaRPr lang="en-ZA" dirty="0"/>
          </a:p>
        </p:txBody>
      </p:sp>
    </p:spTree>
    <p:extLst>
      <p:ext uri="{BB962C8B-B14F-4D97-AF65-F5344CB8AC3E}">
        <p14:creationId xmlns:p14="http://schemas.microsoft.com/office/powerpoint/2010/main" val="382433175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FC9A8-DC11-4212-BCC9-9D81386015A5}"/>
              </a:ext>
            </a:extLst>
          </p:cNvPr>
          <p:cNvSpPr>
            <a:spLocks noGrp="1"/>
          </p:cNvSpPr>
          <p:nvPr>
            <p:ph type="title"/>
          </p:nvPr>
        </p:nvSpPr>
        <p:spPr/>
        <p:txBody>
          <a:bodyPr>
            <a:normAutofit fontScale="90000"/>
          </a:bodyPr>
          <a:lstStyle/>
          <a:p>
            <a:pPr algn="ctr"/>
            <a:r>
              <a:rPr lang="en-ZA" sz="4400" dirty="0"/>
              <a:t>Resume Screening Instructions</a:t>
            </a:r>
            <a:br>
              <a:rPr lang="en-ZA" dirty="0"/>
            </a:br>
            <a:endParaRPr lang="en-ZA" dirty="0"/>
          </a:p>
        </p:txBody>
      </p:sp>
      <p:sp>
        <p:nvSpPr>
          <p:cNvPr id="3" name="Slide Number Placeholder 2">
            <a:extLst>
              <a:ext uri="{FF2B5EF4-FFF2-40B4-BE49-F238E27FC236}">
                <a16:creationId xmlns:a16="http://schemas.microsoft.com/office/drawing/2014/main" id="{6401F823-A8E7-4DAC-9623-9717772530DD}"/>
              </a:ext>
            </a:extLst>
          </p:cNvPr>
          <p:cNvSpPr>
            <a:spLocks noGrp="1"/>
          </p:cNvSpPr>
          <p:nvPr>
            <p:ph type="sldNum" sz="quarter" idx="12"/>
          </p:nvPr>
        </p:nvSpPr>
        <p:spPr/>
        <p:txBody>
          <a:bodyPr/>
          <a:lstStyle/>
          <a:p>
            <a:fld id="{32F83655-DC73-417F-8B26-EB7A1DBB5382}" type="slidenum">
              <a:rPr lang="en-ZA" smtClean="0"/>
              <a:pPr/>
              <a:t>139</a:t>
            </a:fld>
            <a:endParaRPr lang="en-ZA" dirty="0"/>
          </a:p>
        </p:txBody>
      </p:sp>
      <p:sp>
        <p:nvSpPr>
          <p:cNvPr id="4" name="Content Placeholder 3">
            <a:extLst>
              <a:ext uri="{FF2B5EF4-FFF2-40B4-BE49-F238E27FC236}">
                <a16:creationId xmlns:a16="http://schemas.microsoft.com/office/drawing/2014/main" id="{30A08F3D-7F2A-4547-B7FC-14CCC4282657}"/>
              </a:ext>
            </a:extLst>
          </p:cNvPr>
          <p:cNvSpPr>
            <a:spLocks noGrp="1"/>
          </p:cNvSpPr>
          <p:nvPr>
            <p:ph sz="quarter" idx="1"/>
          </p:nvPr>
        </p:nvSpPr>
        <p:spPr/>
        <p:txBody>
          <a:bodyPr/>
          <a:lstStyle/>
          <a:p>
            <a:pPr marL="0" indent="0">
              <a:buNone/>
            </a:pPr>
            <a:r>
              <a:rPr lang="en-ZA" dirty="0"/>
              <a:t>In today’s employment climate, it is not unusual to be inundated with resumes in response to each opportunity that is advertised.  Skill in screening resumes efficiently enhances the hiring process by eliminating inappropriate candidates and identifying top contenders quickly.  We will look at:</a:t>
            </a:r>
          </a:p>
          <a:p>
            <a:pPr marL="0" indent="0">
              <a:buNone/>
            </a:pPr>
            <a:r>
              <a:rPr lang="en-ZA" dirty="0"/>
              <a:t> </a:t>
            </a:r>
          </a:p>
          <a:p>
            <a:pPr lvl="0" fontAlgn="base"/>
            <a:r>
              <a:rPr lang="en-US" dirty="0">
                <a:effectLst>
                  <a:outerShdw sx="0" sy="0">
                    <a:srgbClr val="000000"/>
                  </a:outerShdw>
                </a:effectLst>
              </a:rPr>
              <a:t>Initial screening criteria</a:t>
            </a:r>
            <a:endParaRPr lang="en-ZA" dirty="0">
              <a:effectLst>
                <a:outerShdw sx="0" sy="0">
                  <a:srgbClr val="000000"/>
                </a:outerShdw>
              </a:effectLst>
            </a:endParaRPr>
          </a:p>
          <a:p>
            <a:pPr lvl="0" fontAlgn="base"/>
            <a:r>
              <a:rPr lang="en-US" dirty="0">
                <a:effectLst>
                  <a:outerShdw sx="0" sy="0">
                    <a:srgbClr val="000000"/>
                  </a:outerShdw>
                </a:effectLst>
              </a:rPr>
              <a:t>In-depth screening</a:t>
            </a:r>
            <a:endParaRPr lang="en-ZA" dirty="0">
              <a:effectLst>
                <a:outerShdw sx="0" sy="0">
                  <a:srgbClr val="000000"/>
                </a:outerShdw>
              </a:effectLst>
            </a:endParaRPr>
          </a:p>
          <a:p>
            <a:pPr lvl="0" fontAlgn="base"/>
            <a:r>
              <a:rPr lang="en-US" dirty="0">
                <a:effectLst>
                  <a:outerShdw sx="0" sy="0">
                    <a:srgbClr val="000000"/>
                  </a:outerShdw>
                </a:effectLst>
              </a:rPr>
              <a:t>Other considerations</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72456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290457354"/>
              </p:ext>
            </p:extLst>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p14="http://schemas.microsoft.com/office/powerpoint/2010/main" val="12520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9B12-CABC-43F5-B4ED-2B6AD25C2230}"/>
              </a:ext>
            </a:extLst>
          </p:cNvPr>
          <p:cNvSpPr>
            <a:spLocks noGrp="1"/>
          </p:cNvSpPr>
          <p:nvPr>
            <p:ph type="title"/>
          </p:nvPr>
        </p:nvSpPr>
        <p:spPr/>
        <p:txBody>
          <a:bodyPr>
            <a:normAutofit/>
          </a:bodyPr>
          <a:lstStyle/>
          <a:p>
            <a:pPr algn="ctr"/>
            <a:r>
              <a:rPr lang="en-ZA" dirty="0"/>
              <a:t>Resume Screening Instructions</a:t>
            </a:r>
          </a:p>
        </p:txBody>
      </p:sp>
      <p:sp>
        <p:nvSpPr>
          <p:cNvPr id="3" name="Slide Number Placeholder 2">
            <a:extLst>
              <a:ext uri="{FF2B5EF4-FFF2-40B4-BE49-F238E27FC236}">
                <a16:creationId xmlns:a16="http://schemas.microsoft.com/office/drawing/2014/main" id="{27CC7132-E24D-47F5-9D65-5EAD51F1C629}"/>
              </a:ext>
            </a:extLst>
          </p:cNvPr>
          <p:cNvSpPr>
            <a:spLocks noGrp="1"/>
          </p:cNvSpPr>
          <p:nvPr>
            <p:ph type="sldNum" sz="quarter" idx="12"/>
          </p:nvPr>
        </p:nvSpPr>
        <p:spPr/>
        <p:txBody>
          <a:bodyPr/>
          <a:lstStyle/>
          <a:p>
            <a:fld id="{32F83655-DC73-417F-8B26-EB7A1DBB5382}" type="slidenum">
              <a:rPr lang="en-ZA" smtClean="0"/>
              <a:pPr/>
              <a:t>140</a:t>
            </a:fld>
            <a:endParaRPr lang="en-ZA" dirty="0"/>
          </a:p>
        </p:txBody>
      </p:sp>
      <p:sp>
        <p:nvSpPr>
          <p:cNvPr id="4" name="Content Placeholder 3">
            <a:extLst>
              <a:ext uri="{FF2B5EF4-FFF2-40B4-BE49-F238E27FC236}">
                <a16:creationId xmlns:a16="http://schemas.microsoft.com/office/drawing/2014/main" id="{B0B8E35F-BDE3-4F0F-8D7B-04C68AF54D75}"/>
              </a:ext>
            </a:extLst>
          </p:cNvPr>
          <p:cNvSpPr>
            <a:spLocks noGrp="1"/>
          </p:cNvSpPr>
          <p:nvPr>
            <p:ph sz="quarter" idx="1"/>
          </p:nvPr>
        </p:nvSpPr>
        <p:spPr/>
        <p:txBody>
          <a:bodyPr>
            <a:normAutofit fontScale="85000" lnSpcReduction="20000"/>
          </a:bodyPr>
          <a:lstStyle/>
          <a:p>
            <a:pPr marL="0" indent="0">
              <a:buNone/>
            </a:pPr>
            <a:r>
              <a:rPr lang="en-US" sz="2800" b="1" dirty="0"/>
              <a:t>Initial Screening Criteria</a:t>
            </a:r>
          </a:p>
          <a:p>
            <a:endParaRPr lang="en-US" dirty="0"/>
          </a:p>
          <a:p>
            <a:pPr marL="0" indent="0">
              <a:buNone/>
            </a:pPr>
            <a:r>
              <a:rPr lang="en-US" b="1" dirty="0"/>
              <a:t>When recruitment personnel take a first look through resumes, there are several criteria which can be used to cut the candidate pool quickly:</a:t>
            </a:r>
          </a:p>
          <a:p>
            <a:pPr marL="0" indent="0">
              <a:buNone/>
            </a:pPr>
            <a:endParaRPr lang="en-US" dirty="0"/>
          </a:p>
          <a:p>
            <a:r>
              <a:rPr lang="en-US" b="1" dirty="0"/>
              <a:t>Location</a:t>
            </a:r>
            <a:r>
              <a:rPr lang="en-US" dirty="0"/>
              <a:t> – Does the position require local candidates only?  </a:t>
            </a:r>
          </a:p>
          <a:p>
            <a:r>
              <a:rPr lang="en-US" b="1" dirty="0"/>
              <a:t>Education/Certification </a:t>
            </a:r>
            <a:r>
              <a:rPr lang="en-US" dirty="0"/>
              <a:t>– Does the position require a specific degree and/or certification?</a:t>
            </a:r>
          </a:p>
          <a:p>
            <a:r>
              <a:rPr lang="en-US" b="1" dirty="0"/>
              <a:t>Type and Years of Experience </a:t>
            </a:r>
            <a:r>
              <a:rPr lang="en-US" dirty="0"/>
              <a:t>– How much experience does this position require?  Does the candidate have experience in line with the job offered?</a:t>
            </a:r>
          </a:p>
          <a:p>
            <a:r>
              <a:rPr lang="en-US" b="1" dirty="0"/>
              <a:t>Management Skill </a:t>
            </a:r>
            <a:r>
              <a:rPr lang="en-US" dirty="0"/>
              <a:t>– Does the position require prior experience in managing a team?</a:t>
            </a:r>
          </a:p>
          <a:p>
            <a:r>
              <a:rPr lang="en-US" b="1" dirty="0"/>
              <a:t>Technical Skills </a:t>
            </a:r>
            <a:r>
              <a:rPr lang="en-US" dirty="0"/>
              <a:t>– Does the position require knowledge of specific software or other technical skills?</a:t>
            </a:r>
          </a:p>
          <a:p>
            <a:r>
              <a:rPr lang="en-US" b="1" dirty="0"/>
              <a:t>Industry</a:t>
            </a:r>
            <a:r>
              <a:rPr lang="en-US" dirty="0"/>
              <a:t> – Must the candidate have expertise in a particular industry?</a:t>
            </a:r>
          </a:p>
          <a:p>
            <a:endParaRPr lang="en-ZA" dirty="0"/>
          </a:p>
        </p:txBody>
      </p:sp>
    </p:spTree>
    <p:extLst>
      <p:ext uri="{BB962C8B-B14F-4D97-AF65-F5344CB8AC3E}">
        <p14:creationId xmlns:p14="http://schemas.microsoft.com/office/powerpoint/2010/main" val="421449593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9D693-0142-4B70-AAE7-F3D0A7DDFA8E}"/>
              </a:ext>
            </a:extLst>
          </p:cNvPr>
          <p:cNvSpPr>
            <a:spLocks noGrp="1"/>
          </p:cNvSpPr>
          <p:nvPr>
            <p:ph type="title"/>
          </p:nvPr>
        </p:nvSpPr>
        <p:spPr>
          <a:xfrm>
            <a:off x="467544" y="274638"/>
            <a:ext cx="8219256" cy="729914"/>
          </a:xfrm>
        </p:spPr>
        <p:txBody>
          <a:bodyPr>
            <a:normAutofit fontScale="90000"/>
          </a:bodyPr>
          <a:lstStyle/>
          <a:p>
            <a:pPr algn="ctr"/>
            <a:r>
              <a:rPr lang="en-ZA" dirty="0"/>
              <a:t>Resume Screening Instructions</a:t>
            </a:r>
          </a:p>
        </p:txBody>
      </p:sp>
      <p:sp>
        <p:nvSpPr>
          <p:cNvPr id="3" name="Slide Number Placeholder 2">
            <a:extLst>
              <a:ext uri="{FF2B5EF4-FFF2-40B4-BE49-F238E27FC236}">
                <a16:creationId xmlns:a16="http://schemas.microsoft.com/office/drawing/2014/main" id="{72F3DDA7-8A68-4C80-9B9C-590769600B1F}"/>
              </a:ext>
            </a:extLst>
          </p:cNvPr>
          <p:cNvSpPr>
            <a:spLocks noGrp="1"/>
          </p:cNvSpPr>
          <p:nvPr>
            <p:ph type="sldNum" sz="quarter" idx="12"/>
          </p:nvPr>
        </p:nvSpPr>
        <p:spPr/>
        <p:txBody>
          <a:bodyPr/>
          <a:lstStyle/>
          <a:p>
            <a:fld id="{32F83655-DC73-417F-8B26-EB7A1DBB5382}" type="slidenum">
              <a:rPr lang="en-ZA" smtClean="0"/>
              <a:pPr/>
              <a:t>141</a:t>
            </a:fld>
            <a:endParaRPr lang="en-ZA" dirty="0"/>
          </a:p>
        </p:txBody>
      </p:sp>
      <p:sp>
        <p:nvSpPr>
          <p:cNvPr id="4" name="Content Placeholder 3">
            <a:extLst>
              <a:ext uri="{FF2B5EF4-FFF2-40B4-BE49-F238E27FC236}">
                <a16:creationId xmlns:a16="http://schemas.microsoft.com/office/drawing/2014/main" id="{27EB38F7-2ED0-46F2-9A8D-95E63D6A1BAF}"/>
              </a:ext>
            </a:extLst>
          </p:cNvPr>
          <p:cNvSpPr>
            <a:spLocks noGrp="1"/>
          </p:cNvSpPr>
          <p:nvPr>
            <p:ph sz="quarter" idx="1"/>
          </p:nvPr>
        </p:nvSpPr>
        <p:spPr>
          <a:xfrm>
            <a:off x="467544" y="1004552"/>
            <a:ext cx="8219256" cy="4680000"/>
          </a:xfrm>
        </p:spPr>
        <p:txBody>
          <a:bodyPr>
            <a:noAutofit/>
          </a:bodyPr>
          <a:lstStyle/>
          <a:p>
            <a:pPr marL="0" indent="0">
              <a:buNone/>
            </a:pPr>
            <a:r>
              <a:rPr lang="en-ZA" sz="2000" b="1" dirty="0"/>
              <a:t>In-Depth Screening</a:t>
            </a:r>
          </a:p>
          <a:p>
            <a:pPr marL="0" indent="0">
              <a:buNone/>
            </a:pPr>
            <a:r>
              <a:rPr lang="en-ZA" sz="2000" b="1" dirty="0"/>
              <a:t> </a:t>
            </a:r>
            <a:endParaRPr lang="en-ZA" sz="2000" dirty="0"/>
          </a:p>
          <a:p>
            <a:pPr marL="0" indent="0">
              <a:buNone/>
            </a:pPr>
            <a:r>
              <a:rPr lang="en-ZA" sz="2000" dirty="0"/>
              <a:t>Once you move beyond basic qualifications, it is advisable to take a closer look at the remaining candidates.  Referring to the job description, as well as a prioritised list of “must haves” for the position is very helpful at this point.</a:t>
            </a:r>
          </a:p>
          <a:p>
            <a:pPr marL="0" indent="0">
              <a:buNone/>
            </a:pPr>
            <a:endParaRPr lang="en-ZA" sz="2000" dirty="0"/>
          </a:p>
          <a:p>
            <a:pPr marL="0" indent="0">
              <a:buNone/>
            </a:pPr>
            <a:r>
              <a:rPr lang="en-US" sz="2000" b="1" dirty="0"/>
              <a:t>While the specifics will vary, the hiring manager should pay particular attention to:</a:t>
            </a:r>
          </a:p>
          <a:p>
            <a:pPr marL="0" indent="0">
              <a:buNone/>
            </a:pPr>
            <a:endParaRPr lang="en-ZA" sz="2000" dirty="0"/>
          </a:p>
          <a:p>
            <a:pPr lvl="0" fontAlgn="base"/>
            <a:r>
              <a:rPr lang="en-US" sz="2000" b="1" dirty="0">
                <a:effectLst>
                  <a:outerShdw sx="0" sy="0">
                    <a:srgbClr val="000000"/>
                  </a:outerShdw>
                </a:effectLst>
              </a:rPr>
              <a:t>Relevant accomplishments</a:t>
            </a:r>
            <a:r>
              <a:rPr lang="en-US" sz="2000" dirty="0">
                <a:effectLst>
                  <a:outerShdw sx="0" sy="0">
                    <a:srgbClr val="000000"/>
                  </a:outerShdw>
                </a:effectLst>
              </a:rPr>
              <a:t> – Has the applicant worked in similar jobs or on similar projects?  What has he/she accomplished in those roles?</a:t>
            </a:r>
            <a:endParaRPr lang="en-ZA" sz="2000" dirty="0">
              <a:effectLst>
                <a:outerShdw sx="0" sy="0">
                  <a:srgbClr val="000000"/>
                </a:outerShdw>
              </a:effectLst>
            </a:endParaRPr>
          </a:p>
          <a:p>
            <a:pPr lvl="0" fontAlgn="base"/>
            <a:r>
              <a:rPr lang="en-US" sz="2000" b="1" dirty="0">
                <a:effectLst>
                  <a:outerShdw sx="0" sy="0">
                    <a:srgbClr val="000000"/>
                  </a:outerShdw>
                </a:effectLst>
              </a:rPr>
              <a:t>Career progression</a:t>
            </a:r>
            <a:r>
              <a:rPr lang="en-US" sz="2000" dirty="0">
                <a:effectLst>
                  <a:outerShdw sx="0" sy="0">
                    <a:srgbClr val="000000"/>
                  </a:outerShdw>
                </a:effectLst>
              </a:rPr>
              <a:t> – Has the prospect shown a steady progression of responsibilities?</a:t>
            </a:r>
            <a:endParaRPr lang="en-ZA" sz="2000" dirty="0">
              <a:effectLst>
                <a:outerShdw sx="0" sy="0">
                  <a:srgbClr val="000000"/>
                </a:outerShdw>
              </a:effectLst>
            </a:endParaRPr>
          </a:p>
          <a:p>
            <a:pPr marL="0" indent="0">
              <a:buNone/>
            </a:pPr>
            <a:endParaRPr lang="en-ZA" sz="1800" dirty="0"/>
          </a:p>
        </p:txBody>
      </p:sp>
    </p:spTree>
    <p:extLst>
      <p:ext uri="{BB962C8B-B14F-4D97-AF65-F5344CB8AC3E}">
        <p14:creationId xmlns:p14="http://schemas.microsoft.com/office/powerpoint/2010/main" val="119747963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9D693-0142-4B70-AAE7-F3D0A7DDFA8E}"/>
              </a:ext>
            </a:extLst>
          </p:cNvPr>
          <p:cNvSpPr>
            <a:spLocks noGrp="1"/>
          </p:cNvSpPr>
          <p:nvPr>
            <p:ph type="title"/>
          </p:nvPr>
        </p:nvSpPr>
        <p:spPr>
          <a:xfrm>
            <a:off x="467544" y="274638"/>
            <a:ext cx="8219256" cy="729914"/>
          </a:xfrm>
        </p:spPr>
        <p:txBody>
          <a:bodyPr>
            <a:normAutofit fontScale="90000"/>
          </a:bodyPr>
          <a:lstStyle/>
          <a:p>
            <a:pPr algn="ctr"/>
            <a:r>
              <a:rPr lang="en-ZA" dirty="0"/>
              <a:t>Resume Screening Instructions</a:t>
            </a:r>
          </a:p>
        </p:txBody>
      </p:sp>
      <p:sp>
        <p:nvSpPr>
          <p:cNvPr id="3" name="Slide Number Placeholder 2">
            <a:extLst>
              <a:ext uri="{FF2B5EF4-FFF2-40B4-BE49-F238E27FC236}">
                <a16:creationId xmlns:a16="http://schemas.microsoft.com/office/drawing/2014/main" id="{72F3DDA7-8A68-4C80-9B9C-590769600B1F}"/>
              </a:ext>
            </a:extLst>
          </p:cNvPr>
          <p:cNvSpPr>
            <a:spLocks noGrp="1"/>
          </p:cNvSpPr>
          <p:nvPr>
            <p:ph type="sldNum" sz="quarter" idx="12"/>
          </p:nvPr>
        </p:nvSpPr>
        <p:spPr/>
        <p:txBody>
          <a:bodyPr/>
          <a:lstStyle/>
          <a:p>
            <a:fld id="{32F83655-DC73-417F-8B26-EB7A1DBB5382}" type="slidenum">
              <a:rPr lang="en-ZA" smtClean="0"/>
              <a:pPr/>
              <a:t>142</a:t>
            </a:fld>
            <a:endParaRPr lang="en-ZA" dirty="0"/>
          </a:p>
        </p:txBody>
      </p:sp>
      <p:sp>
        <p:nvSpPr>
          <p:cNvPr id="4" name="Content Placeholder 3">
            <a:extLst>
              <a:ext uri="{FF2B5EF4-FFF2-40B4-BE49-F238E27FC236}">
                <a16:creationId xmlns:a16="http://schemas.microsoft.com/office/drawing/2014/main" id="{27EB38F7-2ED0-46F2-9A8D-95E63D6A1BAF}"/>
              </a:ext>
            </a:extLst>
          </p:cNvPr>
          <p:cNvSpPr>
            <a:spLocks noGrp="1"/>
          </p:cNvSpPr>
          <p:nvPr>
            <p:ph sz="quarter" idx="1"/>
          </p:nvPr>
        </p:nvSpPr>
        <p:spPr>
          <a:xfrm>
            <a:off x="467544" y="1517421"/>
            <a:ext cx="8219256" cy="4680000"/>
          </a:xfrm>
        </p:spPr>
        <p:txBody>
          <a:bodyPr>
            <a:noAutofit/>
          </a:bodyPr>
          <a:lstStyle/>
          <a:p>
            <a:pPr lvl="0" fontAlgn="base"/>
            <a:r>
              <a:rPr lang="en-US" sz="2000" b="1" dirty="0">
                <a:effectLst>
                  <a:outerShdw sx="0" sy="0">
                    <a:srgbClr val="000000"/>
                  </a:outerShdw>
                </a:effectLst>
              </a:rPr>
              <a:t>Written communication skills</a:t>
            </a:r>
            <a:r>
              <a:rPr lang="en-US" sz="2000" dirty="0">
                <a:effectLst>
                  <a:outerShdw sx="0" sy="0">
                    <a:srgbClr val="000000"/>
                  </a:outerShdw>
                </a:effectLst>
              </a:rPr>
              <a:t> – Is the resume clear and well-written?  (NOTE:  It is not unusual for resumes to be professionally prepared, so the resume may or may not be an accurate indication of how well an applicant expresses him/herself in writing.  A poorly written resume, however, is usually indicative of poor writing skills.) Does the resume exhibit proper grammar and correct spelling?  Is the cover letter (if any) written in a professional manner?</a:t>
            </a:r>
          </a:p>
          <a:p>
            <a:pPr marL="0" lvl="0" indent="0" fontAlgn="base">
              <a:buNone/>
            </a:pPr>
            <a:endParaRPr lang="en-ZA" sz="2000" dirty="0">
              <a:effectLst>
                <a:outerShdw sx="0" sy="0">
                  <a:srgbClr val="000000"/>
                </a:outerShdw>
              </a:effectLst>
            </a:endParaRPr>
          </a:p>
          <a:p>
            <a:pPr lvl="0" fontAlgn="base"/>
            <a:r>
              <a:rPr lang="en-US" sz="2000" b="1" dirty="0">
                <a:effectLst>
                  <a:outerShdw sx="0" sy="0">
                    <a:srgbClr val="000000"/>
                  </a:outerShdw>
                </a:effectLst>
              </a:rPr>
              <a:t>Willingness to work hard</a:t>
            </a:r>
            <a:r>
              <a:rPr lang="en-US" sz="2000" dirty="0">
                <a:effectLst>
                  <a:outerShdw sx="0" sy="0">
                    <a:srgbClr val="000000"/>
                  </a:outerShdw>
                </a:effectLst>
              </a:rPr>
              <a:t> – Did the applicant work while attending school?  Has he/she shown a track record of taking on responsibilities not normally part of the job description?</a:t>
            </a:r>
            <a:endParaRPr lang="en-ZA" sz="2000" dirty="0">
              <a:effectLst>
                <a:outerShdw sx="0" sy="0">
                  <a:srgbClr val="000000"/>
                </a:outerShdw>
              </a:effectLst>
            </a:endParaRPr>
          </a:p>
          <a:p>
            <a:pPr marL="0" indent="0">
              <a:buNone/>
            </a:pPr>
            <a:endParaRPr lang="en-ZA" sz="1800" dirty="0"/>
          </a:p>
        </p:txBody>
      </p:sp>
    </p:spTree>
    <p:extLst>
      <p:ext uri="{BB962C8B-B14F-4D97-AF65-F5344CB8AC3E}">
        <p14:creationId xmlns:p14="http://schemas.microsoft.com/office/powerpoint/2010/main" val="358431761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1536E-D488-41C5-B389-5B4EFAC8DD6A}"/>
              </a:ext>
            </a:extLst>
          </p:cNvPr>
          <p:cNvSpPr>
            <a:spLocks noGrp="1"/>
          </p:cNvSpPr>
          <p:nvPr>
            <p:ph type="title"/>
          </p:nvPr>
        </p:nvSpPr>
        <p:spPr/>
        <p:txBody>
          <a:bodyPr>
            <a:normAutofit/>
          </a:bodyPr>
          <a:lstStyle/>
          <a:p>
            <a:pPr algn="ctr"/>
            <a:r>
              <a:rPr lang="en-ZA" dirty="0"/>
              <a:t>Resume Screening Instructions </a:t>
            </a:r>
          </a:p>
        </p:txBody>
      </p:sp>
      <p:sp>
        <p:nvSpPr>
          <p:cNvPr id="3" name="Slide Number Placeholder 2">
            <a:extLst>
              <a:ext uri="{FF2B5EF4-FFF2-40B4-BE49-F238E27FC236}">
                <a16:creationId xmlns:a16="http://schemas.microsoft.com/office/drawing/2014/main" id="{2A327CD9-D2B1-4BC7-8108-A7BBE400F641}"/>
              </a:ext>
            </a:extLst>
          </p:cNvPr>
          <p:cNvSpPr>
            <a:spLocks noGrp="1"/>
          </p:cNvSpPr>
          <p:nvPr>
            <p:ph type="sldNum" sz="quarter" idx="12"/>
          </p:nvPr>
        </p:nvSpPr>
        <p:spPr/>
        <p:txBody>
          <a:bodyPr/>
          <a:lstStyle/>
          <a:p>
            <a:fld id="{32F83655-DC73-417F-8B26-EB7A1DBB5382}" type="slidenum">
              <a:rPr lang="en-ZA" smtClean="0"/>
              <a:pPr/>
              <a:t>143</a:t>
            </a:fld>
            <a:endParaRPr lang="en-ZA" dirty="0"/>
          </a:p>
        </p:txBody>
      </p:sp>
      <p:sp>
        <p:nvSpPr>
          <p:cNvPr id="4" name="Content Placeholder 3">
            <a:extLst>
              <a:ext uri="{FF2B5EF4-FFF2-40B4-BE49-F238E27FC236}">
                <a16:creationId xmlns:a16="http://schemas.microsoft.com/office/drawing/2014/main" id="{6B7F4CB4-8199-4927-BDDE-4A24E969657C}"/>
              </a:ext>
            </a:extLst>
          </p:cNvPr>
          <p:cNvSpPr>
            <a:spLocks noGrp="1"/>
          </p:cNvSpPr>
          <p:nvPr>
            <p:ph sz="quarter" idx="1"/>
          </p:nvPr>
        </p:nvSpPr>
        <p:spPr/>
        <p:txBody>
          <a:bodyPr>
            <a:normAutofit fontScale="85000" lnSpcReduction="10000"/>
          </a:bodyPr>
          <a:lstStyle/>
          <a:p>
            <a:pPr marL="0" indent="0">
              <a:buNone/>
            </a:pPr>
            <a:r>
              <a:rPr lang="en-ZA" b="1" dirty="0"/>
              <a:t>Red flags</a:t>
            </a:r>
          </a:p>
          <a:p>
            <a:pPr marL="0" indent="0">
              <a:buNone/>
            </a:pPr>
            <a:r>
              <a:rPr lang="en-ZA" dirty="0"/>
              <a:t> </a:t>
            </a:r>
          </a:p>
          <a:p>
            <a:r>
              <a:rPr lang="en-US" b="1" dirty="0">
                <a:effectLst>
                  <a:outerShdw sx="0" sy="0">
                    <a:srgbClr val="000000"/>
                  </a:outerShdw>
                </a:effectLst>
              </a:rPr>
              <a:t>Job hopping</a:t>
            </a:r>
            <a:r>
              <a:rPr lang="en-US" dirty="0">
                <a:effectLst>
                  <a:outerShdw sx="0" sy="0">
                    <a:srgbClr val="000000"/>
                  </a:outerShdw>
                </a:effectLst>
              </a:rPr>
              <a:t> – Applicants who have a history of changing jobs frequently may not be likely to stay with the company for long.  Be aware, however, that in the current climate, it is not unusual for employees to have legitimate reasons for relatively short tenures at previous employers.  Layoffs, mergers, company restructurings, etc. may have contributed to the apparent “job hopping.”  If the applicant is otherwise appealing, this area can be explored during the telephone interview.</a:t>
            </a:r>
          </a:p>
          <a:p>
            <a:pPr marL="0" indent="0">
              <a:buNone/>
            </a:pPr>
            <a:endParaRPr lang="en-ZA" dirty="0">
              <a:effectLst>
                <a:outerShdw sx="0" sy="0">
                  <a:srgbClr val="000000"/>
                </a:outerShdw>
              </a:effectLst>
            </a:endParaRPr>
          </a:p>
          <a:p>
            <a:pPr fontAlgn="base"/>
            <a:r>
              <a:rPr lang="en-US" b="1" dirty="0">
                <a:effectLst>
                  <a:outerShdw sx="0" sy="0">
                    <a:srgbClr val="000000"/>
                  </a:outerShdw>
                </a:effectLst>
              </a:rPr>
              <a:t>Gaps in job history</a:t>
            </a:r>
            <a:r>
              <a:rPr lang="en-US" dirty="0">
                <a:effectLst>
                  <a:outerShdw sx="0" sy="0">
                    <a:srgbClr val="000000"/>
                  </a:outerShdw>
                </a:effectLst>
              </a:rPr>
              <a:t> – Many of these gaps are for legitimate reasons (raising children, caring for aging parents, going back to school, time spent actively looking for a new position, etc.).  It is wise, however, to confirm all dates of employment and explore the reason(s) behind any significant gap in employment.</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310900561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Divide resumes into three groups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144</a:t>
            </a:fld>
            <a:endParaRPr lang="en-ZA" dirty="0"/>
          </a:p>
        </p:txBody>
      </p:sp>
      <p:sp>
        <p:nvSpPr>
          <p:cNvPr id="4" name="Content Placeholder 3"/>
          <p:cNvSpPr>
            <a:spLocks noGrp="1"/>
          </p:cNvSpPr>
          <p:nvPr>
            <p:ph sz="quarter" idx="1"/>
          </p:nvPr>
        </p:nvSpPr>
        <p:spPr>
          <a:xfrm>
            <a:off x="467544" y="994196"/>
            <a:ext cx="8219256" cy="5673304"/>
          </a:xfrm>
        </p:spPr>
        <p:txBody>
          <a:bodyPr>
            <a:normAutofit/>
          </a:bodyPr>
          <a:lstStyle/>
          <a:p>
            <a:pPr lvl="0" fontAlgn="base"/>
            <a:r>
              <a:rPr lang="en-ZA" b="1" dirty="0">
                <a:effectLst>
                  <a:outerShdw sx="0" sy="0">
                    <a:srgbClr val="000000"/>
                  </a:outerShdw>
                </a:effectLst>
              </a:rPr>
              <a:t>Definitely interview</a:t>
            </a:r>
            <a:r>
              <a:rPr lang="en-ZA" dirty="0">
                <a:effectLst>
                  <a:outerShdw sx="0" sy="0">
                    <a:srgbClr val="000000"/>
                  </a:outerShdw>
                </a:effectLst>
              </a:rPr>
              <a:t>: The candidate’s resume meets initial and in-depth screening criteria.  There are no apparent red flags.  Forward selected resumes to Human Resources for an initial phone screen.  </a:t>
            </a:r>
          </a:p>
          <a:p>
            <a:pPr lvl="0" fontAlgn="base"/>
            <a:r>
              <a:rPr lang="en-ZA" b="1" dirty="0">
                <a:effectLst>
                  <a:outerShdw sx="0" sy="0">
                    <a:srgbClr val="000000"/>
                  </a:outerShdw>
                </a:effectLst>
              </a:rPr>
              <a:t>Maybe interview:</a:t>
            </a:r>
            <a:r>
              <a:rPr lang="en-ZA" dirty="0">
                <a:effectLst>
                  <a:outerShdw sx="0" sy="0">
                    <a:srgbClr val="000000"/>
                  </a:outerShdw>
                </a:effectLst>
              </a:rPr>
              <a:t>  The candidate may meet qualifications, but additional inquires are necessary to gather further information.)  Forward selected resumes to HR only if there are no resumes that meet all screening criteria.</a:t>
            </a:r>
          </a:p>
          <a:p>
            <a:pPr lvl="0" fontAlgn="base"/>
            <a:r>
              <a:rPr lang="en-ZA" b="1" dirty="0">
                <a:effectLst>
                  <a:outerShdw sx="0" sy="0">
                    <a:srgbClr val="000000"/>
                  </a:outerShdw>
                </a:effectLst>
              </a:rPr>
              <a:t>Do not interview:</a:t>
            </a:r>
            <a:r>
              <a:rPr lang="en-ZA" dirty="0">
                <a:effectLst>
                  <a:outerShdw sx="0" sy="0">
                    <a:srgbClr val="000000"/>
                  </a:outerShdw>
                </a:effectLst>
              </a:rPr>
              <a:t> The candidate does not meet qualifications.  No action required.  </a:t>
            </a:r>
          </a:p>
          <a:p>
            <a:pPr marL="0" indent="0">
              <a:buNone/>
            </a:pPr>
            <a:endParaRPr lang="en-ZA" dirty="0"/>
          </a:p>
        </p:txBody>
      </p:sp>
    </p:spTree>
    <p:extLst>
      <p:ext uri="{BB962C8B-B14F-4D97-AF65-F5344CB8AC3E}">
        <p14:creationId xmlns:p14="http://schemas.microsoft.com/office/powerpoint/2010/main" val="372633034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Divide resumes into three groups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145</a:t>
            </a:fld>
            <a:endParaRPr lang="en-ZA" dirty="0"/>
          </a:p>
        </p:txBody>
      </p:sp>
      <p:sp>
        <p:nvSpPr>
          <p:cNvPr id="4" name="Content Placeholder 3"/>
          <p:cNvSpPr>
            <a:spLocks noGrp="1"/>
          </p:cNvSpPr>
          <p:nvPr>
            <p:ph sz="quarter" idx="1"/>
          </p:nvPr>
        </p:nvSpPr>
        <p:spPr>
          <a:xfrm>
            <a:off x="467544" y="994196"/>
            <a:ext cx="8219256" cy="5673304"/>
          </a:xfrm>
        </p:spPr>
        <p:txBody>
          <a:bodyPr>
            <a:normAutofit/>
          </a:bodyPr>
          <a:lstStyle/>
          <a:p>
            <a:r>
              <a:rPr lang="en-ZA" dirty="0"/>
              <a:t>Please note: By law, you are required to maintain resumes on file for one year.  Please do not delete resumes stored in the outlook mail system.  </a:t>
            </a:r>
          </a:p>
          <a:p>
            <a:pPr marL="0" indent="0">
              <a:buNone/>
            </a:pPr>
            <a:endParaRPr lang="en-ZA" dirty="0"/>
          </a:p>
          <a:p>
            <a:r>
              <a:rPr lang="en-ZA" dirty="0"/>
              <a:t>All unsuccessful applications should be returned to the applicant with a formal “Unsuccessful Application” letter.</a:t>
            </a:r>
          </a:p>
          <a:p>
            <a:pPr marL="0" indent="0">
              <a:buNone/>
            </a:pPr>
            <a:r>
              <a:rPr lang="en-ZA" dirty="0"/>
              <a:t> </a:t>
            </a:r>
          </a:p>
          <a:p>
            <a:r>
              <a:rPr lang="en-ZA" dirty="0"/>
              <a:t>If the candidate needs to attend a formal interview, you should let the person know by means of an “Interview Invitation” letter.</a:t>
            </a:r>
          </a:p>
          <a:p>
            <a:pPr marL="0" indent="0">
              <a:buNone/>
            </a:pPr>
            <a:endParaRPr lang="en-ZA" dirty="0"/>
          </a:p>
          <a:p>
            <a:pPr marL="0" indent="0">
              <a:buNone/>
            </a:pPr>
            <a:r>
              <a:rPr lang="en-ZA" b="1" dirty="0"/>
              <a:t>Examples of both letters can be seen on page 50 of the Learner Guide. </a:t>
            </a:r>
          </a:p>
          <a:p>
            <a:pPr marL="0" indent="0">
              <a:buNone/>
            </a:pPr>
            <a:endParaRPr lang="en-ZA" dirty="0"/>
          </a:p>
        </p:txBody>
      </p:sp>
    </p:spTree>
    <p:extLst>
      <p:ext uri="{BB962C8B-B14F-4D97-AF65-F5344CB8AC3E}">
        <p14:creationId xmlns:p14="http://schemas.microsoft.com/office/powerpoint/2010/main" val="243275924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Implementation of Corrective Action</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146</a:t>
            </a:fld>
            <a:endParaRPr lang="en-ZA" dirty="0"/>
          </a:p>
        </p:txBody>
      </p:sp>
      <p:sp>
        <p:nvSpPr>
          <p:cNvPr id="4" name="Content Placeholder 3"/>
          <p:cNvSpPr>
            <a:spLocks noGrp="1"/>
          </p:cNvSpPr>
          <p:nvPr>
            <p:ph sz="quarter" idx="1"/>
          </p:nvPr>
        </p:nvSpPr>
        <p:spPr/>
        <p:txBody>
          <a:bodyPr>
            <a:normAutofit fontScale="92500" lnSpcReduction="10000"/>
          </a:bodyPr>
          <a:lstStyle/>
          <a:p>
            <a:r>
              <a:rPr lang="en-ZA" dirty="0"/>
              <a:t>Timing and efficiency are two critical components in any recruitment process.  Holes or gaps in processes can negatively impact the organisation’s ability to capture candidates and may even slow or impede its hiring. </a:t>
            </a:r>
          </a:p>
          <a:p>
            <a:pPr marL="0" indent="0">
              <a:buNone/>
            </a:pPr>
            <a:endParaRPr lang="en-ZA" dirty="0"/>
          </a:p>
          <a:p>
            <a:r>
              <a:rPr lang="en-ZA" dirty="0"/>
              <a:t>To address the needs of the current workforce in a timely manner, it is essential to correct out-dated, time-consuming processes.</a:t>
            </a:r>
          </a:p>
          <a:p>
            <a:pPr marL="0" indent="0">
              <a:buNone/>
            </a:pPr>
            <a:r>
              <a:rPr lang="en-ZA" dirty="0"/>
              <a:t> </a:t>
            </a:r>
          </a:p>
          <a:p>
            <a:r>
              <a:rPr lang="en-ZA" dirty="0"/>
              <a:t>Slow processes can delay the filling of positions in a timely manner, and unfilled positions can cost money in the following ways:</a:t>
            </a:r>
          </a:p>
          <a:p>
            <a:pPr lvl="0" fontAlgn="base"/>
            <a:r>
              <a:rPr lang="en-US" dirty="0">
                <a:effectLst>
                  <a:outerShdw sx="0" sy="0">
                    <a:srgbClr val="000000"/>
                  </a:outerShdw>
                </a:effectLst>
              </a:rPr>
              <a:t>Overtime puts emotional pressure on existing staff</a:t>
            </a:r>
            <a:endParaRPr lang="en-ZA" dirty="0">
              <a:effectLst>
                <a:outerShdw sx="0" sy="0">
                  <a:srgbClr val="000000"/>
                </a:outerShdw>
              </a:effectLst>
            </a:endParaRPr>
          </a:p>
          <a:p>
            <a:pPr lvl="0" fontAlgn="base"/>
            <a:r>
              <a:rPr lang="en-US" dirty="0">
                <a:effectLst>
                  <a:outerShdw sx="0" sy="0">
                    <a:srgbClr val="000000"/>
                  </a:outerShdw>
                </a:effectLst>
              </a:rPr>
              <a:t>Overtime creates financial pressure for the organisation</a:t>
            </a:r>
            <a:endParaRPr lang="en-ZA" dirty="0">
              <a:effectLst>
                <a:outerShdw sx="0" sy="0">
                  <a:srgbClr val="000000"/>
                </a:outerShdw>
              </a:effectLst>
            </a:endParaRPr>
          </a:p>
          <a:p>
            <a:pPr lvl="0" fontAlgn="base"/>
            <a:r>
              <a:rPr lang="en-US" dirty="0">
                <a:effectLst>
                  <a:outerShdw sx="0" sy="0">
                    <a:srgbClr val="000000"/>
                  </a:outerShdw>
                </a:effectLst>
              </a:rPr>
              <a:t>Use of temps or travellers to fill vacancies is extremely costly</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236366300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Implementation of Corrective Action</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147</a:t>
            </a:fld>
            <a:endParaRPr lang="en-ZA" dirty="0"/>
          </a:p>
        </p:txBody>
      </p:sp>
      <p:sp>
        <p:nvSpPr>
          <p:cNvPr id="4" name="Content Placeholder 3"/>
          <p:cNvSpPr>
            <a:spLocks noGrp="1"/>
          </p:cNvSpPr>
          <p:nvPr>
            <p:ph sz="quarter" idx="1"/>
          </p:nvPr>
        </p:nvSpPr>
        <p:spPr>
          <a:xfrm>
            <a:off x="467544" y="1413296"/>
            <a:ext cx="8219256" cy="5254204"/>
          </a:xfrm>
        </p:spPr>
        <p:txBody>
          <a:bodyPr>
            <a:normAutofit fontScale="85000" lnSpcReduction="20000"/>
          </a:bodyPr>
          <a:lstStyle/>
          <a:p>
            <a:pPr marL="0" indent="0">
              <a:buNone/>
            </a:pPr>
            <a:r>
              <a:rPr lang="en-ZA" dirty="0"/>
              <a:t>The recruitment process should also be evaluated and corrective action implemented if the initial screening does not elicit desired responses.</a:t>
            </a:r>
          </a:p>
          <a:p>
            <a:pPr marL="0" indent="0">
              <a:buNone/>
            </a:pPr>
            <a:endParaRPr lang="en-ZA" dirty="0"/>
          </a:p>
          <a:p>
            <a:pPr marL="0" indent="0">
              <a:buNone/>
            </a:pPr>
            <a:r>
              <a:rPr lang="en-ZA" dirty="0"/>
              <a:t>It is important to review every aspect of the recruitment process in terms of effectiveness and efficiency.  Look for gaps and fix them.</a:t>
            </a:r>
          </a:p>
          <a:p>
            <a:pPr marL="0" indent="0">
              <a:buNone/>
            </a:pPr>
            <a:r>
              <a:rPr lang="en-ZA" dirty="0"/>
              <a:t> </a:t>
            </a:r>
          </a:p>
          <a:p>
            <a:pPr marL="0" indent="0">
              <a:buNone/>
            </a:pPr>
            <a:endParaRPr lang="en-ZA" dirty="0"/>
          </a:p>
          <a:p>
            <a:pPr marL="0" indent="0">
              <a:buNone/>
            </a:pPr>
            <a:r>
              <a:rPr lang="en-ZA" b="1" dirty="0"/>
              <a:t>Important questions are:</a:t>
            </a:r>
          </a:p>
          <a:p>
            <a:pPr marL="0" indent="0">
              <a:buNone/>
            </a:pPr>
            <a:r>
              <a:rPr lang="en-ZA" dirty="0"/>
              <a:t>•	When initiating the requisition process, how long does it take a 	hiring manager to get a position posted?</a:t>
            </a:r>
          </a:p>
          <a:p>
            <a:pPr marL="0" indent="0">
              <a:buNone/>
            </a:pPr>
            <a:r>
              <a:rPr lang="en-ZA" dirty="0"/>
              <a:t>•	How many layers of signatures do your postings require? </a:t>
            </a:r>
          </a:p>
          <a:p>
            <a:pPr marL="0" indent="0">
              <a:buNone/>
            </a:pPr>
            <a:r>
              <a:rPr lang="en-ZA" dirty="0"/>
              <a:t>•	How many days go by before everyone has signed off?</a:t>
            </a:r>
          </a:p>
          <a:p>
            <a:pPr marL="0" indent="0">
              <a:buNone/>
            </a:pPr>
            <a:r>
              <a:rPr lang="en-ZA" dirty="0"/>
              <a:t>•	Does someone supervise this process?</a:t>
            </a:r>
          </a:p>
          <a:p>
            <a:pPr marL="0" indent="0">
              <a:buNone/>
            </a:pPr>
            <a:r>
              <a:rPr lang="en-ZA" dirty="0"/>
              <a:t>•	Are any allowances made for hard-to-fill positions?</a:t>
            </a:r>
          </a:p>
          <a:p>
            <a:pPr marL="0" indent="0">
              <a:buNone/>
            </a:pPr>
            <a:endParaRPr lang="en-ZA" dirty="0"/>
          </a:p>
          <a:p>
            <a:pPr marL="0" indent="0">
              <a:buNone/>
            </a:pPr>
            <a:r>
              <a:rPr lang="en-ZA" dirty="0"/>
              <a:t>Make sure that you are not losing candidates because of a poorly designed system.</a:t>
            </a:r>
          </a:p>
          <a:p>
            <a:pPr marL="0" indent="0">
              <a:buNone/>
            </a:pPr>
            <a:endParaRPr lang="en-ZA" dirty="0"/>
          </a:p>
        </p:txBody>
      </p:sp>
    </p:spTree>
    <p:extLst>
      <p:ext uri="{BB962C8B-B14F-4D97-AF65-F5344CB8AC3E}">
        <p14:creationId xmlns:p14="http://schemas.microsoft.com/office/powerpoint/2010/main" val="26919451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Implementation of Corrective Action</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148</a:t>
            </a:fld>
            <a:endParaRPr lang="en-ZA" dirty="0"/>
          </a:p>
        </p:txBody>
      </p:sp>
      <p:sp>
        <p:nvSpPr>
          <p:cNvPr id="4" name="Content Placeholder 3"/>
          <p:cNvSpPr>
            <a:spLocks noGrp="1"/>
          </p:cNvSpPr>
          <p:nvPr>
            <p:ph sz="quarter" idx="1"/>
          </p:nvPr>
        </p:nvSpPr>
        <p:spPr>
          <a:xfrm>
            <a:off x="467544" y="1413296"/>
            <a:ext cx="8219256" cy="5254204"/>
          </a:xfrm>
        </p:spPr>
        <p:txBody>
          <a:bodyPr>
            <a:normAutofit fontScale="85000" lnSpcReduction="20000"/>
          </a:bodyPr>
          <a:lstStyle/>
          <a:p>
            <a:r>
              <a:rPr lang="en-ZA" dirty="0"/>
              <a:t>The application process can also be a source of problems:</a:t>
            </a:r>
          </a:p>
          <a:p>
            <a:pPr lvl="0" fontAlgn="base"/>
            <a:r>
              <a:rPr lang="en-US" dirty="0">
                <a:effectLst>
                  <a:outerShdw sx="0" sy="0">
                    <a:srgbClr val="000000"/>
                  </a:outerShdw>
                </a:effectLst>
              </a:rPr>
              <a:t>How many ways can candidates enter your system? </a:t>
            </a:r>
            <a:endParaRPr lang="en-ZA" dirty="0">
              <a:effectLst>
                <a:outerShdw sx="0" sy="0">
                  <a:srgbClr val="000000"/>
                </a:outerShdw>
              </a:effectLst>
            </a:endParaRPr>
          </a:p>
          <a:p>
            <a:pPr lvl="0" fontAlgn="base"/>
            <a:r>
              <a:rPr lang="en-US" dirty="0">
                <a:effectLst>
                  <a:outerShdw sx="0" sy="0">
                    <a:srgbClr val="000000"/>
                  </a:outerShdw>
                </a:effectLst>
              </a:rPr>
              <a:t>If you accept online submissions, how often are Internet applications or résumés downloaded and reviewed?</a:t>
            </a:r>
            <a:endParaRPr lang="en-ZA" dirty="0">
              <a:effectLst>
                <a:outerShdw sx="0" sy="0">
                  <a:srgbClr val="000000"/>
                </a:outerShdw>
              </a:effectLst>
            </a:endParaRPr>
          </a:p>
          <a:p>
            <a:pPr lvl="0" fontAlgn="base"/>
            <a:r>
              <a:rPr lang="en-US" dirty="0">
                <a:effectLst>
                  <a:outerShdw sx="0" sy="0">
                    <a:srgbClr val="000000"/>
                  </a:outerShdw>
                </a:effectLst>
              </a:rPr>
              <a:t>With paper submissions, how many people touch the applications before they are screened and forwarded?</a:t>
            </a:r>
            <a:endParaRPr lang="en-ZA" dirty="0">
              <a:effectLst>
                <a:outerShdw sx="0" sy="0">
                  <a:srgbClr val="000000"/>
                </a:outerShdw>
              </a:effectLst>
            </a:endParaRPr>
          </a:p>
          <a:p>
            <a:r>
              <a:rPr lang="en-ZA" dirty="0"/>
              <a:t>Randomly check to see how long candidate information takes to get to the hiring manager, and how long it takes candidates to be contacted.  If there are timing lags, find and correct them.</a:t>
            </a:r>
          </a:p>
          <a:p>
            <a:pPr marL="0" indent="0">
              <a:buNone/>
            </a:pPr>
            <a:endParaRPr lang="en-ZA" dirty="0"/>
          </a:p>
          <a:p>
            <a:pPr marL="0" indent="0">
              <a:buNone/>
            </a:pPr>
            <a:r>
              <a:rPr lang="en-ZA" b="1" dirty="0"/>
              <a:t>Also check your applicant tracking system:</a:t>
            </a:r>
          </a:p>
          <a:p>
            <a:pPr marL="0" indent="0">
              <a:buNone/>
            </a:pPr>
            <a:endParaRPr lang="en-ZA" b="1" dirty="0"/>
          </a:p>
          <a:p>
            <a:pPr lvl="0" fontAlgn="base"/>
            <a:r>
              <a:rPr lang="en-ZA" dirty="0">
                <a:effectLst>
                  <a:outerShdw sx="0" sy="0">
                    <a:srgbClr val="000000"/>
                  </a:outerShdw>
                </a:effectLst>
              </a:rPr>
              <a:t>How do you follow applicants in your system?</a:t>
            </a:r>
          </a:p>
          <a:p>
            <a:pPr lvl="0" fontAlgn="base"/>
            <a:r>
              <a:rPr lang="en-ZA" dirty="0">
                <a:effectLst>
                  <a:outerShdw sx="0" sy="0">
                    <a:srgbClr val="000000"/>
                  </a:outerShdw>
                </a:effectLst>
              </a:rPr>
              <a:t>Do you have applicant tracking in place? If not, do you use a manual filing process that allows you to retrieve and refer candidates efficiently?</a:t>
            </a:r>
          </a:p>
          <a:p>
            <a:pPr lvl="0" fontAlgn="base"/>
            <a:r>
              <a:rPr lang="en-ZA" dirty="0">
                <a:effectLst>
                  <a:outerShdw sx="0" sy="0">
                    <a:srgbClr val="000000"/>
                  </a:outerShdw>
                </a:effectLst>
              </a:rPr>
              <a:t>If you do have applicant tracking, how is it being used? </a:t>
            </a:r>
          </a:p>
          <a:p>
            <a:pPr lvl="0" fontAlgn="base"/>
            <a:r>
              <a:rPr lang="en-ZA" dirty="0">
                <a:effectLst>
                  <a:outerShdw sx="0" sy="0">
                    <a:srgbClr val="000000"/>
                  </a:outerShdw>
                </a:effectLst>
              </a:rPr>
              <a:t> you use your database to source open positions?</a:t>
            </a:r>
          </a:p>
        </p:txBody>
      </p:sp>
    </p:spTree>
    <p:extLst>
      <p:ext uri="{BB962C8B-B14F-4D97-AF65-F5344CB8AC3E}">
        <p14:creationId xmlns:p14="http://schemas.microsoft.com/office/powerpoint/2010/main" val="377773279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Implementation of Corrective Action</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149</a:t>
            </a:fld>
            <a:endParaRPr lang="en-ZA" dirty="0"/>
          </a:p>
        </p:txBody>
      </p:sp>
      <p:sp>
        <p:nvSpPr>
          <p:cNvPr id="4" name="Content Placeholder 3"/>
          <p:cNvSpPr>
            <a:spLocks noGrp="1"/>
          </p:cNvSpPr>
          <p:nvPr>
            <p:ph sz="quarter" idx="1"/>
          </p:nvPr>
        </p:nvSpPr>
        <p:spPr/>
        <p:txBody>
          <a:bodyPr>
            <a:normAutofit fontScale="85000" lnSpcReduction="10000"/>
          </a:bodyPr>
          <a:lstStyle/>
          <a:p>
            <a:r>
              <a:rPr lang="en-ZA" dirty="0"/>
              <a:t>Ensure that you are making the most of whatever system you use. And if you do not have applicant tracking, develop an efficient filing system that will minimize the chance of good applicants getting “lost.”</a:t>
            </a:r>
          </a:p>
          <a:p>
            <a:pPr marL="0" indent="0">
              <a:buNone/>
            </a:pPr>
            <a:endParaRPr lang="en-ZA" dirty="0"/>
          </a:p>
          <a:p>
            <a:r>
              <a:rPr lang="en-ZA" dirty="0"/>
              <a:t>Another important aspect of the recruitment process is the offer time.</a:t>
            </a:r>
          </a:p>
          <a:p>
            <a:pPr lvl="0" fontAlgn="base"/>
            <a:r>
              <a:rPr lang="en-US" dirty="0">
                <a:effectLst>
                  <a:outerShdw sx="0" sy="0">
                    <a:srgbClr val="000000"/>
                  </a:outerShdw>
                </a:effectLst>
              </a:rPr>
              <a:t>Are your candidates treated like the precious resources they are? Is their time viewed as valuable? </a:t>
            </a:r>
            <a:endParaRPr lang="en-ZA" dirty="0">
              <a:effectLst>
                <a:outerShdw sx="0" sy="0">
                  <a:srgbClr val="000000"/>
                </a:outerShdw>
              </a:effectLst>
            </a:endParaRPr>
          </a:p>
          <a:p>
            <a:pPr lvl="0" fontAlgn="base"/>
            <a:r>
              <a:rPr lang="en-US" dirty="0">
                <a:effectLst>
                  <a:outerShdw sx="0" sy="0">
                    <a:srgbClr val="000000"/>
                  </a:outerShdw>
                </a:effectLst>
              </a:rPr>
              <a:t>How long does it take an offer to be made and confirmed? </a:t>
            </a:r>
            <a:endParaRPr lang="en-ZA" dirty="0">
              <a:effectLst>
                <a:outerShdw sx="0" sy="0">
                  <a:srgbClr val="000000"/>
                </a:outerShdw>
              </a:effectLst>
            </a:endParaRPr>
          </a:p>
          <a:p>
            <a:pPr lvl="0" fontAlgn="base"/>
            <a:r>
              <a:rPr lang="en-US" dirty="0">
                <a:effectLst>
                  <a:outerShdw sx="0" sy="0">
                    <a:srgbClr val="000000"/>
                  </a:outerShdw>
                </a:effectLst>
              </a:rPr>
              <a:t>Does your company require several interview layers before an offer is made?</a:t>
            </a:r>
            <a:endParaRPr lang="en-ZA" dirty="0">
              <a:effectLst>
                <a:outerShdw sx="0" sy="0">
                  <a:srgbClr val="000000"/>
                </a:outerShdw>
              </a:effectLst>
            </a:endParaRPr>
          </a:p>
          <a:p>
            <a:pPr lvl="0" fontAlgn="base"/>
            <a:r>
              <a:rPr lang="en-US" dirty="0">
                <a:effectLst>
                  <a:outerShdw sx="0" sy="0">
                    <a:srgbClr val="000000"/>
                  </a:outerShdw>
                </a:effectLst>
              </a:rPr>
              <a:t>Many a candidate has been lost because the offering facility took too long to make a decision or provide concrete information about salary, benefits etc. Is your post-offer process conducted in a timely manner? </a:t>
            </a:r>
            <a:endParaRPr lang="en-ZA" dirty="0">
              <a:effectLst>
                <a:outerShdw sx="0" sy="0">
                  <a:srgbClr val="000000"/>
                </a:outerShdw>
              </a:effectLst>
            </a:endParaRPr>
          </a:p>
          <a:p>
            <a:pPr lvl="0" fontAlgn="base"/>
            <a:r>
              <a:rPr lang="en-US" dirty="0">
                <a:effectLst>
                  <a:outerShdw sx="0" sy="0">
                    <a:srgbClr val="000000"/>
                  </a:outerShdw>
                </a:effectLst>
              </a:rPr>
              <a:t>Is there a waiting period before references are done?</a:t>
            </a:r>
            <a:endParaRPr lang="en-ZA" dirty="0">
              <a:effectLst>
                <a:outerShdw sx="0" sy="0">
                  <a:srgbClr val="000000"/>
                </a:outerShdw>
              </a:effectLst>
            </a:endParaRPr>
          </a:p>
        </p:txBody>
      </p:sp>
    </p:spTree>
    <p:extLst>
      <p:ext uri="{BB962C8B-B14F-4D97-AF65-F5344CB8AC3E}">
        <p14:creationId xmlns:p14="http://schemas.microsoft.com/office/powerpoint/2010/main" val="1624233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Competence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634978611"/>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3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8CA2-8D60-43BF-9866-6F194C22D622}"/>
              </a:ext>
            </a:extLst>
          </p:cNvPr>
          <p:cNvSpPr>
            <a:spLocks noGrp="1"/>
          </p:cNvSpPr>
          <p:nvPr>
            <p:ph type="title"/>
          </p:nvPr>
        </p:nvSpPr>
        <p:spPr/>
        <p:txBody>
          <a:bodyPr/>
          <a:lstStyle/>
          <a:p>
            <a:pPr algn="ctr"/>
            <a:r>
              <a:rPr lang="en-ZA" dirty="0"/>
              <a:t>Preparing the Short List</a:t>
            </a:r>
          </a:p>
        </p:txBody>
      </p:sp>
      <p:sp>
        <p:nvSpPr>
          <p:cNvPr id="3" name="Slide Number Placeholder 2">
            <a:extLst>
              <a:ext uri="{FF2B5EF4-FFF2-40B4-BE49-F238E27FC236}">
                <a16:creationId xmlns:a16="http://schemas.microsoft.com/office/drawing/2014/main" id="{3999A6C2-BAE0-4F5D-88D0-1521F21D5812}"/>
              </a:ext>
            </a:extLst>
          </p:cNvPr>
          <p:cNvSpPr>
            <a:spLocks noGrp="1"/>
          </p:cNvSpPr>
          <p:nvPr>
            <p:ph type="sldNum" sz="quarter" idx="12"/>
          </p:nvPr>
        </p:nvSpPr>
        <p:spPr/>
        <p:txBody>
          <a:bodyPr/>
          <a:lstStyle/>
          <a:p>
            <a:fld id="{32F83655-DC73-417F-8B26-EB7A1DBB5382}" type="slidenum">
              <a:rPr lang="en-ZA" smtClean="0"/>
              <a:pPr/>
              <a:t>150</a:t>
            </a:fld>
            <a:endParaRPr lang="en-ZA" dirty="0"/>
          </a:p>
        </p:txBody>
      </p:sp>
      <p:sp>
        <p:nvSpPr>
          <p:cNvPr id="4" name="Content Placeholder 3">
            <a:extLst>
              <a:ext uri="{FF2B5EF4-FFF2-40B4-BE49-F238E27FC236}">
                <a16:creationId xmlns:a16="http://schemas.microsoft.com/office/drawing/2014/main" id="{AA21CE9A-CD00-43BC-B143-A4AB2E2FF81E}"/>
              </a:ext>
            </a:extLst>
          </p:cNvPr>
          <p:cNvSpPr>
            <a:spLocks noGrp="1"/>
          </p:cNvSpPr>
          <p:nvPr>
            <p:ph sz="quarter" idx="1"/>
          </p:nvPr>
        </p:nvSpPr>
        <p:spPr/>
        <p:txBody>
          <a:bodyPr>
            <a:normAutofit fontScale="92500"/>
          </a:bodyPr>
          <a:lstStyle/>
          <a:p>
            <a:r>
              <a:rPr lang="en-ZA" dirty="0"/>
              <a:t>As part of compiling the job description you will have identified the key job tasks and responsibilities.  You will also have identified the key skills, experience and qualifications required by the post holder which form the basis of the "Person Specification".  Within the Person Specification you should be able to identify essential and desirable qualities that you wish your applicants to have.</a:t>
            </a:r>
          </a:p>
          <a:p>
            <a:pPr marL="0" indent="0">
              <a:buNone/>
            </a:pPr>
            <a:endParaRPr lang="en-ZA" dirty="0"/>
          </a:p>
          <a:p>
            <a:r>
              <a:rPr lang="en-ZA" dirty="0"/>
              <a:t>Essential qualities are those which are needed to do the job: specific qualifications, subject knowledge, number of years’ experience, a specific language ability or IT competency, etc.  If these qualities or skills are needed to do the job you should not shortlist any applicant who does not demonstrate these essential criteria in their application.</a:t>
            </a:r>
          </a:p>
          <a:p>
            <a:endParaRPr lang="en-ZA" dirty="0"/>
          </a:p>
        </p:txBody>
      </p:sp>
    </p:spTree>
    <p:extLst>
      <p:ext uri="{BB962C8B-B14F-4D97-AF65-F5344CB8AC3E}">
        <p14:creationId xmlns:p14="http://schemas.microsoft.com/office/powerpoint/2010/main" val="390277907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6710D-A1DD-4B6F-91E1-B29725FF1650}"/>
              </a:ext>
            </a:extLst>
          </p:cNvPr>
          <p:cNvSpPr>
            <a:spLocks noGrp="1"/>
          </p:cNvSpPr>
          <p:nvPr>
            <p:ph type="title"/>
          </p:nvPr>
        </p:nvSpPr>
        <p:spPr/>
        <p:txBody>
          <a:bodyPr/>
          <a:lstStyle/>
          <a:p>
            <a:pPr algn="ctr"/>
            <a:r>
              <a:rPr lang="en-ZA" dirty="0"/>
              <a:t>Preparing the Short List</a:t>
            </a:r>
          </a:p>
        </p:txBody>
      </p:sp>
      <p:sp>
        <p:nvSpPr>
          <p:cNvPr id="3" name="Slide Number Placeholder 2">
            <a:extLst>
              <a:ext uri="{FF2B5EF4-FFF2-40B4-BE49-F238E27FC236}">
                <a16:creationId xmlns:a16="http://schemas.microsoft.com/office/drawing/2014/main" id="{659BD64D-6C87-46DA-A07F-5AE10A5F36EA}"/>
              </a:ext>
            </a:extLst>
          </p:cNvPr>
          <p:cNvSpPr>
            <a:spLocks noGrp="1"/>
          </p:cNvSpPr>
          <p:nvPr>
            <p:ph type="sldNum" sz="quarter" idx="12"/>
          </p:nvPr>
        </p:nvSpPr>
        <p:spPr/>
        <p:txBody>
          <a:bodyPr/>
          <a:lstStyle/>
          <a:p>
            <a:fld id="{32F83655-DC73-417F-8B26-EB7A1DBB5382}" type="slidenum">
              <a:rPr lang="en-ZA" smtClean="0"/>
              <a:pPr/>
              <a:t>151</a:t>
            </a:fld>
            <a:endParaRPr lang="en-ZA" dirty="0"/>
          </a:p>
        </p:txBody>
      </p:sp>
      <p:sp>
        <p:nvSpPr>
          <p:cNvPr id="4" name="Content Placeholder 3">
            <a:extLst>
              <a:ext uri="{FF2B5EF4-FFF2-40B4-BE49-F238E27FC236}">
                <a16:creationId xmlns:a16="http://schemas.microsoft.com/office/drawing/2014/main" id="{B0B8F4F4-A2C0-40F5-8845-B1760D0D3616}"/>
              </a:ext>
            </a:extLst>
          </p:cNvPr>
          <p:cNvSpPr>
            <a:spLocks noGrp="1"/>
          </p:cNvSpPr>
          <p:nvPr>
            <p:ph sz="quarter" idx="1"/>
          </p:nvPr>
        </p:nvSpPr>
        <p:spPr/>
        <p:txBody>
          <a:bodyPr>
            <a:normAutofit fontScale="85000" lnSpcReduction="20000"/>
          </a:bodyPr>
          <a:lstStyle/>
          <a:p>
            <a:r>
              <a:rPr lang="en-ZA" dirty="0"/>
              <a:t>Desirable qualities are those which you would like applicants to have, but are not essential to the job itself.  These tend to be "softer" skills such as team working, sector knowledge, experience of managing staff, certain personality traits – most of these can be learnt through training and/or experience as part of taking on the job. </a:t>
            </a:r>
          </a:p>
          <a:p>
            <a:pPr marL="0" indent="0">
              <a:buNone/>
            </a:pPr>
            <a:r>
              <a:rPr lang="en-ZA" dirty="0"/>
              <a:t> </a:t>
            </a:r>
          </a:p>
          <a:p>
            <a:r>
              <a:rPr lang="en-ZA" dirty="0"/>
              <a:t>When short listing applicants the first step is to identify which essential and desirable qualities matter most to you.  You can then assess each applicant against them, using a scoring or rating system – those demonstrating clear evidence of reaching the required qualification or subject level needed (for example) would rate a "5", those that don’t would rate a "1".  Assessing candidates against each identified criteria in this way enables totals to emerge – those with the highest scores should be considered for interview.  A rough guide is that the top eight candidates should be interviewed.</a:t>
            </a:r>
          </a:p>
          <a:p>
            <a:endParaRPr lang="en-ZA" dirty="0"/>
          </a:p>
          <a:p>
            <a:pPr marL="0" indent="0">
              <a:buNone/>
            </a:pPr>
            <a:r>
              <a:rPr lang="en-US" b="1" dirty="0"/>
              <a:t>Please see template on page 54 of Learner Guide</a:t>
            </a:r>
            <a:endParaRPr lang="en-ZA" b="1" dirty="0"/>
          </a:p>
          <a:p>
            <a:endParaRPr lang="en-ZA" dirty="0"/>
          </a:p>
        </p:txBody>
      </p:sp>
    </p:spTree>
    <p:extLst>
      <p:ext uri="{BB962C8B-B14F-4D97-AF65-F5344CB8AC3E}">
        <p14:creationId xmlns:p14="http://schemas.microsoft.com/office/powerpoint/2010/main" val="389094334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45AA-3BC3-4EEE-B575-DF3462257BFE}"/>
              </a:ext>
            </a:extLst>
          </p:cNvPr>
          <p:cNvSpPr>
            <a:spLocks noGrp="1"/>
          </p:cNvSpPr>
          <p:nvPr>
            <p:ph type="title"/>
          </p:nvPr>
        </p:nvSpPr>
        <p:spPr/>
        <p:txBody>
          <a:bodyPr/>
          <a:lstStyle/>
          <a:p>
            <a:pPr algn="ctr"/>
            <a:r>
              <a:rPr lang="en-ZA" dirty="0"/>
              <a:t>Preparing the Short List</a:t>
            </a:r>
          </a:p>
        </p:txBody>
      </p:sp>
      <p:sp>
        <p:nvSpPr>
          <p:cNvPr id="3" name="Slide Number Placeholder 2">
            <a:extLst>
              <a:ext uri="{FF2B5EF4-FFF2-40B4-BE49-F238E27FC236}">
                <a16:creationId xmlns:a16="http://schemas.microsoft.com/office/drawing/2014/main" id="{F8C6BBE9-6317-4BCA-BBD5-8309D665B5FB}"/>
              </a:ext>
            </a:extLst>
          </p:cNvPr>
          <p:cNvSpPr>
            <a:spLocks noGrp="1"/>
          </p:cNvSpPr>
          <p:nvPr>
            <p:ph type="sldNum" sz="quarter" idx="12"/>
          </p:nvPr>
        </p:nvSpPr>
        <p:spPr/>
        <p:txBody>
          <a:bodyPr/>
          <a:lstStyle/>
          <a:p>
            <a:fld id="{32F83655-DC73-417F-8B26-EB7A1DBB5382}" type="slidenum">
              <a:rPr lang="en-ZA" smtClean="0"/>
              <a:pPr/>
              <a:t>152</a:t>
            </a:fld>
            <a:endParaRPr lang="en-ZA" dirty="0"/>
          </a:p>
        </p:txBody>
      </p:sp>
      <p:sp>
        <p:nvSpPr>
          <p:cNvPr id="4" name="Content Placeholder 3">
            <a:extLst>
              <a:ext uri="{FF2B5EF4-FFF2-40B4-BE49-F238E27FC236}">
                <a16:creationId xmlns:a16="http://schemas.microsoft.com/office/drawing/2014/main" id="{96A238BC-1BBA-4C05-B543-C423BC4A7BAD}"/>
              </a:ext>
            </a:extLst>
          </p:cNvPr>
          <p:cNvSpPr>
            <a:spLocks noGrp="1"/>
          </p:cNvSpPr>
          <p:nvPr>
            <p:ph sz="quarter" idx="1"/>
          </p:nvPr>
        </p:nvSpPr>
        <p:spPr/>
        <p:txBody>
          <a:bodyPr>
            <a:normAutofit lnSpcReduction="10000"/>
          </a:bodyPr>
          <a:lstStyle/>
          <a:p>
            <a:r>
              <a:rPr lang="en-ZA" dirty="0"/>
              <a:t>It is always advisable for at least two people within the company to shortlist the applications, ideally each using the same method.  Each person should undertake the exercise independently, compare the outcome and discuss reasons for any anomalies.  This ensures that the short listing process is undertaken “scientifically” and there is little room for individual prejudices to cloud judgments.</a:t>
            </a:r>
          </a:p>
          <a:p>
            <a:pPr marL="0" indent="0">
              <a:buNone/>
            </a:pPr>
            <a:endParaRPr lang="en-US" dirty="0"/>
          </a:p>
          <a:p>
            <a:pPr marL="0" indent="0">
              <a:buNone/>
            </a:pPr>
            <a:r>
              <a:rPr lang="en-US" b="1" dirty="0"/>
              <a:t>R</a:t>
            </a:r>
            <a:r>
              <a:rPr lang="en-ZA" b="1" dirty="0"/>
              <a:t>emember: </a:t>
            </a:r>
          </a:p>
          <a:p>
            <a:pPr marL="0" indent="0">
              <a:buNone/>
            </a:pPr>
            <a:r>
              <a:rPr lang="en-ZA" dirty="0"/>
              <a:t>You will rarely find the ideal candidate who will match exactly the essential and desirable qualities you have identified.  However, what is missing should be possible to be addressed through training – if not, don’t recruit them.</a:t>
            </a:r>
          </a:p>
        </p:txBody>
      </p:sp>
    </p:spTree>
    <p:extLst>
      <p:ext uri="{BB962C8B-B14F-4D97-AF65-F5344CB8AC3E}">
        <p14:creationId xmlns:p14="http://schemas.microsoft.com/office/powerpoint/2010/main" val="9754619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89EB7-B6C9-4FA5-B966-63C2A448B168}"/>
              </a:ext>
            </a:extLst>
          </p:cNvPr>
          <p:cNvSpPr>
            <a:spLocks noGrp="1"/>
          </p:cNvSpPr>
          <p:nvPr>
            <p:ph type="title"/>
          </p:nvPr>
        </p:nvSpPr>
        <p:spPr/>
        <p:txBody>
          <a:bodyPr/>
          <a:lstStyle/>
          <a:p>
            <a:pPr algn="ctr"/>
            <a:r>
              <a:rPr lang="en-ZA" dirty="0"/>
              <a:t>The Applicant Database</a:t>
            </a:r>
          </a:p>
        </p:txBody>
      </p:sp>
      <p:sp>
        <p:nvSpPr>
          <p:cNvPr id="3" name="Slide Number Placeholder 2">
            <a:extLst>
              <a:ext uri="{FF2B5EF4-FFF2-40B4-BE49-F238E27FC236}">
                <a16:creationId xmlns:a16="http://schemas.microsoft.com/office/drawing/2014/main" id="{CD15C445-C754-4468-8B2B-3EADCE69203C}"/>
              </a:ext>
            </a:extLst>
          </p:cNvPr>
          <p:cNvSpPr>
            <a:spLocks noGrp="1"/>
          </p:cNvSpPr>
          <p:nvPr>
            <p:ph type="sldNum" sz="quarter" idx="12"/>
          </p:nvPr>
        </p:nvSpPr>
        <p:spPr/>
        <p:txBody>
          <a:bodyPr/>
          <a:lstStyle/>
          <a:p>
            <a:fld id="{32F83655-DC73-417F-8B26-EB7A1DBB5382}" type="slidenum">
              <a:rPr lang="en-ZA" smtClean="0"/>
              <a:pPr/>
              <a:t>153</a:t>
            </a:fld>
            <a:endParaRPr lang="en-ZA" dirty="0"/>
          </a:p>
        </p:txBody>
      </p:sp>
      <p:sp>
        <p:nvSpPr>
          <p:cNvPr id="4" name="Content Placeholder 3">
            <a:extLst>
              <a:ext uri="{FF2B5EF4-FFF2-40B4-BE49-F238E27FC236}">
                <a16:creationId xmlns:a16="http://schemas.microsoft.com/office/drawing/2014/main" id="{445E43DE-88E1-4C08-996D-33F951352FA8}"/>
              </a:ext>
            </a:extLst>
          </p:cNvPr>
          <p:cNvSpPr>
            <a:spLocks noGrp="1"/>
          </p:cNvSpPr>
          <p:nvPr>
            <p:ph sz="quarter" idx="1"/>
          </p:nvPr>
        </p:nvSpPr>
        <p:spPr/>
        <p:txBody>
          <a:bodyPr>
            <a:normAutofit fontScale="92500" lnSpcReduction="20000"/>
          </a:bodyPr>
          <a:lstStyle/>
          <a:p>
            <a:pPr marL="0" indent="0">
              <a:buNone/>
            </a:pPr>
            <a:r>
              <a:rPr lang="en-ZA" dirty="0"/>
              <a:t>Almost every recruiter has a database of potential candidates, but the most successful have gone beyond that. They have developed a community of people who can be placed in the right positions quickly and with a high degree of quality assurance.</a:t>
            </a:r>
          </a:p>
          <a:p>
            <a:pPr marL="0" indent="0">
              <a:buNone/>
            </a:pPr>
            <a:endParaRPr lang="en-ZA" dirty="0"/>
          </a:p>
          <a:p>
            <a:pPr marL="0" indent="0">
              <a:buNone/>
            </a:pPr>
            <a:r>
              <a:rPr lang="en-US" b="1" dirty="0"/>
              <a:t>Databases suffer from two major problems when it comes to being effective recruiting tools:</a:t>
            </a:r>
          </a:p>
          <a:p>
            <a:pPr marL="0" indent="0">
              <a:buNone/>
            </a:pPr>
            <a:endParaRPr lang="en-US" b="1" dirty="0"/>
          </a:p>
          <a:p>
            <a:pPr marL="0" indent="0">
              <a:buNone/>
            </a:pPr>
            <a:r>
              <a:rPr lang="en-US" dirty="0"/>
              <a:t>•Problem one. They tend to get old very quickly and the data about the people is not current and often not even useable.</a:t>
            </a:r>
          </a:p>
          <a:p>
            <a:pPr marL="0" indent="0">
              <a:buNone/>
            </a:pPr>
            <a:r>
              <a:rPr lang="en-US" dirty="0"/>
              <a:t>•Problem two. The recruiter has a one-dimensional view of the candidates, generally only from the resume itself. Because resumes have been added mostly through electronic and impersonal methods, the candidates are completely unknown to the recruiters..</a:t>
            </a:r>
          </a:p>
          <a:p>
            <a:pPr marL="0" indent="0">
              <a:buNone/>
            </a:pPr>
            <a:endParaRPr lang="en-ZA" dirty="0"/>
          </a:p>
        </p:txBody>
      </p:sp>
    </p:spTree>
    <p:extLst>
      <p:ext uri="{BB962C8B-B14F-4D97-AF65-F5344CB8AC3E}">
        <p14:creationId xmlns:p14="http://schemas.microsoft.com/office/powerpoint/2010/main" val="307269852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B2B26-84DB-4A2E-8BC9-53CFBD38620F}"/>
              </a:ext>
            </a:extLst>
          </p:cNvPr>
          <p:cNvSpPr>
            <a:spLocks noGrp="1"/>
          </p:cNvSpPr>
          <p:nvPr>
            <p:ph type="title"/>
          </p:nvPr>
        </p:nvSpPr>
        <p:spPr/>
        <p:txBody>
          <a:bodyPr>
            <a:normAutofit fontScale="90000"/>
          </a:bodyPr>
          <a:lstStyle/>
          <a:p>
            <a:pPr algn="ctr"/>
            <a:r>
              <a:rPr lang="en-ZA" dirty="0"/>
              <a:t>The Power of Community</a:t>
            </a:r>
            <a:br>
              <a:rPr lang="en-ZA" dirty="0"/>
            </a:br>
            <a:endParaRPr lang="en-ZA" dirty="0"/>
          </a:p>
        </p:txBody>
      </p:sp>
      <p:sp>
        <p:nvSpPr>
          <p:cNvPr id="3" name="Slide Number Placeholder 2">
            <a:extLst>
              <a:ext uri="{FF2B5EF4-FFF2-40B4-BE49-F238E27FC236}">
                <a16:creationId xmlns:a16="http://schemas.microsoft.com/office/drawing/2014/main" id="{BEB6AD22-7669-4570-B7DF-1D263B11BDBF}"/>
              </a:ext>
            </a:extLst>
          </p:cNvPr>
          <p:cNvSpPr>
            <a:spLocks noGrp="1"/>
          </p:cNvSpPr>
          <p:nvPr>
            <p:ph type="sldNum" sz="quarter" idx="12"/>
          </p:nvPr>
        </p:nvSpPr>
        <p:spPr/>
        <p:txBody>
          <a:bodyPr/>
          <a:lstStyle/>
          <a:p>
            <a:fld id="{32F83655-DC73-417F-8B26-EB7A1DBB5382}" type="slidenum">
              <a:rPr lang="en-ZA" smtClean="0"/>
              <a:pPr/>
              <a:t>154</a:t>
            </a:fld>
            <a:endParaRPr lang="en-ZA" dirty="0"/>
          </a:p>
        </p:txBody>
      </p:sp>
      <p:sp>
        <p:nvSpPr>
          <p:cNvPr id="4" name="Content Placeholder 3">
            <a:extLst>
              <a:ext uri="{FF2B5EF4-FFF2-40B4-BE49-F238E27FC236}">
                <a16:creationId xmlns:a16="http://schemas.microsoft.com/office/drawing/2014/main" id="{936364C4-5C48-4FD9-91FE-226D648B8423}"/>
              </a:ext>
            </a:extLst>
          </p:cNvPr>
          <p:cNvSpPr>
            <a:spLocks noGrp="1"/>
          </p:cNvSpPr>
          <p:nvPr>
            <p:ph sz="quarter" idx="1"/>
          </p:nvPr>
        </p:nvSpPr>
        <p:spPr/>
        <p:txBody>
          <a:bodyPr>
            <a:normAutofit/>
          </a:bodyPr>
          <a:lstStyle/>
          <a:p>
            <a:r>
              <a:rPr lang="en-ZA" dirty="0"/>
              <a:t>What makes communities special? According to academic research, communities offer a feeling a membership, the ability to influence decisions, the fulfilment of needs at some level and a shared emotional connection to other members. Recruiters can be a part of their communities and create a dynamic Internet space for potential candidates to interact with each other and with employees, hiring managers, and recruiters.</a:t>
            </a:r>
          </a:p>
          <a:p>
            <a:pPr marL="0" indent="0">
              <a:buNone/>
            </a:pPr>
            <a:endParaRPr lang="en-ZA" dirty="0"/>
          </a:p>
          <a:p>
            <a:r>
              <a:rPr lang="en-ZA" dirty="0"/>
              <a:t>By leveraging technology, organisations can achieve levels of personalisation that are almost as good as face-to-face interaction. </a:t>
            </a:r>
          </a:p>
        </p:txBody>
      </p:sp>
    </p:spTree>
    <p:extLst>
      <p:ext uri="{BB962C8B-B14F-4D97-AF65-F5344CB8AC3E}">
        <p14:creationId xmlns:p14="http://schemas.microsoft.com/office/powerpoint/2010/main" val="8877553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D503-3430-4846-B64A-D3FC2B5051A5}"/>
              </a:ext>
            </a:extLst>
          </p:cNvPr>
          <p:cNvSpPr>
            <a:spLocks noGrp="1"/>
          </p:cNvSpPr>
          <p:nvPr>
            <p:ph type="title"/>
          </p:nvPr>
        </p:nvSpPr>
        <p:spPr/>
        <p:txBody>
          <a:bodyPr/>
          <a:lstStyle/>
          <a:p>
            <a:pPr algn="ctr"/>
            <a:r>
              <a:rPr lang="en-ZA" dirty="0"/>
              <a:t>The Power of Community</a:t>
            </a:r>
          </a:p>
        </p:txBody>
      </p:sp>
      <p:sp>
        <p:nvSpPr>
          <p:cNvPr id="3" name="Slide Number Placeholder 2">
            <a:extLst>
              <a:ext uri="{FF2B5EF4-FFF2-40B4-BE49-F238E27FC236}">
                <a16:creationId xmlns:a16="http://schemas.microsoft.com/office/drawing/2014/main" id="{DA1BC55E-F435-48D7-8567-DF4C52780B3B}"/>
              </a:ext>
            </a:extLst>
          </p:cNvPr>
          <p:cNvSpPr>
            <a:spLocks noGrp="1"/>
          </p:cNvSpPr>
          <p:nvPr>
            <p:ph type="sldNum" sz="quarter" idx="12"/>
          </p:nvPr>
        </p:nvSpPr>
        <p:spPr/>
        <p:txBody>
          <a:bodyPr/>
          <a:lstStyle/>
          <a:p>
            <a:fld id="{32F83655-DC73-417F-8B26-EB7A1DBB5382}" type="slidenum">
              <a:rPr lang="en-ZA" smtClean="0"/>
              <a:pPr/>
              <a:t>155</a:t>
            </a:fld>
            <a:endParaRPr lang="en-ZA" dirty="0"/>
          </a:p>
        </p:txBody>
      </p:sp>
      <p:sp>
        <p:nvSpPr>
          <p:cNvPr id="4" name="Content Placeholder 3">
            <a:extLst>
              <a:ext uri="{FF2B5EF4-FFF2-40B4-BE49-F238E27FC236}">
                <a16:creationId xmlns:a16="http://schemas.microsoft.com/office/drawing/2014/main" id="{210B8EB1-D0CD-4424-A654-F2EC3AFF068B}"/>
              </a:ext>
            </a:extLst>
          </p:cNvPr>
          <p:cNvSpPr>
            <a:spLocks noGrp="1"/>
          </p:cNvSpPr>
          <p:nvPr>
            <p:ph sz="quarter" idx="1"/>
          </p:nvPr>
        </p:nvSpPr>
        <p:spPr/>
        <p:txBody>
          <a:bodyPr>
            <a:normAutofit fontScale="92500" lnSpcReduction="20000"/>
          </a:bodyPr>
          <a:lstStyle/>
          <a:p>
            <a:pPr marL="0" indent="0">
              <a:buNone/>
            </a:pPr>
            <a:r>
              <a:rPr lang="en-ZA" dirty="0"/>
              <a:t>There are three distinctive features of corporate talent communities that make them more valuable than databases, including membership and influence, connecting and bonding members, and more flexibility.</a:t>
            </a:r>
          </a:p>
          <a:p>
            <a:pPr marL="0" indent="0">
              <a:buNone/>
            </a:pPr>
            <a:endParaRPr lang="en-US" dirty="0"/>
          </a:p>
          <a:p>
            <a:pPr marL="0" indent="0">
              <a:buNone/>
            </a:pPr>
            <a:r>
              <a:rPr lang="en-ZA" sz="2900" b="1" dirty="0"/>
              <a:t>Membership and Influence</a:t>
            </a:r>
            <a:endParaRPr lang="en-ZA" sz="2900" dirty="0"/>
          </a:p>
          <a:p>
            <a:pPr marL="0" indent="0">
              <a:buNone/>
            </a:pPr>
            <a:endParaRPr lang="en-ZA" dirty="0"/>
          </a:p>
          <a:p>
            <a:r>
              <a:rPr lang="en-ZA" dirty="0"/>
              <a:t>A talent community is always growing and changing. People can become a member of a talent community in several ways, but each requires them to learn more about the organisation and provides the recruiter with more information about them.</a:t>
            </a:r>
          </a:p>
          <a:p>
            <a:pPr marL="0" indent="0">
              <a:buNone/>
            </a:pPr>
            <a:endParaRPr lang="en-ZA" dirty="0"/>
          </a:p>
          <a:p>
            <a:r>
              <a:rPr lang="en-ZA" dirty="0"/>
              <a:t>For example, if someone comes to the recruiting website and indicates an interest in a particular job, software can quickly assess a variety of things including aptitude for the job, interest, and skill level.</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7680509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51403-196B-4185-B410-372800A37967}"/>
              </a:ext>
            </a:extLst>
          </p:cNvPr>
          <p:cNvSpPr>
            <a:spLocks noGrp="1"/>
          </p:cNvSpPr>
          <p:nvPr>
            <p:ph type="title"/>
          </p:nvPr>
        </p:nvSpPr>
        <p:spPr/>
        <p:txBody>
          <a:bodyPr/>
          <a:lstStyle/>
          <a:p>
            <a:pPr algn="ctr"/>
            <a:r>
              <a:rPr lang="en-US" dirty="0"/>
              <a:t>Talent Communities </a:t>
            </a:r>
            <a:endParaRPr lang="en-ZA" dirty="0"/>
          </a:p>
        </p:txBody>
      </p:sp>
      <p:sp>
        <p:nvSpPr>
          <p:cNvPr id="3" name="Slide Number Placeholder 2">
            <a:extLst>
              <a:ext uri="{FF2B5EF4-FFF2-40B4-BE49-F238E27FC236}">
                <a16:creationId xmlns:a16="http://schemas.microsoft.com/office/drawing/2014/main" id="{82C6EEA2-9E30-46A0-B6E4-ADCF06F996DD}"/>
              </a:ext>
            </a:extLst>
          </p:cNvPr>
          <p:cNvSpPr>
            <a:spLocks noGrp="1"/>
          </p:cNvSpPr>
          <p:nvPr>
            <p:ph type="sldNum" sz="quarter" idx="12"/>
          </p:nvPr>
        </p:nvSpPr>
        <p:spPr/>
        <p:txBody>
          <a:bodyPr/>
          <a:lstStyle/>
          <a:p>
            <a:fld id="{32F83655-DC73-417F-8B26-EB7A1DBB5382}" type="slidenum">
              <a:rPr lang="en-ZA" smtClean="0"/>
              <a:pPr/>
              <a:t>156</a:t>
            </a:fld>
            <a:endParaRPr lang="en-ZA" dirty="0"/>
          </a:p>
        </p:txBody>
      </p:sp>
      <p:sp>
        <p:nvSpPr>
          <p:cNvPr id="4" name="Content Placeholder 3">
            <a:extLst>
              <a:ext uri="{FF2B5EF4-FFF2-40B4-BE49-F238E27FC236}">
                <a16:creationId xmlns:a16="http://schemas.microsoft.com/office/drawing/2014/main" id="{043BB71C-E1DF-4852-9BFD-62134C2ABA4C}"/>
              </a:ext>
            </a:extLst>
          </p:cNvPr>
          <p:cNvSpPr>
            <a:spLocks noGrp="1"/>
          </p:cNvSpPr>
          <p:nvPr>
            <p:ph sz="quarter" idx="1"/>
          </p:nvPr>
        </p:nvSpPr>
        <p:spPr/>
        <p:txBody>
          <a:bodyPr>
            <a:normAutofit fontScale="92500"/>
          </a:bodyPr>
          <a:lstStyle/>
          <a:p>
            <a:pPr marL="0" indent="0">
              <a:buNone/>
            </a:pPr>
            <a:endParaRPr lang="en-ZA" dirty="0"/>
          </a:p>
          <a:p>
            <a:r>
              <a:rPr lang="en-ZA" dirty="0"/>
              <a:t>People who achieve certain scores can be referred to more suitable positions, turned away completely, or forwarded directly to a recruiter for immediate follow up. This way, no one is asked to just “dump” their unevaluated resume into a hopper and wait for a follow up call, which usually never comes.</a:t>
            </a:r>
          </a:p>
          <a:p>
            <a:pPr marL="0" indent="0">
              <a:buNone/>
            </a:pPr>
            <a:endParaRPr lang="en-ZA" dirty="0"/>
          </a:p>
          <a:p>
            <a:r>
              <a:rPr lang="en-ZA" dirty="0"/>
              <a:t>This ensures that everyone who ends up in the talent community has been evaluated at some level and knows that they meet the basic requirements for employment in your organisation. They have had a positive encounter, although that was entirely or almost entirely without actual contact with you or any other recruiter.</a:t>
            </a:r>
          </a:p>
          <a:p>
            <a:endParaRPr lang="en-ZA" dirty="0"/>
          </a:p>
          <a:p>
            <a:endParaRPr lang="en-ZA" dirty="0"/>
          </a:p>
        </p:txBody>
      </p:sp>
    </p:spTree>
    <p:extLst>
      <p:ext uri="{BB962C8B-B14F-4D97-AF65-F5344CB8AC3E}">
        <p14:creationId xmlns:p14="http://schemas.microsoft.com/office/powerpoint/2010/main" val="230837266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62A76-8166-4E4B-9AC7-A9CAE5A4468B}"/>
              </a:ext>
            </a:extLst>
          </p:cNvPr>
          <p:cNvSpPr>
            <a:spLocks noGrp="1"/>
          </p:cNvSpPr>
          <p:nvPr>
            <p:ph type="title"/>
          </p:nvPr>
        </p:nvSpPr>
        <p:spPr/>
        <p:txBody>
          <a:bodyPr/>
          <a:lstStyle/>
          <a:p>
            <a:pPr algn="ctr"/>
            <a:r>
              <a:rPr lang="en-US" dirty="0"/>
              <a:t>Talent Communities</a:t>
            </a:r>
            <a:endParaRPr lang="en-ZA" dirty="0"/>
          </a:p>
        </p:txBody>
      </p:sp>
      <p:sp>
        <p:nvSpPr>
          <p:cNvPr id="3" name="Slide Number Placeholder 2">
            <a:extLst>
              <a:ext uri="{FF2B5EF4-FFF2-40B4-BE49-F238E27FC236}">
                <a16:creationId xmlns:a16="http://schemas.microsoft.com/office/drawing/2014/main" id="{A407C3E1-BC3F-4AB7-B37B-9B2EFD686853}"/>
              </a:ext>
            </a:extLst>
          </p:cNvPr>
          <p:cNvSpPr>
            <a:spLocks noGrp="1"/>
          </p:cNvSpPr>
          <p:nvPr>
            <p:ph type="sldNum" sz="quarter" idx="12"/>
          </p:nvPr>
        </p:nvSpPr>
        <p:spPr/>
        <p:txBody>
          <a:bodyPr/>
          <a:lstStyle/>
          <a:p>
            <a:fld id="{32F83655-DC73-417F-8B26-EB7A1DBB5382}" type="slidenum">
              <a:rPr lang="en-ZA" smtClean="0"/>
              <a:pPr/>
              <a:t>157</a:t>
            </a:fld>
            <a:endParaRPr lang="en-ZA" dirty="0"/>
          </a:p>
        </p:txBody>
      </p:sp>
      <p:sp>
        <p:nvSpPr>
          <p:cNvPr id="4" name="Content Placeholder 3">
            <a:extLst>
              <a:ext uri="{FF2B5EF4-FFF2-40B4-BE49-F238E27FC236}">
                <a16:creationId xmlns:a16="http://schemas.microsoft.com/office/drawing/2014/main" id="{CDCE2675-C877-4AF1-A5AD-DDCF3A160CEF}"/>
              </a:ext>
            </a:extLst>
          </p:cNvPr>
          <p:cNvSpPr>
            <a:spLocks noGrp="1"/>
          </p:cNvSpPr>
          <p:nvPr>
            <p:ph sz="quarter" idx="1"/>
          </p:nvPr>
        </p:nvSpPr>
        <p:spPr>
          <a:xfrm>
            <a:off x="467544" y="1104202"/>
            <a:ext cx="8219256" cy="5386749"/>
          </a:xfrm>
        </p:spPr>
        <p:txBody>
          <a:bodyPr>
            <a:normAutofit fontScale="77500" lnSpcReduction="20000"/>
          </a:bodyPr>
          <a:lstStyle/>
          <a:p>
            <a:pPr marL="0" indent="0">
              <a:buNone/>
            </a:pPr>
            <a:r>
              <a:rPr lang="en-ZA" sz="2900" b="1" dirty="0"/>
              <a:t>Connecting and Bonding Members</a:t>
            </a:r>
            <a:endParaRPr lang="en-ZA" sz="2900" dirty="0"/>
          </a:p>
          <a:p>
            <a:pPr marL="0" indent="0">
              <a:buNone/>
            </a:pPr>
            <a:r>
              <a:rPr lang="en-ZA" sz="2900" dirty="0"/>
              <a:t> </a:t>
            </a:r>
          </a:p>
          <a:p>
            <a:r>
              <a:rPr lang="en-ZA" sz="2900" dirty="0"/>
              <a:t>Candidates actually perceive talent communities as very personal. If the talent community is set up well, candidates will frequently get emails and other messages about jobs and about the status of their own candidacy.</a:t>
            </a:r>
          </a:p>
          <a:p>
            <a:pPr marL="0" indent="0">
              <a:buNone/>
            </a:pPr>
            <a:r>
              <a:rPr lang="en-ZA" sz="2900" dirty="0"/>
              <a:t> </a:t>
            </a:r>
          </a:p>
          <a:p>
            <a:r>
              <a:rPr lang="en-ZA" sz="2900" dirty="0"/>
              <a:t>They may receive periodic requests to update their personal information and keep their address and email current. Candidates control their own information and can even drop out of the community if they become disinterested or decide to move on.</a:t>
            </a:r>
          </a:p>
          <a:p>
            <a:pPr marL="0" indent="0">
              <a:buNone/>
            </a:pPr>
            <a:endParaRPr lang="en-ZA" sz="2900" dirty="0"/>
          </a:p>
          <a:p>
            <a:r>
              <a:rPr lang="en-ZA" sz="2900" dirty="0"/>
              <a:t>Blogs can help raise interest and get candidates to return to the site. Some organisations are trying out virtual work, using it as a method to screen candidates. For example, the Boston Consulting Group has potential candidates work small business cases.</a:t>
            </a:r>
          </a:p>
          <a:p>
            <a:pPr marL="0" indent="0">
              <a:buNone/>
            </a:pPr>
            <a:br>
              <a:rPr lang="en-ZA" dirty="0"/>
            </a:br>
            <a:r>
              <a:rPr lang="en-ZA" dirty="0"/>
              <a:t> </a:t>
            </a:r>
          </a:p>
          <a:p>
            <a:endParaRPr lang="en-ZA" dirty="0"/>
          </a:p>
        </p:txBody>
      </p:sp>
    </p:spTree>
    <p:extLst>
      <p:ext uri="{BB962C8B-B14F-4D97-AF65-F5344CB8AC3E}">
        <p14:creationId xmlns:p14="http://schemas.microsoft.com/office/powerpoint/2010/main" val="40959186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E482-32B3-416F-B972-225C7AAF7E64}"/>
              </a:ext>
            </a:extLst>
          </p:cNvPr>
          <p:cNvSpPr>
            <a:spLocks noGrp="1"/>
          </p:cNvSpPr>
          <p:nvPr>
            <p:ph type="title"/>
          </p:nvPr>
        </p:nvSpPr>
        <p:spPr/>
        <p:txBody>
          <a:bodyPr/>
          <a:lstStyle/>
          <a:p>
            <a:pPr algn="ctr"/>
            <a:r>
              <a:rPr lang="en-US" dirty="0"/>
              <a:t>Talent Communities </a:t>
            </a:r>
            <a:endParaRPr lang="en-ZA" dirty="0"/>
          </a:p>
        </p:txBody>
      </p:sp>
      <p:sp>
        <p:nvSpPr>
          <p:cNvPr id="3" name="Slide Number Placeholder 2">
            <a:extLst>
              <a:ext uri="{FF2B5EF4-FFF2-40B4-BE49-F238E27FC236}">
                <a16:creationId xmlns:a16="http://schemas.microsoft.com/office/drawing/2014/main" id="{566B269E-4CD6-4783-915E-85FBBD15F53A}"/>
              </a:ext>
            </a:extLst>
          </p:cNvPr>
          <p:cNvSpPr>
            <a:spLocks noGrp="1"/>
          </p:cNvSpPr>
          <p:nvPr>
            <p:ph type="sldNum" sz="quarter" idx="12"/>
          </p:nvPr>
        </p:nvSpPr>
        <p:spPr/>
        <p:txBody>
          <a:bodyPr/>
          <a:lstStyle/>
          <a:p>
            <a:fld id="{32F83655-DC73-417F-8B26-EB7A1DBB5382}" type="slidenum">
              <a:rPr lang="en-ZA" smtClean="0"/>
              <a:pPr/>
              <a:t>158</a:t>
            </a:fld>
            <a:endParaRPr lang="en-ZA" dirty="0"/>
          </a:p>
        </p:txBody>
      </p:sp>
      <p:sp>
        <p:nvSpPr>
          <p:cNvPr id="4" name="Content Placeholder 3">
            <a:extLst>
              <a:ext uri="{FF2B5EF4-FFF2-40B4-BE49-F238E27FC236}">
                <a16:creationId xmlns:a16="http://schemas.microsoft.com/office/drawing/2014/main" id="{7A7C14DD-AFB8-490C-A5F6-9BA613C86297}"/>
              </a:ext>
            </a:extLst>
          </p:cNvPr>
          <p:cNvSpPr>
            <a:spLocks noGrp="1"/>
          </p:cNvSpPr>
          <p:nvPr>
            <p:ph sz="quarter" idx="1"/>
          </p:nvPr>
        </p:nvSpPr>
        <p:spPr/>
        <p:txBody>
          <a:bodyPr>
            <a:normAutofit lnSpcReduction="10000"/>
          </a:bodyPr>
          <a:lstStyle/>
          <a:p>
            <a:r>
              <a:rPr lang="en-ZA" dirty="0"/>
              <a:t>Having candidates work together remotely on a problem or challenge increases the connections they have and raises their commitment to the organisation. Allowing them to communicate freely with the organisation’s members and with other candidates, close emotional bonds are forged that increase the likelihood that they will accept an offer.</a:t>
            </a:r>
          </a:p>
          <a:p>
            <a:pPr marL="0" indent="0">
              <a:buNone/>
            </a:pPr>
            <a:endParaRPr lang="en-ZA" dirty="0"/>
          </a:p>
          <a:p>
            <a:r>
              <a:rPr lang="en-ZA" dirty="0"/>
              <a:t>Talent communities are like living organisms. They are always changing and becoming more mature and sophisticated. They help recruiters “know” the candidate well. This computer-aided interaction, as well as testing and assessment, can provide hiring managers with a very complete picture of a number of candidates.</a:t>
            </a:r>
          </a:p>
          <a:p>
            <a:endParaRPr lang="en-ZA" dirty="0"/>
          </a:p>
        </p:txBody>
      </p:sp>
    </p:spTree>
    <p:extLst>
      <p:ext uri="{BB962C8B-B14F-4D97-AF65-F5344CB8AC3E}">
        <p14:creationId xmlns:p14="http://schemas.microsoft.com/office/powerpoint/2010/main" val="221447878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CE93E-EC7D-45F3-B5ED-4EB622C6C04F}"/>
              </a:ext>
            </a:extLst>
          </p:cNvPr>
          <p:cNvSpPr>
            <a:spLocks noGrp="1"/>
          </p:cNvSpPr>
          <p:nvPr>
            <p:ph type="title"/>
          </p:nvPr>
        </p:nvSpPr>
        <p:spPr/>
        <p:txBody>
          <a:bodyPr/>
          <a:lstStyle/>
          <a:p>
            <a:pPr algn="ctr"/>
            <a:r>
              <a:rPr lang="en-US" dirty="0"/>
              <a:t>Talent Communities</a:t>
            </a:r>
            <a:endParaRPr lang="en-ZA" dirty="0"/>
          </a:p>
        </p:txBody>
      </p:sp>
      <p:sp>
        <p:nvSpPr>
          <p:cNvPr id="3" name="Slide Number Placeholder 2">
            <a:extLst>
              <a:ext uri="{FF2B5EF4-FFF2-40B4-BE49-F238E27FC236}">
                <a16:creationId xmlns:a16="http://schemas.microsoft.com/office/drawing/2014/main" id="{2E5E9DD1-D147-4607-9D61-EB012177EB4F}"/>
              </a:ext>
            </a:extLst>
          </p:cNvPr>
          <p:cNvSpPr>
            <a:spLocks noGrp="1"/>
          </p:cNvSpPr>
          <p:nvPr>
            <p:ph type="sldNum" sz="quarter" idx="12"/>
          </p:nvPr>
        </p:nvSpPr>
        <p:spPr/>
        <p:txBody>
          <a:bodyPr/>
          <a:lstStyle/>
          <a:p>
            <a:fld id="{32F83655-DC73-417F-8B26-EB7A1DBB5382}" type="slidenum">
              <a:rPr lang="en-ZA" smtClean="0"/>
              <a:pPr/>
              <a:t>159</a:t>
            </a:fld>
            <a:endParaRPr lang="en-ZA" dirty="0"/>
          </a:p>
        </p:txBody>
      </p:sp>
      <p:sp>
        <p:nvSpPr>
          <p:cNvPr id="4" name="Content Placeholder 3">
            <a:extLst>
              <a:ext uri="{FF2B5EF4-FFF2-40B4-BE49-F238E27FC236}">
                <a16:creationId xmlns:a16="http://schemas.microsoft.com/office/drawing/2014/main" id="{E65412BB-1A73-4195-8F36-107DF891D090}"/>
              </a:ext>
            </a:extLst>
          </p:cNvPr>
          <p:cNvSpPr>
            <a:spLocks noGrp="1"/>
          </p:cNvSpPr>
          <p:nvPr>
            <p:ph sz="quarter" idx="1"/>
          </p:nvPr>
        </p:nvSpPr>
        <p:spPr/>
        <p:txBody>
          <a:bodyPr/>
          <a:lstStyle/>
          <a:p>
            <a:pPr marL="0" indent="0">
              <a:buNone/>
            </a:pPr>
            <a:r>
              <a:rPr lang="en-ZA" b="1" dirty="0"/>
              <a:t>More Flexibility with Higher-Quality Candidates</a:t>
            </a:r>
            <a:endParaRPr lang="en-ZA" dirty="0"/>
          </a:p>
          <a:p>
            <a:pPr marL="0" indent="0">
              <a:buNone/>
            </a:pPr>
            <a:endParaRPr lang="en-ZA" dirty="0"/>
          </a:p>
          <a:p>
            <a:endParaRPr lang="en-ZA" dirty="0"/>
          </a:p>
        </p:txBody>
      </p:sp>
      <p:sp>
        <p:nvSpPr>
          <p:cNvPr id="9" name="Rectangle 8">
            <a:extLst>
              <a:ext uri="{FF2B5EF4-FFF2-40B4-BE49-F238E27FC236}">
                <a16:creationId xmlns:a16="http://schemas.microsoft.com/office/drawing/2014/main" id="{6BC06F80-B02C-4533-8511-E8FADE305EEB}"/>
              </a:ext>
            </a:extLst>
          </p:cNvPr>
          <p:cNvSpPr/>
          <p:nvPr/>
        </p:nvSpPr>
        <p:spPr>
          <a:xfrm>
            <a:off x="603504" y="1960218"/>
            <a:ext cx="8219256" cy="3693319"/>
          </a:xfrm>
          <a:prstGeom prst="rect">
            <a:avLst/>
          </a:prstGeom>
        </p:spPr>
        <p:txBody>
          <a:bodyPr wrap="square">
            <a:spAutoFit/>
          </a:bodyPr>
          <a:lstStyle/>
          <a:p>
            <a:pPr marL="285750" indent="-285750">
              <a:buFont typeface="Arial" panose="020B0604020202020204" pitchFamily="34" charset="0"/>
              <a:buChar char="•"/>
            </a:pPr>
            <a:r>
              <a:rPr lang="en-US" sz="2400" dirty="0"/>
              <a:t>All of this means that talent communities are far more flexible than databases. Candidates who may have applied for one position are frequently referred to different ones after the recruiter knows them better through the interaction and testing.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One candidate may be an ideal candidate for several positions, and fewer candidates get pigeonholed into a particular channel and thereby missed in the search.</a:t>
            </a:r>
          </a:p>
          <a:p>
            <a:endParaRPr lang="en-US" dirty="0"/>
          </a:p>
        </p:txBody>
      </p:sp>
    </p:spTree>
    <p:extLst>
      <p:ext uri="{BB962C8B-B14F-4D97-AF65-F5344CB8AC3E}">
        <p14:creationId xmlns:p14="http://schemas.microsoft.com/office/powerpoint/2010/main" val="4213127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Specific 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3363" y="3924743"/>
            <a:ext cx="3681893" cy="954107"/>
          </a:xfrm>
          <a:prstGeom prst="rect">
            <a:avLst/>
          </a:prstGeom>
          <a:noFill/>
          <a:scene3d>
            <a:camera prst="orthographicFront"/>
            <a:lightRig rig="threePt" dir="t"/>
          </a:scene3d>
          <a:sp3d>
            <a:bevelT/>
          </a:sp3d>
        </p:spPr>
        <p:txBody>
          <a:bodyPr wrap="square" rtlCol="0">
            <a:spAutoFit/>
          </a:bodyPr>
          <a:lstStyle/>
          <a:p>
            <a:pPr algn="ctr"/>
            <a:r>
              <a:rPr lang="en-ZA" sz="2800" dirty="0">
                <a:solidFill>
                  <a:schemeClr val="bg2"/>
                </a:solidFill>
                <a:latin typeface="Calibri" panose="020F0502020204030204" pitchFamily="34" charset="0"/>
              </a:rPr>
              <a:t>ENJO’s policy: -  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endParaRPr lang="en-US" sz="2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973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CE93E-EC7D-45F3-B5ED-4EB622C6C04F}"/>
              </a:ext>
            </a:extLst>
          </p:cNvPr>
          <p:cNvSpPr>
            <a:spLocks noGrp="1"/>
          </p:cNvSpPr>
          <p:nvPr>
            <p:ph type="title"/>
          </p:nvPr>
        </p:nvSpPr>
        <p:spPr/>
        <p:txBody>
          <a:bodyPr/>
          <a:lstStyle/>
          <a:p>
            <a:pPr algn="ctr"/>
            <a:r>
              <a:rPr lang="en-US" dirty="0"/>
              <a:t>Talent Communities</a:t>
            </a:r>
            <a:endParaRPr lang="en-ZA" dirty="0"/>
          </a:p>
        </p:txBody>
      </p:sp>
      <p:sp>
        <p:nvSpPr>
          <p:cNvPr id="3" name="Slide Number Placeholder 2">
            <a:extLst>
              <a:ext uri="{FF2B5EF4-FFF2-40B4-BE49-F238E27FC236}">
                <a16:creationId xmlns:a16="http://schemas.microsoft.com/office/drawing/2014/main" id="{2E5E9DD1-D147-4607-9D61-EB012177EB4F}"/>
              </a:ext>
            </a:extLst>
          </p:cNvPr>
          <p:cNvSpPr>
            <a:spLocks noGrp="1"/>
          </p:cNvSpPr>
          <p:nvPr>
            <p:ph type="sldNum" sz="quarter" idx="12"/>
          </p:nvPr>
        </p:nvSpPr>
        <p:spPr/>
        <p:txBody>
          <a:bodyPr/>
          <a:lstStyle/>
          <a:p>
            <a:fld id="{32F83655-DC73-417F-8B26-EB7A1DBB5382}" type="slidenum">
              <a:rPr lang="en-ZA" smtClean="0"/>
              <a:pPr/>
              <a:t>160</a:t>
            </a:fld>
            <a:endParaRPr lang="en-ZA" dirty="0"/>
          </a:p>
        </p:txBody>
      </p:sp>
      <p:sp>
        <p:nvSpPr>
          <p:cNvPr id="4" name="Content Placeholder 3">
            <a:extLst>
              <a:ext uri="{FF2B5EF4-FFF2-40B4-BE49-F238E27FC236}">
                <a16:creationId xmlns:a16="http://schemas.microsoft.com/office/drawing/2014/main" id="{E65412BB-1A73-4195-8F36-107DF891D090}"/>
              </a:ext>
            </a:extLst>
          </p:cNvPr>
          <p:cNvSpPr>
            <a:spLocks noGrp="1"/>
          </p:cNvSpPr>
          <p:nvPr>
            <p:ph sz="quarter" idx="1"/>
          </p:nvPr>
        </p:nvSpPr>
        <p:spPr/>
        <p:txBody>
          <a:bodyPr/>
          <a:lstStyle/>
          <a:p>
            <a:pPr marL="0" indent="0">
              <a:buNone/>
            </a:pPr>
            <a:r>
              <a:rPr lang="en-ZA" b="1" dirty="0"/>
              <a:t>More Flexibility with Higher-Quality Candidates</a:t>
            </a:r>
            <a:endParaRPr lang="en-ZA" dirty="0"/>
          </a:p>
          <a:p>
            <a:pPr marL="0" indent="0">
              <a:buNone/>
            </a:pPr>
            <a:endParaRPr lang="en-ZA" dirty="0"/>
          </a:p>
          <a:p>
            <a:endParaRPr lang="en-ZA" dirty="0"/>
          </a:p>
        </p:txBody>
      </p:sp>
      <p:sp>
        <p:nvSpPr>
          <p:cNvPr id="9" name="Rectangle 8">
            <a:extLst>
              <a:ext uri="{FF2B5EF4-FFF2-40B4-BE49-F238E27FC236}">
                <a16:creationId xmlns:a16="http://schemas.microsoft.com/office/drawing/2014/main" id="{6BC06F80-B02C-4533-8511-E8FADE305EEB}"/>
              </a:ext>
            </a:extLst>
          </p:cNvPr>
          <p:cNvSpPr/>
          <p:nvPr/>
        </p:nvSpPr>
        <p:spPr>
          <a:xfrm>
            <a:off x="603504" y="1960218"/>
            <a:ext cx="8219256" cy="3693319"/>
          </a:xfrm>
          <a:prstGeom prst="rect">
            <a:avLst/>
          </a:prstGeom>
        </p:spPr>
        <p:txBody>
          <a:bodyPr wrap="square">
            <a:spAutoFit/>
          </a:bodyPr>
          <a:lstStyle/>
          <a:p>
            <a:pPr marL="285750" indent="-285750">
              <a:buFont typeface="Arial" panose="020B0604020202020204" pitchFamily="34" charset="0"/>
              <a:buChar char="•"/>
            </a:pPr>
            <a:r>
              <a:rPr lang="en-US" sz="2400" dirty="0"/>
              <a:t>It is not a simple process to set up a talent community, and it will take time and effort to make them effective.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There are minor legal hurdles to overcome, but the hardest part is not the technology or the law or the acceptance of the idea by candidates. Recruiters’ resistance is the toughest hurdle to overcome. Using these tools, and embracing the concept, can help all recruiters do what they do better than ever.</a:t>
            </a:r>
          </a:p>
          <a:p>
            <a:endParaRPr lang="en-US" dirty="0"/>
          </a:p>
        </p:txBody>
      </p:sp>
    </p:spTree>
    <p:extLst>
      <p:ext uri="{BB962C8B-B14F-4D97-AF65-F5344CB8AC3E}">
        <p14:creationId xmlns:p14="http://schemas.microsoft.com/office/powerpoint/2010/main" val="199291832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Contingency Plans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161</a:t>
            </a:fld>
            <a:endParaRPr lang="en-ZA" dirty="0"/>
          </a:p>
        </p:txBody>
      </p:sp>
      <p:sp>
        <p:nvSpPr>
          <p:cNvPr id="4" name="Content Placeholder 3"/>
          <p:cNvSpPr>
            <a:spLocks noGrp="1"/>
          </p:cNvSpPr>
          <p:nvPr>
            <p:ph sz="quarter" idx="1"/>
          </p:nvPr>
        </p:nvSpPr>
        <p:spPr/>
        <p:txBody>
          <a:bodyPr/>
          <a:lstStyle/>
          <a:p>
            <a:pPr marL="0" indent="0">
              <a:buNone/>
            </a:pPr>
            <a:r>
              <a:rPr lang="en-ZA" b="1" dirty="0"/>
              <a:t>A contingency plan is a plan devised for a specific situation when things could go wrong.</a:t>
            </a:r>
          </a:p>
          <a:p>
            <a:pPr marL="0" indent="0">
              <a:buNone/>
            </a:pPr>
            <a:endParaRPr lang="en-ZA" dirty="0"/>
          </a:p>
          <a:p>
            <a:r>
              <a:rPr lang="en-ZA" dirty="0"/>
              <a:t>Managers should have contingency plans to manage operational activity in the event that a suitable candidate is not available.  The plan should be developed prior to the recruitment activity.</a:t>
            </a:r>
          </a:p>
          <a:p>
            <a:pPr marL="0" indent="0">
              <a:buNone/>
            </a:pPr>
            <a:endParaRPr lang="en-ZA" dirty="0"/>
          </a:p>
        </p:txBody>
      </p:sp>
    </p:spTree>
    <p:extLst>
      <p:ext uri="{BB962C8B-B14F-4D97-AF65-F5344CB8AC3E}">
        <p14:creationId xmlns:p14="http://schemas.microsoft.com/office/powerpoint/2010/main" val="69040984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Contingency Plans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162</a:t>
            </a:fld>
            <a:endParaRPr lang="en-ZA" dirty="0"/>
          </a:p>
        </p:txBody>
      </p:sp>
      <p:sp>
        <p:nvSpPr>
          <p:cNvPr id="4" name="Content Placeholder 3"/>
          <p:cNvSpPr>
            <a:spLocks noGrp="1"/>
          </p:cNvSpPr>
          <p:nvPr>
            <p:ph sz="quarter" idx="1"/>
          </p:nvPr>
        </p:nvSpPr>
        <p:spPr/>
        <p:txBody>
          <a:bodyPr/>
          <a:lstStyle/>
          <a:p>
            <a:pPr marL="0" lvl="0" indent="0" fontAlgn="base">
              <a:buNone/>
            </a:pPr>
            <a:endParaRPr lang="en-US" dirty="0">
              <a:effectLst>
                <a:outerShdw sx="0" sy="0">
                  <a:srgbClr val="000000"/>
                </a:outerShdw>
              </a:effectLst>
            </a:endParaRPr>
          </a:p>
          <a:p>
            <a:pPr marL="0" indent="0" fontAlgn="base">
              <a:buNone/>
            </a:pPr>
            <a:r>
              <a:rPr lang="en-ZA" b="1" dirty="0"/>
              <a:t>The contingency planning process can basically be broken down into three simple questions:</a:t>
            </a:r>
          </a:p>
          <a:p>
            <a:pPr marL="0" lvl="0" indent="0" fontAlgn="base">
              <a:buNone/>
            </a:pPr>
            <a:endParaRPr lang="en-US" dirty="0">
              <a:effectLst>
                <a:outerShdw sx="0" sy="0">
                  <a:srgbClr val="000000"/>
                </a:outerShdw>
              </a:effectLst>
            </a:endParaRPr>
          </a:p>
          <a:p>
            <a:pPr lvl="0" fontAlgn="base"/>
            <a:r>
              <a:rPr lang="en-US" dirty="0">
                <a:effectLst>
                  <a:outerShdw sx="0" sy="0">
                    <a:srgbClr val="000000"/>
                  </a:outerShdw>
                </a:effectLst>
              </a:rPr>
              <a:t>What is going to happen?</a:t>
            </a:r>
            <a:endParaRPr lang="en-ZA" dirty="0">
              <a:effectLst>
                <a:outerShdw sx="0" sy="0">
                  <a:srgbClr val="000000"/>
                </a:outerShdw>
              </a:effectLst>
            </a:endParaRPr>
          </a:p>
          <a:p>
            <a:pPr lvl="0" fontAlgn="base"/>
            <a:r>
              <a:rPr lang="en-US" dirty="0">
                <a:effectLst>
                  <a:outerShdw sx="0" sy="0">
                    <a:srgbClr val="000000"/>
                  </a:outerShdw>
                </a:effectLst>
              </a:rPr>
              <a:t>What are we going to do about it?</a:t>
            </a:r>
            <a:endParaRPr lang="en-ZA" dirty="0">
              <a:effectLst>
                <a:outerShdw sx="0" sy="0">
                  <a:srgbClr val="000000"/>
                </a:outerShdw>
              </a:effectLst>
            </a:endParaRPr>
          </a:p>
          <a:p>
            <a:pPr lvl="0" fontAlgn="base"/>
            <a:r>
              <a:rPr lang="en-US" dirty="0">
                <a:effectLst>
                  <a:outerShdw sx="0" sy="0">
                    <a:srgbClr val="000000"/>
                  </a:outerShdw>
                </a:effectLst>
              </a:rPr>
              <a:t>What can we do ahead of time to get prepared?</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2399347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Contingency Plans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163</a:t>
            </a:fld>
            <a:endParaRPr lang="en-ZA" dirty="0"/>
          </a:p>
        </p:txBody>
      </p:sp>
      <p:graphicFrame>
        <p:nvGraphicFramePr>
          <p:cNvPr id="5" name="Content Placeholder 4"/>
          <p:cNvGraphicFramePr>
            <a:graphicFrameLocks noGrp="1"/>
          </p:cNvGraphicFramePr>
          <p:nvPr>
            <p:ph sz="quarter" idx="1"/>
            <p:extLst/>
          </p:nvPr>
        </p:nvGraphicFramePr>
        <p:xfrm>
          <a:off x="468312" y="1481042"/>
          <a:ext cx="8218488" cy="4581871"/>
        </p:xfrm>
        <a:graphic>
          <a:graphicData uri="http://schemas.openxmlformats.org/drawingml/2006/table">
            <a:tbl>
              <a:tblPr firstRow="1" bandRow="1">
                <a:tableStyleId>{5C22544A-7EE6-4342-B048-85BDC9FD1C3A}</a:tableStyleId>
              </a:tblPr>
              <a:tblGrid>
                <a:gridCol w="4109244">
                  <a:extLst>
                    <a:ext uri="{9D8B030D-6E8A-4147-A177-3AD203B41FA5}">
                      <a16:colId xmlns:a16="http://schemas.microsoft.com/office/drawing/2014/main" val="20000"/>
                    </a:ext>
                  </a:extLst>
                </a:gridCol>
                <a:gridCol w="4109244">
                  <a:extLst>
                    <a:ext uri="{9D8B030D-6E8A-4147-A177-3AD203B41FA5}">
                      <a16:colId xmlns:a16="http://schemas.microsoft.com/office/drawing/2014/main" val="20001"/>
                    </a:ext>
                  </a:extLst>
                </a:gridCol>
              </a:tblGrid>
              <a:tr h="493114">
                <a:tc gridSpan="2">
                  <a:txBody>
                    <a:bodyPr/>
                    <a:lstStyle/>
                    <a:p>
                      <a:pPr algn="ctr"/>
                      <a:r>
                        <a:rPr lang="en-ZA" sz="2800" dirty="0"/>
                        <a:t>Getting it wrong</a:t>
                      </a:r>
                    </a:p>
                  </a:txBody>
                  <a:tcPr/>
                </a:tc>
                <a:tc hMerge="1">
                  <a:txBody>
                    <a:bodyPr/>
                    <a:lstStyle/>
                    <a:p>
                      <a:endParaRPr lang="en-ZA"/>
                    </a:p>
                  </a:txBody>
                  <a:tcPr/>
                </a:tc>
                <a:extLst>
                  <a:ext uri="{0D108BD9-81ED-4DB2-BD59-A6C34878D82A}">
                    <a16:rowId xmlns:a16="http://schemas.microsoft.com/office/drawing/2014/main" val="10000"/>
                  </a:ext>
                </a:extLst>
              </a:tr>
              <a:tr h="832475">
                <a:tc>
                  <a:txBody>
                    <a:bodyPr/>
                    <a:lstStyle/>
                    <a:p>
                      <a:pPr algn="l"/>
                      <a:r>
                        <a:rPr kumimoji="0" lang="en-ZA" sz="1600" b="1" kern="1200" dirty="0">
                          <a:solidFill>
                            <a:schemeClr val="dk1"/>
                          </a:solidFill>
                          <a:effectLst/>
                          <a:latin typeface="+mn-lt"/>
                          <a:ea typeface="+mn-ea"/>
                          <a:cs typeface="+mn-cs"/>
                        </a:rPr>
                        <a:t>There is not enough money</a:t>
                      </a:r>
                      <a:endParaRPr lang="en-Z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a:solidFill>
                            <a:schemeClr val="dk1"/>
                          </a:solidFill>
                          <a:effectLst/>
                          <a:latin typeface="+mn-lt"/>
                          <a:ea typeface="+mn-ea"/>
                          <a:cs typeface="+mn-cs"/>
                        </a:rPr>
                        <a:t>Always check you have enough funding for your recruitment first.</a:t>
                      </a:r>
                    </a:p>
                    <a:p>
                      <a:pPr algn="l"/>
                      <a:endParaRPr lang="en-ZA" sz="1600" dirty="0"/>
                    </a:p>
                  </a:txBody>
                  <a:tcPr/>
                </a:tc>
                <a:extLst>
                  <a:ext uri="{0D108BD9-81ED-4DB2-BD59-A6C34878D82A}">
                    <a16:rowId xmlns:a16="http://schemas.microsoft.com/office/drawing/2014/main" val="10001"/>
                  </a:ext>
                </a:extLst>
              </a:tr>
              <a:tr h="890382">
                <a:tc>
                  <a:txBody>
                    <a:bodyPr/>
                    <a:lstStyle/>
                    <a:p>
                      <a:pPr algn="l"/>
                      <a:r>
                        <a:rPr kumimoji="0" lang="en-ZA" sz="1600" b="1" kern="1200" dirty="0">
                          <a:solidFill>
                            <a:schemeClr val="dk1"/>
                          </a:solidFill>
                          <a:effectLst/>
                          <a:latin typeface="+mn-lt"/>
                          <a:ea typeface="+mn-ea"/>
                          <a:cs typeface="+mn-cs"/>
                        </a:rPr>
                        <a:t>Poor job description</a:t>
                      </a:r>
                      <a:endParaRPr lang="en-Z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a:solidFill>
                            <a:schemeClr val="dk1"/>
                          </a:solidFill>
                          <a:effectLst/>
                          <a:latin typeface="+mn-lt"/>
                          <a:ea typeface="+mn-ea"/>
                          <a:cs typeface="+mn-cs"/>
                        </a:rPr>
                        <a:t>This will give candidates the wrong picture of what is required and you will get a pool of applicants not suitable for the job</a:t>
                      </a:r>
                    </a:p>
                    <a:p>
                      <a:pPr algn="l"/>
                      <a:endParaRPr lang="en-ZA" sz="1600" dirty="0"/>
                    </a:p>
                  </a:txBody>
                  <a:tcPr/>
                </a:tc>
                <a:extLst>
                  <a:ext uri="{0D108BD9-81ED-4DB2-BD59-A6C34878D82A}">
                    <a16:rowId xmlns:a16="http://schemas.microsoft.com/office/drawing/2014/main" val="10002"/>
                  </a:ext>
                </a:extLst>
              </a:tr>
              <a:tr h="1082218">
                <a:tc>
                  <a:txBody>
                    <a:bodyPr/>
                    <a:lstStyle/>
                    <a:p>
                      <a:pPr algn="l"/>
                      <a:r>
                        <a:rPr kumimoji="0" lang="en-ZA" sz="1600" b="1" kern="1200" dirty="0">
                          <a:solidFill>
                            <a:schemeClr val="dk1"/>
                          </a:solidFill>
                          <a:effectLst/>
                          <a:latin typeface="+mn-lt"/>
                          <a:ea typeface="+mn-ea"/>
                          <a:cs typeface="+mn-cs"/>
                        </a:rPr>
                        <a:t>Poor, unclear person specification</a:t>
                      </a:r>
                      <a:endParaRPr lang="en-Z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a:solidFill>
                            <a:schemeClr val="dk1"/>
                          </a:solidFill>
                          <a:effectLst/>
                          <a:latin typeface="+mn-lt"/>
                          <a:ea typeface="+mn-ea"/>
                          <a:cs typeface="+mn-cs"/>
                        </a:rPr>
                        <a:t>This makes it difficult for applicants to make their application concentrating on their qualifications, skills and attributes.  </a:t>
                      </a:r>
                    </a:p>
                    <a:p>
                      <a:pPr algn="l"/>
                      <a:endParaRPr lang="en-ZA" sz="1600" dirty="0"/>
                    </a:p>
                  </a:txBody>
                  <a:tcPr/>
                </a:tc>
                <a:extLst>
                  <a:ext uri="{0D108BD9-81ED-4DB2-BD59-A6C34878D82A}">
                    <a16:rowId xmlns:a16="http://schemas.microsoft.com/office/drawing/2014/main" val="10003"/>
                  </a:ext>
                </a:extLst>
              </a:tr>
              <a:tr h="1082218">
                <a:tc>
                  <a:txBody>
                    <a:bodyPr/>
                    <a:lstStyle/>
                    <a:p>
                      <a:pPr algn="l"/>
                      <a:r>
                        <a:rPr kumimoji="0" lang="en-ZA" sz="1600" b="1" kern="1200" dirty="0">
                          <a:solidFill>
                            <a:schemeClr val="dk1"/>
                          </a:solidFill>
                          <a:effectLst/>
                          <a:latin typeface="+mn-lt"/>
                          <a:ea typeface="+mn-ea"/>
                          <a:cs typeface="+mn-cs"/>
                        </a:rPr>
                        <a:t>Advertising in the wrong place</a:t>
                      </a:r>
                      <a:endParaRPr lang="en-Z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a:solidFill>
                            <a:schemeClr val="dk1"/>
                          </a:solidFill>
                          <a:effectLst/>
                          <a:latin typeface="+mn-lt"/>
                          <a:ea typeface="+mn-ea"/>
                          <a:cs typeface="+mn-cs"/>
                        </a:rPr>
                        <a:t>Getting this wrong may mean you do not attract your target applicants and you will not get many suitable applications</a:t>
                      </a:r>
                    </a:p>
                    <a:p>
                      <a:pPr algn="l"/>
                      <a:endParaRPr lang="en-ZA" sz="1600" dirty="0"/>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603504" y="1012508"/>
            <a:ext cx="8083296" cy="369332"/>
          </a:xfrm>
          <a:prstGeom prst="rect">
            <a:avLst/>
          </a:prstGeom>
          <a:noFill/>
        </p:spPr>
        <p:txBody>
          <a:bodyPr wrap="square" rtlCol="0">
            <a:spAutoFit/>
          </a:bodyPr>
          <a:lstStyle/>
          <a:p>
            <a:r>
              <a:rPr lang="en-ZA" dirty="0"/>
              <a:t>The below table gives examples of how the plans could go wrong.</a:t>
            </a:r>
          </a:p>
        </p:txBody>
      </p:sp>
    </p:spTree>
    <p:extLst>
      <p:ext uri="{BB962C8B-B14F-4D97-AF65-F5344CB8AC3E}">
        <p14:creationId xmlns:p14="http://schemas.microsoft.com/office/powerpoint/2010/main" val="340478105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Assessment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164</a:t>
            </a:fld>
            <a:endParaRPr lang="en-ZA" dirty="0"/>
          </a:p>
        </p:txBody>
      </p:sp>
      <p:sp>
        <p:nvSpPr>
          <p:cNvPr id="4" name="Content Placeholder 3"/>
          <p:cNvSpPr>
            <a:spLocks noGrp="1"/>
          </p:cNvSpPr>
          <p:nvPr>
            <p:ph sz="quarter" idx="1"/>
          </p:nvPr>
        </p:nvSpPr>
        <p:spPr/>
        <p:txBody>
          <a:bodyPr/>
          <a:lstStyle/>
          <a:p>
            <a:pPr marL="0" indent="0">
              <a:buNone/>
            </a:pPr>
            <a:r>
              <a:rPr lang="en-ZA" dirty="0"/>
              <a:t>		</a:t>
            </a:r>
          </a:p>
          <a:p>
            <a:pPr marL="0" indent="0">
              <a:buNone/>
            </a:pPr>
            <a:r>
              <a:rPr lang="en-ZA" dirty="0"/>
              <a:t>		Complete Activity 1.2.5 to 1.2.7 in you PoE.</a:t>
            </a:r>
          </a:p>
          <a:p>
            <a:pPr marL="0" indent="0">
              <a:buNone/>
            </a:pPr>
            <a:endParaRPr lang="en-ZA" dirty="0"/>
          </a:p>
        </p:txBody>
      </p:sp>
      <p:pic>
        <p:nvPicPr>
          <p:cNvPr id="5" name="Picture 4" descr="ec_i_formative_2.gif"/>
          <p:cNvPicPr/>
          <p:nvPr/>
        </p:nvPicPr>
        <p:blipFill>
          <a:blip r:embed="rId2" cstate="print"/>
          <a:stretch>
            <a:fillRect/>
          </a:stretch>
        </p:blipFill>
        <p:spPr>
          <a:xfrm>
            <a:off x="374904" y="1413296"/>
            <a:ext cx="1987296" cy="796504"/>
          </a:xfrm>
          <a:prstGeom prst="rect">
            <a:avLst/>
          </a:prstGeom>
        </p:spPr>
      </p:pic>
    </p:spTree>
    <p:extLst>
      <p:ext uri="{BB962C8B-B14F-4D97-AF65-F5344CB8AC3E}">
        <p14:creationId xmlns:p14="http://schemas.microsoft.com/office/powerpoint/2010/main" val="233104567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3</a:t>
            </a:r>
          </a:p>
        </p:txBody>
      </p:sp>
      <p:sp>
        <p:nvSpPr>
          <p:cNvPr id="3" name="Text Placeholder 2"/>
          <p:cNvSpPr>
            <a:spLocks noGrp="1"/>
          </p:cNvSpPr>
          <p:nvPr>
            <p:ph type="body" idx="1"/>
          </p:nvPr>
        </p:nvSpPr>
        <p:spPr/>
        <p:txBody>
          <a:bodyPr/>
          <a:lstStyle/>
          <a:p>
            <a:r>
              <a:rPr lang="en-ZA" dirty="0"/>
              <a:t>SELECT STAFF</a:t>
            </a:r>
          </a:p>
        </p:txBody>
      </p:sp>
      <p:sp>
        <p:nvSpPr>
          <p:cNvPr id="4" name="Slide Number Placeholder 3"/>
          <p:cNvSpPr>
            <a:spLocks noGrp="1"/>
          </p:cNvSpPr>
          <p:nvPr>
            <p:ph type="sldNum" sz="quarter" idx="12"/>
          </p:nvPr>
        </p:nvSpPr>
        <p:spPr/>
        <p:txBody>
          <a:bodyPr/>
          <a:lstStyle/>
          <a:p>
            <a:fld id="{4980778A-6F9D-4141-8080-B8192EADCD40}" type="slidenum">
              <a:rPr lang="en-ZA" smtClean="0"/>
              <a:pPr/>
              <a:t>165</a:t>
            </a:fld>
            <a:endParaRPr lang="en-ZA" dirty="0"/>
          </a:p>
        </p:txBody>
      </p:sp>
    </p:spTree>
    <p:extLst>
      <p:ext uri="{BB962C8B-B14F-4D97-AF65-F5344CB8AC3E}">
        <p14:creationId xmlns:p14="http://schemas.microsoft.com/office/powerpoint/2010/main" val="399041279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Validating Backgrounds and Qualifications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166</a:t>
            </a:fld>
            <a:endParaRPr lang="en-ZA" dirty="0"/>
          </a:p>
        </p:txBody>
      </p:sp>
      <p:sp>
        <p:nvSpPr>
          <p:cNvPr id="4" name="Content Placeholder 3"/>
          <p:cNvSpPr>
            <a:spLocks noGrp="1"/>
          </p:cNvSpPr>
          <p:nvPr>
            <p:ph sz="quarter" idx="1"/>
          </p:nvPr>
        </p:nvSpPr>
        <p:spPr/>
        <p:txBody>
          <a:bodyPr/>
          <a:lstStyle/>
          <a:p>
            <a:pPr marL="0" indent="0">
              <a:buNone/>
            </a:pPr>
            <a:endParaRPr lang="en-ZA" dirty="0"/>
          </a:p>
          <a:p>
            <a:r>
              <a:rPr lang="en-ZA" dirty="0"/>
              <a:t>As discussed previously, obviously unqualified or undesirable applicants are removed during the initial screening.  </a:t>
            </a:r>
          </a:p>
          <a:p>
            <a:r>
              <a:rPr lang="en-ZA" dirty="0"/>
              <a:t>The initial screening determines if the applicant possesses the critical job specifications or other requirements as stipulated in the Employment Equity Act and speeds up the departure of the unqualified applicants to minimise the total cost of the selection process. </a:t>
            </a:r>
          </a:p>
        </p:txBody>
      </p:sp>
    </p:spTree>
    <p:extLst>
      <p:ext uri="{BB962C8B-B14F-4D97-AF65-F5344CB8AC3E}">
        <p14:creationId xmlns:p14="http://schemas.microsoft.com/office/powerpoint/2010/main" val="227075331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Validating Backgrounds and Qualifications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167</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r>
              <a:rPr lang="en-ZA" b="1" dirty="0"/>
              <a:t>Although CVs provide effective descriptions of the individual’s work histories, their contents should be questioned since it can contain misleading information.  To avoid being misled, the important aspects should be watched and investigated:</a:t>
            </a:r>
          </a:p>
          <a:p>
            <a:pPr marL="0" indent="0">
              <a:buNone/>
            </a:pPr>
            <a:endParaRPr lang="en-ZA" dirty="0"/>
          </a:p>
          <a:p>
            <a:pPr lvl="0" fontAlgn="base"/>
            <a:r>
              <a:rPr lang="en-ZA" dirty="0"/>
              <a:t>Time gaps in employment</a:t>
            </a:r>
          </a:p>
          <a:p>
            <a:pPr lvl="0" fontAlgn="base"/>
            <a:r>
              <a:rPr lang="en-ZA" dirty="0"/>
              <a:t>Vague answers, such as listing the province the employer was in and not the full address</a:t>
            </a:r>
          </a:p>
          <a:p>
            <a:pPr lvl="0" fontAlgn="base"/>
            <a:r>
              <a:rPr lang="en-ZA" dirty="0"/>
              <a:t>Vague reasons for leaving previous jobs</a:t>
            </a:r>
          </a:p>
          <a:p>
            <a:pPr lvl="0" fontAlgn="base"/>
            <a:r>
              <a:rPr lang="en-ZA" dirty="0"/>
              <a:t>Lack of employment history</a:t>
            </a:r>
          </a:p>
          <a:p>
            <a:pPr lvl="0" fontAlgn="base"/>
            <a:r>
              <a:rPr lang="en-ZA" dirty="0"/>
              <a:t>Inconsistencies in salary history</a:t>
            </a:r>
          </a:p>
          <a:p>
            <a:pPr lvl="0" fontAlgn="base"/>
            <a:r>
              <a:rPr lang="en-ZA" dirty="0"/>
              <a:t>When all employers listed are out of business</a:t>
            </a:r>
          </a:p>
          <a:p>
            <a:pPr marL="0" indent="0">
              <a:buNone/>
            </a:pPr>
            <a:endParaRPr lang="en-ZA" dirty="0"/>
          </a:p>
        </p:txBody>
      </p:sp>
    </p:spTree>
    <p:extLst>
      <p:ext uri="{BB962C8B-B14F-4D97-AF65-F5344CB8AC3E}">
        <p14:creationId xmlns:p14="http://schemas.microsoft.com/office/powerpoint/2010/main" val="181685804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Validating Backgrounds and Qualifications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168</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n-ZA" b="1" dirty="0"/>
              <a:t>Reference checks help you to confirm information on the applicant's application form and CV. You will also gain more insights into the applicant's skills, knowledge and abilities from someone who has actually observed the applicant perform.  </a:t>
            </a:r>
          </a:p>
          <a:p>
            <a:pPr marL="0" indent="0">
              <a:buNone/>
            </a:pPr>
            <a:endParaRPr lang="en-ZA" dirty="0"/>
          </a:p>
          <a:p>
            <a:pPr marL="0" indent="0">
              <a:buNone/>
            </a:pPr>
            <a:r>
              <a:rPr lang="en-ZA" b="1" dirty="0"/>
              <a:t>How to conduct the reference checks:</a:t>
            </a:r>
          </a:p>
          <a:p>
            <a:pPr marL="0" indent="0">
              <a:buNone/>
            </a:pPr>
            <a:endParaRPr lang="en-ZA" dirty="0"/>
          </a:p>
          <a:p>
            <a:pPr lvl="0" fontAlgn="base"/>
            <a:r>
              <a:rPr lang="en-US" dirty="0"/>
              <a:t>Identify yourself, your title, organisation name and tell them you are calling about a reference for an applicant you are considering</a:t>
            </a:r>
            <a:endParaRPr lang="en-ZA" dirty="0"/>
          </a:p>
          <a:p>
            <a:pPr lvl="0" fontAlgn="base"/>
            <a:r>
              <a:rPr lang="en-US" dirty="0"/>
              <a:t>Ensure they understand that you have the consent from the applicant and that all responses will remain confidential</a:t>
            </a:r>
            <a:endParaRPr lang="en-ZA" dirty="0"/>
          </a:p>
          <a:p>
            <a:pPr lvl="0" fontAlgn="base"/>
            <a:r>
              <a:rPr lang="en-US" dirty="0"/>
              <a:t>It is important to give a brief description of the role you are considering the applicant for, so that they can comment in context</a:t>
            </a:r>
            <a:endParaRPr lang="en-ZA" dirty="0"/>
          </a:p>
          <a:p>
            <a:pPr lvl="0" fontAlgn="base"/>
            <a:r>
              <a:rPr lang="en-US" dirty="0"/>
              <a:t>Give them time to answer your questions. Let them respond, and do not cut them off or put words in their mouth</a:t>
            </a:r>
            <a:endParaRPr lang="en-ZA" dirty="0"/>
          </a:p>
          <a:p>
            <a:endParaRPr lang="en-ZA" dirty="0"/>
          </a:p>
        </p:txBody>
      </p:sp>
    </p:spTree>
    <p:extLst>
      <p:ext uri="{BB962C8B-B14F-4D97-AF65-F5344CB8AC3E}">
        <p14:creationId xmlns:p14="http://schemas.microsoft.com/office/powerpoint/2010/main" val="59925483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Validating Backgrounds and Qualifications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169</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r>
              <a:rPr lang="en-ZA" b="1" dirty="0"/>
              <a:t>To overcome the existing problems with CVs, a portfolio can also be requested.  Such a portfolio could include:</a:t>
            </a:r>
          </a:p>
          <a:p>
            <a:pPr marL="0" indent="0">
              <a:buNone/>
            </a:pPr>
            <a:endParaRPr lang="en-ZA" b="1" dirty="0"/>
          </a:p>
          <a:p>
            <a:pPr lvl="0" fontAlgn="base"/>
            <a:r>
              <a:rPr lang="en-US" dirty="0">
                <a:effectLst>
                  <a:outerShdw sx="0" sy="0">
                    <a:srgbClr val="000000"/>
                  </a:outerShdw>
                </a:effectLst>
              </a:rPr>
              <a:t>Videos</a:t>
            </a:r>
            <a:endParaRPr lang="en-ZA" dirty="0">
              <a:effectLst>
                <a:outerShdw sx="0" sy="0">
                  <a:srgbClr val="000000"/>
                </a:outerShdw>
              </a:effectLst>
            </a:endParaRPr>
          </a:p>
          <a:p>
            <a:pPr lvl="0" fontAlgn="base"/>
            <a:r>
              <a:rPr lang="en-US" dirty="0">
                <a:effectLst>
                  <a:outerShdw sx="0" sy="0">
                    <a:srgbClr val="000000"/>
                  </a:outerShdw>
                </a:effectLst>
              </a:rPr>
              <a:t>Pictures</a:t>
            </a:r>
            <a:endParaRPr lang="en-ZA" dirty="0">
              <a:effectLst>
                <a:outerShdw sx="0" sy="0">
                  <a:srgbClr val="000000"/>
                </a:outerShdw>
              </a:effectLst>
            </a:endParaRPr>
          </a:p>
          <a:p>
            <a:pPr lvl="0" fontAlgn="base"/>
            <a:r>
              <a:rPr lang="en-US" dirty="0">
                <a:effectLst>
                  <a:outerShdw sx="0" sy="0">
                    <a:srgbClr val="000000"/>
                  </a:outerShdw>
                </a:effectLst>
              </a:rPr>
              <a:t>Product designs</a:t>
            </a:r>
            <a:endParaRPr lang="en-ZA" dirty="0">
              <a:effectLst>
                <a:outerShdw sx="0" sy="0">
                  <a:srgbClr val="000000"/>
                </a:outerShdw>
              </a:effectLst>
            </a:endParaRPr>
          </a:p>
          <a:p>
            <a:pPr lvl="0" fontAlgn="base"/>
            <a:r>
              <a:rPr lang="en-US" dirty="0">
                <a:effectLst>
                  <a:outerShdw sx="0" sy="0">
                    <a:srgbClr val="000000"/>
                  </a:outerShdw>
                </a:effectLst>
              </a:rPr>
              <a:t>Web pages</a:t>
            </a:r>
            <a:endParaRPr lang="en-ZA" dirty="0">
              <a:effectLst>
                <a:outerShdw sx="0" sy="0">
                  <a:srgbClr val="000000"/>
                </a:outerShdw>
              </a:effectLst>
            </a:endParaRPr>
          </a:p>
          <a:p>
            <a:pPr lvl="0" fontAlgn="base"/>
            <a:r>
              <a:rPr lang="en-US" dirty="0">
                <a:effectLst>
                  <a:outerShdw sx="0" sy="0">
                    <a:srgbClr val="000000"/>
                  </a:outerShdw>
                </a:effectLst>
              </a:rPr>
              <a:t>Samples of work done by the candidate</a:t>
            </a:r>
            <a:endParaRPr lang="en-ZA" dirty="0">
              <a:effectLst>
                <a:outerShdw sx="0" sy="0">
                  <a:srgbClr val="000000"/>
                </a:outerShdw>
              </a:effectLst>
            </a:endParaRPr>
          </a:p>
          <a:p>
            <a:pPr marL="0" indent="0">
              <a:buNone/>
            </a:pPr>
            <a:r>
              <a:rPr lang="en-ZA" dirty="0"/>
              <a:t> </a:t>
            </a:r>
          </a:p>
          <a:p>
            <a:pPr marL="0" indent="0">
              <a:buNone/>
            </a:pPr>
            <a:r>
              <a:rPr lang="en-ZA" dirty="0"/>
              <a:t>Managers who know what they are looking for would be able to view these portfolios for content, creativity, originality and working capabilities.</a:t>
            </a:r>
          </a:p>
          <a:p>
            <a:endParaRPr lang="en-ZA" dirty="0"/>
          </a:p>
        </p:txBody>
      </p:sp>
    </p:spTree>
    <p:extLst>
      <p:ext uri="{BB962C8B-B14F-4D97-AF65-F5344CB8AC3E}">
        <p14:creationId xmlns:p14="http://schemas.microsoft.com/office/powerpoint/2010/main" val="119669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dirty="0"/>
              <a:t>Credit Accumulation</a:t>
            </a:r>
          </a:p>
          <a:p>
            <a:pPr>
              <a:buFont typeface="Arial" panose="020B0604020202020204" pitchFamily="34" charset="0"/>
              <a:buChar char="•"/>
            </a:pPr>
            <a:r>
              <a:rPr lang="en-US" dirty="0"/>
              <a:t>Credits will be awarded on successful completion of unit standards.</a:t>
            </a:r>
          </a:p>
          <a:p>
            <a:pPr>
              <a:buFont typeface="Arial" panose="020B0604020202020204" pitchFamily="34" charset="0"/>
              <a:buChar char="•"/>
            </a:pPr>
            <a:r>
              <a:rPr lang="en-US" dirty="0"/>
              <a:t>NB: - Quality Assurance Process</a:t>
            </a:r>
          </a:p>
          <a:p>
            <a:endParaRPr lang="en-ZA" dirty="0"/>
          </a:p>
        </p:txBody>
      </p:sp>
      <p:graphicFrame>
        <p:nvGraphicFramePr>
          <p:cNvPr id="7" name="Diagram 6"/>
          <p:cNvGraphicFramePr/>
          <p:nvPr>
            <p:extLst>
              <p:ext uri="{D42A27DB-BD31-4B8C-83A1-F6EECF244321}">
                <p14:modId xmlns:p14="http://schemas.microsoft.com/office/powerpoint/2010/main" val="1367640366"/>
              </p:ext>
            </p:extLst>
          </p:nvPr>
        </p:nvGraphicFramePr>
        <p:xfrm>
          <a:off x="1529172" y="3444077"/>
          <a:ext cx="6096000" cy="239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1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3C9525-0888-4409-A09F-7CFC66304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1E8816-6BB5-4803-984C-425751A425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14C0117-EC7B-4EBC-A009-0C73F43105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Validating Backgrounds and Qualifications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170</a:t>
            </a:fld>
            <a:endParaRPr lang="en-ZA" dirty="0"/>
          </a:p>
        </p:txBody>
      </p:sp>
      <p:sp>
        <p:nvSpPr>
          <p:cNvPr id="4" name="Content Placeholder 3"/>
          <p:cNvSpPr>
            <a:spLocks noGrp="1"/>
          </p:cNvSpPr>
          <p:nvPr>
            <p:ph sz="quarter" idx="1"/>
          </p:nvPr>
        </p:nvSpPr>
        <p:spPr/>
        <p:txBody>
          <a:bodyPr>
            <a:normAutofit fontScale="92500"/>
          </a:bodyPr>
          <a:lstStyle/>
          <a:p>
            <a:pPr marL="0" indent="0">
              <a:buNone/>
            </a:pPr>
            <a:r>
              <a:rPr lang="en-ZA" sz="2900" b="1" dirty="0"/>
              <a:t>Assessing Candidates</a:t>
            </a:r>
          </a:p>
          <a:p>
            <a:endParaRPr lang="en-ZA" b="1" dirty="0"/>
          </a:p>
          <a:p>
            <a:pPr marL="0" indent="0">
              <a:buNone/>
            </a:pPr>
            <a:r>
              <a:rPr lang="en-ZA" b="1" dirty="0"/>
              <a:t>Candidates need to be assessed against the requirements of the defined position.  This can be done in any of the following ways:</a:t>
            </a:r>
            <a:endParaRPr lang="en-ZA" dirty="0"/>
          </a:p>
          <a:p>
            <a:endParaRPr lang="en-ZA" dirty="0"/>
          </a:p>
          <a:p>
            <a:r>
              <a:rPr lang="en-ZA" dirty="0"/>
              <a:t>Application blanks</a:t>
            </a:r>
          </a:p>
          <a:p>
            <a:r>
              <a:rPr lang="en-ZA" dirty="0"/>
              <a:t>Curriculum vitas (CV)s</a:t>
            </a:r>
          </a:p>
          <a:p>
            <a:r>
              <a:rPr lang="en-ZA" dirty="0"/>
              <a:t>Pre-employment testing</a:t>
            </a:r>
          </a:p>
          <a:p>
            <a:r>
              <a:rPr lang="en-ZA" dirty="0"/>
              <a:t>References</a:t>
            </a:r>
          </a:p>
          <a:p>
            <a:r>
              <a:rPr lang="en-ZA" dirty="0"/>
              <a:t>Previous performance</a:t>
            </a:r>
          </a:p>
          <a:p>
            <a:r>
              <a:rPr lang="en-ZA" dirty="0"/>
              <a:t>Test results</a:t>
            </a:r>
          </a:p>
          <a:p>
            <a:pPr marL="0" indent="0">
              <a:buNone/>
            </a:pPr>
            <a:endParaRPr lang="en-ZA" dirty="0"/>
          </a:p>
        </p:txBody>
      </p:sp>
    </p:spTree>
    <p:extLst>
      <p:ext uri="{BB962C8B-B14F-4D97-AF65-F5344CB8AC3E}">
        <p14:creationId xmlns:p14="http://schemas.microsoft.com/office/powerpoint/2010/main" val="180536667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Validating Backgrounds and Qualifications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171</a:t>
            </a:fld>
            <a:endParaRPr lang="en-ZA" dirty="0"/>
          </a:p>
        </p:txBody>
      </p:sp>
      <p:sp>
        <p:nvSpPr>
          <p:cNvPr id="4" name="Content Placeholder 3"/>
          <p:cNvSpPr>
            <a:spLocks noGrp="1"/>
          </p:cNvSpPr>
          <p:nvPr>
            <p:ph sz="quarter" idx="1"/>
          </p:nvPr>
        </p:nvSpPr>
        <p:spPr/>
        <p:txBody>
          <a:bodyPr>
            <a:normAutofit/>
          </a:bodyPr>
          <a:lstStyle/>
          <a:p>
            <a:r>
              <a:rPr lang="en-ZA" sz="3200" dirty="0"/>
              <a:t>Assessment interview schedules</a:t>
            </a:r>
          </a:p>
          <a:p>
            <a:r>
              <a:rPr lang="en-ZA" sz="3200" dirty="0"/>
              <a:t>Portfolios of evidence</a:t>
            </a:r>
          </a:p>
          <a:p>
            <a:r>
              <a:rPr lang="en-ZA" sz="3200" dirty="0"/>
              <a:t>Recognition of prior learning</a:t>
            </a:r>
          </a:p>
          <a:p>
            <a:r>
              <a:rPr lang="en-ZA" sz="3200" dirty="0"/>
              <a:t>Current competencies</a:t>
            </a:r>
          </a:p>
          <a:p>
            <a:pPr marL="0" indent="0">
              <a:buNone/>
            </a:pPr>
            <a:endParaRPr lang="en-ZA" dirty="0"/>
          </a:p>
        </p:txBody>
      </p:sp>
    </p:spTree>
    <p:extLst>
      <p:ext uri="{BB962C8B-B14F-4D97-AF65-F5344CB8AC3E}">
        <p14:creationId xmlns:p14="http://schemas.microsoft.com/office/powerpoint/2010/main" val="230416200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a:t>Application blanks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172</a:t>
            </a:fld>
            <a:endParaRPr lang="en-ZA" dirty="0"/>
          </a:p>
        </p:txBody>
      </p:sp>
      <p:sp>
        <p:nvSpPr>
          <p:cNvPr id="4" name="Content Placeholder 3"/>
          <p:cNvSpPr>
            <a:spLocks noGrp="1"/>
          </p:cNvSpPr>
          <p:nvPr>
            <p:ph sz="quarter" idx="1"/>
          </p:nvPr>
        </p:nvSpPr>
        <p:spPr/>
        <p:txBody>
          <a:bodyPr/>
          <a:lstStyle/>
          <a:p>
            <a:pPr marL="0" indent="0">
              <a:buNone/>
            </a:pPr>
            <a:r>
              <a:rPr lang="en-ZA" dirty="0"/>
              <a:t>An application blank is a formal record of an individual’s application for employment.</a:t>
            </a:r>
          </a:p>
          <a:p>
            <a:endParaRPr lang="en-ZA" dirty="0"/>
          </a:p>
          <a:p>
            <a:r>
              <a:rPr lang="en-ZA" dirty="0"/>
              <a:t>The information obtained from a completed application blank is compared to the job specification to determine if a potential match exists between the organisation’s requirements and the applicant’s qualifications.  This comparison is not always easy since applicants sometimes present themselves in an unrealistic way.</a:t>
            </a:r>
          </a:p>
          <a:p>
            <a:pPr marL="0" indent="0">
              <a:buNone/>
            </a:pPr>
            <a:endParaRPr lang="en-ZA" dirty="0"/>
          </a:p>
        </p:txBody>
      </p:sp>
    </p:spTree>
    <p:extLst>
      <p:ext uri="{BB962C8B-B14F-4D97-AF65-F5344CB8AC3E}">
        <p14:creationId xmlns:p14="http://schemas.microsoft.com/office/powerpoint/2010/main" val="293746013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a:t>Application blanks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173</a:t>
            </a:fld>
            <a:endParaRPr lang="en-ZA" dirty="0"/>
          </a:p>
        </p:txBody>
      </p:sp>
      <p:sp>
        <p:nvSpPr>
          <p:cNvPr id="4" name="Content Placeholder 3"/>
          <p:cNvSpPr>
            <a:spLocks noGrp="1"/>
          </p:cNvSpPr>
          <p:nvPr>
            <p:ph sz="quarter" idx="1"/>
          </p:nvPr>
        </p:nvSpPr>
        <p:spPr/>
        <p:txBody>
          <a:bodyPr/>
          <a:lstStyle/>
          <a:p>
            <a:r>
              <a:rPr lang="en-ZA" dirty="0"/>
              <a:t>Since no more than six or seven pieces of information are used in making an appointment decision, the best method for evaluating an application is a weighted application blank procedure.</a:t>
            </a:r>
          </a:p>
          <a:p>
            <a:pPr marL="0" indent="0">
              <a:buNone/>
            </a:pPr>
            <a:endParaRPr lang="en-ZA" dirty="0"/>
          </a:p>
          <a:p>
            <a:r>
              <a:rPr lang="en-ZA" dirty="0"/>
              <a:t>This procedure involves placing a value or score for the items on the application blank that have been found to predict successful job performance.  Applicants receive points according to the information they give on the form and can then be ranked on the basis of their total points.</a:t>
            </a:r>
          </a:p>
          <a:p>
            <a:endParaRPr lang="en-ZA" dirty="0"/>
          </a:p>
        </p:txBody>
      </p:sp>
    </p:spTree>
    <p:extLst>
      <p:ext uri="{BB962C8B-B14F-4D97-AF65-F5344CB8AC3E}">
        <p14:creationId xmlns:p14="http://schemas.microsoft.com/office/powerpoint/2010/main" val="276057636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a:t>Application blanks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174</a:t>
            </a:fld>
            <a:endParaRPr lang="en-ZA" dirty="0"/>
          </a:p>
        </p:txBody>
      </p:sp>
      <p:sp>
        <p:nvSpPr>
          <p:cNvPr id="4" name="Content Placeholder 3"/>
          <p:cNvSpPr>
            <a:spLocks noGrp="1"/>
          </p:cNvSpPr>
          <p:nvPr>
            <p:ph sz="quarter" idx="1"/>
          </p:nvPr>
        </p:nvSpPr>
        <p:spPr/>
        <p:txBody>
          <a:bodyPr>
            <a:normAutofit fontScale="85000" lnSpcReduction="20000"/>
          </a:bodyPr>
          <a:lstStyle/>
          <a:p>
            <a:pPr marL="0" indent="0">
              <a:buNone/>
            </a:pPr>
            <a:r>
              <a:rPr lang="en-ZA" b="1" dirty="0"/>
              <a:t>Although future court decisions may change the items that can lawfully appear on application blanks, some of the questions that can appear on them are:</a:t>
            </a:r>
          </a:p>
          <a:p>
            <a:pPr marL="0" indent="0">
              <a:buNone/>
            </a:pPr>
            <a:endParaRPr lang="en-ZA" dirty="0"/>
          </a:p>
          <a:p>
            <a:pPr lvl="0" fontAlgn="base"/>
            <a:r>
              <a:rPr lang="en-US" dirty="0">
                <a:effectLst>
                  <a:outerShdw sx="0" sy="0">
                    <a:srgbClr val="000000"/>
                  </a:outerShdw>
                </a:effectLst>
              </a:rPr>
              <a:t>Applicant’s name</a:t>
            </a:r>
            <a:endParaRPr lang="en-ZA" dirty="0">
              <a:effectLst>
                <a:outerShdw sx="0" sy="0">
                  <a:srgbClr val="000000"/>
                </a:outerShdw>
              </a:effectLst>
            </a:endParaRPr>
          </a:p>
          <a:p>
            <a:pPr lvl="0" fontAlgn="base"/>
            <a:r>
              <a:rPr lang="en-US" dirty="0">
                <a:effectLst>
                  <a:outerShdw sx="0" sy="0">
                    <a:srgbClr val="000000"/>
                  </a:outerShdw>
                </a:effectLst>
              </a:rPr>
              <a:t>Applicant’s home address and telephone number</a:t>
            </a:r>
            <a:endParaRPr lang="en-ZA" dirty="0">
              <a:effectLst>
                <a:outerShdw sx="0" sy="0">
                  <a:srgbClr val="000000"/>
                </a:outerShdw>
              </a:effectLst>
            </a:endParaRPr>
          </a:p>
          <a:p>
            <a:pPr lvl="0" fontAlgn="base"/>
            <a:r>
              <a:rPr lang="en-US" dirty="0">
                <a:effectLst>
                  <a:outerShdw sx="0" sy="0">
                    <a:srgbClr val="000000"/>
                  </a:outerShdw>
                </a:effectLst>
              </a:rPr>
              <a:t>Applicant’s educational background (if job-related)</a:t>
            </a:r>
            <a:endParaRPr lang="en-ZA" dirty="0">
              <a:effectLst>
                <a:outerShdw sx="0" sy="0">
                  <a:srgbClr val="000000"/>
                </a:outerShdw>
              </a:effectLst>
            </a:endParaRPr>
          </a:p>
          <a:p>
            <a:pPr lvl="0" fontAlgn="base"/>
            <a:r>
              <a:rPr lang="en-US" dirty="0">
                <a:effectLst>
                  <a:outerShdw sx="0" sy="0">
                    <a:srgbClr val="000000"/>
                  </a:outerShdw>
                </a:effectLst>
              </a:rPr>
              <a:t>Applicant’s work history, including dates of employment, salary progression, job responsibility, duties and reasons for leaving</a:t>
            </a:r>
            <a:endParaRPr lang="en-ZA" dirty="0">
              <a:effectLst>
                <a:outerShdw sx="0" sy="0">
                  <a:srgbClr val="000000"/>
                </a:outerShdw>
              </a:effectLst>
            </a:endParaRPr>
          </a:p>
          <a:p>
            <a:pPr lvl="0" fontAlgn="base"/>
            <a:r>
              <a:rPr lang="en-US" dirty="0">
                <a:effectLst>
                  <a:outerShdw sx="0" sy="0">
                    <a:srgbClr val="000000"/>
                  </a:outerShdw>
                </a:effectLst>
              </a:rPr>
              <a:t>Whether the applicant can meet special job requirements, such as working in the evening and on weekends</a:t>
            </a:r>
            <a:endParaRPr lang="en-ZA" dirty="0">
              <a:effectLst>
                <a:outerShdw sx="0" sy="0">
                  <a:srgbClr val="000000"/>
                </a:outerShdw>
              </a:effectLst>
            </a:endParaRPr>
          </a:p>
          <a:p>
            <a:pPr lvl="0" fontAlgn="base"/>
            <a:r>
              <a:rPr lang="en-US" dirty="0">
                <a:effectLst>
                  <a:outerShdw sx="0" sy="0">
                    <a:srgbClr val="000000"/>
                  </a:outerShdw>
                </a:effectLst>
              </a:rPr>
              <a:t>Applicant’s special skills or training</a:t>
            </a:r>
            <a:endParaRPr lang="en-ZA" dirty="0">
              <a:effectLst>
                <a:outerShdw sx="0" sy="0">
                  <a:srgbClr val="000000"/>
                </a:outerShdw>
              </a:effectLst>
            </a:endParaRPr>
          </a:p>
          <a:p>
            <a:pPr lvl="0" fontAlgn="base"/>
            <a:r>
              <a:rPr lang="en-US" dirty="0">
                <a:effectLst>
                  <a:outerShdw sx="0" sy="0">
                    <a:srgbClr val="000000"/>
                  </a:outerShdw>
                </a:effectLst>
              </a:rPr>
              <a:t>How the applicant heard about the position</a:t>
            </a:r>
            <a:endParaRPr lang="en-ZA" dirty="0">
              <a:effectLst>
                <a:outerShdw sx="0" sy="0">
                  <a:srgbClr val="000000"/>
                </a:outerShdw>
              </a:effectLst>
            </a:endParaRPr>
          </a:p>
          <a:p>
            <a:pPr lvl="0" fontAlgn="base"/>
            <a:r>
              <a:rPr lang="en-US" dirty="0">
                <a:effectLst>
                  <a:outerShdw sx="0" sy="0">
                    <a:srgbClr val="000000"/>
                  </a:outerShdw>
                </a:effectLst>
              </a:rPr>
              <a:t>Membership of professional organisations</a:t>
            </a:r>
            <a:endParaRPr lang="en-ZA" dirty="0">
              <a:effectLst>
                <a:outerShdw sx="0" sy="0">
                  <a:srgbClr val="000000"/>
                </a:outerShdw>
              </a:effectLst>
            </a:endParaRPr>
          </a:p>
          <a:p>
            <a:pPr lvl="0" fontAlgn="base"/>
            <a:r>
              <a:rPr lang="en-US" dirty="0">
                <a:effectLst>
                  <a:outerShdw sx="0" sy="0">
                    <a:srgbClr val="000000"/>
                  </a:outerShdw>
                </a:effectLst>
              </a:rPr>
              <a:t>Other current employment, either full-time or part-time</a:t>
            </a:r>
            <a:endParaRPr lang="en-ZA" dirty="0">
              <a:effectLst>
                <a:outerShdw sx="0" sy="0">
                  <a:srgbClr val="000000"/>
                </a:outerShdw>
              </a:effectLst>
            </a:endParaRPr>
          </a:p>
        </p:txBody>
      </p:sp>
    </p:spTree>
    <p:extLst>
      <p:ext uri="{BB962C8B-B14F-4D97-AF65-F5344CB8AC3E}">
        <p14:creationId xmlns:p14="http://schemas.microsoft.com/office/powerpoint/2010/main" val="349895973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a:t>Curriculum vitas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175</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endParaRPr lang="en-ZA" dirty="0"/>
          </a:p>
          <a:p>
            <a:r>
              <a:rPr lang="en-ZA" dirty="0"/>
              <a:t>As indicated previously, the CV is a method that applicants frequently use to provide some background information to prospective employers.  While there are no hard and fast rules regarding the design of a CV, there are some guidelines that should be followed.</a:t>
            </a:r>
          </a:p>
          <a:p>
            <a:pPr marL="0" indent="0">
              <a:buNone/>
            </a:pPr>
            <a:r>
              <a:rPr lang="en-ZA" dirty="0"/>
              <a:t> </a:t>
            </a:r>
          </a:p>
          <a:p>
            <a:r>
              <a:rPr lang="en-ZA" dirty="0"/>
              <a:t>For example, the current address and telephone number must be prominently indicated, as well as the opportunity desired.</a:t>
            </a:r>
          </a:p>
          <a:p>
            <a:pPr marL="0" indent="0">
              <a:buNone/>
            </a:pPr>
            <a:endParaRPr lang="en-ZA" dirty="0"/>
          </a:p>
          <a:p>
            <a:r>
              <a:rPr lang="en-ZA" dirty="0"/>
              <a:t>Also to be shown are aspects related to education, work experience, internships and achievements.  Since employers do not spend much time on reading CVs, it should be as concise as possible and not be longer than one page.</a:t>
            </a:r>
          </a:p>
          <a:p>
            <a:endParaRPr lang="en-ZA" dirty="0"/>
          </a:p>
        </p:txBody>
      </p:sp>
    </p:spTree>
    <p:extLst>
      <p:ext uri="{BB962C8B-B14F-4D97-AF65-F5344CB8AC3E}">
        <p14:creationId xmlns:p14="http://schemas.microsoft.com/office/powerpoint/2010/main" val="252653749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sz="4400" dirty="0"/>
              <a:t>Pre-Employment Testing</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176</a:t>
            </a:fld>
            <a:endParaRPr lang="en-ZA" dirty="0"/>
          </a:p>
        </p:txBody>
      </p:sp>
      <p:sp>
        <p:nvSpPr>
          <p:cNvPr id="4" name="Content Placeholder 3"/>
          <p:cNvSpPr>
            <a:spLocks noGrp="1"/>
          </p:cNvSpPr>
          <p:nvPr>
            <p:ph sz="quarter" idx="1"/>
          </p:nvPr>
        </p:nvSpPr>
        <p:spPr/>
        <p:txBody>
          <a:bodyPr>
            <a:normAutofit fontScale="85000" lnSpcReduction="10000"/>
          </a:bodyPr>
          <a:lstStyle/>
          <a:p>
            <a:pPr marL="0" indent="0">
              <a:buNone/>
            </a:pPr>
            <a:r>
              <a:rPr lang="en-ZA" dirty="0"/>
              <a:t>The use of testing in the selection has had periods of growth and periods of decline.  Some tests are not reliable and others were found not to predict employee job performance accurately.  The main problem in the past was the use of very general tests for many different jobs without serious consideration of their validity.  Today most employers are more careful in the selection and use of tests.   </a:t>
            </a:r>
          </a:p>
          <a:p>
            <a:endParaRPr lang="en-ZA" dirty="0"/>
          </a:p>
          <a:p>
            <a:pPr marL="0" indent="0">
              <a:buNone/>
            </a:pPr>
            <a:r>
              <a:rPr lang="en-ZA" b="1" dirty="0"/>
              <a:t>A test needs to be both valid and reliable:</a:t>
            </a:r>
          </a:p>
          <a:p>
            <a:pPr marL="0" indent="0">
              <a:buNone/>
            </a:pPr>
            <a:endParaRPr lang="en-ZA" dirty="0"/>
          </a:p>
          <a:p>
            <a:r>
              <a:rPr lang="en-ZA" b="1" dirty="0"/>
              <a:t>Reliability</a:t>
            </a:r>
            <a:r>
              <a:rPr lang="en-ZA" dirty="0"/>
              <a:t> refers to consistency of measurement, usually across time, but also across judges.  It is a measure of how much error is present in a measure.</a:t>
            </a:r>
          </a:p>
          <a:p>
            <a:r>
              <a:rPr lang="en-ZA" b="1" dirty="0"/>
              <a:t>Validity</a:t>
            </a:r>
            <a:r>
              <a:rPr lang="en-ZA" dirty="0"/>
              <a:t> is the extent to which scores on a test or interview matches actual job performance.  It represents how well the technique being used to assess candidates for a certain job is related to performance in that job.</a:t>
            </a:r>
          </a:p>
          <a:p>
            <a:endParaRPr lang="en-ZA" dirty="0"/>
          </a:p>
        </p:txBody>
      </p:sp>
    </p:spTree>
    <p:extLst>
      <p:ext uri="{BB962C8B-B14F-4D97-AF65-F5344CB8AC3E}">
        <p14:creationId xmlns:p14="http://schemas.microsoft.com/office/powerpoint/2010/main" val="261349477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a:t>Pre-Employment Testing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177</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r>
              <a:rPr lang="en-ZA" dirty="0"/>
              <a:t>Below are some examples of tests that are used.  Please turn to page 82 of your Learner Guide for a detailed explanation.</a:t>
            </a:r>
          </a:p>
          <a:p>
            <a:pPr marL="0" indent="0">
              <a:buNone/>
            </a:pPr>
            <a:endParaRPr lang="en-ZA" dirty="0"/>
          </a:p>
          <a:p>
            <a:r>
              <a:rPr lang="en-US" b="1" dirty="0"/>
              <a:t>Psychological tests </a:t>
            </a:r>
            <a:r>
              <a:rPr lang="en-US" dirty="0"/>
              <a:t>- Measures personality or temperament</a:t>
            </a:r>
          </a:p>
          <a:p>
            <a:r>
              <a:rPr lang="en-US" b="1" dirty="0"/>
              <a:t>Knowledge tests </a:t>
            </a:r>
            <a:r>
              <a:rPr lang="en-US" dirty="0"/>
              <a:t>- Measures verbal, spatial, numeric and other aptitudes and dexterity .</a:t>
            </a:r>
          </a:p>
          <a:p>
            <a:r>
              <a:rPr lang="en-US" b="1" dirty="0"/>
              <a:t>Performance tests </a:t>
            </a:r>
            <a:r>
              <a:rPr lang="en-US" dirty="0"/>
              <a:t>- Measures a sample of ‘on the job’ demands Graphic response test – such as polygraph tests.</a:t>
            </a:r>
          </a:p>
          <a:p>
            <a:r>
              <a:rPr lang="en-US" b="1" dirty="0"/>
              <a:t>Aptitude tests </a:t>
            </a:r>
            <a:r>
              <a:rPr lang="en-US" dirty="0"/>
              <a:t>- Measures attitudes about theft and related subjects, </a:t>
            </a:r>
          </a:p>
          <a:p>
            <a:r>
              <a:rPr lang="en-US" b="1" dirty="0"/>
              <a:t>Medical tests </a:t>
            </a:r>
            <a:r>
              <a:rPr lang="en-US" dirty="0"/>
              <a:t>- Measures the presence of illegal or performance-affecting drugs and other substances.</a:t>
            </a:r>
            <a:endParaRPr lang="en-ZA" b="1" dirty="0"/>
          </a:p>
        </p:txBody>
      </p:sp>
    </p:spTree>
    <p:extLst>
      <p:ext uri="{BB962C8B-B14F-4D97-AF65-F5344CB8AC3E}">
        <p14:creationId xmlns:p14="http://schemas.microsoft.com/office/powerpoint/2010/main" val="140334037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Assessment Centres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178</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endParaRPr lang="en-ZA" dirty="0"/>
          </a:p>
          <a:p>
            <a:pPr marL="0" indent="0">
              <a:buNone/>
            </a:pPr>
            <a:r>
              <a:rPr lang="en-ZA" dirty="0"/>
              <a:t>Assessment centres are usually conducted off the premises and last from one day to one week.  It may include up to 12 candidates at a time.  Trained professional evaluators called assessors observe, record and evaluate how a candidate perform in simulated job situations.</a:t>
            </a:r>
          </a:p>
          <a:p>
            <a:pPr marL="0" indent="0">
              <a:buNone/>
            </a:pPr>
            <a:r>
              <a:rPr lang="en-ZA" dirty="0"/>
              <a:t> </a:t>
            </a:r>
          </a:p>
          <a:p>
            <a:pPr marL="0" indent="0">
              <a:buNone/>
            </a:pPr>
            <a:r>
              <a:rPr lang="en-ZA" b="1" dirty="0"/>
              <a:t>There is variability in what an assessment centre includes; most evaluate each applicant’s ability in four areas:</a:t>
            </a:r>
          </a:p>
          <a:p>
            <a:endParaRPr lang="en-ZA" dirty="0"/>
          </a:p>
          <a:p>
            <a:pPr lvl="0" fontAlgn="base"/>
            <a:r>
              <a:rPr lang="en-US" dirty="0">
                <a:effectLst>
                  <a:outerShdw sx="0" sy="0">
                    <a:srgbClr val="000000"/>
                  </a:outerShdw>
                </a:effectLst>
              </a:rPr>
              <a:t>Organising</a:t>
            </a:r>
            <a:endParaRPr lang="en-ZA" dirty="0">
              <a:effectLst>
                <a:outerShdw sx="0" sy="0">
                  <a:srgbClr val="000000"/>
                </a:outerShdw>
              </a:effectLst>
            </a:endParaRPr>
          </a:p>
          <a:p>
            <a:pPr lvl="0" fontAlgn="base"/>
            <a:r>
              <a:rPr lang="en-US" dirty="0">
                <a:effectLst>
                  <a:outerShdw sx="0" sy="0">
                    <a:srgbClr val="000000"/>
                  </a:outerShdw>
                </a:effectLst>
              </a:rPr>
              <a:t>Planning</a:t>
            </a:r>
            <a:endParaRPr lang="en-ZA" dirty="0">
              <a:effectLst>
                <a:outerShdw sx="0" sy="0">
                  <a:srgbClr val="000000"/>
                </a:outerShdw>
              </a:effectLst>
            </a:endParaRPr>
          </a:p>
          <a:p>
            <a:pPr lvl="0" fontAlgn="base"/>
            <a:r>
              <a:rPr lang="en-US" dirty="0">
                <a:effectLst>
                  <a:outerShdw sx="0" sy="0">
                    <a:srgbClr val="000000"/>
                  </a:outerShdw>
                </a:effectLst>
              </a:rPr>
              <a:t>Decision-making</a:t>
            </a:r>
            <a:endParaRPr lang="en-ZA" dirty="0">
              <a:effectLst>
                <a:outerShdw sx="0" sy="0">
                  <a:srgbClr val="000000"/>
                </a:outerShdw>
              </a:effectLst>
            </a:endParaRPr>
          </a:p>
          <a:p>
            <a:pPr lvl="0" fontAlgn="base"/>
            <a:r>
              <a:rPr lang="en-US" dirty="0">
                <a:effectLst>
                  <a:outerShdw sx="0" sy="0">
                    <a:srgbClr val="000000"/>
                  </a:outerShdw>
                </a:effectLst>
              </a:rPr>
              <a:t>Leadership</a:t>
            </a:r>
            <a:endParaRPr lang="en-ZA" dirty="0">
              <a:effectLst>
                <a:outerShdw sx="0" sy="0">
                  <a:srgbClr val="000000"/>
                </a:outerShdw>
              </a:effectLst>
            </a:endParaRPr>
          </a:p>
          <a:p>
            <a:endParaRPr lang="en-ZA" dirty="0"/>
          </a:p>
          <a:p>
            <a:endParaRPr lang="en-ZA" dirty="0"/>
          </a:p>
        </p:txBody>
      </p:sp>
    </p:spTree>
    <p:extLst>
      <p:ext uri="{BB962C8B-B14F-4D97-AF65-F5344CB8AC3E}">
        <p14:creationId xmlns:p14="http://schemas.microsoft.com/office/powerpoint/2010/main" val="220824227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a:t>Assessment Centres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179</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n-ZA" b="1" dirty="0"/>
              <a:t>In order to achieve this, the assessors are required to complete a variety of tasks, including:</a:t>
            </a:r>
          </a:p>
          <a:p>
            <a:pPr marL="0" indent="0">
              <a:buNone/>
            </a:pPr>
            <a:endParaRPr lang="en-ZA" dirty="0"/>
          </a:p>
          <a:p>
            <a:pPr lvl="0" fontAlgn="base"/>
            <a:r>
              <a:rPr lang="en-US" dirty="0">
                <a:effectLst>
                  <a:outerShdw sx="0" sy="0">
                    <a:srgbClr val="000000"/>
                  </a:outerShdw>
                </a:effectLst>
              </a:rPr>
              <a:t>In-basket techniques where a job candidate must decide how to organise numerous letters and memorandums by priority, ask more information, delegate or make a decision regarding them</a:t>
            </a:r>
            <a:endParaRPr lang="en-ZA" dirty="0">
              <a:effectLst>
                <a:outerShdw sx="0" sy="0">
                  <a:srgbClr val="000000"/>
                </a:outerShdw>
              </a:effectLst>
            </a:endParaRPr>
          </a:p>
          <a:p>
            <a:pPr lvl="0" fontAlgn="base"/>
            <a:r>
              <a:rPr lang="en-US" dirty="0">
                <a:effectLst>
                  <a:outerShdw sx="0" sy="0">
                    <a:srgbClr val="000000"/>
                  </a:outerShdw>
                </a:effectLst>
              </a:rPr>
              <a:t>Leaderless group discussions in which the candidate engages in a typical simulated meeting</a:t>
            </a:r>
            <a:endParaRPr lang="en-ZA" dirty="0">
              <a:effectLst>
                <a:outerShdw sx="0" sy="0">
                  <a:srgbClr val="000000"/>
                </a:outerShdw>
              </a:effectLst>
            </a:endParaRPr>
          </a:p>
          <a:p>
            <a:pPr lvl="0" fontAlgn="base"/>
            <a:r>
              <a:rPr lang="en-US" dirty="0">
                <a:effectLst>
                  <a:outerShdw sx="0" sy="0">
                    <a:srgbClr val="000000"/>
                  </a:outerShdw>
                </a:effectLst>
              </a:rPr>
              <a:t>Role playing where a candidate interacts with other managers or subordinates</a:t>
            </a:r>
            <a:endParaRPr lang="en-ZA" dirty="0">
              <a:effectLst>
                <a:outerShdw sx="0" sy="0">
                  <a:srgbClr val="000000"/>
                </a:outerShdw>
              </a:effectLst>
            </a:endParaRPr>
          </a:p>
          <a:p>
            <a:pPr lvl="0" fontAlgn="base"/>
            <a:r>
              <a:rPr lang="en-US" dirty="0">
                <a:effectLst>
                  <a:outerShdw sx="0" sy="0">
                    <a:srgbClr val="000000"/>
                  </a:outerShdw>
                </a:effectLst>
              </a:rPr>
              <a:t>Delivering speeches</a:t>
            </a:r>
            <a:endParaRPr lang="en-ZA" dirty="0">
              <a:effectLst>
                <a:outerShdw sx="0" sy="0">
                  <a:srgbClr val="000000"/>
                </a:outerShdw>
              </a:effectLst>
            </a:endParaRPr>
          </a:p>
          <a:p>
            <a:pPr marL="0" indent="0">
              <a:buNone/>
            </a:pPr>
            <a:endParaRPr lang="en-ZA" dirty="0"/>
          </a:p>
          <a:p>
            <a:pPr marL="0" indent="0">
              <a:buNone/>
            </a:pPr>
            <a:r>
              <a:rPr lang="en-ZA" dirty="0"/>
              <a:t>The effectiveness of an assessment centre depends upon its design and the anticipation of problems.</a:t>
            </a:r>
          </a:p>
          <a:p>
            <a:endParaRPr lang="en-ZA" dirty="0"/>
          </a:p>
        </p:txBody>
      </p:sp>
    </p:spTree>
    <p:extLst>
      <p:ext uri="{BB962C8B-B14F-4D97-AF65-F5344CB8AC3E}">
        <p14:creationId xmlns:p14="http://schemas.microsoft.com/office/powerpoint/2010/main" val="3355152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sp>
        <p:nvSpPr>
          <p:cNvPr id="5" name="Content Placeholder 4"/>
          <p:cNvSpPr>
            <a:spLocks noGrp="1"/>
          </p:cNvSpPr>
          <p:nvPr>
            <p:ph sz="quarter" idx="1"/>
          </p:nvPr>
        </p:nvSpPr>
        <p:spPr/>
        <p:txBody>
          <a:bodyPr/>
          <a:lstStyle/>
          <a:p>
            <a:pPr marL="0" indent="0">
              <a:buNone/>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p14="http://schemas.microsoft.com/office/powerpoint/2010/main" val="95203751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Interviewing Candidates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180</a:t>
            </a:fld>
            <a:endParaRPr lang="en-ZA" dirty="0"/>
          </a:p>
        </p:txBody>
      </p:sp>
      <p:sp>
        <p:nvSpPr>
          <p:cNvPr id="4" name="Content Placeholder 3"/>
          <p:cNvSpPr>
            <a:spLocks noGrp="1"/>
          </p:cNvSpPr>
          <p:nvPr>
            <p:ph sz="quarter" idx="1"/>
          </p:nvPr>
        </p:nvSpPr>
        <p:spPr/>
        <p:txBody>
          <a:bodyPr>
            <a:normAutofit fontScale="85000" lnSpcReduction="20000"/>
          </a:bodyPr>
          <a:lstStyle/>
          <a:p>
            <a:pPr marL="0" indent="0">
              <a:buNone/>
            </a:pPr>
            <a:r>
              <a:rPr lang="en-ZA" b="1" dirty="0"/>
              <a:t>The purpose of the interview is to determine three things about the applicant:</a:t>
            </a:r>
          </a:p>
          <a:p>
            <a:pPr marL="0" indent="0">
              <a:buNone/>
            </a:pPr>
            <a:r>
              <a:rPr lang="en-ZA" dirty="0"/>
              <a:t> </a:t>
            </a:r>
          </a:p>
          <a:p>
            <a:pPr marL="0" indent="0">
              <a:buNone/>
            </a:pPr>
            <a:r>
              <a:rPr lang="en-ZA" dirty="0"/>
              <a:t>•	 Does the applicant have the ability to perform the job?</a:t>
            </a:r>
          </a:p>
          <a:p>
            <a:pPr marL="0" indent="0">
              <a:buNone/>
            </a:pPr>
            <a:r>
              <a:rPr lang="en-ZA" dirty="0"/>
              <a:t>•	Will the applicant be motivated to be successful?</a:t>
            </a:r>
          </a:p>
          <a:p>
            <a:pPr marL="0" indent="0">
              <a:buNone/>
            </a:pPr>
            <a:r>
              <a:rPr lang="en-ZA" dirty="0"/>
              <a:t>•	Will the applicant match the needs of the organisation?</a:t>
            </a:r>
          </a:p>
          <a:p>
            <a:pPr marL="0" indent="0">
              <a:buNone/>
            </a:pPr>
            <a:endParaRPr lang="en-ZA" dirty="0"/>
          </a:p>
          <a:p>
            <a:pPr marL="0" indent="0">
              <a:buNone/>
            </a:pPr>
            <a:r>
              <a:rPr lang="en-ZA" dirty="0"/>
              <a:t>Research has constantly shown that the selection interview is low in both reliability and validity.  Reliability is a particular concern with interviews because the interview technique does not have the same consistency of form that the written test or reference check may have.  </a:t>
            </a:r>
          </a:p>
          <a:p>
            <a:pPr marL="0" indent="0">
              <a:buNone/>
            </a:pPr>
            <a:endParaRPr lang="en-ZA" dirty="0"/>
          </a:p>
          <a:p>
            <a:pPr marL="0" indent="0">
              <a:buNone/>
            </a:pPr>
            <a:r>
              <a:rPr lang="en-ZA" dirty="0"/>
              <a:t>All interviews and all interviewees are different.  The content of the interviews changes because no two interviewees have the same background and experience; different aspects of the individuals, their skills and their work histories should be discussed with each individual. </a:t>
            </a:r>
          </a:p>
          <a:p>
            <a:pPr marL="0" indent="0">
              <a:buNone/>
            </a:pPr>
            <a:endParaRPr lang="en-ZA" dirty="0"/>
          </a:p>
        </p:txBody>
      </p:sp>
    </p:spTree>
    <p:extLst>
      <p:ext uri="{BB962C8B-B14F-4D97-AF65-F5344CB8AC3E}">
        <p14:creationId xmlns:p14="http://schemas.microsoft.com/office/powerpoint/2010/main" val="214525861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a:t>Interviewing Candidates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181</a:t>
            </a:fld>
            <a:endParaRPr lang="en-ZA" dirty="0"/>
          </a:p>
        </p:txBody>
      </p:sp>
      <p:sp>
        <p:nvSpPr>
          <p:cNvPr id="4" name="Content Placeholder 3"/>
          <p:cNvSpPr>
            <a:spLocks noGrp="1"/>
          </p:cNvSpPr>
          <p:nvPr>
            <p:ph sz="quarter" idx="1"/>
          </p:nvPr>
        </p:nvSpPr>
        <p:spPr>
          <a:xfrm>
            <a:off x="467544" y="1413296"/>
            <a:ext cx="8219256" cy="5116092"/>
          </a:xfrm>
        </p:spPr>
        <p:txBody>
          <a:bodyPr>
            <a:normAutofit fontScale="70000" lnSpcReduction="20000"/>
          </a:bodyPr>
          <a:lstStyle/>
          <a:p>
            <a:pPr marL="0" indent="0">
              <a:buNone/>
            </a:pPr>
            <a:r>
              <a:rPr lang="en-ZA" sz="2900" b="1" dirty="0"/>
              <a:t>The eight steps below encompass the objectives of objective interviewing:</a:t>
            </a:r>
          </a:p>
          <a:p>
            <a:pPr marL="0" indent="0">
              <a:buNone/>
            </a:pPr>
            <a:endParaRPr lang="en-ZA" sz="2900" dirty="0"/>
          </a:p>
          <a:p>
            <a:r>
              <a:rPr lang="en-ZA" sz="2900" b="1" dirty="0"/>
              <a:t>Setting</a:t>
            </a:r>
            <a:r>
              <a:rPr lang="en-ZA" sz="2900" dirty="0"/>
              <a:t> -  Prepare a system of written records and formalised procedures for the interview.</a:t>
            </a:r>
          </a:p>
          <a:p>
            <a:r>
              <a:rPr lang="en-ZA" sz="2900" b="1" dirty="0"/>
              <a:t>Documentation - </a:t>
            </a:r>
            <a:r>
              <a:rPr lang="en-ZA" sz="2900" dirty="0"/>
              <a:t> Prepare a system of written records and formalised procedures for the interview.  Determine how the interview will be documented at its conclusion to provide a formal record.</a:t>
            </a:r>
          </a:p>
          <a:p>
            <a:r>
              <a:rPr lang="en-ZA" sz="2900" b="1" dirty="0"/>
              <a:t>Standardisation - </a:t>
            </a:r>
            <a:r>
              <a:rPr lang="en-ZA" sz="2900" dirty="0"/>
              <a:t>Standardise the interview format.  Determine a line of questioning that includes the applicant’s prior work history, special abilities, skills and educational background.  This will provide a framework of consistency in the information-gathering process.</a:t>
            </a:r>
          </a:p>
          <a:p>
            <a:r>
              <a:rPr lang="en-ZA" sz="2900" b="1" dirty="0"/>
              <a:t>Scoring -</a:t>
            </a:r>
            <a:r>
              <a:rPr lang="en-ZA" sz="2900" dirty="0"/>
              <a:t>Determine how the interview will be scored.  That is, on what criteria will the applicant ultimately be evaluated as a result of the interview process?  An applicant may be scored in each area relevant to the job specification, as well as on the basis of the applicant’s response to questioning.  If several people interview the same applicant, they should compare scores afterwards and challenge each other to support their scores. </a:t>
            </a:r>
          </a:p>
          <a:p>
            <a:pPr marL="0" indent="0">
              <a:buNone/>
            </a:pPr>
            <a:endParaRPr lang="en-ZA" dirty="0"/>
          </a:p>
          <a:p>
            <a:endParaRPr lang="en-ZA" dirty="0"/>
          </a:p>
        </p:txBody>
      </p:sp>
    </p:spTree>
    <p:extLst>
      <p:ext uri="{BB962C8B-B14F-4D97-AF65-F5344CB8AC3E}">
        <p14:creationId xmlns:p14="http://schemas.microsoft.com/office/powerpoint/2010/main" val="260374572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a:t>Interviewing Candidates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182</a:t>
            </a:fld>
            <a:endParaRPr lang="en-ZA" dirty="0"/>
          </a:p>
        </p:txBody>
      </p:sp>
      <p:sp>
        <p:nvSpPr>
          <p:cNvPr id="4" name="Content Placeholder 3"/>
          <p:cNvSpPr>
            <a:spLocks noGrp="1"/>
          </p:cNvSpPr>
          <p:nvPr>
            <p:ph sz="quarter" idx="1"/>
          </p:nvPr>
        </p:nvSpPr>
        <p:spPr/>
        <p:txBody>
          <a:bodyPr>
            <a:normAutofit fontScale="92500" lnSpcReduction="20000"/>
          </a:bodyPr>
          <a:lstStyle/>
          <a:p>
            <a:r>
              <a:rPr lang="en-ZA" b="1" dirty="0"/>
              <a:t>Reviewing specifications - </a:t>
            </a:r>
            <a:r>
              <a:rPr lang="en-ZA" dirty="0"/>
              <a:t>Review the job description and job specification for the particular job before each interview.  Because the interviewer may see applicants for different jobs, the important aspects of each job must be fresh in the interviewer’s mind.</a:t>
            </a:r>
          </a:p>
          <a:p>
            <a:r>
              <a:rPr lang="en-ZA" b="1" dirty="0"/>
              <a:t>Reviewing the application blank - </a:t>
            </a:r>
            <a:r>
              <a:rPr lang="en-ZA" dirty="0"/>
              <a:t>Review the application before the interview, looking for possible problem areas that require additional information and areas of possible strengths and weaknesses that should be discussed in more detail during the interview.</a:t>
            </a:r>
          </a:p>
          <a:p>
            <a:r>
              <a:rPr lang="en-ZA" b="1" dirty="0"/>
              <a:t>Training the interviewer -</a:t>
            </a:r>
            <a:r>
              <a:rPr lang="en-ZA" dirty="0"/>
              <a:t>Train the interviewer to recognise personal biases and other possible detriments to interview reliability.</a:t>
            </a:r>
          </a:p>
          <a:p>
            <a:r>
              <a:rPr lang="en-ZA" b="1" dirty="0"/>
              <a:t>Job-related questions - </a:t>
            </a:r>
            <a:r>
              <a:rPr lang="en-ZA" dirty="0"/>
              <a:t>Prepare a line of questioning that keeps the interview job-related and does not waste time by straying from the subject or delving into personal areas, which could be seen as discriminatory.</a:t>
            </a:r>
          </a:p>
          <a:p>
            <a:endParaRPr lang="en-ZA" dirty="0"/>
          </a:p>
        </p:txBody>
      </p:sp>
    </p:spTree>
    <p:extLst>
      <p:ext uri="{BB962C8B-B14F-4D97-AF65-F5344CB8AC3E}">
        <p14:creationId xmlns:p14="http://schemas.microsoft.com/office/powerpoint/2010/main" val="374688480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Interviewing Candidates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183</a:t>
            </a:fld>
            <a:endParaRPr lang="en-ZA" dirty="0"/>
          </a:p>
        </p:txBody>
      </p:sp>
      <p:sp>
        <p:nvSpPr>
          <p:cNvPr id="4" name="Content Placeholder 3"/>
          <p:cNvSpPr>
            <a:spLocks noGrp="1"/>
          </p:cNvSpPr>
          <p:nvPr>
            <p:ph sz="quarter" idx="1"/>
          </p:nvPr>
        </p:nvSpPr>
        <p:spPr/>
        <p:txBody>
          <a:bodyPr>
            <a:normAutofit fontScale="85000" lnSpcReduction="20000"/>
          </a:bodyPr>
          <a:lstStyle/>
          <a:p>
            <a:pPr marL="0" indent="0">
              <a:buNone/>
            </a:pPr>
            <a:r>
              <a:rPr lang="en-ZA" b="1" dirty="0"/>
              <a:t>The following are important when conducting the interview:</a:t>
            </a:r>
          </a:p>
          <a:p>
            <a:pPr marL="0" indent="0">
              <a:buNone/>
            </a:pPr>
            <a:endParaRPr lang="en-ZA" dirty="0"/>
          </a:p>
          <a:p>
            <a:r>
              <a:rPr lang="en-ZA" dirty="0"/>
              <a:t>The interviews should have a time limit, but the interviews should not be hurried</a:t>
            </a:r>
          </a:p>
          <a:p>
            <a:r>
              <a:rPr lang="en-ZA" dirty="0"/>
              <a:t>It should be in a private place where there can be no interruptions</a:t>
            </a:r>
          </a:p>
          <a:p>
            <a:r>
              <a:rPr lang="en-ZA" dirty="0"/>
              <a:t>Is seating, lighting, venue [previously booked], appropriate</a:t>
            </a:r>
          </a:p>
          <a:p>
            <a:r>
              <a:rPr lang="en-ZA" dirty="0"/>
              <a:t>Make sure you have already read the interviewees resume</a:t>
            </a:r>
          </a:p>
          <a:p>
            <a:r>
              <a:rPr lang="en-ZA" dirty="0"/>
              <a:t>The interviewer should try to conduct the interview from the point of view of the applicant</a:t>
            </a:r>
          </a:p>
          <a:p>
            <a:r>
              <a:rPr lang="en-ZA" dirty="0"/>
              <a:t>Establish and maintain rapport, a cordial relationship</a:t>
            </a:r>
          </a:p>
          <a:p>
            <a:r>
              <a:rPr lang="en-ZA" dirty="0"/>
              <a:t>Be welcoming and friendly to put the applicant at ease</a:t>
            </a:r>
          </a:p>
          <a:p>
            <a:r>
              <a:rPr lang="en-ZA" dirty="0"/>
              <a:t>Make sure the applicant is able to answer your questions</a:t>
            </a:r>
          </a:p>
          <a:p>
            <a:r>
              <a:rPr lang="en-ZA" dirty="0"/>
              <a:t>Avoid discriminatory and leading questions by using open - ended questions, which do not require yes/no answers</a:t>
            </a:r>
          </a:p>
          <a:p>
            <a:endParaRPr lang="en-ZA" dirty="0"/>
          </a:p>
        </p:txBody>
      </p:sp>
    </p:spTree>
    <p:extLst>
      <p:ext uri="{BB962C8B-B14F-4D97-AF65-F5344CB8AC3E}">
        <p14:creationId xmlns:p14="http://schemas.microsoft.com/office/powerpoint/2010/main" val="223719724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Interviewing Candidates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184</a:t>
            </a:fld>
            <a:endParaRPr lang="en-ZA" dirty="0"/>
          </a:p>
        </p:txBody>
      </p:sp>
      <p:sp>
        <p:nvSpPr>
          <p:cNvPr id="4" name="Content Placeholder 3"/>
          <p:cNvSpPr>
            <a:spLocks noGrp="1"/>
          </p:cNvSpPr>
          <p:nvPr>
            <p:ph sz="quarter" idx="1"/>
          </p:nvPr>
        </p:nvSpPr>
        <p:spPr/>
        <p:txBody>
          <a:bodyPr>
            <a:normAutofit/>
          </a:bodyPr>
          <a:lstStyle/>
          <a:p>
            <a:pPr marL="0" indent="0">
              <a:buNone/>
            </a:pPr>
            <a:r>
              <a:rPr lang="en-ZA" sz="3300" b="1" dirty="0"/>
              <a:t>Interviews can also go wrong for the following reasons:</a:t>
            </a:r>
          </a:p>
          <a:p>
            <a:pPr marL="0" indent="0">
              <a:buNone/>
            </a:pPr>
            <a:endParaRPr lang="en-ZA" dirty="0"/>
          </a:p>
          <a:p>
            <a:pPr lvl="0" fontAlgn="base"/>
            <a:r>
              <a:rPr lang="en-US" dirty="0">
                <a:effectLst>
                  <a:outerShdw sx="0" sy="0">
                    <a:srgbClr val="000000"/>
                  </a:outerShdw>
                </a:effectLst>
              </a:rPr>
              <a:t>Interviewers do not do their homework [plan]</a:t>
            </a:r>
            <a:endParaRPr lang="en-ZA" dirty="0">
              <a:effectLst>
                <a:outerShdw sx="0" sy="0">
                  <a:srgbClr val="000000"/>
                </a:outerShdw>
              </a:effectLst>
            </a:endParaRPr>
          </a:p>
          <a:p>
            <a:pPr lvl="0" fontAlgn="base"/>
            <a:r>
              <a:rPr lang="en-US" dirty="0">
                <a:effectLst>
                  <a:outerShdw sx="0" sy="0">
                    <a:srgbClr val="000000"/>
                  </a:outerShdw>
                </a:effectLst>
              </a:rPr>
              <a:t>Interviewers do not make use of job descriptions</a:t>
            </a:r>
            <a:endParaRPr lang="en-ZA" dirty="0">
              <a:effectLst>
                <a:outerShdw sx="0" sy="0">
                  <a:srgbClr val="000000"/>
                </a:outerShdw>
              </a:effectLst>
            </a:endParaRPr>
          </a:p>
          <a:p>
            <a:pPr lvl="0" fontAlgn="base"/>
            <a:r>
              <a:rPr lang="en-US" dirty="0">
                <a:effectLst>
                  <a:outerShdw sx="0" sy="0">
                    <a:srgbClr val="000000"/>
                  </a:outerShdw>
                </a:effectLst>
              </a:rPr>
              <a:t>Interviewers do not read the applicants resume prior to the interview</a:t>
            </a:r>
            <a:endParaRPr lang="en-ZA" dirty="0">
              <a:effectLst>
                <a:outerShdw sx="0" sy="0">
                  <a:srgbClr val="000000"/>
                </a:outerShdw>
              </a:effectLst>
            </a:endParaRPr>
          </a:p>
          <a:p>
            <a:pPr lvl="0" fontAlgn="base"/>
            <a:r>
              <a:rPr lang="en-US" dirty="0">
                <a:effectLst>
                  <a:outerShdw sx="0" sy="0">
                    <a:srgbClr val="000000"/>
                  </a:outerShdw>
                </a:effectLst>
              </a:rPr>
              <a:t>Interviewers do not make use of job related only questions</a:t>
            </a:r>
            <a:endParaRPr lang="en-ZA" dirty="0">
              <a:effectLst>
                <a:outerShdw sx="0" sy="0">
                  <a:srgbClr val="000000"/>
                </a:outerShdw>
              </a:effectLst>
            </a:endParaRPr>
          </a:p>
          <a:p>
            <a:pPr lvl="0" fontAlgn="base"/>
            <a:r>
              <a:rPr lang="en-US" dirty="0">
                <a:effectLst>
                  <a:outerShdw sx="0" sy="0">
                    <a:srgbClr val="000000"/>
                  </a:outerShdw>
                </a:effectLst>
              </a:rPr>
              <a:t>Interviewers cannot pass a recall test following an interview and do not take notes</a:t>
            </a:r>
            <a:endParaRPr lang="en-ZA" dirty="0">
              <a:effectLst>
                <a:outerShdw sx="0" sy="0">
                  <a:srgbClr val="000000"/>
                </a:outerShdw>
              </a:effectLst>
            </a:endParaRPr>
          </a:p>
        </p:txBody>
      </p:sp>
    </p:spTree>
    <p:extLst>
      <p:ext uri="{BB962C8B-B14F-4D97-AF65-F5344CB8AC3E}">
        <p14:creationId xmlns:p14="http://schemas.microsoft.com/office/powerpoint/2010/main" val="84915663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Interviewing Candidates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185</a:t>
            </a:fld>
            <a:endParaRPr lang="en-ZA" dirty="0"/>
          </a:p>
        </p:txBody>
      </p:sp>
      <p:sp>
        <p:nvSpPr>
          <p:cNvPr id="4" name="Content Placeholder 3"/>
          <p:cNvSpPr>
            <a:spLocks noGrp="1"/>
          </p:cNvSpPr>
          <p:nvPr>
            <p:ph sz="quarter" idx="1"/>
          </p:nvPr>
        </p:nvSpPr>
        <p:spPr/>
        <p:txBody>
          <a:bodyPr>
            <a:normAutofit/>
          </a:bodyPr>
          <a:lstStyle/>
          <a:p>
            <a:pPr lvl="0" fontAlgn="base"/>
            <a:r>
              <a:rPr lang="en-US" sz="2600" dirty="0">
                <a:effectLst>
                  <a:outerShdw sx="0" sy="0">
                    <a:srgbClr val="000000"/>
                  </a:outerShdw>
                </a:effectLst>
              </a:rPr>
              <a:t>Interviewers</a:t>
            </a:r>
            <a:r>
              <a:rPr lang="en-US" sz="3000" dirty="0">
                <a:effectLst>
                  <a:outerShdw sx="0" sy="0">
                    <a:srgbClr val="000000"/>
                  </a:outerShdw>
                </a:effectLst>
              </a:rPr>
              <a:t> often make decisions within the first three minutes of the interview</a:t>
            </a:r>
            <a:endParaRPr lang="en-ZA" sz="3000" dirty="0">
              <a:effectLst>
                <a:outerShdw sx="0" sy="0">
                  <a:srgbClr val="000000"/>
                </a:outerShdw>
              </a:effectLst>
            </a:endParaRPr>
          </a:p>
          <a:p>
            <a:pPr lvl="0" fontAlgn="base"/>
            <a:r>
              <a:rPr lang="en-US" sz="3000" dirty="0">
                <a:effectLst>
                  <a:outerShdw sx="0" sy="0">
                    <a:srgbClr val="000000"/>
                  </a:outerShdw>
                </a:effectLst>
              </a:rPr>
              <a:t>Interviewers do not allow the applicant enough time to talk</a:t>
            </a:r>
            <a:endParaRPr lang="en-ZA" sz="3000" dirty="0">
              <a:effectLst>
                <a:outerShdw sx="0" sy="0">
                  <a:srgbClr val="000000"/>
                </a:outerShdw>
              </a:effectLst>
            </a:endParaRPr>
          </a:p>
          <a:p>
            <a:pPr lvl="0" fontAlgn="base"/>
            <a:r>
              <a:rPr lang="en-US" sz="3000" dirty="0">
                <a:effectLst>
                  <a:outerShdw sx="0" sy="0">
                    <a:srgbClr val="000000"/>
                  </a:outerShdw>
                </a:effectLst>
              </a:rPr>
              <a:t>Interviewers talk too much and allow interviews to go over the allotted time</a:t>
            </a:r>
            <a:endParaRPr lang="en-ZA" sz="3000" dirty="0">
              <a:effectLst>
                <a:outerShdw sx="0" sy="0">
                  <a:srgbClr val="000000"/>
                </a:outerShdw>
              </a:effectLst>
            </a:endParaRPr>
          </a:p>
          <a:p>
            <a:pPr lvl="0" fontAlgn="base"/>
            <a:r>
              <a:rPr lang="en-US" sz="3000" dirty="0">
                <a:effectLst>
                  <a:outerShdw sx="0" sy="0">
                    <a:srgbClr val="000000"/>
                  </a:outerShdw>
                </a:effectLst>
              </a:rPr>
              <a:t>Interviewers do not identify job related information</a:t>
            </a:r>
            <a:endParaRPr lang="en-ZA" sz="3000" dirty="0">
              <a:effectLst>
                <a:outerShdw sx="0" sy="0">
                  <a:srgbClr val="000000"/>
                </a:outerShdw>
              </a:effectLst>
            </a:endParaRPr>
          </a:p>
          <a:p>
            <a:pPr lvl="0" fontAlgn="base"/>
            <a:r>
              <a:rPr lang="en-US" sz="3000" dirty="0">
                <a:effectLst>
                  <a:outerShdw sx="0" sy="0">
                    <a:srgbClr val="000000"/>
                  </a:outerShdw>
                </a:effectLst>
              </a:rPr>
              <a:t>Interviewers do not separate fact from fiction</a:t>
            </a:r>
            <a:endParaRPr lang="en-ZA" sz="3000" dirty="0">
              <a:effectLst>
                <a:outerShdw sx="0" sy="0">
                  <a:srgbClr val="000000"/>
                </a:outerShdw>
              </a:effectLst>
            </a:endParaRPr>
          </a:p>
          <a:p>
            <a:endParaRPr lang="en-ZA" sz="3600" dirty="0"/>
          </a:p>
        </p:txBody>
      </p:sp>
    </p:spTree>
    <p:extLst>
      <p:ext uri="{BB962C8B-B14F-4D97-AF65-F5344CB8AC3E}">
        <p14:creationId xmlns:p14="http://schemas.microsoft.com/office/powerpoint/2010/main" val="90147420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Interviewing Candidates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186</a:t>
            </a:fld>
            <a:endParaRPr lang="en-ZA" dirty="0"/>
          </a:p>
        </p:txBody>
      </p:sp>
      <p:sp>
        <p:nvSpPr>
          <p:cNvPr id="4" name="Content Placeholder 3"/>
          <p:cNvSpPr>
            <a:spLocks noGrp="1"/>
          </p:cNvSpPr>
          <p:nvPr>
            <p:ph sz="quarter" idx="1"/>
          </p:nvPr>
        </p:nvSpPr>
        <p:spPr/>
        <p:txBody>
          <a:bodyPr>
            <a:normAutofit fontScale="85000" lnSpcReduction="20000"/>
          </a:bodyPr>
          <a:lstStyle/>
          <a:p>
            <a:pPr marL="0" indent="0">
              <a:buNone/>
            </a:pPr>
            <a:r>
              <a:rPr lang="en-ZA" b="1" dirty="0"/>
              <a:t>Preparation Checklist:</a:t>
            </a:r>
          </a:p>
          <a:p>
            <a:pPr marL="0" indent="0">
              <a:buNone/>
            </a:pPr>
            <a:endParaRPr lang="en-ZA" dirty="0"/>
          </a:p>
          <a:p>
            <a:pPr lvl="0" fontAlgn="base"/>
            <a:r>
              <a:rPr lang="en-US" dirty="0">
                <a:effectLst>
                  <a:outerShdw sx="0" sy="0">
                    <a:srgbClr val="000000"/>
                  </a:outerShdw>
                </a:effectLst>
              </a:rPr>
              <a:t>Review the application materials for past jobs/experiences, which are most relevant to this interview</a:t>
            </a:r>
            <a:endParaRPr lang="en-ZA" dirty="0">
              <a:effectLst>
                <a:outerShdw sx="0" sy="0">
                  <a:srgbClr val="000000"/>
                </a:outerShdw>
              </a:effectLst>
            </a:endParaRPr>
          </a:p>
          <a:p>
            <a:pPr lvl="0" fontAlgn="base"/>
            <a:r>
              <a:rPr lang="en-US" dirty="0">
                <a:effectLst>
                  <a:outerShdw sx="0" sy="0">
                    <a:srgbClr val="000000"/>
                  </a:outerShdw>
                </a:effectLst>
              </a:rPr>
              <a:t>Make an estimate of the time that will be available to cover each question area.</a:t>
            </a:r>
          </a:p>
          <a:p>
            <a:pPr marL="0" lvl="0" indent="0" fontAlgn="base">
              <a:buNone/>
            </a:pPr>
            <a:endParaRPr lang="en-ZA" dirty="0">
              <a:effectLst>
                <a:outerShdw sx="0" sy="0">
                  <a:srgbClr val="000000"/>
                </a:outerShdw>
              </a:effectLst>
            </a:endParaRPr>
          </a:p>
          <a:p>
            <a:pPr marL="0" indent="0">
              <a:buNone/>
            </a:pPr>
            <a:r>
              <a:rPr lang="en-ZA" dirty="0"/>
              <a:t> </a:t>
            </a:r>
            <a:r>
              <a:rPr lang="en-ZA" b="1" dirty="0"/>
              <a:t>Interview opening</a:t>
            </a:r>
          </a:p>
          <a:p>
            <a:pPr marL="0" indent="0">
              <a:buNone/>
            </a:pPr>
            <a:endParaRPr lang="en-ZA" dirty="0"/>
          </a:p>
          <a:p>
            <a:pPr lvl="0" fontAlgn="base"/>
            <a:r>
              <a:rPr lang="en-US" dirty="0">
                <a:effectLst>
                  <a:outerShdw sx="0" sy="0">
                    <a:srgbClr val="000000"/>
                  </a:outerShdw>
                </a:effectLst>
              </a:rPr>
              <a:t>Greet the applicant, giving your name and position</a:t>
            </a:r>
            <a:endParaRPr lang="en-ZA" dirty="0">
              <a:effectLst>
                <a:outerShdw sx="0" sy="0">
                  <a:srgbClr val="000000"/>
                </a:outerShdw>
              </a:effectLst>
            </a:endParaRPr>
          </a:p>
          <a:p>
            <a:pPr lvl="0" fontAlgn="base"/>
            <a:r>
              <a:rPr lang="en-US" dirty="0">
                <a:effectLst>
                  <a:outerShdw sx="0" sy="0">
                    <a:srgbClr val="000000"/>
                  </a:outerShdw>
                </a:effectLst>
              </a:rPr>
              <a:t>Explain interview purpose: </a:t>
            </a:r>
            <a:endParaRPr lang="en-ZA" dirty="0">
              <a:effectLst>
                <a:outerShdw sx="0" sy="0">
                  <a:srgbClr val="000000"/>
                </a:outerShdw>
              </a:effectLst>
            </a:endParaRPr>
          </a:p>
          <a:p>
            <a:pPr lvl="3" fontAlgn="base">
              <a:buClrTx/>
            </a:pPr>
            <a:r>
              <a:rPr lang="en-US" dirty="0">
                <a:effectLst>
                  <a:outerShdw sx="0" sy="0">
                    <a:srgbClr val="000000"/>
                  </a:outerShdw>
                </a:effectLst>
              </a:rPr>
              <a:t>To acquaint both the interviewer and applicant to the interview purpose</a:t>
            </a:r>
            <a:endParaRPr lang="en-ZA" dirty="0">
              <a:effectLst>
                <a:outerShdw sx="0" sy="0">
                  <a:srgbClr val="000000"/>
                </a:outerShdw>
              </a:effectLst>
            </a:endParaRPr>
          </a:p>
          <a:p>
            <a:pPr lvl="3" fontAlgn="base">
              <a:buClrTx/>
            </a:pPr>
            <a:r>
              <a:rPr lang="en-US" dirty="0">
                <a:effectLst>
                  <a:outerShdw sx="0" sy="0">
                    <a:srgbClr val="000000"/>
                  </a:outerShdw>
                </a:effectLst>
              </a:rPr>
              <a:t>To help the organisation make a fair decision</a:t>
            </a:r>
            <a:endParaRPr lang="en-ZA" dirty="0">
              <a:effectLst>
                <a:outerShdw sx="0" sy="0">
                  <a:srgbClr val="000000"/>
                </a:outerShdw>
              </a:effectLst>
            </a:endParaRPr>
          </a:p>
          <a:p>
            <a:pPr lvl="3" fontAlgn="base">
              <a:buClrTx/>
            </a:pPr>
            <a:r>
              <a:rPr lang="en-US" dirty="0">
                <a:effectLst>
                  <a:outerShdw sx="0" sy="0">
                    <a:srgbClr val="000000"/>
                  </a:outerShdw>
                </a:effectLst>
              </a:rPr>
              <a:t>To help the applicant understand the organisation/position</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304848132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19256" cy="755876"/>
          </a:xfrm>
        </p:spPr>
        <p:txBody>
          <a:bodyPr/>
          <a:lstStyle/>
          <a:p>
            <a:pPr algn="ctr"/>
            <a:r>
              <a:rPr lang="en-ZA" dirty="0"/>
              <a:t>Interviewing Candidates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187</a:t>
            </a:fld>
            <a:endParaRPr lang="en-ZA" dirty="0"/>
          </a:p>
        </p:txBody>
      </p:sp>
      <p:sp>
        <p:nvSpPr>
          <p:cNvPr id="4" name="Content Placeholder 3"/>
          <p:cNvSpPr>
            <a:spLocks noGrp="1"/>
          </p:cNvSpPr>
          <p:nvPr>
            <p:ph sz="quarter" idx="1"/>
          </p:nvPr>
        </p:nvSpPr>
        <p:spPr>
          <a:xfrm>
            <a:off x="467544" y="1142242"/>
            <a:ext cx="8219256" cy="6127524"/>
          </a:xfrm>
        </p:spPr>
        <p:txBody>
          <a:bodyPr>
            <a:noAutofit/>
          </a:bodyPr>
          <a:lstStyle/>
          <a:p>
            <a:pPr marL="0" indent="0">
              <a:buNone/>
            </a:pPr>
            <a:r>
              <a:rPr lang="en-ZA" sz="2000" b="1" dirty="0"/>
              <a:t>Describe interview plan</a:t>
            </a:r>
          </a:p>
          <a:p>
            <a:pPr marL="0" indent="0">
              <a:buNone/>
            </a:pPr>
            <a:endParaRPr lang="en-ZA" sz="2000" b="1" dirty="0"/>
          </a:p>
          <a:p>
            <a:pPr marL="0" indent="0">
              <a:buNone/>
            </a:pPr>
            <a:r>
              <a:rPr lang="en-ZA" sz="2000" dirty="0"/>
              <a:t>•Brief review of applicant's past jobs/experiences</a:t>
            </a:r>
          </a:p>
          <a:p>
            <a:pPr marL="0" indent="0">
              <a:buNone/>
            </a:pPr>
            <a:r>
              <a:rPr lang="en-ZA" sz="2000" dirty="0"/>
              <a:t>•Asking questions to get specific information about applicant's past jobs/experiences</a:t>
            </a:r>
          </a:p>
          <a:p>
            <a:pPr marL="0" indent="0">
              <a:buNone/>
            </a:pPr>
            <a:r>
              <a:rPr lang="en-ZA" sz="2000" dirty="0"/>
              <a:t>•Provide applicant with information on your organisation and the position</a:t>
            </a:r>
          </a:p>
          <a:p>
            <a:pPr marL="0" indent="0">
              <a:buNone/>
            </a:pPr>
            <a:r>
              <a:rPr lang="en-ZA" sz="2000" dirty="0"/>
              <a:t>•Answer applicant's questions about your organisation and the position</a:t>
            </a:r>
          </a:p>
          <a:p>
            <a:pPr marL="0" indent="0">
              <a:buNone/>
            </a:pPr>
            <a:endParaRPr lang="en-ZA" sz="1800" dirty="0"/>
          </a:p>
        </p:txBody>
      </p:sp>
    </p:spTree>
    <p:extLst>
      <p:ext uri="{BB962C8B-B14F-4D97-AF65-F5344CB8AC3E}">
        <p14:creationId xmlns:p14="http://schemas.microsoft.com/office/powerpoint/2010/main" val="175043877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19256" cy="755876"/>
          </a:xfrm>
        </p:spPr>
        <p:txBody>
          <a:bodyPr/>
          <a:lstStyle/>
          <a:p>
            <a:pPr algn="ctr"/>
            <a:r>
              <a:rPr lang="en-ZA" dirty="0"/>
              <a:t>Interviewing Candidates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188</a:t>
            </a:fld>
            <a:endParaRPr lang="en-ZA" dirty="0"/>
          </a:p>
        </p:txBody>
      </p:sp>
      <p:sp>
        <p:nvSpPr>
          <p:cNvPr id="4" name="Content Placeholder 3"/>
          <p:cNvSpPr>
            <a:spLocks noGrp="1"/>
          </p:cNvSpPr>
          <p:nvPr>
            <p:ph sz="quarter" idx="1"/>
          </p:nvPr>
        </p:nvSpPr>
        <p:spPr>
          <a:xfrm>
            <a:off x="467544" y="1142242"/>
            <a:ext cx="8219256" cy="6127524"/>
          </a:xfrm>
        </p:spPr>
        <p:txBody>
          <a:bodyPr>
            <a:noAutofit/>
          </a:bodyPr>
          <a:lstStyle/>
          <a:p>
            <a:pPr marL="0" indent="0">
              <a:buNone/>
            </a:pPr>
            <a:r>
              <a:rPr lang="en-ZA" sz="2000" b="1" dirty="0"/>
              <a:t>Interview close</a:t>
            </a:r>
          </a:p>
          <a:p>
            <a:pPr marL="0" indent="0">
              <a:buNone/>
            </a:pPr>
            <a:endParaRPr lang="en-ZA" sz="2000" b="1" dirty="0"/>
          </a:p>
          <a:p>
            <a:pPr marL="0" indent="0">
              <a:buNone/>
            </a:pPr>
            <a:r>
              <a:rPr lang="en-ZA" sz="2000" dirty="0"/>
              <a:t>•	Ask a Buy-time Question</a:t>
            </a:r>
          </a:p>
          <a:p>
            <a:pPr marL="0" indent="0">
              <a:buNone/>
            </a:pPr>
            <a:r>
              <a:rPr lang="en-ZA" sz="2000" dirty="0"/>
              <a:t>•	Review your notes whilst applicant is thinking of answers to the buy-	time </a:t>
            </a:r>
          </a:p>
          <a:p>
            <a:pPr marL="0" indent="0">
              <a:buNone/>
            </a:pPr>
            <a:r>
              <a:rPr lang="en-ZA" sz="2000" dirty="0"/>
              <a:t>•	Ask for an answer to Buy-time Question</a:t>
            </a:r>
          </a:p>
          <a:p>
            <a:pPr marL="0" indent="0">
              <a:buNone/>
            </a:pPr>
            <a:r>
              <a:rPr lang="en-ZA" sz="2000" dirty="0"/>
              <a:t>•	Ask any additional questions</a:t>
            </a:r>
          </a:p>
          <a:p>
            <a:pPr marL="0" indent="0">
              <a:buNone/>
            </a:pPr>
            <a:r>
              <a:rPr lang="en-ZA" sz="2000" dirty="0"/>
              <a:t>•	Provide information on organisation and position</a:t>
            </a:r>
          </a:p>
          <a:p>
            <a:pPr marL="0" indent="0">
              <a:buNone/>
            </a:pPr>
            <a:r>
              <a:rPr lang="en-ZA" sz="2000" dirty="0"/>
              <a:t>•	Give applicant the opportunity to ask questions</a:t>
            </a:r>
          </a:p>
          <a:p>
            <a:pPr marL="0" indent="0">
              <a:buNone/>
            </a:pPr>
            <a:r>
              <a:rPr lang="en-ZA" sz="2000" dirty="0"/>
              <a:t>•	Explain the next step in selection process</a:t>
            </a:r>
          </a:p>
          <a:p>
            <a:pPr marL="0" indent="0">
              <a:buNone/>
            </a:pPr>
            <a:r>
              <a:rPr lang="en-ZA" sz="2000" dirty="0"/>
              <a:t>•	Thank the applicant for productive interview</a:t>
            </a:r>
          </a:p>
          <a:p>
            <a:pPr marL="0" indent="0">
              <a:buNone/>
            </a:pPr>
            <a:endParaRPr lang="en-ZA" sz="1800" dirty="0"/>
          </a:p>
        </p:txBody>
      </p:sp>
    </p:spTree>
    <p:extLst>
      <p:ext uri="{BB962C8B-B14F-4D97-AF65-F5344CB8AC3E}">
        <p14:creationId xmlns:p14="http://schemas.microsoft.com/office/powerpoint/2010/main" val="111435778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a:t>References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189</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en-ZA" b="1" dirty="0"/>
              <a:t>We have previously touched on references. There are several methods of checking references. </a:t>
            </a:r>
          </a:p>
          <a:p>
            <a:pPr marL="0" indent="0">
              <a:buNone/>
            </a:pPr>
            <a:r>
              <a:rPr lang="en-ZA" dirty="0"/>
              <a:t> </a:t>
            </a:r>
          </a:p>
          <a:p>
            <a:r>
              <a:rPr lang="en-ZA" dirty="0"/>
              <a:t>The HR specialist can personally visit previous employees and friends of the applicant.  This method should be reserved for candidates being considered for high-ranking positions because of the extra time and expense incurred.</a:t>
            </a:r>
          </a:p>
          <a:p>
            <a:pPr marL="0" indent="0">
              <a:buNone/>
            </a:pPr>
            <a:endParaRPr lang="en-ZA" dirty="0"/>
          </a:p>
          <a:p>
            <a:r>
              <a:rPr lang="en-ZA" dirty="0"/>
              <a:t>Another method is to check references by mail or e-mail.  This method has the disadvantage that it may take some time before answers are received.  It also lacks the depth of information that a personal phone call can provide.  In addition, most employers are increasingly weary of putting their perceptions of former employees in writing</a:t>
            </a:r>
            <a:endParaRPr lang="en-ZA" b="1" dirty="0"/>
          </a:p>
        </p:txBody>
      </p:sp>
    </p:spTree>
    <p:extLst>
      <p:ext uri="{BB962C8B-B14F-4D97-AF65-F5344CB8AC3E}">
        <p14:creationId xmlns:p14="http://schemas.microsoft.com/office/powerpoint/2010/main" val="2649481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a:t>
            </a:fld>
            <a:endParaRPr lang="en-ZA" dirty="0"/>
          </a:p>
        </p:txBody>
      </p:sp>
      <p:sp>
        <p:nvSpPr>
          <p:cNvPr id="5" name="Content Placeholder 4"/>
          <p:cNvSpPr>
            <a:spLocks noGrp="1"/>
          </p:cNvSpPr>
          <p:nvPr>
            <p:ph sz="quarter" idx="1"/>
          </p:nvPr>
        </p:nvSpPr>
        <p:spPr/>
        <p:txBody>
          <a:bodyPr>
            <a:normAutofit/>
          </a:bodyPr>
          <a:lstStyle/>
          <a:p>
            <a:pPr marL="0" indent="0">
              <a:buNone/>
            </a:pPr>
            <a:r>
              <a:rPr lang="en-ZA" b="1" dirty="0"/>
              <a:t>ENJO Assessment Process:</a:t>
            </a:r>
          </a:p>
          <a:p>
            <a:pPr>
              <a:buFont typeface="Arial" panose="020B0604020202020204" pitchFamily="34" charset="0"/>
              <a:buChar char="•"/>
            </a:pPr>
            <a:endParaRPr lang="en-ZA" b="1" dirty="0"/>
          </a:p>
          <a:p>
            <a:pPr lvl="1">
              <a:buFont typeface="Arial" panose="020B0604020202020204" pitchFamily="34" charset="0"/>
              <a:buChar char="•"/>
            </a:pPr>
            <a:r>
              <a:rPr lang="en-ZA" dirty="0"/>
              <a:t>Integrated assessment against current SAQA registered unit standards and qualifications in a fair, valid, reliable and practicable manner.</a:t>
            </a:r>
            <a:endParaRPr lang="en-US" dirty="0"/>
          </a:p>
          <a:p>
            <a:pPr lvl="1">
              <a:buFont typeface="Arial" panose="020B0604020202020204" pitchFamily="34" charset="0"/>
              <a:buChar char="•"/>
            </a:pPr>
            <a:r>
              <a:rPr lang="en-ZA" dirty="0"/>
              <a:t>Moderation and verification procedures carried as per SAQA requirements.</a:t>
            </a:r>
          </a:p>
          <a:p>
            <a:pPr lvl="1">
              <a:buFont typeface="Arial" panose="020B0604020202020204" pitchFamily="34" charset="0"/>
              <a:buChar char="•"/>
            </a:pPr>
            <a:r>
              <a:rPr lang="en-ZA" dirty="0"/>
              <a:t>Learner competence demonstrated through formative and summative assessments.</a:t>
            </a:r>
            <a:endParaRPr lang="en-US" dirty="0"/>
          </a:p>
          <a:p>
            <a:endParaRPr lang="en-ZA" dirty="0"/>
          </a:p>
        </p:txBody>
      </p:sp>
    </p:spTree>
    <p:extLst>
      <p:ext uri="{BB962C8B-B14F-4D97-AF65-F5344CB8AC3E}">
        <p14:creationId xmlns:p14="http://schemas.microsoft.com/office/powerpoint/2010/main" val="301033569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a:t>References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190</a:t>
            </a:fld>
            <a:endParaRPr lang="en-ZA" dirty="0"/>
          </a:p>
        </p:txBody>
      </p:sp>
      <p:sp>
        <p:nvSpPr>
          <p:cNvPr id="4" name="Content Placeholder 3"/>
          <p:cNvSpPr>
            <a:spLocks noGrp="1"/>
          </p:cNvSpPr>
          <p:nvPr>
            <p:ph sz="quarter" idx="1"/>
          </p:nvPr>
        </p:nvSpPr>
        <p:spPr/>
        <p:txBody>
          <a:bodyPr/>
          <a:lstStyle/>
          <a:p>
            <a:pPr marL="0" indent="0">
              <a:buNone/>
            </a:pPr>
            <a:endParaRPr lang="en-ZA" dirty="0"/>
          </a:p>
          <a:p>
            <a:r>
              <a:rPr lang="en-ZA" dirty="0"/>
              <a:t>A telephone call is a time-efficient, accurate means of getting complete information on applicants.  Previous supervisors and employers are more likely to give complete information regarding a candidate’s background over the telephone.  </a:t>
            </a:r>
          </a:p>
          <a:p>
            <a:endParaRPr lang="en-ZA" dirty="0"/>
          </a:p>
          <a:p>
            <a:r>
              <a:rPr lang="en-ZA" dirty="0"/>
              <a:t>The HR specialist can go into detail or ask particular questions concerning the applicant.</a:t>
            </a:r>
          </a:p>
          <a:p>
            <a:endParaRPr lang="en-ZA" dirty="0"/>
          </a:p>
        </p:txBody>
      </p:sp>
    </p:spTree>
    <p:extLst>
      <p:ext uri="{BB962C8B-B14F-4D97-AF65-F5344CB8AC3E}">
        <p14:creationId xmlns:p14="http://schemas.microsoft.com/office/powerpoint/2010/main" val="299232065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a:t>References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191</a:t>
            </a:fld>
            <a:endParaRPr lang="en-ZA" dirty="0"/>
          </a:p>
        </p:txBody>
      </p:sp>
      <p:sp>
        <p:nvSpPr>
          <p:cNvPr id="4" name="Content Placeholder 3"/>
          <p:cNvSpPr>
            <a:spLocks noGrp="1"/>
          </p:cNvSpPr>
          <p:nvPr>
            <p:ph sz="quarter" idx="1"/>
          </p:nvPr>
        </p:nvSpPr>
        <p:spPr/>
        <p:txBody>
          <a:bodyPr>
            <a:normAutofit fontScale="85000" lnSpcReduction="10000"/>
          </a:bodyPr>
          <a:lstStyle/>
          <a:p>
            <a:pPr marL="0" indent="0">
              <a:buNone/>
            </a:pPr>
            <a:r>
              <a:rPr lang="en-ZA" b="1" dirty="0"/>
              <a:t>Checking references over the telephone provides the following advantages:</a:t>
            </a:r>
          </a:p>
          <a:p>
            <a:pPr marL="0" indent="0">
              <a:buNone/>
            </a:pPr>
            <a:endParaRPr lang="en-ZA" dirty="0"/>
          </a:p>
          <a:p>
            <a:pPr lvl="0" fontAlgn="base"/>
            <a:r>
              <a:rPr lang="en-US" dirty="0">
                <a:effectLst>
                  <a:outerShdw sx="0" sy="0">
                    <a:srgbClr val="000000"/>
                  </a:outerShdw>
                </a:effectLst>
              </a:rPr>
              <a:t>Immediate clarification of significant issues can be gained</a:t>
            </a:r>
            <a:endParaRPr lang="en-ZA" dirty="0">
              <a:effectLst>
                <a:outerShdw sx="0" sy="0">
                  <a:srgbClr val="000000"/>
                </a:outerShdw>
              </a:effectLst>
            </a:endParaRPr>
          </a:p>
          <a:p>
            <a:pPr lvl="0" fontAlgn="base"/>
            <a:r>
              <a:rPr lang="en-US" dirty="0">
                <a:effectLst>
                  <a:outerShdw sx="0" sy="0">
                    <a:srgbClr val="000000"/>
                  </a:outerShdw>
                </a:effectLst>
              </a:rPr>
              <a:t>More information can generally be obtained than through mailed or e-mailed forms</a:t>
            </a:r>
            <a:endParaRPr lang="en-ZA" dirty="0">
              <a:effectLst>
                <a:outerShdw sx="0" sy="0">
                  <a:srgbClr val="000000"/>
                </a:outerShdw>
              </a:effectLst>
            </a:endParaRPr>
          </a:p>
          <a:p>
            <a:pPr lvl="0" fontAlgn="base"/>
            <a:r>
              <a:rPr lang="en-US" dirty="0">
                <a:effectLst>
                  <a:outerShdw sx="0" sy="0">
                    <a:srgbClr val="000000"/>
                  </a:outerShdw>
                </a:effectLst>
              </a:rPr>
              <a:t>Relatively little expense is involved, especially when compared to using outside agencies or direct contact</a:t>
            </a:r>
            <a:endParaRPr lang="en-ZA" dirty="0">
              <a:effectLst>
                <a:outerShdw sx="0" sy="0">
                  <a:srgbClr val="000000"/>
                </a:outerShdw>
              </a:effectLst>
            </a:endParaRPr>
          </a:p>
          <a:p>
            <a:pPr lvl="0" fontAlgn="base"/>
            <a:r>
              <a:rPr lang="en-US" dirty="0">
                <a:effectLst>
                  <a:outerShdw sx="0" sy="0">
                    <a:srgbClr val="000000"/>
                  </a:outerShdw>
                </a:effectLst>
              </a:rPr>
              <a:t>Additional areas of needed enquiry can be uncovered during the conversation</a:t>
            </a:r>
            <a:endParaRPr lang="en-ZA" dirty="0">
              <a:effectLst>
                <a:outerShdw sx="0" sy="0">
                  <a:srgbClr val="000000"/>
                </a:outerShdw>
              </a:effectLst>
            </a:endParaRPr>
          </a:p>
          <a:p>
            <a:pPr lvl="0" fontAlgn="base"/>
            <a:r>
              <a:rPr lang="en-US" dirty="0">
                <a:effectLst>
                  <a:outerShdw sx="0" sy="0">
                    <a:srgbClr val="000000"/>
                  </a:outerShdw>
                </a:effectLst>
              </a:rPr>
              <a:t>A structured form can be used, which makes a fast, efficient conversation possible and provides the necessary documentation of the findings</a:t>
            </a:r>
          </a:p>
          <a:p>
            <a:pPr lvl="0" fontAlgn="base"/>
            <a:endParaRPr lang="en-US" dirty="0">
              <a:effectLst>
                <a:outerShdw sx="0" sy="0">
                  <a:srgbClr val="000000"/>
                </a:outerShdw>
              </a:effectLst>
            </a:endParaRPr>
          </a:p>
          <a:p>
            <a:pPr marL="0" lvl="0" indent="0" fontAlgn="base">
              <a:buNone/>
            </a:pPr>
            <a:r>
              <a:rPr lang="en-US" b="1" dirty="0">
                <a:effectLst>
                  <a:outerShdw sx="0" sy="0">
                    <a:srgbClr val="000000"/>
                  </a:outerShdw>
                </a:effectLst>
              </a:rPr>
              <a:t>An example of a reference check template can be seen on page 73 of the Learner Guide.</a:t>
            </a:r>
            <a:endParaRPr lang="en-ZA" b="1" dirty="0">
              <a:effectLst>
                <a:outerShdw sx="0" sy="0">
                  <a:srgbClr val="000000"/>
                </a:outerShdw>
              </a:effectLst>
            </a:endParaRPr>
          </a:p>
          <a:p>
            <a:endParaRPr lang="en-ZA" dirty="0"/>
          </a:p>
        </p:txBody>
      </p:sp>
    </p:spTree>
    <p:extLst>
      <p:ext uri="{BB962C8B-B14F-4D97-AF65-F5344CB8AC3E}">
        <p14:creationId xmlns:p14="http://schemas.microsoft.com/office/powerpoint/2010/main" val="244824567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Assessment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192</a:t>
            </a:fld>
            <a:endParaRPr lang="en-ZA" dirty="0"/>
          </a:p>
        </p:txBody>
      </p:sp>
      <p:sp>
        <p:nvSpPr>
          <p:cNvPr id="4" name="Content Placeholder 3"/>
          <p:cNvSpPr>
            <a:spLocks noGrp="1"/>
          </p:cNvSpPr>
          <p:nvPr>
            <p:ph sz="quarter" idx="1"/>
          </p:nvPr>
        </p:nvSpPr>
        <p:spPr/>
        <p:txBody>
          <a:bodyPr/>
          <a:lstStyle/>
          <a:p>
            <a:pPr marL="0" indent="0">
              <a:buNone/>
            </a:pPr>
            <a:r>
              <a:rPr lang="en-ZA" dirty="0"/>
              <a:t>		Complete Activity 1.3.1 to 1.3.3 in your PoE.</a:t>
            </a:r>
          </a:p>
          <a:p>
            <a:pPr marL="0" indent="0">
              <a:buNone/>
            </a:pPr>
            <a:endParaRPr lang="en-ZA" dirty="0"/>
          </a:p>
        </p:txBody>
      </p:sp>
      <p:pic>
        <p:nvPicPr>
          <p:cNvPr id="5" name="Picture 4" descr="ec_i_formative_2.gif"/>
          <p:cNvPicPr/>
          <p:nvPr/>
        </p:nvPicPr>
        <p:blipFill>
          <a:blip r:embed="rId2" cstate="print"/>
          <a:stretch>
            <a:fillRect/>
          </a:stretch>
        </p:blipFill>
        <p:spPr>
          <a:xfrm>
            <a:off x="374904" y="1497626"/>
            <a:ext cx="1228725" cy="417195"/>
          </a:xfrm>
          <a:prstGeom prst="rect">
            <a:avLst/>
          </a:prstGeom>
        </p:spPr>
      </p:pic>
    </p:spTree>
    <p:extLst>
      <p:ext uri="{BB962C8B-B14F-4D97-AF65-F5344CB8AC3E}">
        <p14:creationId xmlns:p14="http://schemas.microsoft.com/office/powerpoint/2010/main" val="114913691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9186"/>
            <a:ext cx="8219256" cy="1408762"/>
          </a:xfrm>
        </p:spPr>
        <p:txBody>
          <a:bodyPr>
            <a:normAutofit/>
          </a:bodyPr>
          <a:lstStyle/>
          <a:p>
            <a:pPr algn="ctr"/>
            <a:r>
              <a:rPr lang="en-ZA" dirty="0"/>
              <a:t>Making selections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193</a:t>
            </a:fld>
            <a:endParaRPr lang="en-ZA" dirty="0"/>
          </a:p>
        </p:txBody>
      </p:sp>
      <p:sp>
        <p:nvSpPr>
          <p:cNvPr id="4" name="Content Placeholder 3"/>
          <p:cNvSpPr>
            <a:spLocks noGrp="1"/>
          </p:cNvSpPr>
          <p:nvPr>
            <p:ph sz="quarter" idx="1"/>
          </p:nvPr>
        </p:nvSpPr>
        <p:spPr/>
        <p:txBody>
          <a:bodyPr>
            <a:noAutofit/>
          </a:bodyPr>
          <a:lstStyle/>
          <a:p>
            <a:pPr marL="0" indent="0">
              <a:buNone/>
            </a:pPr>
            <a:r>
              <a:rPr lang="en-ZA" sz="2000" b="1" dirty="0"/>
              <a:t>Deciding which applicant should be offered the position may be accomplished by one of two processes:</a:t>
            </a:r>
          </a:p>
          <a:p>
            <a:pPr marL="0" indent="0">
              <a:buNone/>
            </a:pPr>
            <a:endParaRPr lang="en-ZA" sz="2000" dirty="0"/>
          </a:p>
          <a:p>
            <a:pPr lvl="0" fontAlgn="base"/>
            <a:r>
              <a:rPr lang="en-US" sz="2000" dirty="0">
                <a:effectLst>
                  <a:outerShdw sx="0" sy="0">
                    <a:srgbClr val="000000"/>
                  </a:outerShdw>
                </a:effectLst>
              </a:rPr>
              <a:t>Compensatory selection</a:t>
            </a:r>
            <a:endParaRPr lang="en-ZA" sz="2000" dirty="0">
              <a:effectLst>
                <a:outerShdw sx="0" sy="0">
                  <a:srgbClr val="000000"/>
                </a:outerShdw>
              </a:effectLst>
            </a:endParaRPr>
          </a:p>
          <a:p>
            <a:pPr lvl="0" fontAlgn="base"/>
            <a:r>
              <a:rPr lang="en-US" sz="2000" dirty="0">
                <a:effectLst>
                  <a:outerShdw sx="0" sy="0">
                    <a:srgbClr val="000000"/>
                  </a:outerShdw>
                </a:effectLst>
              </a:rPr>
              <a:t>Multiple hurdles selection</a:t>
            </a:r>
            <a:endParaRPr lang="en-ZA" sz="2000" dirty="0">
              <a:effectLst>
                <a:outerShdw sx="0" sy="0">
                  <a:srgbClr val="000000"/>
                </a:outerShdw>
              </a:effectLst>
            </a:endParaRPr>
          </a:p>
          <a:p>
            <a:pPr marL="0" indent="0">
              <a:buNone/>
            </a:pPr>
            <a:endParaRPr lang="en-ZA" sz="2000" dirty="0"/>
          </a:p>
          <a:p>
            <a:r>
              <a:rPr lang="en-ZA" sz="2000" dirty="0"/>
              <a:t>The multiple hurdles selection process requires the applicant to pass each hurdle: initial screening, application blank, testing, interview, reference checks and department interview.</a:t>
            </a:r>
          </a:p>
          <a:p>
            <a:pPr marL="0" indent="0">
              <a:buNone/>
            </a:pPr>
            <a:endParaRPr lang="en-ZA" sz="1800" dirty="0"/>
          </a:p>
        </p:txBody>
      </p:sp>
    </p:spTree>
    <p:extLst>
      <p:ext uri="{BB962C8B-B14F-4D97-AF65-F5344CB8AC3E}">
        <p14:creationId xmlns:p14="http://schemas.microsoft.com/office/powerpoint/2010/main" val="179178636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Making selections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194</a:t>
            </a:fld>
            <a:endParaRPr lang="en-ZA" dirty="0"/>
          </a:p>
        </p:txBody>
      </p:sp>
      <p:sp>
        <p:nvSpPr>
          <p:cNvPr id="4" name="Content Placeholder 3"/>
          <p:cNvSpPr>
            <a:spLocks noGrp="1"/>
          </p:cNvSpPr>
          <p:nvPr>
            <p:ph sz="quarter" idx="1"/>
          </p:nvPr>
        </p:nvSpPr>
        <p:spPr/>
        <p:txBody>
          <a:bodyPr>
            <a:normAutofit/>
          </a:bodyPr>
          <a:lstStyle/>
          <a:p>
            <a:endParaRPr lang="en-ZA" dirty="0"/>
          </a:p>
          <a:p>
            <a:pPr marL="0" indent="0">
              <a:buNone/>
            </a:pPr>
            <a:br>
              <a:rPr lang="en-ZA" dirty="0"/>
            </a:br>
            <a:r>
              <a:rPr lang="en-ZA" dirty="0"/>
              <a:t> </a:t>
            </a:r>
          </a:p>
          <a:p>
            <a:endParaRPr lang="en-ZA" dirty="0"/>
          </a:p>
        </p:txBody>
      </p:sp>
      <p:sp>
        <p:nvSpPr>
          <p:cNvPr id="5" name="Rectangle 4"/>
          <p:cNvSpPr/>
          <p:nvPr/>
        </p:nvSpPr>
        <p:spPr>
          <a:xfrm>
            <a:off x="603504" y="1442817"/>
            <a:ext cx="8083296" cy="4708981"/>
          </a:xfrm>
          <a:prstGeom prst="rect">
            <a:avLst/>
          </a:prstGeom>
        </p:spPr>
        <p:txBody>
          <a:bodyPr wrap="square">
            <a:spAutoFit/>
          </a:bodyPr>
          <a:lstStyle/>
          <a:p>
            <a:pPr marL="285750" indent="-285750">
              <a:buFont typeface="Arial" panose="020B0604020202020204" pitchFamily="34" charset="0"/>
              <a:buChar char="•"/>
            </a:pPr>
            <a:r>
              <a:rPr lang="en-ZA" sz="2000" dirty="0"/>
              <a:t>In the compensatory selection process, all applicants who pass the initial screening complete the application blank and are tested; each applicant is interviewed before the final choice is made.  The applicants are then compared on the basis of all the selection information.  </a:t>
            </a:r>
          </a:p>
          <a:p>
            <a:pPr marL="285750" indent="-285750">
              <a:buFont typeface="Arial" panose="020B0604020202020204" pitchFamily="34" charset="0"/>
              <a:buChar char="•"/>
            </a:pPr>
            <a:endParaRPr lang="en-ZA" sz="2000" dirty="0"/>
          </a:p>
          <a:p>
            <a:pPr marL="285750" indent="-285750">
              <a:buFont typeface="Arial" panose="020B0604020202020204" pitchFamily="34" charset="0"/>
              <a:buChar char="•"/>
            </a:pPr>
            <a:r>
              <a:rPr lang="en-ZA" sz="2000" dirty="0"/>
              <a:t>In compensatory selection, an applicant may score low in one area, but the score might be offset by a very high mark in another area. </a:t>
            </a:r>
          </a:p>
          <a:p>
            <a:pPr marL="285750" indent="-285750">
              <a:buFont typeface="Arial" panose="020B0604020202020204" pitchFamily="34" charset="0"/>
              <a:buChar char="•"/>
            </a:pPr>
            <a:endParaRPr lang="en-ZA" sz="2000" dirty="0"/>
          </a:p>
          <a:p>
            <a:pPr marL="285750" indent="-285750">
              <a:buFont typeface="Arial" panose="020B0604020202020204" pitchFamily="34" charset="0"/>
              <a:buChar char="•"/>
            </a:pPr>
            <a:r>
              <a:rPr lang="en-ZA" sz="2000" dirty="0"/>
              <a:t>This is especially beneficial to candidates who receive low interview scores because they are very nervous and lack self-confidence during interviews but perform very well on aptitude and reference checks.  </a:t>
            </a:r>
          </a:p>
          <a:p>
            <a:pPr marL="285750" indent="-285750">
              <a:buFont typeface="Arial" panose="020B0604020202020204" pitchFamily="34" charset="0"/>
              <a:buChar char="•"/>
            </a:pPr>
            <a:endParaRPr lang="en-ZA" sz="2000" dirty="0"/>
          </a:p>
          <a:p>
            <a:pPr marL="285750" indent="-285750">
              <a:buFont typeface="Arial" panose="020B0604020202020204" pitchFamily="34" charset="0"/>
              <a:buChar char="•"/>
            </a:pPr>
            <a:r>
              <a:rPr lang="en-ZA" sz="2000" dirty="0"/>
              <a:t>The disadvantage of compensatory selection is its cost; a larger number of candidates must be processed through the complete selection process before a final decision is made.  </a:t>
            </a:r>
          </a:p>
        </p:txBody>
      </p:sp>
    </p:spTree>
    <p:extLst>
      <p:ext uri="{BB962C8B-B14F-4D97-AF65-F5344CB8AC3E}">
        <p14:creationId xmlns:p14="http://schemas.microsoft.com/office/powerpoint/2010/main" val="370082097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Making selections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195</a:t>
            </a:fld>
            <a:endParaRPr lang="en-ZA" dirty="0"/>
          </a:p>
        </p:txBody>
      </p:sp>
      <p:sp>
        <p:nvSpPr>
          <p:cNvPr id="4" name="Content Placeholder 3"/>
          <p:cNvSpPr>
            <a:spLocks noGrp="1"/>
          </p:cNvSpPr>
          <p:nvPr>
            <p:ph sz="quarter" idx="1"/>
          </p:nvPr>
        </p:nvSpPr>
        <p:spPr/>
        <p:txBody>
          <a:bodyPr>
            <a:normAutofit fontScale="85000" lnSpcReduction="20000"/>
          </a:bodyPr>
          <a:lstStyle/>
          <a:p>
            <a:endParaRPr lang="en-ZA" dirty="0"/>
          </a:p>
          <a:p>
            <a:r>
              <a:rPr lang="en-ZA" dirty="0"/>
              <a:t>Primary due to the cost factor, the multiple hurdles selection technique in which a candidate can be rejected at each stage of the process, is more common.</a:t>
            </a:r>
          </a:p>
          <a:p>
            <a:pPr marL="0" indent="0">
              <a:buNone/>
            </a:pPr>
            <a:endParaRPr lang="en-ZA" dirty="0"/>
          </a:p>
          <a:p>
            <a:r>
              <a:rPr lang="en-ZA" dirty="0"/>
              <a:t>When the selection decision results in the hiring of an employee who is successful on the job, then the cost of the selection process is the normal cost of filling a vacant position.  But if an erroneous selection decision is made, then additional costs are incurred.</a:t>
            </a:r>
          </a:p>
          <a:p>
            <a:pPr marL="0" indent="0">
              <a:buNone/>
            </a:pPr>
            <a:endParaRPr lang="en-ZA" dirty="0"/>
          </a:p>
          <a:p>
            <a:pPr marL="0" indent="0">
              <a:buNone/>
            </a:pPr>
            <a:r>
              <a:rPr lang="en-ZA" dirty="0"/>
              <a:t>The consequences that result from making correct versus incorrect selection and placement decisions are illustrated in the diagram on page 76 of the Learner Guide.</a:t>
            </a:r>
          </a:p>
          <a:p>
            <a:pPr marL="0" indent="0">
              <a:buNone/>
            </a:pPr>
            <a:endParaRPr lang="en-ZA" dirty="0"/>
          </a:p>
          <a:p>
            <a:pPr marL="0" indent="0">
              <a:buNone/>
            </a:pPr>
            <a:br>
              <a:rPr lang="en-ZA" dirty="0"/>
            </a:br>
            <a:r>
              <a:rPr lang="en-ZA" dirty="0"/>
              <a:t> </a:t>
            </a:r>
          </a:p>
          <a:p>
            <a:endParaRPr lang="en-ZA" dirty="0"/>
          </a:p>
        </p:txBody>
      </p:sp>
    </p:spTree>
    <p:extLst>
      <p:ext uri="{BB962C8B-B14F-4D97-AF65-F5344CB8AC3E}">
        <p14:creationId xmlns:p14="http://schemas.microsoft.com/office/powerpoint/2010/main" val="238996875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Feedback</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196</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en-ZA" dirty="0"/>
              <a:t>Feedback needs to be given that is relevant to the enquiry and the job requirements, and is given to both successful and unsuccessful candidates tactfully according to the planned time framework and legal requirements.</a:t>
            </a:r>
          </a:p>
          <a:p>
            <a:endParaRPr lang="en-ZA" dirty="0"/>
          </a:p>
          <a:p>
            <a:pPr marL="0" indent="0">
              <a:buNone/>
            </a:pPr>
            <a:r>
              <a:rPr lang="en-ZA" b="1" dirty="0"/>
              <a:t>In providing any form of feedback, be aware of the following:</a:t>
            </a:r>
          </a:p>
          <a:p>
            <a:pPr marL="0" indent="0">
              <a:buNone/>
            </a:pPr>
            <a:endParaRPr lang="en-ZA" dirty="0"/>
          </a:p>
          <a:p>
            <a:r>
              <a:rPr lang="en-ZA" dirty="0"/>
              <a:t>An organisation should aim to provide feedback when requested as part of its commitment to learning and development</a:t>
            </a:r>
          </a:p>
          <a:p>
            <a:r>
              <a:rPr lang="en-ZA" dirty="0"/>
              <a:t>All feedback should be professionally focussed, constructive and of use to the applicant</a:t>
            </a:r>
          </a:p>
          <a:p>
            <a:r>
              <a:rPr lang="en-ZA" dirty="0"/>
              <a:t>Contact applicants in line with any advertised deadlines- inform them that the process is on-going if a decision has not been made</a:t>
            </a:r>
          </a:p>
          <a:p>
            <a:endParaRPr lang="en-ZA" dirty="0"/>
          </a:p>
        </p:txBody>
      </p:sp>
    </p:spTree>
    <p:extLst>
      <p:ext uri="{BB962C8B-B14F-4D97-AF65-F5344CB8AC3E}">
        <p14:creationId xmlns:p14="http://schemas.microsoft.com/office/powerpoint/2010/main" val="134717338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Feedback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197</a:t>
            </a:fld>
            <a:endParaRPr lang="en-ZA" dirty="0"/>
          </a:p>
        </p:txBody>
      </p:sp>
      <p:sp>
        <p:nvSpPr>
          <p:cNvPr id="4" name="Content Placeholder 3"/>
          <p:cNvSpPr>
            <a:spLocks noGrp="1"/>
          </p:cNvSpPr>
          <p:nvPr>
            <p:ph sz="quarter" idx="1"/>
          </p:nvPr>
        </p:nvSpPr>
        <p:spPr/>
        <p:txBody>
          <a:bodyPr>
            <a:normAutofit fontScale="85000" lnSpcReduction="20000"/>
          </a:bodyPr>
          <a:lstStyle/>
          <a:p>
            <a:pPr lvl="0" fontAlgn="base"/>
            <a:r>
              <a:rPr lang="en-US" dirty="0">
                <a:effectLst>
                  <a:outerShdw sx="0" sy="0">
                    <a:srgbClr val="000000"/>
                  </a:outerShdw>
                </a:effectLst>
              </a:rPr>
              <a:t>It is acceptable to provide feedback on negative aspects of an application or performance at interview/selection test stage, providing it relates to an individual´s ability in relation to meeting the advertised about the job requirements, which have been measured under a fair and objective assessment process</a:t>
            </a:r>
            <a:endParaRPr lang="en-ZA" dirty="0">
              <a:effectLst>
                <a:outerShdw sx="0" sy="0">
                  <a:srgbClr val="000000"/>
                </a:outerShdw>
              </a:effectLst>
            </a:endParaRPr>
          </a:p>
          <a:p>
            <a:pPr lvl="0" fontAlgn="base"/>
            <a:r>
              <a:rPr lang="en-US" dirty="0">
                <a:effectLst>
                  <a:outerShdw sx="0" sy="0">
                    <a:srgbClr val="000000"/>
                  </a:outerShdw>
                </a:effectLst>
              </a:rPr>
              <a:t>Present feedback to all candidates in a professional, objective and sensitive manner</a:t>
            </a:r>
            <a:endParaRPr lang="en-ZA" dirty="0">
              <a:effectLst>
                <a:outerShdw sx="0" sy="0">
                  <a:srgbClr val="000000"/>
                </a:outerShdw>
              </a:effectLst>
            </a:endParaRPr>
          </a:p>
          <a:p>
            <a:pPr lvl="0" fontAlgn="base"/>
            <a:r>
              <a:rPr lang="en-US" dirty="0">
                <a:effectLst>
                  <a:outerShdw sx="0" sy="0">
                    <a:srgbClr val="000000"/>
                  </a:outerShdw>
                </a:effectLst>
              </a:rPr>
              <a:t>At interview stage, nominate a panel member who will provide feedback to candidates as part of your preparatory action</a:t>
            </a:r>
            <a:endParaRPr lang="en-ZA" dirty="0">
              <a:effectLst>
                <a:outerShdw sx="0" sy="0">
                  <a:srgbClr val="000000"/>
                </a:outerShdw>
              </a:effectLst>
            </a:endParaRPr>
          </a:p>
          <a:p>
            <a:pPr lvl="0" fontAlgn="base"/>
            <a:r>
              <a:rPr lang="en-US" dirty="0">
                <a:effectLst>
                  <a:outerShdw sx="0" sy="0">
                    <a:srgbClr val="000000"/>
                  </a:outerShdw>
                </a:effectLst>
              </a:rPr>
              <a:t>At decision-making stage agree two or three points of feedback which can be communicated on behalf of the panel if the candidate seeks feedback</a:t>
            </a:r>
            <a:endParaRPr lang="en-ZA" dirty="0">
              <a:effectLst>
                <a:outerShdw sx="0" sy="0">
                  <a:srgbClr val="000000"/>
                </a:outerShdw>
              </a:effectLst>
            </a:endParaRPr>
          </a:p>
          <a:p>
            <a:pPr lvl="0" fontAlgn="base"/>
            <a:r>
              <a:rPr lang="en-US" dirty="0">
                <a:effectLst>
                  <a:outerShdw sx="0" sy="0">
                    <a:srgbClr val="000000"/>
                  </a:outerShdw>
                </a:effectLst>
              </a:rPr>
              <a:t>Treat candidates with respect at all times - useful feedback can help a candidate have a positive experience of recruitment even if s/he is not appointed</a:t>
            </a:r>
            <a:endParaRPr lang="en-ZA" dirty="0"/>
          </a:p>
          <a:p>
            <a:r>
              <a:rPr lang="en-ZA" dirty="0"/>
              <a:t>Many organisations make use of e-mail to inform unsuccessful candidates that their application was not successful, but that their CV will be kept on file in case another suitable position becomes available.</a:t>
            </a:r>
          </a:p>
          <a:p>
            <a:endParaRPr lang="en-ZA" dirty="0"/>
          </a:p>
        </p:txBody>
      </p:sp>
    </p:spTree>
    <p:extLst>
      <p:ext uri="{BB962C8B-B14F-4D97-AF65-F5344CB8AC3E}">
        <p14:creationId xmlns:p14="http://schemas.microsoft.com/office/powerpoint/2010/main" val="177662050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Record Keeping</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198</a:t>
            </a:fld>
            <a:endParaRPr lang="en-ZA" dirty="0"/>
          </a:p>
        </p:txBody>
      </p:sp>
      <p:sp>
        <p:nvSpPr>
          <p:cNvPr id="4" name="Content Placeholder 3"/>
          <p:cNvSpPr>
            <a:spLocks noGrp="1"/>
          </p:cNvSpPr>
          <p:nvPr>
            <p:ph sz="quarter" idx="1"/>
          </p:nvPr>
        </p:nvSpPr>
        <p:spPr/>
        <p:txBody>
          <a:bodyPr/>
          <a:lstStyle/>
          <a:p>
            <a:r>
              <a:rPr lang="en-ZA" dirty="0"/>
              <a:t>In view of the Employment Equity Act and the Labour Relations Act it has become necessary for organisations to keep a complete set of records pertaining to the recruitment and selection of staff.  </a:t>
            </a:r>
          </a:p>
          <a:p>
            <a:r>
              <a:rPr lang="en-ZA" dirty="0"/>
              <a:t>This is especially important when an organisation needs to prove that it did not discriminate against an individual.  </a:t>
            </a:r>
          </a:p>
          <a:p>
            <a:r>
              <a:rPr lang="en-ZA" dirty="0"/>
              <a:t>It is recommended that documents from every step of the process are kept – from copies of advertisements and contracts with employment agencies, to CVs and final decisions to hire or reject.</a:t>
            </a:r>
          </a:p>
          <a:p>
            <a:endParaRPr lang="en-ZA" dirty="0"/>
          </a:p>
        </p:txBody>
      </p:sp>
    </p:spTree>
    <p:extLst>
      <p:ext uri="{BB962C8B-B14F-4D97-AF65-F5344CB8AC3E}">
        <p14:creationId xmlns:p14="http://schemas.microsoft.com/office/powerpoint/2010/main" val="229370071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Unplanned Events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199</a:t>
            </a:fld>
            <a:endParaRPr lang="en-ZA" dirty="0"/>
          </a:p>
        </p:txBody>
      </p:sp>
      <p:sp>
        <p:nvSpPr>
          <p:cNvPr id="4" name="Content Placeholder 3"/>
          <p:cNvSpPr>
            <a:spLocks noGrp="1"/>
          </p:cNvSpPr>
          <p:nvPr>
            <p:ph sz="quarter" idx="1"/>
          </p:nvPr>
        </p:nvSpPr>
        <p:spPr>
          <a:xfrm>
            <a:off x="467544" y="962536"/>
            <a:ext cx="8219256" cy="4680000"/>
          </a:xfrm>
        </p:spPr>
        <p:txBody>
          <a:bodyPr>
            <a:normAutofit fontScale="85000" lnSpcReduction="10000"/>
          </a:bodyPr>
          <a:lstStyle/>
          <a:p>
            <a:pPr marL="0" indent="0">
              <a:buNone/>
            </a:pPr>
            <a:endParaRPr lang="en-ZA" dirty="0"/>
          </a:p>
          <a:p>
            <a:pPr marL="0" indent="0">
              <a:buNone/>
            </a:pPr>
            <a:r>
              <a:rPr lang="en-ZA" dirty="0"/>
              <a:t>Unplanned events must be dealt with in accordance with the circumstances, and contingency plans must be initiated (discussed previously).</a:t>
            </a:r>
          </a:p>
          <a:p>
            <a:pPr marL="0" indent="0">
              <a:buNone/>
            </a:pPr>
            <a:endParaRPr lang="en-ZA" dirty="0"/>
          </a:p>
          <a:p>
            <a:r>
              <a:rPr lang="en-ZA" dirty="0"/>
              <a:t>One unplanned event can be that none of the interviewed candidates are suitable for the job!</a:t>
            </a:r>
          </a:p>
          <a:p>
            <a:pPr marL="0" indent="0">
              <a:buNone/>
            </a:pPr>
            <a:r>
              <a:rPr lang="en-ZA" dirty="0"/>
              <a:t> </a:t>
            </a:r>
          </a:p>
          <a:p>
            <a:pPr marL="0" indent="0">
              <a:buNone/>
            </a:pPr>
            <a:r>
              <a:rPr lang="en-ZA" b="1" dirty="0"/>
              <a:t>If there does not seem to be suitable candidate, then consider the following:</a:t>
            </a:r>
            <a:endParaRPr lang="en-ZA" dirty="0"/>
          </a:p>
          <a:p>
            <a:pPr marL="0" indent="0">
              <a:buNone/>
            </a:pPr>
            <a:r>
              <a:rPr lang="en-ZA" b="1" dirty="0"/>
              <a:t> </a:t>
            </a:r>
            <a:endParaRPr lang="en-ZA" dirty="0"/>
          </a:p>
          <a:p>
            <a:r>
              <a:rPr lang="en-ZA" dirty="0"/>
              <a:t>Are the job requirements too strict or is it maybe an unusual skills mix? For example, the job might require someone with strong technical skills and also someone with strong clerical skills. Those two types of skills are sometimes unusual to expect to mix together.</a:t>
            </a:r>
          </a:p>
          <a:p>
            <a:endParaRPr lang="en-ZA" dirty="0"/>
          </a:p>
        </p:txBody>
      </p:sp>
    </p:spTree>
    <p:extLst>
      <p:ext uri="{BB962C8B-B14F-4D97-AF65-F5344CB8AC3E}">
        <p14:creationId xmlns:p14="http://schemas.microsoft.com/office/powerpoint/2010/main" val="2994646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Days Training, Workshops, and Portfolio building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p14="http://schemas.microsoft.com/office/powerpoint/2010/main" val="341822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Content Placeholder 4"/>
          <p:cNvSpPr>
            <a:spLocks noGrp="1"/>
          </p:cNvSpPr>
          <p:nvPr>
            <p:ph sz="quarter" idx="1"/>
          </p:nvPr>
        </p:nvSpPr>
        <p:spPr/>
        <p:txBody>
          <a:bodyPr/>
          <a:lstStyle/>
          <a:p>
            <a:pPr marL="0" indent="0" algn="just">
              <a:buClr>
                <a:schemeClr val="accent4">
                  <a:lumMod val="75000"/>
                </a:schemeClr>
              </a:buClr>
              <a:buNone/>
            </a:pPr>
            <a:r>
              <a:rPr lang="en-ZA" b="1" dirty="0"/>
              <a:t>Learners have the right to:</a:t>
            </a:r>
          </a:p>
          <a:p>
            <a:pPr algn="just">
              <a:buClr>
                <a:schemeClr val="accent4">
                  <a:lumMod val="75000"/>
                </a:schemeClr>
              </a:buClr>
              <a:buFont typeface="Arial" panose="020B0604020202020204" pitchFamily="34" charset="0"/>
              <a:buChar char="•"/>
            </a:pPr>
            <a:endParaRPr lang="en-ZA" dirty="0"/>
          </a:p>
          <a:p>
            <a:pPr marL="800100" lvl="1" indent="-342900" algn="just">
              <a:buClr>
                <a:schemeClr val="accent4">
                  <a:lumMod val="75000"/>
                </a:schemeClr>
              </a:buClr>
              <a:buFont typeface="Arial" panose="020B0604020202020204" pitchFamily="34" charset="0"/>
              <a:buChar char="•"/>
            </a:pPr>
            <a:r>
              <a:rPr lang="en-ZA" dirty="0"/>
              <a:t>Be informed when and how assessments are conducted</a:t>
            </a:r>
            <a:endParaRPr lang="en-US" dirty="0"/>
          </a:p>
          <a:p>
            <a:pPr marL="800100" lvl="1" indent="-342900" algn="just">
              <a:buClr>
                <a:schemeClr val="accent4">
                  <a:lumMod val="75000"/>
                </a:schemeClr>
              </a:buClr>
              <a:buFont typeface="Arial" panose="020B0604020202020204" pitchFamily="34" charset="0"/>
              <a:buChar char="•"/>
            </a:pPr>
            <a:r>
              <a:rPr lang="en-ZA" dirty="0"/>
              <a:t>Appeal against an assessment conducted.</a:t>
            </a:r>
            <a:endParaRPr lang="en-US" dirty="0"/>
          </a:p>
          <a:p>
            <a:pPr marL="800100" lvl="1" indent="-342900" algn="just">
              <a:buClr>
                <a:schemeClr val="accent4">
                  <a:lumMod val="75000"/>
                </a:schemeClr>
              </a:buClr>
              <a:buFont typeface="Arial" panose="020B0604020202020204" pitchFamily="34" charset="0"/>
              <a:buChar char="•"/>
            </a:pPr>
            <a:r>
              <a:rPr lang="en-ZA" dirty="0"/>
              <a:t>Get interpretation to the numeracy and literacy level of the skills programme, unit standard or qualification.</a:t>
            </a:r>
            <a:endParaRPr lang="en-US" dirty="0"/>
          </a:p>
          <a:p>
            <a:endParaRPr lang="en-ZA" dirty="0"/>
          </a:p>
        </p:txBody>
      </p:sp>
    </p:spTree>
    <p:extLst>
      <p:ext uri="{BB962C8B-B14F-4D97-AF65-F5344CB8AC3E}">
        <p14:creationId xmlns:p14="http://schemas.microsoft.com/office/powerpoint/2010/main" val="124565033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Unplanned Events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200</a:t>
            </a:fld>
            <a:endParaRPr lang="en-ZA" dirty="0"/>
          </a:p>
        </p:txBody>
      </p:sp>
      <p:sp>
        <p:nvSpPr>
          <p:cNvPr id="4" name="Content Placeholder 3"/>
          <p:cNvSpPr>
            <a:spLocks noGrp="1"/>
          </p:cNvSpPr>
          <p:nvPr>
            <p:ph sz="quarter" idx="1"/>
          </p:nvPr>
        </p:nvSpPr>
        <p:spPr/>
        <p:txBody>
          <a:bodyPr/>
          <a:lstStyle/>
          <a:p>
            <a:pPr marL="0" indent="0">
              <a:buNone/>
            </a:pPr>
            <a:r>
              <a:rPr lang="en-ZA" b="1" dirty="0"/>
              <a:t>What can you do?</a:t>
            </a:r>
          </a:p>
          <a:p>
            <a:pPr marL="0" indent="0">
              <a:buNone/>
            </a:pPr>
            <a:endParaRPr lang="en-ZA" dirty="0"/>
          </a:p>
          <a:p>
            <a:pPr lvl="0" fontAlgn="base"/>
            <a:r>
              <a:rPr lang="en-US" dirty="0"/>
              <a:t>Reconfigure the job to ensure the required skills are somewhat similar.</a:t>
            </a:r>
            <a:endParaRPr lang="en-ZA" dirty="0"/>
          </a:p>
          <a:p>
            <a:pPr lvl="0" fontAlgn="base"/>
            <a:r>
              <a:rPr lang="en-US" dirty="0"/>
              <a:t>Hire the candidate who most closely matched the requirements of the job and then plan for dedicated training to bring that person’s skills up to needed levels.</a:t>
            </a:r>
            <a:endParaRPr lang="en-ZA" dirty="0"/>
          </a:p>
          <a:p>
            <a:pPr lvl="0" fontAlgn="base"/>
            <a:r>
              <a:rPr lang="en-US" dirty="0"/>
              <a:t>Re-advertise the position.</a:t>
            </a:r>
            <a:endParaRPr lang="en-ZA" dirty="0"/>
          </a:p>
          <a:p>
            <a:pPr lvl="0" fontAlgn="base"/>
            <a:r>
              <a:rPr lang="en-US" dirty="0"/>
              <a:t>Get advice from a HR professional. </a:t>
            </a:r>
            <a:endParaRPr lang="en-ZA" dirty="0"/>
          </a:p>
          <a:p>
            <a:pPr lvl="0" fontAlgn="base"/>
            <a:r>
              <a:rPr lang="en-US" dirty="0"/>
              <a:t>Hire a consultant for the position on a short-term basis, but only as a last resort as this may be quite expensive.</a:t>
            </a:r>
            <a:endParaRPr lang="en-ZA" dirty="0"/>
          </a:p>
          <a:p>
            <a:endParaRPr lang="en-ZA" dirty="0"/>
          </a:p>
        </p:txBody>
      </p:sp>
    </p:spTree>
    <p:extLst>
      <p:ext uri="{BB962C8B-B14F-4D97-AF65-F5344CB8AC3E}">
        <p14:creationId xmlns:p14="http://schemas.microsoft.com/office/powerpoint/2010/main" val="427919474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Assessments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201</a:t>
            </a:fld>
            <a:endParaRPr lang="en-ZA" dirty="0"/>
          </a:p>
        </p:txBody>
      </p:sp>
      <p:sp>
        <p:nvSpPr>
          <p:cNvPr id="4" name="Content Placeholder 3"/>
          <p:cNvSpPr>
            <a:spLocks noGrp="1"/>
          </p:cNvSpPr>
          <p:nvPr>
            <p:ph sz="quarter" idx="1"/>
          </p:nvPr>
        </p:nvSpPr>
        <p:spPr/>
        <p:txBody>
          <a:bodyPr/>
          <a:lstStyle/>
          <a:p>
            <a:pPr marL="0" indent="0">
              <a:buNone/>
            </a:pPr>
            <a:r>
              <a:rPr lang="en-ZA" dirty="0"/>
              <a:t> </a:t>
            </a:r>
          </a:p>
          <a:p>
            <a:endParaRPr lang="en-ZA" dirty="0"/>
          </a:p>
          <a:p>
            <a:pPr marL="0" indent="0">
              <a:buNone/>
            </a:pPr>
            <a:r>
              <a:rPr lang="en-ZA" dirty="0"/>
              <a:t>		Complete Activity 1.3.4 to 1.3.7 in your PoE.</a:t>
            </a:r>
          </a:p>
          <a:p>
            <a:endParaRPr lang="en-ZA" dirty="0"/>
          </a:p>
          <a:p>
            <a:pPr marL="0" indent="0">
              <a:buNone/>
            </a:pPr>
            <a:endParaRPr lang="en-ZA" dirty="0"/>
          </a:p>
          <a:p>
            <a:endParaRPr lang="en-ZA" dirty="0"/>
          </a:p>
          <a:p>
            <a:pPr marL="0" indent="0">
              <a:buNone/>
            </a:pPr>
            <a:r>
              <a:rPr lang="en-ZA" dirty="0"/>
              <a:t>		</a:t>
            </a:r>
          </a:p>
        </p:txBody>
      </p:sp>
      <p:pic>
        <p:nvPicPr>
          <p:cNvPr id="7" name="Picture 6" descr="ec_i_formative_2.gif"/>
          <p:cNvPicPr/>
          <p:nvPr/>
        </p:nvPicPr>
        <p:blipFill>
          <a:blip r:embed="rId2" cstate="print"/>
          <a:stretch>
            <a:fillRect/>
          </a:stretch>
        </p:blipFill>
        <p:spPr>
          <a:xfrm>
            <a:off x="467544" y="2264109"/>
            <a:ext cx="1744714" cy="508588"/>
          </a:xfrm>
          <a:prstGeom prst="rect">
            <a:avLst/>
          </a:prstGeom>
        </p:spPr>
      </p:pic>
    </p:spTree>
    <p:extLst>
      <p:ext uri="{BB962C8B-B14F-4D97-AF65-F5344CB8AC3E}">
        <p14:creationId xmlns:p14="http://schemas.microsoft.com/office/powerpoint/2010/main" val="484010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sp>
        <p:nvSpPr>
          <p:cNvPr id="5" name="Content Placeholder 4"/>
          <p:cNvSpPr>
            <a:spLocks noGrp="1"/>
          </p:cNvSpPr>
          <p:nvPr>
            <p:ph sz="quarter" idx="1"/>
          </p:nvPr>
        </p:nvSpPr>
        <p:spPr/>
        <p:txBody>
          <a:bodyPr/>
          <a:lstStyle/>
          <a:p>
            <a:pPr marL="433388" indent="-342900" algn="just">
              <a:buClr>
                <a:schemeClr val="accent4">
                  <a:lumMod val="75000"/>
                </a:schemeClr>
              </a:buClr>
            </a:pPr>
            <a:r>
              <a:rPr lang="en-ZA" dirty="0"/>
              <a:t>Facilitation and assessments will be conducted in English.</a:t>
            </a:r>
            <a:endParaRPr lang="en-US" dirty="0"/>
          </a:p>
          <a:p>
            <a:pPr marL="433388" indent="-342900" algn="just">
              <a:buClr>
                <a:schemeClr val="accent4">
                  <a:lumMod val="75000"/>
                </a:schemeClr>
              </a:buClr>
            </a:pPr>
            <a:r>
              <a:rPr lang="en-ZA" dirty="0"/>
              <a:t>Learners may have an observer present; however observer may not partake, comment or interrupt the assessment process.</a:t>
            </a:r>
            <a:endParaRPr lang="en-US" dirty="0"/>
          </a:p>
          <a:p>
            <a:pPr marL="433388" indent="-342900" algn="just">
              <a:buClr>
                <a:schemeClr val="accent4">
                  <a:lumMod val="75000"/>
                </a:schemeClr>
              </a:buClr>
            </a:pPr>
            <a:r>
              <a:rPr lang="en-ZA" dirty="0"/>
              <a:t>Assessment results will be available as soon as possible after the final assessment. </a:t>
            </a:r>
          </a:p>
          <a:p>
            <a:pPr marL="433388" indent="-342900" algn="just">
              <a:buClr>
                <a:schemeClr val="accent4">
                  <a:lumMod val="75000"/>
                </a:schemeClr>
              </a:buClr>
            </a:pPr>
            <a:r>
              <a:rPr lang="en-ZA" dirty="0"/>
              <a:t>Learners may have access to results within normal working hours.</a:t>
            </a:r>
            <a:endParaRPr lang="en-US" dirty="0"/>
          </a:p>
          <a:p>
            <a:endParaRPr lang="en-ZA" dirty="0"/>
          </a:p>
        </p:txBody>
      </p:sp>
    </p:spTree>
    <p:extLst>
      <p:ext uri="{BB962C8B-B14F-4D97-AF65-F5344CB8AC3E}">
        <p14:creationId xmlns:p14="http://schemas.microsoft.com/office/powerpoint/2010/main" val="1214686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Content Placeholder 4"/>
          <p:cNvSpPr>
            <a:spLocks noGrp="1"/>
          </p:cNvSpPr>
          <p:nvPr>
            <p:ph sz="quarter" idx="1"/>
          </p:nvPr>
        </p:nvSpPr>
        <p:spPr/>
        <p:txBody>
          <a:bodyPr>
            <a:normAutofit fontScale="92500"/>
          </a:bodyPr>
          <a:lstStyle/>
          <a:p>
            <a:pPr marL="0" indent="0">
              <a:buNone/>
            </a:pPr>
            <a:r>
              <a:rPr lang="en-ZA" b="1" dirty="0"/>
              <a:t>Additional Notes:</a:t>
            </a:r>
          </a:p>
          <a:p>
            <a:endParaRPr lang="en-ZA" b="1" dirty="0"/>
          </a:p>
          <a:p>
            <a:pPr marL="800100" lvl="1" indent="-342900" algn="just">
              <a:lnSpc>
                <a:spcPct val="150000"/>
              </a:lnSpc>
              <a:buClr>
                <a:schemeClr val="accent4">
                  <a:lumMod val="75000"/>
                </a:schemeClr>
              </a:buClr>
            </a:pPr>
            <a:r>
              <a:rPr lang="en-ZA" dirty="0"/>
              <a:t>Assessor will maintain telephonic and electronic contact until sufficient evidence has been submitted.  </a:t>
            </a:r>
            <a:endParaRPr lang="en-US" dirty="0"/>
          </a:p>
          <a:p>
            <a:pPr marL="800100" lvl="1" indent="-342900" algn="just">
              <a:lnSpc>
                <a:spcPct val="150000"/>
              </a:lnSpc>
              <a:buClr>
                <a:schemeClr val="accent4">
                  <a:lumMod val="75000"/>
                </a:schemeClr>
              </a:buClr>
            </a:pPr>
            <a:r>
              <a:rPr lang="en-ZA" dirty="0"/>
              <a:t>Additional evidence may be submitted after  initial submission.</a:t>
            </a:r>
            <a:endParaRPr lang="en-US" dirty="0"/>
          </a:p>
          <a:p>
            <a:pPr marL="800100" lvl="1" indent="-342900" algn="just">
              <a:lnSpc>
                <a:spcPct val="150000"/>
              </a:lnSpc>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p14="http://schemas.microsoft.com/office/powerpoint/2010/main" val="3780638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p14="http://schemas.microsoft.com/office/powerpoint/2010/main" val="14221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a:t>
            </a:r>
          </a:p>
        </p:txBody>
      </p:sp>
      <p:sp>
        <p:nvSpPr>
          <p:cNvPr id="3" name="Text Placeholder 2"/>
          <p:cNvSpPr>
            <a:spLocks noGrp="1"/>
          </p:cNvSpPr>
          <p:nvPr>
            <p:ph type="body" idx="1"/>
          </p:nvPr>
        </p:nvSpPr>
        <p:spPr/>
        <p:txBody>
          <a:bodyPr>
            <a:normAutofit/>
          </a:bodyPr>
          <a:lstStyle/>
          <a:p>
            <a:r>
              <a:rPr lang="en-ZA" dirty="0"/>
              <a:t>Portfolio of Evidence</a:t>
            </a:r>
          </a:p>
          <a:p>
            <a:r>
              <a:rPr lang="en-ZA" dirty="0"/>
              <a:t>Section 1 – Administrative Detail</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24</a:t>
            </a:fld>
            <a:endParaRPr lang="en-ZA" dirty="0"/>
          </a:p>
        </p:txBody>
      </p:sp>
    </p:spTree>
    <p:extLst>
      <p:ext uri="{BB962C8B-B14F-4D97-AF65-F5344CB8AC3E}">
        <p14:creationId xmlns:p14="http://schemas.microsoft.com/office/powerpoint/2010/main" val="3198909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1 - 2 Administrative Detail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a:t>
            </a:fld>
            <a:endParaRPr lang="en-ZA" dirty="0"/>
          </a:p>
        </p:txBody>
      </p:sp>
      <p:sp>
        <p:nvSpPr>
          <p:cNvPr id="5" name="Content Placeholder 4"/>
          <p:cNvSpPr>
            <a:spLocks noGrp="1"/>
          </p:cNvSpPr>
          <p:nvPr>
            <p:ph sz="quarter" idx="1"/>
          </p:nvPr>
        </p:nvSpPr>
        <p:spPr/>
        <p:txBody>
          <a:bodyPr/>
          <a:lstStyle/>
          <a:p>
            <a:r>
              <a:rPr lang="en-ZA" dirty="0"/>
              <a:t>Learner Information</a:t>
            </a:r>
          </a:p>
          <a:p>
            <a:r>
              <a:rPr lang="en-ZA" dirty="0"/>
              <a:t>ID</a:t>
            </a:r>
          </a:p>
          <a:p>
            <a:r>
              <a:rPr lang="en-ZA" dirty="0"/>
              <a:t>CV</a:t>
            </a:r>
          </a:p>
          <a:p>
            <a:r>
              <a:rPr lang="en-ZA" dirty="0"/>
              <a:t>Qualifications</a:t>
            </a:r>
          </a:p>
          <a:p>
            <a:r>
              <a:rPr lang="en-ZA" dirty="0"/>
              <a:t>Special Instructions</a:t>
            </a:r>
          </a:p>
          <a:p>
            <a:r>
              <a:rPr lang="en-ZA" dirty="0"/>
              <a:t>Declaration of Authenticity</a:t>
            </a:r>
          </a:p>
          <a:p>
            <a:r>
              <a:rPr lang="en-ZA" dirty="0"/>
              <a:t>Unit Standard </a:t>
            </a:r>
          </a:p>
          <a:p>
            <a:r>
              <a:rPr lang="en-ZA" dirty="0"/>
              <a:t>Sign all required documents</a:t>
            </a:r>
          </a:p>
          <a:p>
            <a:endParaRPr lang="en-ZA" dirty="0"/>
          </a:p>
        </p:txBody>
      </p:sp>
      <p:pic>
        <p:nvPicPr>
          <p:cNvPr id="6" name="Picture 2" descr="C:\Users\Nortje\Pictures\Business LR (1)\shutterstock_111179960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1" b="98246" l="0" r="97059">
                        <a14:foregroundMark x1="34118" y1="10526" x2="46471" y2="12982"/>
                        <a14:backgroundMark x1="47647" y1="13684" x2="47647" y2="35088"/>
                      </a14:backgroundRemoval>
                    </a14:imgEffect>
                  </a14:imgLayer>
                </a14:imgProps>
              </a:ext>
              <a:ext uri="{28A0092B-C50C-407E-A947-70E740481C1C}">
                <a14:useLocalDpi xmlns:a14="http://schemas.microsoft.com/office/drawing/2010/main" val="0"/>
              </a:ext>
            </a:extLst>
          </a:blip>
          <a:srcRect/>
          <a:stretch>
            <a:fillRect/>
          </a:stretch>
        </p:blipFill>
        <p:spPr bwMode="auto">
          <a:xfrm>
            <a:off x="4894866" y="1829193"/>
            <a:ext cx="3505872" cy="29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Instruction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sp>
        <p:nvSpPr>
          <p:cNvPr id="5" name="Content Placeholder 4"/>
          <p:cNvSpPr>
            <a:spLocks noGrp="1"/>
          </p:cNvSpPr>
          <p:nvPr>
            <p:ph sz="quarter" idx="1"/>
          </p:nvPr>
        </p:nvSpPr>
        <p:spPr/>
        <p:txBody>
          <a:bodyPr/>
          <a:lstStyle/>
          <a:p>
            <a:r>
              <a:rPr lang="en-ZA" dirty="0"/>
              <a:t>No Tippex</a:t>
            </a:r>
          </a:p>
          <a:p>
            <a:r>
              <a:rPr lang="en-ZA" dirty="0"/>
              <a:t>Initial each page</a:t>
            </a:r>
          </a:p>
          <a:p>
            <a:r>
              <a:rPr lang="en-ZA" dirty="0"/>
              <a:t>Comments in full</a:t>
            </a:r>
          </a:p>
          <a:p>
            <a:r>
              <a:rPr lang="en-ZA" dirty="0"/>
              <a:t>ENJO or own templates to be used to complete portfolio</a:t>
            </a:r>
          </a:p>
          <a:p>
            <a:r>
              <a:rPr lang="en-ZA" dirty="0"/>
              <a:t>Use assigned colour unless instructed differently</a:t>
            </a:r>
          </a:p>
          <a:p>
            <a:endParaRPr lang="en-ZA" dirty="0"/>
          </a:p>
        </p:txBody>
      </p:sp>
    </p:spTree>
    <p:extLst>
      <p:ext uri="{BB962C8B-B14F-4D97-AF65-F5344CB8AC3E}">
        <p14:creationId xmlns:p14="http://schemas.microsoft.com/office/powerpoint/2010/main" val="2729796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a:t>
            </a:fld>
            <a:endParaRPr lang="en-ZA" dirty="0"/>
          </a:p>
        </p:txBody>
      </p:sp>
      <p:sp>
        <p:nvSpPr>
          <p:cNvPr id="5" name="Content Placeholder 4"/>
          <p:cNvSpPr>
            <a:spLocks noGrp="1"/>
          </p:cNvSpPr>
          <p:nvPr>
            <p:ph sz="quarter" idx="1"/>
          </p:nvPr>
        </p:nvSpPr>
        <p:spPr/>
        <p:txBody>
          <a:bodyPr/>
          <a:lstStyle/>
          <a:p>
            <a:r>
              <a:rPr lang="en-ZA" dirty="0"/>
              <a:t>SAQA US ID</a:t>
            </a:r>
          </a:p>
          <a:p>
            <a:r>
              <a:rPr lang="en-ZA" dirty="0"/>
              <a:t>Unit Standard Title</a:t>
            </a:r>
          </a:p>
          <a:p>
            <a:r>
              <a:rPr lang="en-ZA" dirty="0"/>
              <a:t>NQF Level</a:t>
            </a:r>
          </a:p>
          <a:p>
            <a:r>
              <a:rPr lang="en-ZA" dirty="0"/>
              <a:t>Credits</a:t>
            </a:r>
          </a:p>
          <a:p>
            <a:r>
              <a:rPr lang="en-ZA" dirty="0"/>
              <a:t>Purpose of the Unit Standard</a:t>
            </a:r>
          </a:p>
          <a:p>
            <a:r>
              <a:rPr lang="en-ZA" dirty="0"/>
              <a:t>Learning assumed to be in place</a:t>
            </a:r>
          </a:p>
          <a:p>
            <a:endParaRPr lang="en-ZA" dirty="0"/>
          </a:p>
        </p:txBody>
      </p:sp>
    </p:spTree>
    <p:extLst>
      <p:ext uri="{BB962C8B-B14F-4D97-AF65-F5344CB8AC3E}">
        <p14:creationId xmlns:p14="http://schemas.microsoft.com/office/powerpoint/2010/main" val="2610884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a:t>
            </a:fld>
            <a:endParaRPr lang="en-ZA" dirty="0"/>
          </a:p>
        </p:txBody>
      </p:sp>
      <p:sp>
        <p:nvSpPr>
          <p:cNvPr id="5" name="Content Placeholder 4"/>
          <p:cNvSpPr>
            <a:spLocks noGrp="1"/>
          </p:cNvSpPr>
          <p:nvPr>
            <p:ph sz="quarter" idx="1"/>
          </p:nvPr>
        </p:nvSpPr>
        <p:spPr/>
        <p:txBody>
          <a:bodyPr/>
          <a:lstStyle/>
          <a:p>
            <a:r>
              <a:rPr lang="en-ZA" dirty="0"/>
              <a:t>Unit Standard Range</a:t>
            </a:r>
          </a:p>
          <a:p>
            <a:r>
              <a:rPr lang="en-ZA" dirty="0"/>
              <a:t>Specific Outcomes</a:t>
            </a:r>
          </a:p>
          <a:p>
            <a:r>
              <a:rPr lang="en-ZA" dirty="0"/>
              <a:t>Assessment Criteria</a:t>
            </a:r>
          </a:p>
          <a:p>
            <a:r>
              <a:rPr lang="en-ZA" dirty="0"/>
              <a:t>Essential Embedded Knowledge (EEK)</a:t>
            </a:r>
          </a:p>
          <a:p>
            <a:r>
              <a:rPr lang="en-ZA" dirty="0"/>
              <a:t>Critical Cross-field Outcomes (CCFOs)</a:t>
            </a:r>
          </a:p>
          <a:p>
            <a:r>
              <a:rPr lang="en-ZA" dirty="0"/>
              <a:t>Notes</a:t>
            </a:r>
          </a:p>
          <a:p>
            <a:endParaRPr lang="en-ZA" dirty="0"/>
          </a:p>
        </p:txBody>
      </p:sp>
    </p:spTree>
    <p:extLst>
      <p:ext uri="{BB962C8B-B14F-4D97-AF65-F5344CB8AC3E}">
        <p14:creationId xmlns:p14="http://schemas.microsoft.com/office/powerpoint/2010/main" val="526451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80778A-6F9D-4141-8080-B8192EADCD40}" type="slidenum">
              <a:rPr lang="en-ZA" smtClean="0"/>
              <a:pPr/>
              <a:t>29</a:t>
            </a:fld>
            <a:endParaRPr lang="en-ZA" dirty="0"/>
          </a:p>
        </p:txBody>
      </p:sp>
      <p:sp>
        <p:nvSpPr>
          <p:cNvPr id="3" name="Title 2"/>
          <p:cNvSpPr>
            <a:spLocks noGrp="1"/>
          </p:cNvSpPr>
          <p:nvPr>
            <p:ph type="ctrTitle"/>
          </p:nvPr>
        </p:nvSpPr>
        <p:spPr/>
        <p:txBody>
          <a:bodyPr>
            <a:normAutofit fontScale="90000"/>
          </a:bodyPr>
          <a:lstStyle/>
          <a:p>
            <a:r>
              <a:rPr lang="en-ZA" dirty="0"/>
              <a:t>Manage the capture, storage and retrieval of Human Resource information using an information system</a:t>
            </a:r>
          </a:p>
        </p:txBody>
      </p:sp>
      <p:sp>
        <p:nvSpPr>
          <p:cNvPr id="4" name="Subtitle 3"/>
          <p:cNvSpPr>
            <a:spLocks noGrp="1"/>
          </p:cNvSpPr>
          <p:nvPr>
            <p:ph type="subTitle" idx="1"/>
          </p:nvPr>
        </p:nvSpPr>
        <p:spPr/>
        <p:txBody>
          <a:bodyPr/>
          <a:lstStyle/>
          <a:p>
            <a:r>
              <a:rPr lang="en-ZA" dirty="0"/>
              <a:t>Unit Standard 10171</a:t>
            </a:r>
          </a:p>
        </p:txBody>
      </p:sp>
    </p:spTree>
    <p:extLst>
      <p:ext uri="{BB962C8B-B14F-4D97-AF65-F5344CB8AC3E}">
        <p14:creationId xmlns:p14="http://schemas.microsoft.com/office/powerpoint/2010/main" val="1944643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0" lvl="0" indent="0">
              <a:buClr>
                <a:srgbClr val="000066"/>
              </a:buClr>
              <a:buNone/>
            </a:pPr>
            <a:r>
              <a:rPr lang="en-ZA" b="1" dirty="0">
                <a:solidFill>
                  <a:srgbClr val="000066"/>
                </a:solidFill>
              </a:rPr>
              <a:t>What Is a Portfolio?</a:t>
            </a:r>
            <a:endParaRPr lang="en-US" b="1" dirty="0">
              <a:solidFill>
                <a:srgbClr val="000066"/>
              </a:solidFill>
            </a:endParaRPr>
          </a:p>
          <a:p>
            <a:pPr marL="0" lvl="0" indent="0">
              <a:buClr>
                <a:srgbClr val="000066"/>
              </a:buClr>
              <a:buNone/>
            </a:pPr>
            <a:r>
              <a:rPr lang="en-US" dirty="0">
                <a:solidFill>
                  <a:srgbClr val="000066"/>
                </a:solidFill>
              </a:rPr>
              <a:t>Collection of Evidence that</a:t>
            </a:r>
          </a:p>
          <a:p>
            <a:pPr marL="0" lvl="0" indent="0">
              <a:buClr>
                <a:srgbClr val="000066"/>
              </a:buClr>
              <a:buNone/>
            </a:pPr>
            <a:endParaRPr lang="en-US" dirty="0">
              <a:solidFill>
                <a:srgbClr val="000066"/>
              </a:solidFill>
            </a:endParaRPr>
          </a:p>
          <a:p>
            <a:pPr lvl="0" fontAlgn="base">
              <a:buClr>
                <a:srgbClr val="000066"/>
              </a:buClr>
            </a:pPr>
            <a:r>
              <a:rPr lang="en-ZA" dirty="0">
                <a:solidFill>
                  <a:srgbClr val="000066"/>
                </a:solidFill>
              </a:rPr>
              <a:t>Lists  criteria for proving  competence</a:t>
            </a:r>
            <a:endParaRPr lang="en-US" dirty="0">
              <a:solidFill>
                <a:srgbClr val="000066"/>
              </a:solidFill>
            </a:endParaRPr>
          </a:p>
          <a:p>
            <a:pPr lvl="0" fontAlgn="base">
              <a:buClr>
                <a:srgbClr val="000066"/>
              </a:buClr>
            </a:pPr>
            <a:r>
              <a:rPr lang="en-ZA" dirty="0">
                <a:solidFill>
                  <a:srgbClr val="000066"/>
                </a:solidFill>
              </a:rPr>
              <a:t>Provides evidence that you meet criteria</a:t>
            </a:r>
            <a:endParaRPr lang="en-US" dirty="0">
              <a:solidFill>
                <a:srgbClr val="000066"/>
              </a:solidFill>
            </a:endParaRPr>
          </a:p>
          <a:p>
            <a:pPr lvl="0" fontAlgn="base">
              <a:buClr>
                <a:srgbClr val="000066"/>
              </a:buClr>
            </a:pPr>
            <a:r>
              <a:rPr lang="en-ZA" dirty="0">
                <a:solidFill>
                  <a:srgbClr val="000066"/>
                </a:solidFill>
              </a:rPr>
              <a:t>Is organised to enable  assessor to evaluate evidence against  criteria.</a:t>
            </a:r>
            <a:endParaRPr lang="en-US" dirty="0">
              <a:solidFill>
                <a:srgbClr val="000066"/>
              </a:solidFill>
            </a:endParaRPr>
          </a:p>
        </p:txBody>
      </p:sp>
      <p:pic>
        <p:nvPicPr>
          <p:cNvPr id="6" name="Picture 2" descr="C:\Users\Nortje\Pictures\Business LR (1)\Business LR (1)\shutterstock_11304597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48168"/>
            <a:ext cx="2233538" cy="1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3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STUDY UNIT 1</a:t>
            </a:r>
            <a:endParaRPr lang="en-ZA" dirty="0"/>
          </a:p>
        </p:txBody>
      </p:sp>
      <p:sp>
        <p:nvSpPr>
          <p:cNvPr id="3" name="Text Placeholder 2"/>
          <p:cNvSpPr>
            <a:spLocks noGrp="1"/>
          </p:cNvSpPr>
          <p:nvPr>
            <p:ph type="body" idx="1"/>
          </p:nvPr>
        </p:nvSpPr>
        <p:spPr/>
        <p:txBody>
          <a:bodyPr>
            <a:normAutofit/>
          </a:bodyPr>
          <a:lstStyle/>
          <a:p>
            <a:r>
              <a:rPr lang="en-GB" dirty="0"/>
              <a:t>ORGANISE THE COLLATION OF INFORMATION REQUIRED FOR HUMAN RESOURCES MANAGEMENT</a:t>
            </a:r>
            <a:endParaRPr lang="en-ZA" dirty="0"/>
          </a:p>
          <a:p>
            <a:endParaRPr lang="en-ZA" dirty="0"/>
          </a:p>
        </p:txBody>
      </p:sp>
      <p:sp>
        <p:nvSpPr>
          <p:cNvPr id="4" name="Slide Number Placeholder 3"/>
          <p:cNvSpPr>
            <a:spLocks noGrp="1"/>
          </p:cNvSpPr>
          <p:nvPr>
            <p:ph type="sldNum" sz="quarter" idx="12"/>
          </p:nvPr>
        </p:nvSpPr>
        <p:spPr/>
        <p:txBody>
          <a:bodyPr/>
          <a:lstStyle/>
          <a:p>
            <a:fld id="{4980778A-6F9D-4141-8080-B8192EADCD40}" type="slidenum">
              <a:rPr lang="en-ZA" smtClean="0"/>
              <a:pPr/>
              <a:t>30</a:t>
            </a:fld>
            <a:endParaRPr lang="en-ZA" dirty="0"/>
          </a:p>
        </p:txBody>
      </p:sp>
    </p:spTree>
    <p:extLst>
      <p:ext uri="{BB962C8B-B14F-4D97-AF65-F5344CB8AC3E}">
        <p14:creationId xmlns:p14="http://schemas.microsoft.com/office/powerpoint/2010/main" val="3844921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Introduction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31</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endParaRPr lang="en-ZA" dirty="0"/>
          </a:p>
          <a:p>
            <a:r>
              <a:rPr lang="en-ZA" dirty="0"/>
              <a:t>Human Resources Management (HR) is a vast and varied subject. It covers all aspects of Human Resources and due to its nature, it involves a lot of information which must be gathered and stored in a comprehensive and efficient manner. </a:t>
            </a:r>
          </a:p>
          <a:p>
            <a:pPr marL="0" indent="0">
              <a:buNone/>
            </a:pPr>
            <a:endParaRPr lang="en-ZA" dirty="0"/>
          </a:p>
          <a:p>
            <a:r>
              <a:rPr lang="en-ZA" dirty="0"/>
              <a:t>The system of storage is called an HRIS or Human Resources Information System. </a:t>
            </a:r>
          </a:p>
          <a:p>
            <a:pPr marL="0" indent="0">
              <a:buNone/>
            </a:pPr>
            <a:endParaRPr lang="en-ZA" dirty="0"/>
          </a:p>
          <a:p>
            <a:r>
              <a:rPr lang="en-ZA" dirty="0"/>
              <a:t>A Human Resources Management System (HRMS) or Human Resources Information System (HRIS) is the systems and processes between Human Resource Management (HRM) and Information Technology (IT).</a:t>
            </a:r>
          </a:p>
          <a:p>
            <a:pPr marL="0" indent="0">
              <a:buNone/>
            </a:pPr>
            <a:endParaRPr lang="en-ZA" dirty="0"/>
          </a:p>
        </p:txBody>
      </p:sp>
    </p:spTree>
    <p:extLst>
      <p:ext uri="{BB962C8B-B14F-4D97-AF65-F5344CB8AC3E}">
        <p14:creationId xmlns:p14="http://schemas.microsoft.com/office/powerpoint/2010/main" val="2783996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Introduction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32</a:t>
            </a:fld>
            <a:endParaRPr lang="en-ZA" dirty="0"/>
          </a:p>
        </p:txBody>
      </p:sp>
      <p:sp>
        <p:nvSpPr>
          <p:cNvPr id="4" name="Content Placeholder 3"/>
          <p:cNvSpPr>
            <a:spLocks noGrp="1"/>
          </p:cNvSpPr>
          <p:nvPr>
            <p:ph sz="quarter" idx="1"/>
          </p:nvPr>
        </p:nvSpPr>
        <p:spPr/>
        <p:txBody>
          <a:bodyPr>
            <a:normAutofit/>
          </a:bodyPr>
          <a:lstStyle/>
          <a:p>
            <a:r>
              <a:rPr lang="en-ZA" dirty="0"/>
              <a:t>What started out as simple software to help improve the payroll processing of an organisation, or to track the employee work timings has developed into the Human Resources systems that help improve the process efficiency, reduces the cost and time spent on mundane tasks and at the same time improved the overall experience of the employees and HR professionals. </a:t>
            </a:r>
          </a:p>
          <a:p>
            <a:pPr marL="0" indent="0">
              <a:buNone/>
            </a:pPr>
            <a:endParaRPr lang="en-ZA" dirty="0"/>
          </a:p>
        </p:txBody>
      </p:sp>
    </p:spTree>
    <p:extLst>
      <p:ext uri="{BB962C8B-B14F-4D97-AF65-F5344CB8AC3E}">
        <p14:creationId xmlns:p14="http://schemas.microsoft.com/office/powerpoint/2010/main" val="1431494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Introduction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33</a:t>
            </a:fld>
            <a:endParaRPr lang="en-ZA" dirty="0"/>
          </a:p>
        </p:txBody>
      </p:sp>
      <p:sp>
        <p:nvSpPr>
          <p:cNvPr id="4" name="Content Placeholder 3"/>
          <p:cNvSpPr>
            <a:spLocks noGrp="1"/>
          </p:cNvSpPr>
          <p:nvPr>
            <p:ph sz="quarter" idx="1"/>
          </p:nvPr>
        </p:nvSpPr>
        <p:spPr>
          <a:xfrm>
            <a:off x="467544" y="1013246"/>
            <a:ext cx="8219256" cy="5330404"/>
          </a:xfrm>
        </p:spPr>
        <p:txBody>
          <a:bodyPr>
            <a:normAutofit fontScale="85000" lnSpcReduction="20000"/>
          </a:bodyPr>
          <a:lstStyle/>
          <a:p>
            <a:r>
              <a:rPr lang="en-ZA" dirty="0"/>
              <a:t>Human resources information systems (HRIS) can be defined as integrated systems used to gather, store, and analyse information regarding an organisation’s human resources. Using HRIS technology can help HR auto-mate and simplify tasks, reduce administration and record keeping, and provide management with HR-related information when required. These systems provide a repository for information/data to be stored and maintained, and they possess varying degrees of reporting capability. However, for the data to be useful, they need to be transformed into information that is meaningful to managers. This is the challenge facing HR departments today and what will ultimately determine whether HR is able to deliver strategic HR services. </a:t>
            </a:r>
          </a:p>
          <a:p>
            <a:pPr marL="0" indent="0">
              <a:buNone/>
            </a:pPr>
            <a:endParaRPr lang="en-ZA" dirty="0"/>
          </a:p>
          <a:p>
            <a:r>
              <a:rPr lang="en-ZA" dirty="0"/>
              <a:t>HRIS have evolved from paper-based systems to electronic systems.</a:t>
            </a:r>
          </a:p>
          <a:p>
            <a:endParaRPr lang="en-ZA" dirty="0"/>
          </a:p>
          <a:p>
            <a:r>
              <a:rPr lang="en-ZA" dirty="0"/>
              <a:t> Relational Database: It is a database in which data can be stored in more than one file, each one containing different types of data. The different files can be linked so that information from the separate files can be used together</a:t>
            </a:r>
          </a:p>
          <a:p>
            <a:pPr marL="0" indent="0">
              <a:buNone/>
            </a:pPr>
            <a:endParaRPr lang="en-ZA" dirty="0"/>
          </a:p>
        </p:txBody>
      </p:sp>
    </p:spTree>
    <p:extLst>
      <p:ext uri="{BB962C8B-B14F-4D97-AF65-F5344CB8AC3E}">
        <p14:creationId xmlns:p14="http://schemas.microsoft.com/office/powerpoint/2010/main" val="1821316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Introduction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34</a:t>
            </a:fld>
            <a:endParaRPr lang="en-ZA" dirty="0"/>
          </a:p>
        </p:txBody>
      </p:sp>
      <p:sp>
        <p:nvSpPr>
          <p:cNvPr id="4" name="Content Placeholder 3"/>
          <p:cNvSpPr>
            <a:spLocks noGrp="1"/>
          </p:cNvSpPr>
          <p:nvPr>
            <p:ph sz="quarter" idx="1"/>
          </p:nvPr>
        </p:nvSpPr>
        <p:spPr>
          <a:xfrm>
            <a:off x="467544" y="1013246"/>
            <a:ext cx="8219256" cy="5330404"/>
          </a:xfrm>
        </p:spPr>
        <p:txBody>
          <a:bodyPr>
            <a:normAutofit fontScale="92500" lnSpcReduction="10000"/>
          </a:bodyPr>
          <a:lstStyle/>
          <a:p>
            <a:r>
              <a:rPr lang="en-ZA" dirty="0"/>
              <a:t>A relational database means that a piece of data can be stored in more than one file, each one containing different types of data. The different files can be linked so that information from the separate files can be used together. A relational database allows databases to be established in several different locations and the information linked. </a:t>
            </a:r>
          </a:p>
          <a:p>
            <a:r>
              <a:rPr lang="en-ZA" dirty="0"/>
              <a:t>This technology provided organisations with the ability to develop more complex reports that integrated several data elements. For example a report could be generated from different databases that included name, address, and salary and benefit information. With this move toward electronic databases, HR systems have become integrated with other business-related systems. Leading HR organisations have begun to purchase enterprise-wide systems that included HR-related modules. An enterprise-wide system is defined as a system that supports enterprise-wide or cross-functional requirements, rather than a single department or group within the organisation. A popular enterprise-wide system is SAP.</a:t>
            </a:r>
          </a:p>
          <a:p>
            <a:pPr marL="0" indent="0">
              <a:buNone/>
            </a:pPr>
            <a:endParaRPr lang="en-ZA" dirty="0"/>
          </a:p>
        </p:txBody>
      </p:sp>
    </p:spTree>
    <p:extLst>
      <p:ext uri="{BB962C8B-B14F-4D97-AF65-F5344CB8AC3E}">
        <p14:creationId xmlns:p14="http://schemas.microsoft.com/office/powerpoint/2010/main" val="3824864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The Collated Information Meets Design Requirements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35</a:t>
            </a:fld>
            <a:endParaRPr lang="en-ZA" dirty="0"/>
          </a:p>
        </p:txBody>
      </p:sp>
      <p:sp>
        <p:nvSpPr>
          <p:cNvPr id="4" name="Content Placeholder 3"/>
          <p:cNvSpPr>
            <a:spLocks noGrp="1"/>
          </p:cNvSpPr>
          <p:nvPr>
            <p:ph sz="quarter" idx="1"/>
          </p:nvPr>
        </p:nvSpPr>
        <p:spPr/>
        <p:txBody>
          <a:bodyPr>
            <a:normAutofit fontScale="85000" lnSpcReduction="10000"/>
          </a:bodyPr>
          <a:lstStyle/>
          <a:p>
            <a:pPr marL="0" indent="0">
              <a:buNone/>
            </a:pPr>
            <a:endParaRPr lang="en-ZA" dirty="0"/>
          </a:p>
          <a:p>
            <a:r>
              <a:rPr lang="en-ZA" dirty="0"/>
              <a:t>Before we go any further let us clarify the meaning of the word ‘collate’.</a:t>
            </a:r>
          </a:p>
          <a:p>
            <a:endParaRPr lang="en-ZA" dirty="0"/>
          </a:p>
          <a:p>
            <a:r>
              <a:rPr lang="en-ZA" dirty="0"/>
              <a:t> </a:t>
            </a:r>
            <a:r>
              <a:rPr lang="en-ZA" b="1" dirty="0"/>
              <a:t>Collate: </a:t>
            </a:r>
            <a:r>
              <a:rPr lang="en-ZA" dirty="0"/>
              <a:t>To gather or arrange in their proper sequence (the pages of a report, the sheets of a book, the pages of several sets of copies, etc.).</a:t>
            </a:r>
          </a:p>
          <a:p>
            <a:endParaRPr lang="en-ZA" dirty="0"/>
          </a:p>
          <a:p>
            <a:r>
              <a:rPr lang="en-ZA" dirty="0"/>
              <a:t>Due to the vast numbers of information involved in Human Resources Management, it is vitally important that this information is organised into manageable and easy to understand areas. </a:t>
            </a:r>
          </a:p>
          <a:p>
            <a:endParaRPr lang="en-ZA" dirty="0"/>
          </a:p>
          <a:p>
            <a:r>
              <a:rPr lang="en-ZA" dirty="0"/>
              <a:t>The Human Resource Information System (HRIS) is a software or online solution for the data entry, data tracking, and data information needs of the Human Resources, payroll, management, and accounting functions within a business.</a:t>
            </a:r>
          </a:p>
          <a:p>
            <a:pPr marL="0" indent="0">
              <a:buNone/>
            </a:pPr>
            <a:endParaRPr lang="en-ZA" dirty="0"/>
          </a:p>
        </p:txBody>
      </p:sp>
    </p:spTree>
    <p:extLst>
      <p:ext uri="{BB962C8B-B14F-4D97-AF65-F5344CB8AC3E}">
        <p14:creationId xmlns:p14="http://schemas.microsoft.com/office/powerpoint/2010/main" val="4155909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The Collated Information Meets Design Requirements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36</a:t>
            </a:fld>
            <a:endParaRPr lang="en-ZA" dirty="0"/>
          </a:p>
        </p:txBody>
      </p:sp>
      <p:sp>
        <p:nvSpPr>
          <p:cNvPr id="4" name="Content Placeholder 3"/>
          <p:cNvSpPr>
            <a:spLocks noGrp="1"/>
          </p:cNvSpPr>
          <p:nvPr>
            <p:ph sz="quarter" idx="1"/>
          </p:nvPr>
        </p:nvSpPr>
        <p:spPr/>
        <p:txBody>
          <a:bodyPr>
            <a:normAutofit fontScale="92500"/>
          </a:bodyPr>
          <a:lstStyle/>
          <a:p>
            <a:pPr marL="0" indent="0">
              <a:buNone/>
            </a:pPr>
            <a:r>
              <a:rPr lang="en-ZA" b="1" dirty="0"/>
              <a:t>Typically, good Human Resource Information Systems (HRIS) provide:</a:t>
            </a:r>
          </a:p>
          <a:p>
            <a:pPr marL="0" indent="0">
              <a:buNone/>
            </a:pPr>
            <a:r>
              <a:rPr lang="en-ZA" dirty="0"/>
              <a:t> </a:t>
            </a:r>
          </a:p>
          <a:p>
            <a:pPr marL="0" indent="0">
              <a:buNone/>
            </a:pPr>
            <a:r>
              <a:rPr lang="en-ZA" dirty="0"/>
              <a:t>1.	Management of all employee information.</a:t>
            </a:r>
          </a:p>
          <a:p>
            <a:pPr marL="0" indent="0">
              <a:buNone/>
            </a:pPr>
            <a:r>
              <a:rPr lang="en-ZA" dirty="0"/>
              <a:t>2.	Reporting and analysis of employee information.</a:t>
            </a:r>
          </a:p>
          <a:p>
            <a:pPr marL="0" indent="0">
              <a:buNone/>
            </a:pPr>
            <a:r>
              <a:rPr lang="en-ZA" dirty="0"/>
              <a:t>3.	Company-related documents such as employee handbooks, 	emergency evacuation procedures, and safety guidelines.</a:t>
            </a:r>
          </a:p>
          <a:p>
            <a:pPr marL="0" indent="0">
              <a:buNone/>
            </a:pPr>
            <a:r>
              <a:rPr lang="en-ZA" dirty="0"/>
              <a:t>4.	Benefits administration including enrolment, status changes, 	and personal information updating.</a:t>
            </a:r>
          </a:p>
          <a:p>
            <a:pPr marL="0" indent="0">
              <a:buNone/>
            </a:pPr>
            <a:r>
              <a:rPr lang="en-ZA" dirty="0"/>
              <a:t>5.	Complete integration with payroll and other company financial 	software and accounting systems.</a:t>
            </a:r>
          </a:p>
          <a:p>
            <a:pPr marL="0" indent="0">
              <a:buNone/>
            </a:pPr>
            <a:r>
              <a:rPr lang="en-ZA" dirty="0"/>
              <a:t>6.	Applicant tracking and resume management.</a:t>
            </a:r>
          </a:p>
          <a:p>
            <a:pPr marL="0" indent="0">
              <a:buNone/>
            </a:pPr>
            <a:endParaRPr lang="en-ZA" dirty="0"/>
          </a:p>
        </p:txBody>
      </p:sp>
    </p:spTree>
    <p:extLst>
      <p:ext uri="{BB962C8B-B14F-4D97-AF65-F5344CB8AC3E}">
        <p14:creationId xmlns:p14="http://schemas.microsoft.com/office/powerpoint/2010/main" val="239704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The Collated Information Meets Design Requirements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37</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en-ZA" b="1" dirty="0"/>
              <a:t>The HRIS that most effectively serves companies tracks:</a:t>
            </a:r>
          </a:p>
          <a:p>
            <a:pPr marL="0" indent="0">
              <a:buNone/>
            </a:pPr>
            <a:endParaRPr lang="en-ZA" b="1" dirty="0"/>
          </a:p>
          <a:p>
            <a:pPr lvl="0" fontAlgn="base"/>
            <a:r>
              <a:rPr lang="en-ZA" dirty="0">
                <a:effectLst>
                  <a:outerShdw sx="0" sy="0">
                    <a:srgbClr val="000000"/>
                  </a:outerShdw>
                </a:effectLst>
              </a:rPr>
              <a:t>Attendance and PTO use</a:t>
            </a:r>
          </a:p>
          <a:p>
            <a:pPr lvl="0" fontAlgn="base"/>
            <a:r>
              <a:rPr lang="en-ZA" dirty="0">
                <a:effectLst>
                  <a:outerShdw sx="0" sy="0">
                    <a:srgbClr val="000000"/>
                  </a:outerShdw>
                </a:effectLst>
              </a:rPr>
              <a:t>Pay raises and history</a:t>
            </a:r>
          </a:p>
          <a:p>
            <a:pPr lvl="0" fontAlgn="base"/>
            <a:r>
              <a:rPr lang="en-ZA" dirty="0">
                <a:effectLst>
                  <a:outerShdw sx="0" sy="0">
                    <a:srgbClr val="000000"/>
                  </a:outerShdw>
                </a:effectLst>
              </a:rPr>
              <a:t>Pay grades and positions held</a:t>
            </a:r>
          </a:p>
          <a:p>
            <a:pPr lvl="0" fontAlgn="base"/>
            <a:r>
              <a:rPr lang="en-ZA" dirty="0">
                <a:effectLst>
                  <a:outerShdw sx="0" sy="0">
                    <a:srgbClr val="000000"/>
                  </a:outerShdw>
                </a:effectLst>
              </a:rPr>
              <a:t>Performance development plans</a:t>
            </a:r>
          </a:p>
          <a:p>
            <a:pPr lvl="0" fontAlgn="base"/>
            <a:r>
              <a:rPr lang="en-ZA" dirty="0">
                <a:effectLst>
                  <a:outerShdw sx="0" sy="0">
                    <a:srgbClr val="000000"/>
                  </a:outerShdw>
                </a:effectLst>
              </a:rPr>
              <a:t>Training received</a:t>
            </a:r>
          </a:p>
          <a:p>
            <a:pPr lvl="0" fontAlgn="base"/>
            <a:r>
              <a:rPr lang="en-ZA" dirty="0">
                <a:effectLst>
                  <a:outerShdw sx="0" sy="0">
                    <a:srgbClr val="000000"/>
                  </a:outerShdw>
                </a:effectLst>
              </a:rPr>
              <a:t>Disciplinary action received</a:t>
            </a:r>
          </a:p>
          <a:p>
            <a:pPr lvl="0" fontAlgn="base"/>
            <a:r>
              <a:rPr lang="en-ZA" dirty="0">
                <a:effectLst>
                  <a:outerShdw sx="0" sy="0">
                    <a:srgbClr val="000000"/>
                  </a:outerShdw>
                </a:effectLst>
              </a:rPr>
              <a:t>Personal employee information</a:t>
            </a:r>
          </a:p>
          <a:p>
            <a:pPr lvl="0" fontAlgn="base"/>
            <a:r>
              <a:rPr lang="en-ZA" dirty="0">
                <a:effectLst>
                  <a:outerShdw sx="0" sy="0">
                    <a:srgbClr val="000000"/>
                  </a:outerShdw>
                </a:effectLst>
              </a:rPr>
              <a:t>Management and key employee succession plans</a:t>
            </a:r>
          </a:p>
          <a:p>
            <a:pPr lvl="0" fontAlgn="base"/>
            <a:r>
              <a:rPr lang="en-ZA" dirty="0">
                <a:effectLst>
                  <a:outerShdw sx="0" sy="0">
                    <a:srgbClr val="000000"/>
                  </a:outerShdw>
                </a:effectLst>
              </a:rPr>
              <a:t>High potential employee identification</a:t>
            </a:r>
          </a:p>
          <a:p>
            <a:pPr lvl="0" fontAlgn="base"/>
            <a:r>
              <a:rPr lang="en-ZA" dirty="0">
                <a:effectLst>
                  <a:outerShdw sx="0" sy="0">
                    <a:srgbClr val="000000"/>
                  </a:outerShdw>
                </a:effectLst>
              </a:rPr>
              <a:t>Applicant tracking, interviewing, and selection</a:t>
            </a:r>
          </a:p>
          <a:p>
            <a:pPr marL="0" indent="0">
              <a:buNone/>
            </a:pPr>
            <a:endParaRPr lang="en-ZA" dirty="0"/>
          </a:p>
        </p:txBody>
      </p:sp>
    </p:spTree>
    <p:extLst>
      <p:ext uri="{BB962C8B-B14F-4D97-AF65-F5344CB8AC3E}">
        <p14:creationId xmlns:p14="http://schemas.microsoft.com/office/powerpoint/2010/main" val="2542456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The Collated Information Meets Design Requirements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38</a:t>
            </a:fld>
            <a:endParaRPr lang="en-ZA" dirty="0"/>
          </a:p>
        </p:txBody>
      </p:sp>
      <p:sp>
        <p:nvSpPr>
          <p:cNvPr id="4" name="Content Placeholder 3"/>
          <p:cNvSpPr>
            <a:spLocks noGrp="1"/>
          </p:cNvSpPr>
          <p:nvPr>
            <p:ph sz="quarter" idx="1"/>
          </p:nvPr>
        </p:nvSpPr>
        <p:spPr/>
        <p:txBody>
          <a:bodyPr>
            <a:normAutofit/>
          </a:bodyPr>
          <a:lstStyle/>
          <a:p>
            <a:r>
              <a:rPr lang="en-ZA" dirty="0"/>
              <a:t>An effective HRIS provides information on just about anything the company needs to track and analyse about employees, former employees, and applicants.</a:t>
            </a:r>
          </a:p>
          <a:p>
            <a:pPr marL="0" indent="0">
              <a:buNone/>
            </a:pPr>
            <a:endParaRPr lang="en-ZA" dirty="0"/>
          </a:p>
          <a:p>
            <a:r>
              <a:rPr lang="en-ZA" dirty="0"/>
              <a:t>A good HRIS system allows managers to access the information they need to legally, ethically, and effectively support the success of their reporting employees.</a:t>
            </a:r>
          </a:p>
          <a:p>
            <a:pPr marL="0" indent="0">
              <a:buNone/>
            </a:pPr>
            <a:endParaRPr lang="en-ZA" dirty="0"/>
          </a:p>
        </p:txBody>
      </p:sp>
    </p:spTree>
    <p:extLst>
      <p:ext uri="{BB962C8B-B14F-4D97-AF65-F5344CB8AC3E}">
        <p14:creationId xmlns:p14="http://schemas.microsoft.com/office/powerpoint/2010/main" val="3572098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Verifying the Information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39</a:t>
            </a:fld>
            <a:endParaRPr lang="en-ZA" dirty="0"/>
          </a:p>
        </p:txBody>
      </p:sp>
      <p:sp>
        <p:nvSpPr>
          <p:cNvPr id="4" name="Content Placeholder 3"/>
          <p:cNvSpPr>
            <a:spLocks noGrp="1"/>
          </p:cNvSpPr>
          <p:nvPr>
            <p:ph sz="quarter" idx="1"/>
          </p:nvPr>
        </p:nvSpPr>
        <p:spPr/>
        <p:txBody>
          <a:bodyPr>
            <a:normAutofit fontScale="85000" lnSpcReduction="20000"/>
          </a:bodyPr>
          <a:lstStyle/>
          <a:p>
            <a:pPr marL="0" indent="0">
              <a:buNone/>
            </a:pPr>
            <a:r>
              <a:rPr lang="en-ZA" dirty="0"/>
              <a:t>When verifying information it is important that it is accurate and reliable. HRIS information usually involves personal details of employees as well as confidential information which must be kept in a secure way. How would one verify this information? </a:t>
            </a:r>
          </a:p>
          <a:p>
            <a:endParaRPr lang="en-ZA" dirty="0"/>
          </a:p>
          <a:p>
            <a:pPr marL="0" indent="0">
              <a:buNone/>
            </a:pPr>
            <a:r>
              <a:rPr lang="en-ZA" b="1" dirty="0"/>
              <a:t>There are various methods of verifying information for an HRIS system such as:</a:t>
            </a:r>
          </a:p>
          <a:p>
            <a:pPr marL="0" indent="0">
              <a:buNone/>
            </a:pPr>
            <a:endParaRPr lang="en-ZA" b="1" dirty="0"/>
          </a:p>
          <a:p>
            <a:pPr lvl="0" fontAlgn="base"/>
            <a:r>
              <a:rPr lang="en-ZA" dirty="0">
                <a:effectLst>
                  <a:outerShdw sx="0" sy="0">
                    <a:srgbClr val="000000"/>
                  </a:outerShdw>
                </a:effectLst>
              </a:rPr>
              <a:t>Checking the ID document or passport</a:t>
            </a:r>
          </a:p>
          <a:p>
            <a:pPr lvl="0" fontAlgn="base"/>
            <a:r>
              <a:rPr lang="en-ZA" dirty="0">
                <a:effectLst>
                  <a:outerShdw sx="0" sy="0">
                    <a:srgbClr val="000000"/>
                  </a:outerShdw>
                </a:effectLst>
              </a:rPr>
              <a:t>Examining the person’s CV </a:t>
            </a:r>
          </a:p>
          <a:p>
            <a:pPr lvl="0" fontAlgn="base"/>
            <a:r>
              <a:rPr lang="en-ZA" dirty="0">
                <a:effectLst>
                  <a:outerShdw sx="0" sy="0">
                    <a:srgbClr val="000000"/>
                  </a:outerShdw>
                </a:effectLst>
              </a:rPr>
              <a:t>Calling references</a:t>
            </a:r>
          </a:p>
          <a:p>
            <a:pPr lvl="0" fontAlgn="base"/>
            <a:r>
              <a:rPr lang="en-ZA" dirty="0">
                <a:effectLst>
                  <a:outerShdw sx="0" sy="0">
                    <a:srgbClr val="000000"/>
                  </a:outerShdw>
                </a:effectLst>
              </a:rPr>
              <a:t>Obtaining proof of residence </a:t>
            </a:r>
          </a:p>
          <a:p>
            <a:pPr lvl="0" fontAlgn="base"/>
            <a:r>
              <a:rPr lang="en-ZA" dirty="0">
                <a:effectLst>
                  <a:outerShdw sx="0" sy="0">
                    <a:srgbClr val="000000"/>
                  </a:outerShdw>
                </a:effectLst>
              </a:rPr>
              <a:t>Banking details</a:t>
            </a:r>
          </a:p>
          <a:p>
            <a:pPr lvl="0" fontAlgn="base"/>
            <a:r>
              <a:rPr lang="en-ZA" dirty="0">
                <a:effectLst>
                  <a:outerShdw sx="0" sy="0">
                    <a:srgbClr val="000000"/>
                  </a:outerShdw>
                </a:effectLst>
              </a:rPr>
              <a:t>Examining certificates</a:t>
            </a:r>
          </a:p>
          <a:p>
            <a:pPr lvl="0" fontAlgn="base"/>
            <a:r>
              <a:rPr lang="en-ZA" dirty="0">
                <a:effectLst>
                  <a:outerShdw sx="0" sy="0">
                    <a:srgbClr val="000000"/>
                  </a:outerShdw>
                </a:effectLst>
              </a:rPr>
              <a:t>Checking statements of results</a:t>
            </a:r>
          </a:p>
          <a:p>
            <a:pPr marL="0" indent="0">
              <a:buNone/>
            </a:pPr>
            <a:endParaRPr lang="en-ZA" dirty="0"/>
          </a:p>
        </p:txBody>
      </p:sp>
    </p:spTree>
    <p:extLst>
      <p:ext uri="{BB962C8B-B14F-4D97-AF65-F5344CB8AC3E}">
        <p14:creationId xmlns:p14="http://schemas.microsoft.com/office/powerpoint/2010/main" val="1248409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3 – 	Assessment design matrix</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4 – 	Formative assessment activities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5 – 	Summative assessment </a:t>
            </a:r>
          </a:p>
          <a:p>
            <a:pPr marL="0" lvl="0" indent="0">
              <a:lnSpc>
                <a:spcPct val="150000"/>
              </a:lnSpc>
              <a:spcBef>
                <a:spcPts val="0"/>
              </a:spcBef>
              <a:buClrTx/>
              <a:buSzTx/>
              <a:buNone/>
            </a:pPr>
            <a:r>
              <a:rPr lang="en-ZA" b="1" dirty="0">
                <a:solidFill>
                  <a:srgbClr val="000066"/>
                </a:solidFill>
              </a:rPr>
              <a:t>		Knowledge questionnaires</a:t>
            </a:r>
            <a:endParaRPr lang="en-US" dirty="0">
              <a:solidFill>
                <a:srgbClr val="000066"/>
              </a:solidFill>
            </a:endParaRPr>
          </a:p>
          <a:p>
            <a:endParaRPr lang="en-ZA" dirty="0"/>
          </a:p>
        </p:txBody>
      </p:sp>
    </p:spTree>
    <p:extLst>
      <p:ext uri="{BB962C8B-B14F-4D97-AF65-F5344CB8AC3E}">
        <p14:creationId xmlns:p14="http://schemas.microsoft.com/office/powerpoint/2010/main" val="2366895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Verifying the Information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40</a:t>
            </a:fld>
            <a:endParaRPr lang="en-ZA" dirty="0"/>
          </a:p>
        </p:txBody>
      </p:sp>
      <p:sp>
        <p:nvSpPr>
          <p:cNvPr id="4" name="Content Placeholder 3"/>
          <p:cNvSpPr>
            <a:spLocks noGrp="1"/>
          </p:cNvSpPr>
          <p:nvPr>
            <p:ph sz="quarter" idx="1"/>
          </p:nvPr>
        </p:nvSpPr>
        <p:spPr/>
        <p:txBody>
          <a:bodyPr>
            <a:normAutofit fontScale="92500"/>
          </a:bodyPr>
          <a:lstStyle/>
          <a:p>
            <a:r>
              <a:rPr lang="en-ZA" dirty="0"/>
              <a:t>When an employee first starts at a company the HR manager will have examined the employees details and a contract will have been signed. Once the details of the contract are confirmed, the employee must be entered onto the company database as well as payroll.</a:t>
            </a:r>
          </a:p>
          <a:p>
            <a:r>
              <a:rPr lang="en-ZA" dirty="0"/>
              <a:t> Depending on the nature of the contract and the job description, the employee must be registered on the company’s database. If the contract involves a housing allowance, company car, pension fund or other benefits, these details must be entered on the system as soon as possible in order to ensure that the employee received his or her salary as well as benefits timeously. </a:t>
            </a:r>
          </a:p>
          <a:p>
            <a:r>
              <a:rPr lang="en-ZA" dirty="0"/>
              <a:t>The employee is required to supply any required information on demand and promptly in order to avoid delays. </a:t>
            </a:r>
          </a:p>
          <a:p>
            <a:pPr marL="0" indent="0">
              <a:buNone/>
            </a:pPr>
            <a:endParaRPr lang="en-ZA" dirty="0"/>
          </a:p>
        </p:txBody>
      </p:sp>
    </p:spTree>
    <p:extLst>
      <p:ext uri="{BB962C8B-B14F-4D97-AF65-F5344CB8AC3E}">
        <p14:creationId xmlns:p14="http://schemas.microsoft.com/office/powerpoint/2010/main" val="3106063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Verifying the Information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41</a:t>
            </a:fld>
            <a:endParaRPr lang="en-ZA" dirty="0"/>
          </a:p>
        </p:txBody>
      </p:sp>
      <p:sp>
        <p:nvSpPr>
          <p:cNvPr id="4" name="Content Placeholder 3"/>
          <p:cNvSpPr>
            <a:spLocks noGrp="1"/>
          </p:cNvSpPr>
          <p:nvPr>
            <p:ph sz="quarter" idx="1"/>
          </p:nvPr>
        </p:nvSpPr>
        <p:spPr/>
        <p:txBody>
          <a:bodyPr>
            <a:normAutofit/>
          </a:bodyPr>
          <a:lstStyle/>
          <a:p>
            <a:r>
              <a:rPr lang="en-ZA" dirty="0"/>
              <a:t>The HR manager will give a timeframe for these duties to be performed and if they are not performed in the specified time, confusion as well as dissatisfaction could result. So it is important that timeframes are adhered to. </a:t>
            </a:r>
          </a:p>
          <a:p>
            <a:pPr marL="0" indent="0">
              <a:buNone/>
            </a:pPr>
            <a:r>
              <a:rPr lang="en-ZA" dirty="0"/>
              <a:t> </a:t>
            </a:r>
          </a:p>
          <a:p>
            <a:r>
              <a:rPr lang="en-ZA" dirty="0"/>
              <a:t>When verifying information, if any discrepancies are found, these must be taken up with the HR manager and the employee as soon as possible. If the information is inadequate, then more information must be obtained. If it is ambiguous the information must be clarified. If it is contradictory then correct information should be obtained.</a:t>
            </a:r>
          </a:p>
          <a:p>
            <a:pPr marL="0" indent="0">
              <a:buNone/>
            </a:pPr>
            <a:endParaRPr lang="en-ZA" dirty="0"/>
          </a:p>
        </p:txBody>
      </p:sp>
    </p:spTree>
    <p:extLst>
      <p:ext uri="{BB962C8B-B14F-4D97-AF65-F5344CB8AC3E}">
        <p14:creationId xmlns:p14="http://schemas.microsoft.com/office/powerpoint/2010/main" val="1831476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Collating Methods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42</a:t>
            </a:fld>
            <a:endParaRPr lang="en-ZA" dirty="0"/>
          </a:p>
        </p:txBody>
      </p:sp>
      <p:sp>
        <p:nvSpPr>
          <p:cNvPr id="4" name="Content Placeholder 3"/>
          <p:cNvSpPr>
            <a:spLocks noGrp="1"/>
          </p:cNvSpPr>
          <p:nvPr>
            <p:ph sz="quarter" idx="1"/>
          </p:nvPr>
        </p:nvSpPr>
        <p:spPr>
          <a:xfrm>
            <a:off x="374904" y="778638"/>
            <a:ext cx="8219256" cy="5622162"/>
          </a:xfrm>
        </p:spPr>
        <p:txBody>
          <a:bodyPr>
            <a:normAutofit fontScale="85000" lnSpcReduction="20000"/>
          </a:bodyPr>
          <a:lstStyle/>
          <a:p>
            <a:pPr marL="0" indent="0">
              <a:buNone/>
            </a:pPr>
            <a:r>
              <a:rPr lang="en-ZA" dirty="0"/>
              <a:t> </a:t>
            </a:r>
          </a:p>
          <a:p>
            <a:r>
              <a:rPr lang="en-ZA" dirty="0"/>
              <a:t>With technology as it is today, most systems are collated electronically. As in other types of information systems, an HRIS consists of a database, which contains one or more files in which the data relevant to the system are maintained, and a database management system, which provides the means by which users of the system access and utilise these data. </a:t>
            </a:r>
          </a:p>
          <a:p>
            <a:endParaRPr lang="en-ZA" dirty="0"/>
          </a:p>
          <a:p>
            <a:r>
              <a:rPr lang="en-ZA" dirty="0"/>
              <a:t>The HRIS thus contains tools that allow users to input new data and edit existing data; in addition, such programs provide users with the opportunity to select from an array of predefined reports that may either be printed or displayed on a monitor. Reports may address any of a number of different HRM issues (e.g., succession planning, compensation planning, equal employment opportunity monitoring). HRISs also generally include tools by which users or system administrators may generate ad hoc reports and select specific cases or subsets of cases for display.</a:t>
            </a:r>
          </a:p>
          <a:p>
            <a:pPr marL="0" indent="0">
              <a:buNone/>
            </a:pPr>
            <a:endParaRPr lang="en-ZA" dirty="0"/>
          </a:p>
          <a:p>
            <a:pPr marL="0" indent="0">
              <a:buNone/>
            </a:pPr>
            <a:r>
              <a:rPr lang="en-ZA" dirty="0"/>
              <a:t> </a:t>
            </a:r>
          </a:p>
          <a:p>
            <a:pPr marL="0" indent="0">
              <a:buNone/>
            </a:pPr>
            <a:r>
              <a:rPr lang="en-ZA" dirty="0"/>
              <a:t>			Complete Formative Activity 1 in the PoE.</a:t>
            </a:r>
          </a:p>
          <a:p>
            <a:pPr marL="0" indent="0">
              <a:buNone/>
            </a:pPr>
            <a:endParaRPr lang="en-ZA" dirty="0"/>
          </a:p>
        </p:txBody>
      </p:sp>
      <p:pic>
        <p:nvPicPr>
          <p:cNvPr id="9" name="Picture 8"/>
          <p:cNvPicPr>
            <a:picLocks noChangeAspect="1"/>
          </p:cNvPicPr>
          <p:nvPr/>
        </p:nvPicPr>
        <p:blipFill>
          <a:blip r:embed="rId2"/>
          <a:stretch>
            <a:fillRect/>
          </a:stretch>
        </p:blipFill>
        <p:spPr>
          <a:xfrm>
            <a:off x="755857" y="5151104"/>
            <a:ext cx="2394060" cy="811546"/>
          </a:xfrm>
          <a:prstGeom prst="rect">
            <a:avLst/>
          </a:prstGeom>
        </p:spPr>
      </p:pic>
    </p:spTree>
    <p:extLst>
      <p:ext uri="{BB962C8B-B14F-4D97-AF65-F5344CB8AC3E}">
        <p14:creationId xmlns:p14="http://schemas.microsoft.com/office/powerpoint/2010/main" val="1590295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STUDY UNIT 2</a:t>
            </a:r>
            <a:endParaRPr lang="en-ZA" dirty="0"/>
          </a:p>
        </p:txBody>
      </p:sp>
      <p:sp>
        <p:nvSpPr>
          <p:cNvPr id="3" name="Text Placeholder 2"/>
          <p:cNvSpPr>
            <a:spLocks noGrp="1"/>
          </p:cNvSpPr>
          <p:nvPr>
            <p:ph type="body" idx="1"/>
          </p:nvPr>
        </p:nvSpPr>
        <p:spPr/>
        <p:txBody>
          <a:bodyPr/>
          <a:lstStyle/>
          <a:p>
            <a:r>
              <a:rPr lang="en-GB" dirty="0"/>
              <a:t>ORGANISE, CONTROL AND MONITOR THE STORAGE OF INFORMATION</a:t>
            </a:r>
            <a:endParaRPr lang="en-ZA" dirty="0"/>
          </a:p>
          <a:p>
            <a:endParaRPr lang="en-ZA" dirty="0"/>
          </a:p>
        </p:txBody>
      </p:sp>
      <p:sp>
        <p:nvSpPr>
          <p:cNvPr id="4" name="Slide Number Placeholder 3"/>
          <p:cNvSpPr>
            <a:spLocks noGrp="1"/>
          </p:cNvSpPr>
          <p:nvPr>
            <p:ph type="sldNum" sz="quarter" idx="12"/>
          </p:nvPr>
        </p:nvSpPr>
        <p:spPr/>
        <p:txBody>
          <a:bodyPr/>
          <a:lstStyle/>
          <a:p>
            <a:fld id="{4980778A-6F9D-4141-8080-B8192EADCD40}" type="slidenum">
              <a:rPr lang="en-ZA" smtClean="0"/>
              <a:pPr/>
              <a:t>43</a:t>
            </a:fld>
            <a:endParaRPr lang="en-ZA" dirty="0"/>
          </a:p>
        </p:txBody>
      </p:sp>
    </p:spTree>
    <p:extLst>
      <p:ext uri="{BB962C8B-B14F-4D97-AF65-F5344CB8AC3E}">
        <p14:creationId xmlns:p14="http://schemas.microsoft.com/office/powerpoint/2010/main" val="3712444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Human and Physical Resources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44</a:t>
            </a:fld>
            <a:endParaRPr lang="en-ZA" dirty="0"/>
          </a:p>
        </p:txBody>
      </p:sp>
      <p:sp>
        <p:nvSpPr>
          <p:cNvPr id="4" name="Content Placeholder 3"/>
          <p:cNvSpPr>
            <a:spLocks noGrp="1"/>
          </p:cNvSpPr>
          <p:nvPr>
            <p:ph sz="quarter" idx="1"/>
          </p:nvPr>
        </p:nvSpPr>
        <p:spPr/>
        <p:txBody>
          <a:bodyPr>
            <a:normAutofit fontScale="92500"/>
          </a:bodyPr>
          <a:lstStyle/>
          <a:p>
            <a:pPr marL="0" indent="0">
              <a:buNone/>
            </a:pPr>
            <a:r>
              <a:rPr lang="en-ZA" dirty="0"/>
              <a:t> </a:t>
            </a:r>
          </a:p>
          <a:p>
            <a:r>
              <a:rPr lang="en-ZA" dirty="0"/>
              <a:t>Resources used in HRIS can be human or physical resources. Data can be captured (entered into the system) by data capturers. This can sometimes pose a problem as the human factor could be the source of mistakes. It is therefore important that all information captured is checked and subject to a quality process. A simple mistake of one wrong digit entered into an employee’s bank account number could cause a lot of headaches. </a:t>
            </a:r>
          </a:p>
          <a:p>
            <a:pPr marL="0" indent="0">
              <a:buNone/>
            </a:pPr>
            <a:endParaRPr lang="en-ZA" dirty="0"/>
          </a:p>
          <a:p>
            <a:r>
              <a:rPr lang="en-ZA" dirty="0"/>
              <a:t>Human resources could include references obtained from previous employees. Physical resources can include documentation of proof of the employee’s details such as ID documents, certificates, qualifications, proof of residence and bank details.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654531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Human and Physical Resources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45</a:t>
            </a:fld>
            <a:endParaRPr lang="en-ZA" dirty="0"/>
          </a:p>
        </p:txBody>
      </p:sp>
      <p:sp>
        <p:nvSpPr>
          <p:cNvPr id="4" name="Content Placeholder 3"/>
          <p:cNvSpPr>
            <a:spLocks noGrp="1"/>
          </p:cNvSpPr>
          <p:nvPr>
            <p:ph sz="quarter" idx="1"/>
          </p:nvPr>
        </p:nvSpPr>
        <p:spPr/>
        <p:txBody>
          <a:bodyPr>
            <a:normAutofit/>
          </a:bodyPr>
          <a:lstStyle/>
          <a:p>
            <a:r>
              <a:rPr lang="en-ZA" dirty="0"/>
              <a:t> The information could be captured daily as it is received from the employees and their names would be crossed off the name list from the pending submission list. </a:t>
            </a:r>
          </a:p>
          <a:p>
            <a:endParaRPr lang="en-ZA" dirty="0"/>
          </a:p>
          <a:p>
            <a:r>
              <a:rPr lang="en-ZA" dirty="0"/>
              <a:t>Two days before the cut-off date the outstanding employees would be reminded that their forms are due and the day before cut-off the departmental heads will be given a list of outstanding personnel details.</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133685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Recording, Storing and Maintaining Information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46</a:t>
            </a:fld>
            <a:endParaRPr lang="en-ZA" dirty="0"/>
          </a:p>
        </p:txBody>
      </p:sp>
      <p:sp>
        <p:nvSpPr>
          <p:cNvPr id="4" name="Content Placeholder 3"/>
          <p:cNvSpPr>
            <a:spLocks noGrp="1"/>
          </p:cNvSpPr>
          <p:nvPr>
            <p:ph sz="quarter" idx="1"/>
          </p:nvPr>
        </p:nvSpPr>
        <p:spPr/>
        <p:txBody>
          <a:bodyPr/>
          <a:lstStyle/>
          <a:p>
            <a:r>
              <a:rPr lang="en-ZA" dirty="0"/>
              <a:t>Computers have simplified the task of analysing vast amounts of data, and they can be invaluable aids in HR management, from payroll processing to record retention. With computer hardware, software, and databases, organisations can keep records and information better, as well as retrieve them with greater ease. </a:t>
            </a:r>
          </a:p>
          <a:p>
            <a:pPr marL="0" indent="0">
              <a:buNone/>
            </a:pPr>
            <a:endParaRPr lang="en-ZA" dirty="0"/>
          </a:p>
          <a:p>
            <a:r>
              <a:rPr lang="en-ZA" dirty="0"/>
              <a:t>Let us first discuss the Human Resources management roles. HR management has three roles in organisations; administrative, operational, and strategic roles:</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411160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Recording, Storing and Maintaining Information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47</a:t>
            </a:fld>
            <a:endParaRPr lang="en-ZA" dirty="0"/>
          </a:p>
        </p:txBody>
      </p:sp>
      <p:sp>
        <p:nvSpPr>
          <p:cNvPr id="4" name="Content Placeholder 3"/>
          <p:cNvSpPr>
            <a:spLocks noGrp="1"/>
          </p:cNvSpPr>
          <p:nvPr>
            <p:ph sz="quarter" idx="1"/>
          </p:nvPr>
        </p:nvSpPr>
        <p:spPr/>
        <p:txBody>
          <a:bodyPr/>
          <a:lstStyle/>
          <a:p>
            <a:r>
              <a:rPr lang="en-ZA" b="1" dirty="0"/>
              <a:t>The first purpose </a:t>
            </a:r>
            <a:r>
              <a:rPr lang="en-ZA" dirty="0"/>
              <a:t>of an HRIS is to improve the efficiency with which data on employees and HR activities is compiled. Many HR activities can be performed more efficiently and with less paperwork if automated. </a:t>
            </a:r>
          </a:p>
          <a:p>
            <a:r>
              <a:rPr lang="en-ZA" dirty="0"/>
              <a:t>When on-line data input is used, fewer forms must be stored, and less manual record keeping is necessary. Much of the reengineering of HR activities has focused on identifying the flow of HR data and how the data can be retrieved more efficiently for authorised users. </a:t>
            </a:r>
          </a:p>
          <a:p>
            <a:r>
              <a:rPr lang="en-ZA" dirty="0"/>
              <a:t>Workflow, automation of some HR activities, and automation of HR record keeping are key to improving HR operations by making workflow more efficient.</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766636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Recording, Storing and Maintaining Information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48</a:t>
            </a:fld>
            <a:endParaRPr lang="en-ZA" dirty="0"/>
          </a:p>
        </p:txBody>
      </p:sp>
      <p:sp>
        <p:nvSpPr>
          <p:cNvPr id="4" name="Content Placeholder 3"/>
          <p:cNvSpPr>
            <a:spLocks noGrp="1"/>
          </p:cNvSpPr>
          <p:nvPr>
            <p:ph sz="quarter" idx="1"/>
          </p:nvPr>
        </p:nvSpPr>
        <p:spPr/>
        <p:txBody>
          <a:bodyPr/>
          <a:lstStyle/>
          <a:p>
            <a:r>
              <a:rPr lang="en-ZA" b="1" dirty="0"/>
              <a:t>The second purpose </a:t>
            </a:r>
            <a:r>
              <a:rPr lang="en-ZA" dirty="0"/>
              <a:t>of an HRIS is more strategic and related to HR planning. Having accessible data enables HR planning and managerial decision making to be based to a greater degree on information rather than relying on managerial perception and intuition. </a:t>
            </a:r>
          </a:p>
          <a:p>
            <a:r>
              <a:rPr lang="en-ZA" dirty="0"/>
              <a:t>For example, instead of manually doing a turnover analysis by department, length of service, and educational background, a specialist can quickly compile such a report by using an HRIS and various sorting and analysis functions.</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106732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Recording, Storing and Maintaining Information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49</a:t>
            </a:fld>
            <a:endParaRPr lang="en-ZA" dirty="0"/>
          </a:p>
        </p:txBody>
      </p:sp>
      <p:sp>
        <p:nvSpPr>
          <p:cNvPr id="4" name="Content Placeholder 3"/>
          <p:cNvSpPr>
            <a:spLocks noGrp="1"/>
          </p:cNvSpPr>
          <p:nvPr>
            <p:ph sz="quarter" idx="1"/>
          </p:nvPr>
        </p:nvSpPr>
        <p:spPr/>
        <p:txBody>
          <a:bodyPr/>
          <a:lstStyle/>
          <a:p>
            <a:r>
              <a:rPr lang="en-ZA" dirty="0"/>
              <a:t>An HRIS has many uses in an organisation. The most basic is the automation of payroll and benefit activities. With an HRIS, employees’ time records are entered into the system, and the appropriate deductions and other individual adjustments are reflected in the final pay cheques.</a:t>
            </a:r>
          </a:p>
          <a:p>
            <a:r>
              <a:rPr lang="en-ZA" dirty="0"/>
              <a:t> As a result of HRIS development and implementation in many organisations, several payroll functions are being transferred from accounting departments to HR departments. Beyond these basic activities, many other HR activities can be affected by the use of an HRIS.</a:t>
            </a:r>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801134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5" name="Content Placeholder 4"/>
          <p:cNvSpPr>
            <a:spLocks noGrp="1"/>
          </p:cNvSpPr>
          <p:nvPr>
            <p:ph sz="quarter" idx="1"/>
          </p:nvPr>
        </p:nvSpPr>
        <p:spPr/>
        <p:txBody>
          <a:bodyPr/>
          <a:lstStyle/>
          <a:p>
            <a:pPr marL="0" lvl="0" indent="0">
              <a:lnSpc>
                <a:spcPct val="150000"/>
              </a:lnSpc>
              <a:spcBef>
                <a:spcPts val="0"/>
              </a:spcBef>
              <a:buClrTx/>
              <a:buSzTx/>
              <a:buNone/>
            </a:pPr>
            <a:r>
              <a:rPr lang="en-ZA" b="1" dirty="0">
                <a:solidFill>
                  <a:srgbClr val="000066"/>
                </a:solidFill>
              </a:rPr>
              <a:t>Section 6 – 		Summative assessment – Workplace 			assignments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7 – 		Feedback</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8 – 10		Additional Evidence</a:t>
            </a:r>
            <a:endParaRPr lang="en-US" dirty="0">
              <a:solidFill>
                <a:srgbClr val="000066"/>
              </a:solidFill>
            </a:endParaRPr>
          </a:p>
          <a:p>
            <a:endParaRPr lang="en-ZA" dirty="0"/>
          </a:p>
        </p:txBody>
      </p:sp>
    </p:spTree>
    <p:extLst>
      <p:ext uri="{BB962C8B-B14F-4D97-AF65-F5344CB8AC3E}">
        <p14:creationId xmlns:p14="http://schemas.microsoft.com/office/powerpoint/2010/main" val="2015890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Recording, Storing and Maintaining Information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50</a:t>
            </a:fld>
            <a:endParaRPr lang="en-ZA" dirty="0"/>
          </a:p>
        </p:txBody>
      </p:sp>
      <p:sp>
        <p:nvSpPr>
          <p:cNvPr id="4" name="Content Placeholder 3"/>
          <p:cNvSpPr>
            <a:spLocks noGrp="1"/>
          </p:cNvSpPr>
          <p:nvPr>
            <p:ph sz="quarter" idx="1"/>
          </p:nvPr>
        </p:nvSpPr>
        <p:spPr/>
        <p:txBody>
          <a:bodyPr/>
          <a:lstStyle/>
          <a:p>
            <a:pPr marL="0" indent="0">
              <a:buNone/>
            </a:pPr>
            <a:endParaRPr lang="en-ZA" dirty="0"/>
          </a:p>
          <a:p>
            <a:pPr marL="0" indent="0">
              <a:buNone/>
            </a:pP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1372128" y="1282638"/>
            <a:ext cx="7105122" cy="5340531"/>
          </a:xfrm>
          <a:prstGeom prst="rect">
            <a:avLst/>
          </a:prstGeom>
        </p:spPr>
      </p:pic>
    </p:spTree>
    <p:extLst>
      <p:ext uri="{BB962C8B-B14F-4D97-AF65-F5344CB8AC3E}">
        <p14:creationId xmlns:p14="http://schemas.microsoft.com/office/powerpoint/2010/main" val="1002080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Recording, Storing and Maintaining Information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51</a:t>
            </a:fld>
            <a:endParaRPr lang="en-ZA" dirty="0"/>
          </a:p>
        </p:txBody>
      </p:sp>
      <p:sp>
        <p:nvSpPr>
          <p:cNvPr id="4" name="Content Placeholder 3"/>
          <p:cNvSpPr>
            <a:spLocks noGrp="1"/>
          </p:cNvSpPr>
          <p:nvPr>
            <p:ph sz="quarter" idx="1"/>
          </p:nvPr>
        </p:nvSpPr>
        <p:spPr/>
        <p:txBody>
          <a:bodyPr/>
          <a:lstStyle/>
          <a:p>
            <a:r>
              <a:rPr lang="en-ZA" dirty="0"/>
              <a:t>But why the need for security? Let us think about this for a moment. Employee information consists of banking information, personal health information, salary information, performance reviews, etc. This information is not information that you want everyone in the organisation to have access to. It is personal and confidential. If an unauthorised user gains access to this information it could be detrimental to the employee. </a:t>
            </a:r>
          </a:p>
          <a:p>
            <a:pPr marL="0" indent="0">
              <a:buNone/>
            </a:pPr>
            <a:endParaRPr lang="en-ZA" dirty="0"/>
          </a:p>
          <a:p>
            <a:r>
              <a:rPr lang="en-ZA" dirty="0"/>
              <a:t>There are legal requirements regarding the storage of employee information as well. Information must be updated regularly and checked for currency. </a:t>
            </a:r>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431569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Recording, Storing and Maintaining Information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52</a:t>
            </a:fld>
            <a:endParaRPr lang="en-ZA" dirty="0"/>
          </a:p>
        </p:txBody>
      </p:sp>
      <p:sp>
        <p:nvSpPr>
          <p:cNvPr id="4" name="Content Placeholder 3"/>
          <p:cNvSpPr>
            <a:spLocks noGrp="1"/>
          </p:cNvSpPr>
          <p:nvPr>
            <p:ph sz="quarter" idx="1"/>
          </p:nvPr>
        </p:nvSpPr>
        <p:spPr/>
        <p:txBody>
          <a:bodyPr>
            <a:normAutofit fontScale="92500"/>
          </a:bodyPr>
          <a:lstStyle/>
          <a:p>
            <a:r>
              <a:rPr lang="en-ZA" dirty="0"/>
              <a:t>Creating an online policy, procedure and paper flow system is the logical starting place for upgrading your current system to an automated HRIS. The SAP, BAAN, and ORACLE HR product range is usually a non-option for smaller businesses. Current PC based HR packages usually have little or no policy frameworks in place that are based on South African Labour Legislation. </a:t>
            </a:r>
          </a:p>
          <a:p>
            <a:pPr marL="0" indent="0">
              <a:buNone/>
            </a:pPr>
            <a:endParaRPr lang="en-ZA" dirty="0"/>
          </a:p>
          <a:p>
            <a:r>
              <a:rPr lang="en-ZA" dirty="0"/>
              <a:t>Many HR problems – such as absenteeism, turnover, job dissatisfaction and unfair employee treatment – are costly and slow an organisation’s productivity. Today’s administrators must create strategies to resolve these problems and in many instances these difficulties are researched and solved.</a:t>
            </a:r>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0658024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Access, Retrieval, Maintaining and Monitoring Information</a:t>
            </a:r>
            <a:br>
              <a:rPr lang="en-ZA" dirty="0"/>
            </a:br>
            <a:r>
              <a:rPr lang="en-ZA" dirty="0"/>
              <a:t>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53</a:t>
            </a:fld>
            <a:endParaRPr lang="en-ZA" dirty="0"/>
          </a:p>
        </p:txBody>
      </p:sp>
      <p:sp>
        <p:nvSpPr>
          <p:cNvPr id="4" name="Content Placeholder 3"/>
          <p:cNvSpPr>
            <a:spLocks noGrp="1"/>
          </p:cNvSpPr>
          <p:nvPr>
            <p:ph sz="quarter" idx="1"/>
          </p:nvPr>
        </p:nvSpPr>
        <p:spPr/>
        <p:txBody>
          <a:bodyPr>
            <a:normAutofit fontScale="92500" lnSpcReduction="20000"/>
          </a:bodyPr>
          <a:lstStyle/>
          <a:p>
            <a:r>
              <a:rPr lang="en-ZA" dirty="0"/>
              <a:t>Human resource professionals collect and share sensitive information about employees, and that data needs to be protected from internal and external threats. The days of a centralised HR office with rows of locked file cabinets are over. Today, personnel data exists on electronic files as well as paper, and can be stored in multiple locations and shared through the cloud – all of which can lead to an increased risk of data breaches and content loss. </a:t>
            </a:r>
          </a:p>
          <a:p>
            <a:endParaRPr lang="en-ZA" dirty="0"/>
          </a:p>
          <a:p>
            <a:r>
              <a:rPr lang="en-ZA" dirty="0"/>
              <a:t>Records of long-term value should be stored in a lockable room, where there is a minimum light that could cause discolouration, and no humidity.</a:t>
            </a:r>
          </a:p>
          <a:p>
            <a:endParaRPr lang="en-ZA" dirty="0"/>
          </a:p>
          <a:p>
            <a:r>
              <a:rPr lang="en-ZA" dirty="0"/>
              <a:t>The HR department should work closely with the IT department especially since the HRIS is computer-based. This will lower the risk of communication problems and the risk of losing data. </a:t>
            </a:r>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1459940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Access, Retrieval, Maintaining and Monitoring Information</a:t>
            </a:r>
            <a:br>
              <a:rPr lang="en-ZA" dirty="0"/>
            </a:br>
            <a:r>
              <a:rPr lang="en-ZA" dirty="0"/>
              <a:t>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54</a:t>
            </a:fld>
            <a:endParaRPr lang="en-ZA" dirty="0"/>
          </a:p>
        </p:txBody>
      </p:sp>
      <p:sp>
        <p:nvSpPr>
          <p:cNvPr id="4" name="Content Placeholder 3"/>
          <p:cNvSpPr>
            <a:spLocks noGrp="1"/>
          </p:cNvSpPr>
          <p:nvPr>
            <p:ph sz="quarter" idx="1"/>
          </p:nvPr>
        </p:nvSpPr>
        <p:spPr>
          <a:xfrm>
            <a:off x="467544" y="1413296"/>
            <a:ext cx="8219256" cy="5101804"/>
          </a:xfrm>
        </p:spPr>
        <p:txBody>
          <a:bodyPr>
            <a:normAutofit fontScale="77500" lnSpcReduction="20000"/>
          </a:bodyPr>
          <a:lstStyle/>
          <a:p>
            <a:r>
              <a:rPr lang="en-ZA" dirty="0"/>
              <a:t>Some examples of practical applications of verifying, capturing, accessing, retrieving, maintaining and monitoring HRIS are mentioned below.</a:t>
            </a:r>
          </a:p>
          <a:p>
            <a:pPr marL="0" indent="0">
              <a:buNone/>
            </a:pPr>
            <a:endParaRPr lang="en-ZA" dirty="0"/>
          </a:p>
          <a:p>
            <a:pPr lvl="0" fontAlgn="base"/>
            <a:r>
              <a:rPr lang="en-ZA" dirty="0">
                <a:effectLst>
                  <a:outerShdw sx="0" sy="0">
                    <a:srgbClr val="000000"/>
                  </a:outerShdw>
                </a:effectLst>
              </a:rPr>
              <a:t>All information could be saved on the mainframe as well as a hard copy which should be placed in the employees file, to ensure that the data is accurate. The data capturer then signs off the form and the departmental head does random checks of around 10% of the captured data to ensure accuracy.</a:t>
            </a:r>
          </a:p>
          <a:p>
            <a:pPr marL="0" lvl="0" indent="0" fontAlgn="base">
              <a:buNone/>
            </a:pPr>
            <a:endParaRPr lang="en-ZA" dirty="0">
              <a:effectLst>
                <a:outerShdw sx="0" sy="0">
                  <a:srgbClr val="000000"/>
                </a:outerShdw>
              </a:effectLst>
            </a:endParaRPr>
          </a:p>
          <a:p>
            <a:pPr lvl="0" fontAlgn="base"/>
            <a:r>
              <a:rPr lang="en-ZA" dirty="0">
                <a:effectLst>
                  <a:outerShdw sx="0" sy="0">
                    <a:srgbClr val="000000"/>
                  </a:outerShdw>
                </a:effectLst>
              </a:rPr>
              <a:t>All data that is captured should be saved and placed on the main frame, this would be dependent on the company policy. Only authorised personnel should have access to the data by means of a username and password. Any unauthorised username or password should be locked out. The HR office must also be locked when unattended.</a:t>
            </a:r>
          </a:p>
          <a:p>
            <a:pPr marL="0" lvl="0" indent="0" fontAlgn="base">
              <a:buNone/>
            </a:pPr>
            <a:endParaRPr lang="en-ZA" dirty="0">
              <a:effectLst>
                <a:outerShdw sx="0" sy="0">
                  <a:srgbClr val="000000"/>
                </a:outerShdw>
              </a:effectLst>
            </a:endParaRPr>
          </a:p>
          <a:p>
            <a:pPr lvl="0" fontAlgn="base"/>
            <a:r>
              <a:rPr lang="en-ZA" dirty="0">
                <a:effectLst>
                  <a:outerShdw sx="0" sy="0">
                    <a:srgbClr val="000000"/>
                  </a:outerShdw>
                </a:effectLst>
              </a:rPr>
              <a:t>A print out from the HRIS could be drawn and checked against the information supplied by the employee. Once this has been confirmed then all documentation should be signed off and filed on the employees personnel file.</a:t>
            </a:r>
            <a:endParaRPr lang="en-ZA" dirty="0"/>
          </a:p>
          <a:p>
            <a:pPr marL="0" indent="0">
              <a:buNone/>
            </a:pPr>
            <a:endParaRPr lang="en-ZA" dirty="0"/>
          </a:p>
        </p:txBody>
      </p:sp>
    </p:spTree>
    <p:extLst>
      <p:ext uri="{BB962C8B-B14F-4D97-AF65-F5344CB8AC3E}">
        <p14:creationId xmlns:p14="http://schemas.microsoft.com/office/powerpoint/2010/main" val="35456687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Access, Retrieval, Maintaining and Monitoring Information</a:t>
            </a:r>
            <a:br>
              <a:rPr lang="en-ZA" dirty="0"/>
            </a:br>
            <a:r>
              <a:rPr lang="en-ZA" dirty="0"/>
              <a:t>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55</a:t>
            </a:fld>
            <a:endParaRPr lang="en-ZA" dirty="0"/>
          </a:p>
        </p:txBody>
      </p:sp>
      <p:sp>
        <p:nvSpPr>
          <p:cNvPr id="4" name="Content Placeholder 3"/>
          <p:cNvSpPr>
            <a:spLocks noGrp="1"/>
          </p:cNvSpPr>
          <p:nvPr>
            <p:ph sz="quarter" idx="1"/>
          </p:nvPr>
        </p:nvSpPr>
        <p:spPr>
          <a:xfrm>
            <a:off x="467544" y="1413296"/>
            <a:ext cx="8219256" cy="5101804"/>
          </a:xfrm>
        </p:spPr>
        <p:txBody>
          <a:bodyPr>
            <a:normAutofit fontScale="92500"/>
          </a:bodyPr>
          <a:lstStyle/>
          <a:p>
            <a:pPr lvl="0" fontAlgn="base"/>
            <a:r>
              <a:rPr lang="en-ZA" dirty="0">
                <a:effectLst>
                  <a:outerShdw sx="0" sy="0">
                    <a:srgbClr val="000000"/>
                  </a:outerShdw>
                </a:effectLst>
              </a:rPr>
              <a:t>The data and personnel documents can be kept on the mainframe which is password protected and access levels given to employees according to their requirements, i.e. all employees should have access to online policies. The HRM and pay office would have access to pay and increases, the clerks and training department would have access to the training records. The hard copies would be locked in a cabinet in the HR Department.</a:t>
            </a:r>
          </a:p>
          <a:p>
            <a:pPr marL="0" lvl="0" indent="0" fontAlgn="base">
              <a:buNone/>
            </a:pPr>
            <a:endParaRPr lang="en-ZA" dirty="0">
              <a:effectLst>
                <a:outerShdw sx="0" sy="0">
                  <a:srgbClr val="000000"/>
                </a:outerShdw>
              </a:effectLst>
            </a:endParaRPr>
          </a:p>
          <a:p>
            <a:pPr lvl="0" fontAlgn="base"/>
            <a:r>
              <a:rPr lang="en-ZA" dirty="0">
                <a:effectLst>
                  <a:outerShdw sx="0" sy="0">
                    <a:srgbClr val="000000"/>
                  </a:outerShdw>
                </a:effectLst>
              </a:rPr>
              <a:t>The departmental head and HR manager would have access to retrieve information and reports according to the job functions, i.e. the training manager would be able to draw the SDF reports and training programmes for the year whilst the pay officer would be able to draw any salary related reports. The HRM would be able to draw all reports.</a:t>
            </a:r>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2758149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Access, Retrieval, Maintaining and Monitoring Information</a:t>
            </a:r>
            <a:br>
              <a:rPr lang="en-ZA" dirty="0"/>
            </a:br>
            <a:r>
              <a:rPr lang="en-ZA" dirty="0"/>
              <a:t>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56</a:t>
            </a:fld>
            <a:endParaRPr lang="en-ZA" dirty="0"/>
          </a:p>
        </p:txBody>
      </p:sp>
      <p:sp>
        <p:nvSpPr>
          <p:cNvPr id="4" name="Content Placeholder 3"/>
          <p:cNvSpPr>
            <a:spLocks noGrp="1"/>
          </p:cNvSpPr>
          <p:nvPr>
            <p:ph sz="quarter" idx="1"/>
          </p:nvPr>
        </p:nvSpPr>
        <p:spPr>
          <a:xfrm>
            <a:off x="467544" y="1413296"/>
            <a:ext cx="8219256" cy="5101804"/>
          </a:xfrm>
        </p:spPr>
        <p:txBody>
          <a:bodyPr>
            <a:normAutofit/>
          </a:bodyPr>
          <a:lstStyle/>
          <a:p>
            <a:pPr lvl="0" fontAlgn="base"/>
            <a:r>
              <a:rPr lang="en-ZA" dirty="0">
                <a:effectLst>
                  <a:outerShdw sx="0" sy="0">
                    <a:srgbClr val="000000"/>
                  </a:outerShdw>
                </a:effectLst>
              </a:rPr>
              <a:t>All documents should be captured electronically and the electronic data backed up weekly (or according to company policy) and kept for ten years regardless of the nature and these back-ups stored off site. The main frame can be backed up on a weekly basis as well. A copy of the latest back-up should be kept on site should the need arrive to retrieve data.</a:t>
            </a:r>
          </a:p>
          <a:p>
            <a:pPr marL="0" lvl="0" indent="0" fontAlgn="base">
              <a:buNone/>
            </a:pPr>
            <a:endParaRPr lang="en-ZA" dirty="0">
              <a:effectLst>
                <a:outerShdw sx="0" sy="0">
                  <a:srgbClr val="000000"/>
                </a:outerShdw>
              </a:effectLst>
            </a:endParaRPr>
          </a:p>
          <a:p>
            <a:pPr lvl="0" fontAlgn="base"/>
            <a:r>
              <a:rPr lang="en-ZA" dirty="0">
                <a:effectLst>
                  <a:outerShdw sx="0" sy="0">
                    <a:srgbClr val="000000"/>
                  </a:outerShdw>
                </a:effectLst>
              </a:rPr>
              <a:t>All backed up information should be sent to an off-site storage company; the necessary information recorded in a register and is signed for by the company collected. An electronic copy should also maintained by the IT department which is retrievable as a remote access point.</a:t>
            </a:r>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2864422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Training of Users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57</a:t>
            </a:fld>
            <a:endParaRPr lang="en-ZA" dirty="0"/>
          </a:p>
        </p:txBody>
      </p:sp>
      <p:sp>
        <p:nvSpPr>
          <p:cNvPr id="4" name="Content Placeholder 3"/>
          <p:cNvSpPr>
            <a:spLocks noGrp="1"/>
          </p:cNvSpPr>
          <p:nvPr>
            <p:ph sz="quarter" idx="1"/>
          </p:nvPr>
        </p:nvSpPr>
        <p:spPr/>
        <p:txBody>
          <a:bodyPr>
            <a:normAutofit/>
          </a:bodyPr>
          <a:lstStyle/>
          <a:p>
            <a:r>
              <a:rPr lang="en-ZA" dirty="0"/>
              <a:t> Training is critical to the successful implementation of an HRIS. This training takes place at several levels. </a:t>
            </a:r>
          </a:p>
          <a:p>
            <a:endParaRPr lang="en-ZA" dirty="0"/>
          </a:p>
          <a:p>
            <a:r>
              <a:rPr lang="en-ZA" dirty="0"/>
              <a:t>First, everyone in the organisation concerned with data on employees has to be trained to use new recording forms compatible with the input requirements of the system.</a:t>
            </a:r>
          </a:p>
          <a:p>
            <a:endParaRPr lang="en-ZA" dirty="0"/>
          </a:p>
          <a:p>
            <a:r>
              <a:rPr lang="en-ZA" dirty="0"/>
              <a:t> In addition, HR staff members and HR executives must be trained on the system. Support and instruction from hardware and software vendors also are important in order for the organisation to realise the full benefits of the system.</a:t>
            </a:r>
          </a:p>
          <a:p>
            <a:pPr marL="0" indent="0">
              <a:buNone/>
            </a:pPr>
            <a:endParaRPr lang="en-ZA" dirty="0"/>
          </a:p>
        </p:txBody>
      </p:sp>
    </p:spTree>
    <p:extLst>
      <p:ext uri="{BB962C8B-B14F-4D97-AF65-F5344CB8AC3E}">
        <p14:creationId xmlns:p14="http://schemas.microsoft.com/office/powerpoint/2010/main" val="3074037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Training of Users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58</a:t>
            </a:fld>
            <a:endParaRPr lang="en-ZA" dirty="0"/>
          </a:p>
        </p:txBody>
      </p:sp>
      <p:sp>
        <p:nvSpPr>
          <p:cNvPr id="4" name="Content Placeholder 3"/>
          <p:cNvSpPr>
            <a:spLocks noGrp="1"/>
          </p:cNvSpPr>
          <p:nvPr>
            <p:ph sz="quarter" idx="1"/>
          </p:nvPr>
        </p:nvSpPr>
        <p:spPr/>
        <p:txBody>
          <a:bodyPr>
            <a:normAutofit/>
          </a:bodyPr>
          <a:lstStyle/>
          <a:p>
            <a:r>
              <a:rPr lang="en-ZA" dirty="0"/>
              <a:t>All new staff who attends the induction programme should be given the guide lines as to what reports, information and data they would be able to access. </a:t>
            </a:r>
          </a:p>
          <a:p>
            <a:pPr marL="0" indent="0">
              <a:buNone/>
            </a:pPr>
            <a:endParaRPr lang="en-ZA" dirty="0"/>
          </a:p>
          <a:p>
            <a:r>
              <a:rPr lang="en-ZA" dirty="0"/>
              <a:t>They should also be taught how to gain access to all the general online functions. It is important that users are trained efficiently in the use of the system in order to prevent data loss and confidentiality breaches amongst other problems.</a:t>
            </a:r>
          </a:p>
          <a:p>
            <a:pPr marL="0" indent="0">
              <a:buNone/>
            </a:pPr>
            <a:endParaRPr lang="en-ZA" dirty="0"/>
          </a:p>
          <a:p>
            <a:pPr marL="0" indent="0">
              <a:buNone/>
            </a:pPr>
            <a:r>
              <a:rPr lang="en-ZA" dirty="0"/>
              <a:t> </a:t>
            </a:r>
          </a:p>
          <a:p>
            <a:pPr marL="0" indent="0">
              <a:buNone/>
            </a:pPr>
            <a:r>
              <a:rPr lang="en-ZA" dirty="0"/>
              <a:t>			</a:t>
            </a:r>
            <a:r>
              <a:rPr lang="en-ZA" sz="2000" dirty="0"/>
              <a:t>Complete Formative Activity 2 in the PoE.</a:t>
            </a:r>
            <a:endParaRPr lang="en-ZA" dirty="0"/>
          </a:p>
          <a:p>
            <a:pPr marL="0" indent="0">
              <a:buNone/>
            </a:pPr>
            <a:endParaRPr lang="en-ZA" dirty="0"/>
          </a:p>
        </p:txBody>
      </p:sp>
      <p:pic>
        <p:nvPicPr>
          <p:cNvPr id="7" name="Picture 6"/>
          <p:cNvPicPr>
            <a:picLocks noChangeAspect="1"/>
          </p:cNvPicPr>
          <p:nvPr/>
        </p:nvPicPr>
        <p:blipFill>
          <a:blip r:embed="rId2"/>
          <a:stretch>
            <a:fillRect/>
          </a:stretch>
        </p:blipFill>
        <p:spPr>
          <a:xfrm>
            <a:off x="603504" y="4903454"/>
            <a:ext cx="2113072" cy="716296"/>
          </a:xfrm>
          <a:prstGeom prst="rect">
            <a:avLst/>
          </a:prstGeom>
        </p:spPr>
      </p:pic>
    </p:spTree>
    <p:extLst>
      <p:ext uri="{BB962C8B-B14F-4D97-AF65-F5344CB8AC3E}">
        <p14:creationId xmlns:p14="http://schemas.microsoft.com/office/powerpoint/2010/main" val="31846163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STUDY UNIT 3</a:t>
            </a:r>
            <a:endParaRPr lang="en-ZA" dirty="0"/>
          </a:p>
        </p:txBody>
      </p:sp>
      <p:sp>
        <p:nvSpPr>
          <p:cNvPr id="3" name="Text Placeholder 2"/>
          <p:cNvSpPr>
            <a:spLocks noGrp="1"/>
          </p:cNvSpPr>
          <p:nvPr>
            <p:ph type="body" idx="1"/>
          </p:nvPr>
        </p:nvSpPr>
        <p:spPr/>
        <p:txBody>
          <a:bodyPr>
            <a:normAutofit lnSpcReduction="10000"/>
          </a:bodyPr>
          <a:lstStyle/>
          <a:p>
            <a:r>
              <a:rPr lang="en-ZA" dirty="0"/>
              <a:t>ADVISE AND INFORM THE ORGANISATION BY PROVIDING HUMAN RESOURCE INFORMATION FOR THE USE OF OTHERS</a:t>
            </a:r>
          </a:p>
        </p:txBody>
      </p:sp>
      <p:sp>
        <p:nvSpPr>
          <p:cNvPr id="4" name="Slide Number Placeholder 3"/>
          <p:cNvSpPr>
            <a:spLocks noGrp="1"/>
          </p:cNvSpPr>
          <p:nvPr>
            <p:ph type="sldNum" sz="quarter" idx="12"/>
          </p:nvPr>
        </p:nvSpPr>
        <p:spPr/>
        <p:txBody>
          <a:bodyPr/>
          <a:lstStyle/>
          <a:p>
            <a:fld id="{4980778A-6F9D-4141-8080-B8192EADCD40}" type="slidenum">
              <a:rPr lang="en-ZA" smtClean="0"/>
              <a:pPr/>
              <a:t>59</a:t>
            </a:fld>
            <a:endParaRPr lang="en-ZA" dirty="0"/>
          </a:p>
        </p:txBody>
      </p:sp>
    </p:spTree>
    <p:extLst>
      <p:ext uri="{BB962C8B-B14F-4D97-AF65-F5344CB8AC3E}">
        <p14:creationId xmlns:p14="http://schemas.microsoft.com/office/powerpoint/2010/main" val="2338844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grpSp>
        <p:nvGrpSpPr>
          <p:cNvPr id="6" name="Group 5"/>
          <p:cNvGrpSpPr/>
          <p:nvPr/>
        </p:nvGrpSpPr>
        <p:grpSpPr>
          <a:xfrm>
            <a:off x="3312044" y="1662280"/>
            <a:ext cx="2592288" cy="2592288"/>
            <a:chOff x="3309164" y="77932"/>
            <a:chExt cx="2592288" cy="2592288"/>
          </a:xfrm>
          <a:scene3d>
            <a:camera prst="orthographicFront"/>
            <a:lightRig rig="flat" dir="t"/>
          </a:scene3d>
        </p:grpSpPr>
        <p:sp>
          <p:nvSpPr>
            <p:cNvPr id="13" name="Oval 12"/>
            <p:cNvSpPr/>
            <p:nvPr/>
          </p:nvSpPr>
          <p:spPr>
            <a:xfrm>
              <a:off x="3309164" y="77932"/>
              <a:ext cx="2592288" cy="2592288"/>
            </a:xfrm>
            <a:prstGeom prst="ellipse">
              <a:avLst/>
            </a:prstGeom>
            <a:solidFill>
              <a:schemeClr val="accent1">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4" name="Oval 4"/>
            <p:cNvSpPr/>
            <p:nvPr/>
          </p:nvSpPr>
          <p:spPr>
            <a:xfrm>
              <a:off x="3654802" y="531583"/>
              <a:ext cx="1901011" cy="116652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effectLst/>
                </a:rPr>
                <a:t>Practical Competence</a:t>
              </a:r>
            </a:p>
          </p:txBody>
        </p:sp>
      </p:grpSp>
      <p:grpSp>
        <p:nvGrpSpPr>
          <p:cNvPr id="7" name="Group 6"/>
          <p:cNvGrpSpPr/>
          <p:nvPr/>
        </p:nvGrpSpPr>
        <p:grpSpPr>
          <a:xfrm>
            <a:off x="4211239" y="3258534"/>
            <a:ext cx="2592288" cy="2592288"/>
            <a:chOff x="4208359" y="1674186"/>
            <a:chExt cx="2592288" cy="2592288"/>
          </a:xfrm>
          <a:scene3d>
            <a:camera prst="orthographicFront"/>
            <a:lightRig rig="flat" dir="t"/>
          </a:scene3d>
        </p:grpSpPr>
        <p:sp>
          <p:nvSpPr>
            <p:cNvPr id="11" name="Oval 10"/>
            <p:cNvSpPr/>
            <p:nvPr/>
          </p:nvSpPr>
          <p:spPr>
            <a:xfrm>
              <a:off x="4208359" y="1674186"/>
              <a:ext cx="2592288" cy="2592288"/>
            </a:xfrm>
            <a:prstGeom prst="ellipse">
              <a:avLst/>
            </a:prstGeom>
            <a:solidFill>
              <a:schemeClr val="bg1">
                <a:lumMod val="65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6"/>
            <p:cNvSpPr/>
            <p:nvPr/>
          </p:nvSpPr>
          <p:spPr>
            <a:xfrm>
              <a:off x="5001168"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Reflective Competence</a:t>
              </a:r>
            </a:p>
          </p:txBody>
        </p:sp>
      </p:grpSp>
      <p:grpSp>
        <p:nvGrpSpPr>
          <p:cNvPr id="8" name="Group 7"/>
          <p:cNvGrpSpPr/>
          <p:nvPr/>
        </p:nvGrpSpPr>
        <p:grpSpPr>
          <a:xfrm>
            <a:off x="2340472" y="3258534"/>
            <a:ext cx="2592288" cy="2592288"/>
            <a:chOff x="2337592" y="1674186"/>
            <a:chExt cx="2592288" cy="2592288"/>
          </a:xfrm>
          <a:scene3d>
            <a:camera prst="orthographicFront"/>
            <a:lightRig rig="flat" dir="t"/>
          </a:scene3d>
        </p:grpSpPr>
        <p:sp>
          <p:nvSpPr>
            <p:cNvPr id="9" name="Oval 8"/>
            <p:cNvSpPr/>
            <p:nvPr/>
          </p:nvSpPr>
          <p:spPr>
            <a:xfrm>
              <a:off x="2337592" y="1674186"/>
              <a:ext cx="2592288" cy="2592288"/>
            </a:xfrm>
            <a:prstGeom prst="ellipse">
              <a:avLst/>
            </a:prstGeom>
            <a:solidFill>
              <a:schemeClr val="accent5">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0" name="Oval 8"/>
            <p:cNvSpPr/>
            <p:nvPr/>
          </p:nvSpPr>
          <p:spPr>
            <a:xfrm>
              <a:off x="2581699"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Foundational Competence</a:t>
              </a:r>
            </a:p>
          </p:txBody>
        </p:sp>
      </p:grpSp>
    </p:spTree>
    <p:extLst>
      <p:ext uri="{BB962C8B-B14F-4D97-AF65-F5344CB8AC3E}">
        <p14:creationId xmlns:p14="http://schemas.microsoft.com/office/powerpoint/2010/main" val="899308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Information and Advice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60</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endParaRPr lang="en-ZA" dirty="0"/>
          </a:p>
          <a:p>
            <a:r>
              <a:rPr lang="en-ZA" dirty="0"/>
              <a:t>A personnel file contains all employment related or personal information gathered by the organisation as an employer. The information contained in a personnel file includes information related to an individual’s application, selection, promotion, demotion, transfer, leave, salary, contract for employment, benefits, suspension, performance evaluation, disciplinary actions, and termination. </a:t>
            </a:r>
          </a:p>
          <a:p>
            <a:endParaRPr lang="en-ZA" dirty="0"/>
          </a:p>
          <a:p>
            <a:r>
              <a:rPr lang="en-ZA" dirty="0"/>
              <a:t>Personal information contained in a personnel file includes an individual’s home address, ID number, tax number, medical history, personal financial data, marital status, dependents, and beneficiaries.</a:t>
            </a:r>
          </a:p>
          <a:p>
            <a:pPr marL="0" indent="0">
              <a:buNone/>
            </a:pPr>
            <a:endParaRPr lang="en-ZA" dirty="0"/>
          </a:p>
        </p:txBody>
      </p:sp>
    </p:spTree>
    <p:extLst>
      <p:ext uri="{BB962C8B-B14F-4D97-AF65-F5344CB8AC3E}">
        <p14:creationId xmlns:p14="http://schemas.microsoft.com/office/powerpoint/2010/main" val="11055461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Information and Advice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61</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endParaRPr lang="en-ZA" dirty="0"/>
          </a:p>
          <a:p>
            <a:r>
              <a:rPr lang="en-ZA" dirty="0"/>
              <a:t>It is important that the organisation review requests for access to, or disclosure of, any personnel record(s) and release this information in accordance with the organisational policies and procedures. </a:t>
            </a:r>
          </a:p>
          <a:p>
            <a:pPr marL="0" indent="0">
              <a:buNone/>
            </a:pPr>
            <a:endParaRPr lang="en-ZA" dirty="0"/>
          </a:p>
          <a:p>
            <a:r>
              <a:rPr lang="en-ZA" dirty="0"/>
              <a:t>Performance reviews are a key component of employee development.  The performance review is intended to be a fair and balanced assessment of an employee’s performance. The results of the performance review will be recorded in the personnel file. A predetermined time is set aside with the employee for the performance review. </a:t>
            </a:r>
          </a:p>
          <a:p>
            <a:pPr marL="0" indent="0">
              <a:buNone/>
            </a:pPr>
            <a:endParaRPr lang="en-ZA" dirty="0"/>
          </a:p>
        </p:txBody>
      </p:sp>
    </p:spTree>
    <p:extLst>
      <p:ext uri="{BB962C8B-B14F-4D97-AF65-F5344CB8AC3E}">
        <p14:creationId xmlns:p14="http://schemas.microsoft.com/office/powerpoint/2010/main" val="20204762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Information and Advice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62</a:t>
            </a:fld>
            <a:endParaRPr lang="en-ZA" dirty="0"/>
          </a:p>
        </p:txBody>
      </p:sp>
      <p:sp>
        <p:nvSpPr>
          <p:cNvPr id="4" name="Content Placeholder 3"/>
          <p:cNvSpPr>
            <a:spLocks noGrp="1"/>
          </p:cNvSpPr>
          <p:nvPr>
            <p:ph sz="quarter" idx="1"/>
          </p:nvPr>
        </p:nvSpPr>
        <p:spPr/>
        <p:txBody>
          <a:bodyPr>
            <a:normAutofit fontScale="85000" lnSpcReduction="20000"/>
          </a:bodyPr>
          <a:lstStyle/>
          <a:p>
            <a:pPr marL="0" indent="0">
              <a:buNone/>
            </a:pPr>
            <a:r>
              <a:rPr lang="en-ZA" b="1" dirty="0"/>
              <a:t>The employee’s supervisor or human resources manager will do the performance reviews and assessments. From this assessment various types of information will become apparent such as: (To mention a few)</a:t>
            </a:r>
          </a:p>
          <a:p>
            <a:pPr marL="0" indent="0">
              <a:buNone/>
            </a:pPr>
            <a:endParaRPr lang="en-ZA" b="1" dirty="0"/>
          </a:p>
          <a:p>
            <a:pPr lvl="0" fontAlgn="base"/>
            <a:r>
              <a:rPr lang="en-ZA" dirty="0">
                <a:effectLst>
                  <a:outerShdw sx="0" sy="0">
                    <a:srgbClr val="000000"/>
                  </a:outerShdw>
                </a:effectLst>
              </a:rPr>
              <a:t>Skills or lack thereof</a:t>
            </a:r>
          </a:p>
          <a:p>
            <a:pPr lvl="0" fontAlgn="base"/>
            <a:r>
              <a:rPr lang="en-ZA" dirty="0">
                <a:effectLst>
                  <a:outerShdw sx="0" sy="0">
                    <a:srgbClr val="000000"/>
                  </a:outerShdw>
                </a:effectLst>
              </a:rPr>
              <a:t>Satisfaction or dissatisfaction in the current position</a:t>
            </a:r>
          </a:p>
          <a:p>
            <a:pPr lvl="0" fontAlgn="base"/>
            <a:r>
              <a:rPr lang="en-ZA" dirty="0">
                <a:effectLst>
                  <a:outerShdw sx="0" sy="0">
                    <a:srgbClr val="000000"/>
                  </a:outerShdw>
                </a:effectLst>
              </a:rPr>
              <a:t>Desire for promotion</a:t>
            </a:r>
          </a:p>
          <a:p>
            <a:pPr lvl="0" fontAlgn="base"/>
            <a:r>
              <a:rPr lang="en-ZA" dirty="0">
                <a:effectLst>
                  <a:outerShdw sx="0" sy="0">
                    <a:srgbClr val="000000"/>
                  </a:outerShdw>
                </a:effectLst>
              </a:rPr>
              <a:t>Desire for training </a:t>
            </a:r>
          </a:p>
          <a:p>
            <a:pPr marL="0" indent="0">
              <a:buNone/>
            </a:pPr>
            <a:endParaRPr lang="en-ZA" dirty="0"/>
          </a:p>
          <a:p>
            <a:r>
              <a:rPr lang="en-ZA" dirty="0"/>
              <a:t>Any training-related information gathered from the review would be submitted to the Skills Development Facilitator (SDF) in the form of a consolidated form as well as a copy of all training done by the employee in the past. This would include a job description for each employee, including position in the company. With this information the SDF would be able to determine the training needs accurately.</a:t>
            </a:r>
          </a:p>
          <a:p>
            <a:pPr marL="0" indent="0">
              <a:buNone/>
            </a:pPr>
            <a:endParaRPr lang="en-ZA" dirty="0"/>
          </a:p>
        </p:txBody>
      </p:sp>
    </p:spTree>
    <p:extLst>
      <p:ext uri="{BB962C8B-B14F-4D97-AF65-F5344CB8AC3E}">
        <p14:creationId xmlns:p14="http://schemas.microsoft.com/office/powerpoint/2010/main" val="20451912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Information and Advice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63</a:t>
            </a:fld>
            <a:endParaRPr lang="en-ZA" dirty="0"/>
          </a:p>
        </p:txBody>
      </p:sp>
      <p:sp>
        <p:nvSpPr>
          <p:cNvPr id="4" name="Content Placeholder 3"/>
          <p:cNvSpPr>
            <a:spLocks noGrp="1"/>
          </p:cNvSpPr>
          <p:nvPr>
            <p:ph sz="quarter" idx="1"/>
          </p:nvPr>
        </p:nvSpPr>
        <p:spPr/>
        <p:txBody>
          <a:bodyPr>
            <a:normAutofit/>
          </a:bodyPr>
          <a:lstStyle/>
          <a:p>
            <a:r>
              <a:rPr lang="en-ZA" dirty="0"/>
              <a:t>All training-related advice would be given in accordance with documentary proof of what has been discussed (performance review), should no proof be available, it would then be considered that there was no training available. Documentary proof would be a signed confirmation from the HR manager that the necessary documents are available should they be required as well as a financial statement from the finance department confirming training will be paid for by the company if applicable.</a:t>
            </a:r>
          </a:p>
          <a:p>
            <a:pPr marL="0" indent="0">
              <a:buNone/>
            </a:pPr>
            <a:endParaRPr lang="en-ZA" dirty="0"/>
          </a:p>
        </p:txBody>
      </p:sp>
    </p:spTree>
    <p:extLst>
      <p:ext uri="{BB962C8B-B14F-4D97-AF65-F5344CB8AC3E}">
        <p14:creationId xmlns:p14="http://schemas.microsoft.com/office/powerpoint/2010/main" val="33283895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Checking Understanding of Information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64</a:t>
            </a:fld>
            <a:endParaRPr lang="en-ZA" dirty="0"/>
          </a:p>
        </p:txBody>
      </p:sp>
      <p:sp>
        <p:nvSpPr>
          <p:cNvPr id="4" name="Content Placeholder 3"/>
          <p:cNvSpPr>
            <a:spLocks noGrp="1"/>
          </p:cNvSpPr>
          <p:nvPr>
            <p:ph sz="quarter" idx="1"/>
          </p:nvPr>
        </p:nvSpPr>
        <p:spPr/>
        <p:txBody>
          <a:bodyPr>
            <a:normAutofit fontScale="92500" lnSpcReduction="10000"/>
          </a:bodyPr>
          <a:lstStyle/>
          <a:p>
            <a:r>
              <a:rPr lang="en-ZA" dirty="0"/>
              <a:t>The advice offered to the employee must be within the company’s policy, as well as the expected function that the employee would be doing in the New Year, i.e. if there should be promotion, or training. </a:t>
            </a:r>
          </a:p>
          <a:p>
            <a:endParaRPr lang="en-ZA" dirty="0"/>
          </a:p>
          <a:p>
            <a:r>
              <a:rPr lang="en-ZA" dirty="0"/>
              <a:t>Let us say that an employee has shown potential for a management position. He or she does not possess the experience or qualifications needed to perform a managerial job efficiently. The next step would be to confirm with the employee that he/she understands the feedback given, and also if he or she would like to attend training.</a:t>
            </a:r>
          </a:p>
          <a:p>
            <a:endParaRPr lang="en-ZA" dirty="0"/>
          </a:p>
          <a:p>
            <a:r>
              <a:rPr lang="en-ZA" dirty="0"/>
              <a:t> If the employee would indeed like to attend training, a meeting would be set up with the HR manager as well as the SDF in order to discuss the options available to the employee.</a:t>
            </a:r>
          </a:p>
          <a:p>
            <a:pPr marL="0" indent="0">
              <a:buNone/>
            </a:pPr>
            <a:endParaRPr lang="en-ZA" dirty="0"/>
          </a:p>
        </p:txBody>
      </p:sp>
    </p:spTree>
    <p:extLst>
      <p:ext uri="{BB962C8B-B14F-4D97-AF65-F5344CB8AC3E}">
        <p14:creationId xmlns:p14="http://schemas.microsoft.com/office/powerpoint/2010/main" val="24302787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Checking Understanding of Information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65</a:t>
            </a:fld>
            <a:endParaRPr lang="en-ZA" dirty="0"/>
          </a:p>
        </p:txBody>
      </p:sp>
      <p:sp>
        <p:nvSpPr>
          <p:cNvPr id="4" name="Content Placeholder 3"/>
          <p:cNvSpPr>
            <a:spLocks noGrp="1"/>
          </p:cNvSpPr>
          <p:nvPr>
            <p:ph sz="quarter" idx="1"/>
          </p:nvPr>
        </p:nvSpPr>
        <p:spPr/>
        <p:txBody>
          <a:bodyPr>
            <a:normAutofit fontScale="92500" lnSpcReduction="20000"/>
          </a:bodyPr>
          <a:lstStyle/>
          <a:p>
            <a:r>
              <a:rPr lang="en-ZA" dirty="0"/>
              <a:t>A separate meeting should be held where the necessary information would be handed to the SDF, who would also have the opportunity to confirm whether all the relevant information was there. The SDF would also be invited to contact the HRM at any time to obtain further reports and information should it be required.</a:t>
            </a:r>
          </a:p>
          <a:p>
            <a:pPr marL="0" indent="0">
              <a:buNone/>
            </a:pPr>
            <a:endParaRPr lang="en-ZA" dirty="0"/>
          </a:p>
          <a:p>
            <a:r>
              <a:rPr lang="en-ZA" dirty="0"/>
              <a:t>The employee must be made aware of what will be expected of him/her before any training is undertaken. It is no good sending an employee on a training course if he or she is not really keen on studying or improving their skills. The employee will not be interested and will not give their best which could result in time and money being wasted. The employee will be required to sign a contract in which all implications are set out clearly and in a way which will promote understanding.</a:t>
            </a:r>
          </a:p>
          <a:p>
            <a:pPr marL="0" indent="0">
              <a:buNone/>
            </a:pPr>
            <a:endParaRPr lang="en-ZA" dirty="0"/>
          </a:p>
        </p:txBody>
      </p:sp>
    </p:spTree>
    <p:extLst>
      <p:ext uri="{BB962C8B-B14F-4D97-AF65-F5344CB8AC3E}">
        <p14:creationId xmlns:p14="http://schemas.microsoft.com/office/powerpoint/2010/main" val="873090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Adherence to Organisational Confidentiality</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66</a:t>
            </a:fld>
            <a:endParaRPr lang="en-ZA" dirty="0"/>
          </a:p>
        </p:txBody>
      </p:sp>
      <p:sp>
        <p:nvSpPr>
          <p:cNvPr id="4" name="Content Placeholder 3"/>
          <p:cNvSpPr>
            <a:spLocks noGrp="1"/>
          </p:cNvSpPr>
          <p:nvPr>
            <p:ph sz="quarter" idx="1"/>
          </p:nvPr>
        </p:nvSpPr>
        <p:spPr/>
        <p:txBody>
          <a:bodyPr>
            <a:normAutofit/>
          </a:bodyPr>
          <a:lstStyle/>
          <a:p>
            <a:r>
              <a:rPr lang="en-ZA" dirty="0"/>
              <a:t>Within the organisation, records in a personnel file are confidential to all except those who have a need to know certain information in order to carry out the functions of their position. Only authorised people should have access. Each HR office that maintains personnel files must establish controls to protect the records from unauthorised disclosure. For example, personnel files should be stored in a locked cabinet or drawer with access appropriately limited.</a:t>
            </a:r>
          </a:p>
          <a:p>
            <a:endParaRPr lang="en-ZA" dirty="0"/>
          </a:p>
          <a:p>
            <a:r>
              <a:rPr lang="en-ZA" dirty="0"/>
              <a:t>To allow unauthorised access to confidential information in a personnel file, or to disclose confidential information to a person without authorisation is a violation of the Law.</a:t>
            </a:r>
          </a:p>
          <a:p>
            <a:pPr marL="0" indent="0">
              <a:buNone/>
            </a:pPr>
            <a:endParaRPr lang="en-ZA" dirty="0"/>
          </a:p>
        </p:txBody>
      </p:sp>
    </p:spTree>
    <p:extLst>
      <p:ext uri="{BB962C8B-B14F-4D97-AF65-F5344CB8AC3E}">
        <p14:creationId xmlns:p14="http://schemas.microsoft.com/office/powerpoint/2010/main" val="22600943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Adherence to Organisational Confidentiality</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67</a:t>
            </a:fld>
            <a:endParaRPr lang="en-ZA" dirty="0"/>
          </a:p>
        </p:txBody>
      </p:sp>
      <p:sp>
        <p:nvSpPr>
          <p:cNvPr id="4" name="Content Placeholder 3"/>
          <p:cNvSpPr>
            <a:spLocks noGrp="1"/>
          </p:cNvSpPr>
          <p:nvPr>
            <p:ph sz="quarter" idx="1"/>
          </p:nvPr>
        </p:nvSpPr>
        <p:spPr/>
        <p:txBody>
          <a:bodyPr>
            <a:normAutofit fontScale="92500" lnSpcReduction="20000"/>
          </a:bodyPr>
          <a:lstStyle/>
          <a:p>
            <a:r>
              <a:rPr lang="en-ZA" dirty="0"/>
              <a:t>An employee may examine his/her entire personnel file with the exception of letters of reference solicited prior to initial employment or information concerning medical disabilities (mental or physical) that a physician might not have disclosed to the employee. Such medical information may be disclosed to a licensed physician designated in writing by the employee. </a:t>
            </a:r>
          </a:p>
          <a:p>
            <a:endParaRPr lang="en-ZA" dirty="0"/>
          </a:p>
          <a:p>
            <a:r>
              <a:rPr lang="en-ZA" dirty="0"/>
              <a:t>An employee may receive a copy of the records in his/her personnel file that are open to examination upon request; however, original documents may not be borrowed and must be maintained in the file.</a:t>
            </a:r>
          </a:p>
          <a:p>
            <a:pPr marL="0" indent="0">
              <a:buNone/>
            </a:pPr>
            <a:endParaRPr lang="en-ZA" dirty="0"/>
          </a:p>
          <a:p>
            <a:r>
              <a:rPr lang="en-ZA" dirty="0"/>
              <a:t>The SDF would be required to sign a confidentiality clause on receiving the information. Only the required necessary information would be supplied</a:t>
            </a:r>
          </a:p>
        </p:txBody>
      </p:sp>
    </p:spTree>
    <p:extLst>
      <p:ext uri="{BB962C8B-B14F-4D97-AF65-F5344CB8AC3E}">
        <p14:creationId xmlns:p14="http://schemas.microsoft.com/office/powerpoint/2010/main" val="8087651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The Use of Feedback to Improve Information and Advice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68</a:t>
            </a:fld>
            <a:endParaRPr lang="en-ZA" dirty="0"/>
          </a:p>
        </p:txBody>
      </p:sp>
      <p:sp>
        <p:nvSpPr>
          <p:cNvPr id="4" name="Content Placeholder 3"/>
          <p:cNvSpPr>
            <a:spLocks noGrp="1"/>
          </p:cNvSpPr>
          <p:nvPr>
            <p:ph sz="quarter" idx="1"/>
          </p:nvPr>
        </p:nvSpPr>
        <p:spPr/>
        <p:txBody>
          <a:bodyPr>
            <a:normAutofit fontScale="85000" lnSpcReduction="10000"/>
          </a:bodyPr>
          <a:lstStyle/>
          <a:p>
            <a:pPr marL="0" indent="0">
              <a:buNone/>
            </a:pPr>
            <a:endParaRPr lang="en-ZA" dirty="0"/>
          </a:p>
          <a:p>
            <a:r>
              <a:rPr lang="en-ZA" dirty="0"/>
              <a:t>A successful organisation should always strive to improve employee satisfaction as happy employees are productive employees. It is therefore important that the organisation takes employee’s suggestions for improvement into consideration </a:t>
            </a:r>
          </a:p>
          <a:p>
            <a:endParaRPr lang="en-ZA" dirty="0"/>
          </a:p>
          <a:p>
            <a:r>
              <a:rPr lang="en-ZA" dirty="0"/>
              <a:t>Feedback can be given during the performance review interview, or during any other meeting where advice or information was given to the employee. Any person that was involved in the information or advice session would also be requested to give a report on the relevance and the usefulness of the supplied information, and would be encouraged to give the organisation advice as to how to improve the current style of reports and information supplied as well.</a:t>
            </a:r>
          </a:p>
          <a:p>
            <a:pPr marL="0" indent="0">
              <a:buNone/>
            </a:pPr>
            <a:endParaRPr lang="en-ZA" dirty="0"/>
          </a:p>
          <a:p>
            <a:pPr marL="0" indent="0">
              <a:buNone/>
            </a:pPr>
            <a:r>
              <a:rPr lang="en-ZA" dirty="0"/>
              <a:t> 				</a:t>
            </a:r>
          </a:p>
          <a:p>
            <a:pPr marL="0" indent="0">
              <a:buNone/>
            </a:pPr>
            <a:endParaRPr lang="en-ZA" dirty="0"/>
          </a:p>
        </p:txBody>
      </p:sp>
    </p:spTree>
    <p:extLst>
      <p:ext uri="{BB962C8B-B14F-4D97-AF65-F5344CB8AC3E}">
        <p14:creationId xmlns:p14="http://schemas.microsoft.com/office/powerpoint/2010/main" val="26474122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Assessments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69</a:t>
            </a:fld>
            <a:endParaRPr lang="en-ZA" dirty="0"/>
          </a:p>
        </p:txBody>
      </p:sp>
      <p:sp>
        <p:nvSpPr>
          <p:cNvPr id="4" name="Content Placeholder 3"/>
          <p:cNvSpPr>
            <a:spLocks noGrp="1"/>
          </p:cNvSpPr>
          <p:nvPr>
            <p:ph sz="quarter" idx="1"/>
          </p:nvPr>
        </p:nvSpPr>
        <p:spPr/>
        <p:txBody>
          <a:bodyPr/>
          <a:lstStyle/>
          <a:p>
            <a:pPr marL="0" indent="0">
              <a:buNone/>
            </a:pPr>
            <a:r>
              <a:rPr lang="en-ZA" dirty="0"/>
              <a:t>				Do Formative Activity 3 in your 				PoE</a:t>
            </a:r>
          </a:p>
          <a:p>
            <a:endParaRPr lang="en-ZA" dirty="0"/>
          </a:p>
          <a:p>
            <a:endParaRPr lang="en-ZA" dirty="0"/>
          </a:p>
          <a:p>
            <a:pPr marL="0" indent="0">
              <a:buNone/>
            </a:pPr>
            <a:r>
              <a:rPr lang="en-ZA" dirty="0"/>
              <a:t> </a:t>
            </a:r>
          </a:p>
          <a:p>
            <a:pPr marL="0" indent="0">
              <a:buNone/>
            </a:pPr>
            <a:r>
              <a:rPr lang="en-ZA" dirty="0"/>
              <a:t>				</a:t>
            </a:r>
          </a:p>
          <a:p>
            <a:endParaRPr lang="en-ZA" dirty="0"/>
          </a:p>
          <a:p>
            <a:pPr marL="0" indent="0">
              <a:buNone/>
            </a:pPr>
            <a:r>
              <a:rPr lang="en-ZA" dirty="0"/>
              <a:t>				</a:t>
            </a:r>
          </a:p>
        </p:txBody>
      </p:sp>
      <p:pic>
        <p:nvPicPr>
          <p:cNvPr id="5" name="Picture 4"/>
          <p:cNvPicPr>
            <a:picLocks noChangeAspect="1"/>
          </p:cNvPicPr>
          <p:nvPr/>
        </p:nvPicPr>
        <p:blipFill>
          <a:blip r:embed="rId2"/>
          <a:stretch>
            <a:fillRect/>
          </a:stretch>
        </p:blipFill>
        <p:spPr>
          <a:xfrm>
            <a:off x="603504" y="1413296"/>
            <a:ext cx="2554876" cy="872704"/>
          </a:xfrm>
          <a:prstGeom prst="rect">
            <a:avLst/>
          </a:prstGeom>
        </p:spPr>
      </p:pic>
    </p:spTree>
    <p:extLst>
      <p:ext uri="{BB962C8B-B14F-4D97-AF65-F5344CB8AC3E}">
        <p14:creationId xmlns:p14="http://schemas.microsoft.com/office/powerpoint/2010/main" val="1117107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grpSp>
        <p:nvGrpSpPr>
          <p:cNvPr id="6" name="Group 5"/>
          <p:cNvGrpSpPr/>
          <p:nvPr/>
        </p:nvGrpSpPr>
        <p:grpSpPr>
          <a:xfrm>
            <a:off x="3768085" y="1657132"/>
            <a:ext cx="4248268" cy="1687287"/>
            <a:chOff x="2736309" y="0"/>
            <a:chExt cx="4248268" cy="1687287"/>
          </a:xfrm>
          <a:scene3d>
            <a:camera prst="orthographicFront"/>
            <a:lightRig rig="flat" dir="t"/>
          </a:scene3d>
        </p:grpSpPr>
        <p:sp>
          <p:nvSpPr>
            <p:cNvPr id="16" name="Right Arrow 15"/>
            <p:cNvSpPr/>
            <p:nvPr/>
          </p:nvSpPr>
          <p:spPr>
            <a:xfrm>
              <a:off x="2736309" y="0"/>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7" name="Right Arrow 4"/>
            <p:cNvSpPr/>
            <p:nvPr/>
          </p:nvSpPr>
          <p:spPr>
            <a:xfrm>
              <a:off x="2736309" y="210911"/>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Against Outcomes in Unit Standard</a:t>
              </a:r>
            </a:p>
          </p:txBody>
        </p:sp>
      </p:grpSp>
      <p:grpSp>
        <p:nvGrpSpPr>
          <p:cNvPr id="7" name="Group 6"/>
          <p:cNvGrpSpPr/>
          <p:nvPr/>
        </p:nvGrpSpPr>
        <p:grpSpPr>
          <a:xfrm>
            <a:off x="812835" y="1636257"/>
            <a:ext cx="2832179" cy="1687287"/>
            <a:chOff x="0" y="432"/>
            <a:chExt cx="2832179" cy="1687287"/>
          </a:xfrm>
          <a:scene3d>
            <a:camera prst="orthographicFront"/>
            <a:lightRig rig="flat" dir="t"/>
          </a:scene3d>
        </p:grpSpPr>
        <p:sp>
          <p:nvSpPr>
            <p:cNvPr id="14" name="Rounded Rectangle 13"/>
            <p:cNvSpPr/>
            <p:nvPr/>
          </p:nvSpPr>
          <p:spPr>
            <a:xfrm>
              <a:off x="0" y="432"/>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5" name="Rounded Rectangle 6"/>
            <p:cNvSpPr/>
            <p:nvPr/>
          </p:nvSpPr>
          <p:spPr>
            <a:xfrm>
              <a:off x="82367" y="82799"/>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Competency</a:t>
              </a:r>
            </a:p>
          </p:txBody>
        </p:sp>
      </p:grpSp>
      <p:grpSp>
        <p:nvGrpSpPr>
          <p:cNvPr id="8" name="Group 7"/>
          <p:cNvGrpSpPr/>
          <p:nvPr/>
        </p:nvGrpSpPr>
        <p:grpSpPr>
          <a:xfrm>
            <a:off x="3863955" y="3513580"/>
            <a:ext cx="4248268" cy="1687287"/>
            <a:chOff x="2832179" y="1856448"/>
            <a:chExt cx="4248268" cy="1687287"/>
          </a:xfrm>
          <a:scene3d>
            <a:camera prst="orthographicFront"/>
            <a:lightRig rig="flat" dir="t"/>
          </a:scene3d>
        </p:grpSpPr>
        <p:sp>
          <p:nvSpPr>
            <p:cNvPr id="12" name="Right Arrow 11"/>
            <p:cNvSpPr/>
            <p:nvPr/>
          </p:nvSpPr>
          <p:spPr>
            <a:xfrm>
              <a:off x="2832179" y="1856448"/>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3" name="Right Arrow 8"/>
            <p:cNvSpPr/>
            <p:nvPr/>
          </p:nvSpPr>
          <p:spPr>
            <a:xfrm>
              <a:off x="2832179" y="2067359"/>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Outcomes in relation to workplace</a:t>
              </a:r>
            </a:p>
          </p:txBody>
        </p:sp>
      </p:grpSp>
      <p:grpSp>
        <p:nvGrpSpPr>
          <p:cNvPr id="9" name="Group 8"/>
          <p:cNvGrpSpPr/>
          <p:nvPr/>
        </p:nvGrpSpPr>
        <p:grpSpPr>
          <a:xfrm>
            <a:off x="935906" y="3513580"/>
            <a:ext cx="2832179" cy="1687287"/>
            <a:chOff x="0" y="1856448"/>
            <a:chExt cx="2832179" cy="1687287"/>
          </a:xfrm>
          <a:scene3d>
            <a:camera prst="orthographicFront"/>
            <a:lightRig rig="flat" dir="t"/>
          </a:scene3d>
        </p:grpSpPr>
        <p:sp>
          <p:nvSpPr>
            <p:cNvPr id="10" name="Rounded Rectangle 9"/>
            <p:cNvSpPr/>
            <p:nvPr/>
          </p:nvSpPr>
          <p:spPr>
            <a:xfrm>
              <a:off x="0" y="1856448"/>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1" name="Rounded Rectangle 10"/>
            <p:cNvSpPr/>
            <p:nvPr/>
          </p:nvSpPr>
          <p:spPr>
            <a:xfrm>
              <a:off x="82367" y="1938815"/>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Interpret</a:t>
              </a:r>
            </a:p>
          </p:txBody>
        </p:sp>
      </p:grpSp>
    </p:spTree>
    <p:extLst>
      <p:ext uri="{BB962C8B-B14F-4D97-AF65-F5344CB8AC3E}">
        <p14:creationId xmlns:p14="http://schemas.microsoft.com/office/powerpoint/2010/main" val="22762275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80778A-6F9D-4141-8080-B8192EADCD40}" type="slidenum">
              <a:rPr lang="en-ZA" smtClean="0"/>
              <a:pPr/>
              <a:t>70</a:t>
            </a:fld>
            <a:endParaRPr lang="en-ZA" dirty="0"/>
          </a:p>
        </p:txBody>
      </p:sp>
      <p:sp>
        <p:nvSpPr>
          <p:cNvPr id="3" name="Title 2"/>
          <p:cNvSpPr>
            <a:spLocks noGrp="1"/>
          </p:cNvSpPr>
          <p:nvPr>
            <p:ph type="ctrTitle"/>
          </p:nvPr>
        </p:nvSpPr>
        <p:spPr/>
        <p:txBody>
          <a:bodyPr/>
          <a:lstStyle/>
          <a:p>
            <a:r>
              <a:rPr lang="en-ZA" dirty="0"/>
              <a:t>Recruitment and Selection</a:t>
            </a:r>
          </a:p>
        </p:txBody>
      </p:sp>
      <p:sp>
        <p:nvSpPr>
          <p:cNvPr id="4" name="Subtitle 3"/>
          <p:cNvSpPr>
            <a:spLocks noGrp="1"/>
          </p:cNvSpPr>
          <p:nvPr>
            <p:ph type="subTitle" idx="1"/>
          </p:nvPr>
        </p:nvSpPr>
        <p:spPr/>
        <p:txBody>
          <a:bodyPr/>
          <a:lstStyle/>
          <a:p>
            <a:r>
              <a:rPr lang="en-ZA" dirty="0"/>
              <a:t>Unit standard 12140</a:t>
            </a:r>
          </a:p>
        </p:txBody>
      </p:sp>
    </p:spTree>
    <p:extLst>
      <p:ext uri="{BB962C8B-B14F-4D97-AF65-F5344CB8AC3E}">
        <p14:creationId xmlns:p14="http://schemas.microsoft.com/office/powerpoint/2010/main" val="31374055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1</a:t>
            </a:r>
          </a:p>
        </p:txBody>
      </p:sp>
      <p:sp>
        <p:nvSpPr>
          <p:cNvPr id="3" name="Text Placeholder 2"/>
          <p:cNvSpPr>
            <a:spLocks noGrp="1"/>
          </p:cNvSpPr>
          <p:nvPr>
            <p:ph type="body" idx="1"/>
          </p:nvPr>
        </p:nvSpPr>
        <p:spPr/>
        <p:txBody>
          <a:bodyPr/>
          <a:lstStyle/>
          <a:p>
            <a:r>
              <a:rPr lang="en-ZA" dirty="0"/>
              <a:t>PLAN AND PREPARE FOR RECRUITMENT AND SELECTION</a:t>
            </a:r>
          </a:p>
        </p:txBody>
      </p:sp>
      <p:sp>
        <p:nvSpPr>
          <p:cNvPr id="4" name="Slide Number Placeholder 3"/>
          <p:cNvSpPr>
            <a:spLocks noGrp="1"/>
          </p:cNvSpPr>
          <p:nvPr>
            <p:ph type="sldNum" sz="quarter" idx="12"/>
          </p:nvPr>
        </p:nvSpPr>
        <p:spPr/>
        <p:txBody>
          <a:bodyPr/>
          <a:lstStyle/>
          <a:p>
            <a:fld id="{4980778A-6F9D-4141-8080-B8192EADCD40}" type="slidenum">
              <a:rPr lang="en-ZA" smtClean="0"/>
              <a:pPr/>
              <a:t>71</a:t>
            </a:fld>
            <a:endParaRPr lang="en-ZA" dirty="0"/>
          </a:p>
        </p:txBody>
      </p:sp>
    </p:spTree>
    <p:extLst>
      <p:ext uri="{BB962C8B-B14F-4D97-AF65-F5344CB8AC3E}">
        <p14:creationId xmlns:p14="http://schemas.microsoft.com/office/powerpoint/2010/main" val="27748089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4800" dirty="0"/>
              <a:t>Introduction</a:t>
            </a:r>
          </a:p>
        </p:txBody>
      </p:sp>
      <p:sp>
        <p:nvSpPr>
          <p:cNvPr id="3" name="Slide Number Placeholder 2"/>
          <p:cNvSpPr>
            <a:spLocks noGrp="1"/>
          </p:cNvSpPr>
          <p:nvPr>
            <p:ph type="sldNum" sz="quarter" idx="12"/>
          </p:nvPr>
        </p:nvSpPr>
        <p:spPr/>
        <p:txBody>
          <a:bodyPr/>
          <a:lstStyle/>
          <a:p>
            <a:fld id="{32F83655-DC73-417F-8B26-EB7A1DBB5382}" type="slidenum">
              <a:rPr lang="en-ZA" smtClean="0"/>
              <a:pPr/>
              <a:t>72</a:t>
            </a:fld>
            <a:endParaRPr lang="en-ZA" dirty="0"/>
          </a:p>
        </p:txBody>
      </p:sp>
      <p:sp>
        <p:nvSpPr>
          <p:cNvPr id="4" name="Content Placeholder 3"/>
          <p:cNvSpPr>
            <a:spLocks noGrp="1"/>
          </p:cNvSpPr>
          <p:nvPr>
            <p:ph sz="quarter" idx="1"/>
          </p:nvPr>
        </p:nvSpPr>
        <p:spPr/>
        <p:txBody>
          <a:bodyPr>
            <a:normAutofit/>
          </a:bodyPr>
          <a:lstStyle/>
          <a:p>
            <a:pPr marL="0" indent="0">
              <a:buNone/>
            </a:pPr>
            <a:r>
              <a:rPr lang="en-ZA" dirty="0"/>
              <a:t>To a great degree, the effectiveness of an organisation depends on the effectiveness of its employees.  Without a high-quality labour force, an organisation’s performance will not be of a high quality.  For this reason, the external recruitment of human resources is a critical HR function.  Recruiting and selecting a qualified labour force involves a variety of HR activities, including analysis of the labour market, long-term planning, interviewing and testing.</a:t>
            </a:r>
          </a:p>
          <a:p>
            <a:pPr marL="0" indent="0">
              <a:buNone/>
            </a:pPr>
            <a:endParaRPr lang="en-ZA" dirty="0"/>
          </a:p>
          <a:p>
            <a:pPr marL="0" indent="0">
              <a:buNone/>
            </a:pPr>
            <a:r>
              <a:rPr lang="en-ZA" dirty="0"/>
              <a:t> </a:t>
            </a:r>
          </a:p>
        </p:txBody>
      </p:sp>
    </p:spTree>
    <p:extLst>
      <p:ext uri="{BB962C8B-B14F-4D97-AF65-F5344CB8AC3E}">
        <p14:creationId xmlns:p14="http://schemas.microsoft.com/office/powerpoint/2010/main" val="21832202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ZA" sz="4800" dirty="0"/>
            </a:br>
            <a:r>
              <a:rPr lang="en-ZA" sz="4800" dirty="0"/>
              <a:t>Hiring the wrong person for the job leads to:</a:t>
            </a:r>
          </a:p>
        </p:txBody>
      </p:sp>
      <p:sp>
        <p:nvSpPr>
          <p:cNvPr id="3" name="Slide Number Placeholder 2"/>
          <p:cNvSpPr>
            <a:spLocks noGrp="1"/>
          </p:cNvSpPr>
          <p:nvPr>
            <p:ph type="sldNum" sz="quarter" idx="12"/>
          </p:nvPr>
        </p:nvSpPr>
        <p:spPr/>
        <p:txBody>
          <a:bodyPr/>
          <a:lstStyle/>
          <a:p>
            <a:fld id="{32F83655-DC73-417F-8B26-EB7A1DBB5382}" type="slidenum">
              <a:rPr lang="en-ZA" smtClean="0"/>
              <a:pPr/>
              <a:t>73</a:t>
            </a:fld>
            <a:endParaRPr lang="en-ZA" dirty="0"/>
          </a:p>
        </p:txBody>
      </p:sp>
      <p:sp>
        <p:nvSpPr>
          <p:cNvPr id="4" name="Content Placeholder 3"/>
          <p:cNvSpPr>
            <a:spLocks noGrp="1"/>
          </p:cNvSpPr>
          <p:nvPr>
            <p:ph sz="quarter" idx="1"/>
          </p:nvPr>
        </p:nvSpPr>
        <p:spPr/>
        <p:txBody>
          <a:bodyPr/>
          <a:lstStyle/>
          <a:p>
            <a:pPr lvl="0" fontAlgn="base"/>
            <a:endParaRPr lang="en-US" dirty="0"/>
          </a:p>
          <a:p>
            <a:pPr lvl="0" fontAlgn="base">
              <a:lnSpc>
                <a:spcPct val="150000"/>
              </a:lnSpc>
            </a:pPr>
            <a:endParaRPr lang="en-US" dirty="0"/>
          </a:p>
          <a:p>
            <a:pPr lvl="0" fontAlgn="base">
              <a:lnSpc>
                <a:spcPct val="150000"/>
              </a:lnSpc>
            </a:pPr>
            <a:r>
              <a:rPr lang="en-US" dirty="0"/>
              <a:t>A decrease in productivity</a:t>
            </a:r>
            <a:endParaRPr lang="en-ZA" dirty="0"/>
          </a:p>
          <a:p>
            <a:pPr lvl="0" fontAlgn="base">
              <a:lnSpc>
                <a:spcPct val="150000"/>
              </a:lnSpc>
            </a:pPr>
            <a:r>
              <a:rPr lang="en-US" dirty="0"/>
              <a:t>High turnover</a:t>
            </a:r>
            <a:endParaRPr lang="en-ZA" dirty="0"/>
          </a:p>
          <a:p>
            <a:pPr lvl="0" fontAlgn="base">
              <a:lnSpc>
                <a:spcPct val="150000"/>
              </a:lnSpc>
            </a:pPr>
            <a:r>
              <a:rPr lang="en-US" dirty="0"/>
              <a:t>Low morale</a:t>
            </a:r>
            <a:endParaRPr lang="en-ZA" dirty="0"/>
          </a:p>
          <a:p>
            <a:pPr lvl="0" fontAlgn="base">
              <a:lnSpc>
                <a:spcPct val="150000"/>
              </a:lnSpc>
            </a:pPr>
            <a:r>
              <a:rPr lang="en-US" dirty="0"/>
              <a:t>Lots of frustration for all</a:t>
            </a:r>
            <a:endParaRPr lang="en-ZA" dirty="0"/>
          </a:p>
          <a:p>
            <a:endParaRPr lang="en-ZA" dirty="0"/>
          </a:p>
        </p:txBody>
      </p:sp>
    </p:spTree>
    <p:extLst>
      <p:ext uri="{BB962C8B-B14F-4D97-AF65-F5344CB8AC3E}">
        <p14:creationId xmlns:p14="http://schemas.microsoft.com/office/powerpoint/2010/main" val="40947295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a:t>Induction, socialisation or orientation</a:t>
            </a:r>
          </a:p>
        </p:txBody>
      </p:sp>
      <p:sp>
        <p:nvSpPr>
          <p:cNvPr id="3" name="Slide Number Placeholder 2"/>
          <p:cNvSpPr>
            <a:spLocks noGrp="1"/>
          </p:cNvSpPr>
          <p:nvPr>
            <p:ph type="sldNum" sz="quarter" idx="12"/>
          </p:nvPr>
        </p:nvSpPr>
        <p:spPr/>
        <p:txBody>
          <a:bodyPr/>
          <a:lstStyle/>
          <a:p>
            <a:fld id="{32F83655-DC73-417F-8B26-EB7A1DBB5382}" type="slidenum">
              <a:rPr lang="en-ZA" smtClean="0"/>
              <a:pPr/>
              <a:t>74</a:t>
            </a:fld>
            <a:endParaRPr lang="en-ZA" dirty="0"/>
          </a:p>
        </p:txBody>
      </p:sp>
      <p:sp>
        <p:nvSpPr>
          <p:cNvPr id="4" name="Content Placeholder 3"/>
          <p:cNvSpPr>
            <a:spLocks noGrp="1"/>
          </p:cNvSpPr>
          <p:nvPr>
            <p:ph sz="quarter" idx="1"/>
          </p:nvPr>
        </p:nvSpPr>
        <p:spPr/>
        <p:txBody>
          <a:bodyPr>
            <a:normAutofit fontScale="92500" lnSpcReduction="10000"/>
          </a:bodyPr>
          <a:lstStyle/>
          <a:p>
            <a:pPr>
              <a:lnSpc>
                <a:spcPct val="150000"/>
              </a:lnSpc>
            </a:pPr>
            <a:r>
              <a:rPr lang="en-ZA" dirty="0"/>
              <a:t>Once employees are placed in their posts, it is important that they are introduced to the organisation, their tasks, superiors and co-workers.  </a:t>
            </a:r>
          </a:p>
          <a:p>
            <a:pPr>
              <a:lnSpc>
                <a:spcPct val="150000"/>
              </a:lnSpc>
            </a:pPr>
            <a:r>
              <a:rPr lang="en-ZA" dirty="0"/>
              <a:t>Staff induction activities are designed to provide new-starters with the information they need, as well as getting them up to speed on how the organisation works. </a:t>
            </a:r>
          </a:p>
          <a:p>
            <a:pPr>
              <a:lnSpc>
                <a:spcPct val="150000"/>
              </a:lnSpc>
            </a:pPr>
            <a:r>
              <a:rPr lang="en-ZA" dirty="0"/>
              <a:t>Induction processes are vital to ensuring that new staff are productive as quickly as possible, and should play a key role in knowledge management initiatives.</a:t>
            </a:r>
          </a:p>
          <a:p>
            <a:pPr marL="0" indent="0">
              <a:buNone/>
            </a:pPr>
            <a:endParaRPr lang="en-ZA" dirty="0"/>
          </a:p>
          <a:p>
            <a:endParaRPr lang="en-ZA" dirty="0"/>
          </a:p>
        </p:txBody>
      </p:sp>
    </p:spTree>
    <p:extLst>
      <p:ext uri="{BB962C8B-B14F-4D97-AF65-F5344CB8AC3E}">
        <p14:creationId xmlns:p14="http://schemas.microsoft.com/office/powerpoint/2010/main" val="34880684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a:t>Induction, socialisation or orientation</a:t>
            </a:r>
          </a:p>
        </p:txBody>
      </p:sp>
      <p:sp>
        <p:nvSpPr>
          <p:cNvPr id="3" name="Slide Number Placeholder 2"/>
          <p:cNvSpPr>
            <a:spLocks noGrp="1"/>
          </p:cNvSpPr>
          <p:nvPr>
            <p:ph type="sldNum" sz="quarter" idx="12"/>
          </p:nvPr>
        </p:nvSpPr>
        <p:spPr/>
        <p:txBody>
          <a:bodyPr/>
          <a:lstStyle/>
          <a:p>
            <a:fld id="{32F83655-DC73-417F-8B26-EB7A1DBB5382}" type="slidenum">
              <a:rPr lang="en-ZA" smtClean="0"/>
              <a:pPr/>
              <a:t>75</a:t>
            </a:fld>
            <a:endParaRPr lang="en-ZA" dirty="0"/>
          </a:p>
        </p:txBody>
      </p:sp>
      <p:sp>
        <p:nvSpPr>
          <p:cNvPr id="4" name="Content Placeholder 3"/>
          <p:cNvSpPr>
            <a:spLocks noGrp="1"/>
          </p:cNvSpPr>
          <p:nvPr>
            <p:ph sz="quarter" idx="1"/>
          </p:nvPr>
        </p:nvSpPr>
        <p:spPr/>
        <p:txBody>
          <a:bodyPr>
            <a:normAutofit fontScale="92500" lnSpcReduction="20000"/>
          </a:bodyPr>
          <a:lstStyle/>
          <a:p>
            <a:r>
              <a:rPr lang="en-ZA" dirty="0"/>
              <a:t>Besides the recruitment of the employees of employees from outside the organisation, the internal movement of employees, by means of promotions and transfers, is also important.</a:t>
            </a:r>
          </a:p>
          <a:p>
            <a:pPr marL="0" indent="0">
              <a:buNone/>
            </a:pPr>
            <a:endParaRPr lang="en-ZA" dirty="0"/>
          </a:p>
          <a:p>
            <a:r>
              <a:rPr lang="en-ZA" dirty="0"/>
              <a:t>Every organisation, regardless of its size, product or service, must recruit and select applicants to fill positions.</a:t>
            </a:r>
          </a:p>
          <a:p>
            <a:pPr marL="0" indent="0">
              <a:buNone/>
            </a:pPr>
            <a:endParaRPr lang="en-ZA" dirty="0"/>
          </a:p>
          <a:p>
            <a:r>
              <a:rPr lang="en-ZA" dirty="0"/>
              <a:t>HR personnel will normally recruit as positions become vacant.  Through direct applications by individuals and walk-in applicants, an organisation can maintain a large pool of available and qualified applicants without much additional recruitment effort.  However, with the increasing need to hire applicants from the disadvantaged groups (so-called designated groups) to implement employment equity policies, HR personnel need to recruit even if they have a large number of available and qualified applicants.</a:t>
            </a:r>
          </a:p>
          <a:p>
            <a:pPr marL="0" indent="0">
              <a:buNone/>
            </a:pPr>
            <a:endParaRPr lang="en-ZA" dirty="0"/>
          </a:p>
          <a:p>
            <a:endParaRPr lang="en-ZA" dirty="0"/>
          </a:p>
        </p:txBody>
      </p:sp>
    </p:spTree>
    <p:extLst>
      <p:ext uri="{BB962C8B-B14F-4D97-AF65-F5344CB8AC3E}">
        <p14:creationId xmlns:p14="http://schemas.microsoft.com/office/powerpoint/2010/main" val="41281479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600" dirty="0"/>
              <a:t>What is recruitment and selection?</a:t>
            </a:r>
          </a:p>
        </p:txBody>
      </p:sp>
      <p:sp>
        <p:nvSpPr>
          <p:cNvPr id="3" name="Slide Number Placeholder 2"/>
          <p:cNvSpPr>
            <a:spLocks noGrp="1"/>
          </p:cNvSpPr>
          <p:nvPr>
            <p:ph type="sldNum" sz="quarter" idx="12"/>
          </p:nvPr>
        </p:nvSpPr>
        <p:spPr/>
        <p:txBody>
          <a:bodyPr/>
          <a:lstStyle/>
          <a:p>
            <a:fld id="{32F83655-DC73-417F-8B26-EB7A1DBB5382}" type="slidenum">
              <a:rPr lang="en-ZA" smtClean="0"/>
              <a:pPr/>
              <a:t>76</a:t>
            </a:fld>
            <a:endParaRPr lang="en-ZA" dirty="0"/>
          </a:p>
        </p:txBody>
      </p:sp>
      <p:sp>
        <p:nvSpPr>
          <p:cNvPr id="4" name="Content Placeholder 3"/>
          <p:cNvSpPr>
            <a:spLocks noGrp="1"/>
          </p:cNvSpPr>
          <p:nvPr>
            <p:ph sz="quarter" idx="1"/>
          </p:nvPr>
        </p:nvSpPr>
        <p:spPr/>
        <p:txBody>
          <a:bodyPr>
            <a:normAutofit lnSpcReduction="10000"/>
          </a:bodyPr>
          <a:lstStyle/>
          <a:p>
            <a:pPr fontAlgn="base" hangingPunct="0"/>
            <a:r>
              <a:rPr lang="en-ZA" dirty="0"/>
              <a:t>Recruitment is the process of acquiring applicants who are available and qualified to fill positions in the organisation.</a:t>
            </a:r>
          </a:p>
          <a:p>
            <a:pPr fontAlgn="base" hangingPunct="0"/>
            <a:endParaRPr lang="en-ZA" dirty="0"/>
          </a:p>
          <a:p>
            <a:pPr fontAlgn="base" hangingPunct="0"/>
            <a:r>
              <a:rPr lang="en-ZA" dirty="0"/>
              <a:t>Selection is the process of choosing from a group of applicants the individual best suited for a particular position.</a:t>
            </a:r>
          </a:p>
          <a:p>
            <a:pPr fontAlgn="base" hangingPunct="0"/>
            <a:endParaRPr lang="en-ZA" dirty="0"/>
          </a:p>
          <a:p>
            <a:pPr fontAlgn="base" hangingPunct="0"/>
            <a:r>
              <a:rPr lang="en-ZA" dirty="0"/>
              <a:t>Whereas recruitment encourages individuals to seek employment, the purpose of the selection process is to identify and employ the best-qualified individuals for specific positions.  In large organisations that may continuously recruit and select job applicants for future job openings, the time that positions remain vacant is normally minimised. </a:t>
            </a:r>
          </a:p>
        </p:txBody>
      </p:sp>
    </p:spTree>
    <p:extLst>
      <p:ext uri="{BB962C8B-B14F-4D97-AF65-F5344CB8AC3E}">
        <p14:creationId xmlns:p14="http://schemas.microsoft.com/office/powerpoint/2010/main" val="6668336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ZA" sz="4800" dirty="0"/>
              <a:t>Recruitment and selection process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77</a:t>
            </a:fld>
            <a:endParaRPr lang="en-ZA" dirty="0"/>
          </a:p>
        </p:txBody>
      </p:sp>
      <p:sp>
        <p:nvSpPr>
          <p:cNvPr id="6" name="Content Placeholder 5"/>
          <p:cNvSpPr>
            <a:spLocks noGrp="1"/>
          </p:cNvSpPr>
          <p:nvPr>
            <p:ph sz="quarter" idx="1"/>
          </p:nvPr>
        </p:nvSpPr>
        <p:spPr/>
        <p:txBody>
          <a:bodyPr/>
          <a:lstStyle/>
          <a:p>
            <a:pPr marL="0" indent="0">
              <a:buNone/>
            </a:pPr>
            <a:r>
              <a:rPr lang="en-ZA" dirty="0"/>
              <a:t>The recruitment and selection process in its simplest for is illustrated in the diagram below:</a:t>
            </a:r>
          </a:p>
          <a:p>
            <a:pPr marL="0" indent="0">
              <a:buNone/>
            </a:pPr>
            <a:endParaRPr lang="en-ZA" dirty="0"/>
          </a:p>
          <a:p>
            <a:pPr marL="0" indent="0">
              <a:buNone/>
            </a:pPr>
            <a:endParaRPr lang="en-ZA" dirty="0"/>
          </a:p>
        </p:txBody>
      </p:sp>
      <p:pic>
        <p:nvPicPr>
          <p:cNvPr id="7" name="Picture 6"/>
          <p:cNvPicPr/>
          <p:nvPr/>
        </p:nvPicPr>
        <p:blipFill rotWithShape="1">
          <a:blip r:embed="rId2"/>
          <a:srcRect l="22986" t="16758" r="18146" b="26206"/>
          <a:stretch/>
        </p:blipFill>
        <p:spPr bwMode="auto">
          <a:xfrm>
            <a:off x="1523193" y="2137382"/>
            <a:ext cx="6049583" cy="38512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63738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78</a:t>
            </a:fld>
            <a:endParaRPr lang="en-ZA" dirty="0"/>
          </a:p>
        </p:txBody>
      </p:sp>
      <p:sp>
        <p:nvSpPr>
          <p:cNvPr id="4" name="Content Placeholder 3"/>
          <p:cNvSpPr>
            <a:spLocks noGrp="1"/>
          </p:cNvSpPr>
          <p:nvPr>
            <p:ph sz="quarter" idx="1"/>
          </p:nvPr>
        </p:nvSpPr>
        <p:spPr>
          <a:xfrm>
            <a:off x="467543" y="473138"/>
            <a:ext cx="8219256" cy="4680000"/>
          </a:xfrm>
        </p:spPr>
        <p:txBody>
          <a:bodyPr/>
          <a:lstStyle/>
          <a:p>
            <a:pPr marL="0" indent="0">
              <a:buNone/>
            </a:pPr>
            <a:r>
              <a:rPr lang="en-ZA" b="1" dirty="0"/>
              <a:t>The recruitment process is illustrated in more detail below</a:t>
            </a:r>
            <a:r>
              <a:rPr lang="en-ZA" dirty="0"/>
              <a:t>:</a:t>
            </a:r>
          </a:p>
          <a:p>
            <a:pPr marL="0" indent="0">
              <a:buNone/>
            </a:pPr>
            <a:endParaRPr lang="en-ZA" dirty="0"/>
          </a:p>
        </p:txBody>
      </p:sp>
      <p:pic>
        <p:nvPicPr>
          <p:cNvPr id="5" name="Picture 4" descr="C:\Users\User\Downloads\HR Planning Diagram.jpg"/>
          <p:cNvPicPr/>
          <p:nvPr/>
        </p:nvPicPr>
        <p:blipFill>
          <a:blip r:embed="rId2">
            <a:extLst>
              <a:ext uri="{28A0092B-C50C-407E-A947-70E740481C1C}">
                <a14:useLocalDpi xmlns:a14="http://schemas.microsoft.com/office/drawing/2010/main" val="0"/>
              </a:ext>
            </a:extLst>
          </a:blip>
          <a:srcRect/>
          <a:stretch>
            <a:fillRect/>
          </a:stretch>
        </p:blipFill>
        <p:spPr bwMode="auto">
          <a:xfrm>
            <a:off x="374904" y="1122051"/>
            <a:ext cx="7919090" cy="4699200"/>
          </a:xfrm>
          <a:prstGeom prst="rect">
            <a:avLst/>
          </a:prstGeom>
          <a:noFill/>
          <a:ln>
            <a:noFill/>
          </a:ln>
        </p:spPr>
      </p:pic>
    </p:spTree>
    <p:extLst>
      <p:ext uri="{BB962C8B-B14F-4D97-AF65-F5344CB8AC3E}">
        <p14:creationId xmlns:p14="http://schemas.microsoft.com/office/powerpoint/2010/main" val="33650513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ZA" sz="4800" dirty="0"/>
              <a:t>Obtaining Information</a:t>
            </a:r>
          </a:p>
        </p:txBody>
      </p:sp>
      <p:sp>
        <p:nvSpPr>
          <p:cNvPr id="3" name="Slide Number Placeholder 2"/>
          <p:cNvSpPr>
            <a:spLocks noGrp="1"/>
          </p:cNvSpPr>
          <p:nvPr>
            <p:ph type="sldNum" sz="quarter" idx="12"/>
          </p:nvPr>
        </p:nvSpPr>
        <p:spPr/>
        <p:txBody>
          <a:bodyPr/>
          <a:lstStyle/>
          <a:p>
            <a:fld id="{32F83655-DC73-417F-8B26-EB7A1DBB5382}" type="slidenum">
              <a:rPr lang="en-ZA" smtClean="0"/>
              <a:pPr/>
              <a:t>79</a:t>
            </a:fld>
            <a:endParaRPr lang="en-ZA" dirty="0"/>
          </a:p>
        </p:txBody>
      </p:sp>
      <p:sp>
        <p:nvSpPr>
          <p:cNvPr id="4" name="Content Placeholder 3"/>
          <p:cNvSpPr>
            <a:spLocks noGrp="1"/>
          </p:cNvSpPr>
          <p:nvPr>
            <p:ph sz="quarter" idx="1"/>
          </p:nvPr>
        </p:nvSpPr>
        <p:spPr/>
        <p:txBody>
          <a:bodyPr>
            <a:normAutofit fontScale="85000" lnSpcReduction="20000"/>
          </a:bodyPr>
          <a:lstStyle/>
          <a:p>
            <a:pPr marL="0" indent="0">
              <a:buNone/>
            </a:pPr>
            <a:endParaRPr lang="en-ZA" dirty="0"/>
          </a:p>
          <a:p>
            <a:pPr marL="0" indent="0">
              <a:buNone/>
            </a:pPr>
            <a:r>
              <a:rPr lang="en-ZA" dirty="0"/>
              <a:t>The first step in planning and preparing for recruitment is to obtain complete and relevant information about the position.</a:t>
            </a:r>
          </a:p>
          <a:p>
            <a:pPr marL="0" indent="0">
              <a:buNone/>
            </a:pPr>
            <a:endParaRPr lang="en-ZA" dirty="0"/>
          </a:p>
          <a:p>
            <a:pPr marL="0" indent="0">
              <a:buNone/>
            </a:pPr>
            <a:r>
              <a:rPr lang="en-ZA" dirty="0"/>
              <a:t>The information can include, but is not limited to:</a:t>
            </a:r>
          </a:p>
          <a:p>
            <a:pPr marL="0" indent="0">
              <a:buNone/>
            </a:pPr>
            <a:endParaRPr lang="en-ZA" dirty="0"/>
          </a:p>
          <a:p>
            <a:pPr lvl="0" fontAlgn="base">
              <a:lnSpc>
                <a:spcPct val="150000"/>
              </a:lnSpc>
            </a:pPr>
            <a:r>
              <a:rPr lang="en-US" dirty="0"/>
              <a:t>Job description</a:t>
            </a:r>
            <a:endParaRPr lang="en-ZA" dirty="0"/>
          </a:p>
          <a:p>
            <a:pPr lvl="0" fontAlgn="base">
              <a:lnSpc>
                <a:spcPct val="150000"/>
              </a:lnSpc>
            </a:pPr>
            <a:r>
              <a:rPr lang="en-US" dirty="0"/>
              <a:t>Job specification</a:t>
            </a:r>
            <a:endParaRPr lang="en-ZA" dirty="0"/>
          </a:p>
          <a:p>
            <a:pPr lvl="0" fontAlgn="base">
              <a:lnSpc>
                <a:spcPct val="150000"/>
              </a:lnSpc>
            </a:pPr>
            <a:r>
              <a:rPr lang="en-US" dirty="0"/>
              <a:t>Job profile or job order</a:t>
            </a:r>
          </a:p>
          <a:p>
            <a:pPr lvl="0" fontAlgn="base">
              <a:lnSpc>
                <a:spcPct val="150000"/>
              </a:lnSpc>
            </a:pPr>
            <a:endParaRPr lang="en-US" dirty="0"/>
          </a:p>
          <a:p>
            <a:pPr marL="0" lvl="0" indent="0" fontAlgn="base">
              <a:lnSpc>
                <a:spcPct val="150000"/>
              </a:lnSpc>
              <a:buNone/>
            </a:pPr>
            <a:r>
              <a:rPr lang="en-US" sz="3000" dirty="0"/>
              <a:t>Lets look at these more in detail.</a:t>
            </a:r>
            <a:endParaRPr lang="en-ZA" sz="3000" dirty="0"/>
          </a:p>
          <a:p>
            <a:pPr marL="0" indent="0">
              <a:buNone/>
            </a:pPr>
            <a:endParaRPr lang="en-ZA" dirty="0"/>
          </a:p>
        </p:txBody>
      </p:sp>
    </p:spTree>
    <p:extLst>
      <p:ext uri="{BB962C8B-B14F-4D97-AF65-F5344CB8AC3E}">
        <p14:creationId xmlns:p14="http://schemas.microsoft.com/office/powerpoint/2010/main" val="823222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Good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grpSp>
        <p:nvGrpSpPr>
          <p:cNvPr id="6" name="Group 5"/>
          <p:cNvGrpSpPr/>
          <p:nvPr/>
        </p:nvGrpSpPr>
        <p:grpSpPr>
          <a:xfrm>
            <a:off x="3244775" y="1617619"/>
            <a:ext cx="5318223" cy="731613"/>
            <a:chOff x="2669218" y="2251"/>
            <a:chExt cx="5318223" cy="731613"/>
          </a:xfrm>
          <a:scene3d>
            <a:camera prst="orthographicFront"/>
            <a:lightRig rig="flat" dir="t"/>
          </a:scene3d>
        </p:grpSpPr>
        <p:sp>
          <p:nvSpPr>
            <p:cNvPr id="34" name="Right Arrow 33"/>
            <p:cNvSpPr/>
            <p:nvPr/>
          </p:nvSpPr>
          <p:spPr>
            <a:xfrm>
              <a:off x="2669218" y="2251"/>
              <a:ext cx="5318223"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ight Arrow 4"/>
            <p:cNvSpPr/>
            <p:nvPr/>
          </p:nvSpPr>
          <p:spPr>
            <a:xfrm>
              <a:off x="2669218" y="93703"/>
              <a:ext cx="5043868"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Should relate to what is being assessed</a:t>
              </a:r>
              <a:endParaRPr lang="en-US" sz="2200" kern="1200" dirty="0"/>
            </a:p>
          </p:txBody>
        </p:sp>
      </p:grpSp>
      <p:grpSp>
        <p:nvGrpSpPr>
          <p:cNvPr id="7" name="Group 6"/>
          <p:cNvGrpSpPr/>
          <p:nvPr/>
        </p:nvGrpSpPr>
        <p:grpSpPr>
          <a:xfrm>
            <a:off x="581002" y="1708590"/>
            <a:ext cx="2663773" cy="549671"/>
            <a:chOff x="5445" y="93222"/>
            <a:chExt cx="2663773" cy="549671"/>
          </a:xfrm>
          <a:scene3d>
            <a:camera prst="orthographicFront"/>
            <a:lightRig rig="flat" dir="t"/>
          </a:scene3d>
        </p:grpSpPr>
        <p:sp>
          <p:nvSpPr>
            <p:cNvPr id="32" name="Rounded Rectangle 31"/>
            <p:cNvSpPr/>
            <p:nvPr/>
          </p:nvSpPr>
          <p:spPr>
            <a:xfrm>
              <a:off x="5445" y="93222"/>
              <a:ext cx="266377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33" name="Rounded Rectangle 6"/>
            <p:cNvSpPr/>
            <p:nvPr/>
          </p:nvSpPr>
          <p:spPr>
            <a:xfrm>
              <a:off x="32278" y="120055"/>
              <a:ext cx="261010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Valid</a:t>
              </a:r>
            </a:p>
          </p:txBody>
        </p:sp>
      </p:grpSp>
      <p:grpSp>
        <p:nvGrpSpPr>
          <p:cNvPr id="8" name="Group 7"/>
          <p:cNvGrpSpPr/>
          <p:nvPr/>
        </p:nvGrpSpPr>
        <p:grpSpPr>
          <a:xfrm>
            <a:off x="3243478" y="2404199"/>
            <a:ext cx="5323422" cy="731613"/>
            <a:chOff x="2667921" y="788831"/>
            <a:chExt cx="5323422" cy="731613"/>
          </a:xfrm>
          <a:scene3d>
            <a:camera prst="orthographicFront"/>
            <a:lightRig rig="flat" dir="t"/>
          </a:scene3d>
        </p:grpSpPr>
        <p:sp>
          <p:nvSpPr>
            <p:cNvPr id="30" name="Right Arrow 29"/>
            <p:cNvSpPr/>
            <p:nvPr/>
          </p:nvSpPr>
          <p:spPr>
            <a:xfrm>
              <a:off x="2667921" y="788831"/>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ight Arrow 8"/>
            <p:cNvSpPr/>
            <p:nvPr/>
          </p:nvSpPr>
          <p:spPr>
            <a:xfrm>
              <a:off x="2667921" y="880283"/>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Own evidence</a:t>
              </a:r>
              <a:endParaRPr lang="en-US" sz="2200" kern="1200" dirty="0"/>
            </a:p>
          </p:txBody>
        </p:sp>
      </p:grpSp>
      <p:grpSp>
        <p:nvGrpSpPr>
          <p:cNvPr id="9" name="Group 8"/>
          <p:cNvGrpSpPr/>
          <p:nvPr/>
        </p:nvGrpSpPr>
        <p:grpSpPr>
          <a:xfrm>
            <a:off x="577100" y="2495170"/>
            <a:ext cx="2666377" cy="549671"/>
            <a:chOff x="1543" y="879802"/>
            <a:chExt cx="2666377" cy="549671"/>
          </a:xfrm>
          <a:scene3d>
            <a:camera prst="orthographicFront"/>
            <a:lightRig rig="flat" dir="t"/>
          </a:scene3d>
        </p:grpSpPr>
        <p:sp>
          <p:nvSpPr>
            <p:cNvPr id="28" name="Rounded Rectangle 27"/>
            <p:cNvSpPr/>
            <p:nvPr/>
          </p:nvSpPr>
          <p:spPr>
            <a:xfrm>
              <a:off x="1543" y="879802"/>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9" name="Rounded Rectangle 10"/>
            <p:cNvSpPr/>
            <p:nvPr/>
          </p:nvSpPr>
          <p:spPr>
            <a:xfrm>
              <a:off x="28376" y="906635"/>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Authentic</a:t>
              </a:r>
            </a:p>
          </p:txBody>
        </p:sp>
      </p:grpSp>
      <p:grpSp>
        <p:nvGrpSpPr>
          <p:cNvPr id="10" name="Group 9"/>
          <p:cNvGrpSpPr/>
          <p:nvPr/>
        </p:nvGrpSpPr>
        <p:grpSpPr>
          <a:xfrm>
            <a:off x="3204755" y="3190780"/>
            <a:ext cx="5360823" cy="913175"/>
            <a:chOff x="2629198" y="1575412"/>
            <a:chExt cx="5360823" cy="913175"/>
          </a:xfrm>
          <a:scene3d>
            <a:camera prst="orthographicFront"/>
            <a:lightRig rig="flat" dir="t"/>
          </a:scene3d>
        </p:grpSpPr>
        <p:sp>
          <p:nvSpPr>
            <p:cNvPr id="26" name="Right Arrow 25"/>
            <p:cNvSpPr/>
            <p:nvPr/>
          </p:nvSpPr>
          <p:spPr>
            <a:xfrm>
              <a:off x="2629198" y="1575412"/>
              <a:ext cx="5360823" cy="913175"/>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ight Arrow 12"/>
            <p:cNvSpPr/>
            <p:nvPr/>
          </p:nvSpPr>
          <p:spPr>
            <a:xfrm>
              <a:off x="2629198" y="1689559"/>
              <a:ext cx="5018382" cy="684881"/>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Consistency</a:t>
              </a:r>
            </a:p>
            <a:p>
              <a:pPr marL="228600" lvl="1" indent="-228600" algn="l" defTabSz="977900">
                <a:lnSpc>
                  <a:spcPct val="90000"/>
                </a:lnSpc>
                <a:spcBef>
                  <a:spcPct val="0"/>
                </a:spcBef>
                <a:spcAft>
                  <a:spcPct val="15000"/>
                </a:spcAft>
                <a:buChar char="••"/>
              </a:pPr>
              <a:r>
                <a:rPr lang="en-ZA" sz="2200" kern="1200" dirty="0"/>
                <a:t>Another assessor makes same judgment</a:t>
              </a:r>
              <a:endParaRPr lang="en-US" sz="2200" kern="1200" dirty="0"/>
            </a:p>
            <a:p>
              <a:pPr marL="228600" lvl="1" indent="-228600" algn="l" defTabSz="977900">
                <a:lnSpc>
                  <a:spcPct val="90000"/>
                </a:lnSpc>
                <a:spcBef>
                  <a:spcPct val="0"/>
                </a:spcBef>
                <a:spcAft>
                  <a:spcPct val="15000"/>
                </a:spcAft>
                <a:buChar char="••"/>
              </a:pPr>
              <a:endParaRPr lang="en-US" sz="2200" kern="1200" dirty="0"/>
            </a:p>
          </p:txBody>
        </p:sp>
      </p:grpSp>
      <p:grpSp>
        <p:nvGrpSpPr>
          <p:cNvPr id="11" name="Group 10"/>
          <p:cNvGrpSpPr/>
          <p:nvPr/>
        </p:nvGrpSpPr>
        <p:grpSpPr>
          <a:xfrm>
            <a:off x="578422" y="3372532"/>
            <a:ext cx="2626333" cy="549671"/>
            <a:chOff x="2865" y="1757164"/>
            <a:chExt cx="2626333" cy="549671"/>
          </a:xfrm>
          <a:scene3d>
            <a:camera prst="orthographicFront"/>
            <a:lightRig rig="flat" dir="t"/>
          </a:scene3d>
        </p:grpSpPr>
        <p:sp>
          <p:nvSpPr>
            <p:cNvPr id="24" name="Rounded Rectangle 23"/>
            <p:cNvSpPr/>
            <p:nvPr/>
          </p:nvSpPr>
          <p:spPr>
            <a:xfrm>
              <a:off x="2865" y="1757164"/>
              <a:ext cx="262633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5" name="Rounded Rectangle 14"/>
            <p:cNvSpPr/>
            <p:nvPr/>
          </p:nvSpPr>
          <p:spPr>
            <a:xfrm>
              <a:off x="29698" y="1783997"/>
              <a:ext cx="257266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Reliable</a:t>
              </a:r>
            </a:p>
          </p:txBody>
        </p:sp>
      </p:grpSp>
      <p:grpSp>
        <p:nvGrpSpPr>
          <p:cNvPr id="12" name="Group 11"/>
          <p:cNvGrpSpPr/>
          <p:nvPr/>
        </p:nvGrpSpPr>
        <p:grpSpPr>
          <a:xfrm>
            <a:off x="3243478" y="4158922"/>
            <a:ext cx="5323422" cy="731613"/>
            <a:chOff x="2667921" y="2543554"/>
            <a:chExt cx="5323422" cy="731613"/>
          </a:xfrm>
          <a:scene3d>
            <a:camera prst="orthographicFront"/>
            <a:lightRig rig="flat" dir="t"/>
          </a:scene3d>
        </p:grpSpPr>
        <p:sp>
          <p:nvSpPr>
            <p:cNvPr id="22" name="Right Arrow 21"/>
            <p:cNvSpPr/>
            <p:nvPr/>
          </p:nvSpPr>
          <p:spPr>
            <a:xfrm>
              <a:off x="2667921" y="2543554"/>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ight Arrow 16"/>
            <p:cNvSpPr/>
            <p:nvPr/>
          </p:nvSpPr>
          <p:spPr>
            <a:xfrm>
              <a:off x="2667921" y="2635006"/>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As recent as possible</a:t>
              </a:r>
              <a:endParaRPr lang="en-US" sz="2200" kern="1200" dirty="0"/>
            </a:p>
          </p:txBody>
        </p:sp>
      </p:grpSp>
      <p:grpSp>
        <p:nvGrpSpPr>
          <p:cNvPr id="13" name="Group 12"/>
          <p:cNvGrpSpPr/>
          <p:nvPr/>
        </p:nvGrpSpPr>
        <p:grpSpPr>
          <a:xfrm>
            <a:off x="577100" y="4249893"/>
            <a:ext cx="2666377" cy="549671"/>
            <a:chOff x="1543" y="2634525"/>
            <a:chExt cx="2666377" cy="549671"/>
          </a:xfrm>
          <a:scene3d>
            <a:camera prst="orthographicFront"/>
            <a:lightRig rig="flat" dir="t"/>
          </a:scene3d>
        </p:grpSpPr>
        <p:sp>
          <p:nvSpPr>
            <p:cNvPr id="20" name="Rounded Rectangle 19"/>
            <p:cNvSpPr/>
            <p:nvPr/>
          </p:nvSpPr>
          <p:spPr>
            <a:xfrm>
              <a:off x="1543" y="2634525"/>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1" name="Rounded Rectangle 18"/>
            <p:cNvSpPr/>
            <p:nvPr/>
          </p:nvSpPr>
          <p:spPr>
            <a:xfrm>
              <a:off x="28376" y="2661358"/>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Current</a:t>
              </a:r>
            </a:p>
          </p:txBody>
        </p:sp>
      </p:grpSp>
      <p:grpSp>
        <p:nvGrpSpPr>
          <p:cNvPr id="14" name="Group 13"/>
          <p:cNvGrpSpPr/>
          <p:nvPr/>
        </p:nvGrpSpPr>
        <p:grpSpPr>
          <a:xfrm>
            <a:off x="3243478" y="4945503"/>
            <a:ext cx="5323422" cy="731613"/>
            <a:chOff x="2667921" y="3330135"/>
            <a:chExt cx="5323422" cy="731613"/>
          </a:xfrm>
          <a:scene3d>
            <a:camera prst="orthographicFront"/>
            <a:lightRig rig="flat" dir="t"/>
          </a:scene3d>
        </p:grpSpPr>
        <p:sp>
          <p:nvSpPr>
            <p:cNvPr id="18" name="Right Arrow 17"/>
            <p:cNvSpPr/>
            <p:nvPr/>
          </p:nvSpPr>
          <p:spPr>
            <a:xfrm>
              <a:off x="2667921" y="3330135"/>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ight Arrow 20"/>
            <p:cNvSpPr/>
            <p:nvPr/>
          </p:nvSpPr>
          <p:spPr>
            <a:xfrm>
              <a:off x="2667921" y="3421587"/>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Enough evidence</a:t>
              </a:r>
              <a:endParaRPr lang="en-US" sz="2200" kern="1200" dirty="0"/>
            </a:p>
          </p:txBody>
        </p:sp>
      </p:grpSp>
      <p:grpSp>
        <p:nvGrpSpPr>
          <p:cNvPr id="15" name="Group 14"/>
          <p:cNvGrpSpPr/>
          <p:nvPr/>
        </p:nvGrpSpPr>
        <p:grpSpPr>
          <a:xfrm>
            <a:off x="577100" y="5036474"/>
            <a:ext cx="2666377" cy="549671"/>
            <a:chOff x="1543" y="3421106"/>
            <a:chExt cx="2666377" cy="549671"/>
          </a:xfrm>
          <a:scene3d>
            <a:camera prst="orthographicFront"/>
            <a:lightRig rig="flat" dir="t"/>
          </a:scene3d>
        </p:grpSpPr>
        <p:sp>
          <p:nvSpPr>
            <p:cNvPr id="16" name="Rounded Rectangle 15"/>
            <p:cNvSpPr/>
            <p:nvPr/>
          </p:nvSpPr>
          <p:spPr>
            <a:xfrm>
              <a:off x="1543" y="3421106"/>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17" name="Rounded Rectangle 22"/>
            <p:cNvSpPr/>
            <p:nvPr/>
          </p:nvSpPr>
          <p:spPr>
            <a:xfrm>
              <a:off x="28376" y="3447939"/>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Sufficient</a:t>
              </a:r>
            </a:p>
          </p:txBody>
        </p:sp>
      </p:grpSp>
    </p:spTree>
    <p:extLst>
      <p:ext uri="{BB962C8B-B14F-4D97-AF65-F5344CB8AC3E}">
        <p14:creationId xmlns:p14="http://schemas.microsoft.com/office/powerpoint/2010/main" val="19387816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4800" dirty="0"/>
              <a:t>Job description</a:t>
            </a:r>
          </a:p>
        </p:txBody>
      </p:sp>
      <p:sp>
        <p:nvSpPr>
          <p:cNvPr id="3" name="Slide Number Placeholder 2"/>
          <p:cNvSpPr>
            <a:spLocks noGrp="1"/>
          </p:cNvSpPr>
          <p:nvPr>
            <p:ph type="sldNum" sz="quarter" idx="12"/>
          </p:nvPr>
        </p:nvSpPr>
        <p:spPr/>
        <p:txBody>
          <a:bodyPr/>
          <a:lstStyle/>
          <a:p>
            <a:fld id="{32F83655-DC73-417F-8B26-EB7A1DBB5382}" type="slidenum">
              <a:rPr lang="en-ZA" smtClean="0"/>
              <a:pPr/>
              <a:t>80</a:t>
            </a:fld>
            <a:endParaRPr lang="en-ZA" dirty="0"/>
          </a:p>
        </p:txBody>
      </p:sp>
      <p:sp>
        <p:nvSpPr>
          <p:cNvPr id="4" name="Content Placeholder 3"/>
          <p:cNvSpPr>
            <a:spLocks noGrp="1"/>
          </p:cNvSpPr>
          <p:nvPr>
            <p:ph sz="quarter" idx="1"/>
          </p:nvPr>
        </p:nvSpPr>
        <p:spPr/>
        <p:txBody>
          <a:bodyPr>
            <a:normAutofit fontScale="85000" lnSpcReduction="20000"/>
          </a:bodyPr>
          <a:lstStyle/>
          <a:p>
            <a:pPr marL="0" indent="0">
              <a:buNone/>
            </a:pPr>
            <a:r>
              <a:rPr lang="en-ZA" dirty="0"/>
              <a:t>A job description is a statement that usually describes the responsibilities, job tasks, and levels for a position.</a:t>
            </a:r>
          </a:p>
          <a:p>
            <a:pPr marL="0" indent="0">
              <a:buNone/>
            </a:pPr>
            <a:r>
              <a:rPr lang="en-ZA" dirty="0"/>
              <a:t>The job description is the result of a job analysis process.  There is no exact format, and job descriptions are often used for different purposes.  </a:t>
            </a:r>
          </a:p>
          <a:p>
            <a:pPr marL="0" indent="0">
              <a:buNone/>
            </a:pPr>
            <a:endParaRPr lang="en-ZA" dirty="0"/>
          </a:p>
          <a:p>
            <a:pPr marL="0" indent="0">
              <a:buNone/>
            </a:pPr>
            <a:r>
              <a:rPr lang="en-ZA" b="1" dirty="0"/>
              <a:t>They should, however contain certain elements:</a:t>
            </a:r>
          </a:p>
          <a:p>
            <a:pPr marL="0" indent="0">
              <a:buNone/>
            </a:pPr>
            <a:endParaRPr lang="en-ZA" dirty="0"/>
          </a:p>
          <a:p>
            <a:pPr marL="0" indent="0">
              <a:buNone/>
            </a:pPr>
            <a:r>
              <a:rPr lang="en-ZA" dirty="0"/>
              <a:t>The Department of Public Service Administration (DPSA) requires that the following is included in the job description:</a:t>
            </a:r>
          </a:p>
          <a:p>
            <a:pPr marL="0" indent="0">
              <a:buNone/>
            </a:pPr>
            <a:endParaRPr lang="en-ZA" dirty="0"/>
          </a:p>
          <a:p>
            <a:pPr lvl="0" fontAlgn="base"/>
            <a:r>
              <a:rPr lang="en-US" dirty="0"/>
              <a:t>Job information summary</a:t>
            </a:r>
            <a:endParaRPr lang="en-ZA" dirty="0"/>
          </a:p>
          <a:p>
            <a:pPr lvl="0" fontAlgn="base"/>
            <a:r>
              <a:rPr lang="en-US" dirty="0"/>
              <a:t>Job purpose</a:t>
            </a:r>
            <a:endParaRPr lang="en-ZA" dirty="0"/>
          </a:p>
          <a:p>
            <a:pPr lvl="0" fontAlgn="base"/>
            <a:r>
              <a:rPr lang="en-US" dirty="0"/>
              <a:t>Main objective</a:t>
            </a:r>
            <a:endParaRPr lang="en-ZA" dirty="0"/>
          </a:p>
          <a:p>
            <a:pPr lvl="0" fontAlgn="base"/>
            <a:r>
              <a:rPr lang="en-US" dirty="0"/>
              <a:t>Inherent requirements of the job</a:t>
            </a:r>
            <a:endParaRPr lang="en-ZA" dirty="0"/>
          </a:p>
          <a:p>
            <a:pPr lvl="0" fontAlgn="base"/>
            <a:r>
              <a:rPr lang="en-US" dirty="0"/>
              <a:t>Career pathing</a:t>
            </a:r>
            <a:endParaRPr lang="en-ZA" dirty="0"/>
          </a:p>
          <a:p>
            <a:pPr marL="0" indent="0">
              <a:buNone/>
            </a:pPr>
            <a:endParaRPr lang="en-ZA" dirty="0"/>
          </a:p>
        </p:txBody>
      </p:sp>
    </p:spTree>
    <p:extLst>
      <p:ext uri="{BB962C8B-B14F-4D97-AF65-F5344CB8AC3E}">
        <p14:creationId xmlns:p14="http://schemas.microsoft.com/office/powerpoint/2010/main" val="25408661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4800" dirty="0"/>
              <a:t>Job description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81</a:t>
            </a:fld>
            <a:endParaRPr lang="en-ZA" dirty="0"/>
          </a:p>
        </p:txBody>
      </p:sp>
      <p:sp>
        <p:nvSpPr>
          <p:cNvPr id="4" name="Content Placeholder 3"/>
          <p:cNvSpPr>
            <a:spLocks noGrp="1"/>
          </p:cNvSpPr>
          <p:nvPr>
            <p:ph sz="quarter" idx="1"/>
          </p:nvPr>
        </p:nvSpPr>
        <p:spPr/>
        <p:txBody>
          <a:bodyPr/>
          <a:lstStyle/>
          <a:p>
            <a:pPr marL="0" indent="0">
              <a:buNone/>
            </a:pPr>
            <a:endParaRPr lang="en-ZA" dirty="0"/>
          </a:p>
          <a:p>
            <a:pPr marL="0" indent="0">
              <a:buNone/>
            </a:pPr>
            <a:r>
              <a:rPr lang="en-ZA" dirty="0"/>
              <a:t>Often a job description is developed for hiring, to tell potential applicants about the job. It may also be used to determine pay levels.  It is important to ensure that the job description is up to date.  It is costly and time consuming for organisations to update their job descriptions.  Unfortunately, the reality is that work is so quickly that job descriptions can become outdated in a single year, as responsibilities change.</a:t>
            </a:r>
          </a:p>
          <a:p>
            <a:pPr marL="0" indent="0">
              <a:buNone/>
            </a:pPr>
            <a:endParaRPr lang="en-ZA" dirty="0"/>
          </a:p>
        </p:txBody>
      </p:sp>
    </p:spTree>
    <p:extLst>
      <p:ext uri="{BB962C8B-B14F-4D97-AF65-F5344CB8AC3E}">
        <p14:creationId xmlns:p14="http://schemas.microsoft.com/office/powerpoint/2010/main" val="27857498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AB16A-DE0B-4536-8424-266E6A9C474A}"/>
              </a:ext>
            </a:extLst>
          </p:cNvPr>
          <p:cNvSpPr>
            <a:spLocks noGrp="1"/>
          </p:cNvSpPr>
          <p:nvPr>
            <p:ph type="title"/>
          </p:nvPr>
        </p:nvSpPr>
        <p:spPr/>
        <p:txBody>
          <a:bodyPr>
            <a:normAutofit fontScale="90000"/>
          </a:bodyPr>
          <a:lstStyle/>
          <a:p>
            <a:pPr algn="ctr"/>
            <a:br>
              <a:rPr lang="en-US" dirty="0"/>
            </a:br>
            <a:r>
              <a:rPr lang="en-ZA" sz="5300" dirty="0"/>
              <a:t>Job Specification</a:t>
            </a:r>
          </a:p>
        </p:txBody>
      </p:sp>
      <p:sp>
        <p:nvSpPr>
          <p:cNvPr id="3" name="Slide Number Placeholder 2">
            <a:extLst>
              <a:ext uri="{FF2B5EF4-FFF2-40B4-BE49-F238E27FC236}">
                <a16:creationId xmlns:a16="http://schemas.microsoft.com/office/drawing/2014/main" id="{7F4BDC52-8032-4DE2-9B09-8B2AED9DAD35}"/>
              </a:ext>
            </a:extLst>
          </p:cNvPr>
          <p:cNvSpPr>
            <a:spLocks noGrp="1"/>
          </p:cNvSpPr>
          <p:nvPr>
            <p:ph type="sldNum" sz="quarter" idx="12"/>
          </p:nvPr>
        </p:nvSpPr>
        <p:spPr/>
        <p:txBody>
          <a:bodyPr/>
          <a:lstStyle/>
          <a:p>
            <a:fld id="{32F83655-DC73-417F-8B26-EB7A1DBB5382}" type="slidenum">
              <a:rPr lang="en-ZA" smtClean="0"/>
              <a:pPr/>
              <a:t>82</a:t>
            </a:fld>
            <a:endParaRPr lang="en-ZA" dirty="0"/>
          </a:p>
        </p:txBody>
      </p:sp>
      <p:sp>
        <p:nvSpPr>
          <p:cNvPr id="4" name="Content Placeholder 3">
            <a:extLst>
              <a:ext uri="{FF2B5EF4-FFF2-40B4-BE49-F238E27FC236}">
                <a16:creationId xmlns:a16="http://schemas.microsoft.com/office/drawing/2014/main" id="{DDA6F8F7-DA32-4E72-8D18-AE003D49C311}"/>
              </a:ext>
            </a:extLst>
          </p:cNvPr>
          <p:cNvSpPr>
            <a:spLocks noGrp="1"/>
          </p:cNvSpPr>
          <p:nvPr>
            <p:ph sz="quarter" idx="1"/>
          </p:nvPr>
        </p:nvSpPr>
        <p:spPr/>
        <p:txBody>
          <a:bodyPr/>
          <a:lstStyle/>
          <a:p>
            <a:pPr marL="0" indent="0">
              <a:buNone/>
            </a:pPr>
            <a:r>
              <a:rPr lang="en-ZA" dirty="0"/>
              <a:t>A job specification states the minimum qualifications job applicants must possess to be considered for the job.</a:t>
            </a:r>
          </a:p>
          <a:p>
            <a:pPr marL="0" indent="0">
              <a:buNone/>
            </a:pPr>
            <a:endParaRPr lang="en-US" dirty="0"/>
          </a:p>
          <a:p>
            <a:pPr marL="0" indent="0">
              <a:buNone/>
            </a:pPr>
            <a:r>
              <a:rPr lang="en-US" b="1" dirty="0"/>
              <a:t>Below is a diagram illustrating how ability is determined:</a:t>
            </a:r>
          </a:p>
          <a:p>
            <a:pPr marL="0" indent="0">
              <a:buNone/>
            </a:pPr>
            <a:endParaRPr lang="en-ZA" dirty="0"/>
          </a:p>
          <a:p>
            <a:pPr marL="0" indent="0">
              <a:buNone/>
            </a:pPr>
            <a:endParaRPr lang="en-US" dirty="0"/>
          </a:p>
          <a:p>
            <a:pPr marL="0" indent="0">
              <a:buNone/>
            </a:pPr>
            <a:endParaRPr lang="en-ZA" dirty="0"/>
          </a:p>
        </p:txBody>
      </p:sp>
      <p:pic>
        <p:nvPicPr>
          <p:cNvPr id="5" name="Picture 4">
            <a:extLst>
              <a:ext uri="{FF2B5EF4-FFF2-40B4-BE49-F238E27FC236}">
                <a16:creationId xmlns:a16="http://schemas.microsoft.com/office/drawing/2014/main" id="{568C7F53-A669-4417-B384-07343938AB86}"/>
              </a:ext>
            </a:extLst>
          </p:cNvPr>
          <p:cNvPicPr/>
          <p:nvPr/>
        </p:nvPicPr>
        <p:blipFill rotWithShape="1">
          <a:blip r:embed="rId2">
            <a:extLst>
              <a:ext uri="{28A0092B-C50C-407E-A947-70E740481C1C}">
                <a14:useLocalDpi xmlns:a14="http://schemas.microsoft.com/office/drawing/2010/main" val="0"/>
              </a:ext>
            </a:extLst>
          </a:blip>
          <a:srcRect l="32029" t="25273" r="29694" b="10572"/>
          <a:stretch/>
        </p:blipFill>
        <p:spPr bwMode="auto">
          <a:xfrm>
            <a:off x="3115503" y="3153094"/>
            <a:ext cx="3257550" cy="30708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4730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2DBBC-5960-4EC5-9AFA-26251849FC89}"/>
              </a:ext>
            </a:extLst>
          </p:cNvPr>
          <p:cNvSpPr>
            <a:spLocks noGrp="1"/>
          </p:cNvSpPr>
          <p:nvPr>
            <p:ph type="title"/>
          </p:nvPr>
        </p:nvSpPr>
        <p:spPr/>
        <p:txBody>
          <a:bodyPr>
            <a:normAutofit/>
          </a:bodyPr>
          <a:lstStyle/>
          <a:p>
            <a:pPr algn="ctr"/>
            <a:r>
              <a:rPr lang="en-US" sz="4800" dirty="0"/>
              <a:t>Job specification</a:t>
            </a:r>
            <a:endParaRPr lang="en-ZA" sz="4800" dirty="0"/>
          </a:p>
        </p:txBody>
      </p:sp>
      <p:sp>
        <p:nvSpPr>
          <p:cNvPr id="3" name="Slide Number Placeholder 2">
            <a:extLst>
              <a:ext uri="{FF2B5EF4-FFF2-40B4-BE49-F238E27FC236}">
                <a16:creationId xmlns:a16="http://schemas.microsoft.com/office/drawing/2014/main" id="{CDDF9628-C81A-46C8-A698-4C7C97CAAD31}"/>
              </a:ext>
            </a:extLst>
          </p:cNvPr>
          <p:cNvSpPr>
            <a:spLocks noGrp="1"/>
          </p:cNvSpPr>
          <p:nvPr>
            <p:ph type="sldNum" sz="quarter" idx="12"/>
          </p:nvPr>
        </p:nvSpPr>
        <p:spPr/>
        <p:txBody>
          <a:bodyPr/>
          <a:lstStyle/>
          <a:p>
            <a:fld id="{32F83655-DC73-417F-8B26-EB7A1DBB5382}" type="slidenum">
              <a:rPr lang="en-ZA" smtClean="0"/>
              <a:pPr/>
              <a:t>83</a:t>
            </a:fld>
            <a:endParaRPr lang="en-ZA" dirty="0"/>
          </a:p>
        </p:txBody>
      </p:sp>
      <p:sp>
        <p:nvSpPr>
          <p:cNvPr id="4" name="Content Placeholder 3">
            <a:extLst>
              <a:ext uri="{FF2B5EF4-FFF2-40B4-BE49-F238E27FC236}">
                <a16:creationId xmlns:a16="http://schemas.microsoft.com/office/drawing/2014/main" id="{C1B953CB-EE69-4459-BFA8-AA3EEE643307}"/>
              </a:ext>
            </a:extLst>
          </p:cNvPr>
          <p:cNvSpPr>
            <a:spLocks noGrp="1"/>
          </p:cNvSpPr>
          <p:nvPr>
            <p:ph sz="quarter" idx="1"/>
          </p:nvPr>
        </p:nvSpPr>
        <p:spPr/>
        <p:txBody>
          <a:bodyPr>
            <a:normAutofit fontScale="92500" lnSpcReduction="10000"/>
          </a:bodyPr>
          <a:lstStyle/>
          <a:p>
            <a:pPr lvl="0" fontAlgn="base"/>
            <a:r>
              <a:rPr lang="en-US" dirty="0"/>
              <a:t>Skills include observable capabilities performed on the job.  In order to avoid building on past disadvantages in South Africa, the role of skills will become more important in the future and formal qualifications will be less important.</a:t>
            </a:r>
            <a:endParaRPr lang="en-ZA" dirty="0"/>
          </a:p>
          <a:p>
            <a:pPr lvl="0" fontAlgn="base"/>
            <a:r>
              <a:rPr lang="en-US" dirty="0"/>
              <a:t>Knowledge means the body of information in a specific subject area that is needed by the new employee to perform the job satisfactorily.  </a:t>
            </a:r>
            <a:endParaRPr lang="en-ZA" dirty="0"/>
          </a:p>
          <a:p>
            <a:pPr lvl="0" fontAlgn="base"/>
            <a:r>
              <a:rPr lang="en-US" dirty="0"/>
              <a:t>Ability means any mental or physical activities needed of the new employee.  </a:t>
            </a:r>
            <a:endParaRPr lang="en-ZA" dirty="0"/>
          </a:p>
          <a:p>
            <a:pPr marL="0" indent="0">
              <a:buNone/>
            </a:pPr>
            <a:endParaRPr lang="en-ZA" dirty="0"/>
          </a:p>
          <a:p>
            <a:pPr marL="0" indent="0">
              <a:buNone/>
            </a:pPr>
            <a:r>
              <a:rPr lang="en-ZA" dirty="0"/>
              <a:t>For example, a section supervisor might need to know the safety regulations that affect the plant, have the skill to operate machinery and have the ability to write daily work assignments.</a:t>
            </a:r>
          </a:p>
          <a:p>
            <a:endParaRPr lang="en-ZA" dirty="0"/>
          </a:p>
        </p:txBody>
      </p:sp>
    </p:spTree>
    <p:extLst>
      <p:ext uri="{BB962C8B-B14F-4D97-AF65-F5344CB8AC3E}">
        <p14:creationId xmlns:p14="http://schemas.microsoft.com/office/powerpoint/2010/main" val="33148005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D1438-1FFD-4E55-A4FA-9778DA91F2BD}"/>
              </a:ext>
            </a:extLst>
          </p:cNvPr>
          <p:cNvSpPr>
            <a:spLocks noGrp="1"/>
          </p:cNvSpPr>
          <p:nvPr>
            <p:ph type="title"/>
          </p:nvPr>
        </p:nvSpPr>
        <p:spPr/>
        <p:txBody>
          <a:bodyPr/>
          <a:lstStyle/>
          <a:p>
            <a:pPr algn="ctr"/>
            <a:r>
              <a:rPr lang="en-US" dirty="0"/>
              <a:t>Job specification</a:t>
            </a:r>
            <a:endParaRPr lang="en-ZA" dirty="0"/>
          </a:p>
        </p:txBody>
      </p:sp>
      <p:sp>
        <p:nvSpPr>
          <p:cNvPr id="3" name="Slide Number Placeholder 2">
            <a:extLst>
              <a:ext uri="{FF2B5EF4-FFF2-40B4-BE49-F238E27FC236}">
                <a16:creationId xmlns:a16="http://schemas.microsoft.com/office/drawing/2014/main" id="{C051D452-C716-4E35-B0A2-3E1585E0E31A}"/>
              </a:ext>
            </a:extLst>
          </p:cNvPr>
          <p:cNvSpPr>
            <a:spLocks noGrp="1"/>
          </p:cNvSpPr>
          <p:nvPr>
            <p:ph type="sldNum" sz="quarter" idx="12"/>
          </p:nvPr>
        </p:nvSpPr>
        <p:spPr/>
        <p:txBody>
          <a:bodyPr/>
          <a:lstStyle/>
          <a:p>
            <a:fld id="{32F83655-DC73-417F-8B26-EB7A1DBB5382}" type="slidenum">
              <a:rPr lang="en-ZA" smtClean="0"/>
              <a:pPr/>
              <a:t>84</a:t>
            </a:fld>
            <a:endParaRPr lang="en-ZA" dirty="0"/>
          </a:p>
        </p:txBody>
      </p:sp>
      <p:sp>
        <p:nvSpPr>
          <p:cNvPr id="4" name="Content Placeholder 3">
            <a:extLst>
              <a:ext uri="{FF2B5EF4-FFF2-40B4-BE49-F238E27FC236}">
                <a16:creationId xmlns:a16="http://schemas.microsoft.com/office/drawing/2014/main" id="{EF6094A1-AC96-456A-A241-D435DC035898}"/>
              </a:ext>
            </a:extLst>
          </p:cNvPr>
          <p:cNvSpPr>
            <a:spLocks noGrp="1"/>
          </p:cNvSpPr>
          <p:nvPr>
            <p:ph sz="quarter" idx="1"/>
          </p:nvPr>
        </p:nvSpPr>
        <p:spPr>
          <a:xfrm>
            <a:off x="467544" y="2040834"/>
            <a:ext cx="8219256" cy="4052461"/>
          </a:xfrm>
        </p:spPr>
        <p:txBody>
          <a:bodyPr/>
          <a:lstStyle/>
          <a:p>
            <a:pPr>
              <a:lnSpc>
                <a:spcPct val="150000"/>
              </a:lnSpc>
            </a:pPr>
            <a:r>
              <a:rPr lang="en-ZA" dirty="0"/>
              <a:t>Job specifications may include the required education, experience, and training as well as any specific certification needed for the job.  </a:t>
            </a:r>
          </a:p>
          <a:p>
            <a:pPr>
              <a:lnSpc>
                <a:spcPct val="150000"/>
              </a:lnSpc>
            </a:pPr>
            <a:r>
              <a:rPr lang="en-ZA" dirty="0"/>
              <a:t>It may also include working conditions, such as the hours the employee must be available, as well as other unusual conditions, such as high levels of noise or fumes.</a:t>
            </a:r>
          </a:p>
          <a:p>
            <a:pPr marL="0" indent="0">
              <a:buNone/>
            </a:pPr>
            <a:endParaRPr lang="en-ZA" dirty="0"/>
          </a:p>
        </p:txBody>
      </p:sp>
    </p:spTree>
    <p:extLst>
      <p:ext uri="{BB962C8B-B14F-4D97-AF65-F5344CB8AC3E}">
        <p14:creationId xmlns:p14="http://schemas.microsoft.com/office/powerpoint/2010/main" val="5545812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65E5B-A284-4CCE-A81C-85E3A4985D70}"/>
              </a:ext>
            </a:extLst>
          </p:cNvPr>
          <p:cNvSpPr>
            <a:spLocks noGrp="1"/>
          </p:cNvSpPr>
          <p:nvPr>
            <p:ph type="title"/>
          </p:nvPr>
        </p:nvSpPr>
        <p:spPr/>
        <p:txBody>
          <a:bodyPr>
            <a:normAutofit fontScale="90000"/>
          </a:bodyPr>
          <a:lstStyle/>
          <a:p>
            <a:pPr algn="ctr"/>
            <a:br>
              <a:rPr lang="en-ZA" sz="5300" dirty="0"/>
            </a:br>
            <a:r>
              <a:rPr lang="en-ZA" sz="5300" dirty="0"/>
              <a:t>Job Profile / Job Order</a:t>
            </a:r>
            <a:br>
              <a:rPr lang="en-ZA" dirty="0"/>
            </a:br>
            <a:endParaRPr lang="en-ZA" dirty="0"/>
          </a:p>
        </p:txBody>
      </p:sp>
      <p:sp>
        <p:nvSpPr>
          <p:cNvPr id="3" name="Slide Number Placeholder 2">
            <a:extLst>
              <a:ext uri="{FF2B5EF4-FFF2-40B4-BE49-F238E27FC236}">
                <a16:creationId xmlns:a16="http://schemas.microsoft.com/office/drawing/2014/main" id="{F5E9C112-2422-4C13-B9B0-4863DDCE4422}"/>
              </a:ext>
            </a:extLst>
          </p:cNvPr>
          <p:cNvSpPr>
            <a:spLocks noGrp="1"/>
          </p:cNvSpPr>
          <p:nvPr>
            <p:ph type="sldNum" sz="quarter" idx="12"/>
          </p:nvPr>
        </p:nvSpPr>
        <p:spPr/>
        <p:txBody>
          <a:bodyPr/>
          <a:lstStyle/>
          <a:p>
            <a:fld id="{32F83655-DC73-417F-8B26-EB7A1DBB5382}" type="slidenum">
              <a:rPr lang="en-ZA" smtClean="0"/>
              <a:pPr/>
              <a:t>85</a:t>
            </a:fld>
            <a:endParaRPr lang="en-ZA" dirty="0"/>
          </a:p>
        </p:txBody>
      </p:sp>
      <p:sp>
        <p:nvSpPr>
          <p:cNvPr id="4" name="Content Placeholder 3">
            <a:extLst>
              <a:ext uri="{FF2B5EF4-FFF2-40B4-BE49-F238E27FC236}">
                <a16:creationId xmlns:a16="http://schemas.microsoft.com/office/drawing/2014/main" id="{840D27BA-2894-474C-98CC-DD1D63F76ACF}"/>
              </a:ext>
            </a:extLst>
          </p:cNvPr>
          <p:cNvSpPr>
            <a:spLocks noGrp="1"/>
          </p:cNvSpPr>
          <p:nvPr>
            <p:ph sz="quarter" idx="1"/>
          </p:nvPr>
        </p:nvSpPr>
        <p:spPr/>
        <p:txBody>
          <a:bodyPr>
            <a:normAutofit/>
          </a:bodyPr>
          <a:lstStyle/>
          <a:p>
            <a:r>
              <a:rPr lang="en-ZA" dirty="0"/>
              <a:t>A job profile refers to the development of a prioritised set of capabilities or success factors for a particular job or group of jobs.  </a:t>
            </a:r>
          </a:p>
          <a:p>
            <a:r>
              <a:rPr lang="en-ZA" dirty="0"/>
              <a:t>It may include the use of proficiency ratings for each capability.</a:t>
            </a:r>
          </a:p>
          <a:p>
            <a:pPr marL="0" indent="0">
              <a:buNone/>
            </a:pPr>
            <a:endParaRPr lang="en-ZA" dirty="0"/>
          </a:p>
          <a:p>
            <a:r>
              <a:rPr lang="en-ZA" dirty="0"/>
              <a:t> A job order is an internal document extensively used by projects-based, manufacturing, building and fabrication businesses.  </a:t>
            </a:r>
          </a:p>
          <a:p>
            <a:r>
              <a:rPr lang="en-ZA" dirty="0"/>
              <a:t>A job order may be for products and/or services.  </a:t>
            </a:r>
          </a:p>
          <a:p>
            <a:pPr marL="0" indent="0">
              <a:buNone/>
            </a:pPr>
            <a:r>
              <a:rPr lang="en-ZA" dirty="0"/>
              <a:t> </a:t>
            </a:r>
          </a:p>
          <a:p>
            <a:pPr marL="0" indent="0">
              <a:buNone/>
            </a:pPr>
            <a:endParaRPr lang="en-ZA" dirty="0"/>
          </a:p>
        </p:txBody>
      </p:sp>
    </p:spTree>
    <p:extLst>
      <p:ext uri="{BB962C8B-B14F-4D97-AF65-F5344CB8AC3E}">
        <p14:creationId xmlns:p14="http://schemas.microsoft.com/office/powerpoint/2010/main" val="1377571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B384C-850F-487A-B348-9D921F9F5996}"/>
              </a:ext>
            </a:extLst>
          </p:cNvPr>
          <p:cNvSpPr>
            <a:spLocks noGrp="1"/>
          </p:cNvSpPr>
          <p:nvPr>
            <p:ph type="title"/>
          </p:nvPr>
        </p:nvSpPr>
        <p:spPr/>
        <p:txBody>
          <a:bodyPr>
            <a:normAutofit/>
          </a:bodyPr>
          <a:lstStyle/>
          <a:p>
            <a:pPr algn="ctr"/>
            <a:r>
              <a:rPr lang="en-US" sz="4800" dirty="0"/>
              <a:t>Job Profile/ Job Order</a:t>
            </a:r>
            <a:endParaRPr lang="en-ZA" sz="4800" dirty="0"/>
          </a:p>
        </p:txBody>
      </p:sp>
      <p:sp>
        <p:nvSpPr>
          <p:cNvPr id="3" name="Slide Number Placeholder 2">
            <a:extLst>
              <a:ext uri="{FF2B5EF4-FFF2-40B4-BE49-F238E27FC236}">
                <a16:creationId xmlns:a16="http://schemas.microsoft.com/office/drawing/2014/main" id="{4D8E4627-30CB-4A1C-8105-46A4E5A7BA23}"/>
              </a:ext>
            </a:extLst>
          </p:cNvPr>
          <p:cNvSpPr>
            <a:spLocks noGrp="1"/>
          </p:cNvSpPr>
          <p:nvPr>
            <p:ph type="sldNum" sz="quarter" idx="12"/>
          </p:nvPr>
        </p:nvSpPr>
        <p:spPr/>
        <p:txBody>
          <a:bodyPr/>
          <a:lstStyle/>
          <a:p>
            <a:fld id="{32F83655-DC73-417F-8B26-EB7A1DBB5382}" type="slidenum">
              <a:rPr lang="en-ZA" smtClean="0"/>
              <a:pPr/>
              <a:t>86</a:t>
            </a:fld>
            <a:endParaRPr lang="en-ZA" dirty="0"/>
          </a:p>
        </p:txBody>
      </p:sp>
      <p:sp>
        <p:nvSpPr>
          <p:cNvPr id="4" name="Content Placeholder 3">
            <a:extLst>
              <a:ext uri="{FF2B5EF4-FFF2-40B4-BE49-F238E27FC236}">
                <a16:creationId xmlns:a16="http://schemas.microsoft.com/office/drawing/2014/main" id="{450B4B11-437F-419D-8B36-6F1B841FB34B}"/>
              </a:ext>
            </a:extLst>
          </p:cNvPr>
          <p:cNvSpPr>
            <a:spLocks noGrp="1"/>
          </p:cNvSpPr>
          <p:nvPr>
            <p:ph sz="quarter" idx="1"/>
          </p:nvPr>
        </p:nvSpPr>
        <p:spPr/>
        <p:txBody>
          <a:bodyPr>
            <a:normAutofit fontScale="85000" lnSpcReduction="10000"/>
          </a:bodyPr>
          <a:lstStyle/>
          <a:p>
            <a:pPr marL="0" indent="0">
              <a:buNone/>
            </a:pPr>
            <a:r>
              <a:rPr lang="en-ZA" dirty="0"/>
              <a:t>In a manufacturing environment, a job order is used to signal the start of a manufacturing process and will most probably be linked to a bill of material.</a:t>
            </a:r>
          </a:p>
          <a:p>
            <a:pPr marL="0" indent="0">
              <a:buNone/>
            </a:pPr>
            <a:endParaRPr lang="en-ZA" dirty="0"/>
          </a:p>
          <a:p>
            <a:pPr marL="0" indent="0">
              <a:buNone/>
            </a:pPr>
            <a:r>
              <a:rPr lang="en-ZA" b="1" dirty="0"/>
              <a:t> Hence, the job order will probably state:</a:t>
            </a:r>
          </a:p>
          <a:p>
            <a:pPr marL="0" indent="0">
              <a:buNone/>
            </a:pPr>
            <a:endParaRPr lang="en-ZA" dirty="0"/>
          </a:p>
          <a:p>
            <a:pPr lvl="0" fontAlgn="base"/>
            <a:r>
              <a:rPr lang="en-US" dirty="0"/>
              <a:t>The quantity of the product to be manufactured, built or fabricated</a:t>
            </a:r>
            <a:endParaRPr lang="en-ZA" dirty="0"/>
          </a:p>
          <a:p>
            <a:pPr lvl="0" fontAlgn="base"/>
            <a:r>
              <a:rPr lang="en-US" dirty="0"/>
              <a:t>The amount of raw material to be used, its price and amount</a:t>
            </a:r>
            <a:endParaRPr lang="en-ZA" dirty="0"/>
          </a:p>
          <a:p>
            <a:pPr lvl="0" fontAlgn="base"/>
            <a:r>
              <a:rPr lang="en-US" dirty="0"/>
              <a:t>The types of labour required</a:t>
            </a:r>
            <a:endParaRPr lang="en-ZA" dirty="0"/>
          </a:p>
          <a:p>
            <a:pPr lvl="0" fontAlgn="base"/>
            <a:r>
              <a:rPr lang="en-US" dirty="0"/>
              <a:t>Rate (per hour or per unit) and amount(d) the machine utilisation for each machine during the routing process, its rate and amount</a:t>
            </a:r>
            <a:endParaRPr lang="en-ZA" dirty="0"/>
          </a:p>
          <a:p>
            <a:r>
              <a:rPr lang="en-ZA" dirty="0"/>
              <a:t>In a service environment, a job order can be the equivalent to a work or service order where the job order records the location, date and time the service is carried out and the nature of service that was carried out.  The type of personnel (e.g. job position) may also be listed on the job order.</a:t>
            </a:r>
          </a:p>
          <a:p>
            <a:endParaRPr lang="en-ZA" dirty="0"/>
          </a:p>
        </p:txBody>
      </p:sp>
    </p:spTree>
    <p:extLst>
      <p:ext uri="{BB962C8B-B14F-4D97-AF65-F5344CB8AC3E}">
        <p14:creationId xmlns:p14="http://schemas.microsoft.com/office/powerpoint/2010/main" val="34321356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34FDA-844D-44E7-B7B3-AFDBFB7BF977}"/>
              </a:ext>
            </a:extLst>
          </p:cNvPr>
          <p:cNvSpPr>
            <a:spLocks noGrp="1"/>
          </p:cNvSpPr>
          <p:nvPr>
            <p:ph type="title"/>
          </p:nvPr>
        </p:nvSpPr>
        <p:spPr/>
        <p:txBody>
          <a:bodyPr>
            <a:normAutofit/>
          </a:bodyPr>
          <a:lstStyle/>
          <a:p>
            <a:pPr algn="ctr"/>
            <a:r>
              <a:rPr lang="en-US" sz="4800" dirty="0"/>
              <a:t>Selection Procedures</a:t>
            </a:r>
            <a:endParaRPr lang="en-ZA" sz="4800" dirty="0"/>
          </a:p>
        </p:txBody>
      </p:sp>
      <p:sp>
        <p:nvSpPr>
          <p:cNvPr id="3" name="Slide Number Placeholder 2">
            <a:extLst>
              <a:ext uri="{FF2B5EF4-FFF2-40B4-BE49-F238E27FC236}">
                <a16:creationId xmlns:a16="http://schemas.microsoft.com/office/drawing/2014/main" id="{B8DC6E72-B4AF-4F9B-B51F-661EBDDBDF4B}"/>
              </a:ext>
            </a:extLst>
          </p:cNvPr>
          <p:cNvSpPr>
            <a:spLocks noGrp="1"/>
          </p:cNvSpPr>
          <p:nvPr>
            <p:ph type="sldNum" sz="quarter" idx="12"/>
          </p:nvPr>
        </p:nvSpPr>
        <p:spPr/>
        <p:txBody>
          <a:bodyPr/>
          <a:lstStyle/>
          <a:p>
            <a:fld id="{32F83655-DC73-417F-8B26-EB7A1DBB5382}" type="slidenum">
              <a:rPr lang="en-ZA" smtClean="0"/>
              <a:pPr/>
              <a:t>87</a:t>
            </a:fld>
            <a:endParaRPr lang="en-ZA" dirty="0"/>
          </a:p>
        </p:txBody>
      </p:sp>
      <p:sp>
        <p:nvSpPr>
          <p:cNvPr id="4" name="Content Placeholder 3">
            <a:extLst>
              <a:ext uri="{FF2B5EF4-FFF2-40B4-BE49-F238E27FC236}">
                <a16:creationId xmlns:a16="http://schemas.microsoft.com/office/drawing/2014/main" id="{1C3249B8-569D-4F37-86E5-D2113618DF59}"/>
              </a:ext>
            </a:extLst>
          </p:cNvPr>
          <p:cNvSpPr>
            <a:spLocks noGrp="1"/>
          </p:cNvSpPr>
          <p:nvPr>
            <p:ph sz="quarter" idx="1"/>
          </p:nvPr>
        </p:nvSpPr>
        <p:spPr/>
        <p:txBody>
          <a:bodyPr>
            <a:normAutofit/>
          </a:bodyPr>
          <a:lstStyle/>
          <a:p>
            <a:pPr marL="0" indent="0">
              <a:buNone/>
            </a:pPr>
            <a:r>
              <a:rPr lang="en-ZA" b="1" dirty="0"/>
              <a:t>Once management has established an organisation’s staffing requirements, the recruitment process begins. </a:t>
            </a:r>
          </a:p>
          <a:p>
            <a:pPr marL="0" indent="0">
              <a:buNone/>
            </a:pPr>
            <a:endParaRPr lang="en-ZA" dirty="0"/>
          </a:p>
          <a:p>
            <a:r>
              <a:rPr lang="en-ZA" dirty="0"/>
              <a:t>The first decision made is whether a particular job opening should be filled by someone already employed (transfer or promotion or by an applicant from outside. </a:t>
            </a:r>
          </a:p>
          <a:p>
            <a:r>
              <a:rPr lang="en-ZA" dirty="0"/>
              <a:t>When deciding on a selection procedure, you need to select one that is appropriate for the specific position and in line with organisational and legal requirements. </a:t>
            </a:r>
          </a:p>
          <a:p>
            <a:r>
              <a:rPr lang="en-ZA" dirty="0"/>
              <a:t>Organisational requirements could include policies regarding internal and external applicants.</a:t>
            </a:r>
          </a:p>
          <a:p>
            <a:endParaRPr lang="en-ZA" dirty="0"/>
          </a:p>
        </p:txBody>
      </p:sp>
    </p:spTree>
    <p:extLst>
      <p:ext uri="{BB962C8B-B14F-4D97-AF65-F5344CB8AC3E}">
        <p14:creationId xmlns:p14="http://schemas.microsoft.com/office/powerpoint/2010/main" val="21619574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D3C2-F434-487B-84F1-ADDD09B29EA7}"/>
              </a:ext>
            </a:extLst>
          </p:cNvPr>
          <p:cNvSpPr>
            <a:spLocks noGrp="1"/>
          </p:cNvSpPr>
          <p:nvPr>
            <p:ph type="title"/>
          </p:nvPr>
        </p:nvSpPr>
        <p:spPr/>
        <p:txBody>
          <a:bodyPr>
            <a:normAutofit fontScale="90000"/>
          </a:bodyPr>
          <a:lstStyle/>
          <a:p>
            <a:pPr algn="ctr"/>
            <a:br>
              <a:rPr lang="en-US" dirty="0"/>
            </a:br>
            <a:br>
              <a:rPr lang="en-US" dirty="0"/>
            </a:br>
            <a:br>
              <a:rPr lang="en-US" dirty="0"/>
            </a:br>
            <a:r>
              <a:rPr lang="en-US" sz="5300" dirty="0"/>
              <a:t>Internal and external recruitment</a:t>
            </a:r>
            <a:br>
              <a:rPr lang="en-US" sz="5300" dirty="0"/>
            </a:br>
            <a:br>
              <a:rPr lang="en-US" sz="5300" dirty="0"/>
            </a:br>
            <a:endParaRPr lang="en-ZA" sz="5300" dirty="0"/>
          </a:p>
        </p:txBody>
      </p:sp>
      <p:sp>
        <p:nvSpPr>
          <p:cNvPr id="3" name="Slide Number Placeholder 2">
            <a:extLst>
              <a:ext uri="{FF2B5EF4-FFF2-40B4-BE49-F238E27FC236}">
                <a16:creationId xmlns:a16="http://schemas.microsoft.com/office/drawing/2014/main" id="{700EE2F5-2FA2-446E-B864-4F1FE97FF815}"/>
              </a:ext>
            </a:extLst>
          </p:cNvPr>
          <p:cNvSpPr>
            <a:spLocks noGrp="1"/>
          </p:cNvSpPr>
          <p:nvPr>
            <p:ph type="sldNum" sz="quarter" idx="12"/>
          </p:nvPr>
        </p:nvSpPr>
        <p:spPr/>
        <p:txBody>
          <a:bodyPr/>
          <a:lstStyle/>
          <a:p>
            <a:fld id="{32F83655-DC73-417F-8B26-EB7A1DBB5382}" type="slidenum">
              <a:rPr lang="en-ZA" smtClean="0"/>
              <a:pPr/>
              <a:t>88</a:t>
            </a:fld>
            <a:endParaRPr lang="en-ZA" dirty="0"/>
          </a:p>
        </p:txBody>
      </p:sp>
      <p:graphicFrame>
        <p:nvGraphicFramePr>
          <p:cNvPr id="10" name="Table 9">
            <a:extLst>
              <a:ext uri="{FF2B5EF4-FFF2-40B4-BE49-F238E27FC236}">
                <a16:creationId xmlns:a16="http://schemas.microsoft.com/office/drawing/2014/main" id="{FE572ED8-F19E-4B05-8F03-D94AFE8E2B64}"/>
              </a:ext>
            </a:extLst>
          </p:cNvPr>
          <p:cNvGraphicFramePr>
            <a:graphicFrameLocks noGrp="1"/>
          </p:cNvGraphicFramePr>
          <p:nvPr>
            <p:extLst/>
          </p:nvPr>
        </p:nvGraphicFramePr>
        <p:xfrm>
          <a:off x="468314" y="3020379"/>
          <a:ext cx="8218486" cy="2880360"/>
        </p:xfrm>
        <a:graphic>
          <a:graphicData uri="http://schemas.openxmlformats.org/drawingml/2006/table">
            <a:tbl>
              <a:tblPr firstRow="1" firstCol="1" lastRow="1" lastCol="1" bandRow="1" bandCol="1">
                <a:effectLst/>
                <a:tableStyleId>{5C22544A-7EE6-4342-B048-85BDC9FD1C3A}</a:tableStyleId>
              </a:tblPr>
              <a:tblGrid>
                <a:gridCol w="4109243">
                  <a:extLst>
                    <a:ext uri="{9D8B030D-6E8A-4147-A177-3AD203B41FA5}">
                      <a16:colId xmlns:a16="http://schemas.microsoft.com/office/drawing/2014/main" val="455496172"/>
                    </a:ext>
                  </a:extLst>
                </a:gridCol>
                <a:gridCol w="4109243">
                  <a:extLst>
                    <a:ext uri="{9D8B030D-6E8A-4147-A177-3AD203B41FA5}">
                      <a16:colId xmlns:a16="http://schemas.microsoft.com/office/drawing/2014/main" val="2855749673"/>
                    </a:ext>
                  </a:extLst>
                </a:gridCol>
              </a:tblGrid>
              <a:tr h="0">
                <a:tc gridSpan="2">
                  <a:txBody>
                    <a:bodyPr/>
                    <a:lstStyle/>
                    <a:p>
                      <a:pPr algn="ctr" fontAlgn="base" hangingPunct="0">
                        <a:lnSpc>
                          <a:spcPct val="150000"/>
                        </a:lnSpc>
                        <a:spcAft>
                          <a:spcPts val="0"/>
                        </a:spcAft>
                      </a:pPr>
                      <a:r>
                        <a:rPr lang="en-US" sz="1800" dirty="0">
                          <a:solidFill>
                            <a:schemeClr val="tx1"/>
                          </a:solidFill>
                          <a:effectLst/>
                        </a:rPr>
                        <a:t>Advantages</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ZA"/>
                    </a:p>
                  </a:txBody>
                  <a:tcPr/>
                </a:tc>
                <a:extLst>
                  <a:ext uri="{0D108BD9-81ED-4DB2-BD59-A6C34878D82A}">
                    <a16:rowId xmlns:a16="http://schemas.microsoft.com/office/drawing/2014/main" val="2793755559"/>
                  </a:ext>
                </a:extLst>
              </a:tr>
              <a:tr h="204978">
                <a:tc>
                  <a:txBody>
                    <a:bodyPr/>
                    <a:lstStyle/>
                    <a:p>
                      <a:pPr algn="ctr" fontAlgn="base" hangingPunct="0">
                        <a:lnSpc>
                          <a:spcPct val="150000"/>
                        </a:lnSpc>
                        <a:spcAft>
                          <a:spcPts val="0"/>
                        </a:spcAft>
                      </a:pPr>
                      <a:r>
                        <a:rPr lang="en-US" sz="1800" dirty="0">
                          <a:solidFill>
                            <a:schemeClr val="tx1"/>
                          </a:solidFill>
                          <a:effectLst/>
                        </a:rPr>
                        <a:t>Internal Recruitment</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ase" hangingPunct="0">
                        <a:lnSpc>
                          <a:spcPct val="150000"/>
                        </a:lnSpc>
                        <a:spcAft>
                          <a:spcPts val="0"/>
                        </a:spcAft>
                      </a:pPr>
                      <a:r>
                        <a:rPr lang="en-US" sz="1800" dirty="0">
                          <a:solidFill>
                            <a:schemeClr val="tx1"/>
                          </a:solidFill>
                          <a:effectLst/>
                        </a:rPr>
                        <a:t>External Recruitment</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564458953"/>
                  </a:ext>
                </a:extLst>
              </a:tr>
              <a:tr h="289560">
                <a:tc>
                  <a:txBody>
                    <a:bodyPr/>
                    <a:lstStyle/>
                    <a:p>
                      <a:pPr fontAlgn="base" hangingPunct="0">
                        <a:lnSpc>
                          <a:spcPct val="150000"/>
                        </a:lnSpc>
                        <a:spcAft>
                          <a:spcPts val="0"/>
                        </a:spcAft>
                      </a:pPr>
                      <a:r>
                        <a:rPr lang="en-US" sz="1800" dirty="0">
                          <a:solidFill>
                            <a:schemeClr val="tx1"/>
                          </a:solidFill>
                          <a:effectLst/>
                        </a:rPr>
                        <a:t>Increases morale of all employees </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hangingPunct="0">
                        <a:lnSpc>
                          <a:spcPct val="150000"/>
                        </a:lnSpc>
                        <a:spcAft>
                          <a:spcPts val="0"/>
                        </a:spcAft>
                      </a:pPr>
                      <a:r>
                        <a:rPr lang="en-US" sz="1800" dirty="0">
                          <a:solidFill>
                            <a:schemeClr val="tx1"/>
                          </a:solidFill>
                          <a:effectLst/>
                        </a:rPr>
                        <a:t>Applicant pool is bigger</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6458662"/>
                  </a:ext>
                </a:extLst>
              </a:tr>
              <a:tr h="289560">
                <a:tc>
                  <a:txBody>
                    <a:bodyPr/>
                    <a:lstStyle/>
                    <a:p>
                      <a:pPr fontAlgn="base" hangingPunct="0">
                        <a:lnSpc>
                          <a:spcPct val="150000"/>
                        </a:lnSpc>
                        <a:spcAft>
                          <a:spcPts val="0"/>
                        </a:spcAft>
                      </a:pPr>
                      <a:r>
                        <a:rPr lang="en-US" sz="1800" dirty="0">
                          <a:solidFill>
                            <a:schemeClr val="tx1"/>
                          </a:solidFill>
                          <a:effectLst/>
                        </a:rPr>
                        <a:t>Knowledge of the organisation</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hangingPunct="0">
                        <a:lnSpc>
                          <a:spcPct val="150000"/>
                        </a:lnSpc>
                        <a:spcAft>
                          <a:spcPts val="0"/>
                        </a:spcAft>
                      </a:pPr>
                      <a:r>
                        <a:rPr lang="en-US" sz="1800" dirty="0">
                          <a:solidFill>
                            <a:schemeClr val="tx1"/>
                          </a:solidFill>
                          <a:effectLst/>
                        </a:rPr>
                        <a:t>New ideas, contracts</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8629418"/>
                  </a:ext>
                </a:extLst>
              </a:tr>
              <a:tr h="289560">
                <a:tc>
                  <a:txBody>
                    <a:bodyPr/>
                    <a:lstStyle/>
                    <a:p>
                      <a:pPr fontAlgn="base" hangingPunct="0">
                        <a:lnSpc>
                          <a:spcPct val="150000"/>
                        </a:lnSpc>
                        <a:spcAft>
                          <a:spcPts val="0"/>
                        </a:spcAft>
                      </a:pPr>
                      <a:r>
                        <a:rPr lang="en-US" sz="1800" dirty="0">
                          <a:solidFill>
                            <a:schemeClr val="tx1"/>
                          </a:solidFill>
                          <a:effectLst/>
                        </a:rPr>
                        <a:t>Chain effect of promotion</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hangingPunct="0">
                        <a:lnSpc>
                          <a:spcPct val="150000"/>
                        </a:lnSpc>
                        <a:spcAft>
                          <a:spcPts val="0"/>
                        </a:spcAft>
                      </a:pPr>
                      <a:r>
                        <a:rPr lang="en-US" sz="1800" dirty="0">
                          <a:solidFill>
                            <a:schemeClr val="tx1"/>
                          </a:solidFill>
                          <a:effectLst/>
                        </a:rPr>
                        <a:t>Reduces internal infighting</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6586125"/>
                  </a:ext>
                </a:extLst>
              </a:tr>
              <a:tr h="289560">
                <a:tc>
                  <a:txBody>
                    <a:bodyPr/>
                    <a:lstStyle/>
                    <a:p>
                      <a:pPr fontAlgn="base" hangingPunct="0">
                        <a:lnSpc>
                          <a:spcPct val="150000"/>
                        </a:lnSpc>
                        <a:spcAft>
                          <a:spcPts val="0"/>
                        </a:spcAft>
                      </a:pPr>
                      <a:r>
                        <a:rPr lang="en-US" sz="1800" dirty="0">
                          <a:solidFill>
                            <a:schemeClr val="tx1"/>
                          </a:solidFill>
                          <a:effectLst/>
                        </a:rPr>
                        <a:t>Need to hire only at entry level</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hangingPunct="0">
                        <a:lnSpc>
                          <a:spcPct val="150000"/>
                        </a:lnSpc>
                        <a:spcAft>
                          <a:spcPts val="0"/>
                        </a:spcAft>
                      </a:pPr>
                      <a:r>
                        <a:rPr lang="en-US" sz="1800" dirty="0">
                          <a:solidFill>
                            <a:schemeClr val="tx1"/>
                          </a:solidFill>
                          <a:effectLst/>
                        </a:rPr>
                        <a:t>Minimises Peter Principle</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9955424"/>
                  </a:ext>
                </a:extLst>
              </a:tr>
              <a:tr h="289560">
                <a:tc>
                  <a:txBody>
                    <a:bodyPr/>
                    <a:lstStyle/>
                    <a:p>
                      <a:pPr fontAlgn="base" hangingPunct="0">
                        <a:lnSpc>
                          <a:spcPct val="150000"/>
                        </a:lnSpc>
                        <a:spcAft>
                          <a:spcPts val="0"/>
                        </a:spcAft>
                      </a:pPr>
                      <a:r>
                        <a:rPr lang="en-US" sz="1800" dirty="0">
                          <a:solidFill>
                            <a:schemeClr val="tx1"/>
                          </a:solidFill>
                          <a:effectLst/>
                        </a:rPr>
                        <a:t>Usually faster, less expensive</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hangingPunct="0">
                        <a:lnSpc>
                          <a:spcPct val="150000"/>
                        </a:lnSpc>
                        <a:spcAft>
                          <a:spcPts val="0"/>
                        </a:spcAft>
                      </a:pPr>
                      <a:r>
                        <a:rPr lang="en-US" sz="1800" dirty="0">
                          <a:solidFill>
                            <a:schemeClr val="tx1"/>
                          </a:solidFill>
                          <a:effectLst/>
                        </a:rPr>
                        <a:t> </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2959004"/>
                  </a:ext>
                </a:extLst>
              </a:tr>
            </a:tbl>
          </a:graphicData>
        </a:graphic>
      </p:graphicFrame>
      <p:sp>
        <p:nvSpPr>
          <p:cNvPr id="11" name="TextBox 10">
            <a:extLst>
              <a:ext uri="{FF2B5EF4-FFF2-40B4-BE49-F238E27FC236}">
                <a16:creationId xmlns:a16="http://schemas.microsoft.com/office/drawing/2014/main" id="{755C2872-6741-43A4-8BF3-E66D3C01876A}"/>
              </a:ext>
            </a:extLst>
          </p:cNvPr>
          <p:cNvSpPr txBox="1"/>
          <p:nvPr/>
        </p:nvSpPr>
        <p:spPr>
          <a:xfrm>
            <a:off x="468314" y="1551344"/>
            <a:ext cx="8218486" cy="1200329"/>
          </a:xfrm>
          <a:prstGeom prst="rect">
            <a:avLst/>
          </a:prstGeom>
          <a:noFill/>
        </p:spPr>
        <p:txBody>
          <a:bodyPr wrap="square" rtlCol="0">
            <a:spAutoFit/>
          </a:bodyPr>
          <a:lstStyle/>
          <a:p>
            <a:pPr lvl="0" eaLnBrk="0" fontAlgn="base" hangingPunct="0">
              <a:spcBef>
                <a:spcPct val="0"/>
              </a:spcBef>
              <a:spcAft>
                <a:spcPct val="0"/>
              </a:spcAft>
            </a:pPr>
            <a:endParaRPr lang="en-ZA" altLang="en-US" b="1" dirty="0">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endParaRPr lang="en-ZA" altLang="en-US" b="1" dirty="0">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n-ZA" altLang="en-US" b="1" dirty="0">
                <a:latin typeface="Calibri" panose="020F0502020204030204" pitchFamily="34" charset="0"/>
                <a:ea typeface="Calibri" panose="020F0502020204030204" pitchFamily="34" charset="0"/>
                <a:cs typeface="Times New Roman" panose="02020603050405020304" pitchFamily="18" charset="0"/>
              </a:rPr>
              <a:t>There are advantages and disadvantages in both instances.  They are summarised in the tables below.</a:t>
            </a:r>
            <a:endParaRPr lang="en-ZA" altLang="en-US" sz="4000" dirty="0">
              <a:latin typeface="Arial" panose="020B0604020202020204" pitchFamily="34" charset="0"/>
            </a:endParaRPr>
          </a:p>
        </p:txBody>
      </p:sp>
    </p:spTree>
    <p:extLst>
      <p:ext uri="{BB962C8B-B14F-4D97-AF65-F5344CB8AC3E}">
        <p14:creationId xmlns:p14="http://schemas.microsoft.com/office/powerpoint/2010/main" val="20444564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What is the Peter Principle?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89</a:t>
            </a:fld>
            <a:endParaRPr lang="en-ZA" dirty="0"/>
          </a:p>
        </p:txBody>
      </p:sp>
      <p:sp>
        <p:nvSpPr>
          <p:cNvPr id="4" name="Content Placeholder 3"/>
          <p:cNvSpPr>
            <a:spLocks noGrp="1"/>
          </p:cNvSpPr>
          <p:nvPr>
            <p:ph sz="quarter" idx="1"/>
          </p:nvPr>
        </p:nvSpPr>
        <p:spPr/>
        <p:txBody>
          <a:bodyPr>
            <a:normAutofit fontScale="77500" lnSpcReduction="20000"/>
          </a:bodyPr>
          <a:lstStyle/>
          <a:p>
            <a:pPr marL="0" indent="0">
              <a:buNone/>
            </a:pPr>
            <a:r>
              <a:rPr lang="en-ZA" dirty="0"/>
              <a:t>The Peter Principle is the concept that every employee will be promoted beyond their level of competence.</a:t>
            </a:r>
          </a:p>
          <a:p>
            <a:pPr marL="0" indent="0">
              <a:buNone/>
            </a:pPr>
            <a:endParaRPr lang="en-ZA" dirty="0"/>
          </a:p>
          <a:p>
            <a:r>
              <a:rPr lang="en-ZA" dirty="0"/>
              <a:t>The Peter Principle is based on the notion that employees will get promoted as long as they are competent, but at some point will fail to get promoted beyond a certain job because it has become too challenging for them. Employees rise to their level of incompetence and stay there. Over time, every position in the hierarchy will be filled by someone who is not competent enough to carry out his or her new duties</a:t>
            </a:r>
          </a:p>
          <a:p>
            <a:endParaRPr lang="en-ZA" dirty="0"/>
          </a:p>
          <a:p>
            <a:r>
              <a:rPr lang="en-ZA" dirty="0"/>
              <a:t>Dr. Peter sums up the Peter Principle with the saying: "the cream rises until it sours."</a:t>
            </a:r>
          </a:p>
          <a:p>
            <a:endParaRPr lang="en-ZA" dirty="0"/>
          </a:p>
          <a:p>
            <a:r>
              <a:rPr lang="en-ZA" dirty="0"/>
              <a:t>Peter Principal can be a problem for businesses which can be solved through continued education. Even with proper employee training, the Peter Principal predicts the employee will eventually get to a position where they are incompetent because of further promotion</a:t>
            </a:r>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921719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sp>
        <p:nvSpPr>
          <p:cNvPr id="5" name="Content Placeholder 4"/>
          <p:cNvSpPr>
            <a:spLocks noGrp="1"/>
          </p:cNvSpPr>
          <p:nvPr>
            <p:ph sz="quarter" idx="1"/>
          </p:nvPr>
        </p:nvSpPr>
        <p:spPr>
          <a:xfrm>
            <a:off x="467544" y="1201170"/>
            <a:ext cx="8219256" cy="5184639"/>
          </a:xfrm>
        </p:spPr>
        <p:txBody>
          <a:bodyPr>
            <a:normAutofit fontScale="85000" lnSpcReduction="20000"/>
          </a:bodyPr>
          <a:lstStyle/>
          <a:p>
            <a:pPr marL="0" lvl="0" indent="0">
              <a:spcBef>
                <a:spcPts val="0"/>
              </a:spcBef>
              <a:buClrTx/>
              <a:buSzTx/>
              <a:buNone/>
            </a:pPr>
            <a:r>
              <a:rPr lang="en-ZA" b="1" dirty="0">
                <a:solidFill>
                  <a:srgbClr val="000066"/>
                </a:solidFill>
              </a:rPr>
              <a:t>Purpose of Unit Standard</a:t>
            </a:r>
          </a:p>
          <a:p>
            <a:pPr marL="0" lvl="0" indent="0">
              <a:spcBef>
                <a:spcPts val="0"/>
              </a:spcBef>
              <a:buClrTx/>
              <a:buSzTx/>
              <a:buNone/>
            </a:pPr>
            <a:endParaRPr lang="en-ZA" b="1" dirty="0">
              <a:solidFill>
                <a:srgbClr val="000066"/>
              </a:solidFill>
            </a:endParaRPr>
          </a:p>
          <a:p>
            <a:pPr marL="0" indent="0">
              <a:buNone/>
            </a:pPr>
            <a:r>
              <a:rPr lang="en-ZA" dirty="0"/>
              <a:t> </a:t>
            </a:r>
          </a:p>
          <a:p>
            <a:r>
              <a:rPr lang="en-ZA" dirty="0"/>
              <a:t>Unit standard 10171 is intended for persons who support, or seek to support, human resources management processes within an organisation. Persons credited with this unit standard are able to organise the collation, storage and retrieval of information required for human resources management in an organisation, and advise and inform the organisation by providing information required for human resources management.</a:t>
            </a:r>
          </a:p>
          <a:p>
            <a:endParaRPr lang="en-ZA" dirty="0"/>
          </a:p>
          <a:p>
            <a:r>
              <a:rPr lang="en-ZA" dirty="0"/>
              <a:t>Unit standard 12140 is intended for people who recruit and select people for defined positions within an organisation or the personnel recruitment industry. Persons credited with this unit standard are able to prepare, recruit and select suitable candidates according to ability and potential within an organisation and through the personnel recruitment industry. </a:t>
            </a:r>
          </a:p>
          <a:p>
            <a:endParaRPr lang="en-ZA" dirty="0"/>
          </a:p>
          <a:p>
            <a:pPr marL="0" indent="0">
              <a:buNone/>
            </a:pPr>
            <a:r>
              <a:rPr lang="en-ZA" dirty="0"/>
              <a:t> </a:t>
            </a:r>
          </a:p>
        </p:txBody>
      </p:sp>
    </p:spTree>
    <p:extLst>
      <p:ext uri="{BB962C8B-B14F-4D97-AF65-F5344CB8AC3E}">
        <p14:creationId xmlns:p14="http://schemas.microsoft.com/office/powerpoint/2010/main" val="36635687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563E6-5DFE-4BEE-9A7C-F027341776B9}"/>
              </a:ext>
            </a:extLst>
          </p:cNvPr>
          <p:cNvSpPr>
            <a:spLocks noGrp="1"/>
          </p:cNvSpPr>
          <p:nvPr>
            <p:ph type="title"/>
          </p:nvPr>
        </p:nvSpPr>
        <p:spPr/>
        <p:txBody>
          <a:bodyPr>
            <a:normAutofit fontScale="90000"/>
          </a:bodyPr>
          <a:lstStyle/>
          <a:p>
            <a:pPr algn="ctr"/>
            <a:br>
              <a:rPr lang="en-US" dirty="0"/>
            </a:br>
            <a:r>
              <a:rPr lang="en-US" sz="5300" dirty="0"/>
              <a:t>Internal and external recruitment continued</a:t>
            </a:r>
            <a:endParaRPr lang="en-ZA" sz="5300" dirty="0"/>
          </a:p>
        </p:txBody>
      </p:sp>
      <p:sp>
        <p:nvSpPr>
          <p:cNvPr id="3" name="Slide Number Placeholder 2">
            <a:extLst>
              <a:ext uri="{FF2B5EF4-FFF2-40B4-BE49-F238E27FC236}">
                <a16:creationId xmlns:a16="http://schemas.microsoft.com/office/drawing/2014/main" id="{2A48D748-D9E6-4408-9B4D-FE73C73D63F2}"/>
              </a:ext>
            </a:extLst>
          </p:cNvPr>
          <p:cNvSpPr>
            <a:spLocks noGrp="1"/>
          </p:cNvSpPr>
          <p:nvPr>
            <p:ph type="sldNum" sz="quarter" idx="12"/>
          </p:nvPr>
        </p:nvSpPr>
        <p:spPr/>
        <p:txBody>
          <a:bodyPr/>
          <a:lstStyle/>
          <a:p>
            <a:fld id="{32F83655-DC73-417F-8B26-EB7A1DBB5382}" type="slidenum">
              <a:rPr lang="en-ZA" smtClean="0"/>
              <a:pPr/>
              <a:t>90</a:t>
            </a:fld>
            <a:endParaRPr lang="en-ZA" dirty="0"/>
          </a:p>
        </p:txBody>
      </p:sp>
      <p:graphicFrame>
        <p:nvGraphicFramePr>
          <p:cNvPr id="8" name="Content Placeholder 7">
            <a:extLst>
              <a:ext uri="{FF2B5EF4-FFF2-40B4-BE49-F238E27FC236}">
                <a16:creationId xmlns:a16="http://schemas.microsoft.com/office/drawing/2014/main" id="{46D64DA3-7D0F-44B8-8C02-89E5B3671B06}"/>
              </a:ext>
            </a:extLst>
          </p:cNvPr>
          <p:cNvGraphicFramePr>
            <a:graphicFrameLocks noGrp="1"/>
          </p:cNvGraphicFramePr>
          <p:nvPr>
            <p:ph sz="quarter" idx="1"/>
            <p:extLst/>
          </p:nvPr>
        </p:nvGraphicFramePr>
        <p:xfrm>
          <a:off x="462757" y="2022444"/>
          <a:ext cx="8218486" cy="3703320"/>
        </p:xfrm>
        <a:graphic>
          <a:graphicData uri="http://schemas.openxmlformats.org/drawingml/2006/table">
            <a:tbl>
              <a:tblPr firstRow="1" firstCol="1" lastRow="1" lastCol="1" bandRow="1" bandCol="1">
                <a:tableStyleId>{5C22544A-7EE6-4342-B048-85BDC9FD1C3A}</a:tableStyleId>
              </a:tblPr>
              <a:tblGrid>
                <a:gridCol w="4109243">
                  <a:extLst>
                    <a:ext uri="{9D8B030D-6E8A-4147-A177-3AD203B41FA5}">
                      <a16:colId xmlns:a16="http://schemas.microsoft.com/office/drawing/2014/main" val="1952053940"/>
                    </a:ext>
                  </a:extLst>
                </a:gridCol>
                <a:gridCol w="4109243">
                  <a:extLst>
                    <a:ext uri="{9D8B030D-6E8A-4147-A177-3AD203B41FA5}">
                      <a16:colId xmlns:a16="http://schemas.microsoft.com/office/drawing/2014/main" val="3924335761"/>
                    </a:ext>
                  </a:extLst>
                </a:gridCol>
              </a:tblGrid>
              <a:tr h="204978">
                <a:tc gridSpan="2">
                  <a:txBody>
                    <a:bodyPr/>
                    <a:lstStyle/>
                    <a:p>
                      <a:pPr algn="ctr" fontAlgn="base" hangingPunct="0">
                        <a:lnSpc>
                          <a:spcPct val="150000"/>
                        </a:lnSpc>
                        <a:spcAft>
                          <a:spcPts val="0"/>
                        </a:spcAft>
                      </a:pPr>
                      <a:r>
                        <a:rPr lang="en-US" sz="1800" dirty="0">
                          <a:solidFill>
                            <a:schemeClr val="tx1"/>
                          </a:solidFill>
                          <a:effectLst/>
                        </a:rPr>
                        <a:t>Disadvantages</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ZA"/>
                    </a:p>
                  </a:txBody>
                  <a:tcPr/>
                </a:tc>
                <a:extLst>
                  <a:ext uri="{0D108BD9-81ED-4DB2-BD59-A6C34878D82A}">
                    <a16:rowId xmlns:a16="http://schemas.microsoft.com/office/drawing/2014/main" val="1415132029"/>
                  </a:ext>
                </a:extLst>
              </a:tr>
              <a:tr h="204978">
                <a:tc>
                  <a:txBody>
                    <a:bodyPr/>
                    <a:lstStyle/>
                    <a:p>
                      <a:pPr algn="ctr" fontAlgn="base" hangingPunct="0">
                        <a:lnSpc>
                          <a:spcPct val="150000"/>
                        </a:lnSpc>
                        <a:spcAft>
                          <a:spcPts val="0"/>
                        </a:spcAft>
                      </a:pPr>
                      <a:r>
                        <a:rPr lang="en-US" sz="1800" dirty="0">
                          <a:solidFill>
                            <a:schemeClr val="tx1"/>
                          </a:solidFill>
                          <a:effectLst/>
                        </a:rPr>
                        <a:t>Internal Recruitment</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ase" hangingPunct="0">
                        <a:lnSpc>
                          <a:spcPct val="150000"/>
                        </a:lnSpc>
                        <a:spcAft>
                          <a:spcPts val="0"/>
                        </a:spcAft>
                      </a:pPr>
                      <a:r>
                        <a:rPr lang="en-US" sz="1800" dirty="0">
                          <a:solidFill>
                            <a:schemeClr val="tx1"/>
                          </a:solidFill>
                          <a:effectLst/>
                        </a:rPr>
                        <a:t>External Recruitment</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59680652"/>
                  </a:ext>
                </a:extLst>
              </a:tr>
              <a:tr h="289560">
                <a:tc>
                  <a:txBody>
                    <a:bodyPr/>
                    <a:lstStyle/>
                    <a:p>
                      <a:pPr fontAlgn="base" hangingPunct="0">
                        <a:lnSpc>
                          <a:spcPct val="150000"/>
                        </a:lnSpc>
                        <a:spcAft>
                          <a:spcPts val="0"/>
                        </a:spcAft>
                      </a:pPr>
                      <a:r>
                        <a:rPr lang="en-US" sz="1800" dirty="0">
                          <a:solidFill>
                            <a:schemeClr val="tx1"/>
                          </a:solidFill>
                          <a:effectLst/>
                        </a:rPr>
                        <a:t>Unhealthy competition amongst employees</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hangingPunct="0">
                        <a:lnSpc>
                          <a:spcPct val="150000"/>
                        </a:lnSpc>
                        <a:spcAft>
                          <a:spcPts val="0"/>
                        </a:spcAft>
                      </a:pPr>
                      <a:r>
                        <a:rPr lang="en-US" sz="1800" dirty="0">
                          <a:solidFill>
                            <a:schemeClr val="tx1"/>
                          </a:solidFill>
                          <a:effectLst/>
                        </a:rPr>
                        <a:t>No incentive for employees to strive for promotion</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1122460"/>
                  </a:ext>
                </a:extLst>
              </a:tr>
              <a:tr h="289560">
                <a:tc>
                  <a:txBody>
                    <a:bodyPr/>
                    <a:lstStyle/>
                    <a:p>
                      <a:pPr fontAlgn="base" hangingPunct="0">
                        <a:lnSpc>
                          <a:spcPct val="150000"/>
                        </a:lnSpc>
                        <a:spcAft>
                          <a:spcPts val="0"/>
                        </a:spcAft>
                      </a:pPr>
                      <a:r>
                        <a:rPr lang="en-US" sz="1800" dirty="0">
                          <a:solidFill>
                            <a:schemeClr val="tx1"/>
                          </a:solidFill>
                          <a:effectLst/>
                        </a:rPr>
                        <a:t>Inbreeding resulting in no new ideas developing</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hangingPunct="0">
                        <a:lnSpc>
                          <a:spcPct val="150000"/>
                        </a:lnSpc>
                        <a:spcAft>
                          <a:spcPts val="0"/>
                        </a:spcAft>
                      </a:pPr>
                      <a:r>
                        <a:rPr lang="en-US" sz="1800" dirty="0">
                          <a:solidFill>
                            <a:schemeClr val="tx1"/>
                          </a:solidFill>
                          <a:effectLst/>
                        </a:rPr>
                        <a:t>The individual’s ability to fit in with the rest of the organisation is unknown</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9599974"/>
                  </a:ext>
                </a:extLst>
              </a:tr>
              <a:tr h="289560">
                <a:tc>
                  <a:txBody>
                    <a:bodyPr/>
                    <a:lstStyle/>
                    <a:p>
                      <a:pPr fontAlgn="base" hangingPunct="0">
                        <a:lnSpc>
                          <a:spcPct val="150000"/>
                        </a:lnSpc>
                        <a:spcAft>
                          <a:spcPts val="0"/>
                        </a:spcAft>
                      </a:pPr>
                      <a:r>
                        <a:rPr lang="en-US" sz="1800" dirty="0">
                          <a:solidFill>
                            <a:schemeClr val="tx1"/>
                          </a:solidFill>
                          <a:effectLst/>
                        </a:rPr>
                        <a:t>Morale problem for those not promoted</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hangingPunct="0">
                        <a:lnSpc>
                          <a:spcPct val="150000"/>
                        </a:lnSpc>
                        <a:spcAft>
                          <a:spcPts val="0"/>
                        </a:spcAft>
                      </a:pPr>
                      <a:r>
                        <a:rPr lang="en-US" sz="1800" dirty="0">
                          <a:solidFill>
                            <a:schemeClr val="tx1"/>
                          </a:solidFill>
                          <a:effectLst/>
                        </a:rPr>
                        <a:t>Increased adjustment problem</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6454108"/>
                  </a:ext>
                </a:extLst>
              </a:tr>
              <a:tr h="289560">
                <a:tc>
                  <a:txBody>
                    <a:bodyPr/>
                    <a:lstStyle/>
                    <a:p>
                      <a:pPr fontAlgn="base" hangingPunct="0">
                        <a:lnSpc>
                          <a:spcPct val="150000"/>
                        </a:lnSpc>
                        <a:spcAft>
                          <a:spcPts val="0"/>
                        </a:spcAft>
                      </a:pPr>
                      <a:r>
                        <a:rPr lang="en-US" sz="1800" dirty="0">
                          <a:solidFill>
                            <a:schemeClr val="tx1"/>
                          </a:solidFill>
                          <a:effectLst/>
                        </a:rPr>
                        <a:t>Strong management development programme needed</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hangingPunct="0">
                        <a:lnSpc>
                          <a:spcPct val="150000"/>
                        </a:lnSpc>
                        <a:spcAft>
                          <a:spcPts val="0"/>
                        </a:spcAft>
                      </a:pPr>
                      <a:r>
                        <a:rPr lang="en-US" sz="1000" dirty="0">
                          <a:solidFill>
                            <a:schemeClr val="tx1"/>
                          </a:solidFill>
                          <a:effectLst/>
                        </a:rPr>
                        <a:t> </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8196089"/>
                  </a:ext>
                </a:extLst>
              </a:tr>
            </a:tbl>
          </a:graphicData>
        </a:graphic>
      </p:graphicFrame>
    </p:spTree>
    <p:extLst>
      <p:ext uri="{BB962C8B-B14F-4D97-AF65-F5344CB8AC3E}">
        <p14:creationId xmlns:p14="http://schemas.microsoft.com/office/powerpoint/2010/main" val="28818039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8EBCE-ECC6-4F17-B803-B1340CE55AF9}"/>
              </a:ext>
            </a:extLst>
          </p:cNvPr>
          <p:cNvSpPr>
            <a:spLocks noGrp="1"/>
          </p:cNvSpPr>
          <p:nvPr>
            <p:ph type="title"/>
          </p:nvPr>
        </p:nvSpPr>
        <p:spPr/>
        <p:txBody>
          <a:bodyPr>
            <a:normAutofit/>
          </a:bodyPr>
          <a:lstStyle/>
          <a:p>
            <a:pPr algn="ctr"/>
            <a:r>
              <a:rPr lang="en-US" sz="4800" dirty="0"/>
              <a:t>Internal recruitment</a:t>
            </a:r>
            <a:endParaRPr lang="en-ZA" sz="4800" dirty="0"/>
          </a:p>
        </p:txBody>
      </p:sp>
      <p:sp>
        <p:nvSpPr>
          <p:cNvPr id="3" name="Slide Number Placeholder 2">
            <a:extLst>
              <a:ext uri="{FF2B5EF4-FFF2-40B4-BE49-F238E27FC236}">
                <a16:creationId xmlns:a16="http://schemas.microsoft.com/office/drawing/2014/main" id="{184744C0-D2EC-402C-AF31-575E6E713452}"/>
              </a:ext>
            </a:extLst>
          </p:cNvPr>
          <p:cNvSpPr>
            <a:spLocks noGrp="1"/>
          </p:cNvSpPr>
          <p:nvPr>
            <p:ph type="sldNum" sz="quarter" idx="12"/>
          </p:nvPr>
        </p:nvSpPr>
        <p:spPr/>
        <p:txBody>
          <a:bodyPr/>
          <a:lstStyle/>
          <a:p>
            <a:fld id="{32F83655-DC73-417F-8B26-EB7A1DBB5382}" type="slidenum">
              <a:rPr lang="en-ZA" smtClean="0"/>
              <a:pPr/>
              <a:t>91</a:t>
            </a:fld>
            <a:endParaRPr lang="en-ZA" dirty="0"/>
          </a:p>
        </p:txBody>
      </p:sp>
      <p:sp>
        <p:nvSpPr>
          <p:cNvPr id="7" name="Rectangle 3">
            <a:extLst>
              <a:ext uri="{FF2B5EF4-FFF2-40B4-BE49-F238E27FC236}">
                <a16:creationId xmlns:a16="http://schemas.microsoft.com/office/drawing/2014/main" id="{0DAF5244-284D-4852-925C-F85A4DFD91C9}"/>
              </a:ext>
            </a:extLst>
          </p:cNvPr>
          <p:cNvSpPr>
            <a:spLocks noChangeArrowheads="1"/>
          </p:cNvSpPr>
          <p:nvPr/>
        </p:nvSpPr>
        <p:spPr bwMode="auto">
          <a:xfrm>
            <a:off x="468313" y="40401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9" name="Content Placeholder 8">
            <a:extLst>
              <a:ext uri="{FF2B5EF4-FFF2-40B4-BE49-F238E27FC236}">
                <a16:creationId xmlns:a16="http://schemas.microsoft.com/office/drawing/2014/main" id="{17A6BDBB-223F-45D2-8F7E-CCD0A297CEE3}"/>
              </a:ext>
            </a:extLst>
          </p:cNvPr>
          <p:cNvSpPr>
            <a:spLocks noGrp="1"/>
          </p:cNvSpPr>
          <p:nvPr>
            <p:ph sz="quarter" idx="1"/>
          </p:nvPr>
        </p:nvSpPr>
        <p:spPr/>
        <p:txBody>
          <a:bodyPr>
            <a:normAutofit lnSpcReduction="10000"/>
          </a:bodyPr>
          <a:lstStyle/>
          <a:p>
            <a:pPr marL="0" indent="0">
              <a:buNone/>
            </a:pPr>
            <a:r>
              <a:rPr lang="en-ZA" b="1" dirty="0"/>
              <a:t>The most common methods of internal recruitment are bidding and job posting.  </a:t>
            </a:r>
          </a:p>
          <a:p>
            <a:pPr marL="0" indent="0">
              <a:buNone/>
            </a:pPr>
            <a:endParaRPr lang="en-ZA" dirty="0"/>
          </a:p>
          <a:p>
            <a:pPr lvl="0" fontAlgn="base"/>
            <a:r>
              <a:rPr lang="en-US" b="1" dirty="0">
                <a:effectLst>
                  <a:outerShdw sx="0" sy="0">
                    <a:srgbClr val="000000"/>
                  </a:outerShdw>
                </a:effectLst>
              </a:rPr>
              <a:t>Bidding</a:t>
            </a:r>
            <a:r>
              <a:rPr lang="en-US" dirty="0">
                <a:effectLst>
                  <a:outerShdw sx="0" sy="0">
                    <a:srgbClr val="000000"/>
                  </a:outerShdw>
                </a:effectLst>
              </a:rPr>
              <a:t> is common with unionised organisations – when an opening exists, qualified employees are notified that they may bid on the position if they wish to be considered for it.  The most senior employee receives the promotion.  A structured process is normally specified in the union contract.  Promotions are based on seniority and ability.</a:t>
            </a:r>
          </a:p>
          <a:p>
            <a:pPr lvl="0" fontAlgn="base"/>
            <a:endParaRPr lang="en-ZA" dirty="0">
              <a:effectLst>
                <a:outerShdw sx="0" sy="0">
                  <a:srgbClr val="000000"/>
                </a:outerShdw>
              </a:effectLst>
            </a:endParaRPr>
          </a:p>
          <a:p>
            <a:pPr lvl="0" fontAlgn="base"/>
            <a:r>
              <a:rPr lang="en-US" b="1" dirty="0">
                <a:effectLst>
                  <a:outerShdw sx="0" sy="0">
                    <a:srgbClr val="000000"/>
                  </a:outerShdw>
                </a:effectLst>
              </a:rPr>
              <a:t>Job posting</a:t>
            </a:r>
            <a:r>
              <a:rPr lang="en-US" dirty="0">
                <a:effectLst>
                  <a:outerShdw sx="0" sy="0">
                    <a:srgbClr val="000000"/>
                  </a:outerShdw>
                </a:effectLst>
              </a:rPr>
              <a:t> is an effective, useful management tool.  It can create severe employee morale problems if not handled correctly.  </a:t>
            </a:r>
            <a:endParaRPr lang="en-ZA" dirty="0">
              <a:effectLst>
                <a:outerShdw sx="0" sy="0">
                  <a:srgbClr val="000000"/>
                </a:outerShdw>
              </a:effectLst>
            </a:endParaRPr>
          </a:p>
          <a:p>
            <a:endParaRPr lang="en-ZA" dirty="0"/>
          </a:p>
          <a:p>
            <a:endParaRPr lang="en-ZA" dirty="0"/>
          </a:p>
        </p:txBody>
      </p:sp>
    </p:spTree>
    <p:extLst>
      <p:ext uri="{BB962C8B-B14F-4D97-AF65-F5344CB8AC3E}">
        <p14:creationId xmlns:p14="http://schemas.microsoft.com/office/powerpoint/2010/main" val="18313319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707D4-4641-421A-B460-227346CD48F6}"/>
              </a:ext>
            </a:extLst>
          </p:cNvPr>
          <p:cNvSpPr>
            <a:spLocks noGrp="1"/>
          </p:cNvSpPr>
          <p:nvPr>
            <p:ph type="title"/>
          </p:nvPr>
        </p:nvSpPr>
        <p:spPr/>
        <p:txBody>
          <a:bodyPr/>
          <a:lstStyle/>
          <a:p>
            <a:pPr algn="ctr"/>
            <a:r>
              <a:rPr lang="en-US" dirty="0"/>
              <a:t>Internal recruitment</a:t>
            </a:r>
            <a:endParaRPr lang="en-ZA" dirty="0"/>
          </a:p>
        </p:txBody>
      </p:sp>
      <p:sp>
        <p:nvSpPr>
          <p:cNvPr id="3" name="Slide Number Placeholder 2">
            <a:extLst>
              <a:ext uri="{FF2B5EF4-FFF2-40B4-BE49-F238E27FC236}">
                <a16:creationId xmlns:a16="http://schemas.microsoft.com/office/drawing/2014/main" id="{8B1D0C24-B84A-4180-80E3-551C958B36B7}"/>
              </a:ext>
            </a:extLst>
          </p:cNvPr>
          <p:cNvSpPr>
            <a:spLocks noGrp="1"/>
          </p:cNvSpPr>
          <p:nvPr>
            <p:ph type="sldNum" sz="quarter" idx="12"/>
          </p:nvPr>
        </p:nvSpPr>
        <p:spPr/>
        <p:txBody>
          <a:bodyPr/>
          <a:lstStyle/>
          <a:p>
            <a:fld id="{32F83655-DC73-417F-8B26-EB7A1DBB5382}" type="slidenum">
              <a:rPr lang="en-ZA" smtClean="0"/>
              <a:pPr/>
              <a:t>92</a:t>
            </a:fld>
            <a:endParaRPr lang="en-ZA" dirty="0"/>
          </a:p>
        </p:txBody>
      </p:sp>
      <p:sp>
        <p:nvSpPr>
          <p:cNvPr id="4" name="Content Placeholder 3">
            <a:extLst>
              <a:ext uri="{FF2B5EF4-FFF2-40B4-BE49-F238E27FC236}">
                <a16:creationId xmlns:a16="http://schemas.microsoft.com/office/drawing/2014/main" id="{6F020EA8-5FF0-4911-8269-71573A418D40}"/>
              </a:ext>
            </a:extLst>
          </p:cNvPr>
          <p:cNvSpPr>
            <a:spLocks noGrp="1"/>
          </p:cNvSpPr>
          <p:nvPr>
            <p:ph sz="quarter" idx="1"/>
          </p:nvPr>
        </p:nvSpPr>
        <p:spPr/>
        <p:txBody>
          <a:bodyPr>
            <a:normAutofit fontScale="92500" lnSpcReduction="20000"/>
          </a:bodyPr>
          <a:lstStyle/>
          <a:p>
            <a:pPr marL="0" indent="0">
              <a:buNone/>
            </a:pPr>
            <a:r>
              <a:rPr lang="en-ZA" b="1" dirty="0"/>
              <a:t>Job posting methods include:</a:t>
            </a:r>
          </a:p>
          <a:p>
            <a:pPr marL="0" indent="0">
              <a:buNone/>
            </a:pPr>
            <a:endParaRPr lang="en-ZA" dirty="0"/>
          </a:p>
          <a:p>
            <a:pPr lvl="0" fontAlgn="base"/>
            <a:r>
              <a:rPr lang="en-US" dirty="0">
                <a:effectLst>
                  <a:outerShdw sx="0" sy="0">
                    <a:srgbClr val="000000"/>
                  </a:outerShdw>
                </a:effectLst>
              </a:rPr>
              <a:t>Traditional bulletin boards</a:t>
            </a:r>
            <a:endParaRPr lang="en-ZA" dirty="0">
              <a:effectLst>
                <a:outerShdw sx="0" sy="0">
                  <a:srgbClr val="000000"/>
                </a:outerShdw>
              </a:effectLst>
            </a:endParaRPr>
          </a:p>
          <a:p>
            <a:pPr lvl="0" fontAlgn="base"/>
            <a:r>
              <a:rPr lang="en-US" dirty="0">
                <a:effectLst>
                  <a:outerShdw sx="0" sy="0">
                    <a:srgbClr val="000000"/>
                  </a:outerShdw>
                </a:effectLst>
              </a:rPr>
              <a:t>Computer e-mail based systems</a:t>
            </a:r>
            <a:endParaRPr lang="en-ZA" dirty="0">
              <a:effectLst>
                <a:outerShdw sx="0" sy="0">
                  <a:srgbClr val="000000"/>
                </a:outerShdw>
              </a:effectLst>
            </a:endParaRPr>
          </a:p>
          <a:p>
            <a:pPr lvl="0" fontAlgn="base"/>
            <a:r>
              <a:rPr lang="en-US" dirty="0">
                <a:effectLst>
                  <a:outerShdw sx="0" sy="0">
                    <a:srgbClr val="000000"/>
                  </a:outerShdw>
                </a:effectLst>
              </a:rPr>
              <a:t>Telephone voicemail-based systems</a:t>
            </a:r>
            <a:endParaRPr lang="en-ZA" dirty="0">
              <a:effectLst>
                <a:outerShdw sx="0" sy="0">
                  <a:srgbClr val="000000"/>
                </a:outerShdw>
              </a:effectLst>
            </a:endParaRPr>
          </a:p>
          <a:p>
            <a:endParaRPr lang="en-ZA" dirty="0"/>
          </a:p>
          <a:p>
            <a:pPr marL="0" indent="0">
              <a:buNone/>
            </a:pPr>
            <a:r>
              <a:rPr lang="en-ZA" b="1" dirty="0"/>
              <a:t>All three methods can be effective, but the last two offer benefits over the traditional bulletin boards that include:</a:t>
            </a:r>
          </a:p>
          <a:p>
            <a:endParaRPr lang="en-ZA" dirty="0"/>
          </a:p>
          <a:p>
            <a:pPr lvl="0" fontAlgn="base"/>
            <a:r>
              <a:rPr lang="en-US" dirty="0">
                <a:effectLst>
                  <a:outerShdw sx="0" sy="0">
                    <a:srgbClr val="000000"/>
                  </a:outerShdw>
                </a:effectLst>
              </a:rPr>
              <a:t>Easy access by all employees</a:t>
            </a:r>
            <a:endParaRPr lang="en-ZA" dirty="0">
              <a:effectLst>
                <a:outerShdw sx="0" sy="0">
                  <a:srgbClr val="000000"/>
                </a:outerShdw>
              </a:effectLst>
            </a:endParaRPr>
          </a:p>
          <a:p>
            <a:pPr lvl="0" fontAlgn="base"/>
            <a:r>
              <a:rPr lang="en-US" dirty="0">
                <a:effectLst>
                  <a:outerShdw sx="0" sy="0">
                    <a:srgbClr val="000000"/>
                  </a:outerShdw>
                </a:effectLst>
              </a:rPr>
              <a:t>24 – hour availability</a:t>
            </a:r>
            <a:endParaRPr lang="en-ZA" dirty="0">
              <a:effectLst>
                <a:outerShdw sx="0" sy="0">
                  <a:srgbClr val="000000"/>
                </a:outerShdw>
              </a:effectLst>
            </a:endParaRPr>
          </a:p>
          <a:p>
            <a:pPr lvl="0" fontAlgn="base"/>
            <a:r>
              <a:rPr lang="en-US" dirty="0">
                <a:effectLst>
                  <a:outerShdw sx="0" sy="0">
                    <a:srgbClr val="000000"/>
                  </a:outerShdw>
                </a:effectLst>
              </a:rPr>
              <a:t>Minimum paper work</a:t>
            </a:r>
            <a:endParaRPr lang="en-ZA" dirty="0">
              <a:effectLst>
                <a:outerShdw sx="0" sy="0">
                  <a:srgbClr val="000000"/>
                </a:outerShdw>
              </a:effectLst>
            </a:endParaRPr>
          </a:p>
          <a:p>
            <a:pPr lvl="0" fontAlgn="base"/>
            <a:r>
              <a:rPr lang="en-US" dirty="0">
                <a:effectLst>
                  <a:outerShdw sx="0" sy="0">
                    <a:srgbClr val="000000"/>
                  </a:outerShdw>
                </a:effectLst>
              </a:rPr>
              <a:t>Immediate notification to all employees</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23517130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6AB90-5326-443F-85B3-30291A2FEB8D}"/>
              </a:ext>
            </a:extLst>
          </p:cNvPr>
          <p:cNvSpPr>
            <a:spLocks noGrp="1"/>
          </p:cNvSpPr>
          <p:nvPr>
            <p:ph type="title"/>
          </p:nvPr>
        </p:nvSpPr>
        <p:spPr/>
        <p:txBody>
          <a:bodyPr>
            <a:normAutofit fontScale="90000"/>
          </a:bodyPr>
          <a:lstStyle/>
          <a:p>
            <a:pPr algn="ctr"/>
            <a:br>
              <a:rPr lang="en-US" dirty="0"/>
            </a:br>
            <a:r>
              <a:rPr lang="en-US" sz="5300" dirty="0"/>
              <a:t>Internal recruitment</a:t>
            </a:r>
            <a:endParaRPr lang="en-ZA" sz="5300" dirty="0"/>
          </a:p>
        </p:txBody>
      </p:sp>
      <p:sp>
        <p:nvSpPr>
          <p:cNvPr id="3" name="Slide Number Placeholder 2">
            <a:extLst>
              <a:ext uri="{FF2B5EF4-FFF2-40B4-BE49-F238E27FC236}">
                <a16:creationId xmlns:a16="http://schemas.microsoft.com/office/drawing/2014/main" id="{74C5FD3F-6476-4481-B584-D9560E2F654A}"/>
              </a:ext>
            </a:extLst>
          </p:cNvPr>
          <p:cNvSpPr>
            <a:spLocks noGrp="1"/>
          </p:cNvSpPr>
          <p:nvPr>
            <p:ph type="sldNum" sz="quarter" idx="12"/>
          </p:nvPr>
        </p:nvSpPr>
        <p:spPr/>
        <p:txBody>
          <a:bodyPr/>
          <a:lstStyle/>
          <a:p>
            <a:fld id="{32F83655-DC73-417F-8B26-EB7A1DBB5382}" type="slidenum">
              <a:rPr lang="en-ZA" smtClean="0"/>
              <a:pPr/>
              <a:t>93</a:t>
            </a:fld>
            <a:endParaRPr lang="en-ZA" dirty="0"/>
          </a:p>
        </p:txBody>
      </p:sp>
      <p:sp>
        <p:nvSpPr>
          <p:cNvPr id="4" name="Content Placeholder 3">
            <a:extLst>
              <a:ext uri="{FF2B5EF4-FFF2-40B4-BE49-F238E27FC236}">
                <a16:creationId xmlns:a16="http://schemas.microsoft.com/office/drawing/2014/main" id="{4AA80DB4-7200-4468-9D1F-FAB85ABA0C2A}"/>
              </a:ext>
            </a:extLst>
          </p:cNvPr>
          <p:cNvSpPr>
            <a:spLocks noGrp="1"/>
          </p:cNvSpPr>
          <p:nvPr>
            <p:ph sz="quarter" idx="1"/>
          </p:nvPr>
        </p:nvSpPr>
        <p:spPr>
          <a:xfrm>
            <a:off x="467544" y="1413295"/>
            <a:ext cx="8219256" cy="5107425"/>
          </a:xfrm>
        </p:spPr>
        <p:txBody>
          <a:bodyPr>
            <a:normAutofit fontScale="85000" lnSpcReduction="20000"/>
          </a:bodyPr>
          <a:lstStyle/>
          <a:p>
            <a:pPr marL="0" indent="0">
              <a:buNone/>
            </a:pPr>
            <a:endParaRPr lang="en-US" b="1" dirty="0"/>
          </a:p>
          <a:p>
            <a:pPr marL="0" indent="0">
              <a:buNone/>
            </a:pPr>
            <a:r>
              <a:rPr lang="en-US" b="1" dirty="0"/>
              <a:t>Managers should consider the following aspects of the job-posting process:</a:t>
            </a:r>
          </a:p>
          <a:p>
            <a:pPr marL="0" indent="0">
              <a:buNone/>
            </a:pPr>
            <a:endParaRPr lang="en-US" dirty="0"/>
          </a:p>
          <a:p>
            <a:r>
              <a:rPr lang="en-US" dirty="0"/>
              <a:t>The procedure should be clearly explained to the employees and should be followed to the letter each time a position is open.  If the process varies according to the job or the particular employee applying for the position, employees may suspect that employer subjectivity is entering unfairly into the process.</a:t>
            </a:r>
          </a:p>
          <a:p>
            <a:r>
              <a:rPr lang="en-US" dirty="0"/>
              <a:t>The specifications should be clear and should include the years of experience, skills or training employees must have to apply for the posted position.  This will make the decision process easier for management, assuming that strict seniority will not be used as the only criterion and other aspects such as an employee’s HR record and the results of interviews will be considered. </a:t>
            </a:r>
          </a:p>
          <a:p>
            <a:r>
              <a:rPr lang="en-US" dirty="0"/>
              <a:t>Job – posting procedures should specify the exact period during which posted positions will remain open.  For example, a position will remain open for 14 working days after it is first posted, and applications will be taken until 16:30 hours on the last day.</a:t>
            </a:r>
          </a:p>
          <a:p>
            <a:endParaRPr lang="en-ZA" dirty="0"/>
          </a:p>
        </p:txBody>
      </p:sp>
    </p:spTree>
    <p:extLst>
      <p:ext uri="{BB962C8B-B14F-4D97-AF65-F5344CB8AC3E}">
        <p14:creationId xmlns:p14="http://schemas.microsoft.com/office/powerpoint/2010/main" val="5486041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6AB90-5326-443F-85B3-30291A2FEB8D}"/>
              </a:ext>
            </a:extLst>
          </p:cNvPr>
          <p:cNvSpPr>
            <a:spLocks noGrp="1"/>
          </p:cNvSpPr>
          <p:nvPr>
            <p:ph type="title"/>
          </p:nvPr>
        </p:nvSpPr>
        <p:spPr>
          <a:xfrm>
            <a:off x="467544" y="274638"/>
            <a:ext cx="8219256" cy="420821"/>
          </a:xfrm>
        </p:spPr>
        <p:txBody>
          <a:bodyPr>
            <a:normAutofit fontScale="90000"/>
          </a:bodyPr>
          <a:lstStyle/>
          <a:p>
            <a:pPr algn="ctr"/>
            <a:r>
              <a:rPr lang="en-US" sz="5300" dirty="0"/>
              <a:t>Internal recruitment</a:t>
            </a:r>
            <a:endParaRPr lang="en-ZA" sz="5300" dirty="0"/>
          </a:p>
        </p:txBody>
      </p:sp>
      <p:sp>
        <p:nvSpPr>
          <p:cNvPr id="3" name="Slide Number Placeholder 2">
            <a:extLst>
              <a:ext uri="{FF2B5EF4-FFF2-40B4-BE49-F238E27FC236}">
                <a16:creationId xmlns:a16="http://schemas.microsoft.com/office/drawing/2014/main" id="{74C5FD3F-6476-4481-B584-D9560E2F654A}"/>
              </a:ext>
            </a:extLst>
          </p:cNvPr>
          <p:cNvSpPr>
            <a:spLocks noGrp="1"/>
          </p:cNvSpPr>
          <p:nvPr>
            <p:ph type="sldNum" sz="quarter" idx="12"/>
          </p:nvPr>
        </p:nvSpPr>
        <p:spPr/>
        <p:txBody>
          <a:bodyPr/>
          <a:lstStyle/>
          <a:p>
            <a:fld id="{32F83655-DC73-417F-8B26-EB7A1DBB5382}" type="slidenum">
              <a:rPr lang="en-ZA" smtClean="0"/>
              <a:pPr/>
              <a:t>94</a:t>
            </a:fld>
            <a:endParaRPr lang="en-ZA" dirty="0"/>
          </a:p>
        </p:txBody>
      </p:sp>
      <p:sp>
        <p:nvSpPr>
          <p:cNvPr id="4" name="Content Placeholder 3">
            <a:extLst>
              <a:ext uri="{FF2B5EF4-FFF2-40B4-BE49-F238E27FC236}">
                <a16:creationId xmlns:a16="http://schemas.microsoft.com/office/drawing/2014/main" id="{4AA80DB4-7200-4468-9D1F-FAB85ABA0C2A}"/>
              </a:ext>
            </a:extLst>
          </p:cNvPr>
          <p:cNvSpPr>
            <a:spLocks noGrp="1"/>
          </p:cNvSpPr>
          <p:nvPr>
            <p:ph sz="quarter" idx="1"/>
          </p:nvPr>
        </p:nvSpPr>
        <p:spPr>
          <a:xfrm>
            <a:off x="467544" y="940077"/>
            <a:ext cx="8219256" cy="5025604"/>
          </a:xfrm>
        </p:spPr>
        <p:txBody>
          <a:bodyPr>
            <a:normAutofit fontScale="92500" lnSpcReduction="20000"/>
          </a:bodyPr>
          <a:lstStyle/>
          <a:p>
            <a:pPr marL="0" lvl="0" indent="0" fontAlgn="base">
              <a:buClrTx/>
              <a:buNone/>
            </a:pPr>
            <a:r>
              <a:rPr lang="en-US" dirty="0">
                <a:effectLst>
                  <a:outerShdw sx="0" sy="0">
                    <a:srgbClr val="000000"/>
                  </a:outerShdw>
                </a:effectLst>
              </a:rPr>
              <a:t>The HR department should ensure that applicants receive adequate feedback once a selection has been made.  Rejected employees should be given a counselling interview by the HR department or the hiring supervisor.  </a:t>
            </a:r>
          </a:p>
          <a:p>
            <a:pPr lvl="0" fontAlgn="base">
              <a:buClrTx/>
            </a:pPr>
            <a:endParaRPr lang="en-US" dirty="0">
              <a:effectLst>
                <a:outerShdw sx="0" sy="0">
                  <a:srgbClr val="000000"/>
                </a:outerShdw>
              </a:effectLst>
            </a:endParaRPr>
          </a:p>
          <a:p>
            <a:pPr marL="0" lvl="0" indent="0" fontAlgn="base">
              <a:buClrTx/>
              <a:buNone/>
            </a:pPr>
            <a:r>
              <a:rPr lang="en-US" b="1" dirty="0">
                <a:effectLst>
                  <a:outerShdw sx="0" sy="0">
                    <a:srgbClr val="000000"/>
                  </a:outerShdw>
                </a:effectLst>
              </a:rPr>
              <a:t>The interview, which may help cushion the person’s disappointment, should include:</a:t>
            </a:r>
          </a:p>
          <a:p>
            <a:pPr lvl="0" fontAlgn="base">
              <a:buClrTx/>
            </a:pPr>
            <a:endParaRPr lang="en-ZA" dirty="0">
              <a:effectLst>
                <a:outerShdw sx="0" sy="0">
                  <a:srgbClr val="000000"/>
                </a:outerShdw>
              </a:effectLst>
            </a:endParaRPr>
          </a:p>
          <a:p>
            <a:pPr lvl="3" fontAlgn="base">
              <a:buClrTx/>
            </a:pPr>
            <a:r>
              <a:rPr lang="en-US" dirty="0">
                <a:effectLst>
                  <a:outerShdw sx="0" sy="0">
                    <a:srgbClr val="000000"/>
                  </a:outerShdw>
                </a:effectLst>
              </a:rPr>
              <a:t>Reasons for non-acceptance, but with emphasis on the person’s qualifications and strengths that made them a strong candidate.</a:t>
            </a:r>
            <a:endParaRPr lang="en-ZA" dirty="0">
              <a:effectLst>
                <a:outerShdw sx="0" sy="0">
                  <a:srgbClr val="000000"/>
                </a:outerShdw>
              </a:effectLst>
            </a:endParaRPr>
          </a:p>
          <a:p>
            <a:pPr lvl="3" fontAlgn="base">
              <a:buClrTx/>
            </a:pPr>
            <a:r>
              <a:rPr lang="en-US" dirty="0">
                <a:effectLst>
                  <a:outerShdw sx="0" sy="0">
                    <a:srgbClr val="000000"/>
                  </a:outerShdw>
                </a:effectLst>
              </a:rPr>
              <a:t>Suggested remedial measures, such as training and education to improve performance in the person’s current job, possible new duties, and so on.  Such counselling should be aimed at strengthening the candidate’s weaknesses.</a:t>
            </a:r>
          </a:p>
          <a:p>
            <a:pPr lvl="3" fontAlgn="base">
              <a:buClrTx/>
            </a:pP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8581103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6AB90-5326-443F-85B3-30291A2FEB8D}"/>
              </a:ext>
            </a:extLst>
          </p:cNvPr>
          <p:cNvSpPr>
            <a:spLocks noGrp="1"/>
          </p:cNvSpPr>
          <p:nvPr>
            <p:ph type="title"/>
          </p:nvPr>
        </p:nvSpPr>
        <p:spPr>
          <a:xfrm>
            <a:off x="467544" y="274638"/>
            <a:ext cx="8219256" cy="420821"/>
          </a:xfrm>
        </p:spPr>
        <p:txBody>
          <a:bodyPr>
            <a:normAutofit fontScale="90000"/>
          </a:bodyPr>
          <a:lstStyle/>
          <a:p>
            <a:pPr algn="ctr"/>
            <a:r>
              <a:rPr lang="en-US" sz="5300" dirty="0"/>
              <a:t>Internal recruitment</a:t>
            </a:r>
            <a:endParaRPr lang="en-ZA" sz="5300" dirty="0"/>
          </a:p>
        </p:txBody>
      </p:sp>
      <p:sp>
        <p:nvSpPr>
          <p:cNvPr id="3" name="Slide Number Placeholder 2">
            <a:extLst>
              <a:ext uri="{FF2B5EF4-FFF2-40B4-BE49-F238E27FC236}">
                <a16:creationId xmlns:a16="http://schemas.microsoft.com/office/drawing/2014/main" id="{74C5FD3F-6476-4481-B584-D9560E2F654A}"/>
              </a:ext>
            </a:extLst>
          </p:cNvPr>
          <p:cNvSpPr>
            <a:spLocks noGrp="1"/>
          </p:cNvSpPr>
          <p:nvPr>
            <p:ph type="sldNum" sz="quarter" idx="12"/>
          </p:nvPr>
        </p:nvSpPr>
        <p:spPr/>
        <p:txBody>
          <a:bodyPr/>
          <a:lstStyle/>
          <a:p>
            <a:fld id="{32F83655-DC73-417F-8B26-EB7A1DBB5382}" type="slidenum">
              <a:rPr lang="en-ZA" smtClean="0"/>
              <a:pPr/>
              <a:t>95</a:t>
            </a:fld>
            <a:endParaRPr lang="en-ZA" dirty="0"/>
          </a:p>
        </p:txBody>
      </p:sp>
      <p:sp>
        <p:nvSpPr>
          <p:cNvPr id="4" name="Content Placeholder 3">
            <a:extLst>
              <a:ext uri="{FF2B5EF4-FFF2-40B4-BE49-F238E27FC236}">
                <a16:creationId xmlns:a16="http://schemas.microsoft.com/office/drawing/2014/main" id="{4AA80DB4-7200-4468-9D1F-FAB85ABA0C2A}"/>
              </a:ext>
            </a:extLst>
          </p:cNvPr>
          <p:cNvSpPr>
            <a:spLocks noGrp="1"/>
          </p:cNvSpPr>
          <p:nvPr>
            <p:ph sz="quarter" idx="1"/>
          </p:nvPr>
        </p:nvSpPr>
        <p:spPr>
          <a:xfrm>
            <a:off x="467544" y="940077"/>
            <a:ext cx="8219256" cy="5025604"/>
          </a:xfrm>
        </p:spPr>
        <p:txBody>
          <a:bodyPr>
            <a:normAutofit/>
          </a:bodyPr>
          <a:lstStyle/>
          <a:p>
            <a:pPr marL="1074738" lvl="3" indent="0" fontAlgn="base">
              <a:buClrTx/>
              <a:buNone/>
            </a:pPr>
            <a:endParaRPr lang="en-ZA" dirty="0">
              <a:effectLst>
                <a:outerShdw sx="0" sy="0">
                  <a:srgbClr val="000000"/>
                </a:outerShdw>
              </a:effectLst>
            </a:endParaRPr>
          </a:p>
          <a:p>
            <a:pPr lvl="0" fontAlgn="base">
              <a:buClrTx/>
            </a:pPr>
            <a:r>
              <a:rPr lang="en-US" dirty="0">
                <a:effectLst>
                  <a:outerShdw sx="0" sy="0">
                    <a:srgbClr val="000000"/>
                  </a:outerShdw>
                </a:effectLst>
              </a:rPr>
              <a:t>Information concerning possible openings the candidate might apply for in the future.</a:t>
            </a:r>
            <a:endParaRPr lang="en-ZA" dirty="0">
              <a:effectLst>
                <a:outerShdw sx="0" sy="0">
                  <a:srgbClr val="000000"/>
                </a:outerShdw>
              </a:effectLst>
            </a:endParaRPr>
          </a:p>
          <a:p>
            <a:pPr lvl="0" fontAlgn="base">
              <a:buClrTx/>
            </a:pPr>
            <a:r>
              <a:rPr lang="en-US" dirty="0">
                <a:effectLst>
                  <a:outerShdw sx="0" sy="0">
                    <a:srgbClr val="000000"/>
                  </a:outerShdw>
                </a:effectLst>
              </a:rPr>
              <a:t>Assistance in the posting process such as how to bid for a new job and how to conduct a job interview.</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37957175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C9825-1C96-4C4B-BA91-8FE690F10FB0}"/>
              </a:ext>
            </a:extLst>
          </p:cNvPr>
          <p:cNvSpPr>
            <a:spLocks noGrp="1"/>
          </p:cNvSpPr>
          <p:nvPr>
            <p:ph type="title"/>
          </p:nvPr>
        </p:nvSpPr>
        <p:spPr/>
        <p:txBody>
          <a:bodyPr/>
          <a:lstStyle/>
          <a:p>
            <a:pPr algn="ctr"/>
            <a:r>
              <a:rPr lang="en-US" dirty="0"/>
              <a:t>External recruitment methods</a:t>
            </a:r>
            <a:endParaRPr lang="en-ZA" dirty="0"/>
          </a:p>
        </p:txBody>
      </p:sp>
      <p:sp>
        <p:nvSpPr>
          <p:cNvPr id="3" name="Slide Number Placeholder 2">
            <a:extLst>
              <a:ext uri="{FF2B5EF4-FFF2-40B4-BE49-F238E27FC236}">
                <a16:creationId xmlns:a16="http://schemas.microsoft.com/office/drawing/2014/main" id="{DD384DC6-5DC9-4840-8B60-A939D9FE2777}"/>
              </a:ext>
            </a:extLst>
          </p:cNvPr>
          <p:cNvSpPr>
            <a:spLocks noGrp="1"/>
          </p:cNvSpPr>
          <p:nvPr>
            <p:ph type="sldNum" sz="quarter" idx="12"/>
          </p:nvPr>
        </p:nvSpPr>
        <p:spPr/>
        <p:txBody>
          <a:bodyPr/>
          <a:lstStyle/>
          <a:p>
            <a:fld id="{32F83655-DC73-417F-8B26-EB7A1DBB5382}" type="slidenum">
              <a:rPr lang="en-ZA" smtClean="0"/>
              <a:pPr/>
              <a:t>96</a:t>
            </a:fld>
            <a:endParaRPr lang="en-ZA" dirty="0"/>
          </a:p>
        </p:txBody>
      </p:sp>
      <p:sp>
        <p:nvSpPr>
          <p:cNvPr id="4" name="Content Placeholder 3">
            <a:extLst>
              <a:ext uri="{FF2B5EF4-FFF2-40B4-BE49-F238E27FC236}">
                <a16:creationId xmlns:a16="http://schemas.microsoft.com/office/drawing/2014/main" id="{7B783464-0512-47A0-AB7C-46CD622A20B7}"/>
              </a:ext>
            </a:extLst>
          </p:cNvPr>
          <p:cNvSpPr>
            <a:spLocks noGrp="1"/>
          </p:cNvSpPr>
          <p:nvPr>
            <p:ph sz="quarter" idx="1"/>
          </p:nvPr>
        </p:nvSpPr>
        <p:spPr/>
        <p:txBody>
          <a:bodyPr>
            <a:noAutofit/>
          </a:bodyPr>
          <a:lstStyle/>
          <a:p>
            <a:pPr lvl="0" fontAlgn="base"/>
            <a:r>
              <a:rPr lang="en-US" sz="2000" b="1" dirty="0">
                <a:effectLst>
                  <a:outerShdw sx="0" sy="0">
                    <a:srgbClr val="000000"/>
                  </a:outerShdw>
                </a:effectLst>
              </a:rPr>
              <a:t>Direct applications</a:t>
            </a:r>
            <a:r>
              <a:rPr lang="en-US" sz="2000" dirty="0">
                <a:effectLst>
                  <a:outerShdw sx="0" sy="0">
                    <a:srgbClr val="000000"/>
                  </a:outerShdw>
                </a:effectLst>
              </a:rPr>
              <a:t>.  For most organisations, direct applications by mail or by the individuals applying in person are the largest source of applicants.  Direct applications can provide an inexpensive source of good job applications to the organisation, especially for entry level clerical and blue-collar jobs.  </a:t>
            </a:r>
          </a:p>
          <a:p>
            <a:pPr marL="0" lvl="0" indent="0" fontAlgn="base">
              <a:buNone/>
            </a:pPr>
            <a:endParaRPr lang="en-ZA" sz="2000" dirty="0">
              <a:effectLst>
                <a:outerShdw sx="0" sy="0">
                  <a:srgbClr val="000000"/>
                </a:outerShdw>
              </a:effectLst>
            </a:endParaRPr>
          </a:p>
          <a:p>
            <a:pPr lvl="0" fontAlgn="base"/>
            <a:r>
              <a:rPr lang="en-US" sz="2000" b="1" dirty="0">
                <a:effectLst>
                  <a:outerShdw sx="0" sy="0">
                    <a:srgbClr val="000000"/>
                  </a:outerShdw>
                </a:effectLst>
              </a:rPr>
              <a:t>Employee referrals.</a:t>
            </a:r>
            <a:r>
              <a:rPr lang="en-US" sz="2000" dirty="0">
                <a:effectLst>
                  <a:outerShdw sx="0" sy="0">
                    <a:srgbClr val="000000"/>
                  </a:outerShdw>
                </a:effectLst>
              </a:rPr>
              <a:t>  Employee referrals are one of the best means of securing applicants.  Employees can be encouraged to help their employers locate and hire qualified applicants by rewards or by recognising those who assist in the recruitment process.  Employees who recommend applicants place their own reputations on the line and are therefore careful to recommend only qualified applicants.  When the recommended applicants are hired, employees take an active interest in helping the new employees become successful in their jobs.</a:t>
            </a:r>
            <a:endParaRPr lang="en-ZA" sz="2000" dirty="0">
              <a:effectLst>
                <a:outerShdw sx="0" sy="0">
                  <a:srgbClr val="000000"/>
                </a:outerShdw>
              </a:effectLst>
            </a:endParaRPr>
          </a:p>
        </p:txBody>
      </p:sp>
    </p:spTree>
    <p:extLst>
      <p:ext uri="{BB962C8B-B14F-4D97-AF65-F5344CB8AC3E}">
        <p14:creationId xmlns:p14="http://schemas.microsoft.com/office/powerpoint/2010/main" val="26362423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09106-618C-48F9-82E8-1F54D6EC491C}"/>
              </a:ext>
            </a:extLst>
          </p:cNvPr>
          <p:cNvSpPr>
            <a:spLocks noGrp="1"/>
          </p:cNvSpPr>
          <p:nvPr>
            <p:ph type="title"/>
          </p:nvPr>
        </p:nvSpPr>
        <p:spPr/>
        <p:txBody>
          <a:bodyPr>
            <a:normAutofit fontScale="90000"/>
          </a:bodyPr>
          <a:lstStyle/>
          <a:p>
            <a:pPr algn="ctr"/>
            <a:r>
              <a:rPr lang="en-US" dirty="0"/>
              <a:t>External recruitment methods continued</a:t>
            </a:r>
            <a:endParaRPr lang="en-ZA" dirty="0"/>
          </a:p>
        </p:txBody>
      </p:sp>
      <p:sp>
        <p:nvSpPr>
          <p:cNvPr id="3" name="Slide Number Placeholder 2">
            <a:extLst>
              <a:ext uri="{FF2B5EF4-FFF2-40B4-BE49-F238E27FC236}">
                <a16:creationId xmlns:a16="http://schemas.microsoft.com/office/drawing/2014/main" id="{50CC6515-8FC9-46A0-BCB3-083019E21298}"/>
              </a:ext>
            </a:extLst>
          </p:cNvPr>
          <p:cNvSpPr>
            <a:spLocks noGrp="1"/>
          </p:cNvSpPr>
          <p:nvPr>
            <p:ph type="sldNum" sz="quarter" idx="12"/>
          </p:nvPr>
        </p:nvSpPr>
        <p:spPr/>
        <p:txBody>
          <a:bodyPr/>
          <a:lstStyle/>
          <a:p>
            <a:fld id="{32F83655-DC73-417F-8B26-EB7A1DBB5382}" type="slidenum">
              <a:rPr lang="en-ZA" smtClean="0"/>
              <a:pPr/>
              <a:t>97</a:t>
            </a:fld>
            <a:endParaRPr lang="en-ZA" dirty="0"/>
          </a:p>
        </p:txBody>
      </p:sp>
      <p:sp>
        <p:nvSpPr>
          <p:cNvPr id="4" name="Content Placeholder 3">
            <a:extLst>
              <a:ext uri="{FF2B5EF4-FFF2-40B4-BE49-F238E27FC236}">
                <a16:creationId xmlns:a16="http://schemas.microsoft.com/office/drawing/2014/main" id="{18EE80D5-D5B9-4A49-B051-D2D89B911FE1}"/>
              </a:ext>
            </a:extLst>
          </p:cNvPr>
          <p:cNvSpPr>
            <a:spLocks noGrp="1"/>
          </p:cNvSpPr>
          <p:nvPr>
            <p:ph sz="quarter" idx="1"/>
          </p:nvPr>
        </p:nvSpPr>
        <p:spPr/>
        <p:txBody>
          <a:bodyPr>
            <a:normAutofit fontScale="92500"/>
          </a:bodyPr>
          <a:lstStyle/>
          <a:p>
            <a:pPr lvl="0" fontAlgn="base"/>
            <a:r>
              <a:rPr lang="en-US" b="1" dirty="0">
                <a:effectLst>
                  <a:outerShdw sx="0" sy="0">
                    <a:srgbClr val="000000"/>
                  </a:outerShdw>
                </a:effectLst>
              </a:rPr>
              <a:t>University/school campus recruiting</a:t>
            </a:r>
            <a:r>
              <a:rPr lang="en-US" dirty="0">
                <a:effectLst>
                  <a:outerShdw sx="0" sy="0">
                    <a:srgbClr val="000000"/>
                  </a:outerShdw>
                </a:effectLst>
              </a:rPr>
              <a:t>.  A sophisticated approach to campus recruitment began in recent years.  Pre-screening programmes are designed to identify top students and to begin to introduce them to employers.  Professors / teachers may play an important role in identifying such students.</a:t>
            </a:r>
            <a:endParaRPr lang="en-ZA" dirty="0">
              <a:effectLst>
                <a:outerShdw sx="0" sy="0">
                  <a:srgbClr val="000000"/>
                </a:outerShdw>
              </a:effectLst>
            </a:endParaRPr>
          </a:p>
          <a:p>
            <a:pPr lvl="0" fontAlgn="base"/>
            <a:r>
              <a:rPr lang="en-US" b="1" dirty="0">
                <a:effectLst>
                  <a:outerShdw sx="0" sy="0">
                    <a:srgbClr val="000000"/>
                  </a:outerShdw>
                </a:effectLst>
              </a:rPr>
              <a:t>Private employment / recruitment agencies</a:t>
            </a:r>
            <a:r>
              <a:rPr lang="en-US" dirty="0">
                <a:effectLst>
                  <a:outerShdw sx="0" sy="0">
                    <a:srgbClr val="000000"/>
                  </a:outerShdw>
                </a:effectLst>
              </a:rPr>
              <a:t>.  Although HR departments have increased their use of private employment agencies, some use them only as a last resort due to the cost involved.  Sometimes the employer pays a percentage of the applicant’s first year salary as a fee to the agency.  A good employment agency can, however, save the personnel office valuable time screening out unqualified applicants and locating qualified ones.</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22035796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682C-96E9-4751-BFE9-059AAD9A549C}"/>
              </a:ext>
            </a:extLst>
          </p:cNvPr>
          <p:cNvSpPr>
            <a:spLocks noGrp="1"/>
          </p:cNvSpPr>
          <p:nvPr>
            <p:ph type="title"/>
          </p:nvPr>
        </p:nvSpPr>
        <p:spPr/>
        <p:txBody>
          <a:bodyPr>
            <a:normAutofit fontScale="90000"/>
          </a:bodyPr>
          <a:lstStyle/>
          <a:p>
            <a:pPr algn="ctr"/>
            <a:r>
              <a:rPr lang="en-US" dirty="0"/>
              <a:t>External recruitment methods</a:t>
            </a:r>
            <a:br>
              <a:rPr lang="en-US" dirty="0"/>
            </a:br>
            <a:endParaRPr lang="en-ZA" dirty="0"/>
          </a:p>
        </p:txBody>
      </p:sp>
      <p:sp>
        <p:nvSpPr>
          <p:cNvPr id="3" name="Slide Number Placeholder 2">
            <a:extLst>
              <a:ext uri="{FF2B5EF4-FFF2-40B4-BE49-F238E27FC236}">
                <a16:creationId xmlns:a16="http://schemas.microsoft.com/office/drawing/2014/main" id="{1EF8D1FD-F3BA-485E-AA31-3F256514C740}"/>
              </a:ext>
            </a:extLst>
          </p:cNvPr>
          <p:cNvSpPr>
            <a:spLocks noGrp="1"/>
          </p:cNvSpPr>
          <p:nvPr>
            <p:ph type="sldNum" sz="quarter" idx="12"/>
          </p:nvPr>
        </p:nvSpPr>
        <p:spPr/>
        <p:txBody>
          <a:bodyPr/>
          <a:lstStyle/>
          <a:p>
            <a:fld id="{32F83655-DC73-417F-8B26-EB7A1DBB5382}" type="slidenum">
              <a:rPr lang="en-ZA" smtClean="0"/>
              <a:pPr/>
              <a:t>98</a:t>
            </a:fld>
            <a:endParaRPr lang="en-ZA" dirty="0"/>
          </a:p>
        </p:txBody>
      </p:sp>
      <p:sp>
        <p:nvSpPr>
          <p:cNvPr id="4" name="Content Placeholder 3">
            <a:extLst>
              <a:ext uri="{FF2B5EF4-FFF2-40B4-BE49-F238E27FC236}">
                <a16:creationId xmlns:a16="http://schemas.microsoft.com/office/drawing/2014/main" id="{6BC85BC1-6959-40DA-874A-4B246AB34C62}"/>
              </a:ext>
            </a:extLst>
          </p:cNvPr>
          <p:cNvSpPr>
            <a:spLocks noGrp="1"/>
          </p:cNvSpPr>
          <p:nvPr>
            <p:ph sz="quarter" idx="1"/>
          </p:nvPr>
        </p:nvSpPr>
        <p:spPr/>
        <p:txBody>
          <a:bodyPr>
            <a:normAutofit fontScale="92500" lnSpcReduction="10000"/>
          </a:bodyPr>
          <a:lstStyle/>
          <a:p>
            <a:pPr lvl="0" fontAlgn="base"/>
            <a:endParaRPr lang="en-US" b="1" dirty="0">
              <a:effectLst>
                <a:outerShdw sx="0" sy="0">
                  <a:srgbClr val="000000"/>
                </a:outerShdw>
              </a:effectLst>
            </a:endParaRPr>
          </a:p>
          <a:p>
            <a:pPr lvl="0" fontAlgn="base"/>
            <a:r>
              <a:rPr lang="en-US" b="1" dirty="0">
                <a:effectLst>
                  <a:outerShdw sx="0" sy="0">
                    <a:srgbClr val="000000"/>
                  </a:outerShdw>
                </a:effectLst>
              </a:rPr>
              <a:t>Advertising.</a:t>
            </a:r>
            <a:r>
              <a:rPr lang="en-US" dirty="0">
                <a:effectLst>
                  <a:outerShdw sx="0" sy="0">
                    <a:srgbClr val="000000"/>
                  </a:outerShdw>
                </a:effectLst>
              </a:rPr>
              <a:t>  In a growing number of fields, e.g. engineering and healthcare, employers are having a difficult time attracting qualified applicants.  These employers are increasingly relying on recruitment advertising and have begun using more creative advertisements that have the following in common:</a:t>
            </a:r>
          </a:p>
          <a:p>
            <a:pPr lvl="0" fontAlgn="base"/>
            <a:endParaRPr lang="en-ZA" dirty="0">
              <a:effectLst>
                <a:outerShdw sx="0" sy="0">
                  <a:srgbClr val="000000"/>
                </a:outerShdw>
              </a:effectLst>
            </a:endParaRPr>
          </a:p>
          <a:p>
            <a:pPr lvl="3" fontAlgn="base">
              <a:buClr>
                <a:schemeClr val="tx1"/>
              </a:buClr>
            </a:pPr>
            <a:r>
              <a:rPr lang="en-US" dirty="0">
                <a:effectLst>
                  <a:outerShdw sx="0" sy="0">
                    <a:srgbClr val="000000"/>
                  </a:outerShdw>
                </a:effectLst>
              </a:rPr>
              <a:t>Images that sell the organisation first and specific jobs second.</a:t>
            </a:r>
            <a:endParaRPr lang="en-ZA" dirty="0">
              <a:effectLst>
                <a:outerShdw sx="0" sy="0">
                  <a:srgbClr val="000000"/>
                </a:outerShdw>
              </a:effectLst>
            </a:endParaRPr>
          </a:p>
          <a:p>
            <a:pPr lvl="3" fontAlgn="base">
              <a:buClr>
                <a:schemeClr val="tx1"/>
              </a:buClr>
            </a:pPr>
            <a:r>
              <a:rPr lang="en-US" dirty="0">
                <a:effectLst>
                  <a:outerShdw sx="0" sy="0">
                    <a:srgbClr val="000000"/>
                  </a:outerShdw>
                </a:effectLst>
              </a:rPr>
              <a:t>Recognition of high-tech professionals as people, not just as techno-buffs.</a:t>
            </a:r>
            <a:endParaRPr lang="en-ZA" dirty="0">
              <a:effectLst>
                <a:outerShdw sx="0" sy="0">
                  <a:srgbClr val="000000"/>
                </a:outerShdw>
              </a:effectLst>
            </a:endParaRPr>
          </a:p>
          <a:p>
            <a:pPr lvl="3" fontAlgn="base">
              <a:buClr>
                <a:schemeClr val="tx1"/>
              </a:buClr>
            </a:pPr>
            <a:r>
              <a:rPr lang="en-US" dirty="0">
                <a:effectLst>
                  <a:outerShdw sx="0" sy="0">
                    <a:srgbClr val="000000"/>
                  </a:outerShdw>
                </a:effectLst>
              </a:rPr>
              <a:t>Strong visuals as attention-getters</a:t>
            </a:r>
            <a:endParaRPr lang="en-ZA" dirty="0">
              <a:effectLst>
                <a:outerShdw sx="0" sy="0">
                  <a:srgbClr val="000000"/>
                </a:outerShdw>
              </a:effectLst>
            </a:endParaRPr>
          </a:p>
          <a:p>
            <a:pPr lvl="3" fontAlgn="base">
              <a:buClr>
                <a:schemeClr val="tx1"/>
              </a:buClr>
            </a:pPr>
            <a:r>
              <a:rPr lang="en-US" dirty="0">
                <a:effectLst>
                  <a:outerShdw sx="0" sy="0">
                    <a:srgbClr val="000000"/>
                  </a:outerShdw>
                </a:effectLst>
              </a:rPr>
              <a:t>Humour as well as graphics to attract attention.</a:t>
            </a:r>
            <a:endParaRPr lang="en-ZA" dirty="0"/>
          </a:p>
          <a:p>
            <a:pPr lvl="0" fontAlgn="base"/>
            <a:endParaRPr lang="en-US" b="1" dirty="0">
              <a:effectLst>
                <a:outerShdw sx="0" sy="0">
                  <a:srgbClr val="000000"/>
                </a:outerShdw>
              </a:effectLst>
            </a:endParaRPr>
          </a:p>
          <a:p>
            <a:endParaRPr lang="en-ZA" dirty="0"/>
          </a:p>
        </p:txBody>
      </p:sp>
    </p:spTree>
    <p:extLst>
      <p:ext uri="{BB962C8B-B14F-4D97-AF65-F5344CB8AC3E}">
        <p14:creationId xmlns:p14="http://schemas.microsoft.com/office/powerpoint/2010/main" val="178277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682C-96E9-4751-BFE9-059AAD9A549C}"/>
              </a:ext>
            </a:extLst>
          </p:cNvPr>
          <p:cNvSpPr>
            <a:spLocks noGrp="1"/>
          </p:cNvSpPr>
          <p:nvPr>
            <p:ph type="title"/>
          </p:nvPr>
        </p:nvSpPr>
        <p:spPr/>
        <p:txBody>
          <a:bodyPr>
            <a:normAutofit fontScale="90000"/>
          </a:bodyPr>
          <a:lstStyle/>
          <a:p>
            <a:pPr algn="ctr"/>
            <a:r>
              <a:rPr lang="en-US" dirty="0"/>
              <a:t>External recruitment methods</a:t>
            </a:r>
            <a:br>
              <a:rPr lang="en-US" dirty="0"/>
            </a:br>
            <a:endParaRPr lang="en-ZA" dirty="0"/>
          </a:p>
        </p:txBody>
      </p:sp>
      <p:sp>
        <p:nvSpPr>
          <p:cNvPr id="3" name="Slide Number Placeholder 2">
            <a:extLst>
              <a:ext uri="{FF2B5EF4-FFF2-40B4-BE49-F238E27FC236}">
                <a16:creationId xmlns:a16="http://schemas.microsoft.com/office/drawing/2014/main" id="{1EF8D1FD-F3BA-485E-AA31-3F256514C740}"/>
              </a:ext>
            </a:extLst>
          </p:cNvPr>
          <p:cNvSpPr>
            <a:spLocks noGrp="1"/>
          </p:cNvSpPr>
          <p:nvPr>
            <p:ph type="sldNum" sz="quarter" idx="12"/>
          </p:nvPr>
        </p:nvSpPr>
        <p:spPr/>
        <p:txBody>
          <a:bodyPr/>
          <a:lstStyle/>
          <a:p>
            <a:fld id="{32F83655-DC73-417F-8B26-EB7A1DBB5382}" type="slidenum">
              <a:rPr lang="en-ZA" smtClean="0"/>
              <a:pPr/>
              <a:t>99</a:t>
            </a:fld>
            <a:endParaRPr lang="en-ZA" dirty="0"/>
          </a:p>
        </p:txBody>
      </p:sp>
      <p:sp>
        <p:nvSpPr>
          <p:cNvPr id="4" name="Content Placeholder 3">
            <a:extLst>
              <a:ext uri="{FF2B5EF4-FFF2-40B4-BE49-F238E27FC236}">
                <a16:creationId xmlns:a16="http://schemas.microsoft.com/office/drawing/2014/main" id="{6BC85BC1-6959-40DA-874A-4B246AB34C62}"/>
              </a:ext>
            </a:extLst>
          </p:cNvPr>
          <p:cNvSpPr>
            <a:spLocks noGrp="1"/>
          </p:cNvSpPr>
          <p:nvPr>
            <p:ph sz="quarter" idx="1"/>
          </p:nvPr>
        </p:nvSpPr>
        <p:spPr/>
        <p:txBody>
          <a:bodyPr>
            <a:normAutofit/>
          </a:bodyPr>
          <a:lstStyle/>
          <a:p>
            <a:pPr marL="0" lvl="0" indent="0" fontAlgn="base">
              <a:buNone/>
            </a:pPr>
            <a:endParaRPr lang="en-US" b="1" dirty="0">
              <a:effectLst>
                <a:outerShdw sx="0" sy="0">
                  <a:srgbClr val="000000"/>
                </a:outerShdw>
              </a:effectLst>
            </a:endParaRPr>
          </a:p>
          <a:p>
            <a:pPr lvl="0" fontAlgn="base"/>
            <a:r>
              <a:rPr lang="en-US" b="1" dirty="0">
                <a:effectLst>
                  <a:outerShdw sx="0" sy="0">
                    <a:srgbClr val="000000"/>
                  </a:outerShdw>
                </a:effectLst>
              </a:rPr>
              <a:t>Direct mail.</a:t>
            </a:r>
            <a:r>
              <a:rPr lang="en-US" dirty="0">
                <a:effectLst>
                  <a:outerShdw sx="0" sy="0">
                    <a:srgbClr val="000000"/>
                  </a:outerShdw>
                </a:effectLst>
              </a:rPr>
              <a:t>  A relatively new tool for recruitment advertising is the direct mail campaign.  It is generally used to lure professionals who are employed but willing to consider a job with bigger opportunities.  For mid-and top-level management jobs, the best candidates may not respond to newspaper or trade journal ads, because those candidates are not actively seeking jobs.</a:t>
            </a:r>
            <a:endParaRPr lang="en-ZA" dirty="0">
              <a:effectLst>
                <a:outerShdw sx="0" sy="0">
                  <a:srgbClr val="000000"/>
                </a:outerShdw>
              </a:effectLst>
            </a:endParaRPr>
          </a:p>
          <a:p>
            <a:pPr lvl="0" fontAlgn="base"/>
            <a:r>
              <a:rPr lang="en-US" b="1" dirty="0">
                <a:effectLst>
                  <a:outerShdw sx="0" sy="0">
                    <a:srgbClr val="000000"/>
                  </a:outerShdw>
                </a:effectLst>
              </a:rPr>
              <a:t>Radio, TV and the Internet (E-recruiting).</a:t>
            </a:r>
            <a:r>
              <a:rPr lang="en-US" dirty="0">
                <a:effectLst>
                  <a:outerShdw sx="0" sy="0">
                    <a:srgbClr val="000000"/>
                  </a:outerShdw>
                </a:effectLst>
              </a:rPr>
              <a:t>  Other media that can also be used to advertise posts include radio, television and the Internet (also known as e-recruitment).</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35107085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ENJO Template Basic" id="{7B16A759-10A5-44D6-AAFC-07B056AE70B8}" vid="{AF0D0CFB-AD19-45D0-B1FD-2F26B1BC46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3965</TotalTime>
  <Words>14833</Words>
  <Application>Microsoft Office PowerPoint</Application>
  <PresentationFormat>On-screen Show (4:3)</PresentationFormat>
  <Paragraphs>1530</Paragraphs>
  <Slides>201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201</vt:i4>
      </vt:variant>
    </vt:vector>
  </HeadingPairs>
  <TitlesOfParts>
    <vt:vector size="206" baseType="lpstr">
      <vt:lpstr>Arial</vt:lpstr>
      <vt:lpstr>Calibri</vt:lpstr>
      <vt:lpstr>Courier New</vt:lpstr>
      <vt:lpstr>Wingdings 2</vt:lpstr>
      <vt:lpstr>Theme1</vt:lpstr>
      <vt:lpstr> HR Management in Education Training Programme </vt:lpstr>
      <vt:lpstr>Ground Rules</vt:lpstr>
      <vt:lpstr>Section 1 Overview</vt:lpstr>
      <vt:lpstr>Overview</vt:lpstr>
      <vt:lpstr>Overview</vt:lpstr>
      <vt:lpstr>Categories Of Evidence</vt:lpstr>
      <vt:lpstr>Overview</vt:lpstr>
      <vt:lpstr>Good Evidence</vt:lpstr>
      <vt:lpstr>Assessment Brief</vt:lpstr>
      <vt:lpstr>Assessment Brief</vt:lpstr>
      <vt:lpstr>Assessment Brief</vt:lpstr>
      <vt:lpstr>Types of Assessment</vt:lpstr>
      <vt:lpstr>Assessment Methods</vt:lpstr>
      <vt:lpstr>Assessment</vt:lpstr>
      <vt:lpstr>Competence</vt:lpstr>
      <vt:lpstr>Re-Assessment</vt:lpstr>
      <vt:lpstr>Assessment Brief</vt:lpstr>
      <vt:lpstr>Assessment Brief</vt:lpstr>
      <vt:lpstr>Assessment Brief</vt:lpstr>
      <vt:lpstr>Assessment Brief</vt:lpstr>
      <vt:lpstr>Assessment Brief</vt:lpstr>
      <vt:lpstr>Assessment Brief</vt:lpstr>
      <vt:lpstr>Appeals and Disputes</vt:lpstr>
      <vt:lpstr>Section 1</vt:lpstr>
      <vt:lpstr>Section 1 - 2 Administrative Detail</vt:lpstr>
      <vt:lpstr>Special Instruction</vt:lpstr>
      <vt:lpstr>Unit Standard</vt:lpstr>
      <vt:lpstr>Unit Standard</vt:lpstr>
      <vt:lpstr>Manage the capture, storage and retrieval of Human Resource information using an information system</vt:lpstr>
      <vt:lpstr>STUDY UNIT 1</vt:lpstr>
      <vt:lpstr>Introduction </vt:lpstr>
      <vt:lpstr>Introduction </vt:lpstr>
      <vt:lpstr>Introduction </vt:lpstr>
      <vt:lpstr>Introduction </vt:lpstr>
      <vt:lpstr> The Collated Information Meets Design Requirements </vt:lpstr>
      <vt:lpstr> The Collated Information Meets Design Requirements </vt:lpstr>
      <vt:lpstr> The Collated Information Meets Design Requirements </vt:lpstr>
      <vt:lpstr> The Collated Information Meets Design Requirements </vt:lpstr>
      <vt:lpstr>Verifying the Information </vt:lpstr>
      <vt:lpstr>Verifying the Information </vt:lpstr>
      <vt:lpstr>Verifying the Information </vt:lpstr>
      <vt:lpstr>Collating Methods </vt:lpstr>
      <vt:lpstr>STUDY UNIT 2</vt:lpstr>
      <vt:lpstr> Human and Physical Resources  </vt:lpstr>
      <vt:lpstr> Human and Physical Resources </vt:lpstr>
      <vt:lpstr> Recording, Storing and Maintaining Information </vt:lpstr>
      <vt:lpstr> Recording, Storing and Maintaining Information </vt:lpstr>
      <vt:lpstr> Recording, Storing and Maintaining Information </vt:lpstr>
      <vt:lpstr> Recording, Storing and Maintaining Information </vt:lpstr>
      <vt:lpstr> Recording, Storing and Maintaining Information </vt:lpstr>
      <vt:lpstr> Recording, Storing and Maintaining Information </vt:lpstr>
      <vt:lpstr> Recording, Storing and Maintaining Information </vt:lpstr>
      <vt:lpstr> Access, Retrieval, Maintaining and Monitoring Information  </vt:lpstr>
      <vt:lpstr> Access, Retrieval, Maintaining and Monitoring Information  </vt:lpstr>
      <vt:lpstr> Access, Retrieval, Maintaining and Monitoring Information  </vt:lpstr>
      <vt:lpstr> Access, Retrieval, Maintaining and Monitoring Information  </vt:lpstr>
      <vt:lpstr>Training of Users </vt:lpstr>
      <vt:lpstr>Training of Users </vt:lpstr>
      <vt:lpstr>STUDY UNIT 3</vt:lpstr>
      <vt:lpstr>Information and Advice </vt:lpstr>
      <vt:lpstr>Information and Advice </vt:lpstr>
      <vt:lpstr>Information and Advice </vt:lpstr>
      <vt:lpstr>Information and Advice </vt:lpstr>
      <vt:lpstr>Checking Understanding of Information </vt:lpstr>
      <vt:lpstr>Checking Understanding of Information </vt:lpstr>
      <vt:lpstr> Adherence to Organisational Confidentiality </vt:lpstr>
      <vt:lpstr> Adherence to Organisational Confidentiality </vt:lpstr>
      <vt:lpstr> The Use of Feedback to Improve Information and Advice </vt:lpstr>
      <vt:lpstr>Assessments</vt:lpstr>
      <vt:lpstr>Recruitment and Selection</vt:lpstr>
      <vt:lpstr>STUDY UNIT 1</vt:lpstr>
      <vt:lpstr>Introduction</vt:lpstr>
      <vt:lpstr> Hiring the wrong person for the job leads to:</vt:lpstr>
      <vt:lpstr>Induction, socialisation or orientation</vt:lpstr>
      <vt:lpstr>Induction, socialisation or orientation</vt:lpstr>
      <vt:lpstr>What is recruitment and selection?</vt:lpstr>
      <vt:lpstr>Recruitment and selection process</vt:lpstr>
      <vt:lpstr>PowerPoint Presentation</vt:lpstr>
      <vt:lpstr>Obtaining Information</vt:lpstr>
      <vt:lpstr>Job description</vt:lpstr>
      <vt:lpstr>Job description </vt:lpstr>
      <vt:lpstr> Job Specification</vt:lpstr>
      <vt:lpstr>Job specification</vt:lpstr>
      <vt:lpstr>Job specification</vt:lpstr>
      <vt:lpstr> Job Profile / Job Order </vt:lpstr>
      <vt:lpstr>Job Profile/ Job Order</vt:lpstr>
      <vt:lpstr>Selection Procedures</vt:lpstr>
      <vt:lpstr>   Internal and external recruitment  </vt:lpstr>
      <vt:lpstr>What is the Peter Principle? </vt:lpstr>
      <vt:lpstr> Internal and external recruitment continued</vt:lpstr>
      <vt:lpstr>Internal recruitment</vt:lpstr>
      <vt:lpstr>Internal recruitment</vt:lpstr>
      <vt:lpstr> Internal recruitment</vt:lpstr>
      <vt:lpstr>Internal recruitment</vt:lpstr>
      <vt:lpstr>Internal recruitment</vt:lpstr>
      <vt:lpstr>External recruitment methods</vt:lpstr>
      <vt:lpstr>External recruitment methods continued</vt:lpstr>
      <vt:lpstr>External recruitment methods </vt:lpstr>
      <vt:lpstr>External recruitment methods </vt:lpstr>
      <vt:lpstr>Hiring alternatives methods</vt:lpstr>
      <vt:lpstr>Recruitment and the law</vt:lpstr>
      <vt:lpstr>Selection and the law</vt:lpstr>
      <vt:lpstr>Selection and the law</vt:lpstr>
      <vt:lpstr>Selection and the law </vt:lpstr>
      <vt:lpstr>Validating the selection procedure</vt:lpstr>
      <vt:lpstr>Validating the selection procedure</vt:lpstr>
      <vt:lpstr>Validating the selection procedure continued</vt:lpstr>
      <vt:lpstr>Validating the selection procedure</vt:lpstr>
      <vt:lpstr>Resources Needed for Recruitment and Selection</vt:lpstr>
      <vt:lpstr>Resources Needed for Recruitment and Selection </vt:lpstr>
      <vt:lpstr>Resources Needed for Recruitment and Selection </vt:lpstr>
      <vt:lpstr>Resources Needed for Recruitment and Selection </vt:lpstr>
      <vt:lpstr>Resources Needed for Recruitment and Selection </vt:lpstr>
      <vt:lpstr>The Recruitment Budget </vt:lpstr>
      <vt:lpstr>The Recruitment Budget</vt:lpstr>
      <vt:lpstr>Selection Criteria and Control Procedures</vt:lpstr>
      <vt:lpstr>Selection Criteria and Control Procedures</vt:lpstr>
      <vt:lpstr>Selection Criteria and Control Procedures</vt:lpstr>
      <vt:lpstr>Job Analysis</vt:lpstr>
      <vt:lpstr>Job Analysis </vt:lpstr>
      <vt:lpstr>The Recruitment and Selection Plan </vt:lpstr>
      <vt:lpstr>The Recruitment and Selection Plan </vt:lpstr>
      <vt:lpstr>The Recruitment and Selection Plan continued</vt:lpstr>
      <vt:lpstr>The Recruitment and Selection Plan </vt:lpstr>
      <vt:lpstr>The Recruitment and Selection Plan</vt:lpstr>
      <vt:lpstr>The Recruitment and Selection Plan</vt:lpstr>
      <vt:lpstr>Assessment</vt:lpstr>
      <vt:lpstr>STUDY UNIT 1.2</vt:lpstr>
      <vt:lpstr>Conducting Recruitment</vt:lpstr>
      <vt:lpstr>Conducting Recruitment</vt:lpstr>
      <vt:lpstr>Conducting Recruitment </vt:lpstr>
      <vt:lpstr>Conducting Recruitment</vt:lpstr>
      <vt:lpstr>Conducting Recruitment</vt:lpstr>
      <vt:lpstr>Dealing with Responses</vt:lpstr>
      <vt:lpstr>Dealing with Responses</vt:lpstr>
      <vt:lpstr>Initial Screening</vt:lpstr>
      <vt:lpstr>Initial Screening</vt:lpstr>
      <vt:lpstr>Initial Screening</vt:lpstr>
      <vt:lpstr>Resume Screening Instructions </vt:lpstr>
      <vt:lpstr>Resume Screening Instructions</vt:lpstr>
      <vt:lpstr>Resume Screening Instructions</vt:lpstr>
      <vt:lpstr>Resume Screening Instructions</vt:lpstr>
      <vt:lpstr>Resume Screening Instructions </vt:lpstr>
      <vt:lpstr>Divide resumes into three groups </vt:lpstr>
      <vt:lpstr>Divide resumes into three groups </vt:lpstr>
      <vt:lpstr>Implementation of Corrective Action</vt:lpstr>
      <vt:lpstr>Implementation of Corrective Action</vt:lpstr>
      <vt:lpstr>Implementation of Corrective Action</vt:lpstr>
      <vt:lpstr>Implementation of Corrective Action</vt:lpstr>
      <vt:lpstr>Preparing the Short List</vt:lpstr>
      <vt:lpstr>Preparing the Short List</vt:lpstr>
      <vt:lpstr>Preparing the Short List</vt:lpstr>
      <vt:lpstr>The Applicant Database</vt:lpstr>
      <vt:lpstr>The Power of Community </vt:lpstr>
      <vt:lpstr>The Power of Community</vt:lpstr>
      <vt:lpstr>Talent Communities </vt:lpstr>
      <vt:lpstr>Talent Communities</vt:lpstr>
      <vt:lpstr>Talent Communities </vt:lpstr>
      <vt:lpstr>Talent Communities</vt:lpstr>
      <vt:lpstr>Talent Communities</vt:lpstr>
      <vt:lpstr>Contingency Plans</vt:lpstr>
      <vt:lpstr>Contingency Plans</vt:lpstr>
      <vt:lpstr>Contingency Plans </vt:lpstr>
      <vt:lpstr>Assessment</vt:lpstr>
      <vt:lpstr>STUDY UNIT 3</vt:lpstr>
      <vt:lpstr>Validating Backgrounds and Qualifications</vt:lpstr>
      <vt:lpstr>Validating Backgrounds and Qualifications</vt:lpstr>
      <vt:lpstr>Validating Backgrounds and Qualifications</vt:lpstr>
      <vt:lpstr>Validating Backgrounds and Qualifications</vt:lpstr>
      <vt:lpstr>Validating Backgrounds and Qualifications</vt:lpstr>
      <vt:lpstr>Validating Backgrounds and Qualifications</vt:lpstr>
      <vt:lpstr>Application blanks</vt:lpstr>
      <vt:lpstr>Application blanks</vt:lpstr>
      <vt:lpstr>Application blanks </vt:lpstr>
      <vt:lpstr>Curriculum vitas</vt:lpstr>
      <vt:lpstr>Pre-Employment Testing </vt:lpstr>
      <vt:lpstr>Pre-Employment Testing </vt:lpstr>
      <vt:lpstr> Assessment Centres </vt:lpstr>
      <vt:lpstr>Assessment Centres </vt:lpstr>
      <vt:lpstr> Interviewing Candidates </vt:lpstr>
      <vt:lpstr>Interviewing Candidates</vt:lpstr>
      <vt:lpstr>Interviewing Candidates </vt:lpstr>
      <vt:lpstr>Interviewing Candidates </vt:lpstr>
      <vt:lpstr>Interviewing Candidates</vt:lpstr>
      <vt:lpstr>Interviewing Candidates</vt:lpstr>
      <vt:lpstr>Interviewing Candidates </vt:lpstr>
      <vt:lpstr>Interviewing Candidates</vt:lpstr>
      <vt:lpstr>Interviewing Candidates</vt:lpstr>
      <vt:lpstr>References</vt:lpstr>
      <vt:lpstr>References</vt:lpstr>
      <vt:lpstr>References</vt:lpstr>
      <vt:lpstr>Assessment</vt:lpstr>
      <vt:lpstr>Making selections  </vt:lpstr>
      <vt:lpstr>Making selections </vt:lpstr>
      <vt:lpstr>Making selections</vt:lpstr>
      <vt:lpstr>Feedback</vt:lpstr>
      <vt:lpstr>Feedback </vt:lpstr>
      <vt:lpstr>Record Keeping</vt:lpstr>
      <vt:lpstr>Unplanned Events </vt:lpstr>
      <vt:lpstr>Unplanned Events </vt:lpstr>
      <vt:lpstr>Assessments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dc:creator>
  <cp:lastModifiedBy>User</cp:lastModifiedBy>
  <cp:revision>170</cp:revision>
  <dcterms:created xsi:type="dcterms:W3CDTF">2016-03-16T14:20:02Z</dcterms:created>
  <dcterms:modified xsi:type="dcterms:W3CDTF">2019-01-16T17:02:39Z</dcterms:modified>
</cp:coreProperties>
</file>