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92" r:id="rId1"/>
  </p:sldMasterIdLst>
  <p:notesMasterIdLst>
    <p:notesMasterId r:id="rId245"/>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 id="454" r:id="rId195"/>
    <p:sldId id="455" r:id="rId196"/>
    <p:sldId id="456" r:id="rId197"/>
    <p:sldId id="457" r:id="rId198"/>
    <p:sldId id="458" r:id="rId199"/>
    <p:sldId id="459" r:id="rId200"/>
    <p:sldId id="460" r:id="rId201"/>
    <p:sldId id="461" r:id="rId202"/>
    <p:sldId id="462" r:id="rId203"/>
    <p:sldId id="463" r:id="rId204"/>
    <p:sldId id="464" r:id="rId205"/>
    <p:sldId id="465" r:id="rId206"/>
    <p:sldId id="466" r:id="rId207"/>
    <p:sldId id="467" r:id="rId208"/>
    <p:sldId id="468" r:id="rId209"/>
    <p:sldId id="469" r:id="rId210"/>
    <p:sldId id="470" r:id="rId211"/>
    <p:sldId id="471" r:id="rId212"/>
    <p:sldId id="472" r:id="rId213"/>
    <p:sldId id="473" r:id="rId214"/>
    <p:sldId id="474" r:id="rId215"/>
    <p:sldId id="475" r:id="rId216"/>
    <p:sldId id="476" r:id="rId217"/>
    <p:sldId id="477" r:id="rId218"/>
    <p:sldId id="478" r:id="rId219"/>
    <p:sldId id="479" r:id="rId220"/>
    <p:sldId id="480"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4" r:id="rId235"/>
    <p:sldId id="495" r:id="rId236"/>
    <p:sldId id="496" r:id="rId237"/>
    <p:sldId id="497" r:id="rId238"/>
    <p:sldId id="498" r:id="rId239"/>
    <p:sldId id="499" r:id="rId240"/>
    <p:sldId id="500" r:id="rId241"/>
    <p:sldId id="501" r:id="rId242"/>
    <p:sldId id="502" r:id="rId243"/>
    <p:sldId id="503" r:id="rId244"/>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6347" autoAdjust="0"/>
  </p:normalViewPr>
  <p:slideViewPr>
    <p:cSldViewPr snapToGrid="0">
      <p:cViewPr varScale="1">
        <p:scale>
          <a:sx n="76" d="100"/>
          <a:sy n="76" d="100"/>
        </p:scale>
        <p:origin x="1531" y="48"/>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166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16/01/2019</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78</a:t>
            </a:fld>
            <a:endParaRPr lang="en-ZA" dirty="0"/>
          </a:p>
        </p:txBody>
      </p:sp>
    </p:spTree>
    <p:extLst>
      <p:ext uri="{BB962C8B-B14F-4D97-AF65-F5344CB8AC3E}">
        <p14:creationId xmlns:p14="http://schemas.microsoft.com/office/powerpoint/2010/main" val="345456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79</a:t>
            </a:fld>
            <a:endParaRPr lang="en-ZA" dirty="0"/>
          </a:p>
        </p:txBody>
      </p:sp>
    </p:spTree>
    <p:extLst>
      <p:ext uri="{BB962C8B-B14F-4D97-AF65-F5344CB8AC3E}">
        <p14:creationId xmlns:p14="http://schemas.microsoft.com/office/powerpoint/2010/main" val="239984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80</a:t>
            </a:fld>
            <a:endParaRPr lang="en-ZA" dirty="0"/>
          </a:p>
        </p:txBody>
      </p:sp>
    </p:spTree>
    <p:extLst>
      <p:ext uri="{BB962C8B-B14F-4D97-AF65-F5344CB8AC3E}">
        <p14:creationId xmlns:p14="http://schemas.microsoft.com/office/powerpoint/2010/main" val="397341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81</a:t>
            </a:fld>
            <a:endParaRPr lang="en-ZA" dirty="0"/>
          </a:p>
        </p:txBody>
      </p:sp>
    </p:spTree>
    <p:extLst>
      <p:ext uri="{BB962C8B-B14F-4D97-AF65-F5344CB8AC3E}">
        <p14:creationId xmlns:p14="http://schemas.microsoft.com/office/powerpoint/2010/main" val="191710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82</a:t>
            </a:fld>
            <a:endParaRPr lang="en-ZA" dirty="0"/>
          </a:p>
        </p:txBody>
      </p:sp>
    </p:spTree>
    <p:extLst>
      <p:ext uri="{BB962C8B-B14F-4D97-AF65-F5344CB8AC3E}">
        <p14:creationId xmlns:p14="http://schemas.microsoft.com/office/powerpoint/2010/main" val="69982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83</a:t>
            </a:fld>
            <a:endParaRPr lang="en-ZA" dirty="0"/>
          </a:p>
        </p:txBody>
      </p:sp>
    </p:spTree>
    <p:extLst>
      <p:ext uri="{BB962C8B-B14F-4D97-AF65-F5344CB8AC3E}">
        <p14:creationId xmlns:p14="http://schemas.microsoft.com/office/powerpoint/2010/main" val="4236160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84</a:t>
            </a:fld>
            <a:endParaRPr lang="en-ZA" dirty="0"/>
          </a:p>
        </p:txBody>
      </p:sp>
    </p:spTree>
    <p:extLst>
      <p:ext uri="{BB962C8B-B14F-4D97-AF65-F5344CB8AC3E}">
        <p14:creationId xmlns:p14="http://schemas.microsoft.com/office/powerpoint/2010/main" val="2735479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85</a:t>
            </a:fld>
            <a:endParaRPr lang="en-ZA" dirty="0"/>
          </a:p>
        </p:txBody>
      </p:sp>
    </p:spTree>
    <p:extLst>
      <p:ext uri="{BB962C8B-B14F-4D97-AF65-F5344CB8AC3E}">
        <p14:creationId xmlns:p14="http://schemas.microsoft.com/office/powerpoint/2010/main" val="260679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86</a:t>
            </a:fld>
            <a:endParaRPr lang="en-ZA" dirty="0"/>
          </a:p>
        </p:txBody>
      </p:sp>
    </p:spTree>
    <p:extLst>
      <p:ext uri="{BB962C8B-B14F-4D97-AF65-F5344CB8AC3E}">
        <p14:creationId xmlns:p14="http://schemas.microsoft.com/office/powerpoint/2010/main" val="80968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75</a:t>
            </a:fld>
            <a:endParaRPr lang="en-ZA" dirty="0"/>
          </a:p>
        </p:txBody>
      </p:sp>
    </p:spTree>
    <p:extLst>
      <p:ext uri="{BB962C8B-B14F-4D97-AF65-F5344CB8AC3E}">
        <p14:creationId xmlns:p14="http://schemas.microsoft.com/office/powerpoint/2010/main" val="38056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76</a:t>
            </a:fld>
            <a:endParaRPr lang="en-ZA" dirty="0"/>
          </a:p>
        </p:txBody>
      </p:sp>
    </p:spTree>
    <p:extLst>
      <p:ext uri="{BB962C8B-B14F-4D97-AF65-F5344CB8AC3E}">
        <p14:creationId xmlns:p14="http://schemas.microsoft.com/office/powerpoint/2010/main" val="253231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77</a:t>
            </a:fld>
            <a:endParaRPr lang="en-ZA" dirty="0"/>
          </a:p>
        </p:txBody>
      </p:sp>
    </p:spTree>
    <p:extLst>
      <p:ext uri="{BB962C8B-B14F-4D97-AF65-F5344CB8AC3E}">
        <p14:creationId xmlns:p14="http://schemas.microsoft.com/office/powerpoint/2010/main" val="1489004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16/01/2019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16/01/2019</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a:xfrm>
            <a:off x="374904" y="1660358"/>
            <a:ext cx="8229600" cy="1251284"/>
          </a:xfrm>
        </p:spPr>
        <p:txBody>
          <a:bodyPr>
            <a:normAutofit/>
          </a:bodyPr>
          <a:lstStyle/>
          <a:p>
            <a:r>
              <a:rPr lang="en-ZA" sz="2800" dirty="0"/>
              <a:t> Team Dynamics &amp; Development Training Programme</a:t>
            </a:r>
          </a:p>
        </p:txBody>
      </p:sp>
      <p:sp>
        <p:nvSpPr>
          <p:cNvPr id="5" name="Subtitle 4"/>
          <p:cNvSpPr>
            <a:spLocks noGrp="1"/>
          </p:cNvSpPr>
          <p:nvPr>
            <p:ph type="subTitle" idx="1"/>
          </p:nvPr>
        </p:nvSpPr>
        <p:spPr/>
        <p:txBody>
          <a:bodyPr/>
          <a:lstStyle/>
          <a:p>
            <a:r>
              <a:rPr lang="en-ZA" b="1" dirty="0"/>
              <a:t> </a:t>
            </a:r>
            <a:endParaRPr lang="en-ZA" dirty="0"/>
          </a:p>
          <a:p>
            <a:r>
              <a:rPr lang="en-ZA" dirty="0"/>
              <a:t>Unit Standard ID 252037, 15224 and </a:t>
            </a:r>
            <a:r>
              <a:rPr lang="en-ZA"/>
              <a:t>252043 </a:t>
            </a:r>
          </a:p>
          <a:p>
            <a:r>
              <a:rPr lang="en-ZA"/>
              <a:t>NQF </a:t>
            </a:r>
            <a:r>
              <a:rPr lang="en-ZA" dirty="0"/>
              <a:t>Level 5  |  Credits  16</a:t>
            </a: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indent="0">
              <a:buNone/>
            </a:pPr>
            <a:r>
              <a:rPr lang="en-ZA" b="1" dirty="0"/>
              <a:t>It is assumed that the learner has the following knowledge and skills:</a:t>
            </a:r>
          </a:p>
          <a:p>
            <a:pPr lvl="0"/>
            <a:r>
              <a:rPr lang="en-US" dirty="0"/>
              <a:t>Communication at NQF Level 4.</a:t>
            </a:r>
            <a:endParaRPr lang="en-ZA" dirty="0"/>
          </a:p>
          <a:p>
            <a:pPr lvl="0"/>
            <a:r>
              <a:rPr lang="en-US" dirty="0"/>
              <a:t>Mathematical Literacy at NQF Level 4.</a:t>
            </a:r>
            <a:endParaRPr lang="en-ZA" dirty="0"/>
          </a:p>
          <a:p>
            <a:r>
              <a:rPr lang="en-US" dirty="0"/>
              <a:t>Computer Literacy at NQF Level 4. </a:t>
            </a: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endParaRPr lang="en-ZA" dirty="0"/>
          </a:p>
          <a:p>
            <a:pPr marL="0" indent="0">
              <a:buNone/>
            </a:pPr>
            <a:endParaRPr lang="en-ZA" dirty="0"/>
          </a:p>
        </p:txBody>
      </p:sp>
      <p:sp>
        <p:nvSpPr>
          <p:cNvPr id="8" name="Rectangle 7"/>
          <p:cNvSpPr/>
          <p:nvPr/>
        </p:nvSpPr>
        <p:spPr>
          <a:xfrm>
            <a:off x="467543" y="1090589"/>
            <a:ext cx="8444228" cy="4708981"/>
          </a:xfrm>
          <a:prstGeom prst="rect">
            <a:avLst/>
          </a:prstGeom>
        </p:spPr>
        <p:txBody>
          <a:bodyPr wrap="square">
            <a:spAutoFit/>
          </a:bodyPr>
          <a:lstStyle/>
          <a:p>
            <a:endParaRPr lang="en-ZA" dirty="0"/>
          </a:p>
          <a:p>
            <a:r>
              <a:rPr lang="en-ZA" sz="2400" b="1" u="sng" dirty="0"/>
              <a:t>Appreciate the responsibility that comes with your role</a:t>
            </a:r>
          </a:p>
          <a:p>
            <a:r>
              <a:rPr lang="en-GB" sz="2400" dirty="0"/>
              <a:t> </a:t>
            </a:r>
            <a:endParaRPr lang="en-ZA" sz="2400" dirty="0"/>
          </a:p>
          <a:p>
            <a:pPr marL="342900" indent="-342900">
              <a:buFont typeface="Arial" panose="020B0604020202020204" pitchFamily="34" charset="0"/>
              <a:buChar char="•"/>
            </a:pPr>
            <a:r>
              <a:rPr lang="en-GB" sz="2400" dirty="0"/>
              <a:t>An effective team leader accepts that they may need to take tough decisions from time to time.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As leader you’re no longer ‘one of the gang’ so whether you’re managing performance or conflict, you’ll need to have a strategy in place to identify issues and negotiate a balanced, swift and lasting resolution, should the need arise. </a:t>
            </a:r>
            <a:endParaRPr lang="en-ZA" sz="2400" dirty="0"/>
          </a:p>
          <a:p>
            <a:br>
              <a:rPr lang="en-GB" sz="2400" dirty="0"/>
            </a:br>
            <a:r>
              <a:rPr lang="en-GB" sz="2400" dirty="0"/>
              <a:t> </a:t>
            </a:r>
            <a:endParaRPr lang="en-ZA" sz="2400" dirty="0"/>
          </a:p>
          <a:p>
            <a:endParaRPr lang="en-ZA" u="sng" dirty="0"/>
          </a:p>
        </p:txBody>
      </p:sp>
    </p:spTree>
    <p:extLst>
      <p:ext uri="{BB962C8B-B14F-4D97-AF65-F5344CB8AC3E}">
        <p14:creationId xmlns:p14="http://schemas.microsoft.com/office/powerpoint/2010/main" val="42675817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endParaRPr lang="en-ZA" dirty="0"/>
          </a:p>
          <a:p>
            <a:pPr marL="0" indent="0">
              <a:buNone/>
            </a:pPr>
            <a:endParaRPr lang="en-ZA" dirty="0"/>
          </a:p>
        </p:txBody>
      </p:sp>
      <p:sp>
        <p:nvSpPr>
          <p:cNvPr id="8" name="Rectangle 7"/>
          <p:cNvSpPr/>
          <p:nvPr/>
        </p:nvSpPr>
        <p:spPr>
          <a:xfrm>
            <a:off x="467543" y="1090589"/>
            <a:ext cx="8444228" cy="6924973"/>
          </a:xfrm>
          <a:prstGeom prst="rect">
            <a:avLst/>
          </a:prstGeom>
        </p:spPr>
        <p:txBody>
          <a:bodyPr wrap="square">
            <a:spAutoFit/>
          </a:bodyPr>
          <a:lstStyle/>
          <a:p>
            <a:endParaRPr lang="en-ZA" dirty="0"/>
          </a:p>
          <a:p>
            <a:r>
              <a:rPr lang="en-ZA" sz="2400" b="1" u="sng" dirty="0"/>
              <a:t>Communicate in a variety of ways</a:t>
            </a:r>
          </a:p>
          <a:p>
            <a:r>
              <a:rPr lang="en-GB" sz="2400" dirty="0"/>
              <a:t> </a:t>
            </a:r>
            <a:endParaRPr lang="en-ZA" sz="2400" dirty="0"/>
          </a:p>
          <a:p>
            <a:pPr marL="342900" indent="-342900">
              <a:buFont typeface="Arial" panose="020B0604020202020204" pitchFamily="34" charset="0"/>
              <a:buChar char="•"/>
            </a:pPr>
            <a:r>
              <a:rPr lang="en-GB" sz="2400" dirty="0"/>
              <a:t>An effective team leader encourages open, two-way communication within their team.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It’s vital to ensure your team knows you’re approachable, are prepared to listen and are willing to offer constructive, reasoned responses.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Alongside this though, it’s important to be open to the range of ways that your team will communicate with you. In addition to face-to-face, verbal communication, you’ll also need to get to grips with virtual and electronic communications, as well as non-verbal messages from your people.</a:t>
            </a:r>
            <a:endParaRPr lang="en-ZA" sz="2400" dirty="0"/>
          </a:p>
          <a:p>
            <a:r>
              <a:rPr lang="en-GB" sz="2400" dirty="0"/>
              <a:t> </a:t>
            </a:r>
            <a:endParaRPr lang="en-ZA" sz="2400" dirty="0"/>
          </a:p>
          <a:p>
            <a:br>
              <a:rPr lang="en-GB" sz="2400" dirty="0"/>
            </a:br>
            <a:r>
              <a:rPr lang="en-GB" sz="2400" dirty="0"/>
              <a:t> </a:t>
            </a:r>
            <a:endParaRPr lang="en-ZA" sz="2400" dirty="0"/>
          </a:p>
          <a:p>
            <a:endParaRPr lang="en-ZA" u="sng" dirty="0"/>
          </a:p>
        </p:txBody>
      </p:sp>
    </p:spTree>
    <p:extLst>
      <p:ext uri="{BB962C8B-B14F-4D97-AF65-F5344CB8AC3E}">
        <p14:creationId xmlns:p14="http://schemas.microsoft.com/office/powerpoint/2010/main" val="39506920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endParaRPr lang="en-ZA" dirty="0"/>
          </a:p>
          <a:p>
            <a:pPr marL="0" indent="0">
              <a:buNone/>
            </a:pPr>
            <a:endParaRPr lang="en-ZA" dirty="0"/>
          </a:p>
        </p:txBody>
      </p:sp>
      <p:sp>
        <p:nvSpPr>
          <p:cNvPr id="8" name="Rectangle 7"/>
          <p:cNvSpPr/>
          <p:nvPr/>
        </p:nvSpPr>
        <p:spPr>
          <a:xfrm>
            <a:off x="467543" y="1090589"/>
            <a:ext cx="8444228" cy="6186309"/>
          </a:xfrm>
          <a:prstGeom prst="rect">
            <a:avLst/>
          </a:prstGeom>
        </p:spPr>
        <p:txBody>
          <a:bodyPr wrap="square">
            <a:spAutoFit/>
          </a:bodyPr>
          <a:lstStyle/>
          <a:p>
            <a:endParaRPr lang="en-ZA" dirty="0"/>
          </a:p>
          <a:p>
            <a:r>
              <a:rPr lang="en-ZA" sz="2400" b="1" u="sng" dirty="0"/>
              <a:t>Reward and recognise your team</a:t>
            </a:r>
          </a:p>
          <a:p>
            <a:r>
              <a:rPr lang="en-GB" sz="2400" dirty="0"/>
              <a:t> </a:t>
            </a:r>
            <a:endParaRPr lang="en-ZA" sz="2400" dirty="0"/>
          </a:p>
          <a:p>
            <a:pPr marL="342900" indent="-342900">
              <a:buFont typeface="Arial" panose="020B0604020202020204" pitchFamily="34" charset="0"/>
              <a:buChar char="•"/>
            </a:pPr>
            <a:r>
              <a:rPr lang="en-GB" sz="2400" dirty="0"/>
              <a:t>An effective team leader invests time finding out the personal ‘needs’ of each team member so that you know what motivates your team and what doesn’t.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Use this understanding to recognise or ‘reward’ individual accomplishments based on the needs of the individual.</a:t>
            </a:r>
          </a:p>
          <a:p>
            <a:endParaRPr lang="en-GB" sz="2400" dirty="0"/>
          </a:p>
          <a:p>
            <a:pPr marL="342900" indent="-342900">
              <a:buFont typeface="Arial" panose="020B0604020202020204" pitchFamily="34" charset="0"/>
              <a:buChar char="•"/>
            </a:pPr>
            <a:r>
              <a:rPr lang="en-GB" sz="2400" dirty="0"/>
              <a:t>Regardless of the approach you take, there are many ways to reward performance and some of the best ones can cost nothing!</a:t>
            </a:r>
            <a:endParaRPr lang="en-ZA" sz="2400" dirty="0"/>
          </a:p>
          <a:p>
            <a:endParaRPr lang="en-ZA" sz="2400" dirty="0"/>
          </a:p>
          <a:p>
            <a:br>
              <a:rPr lang="en-GB" sz="2400" dirty="0"/>
            </a:br>
            <a:r>
              <a:rPr lang="en-GB" sz="2400" dirty="0"/>
              <a:t> </a:t>
            </a:r>
            <a:endParaRPr lang="en-ZA" sz="2400" dirty="0"/>
          </a:p>
          <a:p>
            <a:endParaRPr lang="en-ZA" u="sng" dirty="0"/>
          </a:p>
        </p:txBody>
      </p:sp>
    </p:spTree>
    <p:extLst>
      <p:ext uri="{BB962C8B-B14F-4D97-AF65-F5344CB8AC3E}">
        <p14:creationId xmlns:p14="http://schemas.microsoft.com/office/powerpoint/2010/main" val="356422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endParaRPr lang="en-ZA" dirty="0"/>
          </a:p>
          <a:p>
            <a:pPr marL="0" indent="0">
              <a:buNone/>
            </a:pPr>
            <a:endParaRPr lang="en-ZA" dirty="0"/>
          </a:p>
        </p:txBody>
      </p:sp>
      <p:sp>
        <p:nvSpPr>
          <p:cNvPr id="8" name="Rectangle 7"/>
          <p:cNvSpPr/>
          <p:nvPr/>
        </p:nvSpPr>
        <p:spPr>
          <a:xfrm>
            <a:off x="467543" y="1090589"/>
            <a:ext cx="8444228" cy="4555093"/>
          </a:xfrm>
          <a:prstGeom prst="rect">
            <a:avLst/>
          </a:prstGeom>
        </p:spPr>
        <p:txBody>
          <a:bodyPr wrap="square">
            <a:spAutoFit/>
          </a:bodyPr>
          <a:lstStyle/>
          <a:p>
            <a:r>
              <a:rPr lang="en-ZA" sz="2400" b="1" u="sng" dirty="0"/>
              <a:t>Have one eye on the future</a:t>
            </a:r>
          </a:p>
          <a:p>
            <a:r>
              <a:rPr lang="en-GB" sz="2400" dirty="0"/>
              <a:t> </a:t>
            </a:r>
            <a:endParaRPr lang="en-ZA" sz="2400" dirty="0"/>
          </a:p>
          <a:p>
            <a:pPr marL="342900" indent="-342900">
              <a:buFont typeface="Arial" panose="020B0604020202020204" pitchFamily="34" charset="0"/>
              <a:buChar char="•"/>
            </a:pPr>
            <a:r>
              <a:rPr lang="en-GB" sz="2400" dirty="0"/>
              <a:t>An effective team leader looks to the future of the team and the organisation they’re working.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Whether it’s developing talent within your team or offering people opportunities to develop new skills, an effective team leader isn’t afraid of nurturing new leadership talent.</a:t>
            </a:r>
            <a:endParaRPr lang="en-ZA" sz="2400" dirty="0"/>
          </a:p>
          <a:p>
            <a:r>
              <a:rPr lang="en-GB" sz="3200" dirty="0"/>
              <a:t> </a:t>
            </a:r>
            <a:endParaRPr lang="en-ZA" sz="3200" dirty="0"/>
          </a:p>
          <a:p>
            <a:br>
              <a:rPr lang="en-GB" sz="2400" dirty="0"/>
            </a:br>
            <a:r>
              <a:rPr lang="en-GB" sz="2400" dirty="0"/>
              <a:t> </a:t>
            </a:r>
            <a:endParaRPr lang="en-ZA" sz="2400" dirty="0"/>
          </a:p>
          <a:p>
            <a:endParaRPr lang="en-ZA" u="sng" dirty="0"/>
          </a:p>
        </p:txBody>
      </p:sp>
    </p:spTree>
    <p:extLst>
      <p:ext uri="{BB962C8B-B14F-4D97-AF65-F5344CB8AC3E}">
        <p14:creationId xmlns:p14="http://schemas.microsoft.com/office/powerpoint/2010/main" val="184873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Steps to Building an Effective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p:cNvSpPr>
            <a:spLocks noGrp="1"/>
          </p:cNvSpPr>
          <p:nvPr>
            <p:ph sz="quarter" idx="1"/>
          </p:nvPr>
        </p:nvSpPr>
        <p:spPr/>
        <p:txBody>
          <a:bodyPr/>
          <a:lstStyle/>
          <a:p>
            <a:r>
              <a:rPr lang="en-ZA" dirty="0"/>
              <a:t>As a team leader, there are ways of dealing with team members in such a way as to ensure that the team is effective and productive. </a:t>
            </a:r>
          </a:p>
          <a:p>
            <a:endParaRPr lang="en-ZA" dirty="0"/>
          </a:p>
          <a:p>
            <a:r>
              <a:rPr lang="en-ZA" dirty="0"/>
              <a:t>Let us discuss a few ideas now as to how to go about this. Remember that each organisation is different and each team dynamic is also different, therefore your techniques must be flexible and easily adjusted to suit your specific team and its function. </a:t>
            </a:r>
          </a:p>
          <a:p>
            <a:pPr marL="0" indent="0">
              <a:buNone/>
            </a:pPr>
            <a:endParaRPr lang="en-ZA" dirty="0"/>
          </a:p>
        </p:txBody>
      </p:sp>
    </p:spTree>
    <p:extLst>
      <p:ext uri="{BB962C8B-B14F-4D97-AF65-F5344CB8AC3E}">
        <p14:creationId xmlns:p14="http://schemas.microsoft.com/office/powerpoint/2010/main" val="18383684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Steps to Building an Effective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GB" b="1" dirty="0"/>
              <a:t>Here are some suggestions:</a:t>
            </a:r>
            <a:endParaRPr lang="en-ZA" b="1" dirty="0"/>
          </a:p>
          <a:p>
            <a:pPr lvl="0" fontAlgn="base"/>
            <a:r>
              <a:rPr lang="en-ZA" dirty="0">
                <a:effectLst>
                  <a:outerShdw sx="0" sy="0">
                    <a:srgbClr val="000000"/>
                  </a:outerShdw>
                </a:effectLst>
              </a:rPr>
              <a:t>To lead a team effectively, you must first establish your leadership with each team member. Remember that the most effective team leaders build their relationships of trust and loyalty, rather than fear or the power of their positions.</a:t>
            </a:r>
          </a:p>
          <a:p>
            <a:pPr lvl="0" fontAlgn="base"/>
            <a:r>
              <a:rPr lang="en-ZA" dirty="0">
                <a:effectLst>
                  <a:outerShdw sx="0" sy="0">
                    <a:srgbClr val="000000"/>
                  </a:outerShdw>
                </a:effectLst>
              </a:rPr>
              <a:t>Consider each employee's ideas as valuable. Remember that there is no such thing as a stupid idea. Be aware of employees' unspoken feelings. Set an example to team members by being open with employees and sensitive to their moods and feelings.</a:t>
            </a:r>
          </a:p>
          <a:p>
            <a:pPr lvl="0" fontAlgn="base"/>
            <a:r>
              <a:rPr lang="en-ZA" dirty="0">
                <a:effectLst>
                  <a:outerShdw sx="0" sy="0">
                    <a:srgbClr val="000000"/>
                  </a:outerShdw>
                </a:effectLst>
              </a:rPr>
              <a:t>Act as a harmonizing influence. Look for chances to mediate and resolve minor disputes; point continually toward the team's higher goals. Be clear when communicating. Be careful to clarify directives.</a:t>
            </a:r>
          </a:p>
          <a:p>
            <a:pPr marL="0" indent="0">
              <a:buNone/>
            </a:pPr>
            <a:endParaRPr lang="en-ZA" dirty="0"/>
          </a:p>
        </p:txBody>
      </p:sp>
    </p:spTree>
    <p:extLst>
      <p:ext uri="{BB962C8B-B14F-4D97-AF65-F5344CB8AC3E}">
        <p14:creationId xmlns:p14="http://schemas.microsoft.com/office/powerpoint/2010/main" val="38328187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Steps to Building an Effective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p:cNvSpPr>
            <a:spLocks noGrp="1"/>
          </p:cNvSpPr>
          <p:nvPr>
            <p:ph sz="quarter" idx="1"/>
          </p:nvPr>
        </p:nvSpPr>
        <p:spPr/>
        <p:txBody>
          <a:bodyPr>
            <a:normAutofit/>
          </a:bodyPr>
          <a:lstStyle/>
          <a:p>
            <a:pPr lvl="0" fontAlgn="base"/>
            <a:r>
              <a:rPr lang="en-ZA" dirty="0">
                <a:effectLst>
                  <a:outerShdw sx="0" sy="0">
                    <a:srgbClr val="000000"/>
                  </a:outerShdw>
                </a:effectLst>
              </a:rPr>
              <a:t>Encourage trust and cooperation among employees on your team. Remember that the relationships team members establish among themselves are every bit as important as those you establish with them. </a:t>
            </a:r>
          </a:p>
          <a:p>
            <a:pPr lvl="0" fontAlgn="base"/>
            <a:r>
              <a:rPr lang="en-ZA" dirty="0">
                <a:effectLst>
                  <a:outerShdw sx="0" sy="0">
                    <a:srgbClr val="000000"/>
                  </a:outerShdw>
                </a:effectLst>
              </a:rPr>
              <a:t>As the team begins to take shape, pay close attention to the ways in which team members work together and take steps to improve communication, cooperation, trust, and respect in those relationships.</a:t>
            </a:r>
          </a:p>
          <a:p>
            <a:pPr lvl="0" fontAlgn="base"/>
            <a:r>
              <a:rPr lang="en-ZA" dirty="0">
                <a:effectLst>
                  <a:outerShdw sx="0" sy="0">
                    <a:srgbClr val="000000"/>
                  </a:outerShdw>
                </a:effectLst>
              </a:rPr>
              <a:t>Encourage team members to share information. Emphasize the importance of each team member's contribution and demonstrate how all of their jobs operate together to move the entire team closer to its goal.</a:t>
            </a:r>
          </a:p>
          <a:p>
            <a:pPr marL="0" indent="0">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796679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Steps to Building an Effective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p:cNvSpPr>
            <a:spLocks noGrp="1"/>
          </p:cNvSpPr>
          <p:nvPr>
            <p:ph sz="quarter" idx="1"/>
          </p:nvPr>
        </p:nvSpPr>
        <p:spPr/>
        <p:txBody>
          <a:bodyPr>
            <a:normAutofit fontScale="92500"/>
          </a:bodyPr>
          <a:lstStyle/>
          <a:p>
            <a:pPr lvl="0" fontAlgn="base"/>
            <a:r>
              <a:rPr lang="en-ZA" dirty="0">
                <a:effectLst>
                  <a:outerShdw sx="0" sy="0">
                    <a:srgbClr val="000000"/>
                  </a:outerShdw>
                </a:effectLst>
              </a:rPr>
              <a:t>Delegate problem-solving tasks to the team and let the team work on creative solutions together.</a:t>
            </a:r>
          </a:p>
          <a:p>
            <a:pPr lvl="0" fontAlgn="base"/>
            <a:r>
              <a:rPr lang="en-ZA" dirty="0">
                <a:effectLst>
                  <a:outerShdw sx="0" sy="0">
                    <a:srgbClr val="000000"/>
                  </a:outerShdw>
                </a:effectLst>
              </a:rPr>
              <a:t>Facilitate communication. Remember that communication is the single most important factor in successful teamwork. Facilitating communication does not mean holding meetings all the time. Instead it means setting an example by remaining open to suggestions and concerns, by asking questions and offering help, and by doing everything you can to avoid confusion in your own communication.</a:t>
            </a:r>
          </a:p>
          <a:p>
            <a:r>
              <a:rPr lang="en-ZA" dirty="0"/>
              <a:t>Establish team values and goals; evaluate team performance. Be sure to talk with members about the progress they are making toward established goals so that employees get a sense both of their success and of the challenges that lie ahead. </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306331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Steps to Building an Effective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p:cNvSpPr>
            <a:spLocks noGrp="1"/>
          </p:cNvSpPr>
          <p:nvPr>
            <p:ph sz="quarter" idx="1"/>
          </p:nvPr>
        </p:nvSpPr>
        <p:spPr/>
        <p:txBody>
          <a:bodyPr>
            <a:normAutofit/>
          </a:bodyPr>
          <a:lstStyle/>
          <a:p>
            <a:pPr marL="0" lvl="0" indent="0" fontAlgn="base">
              <a:buNone/>
            </a:pPr>
            <a:r>
              <a:rPr lang="en-ZA" b="1" dirty="0">
                <a:effectLst>
                  <a:outerShdw sx="0" sy="0">
                    <a:srgbClr val="000000"/>
                  </a:outerShdw>
                </a:effectLst>
              </a:rPr>
              <a:t>Address teamwork in performance standards. Discuss with your team:</a:t>
            </a:r>
          </a:p>
          <a:p>
            <a:pPr marL="0" lvl="0" indent="0" fontAlgn="base">
              <a:buNone/>
            </a:pPr>
            <a:endParaRPr lang="en-ZA" b="1" dirty="0">
              <a:effectLst>
                <a:outerShdw sx="0" sy="0">
                  <a:srgbClr val="000000"/>
                </a:outerShdw>
              </a:effectLst>
            </a:endParaRPr>
          </a:p>
          <a:p>
            <a:pPr lvl="1"/>
            <a:r>
              <a:rPr lang="en-GB" dirty="0"/>
              <a:t>What do we really care about in performing our job?</a:t>
            </a:r>
            <a:endParaRPr lang="en-ZA" dirty="0"/>
          </a:p>
          <a:p>
            <a:pPr lvl="1"/>
            <a:r>
              <a:rPr lang="en-GB" dirty="0"/>
              <a:t>What does the word success mean to this team?</a:t>
            </a:r>
            <a:endParaRPr lang="en-ZA" dirty="0"/>
          </a:p>
          <a:p>
            <a:pPr lvl="1"/>
            <a:r>
              <a:rPr lang="en-GB" dirty="0"/>
              <a:t>What actions can we take to live up to our stated values?</a:t>
            </a:r>
            <a:endParaRPr lang="en-ZA" dirty="0"/>
          </a:p>
          <a:p>
            <a:pPr marL="0" indent="0">
              <a:buNone/>
            </a:pPr>
            <a:endParaRPr lang="en-ZA" dirty="0"/>
          </a:p>
        </p:txBody>
      </p:sp>
    </p:spTree>
    <p:extLst>
      <p:ext uri="{BB962C8B-B14F-4D97-AF65-F5344CB8AC3E}">
        <p14:creationId xmlns:p14="http://schemas.microsoft.com/office/powerpoint/2010/main" val="8739998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Steps to Building an Effective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p:cNvSpPr>
            <a:spLocks noGrp="1"/>
          </p:cNvSpPr>
          <p:nvPr>
            <p:ph sz="quarter" idx="1"/>
          </p:nvPr>
        </p:nvSpPr>
        <p:spPr/>
        <p:txBody>
          <a:bodyPr>
            <a:normAutofit fontScale="92500" lnSpcReduction="20000"/>
          </a:bodyPr>
          <a:lstStyle/>
          <a:p>
            <a:pPr lvl="0" fontAlgn="base"/>
            <a:r>
              <a:rPr lang="en-ZA" dirty="0">
                <a:effectLst>
                  <a:outerShdw sx="0" sy="0">
                    <a:srgbClr val="000000"/>
                  </a:outerShdw>
                </a:effectLst>
              </a:rPr>
              <a:t>Make sure that you have a clear idea of what you need to accomplish; that you know what your standards for success are going to be; that you have established clear time frames; and that team members understand their responsibilities.</a:t>
            </a:r>
          </a:p>
          <a:p>
            <a:pPr lvl="0" fontAlgn="base"/>
            <a:r>
              <a:rPr lang="en-ZA" dirty="0">
                <a:effectLst>
                  <a:outerShdw sx="0" sy="0">
                    <a:srgbClr val="000000"/>
                  </a:outerShdw>
                </a:effectLst>
              </a:rPr>
              <a:t>Use consensus. Set objectives, solve problems, and plan for action. While it takes much longer to establish consensus, this method ultimately provides better decisions and greater productivity because it secures every employee's commitment to all phases of the work.</a:t>
            </a:r>
          </a:p>
          <a:p>
            <a:pPr lvl="0" fontAlgn="base"/>
            <a:r>
              <a:rPr lang="en-ZA" dirty="0">
                <a:effectLst>
                  <a:outerShdw sx="0" sy="0">
                    <a:srgbClr val="000000"/>
                  </a:outerShdw>
                </a:effectLst>
              </a:rPr>
              <a:t>Set ground rules for the team. These are the norms that you and the team establish to ensure efficiency and success. They can be simple directives (Team members are to be punctual for meetings) or general guidelines (Every team member has the right to offer ideas and suggestions), but you should make sure that the team creates these ground rules by consensus and commits to them, both as a group and as individuals.</a:t>
            </a:r>
          </a:p>
          <a:p>
            <a:pPr marL="0" indent="0">
              <a:buNone/>
            </a:pPr>
            <a:endParaRPr lang="en-ZA" dirty="0"/>
          </a:p>
        </p:txBody>
      </p:sp>
    </p:spTree>
    <p:extLst>
      <p:ext uri="{BB962C8B-B14F-4D97-AF65-F5344CB8AC3E}">
        <p14:creationId xmlns:p14="http://schemas.microsoft.com/office/powerpoint/2010/main" val="256601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Steps to Building an Effective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p:cNvSpPr>
            <a:spLocks noGrp="1"/>
          </p:cNvSpPr>
          <p:nvPr>
            <p:ph sz="quarter" idx="1"/>
          </p:nvPr>
        </p:nvSpPr>
        <p:spPr/>
        <p:txBody>
          <a:bodyPr>
            <a:normAutofit/>
          </a:bodyPr>
          <a:lstStyle/>
          <a:p>
            <a:pPr marL="0" indent="0">
              <a:buNone/>
            </a:pPr>
            <a:r>
              <a:rPr lang="en-ZA" dirty="0"/>
              <a:t>•Establish a method for arriving at a consensus. You may want to conduct open debate about the pros and cons of proposals, or establish research committees to investigate issues and deliver reports.</a:t>
            </a:r>
          </a:p>
          <a:p>
            <a:pPr marL="0" indent="0">
              <a:buNone/>
            </a:pPr>
            <a:r>
              <a:rPr lang="en-ZA" dirty="0"/>
              <a:t> </a:t>
            </a:r>
          </a:p>
          <a:p>
            <a:pPr marL="0" indent="0">
              <a:buNone/>
            </a:pPr>
            <a:r>
              <a:rPr lang="en-ZA" dirty="0"/>
              <a:t>•Encourage listening and brainstorming. As supervisor, your first priority in creating consensus is to stimulate debate. Remember that employees are often afraid to disagree with one another and that this fear can lead your team to make mediocre decisions. When you encourage debate you inspire creativity and that's how you'll spur your team on to better results.</a:t>
            </a:r>
          </a:p>
          <a:p>
            <a:pPr marL="0" indent="0">
              <a:buNone/>
            </a:pPr>
            <a:endParaRPr lang="en-ZA" dirty="0"/>
          </a:p>
        </p:txBody>
      </p:sp>
    </p:spTree>
    <p:extLst>
      <p:ext uri="{BB962C8B-B14F-4D97-AF65-F5344CB8AC3E}">
        <p14:creationId xmlns:p14="http://schemas.microsoft.com/office/powerpoint/2010/main" val="149644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p:cNvSpPr>
            <a:spLocks noGrp="1"/>
          </p:cNvSpPr>
          <p:nvPr>
            <p:ph sz="quarter" idx="1"/>
          </p:nvPr>
        </p:nvSpPr>
        <p:spPr/>
        <p:txBody>
          <a:bodyPr/>
          <a:lstStyle/>
          <a:p>
            <a:r>
              <a:rPr lang="en-GB" dirty="0"/>
              <a:t>There are many different leadership styles as well as many different terms used to describe these styles such as “Laissez Faire” leadership where the manager allows current processes to go on without intervening; authoritarian leadership where the manager dictates the way things are done with little or no input from team members; participative leadership where everyone is given a role to play; situational leadership where the style of leadership is adapted to suit the situation and transformational leadership where drastic changes are implemented. </a:t>
            </a:r>
          </a:p>
          <a:p>
            <a:r>
              <a:rPr lang="en-GB" dirty="0"/>
              <a:t>The last two styles are sometimes made up of a combination of the different styles. </a:t>
            </a:r>
            <a:endParaRPr lang="en-ZA" dirty="0"/>
          </a:p>
        </p:txBody>
      </p:sp>
    </p:spTree>
    <p:extLst>
      <p:ext uri="{BB962C8B-B14F-4D97-AF65-F5344CB8AC3E}">
        <p14:creationId xmlns:p14="http://schemas.microsoft.com/office/powerpoint/2010/main" val="1567533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p:cNvSpPr>
            <a:spLocks noGrp="1"/>
          </p:cNvSpPr>
          <p:nvPr>
            <p:ph sz="quarter" idx="1"/>
          </p:nvPr>
        </p:nvSpPr>
        <p:spPr/>
        <p:txBody>
          <a:bodyPr/>
          <a:lstStyle/>
          <a:p>
            <a:r>
              <a:rPr lang="en-GB" dirty="0"/>
              <a:t>There are many different leadership styles as well as many different terms used to describe these styles such as “Laissez Faire” leadership where the manager allows current processes to go on without intervening; authoritarian leadership where the manager dictates the way things are done with little or no input from team members; participative leadership where everyone is given a role to play; situational leadership where the style of leadership is adapted to suit the situation and transformational leadership where drastic changes are implemented. </a:t>
            </a:r>
          </a:p>
          <a:p>
            <a:r>
              <a:rPr lang="en-GB" dirty="0"/>
              <a:t>The last two styles are sometimes made up of a combination of the different styles. </a:t>
            </a:r>
            <a:endParaRPr lang="en-ZA" dirty="0"/>
          </a:p>
        </p:txBody>
      </p:sp>
    </p:spTree>
    <p:extLst>
      <p:ext uri="{BB962C8B-B14F-4D97-AF65-F5344CB8AC3E}">
        <p14:creationId xmlns:p14="http://schemas.microsoft.com/office/powerpoint/2010/main" val="8599883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p:cNvSpPr>
            <a:spLocks noGrp="1"/>
          </p:cNvSpPr>
          <p:nvPr>
            <p:ph sz="quarter" idx="1"/>
          </p:nvPr>
        </p:nvSpPr>
        <p:spPr/>
        <p:txBody>
          <a:bodyPr/>
          <a:lstStyle/>
          <a:p>
            <a:r>
              <a:rPr lang="en-GB" dirty="0"/>
              <a:t>An effective leader must be able to draw from a variety of resources to build a comprehensive leadership style that is dynamic, responsive and resilient. </a:t>
            </a:r>
          </a:p>
          <a:p>
            <a:endParaRPr lang="en-GB" dirty="0"/>
          </a:p>
          <a:p>
            <a:r>
              <a:rPr lang="en-GB" dirty="0"/>
              <a:t>Managers and executives are unable to drive sustainable results on their own; they must rely on their teams and subordinates to deliver results. Those with the pragmatic leadership skills benefit from high performing teams.</a:t>
            </a:r>
            <a:endParaRPr lang="en-ZA" dirty="0"/>
          </a:p>
          <a:p>
            <a:pPr marL="0" indent="0">
              <a:buNone/>
            </a:pPr>
            <a:endParaRPr lang="en-ZA" dirty="0"/>
          </a:p>
        </p:txBody>
      </p:sp>
    </p:spTree>
    <p:extLst>
      <p:ext uri="{BB962C8B-B14F-4D97-AF65-F5344CB8AC3E}">
        <p14:creationId xmlns:p14="http://schemas.microsoft.com/office/powerpoint/2010/main" val="37755611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Today’s workforce is becoming increasingly diverse. Accordingly, a great leader should be able to apply the most relevant approach from a strong repertoire of leadership styles that can be modified to fit different situations involving individuals and teams. </a:t>
            </a:r>
          </a:p>
          <a:p>
            <a:endParaRPr lang="en-GB" dirty="0"/>
          </a:p>
          <a:p>
            <a:r>
              <a:rPr lang="en-GB" dirty="0"/>
              <a:t>This is essential because, while situations and team dynamics will shift over time, leaders are expected to effectively drive success on a consistent and long-term basis. Good team leaders must be flexible and have the ability to adjust to the situation. </a:t>
            </a:r>
            <a:endParaRPr lang="en-ZA" dirty="0"/>
          </a:p>
          <a:p>
            <a:pPr marL="0" indent="0">
              <a:buNone/>
            </a:pPr>
            <a:endParaRPr lang="en-ZA" dirty="0"/>
          </a:p>
          <a:p>
            <a:r>
              <a:rPr lang="en-GB" dirty="0"/>
              <a:t>The following six leadership styles are among the most effective and can be combined to produce a versatile set of leadership skills applicable across a wide range of industry settings. </a:t>
            </a:r>
            <a:endParaRPr lang="en-ZA" dirty="0"/>
          </a:p>
          <a:p>
            <a:pPr marL="0" indent="0">
              <a:buNone/>
            </a:pPr>
            <a:endParaRPr lang="en-ZA" dirty="0"/>
          </a:p>
        </p:txBody>
      </p:sp>
    </p:spTree>
    <p:extLst>
      <p:ext uri="{BB962C8B-B14F-4D97-AF65-F5344CB8AC3E}">
        <p14:creationId xmlns:p14="http://schemas.microsoft.com/office/powerpoint/2010/main" val="31216272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p:cNvSpPr>
            <a:spLocks noGrp="1"/>
          </p:cNvSpPr>
          <p:nvPr>
            <p:ph sz="quarter" idx="1"/>
          </p:nvPr>
        </p:nvSpPr>
        <p:spPr>
          <a:xfrm>
            <a:off x="467544" y="1413296"/>
            <a:ext cx="8219256" cy="5254204"/>
          </a:xfrm>
        </p:spPr>
        <p:txBody>
          <a:bodyPr>
            <a:normAutofit fontScale="92500" lnSpcReduction="10000"/>
          </a:bodyPr>
          <a:lstStyle/>
          <a:p>
            <a:pPr marL="0" indent="0">
              <a:buNone/>
            </a:pPr>
            <a:r>
              <a:rPr lang="en-ZA" b="1" u="sng" dirty="0"/>
              <a:t>The Coach</a:t>
            </a:r>
          </a:p>
          <a:p>
            <a:pPr marL="0" indent="0">
              <a:buNone/>
            </a:pPr>
            <a:endParaRPr lang="en-ZA" dirty="0"/>
          </a:p>
          <a:p>
            <a:pPr marL="0" indent="0">
              <a:buNone/>
            </a:pPr>
            <a:r>
              <a:rPr lang="en-ZA" dirty="0"/>
              <a:t>The coaching leader is an expert at preparing team members for future leadership roles. These leaders are open to innovation and build teams that have the creative freedom to work from their individual strengths. </a:t>
            </a:r>
          </a:p>
          <a:p>
            <a:pPr marL="0" indent="0">
              <a:buNone/>
            </a:pPr>
            <a:endParaRPr lang="en-ZA" b="1" dirty="0"/>
          </a:p>
          <a:p>
            <a:pPr marL="0" indent="0">
              <a:buNone/>
            </a:pPr>
            <a:r>
              <a:rPr lang="en-ZA" b="1" dirty="0"/>
              <a:t>This leadership style works best when:</a:t>
            </a:r>
          </a:p>
          <a:p>
            <a:pPr marL="0" indent="0">
              <a:buNone/>
            </a:pPr>
            <a:endParaRPr lang="en-ZA" b="1" dirty="0"/>
          </a:p>
          <a:p>
            <a:pPr marL="0" indent="0">
              <a:buNone/>
            </a:pPr>
            <a:r>
              <a:rPr lang="en-ZA" dirty="0"/>
              <a:t>•The team has a well-developed sense of proficiency and self-discipline</a:t>
            </a:r>
          </a:p>
          <a:p>
            <a:pPr marL="0" indent="0">
              <a:buNone/>
            </a:pPr>
            <a:r>
              <a:rPr lang="en-ZA" dirty="0"/>
              <a:t>•The team is open to new ideas and invested in thinking outside the box with little top-down direction</a:t>
            </a:r>
          </a:p>
          <a:p>
            <a:pPr marL="0" indent="0">
              <a:buNone/>
            </a:pPr>
            <a:r>
              <a:rPr lang="en-ZA" dirty="0"/>
              <a:t>•This leadership style, alone or in combination with others, can help teams feel highly invested in the success of the organization.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075293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The Pace-Setter</a:t>
            </a:r>
          </a:p>
          <a:p>
            <a:pPr marL="0" indent="0">
              <a:buNone/>
            </a:pPr>
            <a:endParaRPr lang="en-ZA" dirty="0"/>
          </a:p>
          <a:p>
            <a:r>
              <a:rPr lang="en-GB" dirty="0"/>
              <a:t>The pace-setter leader emulates self-direction but exercises control over precise goals and assignments needed to complete tasks in tight timeframes. </a:t>
            </a:r>
          </a:p>
          <a:p>
            <a:endParaRPr lang="en-GB" b="1" dirty="0"/>
          </a:p>
          <a:p>
            <a:pPr marL="0" indent="0">
              <a:buNone/>
            </a:pPr>
            <a:r>
              <a:rPr lang="en-GB" b="1" dirty="0"/>
              <a:t>Factors to keep in mind when building this style include:</a:t>
            </a:r>
            <a:endParaRPr lang="en-ZA" b="1" dirty="0"/>
          </a:p>
          <a:p>
            <a:pPr lvl="0" fontAlgn="base"/>
            <a:r>
              <a:rPr lang="en-ZA" dirty="0">
                <a:effectLst>
                  <a:outerShdw sx="0" sy="0">
                    <a:srgbClr val="000000"/>
                  </a:outerShdw>
                </a:effectLst>
              </a:rPr>
              <a:t>The style is effective when multiple tasks need to be allocated and turned around quickly</a:t>
            </a:r>
          </a:p>
          <a:p>
            <a:pPr lvl="0" fontAlgn="base"/>
            <a:r>
              <a:rPr lang="en-ZA" dirty="0">
                <a:effectLst>
                  <a:outerShdw sx="0" sy="0">
                    <a:srgbClr val="000000"/>
                  </a:outerShdw>
                </a:effectLst>
              </a:rPr>
              <a:t>Most effective with an experienced team</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421693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p:cNvSpPr>
            <a:spLocks noGrp="1"/>
          </p:cNvSpPr>
          <p:nvPr>
            <p:ph sz="quarter" idx="1"/>
          </p:nvPr>
        </p:nvSpPr>
        <p:spPr/>
        <p:txBody>
          <a:bodyPr>
            <a:normAutofit/>
          </a:bodyPr>
          <a:lstStyle/>
          <a:p>
            <a:r>
              <a:rPr lang="en-GB" dirty="0"/>
              <a:t>On the negative side, if this leadership style is not tempered with others, a team may start to feel overwhelmed and may begin to pull back personal engagement, especially for team members that need to feel an innovative spirit in their personal team contributions.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942466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The Authority Figure</a:t>
            </a:r>
          </a:p>
          <a:p>
            <a:pPr marL="0" indent="0">
              <a:buNone/>
            </a:pPr>
            <a:r>
              <a:rPr lang="en-GB" dirty="0"/>
              <a:t> </a:t>
            </a:r>
            <a:endParaRPr lang="en-ZA" dirty="0"/>
          </a:p>
          <a:p>
            <a:r>
              <a:rPr lang="en-GB" dirty="0"/>
              <a:t>The authoritative leader drives teams toward centralized goals through mobilizing a common vision. </a:t>
            </a:r>
          </a:p>
          <a:p>
            <a:endParaRPr lang="en-GB" dirty="0"/>
          </a:p>
          <a:p>
            <a:r>
              <a:rPr lang="en-GB" dirty="0"/>
              <a:t>This leadership style is effective when there has been significant change in an organization or in situations where a new team has just been built with members from many diverse settings. </a:t>
            </a:r>
            <a:endParaRPr lang="en-ZA" dirty="0"/>
          </a:p>
          <a:p>
            <a:pPr marL="0" indent="0">
              <a:buNone/>
            </a:pPr>
            <a:endParaRPr lang="en-ZA" dirty="0"/>
          </a:p>
        </p:txBody>
      </p:sp>
    </p:spTree>
    <p:extLst>
      <p:ext uri="{BB962C8B-B14F-4D97-AF65-F5344CB8AC3E}">
        <p14:creationId xmlns:p14="http://schemas.microsoft.com/office/powerpoint/2010/main" val="15516397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This style also can be effective when:</a:t>
            </a:r>
          </a:p>
          <a:p>
            <a:pPr marL="0" indent="0">
              <a:buNone/>
            </a:pPr>
            <a:endParaRPr lang="en-ZA" b="1" dirty="0"/>
          </a:p>
          <a:p>
            <a:pPr lvl="0" fontAlgn="base"/>
            <a:r>
              <a:rPr lang="en-ZA" dirty="0">
                <a:effectLst>
                  <a:outerShdw sx="0" sy="0">
                    <a:srgbClr val="000000"/>
                  </a:outerShdw>
                </a:effectLst>
              </a:rPr>
              <a:t>A team’s dynamic responds to inspiration and entrepreneurial goal-setting</a:t>
            </a:r>
          </a:p>
          <a:p>
            <a:pPr lvl="0" fontAlgn="base"/>
            <a:r>
              <a:rPr lang="en-ZA" dirty="0">
                <a:effectLst>
                  <a:outerShdw sx="0" sy="0">
                    <a:srgbClr val="000000"/>
                  </a:outerShdw>
                </a:effectLst>
              </a:rPr>
              <a:t>A group is working together in a setting where the tasks are highly specialized and team members may not fully understand each other’s work</a:t>
            </a:r>
          </a:p>
          <a:p>
            <a:pPr marL="0" indent="0">
              <a:buNone/>
            </a:pPr>
            <a:endParaRPr lang="en-ZA" dirty="0"/>
          </a:p>
          <a:p>
            <a:pPr marL="0" indent="0">
              <a:buNone/>
            </a:pPr>
            <a:r>
              <a:rPr lang="en-GB" dirty="0"/>
              <a:t>When working with a team of experts in different fields it is important to combine the visionary leadership aspects of this leadership style with efficient and effective communication. </a:t>
            </a:r>
            <a:endParaRPr lang="en-ZA" dirty="0"/>
          </a:p>
          <a:p>
            <a:pPr marL="0" indent="0">
              <a:buNone/>
            </a:pPr>
            <a:endParaRPr lang="en-ZA" dirty="0"/>
          </a:p>
        </p:txBody>
      </p:sp>
    </p:spTree>
    <p:extLst>
      <p:ext uri="{BB962C8B-B14F-4D97-AF65-F5344CB8AC3E}">
        <p14:creationId xmlns:p14="http://schemas.microsoft.com/office/powerpoint/2010/main" val="87174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The Coercive Leader</a:t>
            </a:r>
          </a:p>
          <a:p>
            <a:pPr marL="0" indent="0">
              <a:buNone/>
            </a:pPr>
            <a:endParaRPr lang="en-ZA" dirty="0"/>
          </a:p>
          <a:p>
            <a:pPr marL="0" indent="0">
              <a:buNone/>
            </a:pPr>
            <a:r>
              <a:rPr lang="en-ZA" dirty="0"/>
              <a:t>This leader assumes charge of everyone and typically manages by fear – “my way or the highway.” In times of emergency, corporate takeovers or as a short-term response to extreme situations, this style can be highly effective. Bear in mind that people generally need to feel trusted, respected and have some level of autonomy in their professional lives, and when used as a consistent, everyday leadership style, this way of managing people will most likely alienate them and reduce productivity.</a:t>
            </a:r>
          </a:p>
          <a:p>
            <a:pPr marL="0" indent="0">
              <a:buNone/>
            </a:pPr>
            <a:endParaRPr lang="en-ZA" dirty="0"/>
          </a:p>
        </p:txBody>
      </p:sp>
    </p:spTree>
    <p:extLst>
      <p:ext uri="{BB962C8B-B14F-4D97-AF65-F5344CB8AC3E}">
        <p14:creationId xmlns:p14="http://schemas.microsoft.com/office/powerpoint/2010/main" val="38230407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p:cNvSpPr>
            <a:spLocks noGrp="1"/>
          </p:cNvSpPr>
          <p:nvPr>
            <p:ph sz="quarter" idx="1"/>
          </p:nvPr>
        </p:nvSpPr>
        <p:spPr/>
        <p:txBody>
          <a:bodyPr>
            <a:normAutofit/>
          </a:bodyPr>
          <a:lstStyle/>
          <a:p>
            <a:r>
              <a:rPr lang="en-GB" dirty="0"/>
              <a:t>While it is important that there is a clear level of control in emergency situations, leadership styles that exercise extreme control over employees work autonomy could be considered generally counterproductive. </a:t>
            </a:r>
            <a:endParaRPr lang="en-ZA" dirty="0"/>
          </a:p>
          <a:p>
            <a:pPr marL="0" indent="0">
              <a:buNone/>
            </a:pPr>
            <a:endParaRPr lang="en-ZA" dirty="0"/>
          </a:p>
        </p:txBody>
      </p:sp>
    </p:spTree>
    <p:extLst>
      <p:ext uri="{BB962C8B-B14F-4D97-AF65-F5344CB8AC3E}">
        <p14:creationId xmlns:p14="http://schemas.microsoft.com/office/powerpoint/2010/main" val="11653201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p:cNvSpPr>
            <a:spLocks noGrp="1"/>
          </p:cNvSpPr>
          <p:nvPr>
            <p:ph sz="quarter" idx="1"/>
          </p:nvPr>
        </p:nvSpPr>
        <p:spPr/>
        <p:txBody>
          <a:bodyPr>
            <a:normAutofit/>
          </a:bodyPr>
          <a:lstStyle/>
          <a:p>
            <a:r>
              <a:rPr lang="en-GB" dirty="0"/>
              <a:t>While it is important that there is a clear level of control in emergency situations, leadership styles that exercise extreme control over employees work autonomy could be considered generally counterproductive. </a:t>
            </a:r>
            <a:endParaRPr lang="en-ZA" dirty="0"/>
          </a:p>
          <a:p>
            <a:pPr marL="0" indent="0">
              <a:buNone/>
            </a:pPr>
            <a:endParaRPr lang="en-ZA" dirty="0"/>
          </a:p>
        </p:txBody>
      </p:sp>
    </p:spTree>
    <p:extLst>
      <p:ext uri="{BB962C8B-B14F-4D97-AF65-F5344CB8AC3E}">
        <p14:creationId xmlns:p14="http://schemas.microsoft.com/office/powerpoint/2010/main" val="20102361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u="sng" dirty="0"/>
              <a:t>The Affiliate Leader</a:t>
            </a:r>
          </a:p>
          <a:p>
            <a:pPr marL="0" indent="0">
              <a:buNone/>
            </a:pPr>
            <a:r>
              <a:rPr lang="en-GB" dirty="0"/>
              <a:t> </a:t>
            </a:r>
            <a:endParaRPr lang="en-ZA" dirty="0"/>
          </a:p>
          <a:p>
            <a:r>
              <a:rPr lang="en-GB" dirty="0"/>
              <a:t>When a team has experienced a physical loss of a teammate, or a shift in company priorities has meant team downsizing, the affiliate leader understands a team’s emotional needs and builds up individuals by setting goals that build synergy. </a:t>
            </a:r>
          </a:p>
          <a:p>
            <a:pPr marL="0" indent="0">
              <a:buNone/>
            </a:pPr>
            <a:endParaRPr lang="en-GB" b="1" dirty="0"/>
          </a:p>
          <a:p>
            <a:pPr marL="0" indent="0">
              <a:buNone/>
            </a:pPr>
            <a:r>
              <a:rPr lang="en-GB" b="1" dirty="0"/>
              <a:t>Some aspects of this style to keep in mind include:</a:t>
            </a:r>
            <a:endParaRPr lang="en-ZA" b="1" dirty="0"/>
          </a:p>
          <a:p>
            <a:pPr lvl="0" fontAlgn="base"/>
            <a:r>
              <a:rPr lang="en-ZA" dirty="0">
                <a:effectLst>
                  <a:outerShdw sx="0" sy="0">
                    <a:srgbClr val="000000"/>
                  </a:outerShdw>
                </a:effectLst>
              </a:rPr>
              <a:t>Too much praise can prevent aggressive engagement and momentum toward top performance goals</a:t>
            </a:r>
          </a:p>
          <a:p>
            <a:pPr lvl="0" fontAlgn="base"/>
            <a:r>
              <a:rPr lang="en-ZA" dirty="0">
                <a:effectLst>
                  <a:outerShdw sx="0" sy="0">
                    <a:srgbClr val="000000"/>
                  </a:outerShdw>
                </a:effectLst>
              </a:rPr>
              <a:t>This is a transitional leadership style best combined with other styles</a:t>
            </a:r>
          </a:p>
          <a:p>
            <a:pPr marL="0" indent="0">
              <a:buNone/>
            </a:pPr>
            <a:endParaRPr lang="en-ZA" dirty="0"/>
          </a:p>
          <a:p>
            <a:pPr marL="0" indent="0">
              <a:buNone/>
            </a:pPr>
            <a:r>
              <a:rPr lang="en-GB" dirty="0"/>
              <a:t>When employing this leadership style, it is also important to remember to build a goal-based strategy to move past the troubling event and forward toward increased productivity and team excellence.</a:t>
            </a:r>
            <a:endParaRPr lang="en-ZA" dirty="0"/>
          </a:p>
          <a:p>
            <a:pPr marL="0" indent="0">
              <a:buNone/>
            </a:pPr>
            <a:endParaRPr lang="en-ZA" dirty="0"/>
          </a:p>
        </p:txBody>
      </p:sp>
    </p:spTree>
    <p:extLst>
      <p:ext uri="{BB962C8B-B14F-4D97-AF65-F5344CB8AC3E}">
        <p14:creationId xmlns:p14="http://schemas.microsoft.com/office/powerpoint/2010/main" val="33857593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b="1" u="sng" dirty="0"/>
              <a:t>The Democratic Leader</a:t>
            </a:r>
          </a:p>
          <a:p>
            <a:pPr marL="0" indent="0">
              <a:buNone/>
            </a:pPr>
            <a:r>
              <a:rPr lang="en-GB" dirty="0"/>
              <a:t> </a:t>
            </a:r>
            <a:endParaRPr lang="en-ZA" dirty="0"/>
          </a:p>
          <a:p>
            <a:r>
              <a:rPr lang="en-GB" dirty="0"/>
              <a:t>The democratic leader is an expert at inspiring every team member’s unique contribution toward a common goal. This leadership style is focused on sustained engaged team participation. </a:t>
            </a:r>
          </a:p>
          <a:p>
            <a:pPr marL="0" indent="0">
              <a:buNone/>
            </a:pPr>
            <a:endParaRPr lang="en-GB" b="1" dirty="0"/>
          </a:p>
          <a:p>
            <a:pPr marL="0" indent="0">
              <a:buNone/>
            </a:pPr>
            <a:r>
              <a:rPr lang="en-GB" b="1" dirty="0"/>
              <a:t>Other factors to consider include:</a:t>
            </a:r>
            <a:endParaRPr lang="en-ZA" b="1" dirty="0"/>
          </a:p>
          <a:p>
            <a:pPr lvl="0" fontAlgn="base"/>
            <a:r>
              <a:rPr lang="en-ZA" dirty="0">
                <a:effectLst>
                  <a:outerShdw sx="0" sy="0">
                    <a:srgbClr val="000000"/>
                  </a:outerShdw>
                </a:effectLst>
              </a:rPr>
              <a:t>This leadership style works best when a project timeline has room for group meetings and consensus building discussions</a:t>
            </a:r>
          </a:p>
          <a:p>
            <a:pPr lvl="0" fontAlgn="base"/>
            <a:r>
              <a:rPr lang="en-ZA" dirty="0">
                <a:effectLst>
                  <a:outerShdw sx="0" sy="0">
                    <a:srgbClr val="000000"/>
                  </a:outerShdw>
                </a:effectLst>
              </a:rPr>
              <a:t>Using this leadership style effectively means that participants will feel a deep sense of ownership in the outcome of the project</a:t>
            </a:r>
          </a:p>
          <a:p>
            <a:pPr marL="0" indent="0">
              <a:buNone/>
            </a:pPr>
            <a:endParaRPr lang="en-ZA" dirty="0"/>
          </a:p>
        </p:txBody>
      </p:sp>
    </p:spTree>
    <p:extLst>
      <p:ext uri="{BB962C8B-B14F-4D97-AF65-F5344CB8AC3E}">
        <p14:creationId xmlns:p14="http://schemas.microsoft.com/office/powerpoint/2010/main" val="11440868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a:t>
            </a:r>
            <a:br>
              <a:rPr lang="en-ZA" dirty="0"/>
            </a:br>
            <a:r>
              <a:rPr lang="en-ZA" dirty="0"/>
              <a:t>			Leadership Styles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p:cNvSpPr>
            <a:spLocks noGrp="1"/>
          </p:cNvSpPr>
          <p:nvPr>
            <p:ph sz="quarter" idx="1"/>
          </p:nvPr>
        </p:nvSpPr>
        <p:spPr/>
        <p:txBody>
          <a:bodyPr>
            <a:normAutofit/>
          </a:bodyPr>
          <a:lstStyle/>
          <a:p>
            <a:r>
              <a:rPr lang="en-GB" dirty="0"/>
              <a:t>This leadership style is effective for group problem-solving and when a leader has taken a position where the team members are the experts on the subject matter. </a:t>
            </a:r>
          </a:p>
          <a:p>
            <a:endParaRPr lang="en-GB" dirty="0"/>
          </a:p>
          <a:p>
            <a:r>
              <a:rPr lang="en-GB" dirty="0"/>
              <a:t>In projects with a tight turn around, a democratic leadership style will likely need to be modified to fit time constraints.</a:t>
            </a:r>
            <a:endParaRPr lang="en-ZA" dirty="0"/>
          </a:p>
          <a:p>
            <a:pPr marL="0" indent="0">
              <a:buNone/>
            </a:pPr>
            <a:endParaRPr lang="en-ZA" dirty="0"/>
          </a:p>
        </p:txBody>
      </p:sp>
    </p:spTree>
    <p:extLst>
      <p:ext uri="{BB962C8B-B14F-4D97-AF65-F5344CB8AC3E}">
        <p14:creationId xmlns:p14="http://schemas.microsoft.com/office/powerpoint/2010/main" val="4193141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Evaluating the Effectiveness of a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p:cNvSpPr>
            <a:spLocks noGrp="1"/>
          </p:cNvSpPr>
          <p:nvPr>
            <p:ph sz="quarter" idx="1"/>
          </p:nvPr>
        </p:nvSpPr>
        <p:spPr/>
        <p:txBody>
          <a:bodyPr>
            <a:normAutofit fontScale="92500" lnSpcReduction="20000"/>
          </a:bodyPr>
          <a:lstStyle/>
          <a:p>
            <a:r>
              <a:rPr lang="en-GB" dirty="0"/>
              <a:t>Once the team is established and functional, the team’s effectiveness must come into play. The team will either be effective and productive or it will not be. </a:t>
            </a:r>
          </a:p>
          <a:p>
            <a:endParaRPr lang="en-GB" dirty="0"/>
          </a:p>
          <a:p>
            <a:r>
              <a:rPr lang="en-GB" dirty="0"/>
              <a:t>Using all the tools mentioned, it is possible to establish what the possible cause of ineffectiveness could be, but how do you determine whether or not a team is effective or not? </a:t>
            </a:r>
            <a:endParaRPr lang="en-ZA" dirty="0"/>
          </a:p>
          <a:p>
            <a:pPr marL="0" indent="0">
              <a:buNone/>
            </a:pPr>
            <a:endParaRPr lang="en-ZA" dirty="0"/>
          </a:p>
          <a:p>
            <a:r>
              <a:rPr lang="en-GB" dirty="0"/>
              <a:t>There are various evaluation methods available. Each organisation will have its own method. If your specific organisation does not have such a tool, you may have to design one yourself. </a:t>
            </a:r>
          </a:p>
          <a:p>
            <a:endParaRPr lang="en-GB" dirty="0"/>
          </a:p>
          <a:p>
            <a:r>
              <a:rPr lang="en-GB" dirty="0"/>
              <a:t>See Addendum A for an example of an evaluation tool/questionnaire you can refer to and Addendum B for an example of the accompanying score sheet. </a:t>
            </a:r>
            <a:endParaRPr lang="en-ZA" dirty="0"/>
          </a:p>
          <a:p>
            <a:pPr marL="0" indent="0">
              <a:buNone/>
            </a:pPr>
            <a:endParaRPr lang="en-ZA" dirty="0"/>
          </a:p>
        </p:txBody>
      </p:sp>
    </p:spTree>
    <p:extLst>
      <p:ext uri="{BB962C8B-B14F-4D97-AF65-F5344CB8AC3E}">
        <p14:creationId xmlns:p14="http://schemas.microsoft.com/office/powerpoint/2010/main" val="39154735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Evaluating the Effectiveness of a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p:cNvSpPr>
            <a:spLocks noGrp="1"/>
          </p:cNvSpPr>
          <p:nvPr>
            <p:ph sz="quarter" idx="1"/>
          </p:nvPr>
        </p:nvSpPr>
        <p:spPr/>
        <p:txBody>
          <a:bodyPr>
            <a:normAutofit/>
          </a:bodyPr>
          <a:lstStyle/>
          <a:p>
            <a:r>
              <a:rPr lang="en-GB" dirty="0"/>
              <a:t>A good way to evaluate a team’s performance is to compare it to a high performance, successful team in the same or a similar setting. </a:t>
            </a:r>
          </a:p>
          <a:p>
            <a:pPr marL="0" indent="0">
              <a:buNone/>
            </a:pPr>
            <a:endParaRPr lang="en-GB" dirty="0"/>
          </a:p>
          <a:p>
            <a:r>
              <a:rPr lang="en-GB" dirty="0"/>
              <a:t>Look at the performance as well as the results of the comparative team and establish the differences and the methods used which lead to its success. </a:t>
            </a:r>
            <a:endParaRPr lang="en-ZA" dirty="0"/>
          </a:p>
          <a:p>
            <a:pPr marL="0" indent="0">
              <a:buNone/>
            </a:pPr>
            <a:endParaRPr lang="en-ZA" dirty="0"/>
          </a:p>
          <a:p>
            <a:r>
              <a:rPr lang="en-GB" dirty="0"/>
              <a:t>Once the problems are identified and established, an action plan must be drawn up in order to remedy the situation and counter-act the ineffectiveness. </a:t>
            </a:r>
            <a:endParaRPr lang="en-ZA" dirty="0"/>
          </a:p>
          <a:p>
            <a:endParaRPr lang="en-ZA" dirty="0"/>
          </a:p>
          <a:p>
            <a:pPr marL="0" indent="0">
              <a:buNone/>
            </a:pPr>
            <a:endParaRPr lang="en-ZA" dirty="0"/>
          </a:p>
        </p:txBody>
      </p:sp>
    </p:spTree>
    <p:extLst>
      <p:ext uri="{BB962C8B-B14F-4D97-AF65-F5344CB8AC3E}">
        <p14:creationId xmlns:p14="http://schemas.microsoft.com/office/powerpoint/2010/main" val="34457346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Evaluating the Effectiveness of a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r>
              <a:rPr lang="en-GB" dirty="0"/>
              <a:t>Assessing team effectiveness provides the foundations for implementing an intervention to improve team functioning. </a:t>
            </a:r>
          </a:p>
          <a:p>
            <a:endParaRPr lang="en-GB" dirty="0"/>
          </a:p>
          <a:p>
            <a:r>
              <a:rPr lang="en-GB" dirty="0"/>
              <a:t>It is important to follow this process because the intervention you choose to employ may not produce the desired outcomes if it is not properly informed by an assessment.</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846024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Evaluating the Effectiveness of a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146304" y="1413296"/>
            <a:ext cx="8750953" cy="2598323"/>
          </a:xfrm>
          <a:prstGeom prst="rect">
            <a:avLst/>
          </a:prstGeom>
        </p:spPr>
      </p:pic>
      <p:sp>
        <p:nvSpPr>
          <p:cNvPr id="6" name="Rectangle 5"/>
          <p:cNvSpPr/>
          <p:nvPr/>
        </p:nvSpPr>
        <p:spPr>
          <a:xfrm>
            <a:off x="374904" y="4142277"/>
            <a:ext cx="8311896" cy="1569660"/>
          </a:xfrm>
          <a:prstGeom prst="rect">
            <a:avLst/>
          </a:prstGeom>
        </p:spPr>
        <p:txBody>
          <a:bodyPr wrap="square">
            <a:spAutoFit/>
          </a:bodyPr>
          <a:lstStyle/>
          <a:p>
            <a:pPr marL="342900" indent="-342900">
              <a:buFont typeface="Arial" panose="020B0604020202020204" pitchFamily="34" charset="0"/>
              <a:buChar char="•"/>
            </a:pPr>
            <a:r>
              <a:rPr lang="en-ZA" sz="2400" dirty="0"/>
              <a:t>Taking a few minutes at the end of a meeting to evaluate the effectiveness of team processes is a good investment, especially for teams that will work together for an extended period of time.</a:t>
            </a:r>
          </a:p>
        </p:txBody>
      </p:sp>
    </p:spTree>
    <p:extLst>
      <p:ext uri="{BB962C8B-B14F-4D97-AF65-F5344CB8AC3E}">
        <p14:creationId xmlns:p14="http://schemas.microsoft.com/office/powerpoint/2010/main" val="25242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Evaluating the Effectiveness of a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7" name="Rectangle 6"/>
          <p:cNvSpPr/>
          <p:nvPr/>
        </p:nvSpPr>
        <p:spPr>
          <a:xfrm>
            <a:off x="732970" y="1107483"/>
            <a:ext cx="7953829" cy="5262979"/>
          </a:xfrm>
          <a:prstGeom prst="rect">
            <a:avLst/>
          </a:prstGeom>
        </p:spPr>
        <p:txBody>
          <a:bodyPr wrap="square">
            <a:spAutoFit/>
          </a:bodyPr>
          <a:lstStyle/>
          <a:p>
            <a:pPr marL="342900" indent="-342900">
              <a:buFont typeface="Arial" panose="020B0604020202020204" pitchFamily="34" charset="0"/>
              <a:buChar char="•"/>
            </a:pPr>
            <a:r>
              <a:rPr lang="en-ZA" sz="2400" dirty="0"/>
              <a:t>It's important to understand that the focus is on team processes--how the team works--and not team results or individual performance. </a:t>
            </a:r>
          </a:p>
          <a:p>
            <a:pPr marL="342900" indent="-342900">
              <a:buFont typeface="Arial" panose="020B0604020202020204" pitchFamily="34" charset="0"/>
              <a:buChar char="•"/>
            </a:pPr>
            <a:r>
              <a:rPr lang="en-ZA" sz="2400" dirty="0"/>
              <a:t>Unsatisfactory results may indicate ineffective team processes, and poor individual performance may be a major cause of ineffective team processes, but the focus must be on the one thing the team can directly change: its processes. </a:t>
            </a:r>
          </a:p>
          <a:p>
            <a:pPr marL="342900" indent="-342900">
              <a:buFont typeface="Arial" panose="020B0604020202020204" pitchFamily="34" charset="0"/>
              <a:buChar char="•"/>
            </a:pPr>
            <a:r>
              <a:rPr lang="en-ZA" sz="2400" dirty="0"/>
              <a:t>Taking a few minutes, typically at the end of a meeting, to reflect on the team's processes is commonly called a "process check". The purpose of a process check is to provide feedback on the effectiveness of the team. Team members can use this information to modify ineffective processes. </a:t>
            </a:r>
          </a:p>
        </p:txBody>
      </p:sp>
    </p:spTree>
    <p:extLst>
      <p:ext uri="{BB962C8B-B14F-4D97-AF65-F5344CB8AC3E}">
        <p14:creationId xmlns:p14="http://schemas.microsoft.com/office/powerpoint/2010/main" val="16399636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Evaluating the Effectiveness of a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7" name="Rectangle 6"/>
          <p:cNvSpPr/>
          <p:nvPr/>
        </p:nvSpPr>
        <p:spPr>
          <a:xfrm>
            <a:off x="374904" y="1571941"/>
            <a:ext cx="7953829" cy="1569660"/>
          </a:xfrm>
          <a:prstGeom prst="rect">
            <a:avLst/>
          </a:prstGeom>
        </p:spPr>
        <p:txBody>
          <a:bodyPr wrap="square">
            <a:spAutoFit/>
          </a:bodyPr>
          <a:lstStyle/>
          <a:p>
            <a:pPr marL="342900" indent="-342900">
              <a:buFont typeface="Arial" panose="020B0604020202020204" pitchFamily="34" charset="0"/>
              <a:buChar char="•"/>
            </a:pPr>
            <a:r>
              <a:rPr lang="en-ZA" sz="2400" dirty="0"/>
              <a:t>Also, pride, self-esteem, and commitment of team members can be increased if we take time out to acknowledge good performance and evaluate our progress.</a:t>
            </a:r>
          </a:p>
          <a:p>
            <a:endParaRPr lang="en-ZA" sz="2400" dirty="0"/>
          </a:p>
        </p:txBody>
      </p:sp>
    </p:spTree>
    <p:extLst>
      <p:ext uri="{BB962C8B-B14F-4D97-AF65-F5344CB8AC3E}">
        <p14:creationId xmlns:p14="http://schemas.microsoft.com/office/powerpoint/2010/main" val="8398185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2</a:t>
            </a:r>
            <a:endParaRPr lang="en-ZA" dirty="0"/>
          </a:p>
        </p:txBody>
      </p:sp>
      <p:sp>
        <p:nvSpPr>
          <p:cNvPr id="3" name="Text Placeholder 2"/>
          <p:cNvSpPr>
            <a:spLocks noGrp="1"/>
          </p:cNvSpPr>
          <p:nvPr>
            <p:ph type="body" idx="1"/>
          </p:nvPr>
        </p:nvSpPr>
        <p:spPr/>
        <p:txBody>
          <a:bodyPr/>
          <a:lstStyle/>
          <a:p>
            <a:r>
              <a:rPr lang="en-GB" dirty="0"/>
              <a:t>EMPOWERING TEAM MEMBERS</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132</a:t>
            </a:fld>
            <a:endParaRPr lang="en-ZA" dirty="0"/>
          </a:p>
        </p:txBody>
      </p:sp>
    </p:spTree>
    <p:extLst>
      <p:ext uri="{BB962C8B-B14F-4D97-AF65-F5344CB8AC3E}">
        <p14:creationId xmlns:p14="http://schemas.microsoft.com/office/powerpoint/2010/main" val="41825147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Recognise and Review a Team Member’s Performance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p:cNvSpPr>
            <a:spLocks noGrp="1"/>
          </p:cNvSpPr>
          <p:nvPr>
            <p:ph sz="quarter" idx="1"/>
          </p:nvPr>
        </p:nvSpPr>
        <p:spPr>
          <a:xfrm>
            <a:off x="467544" y="1413296"/>
            <a:ext cx="4481827" cy="4680000"/>
          </a:xfrm>
        </p:spPr>
        <p:txBody>
          <a:bodyPr/>
          <a:lstStyle/>
          <a:p>
            <a:r>
              <a:rPr lang="en-ZA" dirty="0"/>
              <a:t>We all know the saying “There is no “I” in TEAM”. Teams are made up of individuals who each perform a vital role and perform specific tasks within the team. </a:t>
            </a:r>
          </a:p>
          <a:p>
            <a:r>
              <a:rPr lang="en-ZA" dirty="0"/>
              <a:t>Although a team is made up of individuals, they all work together towards a common objective – which is the purpose of a team. </a:t>
            </a:r>
          </a:p>
        </p:txBody>
      </p:sp>
      <p:pic>
        <p:nvPicPr>
          <p:cNvPr id="5" name="Picture 4"/>
          <p:cNvPicPr>
            <a:picLocks noChangeAspect="1"/>
          </p:cNvPicPr>
          <p:nvPr/>
        </p:nvPicPr>
        <p:blipFill>
          <a:blip r:embed="rId2"/>
          <a:stretch>
            <a:fillRect/>
          </a:stretch>
        </p:blipFill>
        <p:spPr>
          <a:xfrm>
            <a:off x="5251324" y="1534512"/>
            <a:ext cx="3442281" cy="3168117"/>
          </a:xfrm>
          <a:prstGeom prst="rect">
            <a:avLst/>
          </a:prstGeom>
        </p:spPr>
      </p:pic>
    </p:spTree>
    <p:extLst>
      <p:ext uri="{BB962C8B-B14F-4D97-AF65-F5344CB8AC3E}">
        <p14:creationId xmlns:p14="http://schemas.microsoft.com/office/powerpoint/2010/main" val="15110908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Recognise and Review a Team Member’s Performance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p:cNvSpPr>
            <a:spLocks noGrp="1"/>
          </p:cNvSpPr>
          <p:nvPr>
            <p:ph sz="quarter" idx="1"/>
          </p:nvPr>
        </p:nvSpPr>
        <p:spPr>
          <a:xfrm>
            <a:off x="467544" y="1413296"/>
            <a:ext cx="8095885" cy="4680000"/>
          </a:xfrm>
        </p:spPr>
        <p:txBody>
          <a:bodyPr/>
          <a:lstStyle/>
          <a:p>
            <a:r>
              <a:rPr lang="en-GB" dirty="0"/>
              <a:t>However, although this is the case, without the individual cooperation and performance from each person within the team, the team is nothing. </a:t>
            </a:r>
          </a:p>
          <a:p>
            <a:endParaRPr lang="en-GB" dirty="0"/>
          </a:p>
          <a:p>
            <a:r>
              <a:rPr lang="en-GB" dirty="0"/>
              <a:t>If a team is firing on all cylinders, that is - all members playing their roles efficiently – then the team is more than likely to achieve its objectives and as a whole the entire team and its members should receive recognition for their accomplishment. </a:t>
            </a:r>
            <a:endParaRPr lang="en-ZA" dirty="0"/>
          </a:p>
        </p:txBody>
      </p:sp>
    </p:spTree>
    <p:extLst>
      <p:ext uri="{BB962C8B-B14F-4D97-AF65-F5344CB8AC3E}">
        <p14:creationId xmlns:p14="http://schemas.microsoft.com/office/powerpoint/2010/main" val="1642458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Recognise and Review a Team Member’s Performance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p:cNvSpPr>
            <a:spLocks noGrp="1"/>
          </p:cNvSpPr>
          <p:nvPr>
            <p:ph sz="quarter" idx="1"/>
          </p:nvPr>
        </p:nvSpPr>
        <p:spPr>
          <a:xfrm>
            <a:off x="467544" y="1413296"/>
            <a:ext cx="8095885" cy="4680000"/>
          </a:xfrm>
        </p:spPr>
        <p:txBody>
          <a:bodyPr/>
          <a:lstStyle/>
          <a:p>
            <a:r>
              <a:rPr lang="en-GB" dirty="0"/>
              <a:t>Each member should be matched to his or her talent or area of expertise. For instance, a member who is talented in Information Technology should be utilised in the more technical areas. </a:t>
            </a:r>
            <a:endParaRPr lang="en-ZA" dirty="0"/>
          </a:p>
          <a:p>
            <a:pPr marL="0" indent="0">
              <a:buNone/>
            </a:pPr>
            <a:endParaRPr lang="en-ZA" dirty="0"/>
          </a:p>
          <a:p>
            <a:r>
              <a:rPr lang="en-GB" dirty="0"/>
              <a:t>During the course of the task, on-going feedback is necessary to encourage members as well as inform them of the status of the project as well as how they are doing in order to measure the success of each individual and ultimately the entire team. </a:t>
            </a:r>
            <a:endParaRPr lang="en-ZA" dirty="0"/>
          </a:p>
          <a:p>
            <a:endParaRPr lang="en-ZA" dirty="0"/>
          </a:p>
        </p:txBody>
      </p:sp>
    </p:spTree>
    <p:extLst>
      <p:ext uri="{BB962C8B-B14F-4D97-AF65-F5344CB8AC3E}">
        <p14:creationId xmlns:p14="http://schemas.microsoft.com/office/powerpoint/2010/main" val="11925095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Recognise and Review a Team Member’s Performance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p:cNvSpPr>
            <a:spLocks noGrp="1"/>
          </p:cNvSpPr>
          <p:nvPr>
            <p:ph sz="quarter" idx="1"/>
          </p:nvPr>
        </p:nvSpPr>
        <p:spPr>
          <a:xfrm>
            <a:off x="467544" y="1413296"/>
            <a:ext cx="8095885" cy="4680000"/>
          </a:xfrm>
        </p:spPr>
        <p:txBody>
          <a:bodyPr>
            <a:normAutofit fontScale="85000" lnSpcReduction="20000"/>
          </a:bodyPr>
          <a:lstStyle/>
          <a:p>
            <a:r>
              <a:rPr lang="en-ZA" dirty="0"/>
              <a:t>Worker recognition and reward are powerful tools in any workplace. They are on-going ways of showing appreciation and affirming the positive efforts of workers. </a:t>
            </a:r>
          </a:p>
          <a:p>
            <a:endParaRPr lang="en-ZA" dirty="0"/>
          </a:p>
          <a:p>
            <a:r>
              <a:rPr lang="en-ZA" dirty="0"/>
              <a:t>Thanking workers motivates them and encourages more of the same actions that more of the same actions that make an organisation successful. Workers who feel appreciated are more positive about themselves and their ability to contribute.</a:t>
            </a:r>
          </a:p>
          <a:p>
            <a:endParaRPr lang="en-ZA" dirty="0"/>
          </a:p>
          <a:p>
            <a:r>
              <a:rPr lang="en-ZA" dirty="0"/>
              <a:t>You should always let your team know that you are seeing their efforts. Not only do you have to conscientiously recognize that your team is doing well but you have to tell your team what you are recognizing. </a:t>
            </a:r>
          </a:p>
          <a:p>
            <a:endParaRPr lang="en-ZA" dirty="0"/>
          </a:p>
          <a:p>
            <a:r>
              <a:rPr lang="en-ZA" dirty="0"/>
              <a:t>Your team will feel much better about themselves and their work if they know they are doing a good job and that they are pleasing their supervisor. </a:t>
            </a:r>
          </a:p>
        </p:txBody>
      </p:sp>
    </p:spTree>
    <p:extLst>
      <p:ext uri="{BB962C8B-B14F-4D97-AF65-F5344CB8AC3E}">
        <p14:creationId xmlns:p14="http://schemas.microsoft.com/office/powerpoint/2010/main" val="5986263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Recognise and Review a Team Member’s Performance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p:cNvSpPr>
            <a:spLocks noGrp="1"/>
          </p:cNvSpPr>
          <p:nvPr>
            <p:ph sz="quarter" idx="1"/>
          </p:nvPr>
        </p:nvSpPr>
        <p:spPr>
          <a:xfrm>
            <a:off x="467544" y="1413296"/>
            <a:ext cx="8095885" cy="4680000"/>
          </a:xfrm>
        </p:spPr>
        <p:txBody>
          <a:bodyPr>
            <a:normAutofit/>
          </a:bodyPr>
          <a:lstStyle/>
          <a:p>
            <a:r>
              <a:rPr lang="en-ZA" dirty="0"/>
              <a:t>They will strive to always put their best efforts in to get their job done when they know that they are appreciated, that is why it is always good to recognize good performance. </a:t>
            </a:r>
          </a:p>
          <a:p>
            <a:endParaRPr lang="en-ZA" dirty="0"/>
          </a:p>
          <a:p>
            <a:pPr marL="0" indent="0">
              <a:buNone/>
            </a:pPr>
            <a:r>
              <a:rPr lang="en-ZA" b="1" dirty="0"/>
              <a:t>Let's discuss ways that you can recognize good performance.</a:t>
            </a:r>
          </a:p>
          <a:p>
            <a:pPr marL="0" indent="0">
              <a:buNone/>
            </a:pPr>
            <a:endParaRPr lang="en-ZA" dirty="0"/>
          </a:p>
          <a:p>
            <a:r>
              <a:rPr lang="en-ZA" dirty="0"/>
              <a:t>The most obvious way that you can recognize good performance is by seeing it. You will need to be very observant. </a:t>
            </a:r>
          </a:p>
          <a:p>
            <a:endParaRPr lang="en-ZA" dirty="0"/>
          </a:p>
          <a:p>
            <a:r>
              <a:rPr lang="en-ZA" dirty="0"/>
              <a:t>You can watch your team and observe what they are doing. </a:t>
            </a:r>
          </a:p>
        </p:txBody>
      </p:sp>
    </p:spTree>
    <p:extLst>
      <p:ext uri="{BB962C8B-B14F-4D97-AF65-F5344CB8AC3E}">
        <p14:creationId xmlns:p14="http://schemas.microsoft.com/office/powerpoint/2010/main" val="38158388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Recognise and Review a Team Member’s Performance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p:cNvSpPr>
            <a:spLocks noGrp="1"/>
          </p:cNvSpPr>
          <p:nvPr>
            <p:ph sz="quarter" idx="1"/>
          </p:nvPr>
        </p:nvSpPr>
        <p:spPr>
          <a:xfrm>
            <a:off x="467544" y="1413296"/>
            <a:ext cx="8095885" cy="4680000"/>
          </a:xfrm>
        </p:spPr>
        <p:txBody>
          <a:bodyPr>
            <a:normAutofit fontScale="92500" lnSpcReduction="20000"/>
          </a:bodyPr>
          <a:lstStyle/>
          <a:p>
            <a:r>
              <a:rPr lang="en-GB" dirty="0"/>
              <a:t>You can pick the people who are putting in the most effort, and the people who are excelling. You can also observe the work that is being done. </a:t>
            </a:r>
          </a:p>
          <a:p>
            <a:endParaRPr lang="en-GB" dirty="0"/>
          </a:p>
          <a:p>
            <a:r>
              <a:rPr lang="en-GB" dirty="0"/>
              <a:t>If you see that a job has been done efficiently and correctly, then you have recognized good performance. </a:t>
            </a:r>
          </a:p>
          <a:p>
            <a:endParaRPr lang="en-GB" dirty="0"/>
          </a:p>
          <a:p>
            <a:r>
              <a:rPr lang="en-GB" dirty="0"/>
              <a:t>When you see good performance you are observing this information for yourself, and you will need to take that information and pass it on by letting your team know you acknowledge their efforts.</a:t>
            </a:r>
            <a:endParaRPr lang="en-ZA" dirty="0"/>
          </a:p>
          <a:p>
            <a:pPr marL="0" indent="0">
              <a:buNone/>
            </a:pPr>
            <a:endParaRPr lang="en-ZA" dirty="0"/>
          </a:p>
          <a:p>
            <a:r>
              <a:rPr lang="en-GB" dirty="0"/>
              <a:t>If you want to recognize the performance of certain individuals, there a few ways of doing it. </a:t>
            </a:r>
            <a:endParaRPr lang="en-ZA" dirty="0"/>
          </a:p>
          <a:p>
            <a:pPr marL="0" indent="0">
              <a:buNone/>
            </a:pPr>
            <a:endParaRPr lang="en-ZA" dirty="0"/>
          </a:p>
        </p:txBody>
      </p:sp>
    </p:spTree>
    <p:extLst>
      <p:ext uri="{BB962C8B-B14F-4D97-AF65-F5344CB8AC3E}">
        <p14:creationId xmlns:p14="http://schemas.microsoft.com/office/powerpoint/2010/main" val="42015999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One on One Approach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p:cNvSpPr>
            <a:spLocks noGrp="1"/>
          </p:cNvSpPr>
          <p:nvPr>
            <p:ph sz="quarter" idx="1"/>
          </p:nvPr>
        </p:nvSpPr>
        <p:spPr/>
        <p:txBody>
          <a:bodyPr>
            <a:normAutofit lnSpcReduction="10000"/>
          </a:bodyPr>
          <a:lstStyle/>
          <a:p>
            <a:r>
              <a:rPr lang="en-GB" dirty="0"/>
              <a:t>You can take each team member aside and speak with them, evaluate their thought on their performance, ask them how they think they are doing. </a:t>
            </a:r>
          </a:p>
          <a:p>
            <a:endParaRPr lang="en-GB" dirty="0"/>
          </a:p>
          <a:p>
            <a:r>
              <a:rPr lang="en-GB" dirty="0"/>
              <a:t>Once you have evaluated them verbally then you can bring in an activity to demonstrate how well their performance really is. </a:t>
            </a:r>
          </a:p>
          <a:p>
            <a:endParaRPr lang="en-GB" dirty="0"/>
          </a:p>
          <a:p>
            <a:r>
              <a:rPr lang="en-GB" dirty="0"/>
              <a:t>This would be a good way to recognize good performance Remember that you will be evaluating to see where they are in their performance levels not pushing them to be somewhere they aren't ready to be.</a:t>
            </a:r>
            <a:endParaRPr lang="en-ZA" dirty="0"/>
          </a:p>
          <a:p>
            <a:pPr marL="0" indent="0">
              <a:buNone/>
            </a:pPr>
            <a:endParaRPr lang="en-ZA" dirty="0"/>
          </a:p>
        </p:txBody>
      </p:sp>
    </p:spTree>
    <p:extLst>
      <p:ext uri="{BB962C8B-B14F-4D97-AF65-F5344CB8AC3E}">
        <p14:creationId xmlns:p14="http://schemas.microsoft.com/office/powerpoint/2010/main" val="43329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One on One Approach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p:cNvSpPr>
            <a:spLocks noGrp="1"/>
          </p:cNvSpPr>
          <p:nvPr>
            <p:ph sz="quarter" idx="1"/>
          </p:nvPr>
        </p:nvSpPr>
        <p:spPr/>
        <p:txBody>
          <a:bodyPr>
            <a:normAutofit/>
          </a:bodyPr>
          <a:lstStyle/>
          <a:p>
            <a:r>
              <a:rPr lang="en-GB" dirty="0"/>
              <a:t>When you recognize good performance, you must always reward it and there are a few ways of doing this. </a:t>
            </a:r>
            <a:endParaRPr lang="en-ZA" dirty="0"/>
          </a:p>
          <a:p>
            <a:pPr lvl="0" fontAlgn="base"/>
            <a:r>
              <a:rPr lang="en-ZA" dirty="0">
                <a:effectLst>
                  <a:outerShdw sx="0" sy="0">
                    <a:srgbClr val="000000"/>
                  </a:outerShdw>
                </a:effectLst>
              </a:rPr>
              <a:t>You can tell you team members as a group or individually how well they are doing, and thank them for a good effort. A good sign of appreciation can go a long way and will encourage your team to work harder all the time. </a:t>
            </a:r>
          </a:p>
          <a:p>
            <a:pPr lvl="0" fontAlgn="base"/>
            <a:r>
              <a:rPr lang="en-ZA" dirty="0">
                <a:effectLst>
                  <a:outerShdw sx="0" sy="0">
                    <a:srgbClr val="000000"/>
                  </a:outerShdw>
                </a:effectLst>
              </a:rPr>
              <a:t>You can reward you team with gifts or parties.</a:t>
            </a:r>
          </a:p>
          <a:p>
            <a:pPr lvl="0" fontAlgn="base"/>
            <a:r>
              <a:rPr lang="en-ZA" dirty="0">
                <a:effectLst>
                  <a:outerShdw sx="0" sy="0">
                    <a:srgbClr val="000000"/>
                  </a:outerShdw>
                </a:effectLst>
              </a:rPr>
              <a:t>Give compliments when they are needed, or when you see that someone is doing exceptionally well. A simple "good job, keep up the good work" will brighten anyone's day.</a:t>
            </a:r>
          </a:p>
          <a:p>
            <a:pPr marL="0" indent="0">
              <a:buNone/>
            </a:pPr>
            <a:endParaRPr lang="en-ZA" dirty="0"/>
          </a:p>
        </p:txBody>
      </p:sp>
    </p:spTree>
    <p:extLst>
      <p:ext uri="{BB962C8B-B14F-4D97-AF65-F5344CB8AC3E}">
        <p14:creationId xmlns:p14="http://schemas.microsoft.com/office/powerpoint/2010/main" val="28429968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One on One Approach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p:cNvSpPr>
            <a:spLocks noGrp="1"/>
          </p:cNvSpPr>
          <p:nvPr>
            <p:ph sz="quarter" idx="1"/>
          </p:nvPr>
        </p:nvSpPr>
        <p:spPr/>
        <p:txBody>
          <a:bodyPr>
            <a:normAutofit lnSpcReduction="10000"/>
          </a:bodyPr>
          <a:lstStyle/>
          <a:p>
            <a:r>
              <a:rPr lang="en-GB" dirty="0"/>
              <a:t>Recognizing good performance is a huge part of being a good leader. Not only will you recognize good performances from your team but your team will recognize good performance from you. </a:t>
            </a:r>
          </a:p>
          <a:p>
            <a:endParaRPr lang="en-GB" dirty="0"/>
          </a:p>
          <a:p>
            <a:r>
              <a:rPr lang="en-GB" dirty="0"/>
              <a:t>Team work is the key to getting things done, recognition works both ways. Recognize the efforts of your team and they will recognize your efforts to make them good members of that team. </a:t>
            </a:r>
          </a:p>
          <a:p>
            <a:endParaRPr lang="en-GB" dirty="0"/>
          </a:p>
          <a:p>
            <a:r>
              <a:rPr lang="en-GB" dirty="0"/>
              <a:t>When all efforts are put together then great things can be accomplished.</a:t>
            </a:r>
            <a:endParaRPr lang="en-ZA" dirty="0"/>
          </a:p>
          <a:p>
            <a:pPr marL="0" indent="0">
              <a:buNone/>
            </a:pPr>
            <a:endParaRPr lang="en-ZA" dirty="0"/>
          </a:p>
        </p:txBody>
      </p:sp>
    </p:spTree>
    <p:extLst>
      <p:ext uri="{BB962C8B-B14F-4D97-AF65-F5344CB8AC3E}">
        <p14:creationId xmlns:p14="http://schemas.microsoft.com/office/powerpoint/2010/main" val="20434205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One on One Approach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p:cNvSpPr>
            <a:spLocks noGrp="1"/>
          </p:cNvSpPr>
          <p:nvPr>
            <p:ph sz="quarter" idx="1"/>
          </p:nvPr>
        </p:nvSpPr>
        <p:spPr/>
        <p:txBody>
          <a:bodyPr>
            <a:normAutofit fontScale="92500" lnSpcReduction="20000"/>
          </a:bodyPr>
          <a:lstStyle/>
          <a:p>
            <a:r>
              <a:rPr lang="en-GB" dirty="0"/>
              <a:t>Not all performance is always good though, so members need to be told in an uplifting or positive way when things are not going as expected. </a:t>
            </a:r>
          </a:p>
          <a:p>
            <a:endParaRPr lang="en-GB" dirty="0"/>
          </a:p>
          <a:p>
            <a:r>
              <a:rPr lang="en-GB" dirty="0"/>
              <a:t>If a team member is not performing well, always try to identify the root cause and the problem at hand. Perhaps they are going through a personal crisis?</a:t>
            </a:r>
          </a:p>
          <a:p>
            <a:endParaRPr lang="en-GB" dirty="0"/>
          </a:p>
          <a:p>
            <a:r>
              <a:rPr lang="en-GB" dirty="0"/>
              <a:t> In which case, sensitivity is needed and things must be approached in a balanced yet firm way without encroaching on their privacy. </a:t>
            </a:r>
            <a:endParaRPr lang="en-ZA" dirty="0"/>
          </a:p>
          <a:p>
            <a:pPr marL="0" indent="0">
              <a:buNone/>
            </a:pPr>
            <a:endParaRPr lang="en-ZA" dirty="0"/>
          </a:p>
          <a:p>
            <a:r>
              <a:rPr lang="en-GB" dirty="0"/>
              <a:t>Perhaps the member does not understand the task or does not have the skills to perform the task. If this is the case training may be needed. </a:t>
            </a:r>
            <a:endParaRPr lang="en-ZA" dirty="0"/>
          </a:p>
          <a:p>
            <a:pPr marL="0" indent="0">
              <a:buNone/>
            </a:pPr>
            <a:endParaRPr lang="en-ZA" dirty="0"/>
          </a:p>
        </p:txBody>
      </p:sp>
    </p:spTree>
    <p:extLst>
      <p:ext uri="{BB962C8B-B14F-4D97-AF65-F5344CB8AC3E}">
        <p14:creationId xmlns:p14="http://schemas.microsoft.com/office/powerpoint/2010/main" val="13227392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One on One Approach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p:cNvSpPr>
            <a:spLocks noGrp="1"/>
          </p:cNvSpPr>
          <p:nvPr>
            <p:ph sz="quarter" idx="1"/>
          </p:nvPr>
        </p:nvSpPr>
        <p:spPr/>
        <p:txBody>
          <a:bodyPr>
            <a:normAutofit/>
          </a:bodyPr>
          <a:lstStyle/>
          <a:p>
            <a:r>
              <a:rPr lang="en-GB" dirty="0"/>
              <a:t>Perhaps the team member is unhappy in his or her job and the low performance levels are due to some sort of issue at work. In this case, the supervisor or HR department should be called in to sort the issues out. </a:t>
            </a:r>
            <a:endParaRPr lang="en-ZA" dirty="0"/>
          </a:p>
          <a:p>
            <a:pPr marL="0" indent="0">
              <a:buNone/>
            </a:pPr>
            <a:endParaRPr lang="en-ZA" dirty="0"/>
          </a:p>
          <a:p>
            <a:r>
              <a:rPr lang="en-GB" dirty="0"/>
              <a:t>Organisations differ and the way in which such events are handled will depend on the organisation. </a:t>
            </a:r>
          </a:p>
          <a:p>
            <a:endParaRPr lang="en-GB" dirty="0"/>
          </a:p>
          <a:p>
            <a:r>
              <a:rPr lang="en-GB" dirty="0"/>
              <a:t>The policies and procedures document must be consulted in order to clarify how things must be handled before any action is taken. </a:t>
            </a:r>
            <a:endParaRPr lang="en-ZA" dirty="0"/>
          </a:p>
          <a:p>
            <a:pPr marL="0" indent="0">
              <a:buNone/>
            </a:pPr>
            <a:endParaRPr lang="en-ZA" dirty="0"/>
          </a:p>
        </p:txBody>
      </p:sp>
    </p:spTree>
    <p:extLst>
      <p:ext uri="{BB962C8B-B14F-4D97-AF65-F5344CB8AC3E}">
        <p14:creationId xmlns:p14="http://schemas.microsoft.com/office/powerpoint/2010/main" val="29779457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How to Recognise Non-Performance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The first thing you need to determine is if there is an actual performance issue. As the project manager are you obtaining accurate time estimates from your team members? </a:t>
            </a:r>
          </a:p>
          <a:p>
            <a:endParaRPr lang="en-GB" dirty="0"/>
          </a:p>
          <a:p>
            <a:r>
              <a:rPr lang="en-GB" dirty="0"/>
              <a:t>Are you providing competent leadership to your team? If you answer yes to both questions then unfortunately you have a performance issue.</a:t>
            </a:r>
            <a:endParaRPr lang="en-ZA" dirty="0"/>
          </a:p>
          <a:p>
            <a:pPr marL="0" indent="0">
              <a:buNone/>
            </a:pPr>
            <a:endParaRPr lang="en-ZA" dirty="0"/>
          </a:p>
          <a:p>
            <a:pPr marL="0" indent="0">
              <a:buNone/>
            </a:pPr>
            <a:r>
              <a:rPr lang="en-GB" b="1" dirty="0"/>
              <a:t>Here are some of the more common issues:</a:t>
            </a:r>
            <a:endParaRPr lang="en-ZA" b="1" dirty="0"/>
          </a:p>
          <a:p>
            <a:pPr lvl="0" fontAlgn="base"/>
            <a:r>
              <a:rPr lang="en-ZA" b="1" dirty="0">
                <a:effectLst>
                  <a:outerShdw sx="0" sy="0">
                    <a:srgbClr val="000000"/>
                  </a:outerShdw>
                </a:effectLst>
              </a:rPr>
              <a:t>A team member is consistently missing deadlines: </a:t>
            </a:r>
            <a:r>
              <a:rPr lang="en-ZA" dirty="0">
                <a:effectLst>
                  <a:outerShdw sx="0" sy="0">
                    <a:srgbClr val="000000"/>
                  </a:outerShdw>
                </a:effectLst>
              </a:rPr>
              <a:t>This team member is unable to complete their work on time. They assure you they can complete the work in the time allotted; they commit to the delivery date, and then fail to deliver on the due date.</a:t>
            </a:r>
          </a:p>
          <a:p>
            <a:pPr marL="0" indent="0">
              <a:buNone/>
            </a:pPr>
            <a:endParaRPr lang="en-ZA" dirty="0"/>
          </a:p>
        </p:txBody>
      </p:sp>
    </p:spTree>
    <p:extLst>
      <p:ext uri="{BB962C8B-B14F-4D97-AF65-F5344CB8AC3E}">
        <p14:creationId xmlns:p14="http://schemas.microsoft.com/office/powerpoint/2010/main" val="20199769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How to Recognise Non-Performance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p:cNvSpPr>
            <a:spLocks noGrp="1"/>
          </p:cNvSpPr>
          <p:nvPr>
            <p:ph sz="quarter" idx="1"/>
          </p:nvPr>
        </p:nvSpPr>
        <p:spPr/>
        <p:txBody>
          <a:bodyPr>
            <a:normAutofit/>
          </a:bodyPr>
          <a:lstStyle/>
          <a:p>
            <a:pPr lvl="0" fontAlgn="base"/>
            <a:r>
              <a:rPr lang="en-ZA" b="1" dirty="0">
                <a:effectLst>
                  <a:outerShdw sx="0" sy="0">
                    <a:srgbClr val="000000"/>
                  </a:outerShdw>
                </a:effectLst>
              </a:rPr>
              <a:t>A team member is consistently delivering poor quality: </a:t>
            </a:r>
            <a:r>
              <a:rPr lang="en-ZA" dirty="0">
                <a:effectLst>
                  <a:outerShdw sx="0" sy="0">
                    <a:srgbClr val="000000"/>
                  </a:outerShdw>
                </a:effectLst>
              </a:rPr>
              <a:t>This team member has been responsible for the majority of the bugs issued by QA. This team member claims to have fixed a bug and either haven’t fixed it or have fixed it but caused other bugs.</a:t>
            </a:r>
          </a:p>
          <a:p>
            <a:pPr marL="0" lvl="0" indent="0" fontAlgn="base">
              <a:buNone/>
            </a:pPr>
            <a:endParaRPr lang="en-ZA" dirty="0">
              <a:effectLst>
                <a:outerShdw sx="0" sy="0">
                  <a:srgbClr val="000000"/>
                </a:outerShdw>
              </a:effectLst>
            </a:endParaRPr>
          </a:p>
          <a:p>
            <a:pPr lvl="0" fontAlgn="base"/>
            <a:r>
              <a:rPr lang="en-ZA" b="1" dirty="0">
                <a:effectLst>
                  <a:outerShdw sx="0" sy="0">
                    <a:srgbClr val="000000"/>
                  </a:outerShdw>
                </a:effectLst>
              </a:rPr>
              <a:t>A team member is always asking for help from the team: </a:t>
            </a:r>
            <a:r>
              <a:rPr lang="en-ZA" dirty="0">
                <a:effectLst>
                  <a:outerShdw sx="0" sy="0">
                    <a:srgbClr val="000000"/>
                  </a:outerShdw>
                </a:effectLst>
              </a:rPr>
              <a:t>This team member will always be seen at their co-worker’s desk getting help with their work.</a:t>
            </a:r>
          </a:p>
          <a:p>
            <a:pPr marL="0" indent="0">
              <a:buNone/>
            </a:pPr>
            <a:endParaRPr lang="en-ZA" dirty="0"/>
          </a:p>
        </p:txBody>
      </p:sp>
    </p:spTree>
    <p:extLst>
      <p:ext uri="{BB962C8B-B14F-4D97-AF65-F5344CB8AC3E}">
        <p14:creationId xmlns:p14="http://schemas.microsoft.com/office/powerpoint/2010/main" val="35858734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How to Recognise Non-Performance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p:cNvSpPr>
            <a:spLocks noGrp="1"/>
          </p:cNvSpPr>
          <p:nvPr>
            <p:ph sz="quarter" idx="1"/>
          </p:nvPr>
        </p:nvSpPr>
        <p:spPr/>
        <p:txBody>
          <a:bodyPr>
            <a:normAutofit/>
          </a:bodyPr>
          <a:lstStyle/>
          <a:p>
            <a:pPr lvl="0" fontAlgn="base"/>
            <a:r>
              <a:rPr lang="en-ZA" b="1" dirty="0">
                <a:effectLst>
                  <a:outerShdw sx="0" sy="0">
                    <a:srgbClr val="000000"/>
                  </a:outerShdw>
                </a:effectLst>
              </a:rPr>
              <a:t>A team member is consistently delivering poor quality: </a:t>
            </a:r>
            <a:r>
              <a:rPr lang="en-ZA" dirty="0">
                <a:effectLst>
                  <a:outerShdw sx="0" sy="0">
                    <a:srgbClr val="000000"/>
                  </a:outerShdw>
                </a:effectLst>
              </a:rPr>
              <a:t>This team member has been responsible for the majority of the bugs issued by QA. This team member claims to have fixed a bug and either haven’t fixed it or have fixed it but caused other bugs.</a:t>
            </a:r>
          </a:p>
          <a:p>
            <a:pPr marL="0" lvl="0" indent="0" fontAlgn="base">
              <a:buNone/>
            </a:pPr>
            <a:endParaRPr lang="en-ZA" dirty="0">
              <a:effectLst>
                <a:outerShdw sx="0" sy="0">
                  <a:srgbClr val="000000"/>
                </a:outerShdw>
              </a:effectLst>
            </a:endParaRPr>
          </a:p>
          <a:p>
            <a:pPr lvl="0" fontAlgn="base"/>
            <a:r>
              <a:rPr lang="en-ZA" b="1" dirty="0">
                <a:effectLst>
                  <a:outerShdw sx="0" sy="0">
                    <a:srgbClr val="000000"/>
                  </a:outerShdw>
                </a:effectLst>
              </a:rPr>
              <a:t>A team member is always asking for help from the team: </a:t>
            </a:r>
            <a:r>
              <a:rPr lang="en-ZA" dirty="0">
                <a:effectLst>
                  <a:outerShdw sx="0" sy="0">
                    <a:srgbClr val="000000"/>
                  </a:outerShdw>
                </a:effectLst>
              </a:rPr>
              <a:t>This team member will always be seen at their co-worker’s desk getting help with their work.</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577841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How to Recognise Non-Performance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p:cNvSpPr>
            <a:spLocks noGrp="1"/>
          </p:cNvSpPr>
          <p:nvPr>
            <p:ph sz="quarter" idx="1"/>
          </p:nvPr>
        </p:nvSpPr>
        <p:spPr/>
        <p:txBody>
          <a:bodyPr>
            <a:normAutofit lnSpcReduction="10000"/>
          </a:bodyPr>
          <a:lstStyle/>
          <a:p>
            <a:pPr lvl="0" fontAlgn="base"/>
            <a:r>
              <a:rPr lang="en-ZA" b="1" dirty="0">
                <a:effectLst>
                  <a:outerShdw sx="0" sy="0">
                    <a:srgbClr val="000000"/>
                  </a:outerShdw>
                </a:effectLst>
              </a:rPr>
              <a:t>The team is constantly complaining about a team member who is interfering with their productivity: </a:t>
            </a:r>
            <a:r>
              <a:rPr lang="en-ZA" dirty="0">
                <a:effectLst>
                  <a:outerShdw sx="0" sy="0">
                    <a:srgbClr val="000000"/>
                  </a:outerShdw>
                </a:effectLst>
              </a:rPr>
              <a:t>The team member they are complaining of is negatively impacting performance of the team because they are always asking for help.</a:t>
            </a:r>
          </a:p>
          <a:p>
            <a:pPr marL="0" lvl="0" indent="0" fontAlgn="base">
              <a:buNone/>
            </a:pPr>
            <a:endParaRPr lang="en-ZA" dirty="0">
              <a:effectLst>
                <a:outerShdw sx="0" sy="0">
                  <a:srgbClr val="000000"/>
                </a:outerShdw>
              </a:effectLst>
            </a:endParaRPr>
          </a:p>
          <a:p>
            <a:pPr lvl="0" fontAlgn="base"/>
            <a:r>
              <a:rPr lang="en-ZA" b="1" dirty="0">
                <a:effectLst>
                  <a:outerShdw sx="0" sy="0">
                    <a:srgbClr val="000000"/>
                  </a:outerShdw>
                </a:effectLst>
              </a:rPr>
              <a:t>Conflicts on the team: </a:t>
            </a:r>
            <a:r>
              <a:rPr lang="en-ZA" dirty="0">
                <a:effectLst>
                  <a:outerShdw sx="0" sy="0">
                    <a:srgbClr val="000000"/>
                  </a:outerShdw>
                </a:effectLst>
              </a:rPr>
              <a:t>The team member always seems to be involved in some sort of conflict with someone else on the team.</a:t>
            </a:r>
          </a:p>
          <a:p>
            <a:pPr marL="0" lvl="0" indent="0" fontAlgn="base">
              <a:buNone/>
            </a:pPr>
            <a:endParaRPr lang="en-ZA" dirty="0">
              <a:effectLst>
                <a:outerShdw sx="0" sy="0">
                  <a:srgbClr val="000000"/>
                </a:outerShdw>
              </a:effectLst>
            </a:endParaRPr>
          </a:p>
          <a:p>
            <a:pPr lvl="0" fontAlgn="base"/>
            <a:r>
              <a:rPr lang="en-ZA" b="1" dirty="0">
                <a:effectLst>
                  <a:outerShdw sx="0" sy="0">
                    <a:srgbClr val="000000"/>
                  </a:outerShdw>
                </a:effectLst>
              </a:rPr>
              <a:t>Excessive absenteeism: </a:t>
            </a:r>
            <a:r>
              <a:rPr lang="en-ZA" dirty="0">
                <a:effectLst>
                  <a:outerShdw sx="0" sy="0">
                    <a:srgbClr val="000000"/>
                  </a:outerShdw>
                </a:effectLst>
              </a:rPr>
              <a:t>This team member will be absent for 2 or more days per month. Mondays and Fridays are popular days to call in sick or play hooky as they extend the weekend.</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60200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How to Recognise Non-Performance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p:cNvSpPr>
            <a:spLocks noGrp="1"/>
          </p:cNvSpPr>
          <p:nvPr>
            <p:ph sz="quarter" idx="1"/>
          </p:nvPr>
        </p:nvSpPr>
        <p:spPr/>
        <p:txBody>
          <a:bodyPr>
            <a:normAutofit/>
          </a:bodyPr>
          <a:lstStyle/>
          <a:p>
            <a:r>
              <a:rPr lang="en-GB" dirty="0"/>
              <a:t>If your team is experiencing any of these issues then it is time for you, as the project manager, to take action.</a:t>
            </a:r>
            <a:endParaRPr lang="en-ZA" dirty="0"/>
          </a:p>
          <a:p>
            <a:pPr marL="0" indent="0">
              <a:buNone/>
            </a:pPr>
            <a:endParaRPr lang="en-ZA" dirty="0"/>
          </a:p>
          <a:p>
            <a:r>
              <a:rPr lang="en-GB" dirty="0"/>
              <a:t>Once the issues are resolved, the team member must be briefed on what is expected of him or her in the future and consequences on non-compliance must be explained. </a:t>
            </a:r>
          </a:p>
          <a:p>
            <a:endParaRPr lang="en-GB" dirty="0"/>
          </a:p>
          <a:p>
            <a:r>
              <a:rPr lang="en-GB" dirty="0"/>
              <a:t>Even in the case of a member preforming well, future expectations must be communicated clearly so as not to lose momentum which could result in a loss in productivity or the project being delayed.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399174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How to Recognise Non-Performance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p:cNvSpPr>
            <a:spLocks noGrp="1"/>
          </p:cNvSpPr>
          <p:nvPr>
            <p:ph sz="quarter" idx="1"/>
          </p:nvPr>
        </p:nvSpPr>
        <p:spPr/>
        <p:txBody>
          <a:bodyPr>
            <a:normAutofit/>
          </a:bodyPr>
          <a:lstStyle/>
          <a:p>
            <a:r>
              <a:rPr lang="en-GB" dirty="0"/>
              <a:t>If your team is experiencing any of these issues then it is time for you, as the project manager, to take action.</a:t>
            </a:r>
            <a:endParaRPr lang="en-ZA" dirty="0"/>
          </a:p>
          <a:p>
            <a:pPr marL="0" indent="0">
              <a:buNone/>
            </a:pPr>
            <a:endParaRPr lang="en-ZA" dirty="0"/>
          </a:p>
          <a:p>
            <a:r>
              <a:rPr lang="en-GB" dirty="0"/>
              <a:t>Once the issues are resolved, the team member must be briefed on what is expected of him or her in the future and consequences on non-compliance must be explained. </a:t>
            </a:r>
          </a:p>
          <a:p>
            <a:endParaRPr lang="en-GB" dirty="0"/>
          </a:p>
          <a:p>
            <a:r>
              <a:rPr lang="en-GB" dirty="0"/>
              <a:t>Even in the case of a member preforming well, future expectations must be communicated clearly so as not to lose momentum which could result in a loss in productivity or the project being delayed.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1621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Giving Feedback on Task Performance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There are various ways of giving feedback. People are individuals and unique in the way they deal with things. </a:t>
            </a:r>
          </a:p>
          <a:p>
            <a:endParaRPr lang="en-GB" dirty="0"/>
          </a:p>
          <a:p>
            <a:r>
              <a:rPr lang="en-GB" dirty="0"/>
              <a:t>Some can be approached directly and up-front while others need a more sensitive approach in order to avoid becoming despondent and negative. </a:t>
            </a:r>
          </a:p>
          <a:p>
            <a:endParaRPr lang="en-GB" dirty="0"/>
          </a:p>
          <a:p>
            <a:r>
              <a:rPr lang="en-GB" dirty="0"/>
              <a:t>Good people skills and insight into the way people behave is a huge asset when becoming a team leader or supervisor. </a:t>
            </a:r>
          </a:p>
          <a:p>
            <a:endParaRPr lang="en-GB" dirty="0"/>
          </a:p>
          <a:p>
            <a:r>
              <a:rPr lang="en-GB" dirty="0"/>
              <a:t>In fact it may be safe to say that without good people skills, you will eventually fail at achieving your objectives and goals as a team leader or supervisor. </a:t>
            </a:r>
            <a:endParaRPr lang="en-ZA" dirty="0"/>
          </a:p>
          <a:p>
            <a:pPr marL="0" indent="0">
              <a:buNone/>
            </a:pPr>
            <a:endParaRPr lang="en-ZA" dirty="0"/>
          </a:p>
        </p:txBody>
      </p:sp>
    </p:spTree>
    <p:extLst>
      <p:ext uri="{BB962C8B-B14F-4D97-AF65-F5344CB8AC3E}">
        <p14:creationId xmlns:p14="http://schemas.microsoft.com/office/powerpoint/2010/main" val="11366964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Giving Feedback on Task Performance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p:cNvSpPr>
            <a:spLocks noGrp="1"/>
          </p:cNvSpPr>
          <p:nvPr>
            <p:ph sz="quarter" idx="1"/>
          </p:nvPr>
        </p:nvSpPr>
        <p:spPr/>
        <p:txBody>
          <a:bodyPr>
            <a:normAutofit lnSpcReduction="10000"/>
          </a:bodyPr>
          <a:lstStyle/>
          <a:p>
            <a:r>
              <a:rPr lang="en-GB" dirty="0"/>
              <a:t>So how do you go about giving feedback in such a way that you uplift the person rather than destroying the person? There are many ways of doing this. </a:t>
            </a:r>
          </a:p>
          <a:p>
            <a:pPr marL="0" indent="0">
              <a:buNone/>
            </a:pPr>
            <a:endParaRPr lang="en-GB" b="1" dirty="0"/>
          </a:p>
          <a:p>
            <a:pPr marL="0" indent="0">
              <a:buNone/>
            </a:pPr>
            <a:r>
              <a:rPr lang="en-GB" b="1" dirty="0"/>
              <a:t>Some may be: </a:t>
            </a:r>
            <a:endParaRPr lang="en-ZA" b="1" dirty="0"/>
          </a:p>
          <a:p>
            <a:pPr lvl="0" fontAlgn="base"/>
            <a:r>
              <a:rPr lang="en-ZA" dirty="0">
                <a:effectLst>
                  <a:outerShdw sx="0" sy="0">
                    <a:srgbClr val="000000"/>
                  </a:outerShdw>
                </a:effectLst>
              </a:rPr>
              <a:t>Listen to workers’ needs, concerns and ideas, and be responsive to them as a meaningful form of recognition.</a:t>
            </a:r>
          </a:p>
          <a:p>
            <a:pPr lvl="0" fontAlgn="base"/>
            <a:r>
              <a:rPr lang="en-ZA" dirty="0">
                <a:effectLst>
                  <a:outerShdw sx="0" sy="0">
                    <a:srgbClr val="000000"/>
                  </a:outerShdw>
                </a:effectLst>
              </a:rPr>
              <a:t>Provide regular feedback on task performance. Praise workers whenever tasks have been done well and be specific about what was done well so that it may be repeated. </a:t>
            </a:r>
          </a:p>
          <a:p>
            <a:pPr lvl="0" fontAlgn="base"/>
            <a:r>
              <a:rPr lang="en-ZA" dirty="0">
                <a:effectLst>
                  <a:outerShdw sx="0" sy="0">
                    <a:srgbClr val="000000"/>
                  </a:outerShdw>
                </a:effectLst>
              </a:rPr>
              <a:t>Recognise and reward workers for their ingenuity or effort, not just for their contribution or productivity.</a:t>
            </a:r>
          </a:p>
          <a:p>
            <a:pPr marL="0" indent="0">
              <a:buNone/>
            </a:pPr>
            <a:endParaRPr lang="en-ZA" dirty="0"/>
          </a:p>
        </p:txBody>
      </p:sp>
    </p:spTree>
    <p:extLst>
      <p:ext uri="{BB962C8B-B14F-4D97-AF65-F5344CB8AC3E}">
        <p14:creationId xmlns:p14="http://schemas.microsoft.com/office/powerpoint/2010/main" val="29406678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Giving Feedback on Task Performance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p:cNvSpPr>
            <a:spLocks noGrp="1"/>
          </p:cNvSpPr>
          <p:nvPr>
            <p:ph sz="quarter" idx="1"/>
          </p:nvPr>
        </p:nvSpPr>
        <p:spPr/>
        <p:txBody>
          <a:bodyPr>
            <a:normAutofit lnSpcReduction="10000"/>
          </a:bodyPr>
          <a:lstStyle/>
          <a:p>
            <a:pPr marL="0" lvl="0" indent="0" fontAlgn="base">
              <a:buNone/>
            </a:pPr>
            <a:r>
              <a:rPr lang="en-ZA" b="1" dirty="0">
                <a:effectLst>
                  <a:outerShdw sx="0" sy="0">
                    <a:srgbClr val="000000"/>
                  </a:outerShdw>
                </a:effectLst>
              </a:rPr>
              <a:t>Formally or informally congratulate workers/team members on a job well done by:</a:t>
            </a:r>
          </a:p>
          <a:p>
            <a:pPr lvl="0"/>
            <a:r>
              <a:rPr lang="en-GB" dirty="0"/>
              <a:t>Celebrating successes through team lunches or morning teas</a:t>
            </a:r>
            <a:endParaRPr lang="en-ZA" dirty="0"/>
          </a:p>
          <a:p>
            <a:pPr lvl="0"/>
            <a:r>
              <a:rPr lang="en-GB" dirty="0"/>
              <a:t>Recognising individuals in team meetings</a:t>
            </a:r>
            <a:endParaRPr lang="en-ZA" dirty="0"/>
          </a:p>
          <a:p>
            <a:pPr lvl="0"/>
            <a:r>
              <a:rPr lang="en-GB" dirty="0"/>
              <a:t>Conducting staff awards programs</a:t>
            </a:r>
            <a:endParaRPr lang="en-ZA" dirty="0"/>
          </a:p>
          <a:p>
            <a:pPr lvl="0"/>
            <a:r>
              <a:rPr lang="en-GB" dirty="0"/>
              <a:t>Writing an article in an internal publication</a:t>
            </a:r>
            <a:endParaRPr lang="en-ZA" dirty="0"/>
          </a:p>
          <a:p>
            <a:pPr lvl="0"/>
            <a:r>
              <a:rPr lang="en-GB" dirty="0"/>
              <a:t>Advising a supervisor if a peer performs well</a:t>
            </a:r>
            <a:endParaRPr lang="en-ZA" dirty="0"/>
          </a:p>
          <a:p>
            <a:pPr lvl="0"/>
            <a:r>
              <a:rPr lang="en-GB" dirty="0"/>
              <a:t>Communicating the good news up the chain.</a:t>
            </a:r>
            <a:endParaRPr lang="en-ZA" dirty="0"/>
          </a:p>
          <a:p>
            <a:pPr marL="0" lvl="0" indent="0" fontAlgn="base">
              <a:buNone/>
            </a:pPr>
            <a:endParaRPr lang="en-ZA" dirty="0">
              <a:effectLst>
                <a:outerShdw sx="0" sy="0">
                  <a:srgbClr val="000000"/>
                </a:outerShdw>
              </a:effectLst>
            </a:endParaRPr>
          </a:p>
          <a:p>
            <a:pPr marL="0" lvl="0" indent="0" fontAlgn="base">
              <a:buNone/>
            </a:pPr>
            <a:r>
              <a:rPr lang="en-ZA" b="1" dirty="0">
                <a:effectLst>
                  <a:outerShdw sx="0" sy="0">
                    <a:srgbClr val="000000"/>
                  </a:outerShdw>
                </a:effectLst>
              </a:rPr>
              <a:t>Recognise and celebrate individual and team successes promptly.</a:t>
            </a:r>
          </a:p>
          <a:p>
            <a:pPr marL="0" indent="0">
              <a:buNone/>
            </a:pPr>
            <a:endParaRPr lang="en-ZA" dirty="0"/>
          </a:p>
        </p:txBody>
      </p:sp>
    </p:spTree>
    <p:extLst>
      <p:ext uri="{BB962C8B-B14F-4D97-AF65-F5344CB8AC3E}">
        <p14:creationId xmlns:p14="http://schemas.microsoft.com/office/powerpoint/2010/main" val="18989599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Giving Feedback on Task Performance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b="1" u="sng" dirty="0"/>
              <a:t>Performance Reviews</a:t>
            </a:r>
          </a:p>
          <a:p>
            <a:pPr marL="0" indent="0">
              <a:buNone/>
            </a:pPr>
            <a:endParaRPr lang="en-ZA" dirty="0"/>
          </a:p>
          <a:p>
            <a:r>
              <a:rPr lang="en-ZA" dirty="0"/>
              <a:t>Use performance reviews as an opportunity for constructive communication around work and as a time to provide positive and constructive advice for future performance, including opportunities for skill development. </a:t>
            </a:r>
          </a:p>
          <a:p>
            <a:endParaRPr lang="en-ZA" dirty="0"/>
          </a:p>
          <a:p>
            <a:r>
              <a:rPr lang="en-ZA" dirty="0"/>
              <a:t>A general rule is to give two-thirds of positive feedback and one-third of constructive or developmental feedback. </a:t>
            </a:r>
          </a:p>
          <a:p>
            <a:pPr marL="0" indent="0">
              <a:buNone/>
            </a:pPr>
            <a:endParaRPr lang="en-ZA" dirty="0"/>
          </a:p>
          <a:p>
            <a:r>
              <a:rPr lang="en-ZA" dirty="0"/>
              <a:t>The following is an article which appeared in the New York Times. It contains some interesting facts about feedback and how it affects people. </a:t>
            </a:r>
          </a:p>
          <a:p>
            <a:pPr marL="0" indent="0">
              <a:buNone/>
            </a:pPr>
            <a:endParaRPr lang="en-ZA" dirty="0"/>
          </a:p>
        </p:txBody>
      </p:sp>
    </p:spTree>
    <p:extLst>
      <p:ext uri="{BB962C8B-B14F-4D97-AF65-F5344CB8AC3E}">
        <p14:creationId xmlns:p14="http://schemas.microsoft.com/office/powerpoint/2010/main" val="41846984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Giving Feedback on Task Performance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p:cNvSpPr>
            <a:spLocks noGrp="1"/>
          </p:cNvSpPr>
          <p:nvPr>
            <p:ph sz="quarter" idx="1"/>
          </p:nvPr>
        </p:nvSpPr>
        <p:spPr/>
        <p:txBody>
          <a:bodyPr>
            <a:normAutofit/>
          </a:bodyPr>
          <a:lstStyle/>
          <a:p>
            <a:r>
              <a:rPr lang="en-ZA" dirty="0"/>
              <a:t>Positive comments are better — and more useful — than negative ones, so if you do have to point out something wrong, start with a compliment, move on to the problem, then end on a high note.</a:t>
            </a:r>
          </a:p>
          <a:p>
            <a:endParaRPr lang="en-ZA" dirty="0"/>
          </a:p>
          <a:p>
            <a:r>
              <a:rPr lang="en-ZA" dirty="0"/>
              <a:t>Studies have proven that negative feedback isn’t always bad and positive feedback isn’t always good. Too often we forget the purpose of feedback — it’s not to make people </a:t>
            </a:r>
            <a:r>
              <a:rPr lang="en-ZA" b="1" dirty="0"/>
              <a:t>feel </a:t>
            </a:r>
            <a:r>
              <a:rPr lang="en-ZA" dirty="0"/>
              <a:t>better, it’s to help them </a:t>
            </a:r>
            <a:r>
              <a:rPr lang="en-ZA" b="1" dirty="0"/>
              <a:t>do </a:t>
            </a:r>
            <a:r>
              <a:rPr lang="en-ZA" dirty="0"/>
              <a:t>better.</a:t>
            </a:r>
          </a:p>
          <a:p>
            <a:pPr marL="0" indent="0">
              <a:buNone/>
            </a:pPr>
            <a:endParaRPr lang="en-ZA" dirty="0"/>
          </a:p>
        </p:txBody>
      </p:sp>
    </p:spTree>
    <p:extLst>
      <p:ext uri="{BB962C8B-B14F-4D97-AF65-F5344CB8AC3E}">
        <p14:creationId xmlns:p14="http://schemas.microsoft.com/office/powerpoint/2010/main" val="40783639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Giving Feedback on Task Performance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p:cNvSpPr>
            <a:spLocks noGrp="1"/>
          </p:cNvSpPr>
          <p:nvPr>
            <p:ph sz="quarter" idx="1"/>
          </p:nvPr>
        </p:nvSpPr>
        <p:spPr/>
        <p:txBody>
          <a:bodyPr>
            <a:normAutofit lnSpcReduction="10000"/>
          </a:bodyPr>
          <a:lstStyle/>
          <a:p>
            <a:r>
              <a:rPr lang="en-ZA" dirty="0"/>
              <a:t>Another important factor of feedback is when it is given. If a team member is not performing up to standard, one cannot wait until the end of the month for the monthly feedback meeting to inform the team member that you are not happy with the performance! </a:t>
            </a:r>
          </a:p>
          <a:p>
            <a:endParaRPr lang="en-ZA" dirty="0"/>
          </a:p>
          <a:p>
            <a:r>
              <a:rPr lang="en-ZA" dirty="0"/>
              <a:t>The feedback must be given as soon as possible in order that the situation can be remedied – otherwise delays could be experienced and a drop in production is not something anyone wants to see. </a:t>
            </a:r>
          </a:p>
          <a:p>
            <a:endParaRPr lang="en-ZA" dirty="0"/>
          </a:p>
          <a:p>
            <a:r>
              <a:rPr lang="en-ZA" dirty="0"/>
              <a:t>Always give feedback timeously – in other words when the time is right. (Remember there is no time like the present) </a:t>
            </a:r>
          </a:p>
          <a:p>
            <a:endParaRPr lang="en-ZA" dirty="0"/>
          </a:p>
          <a:p>
            <a:pPr marL="0" indent="0">
              <a:buNone/>
            </a:pPr>
            <a:endParaRPr lang="en-ZA" dirty="0"/>
          </a:p>
        </p:txBody>
      </p:sp>
    </p:spTree>
    <p:extLst>
      <p:ext uri="{BB962C8B-B14F-4D97-AF65-F5344CB8AC3E}">
        <p14:creationId xmlns:p14="http://schemas.microsoft.com/office/powerpoint/2010/main" val="34296498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Giving Feedback on Task Performance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p:cNvSpPr>
            <a:spLocks noGrp="1"/>
          </p:cNvSpPr>
          <p:nvPr>
            <p:ph sz="quarter" idx="1"/>
          </p:nvPr>
        </p:nvSpPr>
        <p:spPr/>
        <p:txBody>
          <a:bodyPr>
            <a:normAutofit lnSpcReduction="10000"/>
          </a:bodyPr>
          <a:lstStyle/>
          <a:p>
            <a:r>
              <a:rPr lang="en-ZA" dirty="0"/>
              <a:t>The most important aspect of any feedback is communication. </a:t>
            </a:r>
          </a:p>
          <a:p>
            <a:endParaRPr lang="en-ZA" dirty="0"/>
          </a:p>
          <a:p>
            <a:r>
              <a:rPr lang="en-ZA" dirty="0"/>
              <a:t>People need to know what is expected of them. Without this knowledge, it is impossible for them to perform the tasks that are set out for them. This is why job descriptions in the employment contract are so important. </a:t>
            </a:r>
          </a:p>
          <a:p>
            <a:endParaRPr lang="en-ZA" dirty="0"/>
          </a:p>
          <a:p>
            <a:r>
              <a:rPr lang="en-ZA" dirty="0"/>
              <a:t>A job description will indicate what your duties are and what is expected of you. Without this how will you know what duties you must perform? It is the same when it comes to projects and the individuals who make up the project team.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498799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Giving Feedback on Task Performance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p:cNvSpPr>
            <a:spLocks noGrp="1"/>
          </p:cNvSpPr>
          <p:nvPr>
            <p:ph sz="quarter" idx="1"/>
          </p:nvPr>
        </p:nvSpPr>
        <p:spPr/>
        <p:txBody>
          <a:bodyPr>
            <a:normAutofit/>
          </a:bodyPr>
          <a:lstStyle/>
          <a:p>
            <a:r>
              <a:rPr lang="en-ZA" dirty="0"/>
              <a:t>Keep feedback simple as well. Do not go into long drawn out details as to why you think things are not working. This will just detract from the issue. </a:t>
            </a:r>
          </a:p>
          <a:p>
            <a:endParaRPr lang="en-ZA" dirty="0"/>
          </a:p>
          <a:p>
            <a:r>
              <a:rPr lang="en-ZA" dirty="0"/>
              <a:t>Positive or not, keep feedback short and to the point. </a:t>
            </a:r>
          </a:p>
          <a:p>
            <a:pPr marL="0" indent="0">
              <a:buNone/>
            </a:pPr>
            <a:br>
              <a:rPr lang="en-ZA" dirty="0"/>
            </a:br>
            <a:r>
              <a:rPr lang="en-ZA" dirty="0"/>
              <a:t>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699282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Encourage Participation in Decision Making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p:cNvSpPr>
            <a:spLocks noGrp="1"/>
          </p:cNvSpPr>
          <p:nvPr>
            <p:ph sz="quarter" idx="1"/>
          </p:nvPr>
        </p:nvSpPr>
        <p:spPr/>
        <p:txBody>
          <a:bodyPr>
            <a:normAutofit lnSpcReduction="10000"/>
          </a:bodyPr>
          <a:lstStyle/>
          <a:p>
            <a:r>
              <a:rPr lang="en-GB" dirty="0"/>
              <a:t>We all are faced with the task of making decisions on a regular basis. </a:t>
            </a:r>
          </a:p>
          <a:p>
            <a:endParaRPr lang="en-GB" dirty="0"/>
          </a:p>
          <a:p>
            <a:r>
              <a:rPr lang="en-GB" dirty="0"/>
              <a:t>Some of us are good at making decisions but some of us are quite indecisive at times. Being a team leader requires a certain amount of decision making and in cases decisions can only be made by the team leader or someone in a position of authority. </a:t>
            </a:r>
          </a:p>
          <a:p>
            <a:endParaRPr lang="en-GB" dirty="0"/>
          </a:p>
          <a:p>
            <a:r>
              <a:rPr lang="en-GB" dirty="0"/>
              <a:t>However, when it comes to projects and teams, it is often a good idea, depending on the type of decision of course, to include the whole team in the decision making process. </a:t>
            </a:r>
            <a:endParaRPr lang="en-ZA" dirty="0"/>
          </a:p>
          <a:p>
            <a:pPr marL="0" indent="0">
              <a:buNone/>
            </a:pPr>
            <a:endParaRPr lang="en-ZA" dirty="0"/>
          </a:p>
        </p:txBody>
      </p:sp>
    </p:spTree>
    <p:extLst>
      <p:ext uri="{BB962C8B-B14F-4D97-AF65-F5344CB8AC3E}">
        <p14:creationId xmlns:p14="http://schemas.microsoft.com/office/powerpoint/2010/main" val="10485991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Encourage Participation in Decision Making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p:cNvSpPr>
            <a:spLocks noGrp="1"/>
          </p:cNvSpPr>
          <p:nvPr>
            <p:ph sz="quarter" idx="1"/>
          </p:nvPr>
        </p:nvSpPr>
        <p:spPr/>
        <p:txBody>
          <a:bodyPr>
            <a:normAutofit/>
          </a:bodyPr>
          <a:lstStyle/>
          <a:p>
            <a:r>
              <a:rPr lang="en-GB" dirty="0"/>
              <a:t>While many of the decisions we make on a daily basis are quite simple, some are not.</a:t>
            </a:r>
            <a:endParaRPr lang="en-ZA" dirty="0"/>
          </a:p>
          <a:p>
            <a:pPr marL="0" indent="0">
              <a:buNone/>
            </a:pPr>
            <a:endParaRPr lang="en-ZA" dirty="0"/>
          </a:p>
          <a:p>
            <a:r>
              <a:rPr lang="en-GB" dirty="0"/>
              <a:t>Some of these decisions may involve assimilating a huge amount of information, exploring many different ideas, and drawing on many strands of experience. </a:t>
            </a:r>
          </a:p>
          <a:p>
            <a:endParaRPr lang="en-GB" dirty="0"/>
          </a:p>
          <a:p>
            <a:r>
              <a:rPr lang="en-GB" dirty="0"/>
              <a:t>The consequences of the right or wrong decision may be profound for the team and the organization.</a:t>
            </a:r>
            <a:endParaRPr lang="en-ZA" dirty="0"/>
          </a:p>
          <a:p>
            <a:pPr marL="0" indent="0">
              <a:buNone/>
            </a:pPr>
            <a:endParaRPr lang="en-ZA" dirty="0"/>
          </a:p>
        </p:txBody>
      </p:sp>
    </p:spTree>
    <p:extLst>
      <p:ext uri="{BB962C8B-B14F-4D97-AF65-F5344CB8AC3E}">
        <p14:creationId xmlns:p14="http://schemas.microsoft.com/office/powerpoint/2010/main" val="76955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Encourage Participation in Decision Making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GB" b="1" dirty="0"/>
              <a:t>Do you think leaders should be decisive, think the issues through on their own, and take firm action?</a:t>
            </a:r>
            <a:endParaRPr lang="en-ZA" b="1" dirty="0"/>
          </a:p>
          <a:p>
            <a:pPr marL="0" indent="0">
              <a:buNone/>
            </a:pPr>
            <a:endParaRPr lang="en-ZA" dirty="0"/>
          </a:p>
          <a:p>
            <a:pPr marL="0" indent="0">
              <a:buNone/>
            </a:pPr>
            <a:r>
              <a:rPr lang="en-GB" dirty="0"/>
              <a:t>In some cases, yes but in some cases definitely not.</a:t>
            </a:r>
            <a:endParaRPr lang="en-ZA" dirty="0"/>
          </a:p>
          <a:p>
            <a:pPr marL="0" indent="0">
              <a:buNone/>
            </a:pPr>
            <a:endParaRPr lang="en-ZA" dirty="0"/>
          </a:p>
          <a:p>
            <a:r>
              <a:rPr lang="en-GB" dirty="0"/>
              <a:t>There's a limit to how much information any one individual can process, and a limit on how many perspectives one person can see. </a:t>
            </a:r>
          </a:p>
          <a:p>
            <a:r>
              <a:rPr lang="en-GB" dirty="0"/>
              <a:t>Many decisions need full group participation to explore the situation, provide input, and make a final choice. Groups can often make better decisions than any one person operating on his or her own. This is one of the main reasons that good companies have boards, to which important decisions are taken.</a:t>
            </a:r>
            <a:endParaRPr lang="en-ZA" dirty="0"/>
          </a:p>
          <a:p>
            <a:pPr marL="0" indent="0">
              <a:buNone/>
            </a:pPr>
            <a:endParaRPr lang="en-ZA" dirty="0"/>
          </a:p>
        </p:txBody>
      </p:sp>
    </p:spTree>
    <p:extLst>
      <p:ext uri="{BB962C8B-B14F-4D97-AF65-F5344CB8AC3E}">
        <p14:creationId xmlns:p14="http://schemas.microsoft.com/office/powerpoint/2010/main" val="37110036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Encourage Participation in Decision Making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p:cNvSpPr>
            <a:spLocks noGrp="1"/>
          </p:cNvSpPr>
          <p:nvPr>
            <p:ph sz="quarter" idx="1"/>
          </p:nvPr>
        </p:nvSpPr>
        <p:spPr/>
        <p:txBody>
          <a:bodyPr>
            <a:normAutofit/>
          </a:bodyPr>
          <a:lstStyle/>
          <a:p>
            <a:r>
              <a:rPr lang="en-GB" dirty="0"/>
              <a:t>What's more, many decisions need "buy-in" from the people affected by them if they're to be implemented successfully, and it's hard to get this “buy-in” if people haven't been involved in the decision-making process.</a:t>
            </a:r>
            <a:endParaRPr lang="en-ZA" dirty="0"/>
          </a:p>
          <a:p>
            <a:pPr marL="0" indent="0">
              <a:buNone/>
            </a:pPr>
            <a:endParaRPr lang="en-ZA" dirty="0"/>
          </a:p>
          <a:p>
            <a:r>
              <a:rPr lang="en-GB" dirty="0"/>
              <a:t>When you bring other people into the decision-making process, you need to approach decisions differently.</a:t>
            </a:r>
            <a:endParaRPr lang="en-ZA" dirty="0"/>
          </a:p>
        </p:txBody>
      </p:sp>
    </p:spTree>
    <p:extLst>
      <p:ext uri="{BB962C8B-B14F-4D97-AF65-F5344CB8AC3E}">
        <p14:creationId xmlns:p14="http://schemas.microsoft.com/office/powerpoint/2010/main" val="23404570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Encourage Participation in Decision Making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GB" b="1" dirty="0"/>
              <a:t>These approaches vary, depending on a number of different factors, including:</a:t>
            </a:r>
          </a:p>
          <a:p>
            <a:pPr marL="0" indent="0">
              <a:buNone/>
            </a:pPr>
            <a:endParaRPr lang="en-ZA" b="1" dirty="0"/>
          </a:p>
          <a:p>
            <a:pPr lvl="0" fontAlgn="base"/>
            <a:r>
              <a:rPr lang="en-ZA" dirty="0">
                <a:effectLst>
                  <a:outerShdw sx="0" sy="0">
                    <a:srgbClr val="000000"/>
                  </a:outerShdw>
                </a:effectLst>
              </a:rPr>
              <a:t>The type of decision.</a:t>
            </a:r>
          </a:p>
          <a:p>
            <a:pPr lvl="0" fontAlgn="base"/>
            <a:r>
              <a:rPr lang="en-ZA" dirty="0">
                <a:effectLst>
                  <a:outerShdw sx="0" sy="0">
                    <a:srgbClr val="000000"/>
                  </a:outerShdw>
                </a:effectLst>
              </a:rPr>
              <a:t>The time and resources available.</a:t>
            </a:r>
          </a:p>
          <a:p>
            <a:pPr lvl="0" fontAlgn="base"/>
            <a:r>
              <a:rPr lang="en-ZA" dirty="0">
                <a:effectLst>
                  <a:outerShdw sx="0" sy="0">
                    <a:srgbClr val="000000"/>
                  </a:outerShdw>
                </a:effectLst>
              </a:rPr>
              <a:t>The nature of the task being worked on.</a:t>
            </a:r>
          </a:p>
          <a:p>
            <a:pPr lvl="0" fontAlgn="base"/>
            <a:r>
              <a:rPr lang="en-ZA" dirty="0">
                <a:effectLst>
                  <a:outerShdw sx="0" sy="0">
                    <a:srgbClr val="000000"/>
                  </a:outerShdw>
                </a:effectLst>
              </a:rPr>
              <a:t>The environment the group wants to create.</a:t>
            </a:r>
          </a:p>
          <a:p>
            <a:pPr lvl="0" fontAlgn="base"/>
            <a:r>
              <a:rPr lang="en-ZA" dirty="0">
                <a:effectLst>
                  <a:outerShdw sx="0" sy="0">
                    <a:srgbClr val="000000"/>
                  </a:outerShdw>
                </a:effectLst>
              </a:rPr>
              <a:t>The amount of buy-in needed.</a:t>
            </a:r>
          </a:p>
          <a:p>
            <a:pPr marL="0" indent="0">
              <a:buNone/>
            </a:pPr>
            <a:endParaRPr lang="en-ZA" dirty="0"/>
          </a:p>
          <a:p>
            <a:pPr marL="0" indent="0">
              <a:buNone/>
            </a:pPr>
            <a:r>
              <a:rPr lang="en-GB" dirty="0"/>
              <a:t>Understanding why and how best to organize decisions for your team is an important skill. Let us look at some key tools that you can use when you want to involve your whole team in the decision-making process.</a:t>
            </a:r>
            <a:endParaRPr lang="en-ZA" dirty="0"/>
          </a:p>
          <a:p>
            <a:pPr marL="0" indent="0">
              <a:buNone/>
            </a:pPr>
            <a:endParaRPr lang="en-ZA" dirty="0"/>
          </a:p>
        </p:txBody>
      </p:sp>
    </p:spTree>
    <p:extLst>
      <p:ext uri="{BB962C8B-B14F-4D97-AF65-F5344CB8AC3E}">
        <p14:creationId xmlns:p14="http://schemas.microsoft.com/office/powerpoint/2010/main" val="22183442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Challenge of Team Decisions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p:cNvSpPr>
            <a:spLocks noGrp="1"/>
          </p:cNvSpPr>
          <p:nvPr>
            <p:ph sz="quarter" idx="1"/>
          </p:nvPr>
        </p:nvSpPr>
        <p:spPr/>
        <p:txBody>
          <a:bodyPr/>
          <a:lstStyle/>
          <a:p>
            <a:r>
              <a:rPr lang="en-GB" dirty="0"/>
              <a:t>Using team input is challenging, and it takes preparation and time. As the saying goes, if you put three people together in a room, you'll often get four opinions. </a:t>
            </a:r>
          </a:p>
          <a:p>
            <a:endParaRPr lang="en-GB" dirty="0"/>
          </a:p>
          <a:p>
            <a:r>
              <a:rPr lang="en-GB" dirty="0"/>
              <a:t>People often see issues differently – and they all have different experiences, values, personalities, styles, and needs. Team decision-making strategies should therefore be used when you want to get participation and achieve consensus.</a:t>
            </a:r>
            <a:endParaRPr lang="en-ZA" dirty="0"/>
          </a:p>
          <a:p>
            <a:pPr marL="0" indent="0">
              <a:buNone/>
            </a:pPr>
            <a:endParaRPr lang="en-ZA" dirty="0"/>
          </a:p>
        </p:txBody>
      </p:sp>
    </p:spTree>
    <p:extLst>
      <p:ext uri="{BB962C8B-B14F-4D97-AF65-F5344CB8AC3E}">
        <p14:creationId xmlns:p14="http://schemas.microsoft.com/office/powerpoint/2010/main" val="380689006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Challenge of Team Decisions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p:cNvSpPr>
            <a:spLocks noGrp="1"/>
          </p:cNvSpPr>
          <p:nvPr>
            <p:ph sz="quarter" idx="1"/>
          </p:nvPr>
        </p:nvSpPr>
        <p:spPr/>
        <p:txBody>
          <a:bodyPr>
            <a:normAutofit lnSpcReduction="10000"/>
          </a:bodyPr>
          <a:lstStyle/>
          <a:p>
            <a:r>
              <a:rPr lang="en-GB" dirty="0"/>
              <a:t>When time is of the essence, a good decision is one that's made quickly. </a:t>
            </a:r>
          </a:p>
          <a:p>
            <a:endParaRPr lang="en-GB" dirty="0"/>
          </a:p>
          <a:p>
            <a:r>
              <a:rPr lang="en-GB" dirty="0"/>
              <a:t>That doesn't usually happen with full team decision making, and when one or two people have the necessary expertise to make the decision, it doesn't make sense to involve the whole team – the experts provide most of the input and make the final choice anyway.</a:t>
            </a:r>
            <a:endParaRPr lang="en-ZA" dirty="0"/>
          </a:p>
          <a:p>
            <a:pPr marL="0" indent="0">
              <a:buNone/>
            </a:pPr>
            <a:endParaRPr lang="en-ZA" dirty="0"/>
          </a:p>
          <a:p>
            <a:r>
              <a:rPr lang="en-GB" dirty="0"/>
              <a:t>However, where the situation is complex, consequences are significant, commitment and buy-in are important, and where team members can work together maturely, team decision making is usually the best way to go. </a:t>
            </a:r>
            <a:endParaRPr lang="en-ZA" dirty="0"/>
          </a:p>
          <a:p>
            <a:pPr marL="0" indent="0">
              <a:buNone/>
            </a:pPr>
            <a:endParaRPr lang="en-ZA" dirty="0"/>
          </a:p>
        </p:txBody>
      </p:sp>
    </p:spTree>
    <p:extLst>
      <p:ext uri="{BB962C8B-B14F-4D97-AF65-F5344CB8AC3E}">
        <p14:creationId xmlns:p14="http://schemas.microsoft.com/office/powerpoint/2010/main" val="135169112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p:cNvSpPr>
            <a:spLocks noGrp="1"/>
          </p:cNvSpPr>
          <p:nvPr>
            <p:ph sz="quarter" idx="1"/>
          </p:nvPr>
        </p:nvSpPr>
        <p:spPr/>
        <p:txBody>
          <a:bodyPr>
            <a:normAutofit fontScale="92500" lnSpcReduction="10000"/>
          </a:bodyPr>
          <a:lstStyle/>
          <a:p>
            <a:r>
              <a:rPr lang="en-ZA" dirty="0"/>
              <a:t>When your whole group needs to be involved in the process, you need to explore consensus decision-making models. With these, each team member has the opportunity to provide input and opinions. </a:t>
            </a:r>
          </a:p>
          <a:p>
            <a:endParaRPr lang="en-ZA" dirty="0"/>
          </a:p>
          <a:p>
            <a:r>
              <a:rPr lang="en-ZA" dirty="0"/>
              <a:t>All members discuss alternatives until they agree on a solution.</a:t>
            </a:r>
          </a:p>
          <a:p>
            <a:endParaRPr lang="en-ZA" dirty="0"/>
          </a:p>
          <a:p>
            <a:r>
              <a:rPr lang="en-ZA" dirty="0"/>
              <a:t>With consensus, there is often compromise. Not everyone gets everything they want out of the final decision. However, because everyone has fair input, the decisions reached are often ones that all can agree upon. </a:t>
            </a:r>
          </a:p>
          <a:p>
            <a:endParaRPr lang="en-ZA" dirty="0"/>
          </a:p>
          <a:p>
            <a:pPr marL="0" indent="0">
              <a:buNone/>
            </a:pPr>
            <a:r>
              <a:rPr lang="en-ZA" dirty="0"/>
              <a:t>Let's look at a few team decision-making strategies.</a:t>
            </a:r>
          </a:p>
          <a:p>
            <a:pPr marL="0" indent="0">
              <a:buNone/>
            </a:pPr>
            <a:endParaRPr lang="en-ZA" dirty="0"/>
          </a:p>
        </p:txBody>
      </p:sp>
    </p:spTree>
    <p:extLst>
      <p:ext uri="{BB962C8B-B14F-4D97-AF65-F5344CB8AC3E}">
        <p14:creationId xmlns:p14="http://schemas.microsoft.com/office/powerpoint/2010/main" val="277428781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Ensuring Participation</a:t>
            </a:r>
          </a:p>
          <a:p>
            <a:pPr marL="0" indent="0">
              <a:buNone/>
            </a:pPr>
            <a:r>
              <a:rPr lang="en-GB" dirty="0"/>
              <a:t> </a:t>
            </a:r>
            <a:endParaRPr lang="en-ZA" dirty="0"/>
          </a:p>
          <a:p>
            <a:r>
              <a:rPr lang="en-GB" dirty="0"/>
              <a:t>A consensus decision needs everyone's opinion. In a team situation, that doesn't always happen. Naturally: assertive people tend to get the most attention. </a:t>
            </a:r>
          </a:p>
          <a:p>
            <a:endParaRPr lang="en-GB" dirty="0"/>
          </a:p>
          <a:p>
            <a:r>
              <a:rPr lang="en-GB" dirty="0"/>
              <a:t>Less assertive team members can often feel intimidated and don't always speak up, particularly when their ideas are very different from the popular view.</a:t>
            </a:r>
            <a:endParaRPr lang="en-ZA" dirty="0"/>
          </a:p>
          <a:p>
            <a:pPr marL="0" indent="0">
              <a:buNone/>
            </a:pPr>
            <a:endParaRPr lang="en-ZA" dirty="0"/>
          </a:p>
        </p:txBody>
      </p:sp>
    </p:spTree>
    <p:extLst>
      <p:ext uri="{BB962C8B-B14F-4D97-AF65-F5344CB8AC3E}">
        <p14:creationId xmlns:p14="http://schemas.microsoft.com/office/powerpoint/2010/main" val="397739221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p:cNvSpPr>
            <a:spLocks noGrp="1"/>
          </p:cNvSpPr>
          <p:nvPr>
            <p:ph sz="quarter" idx="1"/>
          </p:nvPr>
        </p:nvSpPr>
        <p:spPr/>
        <p:txBody>
          <a:bodyPr>
            <a:normAutofit lnSpcReduction="10000"/>
          </a:bodyPr>
          <a:lstStyle/>
          <a:p>
            <a:r>
              <a:rPr lang="en-GB" dirty="0"/>
              <a:t>A way to overcome this is to have each team member think about the problem individually and, one at a time, introduce new ideas to the group leader – without knowing what ideas have already been discussed. </a:t>
            </a:r>
          </a:p>
          <a:p>
            <a:endParaRPr lang="en-GB" dirty="0"/>
          </a:p>
          <a:p>
            <a:r>
              <a:rPr lang="en-GB" dirty="0"/>
              <a:t>After the first two people present their ideas, they discuss them together. </a:t>
            </a:r>
          </a:p>
          <a:p>
            <a:endParaRPr lang="en-GB" dirty="0"/>
          </a:p>
          <a:p>
            <a:r>
              <a:rPr lang="en-GB" dirty="0"/>
              <a:t>Then the leader adds a third person, who presents his or her ideas before hearing the previous input. This cycle of presentation and discussion continues until the whole team has a chance to add their opinions.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7814815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p:cNvSpPr>
            <a:spLocks noGrp="1"/>
          </p:cNvSpPr>
          <p:nvPr>
            <p:ph sz="quarter" idx="1"/>
          </p:nvPr>
        </p:nvSpPr>
        <p:spPr/>
        <p:txBody>
          <a:bodyPr>
            <a:normAutofit/>
          </a:bodyPr>
          <a:lstStyle/>
          <a:p>
            <a:r>
              <a:rPr lang="en-GB" dirty="0"/>
              <a:t>The benefit of this process is that everyone feels heard and acknowledged. </a:t>
            </a:r>
          </a:p>
          <a:p>
            <a:endParaRPr lang="en-GB" dirty="0"/>
          </a:p>
          <a:p>
            <a:r>
              <a:rPr lang="en-GB" dirty="0"/>
              <a:t>Once all of the ideas have been presented, the team can look at ways to narrow the options down, and make a decision.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93696619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u="sng" dirty="0"/>
              <a:t>Voting for Consensus</a:t>
            </a:r>
          </a:p>
          <a:p>
            <a:pPr marL="0" indent="0">
              <a:buNone/>
            </a:pPr>
            <a:r>
              <a:rPr lang="en-ZA" dirty="0"/>
              <a:t> </a:t>
            </a:r>
          </a:p>
          <a:p>
            <a:pPr marL="0" indent="0">
              <a:buNone/>
            </a:pPr>
            <a:endParaRPr lang="en-ZA" dirty="0"/>
          </a:p>
          <a:p>
            <a:r>
              <a:rPr lang="en-ZA" dirty="0"/>
              <a:t>Voting is a popular method for making decisions, and it's a good approach to use where opinions are strongly divided between two or three options.</a:t>
            </a:r>
          </a:p>
          <a:p>
            <a:endParaRPr lang="en-ZA" dirty="0"/>
          </a:p>
          <a:p>
            <a:r>
              <a:rPr lang="en-ZA" dirty="0"/>
              <a:t>Unfortunately, when there are many options it becomes confusing– imagine an election where people have only one vote to choose between eight candidates: it is possible that a candidate could win with as little as 13% of the vote. This would leave 87% of people feeling very dissatisfied!</a:t>
            </a:r>
          </a:p>
          <a:p>
            <a:pPr marL="0" indent="0">
              <a:buNone/>
            </a:pPr>
            <a:endParaRPr lang="en-ZA" dirty="0"/>
          </a:p>
        </p:txBody>
      </p:sp>
    </p:spTree>
    <p:extLst>
      <p:ext uri="{BB962C8B-B14F-4D97-AF65-F5344CB8AC3E}">
        <p14:creationId xmlns:p14="http://schemas.microsoft.com/office/powerpoint/2010/main" val="303177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p:cNvSpPr>
            <a:spLocks noGrp="1"/>
          </p:cNvSpPr>
          <p:nvPr>
            <p:ph sz="quarter" idx="1"/>
          </p:nvPr>
        </p:nvSpPr>
        <p:spPr/>
        <p:txBody>
          <a:bodyPr>
            <a:normAutofit lnSpcReduction="10000"/>
          </a:bodyPr>
          <a:lstStyle/>
          <a:p>
            <a:r>
              <a:rPr lang="en-GB" dirty="0"/>
              <a:t>Multiple-voting can address this problem. Proceeding through a number of rounds of voting, individuals are given a certain number of votes in each ballot, which they can allocate to the various options any way they want to. </a:t>
            </a:r>
          </a:p>
          <a:p>
            <a:endParaRPr lang="en-GB" dirty="0"/>
          </a:p>
          <a:p>
            <a:r>
              <a:rPr lang="en-GB" dirty="0"/>
              <a:t>Essentially, they provide a "weighting" to their choices. They can give one vote to each of several different choices, all of their votes to one choice, or any combination of options.</a:t>
            </a:r>
          </a:p>
          <a:p>
            <a:endParaRPr lang="en-GB" dirty="0"/>
          </a:p>
          <a:p>
            <a:r>
              <a:rPr lang="en-GB" dirty="0"/>
              <a:t>After all the votes are placed, the choices with the highest number of votes are carried through to the next round, until a decision is reached.</a:t>
            </a:r>
            <a:endParaRPr lang="en-ZA" dirty="0"/>
          </a:p>
          <a:p>
            <a:pPr marL="0" indent="0">
              <a:buNone/>
            </a:pPr>
            <a:endParaRPr lang="en-ZA" dirty="0"/>
          </a:p>
        </p:txBody>
      </p:sp>
    </p:spTree>
    <p:extLst>
      <p:ext uri="{BB962C8B-B14F-4D97-AF65-F5344CB8AC3E}">
        <p14:creationId xmlns:p14="http://schemas.microsoft.com/office/powerpoint/2010/main" val="45003121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p:cNvSpPr>
            <a:spLocks noGrp="1"/>
          </p:cNvSpPr>
          <p:nvPr>
            <p:ph sz="quarter" idx="1"/>
          </p:nvPr>
        </p:nvSpPr>
        <p:spPr/>
        <p:txBody>
          <a:bodyPr>
            <a:normAutofit/>
          </a:bodyPr>
          <a:lstStyle/>
          <a:p>
            <a:r>
              <a:rPr lang="en-GB" dirty="0"/>
              <a:t>This method allows more people to have input in the final decision. </a:t>
            </a:r>
          </a:p>
          <a:p>
            <a:endParaRPr lang="en-GB" dirty="0"/>
          </a:p>
          <a:p>
            <a:r>
              <a:rPr lang="en-GB" dirty="0"/>
              <a:t>There may still be people who give the final choice no votes, but that number tends to be significantly reduced. This method is popular when time is an issue and full buy-in isn't essential for success.</a:t>
            </a:r>
            <a:endParaRPr lang="en-ZA" dirty="0"/>
          </a:p>
          <a:p>
            <a:pPr marL="0" indent="0">
              <a:buNone/>
            </a:pPr>
            <a:endParaRPr lang="en-ZA" dirty="0"/>
          </a:p>
        </p:txBody>
      </p:sp>
    </p:spTree>
    <p:extLst>
      <p:ext uri="{BB962C8B-B14F-4D97-AF65-F5344CB8AC3E}">
        <p14:creationId xmlns:p14="http://schemas.microsoft.com/office/powerpoint/2010/main" val="34746560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u="sng" dirty="0"/>
              <a:t>Anonymous Contributions</a:t>
            </a:r>
          </a:p>
          <a:p>
            <a:pPr marL="0" indent="0">
              <a:buNone/>
            </a:pPr>
            <a:r>
              <a:rPr lang="en-GB" dirty="0"/>
              <a:t> </a:t>
            </a:r>
            <a:endParaRPr lang="en-ZA" dirty="0"/>
          </a:p>
          <a:p>
            <a:r>
              <a:rPr lang="en-GB" dirty="0"/>
              <a:t>Sometimes, people with expertise that you need to draw on may dislike one-another so much that they have difficulties working together.</a:t>
            </a:r>
          </a:p>
          <a:p>
            <a:endParaRPr lang="en-GB" dirty="0"/>
          </a:p>
          <a:p>
            <a:r>
              <a:rPr lang="en-GB" dirty="0"/>
              <a:t>In other instances, people may need to discuss issues which are real, but unpalatable or embarrassing. In others, proposals may need to be developed and explored in a lot of detail, suiting individual scrutiny and analysis away from a meeting.</a:t>
            </a:r>
            <a:endParaRPr lang="en-ZA" dirty="0"/>
          </a:p>
          <a:p>
            <a:pPr marL="0" indent="0">
              <a:buNone/>
            </a:pPr>
            <a:endParaRPr lang="en-ZA" dirty="0"/>
          </a:p>
          <a:p>
            <a:r>
              <a:rPr lang="en-GB" dirty="0"/>
              <a:t>In any of these situations, managing the process in a way that allows anonymous contributions can help you avoid destructive situations and reach a good, well-thought-through decision.</a:t>
            </a:r>
            <a:endParaRPr lang="en-ZA" dirty="0"/>
          </a:p>
          <a:p>
            <a:pPr marL="0" indent="0">
              <a:buNone/>
            </a:pPr>
            <a:endParaRPr lang="en-ZA" dirty="0"/>
          </a:p>
        </p:txBody>
      </p:sp>
    </p:spTree>
    <p:extLst>
      <p:ext uri="{BB962C8B-B14F-4D97-AF65-F5344CB8AC3E}">
        <p14:creationId xmlns:p14="http://schemas.microsoft.com/office/powerpoint/2010/main" val="33367256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With yet another method, a facilitator helps participants individually brainstorm solutions and submit their ideas "anonymously". Team members don't know who submitted which ideas. </a:t>
            </a:r>
          </a:p>
          <a:p>
            <a:endParaRPr lang="en-GB" dirty="0"/>
          </a:p>
          <a:p>
            <a:r>
              <a:rPr lang="en-GB" dirty="0"/>
              <a:t>The facilitator collects and organizes the idea, submits it to others for development, critique and refinement, then goes back and forth to all participants until everyone agrees to a final decision.</a:t>
            </a:r>
            <a:endParaRPr lang="en-ZA" dirty="0"/>
          </a:p>
          <a:p>
            <a:pPr marL="0" indent="0">
              <a:buNone/>
            </a:pPr>
            <a:r>
              <a:rPr lang="en-GB" dirty="0"/>
              <a:t> </a:t>
            </a:r>
            <a:endParaRPr lang="en-ZA" dirty="0"/>
          </a:p>
          <a:p>
            <a:r>
              <a:rPr lang="en-GB" dirty="0"/>
              <a:t>Conducting these discussions is very time-consuming, and you need an experienced facilitator who can help individuals come together to find a solution. But the result is usually a final decision that has been fully explored, and is supported by each team member.</a:t>
            </a:r>
            <a:endParaRPr lang="en-ZA" dirty="0"/>
          </a:p>
          <a:p>
            <a:pPr marL="0" indent="0">
              <a:buNone/>
            </a:pPr>
            <a:endParaRPr lang="en-ZA" dirty="0"/>
          </a:p>
        </p:txBody>
      </p:sp>
    </p:spTree>
    <p:extLst>
      <p:ext uri="{BB962C8B-B14F-4D97-AF65-F5344CB8AC3E}">
        <p14:creationId xmlns:p14="http://schemas.microsoft.com/office/powerpoint/2010/main" val="29026335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p:cNvSpPr>
            <a:spLocks noGrp="1"/>
          </p:cNvSpPr>
          <p:nvPr>
            <p:ph sz="quarter" idx="1"/>
          </p:nvPr>
        </p:nvSpPr>
        <p:spPr/>
        <p:txBody>
          <a:bodyPr>
            <a:normAutofit/>
          </a:bodyPr>
          <a:lstStyle/>
          <a:p>
            <a:r>
              <a:rPr lang="en-GB" dirty="0"/>
              <a:t>In some situations, group cohesion and consensus can subconsciously become more important to people than reaching the right decision, with the result that the group may ignore anything that contradicts the newfound consensus. </a:t>
            </a:r>
          </a:p>
          <a:p>
            <a:endParaRPr lang="en-GB" dirty="0"/>
          </a:p>
          <a:p>
            <a:r>
              <a:rPr lang="en-GB" dirty="0"/>
              <a:t>If this isn't recognized and corrected, it can lead to very poor decision-making and severe negative consequences.</a:t>
            </a:r>
            <a:endParaRPr lang="en-ZA" dirty="0"/>
          </a:p>
          <a:p>
            <a:pPr marL="0" indent="0">
              <a:buNone/>
            </a:pPr>
            <a:endParaRPr lang="en-ZA" dirty="0"/>
          </a:p>
        </p:txBody>
      </p:sp>
    </p:spTree>
    <p:extLst>
      <p:ext uri="{BB962C8B-B14F-4D97-AF65-F5344CB8AC3E}">
        <p14:creationId xmlns:p14="http://schemas.microsoft.com/office/powerpoint/2010/main" val="10665576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Consensus Methods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p:cNvSpPr>
            <a:spLocks noGrp="1"/>
          </p:cNvSpPr>
          <p:nvPr>
            <p:ph sz="quarter" idx="1"/>
          </p:nvPr>
        </p:nvSpPr>
        <p:spPr/>
        <p:txBody>
          <a:bodyPr>
            <a:normAutofit/>
          </a:bodyPr>
          <a:lstStyle/>
          <a:p>
            <a:r>
              <a:rPr lang="en-GB" dirty="0"/>
              <a:t>Team decision-making is often time-consuming, so it should be prepared for properly. </a:t>
            </a:r>
          </a:p>
          <a:p>
            <a:endParaRPr lang="en-GB" dirty="0"/>
          </a:p>
          <a:p>
            <a:r>
              <a:rPr lang="en-GB" dirty="0"/>
              <a:t>Before you organize full team participation, make sure that it's appropriate, and that you have the necessary time and resources for it.</a:t>
            </a:r>
            <a:endParaRPr lang="en-ZA" dirty="0"/>
          </a:p>
          <a:p>
            <a:pPr marL="0" indent="0">
              <a:buNone/>
            </a:pPr>
            <a:endParaRPr lang="en-ZA" dirty="0"/>
          </a:p>
          <a:p>
            <a:r>
              <a:rPr lang="en-GB" dirty="0"/>
              <a:t>Teams can often commit more enthusiastically to decisions reached through consensus. Using a variety of techniques, you can achieve this in such a way that everyone has a chance to contribute to the final result.</a:t>
            </a:r>
            <a:endParaRPr lang="en-ZA" dirty="0"/>
          </a:p>
          <a:p>
            <a:pPr marL="0" indent="0">
              <a:buNone/>
            </a:pPr>
            <a:endParaRPr lang="en-ZA" dirty="0"/>
          </a:p>
        </p:txBody>
      </p:sp>
    </p:spTree>
    <p:extLst>
      <p:ext uri="{BB962C8B-B14F-4D97-AF65-F5344CB8AC3E}">
        <p14:creationId xmlns:p14="http://schemas.microsoft.com/office/powerpoint/2010/main" val="28991896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GB" dirty="0"/>
              <a:t>When conducting a team project, each team member must know what role they are expected to play. </a:t>
            </a:r>
            <a:endParaRPr lang="en-ZA" dirty="0"/>
          </a:p>
          <a:p>
            <a:pPr marL="0" indent="0">
              <a:buNone/>
            </a:pPr>
            <a:endParaRPr lang="en-ZA" dirty="0"/>
          </a:p>
          <a:p>
            <a:pPr marL="0" indent="0">
              <a:buNone/>
            </a:pPr>
            <a:r>
              <a:rPr lang="en-GB" b="1" dirty="0"/>
              <a:t>The process can be broken down into the following steps: </a:t>
            </a:r>
          </a:p>
          <a:p>
            <a:pPr marL="0" indent="0">
              <a:buNone/>
            </a:pPr>
            <a:endParaRPr lang="en-ZA" b="1" dirty="0"/>
          </a:p>
          <a:p>
            <a:pPr marL="457200" lvl="0" indent="-457200">
              <a:buFont typeface="+mj-lt"/>
              <a:buAutoNum type="arabicPeriod"/>
            </a:pPr>
            <a:r>
              <a:rPr lang="en-GB" dirty="0"/>
              <a:t>The work plan or task must be analysed and broken down into smaller tasks, programmes or units of work and a decision taken as to who in the section is best suited to carry them out.</a:t>
            </a:r>
            <a:endParaRPr lang="en-ZA" dirty="0"/>
          </a:p>
          <a:p>
            <a:pPr marL="457200" lvl="0" indent="-457200">
              <a:buFont typeface="+mj-lt"/>
              <a:buAutoNum type="arabicPeriod"/>
            </a:pPr>
            <a:r>
              <a:rPr lang="en-GB" dirty="0"/>
              <a:t>The delegated tasks must be clearly communicated to employees indicating what is expected, how it must be done and where to get help, if necessary.</a:t>
            </a:r>
            <a:endParaRPr lang="en-ZA" dirty="0"/>
          </a:p>
          <a:p>
            <a:pPr marL="457200" lvl="0" indent="-457200">
              <a:buFont typeface="+mj-lt"/>
              <a:buAutoNum type="arabicPeriod"/>
            </a:pPr>
            <a:r>
              <a:rPr lang="en-GB" dirty="0"/>
              <a:t>Decision-making authority required to execute the task must be indicated to the employee so that team members can react to situations immediately and effectively</a:t>
            </a:r>
            <a:endParaRPr lang="en-ZA" dirty="0"/>
          </a:p>
          <a:p>
            <a:pPr marL="0" indent="0">
              <a:buNone/>
            </a:pPr>
            <a:endParaRPr lang="en-ZA" dirty="0"/>
          </a:p>
        </p:txBody>
      </p:sp>
    </p:spTree>
    <p:extLst>
      <p:ext uri="{BB962C8B-B14F-4D97-AF65-F5344CB8AC3E}">
        <p14:creationId xmlns:p14="http://schemas.microsoft.com/office/powerpoint/2010/main" val="8134199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p:cNvSpPr>
            <a:spLocks noGrp="1"/>
          </p:cNvSpPr>
          <p:nvPr>
            <p:ph sz="quarter" idx="1"/>
          </p:nvPr>
        </p:nvSpPr>
        <p:spPr/>
        <p:txBody>
          <a:bodyPr>
            <a:normAutofit/>
          </a:bodyPr>
          <a:lstStyle/>
          <a:p>
            <a:pPr marL="0" lvl="0" indent="0">
              <a:buNone/>
            </a:pPr>
            <a:r>
              <a:rPr lang="en-GB" dirty="0"/>
              <a:t>4.	A regular feedback and reporting schedule must be 	agreed upon</a:t>
            </a:r>
            <a:endParaRPr lang="en-ZA" dirty="0"/>
          </a:p>
          <a:p>
            <a:pPr marL="0" lvl="0" indent="0">
              <a:buNone/>
            </a:pPr>
            <a:r>
              <a:rPr lang="en-GB" dirty="0"/>
              <a:t>5.	A system to enable the flow of information must be 	established by the team members</a:t>
            </a:r>
            <a:endParaRPr lang="en-ZA" dirty="0"/>
          </a:p>
          <a:p>
            <a:pPr marL="0" lvl="0" indent="0">
              <a:buNone/>
            </a:pPr>
            <a:r>
              <a:rPr lang="en-GB" dirty="0"/>
              <a:t>6.	The successful completion of delegated tasks must be 	monitored </a:t>
            </a:r>
            <a:endParaRPr lang="en-ZA" dirty="0"/>
          </a:p>
          <a:p>
            <a:pPr marL="0" lvl="0" indent="0">
              <a:buNone/>
            </a:pPr>
            <a:r>
              <a:rPr lang="en-GB" dirty="0"/>
              <a:t>7.	Successful achievement of the delegated tasks must be 	given recognition by the team leader and other 	stakeholders</a:t>
            </a:r>
            <a:endParaRPr lang="en-ZA" dirty="0"/>
          </a:p>
          <a:p>
            <a:pPr marL="0" indent="0">
              <a:buNone/>
            </a:pPr>
            <a:endParaRPr lang="en-ZA" dirty="0"/>
          </a:p>
        </p:txBody>
      </p:sp>
    </p:spTree>
    <p:extLst>
      <p:ext uri="{BB962C8B-B14F-4D97-AF65-F5344CB8AC3E}">
        <p14:creationId xmlns:p14="http://schemas.microsoft.com/office/powerpoint/2010/main" val="283510321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p:cNvSpPr>
            <a:spLocks noGrp="1"/>
          </p:cNvSpPr>
          <p:nvPr>
            <p:ph sz="quarter" idx="1"/>
          </p:nvPr>
        </p:nvSpPr>
        <p:spPr/>
        <p:txBody>
          <a:bodyPr>
            <a:normAutofit fontScale="92500"/>
          </a:bodyPr>
          <a:lstStyle/>
          <a:p>
            <a:r>
              <a:rPr lang="en-GB" dirty="0"/>
              <a:t>Do you ever say things like these to yourself?</a:t>
            </a:r>
            <a:endParaRPr lang="en-ZA" dirty="0"/>
          </a:p>
          <a:p>
            <a:pPr lvl="0" fontAlgn="base"/>
            <a:r>
              <a:rPr lang="en-ZA" dirty="0">
                <a:effectLst>
                  <a:outerShdw sx="0" sy="0">
                    <a:srgbClr val="000000"/>
                  </a:outerShdw>
                </a:effectLst>
              </a:rPr>
              <a:t>"I'll do the best job here, so I'll do it myself."</a:t>
            </a:r>
          </a:p>
          <a:p>
            <a:pPr lvl="0" fontAlgn="base"/>
            <a:r>
              <a:rPr lang="en-ZA" dirty="0">
                <a:effectLst>
                  <a:outerShdw sx="0" sy="0">
                    <a:srgbClr val="000000"/>
                  </a:outerShdw>
                </a:effectLst>
              </a:rPr>
              <a:t>"He'll resent being asked, thinking I should do the work myself."</a:t>
            </a:r>
          </a:p>
          <a:p>
            <a:pPr lvl="0" fontAlgn="base"/>
            <a:r>
              <a:rPr lang="en-ZA" dirty="0">
                <a:effectLst>
                  <a:outerShdw sx="0" sy="0">
                    <a:srgbClr val="000000"/>
                  </a:outerShdw>
                </a:effectLst>
              </a:rPr>
              <a:t>"It's a boring job, so I'll 'lead by example' and do it myself."</a:t>
            </a:r>
          </a:p>
          <a:p>
            <a:pPr lvl="0" fontAlgn="base"/>
            <a:r>
              <a:rPr lang="en-ZA" dirty="0">
                <a:effectLst>
                  <a:outerShdw sx="0" sy="0">
                    <a:srgbClr val="000000"/>
                  </a:outerShdw>
                </a:effectLst>
              </a:rPr>
              <a:t>"It'll be quicker if I do the job myself."</a:t>
            </a:r>
          </a:p>
          <a:p>
            <a:pPr marL="0" indent="0">
              <a:buNone/>
            </a:pPr>
            <a:endParaRPr lang="en-ZA" dirty="0"/>
          </a:p>
          <a:p>
            <a:r>
              <a:rPr lang="en-GB" dirty="0"/>
              <a:t>These are all common reactions when it comes to delegation. However, when you don't delegate you risk ending up with too much work, not enough time, and lots of unnecessary stress. </a:t>
            </a:r>
          </a:p>
          <a:p>
            <a:r>
              <a:rPr lang="en-GB" dirty="0"/>
              <a:t>The belief that you can do it better and faster with fewer mistakes leads to a vicious cycle of too little time and too much to do, which in turn leads to potential mistakes anyway.</a:t>
            </a:r>
            <a:endParaRPr lang="en-ZA" dirty="0"/>
          </a:p>
          <a:p>
            <a:pPr marL="0" lvl="0" indent="0">
              <a:buNone/>
            </a:pPr>
            <a:endParaRPr lang="en-ZA" dirty="0"/>
          </a:p>
        </p:txBody>
      </p:sp>
    </p:spTree>
    <p:extLst>
      <p:ext uri="{BB962C8B-B14F-4D97-AF65-F5344CB8AC3E}">
        <p14:creationId xmlns:p14="http://schemas.microsoft.com/office/powerpoint/2010/main" val="26567587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p:cNvSpPr>
            <a:spLocks noGrp="1"/>
          </p:cNvSpPr>
          <p:nvPr>
            <p:ph sz="quarter" idx="1"/>
          </p:nvPr>
        </p:nvSpPr>
        <p:spPr/>
        <p:txBody>
          <a:bodyPr>
            <a:normAutofit lnSpcReduction="10000"/>
          </a:bodyPr>
          <a:lstStyle/>
          <a:p>
            <a:r>
              <a:rPr lang="en-GB" dirty="0"/>
              <a:t>On the other hand, when you delegate, you risk not having the job done properly.</a:t>
            </a:r>
            <a:endParaRPr lang="en-ZA" dirty="0"/>
          </a:p>
          <a:p>
            <a:pPr marL="0" indent="0">
              <a:buNone/>
            </a:pPr>
            <a:endParaRPr lang="en-ZA" dirty="0"/>
          </a:p>
          <a:p>
            <a:r>
              <a:rPr lang="en-GB" dirty="0"/>
              <a:t>So how do you find the balance? Do you choose not to delegate, and end up stressed-out and exhausted, or do you delegate, and risk errors and some frustration as a way of getting out of the not-enough-time-to do-anything-properly slump?</a:t>
            </a:r>
            <a:endParaRPr lang="en-ZA" dirty="0"/>
          </a:p>
          <a:p>
            <a:pPr marL="0" indent="0">
              <a:buNone/>
            </a:pPr>
            <a:endParaRPr lang="en-ZA" dirty="0"/>
          </a:p>
          <a:p>
            <a:r>
              <a:rPr lang="en-GB" dirty="0"/>
              <a:t>Delegation doesn't come naturally to most people, and we often think it's easier and safer to do everything ourselves. Unfortunately, this approach often leads to more stress and less time to work on our priorities.</a:t>
            </a:r>
            <a:endParaRPr lang="en-ZA" dirty="0"/>
          </a:p>
          <a:p>
            <a:pPr marL="0" lvl="0" indent="0">
              <a:buNone/>
            </a:pPr>
            <a:endParaRPr lang="en-ZA" dirty="0"/>
          </a:p>
        </p:txBody>
      </p:sp>
    </p:spTree>
    <p:extLst>
      <p:ext uri="{BB962C8B-B14F-4D97-AF65-F5344CB8AC3E}">
        <p14:creationId xmlns:p14="http://schemas.microsoft.com/office/powerpoint/2010/main" val="351725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marL="0" indent="0">
              <a:buNone/>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p:cNvSpPr>
            <a:spLocks noGrp="1"/>
          </p:cNvSpPr>
          <p:nvPr>
            <p:ph sz="quarter" idx="1"/>
          </p:nvPr>
        </p:nvSpPr>
        <p:spPr/>
        <p:txBody>
          <a:bodyPr>
            <a:normAutofit/>
          </a:bodyPr>
          <a:lstStyle/>
          <a:p>
            <a:r>
              <a:rPr lang="en-GB" dirty="0"/>
              <a:t>Delegation is a time management strategy that must be practiced. You can't do everything – so decide what you must do yourself and what you can delegate to others. </a:t>
            </a:r>
          </a:p>
          <a:p>
            <a:endParaRPr lang="en-GB" dirty="0"/>
          </a:p>
          <a:p>
            <a:r>
              <a:rPr lang="en-GB" dirty="0"/>
              <a:t>When you learn to delegate effectively, you'll be rewarded with more time and a more empowered and satisfied staff.</a:t>
            </a:r>
            <a:endParaRPr lang="en-ZA" dirty="0"/>
          </a:p>
          <a:p>
            <a:pPr marL="0" indent="0">
              <a:buNone/>
            </a:pPr>
            <a:endParaRPr lang="en-ZA" dirty="0"/>
          </a:p>
          <a:p>
            <a:r>
              <a:rPr lang="en-GB" dirty="0"/>
              <a:t>On page 71 of the Learner Guide you will find a quiz taken from the Mind Tools website which has been designed to help you determine your delegation skills. This will help you to see your strengths and what areas you need to work on. </a:t>
            </a:r>
            <a:endParaRPr lang="en-ZA" dirty="0"/>
          </a:p>
          <a:p>
            <a:pPr marL="0" lvl="0" indent="0">
              <a:buNone/>
            </a:pPr>
            <a:endParaRPr lang="en-ZA" dirty="0"/>
          </a:p>
        </p:txBody>
      </p:sp>
    </p:spTree>
    <p:extLst>
      <p:ext uri="{BB962C8B-B14F-4D97-AF65-F5344CB8AC3E}">
        <p14:creationId xmlns:p14="http://schemas.microsoft.com/office/powerpoint/2010/main" val="29090219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What to Delegate</a:t>
            </a:r>
          </a:p>
          <a:p>
            <a:endParaRPr lang="en-ZA" dirty="0"/>
          </a:p>
          <a:p>
            <a:r>
              <a:rPr lang="en-GB" dirty="0"/>
              <a:t>When it is time to delegate, start by deciding what you can delegate and when you should ask your staff to perform certain tasks and make decisions. </a:t>
            </a:r>
          </a:p>
          <a:p>
            <a:endParaRPr lang="en-GB" dirty="0"/>
          </a:p>
          <a:p>
            <a:r>
              <a:rPr lang="en-GB" dirty="0"/>
              <a:t>Once you know which tasks are appropriate to delegate, it's much easier to decide who and how to delegate.</a:t>
            </a:r>
            <a:endParaRPr lang="en-ZA" dirty="0"/>
          </a:p>
          <a:p>
            <a:pPr marL="0" lvl="0" indent="0">
              <a:buNone/>
            </a:pPr>
            <a:endParaRPr lang="en-ZA" dirty="0"/>
          </a:p>
        </p:txBody>
      </p:sp>
    </p:spTree>
    <p:extLst>
      <p:ext uri="{BB962C8B-B14F-4D97-AF65-F5344CB8AC3E}">
        <p14:creationId xmlns:p14="http://schemas.microsoft.com/office/powerpoint/2010/main" val="939729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If you try to delegate work that's inappropriate or should be done by you, you'll probably fail – despite your best planning and support.</a:t>
            </a:r>
          </a:p>
          <a:p>
            <a:endParaRPr lang="en-GB" dirty="0"/>
          </a:p>
          <a:p>
            <a:r>
              <a:rPr lang="en-GB" dirty="0"/>
              <a:t>You might want to ask your strongest team member to prepare a presentation for you, but if the words and thoughts aren't yours, it will not work. </a:t>
            </a:r>
          </a:p>
          <a:p>
            <a:endParaRPr lang="en-GB" dirty="0"/>
          </a:p>
          <a:p>
            <a:r>
              <a:rPr lang="en-GB" dirty="0"/>
              <a:t>Likewise, if you need a report completed for your meeting in two hours, it may be inefficient to take half an hour to explain to someone else what needs to be done. </a:t>
            </a:r>
          </a:p>
          <a:p>
            <a:endParaRPr lang="en-GB" dirty="0"/>
          </a:p>
          <a:p>
            <a:r>
              <a:rPr lang="en-GB" dirty="0"/>
              <a:t>In that case, doing it yourself will likely save you time and stress.</a:t>
            </a:r>
            <a:endParaRPr lang="en-ZA" dirty="0"/>
          </a:p>
          <a:p>
            <a:pPr marL="0" lvl="0" indent="0">
              <a:buNone/>
            </a:pPr>
            <a:endParaRPr lang="en-ZA" dirty="0"/>
          </a:p>
        </p:txBody>
      </p:sp>
    </p:spTree>
    <p:extLst>
      <p:ext uri="{BB962C8B-B14F-4D97-AF65-F5344CB8AC3E}">
        <p14:creationId xmlns:p14="http://schemas.microsoft.com/office/powerpoint/2010/main" val="338298489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GB" b="1" dirty="0"/>
              <a:t>Consider these points when you decide whether delegating is appropriate:</a:t>
            </a:r>
            <a:endParaRPr lang="en-ZA" b="1" dirty="0"/>
          </a:p>
          <a:p>
            <a:pPr lvl="0" fontAlgn="base"/>
            <a:r>
              <a:rPr lang="en-ZA" b="1" dirty="0">
                <a:effectLst>
                  <a:outerShdw sx="0" sy="0">
                    <a:srgbClr val="000000"/>
                  </a:outerShdw>
                </a:effectLst>
              </a:rPr>
              <a:t>Time</a:t>
            </a:r>
            <a:r>
              <a:rPr lang="en-ZA" dirty="0">
                <a:effectLst>
                  <a:outerShdw sx="0" sy="0">
                    <a:srgbClr val="000000"/>
                  </a:outerShdw>
                </a:effectLst>
              </a:rPr>
              <a:t> - Do you have enough time to delegate? You must be able to give sufficient instruction and support as necessary. And you also need to give yourself enough time to make corrections if needed. </a:t>
            </a:r>
          </a:p>
          <a:p>
            <a:pPr marL="0" lvl="0" indent="0" fontAlgn="base">
              <a:buNone/>
            </a:pPr>
            <a:endParaRPr lang="en-ZA" dirty="0">
              <a:effectLst>
                <a:outerShdw sx="0" sy="0">
                  <a:srgbClr val="000000"/>
                </a:outerShdw>
              </a:effectLst>
            </a:endParaRPr>
          </a:p>
          <a:p>
            <a:pPr lvl="0" fontAlgn="base"/>
            <a:r>
              <a:rPr lang="en-ZA" b="1" dirty="0">
                <a:effectLst>
                  <a:outerShdw sx="0" sy="0">
                    <a:srgbClr val="000000"/>
                  </a:outerShdw>
                </a:effectLst>
              </a:rPr>
              <a:t>Availability</a:t>
            </a:r>
            <a:r>
              <a:rPr lang="en-ZA" dirty="0">
                <a:effectLst>
                  <a:outerShdw sx="0" sy="0">
                    <a:srgbClr val="000000"/>
                  </a:outerShdw>
                </a:effectLst>
              </a:rPr>
              <a:t> – Is someone available to do the task? You must have people with the necessary skills and expertise to complete the job successfully. Often, the best tasks to delegate are those in which your staff members have more expertise or information than you do. If they're closer to certain day-to-day activities, they may well perform better and faster than you could.</a:t>
            </a:r>
          </a:p>
          <a:p>
            <a:pPr marL="0" lvl="0" indent="0">
              <a:buNone/>
            </a:pPr>
            <a:endParaRPr lang="en-ZA" dirty="0"/>
          </a:p>
        </p:txBody>
      </p:sp>
    </p:spTree>
    <p:extLst>
      <p:ext uri="{BB962C8B-B14F-4D97-AF65-F5344CB8AC3E}">
        <p14:creationId xmlns:p14="http://schemas.microsoft.com/office/powerpoint/2010/main" val="12182061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p:cNvSpPr>
            <a:spLocks noGrp="1"/>
          </p:cNvSpPr>
          <p:nvPr>
            <p:ph sz="quarter" idx="1"/>
          </p:nvPr>
        </p:nvSpPr>
        <p:spPr/>
        <p:txBody>
          <a:bodyPr>
            <a:normAutofit/>
          </a:bodyPr>
          <a:lstStyle/>
          <a:p>
            <a:pPr marL="0" lvl="0" indent="0">
              <a:buNone/>
            </a:pPr>
            <a:r>
              <a:rPr lang="en-ZA" b="1" dirty="0"/>
              <a:t>Criticality</a:t>
            </a:r>
            <a:r>
              <a:rPr lang="en-ZA" dirty="0"/>
              <a:t> – Is the work critical to the success of the project or the organization? High profile tasks that have a low tolerance for mistakes are often better done yourself. </a:t>
            </a:r>
          </a:p>
          <a:p>
            <a:pPr marL="0" lvl="0" indent="0">
              <a:buNone/>
            </a:pPr>
            <a:r>
              <a:rPr lang="en-ZA" dirty="0"/>
              <a:t>For instance, responsibilities that have to do with strategic initiatives, recruitment of new team members, confidential information or sensitive customer relationships are not typically delegation material.</a:t>
            </a:r>
          </a:p>
        </p:txBody>
      </p:sp>
    </p:spTree>
    <p:extLst>
      <p:ext uri="{BB962C8B-B14F-4D97-AF65-F5344CB8AC3E}">
        <p14:creationId xmlns:p14="http://schemas.microsoft.com/office/powerpoint/2010/main" val="13344658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Whom to Delegate</a:t>
            </a:r>
          </a:p>
          <a:p>
            <a:pPr marL="0" indent="0">
              <a:buNone/>
            </a:pPr>
            <a:endParaRPr lang="en-ZA" dirty="0"/>
          </a:p>
          <a:p>
            <a:r>
              <a:rPr lang="en-GB" dirty="0"/>
              <a:t>Delegating work to a person or team takes thought and consideration. </a:t>
            </a:r>
          </a:p>
          <a:p>
            <a:endParaRPr lang="en-GB" dirty="0"/>
          </a:p>
          <a:p>
            <a:r>
              <a:rPr lang="en-GB" dirty="0"/>
              <a:t>If you delegate to the wrong person, you may spend too much time instructing and supporting the work. </a:t>
            </a:r>
          </a:p>
          <a:p>
            <a:endParaRPr lang="en-GB" dirty="0"/>
          </a:p>
          <a:p>
            <a:r>
              <a:rPr lang="en-GB" dirty="0"/>
              <a:t>If you delegate too much to one person, you risk incomplete results, and an unhappy, over-stressed individual.</a:t>
            </a:r>
            <a:endParaRPr lang="en-ZA" dirty="0"/>
          </a:p>
        </p:txBody>
      </p:sp>
    </p:spTree>
    <p:extLst>
      <p:ext uri="{BB962C8B-B14F-4D97-AF65-F5344CB8AC3E}">
        <p14:creationId xmlns:p14="http://schemas.microsoft.com/office/powerpoint/2010/main" val="48059947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GB" b="1" dirty="0"/>
              <a:t>Think about these issues when deciding to whom you should delegate:</a:t>
            </a:r>
            <a:endParaRPr lang="en-ZA" b="1" dirty="0"/>
          </a:p>
          <a:p>
            <a:pPr lvl="0" fontAlgn="base"/>
            <a:r>
              <a:rPr lang="en-ZA" b="1" dirty="0">
                <a:effectLst>
                  <a:outerShdw sx="0" sy="0">
                    <a:srgbClr val="000000"/>
                  </a:outerShdw>
                </a:effectLst>
              </a:rPr>
              <a:t>Organizational structure</a:t>
            </a:r>
            <a:r>
              <a:rPr lang="en-ZA" dirty="0">
                <a:effectLst>
                  <a:outerShdw sx="0" sy="0">
                    <a:srgbClr val="000000"/>
                  </a:outerShdw>
                </a:effectLst>
              </a:rPr>
              <a:t> –delegate to people who report to you. If you delegate to another manager's staff, you put everyone in a difficult position. </a:t>
            </a:r>
          </a:p>
          <a:p>
            <a:pPr lvl="0" fontAlgn="base"/>
            <a:r>
              <a:rPr lang="en-ZA" dirty="0">
                <a:effectLst>
                  <a:outerShdw sx="0" sy="0">
                    <a:srgbClr val="000000"/>
                  </a:outerShdw>
                </a:effectLst>
              </a:rPr>
              <a:t>The manager is accountable for the employee’s overall work, yet the employee is accountable to you for the individual task. This becomes confusing. </a:t>
            </a:r>
          </a:p>
          <a:p>
            <a:pPr lvl="0" fontAlgn="base"/>
            <a:r>
              <a:rPr lang="en-ZA" dirty="0">
                <a:effectLst>
                  <a:outerShdw sx="0" sy="0">
                    <a:srgbClr val="000000"/>
                  </a:outerShdw>
                </a:effectLst>
              </a:rPr>
              <a:t>Following the chain of command is a better solution. If you need to go outside your team, include the other employee's manager, and give that manager some responsibility (and credit) for the outcome. Open communication is important when delegating across functional areas or through different levels of an organization.</a:t>
            </a:r>
          </a:p>
        </p:txBody>
      </p:sp>
    </p:spTree>
    <p:extLst>
      <p:ext uri="{BB962C8B-B14F-4D97-AF65-F5344CB8AC3E}">
        <p14:creationId xmlns:p14="http://schemas.microsoft.com/office/powerpoint/2010/main" val="104258837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p:cNvSpPr>
            <a:spLocks noGrp="1"/>
          </p:cNvSpPr>
          <p:nvPr>
            <p:ph sz="quarter" idx="1"/>
          </p:nvPr>
        </p:nvSpPr>
        <p:spPr/>
        <p:txBody>
          <a:bodyPr>
            <a:normAutofit/>
          </a:bodyPr>
          <a:lstStyle/>
          <a:p>
            <a:pPr lvl="0" fontAlgn="base"/>
            <a:r>
              <a:rPr lang="en-ZA" b="1" dirty="0">
                <a:effectLst>
                  <a:outerShdw sx="0" sy="0">
                    <a:srgbClr val="000000"/>
                  </a:outerShdw>
                </a:effectLst>
              </a:rPr>
              <a:t>Staff buy-in</a:t>
            </a:r>
            <a:r>
              <a:rPr lang="en-ZA" dirty="0">
                <a:effectLst>
                  <a:outerShdw sx="0" sy="0">
                    <a:srgbClr val="000000"/>
                  </a:outerShdw>
                </a:effectLst>
              </a:rPr>
              <a:t> – consider how committed you need your staff to be. Gaining their cooperation and support in the delegating decision can be critical to success. They'll feel more involved and more committed to the results. </a:t>
            </a:r>
          </a:p>
          <a:p>
            <a:pPr marL="0" lvl="0" indent="0" fontAlgn="base">
              <a:buNone/>
            </a:pPr>
            <a:endParaRPr lang="en-ZA" dirty="0">
              <a:effectLst>
                <a:outerShdw sx="0" sy="0">
                  <a:srgbClr val="000000"/>
                </a:outerShdw>
              </a:effectLst>
            </a:endParaRPr>
          </a:p>
          <a:p>
            <a:pPr lvl="0" fontAlgn="base"/>
            <a:r>
              <a:rPr lang="en-ZA" b="1" dirty="0">
                <a:effectLst>
                  <a:outerShdw sx="0" sy="0">
                    <a:srgbClr val="000000"/>
                  </a:outerShdw>
                </a:effectLst>
              </a:rPr>
              <a:t>Individual versus team</a:t>
            </a:r>
            <a:r>
              <a:rPr lang="en-ZA" dirty="0">
                <a:effectLst>
                  <a:outerShdw sx="0" sy="0">
                    <a:srgbClr val="000000"/>
                  </a:outerShdw>
                </a:effectLst>
              </a:rPr>
              <a:t> – Some tasks can be easily completed by one person. But when you delegate bigger tasks, think about how many people should be involved and what skills they need.</a:t>
            </a:r>
          </a:p>
        </p:txBody>
      </p:sp>
    </p:spTree>
    <p:extLst>
      <p:ext uri="{BB962C8B-B14F-4D97-AF65-F5344CB8AC3E}">
        <p14:creationId xmlns:p14="http://schemas.microsoft.com/office/powerpoint/2010/main" val="92546208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Here are some things to consider:</a:t>
            </a:r>
            <a:endParaRPr lang="en-ZA" b="1" dirty="0"/>
          </a:p>
          <a:p>
            <a:pPr lvl="0" fontAlgn="base"/>
            <a:r>
              <a:rPr lang="en-ZA" b="1" dirty="0">
                <a:effectLst>
                  <a:outerShdw sx="0" sy="0">
                    <a:srgbClr val="000000"/>
                  </a:outerShdw>
                </a:effectLst>
              </a:rPr>
              <a:t>Clarify your expectations</a:t>
            </a:r>
            <a:r>
              <a:rPr lang="en-ZA" dirty="0">
                <a:effectLst>
                  <a:outerShdw sx="0" sy="0">
                    <a:srgbClr val="000000"/>
                  </a:outerShdw>
                </a:effectLst>
              </a:rPr>
              <a:t>– Tell the person to whom you are delegating what you need accomplished and why it's important. When he or she knows the desired results, it's much easier to see the "big picture" and work accordingly. </a:t>
            </a:r>
          </a:p>
          <a:p>
            <a:pPr marL="0" lvl="0" indent="0" fontAlgn="base">
              <a:buNone/>
            </a:pPr>
            <a:endParaRPr lang="en-ZA" dirty="0">
              <a:effectLst>
                <a:outerShdw sx="0" sy="0">
                  <a:srgbClr val="000000"/>
                </a:outerShdw>
              </a:effectLst>
            </a:endParaRPr>
          </a:p>
          <a:p>
            <a:pPr lvl="0" fontAlgn="base"/>
            <a:r>
              <a:rPr lang="en-ZA" b="1" dirty="0">
                <a:effectLst>
                  <a:outerShdw sx="0" sy="0">
                    <a:srgbClr val="000000"/>
                  </a:outerShdw>
                </a:effectLst>
              </a:rPr>
              <a:t>Establish checkpoints</a:t>
            </a:r>
            <a:r>
              <a:rPr lang="en-ZA" dirty="0">
                <a:effectLst>
                  <a:outerShdw sx="0" sy="0">
                    <a:srgbClr val="000000"/>
                  </a:outerShdw>
                </a:effectLst>
              </a:rPr>
              <a:t> – Plan how you will ensure the work is being completed according to plan by establishing checkpoints at the end of project stages. Manage the risk of mistakes occurring by being proactive and staying in the loop at key points within the project.</a:t>
            </a:r>
          </a:p>
          <a:p>
            <a:pPr marL="0" lv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p:txBody>
      </p:sp>
    </p:spTree>
    <p:extLst>
      <p:ext uri="{BB962C8B-B14F-4D97-AF65-F5344CB8AC3E}">
        <p14:creationId xmlns:p14="http://schemas.microsoft.com/office/powerpoint/2010/main" val="108297660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p:cNvSpPr>
            <a:spLocks noGrp="1"/>
          </p:cNvSpPr>
          <p:nvPr>
            <p:ph sz="quarter" idx="1"/>
          </p:nvPr>
        </p:nvSpPr>
        <p:spPr/>
        <p:txBody>
          <a:bodyPr>
            <a:normAutofit lnSpcReduction="10000"/>
          </a:bodyPr>
          <a:lstStyle/>
          <a:p>
            <a:pPr marL="0" indent="0" fontAlgn="base">
              <a:buNone/>
            </a:pPr>
            <a:r>
              <a:rPr lang="en-ZA" b="1" dirty="0">
                <a:effectLst>
                  <a:outerShdw sx="0" sy="0">
                    <a:srgbClr val="000000"/>
                  </a:outerShdw>
                </a:effectLst>
              </a:rPr>
              <a:t>Focus on the end result</a:t>
            </a:r>
            <a:r>
              <a:rPr lang="en-ZA" dirty="0">
                <a:effectLst>
                  <a:outerShdw sx="0" sy="0">
                    <a:srgbClr val="000000"/>
                  </a:outerShdw>
                </a:effectLst>
              </a:rPr>
              <a:t> and, unless the person to whom you're delegating is inexperienced, allow him or her to determine how best to achieve it. If you dictate exactly what to do, when to do it, and how to do it, you limit the learning potential, and you risk not taking proper advantage of the person's experience.</a:t>
            </a:r>
          </a:p>
          <a:p>
            <a:pPr marL="0" indent="0" fontAlgn="base">
              <a:buNone/>
            </a:pPr>
            <a:endParaRPr lang="en-ZA" dirty="0">
              <a:effectLst>
                <a:outerShdw sx="0" sy="0">
                  <a:srgbClr val="000000"/>
                </a:outerShdw>
              </a:effectLst>
            </a:endParaRPr>
          </a:p>
          <a:p>
            <a:pPr marL="0" indent="0" fontAlgn="base">
              <a:buNone/>
            </a:pPr>
            <a:r>
              <a:rPr lang="en-ZA" b="1" dirty="0">
                <a:effectLst>
                  <a:outerShdw sx="0" sy="0">
                    <a:srgbClr val="000000"/>
                  </a:outerShdw>
                </a:effectLst>
              </a:rPr>
              <a:t>Explain how much support you'll provide</a:t>
            </a:r>
            <a:r>
              <a:rPr lang="en-ZA" dirty="0">
                <a:effectLst>
                  <a:outerShdw sx="0" sy="0">
                    <a:srgbClr val="000000"/>
                  </a:outerShdw>
                </a:effectLst>
              </a:rPr>
              <a:t>. Let the person know whether to wait for your instruction or make independent recommendations and decisions. </a:t>
            </a:r>
          </a:p>
          <a:p>
            <a:pPr marL="0" indent="0" fontAlgn="base">
              <a:buNone/>
            </a:pPr>
            <a:r>
              <a:rPr lang="en-ZA" dirty="0">
                <a:effectLst>
                  <a:outerShdw sx="0" sy="0">
                    <a:srgbClr val="000000"/>
                  </a:outerShdw>
                </a:effectLst>
              </a:rPr>
              <a:t>Often, the more authority you give, the better the end result will be – however, use your discretion, depending on the task and the individual. Make sure the person understands whether independent initiative is expected.</a:t>
            </a:r>
          </a:p>
          <a:p>
            <a:pPr mar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p:txBody>
      </p:sp>
    </p:spTree>
    <p:extLst>
      <p:ext uri="{BB962C8B-B14F-4D97-AF65-F5344CB8AC3E}">
        <p14:creationId xmlns:p14="http://schemas.microsoft.com/office/powerpoint/2010/main" val="83368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Delegating Tasks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p:cNvSpPr>
            <a:spLocks noGrp="1"/>
          </p:cNvSpPr>
          <p:nvPr>
            <p:ph sz="quarter" idx="1"/>
          </p:nvPr>
        </p:nvSpPr>
        <p:spPr/>
        <p:txBody>
          <a:bodyPr>
            <a:normAutofit/>
          </a:bodyPr>
          <a:lstStyle/>
          <a:p>
            <a:pPr marL="0" indent="0" fontAlgn="base">
              <a:buNone/>
            </a:pPr>
            <a:r>
              <a:rPr lang="en-ZA" b="1" dirty="0">
                <a:effectLst>
                  <a:outerShdw sx="0" sy="0">
                    <a:srgbClr val="000000"/>
                  </a:outerShdw>
                </a:effectLst>
              </a:rPr>
              <a:t>Talk about consequences</a:t>
            </a:r>
            <a:r>
              <a:rPr lang="en-ZA" dirty="0">
                <a:effectLst>
                  <a:outerShdw sx="0" sy="0">
                    <a:srgbClr val="000000"/>
                  </a:outerShdw>
                </a:effectLst>
              </a:rPr>
              <a:t> – If you allow people to have authority over their work, inform them of the consequences of both successful and unsuccessful results. </a:t>
            </a:r>
          </a:p>
          <a:p>
            <a:pPr marL="0" indent="0" fontAlgn="base">
              <a:buNone/>
            </a:pPr>
            <a:r>
              <a:rPr lang="en-ZA" dirty="0">
                <a:effectLst>
                  <a:outerShdw sx="0" sy="0">
                    <a:srgbClr val="000000"/>
                  </a:outerShdw>
                </a:effectLst>
              </a:rPr>
              <a:t>What rewards they can expect if they are successful and what will happen if they don't achieve the expected results. </a:t>
            </a:r>
          </a:p>
          <a:p>
            <a:pPr mar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p:txBody>
      </p:sp>
    </p:spTree>
    <p:extLst>
      <p:ext uri="{BB962C8B-B14F-4D97-AF65-F5344CB8AC3E}">
        <p14:creationId xmlns:p14="http://schemas.microsoft.com/office/powerpoint/2010/main" val="304968088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Maslow’s Hierarchy of Needs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191</a:t>
            </a:fld>
            <a:endParaRPr lang="en-ZA" dirty="0"/>
          </a:p>
        </p:txBody>
      </p:sp>
      <p:pic>
        <p:nvPicPr>
          <p:cNvPr id="5" name="Content Placeholder 4"/>
          <p:cNvPicPr>
            <a:picLocks noGrp="1" noChangeAspect="1"/>
          </p:cNvPicPr>
          <p:nvPr>
            <p:ph sz="quarter" idx="1"/>
          </p:nvPr>
        </p:nvPicPr>
        <p:blipFill>
          <a:blip r:embed="rId2"/>
          <a:stretch>
            <a:fillRect/>
          </a:stretch>
        </p:blipFill>
        <p:spPr>
          <a:xfrm>
            <a:off x="1748679" y="919243"/>
            <a:ext cx="5943892" cy="4040841"/>
          </a:xfrm>
          <a:prstGeom prst="rect">
            <a:avLst/>
          </a:prstGeom>
        </p:spPr>
      </p:pic>
    </p:spTree>
    <p:extLst>
      <p:ext uri="{BB962C8B-B14F-4D97-AF65-F5344CB8AC3E}">
        <p14:creationId xmlns:p14="http://schemas.microsoft.com/office/powerpoint/2010/main" val="399671319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Maslow’s Hierarchy of Needs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p:cNvSpPr>
            <a:spLocks noGrp="1"/>
          </p:cNvSpPr>
          <p:nvPr>
            <p:ph sz="quarter" idx="1"/>
          </p:nvPr>
        </p:nvSpPr>
        <p:spPr/>
        <p:txBody>
          <a:bodyPr>
            <a:normAutofit lnSpcReduction="10000"/>
          </a:bodyPr>
          <a:lstStyle/>
          <a:p>
            <a:r>
              <a:rPr lang="en-ZA" dirty="0"/>
              <a:t>In an article written by Saul McLeod published 2007, updated 2013 for Simply Psychology, it states that Maslow (1943) stated that people are motivated to achieve certain needs. When one need is fulfilled a person seeks to fulfil the next one, and so on. </a:t>
            </a:r>
          </a:p>
          <a:p>
            <a:endParaRPr lang="en-ZA" dirty="0"/>
          </a:p>
          <a:p>
            <a:r>
              <a:rPr lang="en-ZA" dirty="0"/>
              <a:t>The earliest and most widespread version of Maslow's (1943, 1954) hierarchy of needs includes five motivational needs, often depicted as hierarchical levels within a pyramid.</a:t>
            </a:r>
          </a:p>
          <a:p>
            <a:endParaRPr lang="en-ZA" dirty="0"/>
          </a:p>
          <a:p>
            <a:r>
              <a:rPr lang="en-ZA" dirty="0"/>
              <a:t>This five stage model can be divided into basic (or deficiency) needs (e.g. physiological, safety, love, and esteem) and growth needs (self-actualization).</a:t>
            </a:r>
          </a:p>
          <a:p>
            <a:pPr marL="0" indent="0">
              <a:buNone/>
            </a:pPr>
            <a:endParaRPr lang="en-ZA" dirty="0"/>
          </a:p>
        </p:txBody>
      </p:sp>
    </p:spTree>
    <p:extLst>
      <p:ext uri="{BB962C8B-B14F-4D97-AF65-F5344CB8AC3E}">
        <p14:creationId xmlns:p14="http://schemas.microsoft.com/office/powerpoint/2010/main" val="376671314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Maslow’s Hierarchy of Needs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p:cNvSpPr>
            <a:spLocks noGrp="1"/>
          </p:cNvSpPr>
          <p:nvPr>
            <p:ph sz="quarter" idx="1"/>
          </p:nvPr>
        </p:nvSpPr>
        <p:spPr/>
        <p:txBody>
          <a:bodyPr>
            <a:normAutofit/>
          </a:bodyPr>
          <a:lstStyle/>
          <a:p>
            <a:r>
              <a:rPr lang="en-GB" dirty="0"/>
              <a:t>This five stage model can be divided into basic (or deficiency) needs (e.g. physiological, safety, love, and esteem) and growth needs (self-actualization).</a:t>
            </a:r>
            <a:endParaRPr lang="en-ZA" dirty="0"/>
          </a:p>
          <a:p>
            <a:pPr marL="0" indent="0">
              <a:buNone/>
            </a:pPr>
            <a:endParaRPr lang="en-ZA" dirty="0"/>
          </a:p>
          <a:p>
            <a:r>
              <a:rPr lang="en-GB" dirty="0"/>
              <a:t>The basic needs are said to motivate people when they are unmet. Also, the need to fulfil such needs will become stronger the longer the duration they are denied. </a:t>
            </a:r>
          </a:p>
          <a:p>
            <a:endParaRPr lang="en-GB" dirty="0"/>
          </a:p>
          <a:p>
            <a:r>
              <a:rPr lang="en-GB" dirty="0"/>
              <a:t>For example, the longer a person goes without food the more hungry they will become.</a:t>
            </a:r>
            <a:endParaRPr lang="en-ZA" dirty="0"/>
          </a:p>
          <a:p>
            <a:pPr marL="0" indent="0">
              <a:buNone/>
            </a:pPr>
            <a:endParaRPr lang="en-ZA" dirty="0"/>
          </a:p>
        </p:txBody>
      </p:sp>
    </p:spTree>
    <p:extLst>
      <p:ext uri="{BB962C8B-B14F-4D97-AF65-F5344CB8AC3E}">
        <p14:creationId xmlns:p14="http://schemas.microsoft.com/office/powerpoint/2010/main" val="299139948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Maslow’s Hierarchy of Needs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p:cNvSpPr>
            <a:spLocks noGrp="1"/>
          </p:cNvSpPr>
          <p:nvPr>
            <p:ph sz="quarter" idx="1"/>
          </p:nvPr>
        </p:nvSpPr>
        <p:spPr/>
        <p:txBody>
          <a:bodyPr>
            <a:normAutofit lnSpcReduction="10000"/>
          </a:bodyPr>
          <a:lstStyle/>
          <a:p>
            <a:r>
              <a:rPr lang="en-GB" dirty="0"/>
              <a:t>One must satisfy lower level basic needs before progressing on to meet higher level growth needs.   Once these needs have been reasonably satisfied, one may be able to reach the highest level called self-actualization.</a:t>
            </a:r>
            <a:endParaRPr lang="en-ZA" dirty="0"/>
          </a:p>
          <a:p>
            <a:pPr marL="0" indent="0">
              <a:buNone/>
            </a:pPr>
            <a:endParaRPr lang="en-ZA" dirty="0"/>
          </a:p>
          <a:p>
            <a:r>
              <a:rPr lang="en-GB" dirty="0"/>
              <a:t>Every person is capable and has the desire to move up the hierarchy toward a level of self-actualization.  Unfortunately, progress is often disrupted by failure to meet lower level needs. </a:t>
            </a:r>
          </a:p>
          <a:p>
            <a:endParaRPr lang="en-GB" dirty="0"/>
          </a:p>
          <a:p>
            <a:r>
              <a:rPr lang="en-GB" dirty="0"/>
              <a:t>Life experiences including divorce and loss of job may cause an individual to fluctuate between levels of the hierarchy.</a:t>
            </a:r>
            <a:endParaRPr lang="en-ZA" dirty="0"/>
          </a:p>
          <a:p>
            <a:pPr marL="0" indent="0">
              <a:buNone/>
            </a:pPr>
            <a:endParaRPr lang="en-ZA" dirty="0"/>
          </a:p>
        </p:txBody>
      </p:sp>
    </p:spTree>
    <p:extLst>
      <p:ext uri="{BB962C8B-B14F-4D97-AF65-F5344CB8AC3E}">
        <p14:creationId xmlns:p14="http://schemas.microsoft.com/office/powerpoint/2010/main" val="361644526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Maslow’s Hierarchy of Needs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p:cNvSpPr>
            <a:spLocks noGrp="1"/>
          </p:cNvSpPr>
          <p:nvPr>
            <p:ph sz="quarter" idx="1"/>
          </p:nvPr>
        </p:nvSpPr>
        <p:spPr/>
        <p:txBody>
          <a:bodyPr>
            <a:normAutofit/>
          </a:bodyPr>
          <a:lstStyle/>
          <a:p>
            <a:r>
              <a:rPr lang="en-GB" dirty="0"/>
              <a:t>Maslow noted only one in a hundred people become fully self-actualized because our society rewards motivation primarily based on esteem, love and other social needs.</a:t>
            </a:r>
            <a:endParaRPr lang="en-ZA" dirty="0"/>
          </a:p>
          <a:p>
            <a:pPr marL="0" indent="0">
              <a:buNone/>
            </a:pPr>
            <a:endParaRPr lang="en-ZA" dirty="0"/>
          </a:p>
          <a:p>
            <a:r>
              <a:rPr lang="en-GB" dirty="0"/>
              <a:t>Team leaders need to bear this philosophy in mind when working within the team dynamic in order to build team members rather than break them down. </a:t>
            </a:r>
            <a:endParaRPr lang="en-ZA" dirty="0"/>
          </a:p>
          <a:p>
            <a:pPr marL="0" indent="0">
              <a:buNone/>
            </a:pPr>
            <a:endParaRPr lang="en-ZA" dirty="0"/>
          </a:p>
          <a:p>
            <a:pPr marL="0" indent="0">
              <a:buNone/>
            </a:pPr>
            <a:br>
              <a:rPr lang="en-ZA" dirty="0"/>
            </a:br>
            <a:r>
              <a:rPr lang="en-ZA" dirty="0"/>
              <a:t> </a:t>
            </a:r>
          </a:p>
          <a:p>
            <a:pPr marL="0" indent="0">
              <a:buNone/>
            </a:pPr>
            <a:endParaRPr lang="en-ZA" dirty="0"/>
          </a:p>
        </p:txBody>
      </p:sp>
    </p:spTree>
    <p:extLst>
      <p:ext uri="{BB962C8B-B14F-4D97-AF65-F5344CB8AC3E}">
        <p14:creationId xmlns:p14="http://schemas.microsoft.com/office/powerpoint/2010/main" val="232180940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3</a:t>
            </a:r>
            <a:endParaRPr lang="en-ZA" dirty="0"/>
          </a:p>
        </p:txBody>
      </p:sp>
      <p:sp>
        <p:nvSpPr>
          <p:cNvPr id="3" name="Text Placeholder 2"/>
          <p:cNvSpPr>
            <a:spLocks noGrp="1"/>
          </p:cNvSpPr>
          <p:nvPr>
            <p:ph type="body" idx="1"/>
          </p:nvPr>
        </p:nvSpPr>
        <p:spPr/>
        <p:txBody>
          <a:bodyPr/>
          <a:lstStyle/>
          <a:p>
            <a:r>
              <a:rPr lang="en-GB" dirty="0"/>
              <a:t>MANAGE A DIVERSE WORK FORCE</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196</a:t>
            </a:fld>
            <a:endParaRPr lang="en-ZA" dirty="0"/>
          </a:p>
        </p:txBody>
      </p:sp>
    </p:spTree>
    <p:extLst>
      <p:ext uri="{BB962C8B-B14F-4D97-AF65-F5344CB8AC3E}">
        <p14:creationId xmlns:p14="http://schemas.microsoft.com/office/powerpoint/2010/main" val="163215822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p:cNvSpPr>
            <a:spLocks noGrp="1"/>
          </p:cNvSpPr>
          <p:nvPr>
            <p:ph sz="quarter" idx="1"/>
          </p:nvPr>
        </p:nvSpPr>
        <p:spPr/>
        <p:txBody>
          <a:bodyPr/>
          <a:lstStyle/>
          <a:p>
            <a:pPr marL="0" indent="0">
              <a:buNone/>
            </a:pPr>
            <a:r>
              <a:rPr lang="en-ZA" b="1" dirty="0"/>
              <a:t>Diversity and the Potential Pitfalls of Diversity</a:t>
            </a:r>
          </a:p>
          <a:p>
            <a:pPr marL="0" indent="0">
              <a:buNone/>
            </a:pPr>
            <a:r>
              <a:rPr lang="en-GB" dirty="0"/>
              <a:t> </a:t>
            </a:r>
            <a:endParaRPr lang="en-ZA" dirty="0"/>
          </a:p>
          <a:p>
            <a:pPr marL="0" indent="0">
              <a:buNone/>
            </a:pPr>
            <a:r>
              <a:rPr lang="en-GB" b="1" dirty="0"/>
              <a:t>What is diversity? </a:t>
            </a:r>
          </a:p>
          <a:p>
            <a:pPr marL="0" indent="0">
              <a:buNone/>
            </a:pPr>
            <a:endParaRPr lang="en-GB" dirty="0"/>
          </a:p>
          <a:p>
            <a:r>
              <a:rPr lang="en-ZA" dirty="0"/>
              <a:t>The concept of diversity encompasses acceptance and respect. It means understanding that each individual is unique, and recognizing our individual differences. </a:t>
            </a:r>
          </a:p>
          <a:p>
            <a:endParaRPr lang="en-ZA" dirty="0"/>
          </a:p>
          <a:p>
            <a:r>
              <a:rPr lang="en-ZA" dirty="0"/>
              <a:t>These can be along the dimensions of race, ethnicity, gender, sexual orientation, socio-economic status, age, physical abilities, religious beliefs, political beliefs, or other ideologies</a:t>
            </a:r>
          </a:p>
          <a:p>
            <a:pPr marL="0" indent="0">
              <a:buNone/>
            </a:pPr>
            <a:endParaRPr lang="en-ZA" dirty="0"/>
          </a:p>
        </p:txBody>
      </p:sp>
    </p:spTree>
    <p:extLst>
      <p:ext uri="{BB962C8B-B14F-4D97-AF65-F5344CB8AC3E}">
        <p14:creationId xmlns:p14="http://schemas.microsoft.com/office/powerpoint/2010/main" val="27194371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p:cNvSpPr>
            <a:spLocks noGrp="1"/>
          </p:cNvSpPr>
          <p:nvPr>
            <p:ph sz="quarter" idx="1"/>
          </p:nvPr>
        </p:nvSpPr>
        <p:spPr/>
        <p:txBody>
          <a:bodyPr/>
          <a:lstStyle/>
          <a:p>
            <a:pPr marL="0" indent="0">
              <a:buNone/>
            </a:pPr>
            <a:r>
              <a:rPr lang="en-ZA" b="1" dirty="0"/>
              <a:t>Social Groups</a:t>
            </a:r>
          </a:p>
          <a:p>
            <a:pPr marL="0" indent="0">
              <a:buNone/>
            </a:pPr>
            <a:r>
              <a:rPr lang="en-GB" dirty="0"/>
              <a:t> </a:t>
            </a:r>
            <a:endParaRPr lang="en-ZA" dirty="0"/>
          </a:p>
          <a:p>
            <a:r>
              <a:rPr lang="en-GB" dirty="0"/>
              <a:t>The earth's six billion humans share many similarities and differences. </a:t>
            </a:r>
          </a:p>
          <a:p>
            <a:r>
              <a:rPr lang="en-GB" dirty="0"/>
              <a:t>Everyone on earth must eat, breathe, and drink to stay alive.</a:t>
            </a:r>
          </a:p>
          <a:p>
            <a:r>
              <a:rPr lang="en-GB" dirty="0"/>
              <a:t>Everyone has a family, a language, and a culture. All people have hopes, dreams, fears, and feelings of every kind imaginable. </a:t>
            </a:r>
            <a:endParaRPr lang="en-ZA" dirty="0"/>
          </a:p>
          <a:p>
            <a:pPr marL="0" indent="0">
              <a:buNone/>
            </a:pPr>
            <a:endParaRPr lang="en-ZA" dirty="0"/>
          </a:p>
        </p:txBody>
      </p:sp>
    </p:spTree>
    <p:extLst>
      <p:ext uri="{BB962C8B-B14F-4D97-AF65-F5344CB8AC3E}">
        <p14:creationId xmlns:p14="http://schemas.microsoft.com/office/powerpoint/2010/main" val="69294514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p:cNvSpPr>
            <a:spLocks noGrp="1"/>
          </p:cNvSpPr>
          <p:nvPr>
            <p:ph sz="quarter" idx="1"/>
          </p:nvPr>
        </p:nvSpPr>
        <p:spPr/>
        <p:txBody>
          <a:bodyPr>
            <a:normAutofit lnSpcReduction="10000"/>
          </a:bodyPr>
          <a:lstStyle/>
          <a:p>
            <a:r>
              <a:rPr lang="en-GB" dirty="0"/>
              <a:t>Humans differ in many ways, too. Some of these differences are physical, such as skin colour, hair texture, or gender. Others differences, such as language, customs, and beliefs, are learned. </a:t>
            </a:r>
          </a:p>
          <a:p>
            <a:endParaRPr lang="en-GB" dirty="0"/>
          </a:p>
          <a:p>
            <a:r>
              <a:rPr lang="en-GB" dirty="0"/>
              <a:t>These similarities and differences are the basis for social groups, a term used to describe common categories people use to describe or identify themselves. Age, gender, race, culture, and religion are some social groups you may be familiar with. </a:t>
            </a:r>
          </a:p>
          <a:p>
            <a:endParaRPr lang="en-GB" dirty="0"/>
          </a:p>
          <a:p>
            <a:r>
              <a:rPr lang="en-GB" dirty="0"/>
              <a:t>Everyone is a member of some social groups, even if they don't always realise it.</a:t>
            </a:r>
            <a:endParaRPr lang="en-ZA" dirty="0"/>
          </a:p>
          <a:p>
            <a:pPr marL="0" indent="0">
              <a:buNone/>
            </a:pPr>
            <a:endParaRPr lang="en-ZA" dirty="0"/>
          </a:p>
        </p:txBody>
      </p:sp>
    </p:spTree>
    <p:extLst>
      <p:ext uri="{BB962C8B-B14F-4D97-AF65-F5344CB8AC3E}">
        <p14:creationId xmlns:p14="http://schemas.microsoft.com/office/powerpoint/2010/main" val="300487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Prejudice</a:t>
            </a:r>
          </a:p>
          <a:p>
            <a:pPr marL="0" indent="0">
              <a:buNone/>
            </a:pPr>
            <a:endParaRPr lang="en-ZA" dirty="0"/>
          </a:p>
          <a:p>
            <a:r>
              <a:rPr lang="en-GB" dirty="0"/>
              <a:t>Social groups have always been a part of human history. Categorizing people into "us" and "them" helped humans develop tribes, clans, and other early social structures. Deciding who belonged and who didn't also lead to conflicts and fighting.</a:t>
            </a:r>
            <a:endParaRPr lang="en-ZA" dirty="0"/>
          </a:p>
          <a:p>
            <a:pPr marL="0" indent="0">
              <a:buNone/>
            </a:pPr>
            <a:endParaRPr lang="en-ZA" dirty="0"/>
          </a:p>
          <a:p>
            <a:r>
              <a:rPr lang="en-GB" dirty="0"/>
              <a:t>"Us" and "them" thinking still continues today. Like early humans, we tend to stick with people who are similar to us while avoiding people who are different. </a:t>
            </a:r>
          </a:p>
          <a:p>
            <a:endParaRPr lang="en-GB" dirty="0"/>
          </a:p>
          <a:p>
            <a:pPr marL="0" indent="0">
              <a:buNone/>
            </a:pPr>
            <a:endParaRPr lang="en-ZA" dirty="0"/>
          </a:p>
        </p:txBody>
      </p:sp>
    </p:spTree>
    <p:extLst>
      <p:ext uri="{BB962C8B-B14F-4D97-AF65-F5344CB8AC3E}">
        <p14:creationId xmlns:p14="http://schemas.microsoft.com/office/powerpoint/2010/main" val="39216511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p:cNvSpPr>
            <a:spLocks noGrp="1"/>
          </p:cNvSpPr>
          <p:nvPr>
            <p:ph sz="quarter" idx="1"/>
          </p:nvPr>
        </p:nvSpPr>
        <p:spPr/>
        <p:txBody>
          <a:bodyPr>
            <a:normAutofit/>
          </a:bodyPr>
          <a:lstStyle/>
          <a:p>
            <a:r>
              <a:rPr lang="en-GB" dirty="0"/>
              <a:t>In many ways, this is understandable. It's often more comfortable to be among people who are like us, as identifying by similar traits can provide a sense of belonging and community. But when we avoid others who are different, we tend not to learn about them. </a:t>
            </a:r>
            <a:endParaRPr lang="en-ZA" dirty="0"/>
          </a:p>
          <a:p>
            <a:pPr marL="0" indent="0">
              <a:buNone/>
            </a:pPr>
            <a:endParaRPr lang="en-GB" dirty="0"/>
          </a:p>
          <a:p>
            <a:pPr marL="0" indent="0">
              <a:buNone/>
            </a:pPr>
            <a:endParaRPr lang="en-ZA" dirty="0"/>
          </a:p>
        </p:txBody>
      </p:sp>
      <p:pic>
        <p:nvPicPr>
          <p:cNvPr id="5" name="Picture 4"/>
          <p:cNvPicPr>
            <a:picLocks noChangeAspect="1"/>
          </p:cNvPicPr>
          <p:nvPr/>
        </p:nvPicPr>
        <p:blipFill>
          <a:blip r:embed="rId2"/>
          <a:stretch>
            <a:fillRect/>
          </a:stretch>
        </p:blipFill>
        <p:spPr>
          <a:xfrm>
            <a:off x="1643476" y="3389599"/>
            <a:ext cx="5700752" cy="3137915"/>
          </a:xfrm>
          <a:prstGeom prst="rect">
            <a:avLst/>
          </a:prstGeom>
        </p:spPr>
      </p:pic>
    </p:spTree>
    <p:extLst>
      <p:ext uri="{BB962C8B-B14F-4D97-AF65-F5344CB8AC3E}">
        <p14:creationId xmlns:p14="http://schemas.microsoft.com/office/powerpoint/2010/main" val="102435579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715144"/>
            <a:ext cx="8083296" cy="5262979"/>
          </a:xfrm>
          <a:prstGeom prst="rect">
            <a:avLst/>
          </a:prstGeom>
        </p:spPr>
        <p:txBody>
          <a:bodyPr wrap="square">
            <a:spAutoFit/>
          </a:bodyPr>
          <a:lstStyle/>
          <a:p>
            <a:pPr marL="342900" indent="-342900">
              <a:buFont typeface="Arial" panose="020B0604020202020204" pitchFamily="34" charset="0"/>
              <a:buChar char="•"/>
            </a:pPr>
            <a:r>
              <a:rPr lang="en-ZA" sz="2400" dirty="0"/>
              <a:t>And when we don't really know what people are like, it's easy to make assumptions, fill in the blanks, or make generalisations about "them" based on our very limited knowledge about them.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In short, we make judgments about others before we know the full story. These pre-judgments are called prejudices.</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GB" sz="2400" dirty="0"/>
              <a:t>Prejudices often have two sides. If "they" are lazy and stupid, then "we" must be intelligent and hard-working. Whether it paints people favourably or not, prejudice is typically based on ignorance, misinformation, and/or and fear of differences.</a:t>
            </a:r>
            <a:endParaRPr lang="en-ZA" sz="2400" dirty="0"/>
          </a:p>
          <a:p>
            <a:r>
              <a:rPr lang="en-GB" sz="2400" dirty="0"/>
              <a:t> </a:t>
            </a:r>
            <a:r>
              <a:rPr lang="en-ZA" sz="2400" dirty="0"/>
              <a:t> </a:t>
            </a:r>
          </a:p>
        </p:txBody>
      </p:sp>
    </p:spTree>
    <p:extLst>
      <p:ext uri="{BB962C8B-B14F-4D97-AF65-F5344CB8AC3E}">
        <p14:creationId xmlns:p14="http://schemas.microsoft.com/office/powerpoint/2010/main" val="19446392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715144"/>
            <a:ext cx="8083296" cy="5262979"/>
          </a:xfrm>
          <a:prstGeom prst="rect">
            <a:avLst/>
          </a:prstGeom>
        </p:spPr>
        <p:txBody>
          <a:bodyPr wrap="square">
            <a:spAutoFit/>
          </a:bodyPr>
          <a:lstStyle/>
          <a:p>
            <a:r>
              <a:rPr lang="en-ZA" sz="2400" b="1" dirty="0"/>
              <a:t>Stereotypes</a:t>
            </a:r>
          </a:p>
          <a:p>
            <a:r>
              <a:rPr lang="en-GB" sz="2400" dirty="0"/>
              <a:t> </a:t>
            </a:r>
            <a:endParaRPr lang="en-ZA" sz="2400" dirty="0"/>
          </a:p>
          <a:p>
            <a:pPr marL="342900" indent="-342900">
              <a:buFont typeface="Arial" panose="020B0604020202020204" pitchFamily="34" charset="0"/>
              <a:buChar char="•"/>
            </a:pPr>
            <a:r>
              <a:rPr lang="en-GB" sz="2400" dirty="0"/>
              <a:t>Prejudices are fuelled by stereotypes, an exaggerated or distorted belief or image about a person or group. </a:t>
            </a:r>
            <a:endParaRPr lang="en-ZA" sz="2400" dirty="0"/>
          </a:p>
          <a:p>
            <a:endParaRPr lang="en-ZA" sz="2400" dirty="0"/>
          </a:p>
          <a:p>
            <a:pPr marL="342900" indent="-342900">
              <a:buFont typeface="Arial" panose="020B0604020202020204" pitchFamily="34" charset="0"/>
              <a:buChar char="•"/>
            </a:pPr>
            <a:r>
              <a:rPr lang="en-GB" sz="2400" dirty="0"/>
              <a:t>Stereotypes assume that everyone in a group has the same characteristics, leading people to falsely believe that "they" are all alike.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Even when the stereotype suggests positive traits (for example, that women are nurturing), people are offended because these images leave no room for individual differences.</a:t>
            </a:r>
            <a:endParaRPr lang="en-ZA" sz="2400" dirty="0"/>
          </a:p>
          <a:p>
            <a:r>
              <a:rPr lang="en-GB" sz="2400" dirty="0"/>
              <a:t> </a:t>
            </a:r>
            <a:r>
              <a:rPr lang="en-ZA" sz="2400" dirty="0"/>
              <a:t> </a:t>
            </a:r>
          </a:p>
        </p:txBody>
      </p:sp>
    </p:spTree>
    <p:extLst>
      <p:ext uri="{BB962C8B-B14F-4D97-AF65-F5344CB8AC3E}">
        <p14:creationId xmlns:p14="http://schemas.microsoft.com/office/powerpoint/2010/main" val="322578888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715144"/>
            <a:ext cx="8083296" cy="3785652"/>
          </a:xfrm>
          <a:prstGeom prst="rect">
            <a:avLst/>
          </a:prstGeom>
        </p:spPr>
        <p:txBody>
          <a:bodyPr wrap="square">
            <a:spAutoFit/>
          </a:bodyPr>
          <a:lstStyle/>
          <a:p>
            <a:pPr marL="342900" indent="-342900">
              <a:buFont typeface="Arial" panose="020B0604020202020204" pitchFamily="34" charset="0"/>
              <a:buChar char="•"/>
            </a:pPr>
            <a:r>
              <a:rPr lang="en-GB" sz="2400" dirty="0"/>
              <a:t>No one is born believing stereotypes -- they are taught by media, or learned from parents, peers and many other sources. Social scientists believe that children begin to learn prejudices and stereotypes as early as two or three years old.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Even though they don't fully understand what prejudice is, young children may repeat racial slurs or act out stereotypes they see in the media. For example, a group of girls may tell a boy that he can't play house because it's a girl's game. </a:t>
            </a:r>
            <a:endParaRPr lang="en-ZA" sz="2400" dirty="0"/>
          </a:p>
          <a:p>
            <a:r>
              <a:rPr lang="en-GB" sz="2400" dirty="0"/>
              <a:t> </a:t>
            </a:r>
            <a:r>
              <a:rPr lang="en-ZA" sz="2400" dirty="0"/>
              <a:t> </a:t>
            </a:r>
          </a:p>
        </p:txBody>
      </p:sp>
    </p:spTree>
    <p:extLst>
      <p:ext uri="{BB962C8B-B14F-4D97-AF65-F5344CB8AC3E}">
        <p14:creationId xmlns:p14="http://schemas.microsoft.com/office/powerpoint/2010/main" val="27636705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715144"/>
            <a:ext cx="8083296" cy="3416320"/>
          </a:xfrm>
          <a:prstGeom prst="rect">
            <a:avLst/>
          </a:prstGeom>
        </p:spPr>
        <p:txBody>
          <a:bodyPr wrap="square">
            <a:spAutoFit/>
          </a:bodyPr>
          <a:lstStyle/>
          <a:p>
            <a:pPr marL="342900" indent="-342900">
              <a:buFont typeface="Arial" panose="020B0604020202020204" pitchFamily="34" charset="0"/>
              <a:buChar char="•"/>
            </a:pPr>
            <a:r>
              <a:rPr lang="en-GB" sz="2400" dirty="0"/>
              <a:t>As they are exposed to more stereotypes, young children tend to form attachments to their own group and develop negative attitudes about other groups.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As these attitudes deepen over a person's lifetime, they are difficult to change. As they get older, people tend to see the things that support their views and disregard or ignore experiences that challenge them.</a:t>
            </a:r>
            <a:endParaRPr lang="en-ZA" sz="2400" dirty="0"/>
          </a:p>
          <a:p>
            <a:r>
              <a:rPr lang="en-GB" sz="2400" dirty="0"/>
              <a:t> </a:t>
            </a:r>
            <a:r>
              <a:rPr lang="en-ZA" sz="2400" dirty="0"/>
              <a:t> </a:t>
            </a:r>
          </a:p>
        </p:txBody>
      </p:sp>
    </p:spTree>
    <p:extLst>
      <p:ext uri="{BB962C8B-B14F-4D97-AF65-F5344CB8AC3E}">
        <p14:creationId xmlns:p14="http://schemas.microsoft.com/office/powerpoint/2010/main" val="303518059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035189"/>
            <a:ext cx="8083296" cy="5509200"/>
          </a:xfrm>
          <a:prstGeom prst="rect">
            <a:avLst/>
          </a:prstGeom>
        </p:spPr>
        <p:txBody>
          <a:bodyPr wrap="square">
            <a:spAutoFit/>
          </a:bodyPr>
          <a:lstStyle/>
          <a:p>
            <a:r>
              <a:rPr lang="en-ZA" sz="2200" b="1" dirty="0"/>
              <a:t>Discrimination</a:t>
            </a:r>
          </a:p>
          <a:p>
            <a:r>
              <a:rPr lang="en-GB" sz="2200" dirty="0"/>
              <a:t> </a:t>
            </a:r>
            <a:endParaRPr lang="en-ZA" sz="2200" dirty="0"/>
          </a:p>
          <a:p>
            <a:pPr marL="342900" indent="-342900">
              <a:buFont typeface="Arial" panose="020B0604020202020204" pitchFamily="34" charset="0"/>
              <a:buChar char="•"/>
            </a:pPr>
            <a:r>
              <a:rPr lang="en-GB" sz="2200" dirty="0"/>
              <a:t>Discrimination is an action that treats people unfairly because of their membership of a particular social group.</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Discriminatory behaviours may take many forms, but they all involve some form of exclusion or rejection. </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You may have witnessed individual acts of discrimination, such as a worker who won't let people of a certain race sit with them at lunch. Often, these individual acts reflect a larger system of exclusion. </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Consider a school that won't let girls take the same classes as boys, or a business that doesn't hire people or certain ethnic backgrounds. </a:t>
            </a:r>
            <a:endParaRPr lang="en-ZA" sz="2200" dirty="0"/>
          </a:p>
        </p:txBody>
      </p:sp>
    </p:spTree>
    <p:extLst>
      <p:ext uri="{BB962C8B-B14F-4D97-AF65-F5344CB8AC3E}">
        <p14:creationId xmlns:p14="http://schemas.microsoft.com/office/powerpoint/2010/main" val="23511327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524315"/>
          </a:xfrm>
          <a:prstGeom prst="rect">
            <a:avLst/>
          </a:prstGeom>
        </p:spPr>
        <p:txBody>
          <a:bodyPr wrap="square">
            <a:spAutoFit/>
          </a:bodyPr>
          <a:lstStyle/>
          <a:p>
            <a:pPr marL="342900" indent="-342900">
              <a:buFont typeface="Arial" panose="020B0604020202020204" pitchFamily="34" charset="0"/>
              <a:buChar char="•"/>
            </a:pPr>
            <a:r>
              <a:rPr lang="en-GB" sz="2400" dirty="0"/>
              <a:t>On a national level, discrimination can take the form of official laws and policies. The enslavement of Africans in the United States, the official domination of Blacks by Whites in South Africa, or Hitler's widespread extermination of Jews are some historic examples of systematic, legal discrimination. </a:t>
            </a:r>
            <a:endParaRPr lang="en-ZA" sz="2400" dirty="0"/>
          </a:p>
          <a:p>
            <a:endParaRPr lang="en-ZA" sz="2400" dirty="0"/>
          </a:p>
          <a:p>
            <a:pPr marL="342900" indent="-342900">
              <a:buFont typeface="Arial" panose="020B0604020202020204" pitchFamily="34" charset="0"/>
              <a:buChar char="•"/>
            </a:pPr>
            <a:r>
              <a:rPr lang="en-GB" sz="2400" dirty="0"/>
              <a:t>When discrimination becomes a part of a systematic use of power and is "</a:t>
            </a:r>
            <a:r>
              <a:rPr lang="en-GB" sz="2400" i="1" dirty="0"/>
              <a:t>just how things are,"</a:t>
            </a:r>
            <a:r>
              <a:rPr lang="en-GB" sz="2400" dirty="0"/>
              <a:t> it is known as an "</a:t>
            </a:r>
            <a:r>
              <a:rPr lang="en-GB" sz="2400" i="1" dirty="0"/>
              <a:t>ism</a:t>
            </a:r>
            <a:r>
              <a:rPr lang="en-GB" sz="2400" dirty="0"/>
              <a:t>." Racism and sexism are a few "isms" you may be familiar with. </a:t>
            </a:r>
            <a:endParaRPr lang="en-ZA" sz="2400" dirty="0"/>
          </a:p>
          <a:p>
            <a:r>
              <a:rPr lang="en-ZA" sz="2400" dirty="0"/>
              <a:t> </a:t>
            </a:r>
          </a:p>
        </p:txBody>
      </p:sp>
    </p:spTree>
    <p:extLst>
      <p:ext uri="{BB962C8B-B14F-4D97-AF65-F5344CB8AC3E}">
        <p14:creationId xmlns:p14="http://schemas.microsoft.com/office/powerpoint/2010/main" val="30655457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16653"/>
            <a:ext cx="8219256" cy="5262979"/>
          </a:xfrm>
          <a:prstGeom prst="rect">
            <a:avLst/>
          </a:prstGeom>
        </p:spPr>
        <p:txBody>
          <a:bodyPr wrap="square">
            <a:spAutoFit/>
          </a:bodyPr>
          <a:lstStyle/>
          <a:p>
            <a:r>
              <a:rPr lang="en-ZA" sz="2400" b="1" dirty="0"/>
              <a:t>Diversity in the Workplace</a:t>
            </a:r>
          </a:p>
          <a:p>
            <a:endParaRPr lang="en-ZA" sz="2400" dirty="0"/>
          </a:p>
          <a:p>
            <a:pPr marL="342900" indent="-342900">
              <a:buFont typeface="Arial" panose="020B0604020202020204" pitchFamily="34" charset="0"/>
              <a:buChar char="•"/>
            </a:pPr>
            <a:r>
              <a:rPr lang="en-ZA" sz="2400" dirty="0"/>
              <a:t> In the workplace we are surrounded by people from different backgrounds, culture, beliefs, values, race, age, sex, language and education. We are all at different levels of education and we are all working towards a common organisational goal.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According to the laws of this country, we all have a constitutional right to an education and equal opportunity to earn a living.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Working with others is part of our daily lives and if we cannot understand those we work with, we will be in a constant state of conflict and we will never move forward or be productive. </a:t>
            </a:r>
          </a:p>
        </p:txBody>
      </p:sp>
    </p:spTree>
    <p:extLst>
      <p:ext uri="{BB962C8B-B14F-4D97-AF65-F5344CB8AC3E}">
        <p14:creationId xmlns:p14="http://schemas.microsoft.com/office/powerpoint/2010/main" val="27028510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16653"/>
            <a:ext cx="8219256" cy="5262979"/>
          </a:xfrm>
          <a:prstGeom prst="rect">
            <a:avLst/>
          </a:prstGeom>
        </p:spPr>
        <p:txBody>
          <a:bodyPr wrap="square">
            <a:spAutoFit/>
          </a:bodyPr>
          <a:lstStyle/>
          <a:p>
            <a:pPr marL="342900" indent="-342900">
              <a:buFont typeface="Arial" panose="020B0604020202020204" pitchFamily="34" charset="0"/>
              <a:buChar char="•"/>
            </a:pPr>
            <a:r>
              <a:rPr lang="en-GB" sz="2400" dirty="0"/>
              <a:t>It is therefore essential that we get along with others in order to grow ourselves. But how do we do this? </a:t>
            </a:r>
            <a:endParaRPr lang="en-ZA" sz="2400" dirty="0"/>
          </a:p>
          <a:p>
            <a:endParaRPr lang="en-ZA" sz="2400" dirty="0"/>
          </a:p>
          <a:p>
            <a:pPr marL="342900" indent="-342900">
              <a:buFont typeface="Arial" panose="020B0604020202020204" pitchFamily="34" charset="0"/>
              <a:buChar char="•"/>
            </a:pPr>
            <a:r>
              <a:rPr lang="en-GB" sz="2400" dirty="0"/>
              <a:t>Have you ever looked at people and wondered why they behave in a certain way?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To you it may seem as if the other person is rude or overly submissive, or perhaps you think the person is uneducated or at a different level to you….indeed this may be the case, but there is a chance that the person is just reacting from a different perspective to yours. This is where understanding other people’s beliefs, backgrounds and culture come in. </a:t>
            </a:r>
            <a:endParaRPr lang="en-ZA" sz="2400" dirty="0"/>
          </a:p>
          <a:p>
            <a:r>
              <a:rPr lang="en-GB" sz="2400" dirty="0"/>
              <a:t> </a:t>
            </a:r>
            <a:endParaRPr lang="en-ZA" sz="2400" dirty="0"/>
          </a:p>
          <a:p>
            <a:endParaRPr lang="en-ZA" sz="2400" dirty="0"/>
          </a:p>
        </p:txBody>
      </p:sp>
    </p:spTree>
    <p:extLst>
      <p:ext uri="{BB962C8B-B14F-4D97-AF65-F5344CB8AC3E}">
        <p14:creationId xmlns:p14="http://schemas.microsoft.com/office/powerpoint/2010/main" val="26319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16653"/>
            <a:ext cx="8219256" cy="5632311"/>
          </a:xfrm>
          <a:prstGeom prst="rect">
            <a:avLst/>
          </a:prstGeom>
        </p:spPr>
        <p:txBody>
          <a:bodyPr wrap="square">
            <a:spAutoFit/>
          </a:bodyPr>
          <a:lstStyle/>
          <a:p>
            <a:pPr marL="342900" indent="-342900">
              <a:buFont typeface="Arial" panose="020B0604020202020204" pitchFamily="34" charset="0"/>
              <a:buChar char="•"/>
            </a:pPr>
            <a:r>
              <a:rPr lang="en-GB" sz="2400" dirty="0"/>
              <a:t>We cannot be expected to know everything about everyone’s culture or language or backgrounds, but if we have an idea of how their worlds work, we may be able to develop more tolerance and understanding foe them and their reactions or ways of dealing with things. </a:t>
            </a:r>
            <a:endParaRPr lang="en-ZA" sz="2400" dirty="0"/>
          </a:p>
          <a:p>
            <a:endParaRPr lang="en-ZA" sz="2400" dirty="0"/>
          </a:p>
          <a:p>
            <a:pPr marL="342900" indent="-342900">
              <a:buFont typeface="Arial" panose="020B0604020202020204" pitchFamily="34" charset="0"/>
              <a:buChar char="•"/>
            </a:pPr>
            <a:r>
              <a:rPr lang="en-GB" sz="2400" dirty="0"/>
              <a:t>Someone who has grown up in a township will see life differently to someone who has grown up in a sheltered and affluent environment. </a:t>
            </a:r>
          </a:p>
          <a:p>
            <a:pPr marL="342900" indent="-342900">
              <a:buFont typeface="Arial" panose="020B0604020202020204" pitchFamily="34" charset="0"/>
              <a:buChar char="•"/>
            </a:pPr>
            <a:r>
              <a:rPr lang="en-GB" sz="2400" dirty="0"/>
              <a:t>It does not mean one is better than the other, it means they are simply DIFFERENT. A person who has grown up in a certain religion will have different values and outlooks than someone who may have grown up in a different belief system. </a:t>
            </a:r>
            <a:endParaRPr lang="en-ZA" sz="2400" dirty="0"/>
          </a:p>
          <a:p>
            <a:r>
              <a:rPr lang="en-GB" sz="2400" dirty="0"/>
              <a:t> </a:t>
            </a:r>
            <a:endParaRPr lang="en-ZA" sz="2400" dirty="0"/>
          </a:p>
          <a:p>
            <a:endParaRPr lang="en-ZA" sz="2400" dirty="0"/>
          </a:p>
        </p:txBody>
      </p:sp>
    </p:spTree>
    <p:extLst>
      <p:ext uri="{BB962C8B-B14F-4D97-AF65-F5344CB8AC3E}">
        <p14:creationId xmlns:p14="http://schemas.microsoft.com/office/powerpoint/2010/main" val="64541271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16653"/>
            <a:ext cx="8219256" cy="5509200"/>
          </a:xfrm>
          <a:prstGeom prst="rect">
            <a:avLst/>
          </a:prstGeom>
        </p:spPr>
        <p:txBody>
          <a:bodyPr wrap="square">
            <a:spAutoFit/>
          </a:bodyPr>
          <a:lstStyle/>
          <a:p>
            <a:pPr marL="342900" indent="-342900">
              <a:buFont typeface="Arial" panose="020B0604020202020204" pitchFamily="34" charset="0"/>
              <a:buChar char="•"/>
            </a:pPr>
            <a:r>
              <a:rPr lang="en-GB" sz="2200" dirty="0"/>
              <a:t>An older person will have been around longer than others in the group and may have more knowledge of life, but may look at things from a different perspective – for instance they may have trouble adjusting to a fully automated computer system at work, when they are used to doing the work manually. A draughtsman is a prime example. </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Years ago, the draughtsman drew technical drawings using rulers and precision pens and worked out dimensions using a scientific calculator. </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Today there is Autocad – a computer system which plots all the lines and works out all the dimensions for you…..someone who has worked all his or her life drawing the drawings will now have to learn to use the Autocad system and this could be a huge adjustment for them. </a:t>
            </a:r>
            <a:endParaRPr lang="en-ZA" sz="2400" dirty="0"/>
          </a:p>
        </p:txBody>
      </p:sp>
    </p:spTree>
    <p:extLst>
      <p:ext uri="{BB962C8B-B14F-4D97-AF65-F5344CB8AC3E}">
        <p14:creationId xmlns:p14="http://schemas.microsoft.com/office/powerpoint/2010/main" val="104134710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146304" y="1382135"/>
            <a:ext cx="8540496" cy="4524315"/>
          </a:xfrm>
          <a:prstGeom prst="rect">
            <a:avLst/>
          </a:prstGeom>
        </p:spPr>
        <p:txBody>
          <a:bodyPr wrap="square">
            <a:spAutoFit/>
          </a:bodyPr>
          <a:lstStyle/>
          <a:p>
            <a:pPr marL="342900" indent="-342900">
              <a:buFont typeface="Arial" panose="020B0604020202020204" pitchFamily="34" charset="0"/>
              <a:buChar char="•"/>
            </a:pPr>
            <a:r>
              <a:rPr lang="en-GB" sz="2400" dirty="0"/>
              <a:t>Age is not the only aspect which can affect us in the workplace. Language can be a huge barrier too. If someone is unable to communicate efficiently in your language they are often regarded as stupid or uneducated.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opposite is usually true. How well can you communicate in their language?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Their ability probably as good as – if not better – than yours and just because you cannot communicate on the same level in the same language does not mean they are inferior. It is the same when it comes to men and women in the workplace. </a:t>
            </a:r>
            <a:endParaRPr lang="en-ZA" sz="2800" dirty="0"/>
          </a:p>
        </p:txBody>
      </p:sp>
    </p:spTree>
    <p:extLst>
      <p:ext uri="{BB962C8B-B14F-4D97-AF65-F5344CB8AC3E}">
        <p14:creationId xmlns:p14="http://schemas.microsoft.com/office/powerpoint/2010/main" val="272379566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146304" y="1382135"/>
            <a:ext cx="8540496" cy="3416320"/>
          </a:xfrm>
          <a:prstGeom prst="rect">
            <a:avLst/>
          </a:prstGeom>
        </p:spPr>
        <p:txBody>
          <a:bodyPr wrap="square">
            <a:spAutoFit/>
          </a:bodyPr>
          <a:lstStyle/>
          <a:p>
            <a:pPr marL="342900" indent="-342900">
              <a:buFont typeface="Arial" panose="020B0604020202020204" pitchFamily="34" charset="0"/>
              <a:buChar char="•"/>
            </a:pPr>
            <a:r>
              <a:rPr lang="en-GB" sz="2400" dirty="0"/>
              <a:t>Women have risen up to take their place in the business and corporate world. They have opportunities for equal education and employment, yet there is still a perception in the workplace that women do not have the same ability as men do.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Very often, women have to work and run their homes as well as be mothers. Some believe that this takes time and focus away from work and what they should be concentrating on. These are all potential sources of discrimination. </a:t>
            </a:r>
            <a:endParaRPr lang="en-ZA" sz="2400" dirty="0"/>
          </a:p>
        </p:txBody>
      </p:sp>
    </p:spTree>
    <p:extLst>
      <p:ext uri="{BB962C8B-B14F-4D97-AF65-F5344CB8AC3E}">
        <p14:creationId xmlns:p14="http://schemas.microsoft.com/office/powerpoint/2010/main" val="39551620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146304" y="1382135"/>
            <a:ext cx="8540496" cy="6001643"/>
          </a:xfrm>
          <a:prstGeom prst="rect">
            <a:avLst/>
          </a:prstGeom>
        </p:spPr>
        <p:txBody>
          <a:bodyPr wrap="square">
            <a:spAutoFit/>
          </a:bodyPr>
          <a:lstStyle/>
          <a:p>
            <a:pPr marL="342900" indent="-342900">
              <a:buFont typeface="Arial" panose="020B0604020202020204" pitchFamily="34" charset="0"/>
              <a:buChar char="•"/>
            </a:pPr>
            <a:r>
              <a:rPr lang="en-GB" sz="2400" dirty="0"/>
              <a:t>Education – or the lack thereof, is another potential source of discrimination.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Often people who have had the privilege of a formal education tend to think they are better than those who have not had the opportunities they have had. In today’s South Africa, education is the key focus and a constitutional right of each and every person.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While it is true that an uneducated person would not have the ability to complete a specific task without the relevant training, it does not mean that that person is incapable of performing the task. With the right guidance and education, everything is possible. </a:t>
            </a:r>
            <a:endParaRPr lang="en-ZA" sz="2400" dirty="0"/>
          </a:p>
          <a:p>
            <a:endParaRPr lang="en-ZA" sz="2400" dirty="0"/>
          </a:p>
          <a:p>
            <a:r>
              <a:rPr lang="en-GB" sz="2400" dirty="0"/>
              <a:t> </a:t>
            </a:r>
            <a:endParaRPr lang="en-ZA" sz="2400" dirty="0"/>
          </a:p>
        </p:txBody>
      </p:sp>
    </p:spTree>
    <p:extLst>
      <p:ext uri="{BB962C8B-B14F-4D97-AF65-F5344CB8AC3E}">
        <p14:creationId xmlns:p14="http://schemas.microsoft.com/office/powerpoint/2010/main" val="169725797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146304" y="1382135"/>
            <a:ext cx="8540496" cy="1938992"/>
          </a:xfrm>
          <a:prstGeom prst="rect">
            <a:avLst/>
          </a:prstGeom>
        </p:spPr>
        <p:txBody>
          <a:bodyPr wrap="square">
            <a:spAutoFit/>
          </a:bodyPr>
          <a:lstStyle/>
          <a:p>
            <a:pPr marL="342900" indent="-342900">
              <a:buFont typeface="Arial" panose="020B0604020202020204" pitchFamily="34" charset="0"/>
              <a:buChar char="•"/>
            </a:pPr>
            <a:r>
              <a:rPr lang="en-GB" sz="2400" dirty="0"/>
              <a:t>A major problem in the workplace is discrimination and this is why the Labour Act specifies certain criteria and policies which protect the workers from discrimination. </a:t>
            </a:r>
            <a:endParaRPr lang="en-ZA" sz="2400" dirty="0"/>
          </a:p>
          <a:p>
            <a:endParaRPr lang="en-ZA" sz="2400" dirty="0"/>
          </a:p>
          <a:p>
            <a:r>
              <a:rPr lang="en-GB" sz="2400" dirty="0"/>
              <a:t> </a:t>
            </a:r>
            <a:endParaRPr lang="en-ZA" sz="2400" dirty="0"/>
          </a:p>
        </p:txBody>
      </p:sp>
    </p:spTree>
    <p:extLst>
      <p:ext uri="{BB962C8B-B14F-4D97-AF65-F5344CB8AC3E}">
        <p14:creationId xmlns:p14="http://schemas.microsoft.com/office/powerpoint/2010/main" val="21448498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4154984"/>
          </a:xfrm>
          <a:prstGeom prst="rect">
            <a:avLst/>
          </a:prstGeom>
        </p:spPr>
        <p:txBody>
          <a:bodyPr wrap="square">
            <a:spAutoFit/>
          </a:bodyPr>
          <a:lstStyle/>
          <a:p>
            <a:r>
              <a:rPr lang="en-ZA" sz="2400" b="1" dirty="0"/>
              <a:t>Types of Discrimination</a:t>
            </a:r>
          </a:p>
          <a:p>
            <a:r>
              <a:rPr lang="en-GB" sz="2400" dirty="0"/>
              <a:t> </a:t>
            </a:r>
            <a:endParaRPr lang="en-ZA" sz="2400" dirty="0"/>
          </a:p>
          <a:p>
            <a:r>
              <a:rPr lang="en-GB" sz="2400" b="1" dirty="0"/>
              <a:t>There are many different types of discrimination, the main ones being:</a:t>
            </a:r>
          </a:p>
          <a:p>
            <a:endParaRPr lang="en-ZA" sz="2400" b="1" dirty="0"/>
          </a:p>
          <a:p>
            <a:pPr marL="342900" lvl="0" indent="-342900" fontAlgn="base">
              <a:buFont typeface="Arial" panose="020B0604020202020204" pitchFamily="34" charset="0"/>
              <a:buChar char="•"/>
            </a:pPr>
            <a:r>
              <a:rPr lang="en-ZA" sz="2400" dirty="0">
                <a:effectLst>
                  <a:outerShdw sx="0" sy="0">
                    <a:srgbClr val="000000"/>
                  </a:outerShdw>
                </a:effectLst>
              </a:rPr>
              <a:t>Direct discrimination</a:t>
            </a:r>
          </a:p>
          <a:p>
            <a:pPr marL="342900" lvl="0" indent="-342900" fontAlgn="base">
              <a:buFont typeface="Arial" panose="020B0604020202020204" pitchFamily="34" charset="0"/>
              <a:buChar char="•"/>
            </a:pPr>
            <a:r>
              <a:rPr lang="en-ZA" sz="2400" dirty="0">
                <a:effectLst>
                  <a:outerShdw sx="0" sy="0">
                    <a:srgbClr val="000000"/>
                  </a:outerShdw>
                </a:effectLst>
              </a:rPr>
              <a:t>Indirect discrimination</a:t>
            </a:r>
          </a:p>
          <a:p>
            <a:pPr marL="342900" lvl="0" indent="-342900" fontAlgn="base">
              <a:buFont typeface="Arial" panose="020B0604020202020204" pitchFamily="34" charset="0"/>
              <a:buChar char="•"/>
            </a:pPr>
            <a:r>
              <a:rPr lang="en-ZA" sz="2400" dirty="0">
                <a:effectLst>
                  <a:outerShdw sx="0" sy="0">
                    <a:srgbClr val="000000"/>
                  </a:outerShdw>
                </a:effectLst>
              </a:rPr>
              <a:t>Systemic discrimination</a:t>
            </a:r>
          </a:p>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297372982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4" name="Content Placeholder 3"/>
          <p:cNvSpPr>
            <a:spLocks noGrp="1"/>
          </p:cNvSpPr>
          <p:nvPr>
            <p:ph sz="quarter" idx="1"/>
          </p:nvPr>
        </p:nvSpPr>
        <p:spPr/>
        <p:txBody>
          <a:bodyPr>
            <a:normAutofit/>
          </a:bodyPr>
          <a:lstStyle/>
          <a:p>
            <a:pPr marL="0" indent="0">
              <a:buNone/>
            </a:pPr>
            <a:endParaRPr lang="en-GB" dirty="0"/>
          </a:p>
          <a:p>
            <a:pPr marL="0" indent="0">
              <a:buNone/>
            </a:pPr>
            <a:r>
              <a:rPr lang="en-ZA" b="1" u="sng" dirty="0"/>
              <a:t>Direct Discrimination</a:t>
            </a:r>
          </a:p>
          <a:p>
            <a:pPr marL="0" indent="0">
              <a:buNone/>
            </a:pPr>
            <a:r>
              <a:rPr lang="en-ZA" dirty="0"/>
              <a:t> </a:t>
            </a:r>
          </a:p>
          <a:p>
            <a:pPr marL="0" indent="0">
              <a:buNone/>
            </a:pPr>
            <a:endParaRPr lang="en-ZA" dirty="0"/>
          </a:p>
          <a:p>
            <a:r>
              <a:rPr lang="en-ZA" dirty="0"/>
              <a:t>This is when an employer takes ‘adverse action’ against an employee because of such things as their race, colour, sex or age. </a:t>
            </a:r>
          </a:p>
          <a:p>
            <a:r>
              <a:rPr lang="en-ZA" dirty="0"/>
              <a:t>Adverse action can be things such as firing an employee, not giving them legal entitlements such as pay or leave, etc. or paying someone less than others for doing the same job. Adverse action can also happen to potential employees. </a:t>
            </a:r>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37888943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GB" b="1" dirty="0"/>
              <a:t>Examples of direct discrimination are:</a:t>
            </a:r>
          </a:p>
          <a:p>
            <a:pPr marL="0" indent="0">
              <a:buNone/>
            </a:pPr>
            <a:endParaRPr lang="en-ZA" b="1" dirty="0"/>
          </a:p>
          <a:p>
            <a:pPr lvl="0" fontAlgn="base"/>
            <a:r>
              <a:rPr lang="en-ZA" dirty="0">
                <a:effectLst>
                  <a:outerShdw sx="0" sy="0">
                    <a:srgbClr val="000000"/>
                  </a:outerShdw>
                </a:effectLst>
              </a:rPr>
              <a:t>A person is not hired because of his or her race, sex or nationality</a:t>
            </a:r>
          </a:p>
          <a:p>
            <a:pPr lvl="0" fontAlgn="base"/>
            <a:r>
              <a:rPr lang="en-ZA" dirty="0">
                <a:effectLst>
                  <a:outerShdw sx="0" sy="0">
                    <a:srgbClr val="000000"/>
                  </a:outerShdw>
                </a:effectLst>
              </a:rPr>
              <a:t>An employee tells her boss she is pregnant and will soon be taking the parental leave she is entitled to. Her employer fires her because she is pregnant</a:t>
            </a:r>
          </a:p>
          <a:p>
            <a:pPr lvl="0" fontAlgn="base"/>
            <a:r>
              <a:rPr lang="en-ZA" dirty="0">
                <a:effectLst>
                  <a:outerShdw sx="0" sy="0">
                    <a:srgbClr val="000000"/>
                  </a:outerShdw>
                </a:effectLst>
              </a:rPr>
              <a:t>A man is not hired because he is Muslim</a:t>
            </a:r>
          </a:p>
          <a:p>
            <a:pPr lvl="0" fontAlgn="base"/>
            <a:r>
              <a:rPr lang="en-ZA" dirty="0">
                <a:effectLst>
                  <a:outerShdw sx="0" sy="0">
                    <a:srgbClr val="000000"/>
                  </a:outerShdw>
                </a:effectLst>
              </a:rPr>
              <a:t>A man asks a law firm about a receptionist job they have advertised. They tell him not to bother applying because he is a man and they are looking for a female receptionist</a:t>
            </a:r>
          </a:p>
          <a:p>
            <a:pPr lvl="0" fontAlgn="base"/>
            <a:r>
              <a:rPr lang="en-ZA" dirty="0">
                <a:effectLst>
                  <a:outerShdw sx="0" sy="0">
                    <a:srgbClr val="000000"/>
                  </a:outerShdw>
                </a:effectLst>
              </a:rPr>
              <a:t>An employee has young children. Her manager says she will not get a promotion because her family responsibilities may make her unreliable or unable to do a demanding job.</a:t>
            </a:r>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234421347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Indirect Discrimination</a:t>
            </a:r>
          </a:p>
          <a:p>
            <a:pPr marL="0" indent="0">
              <a:buNone/>
            </a:pPr>
            <a:endParaRPr lang="en-ZA" dirty="0"/>
          </a:p>
          <a:p>
            <a:r>
              <a:rPr lang="en-GB" dirty="0"/>
              <a:t>Indirect discrimination is less obvious than direct discrimination. </a:t>
            </a:r>
          </a:p>
          <a:p>
            <a:endParaRPr lang="en-GB" dirty="0"/>
          </a:p>
          <a:p>
            <a:r>
              <a:rPr lang="en-GB" dirty="0"/>
              <a:t>It is when a work requirement, condition or practice seems the same for all staff, but actually disadvantages certain people because of such things as a disability, their race, colour, sex or age. To be discrimination, the work requirement must also be unreasonable.</a:t>
            </a:r>
            <a:endParaRPr lang="en-ZA"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445086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GB" b="1" dirty="0"/>
              <a:t>Examples of indirect discrimination are:</a:t>
            </a:r>
            <a:endParaRPr lang="en-ZA" b="1" dirty="0"/>
          </a:p>
          <a:p>
            <a:pPr lvl="0" fontAlgn="base"/>
            <a:r>
              <a:rPr lang="en-ZA" dirty="0">
                <a:effectLst>
                  <a:outerShdw sx="0" sy="0">
                    <a:srgbClr val="000000"/>
                  </a:outerShdw>
                </a:effectLst>
              </a:rPr>
              <a:t>To pass probation for an office job, all new employees must pass an eye test, even though first-rate vision is not needed for the role. An employee has a vision impairment and fails his probation because he can’t pass this test</a:t>
            </a:r>
          </a:p>
          <a:p>
            <a:pPr lvl="0" fontAlgn="base"/>
            <a:r>
              <a:rPr lang="en-ZA" dirty="0">
                <a:effectLst>
                  <a:outerShdw sx="0" sy="0">
                    <a:srgbClr val="000000"/>
                  </a:outerShdw>
                </a:effectLst>
              </a:rPr>
              <a:t>The ad for a retail job in a clothing store says that only people who have a driver’s licence should apply, even though driving is not part of the job. A woman has good retail experience but can’t get the job because she has a disability and can’t get a driver’s licence</a:t>
            </a:r>
          </a:p>
          <a:p>
            <a:pPr lvl="0" fontAlgn="base"/>
            <a:r>
              <a:rPr lang="en-ZA" dirty="0">
                <a:effectLst>
                  <a:outerShdw sx="0" sy="0">
                    <a:srgbClr val="000000"/>
                  </a:outerShdw>
                </a:effectLst>
              </a:rPr>
              <a:t>An employer says they will only renew the employment contracts of staff that are on a 1 year fixed term contract, if they haven’t made a workers’ compensation claim. An employee’s contract isn’t renewed because he made a workers’ compensation claim after being injured at work.</a:t>
            </a:r>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96746504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4" name="Content Placeholder 3"/>
          <p:cNvSpPr>
            <a:spLocks noGrp="1"/>
          </p:cNvSpPr>
          <p:nvPr>
            <p:ph sz="quarter" idx="1"/>
          </p:nvPr>
        </p:nvSpPr>
        <p:spPr>
          <a:xfrm>
            <a:off x="467544" y="1413296"/>
            <a:ext cx="4089942" cy="4680000"/>
          </a:xfrm>
        </p:spPr>
        <p:txBody>
          <a:bodyPr>
            <a:normAutofit lnSpcReduction="10000"/>
          </a:bodyPr>
          <a:lstStyle/>
          <a:p>
            <a:pPr marL="0" indent="0">
              <a:buNone/>
            </a:pPr>
            <a:r>
              <a:rPr lang="en-ZA" b="1" u="sng" dirty="0"/>
              <a:t>Systemic Discrimination</a:t>
            </a:r>
          </a:p>
          <a:p>
            <a:pPr marL="0" indent="0">
              <a:buNone/>
            </a:pPr>
            <a:endParaRPr lang="en-ZA" dirty="0"/>
          </a:p>
          <a:p>
            <a:r>
              <a:rPr lang="en-GB" dirty="0"/>
              <a:t>Systemic discrimination is widespread and long-term. It happens to a group of people because of a shared characteristic such as disability, race, colour or sex. </a:t>
            </a:r>
          </a:p>
          <a:p>
            <a:r>
              <a:rPr lang="en-GB" dirty="0"/>
              <a:t>It is often part of a workplace policy, practice or culture.</a:t>
            </a:r>
            <a:endParaRPr lang="en-ZA"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pic>
        <p:nvPicPr>
          <p:cNvPr id="5" name="Picture 4"/>
          <p:cNvPicPr>
            <a:picLocks noChangeAspect="1"/>
          </p:cNvPicPr>
          <p:nvPr/>
        </p:nvPicPr>
        <p:blipFill>
          <a:blip r:embed="rId2"/>
          <a:stretch>
            <a:fillRect/>
          </a:stretch>
        </p:blipFill>
        <p:spPr>
          <a:xfrm>
            <a:off x="4825179" y="1982299"/>
            <a:ext cx="3360877" cy="3209400"/>
          </a:xfrm>
          <a:prstGeom prst="rect">
            <a:avLst/>
          </a:prstGeom>
        </p:spPr>
      </p:pic>
      <p:pic>
        <p:nvPicPr>
          <p:cNvPr id="8" name="Picture 7"/>
          <p:cNvPicPr>
            <a:picLocks noChangeAspect="1"/>
          </p:cNvPicPr>
          <p:nvPr/>
        </p:nvPicPr>
        <p:blipFill>
          <a:blip r:embed="rId2"/>
          <a:stretch>
            <a:fillRect/>
          </a:stretch>
        </p:blipFill>
        <p:spPr>
          <a:xfrm>
            <a:off x="4977579" y="2134699"/>
            <a:ext cx="3360877" cy="3209400"/>
          </a:xfrm>
          <a:prstGeom prst="rect">
            <a:avLst/>
          </a:prstGeom>
        </p:spPr>
      </p:pic>
    </p:spTree>
    <p:extLst>
      <p:ext uri="{BB962C8B-B14F-4D97-AF65-F5344CB8AC3E}">
        <p14:creationId xmlns:p14="http://schemas.microsoft.com/office/powerpoint/2010/main" val="242162042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Understanding Diversity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4" name="Content Placeholder 3"/>
          <p:cNvSpPr>
            <a:spLocks noGrp="1"/>
          </p:cNvSpPr>
          <p:nvPr>
            <p:ph sz="quarter" idx="1"/>
          </p:nvPr>
        </p:nvSpPr>
        <p:spPr>
          <a:xfrm>
            <a:off x="467544" y="1413296"/>
            <a:ext cx="8219256" cy="4680000"/>
          </a:xfrm>
        </p:spPr>
        <p:txBody>
          <a:bodyPr>
            <a:normAutofit lnSpcReduction="10000"/>
          </a:bodyPr>
          <a:lstStyle/>
          <a:p>
            <a:pPr marL="0" indent="0">
              <a:buNone/>
            </a:pPr>
            <a:r>
              <a:rPr lang="en-GB" b="1" dirty="0"/>
              <a:t>Examples of systemic discrimination are: </a:t>
            </a:r>
          </a:p>
          <a:p>
            <a:pPr marL="0" indent="0">
              <a:buNone/>
            </a:pPr>
            <a:endParaRPr lang="en-ZA" b="1" dirty="0"/>
          </a:p>
          <a:p>
            <a:pPr lvl="0" fontAlgn="base"/>
            <a:r>
              <a:rPr lang="en-ZA" dirty="0">
                <a:effectLst>
                  <a:outerShdw sx="0" sy="0">
                    <a:srgbClr val="000000"/>
                  </a:outerShdw>
                </a:effectLst>
              </a:rPr>
              <a:t>A large company with a stairway entrance doesn’t provide another way of getting into the building for employees with physical disabilities. This means they can’t get into the building without help</a:t>
            </a:r>
          </a:p>
          <a:p>
            <a:pPr lvl="0" fontAlgn="base"/>
            <a:r>
              <a:rPr lang="en-ZA" dirty="0">
                <a:effectLst>
                  <a:outerShdw sx="0" sy="0">
                    <a:srgbClr val="000000"/>
                  </a:outerShdw>
                </a:effectLst>
              </a:rPr>
              <a:t>A business pays all its male employees more than the female employees, even though the men and women do the same sorts of work, to the same standard</a:t>
            </a:r>
          </a:p>
          <a:p>
            <a:pPr lvl="0" fontAlgn="base"/>
            <a:r>
              <a:rPr lang="en-ZA" dirty="0">
                <a:effectLst>
                  <a:outerShdw sx="0" sy="0">
                    <a:srgbClr val="000000"/>
                  </a:outerShdw>
                </a:effectLst>
              </a:rPr>
              <a:t>A company says that anyone who wants to be promoted must attend training sessions on the weekends and in the evenings. This is likely to disadvantage people with family or carer’s responsibilities.</a:t>
            </a:r>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13433878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Benefits of Diversity in the Workplace</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4" name="Content Placeholder 3"/>
          <p:cNvSpPr>
            <a:spLocks noGrp="1"/>
          </p:cNvSpPr>
          <p:nvPr>
            <p:ph sz="quarter" idx="1"/>
          </p:nvPr>
        </p:nvSpPr>
        <p:spPr>
          <a:xfrm>
            <a:off x="467544" y="1413296"/>
            <a:ext cx="8219256" cy="4680000"/>
          </a:xfrm>
        </p:spPr>
        <p:txBody>
          <a:bodyPr>
            <a:normAutofit lnSpcReduction="10000"/>
          </a:bodyPr>
          <a:lstStyle/>
          <a:p>
            <a:r>
              <a:rPr lang="en-GB" dirty="0"/>
              <a:t>In today’s business world – with the internet and technology as it is today, companies find themselves in a global market never experienced before. </a:t>
            </a:r>
          </a:p>
          <a:p>
            <a:endParaRPr lang="en-GB" dirty="0"/>
          </a:p>
          <a:p>
            <a:r>
              <a:rPr lang="en-GB" dirty="0"/>
              <a:t>Companies do business with multiple countries and thus have to deal with multiple cultures, belief systems and languages, sometimes on a daily basis. Multi-national companies do business with companies in every time zone and in hundreds of languages. </a:t>
            </a:r>
          </a:p>
          <a:p>
            <a:endParaRPr lang="en-GB" dirty="0"/>
          </a:p>
          <a:p>
            <a:r>
              <a:rPr lang="en-GB" dirty="0"/>
              <a:t>This makes having a diverse workforce an advantage for companies seeking a place in the global market. </a:t>
            </a:r>
            <a:endParaRPr lang="en-ZA"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23178339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Benefits of Diversity in the Workplace</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GB" dirty="0"/>
              <a:t>By broadening its reach, a company looking to hire new talent stands a better chance of finding top-quality employees when it recruits from a more diverse set of candidates. </a:t>
            </a:r>
          </a:p>
          <a:p>
            <a:endParaRPr lang="en-GB" dirty="0"/>
          </a:p>
          <a:p>
            <a:r>
              <a:rPr lang="en-GB" dirty="0"/>
              <a:t>A company with workers from various cultural backgrounds is able to communicate better with companies and clients from different countries and areas. </a:t>
            </a:r>
            <a:endParaRPr lang="en-ZA" dirty="0"/>
          </a:p>
          <a:p>
            <a:pPr marL="0" indent="0">
              <a:buNone/>
            </a:pPr>
            <a:endParaRPr lang="en-ZA" dirty="0"/>
          </a:p>
          <a:p>
            <a:r>
              <a:rPr lang="en-GB" dirty="0"/>
              <a:t>The scope has been broadened with more women and more black-owned companies providing employment for more people. </a:t>
            </a:r>
            <a:endParaRPr lang="en-ZA" dirty="0"/>
          </a:p>
          <a:p>
            <a:pPr marL="0" indent="0">
              <a:buNone/>
            </a:pPr>
            <a:endParaRPr lang="en-ZA"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112169408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Benefits of Diversity in the Workplace</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4" name="Content Placeholder 3"/>
          <p:cNvSpPr>
            <a:spLocks noGrp="1"/>
          </p:cNvSpPr>
          <p:nvPr>
            <p:ph sz="quarter" idx="1"/>
          </p:nvPr>
        </p:nvSpPr>
        <p:spPr>
          <a:xfrm>
            <a:off x="467544" y="1413296"/>
            <a:ext cx="8219256" cy="4680000"/>
          </a:xfrm>
        </p:spPr>
        <p:txBody>
          <a:bodyPr>
            <a:normAutofit lnSpcReduction="10000"/>
          </a:bodyPr>
          <a:lstStyle/>
          <a:p>
            <a:r>
              <a:rPr lang="en-GB" dirty="0"/>
              <a:t>Diversity in the Workplace: Benefits, Challenges, and the Required Managerial Tools," a report published in 2008 by the University of Florida, reveals that while employees tend to act as a unit for the company, respecting individual differences can increase productivity. </a:t>
            </a:r>
          </a:p>
          <a:p>
            <a:endParaRPr lang="en-GB" dirty="0"/>
          </a:p>
          <a:p>
            <a:r>
              <a:rPr lang="en-GB" dirty="0"/>
              <a:t>Diversity is beneficial in that there is an opportunity to improve products, services and relationships, as well as the ability to attract and retain employees. </a:t>
            </a:r>
          </a:p>
          <a:p>
            <a:endParaRPr lang="en-GB" dirty="0"/>
          </a:p>
          <a:p>
            <a:r>
              <a:rPr lang="en-GB" dirty="0"/>
              <a:t>Depending on the type of organisation, products and client services are potentially improved with a diverse workforce. </a:t>
            </a:r>
            <a:endParaRPr lang="en-ZA"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209454930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Benefits of Diversity in the Workplace</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GB" dirty="0"/>
              <a:t>For example, a company dealing import and export with companies in China would benefit from employees who are familiar with the Chinese market and possibly even who can communicate in Chinese. </a:t>
            </a:r>
          </a:p>
          <a:p>
            <a:endParaRPr lang="en-GB" dirty="0"/>
          </a:p>
          <a:p>
            <a:r>
              <a:rPr lang="en-GB" dirty="0"/>
              <a:t>A company involved in the production of petroleum and who may deal a lot with countries in the Middle East, would benefit from employing someone who is familiar with the culture and language spoken there. </a:t>
            </a:r>
            <a:endParaRPr lang="en-ZA" dirty="0"/>
          </a:p>
          <a:p>
            <a:pPr marL="0" indent="0">
              <a:buNone/>
            </a:pPr>
            <a:endParaRPr lang="en-ZA" dirty="0"/>
          </a:p>
        </p:txBody>
      </p:sp>
      <p:sp>
        <p:nvSpPr>
          <p:cNvPr id="7" name="Rectangle 6"/>
          <p:cNvSpPr/>
          <p:nvPr/>
        </p:nvSpPr>
        <p:spPr>
          <a:xfrm>
            <a:off x="603504" y="1151303"/>
            <a:ext cx="8083296" cy="461665"/>
          </a:xfrm>
          <a:prstGeom prst="rect">
            <a:avLst/>
          </a:prstGeom>
        </p:spPr>
        <p:txBody>
          <a:bodyPr wrap="square">
            <a:spAutoFit/>
          </a:bodyPr>
          <a:lstStyle/>
          <a:p>
            <a:r>
              <a:rPr lang="en-ZA" sz="2400" dirty="0"/>
              <a:t> </a:t>
            </a:r>
          </a:p>
        </p:txBody>
      </p:sp>
      <p:sp>
        <p:nvSpPr>
          <p:cNvPr id="9" name="Rectangle 8"/>
          <p:cNvSpPr/>
          <p:nvPr/>
        </p:nvSpPr>
        <p:spPr>
          <a:xfrm>
            <a:off x="374904" y="1382135"/>
            <a:ext cx="8540496" cy="1200329"/>
          </a:xfrm>
          <a:prstGeom prst="rect">
            <a:avLst/>
          </a:prstGeom>
        </p:spPr>
        <p:txBody>
          <a:bodyPr wrap="square">
            <a:spAutoFit/>
          </a:bodyPr>
          <a:lstStyle/>
          <a:p>
            <a:r>
              <a:rPr lang="en-ZA" sz="2400" dirty="0"/>
              <a:t> </a:t>
            </a:r>
          </a:p>
          <a:p>
            <a:endParaRPr lang="en-ZA" sz="2400" dirty="0"/>
          </a:p>
          <a:p>
            <a:r>
              <a:rPr lang="en-GB" sz="2400" dirty="0"/>
              <a:t> </a:t>
            </a:r>
            <a:endParaRPr lang="en-ZA" sz="2400" dirty="0"/>
          </a:p>
        </p:txBody>
      </p:sp>
    </p:spTree>
    <p:extLst>
      <p:ext uri="{BB962C8B-B14F-4D97-AF65-F5344CB8AC3E}">
        <p14:creationId xmlns:p14="http://schemas.microsoft.com/office/powerpoint/2010/main" val="63251841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4" name="Content Placeholder 3"/>
          <p:cNvSpPr>
            <a:spLocks noGrp="1"/>
          </p:cNvSpPr>
          <p:nvPr>
            <p:ph sz="quarter" idx="1"/>
          </p:nvPr>
        </p:nvSpPr>
        <p:spPr/>
        <p:txBody>
          <a:bodyPr/>
          <a:lstStyle/>
          <a:p>
            <a:r>
              <a:rPr lang="en-GB" dirty="0"/>
              <a:t>Team leaders need to focus on treating every individual fairly and respectfully</a:t>
            </a:r>
            <a:endParaRPr lang="en-ZA" dirty="0"/>
          </a:p>
          <a:p>
            <a:pPr marL="0" indent="0">
              <a:buNone/>
            </a:pPr>
            <a:endParaRPr lang="en-ZA" dirty="0"/>
          </a:p>
          <a:p>
            <a:r>
              <a:rPr lang="en-GB" dirty="0"/>
              <a:t>Team leaders need to establish relationships of trust with their employees. </a:t>
            </a:r>
          </a:p>
          <a:p>
            <a:endParaRPr lang="en-GB" dirty="0"/>
          </a:p>
          <a:p>
            <a:r>
              <a:rPr lang="en-GB" dirty="0"/>
              <a:t>If an employee does not trust his leader, they will not be able to discuss issues of real significance. There will always be a wall between the leader and the employee which can result in strained relationships.</a:t>
            </a:r>
            <a:endParaRPr lang="en-ZA" dirty="0"/>
          </a:p>
          <a:p>
            <a:pPr marL="0" indent="0">
              <a:buNone/>
            </a:pPr>
            <a:endParaRPr lang="en-ZA" dirty="0"/>
          </a:p>
        </p:txBody>
      </p:sp>
    </p:spTree>
    <p:extLst>
      <p:ext uri="{BB962C8B-B14F-4D97-AF65-F5344CB8AC3E}">
        <p14:creationId xmlns:p14="http://schemas.microsoft.com/office/powerpoint/2010/main" val="134457426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4" name="Content Placeholder 3"/>
          <p:cNvSpPr>
            <a:spLocks noGrp="1"/>
          </p:cNvSpPr>
          <p:nvPr>
            <p:ph sz="quarter" idx="1"/>
          </p:nvPr>
        </p:nvSpPr>
        <p:spPr/>
        <p:txBody>
          <a:bodyPr>
            <a:normAutofit lnSpcReduction="10000"/>
          </a:bodyPr>
          <a:lstStyle/>
          <a:p>
            <a:r>
              <a:rPr lang="en-GB" dirty="0"/>
              <a:t>The United States Marine Corps faced this problem in the early 1990’s. The Marine Corps instituted a training program titled “Team Marine” that helped the Marine leadership focus on what their subordinates brought to their teams. </a:t>
            </a:r>
          </a:p>
          <a:p>
            <a:pPr marL="0" indent="0">
              <a:buNone/>
            </a:pPr>
            <a:endParaRPr lang="en-GB" dirty="0"/>
          </a:p>
          <a:p>
            <a:pPr marL="0" indent="0">
              <a:buNone/>
            </a:pPr>
            <a:r>
              <a:rPr lang="en-GB" b="1" dirty="0"/>
              <a:t>They developed a set of expectations as to what belonging to Corps meant, namely:</a:t>
            </a:r>
          </a:p>
          <a:p>
            <a:pPr marL="0" indent="0">
              <a:buNone/>
            </a:pPr>
            <a:endParaRPr lang="en-ZA" b="1" dirty="0"/>
          </a:p>
          <a:p>
            <a:pPr lvl="0" fontAlgn="base"/>
            <a:r>
              <a:rPr lang="en-ZA" dirty="0">
                <a:effectLst>
                  <a:outerShdw sx="0" sy="0">
                    <a:srgbClr val="000000"/>
                  </a:outerShdw>
                </a:effectLst>
              </a:rPr>
              <a:t>We expect to actively contribute to the team and to be recognized for our contributions.</a:t>
            </a:r>
          </a:p>
          <a:p>
            <a:pPr lvl="0" fontAlgn="base"/>
            <a:r>
              <a:rPr lang="en-ZA" dirty="0">
                <a:effectLst>
                  <a:outerShdw sx="0" sy="0">
                    <a:srgbClr val="000000"/>
                  </a:outerShdw>
                </a:effectLst>
              </a:rPr>
              <a:t>We expect to be judged fairly and to be recognized and rewarded for our performance.</a:t>
            </a:r>
          </a:p>
          <a:p>
            <a:pPr marL="0" indent="0">
              <a:buNone/>
            </a:pPr>
            <a:endParaRPr lang="en-ZA" dirty="0"/>
          </a:p>
        </p:txBody>
      </p:sp>
    </p:spTree>
    <p:extLst>
      <p:ext uri="{BB962C8B-B14F-4D97-AF65-F5344CB8AC3E}">
        <p14:creationId xmlns:p14="http://schemas.microsoft.com/office/powerpoint/2010/main" val="151481092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4" name="Content Placeholder 3"/>
          <p:cNvSpPr>
            <a:spLocks noGrp="1"/>
          </p:cNvSpPr>
          <p:nvPr>
            <p:ph sz="quarter" idx="1"/>
          </p:nvPr>
        </p:nvSpPr>
        <p:spPr/>
        <p:txBody>
          <a:bodyPr>
            <a:normAutofit/>
          </a:bodyPr>
          <a:lstStyle/>
          <a:p>
            <a:pPr lvl="0" fontAlgn="base"/>
            <a:r>
              <a:rPr lang="en-ZA" dirty="0">
                <a:effectLst>
                  <a:outerShdw sx="0" sy="0">
                    <a:srgbClr val="000000"/>
                  </a:outerShdw>
                </a:effectLst>
              </a:rPr>
              <a:t>We expect the opportunity to develop our abilities.</a:t>
            </a:r>
          </a:p>
          <a:p>
            <a:pPr lvl="0" fontAlgn="base"/>
            <a:r>
              <a:rPr lang="en-ZA" dirty="0">
                <a:effectLst>
                  <a:outerShdw sx="0" sy="0">
                    <a:srgbClr val="000000"/>
                  </a:outerShdw>
                </a:effectLst>
              </a:rPr>
              <a:t>We expect to be treated professionally and respectfully by other members of our team.</a:t>
            </a:r>
          </a:p>
          <a:p>
            <a:pPr lvl="0" fontAlgn="base"/>
            <a:r>
              <a:rPr lang="en-ZA" dirty="0">
                <a:effectLst>
                  <a:outerShdw sx="0" sy="0">
                    <a:srgbClr val="000000"/>
                  </a:outerShdw>
                </a:effectLst>
              </a:rPr>
              <a:t>We expect to be valued as unique individuals.</a:t>
            </a:r>
          </a:p>
          <a:p>
            <a:pPr lvl="0" fontAlgn="base"/>
            <a:endParaRPr lang="en-ZA" dirty="0">
              <a:effectLst>
                <a:outerShdw sx="0" sy="0">
                  <a:srgbClr val="000000"/>
                </a:outerShdw>
              </a:effectLst>
            </a:endParaRPr>
          </a:p>
          <a:p>
            <a:pPr marL="0" indent="0" fontAlgn="base">
              <a:buNone/>
            </a:pPr>
            <a:r>
              <a:rPr lang="en-GB" dirty="0"/>
              <a:t>By following this set of principles the Marine Corps has managed to take what is one of the most diverse workforces in the world and unified them as contributing individuals with a common goal.</a:t>
            </a: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551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4" name="Content Placeholder 3"/>
          <p:cNvSpPr>
            <a:spLocks noGrp="1"/>
          </p:cNvSpPr>
          <p:nvPr>
            <p:ph sz="quarter" idx="1"/>
          </p:nvPr>
        </p:nvSpPr>
        <p:spPr/>
        <p:txBody>
          <a:bodyPr>
            <a:normAutofit fontScale="92500" lnSpcReduction="20000"/>
          </a:bodyPr>
          <a:lstStyle/>
          <a:p>
            <a:r>
              <a:rPr lang="en-GB" dirty="0"/>
              <a:t>Team leaders need to get input from their employees on how they prefer to be managed. </a:t>
            </a:r>
          </a:p>
          <a:p>
            <a:endParaRPr lang="en-GB" dirty="0"/>
          </a:p>
          <a:p>
            <a:r>
              <a:rPr lang="en-GB" dirty="0"/>
              <a:t>They need to develop a common focus. Most people realize that everyone is different; however, by focusing on the job at hand, leaders can take the focus off the differences and focus on the goals. </a:t>
            </a:r>
          </a:p>
          <a:p>
            <a:endParaRPr lang="en-GB" dirty="0"/>
          </a:p>
          <a:p>
            <a:r>
              <a:rPr lang="en-GB" dirty="0"/>
              <a:t>As teams achieve successful results they develop a bond which helps to solidify the team, and overcome differences.</a:t>
            </a:r>
            <a:endParaRPr lang="en-ZA" dirty="0"/>
          </a:p>
          <a:p>
            <a:pPr marL="0" indent="0">
              <a:buNone/>
            </a:pPr>
            <a:endParaRPr lang="en-ZA" dirty="0"/>
          </a:p>
          <a:p>
            <a:r>
              <a:rPr lang="en-GB" dirty="0"/>
              <a:t>Diversity is diversity of ideas and experience, not just race and gender. A leader needs to recognize the diversity of each team member and achieve unity of common goals without destroying the uniqueness of any person. </a:t>
            </a: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46830165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4" name="Content Placeholder 3"/>
          <p:cNvSpPr>
            <a:spLocks noGrp="1"/>
          </p:cNvSpPr>
          <p:nvPr>
            <p:ph sz="quarter" idx="1"/>
          </p:nvPr>
        </p:nvSpPr>
        <p:spPr/>
        <p:txBody>
          <a:bodyPr>
            <a:normAutofit/>
          </a:bodyPr>
          <a:lstStyle/>
          <a:p>
            <a:pPr marL="0" indent="0">
              <a:buNone/>
            </a:pPr>
            <a:r>
              <a:rPr lang="en-GB" dirty="0"/>
              <a:t>Most problems in the work place are not that people cannot do their jobs. Rather it is that people cannot get along with others. </a:t>
            </a:r>
            <a:endParaRPr lang="en-GB" b="1" dirty="0"/>
          </a:p>
          <a:p>
            <a:pPr marL="0" indent="0">
              <a:buNone/>
            </a:pPr>
            <a:endParaRPr lang="en-GB" b="1" dirty="0"/>
          </a:p>
          <a:p>
            <a:pPr marL="0" indent="0">
              <a:buNone/>
            </a:pPr>
            <a:r>
              <a:rPr lang="en-GB" b="1" dirty="0"/>
              <a:t>The team leader should make efforts in effectively training soft skills such as:</a:t>
            </a:r>
          </a:p>
          <a:p>
            <a:pPr marL="0" indent="0">
              <a:buNone/>
            </a:pPr>
            <a:endParaRPr lang="en-ZA" b="1" dirty="0"/>
          </a:p>
          <a:p>
            <a:pPr lvl="0" fontAlgn="base"/>
            <a:r>
              <a:rPr lang="en-ZA" dirty="0">
                <a:effectLst>
                  <a:outerShdw sx="0" sy="0">
                    <a:srgbClr val="000000"/>
                  </a:outerShdw>
                </a:effectLst>
              </a:rPr>
              <a:t>Diversity</a:t>
            </a:r>
          </a:p>
          <a:p>
            <a:pPr lvl="0" fontAlgn="base"/>
            <a:r>
              <a:rPr lang="en-ZA" dirty="0">
                <a:effectLst>
                  <a:outerShdw sx="0" sy="0">
                    <a:srgbClr val="000000"/>
                  </a:outerShdw>
                </a:effectLst>
              </a:rPr>
              <a:t>Communication</a:t>
            </a:r>
          </a:p>
          <a:p>
            <a:pPr lvl="0" fontAlgn="base"/>
            <a:r>
              <a:rPr lang="en-ZA" dirty="0">
                <a:effectLst>
                  <a:outerShdw sx="0" sy="0">
                    <a:srgbClr val="000000"/>
                  </a:outerShdw>
                </a:effectLst>
              </a:rPr>
              <a:t>People skills </a:t>
            </a:r>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24946100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GB" dirty="0"/>
              <a:t>This will allow people to understand each other and develop good team skills. </a:t>
            </a:r>
          </a:p>
          <a:p>
            <a:pPr marL="0" indent="0">
              <a:buNone/>
            </a:pPr>
            <a:endParaRPr lang="en-GB" dirty="0"/>
          </a:p>
          <a:p>
            <a:pPr marL="0" indent="0">
              <a:buNone/>
            </a:pPr>
            <a:r>
              <a:rPr lang="en-GB" b="1" dirty="0"/>
              <a:t>Embracing diversity is the first step to managing a truly diverse team. In order to facilitate this, team leaders should consider the following:</a:t>
            </a:r>
            <a:endParaRPr lang="en-ZA" b="1" dirty="0"/>
          </a:p>
          <a:p>
            <a:pPr lvl="0" fontAlgn="base"/>
            <a:r>
              <a:rPr lang="en-ZA" dirty="0">
                <a:effectLst>
                  <a:outerShdw sx="0" sy="0">
                    <a:srgbClr val="000000"/>
                  </a:outerShdw>
                </a:effectLst>
              </a:rPr>
              <a:t>Develop an atmosphere in which it is safe for all employees to ask for help. People should not be viewed as weak if they ask for help. Joining weakness with strengths to get a goal or objective accomplished is one aspect of building great teams. One person’s weakness should be another person’s strength.</a:t>
            </a:r>
          </a:p>
          <a:p>
            <a:pPr lvl="0" fontAlgn="base"/>
            <a:r>
              <a:rPr lang="en-ZA" dirty="0">
                <a:effectLst>
                  <a:outerShdw sx="0" sy="0">
                    <a:srgbClr val="000000"/>
                  </a:outerShdw>
                </a:effectLst>
              </a:rPr>
              <a:t>Actively seek information from people from a variety of backgrounds and cultures in order to develop a broad picture.</a:t>
            </a:r>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92286434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4" name="Content Placeholder 3"/>
          <p:cNvSpPr>
            <a:spLocks noGrp="1"/>
          </p:cNvSpPr>
          <p:nvPr>
            <p:ph sz="quarter" idx="1"/>
          </p:nvPr>
        </p:nvSpPr>
        <p:spPr/>
        <p:txBody>
          <a:bodyPr>
            <a:normAutofit/>
          </a:bodyPr>
          <a:lstStyle/>
          <a:p>
            <a:pPr lvl="0" fontAlgn="base"/>
            <a:r>
              <a:rPr lang="en-ZA" dirty="0">
                <a:effectLst>
                  <a:outerShdw sx="0" sy="0">
                    <a:srgbClr val="000000"/>
                  </a:outerShdw>
                </a:effectLst>
              </a:rPr>
              <a:t>Include everyone on the problem solving and decision making process.</a:t>
            </a:r>
          </a:p>
          <a:p>
            <a:pPr lvl="0" fontAlgn="base"/>
            <a:r>
              <a:rPr lang="en-ZA" dirty="0">
                <a:effectLst>
                  <a:outerShdw sx="0" sy="0">
                    <a:srgbClr val="000000"/>
                  </a:outerShdw>
                </a:effectLst>
              </a:rPr>
              <a:t>Include people who are different than you in informal gatherings such as lunch, coffee breaks and spur of the moment meetings.</a:t>
            </a:r>
          </a:p>
          <a:p>
            <a:pPr lvl="0" fontAlgn="base"/>
            <a:r>
              <a:rPr lang="en-ZA" dirty="0">
                <a:effectLst>
                  <a:outerShdw sx="0" sy="0">
                    <a:srgbClr val="000000"/>
                  </a:outerShdw>
                </a:effectLst>
              </a:rPr>
              <a:t>Create a team spirit in of which every member feels a part.</a:t>
            </a:r>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36584989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4" name="Content Placeholder 3"/>
          <p:cNvSpPr>
            <a:spLocks noGrp="1"/>
          </p:cNvSpPr>
          <p:nvPr>
            <p:ph sz="quarter" idx="1"/>
          </p:nvPr>
        </p:nvSpPr>
        <p:spPr/>
        <p:txBody>
          <a:bodyPr>
            <a:normAutofit/>
          </a:bodyPr>
          <a:lstStyle/>
          <a:p>
            <a:r>
              <a:rPr lang="en-GB" dirty="0"/>
              <a:t>A team leader should enable the other members to be innovative as well as self-directed within the capacity of individual assignments and allow them to learn from their own, as well as others’ successes, mistakes and failures. </a:t>
            </a:r>
          </a:p>
          <a:p>
            <a:endParaRPr lang="en-GB" dirty="0"/>
          </a:p>
          <a:p>
            <a:r>
              <a:rPr lang="en-GB" dirty="0"/>
              <a:t>It is important to assure that each individual on the team has the opportunity to make the maximum contribution to the success of the team by doing the type of work for which he or she can make the most of the opportunity for productivity and success. </a:t>
            </a:r>
            <a:endParaRPr lang="en-ZA" dirty="0"/>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08749474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4" name="Content Placeholder 3"/>
          <p:cNvSpPr>
            <a:spLocks noGrp="1"/>
          </p:cNvSpPr>
          <p:nvPr>
            <p:ph sz="quarter" idx="1"/>
          </p:nvPr>
        </p:nvSpPr>
        <p:spPr/>
        <p:txBody>
          <a:bodyPr>
            <a:normAutofit/>
          </a:bodyPr>
          <a:lstStyle/>
          <a:p>
            <a:r>
              <a:rPr lang="en-GB" dirty="0"/>
              <a:t>Therefore, leaders must learn to use the other team members’ diverse gifts, abilities, and skills to achieve the common goal without them conforming to the characteristics of others on the team. </a:t>
            </a:r>
          </a:p>
          <a:p>
            <a:endParaRPr lang="en-GB" dirty="0"/>
          </a:p>
          <a:p>
            <a:r>
              <a:rPr lang="en-GB" dirty="0"/>
              <a:t>This requires active management by the leader to insure that diverse employees show respect and acceptance of the employees that are different in one way or another.</a:t>
            </a:r>
            <a:endParaRPr lang="en-ZA" dirty="0"/>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93200931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4" name="Content Placeholder 3"/>
          <p:cNvSpPr>
            <a:spLocks noGrp="1"/>
          </p:cNvSpPr>
          <p:nvPr>
            <p:ph sz="quarter" idx="1"/>
          </p:nvPr>
        </p:nvSpPr>
        <p:spPr/>
        <p:txBody>
          <a:bodyPr>
            <a:normAutofit/>
          </a:bodyPr>
          <a:lstStyle/>
          <a:p>
            <a:r>
              <a:rPr lang="en-GB" dirty="0"/>
              <a:t>If team members do not accept others for what or who they are, they will be unable to use each other’s abilities to fill in their own weak areas. </a:t>
            </a:r>
          </a:p>
          <a:p>
            <a:endParaRPr lang="en-GB" dirty="0"/>
          </a:p>
          <a:p>
            <a:r>
              <a:rPr lang="en-GB" dirty="0"/>
              <a:t>Hence, the team effort develops knowledge and skill gaps that often lead to failure. </a:t>
            </a:r>
          </a:p>
          <a:p>
            <a:endParaRPr lang="en-GB" dirty="0"/>
          </a:p>
          <a:p>
            <a:r>
              <a:rPr lang="en-GB" dirty="0"/>
              <a:t>Their only goal becomes their personal agenda whilst they ignore the needs of the team and the organization. </a:t>
            </a:r>
            <a:endParaRPr lang="en-ZA" dirty="0"/>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3753197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Creating an environment that encourages diversity enables team members to accept each individual on the team and help them realise that it takes a variety of people to become the best. </a:t>
            </a:r>
          </a:p>
          <a:p>
            <a:endParaRPr lang="en-GB" dirty="0"/>
          </a:p>
          <a:p>
            <a:r>
              <a:rPr lang="en-GB" dirty="0"/>
              <a:t>This kind of environment also enforces the need to rely on everyone within the team, no matter how different another person may be. </a:t>
            </a:r>
          </a:p>
          <a:p>
            <a:endParaRPr lang="en-GB" dirty="0"/>
          </a:p>
          <a:p>
            <a:r>
              <a:rPr lang="en-GB" dirty="0"/>
              <a:t>These characteristics and experiences make an employee unique. </a:t>
            </a:r>
          </a:p>
          <a:p>
            <a:endParaRPr lang="en-GB" dirty="0"/>
          </a:p>
          <a:p>
            <a:r>
              <a:rPr lang="en-GB" dirty="0"/>
              <a:t>Diversity occurs when the whole team sees all these unique characteristics, and realises that members are more valuable because of their differences.</a:t>
            </a:r>
            <a:endParaRPr lang="en-ZA" dirty="0"/>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26500468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4" name="Content Placeholder 3"/>
          <p:cNvSpPr>
            <a:spLocks noGrp="1"/>
          </p:cNvSpPr>
          <p:nvPr>
            <p:ph sz="quarter" idx="1"/>
          </p:nvPr>
        </p:nvSpPr>
        <p:spPr/>
        <p:txBody>
          <a:bodyPr>
            <a:normAutofit/>
          </a:bodyPr>
          <a:lstStyle/>
          <a:p>
            <a:r>
              <a:rPr lang="en-GB" dirty="0"/>
              <a:t>Let us take the example of a good cricket team. A team is made up of players who are diverse and unique in their own way, yet when they all bring their own unique talent to the team, they make up a successful unit or outfit. </a:t>
            </a:r>
          </a:p>
          <a:p>
            <a:endParaRPr lang="en-GB" dirty="0"/>
          </a:p>
          <a:p>
            <a:r>
              <a:rPr lang="en-GB" dirty="0"/>
              <a:t>Bowlers will help get the opposing team out by taking their wickets, while batsmen will try winning the game by scoring as many runs as possible. </a:t>
            </a:r>
          </a:p>
          <a:p>
            <a:endParaRPr lang="en-GB" dirty="0"/>
          </a:p>
          <a:p>
            <a:r>
              <a:rPr lang="en-GB" dirty="0"/>
              <a:t>Bowlers and batsmen both have unique talents, but both contribute to the success of the team. </a:t>
            </a:r>
            <a:endParaRPr lang="en-ZA" dirty="0"/>
          </a:p>
          <a:p>
            <a:pPr marL="0" indent="0">
              <a:buNone/>
            </a:pP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3455623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4" name="Content Placeholder 3"/>
          <p:cNvSpPr>
            <a:spLocks noGrp="1"/>
          </p:cNvSpPr>
          <p:nvPr>
            <p:ph sz="quarter" idx="1"/>
          </p:nvPr>
        </p:nvSpPr>
        <p:spPr/>
        <p:txBody>
          <a:bodyPr>
            <a:normAutofit fontScale="92500"/>
          </a:bodyPr>
          <a:lstStyle/>
          <a:p>
            <a:r>
              <a:rPr lang="en-GB" dirty="0"/>
              <a:t>It is the same in an ice hockey team. An ice hockey team is made up of the goalie, defensemen and forwards. Although any player can score goals, the forwards usually move in on the goal and score. </a:t>
            </a:r>
          </a:p>
          <a:p>
            <a:endParaRPr lang="en-GB" dirty="0"/>
          </a:p>
          <a:p>
            <a:r>
              <a:rPr lang="en-GB" dirty="0"/>
              <a:t>However they are not able to do so if the players at the back do not get the puck up to them. The goalie also saves goals, but if the team defence is good, the goalie won’t have that much to do in the game if the other team isn’t taking shots on goal. </a:t>
            </a:r>
          </a:p>
          <a:p>
            <a:endParaRPr lang="en-GB" dirty="0"/>
          </a:p>
          <a:p>
            <a:r>
              <a:rPr lang="en-GB" dirty="0"/>
              <a:t>The defensemen get the puck up and away from their goals and to the forwards who will take it up and score. Without the defensemen, the team will have no substance. </a:t>
            </a:r>
            <a:endParaRPr lang="en-ZA"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166822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dirty="0"/>
            </a:br>
            <a:r>
              <a:rPr lang="en-GB" dirty="0"/>
              <a:t>Dealing with Diversity within a Team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4" name="Content Placeholder 3"/>
          <p:cNvSpPr>
            <a:spLocks noGrp="1"/>
          </p:cNvSpPr>
          <p:nvPr>
            <p:ph sz="quarter" idx="1"/>
          </p:nvPr>
        </p:nvSpPr>
        <p:spPr/>
        <p:txBody>
          <a:bodyPr>
            <a:normAutofit lnSpcReduction="10000"/>
          </a:bodyPr>
          <a:lstStyle/>
          <a:p>
            <a:r>
              <a:rPr lang="en-GB" dirty="0"/>
              <a:t>Some members of the team are good at handling the puck well and avoiding the opposing team getting the puck away from them, while others are better at taking shots on goal from further out. </a:t>
            </a:r>
          </a:p>
          <a:p>
            <a:endParaRPr lang="en-GB" dirty="0"/>
          </a:p>
          <a:p>
            <a:r>
              <a:rPr lang="en-GB" dirty="0"/>
              <a:t>Others are better at defending and skating backwards, keeping he puck away from the goals. Each member of the team has a unique talent and job to do, so even though the forward who scored the goal will get the glory, he would never have been able to score if he did not have a good back up system to pass him the puck. </a:t>
            </a:r>
          </a:p>
          <a:p>
            <a:endParaRPr lang="en-GB" dirty="0"/>
          </a:p>
          <a:p>
            <a:pPr marL="0" indent="0">
              <a:buNone/>
            </a:pPr>
            <a:r>
              <a:rPr lang="en-GB" b="1" dirty="0"/>
              <a:t>Can you see how diversity can benefit a team? </a:t>
            </a:r>
            <a:endParaRPr lang="en-ZA" b="1" dirty="0"/>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96750509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Finding Common Ground</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4" name="Content Placeholder 3"/>
          <p:cNvSpPr>
            <a:spLocks noGrp="1"/>
          </p:cNvSpPr>
          <p:nvPr>
            <p:ph sz="quarter" idx="1"/>
          </p:nvPr>
        </p:nvSpPr>
        <p:spPr/>
        <p:txBody>
          <a:bodyPr/>
          <a:lstStyle/>
          <a:p>
            <a:r>
              <a:rPr lang="en-GB" dirty="0"/>
              <a:t>We have already discussed the various causes of conflict within a group as well as how to manage it. It is always important to acknowledge the differences between people within a diverse team and come to find common ground. </a:t>
            </a:r>
          </a:p>
          <a:p>
            <a:endParaRPr lang="en-GB" dirty="0"/>
          </a:p>
          <a:p>
            <a:r>
              <a:rPr lang="en-GB" dirty="0"/>
              <a:t>In all the diversity there is always a common factor to be found which will unite rather than divide teams. </a:t>
            </a:r>
          </a:p>
          <a:p>
            <a:endParaRPr lang="en-GB" dirty="0"/>
          </a:p>
          <a:p>
            <a:r>
              <a:rPr lang="en-GB" dirty="0"/>
              <a:t>Finding this common factor can be challenging, but a good manager will always find a way. </a:t>
            </a:r>
            <a:endParaRPr lang="en-ZA" dirty="0"/>
          </a:p>
          <a:p>
            <a:pPr marL="0" indent="0">
              <a:buNone/>
            </a:pPr>
            <a:endParaRPr lang="en-ZA" dirty="0"/>
          </a:p>
        </p:txBody>
      </p:sp>
    </p:spTree>
    <p:extLst>
      <p:ext uri="{BB962C8B-B14F-4D97-AF65-F5344CB8AC3E}">
        <p14:creationId xmlns:p14="http://schemas.microsoft.com/office/powerpoint/2010/main" val="328705397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Finding Common Ground</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4" name="Content Placeholder 3"/>
          <p:cNvSpPr>
            <a:spLocks noGrp="1"/>
          </p:cNvSpPr>
          <p:nvPr>
            <p:ph sz="quarter" idx="1"/>
          </p:nvPr>
        </p:nvSpPr>
        <p:spPr/>
        <p:txBody>
          <a:bodyPr/>
          <a:lstStyle/>
          <a:p>
            <a:r>
              <a:rPr lang="en-GB" dirty="0"/>
              <a:t>This common factor could be anything from having the same team goal, to being passionate about the same things. </a:t>
            </a:r>
          </a:p>
          <a:p>
            <a:endParaRPr lang="en-GB" dirty="0"/>
          </a:p>
          <a:p>
            <a:r>
              <a:rPr lang="en-GB" dirty="0"/>
              <a:t>By recognising the common factors, a team leader can focus on that in order to avoid any conflicts and to increase productivity in the group.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384378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Finding Common Ground</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4" name="Content Placeholder 3"/>
          <p:cNvSpPr>
            <a:spLocks noGrp="1"/>
          </p:cNvSpPr>
          <p:nvPr>
            <p:ph sz="quarter" idx="1"/>
          </p:nvPr>
        </p:nvSpPr>
        <p:spPr/>
        <p:txBody>
          <a:bodyPr>
            <a:normAutofit fontScale="92500" lnSpcReduction="20000"/>
          </a:bodyPr>
          <a:lstStyle/>
          <a:p>
            <a:r>
              <a:rPr lang="en-GB" dirty="0"/>
              <a:t>Management activities must be sensitive to the needs of the team members as well. Unfair discrimination and discriminatory practices invariably lead to conflict. </a:t>
            </a:r>
          </a:p>
          <a:p>
            <a:endParaRPr lang="en-GB" dirty="0"/>
          </a:p>
          <a:p>
            <a:r>
              <a:rPr lang="en-GB" dirty="0"/>
              <a:t>It is therefore vital that these practices are avoided at all times. Disagreements and conflict can however have a positive outcome as the team and management can learn from them and make sure they never happen again. </a:t>
            </a:r>
          </a:p>
          <a:p>
            <a:endParaRPr lang="en-GB" dirty="0"/>
          </a:p>
          <a:p>
            <a:r>
              <a:rPr lang="en-GB" dirty="0"/>
              <a:t>Looking at the outcome of a situation which happened previously can help us to ensure we do not repeat those mistakes. </a:t>
            </a:r>
          </a:p>
          <a:p>
            <a:endParaRPr lang="en-GB" dirty="0"/>
          </a:p>
          <a:p>
            <a:r>
              <a:rPr lang="en-GB" dirty="0"/>
              <a:t>We can see them as an opportunity to learn and improve the team’s productivity as well as the cohesion in the team.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8536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1</a:t>
            </a:r>
            <a:endParaRPr lang="en-ZA" dirty="0"/>
          </a:p>
        </p:txBody>
      </p:sp>
      <p:sp>
        <p:nvSpPr>
          <p:cNvPr id="3" name="Text Placeholder 2"/>
          <p:cNvSpPr>
            <a:spLocks noGrp="1"/>
          </p:cNvSpPr>
          <p:nvPr>
            <p:ph type="body" idx="1"/>
          </p:nvPr>
        </p:nvSpPr>
        <p:spPr/>
        <p:txBody>
          <a:bodyPr/>
          <a:lstStyle/>
          <a:p>
            <a:r>
              <a:rPr lang="en-GB" dirty="0"/>
              <a:t>BUILD TEAMS TO ACHIEVE GOALS AND OBJECTIVES</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165331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p:cNvSpPr>
            <a:spLocks noGrp="1"/>
          </p:cNvSpPr>
          <p:nvPr>
            <p:ph sz="quarter" idx="1"/>
          </p:nvPr>
        </p:nvSpPr>
        <p:spPr/>
        <p:txBody>
          <a:bodyPr/>
          <a:lstStyle/>
          <a:p>
            <a:pPr marL="0" indent="0">
              <a:buNone/>
            </a:pPr>
            <a:r>
              <a:rPr lang="en-ZA" b="1" dirty="0"/>
              <a:t>The difference between Teams and Groups</a:t>
            </a:r>
          </a:p>
          <a:p>
            <a:pPr marL="0" indent="0">
              <a:buNone/>
            </a:pPr>
            <a:endParaRPr lang="en-ZA" dirty="0"/>
          </a:p>
          <a:p>
            <a:r>
              <a:rPr lang="en-GB" dirty="0"/>
              <a:t>A team can evolve from a pre-existing group. </a:t>
            </a:r>
          </a:p>
          <a:p>
            <a:endParaRPr lang="en-GB" dirty="0"/>
          </a:p>
          <a:p>
            <a:r>
              <a:rPr lang="en-GB" dirty="0"/>
              <a:t>However, a group by itself cannot be considered a team. A team tends to be closer knit and works together over a longer period of time than a group.</a:t>
            </a:r>
          </a:p>
          <a:p>
            <a:endParaRPr lang="en-GB" dirty="0"/>
          </a:p>
          <a:p>
            <a:r>
              <a:rPr lang="en-GB" dirty="0"/>
              <a:t> A team also holds a stronger sense of collective identity than a group</a:t>
            </a:r>
            <a:endParaRPr lang="en-ZA" dirty="0"/>
          </a:p>
          <a:p>
            <a:pPr marL="0" indent="0">
              <a:buNone/>
            </a:pPr>
            <a:endParaRPr lang="en-ZA" dirty="0"/>
          </a:p>
        </p:txBody>
      </p:sp>
    </p:spTree>
    <p:extLst>
      <p:ext uri="{BB962C8B-B14F-4D97-AF65-F5344CB8AC3E}">
        <p14:creationId xmlns:p14="http://schemas.microsoft.com/office/powerpoint/2010/main" val="169006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p:cNvSpPr>
            <a:spLocks noGrp="1"/>
          </p:cNvSpPr>
          <p:nvPr>
            <p:ph sz="quarter" idx="1"/>
          </p:nvPr>
        </p:nvSpPr>
        <p:spPr/>
        <p:txBody>
          <a:bodyPr/>
          <a:lstStyle/>
          <a:p>
            <a:pPr marL="0" indent="0">
              <a:buNone/>
            </a:pPr>
            <a:r>
              <a:rPr lang="en-ZA" b="1" dirty="0"/>
              <a:t>The difference between Teams and Groups</a:t>
            </a:r>
          </a:p>
          <a:p>
            <a:pPr marL="0" indent="0">
              <a:buNone/>
            </a:pPr>
            <a:endParaRPr lang="en-ZA" dirty="0"/>
          </a:p>
          <a:p>
            <a:r>
              <a:rPr lang="en-GB" dirty="0"/>
              <a:t>A team can evolve from a pre-existing group. </a:t>
            </a:r>
          </a:p>
          <a:p>
            <a:endParaRPr lang="en-GB" dirty="0"/>
          </a:p>
          <a:p>
            <a:r>
              <a:rPr lang="en-GB" dirty="0"/>
              <a:t>However, a group by itself cannot be considered a team. A team tends to be closer knit and works together over a longer period of time than a group.</a:t>
            </a:r>
          </a:p>
          <a:p>
            <a:endParaRPr lang="en-GB" dirty="0"/>
          </a:p>
          <a:p>
            <a:r>
              <a:rPr lang="en-GB" dirty="0"/>
              <a:t> A team also holds a stronger sense of collective identity than a group</a:t>
            </a:r>
            <a:endParaRPr lang="en-ZA" dirty="0"/>
          </a:p>
          <a:p>
            <a:pPr marL="0" indent="0">
              <a:buNone/>
            </a:pPr>
            <a:endParaRPr lang="en-ZA" dirty="0"/>
          </a:p>
        </p:txBody>
      </p:sp>
    </p:spTree>
    <p:extLst>
      <p:ext uri="{BB962C8B-B14F-4D97-AF65-F5344CB8AC3E}">
        <p14:creationId xmlns:p14="http://schemas.microsoft.com/office/powerpoint/2010/main" val="1083967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32</a:t>
            </a:fld>
            <a:endParaRPr lang="en-ZA"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766029913"/>
              </p:ext>
            </p:extLst>
          </p:nvPr>
        </p:nvGraphicFramePr>
        <p:xfrm>
          <a:off x="467544" y="1814028"/>
          <a:ext cx="8219256" cy="4114800"/>
        </p:xfrm>
        <a:graphic>
          <a:graphicData uri="http://schemas.openxmlformats.org/drawingml/2006/table">
            <a:tbl>
              <a:tblPr firstRow="1" firstCol="1" bandRow="1">
                <a:tableStyleId>{5C22544A-7EE6-4342-B048-85BDC9FD1C3A}</a:tableStyleId>
              </a:tblPr>
              <a:tblGrid>
                <a:gridCol w="8219256">
                  <a:extLst>
                    <a:ext uri="{9D8B030D-6E8A-4147-A177-3AD203B41FA5}">
                      <a16:colId xmlns:a16="http://schemas.microsoft.com/office/drawing/2014/main" val="20000"/>
                    </a:ext>
                  </a:extLst>
                </a:gridCol>
              </a:tblGrid>
              <a:tr h="0">
                <a:tc>
                  <a:txBody>
                    <a:bodyPr/>
                    <a:lstStyle/>
                    <a:p>
                      <a:pPr algn="ctr">
                        <a:lnSpc>
                          <a:spcPct val="150000"/>
                        </a:lnSpc>
                        <a:spcAft>
                          <a:spcPts val="0"/>
                        </a:spcAft>
                      </a:pPr>
                      <a:r>
                        <a:rPr lang="en-GB" sz="2000" dirty="0">
                          <a:effectLst/>
                        </a:rPr>
                        <a:t>TEAM</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000" dirty="0">
                          <a:solidFill>
                            <a:schemeClr val="tx1"/>
                          </a:solidFill>
                          <a:effectLst/>
                        </a:rPr>
                        <a:t>A team is a group of people who come together as a team to achieve a common goal.</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GB" sz="2000" dirty="0">
                          <a:solidFill>
                            <a:schemeClr val="tx1"/>
                          </a:solidFill>
                          <a:effectLst/>
                        </a:rPr>
                        <a:t>A common definition of a team is that it comprises a group of people</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GB" sz="2000" dirty="0">
                          <a:solidFill>
                            <a:schemeClr val="tx1"/>
                          </a:solidFill>
                          <a:effectLst/>
                        </a:rPr>
                        <a:t>A team requires a coordinated effort. A team is a special group characteristic that includes common resources and collective effort.</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GB" sz="2000" dirty="0">
                          <a:solidFill>
                            <a:schemeClr val="tx1"/>
                          </a:solidFill>
                          <a:effectLst/>
                        </a:rPr>
                        <a:t>A team is a more specialized in that it includes common resources and collective effort. </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en-GB" sz="2000" dirty="0">
                          <a:solidFill>
                            <a:schemeClr val="tx1"/>
                          </a:solidFill>
                          <a:effectLst/>
                        </a:rPr>
                        <a:t>Teams are structured more formally and are sometimes assigned.</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4568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18352829"/>
              </p:ext>
            </p:extLst>
          </p:nvPr>
        </p:nvGraphicFramePr>
        <p:xfrm>
          <a:off x="467544" y="1863891"/>
          <a:ext cx="7930498" cy="3766887"/>
        </p:xfrm>
        <a:graphic>
          <a:graphicData uri="http://schemas.openxmlformats.org/drawingml/2006/table">
            <a:tbl>
              <a:tblPr firstRow="1" firstCol="1" bandRow="1">
                <a:tableStyleId>{5C22544A-7EE6-4342-B048-85BDC9FD1C3A}</a:tableStyleId>
              </a:tblPr>
              <a:tblGrid>
                <a:gridCol w="7930498">
                  <a:extLst>
                    <a:ext uri="{9D8B030D-6E8A-4147-A177-3AD203B41FA5}">
                      <a16:colId xmlns:a16="http://schemas.microsoft.com/office/drawing/2014/main" val="20000"/>
                    </a:ext>
                  </a:extLst>
                </a:gridCol>
              </a:tblGrid>
              <a:tr h="753377">
                <a:tc>
                  <a:txBody>
                    <a:bodyPr/>
                    <a:lstStyle/>
                    <a:p>
                      <a:pPr algn="just">
                        <a:lnSpc>
                          <a:spcPct val="150000"/>
                        </a:lnSpc>
                        <a:spcAft>
                          <a:spcPts val="0"/>
                        </a:spcAft>
                      </a:pPr>
                      <a:r>
                        <a:rPr lang="en-GB" sz="2400" dirty="0">
                          <a:solidFill>
                            <a:schemeClr val="tx1"/>
                          </a:solidFill>
                          <a:effectLst/>
                        </a:rPr>
                        <a:t>Teams have a purpose, specific goals, and assigned duties.</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1506755">
                <a:tc>
                  <a:txBody>
                    <a:bodyPr/>
                    <a:lstStyle/>
                    <a:p>
                      <a:pPr algn="just">
                        <a:lnSpc>
                          <a:spcPct val="150000"/>
                        </a:lnSpc>
                        <a:spcAft>
                          <a:spcPts val="0"/>
                        </a:spcAft>
                      </a:pPr>
                      <a:r>
                        <a:rPr lang="en-GB" sz="2400" dirty="0">
                          <a:solidFill>
                            <a:schemeClr val="tx1"/>
                          </a:solidFill>
                          <a:effectLst/>
                        </a:rPr>
                        <a:t>Teams need to have different members with special roles in order to help achieve a common goal.</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1506755">
                <a:tc>
                  <a:txBody>
                    <a:bodyPr/>
                    <a:lstStyle/>
                    <a:p>
                      <a:pPr algn="just">
                        <a:lnSpc>
                          <a:spcPct val="150000"/>
                        </a:lnSpc>
                        <a:spcAft>
                          <a:spcPts val="0"/>
                        </a:spcAft>
                      </a:pPr>
                      <a:r>
                        <a:rPr lang="en-GB" sz="2400" dirty="0">
                          <a:solidFill>
                            <a:schemeClr val="tx1"/>
                          </a:solidFill>
                          <a:effectLst/>
                        </a:rPr>
                        <a:t>Teams will be structured and formed in order to solve more difficult issues that take a longer time to solve.</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17237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18352829"/>
              </p:ext>
            </p:extLst>
          </p:nvPr>
        </p:nvGraphicFramePr>
        <p:xfrm>
          <a:off x="467544" y="1863891"/>
          <a:ext cx="7930498" cy="3766887"/>
        </p:xfrm>
        <a:graphic>
          <a:graphicData uri="http://schemas.openxmlformats.org/drawingml/2006/table">
            <a:tbl>
              <a:tblPr firstRow="1" firstCol="1" bandRow="1">
                <a:tableStyleId>{5C22544A-7EE6-4342-B048-85BDC9FD1C3A}</a:tableStyleId>
              </a:tblPr>
              <a:tblGrid>
                <a:gridCol w="7930498">
                  <a:extLst>
                    <a:ext uri="{9D8B030D-6E8A-4147-A177-3AD203B41FA5}">
                      <a16:colId xmlns:a16="http://schemas.microsoft.com/office/drawing/2014/main" val="20000"/>
                    </a:ext>
                  </a:extLst>
                </a:gridCol>
              </a:tblGrid>
              <a:tr h="753377">
                <a:tc>
                  <a:txBody>
                    <a:bodyPr/>
                    <a:lstStyle/>
                    <a:p>
                      <a:pPr algn="just">
                        <a:lnSpc>
                          <a:spcPct val="150000"/>
                        </a:lnSpc>
                        <a:spcAft>
                          <a:spcPts val="0"/>
                        </a:spcAft>
                      </a:pPr>
                      <a:r>
                        <a:rPr lang="en-GB" sz="2400" dirty="0">
                          <a:solidFill>
                            <a:schemeClr val="tx1"/>
                          </a:solidFill>
                          <a:effectLst/>
                        </a:rPr>
                        <a:t>Teams have a purpose, specific goals, and assigned duties.</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1506755">
                <a:tc>
                  <a:txBody>
                    <a:bodyPr/>
                    <a:lstStyle/>
                    <a:p>
                      <a:pPr algn="just">
                        <a:lnSpc>
                          <a:spcPct val="150000"/>
                        </a:lnSpc>
                        <a:spcAft>
                          <a:spcPts val="0"/>
                        </a:spcAft>
                      </a:pPr>
                      <a:r>
                        <a:rPr lang="en-GB" sz="2400" dirty="0">
                          <a:solidFill>
                            <a:schemeClr val="tx1"/>
                          </a:solidFill>
                          <a:effectLst/>
                        </a:rPr>
                        <a:t>Teams need to have different members with special roles in order to help achieve a common goal.</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1506755">
                <a:tc>
                  <a:txBody>
                    <a:bodyPr/>
                    <a:lstStyle/>
                    <a:p>
                      <a:pPr algn="just">
                        <a:lnSpc>
                          <a:spcPct val="150000"/>
                        </a:lnSpc>
                        <a:spcAft>
                          <a:spcPts val="0"/>
                        </a:spcAft>
                      </a:pPr>
                      <a:r>
                        <a:rPr lang="en-GB" sz="2400" dirty="0">
                          <a:solidFill>
                            <a:schemeClr val="tx1"/>
                          </a:solidFill>
                          <a:effectLst/>
                        </a:rPr>
                        <a:t>Teams will be structured and formed in order to solve more difficult issues that take a longer time to solve.</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51066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35</a:t>
            </a:fld>
            <a:endParaRPr lang="en-ZA"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377861302"/>
              </p:ext>
            </p:extLst>
          </p:nvPr>
        </p:nvGraphicFramePr>
        <p:xfrm>
          <a:off x="374904" y="1282638"/>
          <a:ext cx="8219256" cy="4937760"/>
        </p:xfrm>
        <a:graphic>
          <a:graphicData uri="http://schemas.openxmlformats.org/drawingml/2006/table">
            <a:tbl>
              <a:tblPr firstRow="1" firstCol="1" bandRow="1">
                <a:tableStyleId>{5C22544A-7EE6-4342-B048-85BDC9FD1C3A}</a:tableStyleId>
              </a:tblPr>
              <a:tblGrid>
                <a:gridCol w="8219256">
                  <a:extLst>
                    <a:ext uri="{9D8B030D-6E8A-4147-A177-3AD203B41FA5}">
                      <a16:colId xmlns:a16="http://schemas.microsoft.com/office/drawing/2014/main" val="20000"/>
                    </a:ext>
                  </a:extLst>
                </a:gridCol>
              </a:tblGrid>
              <a:tr h="0">
                <a:tc>
                  <a:txBody>
                    <a:bodyPr/>
                    <a:lstStyle/>
                    <a:p>
                      <a:pPr algn="ctr">
                        <a:lnSpc>
                          <a:spcPct val="150000"/>
                        </a:lnSpc>
                        <a:spcAft>
                          <a:spcPts val="0"/>
                        </a:spcAft>
                      </a:pPr>
                      <a:r>
                        <a:rPr lang="en-GB" sz="2400" dirty="0">
                          <a:effectLst/>
                        </a:rPr>
                        <a:t>GROUP</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GB" sz="2400" dirty="0">
                          <a:solidFill>
                            <a:schemeClr val="tx1"/>
                          </a:solidFill>
                          <a:effectLst/>
                        </a:rPr>
                        <a:t>A group is informal and meets to solve short-term problems. A team solves long- term problems and includes more coordination and structure.</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GB" sz="2400" dirty="0">
                          <a:solidFill>
                            <a:schemeClr val="tx1"/>
                          </a:solidFill>
                          <a:effectLst/>
                        </a:rPr>
                        <a:t>A common definition of a group is three or more individuals who interact around a common goal and have influence over one another.</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GB" sz="2400" dirty="0">
                          <a:solidFill>
                            <a:schemeClr val="tx1"/>
                          </a:solidFill>
                          <a:effectLst/>
                        </a:rPr>
                        <a:t>A group can develop into a team if it has a coordinated effort to reach a common goal.</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920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03176317"/>
              </p:ext>
            </p:extLst>
          </p:nvPr>
        </p:nvGraphicFramePr>
        <p:xfrm>
          <a:off x="603504" y="1563102"/>
          <a:ext cx="8083296" cy="4114800"/>
        </p:xfrm>
        <a:graphic>
          <a:graphicData uri="http://schemas.openxmlformats.org/drawingml/2006/table">
            <a:tbl>
              <a:tblPr firstRow="1" firstCol="1" bandRow="1">
                <a:tableStyleId>{5C22544A-7EE6-4342-B048-85BDC9FD1C3A}</a:tableStyleId>
              </a:tblPr>
              <a:tblGrid>
                <a:gridCol w="8083296">
                  <a:extLst>
                    <a:ext uri="{9D8B030D-6E8A-4147-A177-3AD203B41FA5}">
                      <a16:colId xmlns:a16="http://schemas.microsoft.com/office/drawing/2014/main" val="20000"/>
                    </a:ext>
                  </a:extLst>
                </a:gridCol>
              </a:tblGrid>
              <a:tr h="0">
                <a:tc>
                  <a:txBody>
                    <a:bodyPr/>
                    <a:lstStyle/>
                    <a:p>
                      <a:pPr algn="just">
                        <a:lnSpc>
                          <a:spcPct val="150000"/>
                        </a:lnSpc>
                        <a:spcAft>
                          <a:spcPts val="0"/>
                        </a:spcAft>
                      </a:pPr>
                      <a:r>
                        <a:rPr lang="en-GB" sz="2000" dirty="0">
                          <a:solidFill>
                            <a:schemeClr val="tx1"/>
                          </a:solidFill>
                          <a:effectLst/>
                        </a:rPr>
                        <a:t>A group can be informal, such as 3-12 people that are in a meeting to discuss a business problem.</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GB" sz="2000" dirty="0">
                          <a:solidFill>
                            <a:schemeClr val="tx1"/>
                          </a:solidFill>
                          <a:effectLst/>
                        </a:rPr>
                        <a:t>Groups are often comprised of people with similar abilities and goals and may not have participating members with different skill sets.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GB" sz="2000" dirty="0">
                          <a:solidFill>
                            <a:schemeClr val="tx1"/>
                          </a:solidFill>
                          <a:effectLst/>
                        </a:rPr>
                        <a:t>Groups come together more casually and will typically have less structured meetings than teams.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GB" sz="2000" dirty="0">
                          <a:solidFill>
                            <a:schemeClr val="tx1"/>
                          </a:solidFill>
                          <a:effectLst/>
                        </a:rPr>
                        <a:t>Characteristics of a group are interdependence, interaction, synergy, common goals, shared norms, and cohesiveness.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GB" sz="2000" dirty="0">
                          <a:solidFill>
                            <a:schemeClr val="tx1"/>
                          </a:solidFill>
                          <a:effectLst/>
                        </a:rPr>
                        <a:t>Groups may come together to solve less complex issues in meetings</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33975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p:cNvSpPr>
            <a:spLocks noGrp="1"/>
          </p:cNvSpPr>
          <p:nvPr>
            <p:ph sz="quarter" idx="1"/>
          </p:nvPr>
        </p:nvSpPr>
        <p:spPr/>
        <p:txBody>
          <a:bodyPr/>
          <a:lstStyle/>
          <a:p>
            <a:pPr marL="0" indent="0">
              <a:buNone/>
            </a:pPr>
            <a:r>
              <a:rPr lang="en-ZA" b="1" dirty="0"/>
              <a:t>Types of Teams</a:t>
            </a:r>
          </a:p>
          <a:p>
            <a:pPr marL="0" indent="0">
              <a:buNone/>
            </a:pPr>
            <a:endParaRPr lang="en-ZA" dirty="0"/>
          </a:p>
          <a:p>
            <a:r>
              <a:rPr lang="en-GB" dirty="0"/>
              <a:t>Teams can be classified according to their objective. </a:t>
            </a:r>
          </a:p>
          <a:p>
            <a:endParaRPr lang="en-GB" dirty="0"/>
          </a:p>
          <a:p>
            <a:r>
              <a:rPr lang="en-GB" dirty="0"/>
              <a:t>The four most common forms of teams you are likely to find in an organization are problem-solving teams, self-managed teams, cross-functional teams, and virtual teams. </a:t>
            </a:r>
            <a:endParaRPr lang="en-ZA" dirty="0"/>
          </a:p>
          <a:p>
            <a:pPr marL="0" indent="0">
              <a:buNone/>
            </a:pPr>
            <a:endParaRPr lang="en-ZA" dirty="0"/>
          </a:p>
        </p:txBody>
      </p:sp>
    </p:spTree>
    <p:extLst>
      <p:ext uri="{BB962C8B-B14F-4D97-AF65-F5344CB8AC3E}">
        <p14:creationId xmlns:p14="http://schemas.microsoft.com/office/powerpoint/2010/main" val="686186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b="1" dirty="0"/>
              <a:t>Problem-Solving Teams</a:t>
            </a:r>
          </a:p>
          <a:p>
            <a:pPr marL="0" indent="0">
              <a:buNone/>
            </a:pPr>
            <a:r>
              <a:rPr lang="en-ZA" dirty="0"/>
              <a:t> </a:t>
            </a:r>
          </a:p>
          <a:p>
            <a:endParaRPr lang="en-ZA" dirty="0"/>
          </a:p>
          <a:p>
            <a:r>
              <a:rPr lang="en-ZA" dirty="0"/>
              <a:t>Problem solving teams are typically composed of 5 to 12 employees from the same department who meet for a few hours each week to discuss ways of improving quality, efficiency, and the work environment.</a:t>
            </a:r>
          </a:p>
          <a:p>
            <a:endParaRPr lang="en-ZA" dirty="0"/>
          </a:p>
          <a:p>
            <a:r>
              <a:rPr lang="en-ZA" dirty="0"/>
              <a:t>In problem-solving teams, members share ideas or offer suggestions on how work process and methods can be improved. Rarely, however, are these teams given the authority to unilaterally implement any of their suggested actions. </a:t>
            </a:r>
          </a:p>
          <a:p>
            <a:pPr marL="0" indent="0">
              <a:buNone/>
            </a:pPr>
            <a:endParaRPr lang="en-ZA" dirty="0"/>
          </a:p>
        </p:txBody>
      </p:sp>
    </p:spTree>
    <p:extLst>
      <p:ext uri="{BB962C8B-B14F-4D97-AF65-F5344CB8AC3E}">
        <p14:creationId xmlns:p14="http://schemas.microsoft.com/office/powerpoint/2010/main" val="1231352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b="1" u="sng" dirty="0"/>
              <a:t>Self-Managed Teams</a:t>
            </a:r>
          </a:p>
          <a:p>
            <a:pPr marL="0" indent="0">
              <a:buNone/>
            </a:pPr>
            <a:endParaRPr lang="en-ZA" dirty="0"/>
          </a:p>
          <a:p>
            <a:r>
              <a:rPr lang="en-GB" dirty="0"/>
              <a:t>Self-managed teams are generally composed of 10 to 15 people who take on the responsibilities of their former supervisors. Typically, these responsibilities include:</a:t>
            </a:r>
            <a:endParaRPr lang="en-ZA" dirty="0"/>
          </a:p>
          <a:p>
            <a:pPr lvl="0"/>
            <a:r>
              <a:rPr lang="en-GB" dirty="0"/>
              <a:t>Collective control over the pace of work,</a:t>
            </a:r>
            <a:endParaRPr lang="en-ZA" dirty="0"/>
          </a:p>
          <a:p>
            <a:pPr lvl="0"/>
            <a:r>
              <a:rPr lang="en-GB" dirty="0"/>
              <a:t>Determination of work assignments,</a:t>
            </a:r>
            <a:endParaRPr lang="en-ZA" dirty="0"/>
          </a:p>
          <a:p>
            <a:pPr lvl="0"/>
            <a:r>
              <a:rPr lang="en-GB" dirty="0"/>
              <a:t>Organization of breaks, and</a:t>
            </a:r>
            <a:endParaRPr lang="en-ZA" dirty="0"/>
          </a:p>
          <a:p>
            <a:pPr lvl="0"/>
            <a:r>
              <a:rPr lang="en-GB" dirty="0"/>
              <a:t>Collective choice of inspection procedures used.</a:t>
            </a:r>
            <a:endParaRPr lang="en-ZA" dirty="0"/>
          </a:p>
          <a:p>
            <a:pPr marL="0" indent="0">
              <a:buNone/>
            </a:pPr>
            <a:endParaRPr lang="en-ZA" dirty="0"/>
          </a:p>
          <a:p>
            <a:pPr marL="0" indent="0">
              <a:buNone/>
            </a:pPr>
            <a:r>
              <a:rPr lang="en-GB" dirty="0"/>
              <a:t>Fully self-managed teams select their own members, and the members evaluate each other’s performance. As a result, supervisory positions take on decreased importance and may even be eliminated.</a:t>
            </a:r>
            <a:endParaRPr lang="en-ZA" dirty="0"/>
          </a:p>
          <a:p>
            <a:pPr marL="0" indent="0">
              <a:buNone/>
            </a:pPr>
            <a:endParaRPr lang="en-ZA" dirty="0"/>
          </a:p>
        </p:txBody>
      </p:sp>
    </p:spTree>
    <p:extLst>
      <p:ext uri="{BB962C8B-B14F-4D97-AF65-F5344CB8AC3E}">
        <p14:creationId xmlns:p14="http://schemas.microsoft.com/office/powerpoint/2010/main" val="373256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u="sng" dirty="0"/>
              <a:t>Cross - Functional Teams</a:t>
            </a:r>
          </a:p>
          <a:p>
            <a:pPr marL="0" indent="0">
              <a:buNone/>
            </a:pPr>
            <a:r>
              <a:rPr lang="en-GB" dirty="0"/>
              <a:t> </a:t>
            </a:r>
            <a:endParaRPr lang="en-ZA" dirty="0"/>
          </a:p>
          <a:p>
            <a:r>
              <a:rPr lang="en-GB" dirty="0"/>
              <a:t>Cross-functional teams are made up of employees at about the same hierarchical level, but from different work areas, who come together to accomplish a task.</a:t>
            </a:r>
            <a:endParaRPr lang="en-ZA" dirty="0"/>
          </a:p>
          <a:p>
            <a:pPr marL="0" indent="0">
              <a:buNone/>
            </a:pPr>
            <a:r>
              <a:rPr lang="en-GB" dirty="0"/>
              <a:t> </a:t>
            </a:r>
            <a:endParaRPr lang="en-ZA" dirty="0"/>
          </a:p>
          <a:p>
            <a:r>
              <a:rPr lang="en-GB" dirty="0"/>
              <a:t>Cross-functional teams are an effective means of allowing people from diverse areas within an organization to exchange information, develop new ideas, solve problems, and coordinate complex projects. Cross-functional teams bring people with different functional specialties to better invent design, or deliver a product or service. </a:t>
            </a:r>
          </a:p>
          <a:p>
            <a:r>
              <a:rPr lang="en-GB" dirty="0"/>
              <a:t>The general goals of using a cross-functional team include a combination of innovation, speed and quality that come from early coordination among the various specialties.</a:t>
            </a:r>
            <a:endParaRPr lang="en-ZA" dirty="0"/>
          </a:p>
          <a:p>
            <a:pPr marL="0" indent="0">
              <a:buNone/>
            </a:pPr>
            <a:endParaRPr lang="en-ZA" dirty="0"/>
          </a:p>
        </p:txBody>
      </p:sp>
    </p:spTree>
    <p:extLst>
      <p:ext uri="{BB962C8B-B14F-4D97-AF65-F5344CB8AC3E}">
        <p14:creationId xmlns:p14="http://schemas.microsoft.com/office/powerpoint/2010/main" val="606945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u="sng" dirty="0"/>
              <a:t>Virtual Teams</a:t>
            </a:r>
          </a:p>
          <a:p>
            <a:pPr marL="0" indent="0">
              <a:buNone/>
            </a:pPr>
            <a:r>
              <a:rPr lang="en-GB" dirty="0"/>
              <a:t> </a:t>
            </a:r>
            <a:endParaRPr lang="en-ZA" dirty="0"/>
          </a:p>
          <a:p>
            <a:r>
              <a:rPr lang="en-GB" dirty="0"/>
              <a:t>Virtual teams use computer technology in order to achieve a common goal. They allow people to collaborate online, whether they are only a room apart or separated by greater distances.</a:t>
            </a:r>
            <a:endParaRPr lang="en-ZA" dirty="0"/>
          </a:p>
          <a:p>
            <a:pPr marL="0" indent="0">
              <a:buNone/>
            </a:pPr>
            <a:r>
              <a:rPr lang="en-GB" dirty="0"/>
              <a:t> </a:t>
            </a:r>
            <a:endParaRPr lang="en-ZA" dirty="0"/>
          </a:p>
          <a:p>
            <a:pPr marL="0" indent="0">
              <a:buNone/>
            </a:pPr>
            <a:r>
              <a:rPr lang="en-GB" b="1" dirty="0"/>
              <a:t>The three primary factors that differentiate virtual teams from face-to-face teams are:</a:t>
            </a:r>
          </a:p>
          <a:p>
            <a:pPr marL="0" indent="0">
              <a:buNone/>
            </a:pPr>
            <a:endParaRPr lang="en-ZA" b="1" dirty="0"/>
          </a:p>
          <a:p>
            <a:pPr lvl="0"/>
            <a:r>
              <a:rPr lang="en-GB" dirty="0"/>
              <a:t>The absence of Para verbal and nonverbal cues.</a:t>
            </a:r>
            <a:endParaRPr lang="en-ZA" dirty="0"/>
          </a:p>
          <a:p>
            <a:pPr lvl="0"/>
            <a:r>
              <a:rPr lang="en-GB" dirty="0"/>
              <a:t>Limited social context.</a:t>
            </a:r>
            <a:endParaRPr lang="en-ZA" dirty="0"/>
          </a:p>
          <a:p>
            <a:pPr lvl="0"/>
            <a:r>
              <a:rPr lang="en-GB" dirty="0"/>
              <a:t>The ability to overcome time and space constraints.</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1332977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Team Objectives</a:t>
            </a:r>
          </a:p>
          <a:p>
            <a:pPr marL="0" indent="0">
              <a:buNone/>
            </a:pPr>
            <a:r>
              <a:rPr lang="en-GB" dirty="0"/>
              <a:t> </a:t>
            </a:r>
            <a:endParaRPr lang="en-ZA" dirty="0"/>
          </a:p>
          <a:p>
            <a:r>
              <a:rPr lang="en-GB" dirty="0"/>
              <a:t>The team decision-making process assists an organization to solve non-routine problems. It is always said the “two brains are better than one.” The advantages of a team decision-making process are:</a:t>
            </a:r>
            <a:endParaRPr lang="en-ZA" dirty="0"/>
          </a:p>
          <a:p>
            <a:pPr lvl="0"/>
            <a:r>
              <a:rPr lang="en-GB" b="1" dirty="0"/>
              <a:t>Problem definition</a:t>
            </a:r>
            <a:r>
              <a:rPr lang="en-GB" dirty="0"/>
              <a:t>: teams can define the problem more clearly. Team members can visualize the problem from different perspectives. The integration of those perspectives helps the team to reach a clear definition of the problem.</a:t>
            </a:r>
            <a:endParaRPr lang="en-ZA" dirty="0"/>
          </a:p>
          <a:p>
            <a:pPr lvl="0"/>
            <a:r>
              <a:rPr lang="en-GB" b="1" dirty="0"/>
              <a:t>Data collection</a:t>
            </a:r>
            <a:r>
              <a:rPr lang="en-GB" dirty="0"/>
              <a:t>: teams are able to collect more data than individual.</a:t>
            </a:r>
            <a:endParaRPr lang="en-ZA" dirty="0"/>
          </a:p>
          <a:p>
            <a:pPr lvl="0"/>
            <a:r>
              <a:rPr lang="en-GB" b="1" dirty="0"/>
              <a:t>Developing alternatives</a:t>
            </a:r>
            <a:r>
              <a:rPr lang="en-GB" dirty="0"/>
              <a:t>: teams can develop more alternatives than individuals. Teams usually use different techniques such as brainstorming, nominal groupings, and Delphi techniques.</a:t>
            </a:r>
            <a:endParaRPr lang="en-ZA" dirty="0"/>
          </a:p>
          <a:p>
            <a:pPr marL="0" indent="0">
              <a:buNone/>
            </a:pPr>
            <a:endParaRPr lang="en-ZA" dirty="0"/>
          </a:p>
        </p:txBody>
      </p:sp>
    </p:spTree>
    <p:extLst>
      <p:ext uri="{BB962C8B-B14F-4D97-AF65-F5344CB8AC3E}">
        <p14:creationId xmlns:p14="http://schemas.microsoft.com/office/powerpoint/2010/main" val="1043377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Teams and the importance of teams in the workplace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p:cNvSpPr>
            <a:spLocks noGrp="1"/>
          </p:cNvSpPr>
          <p:nvPr>
            <p:ph sz="quarter" idx="1"/>
          </p:nvPr>
        </p:nvSpPr>
        <p:spPr/>
        <p:txBody>
          <a:bodyPr>
            <a:normAutofit/>
          </a:bodyPr>
          <a:lstStyle/>
          <a:p>
            <a:pPr lvl="0"/>
            <a:r>
              <a:rPr lang="en-GB" b="1" dirty="0"/>
              <a:t>Evaluating and selecting alternatives</a:t>
            </a:r>
            <a:r>
              <a:rPr lang="en-GB" dirty="0"/>
              <a:t>: team discussions can always produce more positive solutions of a problem. Teams also use more objectives criteria in selecting the right alternative.</a:t>
            </a:r>
            <a:endParaRPr lang="en-ZA" dirty="0"/>
          </a:p>
          <a:p>
            <a:pPr lvl="0"/>
            <a:r>
              <a:rPr lang="en-GB" b="1" dirty="0"/>
              <a:t>Implementing the solution</a:t>
            </a:r>
            <a:r>
              <a:rPr lang="en-GB" dirty="0"/>
              <a:t>:  teams are able to define the roles of each team member in implementing the solution of the problem.</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984576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Dynamics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GB" b="1" dirty="0"/>
              <a:t>Team dynamics are a very important part of working life.  They can have a big impact on: </a:t>
            </a:r>
          </a:p>
          <a:p>
            <a:pPr marL="0" indent="0">
              <a:buNone/>
            </a:pPr>
            <a:endParaRPr lang="en-ZA" b="1" dirty="0"/>
          </a:p>
          <a:p>
            <a:pPr lvl="0"/>
            <a:r>
              <a:rPr lang="en-GB" dirty="0"/>
              <a:t>The profitability of an organisation</a:t>
            </a:r>
            <a:endParaRPr lang="en-ZA" dirty="0"/>
          </a:p>
          <a:p>
            <a:pPr lvl="0"/>
            <a:r>
              <a:rPr lang="en-GB" dirty="0"/>
              <a:t>Whether people enjoy their work</a:t>
            </a:r>
            <a:endParaRPr lang="en-ZA" dirty="0"/>
          </a:p>
          <a:p>
            <a:pPr lvl="0"/>
            <a:r>
              <a:rPr lang="en-GB" dirty="0"/>
              <a:t>Staff retention rates</a:t>
            </a:r>
            <a:endParaRPr lang="en-ZA" dirty="0"/>
          </a:p>
          <a:p>
            <a:pPr lvl="0"/>
            <a:r>
              <a:rPr lang="en-GB" dirty="0"/>
              <a:t>Team and individual performance</a:t>
            </a:r>
            <a:endParaRPr lang="en-ZA" dirty="0"/>
          </a:p>
          <a:p>
            <a:pPr lvl="0"/>
            <a:r>
              <a:rPr lang="en-GB" dirty="0"/>
              <a:t>Company reputation, amongst other things</a:t>
            </a:r>
          </a:p>
          <a:p>
            <a:pPr lvl="0"/>
            <a:endParaRPr lang="en-GB" dirty="0"/>
          </a:p>
          <a:p>
            <a:pPr marL="0" indent="0">
              <a:buNone/>
            </a:pPr>
            <a:r>
              <a:rPr lang="en-GB" b="1" dirty="0"/>
              <a:t>However, team dynamics are often neglected or ignored.  This can have a significant impact on the way a team works.  </a:t>
            </a:r>
            <a:endParaRPr lang="en-ZA" b="1" dirty="0"/>
          </a:p>
          <a:p>
            <a:pPr marL="0" lv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77265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Team Dynamics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p:cNvSpPr>
            <a:spLocks noGrp="1"/>
          </p:cNvSpPr>
          <p:nvPr>
            <p:ph sz="quarter" idx="1"/>
          </p:nvPr>
        </p:nvSpPr>
        <p:spPr/>
        <p:txBody>
          <a:bodyPr>
            <a:normAutofit fontScale="92500" lnSpcReduction="10000"/>
          </a:bodyPr>
          <a:lstStyle/>
          <a:p>
            <a:pPr fontAlgn="base" hangingPunct="0"/>
            <a:r>
              <a:rPr lang="en-ZA" dirty="0"/>
              <a:t>Team dynamics are the unconscious, psychological forces that influence the direction of a team’s behaviour and performance.  They are like undercurrents in the sea, which can carry boats in a different direction to the one they intend to sail.</a:t>
            </a:r>
          </a:p>
          <a:p>
            <a:pPr marL="0" indent="0" fontAlgn="base" hangingPunct="0">
              <a:buNone/>
            </a:pPr>
            <a:endParaRPr lang="en-ZA" dirty="0"/>
          </a:p>
          <a:p>
            <a:pPr fontAlgn="base" hangingPunct="0"/>
            <a:r>
              <a:rPr lang="en-ZA" dirty="0"/>
              <a:t>Team dynamics are created by the nature of the team’s work, the personalities within the team, their working relationships with other people, and the environment in which the team works.</a:t>
            </a:r>
          </a:p>
          <a:p>
            <a:pPr marL="0" indent="0" fontAlgn="base" hangingPunct="0">
              <a:buNone/>
            </a:pPr>
            <a:endParaRPr lang="en-ZA" dirty="0"/>
          </a:p>
          <a:p>
            <a:r>
              <a:rPr lang="en-ZA" dirty="0"/>
              <a:t>Team dynamics can be good - for example, when they improve overall team performance and/or get the best out of individual team members.  They can also be bad - for example, when they cause unproductive conflict, demotivation, and prevent the team from achieving its goals.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642176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Differences between Team and Group Dynamics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p:cNvSpPr>
            <a:spLocks noGrp="1"/>
          </p:cNvSpPr>
          <p:nvPr>
            <p:ph sz="quarter" idx="1"/>
          </p:nvPr>
        </p:nvSpPr>
        <p:spPr/>
        <p:txBody>
          <a:bodyPr>
            <a:normAutofit fontScale="92500" lnSpcReduction="20000"/>
          </a:bodyPr>
          <a:lstStyle/>
          <a:p>
            <a:r>
              <a:rPr lang="en-GB" dirty="0"/>
              <a:t>We have discussed the essential differences between teams and groups. Let us now examine the differences with regards to dynamics now. </a:t>
            </a:r>
            <a:endParaRPr lang="en-ZA" dirty="0"/>
          </a:p>
          <a:p>
            <a:pPr marL="0" indent="0">
              <a:buNone/>
            </a:pPr>
            <a:endParaRPr lang="en-ZA" dirty="0"/>
          </a:p>
          <a:p>
            <a:r>
              <a:rPr lang="en-GB" dirty="0"/>
              <a:t>Although team dynamics are very similar to group dynamics, and the terms are often used interchangeably, there is a difference.</a:t>
            </a:r>
            <a:endParaRPr lang="en-ZA" dirty="0"/>
          </a:p>
          <a:p>
            <a:pPr marL="0" indent="0">
              <a:buNone/>
            </a:pPr>
            <a:endParaRPr lang="en-ZA" dirty="0"/>
          </a:p>
          <a:p>
            <a:r>
              <a:rPr lang="en-GB" dirty="0"/>
              <a:t>Groups are a social community, consisting of two or more people who have something in common. Whereas a team is a special instance of a group in which the commonality is a shared goal.  </a:t>
            </a:r>
          </a:p>
          <a:p>
            <a:endParaRPr lang="en-GB" dirty="0"/>
          </a:p>
          <a:p>
            <a:r>
              <a:rPr lang="en-GB" dirty="0"/>
              <a:t>This fact, itself, creates a dynamic between team members because they are dependent on each other for success.  For example, a sports team wins or loses as a whole.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41840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Differences between Team and Group Dynamics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p:cNvSpPr>
            <a:spLocks noGrp="1"/>
          </p:cNvSpPr>
          <p:nvPr>
            <p:ph sz="quarter" idx="1"/>
          </p:nvPr>
        </p:nvSpPr>
        <p:spPr/>
        <p:txBody>
          <a:bodyPr>
            <a:normAutofit/>
          </a:bodyPr>
          <a:lstStyle/>
          <a:p>
            <a:r>
              <a:rPr lang="en-GB" dirty="0"/>
              <a:t>The word “team” is sometimes used, incorrectly, to refer to a group.  For example, many sales “teams” are groups - because the sales people are incentivised and paid individually. </a:t>
            </a:r>
          </a:p>
          <a:p>
            <a:r>
              <a:rPr lang="en-GB" dirty="0"/>
              <a:t> A sales person wins commission based on his/her own sales, and is not affected by the performance of other sales people.</a:t>
            </a:r>
            <a:endParaRPr lang="en-ZA" dirty="0"/>
          </a:p>
          <a:p>
            <a:pPr marL="0" indent="0">
              <a:buNone/>
            </a:pPr>
            <a:r>
              <a:rPr lang="en-GB" dirty="0"/>
              <a:t> </a:t>
            </a:r>
            <a:endParaRPr lang="en-ZA" dirty="0"/>
          </a:p>
          <a:p>
            <a:pPr marL="0" indent="0">
              <a:buNone/>
            </a:pPr>
            <a:r>
              <a:rPr lang="en-GB" b="1" dirty="0"/>
              <a:t>Can you see how the two differ? </a:t>
            </a:r>
            <a:endParaRPr lang="en-ZA" b="1"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35716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Differences between Team and Group Dynamics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Psychological and Non-Psychological Models </a:t>
            </a:r>
          </a:p>
          <a:p>
            <a:pPr marL="0" indent="0">
              <a:buNone/>
            </a:pPr>
            <a:r>
              <a:rPr lang="en-GB" dirty="0"/>
              <a:t> </a:t>
            </a:r>
            <a:endParaRPr lang="en-ZA" dirty="0"/>
          </a:p>
          <a:p>
            <a:pPr marL="0" indent="0">
              <a:buNone/>
            </a:pPr>
            <a:r>
              <a:rPr lang="en-GB" dirty="0"/>
              <a:t>There are many models used to describe team dynamics.  </a:t>
            </a:r>
            <a:endParaRPr lang="en-ZA" dirty="0"/>
          </a:p>
          <a:p>
            <a:pPr marL="0" indent="0">
              <a:buNone/>
            </a:pPr>
            <a:r>
              <a:rPr lang="en-GB" dirty="0"/>
              <a:t> </a:t>
            </a:r>
            <a:endParaRPr lang="en-ZA" dirty="0"/>
          </a:p>
          <a:p>
            <a:pPr marL="0" indent="0">
              <a:buNone/>
            </a:pPr>
            <a:r>
              <a:rPr lang="en-GB" b="1" dirty="0"/>
              <a:t>The following describe the psychological aspects of group dynamics:</a:t>
            </a:r>
            <a:endParaRPr lang="en-ZA" b="1" dirty="0"/>
          </a:p>
          <a:p>
            <a:pPr lvl="0" fontAlgn="base"/>
            <a:r>
              <a:rPr lang="en-ZA" dirty="0">
                <a:effectLst>
                  <a:outerShdw sx="0" sy="0">
                    <a:srgbClr val="000000"/>
                  </a:outerShdw>
                </a:effectLst>
              </a:rPr>
              <a:t>Group dynamics (Lewin) - considers how people interact and the common perceptions that arise within a group.</a:t>
            </a:r>
          </a:p>
          <a:p>
            <a:pPr lvl="0" fontAlgn="base"/>
            <a:r>
              <a:rPr lang="en-ZA" dirty="0">
                <a:effectLst>
                  <a:outerShdw sx="0" sy="0">
                    <a:srgbClr val="000000"/>
                  </a:outerShdw>
                </a:effectLst>
              </a:rPr>
              <a:t>Psychoanalysis (Freud and Bion) - concerned with the (natural) defensive behaviours of team members.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34037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Differences between Team and Group Dynamics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p:cNvSpPr>
            <a:spLocks noGrp="1"/>
          </p:cNvSpPr>
          <p:nvPr>
            <p:ph sz="quarter" idx="1"/>
          </p:nvPr>
        </p:nvSpPr>
        <p:spPr/>
        <p:txBody>
          <a:bodyPr>
            <a:normAutofit fontScale="92500" lnSpcReduction="20000"/>
          </a:bodyPr>
          <a:lstStyle/>
          <a:p>
            <a:pPr lvl="0" fontAlgn="base"/>
            <a:r>
              <a:rPr lang="en-ZA" dirty="0">
                <a:effectLst>
                  <a:outerShdw sx="0" sy="0">
                    <a:srgbClr val="000000"/>
                  </a:outerShdw>
                </a:effectLst>
              </a:rPr>
              <a:t>FIRO/Human Elements (Schutz) - considers the compatibility between people using behaviours of inclusion, control, openness, and how those behaviours relate to inner feelings of significance, competence, and likeability.</a:t>
            </a:r>
          </a:p>
          <a:p>
            <a:pPr lvl="0" fontAlgn="base"/>
            <a:r>
              <a:rPr lang="en-ZA" dirty="0">
                <a:effectLst>
                  <a:outerShdw sx="0" sy="0">
                    <a:srgbClr val="000000"/>
                  </a:outerShdw>
                </a:effectLst>
              </a:rPr>
              <a:t>The Tuckman model - considers four stages of development for a team - forming, storming, norming, and performing.</a:t>
            </a:r>
          </a:p>
          <a:p>
            <a:pPr lvl="0" fontAlgn="base"/>
            <a:r>
              <a:rPr lang="en-ZA" dirty="0">
                <a:effectLst>
                  <a:outerShdw sx="0" sy="0">
                    <a:srgbClr val="000000"/>
                  </a:outerShdw>
                </a:effectLst>
              </a:rPr>
              <a:t>Team Roles such as MTR-i or Belbin - examine how team performance is related to nine psychological roles taken by different team members.</a:t>
            </a:r>
          </a:p>
          <a:p>
            <a:pPr lvl="0" fontAlgn="base"/>
            <a:r>
              <a:rPr lang="en-ZA" dirty="0">
                <a:effectLst>
                  <a:outerShdw sx="0" sy="0">
                    <a:srgbClr val="000000"/>
                  </a:outerShdw>
                </a:effectLst>
              </a:rPr>
              <a:t>Personality type theories, such as Myers Briggs, Disc, Herrmann Brain Dominance - consider how the different preferences of team members affect their interactions and team performance.</a:t>
            </a:r>
          </a:p>
          <a:p>
            <a:pPr lvl="0" fontAlgn="base"/>
            <a:r>
              <a:rPr lang="en-ZA" dirty="0">
                <a:effectLst>
                  <a:outerShdw sx="0" sy="0">
                    <a:srgbClr val="000000"/>
                  </a:outerShdw>
                </a:effectLst>
              </a:rPr>
              <a:t>Team Islands and In/Out groups, - show how sub-teams can form as a result of members having different characteristics or being separated by a geographical boundary.</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967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Differences between Team and Group Dynamics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These are the non-psychological dynamics and include:</a:t>
            </a:r>
          </a:p>
          <a:p>
            <a:pPr marL="0" indent="0">
              <a:buNone/>
            </a:pPr>
            <a:endParaRPr lang="en-ZA" b="1" dirty="0"/>
          </a:p>
          <a:p>
            <a:pPr marL="0" lvl="0" indent="0" fontAlgn="base">
              <a:buNone/>
            </a:pPr>
            <a:r>
              <a:rPr lang="en-ZA" b="1" dirty="0">
                <a:effectLst>
                  <a:outerShdw sx="0" sy="0">
                    <a:srgbClr val="000000"/>
                  </a:outerShdw>
                </a:effectLst>
              </a:rPr>
              <a:t>Models of organisational culture, such as Hofstede - considers seven cultural factors:</a:t>
            </a:r>
          </a:p>
          <a:p>
            <a:pPr lvl="1"/>
            <a:r>
              <a:rPr lang="en-GB" dirty="0"/>
              <a:t>Power</a:t>
            </a:r>
            <a:endParaRPr lang="en-ZA" dirty="0"/>
          </a:p>
          <a:p>
            <a:pPr lvl="1"/>
            <a:r>
              <a:rPr lang="en-GB" dirty="0"/>
              <a:t>Distance</a:t>
            </a:r>
            <a:endParaRPr lang="en-ZA" dirty="0"/>
          </a:p>
          <a:p>
            <a:pPr lvl="1"/>
            <a:r>
              <a:rPr lang="en-GB" dirty="0"/>
              <a:t>Uncertainty</a:t>
            </a:r>
            <a:endParaRPr lang="en-ZA" dirty="0"/>
          </a:p>
          <a:p>
            <a:pPr lvl="1"/>
            <a:r>
              <a:rPr lang="en-GB" dirty="0"/>
              <a:t>Avoidance</a:t>
            </a:r>
            <a:endParaRPr lang="en-ZA" dirty="0"/>
          </a:p>
          <a:p>
            <a:pPr lvl="1"/>
            <a:r>
              <a:rPr lang="en-GB" dirty="0"/>
              <a:t>Individualism/collectivism</a:t>
            </a:r>
            <a:endParaRPr lang="en-ZA" dirty="0"/>
          </a:p>
          <a:p>
            <a:pPr lvl="1"/>
            <a:r>
              <a:rPr lang="en-GB" dirty="0"/>
              <a:t>Masculine/feminine</a:t>
            </a:r>
            <a:endParaRPr lang="en-ZA" dirty="0"/>
          </a:p>
          <a:p>
            <a:pPr lvl="1"/>
            <a:r>
              <a:rPr lang="en-GB" dirty="0"/>
              <a:t>Short-term/long-term focus.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48225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Differences between Team and Group Dynamics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p:cNvSpPr>
            <a:spLocks noGrp="1"/>
          </p:cNvSpPr>
          <p:nvPr>
            <p:ph sz="quarter" idx="1"/>
          </p:nvPr>
        </p:nvSpPr>
        <p:spPr>
          <a:xfrm>
            <a:off x="467544" y="1413295"/>
            <a:ext cx="8219256" cy="5107425"/>
          </a:xfrm>
        </p:spPr>
        <p:txBody>
          <a:bodyPr>
            <a:normAutofit fontScale="92500" lnSpcReduction="20000"/>
          </a:bodyPr>
          <a:lstStyle/>
          <a:p>
            <a:pPr marL="0" lvl="0" indent="0">
              <a:buNone/>
            </a:pPr>
            <a:r>
              <a:rPr lang="en-GB" b="1" dirty="0"/>
              <a:t>General leadership and management processes, such as:</a:t>
            </a:r>
            <a:endParaRPr lang="en-ZA" b="1" dirty="0"/>
          </a:p>
          <a:p>
            <a:pPr lvl="1"/>
            <a:r>
              <a:rPr lang="en-GB" dirty="0"/>
              <a:t>Performance management</a:t>
            </a:r>
            <a:endParaRPr lang="en-ZA" dirty="0"/>
          </a:p>
          <a:p>
            <a:pPr lvl="1"/>
            <a:r>
              <a:rPr lang="en-GB" dirty="0"/>
              <a:t>Appraisal</a:t>
            </a:r>
            <a:endParaRPr lang="en-ZA" dirty="0"/>
          </a:p>
          <a:p>
            <a:pPr lvl="1"/>
            <a:r>
              <a:rPr lang="en-GB" dirty="0"/>
              <a:t>Reward/recognition,</a:t>
            </a:r>
            <a:endParaRPr lang="en-ZA" dirty="0"/>
          </a:p>
          <a:p>
            <a:pPr lvl="1"/>
            <a:r>
              <a:rPr lang="en-GB" dirty="0"/>
              <a:t>Individual leadership</a:t>
            </a:r>
            <a:endParaRPr lang="en-ZA" dirty="0"/>
          </a:p>
          <a:p>
            <a:pPr lvl="1"/>
            <a:r>
              <a:rPr lang="en-GB" dirty="0"/>
              <a:t>Management practices (e.g. Situational Leadership).</a:t>
            </a:r>
          </a:p>
          <a:p>
            <a:pPr marL="354012" lvl="1" indent="0">
              <a:buNone/>
            </a:pPr>
            <a:endParaRPr lang="en-ZA" dirty="0"/>
          </a:p>
          <a:p>
            <a:pPr marL="0" lvl="0" indent="0" fontAlgn="base">
              <a:buNone/>
            </a:pPr>
            <a:r>
              <a:rPr lang="en-ZA" b="1" dirty="0">
                <a:effectLst>
                  <a:outerShdw sx="0" sy="0">
                    <a:srgbClr val="000000"/>
                  </a:outerShdw>
                </a:effectLst>
              </a:rPr>
              <a:t>Methodologies for different aspects of team functioning, such as: </a:t>
            </a:r>
          </a:p>
          <a:p>
            <a:pPr lvl="1"/>
            <a:r>
              <a:rPr lang="en-GB" dirty="0"/>
              <a:t>project management </a:t>
            </a:r>
            <a:endParaRPr lang="en-ZA" dirty="0"/>
          </a:p>
          <a:p>
            <a:pPr lvl="1"/>
            <a:r>
              <a:rPr lang="en-GB" dirty="0"/>
              <a:t>business process reengineering </a:t>
            </a:r>
            <a:endParaRPr lang="en-ZA" dirty="0"/>
          </a:p>
          <a:p>
            <a:pPr lvl="1"/>
            <a:r>
              <a:rPr lang="en-GB" dirty="0"/>
              <a:t>collective problem solving</a:t>
            </a:r>
            <a:endParaRPr lang="en-ZA" dirty="0"/>
          </a:p>
          <a:p>
            <a:pPr lvl="1"/>
            <a:r>
              <a:rPr lang="en-GB" dirty="0"/>
              <a:t>running meetings</a:t>
            </a:r>
            <a:endParaRPr lang="en-ZA" dirty="0"/>
          </a:p>
          <a:p>
            <a:pPr lvl="1"/>
            <a:r>
              <a:rPr lang="en-GB" dirty="0"/>
              <a:t>information sharing</a:t>
            </a:r>
            <a:endParaRPr lang="en-ZA" dirty="0"/>
          </a:p>
          <a:p>
            <a:pPr lvl="1"/>
            <a:r>
              <a:rPr lang="en-GB" dirty="0"/>
              <a:t>communication</a:t>
            </a:r>
            <a:endParaRPr lang="en-ZA" dirty="0"/>
          </a:p>
          <a:p>
            <a:pPr lvl="1"/>
            <a:r>
              <a:rPr lang="en-GB" dirty="0"/>
              <a:t>desk instructions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27917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Differences between Team and Group Dynamics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p:cNvSpPr>
            <a:spLocks noGrp="1"/>
          </p:cNvSpPr>
          <p:nvPr>
            <p:ph sz="quarter" idx="1"/>
          </p:nvPr>
        </p:nvSpPr>
        <p:spPr>
          <a:xfrm>
            <a:off x="467544" y="1413296"/>
            <a:ext cx="8219256" cy="5044654"/>
          </a:xfrm>
        </p:spPr>
        <p:txBody>
          <a:bodyPr>
            <a:normAutofit/>
          </a:bodyPr>
          <a:lstStyle/>
          <a:p>
            <a:pPr marL="0" lvl="0" indent="0" fontAlgn="base">
              <a:buNone/>
            </a:pPr>
            <a:r>
              <a:rPr lang="en-ZA" b="1" dirty="0">
                <a:effectLst>
                  <a:outerShdw sx="0" sy="0">
                    <a:srgbClr val="000000"/>
                  </a:outerShdw>
                </a:effectLst>
              </a:rPr>
              <a:t>Various types of organisational structure, including:</a:t>
            </a:r>
          </a:p>
          <a:p>
            <a:pPr lvl="1"/>
            <a:r>
              <a:rPr lang="en-GB" dirty="0"/>
              <a:t>Hierarchical</a:t>
            </a:r>
            <a:endParaRPr lang="en-ZA" dirty="0"/>
          </a:p>
          <a:p>
            <a:pPr lvl="1"/>
            <a:r>
              <a:rPr lang="en-GB" dirty="0"/>
              <a:t>Functional</a:t>
            </a:r>
            <a:endParaRPr lang="en-ZA" dirty="0"/>
          </a:p>
          <a:p>
            <a:pPr lvl="1"/>
            <a:r>
              <a:rPr lang="en-GB" dirty="0"/>
              <a:t>Matrix</a:t>
            </a:r>
            <a:endParaRPr lang="en-ZA" dirty="0"/>
          </a:p>
          <a:p>
            <a:pPr lvl="1"/>
            <a:r>
              <a:rPr lang="en-GB" dirty="0"/>
              <a:t>Network</a:t>
            </a:r>
            <a:endParaRPr lang="en-ZA" dirty="0"/>
          </a:p>
          <a:p>
            <a:pPr lvl="1"/>
            <a:r>
              <a:rPr lang="en-GB" dirty="0"/>
              <a:t>Cross-functional teams</a:t>
            </a:r>
            <a:endParaRPr lang="en-ZA" dirty="0"/>
          </a:p>
          <a:p>
            <a:pPr lvl="1"/>
            <a:r>
              <a:rPr lang="en-GB" dirty="0"/>
              <a:t>Working parties</a:t>
            </a:r>
          </a:p>
          <a:p>
            <a:pPr marL="354012" lvl="1" indent="0">
              <a:buNone/>
            </a:pPr>
            <a:endParaRPr lang="en-ZA" dirty="0"/>
          </a:p>
          <a:p>
            <a:pPr marL="0" indent="0">
              <a:buNone/>
            </a:pPr>
            <a:endParaRPr lang="en-ZA" dirty="0"/>
          </a:p>
        </p:txBody>
      </p:sp>
    </p:spTree>
    <p:extLst>
      <p:ext uri="{BB962C8B-B14F-4D97-AF65-F5344CB8AC3E}">
        <p14:creationId xmlns:p14="http://schemas.microsoft.com/office/powerpoint/2010/main" val="592541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Differences between Team and Group Dynamics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p:cNvSpPr>
            <a:spLocks noGrp="1"/>
          </p:cNvSpPr>
          <p:nvPr>
            <p:ph sz="quarter" idx="1"/>
          </p:nvPr>
        </p:nvSpPr>
        <p:spPr>
          <a:xfrm>
            <a:off x="467544" y="1413296"/>
            <a:ext cx="8219256" cy="5044654"/>
          </a:xfrm>
        </p:spPr>
        <p:txBody>
          <a:bodyPr>
            <a:normAutofit/>
          </a:bodyPr>
          <a:lstStyle/>
          <a:p>
            <a:pPr marL="0" lvl="0" indent="0" fontAlgn="base">
              <a:buNone/>
            </a:pPr>
            <a:r>
              <a:rPr lang="en-ZA" b="1" dirty="0">
                <a:effectLst>
                  <a:outerShdw sx="0" sy="0">
                    <a:srgbClr val="000000"/>
                  </a:outerShdw>
                </a:effectLst>
              </a:rPr>
              <a:t>Stakeholder models, including:</a:t>
            </a:r>
          </a:p>
          <a:p>
            <a:pPr lvl="1"/>
            <a:r>
              <a:rPr lang="en-GB" dirty="0"/>
              <a:t>Governance structure</a:t>
            </a:r>
            <a:endParaRPr lang="en-ZA" dirty="0"/>
          </a:p>
          <a:p>
            <a:pPr lvl="1"/>
            <a:r>
              <a:rPr lang="en-GB" dirty="0"/>
              <a:t>Customer forums and feedback</a:t>
            </a:r>
            <a:endParaRPr lang="en-ZA" dirty="0"/>
          </a:p>
          <a:p>
            <a:pPr lvl="1"/>
            <a:r>
              <a:rPr lang="en-GB" dirty="0"/>
              <a:t>Representative groups (e.g. unions)</a:t>
            </a:r>
            <a:endParaRPr lang="en-ZA" dirty="0"/>
          </a:p>
          <a:p>
            <a:endParaRPr lang="en-ZA" dirty="0"/>
          </a:p>
          <a:p>
            <a:pPr marL="0" indent="0">
              <a:buNone/>
            </a:pPr>
            <a:r>
              <a:rPr lang="en-GB" dirty="0"/>
              <a:t>These are relevant to team dynamics because they can all have a hidden but significant impact on the way a team interacts and performs.</a:t>
            </a:r>
            <a:endParaRPr lang="en-ZA" dirty="0"/>
          </a:p>
          <a:p>
            <a:pPr marL="0" indent="0">
              <a:buNone/>
            </a:pPr>
            <a:endParaRPr lang="en-ZA" dirty="0"/>
          </a:p>
          <a:p>
            <a:pPr marL="354012" lvl="1" indent="0">
              <a:buNone/>
            </a:pPr>
            <a:endParaRPr lang="en-ZA" dirty="0"/>
          </a:p>
          <a:p>
            <a:pPr marL="0" indent="0">
              <a:buNone/>
            </a:pPr>
            <a:endParaRPr lang="en-ZA" dirty="0"/>
          </a:p>
        </p:txBody>
      </p:sp>
    </p:spTree>
    <p:extLst>
      <p:ext uri="{BB962C8B-B14F-4D97-AF65-F5344CB8AC3E}">
        <p14:creationId xmlns:p14="http://schemas.microsoft.com/office/powerpoint/2010/main" val="1169440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Disagreements and Conflict which could Disrupt the Team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Team are made up of different people so invariably there will be differing opinions and disagreements between the more dominant personalities. </a:t>
            </a:r>
          </a:p>
          <a:p>
            <a:endParaRPr lang="en-GB" dirty="0"/>
          </a:p>
          <a:p>
            <a:r>
              <a:rPr lang="en-GB" dirty="0"/>
              <a:t>The less dominant personalities also run the risk of feeling dominated and insecurity and resentment could set in. </a:t>
            </a:r>
          </a:p>
          <a:p>
            <a:endParaRPr lang="en-GB" dirty="0"/>
          </a:p>
          <a:p>
            <a:r>
              <a:rPr lang="en-GB" dirty="0"/>
              <a:t>These negative emotions could wreak havoc with productivity of a team and should be avoided at all times. </a:t>
            </a:r>
          </a:p>
          <a:p>
            <a:endParaRPr lang="en-GB" dirty="0"/>
          </a:p>
          <a:p>
            <a:r>
              <a:rPr lang="en-GB" dirty="0"/>
              <a:t>We will discuss conflict resolution later. But let us look at a few examples of possible sources of conflict in a team and how this can be avoided. </a:t>
            </a:r>
            <a:endParaRPr lang="en-ZA" dirty="0"/>
          </a:p>
          <a:p>
            <a:endParaRPr lang="en-ZA" dirty="0"/>
          </a:p>
          <a:p>
            <a:pPr marL="0" indent="0">
              <a:buNone/>
            </a:pPr>
            <a:endParaRPr lang="en-ZA" dirty="0"/>
          </a:p>
        </p:txBody>
      </p:sp>
    </p:spTree>
    <p:extLst>
      <p:ext uri="{BB962C8B-B14F-4D97-AF65-F5344CB8AC3E}">
        <p14:creationId xmlns:p14="http://schemas.microsoft.com/office/powerpoint/2010/main" val="59670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2533650"/>
            <a:ext cx="8219256" cy="35242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fontScale="90000"/>
          </a:bodyPr>
          <a:lstStyle/>
          <a:p>
            <a:pPr algn="ctr"/>
            <a:br>
              <a:rPr lang="en-ZA" dirty="0"/>
            </a:br>
            <a:r>
              <a:rPr lang="en-ZA" dirty="0"/>
              <a:t>Disagreements and Conflict which could Disrupt the Team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GB" b="1" dirty="0"/>
              <a:t>The following are examples of team dynamics - the symptoms, causes, how the problems were overcome.</a:t>
            </a:r>
          </a:p>
          <a:p>
            <a:pPr marL="0" indent="0">
              <a:buNone/>
            </a:pPr>
            <a:endParaRPr lang="en-GB" b="1" dirty="0"/>
          </a:p>
          <a:p>
            <a:pPr marL="0" indent="0">
              <a:buNone/>
            </a:pPr>
            <a:r>
              <a:rPr lang="en-GB" b="1" dirty="0"/>
              <a:t>Problem: </a:t>
            </a:r>
            <a:r>
              <a:rPr lang="en-GB" dirty="0"/>
              <a:t>There is an increasing distrust between the management of two organisations who are collaborating on an international project, potentially escalating to legal action. </a:t>
            </a:r>
          </a:p>
          <a:p>
            <a:pPr marL="0" indent="0">
              <a:buNone/>
            </a:pPr>
            <a:endParaRPr lang="en-GB" dirty="0"/>
          </a:p>
          <a:p>
            <a:pPr marL="0" indent="0">
              <a:buNone/>
            </a:pPr>
            <a:r>
              <a:rPr lang="en-GB" b="1" dirty="0"/>
              <a:t>Solution:</a:t>
            </a:r>
            <a:r>
              <a:rPr lang="en-GB" dirty="0"/>
              <a:t> A Team Health Check would reveal that each organisation tends to interpret the other’s actions in a negative way - i.e. a “team island” or in/out group problem.  A joint workshop would build greater understanding of each other’s motivations and enable them to find better ways of working towards the shared goal.</a:t>
            </a:r>
            <a:endParaRPr lang="en-ZA"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531639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466850"/>
            <a:ext cx="8219256" cy="40957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p:cNvSpPr>
            <a:spLocks noGrp="1"/>
          </p:cNvSpPr>
          <p:nvPr>
            <p:ph sz="quarter" idx="1"/>
          </p:nvPr>
        </p:nvSpPr>
        <p:spPr/>
        <p:txBody>
          <a:bodyPr/>
          <a:lstStyle/>
          <a:p>
            <a:r>
              <a:rPr lang="en-GB" b="1" dirty="0"/>
              <a:t>Problem: </a:t>
            </a:r>
            <a:r>
              <a:rPr lang="en-GB" dirty="0"/>
              <a:t>A new member of a team is causing friction with established members.  As a result, they tend to resist any changes she tries to introduce. </a:t>
            </a:r>
          </a:p>
          <a:p>
            <a:pPr marL="0" indent="0">
              <a:buNone/>
            </a:pPr>
            <a:endParaRPr lang="en-ZA" dirty="0"/>
          </a:p>
          <a:p>
            <a:r>
              <a:rPr lang="en-GB" b="1" dirty="0"/>
              <a:t>Solution:</a:t>
            </a:r>
            <a:r>
              <a:rPr lang="en-GB" dirty="0"/>
              <a:t> A Team health Check would reveal a fundamental misunderstanding of the role of the new person.  Perhaps her job description, gives her a wider set of responsibilities than the team expects her to have.  The misunderstanding could be cleared up on a team building workshop, and the team members’ roles and responsibilities clarified and agreed upon.</a:t>
            </a:r>
            <a:endParaRPr lang="en-ZA" dirty="0"/>
          </a:p>
        </p:txBody>
      </p:sp>
    </p:spTree>
    <p:extLst>
      <p:ext uri="{BB962C8B-B14F-4D97-AF65-F5344CB8AC3E}">
        <p14:creationId xmlns:p14="http://schemas.microsoft.com/office/powerpoint/2010/main" val="3130622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1466850"/>
            <a:ext cx="8219256" cy="40957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p:cNvSpPr>
            <a:spLocks noGrp="1"/>
          </p:cNvSpPr>
          <p:nvPr>
            <p:ph sz="quarter" idx="1"/>
          </p:nvPr>
        </p:nvSpPr>
        <p:spPr/>
        <p:txBody>
          <a:bodyPr/>
          <a:lstStyle/>
          <a:p>
            <a:pPr marL="0" indent="0">
              <a:buNone/>
            </a:pPr>
            <a:r>
              <a:rPr lang="en-ZA" b="1" dirty="0"/>
              <a:t>Problem: </a:t>
            </a:r>
            <a:r>
              <a:rPr lang="en-ZA" dirty="0"/>
              <a:t>A team member has an affair with the team boss.  This destroys trust and communication. </a:t>
            </a:r>
          </a:p>
          <a:p>
            <a:pPr marL="0" indent="0">
              <a:buNone/>
            </a:pPr>
            <a:endParaRPr lang="en-ZA" dirty="0"/>
          </a:p>
          <a:p>
            <a:pPr marL="0" indent="0">
              <a:buNone/>
            </a:pPr>
            <a:r>
              <a:rPr lang="en-ZA" b="1" dirty="0"/>
              <a:t>Solution: </a:t>
            </a:r>
            <a:r>
              <a:rPr lang="en-ZA" dirty="0"/>
              <a:t>A Team Health Check would allow everyone to express their feelings confidentiality to someone independent. Then, a series of workshops would gradually enable them to express their concerns to each other, come to terms with what has happened, and agree how they could overcome the problems of distrust.</a:t>
            </a:r>
          </a:p>
          <a:p>
            <a:pPr marL="0" indent="0">
              <a:buNone/>
            </a:pPr>
            <a:endParaRPr lang="en-ZA" dirty="0"/>
          </a:p>
        </p:txBody>
      </p:sp>
    </p:spTree>
    <p:extLst>
      <p:ext uri="{BB962C8B-B14F-4D97-AF65-F5344CB8AC3E}">
        <p14:creationId xmlns:p14="http://schemas.microsoft.com/office/powerpoint/2010/main" val="3587350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p:cNvSpPr>
            <a:spLocks noGrp="1"/>
          </p:cNvSpPr>
          <p:nvPr>
            <p:ph sz="quarter" idx="1"/>
          </p:nvPr>
        </p:nvSpPr>
        <p:spPr/>
        <p:txBody>
          <a:bodyPr/>
          <a:lstStyle/>
          <a:p>
            <a:r>
              <a:rPr lang="en-GB" dirty="0"/>
              <a:t>Conflict arises from differences. When individuals come together in work teams their differences in terms of power, values and attitudes, and social factors all contribute to conflict. </a:t>
            </a:r>
            <a:endParaRPr lang="en-ZA" dirty="0"/>
          </a:p>
          <a:p>
            <a:pPr marL="0" indent="0">
              <a:buNone/>
            </a:pPr>
            <a:r>
              <a:rPr lang="en-GB" dirty="0"/>
              <a:t> </a:t>
            </a:r>
            <a:endParaRPr lang="en-ZA" dirty="0"/>
          </a:p>
          <a:p>
            <a:pPr marL="0" indent="0">
              <a:buNone/>
            </a:pPr>
            <a:r>
              <a:rPr lang="en-GB" b="1" dirty="0"/>
              <a:t>Conflict can arise from numerous sources within a team and generally falls into three categories:</a:t>
            </a:r>
            <a:endParaRPr lang="en-ZA" b="1" dirty="0"/>
          </a:p>
          <a:p>
            <a:pPr lvl="0" fontAlgn="base"/>
            <a:r>
              <a:rPr lang="en-ZA" dirty="0">
                <a:effectLst>
                  <a:outerShdw sx="0" sy="0">
                    <a:srgbClr val="000000"/>
                  </a:outerShdw>
                </a:effectLst>
              </a:rPr>
              <a:t>communication factors</a:t>
            </a:r>
          </a:p>
          <a:p>
            <a:pPr lvl="0" fontAlgn="base"/>
            <a:r>
              <a:rPr lang="en-ZA" dirty="0">
                <a:effectLst>
                  <a:outerShdw sx="0" sy="0">
                    <a:srgbClr val="000000"/>
                  </a:outerShdw>
                </a:effectLst>
              </a:rPr>
              <a:t>Structural factors </a:t>
            </a:r>
          </a:p>
          <a:p>
            <a:pPr lvl="0" fontAlgn="base"/>
            <a:r>
              <a:rPr lang="en-ZA" dirty="0">
                <a:effectLst>
                  <a:outerShdw sx="0" sy="0">
                    <a:srgbClr val="000000"/>
                  </a:outerShdw>
                </a:effectLst>
              </a:rPr>
              <a:t>Personal factors </a:t>
            </a:r>
          </a:p>
          <a:p>
            <a:pPr marL="0" indent="0">
              <a:buNone/>
            </a:pPr>
            <a:endParaRPr lang="en-ZA" dirty="0"/>
          </a:p>
        </p:txBody>
      </p:sp>
    </p:spTree>
    <p:extLst>
      <p:ext uri="{BB962C8B-B14F-4D97-AF65-F5344CB8AC3E}">
        <p14:creationId xmlns:p14="http://schemas.microsoft.com/office/powerpoint/2010/main" val="2740686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p:cNvSpPr>
            <a:spLocks noGrp="1"/>
          </p:cNvSpPr>
          <p:nvPr>
            <p:ph sz="quarter" idx="1"/>
          </p:nvPr>
        </p:nvSpPr>
        <p:spPr/>
        <p:txBody>
          <a:bodyPr/>
          <a:lstStyle/>
          <a:p>
            <a:pPr marL="0" indent="0">
              <a:buNone/>
            </a:pPr>
            <a:r>
              <a:rPr lang="en-GB" b="1" dirty="0"/>
              <a:t>Barriers to communication are among the most important factors and can be a major source of misunderstanding. Communication barriers include:</a:t>
            </a:r>
          </a:p>
          <a:p>
            <a:pPr marL="0" indent="0">
              <a:buNone/>
            </a:pPr>
            <a:endParaRPr lang="en-ZA" b="1" dirty="0"/>
          </a:p>
          <a:p>
            <a:pPr lvl="0" fontAlgn="base"/>
            <a:r>
              <a:rPr lang="en-ZA" dirty="0">
                <a:effectLst>
                  <a:outerShdw sx="0" sy="0">
                    <a:srgbClr val="000000"/>
                  </a:outerShdw>
                </a:effectLst>
              </a:rPr>
              <a:t>Poor listening skills</a:t>
            </a:r>
          </a:p>
          <a:p>
            <a:pPr lvl="0" fontAlgn="base"/>
            <a:r>
              <a:rPr lang="en-ZA" dirty="0">
                <a:effectLst>
                  <a:outerShdw sx="0" sy="0">
                    <a:srgbClr val="000000"/>
                  </a:outerShdw>
                </a:effectLst>
              </a:rPr>
              <a:t>Insufficient sharing of information</a:t>
            </a:r>
          </a:p>
          <a:p>
            <a:pPr lvl="0" fontAlgn="base"/>
            <a:r>
              <a:rPr lang="en-ZA" dirty="0">
                <a:effectLst>
                  <a:outerShdw sx="0" sy="0">
                    <a:srgbClr val="000000"/>
                  </a:outerShdw>
                </a:effectLst>
              </a:rPr>
              <a:t>Differences in interpretation and perception</a:t>
            </a:r>
          </a:p>
          <a:p>
            <a:pPr lvl="0" fontAlgn="base"/>
            <a:r>
              <a:rPr lang="en-ZA" dirty="0">
                <a:effectLst>
                  <a:outerShdw sx="0" sy="0">
                    <a:srgbClr val="000000"/>
                  </a:outerShdw>
                </a:effectLst>
              </a:rPr>
              <a:t>Nonverbal cues being ignored or missed. </a:t>
            </a:r>
          </a:p>
          <a:p>
            <a:pPr marL="0" indent="0">
              <a:buNone/>
            </a:pPr>
            <a:endParaRPr lang="en-ZA" dirty="0"/>
          </a:p>
        </p:txBody>
      </p:sp>
    </p:spTree>
    <p:extLst>
      <p:ext uri="{BB962C8B-B14F-4D97-AF65-F5344CB8AC3E}">
        <p14:creationId xmlns:p14="http://schemas.microsoft.com/office/powerpoint/2010/main" val="138833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p:cNvSpPr>
            <a:spLocks noGrp="1"/>
          </p:cNvSpPr>
          <p:nvPr>
            <p:ph sz="quarter" idx="1"/>
          </p:nvPr>
        </p:nvSpPr>
        <p:spPr/>
        <p:txBody>
          <a:bodyPr/>
          <a:lstStyle/>
          <a:p>
            <a:pPr marL="0" indent="0">
              <a:buNone/>
            </a:pPr>
            <a:r>
              <a:rPr lang="en-GB" b="1" dirty="0"/>
              <a:t>Structural disagreements include:</a:t>
            </a:r>
          </a:p>
          <a:p>
            <a:pPr marL="0" indent="0">
              <a:buNone/>
            </a:pPr>
            <a:endParaRPr lang="en-ZA" b="1" dirty="0"/>
          </a:p>
          <a:p>
            <a:pPr lvl="0" fontAlgn="base"/>
            <a:r>
              <a:rPr lang="en-ZA" dirty="0">
                <a:effectLst>
                  <a:outerShdw sx="0" sy="0">
                    <a:srgbClr val="000000"/>
                  </a:outerShdw>
                </a:effectLst>
              </a:rPr>
              <a:t>The size of the organization</a:t>
            </a:r>
          </a:p>
          <a:p>
            <a:pPr lvl="0" fontAlgn="base"/>
            <a:r>
              <a:rPr lang="en-ZA" dirty="0">
                <a:effectLst>
                  <a:outerShdw sx="0" sy="0">
                    <a:srgbClr val="000000"/>
                  </a:outerShdw>
                </a:effectLst>
              </a:rPr>
              <a:t>Turnover rate</a:t>
            </a:r>
          </a:p>
          <a:p>
            <a:pPr lvl="0" fontAlgn="base"/>
            <a:r>
              <a:rPr lang="en-ZA" dirty="0">
                <a:effectLst>
                  <a:outerShdw sx="0" sy="0">
                    <a:srgbClr val="000000"/>
                  </a:outerShdw>
                </a:effectLst>
              </a:rPr>
              <a:t>Levels of participation</a:t>
            </a:r>
          </a:p>
          <a:p>
            <a:pPr lvl="0" fontAlgn="base"/>
            <a:r>
              <a:rPr lang="en-ZA" dirty="0">
                <a:effectLst>
                  <a:outerShdw sx="0" sy="0">
                    <a:srgbClr val="000000"/>
                  </a:outerShdw>
                </a:effectLst>
              </a:rPr>
              <a:t>Reward systems</a:t>
            </a:r>
          </a:p>
          <a:p>
            <a:pPr lvl="0" fontAlgn="base"/>
            <a:r>
              <a:rPr lang="en-ZA" dirty="0">
                <a:effectLst>
                  <a:outerShdw sx="0" sy="0">
                    <a:srgbClr val="000000"/>
                  </a:outerShdw>
                </a:effectLst>
              </a:rPr>
              <a:t>Levels of interdependence among employees. </a:t>
            </a:r>
          </a:p>
          <a:p>
            <a:pPr marL="0" indent="0">
              <a:buNone/>
            </a:pPr>
            <a:endParaRPr lang="en-ZA" dirty="0"/>
          </a:p>
        </p:txBody>
      </p:sp>
    </p:spTree>
    <p:extLst>
      <p:ext uri="{BB962C8B-B14F-4D97-AF65-F5344CB8AC3E}">
        <p14:creationId xmlns:p14="http://schemas.microsoft.com/office/powerpoint/2010/main" val="3208849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p:cNvSpPr>
            <a:spLocks noGrp="1"/>
          </p:cNvSpPr>
          <p:nvPr>
            <p:ph sz="quarter" idx="1"/>
          </p:nvPr>
        </p:nvSpPr>
        <p:spPr/>
        <p:txBody>
          <a:bodyPr/>
          <a:lstStyle/>
          <a:p>
            <a:pPr marL="0" indent="0">
              <a:buNone/>
            </a:pPr>
            <a:r>
              <a:rPr lang="en-GB" b="1" dirty="0"/>
              <a:t>Personal factors include things such as:</a:t>
            </a:r>
          </a:p>
          <a:p>
            <a:pPr marL="0" indent="0">
              <a:buNone/>
            </a:pPr>
            <a:endParaRPr lang="en-ZA" b="1" dirty="0"/>
          </a:p>
          <a:p>
            <a:pPr lvl="0" fontAlgn="base"/>
            <a:r>
              <a:rPr lang="en-ZA" dirty="0">
                <a:effectLst>
                  <a:outerShdw sx="0" sy="0">
                    <a:srgbClr val="000000"/>
                  </a:outerShdw>
                </a:effectLst>
              </a:rPr>
              <a:t>An individual's self-esteem</a:t>
            </a:r>
          </a:p>
          <a:p>
            <a:pPr lvl="0" fontAlgn="base"/>
            <a:r>
              <a:rPr lang="en-ZA" dirty="0">
                <a:effectLst>
                  <a:outerShdw sx="0" sy="0">
                    <a:srgbClr val="000000"/>
                  </a:outerShdw>
                </a:effectLst>
              </a:rPr>
              <a:t>Their personal goals</a:t>
            </a:r>
          </a:p>
          <a:p>
            <a:pPr lvl="0" fontAlgn="base"/>
            <a:r>
              <a:rPr lang="en-ZA" dirty="0">
                <a:effectLst>
                  <a:outerShdw sx="0" sy="0">
                    <a:srgbClr val="000000"/>
                  </a:outerShdw>
                </a:effectLst>
              </a:rPr>
              <a:t>Values and needs. </a:t>
            </a:r>
          </a:p>
          <a:p>
            <a:pPr marL="0" indent="0">
              <a:buNone/>
            </a:pPr>
            <a:r>
              <a:rPr lang="en-GB" dirty="0"/>
              <a:t> </a:t>
            </a:r>
            <a:endParaRPr lang="en-ZA" dirty="0"/>
          </a:p>
          <a:p>
            <a:pPr marL="0" indent="0">
              <a:buNone/>
            </a:pPr>
            <a:r>
              <a:rPr lang="en-GB" dirty="0"/>
              <a:t>In order for conflict to be dealt with successfully, managers and team members must understand its unpredictability and its impact on individuals and the team as a whole.</a:t>
            </a:r>
            <a:endParaRPr lang="en-ZA" dirty="0"/>
          </a:p>
          <a:p>
            <a:pPr marL="0" indent="0">
              <a:buNone/>
            </a:pPr>
            <a:endParaRPr lang="en-ZA" dirty="0"/>
          </a:p>
        </p:txBody>
      </p:sp>
    </p:spTree>
    <p:extLst>
      <p:ext uri="{BB962C8B-B14F-4D97-AF65-F5344CB8AC3E}">
        <p14:creationId xmlns:p14="http://schemas.microsoft.com/office/powerpoint/2010/main" val="2219390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p:cNvSpPr>
            <a:spLocks noGrp="1"/>
          </p:cNvSpPr>
          <p:nvPr>
            <p:ph sz="quarter" idx="1"/>
          </p:nvPr>
        </p:nvSpPr>
        <p:spPr/>
        <p:txBody>
          <a:bodyPr>
            <a:normAutofit lnSpcReduction="10000"/>
          </a:bodyPr>
          <a:lstStyle/>
          <a:p>
            <a:r>
              <a:rPr lang="en-GB" dirty="0"/>
              <a:t>Conflict in work teams is not necessarily destructive. On a positive note, conflict can lead to new ideas and approaches to organizational processes, and increased interest in dealing with problems. </a:t>
            </a:r>
          </a:p>
          <a:p>
            <a:endParaRPr lang="en-GB" dirty="0"/>
          </a:p>
          <a:p>
            <a:r>
              <a:rPr lang="en-GB" dirty="0"/>
              <a:t>Conflict, in this sense, can be considered positive, as it facilitates the surfacing of important issues and provides opportunities for people to develop their communication and interpersonal skills. </a:t>
            </a:r>
          </a:p>
          <a:p>
            <a:endParaRPr lang="en-GB" dirty="0"/>
          </a:p>
          <a:p>
            <a:r>
              <a:rPr lang="en-GB" dirty="0"/>
              <a:t>Conflict becomes negative when it is left to escalate to the point where people begin to feel defeated and a climate of distrust and suspicion develops.</a:t>
            </a:r>
            <a:endParaRPr lang="en-ZA" dirty="0"/>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1979945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p:cNvSpPr>
            <a:spLocks noGrp="1"/>
          </p:cNvSpPr>
          <p:nvPr>
            <p:ph sz="quarter" idx="1"/>
          </p:nvPr>
        </p:nvSpPr>
        <p:spPr/>
        <p:txBody>
          <a:bodyPr>
            <a:normAutofit lnSpcReduction="10000"/>
          </a:bodyPr>
          <a:lstStyle/>
          <a:p>
            <a:r>
              <a:rPr lang="en-GB" dirty="0"/>
              <a:t>Conflict in work teams is not necessarily destructive. On a positive note, conflict can lead to new ideas and approaches to organizational processes, and increased interest in dealing with problems. </a:t>
            </a:r>
          </a:p>
          <a:p>
            <a:endParaRPr lang="en-GB" dirty="0"/>
          </a:p>
          <a:p>
            <a:r>
              <a:rPr lang="en-GB" dirty="0"/>
              <a:t>Conflict, in this sense, can be considered positive, as it facilitates the surfacing of important issues and provides opportunities for people to develop their communication and interpersonal skills. </a:t>
            </a:r>
          </a:p>
          <a:p>
            <a:endParaRPr lang="en-GB" dirty="0"/>
          </a:p>
          <a:p>
            <a:r>
              <a:rPr lang="en-GB" dirty="0"/>
              <a:t>Conflict becomes negative when it is left to escalate to the point where people begin to feel defeated and a climate of distrust and suspicion develops.</a:t>
            </a:r>
            <a:endParaRPr lang="en-ZA" dirty="0"/>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959672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Negative conflict can destroy a team quickly, and often arises from poor planning. Possible causes of negative conflict are:</a:t>
            </a:r>
          </a:p>
          <a:p>
            <a:pPr marL="0" indent="0">
              <a:buNone/>
            </a:pPr>
            <a:endParaRPr lang="en-ZA" b="1" dirty="0"/>
          </a:p>
          <a:p>
            <a:pPr lvl="0" fontAlgn="base"/>
            <a:r>
              <a:rPr lang="en-ZA" dirty="0">
                <a:effectLst>
                  <a:outerShdw sx="0" sy="0">
                    <a:srgbClr val="000000"/>
                  </a:outerShdw>
                </a:effectLst>
              </a:rPr>
              <a:t>If the team lacks good groundwork for what it's doing, its members will not be able to coordinate their work.</a:t>
            </a:r>
          </a:p>
          <a:p>
            <a:pPr lvl="0" fontAlgn="base"/>
            <a:r>
              <a:rPr lang="en-ZA" dirty="0">
                <a:effectLst>
                  <a:outerShdw sx="0" sy="0">
                    <a:srgbClr val="000000"/>
                  </a:outerShdw>
                </a:effectLst>
              </a:rPr>
              <a:t>If the team does not have enough resources to do the job, it is inevitable that some will carry too heavy a load. Resentment, often unexpressed, may build, so it is crucial that team leaders ensure adequate resources.</a:t>
            </a:r>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2316447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p:txBody>
          <a:bodyPr>
            <a:normAutofit/>
          </a:bodyPr>
          <a:lstStyle/>
          <a:p>
            <a:pPr lvl="0" fontAlgn="base"/>
            <a:r>
              <a:rPr lang="en-ZA" dirty="0">
                <a:effectLst>
                  <a:outerShdw sx="0" sy="0">
                    <a:srgbClr val="000000"/>
                  </a:outerShdw>
                </a:effectLst>
              </a:rPr>
              <a:t>Cost overruns become a problem when proper measures are not taken. The whole team should know early on when cost becomes a problem so additional funding can be sought by the team. This way the problem can be resolved before it grows into a problem for management.</a:t>
            </a:r>
          </a:p>
          <a:p>
            <a:pPr lvl="0" fontAlgn="base"/>
            <a:r>
              <a:rPr lang="en-ZA" dirty="0">
                <a:effectLst>
                  <a:outerShdw sx="0" sy="0">
                    <a:srgbClr val="000000"/>
                  </a:outerShdw>
                </a:effectLst>
              </a:rPr>
              <a:t>The schedule is highly consequential to the team's project and should be highly visible. All members should be willing to work together to help each other meet their deadlines.</a:t>
            </a:r>
          </a:p>
          <a:p>
            <a:pPr lvl="0" fontAlgn="base"/>
            <a:r>
              <a:rPr lang="en-ZA" dirty="0">
                <a:effectLst>
                  <a:outerShdw sx="0" sy="0">
                    <a:srgbClr val="000000"/>
                  </a:outerShdw>
                </a:effectLst>
              </a:rPr>
              <a:t>Each team member must know what areas are assigned and who is accountable for them.</a:t>
            </a:r>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1984087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p:txBody>
          <a:bodyPr>
            <a:normAutofit/>
          </a:bodyPr>
          <a:lstStyle/>
          <a:p>
            <a:r>
              <a:rPr lang="en-GB" dirty="0"/>
              <a:t>Team members should stick to the project at hand and avoid being side-tracked into trying to fit other things into it. </a:t>
            </a:r>
            <a:endParaRPr lang="en-ZA" dirty="0"/>
          </a:p>
          <a:p>
            <a:pPr marL="0" indent="0">
              <a:buNone/>
            </a:pPr>
            <a:endParaRPr lang="en-ZA" dirty="0"/>
          </a:p>
          <a:p>
            <a:r>
              <a:rPr lang="en-GB" dirty="0"/>
              <a:t>Being aware of the potential for negative conflict to occur, and taking the necessary steps to ensure good planning will help team members to avoid negative conflict arising.</a:t>
            </a:r>
          </a:p>
          <a:p>
            <a:pPr marL="0" indent="0">
              <a:buNone/>
            </a:pPr>
            <a:endParaRPr lang="en-ZA" dirty="0"/>
          </a:p>
          <a:p>
            <a:r>
              <a:rPr lang="en-GB" dirty="0"/>
              <a:t>When negative conflict does occur there are five accepted methods for handling it.</a:t>
            </a:r>
            <a:endParaRPr lang="en-ZA" dirty="0"/>
          </a:p>
          <a:p>
            <a:pPr marL="0" indent="0">
              <a:buNone/>
            </a:pPr>
            <a:endParaRPr lang="en-ZA" b="1" dirty="0"/>
          </a:p>
        </p:txBody>
      </p:sp>
    </p:spTree>
    <p:extLst>
      <p:ext uri="{BB962C8B-B14F-4D97-AF65-F5344CB8AC3E}">
        <p14:creationId xmlns:p14="http://schemas.microsoft.com/office/powerpoint/2010/main" val="2362625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Each can be used effectively in different circumstances:</a:t>
            </a:r>
          </a:p>
          <a:p>
            <a:pPr marL="0" indent="0">
              <a:buNone/>
            </a:pPr>
            <a:endParaRPr lang="en-ZA" b="1" dirty="0"/>
          </a:p>
          <a:p>
            <a:pPr lvl="0"/>
            <a:r>
              <a:rPr lang="en-GB" dirty="0"/>
              <a:t>Direct Approach,</a:t>
            </a:r>
            <a:endParaRPr lang="en-ZA" dirty="0"/>
          </a:p>
          <a:p>
            <a:pPr lvl="0"/>
            <a:r>
              <a:rPr lang="en-GB" dirty="0"/>
              <a:t>Bargaining</a:t>
            </a:r>
            <a:endParaRPr lang="en-ZA" dirty="0"/>
          </a:p>
          <a:p>
            <a:pPr lvl="0"/>
            <a:r>
              <a:rPr lang="en-GB" dirty="0"/>
              <a:t>Enforcement</a:t>
            </a:r>
            <a:endParaRPr lang="en-ZA" dirty="0"/>
          </a:p>
          <a:p>
            <a:pPr lvl="0"/>
            <a:r>
              <a:rPr lang="en-GB" dirty="0"/>
              <a:t>Retreat</a:t>
            </a:r>
            <a:endParaRPr lang="en-ZA" dirty="0"/>
          </a:p>
          <a:p>
            <a:pPr lvl="0"/>
            <a:r>
              <a:rPr lang="en-GB" dirty="0"/>
              <a:t>De-emphasis </a:t>
            </a:r>
            <a:endParaRPr lang="en-ZA" dirty="0"/>
          </a:p>
          <a:p>
            <a:pPr marL="0" indent="0">
              <a:buNone/>
            </a:pPr>
            <a:endParaRPr lang="en-ZA" b="1" dirty="0"/>
          </a:p>
        </p:txBody>
      </p:sp>
    </p:spTree>
    <p:extLst>
      <p:ext uri="{BB962C8B-B14F-4D97-AF65-F5344CB8AC3E}">
        <p14:creationId xmlns:p14="http://schemas.microsoft.com/office/powerpoint/2010/main" val="1488559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Direct Approach</a:t>
            </a:r>
          </a:p>
          <a:p>
            <a:pPr marL="0" indent="0">
              <a:buNone/>
            </a:pPr>
            <a:r>
              <a:rPr lang="en-GB" dirty="0"/>
              <a:t> </a:t>
            </a:r>
            <a:endParaRPr lang="en-ZA" dirty="0"/>
          </a:p>
          <a:p>
            <a:r>
              <a:rPr lang="en-GB" dirty="0"/>
              <a:t>This approach concentrates on the leader confronting the issue head-on. Though conflict is uncomfortable to deal with, it is best to look at issues objectively and to face them as they are. If criticism is used, it must be constructive to the recipients. </a:t>
            </a:r>
          </a:p>
          <a:p>
            <a:r>
              <a:rPr lang="en-GB" dirty="0"/>
              <a:t>This approach counts on the techniques of problem-solving and normally leaves everyone with a sense of resolution, because issues are brought to the surface and dealt with.</a:t>
            </a:r>
            <a:endParaRPr lang="en-ZA" dirty="0"/>
          </a:p>
          <a:p>
            <a:pPr marL="0" indent="0">
              <a:buNone/>
            </a:pPr>
            <a:endParaRPr lang="en-ZA" b="1" dirty="0"/>
          </a:p>
        </p:txBody>
      </p:sp>
    </p:spTree>
    <p:extLst>
      <p:ext uri="{BB962C8B-B14F-4D97-AF65-F5344CB8AC3E}">
        <p14:creationId xmlns:p14="http://schemas.microsoft.com/office/powerpoint/2010/main" val="3411283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Bargaining</a:t>
            </a:r>
          </a:p>
          <a:p>
            <a:pPr marL="0" indent="0">
              <a:buNone/>
            </a:pPr>
            <a:r>
              <a:rPr lang="en-GB" dirty="0"/>
              <a:t> </a:t>
            </a:r>
            <a:endParaRPr lang="en-ZA" dirty="0"/>
          </a:p>
          <a:p>
            <a:r>
              <a:rPr lang="en-GB" dirty="0"/>
              <a:t>This is an excellent technique when both parties have ideas on a solution yet cannot find common ground. Often a third party, such as a team leader, is needed to help find the compromise. </a:t>
            </a:r>
          </a:p>
          <a:p>
            <a:r>
              <a:rPr lang="en-GB" dirty="0"/>
              <a:t>Compromise involves give and take on both sides, however, and usually ends up with both walking away equally dissatisfied.</a:t>
            </a:r>
            <a:endParaRPr lang="en-ZA" dirty="0"/>
          </a:p>
          <a:p>
            <a:pPr marL="0" indent="0">
              <a:buNone/>
            </a:pPr>
            <a:endParaRPr lang="en-ZA" b="1" dirty="0"/>
          </a:p>
        </p:txBody>
      </p:sp>
    </p:spTree>
    <p:extLst>
      <p:ext uri="{BB962C8B-B14F-4D97-AF65-F5344CB8AC3E}">
        <p14:creationId xmlns:p14="http://schemas.microsoft.com/office/powerpoint/2010/main" val="127888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Enforcement of Team Rules</a:t>
            </a:r>
          </a:p>
          <a:p>
            <a:pPr marL="0" indent="0">
              <a:buNone/>
            </a:pPr>
            <a:endParaRPr lang="en-ZA" dirty="0"/>
          </a:p>
          <a:p>
            <a:r>
              <a:rPr lang="en-ZA" dirty="0"/>
              <a:t>This method is the least desirable method as it can bring about hard feelings toward the leader and the team. This technique should only be used when it is obvious that a member does not want to be a team player and refuses to work with the rest. </a:t>
            </a:r>
          </a:p>
          <a:p>
            <a:endParaRPr lang="en-ZA" dirty="0"/>
          </a:p>
          <a:p>
            <a:r>
              <a:rPr lang="en-ZA" dirty="0"/>
              <a:t>If enforcement has to be used on an individual, it may be best for that person to find another team.</a:t>
            </a:r>
          </a:p>
          <a:p>
            <a:pPr marL="0" indent="0">
              <a:buNone/>
            </a:pPr>
            <a:endParaRPr lang="en-ZA" b="1" dirty="0"/>
          </a:p>
        </p:txBody>
      </p:sp>
    </p:spTree>
    <p:extLst>
      <p:ext uri="{BB962C8B-B14F-4D97-AF65-F5344CB8AC3E}">
        <p14:creationId xmlns:p14="http://schemas.microsoft.com/office/powerpoint/2010/main" val="9660028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Retreat</a:t>
            </a:r>
          </a:p>
          <a:p>
            <a:pPr marL="0" indent="0">
              <a:buNone/>
            </a:pPr>
            <a:endParaRPr lang="en-ZA" dirty="0"/>
          </a:p>
          <a:p>
            <a:r>
              <a:rPr lang="en-GB" dirty="0"/>
              <a:t>This method should only be used when the problem isn't real to begin with. By simply avoiding it or working around it, a leader can often delay long enough for the individual to cool off. </a:t>
            </a:r>
          </a:p>
          <a:p>
            <a:endParaRPr lang="en-GB" dirty="0"/>
          </a:p>
          <a:p>
            <a:r>
              <a:rPr lang="en-GB" dirty="0"/>
              <a:t>If this approach is used in the right environment by an experienced leader it can help to prevent minor incidents that are the result of someone having a bad day from becoming a real problem which should never have occurred.</a:t>
            </a:r>
            <a:endParaRPr lang="en-ZA" dirty="0"/>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16386732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De-Emphasis</a:t>
            </a:r>
          </a:p>
          <a:p>
            <a:pPr marL="0" indent="0">
              <a:buNone/>
            </a:pPr>
            <a:r>
              <a:rPr lang="en-GB" dirty="0"/>
              <a:t> </a:t>
            </a:r>
            <a:endParaRPr lang="en-ZA" dirty="0"/>
          </a:p>
          <a:p>
            <a:r>
              <a:rPr lang="en-GB" dirty="0"/>
              <a:t>This is a form of bargaining where the emphasis is on the areas of agreement. When parties realize that there are areas where they are in agreement, they can often begin to move in a new direction.</a:t>
            </a:r>
          </a:p>
          <a:p>
            <a:endParaRPr lang="en-GB" dirty="0"/>
          </a:p>
          <a:p>
            <a:r>
              <a:rPr lang="en-GB" dirty="0"/>
              <a:t>Though we often view conflict in a negative way, teams sometimes require conflict to operate effectively. Cooperative conflict can contribute to effective problem solving and decision making by motivating people to examine a problem.</a:t>
            </a:r>
            <a:endParaRPr lang="en-ZA" dirty="0"/>
          </a:p>
          <a:p>
            <a:pPr marL="0" indent="0">
              <a:buNone/>
            </a:pPr>
            <a:endParaRPr lang="en-ZA" dirty="0"/>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3153272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p:cNvSpPr>
            <a:spLocks noGrp="1"/>
          </p:cNvSpPr>
          <p:nvPr>
            <p:ph sz="quarter" idx="1"/>
          </p:nvPr>
        </p:nvSpPr>
        <p:spPr/>
        <p:txBody>
          <a:bodyPr>
            <a:normAutofit/>
          </a:bodyPr>
          <a:lstStyle/>
          <a:p>
            <a:r>
              <a:rPr lang="en-GB" dirty="0"/>
              <a:t>Encouraging the expression of many ideas; energizing people to seek a superior solution; and fostering integration of several ideas to create high-quality solutions. The key is to understand how to handle it constructively. If members understand how to do it, differences that arise can result in benefits for a team.</a:t>
            </a:r>
            <a:endParaRPr lang="en-ZA" dirty="0"/>
          </a:p>
          <a:p>
            <a:pPr marL="0" indent="0">
              <a:buNone/>
            </a:pPr>
            <a:endParaRPr lang="en-ZA" dirty="0"/>
          </a:p>
          <a:p>
            <a:r>
              <a:rPr lang="en-GB" dirty="0"/>
              <a:t>While it is true that suppressed differences can reduce the effectiveness of a team, when they are brought to the surface, disagreements can be dealt with and problems can be resolved.</a:t>
            </a:r>
            <a:endParaRPr lang="en-ZA" dirty="0"/>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3600601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Disagreements and Conflict which could Disrupt the Team</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p:cNvSpPr>
            <a:spLocks noGrp="1"/>
          </p:cNvSpPr>
          <p:nvPr>
            <p:ph sz="quarter" idx="1"/>
          </p:nvPr>
        </p:nvSpPr>
        <p:spPr/>
        <p:txBody>
          <a:bodyPr>
            <a:normAutofit lnSpcReduction="10000"/>
          </a:bodyPr>
          <a:lstStyle/>
          <a:p>
            <a:r>
              <a:rPr lang="en-GB" dirty="0"/>
              <a:t>The actual process of airing differences can help to increase the effectiveness of the team through increased interest and energy. </a:t>
            </a:r>
          </a:p>
          <a:p>
            <a:endParaRPr lang="en-GB" dirty="0"/>
          </a:p>
          <a:p>
            <a:r>
              <a:rPr lang="en-GB" dirty="0"/>
              <a:t>In addition, bringing differences to the surface can result in better ideas and more innovative solutions. When people share their views and strive toward reaching a consensus, better decisions are reached. </a:t>
            </a:r>
          </a:p>
          <a:p>
            <a:endParaRPr lang="en-GB" dirty="0"/>
          </a:p>
          <a:p>
            <a:r>
              <a:rPr lang="en-GB" dirty="0"/>
              <a:t>Team members also improve their communication skills and become better at understanding and listening to the information they receive when differences are freely aired.</a:t>
            </a:r>
            <a:endParaRPr lang="en-ZA" dirty="0"/>
          </a:p>
          <a:p>
            <a:pPr marL="0" indent="0">
              <a:buNone/>
            </a:pPr>
            <a:endParaRPr lang="en-ZA" dirty="0"/>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16139838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p:cNvSpPr>
            <a:spLocks noGrp="1"/>
          </p:cNvSpPr>
          <p:nvPr>
            <p:ph sz="quarter" idx="1"/>
          </p:nvPr>
        </p:nvSpPr>
        <p:spPr/>
        <p:txBody>
          <a:bodyPr/>
          <a:lstStyle/>
          <a:p>
            <a:pPr marL="0" indent="0">
              <a:buNone/>
            </a:pPr>
            <a:r>
              <a:rPr lang="en-ZA" dirty="0"/>
              <a:t>There are many different types of teams. Each has its own characteristics and therefore its own challenges. </a:t>
            </a:r>
          </a:p>
          <a:p>
            <a:pPr marL="0" indent="0">
              <a:buNone/>
            </a:pPr>
            <a:endParaRPr lang="en-ZA" dirty="0"/>
          </a:p>
          <a:p>
            <a:pPr marL="0" indent="0">
              <a:buNone/>
            </a:pPr>
            <a:r>
              <a:rPr lang="en-ZA" b="1" dirty="0"/>
              <a:t>What is a cross-functional team? </a:t>
            </a:r>
          </a:p>
          <a:p>
            <a:pPr marL="0" indent="0">
              <a:buNone/>
            </a:pPr>
            <a:endParaRPr lang="en-ZA" dirty="0"/>
          </a:p>
          <a:p>
            <a:pPr marL="0" indent="0">
              <a:buNone/>
            </a:pPr>
            <a:r>
              <a:rPr lang="en-ZA" dirty="0"/>
              <a:t> A cross-functional team is a group of people with complementary skills who are chosen to achieve a common goal and are mutually accountable for the team’s success.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45678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sp>
        <p:nvSpPr>
          <p:cNvPr id="8" name="Rectangle 7"/>
          <p:cNvSpPr/>
          <p:nvPr/>
        </p:nvSpPr>
        <p:spPr>
          <a:xfrm>
            <a:off x="939800" y="1282638"/>
            <a:ext cx="7531100" cy="3046988"/>
          </a:xfrm>
          <a:prstGeom prst="rect">
            <a:avLst/>
          </a:prstGeom>
        </p:spPr>
        <p:txBody>
          <a:bodyPr wrap="square">
            <a:spAutoFit/>
          </a:bodyPr>
          <a:lstStyle/>
          <a:p>
            <a:r>
              <a:rPr lang="en-ZA" sz="2400" b="1" dirty="0"/>
              <a:t>What is a virtual team? </a:t>
            </a:r>
          </a:p>
          <a:p>
            <a:endParaRPr lang="en-ZA" sz="2400" dirty="0"/>
          </a:p>
          <a:p>
            <a:r>
              <a:rPr lang="en-ZA" sz="2400" dirty="0"/>
              <a:t>A virtual team is a group of geographically dispersed employees who are assembled using a combination of telecommunication and information technologies for the purpose of accomplishing an organisational goal.</a:t>
            </a:r>
          </a:p>
          <a:p>
            <a:endParaRPr lang="en-ZA" sz="2400" dirty="0"/>
          </a:p>
          <a:p>
            <a:r>
              <a:rPr lang="en-ZA" sz="2400" dirty="0"/>
              <a:t>Let us examine the different challenges facing teams now. </a:t>
            </a:r>
          </a:p>
        </p:txBody>
      </p:sp>
    </p:spTree>
    <p:extLst>
      <p:ext uri="{BB962C8B-B14F-4D97-AF65-F5344CB8AC3E}">
        <p14:creationId xmlns:p14="http://schemas.microsoft.com/office/powerpoint/2010/main" val="17722250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sp>
        <p:nvSpPr>
          <p:cNvPr id="8" name="Rectangle 7"/>
          <p:cNvSpPr/>
          <p:nvPr/>
        </p:nvSpPr>
        <p:spPr>
          <a:xfrm>
            <a:off x="939800" y="1282638"/>
            <a:ext cx="7531100" cy="4154984"/>
          </a:xfrm>
          <a:prstGeom prst="rect">
            <a:avLst/>
          </a:prstGeom>
        </p:spPr>
        <p:txBody>
          <a:bodyPr wrap="square">
            <a:spAutoFit/>
          </a:bodyPr>
          <a:lstStyle/>
          <a:p>
            <a:r>
              <a:rPr lang="en-GB" sz="2400" b="1" dirty="0"/>
              <a:t>The common types of teams are: </a:t>
            </a:r>
          </a:p>
          <a:p>
            <a:endParaRPr lang="en-ZA" sz="2400" b="1" dirty="0"/>
          </a:p>
          <a:p>
            <a:pPr marL="342900" lvl="0" indent="-342900" fontAlgn="base">
              <a:buFont typeface="Arial" panose="020B0604020202020204" pitchFamily="34" charset="0"/>
              <a:buChar char="•"/>
            </a:pPr>
            <a:r>
              <a:rPr lang="en-ZA" sz="2400" dirty="0">
                <a:effectLst>
                  <a:outerShdw sx="0" sy="0">
                    <a:srgbClr val="000000"/>
                  </a:outerShdw>
                </a:effectLst>
              </a:rPr>
              <a:t>New</a:t>
            </a:r>
          </a:p>
          <a:p>
            <a:pPr marL="342900" lvl="0" indent="-342900" fontAlgn="base">
              <a:buFont typeface="Arial" panose="020B0604020202020204" pitchFamily="34" charset="0"/>
              <a:buChar char="•"/>
            </a:pPr>
            <a:r>
              <a:rPr lang="en-ZA" sz="2400" dirty="0">
                <a:effectLst>
                  <a:outerShdw sx="0" sy="0">
                    <a:srgbClr val="000000"/>
                  </a:outerShdw>
                </a:effectLst>
              </a:rPr>
              <a:t>Cross-functional</a:t>
            </a:r>
          </a:p>
          <a:p>
            <a:pPr marL="342900" lvl="0" indent="-342900" fontAlgn="base">
              <a:buFont typeface="Arial" panose="020B0604020202020204" pitchFamily="34" charset="0"/>
              <a:buChar char="•"/>
            </a:pPr>
            <a:r>
              <a:rPr lang="en-ZA" sz="2400" dirty="0">
                <a:effectLst>
                  <a:outerShdw sx="0" sy="0">
                    <a:srgbClr val="000000"/>
                  </a:outerShdw>
                </a:effectLst>
              </a:rPr>
              <a:t>Virtual</a:t>
            </a:r>
          </a:p>
          <a:p>
            <a:pPr marL="342900" lvl="0" indent="-342900" fontAlgn="base">
              <a:buFont typeface="Arial" panose="020B0604020202020204" pitchFamily="34" charset="0"/>
              <a:buChar char="•"/>
            </a:pPr>
            <a:r>
              <a:rPr lang="en-ZA" sz="2400" dirty="0">
                <a:effectLst>
                  <a:outerShdw sx="0" sy="0">
                    <a:srgbClr val="000000"/>
                  </a:outerShdw>
                </a:effectLst>
              </a:rPr>
              <a:t>Leadership</a:t>
            </a:r>
          </a:p>
          <a:p>
            <a:pPr marL="342900" lvl="0" indent="-342900" fontAlgn="base">
              <a:buFont typeface="Arial" panose="020B0604020202020204" pitchFamily="34" charset="0"/>
              <a:buChar char="•"/>
            </a:pPr>
            <a:r>
              <a:rPr lang="en-ZA" sz="2400" dirty="0">
                <a:effectLst>
                  <a:outerShdw sx="0" sy="0">
                    <a:srgbClr val="000000"/>
                  </a:outerShdw>
                </a:effectLst>
              </a:rPr>
              <a:t>Sales</a:t>
            </a:r>
          </a:p>
          <a:p>
            <a:pPr marL="342900" lvl="0" indent="-342900" fontAlgn="base">
              <a:buFont typeface="Arial" panose="020B0604020202020204" pitchFamily="34" charset="0"/>
              <a:buChar char="•"/>
            </a:pPr>
            <a:r>
              <a:rPr lang="en-ZA" sz="2400" dirty="0">
                <a:effectLst>
                  <a:outerShdw sx="0" sy="0">
                    <a:srgbClr val="000000"/>
                  </a:outerShdw>
                </a:effectLst>
              </a:rPr>
              <a:t>Cross-cultural</a:t>
            </a:r>
          </a:p>
          <a:p>
            <a:pPr marL="342900" lvl="0" indent="-342900" fontAlgn="base">
              <a:buFont typeface="Arial" panose="020B0604020202020204" pitchFamily="34" charset="0"/>
              <a:buChar char="•"/>
            </a:pPr>
            <a:r>
              <a:rPr lang="en-ZA" sz="2400" dirty="0">
                <a:effectLst>
                  <a:outerShdw sx="0" sy="0">
                    <a:srgbClr val="000000"/>
                  </a:outerShdw>
                </a:effectLst>
              </a:rPr>
              <a:t>Merger</a:t>
            </a:r>
          </a:p>
          <a:p>
            <a:pPr marL="342900" lvl="0" indent="-342900" fontAlgn="base">
              <a:buFont typeface="Arial" panose="020B0604020202020204" pitchFamily="34" charset="0"/>
              <a:buChar char="•"/>
            </a:pPr>
            <a:r>
              <a:rPr lang="en-ZA" sz="2400" dirty="0">
                <a:effectLst>
                  <a:outerShdw sx="0" sy="0">
                    <a:srgbClr val="000000"/>
                  </a:outerShdw>
                </a:effectLst>
              </a:rPr>
              <a:t>Acquisition</a:t>
            </a:r>
          </a:p>
          <a:p>
            <a:pPr marL="342900" lvl="0" indent="-342900" fontAlgn="base">
              <a:buFont typeface="Arial" panose="020B0604020202020204" pitchFamily="34" charset="0"/>
              <a:buChar char="•"/>
            </a:pPr>
            <a:r>
              <a:rPr lang="en-ZA" sz="2400" dirty="0">
                <a:effectLst>
                  <a:outerShdw sx="0" sy="0">
                    <a:srgbClr val="000000"/>
                  </a:outerShdw>
                </a:effectLst>
              </a:rPr>
              <a:t>Cross-departmental</a:t>
            </a:r>
          </a:p>
        </p:txBody>
      </p:sp>
    </p:spTree>
    <p:extLst>
      <p:ext uri="{BB962C8B-B14F-4D97-AF65-F5344CB8AC3E}">
        <p14:creationId xmlns:p14="http://schemas.microsoft.com/office/powerpoint/2010/main" val="2766243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sp>
        <p:nvSpPr>
          <p:cNvPr id="8" name="Rectangle 7"/>
          <p:cNvSpPr/>
          <p:nvPr/>
        </p:nvSpPr>
        <p:spPr>
          <a:xfrm>
            <a:off x="939800" y="1282638"/>
            <a:ext cx="7531100" cy="3046988"/>
          </a:xfrm>
          <a:prstGeom prst="rect">
            <a:avLst/>
          </a:prstGeom>
        </p:spPr>
        <p:txBody>
          <a:bodyPr wrap="square">
            <a:spAutoFit/>
          </a:bodyPr>
          <a:lstStyle/>
          <a:p>
            <a:r>
              <a:rPr lang="en-ZA" sz="2400" b="1" u="sng" dirty="0"/>
              <a:t>New Teams</a:t>
            </a:r>
          </a:p>
          <a:p>
            <a:r>
              <a:rPr lang="en-GB" sz="2400" dirty="0"/>
              <a:t> </a:t>
            </a:r>
            <a:endParaRPr lang="en-ZA" sz="2400" dirty="0"/>
          </a:p>
          <a:p>
            <a:pPr marL="342900" indent="-342900">
              <a:buFont typeface="Arial" panose="020B0604020202020204" pitchFamily="34" charset="0"/>
              <a:buChar char="•"/>
            </a:pPr>
            <a:r>
              <a:rPr lang="en-GB" sz="2400" dirty="0"/>
              <a:t>New teams undergo the processes of forming, storming, norming and performing.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key challenges that new teams face would include role conflicts, unclear team goals, lack of communication and lack of team structure and definition.</a:t>
            </a:r>
            <a:endParaRPr lang="en-ZA" sz="2400" dirty="0"/>
          </a:p>
        </p:txBody>
      </p:sp>
    </p:spTree>
    <p:extLst>
      <p:ext uri="{BB962C8B-B14F-4D97-AF65-F5344CB8AC3E}">
        <p14:creationId xmlns:p14="http://schemas.microsoft.com/office/powerpoint/2010/main" val="22435261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sp>
        <p:nvSpPr>
          <p:cNvPr id="8" name="Rectangle 7"/>
          <p:cNvSpPr/>
          <p:nvPr/>
        </p:nvSpPr>
        <p:spPr>
          <a:xfrm>
            <a:off x="939800" y="1282638"/>
            <a:ext cx="7531100" cy="3785652"/>
          </a:xfrm>
          <a:prstGeom prst="rect">
            <a:avLst/>
          </a:prstGeom>
        </p:spPr>
        <p:txBody>
          <a:bodyPr wrap="square">
            <a:spAutoFit/>
          </a:bodyPr>
          <a:lstStyle/>
          <a:p>
            <a:r>
              <a:rPr lang="en-ZA" sz="2400" b="1" u="sng" dirty="0"/>
              <a:t>Cross-Functional Teams</a:t>
            </a:r>
          </a:p>
          <a:p>
            <a:r>
              <a:rPr lang="en-GB" sz="2400" dirty="0"/>
              <a:t> </a:t>
            </a:r>
            <a:endParaRPr lang="en-ZA" sz="2400" dirty="0"/>
          </a:p>
          <a:p>
            <a:pPr marL="342900" indent="-342900">
              <a:buFont typeface="Arial" panose="020B0604020202020204" pitchFamily="34" charset="0"/>
              <a:buChar char="•"/>
            </a:pPr>
            <a:r>
              <a:rPr lang="en-GB" sz="2400" dirty="0"/>
              <a:t>Cross-functional teams are teams that consist of people from various departments and skill sets within the company, coming together to share information and ideas, manage projects and solve a variety of problems.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teams may face obstacles during the early stages of development due to the differences in expertise and outlook, diversity issues and lack of communication.</a:t>
            </a:r>
            <a:endParaRPr lang="en-ZA" sz="2400" dirty="0"/>
          </a:p>
        </p:txBody>
      </p:sp>
    </p:spTree>
    <p:extLst>
      <p:ext uri="{BB962C8B-B14F-4D97-AF65-F5344CB8AC3E}">
        <p14:creationId xmlns:p14="http://schemas.microsoft.com/office/powerpoint/2010/main" val="3192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sp>
        <p:nvSpPr>
          <p:cNvPr id="8" name="Rectangle 7"/>
          <p:cNvSpPr/>
          <p:nvPr/>
        </p:nvSpPr>
        <p:spPr>
          <a:xfrm>
            <a:off x="939800" y="1282638"/>
            <a:ext cx="7531100" cy="4893647"/>
          </a:xfrm>
          <a:prstGeom prst="rect">
            <a:avLst/>
          </a:prstGeom>
        </p:spPr>
        <p:txBody>
          <a:bodyPr wrap="square">
            <a:spAutoFit/>
          </a:bodyPr>
          <a:lstStyle/>
          <a:p>
            <a:r>
              <a:rPr lang="en-ZA" sz="2400" b="1" u="sng" dirty="0"/>
              <a:t>Virtual Teams</a:t>
            </a:r>
          </a:p>
          <a:p>
            <a:r>
              <a:rPr lang="en-GB" sz="2400" dirty="0"/>
              <a:t> </a:t>
            </a:r>
            <a:endParaRPr lang="en-ZA" sz="2400" dirty="0"/>
          </a:p>
          <a:p>
            <a:pPr marL="342900" indent="-342900">
              <a:buFont typeface="Arial" panose="020B0604020202020204" pitchFamily="34" charset="0"/>
              <a:buChar char="•"/>
            </a:pPr>
            <a:r>
              <a:rPr lang="en-GB" sz="2400" dirty="0"/>
              <a:t>In virtual teams, all employees are geographically distributed throughout the world and they interact via communication structures such as discussion boards, emails and videoconferencing.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Challenges that may arise from this type of team formation would include lack of communication, misunderstandings, lack of coordination, indistinct group roles and responsibilities.</a:t>
            </a:r>
            <a:endParaRPr lang="en-ZA" sz="2400" dirty="0"/>
          </a:p>
          <a:p>
            <a:br>
              <a:rPr lang="en-GB" sz="2400" dirty="0"/>
            </a:br>
            <a:r>
              <a:rPr lang="en-GB" sz="2400" dirty="0"/>
              <a:t> </a:t>
            </a:r>
            <a:endParaRPr lang="en-ZA" sz="2400" dirty="0"/>
          </a:p>
        </p:txBody>
      </p:sp>
    </p:spTree>
    <p:extLst>
      <p:ext uri="{BB962C8B-B14F-4D97-AF65-F5344CB8AC3E}">
        <p14:creationId xmlns:p14="http://schemas.microsoft.com/office/powerpoint/2010/main" val="16411137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sp>
        <p:nvSpPr>
          <p:cNvPr id="8" name="Rectangle 7"/>
          <p:cNvSpPr/>
          <p:nvPr/>
        </p:nvSpPr>
        <p:spPr>
          <a:xfrm>
            <a:off x="939800" y="1282638"/>
            <a:ext cx="7531100" cy="5262979"/>
          </a:xfrm>
          <a:prstGeom prst="rect">
            <a:avLst/>
          </a:prstGeom>
        </p:spPr>
        <p:txBody>
          <a:bodyPr wrap="square">
            <a:spAutoFit/>
          </a:bodyPr>
          <a:lstStyle/>
          <a:p>
            <a:r>
              <a:rPr lang="en-ZA" sz="2400" b="1" u="sng" dirty="0"/>
              <a:t>Leadership Teams</a:t>
            </a:r>
          </a:p>
          <a:p>
            <a:r>
              <a:rPr lang="en-GB" sz="2400" dirty="0"/>
              <a:t> </a:t>
            </a:r>
            <a:endParaRPr lang="en-ZA" sz="2400" dirty="0"/>
          </a:p>
          <a:p>
            <a:pPr marL="342900" indent="-342900">
              <a:buFont typeface="Arial" panose="020B0604020202020204" pitchFamily="34" charset="0"/>
              <a:buChar char="•"/>
            </a:pPr>
            <a:r>
              <a:rPr lang="en-GB" sz="2400" dirty="0"/>
              <a:t>Senior Management or upper-level teams are the people who are responsible for the leadership strategy and the priorities of the organization.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Leadership teams often experience an absence of trust, a lack of commitment, a fear of confronting conflicts, avoidance of accountability or an inattention to results.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 addition, there is sometimes a lack of downward communication between leaders and subordinates.</a:t>
            </a:r>
            <a:endParaRPr lang="en-ZA" sz="2400" dirty="0"/>
          </a:p>
          <a:p>
            <a:br>
              <a:rPr lang="en-GB" sz="2400" dirty="0"/>
            </a:br>
            <a:r>
              <a:rPr lang="en-GB" sz="2400" dirty="0"/>
              <a:t> </a:t>
            </a:r>
            <a:endParaRPr lang="en-ZA" sz="2400" dirty="0"/>
          </a:p>
        </p:txBody>
      </p:sp>
    </p:spTree>
    <p:extLst>
      <p:ext uri="{BB962C8B-B14F-4D97-AF65-F5344CB8AC3E}">
        <p14:creationId xmlns:p14="http://schemas.microsoft.com/office/powerpoint/2010/main" val="988598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sp>
        <p:nvSpPr>
          <p:cNvPr id="8" name="Rectangle 7"/>
          <p:cNvSpPr/>
          <p:nvPr/>
        </p:nvSpPr>
        <p:spPr>
          <a:xfrm>
            <a:off x="939800" y="1282638"/>
            <a:ext cx="7531100" cy="6001643"/>
          </a:xfrm>
          <a:prstGeom prst="rect">
            <a:avLst/>
          </a:prstGeom>
        </p:spPr>
        <p:txBody>
          <a:bodyPr wrap="square">
            <a:spAutoFit/>
          </a:bodyPr>
          <a:lstStyle/>
          <a:p>
            <a:r>
              <a:rPr lang="en-ZA" sz="2400" b="1" u="sng" dirty="0"/>
              <a:t>Sales Teams</a:t>
            </a:r>
          </a:p>
          <a:p>
            <a:r>
              <a:rPr lang="en-GB" sz="2400" dirty="0"/>
              <a:t> </a:t>
            </a:r>
            <a:endParaRPr lang="en-ZA" sz="2400" dirty="0"/>
          </a:p>
          <a:p>
            <a:pPr marL="342900" indent="-342900">
              <a:buFont typeface="Arial" panose="020B0604020202020204" pitchFamily="34" charset="0"/>
              <a:buChar char="•"/>
            </a:pPr>
            <a:r>
              <a:rPr lang="en-GB" sz="2400" dirty="0"/>
              <a:t>Sales teams are vital to a company, and a lack of motivation is one of the primary obstacles that these teams face.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lack of motivation may lead to a reduction in the sales of the company’s products and services.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Additional challenges faced by the sales teams would be aggressive competition among team members, avoidance of collaboration, lack of time management and self-discipline poor communication skills towards both colleagues’ and customers.</a:t>
            </a:r>
            <a:endParaRPr lang="en-ZA" sz="2400" dirty="0"/>
          </a:p>
          <a:p>
            <a:br>
              <a:rPr lang="en-GB" sz="2400" dirty="0"/>
            </a:br>
            <a:r>
              <a:rPr lang="en-GB" sz="2400" dirty="0"/>
              <a:t> </a:t>
            </a:r>
            <a:endParaRPr lang="en-ZA" sz="2400" dirty="0"/>
          </a:p>
        </p:txBody>
      </p:sp>
    </p:spTree>
    <p:extLst>
      <p:ext uri="{BB962C8B-B14F-4D97-AF65-F5344CB8AC3E}">
        <p14:creationId xmlns:p14="http://schemas.microsoft.com/office/powerpoint/2010/main" val="12529218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34981" y="3121635"/>
            <a:ext cx="3587910" cy="1704471"/>
          </a:xfrm>
          <a:prstGeom prst="rect">
            <a:avLst/>
          </a:prstGeom>
        </p:spPr>
      </p:pic>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p:cNvSpPr>
            <a:spLocks noGrp="1"/>
          </p:cNvSpPr>
          <p:nvPr>
            <p:ph sz="quarter" idx="1"/>
          </p:nvPr>
        </p:nvSpPr>
        <p:spPr>
          <a:xfrm>
            <a:off x="467544" y="1413296"/>
            <a:ext cx="5285556" cy="4680000"/>
          </a:xfrm>
        </p:spPr>
        <p:txBody>
          <a:bodyPr>
            <a:normAutofit fontScale="92500" lnSpcReduction="20000"/>
          </a:bodyPr>
          <a:lstStyle/>
          <a:p>
            <a:pPr marL="0" indent="0">
              <a:buNone/>
            </a:pPr>
            <a:r>
              <a:rPr lang="en-ZA" b="1" u="sng" dirty="0"/>
              <a:t>Cross-Cultural Teams</a:t>
            </a:r>
          </a:p>
          <a:p>
            <a:pPr marL="0" indent="0">
              <a:buNone/>
            </a:pPr>
            <a:r>
              <a:rPr lang="en-ZA" dirty="0"/>
              <a:t> </a:t>
            </a:r>
          </a:p>
          <a:p>
            <a:r>
              <a:rPr lang="en-ZA" dirty="0"/>
              <a:t>The challenge of integrating people from different cultural backgrounds in a team has become a key concern for organizations, especially in this country. </a:t>
            </a:r>
          </a:p>
          <a:p>
            <a:r>
              <a:rPr lang="en-ZA" dirty="0"/>
              <a:t>Difference in behaviours, world views, custom, norms, languages, faiths and traditions are always the main challenges affecting cross-cultural team performance. </a:t>
            </a:r>
          </a:p>
          <a:p>
            <a:r>
              <a:rPr lang="en-ZA" dirty="0"/>
              <a:t>For example, misinterpretations of people’s behaviour and lack of cultural awareness are likely to create tensions and conflicts between team members.</a:t>
            </a:r>
          </a:p>
          <a:p>
            <a:pPr marL="0" indent="0">
              <a:buNone/>
            </a:pPr>
            <a:endParaRPr lang="en-ZA" dirty="0"/>
          </a:p>
          <a:p>
            <a:pPr marL="0" indent="0">
              <a:buNone/>
            </a:pPr>
            <a:endParaRPr lang="en-ZA" dirty="0"/>
          </a:p>
        </p:txBody>
      </p:sp>
      <p:sp>
        <p:nvSpPr>
          <p:cNvPr id="8" name="Rectangle 7"/>
          <p:cNvSpPr/>
          <p:nvPr/>
        </p:nvSpPr>
        <p:spPr>
          <a:xfrm>
            <a:off x="939800" y="1282638"/>
            <a:ext cx="7531100" cy="830997"/>
          </a:xfrm>
          <a:prstGeom prst="rect">
            <a:avLst/>
          </a:prstGeom>
        </p:spPr>
        <p:txBody>
          <a:bodyPr wrap="square">
            <a:spAutoFit/>
          </a:bodyPr>
          <a:lstStyle/>
          <a:p>
            <a:br>
              <a:rPr lang="en-GB" sz="2400" dirty="0"/>
            </a:br>
            <a:r>
              <a:rPr lang="en-GB" sz="2400" dirty="0"/>
              <a:t> </a:t>
            </a:r>
            <a:endParaRPr lang="en-ZA" sz="2400" dirty="0"/>
          </a:p>
        </p:txBody>
      </p:sp>
    </p:spTree>
    <p:extLst>
      <p:ext uri="{BB962C8B-B14F-4D97-AF65-F5344CB8AC3E}">
        <p14:creationId xmlns:p14="http://schemas.microsoft.com/office/powerpoint/2010/main" val="2522451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p:cNvSpPr>
            <a:spLocks noGrp="1"/>
          </p:cNvSpPr>
          <p:nvPr>
            <p:ph sz="quarter" idx="1"/>
          </p:nvPr>
        </p:nvSpPr>
        <p:spPr>
          <a:xfrm>
            <a:off x="467544" y="1413296"/>
            <a:ext cx="8003356" cy="4680000"/>
          </a:xfrm>
        </p:spPr>
        <p:txBody>
          <a:bodyPr>
            <a:normAutofit lnSpcReduction="10000"/>
          </a:bodyPr>
          <a:lstStyle/>
          <a:p>
            <a:pPr marL="0" indent="0">
              <a:buNone/>
            </a:pPr>
            <a:r>
              <a:rPr lang="en-ZA" b="1" u="sng" dirty="0"/>
              <a:t>Mergers</a:t>
            </a:r>
          </a:p>
          <a:p>
            <a:pPr marL="0" indent="0">
              <a:buNone/>
            </a:pPr>
            <a:endParaRPr lang="en-ZA" dirty="0"/>
          </a:p>
          <a:p>
            <a:r>
              <a:rPr lang="en-ZA" dirty="0"/>
              <a:t>A merger can be defined as a union of two or more independent corporations under a single ownership.</a:t>
            </a:r>
          </a:p>
          <a:p>
            <a:r>
              <a:rPr lang="en-ZA" dirty="0"/>
              <a:t>Throughout and after the process of merging, employees will feel uncertainty and insecurities with regards to their job responsibilities and environmental changes. </a:t>
            </a:r>
          </a:p>
          <a:p>
            <a:r>
              <a:rPr lang="en-ZA" dirty="0"/>
              <a:t>Hence, this may affect employees’ productivity. In addition, organizations must be careful of the differences between both companies when developing new corporate cultures based on the merger.</a:t>
            </a:r>
          </a:p>
          <a:p>
            <a:pPr marL="0" indent="0">
              <a:buNone/>
            </a:pPr>
            <a:r>
              <a:rPr lang="en-ZA" dirty="0"/>
              <a:t> </a:t>
            </a:r>
          </a:p>
          <a:p>
            <a:pPr marL="0" indent="0">
              <a:buNone/>
            </a:pPr>
            <a:endParaRPr lang="en-ZA" dirty="0"/>
          </a:p>
          <a:p>
            <a:pPr marL="0" indent="0">
              <a:buNone/>
            </a:pPr>
            <a:endParaRPr lang="en-ZA" dirty="0"/>
          </a:p>
        </p:txBody>
      </p:sp>
      <p:sp>
        <p:nvSpPr>
          <p:cNvPr id="8" name="Rectangle 7"/>
          <p:cNvSpPr/>
          <p:nvPr/>
        </p:nvSpPr>
        <p:spPr>
          <a:xfrm>
            <a:off x="939800" y="1282638"/>
            <a:ext cx="7531100" cy="830997"/>
          </a:xfrm>
          <a:prstGeom prst="rect">
            <a:avLst/>
          </a:prstGeom>
        </p:spPr>
        <p:txBody>
          <a:bodyPr wrap="square">
            <a:spAutoFit/>
          </a:bodyPr>
          <a:lstStyle/>
          <a:p>
            <a:br>
              <a:rPr lang="en-GB" sz="2400" dirty="0"/>
            </a:br>
            <a:r>
              <a:rPr lang="en-GB" sz="2400" dirty="0"/>
              <a:t> </a:t>
            </a:r>
            <a:endParaRPr lang="en-ZA" sz="2400" dirty="0"/>
          </a:p>
        </p:txBody>
      </p:sp>
    </p:spTree>
    <p:extLst>
      <p:ext uri="{BB962C8B-B14F-4D97-AF65-F5344CB8AC3E}">
        <p14:creationId xmlns:p14="http://schemas.microsoft.com/office/powerpoint/2010/main" val="2395599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p:cNvSpPr>
            <a:spLocks noGrp="1"/>
          </p:cNvSpPr>
          <p:nvPr>
            <p:ph sz="quarter" idx="1"/>
          </p:nvPr>
        </p:nvSpPr>
        <p:spPr>
          <a:xfrm>
            <a:off x="467544" y="1413296"/>
            <a:ext cx="8003356" cy="4680000"/>
          </a:xfrm>
        </p:spPr>
        <p:txBody>
          <a:bodyPr>
            <a:normAutofit/>
          </a:bodyPr>
          <a:lstStyle/>
          <a:p>
            <a:pPr marL="0" indent="0">
              <a:buNone/>
            </a:pPr>
            <a:r>
              <a:rPr lang="en-ZA" b="1" u="sng" dirty="0"/>
              <a:t>Acquisitions</a:t>
            </a:r>
          </a:p>
          <a:p>
            <a:pPr marL="0" indent="0">
              <a:buNone/>
            </a:pPr>
            <a:r>
              <a:rPr lang="en-GB" dirty="0"/>
              <a:t> </a:t>
            </a:r>
            <a:endParaRPr lang="en-ZA" dirty="0"/>
          </a:p>
          <a:p>
            <a:r>
              <a:rPr lang="en-GB" dirty="0"/>
              <a:t>Acquisitions occur when one company buys over a target company, assuming control of that company. </a:t>
            </a:r>
          </a:p>
          <a:p>
            <a:r>
              <a:rPr lang="en-GB" dirty="0"/>
              <a:t>During and after the acquisition process, the employees from the target company may feel threatened and they may feel hostile towards the employees of the acquiring company.</a:t>
            </a:r>
            <a:endParaRPr lang="en-ZA" dirty="0"/>
          </a:p>
          <a:p>
            <a:pPr marL="0" indent="0">
              <a:buNone/>
            </a:pPr>
            <a:endParaRPr lang="en-ZA" dirty="0"/>
          </a:p>
          <a:p>
            <a:pPr marL="0" indent="0">
              <a:buNone/>
            </a:pPr>
            <a:r>
              <a:rPr lang="en-ZA" dirty="0"/>
              <a:t> </a:t>
            </a:r>
          </a:p>
          <a:p>
            <a:pPr marL="0" indent="0">
              <a:buNone/>
            </a:pPr>
            <a:endParaRPr lang="en-ZA" dirty="0"/>
          </a:p>
          <a:p>
            <a:pPr marL="0" indent="0">
              <a:buNone/>
            </a:pPr>
            <a:endParaRPr lang="en-ZA" dirty="0"/>
          </a:p>
        </p:txBody>
      </p:sp>
      <p:sp>
        <p:nvSpPr>
          <p:cNvPr id="8" name="Rectangle 7"/>
          <p:cNvSpPr/>
          <p:nvPr/>
        </p:nvSpPr>
        <p:spPr>
          <a:xfrm>
            <a:off x="939800" y="1282638"/>
            <a:ext cx="7531100" cy="830997"/>
          </a:xfrm>
          <a:prstGeom prst="rect">
            <a:avLst/>
          </a:prstGeom>
        </p:spPr>
        <p:txBody>
          <a:bodyPr wrap="square">
            <a:spAutoFit/>
          </a:bodyPr>
          <a:lstStyle/>
          <a:p>
            <a:br>
              <a:rPr lang="en-GB" sz="2400" dirty="0"/>
            </a:br>
            <a:r>
              <a:rPr lang="en-GB" sz="2400" dirty="0"/>
              <a:t> </a:t>
            </a:r>
            <a:endParaRPr lang="en-ZA" sz="2400" dirty="0"/>
          </a:p>
        </p:txBody>
      </p:sp>
    </p:spTree>
    <p:extLst>
      <p:ext uri="{BB962C8B-B14F-4D97-AF65-F5344CB8AC3E}">
        <p14:creationId xmlns:p14="http://schemas.microsoft.com/office/powerpoint/2010/main" val="35228916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Challenges of the Various Teams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p:cNvSpPr>
            <a:spLocks noGrp="1"/>
          </p:cNvSpPr>
          <p:nvPr>
            <p:ph sz="quarter" idx="1"/>
          </p:nvPr>
        </p:nvSpPr>
        <p:spPr>
          <a:xfrm>
            <a:off x="467544" y="1413296"/>
            <a:ext cx="8003356" cy="4680000"/>
          </a:xfrm>
        </p:spPr>
        <p:txBody>
          <a:bodyPr>
            <a:normAutofit lnSpcReduction="10000"/>
          </a:bodyPr>
          <a:lstStyle/>
          <a:p>
            <a:pPr marL="0" indent="0">
              <a:buNone/>
            </a:pPr>
            <a:r>
              <a:rPr lang="en-ZA" b="1" u="sng" dirty="0"/>
              <a:t>Cross-Departmental Teams</a:t>
            </a:r>
          </a:p>
          <a:p>
            <a:pPr marL="0" indent="0">
              <a:buNone/>
            </a:pPr>
            <a:r>
              <a:rPr lang="en-GB" dirty="0"/>
              <a:t> </a:t>
            </a:r>
            <a:endParaRPr lang="en-ZA" dirty="0"/>
          </a:p>
          <a:p>
            <a:r>
              <a:rPr lang="en-GB" dirty="0"/>
              <a:t>A company’s employees tend to take on the identity of the department they are working in, which often results in silo operations, ignoring the responsibilities and people outside of their department. </a:t>
            </a:r>
          </a:p>
          <a:p>
            <a:endParaRPr lang="en-GB" dirty="0"/>
          </a:p>
          <a:p>
            <a:r>
              <a:rPr lang="en-GB" dirty="0"/>
              <a:t>This can result in low productivity and mutual respect. Instead of thinking themselves as a particular department employee, they need to consider all departments as a team.</a:t>
            </a:r>
            <a:endParaRPr lang="en-ZA" dirty="0"/>
          </a:p>
          <a:p>
            <a:pPr marL="0" indent="0">
              <a:buNone/>
            </a:pPr>
            <a:endParaRPr lang="en-ZA" dirty="0"/>
          </a:p>
          <a:p>
            <a:pPr marL="0" indent="0">
              <a:buNone/>
            </a:pPr>
            <a:r>
              <a:rPr lang="en-ZA" dirty="0"/>
              <a:t> </a:t>
            </a:r>
          </a:p>
          <a:p>
            <a:pPr marL="0" indent="0">
              <a:buNone/>
            </a:pPr>
            <a:endParaRPr lang="en-ZA" dirty="0"/>
          </a:p>
          <a:p>
            <a:pPr marL="0" indent="0">
              <a:buNone/>
            </a:pPr>
            <a:endParaRPr lang="en-ZA" dirty="0"/>
          </a:p>
        </p:txBody>
      </p:sp>
      <p:sp>
        <p:nvSpPr>
          <p:cNvPr id="8" name="Rectangle 7"/>
          <p:cNvSpPr/>
          <p:nvPr/>
        </p:nvSpPr>
        <p:spPr>
          <a:xfrm>
            <a:off x="939800" y="1282638"/>
            <a:ext cx="7531100" cy="830997"/>
          </a:xfrm>
          <a:prstGeom prst="rect">
            <a:avLst/>
          </a:prstGeom>
        </p:spPr>
        <p:txBody>
          <a:bodyPr wrap="square">
            <a:spAutoFit/>
          </a:bodyPr>
          <a:lstStyle/>
          <a:p>
            <a:br>
              <a:rPr lang="en-GB" sz="2400" dirty="0"/>
            </a:br>
            <a:r>
              <a:rPr lang="en-GB" sz="2400" dirty="0"/>
              <a:t> </a:t>
            </a:r>
            <a:endParaRPr lang="en-ZA" sz="2400" dirty="0"/>
          </a:p>
        </p:txBody>
      </p:sp>
    </p:spTree>
    <p:extLst>
      <p:ext uri="{BB962C8B-B14F-4D97-AF65-F5344CB8AC3E}">
        <p14:creationId xmlns:p14="http://schemas.microsoft.com/office/powerpoint/2010/main" val="2474125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Team Building Process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a:t>Forming a new team often takes time, and teams usually go through recognizable stages as they change from being a group of strangers to a united group with common goals.</a:t>
            </a:r>
            <a:endParaRPr lang="en-ZA" dirty="0"/>
          </a:p>
          <a:p>
            <a:pPr marL="0" indent="0">
              <a:buNone/>
            </a:pPr>
            <a:endParaRPr lang="en-ZA" dirty="0"/>
          </a:p>
          <a:p>
            <a:r>
              <a:rPr lang="en-GB" dirty="0"/>
              <a:t>Psychologist Bruce Tuckman first came up with the phrase "Forming, Storming, Norming, and Performing" in an article he wrote in 1965 called "Developmental Sequence in Small Groups." He used it to describe the path that most teams follow on their way to high performance. Later, he added a fifth stage, "Adjourning" (which is sometimes known as "Mourning").</a:t>
            </a:r>
            <a:endParaRPr lang="en-ZA" dirty="0"/>
          </a:p>
          <a:p>
            <a:pPr marL="0" indent="0">
              <a:buNone/>
            </a:pPr>
            <a:endParaRPr lang="en-ZA" dirty="0"/>
          </a:p>
          <a:p>
            <a:pPr marL="0" indent="0">
              <a:buNone/>
            </a:pPr>
            <a:r>
              <a:rPr lang="en-GB" dirty="0"/>
              <a:t>Let's look at each stage in more detail.</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18112386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Team Building Process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p:cNvSpPr>
            <a:spLocks noGrp="1"/>
          </p:cNvSpPr>
          <p:nvPr>
            <p:ph sz="quarter" idx="1"/>
          </p:nvPr>
        </p:nvSpPr>
        <p:spPr>
          <a:xfrm>
            <a:off x="467544" y="1413296"/>
            <a:ext cx="4612456" cy="5063704"/>
          </a:xfrm>
        </p:spPr>
        <p:txBody>
          <a:bodyPr>
            <a:normAutofit fontScale="85000" lnSpcReduction="10000"/>
          </a:bodyPr>
          <a:lstStyle/>
          <a:p>
            <a:pPr marL="0" indent="0">
              <a:buNone/>
            </a:pPr>
            <a:r>
              <a:rPr lang="en-GB" dirty="0"/>
              <a:t> </a:t>
            </a:r>
            <a:r>
              <a:rPr lang="en-ZA" b="1" u="sng" dirty="0"/>
              <a:t>Forming</a:t>
            </a:r>
          </a:p>
          <a:p>
            <a:pPr marL="0" indent="0">
              <a:buNone/>
            </a:pPr>
            <a:r>
              <a:rPr lang="en-ZA" dirty="0"/>
              <a:t> </a:t>
            </a:r>
          </a:p>
          <a:p>
            <a:pPr marL="0" indent="0">
              <a:buNone/>
            </a:pPr>
            <a:r>
              <a:rPr lang="en-ZA" dirty="0"/>
              <a:t>In this stage, most team members are positive and polite. Some are anxious, as they haven't fully understood what work the team will do. Others are simply excited about the task ahead.</a:t>
            </a:r>
          </a:p>
          <a:p>
            <a:pPr marL="0" indent="0">
              <a:buNone/>
            </a:pPr>
            <a:endParaRPr lang="en-ZA" dirty="0"/>
          </a:p>
          <a:p>
            <a:pPr marL="0" indent="0">
              <a:buNone/>
            </a:pPr>
            <a:r>
              <a:rPr lang="en-ZA" dirty="0"/>
              <a:t>A team leader will play a dominant role at this stage, because team members' roles and responsibilities aren't clear.</a:t>
            </a:r>
          </a:p>
          <a:p>
            <a:pPr marL="0" indent="0">
              <a:buNone/>
            </a:pPr>
            <a:endParaRPr lang="en-ZA" dirty="0"/>
          </a:p>
          <a:p>
            <a:pPr marL="0" indent="0">
              <a:buNone/>
            </a:pPr>
            <a:r>
              <a:rPr lang="en-ZA" dirty="0"/>
              <a:t>This stage can last for some time, as people start to work together, and as they make an effort to get to know their new colleagues.</a:t>
            </a:r>
          </a:p>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5655240" y="1569130"/>
            <a:ext cx="2913026" cy="4107769"/>
          </a:xfrm>
          <a:prstGeom prst="rect">
            <a:avLst/>
          </a:prstGeom>
        </p:spPr>
      </p:pic>
    </p:spTree>
    <p:extLst>
      <p:ext uri="{BB962C8B-B14F-4D97-AF65-F5344CB8AC3E}">
        <p14:creationId xmlns:p14="http://schemas.microsoft.com/office/powerpoint/2010/main" val="41804755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Team Building Process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a:xfrm>
            <a:off x="467544" y="1413296"/>
            <a:ext cx="4612456" cy="5063704"/>
          </a:xfrm>
        </p:spPr>
        <p:txBody>
          <a:bodyPr>
            <a:normAutofit fontScale="92500" lnSpcReduction="20000"/>
          </a:bodyPr>
          <a:lstStyle/>
          <a:p>
            <a:pPr marL="0" indent="0">
              <a:buNone/>
            </a:pPr>
            <a:r>
              <a:rPr lang="en-GB" dirty="0"/>
              <a:t> </a:t>
            </a:r>
            <a:r>
              <a:rPr lang="en-ZA" b="1" u="sng" dirty="0"/>
              <a:t>Storming</a:t>
            </a:r>
          </a:p>
          <a:p>
            <a:pPr marL="0" indent="0">
              <a:buNone/>
            </a:pPr>
            <a:endParaRPr lang="en-ZA" b="1" u="sng" dirty="0"/>
          </a:p>
          <a:p>
            <a:pPr marL="0" indent="0">
              <a:buNone/>
            </a:pPr>
            <a:r>
              <a:rPr lang="en-ZA" dirty="0"/>
              <a:t> </a:t>
            </a:r>
          </a:p>
          <a:p>
            <a:r>
              <a:rPr lang="en-GB" dirty="0"/>
              <a:t>The team then moves into the storming phase, where people start to push against the boundaries established in the forming stage. This is the stage where many teams fail.</a:t>
            </a:r>
            <a:endParaRPr lang="en-ZA" dirty="0"/>
          </a:p>
          <a:p>
            <a:pPr marL="0" indent="0">
              <a:buNone/>
            </a:pPr>
            <a:endParaRPr lang="en-ZA" dirty="0"/>
          </a:p>
          <a:p>
            <a:r>
              <a:rPr lang="en-GB" dirty="0"/>
              <a:t>Storming often starts where team members prefer to use conflicting work styles. People may work in different ways for all sorts of reasons, but if differing working styles cause unforeseen problems, they may become frustrated.</a:t>
            </a:r>
            <a:endParaRPr lang="en-ZA"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5637219" y="1645330"/>
            <a:ext cx="2770928" cy="3980769"/>
          </a:xfrm>
          <a:prstGeom prst="rect">
            <a:avLst/>
          </a:prstGeom>
        </p:spPr>
      </p:pic>
    </p:spTree>
    <p:extLst>
      <p:ext uri="{BB962C8B-B14F-4D97-AF65-F5344CB8AC3E}">
        <p14:creationId xmlns:p14="http://schemas.microsoft.com/office/powerpoint/2010/main" val="285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556966"/>
            <a:ext cx="8219256" cy="1008000"/>
          </a:xfrm>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marL="0" indent="0">
              <a:spcBef>
                <a:spcPts val="0"/>
              </a:spcBef>
              <a:buClrTx/>
              <a:buSzTx/>
              <a:buNone/>
            </a:pPr>
            <a:r>
              <a:rPr lang="en-ZA" dirty="0"/>
              <a:t>Learners accredited with this Unit Standards will be second level managers such as heads of department, section heads or divisional heads, who may have more than one team reporting to them; and they will be equipped to be involved in project management teams or in building small project management teams</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Team Building Process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p:cNvSpPr>
            <a:spLocks noGrp="1"/>
          </p:cNvSpPr>
          <p:nvPr>
            <p:ph sz="quarter" idx="1"/>
          </p:nvPr>
        </p:nvSpPr>
        <p:spPr>
          <a:xfrm>
            <a:off x="467544" y="1413296"/>
            <a:ext cx="8104956" cy="5063704"/>
          </a:xfrm>
        </p:spPr>
        <p:txBody>
          <a:bodyPr>
            <a:normAutofit fontScale="92500" lnSpcReduction="20000"/>
          </a:bodyPr>
          <a:lstStyle/>
          <a:p>
            <a:r>
              <a:rPr lang="en-GB" dirty="0"/>
              <a:t>Storming can also happen in other situations. For example, team members may challenge the team leader’s authority, or jockey for position as their roles are clarified. </a:t>
            </a:r>
          </a:p>
          <a:p>
            <a:endParaRPr lang="en-GB" dirty="0"/>
          </a:p>
          <a:p>
            <a:r>
              <a:rPr lang="en-GB" dirty="0"/>
              <a:t>If the team leader doesn’t define clearly how the team will work, people may feel overwhelmed by their workload, or they could be uncomfortable with the approach being used.</a:t>
            </a:r>
            <a:endParaRPr lang="en-ZA" dirty="0"/>
          </a:p>
          <a:p>
            <a:pPr marL="0" indent="0">
              <a:buNone/>
            </a:pPr>
            <a:endParaRPr lang="en-ZA" dirty="0"/>
          </a:p>
          <a:p>
            <a:r>
              <a:rPr lang="en-GB" dirty="0"/>
              <a:t>Some may question the worth of the team's goal, and they may resist taking on tasks.</a:t>
            </a:r>
            <a:endParaRPr lang="en-ZA" dirty="0"/>
          </a:p>
          <a:p>
            <a:pPr marL="0" indent="0">
              <a:buNone/>
            </a:pPr>
            <a:endParaRPr lang="en-ZA" dirty="0"/>
          </a:p>
          <a:p>
            <a:r>
              <a:rPr lang="en-GB" dirty="0"/>
              <a:t>Team members who stick with the task at hand may experience stress as they try to focus on the task at hand especially as they don't have the support of established processes, or strong relationships with their colleagues.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76934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Team Building Process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p:cNvSpPr>
            <a:spLocks noGrp="1"/>
          </p:cNvSpPr>
          <p:nvPr>
            <p:ph sz="quarter" idx="1"/>
          </p:nvPr>
        </p:nvSpPr>
        <p:spPr>
          <a:xfrm>
            <a:off x="6080958" y="6544096"/>
            <a:ext cx="5425256" cy="5063704"/>
          </a:xfrm>
        </p:spPr>
        <p:txBody>
          <a:bodyPr>
            <a:normAutofit/>
          </a:bodyPr>
          <a:lstStyle/>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6017706" y="1413296"/>
            <a:ext cx="2775880" cy="4009604"/>
          </a:xfrm>
          <a:prstGeom prst="rect">
            <a:avLst/>
          </a:prstGeom>
        </p:spPr>
      </p:pic>
      <p:sp>
        <p:nvSpPr>
          <p:cNvPr id="6" name="Rectangle 5"/>
          <p:cNvSpPr/>
          <p:nvPr/>
        </p:nvSpPr>
        <p:spPr>
          <a:xfrm>
            <a:off x="467544" y="1224320"/>
            <a:ext cx="4572000" cy="4985980"/>
          </a:xfrm>
          <a:prstGeom prst="rect">
            <a:avLst/>
          </a:prstGeom>
        </p:spPr>
        <p:txBody>
          <a:bodyPr>
            <a:spAutoFit/>
          </a:bodyPr>
          <a:lstStyle/>
          <a:p>
            <a:r>
              <a:rPr lang="en-ZA" sz="2000" b="1" u="sng" dirty="0"/>
              <a:t>Norming</a:t>
            </a:r>
          </a:p>
          <a:p>
            <a:endParaRPr lang="en-ZA" sz="2000" dirty="0"/>
          </a:p>
          <a:p>
            <a:pPr marL="342900" indent="-342900">
              <a:buFont typeface="Arial" panose="020B0604020202020204" pitchFamily="34" charset="0"/>
              <a:buChar char="•"/>
            </a:pPr>
            <a:r>
              <a:rPr lang="en-ZA" sz="2000" dirty="0"/>
              <a:t>Gradually, the team will move into the norming stage. This is when people start to resolve their differences, appreciate colleagues' strengths, and respect the team leader’s authority.</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By this time the team members know one-another better and may socialize together. They are able to ask each other for help and provide constructive feedback. People develop a stronger commitment to the team goal, and progress is made towards it.</a:t>
            </a:r>
          </a:p>
          <a:p>
            <a:endParaRPr lang="en-ZA" sz="1600" dirty="0"/>
          </a:p>
        </p:txBody>
      </p:sp>
    </p:spTree>
    <p:extLst>
      <p:ext uri="{BB962C8B-B14F-4D97-AF65-F5344CB8AC3E}">
        <p14:creationId xmlns:p14="http://schemas.microsoft.com/office/powerpoint/2010/main" val="30296812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Team Building Process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p:cNvSpPr>
            <a:spLocks noGrp="1"/>
          </p:cNvSpPr>
          <p:nvPr>
            <p:ph sz="quarter" idx="1"/>
          </p:nvPr>
        </p:nvSpPr>
        <p:spPr>
          <a:xfrm>
            <a:off x="6080958" y="6544096"/>
            <a:ext cx="5425256" cy="5063704"/>
          </a:xfrm>
        </p:spPr>
        <p:txBody>
          <a:bodyPr>
            <a:normAutofit/>
          </a:bodyPr>
          <a:lstStyle/>
          <a:p>
            <a:pPr marL="0" indent="0">
              <a:buNone/>
            </a:pPr>
            <a:endParaRPr lang="en-ZA" dirty="0"/>
          </a:p>
          <a:p>
            <a:pPr marL="0" indent="0">
              <a:buNone/>
            </a:pPr>
            <a:endParaRPr lang="en-ZA" dirty="0"/>
          </a:p>
        </p:txBody>
      </p:sp>
      <p:sp>
        <p:nvSpPr>
          <p:cNvPr id="7" name="Rectangle 6"/>
          <p:cNvSpPr/>
          <p:nvPr/>
        </p:nvSpPr>
        <p:spPr>
          <a:xfrm>
            <a:off x="603504" y="1596936"/>
            <a:ext cx="7981696" cy="1200329"/>
          </a:xfrm>
          <a:prstGeom prst="rect">
            <a:avLst/>
          </a:prstGeom>
        </p:spPr>
        <p:txBody>
          <a:bodyPr wrap="square">
            <a:spAutoFit/>
          </a:bodyPr>
          <a:lstStyle/>
          <a:p>
            <a:pPr marL="285750" indent="-285750">
              <a:buFont typeface="Arial" panose="020B0604020202020204" pitchFamily="34" charset="0"/>
              <a:buChar char="•"/>
            </a:pPr>
            <a:r>
              <a:rPr lang="en-ZA" sz="2400" dirty="0"/>
              <a:t>There is often a prolonged overlap between Storming and Norming, because, as new tasks come up, the team may lapse back into behaviour from the storming stage.</a:t>
            </a:r>
          </a:p>
        </p:txBody>
      </p:sp>
    </p:spTree>
    <p:extLst>
      <p:ext uri="{BB962C8B-B14F-4D97-AF65-F5344CB8AC3E}">
        <p14:creationId xmlns:p14="http://schemas.microsoft.com/office/powerpoint/2010/main" val="24556676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Team Building Process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p:cNvSpPr>
            <a:spLocks noGrp="1"/>
          </p:cNvSpPr>
          <p:nvPr>
            <p:ph sz="quarter" idx="1"/>
          </p:nvPr>
        </p:nvSpPr>
        <p:spPr>
          <a:xfrm>
            <a:off x="6080958" y="6544096"/>
            <a:ext cx="5425256" cy="5063704"/>
          </a:xfrm>
        </p:spPr>
        <p:txBody>
          <a:bodyPr>
            <a:normAutofit/>
          </a:bodyPr>
          <a:lstStyle/>
          <a:p>
            <a:pPr marL="0" indent="0">
              <a:buNone/>
            </a:pPr>
            <a:endParaRPr lang="en-ZA" dirty="0"/>
          </a:p>
          <a:p>
            <a:pPr marL="0" indent="0">
              <a:buNone/>
            </a:pPr>
            <a:endParaRPr lang="en-ZA" dirty="0"/>
          </a:p>
        </p:txBody>
      </p:sp>
      <p:sp>
        <p:nvSpPr>
          <p:cNvPr id="7" name="Rectangle 6"/>
          <p:cNvSpPr/>
          <p:nvPr/>
        </p:nvSpPr>
        <p:spPr>
          <a:xfrm>
            <a:off x="467544" y="1227646"/>
            <a:ext cx="4222496" cy="6063198"/>
          </a:xfrm>
          <a:prstGeom prst="rect">
            <a:avLst/>
          </a:prstGeom>
        </p:spPr>
        <p:txBody>
          <a:bodyPr wrap="square">
            <a:spAutoFit/>
          </a:bodyPr>
          <a:lstStyle/>
          <a:p>
            <a:r>
              <a:rPr lang="en-ZA" sz="2000" b="1" u="sng" dirty="0"/>
              <a:t>Performing</a:t>
            </a:r>
          </a:p>
          <a:p>
            <a:endParaRPr lang="en-ZA" sz="2000" b="1" u="sng" dirty="0"/>
          </a:p>
          <a:p>
            <a:r>
              <a:rPr lang="en-GB" sz="2000" dirty="0"/>
              <a:t>The team reaches the performing stage when hard work leads to the achievement of the team's goal without friction. The structures and processes that have been set up support this well.</a:t>
            </a:r>
            <a:endParaRPr lang="en-ZA" sz="2000" dirty="0"/>
          </a:p>
          <a:p>
            <a:r>
              <a:rPr lang="en-GB" sz="2000" dirty="0"/>
              <a:t> </a:t>
            </a:r>
            <a:endParaRPr lang="en-ZA" sz="2000" dirty="0"/>
          </a:p>
          <a:p>
            <a:r>
              <a:rPr lang="en-GB" sz="2000" dirty="0"/>
              <a:t>A team leader can delegate much of their work, allowing the team leader to concentrate on developing team members.</a:t>
            </a:r>
            <a:endParaRPr lang="en-ZA" sz="2000" dirty="0"/>
          </a:p>
          <a:p>
            <a:r>
              <a:rPr lang="en-GB" sz="2000" dirty="0"/>
              <a:t>It may be easy to be part of the team at this stage, and people who join or leave won't disrupt performance.</a:t>
            </a:r>
            <a:endParaRPr lang="en-ZA" sz="2000" dirty="0"/>
          </a:p>
          <a:p>
            <a:r>
              <a:rPr lang="en-GB" sz="2000" dirty="0"/>
              <a:t> </a:t>
            </a:r>
            <a:endParaRPr lang="en-ZA" sz="2000" dirty="0"/>
          </a:p>
          <a:p>
            <a:endParaRPr lang="en-ZA" sz="2400" b="1" u="sng" dirty="0"/>
          </a:p>
          <a:p>
            <a:endParaRPr lang="en-ZA" sz="2400" dirty="0"/>
          </a:p>
        </p:txBody>
      </p:sp>
      <p:pic>
        <p:nvPicPr>
          <p:cNvPr id="5" name="Picture 4"/>
          <p:cNvPicPr>
            <a:picLocks noChangeAspect="1"/>
          </p:cNvPicPr>
          <p:nvPr/>
        </p:nvPicPr>
        <p:blipFill>
          <a:blip r:embed="rId2"/>
          <a:stretch>
            <a:fillRect/>
          </a:stretch>
        </p:blipFill>
        <p:spPr>
          <a:xfrm>
            <a:off x="5434120" y="1645495"/>
            <a:ext cx="3139337" cy="3986048"/>
          </a:xfrm>
          <a:prstGeom prst="rect">
            <a:avLst/>
          </a:prstGeom>
        </p:spPr>
      </p:pic>
    </p:spTree>
    <p:extLst>
      <p:ext uri="{BB962C8B-B14F-4D97-AF65-F5344CB8AC3E}">
        <p14:creationId xmlns:p14="http://schemas.microsoft.com/office/powerpoint/2010/main" val="33889646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Team Building Process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p:cNvSpPr>
            <a:spLocks noGrp="1"/>
          </p:cNvSpPr>
          <p:nvPr>
            <p:ph sz="quarter" idx="1"/>
          </p:nvPr>
        </p:nvSpPr>
        <p:spPr>
          <a:xfrm>
            <a:off x="6080958" y="6544096"/>
            <a:ext cx="5425256" cy="5063704"/>
          </a:xfrm>
        </p:spPr>
        <p:txBody>
          <a:bodyPr>
            <a:normAutofit/>
          </a:bodyPr>
          <a:lstStyle/>
          <a:p>
            <a:pPr marL="0" indent="0">
              <a:buNone/>
            </a:pPr>
            <a:endParaRPr lang="en-ZA" dirty="0"/>
          </a:p>
          <a:p>
            <a:pPr marL="0" indent="0">
              <a:buNone/>
            </a:pPr>
            <a:endParaRPr lang="en-ZA" dirty="0"/>
          </a:p>
        </p:txBody>
      </p:sp>
      <p:sp>
        <p:nvSpPr>
          <p:cNvPr id="7" name="Rectangle 6"/>
          <p:cNvSpPr/>
          <p:nvPr/>
        </p:nvSpPr>
        <p:spPr>
          <a:xfrm>
            <a:off x="467544" y="1227646"/>
            <a:ext cx="5120456" cy="5262979"/>
          </a:xfrm>
          <a:prstGeom prst="rect">
            <a:avLst/>
          </a:prstGeom>
        </p:spPr>
        <p:txBody>
          <a:bodyPr wrap="square">
            <a:spAutoFit/>
          </a:bodyPr>
          <a:lstStyle/>
          <a:p>
            <a:r>
              <a:rPr lang="en-ZA" sz="2400" b="1" u="sng" dirty="0"/>
              <a:t>Adjourning</a:t>
            </a:r>
          </a:p>
          <a:p>
            <a:endParaRPr lang="en-ZA" sz="2400" b="1" u="sng" dirty="0"/>
          </a:p>
          <a:p>
            <a:r>
              <a:rPr lang="en-GB" sz="2400" dirty="0"/>
              <a:t>Many teams will reach this stage eventually. For example, project teams exist for only a fixed period, and even permanent teams may be disbanded through organizational restructuring.</a:t>
            </a:r>
            <a:endParaRPr lang="en-ZA" sz="2400" dirty="0"/>
          </a:p>
          <a:p>
            <a:r>
              <a:rPr lang="en-GB" sz="2400" dirty="0"/>
              <a:t> </a:t>
            </a:r>
            <a:endParaRPr lang="en-ZA" sz="2400" dirty="0"/>
          </a:p>
          <a:p>
            <a:r>
              <a:rPr lang="en-GB" sz="2400" dirty="0"/>
              <a:t>Team members who like routine, or who have developed close working relationships with other team members, may find this stage difficult, particularly if their future now looks uncertain.</a:t>
            </a:r>
            <a:endParaRPr lang="en-ZA" sz="2400" dirty="0"/>
          </a:p>
        </p:txBody>
      </p:sp>
      <p:pic>
        <p:nvPicPr>
          <p:cNvPr id="8" name="Picture 7" descr="3D Group Development Adjourning"/>
          <p:cNvPicPr/>
          <p:nvPr/>
        </p:nvPicPr>
        <p:blipFill>
          <a:blip r:embed="rId2">
            <a:extLst>
              <a:ext uri="{28A0092B-C50C-407E-A947-70E740481C1C}">
                <a14:useLocalDpi xmlns:a14="http://schemas.microsoft.com/office/drawing/2010/main" val="0"/>
              </a:ext>
            </a:extLst>
          </a:blip>
          <a:srcRect/>
          <a:stretch>
            <a:fillRect/>
          </a:stretch>
        </p:blipFill>
        <p:spPr bwMode="auto">
          <a:xfrm>
            <a:off x="6232072" y="1397227"/>
            <a:ext cx="2454728" cy="4640716"/>
          </a:xfrm>
          <a:prstGeom prst="rect">
            <a:avLst/>
          </a:prstGeom>
          <a:noFill/>
          <a:ln>
            <a:noFill/>
          </a:ln>
        </p:spPr>
      </p:pic>
    </p:spTree>
    <p:extLst>
      <p:ext uri="{BB962C8B-B14F-4D97-AF65-F5344CB8AC3E}">
        <p14:creationId xmlns:p14="http://schemas.microsoft.com/office/powerpoint/2010/main" val="2377269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p:cNvSpPr>
            <a:spLocks noGrp="1"/>
          </p:cNvSpPr>
          <p:nvPr>
            <p:ph sz="quarter" idx="1"/>
          </p:nvPr>
        </p:nvSpPr>
        <p:spPr/>
        <p:txBody>
          <a:bodyPr/>
          <a:lstStyle/>
          <a:p>
            <a:r>
              <a:rPr lang="en-GB" dirty="0"/>
              <a:t>Every team needs an effective team leader. What are the aspects of a team leader and what role does a team leader play? </a:t>
            </a:r>
            <a:endParaRPr lang="en-ZA" dirty="0"/>
          </a:p>
          <a:p>
            <a:r>
              <a:rPr lang="en-GB" dirty="0"/>
              <a:t>The following is taken from an article by Gary Wyles. (www.festo-didactic.co.uk)</a:t>
            </a:r>
            <a:endParaRPr lang="en-ZA" dirty="0"/>
          </a:p>
          <a:p>
            <a:pPr marL="0" indent="0">
              <a:buNone/>
            </a:pPr>
            <a:endParaRPr lang="en-ZA" dirty="0"/>
          </a:p>
        </p:txBody>
      </p:sp>
    </p:spTree>
    <p:extLst>
      <p:ext uri="{BB962C8B-B14F-4D97-AF65-F5344CB8AC3E}">
        <p14:creationId xmlns:p14="http://schemas.microsoft.com/office/powerpoint/2010/main" val="39537141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b="1" dirty="0"/>
              <a:t>Understand the Role of Team Leader</a:t>
            </a:r>
          </a:p>
          <a:p>
            <a:pPr marL="0" indent="0">
              <a:buNone/>
            </a:pPr>
            <a:r>
              <a:rPr lang="en-GB" dirty="0"/>
              <a:t> </a:t>
            </a:r>
            <a:endParaRPr lang="en-ZA" dirty="0"/>
          </a:p>
          <a:p>
            <a:r>
              <a:rPr lang="en-GB" dirty="0"/>
              <a:t>An effective team leader brings people together to promote creativity, improve performance and support collaboration to deliver consistently strong results and high levels of engagement.</a:t>
            </a:r>
          </a:p>
          <a:p>
            <a:endParaRPr lang="en-GB" dirty="0"/>
          </a:p>
          <a:p>
            <a:pPr marL="0" indent="0">
              <a:buNone/>
            </a:pPr>
            <a:r>
              <a:rPr lang="en-ZA" b="1" u="sng" dirty="0"/>
              <a:t>Remember that all eyes are on you</a:t>
            </a:r>
          </a:p>
          <a:p>
            <a:pPr marL="0" indent="0">
              <a:buNone/>
            </a:pPr>
            <a:r>
              <a:rPr lang="en-GB" dirty="0"/>
              <a:t> </a:t>
            </a:r>
            <a:endParaRPr lang="en-ZA" dirty="0"/>
          </a:p>
          <a:p>
            <a:r>
              <a:rPr lang="en-GB" dirty="0"/>
              <a:t>An effective team leader does not have the attitude of ‘do as I say not do as I do’. Your team needs you to lead by example, so if you’re disengaged and demotivated, your attitude and behaviour is likely to be reflected in your team and their performance.</a:t>
            </a:r>
            <a:endParaRPr lang="en-ZA" dirty="0"/>
          </a:p>
          <a:p>
            <a:endParaRPr lang="en-ZA" dirty="0"/>
          </a:p>
          <a:p>
            <a:endParaRPr lang="en-ZA" dirty="0"/>
          </a:p>
          <a:p>
            <a:pPr marL="0" indent="0">
              <a:buNone/>
            </a:pPr>
            <a:endParaRPr lang="en-ZA" dirty="0"/>
          </a:p>
        </p:txBody>
      </p:sp>
    </p:spTree>
    <p:extLst>
      <p:ext uri="{BB962C8B-B14F-4D97-AF65-F5344CB8AC3E}">
        <p14:creationId xmlns:p14="http://schemas.microsoft.com/office/powerpoint/2010/main" val="22455132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u="sng" dirty="0"/>
              <a:t>Accept that you don’t have all the answers</a:t>
            </a:r>
          </a:p>
          <a:p>
            <a:pPr marL="0" indent="0">
              <a:buNone/>
            </a:pPr>
            <a:r>
              <a:rPr lang="en-GB" dirty="0"/>
              <a:t> </a:t>
            </a:r>
            <a:endParaRPr lang="en-ZA" dirty="0"/>
          </a:p>
          <a:p>
            <a:r>
              <a:rPr lang="en-GB" dirty="0"/>
              <a:t>An effective team leader is open to ideas, contributions and suggestions from all members of their team. It’s important not to dismiss any suggestions or feedback from your people so be open to ideas and encourage two-way, constructive discussion.</a:t>
            </a:r>
            <a:endParaRPr lang="en-ZA" dirty="0"/>
          </a:p>
          <a:p>
            <a:pPr marL="0" indent="0">
              <a:buNone/>
            </a:pPr>
            <a:r>
              <a:rPr lang="en-GB" dirty="0"/>
              <a:t> </a:t>
            </a:r>
            <a:endParaRPr lang="en-ZA" dirty="0"/>
          </a:p>
          <a:p>
            <a:pPr marL="0" indent="0">
              <a:buNone/>
            </a:pPr>
            <a:r>
              <a:rPr lang="en-ZA" b="1" u="sng" dirty="0"/>
              <a:t>Know when to back off</a:t>
            </a:r>
          </a:p>
          <a:p>
            <a:pPr marL="0" indent="0">
              <a:buNone/>
            </a:pPr>
            <a:r>
              <a:rPr lang="en-GB" dirty="0"/>
              <a:t> </a:t>
            </a:r>
            <a:endParaRPr lang="en-ZA" dirty="0"/>
          </a:p>
          <a:p>
            <a:r>
              <a:rPr lang="en-GB" dirty="0"/>
              <a:t>An effective team leader allows their team members to do their jobs, so show faith in your people. </a:t>
            </a:r>
          </a:p>
          <a:p>
            <a:r>
              <a:rPr lang="en-GB" dirty="0"/>
              <a:t>This doesn’t mean you shouldn’t be on hand to manage your team, but there’s every chance your people will perform to a higher level if they believe you have confidence in their ability.</a:t>
            </a:r>
            <a:endParaRPr lang="en-ZA" dirty="0"/>
          </a:p>
          <a:p>
            <a:endParaRPr lang="en-ZA" dirty="0"/>
          </a:p>
          <a:p>
            <a:endParaRPr lang="en-ZA" dirty="0"/>
          </a:p>
          <a:p>
            <a:pPr marL="0" indent="0">
              <a:buNone/>
            </a:pPr>
            <a:endParaRPr lang="en-ZA" dirty="0"/>
          </a:p>
        </p:txBody>
      </p:sp>
    </p:spTree>
    <p:extLst>
      <p:ext uri="{BB962C8B-B14F-4D97-AF65-F5344CB8AC3E}">
        <p14:creationId xmlns:p14="http://schemas.microsoft.com/office/powerpoint/2010/main" val="21783795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endParaRPr lang="en-ZA" dirty="0"/>
          </a:p>
          <a:p>
            <a:pPr marL="0" indent="0">
              <a:buNone/>
            </a:pPr>
            <a:endParaRPr lang="en-ZA" dirty="0"/>
          </a:p>
        </p:txBody>
      </p:sp>
      <p:sp>
        <p:nvSpPr>
          <p:cNvPr id="8" name="Rectangle 7"/>
          <p:cNvSpPr/>
          <p:nvPr/>
        </p:nvSpPr>
        <p:spPr>
          <a:xfrm>
            <a:off x="467543" y="1090589"/>
            <a:ext cx="8444228" cy="4708981"/>
          </a:xfrm>
          <a:prstGeom prst="rect">
            <a:avLst/>
          </a:prstGeom>
        </p:spPr>
        <p:txBody>
          <a:bodyPr wrap="square">
            <a:spAutoFit/>
          </a:bodyPr>
          <a:lstStyle/>
          <a:p>
            <a:endParaRPr lang="en-ZA" dirty="0"/>
          </a:p>
          <a:p>
            <a:r>
              <a:rPr lang="en-ZA" sz="2400" b="1" u="sng" dirty="0"/>
              <a:t>Get ready to get stuck in</a:t>
            </a:r>
          </a:p>
          <a:p>
            <a:endParaRPr lang="en-ZA" sz="2400" dirty="0"/>
          </a:p>
          <a:p>
            <a:r>
              <a:rPr lang="en-ZA" sz="2400" dirty="0"/>
              <a:t> </a:t>
            </a:r>
          </a:p>
          <a:p>
            <a:pPr marL="342900" indent="-342900">
              <a:buFont typeface="Arial" panose="020B0604020202020204" pitchFamily="34" charset="0"/>
              <a:buChar char="•"/>
            </a:pPr>
            <a:r>
              <a:rPr lang="en-ZA" sz="2400" dirty="0"/>
              <a:t>An effective team leader realises they can energise and engage their team if they show they’re prepared to get involved and get the job done, which is particularly important at times when the team needs to meet tough deadlines or targets.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This doesn’t mean getting bogged down in the ‘day to day’ work of the team, but does mean being sensitive to the pressure and needs of your people.</a:t>
            </a:r>
          </a:p>
          <a:p>
            <a:endParaRPr lang="en-ZA" u="sng" dirty="0"/>
          </a:p>
        </p:txBody>
      </p:sp>
    </p:spTree>
    <p:extLst>
      <p:ext uri="{BB962C8B-B14F-4D97-AF65-F5344CB8AC3E}">
        <p14:creationId xmlns:p14="http://schemas.microsoft.com/office/powerpoint/2010/main" val="340676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The Role of the Team Leader</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endParaRPr lang="en-ZA" dirty="0"/>
          </a:p>
          <a:p>
            <a:pPr marL="0" indent="0">
              <a:buNone/>
            </a:pPr>
            <a:endParaRPr lang="en-ZA" dirty="0"/>
          </a:p>
        </p:txBody>
      </p:sp>
      <p:sp>
        <p:nvSpPr>
          <p:cNvPr id="8" name="Rectangle 7"/>
          <p:cNvSpPr/>
          <p:nvPr/>
        </p:nvSpPr>
        <p:spPr>
          <a:xfrm>
            <a:off x="467543" y="1090589"/>
            <a:ext cx="8444228" cy="3231654"/>
          </a:xfrm>
          <a:prstGeom prst="rect">
            <a:avLst/>
          </a:prstGeom>
        </p:spPr>
        <p:txBody>
          <a:bodyPr wrap="square">
            <a:spAutoFit/>
          </a:bodyPr>
          <a:lstStyle/>
          <a:p>
            <a:endParaRPr lang="en-ZA" b="1" dirty="0"/>
          </a:p>
          <a:p>
            <a:r>
              <a:rPr lang="en-ZA" sz="2400" b="1" u="sng" dirty="0"/>
              <a:t>Be prepared to coach your people</a:t>
            </a:r>
          </a:p>
          <a:p>
            <a:endParaRPr lang="en-ZA" sz="2400" dirty="0"/>
          </a:p>
          <a:p>
            <a:pPr marL="342900" indent="-342900">
              <a:buFont typeface="Arial" panose="020B0604020202020204" pitchFamily="34" charset="0"/>
              <a:buChar char="•"/>
            </a:pPr>
            <a:r>
              <a:rPr lang="en-ZA" sz="2400" dirty="0"/>
              <a:t>An effective team leader helps their people to learn and develop. Although deep down you may have the attitude of ‘if you want something doing properly, do it yourself’, it’s important you support your team to learn and perform to the </a:t>
            </a:r>
            <a:r>
              <a:rPr lang="en-GB" sz="2400" dirty="0"/>
              <a:t>best of their ability.</a:t>
            </a:r>
            <a:r>
              <a:rPr lang="en-ZA" sz="2400" dirty="0"/>
              <a:t> </a:t>
            </a:r>
          </a:p>
          <a:p>
            <a:endParaRPr lang="en-ZA" u="sng" dirty="0"/>
          </a:p>
        </p:txBody>
      </p:sp>
    </p:spTree>
    <p:extLst>
      <p:ext uri="{BB962C8B-B14F-4D97-AF65-F5344CB8AC3E}">
        <p14:creationId xmlns:p14="http://schemas.microsoft.com/office/powerpoint/2010/main" val="1011591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7858</TotalTime>
  <Words>16431</Words>
  <Application>Microsoft Office PowerPoint</Application>
  <PresentationFormat>On-screen Show (4:3)</PresentationFormat>
  <Paragraphs>1840</Paragraphs>
  <Slides>243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243</vt:i4>
      </vt:variant>
    </vt:vector>
  </HeadingPairs>
  <TitlesOfParts>
    <vt:vector size="248" baseType="lpstr">
      <vt:lpstr>Arial</vt:lpstr>
      <vt:lpstr>Calibri</vt:lpstr>
      <vt:lpstr>Courier New</vt:lpstr>
      <vt:lpstr>Wingdings 2</vt:lpstr>
      <vt:lpstr>Theme1</vt:lpstr>
      <vt:lpstr> Team Dynamics &amp; Development Training Programme</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STUDY UNIT 1</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Teams and the importance of teams in the workplace</vt:lpstr>
      <vt:lpstr>Team Dynamics </vt:lpstr>
      <vt:lpstr>Team Dynamics </vt:lpstr>
      <vt:lpstr>  Differences between Team and Group Dynamics  </vt:lpstr>
      <vt:lpstr>  Differences between Team and Group Dynamics  </vt:lpstr>
      <vt:lpstr>  Differences between Team and Group Dynamics  </vt:lpstr>
      <vt:lpstr>  Differences between Team and Group Dynamics  </vt:lpstr>
      <vt:lpstr>  Differences between Team and Group Dynamics  </vt:lpstr>
      <vt:lpstr>  Differences between Team and Group Dynamics  </vt:lpstr>
      <vt:lpstr>  Differences between Team and Group Dynamics  </vt:lpstr>
      <vt:lpstr>  Differences between Team and Group Dynamics  </vt:lpstr>
      <vt:lpstr> Disagreements and Conflict which could Disrupt the Team  </vt:lpstr>
      <vt:lpstr> Disagreements and Conflict which could Disrupt the Team  </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Disagreements and Conflict which could Disrupt the Team</vt:lpstr>
      <vt:lpstr>Challenges of the Various Teams  </vt:lpstr>
      <vt:lpstr>Challenges of the Various Teams  </vt:lpstr>
      <vt:lpstr>Challenges of the Various Teams  </vt:lpstr>
      <vt:lpstr>Challenges of the Various Teams  </vt:lpstr>
      <vt:lpstr>Challenges of the Various Teams  </vt:lpstr>
      <vt:lpstr>Challenges of the Various Teams  </vt:lpstr>
      <vt:lpstr>Challenges of the Various Teams  </vt:lpstr>
      <vt:lpstr>Challenges of the Various Teams  </vt:lpstr>
      <vt:lpstr>Challenges of the Various Teams  </vt:lpstr>
      <vt:lpstr>Challenges of the Various Teams  </vt:lpstr>
      <vt:lpstr>Challenges of the Various Teams  </vt:lpstr>
      <vt:lpstr>Challenges of the Various Teams  </vt:lpstr>
      <vt:lpstr> The Team Building Process </vt:lpstr>
      <vt:lpstr> The Team Building Process </vt:lpstr>
      <vt:lpstr> The Team Building Process </vt:lpstr>
      <vt:lpstr> The Team Building Process </vt:lpstr>
      <vt:lpstr> The Team Building Process </vt:lpstr>
      <vt:lpstr> The Team Building Process </vt:lpstr>
      <vt:lpstr> The Team Building Process </vt:lpstr>
      <vt:lpstr> The Team Building Process </vt:lpstr>
      <vt:lpstr> The Role of the Team Leader </vt:lpstr>
      <vt:lpstr> The Role of the Team Leader </vt:lpstr>
      <vt:lpstr> The Role of the Team Leader </vt:lpstr>
      <vt:lpstr> The Role of the Team Leader </vt:lpstr>
      <vt:lpstr> The Role of the Team Leader </vt:lpstr>
      <vt:lpstr> The Role of the Team Leader </vt:lpstr>
      <vt:lpstr> The Role of the Team Leader </vt:lpstr>
      <vt:lpstr> The Role of the Team Leader </vt:lpstr>
      <vt:lpstr> The Role of the Team Leader </vt:lpstr>
      <vt:lpstr>Steps to Building an Effective Team </vt:lpstr>
      <vt:lpstr>Steps to Building an Effective Team </vt:lpstr>
      <vt:lpstr>Steps to Building an Effective Team </vt:lpstr>
      <vt:lpstr>Steps to Building an Effective Team </vt:lpstr>
      <vt:lpstr>Steps to Building an Effective Team </vt:lpstr>
      <vt:lpstr>Steps to Building an Effective Team </vt:lpstr>
      <vt:lpstr>Steps to Building an Effective Team </vt:lpstr>
      <vt:lpstr>      Leadership Styles </vt:lpstr>
      <vt:lpstr>      Leadership Styles </vt:lpstr>
      <vt:lpstr>      Leadership Styles </vt:lpstr>
      <vt:lpstr>      Leadership Styles </vt:lpstr>
      <vt:lpstr>      Leadership Styles </vt:lpstr>
      <vt:lpstr>      Leadership Styles </vt:lpstr>
      <vt:lpstr>      Leadership Styles </vt:lpstr>
      <vt:lpstr>      Leadership Styles </vt:lpstr>
      <vt:lpstr>      Leadership Styles </vt:lpstr>
      <vt:lpstr>      Leadership Styles </vt:lpstr>
      <vt:lpstr>      Leadership Styles </vt:lpstr>
      <vt:lpstr>      Leadership Styles </vt:lpstr>
      <vt:lpstr>      Leadership Styles </vt:lpstr>
      <vt:lpstr>      Leadership Styles </vt:lpstr>
      <vt:lpstr>      Leadership Styles </vt:lpstr>
      <vt:lpstr>Evaluating the Effectiveness of a Team</vt:lpstr>
      <vt:lpstr>Evaluating the Effectiveness of a Team</vt:lpstr>
      <vt:lpstr>Evaluating the Effectiveness of a Team</vt:lpstr>
      <vt:lpstr>Evaluating the Effectiveness of a Team</vt:lpstr>
      <vt:lpstr>Evaluating the Effectiveness of a Team</vt:lpstr>
      <vt:lpstr>Evaluating the Effectiveness of a Team</vt:lpstr>
      <vt:lpstr>STUDY UNIT 2</vt:lpstr>
      <vt:lpstr>Recognise and Review a Team Member’s Performance</vt:lpstr>
      <vt:lpstr>Recognise and Review a Team Member’s Performance</vt:lpstr>
      <vt:lpstr>Recognise and Review a Team Member’s Performance</vt:lpstr>
      <vt:lpstr>Recognise and Review a Team Member’s Performance</vt:lpstr>
      <vt:lpstr>Recognise and Review a Team Member’s Performance</vt:lpstr>
      <vt:lpstr>Recognise and Review a Team Member’s Performance</vt:lpstr>
      <vt:lpstr>The One on One Approach  </vt:lpstr>
      <vt:lpstr>The One on One Approach  </vt:lpstr>
      <vt:lpstr>The One on One Approach  </vt:lpstr>
      <vt:lpstr>The One on One Approach  </vt:lpstr>
      <vt:lpstr>The One on One Approach  </vt:lpstr>
      <vt:lpstr>How to Recognise Non-Performance </vt:lpstr>
      <vt:lpstr>How to Recognise Non-Performance </vt:lpstr>
      <vt:lpstr>How to Recognise Non-Performance </vt:lpstr>
      <vt:lpstr>How to Recognise Non-Performance </vt:lpstr>
      <vt:lpstr>How to Recognise Non-Performance </vt:lpstr>
      <vt:lpstr>How to Recognise Non-Performance </vt:lpstr>
      <vt:lpstr>Giving Feedback on Task Performance  </vt:lpstr>
      <vt:lpstr>Giving Feedback on Task Performance  </vt:lpstr>
      <vt:lpstr>Giving Feedback on Task Performance  </vt:lpstr>
      <vt:lpstr>Giving Feedback on Task Performance  </vt:lpstr>
      <vt:lpstr>Giving Feedback on Task Performance  </vt:lpstr>
      <vt:lpstr>Giving Feedback on Task Performance  </vt:lpstr>
      <vt:lpstr>Giving Feedback on Task Performance  </vt:lpstr>
      <vt:lpstr>Giving Feedback on Task Performance  </vt:lpstr>
      <vt:lpstr>Encourage Participation in Decision Making</vt:lpstr>
      <vt:lpstr>Encourage Participation in Decision Making</vt:lpstr>
      <vt:lpstr>Encourage Participation in Decision Making</vt:lpstr>
      <vt:lpstr>Encourage Participation in Decision Making</vt:lpstr>
      <vt:lpstr>Encourage Participation in Decision Making</vt:lpstr>
      <vt:lpstr>The Challenge of Team Decisions </vt:lpstr>
      <vt:lpstr>The Challenge of Team Decisions </vt:lpstr>
      <vt:lpstr>Team Consensus Methods </vt:lpstr>
      <vt:lpstr>Team Consensus Methods </vt:lpstr>
      <vt:lpstr>Team Consensus Methods </vt:lpstr>
      <vt:lpstr>Team Consensus Methods </vt:lpstr>
      <vt:lpstr>Team Consensus Methods </vt:lpstr>
      <vt:lpstr>Team Consensus Methods </vt:lpstr>
      <vt:lpstr>Team Consensus Methods </vt:lpstr>
      <vt:lpstr>Team Consensus Methods </vt:lpstr>
      <vt:lpstr>Team Consensus Methods </vt:lpstr>
      <vt:lpstr>Team Consensus Methods </vt:lpstr>
      <vt:lpstr>Team Consensus Methods </vt:lpstr>
      <vt:lpstr>Delegating Tasks</vt:lpstr>
      <vt:lpstr>Delegating Tasks</vt:lpstr>
      <vt:lpstr>Delegating Tasks</vt:lpstr>
      <vt:lpstr>Delegating Tasks</vt:lpstr>
      <vt:lpstr>Delegating Tasks</vt:lpstr>
      <vt:lpstr>Delegating Tasks</vt:lpstr>
      <vt:lpstr>Delegating Tasks</vt:lpstr>
      <vt:lpstr>Delegating Tasks</vt:lpstr>
      <vt:lpstr>Delegating Tasks</vt:lpstr>
      <vt:lpstr>Delegating Tasks</vt:lpstr>
      <vt:lpstr>Delegating Tasks</vt:lpstr>
      <vt:lpstr>Delegating Tasks</vt:lpstr>
      <vt:lpstr>Delegating Tasks</vt:lpstr>
      <vt:lpstr>Delegating Tasks</vt:lpstr>
      <vt:lpstr>Delegating Tasks</vt:lpstr>
      <vt:lpstr>Maslow’s Hierarchy of Needs </vt:lpstr>
      <vt:lpstr>Maslow’s Hierarchy of Needs </vt:lpstr>
      <vt:lpstr>Maslow’s Hierarchy of Needs </vt:lpstr>
      <vt:lpstr>Maslow’s Hierarchy of Needs </vt:lpstr>
      <vt:lpstr>Maslow’s Hierarchy of Needs </vt:lpstr>
      <vt:lpstr>STUDY UNIT 3</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Understanding Diversity in the Workplace</vt:lpstr>
      <vt:lpstr>The Benefits of Diversity in the Workplace</vt:lpstr>
      <vt:lpstr>The Benefits of Diversity in the Workplace</vt:lpstr>
      <vt:lpstr>The Benefits of Diversity in the Workplace</vt:lpstr>
      <vt:lpstr>The Benefits of Diversity in the Workplace</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 Dealing with Diversity within a Team </vt:lpstr>
      <vt:lpstr>Finding Common Ground</vt:lpstr>
      <vt:lpstr>Finding Common Ground</vt:lpstr>
      <vt:lpstr>Finding Common 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User</cp:lastModifiedBy>
  <cp:revision>148</cp:revision>
  <dcterms:created xsi:type="dcterms:W3CDTF">2016-03-16T14:20:02Z</dcterms:created>
  <dcterms:modified xsi:type="dcterms:W3CDTF">2019-01-16T17:01:30Z</dcterms:modified>
</cp:coreProperties>
</file>