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notesMasterIdLst>
    <p:notesMasterId r:id="rId94"/>
  </p:notesMasterIdLst>
  <p:sldIdLst>
    <p:sldId id="285" r:id="rId2"/>
    <p:sldId id="1326" r:id="rId3"/>
    <p:sldId id="1414" r:id="rId4"/>
    <p:sldId id="1415" r:id="rId5"/>
    <p:sldId id="1327" r:id="rId6"/>
    <p:sldId id="1328" r:id="rId7"/>
    <p:sldId id="1417"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1418" r:id="rId33"/>
    <p:sldId id="286" r:id="rId34"/>
    <p:sldId id="371" r:id="rId35"/>
    <p:sldId id="372" r:id="rId36"/>
    <p:sldId id="373" r:id="rId37"/>
    <p:sldId id="287" r:id="rId38"/>
    <p:sldId id="289" r:id="rId39"/>
    <p:sldId id="290" r:id="rId40"/>
    <p:sldId id="297" r:id="rId41"/>
    <p:sldId id="298" r:id="rId42"/>
    <p:sldId id="299" r:id="rId43"/>
    <p:sldId id="300" r:id="rId44"/>
    <p:sldId id="301" r:id="rId45"/>
    <p:sldId id="306" r:id="rId46"/>
    <p:sldId id="308" r:id="rId47"/>
    <p:sldId id="1422" r:id="rId48"/>
    <p:sldId id="309" r:id="rId49"/>
    <p:sldId id="584" r:id="rId50"/>
    <p:sldId id="314" r:id="rId51"/>
    <p:sldId id="316" r:id="rId52"/>
    <p:sldId id="317" r:id="rId53"/>
    <p:sldId id="319" r:id="rId54"/>
    <p:sldId id="320" r:id="rId55"/>
    <p:sldId id="321" r:id="rId56"/>
    <p:sldId id="322" r:id="rId57"/>
    <p:sldId id="324" r:id="rId58"/>
    <p:sldId id="327" r:id="rId59"/>
    <p:sldId id="330" r:id="rId60"/>
    <p:sldId id="333" r:id="rId61"/>
    <p:sldId id="336" r:id="rId62"/>
    <p:sldId id="337" r:id="rId63"/>
    <p:sldId id="338" r:id="rId64"/>
    <p:sldId id="339" r:id="rId65"/>
    <p:sldId id="342" r:id="rId66"/>
    <p:sldId id="1419" r:id="rId67"/>
    <p:sldId id="343" r:id="rId68"/>
    <p:sldId id="344" r:id="rId69"/>
    <p:sldId id="345" r:id="rId70"/>
    <p:sldId id="346" r:id="rId71"/>
    <p:sldId id="347" r:id="rId72"/>
    <p:sldId id="348" r:id="rId73"/>
    <p:sldId id="349" r:id="rId74"/>
    <p:sldId id="350" r:id="rId75"/>
    <p:sldId id="351" r:id="rId76"/>
    <p:sldId id="353" r:id="rId77"/>
    <p:sldId id="354" r:id="rId78"/>
    <p:sldId id="355" r:id="rId79"/>
    <p:sldId id="356" r:id="rId80"/>
    <p:sldId id="357" r:id="rId81"/>
    <p:sldId id="358" r:id="rId82"/>
    <p:sldId id="359" r:id="rId83"/>
    <p:sldId id="360" r:id="rId84"/>
    <p:sldId id="363" r:id="rId85"/>
    <p:sldId id="364" r:id="rId86"/>
    <p:sldId id="365" r:id="rId87"/>
    <p:sldId id="366" r:id="rId88"/>
    <p:sldId id="367" r:id="rId89"/>
    <p:sldId id="369" r:id="rId90"/>
    <p:sldId id="370" r:id="rId91"/>
    <p:sldId id="1420" r:id="rId92"/>
    <p:sldId id="1421" r:id="rId93"/>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387" autoAdjust="0"/>
  </p:normalViewPr>
  <p:slideViewPr>
    <p:cSldViewPr snapToGrid="0">
      <p:cViewPr varScale="1">
        <p:scale>
          <a:sx n="76" d="100"/>
          <a:sy n="76" d="100"/>
        </p:scale>
        <p:origin x="1598" y="62"/>
      </p:cViewPr>
      <p:guideLst>
        <p:guide orient="horz" pos="2160"/>
        <p:guide pos="2880"/>
      </p:guideLst>
    </p:cSldViewPr>
  </p:slideViewPr>
  <p:outlineViewPr>
    <p:cViewPr>
      <p:scale>
        <a:sx n="33" d="100"/>
        <a:sy n="33" d="100"/>
      </p:scale>
      <p:origin x="0" y="-15917"/>
    </p:cViewPr>
  </p:outlineViewPr>
  <p:notesTextViewPr>
    <p:cViewPr>
      <p:scale>
        <a:sx n="25" d="100"/>
        <a:sy n="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51B899-EF77-489A-8BF4-BEDA686CA9A7}" type="doc">
      <dgm:prSet loTypeId="urn:microsoft.com/office/officeart/2005/8/layout/process1" loCatId="process" qsTypeId="urn:microsoft.com/office/officeart/2005/8/quickstyle/simple1" qsCatId="simple" csTypeId="urn:microsoft.com/office/officeart/2005/8/colors/accent1_2" csCatId="accent1" phldr="1"/>
      <dgm:spPr/>
    </dgm:pt>
    <dgm:pt modelId="{1718CE5B-1D4D-4304-AA2F-9B6A32277A82}">
      <dgm:prSet phldrT="[Text]"/>
      <dgm:spPr/>
      <dgm:t>
        <a:bodyPr/>
        <a:lstStyle/>
        <a:p>
          <a:r>
            <a:rPr lang="en-US" dirty="0"/>
            <a:t>Identify new equipment</a:t>
          </a:r>
          <a:endParaRPr lang="en-ZA" dirty="0"/>
        </a:p>
      </dgm:t>
    </dgm:pt>
    <dgm:pt modelId="{C014FA0D-CA7E-464E-9861-6CA17F2440BC}" type="parTrans" cxnId="{95498895-62D3-48DA-A963-9E0DAE356321}">
      <dgm:prSet/>
      <dgm:spPr/>
      <dgm:t>
        <a:bodyPr/>
        <a:lstStyle/>
        <a:p>
          <a:endParaRPr lang="en-ZA"/>
        </a:p>
      </dgm:t>
    </dgm:pt>
    <dgm:pt modelId="{4EB4CB49-4579-4D98-BE73-2D0D8AB8C6DF}" type="sibTrans" cxnId="{95498895-62D3-48DA-A963-9E0DAE356321}">
      <dgm:prSet/>
      <dgm:spPr/>
      <dgm:t>
        <a:bodyPr/>
        <a:lstStyle/>
        <a:p>
          <a:endParaRPr lang="en-ZA"/>
        </a:p>
      </dgm:t>
    </dgm:pt>
    <dgm:pt modelId="{D4F6B5ED-8034-4AEE-8B8B-AE3487220661}">
      <dgm:prSet phldrT="[Text]"/>
      <dgm:spPr/>
      <dgm:t>
        <a:bodyPr/>
        <a:lstStyle/>
        <a:p>
          <a:r>
            <a:rPr lang="en-US" dirty="0"/>
            <a:t>Draw up a checklist</a:t>
          </a:r>
          <a:endParaRPr lang="en-ZA" dirty="0"/>
        </a:p>
      </dgm:t>
    </dgm:pt>
    <dgm:pt modelId="{5B9E5887-FA26-4DFB-AF44-E377BBD97674}" type="parTrans" cxnId="{E09ECF26-1A02-4C5A-9852-2A4602B1A4FE}">
      <dgm:prSet/>
      <dgm:spPr/>
      <dgm:t>
        <a:bodyPr/>
        <a:lstStyle/>
        <a:p>
          <a:endParaRPr lang="en-ZA"/>
        </a:p>
      </dgm:t>
    </dgm:pt>
    <dgm:pt modelId="{F8F6639D-46A2-470E-A992-7B3A0DBD2F21}" type="sibTrans" cxnId="{E09ECF26-1A02-4C5A-9852-2A4602B1A4FE}">
      <dgm:prSet/>
      <dgm:spPr/>
      <dgm:t>
        <a:bodyPr/>
        <a:lstStyle/>
        <a:p>
          <a:endParaRPr lang="en-ZA"/>
        </a:p>
      </dgm:t>
    </dgm:pt>
    <dgm:pt modelId="{75F4CDAD-6DFC-4011-8704-C7AF23DEE57C}">
      <dgm:prSet phldrT="[Text]"/>
      <dgm:spPr/>
      <dgm:t>
        <a:bodyPr/>
        <a:lstStyle/>
        <a:p>
          <a:r>
            <a:rPr lang="en-US" dirty="0"/>
            <a:t>Procurement</a:t>
          </a:r>
          <a:endParaRPr lang="en-ZA" dirty="0"/>
        </a:p>
      </dgm:t>
    </dgm:pt>
    <dgm:pt modelId="{B1B4CC1E-8FCC-45D6-8A49-623D239E0735}" type="parTrans" cxnId="{CB43A27D-C510-4F90-ADBC-C9F3E36AFED1}">
      <dgm:prSet/>
      <dgm:spPr/>
      <dgm:t>
        <a:bodyPr/>
        <a:lstStyle/>
        <a:p>
          <a:endParaRPr lang="en-ZA"/>
        </a:p>
      </dgm:t>
    </dgm:pt>
    <dgm:pt modelId="{DB383E7F-B2FB-4953-B985-20DC3B666EDA}" type="sibTrans" cxnId="{CB43A27D-C510-4F90-ADBC-C9F3E36AFED1}">
      <dgm:prSet/>
      <dgm:spPr/>
      <dgm:t>
        <a:bodyPr/>
        <a:lstStyle/>
        <a:p>
          <a:endParaRPr lang="en-ZA"/>
        </a:p>
      </dgm:t>
    </dgm:pt>
    <dgm:pt modelId="{5343C1ED-5DC6-4DE8-9426-9CD8BEA88938}" type="pres">
      <dgm:prSet presAssocID="{7351B899-EF77-489A-8BF4-BEDA686CA9A7}" presName="Name0" presStyleCnt="0">
        <dgm:presLayoutVars>
          <dgm:dir/>
          <dgm:resizeHandles val="exact"/>
        </dgm:presLayoutVars>
      </dgm:prSet>
      <dgm:spPr/>
    </dgm:pt>
    <dgm:pt modelId="{5C60C2A6-4A85-4BCA-9D73-2D4C05B410D2}" type="pres">
      <dgm:prSet presAssocID="{1718CE5B-1D4D-4304-AA2F-9B6A32277A82}" presName="node" presStyleLbl="node1" presStyleIdx="0" presStyleCnt="3">
        <dgm:presLayoutVars>
          <dgm:bulletEnabled val="1"/>
        </dgm:presLayoutVars>
      </dgm:prSet>
      <dgm:spPr/>
    </dgm:pt>
    <dgm:pt modelId="{9E894D28-D3CF-451E-AA6F-BBEB3FBAE74F}" type="pres">
      <dgm:prSet presAssocID="{4EB4CB49-4579-4D98-BE73-2D0D8AB8C6DF}" presName="sibTrans" presStyleLbl="sibTrans2D1" presStyleIdx="0" presStyleCnt="2"/>
      <dgm:spPr/>
    </dgm:pt>
    <dgm:pt modelId="{4D49DEFA-D626-4AB9-98D3-BD58E092CE64}" type="pres">
      <dgm:prSet presAssocID="{4EB4CB49-4579-4D98-BE73-2D0D8AB8C6DF}" presName="connectorText" presStyleLbl="sibTrans2D1" presStyleIdx="0" presStyleCnt="2"/>
      <dgm:spPr/>
    </dgm:pt>
    <dgm:pt modelId="{21C38398-B566-40ED-B313-8690D4F13E60}" type="pres">
      <dgm:prSet presAssocID="{D4F6B5ED-8034-4AEE-8B8B-AE3487220661}" presName="node" presStyleLbl="node1" presStyleIdx="1" presStyleCnt="3">
        <dgm:presLayoutVars>
          <dgm:bulletEnabled val="1"/>
        </dgm:presLayoutVars>
      </dgm:prSet>
      <dgm:spPr/>
    </dgm:pt>
    <dgm:pt modelId="{14BA9497-6B4A-4821-AC45-96FC106EEAB5}" type="pres">
      <dgm:prSet presAssocID="{F8F6639D-46A2-470E-A992-7B3A0DBD2F21}" presName="sibTrans" presStyleLbl="sibTrans2D1" presStyleIdx="1" presStyleCnt="2"/>
      <dgm:spPr/>
    </dgm:pt>
    <dgm:pt modelId="{AB3F7A59-C2D0-4E70-BEB2-939DEAC59DC6}" type="pres">
      <dgm:prSet presAssocID="{F8F6639D-46A2-470E-A992-7B3A0DBD2F21}" presName="connectorText" presStyleLbl="sibTrans2D1" presStyleIdx="1" presStyleCnt="2"/>
      <dgm:spPr/>
    </dgm:pt>
    <dgm:pt modelId="{34451352-8F61-48BE-9942-12187E99AC49}" type="pres">
      <dgm:prSet presAssocID="{75F4CDAD-6DFC-4011-8704-C7AF23DEE57C}" presName="node" presStyleLbl="node1" presStyleIdx="2" presStyleCnt="3">
        <dgm:presLayoutVars>
          <dgm:bulletEnabled val="1"/>
        </dgm:presLayoutVars>
      </dgm:prSet>
      <dgm:spPr/>
    </dgm:pt>
  </dgm:ptLst>
  <dgm:cxnLst>
    <dgm:cxn modelId="{E09ECF26-1A02-4C5A-9852-2A4602B1A4FE}" srcId="{7351B899-EF77-489A-8BF4-BEDA686CA9A7}" destId="{D4F6B5ED-8034-4AEE-8B8B-AE3487220661}" srcOrd="1" destOrd="0" parTransId="{5B9E5887-FA26-4DFB-AF44-E377BBD97674}" sibTransId="{F8F6639D-46A2-470E-A992-7B3A0DBD2F21}"/>
    <dgm:cxn modelId="{E9AD905D-519F-480A-A3F6-BC793C80F6D5}" type="presOf" srcId="{F8F6639D-46A2-470E-A992-7B3A0DBD2F21}" destId="{14BA9497-6B4A-4821-AC45-96FC106EEAB5}" srcOrd="0" destOrd="0" presId="urn:microsoft.com/office/officeart/2005/8/layout/process1"/>
    <dgm:cxn modelId="{8A70414C-14A1-4787-824A-1465398A6215}" type="presOf" srcId="{D4F6B5ED-8034-4AEE-8B8B-AE3487220661}" destId="{21C38398-B566-40ED-B313-8690D4F13E60}" srcOrd="0" destOrd="0" presId="urn:microsoft.com/office/officeart/2005/8/layout/process1"/>
    <dgm:cxn modelId="{99FB5C4F-8229-4207-A5C5-CCA86FE7B731}" type="presOf" srcId="{1718CE5B-1D4D-4304-AA2F-9B6A32277A82}" destId="{5C60C2A6-4A85-4BCA-9D73-2D4C05B410D2}" srcOrd="0" destOrd="0" presId="urn:microsoft.com/office/officeart/2005/8/layout/process1"/>
    <dgm:cxn modelId="{3A234975-8E84-487B-86C5-BE4360CA8FB8}" type="presOf" srcId="{4EB4CB49-4579-4D98-BE73-2D0D8AB8C6DF}" destId="{4D49DEFA-D626-4AB9-98D3-BD58E092CE64}" srcOrd="1" destOrd="0" presId="urn:microsoft.com/office/officeart/2005/8/layout/process1"/>
    <dgm:cxn modelId="{CB43A27D-C510-4F90-ADBC-C9F3E36AFED1}" srcId="{7351B899-EF77-489A-8BF4-BEDA686CA9A7}" destId="{75F4CDAD-6DFC-4011-8704-C7AF23DEE57C}" srcOrd="2" destOrd="0" parTransId="{B1B4CC1E-8FCC-45D6-8A49-623D239E0735}" sibTransId="{DB383E7F-B2FB-4953-B985-20DC3B666EDA}"/>
    <dgm:cxn modelId="{95498895-62D3-48DA-A963-9E0DAE356321}" srcId="{7351B899-EF77-489A-8BF4-BEDA686CA9A7}" destId="{1718CE5B-1D4D-4304-AA2F-9B6A32277A82}" srcOrd="0" destOrd="0" parTransId="{C014FA0D-CA7E-464E-9861-6CA17F2440BC}" sibTransId="{4EB4CB49-4579-4D98-BE73-2D0D8AB8C6DF}"/>
    <dgm:cxn modelId="{A1A98FA5-098C-450C-BDCA-46F9BF8F2282}" type="presOf" srcId="{7351B899-EF77-489A-8BF4-BEDA686CA9A7}" destId="{5343C1ED-5DC6-4DE8-9426-9CD8BEA88938}" srcOrd="0" destOrd="0" presId="urn:microsoft.com/office/officeart/2005/8/layout/process1"/>
    <dgm:cxn modelId="{A42713B2-F385-4FCC-8F24-D75A2C1D4E3D}" type="presOf" srcId="{F8F6639D-46A2-470E-A992-7B3A0DBD2F21}" destId="{AB3F7A59-C2D0-4E70-BEB2-939DEAC59DC6}" srcOrd="1" destOrd="0" presId="urn:microsoft.com/office/officeart/2005/8/layout/process1"/>
    <dgm:cxn modelId="{9DBE3BD8-8E03-4FBB-B69C-C8A8B9D769A5}" type="presOf" srcId="{75F4CDAD-6DFC-4011-8704-C7AF23DEE57C}" destId="{34451352-8F61-48BE-9942-12187E99AC49}" srcOrd="0" destOrd="0" presId="urn:microsoft.com/office/officeart/2005/8/layout/process1"/>
    <dgm:cxn modelId="{0CF91CE7-B4C6-4752-8D1A-3CFEBFB48424}" type="presOf" srcId="{4EB4CB49-4579-4D98-BE73-2D0D8AB8C6DF}" destId="{9E894D28-D3CF-451E-AA6F-BBEB3FBAE74F}" srcOrd="0" destOrd="0" presId="urn:microsoft.com/office/officeart/2005/8/layout/process1"/>
    <dgm:cxn modelId="{FF232D02-D6DF-4A73-91EA-E0C609826956}" type="presParOf" srcId="{5343C1ED-5DC6-4DE8-9426-9CD8BEA88938}" destId="{5C60C2A6-4A85-4BCA-9D73-2D4C05B410D2}" srcOrd="0" destOrd="0" presId="urn:microsoft.com/office/officeart/2005/8/layout/process1"/>
    <dgm:cxn modelId="{20F719A4-9C61-4F02-A404-5FAE3B59362F}" type="presParOf" srcId="{5343C1ED-5DC6-4DE8-9426-9CD8BEA88938}" destId="{9E894D28-D3CF-451E-AA6F-BBEB3FBAE74F}" srcOrd="1" destOrd="0" presId="urn:microsoft.com/office/officeart/2005/8/layout/process1"/>
    <dgm:cxn modelId="{3D6F91DA-DD70-4CA0-8291-64FEC74DB06A}" type="presParOf" srcId="{9E894D28-D3CF-451E-AA6F-BBEB3FBAE74F}" destId="{4D49DEFA-D626-4AB9-98D3-BD58E092CE64}" srcOrd="0" destOrd="0" presId="urn:microsoft.com/office/officeart/2005/8/layout/process1"/>
    <dgm:cxn modelId="{A72B9BF7-2A3A-401A-8EE7-EC143E9001A5}" type="presParOf" srcId="{5343C1ED-5DC6-4DE8-9426-9CD8BEA88938}" destId="{21C38398-B566-40ED-B313-8690D4F13E60}" srcOrd="2" destOrd="0" presId="urn:microsoft.com/office/officeart/2005/8/layout/process1"/>
    <dgm:cxn modelId="{66C9D65A-EA3F-4B3E-B0BA-5388B5352967}" type="presParOf" srcId="{5343C1ED-5DC6-4DE8-9426-9CD8BEA88938}" destId="{14BA9497-6B4A-4821-AC45-96FC106EEAB5}" srcOrd="3" destOrd="0" presId="urn:microsoft.com/office/officeart/2005/8/layout/process1"/>
    <dgm:cxn modelId="{5F5B9FFD-E07E-41C5-A9D7-E8765A408ADA}" type="presParOf" srcId="{14BA9497-6B4A-4821-AC45-96FC106EEAB5}" destId="{AB3F7A59-C2D0-4E70-BEB2-939DEAC59DC6}" srcOrd="0" destOrd="0" presId="urn:microsoft.com/office/officeart/2005/8/layout/process1"/>
    <dgm:cxn modelId="{3E3D976F-2208-4CFE-A786-8526A5A589A2}" type="presParOf" srcId="{5343C1ED-5DC6-4DE8-9426-9CD8BEA88938}" destId="{34451352-8F61-48BE-9942-12187E99AC4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0C2A6-4A85-4BCA-9D73-2D4C05B410D2}">
      <dsp:nvSpPr>
        <dsp:cNvPr id="0" name=""/>
        <dsp:cNvSpPr/>
      </dsp:nvSpPr>
      <dsp:spPr>
        <a:xfrm>
          <a:off x="6079" y="1486843"/>
          <a:ext cx="1817187" cy="1090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Identify new equipment</a:t>
          </a:r>
          <a:endParaRPr lang="en-ZA" sz="2300" kern="1200" dirty="0"/>
        </a:p>
      </dsp:txBody>
      <dsp:txXfrm>
        <a:off x="38013" y="1518777"/>
        <a:ext cx="1753319" cy="1026444"/>
      </dsp:txXfrm>
    </dsp:sp>
    <dsp:sp modelId="{9E894D28-D3CF-451E-AA6F-BBEB3FBAE74F}">
      <dsp:nvSpPr>
        <dsp:cNvPr id="0" name=""/>
        <dsp:cNvSpPr/>
      </dsp:nvSpPr>
      <dsp:spPr>
        <a:xfrm>
          <a:off x="2004986" y="1806668"/>
          <a:ext cx="385243" cy="450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2004986" y="1896800"/>
        <a:ext cx="269670" cy="270398"/>
      </dsp:txXfrm>
    </dsp:sp>
    <dsp:sp modelId="{21C38398-B566-40ED-B313-8690D4F13E60}">
      <dsp:nvSpPr>
        <dsp:cNvPr id="0" name=""/>
        <dsp:cNvSpPr/>
      </dsp:nvSpPr>
      <dsp:spPr>
        <a:xfrm>
          <a:off x="2550143" y="1486843"/>
          <a:ext cx="1817187" cy="1090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Draw up a checklist</a:t>
          </a:r>
          <a:endParaRPr lang="en-ZA" sz="2300" kern="1200" dirty="0"/>
        </a:p>
      </dsp:txBody>
      <dsp:txXfrm>
        <a:off x="2582077" y="1518777"/>
        <a:ext cx="1753319" cy="1026444"/>
      </dsp:txXfrm>
    </dsp:sp>
    <dsp:sp modelId="{14BA9497-6B4A-4821-AC45-96FC106EEAB5}">
      <dsp:nvSpPr>
        <dsp:cNvPr id="0" name=""/>
        <dsp:cNvSpPr/>
      </dsp:nvSpPr>
      <dsp:spPr>
        <a:xfrm>
          <a:off x="4549049" y="1806668"/>
          <a:ext cx="385243" cy="450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4549049" y="1896800"/>
        <a:ext cx="269670" cy="270398"/>
      </dsp:txXfrm>
    </dsp:sp>
    <dsp:sp modelId="{34451352-8F61-48BE-9942-12187E99AC49}">
      <dsp:nvSpPr>
        <dsp:cNvPr id="0" name=""/>
        <dsp:cNvSpPr/>
      </dsp:nvSpPr>
      <dsp:spPr>
        <a:xfrm>
          <a:off x="5094206" y="1486843"/>
          <a:ext cx="1817187" cy="1090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Procurement</a:t>
          </a:r>
          <a:endParaRPr lang="en-ZA" sz="2300" kern="1200" dirty="0"/>
        </a:p>
      </dsp:txBody>
      <dsp:txXfrm>
        <a:off x="5126140" y="1518777"/>
        <a:ext cx="1753319" cy="10264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2022/02/03</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as regularly to avoid looking information</a:t>
            </a:r>
            <a:endParaRPr lang="en-ZA" dirty="0"/>
          </a:p>
        </p:txBody>
      </p:sp>
      <p:sp>
        <p:nvSpPr>
          <p:cNvPr id="4" name="Slide Number Placeholder 3"/>
          <p:cNvSpPr>
            <a:spLocks noGrp="1"/>
          </p:cNvSpPr>
          <p:nvPr>
            <p:ph type="sldNum" sz="quarter" idx="5"/>
          </p:nvPr>
        </p:nvSpPr>
        <p:spPr/>
        <p:txBody>
          <a:bodyPr/>
          <a:lstStyle/>
          <a:p>
            <a:fld id="{284FEFDE-B284-4E28-A845-D955150CEFBF}" type="slidenum">
              <a:rPr lang="en-ZA" smtClean="0"/>
              <a:pPr/>
              <a:t>7</a:t>
            </a:fld>
            <a:endParaRPr lang="en-ZA" dirty="0"/>
          </a:p>
        </p:txBody>
      </p:sp>
    </p:spTree>
    <p:extLst>
      <p:ext uri="{BB962C8B-B14F-4D97-AF65-F5344CB8AC3E}">
        <p14:creationId xmlns:p14="http://schemas.microsoft.com/office/powerpoint/2010/main" val="156163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10</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16</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21</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22</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4400" dirty="0"/>
              <a:t>Appeal process is on</a:t>
            </a:r>
            <a:r>
              <a:rPr lang="en-ZA" sz="4400" baseline="0" dirty="0"/>
              <a:t> page 64 of learner POE</a:t>
            </a:r>
          </a:p>
          <a:p>
            <a:endParaRPr lang="en-ZA" sz="4400" dirty="0"/>
          </a:p>
        </p:txBody>
      </p:sp>
      <p:sp>
        <p:nvSpPr>
          <p:cNvPr id="4" name="Slide Number Placeholder 3"/>
          <p:cNvSpPr>
            <a:spLocks noGrp="1"/>
          </p:cNvSpPr>
          <p:nvPr>
            <p:ph type="sldNum" sz="quarter" idx="10"/>
          </p:nvPr>
        </p:nvSpPr>
        <p:spPr/>
        <p:txBody>
          <a:bodyPr/>
          <a:lstStyle/>
          <a:p>
            <a:fld id="{9BD84D42-89AD-421F-9648-684EE3293813}" type="slidenum">
              <a:rPr lang="en-ZA" smtClean="0"/>
              <a:t>27</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as regularly to avoid looking information</a:t>
            </a:r>
            <a:endParaRPr lang="en-ZA" dirty="0"/>
          </a:p>
        </p:txBody>
      </p:sp>
      <p:sp>
        <p:nvSpPr>
          <p:cNvPr id="4" name="Slide Number Placeholder 3"/>
          <p:cNvSpPr>
            <a:spLocks noGrp="1"/>
          </p:cNvSpPr>
          <p:nvPr>
            <p:ph type="sldNum" sz="quarter" idx="5"/>
          </p:nvPr>
        </p:nvSpPr>
        <p:spPr/>
        <p:txBody>
          <a:bodyPr/>
          <a:lstStyle/>
          <a:p>
            <a:fld id="{284FEFDE-B284-4E28-A845-D955150CEFBF}" type="slidenum">
              <a:rPr lang="en-ZA" smtClean="0"/>
              <a:pPr/>
              <a:t>92</a:t>
            </a:fld>
            <a:endParaRPr lang="en-ZA" dirty="0"/>
          </a:p>
        </p:txBody>
      </p:sp>
    </p:spTree>
    <p:extLst>
      <p:ext uri="{BB962C8B-B14F-4D97-AF65-F5344CB8AC3E}">
        <p14:creationId xmlns:p14="http://schemas.microsoft.com/office/powerpoint/2010/main" val="1171774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2022/02/03</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2022/02/03</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2022/02/03</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2022/02/03</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2022/02/03</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2022/02/03</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thumbs-up-smiley-face-emoji-happy-400757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training@enjoconsultants.co.z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DL@enjoconsultants.co.z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DL@enjoconsultants.co.z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a:xfrm>
            <a:off x="458899" y="1753848"/>
            <a:ext cx="8229600" cy="1618939"/>
          </a:xfrm>
        </p:spPr>
        <p:txBody>
          <a:bodyPr>
            <a:normAutofit fontScale="90000"/>
          </a:bodyPr>
          <a:lstStyle/>
          <a:p>
            <a:r>
              <a:rPr lang="en-ZA" dirty="0"/>
              <a:t>Facilitate The Transfer And Application Of Learning In The Workplace</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r>
              <a:rPr lang="en-ZA" sz="5400" b="1" dirty="0"/>
              <a:t>Welcome</a:t>
            </a:r>
          </a:p>
          <a:p>
            <a:endParaRPr lang="en-ZA" b="1" dirty="0"/>
          </a:p>
          <a:p>
            <a:r>
              <a:rPr lang="en-ZA" b="1" dirty="0"/>
              <a:t>Unit Standard ID: 123398 NQF Level 5 | Credits 5</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 (Page 10)</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 (Page 11)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sp>
        <p:nvSpPr>
          <p:cNvPr id="5" name="Content Placeholder 4"/>
          <p:cNvSpPr>
            <a:spLocks noGrp="1"/>
          </p:cNvSpPr>
          <p:nvPr>
            <p:ph sz="quarter" idx="1"/>
          </p:nvPr>
        </p:nvSpPr>
        <p:spPr/>
        <p:txBody>
          <a:bodyPr>
            <a:normAutofit fontScale="92500" lnSpcReduction="20000"/>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r>
              <a:rPr lang="en-ZA" dirty="0"/>
              <a:t>This Unit Standard is intended for a range of people, including managers, supervisors, mentors, operators who may not be Education, Training and Development (ETD) specialists, but who are able to help people who have been on training to move from a generic skill to a particular application within the workplace. </a:t>
            </a:r>
          </a:p>
          <a:p>
            <a:pPr marL="0" indent="0">
              <a:buNone/>
            </a:pPr>
            <a:endParaRPr lang="en-ZA" b="1" dirty="0"/>
          </a:p>
          <a:p>
            <a:pPr marL="0" indent="0">
              <a:buNone/>
            </a:pPr>
            <a:r>
              <a:rPr lang="en-ZA" b="1" dirty="0"/>
              <a:t>People credited with this Unit Standard are capable of:</a:t>
            </a:r>
            <a:r>
              <a:rPr lang="en-ZA" dirty="0"/>
              <a:t> </a:t>
            </a:r>
          </a:p>
          <a:p>
            <a:pPr lvl="0"/>
            <a:r>
              <a:rPr lang="en-GB" dirty="0"/>
              <a:t>Orientating a learner into the application of their skills within a workplace context.</a:t>
            </a:r>
            <a:endParaRPr lang="en-ZA" dirty="0"/>
          </a:p>
          <a:p>
            <a:pPr lvl="0"/>
            <a:r>
              <a:rPr lang="en-GB" dirty="0"/>
              <a:t>Guiding learners towards competent application of their skills within a workplace context.</a:t>
            </a:r>
            <a:endParaRPr lang="en-ZA" dirty="0"/>
          </a:p>
          <a:p>
            <a:pPr lvl="0"/>
            <a:r>
              <a:rPr lang="en-GB" dirty="0"/>
              <a:t>Assessing learner performance in the workplace context.</a:t>
            </a:r>
            <a:endParaRPr lang="en-ZA" dirty="0"/>
          </a:p>
          <a:p>
            <a:pPr lvl="0"/>
            <a:r>
              <a:rPr lang="en-GB" dirty="0"/>
              <a:t>Reviewing facilitation processes in the workplace context.</a:t>
            </a:r>
            <a:endParaRPr lang="en-ZA" dirty="0"/>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ZA" dirty="0"/>
              <a:t>It is assumed that learners are already competent in terms of the learning area in which they will facilitate transfer of skills.</a:t>
            </a: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 (Page 12)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 (Page 13)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(Page 14)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Welcome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6" name="Rectangle 1"/>
          <p:cNvSpPr>
            <a:spLocks noChangeArrowheads="1"/>
          </p:cNvSpPr>
          <p:nvPr/>
        </p:nvSpPr>
        <p:spPr bwMode="auto">
          <a:xfrm>
            <a:off x="367732" y="2048644"/>
            <a:ext cx="4824536" cy="301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lumMod val="50000"/>
                  </a:schemeClr>
                </a:solidFill>
                <a:effectLst/>
                <a:cs typeface="Arial" pitchFamily="34" charset="0"/>
              </a:rPr>
              <a:t>Welcome</a:t>
            </a: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US" altLang="en-US" sz="2400" b="1" dirty="0">
                <a:solidFill>
                  <a:schemeClr val="tx1">
                    <a:lumMod val="50000"/>
                  </a:schemeClr>
                </a:solidFill>
                <a:cs typeface="Arial" pitchFamily="34" charset="0"/>
              </a:rPr>
              <a:t>Introductions:</a:t>
            </a:r>
          </a:p>
          <a:p>
            <a:pPr marL="800100" lvl="1" indent="-342900" eaLnBrk="0" fontAlgn="base" hangingPunct="0">
              <a:lnSpc>
                <a:spcPct val="114000"/>
              </a:lnSpc>
              <a:spcBef>
                <a:spcPct val="0"/>
              </a:spcBef>
              <a:spcAft>
                <a:spcPct val="0"/>
              </a:spcAft>
              <a:buFont typeface="Arial" panose="020B0604020202020204" pitchFamily="34" charset="0"/>
              <a:buChar char="•"/>
            </a:pPr>
            <a:endParaRPr kumimoji="0" lang="en-US" altLang="en-US" sz="2400" i="0" u="none" strike="noStrike" cap="none" normalizeH="0" baseline="0" dirty="0">
              <a:ln>
                <a:noFill/>
              </a:ln>
              <a:solidFill>
                <a:schemeClr val="tx1">
                  <a:lumMod val="50000"/>
                </a:schemeClr>
              </a:solidFill>
              <a:effectLst/>
              <a:cs typeface="Arial" pitchFamily="34" charset="0"/>
            </a:endParaRPr>
          </a:p>
          <a:p>
            <a:pPr marL="800100" lvl="1" indent="-342900" eaLnBrk="0" fontAlgn="base" hangingPunct="0">
              <a:lnSpc>
                <a:spcPct val="114000"/>
              </a:lnSpc>
              <a:spcBef>
                <a:spcPct val="0"/>
              </a:spcBef>
              <a:spcAft>
                <a:spcPct val="0"/>
              </a:spcAft>
              <a:buFont typeface="Arial" panose="020B0604020202020204" pitchFamily="34" charset="0"/>
              <a:buChar char="•"/>
            </a:pPr>
            <a:r>
              <a:rPr lang="en-US" altLang="en-US" sz="2400" dirty="0">
                <a:solidFill>
                  <a:schemeClr val="tx1">
                    <a:lumMod val="50000"/>
                  </a:schemeClr>
                </a:solidFill>
                <a:cs typeface="Arial" pitchFamily="34" charset="0"/>
              </a:rPr>
              <a:t>Background</a:t>
            </a:r>
            <a:endParaRPr kumimoji="0" lang="en-US" altLang="en-US" sz="2400" i="0" u="none" strike="noStrike" cap="none" normalizeH="0" baseline="0" dirty="0">
              <a:ln>
                <a:noFill/>
              </a:ln>
              <a:solidFill>
                <a:schemeClr val="tx1">
                  <a:lumMod val="50000"/>
                </a:schemeClr>
              </a:solidFill>
              <a:effectLst/>
              <a:cs typeface="Arial" pitchFamily="34" charset="0"/>
            </a:endParaRPr>
          </a:p>
          <a:p>
            <a:pPr marL="800100" lvl="1" indent="-342900" eaLnBrk="0" fontAlgn="base" hangingPunct="0">
              <a:lnSpc>
                <a:spcPct val="114000"/>
              </a:lnSpc>
              <a:spcBef>
                <a:spcPct val="0"/>
              </a:spcBef>
              <a:spcAft>
                <a:spcPct val="0"/>
              </a:spcAft>
              <a:buFont typeface="Arial" panose="020B0604020202020204" pitchFamily="34" charset="0"/>
              <a:buChar char="•"/>
            </a:pPr>
            <a:r>
              <a:rPr lang="en-US" altLang="en-US" sz="2400" dirty="0">
                <a:solidFill>
                  <a:schemeClr val="tx1">
                    <a:lumMod val="50000"/>
                  </a:schemeClr>
                </a:solidFill>
                <a:cs typeface="Arial" pitchFamily="34" charset="0"/>
              </a:rPr>
              <a:t>What do you hope to gain from this </a:t>
            </a:r>
            <a:r>
              <a:rPr lang="en-US" altLang="en-US" sz="2400" dirty="0" err="1">
                <a:solidFill>
                  <a:schemeClr val="tx1">
                    <a:lumMod val="50000"/>
                  </a:schemeClr>
                </a:solidFill>
                <a:cs typeface="Arial" pitchFamily="34" charset="0"/>
              </a:rPr>
              <a:t>programme</a:t>
            </a:r>
            <a:r>
              <a:rPr lang="en-US" altLang="en-US" sz="2400" dirty="0">
                <a:solidFill>
                  <a:schemeClr val="tx1">
                    <a:lumMod val="50000"/>
                  </a:schemeClr>
                </a:solidFill>
                <a:cs typeface="Arial" pitchFamily="34" charset="0"/>
              </a:rPr>
              <a:t>?</a:t>
            </a:r>
            <a:endParaRPr kumimoji="0" lang="en-US" altLang="en-US" sz="2400" i="0" u="none" strike="noStrike" cap="none" normalizeH="0" baseline="0" dirty="0">
              <a:ln>
                <a:noFill/>
              </a:ln>
              <a:solidFill>
                <a:schemeClr val="tx1">
                  <a:lumMod val="50000"/>
                </a:schemeClr>
              </a:solidFill>
              <a:effectLst/>
              <a:cs typeface="Arial" pitchFamily="34" charset="0"/>
            </a:endParaRPr>
          </a:p>
          <a:p>
            <a:pPr marL="0" marR="0" lvl="0" indent="0" algn="l" defTabSz="914400" rtl="0" eaLnBrk="0" fontAlgn="base" latinLnBrk="0" hangingPunct="0">
              <a:lnSpc>
                <a:spcPct val="114000"/>
              </a:lnSpc>
              <a:spcBef>
                <a:spcPct val="0"/>
              </a:spcBef>
              <a:spcAft>
                <a:spcPct val="0"/>
              </a:spcAft>
              <a:buClrTx/>
              <a:buSzTx/>
              <a:buFontTx/>
              <a:buNone/>
              <a:tabLst/>
            </a:pPr>
            <a:endParaRPr kumimoji="0" lang="en-US" altLang="en-US" sz="2400" b="1" i="0" u="none" strike="noStrike" cap="none" normalizeH="0" baseline="0" dirty="0">
              <a:ln>
                <a:noFill/>
              </a:ln>
              <a:solidFill>
                <a:schemeClr val="tx1">
                  <a:lumMod val="50000"/>
                </a:schemeClr>
              </a:solidFill>
              <a:effectLst/>
              <a:cs typeface="Arial" pitchFamily="34" charset="0"/>
            </a:endParaRPr>
          </a:p>
        </p:txBody>
      </p:sp>
      <p:pic>
        <p:nvPicPr>
          <p:cNvPr id="7" name="Picture 6">
            <a:extLst>
              <a:ext uri="{FF2B5EF4-FFF2-40B4-BE49-F238E27FC236}">
                <a16:creationId xmlns:a16="http://schemas.microsoft.com/office/drawing/2014/main" id="{5F94C42A-E0C1-47B6-A6A9-4ADAC5C26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965" y="1636776"/>
            <a:ext cx="3602736" cy="3584448"/>
          </a:xfrm>
          <a:prstGeom prst="rect">
            <a:avLst/>
          </a:prstGeom>
        </p:spPr>
      </p:pic>
    </p:spTree>
    <p:extLst>
      <p:ext uri="{BB962C8B-B14F-4D97-AF65-F5344CB8AC3E}">
        <p14:creationId xmlns:p14="http://schemas.microsoft.com/office/powerpoint/2010/main" val="272548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 (Page 17)</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28</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Learner Information (page 20-21)</a:t>
            </a:r>
          </a:p>
          <a:p>
            <a:r>
              <a:rPr lang="en-ZA" dirty="0"/>
              <a:t>ID (page 22)</a:t>
            </a:r>
          </a:p>
          <a:p>
            <a:r>
              <a:rPr lang="en-ZA" dirty="0"/>
              <a:t>CV</a:t>
            </a:r>
          </a:p>
          <a:p>
            <a:r>
              <a:rPr lang="en-ZA" dirty="0"/>
              <a:t>Qualifications</a:t>
            </a:r>
          </a:p>
          <a:p>
            <a:r>
              <a:rPr lang="en-ZA" dirty="0"/>
              <a:t>Declaration of Authenticity (page 35)</a:t>
            </a:r>
          </a:p>
          <a:p>
            <a:r>
              <a:rPr lang="en-ZA" dirty="0">
                <a:highlight>
                  <a:srgbClr val="FFFF00"/>
                </a:highlight>
              </a:rPr>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5170584" y="3154550"/>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5903-AEAB-4265-B7EC-E90836FE5EF2}"/>
              </a:ext>
            </a:extLst>
          </p:cNvPr>
          <p:cNvSpPr>
            <a:spLocks noGrp="1"/>
          </p:cNvSpPr>
          <p:nvPr>
            <p:ph type="title"/>
          </p:nvPr>
        </p:nvSpPr>
        <p:spPr/>
        <p:txBody>
          <a:bodyPr>
            <a:normAutofit/>
          </a:bodyPr>
          <a:lstStyle/>
          <a:p>
            <a:r>
              <a:rPr lang="en-US" altLang="en-US" sz="4000" dirty="0">
                <a:solidFill>
                  <a:schemeClr val="tx1">
                    <a:lumMod val="50000"/>
                  </a:schemeClr>
                </a:solidFill>
                <a:cs typeface="Arial" pitchFamily="34" charset="0"/>
              </a:rPr>
              <a:t>Expectations</a:t>
            </a:r>
            <a:endParaRPr lang="en-ZA" dirty="0"/>
          </a:p>
        </p:txBody>
      </p:sp>
      <p:sp>
        <p:nvSpPr>
          <p:cNvPr id="4" name="Slide Number Placeholder 3">
            <a:extLst>
              <a:ext uri="{FF2B5EF4-FFF2-40B4-BE49-F238E27FC236}">
                <a16:creationId xmlns:a16="http://schemas.microsoft.com/office/drawing/2014/main" id="{9DBA1CAB-BF60-452E-B85C-19AF52FD7D0E}"/>
              </a:ext>
            </a:extLst>
          </p:cNvPr>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a:extLst>
              <a:ext uri="{FF2B5EF4-FFF2-40B4-BE49-F238E27FC236}">
                <a16:creationId xmlns:a16="http://schemas.microsoft.com/office/drawing/2014/main" id="{4A2DB751-36C3-4BD3-B359-F2F5F7B4EBAD}"/>
              </a:ext>
            </a:extLst>
          </p:cNvPr>
          <p:cNvSpPr>
            <a:spLocks noGrp="1"/>
          </p:cNvSpPr>
          <p:nvPr>
            <p:ph sz="quarter" idx="1"/>
          </p:nvPr>
        </p:nvSpPr>
        <p:spPr/>
        <p:txBody>
          <a:bodyPr/>
          <a:lstStyle/>
          <a:p>
            <a:endParaRPr lang="en-ZA" dirty="0"/>
          </a:p>
        </p:txBody>
      </p:sp>
    </p:spTree>
    <p:extLst>
      <p:ext uri="{BB962C8B-B14F-4D97-AF65-F5344CB8AC3E}">
        <p14:creationId xmlns:p14="http://schemas.microsoft.com/office/powerpoint/2010/main" val="3465786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 (Page 33)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 (Page 36)</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
        <p:nvSpPr>
          <p:cNvPr id="3" name="Content Placeholder 2">
            <a:extLst>
              <a:ext uri="{FF2B5EF4-FFF2-40B4-BE49-F238E27FC236}">
                <a16:creationId xmlns:a16="http://schemas.microsoft.com/office/drawing/2014/main" id="{E18E5932-1098-42F6-9A6E-14DEC29677D1}"/>
              </a:ext>
            </a:extLst>
          </p:cNvPr>
          <p:cNvSpPr>
            <a:spLocks noGrp="1"/>
          </p:cNvSpPr>
          <p:nvPr>
            <p:ph sz="quarter" idx="2"/>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p:txBody>
          <a:bodyPr/>
          <a:lstStyle/>
          <a:p>
            <a:r>
              <a:rPr lang="en-ZA" dirty="0"/>
              <a:t>Pre-assessment minutes (page 44-46)</a:t>
            </a:r>
          </a:p>
          <a:p>
            <a:r>
              <a:rPr lang="en-ZA" dirty="0"/>
              <a:t>Assessment plan (page 48-49)</a:t>
            </a:r>
          </a:p>
          <a:p>
            <a:r>
              <a:rPr lang="en-ZA" dirty="0"/>
              <a:t>Learner declaration (page 50-51)</a:t>
            </a:r>
          </a:p>
          <a:p>
            <a:r>
              <a:rPr lang="en-ZA" dirty="0">
                <a:highlight>
                  <a:srgbClr val="FFFF00"/>
                </a:highlight>
              </a:rPr>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5170584" y="3154550"/>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9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normAutofit/>
          </a:bodyPr>
          <a:lstStyle/>
          <a:p>
            <a:r>
              <a:rPr lang="en-ZA" dirty="0"/>
              <a:t>Orientate a learner into the application of their skills within a workplace context </a:t>
            </a:r>
          </a:p>
        </p:txBody>
      </p:sp>
      <p:sp>
        <p:nvSpPr>
          <p:cNvPr id="4" name="Slide Number Placeholder 3"/>
          <p:cNvSpPr>
            <a:spLocks noGrp="1"/>
          </p:cNvSpPr>
          <p:nvPr>
            <p:ph type="sldNum" sz="quarter" idx="12"/>
          </p:nvPr>
        </p:nvSpPr>
        <p:spPr/>
        <p:txBody>
          <a:bodyPr/>
          <a:lstStyle/>
          <a:p>
            <a:fld id="{4980778A-6F9D-4141-8080-B8192EADCD40}" type="slidenum">
              <a:rPr lang="en-ZA" smtClean="0"/>
              <a:pPr/>
              <a:t>33</a:t>
            </a:fld>
            <a:endParaRPr lang="en-ZA" dirty="0"/>
          </a:p>
        </p:txBody>
      </p:sp>
    </p:spTree>
    <p:extLst>
      <p:ext uri="{BB962C8B-B14F-4D97-AF65-F5344CB8AC3E}">
        <p14:creationId xmlns:p14="http://schemas.microsoft.com/office/powerpoint/2010/main" val="2321741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p:txBody>
          <a:bodyPr/>
          <a:lstStyle/>
          <a:p>
            <a:pPr marL="0" indent="0">
              <a:buNone/>
            </a:pPr>
            <a:r>
              <a:rPr lang="en-GB" dirty="0"/>
              <a:t>In organisations in South Africa, with the implementation of further education and training of employees in order to enhance their skills, raise their skill level or develop new skills, it is commonplace for learners to go through the process of learning only to return to the workplace and not have any idea how to implement the newly acquired knowledge. </a:t>
            </a:r>
          </a:p>
          <a:p>
            <a:pPr marL="0" indent="0">
              <a:buNone/>
            </a:pPr>
            <a:endParaRPr lang="en-GB" dirty="0"/>
          </a:p>
          <a:p>
            <a:pPr marL="0" indent="0">
              <a:buNone/>
            </a:pPr>
            <a:r>
              <a:rPr lang="en-GB" dirty="0"/>
              <a:t>The purpose of this learning programme is to assist people who are in a managerial position or those who are supervisors, operators and mentors and who do not have Education, Training and Development experience, to in turn assist fellow employees in the transition between learning and the working context. </a:t>
            </a:r>
            <a:endParaRPr lang="en-ZA" dirty="0"/>
          </a:p>
          <a:p>
            <a:pPr marL="0" indent="0">
              <a:buNone/>
            </a:pPr>
            <a:endParaRPr lang="en-ZA" dirty="0"/>
          </a:p>
        </p:txBody>
      </p:sp>
    </p:spTree>
    <p:extLst>
      <p:ext uri="{BB962C8B-B14F-4D97-AF65-F5344CB8AC3E}">
        <p14:creationId xmlns:p14="http://schemas.microsoft.com/office/powerpoint/2010/main" val="3564496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p:txBody>
          <a:bodyPr/>
          <a:lstStyle/>
          <a:p>
            <a:pPr marL="0" indent="0">
              <a:buNone/>
            </a:pPr>
            <a:r>
              <a:rPr lang="en-GB" b="1" dirty="0"/>
              <a:t>On completion of this learning programme, you will be able to:</a:t>
            </a:r>
          </a:p>
          <a:p>
            <a:pPr marL="0" indent="0">
              <a:buNone/>
            </a:pPr>
            <a:endParaRPr lang="en-ZA" b="1" dirty="0"/>
          </a:p>
          <a:p>
            <a:pPr lvl="0"/>
            <a:r>
              <a:rPr lang="en-GB" dirty="0"/>
              <a:t>Orientate a learner into the application of their skills within a workplace context.</a:t>
            </a:r>
            <a:endParaRPr lang="en-ZA" dirty="0"/>
          </a:p>
          <a:p>
            <a:pPr lvl="0"/>
            <a:r>
              <a:rPr lang="en-GB" dirty="0"/>
              <a:t>Guide learners towards competent application of their skills within a workplace context.</a:t>
            </a:r>
            <a:endParaRPr lang="en-ZA" dirty="0"/>
          </a:p>
          <a:p>
            <a:pPr lvl="0"/>
            <a:r>
              <a:rPr lang="en-GB" dirty="0"/>
              <a:t>Assess learner performance in the workplace context.</a:t>
            </a:r>
            <a:endParaRPr lang="en-ZA" dirty="0"/>
          </a:p>
          <a:p>
            <a:pPr lvl="0"/>
            <a:r>
              <a:rPr lang="en-GB" dirty="0"/>
              <a:t>Review facilitation processes in the workplace context. </a:t>
            </a:r>
            <a:endParaRPr lang="en-ZA" dirty="0"/>
          </a:p>
          <a:p>
            <a:pPr marL="0" indent="0">
              <a:buNone/>
            </a:pPr>
            <a:endParaRPr lang="en-ZA" dirty="0"/>
          </a:p>
        </p:txBody>
      </p:sp>
    </p:spTree>
    <p:extLst>
      <p:ext uri="{BB962C8B-B14F-4D97-AF65-F5344CB8AC3E}">
        <p14:creationId xmlns:p14="http://schemas.microsoft.com/office/powerpoint/2010/main" val="836212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The NQF </a:t>
            </a:r>
            <a:r>
              <a:rPr lang="en-ZA" dirty="0"/>
              <a:t>(Pg 22)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GB" b="1" dirty="0"/>
              <a:t>“The objectives of the NQF as outlined in the SAQA Act are as follows:</a:t>
            </a:r>
          </a:p>
          <a:p>
            <a:pPr marL="0" indent="0">
              <a:buNone/>
            </a:pPr>
            <a:endParaRPr lang="en-ZA" b="1" dirty="0"/>
          </a:p>
          <a:p>
            <a:pPr lvl="0"/>
            <a:r>
              <a:rPr lang="en-GB" dirty="0"/>
              <a:t>To create an integrated national framework for learning achievements;</a:t>
            </a:r>
            <a:endParaRPr lang="en-ZA" dirty="0"/>
          </a:p>
          <a:p>
            <a:pPr lvl="0"/>
            <a:r>
              <a:rPr lang="en-GB" dirty="0"/>
              <a:t>Facilitate access to, and mobility and progression within education, training and career paths;</a:t>
            </a:r>
            <a:endParaRPr lang="en-ZA" dirty="0"/>
          </a:p>
          <a:p>
            <a:pPr lvl="0"/>
            <a:r>
              <a:rPr lang="en-GB" dirty="0"/>
              <a:t>Enhance the quality of education and training;</a:t>
            </a:r>
            <a:endParaRPr lang="en-ZA" dirty="0"/>
          </a:p>
          <a:p>
            <a:pPr lvl="0"/>
            <a:r>
              <a:rPr lang="en-GB" dirty="0"/>
              <a:t>Accelerate the redress of past unfair discrimination in education, training and employment opportunities;</a:t>
            </a:r>
            <a:endParaRPr lang="en-ZA" dirty="0"/>
          </a:p>
          <a:p>
            <a:pPr lvl="0"/>
            <a:r>
              <a:rPr lang="en-GB" dirty="0"/>
              <a:t>Contribute to the full personal development of each learner and the social and economic development of the nation at large.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70026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Planning Workspace, Workstation and Equipment (Pg 23)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normAutofit/>
          </a:bodyPr>
          <a:lstStyle/>
          <a:p>
            <a:pPr marL="0" indent="0">
              <a:buNone/>
            </a:pPr>
            <a:r>
              <a:rPr lang="en-GB" dirty="0"/>
              <a:t>On completion of training:</a:t>
            </a:r>
          </a:p>
          <a:p>
            <a:r>
              <a:rPr lang="en-GB" dirty="0"/>
              <a:t>Orientate back into the work situation is important</a:t>
            </a:r>
          </a:p>
          <a:p>
            <a:r>
              <a:rPr lang="en-GB" dirty="0"/>
              <a:t>Identify new responsibilities</a:t>
            </a:r>
            <a:endParaRPr lang="en-ZA" dirty="0"/>
          </a:p>
          <a:p>
            <a:r>
              <a:rPr lang="en-GB" dirty="0"/>
              <a:t>Review old workstation </a:t>
            </a:r>
            <a:r>
              <a:rPr lang="en-US" dirty="0"/>
              <a:t>– is it suitable?</a:t>
            </a:r>
            <a:endParaRPr lang="en-GB" dirty="0"/>
          </a:p>
          <a:p>
            <a:endParaRPr lang="en-GB" dirty="0"/>
          </a:p>
          <a:p>
            <a:pPr marL="0" indent="0">
              <a:buNone/>
            </a:pPr>
            <a:endParaRPr lang="en-ZA" dirty="0"/>
          </a:p>
        </p:txBody>
      </p:sp>
      <p:graphicFrame>
        <p:nvGraphicFramePr>
          <p:cNvPr id="5" name="Diagram 4">
            <a:extLst>
              <a:ext uri="{FF2B5EF4-FFF2-40B4-BE49-F238E27FC236}">
                <a16:creationId xmlns:a16="http://schemas.microsoft.com/office/drawing/2014/main" id="{2A79FEB1-C10D-4317-A6F7-67DB8428A6B7}"/>
              </a:ext>
            </a:extLst>
          </p:cNvPr>
          <p:cNvGraphicFramePr/>
          <p:nvPr>
            <p:extLst>
              <p:ext uri="{D42A27DB-BD31-4B8C-83A1-F6EECF244321}">
                <p14:modId xmlns:p14="http://schemas.microsoft.com/office/powerpoint/2010/main" val="915669150"/>
              </p:ext>
            </p:extLst>
          </p:nvPr>
        </p:nvGraphicFramePr>
        <p:xfrm>
          <a:off x="899532" y="2247590"/>
          <a:ext cx="69174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498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Planning Workspace, Workstation and Equipment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a:bodyPr>
          <a:lstStyle/>
          <a:p>
            <a:r>
              <a:rPr lang="en-ZA" dirty="0"/>
              <a:t>Important that the trainee is given the tools to complete tasks </a:t>
            </a:r>
          </a:p>
          <a:p>
            <a:pPr marL="0" indent="0">
              <a:buNone/>
            </a:pPr>
            <a:endParaRPr lang="en-ZA" dirty="0"/>
          </a:p>
          <a:p>
            <a:pPr marL="0" indent="0">
              <a:buNone/>
            </a:pPr>
            <a:endParaRPr lang="en-ZA" dirty="0"/>
          </a:p>
          <a:p>
            <a:pPr marL="0" indent="0">
              <a:buNone/>
            </a:pPr>
            <a:r>
              <a:rPr lang="en-ZA" dirty="0"/>
              <a:t>		 </a:t>
            </a:r>
          </a:p>
          <a:p>
            <a:pPr marL="1439862" lvl="4" indent="0">
              <a:buNone/>
            </a:pPr>
            <a:r>
              <a:rPr lang="en-ZA" dirty="0"/>
              <a:t>			</a:t>
            </a:r>
          </a:p>
          <a:p>
            <a:pPr marL="1439862" lvl="4" indent="0">
              <a:buNone/>
            </a:pPr>
            <a:r>
              <a:rPr lang="en-ZA" dirty="0"/>
              <a:t>                        Complete Activity 1.1 in the PoE.</a:t>
            </a:r>
          </a:p>
          <a:p>
            <a:pPr marL="0" indent="0">
              <a:buNone/>
            </a:pPr>
            <a:endParaRPr lang="en-ZA" dirty="0"/>
          </a:p>
          <a:p>
            <a:pPr marL="0" indent="0">
              <a:buNone/>
            </a:pPr>
            <a:endParaRPr lang="en-ZA" dirty="0"/>
          </a:p>
        </p:txBody>
      </p:sp>
      <p:pic>
        <p:nvPicPr>
          <p:cNvPr id="5" name="Picture 4" descr="ec_i_formative_2.gif"/>
          <p:cNvPicPr/>
          <p:nvPr/>
        </p:nvPicPr>
        <p:blipFill>
          <a:blip r:embed="rId2" cstate="print"/>
          <a:stretch>
            <a:fillRect/>
          </a:stretch>
        </p:blipFill>
        <p:spPr>
          <a:xfrm>
            <a:off x="1104358" y="3753296"/>
            <a:ext cx="2411933" cy="920828"/>
          </a:xfrm>
          <a:prstGeom prst="rect">
            <a:avLst/>
          </a:prstGeom>
        </p:spPr>
      </p:pic>
    </p:spTree>
    <p:extLst>
      <p:ext uri="{BB962C8B-B14F-4D97-AF65-F5344CB8AC3E}">
        <p14:creationId xmlns:p14="http://schemas.microsoft.com/office/powerpoint/2010/main" val="8520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Reviewing Outcomes of Training (Pg 24)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p:txBody>
          <a:bodyPr>
            <a:normAutofit/>
          </a:bodyPr>
          <a:lstStyle/>
          <a:p>
            <a:r>
              <a:rPr lang="en-US" dirty="0"/>
              <a:t>Discuss training outcomes with the new trainee</a:t>
            </a:r>
          </a:p>
          <a:p>
            <a:r>
              <a:rPr lang="en-US" dirty="0"/>
              <a:t>Align new knowledge with workplace requirements</a:t>
            </a:r>
          </a:p>
          <a:p>
            <a:r>
              <a:rPr lang="en-US" dirty="0"/>
              <a:t>Establish the knowledge gap</a:t>
            </a:r>
            <a:endParaRPr lang="en-ZA" dirty="0"/>
          </a:p>
          <a:p>
            <a:r>
              <a:rPr lang="en-US" dirty="0"/>
              <a:t>Identify additional training or coaching opportunities</a:t>
            </a:r>
          </a:p>
          <a:p>
            <a:r>
              <a:rPr lang="en-US" dirty="0"/>
              <a:t>Schedule</a:t>
            </a:r>
          </a:p>
          <a:p>
            <a:r>
              <a:rPr lang="en-US" dirty="0"/>
              <a:t>Notify relevant role-players</a:t>
            </a:r>
          </a:p>
          <a:p>
            <a:r>
              <a:rPr lang="en-US" dirty="0"/>
              <a:t>Record </a:t>
            </a:r>
            <a:r>
              <a:rPr lang="en-US" dirty="0" err="1"/>
              <a:t>i.e</a:t>
            </a:r>
            <a:r>
              <a:rPr lang="en-US" dirty="0"/>
              <a:t> logbook</a:t>
            </a:r>
          </a:p>
          <a:p>
            <a:pPr marL="0" indent="0">
              <a:buNone/>
            </a:pPr>
            <a:endParaRPr lang="en-ZA" dirty="0"/>
          </a:p>
          <a:p>
            <a:pPr marL="0" indent="0">
              <a:buNone/>
            </a:pPr>
            <a:endParaRPr lang="en-ZA" dirty="0"/>
          </a:p>
          <a:p>
            <a:pPr marL="0" indent="0">
              <a:buNone/>
            </a:pPr>
            <a:r>
              <a:rPr lang="en-ZA" dirty="0"/>
              <a:t>                                         Complete Activity 1.2 in the PoE.</a:t>
            </a:r>
          </a:p>
          <a:p>
            <a:pPr marL="0" indent="0">
              <a:buNone/>
            </a:pPr>
            <a:endParaRPr lang="en-ZA" dirty="0"/>
          </a:p>
        </p:txBody>
      </p:sp>
      <p:pic>
        <p:nvPicPr>
          <p:cNvPr id="5" name="Picture 4">
            <a:extLst>
              <a:ext uri="{FF2B5EF4-FFF2-40B4-BE49-F238E27FC236}">
                <a16:creationId xmlns:a16="http://schemas.microsoft.com/office/drawing/2014/main" id="{8C90A0A4-4C0D-4C50-B4D3-22BDBE845422}"/>
              </a:ext>
            </a:extLst>
          </p:cNvPr>
          <p:cNvPicPr>
            <a:picLocks noChangeAspect="1"/>
          </p:cNvPicPr>
          <p:nvPr/>
        </p:nvPicPr>
        <p:blipFill>
          <a:blip r:embed="rId2"/>
          <a:stretch>
            <a:fillRect/>
          </a:stretch>
        </p:blipFill>
        <p:spPr>
          <a:xfrm>
            <a:off x="737319" y="4979973"/>
            <a:ext cx="2304588" cy="781217"/>
          </a:xfrm>
          <a:prstGeom prst="rect">
            <a:avLst/>
          </a:prstGeom>
        </p:spPr>
      </p:pic>
    </p:spTree>
    <p:extLst>
      <p:ext uri="{BB962C8B-B14F-4D97-AF65-F5344CB8AC3E}">
        <p14:creationId xmlns:p14="http://schemas.microsoft.com/office/powerpoint/2010/main" val="414858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Reactions</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Microphones off during sessions</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Practical facilitation sessions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Initial all pages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Detailed answers</a:t>
            </a:r>
          </a:p>
          <a:p>
            <a:endParaRPr lang="en-ZA" dirty="0"/>
          </a:p>
        </p:txBody>
      </p:sp>
      <p:pic>
        <p:nvPicPr>
          <p:cNvPr id="6" name="Picture 5" descr="A picture containing logo&#10;&#10;Description automatically generated">
            <a:extLst>
              <a:ext uri="{FF2B5EF4-FFF2-40B4-BE49-F238E27FC236}">
                <a16:creationId xmlns:a16="http://schemas.microsoft.com/office/drawing/2014/main" id="{F10FC4CC-C91D-461C-BC9B-1F37A0748A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85294" y="3200007"/>
            <a:ext cx="4176464" cy="2919175"/>
          </a:xfrm>
          <a:prstGeom prst="rect">
            <a:avLst/>
          </a:prstGeom>
        </p:spPr>
      </p:pic>
    </p:spTree>
    <p:extLst>
      <p:ext uri="{BB962C8B-B14F-4D97-AF65-F5344CB8AC3E}">
        <p14:creationId xmlns:p14="http://schemas.microsoft.com/office/powerpoint/2010/main" val="1677904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Orientating the Learner (Pg 26) </a:t>
            </a:r>
          </a:p>
        </p:txBody>
      </p:sp>
      <p:sp>
        <p:nvSpPr>
          <p:cNvPr id="5" name="Text Placeholder 4">
            <a:extLst>
              <a:ext uri="{FF2B5EF4-FFF2-40B4-BE49-F238E27FC236}">
                <a16:creationId xmlns:a16="http://schemas.microsoft.com/office/drawing/2014/main" id="{A8247E27-3ADE-486B-896C-BD3968E2FA8C}"/>
              </a:ext>
            </a:extLst>
          </p:cNvPr>
          <p:cNvSpPr>
            <a:spLocks noGrp="1"/>
          </p:cNvSpPr>
          <p:nvPr>
            <p:ph type="body" idx="1"/>
          </p:nvPr>
        </p:nvSpPr>
        <p:spPr/>
        <p:txBody>
          <a:bodyPr/>
          <a:lstStyle/>
          <a:p>
            <a:r>
              <a:rPr lang="en-GB" dirty="0"/>
              <a:t>Induction</a:t>
            </a:r>
            <a:endParaRPr lang="en-ZA" dirty="0"/>
          </a:p>
        </p:txBody>
      </p:sp>
      <p:sp>
        <p:nvSpPr>
          <p:cNvPr id="6" name="Text Placeholder 5">
            <a:extLst>
              <a:ext uri="{FF2B5EF4-FFF2-40B4-BE49-F238E27FC236}">
                <a16:creationId xmlns:a16="http://schemas.microsoft.com/office/drawing/2014/main" id="{E078BDB8-4DC2-4D0E-A2A3-B354685A161D}"/>
              </a:ext>
            </a:extLst>
          </p:cNvPr>
          <p:cNvSpPr>
            <a:spLocks noGrp="1"/>
          </p:cNvSpPr>
          <p:nvPr>
            <p:ph type="body" sz="half" idx="3"/>
          </p:nvPr>
        </p:nvSpPr>
        <p:spPr/>
        <p:txBody>
          <a:bodyPr/>
          <a:lstStyle/>
          <a:p>
            <a:r>
              <a:rPr lang="en-GB" dirty="0"/>
              <a:t>Orientation</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half" idx="2"/>
          </p:nvPr>
        </p:nvSpPr>
        <p:spPr/>
        <p:txBody>
          <a:bodyPr>
            <a:normAutofit fontScale="92500" lnSpcReduction="10000"/>
          </a:bodyPr>
          <a:lstStyle/>
          <a:p>
            <a:pPr marL="0" indent="0">
              <a:buNone/>
            </a:pPr>
            <a:r>
              <a:rPr lang="en-GB" dirty="0"/>
              <a:t> </a:t>
            </a:r>
            <a:endParaRPr lang="en-ZA" dirty="0"/>
          </a:p>
          <a:p>
            <a:pPr lvl="0"/>
            <a:r>
              <a:rPr lang="en-GB" dirty="0"/>
              <a:t>Induction refers to the process of introducing a new comer to his employer/ company and work environment. </a:t>
            </a:r>
            <a:endParaRPr lang="en-ZA" dirty="0"/>
          </a:p>
          <a:p>
            <a:pPr lvl="0"/>
            <a:endParaRPr lang="en-GB" dirty="0"/>
          </a:p>
          <a:p>
            <a:pPr marL="0" indent="0">
              <a:buNone/>
            </a:pPr>
            <a:endParaRPr lang="en-GB" b="1" dirty="0"/>
          </a:p>
          <a:p>
            <a:pPr marL="0" indent="0">
              <a:buNone/>
            </a:pPr>
            <a:endParaRPr lang="en-GB" b="1" dirty="0"/>
          </a:p>
          <a:p>
            <a:pPr marL="0" indent="0">
              <a:buNone/>
            </a:pPr>
            <a:endParaRPr lang="en-GB" b="1" dirty="0"/>
          </a:p>
          <a:p>
            <a:pPr marL="0" indent="0">
              <a:buNone/>
            </a:pPr>
            <a:r>
              <a:rPr lang="en-GB" b="1" dirty="0"/>
              <a:t>Can you see the difference? </a:t>
            </a:r>
            <a:endParaRPr lang="en-ZA" b="1" dirty="0"/>
          </a:p>
          <a:p>
            <a:pPr lvl="0"/>
            <a:endParaRPr lang="en-ZA" dirty="0"/>
          </a:p>
          <a:p>
            <a:pPr marL="0" indent="0">
              <a:buNone/>
            </a:pPr>
            <a:endParaRPr lang="en-ZA" dirty="0"/>
          </a:p>
        </p:txBody>
      </p:sp>
      <p:sp>
        <p:nvSpPr>
          <p:cNvPr id="7" name="Content Placeholder 6">
            <a:extLst>
              <a:ext uri="{FF2B5EF4-FFF2-40B4-BE49-F238E27FC236}">
                <a16:creationId xmlns:a16="http://schemas.microsoft.com/office/drawing/2014/main" id="{0E4F674E-4992-43A8-ABBE-2E3333F214EC}"/>
              </a:ext>
            </a:extLst>
          </p:cNvPr>
          <p:cNvSpPr>
            <a:spLocks noGrp="1"/>
          </p:cNvSpPr>
          <p:nvPr>
            <p:ph sz="half" idx="4"/>
          </p:nvPr>
        </p:nvSpPr>
        <p:spPr/>
        <p:txBody>
          <a:bodyPr>
            <a:normAutofit fontScale="92500" lnSpcReduction="10000"/>
          </a:bodyPr>
          <a:lstStyle/>
          <a:p>
            <a:r>
              <a:rPr lang="en-GB" dirty="0"/>
              <a:t>Orientation is a well-designed program which aims at reorganizing an employee (new or already in service) and familiarising him/her with his/her department, job role and work culture. An orientation session may vary from 1 day to several days, depending on organizational and departmental requirement.</a:t>
            </a:r>
          </a:p>
          <a:p>
            <a:endParaRPr lang="en-ZA" dirty="0"/>
          </a:p>
        </p:txBody>
      </p:sp>
    </p:spTree>
    <p:extLst>
      <p:ext uri="{BB962C8B-B14F-4D97-AF65-F5344CB8AC3E}">
        <p14:creationId xmlns:p14="http://schemas.microsoft.com/office/powerpoint/2010/main" val="3570904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Orientating the Learner (Pg 26)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7" name="Rectangle 6"/>
          <p:cNvSpPr/>
          <p:nvPr/>
        </p:nvSpPr>
        <p:spPr>
          <a:xfrm>
            <a:off x="603504" y="1282638"/>
            <a:ext cx="8083296" cy="4154984"/>
          </a:xfrm>
          <a:prstGeom prst="rect">
            <a:avLst/>
          </a:prstGeom>
        </p:spPr>
        <p:txBody>
          <a:bodyPr wrap="square">
            <a:spAutoFit/>
          </a:bodyPr>
          <a:lstStyle/>
          <a:p>
            <a:pPr marL="285750" indent="-285750">
              <a:buFont typeface="Arial" panose="020B0604020202020204" pitchFamily="34" charset="0"/>
              <a:buChar char="•"/>
            </a:pPr>
            <a:r>
              <a:rPr lang="en-ZA" sz="2400" dirty="0"/>
              <a:t>The process of employee induction and orientation differs from company to company but the purpose of any induction or orientation program is to facilitate a smooth transition of an employee into his/her new workplace or department. </a:t>
            </a:r>
          </a:p>
          <a:p>
            <a:pPr marL="285750" indent="-285750">
              <a:buFont typeface="Arial" panose="020B0604020202020204" pitchFamily="34" charset="0"/>
              <a:buChar char="•"/>
            </a:pPr>
            <a:r>
              <a:rPr lang="en-ZA" sz="2400" dirty="0"/>
              <a:t>Every organisation has its own set of policies and procedures governing employee induction and orientation. These procedures must be followed. </a:t>
            </a:r>
          </a:p>
          <a:p>
            <a:pPr marL="285750" indent="-285750">
              <a:buFont typeface="Arial" panose="020B0604020202020204" pitchFamily="34" charset="0"/>
              <a:buChar char="•"/>
            </a:pPr>
            <a:endParaRPr lang="en-ZA" sz="2400" dirty="0"/>
          </a:p>
          <a:p>
            <a:endParaRPr lang="en-ZA" sz="2400" dirty="0"/>
          </a:p>
          <a:p>
            <a:r>
              <a:rPr lang="en-ZA" sz="2400" dirty="0"/>
              <a:t>			</a:t>
            </a:r>
          </a:p>
          <a:p>
            <a:r>
              <a:rPr lang="en-ZA" sz="2400" dirty="0"/>
              <a:t>			Complete Activity 1.3 in the PoE.</a:t>
            </a:r>
          </a:p>
        </p:txBody>
      </p:sp>
      <p:pic>
        <p:nvPicPr>
          <p:cNvPr id="8" name="Picture 7"/>
          <p:cNvPicPr>
            <a:picLocks noChangeAspect="1"/>
          </p:cNvPicPr>
          <p:nvPr/>
        </p:nvPicPr>
        <p:blipFill>
          <a:blip r:embed="rId2"/>
          <a:stretch>
            <a:fillRect/>
          </a:stretch>
        </p:blipFill>
        <p:spPr>
          <a:xfrm>
            <a:off x="603503" y="4505276"/>
            <a:ext cx="2805871" cy="951143"/>
          </a:xfrm>
          <a:prstGeom prst="rect">
            <a:avLst/>
          </a:prstGeom>
        </p:spPr>
      </p:pic>
    </p:spTree>
    <p:extLst>
      <p:ext uri="{BB962C8B-B14F-4D97-AF65-F5344CB8AC3E}">
        <p14:creationId xmlns:p14="http://schemas.microsoft.com/office/powerpoint/2010/main" val="337153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normAutofit/>
          </a:bodyPr>
          <a:lstStyle/>
          <a:p>
            <a:r>
              <a:rPr lang="en-ZA" dirty="0"/>
              <a:t>Guide learners towards competent application of their skills within a workplace</a:t>
            </a:r>
            <a:r>
              <a:rPr lang="en-US" dirty="0"/>
              <a:t> </a:t>
            </a:r>
            <a:r>
              <a:rPr lang="en-ZA" dirty="0"/>
              <a:t> context</a:t>
            </a:r>
          </a:p>
        </p:txBody>
      </p:sp>
      <p:sp>
        <p:nvSpPr>
          <p:cNvPr id="4" name="Slide Number Placeholder 3"/>
          <p:cNvSpPr>
            <a:spLocks noGrp="1"/>
          </p:cNvSpPr>
          <p:nvPr>
            <p:ph type="sldNum" sz="quarter" idx="12"/>
          </p:nvPr>
        </p:nvSpPr>
        <p:spPr/>
        <p:txBody>
          <a:bodyPr/>
          <a:lstStyle/>
          <a:p>
            <a:fld id="{4980778A-6F9D-4141-8080-B8192EADCD40}" type="slidenum">
              <a:rPr lang="en-ZA" smtClean="0"/>
              <a:pPr/>
              <a:t>42</a:t>
            </a:fld>
            <a:endParaRPr lang="en-ZA" dirty="0"/>
          </a:p>
        </p:txBody>
      </p:sp>
    </p:spTree>
    <p:extLst>
      <p:ext uri="{BB962C8B-B14F-4D97-AF65-F5344CB8AC3E}">
        <p14:creationId xmlns:p14="http://schemas.microsoft.com/office/powerpoint/2010/main" val="1789329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Defining Intended Performance Outcomes (Pg 31)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p:txBody>
          <a:bodyPr>
            <a:normAutofit/>
          </a:bodyPr>
          <a:lstStyle/>
          <a:p>
            <a:endParaRPr lang="en-ZA" dirty="0"/>
          </a:p>
          <a:p>
            <a:r>
              <a:rPr lang="en-ZA" dirty="0"/>
              <a:t>"</a:t>
            </a:r>
            <a:r>
              <a:rPr lang="en-ZA" dirty="0">
                <a:highlight>
                  <a:srgbClr val="00FFFF"/>
                </a:highlight>
              </a:rPr>
              <a:t>Learning outcomes are statements </a:t>
            </a:r>
            <a:r>
              <a:rPr lang="en-ZA" dirty="0"/>
              <a:t>of what a learner is expected to know, understand and/or be able to demonstrate after completion of a process of learning."</a:t>
            </a:r>
          </a:p>
          <a:p>
            <a:pPr marL="0" indent="0">
              <a:buNone/>
            </a:pPr>
            <a:r>
              <a:rPr lang="en-ZA" dirty="0"/>
              <a:t>http://www.uwo.ca/</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8799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Defining Intended Performance Outcomes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p:txBody>
          <a:bodyPr>
            <a:normAutofit/>
          </a:bodyPr>
          <a:lstStyle/>
          <a:p>
            <a:r>
              <a:rPr lang="en-ZA" dirty="0"/>
              <a:t>Are an indication of what the learner is going to learn</a:t>
            </a:r>
          </a:p>
          <a:p>
            <a:r>
              <a:rPr lang="en-ZA" dirty="0"/>
              <a:t>Important to check that the learning programme is suitable for the specific job</a:t>
            </a:r>
          </a:p>
          <a:p>
            <a:r>
              <a:rPr lang="en-ZA" dirty="0"/>
              <a:t>The learning programme must be appropriate and relevant to the organisational needs. </a:t>
            </a:r>
          </a:p>
          <a:p>
            <a:r>
              <a:rPr lang="en-ZA" dirty="0"/>
              <a:t>Examining and confirming the job description. (see example in LG or PoE)</a:t>
            </a:r>
          </a:p>
          <a:p>
            <a:pPr lvl="1"/>
            <a:r>
              <a:rPr lang="en-ZA" sz="2400" dirty="0"/>
              <a:t>Identifies various abilities to perform an array of duties</a:t>
            </a:r>
            <a:endParaRPr lang="en-ZA" dirty="0"/>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43640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Defining Intended Performance Outcomes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endParaRPr lang="en-ZA" dirty="0"/>
          </a:p>
          <a:p>
            <a:pPr marL="0" indent="0">
              <a:buNone/>
            </a:pPr>
            <a:r>
              <a:rPr lang="en-ZA" b="1" dirty="0"/>
              <a:t>From the example the outcomes of the training should be:</a:t>
            </a:r>
          </a:p>
          <a:p>
            <a:pPr marL="0" indent="0">
              <a:buNone/>
            </a:pPr>
            <a:endParaRPr lang="en-ZA" b="1" dirty="0"/>
          </a:p>
          <a:p>
            <a:pPr marL="0" indent="0">
              <a:buNone/>
            </a:pPr>
            <a:r>
              <a:rPr lang="en-ZA" dirty="0"/>
              <a:t>•	Organisational skills</a:t>
            </a:r>
          </a:p>
          <a:p>
            <a:pPr marL="0" indent="0">
              <a:buNone/>
            </a:pPr>
            <a:r>
              <a:rPr lang="en-ZA" dirty="0"/>
              <a:t>•	Problem solving techniques</a:t>
            </a:r>
          </a:p>
          <a:p>
            <a:pPr marL="0" indent="0">
              <a:buNone/>
            </a:pPr>
            <a:r>
              <a:rPr lang="en-ZA" dirty="0"/>
              <a:t>•	Computer skills</a:t>
            </a:r>
          </a:p>
          <a:p>
            <a:pPr marL="0" indent="0">
              <a:buNone/>
            </a:pPr>
            <a:r>
              <a:rPr lang="en-ZA" dirty="0"/>
              <a:t>•	Basic business and financial practices</a:t>
            </a:r>
          </a:p>
          <a:p>
            <a:pPr marL="0" indent="0">
              <a:buNone/>
            </a:pPr>
            <a:r>
              <a:rPr lang="en-ZA" dirty="0"/>
              <a:t>•	Communication skills</a:t>
            </a:r>
          </a:p>
          <a:p>
            <a:pPr marL="0" indent="0">
              <a:buNone/>
            </a:pPr>
            <a:r>
              <a:rPr lang="en-ZA" dirty="0"/>
              <a:t>•	General office administration skills </a:t>
            </a:r>
          </a:p>
          <a:p>
            <a:pPr marL="0" indent="0">
              <a:buNone/>
            </a:pPr>
            <a:r>
              <a:rPr lang="en-ZA" dirty="0"/>
              <a:t>•	Research skills using databases and internet resources</a:t>
            </a:r>
          </a:p>
          <a:p>
            <a:pPr marL="0" indent="0">
              <a:buNone/>
            </a:pPr>
            <a:r>
              <a:rPr lang="en-ZA" dirty="0"/>
              <a:t>•	Writing skills </a:t>
            </a:r>
          </a:p>
          <a:p>
            <a:pPr marL="0" indent="0">
              <a:buNone/>
            </a:pPr>
            <a:endParaRPr lang="en-ZA" dirty="0"/>
          </a:p>
          <a:p>
            <a:pPr marL="0" indent="0">
              <a:buNone/>
            </a:pPr>
            <a:r>
              <a:rPr lang="en-ZA" b="1" dirty="0"/>
              <a:t>Can you identify the above outcomes from the job description? </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93517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Defining Intended Performance Outcomes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p:txBody>
          <a:bodyPr>
            <a:normAutofit/>
          </a:bodyPr>
          <a:lstStyle/>
          <a:p>
            <a:r>
              <a:rPr lang="en-ZA" dirty="0"/>
              <a:t>After training newly acquired skills must be practiced and put into practice in the workplace. </a:t>
            </a:r>
          </a:p>
          <a:p>
            <a:pPr lvl="1"/>
            <a:r>
              <a:rPr lang="en-ZA" dirty="0"/>
              <a:t>On the job training </a:t>
            </a:r>
          </a:p>
          <a:p>
            <a:pPr lvl="1"/>
            <a:r>
              <a:rPr lang="en-ZA" dirty="0"/>
              <a:t>Mentoring </a:t>
            </a:r>
          </a:p>
          <a:p>
            <a:pPr marL="0" indent="0">
              <a:buNone/>
            </a:pPr>
            <a:endParaRPr lang="en-ZA" dirty="0"/>
          </a:p>
          <a:p>
            <a:pPr marL="0" indent="0" algn="ctr">
              <a:buNone/>
            </a:pPr>
            <a:r>
              <a:rPr lang="en-ZA" dirty="0"/>
              <a:t>(Will help the employee’s smooth transition into her new responsibilities. )</a:t>
            </a:r>
          </a:p>
          <a:p>
            <a:pPr marL="0" indent="0">
              <a:buNone/>
            </a:pPr>
            <a:endParaRPr lang="en-ZA" dirty="0"/>
          </a:p>
          <a:p>
            <a:pPr marL="0" indent="0">
              <a:buNone/>
            </a:pPr>
            <a:endParaRPr lang="en-ZA" dirty="0"/>
          </a:p>
          <a:p>
            <a:pPr marL="0" indent="0">
              <a:buNone/>
            </a:pPr>
            <a:r>
              <a:rPr lang="en-ZA" dirty="0"/>
              <a:t> </a:t>
            </a:r>
          </a:p>
          <a:p>
            <a:pPr marL="0" indent="0">
              <a:buNone/>
            </a:pPr>
            <a:r>
              <a:rPr lang="en-ZA" dirty="0"/>
              <a:t>				Complete Activity 2.1 in the PoE.</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603503" y="4624961"/>
            <a:ext cx="3825759" cy="1296868"/>
          </a:xfrm>
          <a:prstGeom prst="rect">
            <a:avLst/>
          </a:prstGeom>
        </p:spPr>
      </p:pic>
    </p:spTree>
    <p:extLst>
      <p:ext uri="{BB962C8B-B14F-4D97-AF65-F5344CB8AC3E}">
        <p14:creationId xmlns:p14="http://schemas.microsoft.com/office/powerpoint/2010/main" val="2168587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C474-D078-4135-928C-95BD70E921EC}"/>
              </a:ext>
            </a:extLst>
          </p:cNvPr>
          <p:cNvSpPr>
            <a:spLocks noGrp="1"/>
          </p:cNvSpPr>
          <p:nvPr>
            <p:ph type="title"/>
          </p:nvPr>
        </p:nvSpPr>
        <p:spPr/>
        <p:txBody>
          <a:bodyPr/>
          <a:lstStyle/>
          <a:p>
            <a:r>
              <a:rPr lang="en-US" dirty="0"/>
              <a:t>What is Mentoring?</a:t>
            </a:r>
            <a:endParaRPr lang="en-ZA" dirty="0"/>
          </a:p>
        </p:txBody>
      </p:sp>
      <p:sp>
        <p:nvSpPr>
          <p:cNvPr id="3" name="Slide Number Placeholder 2">
            <a:extLst>
              <a:ext uri="{FF2B5EF4-FFF2-40B4-BE49-F238E27FC236}">
                <a16:creationId xmlns:a16="http://schemas.microsoft.com/office/drawing/2014/main" id="{1E792493-2A61-4768-B113-47AD5AD59931}"/>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363E344F-92B7-4C1B-A2FD-C14E45B6E00A}"/>
              </a:ext>
            </a:extLst>
          </p:cNvPr>
          <p:cNvSpPr>
            <a:spLocks noGrp="1"/>
          </p:cNvSpPr>
          <p:nvPr>
            <p:ph sz="quarter" idx="1"/>
          </p:nvPr>
        </p:nvSpPr>
        <p:spPr/>
        <p:txBody>
          <a:bodyPr/>
          <a:lstStyle/>
          <a:p>
            <a:endParaRPr lang="en-ZA"/>
          </a:p>
        </p:txBody>
      </p:sp>
    </p:spTree>
    <p:extLst>
      <p:ext uri="{BB962C8B-B14F-4D97-AF65-F5344CB8AC3E}">
        <p14:creationId xmlns:p14="http://schemas.microsoft.com/office/powerpoint/2010/main" val="1137075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Guiding and Directing the Learner (Pg 33)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Mentoring</a:t>
            </a:r>
          </a:p>
          <a:p>
            <a:r>
              <a:rPr lang="en-ZA" dirty="0"/>
              <a:t> </a:t>
            </a:r>
            <a:r>
              <a:rPr lang="en-ZA" i="1" dirty="0"/>
              <a:t>Mentoring is a relationship which provides people with the opportunity to share their professional and personal skills and experiences, and in the process to grow.</a:t>
            </a:r>
          </a:p>
          <a:p>
            <a:endParaRPr lang="en-ZA" dirty="0"/>
          </a:p>
          <a:p>
            <a:pPr lvl="1"/>
            <a:r>
              <a:rPr lang="en-ZA" dirty="0"/>
              <a:t>A one-on-one relationship between a more experienced and a less experienced individual or employee. </a:t>
            </a:r>
          </a:p>
          <a:p>
            <a:pPr lvl="1"/>
            <a:r>
              <a:rPr lang="en-ZA" dirty="0"/>
              <a:t>It centres on encouragement, constructive comments, openness, mutual trust, respect and a willingness to learn and share</a:t>
            </a:r>
          </a:p>
          <a:p>
            <a:pPr marL="0" indent="0">
              <a:buNone/>
            </a:pPr>
            <a:endParaRPr lang="en-ZA" dirty="0"/>
          </a:p>
        </p:txBody>
      </p:sp>
    </p:spTree>
    <p:extLst>
      <p:ext uri="{BB962C8B-B14F-4D97-AF65-F5344CB8AC3E}">
        <p14:creationId xmlns:p14="http://schemas.microsoft.com/office/powerpoint/2010/main" val="2502094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Difference between Mentoring, Coaching, Counselling and Training (Pg 33)</a:t>
            </a:r>
          </a:p>
        </p:txBody>
      </p:sp>
      <p:sp>
        <p:nvSpPr>
          <p:cNvPr id="3" name="Footer Placeholder 2"/>
          <p:cNvSpPr>
            <a:spLocks noGrp="1"/>
          </p:cNvSpPr>
          <p:nvPr>
            <p:ph type="ftr" sz="quarter" idx="11"/>
          </p:nvPr>
        </p:nvSpPr>
        <p:spPr>
          <a:xfrm>
            <a:off x="3605064" y="6381328"/>
            <a:ext cx="1944216" cy="320080"/>
          </a:xfrm>
          <a:prstGeom prst="rect">
            <a:avLst/>
          </a:prstGeom>
        </p:spPr>
        <p:txBody>
          <a:bodyPr anchor="b" anchorCtr="0"/>
          <a:lstStyle>
            <a:defPPr>
              <a:defRPr lang="en-US"/>
            </a:defPPr>
            <a:lvl1pPr marL="0" algn="ctr" defTabSz="914400" rtl="0" eaLnBrk="1" latinLnBrk="0" hangingPunct="1">
              <a:defRPr kumimoji="0" sz="1400" kern="1200">
                <a:solidFill>
                  <a:schemeClr val="tx2"/>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ENJOConsultants </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graphicFrame>
        <p:nvGraphicFramePr>
          <p:cNvPr id="6" name="Content Placeholder 5"/>
          <p:cNvGraphicFramePr>
            <a:graphicFrameLocks noGrp="1"/>
          </p:cNvGraphicFramePr>
          <p:nvPr>
            <p:ph sz="quarter" idx="1"/>
          </p:nvPr>
        </p:nvGraphicFramePr>
        <p:xfrm>
          <a:off x="457200" y="1287780"/>
          <a:ext cx="8218488" cy="4572000"/>
        </p:xfrm>
        <a:graphic>
          <a:graphicData uri="http://schemas.openxmlformats.org/drawingml/2006/table">
            <a:tbl>
              <a:tblPr firstRow="1" bandRow="1">
                <a:tableStyleId>{5C22544A-7EE6-4342-B048-85BDC9FD1C3A}</a:tableStyleId>
              </a:tblPr>
              <a:tblGrid>
                <a:gridCol w="2054622">
                  <a:extLst>
                    <a:ext uri="{9D8B030D-6E8A-4147-A177-3AD203B41FA5}">
                      <a16:colId xmlns:a16="http://schemas.microsoft.com/office/drawing/2014/main" val="20000"/>
                    </a:ext>
                  </a:extLst>
                </a:gridCol>
                <a:gridCol w="2054622">
                  <a:extLst>
                    <a:ext uri="{9D8B030D-6E8A-4147-A177-3AD203B41FA5}">
                      <a16:colId xmlns:a16="http://schemas.microsoft.com/office/drawing/2014/main" val="20001"/>
                    </a:ext>
                  </a:extLst>
                </a:gridCol>
                <a:gridCol w="2054622">
                  <a:extLst>
                    <a:ext uri="{9D8B030D-6E8A-4147-A177-3AD203B41FA5}">
                      <a16:colId xmlns:a16="http://schemas.microsoft.com/office/drawing/2014/main" val="20002"/>
                    </a:ext>
                  </a:extLst>
                </a:gridCol>
                <a:gridCol w="2054622">
                  <a:extLst>
                    <a:ext uri="{9D8B030D-6E8A-4147-A177-3AD203B41FA5}">
                      <a16:colId xmlns:a16="http://schemas.microsoft.com/office/drawing/2014/main" val="20003"/>
                    </a:ext>
                  </a:extLst>
                </a:gridCol>
              </a:tblGrid>
              <a:tr h="370840">
                <a:tc>
                  <a:txBody>
                    <a:bodyPr/>
                    <a:lstStyle/>
                    <a:p>
                      <a:r>
                        <a:rPr lang="en-US" sz="2000" b="1" dirty="0"/>
                        <a:t>Mentoring</a:t>
                      </a:r>
                    </a:p>
                  </a:txBody>
                  <a:tcPr/>
                </a:tc>
                <a:tc>
                  <a:txBody>
                    <a:bodyPr/>
                    <a:lstStyle/>
                    <a:p>
                      <a:r>
                        <a:rPr lang="en-US" sz="2000" b="1" dirty="0"/>
                        <a:t>Coaching</a:t>
                      </a:r>
                    </a:p>
                  </a:txBody>
                  <a:tcPr/>
                </a:tc>
                <a:tc>
                  <a:txBody>
                    <a:bodyPr/>
                    <a:lstStyle/>
                    <a:p>
                      <a:r>
                        <a:rPr lang="en-US" sz="2000" b="1" dirty="0"/>
                        <a:t>Counseling</a:t>
                      </a:r>
                    </a:p>
                  </a:txBody>
                  <a:tcPr/>
                </a:tc>
                <a:tc>
                  <a:txBody>
                    <a:bodyPr/>
                    <a:lstStyle/>
                    <a:p>
                      <a:r>
                        <a:rPr lang="en-US" sz="2000" b="1" dirty="0"/>
                        <a:t>Training</a:t>
                      </a:r>
                    </a:p>
                  </a:txBody>
                  <a:tcPr/>
                </a:tc>
                <a:extLst>
                  <a:ext uri="{0D108BD9-81ED-4DB2-BD59-A6C34878D82A}">
                    <a16:rowId xmlns:a16="http://schemas.microsoft.com/office/drawing/2014/main" val="10000"/>
                  </a:ext>
                </a:extLst>
              </a:tr>
              <a:tr h="370840">
                <a:tc>
                  <a:txBody>
                    <a:bodyPr/>
                    <a:lstStyle/>
                    <a:p>
                      <a:pPr marL="342900" indent="-342900" algn="l">
                        <a:buFont typeface="Arial" panose="020B0604020202020204" pitchFamily="34" charset="0"/>
                        <a:buChar char="•"/>
                      </a:pPr>
                      <a:r>
                        <a:rPr lang="en-US" sz="1600" b="0" baseline="0" dirty="0"/>
                        <a:t>Ongoing relationship </a:t>
                      </a:r>
                    </a:p>
                    <a:p>
                      <a:pPr marL="342900" indent="-342900" algn="l">
                        <a:buFont typeface="Arial" panose="020B0604020202020204" pitchFamily="34" charset="0"/>
                        <a:buChar char="•"/>
                      </a:pPr>
                      <a:r>
                        <a:rPr lang="en-US" sz="1600" b="0" baseline="0" dirty="0"/>
                        <a:t>Can last for  extended period </a:t>
                      </a:r>
                    </a:p>
                  </a:txBody>
                  <a:tcPr/>
                </a:tc>
                <a:tc>
                  <a:txBody>
                    <a:bodyPr/>
                    <a:lstStyle/>
                    <a:p>
                      <a:pPr marL="342900" indent="-342900" algn="l">
                        <a:buFont typeface="Arial" panose="020B0604020202020204" pitchFamily="34" charset="0"/>
                        <a:buChar char="•"/>
                      </a:pPr>
                      <a:r>
                        <a:rPr lang="en-US" sz="1600" b="0" baseline="0" dirty="0"/>
                        <a:t>Relationship generally has a set duration.</a:t>
                      </a:r>
                      <a:endParaRPr lang="en-US" sz="1600" b="0" dirty="0"/>
                    </a:p>
                  </a:txBody>
                  <a:tcPr/>
                </a:tc>
                <a:tc>
                  <a:txBody>
                    <a:bodyPr/>
                    <a:lstStyle/>
                    <a:p>
                      <a:pPr marL="342900" indent="-342900" algn="l">
                        <a:buFont typeface="Arial" panose="020B0604020202020204" pitchFamily="34" charset="0"/>
                        <a:buChar char="•"/>
                      </a:pPr>
                      <a:r>
                        <a:rPr lang="en-US" sz="1600" b="0" dirty="0"/>
                        <a:t>Counseling has a broader focus and it entails greater depth.</a:t>
                      </a:r>
                    </a:p>
                  </a:txBody>
                  <a:tcPr/>
                </a:tc>
                <a:tc>
                  <a:txBody>
                    <a:bodyPr/>
                    <a:lstStyle/>
                    <a:p>
                      <a:pPr marL="342900" indent="-342900" algn="l">
                        <a:buFont typeface="Arial" panose="020B0604020202020204" pitchFamily="34" charset="0"/>
                        <a:buChar char="•"/>
                      </a:pPr>
                      <a:r>
                        <a:rPr lang="en-US" sz="1600" b="0" baseline="0" dirty="0"/>
                        <a:t>Area specific  </a:t>
                      </a:r>
                    </a:p>
                    <a:p>
                      <a:pPr marL="342900" indent="-342900" algn="l">
                        <a:buFont typeface="Arial" panose="020B0604020202020204" pitchFamily="34" charset="0"/>
                        <a:buChar char="•"/>
                      </a:pPr>
                      <a:r>
                        <a:rPr lang="en-US" sz="1600" b="0" baseline="0" dirty="0"/>
                        <a:t>Entail specific session(s) set up to address a lack of a certain skill.</a:t>
                      </a:r>
                      <a:endParaRPr lang="en-US" sz="1600" b="0" dirty="0"/>
                    </a:p>
                  </a:txBody>
                  <a:tcPr/>
                </a:tc>
                <a:extLst>
                  <a:ext uri="{0D108BD9-81ED-4DB2-BD59-A6C34878D82A}">
                    <a16:rowId xmlns:a16="http://schemas.microsoft.com/office/drawing/2014/main" val="10001"/>
                  </a:ext>
                </a:extLst>
              </a:tr>
              <a:tr h="370840">
                <a:tc>
                  <a:txBody>
                    <a:bodyPr/>
                    <a:lstStyle/>
                    <a:p>
                      <a:r>
                        <a:rPr lang="en-US" sz="1600" b="0" u="sng" dirty="0"/>
                        <a:t>Example:</a:t>
                      </a:r>
                      <a:r>
                        <a:rPr lang="en-US" sz="1600" b="0" u="none" dirty="0"/>
                        <a:t> </a:t>
                      </a:r>
                    </a:p>
                    <a:p>
                      <a:r>
                        <a:rPr lang="en-US" sz="1600" b="0" dirty="0"/>
                        <a:t>Could be a performance appraisal. </a:t>
                      </a:r>
                    </a:p>
                    <a:p>
                      <a:r>
                        <a:rPr lang="en-US" sz="1600" b="0" dirty="0"/>
                        <a:t>Has a broader view of an individual’s needs.</a:t>
                      </a:r>
                    </a:p>
                  </a:txBody>
                  <a:tcPr/>
                </a:tc>
                <a:tc>
                  <a:txBody>
                    <a:bodyPr/>
                    <a:lstStyle/>
                    <a:p>
                      <a:r>
                        <a:rPr lang="en-US" sz="1600" b="0" u="sng" dirty="0"/>
                        <a:t>Example:</a:t>
                      </a:r>
                      <a:r>
                        <a:rPr lang="en-US" sz="1600" b="0" dirty="0"/>
                        <a:t> </a:t>
                      </a:r>
                    </a:p>
                    <a:p>
                      <a:r>
                        <a:rPr lang="en-US" sz="1600" b="0" dirty="0"/>
                        <a:t>Is a set amount of training sessions or meetings focused on specific development</a:t>
                      </a:r>
                    </a:p>
                  </a:txBody>
                  <a:tcPr/>
                </a:tc>
                <a:tc>
                  <a:txBody>
                    <a:bodyPr/>
                    <a:lstStyle/>
                    <a:p>
                      <a:r>
                        <a:rPr lang="en-US" sz="1600" b="0" u="sng" dirty="0"/>
                        <a:t>Example:</a:t>
                      </a:r>
                      <a:r>
                        <a:rPr lang="en-US" sz="1600" b="0" dirty="0"/>
                        <a:t> </a:t>
                      </a:r>
                    </a:p>
                    <a:p>
                      <a:r>
                        <a:rPr lang="en-US" sz="1600" b="0" dirty="0"/>
                        <a:t>Specific sessions set up by  highly skilled intervention focusing on psychological problems or issues.</a:t>
                      </a:r>
                    </a:p>
                  </a:txBody>
                  <a:tcPr/>
                </a:tc>
                <a:tc>
                  <a:txBody>
                    <a:bodyPr/>
                    <a:lstStyle/>
                    <a:p>
                      <a:r>
                        <a:rPr lang="en-US" sz="1600" b="0" u="sng" dirty="0"/>
                        <a:t>Example:</a:t>
                      </a:r>
                      <a:r>
                        <a:rPr lang="en-US" sz="1600" b="0" dirty="0"/>
                        <a:t> </a:t>
                      </a:r>
                    </a:p>
                    <a:p>
                      <a:r>
                        <a:rPr lang="en-US" sz="1600" b="0" dirty="0"/>
                        <a:t>Could be a training session in a particular area of work.</a:t>
                      </a:r>
                    </a:p>
                  </a:txBody>
                  <a:tcPr/>
                </a:tc>
                <a:extLst>
                  <a:ext uri="{0D108BD9-81ED-4DB2-BD59-A6C34878D82A}">
                    <a16:rowId xmlns:a16="http://schemas.microsoft.com/office/drawing/2014/main" val="10002"/>
                  </a:ext>
                </a:extLst>
              </a:tr>
              <a:tr h="370840">
                <a:tc>
                  <a:txBody>
                    <a:bodyPr/>
                    <a:lstStyle/>
                    <a:p>
                      <a:r>
                        <a:rPr lang="en-US" sz="1600" dirty="0"/>
                        <a:t>Career and personal development.</a:t>
                      </a:r>
                    </a:p>
                  </a:txBody>
                  <a:tcPr/>
                </a:tc>
                <a:tc>
                  <a:txBody>
                    <a:bodyPr/>
                    <a:lstStyle/>
                    <a:p>
                      <a:r>
                        <a:rPr lang="en-US" sz="1600" dirty="0"/>
                        <a:t>Generally</a:t>
                      </a:r>
                      <a:r>
                        <a:rPr lang="en-US" sz="1600" baseline="0" dirty="0"/>
                        <a:t>  development or work- related issues.</a:t>
                      </a:r>
                      <a:endParaRPr lang="en-US" sz="1600" dirty="0"/>
                    </a:p>
                  </a:txBody>
                  <a:tcPr/>
                </a:tc>
                <a:tc>
                  <a:txBody>
                    <a:bodyPr/>
                    <a:lstStyle/>
                    <a:p>
                      <a:r>
                        <a:rPr lang="en-US" sz="1600" dirty="0"/>
                        <a:t>Helping an individual understand the root causes of long- standing issues.</a:t>
                      </a:r>
                    </a:p>
                  </a:txBody>
                  <a:tcPr/>
                </a:tc>
                <a:tc>
                  <a:txBody>
                    <a:bodyPr/>
                    <a:lstStyle/>
                    <a:p>
                      <a:r>
                        <a:rPr lang="en-US" sz="1600" dirty="0"/>
                        <a:t>Develop a set of skills not yet established or to refine a set of skills within the work environment.</a:t>
                      </a:r>
                    </a:p>
                  </a:txBody>
                  <a:tcPr/>
                </a:tc>
                <a:extLst>
                  <a:ext uri="{0D108BD9-81ED-4DB2-BD59-A6C34878D82A}">
                    <a16:rowId xmlns:a16="http://schemas.microsoft.com/office/drawing/2014/main" val="122400235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Admin and General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6" name="Rectangle 1"/>
          <p:cNvSpPr>
            <a:spLocks noChangeArrowheads="1"/>
          </p:cNvSpPr>
          <p:nvPr/>
        </p:nvSpPr>
        <p:spPr bwMode="auto">
          <a:xfrm>
            <a:off x="578478" y="1715129"/>
            <a:ext cx="7781364" cy="217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US" altLang="en-US" sz="2400" i="0" u="none" strike="noStrike" cap="none" normalizeH="0" baseline="0" dirty="0">
                <a:ln>
                  <a:noFill/>
                </a:ln>
                <a:effectLst/>
                <a:cs typeface="Arial" pitchFamily="34" charset="0"/>
              </a:rPr>
              <a:t>You have received the following from Engela at </a:t>
            </a:r>
            <a:r>
              <a:rPr kumimoji="0" lang="en-US" altLang="en-US" sz="2400" b="1" i="0" u="none" strike="noStrike" cap="none" normalizeH="0" baseline="0" dirty="0">
                <a:ln>
                  <a:noFill/>
                </a:ln>
                <a:solidFill>
                  <a:schemeClr val="tx1">
                    <a:lumMod val="50000"/>
                  </a:schemeClr>
                </a:solidFill>
                <a:effectLst/>
                <a:cs typeface="Arial" pitchFamily="34" charset="0"/>
                <a:hlinkClick r:id="rId2"/>
              </a:rPr>
              <a:t>training@enjoconsultants.co.za</a:t>
            </a:r>
            <a:endParaRPr kumimoji="0" lang="en-US" altLang="en-US" sz="2400" b="1" i="0" u="none" strike="noStrike" cap="none" normalizeH="0" baseline="0" dirty="0">
              <a:ln>
                <a:noFill/>
              </a:ln>
              <a:solidFill>
                <a:schemeClr val="tx1">
                  <a:lumMod val="50000"/>
                </a:schemeClr>
              </a:solidFill>
              <a:effectLst/>
              <a:cs typeface="Arial" pitchFamily="34" charset="0"/>
            </a:endParaRP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effectLst/>
                <a:cs typeface="Arial" pitchFamily="34" charset="0"/>
              </a:rPr>
              <a:t>Attendance Register</a:t>
            </a:r>
          </a:p>
          <a:p>
            <a:pPr marR="0" lvl="0" algn="l" defTabSz="914400" rtl="0" eaLnBrk="0" fontAlgn="base" latinLnBrk="0" hangingPunct="0">
              <a:lnSpc>
                <a:spcPct val="114000"/>
              </a:lnSpc>
              <a:spcBef>
                <a:spcPct val="0"/>
              </a:spcBef>
              <a:spcAft>
                <a:spcPct val="0"/>
              </a:spcAft>
              <a:buClrTx/>
              <a:buSzTx/>
              <a:tabLst/>
            </a:pPr>
            <a:r>
              <a:rPr lang="en-US" altLang="en-US" sz="2400" b="1" dirty="0">
                <a:cs typeface="Arial" pitchFamily="34" charset="0"/>
              </a:rPr>
              <a:t>Please complete and return to the above e-mail address</a:t>
            </a: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effectLst/>
                <a:cs typeface="Arial" pitchFamily="34" charset="0"/>
              </a:rPr>
              <a:t>Include with your PoE submission</a:t>
            </a:r>
          </a:p>
        </p:txBody>
      </p:sp>
      <p:pic>
        <p:nvPicPr>
          <p:cNvPr id="8" name="Picture 7" descr="A picture containing icon&#10;&#10;Description automatically generated">
            <a:extLst>
              <a:ext uri="{FF2B5EF4-FFF2-40B4-BE49-F238E27FC236}">
                <a16:creationId xmlns:a16="http://schemas.microsoft.com/office/drawing/2014/main" id="{1CC9AA7E-69FA-40A7-85FC-B023EBAEC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960" y="4041068"/>
            <a:ext cx="3600400" cy="2340260"/>
          </a:xfrm>
          <a:prstGeom prst="rect">
            <a:avLst/>
          </a:prstGeom>
        </p:spPr>
      </p:pic>
    </p:spTree>
    <p:extLst>
      <p:ext uri="{BB962C8B-B14F-4D97-AF65-F5344CB8AC3E}">
        <p14:creationId xmlns:p14="http://schemas.microsoft.com/office/powerpoint/2010/main" val="3408574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Mentor’s Role (Pg 34)</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b="1" dirty="0"/>
          </a:p>
          <a:p>
            <a:pPr marL="0" indent="0">
              <a:buNone/>
            </a:pPr>
            <a:endParaRPr lang="en-ZA" b="1" dirty="0"/>
          </a:p>
        </p:txBody>
      </p:sp>
      <p:sp>
        <p:nvSpPr>
          <p:cNvPr id="6" name="Rectangle 5"/>
          <p:cNvSpPr/>
          <p:nvPr/>
        </p:nvSpPr>
        <p:spPr>
          <a:xfrm>
            <a:off x="374904" y="1422640"/>
            <a:ext cx="8311896" cy="4801314"/>
          </a:xfrm>
          <a:prstGeom prst="rect">
            <a:avLst/>
          </a:prstGeom>
        </p:spPr>
        <p:txBody>
          <a:bodyPr wrap="square">
            <a:spAutoFit/>
          </a:bodyPr>
          <a:lstStyle/>
          <a:p>
            <a:endParaRPr lang="en-ZA" sz="2400" dirty="0"/>
          </a:p>
          <a:p>
            <a:pPr marL="342900" indent="-342900">
              <a:buFont typeface="Arial" panose="020B0604020202020204" pitchFamily="34" charset="0"/>
              <a:buChar char="•"/>
            </a:pPr>
            <a:r>
              <a:rPr lang="en-ZA" sz="2400" dirty="0"/>
              <a:t>Taking on an advisory role</a:t>
            </a:r>
          </a:p>
          <a:p>
            <a:pPr marL="342900" indent="-342900">
              <a:buFont typeface="Arial" panose="020B0604020202020204" pitchFamily="34" charset="0"/>
              <a:buChar char="•"/>
            </a:pPr>
            <a:r>
              <a:rPr lang="en-ZA" sz="2400" dirty="0"/>
              <a:t>Meet regularly - preferably 2-3 times per month</a:t>
            </a:r>
          </a:p>
          <a:p>
            <a:pPr marL="342900" indent="-342900">
              <a:buFont typeface="Arial" panose="020B0604020202020204" pitchFamily="34" charset="0"/>
              <a:buChar char="•"/>
            </a:pPr>
            <a:r>
              <a:rPr lang="en-ZA" sz="2400" dirty="0"/>
              <a:t>Maintain strict confidentiality </a:t>
            </a:r>
          </a:p>
          <a:p>
            <a:pPr marL="342900" indent="-342900">
              <a:buFont typeface="Arial" panose="020B0604020202020204" pitchFamily="34" charset="0"/>
              <a:buChar char="•"/>
            </a:pPr>
            <a:r>
              <a:rPr lang="en-ZA" sz="2400" dirty="0"/>
              <a:t>Listen and give feedback/guidance</a:t>
            </a:r>
          </a:p>
          <a:p>
            <a:pPr marL="342900" indent="-342900">
              <a:buFont typeface="Arial" panose="020B0604020202020204" pitchFamily="34" charset="0"/>
              <a:buChar char="•"/>
            </a:pPr>
            <a:r>
              <a:rPr lang="en-ZA" sz="2400" dirty="0"/>
              <a:t>Monitor, review, critique, and discuss potential actions; do not just expect performance or give answers</a:t>
            </a:r>
          </a:p>
          <a:p>
            <a:pPr marL="342900" indent="-342900">
              <a:buFont typeface="Arial" panose="020B0604020202020204" pitchFamily="34" charset="0"/>
              <a:buChar char="•"/>
            </a:pPr>
            <a:r>
              <a:rPr lang="en-ZA" sz="2400" dirty="0"/>
              <a:t>Provide useful information about an organisation </a:t>
            </a:r>
          </a:p>
          <a:p>
            <a:pPr marL="342900" indent="-342900">
              <a:buFont typeface="Arial" panose="020B0604020202020204" pitchFamily="34" charset="0"/>
              <a:buChar char="•"/>
            </a:pPr>
            <a:r>
              <a:rPr lang="en-ZA" sz="2400" dirty="0"/>
              <a:t>Establish a better understanding</a:t>
            </a:r>
          </a:p>
          <a:p>
            <a:pPr marL="342900" indent="-342900">
              <a:buFont typeface="Arial" panose="020B0604020202020204" pitchFamily="34" charset="0"/>
              <a:buChar char="•"/>
            </a:pPr>
            <a:r>
              <a:rPr lang="en-ZA" sz="2400" dirty="0"/>
              <a:t>Developing the skills required</a:t>
            </a:r>
          </a:p>
          <a:p>
            <a:pPr marL="342900" indent="-342900">
              <a:buFont typeface="Arial" panose="020B0604020202020204" pitchFamily="34" charset="0"/>
              <a:buChar char="•"/>
            </a:pPr>
            <a:r>
              <a:rPr lang="en-ZA" sz="2400" dirty="0"/>
              <a:t>Provide social and emotional support.</a:t>
            </a:r>
          </a:p>
          <a:p>
            <a:endParaRPr lang="en-ZA" sz="2400" dirty="0"/>
          </a:p>
          <a:p>
            <a:endParaRPr lang="en-ZA" dirty="0"/>
          </a:p>
        </p:txBody>
      </p:sp>
    </p:spTree>
    <p:extLst>
      <p:ext uri="{BB962C8B-B14F-4D97-AF65-F5344CB8AC3E}">
        <p14:creationId xmlns:p14="http://schemas.microsoft.com/office/powerpoint/2010/main" val="2027930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Mentor’s Role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p:cNvSpPr>
            <a:spLocks noGrp="1"/>
          </p:cNvSpPr>
          <p:nvPr>
            <p:ph sz="quarter" idx="1"/>
          </p:nvPr>
        </p:nvSpPr>
        <p:spPr/>
        <p:txBody>
          <a:bodyPr>
            <a:normAutofit lnSpcReduction="10000"/>
          </a:bodyPr>
          <a:lstStyle/>
          <a:p>
            <a:r>
              <a:rPr lang="en-ZA" dirty="0">
                <a:highlight>
                  <a:srgbClr val="00FFFF"/>
                </a:highlight>
              </a:rPr>
              <a:t>A mentor must act as a positive role model</a:t>
            </a:r>
            <a:r>
              <a:rPr lang="en-ZA" dirty="0"/>
              <a:t>. A Mentee is able to learn what it takes to succeed in the work environment by watching how individuals in senior positions conduct themselves and interact with others.</a:t>
            </a:r>
          </a:p>
          <a:p>
            <a:pPr marL="0" indent="0">
              <a:buNone/>
            </a:pPr>
            <a:endParaRPr lang="en-ZA" dirty="0"/>
          </a:p>
          <a:p>
            <a:r>
              <a:rPr lang="en-ZA" dirty="0">
                <a:highlight>
                  <a:srgbClr val="00FFFF"/>
                </a:highlight>
              </a:rPr>
              <a:t>A mentor would also lend support </a:t>
            </a:r>
            <a:r>
              <a:rPr lang="en-ZA" dirty="0"/>
              <a:t>encouraging the participation of the mentee on committees or projects to increase visibility; enhance the mentee’s self-esteem through supportive, non-judgmental discussions. </a:t>
            </a:r>
          </a:p>
          <a:p>
            <a:endParaRPr lang="en-ZA" dirty="0"/>
          </a:p>
          <a:p>
            <a:r>
              <a:rPr lang="en-ZA" dirty="0"/>
              <a:t>The sense of trust that often develops is the key to reducing personal stress for the mentee.</a:t>
            </a:r>
          </a:p>
          <a:p>
            <a:pPr marL="0" indent="0">
              <a:buNone/>
            </a:pPr>
            <a:endParaRPr lang="en-ZA" dirty="0"/>
          </a:p>
        </p:txBody>
      </p:sp>
    </p:spTree>
    <p:extLst>
      <p:ext uri="{BB962C8B-B14F-4D97-AF65-F5344CB8AC3E}">
        <p14:creationId xmlns:p14="http://schemas.microsoft.com/office/powerpoint/2010/main" val="2446761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Mentoring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p:txBody>
          <a:bodyPr>
            <a:normAutofit/>
          </a:bodyPr>
          <a:lstStyle/>
          <a:p>
            <a:r>
              <a:rPr lang="en-ZA" dirty="0"/>
              <a:t>Establish the relationship</a:t>
            </a:r>
          </a:p>
          <a:p>
            <a:r>
              <a:rPr lang="en-ZA" dirty="0"/>
              <a:t>Draw up a  written contract includes </a:t>
            </a:r>
          </a:p>
          <a:p>
            <a:pPr lvl="1"/>
            <a:r>
              <a:rPr lang="en-ZA" dirty="0"/>
              <a:t>a code of ethical conduct</a:t>
            </a:r>
          </a:p>
          <a:p>
            <a:pPr lvl="1"/>
            <a:r>
              <a:rPr lang="en-ZA" dirty="0"/>
              <a:t>the boundaries </a:t>
            </a:r>
          </a:p>
          <a:p>
            <a:pPr lvl="1"/>
            <a:r>
              <a:rPr lang="en-ZA" dirty="0"/>
              <a:t>specific reference to realistic goals in mind.</a:t>
            </a:r>
          </a:p>
          <a:p>
            <a:r>
              <a:rPr lang="en-ZA" dirty="0"/>
              <a:t>Set up a schedule for regular meetings</a:t>
            </a:r>
          </a:p>
          <a:p>
            <a:pPr marL="0" indent="0">
              <a:buNone/>
            </a:pPr>
            <a:endParaRPr lang="en-ZA" dirty="0"/>
          </a:p>
        </p:txBody>
      </p:sp>
      <p:sp>
        <p:nvSpPr>
          <p:cNvPr id="6" name="TextBox 5">
            <a:extLst>
              <a:ext uri="{FF2B5EF4-FFF2-40B4-BE49-F238E27FC236}">
                <a16:creationId xmlns:a16="http://schemas.microsoft.com/office/drawing/2014/main" id="{E383D768-AD13-49F5-80D1-E90BA6283ED6}"/>
              </a:ext>
            </a:extLst>
          </p:cNvPr>
          <p:cNvSpPr txBox="1"/>
          <p:nvPr/>
        </p:nvSpPr>
        <p:spPr>
          <a:xfrm>
            <a:off x="1081668" y="4493942"/>
            <a:ext cx="6980663" cy="1477328"/>
          </a:xfrm>
          <a:prstGeom prst="rect">
            <a:avLst/>
          </a:prstGeom>
          <a:solidFill>
            <a:schemeClr val="tx1">
              <a:lumMod val="20000"/>
              <a:lumOff val="80000"/>
            </a:schemeClr>
          </a:solidFill>
        </p:spPr>
        <p:txBody>
          <a:bodyPr wrap="square" rtlCol="0">
            <a:spAutoFit/>
          </a:bodyPr>
          <a:lstStyle/>
          <a:p>
            <a:r>
              <a:rPr lang="en-ZA" sz="2400" b="1" i="1" dirty="0"/>
              <a:t>The mentor should keep the process focused, realistic and constructive whilst providing input without dictating to the mentee.</a:t>
            </a:r>
          </a:p>
          <a:p>
            <a:endParaRPr lang="en-ZA" dirty="0"/>
          </a:p>
        </p:txBody>
      </p:sp>
    </p:spTree>
    <p:extLst>
      <p:ext uri="{BB962C8B-B14F-4D97-AF65-F5344CB8AC3E}">
        <p14:creationId xmlns:p14="http://schemas.microsoft.com/office/powerpoint/2010/main" val="359022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SWOT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pic>
        <p:nvPicPr>
          <p:cNvPr id="1026" name="Picture 2" descr="2,764 BEST &amp;quot;Swot Analysis&amp;quot; IMAGES, STOCK PHOTOS &amp;amp; VECTORS | Adobe Stock">
            <a:extLst>
              <a:ext uri="{FF2B5EF4-FFF2-40B4-BE49-F238E27FC236}">
                <a16:creationId xmlns:a16="http://schemas.microsoft.com/office/drawing/2014/main" id="{12013F24-B7C5-4B53-8C13-9BF4B9AE3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75" y="1003610"/>
            <a:ext cx="7882574" cy="520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05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Mentor Characteristics (Pg 35)</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endParaRPr lang="en-ZA" dirty="0"/>
          </a:p>
          <a:p>
            <a:r>
              <a:rPr lang="en-ZA" dirty="0"/>
              <a:t>A mentor is a listener.</a:t>
            </a:r>
          </a:p>
          <a:p>
            <a:r>
              <a:rPr lang="en-ZA" dirty="0"/>
              <a:t>A mentor maintains eye contact and give mentees their full attention at all times.</a:t>
            </a:r>
          </a:p>
          <a:p>
            <a:r>
              <a:rPr lang="en-ZA" dirty="0"/>
              <a:t>A mentor provides guidance.</a:t>
            </a:r>
          </a:p>
          <a:p>
            <a:r>
              <a:rPr lang="en-ZA" dirty="0"/>
              <a:t>Mentors are there to help their mentees find direction, never to push them.</a:t>
            </a:r>
          </a:p>
          <a:p>
            <a:r>
              <a:rPr lang="en-ZA" dirty="0"/>
              <a:t>Mentors are practical individuals.</a:t>
            </a:r>
          </a:p>
          <a:p>
            <a:r>
              <a:rPr lang="en-ZA" dirty="0"/>
              <a:t>They provide insight on task and setting goals and priorities.</a:t>
            </a:r>
          </a:p>
          <a:p>
            <a:r>
              <a:rPr lang="en-ZA" dirty="0"/>
              <a:t>Mentors are educators.</a:t>
            </a:r>
          </a:p>
          <a:p>
            <a:r>
              <a:rPr lang="en-ZA" dirty="0"/>
              <a:t>Mentors use their own personal experience to assist their mentees avoid possible pitfalls and learn from good decision making.</a:t>
            </a:r>
          </a:p>
          <a:p>
            <a:r>
              <a:rPr lang="en-ZA" dirty="0"/>
              <a:t>Mentors are accessible and are available (within reason) as a resource and a sounding board.</a:t>
            </a:r>
          </a:p>
          <a:p>
            <a:r>
              <a:rPr lang="en-ZA" dirty="0"/>
              <a:t>Mentors always only offer constructive criticism when necessary.</a:t>
            </a:r>
          </a:p>
          <a:p>
            <a:pPr marL="0" indent="0">
              <a:buNone/>
            </a:pPr>
            <a:endParaRPr lang="en-ZA" dirty="0"/>
          </a:p>
        </p:txBody>
      </p:sp>
    </p:spTree>
    <p:extLst>
      <p:ext uri="{BB962C8B-B14F-4D97-AF65-F5344CB8AC3E}">
        <p14:creationId xmlns:p14="http://schemas.microsoft.com/office/powerpoint/2010/main" val="2500651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Mentor Characteristics (Pg 35)</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p:txBody>
          <a:bodyPr>
            <a:normAutofit/>
          </a:bodyPr>
          <a:lstStyle/>
          <a:p>
            <a:r>
              <a:rPr lang="en-ZA" dirty="0"/>
              <a:t>Point out areas that need improvement, always focusing on the mentee’s behaviour, and never his or her character.</a:t>
            </a:r>
          </a:p>
          <a:p>
            <a:r>
              <a:rPr lang="en-ZA" dirty="0"/>
              <a:t>Mentors are supportive. </a:t>
            </a:r>
          </a:p>
          <a:p>
            <a:r>
              <a:rPr lang="en-ZA" dirty="0"/>
              <a:t>Mentors are specific in there guidance and advise. </a:t>
            </a:r>
          </a:p>
          <a:p>
            <a:r>
              <a:rPr lang="en-ZA" dirty="0"/>
              <a:t>Mentors care about their mentees’ progress and career planning, as well as their personal development.</a:t>
            </a:r>
          </a:p>
          <a:p>
            <a:r>
              <a:rPr lang="en-ZA" dirty="0"/>
              <a:t>Mentors are not only successful themselves, but they also encourage the success of others.</a:t>
            </a:r>
          </a:p>
          <a:p>
            <a:r>
              <a:rPr lang="en-ZA" dirty="0"/>
              <a:t>Mentors are usually well respected in their organizations and in their communities.</a:t>
            </a:r>
          </a:p>
          <a:p>
            <a:pPr marL="0" indent="0">
              <a:buNone/>
            </a:pPr>
            <a:endParaRPr lang="en-ZA" dirty="0"/>
          </a:p>
        </p:txBody>
      </p:sp>
    </p:spTree>
    <p:extLst>
      <p:ext uri="{BB962C8B-B14F-4D97-AF65-F5344CB8AC3E}">
        <p14:creationId xmlns:p14="http://schemas.microsoft.com/office/powerpoint/2010/main" val="2289502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Communication Skills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p:txBody>
          <a:bodyPr>
            <a:normAutofit/>
          </a:bodyPr>
          <a:lstStyle/>
          <a:p>
            <a:r>
              <a:rPr lang="en-ZA" dirty="0"/>
              <a:t>Ability to communicate effectively an important quality</a:t>
            </a:r>
          </a:p>
          <a:p>
            <a:r>
              <a:rPr lang="en-ZA" dirty="0"/>
              <a:t>Communication is a key component for building trust and respect </a:t>
            </a:r>
          </a:p>
          <a:p>
            <a:r>
              <a:rPr lang="en-ZA" dirty="0"/>
              <a:t>Important for open and honest channels of discussion.</a:t>
            </a:r>
          </a:p>
          <a:p>
            <a:pPr marL="0" indent="0">
              <a:buNone/>
            </a:pPr>
            <a:endParaRPr lang="en-ZA" dirty="0"/>
          </a:p>
        </p:txBody>
      </p:sp>
      <p:sp>
        <p:nvSpPr>
          <p:cNvPr id="5" name="TextBox 4">
            <a:extLst>
              <a:ext uri="{FF2B5EF4-FFF2-40B4-BE49-F238E27FC236}">
                <a16:creationId xmlns:a16="http://schemas.microsoft.com/office/drawing/2014/main" id="{D208FE51-44C9-4E8F-8864-A02424873E67}"/>
              </a:ext>
            </a:extLst>
          </p:cNvPr>
          <p:cNvSpPr txBox="1"/>
          <p:nvPr/>
        </p:nvSpPr>
        <p:spPr>
          <a:xfrm>
            <a:off x="1382752" y="3753296"/>
            <a:ext cx="6568068" cy="1477328"/>
          </a:xfrm>
          <a:prstGeom prst="rect">
            <a:avLst/>
          </a:prstGeom>
          <a:solidFill>
            <a:schemeClr val="tx1">
              <a:lumMod val="20000"/>
              <a:lumOff val="80000"/>
            </a:schemeClr>
          </a:solidFill>
        </p:spPr>
        <p:txBody>
          <a:bodyPr wrap="square" rtlCol="0">
            <a:spAutoFit/>
          </a:bodyPr>
          <a:lstStyle/>
          <a:p>
            <a:r>
              <a:rPr lang="en-ZA" sz="2400" b="1" i="1" dirty="0"/>
              <a:t>The mentor will let the mentee know that his or her ideas are important and will receive consideration where possible. </a:t>
            </a:r>
          </a:p>
          <a:p>
            <a:endParaRPr lang="en-ZA" dirty="0"/>
          </a:p>
        </p:txBody>
      </p:sp>
    </p:spTree>
    <p:extLst>
      <p:ext uri="{BB962C8B-B14F-4D97-AF65-F5344CB8AC3E}">
        <p14:creationId xmlns:p14="http://schemas.microsoft.com/office/powerpoint/2010/main" val="2407222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Mentoring Plan (Pg 36)</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r>
              <a:rPr lang="en-ZA" dirty="0"/>
              <a:t>Make a list of specific things you want the mentee to learn. </a:t>
            </a:r>
          </a:p>
          <a:p>
            <a:r>
              <a:rPr lang="en-ZA" dirty="0"/>
              <a:t>Write a tentative agenda for mentoring sessions. </a:t>
            </a:r>
          </a:p>
          <a:p>
            <a:r>
              <a:rPr lang="en-ZA" dirty="0"/>
              <a:t>Create a structure for your mentoring relationship</a:t>
            </a:r>
          </a:p>
          <a:p>
            <a:r>
              <a:rPr lang="en-ZA" dirty="0"/>
              <a:t>Determine when and how often you will meet. </a:t>
            </a:r>
          </a:p>
          <a:p>
            <a:r>
              <a:rPr lang="en-ZA" dirty="0"/>
              <a:t>Decide where you will meet. </a:t>
            </a:r>
          </a:p>
          <a:p>
            <a:r>
              <a:rPr lang="en-ZA" dirty="0"/>
              <a:t>Lay down relationship guidelines. </a:t>
            </a:r>
          </a:p>
          <a:p>
            <a:r>
              <a:rPr lang="en-ZA" dirty="0"/>
              <a:t>Set a tentative time frame for your mentoring relationship. </a:t>
            </a:r>
          </a:p>
          <a:p>
            <a:pPr marL="0" indent="0">
              <a:buNone/>
            </a:pPr>
            <a:endParaRPr lang="en-ZA" dirty="0"/>
          </a:p>
        </p:txBody>
      </p:sp>
    </p:spTree>
    <p:extLst>
      <p:ext uri="{BB962C8B-B14F-4D97-AF65-F5344CB8AC3E}">
        <p14:creationId xmlns:p14="http://schemas.microsoft.com/office/powerpoint/2010/main" val="3678217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Safety Aspects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p:txBody>
          <a:bodyPr>
            <a:normAutofit fontScale="92500"/>
          </a:bodyPr>
          <a:lstStyle/>
          <a:p>
            <a:r>
              <a:rPr lang="en-ZA" dirty="0"/>
              <a:t>The learner or mentee must have specific aspects of the work explained to them. </a:t>
            </a:r>
          </a:p>
          <a:p>
            <a:r>
              <a:rPr lang="en-ZA" dirty="0"/>
              <a:t>The mentor should be able to demonstrate to the mentee how the task must be performed.  </a:t>
            </a:r>
          </a:p>
          <a:p>
            <a:r>
              <a:rPr lang="en-ZA" dirty="0"/>
              <a:t>Opportunities must be given for the learner or mentee to practice the newly acquired skills as well as review their progress. </a:t>
            </a:r>
          </a:p>
          <a:p>
            <a:r>
              <a:rPr lang="en-ZA" dirty="0"/>
              <a:t>They must also be guided towards other resources which will help them to improve their skills such as the company library or company policy documents etc. </a:t>
            </a:r>
          </a:p>
          <a:p>
            <a:r>
              <a:rPr lang="en-GB" dirty="0"/>
              <a:t>They must know the procedures that must be followed especially with regards to the use of equipment and other resources. </a:t>
            </a:r>
          </a:p>
          <a:p>
            <a:r>
              <a:rPr lang="en-GB" dirty="0"/>
              <a:t>Special health and safety regulations must also be adhered to. </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43598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Using the Appropriate Language Medium and Level (Pg 37)</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p:txBody>
          <a:bodyPr>
            <a:normAutofit/>
          </a:bodyPr>
          <a:lstStyle/>
          <a:p>
            <a:r>
              <a:rPr lang="en-ZA" dirty="0"/>
              <a:t>Communicate with the learner on the right level</a:t>
            </a:r>
          </a:p>
          <a:p>
            <a:r>
              <a:rPr lang="en-ZA" dirty="0"/>
              <a:t>Ensure technical language is understood / explained</a:t>
            </a:r>
          </a:p>
          <a:p>
            <a:r>
              <a:rPr lang="en-ZA" dirty="0"/>
              <a:t>Never ‘talk down’ to a learner. </a:t>
            </a:r>
          </a:p>
          <a:p>
            <a:r>
              <a:rPr lang="en-ZA" dirty="0"/>
              <a:t>Learners may have language barriers to contend with. </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2215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Admin and General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6" name="Rectangle 1"/>
          <p:cNvSpPr>
            <a:spLocks noChangeArrowheads="1"/>
          </p:cNvSpPr>
          <p:nvPr/>
        </p:nvSpPr>
        <p:spPr bwMode="auto">
          <a:xfrm>
            <a:off x="3851920" y="2552616"/>
            <a:ext cx="4532948" cy="238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lang="en-US" altLang="en-US" sz="2400" b="1" dirty="0">
                <a:cs typeface="Arial" pitchFamily="34" charset="0"/>
              </a:rPr>
              <a:t>L</a:t>
            </a:r>
            <a:r>
              <a:rPr kumimoji="0" lang="en-US" altLang="en-US" sz="2400" b="1" i="0" u="none" strike="noStrike" cap="none" normalizeH="0" baseline="0" dirty="0">
                <a:ln>
                  <a:noFill/>
                </a:ln>
                <a:effectLst/>
                <a:cs typeface="Arial" pitchFamily="34" charset="0"/>
              </a:rPr>
              <a:t>earning </a:t>
            </a:r>
            <a:r>
              <a:rPr lang="en-US" altLang="en-US" sz="2400" b="1" dirty="0">
                <a:cs typeface="Arial" pitchFamily="34" charset="0"/>
              </a:rPr>
              <a:t>M</a:t>
            </a:r>
            <a:r>
              <a:rPr kumimoji="0" lang="en-US" altLang="en-US" sz="2400" b="1" i="0" u="none" strike="noStrike" cap="none" normalizeH="0" baseline="0" dirty="0">
                <a:ln>
                  <a:noFill/>
                </a:ln>
                <a:effectLst/>
                <a:cs typeface="Arial" pitchFamily="34" charset="0"/>
              </a:rPr>
              <a:t>aterial consists of:</a:t>
            </a: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2400" dirty="0">
                <a:cs typeface="Arial" pitchFamily="34" charset="0"/>
              </a:rPr>
              <a:t>A Learner Guide  -Electronic PDF version (theory)</a:t>
            </a: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2400" dirty="0">
                <a:cs typeface="Arial" pitchFamily="34" charset="0"/>
              </a:rPr>
              <a:t>A Portfolio of Evidence (PoE) – Electronic PDF version</a:t>
            </a:r>
          </a:p>
          <a:p>
            <a:pPr marR="0" lvl="0" algn="l" defTabSz="914400" rtl="0" eaLnBrk="0" fontAlgn="base" latinLnBrk="0" hangingPunct="0">
              <a:lnSpc>
                <a:spcPct val="114000"/>
              </a:lnSpc>
              <a:spcBef>
                <a:spcPct val="0"/>
              </a:spcBef>
              <a:spcAft>
                <a:spcPct val="0"/>
              </a:spcAft>
              <a:buClrTx/>
              <a:buSzTx/>
              <a:tabLst/>
            </a:pPr>
            <a:endParaRPr lang="en-US" altLang="en-US" sz="2400" dirty="0">
              <a:cs typeface="Arial" pitchFamily="34" charset="0"/>
            </a:endParaRPr>
          </a:p>
        </p:txBody>
      </p:sp>
      <p:pic>
        <p:nvPicPr>
          <p:cNvPr id="7" name="Picture 6" descr="A picture containing person, posing&#10;&#10;Description automatically generated">
            <a:extLst>
              <a:ext uri="{FF2B5EF4-FFF2-40B4-BE49-F238E27FC236}">
                <a16:creationId xmlns:a16="http://schemas.microsoft.com/office/drawing/2014/main" id="{EE6BF0B0-2F75-4C66-839B-62F36CD05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75" y="1682340"/>
            <a:ext cx="2845932" cy="4527960"/>
          </a:xfrm>
          <a:prstGeom prst="rect">
            <a:avLst/>
          </a:prstGeom>
        </p:spPr>
      </p:pic>
    </p:spTree>
    <p:extLst>
      <p:ext uri="{BB962C8B-B14F-4D97-AF65-F5344CB8AC3E}">
        <p14:creationId xmlns:p14="http://schemas.microsoft.com/office/powerpoint/2010/main" val="1788663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Other Team Members Roles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p:txBody>
          <a:bodyPr>
            <a:normAutofit/>
          </a:bodyPr>
          <a:lstStyle/>
          <a:p>
            <a:r>
              <a:rPr lang="en-GB" dirty="0"/>
              <a:t>The learner or mentee may be part of a work team – they can play an important role in assisting the learner to achieve the required goals. </a:t>
            </a:r>
            <a:endParaRPr lang="en-ZA" dirty="0"/>
          </a:p>
          <a:p>
            <a:r>
              <a:rPr lang="en-GB" dirty="0"/>
              <a:t>Teams play an important role in the organization. </a:t>
            </a:r>
          </a:p>
          <a:p>
            <a:pPr lvl="1"/>
            <a:r>
              <a:rPr lang="en-GB" dirty="0"/>
              <a:t>Team selection is important</a:t>
            </a:r>
          </a:p>
          <a:p>
            <a:pPr lvl="1"/>
            <a:r>
              <a:rPr lang="en-GB" dirty="0"/>
              <a:t>Involve all role-players linked to a task</a:t>
            </a:r>
          </a:p>
          <a:p>
            <a:r>
              <a:rPr lang="en-ZA" dirty="0"/>
              <a:t>The team will provide valuable support</a:t>
            </a:r>
          </a:p>
        </p:txBody>
      </p:sp>
    </p:spTree>
    <p:extLst>
      <p:ext uri="{BB962C8B-B14F-4D97-AF65-F5344CB8AC3E}">
        <p14:creationId xmlns:p14="http://schemas.microsoft.com/office/powerpoint/2010/main" val="2469803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Other Team Members Roles (Pg 38)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Coach:</a:t>
            </a:r>
            <a:r>
              <a:rPr lang="en-GB" dirty="0"/>
              <a:t> Helps employees identify strengths, weaknesses, interests, and values by maintaining open, effective communication and on-going encouragement.</a:t>
            </a:r>
            <a:r>
              <a:rPr lang="en-GB" b="1" dirty="0"/>
              <a:t> </a:t>
            </a:r>
          </a:p>
          <a:p>
            <a:pPr marL="0" indent="0">
              <a:buNone/>
            </a:pPr>
            <a:endParaRPr lang="en-GB" b="1" dirty="0"/>
          </a:p>
          <a:p>
            <a:pPr marL="0" indent="0">
              <a:buNone/>
            </a:pPr>
            <a:r>
              <a:rPr lang="en-GB" b="1" dirty="0"/>
              <a:t>Coaching can be improved by:</a:t>
            </a:r>
            <a:r>
              <a:rPr lang="en-GB" dirty="0"/>
              <a:t> </a:t>
            </a:r>
            <a:endParaRPr lang="en-ZA" b="1" dirty="0"/>
          </a:p>
          <a:p>
            <a:pPr lvl="0"/>
            <a:r>
              <a:rPr lang="en-GB" dirty="0"/>
              <a:t>Encouraging two-way dialogue</a:t>
            </a:r>
            <a:endParaRPr lang="en-ZA" dirty="0"/>
          </a:p>
          <a:p>
            <a:pPr lvl="0"/>
            <a:r>
              <a:rPr lang="en-GB" dirty="0"/>
              <a:t>Showing employees how to identify their skills, interests, and values</a:t>
            </a:r>
            <a:endParaRPr lang="en-ZA" dirty="0"/>
          </a:p>
          <a:p>
            <a:pPr lvl="0"/>
            <a:r>
              <a:rPr lang="en-GB" dirty="0"/>
              <a:t>Scheduling uninterrupted career development discussions</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936847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Other Team Members Roles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Advisor</a:t>
            </a:r>
            <a:r>
              <a:rPr lang="en-GB" dirty="0"/>
              <a:t>: Provides organizational information, realities, and resources to employees. This can be improved upon by:</a:t>
            </a:r>
            <a:endParaRPr lang="en-ZA" dirty="0"/>
          </a:p>
          <a:p>
            <a:pPr lvl="0"/>
            <a:r>
              <a:rPr lang="en-GB" dirty="0"/>
              <a:t>Helping employees develop realistic career goals based on the department's needs and their individual development plans</a:t>
            </a:r>
            <a:endParaRPr lang="en-ZA" dirty="0"/>
          </a:p>
          <a:p>
            <a:pPr lvl="0"/>
            <a:r>
              <a:rPr lang="en-GB" dirty="0"/>
              <a:t>Helping employees understand the current opportunities and limitations in the organisation</a:t>
            </a:r>
            <a:endParaRPr lang="en-ZA" dirty="0"/>
          </a:p>
          <a:p>
            <a:pPr lvl="0"/>
            <a:r>
              <a:rPr lang="en-GB" dirty="0"/>
              <a:t>Advising employees on the feasibility of various career options</a:t>
            </a:r>
            <a:endParaRPr lang="en-ZA" dirty="0"/>
          </a:p>
          <a:p>
            <a:pPr marL="0" indent="0">
              <a:buNone/>
            </a:pPr>
            <a:endParaRPr lang="en-ZA" dirty="0"/>
          </a:p>
        </p:txBody>
      </p:sp>
    </p:spTree>
    <p:extLst>
      <p:ext uri="{BB962C8B-B14F-4D97-AF65-F5344CB8AC3E}">
        <p14:creationId xmlns:p14="http://schemas.microsoft.com/office/powerpoint/2010/main" val="2675309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Other Team Members Roles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dirty="0"/>
              <a:t>Appraiser: </a:t>
            </a:r>
            <a:r>
              <a:rPr lang="en-ZA" dirty="0"/>
              <a:t>Evaluates employees' performance in an open, candid way and relates this to potential opportunities. </a:t>
            </a:r>
          </a:p>
          <a:p>
            <a:pPr marL="0" indent="0">
              <a:buNone/>
            </a:pPr>
            <a:endParaRPr lang="en-ZA" b="1" dirty="0"/>
          </a:p>
          <a:p>
            <a:pPr marL="0" indent="0">
              <a:buNone/>
            </a:pPr>
            <a:r>
              <a:rPr lang="en-ZA" b="1" dirty="0"/>
              <a:t>Appraisal skills can be improved by:</a:t>
            </a:r>
          </a:p>
          <a:p>
            <a:pPr marL="0" indent="0">
              <a:buNone/>
            </a:pPr>
            <a:endParaRPr lang="en-ZA" b="1" dirty="0"/>
          </a:p>
          <a:p>
            <a:r>
              <a:rPr lang="en-ZA" dirty="0"/>
              <a:t>Providing frequent feedback in a way that encourages development</a:t>
            </a:r>
          </a:p>
          <a:p>
            <a:r>
              <a:rPr lang="en-ZA" dirty="0"/>
              <a:t>Conducting performance appraisals that define strengths, weaknesses, and career development needs</a:t>
            </a:r>
          </a:p>
          <a:p>
            <a:r>
              <a:rPr lang="en-ZA" dirty="0"/>
              <a:t>Relating current performance to future potential in realistic ways</a:t>
            </a:r>
          </a:p>
          <a:p>
            <a:r>
              <a:rPr lang="en-ZA" dirty="0"/>
              <a:t>Using an individual development plan as a tool for continual feedback and development</a:t>
            </a:r>
          </a:p>
          <a:p>
            <a:pPr marL="0" indent="0">
              <a:buNone/>
            </a:pPr>
            <a:endParaRPr lang="en-ZA" dirty="0"/>
          </a:p>
        </p:txBody>
      </p:sp>
    </p:spTree>
    <p:extLst>
      <p:ext uri="{BB962C8B-B14F-4D97-AF65-F5344CB8AC3E}">
        <p14:creationId xmlns:p14="http://schemas.microsoft.com/office/powerpoint/2010/main" val="323270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Pace and Logic Meets Learner’s Needs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p:txBody>
          <a:bodyPr/>
          <a:lstStyle/>
          <a:p>
            <a:r>
              <a:rPr lang="en-ZA" dirty="0"/>
              <a:t>Training should be logical and follow the right steps. </a:t>
            </a:r>
          </a:p>
          <a:p>
            <a:r>
              <a:rPr lang="en-ZA" dirty="0"/>
              <a:t>A step by step format must be followed in the correct  sequence</a:t>
            </a:r>
          </a:p>
          <a:p>
            <a:r>
              <a:rPr lang="en-ZA" dirty="0"/>
              <a:t>The pace must be appropriate</a:t>
            </a:r>
          </a:p>
          <a:p>
            <a:r>
              <a:rPr lang="en-ZA" dirty="0"/>
              <a:t>Allow sufficient time to practice</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r>
              <a:rPr lang="en-ZA" dirty="0"/>
              <a:t>                                                  Complete Activity 2.2 in the PoE</a:t>
            </a:r>
          </a:p>
          <a:p>
            <a:endParaRPr lang="en-ZA" dirty="0"/>
          </a:p>
          <a:p>
            <a:endParaRPr lang="en-ZA" dirty="0"/>
          </a:p>
        </p:txBody>
      </p:sp>
      <p:pic>
        <p:nvPicPr>
          <p:cNvPr id="5" name="Picture 4">
            <a:extLst>
              <a:ext uri="{FF2B5EF4-FFF2-40B4-BE49-F238E27FC236}">
                <a16:creationId xmlns:a16="http://schemas.microsoft.com/office/drawing/2014/main" id="{663C0392-5659-4DAD-9921-7894E18A5082}"/>
              </a:ext>
            </a:extLst>
          </p:cNvPr>
          <p:cNvPicPr>
            <a:picLocks noChangeAspect="1"/>
          </p:cNvPicPr>
          <p:nvPr/>
        </p:nvPicPr>
        <p:blipFill>
          <a:blip r:embed="rId2"/>
          <a:stretch>
            <a:fillRect/>
          </a:stretch>
        </p:blipFill>
        <p:spPr>
          <a:xfrm>
            <a:off x="603503" y="4610209"/>
            <a:ext cx="3424961" cy="1161004"/>
          </a:xfrm>
          <a:prstGeom prst="rect">
            <a:avLst/>
          </a:prstGeom>
        </p:spPr>
      </p:pic>
    </p:spTree>
    <p:extLst>
      <p:ext uri="{BB962C8B-B14F-4D97-AF65-F5344CB8AC3E}">
        <p14:creationId xmlns:p14="http://schemas.microsoft.com/office/powerpoint/2010/main" val="3454092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lstStyle/>
          <a:p>
            <a:r>
              <a:rPr lang="en-ZA" dirty="0"/>
              <a:t>Assess learner performance in the workplace context </a:t>
            </a:r>
          </a:p>
        </p:txBody>
      </p:sp>
      <p:sp>
        <p:nvSpPr>
          <p:cNvPr id="4" name="Slide Number Placeholder 3"/>
          <p:cNvSpPr>
            <a:spLocks noGrp="1"/>
          </p:cNvSpPr>
          <p:nvPr>
            <p:ph type="sldNum" sz="quarter" idx="12"/>
          </p:nvPr>
        </p:nvSpPr>
        <p:spPr/>
        <p:txBody>
          <a:bodyPr/>
          <a:lstStyle/>
          <a:p>
            <a:fld id="{4980778A-6F9D-4141-8080-B8192EADCD40}" type="slidenum">
              <a:rPr lang="en-ZA" smtClean="0"/>
              <a:pPr/>
              <a:t>65</a:t>
            </a:fld>
            <a:endParaRPr lang="en-ZA" dirty="0"/>
          </a:p>
        </p:txBody>
      </p:sp>
    </p:spTree>
    <p:extLst>
      <p:ext uri="{BB962C8B-B14F-4D97-AF65-F5344CB8AC3E}">
        <p14:creationId xmlns:p14="http://schemas.microsoft.com/office/powerpoint/2010/main" val="2898002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Assessing Performance (Pg 43)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p:txBody>
          <a:bodyPr>
            <a:normAutofit/>
          </a:bodyPr>
          <a:lstStyle/>
          <a:p>
            <a:pPr marL="0" indent="0">
              <a:buNone/>
            </a:pPr>
            <a:r>
              <a:rPr lang="en-US" b="0" i="0" u="none" strike="noStrike" baseline="0" dirty="0">
                <a:latin typeface="Calibri" panose="020F0502020204030204" pitchFamily="34" charset="0"/>
              </a:rPr>
              <a:t>It is important to work with new or trainee staff to: </a:t>
            </a:r>
          </a:p>
          <a:p>
            <a:r>
              <a:rPr lang="en-US" b="0" i="0" u="none" strike="noStrike" baseline="0" dirty="0">
                <a:latin typeface="Calibri" panose="020F0502020204030204" pitchFamily="34" charset="0"/>
              </a:rPr>
              <a:t>Assess and provide feedback on their skills and interests; </a:t>
            </a:r>
          </a:p>
          <a:p>
            <a:r>
              <a:rPr lang="en-US" b="0" i="0" u="none" strike="noStrike" baseline="0" dirty="0">
                <a:latin typeface="Calibri" panose="020F0502020204030204" pitchFamily="34" charset="0"/>
              </a:rPr>
              <a:t>Select training and development activities that match their career development objectives and job needs; </a:t>
            </a:r>
          </a:p>
          <a:p>
            <a:r>
              <a:rPr lang="en-US" b="0" i="0" u="none" strike="noStrike" baseline="0" dirty="0">
                <a:latin typeface="Calibri" panose="020F0502020204030204" pitchFamily="34" charset="0"/>
              </a:rPr>
              <a:t>Stay informed of current policies and practices that support employee development; </a:t>
            </a:r>
          </a:p>
          <a:p>
            <a:r>
              <a:rPr lang="en-US" b="0" i="0" u="none" strike="noStrike" baseline="0" dirty="0">
                <a:latin typeface="Calibri" panose="020F0502020204030204" pitchFamily="34" charset="0"/>
              </a:rPr>
              <a:t>Follow up with employees after a learning activity to integrate new skills and knowledge into their responsibilities </a:t>
            </a:r>
          </a:p>
          <a:p>
            <a:pPr marL="0" indent="0">
              <a:buNone/>
            </a:pPr>
            <a:endParaRPr lang="en-ZA" dirty="0"/>
          </a:p>
        </p:txBody>
      </p:sp>
    </p:spTree>
    <p:extLst>
      <p:ext uri="{BB962C8B-B14F-4D97-AF65-F5344CB8AC3E}">
        <p14:creationId xmlns:p14="http://schemas.microsoft.com/office/powerpoint/2010/main" val="684238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Employee Role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dirty="0">
                <a:highlight>
                  <a:srgbClr val="00FFFF"/>
                </a:highlight>
              </a:rPr>
              <a:t>The employee should take initiative </a:t>
            </a:r>
            <a:r>
              <a:rPr lang="en-GB" dirty="0"/>
              <a:t>to assess their skills and interests and </a:t>
            </a:r>
            <a:r>
              <a:rPr lang="en-GB" dirty="0">
                <a:highlight>
                  <a:srgbClr val="00FFFF"/>
                </a:highlight>
              </a:rPr>
              <a:t>look for development activities </a:t>
            </a:r>
            <a:r>
              <a:rPr lang="en-GB" dirty="0"/>
              <a:t>that suite their needs and works with their supervisor or mentor to identify training and development aims. </a:t>
            </a:r>
          </a:p>
          <a:p>
            <a:pPr marL="0" indent="0">
              <a:buNone/>
            </a:pPr>
            <a:endParaRPr lang="en-GB" dirty="0"/>
          </a:p>
          <a:p>
            <a:pPr marL="0" indent="0">
              <a:buNone/>
            </a:pPr>
            <a:r>
              <a:rPr lang="en-GB" b="1" dirty="0"/>
              <a:t>Development and training programs categories:</a:t>
            </a:r>
            <a:endParaRPr lang="en-ZA" b="1" dirty="0"/>
          </a:p>
          <a:p>
            <a:pPr lvl="0"/>
            <a:r>
              <a:rPr lang="en-GB" dirty="0"/>
              <a:t>Management Development; </a:t>
            </a:r>
            <a:endParaRPr lang="en-ZA" dirty="0"/>
          </a:p>
          <a:p>
            <a:pPr lvl="0"/>
            <a:r>
              <a:rPr lang="en-GB" dirty="0"/>
              <a:t>Career Development; </a:t>
            </a:r>
            <a:endParaRPr lang="en-ZA" dirty="0"/>
          </a:p>
          <a:p>
            <a:pPr lvl="0"/>
            <a:r>
              <a:rPr lang="en-GB" dirty="0"/>
              <a:t>Basic Skills; </a:t>
            </a:r>
            <a:endParaRPr lang="en-ZA" dirty="0"/>
          </a:p>
          <a:p>
            <a:pPr lvl="0"/>
            <a:r>
              <a:rPr lang="en-GB" dirty="0"/>
              <a:t>Professional Skills; </a:t>
            </a:r>
            <a:endParaRPr lang="en-ZA" dirty="0"/>
          </a:p>
          <a:p>
            <a:pPr lvl="0"/>
            <a:r>
              <a:rPr lang="en-GB" dirty="0"/>
              <a:t>Technical Training; </a:t>
            </a:r>
            <a:endParaRPr lang="en-ZA" dirty="0"/>
          </a:p>
          <a:p>
            <a:pPr lvl="0"/>
            <a:r>
              <a:rPr lang="en-GB" dirty="0"/>
              <a:t>Supervisory Skills</a:t>
            </a:r>
            <a:endParaRPr lang="en-ZA" dirty="0"/>
          </a:p>
          <a:p>
            <a:pPr marL="0" indent="0">
              <a:buNone/>
            </a:pPr>
            <a:endParaRPr lang="en-ZA" dirty="0"/>
          </a:p>
        </p:txBody>
      </p:sp>
    </p:spTree>
    <p:extLst>
      <p:ext uri="{BB962C8B-B14F-4D97-AF65-F5344CB8AC3E}">
        <p14:creationId xmlns:p14="http://schemas.microsoft.com/office/powerpoint/2010/main" val="2649773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Training &amp; Development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Support of training and development creates a positive attitude for the employee and the workplace. It results in:</a:t>
            </a:r>
          </a:p>
          <a:p>
            <a:r>
              <a:rPr lang="en-ZA" dirty="0"/>
              <a:t>Employees with improved skills, working to their full potential and equipped to deal with the changing demands of the workplace; </a:t>
            </a:r>
          </a:p>
          <a:p>
            <a:r>
              <a:rPr lang="en-ZA" dirty="0"/>
              <a:t>Employees with higher morale, career satisfaction, creativity, and motivation; increased productivity and responsiveness in meeting departmental objectives</a:t>
            </a:r>
          </a:p>
          <a:p>
            <a:pPr marL="0" indent="0">
              <a:buNone/>
            </a:pPr>
            <a:endParaRPr lang="en-ZA" dirty="0"/>
          </a:p>
        </p:txBody>
      </p:sp>
    </p:spTree>
    <p:extLst>
      <p:ext uri="{BB962C8B-B14F-4D97-AF65-F5344CB8AC3E}">
        <p14:creationId xmlns:p14="http://schemas.microsoft.com/office/powerpoint/2010/main" val="1732617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Career Development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Career development is the on-going acquisition or refinement of skills and knowledge. This includes job mastery and professional development as well as career planning activities. </a:t>
            </a:r>
          </a:p>
          <a:p>
            <a:pPr marL="0" indent="0">
              <a:buNone/>
            </a:pPr>
            <a:endParaRPr lang="en-ZA" dirty="0"/>
          </a:p>
          <a:p>
            <a:r>
              <a:rPr lang="en-ZA" dirty="0"/>
              <a:t>Job mastery skills are those that are necessary to successfully perform one's job. </a:t>
            </a:r>
          </a:p>
          <a:p>
            <a:r>
              <a:rPr lang="en-ZA" dirty="0"/>
              <a:t>Professional development skills are the skills and knowledge that go beyond the scope of the employee's job description, although they may indirectly improve job performance.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4287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Portfolio Submission: Saving</a:t>
            </a:r>
            <a:endParaRPr lang="en-US" sz="36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a:xfrm>
            <a:off x="467544" y="1413296"/>
            <a:ext cx="7800156" cy="4968032"/>
          </a:xfrm>
        </p:spPr>
        <p:txBody>
          <a:bodyPr>
            <a:normAutofit/>
          </a:bodyPr>
          <a:lstStyle/>
          <a:p>
            <a:pPr>
              <a:lnSpc>
                <a:spcPct val="150000"/>
              </a:lnSpc>
            </a:pPr>
            <a:r>
              <a:rPr lang="en-ZA" dirty="0">
                <a:ea typeface="Calibri" panose="020F0502020204030204" pitchFamily="34" charset="0"/>
                <a:cs typeface="Calibri" panose="020F0502020204030204" pitchFamily="34" charset="0"/>
              </a:rPr>
              <a:t>S</a:t>
            </a:r>
            <a:r>
              <a:rPr lang="en-ZA" dirty="0">
                <a:effectLst/>
                <a:latin typeface="Calibri" panose="020F0502020204030204" pitchFamily="34" charset="0"/>
                <a:ea typeface="Calibri" panose="020F0502020204030204" pitchFamily="34" charset="0"/>
                <a:cs typeface="Calibri" panose="020F0502020204030204" pitchFamily="34" charset="0"/>
              </a:rPr>
              <a:t>ave evidence – </a:t>
            </a:r>
            <a:r>
              <a:rPr lang="en-ZA" dirty="0" err="1">
                <a:effectLst/>
                <a:latin typeface="Calibri" panose="020F0502020204030204" pitchFamily="34" charset="0"/>
                <a:ea typeface="Calibri" panose="020F0502020204030204" pitchFamily="34" charset="0"/>
                <a:cs typeface="Calibri" panose="020F0502020204030204" pitchFamily="34" charset="0"/>
              </a:rPr>
              <a:t>ID_Surname</a:t>
            </a:r>
            <a:r>
              <a:rPr lang="en-ZA" dirty="0" err="1">
                <a:ea typeface="Calibri" panose="020F0502020204030204" pitchFamily="34" charset="0"/>
                <a:cs typeface="Calibri" panose="020F0502020204030204" pitchFamily="34" charset="0"/>
              </a:rPr>
              <a:t>_</a:t>
            </a:r>
            <a:r>
              <a:rPr lang="en-ZA" dirty="0" err="1">
                <a:effectLst/>
                <a:latin typeface="Calibri" panose="020F0502020204030204" pitchFamily="34" charset="0"/>
                <a:ea typeface="Calibri" panose="020F0502020204030204" pitchFamily="34" charset="0"/>
                <a:cs typeface="Calibri" panose="020F0502020204030204" pitchFamily="34" charset="0"/>
              </a:rPr>
              <a:t>Initials_FTT</a:t>
            </a:r>
            <a:r>
              <a:rPr lang="en-ZA" dirty="0">
                <a:effectLst/>
                <a:latin typeface="Calibri" panose="020F0502020204030204" pitchFamily="34" charset="0"/>
                <a:ea typeface="Calibri" panose="020F0502020204030204" pitchFamily="34" charset="0"/>
                <a:cs typeface="Calibri" panose="020F0502020204030204" pitchFamily="34" charset="0"/>
              </a:rPr>
              <a:t> POE…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en-ZA" dirty="0">
                <a:effectLst/>
                <a:latin typeface="Calibri" panose="020F0502020204030204" pitchFamily="34" charset="0"/>
                <a:ea typeface="Calibri" panose="020F0502020204030204" pitchFamily="34" charset="0"/>
                <a:cs typeface="Calibri" panose="020F0502020204030204" pitchFamily="34" charset="0"/>
              </a:rPr>
              <a:t>20150930K900700 Russell J </a:t>
            </a:r>
            <a:r>
              <a:rPr lang="en-ZA" dirty="0">
                <a:ea typeface="Calibri" panose="020F0502020204030204" pitchFamily="34" charset="0"/>
                <a:cs typeface="Calibri" panose="020F0502020204030204" pitchFamily="34" charset="0"/>
              </a:rPr>
              <a:t>FTT</a:t>
            </a:r>
            <a:r>
              <a:rPr lang="en-ZA" dirty="0">
                <a:effectLst/>
                <a:latin typeface="Calibri" panose="020F0502020204030204" pitchFamily="34" charset="0"/>
                <a:ea typeface="Calibri" panose="020F0502020204030204" pitchFamily="34" charset="0"/>
                <a:cs typeface="Calibri" panose="020F0502020204030204" pitchFamily="34" charset="0"/>
              </a:rPr>
              <a:t> PoE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dirty="0">
                <a:ea typeface="Times New Roman" panose="02020603050405020304" pitchFamily="18" charset="0"/>
              </a:rPr>
              <a:t>Submission</a:t>
            </a:r>
            <a:r>
              <a:rPr lang="en-ZA" sz="2400" dirty="0">
                <a:effectLst/>
                <a:latin typeface="Calibri" panose="020F0502020204030204" pitchFamily="34" charset="0"/>
                <a:ea typeface="Times New Roman" panose="02020603050405020304" pitchFamily="18" charset="0"/>
              </a:rPr>
              <a:t> email address </a:t>
            </a:r>
            <a:r>
              <a:rPr lang="en-ZA" sz="2400" u="sng" dirty="0">
                <a:solidFill>
                  <a:srgbClr val="0563C1"/>
                </a:solidFill>
                <a:effectLst/>
                <a:latin typeface="Calibri" panose="020F0502020204030204" pitchFamily="34" charset="0"/>
                <a:ea typeface="Times New Roman" panose="02020603050405020304" pitchFamily="18" charset="0"/>
                <a:hlinkClick r:id="rId3"/>
              </a:rPr>
              <a:t>DL@enjoconsultants.co.za</a:t>
            </a:r>
            <a:endParaRPr lang="en-ZA" sz="2400" u="sng" dirty="0">
              <a:solidFill>
                <a:srgbClr val="0563C1"/>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ZA" dirty="0">
                <a:ea typeface="Calibri" panose="020F0502020204030204" pitchFamily="34" charset="0"/>
              </a:rPr>
              <a:t>Learner support: </a:t>
            </a:r>
            <a:r>
              <a:rPr lang="en-ZA" u="sng" dirty="0">
                <a:solidFill>
                  <a:srgbClr val="0563C1"/>
                </a:solidFill>
                <a:ea typeface="Calibri" panose="020F0502020204030204" pitchFamily="34" charset="0"/>
              </a:rPr>
              <a:t>support</a:t>
            </a:r>
            <a:r>
              <a:rPr lang="en-ZA" sz="2400" u="sng" dirty="0">
                <a:solidFill>
                  <a:srgbClr val="0563C1"/>
                </a:solidFill>
                <a:effectLst/>
                <a:latin typeface="Calibri" panose="020F0502020204030204" pitchFamily="34" charset="0"/>
                <a:ea typeface="Times New Roman" panose="02020603050405020304" pitchFamily="18" charset="0"/>
                <a:hlinkClick r:id="rId3"/>
              </a:rPr>
              <a:t>@enjoconsultants.co.za</a:t>
            </a:r>
            <a:endParaRPr lang="en-ZA" sz="2400" dirty="0">
              <a:effectLst/>
              <a:latin typeface="Calibri" panose="020F0502020204030204" pitchFamily="34" charset="0"/>
              <a:ea typeface="Calibri" panose="020F0502020204030204" pitchFamily="34" charset="0"/>
            </a:endParaRPr>
          </a:p>
          <a:p>
            <a:pPr marL="0" indent="0">
              <a:buNone/>
            </a:pPr>
            <a:endParaRPr lang="en-ZA" sz="2400" dirty="0">
              <a:effectLst/>
              <a:latin typeface="Calibri" panose="020F0502020204030204" pitchFamily="34" charset="0"/>
              <a:ea typeface="Calibri" panose="020F0502020204030204" pitchFamily="34" charset="0"/>
            </a:endParaRPr>
          </a:p>
          <a:p>
            <a:r>
              <a:rPr lang="en-US" sz="2800" b="1" dirty="0">
                <a:solidFill>
                  <a:schemeClr val="bg2">
                    <a:lumMod val="75000"/>
                  </a:schemeClr>
                </a:solidFill>
              </a:rPr>
              <a:t>Facilitator Details</a:t>
            </a:r>
          </a:p>
          <a:p>
            <a:pPr marL="0" indent="0">
              <a:buNone/>
            </a:pPr>
            <a:r>
              <a:rPr lang="en-US" sz="2800" b="1" dirty="0">
                <a:solidFill>
                  <a:schemeClr val="bg2">
                    <a:lumMod val="75000"/>
                  </a:schemeClr>
                </a:solidFill>
              </a:rPr>
              <a:t>      Ilana Smit</a:t>
            </a:r>
          </a:p>
          <a:p>
            <a:pPr marL="0" indent="0">
              <a:buNone/>
            </a:pPr>
            <a:r>
              <a:rPr lang="en-US" sz="2800" b="1" dirty="0">
                <a:solidFill>
                  <a:schemeClr val="bg2">
                    <a:lumMod val="75000"/>
                  </a:schemeClr>
                </a:solidFill>
              </a:rPr>
              <a:t>      Cell: 0833062161</a:t>
            </a:r>
          </a:p>
          <a:p>
            <a:pPr marL="0" indent="0">
              <a:buNone/>
            </a:pPr>
            <a:r>
              <a:rPr lang="en-US" sz="2800" b="1" dirty="0">
                <a:solidFill>
                  <a:schemeClr val="bg2">
                    <a:lumMod val="75000"/>
                  </a:schemeClr>
                </a:solidFill>
              </a:rPr>
              <a:t>      ilanasmit0@gmail.com</a:t>
            </a:r>
          </a:p>
        </p:txBody>
      </p:sp>
      <p:pic>
        <p:nvPicPr>
          <p:cNvPr id="7" name="Picture 6" descr="A person holding a megaphone&#10;&#10;Description automatically generated with medium confidence">
            <a:extLst>
              <a:ext uri="{FF2B5EF4-FFF2-40B4-BE49-F238E27FC236}">
                <a16:creationId xmlns:a16="http://schemas.microsoft.com/office/drawing/2014/main" id="{3D62161E-52A9-4E16-A01F-4D45D3D5D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240" y="3800269"/>
            <a:ext cx="2036430" cy="2741099"/>
          </a:xfrm>
          <a:prstGeom prst="rect">
            <a:avLst/>
          </a:prstGeom>
        </p:spPr>
      </p:pic>
    </p:spTree>
    <p:extLst>
      <p:ext uri="{BB962C8B-B14F-4D97-AF65-F5344CB8AC3E}">
        <p14:creationId xmlns:p14="http://schemas.microsoft.com/office/powerpoint/2010/main" val="51126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Career Development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r>
              <a:rPr lang="en-ZA" dirty="0"/>
              <a:t>It is an on-going, process, employees may need encouragement and support in reviewing and re-assessing their goals and activities.</a:t>
            </a:r>
          </a:p>
          <a:p>
            <a:r>
              <a:rPr lang="en-ZA" dirty="0"/>
              <a:t>As mentor or supervisor, provide valuable feedback and learning activities or resources. </a:t>
            </a:r>
          </a:p>
          <a:p>
            <a:r>
              <a:rPr lang="en-ZA" dirty="0"/>
              <a:t>Formal training and classes away from the job are effective in providing new information, but adult learners also need to practice new skills. </a:t>
            </a:r>
          </a:p>
          <a:p>
            <a:r>
              <a:rPr lang="en-ZA" dirty="0"/>
              <a:t>Support career development activities within your department.</a:t>
            </a:r>
          </a:p>
          <a:p>
            <a:pPr marL="0" indent="0">
              <a:buNone/>
            </a:pPr>
            <a:endParaRPr lang="en-ZA" dirty="0"/>
          </a:p>
        </p:txBody>
      </p:sp>
    </p:spTree>
    <p:extLst>
      <p:ext uri="{BB962C8B-B14F-4D97-AF65-F5344CB8AC3E}">
        <p14:creationId xmlns:p14="http://schemas.microsoft.com/office/powerpoint/2010/main" val="2807722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Supporting Career Development (Pg 44)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p:txBody>
          <a:bodyPr>
            <a:normAutofit/>
          </a:bodyPr>
          <a:lstStyle/>
          <a:p>
            <a:pPr lvl="0"/>
            <a:r>
              <a:rPr lang="en-GB" dirty="0"/>
              <a:t>Conduct an individual development plan and career discussion with employees and require other supervisors in your department to do the same on an annual basis.</a:t>
            </a:r>
            <a:endParaRPr lang="en-ZA" dirty="0"/>
          </a:p>
          <a:p>
            <a:pPr lvl="0"/>
            <a:r>
              <a:rPr lang="en-GB" dirty="0"/>
              <a:t>Encourage supervisors to support employee development efforts.</a:t>
            </a:r>
            <a:endParaRPr lang="en-ZA" dirty="0"/>
          </a:p>
          <a:p>
            <a:pPr lvl="0"/>
            <a:r>
              <a:rPr lang="en-GB" dirty="0"/>
              <a:t>Create programs and activities to provide skill development, such as job rotation, cross-training, mentoring, internships, coaching, and career strategy groups.</a:t>
            </a:r>
            <a:endParaRPr lang="en-ZA" dirty="0"/>
          </a:p>
          <a:p>
            <a:pPr marL="0" indent="0">
              <a:buNone/>
            </a:pPr>
            <a:endParaRPr lang="en-ZA" dirty="0"/>
          </a:p>
        </p:txBody>
      </p:sp>
    </p:spTree>
    <p:extLst>
      <p:ext uri="{BB962C8B-B14F-4D97-AF65-F5344CB8AC3E}">
        <p14:creationId xmlns:p14="http://schemas.microsoft.com/office/powerpoint/2010/main" val="1568696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Supporting Career Development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p:cNvSpPr>
            <a:spLocks noGrp="1"/>
          </p:cNvSpPr>
          <p:nvPr>
            <p:ph sz="quarter" idx="1"/>
          </p:nvPr>
        </p:nvSpPr>
        <p:spPr/>
        <p:txBody>
          <a:bodyPr>
            <a:normAutofit/>
          </a:bodyPr>
          <a:lstStyle/>
          <a:p>
            <a:pPr lvl="0"/>
            <a:r>
              <a:rPr lang="en-GB" dirty="0"/>
              <a:t>Recognize that your role includes providing support and/or release time for staff members' development beyond their current jobs.  </a:t>
            </a:r>
            <a:endParaRPr lang="en-ZA" dirty="0"/>
          </a:p>
          <a:p>
            <a:pPr lvl="0"/>
            <a:r>
              <a:rPr lang="en-GB" dirty="0"/>
              <a:t>Support requests for alternate work schedules from staff members.</a:t>
            </a:r>
            <a:endParaRPr lang="en-ZA" dirty="0"/>
          </a:p>
          <a:p>
            <a:pPr lvl="0"/>
            <a:r>
              <a:rPr lang="en-GB" dirty="0"/>
              <a:t>Serve as a role model by participating in career and professional development opportunities yourself.</a:t>
            </a:r>
            <a:endParaRPr lang="en-ZA" dirty="0"/>
          </a:p>
          <a:p>
            <a:pPr lvl="0"/>
            <a:r>
              <a:rPr lang="en-GB" dirty="0"/>
              <a:t>Support lateral moves within your organization.</a:t>
            </a:r>
            <a:endParaRPr lang="en-ZA" dirty="0"/>
          </a:p>
          <a:p>
            <a:pPr lvl="0"/>
            <a:r>
              <a:rPr lang="en-GB" dirty="0"/>
              <a:t>Refer employees to the Training and Development Department to explore opportunities to apply for career development internships </a:t>
            </a:r>
            <a:endParaRPr lang="en-ZA" dirty="0"/>
          </a:p>
          <a:p>
            <a:pPr marL="0" indent="0">
              <a:buNone/>
            </a:pPr>
            <a:endParaRPr lang="en-ZA" dirty="0"/>
          </a:p>
        </p:txBody>
      </p:sp>
    </p:spTree>
    <p:extLst>
      <p:ext uri="{BB962C8B-B14F-4D97-AF65-F5344CB8AC3E}">
        <p14:creationId xmlns:p14="http://schemas.microsoft.com/office/powerpoint/2010/main" val="1617473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Performance Review</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A performance review serves two purposes:</a:t>
            </a:r>
          </a:p>
          <a:p>
            <a:pPr marL="457200" indent="-457200">
              <a:buFont typeface="+mj-lt"/>
              <a:buAutoNum type="arabicPeriod"/>
            </a:pPr>
            <a:r>
              <a:rPr lang="en-ZA" dirty="0"/>
              <a:t>Supervisors receive a progress report on the employees work. This allows the employee to provide details and input on what has happened to date, as well as the results. The employee is also able to provide feedback on any problems, issues, and concerns that may have surfaced. This allows the supervisor to provide insight and suggest possible courses of action, if necessary.</a:t>
            </a:r>
          </a:p>
          <a:p>
            <a:pPr marL="457200" indent="-457200">
              <a:buFont typeface="+mj-lt"/>
              <a:buAutoNum type="arabicPeriod"/>
            </a:pPr>
            <a:endParaRPr lang="en-ZA" dirty="0"/>
          </a:p>
          <a:p>
            <a:pPr marL="457200" indent="-457200">
              <a:buFont typeface="+mj-lt"/>
              <a:buAutoNum type="arabicPeriod"/>
            </a:pPr>
            <a:r>
              <a:rPr lang="en-ZA" dirty="0"/>
              <a:t>The second purpose is to assess the employee growth and skill development. Properly carried out, a performance review allows supervisors to guide and direct the professional development of their employees. </a:t>
            </a:r>
          </a:p>
          <a:p>
            <a:pPr marL="0" indent="0">
              <a:buNone/>
            </a:pPr>
            <a:endParaRPr lang="en-ZA" dirty="0"/>
          </a:p>
        </p:txBody>
      </p:sp>
    </p:spTree>
    <p:extLst>
      <p:ext uri="{BB962C8B-B14F-4D97-AF65-F5344CB8AC3E}">
        <p14:creationId xmlns:p14="http://schemas.microsoft.com/office/powerpoint/2010/main" val="265477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Performance Review</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p:txBody>
          <a:bodyPr>
            <a:normAutofit/>
          </a:bodyPr>
          <a:lstStyle/>
          <a:p>
            <a:r>
              <a:rPr lang="en-ZA" dirty="0"/>
              <a:t>Performance outcomes must be revisited and performance must match the outcomes. </a:t>
            </a:r>
          </a:p>
          <a:p>
            <a:r>
              <a:rPr lang="en-ZA" dirty="0"/>
              <a:t>If this is not the case, then conduct an analysis to identify problems</a:t>
            </a:r>
          </a:p>
          <a:p>
            <a:r>
              <a:rPr lang="en-ZA" dirty="0"/>
              <a:t>The assessment is usually done in the form of an assessment report. </a:t>
            </a:r>
          </a:p>
        </p:txBody>
      </p:sp>
    </p:spTree>
    <p:extLst>
      <p:ext uri="{BB962C8B-B14F-4D97-AF65-F5344CB8AC3E}">
        <p14:creationId xmlns:p14="http://schemas.microsoft.com/office/powerpoint/2010/main" val="2135628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Comparing Performance (Page 45)</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p:txBody>
          <a:bodyPr>
            <a:normAutofit/>
          </a:bodyPr>
          <a:lstStyle/>
          <a:p>
            <a:r>
              <a:rPr lang="en-GB" dirty="0"/>
              <a:t>The assessment report must contain examples of the work in order for them to be compared to the agreed performance outcomes. This can be in the form of reports or actual examples of work done. </a:t>
            </a:r>
          </a:p>
          <a:p>
            <a:r>
              <a:rPr lang="en-GB" dirty="0"/>
              <a:t>The task is part of the employee’s performance outcome – records to be kept</a:t>
            </a:r>
          </a:p>
          <a:p>
            <a:pPr lvl="1"/>
            <a:r>
              <a:rPr lang="en-GB" dirty="0"/>
              <a:t>Logbook can be signed off by the supervisor</a:t>
            </a:r>
          </a:p>
          <a:p>
            <a:pPr lvl="1"/>
            <a:endParaRPr lang="en-GB" dirty="0"/>
          </a:p>
          <a:p>
            <a:endParaRPr lang="en-GB" dirty="0"/>
          </a:p>
          <a:p>
            <a:endParaRPr lang="en-GB" dirty="0"/>
          </a:p>
        </p:txBody>
      </p:sp>
    </p:spTree>
    <p:extLst>
      <p:ext uri="{BB962C8B-B14F-4D97-AF65-F5344CB8AC3E}">
        <p14:creationId xmlns:p14="http://schemas.microsoft.com/office/powerpoint/2010/main" val="1143094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Evidence of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a:xfrm>
            <a:off x="467544" y="1413295"/>
            <a:ext cx="8219256" cy="5047465"/>
          </a:xfrm>
        </p:spPr>
        <p:txBody>
          <a:bodyPr>
            <a:normAutofit fontScale="85000" lnSpcReduction="20000"/>
          </a:bodyPr>
          <a:lstStyle/>
          <a:p>
            <a:pPr marL="0" indent="0">
              <a:buNone/>
            </a:pPr>
            <a:r>
              <a:rPr lang="en-ZA" sz="2800" b="1" dirty="0"/>
              <a:t>Evidence of Performance</a:t>
            </a:r>
          </a:p>
          <a:p>
            <a:pPr marL="0" indent="0">
              <a:buNone/>
            </a:pPr>
            <a:endParaRPr lang="en-ZA" dirty="0"/>
          </a:p>
          <a:p>
            <a:r>
              <a:rPr lang="en-ZA" dirty="0"/>
              <a:t>When assessing the performance outcomes of an employee, one cannot go by hearsay or judge their performance by one task. Whether the employee has done a good job or has fallen short of the task, sufficient evidence must be obtained as proof of performance. </a:t>
            </a:r>
          </a:p>
          <a:p>
            <a:endParaRPr lang="en-ZA" dirty="0"/>
          </a:p>
          <a:p>
            <a:r>
              <a:rPr lang="en-ZA" dirty="0"/>
              <a:t>This proof or evidence can be in the form of reports or appraisals performed by the relevant people. There are many forms of evidence which may also be dependent on the type of job such as log books, assignments, practical demonstrations and other methods of assessment. </a:t>
            </a:r>
          </a:p>
          <a:p>
            <a:pPr marL="0" indent="0">
              <a:buNone/>
            </a:pPr>
            <a:r>
              <a:rPr lang="en-ZA" dirty="0"/>
              <a:t> 		</a:t>
            </a:r>
          </a:p>
          <a:p>
            <a:pPr marL="0" indent="0">
              <a:buNone/>
            </a:pPr>
            <a:endParaRPr lang="en-ZA" dirty="0"/>
          </a:p>
          <a:p>
            <a:pPr marL="0" indent="0">
              <a:buNone/>
            </a:pPr>
            <a:r>
              <a:rPr lang="en-ZA" dirty="0"/>
              <a:t>				Complete Activity 3.1 in the PoE.</a:t>
            </a:r>
          </a:p>
          <a:p>
            <a:pPr marL="0" indent="0">
              <a:buNone/>
            </a:pPr>
            <a:endParaRPr lang="en-ZA" dirty="0"/>
          </a:p>
          <a:p>
            <a:pPr marL="0" indent="0">
              <a:buNone/>
            </a:pPr>
            <a:r>
              <a:rPr lang="en-ZA" dirty="0"/>
              <a:t> </a:t>
            </a:r>
          </a:p>
          <a:p>
            <a:pPr marL="0" indent="0">
              <a:buNone/>
            </a:pPr>
            <a:endParaRPr lang="en-ZA" dirty="0"/>
          </a:p>
        </p:txBody>
      </p:sp>
      <p:pic>
        <p:nvPicPr>
          <p:cNvPr id="8" name="Picture 7"/>
          <p:cNvPicPr>
            <a:picLocks noChangeAspect="1"/>
          </p:cNvPicPr>
          <p:nvPr/>
        </p:nvPicPr>
        <p:blipFill>
          <a:blip r:embed="rId2"/>
          <a:stretch>
            <a:fillRect/>
          </a:stretch>
        </p:blipFill>
        <p:spPr>
          <a:xfrm>
            <a:off x="603504" y="5071794"/>
            <a:ext cx="3398871" cy="1152160"/>
          </a:xfrm>
          <a:prstGeom prst="rect">
            <a:avLst/>
          </a:prstGeom>
        </p:spPr>
      </p:pic>
    </p:spTree>
    <p:extLst>
      <p:ext uri="{BB962C8B-B14F-4D97-AF65-F5344CB8AC3E}">
        <p14:creationId xmlns:p14="http://schemas.microsoft.com/office/powerpoint/2010/main" val="3582699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Role of Feedback (Page 46)</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p:cNvSpPr>
            <a:spLocks noGrp="1"/>
          </p:cNvSpPr>
          <p:nvPr>
            <p:ph sz="quarter" idx="1"/>
          </p:nvPr>
        </p:nvSpPr>
        <p:spPr/>
        <p:txBody>
          <a:bodyPr>
            <a:normAutofit/>
          </a:bodyPr>
          <a:lstStyle/>
          <a:p>
            <a:pPr lvl="0"/>
            <a:r>
              <a:rPr lang="en-GB" dirty="0"/>
              <a:t>Improving self-awareness</a:t>
            </a:r>
            <a:endParaRPr lang="en-ZA" dirty="0"/>
          </a:p>
          <a:p>
            <a:pPr lvl="0"/>
            <a:r>
              <a:rPr lang="en-GB" dirty="0"/>
              <a:t>Enhancing self esteem</a:t>
            </a:r>
            <a:endParaRPr lang="en-ZA" dirty="0"/>
          </a:p>
          <a:p>
            <a:pPr lvl="0"/>
            <a:r>
              <a:rPr lang="en-GB" dirty="0"/>
              <a:t>Raising morale</a:t>
            </a:r>
            <a:endParaRPr lang="en-ZA" dirty="0"/>
          </a:p>
          <a:p>
            <a:pPr lvl="0"/>
            <a:r>
              <a:rPr lang="en-GB" dirty="0"/>
              <a:t>Encouraging people to want to learn</a:t>
            </a:r>
            <a:endParaRPr lang="en-ZA" dirty="0"/>
          </a:p>
          <a:p>
            <a:pPr lvl="0"/>
            <a:r>
              <a:rPr lang="en-GB" dirty="0"/>
              <a:t>Offering reassurance</a:t>
            </a:r>
            <a:endParaRPr lang="en-ZA" dirty="0"/>
          </a:p>
          <a:p>
            <a:pPr lvl="0"/>
            <a:r>
              <a:rPr lang="en-GB" dirty="0"/>
              <a:t>Motivation</a:t>
            </a:r>
            <a:endParaRPr lang="en-ZA" dirty="0"/>
          </a:p>
          <a:p>
            <a:pPr lvl="0"/>
            <a:r>
              <a:rPr lang="en-GB" dirty="0"/>
              <a:t>Improving individual performance</a:t>
            </a:r>
            <a:endParaRPr lang="en-ZA" dirty="0"/>
          </a:p>
          <a:p>
            <a:pPr marL="0" indent="0">
              <a:buNone/>
            </a:pPr>
            <a:endParaRPr lang="en-ZA" dirty="0"/>
          </a:p>
        </p:txBody>
      </p:sp>
    </p:spTree>
    <p:extLst>
      <p:ext uri="{BB962C8B-B14F-4D97-AF65-F5344CB8AC3E}">
        <p14:creationId xmlns:p14="http://schemas.microsoft.com/office/powerpoint/2010/main" val="364084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Effective Feedback</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p:txBody>
          <a:bodyPr/>
          <a:lstStyle/>
          <a:p>
            <a:pPr marL="0" indent="0">
              <a:buNone/>
            </a:pPr>
            <a:r>
              <a:rPr lang="en-ZA" dirty="0"/>
              <a:t>•	Focused on behaviour, not on perceived attitudes</a:t>
            </a:r>
          </a:p>
          <a:p>
            <a:pPr marL="0" indent="0">
              <a:buNone/>
            </a:pPr>
            <a:r>
              <a:rPr lang="en-ZA" dirty="0"/>
              <a:t>•	Focused on behaviour which can be changed</a:t>
            </a:r>
          </a:p>
          <a:p>
            <a:pPr marL="0" indent="0">
              <a:buNone/>
            </a:pPr>
            <a:r>
              <a:rPr lang="en-ZA" dirty="0"/>
              <a:t>•	Based on observation</a:t>
            </a:r>
          </a:p>
          <a:p>
            <a:pPr marL="0" indent="0">
              <a:buNone/>
            </a:pPr>
            <a:r>
              <a:rPr lang="en-ZA" dirty="0"/>
              <a:t>•	Objective</a:t>
            </a:r>
          </a:p>
          <a:p>
            <a:pPr marL="0" indent="0">
              <a:buNone/>
            </a:pPr>
            <a:r>
              <a:rPr lang="en-ZA" dirty="0"/>
              <a:t>•	Given in good time</a:t>
            </a:r>
          </a:p>
          <a:p>
            <a:pPr marL="0" indent="0">
              <a:buNone/>
            </a:pPr>
            <a:r>
              <a:rPr lang="en-ZA" dirty="0"/>
              <a:t>•	About what the individual did well and what they could 	do better</a:t>
            </a:r>
          </a:p>
          <a:p>
            <a:pPr marL="0" indent="0">
              <a:buNone/>
            </a:pPr>
            <a:r>
              <a:rPr lang="en-ZA" dirty="0"/>
              <a:t>•	Given in private</a:t>
            </a:r>
          </a:p>
          <a:p>
            <a:pPr marL="0" indent="0">
              <a:buNone/>
            </a:pPr>
            <a:endParaRPr lang="en-ZA" dirty="0"/>
          </a:p>
        </p:txBody>
      </p:sp>
    </p:spTree>
    <p:extLst>
      <p:ext uri="{BB962C8B-B14F-4D97-AF65-F5344CB8AC3E}">
        <p14:creationId xmlns:p14="http://schemas.microsoft.com/office/powerpoint/2010/main" val="528303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Feedback Techniques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pPr marL="0" indent="0">
              <a:buNone/>
            </a:pPr>
            <a:r>
              <a:rPr lang="en-GB" b="1" u="sng" dirty="0"/>
              <a:t>‘Feedback Sandwich’</a:t>
            </a:r>
            <a:endParaRPr lang="en-ZA" b="1" u="sng" dirty="0"/>
          </a:p>
          <a:p>
            <a:r>
              <a:rPr lang="en-GB" dirty="0"/>
              <a:t>Positive statements are made, areas for improvement are discussed, and followed with more positive statements.</a:t>
            </a:r>
            <a:endParaRPr lang="en-ZA" dirty="0"/>
          </a:p>
          <a:p>
            <a:r>
              <a:rPr lang="en-GB" dirty="0"/>
              <a:t>‘Stop, Start, Continue’</a:t>
            </a:r>
            <a:endParaRPr lang="en-ZA" dirty="0"/>
          </a:p>
          <a:p>
            <a:pPr marL="0" indent="0">
              <a:buNone/>
            </a:pPr>
            <a:r>
              <a:rPr lang="en-GB" dirty="0"/>
              <a:t> </a:t>
            </a:r>
            <a:endParaRPr lang="en-ZA" dirty="0"/>
          </a:p>
          <a:p>
            <a:pPr marL="0" indent="0">
              <a:buNone/>
            </a:pPr>
            <a:r>
              <a:rPr lang="en-GB" b="1" dirty="0"/>
              <a:t>This is where you discuss:</a:t>
            </a:r>
            <a:endParaRPr lang="en-ZA" b="1" dirty="0"/>
          </a:p>
          <a:p>
            <a:pPr lvl="0"/>
            <a:r>
              <a:rPr lang="en-GB" dirty="0"/>
              <a:t>What they feel they should stop doing</a:t>
            </a:r>
            <a:endParaRPr lang="en-ZA" dirty="0"/>
          </a:p>
          <a:p>
            <a:pPr lvl="0"/>
            <a:r>
              <a:rPr lang="en-GB" dirty="0"/>
              <a:t>What they feel they should start doing</a:t>
            </a:r>
            <a:endParaRPr lang="en-ZA" dirty="0"/>
          </a:p>
          <a:p>
            <a:pPr lvl="0"/>
            <a:r>
              <a:rPr lang="en-GB" dirty="0"/>
              <a:t>What they wish to continue doing </a:t>
            </a:r>
            <a:endParaRPr lang="en-ZA" dirty="0"/>
          </a:p>
          <a:p>
            <a:pPr marL="0" indent="0">
              <a:buNone/>
            </a:pPr>
            <a:endParaRPr lang="en-ZA" dirty="0"/>
          </a:p>
        </p:txBody>
      </p:sp>
    </p:spTree>
    <p:extLst>
      <p:ext uri="{BB962C8B-B14F-4D97-AF65-F5344CB8AC3E}">
        <p14:creationId xmlns:p14="http://schemas.microsoft.com/office/powerpoint/2010/main" val="287269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 (Page 8)</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Feedback (Page 47)</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r>
              <a:rPr lang="en-ZA" dirty="0"/>
              <a:t>People are individuals and unique in the way they deal with things. </a:t>
            </a:r>
          </a:p>
          <a:p>
            <a:pPr lvl="1"/>
            <a:r>
              <a:rPr lang="en-ZA" dirty="0"/>
              <a:t>Some can be approached directly and up-front </a:t>
            </a:r>
          </a:p>
          <a:p>
            <a:pPr lvl="1"/>
            <a:r>
              <a:rPr lang="en-ZA" dirty="0"/>
              <a:t>Others need a more sensitive approach</a:t>
            </a:r>
          </a:p>
          <a:p>
            <a:r>
              <a:rPr lang="en-ZA" dirty="0"/>
              <a:t>Good people skills and insight into the way people behave is a huge asset</a:t>
            </a:r>
          </a:p>
        </p:txBody>
      </p:sp>
    </p:spTree>
    <p:extLst>
      <p:ext uri="{BB962C8B-B14F-4D97-AF65-F5344CB8AC3E}">
        <p14:creationId xmlns:p14="http://schemas.microsoft.com/office/powerpoint/2010/main" val="3753414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Constructive Feedback</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pPr lvl="0"/>
            <a:r>
              <a:rPr lang="en-GB" dirty="0"/>
              <a:t>Listen to the employee’s needs, concerns and ideas, and be responsive to them as a meaningful form of recognition.</a:t>
            </a:r>
            <a:endParaRPr lang="en-ZA" dirty="0"/>
          </a:p>
          <a:p>
            <a:pPr lvl="0"/>
            <a:r>
              <a:rPr lang="en-GB" dirty="0"/>
              <a:t>Provide regular feedback on task performance. </a:t>
            </a:r>
          </a:p>
          <a:p>
            <a:pPr lvl="0"/>
            <a:r>
              <a:rPr lang="en-GB" dirty="0"/>
              <a:t>Give praise whenever tasks have been done well and be specific about what was done well so that it may be repeated. </a:t>
            </a:r>
            <a:endParaRPr lang="en-ZA" dirty="0"/>
          </a:p>
          <a:p>
            <a:pPr lvl="0"/>
            <a:r>
              <a:rPr lang="en-GB" dirty="0"/>
              <a:t>Recognise and reward them for their ingenuity or effort, not just for their contribution or productivity.</a:t>
            </a:r>
            <a:endParaRPr lang="en-ZA" dirty="0"/>
          </a:p>
          <a:p>
            <a:pPr marL="0" indent="0">
              <a:buNone/>
            </a:pPr>
            <a:endParaRPr lang="en-ZA" dirty="0"/>
          </a:p>
        </p:txBody>
      </p:sp>
    </p:spTree>
    <p:extLst>
      <p:ext uri="{BB962C8B-B14F-4D97-AF65-F5344CB8AC3E}">
        <p14:creationId xmlns:p14="http://schemas.microsoft.com/office/powerpoint/2010/main" val="500762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Feedback</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pPr marL="0" lvl="0" indent="0">
              <a:buNone/>
            </a:pPr>
            <a:r>
              <a:rPr lang="en-GB" b="1" dirty="0"/>
              <a:t>Formally or informally congratulate them on a job well done by:</a:t>
            </a:r>
          </a:p>
          <a:p>
            <a:pPr marL="0" lvl="0" indent="0">
              <a:buNone/>
            </a:pPr>
            <a:endParaRPr lang="en-ZA" b="1" dirty="0"/>
          </a:p>
          <a:p>
            <a:pPr lvl="0"/>
            <a:r>
              <a:rPr lang="en-GB" dirty="0"/>
              <a:t>Recognising individuals in team meetings</a:t>
            </a:r>
            <a:endParaRPr lang="en-ZA" dirty="0"/>
          </a:p>
          <a:p>
            <a:pPr lvl="0"/>
            <a:r>
              <a:rPr lang="en-GB" dirty="0"/>
              <a:t>Conducting staff awards programs</a:t>
            </a:r>
            <a:endParaRPr lang="en-ZA" dirty="0"/>
          </a:p>
          <a:p>
            <a:pPr lvl="0"/>
            <a:r>
              <a:rPr lang="en-GB" dirty="0"/>
              <a:t>Advising a supervisor if an employee performs well</a:t>
            </a:r>
            <a:endParaRPr lang="en-ZA" dirty="0"/>
          </a:p>
          <a:p>
            <a:pPr lvl="0"/>
            <a:r>
              <a:rPr lang="en-GB" dirty="0"/>
              <a:t>Recognise successes promptly.</a:t>
            </a:r>
            <a:endParaRPr lang="en-ZA" dirty="0"/>
          </a:p>
          <a:p>
            <a:pPr marL="0" indent="0">
              <a:buNone/>
            </a:pPr>
            <a:endParaRPr lang="en-ZA" dirty="0"/>
          </a:p>
        </p:txBody>
      </p:sp>
    </p:spTree>
    <p:extLst>
      <p:ext uri="{BB962C8B-B14F-4D97-AF65-F5344CB8AC3E}">
        <p14:creationId xmlns:p14="http://schemas.microsoft.com/office/powerpoint/2010/main" val="25604773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Performance Review - Feedback</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r>
              <a:rPr lang="en-ZA" dirty="0"/>
              <a:t>Opportunity for constructive feedback </a:t>
            </a:r>
          </a:p>
          <a:p>
            <a:r>
              <a:rPr lang="en-ZA" dirty="0"/>
              <a:t>To provide positive and constructive advice for future performance, </a:t>
            </a:r>
          </a:p>
          <a:p>
            <a:r>
              <a:rPr lang="en-ZA" dirty="0"/>
              <a:t>Identify opportunities for skill development. </a:t>
            </a:r>
          </a:p>
          <a:p>
            <a:r>
              <a:rPr lang="en-ZA" dirty="0"/>
              <a:t>Timing is important</a:t>
            </a:r>
          </a:p>
          <a:p>
            <a:r>
              <a:rPr lang="en-ZA" dirty="0"/>
              <a:t>As soon as possible if performance is poor</a:t>
            </a:r>
          </a:p>
          <a:p>
            <a:r>
              <a:rPr lang="en-ZA" dirty="0"/>
              <a:t>Keep it simple</a:t>
            </a:r>
          </a:p>
          <a:p>
            <a:r>
              <a:rPr lang="en-ZA" dirty="0"/>
              <a:t>Identify weaknesses, with steps to improve</a:t>
            </a:r>
          </a:p>
          <a:p>
            <a:r>
              <a:rPr lang="en-ZA" dirty="0"/>
              <a:t>Relevant</a:t>
            </a:r>
          </a:p>
          <a:p>
            <a:endParaRPr lang="en-ZA" dirty="0"/>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681045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Feedback</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pPr marL="0" indent="0">
              <a:buNone/>
            </a:pPr>
            <a:endParaRPr lang="en-ZA" dirty="0"/>
          </a:p>
          <a:p>
            <a:pPr marL="0" indent="0">
              <a:buNone/>
            </a:pPr>
            <a:endParaRPr lang="en-ZA" dirty="0"/>
          </a:p>
          <a:p>
            <a:pPr marL="0" indent="0">
              <a:buNone/>
            </a:pPr>
            <a:endParaRPr lang="en-ZA" dirty="0"/>
          </a:p>
        </p:txBody>
      </p:sp>
      <p:sp>
        <p:nvSpPr>
          <p:cNvPr id="7" name="Rectangle 6"/>
          <p:cNvSpPr/>
          <p:nvPr/>
        </p:nvSpPr>
        <p:spPr>
          <a:xfrm>
            <a:off x="467543" y="1080489"/>
            <a:ext cx="8376653" cy="3416320"/>
          </a:xfrm>
          <a:prstGeom prst="rect">
            <a:avLst/>
          </a:prstGeom>
        </p:spPr>
        <p:txBody>
          <a:bodyPr wrap="square">
            <a:spAutoFit/>
          </a:bodyPr>
          <a:lstStyle/>
          <a:p>
            <a:pPr marL="342900" indent="-342900">
              <a:buFont typeface="Arial" panose="020B0604020202020204" pitchFamily="34" charset="0"/>
              <a:buChar char="•"/>
            </a:pPr>
            <a:endParaRPr lang="en-ZA" sz="2400" dirty="0"/>
          </a:p>
          <a:p>
            <a:endParaRPr lang="en-ZA" sz="2400" dirty="0"/>
          </a:p>
          <a:p>
            <a:r>
              <a:rPr lang="en-ZA" sz="2400" dirty="0"/>
              <a:t> </a:t>
            </a:r>
          </a:p>
          <a:p>
            <a:r>
              <a:rPr lang="en-ZA" sz="2400" dirty="0"/>
              <a:t>			</a:t>
            </a:r>
          </a:p>
          <a:p>
            <a:endParaRPr lang="en-ZA" sz="2400" dirty="0"/>
          </a:p>
          <a:p>
            <a:endParaRPr lang="en-ZA" sz="2400" dirty="0"/>
          </a:p>
          <a:p>
            <a:endParaRPr lang="en-ZA" sz="2400" dirty="0"/>
          </a:p>
          <a:p>
            <a:endParaRPr lang="en-ZA" sz="2400" dirty="0"/>
          </a:p>
          <a:p>
            <a:r>
              <a:rPr lang="en-ZA" sz="2400" dirty="0"/>
              <a:t>                                                    Complete Activity 3.2 in the PoE.</a:t>
            </a:r>
          </a:p>
        </p:txBody>
      </p:sp>
      <p:pic>
        <p:nvPicPr>
          <p:cNvPr id="8" name="Picture 7"/>
          <p:cNvPicPr>
            <a:picLocks noChangeAspect="1"/>
          </p:cNvPicPr>
          <p:nvPr/>
        </p:nvPicPr>
        <p:blipFill>
          <a:blip r:embed="rId2"/>
          <a:stretch>
            <a:fillRect/>
          </a:stretch>
        </p:blipFill>
        <p:spPr>
          <a:xfrm>
            <a:off x="971493" y="3769471"/>
            <a:ext cx="2807257" cy="951613"/>
          </a:xfrm>
          <a:prstGeom prst="rect">
            <a:avLst/>
          </a:prstGeom>
        </p:spPr>
      </p:pic>
      <p:sp>
        <p:nvSpPr>
          <p:cNvPr id="9" name="TextBox 8">
            <a:extLst>
              <a:ext uri="{FF2B5EF4-FFF2-40B4-BE49-F238E27FC236}">
                <a16:creationId xmlns:a16="http://schemas.microsoft.com/office/drawing/2014/main" id="{63FF8485-98D0-47F6-91E9-05C7D3020F8E}"/>
              </a:ext>
            </a:extLst>
          </p:cNvPr>
          <p:cNvSpPr txBox="1"/>
          <p:nvPr/>
        </p:nvSpPr>
        <p:spPr>
          <a:xfrm>
            <a:off x="830766" y="2175885"/>
            <a:ext cx="7482467" cy="830997"/>
          </a:xfrm>
          <a:prstGeom prst="rect">
            <a:avLst/>
          </a:prstGeom>
          <a:solidFill>
            <a:schemeClr val="tx1">
              <a:lumMod val="20000"/>
              <a:lumOff val="80000"/>
            </a:schemeClr>
          </a:solidFill>
        </p:spPr>
        <p:txBody>
          <a:bodyPr wrap="square" rtlCol="0">
            <a:spAutoFit/>
          </a:bodyPr>
          <a:lstStyle/>
          <a:p>
            <a:r>
              <a:rPr lang="en-ZA" sz="2400" b="1" i="1" dirty="0"/>
              <a:t>A general rule is to give two-thirds of positive feedback and one-third of constructive or developmental feedback.</a:t>
            </a:r>
          </a:p>
        </p:txBody>
      </p:sp>
    </p:spTree>
    <p:extLst>
      <p:ext uri="{BB962C8B-B14F-4D97-AF65-F5344CB8AC3E}">
        <p14:creationId xmlns:p14="http://schemas.microsoft.com/office/powerpoint/2010/main" val="244642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Gathering Evidence </a:t>
            </a:r>
            <a:r>
              <a:rPr lang="en-ZA" dirty="0"/>
              <a:t>(Page 48)</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p:txBody>
          <a:bodyPr>
            <a:normAutofit/>
          </a:bodyPr>
          <a:lstStyle/>
          <a:p>
            <a:r>
              <a:rPr lang="en-GB" dirty="0"/>
              <a:t>After training opportunity must be given to practice the new skill. (Summative)</a:t>
            </a:r>
          </a:p>
          <a:p>
            <a:r>
              <a:rPr lang="en-GB" dirty="0"/>
              <a:t>The learner will be mentored and given on-the-job training along </a:t>
            </a:r>
          </a:p>
          <a:p>
            <a:r>
              <a:rPr lang="en-GB" dirty="0"/>
              <a:t>Regular meetings must be held and feedback given, </a:t>
            </a:r>
          </a:p>
          <a:p>
            <a:r>
              <a:rPr lang="en-GB" dirty="0"/>
              <a:t>Once the process is complete a formal assessment will be completed.</a:t>
            </a:r>
          </a:p>
          <a:p>
            <a:r>
              <a:rPr lang="en-GB" dirty="0"/>
              <a:t>If found not yet competent, arrangements can be made for reassessment or additional training. </a:t>
            </a:r>
            <a:endParaRPr lang="en-ZA" dirty="0"/>
          </a:p>
          <a:p>
            <a:pPr marL="0" indent="0">
              <a:buNone/>
            </a:pPr>
            <a:endParaRPr lang="en-ZA" dirty="0"/>
          </a:p>
        </p:txBody>
      </p:sp>
    </p:spTree>
    <p:extLst>
      <p:ext uri="{BB962C8B-B14F-4D97-AF65-F5344CB8AC3E}">
        <p14:creationId xmlns:p14="http://schemas.microsoft.com/office/powerpoint/2010/main" val="23232980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Gathering Evidence</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dirty="0"/>
              <a:t>How is a formal assessment conducted? It is conducted through the gathering of evidence.</a:t>
            </a:r>
          </a:p>
          <a:p>
            <a:endParaRPr lang="en-ZA" dirty="0"/>
          </a:p>
          <a:p>
            <a:r>
              <a:rPr lang="en-ZA" dirty="0"/>
              <a:t> Evidence may be made up of personal recommendation letters; tasks completed and signed off by the relevant heads of department, mentor reports, log books with details of hours as well as tasks completed, minutes of meetings, performance ratings, etc. </a:t>
            </a:r>
          </a:p>
          <a:p>
            <a:endParaRPr lang="en-ZA" dirty="0"/>
          </a:p>
          <a:p>
            <a:r>
              <a:rPr lang="en-ZA" dirty="0"/>
              <a:t>All of the above evidence must be organised and a report must be produced detailing all aspects of the employee’s performance and results. </a:t>
            </a:r>
          </a:p>
          <a:p>
            <a:pPr marL="0" indent="0">
              <a:buNone/>
            </a:pPr>
            <a:endParaRPr lang="en-ZA" dirty="0"/>
          </a:p>
          <a:p>
            <a:pPr marL="0" indent="0">
              <a:buNone/>
            </a:pPr>
            <a:r>
              <a:rPr lang="en-ZA" dirty="0"/>
              <a:t> </a:t>
            </a:r>
          </a:p>
          <a:p>
            <a:pPr marL="0" indent="0">
              <a:buNone/>
            </a:pPr>
            <a:r>
              <a:rPr lang="en-ZA" dirty="0"/>
              <a:t>				Complete Activity3.3 in the PoE.</a:t>
            </a:r>
          </a:p>
          <a:p>
            <a:pPr marL="0" indent="0">
              <a:buNone/>
            </a:pPr>
            <a:endParaRPr lang="en-ZA" dirty="0"/>
          </a:p>
        </p:txBody>
      </p:sp>
      <p:pic>
        <p:nvPicPr>
          <p:cNvPr id="7" name="Picture 6"/>
          <p:cNvPicPr>
            <a:picLocks noChangeAspect="1"/>
          </p:cNvPicPr>
          <p:nvPr/>
        </p:nvPicPr>
        <p:blipFill>
          <a:blip r:embed="rId2"/>
          <a:stretch>
            <a:fillRect/>
          </a:stretch>
        </p:blipFill>
        <p:spPr>
          <a:xfrm>
            <a:off x="764600" y="4969973"/>
            <a:ext cx="2761647" cy="936152"/>
          </a:xfrm>
          <a:prstGeom prst="rect">
            <a:avLst/>
          </a:prstGeom>
        </p:spPr>
      </p:pic>
    </p:spTree>
    <p:extLst>
      <p:ext uri="{BB962C8B-B14F-4D97-AF65-F5344CB8AC3E}">
        <p14:creationId xmlns:p14="http://schemas.microsoft.com/office/powerpoint/2010/main" val="28876507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4</a:t>
            </a:r>
          </a:p>
        </p:txBody>
      </p:sp>
      <p:sp>
        <p:nvSpPr>
          <p:cNvPr id="3" name="Text Placeholder 2"/>
          <p:cNvSpPr>
            <a:spLocks noGrp="1"/>
          </p:cNvSpPr>
          <p:nvPr>
            <p:ph type="body" idx="1"/>
          </p:nvPr>
        </p:nvSpPr>
        <p:spPr/>
        <p:txBody>
          <a:bodyPr/>
          <a:lstStyle/>
          <a:p>
            <a:r>
              <a:rPr lang="en-ZA" dirty="0"/>
              <a:t>Review facilitation processes in the workplace context</a:t>
            </a:r>
          </a:p>
        </p:txBody>
      </p:sp>
      <p:sp>
        <p:nvSpPr>
          <p:cNvPr id="4" name="Slide Number Placeholder 3"/>
          <p:cNvSpPr>
            <a:spLocks noGrp="1"/>
          </p:cNvSpPr>
          <p:nvPr>
            <p:ph type="sldNum" sz="quarter" idx="12"/>
          </p:nvPr>
        </p:nvSpPr>
        <p:spPr/>
        <p:txBody>
          <a:bodyPr/>
          <a:lstStyle/>
          <a:p>
            <a:fld id="{4980778A-6F9D-4141-8080-B8192EADCD40}" type="slidenum">
              <a:rPr lang="en-ZA" smtClean="0"/>
              <a:pPr/>
              <a:t>87</a:t>
            </a:fld>
            <a:endParaRPr lang="en-ZA" dirty="0"/>
          </a:p>
        </p:txBody>
      </p:sp>
    </p:spTree>
    <p:extLst>
      <p:ext uri="{BB962C8B-B14F-4D97-AF65-F5344CB8AC3E}">
        <p14:creationId xmlns:p14="http://schemas.microsoft.com/office/powerpoint/2010/main" val="1917646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Progress Report (Page 51)</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p:txBody>
          <a:bodyPr>
            <a:normAutofit/>
          </a:bodyPr>
          <a:lstStyle/>
          <a:p>
            <a:r>
              <a:rPr lang="en-GB" dirty="0"/>
              <a:t>Progress report on the delegated task or assignment. They allow the employee to provide details and input on what has happened to date, and the results. </a:t>
            </a:r>
          </a:p>
          <a:p>
            <a:r>
              <a:rPr lang="en-GB" dirty="0"/>
              <a:t>The employee also provides feedback on any problems, issues, and concerns that may have occurred. This allows the supervisor to provide insights and suggest possible courses of action, if needed.</a:t>
            </a:r>
            <a:endParaRPr lang="en-ZA" dirty="0"/>
          </a:p>
          <a:p>
            <a:r>
              <a:rPr lang="en-GB" dirty="0"/>
              <a:t>The second purpose is to assess employee growth and skill development. Properly performed, a performance review allows supervisors to guide and direct the professional development of their employees. This is the most important aspect of the review.</a:t>
            </a:r>
            <a:endParaRPr lang="en-ZA" dirty="0"/>
          </a:p>
          <a:p>
            <a:pPr marL="0" indent="0">
              <a:buNone/>
            </a:pPr>
            <a:endParaRPr lang="en-ZA" dirty="0"/>
          </a:p>
        </p:txBody>
      </p:sp>
    </p:spTree>
    <p:extLst>
      <p:ext uri="{BB962C8B-B14F-4D97-AF65-F5344CB8AC3E}">
        <p14:creationId xmlns:p14="http://schemas.microsoft.com/office/powerpoint/2010/main" val="24257182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Review Report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r>
              <a:rPr lang="en-GB" sz="2800" dirty="0"/>
              <a:t>Facilitation or training programme must be evaluated. </a:t>
            </a:r>
          </a:p>
          <a:p>
            <a:r>
              <a:rPr lang="en-GB" sz="2800" dirty="0"/>
              <a:t>Strengths and weaknesses in the training can be noted. </a:t>
            </a:r>
          </a:p>
          <a:p>
            <a:r>
              <a:rPr lang="en-GB" sz="2800" dirty="0"/>
              <a:t>Evaluation forms as well as feedback reports must be filled in and submitted in order to determine whether or not the outcomes were achieved. </a:t>
            </a:r>
            <a:endParaRPr lang="en-ZA" dirty="0"/>
          </a:p>
        </p:txBody>
      </p:sp>
    </p:spTree>
    <p:extLst>
      <p:ext uri="{BB962C8B-B14F-4D97-AF65-F5344CB8AC3E}">
        <p14:creationId xmlns:p14="http://schemas.microsoft.com/office/powerpoint/2010/main" val="295020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a:xfrm>
            <a:off x="467544" y="1413296"/>
            <a:ext cx="8495982" cy="4680000"/>
          </a:xfrm>
        </p:spPr>
        <p:txBody>
          <a:bodyPr>
            <a:normAutofit/>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spcBef>
                <a:spcPts val="0"/>
              </a:spcBef>
              <a:buClrTx/>
              <a:buSzTx/>
              <a:buNone/>
            </a:pPr>
            <a:r>
              <a:rPr lang="en-ZA" b="1" dirty="0">
                <a:solidFill>
                  <a:srgbClr val="000066"/>
                </a:solidFill>
              </a:rPr>
              <a:t>Section 5 – 	Summative assessment </a:t>
            </a:r>
          </a:p>
          <a:p>
            <a:pPr marL="0" lvl="0" indent="0">
              <a:lnSpc>
                <a:spcPct val="110000"/>
              </a:lnSpc>
              <a:spcBef>
                <a:spcPts val="0"/>
              </a:spcBef>
              <a:buClrTx/>
              <a:buSzTx/>
              <a:buNone/>
            </a:pPr>
            <a:r>
              <a:rPr lang="en-ZA" b="1" dirty="0">
                <a:solidFill>
                  <a:srgbClr val="000066"/>
                </a:solidFill>
              </a:rPr>
              <a:t>		Knowledge questionnaires</a:t>
            </a:r>
          </a:p>
          <a:p>
            <a:pPr marL="0" lvl="0" indent="0">
              <a:lnSpc>
                <a:spcPct val="110000"/>
              </a:lnSpc>
              <a:spcBef>
                <a:spcPts val="0"/>
              </a:spcBef>
              <a:buClrTx/>
              <a:buSzTx/>
              <a:buNone/>
            </a:pPr>
            <a:r>
              <a:rPr lang="en-ZA" b="1" dirty="0">
                <a:solidFill>
                  <a:srgbClr val="000066"/>
                </a:solidFill>
              </a:rPr>
              <a:t>Section 6 – 	Summative assessment </a:t>
            </a:r>
          </a:p>
          <a:p>
            <a:pPr marL="0" lvl="0" indent="0">
              <a:lnSpc>
                <a:spcPct val="110000"/>
              </a:lnSpc>
              <a:spcBef>
                <a:spcPts val="0"/>
              </a:spcBef>
              <a:buClrTx/>
              <a:buSzTx/>
              <a:buNone/>
            </a:pPr>
            <a:r>
              <a:rPr lang="en-ZA" b="1" dirty="0">
                <a:solidFill>
                  <a:srgbClr val="000066"/>
                </a:solidFill>
              </a:rPr>
              <a:t>                           Workplace assignments</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8 – 10	Additional Evidence</a:t>
            </a:r>
            <a:endParaRPr lang="en-US" dirty="0">
              <a:solidFill>
                <a:srgbClr val="000066"/>
              </a:solidFill>
            </a:endParaRPr>
          </a:p>
          <a:p>
            <a:pPr marL="0" lvl="0" indent="0">
              <a:spcBef>
                <a:spcPts val="0"/>
              </a:spcBef>
              <a:buClrTx/>
              <a:buSzTx/>
              <a:buNone/>
            </a:pP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Review Report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a:xfrm>
            <a:off x="467544" y="1413296"/>
            <a:ext cx="8219256" cy="5254204"/>
          </a:xfrm>
        </p:spPr>
        <p:txBody>
          <a:bodyPr>
            <a:normAutofit fontScale="85000" lnSpcReduction="20000"/>
          </a:bodyPr>
          <a:lstStyle/>
          <a:p>
            <a:r>
              <a:rPr lang="en-ZA" dirty="0"/>
              <a:t>Feedback must also be submitted by the learner. Did they find the learning intervention suitable? </a:t>
            </a:r>
          </a:p>
          <a:p>
            <a:r>
              <a:rPr lang="en-ZA" dirty="0"/>
              <a:t>Were the assessment methods and techniques suitable and easy enough to understand? Was the level of the material relevant to the learner? Did the learner find the instructions easy to understand and the tasks suitable? </a:t>
            </a:r>
          </a:p>
          <a:p>
            <a:endParaRPr lang="en-ZA" dirty="0"/>
          </a:p>
          <a:p>
            <a:r>
              <a:rPr lang="en-ZA" dirty="0"/>
              <a:t>A review report must be obtained from the learner in order to improve the learning intervention and make the necessary changes should there be any. </a:t>
            </a:r>
          </a:p>
          <a:p>
            <a:endParaRPr lang="en-ZA" dirty="0"/>
          </a:p>
          <a:p>
            <a:r>
              <a:rPr lang="en-ZA" dirty="0"/>
              <a:t>From the review reports and feedback, recommendations can be made for future facilitation. </a:t>
            </a:r>
          </a:p>
          <a:p>
            <a:pPr marL="0" indent="0">
              <a:buNone/>
            </a:pPr>
            <a:endParaRPr lang="en-ZA" dirty="0"/>
          </a:p>
          <a:p>
            <a:pPr marL="0" indent="0">
              <a:buNone/>
            </a:pPr>
            <a:endParaRPr lang="en-ZA" dirty="0"/>
          </a:p>
          <a:p>
            <a:pPr marL="0" indent="0">
              <a:buNone/>
            </a:pPr>
            <a:r>
              <a:rPr lang="en-ZA" dirty="0"/>
              <a:t> </a:t>
            </a:r>
          </a:p>
          <a:p>
            <a:pPr marL="720725" lvl="2" indent="0">
              <a:buNone/>
            </a:pPr>
            <a:r>
              <a:rPr lang="en-ZA" dirty="0"/>
              <a:t>					Complete Activity 4.1 in the PoE.</a:t>
            </a:r>
          </a:p>
          <a:p>
            <a:pPr marL="0" indent="0">
              <a:buNone/>
            </a:pPr>
            <a:endParaRPr lang="en-ZA" dirty="0"/>
          </a:p>
        </p:txBody>
      </p:sp>
      <p:pic>
        <p:nvPicPr>
          <p:cNvPr id="7" name="Picture 6"/>
          <p:cNvPicPr>
            <a:picLocks noChangeAspect="1"/>
          </p:cNvPicPr>
          <p:nvPr/>
        </p:nvPicPr>
        <p:blipFill>
          <a:blip r:embed="rId2"/>
          <a:stretch>
            <a:fillRect/>
          </a:stretch>
        </p:blipFill>
        <p:spPr>
          <a:xfrm>
            <a:off x="794580" y="5209816"/>
            <a:ext cx="2951427" cy="1000484"/>
          </a:xfrm>
          <a:prstGeom prst="rect">
            <a:avLst/>
          </a:prstGeom>
        </p:spPr>
      </p:pic>
    </p:spTree>
    <p:extLst>
      <p:ext uri="{BB962C8B-B14F-4D97-AF65-F5344CB8AC3E}">
        <p14:creationId xmlns:p14="http://schemas.microsoft.com/office/powerpoint/2010/main" val="18256966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CC19-5974-4AD6-84B8-295F86F95A78}"/>
              </a:ext>
            </a:extLst>
          </p:cNvPr>
          <p:cNvSpPr>
            <a:spLocks noGrp="1"/>
          </p:cNvSpPr>
          <p:nvPr>
            <p:ph type="title"/>
          </p:nvPr>
        </p:nvSpPr>
        <p:spPr/>
        <p:txBody>
          <a:bodyPr/>
          <a:lstStyle/>
          <a:p>
            <a:r>
              <a:rPr lang="en-US" dirty="0"/>
              <a:t>Summative Preparation</a:t>
            </a:r>
            <a:endParaRPr lang="en-ZA" dirty="0"/>
          </a:p>
        </p:txBody>
      </p:sp>
      <p:sp>
        <p:nvSpPr>
          <p:cNvPr id="3" name="Slide Number Placeholder 2">
            <a:extLst>
              <a:ext uri="{FF2B5EF4-FFF2-40B4-BE49-F238E27FC236}">
                <a16:creationId xmlns:a16="http://schemas.microsoft.com/office/drawing/2014/main" id="{0EB323DE-1BCC-4FA1-A011-42986BD74ABB}"/>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455CD4E8-7C3C-44A0-8E11-2ED5862A3BAA}"/>
              </a:ext>
            </a:extLst>
          </p:cNvPr>
          <p:cNvSpPr>
            <a:spLocks noGrp="1"/>
          </p:cNvSpPr>
          <p:nvPr>
            <p:ph sz="quarter" idx="1"/>
          </p:nvPr>
        </p:nvSpPr>
        <p:spPr/>
        <p:txBody>
          <a:bodyPr/>
          <a:lstStyle/>
          <a:p>
            <a:r>
              <a:rPr lang="en-US" dirty="0"/>
              <a:t>Complete all Formatives</a:t>
            </a:r>
          </a:p>
          <a:p>
            <a:r>
              <a:rPr lang="en-US" dirty="0"/>
              <a:t>Complete Knowledge Questions (page 91)</a:t>
            </a:r>
          </a:p>
          <a:p>
            <a:r>
              <a:rPr lang="en-US" dirty="0"/>
              <a:t>Workplace assignment (page 98)</a:t>
            </a:r>
            <a:endParaRPr lang="en-ZA" dirty="0"/>
          </a:p>
        </p:txBody>
      </p:sp>
    </p:spTree>
    <p:extLst>
      <p:ext uri="{BB962C8B-B14F-4D97-AF65-F5344CB8AC3E}">
        <p14:creationId xmlns:p14="http://schemas.microsoft.com/office/powerpoint/2010/main" val="4428029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Portfolio Submission: Saving</a:t>
            </a:r>
            <a:endParaRPr lang="en-US" sz="36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467544" y="1413296"/>
            <a:ext cx="7800156" cy="4968032"/>
          </a:xfrm>
        </p:spPr>
        <p:txBody>
          <a:bodyPr>
            <a:normAutofit/>
          </a:bodyPr>
          <a:lstStyle/>
          <a:p>
            <a:pPr>
              <a:lnSpc>
                <a:spcPct val="150000"/>
              </a:lnSpc>
            </a:pPr>
            <a:r>
              <a:rPr lang="en-ZA" dirty="0">
                <a:ea typeface="Calibri" panose="020F0502020204030204" pitchFamily="34" charset="0"/>
                <a:cs typeface="Calibri" panose="020F0502020204030204" pitchFamily="34" charset="0"/>
              </a:rPr>
              <a:t>S</a:t>
            </a:r>
            <a:r>
              <a:rPr lang="en-ZA" dirty="0">
                <a:effectLst/>
                <a:latin typeface="Calibri" panose="020F0502020204030204" pitchFamily="34" charset="0"/>
                <a:ea typeface="Calibri" panose="020F0502020204030204" pitchFamily="34" charset="0"/>
                <a:cs typeface="Calibri" panose="020F0502020204030204" pitchFamily="34" charset="0"/>
              </a:rPr>
              <a:t>ave evidence – </a:t>
            </a:r>
            <a:r>
              <a:rPr lang="en-ZA" dirty="0" err="1">
                <a:effectLst/>
                <a:latin typeface="Calibri" panose="020F0502020204030204" pitchFamily="34" charset="0"/>
                <a:ea typeface="Calibri" panose="020F0502020204030204" pitchFamily="34" charset="0"/>
                <a:cs typeface="Calibri" panose="020F0502020204030204" pitchFamily="34" charset="0"/>
              </a:rPr>
              <a:t>ID_Surname</a:t>
            </a:r>
            <a:r>
              <a:rPr lang="en-ZA" dirty="0" err="1">
                <a:ea typeface="Calibri" panose="020F0502020204030204" pitchFamily="34" charset="0"/>
                <a:cs typeface="Calibri" panose="020F0502020204030204" pitchFamily="34" charset="0"/>
              </a:rPr>
              <a:t>_</a:t>
            </a:r>
            <a:r>
              <a:rPr lang="en-ZA" dirty="0" err="1">
                <a:effectLst/>
                <a:latin typeface="Calibri" panose="020F0502020204030204" pitchFamily="34" charset="0"/>
                <a:ea typeface="Calibri" panose="020F0502020204030204" pitchFamily="34" charset="0"/>
                <a:cs typeface="Calibri" panose="020F0502020204030204" pitchFamily="34" charset="0"/>
              </a:rPr>
              <a:t>Initials_FTT</a:t>
            </a:r>
            <a:r>
              <a:rPr lang="en-ZA" dirty="0">
                <a:effectLst/>
                <a:latin typeface="Calibri" panose="020F0502020204030204" pitchFamily="34" charset="0"/>
                <a:ea typeface="Calibri" panose="020F0502020204030204" pitchFamily="34" charset="0"/>
                <a:cs typeface="Calibri" panose="020F0502020204030204" pitchFamily="34" charset="0"/>
              </a:rPr>
              <a:t> POE…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50000"/>
              </a:lnSpc>
            </a:pPr>
            <a:r>
              <a:rPr lang="en-ZA" dirty="0">
                <a:effectLst/>
                <a:latin typeface="Calibri" panose="020F0502020204030204" pitchFamily="34" charset="0"/>
                <a:ea typeface="Calibri" panose="020F0502020204030204" pitchFamily="34" charset="0"/>
                <a:cs typeface="Calibri" panose="020F0502020204030204" pitchFamily="34" charset="0"/>
              </a:rPr>
              <a:t>20150930K900700 Russell J </a:t>
            </a:r>
            <a:r>
              <a:rPr lang="en-ZA" dirty="0">
                <a:ea typeface="Calibri" panose="020F0502020204030204" pitchFamily="34" charset="0"/>
                <a:cs typeface="Calibri" panose="020F0502020204030204" pitchFamily="34" charset="0"/>
              </a:rPr>
              <a:t>FTT</a:t>
            </a:r>
            <a:r>
              <a:rPr lang="en-ZA" dirty="0">
                <a:effectLst/>
                <a:latin typeface="Calibri" panose="020F0502020204030204" pitchFamily="34" charset="0"/>
                <a:ea typeface="Calibri" panose="020F0502020204030204" pitchFamily="34" charset="0"/>
                <a:cs typeface="Calibri" panose="020F0502020204030204" pitchFamily="34" charset="0"/>
              </a:rPr>
              <a:t> PoE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A" dirty="0">
                <a:ea typeface="Times New Roman" panose="02020603050405020304" pitchFamily="18" charset="0"/>
              </a:rPr>
              <a:t>Submission</a:t>
            </a:r>
            <a:r>
              <a:rPr lang="en-ZA" sz="2400" dirty="0">
                <a:effectLst/>
                <a:latin typeface="Calibri" panose="020F0502020204030204" pitchFamily="34" charset="0"/>
                <a:ea typeface="Times New Roman" panose="02020603050405020304" pitchFamily="18" charset="0"/>
              </a:rPr>
              <a:t> email address </a:t>
            </a:r>
            <a:r>
              <a:rPr lang="en-ZA" sz="2400" u="sng" dirty="0">
                <a:solidFill>
                  <a:srgbClr val="0563C1"/>
                </a:solidFill>
                <a:effectLst/>
                <a:latin typeface="Calibri" panose="020F0502020204030204" pitchFamily="34" charset="0"/>
                <a:ea typeface="Times New Roman" panose="02020603050405020304" pitchFamily="18" charset="0"/>
                <a:hlinkClick r:id="rId3"/>
              </a:rPr>
              <a:t>DL@enjoconsultants.co.za</a:t>
            </a:r>
            <a:endParaRPr lang="en-ZA" sz="2400" u="sng" dirty="0">
              <a:solidFill>
                <a:srgbClr val="0563C1"/>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ZA" dirty="0">
                <a:ea typeface="Calibri" panose="020F0502020204030204" pitchFamily="34" charset="0"/>
              </a:rPr>
              <a:t>Learner support: </a:t>
            </a:r>
            <a:r>
              <a:rPr lang="en-ZA" u="sng" dirty="0">
                <a:solidFill>
                  <a:srgbClr val="0563C1"/>
                </a:solidFill>
                <a:ea typeface="Calibri" panose="020F0502020204030204" pitchFamily="34" charset="0"/>
              </a:rPr>
              <a:t>support</a:t>
            </a:r>
            <a:r>
              <a:rPr lang="en-ZA" sz="2400" u="sng" dirty="0">
                <a:solidFill>
                  <a:srgbClr val="0563C1"/>
                </a:solidFill>
                <a:effectLst/>
                <a:latin typeface="Calibri" panose="020F0502020204030204" pitchFamily="34" charset="0"/>
                <a:ea typeface="Times New Roman" panose="02020603050405020304" pitchFamily="18" charset="0"/>
                <a:hlinkClick r:id="rId3"/>
              </a:rPr>
              <a:t>@enjoconsultants.co.za</a:t>
            </a:r>
            <a:endParaRPr lang="en-ZA" sz="2400" dirty="0">
              <a:effectLst/>
              <a:latin typeface="Calibri" panose="020F0502020204030204" pitchFamily="34" charset="0"/>
              <a:ea typeface="Calibri" panose="020F0502020204030204" pitchFamily="34" charset="0"/>
            </a:endParaRPr>
          </a:p>
          <a:p>
            <a:pPr marL="0" indent="0">
              <a:buNone/>
            </a:pPr>
            <a:endParaRPr lang="en-ZA" sz="2400" dirty="0">
              <a:effectLst/>
              <a:latin typeface="Calibri" panose="020F0502020204030204" pitchFamily="34" charset="0"/>
              <a:ea typeface="Calibri" panose="020F0502020204030204" pitchFamily="34" charset="0"/>
            </a:endParaRPr>
          </a:p>
          <a:p>
            <a:r>
              <a:rPr lang="en-US" sz="2800" b="1" dirty="0">
                <a:solidFill>
                  <a:schemeClr val="bg2">
                    <a:lumMod val="75000"/>
                  </a:schemeClr>
                </a:solidFill>
              </a:rPr>
              <a:t>Facilitator Details</a:t>
            </a:r>
          </a:p>
          <a:p>
            <a:pPr marL="0" indent="0">
              <a:buNone/>
            </a:pPr>
            <a:r>
              <a:rPr lang="en-US" sz="2800" b="1" dirty="0">
                <a:solidFill>
                  <a:schemeClr val="bg2">
                    <a:lumMod val="75000"/>
                  </a:schemeClr>
                </a:solidFill>
              </a:rPr>
              <a:t>      Ilana Smit</a:t>
            </a:r>
          </a:p>
          <a:p>
            <a:pPr marL="0" indent="0">
              <a:buNone/>
            </a:pPr>
            <a:r>
              <a:rPr lang="en-US" sz="2800" b="1" dirty="0">
                <a:solidFill>
                  <a:schemeClr val="bg2">
                    <a:lumMod val="75000"/>
                  </a:schemeClr>
                </a:solidFill>
              </a:rPr>
              <a:t>      Cell: 0833062161</a:t>
            </a:r>
          </a:p>
          <a:p>
            <a:pPr marL="0" indent="0">
              <a:buNone/>
            </a:pPr>
            <a:r>
              <a:rPr lang="en-US" sz="2800" b="1" dirty="0">
                <a:solidFill>
                  <a:schemeClr val="bg2">
                    <a:lumMod val="75000"/>
                  </a:schemeClr>
                </a:solidFill>
              </a:rPr>
              <a:t>      ilanasmit0@gmail.com</a:t>
            </a:r>
          </a:p>
        </p:txBody>
      </p:sp>
      <p:pic>
        <p:nvPicPr>
          <p:cNvPr id="7" name="Picture 6" descr="A person holding a megaphone&#10;&#10;Description automatically generated with medium confidence">
            <a:extLst>
              <a:ext uri="{FF2B5EF4-FFF2-40B4-BE49-F238E27FC236}">
                <a16:creationId xmlns:a16="http://schemas.microsoft.com/office/drawing/2014/main" id="{3D62161E-52A9-4E16-A01F-4D45D3D5D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240" y="3800269"/>
            <a:ext cx="2036430" cy="2741099"/>
          </a:xfrm>
          <a:prstGeom prst="rect">
            <a:avLst/>
          </a:prstGeom>
        </p:spPr>
      </p:pic>
    </p:spTree>
    <p:extLst>
      <p:ext uri="{BB962C8B-B14F-4D97-AF65-F5344CB8AC3E}">
        <p14:creationId xmlns:p14="http://schemas.microsoft.com/office/powerpoint/2010/main" val="3369893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4151</TotalTime>
  <Words>4951</Words>
  <Application>Microsoft Office PowerPoint</Application>
  <PresentationFormat>On-screen Show (4:3)</PresentationFormat>
  <Paragraphs>749</Paragraphs>
  <Slides>92</Slides>
  <Notes>7</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Courier New</vt:lpstr>
      <vt:lpstr>Symbol</vt:lpstr>
      <vt:lpstr>Wingdings 2</vt:lpstr>
      <vt:lpstr>Theme1</vt:lpstr>
      <vt:lpstr>Facilitate The Transfer And Application Of Learning In The Workplace </vt:lpstr>
      <vt:lpstr>Welcome</vt:lpstr>
      <vt:lpstr>Expectations</vt:lpstr>
      <vt:lpstr>Ground Rules</vt:lpstr>
      <vt:lpstr>Admin and General</vt:lpstr>
      <vt:lpstr>Admin and General</vt:lpstr>
      <vt:lpstr>Portfolio Submission: Saving</vt:lpstr>
      <vt:lpstr>Section 1 Overview (Page 8)</vt:lpstr>
      <vt:lpstr>Overview</vt:lpstr>
      <vt:lpstr>Categories Of Evidence (Page 10)</vt:lpstr>
      <vt:lpstr>Overview</vt:lpstr>
      <vt:lpstr>Good Evidence</vt:lpstr>
      <vt:lpstr>Assessment Brief (Page 11)</vt:lpstr>
      <vt:lpstr>Assessment Brief</vt:lpstr>
      <vt:lpstr>Assessment Brief</vt:lpstr>
      <vt:lpstr>Types of Assessment (Page 12)</vt:lpstr>
      <vt:lpstr>Assessment Methods (Page 13)</vt:lpstr>
      <vt:lpstr>Assessment (Page 14)</vt:lpstr>
      <vt:lpstr>Competence</vt:lpstr>
      <vt:lpstr>Re-Assessment</vt:lpstr>
      <vt:lpstr>Assessment Brief</vt:lpstr>
      <vt:lpstr>Assessment Brief</vt:lpstr>
      <vt:lpstr>Assessment Brief</vt:lpstr>
      <vt:lpstr>Assessment Brief</vt:lpstr>
      <vt:lpstr>Assessment Brief</vt:lpstr>
      <vt:lpstr>Assessment Brief</vt:lpstr>
      <vt:lpstr>Appeals and Disputes (Page 17)</vt:lpstr>
      <vt:lpstr>Section 1</vt:lpstr>
      <vt:lpstr>Section 1  Administrative Detail</vt:lpstr>
      <vt:lpstr>Special Instruction (Page 33)</vt:lpstr>
      <vt:lpstr>Unit Standard (Page 36)</vt:lpstr>
      <vt:lpstr>Section 2  Administrative Detail</vt:lpstr>
      <vt:lpstr>STUDY UNIT 1</vt:lpstr>
      <vt:lpstr>Introduction </vt:lpstr>
      <vt:lpstr>Introduction </vt:lpstr>
      <vt:lpstr>The NQF (Pg 22) </vt:lpstr>
      <vt:lpstr>Planning Workspace, Workstation and Equipment (Pg 23) </vt:lpstr>
      <vt:lpstr>Planning Workspace, Workstation and Equipment</vt:lpstr>
      <vt:lpstr>Reviewing Outcomes of Training (Pg 24) </vt:lpstr>
      <vt:lpstr>Orientating the Learner (Pg 26) </vt:lpstr>
      <vt:lpstr>Orientating the Learner (Pg 26) </vt:lpstr>
      <vt:lpstr>STUDY UNIT 2</vt:lpstr>
      <vt:lpstr>Defining Intended Performance Outcomes (Pg 31) </vt:lpstr>
      <vt:lpstr>Defining Intended Performance Outcomes</vt:lpstr>
      <vt:lpstr>Defining Intended Performance Outcomes</vt:lpstr>
      <vt:lpstr>Defining Intended Performance Outcomes</vt:lpstr>
      <vt:lpstr>What is Mentoring?</vt:lpstr>
      <vt:lpstr>Guiding and Directing the Learner (Pg 33) </vt:lpstr>
      <vt:lpstr>Difference between Mentoring, Coaching, Counselling and Training (Pg 33)</vt:lpstr>
      <vt:lpstr>Mentor’s Role (Pg 34)</vt:lpstr>
      <vt:lpstr>Mentor’s Role</vt:lpstr>
      <vt:lpstr>Mentoring</vt:lpstr>
      <vt:lpstr>SWOT Analysis</vt:lpstr>
      <vt:lpstr>Mentor Characteristics (Pg 35)</vt:lpstr>
      <vt:lpstr>Mentor Characteristics (Pg 35)</vt:lpstr>
      <vt:lpstr>Communication Skills</vt:lpstr>
      <vt:lpstr>Mentoring Plan (Pg 36)</vt:lpstr>
      <vt:lpstr>Safety Aspects</vt:lpstr>
      <vt:lpstr>Using the Appropriate Language Medium and Level (Pg 37)</vt:lpstr>
      <vt:lpstr>Other Team Members Roles </vt:lpstr>
      <vt:lpstr>Other Team Members Roles (Pg 38) </vt:lpstr>
      <vt:lpstr>Other Team Members Roles </vt:lpstr>
      <vt:lpstr>Other Team Members Roles </vt:lpstr>
      <vt:lpstr>Pace and Logic Meets Learner’s Needs </vt:lpstr>
      <vt:lpstr>STUDY UNIT 3</vt:lpstr>
      <vt:lpstr>Assessing Performance (Pg 43) </vt:lpstr>
      <vt:lpstr>Employee Role</vt:lpstr>
      <vt:lpstr>Training &amp; Development</vt:lpstr>
      <vt:lpstr>Career Development</vt:lpstr>
      <vt:lpstr>Career Development</vt:lpstr>
      <vt:lpstr>Supporting Career Development (Pg 44) </vt:lpstr>
      <vt:lpstr>Supporting Career Development</vt:lpstr>
      <vt:lpstr>Performance Review</vt:lpstr>
      <vt:lpstr>Performance Review</vt:lpstr>
      <vt:lpstr>Comparing Performance (Page 45)</vt:lpstr>
      <vt:lpstr>Evidence of Performance</vt:lpstr>
      <vt:lpstr>Role of Feedback (Page 46)</vt:lpstr>
      <vt:lpstr>Effective Feedback</vt:lpstr>
      <vt:lpstr>Feedback Techniques</vt:lpstr>
      <vt:lpstr>Feedback (Page 47)</vt:lpstr>
      <vt:lpstr>Constructive Feedback</vt:lpstr>
      <vt:lpstr>Feedback</vt:lpstr>
      <vt:lpstr>Performance Review - Feedback</vt:lpstr>
      <vt:lpstr>Feedback</vt:lpstr>
      <vt:lpstr>Gathering Evidence (Page 48)</vt:lpstr>
      <vt:lpstr>Gathering Evidence</vt:lpstr>
      <vt:lpstr>STUDY UNIT 4</vt:lpstr>
      <vt:lpstr>Progress Report (Page 51)</vt:lpstr>
      <vt:lpstr>Review Report</vt:lpstr>
      <vt:lpstr>Review Report</vt:lpstr>
      <vt:lpstr>Summative Preparation</vt:lpstr>
      <vt:lpstr>Portfolio Submission: Saving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Ilana Smit</cp:lastModifiedBy>
  <cp:revision>146</cp:revision>
  <dcterms:created xsi:type="dcterms:W3CDTF">2016-03-16T14:20:02Z</dcterms:created>
  <dcterms:modified xsi:type="dcterms:W3CDTF">2022-02-03T11:19:21Z</dcterms:modified>
</cp:coreProperties>
</file>