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30"/>
  </p:notesMasterIdLst>
  <p:sldIdLst>
    <p:sldId id="285"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7" r:id="rId50"/>
    <p:sldId id="309" r:id="rId51"/>
    <p:sldId id="308" r:id="rId52"/>
    <p:sldId id="311" r:id="rId53"/>
    <p:sldId id="310" r:id="rId54"/>
    <p:sldId id="312" r:id="rId55"/>
    <p:sldId id="313" r:id="rId56"/>
    <p:sldId id="314" r:id="rId57"/>
    <p:sldId id="315" r:id="rId58"/>
    <p:sldId id="306" r:id="rId59"/>
    <p:sldId id="316" r:id="rId60"/>
    <p:sldId id="317" r:id="rId61"/>
    <p:sldId id="318" r:id="rId62"/>
    <p:sldId id="319" r:id="rId63"/>
    <p:sldId id="320" r:id="rId64"/>
    <p:sldId id="321" r:id="rId65"/>
    <p:sldId id="322" r:id="rId66"/>
    <p:sldId id="323" r:id="rId67"/>
    <p:sldId id="324" r:id="rId68"/>
    <p:sldId id="325" r:id="rId69"/>
    <p:sldId id="326" r:id="rId70"/>
    <p:sldId id="327" r:id="rId71"/>
    <p:sldId id="328" r:id="rId72"/>
    <p:sldId id="329" r:id="rId73"/>
    <p:sldId id="330" r:id="rId74"/>
    <p:sldId id="331" r:id="rId75"/>
    <p:sldId id="332" r:id="rId76"/>
    <p:sldId id="333" r:id="rId77"/>
    <p:sldId id="334" r:id="rId78"/>
    <p:sldId id="335" r:id="rId79"/>
    <p:sldId id="336" r:id="rId80"/>
    <p:sldId id="337" r:id="rId81"/>
    <p:sldId id="338" r:id="rId82"/>
    <p:sldId id="339" r:id="rId83"/>
    <p:sldId id="340" r:id="rId84"/>
    <p:sldId id="341" r:id="rId85"/>
    <p:sldId id="342" r:id="rId86"/>
    <p:sldId id="343" r:id="rId87"/>
    <p:sldId id="344" r:id="rId88"/>
    <p:sldId id="345" r:id="rId89"/>
    <p:sldId id="346" r:id="rId90"/>
    <p:sldId id="347" r:id="rId91"/>
    <p:sldId id="348" r:id="rId92"/>
    <p:sldId id="349" r:id="rId93"/>
    <p:sldId id="350" r:id="rId94"/>
    <p:sldId id="351" r:id="rId95"/>
    <p:sldId id="352" r:id="rId96"/>
    <p:sldId id="353" r:id="rId97"/>
    <p:sldId id="354" r:id="rId98"/>
    <p:sldId id="355" r:id="rId99"/>
    <p:sldId id="356" r:id="rId100"/>
    <p:sldId id="357" r:id="rId101"/>
    <p:sldId id="358" r:id="rId102"/>
    <p:sldId id="359" r:id="rId103"/>
    <p:sldId id="360" r:id="rId104"/>
    <p:sldId id="362" r:id="rId105"/>
    <p:sldId id="363" r:id="rId106"/>
    <p:sldId id="364" r:id="rId107"/>
    <p:sldId id="365" r:id="rId108"/>
    <p:sldId id="366" r:id="rId109"/>
    <p:sldId id="367" r:id="rId110"/>
    <p:sldId id="368" r:id="rId111"/>
    <p:sldId id="369" r:id="rId112"/>
    <p:sldId id="370" r:id="rId113"/>
    <p:sldId id="371" r:id="rId114"/>
    <p:sldId id="372" r:id="rId115"/>
    <p:sldId id="373" r:id="rId116"/>
    <p:sldId id="374" r:id="rId117"/>
    <p:sldId id="375" r:id="rId118"/>
    <p:sldId id="376" r:id="rId119"/>
    <p:sldId id="377" r:id="rId120"/>
    <p:sldId id="378" r:id="rId121"/>
    <p:sldId id="379" r:id="rId122"/>
    <p:sldId id="380" r:id="rId123"/>
    <p:sldId id="381" r:id="rId124"/>
    <p:sldId id="382" r:id="rId125"/>
    <p:sldId id="383" r:id="rId126"/>
    <p:sldId id="384" r:id="rId127"/>
    <p:sldId id="385" r:id="rId128"/>
    <p:sldId id="386" r:id="rId129"/>
  </p:sldIdLst>
  <p:sldSz cx="9144000" cy="6858000" type="screen4x3"/>
  <p:notesSz cx="6867525" cy="99949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bynCarneiro" initials="R" lastIdx="1" clrIdx="0">
    <p:extLst>
      <p:ext uri="{19B8F6BF-5375-455C-9EA6-DF929625EA0E}">
        <p15:presenceInfo xmlns:p15="http://schemas.microsoft.com/office/powerpoint/2012/main" userId="RobynCarneir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40" autoAdjust="0"/>
    <p:restoredTop sz="86347" autoAdjust="0"/>
  </p:normalViewPr>
  <p:slideViewPr>
    <p:cSldViewPr snapToGrid="0">
      <p:cViewPr>
        <p:scale>
          <a:sx n="50" d="100"/>
          <a:sy n="50" d="100"/>
        </p:scale>
        <p:origin x="1788" y="366"/>
      </p:cViewPr>
      <p:guideLst>
        <p:guide orient="horz" pos="2160"/>
        <p:guide pos="2880"/>
      </p:guideLst>
    </p:cSldViewPr>
  </p:slideViewPr>
  <p:outlineViewPr>
    <p:cViewPr>
      <p:scale>
        <a:sx n="33" d="100"/>
        <a:sy n="33" d="100"/>
      </p:scale>
      <p:origin x="0" y="-19980"/>
    </p:cViewPr>
  </p:outlineViewPr>
  <p:notesTextViewPr>
    <p:cViewPr>
      <p:scale>
        <a:sx n="1" d="1"/>
        <a:sy n="1" d="1"/>
      </p:scale>
      <p:origin x="0" y="0"/>
    </p:cViewPr>
  </p:notesTextViewPr>
  <p:sorterViewPr>
    <p:cViewPr>
      <p:scale>
        <a:sx n="100" d="100"/>
        <a:sy n="100" d="100"/>
      </p:scale>
      <p:origin x="0" y="-16686"/>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13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69" Type="http://schemas.microsoft.com/office/2015/10/relationships/revisionInfo" Target="revisionInfo.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notesMaster" Target="notesMasters/notesMaster1.xml"/><Relationship Id="rId13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commentAuthors" Target="commentAuthor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5_3">
  <dgm:title val=""/>
  <dgm:desc val=""/>
  <dgm:catLst>
    <dgm:cat type="accent5" pri="11300"/>
  </dgm:catLst>
  <dgm:styleLbl name="node0">
    <dgm:fillClrLst meth="repeat">
      <a:schemeClr val="accent5">
        <a:shade val="80000"/>
      </a:schemeClr>
    </dgm:fillClrLst>
    <dgm:linClrLst meth="repeat">
      <a:schemeClr val="lt1"/>
    </dgm:linClrLst>
    <dgm:effectClrLst/>
    <dgm:txLinClrLst/>
    <dgm:txFillClrLst/>
    <dgm:txEffectClrLst/>
  </dgm:styleLbl>
  <dgm:styleLbl name="node1">
    <dgm:fillClrLst>
      <a:schemeClr val="accent5">
        <a:shade val="80000"/>
      </a:schemeClr>
      <a:schemeClr val="accent5">
        <a:tint val="70000"/>
      </a:schemeClr>
    </dgm:fillClrLst>
    <dgm:linClrLst meth="repeat">
      <a:schemeClr val="lt1"/>
    </dgm:linClrLst>
    <dgm:effectClrLst/>
    <dgm:txLinClrLst/>
    <dgm:txFillClrLst/>
    <dgm:txEffectClrLst/>
  </dgm:styleLbl>
  <dgm:styleLbl name="alignNode1">
    <dgm:fillClrLst>
      <a:schemeClr val="accent5">
        <a:shade val="80000"/>
      </a:schemeClr>
      <a:schemeClr val="accent5">
        <a:tint val="70000"/>
      </a:schemeClr>
    </dgm:fillClrLst>
    <dgm:linClrLst>
      <a:schemeClr val="accent5">
        <a:shade val="80000"/>
      </a:schemeClr>
      <a:schemeClr val="accent5">
        <a:tint val="70000"/>
      </a:schemeClr>
    </dgm:linClrLst>
    <dgm:effectClrLst/>
    <dgm:txLinClrLst/>
    <dgm:txFillClrLst/>
    <dgm:txEffectClrLst/>
  </dgm:styleLbl>
  <dgm:styleLbl name="lnNode1">
    <dgm:fillClrLst>
      <a:schemeClr val="accent5">
        <a:shade val="80000"/>
      </a:schemeClr>
      <a:schemeClr val="accent5">
        <a:tint val="7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tint val="70000"/>
        <a:alpha val="50000"/>
      </a:schemeClr>
    </dgm:fillClrLst>
    <dgm:linClrLst meth="repeat">
      <a:schemeClr val="lt1"/>
    </dgm:linClrLst>
    <dgm:effectClrLst/>
    <dgm:txLinClrLst/>
    <dgm:txFillClrLst/>
    <dgm:txEffectClrLst/>
  </dgm:styleLbl>
  <dgm:styleLbl name="node2">
    <dgm:fillClrLst>
      <a:schemeClr val="accent5">
        <a:tint val="99000"/>
      </a:schemeClr>
    </dgm:fillClrLst>
    <dgm:linClrLst meth="repeat">
      <a:schemeClr val="lt1"/>
    </dgm:linClrLst>
    <dgm:effectClrLst/>
    <dgm:txLinClrLst/>
    <dgm:txFillClrLst/>
    <dgm:txEffectClrLst/>
  </dgm:styleLbl>
  <dgm:styleLbl name="node3">
    <dgm:fillClrLst>
      <a:schemeClr val="accent5">
        <a:tint val="80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dgm:txEffectClrLst/>
  </dgm:styleLbl>
  <dgm:styleLbl name="f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b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sibTrans1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9000"/>
      </a:schemeClr>
    </dgm:fillClrLst>
    <dgm:linClrLst meth="repeat">
      <a:schemeClr val="lt1"/>
    </dgm:linClrLst>
    <dgm:effectClrLst/>
    <dgm:txLinClrLst/>
    <dgm:txFillClrLst/>
    <dgm:txEffectClrLst/>
  </dgm:styleLbl>
  <dgm:styleLbl name="asst3">
    <dgm:fillClrLst>
      <a:schemeClr val="accent5">
        <a:tint val="80000"/>
      </a:schemeClr>
    </dgm:fillClrLst>
    <dgm:linClrLst meth="repeat">
      <a:schemeClr val="lt1"/>
    </dgm:linClrLst>
    <dgm:effectClrLst/>
    <dgm:txLinClrLst/>
    <dgm:txFillClrLst/>
    <dgm:txEffectClrLst/>
  </dgm:styleLbl>
  <dgm:styleLbl name="asst4">
    <dgm:fillClrLst>
      <a:schemeClr val="accent5">
        <a:tint val="7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lt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9000"/>
      </a:schemeClr>
    </dgm:fillClrLst>
    <dgm:linClrLst meth="repeat">
      <a:schemeClr val="accent5">
        <a:tint val="99000"/>
      </a:schemeClr>
    </dgm:linClrLst>
    <dgm:effectClrLst/>
    <dgm:txLinClrLst/>
    <dgm:txFillClrLst meth="repeat">
      <a:schemeClr val="tx1"/>
    </dgm:txFillClrLst>
    <dgm:txEffectClrLst/>
  </dgm:styleLbl>
  <dgm:styleLbl name="parChTrans1D3">
    <dgm:fillClrLst meth="repeat">
      <a:schemeClr val="accent5">
        <a:tint val="80000"/>
      </a:schemeClr>
    </dgm:fillClrLst>
    <dgm:linClrLst meth="repeat">
      <a:schemeClr val="accent5">
        <a:tint val="80000"/>
      </a:schemeClr>
    </dgm:linClrLst>
    <dgm:effectClrLst/>
    <dgm:txLinClrLst/>
    <dgm:txFillClrLst meth="repeat">
      <a:schemeClr val="tx1"/>
    </dgm:txFillClrLst>
    <dgm:txEffectClrLst/>
  </dgm:styleLbl>
  <dgm:styleLbl name="parChTrans1D4">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12FC0A-C24F-404E-A0F7-42F309206DF3}" type="doc">
      <dgm:prSet loTypeId="urn:microsoft.com/office/officeart/2005/8/layout/orgChart1" loCatId="hierarchy" qsTypeId="urn:microsoft.com/office/officeart/2005/8/quickstyle/3d2" qsCatId="3D" csTypeId="urn:microsoft.com/office/officeart/2005/8/colors/accent1_5" csCatId="accent1" phldr="1"/>
      <dgm:spPr/>
      <dgm:t>
        <a:bodyPr/>
        <a:lstStyle/>
        <a:p>
          <a:endParaRPr lang="en-US"/>
        </a:p>
      </dgm:t>
    </dgm:pt>
    <dgm:pt modelId="{45A05D77-9081-4709-A301-ED1670679511}">
      <dgm:prSet phldrT="[Text]" custT="1">
        <dgm:style>
          <a:lnRef idx="3">
            <a:schemeClr val="lt1"/>
          </a:lnRef>
          <a:fillRef idx="1">
            <a:schemeClr val="accent1"/>
          </a:fillRef>
          <a:effectRef idx="1">
            <a:schemeClr val="accent1"/>
          </a:effectRef>
          <a:fontRef idx="minor">
            <a:schemeClr val="lt1"/>
          </a:fontRef>
        </dgm:style>
      </dgm:prSet>
      <dgm:spPr/>
      <dgm:t>
        <a:bodyPr/>
        <a:lstStyle/>
        <a:p>
          <a:r>
            <a:rPr lang="en-US" sz="2800" dirty="0"/>
            <a:t>Integrated Assessment</a:t>
          </a:r>
        </a:p>
      </dgm:t>
    </dgm:pt>
    <dgm:pt modelId="{D71044DB-2B70-4F4E-80BE-2774EFE23D9B}" type="parTrans" cxnId="{CFA81786-B748-48AF-9BFF-282DDBA00D8C}">
      <dgm:prSet/>
      <dgm:spPr/>
      <dgm:t>
        <a:bodyPr/>
        <a:lstStyle/>
        <a:p>
          <a:endParaRPr lang="en-US"/>
        </a:p>
      </dgm:t>
    </dgm:pt>
    <dgm:pt modelId="{6E62E6EC-8AE2-4AF1-A2B3-4B2DFA7C2E76}" type="sibTrans" cxnId="{CFA81786-B748-48AF-9BFF-282DDBA00D8C}">
      <dgm:prSet/>
      <dgm:spPr/>
      <dgm:t>
        <a:bodyPr/>
        <a:lstStyle/>
        <a:p>
          <a:endParaRPr lang="en-US"/>
        </a:p>
      </dgm:t>
    </dgm:pt>
    <dgm:pt modelId="{EE2601E4-BD06-488F-8835-BD42E9836204}">
      <dgm:prSet phldrT="[Text]" custT="1">
        <dgm:style>
          <a:lnRef idx="3">
            <a:schemeClr val="lt1"/>
          </a:lnRef>
          <a:fillRef idx="1">
            <a:schemeClr val="accent5"/>
          </a:fillRef>
          <a:effectRef idx="1">
            <a:schemeClr val="accent5"/>
          </a:effectRef>
          <a:fontRef idx="minor">
            <a:schemeClr val="lt1"/>
          </a:fontRef>
        </dgm:style>
      </dgm:prSet>
      <dgm:spPr/>
      <dgm:t>
        <a:bodyPr/>
        <a:lstStyle/>
        <a:p>
          <a:r>
            <a:rPr lang="en-US" sz="2600" dirty="0"/>
            <a:t>Diagnostic</a:t>
          </a:r>
        </a:p>
      </dgm:t>
    </dgm:pt>
    <dgm:pt modelId="{B12096FB-3CD0-49F4-BAF9-B1380D9A54B8}" type="parTrans" cxnId="{0A0938CA-C636-4105-B9AD-4EA7A5994EF3}">
      <dgm:prSet/>
      <dgm:spPr/>
      <dgm:t>
        <a:bodyPr/>
        <a:lstStyle/>
        <a:p>
          <a:endParaRPr lang="en-US"/>
        </a:p>
      </dgm:t>
    </dgm:pt>
    <dgm:pt modelId="{94FA67A3-20B5-450F-BA2D-9FD3B2CD0B91}" type="sibTrans" cxnId="{0A0938CA-C636-4105-B9AD-4EA7A5994EF3}">
      <dgm:prSet/>
      <dgm:spPr/>
      <dgm:t>
        <a:bodyPr/>
        <a:lstStyle/>
        <a:p>
          <a:endParaRPr lang="en-US"/>
        </a:p>
      </dgm:t>
    </dgm:pt>
    <dgm:pt modelId="{1E1F23DD-C042-4219-9C9C-280CD91B28AC}">
      <dgm:prSet phldrT="[Text]" custT="1">
        <dgm:style>
          <a:lnRef idx="3">
            <a:schemeClr val="lt1"/>
          </a:lnRef>
          <a:fillRef idx="1">
            <a:schemeClr val="accent6"/>
          </a:fillRef>
          <a:effectRef idx="1">
            <a:schemeClr val="accent6"/>
          </a:effectRef>
          <a:fontRef idx="minor">
            <a:schemeClr val="lt1"/>
          </a:fontRef>
        </dgm:style>
      </dgm:prSet>
      <dgm:spPr/>
      <dgm:t>
        <a:bodyPr/>
        <a:lstStyle/>
        <a:p>
          <a:r>
            <a:rPr lang="en-US" sz="2600" dirty="0"/>
            <a:t>Formative</a:t>
          </a:r>
        </a:p>
      </dgm:t>
    </dgm:pt>
    <dgm:pt modelId="{BA260C72-4AAC-4934-9080-9E94A5BECF03}" type="parTrans" cxnId="{74D81C63-3C7F-4FEE-ADE4-6AEB9B70E050}">
      <dgm:prSet/>
      <dgm:spPr/>
      <dgm:t>
        <a:bodyPr/>
        <a:lstStyle/>
        <a:p>
          <a:endParaRPr lang="en-US"/>
        </a:p>
      </dgm:t>
    </dgm:pt>
    <dgm:pt modelId="{F5C9150A-4E4A-4D26-8790-6B17A63FFF69}" type="sibTrans" cxnId="{74D81C63-3C7F-4FEE-ADE4-6AEB9B70E050}">
      <dgm:prSet/>
      <dgm:spPr/>
      <dgm:t>
        <a:bodyPr/>
        <a:lstStyle/>
        <a:p>
          <a:endParaRPr lang="en-US"/>
        </a:p>
      </dgm:t>
    </dgm:pt>
    <dgm:pt modelId="{26B039C9-4E13-4463-9C35-681A3ADA2ED4}">
      <dgm:prSet custT="1">
        <dgm:style>
          <a:lnRef idx="3">
            <a:schemeClr val="lt1"/>
          </a:lnRef>
          <a:fillRef idx="1">
            <a:schemeClr val="accent5"/>
          </a:fillRef>
          <a:effectRef idx="1">
            <a:schemeClr val="accent5"/>
          </a:effectRef>
          <a:fontRef idx="minor">
            <a:schemeClr val="lt1"/>
          </a:fontRef>
        </dgm:style>
      </dgm:prSet>
      <dgm:spPr/>
      <dgm:t>
        <a:bodyPr/>
        <a:lstStyle/>
        <a:p>
          <a:r>
            <a:rPr lang="en-US" sz="2600" dirty="0"/>
            <a:t>Summative</a:t>
          </a:r>
        </a:p>
      </dgm:t>
    </dgm:pt>
    <dgm:pt modelId="{DAF10627-20FA-4BDB-9365-30405B888CDC}" type="parTrans" cxnId="{A9632E11-356B-45B5-9A5F-D764C0D006B1}">
      <dgm:prSet/>
      <dgm:spPr/>
      <dgm:t>
        <a:bodyPr/>
        <a:lstStyle/>
        <a:p>
          <a:endParaRPr lang="en-US"/>
        </a:p>
      </dgm:t>
    </dgm:pt>
    <dgm:pt modelId="{3A9988E5-D2FC-4053-A3B2-804D55B5D78C}" type="sibTrans" cxnId="{A9632E11-356B-45B5-9A5F-D764C0D006B1}">
      <dgm:prSet/>
      <dgm:spPr/>
      <dgm:t>
        <a:bodyPr/>
        <a:lstStyle/>
        <a:p>
          <a:endParaRPr lang="en-US"/>
        </a:p>
      </dgm:t>
    </dgm:pt>
    <dgm:pt modelId="{1CA79E3D-2962-42C0-8C9A-1398AB3AA113}" type="pres">
      <dgm:prSet presAssocID="{4912FC0A-C24F-404E-A0F7-42F309206DF3}" presName="hierChild1" presStyleCnt="0">
        <dgm:presLayoutVars>
          <dgm:orgChart val="1"/>
          <dgm:chPref val="1"/>
          <dgm:dir/>
          <dgm:animOne val="branch"/>
          <dgm:animLvl val="lvl"/>
          <dgm:resizeHandles/>
        </dgm:presLayoutVars>
      </dgm:prSet>
      <dgm:spPr/>
      <dgm:t>
        <a:bodyPr/>
        <a:lstStyle/>
        <a:p>
          <a:endParaRPr lang="en-ZA"/>
        </a:p>
      </dgm:t>
    </dgm:pt>
    <dgm:pt modelId="{50A395C4-0E4D-4059-9682-15130E95B087}" type="pres">
      <dgm:prSet presAssocID="{45A05D77-9081-4709-A301-ED1670679511}" presName="hierRoot1" presStyleCnt="0">
        <dgm:presLayoutVars>
          <dgm:hierBranch val="init"/>
        </dgm:presLayoutVars>
      </dgm:prSet>
      <dgm:spPr/>
    </dgm:pt>
    <dgm:pt modelId="{CD8864FD-C9B2-494A-88EB-9FDC63761633}" type="pres">
      <dgm:prSet presAssocID="{45A05D77-9081-4709-A301-ED1670679511}" presName="rootComposite1" presStyleCnt="0"/>
      <dgm:spPr/>
    </dgm:pt>
    <dgm:pt modelId="{00DD5ACD-371A-4729-B992-E39098DC1F1D}" type="pres">
      <dgm:prSet presAssocID="{45A05D77-9081-4709-A301-ED1670679511}" presName="rootText1" presStyleLbl="node0" presStyleIdx="0" presStyleCnt="1" custScaleX="153384">
        <dgm:presLayoutVars>
          <dgm:chPref val="3"/>
        </dgm:presLayoutVars>
      </dgm:prSet>
      <dgm:spPr/>
      <dgm:t>
        <a:bodyPr/>
        <a:lstStyle/>
        <a:p>
          <a:endParaRPr lang="en-ZA"/>
        </a:p>
      </dgm:t>
    </dgm:pt>
    <dgm:pt modelId="{7EFA7AA0-0092-48D0-9439-0EB32D25F1C0}" type="pres">
      <dgm:prSet presAssocID="{45A05D77-9081-4709-A301-ED1670679511}" presName="rootConnector1" presStyleLbl="node1" presStyleIdx="0" presStyleCnt="0"/>
      <dgm:spPr/>
      <dgm:t>
        <a:bodyPr/>
        <a:lstStyle/>
        <a:p>
          <a:endParaRPr lang="en-ZA"/>
        </a:p>
      </dgm:t>
    </dgm:pt>
    <dgm:pt modelId="{C3A3393F-F860-4BD0-878D-21DC2B2B037E}" type="pres">
      <dgm:prSet presAssocID="{45A05D77-9081-4709-A301-ED1670679511}" presName="hierChild2" presStyleCnt="0"/>
      <dgm:spPr/>
    </dgm:pt>
    <dgm:pt modelId="{F3C2E6AE-54DB-4A89-888B-E04C9BF56F0C}" type="pres">
      <dgm:prSet presAssocID="{B12096FB-3CD0-49F4-BAF9-B1380D9A54B8}" presName="Name37" presStyleLbl="parChTrans1D2" presStyleIdx="0" presStyleCnt="3"/>
      <dgm:spPr/>
      <dgm:t>
        <a:bodyPr/>
        <a:lstStyle/>
        <a:p>
          <a:endParaRPr lang="en-ZA"/>
        </a:p>
      </dgm:t>
    </dgm:pt>
    <dgm:pt modelId="{C26441C1-06AD-4E9C-B3AD-0E67D1273C05}" type="pres">
      <dgm:prSet presAssocID="{EE2601E4-BD06-488F-8835-BD42E9836204}" presName="hierRoot2" presStyleCnt="0">
        <dgm:presLayoutVars>
          <dgm:hierBranch val="init"/>
        </dgm:presLayoutVars>
      </dgm:prSet>
      <dgm:spPr/>
    </dgm:pt>
    <dgm:pt modelId="{5AC03954-9479-483D-8DBD-7EBAB6A065EF}" type="pres">
      <dgm:prSet presAssocID="{EE2601E4-BD06-488F-8835-BD42E9836204}" presName="rootComposite" presStyleCnt="0"/>
      <dgm:spPr/>
    </dgm:pt>
    <dgm:pt modelId="{EB3699A1-9B8A-4C7E-8558-A6BFFBF82444}" type="pres">
      <dgm:prSet presAssocID="{EE2601E4-BD06-488F-8835-BD42E9836204}" presName="rootText" presStyleLbl="node2" presStyleIdx="0" presStyleCnt="3">
        <dgm:presLayoutVars>
          <dgm:chPref val="3"/>
        </dgm:presLayoutVars>
      </dgm:prSet>
      <dgm:spPr/>
      <dgm:t>
        <a:bodyPr/>
        <a:lstStyle/>
        <a:p>
          <a:endParaRPr lang="en-ZA"/>
        </a:p>
      </dgm:t>
    </dgm:pt>
    <dgm:pt modelId="{A9E7900D-BCDB-4A4D-9C7E-77C9A0D75570}" type="pres">
      <dgm:prSet presAssocID="{EE2601E4-BD06-488F-8835-BD42E9836204}" presName="rootConnector" presStyleLbl="node2" presStyleIdx="0" presStyleCnt="3"/>
      <dgm:spPr/>
      <dgm:t>
        <a:bodyPr/>
        <a:lstStyle/>
        <a:p>
          <a:endParaRPr lang="en-ZA"/>
        </a:p>
      </dgm:t>
    </dgm:pt>
    <dgm:pt modelId="{AA18F463-6B68-45B8-96E5-AD8F9FF7ECFF}" type="pres">
      <dgm:prSet presAssocID="{EE2601E4-BD06-488F-8835-BD42E9836204}" presName="hierChild4" presStyleCnt="0"/>
      <dgm:spPr/>
    </dgm:pt>
    <dgm:pt modelId="{5B27FCA1-33F8-49EE-B946-63113D12117B}" type="pres">
      <dgm:prSet presAssocID="{EE2601E4-BD06-488F-8835-BD42E9836204}" presName="hierChild5" presStyleCnt="0"/>
      <dgm:spPr/>
    </dgm:pt>
    <dgm:pt modelId="{FF99C2F2-CD21-4313-9634-001389A43FB9}" type="pres">
      <dgm:prSet presAssocID="{BA260C72-4AAC-4934-9080-9E94A5BECF03}" presName="Name37" presStyleLbl="parChTrans1D2" presStyleIdx="1" presStyleCnt="3"/>
      <dgm:spPr/>
      <dgm:t>
        <a:bodyPr/>
        <a:lstStyle/>
        <a:p>
          <a:endParaRPr lang="en-ZA"/>
        </a:p>
      </dgm:t>
    </dgm:pt>
    <dgm:pt modelId="{733B6E01-64FA-4661-B6CC-24705DC5A668}" type="pres">
      <dgm:prSet presAssocID="{1E1F23DD-C042-4219-9C9C-280CD91B28AC}" presName="hierRoot2" presStyleCnt="0">
        <dgm:presLayoutVars>
          <dgm:hierBranch val="init"/>
        </dgm:presLayoutVars>
      </dgm:prSet>
      <dgm:spPr/>
    </dgm:pt>
    <dgm:pt modelId="{39F62395-B5DA-4B80-989D-00F6B58952E5}" type="pres">
      <dgm:prSet presAssocID="{1E1F23DD-C042-4219-9C9C-280CD91B28AC}" presName="rootComposite" presStyleCnt="0"/>
      <dgm:spPr/>
    </dgm:pt>
    <dgm:pt modelId="{4C255BB0-1E6B-41BD-A9B3-29EA7F5693FC}" type="pres">
      <dgm:prSet presAssocID="{1E1F23DD-C042-4219-9C9C-280CD91B28AC}" presName="rootText" presStyleLbl="node2" presStyleIdx="1" presStyleCnt="3">
        <dgm:presLayoutVars>
          <dgm:chPref val="3"/>
        </dgm:presLayoutVars>
      </dgm:prSet>
      <dgm:spPr/>
      <dgm:t>
        <a:bodyPr/>
        <a:lstStyle/>
        <a:p>
          <a:endParaRPr lang="en-ZA"/>
        </a:p>
      </dgm:t>
    </dgm:pt>
    <dgm:pt modelId="{BA70270E-585D-4A22-B309-A104DFB9AC6E}" type="pres">
      <dgm:prSet presAssocID="{1E1F23DD-C042-4219-9C9C-280CD91B28AC}" presName="rootConnector" presStyleLbl="node2" presStyleIdx="1" presStyleCnt="3"/>
      <dgm:spPr/>
      <dgm:t>
        <a:bodyPr/>
        <a:lstStyle/>
        <a:p>
          <a:endParaRPr lang="en-ZA"/>
        </a:p>
      </dgm:t>
    </dgm:pt>
    <dgm:pt modelId="{18BCA5D3-DEFD-454D-9E82-F7030D92C3BC}" type="pres">
      <dgm:prSet presAssocID="{1E1F23DD-C042-4219-9C9C-280CD91B28AC}" presName="hierChild4" presStyleCnt="0"/>
      <dgm:spPr/>
    </dgm:pt>
    <dgm:pt modelId="{1ACB6A03-D727-4A7C-AFBE-AA136F42B5FF}" type="pres">
      <dgm:prSet presAssocID="{1E1F23DD-C042-4219-9C9C-280CD91B28AC}" presName="hierChild5" presStyleCnt="0"/>
      <dgm:spPr/>
    </dgm:pt>
    <dgm:pt modelId="{79A44E13-0693-4EF4-ADC9-07A7A193F52E}" type="pres">
      <dgm:prSet presAssocID="{DAF10627-20FA-4BDB-9365-30405B888CDC}" presName="Name37" presStyleLbl="parChTrans1D2" presStyleIdx="2" presStyleCnt="3"/>
      <dgm:spPr/>
      <dgm:t>
        <a:bodyPr/>
        <a:lstStyle/>
        <a:p>
          <a:endParaRPr lang="en-ZA"/>
        </a:p>
      </dgm:t>
    </dgm:pt>
    <dgm:pt modelId="{F19A08F4-B90B-4173-BA70-DFE8A572420E}" type="pres">
      <dgm:prSet presAssocID="{26B039C9-4E13-4463-9C35-681A3ADA2ED4}" presName="hierRoot2" presStyleCnt="0">
        <dgm:presLayoutVars>
          <dgm:hierBranch val="init"/>
        </dgm:presLayoutVars>
      </dgm:prSet>
      <dgm:spPr/>
    </dgm:pt>
    <dgm:pt modelId="{08E805BA-5AFC-4EA9-BBEB-1FA11E4A5419}" type="pres">
      <dgm:prSet presAssocID="{26B039C9-4E13-4463-9C35-681A3ADA2ED4}" presName="rootComposite" presStyleCnt="0"/>
      <dgm:spPr/>
    </dgm:pt>
    <dgm:pt modelId="{24349B9E-7679-48F3-8C1B-516E244933D3}" type="pres">
      <dgm:prSet presAssocID="{26B039C9-4E13-4463-9C35-681A3ADA2ED4}" presName="rootText" presStyleLbl="node2" presStyleIdx="2" presStyleCnt="3">
        <dgm:presLayoutVars>
          <dgm:chPref val="3"/>
        </dgm:presLayoutVars>
      </dgm:prSet>
      <dgm:spPr/>
      <dgm:t>
        <a:bodyPr/>
        <a:lstStyle/>
        <a:p>
          <a:endParaRPr lang="en-ZA"/>
        </a:p>
      </dgm:t>
    </dgm:pt>
    <dgm:pt modelId="{00998848-0883-4A30-8D28-291E7D75C6FB}" type="pres">
      <dgm:prSet presAssocID="{26B039C9-4E13-4463-9C35-681A3ADA2ED4}" presName="rootConnector" presStyleLbl="node2" presStyleIdx="2" presStyleCnt="3"/>
      <dgm:spPr/>
      <dgm:t>
        <a:bodyPr/>
        <a:lstStyle/>
        <a:p>
          <a:endParaRPr lang="en-ZA"/>
        </a:p>
      </dgm:t>
    </dgm:pt>
    <dgm:pt modelId="{45A93E4F-2C9E-47CD-9578-C6A168439A3A}" type="pres">
      <dgm:prSet presAssocID="{26B039C9-4E13-4463-9C35-681A3ADA2ED4}" presName="hierChild4" presStyleCnt="0"/>
      <dgm:spPr/>
    </dgm:pt>
    <dgm:pt modelId="{7CB973D3-9989-46AC-A626-95B627260AFD}" type="pres">
      <dgm:prSet presAssocID="{26B039C9-4E13-4463-9C35-681A3ADA2ED4}" presName="hierChild5" presStyleCnt="0"/>
      <dgm:spPr/>
    </dgm:pt>
    <dgm:pt modelId="{D3B75623-7730-4849-B266-8F96DE748465}" type="pres">
      <dgm:prSet presAssocID="{45A05D77-9081-4709-A301-ED1670679511}" presName="hierChild3" presStyleCnt="0"/>
      <dgm:spPr/>
    </dgm:pt>
  </dgm:ptLst>
  <dgm:cxnLst>
    <dgm:cxn modelId="{CFA81786-B748-48AF-9BFF-282DDBA00D8C}" srcId="{4912FC0A-C24F-404E-A0F7-42F309206DF3}" destId="{45A05D77-9081-4709-A301-ED1670679511}" srcOrd="0" destOrd="0" parTransId="{D71044DB-2B70-4F4E-80BE-2774EFE23D9B}" sibTransId="{6E62E6EC-8AE2-4AF1-A2B3-4B2DFA7C2E76}"/>
    <dgm:cxn modelId="{3BA6AD95-3725-4D95-B13F-F82511442B0D}" type="presOf" srcId="{45A05D77-9081-4709-A301-ED1670679511}" destId="{00DD5ACD-371A-4729-B992-E39098DC1F1D}" srcOrd="0" destOrd="0" presId="urn:microsoft.com/office/officeart/2005/8/layout/orgChart1"/>
    <dgm:cxn modelId="{0C8D534C-6CD4-4AEB-BB9F-A61C52DFD5E9}" type="presOf" srcId="{45A05D77-9081-4709-A301-ED1670679511}" destId="{7EFA7AA0-0092-48D0-9439-0EB32D25F1C0}" srcOrd="1" destOrd="0" presId="urn:microsoft.com/office/officeart/2005/8/layout/orgChart1"/>
    <dgm:cxn modelId="{1E6CA5DC-591C-4B2A-AA60-BB50F1FD5DF9}" type="presOf" srcId="{1E1F23DD-C042-4219-9C9C-280CD91B28AC}" destId="{BA70270E-585D-4A22-B309-A104DFB9AC6E}" srcOrd="1" destOrd="0" presId="urn:microsoft.com/office/officeart/2005/8/layout/orgChart1"/>
    <dgm:cxn modelId="{74D81C63-3C7F-4FEE-ADE4-6AEB9B70E050}" srcId="{45A05D77-9081-4709-A301-ED1670679511}" destId="{1E1F23DD-C042-4219-9C9C-280CD91B28AC}" srcOrd="1" destOrd="0" parTransId="{BA260C72-4AAC-4934-9080-9E94A5BECF03}" sibTransId="{F5C9150A-4E4A-4D26-8790-6B17A63FFF69}"/>
    <dgm:cxn modelId="{0A0938CA-C636-4105-B9AD-4EA7A5994EF3}" srcId="{45A05D77-9081-4709-A301-ED1670679511}" destId="{EE2601E4-BD06-488F-8835-BD42E9836204}" srcOrd="0" destOrd="0" parTransId="{B12096FB-3CD0-49F4-BAF9-B1380D9A54B8}" sibTransId="{94FA67A3-20B5-450F-BA2D-9FD3B2CD0B91}"/>
    <dgm:cxn modelId="{A9632E11-356B-45B5-9A5F-D764C0D006B1}" srcId="{45A05D77-9081-4709-A301-ED1670679511}" destId="{26B039C9-4E13-4463-9C35-681A3ADA2ED4}" srcOrd="2" destOrd="0" parTransId="{DAF10627-20FA-4BDB-9365-30405B888CDC}" sibTransId="{3A9988E5-D2FC-4053-A3B2-804D55B5D78C}"/>
    <dgm:cxn modelId="{79937491-C0C2-42A2-BCBC-B60D9C37FB15}" type="presOf" srcId="{EE2601E4-BD06-488F-8835-BD42E9836204}" destId="{EB3699A1-9B8A-4C7E-8558-A6BFFBF82444}" srcOrd="0" destOrd="0" presId="urn:microsoft.com/office/officeart/2005/8/layout/orgChart1"/>
    <dgm:cxn modelId="{6AE73352-EBAF-489B-92A5-AEAC047E7BF9}" type="presOf" srcId="{26B039C9-4E13-4463-9C35-681A3ADA2ED4}" destId="{24349B9E-7679-48F3-8C1B-516E244933D3}" srcOrd="0" destOrd="0" presId="urn:microsoft.com/office/officeart/2005/8/layout/orgChart1"/>
    <dgm:cxn modelId="{0C6F802B-066E-43DD-AD60-BF5E9E0E752C}" type="presOf" srcId="{DAF10627-20FA-4BDB-9365-30405B888CDC}" destId="{79A44E13-0693-4EF4-ADC9-07A7A193F52E}" srcOrd="0" destOrd="0" presId="urn:microsoft.com/office/officeart/2005/8/layout/orgChart1"/>
    <dgm:cxn modelId="{8A5E2189-037A-4299-A4CA-B163E5C35E00}" type="presOf" srcId="{EE2601E4-BD06-488F-8835-BD42E9836204}" destId="{A9E7900D-BCDB-4A4D-9C7E-77C9A0D75570}" srcOrd="1" destOrd="0" presId="urn:microsoft.com/office/officeart/2005/8/layout/orgChart1"/>
    <dgm:cxn modelId="{03186664-12D9-4D6F-A229-522D891751ED}" type="presOf" srcId="{1E1F23DD-C042-4219-9C9C-280CD91B28AC}" destId="{4C255BB0-1E6B-41BD-A9B3-29EA7F5693FC}" srcOrd="0" destOrd="0" presId="urn:microsoft.com/office/officeart/2005/8/layout/orgChart1"/>
    <dgm:cxn modelId="{B6B2A7EC-CC85-4469-A520-CCB5FB8DAE21}" type="presOf" srcId="{4912FC0A-C24F-404E-A0F7-42F309206DF3}" destId="{1CA79E3D-2962-42C0-8C9A-1398AB3AA113}" srcOrd="0" destOrd="0" presId="urn:microsoft.com/office/officeart/2005/8/layout/orgChart1"/>
    <dgm:cxn modelId="{19CFD2F1-E2C2-4D89-A667-005B4EBA7A5B}" type="presOf" srcId="{BA260C72-4AAC-4934-9080-9E94A5BECF03}" destId="{FF99C2F2-CD21-4313-9634-001389A43FB9}" srcOrd="0" destOrd="0" presId="urn:microsoft.com/office/officeart/2005/8/layout/orgChart1"/>
    <dgm:cxn modelId="{FD39B667-46BF-4463-82EE-D8FEC09DB0B8}" type="presOf" srcId="{B12096FB-3CD0-49F4-BAF9-B1380D9A54B8}" destId="{F3C2E6AE-54DB-4A89-888B-E04C9BF56F0C}" srcOrd="0" destOrd="0" presId="urn:microsoft.com/office/officeart/2005/8/layout/orgChart1"/>
    <dgm:cxn modelId="{F164A773-4999-4490-A60E-C6B46EDF7312}" type="presOf" srcId="{26B039C9-4E13-4463-9C35-681A3ADA2ED4}" destId="{00998848-0883-4A30-8D28-291E7D75C6FB}" srcOrd="1" destOrd="0" presId="urn:microsoft.com/office/officeart/2005/8/layout/orgChart1"/>
    <dgm:cxn modelId="{34562A7A-CF13-4F39-88ED-B6E5601783CF}" type="presParOf" srcId="{1CA79E3D-2962-42C0-8C9A-1398AB3AA113}" destId="{50A395C4-0E4D-4059-9682-15130E95B087}" srcOrd="0" destOrd="0" presId="urn:microsoft.com/office/officeart/2005/8/layout/orgChart1"/>
    <dgm:cxn modelId="{22373215-FF15-40B2-A3DC-C00882D2BED7}" type="presParOf" srcId="{50A395C4-0E4D-4059-9682-15130E95B087}" destId="{CD8864FD-C9B2-494A-88EB-9FDC63761633}" srcOrd="0" destOrd="0" presId="urn:microsoft.com/office/officeart/2005/8/layout/orgChart1"/>
    <dgm:cxn modelId="{959CEEDE-C86D-4D5B-ACB1-5B2A37925F89}" type="presParOf" srcId="{CD8864FD-C9B2-494A-88EB-9FDC63761633}" destId="{00DD5ACD-371A-4729-B992-E39098DC1F1D}" srcOrd="0" destOrd="0" presId="urn:microsoft.com/office/officeart/2005/8/layout/orgChart1"/>
    <dgm:cxn modelId="{A5D64A4C-3FFA-4260-997D-C5EE8B1D855E}" type="presParOf" srcId="{CD8864FD-C9B2-494A-88EB-9FDC63761633}" destId="{7EFA7AA0-0092-48D0-9439-0EB32D25F1C0}" srcOrd="1" destOrd="0" presId="urn:microsoft.com/office/officeart/2005/8/layout/orgChart1"/>
    <dgm:cxn modelId="{E86FAC7D-AB69-47B8-B2CC-264F1C0D7F8A}" type="presParOf" srcId="{50A395C4-0E4D-4059-9682-15130E95B087}" destId="{C3A3393F-F860-4BD0-878D-21DC2B2B037E}" srcOrd="1" destOrd="0" presId="urn:microsoft.com/office/officeart/2005/8/layout/orgChart1"/>
    <dgm:cxn modelId="{18272EC1-38A9-46F3-9368-D43B91D02E93}" type="presParOf" srcId="{C3A3393F-F860-4BD0-878D-21DC2B2B037E}" destId="{F3C2E6AE-54DB-4A89-888B-E04C9BF56F0C}" srcOrd="0" destOrd="0" presId="urn:microsoft.com/office/officeart/2005/8/layout/orgChart1"/>
    <dgm:cxn modelId="{22C31CB2-2A61-4D23-945B-D0A56754F48D}" type="presParOf" srcId="{C3A3393F-F860-4BD0-878D-21DC2B2B037E}" destId="{C26441C1-06AD-4E9C-B3AD-0E67D1273C05}" srcOrd="1" destOrd="0" presId="urn:microsoft.com/office/officeart/2005/8/layout/orgChart1"/>
    <dgm:cxn modelId="{374460A4-3D85-426C-A89D-D9897FB067B4}" type="presParOf" srcId="{C26441C1-06AD-4E9C-B3AD-0E67D1273C05}" destId="{5AC03954-9479-483D-8DBD-7EBAB6A065EF}" srcOrd="0" destOrd="0" presId="urn:microsoft.com/office/officeart/2005/8/layout/orgChart1"/>
    <dgm:cxn modelId="{BA078678-129C-42B3-AA95-86E3D1172E51}" type="presParOf" srcId="{5AC03954-9479-483D-8DBD-7EBAB6A065EF}" destId="{EB3699A1-9B8A-4C7E-8558-A6BFFBF82444}" srcOrd="0" destOrd="0" presId="urn:microsoft.com/office/officeart/2005/8/layout/orgChart1"/>
    <dgm:cxn modelId="{CEE4768E-6DE4-413A-B29C-BD5C5BF6DB6A}" type="presParOf" srcId="{5AC03954-9479-483D-8DBD-7EBAB6A065EF}" destId="{A9E7900D-BCDB-4A4D-9C7E-77C9A0D75570}" srcOrd="1" destOrd="0" presId="urn:microsoft.com/office/officeart/2005/8/layout/orgChart1"/>
    <dgm:cxn modelId="{18BD6FB5-3091-40B6-8360-1C7755D0D88C}" type="presParOf" srcId="{C26441C1-06AD-4E9C-B3AD-0E67D1273C05}" destId="{AA18F463-6B68-45B8-96E5-AD8F9FF7ECFF}" srcOrd="1" destOrd="0" presId="urn:microsoft.com/office/officeart/2005/8/layout/orgChart1"/>
    <dgm:cxn modelId="{80D80E37-E245-4D2E-BAF9-3275FFBA7034}" type="presParOf" srcId="{C26441C1-06AD-4E9C-B3AD-0E67D1273C05}" destId="{5B27FCA1-33F8-49EE-B946-63113D12117B}" srcOrd="2" destOrd="0" presId="urn:microsoft.com/office/officeart/2005/8/layout/orgChart1"/>
    <dgm:cxn modelId="{D6BA6B6E-53C5-458D-BA5B-D999DFD46F0C}" type="presParOf" srcId="{C3A3393F-F860-4BD0-878D-21DC2B2B037E}" destId="{FF99C2F2-CD21-4313-9634-001389A43FB9}" srcOrd="2" destOrd="0" presId="urn:microsoft.com/office/officeart/2005/8/layout/orgChart1"/>
    <dgm:cxn modelId="{9A599442-361B-4D09-A759-85422C1D6E87}" type="presParOf" srcId="{C3A3393F-F860-4BD0-878D-21DC2B2B037E}" destId="{733B6E01-64FA-4661-B6CC-24705DC5A668}" srcOrd="3" destOrd="0" presId="urn:microsoft.com/office/officeart/2005/8/layout/orgChart1"/>
    <dgm:cxn modelId="{098151DF-D2BD-4F7A-85B2-6397FB25443F}" type="presParOf" srcId="{733B6E01-64FA-4661-B6CC-24705DC5A668}" destId="{39F62395-B5DA-4B80-989D-00F6B58952E5}" srcOrd="0" destOrd="0" presId="urn:microsoft.com/office/officeart/2005/8/layout/orgChart1"/>
    <dgm:cxn modelId="{4AFE580B-5BB7-4DB6-B71C-48B75E193225}" type="presParOf" srcId="{39F62395-B5DA-4B80-989D-00F6B58952E5}" destId="{4C255BB0-1E6B-41BD-A9B3-29EA7F5693FC}" srcOrd="0" destOrd="0" presId="urn:microsoft.com/office/officeart/2005/8/layout/orgChart1"/>
    <dgm:cxn modelId="{575DC31C-89F9-4B91-9EA5-180E63DA8C53}" type="presParOf" srcId="{39F62395-B5DA-4B80-989D-00F6B58952E5}" destId="{BA70270E-585D-4A22-B309-A104DFB9AC6E}" srcOrd="1" destOrd="0" presId="urn:microsoft.com/office/officeart/2005/8/layout/orgChart1"/>
    <dgm:cxn modelId="{1FCC48F5-B560-40BB-9F4E-5B0436BCB0CE}" type="presParOf" srcId="{733B6E01-64FA-4661-B6CC-24705DC5A668}" destId="{18BCA5D3-DEFD-454D-9E82-F7030D92C3BC}" srcOrd="1" destOrd="0" presId="urn:microsoft.com/office/officeart/2005/8/layout/orgChart1"/>
    <dgm:cxn modelId="{C6EC91E6-0B22-41B5-AA1F-4FC0E32D9DDB}" type="presParOf" srcId="{733B6E01-64FA-4661-B6CC-24705DC5A668}" destId="{1ACB6A03-D727-4A7C-AFBE-AA136F42B5FF}" srcOrd="2" destOrd="0" presId="urn:microsoft.com/office/officeart/2005/8/layout/orgChart1"/>
    <dgm:cxn modelId="{933421F3-471B-4B9E-AE8A-92C66B46C873}" type="presParOf" srcId="{C3A3393F-F860-4BD0-878D-21DC2B2B037E}" destId="{79A44E13-0693-4EF4-ADC9-07A7A193F52E}" srcOrd="4" destOrd="0" presId="urn:microsoft.com/office/officeart/2005/8/layout/orgChart1"/>
    <dgm:cxn modelId="{ED1C52C6-5FF3-4093-8419-C79E2AA4BAF1}" type="presParOf" srcId="{C3A3393F-F860-4BD0-878D-21DC2B2B037E}" destId="{F19A08F4-B90B-4173-BA70-DFE8A572420E}" srcOrd="5" destOrd="0" presId="urn:microsoft.com/office/officeart/2005/8/layout/orgChart1"/>
    <dgm:cxn modelId="{038E8822-C251-4A1D-AFCD-7FF5955867BD}" type="presParOf" srcId="{F19A08F4-B90B-4173-BA70-DFE8A572420E}" destId="{08E805BA-5AFC-4EA9-BBEB-1FA11E4A5419}" srcOrd="0" destOrd="0" presId="urn:microsoft.com/office/officeart/2005/8/layout/orgChart1"/>
    <dgm:cxn modelId="{61E7DB26-1C52-4855-8DB6-7808BE2C2B83}" type="presParOf" srcId="{08E805BA-5AFC-4EA9-BBEB-1FA11E4A5419}" destId="{24349B9E-7679-48F3-8C1B-516E244933D3}" srcOrd="0" destOrd="0" presId="urn:microsoft.com/office/officeart/2005/8/layout/orgChart1"/>
    <dgm:cxn modelId="{1B2A7758-2A7A-4BF9-AFF4-8BDA3CA47A8F}" type="presParOf" srcId="{08E805BA-5AFC-4EA9-BBEB-1FA11E4A5419}" destId="{00998848-0883-4A30-8D28-291E7D75C6FB}" srcOrd="1" destOrd="0" presId="urn:microsoft.com/office/officeart/2005/8/layout/orgChart1"/>
    <dgm:cxn modelId="{F7E61EB1-4175-466B-9A86-86EF1A61C126}" type="presParOf" srcId="{F19A08F4-B90B-4173-BA70-DFE8A572420E}" destId="{45A93E4F-2C9E-47CD-9578-C6A168439A3A}" srcOrd="1" destOrd="0" presId="urn:microsoft.com/office/officeart/2005/8/layout/orgChart1"/>
    <dgm:cxn modelId="{261DA111-AA95-496C-AC78-386A1520319D}" type="presParOf" srcId="{F19A08F4-B90B-4173-BA70-DFE8A572420E}" destId="{7CB973D3-9989-46AC-A626-95B627260AFD}" srcOrd="2" destOrd="0" presId="urn:microsoft.com/office/officeart/2005/8/layout/orgChart1"/>
    <dgm:cxn modelId="{FE05A4DC-CB22-442F-B628-D933BD6787FF}" type="presParOf" srcId="{50A395C4-0E4D-4059-9682-15130E95B087}" destId="{D3B75623-7730-4849-B266-8F96DE748465}"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778FCF2-4F20-4D05-9E2D-8649C3265A89}" type="doc">
      <dgm:prSet loTypeId="urn:microsoft.com/office/officeart/2005/8/layout/orgChart1" loCatId="hierarchy" qsTypeId="urn:microsoft.com/office/officeart/2005/8/quickstyle/3d2" qsCatId="3D" csTypeId="urn:microsoft.com/office/officeart/2005/8/colors/accent2_5" csCatId="accent2" phldr="1"/>
      <dgm:spPr/>
      <dgm:t>
        <a:bodyPr/>
        <a:lstStyle/>
        <a:p>
          <a:endParaRPr lang="en-US"/>
        </a:p>
      </dgm:t>
    </dgm:pt>
    <dgm:pt modelId="{4315F62E-86AB-44B4-BE42-9FEE4B62E21B}">
      <dgm:prSet phldrT="[Text]" custT="1">
        <dgm:style>
          <a:lnRef idx="3">
            <a:schemeClr val="lt1"/>
          </a:lnRef>
          <a:fillRef idx="1">
            <a:schemeClr val="accent1"/>
          </a:fillRef>
          <a:effectRef idx="1">
            <a:schemeClr val="accent1"/>
          </a:effectRef>
          <a:fontRef idx="minor">
            <a:schemeClr val="lt1"/>
          </a:fontRef>
        </dgm:style>
      </dgm:prSet>
      <dgm:spPr/>
      <dgm:t>
        <a:bodyPr/>
        <a:lstStyle/>
        <a:p>
          <a:r>
            <a:rPr lang="en-US" sz="2800" dirty="0"/>
            <a:t>Assessment Methods</a:t>
          </a:r>
        </a:p>
      </dgm:t>
    </dgm:pt>
    <dgm:pt modelId="{1B6B88F1-1289-428D-A59C-C34932DEC3AD}" type="parTrans" cxnId="{8BAF8FAF-38E2-41C0-8B03-25FDC6D71DE5}">
      <dgm:prSet/>
      <dgm:spPr/>
      <dgm:t>
        <a:bodyPr/>
        <a:lstStyle/>
        <a:p>
          <a:endParaRPr lang="en-US"/>
        </a:p>
      </dgm:t>
    </dgm:pt>
    <dgm:pt modelId="{F23C261A-2F0C-4615-8A6F-91976C50681D}" type="sibTrans" cxnId="{8BAF8FAF-38E2-41C0-8B03-25FDC6D71DE5}">
      <dgm:prSet/>
      <dgm:spPr/>
      <dgm:t>
        <a:bodyPr/>
        <a:lstStyle/>
        <a:p>
          <a:endParaRPr lang="en-US"/>
        </a:p>
      </dgm:t>
    </dgm:pt>
    <dgm:pt modelId="{297772D6-99A3-4BE3-93C4-11D532D92C88}">
      <dgm:prSet phldrT="[Text]" custT="1">
        <dgm:style>
          <a:lnRef idx="3">
            <a:schemeClr val="lt1"/>
          </a:lnRef>
          <a:fillRef idx="1">
            <a:schemeClr val="accent6"/>
          </a:fillRef>
          <a:effectRef idx="1">
            <a:schemeClr val="accent6"/>
          </a:effectRef>
          <a:fontRef idx="minor">
            <a:schemeClr val="lt1"/>
          </a:fontRef>
        </dgm:style>
      </dgm:prSet>
      <dgm:spPr/>
      <dgm:t>
        <a:bodyPr/>
        <a:lstStyle/>
        <a:p>
          <a:r>
            <a:rPr lang="en-US" sz="2400" dirty="0"/>
            <a:t>Questioning</a:t>
          </a:r>
        </a:p>
      </dgm:t>
    </dgm:pt>
    <dgm:pt modelId="{04E00464-967E-49FA-8436-8993678753B6}" type="parTrans" cxnId="{C4D28A24-4827-4540-9DEF-E8144BC1F4A6}">
      <dgm:prSet/>
      <dgm:spPr/>
      <dgm:t>
        <a:bodyPr/>
        <a:lstStyle/>
        <a:p>
          <a:endParaRPr lang="en-US"/>
        </a:p>
      </dgm:t>
    </dgm:pt>
    <dgm:pt modelId="{A57B54C1-AEDE-461A-AADA-0F63FF8F2EE0}" type="sibTrans" cxnId="{C4D28A24-4827-4540-9DEF-E8144BC1F4A6}">
      <dgm:prSet/>
      <dgm:spPr/>
      <dgm:t>
        <a:bodyPr/>
        <a:lstStyle/>
        <a:p>
          <a:endParaRPr lang="en-US"/>
        </a:p>
      </dgm:t>
    </dgm:pt>
    <dgm:pt modelId="{1F909842-DB45-460F-87D0-E29CB3839B8C}">
      <dgm:prSet phldrT="[Text]" custT="1">
        <dgm:style>
          <a:lnRef idx="3">
            <a:schemeClr val="lt1"/>
          </a:lnRef>
          <a:fillRef idx="1">
            <a:schemeClr val="accent5"/>
          </a:fillRef>
          <a:effectRef idx="1">
            <a:schemeClr val="accent5"/>
          </a:effectRef>
          <a:fontRef idx="minor">
            <a:schemeClr val="lt1"/>
          </a:fontRef>
        </dgm:style>
      </dgm:prSet>
      <dgm:spPr/>
      <dgm:t>
        <a:bodyPr/>
        <a:lstStyle/>
        <a:p>
          <a:r>
            <a:rPr lang="en-US" sz="2400" dirty="0"/>
            <a:t>Product Evaluation</a:t>
          </a:r>
        </a:p>
      </dgm:t>
    </dgm:pt>
    <dgm:pt modelId="{320037E6-8D62-47F8-964B-3438CD071C79}" type="parTrans" cxnId="{ACC90C67-4E6F-4D7E-AE88-EA8E99296931}">
      <dgm:prSet/>
      <dgm:spPr/>
      <dgm:t>
        <a:bodyPr/>
        <a:lstStyle/>
        <a:p>
          <a:endParaRPr lang="en-US"/>
        </a:p>
      </dgm:t>
    </dgm:pt>
    <dgm:pt modelId="{E86894DF-7C1C-453C-A020-8BD566D2050F}" type="sibTrans" cxnId="{ACC90C67-4E6F-4D7E-AE88-EA8E99296931}">
      <dgm:prSet/>
      <dgm:spPr/>
      <dgm:t>
        <a:bodyPr/>
        <a:lstStyle/>
        <a:p>
          <a:endParaRPr lang="en-US"/>
        </a:p>
      </dgm:t>
    </dgm:pt>
    <dgm:pt modelId="{EE6CBC93-6715-43C1-80BC-45B80A3E58E7}">
      <dgm:prSet phldrT="[Text]" custT="1">
        <dgm:style>
          <a:lnRef idx="3">
            <a:schemeClr val="lt1"/>
          </a:lnRef>
          <a:fillRef idx="1">
            <a:schemeClr val="accent6"/>
          </a:fillRef>
          <a:effectRef idx="1">
            <a:schemeClr val="accent6"/>
          </a:effectRef>
          <a:fontRef idx="minor">
            <a:schemeClr val="lt1"/>
          </a:fontRef>
        </dgm:style>
      </dgm:prSet>
      <dgm:spPr/>
      <dgm:t>
        <a:bodyPr/>
        <a:lstStyle/>
        <a:p>
          <a:r>
            <a:rPr lang="en-US" sz="2400" dirty="0"/>
            <a:t>Observation</a:t>
          </a:r>
        </a:p>
      </dgm:t>
    </dgm:pt>
    <dgm:pt modelId="{5C469DF5-3E53-4AE1-8B9D-B27970097842}" type="parTrans" cxnId="{7FF0C6DE-C53E-401E-B038-1E414E895010}">
      <dgm:prSet/>
      <dgm:spPr/>
      <dgm:t>
        <a:bodyPr/>
        <a:lstStyle/>
        <a:p>
          <a:endParaRPr lang="en-US"/>
        </a:p>
      </dgm:t>
    </dgm:pt>
    <dgm:pt modelId="{895E9713-47F0-4757-98A4-1C8ABBDDF741}" type="sibTrans" cxnId="{7FF0C6DE-C53E-401E-B038-1E414E895010}">
      <dgm:prSet/>
      <dgm:spPr/>
      <dgm:t>
        <a:bodyPr/>
        <a:lstStyle/>
        <a:p>
          <a:endParaRPr lang="en-US"/>
        </a:p>
      </dgm:t>
    </dgm:pt>
    <dgm:pt modelId="{799DF5AB-B575-4C43-9EF7-7C26A87D861A}" type="pres">
      <dgm:prSet presAssocID="{2778FCF2-4F20-4D05-9E2D-8649C3265A89}" presName="hierChild1" presStyleCnt="0">
        <dgm:presLayoutVars>
          <dgm:orgChart val="1"/>
          <dgm:chPref val="1"/>
          <dgm:dir/>
          <dgm:animOne val="branch"/>
          <dgm:animLvl val="lvl"/>
          <dgm:resizeHandles/>
        </dgm:presLayoutVars>
      </dgm:prSet>
      <dgm:spPr/>
      <dgm:t>
        <a:bodyPr/>
        <a:lstStyle/>
        <a:p>
          <a:endParaRPr lang="en-ZA"/>
        </a:p>
      </dgm:t>
    </dgm:pt>
    <dgm:pt modelId="{17EA075B-21C4-4155-B8F9-799791F15E1F}" type="pres">
      <dgm:prSet presAssocID="{4315F62E-86AB-44B4-BE42-9FEE4B62E21B}" presName="hierRoot1" presStyleCnt="0">
        <dgm:presLayoutVars>
          <dgm:hierBranch val="init"/>
        </dgm:presLayoutVars>
      </dgm:prSet>
      <dgm:spPr/>
    </dgm:pt>
    <dgm:pt modelId="{3AF5C85B-4730-45A2-A0AC-0E124056E767}" type="pres">
      <dgm:prSet presAssocID="{4315F62E-86AB-44B4-BE42-9FEE4B62E21B}" presName="rootComposite1" presStyleCnt="0"/>
      <dgm:spPr/>
    </dgm:pt>
    <dgm:pt modelId="{A608B290-BBA1-42EA-8627-DF8017516988}" type="pres">
      <dgm:prSet presAssocID="{4315F62E-86AB-44B4-BE42-9FEE4B62E21B}" presName="rootText1" presStyleLbl="node0" presStyleIdx="0" presStyleCnt="1" custScaleX="167801">
        <dgm:presLayoutVars>
          <dgm:chPref val="3"/>
        </dgm:presLayoutVars>
      </dgm:prSet>
      <dgm:spPr/>
      <dgm:t>
        <a:bodyPr/>
        <a:lstStyle/>
        <a:p>
          <a:endParaRPr lang="en-ZA"/>
        </a:p>
      </dgm:t>
    </dgm:pt>
    <dgm:pt modelId="{41A52DFA-EA6C-4D42-9ED9-D1958787EB6E}" type="pres">
      <dgm:prSet presAssocID="{4315F62E-86AB-44B4-BE42-9FEE4B62E21B}" presName="rootConnector1" presStyleLbl="node1" presStyleIdx="0" presStyleCnt="0"/>
      <dgm:spPr/>
      <dgm:t>
        <a:bodyPr/>
        <a:lstStyle/>
        <a:p>
          <a:endParaRPr lang="en-ZA"/>
        </a:p>
      </dgm:t>
    </dgm:pt>
    <dgm:pt modelId="{6CB374B8-E7E7-4B72-A9A5-F76BAE092796}" type="pres">
      <dgm:prSet presAssocID="{4315F62E-86AB-44B4-BE42-9FEE4B62E21B}" presName="hierChild2" presStyleCnt="0"/>
      <dgm:spPr/>
    </dgm:pt>
    <dgm:pt modelId="{0E3DC6A6-72A0-4549-AFE6-A69896FFAE28}" type="pres">
      <dgm:prSet presAssocID="{04E00464-967E-49FA-8436-8993678753B6}" presName="Name37" presStyleLbl="parChTrans1D2" presStyleIdx="0" presStyleCnt="3"/>
      <dgm:spPr/>
      <dgm:t>
        <a:bodyPr/>
        <a:lstStyle/>
        <a:p>
          <a:endParaRPr lang="en-ZA"/>
        </a:p>
      </dgm:t>
    </dgm:pt>
    <dgm:pt modelId="{C1DFCF61-C005-4C19-9FA2-DD0F34DEB9AA}" type="pres">
      <dgm:prSet presAssocID="{297772D6-99A3-4BE3-93C4-11D532D92C88}" presName="hierRoot2" presStyleCnt="0">
        <dgm:presLayoutVars>
          <dgm:hierBranch val="init"/>
        </dgm:presLayoutVars>
      </dgm:prSet>
      <dgm:spPr/>
    </dgm:pt>
    <dgm:pt modelId="{8D2DDB3F-D779-4638-B9BB-71997D8A599C}" type="pres">
      <dgm:prSet presAssocID="{297772D6-99A3-4BE3-93C4-11D532D92C88}" presName="rootComposite" presStyleCnt="0"/>
      <dgm:spPr/>
    </dgm:pt>
    <dgm:pt modelId="{249312C4-0F64-47AB-BF40-42C99B3A6E3E}" type="pres">
      <dgm:prSet presAssocID="{297772D6-99A3-4BE3-93C4-11D532D92C88}" presName="rootText" presStyleLbl="node2" presStyleIdx="0" presStyleCnt="3" custScaleX="110000" custScaleY="110000">
        <dgm:presLayoutVars>
          <dgm:chPref val="3"/>
        </dgm:presLayoutVars>
      </dgm:prSet>
      <dgm:spPr/>
      <dgm:t>
        <a:bodyPr/>
        <a:lstStyle/>
        <a:p>
          <a:endParaRPr lang="en-ZA"/>
        </a:p>
      </dgm:t>
    </dgm:pt>
    <dgm:pt modelId="{F9189975-9781-489E-B973-71C98A13BCD6}" type="pres">
      <dgm:prSet presAssocID="{297772D6-99A3-4BE3-93C4-11D532D92C88}" presName="rootConnector" presStyleLbl="node2" presStyleIdx="0" presStyleCnt="3"/>
      <dgm:spPr/>
      <dgm:t>
        <a:bodyPr/>
        <a:lstStyle/>
        <a:p>
          <a:endParaRPr lang="en-ZA"/>
        </a:p>
      </dgm:t>
    </dgm:pt>
    <dgm:pt modelId="{2CFBAE96-A05B-471C-8A09-C394815B98D7}" type="pres">
      <dgm:prSet presAssocID="{297772D6-99A3-4BE3-93C4-11D532D92C88}" presName="hierChild4" presStyleCnt="0"/>
      <dgm:spPr/>
    </dgm:pt>
    <dgm:pt modelId="{E31494EA-0DF8-4FC0-948C-BDBD31E7747D}" type="pres">
      <dgm:prSet presAssocID="{297772D6-99A3-4BE3-93C4-11D532D92C88}" presName="hierChild5" presStyleCnt="0"/>
      <dgm:spPr/>
    </dgm:pt>
    <dgm:pt modelId="{50F7BF35-A340-4C65-AF13-652E22CC449D}" type="pres">
      <dgm:prSet presAssocID="{320037E6-8D62-47F8-964B-3438CD071C79}" presName="Name37" presStyleLbl="parChTrans1D2" presStyleIdx="1" presStyleCnt="3"/>
      <dgm:spPr/>
      <dgm:t>
        <a:bodyPr/>
        <a:lstStyle/>
        <a:p>
          <a:endParaRPr lang="en-ZA"/>
        </a:p>
      </dgm:t>
    </dgm:pt>
    <dgm:pt modelId="{868FFF7C-F1F9-48C9-B504-BE22FAC74D61}" type="pres">
      <dgm:prSet presAssocID="{1F909842-DB45-460F-87D0-E29CB3839B8C}" presName="hierRoot2" presStyleCnt="0">
        <dgm:presLayoutVars>
          <dgm:hierBranch val="init"/>
        </dgm:presLayoutVars>
      </dgm:prSet>
      <dgm:spPr/>
    </dgm:pt>
    <dgm:pt modelId="{EBB9559B-9F4C-4523-8408-B87694C5CD6D}" type="pres">
      <dgm:prSet presAssocID="{1F909842-DB45-460F-87D0-E29CB3839B8C}" presName="rootComposite" presStyleCnt="0"/>
      <dgm:spPr/>
    </dgm:pt>
    <dgm:pt modelId="{EED41511-DE2D-4D0E-BA6E-54FD55567C3D}" type="pres">
      <dgm:prSet presAssocID="{1F909842-DB45-460F-87D0-E29CB3839B8C}" presName="rootText" presStyleLbl="node2" presStyleIdx="1" presStyleCnt="3" custScaleX="110000" custScaleY="110000">
        <dgm:presLayoutVars>
          <dgm:chPref val="3"/>
        </dgm:presLayoutVars>
      </dgm:prSet>
      <dgm:spPr/>
      <dgm:t>
        <a:bodyPr/>
        <a:lstStyle/>
        <a:p>
          <a:endParaRPr lang="en-ZA"/>
        </a:p>
      </dgm:t>
    </dgm:pt>
    <dgm:pt modelId="{9F43FAE7-D1CC-4FF3-8799-33684CC5FC64}" type="pres">
      <dgm:prSet presAssocID="{1F909842-DB45-460F-87D0-E29CB3839B8C}" presName="rootConnector" presStyleLbl="node2" presStyleIdx="1" presStyleCnt="3"/>
      <dgm:spPr/>
      <dgm:t>
        <a:bodyPr/>
        <a:lstStyle/>
        <a:p>
          <a:endParaRPr lang="en-ZA"/>
        </a:p>
      </dgm:t>
    </dgm:pt>
    <dgm:pt modelId="{2DE2BF7C-B6C6-4F55-A1CB-AC7065CA2C08}" type="pres">
      <dgm:prSet presAssocID="{1F909842-DB45-460F-87D0-E29CB3839B8C}" presName="hierChild4" presStyleCnt="0"/>
      <dgm:spPr/>
    </dgm:pt>
    <dgm:pt modelId="{B69382C7-55B1-4467-AFBF-C8F6975D237B}" type="pres">
      <dgm:prSet presAssocID="{1F909842-DB45-460F-87D0-E29CB3839B8C}" presName="hierChild5" presStyleCnt="0"/>
      <dgm:spPr/>
    </dgm:pt>
    <dgm:pt modelId="{F93CE84B-53EF-4DD2-B4D9-E30662D3F97C}" type="pres">
      <dgm:prSet presAssocID="{5C469DF5-3E53-4AE1-8B9D-B27970097842}" presName="Name37" presStyleLbl="parChTrans1D2" presStyleIdx="2" presStyleCnt="3"/>
      <dgm:spPr/>
      <dgm:t>
        <a:bodyPr/>
        <a:lstStyle/>
        <a:p>
          <a:endParaRPr lang="en-ZA"/>
        </a:p>
      </dgm:t>
    </dgm:pt>
    <dgm:pt modelId="{2352C2FB-5E2C-46F6-89B3-C4CFE50E8F8A}" type="pres">
      <dgm:prSet presAssocID="{EE6CBC93-6715-43C1-80BC-45B80A3E58E7}" presName="hierRoot2" presStyleCnt="0">
        <dgm:presLayoutVars>
          <dgm:hierBranch val="init"/>
        </dgm:presLayoutVars>
      </dgm:prSet>
      <dgm:spPr/>
    </dgm:pt>
    <dgm:pt modelId="{09A80B74-40ED-4ABE-BB1D-DE752294AC78}" type="pres">
      <dgm:prSet presAssocID="{EE6CBC93-6715-43C1-80BC-45B80A3E58E7}" presName="rootComposite" presStyleCnt="0"/>
      <dgm:spPr/>
    </dgm:pt>
    <dgm:pt modelId="{A8B7EC9A-A054-47E5-B4AB-ABADB33095FE}" type="pres">
      <dgm:prSet presAssocID="{EE6CBC93-6715-43C1-80BC-45B80A3E58E7}" presName="rootText" presStyleLbl="node2" presStyleIdx="2" presStyleCnt="3" custScaleX="110000" custScaleY="110000">
        <dgm:presLayoutVars>
          <dgm:chPref val="3"/>
        </dgm:presLayoutVars>
      </dgm:prSet>
      <dgm:spPr/>
      <dgm:t>
        <a:bodyPr/>
        <a:lstStyle/>
        <a:p>
          <a:endParaRPr lang="en-ZA"/>
        </a:p>
      </dgm:t>
    </dgm:pt>
    <dgm:pt modelId="{9F7C733D-6C18-473C-9252-3E3A83C47239}" type="pres">
      <dgm:prSet presAssocID="{EE6CBC93-6715-43C1-80BC-45B80A3E58E7}" presName="rootConnector" presStyleLbl="node2" presStyleIdx="2" presStyleCnt="3"/>
      <dgm:spPr/>
      <dgm:t>
        <a:bodyPr/>
        <a:lstStyle/>
        <a:p>
          <a:endParaRPr lang="en-ZA"/>
        </a:p>
      </dgm:t>
    </dgm:pt>
    <dgm:pt modelId="{13466C65-E157-4A51-A8B3-E5B6F454015A}" type="pres">
      <dgm:prSet presAssocID="{EE6CBC93-6715-43C1-80BC-45B80A3E58E7}" presName="hierChild4" presStyleCnt="0"/>
      <dgm:spPr/>
    </dgm:pt>
    <dgm:pt modelId="{AD2A798D-A394-4694-9ADC-7F213A742210}" type="pres">
      <dgm:prSet presAssocID="{EE6CBC93-6715-43C1-80BC-45B80A3E58E7}" presName="hierChild5" presStyleCnt="0"/>
      <dgm:spPr/>
    </dgm:pt>
    <dgm:pt modelId="{0971F944-C6EB-4CE4-B568-3579D610C909}" type="pres">
      <dgm:prSet presAssocID="{4315F62E-86AB-44B4-BE42-9FEE4B62E21B}" presName="hierChild3" presStyleCnt="0"/>
      <dgm:spPr/>
    </dgm:pt>
  </dgm:ptLst>
  <dgm:cxnLst>
    <dgm:cxn modelId="{C6D1EF41-A834-4E99-B18F-B69DA8A4C57B}" type="presOf" srcId="{EE6CBC93-6715-43C1-80BC-45B80A3E58E7}" destId="{9F7C733D-6C18-473C-9252-3E3A83C47239}" srcOrd="1" destOrd="0" presId="urn:microsoft.com/office/officeart/2005/8/layout/orgChart1"/>
    <dgm:cxn modelId="{F4E5A624-AF12-4737-B11C-6E104024C160}" type="presOf" srcId="{5C469DF5-3E53-4AE1-8B9D-B27970097842}" destId="{F93CE84B-53EF-4DD2-B4D9-E30662D3F97C}" srcOrd="0" destOrd="0" presId="urn:microsoft.com/office/officeart/2005/8/layout/orgChart1"/>
    <dgm:cxn modelId="{386B3EE8-FB7E-4B7B-8AA0-C81F6E9626E0}" type="presOf" srcId="{EE6CBC93-6715-43C1-80BC-45B80A3E58E7}" destId="{A8B7EC9A-A054-47E5-B4AB-ABADB33095FE}" srcOrd="0" destOrd="0" presId="urn:microsoft.com/office/officeart/2005/8/layout/orgChart1"/>
    <dgm:cxn modelId="{A3876266-DCC0-4A62-B807-D3512285B7C2}" type="presOf" srcId="{320037E6-8D62-47F8-964B-3438CD071C79}" destId="{50F7BF35-A340-4C65-AF13-652E22CC449D}" srcOrd="0" destOrd="0" presId="urn:microsoft.com/office/officeart/2005/8/layout/orgChart1"/>
    <dgm:cxn modelId="{DDA073FA-29EB-4BB3-A6BF-8B97F08145B5}" type="presOf" srcId="{2778FCF2-4F20-4D05-9E2D-8649C3265A89}" destId="{799DF5AB-B575-4C43-9EF7-7C26A87D861A}" srcOrd="0" destOrd="0" presId="urn:microsoft.com/office/officeart/2005/8/layout/orgChart1"/>
    <dgm:cxn modelId="{96F33402-923C-4299-9459-0852868C6EFE}" type="presOf" srcId="{4315F62E-86AB-44B4-BE42-9FEE4B62E21B}" destId="{A608B290-BBA1-42EA-8627-DF8017516988}" srcOrd="0" destOrd="0" presId="urn:microsoft.com/office/officeart/2005/8/layout/orgChart1"/>
    <dgm:cxn modelId="{2F6CB5C5-3654-48DD-8CB3-8BBD331551B0}" type="presOf" srcId="{4315F62E-86AB-44B4-BE42-9FEE4B62E21B}" destId="{41A52DFA-EA6C-4D42-9ED9-D1958787EB6E}" srcOrd="1" destOrd="0" presId="urn:microsoft.com/office/officeart/2005/8/layout/orgChart1"/>
    <dgm:cxn modelId="{C4D28A24-4827-4540-9DEF-E8144BC1F4A6}" srcId="{4315F62E-86AB-44B4-BE42-9FEE4B62E21B}" destId="{297772D6-99A3-4BE3-93C4-11D532D92C88}" srcOrd="0" destOrd="0" parTransId="{04E00464-967E-49FA-8436-8993678753B6}" sibTransId="{A57B54C1-AEDE-461A-AADA-0F63FF8F2EE0}"/>
    <dgm:cxn modelId="{ACC90C67-4E6F-4D7E-AE88-EA8E99296931}" srcId="{4315F62E-86AB-44B4-BE42-9FEE4B62E21B}" destId="{1F909842-DB45-460F-87D0-E29CB3839B8C}" srcOrd="1" destOrd="0" parTransId="{320037E6-8D62-47F8-964B-3438CD071C79}" sibTransId="{E86894DF-7C1C-453C-A020-8BD566D2050F}"/>
    <dgm:cxn modelId="{DD94FA6F-5FDB-4B55-9700-60D41E6C37AD}" type="presOf" srcId="{1F909842-DB45-460F-87D0-E29CB3839B8C}" destId="{EED41511-DE2D-4D0E-BA6E-54FD55567C3D}" srcOrd="0" destOrd="0" presId="urn:microsoft.com/office/officeart/2005/8/layout/orgChart1"/>
    <dgm:cxn modelId="{7FF0C6DE-C53E-401E-B038-1E414E895010}" srcId="{4315F62E-86AB-44B4-BE42-9FEE4B62E21B}" destId="{EE6CBC93-6715-43C1-80BC-45B80A3E58E7}" srcOrd="2" destOrd="0" parTransId="{5C469DF5-3E53-4AE1-8B9D-B27970097842}" sibTransId="{895E9713-47F0-4757-98A4-1C8ABBDDF741}"/>
    <dgm:cxn modelId="{89A2C5B8-2C95-4972-914F-E97863D15099}" type="presOf" srcId="{297772D6-99A3-4BE3-93C4-11D532D92C88}" destId="{249312C4-0F64-47AB-BF40-42C99B3A6E3E}" srcOrd="0" destOrd="0" presId="urn:microsoft.com/office/officeart/2005/8/layout/orgChart1"/>
    <dgm:cxn modelId="{324085B9-7297-4DEA-BBB3-87BE3EE54ADD}" type="presOf" srcId="{04E00464-967E-49FA-8436-8993678753B6}" destId="{0E3DC6A6-72A0-4549-AFE6-A69896FFAE28}" srcOrd="0" destOrd="0" presId="urn:microsoft.com/office/officeart/2005/8/layout/orgChart1"/>
    <dgm:cxn modelId="{C1BA2E16-9FE8-484E-8073-A82065DD99D0}" type="presOf" srcId="{297772D6-99A3-4BE3-93C4-11D532D92C88}" destId="{F9189975-9781-489E-B973-71C98A13BCD6}" srcOrd="1" destOrd="0" presId="urn:microsoft.com/office/officeart/2005/8/layout/orgChart1"/>
    <dgm:cxn modelId="{8BAF8FAF-38E2-41C0-8B03-25FDC6D71DE5}" srcId="{2778FCF2-4F20-4D05-9E2D-8649C3265A89}" destId="{4315F62E-86AB-44B4-BE42-9FEE4B62E21B}" srcOrd="0" destOrd="0" parTransId="{1B6B88F1-1289-428D-A59C-C34932DEC3AD}" sibTransId="{F23C261A-2F0C-4615-8A6F-91976C50681D}"/>
    <dgm:cxn modelId="{59CD02ED-A305-4693-9887-3C4BE01EB4ED}" type="presOf" srcId="{1F909842-DB45-460F-87D0-E29CB3839B8C}" destId="{9F43FAE7-D1CC-4FF3-8799-33684CC5FC64}" srcOrd="1" destOrd="0" presId="urn:microsoft.com/office/officeart/2005/8/layout/orgChart1"/>
    <dgm:cxn modelId="{7785AAAA-11CF-4868-BD50-BFBF6517B154}" type="presParOf" srcId="{799DF5AB-B575-4C43-9EF7-7C26A87D861A}" destId="{17EA075B-21C4-4155-B8F9-799791F15E1F}" srcOrd="0" destOrd="0" presId="urn:microsoft.com/office/officeart/2005/8/layout/orgChart1"/>
    <dgm:cxn modelId="{5A3DE819-2F90-4C78-8833-5C61208BF16C}" type="presParOf" srcId="{17EA075B-21C4-4155-B8F9-799791F15E1F}" destId="{3AF5C85B-4730-45A2-A0AC-0E124056E767}" srcOrd="0" destOrd="0" presId="urn:microsoft.com/office/officeart/2005/8/layout/orgChart1"/>
    <dgm:cxn modelId="{EB68C1CE-9AF7-456E-A6BD-6C5C59310375}" type="presParOf" srcId="{3AF5C85B-4730-45A2-A0AC-0E124056E767}" destId="{A608B290-BBA1-42EA-8627-DF8017516988}" srcOrd="0" destOrd="0" presId="urn:microsoft.com/office/officeart/2005/8/layout/orgChart1"/>
    <dgm:cxn modelId="{73236C50-2385-4CE5-9EF4-3794CA63A516}" type="presParOf" srcId="{3AF5C85B-4730-45A2-A0AC-0E124056E767}" destId="{41A52DFA-EA6C-4D42-9ED9-D1958787EB6E}" srcOrd="1" destOrd="0" presId="urn:microsoft.com/office/officeart/2005/8/layout/orgChart1"/>
    <dgm:cxn modelId="{4C766A2F-7291-4C57-82D2-4E497DB845B0}" type="presParOf" srcId="{17EA075B-21C4-4155-B8F9-799791F15E1F}" destId="{6CB374B8-E7E7-4B72-A9A5-F76BAE092796}" srcOrd="1" destOrd="0" presId="urn:microsoft.com/office/officeart/2005/8/layout/orgChart1"/>
    <dgm:cxn modelId="{E1E66270-C712-489E-9DC3-D8CA8EBEF712}" type="presParOf" srcId="{6CB374B8-E7E7-4B72-A9A5-F76BAE092796}" destId="{0E3DC6A6-72A0-4549-AFE6-A69896FFAE28}" srcOrd="0" destOrd="0" presId="urn:microsoft.com/office/officeart/2005/8/layout/orgChart1"/>
    <dgm:cxn modelId="{852A9E31-AC86-462A-BE7D-79F8D5E62A7D}" type="presParOf" srcId="{6CB374B8-E7E7-4B72-A9A5-F76BAE092796}" destId="{C1DFCF61-C005-4C19-9FA2-DD0F34DEB9AA}" srcOrd="1" destOrd="0" presId="urn:microsoft.com/office/officeart/2005/8/layout/orgChart1"/>
    <dgm:cxn modelId="{CF32D405-D626-4025-B60C-5A9633C137F9}" type="presParOf" srcId="{C1DFCF61-C005-4C19-9FA2-DD0F34DEB9AA}" destId="{8D2DDB3F-D779-4638-B9BB-71997D8A599C}" srcOrd="0" destOrd="0" presId="urn:microsoft.com/office/officeart/2005/8/layout/orgChart1"/>
    <dgm:cxn modelId="{73F0431F-06BE-4A44-8A10-B1A80704426F}" type="presParOf" srcId="{8D2DDB3F-D779-4638-B9BB-71997D8A599C}" destId="{249312C4-0F64-47AB-BF40-42C99B3A6E3E}" srcOrd="0" destOrd="0" presId="urn:microsoft.com/office/officeart/2005/8/layout/orgChart1"/>
    <dgm:cxn modelId="{74F4E071-41A3-4FE4-88A1-C543EA5E69BA}" type="presParOf" srcId="{8D2DDB3F-D779-4638-B9BB-71997D8A599C}" destId="{F9189975-9781-489E-B973-71C98A13BCD6}" srcOrd="1" destOrd="0" presId="urn:microsoft.com/office/officeart/2005/8/layout/orgChart1"/>
    <dgm:cxn modelId="{CF690313-878F-4814-9150-F3AE1A2AB7A0}" type="presParOf" srcId="{C1DFCF61-C005-4C19-9FA2-DD0F34DEB9AA}" destId="{2CFBAE96-A05B-471C-8A09-C394815B98D7}" srcOrd="1" destOrd="0" presId="urn:microsoft.com/office/officeart/2005/8/layout/orgChart1"/>
    <dgm:cxn modelId="{B9D90D19-0A57-4673-A346-D6A52E962479}" type="presParOf" srcId="{C1DFCF61-C005-4C19-9FA2-DD0F34DEB9AA}" destId="{E31494EA-0DF8-4FC0-948C-BDBD31E7747D}" srcOrd="2" destOrd="0" presId="urn:microsoft.com/office/officeart/2005/8/layout/orgChart1"/>
    <dgm:cxn modelId="{34273B7D-C565-4F1A-B47E-55C999DE13EF}" type="presParOf" srcId="{6CB374B8-E7E7-4B72-A9A5-F76BAE092796}" destId="{50F7BF35-A340-4C65-AF13-652E22CC449D}" srcOrd="2" destOrd="0" presId="urn:microsoft.com/office/officeart/2005/8/layout/orgChart1"/>
    <dgm:cxn modelId="{3877F0B9-02D5-468B-985B-C45FF91F1C1E}" type="presParOf" srcId="{6CB374B8-E7E7-4B72-A9A5-F76BAE092796}" destId="{868FFF7C-F1F9-48C9-B504-BE22FAC74D61}" srcOrd="3" destOrd="0" presId="urn:microsoft.com/office/officeart/2005/8/layout/orgChart1"/>
    <dgm:cxn modelId="{863CE0CC-0328-4565-9E10-5008888DE615}" type="presParOf" srcId="{868FFF7C-F1F9-48C9-B504-BE22FAC74D61}" destId="{EBB9559B-9F4C-4523-8408-B87694C5CD6D}" srcOrd="0" destOrd="0" presId="urn:microsoft.com/office/officeart/2005/8/layout/orgChart1"/>
    <dgm:cxn modelId="{201C76FC-18E6-433B-BC22-D214858317F3}" type="presParOf" srcId="{EBB9559B-9F4C-4523-8408-B87694C5CD6D}" destId="{EED41511-DE2D-4D0E-BA6E-54FD55567C3D}" srcOrd="0" destOrd="0" presId="urn:microsoft.com/office/officeart/2005/8/layout/orgChart1"/>
    <dgm:cxn modelId="{D763C092-8359-439C-B469-4FAC1680863C}" type="presParOf" srcId="{EBB9559B-9F4C-4523-8408-B87694C5CD6D}" destId="{9F43FAE7-D1CC-4FF3-8799-33684CC5FC64}" srcOrd="1" destOrd="0" presId="urn:microsoft.com/office/officeart/2005/8/layout/orgChart1"/>
    <dgm:cxn modelId="{1932271F-7175-4BC2-A296-E77477ABA21B}" type="presParOf" srcId="{868FFF7C-F1F9-48C9-B504-BE22FAC74D61}" destId="{2DE2BF7C-B6C6-4F55-A1CB-AC7065CA2C08}" srcOrd="1" destOrd="0" presId="urn:microsoft.com/office/officeart/2005/8/layout/orgChart1"/>
    <dgm:cxn modelId="{548B87D7-AF7B-4613-852C-5A959ECA51A2}" type="presParOf" srcId="{868FFF7C-F1F9-48C9-B504-BE22FAC74D61}" destId="{B69382C7-55B1-4467-AFBF-C8F6975D237B}" srcOrd="2" destOrd="0" presId="urn:microsoft.com/office/officeart/2005/8/layout/orgChart1"/>
    <dgm:cxn modelId="{E0D0B383-66DB-4F3F-A423-4BE755BF7541}" type="presParOf" srcId="{6CB374B8-E7E7-4B72-A9A5-F76BAE092796}" destId="{F93CE84B-53EF-4DD2-B4D9-E30662D3F97C}" srcOrd="4" destOrd="0" presId="urn:microsoft.com/office/officeart/2005/8/layout/orgChart1"/>
    <dgm:cxn modelId="{883F29FB-B07E-4F8A-A115-F558C5F43787}" type="presParOf" srcId="{6CB374B8-E7E7-4B72-A9A5-F76BAE092796}" destId="{2352C2FB-5E2C-46F6-89B3-C4CFE50E8F8A}" srcOrd="5" destOrd="0" presId="urn:microsoft.com/office/officeart/2005/8/layout/orgChart1"/>
    <dgm:cxn modelId="{E7E131F0-F0A4-41FD-B75B-C3D992AAA869}" type="presParOf" srcId="{2352C2FB-5E2C-46F6-89B3-C4CFE50E8F8A}" destId="{09A80B74-40ED-4ABE-BB1D-DE752294AC78}" srcOrd="0" destOrd="0" presId="urn:microsoft.com/office/officeart/2005/8/layout/orgChart1"/>
    <dgm:cxn modelId="{825B7D3D-B2A1-4448-8F2D-08B3BAC8D5FE}" type="presParOf" srcId="{09A80B74-40ED-4ABE-BB1D-DE752294AC78}" destId="{A8B7EC9A-A054-47E5-B4AB-ABADB33095FE}" srcOrd="0" destOrd="0" presId="urn:microsoft.com/office/officeart/2005/8/layout/orgChart1"/>
    <dgm:cxn modelId="{DD9847AE-3B72-47A7-8A02-0E0BF3AEF7C5}" type="presParOf" srcId="{09A80B74-40ED-4ABE-BB1D-DE752294AC78}" destId="{9F7C733D-6C18-473C-9252-3E3A83C47239}" srcOrd="1" destOrd="0" presId="urn:microsoft.com/office/officeart/2005/8/layout/orgChart1"/>
    <dgm:cxn modelId="{239D621E-8E0D-4659-940C-EC6AF988B6D8}" type="presParOf" srcId="{2352C2FB-5E2C-46F6-89B3-C4CFE50E8F8A}" destId="{13466C65-E157-4A51-A8B3-E5B6F454015A}" srcOrd="1" destOrd="0" presId="urn:microsoft.com/office/officeart/2005/8/layout/orgChart1"/>
    <dgm:cxn modelId="{BE667BEE-68A9-4FD3-9FC1-4667AD3D00F3}" type="presParOf" srcId="{2352C2FB-5E2C-46F6-89B3-C4CFE50E8F8A}" destId="{AD2A798D-A394-4694-9ADC-7F213A742210}" srcOrd="2" destOrd="0" presId="urn:microsoft.com/office/officeart/2005/8/layout/orgChart1"/>
    <dgm:cxn modelId="{6332CB17-55A6-44D5-9BDA-4374CA4FCD75}" type="presParOf" srcId="{17EA075B-21C4-4155-B8F9-799791F15E1F}" destId="{0971F944-C6EB-4CE4-B568-3579D610C909}"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912FC0A-C24F-404E-A0F7-42F309206DF3}" type="doc">
      <dgm:prSet loTypeId="urn:microsoft.com/office/officeart/2005/8/layout/orgChart1" loCatId="hierarchy" qsTypeId="urn:microsoft.com/office/officeart/2005/8/quickstyle/3d3" qsCatId="3D" csTypeId="urn:microsoft.com/office/officeart/2005/8/colors/accent5_4" csCatId="accent5" phldr="1"/>
      <dgm:spPr/>
      <dgm:t>
        <a:bodyPr/>
        <a:lstStyle/>
        <a:p>
          <a:endParaRPr lang="en-US"/>
        </a:p>
      </dgm:t>
    </dgm:pt>
    <dgm:pt modelId="{45A05D77-9081-4709-A301-ED1670679511}">
      <dgm:prSet phldrT="[Text]" custT="1">
        <dgm:style>
          <a:lnRef idx="3">
            <a:schemeClr val="lt1"/>
          </a:lnRef>
          <a:fillRef idx="1">
            <a:schemeClr val="accent1"/>
          </a:fillRef>
          <a:effectRef idx="1">
            <a:schemeClr val="accent1"/>
          </a:effectRef>
          <a:fontRef idx="minor">
            <a:schemeClr val="lt1"/>
          </a:fontRef>
        </dgm:style>
      </dgm:prSet>
      <dgm:spPr/>
      <dgm:t>
        <a:bodyPr/>
        <a:lstStyle/>
        <a:p>
          <a:r>
            <a:rPr lang="en-US" sz="2800" b="1" dirty="0"/>
            <a:t>Assessment</a:t>
          </a:r>
        </a:p>
      </dgm:t>
    </dgm:pt>
    <dgm:pt modelId="{D71044DB-2B70-4F4E-80BE-2774EFE23D9B}" type="parTrans" cxnId="{CFA81786-B748-48AF-9BFF-282DDBA00D8C}">
      <dgm:prSet/>
      <dgm:spPr/>
      <dgm:t>
        <a:bodyPr/>
        <a:lstStyle/>
        <a:p>
          <a:endParaRPr lang="en-US" sz="2000"/>
        </a:p>
      </dgm:t>
    </dgm:pt>
    <dgm:pt modelId="{6E62E6EC-8AE2-4AF1-A2B3-4B2DFA7C2E76}" type="sibTrans" cxnId="{CFA81786-B748-48AF-9BFF-282DDBA00D8C}">
      <dgm:prSet/>
      <dgm:spPr/>
      <dgm:t>
        <a:bodyPr/>
        <a:lstStyle/>
        <a:p>
          <a:endParaRPr lang="en-US" sz="2000"/>
        </a:p>
      </dgm:t>
    </dgm:pt>
    <dgm:pt modelId="{1E1F23DD-C042-4219-9C9C-280CD91B28AC}">
      <dgm:prSet phldrT="[Text]" custT="1">
        <dgm:style>
          <a:lnRef idx="3">
            <a:schemeClr val="lt1"/>
          </a:lnRef>
          <a:fillRef idx="1">
            <a:schemeClr val="accent5"/>
          </a:fillRef>
          <a:effectRef idx="1">
            <a:schemeClr val="accent5"/>
          </a:effectRef>
          <a:fontRef idx="minor">
            <a:schemeClr val="lt1"/>
          </a:fontRef>
        </dgm:style>
      </dgm:prSet>
      <dgm:spPr/>
      <dgm:t>
        <a:bodyPr/>
        <a:lstStyle/>
        <a:p>
          <a:r>
            <a:rPr lang="en-US" sz="2400" b="1" dirty="0"/>
            <a:t>Formative</a:t>
          </a:r>
        </a:p>
      </dgm:t>
    </dgm:pt>
    <dgm:pt modelId="{BA260C72-4AAC-4934-9080-9E94A5BECF03}" type="parTrans" cxnId="{74D81C63-3C7F-4FEE-ADE4-6AEB9B70E050}">
      <dgm:prSet/>
      <dgm:spPr/>
      <dgm:t>
        <a:bodyPr/>
        <a:lstStyle/>
        <a:p>
          <a:endParaRPr lang="en-US" sz="2000"/>
        </a:p>
      </dgm:t>
    </dgm:pt>
    <dgm:pt modelId="{F5C9150A-4E4A-4D26-8790-6B17A63FFF69}" type="sibTrans" cxnId="{74D81C63-3C7F-4FEE-ADE4-6AEB9B70E050}">
      <dgm:prSet/>
      <dgm:spPr/>
      <dgm:t>
        <a:bodyPr/>
        <a:lstStyle/>
        <a:p>
          <a:endParaRPr lang="en-US" sz="2000"/>
        </a:p>
      </dgm:t>
    </dgm:pt>
    <dgm:pt modelId="{26B039C9-4E13-4463-9C35-681A3ADA2ED4}">
      <dgm:prSet custT="1">
        <dgm:style>
          <a:lnRef idx="3">
            <a:schemeClr val="lt1"/>
          </a:lnRef>
          <a:fillRef idx="1">
            <a:schemeClr val="accent5"/>
          </a:fillRef>
          <a:effectRef idx="1">
            <a:schemeClr val="accent5"/>
          </a:effectRef>
          <a:fontRef idx="minor">
            <a:schemeClr val="lt1"/>
          </a:fontRef>
        </dgm:style>
      </dgm:prSet>
      <dgm:spPr/>
      <dgm:t>
        <a:bodyPr/>
        <a:lstStyle/>
        <a:p>
          <a:r>
            <a:rPr lang="en-US" sz="2400" b="1" dirty="0"/>
            <a:t>Summative</a:t>
          </a:r>
        </a:p>
      </dgm:t>
    </dgm:pt>
    <dgm:pt modelId="{DAF10627-20FA-4BDB-9365-30405B888CDC}" type="parTrans" cxnId="{A9632E11-356B-45B5-9A5F-D764C0D006B1}">
      <dgm:prSet/>
      <dgm:spPr/>
      <dgm:t>
        <a:bodyPr/>
        <a:lstStyle/>
        <a:p>
          <a:endParaRPr lang="en-US" sz="2000"/>
        </a:p>
      </dgm:t>
    </dgm:pt>
    <dgm:pt modelId="{3A9988E5-D2FC-4053-A3B2-804D55B5D78C}" type="sibTrans" cxnId="{A9632E11-356B-45B5-9A5F-D764C0D006B1}">
      <dgm:prSet/>
      <dgm:spPr/>
      <dgm:t>
        <a:bodyPr/>
        <a:lstStyle/>
        <a:p>
          <a:endParaRPr lang="en-US" sz="2000"/>
        </a:p>
      </dgm:t>
    </dgm:pt>
    <dgm:pt modelId="{131B696B-5ADE-43C6-AA8A-2BFD36522445}">
      <dgm:prSet custT="1">
        <dgm:style>
          <a:lnRef idx="3">
            <a:schemeClr val="lt1"/>
          </a:lnRef>
          <a:fillRef idx="1">
            <a:schemeClr val="accent6"/>
          </a:fillRef>
          <a:effectRef idx="1">
            <a:schemeClr val="accent6"/>
          </a:effectRef>
          <a:fontRef idx="minor">
            <a:schemeClr val="lt1"/>
          </a:fontRef>
        </dgm:style>
      </dgm:prSet>
      <dgm:spPr/>
      <dgm:t>
        <a:bodyPr/>
        <a:lstStyle/>
        <a:p>
          <a:pPr algn="ctr">
            <a:lnSpc>
              <a:spcPct val="100000"/>
            </a:lnSpc>
          </a:pPr>
          <a:endParaRPr lang="en-US" sz="2000" b="1" i="0" dirty="0"/>
        </a:p>
        <a:p>
          <a:pPr algn="ctr">
            <a:lnSpc>
              <a:spcPct val="100000"/>
            </a:lnSpc>
          </a:pPr>
          <a:r>
            <a:rPr lang="en-US" sz="2000" b="1" i="0" dirty="0"/>
            <a:t>Evidence during </a:t>
          </a:r>
        </a:p>
        <a:p>
          <a:pPr algn="ctr">
            <a:lnSpc>
              <a:spcPct val="100000"/>
            </a:lnSpc>
          </a:pPr>
          <a:r>
            <a:rPr lang="en-US" sz="2000" b="1" i="0" dirty="0"/>
            <a:t>facilitation</a:t>
          </a:r>
        </a:p>
        <a:p>
          <a:pPr algn="ctr">
            <a:lnSpc>
              <a:spcPct val="100000"/>
            </a:lnSpc>
          </a:pPr>
          <a:r>
            <a:rPr lang="en-US" sz="2000" b="1" i="0" dirty="0"/>
            <a:t>Self Assessment</a:t>
          </a:r>
        </a:p>
        <a:p>
          <a:pPr algn="ctr">
            <a:lnSpc>
              <a:spcPct val="100000"/>
            </a:lnSpc>
          </a:pPr>
          <a:endParaRPr lang="en-US" sz="2000" b="1" i="0" dirty="0"/>
        </a:p>
      </dgm:t>
    </dgm:pt>
    <dgm:pt modelId="{92213584-4208-4165-B72E-03559A3E37D5}" type="parTrans" cxnId="{89FA4D95-4C56-460D-8911-7ED693DF8256}">
      <dgm:prSet/>
      <dgm:spPr/>
      <dgm:t>
        <a:bodyPr/>
        <a:lstStyle/>
        <a:p>
          <a:endParaRPr lang="en-US" sz="2000"/>
        </a:p>
      </dgm:t>
    </dgm:pt>
    <dgm:pt modelId="{C5AA6F92-6248-4027-9030-326B000788C7}" type="sibTrans" cxnId="{89FA4D95-4C56-460D-8911-7ED693DF8256}">
      <dgm:prSet/>
      <dgm:spPr/>
      <dgm:t>
        <a:bodyPr/>
        <a:lstStyle/>
        <a:p>
          <a:endParaRPr lang="en-US" sz="2000"/>
        </a:p>
      </dgm:t>
    </dgm:pt>
    <dgm:pt modelId="{03C84F75-2031-4AA4-B6F0-27F44773D70D}">
      <dgm:prSet custT="1">
        <dgm:style>
          <a:lnRef idx="3">
            <a:schemeClr val="lt1"/>
          </a:lnRef>
          <a:fillRef idx="1">
            <a:schemeClr val="accent6"/>
          </a:fillRef>
          <a:effectRef idx="1">
            <a:schemeClr val="accent6"/>
          </a:effectRef>
          <a:fontRef idx="minor">
            <a:schemeClr val="lt1"/>
          </a:fontRef>
        </dgm:style>
      </dgm:prSet>
      <dgm:spPr/>
      <dgm:t>
        <a:bodyPr/>
        <a:lstStyle/>
        <a:p>
          <a:pPr algn="ctr">
            <a:lnSpc>
              <a:spcPct val="100000"/>
            </a:lnSpc>
          </a:pPr>
          <a:r>
            <a:rPr lang="en-US" sz="2000" b="1" dirty="0"/>
            <a:t>Knowledge Assessment</a:t>
          </a:r>
        </a:p>
        <a:p>
          <a:pPr algn="ctr">
            <a:lnSpc>
              <a:spcPct val="100000"/>
            </a:lnSpc>
          </a:pPr>
          <a:r>
            <a:rPr lang="en-US" sz="2000" b="1" dirty="0"/>
            <a:t> Summative Workplace</a:t>
          </a:r>
        </a:p>
        <a:p>
          <a:pPr algn="ctr">
            <a:lnSpc>
              <a:spcPct val="100000"/>
            </a:lnSpc>
          </a:pPr>
          <a:r>
            <a:rPr lang="en-US" sz="2000" b="1" dirty="0"/>
            <a:t> Assignments</a:t>
          </a:r>
        </a:p>
      </dgm:t>
    </dgm:pt>
    <dgm:pt modelId="{B32D85E1-CE23-49B3-9264-73DD3614E349}" type="parTrans" cxnId="{6CF6D070-7A42-4FEA-B954-7417D0A3E6BF}">
      <dgm:prSet/>
      <dgm:spPr/>
      <dgm:t>
        <a:bodyPr/>
        <a:lstStyle/>
        <a:p>
          <a:endParaRPr lang="en-US" sz="2000"/>
        </a:p>
      </dgm:t>
    </dgm:pt>
    <dgm:pt modelId="{702B65BC-E86D-4114-98D7-54053DDA7596}" type="sibTrans" cxnId="{6CF6D070-7A42-4FEA-B954-7417D0A3E6BF}">
      <dgm:prSet/>
      <dgm:spPr/>
      <dgm:t>
        <a:bodyPr/>
        <a:lstStyle/>
        <a:p>
          <a:endParaRPr lang="en-US" sz="2000"/>
        </a:p>
      </dgm:t>
    </dgm:pt>
    <dgm:pt modelId="{1CA79E3D-2962-42C0-8C9A-1398AB3AA113}" type="pres">
      <dgm:prSet presAssocID="{4912FC0A-C24F-404E-A0F7-42F309206DF3}" presName="hierChild1" presStyleCnt="0">
        <dgm:presLayoutVars>
          <dgm:orgChart val="1"/>
          <dgm:chPref val="1"/>
          <dgm:dir/>
          <dgm:animOne val="branch"/>
          <dgm:animLvl val="lvl"/>
          <dgm:resizeHandles/>
        </dgm:presLayoutVars>
      </dgm:prSet>
      <dgm:spPr/>
      <dgm:t>
        <a:bodyPr/>
        <a:lstStyle/>
        <a:p>
          <a:endParaRPr lang="en-ZA"/>
        </a:p>
      </dgm:t>
    </dgm:pt>
    <dgm:pt modelId="{50A395C4-0E4D-4059-9682-15130E95B087}" type="pres">
      <dgm:prSet presAssocID="{45A05D77-9081-4709-A301-ED1670679511}" presName="hierRoot1" presStyleCnt="0">
        <dgm:presLayoutVars>
          <dgm:hierBranch val="init"/>
        </dgm:presLayoutVars>
      </dgm:prSet>
      <dgm:spPr/>
    </dgm:pt>
    <dgm:pt modelId="{CD8864FD-C9B2-494A-88EB-9FDC63761633}" type="pres">
      <dgm:prSet presAssocID="{45A05D77-9081-4709-A301-ED1670679511}" presName="rootComposite1" presStyleCnt="0"/>
      <dgm:spPr/>
    </dgm:pt>
    <dgm:pt modelId="{00DD5ACD-371A-4729-B992-E39098DC1F1D}" type="pres">
      <dgm:prSet presAssocID="{45A05D77-9081-4709-A301-ED1670679511}" presName="rootText1" presStyleLbl="node0" presStyleIdx="0" presStyleCnt="1" custScaleY="25750">
        <dgm:presLayoutVars>
          <dgm:chPref val="3"/>
        </dgm:presLayoutVars>
      </dgm:prSet>
      <dgm:spPr/>
      <dgm:t>
        <a:bodyPr/>
        <a:lstStyle/>
        <a:p>
          <a:endParaRPr lang="en-ZA"/>
        </a:p>
      </dgm:t>
    </dgm:pt>
    <dgm:pt modelId="{7EFA7AA0-0092-48D0-9439-0EB32D25F1C0}" type="pres">
      <dgm:prSet presAssocID="{45A05D77-9081-4709-A301-ED1670679511}" presName="rootConnector1" presStyleLbl="node1" presStyleIdx="0" presStyleCnt="0"/>
      <dgm:spPr/>
      <dgm:t>
        <a:bodyPr/>
        <a:lstStyle/>
        <a:p>
          <a:endParaRPr lang="en-ZA"/>
        </a:p>
      </dgm:t>
    </dgm:pt>
    <dgm:pt modelId="{C3A3393F-F860-4BD0-878D-21DC2B2B037E}" type="pres">
      <dgm:prSet presAssocID="{45A05D77-9081-4709-A301-ED1670679511}" presName="hierChild2" presStyleCnt="0"/>
      <dgm:spPr/>
    </dgm:pt>
    <dgm:pt modelId="{FF99C2F2-CD21-4313-9634-001389A43FB9}" type="pres">
      <dgm:prSet presAssocID="{BA260C72-4AAC-4934-9080-9E94A5BECF03}" presName="Name37" presStyleLbl="parChTrans1D2" presStyleIdx="0" presStyleCnt="2"/>
      <dgm:spPr/>
      <dgm:t>
        <a:bodyPr/>
        <a:lstStyle/>
        <a:p>
          <a:endParaRPr lang="en-ZA"/>
        </a:p>
      </dgm:t>
    </dgm:pt>
    <dgm:pt modelId="{733B6E01-64FA-4661-B6CC-24705DC5A668}" type="pres">
      <dgm:prSet presAssocID="{1E1F23DD-C042-4219-9C9C-280CD91B28AC}" presName="hierRoot2" presStyleCnt="0">
        <dgm:presLayoutVars>
          <dgm:hierBranch val="init"/>
        </dgm:presLayoutVars>
      </dgm:prSet>
      <dgm:spPr/>
    </dgm:pt>
    <dgm:pt modelId="{39F62395-B5DA-4B80-989D-00F6B58952E5}" type="pres">
      <dgm:prSet presAssocID="{1E1F23DD-C042-4219-9C9C-280CD91B28AC}" presName="rootComposite" presStyleCnt="0"/>
      <dgm:spPr/>
    </dgm:pt>
    <dgm:pt modelId="{4C255BB0-1E6B-41BD-A9B3-29EA7F5693FC}" type="pres">
      <dgm:prSet presAssocID="{1E1F23DD-C042-4219-9C9C-280CD91B28AC}" presName="rootText" presStyleLbl="node2" presStyleIdx="0" presStyleCnt="2" custScaleY="46335">
        <dgm:presLayoutVars>
          <dgm:chPref val="3"/>
        </dgm:presLayoutVars>
      </dgm:prSet>
      <dgm:spPr/>
      <dgm:t>
        <a:bodyPr/>
        <a:lstStyle/>
        <a:p>
          <a:endParaRPr lang="en-ZA"/>
        </a:p>
      </dgm:t>
    </dgm:pt>
    <dgm:pt modelId="{BA70270E-585D-4A22-B309-A104DFB9AC6E}" type="pres">
      <dgm:prSet presAssocID="{1E1F23DD-C042-4219-9C9C-280CD91B28AC}" presName="rootConnector" presStyleLbl="node2" presStyleIdx="0" presStyleCnt="2"/>
      <dgm:spPr/>
      <dgm:t>
        <a:bodyPr/>
        <a:lstStyle/>
        <a:p>
          <a:endParaRPr lang="en-ZA"/>
        </a:p>
      </dgm:t>
    </dgm:pt>
    <dgm:pt modelId="{18BCA5D3-DEFD-454D-9E82-F7030D92C3BC}" type="pres">
      <dgm:prSet presAssocID="{1E1F23DD-C042-4219-9C9C-280CD91B28AC}" presName="hierChild4" presStyleCnt="0"/>
      <dgm:spPr/>
    </dgm:pt>
    <dgm:pt modelId="{00854E58-BD01-4E9A-BFE3-E2B249DCDE15}" type="pres">
      <dgm:prSet presAssocID="{92213584-4208-4165-B72E-03559A3E37D5}" presName="Name37" presStyleLbl="parChTrans1D3" presStyleIdx="0" presStyleCnt="2"/>
      <dgm:spPr/>
      <dgm:t>
        <a:bodyPr/>
        <a:lstStyle/>
        <a:p>
          <a:endParaRPr lang="en-ZA"/>
        </a:p>
      </dgm:t>
    </dgm:pt>
    <dgm:pt modelId="{25BA82E1-1F11-4CF6-9A90-DED10EB306EB}" type="pres">
      <dgm:prSet presAssocID="{131B696B-5ADE-43C6-AA8A-2BFD36522445}" presName="hierRoot2" presStyleCnt="0">
        <dgm:presLayoutVars>
          <dgm:hierBranch val="init"/>
        </dgm:presLayoutVars>
      </dgm:prSet>
      <dgm:spPr/>
    </dgm:pt>
    <dgm:pt modelId="{74285F4B-170D-4234-B302-97D2D85ED42B}" type="pres">
      <dgm:prSet presAssocID="{131B696B-5ADE-43C6-AA8A-2BFD36522445}" presName="rootComposite" presStyleCnt="0"/>
      <dgm:spPr/>
    </dgm:pt>
    <dgm:pt modelId="{CC3C5B9F-7C7E-48D7-BEFA-F5C8A50EDB1F}" type="pres">
      <dgm:prSet presAssocID="{131B696B-5ADE-43C6-AA8A-2BFD36522445}" presName="rootText" presStyleLbl="node3" presStyleIdx="0" presStyleCnt="2" custScaleX="87307" custLinFactNeighborX="2543" custLinFactNeighborY="2805">
        <dgm:presLayoutVars>
          <dgm:chPref val="3"/>
        </dgm:presLayoutVars>
      </dgm:prSet>
      <dgm:spPr/>
      <dgm:t>
        <a:bodyPr/>
        <a:lstStyle/>
        <a:p>
          <a:endParaRPr lang="en-ZA"/>
        </a:p>
      </dgm:t>
    </dgm:pt>
    <dgm:pt modelId="{281631E6-A6A3-48C9-A5CC-00F3633E648A}" type="pres">
      <dgm:prSet presAssocID="{131B696B-5ADE-43C6-AA8A-2BFD36522445}" presName="rootConnector" presStyleLbl="node3" presStyleIdx="0" presStyleCnt="2"/>
      <dgm:spPr/>
      <dgm:t>
        <a:bodyPr/>
        <a:lstStyle/>
        <a:p>
          <a:endParaRPr lang="en-ZA"/>
        </a:p>
      </dgm:t>
    </dgm:pt>
    <dgm:pt modelId="{B1F61199-2921-48EB-8C47-A0C3870E0EFF}" type="pres">
      <dgm:prSet presAssocID="{131B696B-5ADE-43C6-AA8A-2BFD36522445}" presName="hierChild4" presStyleCnt="0"/>
      <dgm:spPr/>
    </dgm:pt>
    <dgm:pt modelId="{49D63E4A-7EB2-4303-A910-260994226B24}" type="pres">
      <dgm:prSet presAssocID="{131B696B-5ADE-43C6-AA8A-2BFD36522445}" presName="hierChild5" presStyleCnt="0"/>
      <dgm:spPr/>
    </dgm:pt>
    <dgm:pt modelId="{1ACB6A03-D727-4A7C-AFBE-AA136F42B5FF}" type="pres">
      <dgm:prSet presAssocID="{1E1F23DD-C042-4219-9C9C-280CD91B28AC}" presName="hierChild5" presStyleCnt="0"/>
      <dgm:spPr/>
    </dgm:pt>
    <dgm:pt modelId="{79A44E13-0693-4EF4-ADC9-07A7A193F52E}" type="pres">
      <dgm:prSet presAssocID="{DAF10627-20FA-4BDB-9365-30405B888CDC}" presName="Name37" presStyleLbl="parChTrans1D2" presStyleIdx="1" presStyleCnt="2"/>
      <dgm:spPr/>
      <dgm:t>
        <a:bodyPr/>
        <a:lstStyle/>
        <a:p>
          <a:endParaRPr lang="en-ZA"/>
        </a:p>
      </dgm:t>
    </dgm:pt>
    <dgm:pt modelId="{F19A08F4-B90B-4173-BA70-DFE8A572420E}" type="pres">
      <dgm:prSet presAssocID="{26B039C9-4E13-4463-9C35-681A3ADA2ED4}" presName="hierRoot2" presStyleCnt="0">
        <dgm:presLayoutVars>
          <dgm:hierBranch val="init"/>
        </dgm:presLayoutVars>
      </dgm:prSet>
      <dgm:spPr/>
    </dgm:pt>
    <dgm:pt modelId="{08E805BA-5AFC-4EA9-BBEB-1FA11E4A5419}" type="pres">
      <dgm:prSet presAssocID="{26B039C9-4E13-4463-9C35-681A3ADA2ED4}" presName="rootComposite" presStyleCnt="0"/>
      <dgm:spPr/>
    </dgm:pt>
    <dgm:pt modelId="{24349B9E-7679-48F3-8C1B-516E244933D3}" type="pres">
      <dgm:prSet presAssocID="{26B039C9-4E13-4463-9C35-681A3ADA2ED4}" presName="rootText" presStyleLbl="node2" presStyleIdx="1" presStyleCnt="2" custScaleY="48643">
        <dgm:presLayoutVars>
          <dgm:chPref val="3"/>
        </dgm:presLayoutVars>
      </dgm:prSet>
      <dgm:spPr/>
      <dgm:t>
        <a:bodyPr/>
        <a:lstStyle/>
        <a:p>
          <a:endParaRPr lang="en-ZA"/>
        </a:p>
      </dgm:t>
    </dgm:pt>
    <dgm:pt modelId="{00998848-0883-4A30-8D28-291E7D75C6FB}" type="pres">
      <dgm:prSet presAssocID="{26B039C9-4E13-4463-9C35-681A3ADA2ED4}" presName="rootConnector" presStyleLbl="node2" presStyleIdx="1" presStyleCnt="2"/>
      <dgm:spPr/>
      <dgm:t>
        <a:bodyPr/>
        <a:lstStyle/>
        <a:p>
          <a:endParaRPr lang="en-ZA"/>
        </a:p>
      </dgm:t>
    </dgm:pt>
    <dgm:pt modelId="{45A93E4F-2C9E-47CD-9578-C6A168439A3A}" type="pres">
      <dgm:prSet presAssocID="{26B039C9-4E13-4463-9C35-681A3ADA2ED4}" presName="hierChild4" presStyleCnt="0"/>
      <dgm:spPr/>
    </dgm:pt>
    <dgm:pt modelId="{B74BCAB8-0EA7-42E6-9BEE-11398D7C6C3B}" type="pres">
      <dgm:prSet presAssocID="{B32D85E1-CE23-49B3-9264-73DD3614E349}" presName="Name37" presStyleLbl="parChTrans1D3" presStyleIdx="1" presStyleCnt="2"/>
      <dgm:spPr/>
      <dgm:t>
        <a:bodyPr/>
        <a:lstStyle/>
        <a:p>
          <a:endParaRPr lang="en-ZA"/>
        </a:p>
      </dgm:t>
    </dgm:pt>
    <dgm:pt modelId="{1DF21838-ABDA-41D8-AB77-2E4520A0D3ED}" type="pres">
      <dgm:prSet presAssocID="{03C84F75-2031-4AA4-B6F0-27F44773D70D}" presName="hierRoot2" presStyleCnt="0">
        <dgm:presLayoutVars>
          <dgm:hierBranch val="init"/>
        </dgm:presLayoutVars>
      </dgm:prSet>
      <dgm:spPr/>
    </dgm:pt>
    <dgm:pt modelId="{D0F9AC67-6F8F-41E4-BB7B-B76DA67C4080}" type="pres">
      <dgm:prSet presAssocID="{03C84F75-2031-4AA4-B6F0-27F44773D70D}" presName="rootComposite" presStyleCnt="0"/>
      <dgm:spPr/>
    </dgm:pt>
    <dgm:pt modelId="{64E85D38-C8F4-45A8-A4FB-7B00B79166F0}" type="pres">
      <dgm:prSet presAssocID="{03C84F75-2031-4AA4-B6F0-27F44773D70D}" presName="rootText" presStyleLbl="node3" presStyleIdx="1" presStyleCnt="2">
        <dgm:presLayoutVars>
          <dgm:chPref val="3"/>
        </dgm:presLayoutVars>
      </dgm:prSet>
      <dgm:spPr/>
      <dgm:t>
        <a:bodyPr/>
        <a:lstStyle/>
        <a:p>
          <a:endParaRPr lang="en-ZA"/>
        </a:p>
      </dgm:t>
    </dgm:pt>
    <dgm:pt modelId="{0CF0A423-816F-4B5D-83EE-9FAACC09906A}" type="pres">
      <dgm:prSet presAssocID="{03C84F75-2031-4AA4-B6F0-27F44773D70D}" presName="rootConnector" presStyleLbl="node3" presStyleIdx="1" presStyleCnt="2"/>
      <dgm:spPr/>
      <dgm:t>
        <a:bodyPr/>
        <a:lstStyle/>
        <a:p>
          <a:endParaRPr lang="en-ZA"/>
        </a:p>
      </dgm:t>
    </dgm:pt>
    <dgm:pt modelId="{5BC40D90-9A2A-46B6-A3E4-A063ED42B522}" type="pres">
      <dgm:prSet presAssocID="{03C84F75-2031-4AA4-B6F0-27F44773D70D}" presName="hierChild4" presStyleCnt="0"/>
      <dgm:spPr/>
    </dgm:pt>
    <dgm:pt modelId="{EB8BEB60-FF6F-44C1-9155-C9434133A065}" type="pres">
      <dgm:prSet presAssocID="{03C84F75-2031-4AA4-B6F0-27F44773D70D}" presName="hierChild5" presStyleCnt="0"/>
      <dgm:spPr/>
    </dgm:pt>
    <dgm:pt modelId="{7CB973D3-9989-46AC-A626-95B627260AFD}" type="pres">
      <dgm:prSet presAssocID="{26B039C9-4E13-4463-9C35-681A3ADA2ED4}" presName="hierChild5" presStyleCnt="0"/>
      <dgm:spPr/>
    </dgm:pt>
    <dgm:pt modelId="{D3B75623-7730-4849-B266-8F96DE748465}" type="pres">
      <dgm:prSet presAssocID="{45A05D77-9081-4709-A301-ED1670679511}" presName="hierChild3" presStyleCnt="0"/>
      <dgm:spPr/>
    </dgm:pt>
  </dgm:ptLst>
  <dgm:cxnLst>
    <dgm:cxn modelId="{444F91FC-5D2F-49C4-A718-930058785EA8}" type="presOf" srcId="{45A05D77-9081-4709-A301-ED1670679511}" destId="{00DD5ACD-371A-4729-B992-E39098DC1F1D}" srcOrd="0" destOrd="0" presId="urn:microsoft.com/office/officeart/2005/8/layout/orgChart1"/>
    <dgm:cxn modelId="{5EAB0736-8CDC-4D47-BCE7-066FF1A42F1C}" type="presOf" srcId="{45A05D77-9081-4709-A301-ED1670679511}" destId="{7EFA7AA0-0092-48D0-9439-0EB32D25F1C0}" srcOrd="1" destOrd="0" presId="urn:microsoft.com/office/officeart/2005/8/layout/orgChart1"/>
    <dgm:cxn modelId="{CFA81786-B748-48AF-9BFF-282DDBA00D8C}" srcId="{4912FC0A-C24F-404E-A0F7-42F309206DF3}" destId="{45A05D77-9081-4709-A301-ED1670679511}" srcOrd="0" destOrd="0" parTransId="{D71044DB-2B70-4F4E-80BE-2774EFE23D9B}" sibTransId="{6E62E6EC-8AE2-4AF1-A2B3-4B2DFA7C2E76}"/>
    <dgm:cxn modelId="{2C645E28-0854-45CA-A8EB-21D24A6003A9}" type="presOf" srcId="{03C84F75-2031-4AA4-B6F0-27F44773D70D}" destId="{64E85D38-C8F4-45A8-A4FB-7B00B79166F0}" srcOrd="0" destOrd="0" presId="urn:microsoft.com/office/officeart/2005/8/layout/orgChart1"/>
    <dgm:cxn modelId="{6CF6D070-7A42-4FEA-B954-7417D0A3E6BF}" srcId="{26B039C9-4E13-4463-9C35-681A3ADA2ED4}" destId="{03C84F75-2031-4AA4-B6F0-27F44773D70D}" srcOrd="0" destOrd="0" parTransId="{B32D85E1-CE23-49B3-9264-73DD3614E349}" sibTransId="{702B65BC-E86D-4114-98D7-54053DDA7596}"/>
    <dgm:cxn modelId="{E73F3B17-2E1F-4D3A-A7E0-B67ABA8C62E0}" type="presOf" srcId="{DAF10627-20FA-4BDB-9365-30405B888CDC}" destId="{79A44E13-0693-4EF4-ADC9-07A7A193F52E}" srcOrd="0" destOrd="0" presId="urn:microsoft.com/office/officeart/2005/8/layout/orgChart1"/>
    <dgm:cxn modelId="{0501634A-BD94-4B96-B09E-AA762F00CB6B}" type="presOf" srcId="{131B696B-5ADE-43C6-AA8A-2BFD36522445}" destId="{281631E6-A6A3-48C9-A5CC-00F3633E648A}" srcOrd="1" destOrd="0" presId="urn:microsoft.com/office/officeart/2005/8/layout/orgChart1"/>
    <dgm:cxn modelId="{0A06236D-FE8D-4F7D-98BA-83F8EDD41C7D}" type="presOf" srcId="{1E1F23DD-C042-4219-9C9C-280CD91B28AC}" destId="{4C255BB0-1E6B-41BD-A9B3-29EA7F5693FC}" srcOrd="0" destOrd="0" presId="urn:microsoft.com/office/officeart/2005/8/layout/orgChart1"/>
    <dgm:cxn modelId="{74D81C63-3C7F-4FEE-ADE4-6AEB9B70E050}" srcId="{45A05D77-9081-4709-A301-ED1670679511}" destId="{1E1F23DD-C042-4219-9C9C-280CD91B28AC}" srcOrd="0" destOrd="0" parTransId="{BA260C72-4AAC-4934-9080-9E94A5BECF03}" sibTransId="{F5C9150A-4E4A-4D26-8790-6B17A63FFF69}"/>
    <dgm:cxn modelId="{89FA4D95-4C56-460D-8911-7ED693DF8256}" srcId="{1E1F23DD-C042-4219-9C9C-280CD91B28AC}" destId="{131B696B-5ADE-43C6-AA8A-2BFD36522445}" srcOrd="0" destOrd="0" parTransId="{92213584-4208-4165-B72E-03559A3E37D5}" sibTransId="{C5AA6F92-6248-4027-9030-326B000788C7}"/>
    <dgm:cxn modelId="{DC2F6123-B0B7-4A69-900E-E549FF3BF1EA}" type="presOf" srcId="{4912FC0A-C24F-404E-A0F7-42F309206DF3}" destId="{1CA79E3D-2962-42C0-8C9A-1398AB3AA113}" srcOrd="0" destOrd="0" presId="urn:microsoft.com/office/officeart/2005/8/layout/orgChart1"/>
    <dgm:cxn modelId="{FBF12055-B9F4-40D0-B5D4-1C47454DF936}" type="presOf" srcId="{03C84F75-2031-4AA4-B6F0-27F44773D70D}" destId="{0CF0A423-816F-4B5D-83EE-9FAACC09906A}" srcOrd="1" destOrd="0" presId="urn:microsoft.com/office/officeart/2005/8/layout/orgChart1"/>
    <dgm:cxn modelId="{111EF304-7D88-4254-8F35-7B57ADA7085A}" type="presOf" srcId="{131B696B-5ADE-43C6-AA8A-2BFD36522445}" destId="{CC3C5B9F-7C7E-48D7-BEFA-F5C8A50EDB1F}" srcOrd="0" destOrd="0" presId="urn:microsoft.com/office/officeart/2005/8/layout/orgChart1"/>
    <dgm:cxn modelId="{B47FA43E-9D89-4EC9-9EF2-4BF838A8CF20}" type="presOf" srcId="{1E1F23DD-C042-4219-9C9C-280CD91B28AC}" destId="{BA70270E-585D-4A22-B309-A104DFB9AC6E}" srcOrd="1" destOrd="0" presId="urn:microsoft.com/office/officeart/2005/8/layout/orgChart1"/>
    <dgm:cxn modelId="{B8EC7589-404B-4E59-AB91-A50654D4E0A1}" type="presOf" srcId="{26B039C9-4E13-4463-9C35-681A3ADA2ED4}" destId="{24349B9E-7679-48F3-8C1B-516E244933D3}" srcOrd="0" destOrd="0" presId="urn:microsoft.com/office/officeart/2005/8/layout/orgChart1"/>
    <dgm:cxn modelId="{0505B15D-41A6-44B9-9852-0D7094BE7E8E}" type="presOf" srcId="{BA260C72-4AAC-4934-9080-9E94A5BECF03}" destId="{FF99C2F2-CD21-4313-9634-001389A43FB9}" srcOrd="0" destOrd="0" presId="urn:microsoft.com/office/officeart/2005/8/layout/orgChart1"/>
    <dgm:cxn modelId="{A9632E11-356B-45B5-9A5F-D764C0D006B1}" srcId="{45A05D77-9081-4709-A301-ED1670679511}" destId="{26B039C9-4E13-4463-9C35-681A3ADA2ED4}" srcOrd="1" destOrd="0" parTransId="{DAF10627-20FA-4BDB-9365-30405B888CDC}" sibTransId="{3A9988E5-D2FC-4053-A3B2-804D55B5D78C}"/>
    <dgm:cxn modelId="{932B10C5-D970-4BBC-9D1B-06D69CA4AB4C}" type="presOf" srcId="{26B039C9-4E13-4463-9C35-681A3ADA2ED4}" destId="{00998848-0883-4A30-8D28-291E7D75C6FB}" srcOrd="1" destOrd="0" presId="urn:microsoft.com/office/officeart/2005/8/layout/orgChart1"/>
    <dgm:cxn modelId="{C3DB3321-9261-4796-A8AF-03A132974951}" type="presOf" srcId="{92213584-4208-4165-B72E-03559A3E37D5}" destId="{00854E58-BD01-4E9A-BFE3-E2B249DCDE15}" srcOrd="0" destOrd="0" presId="urn:microsoft.com/office/officeart/2005/8/layout/orgChart1"/>
    <dgm:cxn modelId="{9DD2F9FF-E2CD-4F68-B3FC-B4DFA8F8A2B7}" type="presOf" srcId="{B32D85E1-CE23-49B3-9264-73DD3614E349}" destId="{B74BCAB8-0EA7-42E6-9BEE-11398D7C6C3B}" srcOrd="0" destOrd="0" presId="urn:microsoft.com/office/officeart/2005/8/layout/orgChart1"/>
    <dgm:cxn modelId="{B050E4F9-33AB-4C2B-89C6-E132969AA8E5}" type="presParOf" srcId="{1CA79E3D-2962-42C0-8C9A-1398AB3AA113}" destId="{50A395C4-0E4D-4059-9682-15130E95B087}" srcOrd="0" destOrd="0" presId="urn:microsoft.com/office/officeart/2005/8/layout/orgChart1"/>
    <dgm:cxn modelId="{E38FAAF4-D4D2-4F1E-B4FB-5D27171B603D}" type="presParOf" srcId="{50A395C4-0E4D-4059-9682-15130E95B087}" destId="{CD8864FD-C9B2-494A-88EB-9FDC63761633}" srcOrd="0" destOrd="0" presId="urn:microsoft.com/office/officeart/2005/8/layout/orgChart1"/>
    <dgm:cxn modelId="{6F79A6E2-430A-43B0-862B-4A12A82344D6}" type="presParOf" srcId="{CD8864FD-C9B2-494A-88EB-9FDC63761633}" destId="{00DD5ACD-371A-4729-B992-E39098DC1F1D}" srcOrd="0" destOrd="0" presId="urn:microsoft.com/office/officeart/2005/8/layout/orgChart1"/>
    <dgm:cxn modelId="{60C16BC3-9CF8-424A-B9B7-1060C667A4E4}" type="presParOf" srcId="{CD8864FD-C9B2-494A-88EB-9FDC63761633}" destId="{7EFA7AA0-0092-48D0-9439-0EB32D25F1C0}" srcOrd="1" destOrd="0" presId="urn:microsoft.com/office/officeart/2005/8/layout/orgChart1"/>
    <dgm:cxn modelId="{7711B140-B0E7-4290-B18D-09CE5FFEB8CA}" type="presParOf" srcId="{50A395C4-0E4D-4059-9682-15130E95B087}" destId="{C3A3393F-F860-4BD0-878D-21DC2B2B037E}" srcOrd="1" destOrd="0" presId="urn:microsoft.com/office/officeart/2005/8/layout/orgChart1"/>
    <dgm:cxn modelId="{78EE2E96-6F97-44ED-A770-289B286AC85A}" type="presParOf" srcId="{C3A3393F-F860-4BD0-878D-21DC2B2B037E}" destId="{FF99C2F2-CD21-4313-9634-001389A43FB9}" srcOrd="0" destOrd="0" presId="urn:microsoft.com/office/officeart/2005/8/layout/orgChart1"/>
    <dgm:cxn modelId="{050FA475-0AC7-4C8E-B5AE-4B8643CE2773}" type="presParOf" srcId="{C3A3393F-F860-4BD0-878D-21DC2B2B037E}" destId="{733B6E01-64FA-4661-B6CC-24705DC5A668}" srcOrd="1" destOrd="0" presId="urn:microsoft.com/office/officeart/2005/8/layout/orgChart1"/>
    <dgm:cxn modelId="{0229DE74-2355-484A-90EE-4948563EC61F}" type="presParOf" srcId="{733B6E01-64FA-4661-B6CC-24705DC5A668}" destId="{39F62395-B5DA-4B80-989D-00F6B58952E5}" srcOrd="0" destOrd="0" presId="urn:microsoft.com/office/officeart/2005/8/layout/orgChart1"/>
    <dgm:cxn modelId="{AC6DDEC9-CC8E-4BAA-9550-B1671398B497}" type="presParOf" srcId="{39F62395-B5DA-4B80-989D-00F6B58952E5}" destId="{4C255BB0-1E6B-41BD-A9B3-29EA7F5693FC}" srcOrd="0" destOrd="0" presId="urn:microsoft.com/office/officeart/2005/8/layout/orgChart1"/>
    <dgm:cxn modelId="{30B82543-D0B9-4F9B-A285-63E7B82A776C}" type="presParOf" srcId="{39F62395-B5DA-4B80-989D-00F6B58952E5}" destId="{BA70270E-585D-4A22-B309-A104DFB9AC6E}" srcOrd="1" destOrd="0" presId="urn:microsoft.com/office/officeart/2005/8/layout/orgChart1"/>
    <dgm:cxn modelId="{E8017781-1874-4B67-ABDC-F35920793A87}" type="presParOf" srcId="{733B6E01-64FA-4661-B6CC-24705DC5A668}" destId="{18BCA5D3-DEFD-454D-9E82-F7030D92C3BC}" srcOrd="1" destOrd="0" presId="urn:microsoft.com/office/officeart/2005/8/layout/orgChart1"/>
    <dgm:cxn modelId="{C2D4DB42-A1B2-41AC-BD93-CF85E8E0E8A5}" type="presParOf" srcId="{18BCA5D3-DEFD-454D-9E82-F7030D92C3BC}" destId="{00854E58-BD01-4E9A-BFE3-E2B249DCDE15}" srcOrd="0" destOrd="0" presId="urn:microsoft.com/office/officeart/2005/8/layout/orgChart1"/>
    <dgm:cxn modelId="{044B52A0-B9D3-401B-960A-84118E627BA4}" type="presParOf" srcId="{18BCA5D3-DEFD-454D-9E82-F7030D92C3BC}" destId="{25BA82E1-1F11-4CF6-9A90-DED10EB306EB}" srcOrd="1" destOrd="0" presId="urn:microsoft.com/office/officeart/2005/8/layout/orgChart1"/>
    <dgm:cxn modelId="{6E6B095B-A120-4B7E-9D8B-C85C9158C2D4}" type="presParOf" srcId="{25BA82E1-1F11-4CF6-9A90-DED10EB306EB}" destId="{74285F4B-170D-4234-B302-97D2D85ED42B}" srcOrd="0" destOrd="0" presId="urn:microsoft.com/office/officeart/2005/8/layout/orgChart1"/>
    <dgm:cxn modelId="{DD7F45B8-1B96-4855-AEF7-5B0DD52EAE23}" type="presParOf" srcId="{74285F4B-170D-4234-B302-97D2D85ED42B}" destId="{CC3C5B9F-7C7E-48D7-BEFA-F5C8A50EDB1F}" srcOrd="0" destOrd="0" presId="urn:microsoft.com/office/officeart/2005/8/layout/orgChart1"/>
    <dgm:cxn modelId="{8C5D70E2-D39D-43F6-9CEE-F71CFE872221}" type="presParOf" srcId="{74285F4B-170D-4234-B302-97D2D85ED42B}" destId="{281631E6-A6A3-48C9-A5CC-00F3633E648A}" srcOrd="1" destOrd="0" presId="urn:microsoft.com/office/officeart/2005/8/layout/orgChart1"/>
    <dgm:cxn modelId="{75152687-3879-4B9A-9AF6-B383180728C9}" type="presParOf" srcId="{25BA82E1-1F11-4CF6-9A90-DED10EB306EB}" destId="{B1F61199-2921-48EB-8C47-A0C3870E0EFF}" srcOrd="1" destOrd="0" presId="urn:microsoft.com/office/officeart/2005/8/layout/orgChart1"/>
    <dgm:cxn modelId="{80C611D7-37A0-4EE8-A7C9-0064D590F887}" type="presParOf" srcId="{25BA82E1-1F11-4CF6-9A90-DED10EB306EB}" destId="{49D63E4A-7EB2-4303-A910-260994226B24}" srcOrd="2" destOrd="0" presId="urn:microsoft.com/office/officeart/2005/8/layout/orgChart1"/>
    <dgm:cxn modelId="{CA449D3A-8000-441E-8EBF-7E6E81EFE1E0}" type="presParOf" srcId="{733B6E01-64FA-4661-B6CC-24705DC5A668}" destId="{1ACB6A03-D727-4A7C-AFBE-AA136F42B5FF}" srcOrd="2" destOrd="0" presId="urn:microsoft.com/office/officeart/2005/8/layout/orgChart1"/>
    <dgm:cxn modelId="{2104DC5F-ED71-4903-9644-BDC025BCC049}" type="presParOf" srcId="{C3A3393F-F860-4BD0-878D-21DC2B2B037E}" destId="{79A44E13-0693-4EF4-ADC9-07A7A193F52E}" srcOrd="2" destOrd="0" presId="urn:microsoft.com/office/officeart/2005/8/layout/orgChart1"/>
    <dgm:cxn modelId="{B37C7E97-23AE-42E9-A894-EDD83ADA1FFB}" type="presParOf" srcId="{C3A3393F-F860-4BD0-878D-21DC2B2B037E}" destId="{F19A08F4-B90B-4173-BA70-DFE8A572420E}" srcOrd="3" destOrd="0" presId="urn:microsoft.com/office/officeart/2005/8/layout/orgChart1"/>
    <dgm:cxn modelId="{DD58F6AF-97A6-44CE-8237-5AE46EB35642}" type="presParOf" srcId="{F19A08F4-B90B-4173-BA70-DFE8A572420E}" destId="{08E805BA-5AFC-4EA9-BBEB-1FA11E4A5419}" srcOrd="0" destOrd="0" presId="urn:microsoft.com/office/officeart/2005/8/layout/orgChart1"/>
    <dgm:cxn modelId="{B7553517-EC50-435E-9F79-B15F69BD78B7}" type="presParOf" srcId="{08E805BA-5AFC-4EA9-BBEB-1FA11E4A5419}" destId="{24349B9E-7679-48F3-8C1B-516E244933D3}" srcOrd="0" destOrd="0" presId="urn:microsoft.com/office/officeart/2005/8/layout/orgChart1"/>
    <dgm:cxn modelId="{B0CB24F5-A7A4-4794-9CD0-D6C05769C1F4}" type="presParOf" srcId="{08E805BA-5AFC-4EA9-BBEB-1FA11E4A5419}" destId="{00998848-0883-4A30-8D28-291E7D75C6FB}" srcOrd="1" destOrd="0" presId="urn:microsoft.com/office/officeart/2005/8/layout/orgChart1"/>
    <dgm:cxn modelId="{0F066603-60A4-4ED4-8B14-2DB80BBFB2C1}" type="presParOf" srcId="{F19A08F4-B90B-4173-BA70-DFE8A572420E}" destId="{45A93E4F-2C9E-47CD-9578-C6A168439A3A}" srcOrd="1" destOrd="0" presId="urn:microsoft.com/office/officeart/2005/8/layout/orgChart1"/>
    <dgm:cxn modelId="{7A26805D-3962-4B5E-8FE9-9049E1E87140}" type="presParOf" srcId="{45A93E4F-2C9E-47CD-9578-C6A168439A3A}" destId="{B74BCAB8-0EA7-42E6-9BEE-11398D7C6C3B}" srcOrd="0" destOrd="0" presId="urn:microsoft.com/office/officeart/2005/8/layout/orgChart1"/>
    <dgm:cxn modelId="{4CD25B3D-CD40-41F2-AC60-A0A10B7431B0}" type="presParOf" srcId="{45A93E4F-2C9E-47CD-9578-C6A168439A3A}" destId="{1DF21838-ABDA-41D8-AB77-2E4520A0D3ED}" srcOrd="1" destOrd="0" presId="urn:microsoft.com/office/officeart/2005/8/layout/orgChart1"/>
    <dgm:cxn modelId="{806E2CAD-397C-4008-8474-302A54771391}" type="presParOf" srcId="{1DF21838-ABDA-41D8-AB77-2E4520A0D3ED}" destId="{D0F9AC67-6F8F-41E4-BB7B-B76DA67C4080}" srcOrd="0" destOrd="0" presId="urn:microsoft.com/office/officeart/2005/8/layout/orgChart1"/>
    <dgm:cxn modelId="{DEDB1516-20AC-4AF1-BF94-9B425E34D68C}" type="presParOf" srcId="{D0F9AC67-6F8F-41E4-BB7B-B76DA67C4080}" destId="{64E85D38-C8F4-45A8-A4FB-7B00B79166F0}" srcOrd="0" destOrd="0" presId="urn:microsoft.com/office/officeart/2005/8/layout/orgChart1"/>
    <dgm:cxn modelId="{BDEC5C30-49AC-4CB0-8F0E-3E986EB1F586}" type="presParOf" srcId="{D0F9AC67-6F8F-41E4-BB7B-B76DA67C4080}" destId="{0CF0A423-816F-4B5D-83EE-9FAACC09906A}" srcOrd="1" destOrd="0" presId="urn:microsoft.com/office/officeart/2005/8/layout/orgChart1"/>
    <dgm:cxn modelId="{75CB75B9-3EF2-48A1-86D0-372C17A40954}" type="presParOf" srcId="{1DF21838-ABDA-41D8-AB77-2E4520A0D3ED}" destId="{5BC40D90-9A2A-46B6-A3E4-A063ED42B522}" srcOrd="1" destOrd="0" presId="urn:microsoft.com/office/officeart/2005/8/layout/orgChart1"/>
    <dgm:cxn modelId="{40D647B1-B52B-4512-9F91-8F2D05358811}" type="presParOf" srcId="{1DF21838-ABDA-41D8-AB77-2E4520A0D3ED}" destId="{EB8BEB60-FF6F-44C1-9155-C9434133A065}" srcOrd="2" destOrd="0" presId="urn:microsoft.com/office/officeart/2005/8/layout/orgChart1"/>
    <dgm:cxn modelId="{8605BA0F-A16F-481C-B54C-08F846808755}" type="presParOf" srcId="{F19A08F4-B90B-4173-BA70-DFE8A572420E}" destId="{7CB973D3-9989-46AC-A626-95B627260AFD}" srcOrd="2" destOrd="0" presId="urn:microsoft.com/office/officeart/2005/8/layout/orgChart1"/>
    <dgm:cxn modelId="{C037E691-BAA3-4E80-83D0-9AE2D30BE9E9}" type="presParOf" srcId="{50A395C4-0E4D-4059-9682-15130E95B087}" destId="{D3B75623-7730-4849-B266-8F96DE748465}"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82240EE-AA92-4ED4-8AD9-9B9FB566383A}" type="doc">
      <dgm:prSet loTypeId="urn:microsoft.com/office/officeart/2005/8/layout/hierarchy3" loCatId="list" qsTypeId="urn:microsoft.com/office/officeart/2005/8/quickstyle/3d2" qsCatId="3D" csTypeId="urn:microsoft.com/office/officeart/2005/8/colors/accent1_5" csCatId="accent1" phldr="1"/>
      <dgm:spPr/>
      <dgm:t>
        <a:bodyPr/>
        <a:lstStyle/>
        <a:p>
          <a:endParaRPr lang="en-US"/>
        </a:p>
      </dgm:t>
    </dgm:pt>
    <dgm:pt modelId="{D8C0EB12-2BEE-4E57-ADB5-74CCFFDB9151}">
      <dgm:prSet phldrT="[Text]" custT="1">
        <dgm:style>
          <a:lnRef idx="3">
            <a:schemeClr val="lt1"/>
          </a:lnRef>
          <a:fillRef idx="1">
            <a:schemeClr val="accent1"/>
          </a:fillRef>
          <a:effectRef idx="1">
            <a:schemeClr val="accent1"/>
          </a:effectRef>
          <a:fontRef idx="minor">
            <a:schemeClr val="lt1"/>
          </a:fontRef>
        </dgm:style>
      </dgm:prSet>
      <dgm:spPr>
        <a:ln/>
      </dgm:spPr>
      <dgm:t>
        <a:bodyPr/>
        <a:lstStyle/>
        <a:p>
          <a:r>
            <a:rPr lang="en-US" sz="2800" b="1" dirty="0"/>
            <a:t>Competent</a:t>
          </a:r>
        </a:p>
      </dgm:t>
    </dgm:pt>
    <dgm:pt modelId="{CE7FC174-8AD8-4DC5-824B-A09EC541DC6F}" type="parTrans" cxnId="{24A5024C-AA03-45CB-A035-B4625133BEDC}">
      <dgm:prSet/>
      <dgm:spPr/>
      <dgm:t>
        <a:bodyPr/>
        <a:lstStyle/>
        <a:p>
          <a:endParaRPr lang="en-US"/>
        </a:p>
      </dgm:t>
    </dgm:pt>
    <dgm:pt modelId="{3BD1FFD2-FE6B-464D-8C88-892038AC9C4E}" type="sibTrans" cxnId="{24A5024C-AA03-45CB-A035-B4625133BEDC}">
      <dgm:prSet/>
      <dgm:spPr/>
      <dgm:t>
        <a:bodyPr/>
        <a:lstStyle/>
        <a:p>
          <a:endParaRPr lang="en-US"/>
        </a:p>
      </dgm:t>
    </dgm:pt>
    <dgm:pt modelId="{54F9B4B8-539B-463A-B7B6-30D321D00FB5}">
      <dgm:prSet phldrT="[Text]" custT="1">
        <dgm:style>
          <a:lnRef idx="3">
            <a:schemeClr val="lt1"/>
          </a:lnRef>
          <a:fillRef idx="1">
            <a:schemeClr val="accent4"/>
          </a:fillRef>
          <a:effectRef idx="1">
            <a:schemeClr val="accent4"/>
          </a:effectRef>
          <a:fontRef idx="minor">
            <a:schemeClr val="lt1"/>
          </a:fontRef>
        </dgm:style>
      </dgm:prSet>
      <dgm:spPr>
        <a:ln/>
      </dgm:spPr>
      <dgm:t>
        <a:bodyPr/>
        <a:lstStyle/>
        <a:p>
          <a:pPr algn="ctr"/>
          <a:r>
            <a:rPr kumimoji="0" lang="en-ZA" sz="2400" dirty="0">
              <a:solidFill>
                <a:schemeClr val="bg1"/>
              </a:solidFill>
              <a:effectLst/>
              <a:latin typeface="Calibri" panose="020F0502020204030204" pitchFamily="34" charset="0"/>
              <a:ea typeface="+mn-ea"/>
              <a:cs typeface="+mn-cs"/>
            </a:rPr>
            <a:t>Ability to perform  task, action or function successfully</a:t>
          </a:r>
          <a:endParaRPr lang="en-US" sz="2400" dirty="0">
            <a:solidFill>
              <a:schemeClr val="bg1"/>
            </a:solidFill>
          </a:endParaRPr>
        </a:p>
      </dgm:t>
    </dgm:pt>
    <dgm:pt modelId="{1B1E88D3-988D-4436-A148-0D01B717E27E}" type="parTrans" cxnId="{08BDF0B1-5DA2-4284-9347-B027E0D2D5D5}">
      <dgm:prSet/>
      <dgm:spPr/>
      <dgm:t>
        <a:bodyPr/>
        <a:lstStyle/>
        <a:p>
          <a:endParaRPr lang="en-US"/>
        </a:p>
      </dgm:t>
    </dgm:pt>
    <dgm:pt modelId="{4BBD1D94-9D32-4484-95ED-BFAC0FB51E68}" type="sibTrans" cxnId="{08BDF0B1-5DA2-4284-9347-B027E0D2D5D5}">
      <dgm:prSet/>
      <dgm:spPr/>
      <dgm:t>
        <a:bodyPr/>
        <a:lstStyle/>
        <a:p>
          <a:endParaRPr lang="en-US"/>
        </a:p>
      </dgm:t>
    </dgm:pt>
    <dgm:pt modelId="{7AB0807A-8F9A-4609-8C2C-D7EC4B92C7E6}">
      <dgm:prSet phldrT="[Text]" custT="1">
        <dgm:style>
          <a:lnRef idx="3">
            <a:schemeClr val="lt1"/>
          </a:lnRef>
          <a:fillRef idx="1">
            <a:schemeClr val="accent6"/>
          </a:fillRef>
          <a:effectRef idx="1">
            <a:schemeClr val="accent6"/>
          </a:effectRef>
          <a:fontRef idx="minor">
            <a:schemeClr val="lt1"/>
          </a:fontRef>
        </dgm:style>
      </dgm:prSet>
      <dgm:spPr>
        <a:ln/>
      </dgm:spPr>
      <dgm:t>
        <a:bodyPr/>
        <a:lstStyle/>
        <a:p>
          <a:pPr algn="ctr"/>
          <a:r>
            <a:rPr kumimoji="0" lang="en-ZA" sz="2400" dirty="0">
              <a:effectLst/>
              <a:latin typeface="Calibri" panose="020F0502020204030204" pitchFamily="34" charset="0"/>
              <a:ea typeface="+mn-ea"/>
              <a:cs typeface="+mn-cs"/>
            </a:rPr>
            <a:t>Certificate  issued and credits awarded</a:t>
          </a:r>
          <a:endParaRPr kumimoji="0" lang="en-US" sz="2400" dirty="0">
            <a:effectLst/>
            <a:latin typeface="Calibri" panose="020F0502020204030204" pitchFamily="34" charset="0"/>
            <a:ea typeface="+mn-ea"/>
            <a:cs typeface="+mn-cs"/>
          </a:endParaRPr>
        </a:p>
      </dgm:t>
    </dgm:pt>
    <dgm:pt modelId="{7BC72181-087A-4586-AFB7-142E1F2088CD}" type="parTrans" cxnId="{CC0E2E16-B527-4C3C-A6A1-2C2DA4B9A498}">
      <dgm:prSet/>
      <dgm:spPr/>
      <dgm:t>
        <a:bodyPr/>
        <a:lstStyle/>
        <a:p>
          <a:endParaRPr lang="en-US"/>
        </a:p>
      </dgm:t>
    </dgm:pt>
    <dgm:pt modelId="{B231B704-0FC5-4CF7-9DBA-AB779BC5D658}" type="sibTrans" cxnId="{CC0E2E16-B527-4C3C-A6A1-2C2DA4B9A498}">
      <dgm:prSet/>
      <dgm:spPr/>
      <dgm:t>
        <a:bodyPr/>
        <a:lstStyle/>
        <a:p>
          <a:endParaRPr lang="en-US"/>
        </a:p>
      </dgm:t>
    </dgm:pt>
    <dgm:pt modelId="{EFAE4652-5489-4792-B8F1-0CE32FD278F2}">
      <dgm:prSet phldrT="[Text]" custT="1">
        <dgm:style>
          <a:lnRef idx="3">
            <a:schemeClr val="lt1"/>
          </a:lnRef>
          <a:fillRef idx="1">
            <a:schemeClr val="accent1"/>
          </a:fillRef>
          <a:effectRef idx="1">
            <a:schemeClr val="accent1"/>
          </a:effectRef>
          <a:fontRef idx="minor">
            <a:schemeClr val="lt1"/>
          </a:fontRef>
        </dgm:style>
      </dgm:prSet>
      <dgm:spPr>
        <a:ln/>
      </dgm:spPr>
      <dgm:t>
        <a:bodyPr/>
        <a:lstStyle/>
        <a:p>
          <a:r>
            <a:rPr lang="en-US" sz="2800" b="1" dirty="0"/>
            <a:t>Not Yet Competent</a:t>
          </a:r>
        </a:p>
      </dgm:t>
    </dgm:pt>
    <dgm:pt modelId="{8B1EE7B5-BBF0-49EB-A327-A85A1D74F427}" type="parTrans" cxnId="{2A4B9556-DFC7-499A-82F2-DDAC704609B1}">
      <dgm:prSet/>
      <dgm:spPr/>
      <dgm:t>
        <a:bodyPr/>
        <a:lstStyle/>
        <a:p>
          <a:endParaRPr lang="en-US"/>
        </a:p>
      </dgm:t>
    </dgm:pt>
    <dgm:pt modelId="{93A535EA-357A-45B2-8AC0-0198981B9028}" type="sibTrans" cxnId="{2A4B9556-DFC7-499A-82F2-DDAC704609B1}">
      <dgm:prSet/>
      <dgm:spPr/>
      <dgm:t>
        <a:bodyPr/>
        <a:lstStyle/>
        <a:p>
          <a:endParaRPr lang="en-US"/>
        </a:p>
      </dgm:t>
    </dgm:pt>
    <dgm:pt modelId="{C03CB1F4-7F17-4518-AF8A-CC898C565749}">
      <dgm:prSet phldrT="[Text]" custT="1">
        <dgm:style>
          <a:lnRef idx="3">
            <a:schemeClr val="lt1"/>
          </a:lnRef>
          <a:fillRef idx="1">
            <a:schemeClr val="accent5"/>
          </a:fillRef>
          <a:effectRef idx="1">
            <a:schemeClr val="accent5"/>
          </a:effectRef>
          <a:fontRef idx="minor">
            <a:schemeClr val="lt1"/>
          </a:fontRef>
        </dgm:style>
      </dgm:prSet>
      <dgm:spPr>
        <a:ln/>
      </dgm:spPr>
      <dgm:t>
        <a:bodyPr/>
        <a:lstStyle/>
        <a:p>
          <a:r>
            <a:rPr kumimoji="0" lang="en-ZA" sz="2400" dirty="0">
              <a:solidFill>
                <a:schemeClr val="bg1"/>
              </a:solidFill>
              <a:effectLst/>
              <a:latin typeface="Calibri" panose="020F0502020204030204" pitchFamily="34" charset="0"/>
              <a:ea typeface="+mn-ea"/>
              <a:cs typeface="+mn-cs"/>
            </a:rPr>
            <a:t>Not successful yet </a:t>
          </a:r>
          <a:endParaRPr lang="en-US" sz="2400" dirty="0">
            <a:solidFill>
              <a:schemeClr val="bg1"/>
            </a:solidFill>
          </a:endParaRPr>
        </a:p>
      </dgm:t>
    </dgm:pt>
    <dgm:pt modelId="{80756A21-35ED-4CD4-8EAB-32A04926BD9D}" type="parTrans" cxnId="{8B1CD91B-A259-4523-80B9-4E8BD22D2CF5}">
      <dgm:prSet/>
      <dgm:spPr/>
      <dgm:t>
        <a:bodyPr/>
        <a:lstStyle/>
        <a:p>
          <a:endParaRPr lang="en-US"/>
        </a:p>
      </dgm:t>
    </dgm:pt>
    <dgm:pt modelId="{B3E6741A-7221-43E6-A44C-5937A7D515A1}" type="sibTrans" cxnId="{8B1CD91B-A259-4523-80B9-4E8BD22D2CF5}">
      <dgm:prSet/>
      <dgm:spPr/>
      <dgm:t>
        <a:bodyPr/>
        <a:lstStyle/>
        <a:p>
          <a:endParaRPr lang="en-US"/>
        </a:p>
      </dgm:t>
    </dgm:pt>
    <dgm:pt modelId="{7C351A2C-1931-40B8-9409-6896FB54BC6B}">
      <dgm:prSet custT="1">
        <dgm:style>
          <a:lnRef idx="3">
            <a:schemeClr val="lt1"/>
          </a:lnRef>
          <a:fillRef idx="1">
            <a:schemeClr val="accent6"/>
          </a:fillRef>
          <a:effectRef idx="1">
            <a:schemeClr val="accent6"/>
          </a:effectRef>
          <a:fontRef idx="minor">
            <a:schemeClr val="lt1"/>
          </a:fontRef>
        </dgm:style>
      </dgm:prSet>
      <dgm:spPr>
        <a:ln/>
      </dgm:spPr>
      <dgm:t>
        <a:bodyPr/>
        <a:lstStyle/>
        <a:p>
          <a:r>
            <a:rPr kumimoji="0" lang="en-ZA" sz="2400" dirty="0">
              <a:effectLst/>
              <a:latin typeface="Calibri" panose="020F0502020204030204" pitchFamily="34" charset="0"/>
              <a:ea typeface="+mn-ea"/>
              <a:cs typeface="+mn-cs"/>
            </a:rPr>
            <a:t>Opportunities to remediate  to address gaps</a:t>
          </a:r>
          <a:endParaRPr lang="en-US" sz="2400" dirty="0"/>
        </a:p>
      </dgm:t>
    </dgm:pt>
    <dgm:pt modelId="{0CD85615-DCA1-494E-9E6C-2A5F5BBC78C6}" type="parTrans" cxnId="{8DAFB877-2356-42DF-BD60-04BE67C191D1}">
      <dgm:prSet/>
      <dgm:spPr/>
      <dgm:t>
        <a:bodyPr/>
        <a:lstStyle/>
        <a:p>
          <a:endParaRPr lang="en-US"/>
        </a:p>
      </dgm:t>
    </dgm:pt>
    <dgm:pt modelId="{BDF1A5AE-3AE0-4A58-95A4-B568ABE37845}" type="sibTrans" cxnId="{8DAFB877-2356-42DF-BD60-04BE67C191D1}">
      <dgm:prSet/>
      <dgm:spPr/>
      <dgm:t>
        <a:bodyPr/>
        <a:lstStyle/>
        <a:p>
          <a:endParaRPr lang="en-US"/>
        </a:p>
      </dgm:t>
    </dgm:pt>
    <dgm:pt modelId="{924D2391-0E92-4FED-9C83-BF3AA5750AE1}" type="pres">
      <dgm:prSet presAssocID="{E82240EE-AA92-4ED4-8AD9-9B9FB566383A}" presName="diagram" presStyleCnt="0">
        <dgm:presLayoutVars>
          <dgm:chPref val="1"/>
          <dgm:dir/>
          <dgm:animOne val="branch"/>
          <dgm:animLvl val="lvl"/>
          <dgm:resizeHandles/>
        </dgm:presLayoutVars>
      </dgm:prSet>
      <dgm:spPr/>
      <dgm:t>
        <a:bodyPr/>
        <a:lstStyle/>
        <a:p>
          <a:endParaRPr lang="en-ZA"/>
        </a:p>
      </dgm:t>
    </dgm:pt>
    <dgm:pt modelId="{09BDC52F-05B3-4748-A327-B830559F3285}" type="pres">
      <dgm:prSet presAssocID="{D8C0EB12-2BEE-4E57-ADB5-74CCFFDB9151}" presName="root" presStyleCnt="0"/>
      <dgm:spPr/>
    </dgm:pt>
    <dgm:pt modelId="{0310231E-9E7A-4E70-8EC4-B0E9620A714C}" type="pres">
      <dgm:prSet presAssocID="{D8C0EB12-2BEE-4E57-ADB5-74CCFFDB9151}" presName="rootComposite" presStyleCnt="0"/>
      <dgm:spPr/>
    </dgm:pt>
    <dgm:pt modelId="{4C30E907-9459-4BCE-9CEE-D50CA8E25CB3}" type="pres">
      <dgm:prSet presAssocID="{D8C0EB12-2BEE-4E57-ADB5-74CCFFDB9151}" presName="rootText" presStyleLbl="node1" presStyleIdx="0" presStyleCnt="2" custLinFactNeighborX="-44132"/>
      <dgm:spPr/>
      <dgm:t>
        <a:bodyPr/>
        <a:lstStyle/>
        <a:p>
          <a:endParaRPr lang="en-ZA"/>
        </a:p>
      </dgm:t>
    </dgm:pt>
    <dgm:pt modelId="{681624F5-0C14-4AA2-8F41-9C06658E6BBF}" type="pres">
      <dgm:prSet presAssocID="{D8C0EB12-2BEE-4E57-ADB5-74CCFFDB9151}" presName="rootConnector" presStyleLbl="node1" presStyleIdx="0" presStyleCnt="2"/>
      <dgm:spPr/>
      <dgm:t>
        <a:bodyPr/>
        <a:lstStyle/>
        <a:p>
          <a:endParaRPr lang="en-ZA"/>
        </a:p>
      </dgm:t>
    </dgm:pt>
    <dgm:pt modelId="{0D4B9C10-CAF6-4559-AA56-CB76D840B27E}" type="pres">
      <dgm:prSet presAssocID="{D8C0EB12-2BEE-4E57-ADB5-74CCFFDB9151}" presName="childShape" presStyleCnt="0"/>
      <dgm:spPr/>
    </dgm:pt>
    <dgm:pt modelId="{411840A0-FE1C-4D59-9ED4-67B2E7F68839}" type="pres">
      <dgm:prSet presAssocID="{1B1E88D3-988D-4436-A148-0D01B717E27E}" presName="Name13" presStyleLbl="parChTrans1D2" presStyleIdx="0" presStyleCnt="4"/>
      <dgm:spPr/>
      <dgm:t>
        <a:bodyPr/>
        <a:lstStyle/>
        <a:p>
          <a:endParaRPr lang="en-ZA"/>
        </a:p>
      </dgm:t>
    </dgm:pt>
    <dgm:pt modelId="{226821CC-D27B-4EF3-A2C7-C4B85FB42DF7}" type="pres">
      <dgm:prSet presAssocID="{54F9B4B8-539B-463A-B7B6-30D321D00FB5}" presName="childText" presStyleLbl="bgAcc1" presStyleIdx="0" presStyleCnt="4" custScaleX="159725" custScaleY="110000" custLinFactNeighborX="-52184">
        <dgm:presLayoutVars>
          <dgm:bulletEnabled val="1"/>
        </dgm:presLayoutVars>
      </dgm:prSet>
      <dgm:spPr/>
      <dgm:t>
        <a:bodyPr/>
        <a:lstStyle/>
        <a:p>
          <a:endParaRPr lang="en-ZA"/>
        </a:p>
      </dgm:t>
    </dgm:pt>
    <dgm:pt modelId="{68B5D3B7-AC34-4DC8-BBA6-0AE75D13CF4B}" type="pres">
      <dgm:prSet presAssocID="{7BC72181-087A-4586-AFB7-142E1F2088CD}" presName="Name13" presStyleLbl="parChTrans1D2" presStyleIdx="1" presStyleCnt="4"/>
      <dgm:spPr/>
      <dgm:t>
        <a:bodyPr/>
        <a:lstStyle/>
        <a:p>
          <a:endParaRPr lang="en-ZA"/>
        </a:p>
      </dgm:t>
    </dgm:pt>
    <dgm:pt modelId="{BFD4CC16-C250-4D92-BA93-50331FC780EC}" type="pres">
      <dgm:prSet presAssocID="{7AB0807A-8F9A-4609-8C2C-D7EC4B92C7E6}" presName="childText" presStyleLbl="bgAcc1" presStyleIdx="1" presStyleCnt="4" custScaleX="160293" custScaleY="110000" custLinFactNeighborX="-52184">
        <dgm:presLayoutVars>
          <dgm:bulletEnabled val="1"/>
        </dgm:presLayoutVars>
      </dgm:prSet>
      <dgm:spPr/>
      <dgm:t>
        <a:bodyPr/>
        <a:lstStyle/>
        <a:p>
          <a:endParaRPr lang="en-ZA"/>
        </a:p>
      </dgm:t>
    </dgm:pt>
    <dgm:pt modelId="{4C57C817-16D4-48D1-A890-1D4C1D4980F0}" type="pres">
      <dgm:prSet presAssocID="{EFAE4652-5489-4792-B8F1-0CE32FD278F2}" presName="root" presStyleCnt="0"/>
      <dgm:spPr/>
    </dgm:pt>
    <dgm:pt modelId="{1F39DF84-750F-4FD7-98A9-4732194DEB8C}" type="pres">
      <dgm:prSet presAssocID="{EFAE4652-5489-4792-B8F1-0CE32FD278F2}" presName="rootComposite" presStyleCnt="0"/>
      <dgm:spPr/>
    </dgm:pt>
    <dgm:pt modelId="{0A1306EE-F29D-4CB0-ADDD-B4821031F774}" type="pres">
      <dgm:prSet presAssocID="{EFAE4652-5489-4792-B8F1-0CE32FD278F2}" presName="rootText" presStyleLbl="node1" presStyleIdx="1" presStyleCnt="2"/>
      <dgm:spPr/>
      <dgm:t>
        <a:bodyPr/>
        <a:lstStyle/>
        <a:p>
          <a:endParaRPr lang="en-ZA"/>
        </a:p>
      </dgm:t>
    </dgm:pt>
    <dgm:pt modelId="{092706B3-A5AF-477B-9BDB-68772B7A4499}" type="pres">
      <dgm:prSet presAssocID="{EFAE4652-5489-4792-B8F1-0CE32FD278F2}" presName="rootConnector" presStyleLbl="node1" presStyleIdx="1" presStyleCnt="2"/>
      <dgm:spPr/>
      <dgm:t>
        <a:bodyPr/>
        <a:lstStyle/>
        <a:p>
          <a:endParaRPr lang="en-ZA"/>
        </a:p>
      </dgm:t>
    </dgm:pt>
    <dgm:pt modelId="{CA4CE5BE-77AE-4CE6-8489-7448C55E75BB}" type="pres">
      <dgm:prSet presAssocID="{EFAE4652-5489-4792-B8F1-0CE32FD278F2}" presName="childShape" presStyleCnt="0"/>
      <dgm:spPr/>
    </dgm:pt>
    <dgm:pt modelId="{54192DF2-418F-433E-B8ED-736FF77E592E}" type="pres">
      <dgm:prSet presAssocID="{80756A21-35ED-4CD4-8EAB-32A04926BD9D}" presName="Name13" presStyleLbl="parChTrans1D2" presStyleIdx="2" presStyleCnt="4"/>
      <dgm:spPr/>
      <dgm:t>
        <a:bodyPr/>
        <a:lstStyle/>
        <a:p>
          <a:endParaRPr lang="en-ZA"/>
        </a:p>
      </dgm:t>
    </dgm:pt>
    <dgm:pt modelId="{8A02A319-79FC-40F8-A440-382EDF75D5E4}" type="pres">
      <dgm:prSet presAssocID="{C03CB1F4-7F17-4518-AF8A-CC898C565749}" presName="childText" presStyleLbl="bgAcc1" presStyleIdx="2" presStyleCnt="4" custScaleX="142712" custScaleY="110000" custLinFactNeighborX="164" custLinFactNeighborY="2424">
        <dgm:presLayoutVars>
          <dgm:bulletEnabled val="1"/>
        </dgm:presLayoutVars>
      </dgm:prSet>
      <dgm:spPr/>
      <dgm:t>
        <a:bodyPr/>
        <a:lstStyle/>
        <a:p>
          <a:endParaRPr lang="en-ZA"/>
        </a:p>
      </dgm:t>
    </dgm:pt>
    <dgm:pt modelId="{1D988BA5-7718-4C89-8B8F-3CE438A09815}" type="pres">
      <dgm:prSet presAssocID="{0CD85615-DCA1-494E-9E6C-2A5F5BBC78C6}" presName="Name13" presStyleLbl="parChTrans1D2" presStyleIdx="3" presStyleCnt="4"/>
      <dgm:spPr/>
      <dgm:t>
        <a:bodyPr/>
        <a:lstStyle/>
        <a:p>
          <a:endParaRPr lang="en-ZA"/>
        </a:p>
      </dgm:t>
    </dgm:pt>
    <dgm:pt modelId="{C42CA27C-3D85-42D8-BF99-19180EBC3F92}" type="pres">
      <dgm:prSet presAssocID="{7C351A2C-1931-40B8-9409-6896FB54BC6B}" presName="childText" presStyleLbl="bgAcc1" presStyleIdx="3" presStyleCnt="4" custScaleX="143413" custScaleY="110000">
        <dgm:presLayoutVars>
          <dgm:bulletEnabled val="1"/>
        </dgm:presLayoutVars>
      </dgm:prSet>
      <dgm:spPr/>
      <dgm:t>
        <a:bodyPr/>
        <a:lstStyle/>
        <a:p>
          <a:endParaRPr lang="en-ZA"/>
        </a:p>
      </dgm:t>
    </dgm:pt>
  </dgm:ptLst>
  <dgm:cxnLst>
    <dgm:cxn modelId="{AA16B72F-F188-4EFA-98BC-88E9BCB5C771}" type="presOf" srcId="{D8C0EB12-2BEE-4E57-ADB5-74CCFFDB9151}" destId="{681624F5-0C14-4AA2-8F41-9C06658E6BBF}" srcOrd="1" destOrd="0" presId="urn:microsoft.com/office/officeart/2005/8/layout/hierarchy3"/>
    <dgm:cxn modelId="{08BDF0B1-5DA2-4284-9347-B027E0D2D5D5}" srcId="{D8C0EB12-2BEE-4E57-ADB5-74CCFFDB9151}" destId="{54F9B4B8-539B-463A-B7B6-30D321D00FB5}" srcOrd="0" destOrd="0" parTransId="{1B1E88D3-988D-4436-A148-0D01B717E27E}" sibTransId="{4BBD1D94-9D32-4484-95ED-BFAC0FB51E68}"/>
    <dgm:cxn modelId="{434805DC-8F6E-4540-BE37-1144CAA59946}" type="presOf" srcId="{D8C0EB12-2BEE-4E57-ADB5-74CCFFDB9151}" destId="{4C30E907-9459-4BCE-9CEE-D50CA8E25CB3}" srcOrd="0" destOrd="0" presId="urn:microsoft.com/office/officeart/2005/8/layout/hierarchy3"/>
    <dgm:cxn modelId="{2A4B9556-DFC7-499A-82F2-DDAC704609B1}" srcId="{E82240EE-AA92-4ED4-8AD9-9B9FB566383A}" destId="{EFAE4652-5489-4792-B8F1-0CE32FD278F2}" srcOrd="1" destOrd="0" parTransId="{8B1EE7B5-BBF0-49EB-A327-A85A1D74F427}" sibTransId="{93A535EA-357A-45B2-8AC0-0198981B9028}"/>
    <dgm:cxn modelId="{8DAFB877-2356-42DF-BD60-04BE67C191D1}" srcId="{EFAE4652-5489-4792-B8F1-0CE32FD278F2}" destId="{7C351A2C-1931-40B8-9409-6896FB54BC6B}" srcOrd="1" destOrd="0" parTransId="{0CD85615-DCA1-494E-9E6C-2A5F5BBC78C6}" sibTransId="{BDF1A5AE-3AE0-4A58-95A4-B568ABE37845}"/>
    <dgm:cxn modelId="{8B1CD91B-A259-4523-80B9-4E8BD22D2CF5}" srcId="{EFAE4652-5489-4792-B8F1-0CE32FD278F2}" destId="{C03CB1F4-7F17-4518-AF8A-CC898C565749}" srcOrd="0" destOrd="0" parTransId="{80756A21-35ED-4CD4-8EAB-32A04926BD9D}" sibTransId="{B3E6741A-7221-43E6-A44C-5937A7D515A1}"/>
    <dgm:cxn modelId="{24A5024C-AA03-45CB-A035-B4625133BEDC}" srcId="{E82240EE-AA92-4ED4-8AD9-9B9FB566383A}" destId="{D8C0EB12-2BEE-4E57-ADB5-74CCFFDB9151}" srcOrd="0" destOrd="0" parTransId="{CE7FC174-8AD8-4DC5-824B-A09EC541DC6F}" sibTransId="{3BD1FFD2-FE6B-464D-8C88-892038AC9C4E}"/>
    <dgm:cxn modelId="{D2EBE1AE-440E-4AE0-8B92-85616A2CC76A}" type="presOf" srcId="{54F9B4B8-539B-463A-B7B6-30D321D00FB5}" destId="{226821CC-D27B-4EF3-A2C7-C4B85FB42DF7}" srcOrd="0" destOrd="0" presId="urn:microsoft.com/office/officeart/2005/8/layout/hierarchy3"/>
    <dgm:cxn modelId="{80B0E69B-5FAF-4A04-B83F-A5B0B8C85DE6}" type="presOf" srcId="{7AB0807A-8F9A-4609-8C2C-D7EC4B92C7E6}" destId="{BFD4CC16-C250-4D92-BA93-50331FC780EC}" srcOrd="0" destOrd="0" presId="urn:microsoft.com/office/officeart/2005/8/layout/hierarchy3"/>
    <dgm:cxn modelId="{072EDAF4-8E35-46F9-A68A-7E36E7EC0D4B}" type="presOf" srcId="{EFAE4652-5489-4792-B8F1-0CE32FD278F2}" destId="{092706B3-A5AF-477B-9BDB-68772B7A4499}" srcOrd="1" destOrd="0" presId="urn:microsoft.com/office/officeart/2005/8/layout/hierarchy3"/>
    <dgm:cxn modelId="{E3692BD8-8404-4AF3-A9FF-0C2A93B8AB40}" type="presOf" srcId="{1B1E88D3-988D-4436-A148-0D01B717E27E}" destId="{411840A0-FE1C-4D59-9ED4-67B2E7F68839}" srcOrd="0" destOrd="0" presId="urn:microsoft.com/office/officeart/2005/8/layout/hierarchy3"/>
    <dgm:cxn modelId="{9A56A44F-E81F-4FBD-BC30-79F9A141F8B5}" type="presOf" srcId="{80756A21-35ED-4CD4-8EAB-32A04926BD9D}" destId="{54192DF2-418F-433E-B8ED-736FF77E592E}" srcOrd="0" destOrd="0" presId="urn:microsoft.com/office/officeart/2005/8/layout/hierarchy3"/>
    <dgm:cxn modelId="{26CBD26D-32C3-44CF-832F-5BE754681AC8}" type="presOf" srcId="{E82240EE-AA92-4ED4-8AD9-9B9FB566383A}" destId="{924D2391-0E92-4FED-9C83-BF3AA5750AE1}" srcOrd="0" destOrd="0" presId="urn:microsoft.com/office/officeart/2005/8/layout/hierarchy3"/>
    <dgm:cxn modelId="{3B6C19F4-FB99-408B-9F44-2BF84E9E2DC9}" type="presOf" srcId="{EFAE4652-5489-4792-B8F1-0CE32FD278F2}" destId="{0A1306EE-F29D-4CB0-ADDD-B4821031F774}" srcOrd="0" destOrd="0" presId="urn:microsoft.com/office/officeart/2005/8/layout/hierarchy3"/>
    <dgm:cxn modelId="{912FE070-53E4-4D0F-B001-37DE419D4D54}" type="presOf" srcId="{C03CB1F4-7F17-4518-AF8A-CC898C565749}" destId="{8A02A319-79FC-40F8-A440-382EDF75D5E4}" srcOrd="0" destOrd="0" presId="urn:microsoft.com/office/officeart/2005/8/layout/hierarchy3"/>
    <dgm:cxn modelId="{CC0E2E16-B527-4C3C-A6A1-2C2DA4B9A498}" srcId="{D8C0EB12-2BEE-4E57-ADB5-74CCFFDB9151}" destId="{7AB0807A-8F9A-4609-8C2C-D7EC4B92C7E6}" srcOrd="1" destOrd="0" parTransId="{7BC72181-087A-4586-AFB7-142E1F2088CD}" sibTransId="{B231B704-0FC5-4CF7-9DBA-AB779BC5D658}"/>
    <dgm:cxn modelId="{57B47298-5ACD-4D05-9502-441F4A5E2B36}" type="presOf" srcId="{7BC72181-087A-4586-AFB7-142E1F2088CD}" destId="{68B5D3B7-AC34-4DC8-BBA6-0AE75D13CF4B}" srcOrd="0" destOrd="0" presId="urn:microsoft.com/office/officeart/2005/8/layout/hierarchy3"/>
    <dgm:cxn modelId="{8568E849-8F45-4EF1-B01A-BFA718D026E8}" type="presOf" srcId="{0CD85615-DCA1-494E-9E6C-2A5F5BBC78C6}" destId="{1D988BA5-7718-4C89-8B8F-3CE438A09815}" srcOrd="0" destOrd="0" presId="urn:microsoft.com/office/officeart/2005/8/layout/hierarchy3"/>
    <dgm:cxn modelId="{30EBF43B-2CF9-4497-A609-EBC0E087F7E0}" type="presOf" srcId="{7C351A2C-1931-40B8-9409-6896FB54BC6B}" destId="{C42CA27C-3D85-42D8-BF99-19180EBC3F92}" srcOrd="0" destOrd="0" presId="urn:microsoft.com/office/officeart/2005/8/layout/hierarchy3"/>
    <dgm:cxn modelId="{96B98F8A-A33C-49FE-A21B-37F9F1D51F68}" type="presParOf" srcId="{924D2391-0E92-4FED-9C83-BF3AA5750AE1}" destId="{09BDC52F-05B3-4748-A327-B830559F3285}" srcOrd="0" destOrd="0" presId="urn:microsoft.com/office/officeart/2005/8/layout/hierarchy3"/>
    <dgm:cxn modelId="{20C7CCDC-C017-47D0-B69C-85BE1BEA5D05}" type="presParOf" srcId="{09BDC52F-05B3-4748-A327-B830559F3285}" destId="{0310231E-9E7A-4E70-8EC4-B0E9620A714C}" srcOrd="0" destOrd="0" presId="urn:microsoft.com/office/officeart/2005/8/layout/hierarchy3"/>
    <dgm:cxn modelId="{A36C6983-FEE0-4AD2-855F-2D32897BEE0A}" type="presParOf" srcId="{0310231E-9E7A-4E70-8EC4-B0E9620A714C}" destId="{4C30E907-9459-4BCE-9CEE-D50CA8E25CB3}" srcOrd="0" destOrd="0" presId="urn:microsoft.com/office/officeart/2005/8/layout/hierarchy3"/>
    <dgm:cxn modelId="{FA298FED-82F6-4D7D-87ED-359DF0A77C8B}" type="presParOf" srcId="{0310231E-9E7A-4E70-8EC4-B0E9620A714C}" destId="{681624F5-0C14-4AA2-8F41-9C06658E6BBF}" srcOrd="1" destOrd="0" presId="urn:microsoft.com/office/officeart/2005/8/layout/hierarchy3"/>
    <dgm:cxn modelId="{666A969C-B265-4E88-B163-BD68D6048804}" type="presParOf" srcId="{09BDC52F-05B3-4748-A327-B830559F3285}" destId="{0D4B9C10-CAF6-4559-AA56-CB76D840B27E}" srcOrd="1" destOrd="0" presId="urn:microsoft.com/office/officeart/2005/8/layout/hierarchy3"/>
    <dgm:cxn modelId="{FA1A233F-AE02-44E8-81B5-086B56032421}" type="presParOf" srcId="{0D4B9C10-CAF6-4559-AA56-CB76D840B27E}" destId="{411840A0-FE1C-4D59-9ED4-67B2E7F68839}" srcOrd="0" destOrd="0" presId="urn:microsoft.com/office/officeart/2005/8/layout/hierarchy3"/>
    <dgm:cxn modelId="{63D30E3C-3907-456F-B319-46C64DE18B6A}" type="presParOf" srcId="{0D4B9C10-CAF6-4559-AA56-CB76D840B27E}" destId="{226821CC-D27B-4EF3-A2C7-C4B85FB42DF7}" srcOrd="1" destOrd="0" presId="urn:microsoft.com/office/officeart/2005/8/layout/hierarchy3"/>
    <dgm:cxn modelId="{C7CF0F37-054E-4BA7-BF97-F1C3367BDDEB}" type="presParOf" srcId="{0D4B9C10-CAF6-4559-AA56-CB76D840B27E}" destId="{68B5D3B7-AC34-4DC8-BBA6-0AE75D13CF4B}" srcOrd="2" destOrd="0" presId="urn:microsoft.com/office/officeart/2005/8/layout/hierarchy3"/>
    <dgm:cxn modelId="{4203AF98-76D2-4437-9C4A-8237A37B4D99}" type="presParOf" srcId="{0D4B9C10-CAF6-4559-AA56-CB76D840B27E}" destId="{BFD4CC16-C250-4D92-BA93-50331FC780EC}" srcOrd="3" destOrd="0" presId="urn:microsoft.com/office/officeart/2005/8/layout/hierarchy3"/>
    <dgm:cxn modelId="{22D23972-20EB-4B1C-A182-60E2375BE4F2}" type="presParOf" srcId="{924D2391-0E92-4FED-9C83-BF3AA5750AE1}" destId="{4C57C817-16D4-48D1-A890-1D4C1D4980F0}" srcOrd="1" destOrd="0" presId="urn:microsoft.com/office/officeart/2005/8/layout/hierarchy3"/>
    <dgm:cxn modelId="{D02E98EA-A21A-440E-969F-45FA3E6A650A}" type="presParOf" srcId="{4C57C817-16D4-48D1-A890-1D4C1D4980F0}" destId="{1F39DF84-750F-4FD7-98A9-4732194DEB8C}" srcOrd="0" destOrd="0" presId="urn:microsoft.com/office/officeart/2005/8/layout/hierarchy3"/>
    <dgm:cxn modelId="{CB9D7103-064C-495D-9893-0175634445E5}" type="presParOf" srcId="{1F39DF84-750F-4FD7-98A9-4732194DEB8C}" destId="{0A1306EE-F29D-4CB0-ADDD-B4821031F774}" srcOrd="0" destOrd="0" presId="urn:microsoft.com/office/officeart/2005/8/layout/hierarchy3"/>
    <dgm:cxn modelId="{14B4478E-3291-4386-97BB-931AE6E627F8}" type="presParOf" srcId="{1F39DF84-750F-4FD7-98A9-4732194DEB8C}" destId="{092706B3-A5AF-477B-9BDB-68772B7A4499}" srcOrd="1" destOrd="0" presId="urn:microsoft.com/office/officeart/2005/8/layout/hierarchy3"/>
    <dgm:cxn modelId="{C4CC795D-D24D-4EAB-98FC-22E921493744}" type="presParOf" srcId="{4C57C817-16D4-48D1-A890-1D4C1D4980F0}" destId="{CA4CE5BE-77AE-4CE6-8489-7448C55E75BB}" srcOrd="1" destOrd="0" presId="urn:microsoft.com/office/officeart/2005/8/layout/hierarchy3"/>
    <dgm:cxn modelId="{CC2232C4-CE66-48AF-B0D2-6957E7E0FED5}" type="presParOf" srcId="{CA4CE5BE-77AE-4CE6-8489-7448C55E75BB}" destId="{54192DF2-418F-433E-B8ED-736FF77E592E}" srcOrd="0" destOrd="0" presId="urn:microsoft.com/office/officeart/2005/8/layout/hierarchy3"/>
    <dgm:cxn modelId="{112C453D-9C3A-4D5E-A472-FD389CC5DE03}" type="presParOf" srcId="{CA4CE5BE-77AE-4CE6-8489-7448C55E75BB}" destId="{8A02A319-79FC-40F8-A440-382EDF75D5E4}" srcOrd="1" destOrd="0" presId="urn:microsoft.com/office/officeart/2005/8/layout/hierarchy3"/>
    <dgm:cxn modelId="{54E692A7-BC99-46D5-B939-7EDEBAF92024}" type="presParOf" srcId="{CA4CE5BE-77AE-4CE6-8489-7448C55E75BB}" destId="{1D988BA5-7718-4C89-8B8F-3CE438A09815}" srcOrd="2" destOrd="0" presId="urn:microsoft.com/office/officeart/2005/8/layout/hierarchy3"/>
    <dgm:cxn modelId="{EE27ED22-25AE-46B5-8E9E-069D81696B4D}" type="presParOf" srcId="{CA4CE5BE-77AE-4CE6-8489-7448C55E75BB}" destId="{C42CA27C-3D85-42D8-BF99-19180EBC3F92}"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8DCAA6B-A358-448E-BC3E-6A625329735A}" type="doc">
      <dgm:prSet loTypeId="urn:microsoft.com/office/officeart/2005/8/layout/hProcess9" loCatId="process" qsTypeId="urn:microsoft.com/office/officeart/2005/8/quickstyle/3d2" qsCatId="3D" csTypeId="urn:microsoft.com/office/officeart/2005/8/colors/accent5_3" csCatId="accent5" phldr="1"/>
      <dgm:spPr/>
    </dgm:pt>
    <dgm:pt modelId="{DAA5E4C2-83D4-4A6D-8606-481EFECC2AD0}">
      <dgm:prSet phldrT="[Text]">
        <dgm:style>
          <a:lnRef idx="3">
            <a:schemeClr val="lt1"/>
          </a:lnRef>
          <a:fillRef idx="1">
            <a:schemeClr val="accent1"/>
          </a:fillRef>
          <a:effectRef idx="1">
            <a:schemeClr val="accent1"/>
          </a:effectRef>
          <a:fontRef idx="minor">
            <a:schemeClr val="lt1"/>
          </a:fontRef>
        </dgm:style>
      </dgm:prSet>
      <dgm:spPr/>
      <dgm:t>
        <a:bodyPr/>
        <a:lstStyle/>
        <a:p>
          <a:r>
            <a:rPr lang="en-US" dirty="0"/>
            <a:t>Assessment</a:t>
          </a:r>
        </a:p>
      </dgm:t>
    </dgm:pt>
    <dgm:pt modelId="{AB98D134-C7E7-4C65-8499-6450FCA0E86E}" type="parTrans" cxnId="{07A63195-F2EF-4690-9BCC-848DFCA48C79}">
      <dgm:prSet/>
      <dgm:spPr/>
      <dgm:t>
        <a:bodyPr/>
        <a:lstStyle/>
        <a:p>
          <a:endParaRPr lang="en-US"/>
        </a:p>
      </dgm:t>
    </dgm:pt>
    <dgm:pt modelId="{8D4D6FED-992C-4FEE-A9B1-102A503BCD7D}" type="sibTrans" cxnId="{07A63195-F2EF-4690-9BCC-848DFCA48C79}">
      <dgm:prSet/>
      <dgm:spPr/>
      <dgm:t>
        <a:bodyPr/>
        <a:lstStyle/>
        <a:p>
          <a:endParaRPr lang="en-US"/>
        </a:p>
      </dgm:t>
    </dgm:pt>
    <dgm:pt modelId="{FE180A4F-BA84-4DD5-A8C5-63064108C86D}">
      <dgm:prSet phldrT="[Text]">
        <dgm:style>
          <a:lnRef idx="3">
            <a:schemeClr val="lt1"/>
          </a:lnRef>
          <a:fillRef idx="1">
            <a:schemeClr val="accent5"/>
          </a:fillRef>
          <a:effectRef idx="1">
            <a:schemeClr val="accent5"/>
          </a:effectRef>
          <a:fontRef idx="minor">
            <a:schemeClr val="lt1"/>
          </a:fontRef>
        </dgm:style>
      </dgm:prSet>
      <dgm:spPr/>
      <dgm:t>
        <a:bodyPr/>
        <a:lstStyle/>
        <a:p>
          <a:r>
            <a:rPr lang="en-US" dirty="0"/>
            <a:t>Moderation</a:t>
          </a:r>
        </a:p>
      </dgm:t>
    </dgm:pt>
    <dgm:pt modelId="{D8FBCF9D-ADC0-46FA-B537-53F0A0064092}" type="parTrans" cxnId="{C31688B8-2213-4EBE-B2D7-CB84BAC3F166}">
      <dgm:prSet/>
      <dgm:spPr/>
      <dgm:t>
        <a:bodyPr/>
        <a:lstStyle/>
        <a:p>
          <a:endParaRPr lang="en-US"/>
        </a:p>
      </dgm:t>
    </dgm:pt>
    <dgm:pt modelId="{F8B29AB0-BF4D-48F9-A510-664C6C079FEF}" type="sibTrans" cxnId="{C31688B8-2213-4EBE-B2D7-CB84BAC3F166}">
      <dgm:prSet/>
      <dgm:spPr/>
      <dgm:t>
        <a:bodyPr/>
        <a:lstStyle/>
        <a:p>
          <a:endParaRPr lang="en-US"/>
        </a:p>
      </dgm:t>
    </dgm:pt>
    <dgm:pt modelId="{0825D63F-D9D6-438B-AA59-8282EBEB875E}">
      <dgm:prSet phldrT="[Text]">
        <dgm:style>
          <a:lnRef idx="3">
            <a:schemeClr val="lt1"/>
          </a:lnRef>
          <a:fillRef idx="1">
            <a:schemeClr val="accent6"/>
          </a:fillRef>
          <a:effectRef idx="1">
            <a:schemeClr val="accent6"/>
          </a:effectRef>
          <a:fontRef idx="minor">
            <a:schemeClr val="lt1"/>
          </a:fontRef>
        </dgm:style>
      </dgm:prSet>
      <dgm:spPr/>
      <dgm:t>
        <a:bodyPr/>
        <a:lstStyle/>
        <a:p>
          <a:r>
            <a:rPr lang="en-US" dirty="0"/>
            <a:t>Verification</a:t>
          </a:r>
        </a:p>
      </dgm:t>
    </dgm:pt>
    <dgm:pt modelId="{FFD16068-C5E6-479E-B52B-F0685D11E4C4}" type="parTrans" cxnId="{4968E117-D0DE-4FFF-8440-28136D7E65EB}">
      <dgm:prSet/>
      <dgm:spPr/>
      <dgm:t>
        <a:bodyPr/>
        <a:lstStyle/>
        <a:p>
          <a:endParaRPr lang="en-US"/>
        </a:p>
      </dgm:t>
    </dgm:pt>
    <dgm:pt modelId="{60A78926-F1FC-4E2B-B475-6878F3923C60}" type="sibTrans" cxnId="{4968E117-D0DE-4FFF-8440-28136D7E65EB}">
      <dgm:prSet/>
      <dgm:spPr/>
      <dgm:t>
        <a:bodyPr/>
        <a:lstStyle/>
        <a:p>
          <a:endParaRPr lang="en-US"/>
        </a:p>
      </dgm:t>
    </dgm:pt>
    <dgm:pt modelId="{77F74482-C8DA-4864-A560-38E558C43570}" type="pres">
      <dgm:prSet presAssocID="{38DCAA6B-A358-448E-BC3E-6A625329735A}" presName="CompostProcess" presStyleCnt="0">
        <dgm:presLayoutVars>
          <dgm:dir/>
          <dgm:resizeHandles val="exact"/>
        </dgm:presLayoutVars>
      </dgm:prSet>
      <dgm:spPr/>
    </dgm:pt>
    <dgm:pt modelId="{063C9525-0888-4409-A09F-7CFC66304FE6}" type="pres">
      <dgm:prSet presAssocID="{38DCAA6B-A358-448E-BC3E-6A625329735A}" presName="arrow" presStyleLbl="bgShp" presStyleIdx="0" presStyleCnt="1">
        <dgm:style>
          <a:lnRef idx="3">
            <a:schemeClr val="lt1"/>
          </a:lnRef>
          <a:fillRef idx="1">
            <a:schemeClr val="accent6"/>
          </a:fillRef>
          <a:effectRef idx="1">
            <a:schemeClr val="accent6"/>
          </a:effectRef>
          <a:fontRef idx="minor">
            <a:schemeClr val="lt1"/>
          </a:fontRef>
        </dgm:style>
      </dgm:prSet>
      <dgm:spPr>
        <a:solidFill>
          <a:schemeClr val="bg1">
            <a:lumMod val="85000"/>
          </a:schemeClr>
        </a:solidFill>
      </dgm:spPr>
    </dgm:pt>
    <dgm:pt modelId="{44F9D3B9-2833-4A76-9A80-CC6914938A48}" type="pres">
      <dgm:prSet presAssocID="{38DCAA6B-A358-448E-BC3E-6A625329735A}" presName="linearProcess" presStyleCnt="0"/>
      <dgm:spPr/>
    </dgm:pt>
    <dgm:pt modelId="{EE1E8816-6BB5-4803-984C-425751A425BD}" type="pres">
      <dgm:prSet presAssocID="{DAA5E4C2-83D4-4A6D-8606-481EFECC2AD0}" presName="textNode" presStyleLbl="node1" presStyleIdx="0" presStyleCnt="3">
        <dgm:presLayoutVars>
          <dgm:bulletEnabled val="1"/>
        </dgm:presLayoutVars>
      </dgm:prSet>
      <dgm:spPr/>
      <dgm:t>
        <a:bodyPr/>
        <a:lstStyle/>
        <a:p>
          <a:endParaRPr lang="en-ZA"/>
        </a:p>
      </dgm:t>
    </dgm:pt>
    <dgm:pt modelId="{4781D41D-FB9D-415D-9EE4-9B021D5374DC}" type="pres">
      <dgm:prSet presAssocID="{8D4D6FED-992C-4FEE-A9B1-102A503BCD7D}" presName="sibTrans" presStyleCnt="0"/>
      <dgm:spPr/>
    </dgm:pt>
    <dgm:pt modelId="{814C0117-EC7B-4EBC-A009-0C73F43105B8}" type="pres">
      <dgm:prSet presAssocID="{FE180A4F-BA84-4DD5-A8C5-63064108C86D}" presName="textNode" presStyleLbl="node1" presStyleIdx="1" presStyleCnt="3">
        <dgm:presLayoutVars>
          <dgm:bulletEnabled val="1"/>
        </dgm:presLayoutVars>
      </dgm:prSet>
      <dgm:spPr/>
      <dgm:t>
        <a:bodyPr/>
        <a:lstStyle/>
        <a:p>
          <a:endParaRPr lang="en-ZA"/>
        </a:p>
      </dgm:t>
    </dgm:pt>
    <dgm:pt modelId="{665C2AD4-8CF7-4332-AC50-E9F04E8E576B}" type="pres">
      <dgm:prSet presAssocID="{F8B29AB0-BF4D-48F9-A510-664C6C079FEF}" presName="sibTrans" presStyleCnt="0"/>
      <dgm:spPr/>
    </dgm:pt>
    <dgm:pt modelId="{29F903C9-F548-48EF-8ABD-A11130E99CEB}" type="pres">
      <dgm:prSet presAssocID="{0825D63F-D9D6-438B-AA59-8282EBEB875E}" presName="textNode" presStyleLbl="node1" presStyleIdx="2" presStyleCnt="3">
        <dgm:presLayoutVars>
          <dgm:bulletEnabled val="1"/>
        </dgm:presLayoutVars>
      </dgm:prSet>
      <dgm:spPr/>
      <dgm:t>
        <a:bodyPr/>
        <a:lstStyle/>
        <a:p>
          <a:endParaRPr lang="en-ZA"/>
        </a:p>
      </dgm:t>
    </dgm:pt>
  </dgm:ptLst>
  <dgm:cxnLst>
    <dgm:cxn modelId="{4968E117-D0DE-4FFF-8440-28136D7E65EB}" srcId="{38DCAA6B-A358-448E-BC3E-6A625329735A}" destId="{0825D63F-D9D6-438B-AA59-8282EBEB875E}" srcOrd="2" destOrd="0" parTransId="{FFD16068-C5E6-479E-B52B-F0685D11E4C4}" sibTransId="{60A78926-F1FC-4E2B-B475-6878F3923C60}"/>
    <dgm:cxn modelId="{C31688B8-2213-4EBE-B2D7-CB84BAC3F166}" srcId="{38DCAA6B-A358-448E-BC3E-6A625329735A}" destId="{FE180A4F-BA84-4DD5-A8C5-63064108C86D}" srcOrd="1" destOrd="0" parTransId="{D8FBCF9D-ADC0-46FA-B537-53F0A0064092}" sibTransId="{F8B29AB0-BF4D-48F9-A510-664C6C079FEF}"/>
    <dgm:cxn modelId="{E827B502-CB71-41CD-9D98-67E4FCB1E42B}" type="presOf" srcId="{0825D63F-D9D6-438B-AA59-8282EBEB875E}" destId="{29F903C9-F548-48EF-8ABD-A11130E99CEB}" srcOrd="0" destOrd="0" presId="urn:microsoft.com/office/officeart/2005/8/layout/hProcess9"/>
    <dgm:cxn modelId="{07A63195-F2EF-4690-9BCC-848DFCA48C79}" srcId="{38DCAA6B-A358-448E-BC3E-6A625329735A}" destId="{DAA5E4C2-83D4-4A6D-8606-481EFECC2AD0}" srcOrd="0" destOrd="0" parTransId="{AB98D134-C7E7-4C65-8499-6450FCA0E86E}" sibTransId="{8D4D6FED-992C-4FEE-A9B1-102A503BCD7D}"/>
    <dgm:cxn modelId="{A4E719DF-E068-4330-AA5D-7074EFE9484D}" type="presOf" srcId="{38DCAA6B-A358-448E-BC3E-6A625329735A}" destId="{77F74482-C8DA-4864-A560-38E558C43570}" srcOrd="0" destOrd="0" presId="urn:microsoft.com/office/officeart/2005/8/layout/hProcess9"/>
    <dgm:cxn modelId="{B96F677F-5164-4F21-BDC2-0C6B61951BAB}" type="presOf" srcId="{FE180A4F-BA84-4DD5-A8C5-63064108C86D}" destId="{814C0117-EC7B-4EBC-A009-0C73F43105B8}" srcOrd="0" destOrd="0" presId="urn:microsoft.com/office/officeart/2005/8/layout/hProcess9"/>
    <dgm:cxn modelId="{CFCC0E15-3C07-4C43-A94D-614161B923E4}" type="presOf" srcId="{DAA5E4C2-83D4-4A6D-8606-481EFECC2AD0}" destId="{EE1E8816-6BB5-4803-984C-425751A425BD}" srcOrd="0" destOrd="0" presId="urn:microsoft.com/office/officeart/2005/8/layout/hProcess9"/>
    <dgm:cxn modelId="{AFFD4B92-5A42-4856-A2BF-6411EF9ABCE4}" type="presParOf" srcId="{77F74482-C8DA-4864-A560-38E558C43570}" destId="{063C9525-0888-4409-A09F-7CFC66304FE6}" srcOrd="0" destOrd="0" presId="urn:microsoft.com/office/officeart/2005/8/layout/hProcess9"/>
    <dgm:cxn modelId="{624A036D-5DC6-4082-B2EF-6CEFBE35C4F4}" type="presParOf" srcId="{77F74482-C8DA-4864-A560-38E558C43570}" destId="{44F9D3B9-2833-4A76-9A80-CC6914938A48}" srcOrd="1" destOrd="0" presId="urn:microsoft.com/office/officeart/2005/8/layout/hProcess9"/>
    <dgm:cxn modelId="{80274EC2-6022-438F-9B00-70E25D107A7E}" type="presParOf" srcId="{44F9D3B9-2833-4A76-9A80-CC6914938A48}" destId="{EE1E8816-6BB5-4803-984C-425751A425BD}" srcOrd="0" destOrd="0" presId="urn:microsoft.com/office/officeart/2005/8/layout/hProcess9"/>
    <dgm:cxn modelId="{52C08533-034E-41EB-B2F4-E59085E36581}" type="presParOf" srcId="{44F9D3B9-2833-4A76-9A80-CC6914938A48}" destId="{4781D41D-FB9D-415D-9EE4-9B021D5374DC}" srcOrd="1" destOrd="0" presId="urn:microsoft.com/office/officeart/2005/8/layout/hProcess9"/>
    <dgm:cxn modelId="{941CA02E-D0C3-4931-A461-D0C08FD759BD}" type="presParOf" srcId="{44F9D3B9-2833-4A76-9A80-CC6914938A48}" destId="{814C0117-EC7B-4EBC-A009-0C73F43105B8}" srcOrd="2" destOrd="0" presId="urn:microsoft.com/office/officeart/2005/8/layout/hProcess9"/>
    <dgm:cxn modelId="{B9519C60-53FF-43FA-90D7-02699A3506CC}" type="presParOf" srcId="{44F9D3B9-2833-4A76-9A80-CC6914938A48}" destId="{665C2AD4-8CF7-4332-AC50-E9F04E8E576B}" srcOrd="3" destOrd="0" presId="urn:microsoft.com/office/officeart/2005/8/layout/hProcess9"/>
    <dgm:cxn modelId="{6221DF61-2136-467F-839B-1E02C09438A5}" type="presParOf" srcId="{44F9D3B9-2833-4A76-9A80-CC6914938A48}" destId="{29F903C9-F548-48EF-8ABD-A11130E99CEB}"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A44E13-0693-4EF4-ADC9-07A7A193F52E}">
      <dsp:nvSpPr>
        <dsp:cNvPr id="0" name=""/>
        <dsp:cNvSpPr/>
      </dsp:nvSpPr>
      <dsp:spPr>
        <a:xfrm>
          <a:off x="4109243" y="2087686"/>
          <a:ext cx="2907319" cy="504576"/>
        </a:xfrm>
        <a:custGeom>
          <a:avLst/>
          <a:gdLst/>
          <a:ahLst/>
          <a:cxnLst/>
          <a:rect l="0" t="0" r="0" b="0"/>
          <a:pathLst>
            <a:path>
              <a:moveTo>
                <a:pt x="0" y="0"/>
              </a:moveTo>
              <a:lnTo>
                <a:pt x="0" y="252288"/>
              </a:lnTo>
              <a:lnTo>
                <a:pt x="2907319" y="252288"/>
              </a:lnTo>
              <a:lnTo>
                <a:pt x="2907319" y="504576"/>
              </a:lnTo>
            </a:path>
          </a:pathLst>
        </a:custGeom>
        <a:noFill/>
        <a:ln w="12700" cap="flat" cmpd="sng" algn="ctr">
          <a:solidFill>
            <a:schemeClr val="accent1">
              <a:tint val="9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FF99C2F2-CD21-4313-9634-001389A43FB9}">
      <dsp:nvSpPr>
        <dsp:cNvPr id="0" name=""/>
        <dsp:cNvSpPr/>
      </dsp:nvSpPr>
      <dsp:spPr>
        <a:xfrm>
          <a:off x="4063523" y="2087686"/>
          <a:ext cx="91440" cy="504576"/>
        </a:xfrm>
        <a:custGeom>
          <a:avLst/>
          <a:gdLst/>
          <a:ahLst/>
          <a:cxnLst/>
          <a:rect l="0" t="0" r="0" b="0"/>
          <a:pathLst>
            <a:path>
              <a:moveTo>
                <a:pt x="45720" y="0"/>
              </a:moveTo>
              <a:lnTo>
                <a:pt x="45720" y="504576"/>
              </a:lnTo>
            </a:path>
          </a:pathLst>
        </a:custGeom>
        <a:noFill/>
        <a:ln w="12700" cap="flat" cmpd="sng" algn="ctr">
          <a:solidFill>
            <a:schemeClr val="accent1">
              <a:tint val="9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F3C2E6AE-54DB-4A89-888B-E04C9BF56F0C}">
      <dsp:nvSpPr>
        <dsp:cNvPr id="0" name=""/>
        <dsp:cNvSpPr/>
      </dsp:nvSpPr>
      <dsp:spPr>
        <a:xfrm>
          <a:off x="1201923" y="2087686"/>
          <a:ext cx="2907319" cy="504576"/>
        </a:xfrm>
        <a:custGeom>
          <a:avLst/>
          <a:gdLst/>
          <a:ahLst/>
          <a:cxnLst/>
          <a:rect l="0" t="0" r="0" b="0"/>
          <a:pathLst>
            <a:path>
              <a:moveTo>
                <a:pt x="2907319" y="0"/>
              </a:moveTo>
              <a:lnTo>
                <a:pt x="2907319" y="252288"/>
              </a:lnTo>
              <a:lnTo>
                <a:pt x="0" y="252288"/>
              </a:lnTo>
              <a:lnTo>
                <a:pt x="0" y="504576"/>
              </a:lnTo>
            </a:path>
          </a:pathLst>
        </a:custGeom>
        <a:noFill/>
        <a:ln w="12700" cap="flat" cmpd="sng" algn="ctr">
          <a:solidFill>
            <a:schemeClr val="accent1">
              <a:tint val="9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00DD5ACD-371A-4729-B992-E39098DC1F1D}">
      <dsp:nvSpPr>
        <dsp:cNvPr id="0" name=""/>
        <dsp:cNvSpPr/>
      </dsp:nvSpPr>
      <dsp:spPr>
        <a:xfrm>
          <a:off x="2266531" y="886315"/>
          <a:ext cx="3685424" cy="1201371"/>
        </a:xfrm>
        <a:prstGeom prst="rect">
          <a:avLst/>
        </a:prstGeom>
        <a:solidFill>
          <a:schemeClr val="accent1"/>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a:sp3d/>
      </dsp:spPr>
      <dsp:style>
        <a:lnRef idx="3">
          <a:schemeClr val="lt1"/>
        </a:lnRef>
        <a:fillRef idx="1">
          <a:schemeClr val="accent1"/>
        </a:fillRef>
        <a:effectRef idx="1">
          <a:schemeClr val="accent1"/>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kern="1200" dirty="0"/>
            <a:t>Integrated Assessment</a:t>
          </a:r>
        </a:p>
      </dsp:txBody>
      <dsp:txXfrm>
        <a:off x="2266531" y="886315"/>
        <a:ext cx="3685424" cy="1201371"/>
      </dsp:txXfrm>
    </dsp:sp>
    <dsp:sp modelId="{EB3699A1-9B8A-4C7E-8558-A6BFFBF82444}">
      <dsp:nvSpPr>
        <dsp:cNvPr id="0" name=""/>
        <dsp:cNvSpPr/>
      </dsp:nvSpPr>
      <dsp:spPr>
        <a:xfrm>
          <a:off x="551" y="2592263"/>
          <a:ext cx="2402743" cy="1201371"/>
        </a:xfrm>
        <a:prstGeom prst="rect">
          <a:avLst/>
        </a:prstGeom>
        <a:solidFill>
          <a:schemeClr val="accent5"/>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a:sp3d/>
      </dsp:spPr>
      <dsp:style>
        <a:lnRef idx="3">
          <a:schemeClr val="lt1"/>
        </a:lnRef>
        <a:fillRef idx="1">
          <a:schemeClr val="accent5"/>
        </a:fillRef>
        <a:effectRef idx="1">
          <a:schemeClr val="accent5"/>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dirty="0"/>
            <a:t>Diagnostic</a:t>
          </a:r>
        </a:p>
      </dsp:txBody>
      <dsp:txXfrm>
        <a:off x="551" y="2592263"/>
        <a:ext cx="2402743" cy="1201371"/>
      </dsp:txXfrm>
    </dsp:sp>
    <dsp:sp modelId="{4C255BB0-1E6B-41BD-A9B3-29EA7F5693FC}">
      <dsp:nvSpPr>
        <dsp:cNvPr id="0" name=""/>
        <dsp:cNvSpPr/>
      </dsp:nvSpPr>
      <dsp:spPr>
        <a:xfrm>
          <a:off x="2907871" y="2592263"/>
          <a:ext cx="2402743" cy="1201371"/>
        </a:xfrm>
        <a:prstGeom prst="rect">
          <a:avLst/>
        </a:prstGeom>
        <a:solidFill>
          <a:schemeClr val="accent6"/>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a:sp3d/>
      </dsp:spPr>
      <dsp:style>
        <a:lnRef idx="3">
          <a:schemeClr val="lt1"/>
        </a:lnRef>
        <a:fillRef idx="1">
          <a:schemeClr val="accent6"/>
        </a:fillRef>
        <a:effectRef idx="1">
          <a:schemeClr val="accent6"/>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dirty="0"/>
            <a:t>Formative</a:t>
          </a:r>
        </a:p>
      </dsp:txBody>
      <dsp:txXfrm>
        <a:off x="2907871" y="2592263"/>
        <a:ext cx="2402743" cy="1201371"/>
      </dsp:txXfrm>
    </dsp:sp>
    <dsp:sp modelId="{24349B9E-7679-48F3-8C1B-516E244933D3}">
      <dsp:nvSpPr>
        <dsp:cNvPr id="0" name=""/>
        <dsp:cNvSpPr/>
      </dsp:nvSpPr>
      <dsp:spPr>
        <a:xfrm>
          <a:off x="5815191" y="2592263"/>
          <a:ext cx="2402743" cy="1201371"/>
        </a:xfrm>
        <a:prstGeom prst="rect">
          <a:avLst/>
        </a:prstGeom>
        <a:solidFill>
          <a:schemeClr val="accent5"/>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a:sp3d/>
      </dsp:spPr>
      <dsp:style>
        <a:lnRef idx="3">
          <a:schemeClr val="lt1"/>
        </a:lnRef>
        <a:fillRef idx="1">
          <a:schemeClr val="accent5"/>
        </a:fillRef>
        <a:effectRef idx="1">
          <a:schemeClr val="accent5"/>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dirty="0"/>
            <a:t>Summative</a:t>
          </a:r>
        </a:p>
      </dsp:txBody>
      <dsp:txXfrm>
        <a:off x="5815191" y="2592263"/>
        <a:ext cx="2402743" cy="120137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3CE84B-53EF-4DD2-B4D9-E30662D3F97C}">
      <dsp:nvSpPr>
        <dsp:cNvPr id="0" name=""/>
        <dsp:cNvSpPr/>
      </dsp:nvSpPr>
      <dsp:spPr>
        <a:xfrm>
          <a:off x="4109243" y="2053050"/>
          <a:ext cx="2891318" cy="463493"/>
        </a:xfrm>
        <a:custGeom>
          <a:avLst/>
          <a:gdLst/>
          <a:ahLst/>
          <a:cxnLst/>
          <a:rect l="0" t="0" r="0" b="0"/>
          <a:pathLst>
            <a:path>
              <a:moveTo>
                <a:pt x="0" y="0"/>
              </a:moveTo>
              <a:lnTo>
                <a:pt x="0" y="231746"/>
              </a:lnTo>
              <a:lnTo>
                <a:pt x="2891318" y="231746"/>
              </a:lnTo>
              <a:lnTo>
                <a:pt x="2891318" y="463493"/>
              </a:lnTo>
            </a:path>
          </a:pathLst>
        </a:custGeom>
        <a:noFill/>
        <a:ln w="12700" cap="flat" cmpd="sng" algn="ctr">
          <a:solidFill>
            <a:schemeClr val="accent2">
              <a:tint val="9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50F7BF35-A340-4C65-AF13-652E22CC449D}">
      <dsp:nvSpPr>
        <dsp:cNvPr id="0" name=""/>
        <dsp:cNvSpPr/>
      </dsp:nvSpPr>
      <dsp:spPr>
        <a:xfrm>
          <a:off x="4063523" y="2053050"/>
          <a:ext cx="91440" cy="463493"/>
        </a:xfrm>
        <a:custGeom>
          <a:avLst/>
          <a:gdLst/>
          <a:ahLst/>
          <a:cxnLst/>
          <a:rect l="0" t="0" r="0" b="0"/>
          <a:pathLst>
            <a:path>
              <a:moveTo>
                <a:pt x="45720" y="0"/>
              </a:moveTo>
              <a:lnTo>
                <a:pt x="45720" y="463493"/>
              </a:lnTo>
            </a:path>
          </a:pathLst>
        </a:custGeom>
        <a:noFill/>
        <a:ln w="12700" cap="flat" cmpd="sng" algn="ctr">
          <a:solidFill>
            <a:schemeClr val="accent2">
              <a:tint val="9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0E3DC6A6-72A0-4549-AFE6-A69896FFAE28}">
      <dsp:nvSpPr>
        <dsp:cNvPr id="0" name=""/>
        <dsp:cNvSpPr/>
      </dsp:nvSpPr>
      <dsp:spPr>
        <a:xfrm>
          <a:off x="1217925" y="2053050"/>
          <a:ext cx="2891318" cy="463493"/>
        </a:xfrm>
        <a:custGeom>
          <a:avLst/>
          <a:gdLst/>
          <a:ahLst/>
          <a:cxnLst/>
          <a:rect l="0" t="0" r="0" b="0"/>
          <a:pathLst>
            <a:path>
              <a:moveTo>
                <a:pt x="2891318" y="0"/>
              </a:moveTo>
              <a:lnTo>
                <a:pt x="2891318" y="231746"/>
              </a:lnTo>
              <a:lnTo>
                <a:pt x="0" y="231746"/>
              </a:lnTo>
              <a:lnTo>
                <a:pt x="0" y="463493"/>
              </a:lnTo>
            </a:path>
          </a:pathLst>
        </a:custGeom>
        <a:noFill/>
        <a:ln w="12700" cap="flat" cmpd="sng" algn="ctr">
          <a:solidFill>
            <a:schemeClr val="accent2">
              <a:tint val="9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A608B290-BBA1-42EA-8627-DF8017516988}">
      <dsp:nvSpPr>
        <dsp:cNvPr id="0" name=""/>
        <dsp:cNvSpPr/>
      </dsp:nvSpPr>
      <dsp:spPr>
        <a:xfrm>
          <a:off x="2257464" y="949493"/>
          <a:ext cx="3703558" cy="1103556"/>
        </a:xfrm>
        <a:prstGeom prst="rect">
          <a:avLst/>
        </a:prstGeom>
        <a:solidFill>
          <a:schemeClr val="accent1"/>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a:sp3d/>
      </dsp:spPr>
      <dsp:style>
        <a:lnRef idx="3">
          <a:schemeClr val="lt1"/>
        </a:lnRef>
        <a:fillRef idx="1">
          <a:schemeClr val="accent1"/>
        </a:fillRef>
        <a:effectRef idx="1">
          <a:schemeClr val="accent1"/>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kern="1200" dirty="0"/>
            <a:t>Assessment Methods</a:t>
          </a:r>
        </a:p>
      </dsp:txBody>
      <dsp:txXfrm>
        <a:off x="2257464" y="949493"/>
        <a:ext cx="3703558" cy="1103556"/>
      </dsp:txXfrm>
    </dsp:sp>
    <dsp:sp modelId="{249312C4-0F64-47AB-BF40-42C99B3A6E3E}">
      <dsp:nvSpPr>
        <dsp:cNvPr id="0" name=""/>
        <dsp:cNvSpPr/>
      </dsp:nvSpPr>
      <dsp:spPr>
        <a:xfrm>
          <a:off x="4012" y="2516544"/>
          <a:ext cx="2427824" cy="1213912"/>
        </a:xfrm>
        <a:prstGeom prst="rect">
          <a:avLst/>
        </a:prstGeom>
        <a:solidFill>
          <a:schemeClr val="accent6"/>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a:sp3d/>
      </dsp:spPr>
      <dsp:style>
        <a:lnRef idx="3">
          <a:schemeClr val="lt1"/>
        </a:lnRef>
        <a:fillRef idx="1">
          <a:schemeClr val="accent6"/>
        </a:fillRef>
        <a:effectRef idx="1">
          <a:schemeClr val="accent6"/>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a:t>Questioning</a:t>
          </a:r>
        </a:p>
      </dsp:txBody>
      <dsp:txXfrm>
        <a:off x="4012" y="2516544"/>
        <a:ext cx="2427824" cy="1213912"/>
      </dsp:txXfrm>
    </dsp:sp>
    <dsp:sp modelId="{EED41511-DE2D-4D0E-BA6E-54FD55567C3D}">
      <dsp:nvSpPr>
        <dsp:cNvPr id="0" name=""/>
        <dsp:cNvSpPr/>
      </dsp:nvSpPr>
      <dsp:spPr>
        <a:xfrm>
          <a:off x="2895331" y="2516544"/>
          <a:ext cx="2427824" cy="1213912"/>
        </a:xfrm>
        <a:prstGeom prst="rect">
          <a:avLst/>
        </a:prstGeom>
        <a:solidFill>
          <a:schemeClr val="accent5"/>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a:sp3d/>
      </dsp:spPr>
      <dsp:style>
        <a:lnRef idx="3">
          <a:schemeClr val="lt1"/>
        </a:lnRef>
        <a:fillRef idx="1">
          <a:schemeClr val="accent5"/>
        </a:fillRef>
        <a:effectRef idx="1">
          <a:schemeClr val="accent5"/>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a:t>Product Evaluation</a:t>
          </a:r>
        </a:p>
      </dsp:txBody>
      <dsp:txXfrm>
        <a:off x="2895331" y="2516544"/>
        <a:ext cx="2427824" cy="1213912"/>
      </dsp:txXfrm>
    </dsp:sp>
    <dsp:sp modelId="{A8B7EC9A-A054-47E5-B4AB-ABADB33095FE}">
      <dsp:nvSpPr>
        <dsp:cNvPr id="0" name=""/>
        <dsp:cNvSpPr/>
      </dsp:nvSpPr>
      <dsp:spPr>
        <a:xfrm>
          <a:off x="5786649" y="2516544"/>
          <a:ext cx="2427824" cy="1213912"/>
        </a:xfrm>
        <a:prstGeom prst="rect">
          <a:avLst/>
        </a:prstGeom>
        <a:solidFill>
          <a:schemeClr val="accent6"/>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a:sp3d/>
      </dsp:spPr>
      <dsp:style>
        <a:lnRef idx="3">
          <a:schemeClr val="lt1"/>
        </a:lnRef>
        <a:fillRef idx="1">
          <a:schemeClr val="accent6"/>
        </a:fillRef>
        <a:effectRef idx="1">
          <a:schemeClr val="accent6"/>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a:t>Observation</a:t>
          </a:r>
        </a:p>
      </dsp:txBody>
      <dsp:txXfrm>
        <a:off x="5786649" y="2516544"/>
        <a:ext cx="2427824" cy="121391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4BCAB8-0EA7-42E6-9BEE-11398D7C6C3B}">
      <dsp:nvSpPr>
        <dsp:cNvPr id="0" name=""/>
        <dsp:cNvSpPr/>
      </dsp:nvSpPr>
      <dsp:spPr>
        <a:xfrm>
          <a:off x="4376504" y="2126107"/>
          <a:ext cx="501115" cy="1536752"/>
        </a:xfrm>
        <a:custGeom>
          <a:avLst/>
          <a:gdLst/>
          <a:ahLst/>
          <a:cxnLst/>
          <a:rect l="0" t="0" r="0" b="0"/>
          <a:pathLst>
            <a:path>
              <a:moveTo>
                <a:pt x="0" y="0"/>
              </a:moveTo>
              <a:lnTo>
                <a:pt x="0" y="1536752"/>
              </a:lnTo>
              <a:lnTo>
                <a:pt x="501115" y="1536752"/>
              </a:lnTo>
            </a:path>
          </a:pathLst>
        </a:custGeom>
        <a:noFill/>
        <a:ln w="12700" cap="flat" cmpd="sng" algn="ctr">
          <a:solidFill>
            <a:schemeClr val="accent5">
              <a:tint val="7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79A44E13-0693-4EF4-ADC9-07A7A193F52E}">
      <dsp:nvSpPr>
        <dsp:cNvPr id="0" name=""/>
        <dsp:cNvSpPr/>
      </dsp:nvSpPr>
      <dsp:spPr>
        <a:xfrm>
          <a:off x="3691647" y="612021"/>
          <a:ext cx="2021163" cy="701561"/>
        </a:xfrm>
        <a:custGeom>
          <a:avLst/>
          <a:gdLst/>
          <a:ahLst/>
          <a:cxnLst/>
          <a:rect l="0" t="0" r="0" b="0"/>
          <a:pathLst>
            <a:path>
              <a:moveTo>
                <a:pt x="0" y="0"/>
              </a:moveTo>
              <a:lnTo>
                <a:pt x="0" y="350780"/>
              </a:lnTo>
              <a:lnTo>
                <a:pt x="2021163" y="350780"/>
              </a:lnTo>
              <a:lnTo>
                <a:pt x="2021163" y="701561"/>
              </a:lnTo>
            </a:path>
          </a:pathLst>
        </a:custGeom>
        <a:noFill/>
        <a:ln w="12700" cap="flat" cmpd="sng" algn="ctr">
          <a:solidFill>
            <a:schemeClr val="accent5">
              <a:tint val="9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00854E58-BD01-4E9A-BFE3-E2B249DCDE15}">
      <dsp:nvSpPr>
        <dsp:cNvPr id="0" name=""/>
        <dsp:cNvSpPr/>
      </dsp:nvSpPr>
      <dsp:spPr>
        <a:xfrm>
          <a:off x="334177" y="2087555"/>
          <a:ext cx="586070" cy="1583606"/>
        </a:xfrm>
        <a:custGeom>
          <a:avLst/>
          <a:gdLst/>
          <a:ahLst/>
          <a:cxnLst/>
          <a:rect l="0" t="0" r="0" b="0"/>
          <a:pathLst>
            <a:path>
              <a:moveTo>
                <a:pt x="0" y="0"/>
              </a:moveTo>
              <a:lnTo>
                <a:pt x="0" y="1583606"/>
              </a:lnTo>
              <a:lnTo>
                <a:pt x="586070" y="1583606"/>
              </a:lnTo>
            </a:path>
          </a:pathLst>
        </a:custGeom>
        <a:noFill/>
        <a:ln w="12700" cap="flat" cmpd="sng" algn="ctr">
          <a:solidFill>
            <a:schemeClr val="accent5">
              <a:tint val="7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FF99C2F2-CD21-4313-9634-001389A43FB9}">
      <dsp:nvSpPr>
        <dsp:cNvPr id="0" name=""/>
        <dsp:cNvSpPr/>
      </dsp:nvSpPr>
      <dsp:spPr>
        <a:xfrm>
          <a:off x="1670483" y="612021"/>
          <a:ext cx="2021163" cy="701561"/>
        </a:xfrm>
        <a:custGeom>
          <a:avLst/>
          <a:gdLst/>
          <a:ahLst/>
          <a:cxnLst/>
          <a:rect l="0" t="0" r="0" b="0"/>
          <a:pathLst>
            <a:path>
              <a:moveTo>
                <a:pt x="2021163" y="0"/>
              </a:moveTo>
              <a:lnTo>
                <a:pt x="2021163" y="350780"/>
              </a:lnTo>
              <a:lnTo>
                <a:pt x="0" y="350780"/>
              </a:lnTo>
              <a:lnTo>
                <a:pt x="0" y="701561"/>
              </a:lnTo>
            </a:path>
          </a:pathLst>
        </a:custGeom>
        <a:noFill/>
        <a:ln w="12700" cap="flat" cmpd="sng" algn="ctr">
          <a:solidFill>
            <a:schemeClr val="accent5">
              <a:tint val="9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00DD5ACD-371A-4729-B992-E39098DC1F1D}">
      <dsp:nvSpPr>
        <dsp:cNvPr id="0" name=""/>
        <dsp:cNvSpPr/>
      </dsp:nvSpPr>
      <dsp:spPr>
        <a:xfrm>
          <a:off x="2021264" y="181898"/>
          <a:ext cx="3340766" cy="430123"/>
        </a:xfrm>
        <a:prstGeom prst="rect">
          <a:avLst/>
        </a:prstGeom>
        <a:solidFill>
          <a:schemeClr val="accent1"/>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rot lat="0" lon="0" rev="0"/>
          </a:camera>
          <a:lightRig rig="contrasting" dir="t">
            <a:rot lat="0" lon="0" rev="1200000"/>
          </a:lightRig>
        </a:scene3d>
        <a:sp3d/>
      </dsp:spPr>
      <dsp:style>
        <a:lnRef idx="3">
          <a:schemeClr val="lt1"/>
        </a:lnRef>
        <a:fillRef idx="1">
          <a:schemeClr val="accent1"/>
        </a:fillRef>
        <a:effectRef idx="1">
          <a:schemeClr val="accent1"/>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b="1" kern="1200" dirty="0"/>
            <a:t>Assessment</a:t>
          </a:r>
        </a:p>
      </dsp:txBody>
      <dsp:txXfrm>
        <a:off x="2021264" y="181898"/>
        <a:ext cx="3340766" cy="430123"/>
      </dsp:txXfrm>
    </dsp:sp>
    <dsp:sp modelId="{4C255BB0-1E6B-41BD-A9B3-29EA7F5693FC}">
      <dsp:nvSpPr>
        <dsp:cNvPr id="0" name=""/>
        <dsp:cNvSpPr/>
      </dsp:nvSpPr>
      <dsp:spPr>
        <a:xfrm>
          <a:off x="100" y="1313582"/>
          <a:ext cx="3340766" cy="773972"/>
        </a:xfrm>
        <a:prstGeom prst="rect">
          <a:avLst/>
        </a:prstGeom>
        <a:solidFill>
          <a:schemeClr val="accent5"/>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rot lat="0" lon="0" rev="0"/>
          </a:camera>
          <a:lightRig rig="contrasting" dir="t">
            <a:rot lat="0" lon="0" rev="1200000"/>
          </a:lightRig>
        </a:scene3d>
        <a:sp3d/>
      </dsp:spPr>
      <dsp:style>
        <a:lnRef idx="3">
          <a:schemeClr val="lt1"/>
        </a:lnRef>
        <a:fillRef idx="1">
          <a:schemeClr val="accent5"/>
        </a:fillRef>
        <a:effectRef idx="1">
          <a:schemeClr val="accent5"/>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a:t>Formative</a:t>
          </a:r>
        </a:p>
      </dsp:txBody>
      <dsp:txXfrm>
        <a:off x="100" y="1313582"/>
        <a:ext cx="3340766" cy="773972"/>
      </dsp:txXfrm>
    </dsp:sp>
    <dsp:sp modelId="{CC3C5B9F-7C7E-48D7-BEFA-F5C8A50EDB1F}">
      <dsp:nvSpPr>
        <dsp:cNvPr id="0" name=""/>
        <dsp:cNvSpPr/>
      </dsp:nvSpPr>
      <dsp:spPr>
        <a:xfrm>
          <a:off x="920247" y="2835970"/>
          <a:ext cx="2916723" cy="1670383"/>
        </a:xfrm>
        <a:prstGeom prst="rect">
          <a:avLst/>
        </a:prstGeom>
        <a:solidFill>
          <a:schemeClr val="accent6"/>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rot lat="0" lon="0" rev="0"/>
          </a:camera>
          <a:lightRig rig="contrasting" dir="t">
            <a:rot lat="0" lon="0" rev="1200000"/>
          </a:lightRig>
        </a:scene3d>
        <a:sp3d/>
      </dsp:spPr>
      <dsp:style>
        <a:lnRef idx="3">
          <a:schemeClr val="lt1"/>
        </a:lnRef>
        <a:fillRef idx="1">
          <a:schemeClr val="accent6"/>
        </a:fillRef>
        <a:effectRef idx="1">
          <a:schemeClr val="accent6"/>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100000"/>
            </a:lnSpc>
            <a:spcBef>
              <a:spcPct val="0"/>
            </a:spcBef>
            <a:spcAft>
              <a:spcPct val="35000"/>
            </a:spcAft>
          </a:pPr>
          <a:endParaRPr lang="en-US" sz="2000" b="1" i="0" kern="1200" dirty="0"/>
        </a:p>
        <a:p>
          <a:pPr lvl="0" algn="ctr" defTabSz="889000">
            <a:lnSpc>
              <a:spcPct val="100000"/>
            </a:lnSpc>
            <a:spcBef>
              <a:spcPct val="0"/>
            </a:spcBef>
            <a:spcAft>
              <a:spcPct val="35000"/>
            </a:spcAft>
          </a:pPr>
          <a:r>
            <a:rPr lang="en-US" sz="2000" b="1" i="0" kern="1200" dirty="0"/>
            <a:t>Evidence during </a:t>
          </a:r>
        </a:p>
        <a:p>
          <a:pPr lvl="0" algn="ctr" defTabSz="889000">
            <a:lnSpc>
              <a:spcPct val="100000"/>
            </a:lnSpc>
            <a:spcBef>
              <a:spcPct val="0"/>
            </a:spcBef>
            <a:spcAft>
              <a:spcPct val="35000"/>
            </a:spcAft>
          </a:pPr>
          <a:r>
            <a:rPr lang="en-US" sz="2000" b="1" i="0" kern="1200" dirty="0"/>
            <a:t>facilitation</a:t>
          </a:r>
        </a:p>
        <a:p>
          <a:pPr lvl="0" algn="ctr" defTabSz="889000">
            <a:lnSpc>
              <a:spcPct val="100000"/>
            </a:lnSpc>
            <a:spcBef>
              <a:spcPct val="0"/>
            </a:spcBef>
            <a:spcAft>
              <a:spcPct val="35000"/>
            </a:spcAft>
          </a:pPr>
          <a:r>
            <a:rPr lang="en-US" sz="2000" b="1" i="0" kern="1200" dirty="0"/>
            <a:t>Self Assessment</a:t>
          </a:r>
        </a:p>
        <a:p>
          <a:pPr lvl="0" algn="ctr" defTabSz="889000">
            <a:lnSpc>
              <a:spcPct val="100000"/>
            </a:lnSpc>
            <a:spcBef>
              <a:spcPct val="0"/>
            </a:spcBef>
            <a:spcAft>
              <a:spcPct val="35000"/>
            </a:spcAft>
          </a:pPr>
          <a:endParaRPr lang="en-US" sz="2000" b="1" i="0" kern="1200" dirty="0"/>
        </a:p>
      </dsp:txBody>
      <dsp:txXfrm>
        <a:off x="920247" y="2835970"/>
        <a:ext cx="2916723" cy="1670383"/>
      </dsp:txXfrm>
    </dsp:sp>
    <dsp:sp modelId="{24349B9E-7679-48F3-8C1B-516E244933D3}">
      <dsp:nvSpPr>
        <dsp:cNvPr id="0" name=""/>
        <dsp:cNvSpPr/>
      </dsp:nvSpPr>
      <dsp:spPr>
        <a:xfrm>
          <a:off x="4042428" y="1313582"/>
          <a:ext cx="3340766" cy="812524"/>
        </a:xfrm>
        <a:prstGeom prst="rect">
          <a:avLst/>
        </a:prstGeom>
        <a:solidFill>
          <a:schemeClr val="accent5"/>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rot lat="0" lon="0" rev="0"/>
          </a:camera>
          <a:lightRig rig="contrasting" dir="t">
            <a:rot lat="0" lon="0" rev="1200000"/>
          </a:lightRig>
        </a:scene3d>
        <a:sp3d/>
      </dsp:spPr>
      <dsp:style>
        <a:lnRef idx="3">
          <a:schemeClr val="lt1"/>
        </a:lnRef>
        <a:fillRef idx="1">
          <a:schemeClr val="accent5"/>
        </a:fillRef>
        <a:effectRef idx="1">
          <a:schemeClr val="accent5"/>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a:t>Summative</a:t>
          </a:r>
        </a:p>
      </dsp:txBody>
      <dsp:txXfrm>
        <a:off x="4042428" y="1313582"/>
        <a:ext cx="3340766" cy="812524"/>
      </dsp:txXfrm>
    </dsp:sp>
    <dsp:sp modelId="{64E85D38-C8F4-45A8-A4FB-7B00B79166F0}">
      <dsp:nvSpPr>
        <dsp:cNvPr id="0" name=""/>
        <dsp:cNvSpPr/>
      </dsp:nvSpPr>
      <dsp:spPr>
        <a:xfrm>
          <a:off x="4877619" y="2827668"/>
          <a:ext cx="3340766" cy="1670383"/>
        </a:xfrm>
        <a:prstGeom prst="rect">
          <a:avLst/>
        </a:prstGeom>
        <a:solidFill>
          <a:schemeClr val="accent6"/>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rot lat="0" lon="0" rev="0"/>
          </a:camera>
          <a:lightRig rig="contrasting" dir="t">
            <a:rot lat="0" lon="0" rev="1200000"/>
          </a:lightRig>
        </a:scene3d>
        <a:sp3d/>
      </dsp:spPr>
      <dsp:style>
        <a:lnRef idx="3">
          <a:schemeClr val="lt1"/>
        </a:lnRef>
        <a:fillRef idx="1">
          <a:schemeClr val="accent6"/>
        </a:fillRef>
        <a:effectRef idx="1">
          <a:schemeClr val="accent6"/>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100000"/>
            </a:lnSpc>
            <a:spcBef>
              <a:spcPct val="0"/>
            </a:spcBef>
            <a:spcAft>
              <a:spcPct val="35000"/>
            </a:spcAft>
          </a:pPr>
          <a:r>
            <a:rPr lang="en-US" sz="2000" b="1" kern="1200" dirty="0"/>
            <a:t>Knowledge Assessment</a:t>
          </a:r>
        </a:p>
        <a:p>
          <a:pPr lvl="0" algn="ctr" defTabSz="889000">
            <a:lnSpc>
              <a:spcPct val="100000"/>
            </a:lnSpc>
            <a:spcBef>
              <a:spcPct val="0"/>
            </a:spcBef>
            <a:spcAft>
              <a:spcPct val="35000"/>
            </a:spcAft>
          </a:pPr>
          <a:r>
            <a:rPr lang="en-US" sz="2000" b="1" kern="1200" dirty="0"/>
            <a:t> Summative Workplace</a:t>
          </a:r>
        </a:p>
        <a:p>
          <a:pPr lvl="0" algn="ctr" defTabSz="889000">
            <a:lnSpc>
              <a:spcPct val="100000"/>
            </a:lnSpc>
            <a:spcBef>
              <a:spcPct val="0"/>
            </a:spcBef>
            <a:spcAft>
              <a:spcPct val="35000"/>
            </a:spcAft>
          </a:pPr>
          <a:r>
            <a:rPr lang="en-US" sz="2000" b="1" kern="1200" dirty="0"/>
            <a:t> Assignments</a:t>
          </a:r>
        </a:p>
      </dsp:txBody>
      <dsp:txXfrm>
        <a:off x="4877619" y="2827668"/>
        <a:ext cx="3340766" cy="167038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30E907-9459-4BCE-9CEE-D50CA8E25CB3}">
      <dsp:nvSpPr>
        <dsp:cNvPr id="0" name=""/>
        <dsp:cNvSpPr/>
      </dsp:nvSpPr>
      <dsp:spPr>
        <a:xfrm>
          <a:off x="0" y="1438"/>
          <a:ext cx="2528147" cy="1264073"/>
        </a:xfrm>
        <a:prstGeom prst="roundRect">
          <a:avLst>
            <a:gd name="adj" fmla="val 10000"/>
          </a:avLst>
        </a:prstGeom>
        <a:solidFill>
          <a:schemeClr val="accent1"/>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a:sp3d/>
      </dsp:spPr>
      <dsp:style>
        <a:lnRef idx="3">
          <a:schemeClr val="lt1"/>
        </a:lnRef>
        <a:fillRef idx="1">
          <a:schemeClr val="accent1"/>
        </a:fillRef>
        <a:effectRef idx="1">
          <a:schemeClr val="accent1"/>
        </a:effectRef>
        <a:fontRef idx="minor">
          <a:schemeClr val="lt1"/>
        </a:fontRef>
      </dsp:style>
      <dsp:txBody>
        <a:bodyPr spcFirstLastPara="0" vert="horz" wrap="square" lIns="53340" tIns="35560" rIns="53340" bIns="35560" numCol="1" spcCol="1270" anchor="ctr" anchorCtr="0">
          <a:noAutofit/>
        </a:bodyPr>
        <a:lstStyle/>
        <a:p>
          <a:pPr lvl="0" algn="ctr" defTabSz="1244600">
            <a:lnSpc>
              <a:spcPct val="90000"/>
            </a:lnSpc>
            <a:spcBef>
              <a:spcPct val="0"/>
            </a:spcBef>
            <a:spcAft>
              <a:spcPct val="35000"/>
            </a:spcAft>
          </a:pPr>
          <a:r>
            <a:rPr lang="en-US" sz="2800" b="1" kern="1200" dirty="0"/>
            <a:t>Competent</a:t>
          </a:r>
        </a:p>
      </dsp:txBody>
      <dsp:txXfrm>
        <a:off x="37023" y="38461"/>
        <a:ext cx="2454101" cy="1190027"/>
      </dsp:txXfrm>
    </dsp:sp>
    <dsp:sp modelId="{411840A0-FE1C-4D59-9ED4-67B2E7F68839}">
      <dsp:nvSpPr>
        <dsp:cNvPr id="0" name=""/>
        <dsp:cNvSpPr/>
      </dsp:nvSpPr>
      <dsp:spPr>
        <a:xfrm>
          <a:off x="0" y="1265512"/>
          <a:ext cx="252814" cy="1011259"/>
        </a:xfrm>
        <a:custGeom>
          <a:avLst/>
          <a:gdLst/>
          <a:ahLst/>
          <a:cxnLst/>
          <a:rect l="0" t="0" r="0" b="0"/>
          <a:pathLst>
            <a:path>
              <a:moveTo>
                <a:pt x="252814" y="0"/>
              </a:moveTo>
              <a:lnTo>
                <a:pt x="0" y="1011259"/>
              </a:lnTo>
            </a:path>
          </a:pathLst>
        </a:custGeom>
        <a:noFill/>
        <a:ln w="12700" cap="flat" cmpd="sng" algn="ctr">
          <a:solidFill>
            <a:schemeClr val="accent1">
              <a:tint val="9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226821CC-D27B-4EF3-A2C7-C4B85FB42DF7}">
      <dsp:nvSpPr>
        <dsp:cNvPr id="0" name=""/>
        <dsp:cNvSpPr/>
      </dsp:nvSpPr>
      <dsp:spPr>
        <a:xfrm>
          <a:off x="0" y="1581530"/>
          <a:ext cx="3230467" cy="1390481"/>
        </a:xfrm>
        <a:prstGeom prst="roundRect">
          <a:avLst>
            <a:gd name="adj" fmla="val 10000"/>
          </a:avLst>
        </a:prstGeom>
        <a:solidFill>
          <a:schemeClr val="accent4"/>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a:sp3d z="-152400" extrusionH="63500"/>
      </dsp:spPr>
      <dsp:style>
        <a:lnRef idx="3">
          <a:schemeClr val="lt1"/>
        </a:lnRef>
        <a:fillRef idx="1">
          <a:schemeClr val="accent4"/>
        </a:fillRef>
        <a:effectRef idx="1">
          <a:schemeClr val="accent4"/>
        </a:effectRef>
        <a:fontRef idx="minor">
          <a:schemeClr val="lt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kumimoji="0" lang="en-ZA" sz="2400" kern="1200" dirty="0">
              <a:solidFill>
                <a:schemeClr val="bg1"/>
              </a:solidFill>
              <a:effectLst/>
              <a:latin typeface="Calibri" panose="020F0502020204030204" pitchFamily="34" charset="0"/>
              <a:ea typeface="+mn-ea"/>
              <a:cs typeface="+mn-cs"/>
            </a:rPr>
            <a:t>Ability to perform  task, action or function successfully</a:t>
          </a:r>
          <a:endParaRPr lang="en-US" sz="2400" kern="1200" dirty="0">
            <a:solidFill>
              <a:schemeClr val="bg1"/>
            </a:solidFill>
          </a:endParaRPr>
        </a:p>
      </dsp:txBody>
      <dsp:txXfrm>
        <a:off x="40726" y="1622256"/>
        <a:ext cx="3149015" cy="1309029"/>
      </dsp:txXfrm>
    </dsp:sp>
    <dsp:sp modelId="{68B5D3B7-AC34-4DC8-BBA6-0AE75D13CF4B}">
      <dsp:nvSpPr>
        <dsp:cNvPr id="0" name=""/>
        <dsp:cNvSpPr/>
      </dsp:nvSpPr>
      <dsp:spPr>
        <a:xfrm>
          <a:off x="0" y="1265512"/>
          <a:ext cx="252814" cy="2717758"/>
        </a:xfrm>
        <a:custGeom>
          <a:avLst/>
          <a:gdLst/>
          <a:ahLst/>
          <a:cxnLst/>
          <a:rect l="0" t="0" r="0" b="0"/>
          <a:pathLst>
            <a:path>
              <a:moveTo>
                <a:pt x="252814" y="0"/>
              </a:moveTo>
              <a:lnTo>
                <a:pt x="0" y="2717758"/>
              </a:lnTo>
            </a:path>
          </a:pathLst>
        </a:custGeom>
        <a:noFill/>
        <a:ln w="12700" cap="flat" cmpd="sng" algn="ctr">
          <a:solidFill>
            <a:schemeClr val="accent1">
              <a:tint val="9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BFD4CC16-C250-4D92-BA93-50331FC780EC}">
      <dsp:nvSpPr>
        <dsp:cNvPr id="0" name=""/>
        <dsp:cNvSpPr/>
      </dsp:nvSpPr>
      <dsp:spPr>
        <a:xfrm>
          <a:off x="0" y="3288030"/>
          <a:ext cx="3241955" cy="1390481"/>
        </a:xfrm>
        <a:prstGeom prst="roundRect">
          <a:avLst>
            <a:gd name="adj" fmla="val 10000"/>
          </a:avLst>
        </a:prstGeom>
        <a:solidFill>
          <a:schemeClr val="accent6"/>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a:sp3d z="-152400" extrusionH="63500"/>
      </dsp:spPr>
      <dsp:style>
        <a:lnRef idx="3">
          <a:schemeClr val="lt1"/>
        </a:lnRef>
        <a:fillRef idx="1">
          <a:schemeClr val="accent6"/>
        </a:fillRef>
        <a:effectRef idx="1">
          <a:schemeClr val="accent6"/>
        </a:effectRef>
        <a:fontRef idx="minor">
          <a:schemeClr val="lt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kumimoji="0" lang="en-ZA" sz="2400" kern="1200" dirty="0">
              <a:effectLst/>
              <a:latin typeface="Calibri" panose="020F0502020204030204" pitchFamily="34" charset="0"/>
              <a:ea typeface="+mn-ea"/>
              <a:cs typeface="+mn-cs"/>
            </a:rPr>
            <a:t>Certificate  issued and credits awarded</a:t>
          </a:r>
          <a:endParaRPr kumimoji="0" lang="en-US" sz="2400" kern="1200" dirty="0">
            <a:effectLst/>
            <a:latin typeface="Calibri" panose="020F0502020204030204" pitchFamily="34" charset="0"/>
            <a:ea typeface="+mn-ea"/>
            <a:cs typeface="+mn-cs"/>
          </a:endParaRPr>
        </a:p>
      </dsp:txBody>
      <dsp:txXfrm>
        <a:off x="40726" y="3328756"/>
        <a:ext cx="3160503" cy="1309029"/>
      </dsp:txXfrm>
    </dsp:sp>
    <dsp:sp modelId="{0A1306EE-F29D-4CB0-ADDD-B4821031F774}">
      <dsp:nvSpPr>
        <dsp:cNvPr id="0" name=""/>
        <dsp:cNvSpPr/>
      </dsp:nvSpPr>
      <dsp:spPr>
        <a:xfrm>
          <a:off x="4343147" y="1438"/>
          <a:ext cx="2528147" cy="1264073"/>
        </a:xfrm>
        <a:prstGeom prst="roundRect">
          <a:avLst>
            <a:gd name="adj" fmla="val 10000"/>
          </a:avLst>
        </a:prstGeom>
        <a:solidFill>
          <a:schemeClr val="accent1"/>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a:sp3d/>
      </dsp:spPr>
      <dsp:style>
        <a:lnRef idx="3">
          <a:schemeClr val="lt1"/>
        </a:lnRef>
        <a:fillRef idx="1">
          <a:schemeClr val="accent1"/>
        </a:fillRef>
        <a:effectRef idx="1">
          <a:schemeClr val="accent1"/>
        </a:effectRef>
        <a:fontRef idx="minor">
          <a:schemeClr val="lt1"/>
        </a:fontRef>
      </dsp:style>
      <dsp:txBody>
        <a:bodyPr spcFirstLastPara="0" vert="horz" wrap="square" lIns="53340" tIns="35560" rIns="53340" bIns="35560" numCol="1" spcCol="1270" anchor="ctr" anchorCtr="0">
          <a:noAutofit/>
        </a:bodyPr>
        <a:lstStyle/>
        <a:p>
          <a:pPr lvl="0" algn="ctr" defTabSz="1244600">
            <a:lnSpc>
              <a:spcPct val="90000"/>
            </a:lnSpc>
            <a:spcBef>
              <a:spcPct val="0"/>
            </a:spcBef>
            <a:spcAft>
              <a:spcPct val="35000"/>
            </a:spcAft>
          </a:pPr>
          <a:r>
            <a:rPr lang="en-US" sz="2800" b="1" kern="1200" dirty="0"/>
            <a:t>Not Yet Competent</a:t>
          </a:r>
        </a:p>
      </dsp:txBody>
      <dsp:txXfrm>
        <a:off x="4380170" y="38461"/>
        <a:ext cx="2454101" cy="1190027"/>
      </dsp:txXfrm>
    </dsp:sp>
    <dsp:sp modelId="{54192DF2-418F-433E-B8ED-736FF77E592E}">
      <dsp:nvSpPr>
        <dsp:cNvPr id="0" name=""/>
        <dsp:cNvSpPr/>
      </dsp:nvSpPr>
      <dsp:spPr>
        <a:xfrm>
          <a:off x="4595962" y="1265512"/>
          <a:ext cx="256131" cy="1041900"/>
        </a:xfrm>
        <a:custGeom>
          <a:avLst/>
          <a:gdLst/>
          <a:ahLst/>
          <a:cxnLst/>
          <a:rect l="0" t="0" r="0" b="0"/>
          <a:pathLst>
            <a:path>
              <a:moveTo>
                <a:pt x="0" y="0"/>
              </a:moveTo>
              <a:lnTo>
                <a:pt x="0" y="1041900"/>
              </a:lnTo>
              <a:lnTo>
                <a:pt x="256131" y="1041900"/>
              </a:lnTo>
            </a:path>
          </a:pathLst>
        </a:custGeom>
        <a:noFill/>
        <a:ln w="12700" cap="flat" cmpd="sng" algn="ctr">
          <a:solidFill>
            <a:schemeClr val="accent1">
              <a:tint val="9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8A02A319-79FC-40F8-A440-382EDF75D5E4}">
      <dsp:nvSpPr>
        <dsp:cNvPr id="0" name=""/>
        <dsp:cNvSpPr/>
      </dsp:nvSpPr>
      <dsp:spPr>
        <a:xfrm>
          <a:off x="4852094" y="1612171"/>
          <a:ext cx="2886376" cy="1390481"/>
        </a:xfrm>
        <a:prstGeom prst="roundRect">
          <a:avLst>
            <a:gd name="adj" fmla="val 10000"/>
          </a:avLst>
        </a:prstGeom>
        <a:solidFill>
          <a:schemeClr val="accent5"/>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a:sp3d z="-152400" extrusionH="63500"/>
      </dsp:spPr>
      <dsp:style>
        <a:lnRef idx="3">
          <a:schemeClr val="lt1"/>
        </a:lnRef>
        <a:fillRef idx="1">
          <a:schemeClr val="accent5"/>
        </a:fillRef>
        <a:effectRef idx="1">
          <a:schemeClr val="accent5"/>
        </a:effectRef>
        <a:fontRef idx="minor">
          <a:schemeClr val="lt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kumimoji="0" lang="en-ZA" sz="2400" kern="1200" dirty="0">
              <a:solidFill>
                <a:schemeClr val="bg1"/>
              </a:solidFill>
              <a:effectLst/>
              <a:latin typeface="Calibri" panose="020F0502020204030204" pitchFamily="34" charset="0"/>
              <a:ea typeface="+mn-ea"/>
              <a:cs typeface="+mn-cs"/>
            </a:rPr>
            <a:t>Not successful yet </a:t>
          </a:r>
          <a:endParaRPr lang="en-US" sz="2400" kern="1200" dirty="0">
            <a:solidFill>
              <a:schemeClr val="bg1"/>
            </a:solidFill>
          </a:endParaRPr>
        </a:p>
      </dsp:txBody>
      <dsp:txXfrm>
        <a:off x="4892820" y="1652897"/>
        <a:ext cx="2804924" cy="1309029"/>
      </dsp:txXfrm>
    </dsp:sp>
    <dsp:sp modelId="{1D988BA5-7718-4C89-8B8F-3CE438A09815}">
      <dsp:nvSpPr>
        <dsp:cNvPr id="0" name=""/>
        <dsp:cNvSpPr/>
      </dsp:nvSpPr>
      <dsp:spPr>
        <a:xfrm>
          <a:off x="4595962" y="1265512"/>
          <a:ext cx="252814" cy="2717758"/>
        </a:xfrm>
        <a:custGeom>
          <a:avLst/>
          <a:gdLst/>
          <a:ahLst/>
          <a:cxnLst/>
          <a:rect l="0" t="0" r="0" b="0"/>
          <a:pathLst>
            <a:path>
              <a:moveTo>
                <a:pt x="0" y="0"/>
              </a:moveTo>
              <a:lnTo>
                <a:pt x="0" y="2717758"/>
              </a:lnTo>
              <a:lnTo>
                <a:pt x="252814" y="2717758"/>
              </a:lnTo>
            </a:path>
          </a:pathLst>
        </a:custGeom>
        <a:noFill/>
        <a:ln w="12700" cap="flat" cmpd="sng" algn="ctr">
          <a:solidFill>
            <a:schemeClr val="accent1">
              <a:tint val="9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C42CA27C-3D85-42D8-BF99-19180EBC3F92}">
      <dsp:nvSpPr>
        <dsp:cNvPr id="0" name=""/>
        <dsp:cNvSpPr/>
      </dsp:nvSpPr>
      <dsp:spPr>
        <a:xfrm>
          <a:off x="4848777" y="3288030"/>
          <a:ext cx="2900554" cy="1390481"/>
        </a:xfrm>
        <a:prstGeom prst="roundRect">
          <a:avLst>
            <a:gd name="adj" fmla="val 10000"/>
          </a:avLst>
        </a:prstGeom>
        <a:solidFill>
          <a:schemeClr val="accent6"/>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a:sp3d z="-152400" extrusionH="63500"/>
      </dsp:spPr>
      <dsp:style>
        <a:lnRef idx="3">
          <a:schemeClr val="lt1"/>
        </a:lnRef>
        <a:fillRef idx="1">
          <a:schemeClr val="accent6"/>
        </a:fillRef>
        <a:effectRef idx="1">
          <a:schemeClr val="accent6"/>
        </a:effectRef>
        <a:fontRef idx="minor">
          <a:schemeClr val="lt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kumimoji="0" lang="en-ZA" sz="2400" kern="1200" dirty="0">
              <a:effectLst/>
              <a:latin typeface="Calibri" panose="020F0502020204030204" pitchFamily="34" charset="0"/>
              <a:ea typeface="+mn-ea"/>
              <a:cs typeface="+mn-cs"/>
            </a:rPr>
            <a:t>Opportunities to remediate  to address gaps</a:t>
          </a:r>
          <a:endParaRPr lang="en-US" sz="2400" kern="1200" dirty="0"/>
        </a:p>
      </dsp:txBody>
      <dsp:txXfrm>
        <a:off x="4889503" y="3328756"/>
        <a:ext cx="2819102" cy="130902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3C9525-0888-4409-A09F-7CFC66304FE6}">
      <dsp:nvSpPr>
        <dsp:cNvPr id="0" name=""/>
        <dsp:cNvSpPr/>
      </dsp:nvSpPr>
      <dsp:spPr>
        <a:xfrm>
          <a:off x="457199" y="0"/>
          <a:ext cx="5181600" cy="2392040"/>
        </a:xfrm>
        <a:prstGeom prst="rightArrow">
          <a:avLst/>
        </a:prstGeom>
        <a:solidFill>
          <a:schemeClr val="bg1">
            <a:lumMod val="85000"/>
          </a:schemeClr>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a:sp3d z="-152400" extrusionH="63500"/>
      </dsp:spPr>
      <dsp:style>
        <a:lnRef idx="3">
          <a:schemeClr val="lt1"/>
        </a:lnRef>
        <a:fillRef idx="1">
          <a:schemeClr val="accent6"/>
        </a:fillRef>
        <a:effectRef idx="1">
          <a:schemeClr val="accent6"/>
        </a:effectRef>
        <a:fontRef idx="minor">
          <a:schemeClr val="lt1"/>
        </a:fontRef>
      </dsp:style>
    </dsp:sp>
    <dsp:sp modelId="{EE1E8816-6BB5-4803-984C-425751A425BD}">
      <dsp:nvSpPr>
        <dsp:cNvPr id="0" name=""/>
        <dsp:cNvSpPr/>
      </dsp:nvSpPr>
      <dsp:spPr>
        <a:xfrm>
          <a:off x="646" y="717612"/>
          <a:ext cx="1946141" cy="956816"/>
        </a:xfrm>
        <a:prstGeom prst="roundRect">
          <a:avLst/>
        </a:prstGeom>
        <a:solidFill>
          <a:schemeClr val="accent1"/>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a:sp3d/>
      </dsp:spPr>
      <dsp:style>
        <a:lnRef idx="3">
          <a:schemeClr val="lt1"/>
        </a:lnRef>
        <a:fillRef idx="1">
          <a:schemeClr val="accent1"/>
        </a:fillRef>
        <a:effectRef idx="1">
          <a:schemeClr val="accent1"/>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dirty="0"/>
            <a:t>Assessment</a:t>
          </a:r>
        </a:p>
      </dsp:txBody>
      <dsp:txXfrm>
        <a:off x="47354" y="764320"/>
        <a:ext cx="1852725" cy="863400"/>
      </dsp:txXfrm>
    </dsp:sp>
    <dsp:sp modelId="{814C0117-EC7B-4EBC-A009-0C73F43105B8}">
      <dsp:nvSpPr>
        <dsp:cNvPr id="0" name=""/>
        <dsp:cNvSpPr/>
      </dsp:nvSpPr>
      <dsp:spPr>
        <a:xfrm>
          <a:off x="2074929" y="717612"/>
          <a:ext cx="1946141" cy="956816"/>
        </a:xfrm>
        <a:prstGeom prst="roundRect">
          <a:avLst/>
        </a:prstGeom>
        <a:solidFill>
          <a:schemeClr val="accent5"/>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a:sp3d/>
      </dsp:spPr>
      <dsp:style>
        <a:lnRef idx="3">
          <a:schemeClr val="lt1"/>
        </a:lnRef>
        <a:fillRef idx="1">
          <a:schemeClr val="accent5"/>
        </a:fillRef>
        <a:effectRef idx="1">
          <a:schemeClr val="accent5"/>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dirty="0"/>
            <a:t>Moderation</a:t>
          </a:r>
        </a:p>
      </dsp:txBody>
      <dsp:txXfrm>
        <a:off x="2121637" y="764320"/>
        <a:ext cx="1852725" cy="863400"/>
      </dsp:txXfrm>
    </dsp:sp>
    <dsp:sp modelId="{29F903C9-F548-48EF-8ABD-A11130E99CEB}">
      <dsp:nvSpPr>
        <dsp:cNvPr id="0" name=""/>
        <dsp:cNvSpPr/>
      </dsp:nvSpPr>
      <dsp:spPr>
        <a:xfrm>
          <a:off x="4149211" y="717612"/>
          <a:ext cx="1946141" cy="956816"/>
        </a:xfrm>
        <a:prstGeom prst="roundRect">
          <a:avLst/>
        </a:prstGeom>
        <a:solidFill>
          <a:schemeClr val="accent6"/>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a:sp3d/>
      </dsp:spPr>
      <dsp:style>
        <a:lnRef idx="3">
          <a:schemeClr val="lt1"/>
        </a:lnRef>
        <a:fillRef idx="1">
          <a:schemeClr val="accent6"/>
        </a:fillRef>
        <a:effectRef idx="1">
          <a:schemeClr val="accent6"/>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dirty="0"/>
            <a:t>Verification</a:t>
          </a:r>
        </a:p>
      </dsp:txBody>
      <dsp:txXfrm>
        <a:off x="4195919" y="764320"/>
        <a:ext cx="1852725" cy="863400"/>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6563" cy="501650"/>
          </a:xfrm>
          <a:prstGeom prst="rect">
            <a:avLst/>
          </a:prstGeom>
        </p:spPr>
        <p:txBody>
          <a:bodyPr vert="horz" lIns="91440" tIns="45720" rIns="91440" bIns="45720" rtlCol="0"/>
          <a:lstStyle>
            <a:lvl1pPr algn="l">
              <a:defRPr sz="1200"/>
            </a:lvl1pPr>
          </a:lstStyle>
          <a:p>
            <a:endParaRPr lang="en-ZA" dirty="0"/>
          </a:p>
        </p:txBody>
      </p:sp>
      <p:sp>
        <p:nvSpPr>
          <p:cNvPr id="3" name="Date Placeholder 2"/>
          <p:cNvSpPr>
            <a:spLocks noGrp="1"/>
          </p:cNvSpPr>
          <p:nvPr>
            <p:ph type="dt" idx="1"/>
          </p:nvPr>
        </p:nvSpPr>
        <p:spPr>
          <a:xfrm>
            <a:off x="3889375" y="0"/>
            <a:ext cx="2976563" cy="501650"/>
          </a:xfrm>
          <a:prstGeom prst="rect">
            <a:avLst/>
          </a:prstGeom>
        </p:spPr>
        <p:txBody>
          <a:bodyPr vert="horz" lIns="91440" tIns="45720" rIns="91440" bIns="45720" rtlCol="0"/>
          <a:lstStyle>
            <a:lvl1pPr algn="r">
              <a:defRPr sz="1200"/>
            </a:lvl1pPr>
          </a:lstStyle>
          <a:p>
            <a:fld id="{441EE813-5B1E-489D-9459-ABB10B904171}" type="datetimeFigureOut">
              <a:rPr lang="en-ZA" smtClean="0"/>
              <a:t>2018/11/15</a:t>
            </a:fld>
            <a:endParaRPr lang="en-ZA" dirty="0"/>
          </a:p>
        </p:txBody>
      </p:sp>
      <p:sp>
        <p:nvSpPr>
          <p:cNvPr id="4" name="Slide Image Placeholder 3"/>
          <p:cNvSpPr>
            <a:spLocks noGrp="1" noRot="1" noChangeAspect="1"/>
          </p:cNvSpPr>
          <p:nvPr>
            <p:ph type="sldImg" idx="2"/>
          </p:nvPr>
        </p:nvSpPr>
        <p:spPr>
          <a:xfrm>
            <a:off x="1184275" y="1249363"/>
            <a:ext cx="4498975" cy="3373437"/>
          </a:xfrm>
          <a:prstGeom prst="rect">
            <a:avLst/>
          </a:prstGeom>
          <a:noFill/>
          <a:ln w="12700">
            <a:solidFill>
              <a:prstClr val="black"/>
            </a:solidFill>
          </a:ln>
        </p:spPr>
        <p:txBody>
          <a:bodyPr vert="horz" lIns="91440" tIns="45720" rIns="91440" bIns="45720" rtlCol="0" anchor="ctr"/>
          <a:lstStyle/>
          <a:p>
            <a:endParaRPr lang="en-ZA" dirty="0"/>
          </a:p>
        </p:txBody>
      </p:sp>
      <p:sp>
        <p:nvSpPr>
          <p:cNvPr id="5" name="Notes Placeholder 4"/>
          <p:cNvSpPr>
            <a:spLocks noGrp="1"/>
          </p:cNvSpPr>
          <p:nvPr>
            <p:ph type="body" sz="quarter" idx="3"/>
          </p:nvPr>
        </p:nvSpPr>
        <p:spPr>
          <a:xfrm>
            <a:off x="687388" y="4810125"/>
            <a:ext cx="5492750" cy="393541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6" name="Footer Placeholder 5"/>
          <p:cNvSpPr>
            <a:spLocks noGrp="1"/>
          </p:cNvSpPr>
          <p:nvPr>
            <p:ph type="ftr" sz="quarter" idx="4"/>
          </p:nvPr>
        </p:nvSpPr>
        <p:spPr>
          <a:xfrm>
            <a:off x="0" y="9493250"/>
            <a:ext cx="2976563" cy="501650"/>
          </a:xfrm>
          <a:prstGeom prst="rect">
            <a:avLst/>
          </a:prstGeom>
        </p:spPr>
        <p:txBody>
          <a:bodyPr vert="horz" lIns="91440" tIns="45720" rIns="91440" bIns="45720" rtlCol="0" anchor="b"/>
          <a:lstStyle>
            <a:lvl1pPr algn="l">
              <a:defRPr sz="1200"/>
            </a:lvl1pPr>
          </a:lstStyle>
          <a:p>
            <a:endParaRPr lang="en-ZA" dirty="0"/>
          </a:p>
        </p:txBody>
      </p:sp>
      <p:sp>
        <p:nvSpPr>
          <p:cNvPr id="7" name="Slide Number Placeholder 6"/>
          <p:cNvSpPr>
            <a:spLocks noGrp="1"/>
          </p:cNvSpPr>
          <p:nvPr>
            <p:ph type="sldNum" sz="quarter" idx="5"/>
          </p:nvPr>
        </p:nvSpPr>
        <p:spPr>
          <a:xfrm>
            <a:off x="3889375" y="9493250"/>
            <a:ext cx="2976563" cy="501650"/>
          </a:xfrm>
          <a:prstGeom prst="rect">
            <a:avLst/>
          </a:prstGeom>
        </p:spPr>
        <p:txBody>
          <a:bodyPr vert="horz" lIns="91440" tIns="45720" rIns="91440" bIns="45720" rtlCol="0" anchor="b"/>
          <a:lstStyle>
            <a:lvl1pPr algn="r">
              <a:defRPr sz="1200"/>
            </a:lvl1pPr>
          </a:lstStyle>
          <a:p>
            <a:fld id="{9BD84D42-89AD-421F-9648-684EE3293813}" type="slidenum">
              <a:rPr lang="en-ZA" smtClean="0"/>
              <a:t>‹#›</a:t>
            </a:fld>
            <a:endParaRPr lang="en-ZA" dirty="0"/>
          </a:p>
        </p:txBody>
      </p:sp>
    </p:spTree>
    <p:extLst>
      <p:ext uri="{BB962C8B-B14F-4D97-AF65-F5344CB8AC3E}">
        <p14:creationId xmlns:p14="http://schemas.microsoft.com/office/powerpoint/2010/main" val="31413295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ZA" dirty="0" smtClean="0"/>
              <a:t>Submit within 8</a:t>
            </a:r>
            <a:r>
              <a:rPr lang="en-ZA" baseline="0" dirty="0" smtClean="0"/>
              <a:t> weeks</a:t>
            </a:r>
          </a:p>
          <a:p>
            <a:r>
              <a:rPr lang="en-ZA" baseline="0" dirty="0" smtClean="0"/>
              <a:t>A willingness to learn</a:t>
            </a:r>
          </a:p>
          <a:p>
            <a:r>
              <a:rPr lang="en-ZA" baseline="0" dirty="0" smtClean="0"/>
              <a:t>Participation in the class</a:t>
            </a:r>
          </a:p>
          <a:p>
            <a:r>
              <a:rPr lang="en-ZA" baseline="0" dirty="0" smtClean="0"/>
              <a:t>Punctuality</a:t>
            </a:r>
          </a:p>
          <a:p>
            <a:r>
              <a:rPr lang="en-ZA" baseline="0" dirty="0" smtClean="0"/>
              <a:t>Willingness to speak up when your expectations are not met</a:t>
            </a:r>
            <a:endParaRPr lang="en-ZA" dirty="0"/>
          </a:p>
        </p:txBody>
      </p:sp>
      <p:sp>
        <p:nvSpPr>
          <p:cNvPr id="4" name="Slide Number Placeholder 3"/>
          <p:cNvSpPr>
            <a:spLocks noGrp="1"/>
          </p:cNvSpPr>
          <p:nvPr>
            <p:ph type="sldNum" sz="quarter" idx="10"/>
          </p:nvPr>
        </p:nvSpPr>
        <p:spPr/>
        <p:txBody>
          <a:bodyPr/>
          <a:lstStyle/>
          <a:p>
            <a:fld id="{9BD84D42-89AD-421F-9648-684EE3293813}" type="slidenum">
              <a:rPr lang="en-ZA" smtClean="0"/>
              <a:t>2</a:t>
            </a:fld>
            <a:endParaRPr lang="en-ZA" dirty="0"/>
          </a:p>
        </p:txBody>
      </p:sp>
    </p:spTree>
    <p:extLst>
      <p:ext uri="{BB962C8B-B14F-4D97-AF65-F5344CB8AC3E}">
        <p14:creationId xmlns:p14="http://schemas.microsoft.com/office/powerpoint/2010/main" val="3107860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9BD84D42-89AD-421F-9648-684EE3293813}" type="slidenum">
              <a:rPr lang="en-ZA" smtClean="0"/>
              <a:t>6</a:t>
            </a:fld>
            <a:endParaRPr lang="en-ZA" dirty="0"/>
          </a:p>
        </p:txBody>
      </p:sp>
    </p:spTree>
    <p:extLst>
      <p:ext uri="{BB962C8B-B14F-4D97-AF65-F5344CB8AC3E}">
        <p14:creationId xmlns:p14="http://schemas.microsoft.com/office/powerpoint/2010/main" val="10449296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9BD84D42-89AD-421F-9648-684EE3293813}" type="slidenum">
              <a:rPr lang="en-ZA" smtClean="0"/>
              <a:t>12</a:t>
            </a:fld>
            <a:endParaRPr lang="en-ZA" dirty="0"/>
          </a:p>
        </p:txBody>
      </p:sp>
    </p:spTree>
    <p:extLst>
      <p:ext uri="{BB962C8B-B14F-4D97-AF65-F5344CB8AC3E}">
        <p14:creationId xmlns:p14="http://schemas.microsoft.com/office/powerpoint/2010/main" val="29174198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ZA" dirty="0" smtClean="0"/>
              <a:t>Page</a:t>
            </a:r>
            <a:r>
              <a:rPr lang="en-ZA" baseline="0" dirty="0" smtClean="0"/>
              <a:t> 2 of file</a:t>
            </a:r>
            <a:endParaRPr lang="en-ZA" dirty="0"/>
          </a:p>
        </p:txBody>
      </p:sp>
      <p:sp>
        <p:nvSpPr>
          <p:cNvPr id="4" name="Slide Number Placeholder 3"/>
          <p:cNvSpPr>
            <a:spLocks noGrp="1"/>
          </p:cNvSpPr>
          <p:nvPr>
            <p:ph type="sldNum" sz="quarter" idx="10"/>
          </p:nvPr>
        </p:nvSpPr>
        <p:spPr/>
        <p:txBody>
          <a:bodyPr/>
          <a:lstStyle/>
          <a:p>
            <a:fld id="{9BD84D42-89AD-421F-9648-684EE3293813}" type="slidenum">
              <a:rPr lang="en-ZA" smtClean="0"/>
              <a:t>17</a:t>
            </a:fld>
            <a:endParaRPr lang="en-ZA" dirty="0"/>
          </a:p>
        </p:txBody>
      </p:sp>
    </p:spTree>
    <p:extLst>
      <p:ext uri="{BB962C8B-B14F-4D97-AF65-F5344CB8AC3E}">
        <p14:creationId xmlns:p14="http://schemas.microsoft.com/office/powerpoint/2010/main" val="1482389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baseline="0" dirty="0" smtClean="0"/>
          </a:p>
        </p:txBody>
      </p:sp>
      <p:sp>
        <p:nvSpPr>
          <p:cNvPr id="4" name="Slide Number Placeholder 3"/>
          <p:cNvSpPr>
            <a:spLocks noGrp="1"/>
          </p:cNvSpPr>
          <p:nvPr>
            <p:ph type="sldNum" sz="quarter" idx="10"/>
          </p:nvPr>
        </p:nvSpPr>
        <p:spPr/>
        <p:txBody>
          <a:bodyPr/>
          <a:lstStyle/>
          <a:p>
            <a:fld id="{9BD84D42-89AD-421F-9648-684EE3293813}" type="slidenum">
              <a:rPr lang="en-ZA" smtClean="0"/>
              <a:t>18</a:t>
            </a:fld>
            <a:endParaRPr lang="en-ZA" dirty="0"/>
          </a:p>
        </p:txBody>
      </p:sp>
    </p:spTree>
    <p:extLst>
      <p:ext uri="{BB962C8B-B14F-4D97-AF65-F5344CB8AC3E}">
        <p14:creationId xmlns:p14="http://schemas.microsoft.com/office/powerpoint/2010/main" val="26826649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ZA" dirty="0" smtClean="0"/>
              <a:t>Appeal process is on</a:t>
            </a:r>
            <a:r>
              <a:rPr lang="en-ZA" baseline="0" dirty="0" smtClean="0"/>
              <a:t> page 64 of learner POE</a:t>
            </a:r>
            <a:endParaRPr lang="en-ZA" dirty="0"/>
          </a:p>
        </p:txBody>
      </p:sp>
      <p:sp>
        <p:nvSpPr>
          <p:cNvPr id="4" name="Slide Number Placeholder 3"/>
          <p:cNvSpPr>
            <a:spLocks noGrp="1"/>
          </p:cNvSpPr>
          <p:nvPr>
            <p:ph type="sldNum" sz="quarter" idx="10"/>
          </p:nvPr>
        </p:nvSpPr>
        <p:spPr/>
        <p:txBody>
          <a:bodyPr/>
          <a:lstStyle/>
          <a:p>
            <a:fld id="{9BD84D42-89AD-421F-9648-684EE3293813}" type="slidenum">
              <a:rPr lang="en-ZA" smtClean="0"/>
              <a:t>23</a:t>
            </a:fld>
            <a:endParaRPr lang="en-ZA" dirty="0"/>
          </a:p>
        </p:txBody>
      </p:sp>
    </p:spTree>
    <p:extLst>
      <p:ext uri="{BB962C8B-B14F-4D97-AF65-F5344CB8AC3E}">
        <p14:creationId xmlns:p14="http://schemas.microsoft.com/office/powerpoint/2010/main" val="30489058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3" name="Rounded Rectangle 12"/>
          <p:cNvSpPr/>
          <p:nvPr/>
        </p:nvSpPr>
        <p:spPr>
          <a:xfrm>
            <a:off x="670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4980778A-6F9D-4141-8080-B8192EADCD40}" type="slidenum">
              <a:rPr lang="en-ZA" smtClean="0"/>
              <a:pPr/>
              <a:t>‹#›</a:t>
            </a:fld>
            <a:endParaRPr lang="en-ZA" dirty="0"/>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8899" y="1505930"/>
            <a:ext cx="8229600" cy="1470025"/>
          </a:xfrm>
        </p:spPr>
        <p:txBody>
          <a:bodyPr anchor="ctr"/>
          <a:lstStyle>
            <a:lvl1pPr algn="ctr">
              <a:defRPr lang="en-US" dirty="0">
                <a:solidFill>
                  <a:srgbClr val="FFFFFF"/>
                </a:solidFill>
              </a:defRPr>
            </a:lvl1pPr>
          </a:lstStyle>
          <a:p>
            <a:r>
              <a:rPr kumimoji="0" lang="en-US"/>
              <a:t>Click to edit Master title style</a:t>
            </a:r>
          </a:p>
        </p:txBody>
      </p:sp>
      <p:sp>
        <p:nvSpPr>
          <p:cNvPr id="15" name="Subtitle 6"/>
          <p:cNvSpPr>
            <a:spLocks noGrp="1"/>
          </p:cNvSpPr>
          <p:nvPr>
            <p:ph type="subTitle" idx="1"/>
          </p:nvPr>
        </p:nvSpPr>
        <p:spPr>
          <a:xfrm>
            <a:off x="755576" y="3200400"/>
            <a:ext cx="7488832" cy="2676872"/>
          </a:xfrm>
        </p:spPr>
        <p:txBody>
          <a:bodyPr>
            <a:normAutofit/>
          </a:bodyPr>
          <a:lstStyle>
            <a:lvl1pPr marL="0" indent="0" algn="ctr">
              <a:buNone/>
              <a:defRPr>
                <a:solidFill>
                  <a:schemeClr val="bg2"/>
                </a:solidFill>
              </a:defRPr>
            </a:lvl1pPr>
          </a:lstStyle>
          <a:p>
            <a:r>
              <a:rPr lang="en-US"/>
              <a:t>Click to edit Master subtitle style</a:t>
            </a:r>
            <a:endParaRPr lang="en-ZA" dirty="0"/>
          </a:p>
        </p:txBody>
      </p:sp>
      <p:pic>
        <p:nvPicPr>
          <p:cNvPr id="2" name="Picture 1"/>
          <p:cNvPicPr>
            <a:picLocks noChangeAspect="1"/>
          </p:cNvPicPr>
          <p:nvPr userDrawn="1"/>
        </p:nvPicPr>
        <p:blipFill>
          <a:blip r:embed="rId2"/>
          <a:stretch>
            <a:fillRect/>
          </a:stretch>
        </p:blipFill>
        <p:spPr>
          <a:xfrm>
            <a:off x="3634285" y="6523441"/>
            <a:ext cx="1731414" cy="286537"/>
          </a:xfrm>
          <a:prstGeom prst="rect">
            <a:avLst/>
          </a:prstGeom>
        </p:spPr>
      </p:pic>
      <p:pic>
        <p:nvPicPr>
          <p:cNvPr id="4" name="Picture 3">
            <a:extLst>
              <a:ext uri="{FF2B5EF4-FFF2-40B4-BE49-F238E27FC236}">
                <a16:creationId xmlns:a16="http://schemas.microsoft.com/office/drawing/2014/main" xmlns="" id="{3D3FCCF0-9DEB-4134-90F8-7B42F492FFBB}"/>
              </a:ext>
            </a:extLst>
          </p:cNvPr>
          <p:cNvPicPr>
            <a:picLocks noChangeAspect="1"/>
          </p:cNvPicPr>
          <p:nvPr userDrawn="1"/>
        </p:nvPicPr>
        <p:blipFill>
          <a:blip r:embed="rId3"/>
          <a:stretch>
            <a:fillRect/>
          </a:stretch>
        </p:blipFill>
        <p:spPr>
          <a:xfrm>
            <a:off x="7969109" y="6215566"/>
            <a:ext cx="719390" cy="451143"/>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2F83655-DC73-417F-8B26-EB7A1DBB5382}" type="slidenum">
              <a:rPr lang="en-ZA" smtClean="0"/>
              <a:pPr/>
              <a:t>‹#›</a:t>
            </a:fld>
            <a:endParaRPr lang="en-Z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467544" y="273050"/>
            <a:ext cx="8219256" cy="1143000"/>
          </a:xfrm>
        </p:spPr>
        <p:txBody>
          <a:bodyPr anchor="ctr" anchorCtr="0"/>
          <a:lstStyle>
            <a:lvl1pPr algn="l">
              <a:buNone/>
              <a:defRPr sz="4000" b="1"/>
            </a:lvl1pPr>
          </a:lstStyle>
          <a:p>
            <a:r>
              <a:rPr kumimoji="0" lang="en-US"/>
              <a:t>Click to edit Master title style</a:t>
            </a:r>
            <a:endParaRPr kumimoji="0" lang="en-US" dirty="0"/>
          </a:p>
        </p:txBody>
      </p:sp>
      <p:sp>
        <p:nvSpPr>
          <p:cNvPr id="3" name="Text Placeholder 2"/>
          <p:cNvSpPr>
            <a:spLocks noGrp="1"/>
          </p:cNvSpPr>
          <p:nvPr>
            <p:ph type="body" idx="2"/>
          </p:nvPr>
        </p:nvSpPr>
        <p:spPr>
          <a:xfrm>
            <a:off x="467544" y="1600200"/>
            <a:ext cx="2351856"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Edit Master text styles</a:t>
            </a:r>
          </a:p>
        </p:txBody>
      </p:sp>
      <p:sp>
        <p:nvSpPr>
          <p:cNvPr id="7" name="Slide Number Placeholder 6"/>
          <p:cNvSpPr>
            <a:spLocks noGrp="1"/>
          </p:cNvSpPr>
          <p:nvPr>
            <p:ph type="sldNum" sz="quarter" idx="12"/>
          </p:nvPr>
        </p:nvSpPr>
        <p:spPr/>
        <p:txBody>
          <a:bodyPr/>
          <a:lstStyle/>
          <a:p>
            <a:fld id="{32F83655-DC73-417F-8B26-EB7A1DBB5382}" type="slidenum">
              <a:rPr lang="en-ZA" smtClean="0"/>
              <a:pPr/>
              <a:t>‹#›</a:t>
            </a:fld>
            <a:endParaRPr lang="en-ZA" dirty="0"/>
          </a:p>
        </p:txBody>
      </p:sp>
      <p:sp>
        <p:nvSpPr>
          <p:cNvPr id="11" name="Content Placeholder 10"/>
          <p:cNvSpPr>
            <a:spLocks noGrp="1"/>
          </p:cNvSpPr>
          <p:nvPr>
            <p:ph sz="quarter" idx="1"/>
          </p:nvPr>
        </p:nvSpPr>
        <p:spPr>
          <a:xfrm>
            <a:off x="2971800" y="1600200"/>
            <a:ext cx="5715000" cy="4495800"/>
          </a:xfrm>
        </p:spPr>
        <p:txBody>
          <a:bodyPr vert="horz">
            <a:normAutofit/>
          </a:bodyPr>
          <a:lstStyle>
            <a:lvl1pPr>
              <a:defRPr sz="2400"/>
            </a:lvl1pPr>
            <a:lvl2pPr>
              <a:defRPr sz="2400"/>
            </a:lvl2pPr>
            <a:lvl3pPr>
              <a:defRPr sz="2400"/>
            </a:lvl3pPr>
            <a:lvl4pPr>
              <a:defRPr sz="2400"/>
            </a:lvl4pPr>
            <a:lvl5pPr>
              <a:defRPr sz="24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pic>
        <p:nvPicPr>
          <p:cNvPr id="4" name="Picture 3"/>
          <p:cNvPicPr>
            <a:picLocks noChangeAspect="1"/>
          </p:cNvPicPr>
          <p:nvPr userDrawn="1"/>
        </p:nvPicPr>
        <p:blipFill>
          <a:blip r:embed="rId2"/>
          <a:stretch>
            <a:fillRect/>
          </a:stretch>
        </p:blipFill>
        <p:spPr>
          <a:xfrm>
            <a:off x="3704987" y="6520012"/>
            <a:ext cx="1731414" cy="286537"/>
          </a:xfrm>
          <a:prstGeom prst="rect">
            <a:avLst/>
          </a:prstGeom>
        </p:spPr>
      </p:pic>
      <p:pic>
        <p:nvPicPr>
          <p:cNvPr id="6" name="Picture 5">
            <a:extLst>
              <a:ext uri="{FF2B5EF4-FFF2-40B4-BE49-F238E27FC236}">
                <a16:creationId xmlns:a16="http://schemas.microsoft.com/office/drawing/2014/main" xmlns="" id="{9C666C52-C44A-45ED-87FC-EA196E21F068}"/>
              </a:ext>
            </a:extLst>
          </p:cNvPr>
          <p:cNvPicPr>
            <a:picLocks noChangeAspect="1"/>
          </p:cNvPicPr>
          <p:nvPr userDrawn="1"/>
        </p:nvPicPr>
        <p:blipFill>
          <a:blip r:embed="rId3"/>
          <a:stretch>
            <a:fillRect/>
          </a:stretch>
        </p:blipFill>
        <p:spPr>
          <a:xfrm>
            <a:off x="8031605" y="6228704"/>
            <a:ext cx="719390" cy="451143"/>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endParaRPr kumimoji="0" lang="en-US" dirty="0"/>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Edit Master text styles</a:t>
            </a:r>
          </a:p>
        </p:txBody>
      </p:sp>
      <p:sp>
        <p:nvSpPr>
          <p:cNvPr id="7" name="Slide Number Placeholder 6"/>
          <p:cNvSpPr>
            <a:spLocks noGrp="1"/>
          </p:cNvSpPr>
          <p:nvPr>
            <p:ph type="sldNum" sz="quarter" idx="12"/>
          </p:nvPr>
        </p:nvSpPr>
        <p:spPr>
          <a:xfrm>
            <a:off x="146304" y="6208776"/>
            <a:ext cx="457200" cy="457200"/>
          </a:xfrm>
        </p:spPr>
        <p:txBody>
          <a:bodyPr/>
          <a:lstStyle/>
          <a:p>
            <a:fld id="{32F83655-DC73-417F-8B26-EB7A1DBB5382}" type="slidenum">
              <a:rPr lang="en-ZA" smtClean="0"/>
              <a:pPr/>
              <a:t>‹#›</a:t>
            </a:fld>
            <a:endParaRPr lang="en-ZA" dirty="0"/>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dirty="0"/>
              <a:t>Click icon to add picture</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normAutofit/>
          </a:bodyPr>
          <a:lstStyle>
            <a:lvl1pPr>
              <a:defRPr sz="2400"/>
            </a:lvl1pPr>
            <a:lvl2pPr>
              <a:defRPr sz="2400"/>
            </a:lvl2pPr>
            <a:lvl3pPr>
              <a:defRPr sz="2400"/>
            </a:lvl3pPr>
            <a:lvl4pPr>
              <a:defRPr sz="2400"/>
            </a:lvl4pPr>
            <a:lvl5pPr>
              <a:defRPr sz="24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4" name="Date Placeholder 3"/>
          <p:cNvSpPr>
            <a:spLocks noGrp="1"/>
          </p:cNvSpPr>
          <p:nvPr>
            <p:ph type="dt" sz="half" idx="10"/>
          </p:nvPr>
        </p:nvSpPr>
        <p:spPr/>
        <p:txBody>
          <a:bodyPr/>
          <a:lstStyle/>
          <a:p>
            <a:fld id="{744EAEA5-7BFB-4BF3-B902-218CE399D210}" type="datetimeFigureOut">
              <a:rPr lang="en-ZA" smtClean="0"/>
              <a:pPr/>
              <a:t>2018/11/15</a:t>
            </a:fld>
            <a:endParaRPr lang="en-ZA" dirty="0"/>
          </a:p>
        </p:txBody>
      </p:sp>
      <p:sp>
        <p:nvSpPr>
          <p:cNvPr id="6" name="Slide Number Placeholder 5"/>
          <p:cNvSpPr>
            <a:spLocks noGrp="1"/>
          </p:cNvSpPr>
          <p:nvPr>
            <p:ph type="sldNum" sz="quarter" idx="12"/>
          </p:nvPr>
        </p:nvSpPr>
        <p:spPr/>
        <p:txBody>
          <a:bodyPr/>
          <a:lstStyle/>
          <a:p>
            <a:fld id="{32F83655-DC73-417F-8B26-EB7A1DBB5382}" type="slidenum">
              <a:rPr lang="en-ZA" smtClean="0"/>
              <a:pPr/>
              <a:t>‹#›</a:t>
            </a:fld>
            <a:endParaRPr lang="en-ZA"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normAutofit/>
          </a:bodyPr>
          <a:lstStyle>
            <a:lvl1pPr>
              <a:defRPr sz="2400"/>
            </a:lvl1pPr>
            <a:lvl2pPr>
              <a:defRPr sz="2400"/>
            </a:lvl2pPr>
            <a:lvl3pPr>
              <a:defRPr sz="2400"/>
            </a:lvl3pPr>
            <a:lvl4pPr>
              <a:defRPr sz="2400"/>
            </a:lvl4pPr>
            <a:lvl5pPr>
              <a:defRPr sz="24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4" name="Date Placeholder 3"/>
          <p:cNvSpPr>
            <a:spLocks noGrp="1"/>
          </p:cNvSpPr>
          <p:nvPr>
            <p:ph type="dt" sz="half" idx="10"/>
          </p:nvPr>
        </p:nvSpPr>
        <p:spPr/>
        <p:txBody>
          <a:bodyPr/>
          <a:lstStyle/>
          <a:p>
            <a:fld id="{744EAEA5-7BFB-4BF3-B902-218CE399D210}" type="datetimeFigureOut">
              <a:rPr lang="en-ZA" smtClean="0"/>
              <a:pPr/>
              <a:t>2018/11/15</a:t>
            </a:fld>
            <a:endParaRPr lang="en-ZA" dirty="0"/>
          </a:p>
        </p:txBody>
      </p:sp>
      <p:sp>
        <p:nvSpPr>
          <p:cNvPr id="6" name="Slide Number Placeholder 5"/>
          <p:cNvSpPr>
            <a:spLocks noGrp="1"/>
          </p:cNvSpPr>
          <p:nvPr>
            <p:ph type="sldNum" sz="quarter" idx="12"/>
          </p:nvPr>
        </p:nvSpPr>
        <p:spPr/>
        <p:txBody>
          <a:bodyPr/>
          <a:lstStyle/>
          <a:p>
            <a:fld id="{32F83655-DC73-417F-8B26-EB7A1DBB5382}" type="slidenum">
              <a:rPr lang="en-ZA" smtClean="0"/>
              <a:pPr/>
              <a:t>‹#›</a:t>
            </a:fld>
            <a:endParaRPr lang="en-Z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chor="ctr" anchorCtr="0"/>
          <a:lstStyle>
            <a:lvl1pPr>
              <a:defRPr>
                <a:solidFill>
                  <a:srgbClr val="008080"/>
                </a:solidFill>
                <a:latin typeface="Calibri" pitchFamily="34" charset="0"/>
              </a:defRPr>
            </a:lvl1pPr>
          </a:lstStyle>
          <a:p>
            <a:r>
              <a:rPr kumimoji="0" lang="en-US"/>
              <a:t>Click to edit Master title style</a:t>
            </a:r>
            <a:endParaRPr kumimoji="0" lang="en-US" dirty="0"/>
          </a:p>
        </p:txBody>
      </p:sp>
      <p:sp>
        <p:nvSpPr>
          <p:cNvPr id="4" name="Date Placeholder 3"/>
          <p:cNvSpPr>
            <a:spLocks noGrp="1"/>
          </p:cNvSpPr>
          <p:nvPr>
            <p:ph type="dt" sz="half" idx="10"/>
          </p:nvPr>
        </p:nvSpPr>
        <p:spPr/>
        <p:txBody>
          <a:bodyPr/>
          <a:lstStyle/>
          <a:p>
            <a:fld id="{744EAEA5-7BFB-4BF3-B902-218CE399D210}" type="datetimeFigureOut">
              <a:rPr lang="en-ZA" smtClean="0"/>
              <a:pPr/>
              <a:t>2018/11/15</a:t>
            </a:fld>
            <a:endParaRPr lang="en-ZA" dirty="0"/>
          </a:p>
        </p:txBody>
      </p:sp>
      <p:sp>
        <p:nvSpPr>
          <p:cNvPr id="6" name="Slide Number Placeholder 5"/>
          <p:cNvSpPr>
            <a:spLocks noGrp="1"/>
          </p:cNvSpPr>
          <p:nvPr>
            <p:ph type="sldNum" sz="quarter" idx="12"/>
          </p:nvPr>
        </p:nvSpPr>
        <p:spPr/>
        <p:txBody>
          <a:bodyPr/>
          <a:lstStyle>
            <a:lvl1pPr>
              <a:defRPr>
                <a:latin typeface="Calibri" pitchFamily="34" charset="0"/>
              </a:defRPr>
            </a:lvl1pPr>
          </a:lstStyle>
          <a:p>
            <a:fld id="{32F83655-DC73-417F-8B26-EB7A1DBB5382}" type="slidenum">
              <a:rPr lang="en-ZA" smtClean="0"/>
              <a:pPr/>
              <a:t>‹#›</a:t>
            </a:fld>
            <a:endParaRPr lang="en-ZA" dirty="0"/>
          </a:p>
        </p:txBody>
      </p:sp>
      <p:sp>
        <p:nvSpPr>
          <p:cNvPr id="8" name="Content Placeholder 7"/>
          <p:cNvSpPr>
            <a:spLocks noGrp="1"/>
          </p:cNvSpPr>
          <p:nvPr>
            <p:ph sz="quarter" idx="1"/>
          </p:nvPr>
        </p:nvSpPr>
        <p:spPr>
          <a:xfrm>
            <a:off x="467544" y="1413296"/>
            <a:ext cx="8219256" cy="4680000"/>
          </a:xfrm>
        </p:spPr>
        <p:txBody>
          <a:bodyPr vert="horz">
            <a:normAutofit/>
          </a:bodyPr>
          <a:lstStyle>
            <a:lvl1pPr marL="354013" indent="-354013">
              <a:buFont typeface="Arial" panose="020B0604020202020204" pitchFamily="34" charset="0"/>
              <a:buChar char="•"/>
              <a:defRPr sz="2400">
                <a:effectLst/>
                <a:latin typeface="Calibri" pitchFamily="34" charset="0"/>
              </a:defRPr>
            </a:lvl1pPr>
            <a:lvl2pPr marL="720725" indent="-366713">
              <a:buFont typeface="Arial" panose="020B0604020202020204" pitchFamily="34" charset="0"/>
              <a:buChar char="•"/>
              <a:defRPr sz="2400">
                <a:effectLst/>
                <a:latin typeface="Calibri" pitchFamily="34" charset="0"/>
              </a:defRPr>
            </a:lvl2pPr>
            <a:lvl3pPr marL="1074738" indent="-354013">
              <a:buFont typeface="Arial" panose="020B0604020202020204" pitchFamily="34" charset="0"/>
              <a:buChar char="•"/>
              <a:defRPr sz="2400">
                <a:effectLst/>
                <a:latin typeface="Calibri" pitchFamily="34" charset="0"/>
              </a:defRPr>
            </a:lvl3pPr>
            <a:lvl4pPr marL="1439863" indent="-365125">
              <a:buFont typeface="Arial" panose="020B0604020202020204" pitchFamily="34" charset="0"/>
              <a:buChar char="•"/>
              <a:defRPr sz="2400">
                <a:effectLst/>
                <a:latin typeface="Calibri" pitchFamily="34" charset="0"/>
              </a:defRPr>
            </a:lvl4pPr>
            <a:lvl5pPr marL="1793875" indent="-354013">
              <a:buFont typeface="Arial" panose="020B0604020202020204" pitchFamily="34" charset="0"/>
              <a:buChar char="•"/>
              <a:defRPr sz="2400">
                <a:effectLst/>
                <a:latin typeface="Calibri" pitchFamily="34" charset="0"/>
              </a:defRPr>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ormativ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ZA" dirty="0"/>
              <a:t>Formative Assessment</a:t>
            </a:r>
          </a:p>
        </p:txBody>
      </p:sp>
      <p:sp>
        <p:nvSpPr>
          <p:cNvPr id="5" name="Slide Number Placeholder 4"/>
          <p:cNvSpPr>
            <a:spLocks noGrp="1"/>
          </p:cNvSpPr>
          <p:nvPr>
            <p:ph type="sldNum" sz="quarter" idx="12"/>
          </p:nvPr>
        </p:nvSpPr>
        <p:spPr/>
        <p:txBody>
          <a:bodyPr/>
          <a:lstStyle/>
          <a:p>
            <a:fld id="{042AED99-7FB4-404E-8A97-64753DCE42EC}" type="slidenum">
              <a:rPr lang="en-US" smtClean="0"/>
              <a:pPr/>
              <a:t>‹#›</a:t>
            </a:fld>
            <a:endParaRPr lang="en-US" dirty="0"/>
          </a:p>
        </p:txBody>
      </p:sp>
      <p:pic>
        <p:nvPicPr>
          <p:cNvPr id="7" name="Picture 6" descr="ec_i_formative_2.gif"/>
          <p:cNvPicPr/>
          <p:nvPr userDrawn="1"/>
        </p:nvPicPr>
        <p:blipFill>
          <a:blip r:embed="rId2" cstate="print"/>
          <a:stretch>
            <a:fillRect/>
          </a:stretch>
        </p:blipFill>
        <p:spPr>
          <a:xfrm>
            <a:off x="651017" y="1662708"/>
            <a:ext cx="2120783" cy="720080"/>
          </a:xfrm>
          <a:prstGeom prst="rect">
            <a:avLst/>
          </a:prstGeom>
        </p:spPr>
      </p:pic>
      <p:sp>
        <p:nvSpPr>
          <p:cNvPr id="9" name="Content Placeholder 7"/>
          <p:cNvSpPr>
            <a:spLocks noGrp="1"/>
          </p:cNvSpPr>
          <p:nvPr>
            <p:ph sz="quarter" idx="1" hasCustomPrompt="1"/>
          </p:nvPr>
        </p:nvSpPr>
        <p:spPr>
          <a:xfrm>
            <a:off x="1968500" y="2420888"/>
            <a:ext cx="6502400" cy="1363712"/>
          </a:xfrm>
          <a:ln w="38100">
            <a:solidFill>
              <a:schemeClr val="bg2"/>
            </a:solidFill>
          </a:ln>
        </p:spPr>
        <p:txBody>
          <a:bodyPr vert="horz">
            <a:normAutofit/>
          </a:bodyPr>
          <a:lstStyle>
            <a:lvl1pPr marL="354013" indent="-354013" algn="l">
              <a:buFont typeface="Arial" panose="020B0604020202020204" pitchFamily="34" charset="0"/>
              <a:buChar char="•"/>
              <a:defRPr sz="2400">
                <a:solidFill>
                  <a:schemeClr val="bg2"/>
                </a:solidFill>
                <a:effectLst/>
                <a:latin typeface="Calibri" pitchFamily="34" charset="0"/>
              </a:defRPr>
            </a:lvl1pPr>
            <a:lvl2pPr marL="720725" indent="-366713" algn="l">
              <a:buFont typeface="Arial" panose="020B0604020202020204" pitchFamily="34" charset="0"/>
              <a:buChar char="•"/>
              <a:defRPr sz="2400">
                <a:effectLst/>
                <a:latin typeface="Calibri" pitchFamily="34" charset="0"/>
              </a:defRPr>
            </a:lvl2pPr>
            <a:lvl3pPr marL="1074738" indent="-354013" algn="l">
              <a:buFont typeface="Arial" panose="020B0604020202020204" pitchFamily="34" charset="0"/>
              <a:buChar char="•"/>
              <a:defRPr sz="2400">
                <a:effectLst/>
                <a:latin typeface="Calibri" pitchFamily="34" charset="0"/>
              </a:defRPr>
            </a:lvl3pPr>
            <a:lvl4pPr marL="1439863" indent="-365125" algn="l">
              <a:defRPr sz="2400">
                <a:effectLst/>
                <a:latin typeface="Calibri" pitchFamily="34" charset="0"/>
              </a:defRPr>
            </a:lvl4pPr>
            <a:lvl5pPr marL="1793875" indent="-354013" algn="l">
              <a:defRPr sz="2400">
                <a:effectLst/>
                <a:latin typeface="Calibri" pitchFamily="34" charset="0"/>
              </a:defRPr>
            </a:lvl5pPr>
          </a:lstStyle>
          <a:p>
            <a:pPr lvl="0" eaLnBrk="1" latinLnBrk="0" hangingPunct="1"/>
            <a:r>
              <a:rPr lang="en-US" dirty="0"/>
              <a:t>Complete Formative Activity </a:t>
            </a:r>
          </a:p>
          <a:p>
            <a:pPr lvl="1" eaLnBrk="1" latinLnBrk="0" hangingPunct="1"/>
            <a:r>
              <a:rPr lang="en-US" dirty="0"/>
              <a:t>Second level</a:t>
            </a:r>
          </a:p>
          <a:p>
            <a:pPr lvl="2" eaLnBrk="1" latinLnBrk="0" hangingPunct="1"/>
            <a:r>
              <a:rPr lang="en-US" dirty="0"/>
              <a:t>Third level</a:t>
            </a:r>
          </a:p>
        </p:txBody>
      </p:sp>
    </p:spTree>
    <p:extLst>
      <p:ext uri="{BB962C8B-B14F-4D97-AF65-F5344CB8AC3E}">
        <p14:creationId xmlns:p14="http://schemas.microsoft.com/office/powerpoint/2010/main" val="11679872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mporta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Important</a:t>
            </a:r>
            <a:endParaRPr lang="en-ZA" dirty="0"/>
          </a:p>
        </p:txBody>
      </p:sp>
      <p:sp>
        <p:nvSpPr>
          <p:cNvPr id="3" name="Date Placeholder 2"/>
          <p:cNvSpPr>
            <a:spLocks noGrp="1"/>
          </p:cNvSpPr>
          <p:nvPr>
            <p:ph type="dt" sz="half" idx="10"/>
          </p:nvPr>
        </p:nvSpPr>
        <p:spPr/>
        <p:txBody>
          <a:bodyPr/>
          <a:lstStyle/>
          <a:p>
            <a:fld id="{744EAEA5-7BFB-4BF3-B902-218CE399D210}" type="datetimeFigureOut">
              <a:rPr lang="en-ZA" smtClean="0"/>
              <a:pPr/>
              <a:t>2018/11/15</a:t>
            </a:fld>
            <a:endParaRPr lang="en-ZA" dirty="0"/>
          </a:p>
        </p:txBody>
      </p:sp>
      <p:sp>
        <p:nvSpPr>
          <p:cNvPr id="5" name="Slide Number Placeholder 4"/>
          <p:cNvSpPr>
            <a:spLocks noGrp="1"/>
          </p:cNvSpPr>
          <p:nvPr>
            <p:ph type="sldNum" sz="quarter" idx="12"/>
          </p:nvPr>
        </p:nvSpPr>
        <p:spPr/>
        <p:txBody>
          <a:bodyPr/>
          <a:lstStyle/>
          <a:p>
            <a:fld id="{042AED99-7FB4-404E-8A97-64753DCE42EC}" type="slidenum">
              <a:rPr lang="en-US" smtClean="0"/>
              <a:pPr/>
              <a:t>‹#›</a:t>
            </a:fld>
            <a:endParaRPr lang="en-US" dirty="0"/>
          </a:p>
        </p:txBody>
      </p:sp>
      <p:sp>
        <p:nvSpPr>
          <p:cNvPr id="6" name="Content Placeholder 7"/>
          <p:cNvSpPr>
            <a:spLocks noGrp="1"/>
          </p:cNvSpPr>
          <p:nvPr>
            <p:ph sz="quarter" idx="1" hasCustomPrompt="1"/>
          </p:nvPr>
        </p:nvSpPr>
        <p:spPr>
          <a:xfrm>
            <a:off x="1968500" y="2420888"/>
            <a:ext cx="6502400" cy="2697212"/>
          </a:xfrm>
          <a:ln w="38100">
            <a:solidFill>
              <a:schemeClr val="bg2"/>
            </a:solidFill>
          </a:ln>
        </p:spPr>
        <p:txBody>
          <a:bodyPr vert="horz">
            <a:normAutofit/>
          </a:bodyPr>
          <a:lstStyle>
            <a:lvl1pPr marL="354013" indent="-354013" algn="l">
              <a:buFont typeface="Arial" panose="020B0604020202020204" pitchFamily="34" charset="0"/>
              <a:buChar char="•"/>
              <a:defRPr sz="2400">
                <a:solidFill>
                  <a:schemeClr val="bg2"/>
                </a:solidFill>
                <a:effectLst/>
                <a:latin typeface="Calibri" pitchFamily="34" charset="0"/>
              </a:defRPr>
            </a:lvl1pPr>
            <a:lvl2pPr marL="720725" indent="-366713" algn="l">
              <a:buFont typeface="Arial" panose="020B0604020202020204" pitchFamily="34" charset="0"/>
              <a:buChar char="•"/>
              <a:defRPr sz="2400">
                <a:effectLst/>
                <a:latin typeface="Calibri" pitchFamily="34" charset="0"/>
              </a:defRPr>
            </a:lvl2pPr>
            <a:lvl3pPr marL="1074738" indent="-354013" algn="l">
              <a:buFont typeface="Arial" panose="020B0604020202020204" pitchFamily="34" charset="0"/>
              <a:buChar char="•"/>
              <a:defRPr sz="2400">
                <a:effectLst/>
                <a:latin typeface="Calibri" pitchFamily="34" charset="0"/>
              </a:defRPr>
            </a:lvl3pPr>
            <a:lvl4pPr marL="1439863" indent="-365125" algn="l">
              <a:defRPr sz="2400">
                <a:effectLst/>
                <a:latin typeface="Calibri" pitchFamily="34" charset="0"/>
              </a:defRPr>
            </a:lvl4pPr>
            <a:lvl5pPr marL="1793875" indent="-354013" algn="l">
              <a:defRPr sz="2400">
                <a:effectLst/>
                <a:latin typeface="Calibri" pitchFamily="34" charset="0"/>
              </a:defRPr>
            </a:lvl5pPr>
          </a:lstStyle>
          <a:p>
            <a:pPr lvl="0" eaLnBrk="1" latinLnBrk="0" hangingPunct="1"/>
            <a:r>
              <a:rPr lang="en-US" dirty="0"/>
              <a:t>Complete Formative Activity </a:t>
            </a:r>
          </a:p>
          <a:p>
            <a:pPr lvl="1" eaLnBrk="1" latinLnBrk="0" hangingPunct="1"/>
            <a:r>
              <a:rPr lang="en-US" dirty="0"/>
              <a:t>Second level</a:t>
            </a:r>
          </a:p>
          <a:p>
            <a:pPr lvl="2" eaLnBrk="1" latinLnBrk="0" hangingPunct="1"/>
            <a:r>
              <a:rPr lang="en-US" dirty="0"/>
              <a:t>Third level</a:t>
            </a:r>
          </a:p>
        </p:txBody>
      </p:sp>
      <p:pic>
        <p:nvPicPr>
          <p:cNvPr id="7" name="Picture 6"/>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03504" y="1637496"/>
            <a:ext cx="2004668" cy="783392"/>
          </a:xfrm>
          <a:prstGeom prst="rect">
            <a:avLst/>
          </a:prstGeom>
          <a:noFill/>
        </p:spPr>
      </p:pic>
    </p:spTree>
    <p:extLst>
      <p:ext uri="{BB962C8B-B14F-4D97-AF65-F5344CB8AC3E}">
        <p14:creationId xmlns:p14="http://schemas.microsoft.com/office/powerpoint/2010/main" val="1351092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scus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Discuss</a:t>
            </a:r>
            <a:endParaRPr lang="en-ZA" dirty="0"/>
          </a:p>
        </p:txBody>
      </p:sp>
      <p:sp>
        <p:nvSpPr>
          <p:cNvPr id="3" name="Date Placeholder 2"/>
          <p:cNvSpPr>
            <a:spLocks noGrp="1"/>
          </p:cNvSpPr>
          <p:nvPr>
            <p:ph type="dt" sz="half" idx="10"/>
          </p:nvPr>
        </p:nvSpPr>
        <p:spPr/>
        <p:txBody>
          <a:bodyPr/>
          <a:lstStyle/>
          <a:p>
            <a:fld id="{744EAEA5-7BFB-4BF3-B902-218CE399D210}" type="datetimeFigureOut">
              <a:rPr lang="en-ZA" smtClean="0"/>
              <a:pPr/>
              <a:t>2018/11/15</a:t>
            </a:fld>
            <a:endParaRPr lang="en-ZA" dirty="0"/>
          </a:p>
        </p:txBody>
      </p:sp>
      <p:sp>
        <p:nvSpPr>
          <p:cNvPr id="5" name="Slide Number Placeholder 4"/>
          <p:cNvSpPr>
            <a:spLocks noGrp="1"/>
          </p:cNvSpPr>
          <p:nvPr>
            <p:ph type="sldNum" sz="quarter" idx="12"/>
          </p:nvPr>
        </p:nvSpPr>
        <p:spPr/>
        <p:txBody>
          <a:bodyPr/>
          <a:lstStyle/>
          <a:p>
            <a:fld id="{042AED99-7FB4-404E-8A97-64753DCE42EC}" type="slidenum">
              <a:rPr lang="en-US" smtClean="0"/>
              <a:pPr/>
              <a:t>‹#›</a:t>
            </a:fld>
            <a:endParaRPr lang="en-US" dirty="0"/>
          </a:p>
        </p:txBody>
      </p:sp>
      <p:sp>
        <p:nvSpPr>
          <p:cNvPr id="6" name="Text Placeholder 8"/>
          <p:cNvSpPr>
            <a:spLocks noGrp="1"/>
          </p:cNvSpPr>
          <p:nvPr>
            <p:ph type="body" idx="2"/>
          </p:nvPr>
        </p:nvSpPr>
        <p:spPr>
          <a:xfrm>
            <a:off x="467544" y="1412776"/>
            <a:ext cx="2351856" cy="4683224"/>
          </a:xfrm>
          <a:solidFill>
            <a:schemeClr val="bg1">
              <a:lumMod val="65000"/>
            </a:schemeClr>
          </a:solidFill>
        </p:spPr>
        <p:txBody>
          <a:bodyPr vert="vert270" anchor="ctr" anchorCtr="0"/>
          <a:lstStyle>
            <a:lvl1pPr marL="0" indent="0">
              <a:buNone/>
              <a:defRPr/>
            </a:lvl1pPr>
          </a:lstStyle>
          <a:p>
            <a:pPr lvl="0" algn="ctr"/>
            <a:r>
              <a:rPr lang="en-US" sz="9600">
                <a:solidFill>
                  <a:srgbClr val="FFFFFF"/>
                </a:solidFill>
              </a:rPr>
              <a:t>Edit Master text styles</a:t>
            </a:r>
          </a:p>
        </p:txBody>
      </p:sp>
      <p:sp>
        <p:nvSpPr>
          <p:cNvPr id="7" name="Content Placeholder 7"/>
          <p:cNvSpPr>
            <a:spLocks noGrp="1"/>
          </p:cNvSpPr>
          <p:nvPr>
            <p:ph sz="quarter" idx="1" hasCustomPrompt="1"/>
          </p:nvPr>
        </p:nvSpPr>
        <p:spPr>
          <a:xfrm>
            <a:off x="3022600" y="1412776"/>
            <a:ext cx="5626100" cy="4683224"/>
          </a:xfrm>
          <a:ln w="38100">
            <a:solidFill>
              <a:schemeClr val="bg2"/>
            </a:solidFill>
          </a:ln>
        </p:spPr>
        <p:txBody>
          <a:bodyPr vert="horz">
            <a:normAutofit/>
          </a:bodyPr>
          <a:lstStyle>
            <a:lvl1pPr marL="354013" indent="-354013" algn="l">
              <a:buFont typeface="Arial" panose="020B0604020202020204" pitchFamily="34" charset="0"/>
              <a:buChar char="•"/>
              <a:defRPr sz="2400">
                <a:solidFill>
                  <a:schemeClr val="bg2"/>
                </a:solidFill>
                <a:effectLst/>
                <a:latin typeface="Calibri" pitchFamily="34" charset="0"/>
              </a:defRPr>
            </a:lvl1pPr>
            <a:lvl2pPr marL="720725" indent="-366713" algn="l">
              <a:buFont typeface="Arial" panose="020B0604020202020204" pitchFamily="34" charset="0"/>
              <a:buChar char="•"/>
              <a:defRPr sz="2400">
                <a:effectLst/>
                <a:latin typeface="Calibri" pitchFamily="34" charset="0"/>
              </a:defRPr>
            </a:lvl2pPr>
            <a:lvl3pPr marL="1074738" indent="-354013" algn="l">
              <a:buFont typeface="Arial" panose="020B0604020202020204" pitchFamily="34" charset="0"/>
              <a:buChar char="•"/>
              <a:defRPr sz="2400">
                <a:effectLst/>
                <a:latin typeface="Calibri" pitchFamily="34" charset="0"/>
              </a:defRPr>
            </a:lvl3pPr>
            <a:lvl4pPr marL="1439863" indent="-365125" algn="l">
              <a:defRPr sz="2400">
                <a:effectLst/>
                <a:latin typeface="Calibri" pitchFamily="34" charset="0"/>
              </a:defRPr>
            </a:lvl4pPr>
            <a:lvl5pPr marL="1793875" indent="-354013" algn="l">
              <a:defRPr sz="2400">
                <a:effectLst/>
                <a:latin typeface="Calibri" pitchFamily="34" charset="0"/>
              </a:defRPr>
            </a:lvl5pPr>
          </a:lstStyle>
          <a:p>
            <a:pPr lvl="0" eaLnBrk="1" latinLnBrk="0" hangingPunct="1"/>
            <a:r>
              <a:rPr lang="en-US" dirty="0"/>
              <a:t>Complete Formative Activity </a:t>
            </a:r>
          </a:p>
          <a:p>
            <a:pPr lvl="1" eaLnBrk="1" latinLnBrk="0" hangingPunct="1"/>
            <a:r>
              <a:rPr lang="en-US" dirty="0"/>
              <a:t>Second level</a:t>
            </a:r>
          </a:p>
          <a:p>
            <a:pPr lvl="2" eaLnBrk="1" latinLnBrk="0" hangingPunct="1"/>
            <a:r>
              <a:rPr lang="en-US" dirty="0"/>
              <a:t>Third level</a:t>
            </a:r>
          </a:p>
        </p:txBody>
      </p:sp>
      <p:grpSp>
        <p:nvGrpSpPr>
          <p:cNvPr id="8" name="Group 13"/>
          <p:cNvGrpSpPr/>
          <p:nvPr userDrawn="1"/>
        </p:nvGrpSpPr>
        <p:grpSpPr>
          <a:xfrm>
            <a:off x="7153987" y="274638"/>
            <a:ext cx="1532813" cy="794792"/>
            <a:chOff x="4211960" y="4509120"/>
            <a:chExt cx="1944216" cy="1008112"/>
          </a:xfrm>
        </p:grpSpPr>
        <p:sp>
          <p:nvSpPr>
            <p:cNvPr id="9" name="Oval Callout 8"/>
            <p:cNvSpPr/>
            <p:nvPr/>
          </p:nvSpPr>
          <p:spPr>
            <a:xfrm>
              <a:off x="4211960" y="4653136"/>
              <a:ext cx="1440160" cy="864096"/>
            </a:xfrm>
            <a:prstGeom prst="wedgeEllipseCallout">
              <a:avLst>
                <a:gd name="adj1" fmla="val -28841"/>
                <a:gd name="adj2" fmla="val 85381"/>
              </a:avLst>
            </a:prstGeom>
            <a:effectLst>
              <a:outerShdw blurRad="50800" dist="38100" dir="5400000" algn="t"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ZA" dirty="0"/>
            </a:p>
          </p:txBody>
        </p:sp>
        <p:sp>
          <p:nvSpPr>
            <p:cNvPr id="10" name="Oval Callout 9"/>
            <p:cNvSpPr/>
            <p:nvPr/>
          </p:nvSpPr>
          <p:spPr>
            <a:xfrm>
              <a:off x="4716016" y="4509120"/>
              <a:ext cx="1440160" cy="864096"/>
            </a:xfrm>
            <a:prstGeom prst="wedgeEllipseCallout">
              <a:avLst>
                <a:gd name="adj1" fmla="val 36368"/>
                <a:gd name="adj2" fmla="val 93961"/>
              </a:avLst>
            </a:prstGeom>
            <a:solidFill>
              <a:srgbClr val="000099"/>
            </a:solidFill>
            <a:effectLst>
              <a:outerShdw blurRad="50800" dist="38100" dir="5400000" algn="t"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ZA" dirty="0"/>
            </a:p>
          </p:txBody>
        </p:sp>
      </p:grpSp>
    </p:spTree>
    <p:extLst>
      <p:ext uri="{BB962C8B-B14F-4D97-AF65-F5344CB8AC3E}">
        <p14:creationId xmlns:p14="http://schemas.microsoft.com/office/powerpoint/2010/main" val="3216529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0" name="Rounded Rectangle 9"/>
          <p:cNvSpPr/>
          <p:nvPr/>
        </p:nvSpPr>
        <p:spPr>
          <a:xfrm>
            <a:off x="67434"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687920" y="952500"/>
            <a:ext cx="7772400" cy="1362075"/>
          </a:xfrm>
        </p:spPr>
        <p:txBody>
          <a:bodyPr anchor="ctr" anchorCtr="0"/>
          <a:lstStyle>
            <a:lvl1pPr algn="ctr">
              <a:buNone/>
              <a:defRPr sz="4000" b="1" cap="none">
                <a:latin typeface="Calibri" pitchFamily="34" charset="0"/>
              </a:defRPr>
            </a:lvl1pPr>
          </a:lstStyle>
          <a:p>
            <a:r>
              <a:rPr kumimoji="0" lang="en-US"/>
              <a:t>Click to edit Master title style</a:t>
            </a:r>
            <a:endParaRPr kumimoji="0" lang="en-US" dirty="0"/>
          </a:p>
        </p:txBody>
      </p:sp>
      <p:sp>
        <p:nvSpPr>
          <p:cNvPr id="3" name="Text Placeholder 2"/>
          <p:cNvSpPr>
            <a:spLocks noGrp="1"/>
          </p:cNvSpPr>
          <p:nvPr>
            <p:ph type="body" idx="1"/>
          </p:nvPr>
        </p:nvSpPr>
        <p:spPr>
          <a:xfrm>
            <a:off x="687920" y="2725738"/>
            <a:ext cx="7772400" cy="2379662"/>
          </a:xfrm>
        </p:spPr>
        <p:txBody>
          <a:bodyPr anchor="t" anchorCtr="0">
            <a:normAutofit/>
          </a:bodyPr>
          <a:lstStyle>
            <a:lvl1pPr marL="0" indent="0" algn="ctr">
              <a:buNone/>
              <a:defRPr sz="4000">
                <a:solidFill>
                  <a:srgbClr val="4D4D4D"/>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Edit Master text styles</a:t>
            </a: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66810"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146304" y="6208776"/>
            <a:ext cx="457200" cy="457200"/>
          </a:xfrm>
        </p:spPr>
        <p:txBody>
          <a:bodyPr/>
          <a:lstStyle/>
          <a:p>
            <a:fld id="{4980778A-6F9D-4141-8080-B8192EADCD40}" type="slidenum">
              <a:rPr lang="en-ZA" smtClean="0"/>
              <a:pPr/>
              <a:t>‹#›</a:t>
            </a:fld>
            <a:endParaRPr lang="en-ZA" dirty="0"/>
          </a:p>
        </p:txBody>
      </p:sp>
      <p:pic>
        <p:nvPicPr>
          <p:cNvPr id="13" name="Picture 12"/>
          <p:cNvPicPr>
            <a:picLocks noChangeAspect="1"/>
          </p:cNvPicPr>
          <p:nvPr userDrawn="1"/>
        </p:nvPicPr>
        <p:blipFill>
          <a:blip r:embed="rId2"/>
          <a:stretch>
            <a:fillRect/>
          </a:stretch>
        </p:blipFill>
        <p:spPr>
          <a:xfrm>
            <a:off x="3706293" y="6502319"/>
            <a:ext cx="1731414" cy="286537"/>
          </a:xfrm>
          <a:prstGeom prst="rect">
            <a:avLst/>
          </a:prstGeom>
        </p:spPr>
      </p:pic>
      <p:pic>
        <p:nvPicPr>
          <p:cNvPr id="5" name="Picture 4">
            <a:extLst>
              <a:ext uri="{FF2B5EF4-FFF2-40B4-BE49-F238E27FC236}">
                <a16:creationId xmlns:a16="http://schemas.microsoft.com/office/drawing/2014/main" xmlns="" id="{5E818F65-7129-4BA1-A3DD-1FF7614C1A0D}"/>
              </a:ext>
            </a:extLst>
          </p:cNvPr>
          <p:cNvPicPr>
            <a:picLocks noChangeAspect="1"/>
          </p:cNvPicPr>
          <p:nvPr userDrawn="1"/>
        </p:nvPicPr>
        <p:blipFill>
          <a:blip r:embed="rId3"/>
          <a:stretch>
            <a:fillRect/>
          </a:stretch>
        </p:blipFill>
        <p:spPr>
          <a:xfrm>
            <a:off x="8065228" y="6229308"/>
            <a:ext cx="719390" cy="451143"/>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lstStyle/>
          <a:p>
            <a:r>
              <a:rPr kumimoji="0" lang="en-US"/>
              <a:t>Click to edit Master title style</a:t>
            </a:r>
          </a:p>
        </p:txBody>
      </p:sp>
      <p:sp>
        <p:nvSpPr>
          <p:cNvPr id="7" name="Slide Number Placeholder 6"/>
          <p:cNvSpPr>
            <a:spLocks noGrp="1"/>
          </p:cNvSpPr>
          <p:nvPr>
            <p:ph type="sldNum" sz="quarter" idx="12"/>
          </p:nvPr>
        </p:nvSpPr>
        <p:spPr/>
        <p:txBody>
          <a:bodyPr/>
          <a:lstStyle/>
          <a:p>
            <a:fld id="{32F83655-DC73-417F-8B26-EB7A1DBB5382}" type="slidenum">
              <a:rPr lang="en-ZA" smtClean="0"/>
              <a:pPr/>
              <a:t>‹#›</a:t>
            </a:fld>
            <a:endParaRPr lang="en-ZA" dirty="0"/>
          </a:p>
        </p:txBody>
      </p:sp>
      <p:sp>
        <p:nvSpPr>
          <p:cNvPr id="9" name="Content Placeholder 8"/>
          <p:cNvSpPr>
            <a:spLocks noGrp="1"/>
          </p:cNvSpPr>
          <p:nvPr>
            <p:ph sz="quarter" idx="1"/>
          </p:nvPr>
        </p:nvSpPr>
        <p:spPr>
          <a:xfrm>
            <a:off x="467544" y="1447800"/>
            <a:ext cx="3960000" cy="4680000"/>
          </a:xfrm>
        </p:spPr>
        <p:txBody>
          <a:bodyPr vert="horz">
            <a:normAutofit/>
          </a:bodyPr>
          <a:lstStyle>
            <a:lvl1pPr>
              <a:defRPr sz="2400"/>
            </a:lvl1pPr>
            <a:lvl2pPr>
              <a:defRPr sz="2400"/>
            </a:lvl2pPr>
            <a:lvl3pPr>
              <a:defRPr sz="2400"/>
            </a:lvl3pPr>
            <a:lvl4pPr>
              <a:defRPr sz="2400"/>
            </a:lvl4pPr>
            <a:lvl5pPr>
              <a:defRPr sz="24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11" name="Content Placeholder 10"/>
          <p:cNvSpPr>
            <a:spLocks noGrp="1"/>
          </p:cNvSpPr>
          <p:nvPr>
            <p:ph sz="quarter" idx="2"/>
          </p:nvPr>
        </p:nvSpPr>
        <p:spPr>
          <a:xfrm>
            <a:off x="4716016" y="1447800"/>
            <a:ext cx="3960000" cy="4680000"/>
          </a:xfrm>
        </p:spPr>
        <p:txBody>
          <a:bodyPr vert="horz">
            <a:normAutofit/>
          </a:bodyPr>
          <a:lstStyle>
            <a:lvl1pPr>
              <a:defRPr sz="2400"/>
            </a:lvl1pPr>
            <a:lvl2pPr>
              <a:defRPr sz="2400"/>
            </a:lvl2pPr>
            <a:lvl3pPr>
              <a:defRPr sz="2400"/>
            </a:lvl3pPr>
            <a:lvl4pPr>
              <a:defRPr sz="2400"/>
            </a:lvl4pPr>
            <a:lvl5pPr>
              <a:defRPr sz="24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67544" y="273050"/>
            <a:ext cx="8219256" cy="1008000"/>
          </a:xfrm>
        </p:spPr>
        <p:txBody>
          <a:bodyPr anchor="ctr" anchorCtr="0"/>
          <a:lstStyle>
            <a:lvl1pPr>
              <a:defRPr/>
            </a:lvl1pPr>
          </a:lstStyle>
          <a:p>
            <a:r>
              <a:rPr kumimoji="0" lang="en-US"/>
              <a:t>Click to edit Master title style</a:t>
            </a:r>
            <a:endParaRPr kumimoji="0" lang="en-US" dirty="0"/>
          </a:p>
        </p:txBody>
      </p:sp>
      <p:sp>
        <p:nvSpPr>
          <p:cNvPr id="3" name="Text Placeholder 2"/>
          <p:cNvSpPr>
            <a:spLocks noGrp="1"/>
          </p:cNvSpPr>
          <p:nvPr>
            <p:ph type="body" idx="1"/>
          </p:nvPr>
        </p:nvSpPr>
        <p:spPr>
          <a:xfrm>
            <a:off x="467544" y="1412776"/>
            <a:ext cx="39600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Edit Master text styles</a:t>
            </a:r>
          </a:p>
        </p:txBody>
      </p:sp>
      <p:sp>
        <p:nvSpPr>
          <p:cNvPr id="4" name="Text Placeholder 3"/>
          <p:cNvSpPr>
            <a:spLocks noGrp="1"/>
          </p:cNvSpPr>
          <p:nvPr>
            <p:ph type="body" sz="half" idx="3"/>
          </p:nvPr>
        </p:nvSpPr>
        <p:spPr>
          <a:xfrm>
            <a:off x="4716016" y="1412776"/>
            <a:ext cx="39600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Edit Master text styles</a:t>
            </a:r>
          </a:p>
        </p:txBody>
      </p:sp>
      <p:sp>
        <p:nvSpPr>
          <p:cNvPr id="9" name="Slide Number Placeholder 8"/>
          <p:cNvSpPr>
            <a:spLocks noGrp="1"/>
          </p:cNvSpPr>
          <p:nvPr>
            <p:ph type="sldNum" sz="quarter" idx="12"/>
          </p:nvPr>
        </p:nvSpPr>
        <p:spPr/>
        <p:txBody>
          <a:bodyPr/>
          <a:lstStyle/>
          <a:p>
            <a:fld id="{32F83655-DC73-417F-8B26-EB7A1DBB5382}" type="slidenum">
              <a:rPr lang="en-ZA" smtClean="0"/>
              <a:pPr/>
              <a:t>‹#›</a:t>
            </a:fld>
            <a:endParaRPr lang="en-ZA" dirty="0"/>
          </a:p>
        </p:txBody>
      </p:sp>
      <p:sp>
        <p:nvSpPr>
          <p:cNvPr id="11" name="Content Placeholder 10"/>
          <p:cNvSpPr>
            <a:spLocks noGrp="1"/>
          </p:cNvSpPr>
          <p:nvPr>
            <p:ph sz="half" idx="2"/>
          </p:nvPr>
        </p:nvSpPr>
        <p:spPr>
          <a:xfrm>
            <a:off x="467544" y="2247900"/>
            <a:ext cx="3960000" cy="3886200"/>
          </a:xfrm>
        </p:spPr>
        <p:txBody>
          <a:bodyPr vert="horz">
            <a:normAutofit/>
          </a:bodyPr>
          <a:lstStyle>
            <a:lvl1pPr>
              <a:defRPr sz="2400"/>
            </a:lvl1pPr>
            <a:lvl2pPr>
              <a:defRPr sz="2400"/>
            </a:lvl2pPr>
            <a:lvl3pPr>
              <a:defRPr sz="2400"/>
            </a:lvl3pPr>
            <a:lvl4pPr>
              <a:defRPr sz="2400"/>
            </a:lvl4pPr>
            <a:lvl5pPr>
              <a:defRPr sz="24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13" name="Content Placeholder 12"/>
          <p:cNvSpPr>
            <a:spLocks noGrp="1"/>
          </p:cNvSpPr>
          <p:nvPr>
            <p:ph sz="half" idx="4"/>
          </p:nvPr>
        </p:nvSpPr>
        <p:spPr>
          <a:xfrm>
            <a:off x="4716016" y="2247900"/>
            <a:ext cx="3960000" cy="3886200"/>
          </a:xfrm>
        </p:spPr>
        <p:txBody>
          <a:bodyPr vert="horz">
            <a:normAutofit/>
          </a:bodyPr>
          <a:lstStyle>
            <a:lvl1pPr>
              <a:defRPr sz="2400"/>
            </a:lvl1pPr>
            <a:lvl2pPr>
              <a:defRPr sz="2400"/>
            </a:lvl2pPr>
            <a:lvl3pPr>
              <a:defRPr sz="2400"/>
            </a:lvl3pPr>
            <a:lvl4pPr>
              <a:defRPr sz="2400"/>
            </a:lvl4pPr>
            <a:lvl5pPr>
              <a:defRPr sz="24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lstStyle/>
          <a:p>
            <a:r>
              <a:rPr kumimoji="0" lang="en-US"/>
              <a:t>Click to edit Master title style</a:t>
            </a:r>
            <a:endParaRPr kumimoji="0" lang="en-US" dirty="0"/>
          </a:p>
        </p:txBody>
      </p:sp>
      <p:sp>
        <p:nvSpPr>
          <p:cNvPr id="5" name="Slide Number Placeholder 4"/>
          <p:cNvSpPr>
            <a:spLocks noGrp="1"/>
          </p:cNvSpPr>
          <p:nvPr>
            <p:ph type="sldNum" sz="quarter" idx="12"/>
          </p:nvPr>
        </p:nvSpPr>
        <p:spPr/>
        <p:txBody>
          <a:bodyPr/>
          <a:lstStyle/>
          <a:p>
            <a:fld id="{32F83655-DC73-417F-8B26-EB7A1DBB5382}" type="slidenum">
              <a:rPr lang="en-ZA" smtClean="0"/>
              <a:pPr/>
              <a:t>‹#›</a:t>
            </a:fld>
            <a:endParaRPr lang="en-ZA"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67544" y="274638"/>
            <a:ext cx="8219256" cy="1008000"/>
          </a:xfrm>
          <a:prstGeom prst="rect">
            <a:avLst/>
          </a:prstGeom>
        </p:spPr>
        <p:txBody>
          <a:bodyPr bIns="91440" anchor="ctr" anchorCtr="0">
            <a:normAutofit/>
          </a:bodyPr>
          <a:lstStyle/>
          <a:p>
            <a:r>
              <a:rPr kumimoji="0" lang="en-US"/>
              <a:t>Click to edit Master title style</a:t>
            </a:r>
            <a:endParaRPr kumimoji="0" lang="en-US" dirty="0"/>
          </a:p>
        </p:txBody>
      </p:sp>
      <p:sp>
        <p:nvSpPr>
          <p:cNvPr id="13" name="Text Placeholder 12"/>
          <p:cNvSpPr>
            <a:spLocks noGrp="1"/>
          </p:cNvSpPr>
          <p:nvPr>
            <p:ph type="body" idx="1"/>
          </p:nvPr>
        </p:nvSpPr>
        <p:spPr>
          <a:xfrm>
            <a:off x="467544" y="1413296"/>
            <a:ext cx="8219256" cy="4680000"/>
          </a:xfrm>
          <a:prstGeom prst="rect">
            <a:avLst/>
          </a:prstGeom>
        </p:spPr>
        <p:txBody>
          <a:bodyPr>
            <a:normAutofit/>
          </a:bodyPr>
          <a:lstStyle/>
          <a:p>
            <a:pPr lvl="0" eaLnBrk="1" latinLnBrk="0" hangingPunct="1"/>
            <a:r>
              <a:rPr kumimoji="0" lang="en-US"/>
              <a:t>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744EAEA5-7BFB-4BF3-B902-218CE399D210}" type="datetimeFigureOut">
              <a:rPr lang="en-ZA" smtClean="0"/>
              <a:pPr/>
              <a:t>2018/11/15</a:t>
            </a:fld>
            <a:endParaRPr lang="en-ZA" dirty="0"/>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42AED99-7FB4-404E-8A97-64753DCE42EC}" type="slidenum">
              <a:rPr lang="en-US" smtClean="0"/>
              <a:pPr/>
              <a:t>‹#›</a:t>
            </a:fld>
            <a:endParaRPr lang="en-US" dirty="0"/>
          </a:p>
        </p:txBody>
      </p:sp>
      <p:pic>
        <p:nvPicPr>
          <p:cNvPr id="4" name="Picture 3"/>
          <p:cNvPicPr>
            <a:picLocks noChangeAspect="1"/>
          </p:cNvPicPr>
          <p:nvPr userDrawn="1"/>
        </p:nvPicPr>
        <p:blipFill>
          <a:blip r:embed="rId16"/>
          <a:stretch>
            <a:fillRect/>
          </a:stretch>
        </p:blipFill>
        <p:spPr>
          <a:xfrm>
            <a:off x="3671488" y="6524044"/>
            <a:ext cx="1731414" cy="286537"/>
          </a:xfrm>
          <a:prstGeom prst="rect">
            <a:avLst/>
          </a:prstGeom>
        </p:spPr>
      </p:pic>
      <p:pic>
        <p:nvPicPr>
          <p:cNvPr id="3" name="Picture 2">
            <a:extLst>
              <a:ext uri="{FF2B5EF4-FFF2-40B4-BE49-F238E27FC236}">
                <a16:creationId xmlns:a16="http://schemas.microsoft.com/office/drawing/2014/main" xmlns="" id="{71D54665-0D01-44EC-B50B-6CB04C45FEEC}"/>
              </a:ext>
            </a:extLst>
          </p:cNvPr>
          <p:cNvPicPr>
            <a:picLocks noChangeAspect="1"/>
          </p:cNvPicPr>
          <p:nvPr userDrawn="1"/>
        </p:nvPicPr>
        <p:blipFill>
          <a:blip r:embed="rId17"/>
          <a:stretch>
            <a:fillRect/>
          </a:stretch>
        </p:blipFill>
        <p:spPr>
          <a:xfrm>
            <a:off x="7929310" y="6210300"/>
            <a:ext cx="719390" cy="451143"/>
          </a:xfrm>
          <a:prstGeom prst="rect">
            <a:avLst/>
          </a:prstGeom>
        </p:spPr>
      </p:pic>
    </p:spTree>
  </p:cSld>
  <p:clrMap bg1="lt1" tx1="dk1" bg2="lt2" tx2="dk2" accent1="accent1" accent2="accent2" accent3="accent3" accent4="accent4" accent5="accent5" accent6="accent6" hlink="hlink" folHlink="folHlink"/>
  <p:sldLayoutIdLst>
    <p:sldLayoutId id="2147483793" r:id="rId1"/>
    <p:sldLayoutId id="2147483794" r:id="rId2"/>
    <p:sldLayoutId id="2147483804" r:id="rId3"/>
    <p:sldLayoutId id="2147483805" r:id="rId4"/>
    <p:sldLayoutId id="2147483806" r:id="rId5"/>
    <p:sldLayoutId id="2147483795" r:id="rId6"/>
    <p:sldLayoutId id="2147483796" r:id="rId7"/>
    <p:sldLayoutId id="2147483797" r:id="rId8"/>
    <p:sldLayoutId id="2147483798" r:id="rId9"/>
    <p:sldLayoutId id="2147483799" r:id="rId10"/>
    <p:sldLayoutId id="2147483800" r:id="rId11"/>
    <p:sldLayoutId id="2147483801" r:id="rId12"/>
    <p:sldLayoutId id="2147483802" r:id="rId13"/>
    <p:sldLayoutId id="2147483803" r:id="rId14"/>
  </p:sldLayoutIdLst>
  <p:hf hdr="0" dt="0"/>
  <p:txStyles>
    <p:titleStyle>
      <a:lvl1pPr algn="l" rtl="0" eaLnBrk="1" latinLnBrk="0" hangingPunct="1">
        <a:spcBef>
          <a:spcPct val="0"/>
        </a:spcBef>
        <a:buNone/>
        <a:defRPr kumimoji="0" sz="4000" b="1" kern="1200">
          <a:solidFill>
            <a:srgbClr val="008080"/>
          </a:solidFill>
          <a:latin typeface="Calibri" pitchFamily="34" charset="0"/>
          <a:ea typeface="+mj-ea"/>
          <a:cs typeface="+mj-cs"/>
        </a:defRPr>
      </a:lvl1pPr>
    </p:titleStyle>
    <p:bodyStyle>
      <a:lvl1pPr marL="354013" indent="-354013" algn="l" rtl="0" eaLnBrk="1" latinLnBrk="0" hangingPunct="1">
        <a:spcBef>
          <a:spcPts val="580"/>
        </a:spcBef>
        <a:buClr>
          <a:schemeClr val="accent1"/>
        </a:buClr>
        <a:buSzPct val="85000"/>
        <a:buFont typeface="Wingdings 2"/>
        <a:buChar char=""/>
        <a:defRPr kumimoji="0" sz="2400" kern="1200">
          <a:solidFill>
            <a:schemeClr val="tx1"/>
          </a:solidFill>
          <a:effectLst/>
          <a:latin typeface="Calibri" pitchFamily="34" charset="0"/>
          <a:ea typeface="+mn-ea"/>
          <a:cs typeface="+mn-cs"/>
        </a:defRPr>
      </a:lvl1pPr>
      <a:lvl2pPr marL="720725" indent="-366713" algn="l" rtl="0" eaLnBrk="1" latinLnBrk="0" hangingPunct="1">
        <a:spcBef>
          <a:spcPts val="370"/>
        </a:spcBef>
        <a:buClr>
          <a:srgbClr val="008080"/>
        </a:buClr>
        <a:buSzPct val="85000"/>
        <a:buFont typeface="Wingdings 2"/>
        <a:buChar char=""/>
        <a:defRPr kumimoji="0" sz="2400" kern="1200">
          <a:solidFill>
            <a:schemeClr val="tx1"/>
          </a:solidFill>
          <a:effectLst/>
          <a:latin typeface="Calibri" pitchFamily="34" charset="0"/>
          <a:ea typeface="+mn-ea"/>
          <a:cs typeface="+mn-cs"/>
        </a:defRPr>
      </a:lvl2pPr>
      <a:lvl3pPr marL="1074738" indent="-354013" algn="l" rtl="0" eaLnBrk="1" latinLnBrk="0" hangingPunct="1">
        <a:spcBef>
          <a:spcPts val="370"/>
        </a:spcBef>
        <a:buClr>
          <a:schemeClr val="accent1">
            <a:tint val="60000"/>
          </a:schemeClr>
        </a:buClr>
        <a:buSzPct val="90000"/>
        <a:buFont typeface="Wingdings 2"/>
        <a:buChar char=""/>
        <a:defRPr kumimoji="0" sz="2400" kern="1200">
          <a:solidFill>
            <a:schemeClr val="tx1"/>
          </a:solidFill>
          <a:effectLst/>
          <a:latin typeface="Calibri" pitchFamily="34" charset="0"/>
          <a:ea typeface="+mn-ea"/>
          <a:cs typeface="+mn-cs"/>
        </a:defRPr>
      </a:lvl3pPr>
      <a:lvl4pPr marL="1439863" indent="-365125" algn="l" rtl="0" eaLnBrk="1" latinLnBrk="0" hangingPunct="1">
        <a:spcBef>
          <a:spcPts val="370"/>
        </a:spcBef>
        <a:buClr>
          <a:schemeClr val="accent3"/>
        </a:buClr>
        <a:buSzPct val="80000"/>
        <a:buFont typeface="Courier New" pitchFamily="49" charset="0"/>
        <a:buChar char="o"/>
        <a:defRPr kumimoji="0" sz="2400" kern="1200">
          <a:solidFill>
            <a:schemeClr val="tx1"/>
          </a:solidFill>
          <a:effectLst/>
          <a:latin typeface="Calibri" pitchFamily="34" charset="0"/>
          <a:ea typeface="+mn-ea"/>
          <a:cs typeface="+mn-cs"/>
        </a:defRPr>
      </a:lvl4pPr>
      <a:lvl5pPr marL="1793875" indent="-354013" algn="l" rtl="0" eaLnBrk="1" latinLnBrk="0" hangingPunct="1">
        <a:spcBef>
          <a:spcPts val="370"/>
        </a:spcBef>
        <a:buClr>
          <a:schemeClr val="accent3"/>
        </a:buClr>
        <a:buFont typeface="Arial" pitchFamily="34" charset="0"/>
        <a:buChar char="•"/>
        <a:defRPr kumimoji="0" sz="2400" kern="1200">
          <a:solidFill>
            <a:schemeClr val="tx1"/>
          </a:solidFill>
          <a:effectLst/>
          <a:latin typeface="Calibri" pitchFamily="34" charset="0"/>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www.ncld.org/types-learning-disabilities/executive-function-disorders/what-is-working-memory-why-does-matter"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980778A-6F9D-4141-8080-B8192EADCD40}" type="slidenum">
              <a:rPr lang="en-ZA" smtClean="0"/>
              <a:pPr/>
              <a:t>1</a:t>
            </a:fld>
            <a:endParaRPr lang="en-ZA" dirty="0"/>
          </a:p>
        </p:txBody>
      </p:sp>
      <p:sp>
        <p:nvSpPr>
          <p:cNvPr id="4" name="Title 3"/>
          <p:cNvSpPr>
            <a:spLocks noGrp="1"/>
          </p:cNvSpPr>
          <p:nvPr>
            <p:ph type="ctrTitle"/>
          </p:nvPr>
        </p:nvSpPr>
        <p:spPr/>
        <p:txBody>
          <a:bodyPr>
            <a:normAutofit fontScale="90000"/>
          </a:bodyPr>
          <a:lstStyle/>
          <a:p>
            <a:r>
              <a:rPr lang="en-ZA" dirty="0" smtClean="0"/>
              <a:t>IDENTIFY AND RESPOND TO LEARNERS WITH SPECIAL NEEDS AND BARRIERS TO LEARNING</a:t>
            </a:r>
            <a:r>
              <a:rPr lang="en-ZA" dirty="0"/>
              <a:t> </a:t>
            </a:r>
          </a:p>
        </p:txBody>
      </p:sp>
      <p:sp>
        <p:nvSpPr>
          <p:cNvPr id="5" name="Subtitle 4"/>
          <p:cNvSpPr>
            <a:spLocks noGrp="1"/>
          </p:cNvSpPr>
          <p:nvPr>
            <p:ph type="subTitle" idx="1"/>
          </p:nvPr>
        </p:nvSpPr>
        <p:spPr/>
        <p:txBody>
          <a:bodyPr/>
          <a:lstStyle/>
          <a:p>
            <a:r>
              <a:rPr lang="en-ZA" b="1" dirty="0"/>
              <a:t> </a:t>
            </a:r>
            <a:endParaRPr lang="en-ZA" dirty="0"/>
          </a:p>
          <a:p>
            <a:r>
              <a:rPr lang="en-ZA" b="1" dirty="0" smtClean="0"/>
              <a:t>Unit Standard 10291 |10 credits | NQF level 5</a:t>
            </a:r>
            <a:endParaRPr lang="en-ZA" b="1" dirty="0"/>
          </a:p>
        </p:txBody>
      </p:sp>
    </p:spTree>
    <p:extLst>
      <p:ext uri="{BB962C8B-B14F-4D97-AF65-F5344CB8AC3E}">
        <p14:creationId xmlns:p14="http://schemas.microsoft.com/office/powerpoint/2010/main" val="25677434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Assessment Brief</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10</a:t>
            </a:fld>
            <a:endParaRPr lang="en-ZA" dirty="0"/>
          </a:p>
        </p:txBody>
      </p:sp>
      <p:sp>
        <p:nvSpPr>
          <p:cNvPr id="5" name="Content Placeholder 4"/>
          <p:cNvSpPr>
            <a:spLocks noGrp="1"/>
          </p:cNvSpPr>
          <p:nvPr>
            <p:ph sz="quarter" idx="1"/>
          </p:nvPr>
        </p:nvSpPr>
        <p:spPr/>
        <p:txBody>
          <a:bodyPr/>
          <a:lstStyle/>
          <a:p>
            <a:pPr marL="0" lvl="0" indent="0">
              <a:spcBef>
                <a:spcPts val="0"/>
              </a:spcBef>
              <a:buClrTx/>
              <a:buSzTx/>
              <a:buNone/>
            </a:pPr>
            <a:r>
              <a:rPr lang="en-ZA" b="1" dirty="0">
                <a:solidFill>
                  <a:srgbClr val="000066"/>
                </a:solidFill>
              </a:rPr>
              <a:t>Entry Level </a:t>
            </a:r>
            <a:r>
              <a:rPr lang="en-ZA" b="1" dirty="0" smtClean="0">
                <a:solidFill>
                  <a:srgbClr val="000066"/>
                </a:solidFill>
              </a:rPr>
              <a:t>Requirements</a:t>
            </a:r>
          </a:p>
          <a:p>
            <a:pPr marL="0" lvl="0" indent="0">
              <a:spcBef>
                <a:spcPts val="0"/>
              </a:spcBef>
              <a:buClrTx/>
              <a:buSzTx/>
              <a:buNone/>
            </a:pPr>
            <a:endParaRPr lang="en-ZA" b="1" dirty="0">
              <a:solidFill>
                <a:srgbClr val="000066"/>
              </a:solidFill>
            </a:endParaRPr>
          </a:p>
          <a:p>
            <a:pPr marL="0" lvl="0" indent="0">
              <a:spcBef>
                <a:spcPts val="0"/>
              </a:spcBef>
              <a:buClrTx/>
              <a:buSzTx/>
              <a:buNone/>
            </a:pPr>
            <a:r>
              <a:rPr lang="en-ZA" dirty="0" smtClean="0">
                <a:solidFill>
                  <a:srgbClr val="000066"/>
                </a:solidFill>
              </a:rPr>
              <a:t>None</a:t>
            </a:r>
            <a:endParaRPr lang="en-ZA" dirty="0">
              <a:solidFill>
                <a:srgbClr val="000066"/>
              </a:solidFill>
            </a:endParaRPr>
          </a:p>
        </p:txBody>
      </p:sp>
    </p:spTree>
    <p:extLst>
      <p:ext uri="{BB962C8B-B14F-4D97-AF65-F5344CB8AC3E}">
        <p14:creationId xmlns:p14="http://schemas.microsoft.com/office/powerpoint/2010/main" val="254199700"/>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a:t>Refer the Learner </a:t>
            </a:r>
          </a:p>
        </p:txBody>
      </p:sp>
      <p:sp>
        <p:nvSpPr>
          <p:cNvPr id="3" name="Slide Number Placeholder 2"/>
          <p:cNvSpPr>
            <a:spLocks noGrp="1"/>
          </p:cNvSpPr>
          <p:nvPr>
            <p:ph type="sldNum" sz="quarter" idx="12"/>
          </p:nvPr>
        </p:nvSpPr>
        <p:spPr/>
        <p:txBody>
          <a:bodyPr/>
          <a:lstStyle/>
          <a:p>
            <a:fld id="{32F83655-DC73-417F-8B26-EB7A1DBB5382}" type="slidenum">
              <a:rPr lang="en-ZA" smtClean="0"/>
              <a:pPr/>
              <a:t>100</a:t>
            </a:fld>
            <a:endParaRPr lang="en-ZA" dirty="0"/>
          </a:p>
        </p:txBody>
      </p:sp>
      <p:sp>
        <p:nvSpPr>
          <p:cNvPr id="4" name="Content Placeholder 3"/>
          <p:cNvSpPr>
            <a:spLocks noGrp="1"/>
          </p:cNvSpPr>
          <p:nvPr>
            <p:ph sz="quarter" idx="1"/>
          </p:nvPr>
        </p:nvSpPr>
        <p:spPr/>
        <p:txBody>
          <a:bodyPr>
            <a:normAutofit/>
          </a:bodyPr>
          <a:lstStyle/>
          <a:p>
            <a:pPr marL="0" lvl="0" indent="0">
              <a:buNone/>
            </a:pPr>
            <a:r>
              <a:rPr lang="en-ZA" b="1" dirty="0"/>
              <a:t>Facilitator making first contact</a:t>
            </a:r>
            <a:endParaRPr lang="en-ZA" dirty="0"/>
          </a:p>
          <a:p>
            <a:r>
              <a:rPr lang="en-ZA" dirty="0"/>
              <a:t>Often the learner will want you, as the facilitator, to make the first contact with the professional and make the first appointment.  You must, first and foremost, obtain explicit permission from the learner to discuss his/her problem with the professional. </a:t>
            </a:r>
            <a:endParaRPr lang="en-ZA" dirty="0" smtClean="0"/>
          </a:p>
          <a:p>
            <a:pPr marL="0" indent="0">
              <a:buNone/>
            </a:pPr>
            <a:endParaRPr lang="en-ZA" dirty="0" smtClean="0"/>
          </a:p>
          <a:p>
            <a:r>
              <a:rPr lang="en-ZA" dirty="0" smtClean="0"/>
              <a:t>Then </a:t>
            </a:r>
            <a:r>
              <a:rPr lang="en-ZA" dirty="0"/>
              <a:t>you can contact the </a:t>
            </a:r>
            <a:r>
              <a:rPr lang="en-ZA" dirty="0" smtClean="0"/>
              <a:t>relevant</a:t>
            </a:r>
            <a:endParaRPr lang="en-ZA" dirty="0"/>
          </a:p>
          <a:p>
            <a:pPr marL="366712" lvl="1" indent="0">
              <a:buNone/>
            </a:pPr>
            <a:r>
              <a:rPr lang="en-ZA" dirty="0" smtClean="0"/>
              <a:t>person</a:t>
            </a:r>
            <a:r>
              <a:rPr lang="en-ZA" dirty="0"/>
              <a:t>, provide him/her with a brief overview of the problem and make the appointment.  </a:t>
            </a:r>
          </a:p>
          <a:p>
            <a:pPr marL="0" indent="0">
              <a:buNone/>
            </a:pPr>
            <a:endParaRPr lang="en-ZA" dirty="0"/>
          </a:p>
        </p:txBody>
      </p:sp>
    </p:spTree>
    <p:extLst>
      <p:ext uri="{BB962C8B-B14F-4D97-AF65-F5344CB8AC3E}">
        <p14:creationId xmlns:p14="http://schemas.microsoft.com/office/powerpoint/2010/main" val="5171580"/>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a:t>Refer the Learner </a:t>
            </a:r>
          </a:p>
        </p:txBody>
      </p:sp>
      <p:sp>
        <p:nvSpPr>
          <p:cNvPr id="3" name="Slide Number Placeholder 2"/>
          <p:cNvSpPr>
            <a:spLocks noGrp="1"/>
          </p:cNvSpPr>
          <p:nvPr>
            <p:ph type="sldNum" sz="quarter" idx="12"/>
          </p:nvPr>
        </p:nvSpPr>
        <p:spPr/>
        <p:txBody>
          <a:bodyPr/>
          <a:lstStyle/>
          <a:p>
            <a:fld id="{32F83655-DC73-417F-8B26-EB7A1DBB5382}" type="slidenum">
              <a:rPr lang="en-ZA" smtClean="0"/>
              <a:pPr/>
              <a:t>101</a:t>
            </a:fld>
            <a:endParaRPr lang="en-ZA" dirty="0"/>
          </a:p>
        </p:txBody>
      </p:sp>
      <p:sp>
        <p:nvSpPr>
          <p:cNvPr id="4" name="Content Placeholder 3"/>
          <p:cNvSpPr>
            <a:spLocks noGrp="1"/>
          </p:cNvSpPr>
          <p:nvPr>
            <p:ph sz="quarter" idx="1"/>
          </p:nvPr>
        </p:nvSpPr>
        <p:spPr/>
        <p:txBody>
          <a:bodyPr>
            <a:normAutofit fontScale="92500" lnSpcReduction="10000"/>
          </a:bodyPr>
          <a:lstStyle/>
          <a:p>
            <a:pPr marL="0" indent="0">
              <a:buNone/>
            </a:pPr>
            <a:r>
              <a:rPr lang="en-ZA" b="1" dirty="0"/>
              <a:t>Assist the learner by giving them as much information as possible, including</a:t>
            </a:r>
            <a:r>
              <a:rPr lang="en-ZA" b="1" dirty="0" smtClean="0"/>
              <a:t>:</a:t>
            </a:r>
          </a:p>
          <a:p>
            <a:pPr marL="0" indent="0">
              <a:buNone/>
            </a:pPr>
            <a:endParaRPr lang="en-ZA" b="1" dirty="0"/>
          </a:p>
          <a:p>
            <a:r>
              <a:rPr lang="en-ZA" dirty="0" smtClean="0"/>
              <a:t>Address </a:t>
            </a:r>
            <a:r>
              <a:rPr lang="en-ZA" dirty="0"/>
              <a:t>and directions (if applicable);</a:t>
            </a:r>
          </a:p>
          <a:p>
            <a:r>
              <a:rPr lang="en-ZA" dirty="0" smtClean="0"/>
              <a:t>Time </a:t>
            </a:r>
            <a:r>
              <a:rPr lang="en-ZA" dirty="0"/>
              <a:t>of appointment;</a:t>
            </a:r>
          </a:p>
          <a:p>
            <a:r>
              <a:rPr lang="en-ZA" dirty="0" smtClean="0"/>
              <a:t>Nature </a:t>
            </a:r>
            <a:r>
              <a:rPr lang="en-ZA" dirty="0"/>
              <a:t>of referral; </a:t>
            </a:r>
          </a:p>
          <a:p>
            <a:r>
              <a:rPr lang="en-ZA" dirty="0" smtClean="0"/>
              <a:t>People </a:t>
            </a:r>
            <a:r>
              <a:rPr lang="en-ZA" dirty="0"/>
              <a:t>involved; and </a:t>
            </a:r>
          </a:p>
          <a:p>
            <a:r>
              <a:rPr lang="en-ZA" dirty="0" smtClean="0"/>
              <a:t>What </a:t>
            </a:r>
            <a:r>
              <a:rPr lang="en-ZA" dirty="0"/>
              <a:t>to expect of the assessment.</a:t>
            </a:r>
          </a:p>
          <a:p>
            <a:pPr marL="0" indent="0">
              <a:buNone/>
            </a:pPr>
            <a:endParaRPr lang="en-ZA" dirty="0"/>
          </a:p>
          <a:p>
            <a:pPr marL="0" indent="0">
              <a:buNone/>
            </a:pPr>
            <a:r>
              <a:rPr lang="en-ZA" dirty="0"/>
              <a:t> </a:t>
            </a:r>
          </a:p>
          <a:p>
            <a:pPr marL="0" indent="0">
              <a:buNone/>
            </a:pPr>
            <a:endParaRPr lang="en-ZA" dirty="0"/>
          </a:p>
          <a:p>
            <a:pPr marL="0" indent="0">
              <a:buNone/>
            </a:pPr>
            <a:r>
              <a:rPr lang="en-ZA" dirty="0" smtClean="0"/>
              <a:t>			Complete </a:t>
            </a:r>
            <a:r>
              <a:rPr lang="en-ZA" dirty="0"/>
              <a:t>Activity 1.3.2 to 1.3.4 in your PoE.</a:t>
            </a:r>
          </a:p>
          <a:p>
            <a:pPr marL="0" indent="0">
              <a:buNone/>
            </a:pPr>
            <a:endParaRPr lang="en-ZA" dirty="0"/>
          </a:p>
          <a:p>
            <a:pPr marL="0" indent="0">
              <a:buNone/>
            </a:pPr>
            <a:endParaRPr lang="en-ZA" dirty="0"/>
          </a:p>
        </p:txBody>
      </p:sp>
      <p:pic>
        <p:nvPicPr>
          <p:cNvPr id="5" name="Picture 4"/>
          <p:cNvPicPr>
            <a:picLocks noChangeAspect="1"/>
          </p:cNvPicPr>
          <p:nvPr/>
        </p:nvPicPr>
        <p:blipFill>
          <a:blip r:embed="rId2"/>
          <a:stretch>
            <a:fillRect/>
          </a:stretch>
        </p:blipFill>
        <p:spPr>
          <a:xfrm>
            <a:off x="374904" y="4873537"/>
            <a:ext cx="2872036" cy="966824"/>
          </a:xfrm>
          <a:prstGeom prst="rect">
            <a:avLst/>
          </a:prstGeom>
        </p:spPr>
      </p:pic>
    </p:spTree>
    <p:extLst>
      <p:ext uri="{BB962C8B-B14F-4D97-AF65-F5344CB8AC3E}">
        <p14:creationId xmlns:p14="http://schemas.microsoft.com/office/powerpoint/2010/main" val="3036081640"/>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STUDY UNIT </a:t>
            </a:r>
            <a:r>
              <a:rPr lang="en-ZA" dirty="0" smtClean="0"/>
              <a:t>1.4</a:t>
            </a:r>
            <a:endParaRPr lang="en-ZA" dirty="0"/>
          </a:p>
        </p:txBody>
      </p:sp>
      <p:sp>
        <p:nvSpPr>
          <p:cNvPr id="3" name="Text Placeholder 2"/>
          <p:cNvSpPr>
            <a:spLocks noGrp="1"/>
          </p:cNvSpPr>
          <p:nvPr>
            <p:ph type="body" idx="1"/>
          </p:nvPr>
        </p:nvSpPr>
        <p:spPr/>
        <p:txBody>
          <a:bodyPr/>
          <a:lstStyle/>
          <a:p>
            <a:r>
              <a:rPr lang="en-ZA" dirty="0" smtClean="0"/>
              <a:t>IMPLEMENT STRATEGIES TO ASSIST LEARNER</a:t>
            </a:r>
            <a:endParaRPr lang="en-ZA" dirty="0"/>
          </a:p>
        </p:txBody>
      </p:sp>
      <p:sp>
        <p:nvSpPr>
          <p:cNvPr id="4" name="Slide Number Placeholder 3"/>
          <p:cNvSpPr>
            <a:spLocks noGrp="1"/>
          </p:cNvSpPr>
          <p:nvPr>
            <p:ph type="sldNum" sz="quarter" idx="12"/>
          </p:nvPr>
        </p:nvSpPr>
        <p:spPr/>
        <p:txBody>
          <a:bodyPr/>
          <a:lstStyle/>
          <a:p>
            <a:fld id="{4980778A-6F9D-4141-8080-B8192EADCD40}" type="slidenum">
              <a:rPr lang="en-ZA" smtClean="0"/>
              <a:pPr/>
              <a:t>102</a:t>
            </a:fld>
            <a:endParaRPr lang="en-ZA" dirty="0"/>
          </a:p>
        </p:txBody>
      </p:sp>
    </p:spTree>
    <p:extLst>
      <p:ext uri="{BB962C8B-B14F-4D97-AF65-F5344CB8AC3E}">
        <p14:creationId xmlns:p14="http://schemas.microsoft.com/office/powerpoint/2010/main" val="2480561712"/>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ZA" dirty="0" smtClean="0"/>
              <a:t>Organising </a:t>
            </a:r>
            <a:r>
              <a:rPr lang="en-ZA" dirty="0"/>
              <a:t>the learning environment </a:t>
            </a:r>
          </a:p>
        </p:txBody>
      </p:sp>
      <p:sp>
        <p:nvSpPr>
          <p:cNvPr id="3" name="Slide Number Placeholder 2"/>
          <p:cNvSpPr>
            <a:spLocks noGrp="1"/>
          </p:cNvSpPr>
          <p:nvPr>
            <p:ph type="sldNum" sz="quarter" idx="12"/>
          </p:nvPr>
        </p:nvSpPr>
        <p:spPr/>
        <p:txBody>
          <a:bodyPr/>
          <a:lstStyle/>
          <a:p>
            <a:fld id="{32F83655-DC73-417F-8B26-EB7A1DBB5382}" type="slidenum">
              <a:rPr lang="en-ZA" smtClean="0"/>
              <a:pPr/>
              <a:t>103</a:t>
            </a:fld>
            <a:endParaRPr lang="en-ZA" dirty="0"/>
          </a:p>
        </p:txBody>
      </p:sp>
      <p:sp>
        <p:nvSpPr>
          <p:cNvPr id="4" name="Content Placeholder 3"/>
          <p:cNvSpPr>
            <a:spLocks noGrp="1"/>
          </p:cNvSpPr>
          <p:nvPr>
            <p:ph sz="quarter" idx="1"/>
          </p:nvPr>
        </p:nvSpPr>
        <p:spPr/>
        <p:txBody>
          <a:bodyPr/>
          <a:lstStyle/>
          <a:p>
            <a:r>
              <a:rPr lang="en-ZA" dirty="0"/>
              <a:t>Now that the learner has been diagnosed and they are getting the correct support and treatment, your job as Facilitator does not end! You should now do everything you can to keep on supporting the learner in the learning process.  </a:t>
            </a:r>
            <a:endParaRPr lang="en-ZA" dirty="0" smtClean="0"/>
          </a:p>
          <a:p>
            <a:r>
              <a:rPr lang="en-ZA" dirty="0" smtClean="0"/>
              <a:t>You </a:t>
            </a:r>
            <a:r>
              <a:rPr lang="en-ZA" dirty="0"/>
              <a:t>could schedule follow-up sessions with the learner on a regular basis e.g. a bi-weekly or monthly to see how the learner is doing. </a:t>
            </a:r>
            <a:endParaRPr lang="en-ZA" dirty="0" smtClean="0"/>
          </a:p>
          <a:p>
            <a:r>
              <a:rPr lang="en-ZA" dirty="0" smtClean="0"/>
              <a:t>The </a:t>
            </a:r>
            <a:r>
              <a:rPr lang="en-ZA" dirty="0"/>
              <a:t>table below outlines possible strategies that you can implement in a classroom environment to compensate for common learning disabilities. </a:t>
            </a:r>
          </a:p>
          <a:p>
            <a:pPr marL="0" indent="0">
              <a:buNone/>
            </a:pPr>
            <a:endParaRPr lang="en-ZA" dirty="0"/>
          </a:p>
        </p:txBody>
      </p:sp>
    </p:spTree>
    <p:extLst>
      <p:ext uri="{BB962C8B-B14F-4D97-AF65-F5344CB8AC3E}">
        <p14:creationId xmlns:p14="http://schemas.microsoft.com/office/powerpoint/2010/main" val="4012560534"/>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ZA" dirty="0" smtClean="0"/>
              <a:t>Organising </a:t>
            </a:r>
            <a:r>
              <a:rPr lang="en-ZA" dirty="0"/>
              <a:t>the learning environment </a:t>
            </a:r>
          </a:p>
        </p:txBody>
      </p:sp>
      <p:sp>
        <p:nvSpPr>
          <p:cNvPr id="3" name="Slide Number Placeholder 2"/>
          <p:cNvSpPr>
            <a:spLocks noGrp="1"/>
          </p:cNvSpPr>
          <p:nvPr>
            <p:ph type="sldNum" sz="quarter" idx="12"/>
          </p:nvPr>
        </p:nvSpPr>
        <p:spPr/>
        <p:txBody>
          <a:bodyPr/>
          <a:lstStyle/>
          <a:p>
            <a:fld id="{32F83655-DC73-417F-8B26-EB7A1DBB5382}" type="slidenum">
              <a:rPr lang="en-ZA" smtClean="0"/>
              <a:pPr/>
              <a:t>104</a:t>
            </a:fld>
            <a:endParaRPr lang="en-ZA" dirty="0"/>
          </a:p>
        </p:txBody>
      </p:sp>
      <p:sp>
        <p:nvSpPr>
          <p:cNvPr id="4" name="Content Placeholder 3"/>
          <p:cNvSpPr>
            <a:spLocks noGrp="1"/>
          </p:cNvSpPr>
          <p:nvPr>
            <p:ph sz="quarter" idx="1"/>
          </p:nvPr>
        </p:nvSpPr>
        <p:spPr/>
        <p:txBody>
          <a:bodyPr/>
          <a:lstStyle/>
          <a:p>
            <a:pPr marL="0" indent="0">
              <a:buNone/>
            </a:pPr>
            <a:r>
              <a:rPr lang="en-ZA" dirty="0"/>
              <a:t>Possible Compensatory Strategies for Youth with Learning </a:t>
            </a:r>
            <a:r>
              <a:rPr lang="en-ZA" dirty="0" smtClean="0"/>
              <a:t>Disabilities can be seen on page 42 of the learning </a:t>
            </a:r>
            <a:endParaRPr lang="en-ZA" dirty="0" smtClean="0"/>
          </a:p>
          <a:p>
            <a:pPr marL="0" indent="0">
              <a:buNone/>
            </a:pPr>
            <a:endParaRPr lang="en-ZA" b="1" dirty="0"/>
          </a:p>
          <a:p>
            <a:pPr marL="0" indent="0">
              <a:buNone/>
            </a:pPr>
            <a:endParaRPr lang="en-ZA" b="1" dirty="0" smtClean="0"/>
          </a:p>
          <a:p>
            <a:pPr marL="0" indent="0">
              <a:buNone/>
            </a:pPr>
            <a:endParaRPr lang="en-ZA" b="1" dirty="0"/>
          </a:p>
          <a:p>
            <a:pPr marL="0" indent="0">
              <a:buNone/>
            </a:pPr>
            <a:endParaRPr lang="en-ZA" b="1" dirty="0"/>
          </a:p>
          <a:p>
            <a:pPr marL="0" indent="0">
              <a:buNone/>
            </a:pPr>
            <a:endParaRPr lang="en-ZA" dirty="0"/>
          </a:p>
        </p:txBody>
      </p:sp>
    </p:spTree>
    <p:extLst>
      <p:ext uri="{BB962C8B-B14F-4D97-AF65-F5344CB8AC3E}">
        <p14:creationId xmlns:p14="http://schemas.microsoft.com/office/powerpoint/2010/main" val="4173629474"/>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ZA" dirty="0"/>
              <a:t> </a:t>
            </a:r>
            <a:br>
              <a:rPr lang="en-ZA" dirty="0"/>
            </a:br>
            <a:r>
              <a:rPr lang="en-ZA" dirty="0"/>
              <a:t>Implement and track recommendations </a:t>
            </a:r>
            <a:endParaRPr lang="en-ZA"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105</a:t>
            </a:fld>
            <a:endParaRPr lang="en-ZA" dirty="0"/>
          </a:p>
        </p:txBody>
      </p:sp>
      <p:sp>
        <p:nvSpPr>
          <p:cNvPr id="4" name="Content Placeholder 3"/>
          <p:cNvSpPr>
            <a:spLocks noGrp="1"/>
          </p:cNvSpPr>
          <p:nvPr>
            <p:ph sz="quarter" idx="1"/>
          </p:nvPr>
        </p:nvSpPr>
        <p:spPr/>
        <p:txBody>
          <a:bodyPr/>
          <a:lstStyle/>
          <a:p>
            <a:r>
              <a:rPr lang="en-ZA" dirty="0"/>
              <a:t>Once the remediation plan for the learners has been developed it is the responsibility of all parties involved that the plan is implemented. </a:t>
            </a:r>
            <a:endParaRPr lang="en-ZA" dirty="0" smtClean="0"/>
          </a:p>
          <a:p>
            <a:endParaRPr lang="en-ZA" dirty="0"/>
          </a:p>
          <a:p>
            <a:r>
              <a:rPr lang="en-ZA" dirty="0" smtClean="0"/>
              <a:t>These </a:t>
            </a:r>
            <a:r>
              <a:rPr lang="en-ZA" dirty="0"/>
              <a:t>parties are the facilitator, learner and professional who did the evaluation / diagnosis.</a:t>
            </a:r>
          </a:p>
          <a:p>
            <a:pPr marL="0" indent="0">
              <a:buNone/>
            </a:pPr>
            <a:endParaRPr lang="en-ZA" dirty="0"/>
          </a:p>
          <a:p>
            <a:r>
              <a:rPr lang="en-ZA" dirty="0"/>
              <a:t>Your main task as ETP Practitioner will be to provide proof of interaction / support to the learner as well as documentation of the mastery of benchmarks and annual goals. </a:t>
            </a:r>
          </a:p>
          <a:p>
            <a:pPr marL="0" indent="0">
              <a:buNone/>
            </a:pPr>
            <a:endParaRPr lang="en-ZA" dirty="0"/>
          </a:p>
        </p:txBody>
      </p:sp>
    </p:spTree>
    <p:extLst>
      <p:ext uri="{BB962C8B-B14F-4D97-AF65-F5344CB8AC3E}">
        <p14:creationId xmlns:p14="http://schemas.microsoft.com/office/powerpoint/2010/main" val="3755487633"/>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ZA" dirty="0"/>
              <a:t> </a:t>
            </a:r>
            <a:br>
              <a:rPr lang="en-ZA" dirty="0"/>
            </a:br>
            <a:r>
              <a:rPr lang="en-ZA" dirty="0"/>
              <a:t>Implement and track recommendations </a:t>
            </a:r>
            <a:endParaRPr lang="en-ZA"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106</a:t>
            </a:fld>
            <a:endParaRPr lang="en-ZA" dirty="0"/>
          </a:p>
        </p:txBody>
      </p:sp>
      <p:sp>
        <p:nvSpPr>
          <p:cNvPr id="4" name="Content Placeholder 3"/>
          <p:cNvSpPr>
            <a:spLocks noGrp="1"/>
          </p:cNvSpPr>
          <p:nvPr>
            <p:ph sz="quarter" idx="1"/>
          </p:nvPr>
        </p:nvSpPr>
        <p:spPr/>
        <p:txBody>
          <a:bodyPr>
            <a:normAutofit lnSpcReduction="10000"/>
          </a:bodyPr>
          <a:lstStyle/>
          <a:p>
            <a:r>
              <a:rPr lang="en-ZA" dirty="0"/>
              <a:t>Record the areas of progress and reasons for progress or non-progress. Try to gather evidence of the progress / non-progress. These could include observing the student in class and making notes, assessment results etc. </a:t>
            </a:r>
            <a:endParaRPr lang="en-ZA" dirty="0" smtClean="0"/>
          </a:p>
          <a:p>
            <a:endParaRPr lang="en-ZA" dirty="0"/>
          </a:p>
          <a:p>
            <a:r>
              <a:rPr lang="en-ZA" dirty="0" smtClean="0"/>
              <a:t>The </a:t>
            </a:r>
            <a:r>
              <a:rPr lang="en-ZA" dirty="0"/>
              <a:t>learner must have access to these records always. You could load the results onto the LMS and give the learner access to it, or if you do not have such a system available you could schedule weekly update sessions.</a:t>
            </a:r>
          </a:p>
          <a:p>
            <a:pPr marL="0" indent="0">
              <a:buNone/>
            </a:pPr>
            <a:endParaRPr lang="en-ZA" dirty="0"/>
          </a:p>
          <a:p>
            <a:r>
              <a:rPr lang="en-ZA" dirty="0"/>
              <a:t>If none of your efforts to support and assist the learner is having any positive outcomes, it is important to get help. </a:t>
            </a:r>
            <a:endParaRPr lang="en-ZA" dirty="0" smtClean="0"/>
          </a:p>
          <a:p>
            <a:endParaRPr lang="en-ZA" dirty="0"/>
          </a:p>
          <a:p>
            <a:pPr marL="0" indent="0">
              <a:buNone/>
            </a:pPr>
            <a:endParaRPr lang="en-ZA" dirty="0"/>
          </a:p>
        </p:txBody>
      </p:sp>
    </p:spTree>
    <p:extLst>
      <p:ext uri="{BB962C8B-B14F-4D97-AF65-F5344CB8AC3E}">
        <p14:creationId xmlns:p14="http://schemas.microsoft.com/office/powerpoint/2010/main" val="102014314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ZA" dirty="0"/>
              <a:t> </a:t>
            </a:r>
            <a:br>
              <a:rPr lang="en-ZA" dirty="0"/>
            </a:br>
            <a:r>
              <a:rPr lang="en-ZA" dirty="0"/>
              <a:t>Implement and track recommendations </a:t>
            </a:r>
            <a:endParaRPr lang="en-ZA"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107</a:t>
            </a:fld>
            <a:endParaRPr lang="en-ZA" dirty="0"/>
          </a:p>
        </p:txBody>
      </p:sp>
      <p:sp>
        <p:nvSpPr>
          <p:cNvPr id="4" name="Content Placeholder 3"/>
          <p:cNvSpPr>
            <a:spLocks noGrp="1"/>
          </p:cNvSpPr>
          <p:nvPr>
            <p:ph sz="quarter" idx="1"/>
          </p:nvPr>
        </p:nvSpPr>
        <p:spPr/>
        <p:txBody>
          <a:bodyPr>
            <a:normAutofit lnSpcReduction="10000"/>
          </a:bodyPr>
          <a:lstStyle/>
          <a:p>
            <a:r>
              <a:rPr lang="en-ZA" dirty="0"/>
              <a:t>Record the areas of progress and reasons for progress or non-progress. Try to gather evidence of the progress / non-progress. These could include observing the student in class and making notes, assessment results etc. </a:t>
            </a:r>
            <a:endParaRPr lang="en-ZA" dirty="0" smtClean="0"/>
          </a:p>
          <a:p>
            <a:endParaRPr lang="en-ZA" dirty="0"/>
          </a:p>
          <a:p>
            <a:r>
              <a:rPr lang="en-ZA" dirty="0" smtClean="0"/>
              <a:t>The </a:t>
            </a:r>
            <a:r>
              <a:rPr lang="en-ZA" dirty="0"/>
              <a:t>learner must have access to these records always. You could load the results onto the LMS and give the learner access to it, or if you do not have such a system available you could schedule weekly update sessions.</a:t>
            </a:r>
          </a:p>
          <a:p>
            <a:pPr marL="0" indent="0">
              <a:buNone/>
            </a:pPr>
            <a:endParaRPr lang="en-ZA" dirty="0"/>
          </a:p>
          <a:p>
            <a:r>
              <a:rPr lang="en-ZA" dirty="0"/>
              <a:t>If none of your efforts to support and assist the learner is having any positive outcomes, it is important to get help. </a:t>
            </a:r>
            <a:endParaRPr lang="en-ZA" dirty="0" smtClean="0"/>
          </a:p>
          <a:p>
            <a:endParaRPr lang="en-ZA" dirty="0"/>
          </a:p>
          <a:p>
            <a:pPr marL="0" indent="0">
              <a:buNone/>
            </a:pPr>
            <a:endParaRPr lang="en-ZA" dirty="0"/>
          </a:p>
        </p:txBody>
      </p:sp>
    </p:spTree>
    <p:extLst>
      <p:ext uri="{BB962C8B-B14F-4D97-AF65-F5344CB8AC3E}">
        <p14:creationId xmlns:p14="http://schemas.microsoft.com/office/powerpoint/2010/main" val="26805582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ZA" dirty="0"/>
              <a:t> </a:t>
            </a:r>
            <a:br>
              <a:rPr lang="en-ZA" dirty="0"/>
            </a:br>
            <a:r>
              <a:rPr lang="en-ZA" dirty="0"/>
              <a:t>Implement and track recommendations </a:t>
            </a:r>
            <a:endParaRPr lang="en-ZA"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108</a:t>
            </a:fld>
            <a:endParaRPr lang="en-ZA" dirty="0"/>
          </a:p>
        </p:txBody>
      </p:sp>
      <p:sp>
        <p:nvSpPr>
          <p:cNvPr id="4" name="Content Placeholder 3"/>
          <p:cNvSpPr>
            <a:spLocks noGrp="1"/>
          </p:cNvSpPr>
          <p:nvPr>
            <p:ph sz="quarter" idx="1"/>
          </p:nvPr>
        </p:nvSpPr>
        <p:spPr/>
        <p:txBody>
          <a:bodyPr>
            <a:normAutofit/>
          </a:bodyPr>
          <a:lstStyle/>
          <a:p>
            <a:pPr marL="0" indent="0">
              <a:buNone/>
            </a:pPr>
            <a:endParaRPr lang="en-ZA" dirty="0"/>
          </a:p>
          <a:p>
            <a:pPr marL="0" indent="0">
              <a:buNone/>
            </a:pPr>
            <a:endParaRPr lang="en-ZA" dirty="0"/>
          </a:p>
        </p:txBody>
      </p:sp>
      <p:sp>
        <p:nvSpPr>
          <p:cNvPr id="7" name="Rectangle 6"/>
          <p:cNvSpPr/>
          <p:nvPr/>
        </p:nvSpPr>
        <p:spPr>
          <a:xfrm>
            <a:off x="467544" y="1626096"/>
            <a:ext cx="7933506" cy="4370427"/>
          </a:xfrm>
          <a:prstGeom prst="rect">
            <a:avLst/>
          </a:prstGeom>
        </p:spPr>
        <p:txBody>
          <a:bodyPr wrap="square">
            <a:spAutoFit/>
          </a:bodyPr>
          <a:lstStyle/>
          <a:p>
            <a:pPr marL="285750" indent="-285750">
              <a:buFont typeface="Arial" panose="020B0604020202020204" pitchFamily="34" charset="0"/>
              <a:buChar char="•"/>
            </a:pPr>
            <a:r>
              <a:rPr lang="en-ZA" sz="2400" dirty="0"/>
              <a:t>Timeously refer the issue to a relevant person for discussion; this could be the professional who tested the individual, a family member, employer, friend etc.</a:t>
            </a:r>
          </a:p>
          <a:p>
            <a:pPr marL="285750" indent="-285750">
              <a:buFont typeface="Arial" panose="020B0604020202020204" pitchFamily="34" charset="0"/>
              <a:buChar char="•"/>
            </a:pPr>
            <a:endParaRPr lang="en-ZA" sz="2400" dirty="0"/>
          </a:p>
          <a:p>
            <a:pPr marL="285750" indent="-285750">
              <a:buFont typeface="Arial" panose="020B0604020202020204" pitchFamily="34" charset="0"/>
              <a:buChar char="•"/>
            </a:pPr>
            <a:r>
              <a:rPr lang="en-ZA" sz="2400" dirty="0"/>
              <a:t>It is also you job to assist the professional in reporting back on the success / failure of recommendations. </a:t>
            </a:r>
            <a:endParaRPr lang="en-ZA" sz="2400" dirty="0" smtClean="0"/>
          </a:p>
          <a:p>
            <a:pPr marL="285750" indent="-285750">
              <a:buFont typeface="Arial" panose="020B0604020202020204" pitchFamily="34" charset="0"/>
              <a:buChar char="•"/>
            </a:pPr>
            <a:endParaRPr lang="en-ZA" sz="2400" dirty="0"/>
          </a:p>
          <a:p>
            <a:pPr marL="285750" indent="-285750">
              <a:buFont typeface="Arial" panose="020B0604020202020204" pitchFamily="34" charset="0"/>
              <a:buChar char="•"/>
            </a:pPr>
            <a:r>
              <a:rPr lang="en-ZA" sz="2400" dirty="0" smtClean="0"/>
              <a:t>Include </a:t>
            </a:r>
            <a:r>
              <a:rPr lang="en-ZA" sz="2400" dirty="0"/>
              <a:t>as much detail as possible about the successes and failures. Sometimes a learner responds very well to some of the recommendations, but fails at others. </a:t>
            </a:r>
            <a:endParaRPr lang="en-ZA" sz="2400" dirty="0" smtClean="0"/>
          </a:p>
          <a:p>
            <a:pPr marL="285750" indent="-285750">
              <a:buFont typeface="Arial" panose="020B0604020202020204" pitchFamily="34" charset="0"/>
              <a:buChar char="•"/>
            </a:pPr>
            <a:endParaRPr lang="en-ZA" sz="2000" dirty="0"/>
          </a:p>
          <a:p>
            <a:endParaRPr lang="en-ZA" dirty="0"/>
          </a:p>
        </p:txBody>
      </p:sp>
    </p:spTree>
    <p:extLst>
      <p:ext uri="{BB962C8B-B14F-4D97-AF65-F5344CB8AC3E}">
        <p14:creationId xmlns:p14="http://schemas.microsoft.com/office/powerpoint/2010/main" val="332892300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ZA" dirty="0"/>
              <a:t> </a:t>
            </a:r>
            <a:br>
              <a:rPr lang="en-ZA" dirty="0"/>
            </a:br>
            <a:r>
              <a:rPr lang="en-ZA" dirty="0"/>
              <a:t>Implement and track recommendations </a:t>
            </a:r>
            <a:endParaRPr lang="en-ZA"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109</a:t>
            </a:fld>
            <a:endParaRPr lang="en-ZA" dirty="0"/>
          </a:p>
        </p:txBody>
      </p:sp>
      <p:sp>
        <p:nvSpPr>
          <p:cNvPr id="4" name="Content Placeholder 3"/>
          <p:cNvSpPr>
            <a:spLocks noGrp="1"/>
          </p:cNvSpPr>
          <p:nvPr>
            <p:ph sz="quarter" idx="1"/>
          </p:nvPr>
        </p:nvSpPr>
        <p:spPr/>
        <p:txBody>
          <a:bodyPr>
            <a:normAutofit/>
          </a:bodyPr>
          <a:lstStyle/>
          <a:p>
            <a:pPr marL="0" indent="0">
              <a:buNone/>
            </a:pPr>
            <a:endParaRPr lang="en-ZA" dirty="0"/>
          </a:p>
          <a:p>
            <a:pPr marL="0" indent="0">
              <a:buNone/>
            </a:pPr>
            <a:endParaRPr lang="en-ZA" dirty="0"/>
          </a:p>
        </p:txBody>
      </p:sp>
      <p:sp>
        <p:nvSpPr>
          <p:cNvPr id="7" name="Rectangle 6"/>
          <p:cNvSpPr/>
          <p:nvPr/>
        </p:nvSpPr>
        <p:spPr>
          <a:xfrm>
            <a:off x="467544" y="1626096"/>
            <a:ext cx="7933506" cy="4124206"/>
          </a:xfrm>
          <a:prstGeom prst="rect">
            <a:avLst/>
          </a:prstGeom>
        </p:spPr>
        <p:txBody>
          <a:bodyPr wrap="square">
            <a:spAutoFit/>
          </a:bodyPr>
          <a:lstStyle/>
          <a:p>
            <a:pPr marL="285750" indent="-285750">
              <a:buFont typeface="Arial" panose="020B0604020202020204" pitchFamily="34" charset="0"/>
              <a:buChar char="•"/>
            </a:pPr>
            <a:r>
              <a:rPr lang="en-ZA" sz="2400" dirty="0"/>
              <a:t>Remember that the support plan is a working document and should be re-assessed and updated at agreed intervals. </a:t>
            </a:r>
            <a:endParaRPr lang="en-ZA" sz="2400" dirty="0" smtClean="0"/>
          </a:p>
          <a:p>
            <a:pPr marL="285750" indent="-285750">
              <a:buFont typeface="Arial" panose="020B0604020202020204" pitchFamily="34" charset="0"/>
              <a:buChar char="•"/>
            </a:pPr>
            <a:endParaRPr lang="en-ZA" sz="2400" dirty="0"/>
          </a:p>
          <a:p>
            <a:pPr marL="285750" indent="-285750">
              <a:buFont typeface="Arial" panose="020B0604020202020204" pitchFamily="34" charset="0"/>
              <a:buChar char="•"/>
            </a:pPr>
            <a:r>
              <a:rPr lang="en-ZA" sz="2400" dirty="0" smtClean="0"/>
              <a:t>Include </a:t>
            </a:r>
            <a:r>
              <a:rPr lang="en-ZA" sz="2400" dirty="0"/>
              <a:t>the learner in these sessions so that they can also give their input about what worked for them and which areas of the plan were difficult to achieve.</a:t>
            </a:r>
          </a:p>
          <a:p>
            <a:endParaRPr lang="en-ZA" sz="2000" dirty="0"/>
          </a:p>
          <a:p>
            <a:r>
              <a:rPr lang="en-ZA" sz="2000" dirty="0"/>
              <a:t> </a:t>
            </a:r>
          </a:p>
          <a:p>
            <a:endParaRPr lang="en-ZA" sz="2000" dirty="0"/>
          </a:p>
          <a:p>
            <a:r>
              <a:rPr lang="en-ZA" sz="2000" dirty="0" smtClean="0"/>
              <a:t> 			Complete </a:t>
            </a:r>
            <a:r>
              <a:rPr lang="en-ZA" sz="2000" dirty="0"/>
              <a:t>Activity 1.3.2 to 1.3.4 in your PoE.</a:t>
            </a:r>
            <a:endParaRPr lang="en-ZA" sz="2400" dirty="0"/>
          </a:p>
          <a:p>
            <a:endParaRPr lang="en-ZA" sz="2000" dirty="0"/>
          </a:p>
          <a:p>
            <a:endParaRPr lang="en-ZA" dirty="0"/>
          </a:p>
        </p:txBody>
      </p:sp>
      <p:pic>
        <p:nvPicPr>
          <p:cNvPr id="5" name="Picture 4"/>
          <p:cNvPicPr>
            <a:picLocks noChangeAspect="1"/>
          </p:cNvPicPr>
          <p:nvPr/>
        </p:nvPicPr>
        <p:blipFill>
          <a:blip r:embed="rId2"/>
          <a:stretch>
            <a:fillRect/>
          </a:stretch>
        </p:blipFill>
        <p:spPr>
          <a:xfrm>
            <a:off x="467544" y="4307568"/>
            <a:ext cx="2596389" cy="874032"/>
          </a:xfrm>
          <a:prstGeom prst="rect">
            <a:avLst/>
          </a:prstGeom>
        </p:spPr>
      </p:pic>
    </p:spTree>
    <p:extLst>
      <p:ext uri="{BB962C8B-B14F-4D97-AF65-F5344CB8AC3E}">
        <p14:creationId xmlns:p14="http://schemas.microsoft.com/office/powerpoint/2010/main" val="21533743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Assessment Brief</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11</a:t>
            </a:fld>
            <a:endParaRPr lang="en-ZA" dirty="0"/>
          </a:p>
        </p:txBody>
      </p:sp>
      <p:sp>
        <p:nvSpPr>
          <p:cNvPr id="5" name="Content Placeholder 4"/>
          <p:cNvSpPr>
            <a:spLocks noGrp="1"/>
          </p:cNvSpPr>
          <p:nvPr>
            <p:ph sz="quarter" idx="1"/>
          </p:nvPr>
        </p:nvSpPr>
        <p:spPr/>
        <p:txBody>
          <a:bodyPr/>
          <a:lstStyle/>
          <a:p>
            <a:pPr marL="0" lvl="0" indent="0">
              <a:spcBef>
                <a:spcPts val="0"/>
              </a:spcBef>
              <a:buClrTx/>
              <a:buSzTx/>
              <a:buNone/>
            </a:pPr>
            <a:r>
              <a:rPr lang="en-ZA" b="1" dirty="0">
                <a:solidFill>
                  <a:srgbClr val="000066"/>
                </a:solidFill>
              </a:rPr>
              <a:t>Credit Value</a:t>
            </a:r>
            <a:endParaRPr lang="en-US" b="1" dirty="0">
              <a:solidFill>
                <a:srgbClr val="000066"/>
              </a:solidFill>
            </a:endParaRPr>
          </a:p>
          <a:p>
            <a:pPr marL="0" lvl="0" indent="0">
              <a:spcBef>
                <a:spcPts val="0"/>
              </a:spcBef>
              <a:buClrTx/>
              <a:buSzTx/>
              <a:buNone/>
            </a:pPr>
            <a:endParaRPr lang="en-ZA" dirty="0">
              <a:solidFill>
                <a:srgbClr val="000066"/>
              </a:solidFill>
            </a:endParaRPr>
          </a:p>
          <a:p>
            <a:pPr>
              <a:spcBef>
                <a:spcPts val="0"/>
              </a:spcBef>
              <a:buClrTx/>
              <a:buSzTx/>
              <a:buFont typeface="Arial" panose="020B0604020202020204" pitchFamily="34" charset="0"/>
              <a:buChar char="•"/>
            </a:pPr>
            <a:r>
              <a:rPr lang="en-ZA" dirty="0">
                <a:solidFill>
                  <a:srgbClr val="000066"/>
                </a:solidFill>
              </a:rPr>
              <a:t>10 credits = 100 notional hours</a:t>
            </a:r>
          </a:p>
          <a:p>
            <a:pPr marL="342900" lvl="0" indent="-342900">
              <a:spcBef>
                <a:spcPts val="0"/>
              </a:spcBef>
              <a:buClrTx/>
              <a:buSzTx/>
              <a:buFont typeface="Arial" panose="020B0604020202020204" pitchFamily="34" charset="0"/>
              <a:buChar char="•"/>
            </a:pPr>
            <a:r>
              <a:rPr lang="en-ZA" dirty="0">
                <a:solidFill>
                  <a:srgbClr val="000066"/>
                </a:solidFill>
              </a:rPr>
              <a:t>Theoretical + Practical + Workplace experience</a:t>
            </a:r>
            <a:endParaRPr lang="en-US" dirty="0">
              <a:solidFill>
                <a:srgbClr val="000066"/>
              </a:solidFill>
            </a:endParaRPr>
          </a:p>
          <a:p>
            <a:pPr marL="342900" lvl="0" indent="-342900">
              <a:spcBef>
                <a:spcPts val="0"/>
              </a:spcBef>
              <a:buClrTx/>
              <a:buSzTx/>
              <a:buFont typeface="Arial" panose="020B0604020202020204" pitchFamily="34" charset="0"/>
              <a:buChar char="•"/>
            </a:pPr>
            <a:r>
              <a:rPr lang="en-ZA" dirty="0">
                <a:solidFill>
                  <a:srgbClr val="000066"/>
                </a:solidFill>
              </a:rPr>
              <a:t>Submission of Portfolio of Evidence (PoE)  - based on Specific Outcomes (SOs) and Assessment Criteria (ACs).</a:t>
            </a:r>
            <a:endParaRPr lang="en-US" dirty="0">
              <a:solidFill>
                <a:srgbClr val="000066"/>
              </a:solidFill>
            </a:endParaRPr>
          </a:p>
          <a:p>
            <a:endParaRPr lang="en-ZA" dirty="0"/>
          </a:p>
        </p:txBody>
      </p:sp>
    </p:spTree>
    <p:extLst>
      <p:ext uri="{BB962C8B-B14F-4D97-AF65-F5344CB8AC3E}">
        <p14:creationId xmlns:p14="http://schemas.microsoft.com/office/powerpoint/2010/main" val="3176548297"/>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STUDY UNIT </a:t>
            </a:r>
            <a:r>
              <a:rPr lang="en-ZA" dirty="0" smtClean="0"/>
              <a:t>1.5</a:t>
            </a:r>
            <a:endParaRPr lang="en-ZA" dirty="0"/>
          </a:p>
        </p:txBody>
      </p:sp>
      <p:sp>
        <p:nvSpPr>
          <p:cNvPr id="3" name="Text Placeholder 2"/>
          <p:cNvSpPr>
            <a:spLocks noGrp="1"/>
          </p:cNvSpPr>
          <p:nvPr>
            <p:ph type="body" idx="1"/>
          </p:nvPr>
        </p:nvSpPr>
        <p:spPr>
          <a:xfrm>
            <a:off x="687920" y="2782888"/>
            <a:ext cx="7772400" cy="2379662"/>
          </a:xfrm>
        </p:spPr>
        <p:txBody>
          <a:bodyPr/>
          <a:lstStyle/>
          <a:p>
            <a:r>
              <a:rPr lang="en-ZA" dirty="0" smtClean="0"/>
              <a:t>INVESTIGATE AND RESPOND TO ABSENTEEISM AND DROP-OUT</a:t>
            </a:r>
            <a:endParaRPr lang="en-ZA" dirty="0"/>
          </a:p>
        </p:txBody>
      </p:sp>
      <p:sp>
        <p:nvSpPr>
          <p:cNvPr id="4" name="Slide Number Placeholder 3"/>
          <p:cNvSpPr>
            <a:spLocks noGrp="1"/>
          </p:cNvSpPr>
          <p:nvPr>
            <p:ph type="sldNum" sz="quarter" idx="12"/>
          </p:nvPr>
        </p:nvSpPr>
        <p:spPr/>
        <p:txBody>
          <a:bodyPr/>
          <a:lstStyle/>
          <a:p>
            <a:fld id="{4980778A-6F9D-4141-8080-B8192EADCD40}" type="slidenum">
              <a:rPr lang="en-ZA" smtClean="0"/>
              <a:pPr/>
              <a:t>110</a:t>
            </a:fld>
            <a:endParaRPr lang="en-ZA" dirty="0"/>
          </a:p>
        </p:txBody>
      </p:sp>
    </p:spTree>
    <p:extLst>
      <p:ext uri="{BB962C8B-B14F-4D97-AF65-F5344CB8AC3E}">
        <p14:creationId xmlns:p14="http://schemas.microsoft.com/office/powerpoint/2010/main" val="1170169139"/>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a:t>Absenteeism and drop-out</a:t>
            </a:r>
            <a:endParaRPr lang="en-ZA"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111</a:t>
            </a:fld>
            <a:endParaRPr lang="en-ZA" dirty="0"/>
          </a:p>
        </p:txBody>
      </p:sp>
      <p:sp>
        <p:nvSpPr>
          <p:cNvPr id="4" name="Content Placeholder 3"/>
          <p:cNvSpPr>
            <a:spLocks noGrp="1"/>
          </p:cNvSpPr>
          <p:nvPr>
            <p:ph sz="quarter" idx="1"/>
          </p:nvPr>
        </p:nvSpPr>
        <p:spPr/>
        <p:txBody>
          <a:bodyPr/>
          <a:lstStyle/>
          <a:p>
            <a:r>
              <a:rPr lang="en-ZA" dirty="0"/>
              <a:t>Dealing with learner issues in a fair and professional manner is one of the more difficult aspects of a facilitators' job. Learners are human beings and don't always follow company rules, which obviously can lead to problems if not addressed. </a:t>
            </a:r>
          </a:p>
          <a:p>
            <a:endParaRPr lang="en-ZA" dirty="0"/>
          </a:p>
          <a:p>
            <a:r>
              <a:rPr lang="en-ZA" dirty="0"/>
              <a:t>Attendance problems are among the most common issues that organisations must deal with, and can also be among the trickiest to handle fairly, especially if the situation calls for an investigation of the absenteeism.</a:t>
            </a:r>
          </a:p>
          <a:p>
            <a:pPr marL="0" indent="0">
              <a:buNone/>
            </a:pPr>
            <a:endParaRPr lang="en-ZA" dirty="0"/>
          </a:p>
        </p:txBody>
      </p:sp>
    </p:spTree>
    <p:extLst>
      <p:ext uri="{BB962C8B-B14F-4D97-AF65-F5344CB8AC3E}">
        <p14:creationId xmlns:p14="http://schemas.microsoft.com/office/powerpoint/2010/main" val="1387198568"/>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a:t>Absenteeism and drop-out</a:t>
            </a:r>
            <a:endParaRPr lang="en-ZA"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112</a:t>
            </a:fld>
            <a:endParaRPr lang="en-ZA" dirty="0"/>
          </a:p>
        </p:txBody>
      </p:sp>
      <p:sp>
        <p:nvSpPr>
          <p:cNvPr id="4" name="Content Placeholder 3"/>
          <p:cNvSpPr>
            <a:spLocks noGrp="1"/>
          </p:cNvSpPr>
          <p:nvPr>
            <p:ph sz="quarter" idx="1"/>
          </p:nvPr>
        </p:nvSpPr>
        <p:spPr/>
        <p:txBody>
          <a:bodyPr>
            <a:normAutofit lnSpcReduction="10000"/>
          </a:bodyPr>
          <a:lstStyle/>
          <a:p>
            <a:pPr marL="0" indent="0" fontAlgn="base">
              <a:buNone/>
            </a:pPr>
            <a:r>
              <a:rPr lang="en-ZA" b="1" dirty="0"/>
              <a:t>When investigating unusual incidents of absenteeism, follow the next 4 steps:</a:t>
            </a:r>
          </a:p>
          <a:p>
            <a:pPr marL="0" indent="0" fontAlgn="base">
              <a:buNone/>
            </a:pPr>
            <a:endParaRPr lang="en-ZA" dirty="0"/>
          </a:p>
          <a:p>
            <a:pPr marL="0" indent="0" fontAlgn="base">
              <a:buNone/>
            </a:pPr>
            <a:r>
              <a:rPr lang="en-ZA" b="1" dirty="0"/>
              <a:t>Step 1</a:t>
            </a:r>
            <a:endParaRPr lang="en-ZA" dirty="0"/>
          </a:p>
          <a:p>
            <a:pPr fontAlgn="base"/>
            <a:r>
              <a:rPr lang="en-ZA" dirty="0"/>
              <a:t>Document every step you take in investigating an attendance problem. </a:t>
            </a:r>
            <a:endParaRPr lang="en-ZA" dirty="0" smtClean="0"/>
          </a:p>
          <a:p>
            <a:pPr fontAlgn="base"/>
            <a:r>
              <a:rPr lang="en-ZA" dirty="0" smtClean="0"/>
              <a:t>It's </a:t>
            </a:r>
            <a:r>
              <a:rPr lang="en-ZA" dirty="0"/>
              <a:t>extremely important to document everything as this evidence can come in handy when disciplinary action should be taken. </a:t>
            </a:r>
            <a:endParaRPr lang="en-ZA" dirty="0" smtClean="0"/>
          </a:p>
          <a:p>
            <a:pPr fontAlgn="base"/>
            <a:r>
              <a:rPr lang="en-ZA" dirty="0" smtClean="0"/>
              <a:t>Most </a:t>
            </a:r>
            <a:r>
              <a:rPr lang="en-ZA" dirty="0"/>
              <a:t>important, of course, is an accurate list of the number of days or hours of work missed and whether the time off was scheduled. </a:t>
            </a:r>
            <a:endParaRPr lang="en-ZA" dirty="0" smtClean="0"/>
          </a:p>
          <a:p>
            <a:pPr fontAlgn="base"/>
            <a:endParaRPr lang="en-ZA" dirty="0"/>
          </a:p>
          <a:p>
            <a:pPr marL="0" indent="0">
              <a:buNone/>
            </a:pPr>
            <a:endParaRPr lang="en-ZA" dirty="0"/>
          </a:p>
        </p:txBody>
      </p:sp>
    </p:spTree>
    <p:extLst>
      <p:ext uri="{BB962C8B-B14F-4D97-AF65-F5344CB8AC3E}">
        <p14:creationId xmlns:p14="http://schemas.microsoft.com/office/powerpoint/2010/main" val="2665924034"/>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a:t>Absenteeism and drop-out</a:t>
            </a:r>
            <a:endParaRPr lang="en-ZA"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113</a:t>
            </a:fld>
            <a:endParaRPr lang="en-ZA" dirty="0"/>
          </a:p>
        </p:txBody>
      </p:sp>
      <p:sp>
        <p:nvSpPr>
          <p:cNvPr id="4" name="Content Placeholder 3"/>
          <p:cNvSpPr>
            <a:spLocks noGrp="1"/>
          </p:cNvSpPr>
          <p:nvPr>
            <p:ph sz="quarter" idx="1"/>
          </p:nvPr>
        </p:nvSpPr>
        <p:spPr/>
        <p:txBody>
          <a:bodyPr>
            <a:normAutofit/>
          </a:bodyPr>
          <a:lstStyle/>
          <a:p>
            <a:pPr fontAlgn="base"/>
            <a:r>
              <a:rPr lang="en-ZA" dirty="0"/>
              <a:t>Request and keep copies of all correspondence, including any doctor's notes, lab reports, court documents or any other documentation.</a:t>
            </a:r>
          </a:p>
          <a:p>
            <a:pPr marL="0" indent="0" fontAlgn="base">
              <a:buNone/>
            </a:pPr>
            <a:endParaRPr lang="en-ZA" dirty="0"/>
          </a:p>
          <a:p>
            <a:pPr marL="0" indent="0">
              <a:buNone/>
            </a:pPr>
            <a:endParaRPr lang="en-ZA" dirty="0"/>
          </a:p>
        </p:txBody>
      </p:sp>
    </p:spTree>
    <p:extLst>
      <p:ext uri="{BB962C8B-B14F-4D97-AF65-F5344CB8AC3E}">
        <p14:creationId xmlns:p14="http://schemas.microsoft.com/office/powerpoint/2010/main" val="2937329774"/>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a:t>Absenteeism and drop-out</a:t>
            </a:r>
            <a:endParaRPr lang="en-ZA"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114</a:t>
            </a:fld>
            <a:endParaRPr lang="en-ZA" dirty="0"/>
          </a:p>
        </p:txBody>
      </p:sp>
      <p:sp>
        <p:nvSpPr>
          <p:cNvPr id="4" name="Content Placeholder 3"/>
          <p:cNvSpPr>
            <a:spLocks noGrp="1"/>
          </p:cNvSpPr>
          <p:nvPr>
            <p:ph sz="quarter" idx="1"/>
          </p:nvPr>
        </p:nvSpPr>
        <p:spPr/>
        <p:txBody>
          <a:bodyPr>
            <a:normAutofit fontScale="92500" lnSpcReduction="10000"/>
          </a:bodyPr>
          <a:lstStyle/>
          <a:p>
            <a:pPr marL="0" indent="0">
              <a:buNone/>
            </a:pPr>
            <a:r>
              <a:rPr lang="en-ZA" b="1" dirty="0" smtClean="0"/>
              <a:t>Step </a:t>
            </a:r>
            <a:r>
              <a:rPr lang="en-ZA" b="1" dirty="0"/>
              <a:t>2</a:t>
            </a:r>
          </a:p>
          <a:p>
            <a:r>
              <a:rPr lang="en-ZA" dirty="0"/>
              <a:t>Make Personal Contact. It is better for the facilitator to speak directly to the learners when they call in sick. </a:t>
            </a:r>
          </a:p>
          <a:p>
            <a:r>
              <a:rPr lang="en-ZA" dirty="0"/>
              <a:t>Discuss the situation with the learner by visiting or telephoning learners, questioning friends or relatives.</a:t>
            </a:r>
          </a:p>
          <a:p>
            <a:pPr marL="0" indent="0">
              <a:buNone/>
            </a:pPr>
            <a:endParaRPr lang="en-ZA" dirty="0"/>
          </a:p>
          <a:p>
            <a:pPr marL="0" indent="0">
              <a:buNone/>
            </a:pPr>
            <a:r>
              <a:rPr lang="en-ZA" b="1" dirty="0"/>
              <a:t>Step 3</a:t>
            </a:r>
          </a:p>
          <a:p>
            <a:r>
              <a:rPr lang="en-ZA" dirty="0"/>
              <a:t>Confirm as much of the documentation submitted by learner as possible. This can be a little tricky, especially if it's a health-related situation, as medical records are protected by privacy rights. </a:t>
            </a:r>
            <a:endParaRPr lang="en-ZA" dirty="0" smtClean="0"/>
          </a:p>
          <a:p>
            <a:r>
              <a:rPr lang="en-ZA" dirty="0" smtClean="0"/>
              <a:t>It's </a:t>
            </a:r>
            <a:r>
              <a:rPr lang="en-ZA" dirty="0"/>
              <a:t>not really necessary to get detailed information, just confirm that Mr. X is a patient and had appointments on the days in question. </a:t>
            </a:r>
          </a:p>
          <a:p>
            <a:pPr marL="0" indent="0">
              <a:buNone/>
            </a:pPr>
            <a:endParaRPr lang="en-ZA" dirty="0"/>
          </a:p>
          <a:p>
            <a:pPr marL="0" indent="0">
              <a:buNone/>
            </a:pPr>
            <a:endParaRPr lang="en-ZA" dirty="0"/>
          </a:p>
        </p:txBody>
      </p:sp>
    </p:spTree>
    <p:extLst>
      <p:ext uri="{BB962C8B-B14F-4D97-AF65-F5344CB8AC3E}">
        <p14:creationId xmlns:p14="http://schemas.microsoft.com/office/powerpoint/2010/main" val="823534488"/>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a:t>Absenteeism and drop-out</a:t>
            </a:r>
            <a:endParaRPr lang="en-ZA"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115</a:t>
            </a:fld>
            <a:endParaRPr lang="en-ZA" dirty="0"/>
          </a:p>
        </p:txBody>
      </p:sp>
      <p:sp>
        <p:nvSpPr>
          <p:cNvPr id="4" name="Content Placeholder 3"/>
          <p:cNvSpPr>
            <a:spLocks noGrp="1"/>
          </p:cNvSpPr>
          <p:nvPr>
            <p:ph sz="quarter" idx="1"/>
          </p:nvPr>
        </p:nvSpPr>
        <p:spPr/>
        <p:txBody>
          <a:bodyPr>
            <a:normAutofit/>
          </a:bodyPr>
          <a:lstStyle/>
          <a:p>
            <a:pPr marL="0" indent="0" fontAlgn="base">
              <a:buNone/>
            </a:pPr>
            <a:r>
              <a:rPr lang="en-ZA" b="1" dirty="0"/>
              <a:t>Step 4</a:t>
            </a:r>
            <a:endParaRPr lang="en-ZA" dirty="0"/>
          </a:p>
          <a:p>
            <a:pPr fontAlgn="base"/>
            <a:r>
              <a:rPr lang="en-ZA" dirty="0"/>
              <a:t>Consider factors such as frequency and reasons for absences, the employee's general work history and any history of prior disciplinary proceedings when making a final decision on how to handle the situation. </a:t>
            </a:r>
          </a:p>
          <a:p>
            <a:pPr marL="0" indent="0">
              <a:buNone/>
            </a:pPr>
            <a:endParaRPr lang="en-ZA" dirty="0"/>
          </a:p>
          <a:p>
            <a:pPr marL="0" indent="0">
              <a:buNone/>
            </a:pPr>
            <a:endParaRPr lang="en-ZA" dirty="0"/>
          </a:p>
        </p:txBody>
      </p:sp>
    </p:spTree>
    <p:extLst>
      <p:ext uri="{BB962C8B-B14F-4D97-AF65-F5344CB8AC3E}">
        <p14:creationId xmlns:p14="http://schemas.microsoft.com/office/powerpoint/2010/main" val="5470576"/>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a:t>Absenteeism and drop-out</a:t>
            </a:r>
            <a:endParaRPr lang="en-ZA"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116</a:t>
            </a:fld>
            <a:endParaRPr lang="en-ZA" dirty="0"/>
          </a:p>
        </p:txBody>
      </p:sp>
      <p:sp>
        <p:nvSpPr>
          <p:cNvPr id="4" name="Content Placeholder 3"/>
          <p:cNvSpPr>
            <a:spLocks noGrp="1"/>
          </p:cNvSpPr>
          <p:nvPr>
            <p:ph sz="quarter" idx="1"/>
          </p:nvPr>
        </p:nvSpPr>
        <p:spPr/>
        <p:txBody>
          <a:bodyPr>
            <a:normAutofit fontScale="92500" lnSpcReduction="10000"/>
          </a:bodyPr>
          <a:lstStyle/>
          <a:p>
            <a:pPr marL="0" indent="0">
              <a:buNone/>
            </a:pPr>
            <a:r>
              <a:rPr lang="en-ZA" b="1" dirty="0" smtClean="0"/>
              <a:t>Why </a:t>
            </a:r>
            <a:r>
              <a:rPr lang="en-ZA" b="1" dirty="0"/>
              <a:t>Students Drop </a:t>
            </a:r>
            <a:r>
              <a:rPr lang="en-ZA" b="1" dirty="0" smtClean="0"/>
              <a:t>Out</a:t>
            </a:r>
          </a:p>
          <a:p>
            <a:pPr marL="0" indent="0">
              <a:buNone/>
            </a:pPr>
            <a:endParaRPr lang="en-ZA" dirty="0"/>
          </a:p>
          <a:p>
            <a:pPr marL="0" indent="0">
              <a:buNone/>
            </a:pPr>
            <a:r>
              <a:rPr lang="en-ZA" dirty="0"/>
              <a:t>Many studies have been done investigating why learners drop out of courses.  </a:t>
            </a:r>
          </a:p>
          <a:p>
            <a:pPr marL="0" indent="0">
              <a:buNone/>
            </a:pPr>
            <a:r>
              <a:rPr lang="en-ZA" dirty="0"/>
              <a:t> </a:t>
            </a:r>
          </a:p>
          <a:p>
            <a:r>
              <a:rPr lang="en-ZA" dirty="0"/>
              <a:t>The High School and Beyond Survey and the National Longitudinal Survey of Youth suggest the major reasons students report for dropping out. These include the following responses:</a:t>
            </a:r>
          </a:p>
          <a:p>
            <a:pPr lvl="0"/>
            <a:r>
              <a:rPr lang="en-ZA" dirty="0">
                <a:effectLst>
                  <a:outerShdw sx="0" sy="0">
                    <a:srgbClr val="000000"/>
                  </a:outerShdw>
                </a:effectLst>
              </a:rPr>
              <a:t>They did not like school.</a:t>
            </a:r>
          </a:p>
          <a:p>
            <a:pPr lvl="0"/>
            <a:r>
              <a:rPr lang="en-ZA" dirty="0">
                <a:effectLst>
                  <a:outerShdw sx="0" sy="0">
                    <a:srgbClr val="000000"/>
                  </a:outerShdw>
                </a:effectLst>
              </a:rPr>
              <a:t>They had poor results.</a:t>
            </a:r>
          </a:p>
          <a:p>
            <a:pPr lvl="0"/>
            <a:r>
              <a:rPr lang="en-ZA" dirty="0">
                <a:effectLst>
                  <a:outerShdw sx="0" sy="0">
                    <a:srgbClr val="000000"/>
                  </a:outerShdw>
                </a:effectLst>
              </a:rPr>
              <a:t>They were offered a better paying job, or decided to seek other employment.</a:t>
            </a:r>
          </a:p>
          <a:p>
            <a:pPr lvl="0"/>
            <a:r>
              <a:rPr lang="en-ZA" dirty="0">
                <a:effectLst>
                  <a:outerShdw sx="0" sy="0">
                    <a:srgbClr val="000000"/>
                  </a:outerShdw>
                </a:effectLst>
              </a:rPr>
              <a:t>They were getting married.</a:t>
            </a:r>
          </a:p>
          <a:p>
            <a:pPr marL="0" indent="0">
              <a:buNone/>
            </a:pPr>
            <a:endParaRPr lang="en-ZA" dirty="0"/>
          </a:p>
        </p:txBody>
      </p:sp>
    </p:spTree>
    <p:extLst>
      <p:ext uri="{BB962C8B-B14F-4D97-AF65-F5344CB8AC3E}">
        <p14:creationId xmlns:p14="http://schemas.microsoft.com/office/powerpoint/2010/main" val="3050226739"/>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a:t>Absenteeism and drop-out</a:t>
            </a:r>
            <a:endParaRPr lang="en-ZA"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117</a:t>
            </a:fld>
            <a:endParaRPr lang="en-ZA" dirty="0"/>
          </a:p>
        </p:txBody>
      </p:sp>
      <p:sp>
        <p:nvSpPr>
          <p:cNvPr id="4" name="Content Placeholder 3"/>
          <p:cNvSpPr>
            <a:spLocks noGrp="1"/>
          </p:cNvSpPr>
          <p:nvPr>
            <p:ph sz="quarter" idx="1"/>
          </p:nvPr>
        </p:nvSpPr>
        <p:spPr/>
        <p:txBody>
          <a:bodyPr>
            <a:normAutofit/>
          </a:bodyPr>
          <a:lstStyle/>
          <a:p>
            <a:pPr lvl="0"/>
            <a:r>
              <a:rPr lang="en-ZA" dirty="0">
                <a:effectLst>
                  <a:outerShdw sx="0" sy="0">
                    <a:srgbClr val="000000"/>
                  </a:outerShdw>
                </a:effectLst>
              </a:rPr>
              <a:t>They could not get along with teachers or other school personnel.</a:t>
            </a:r>
          </a:p>
          <a:p>
            <a:pPr lvl="0"/>
            <a:r>
              <a:rPr lang="en-ZA" dirty="0">
                <a:effectLst>
                  <a:outerShdw sx="0" sy="0">
                    <a:srgbClr val="000000"/>
                  </a:outerShdw>
                </a:effectLst>
              </a:rPr>
              <a:t>They had to help support their families.</a:t>
            </a:r>
          </a:p>
          <a:p>
            <a:pPr lvl="0"/>
            <a:r>
              <a:rPr lang="en-ZA" dirty="0">
                <a:effectLst>
                  <a:outerShdw sx="0" sy="0">
                    <a:srgbClr val="000000"/>
                  </a:outerShdw>
                </a:effectLst>
              </a:rPr>
              <a:t>They had other home responsibilities.</a:t>
            </a:r>
          </a:p>
          <a:p>
            <a:pPr lvl="0"/>
            <a:r>
              <a:rPr lang="en-ZA" dirty="0">
                <a:effectLst>
                  <a:outerShdw sx="0" sy="0">
                    <a:srgbClr val="000000"/>
                  </a:outerShdw>
                </a:effectLst>
              </a:rPr>
              <a:t>They were pregnant.</a:t>
            </a:r>
          </a:p>
          <a:p>
            <a:pPr lvl="0"/>
            <a:r>
              <a:rPr lang="en-ZA" dirty="0">
                <a:effectLst>
                  <a:outerShdw sx="0" sy="0">
                    <a:srgbClr val="000000"/>
                  </a:outerShdw>
                </a:effectLst>
              </a:rPr>
              <a:t>They were expelled or suspended.</a:t>
            </a:r>
            <a:endParaRPr lang="en-ZA" dirty="0"/>
          </a:p>
          <a:p>
            <a:pPr marL="0" indent="0">
              <a:buNone/>
            </a:pPr>
            <a:endParaRPr lang="en-ZA" dirty="0"/>
          </a:p>
        </p:txBody>
      </p:sp>
    </p:spTree>
    <p:extLst>
      <p:ext uri="{BB962C8B-B14F-4D97-AF65-F5344CB8AC3E}">
        <p14:creationId xmlns:p14="http://schemas.microsoft.com/office/powerpoint/2010/main" val="3473258407"/>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a:t>Absenteeism and drop-out</a:t>
            </a:r>
            <a:endParaRPr lang="en-ZA"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118</a:t>
            </a:fld>
            <a:endParaRPr lang="en-ZA" dirty="0"/>
          </a:p>
        </p:txBody>
      </p:sp>
      <p:sp>
        <p:nvSpPr>
          <p:cNvPr id="4" name="Content Placeholder 3"/>
          <p:cNvSpPr>
            <a:spLocks noGrp="1"/>
          </p:cNvSpPr>
          <p:nvPr>
            <p:ph sz="quarter" idx="1"/>
          </p:nvPr>
        </p:nvSpPr>
        <p:spPr/>
        <p:txBody>
          <a:bodyPr>
            <a:normAutofit/>
          </a:bodyPr>
          <a:lstStyle/>
          <a:p>
            <a:r>
              <a:rPr lang="en-ZA" dirty="0"/>
              <a:t>According to Roderick (1993), the most common reasons for dropping out, cited by both young men and women, include not liking school and poor school performance. </a:t>
            </a:r>
            <a:endParaRPr lang="en-ZA" dirty="0" smtClean="0"/>
          </a:p>
          <a:p>
            <a:r>
              <a:rPr lang="en-ZA" dirty="0" smtClean="0"/>
              <a:t>Males </a:t>
            </a:r>
            <a:r>
              <a:rPr lang="en-ZA" dirty="0"/>
              <a:t>appear to be more likely than females to drop out of school because of conflicts with school personnel, expulsion/suspensions, and/or financial/home responsibilities</a:t>
            </a:r>
            <a:r>
              <a:rPr lang="en-ZA" dirty="0" smtClean="0"/>
              <a:t>.</a:t>
            </a:r>
          </a:p>
          <a:p>
            <a:r>
              <a:rPr lang="en-ZA" dirty="0" smtClean="0"/>
              <a:t> </a:t>
            </a:r>
            <a:r>
              <a:rPr lang="en-ZA" dirty="0"/>
              <a:t>Females more frequently cite pregnancy (for obvious reasons) and marriage than their male counterparts.</a:t>
            </a:r>
          </a:p>
          <a:p>
            <a:pPr marL="0" indent="0">
              <a:buNone/>
            </a:pPr>
            <a:endParaRPr lang="en-ZA" dirty="0"/>
          </a:p>
        </p:txBody>
      </p:sp>
    </p:spTree>
    <p:extLst>
      <p:ext uri="{BB962C8B-B14F-4D97-AF65-F5344CB8AC3E}">
        <p14:creationId xmlns:p14="http://schemas.microsoft.com/office/powerpoint/2010/main" val="2520343945"/>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a:t>Absenteeism and drop-out</a:t>
            </a:r>
            <a:endParaRPr lang="en-ZA"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119</a:t>
            </a:fld>
            <a:endParaRPr lang="en-ZA" dirty="0"/>
          </a:p>
        </p:txBody>
      </p:sp>
      <p:sp>
        <p:nvSpPr>
          <p:cNvPr id="4" name="Content Placeholder 3"/>
          <p:cNvSpPr>
            <a:spLocks noGrp="1"/>
          </p:cNvSpPr>
          <p:nvPr>
            <p:ph sz="quarter" idx="1"/>
          </p:nvPr>
        </p:nvSpPr>
        <p:spPr/>
        <p:txBody>
          <a:bodyPr>
            <a:normAutofit/>
          </a:bodyPr>
          <a:lstStyle/>
          <a:p>
            <a:r>
              <a:rPr lang="en-ZA" dirty="0"/>
              <a:t>After interviewing teachers and principals in rural districts, Elliot (1988) concluded that students in isolated communities are at increased risk of not achieving their potential because of factors such as limited access to student services and programs, a lack of cultural amenities, lack of cultural diversity, student fears of the unknown, and lowered career aspirations and expectations because of lack of role models or knowledge of options. </a:t>
            </a:r>
            <a:endParaRPr lang="en-ZA" dirty="0" smtClean="0"/>
          </a:p>
          <a:p>
            <a:r>
              <a:rPr lang="en-ZA" dirty="0" smtClean="0"/>
              <a:t>Low </a:t>
            </a:r>
            <a:r>
              <a:rPr lang="en-ZA" dirty="0"/>
              <a:t>self-esteem among rural students was identified as an issue requiring priority attention in three survey studies of the perceptions of rural educators and parents (Bull et al., 1992; Helge, 1990; Bull et al., 1990).</a:t>
            </a:r>
          </a:p>
          <a:p>
            <a:pPr marL="0" indent="0">
              <a:buNone/>
            </a:pPr>
            <a:endParaRPr lang="en-ZA" dirty="0"/>
          </a:p>
        </p:txBody>
      </p:sp>
    </p:spTree>
    <p:extLst>
      <p:ext uri="{BB962C8B-B14F-4D97-AF65-F5344CB8AC3E}">
        <p14:creationId xmlns:p14="http://schemas.microsoft.com/office/powerpoint/2010/main" val="3454006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Types of Assessment</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12</a:t>
            </a:fld>
            <a:endParaRPr lang="en-ZA" dirty="0"/>
          </a:p>
        </p:txBody>
      </p:sp>
      <p:graphicFrame>
        <p:nvGraphicFramePr>
          <p:cNvPr id="7" name="Content Placeholder 6"/>
          <p:cNvGraphicFramePr>
            <a:graphicFrameLocks noGrp="1"/>
          </p:cNvGraphicFramePr>
          <p:nvPr>
            <p:ph sz="quarter" idx="1"/>
            <p:extLst>
              <p:ext uri="{D42A27DB-BD31-4B8C-83A1-F6EECF244321}">
                <p14:modId xmlns:p14="http://schemas.microsoft.com/office/powerpoint/2010/main" val="2024687180"/>
              </p:ext>
            </p:extLst>
          </p:nvPr>
        </p:nvGraphicFramePr>
        <p:xfrm>
          <a:off x="468313" y="1412875"/>
          <a:ext cx="8218487" cy="46799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61221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00DD5ACD-371A-4729-B992-E39098DC1F1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dgm id="{F3C2E6AE-54DB-4A89-888B-E04C9BF56F0C}"/>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graphicEl>
                                              <a:dgm id="{EB3699A1-9B8A-4C7E-8558-A6BFFBF82444}"/>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graphicEl>
                                              <a:dgm id="{FF99C2F2-CD21-4313-9634-001389A43FB9}"/>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graphicEl>
                                              <a:dgm id="{4C255BB0-1E6B-41BD-A9B3-29EA7F5693FC}"/>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graphicEl>
                                              <a:dgm id="{79A44E13-0693-4EF4-ADC9-07A7A193F52E}"/>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
                                            <p:graphicEl>
                                              <a:dgm id="{24349B9E-7679-48F3-8C1B-516E244933D3}"/>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a:t>Absenteeism and drop-out</a:t>
            </a:r>
            <a:endParaRPr lang="en-ZA"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120</a:t>
            </a:fld>
            <a:endParaRPr lang="en-ZA" dirty="0"/>
          </a:p>
        </p:txBody>
      </p:sp>
      <p:sp>
        <p:nvSpPr>
          <p:cNvPr id="4" name="Content Placeholder 3"/>
          <p:cNvSpPr>
            <a:spLocks noGrp="1"/>
          </p:cNvSpPr>
          <p:nvPr>
            <p:ph sz="quarter" idx="1"/>
          </p:nvPr>
        </p:nvSpPr>
        <p:spPr/>
        <p:txBody>
          <a:bodyPr>
            <a:normAutofit/>
          </a:bodyPr>
          <a:lstStyle/>
          <a:p>
            <a:r>
              <a:rPr lang="en-ZA" dirty="0"/>
              <a:t>After interviewing teachers and principals in rural districts, Elliot (1988) concluded that students in isolated communities are at increased risk of not achieving their potential because of factors such as limited access to student services and programs, a lack of cultural amenities, lack of cultural diversity, student fears of the unknown, and lowered career aspirations and expectations because of lack of role models or knowledge of options. </a:t>
            </a:r>
            <a:endParaRPr lang="en-ZA" dirty="0" smtClean="0"/>
          </a:p>
          <a:p>
            <a:r>
              <a:rPr lang="en-ZA" dirty="0" smtClean="0"/>
              <a:t>Low </a:t>
            </a:r>
            <a:r>
              <a:rPr lang="en-ZA" dirty="0"/>
              <a:t>self-esteem among rural students was identified as an issue requiring priority attention in three survey studies of the perceptions of rural educators and parents (Bull et al., 1992; Helge, 1990; Bull et al., 1990).</a:t>
            </a:r>
          </a:p>
          <a:p>
            <a:pPr marL="0" indent="0">
              <a:buNone/>
            </a:pPr>
            <a:endParaRPr lang="en-ZA" dirty="0"/>
          </a:p>
        </p:txBody>
      </p:sp>
    </p:spTree>
    <p:extLst>
      <p:ext uri="{BB962C8B-B14F-4D97-AF65-F5344CB8AC3E}">
        <p14:creationId xmlns:p14="http://schemas.microsoft.com/office/powerpoint/2010/main" val="327572006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a:t>Absenteeism and drop-out</a:t>
            </a:r>
            <a:endParaRPr lang="en-ZA"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121</a:t>
            </a:fld>
            <a:endParaRPr lang="en-ZA" dirty="0"/>
          </a:p>
        </p:txBody>
      </p:sp>
      <p:sp>
        <p:nvSpPr>
          <p:cNvPr id="4" name="Content Placeholder 3"/>
          <p:cNvSpPr>
            <a:spLocks noGrp="1"/>
          </p:cNvSpPr>
          <p:nvPr>
            <p:ph sz="quarter" idx="1"/>
          </p:nvPr>
        </p:nvSpPr>
        <p:spPr/>
        <p:txBody>
          <a:bodyPr>
            <a:normAutofit fontScale="92500" lnSpcReduction="20000"/>
          </a:bodyPr>
          <a:lstStyle/>
          <a:p>
            <a:r>
              <a:rPr lang="en-ZA" dirty="0"/>
              <a:t>When investigating reasons for learner drop-outs you should look at whether the barriers to attendance are motivational or situational and whether responses lie within or outside the learning programme. </a:t>
            </a:r>
          </a:p>
          <a:p>
            <a:endParaRPr lang="en-ZA" b="1" dirty="0"/>
          </a:p>
          <a:p>
            <a:pPr marL="0" indent="0">
              <a:buNone/>
            </a:pPr>
            <a:r>
              <a:rPr lang="en-ZA" b="1" dirty="0" smtClean="0"/>
              <a:t>Examples </a:t>
            </a:r>
            <a:r>
              <a:rPr lang="en-ZA" b="1" dirty="0"/>
              <a:t>of Motivational and Situational reasons:</a:t>
            </a:r>
          </a:p>
          <a:p>
            <a:endParaRPr lang="en-ZA" dirty="0"/>
          </a:p>
          <a:p>
            <a:r>
              <a:rPr lang="en-ZA" b="1" dirty="0"/>
              <a:t>Motivational: </a:t>
            </a:r>
            <a:r>
              <a:rPr lang="en-ZA" dirty="0"/>
              <a:t>People are not motivated to attend the course since they don't feel a sense of self-satisfaction in completing the task, they don't see room for advancement, don't feel that they are getting paid enough, and don't like their co-workers (or more likely the facilitator). </a:t>
            </a:r>
          </a:p>
          <a:p>
            <a:endParaRPr lang="en-ZA" dirty="0"/>
          </a:p>
          <a:p>
            <a:r>
              <a:rPr lang="en-ZA" b="1" dirty="0"/>
              <a:t>Situational: </a:t>
            </a:r>
            <a:r>
              <a:rPr lang="en-ZA" dirty="0"/>
              <a:t>Child sick, Transport problems, Medical Issues, Cultural / Religious day etc.</a:t>
            </a:r>
          </a:p>
          <a:p>
            <a:pPr marL="0" indent="0">
              <a:buNone/>
            </a:pPr>
            <a:endParaRPr lang="en-ZA" dirty="0"/>
          </a:p>
        </p:txBody>
      </p:sp>
    </p:spTree>
    <p:extLst>
      <p:ext uri="{BB962C8B-B14F-4D97-AF65-F5344CB8AC3E}">
        <p14:creationId xmlns:p14="http://schemas.microsoft.com/office/powerpoint/2010/main" val="2784628430"/>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a:t>Absenteeism and drop-out</a:t>
            </a:r>
            <a:endParaRPr lang="en-ZA"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122</a:t>
            </a:fld>
            <a:endParaRPr lang="en-ZA" dirty="0"/>
          </a:p>
        </p:txBody>
      </p:sp>
      <p:sp>
        <p:nvSpPr>
          <p:cNvPr id="4" name="Content Placeholder 3"/>
          <p:cNvSpPr>
            <a:spLocks noGrp="1"/>
          </p:cNvSpPr>
          <p:nvPr>
            <p:ph sz="quarter" idx="1"/>
          </p:nvPr>
        </p:nvSpPr>
        <p:spPr/>
        <p:txBody>
          <a:bodyPr>
            <a:normAutofit/>
          </a:bodyPr>
          <a:lstStyle/>
          <a:p>
            <a:pPr marL="0" indent="0">
              <a:buNone/>
            </a:pPr>
            <a:r>
              <a:rPr lang="en-ZA" b="1" dirty="0"/>
              <a:t>If most of the responses are motivational and lies within the learning programme, you the facilitator, together with the training development team, should relook the course, including</a:t>
            </a:r>
            <a:r>
              <a:rPr lang="en-ZA" b="1" dirty="0" smtClean="0"/>
              <a:t>:</a:t>
            </a:r>
          </a:p>
          <a:p>
            <a:pPr marL="0" indent="0">
              <a:buNone/>
            </a:pPr>
            <a:endParaRPr lang="en-ZA" b="1" dirty="0"/>
          </a:p>
          <a:p>
            <a:pPr lvl="0"/>
            <a:r>
              <a:rPr lang="en-ZA" dirty="0">
                <a:effectLst>
                  <a:outerShdw sx="0" sy="0">
                    <a:srgbClr val="000000"/>
                  </a:outerShdw>
                </a:effectLst>
              </a:rPr>
              <a:t>Course content;</a:t>
            </a:r>
          </a:p>
          <a:p>
            <a:pPr lvl="0"/>
            <a:r>
              <a:rPr lang="en-ZA" dirty="0">
                <a:effectLst>
                  <a:outerShdw sx="0" sy="0">
                    <a:srgbClr val="000000"/>
                  </a:outerShdw>
                </a:effectLst>
              </a:rPr>
              <a:t>Facilitation Style;</a:t>
            </a:r>
          </a:p>
          <a:p>
            <a:pPr lvl="0"/>
            <a:r>
              <a:rPr lang="en-ZA" dirty="0">
                <a:effectLst>
                  <a:outerShdw sx="0" sy="0">
                    <a:srgbClr val="000000"/>
                  </a:outerShdw>
                </a:effectLst>
              </a:rPr>
              <a:t>Course timelines;</a:t>
            </a:r>
          </a:p>
          <a:p>
            <a:pPr lvl="0"/>
            <a:r>
              <a:rPr lang="en-ZA" dirty="0">
                <a:effectLst>
                  <a:outerShdw sx="0" sy="0">
                    <a:srgbClr val="000000"/>
                  </a:outerShdw>
                </a:effectLst>
              </a:rPr>
              <a:t>Course incentives (what does the learner gain from doing the course); etc.</a:t>
            </a:r>
          </a:p>
          <a:p>
            <a:pPr marL="0" indent="0">
              <a:buNone/>
            </a:pPr>
            <a:endParaRPr lang="en-ZA" dirty="0"/>
          </a:p>
          <a:p>
            <a:pPr marL="0" indent="0">
              <a:buNone/>
            </a:pPr>
            <a:endParaRPr lang="en-ZA" dirty="0"/>
          </a:p>
        </p:txBody>
      </p:sp>
    </p:spTree>
    <p:extLst>
      <p:ext uri="{BB962C8B-B14F-4D97-AF65-F5344CB8AC3E}">
        <p14:creationId xmlns:p14="http://schemas.microsoft.com/office/powerpoint/2010/main" val="3782698455"/>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a:t>Curb Absenteeism </a:t>
            </a:r>
            <a:endParaRPr lang="en-ZA"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123</a:t>
            </a:fld>
            <a:endParaRPr lang="en-ZA" dirty="0"/>
          </a:p>
        </p:txBody>
      </p:sp>
      <p:sp>
        <p:nvSpPr>
          <p:cNvPr id="4" name="Content Placeholder 3"/>
          <p:cNvSpPr>
            <a:spLocks noGrp="1"/>
          </p:cNvSpPr>
          <p:nvPr>
            <p:ph sz="quarter" idx="1"/>
          </p:nvPr>
        </p:nvSpPr>
        <p:spPr/>
        <p:txBody>
          <a:bodyPr>
            <a:normAutofit fontScale="92500" lnSpcReduction="10000"/>
          </a:bodyPr>
          <a:lstStyle/>
          <a:p>
            <a:r>
              <a:rPr lang="en-ZA" dirty="0"/>
              <a:t>The act of taking the day off sick for an employee / learner who fancies going to e.g. Table Mountain for the day, or to watch a sporting event such as the World Cup may not seem of great importance to the individual involved, but to their employer it can be a substantial cost. </a:t>
            </a:r>
            <a:endParaRPr lang="en-ZA" dirty="0" smtClean="0"/>
          </a:p>
          <a:p>
            <a:endParaRPr lang="en-ZA" dirty="0"/>
          </a:p>
          <a:p>
            <a:r>
              <a:rPr lang="en-ZA" dirty="0" smtClean="0"/>
              <a:t>In </a:t>
            </a:r>
            <a:r>
              <a:rPr lang="en-ZA" dirty="0"/>
              <a:t>the event of learners missing training days, not only does cost play a role, but the learner falls behind in his / her learning process</a:t>
            </a:r>
            <a:r>
              <a:rPr lang="en-ZA" dirty="0" smtClean="0"/>
              <a:t>.</a:t>
            </a:r>
          </a:p>
          <a:p>
            <a:pPr marL="0" indent="0">
              <a:buNone/>
            </a:pPr>
            <a:endParaRPr lang="en-ZA" dirty="0"/>
          </a:p>
          <a:p>
            <a:r>
              <a:rPr lang="en-ZA" dirty="0"/>
              <a:t>As discussed in the previous section, absenteeism reason does not necessarily stem from a sickly workforce, but from one with a lack of motivation and with a blasé attitude towards the importance of attending the course.</a:t>
            </a:r>
          </a:p>
          <a:p>
            <a:pPr marL="0" indent="0">
              <a:buNone/>
            </a:pPr>
            <a:endParaRPr lang="en-ZA" dirty="0"/>
          </a:p>
        </p:txBody>
      </p:sp>
    </p:spTree>
    <p:extLst>
      <p:ext uri="{BB962C8B-B14F-4D97-AF65-F5344CB8AC3E}">
        <p14:creationId xmlns:p14="http://schemas.microsoft.com/office/powerpoint/2010/main" val="2500922458"/>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a:t>Curb Absenteeism </a:t>
            </a:r>
            <a:endParaRPr lang="en-ZA"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124</a:t>
            </a:fld>
            <a:endParaRPr lang="en-ZA" dirty="0"/>
          </a:p>
        </p:txBody>
      </p:sp>
      <p:sp>
        <p:nvSpPr>
          <p:cNvPr id="4" name="Content Placeholder 3"/>
          <p:cNvSpPr>
            <a:spLocks noGrp="1"/>
          </p:cNvSpPr>
          <p:nvPr>
            <p:ph sz="quarter" idx="1"/>
          </p:nvPr>
        </p:nvSpPr>
        <p:spPr/>
        <p:txBody>
          <a:bodyPr>
            <a:normAutofit/>
          </a:bodyPr>
          <a:lstStyle/>
          <a:p>
            <a:r>
              <a:rPr lang="en-ZA" dirty="0"/>
              <a:t>Certain cultural and sporting events are bound to influence attendance at work, but the knack is to try and minimise this effect. This does not necessarily mean the introduction of plasma screen TV’s for the World Cup season – who could concentrate with a penalty shoot-out taking place?! </a:t>
            </a:r>
            <a:endParaRPr lang="en-ZA" dirty="0" smtClean="0"/>
          </a:p>
          <a:p>
            <a:endParaRPr lang="en-ZA" dirty="0"/>
          </a:p>
          <a:p>
            <a:r>
              <a:rPr lang="en-ZA" dirty="0" smtClean="0"/>
              <a:t>However</a:t>
            </a:r>
            <a:r>
              <a:rPr lang="en-ZA" dirty="0"/>
              <a:t>, creative thinking can bring the event into work so that employees feel involved rather than isolated form the event while working. </a:t>
            </a:r>
          </a:p>
          <a:p>
            <a:pPr marL="0" indent="0">
              <a:buNone/>
            </a:pPr>
            <a:endParaRPr lang="en-ZA" dirty="0"/>
          </a:p>
        </p:txBody>
      </p:sp>
    </p:spTree>
    <p:extLst>
      <p:ext uri="{BB962C8B-B14F-4D97-AF65-F5344CB8AC3E}">
        <p14:creationId xmlns:p14="http://schemas.microsoft.com/office/powerpoint/2010/main" val="128426611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a:t>Curb Absenteeism </a:t>
            </a:r>
            <a:endParaRPr lang="en-ZA"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125</a:t>
            </a:fld>
            <a:endParaRPr lang="en-ZA" dirty="0"/>
          </a:p>
        </p:txBody>
      </p:sp>
      <p:sp>
        <p:nvSpPr>
          <p:cNvPr id="4" name="Content Placeholder 3"/>
          <p:cNvSpPr>
            <a:spLocks noGrp="1"/>
          </p:cNvSpPr>
          <p:nvPr>
            <p:ph sz="quarter" idx="1"/>
          </p:nvPr>
        </p:nvSpPr>
        <p:spPr/>
        <p:txBody>
          <a:bodyPr>
            <a:normAutofit/>
          </a:bodyPr>
          <a:lstStyle/>
          <a:p>
            <a:r>
              <a:rPr lang="en-ZA" dirty="0"/>
              <a:t>Another way of combating the problem is to be flexible with leave and to use forward planning. </a:t>
            </a:r>
            <a:endParaRPr lang="en-ZA" dirty="0" smtClean="0"/>
          </a:p>
          <a:p>
            <a:endParaRPr lang="en-ZA" dirty="0"/>
          </a:p>
          <a:p>
            <a:r>
              <a:rPr lang="en-ZA" dirty="0" smtClean="0"/>
              <a:t>It </a:t>
            </a:r>
            <a:r>
              <a:rPr lang="en-ZA" dirty="0"/>
              <a:t>is much better to have six people on pre-arranged holiday, than to have to contend with six unexpected absences. In the learning environment, it will be better to change the training dates to suitable days than to have a large number of learners not pitching up.</a:t>
            </a:r>
          </a:p>
          <a:p>
            <a:pPr marL="0" indent="0">
              <a:buNone/>
            </a:pPr>
            <a:endParaRPr lang="en-ZA" dirty="0"/>
          </a:p>
        </p:txBody>
      </p:sp>
    </p:spTree>
    <p:extLst>
      <p:ext uri="{BB962C8B-B14F-4D97-AF65-F5344CB8AC3E}">
        <p14:creationId xmlns:p14="http://schemas.microsoft.com/office/powerpoint/2010/main" val="1131045750"/>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a:t>Curb Absenteeism </a:t>
            </a:r>
            <a:endParaRPr lang="en-ZA"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126</a:t>
            </a:fld>
            <a:endParaRPr lang="en-ZA" dirty="0"/>
          </a:p>
        </p:txBody>
      </p:sp>
      <p:sp>
        <p:nvSpPr>
          <p:cNvPr id="4" name="Content Placeholder 3"/>
          <p:cNvSpPr>
            <a:spLocks noGrp="1"/>
          </p:cNvSpPr>
          <p:nvPr>
            <p:ph sz="quarter" idx="1"/>
          </p:nvPr>
        </p:nvSpPr>
        <p:spPr/>
        <p:txBody>
          <a:bodyPr>
            <a:normAutofit/>
          </a:bodyPr>
          <a:lstStyle/>
          <a:p>
            <a:r>
              <a:rPr lang="en-ZA" dirty="0"/>
              <a:t>Another way of combating the problem is to be flexible with leave and to use forward planning. </a:t>
            </a:r>
            <a:endParaRPr lang="en-ZA" dirty="0" smtClean="0"/>
          </a:p>
          <a:p>
            <a:endParaRPr lang="en-ZA" dirty="0"/>
          </a:p>
          <a:p>
            <a:r>
              <a:rPr lang="en-ZA" dirty="0" smtClean="0"/>
              <a:t>It </a:t>
            </a:r>
            <a:r>
              <a:rPr lang="en-ZA" dirty="0"/>
              <a:t>is much better to have six people on pre-arranged holiday, than to have to contend with six unexpected absences. In the learning environment, it will be better to change the training dates to suitable days than to have a large number of learners not pitching up.</a:t>
            </a:r>
          </a:p>
          <a:p>
            <a:pPr marL="0" indent="0">
              <a:buNone/>
            </a:pPr>
            <a:endParaRPr lang="en-ZA" dirty="0"/>
          </a:p>
        </p:txBody>
      </p:sp>
    </p:spTree>
    <p:extLst>
      <p:ext uri="{BB962C8B-B14F-4D97-AF65-F5344CB8AC3E}">
        <p14:creationId xmlns:p14="http://schemas.microsoft.com/office/powerpoint/2010/main" val="2287693394"/>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a:t>Curb Absenteeism </a:t>
            </a:r>
            <a:endParaRPr lang="en-ZA"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127</a:t>
            </a:fld>
            <a:endParaRPr lang="en-ZA" dirty="0"/>
          </a:p>
        </p:txBody>
      </p:sp>
      <p:sp>
        <p:nvSpPr>
          <p:cNvPr id="4" name="Content Placeholder 3"/>
          <p:cNvSpPr>
            <a:spLocks noGrp="1"/>
          </p:cNvSpPr>
          <p:nvPr>
            <p:ph sz="quarter" idx="1"/>
          </p:nvPr>
        </p:nvSpPr>
        <p:spPr/>
        <p:txBody>
          <a:bodyPr>
            <a:normAutofit/>
          </a:bodyPr>
          <a:lstStyle/>
          <a:p>
            <a:r>
              <a:rPr lang="en-ZA" dirty="0"/>
              <a:t>Be sure to get to the bottom of incidences of absenteeism! When you have investigated the common reasons, put a strategy in place to try and accommodate learners as far as possible. </a:t>
            </a:r>
            <a:endParaRPr lang="en-ZA" dirty="0" smtClean="0"/>
          </a:p>
          <a:p>
            <a:endParaRPr lang="en-ZA" dirty="0"/>
          </a:p>
          <a:p>
            <a:r>
              <a:rPr lang="en-ZA" dirty="0" smtClean="0"/>
              <a:t>Discuss </a:t>
            </a:r>
            <a:r>
              <a:rPr lang="en-ZA" dirty="0"/>
              <a:t>any reasonable suggestions with employers, trade unions, transport providers and / or local councillors</a:t>
            </a:r>
            <a:r>
              <a:rPr lang="en-ZA" dirty="0" smtClean="0"/>
              <a:t>.</a:t>
            </a:r>
            <a:endParaRPr lang="en-ZA" dirty="0"/>
          </a:p>
        </p:txBody>
      </p:sp>
    </p:spTree>
    <p:extLst>
      <p:ext uri="{BB962C8B-B14F-4D97-AF65-F5344CB8AC3E}">
        <p14:creationId xmlns:p14="http://schemas.microsoft.com/office/powerpoint/2010/main" val="2407233102"/>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a:t>Curb Absenteeism </a:t>
            </a:r>
            <a:endParaRPr lang="en-ZA"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128</a:t>
            </a:fld>
            <a:endParaRPr lang="en-ZA" dirty="0"/>
          </a:p>
        </p:txBody>
      </p:sp>
      <p:sp>
        <p:nvSpPr>
          <p:cNvPr id="4" name="Content Placeholder 3"/>
          <p:cNvSpPr>
            <a:spLocks noGrp="1"/>
          </p:cNvSpPr>
          <p:nvPr>
            <p:ph sz="quarter" idx="1"/>
          </p:nvPr>
        </p:nvSpPr>
        <p:spPr>
          <a:xfrm>
            <a:off x="467544" y="1301688"/>
            <a:ext cx="8219256" cy="4680000"/>
          </a:xfrm>
        </p:spPr>
        <p:txBody>
          <a:bodyPr>
            <a:normAutofit/>
          </a:bodyPr>
          <a:lstStyle/>
          <a:p>
            <a:r>
              <a:rPr lang="en-ZA" dirty="0" smtClean="0"/>
              <a:t>If learners are for example constantly late, or cannot get to the venue try to arrange transport for them. </a:t>
            </a:r>
          </a:p>
          <a:p>
            <a:endParaRPr lang="en-ZA" dirty="0" smtClean="0"/>
          </a:p>
          <a:p>
            <a:r>
              <a:rPr lang="en-ZA" dirty="0" smtClean="0"/>
              <a:t>Or if learners are absent because of work falling behind, try to arrange for Saturday classes with extra financial compensation. </a:t>
            </a:r>
          </a:p>
          <a:p>
            <a:endParaRPr lang="en-ZA" dirty="0" smtClean="0"/>
          </a:p>
          <a:p>
            <a:r>
              <a:rPr lang="en-ZA" dirty="0" smtClean="0"/>
              <a:t>Supporting and accommodating learners will contribute to their successful learning.</a:t>
            </a:r>
          </a:p>
          <a:p>
            <a:pPr marL="0" indent="0">
              <a:buNone/>
            </a:pPr>
            <a:endParaRPr lang="en-ZA" b="1" i="1" dirty="0"/>
          </a:p>
          <a:p>
            <a:pPr marL="0" indent="0">
              <a:buNone/>
            </a:pPr>
            <a:r>
              <a:rPr lang="en-ZA" b="1" i="1" dirty="0"/>
              <a:t>	</a:t>
            </a:r>
            <a:r>
              <a:rPr lang="en-ZA" b="1" i="1" dirty="0" smtClean="0"/>
              <a:t>	Complete </a:t>
            </a:r>
            <a:r>
              <a:rPr lang="en-ZA" b="1" i="1" dirty="0"/>
              <a:t>Activity 1.5.1 and 1.5.2 in your PoE.</a:t>
            </a:r>
            <a:endParaRPr lang="en-ZA" dirty="0" smtClean="0"/>
          </a:p>
          <a:p>
            <a:pPr marL="0" indent="0">
              <a:buNone/>
            </a:pPr>
            <a:endParaRPr lang="en-ZA" dirty="0"/>
          </a:p>
        </p:txBody>
      </p:sp>
      <p:pic>
        <p:nvPicPr>
          <p:cNvPr id="7" name="Picture 6"/>
          <p:cNvPicPr>
            <a:picLocks noChangeAspect="1"/>
          </p:cNvPicPr>
          <p:nvPr/>
        </p:nvPicPr>
        <p:blipFill>
          <a:blip r:embed="rId3"/>
          <a:stretch>
            <a:fillRect/>
          </a:stretch>
        </p:blipFill>
        <p:spPr>
          <a:xfrm>
            <a:off x="467544" y="5346762"/>
            <a:ext cx="1704156" cy="573676"/>
          </a:xfrm>
          <a:prstGeom prst="rect">
            <a:avLst/>
          </a:prstGeom>
        </p:spPr>
      </p:pic>
    </p:spTree>
    <p:extLst>
      <p:ext uri="{BB962C8B-B14F-4D97-AF65-F5344CB8AC3E}">
        <p14:creationId xmlns:p14="http://schemas.microsoft.com/office/powerpoint/2010/main" val="19303718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Assessment Methods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13</a:t>
            </a:fld>
            <a:endParaRPr lang="en-ZA" dirty="0"/>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582752716"/>
              </p:ext>
            </p:extLst>
          </p:nvPr>
        </p:nvGraphicFramePr>
        <p:xfrm>
          <a:off x="468313" y="1412875"/>
          <a:ext cx="8218487" cy="46799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92916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A608B290-BBA1-42EA-8627-DF8017516988}"/>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0E3DC6A6-72A0-4549-AFE6-A69896FFAE28}"/>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graphicEl>
                                              <a:dgm id="{249312C4-0F64-47AB-BF40-42C99B3A6E3E}"/>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graphicEl>
                                              <a:dgm id="{50F7BF35-A340-4C65-AF13-652E22CC449D}"/>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graphicEl>
                                              <a:dgm id="{EED41511-DE2D-4D0E-BA6E-54FD55567C3D}"/>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F93CE84B-53EF-4DD2-B4D9-E30662D3F97C}"/>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graphicEl>
                                              <a:dgm id="{A8B7EC9A-A054-47E5-B4AB-ABADB33095FE}"/>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Assessment</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14</a:t>
            </a:fld>
            <a:endParaRPr lang="en-ZA" dirty="0"/>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2290457354"/>
              </p:ext>
            </p:extLst>
          </p:nvPr>
        </p:nvGraphicFramePr>
        <p:xfrm>
          <a:off x="468313" y="1030733"/>
          <a:ext cx="8218487" cy="46799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p:cNvSpPr txBox="1"/>
          <p:nvPr/>
        </p:nvSpPr>
        <p:spPr>
          <a:xfrm>
            <a:off x="1876872" y="5743310"/>
            <a:ext cx="5400600" cy="461665"/>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ZA" sz="2400" b="1" dirty="0">
                <a:latin typeface="Calibri" panose="020F0502020204030204" pitchFamily="34" charset="0"/>
              </a:rPr>
              <a:t>Formative   +   Summative   =  Competent</a:t>
            </a:r>
          </a:p>
        </p:txBody>
      </p:sp>
    </p:spTree>
    <p:extLst>
      <p:ext uri="{BB962C8B-B14F-4D97-AF65-F5344CB8AC3E}">
        <p14:creationId xmlns:p14="http://schemas.microsoft.com/office/powerpoint/2010/main" val="1252064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00DD5ACD-371A-4729-B992-E39098DC1F1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FF99C2F2-CD21-4313-9634-001389A43FB9}"/>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graphicEl>
                                              <a:dgm id="{4C255BB0-1E6B-41BD-A9B3-29EA7F5693FC}"/>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graphicEl>
                                              <a:dgm id="{00854E58-BD01-4E9A-BFE3-E2B249DCDE15}"/>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graphicEl>
                                              <a:dgm id="{CC3C5B9F-7C7E-48D7-BEFA-F5C8A50EDB1F}"/>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79A44E13-0693-4EF4-ADC9-07A7A193F52E}"/>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graphicEl>
                                              <a:dgm id="{24349B9E-7679-48F3-8C1B-516E244933D3}"/>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graphicEl>
                                              <a:dgm id="{B74BCAB8-0EA7-42E6-9BEE-11398D7C6C3B}"/>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
                                            <p:graphicEl>
                                              <a:dgm id="{64E85D38-C8F4-45A8-A4FB-7B00B79166F0}"/>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Competence</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15</a:t>
            </a:fld>
            <a:endParaRPr lang="en-ZA" dirty="0"/>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3634978611"/>
              </p:ext>
            </p:extLst>
          </p:nvPr>
        </p:nvGraphicFramePr>
        <p:xfrm>
          <a:off x="468313" y="1412875"/>
          <a:ext cx="8218487" cy="46799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58348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4C30E907-9459-4BCE-9CEE-D50CA8E25CB3}"/>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411840A0-FE1C-4D59-9ED4-67B2E7F68839}"/>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graphicEl>
                                              <a:dgm id="{226821CC-D27B-4EF3-A2C7-C4B85FB42DF7}"/>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graphicEl>
                                              <a:dgm id="{68B5D3B7-AC34-4DC8-BBA6-0AE75D13CF4B}"/>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graphicEl>
                                              <a:dgm id="{BFD4CC16-C250-4D92-BA93-50331FC780EC}"/>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0A1306EE-F29D-4CB0-ADDD-B4821031F774}"/>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graphicEl>
                                              <a:dgm id="{54192DF2-418F-433E-B8ED-736FF77E592E}"/>
                                            </p:graphic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
                                            <p:graphicEl>
                                              <a:dgm id="{8A02A319-79FC-40F8-A440-382EDF75D5E4}"/>
                                            </p:graphic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
                                            <p:graphicEl>
                                              <a:dgm id="{1D988BA5-7718-4C89-8B8F-3CE438A09815}"/>
                                            </p:graphic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6">
                                            <p:graphicEl>
                                              <a:dgm id="{C42CA27C-3D85-42D8-BF99-19180EBC3F92}"/>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Re-Assessment</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16</a:t>
            </a:fld>
            <a:endParaRPr lang="en-ZA" dirty="0"/>
          </a:p>
        </p:txBody>
      </p:sp>
      <p:sp>
        <p:nvSpPr>
          <p:cNvPr id="5" name="Content Placeholder 4"/>
          <p:cNvSpPr>
            <a:spLocks noGrp="1"/>
          </p:cNvSpPr>
          <p:nvPr>
            <p:ph sz="quarter" idx="1"/>
          </p:nvPr>
        </p:nvSpPr>
        <p:spPr/>
        <p:txBody>
          <a:bodyPr/>
          <a:lstStyle/>
          <a:p>
            <a:pPr marL="342900" lvl="0" indent="-342900" fontAlgn="base">
              <a:spcBef>
                <a:spcPts val="0"/>
              </a:spcBef>
              <a:buClrTx/>
              <a:buSzTx/>
              <a:buFont typeface="Arial" panose="020B0604020202020204" pitchFamily="34" charset="0"/>
              <a:buChar char="•"/>
            </a:pPr>
            <a:r>
              <a:rPr lang="en-ZA" dirty="0">
                <a:solidFill>
                  <a:srgbClr val="000066"/>
                </a:solidFill>
                <a:effectLst>
                  <a:outerShdw sx="0" sy="0">
                    <a:srgbClr val="000000"/>
                  </a:outerShdw>
                </a:effectLst>
              </a:rPr>
              <a:t>Specific feedback -  focus on not yet competent</a:t>
            </a:r>
            <a:r>
              <a:rPr lang="en-US" dirty="0">
                <a:solidFill>
                  <a:srgbClr val="000066"/>
                </a:solidFill>
                <a:effectLst>
                  <a:outerShdw sx="0" sy="0">
                    <a:srgbClr val="000000"/>
                  </a:outerShdw>
                </a:effectLst>
              </a:rPr>
              <a:t> </a:t>
            </a:r>
            <a:r>
              <a:rPr lang="en-ZA" dirty="0">
                <a:solidFill>
                  <a:srgbClr val="000066"/>
                </a:solidFill>
                <a:effectLst>
                  <a:outerShdw sx="0" sy="0">
                    <a:srgbClr val="000000"/>
                  </a:outerShdw>
                </a:effectLst>
              </a:rPr>
              <a:t>areas  </a:t>
            </a:r>
          </a:p>
          <a:p>
            <a:pPr marL="342900" lvl="0" indent="-342900" fontAlgn="base">
              <a:spcBef>
                <a:spcPts val="0"/>
              </a:spcBef>
              <a:buClrTx/>
              <a:buSzTx/>
              <a:buFont typeface="Arial" panose="020B0604020202020204" pitchFamily="34" charset="0"/>
              <a:buChar char="•"/>
            </a:pPr>
            <a:r>
              <a:rPr lang="en-ZA" dirty="0">
                <a:solidFill>
                  <a:srgbClr val="000066"/>
                </a:solidFill>
                <a:effectLst>
                  <a:outerShdw sx="0" sy="0">
                    <a:srgbClr val="000000"/>
                  </a:outerShdw>
                </a:effectLst>
              </a:rPr>
              <a:t>Re-assessment - same context and same conditions </a:t>
            </a:r>
            <a:endParaRPr lang="en-US" dirty="0">
              <a:solidFill>
                <a:srgbClr val="000066"/>
              </a:solidFill>
              <a:effectLst>
                <a:outerShdw sx="0" sy="0">
                  <a:srgbClr val="000000"/>
                </a:outerShdw>
              </a:effectLst>
            </a:endParaRPr>
          </a:p>
          <a:p>
            <a:pPr marL="342900" lvl="0" indent="-342900" fontAlgn="base">
              <a:spcBef>
                <a:spcPts val="0"/>
              </a:spcBef>
              <a:buClrTx/>
              <a:buSzTx/>
              <a:buFont typeface="Arial" panose="020B0604020202020204" pitchFamily="34" charset="0"/>
              <a:buChar char="•"/>
            </a:pPr>
            <a:r>
              <a:rPr lang="en-ZA" dirty="0">
                <a:solidFill>
                  <a:srgbClr val="000066"/>
                </a:solidFill>
                <a:effectLst>
                  <a:outerShdw sx="0" sy="0">
                    <a:srgbClr val="000000"/>
                  </a:outerShdw>
                </a:effectLst>
              </a:rPr>
              <a:t>Only Not Yet Competent specific outcomes </a:t>
            </a:r>
            <a:r>
              <a:rPr lang="en-ZA" dirty="0">
                <a:solidFill>
                  <a:srgbClr val="000066"/>
                </a:solidFill>
              </a:rPr>
              <a:t>- to </a:t>
            </a:r>
            <a:r>
              <a:rPr lang="en-ZA" dirty="0">
                <a:solidFill>
                  <a:srgbClr val="000066"/>
                </a:solidFill>
                <a:effectLst>
                  <a:outerShdw sx="0" sy="0">
                    <a:srgbClr val="000000"/>
                  </a:outerShdw>
                </a:effectLst>
              </a:rPr>
              <a:t>be re-assessed</a:t>
            </a:r>
            <a:endParaRPr lang="en-US" dirty="0">
              <a:solidFill>
                <a:srgbClr val="000066"/>
              </a:solidFill>
              <a:effectLst>
                <a:outerShdw sx="0" sy="0">
                  <a:srgbClr val="000000"/>
                </a:outerShdw>
              </a:effectLst>
            </a:endParaRPr>
          </a:p>
          <a:p>
            <a:endParaRPr lang="en-ZA" dirty="0"/>
          </a:p>
        </p:txBody>
      </p:sp>
      <p:pic>
        <p:nvPicPr>
          <p:cNvPr id="6" name="Picture 2" descr="C:\Users\Nortje\Pictures\Business LR (1)\shutterstock_74869375 L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82711" y="3070348"/>
            <a:ext cx="2662895" cy="266289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1343363" y="3924743"/>
            <a:ext cx="3681893" cy="954107"/>
          </a:xfrm>
          <a:prstGeom prst="rect">
            <a:avLst/>
          </a:prstGeom>
          <a:noFill/>
          <a:scene3d>
            <a:camera prst="orthographicFront"/>
            <a:lightRig rig="threePt" dir="t"/>
          </a:scene3d>
          <a:sp3d>
            <a:bevelT/>
          </a:sp3d>
        </p:spPr>
        <p:txBody>
          <a:bodyPr wrap="square" rtlCol="0">
            <a:spAutoFit/>
          </a:bodyPr>
          <a:lstStyle/>
          <a:p>
            <a:pPr algn="ctr"/>
            <a:r>
              <a:rPr lang="en-ZA" sz="2800" dirty="0">
                <a:solidFill>
                  <a:schemeClr val="bg2"/>
                </a:solidFill>
                <a:latin typeface="Calibri" panose="020F0502020204030204" pitchFamily="34" charset="0"/>
              </a:rPr>
              <a:t>ENJO’s policy: -  T</a:t>
            </a:r>
            <a:r>
              <a:rPr lang="en-ZA" sz="2800" b="1" dirty="0">
                <a:solidFill>
                  <a:schemeClr val="bg2"/>
                </a:solidFill>
                <a:latin typeface="Calibri" panose="020F0502020204030204" pitchFamily="34" charset="0"/>
              </a:rPr>
              <a:t>wo</a:t>
            </a:r>
            <a:r>
              <a:rPr lang="en-ZA" sz="2800" dirty="0">
                <a:solidFill>
                  <a:schemeClr val="bg2"/>
                </a:solidFill>
                <a:latin typeface="Calibri" panose="020F0502020204030204" pitchFamily="34" charset="0"/>
              </a:rPr>
              <a:t> (2) re-assessments</a:t>
            </a:r>
            <a:endParaRPr lang="en-US" sz="2800" dirty="0">
              <a:solidFill>
                <a:schemeClr val="bg2"/>
              </a:solidFill>
              <a:latin typeface="Calibri" panose="020F0502020204030204" pitchFamily="34" charset="0"/>
            </a:endParaRPr>
          </a:p>
        </p:txBody>
      </p:sp>
    </p:spTree>
    <p:extLst>
      <p:ext uri="{BB962C8B-B14F-4D97-AF65-F5344CB8AC3E}">
        <p14:creationId xmlns:p14="http://schemas.microsoft.com/office/powerpoint/2010/main" val="397348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Assessment Brief</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17</a:t>
            </a:fld>
            <a:endParaRPr lang="en-ZA" dirty="0"/>
          </a:p>
        </p:txBody>
      </p:sp>
      <p:sp>
        <p:nvSpPr>
          <p:cNvPr id="5" name="Content Placeholder 4"/>
          <p:cNvSpPr>
            <a:spLocks noGrp="1"/>
          </p:cNvSpPr>
          <p:nvPr>
            <p:ph sz="quarter" idx="1"/>
          </p:nvPr>
        </p:nvSpPr>
        <p:spPr/>
        <p:txBody>
          <a:bodyPr/>
          <a:lstStyle/>
          <a:p>
            <a:pPr>
              <a:buFont typeface="Arial" panose="020B0604020202020204" pitchFamily="34" charset="0"/>
              <a:buChar char="•"/>
            </a:pPr>
            <a:r>
              <a:rPr lang="en-ZA" dirty="0"/>
              <a:t>Credit Accumulation</a:t>
            </a:r>
          </a:p>
          <a:p>
            <a:pPr>
              <a:buFont typeface="Arial" panose="020B0604020202020204" pitchFamily="34" charset="0"/>
              <a:buChar char="•"/>
            </a:pPr>
            <a:r>
              <a:rPr lang="en-US" dirty="0"/>
              <a:t>Credits will be awarded on successful completion of unit standards.</a:t>
            </a:r>
          </a:p>
          <a:p>
            <a:pPr>
              <a:buFont typeface="Arial" panose="020B0604020202020204" pitchFamily="34" charset="0"/>
              <a:buChar char="•"/>
            </a:pPr>
            <a:r>
              <a:rPr lang="en-US" dirty="0"/>
              <a:t>NB: - Quality Assurance Process</a:t>
            </a:r>
          </a:p>
          <a:p>
            <a:endParaRPr lang="en-ZA" dirty="0"/>
          </a:p>
        </p:txBody>
      </p:sp>
      <p:graphicFrame>
        <p:nvGraphicFramePr>
          <p:cNvPr id="7" name="Diagram 6"/>
          <p:cNvGraphicFramePr/>
          <p:nvPr>
            <p:extLst>
              <p:ext uri="{D42A27DB-BD31-4B8C-83A1-F6EECF244321}">
                <p14:modId xmlns:p14="http://schemas.microsoft.com/office/powerpoint/2010/main" val="1367640366"/>
              </p:ext>
            </p:extLst>
          </p:nvPr>
        </p:nvGraphicFramePr>
        <p:xfrm>
          <a:off x="1529172" y="3444077"/>
          <a:ext cx="6096000" cy="23920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0188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063C9525-0888-4409-A09F-7CFC66304FE6}"/>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dgm id="{EE1E8816-6BB5-4803-984C-425751A425BD}"/>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graphicEl>
                                              <a:dgm id="{814C0117-EC7B-4EBC-A009-0C73F43105B8}"/>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dgm id="{29F903C9-F548-48EF-8ABD-A11130E99CEB}"/>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Assessment Brief</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18</a:t>
            </a:fld>
            <a:endParaRPr lang="en-ZA" dirty="0"/>
          </a:p>
        </p:txBody>
      </p:sp>
      <p:sp>
        <p:nvSpPr>
          <p:cNvPr id="5" name="Content Placeholder 4"/>
          <p:cNvSpPr>
            <a:spLocks noGrp="1"/>
          </p:cNvSpPr>
          <p:nvPr>
            <p:ph sz="quarter" idx="1"/>
          </p:nvPr>
        </p:nvSpPr>
        <p:spPr/>
        <p:txBody>
          <a:bodyPr/>
          <a:lstStyle/>
          <a:p>
            <a:pPr marL="0" indent="0">
              <a:buNone/>
            </a:pPr>
            <a:r>
              <a:rPr lang="en-ZA" b="1" dirty="0"/>
              <a:t>Assessment Tools and Matrix:</a:t>
            </a:r>
          </a:p>
          <a:p>
            <a:endParaRPr lang="en-ZA" b="1" dirty="0"/>
          </a:p>
          <a:p>
            <a:pPr marL="800100" lvl="1" indent="-342900">
              <a:buClr>
                <a:schemeClr val="accent4">
                  <a:lumMod val="75000"/>
                </a:schemeClr>
              </a:buClr>
              <a:buFont typeface="Arial" panose="020B0604020202020204" pitchFamily="34" charset="0"/>
              <a:buChar char="•"/>
            </a:pPr>
            <a:r>
              <a:rPr lang="en-ZA" dirty="0"/>
              <a:t>All the specific outcomes </a:t>
            </a:r>
          </a:p>
          <a:p>
            <a:pPr marL="800100" lvl="1" indent="-342900">
              <a:buClr>
                <a:schemeClr val="accent4">
                  <a:lumMod val="75000"/>
                </a:schemeClr>
              </a:buClr>
              <a:buFont typeface="Arial" panose="020B0604020202020204" pitchFamily="34" charset="0"/>
              <a:buChar char="•"/>
            </a:pPr>
            <a:r>
              <a:rPr lang="en-ZA" dirty="0"/>
              <a:t>Associated assessment criteria </a:t>
            </a:r>
          </a:p>
          <a:p>
            <a:pPr marL="800100" lvl="1" indent="-342900">
              <a:buClr>
                <a:schemeClr val="accent4">
                  <a:lumMod val="75000"/>
                </a:schemeClr>
              </a:buClr>
              <a:buFont typeface="Arial" panose="020B0604020202020204" pitchFamily="34" charset="0"/>
              <a:buChar char="•"/>
            </a:pPr>
            <a:r>
              <a:rPr lang="en-ZA" dirty="0"/>
              <a:t>Range statements</a:t>
            </a:r>
          </a:p>
          <a:p>
            <a:pPr marL="800100" lvl="1" indent="-342900">
              <a:buClr>
                <a:schemeClr val="accent4">
                  <a:lumMod val="75000"/>
                </a:schemeClr>
              </a:buClr>
              <a:buFont typeface="Arial" panose="020B0604020202020204" pitchFamily="34" charset="0"/>
              <a:buChar char="•"/>
            </a:pPr>
            <a:r>
              <a:rPr lang="en-ZA" dirty="0"/>
              <a:t>Critical cross-field, development outcomes </a:t>
            </a:r>
          </a:p>
          <a:p>
            <a:pPr marL="800100" lvl="1" indent="-342900">
              <a:buClr>
                <a:schemeClr val="accent4">
                  <a:lumMod val="75000"/>
                </a:schemeClr>
              </a:buClr>
              <a:buFont typeface="Arial" panose="020B0604020202020204" pitchFamily="34" charset="0"/>
              <a:buChar char="•"/>
            </a:pPr>
            <a:r>
              <a:rPr lang="en-ZA" dirty="0"/>
              <a:t>Essential embedded knowledge.</a:t>
            </a:r>
            <a:endParaRPr lang="en-US" dirty="0"/>
          </a:p>
          <a:p>
            <a:endParaRPr lang="en-ZA" dirty="0"/>
          </a:p>
        </p:txBody>
      </p:sp>
    </p:spTree>
    <p:extLst>
      <p:ext uri="{BB962C8B-B14F-4D97-AF65-F5344CB8AC3E}">
        <p14:creationId xmlns:p14="http://schemas.microsoft.com/office/powerpoint/2010/main" val="9520375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Assessment Brief</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19</a:t>
            </a:fld>
            <a:endParaRPr lang="en-ZA" dirty="0"/>
          </a:p>
        </p:txBody>
      </p:sp>
      <p:sp>
        <p:nvSpPr>
          <p:cNvPr id="5" name="Content Placeholder 4"/>
          <p:cNvSpPr>
            <a:spLocks noGrp="1"/>
          </p:cNvSpPr>
          <p:nvPr>
            <p:ph sz="quarter" idx="1"/>
          </p:nvPr>
        </p:nvSpPr>
        <p:spPr/>
        <p:txBody>
          <a:bodyPr>
            <a:normAutofit/>
          </a:bodyPr>
          <a:lstStyle/>
          <a:p>
            <a:pPr marL="0" indent="0">
              <a:buNone/>
            </a:pPr>
            <a:r>
              <a:rPr lang="en-ZA" b="1" dirty="0"/>
              <a:t>ENJO Assessment Process:</a:t>
            </a:r>
          </a:p>
          <a:p>
            <a:pPr>
              <a:buFont typeface="Arial" panose="020B0604020202020204" pitchFamily="34" charset="0"/>
              <a:buChar char="•"/>
            </a:pPr>
            <a:endParaRPr lang="en-ZA" b="1" dirty="0"/>
          </a:p>
          <a:p>
            <a:pPr lvl="1">
              <a:buFont typeface="Arial" panose="020B0604020202020204" pitchFamily="34" charset="0"/>
              <a:buChar char="•"/>
            </a:pPr>
            <a:r>
              <a:rPr lang="en-ZA" dirty="0"/>
              <a:t>Integrated assessment against current SAQA registered unit standards and qualifications in a fair, valid, reliable and practicable manner.</a:t>
            </a:r>
            <a:endParaRPr lang="en-US" dirty="0"/>
          </a:p>
          <a:p>
            <a:pPr lvl="1">
              <a:buFont typeface="Arial" panose="020B0604020202020204" pitchFamily="34" charset="0"/>
              <a:buChar char="•"/>
            </a:pPr>
            <a:r>
              <a:rPr lang="en-ZA" dirty="0"/>
              <a:t>Moderation and verification procedures carried as per SAQA requirements.</a:t>
            </a:r>
          </a:p>
          <a:p>
            <a:pPr lvl="1">
              <a:buFont typeface="Arial" panose="020B0604020202020204" pitchFamily="34" charset="0"/>
              <a:buChar char="•"/>
            </a:pPr>
            <a:r>
              <a:rPr lang="en-ZA" dirty="0"/>
              <a:t>Learner competence demonstrated through formative and summative assessments.</a:t>
            </a:r>
            <a:endParaRPr lang="en-US" dirty="0"/>
          </a:p>
          <a:p>
            <a:endParaRPr lang="en-ZA" dirty="0"/>
          </a:p>
        </p:txBody>
      </p:sp>
    </p:spTree>
    <p:extLst>
      <p:ext uri="{BB962C8B-B14F-4D97-AF65-F5344CB8AC3E}">
        <p14:creationId xmlns:p14="http://schemas.microsoft.com/office/powerpoint/2010/main" val="30103356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Ground Rules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2</a:t>
            </a:fld>
            <a:endParaRPr lang="en-ZA" dirty="0"/>
          </a:p>
        </p:txBody>
      </p:sp>
      <p:sp>
        <p:nvSpPr>
          <p:cNvPr id="5" name="Content Placeholder 4"/>
          <p:cNvSpPr>
            <a:spLocks noGrp="1"/>
          </p:cNvSpPr>
          <p:nvPr>
            <p:ph sz="quarter" idx="1"/>
          </p:nvPr>
        </p:nvSpPr>
        <p:spPr/>
        <p:txBody>
          <a:bodyPr/>
          <a:lstStyle/>
          <a:p>
            <a:pPr marL="342900" indent="-342900" eaLnBrk="0" fontAlgn="base" hangingPunct="0">
              <a:lnSpc>
                <a:spcPct val="114000"/>
              </a:lnSpc>
              <a:spcBef>
                <a:spcPct val="0"/>
              </a:spcBef>
              <a:spcAft>
                <a:spcPct val="0"/>
              </a:spcAft>
              <a:buClrTx/>
              <a:buSzTx/>
              <a:buFont typeface="Arial" panose="020B0604020202020204" pitchFamily="34" charset="0"/>
              <a:buChar char="•"/>
            </a:pPr>
            <a:r>
              <a:rPr lang="en-ZA" altLang="en-US" b="1" dirty="0">
                <a:cs typeface="Times New Roman" pitchFamily="18" charset="0"/>
              </a:rPr>
              <a:t>Days Training, Workshops, and Portfolio building</a:t>
            </a:r>
            <a:endParaRPr lang="en-US" altLang="en-US" b="1" dirty="0">
              <a:cs typeface="Arial" pitchFamily="34" charset="0"/>
            </a:endParaRPr>
          </a:p>
          <a:p>
            <a:pPr marL="342900" lvl="0" indent="-342900" eaLnBrk="0" fontAlgn="base" hangingPunct="0">
              <a:lnSpc>
                <a:spcPct val="114000"/>
              </a:lnSpc>
              <a:spcBef>
                <a:spcPct val="0"/>
              </a:spcBef>
              <a:spcAft>
                <a:spcPct val="0"/>
              </a:spcAft>
              <a:buClrTx/>
              <a:buSzTx/>
              <a:buFont typeface="Arial" panose="020B0604020202020204" pitchFamily="34" charset="0"/>
              <a:buChar char="•"/>
            </a:pPr>
            <a:r>
              <a:rPr lang="en-US" altLang="en-US" b="1" dirty="0">
                <a:cs typeface="Arial" pitchFamily="34" charset="0"/>
              </a:rPr>
              <a:t>Breaks</a:t>
            </a:r>
          </a:p>
          <a:p>
            <a:pPr marL="342900" lvl="0" indent="-342900" eaLnBrk="0" fontAlgn="base" hangingPunct="0">
              <a:lnSpc>
                <a:spcPct val="114000"/>
              </a:lnSpc>
              <a:spcBef>
                <a:spcPct val="0"/>
              </a:spcBef>
              <a:spcAft>
                <a:spcPct val="0"/>
              </a:spcAft>
              <a:buClrTx/>
              <a:buSzTx/>
              <a:buFont typeface="Arial" panose="020B0604020202020204" pitchFamily="34" charset="0"/>
              <a:buChar char="•"/>
            </a:pPr>
            <a:r>
              <a:rPr lang="en-US" altLang="en-US" b="1" dirty="0">
                <a:cs typeface="Arial" pitchFamily="34" charset="0"/>
              </a:rPr>
              <a:t>Cell Phones</a:t>
            </a:r>
          </a:p>
          <a:p>
            <a:pPr marL="342900" lvl="0" indent="-342900" eaLnBrk="0" fontAlgn="base" hangingPunct="0">
              <a:lnSpc>
                <a:spcPct val="114000"/>
              </a:lnSpc>
              <a:spcBef>
                <a:spcPct val="0"/>
              </a:spcBef>
              <a:spcAft>
                <a:spcPct val="0"/>
              </a:spcAft>
              <a:buClrTx/>
              <a:buSzTx/>
              <a:buFont typeface="Arial" panose="020B0604020202020204" pitchFamily="34" charset="0"/>
              <a:buChar char="•"/>
            </a:pPr>
            <a:r>
              <a:rPr lang="en-US" altLang="en-US" b="1" dirty="0">
                <a:cs typeface="Arial" pitchFamily="34" charset="0"/>
              </a:rPr>
              <a:t>Participation</a:t>
            </a:r>
          </a:p>
          <a:p>
            <a:pPr marL="342900" lvl="0" indent="-342900" eaLnBrk="0" fontAlgn="base" hangingPunct="0">
              <a:lnSpc>
                <a:spcPct val="114000"/>
              </a:lnSpc>
              <a:spcBef>
                <a:spcPct val="0"/>
              </a:spcBef>
              <a:spcAft>
                <a:spcPct val="0"/>
              </a:spcAft>
              <a:buClrTx/>
              <a:buSzTx/>
              <a:buFont typeface="Arial" panose="020B0604020202020204" pitchFamily="34" charset="0"/>
              <a:buChar char="•"/>
            </a:pPr>
            <a:r>
              <a:rPr lang="en-US" altLang="en-US" b="1" dirty="0">
                <a:cs typeface="Arial" pitchFamily="34" charset="0"/>
              </a:rPr>
              <a:t>Portfolio Submission</a:t>
            </a:r>
          </a:p>
          <a:p>
            <a:endParaRPr lang="en-ZA" dirty="0"/>
          </a:p>
        </p:txBody>
      </p:sp>
    </p:spTree>
    <p:extLst>
      <p:ext uri="{BB962C8B-B14F-4D97-AF65-F5344CB8AC3E}">
        <p14:creationId xmlns:p14="http://schemas.microsoft.com/office/powerpoint/2010/main" val="34182220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Assessment Brief</a:t>
            </a:r>
          </a:p>
        </p:txBody>
      </p:sp>
      <p:sp>
        <p:nvSpPr>
          <p:cNvPr id="4" name="Slide Number Placeholder 3"/>
          <p:cNvSpPr>
            <a:spLocks noGrp="1"/>
          </p:cNvSpPr>
          <p:nvPr>
            <p:ph type="sldNum" sz="quarter" idx="12"/>
          </p:nvPr>
        </p:nvSpPr>
        <p:spPr/>
        <p:txBody>
          <a:bodyPr/>
          <a:lstStyle/>
          <a:p>
            <a:fld id="{32F83655-DC73-417F-8B26-EB7A1DBB5382}" type="slidenum">
              <a:rPr lang="en-ZA" smtClean="0"/>
              <a:pPr/>
              <a:t>20</a:t>
            </a:fld>
            <a:endParaRPr lang="en-ZA" dirty="0"/>
          </a:p>
        </p:txBody>
      </p:sp>
      <p:sp>
        <p:nvSpPr>
          <p:cNvPr id="5" name="Content Placeholder 4"/>
          <p:cNvSpPr>
            <a:spLocks noGrp="1"/>
          </p:cNvSpPr>
          <p:nvPr>
            <p:ph sz="quarter" idx="1"/>
          </p:nvPr>
        </p:nvSpPr>
        <p:spPr/>
        <p:txBody>
          <a:bodyPr/>
          <a:lstStyle/>
          <a:p>
            <a:pPr marL="0" indent="0" algn="just">
              <a:buClr>
                <a:schemeClr val="accent4">
                  <a:lumMod val="75000"/>
                </a:schemeClr>
              </a:buClr>
              <a:buNone/>
            </a:pPr>
            <a:r>
              <a:rPr lang="en-ZA" b="1" dirty="0"/>
              <a:t>Learners have the right to:</a:t>
            </a:r>
          </a:p>
          <a:p>
            <a:pPr algn="just">
              <a:buClr>
                <a:schemeClr val="accent4">
                  <a:lumMod val="75000"/>
                </a:schemeClr>
              </a:buClr>
              <a:buFont typeface="Arial" panose="020B0604020202020204" pitchFamily="34" charset="0"/>
              <a:buChar char="•"/>
            </a:pPr>
            <a:endParaRPr lang="en-ZA" dirty="0"/>
          </a:p>
          <a:p>
            <a:pPr marL="800100" lvl="1" indent="-342900" algn="just">
              <a:buClr>
                <a:schemeClr val="accent4">
                  <a:lumMod val="75000"/>
                </a:schemeClr>
              </a:buClr>
              <a:buFont typeface="Arial" panose="020B0604020202020204" pitchFamily="34" charset="0"/>
              <a:buChar char="•"/>
            </a:pPr>
            <a:r>
              <a:rPr lang="en-ZA" dirty="0"/>
              <a:t>Be informed when and how assessments are conducted</a:t>
            </a:r>
            <a:endParaRPr lang="en-US" dirty="0"/>
          </a:p>
          <a:p>
            <a:pPr marL="800100" lvl="1" indent="-342900" algn="just">
              <a:buClr>
                <a:schemeClr val="accent4">
                  <a:lumMod val="75000"/>
                </a:schemeClr>
              </a:buClr>
              <a:buFont typeface="Arial" panose="020B0604020202020204" pitchFamily="34" charset="0"/>
              <a:buChar char="•"/>
            </a:pPr>
            <a:r>
              <a:rPr lang="en-ZA" dirty="0"/>
              <a:t>Appeal against an assessment conducted.</a:t>
            </a:r>
            <a:endParaRPr lang="en-US" dirty="0"/>
          </a:p>
          <a:p>
            <a:pPr marL="800100" lvl="1" indent="-342900" algn="just">
              <a:buClr>
                <a:schemeClr val="accent4">
                  <a:lumMod val="75000"/>
                </a:schemeClr>
              </a:buClr>
              <a:buFont typeface="Arial" panose="020B0604020202020204" pitchFamily="34" charset="0"/>
              <a:buChar char="•"/>
            </a:pPr>
            <a:r>
              <a:rPr lang="en-ZA" dirty="0"/>
              <a:t>Get interpretation to the numeracy and literacy level of the skills programme, unit standard or qualification.</a:t>
            </a:r>
            <a:endParaRPr lang="en-US" dirty="0"/>
          </a:p>
          <a:p>
            <a:endParaRPr lang="en-ZA" dirty="0"/>
          </a:p>
        </p:txBody>
      </p:sp>
    </p:spTree>
    <p:extLst>
      <p:ext uri="{BB962C8B-B14F-4D97-AF65-F5344CB8AC3E}">
        <p14:creationId xmlns:p14="http://schemas.microsoft.com/office/powerpoint/2010/main" val="12456503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Assessment Brief</a:t>
            </a:r>
          </a:p>
        </p:txBody>
      </p:sp>
      <p:sp>
        <p:nvSpPr>
          <p:cNvPr id="4" name="Slide Number Placeholder 3"/>
          <p:cNvSpPr>
            <a:spLocks noGrp="1"/>
          </p:cNvSpPr>
          <p:nvPr>
            <p:ph type="sldNum" sz="quarter" idx="12"/>
          </p:nvPr>
        </p:nvSpPr>
        <p:spPr/>
        <p:txBody>
          <a:bodyPr/>
          <a:lstStyle/>
          <a:p>
            <a:fld id="{32F83655-DC73-417F-8B26-EB7A1DBB5382}" type="slidenum">
              <a:rPr lang="en-ZA" smtClean="0"/>
              <a:pPr/>
              <a:t>21</a:t>
            </a:fld>
            <a:endParaRPr lang="en-ZA" dirty="0"/>
          </a:p>
        </p:txBody>
      </p:sp>
      <p:sp>
        <p:nvSpPr>
          <p:cNvPr id="5" name="Content Placeholder 4"/>
          <p:cNvSpPr>
            <a:spLocks noGrp="1"/>
          </p:cNvSpPr>
          <p:nvPr>
            <p:ph sz="quarter" idx="1"/>
          </p:nvPr>
        </p:nvSpPr>
        <p:spPr/>
        <p:txBody>
          <a:bodyPr/>
          <a:lstStyle/>
          <a:p>
            <a:pPr marL="433388" indent="-342900" algn="just">
              <a:buClr>
                <a:schemeClr val="accent4">
                  <a:lumMod val="75000"/>
                </a:schemeClr>
              </a:buClr>
            </a:pPr>
            <a:r>
              <a:rPr lang="en-ZA" dirty="0"/>
              <a:t>Facilitation and assessments will be conducted in English.</a:t>
            </a:r>
            <a:endParaRPr lang="en-US" dirty="0"/>
          </a:p>
          <a:p>
            <a:pPr marL="433388" indent="-342900" algn="just">
              <a:buClr>
                <a:schemeClr val="accent4">
                  <a:lumMod val="75000"/>
                </a:schemeClr>
              </a:buClr>
            </a:pPr>
            <a:r>
              <a:rPr lang="en-ZA" dirty="0"/>
              <a:t>Learners may have an observer present; however observer may not partake, comment or interrupt the assessment process.</a:t>
            </a:r>
            <a:endParaRPr lang="en-US" dirty="0"/>
          </a:p>
          <a:p>
            <a:pPr marL="433388" indent="-342900" algn="just">
              <a:buClr>
                <a:schemeClr val="accent4">
                  <a:lumMod val="75000"/>
                </a:schemeClr>
              </a:buClr>
            </a:pPr>
            <a:r>
              <a:rPr lang="en-ZA" dirty="0"/>
              <a:t>Assessment results will be available as soon as possible after the final assessment. </a:t>
            </a:r>
          </a:p>
          <a:p>
            <a:pPr marL="433388" indent="-342900" algn="just">
              <a:buClr>
                <a:schemeClr val="accent4">
                  <a:lumMod val="75000"/>
                </a:schemeClr>
              </a:buClr>
            </a:pPr>
            <a:r>
              <a:rPr lang="en-ZA" dirty="0"/>
              <a:t>Learners may have access to results within normal working hours.</a:t>
            </a:r>
            <a:endParaRPr lang="en-US" dirty="0"/>
          </a:p>
          <a:p>
            <a:endParaRPr lang="en-ZA" dirty="0"/>
          </a:p>
        </p:txBody>
      </p:sp>
    </p:spTree>
    <p:extLst>
      <p:ext uri="{BB962C8B-B14F-4D97-AF65-F5344CB8AC3E}">
        <p14:creationId xmlns:p14="http://schemas.microsoft.com/office/powerpoint/2010/main" val="12146866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Assessment Brief</a:t>
            </a:r>
          </a:p>
        </p:txBody>
      </p:sp>
      <p:sp>
        <p:nvSpPr>
          <p:cNvPr id="4" name="Slide Number Placeholder 3"/>
          <p:cNvSpPr>
            <a:spLocks noGrp="1"/>
          </p:cNvSpPr>
          <p:nvPr>
            <p:ph type="sldNum" sz="quarter" idx="12"/>
          </p:nvPr>
        </p:nvSpPr>
        <p:spPr/>
        <p:txBody>
          <a:bodyPr/>
          <a:lstStyle/>
          <a:p>
            <a:fld id="{32F83655-DC73-417F-8B26-EB7A1DBB5382}" type="slidenum">
              <a:rPr lang="en-ZA" smtClean="0"/>
              <a:pPr/>
              <a:t>22</a:t>
            </a:fld>
            <a:endParaRPr lang="en-ZA" dirty="0"/>
          </a:p>
        </p:txBody>
      </p:sp>
      <p:sp>
        <p:nvSpPr>
          <p:cNvPr id="5" name="Content Placeholder 4"/>
          <p:cNvSpPr>
            <a:spLocks noGrp="1"/>
          </p:cNvSpPr>
          <p:nvPr>
            <p:ph sz="quarter" idx="1"/>
          </p:nvPr>
        </p:nvSpPr>
        <p:spPr/>
        <p:txBody>
          <a:bodyPr>
            <a:normAutofit fontScale="92500"/>
          </a:bodyPr>
          <a:lstStyle/>
          <a:p>
            <a:pPr marL="0" indent="0">
              <a:buNone/>
            </a:pPr>
            <a:r>
              <a:rPr lang="en-ZA" b="1" dirty="0"/>
              <a:t>Additional Notes:</a:t>
            </a:r>
          </a:p>
          <a:p>
            <a:endParaRPr lang="en-ZA" b="1" dirty="0"/>
          </a:p>
          <a:p>
            <a:pPr marL="800100" lvl="1" indent="-342900" algn="just">
              <a:lnSpc>
                <a:spcPct val="150000"/>
              </a:lnSpc>
              <a:buClr>
                <a:schemeClr val="accent4">
                  <a:lumMod val="75000"/>
                </a:schemeClr>
              </a:buClr>
            </a:pPr>
            <a:r>
              <a:rPr lang="en-ZA" dirty="0"/>
              <a:t>Assessor will maintain telephonic and electronic contact until sufficient evidence has been submitted.  </a:t>
            </a:r>
            <a:endParaRPr lang="en-US" dirty="0"/>
          </a:p>
          <a:p>
            <a:pPr marL="800100" lvl="1" indent="-342900" algn="just">
              <a:lnSpc>
                <a:spcPct val="150000"/>
              </a:lnSpc>
              <a:buClr>
                <a:schemeClr val="accent4">
                  <a:lumMod val="75000"/>
                </a:schemeClr>
              </a:buClr>
            </a:pPr>
            <a:r>
              <a:rPr lang="en-ZA" dirty="0"/>
              <a:t>Additional evidence may be submitted after  initial submission.</a:t>
            </a:r>
            <a:endParaRPr lang="en-US" dirty="0"/>
          </a:p>
          <a:p>
            <a:pPr marL="800100" lvl="1" indent="-342900" algn="just">
              <a:lnSpc>
                <a:spcPct val="150000"/>
              </a:lnSpc>
              <a:buClr>
                <a:schemeClr val="accent4">
                  <a:lumMod val="75000"/>
                </a:schemeClr>
              </a:buClr>
            </a:pPr>
            <a:r>
              <a:rPr lang="en-ZA" dirty="0"/>
              <a:t>If you have a problem which might affect the outcome of assessment(s) you should notify the assessor.  Where practicable such needs will be accommodated. (special needs)</a:t>
            </a:r>
            <a:endParaRPr lang="en-US" dirty="0"/>
          </a:p>
          <a:p>
            <a:endParaRPr lang="en-ZA" dirty="0"/>
          </a:p>
        </p:txBody>
      </p:sp>
    </p:spTree>
    <p:extLst>
      <p:ext uri="{BB962C8B-B14F-4D97-AF65-F5344CB8AC3E}">
        <p14:creationId xmlns:p14="http://schemas.microsoft.com/office/powerpoint/2010/main" val="37806385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Appeals and Disputes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23</a:t>
            </a:fld>
            <a:endParaRPr lang="en-ZA" dirty="0"/>
          </a:p>
        </p:txBody>
      </p:sp>
      <p:sp>
        <p:nvSpPr>
          <p:cNvPr id="5" name="Content Placeholder 4"/>
          <p:cNvSpPr>
            <a:spLocks noGrp="1"/>
          </p:cNvSpPr>
          <p:nvPr>
            <p:ph sz="quarter" idx="1"/>
          </p:nvPr>
        </p:nvSpPr>
        <p:spPr/>
        <p:txBody>
          <a:bodyPr/>
          <a:lstStyle/>
          <a:p>
            <a:pPr marL="0" lvl="0" indent="0">
              <a:spcBef>
                <a:spcPts val="0"/>
              </a:spcBef>
              <a:buClrTx/>
              <a:buSzTx/>
              <a:buNone/>
            </a:pPr>
            <a:r>
              <a:rPr lang="en-ZA" sz="2600" b="1" dirty="0">
                <a:solidFill>
                  <a:srgbClr val="000066"/>
                </a:solidFill>
              </a:rPr>
              <a:t>Learner  has  right to appeal against: </a:t>
            </a:r>
            <a:r>
              <a:rPr lang="en-ZA" sz="2600" dirty="0">
                <a:solidFill>
                  <a:srgbClr val="000066"/>
                </a:solidFill>
              </a:rPr>
              <a:t> </a:t>
            </a:r>
          </a:p>
          <a:p>
            <a:pPr marL="0" lvl="0" indent="0">
              <a:spcBef>
                <a:spcPts val="0"/>
              </a:spcBef>
              <a:buClrTx/>
              <a:buSzTx/>
              <a:buNone/>
            </a:pPr>
            <a:endParaRPr lang="en-ZA" sz="2600" dirty="0">
              <a:solidFill>
                <a:srgbClr val="000066"/>
              </a:solidFill>
            </a:endParaRPr>
          </a:p>
          <a:p>
            <a:pPr marL="342900" lvl="0" indent="-342900" fontAlgn="base">
              <a:lnSpc>
                <a:spcPct val="150000"/>
              </a:lnSpc>
              <a:spcBef>
                <a:spcPts val="0"/>
              </a:spcBef>
              <a:buClrTx/>
              <a:buSzTx/>
            </a:pPr>
            <a:r>
              <a:rPr lang="en-ZA" b="1" dirty="0">
                <a:solidFill>
                  <a:srgbClr val="000066"/>
                </a:solidFill>
              </a:rPr>
              <a:t>Unfair</a:t>
            </a:r>
            <a:r>
              <a:rPr lang="en-ZA" dirty="0">
                <a:solidFill>
                  <a:srgbClr val="000066"/>
                </a:solidFill>
              </a:rPr>
              <a:t> assessment</a:t>
            </a:r>
            <a:endParaRPr lang="en-US" dirty="0">
              <a:solidFill>
                <a:srgbClr val="000066"/>
              </a:solidFill>
            </a:endParaRPr>
          </a:p>
          <a:p>
            <a:pPr marL="342900" lvl="0" indent="-342900" fontAlgn="base">
              <a:lnSpc>
                <a:spcPct val="150000"/>
              </a:lnSpc>
              <a:spcBef>
                <a:spcPts val="0"/>
              </a:spcBef>
              <a:buClrTx/>
              <a:buSzTx/>
            </a:pPr>
            <a:r>
              <a:rPr lang="en-ZA" b="1" dirty="0">
                <a:solidFill>
                  <a:srgbClr val="000066"/>
                </a:solidFill>
              </a:rPr>
              <a:t>Invalid</a:t>
            </a:r>
            <a:r>
              <a:rPr lang="en-ZA" dirty="0">
                <a:solidFill>
                  <a:srgbClr val="000066"/>
                </a:solidFill>
              </a:rPr>
              <a:t> assessment</a:t>
            </a:r>
            <a:endParaRPr lang="en-US" dirty="0">
              <a:solidFill>
                <a:srgbClr val="000066"/>
              </a:solidFill>
            </a:endParaRPr>
          </a:p>
          <a:p>
            <a:pPr marL="342900" lvl="0" indent="-342900" fontAlgn="base">
              <a:lnSpc>
                <a:spcPct val="150000"/>
              </a:lnSpc>
              <a:spcBef>
                <a:spcPts val="0"/>
              </a:spcBef>
              <a:buClrTx/>
              <a:buSzTx/>
            </a:pPr>
            <a:r>
              <a:rPr lang="en-ZA" b="1" dirty="0">
                <a:solidFill>
                  <a:srgbClr val="000066"/>
                </a:solidFill>
              </a:rPr>
              <a:t>Unreliable</a:t>
            </a:r>
            <a:r>
              <a:rPr lang="en-ZA" dirty="0">
                <a:solidFill>
                  <a:srgbClr val="000066"/>
                </a:solidFill>
              </a:rPr>
              <a:t> assessment </a:t>
            </a:r>
            <a:endParaRPr lang="en-US" dirty="0">
              <a:solidFill>
                <a:srgbClr val="000066"/>
              </a:solidFill>
            </a:endParaRPr>
          </a:p>
          <a:p>
            <a:pPr marL="342900" lvl="0" indent="-342900" fontAlgn="base">
              <a:lnSpc>
                <a:spcPct val="150000"/>
              </a:lnSpc>
              <a:spcBef>
                <a:spcPts val="0"/>
              </a:spcBef>
              <a:buClrTx/>
              <a:buSzTx/>
            </a:pPr>
            <a:r>
              <a:rPr lang="en-ZA" b="1" dirty="0">
                <a:solidFill>
                  <a:srgbClr val="000066"/>
                </a:solidFill>
              </a:rPr>
              <a:t>Unethical</a:t>
            </a:r>
            <a:r>
              <a:rPr lang="en-ZA" dirty="0">
                <a:solidFill>
                  <a:srgbClr val="000066"/>
                </a:solidFill>
              </a:rPr>
              <a:t> practices </a:t>
            </a:r>
            <a:endParaRPr lang="en-US" dirty="0">
              <a:solidFill>
                <a:srgbClr val="000066"/>
              </a:solidFill>
            </a:endParaRPr>
          </a:p>
          <a:p>
            <a:pPr marL="342900" lvl="0" indent="-342900" fontAlgn="base">
              <a:lnSpc>
                <a:spcPct val="150000"/>
              </a:lnSpc>
              <a:spcBef>
                <a:spcPts val="0"/>
              </a:spcBef>
              <a:buClrTx/>
              <a:buSzTx/>
            </a:pPr>
            <a:r>
              <a:rPr lang="en-ZA" b="1" dirty="0">
                <a:solidFill>
                  <a:srgbClr val="000066"/>
                </a:solidFill>
              </a:rPr>
              <a:t>Inadequate expertise </a:t>
            </a:r>
            <a:r>
              <a:rPr lang="en-ZA" dirty="0">
                <a:solidFill>
                  <a:srgbClr val="000066"/>
                </a:solidFill>
              </a:rPr>
              <a:t>and experience of the assessor   </a:t>
            </a:r>
            <a:endParaRPr lang="en-US" dirty="0">
              <a:solidFill>
                <a:srgbClr val="000066"/>
              </a:solidFill>
            </a:endParaRPr>
          </a:p>
          <a:p>
            <a:endParaRPr lang="en-ZA" dirty="0"/>
          </a:p>
        </p:txBody>
      </p:sp>
      <p:sp>
        <p:nvSpPr>
          <p:cNvPr id="6" name="TextBox 5"/>
          <p:cNvSpPr txBox="1"/>
          <p:nvPr/>
        </p:nvSpPr>
        <p:spPr>
          <a:xfrm>
            <a:off x="580728" y="5281454"/>
            <a:ext cx="7992888" cy="523220"/>
          </a:xfrm>
          <a:prstGeom prst="rect">
            <a:avLst/>
          </a:prstGeom>
          <a:noFill/>
          <a:ln>
            <a:noFill/>
          </a:ln>
          <a:effectLst/>
          <a:scene3d>
            <a:camera prst="orthographicFront">
              <a:rot lat="0" lon="0" rev="0"/>
            </a:camera>
            <a:lightRig rig="glow" dir="t">
              <a:rot lat="0" lon="0" rev="4800000"/>
            </a:lightRig>
          </a:scene3d>
          <a:sp3d prstMaterial="matte">
            <a:bevelT w="127000" h="63500"/>
          </a:sp3d>
        </p:spPr>
        <p:txBody>
          <a:bodyPr wrap="square" rtlCol="0">
            <a:spAutoFit/>
          </a:bodyPr>
          <a:lstStyle/>
          <a:p>
            <a:pPr algn="ctr"/>
            <a:r>
              <a:rPr lang="en-ZA" sz="2800" b="1" dirty="0">
                <a:solidFill>
                  <a:schemeClr val="bg2"/>
                </a:solidFill>
                <a:latin typeface="Calibri" panose="020F0502020204030204" pitchFamily="34" charset="0"/>
              </a:rPr>
              <a:t>Appeals have to be submitted in writing to ENJO. </a:t>
            </a:r>
          </a:p>
        </p:txBody>
      </p:sp>
    </p:spTree>
    <p:extLst>
      <p:ext uri="{BB962C8B-B14F-4D97-AF65-F5344CB8AC3E}">
        <p14:creationId xmlns:p14="http://schemas.microsoft.com/office/powerpoint/2010/main" val="1422148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Section 1</a:t>
            </a:r>
          </a:p>
        </p:txBody>
      </p:sp>
      <p:sp>
        <p:nvSpPr>
          <p:cNvPr id="3" name="Text Placeholder 2"/>
          <p:cNvSpPr>
            <a:spLocks noGrp="1"/>
          </p:cNvSpPr>
          <p:nvPr>
            <p:ph type="body" idx="1"/>
          </p:nvPr>
        </p:nvSpPr>
        <p:spPr/>
        <p:txBody>
          <a:bodyPr>
            <a:normAutofit/>
          </a:bodyPr>
          <a:lstStyle/>
          <a:p>
            <a:r>
              <a:rPr lang="en-ZA" dirty="0"/>
              <a:t>Portfolio of Evidence</a:t>
            </a:r>
          </a:p>
          <a:p>
            <a:r>
              <a:rPr lang="en-ZA" dirty="0"/>
              <a:t>Section 1 – Administrative Detail</a:t>
            </a:r>
          </a:p>
          <a:p>
            <a:endParaRPr lang="en-ZA" dirty="0"/>
          </a:p>
        </p:txBody>
      </p:sp>
      <p:sp>
        <p:nvSpPr>
          <p:cNvPr id="5" name="Slide Number Placeholder 4"/>
          <p:cNvSpPr>
            <a:spLocks noGrp="1"/>
          </p:cNvSpPr>
          <p:nvPr>
            <p:ph type="sldNum" sz="quarter" idx="12"/>
          </p:nvPr>
        </p:nvSpPr>
        <p:spPr/>
        <p:txBody>
          <a:bodyPr/>
          <a:lstStyle/>
          <a:p>
            <a:fld id="{4980778A-6F9D-4141-8080-B8192EADCD40}" type="slidenum">
              <a:rPr lang="en-ZA" smtClean="0"/>
              <a:pPr/>
              <a:t>24</a:t>
            </a:fld>
            <a:endParaRPr lang="en-ZA" dirty="0"/>
          </a:p>
        </p:txBody>
      </p:sp>
    </p:spTree>
    <p:extLst>
      <p:ext uri="{BB962C8B-B14F-4D97-AF65-F5344CB8AC3E}">
        <p14:creationId xmlns:p14="http://schemas.microsoft.com/office/powerpoint/2010/main" val="31989094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Section 1 - 2 Administrative Detail</a:t>
            </a:r>
          </a:p>
        </p:txBody>
      </p:sp>
      <p:sp>
        <p:nvSpPr>
          <p:cNvPr id="4" name="Slide Number Placeholder 3"/>
          <p:cNvSpPr>
            <a:spLocks noGrp="1"/>
          </p:cNvSpPr>
          <p:nvPr>
            <p:ph type="sldNum" sz="quarter" idx="12"/>
          </p:nvPr>
        </p:nvSpPr>
        <p:spPr/>
        <p:txBody>
          <a:bodyPr/>
          <a:lstStyle/>
          <a:p>
            <a:fld id="{32F83655-DC73-417F-8B26-EB7A1DBB5382}" type="slidenum">
              <a:rPr lang="en-ZA" smtClean="0"/>
              <a:pPr/>
              <a:t>25</a:t>
            </a:fld>
            <a:endParaRPr lang="en-ZA" dirty="0"/>
          </a:p>
        </p:txBody>
      </p:sp>
      <p:sp>
        <p:nvSpPr>
          <p:cNvPr id="5" name="Content Placeholder 4"/>
          <p:cNvSpPr>
            <a:spLocks noGrp="1"/>
          </p:cNvSpPr>
          <p:nvPr>
            <p:ph sz="quarter" idx="1"/>
          </p:nvPr>
        </p:nvSpPr>
        <p:spPr/>
        <p:txBody>
          <a:bodyPr/>
          <a:lstStyle/>
          <a:p>
            <a:r>
              <a:rPr lang="en-ZA" dirty="0"/>
              <a:t>Learner Information</a:t>
            </a:r>
          </a:p>
          <a:p>
            <a:r>
              <a:rPr lang="en-ZA" dirty="0"/>
              <a:t>ID</a:t>
            </a:r>
          </a:p>
          <a:p>
            <a:r>
              <a:rPr lang="en-ZA" dirty="0"/>
              <a:t>CV</a:t>
            </a:r>
          </a:p>
          <a:p>
            <a:r>
              <a:rPr lang="en-ZA" dirty="0"/>
              <a:t>Qualifications</a:t>
            </a:r>
          </a:p>
          <a:p>
            <a:r>
              <a:rPr lang="en-ZA" dirty="0"/>
              <a:t>Special Instructions</a:t>
            </a:r>
          </a:p>
          <a:p>
            <a:r>
              <a:rPr lang="en-ZA" dirty="0"/>
              <a:t>Declaration of Authenticity</a:t>
            </a:r>
          </a:p>
          <a:p>
            <a:r>
              <a:rPr lang="en-ZA" dirty="0"/>
              <a:t>Unit Standard </a:t>
            </a:r>
          </a:p>
          <a:p>
            <a:r>
              <a:rPr lang="en-ZA" dirty="0"/>
              <a:t>Sign all required documents</a:t>
            </a:r>
          </a:p>
          <a:p>
            <a:endParaRPr lang="en-ZA" dirty="0"/>
          </a:p>
        </p:txBody>
      </p:sp>
      <p:pic>
        <p:nvPicPr>
          <p:cNvPr id="6" name="Picture 2" descr="C:\Users\Nortje\Pictures\Business LR (1)\shutterstock_111179960 LR.jpg"/>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351" b="98246" l="0" r="97059">
                        <a14:foregroundMark x1="34118" y1="10526" x2="46471" y2="12982"/>
                        <a14:backgroundMark x1="47647" y1="13684" x2="47647" y2="35088"/>
                      </a14:backgroundRemoval>
                    </a14:imgEffect>
                  </a14:imgLayer>
                </a14:imgProps>
              </a:ext>
              <a:ext uri="{28A0092B-C50C-407E-A947-70E740481C1C}">
                <a14:useLocalDpi xmlns:a14="http://schemas.microsoft.com/office/drawing/2010/main" val="0"/>
              </a:ext>
            </a:extLst>
          </a:blip>
          <a:srcRect/>
          <a:stretch>
            <a:fillRect/>
          </a:stretch>
        </p:blipFill>
        <p:spPr bwMode="auto">
          <a:xfrm>
            <a:off x="4894866" y="1829193"/>
            <a:ext cx="3505872" cy="29387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3025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Special Instruction</a:t>
            </a:r>
          </a:p>
        </p:txBody>
      </p:sp>
      <p:sp>
        <p:nvSpPr>
          <p:cNvPr id="4" name="Slide Number Placeholder 3"/>
          <p:cNvSpPr>
            <a:spLocks noGrp="1"/>
          </p:cNvSpPr>
          <p:nvPr>
            <p:ph type="sldNum" sz="quarter" idx="12"/>
          </p:nvPr>
        </p:nvSpPr>
        <p:spPr/>
        <p:txBody>
          <a:bodyPr/>
          <a:lstStyle/>
          <a:p>
            <a:fld id="{32F83655-DC73-417F-8B26-EB7A1DBB5382}" type="slidenum">
              <a:rPr lang="en-ZA" smtClean="0"/>
              <a:pPr/>
              <a:t>26</a:t>
            </a:fld>
            <a:endParaRPr lang="en-ZA" dirty="0"/>
          </a:p>
        </p:txBody>
      </p:sp>
      <p:sp>
        <p:nvSpPr>
          <p:cNvPr id="5" name="Content Placeholder 4"/>
          <p:cNvSpPr>
            <a:spLocks noGrp="1"/>
          </p:cNvSpPr>
          <p:nvPr>
            <p:ph sz="quarter" idx="1"/>
          </p:nvPr>
        </p:nvSpPr>
        <p:spPr/>
        <p:txBody>
          <a:bodyPr/>
          <a:lstStyle/>
          <a:p>
            <a:r>
              <a:rPr lang="en-ZA" dirty="0"/>
              <a:t>No Tippex</a:t>
            </a:r>
          </a:p>
          <a:p>
            <a:r>
              <a:rPr lang="en-ZA" dirty="0"/>
              <a:t>Initial each page</a:t>
            </a:r>
          </a:p>
          <a:p>
            <a:r>
              <a:rPr lang="en-ZA" dirty="0"/>
              <a:t>Comments in full</a:t>
            </a:r>
          </a:p>
          <a:p>
            <a:r>
              <a:rPr lang="en-ZA" dirty="0"/>
              <a:t>ENJO or own templates to be used to complete portfolio</a:t>
            </a:r>
          </a:p>
          <a:p>
            <a:r>
              <a:rPr lang="en-ZA" dirty="0"/>
              <a:t>Use assigned colour unless instructed differently</a:t>
            </a:r>
          </a:p>
          <a:p>
            <a:endParaRPr lang="en-ZA" dirty="0"/>
          </a:p>
        </p:txBody>
      </p:sp>
    </p:spTree>
    <p:extLst>
      <p:ext uri="{BB962C8B-B14F-4D97-AF65-F5344CB8AC3E}">
        <p14:creationId xmlns:p14="http://schemas.microsoft.com/office/powerpoint/2010/main" val="27297967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Unit Standard</a:t>
            </a:r>
          </a:p>
        </p:txBody>
      </p:sp>
      <p:sp>
        <p:nvSpPr>
          <p:cNvPr id="4" name="Slide Number Placeholder 3"/>
          <p:cNvSpPr>
            <a:spLocks noGrp="1"/>
          </p:cNvSpPr>
          <p:nvPr>
            <p:ph type="sldNum" sz="quarter" idx="12"/>
          </p:nvPr>
        </p:nvSpPr>
        <p:spPr/>
        <p:txBody>
          <a:bodyPr/>
          <a:lstStyle/>
          <a:p>
            <a:fld id="{32F83655-DC73-417F-8B26-EB7A1DBB5382}" type="slidenum">
              <a:rPr lang="en-ZA" smtClean="0"/>
              <a:pPr/>
              <a:t>27</a:t>
            </a:fld>
            <a:endParaRPr lang="en-ZA" dirty="0"/>
          </a:p>
        </p:txBody>
      </p:sp>
      <p:sp>
        <p:nvSpPr>
          <p:cNvPr id="5" name="Content Placeholder 4"/>
          <p:cNvSpPr>
            <a:spLocks noGrp="1"/>
          </p:cNvSpPr>
          <p:nvPr>
            <p:ph sz="quarter" idx="1"/>
          </p:nvPr>
        </p:nvSpPr>
        <p:spPr/>
        <p:txBody>
          <a:bodyPr/>
          <a:lstStyle/>
          <a:p>
            <a:r>
              <a:rPr lang="en-ZA" dirty="0"/>
              <a:t>SAQA US ID</a:t>
            </a:r>
          </a:p>
          <a:p>
            <a:r>
              <a:rPr lang="en-ZA" dirty="0"/>
              <a:t>Unit Standard Title</a:t>
            </a:r>
          </a:p>
          <a:p>
            <a:r>
              <a:rPr lang="en-ZA" dirty="0"/>
              <a:t>NQF Level</a:t>
            </a:r>
          </a:p>
          <a:p>
            <a:r>
              <a:rPr lang="en-ZA" dirty="0"/>
              <a:t>Credits</a:t>
            </a:r>
          </a:p>
          <a:p>
            <a:r>
              <a:rPr lang="en-ZA" dirty="0"/>
              <a:t>Purpose of the Unit Standard</a:t>
            </a:r>
          </a:p>
          <a:p>
            <a:r>
              <a:rPr lang="en-ZA" dirty="0"/>
              <a:t>Learning assumed to be in place</a:t>
            </a:r>
          </a:p>
          <a:p>
            <a:endParaRPr lang="en-ZA" dirty="0"/>
          </a:p>
        </p:txBody>
      </p:sp>
    </p:spTree>
    <p:extLst>
      <p:ext uri="{BB962C8B-B14F-4D97-AF65-F5344CB8AC3E}">
        <p14:creationId xmlns:p14="http://schemas.microsoft.com/office/powerpoint/2010/main" val="26108846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Unit Standard</a:t>
            </a:r>
          </a:p>
        </p:txBody>
      </p:sp>
      <p:sp>
        <p:nvSpPr>
          <p:cNvPr id="4" name="Slide Number Placeholder 3"/>
          <p:cNvSpPr>
            <a:spLocks noGrp="1"/>
          </p:cNvSpPr>
          <p:nvPr>
            <p:ph type="sldNum" sz="quarter" idx="12"/>
          </p:nvPr>
        </p:nvSpPr>
        <p:spPr/>
        <p:txBody>
          <a:bodyPr/>
          <a:lstStyle/>
          <a:p>
            <a:fld id="{32F83655-DC73-417F-8B26-EB7A1DBB5382}" type="slidenum">
              <a:rPr lang="en-ZA" smtClean="0"/>
              <a:pPr/>
              <a:t>28</a:t>
            </a:fld>
            <a:endParaRPr lang="en-ZA" dirty="0"/>
          </a:p>
        </p:txBody>
      </p:sp>
      <p:sp>
        <p:nvSpPr>
          <p:cNvPr id="5" name="Content Placeholder 4"/>
          <p:cNvSpPr>
            <a:spLocks noGrp="1"/>
          </p:cNvSpPr>
          <p:nvPr>
            <p:ph sz="quarter" idx="1"/>
          </p:nvPr>
        </p:nvSpPr>
        <p:spPr/>
        <p:txBody>
          <a:bodyPr/>
          <a:lstStyle/>
          <a:p>
            <a:r>
              <a:rPr lang="en-ZA" dirty="0"/>
              <a:t>Unit Standard Range</a:t>
            </a:r>
          </a:p>
          <a:p>
            <a:r>
              <a:rPr lang="en-ZA" dirty="0"/>
              <a:t>Specific Outcomes</a:t>
            </a:r>
          </a:p>
          <a:p>
            <a:r>
              <a:rPr lang="en-ZA" dirty="0"/>
              <a:t>Assessment Criteria</a:t>
            </a:r>
          </a:p>
          <a:p>
            <a:r>
              <a:rPr lang="en-ZA" dirty="0"/>
              <a:t>Essential Embedded Knowledge (EEK)</a:t>
            </a:r>
          </a:p>
          <a:p>
            <a:r>
              <a:rPr lang="en-ZA" dirty="0"/>
              <a:t>Critical Cross-field Outcomes (CCFOs)</a:t>
            </a:r>
          </a:p>
          <a:p>
            <a:r>
              <a:rPr lang="en-ZA" dirty="0"/>
              <a:t>Notes</a:t>
            </a:r>
          </a:p>
          <a:p>
            <a:endParaRPr lang="en-ZA" dirty="0"/>
          </a:p>
        </p:txBody>
      </p:sp>
    </p:spTree>
    <p:extLst>
      <p:ext uri="{BB962C8B-B14F-4D97-AF65-F5344CB8AC3E}">
        <p14:creationId xmlns:p14="http://schemas.microsoft.com/office/powerpoint/2010/main" val="52645117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STUDY UNIT </a:t>
            </a:r>
            <a:r>
              <a:rPr lang="en-ZA" dirty="0" smtClean="0"/>
              <a:t>1.1</a:t>
            </a:r>
            <a:endParaRPr lang="en-ZA" dirty="0"/>
          </a:p>
        </p:txBody>
      </p:sp>
      <p:sp>
        <p:nvSpPr>
          <p:cNvPr id="3" name="Text Placeholder 2"/>
          <p:cNvSpPr>
            <a:spLocks noGrp="1"/>
          </p:cNvSpPr>
          <p:nvPr>
            <p:ph type="body" idx="1"/>
          </p:nvPr>
        </p:nvSpPr>
        <p:spPr/>
        <p:txBody>
          <a:bodyPr/>
          <a:lstStyle/>
          <a:p>
            <a:r>
              <a:rPr lang="en-ZA" dirty="0" smtClean="0"/>
              <a:t>DEFINE OWN ROLE, AS AN ETD PRACTITIONER, IN LEARNER SUPPORT</a:t>
            </a:r>
            <a:endParaRPr lang="en-ZA" dirty="0"/>
          </a:p>
        </p:txBody>
      </p:sp>
      <p:sp>
        <p:nvSpPr>
          <p:cNvPr id="4" name="Slide Number Placeholder 3"/>
          <p:cNvSpPr>
            <a:spLocks noGrp="1"/>
          </p:cNvSpPr>
          <p:nvPr>
            <p:ph type="sldNum" sz="quarter" idx="12"/>
          </p:nvPr>
        </p:nvSpPr>
        <p:spPr/>
        <p:txBody>
          <a:bodyPr/>
          <a:lstStyle/>
          <a:p>
            <a:fld id="{4980778A-6F9D-4141-8080-B8192EADCD40}" type="slidenum">
              <a:rPr lang="en-ZA" smtClean="0"/>
              <a:pPr/>
              <a:t>29</a:t>
            </a:fld>
            <a:endParaRPr lang="en-ZA" dirty="0"/>
          </a:p>
        </p:txBody>
      </p:sp>
    </p:spTree>
    <p:extLst>
      <p:ext uri="{BB962C8B-B14F-4D97-AF65-F5344CB8AC3E}">
        <p14:creationId xmlns:p14="http://schemas.microsoft.com/office/powerpoint/2010/main" val="341997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Section 1 Overview</a:t>
            </a:r>
          </a:p>
        </p:txBody>
      </p:sp>
      <p:sp>
        <p:nvSpPr>
          <p:cNvPr id="4" name="Slide Number Placeholder 3"/>
          <p:cNvSpPr>
            <a:spLocks noGrp="1"/>
          </p:cNvSpPr>
          <p:nvPr>
            <p:ph type="sldNum" sz="quarter" idx="12"/>
          </p:nvPr>
        </p:nvSpPr>
        <p:spPr/>
        <p:txBody>
          <a:bodyPr/>
          <a:lstStyle/>
          <a:p>
            <a:fld id="{32F83655-DC73-417F-8B26-EB7A1DBB5382}" type="slidenum">
              <a:rPr lang="en-ZA" smtClean="0"/>
              <a:pPr/>
              <a:t>3</a:t>
            </a:fld>
            <a:endParaRPr lang="en-ZA" dirty="0"/>
          </a:p>
        </p:txBody>
      </p:sp>
      <p:sp>
        <p:nvSpPr>
          <p:cNvPr id="5" name="Content Placeholder 4"/>
          <p:cNvSpPr>
            <a:spLocks noGrp="1"/>
          </p:cNvSpPr>
          <p:nvPr>
            <p:ph sz="quarter" idx="1"/>
          </p:nvPr>
        </p:nvSpPr>
        <p:spPr/>
        <p:txBody>
          <a:bodyPr/>
          <a:lstStyle/>
          <a:p>
            <a:pPr marL="0" lvl="0" indent="0">
              <a:buClr>
                <a:srgbClr val="000066"/>
              </a:buClr>
              <a:buNone/>
            </a:pPr>
            <a:r>
              <a:rPr lang="en-ZA" b="1" dirty="0">
                <a:solidFill>
                  <a:srgbClr val="000066"/>
                </a:solidFill>
              </a:rPr>
              <a:t>What Is a Portfolio?</a:t>
            </a:r>
            <a:endParaRPr lang="en-US" b="1" dirty="0">
              <a:solidFill>
                <a:srgbClr val="000066"/>
              </a:solidFill>
            </a:endParaRPr>
          </a:p>
          <a:p>
            <a:pPr marL="0" lvl="0" indent="0">
              <a:buClr>
                <a:srgbClr val="000066"/>
              </a:buClr>
              <a:buNone/>
            </a:pPr>
            <a:r>
              <a:rPr lang="en-US" dirty="0">
                <a:solidFill>
                  <a:srgbClr val="000066"/>
                </a:solidFill>
              </a:rPr>
              <a:t>Collection of Evidence </a:t>
            </a:r>
            <a:r>
              <a:rPr lang="en-US" dirty="0" smtClean="0">
                <a:solidFill>
                  <a:srgbClr val="000066"/>
                </a:solidFill>
              </a:rPr>
              <a:t>that</a:t>
            </a:r>
          </a:p>
          <a:p>
            <a:pPr marL="0" lvl="0" indent="0">
              <a:buClr>
                <a:srgbClr val="000066"/>
              </a:buClr>
              <a:buNone/>
            </a:pPr>
            <a:endParaRPr lang="en-US" dirty="0">
              <a:solidFill>
                <a:srgbClr val="000066"/>
              </a:solidFill>
            </a:endParaRPr>
          </a:p>
          <a:p>
            <a:pPr lvl="0" fontAlgn="base">
              <a:buClr>
                <a:srgbClr val="000066"/>
              </a:buClr>
            </a:pPr>
            <a:r>
              <a:rPr lang="en-ZA" dirty="0">
                <a:solidFill>
                  <a:srgbClr val="000066"/>
                </a:solidFill>
              </a:rPr>
              <a:t>Lists  criteria for proving  competence</a:t>
            </a:r>
            <a:endParaRPr lang="en-US" dirty="0">
              <a:solidFill>
                <a:srgbClr val="000066"/>
              </a:solidFill>
            </a:endParaRPr>
          </a:p>
          <a:p>
            <a:pPr lvl="0" fontAlgn="base">
              <a:buClr>
                <a:srgbClr val="000066"/>
              </a:buClr>
            </a:pPr>
            <a:r>
              <a:rPr lang="en-ZA" dirty="0">
                <a:solidFill>
                  <a:srgbClr val="000066"/>
                </a:solidFill>
              </a:rPr>
              <a:t>Provides evidence that you meet criteria</a:t>
            </a:r>
            <a:endParaRPr lang="en-US" dirty="0">
              <a:solidFill>
                <a:srgbClr val="000066"/>
              </a:solidFill>
            </a:endParaRPr>
          </a:p>
          <a:p>
            <a:pPr lvl="0" fontAlgn="base">
              <a:buClr>
                <a:srgbClr val="000066"/>
              </a:buClr>
            </a:pPr>
            <a:r>
              <a:rPr lang="en-ZA" dirty="0">
                <a:solidFill>
                  <a:srgbClr val="000066"/>
                </a:solidFill>
              </a:rPr>
              <a:t>Is organised to enable  assessor to evaluate evidence against  criteria.</a:t>
            </a:r>
            <a:endParaRPr lang="en-US" dirty="0">
              <a:solidFill>
                <a:srgbClr val="000066"/>
              </a:solidFill>
            </a:endParaRPr>
          </a:p>
        </p:txBody>
      </p:sp>
      <p:pic>
        <p:nvPicPr>
          <p:cNvPr id="6" name="Picture 2" descr="C:\Users\Nortje\Pictures\Business LR (1)\Business LR (1)\shutterstock_113045977 L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7864" y="4148168"/>
            <a:ext cx="2233538" cy="17809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5324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ZA" dirty="0"/>
              <a:t>Introduction </a:t>
            </a:r>
            <a:br>
              <a:rPr lang="en-ZA" dirty="0"/>
            </a:br>
            <a:endParaRPr lang="en-ZA"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30</a:t>
            </a:fld>
            <a:endParaRPr lang="en-ZA" dirty="0"/>
          </a:p>
        </p:txBody>
      </p:sp>
      <p:sp>
        <p:nvSpPr>
          <p:cNvPr id="4" name="Content Placeholder 3"/>
          <p:cNvSpPr>
            <a:spLocks noGrp="1"/>
          </p:cNvSpPr>
          <p:nvPr>
            <p:ph sz="quarter" idx="1"/>
          </p:nvPr>
        </p:nvSpPr>
        <p:spPr/>
        <p:txBody>
          <a:bodyPr/>
          <a:lstStyle/>
          <a:p>
            <a:pPr marL="0" indent="0">
              <a:buNone/>
            </a:pPr>
            <a:r>
              <a:rPr lang="en-ZA" b="1" dirty="0"/>
              <a:t>Important terms to remember:</a:t>
            </a:r>
          </a:p>
          <a:p>
            <a:pPr marL="0" indent="0">
              <a:buNone/>
            </a:pPr>
            <a:endParaRPr lang="en-ZA" dirty="0" smtClean="0"/>
          </a:p>
          <a:p>
            <a:pPr marL="0" indent="0">
              <a:buNone/>
            </a:pPr>
            <a:r>
              <a:rPr lang="en-ZA" b="1" dirty="0" smtClean="0"/>
              <a:t>What </a:t>
            </a:r>
            <a:r>
              <a:rPr lang="en-ZA" b="1" dirty="0"/>
              <a:t>is ETDP? </a:t>
            </a:r>
          </a:p>
          <a:p>
            <a:r>
              <a:rPr lang="en-ZA" dirty="0"/>
              <a:t>Education and Training Practice.</a:t>
            </a:r>
          </a:p>
          <a:p>
            <a:endParaRPr lang="en-ZA" dirty="0"/>
          </a:p>
          <a:p>
            <a:pPr marL="0" indent="0">
              <a:buNone/>
            </a:pPr>
            <a:r>
              <a:rPr lang="en-ZA" b="1" dirty="0"/>
              <a:t>What is Training? </a:t>
            </a:r>
          </a:p>
          <a:p>
            <a:r>
              <a:rPr lang="en-ZA" dirty="0"/>
              <a:t>Bringing someone to a desired state, or standard of efficiency by instruction and practice.</a:t>
            </a:r>
          </a:p>
          <a:p>
            <a:endParaRPr lang="en-ZA" dirty="0"/>
          </a:p>
        </p:txBody>
      </p:sp>
    </p:spTree>
    <p:extLst>
      <p:ext uri="{BB962C8B-B14F-4D97-AF65-F5344CB8AC3E}">
        <p14:creationId xmlns:p14="http://schemas.microsoft.com/office/powerpoint/2010/main" val="1625352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smtClean="0"/>
              <a:t>Counselling </a:t>
            </a:r>
            <a:r>
              <a:rPr lang="en-ZA" dirty="0"/>
              <a:t>vs. Directive Advice </a:t>
            </a:r>
          </a:p>
        </p:txBody>
      </p:sp>
      <p:sp>
        <p:nvSpPr>
          <p:cNvPr id="3" name="Slide Number Placeholder 2"/>
          <p:cNvSpPr>
            <a:spLocks noGrp="1"/>
          </p:cNvSpPr>
          <p:nvPr>
            <p:ph type="sldNum" sz="quarter" idx="12"/>
          </p:nvPr>
        </p:nvSpPr>
        <p:spPr/>
        <p:txBody>
          <a:bodyPr/>
          <a:lstStyle/>
          <a:p>
            <a:fld id="{32F83655-DC73-417F-8B26-EB7A1DBB5382}" type="slidenum">
              <a:rPr lang="en-ZA" smtClean="0"/>
              <a:pPr/>
              <a:t>31</a:t>
            </a:fld>
            <a:endParaRPr lang="en-ZA" dirty="0"/>
          </a:p>
        </p:txBody>
      </p:sp>
      <p:sp>
        <p:nvSpPr>
          <p:cNvPr id="4" name="Content Placeholder 3"/>
          <p:cNvSpPr>
            <a:spLocks noGrp="1"/>
          </p:cNvSpPr>
          <p:nvPr>
            <p:ph sz="quarter" idx="1"/>
          </p:nvPr>
        </p:nvSpPr>
        <p:spPr/>
        <p:txBody>
          <a:bodyPr>
            <a:normAutofit/>
          </a:bodyPr>
          <a:lstStyle/>
          <a:p>
            <a:pPr marL="0" indent="0">
              <a:buNone/>
            </a:pPr>
            <a:r>
              <a:rPr lang="en-ZA" dirty="0"/>
              <a:t>The process of counselling differs from the act of giving advice. Counselling is a scientific procedure adopted by an expert whereas advice is a non-technical procedure which may be used by a teacher, a parent, a friend or even an acquaintance in a time of need.</a:t>
            </a:r>
          </a:p>
          <a:p>
            <a:pPr marL="0" indent="0">
              <a:buNone/>
            </a:pPr>
            <a:endParaRPr lang="en-ZA" dirty="0"/>
          </a:p>
          <a:p>
            <a:pPr marL="0" indent="0">
              <a:buNone/>
            </a:pPr>
            <a:r>
              <a:rPr lang="en-ZA" b="1" dirty="0"/>
              <a:t>Types of Counselling</a:t>
            </a:r>
            <a:endParaRPr lang="en-ZA" dirty="0"/>
          </a:p>
          <a:p>
            <a:r>
              <a:rPr lang="en-ZA" dirty="0"/>
              <a:t>Counselling should be looked upon in terms of the amount of direction that the counsellor gives the counselee. This direction ranges from </a:t>
            </a:r>
            <a:r>
              <a:rPr lang="en-ZA" b="1" dirty="0"/>
              <a:t>full direction</a:t>
            </a:r>
            <a:r>
              <a:rPr lang="en-ZA" dirty="0"/>
              <a:t> (directive counselling) to </a:t>
            </a:r>
            <a:r>
              <a:rPr lang="en-ZA" b="1" dirty="0"/>
              <a:t>no direction</a:t>
            </a:r>
            <a:r>
              <a:rPr lang="en-ZA" dirty="0"/>
              <a:t> (nondirective counselling).</a:t>
            </a:r>
          </a:p>
          <a:p>
            <a:pPr marL="0" indent="0">
              <a:buNone/>
            </a:pPr>
            <a:endParaRPr lang="en-ZA" dirty="0"/>
          </a:p>
          <a:p>
            <a:pPr marL="0" indent="0">
              <a:buNone/>
            </a:pPr>
            <a:endParaRPr lang="en-ZA" dirty="0"/>
          </a:p>
        </p:txBody>
      </p:sp>
    </p:spTree>
    <p:extLst>
      <p:ext uri="{BB962C8B-B14F-4D97-AF65-F5344CB8AC3E}">
        <p14:creationId xmlns:p14="http://schemas.microsoft.com/office/powerpoint/2010/main" val="34900466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smtClean="0"/>
              <a:t>Counselling </a:t>
            </a:r>
            <a:r>
              <a:rPr lang="en-ZA" dirty="0"/>
              <a:t>vs. Directive Advice </a:t>
            </a:r>
          </a:p>
        </p:txBody>
      </p:sp>
      <p:sp>
        <p:nvSpPr>
          <p:cNvPr id="3" name="Slide Number Placeholder 2"/>
          <p:cNvSpPr>
            <a:spLocks noGrp="1"/>
          </p:cNvSpPr>
          <p:nvPr>
            <p:ph type="sldNum" sz="quarter" idx="12"/>
          </p:nvPr>
        </p:nvSpPr>
        <p:spPr/>
        <p:txBody>
          <a:bodyPr/>
          <a:lstStyle/>
          <a:p>
            <a:fld id="{32F83655-DC73-417F-8B26-EB7A1DBB5382}" type="slidenum">
              <a:rPr lang="en-ZA" smtClean="0"/>
              <a:pPr/>
              <a:t>32</a:t>
            </a:fld>
            <a:endParaRPr lang="en-ZA" dirty="0"/>
          </a:p>
        </p:txBody>
      </p:sp>
      <p:sp>
        <p:nvSpPr>
          <p:cNvPr id="4" name="Content Placeholder 3"/>
          <p:cNvSpPr>
            <a:spLocks noGrp="1"/>
          </p:cNvSpPr>
          <p:nvPr>
            <p:ph sz="quarter" idx="1"/>
          </p:nvPr>
        </p:nvSpPr>
        <p:spPr/>
        <p:txBody>
          <a:bodyPr>
            <a:normAutofit/>
          </a:bodyPr>
          <a:lstStyle/>
          <a:p>
            <a:pPr marL="0" indent="0">
              <a:buNone/>
            </a:pPr>
            <a:r>
              <a:rPr lang="en-ZA" b="1" dirty="0"/>
              <a:t>Directive Counselling</a:t>
            </a:r>
            <a:r>
              <a:rPr lang="en-ZA" b="1" dirty="0" smtClean="0"/>
              <a:t>:</a:t>
            </a:r>
          </a:p>
          <a:p>
            <a:pPr marL="0" indent="0">
              <a:buNone/>
            </a:pPr>
            <a:endParaRPr lang="en-ZA" dirty="0"/>
          </a:p>
          <a:p>
            <a:r>
              <a:rPr lang="en-ZA" dirty="0"/>
              <a:t>Directive counselling is the process of listening to someone’s problem, deciding with that person what should be done, and then encouraging and motivating the person to do it. </a:t>
            </a:r>
            <a:endParaRPr lang="en-ZA" dirty="0" smtClean="0"/>
          </a:p>
          <a:p>
            <a:endParaRPr lang="en-ZA" dirty="0"/>
          </a:p>
          <a:p>
            <a:r>
              <a:rPr lang="en-ZA" dirty="0" smtClean="0"/>
              <a:t>This </a:t>
            </a:r>
            <a:r>
              <a:rPr lang="en-ZA" dirty="0"/>
              <a:t>type of counselling accomplishes the function of </a:t>
            </a:r>
            <a:r>
              <a:rPr lang="en-ZA" b="1" dirty="0"/>
              <a:t>advice</a:t>
            </a:r>
            <a:r>
              <a:rPr lang="en-ZA" dirty="0"/>
              <a:t>; but it may also reassure; and clarify thinking. </a:t>
            </a:r>
          </a:p>
          <a:p>
            <a:pPr marL="0" indent="0">
              <a:buNone/>
            </a:pPr>
            <a:endParaRPr lang="en-ZA" dirty="0"/>
          </a:p>
          <a:p>
            <a:pPr marL="0" indent="0">
              <a:buNone/>
            </a:pPr>
            <a:endParaRPr lang="en-ZA" dirty="0"/>
          </a:p>
        </p:txBody>
      </p:sp>
    </p:spTree>
    <p:extLst>
      <p:ext uri="{BB962C8B-B14F-4D97-AF65-F5344CB8AC3E}">
        <p14:creationId xmlns:p14="http://schemas.microsoft.com/office/powerpoint/2010/main" val="36790286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smtClean="0"/>
              <a:t>Counselling </a:t>
            </a:r>
            <a:r>
              <a:rPr lang="en-ZA" dirty="0"/>
              <a:t>vs. Directive Advice </a:t>
            </a:r>
          </a:p>
        </p:txBody>
      </p:sp>
      <p:sp>
        <p:nvSpPr>
          <p:cNvPr id="3" name="Slide Number Placeholder 2"/>
          <p:cNvSpPr>
            <a:spLocks noGrp="1"/>
          </p:cNvSpPr>
          <p:nvPr>
            <p:ph type="sldNum" sz="quarter" idx="12"/>
          </p:nvPr>
        </p:nvSpPr>
        <p:spPr/>
        <p:txBody>
          <a:bodyPr/>
          <a:lstStyle/>
          <a:p>
            <a:fld id="{32F83655-DC73-417F-8B26-EB7A1DBB5382}" type="slidenum">
              <a:rPr lang="en-ZA" smtClean="0"/>
              <a:pPr/>
              <a:t>33</a:t>
            </a:fld>
            <a:endParaRPr lang="en-ZA" dirty="0"/>
          </a:p>
        </p:txBody>
      </p:sp>
      <p:sp>
        <p:nvSpPr>
          <p:cNvPr id="4" name="Content Placeholder 3"/>
          <p:cNvSpPr>
            <a:spLocks noGrp="1"/>
          </p:cNvSpPr>
          <p:nvPr>
            <p:ph sz="quarter" idx="1"/>
          </p:nvPr>
        </p:nvSpPr>
        <p:spPr/>
        <p:txBody>
          <a:bodyPr>
            <a:normAutofit/>
          </a:bodyPr>
          <a:lstStyle/>
          <a:p>
            <a:pPr marL="0" indent="0">
              <a:buNone/>
            </a:pPr>
            <a:r>
              <a:rPr lang="en-ZA" dirty="0"/>
              <a:t>Almost everyone likes to give advice, counsellors included and it is easy to do. </a:t>
            </a:r>
            <a:endParaRPr lang="en-ZA" dirty="0" smtClean="0"/>
          </a:p>
          <a:p>
            <a:pPr marL="0" indent="0">
              <a:buNone/>
            </a:pPr>
            <a:endParaRPr lang="en-ZA" b="1" dirty="0"/>
          </a:p>
          <a:p>
            <a:pPr marL="0" indent="0">
              <a:buNone/>
            </a:pPr>
            <a:r>
              <a:rPr lang="en-ZA" b="1" dirty="0" smtClean="0"/>
              <a:t>But </a:t>
            </a:r>
            <a:r>
              <a:rPr lang="en-ZA" b="1" dirty="0"/>
              <a:t>is it effective</a:t>
            </a:r>
            <a:r>
              <a:rPr lang="en-ZA" dirty="0"/>
              <a:t>? Does the counsellor</a:t>
            </a:r>
            <a:r>
              <a:rPr lang="en-ZA" dirty="0" smtClean="0"/>
              <a:t>:</a:t>
            </a:r>
          </a:p>
          <a:p>
            <a:pPr marL="0" indent="0">
              <a:buNone/>
            </a:pPr>
            <a:endParaRPr lang="en-ZA" dirty="0"/>
          </a:p>
          <a:p>
            <a:pPr lvl="0"/>
            <a:r>
              <a:rPr lang="en-ZA" dirty="0">
                <a:effectLst>
                  <a:outerShdw sx="0" sy="0">
                    <a:srgbClr val="000000"/>
                  </a:outerShdw>
                </a:effectLst>
              </a:rPr>
              <a:t>Really understand the problem?</a:t>
            </a:r>
          </a:p>
          <a:p>
            <a:pPr lvl="0"/>
            <a:r>
              <a:rPr lang="en-ZA" dirty="0">
                <a:effectLst>
                  <a:outerShdw sx="0" sy="0">
                    <a:srgbClr val="000000"/>
                  </a:outerShdw>
                </a:effectLst>
              </a:rPr>
              <a:t>Have the technical knowledge of human behavior?</a:t>
            </a:r>
          </a:p>
          <a:p>
            <a:pPr lvl="0"/>
            <a:r>
              <a:rPr lang="en-ZA" dirty="0">
                <a:effectLst>
                  <a:outerShdw sx="0" sy="0">
                    <a:srgbClr val="000000"/>
                  </a:outerShdw>
                </a:effectLst>
              </a:rPr>
              <a:t>The judgment to make the “right” decision? and</a:t>
            </a:r>
          </a:p>
          <a:p>
            <a:pPr lvl="0"/>
            <a:r>
              <a:rPr lang="en-ZA" dirty="0">
                <a:effectLst>
                  <a:outerShdw sx="0" sy="0">
                    <a:srgbClr val="000000"/>
                  </a:outerShdw>
                </a:effectLst>
              </a:rPr>
              <a:t>If the decision is right, will the person follow it? </a:t>
            </a:r>
          </a:p>
          <a:p>
            <a:pPr marL="0" indent="0">
              <a:buNone/>
            </a:pPr>
            <a:endParaRPr lang="en-ZA" dirty="0"/>
          </a:p>
          <a:p>
            <a:pPr marL="0" indent="0">
              <a:buNone/>
            </a:pPr>
            <a:endParaRPr lang="en-ZA" dirty="0"/>
          </a:p>
        </p:txBody>
      </p:sp>
    </p:spTree>
    <p:extLst>
      <p:ext uri="{BB962C8B-B14F-4D97-AF65-F5344CB8AC3E}">
        <p14:creationId xmlns:p14="http://schemas.microsoft.com/office/powerpoint/2010/main" val="21525260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smtClean="0"/>
              <a:t>Counselling </a:t>
            </a:r>
            <a:r>
              <a:rPr lang="en-ZA" dirty="0"/>
              <a:t>vs. Directive Advice </a:t>
            </a:r>
          </a:p>
        </p:txBody>
      </p:sp>
      <p:sp>
        <p:nvSpPr>
          <p:cNvPr id="3" name="Slide Number Placeholder 2"/>
          <p:cNvSpPr>
            <a:spLocks noGrp="1"/>
          </p:cNvSpPr>
          <p:nvPr>
            <p:ph type="sldNum" sz="quarter" idx="12"/>
          </p:nvPr>
        </p:nvSpPr>
        <p:spPr/>
        <p:txBody>
          <a:bodyPr/>
          <a:lstStyle/>
          <a:p>
            <a:fld id="{32F83655-DC73-417F-8B26-EB7A1DBB5382}" type="slidenum">
              <a:rPr lang="en-ZA" smtClean="0"/>
              <a:pPr/>
              <a:t>34</a:t>
            </a:fld>
            <a:endParaRPr lang="en-ZA" dirty="0"/>
          </a:p>
        </p:txBody>
      </p:sp>
      <p:sp>
        <p:nvSpPr>
          <p:cNvPr id="4" name="Content Placeholder 3"/>
          <p:cNvSpPr>
            <a:spLocks noGrp="1"/>
          </p:cNvSpPr>
          <p:nvPr>
            <p:ph sz="quarter" idx="1"/>
          </p:nvPr>
        </p:nvSpPr>
        <p:spPr/>
        <p:txBody>
          <a:bodyPr>
            <a:normAutofit/>
          </a:bodyPr>
          <a:lstStyle/>
          <a:p>
            <a:pPr marL="0" indent="0">
              <a:buNone/>
            </a:pPr>
            <a:r>
              <a:rPr lang="en-ZA" dirty="0"/>
              <a:t>Often the answer to these questions is no, and that is why advice-giving is sometimes an unwise act. </a:t>
            </a:r>
            <a:endParaRPr lang="en-ZA" dirty="0" smtClean="0"/>
          </a:p>
          <a:p>
            <a:endParaRPr lang="en-ZA" b="1" dirty="0"/>
          </a:p>
          <a:p>
            <a:pPr marL="0" indent="0">
              <a:buNone/>
            </a:pPr>
            <a:r>
              <a:rPr lang="en-ZA" b="1" dirty="0" smtClean="0"/>
              <a:t>Some </a:t>
            </a:r>
            <a:r>
              <a:rPr lang="en-ZA" b="1" dirty="0"/>
              <a:t>other functions achieved by directive counselling can be very worthwhile though:</a:t>
            </a:r>
          </a:p>
          <a:p>
            <a:r>
              <a:rPr lang="en-ZA" dirty="0"/>
              <a:t>If the counsellor is a good listener, then the person should experience some emotional release. As the result of this, plus ideas that the counsellor communicates, the member may also clarify thinking. </a:t>
            </a:r>
          </a:p>
          <a:p>
            <a:r>
              <a:rPr lang="en-ZA" dirty="0"/>
              <a:t>Both advice and reassurance may be worthwhile if they give the person courage to tackle the problem.</a:t>
            </a:r>
          </a:p>
          <a:p>
            <a:pPr marL="0" indent="0">
              <a:buNone/>
            </a:pPr>
            <a:endParaRPr lang="en-ZA" dirty="0"/>
          </a:p>
          <a:p>
            <a:pPr marL="0" indent="0">
              <a:buNone/>
            </a:pPr>
            <a:endParaRPr lang="en-ZA" dirty="0"/>
          </a:p>
        </p:txBody>
      </p:sp>
    </p:spTree>
    <p:extLst>
      <p:ext uri="{BB962C8B-B14F-4D97-AF65-F5344CB8AC3E}">
        <p14:creationId xmlns:p14="http://schemas.microsoft.com/office/powerpoint/2010/main" val="36298046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smtClean="0"/>
              <a:t>Counselling </a:t>
            </a:r>
            <a:r>
              <a:rPr lang="en-ZA" dirty="0"/>
              <a:t>vs. Directive Advice </a:t>
            </a:r>
          </a:p>
        </p:txBody>
      </p:sp>
      <p:sp>
        <p:nvSpPr>
          <p:cNvPr id="3" name="Slide Number Placeholder 2"/>
          <p:cNvSpPr>
            <a:spLocks noGrp="1"/>
          </p:cNvSpPr>
          <p:nvPr>
            <p:ph type="sldNum" sz="quarter" idx="12"/>
          </p:nvPr>
        </p:nvSpPr>
        <p:spPr/>
        <p:txBody>
          <a:bodyPr/>
          <a:lstStyle/>
          <a:p>
            <a:fld id="{32F83655-DC73-417F-8B26-EB7A1DBB5382}" type="slidenum">
              <a:rPr lang="en-ZA" smtClean="0"/>
              <a:pPr/>
              <a:t>35</a:t>
            </a:fld>
            <a:endParaRPr lang="en-ZA" dirty="0"/>
          </a:p>
        </p:txBody>
      </p:sp>
      <p:sp>
        <p:nvSpPr>
          <p:cNvPr id="4" name="Content Placeholder 3"/>
          <p:cNvSpPr>
            <a:spLocks noGrp="1"/>
          </p:cNvSpPr>
          <p:nvPr>
            <p:ph sz="quarter" idx="1"/>
          </p:nvPr>
        </p:nvSpPr>
        <p:spPr/>
        <p:txBody>
          <a:bodyPr>
            <a:normAutofit lnSpcReduction="10000"/>
          </a:bodyPr>
          <a:lstStyle/>
          <a:p>
            <a:pPr marL="0" indent="0">
              <a:buNone/>
            </a:pPr>
            <a:r>
              <a:rPr lang="en-ZA" b="1" dirty="0"/>
              <a:t>Nondirective Counselling</a:t>
            </a:r>
            <a:r>
              <a:rPr lang="en-ZA" b="1" dirty="0" smtClean="0"/>
              <a:t>:</a:t>
            </a:r>
          </a:p>
          <a:p>
            <a:pPr marL="0" indent="0">
              <a:buNone/>
            </a:pPr>
            <a:endParaRPr lang="en-ZA" dirty="0"/>
          </a:p>
          <a:p>
            <a:r>
              <a:rPr lang="en-ZA" dirty="0"/>
              <a:t>Nondirective counselling is the process of skilfully listening to a counselee, encouraging the person to explain bothersome problems, and helping him or her to understand those problems and determine courses of action. </a:t>
            </a:r>
          </a:p>
          <a:p>
            <a:pPr marL="0" indent="0">
              <a:buNone/>
            </a:pPr>
            <a:endParaRPr lang="en-ZA" dirty="0"/>
          </a:p>
          <a:p>
            <a:r>
              <a:rPr lang="en-ZA" dirty="0"/>
              <a:t>This type of counselling focuses on the person, rather than on the counsellor as a judge and advisor. It </a:t>
            </a:r>
            <a:r>
              <a:rPr lang="en-ZA" dirty="0" smtClean="0"/>
              <a:t>is used </a:t>
            </a:r>
            <a:r>
              <a:rPr lang="en-ZA" dirty="0"/>
              <a:t>by professional counsellors, but non-professionals may use its techniques to work more effectively with others e.g. staff members, learners etc. </a:t>
            </a:r>
          </a:p>
          <a:p>
            <a:pPr marL="0" indent="0">
              <a:buNone/>
            </a:pPr>
            <a:endParaRPr lang="en-ZA" dirty="0"/>
          </a:p>
          <a:p>
            <a:pPr marL="0" indent="0">
              <a:buNone/>
            </a:pPr>
            <a:endParaRPr lang="en-ZA" dirty="0"/>
          </a:p>
        </p:txBody>
      </p:sp>
    </p:spTree>
    <p:extLst>
      <p:ext uri="{BB962C8B-B14F-4D97-AF65-F5344CB8AC3E}">
        <p14:creationId xmlns:p14="http://schemas.microsoft.com/office/powerpoint/2010/main" val="26466812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smtClean="0"/>
              <a:t>Counselling </a:t>
            </a:r>
            <a:r>
              <a:rPr lang="en-ZA" dirty="0"/>
              <a:t>vs. Directive Advice </a:t>
            </a:r>
          </a:p>
        </p:txBody>
      </p:sp>
      <p:sp>
        <p:nvSpPr>
          <p:cNvPr id="3" name="Slide Number Placeholder 2"/>
          <p:cNvSpPr>
            <a:spLocks noGrp="1"/>
          </p:cNvSpPr>
          <p:nvPr>
            <p:ph type="sldNum" sz="quarter" idx="12"/>
          </p:nvPr>
        </p:nvSpPr>
        <p:spPr/>
        <p:txBody>
          <a:bodyPr/>
          <a:lstStyle/>
          <a:p>
            <a:fld id="{32F83655-DC73-417F-8B26-EB7A1DBB5382}" type="slidenum">
              <a:rPr lang="en-ZA" smtClean="0"/>
              <a:pPr/>
              <a:t>36</a:t>
            </a:fld>
            <a:endParaRPr lang="en-ZA" dirty="0"/>
          </a:p>
        </p:txBody>
      </p:sp>
      <p:sp>
        <p:nvSpPr>
          <p:cNvPr id="4" name="Content Placeholder 3"/>
          <p:cNvSpPr>
            <a:spLocks noGrp="1"/>
          </p:cNvSpPr>
          <p:nvPr>
            <p:ph sz="quarter" idx="1"/>
          </p:nvPr>
        </p:nvSpPr>
        <p:spPr/>
        <p:txBody>
          <a:bodyPr>
            <a:normAutofit/>
          </a:bodyPr>
          <a:lstStyle/>
          <a:p>
            <a:r>
              <a:rPr lang="en-ZA" dirty="0"/>
              <a:t>The counsellor attempts to ask questions, restate ideas, clarify feelings, and attempts to understand why these feelings exist. </a:t>
            </a:r>
            <a:endParaRPr lang="en-ZA" dirty="0" smtClean="0"/>
          </a:p>
          <a:p>
            <a:endParaRPr lang="en-ZA" dirty="0"/>
          </a:p>
          <a:p>
            <a:r>
              <a:rPr lang="en-ZA" dirty="0" smtClean="0"/>
              <a:t>You </a:t>
            </a:r>
            <a:r>
              <a:rPr lang="en-ZA" dirty="0"/>
              <a:t>primarily listen and try to help the person discover and follow improved courses of action. </a:t>
            </a:r>
            <a:endParaRPr lang="en-ZA" dirty="0" smtClean="0"/>
          </a:p>
          <a:p>
            <a:endParaRPr lang="en-ZA" dirty="0"/>
          </a:p>
          <a:p>
            <a:r>
              <a:rPr lang="en-ZA" dirty="0" smtClean="0"/>
              <a:t>The </a:t>
            </a:r>
            <a:r>
              <a:rPr lang="en-ZA" dirty="0"/>
              <a:t>skill of “listening between the lines” is important to learn the full meaning of the other person’s feelings. </a:t>
            </a:r>
          </a:p>
          <a:p>
            <a:pPr marL="0" indent="0">
              <a:buNone/>
            </a:pPr>
            <a:endParaRPr lang="en-ZA" dirty="0"/>
          </a:p>
          <a:p>
            <a:pPr marL="0" indent="0">
              <a:buNone/>
            </a:pPr>
            <a:endParaRPr lang="en-ZA" dirty="0"/>
          </a:p>
        </p:txBody>
      </p:sp>
    </p:spTree>
    <p:extLst>
      <p:ext uri="{BB962C8B-B14F-4D97-AF65-F5344CB8AC3E}">
        <p14:creationId xmlns:p14="http://schemas.microsoft.com/office/powerpoint/2010/main" val="31430341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a:t>Learners Rights </a:t>
            </a:r>
          </a:p>
        </p:txBody>
      </p:sp>
      <p:sp>
        <p:nvSpPr>
          <p:cNvPr id="3" name="Slide Number Placeholder 2"/>
          <p:cNvSpPr>
            <a:spLocks noGrp="1"/>
          </p:cNvSpPr>
          <p:nvPr>
            <p:ph type="sldNum" sz="quarter" idx="12"/>
          </p:nvPr>
        </p:nvSpPr>
        <p:spPr/>
        <p:txBody>
          <a:bodyPr/>
          <a:lstStyle/>
          <a:p>
            <a:fld id="{32F83655-DC73-417F-8B26-EB7A1DBB5382}" type="slidenum">
              <a:rPr lang="en-ZA" smtClean="0"/>
              <a:pPr/>
              <a:t>37</a:t>
            </a:fld>
            <a:endParaRPr lang="en-ZA" dirty="0"/>
          </a:p>
        </p:txBody>
      </p:sp>
      <p:sp>
        <p:nvSpPr>
          <p:cNvPr id="4" name="Content Placeholder 3"/>
          <p:cNvSpPr>
            <a:spLocks noGrp="1"/>
          </p:cNvSpPr>
          <p:nvPr>
            <p:ph sz="quarter" idx="1"/>
          </p:nvPr>
        </p:nvSpPr>
        <p:spPr/>
        <p:txBody>
          <a:bodyPr>
            <a:normAutofit lnSpcReduction="10000"/>
          </a:bodyPr>
          <a:lstStyle/>
          <a:p>
            <a:r>
              <a:rPr lang="en-ZA" dirty="0"/>
              <a:t>Education is an essential component of the reconstruction, development and transformation of South African society. The government's policy for Adult Basic Education </a:t>
            </a:r>
            <a:r>
              <a:rPr lang="en-ZA" dirty="0" smtClean="0"/>
              <a:t>and</a:t>
            </a:r>
          </a:p>
          <a:p>
            <a:r>
              <a:rPr lang="en-ZA" dirty="0" smtClean="0"/>
              <a:t>Training </a:t>
            </a:r>
            <a:r>
              <a:rPr lang="en-ZA" dirty="0"/>
              <a:t>(ABET) must be understood within the overarching goal of building a just and equitable system which provides good quality education and training to adult learners throughout the country. </a:t>
            </a:r>
            <a:endParaRPr lang="en-ZA" dirty="0" smtClean="0"/>
          </a:p>
          <a:p>
            <a:endParaRPr lang="en-ZA" dirty="0"/>
          </a:p>
          <a:p>
            <a:r>
              <a:rPr lang="en-ZA" dirty="0"/>
              <a:t>The Bill of Rights in the Constitution of the Republic of South Africa (1996) enshrines the right of all citizens "to a basic education, including adult basic education, and to further education, which the state, through reasonable measures, must make progressively available and accessible". </a:t>
            </a:r>
          </a:p>
          <a:p>
            <a:pPr marL="0" indent="0">
              <a:buNone/>
            </a:pPr>
            <a:endParaRPr lang="en-ZA" dirty="0"/>
          </a:p>
          <a:p>
            <a:pPr marL="0" indent="0">
              <a:buNone/>
            </a:pPr>
            <a:endParaRPr lang="en-ZA" dirty="0"/>
          </a:p>
        </p:txBody>
      </p:sp>
    </p:spTree>
    <p:extLst>
      <p:ext uri="{BB962C8B-B14F-4D97-AF65-F5344CB8AC3E}">
        <p14:creationId xmlns:p14="http://schemas.microsoft.com/office/powerpoint/2010/main" val="4473691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a:t>Learners Rights </a:t>
            </a:r>
          </a:p>
        </p:txBody>
      </p:sp>
      <p:sp>
        <p:nvSpPr>
          <p:cNvPr id="3" name="Slide Number Placeholder 2"/>
          <p:cNvSpPr>
            <a:spLocks noGrp="1"/>
          </p:cNvSpPr>
          <p:nvPr>
            <p:ph type="sldNum" sz="quarter" idx="12"/>
          </p:nvPr>
        </p:nvSpPr>
        <p:spPr/>
        <p:txBody>
          <a:bodyPr/>
          <a:lstStyle/>
          <a:p>
            <a:fld id="{32F83655-DC73-417F-8B26-EB7A1DBB5382}" type="slidenum">
              <a:rPr lang="en-ZA" smtClean="0"/>
              <a:pPr/>
              <a:t>38</a:t>
            </a:fld>
            <a:endParaRPr lang="en-ZA" dirty="0"/>
          </a:p>
        </p:txBody>
      </p:sp>
      <p:sp>
        <p:nvSpPr>
          <p:cNvPr id="4" name="Content Placeholder 3"/>
          <p:cNvSpPr>
            <a:spLocks noGrp="1"/>
          </p:cNvSpPr>
          <p:nvPr>
            <p:ph sz="quarter" idx="1"/>
          </p:nvPr>
        </p:nvSpPr>
        <p:spPr/>
        <p:txBody>
          <a:bodyPr>
            <a:normAutofit/>
          </a:bodyPr>
          <a:lstStyle/>
          <a:p>
            <a:r>
              <a:rPr lang="en-ZA" dirty="0"/>
              <a:t>The White Paper on Education (1995) clarifies that "the right to basic education ... applies to all persons - that is to all children, youth and adults. Basic education is thus a legal entitlement to which every person has a claim...” </a:t>
            </a:r>
          </a:p>
          <a:p>
            <a:pPr marL="0" indent="0">
              <a:buNone/>
            </a:pPr>
            <a:r>
              <a:rPr lang="en-ZA" b="1" dirty="0"/>
              <a:t/>
            </a:r>
            <a:br>
              <a:rPr lang="en-ZA" b="1" dirty="0"/>
            </a:br>
            <a:r>
              <a:rPr lang="en-ZA" b="1" dirty="0"/>
              <a:t> </a:t>
            </a:r>
            <a:endParaRPr lang="en-ZA" dirty="0"/>
          </a:p>
          <a:p>
            <a:pPr marL="0" indent="0">
              <a:buNone/>
            </a:pPr>
            <a:endParaRPr lang="en-ZA" dirty="0"/>
          </a:p>
          <a:p>
            <a:pPr marL="0" indent="0">
              <a:buNone/>
            </a:pPr>
            <a:endParaRPr lang="en-ZA" dirty="0"/>
          </a:p>
        </p:txBody>
      </p:sp>
    </p:spTree>
    <p:extLst>
      <p:ext uri="{BB962C8B-B14F-4D97-AF65-F5344CB8AC3E}">
        <p14:creationId xmlns:p14="http://schemas.microsoft.com/office/powerpoint/2010/main" val="12739944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a:t>Learners Rights </a:t>
            </a:r>
          </a:p>
        </p:txBody>
      </p:sp>
      <p:sp>
        <p:nvSpPr>
          <p:cNvPr id="3" name="Slide Number Placeholder 2"/>
          <p:cNvSpPr>
            <a:spLocks noGrp="1"/>
          </p:cNvSpPr>
          <p:nvPr>
            <p:ph type="sldNum" sz="quarter" idx="12"/>
          </p:nvPr>
        </p:nvSpPr>
        <p:spPr/>
        <p:txBody>
          <a:bodyPr/>
          <a:lstStyle/>
          <a:p>
            <a:fld id="{32F83655-DC73-417F-8B26-EB7A1DBB5382}" type="slidenum">
              <a:rPr lang="en-ZA" smtClean="0"/>
              <a:pPr/>
              <a:t>39</a:t>
            </a:fld>
            <a:endParaRPr lang="en-ZA" dirty="0"/>
          </a:p>
        </p:txBody>
      </p:sp>
      <p:sp>
        <p:nvSpPr>
          <p:cNvPr id="4" name="Content Placeholder 3"/>
          <p:cNvSpPr>
            <a:spLocks noGrp="1"/>
          </p:cNvSpPr>
          <p:nvPr>
            <p:ph sz="quarter" idx="1"/>
          </p:nvPr>
        </p:nvSpPr>
        <p:spPr/>
        <p:txBody>
          <a:bodyPr>
            <a:normAutofit/>
          </a:bodyPr>
          <a:lstStyle/>
          <a:p>
            <a:pPr marL="0" indent="0">
              <a:buNone/>
            </a:pPr>
            <a:r>
              <a:rPr lang="en-ZA" b="1" dirty="0"/>
              <a:t>Lifelong Learning </a:t>
            </a:r>
            <a:endParaRPr lang="en-ZA" dirty="0"/>
          </a:p>
          <a:p>
            <a:r>
              <a:rPr lang="en-ZA" dirty="0"/>
              <a:t>Because the Department sees ABET as both part of and as a foundation for lifelong learning many of its policy concerns relate to the need for integrating ABET into lifelong learning in terms of a sustainable level of literacy, numeracy and basic (general) education and certificated career paths. </a:t>
            </a:r>
          </a:p>
          <a:p>
            <a:pPr marL="0" indent="0">
              <a:buNone/>
            </a:pPr>
            <a:r>
              <a:rPr lang="en-ZA" b="1" dirty="0"/>
              <a:t/>
            </a:r>
            <a:br>
              <a:rPr lang="en-ZA" b="1" dirty="0"/>
            </a:br>
            <a:r>
              <a:rPr lang="en-ZA" b="1" dirty="0"/>
              <a:t> </a:t>
            </a:r>
            <a:endParaRPr lang="en-ZA" dirty="0"/>
          </a:p>
          <a:p>
            <a:pPr marL="0" indent="0">
              <a:buNone/>
            </a:pPr>
            <a:endParaRPr lang="en-ZA" dirty="0"/>
          </a:p>
          <a:p>
            <a:pPr marL="0" indent="0">
              <a:buNone/>
            </a:pPr>
            <a:endParaRPr lang="en-ZA" dirty="0"/>
          </a:p>
        </p:txBody>
      </p:sp>
    </p:spTree>
    <p:extLst>
      <p:ext uri="{BB962C8B-B14F-4D97-AF65-F5344CB8AC3E}">
        <p14:creationId xmlns:p14="http://schemas.microsoft.com/office/powerpoint/2010/main" val="2306763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Overview</a:t>
            </a:r>
          </a:p>
        </p:txBody>
      </p:sp>
      <p:sp>
        <p:nvSpPr>
          <p:cNvPr id="4" name="Slide Number Placeholder 3"/>
          <p:cNvSpPr>
            <a:spLocks noGrp="1"/>
          </p:cNvSpPr>
          <p:nvPr>
            <p:ph type="sldNum" sz="quarter" idx="12"/>
          </p:nvPr>
        </p:nvSpPr>
        <p:spPr/>
        <p:txBody>
          <a:bodyPr/>
          <a:lstStyle/>
          <a:p>
            <a:fld id="{32F83655-DC73-417F-8B26-EB7A1DBB5382}" type="slidenum">
              <a:rPr lang="en-ZA" smtClean="0"/>
              <a:pPr/>
              <a:t>4</a:t>
            </a:fld>
            <a:endParaRPr lang="en-ZA" dirty="0"/>
          </a:p>
        </p:txBody>
      </p:sp>
      <p:sp>
        <p:nvSpPr>
          <p:cNvPr id="5" name="Content Placeholder 4"/>
          <p:cNvSpPr>
            <a:spLocks noGrp="1"/>
          </p:cNvSpPr>
          <p:nvPr>
            <p:ph sz="quarter" idx="1"/>
          </p:nvPr>
        </p:nvSpPr>
        <p:spPr/>
        <p:txBody>
          <a:bodyPr/>
          <a:lstStyle/>
          <a:p>
            <a:pPr marL="0" lvl="0" indent="0">
              <a:spcBef>
                <a:spcPts val="0"/>
              </a:spcBef>
              <a:buClrTx/>
              <a:buSzTx/>
              <a:buNone/>
            </a:pPr>
            <a:r>
              <a:rPr lang="en-ZA" b="1" dirty="0">
                <a:solidFill>
                  <a:srgbClr val="000066"/>
                </a:solidFill>
              </a:rPr>
              <a:t>The Portfolio of Evidence (PoE)</a:t>
            </a:r>
          </a:p>
          <a:p>
            <a:pPr marL="0" lvl="0" indent="0">
              <a:spcBef>
                <a:spcPts val="0"/>
              </a:spcBef>
              <a:buClrTx/>
              <a:buSzTx/>
              <a:buNone/>
            </a:pPr>
            <a:endParaRPr lang="en-US" dirty="0">
              <a:solidFill>
                <a:srgbClr val="000066"/>
              </a:solidFill>
            </a:endParaRPr>
          </a:p>
          <a:p>
            <a:pPr marL="0" lvl="0" indent="0">
              <a:lnSpc>
                <a:spcPct val="150000"/>
              </a:lnSpc>
              <a:spcBef>
                <a:spcPts val="0"/>
              </a:spcBef>
              <a:buClrTx/>
              <a:buSzTx/>
              <a:buNone/>
            </a:pPr>
            <a:r>
              <a:rPr lang="en-ZA" b="1" dirty="0">
                <a:solidFill>
                  <a:srgbClr val="000066"/>
                </a:solidFill>
              </a:rPr>
              <a:t>Section 1 –	Administrative detail</a:t>
            </a:r>
            <a:endParaRPr lang="en-US" dirty="0">
              <a:solidFill>
                <a:srgbClr val="000066"/>
              </a:solidFill>
            </a:endParaRPr>
          </a:p>
          <a:p>
            <a:pPr marL="0" lvl="0" indent="0">
              <a:lnSpc>
                <a:spcPct val="150000"/>
              </a:lnSpc>
              <a:spcBef>
                <a:spcPts val="0"/>
              </a:spcBef>
              <a:buClrTx/>
              <a:buSzTx/>
              <a:buNone/>
            </a:pPr>
            <a:r>
              <a:rPr lang="en-ZA" b="1" dirty="0">
                <a:solidFill>
                  <a:srgbClr val="000066"/>
                </a:solidFill>
              </a:rPr>
              <a:t>Section 2 – 	Assessment planning</a:t>
            </a:r>
            <a:endParaRPr lang="en-US" dirty="0">
              <a:solidFill>
                <a:srgbClr val="000066"/>
              </a:solidFill>
            </a:endParaRPr>
          </a:p>
          <a:p>
            <a:pPr marL="0" lvl="0" indent="0">
              <a:lnSpc>
                <a:spcPct val="150000"/>
              </a:lnSpc>
              <a:spcBef>
                <a:spcPts val="0"/>
              </a:spcBef>
              <a:buClrTx/>
              <a:buSzTx/>
              <a:buNone/>
            </a:pPr>
            <a:r>
              <a:rPr lang="en-ZA" b="1" dirty="0">
                <a:solidFill>
                  <a:srgbClr val="000066"/>
                </a:solidFill>
              </a:rPr>
              <a:t>Section 3 – 	Assessment design matrix</a:t>
            </a:r>
            <a:endParaRPr lang="en-US" dirty="0">
              <a:solidFill>
                <a:srgbClr val="000066"/>
              </a:solidFill>
            </a:endParaRPr>
          </a:p>
          <a:p>
            <a:pPr marL="0" lvl="0" indent="0">
              <a:lnSpc>
                <a:spcPct val="150000"/>
              </a:lnSpc>
              <a:spcBef>
                <a:spcPts val="0"/>
              </a:spcBef>
              <a:buClrTx/>
              <a:buSzTx/>
              <a:buNone/>
            </a:pPr>
            <a:r>
              <a:rPr lang="en-ZA" b="1" dirty="0">
                <a:solidFill>
                  <a:srgbClr val="000066"/>
                </a:solidFill>
              </a:rPr>
              <a:t>Section 4 – 	Formative assessment activities</a:t>
            </a:r>
            <a:endParaRPr lang="en-US" dirty="0">
              <a:solidFill>
                <a:srgbClr val="000066"/>
              </a:solidFill>
            </a:endParaRPr>
          </a:p>
          <a:p>
            <a:pPr marL="0" lvl="0" indent="0">
              <a:lnSpc>
                <a:spcPct val="150000"/>
              </a:lnSpc>
              <a:spcBef>
                <a:spcPts val="0"/>
              </a:spcBef>
              <a:buClrTx/>
              <a:buSzTx/>
              <a:buNone/>
            </a:pPr>
            <a:r>
              <a:rPr lang="en-ZA" b="1" dirty="0">
                <a:solidFill>
                  <a:srgbClr val="000066"/>
                </a:solidFill>
              </a:rPr>
              <a:t>Section 5 – 	Summative assessment </a:t>
            </a:r>
          </a:p>
          <a:p>
            <a:pPr marL="0" lvl="0" indent="0">
              <a:lnSpc>
                <a:spcPct val="150000"/>
              </a:lnSpc>
              <a:spcBef>
                <a:spcPts val="0"/>
              </a:spcBef>
              <a:buClrTx/>
              <a:buSzTx/>
              <a:buNone/>
            </a:pPr>
            <a:r>
              <a:rPr lang="en-ZA" b="1" dirty="0">
                <a:solidFill>
                  <a:srgbClr val="000066"/>
                </a:solidFill>
              </a:rPr>
              <a:t>		Knowledge questionnaires</a:t>
            </a:r>
            <a:endParaRPr lang="en-US" dirty="0">
              <a:solidFill>
                <a:srgbClr val="000066"/>
              </a:solidFill>
            </a:endParaRPr>
          </a:p>
          <a:p>
            <a:endParaRPr lang="en-ZA" dirty="0"/>
          </a:p>
        </p:txBody>
      </p:sp>
    </p:spTree>
    <p:extLst>
      <p:ext uri="{BB962C8B-B14F-4D97-AF65-F5344CB8AC3E}">
        <p14:creationId xmlns:p14="http://schemas.microsoft.com/office/powerpoint/2010/main" val="236689583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a:t>Learners Rights </a:t>
            </a:r>
          </a:p>
        </p:txBody>
      </p:sp>
      <p:sp>
        <p:nvSpPr>
          <p:cNvPr id="3" name="Slide Number Placeholder 2"/>
          <p:cNvSpPr>
            <a:spLocks noGrp="1"/>
          </p:cNvSpPr>
          <p:nvPr>
            <p:ph type="sldNum" sz="quarter" idx="12"/>
          </p:nvPr>
        </p:nvSpPr>
        <p:spPr/>
        <p:txBody>
          <a:bodyPr/>
          <a:lstStyle/>
          <a:p>
            <a:fld id="{32F83655-DC73-417F-8B26-EB7A1DBB5382}" type="slidenum">
              <a:rPr lang="en-ZA" smtClean="0"/>
              <a:pPr/>
              <a:t>40</a:t>
            </a:fld>
            <a:endParaRPr lang="en-ZA" dirty="0"/>
          </a:p>
        </p:txBody>
      </p:sp>
      <p:sp>
        <p:nvSpPr>
          <p:cNvPr id="4" name="Content Placeholder 3"/>
          <p:cNvSpPr>
            <a:spLocks noGrp="1"/>
          </p:cNvSpPr>
          <p:nvPr>
            <p:ph sz="quarter" idx="1"/>
          </p:nvPr>
        </p:nvSpPr>
        <p:spPr/>
        <p:txBody>
          <a:bodyPr>
            <a:normAutofit lnSpcReduction="10000"/>
          </a:bodyPr>
          <a:lstStyle/>
          <a:p>
            <a:pPr marL="0" indent="0">
              <a:buNone/>
            </a:pPr>
            <a:r>
              <a:rPr lang="en-ZA" b="1" dirty="0"/>
              <a:t> Principles of Good Education Practice </a:t>
            </a:r>
            <a:endParaRPr lang="en-ZA" b="1" dirty="0" smtClean="0"/>
          </a:p>
          <a:p>
            <a:pPr marL="0" indent="0">
              <a:buNone/>
            </a:pPr>
            <a:endParaRPr lang="en-ZA" b="1" dirty="0"/>
          </a:p>
          <a:p>
            <a:pPr marL="0" indent="0">
              <a:buNone/>
            </a:pPr>
            <a:r>
              <a:rPr lang="en-ZA" dirty="0"/>
              <a:t>The Department of Education commits itself to interpreting the constitutional guarantee to basic education in terms of an open learning approach. </a:t>
            </a:r>
            <a:r>
              <a:rPr lang="en-ZA" b="1" dirty="0"/>
              <a:t>In this regard it cites the following principles of good educational practice which should inform all initiatives in adult education and training: </a:t>
            </a:r>
          </a:p>
          <a:p>
            <a:pPr marL="0" indent="0">
              <a:buNone/>
            </a:pPr>
            <a:endParaRPr lang="en-ZA" dirty="0"/>
          </a:p>
          <a:p>
            <a:r>
              <a:rPr lang="en-ZA" dirty="0" smtClean="0"/>
              <a:t>Learner </a:t>
            </a:r>
            <a:r>
              <a:rPr lang="en-ZA" dirty="0"/>
              <a:t>centeredness; </a:t>
            </a:r>
          </a:p>
          <a:p>
            <a:r>
              <a:rPr lang="en-ZA" dirty="0" smtClean="0"/>
              <a:t>Lifelong </a:t>
            </a:r>
            <a:r>
              <a:rPr lang="en-ZA" dirty="0"/>
              <a:t>learning;</a:t>
            </a:r>
          </a:p>
          <a:p>
            <a:r>
              <a:rPr lang="en-ZA" dirty="0" smtClean="0"/>
              <a:t>Flexibility </a:t>
            </a:r>
            <a:r>
              <a:rPr lang="en-ZA" dirty="0"/>
              <a:t>of learning provision;</a:t>
            </a:r>
          </a:p>
          <a:p>
            <a:r>
              <a:rPr lang="en-ZA" dirty="0" smtClean="0"/>
              <a:t>The </a:t>
            </a:r>
            <a:r>
              <a:rPr lang="en-ZA" dirty="0"/>
              <a:t>removal of barriers to access learning; </a:t>
            </a:r>
          </a:p>
          <a:p>
            <a:pPr marL="0" indent="0">
              <a:buNone/>
            </a:pPr>
            <a:endParaRPr lang="en-ZA" dirty="0"/>
          </a:p>
          <a:p>
            <a:pPr marL="0" indent="0">
              <a:buNone/>
            </a:pPr>
            <a:endParaRPr lang="en-ZA" dirty="0"/>
          </a:p>
          <a:p>
            <a:pPr marL="0" indent="0">
              <a:buNone/>
            </a:pPr>
            <a:endParaRPr lang="en-ZA" dirty="0"/>
          </a:p>
        </p:txBody>
      </p:sp>
    </p:spTree>
    <p:extLst>
      <p:ext uri="{BB962C8B-B14F-4D97-AF65-F5344CB8AC3E}">
        <p14:creationId xmlns:p14="http://schemas.microsoft.com/office/powerpoint/2010/main" val="7440370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a:t>Learners Rights </a:t>
            </a:r>
          </a:p>
        </p:txBody>
      </p:sp>
      <p:sp>
        <p:nvSpPr>
          <p:cNvPr id="3" name="Slide Number Placeholder 2"/>
          <p:cNvSpPr>
            <a:spLocks noGrp="1"/>
          </p:cNvSpPr>
          <p:nvPr>
            <p:ph type="sldNum" sz="quarter" idx="12"/>
          </p:nvPr>
        </p:nvSpPr>
        <p:spPr/>
        <p:txBody>
          <a:bodyPr/>
          <a:lstStyle/>
          <a:p>
            <a:fld id="{32F83655-DC73-417F-8B26-EB7A1DBB5382}" type="slidenum">
              <a:rPr lang="en-ZA" smtClean="0"/>
              <a:pPr/>
              <a:t>41</a:t>
            </a:fld>
            <a:endParaRPr lang="en-ZA" dirty="0"/>
          </a:p>
        </p:txBody>
      </p:sp>
      <p:sp>
        <p:nvSpPr>
          <p:cNvPr id="4" name="Content Placeholder 3"/>
          <p:cNvSpPr>
            <a:spLocks noGrp="1"/>
          </p:cNvSpPr>
          <p:nvPr>
            <p:ph sz="quarter" idx="1"/>
          </p:nvPr>
        </p:nvSpPr>
        <p:spPr/>
        <p:txBody>
          <a:bodyPr>
            <a:normAutofit/>
          </a:bodyPr>
          <a:lstStyle/>
          <a:p>
            <a:r>
              <a:rPr lang="en-ZA" dirty="0"/>
              <a:t>The recognition of prior learning and experience; </a:t>
            </a:r>
          </a:p>
          <a:p>
            <a:r>
              <a:rPr lang="en-ZA" dirty="0"/>
              <a:t>The provision of </a:t>
            </a:r>
            <a:r>
              <a:rPr lang="en-ZA" b="1" dirty="0"/>
              <a:t>learner support</a:t>
            </a:r>
            <a:r>
              <a:rPr lang="en-ZA" dirty="0"/>
              <a:t>; and </a:t>
            </a:r>
          </a:p>
          <a:p>
            <a:r>
              <a:rPr lang="en-ZA" dirty="0"/>
              <a:t>The maintenance of rigorous quality assurance over the design of learning materials and support systems. </a:t>
            </a:r>
          </a:p>
          <a:p>
            <a:pPr marL="0" indent="0">
              <a:buNone/>
            </a:pPr>
            <a:endParaRPr lang="en-ZA" dirty="0"/>
          </a:p>
          <a:p>
            <a:pPr marL="0" indent="0">
              <a:buNone/>
            </a:pPr>
            <a:endParaRPr lang="en-ZA" dirty="0"/>
          </a:p>
          <a:p>
            <a:pPr marL="0" indent="0">
              <a:buNone/>
            </a:pPr>
            <a:endParaRPr lang="en-ZA" dirty="0"/>
          </a:p>
        </p:txBody>
      </p:sp>
    </p:spTree>
    <p:extLst>
      <p:ext uri="{BB962C8B-B14F-4D97-AF65-F5344CB8AC3E}">
        <p14:creationId xmlns:p14="http://schemas.microsoft.com/office/powerpoint/2010/main" val="35614074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a:t>Learners Rights </a:t>
            </a:r>
          </a:p>
        </p:txBody>
      </p:sp>
      <p:sp>
        <p:nvSpPr>
          <p:cNvPr id="3" name="Slide Number Placeholder 2"/>
          <p:cNvSpPr>
            <a:spLocks noGrp="1"/>
          </p:cNvSpPr>
          <p:nvPr>
            <p:ph type="sldNum" sz="quarter" idx="12"/>
          </p:nvPr>
        </p:nvSpPr>
        <p:spPr/>
        <p:txBody>
          <a:bodyPr/>
          <a:lstStyle/>
          <a:p>
            <a:fld id="{32F83655-DC73-417F-8B26-EB7A1DBB5382}" type="slidenum">
              <a:rPr lang="en-ZA" smtClean="0"/>
              <a:pPr/>
              <a:t>42</a:t>
            </a:fld>
            <a:endParaRPr lang="en-ZA" dirty="0"/>
          </a:p>
        </p:txBody>
      </p:sp>
      <p:sp>
        <p:nvSpPr>
          <p:cNvPr id="4" name="Content Placeholder 3"/>
          <p:cNvSpPr>
            <a:spLocks noGrp="1"/>
          </p:cNvSpPr>
          <p:nvPr>
            <p:ph sz="quarter" idx="1"/>
          </p:nvPr>
        </p:nvSpPr>
        <p:spPr/>
        <p:txBody>
          <a:bodyPr>
            <a:normAutofit fontScale="92500" lnSpcReduction="10000"/>
          </a:bodyPr>
          <a:lstStyle/>
          <a:p>
            <a:r>
              <a:rPr lang="en-ZA" dirty="0"/>
              <a:t>The South African Qualification Authority has been established by the South African Qualifications Authority Act No. 58 of 1995. </a:t>
            </a:r>
            <a:endParaRPr lang="en-ZA" dirty="0" smtClean="0"/>
          </a:p>
          <a:p>
            <a:endParaRPr lang="en-ZA" dirty="0"/>
          </a:p>
          <a:p>
            <a:r>
              <a:rPr lang="en-ZA" dirty="0" smtClean="0"/>
              <a:t>Its </a:t>
            </a:r>
            <a:r>
              <a:rPr lang="en-ZA" dirty="0"/>
              <a:t>purpose is to oversee the evolutionary and participatory development of the National Qualifications Framework through consensual and consultative decision-making. It will enable public and private sector education and training providers to assist in establishing appropriate national standards in their specialist fields through accrediting </a:t>
            </a:r>
            <a:r>
              <a:rPr lang="en-ZA" dirty="0" smtClean="0"/>
              <a:t>bodies.</a:t>
            </a:r>
          </a:p>
          <a:p>
            <a:endParaRPr lang="en-ZA" dirty="0"/>
          </a:p>
          <a:p>
            <a:r>
              <a:rPr lang="en-ZA" dirty="0" smtClean="0"/>
              <a:t>Providers </a:t>
            </a:r>
            <a:r>
              <a:rPr lang="en-ZA" dirty="0"/>
              <a:t>will seek recognition for their programmes in terms of such defined standards to enable learners to earn credits towards national qualifications.  </a:t>
            </a:r>
          </a:p>
          <a:p>
            <a:pPr marL="0" indent="0">
              <a:buNone/>
            </a:pPr>
            <a:endParaRPr lang="en-ZA" dirty="0"/>
          </a:p>
          <a:p>
            <a:pPr marL="0" indent="0">
              <a:buNone/>
            </a:pPr>
            <a:endParaRPr lang="en-ZA" dirty="0"/>
          </a:p>
          <a:p>
            <a:pPr marL="0" indent="0">
              <a:buNone/>
            </a:pPr>
            <a:endParaRPr lang="en-ZA" dirty="0"/>
          </a:p>
        </p:txBody>
      </p:sp>
    </p:spTree>
    <p:extLst>
      <p:ext uri="{BB962C8B-B14F-4D97-AF65-F5344CB8AC3E}">
        <p14:creationId xmlns:p14="http://schemas.microsoft.com/office/powerpoint/2010/main" val="41912279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a:t>Learners Rights </a:t>
            </a:r>
          </a:p>
        </p:txBody>
      </p:sp>
      <p:sp>
        <p:nvSpPr>
          <p:cNvPr id="3" name="Slide Number Placeholder 2"/>
          <p:cNvSpPr>
            <a:spLocks noGrp="1"/>
          </p:cNvSpPr>
          <p:nvPr>
            <p:ph type="sldNum" sz="quarter" idx="12"/>
          </p:nvPr>
        </p:nvSpPr>
        <p:spPr/>
        <p:txBody>
          <a:bodyPr/>
          <a:lstStyle/>
          <a:p>
            <a:fld id="{32F83655-DC73-417F-8B26-EB7A1DBB5382}" type="slidenum">
              <a:rPr lang="en-ZA" smtClean="0"/>
              <a:pPr/>
              <a:t>43</a:t>
            </a:fld>
            <a:endParaRPr lang="en-ZA" dirty="0"/>
          </a:p>
        </p:txBody>
      </p:sp>
      <p:sp>
        <p:nvSpPr>
          <p:cNvPr id="4" name="Content Placeholder 3"/>
          <p:cNvSpPr>
            <a:spLocks noGrp="1"/>
          </p:cNvSpPr>
          <p:nvPr>
            <p:ph sz="quarter" idx="1"/>
          </p:nvPr>
        </p:nvSpPr>
        <p:spPr/>
        <p:txBody>
          <a:bodyPr>
            <a:normAutofit/>
          </a:bodyPr>
          <a:lstStyle/>
          <a:p>
            <a:r>
              <a:rPr lang="en-ZA" dirty="0"/>
              <a:t>So what is your role as an ETD Practitioner?</a:t>
            </a:r>
          </a:p>
          <a:p>
            <a:r>
              <a:rPr lang="en-ZA" dirty="0"/>
              <a:t>Your role is to </a:t>
            </a:r>
            <a:r>
              <a:rPr lang="en-ZA" b="1" dirty="0"/>
              <a:t>support learners</a:t>
            </a:r>
            <a:r>
              <a:rPr lang="en-ZA" dirty="0"/>
              <a:t>. </a:t>
            </a:r>
          </a:p>
          <a:p>
            <a:r>
              <a:rPr lang="en-ZA" dirty="0"/>
              <a:t>Learners should be allowed to cope with demanding performance standards at their own pace rather than at the pace of the majority of learners in a class. Learning programmes should facilitate the creation of opportunities for all learners, including those who are disabled in some or another way, to strive towards the attainment of similar learning outcomes.</a:t>
            </a:r>
          </a:p>
          <a:p>
            <a:pPr marL="0" indent="0">
              <a:buNone/>
            </a:pPr>
            <a:r>
              <a:rPr lang="en-ZA" dirty="0"/>
              <a:t/>
            </a:r>
            <a:br>
              <a:rPr lang="en-ZA" dirty="0"/>
            </a:br>
            <a:r>
              <a:rPr lang="en-ZA" dirty="0"/>
              <a:t> </a:t>
            </a:r>
          </a:p>
          <a:p>
            <a:pPr marL="0" indent="0">
              <a:buNone/>
            </a:pPr>
            <a:endParaRPr lang="en-ZA" dirty="0"/>
          </a:p>
          <a:p>
            <a:pPr marL="0" indent="0">
              <a:buNone/>
            </a:pPr>
            <a:endParaRPr lang="en-ZA" dirty="0"/>
          </a:p>
          <a:p>
            <a:pPr marL="0" indent="0">
              <a:buNone/>
            </a:pPr>
            <a:endParaRPr lang="en-ZA" dirty="0"/>
          </a:p>
        </p:txBody>
      </p:sp>
    </p:spTree>
    <p:extLst>
      <p:ext uri="{BB962C8B-B14F-4D97-AF65-F5344CB8AC3E}">
        <p14:creationId xmlns:p14="http://schemas.microsoft.com/office/powerpoint/2010/main" val="22412229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a:t>Learners Rights </a:t>
            </a:r>
          </a:p>
        </p:txBody>
      </p:sp>
      <p:sp>
        <p:nvSpPr>
          <p:cNvPr id="3" name="Slide Number Placeholder 2"/>
          <p:cNvSpPr>
            <a:spLocks noGrp="1"/>
          </p:cNvSpPr>
          <p:nvPr>
            <p:ph type="sldNum" sz="quarter" idx="12"/>
          </p:nvPr>
        </p:nvSpPr>
        <p:spPr/>
        <p:txBody>
          <a:bodyPr/>
          <a:lstStyle/>
          <a:p>
            <a:fld id="{32F83655-DC73-417F-8B26-EB7A1DBB5382}" type="slidenum">
              <a:rPr lang="en-ZA" smtClean="0"/>
              <a:pPr/>
              <a:t>44</a:t>
            </a:fld>
            <a:endParaRPr lang="en-ZA" dirty="0"/>
          </a:p>
        </p:txBody>
      </p:sp>
      <p:sp>
        <p:nvSpPr>
          <p:cNvPr id="4" name="Content Placeholder 3"/>
          <p:cNvSpPr>
            <a:spLocks noGrp="1"/>
          </p:cNvSpPr>
          <p:nvPr>
            <p:ph sz="quarter" idx="1"/>
          </p:nvPr>
        </p:nvSpPr>
        <p:spPr/>
        <p:txBody>
          <a:bodyPr>
            <a:normAutofit/>
          </a:bodyPr>
          <a:lstStyle/>
          <a:p>
            <a:pPr marL="0" indent="0">
              <a:buNone/>
            </a:pPr>
            <a:r>
              <a:rPr lang="en-ZA" b="1" dirty="0"/>
              <a:t>Learner support also includes</a:t>
            </a:r>
            <a:r>
              <a:rPr lang="en-ZA" b="1" dirty="0" smtClean="0"/>
              <a:t>:</a:t>
            </a:r>
          </a:p>
          <a:p>
            <a:pPr marL="0" indent="0">
              <a:buNone/>
            </a:pPr>
            <a:endParaRPr lang="en-ZA" b="1" dirty="0"/>
          </a:p>
          <a:p>
            <a:pPr lvl="0"/>
            <a:r>
              <a:rPr lang="en-ZA" dirty="0">
                <a:effectLst>
                  <a:outerShdw sx="0" sy="0">
                    <a:srgbClr val="000000"/>
                  </a:outerShdw>
                </a:effectLst>
              </a:rPr>
              <a:t>Guidance and counselling;</a:t>
            </a:r>
          </a:p>
          <a:p>
            <a:pPr lvl="0"/>
            <a:r>
              <a:rPr lang="en-ZA" dirty="0">
                <a:effectLst>
                  <a:outerShdw sx="0" sy="0">
                    <a:srgbClr val="000000"/>
                  </a:outerShdw>
                </a:effectLst>
              </a:rPr>
              <a:t>Monitoring; and</a:t>
            </a:r>
          </a:p>
          <a:p>
            <a:pPr lvl="0"/>
            <a:r>
              <a:rPr lang="en-ZA" dirty="0">
                <a:effectLst>
                  <a:outerShdw sx="0" sy="0">
                    <a:srgbClr val="000000"/>
                  </a:outerShdw>
                </a:effectLst>
              </a:rPr>
              <a:t>Referrals.</a:t>
            </a:r>
          </a:p>
          <a:p>
            <a:pPr marL="0" indent="0">
              <a:buNone/>
            </a:pPr>
            <a:r>
              <a:rPr lang="en-ZA" dirty="0"/>
              <a:t/>
            </a:r>
            <a:br>
              <a:rPr lang="en-ZA" dirty="0"/>
            </a:br>
            <a:r>
              <a:rPr lang="en-ZA" dirty="0"/>
              <a:t> </a:t>
            </a:r>
          </a:p>
          <a:p>
            <a:pPr marL="0" indent="0">
              <a:buNone/>
            </a:pPr>
            <a:endParaRPr lang="en-ZA" dirty="0"/>
          </a:p>
          <a:p>
            <a:pPr marL="0" indent="0">
              <a:buNone/>
            </a:pPr>
            <a:endParaRPr lang="en-ZA" dirty="0"/>
          </a:p>
          <a:p>
            <a:pPr marL="0" indent="0">
              <a:buNone/>
            </a:pPr>
            <a:endParaRPr lang="en-ZA" dirty="0"/>
          </a:p>
        </p:txBody>
      </p:sp>
    </p:spTree>
    <p:extLst>
      <p:ext uri="{BB962C8B-B14F-4D97-AF65-F5344CB8AC3E}">
        <p14:creationId xmlns:p14="http://schemas.microsoft.com/office/powerpoint/2010/main" val="175415553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a:t>Learners Rights </a:t>
            </a:r>
          </a:p>
        </p:txBody>
      </p:sp>
      <p:sp>
        <p:nvSpPr>
          <p:cNvPr id="3" name="Slide Number Placeholder 2"/>
          <p:cNvSpPr>
            <a:spLocks noGrp="1"/>
          </p:cNvSpPr>
          <p:nvPr>
            <p:ph type="sldNum" sz="quarter" idx="12"/>
          </p:nvPr>
        </p:nvSpPr>
        <p:spPr/>
        <p:txBody>
          <a:bodyPr/>
          <a:lstStyle/>
          <a:p>
            <a:fld id="{32F83655-DC73-417F-8B26-EB7A1DBB5382}" type="slidenum">
              <a:rPr lang="en-ZA" smtClean="0"/>
              <a:pPr/>
              <a:t>45</a:t>
            </a:fld>
            <a:endParaRPr lang="en-ZA" dirty="0"/>
          </a:p>
        </p:txBody>
      </p:sp>
      <p:sp>
        <p:nvSpPr>
          <p:cNvPr id="5" name="Rectangle 4"/>
          <p:cNvSpPr/>
          <p:nvPr/>
        </p:nvSpPr>
        <p:spPr>
          <a:xfrm>
            <a:off x="467544" y="3582649"/>
            <a:ext cx="8219256" cy="1948721"/>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sp>
        <p:nvSpPr>
          <p:cNvPr id="4" name="Content Placeholder 3"/>
          <p:cNvSpPr>
            <a:spLocks noGrp="1"/>
          </p:cNvSpPr>
          <p:nvPr>
            <p:ph sz="quarter" idx="1"/>
          </p:nvPr>
        </p:nvSpPr>
        <p:spPr/>
        <p:txBody>
          <a:bodyPr>
            <a:normAutofit/>
          </a:bodyPr>
          <a:lstStyle/>
          <a:p>
            <a:pPr marL="0" indent="0">
              <a:buNone/>
            </a:pPr>
            <a:r>
              <a:rPr lang="en-ZA" b="1" dirty="0"/>
              <a:t>Confidentiality:</a:t>
            </a:r>
            <a:endParaRPr lang="en-ZA" dirty="0"/>
          </a:p>
          <a:p>
            <a:pPr marL="0" indent="0">
              <a:buNone/>
            </a:pPr>
            <a:r>
              <a:rPr lang="en-ZA" b="1" dirty="0"/>
              <a:t> </a:t>
            </a:r>
            <a:endParaRPr lang="en-ZA" dirty="0"/>
          </a:p>
          <a:p>
            <a:r>
              <a:rPr lang="en-ZA" dirty="0"/>
              <a:t>The Code of Professional Ethics, defined in the South African Council for Educators Act, 2000 states:</a:t>
            </a:r>
          </a:p>
          <a:p>
            <a:pPr marL="0" indent="0">
              <a:buNone/>
            </a:pPr>
            <a:endParaRPr lang="en-ZA" dirty="0" smtClean="0"/>
          </a:p>
          <a:p>
            <a:pPr marL="0" indent="0">
              <a:buNone/>
            </a:pPr>
            <a:r>
              <a:rPr lang="en-ZA" dirty="0"/>
              <a:t>Conduct: The educator and the learner</a:t>
            </a:r>
          </a:p>
          <a:p>
            <a:pPr marL="0" indent="0">
              <a:buNone/>
            </a:pPr>
            <a:r>
              <a:rPr lang="en-ZA" dirty="0"/>
              <a:t>3. An educator: </a:t>
            </a:r>
          </a:p>
          <a:p>
            <a:pPr marL="0" indent="0">
              <a:buNone/>
            </a:pPr>
            <a:r>
              <a:rPr lang="en-ZA" dirty="0"/>
              <a:t>3.1 Respects the dignity, beliefs and constitutional rights of learners, which includes the right to privacy and confidentiality.</a:t>
            </a:r>
          </a:p>
          <a:p>
            <a:pPr marL="0" indent="0">
              <a:buNone/>
            </a:pPr>
            <a:r>
              <a:rPr lang="en-ZA" dirty="0"/>
              <a:t/>
            </a:r>
            <a:br>
              <a:rPr lang="en-ZA" dirty="0"/>
            </a:br>
            <a:r>
              <a:rPr lang="en-ZA" dirty="0"/>
              <a:t> </a:t>
            </a:r>
          </a:p>
          <a:p>
            <a:pPr marL="0" indent="0">
              <a:buNone/>
            </a:pPr>
            <a:endParaRPr lang="en-ZA" dirty="0"/>
          </a:p>
          <a:p>
            <a:pPr marL="0" indent="0">
              <a:buNone/>
            </a:pPr>
            <a:endParaRPr lang="en-ZA" dirty="0"/>
          </a:p>
          <a:p>
            <a:pPr marL="0" indent="0">
              <a:buNone/>
            </a:pPr>
            <a:endParaRPr lang="en-ZA" dirty="0"/>
          </a:p>
        </p:txBody>
      </p:sp>
    </p:spTree>
    <p:extLst>
      <p:ext uri="{BB962C8B-B14F-4D97-AF65-F5344CB8AC3E}">
        <p14:creationId xmlns:p14="http://schemas.microsoft.com/office/powerpoint/2010/main" val="298206586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a:t>Your role as ETD Practitioner </a:t>
            </a:r>
          </a:p>
        </p:txBody>
      </p:sp>
      <p:sp>
        <p:nvSpPr>
          <p:cNvPr id="3" name="Slide Number Placeholder 2"/>
          <p:cNvSpPr>
            <a:spLocks noGrp="1"/>
          </p:cNvSpPr>
          <p:nvPr>
            <p:ph type="sldNum" sz="quarter" idx="12"/>
          </p:nvPr>
        </p:nvSpPr>
        <p:spPr/>
        <p:txBody>
          <a:bodyPr/>
          <a:lstStyle/>
          <a:p>
            <a:fld id="{32F83655-DC73-417F-8B26-EB7A1DBB5382}" type="slidenum">
              <a:rPr lang="en-ZA" smtClean="0"/>
              <a:pPr/>
              <a:t>46</a:t>
            </a:fld>
            <a:endParaRPr lang="en-ZA" dirty="0"/>
          </a:p>
        </p:txBody>
      </p:sp>
      <p:sp>
        <p:nvSpPr>
          <p:cNvPr id="4" name="Content Placeholder 3"/>
          <p:cNvSpPr>
            <a:spLocks noGrp="1"/>
          </p:cNvSpPr>
          <p:nvPr>
            <p:ph sz="quarter" idx="1"/>
          </p:nvPr>
        </p:nvSpPr>
        <p:spPr/>
        <p:txBody>
          <a:bodyPr>
            <a:normAutofit fontScale="92500" lnSpcReduction="20000"/>
          </a:bodyPr>
          <a:lstStyle/>
          <a:p>
            <a:pPr marL="0" indent="0">
              <a:buNone/>
            </a:pPr>
            <a:r>
              <a:rPr lang="en-ZA" dirty="0"/>
              <a:t>There are various role players in the ETDP arena; we call these role players Practitioners.</a:t>
            </a:r>
          </a:p>
          <a:p>
            <a:pPr marL="0" indent="0">
              <a:buNone/>
            </a:pPr>
            <a:r>
              <a:rPr lang="en-ZA" dirty="0"/>
              <a:t> </a:t>
            </a:r>
          </a:p>
          <a:p>
            <a:pPr marL="0" indent="0">
              <a:buNone/>
            </a:pPr>
            <a:r>
              <a:rPr lang="en-ZA" b="1" dirty="0"/>
              <a:t>These role players are:</a:t>
            </a:r>
          </a:p>
          <a:p>
            <a:r>
              <a:rPr lang="en-ZA" dirty="0"/>
              <a:t>Facilitators (trainers), Assessors, Coaches and Moderators.  Let’s look briefly at each of these role players’ roles</a:t>
            </a:r>
            <a:r>
              <a:rPr lang="en-ZA" dirty="0" smtClean="0"/>
              <a:t>:</a:t>
            </a:r>
          </a:p>
          <a:p>
            <a:endParaRPr lang="en-ZA" dirty="0"/>
          </a:p>
          <a:p>
            <a:pPr marL="0" indent="0">
              <a:buNone/>
            </a:pPr>
            <a:r>
              <a:rPr lang="en-ZA" b="1" dirty="0"/>
              <a:t>Role of Facilitator</a:t>
            </a:r>
            <a:endParaRPr lang="en-ZA" dirty="0"/>
          </a:p>
          <a:p>
            <a:pPr lvl="0"/>
            <a:r>
              <a:rPr lang="en-ZA" dirty="0">
                <a:effectLst>
                  <a:outerShdw sx="0" sy="0">
                    <a:srgbClr val="000000"/>
                  </a:outerShdw>
                </a:effectLst>
              </a:rPr>
              <a:t>Co-ordinate learning in the provider and workplace environment;</a:t>
            </a:r>
          </a:p>
          <a:p>
            <a:pPr lvl="0"/>
            <a:r>
              <a:rPr lang="en-ZA" dirty="0">
                <a:effectLst>
                  <a:outerShdw sx="0" sy="0">
                    <a:srgbClr val="000000"/>
                  </a:outerShdw>
                </a:effectLst>
              </a:rPr>
              <a:t>Deliver learning;</a:t>
            </a:r>
          </a:p>
          <a:p>
            <a:pPr lvl="0"/>
            <a:r>
              <a:rPr lang="en-ZA" dirty="0">
                <a:effectLst>
                  <a:outerShdw sx="0" sy="0">
                    <a:srgbClr val="000000"/>
                  </a:outerShdw>
                </a:effectLst>
              </a:rPr>
              <a:t>Conduct formative assessments; and</a:t>
            </a:r>
          </a:p>
          <a:p>
            <a:pPr lvl="0"/>
            <a:r>
              <a:rPr lang="en-ZA" dirty="0">
                <a:effectLst>
                  <a:outerShdw sx="0" sy="0">
                    <a:srgbClr val="000000"/>
                  </a:outerShdw>
                </a:effectLst>
              </a:rPr>
              <a:t>Conduct summative assessment (where no workplace experience is required).</a:t>
            </a:r>
          </a:p>
          <a:p>
            <a:pPr marL="0" indent="0">
              <a:buNone/>
            </a:pPr>
            <a:endParaRPr lang="en-ZA" dirty="0"/>
          </a:p>
          <a:p>
            <a:pPr marL="0" indent="0">
              <a:buNone/>
            </a:pPr>
            <a:endParaRPr lang="en-ZA" dirty="0"/>
          </a:p>
        </p:txBody>
      </p:sp>
    </p:spTree>
    <p:extLst>
      <p:ext uri="{BB962C8B-B14F-4D97-AF65-F5344CB8AC3E}">
        <p14:creationId xmlns:p14="http://schemas.microsoft.com/office/powerpoint/2010/main" val="20668604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a:t>Your role as ETD Practitioner </a:t>
            </a:r>
          </a:p>
        </p:txBody>
      </p:sp>
      <p:sp>
        <p:nvSpPr>
          <p:cNvPr id="3" name="Slide Number Placeholder 2"/>
          <p:cNvSpPr>
            <a:spLocks noGrp="1"/>
          </p:cNvSpPr>
          <p:nvPr>
            <p:ph type="sldNum" sz="quarter" idx="12"/>
          </p:nvPr>
        </p:nvSpPr>
        <p:spPr/>
        <p:txBody>
          <a:bodyPr/>
          <a:lstStyle/>
          <a:p>
            <a:fld id="{32F83655-DC73-417F-8B26-EB7A1DBB5382}" type="slidenum">
              <a:rPr lang="en-ZA" smtClean="0"/>
              <a:pPr/>
              <a:t>47</a:t>
            </a:fld>
            <a:endParaRPr lang="en-ZA" dirty="0"/>
          </a:p>
        </p:txBody>
      </p:sp>
      <p:sp>
        <p:nvSpPr>
          <p:cNvPr id="4" name="Content Placeholder 3"/>
          <p:cNvSpPr>
            <a:spLocks noGrp="1"/>
          </p:cNvSpPr>
          <p:nvPr>
            <p:ph sz="quarter" idx="1"/>
          </p:nvPr>
        </p:nvSpPr>
        <p:spPr/>
        <p:txBody>
          <a:bodyPr/>
          <a:lstStyle/>
          <a:p>
            <a:pPr marL="0" indent="0">
              <a:buNone/>
            </a:pPr>
            <a:r>
              <a:rPr lang="en-ZA" b="1" dirty="0"/>
              <a:t>Role of Subject Matter Expert / Coach</a:t>
            </a:r>
            <a:endParaRPr lang="en-ZA" dirty="0"/>
          </a:p>
          <a:p>
            <a:pPr lvl="0"/>
            <a:r>
              <a:rPr lang="en-ZA" dirty="0">
                <a:effectLst>
                  <a:outerShdw sx="0" sy="0">
                    <a:srgbClr val="000000"/>
                  </a:outerShdw>
                </a:effectLst>
              </a:rPr>
              <a:t>Plan and co-ordinate workplace learning opportunities;</a:t>
            </a:r>
          </a:p>
          <a:p>
            <a:pPr lvl="0"/>
            <a:r>
              <a:rPr lang="en-ZA" dirty="0">
                <a:effectLst>
                  <a:outerShdw sx="0" sy="0">
                    <a:srgbClr val="000000"/>
                  </a:outerShdw>
                </a:effectLst>
              </a:rPr>
              <a:t>Provide feedback to the Learner;</a:t>
            </a:r>
          </a:p>
          <a:p>
            <a:pPr lvl="0"/>
            <a:r>
              <a:rPr lang="en-ZA" dirty="0">
                <a:effectLst>
                  <a:outerShdw sx="0" sy="0">
                    <a:srgbClr val="000000"/>
                  </a:outerShdw>
                </a:effectLst>
              </a:rPr>
              <a:t>Workplace assessor; and</a:t>
            </a:r>
          </a:p>
          <a:p>
            <a:pPr lvl="0"/>
            <a:r>
              <a:rPr lang="en-ZA" dirty="0">
                <a:effectLst>
                  <a:outerShdw sx="0" sy="0">
                    <a:srgbClr val="000000"/>
                  </a:outerShdw>
                </a:effectLst>
              </a:rPr>
              <a:t>Provider (facilitator</a:t>
            </a:r>
            <a:r>
              <a:rPr lang="en-ZA" dirty="0" smtClean="0">
                <a:effectLst>
                  <a:outerShdw sx="0" sy="0">
                    <a:srgbClr val="000000"/>
                  </a:outerShdw>
                </a:effectLst>
              </a:rPr>
              <a:t>).</a:t>
            </a:r>
          </a:p>
          <a:p>
            <a:pPr marL="0" lvl="0" indent="0">
              <a:buNone/>
            </a:pPr>
            <a:endParaRPr lang="en-ZA" dirty="0" smtClean="0">
              <a:effectLst>
                <a:outerShdw sx="0" sy="0">
                  <a:srgbClr val="000000"/>
                </a:outerShdw>
              </a:effectLst>
            </a:endParaRPr>
          </a:p>
          <a:p>
            <a:pPr marL="0" indent="0">
              <a:buNone/>
            </a:pPr>
            <a:r>
              <a:rPr lang="en-ZA" b="1" dirty="0"/>
              <a:t>Role of the Moderator</a:t>
            </a:r>
            <a:endParaRPr lang="en-ZA" dirty="0"/>
          </a:p>
          <a:p>
            <a:pPr lvl="0"/>
            <a:r>
              <a:rPr lang="en-ZA" dirty="0">
                <a:effectLst>
                  <a:outerShdw sx="0" sy="0">
                    <a:srgbClr val="000000"/>
                  </a:outerShdw>
                </a:effectLst>
              </a:rPr>
              <a:t>Moderate 10% of all assessments;</a:t>
            </a:r>
          </a:p>
          <a:p>
            <a:pPr lvl="0"/>
            <a:r>
              <a:rPr lang="en-ZA" dirty="0">
                <a:effectLst>
                  <a:outerShdw sx="0" sy="0">
                    <a:srgbClr val="000000"/>
                  </a:outerShdw>
                </a:effectLst>
              </a:rPr>
              <a:t>10% of Learner POE’s; and</a:t>
            </a:r>
          </a:p>
          <a:p>
            <a:pPr lvl="0"/>
            <a:r>
              <a:rPr lang="en-ZA" dirty="0">
                <a:effectLst>
                  <a:outerShdw sx="0" sy="0">
                    <a:srgbClr val="000000"/>
                  </a:outerShdw>
                </a:effectLst>
              </a:rPr>
              <a:t>Submit quarterly report to ETQA.</a:t>
            </a:r>
          </a:p>
          <a:p>
            <a:pPr marL="0" lvl="0" indent="0">
              <a:buNone/>
            </a:pPr>
            <a:endParaRPr lang="en-ZA" dirty="0">
              <a:effectLst>
                <a:outerShdw sx="0" sy="0">
                  <a:srgbClr val="000000"/>
                </a:outerShdw>
              </a:effectLst>
            </a:endParaRPr>
          </a:p>
          <a:p>
            <a:pPr marL="0" indent="0">
              <a:buNone/>
            </a:pPr>
            <a:endParaRPr lang="en-ZA" dirty="0"/>
          </a:p>
          <a:p>
            <a:pPr marL="0" indent="0">
              <a:buNone/>
            </a:pPr>
            <a:endParaRPr lang="en-ZA" dirty="0"/>
          </a:p>
        </p:txBody>
      </p:sp>
    </p:spTree>
    <p:extLst>
      <p:ext uri="{BB962C8B-B14F-4D97-AF65-F5344CB8AC3E}">
        <p14:creationId xmlns:p14="http://schemas.microsoft.com/office/powerpoint/2010/main" val="111444977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a:t>Your role as ETD Practitioner </a:t>
            </a:r>
          </a:p>
        </p:txBody>
      </p:sp>
      <p:sp>
        <p:nvSpPr>
          <p:cNvPr id="3" name="Slide Number Placeholder 2"/>
          <p:cNvSpPr>
            <a:spLocks noGrp="1"/>
          </p:cNvSpPr>
          <p:nvPr>
            <p:ph type="sldNum" sz="quarter" idx="12"/>
          </p:nvPr>
        </p:nvSpPr>
        <p:spPr/>
        <p:txBody>
          <a:bodyPr/>
          <a:lstStyle/>
          <a:p>
            <a:fld id="{32F83655-DC73-417F-8B26-EB7A1DBB5382}" type="slidenum">
              <a:rPr lang="en-ZA" smtClean="0"/>
              <a:pPr/>
              <a:t>48</a:t>
            </a:fld>
            <a:endParaRPr lang="en-ZA" dirty="0"/>
          </a:p>
        </p:txBody>
      </p:sp>
      <p:sp>
        <p:nvSpPr>
          <p:cNvPr id="4" name="Content Placeholder 3"/>
          <p:cNvSpPr>
            <a:spLocks noGrp="1"/>
          </p:cNvSpPr>
          <p:nvPr>
            <p:ph sz="quarter" idx="1"/>
          </p:nvPr>
        </p:nvSpPr>
        <p:spPr/>
        <p:txBody>
          <a:bodyPr/>
          <a:lstStyle/>
          <a:p>
            <a:r>
              <a:rPr lang="en-ZA" dirty="0"/>
              <a:t>In order to maintain quality in facilitation of training programmes, ETD Practitioners are required to register with the relevant SETA’s.  </a:t>
            </a:r>
            <a:endParaRPr lang="en-ZA" dirty="0" smtClean="0"/>
          </a:p>
          <a:p>
            <a:endParaRPr lang="en-ZA" dirty="0"/>
          </a:p>
          <a:p>
            <a:r>
              <a:rPr lang="en-ZA" dirty="0" smtClean="0"/>
              <a:t>The </a:t>
            </a:r>
            <a:r>
              <a:rPr lang="en-ZA" dirty="0"/>
              <a:t>SETA will register the ETD Practitioner against a number of SAQA Qualifications and Unit Standards according to the Practitioners previous experience and education / qualifications.</a:t>
            </a:r>
          </a:p>
          <a:p>
            <a:pPr marL="0" lvl="0" indent="0">
              <a:buNone/>
            </a:pPr>
            <a:endParaRPr lang="en-ZA" dirty="0">
              <a:effectLst>
                <a:outerShdw sx="0" sy="0">
                  <a:srgbClr val="000000"/>
                </a:outerShdw>
              </a:effectLst>
            </a:endParaRPr>
          </a:p>
          <a:p>
            <a:pPr marL="0" indent="0">
              <a:buNone/>
            </a:pPr>
            <a:endParaRPr lang="en-ZA" dirty="0"/>
          </a:p>
          <a:p>
            <a:pPr marL="0" indent="0">
              <a:buNone/>
            </a:pPr>
            <a:endParaRPr lang="en-ZA" dirty="0"/>
          </a:p>
        </p:txBody>
      </p:sp>
    </p:spTree>
    <p:extLst>
      <p:ext uri="{BB962C8B-B14F-4D97-AF65-F5344CB8AC3E}">
        <p14:creationId xmlns:p14="http://schemas.microsoft.com/office/powerpoint/2010/main" val="27313509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a:t>Your role as ETD Practitioner </a:t>
            </a:r>
          </a:p>
        </p:txBody>
      </p:sp>
      <p:sp>
        <p:nvSpPr>
          <p:cNvPr id="3" name="Slide Number Placeholder 2"/>
          <p:cNvSpPr>
            <a:spLocks noGrp="1"/>
          </p:cNvSpPr>
          <p:nvPr>
            <p:ph type="sldNum" sz="quarter" idx="12"/>
          </p:nvPr>
        </p:nvSpPr>
        <p:spPr/>
        <p:txBody>
          <a:bodyPr/>
          <a:lstStyle/>
          <a:p>
            <a:fld id="{32F83655-DC73-417F-8B26-EB7A1DBB5382}" type="slidenum">
              <a:rPr lang="en-ZA" smtClean="0"/>
              <a:pPr/>
              <a:t>49</a:t>
            </a:fld>
            <a:endParaRPr lang="en-ZA" dirty="0"/>
          </a:p>
        </p:txBody>
      </p:sp>
      <p:sp>
        <p:nvSpPr>
          <p:cNvPr id="4" name="Content Placeholder 3"/>
          <p:cNvSpPr>
            <a:spLocks noGrp="1"/>
          </p:cNvSpPr>
          <p:nvPr>
            <p:ph sz="quarter" idx="1"/>
          </p:nvPr>
        </p:nvSpPr>
        <p:spPr/>
        <p:txBody>
          <a:bodyPr>
            <a:normAutofit fontScale="92500" lnSpcReduction="20000"/>
          </a:bodyPr>
          <a:lstStyle/>
          <a:p>
            <a:pPr marL="0" indent="0">
              <a:buNone/>
            </a:pPr>
            <a:endParaRPr lang="en-ZA" b="1" dirty="0"/>
          </a:p>
          <a:p>
            <a:pPr marL="0" lvl="0" indent="0">
              <a:buNone/>
            </a:pPr>
            <a:r>
              <a:rPr lang="en-ZA" b="1" dirty="0">
                <a:effectLst>
                  <a:outerShdw sx="0" sy="0">
                    <a:srgbClr val="000000"/>
                  </a:outerShdw>
                </a:effectLst>
              </a:rPr>
              <a:t>What is a SETA?</a:t>
            </a:r>
          </a:p>
          <a:p>
            <a:pPr marL="0" lvl="0" indent="0">
              <a:buNone/>
            </a:pPr>
            <a:r>
              <a:rPr lang="en-ZA" b="1" dirty="0">
                <a:effectLst>
                  <a:outerShdw sx="0" sy="0">
                    <a:srgbClr val="000000"/>
                  </a:outerShdw>
                </a:effectLst>
              </a:rPr>
              <a:t>SETA stands for “Sector Education and Training Authority</a:t>
            </a:r>
            <a:r>
              <a:rPr lang="en-ZA" b="1" dirty="0" smtClean="0">
                <a:effectLst>
                  <a:outerShdw sx="0" sy="0">
                    <a:srgbClr val="000000"/>
                  </a:outerShdw>
                </a:effectLst>
              </a:rPr>
              <a:t>”</a:t>
            </a:r>
          </a:p>
          <a:p>
            <a:pPr marL="0" lvl="0" indent="0">
              <a:buNone/>
            </a:pPr>
            <a:endParaRPr lang="en-ZA" dirty="0">
              <a:effectLst>
                <a:outerShdw sx="0" sy="0">
                  <a:srgbClr val="000000"/>
                </a:outerShdw>
              </a:effectLst>
            </a:endParaRPr>
          </a:p>
          <a:p>
            <a:pPr marL="0" indent="0">
              <a:buNone/>
            </a:pPr>
            <a:r>
              <a:rPr lang="en-ZA" b="1" dirty="0" smtClean="0">
                <a:solidFill>
                  <a:srgbClr val="006600"/>
                </a:solidFill>
              </a:rPr>
              <a:t>The </a:t>
            </a:r>
            <a:r>
              <a:rPr lang="en-ZA" b="1" dirty="0">
                <a:solidFill>
                  <a:srgbClr val="006600"/>
                </a:solidFill>
              </a:rPr>
              <a:t>role of SETAs</a:t>
            </a:r>
            <a:r>
              <a:rPr lang="en-ZA" dirty="0">
                <a:solidFill>
                  <a:srgbClr val="006600"/>
                </a:solidFill>
              </a:rPr>
              <a:t>	</a:t>
            </a:r>
          </a:p>
          <a:p>
            <a:pPr marL="0" indent="0">
              <a:buNone/>
            </a:pPr>
            <a:endParaRPr lang="en-ZA" dirty="0"/>
          </a:p>
          <a:p>
            <a:r>
              <a:rPr lang="en-ZA" dirty="0"/>
              <a:t>There are twenty-one (21) SETAs each classified according to economic sectors.	</a:t>
            </a:r>
          </a:p>
          <a:p>
            <a:pPr marL="0" indent="0">
              <a:buNone/>
            </a:pPr>
            <a:endParaRPr lang="en-ZA" dirty="0"/>
          </a:p>
          <a:p>
            <a:r>
              <a:rPr lang="en-ZA" dirty="0"/>
              <a:t>The functions and responsibilities of SETAs are set out in Chapter 3, section 10 of the Skills Development Act, 1998</a:t>
            </a:r>
            <a:r>
              <a:rPr lang="en-ZA" dirty="0" smtClean="0"/>
              <a:t>.</a:t>
            </a:r>
          </a:p>
          <a:p>
            <a:pPr marL="0" indent="0">
              <a:buNone/>
            </a:pPr>
            <a:r>
              <a:rPr lang="en-ZA" dirty="0"/>
              <a:t>	</a:t>
            </a:r>
          </a:p>
          <a:p>
            <a:r>
              <a:rPr lang="en-ZA" dirty="0"/>
              <a:t>The Skills Development Act states that the functions and duties of a SETA are to:</a:t>
            </a:r>
          </a:p>
          <a:p>
            <a:pPr marL="0" indent="0">
              <a:buNone/>
            </a:pPr>
            <a:endParaRPr lang="en-ZA" dirty="0"/>
          </a:p>
          <a:p>
            <a:pPr marL="0" indent="0">
              <a:buNone/>
            </a:pPr>
            <a:endParaRPr lang="en-ZA" dirty="0"/>
          </a:p>
        </p:txBody>
      </p:sp>
    </p:spTree>
    <p:extLst>
      <p:ext uri="{BB962C8B-B14F-4D97-AF65-F5344CB8AC3E}">
        <p14:creationId xmlns:p14="http://schemas.microsoft.com/office/powerpoint/2010/main" val="9947448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Overview</a:t>
            </a:r>
          </a:p>
        </p:txBody>
      </p:sp>
      <p:sp>
        <p:nvSpPr>
          <p:cNvPr id="4" name="Slide Number Placeholder 3"/>
          <p:cNvSpPr>
            <a:spLocks noGrp="1"/>
          </p:cNvSpPr>
          <p:nvPr>
            <p:ph type="sldNum" sz="quarter" idx="12"/>
          </p:nvPr>
        </p:nvSpPr>
        <p:spPr/>
        <p:txBody>
          <a:bodyPr/>
          <a:lstStyle/>
          <a:p>
            <a:fld id="{32F83655-DC73-417F-8B26-EB7A1DBB5382}" type="slidenum">
              <a:rPr lang="en-ZA" smtClean="0"/>
              <a:pPr/>
              <a:t>5</a:t>
            </a:fld>
            <a:endParaRPr lang="en-ZA" dirty="0"/>
          </a:p>
        </p:txBody>
      </p:sp>
      <p:sp>
        <p:nvSpPr>
          <p:cNvPr id="5" name="Content Placeholder 4"/>
          <p:cNvSpPr>
            <a:spLocks noGrp="1"/>
          </p:cNvSpPr>
          <p:nvPr>
            <p:ph sz="quarter" idx="1"/>
          </p:nvPr>
        </p:nvSpPr>
        <p:spPr/>
        <p:txBody>
          <a:bodyPr/>
          <a:lstStyle/>
          <a:p>
            <a:pPr marL="0" lvl="0" indent="0">
              <a:lnSpc>
                <a:spcPct val="150000"/>
              </a:lnSpc>
              <a:spcBef>
                <a:spcPts val="0"/>
              </a:spcBef>
              <a:buClrTx/>
              <a:buSzTx/>
              <a:buNone/>
            </a:pPr>
            <a:r>
              <a:rPr lang="en-ZA" b="1" dirty="0">
                <a:solidFill>
                  <a:srgbClr val="000066"/>
                </a:solidFill>
              </a:rPr>
              <a:t>Section 6 – 		Summative assessment – Workplace 			assignments</a:t>
            </a:r>
            <a:endParaRPr lang="en-US" dirty="0">
              <a:solidFill>
                <a:srgbClr val="000066"/>
              </a:solidFill>
            </a:endParaRPr>
          </a:p>
          <a:p>
            <a:pPr marL="0" lvl="0" indent="0">
              <a:lnSpc>
                <a:spcPct val="150000"/>
              </a:lnSpc>
              <a:spcBef>
                <a:spcPts val="0"/>
              </a:spcBef>
              <a:buClrTx/>
              <a:buSzTx/>
              <a:buNone/>
            </a:pPr>
            <a:r>
              <a:rPr lang="en-ZA" b="1" dirty="0">
                <a:solidFill>
                  <a:srgbClr val="000066"/>
                </a:solidFill>
              </a:rPr>
              <a:t>Section 7 – 		Feedback</a:t>
            </a:r>
            <a:endParaRPr lang="en-US" dirty="0">
              <a:solidFill>
                <a:srgbClr val="000066"/>
              </a:solidFill>
            </a:endParaRPr>
          </a:p>
          <a:p>
            <a:pPr marL="0" lvl="0" indent="0">
              <a:lnSpc>
                <a:spcPct val="150000"/>
              </a:lnSpc>
              <a:spcBef>
                <a:spcPts val="0"/>
              </a:spcBef>
              <a:buClrTx/>
              <a:buSzTx/>
              <a:buNone/>
            </a:pPr>
            <a:r>
              <a:rPr lang="en-ZA" b="1" dirty="0">
                <a:solidFill>
                  <a:srgbClr val="000066"/>
                </a:solidFill>
              </a:rPr>
              <a:t>Section 8 – 10		Additional Evidence</a:t>
            </a:r>
            <a:endParaRPr lang="en-US" dirty="0">
              <a:solidFill>
                <a:srgbClr val="000066"/>
              </a:solidFill>
            </a:endParaRPr>
          </a:p>
          <a:p>
            <a:endParaRPr lang="en-ZA" dirty="0"/>
          </a:p>
        </p:txBody>
      </p:sp>
    </p:spTree>
    <p:extLst>
      <p:ext uri="{BB962C8B-B14F-4D97-AF65-F5344CB8AC3E}">
        <p14:creationId xmlns:p14="http://schemas.microsoft.com/office/powerpoint/2010/main" val="201589043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a:t>Your role as ETD Practitioner </a:t>
            </a:r>
          </a:p>
        </p:txBody>
      </p:sp>
      <p:sp>
        <p:nvSpPr>
          <p:cNvPr id="3" name="Slide Number Placeholder 2"/>
          <p:cNvSpPr>
            <a:spLocks noGrp="1"/>
          </p:cNvSpPr>
          <p:nvPr>
            <p:ph type="sldNum" sz="quarter" idx="12"/>
          </p:nvPr>
        </p:nvSpPr>
        <p:spPr/>
        <p:txBody>
          <a:bodyPr/>
          <a:lstStyle/>
          <a:p>
            <a:fld id="{32F83655-DC73-417F-8B26-EB7A1DBB5382}" type="slidenum">
              <a:rPr lang="en-ZA" smtClean="0"/>
              <a:pPr/>
              <a:t>50</a:t>
            </a:fld>
            <a:endParaRPr lang="en-ZA" dirty="0"/>
          </a:p>
        </p:txBody>
      </p:sp>
      <p:sp>
        <p:nvSpPr>
          <p:cNvPr id="4" name="Content Placeholder 3"/>
          <p:cNvSpPr>
            <a:spLocks noGrp="1"/>
          </p:cNvSpPr>
          <p:nvPr>
            <p:ph sz="quarter" idx="1"/>
          </p:nvPr>
        </p:nvSpPr>
        <p:spPr/>
        <p:txBody>
          <a:bodyPr>
            <a:normAutofit/>
          </a:bodyPr>
          <a:lstStyle/>
          <a:p>
            <a:pPr marR="1410" algn="just">
              <a:buClr>
                <a:srgbClr val="666666"/>
              </a:buClr>
              <a:buFont typeface="Symbol" panose="05050102010706020507" pitchFamily="18" charset="2"/>
              <a:buChar char="·"/>
            </a:pPr>
            <a:r>
              <a:rPr lang="en-ZA" b="1" dirty="0">
                <a:solidFill>
                  <a:srgbClr val="666666"/>
                </a:solidFill>
              </a:rPr>
              <a:t>Develop a sector skills plan</a:t>
            </a:r>
            <a:r>
              <a:rPr lang="en-ZA" dirty="0">
                <a:solidFill>
                  <a:srgbClr val="000000"/>
                </a:solidFill>
              </a:rPr>
              <a:t>. This is a plan to describe the trends in each sector, the skills that are in demand and to identify priorities for skills development</a:t>
            </a:r>
          </a:p>
          <a:p>
            <a:pPr>
              <a:buClr>
                <a:srgbClr val="000000"/>
              </a:buClr>
              <a:buFont typeface="Symbol" panose="05050102010706020507" pitchFamily="18" charset="2"/>
              <a:buChar char="·"/>
            </a:pPr>
            <a:r>
              <a:rPr lang="en-ZA" dirty="0">
                <a:solidFill>
                  <a:srgbClr val="000000"/>
                </a:solidFill>
              </a:rPr>
              <a:t>Implement the sector skills plan.</a:t>
            </a:r>
          </a:p>
          <a:p>
            <a:pPr>
              <a:buClr>
                <a:srgbClr val="666666"/>
              </a:buClr>
              <a:buFont typeface="Symbol" panose="05050102010706020507" pitchFamily="18" charset="2"/>
              <a:buChar char="·"/>
            </a:pPr>
            <a:r>
              <a:rPr lang="en-ZA" dirty="0">
                <a:solidFill>
                  <a:srgbClr val="000000"/>
                </a:solidFill>
              </a:rPr>
              <a:t>irresponsible. In order that SETAs are publicly accountable, and to give them full responsibilities and scope to organise their work, each SETA is required to enter into a Service Level Agreement with the Department of Labour. </a:t>
            </a:r>
            <a:r>
              <a:rPr lang="en-ZA" dirty="0"/>
              <a:t>	</a:t>
            </a:r>
          </a:p>
          <a:p>
            <a:pPr marL="0" marR="1410" indent="0" algn="just">
              <a:buClr>
                <a:srgbClr val="666666"/>
              </a:buClr>
              <a:buNone/>
            </a:pPr>
            <a:r>
              <a:rPr lang="en-ZA" dirty="0">
                <a:solidFill>
                  <a:srgbClr val="000000"/>
                </a:solidFill>
              </a:rPr>
              <a:t>	</a:t>
            </a:r>
          </a:p>
          <a:p>
            <a:pPr marL="0" indent="0">
              <a:buNone/>
            </a:pPr>
            <a:endParaRPr lang="en-ZA" dirty="0"/>
          </a:p>
          <a:p>
            <a:pPr marL="0" indent="0">
              <a:buNone/>
            </a:pPr>
            <a:endParaRPr lang="en-ZA" dirty="0"/>
          </a:p>
        </p:txBody>
      </p:sp>
    </p:spTree>
    <p:extLst>
      <p:ext uri="{BB962C8B-B14F-4D97-AF65-F5344CB8AC3E}">
        <p14:creationId xmlns:p14="http://schemas.microsoft.com/office/powerpoint/2010/main" val="213372894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a:t>Your role as ETD Practitioner </a:t>
            </a:r>
          </a:p>
        </p:txBody>
      </p:sp>
      <p:sp>
        <p:nvSpPr>
          <p:cNvPr id="3" name="Slide Number Placeholder 2"/>
          <p:cNvSpPr>
            <a:spLocks noGrp="1"/>
          </p:cNvSpPr>
          <p:nvPr>
            <p:ph type="sldNum" sz="quarter" idx="12"/>
          </p:nvPr>
        </p:nvSpPr>
        <p:spPr/>
        <p:txBody>
          <a:bodyPr/>
          <a:lstStyle/>
          <a:p>
            <a:fld id="{32F83655-DC73-417F-8B26-EB7A1DBB5382}" type="slidenum">
              <a:rPr lang="en-ZA" smtClean="0"/>
              <a:pPr/>
              <a:t>51</a:t>
            </a:fld>
            <a:endParaRPr lang="en-ZA" dirty="0"/>
          </a:p>
        </p:txBody>
      </p:sp>
      <p:sp>
        <p:nvSpPr>
          <p:cNvPr id="4" name="Content Placeholder 3"/>
          <p:cNvSpPr>
            <a:spLocks noGrp="1"/>
          </p:cNvSpPr>
          <p:nvPr>
            <p:ph sz="quarter" idx="1"/>
          </p:nvPr>
        </p:nvSpPr>
        <p:spPr/>
        <p:txBody>
          <a:bodyPr>
            <a:normAutofit/>
          </a:bodyPr>
          <a:lstStyle/>
          <a:p>
            <a:pPr>
              <a:buClr>
                <a:srgbClr val="666666"/>
              </a:buClr>
              <a:buFont typeface="Symbol" panose="05050102010706020507" pitchFamily="18" charset="2"/>
              <a:buChar char="·"/>
            </a:pPr>
            <a:r>
              <a:rPr lang="en-ZA" b="1" dirty="0">
                <a:solidFill>
                  <a:srgbClr val="666666"/>
                </a:solidFill>
              </a:rPr>
              <a:t>Develop and administer Learnerships</a:t>
            </a:r>
            <a:r>
              <a:rPr lang="en-ZA" dirty="0">
                <a:solidFill>
                  <a:srgbClr val="000000"/>
                </a:solidFill>
              </a:rPr>
              <a:t>. Learnerships include the traditional apprenticeships of the past. Like apprenticeships, Learnerships combine practice and </a:t>
            </a:r>
            <a:r>
              <a:rPr lang="en-ZA" dirty="0" smtClean="0">
                <a:solidFill>
                  <a:srgbClr val="000000"/>
                </a:solidFill>
              </a:rPr>
              <a:t>theory.</a:t>
            </a:r>
          </a:p>
          <a:p>
            <a:pPr>
              <a:buClr>
                <a:srgbClr val="666666"/>
              </a:buClr>
              <a:buFont typeface="Symbol" panose="05050102010706020507" pitchFamily="18" charset="2"/>
              <a:buChar char="·"/>
            </a:pPr>
            <a:r>
              <a:rPr lang="en-ZA" dirty="0" smtClean="0">
                <a:solidFill>
                  <a:srgbClr val="000000"/>
                </a:solidFill>
              </a:rPr>
              <a:t>The </a:t>
            </a:r>
            <a:r>
              <a:rPr lang="en-ZA" dirty="0">
                <a:solidFill>
                  <a:srgbClr val="000000"/>
                </a:solidFill>
              </a:rPr>
              <a:t>main difference is that Learnerships go beyond "blue-collar" trades - they also prepare people for jobs in the new services sector, and for higher para-professional occupations. Learnerships are a new way of training</a:t>
            </a:r>
            <a:r>
              <a:rPr lang="en-ZA" dirty="0" smtClean="0">
                <a:solidFill>
                  <a:srgbClr val="000000"/>
                </a:solidFill>
              </a:rPr>
              <a:t>.</a:t>
            </a:r>
          </a:p>
          <a:p>
            <a:pPr marL="0" indent="0">
              <a:buClr>
                <a:srgbClr val="666666"/>
              </a:buClr>
              <a:buNone/>
            </a:pPr>
            <a:endParaRPr lang="en-ZA" dirty="0">
              <a:solidFill>
                <a:srgbClr val="000000"/>
              </a:solidFill>
            </a:endParaRPr>
          </a:p>
          <a:p>
            <a:pPr marL="0" indent="0">
              <a:buNone/>
            </a:pPr>
            <a:endParaRPr lang="en-ZA" dirty="0"/>
          </a:p>
        </p:txBody>
      </p:sp>
    </p:spTree>
    <p:extLst>
      <p:ext uri="{BB962C8B-B14F-4D97-AF65-F5344CB8AC3E}">
        <p14:creationId xmlns:p14="http://schemas.microsoft.com/office/powerpoint/2010/main" val="323454068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a:t>Your role as ETD Practitioner </a:t>
            </a:r>
          </a:p>
        </p:txBody>
      </p:sp>
      <p:sp>
        <p:nvSpPr>
          <p:cNvPr id="3" name="Slide Number Placeholder 2"/>
          <p:cNvSpPr>
            <a:spLocks noGrp="1"/>
          </p:cNvSpPr>
          <p:nvPr>
            <p:ph type="sldNum" sz="quarter" idx="12"/>
          </p:nvPr>
        </p:nvSpPr>
        <p:spPr/>
        <p:txBody>
          <a:bodyPr/>
          <a:lstStyle/>
          <a:p>
            <a:fld id="{32F83655-DC73-417F-8B26-EB7A1DBB5382}" type="slidenum">
              <a:rPr lang="en-ZA" smtClean="0"/>
              <a:pPr/>
              <a:t>52</a:t>
            </a:fld>
            <a:endParaRPr lang="en-ZA" dirty="0"/>
          </a:p>
        </p:txBody>
      </p:sp>
      <p:sp>
        <p:nvSpPr>
          <p:cNvPr id="4" name="Content Placeholder 3"/>
          <p:cNvSpPr>
            <a:spLocks noGrp="1"/>
          </p:cNvSpPr>
          <p:nvPr>
            <p:ph sz="quarter" idx="1"/>
          </p:nvPr>
        </p:nvSpPr>
        <p:spPr/>
        <p:txBody>
          <a:bodyPr>
            <a:normAutofit/>
          </a:bodyPr>
          <a:lstStyle/>
          <a:p>
            <a:pPr>
              <a:buClr>
                <a:srgbClr val="666666"/>
              </a:buClr>
              <a:buFont typeface="Symbol" panose="05050102010706020507" pitchFamily="18" charset="2"/>
              <a:buChar char="·"/>
            </a:pPr>
            <a:r>
              <a:rPr lang="en-ZA" b="1" dirty="0">
                <a:solidFill>
                  <a:srgbClr val="666666"/>
                </a:solidFill>
              </a:rPr>
              <a:t>Support the implementation of the National Qualifications Framework</a:t>
            </a:r>
            <a:r>
              <a:rPr lang="en-ZA" dirty="0">
                <a:solidFill>
                  <a:srgbClr val="000000"/>
                </a:solidFill>
              </a:rPr>
              <a:t>. The National Qualifications Framework (NQF) is the framework, based on eight levels, on which any qualification or learning outcome can be registered</a:t>
            </a:r>
            <a:r>
              <a:rPr lang="en-ZA" dirty="0" smtClean="0">
                <a:solidFill>
                  <a:srgbClr val="000000"/>
                </a:solidFill>
              </a:rPr>
              <a:t>.</a:t>
            </a:r>
          </a:p>
          <a:p>
            <a:pPr marL="0" indent="0">
              <a:buClr>
                <a:srgbClr val="666666"/>
              </a:buClr>
              <a:buNone/>
            </a:pPr>
            <a:endParaRPr lang="en-ZA" dirty="0">
              <a:solidFill>
                <a:srgbClr val="000000"/>
              </a:solidFill>
            </a:endParaRPr>
          </a:p>
          <a:p>
            <a:pPr>
              <a:buClr>
                <a:srgbClr val="666666"/>
              </a:buClr>
              <a:buFont typeface="Symbol" panose="05050102010706020507" pitchFamily="18" charset="2"/>
              <a:buChar char="·"/>
            </a:pPr>
            <a:r>
              <a:rPr lang="en-ZA" b="1" dirty="0">
                <a:solidFill>
                  <a:srgbClr val="666666"/>
                </a:solidFill>
              </a:rPr>
              <a:t>Undertake Quality Assurance</a:t>
            </a:r>
            <a:r>
              <a:rPr lang="en-ZA" dirty="0">
                <a:solidFill>
                  <a:srgbClr val="000000"/>
                </a:solidFill>
              </a:rPr>
              <a:t>. In promoting quality provision, SETAs will:</a:t>
            </a:r>
          </a:p>
          <a:p>
            <a:pPr lvl="1">
              <a:buClr>
                <a:srgbClr val="666666"/>
              </a:buClr>
              <a:buFont typeface="Symbol" panose="05050102010706020507" pitchFamily="18" charset="2"/>
              <a:buChar char="·"/>
            </a:pPr>
            <a:r>
              <a:rPr lang="en-ZA" dirty="0">
                <a:solidFill>
                  <a:srgbClr val="000000"/>
                </a:solidFill>
              </a:rPr>
              <a:t>Accredit education and training providers.</a:t>
            </a:r>
          </a:p>
          <a:p>
            <a:pPr lvl="1">
              <a:buClr>
                <a:srgbClr val="666666"/>
              </a:buClr>
              <a:buFont typeface="Symbol" panose="05050102010706020507" pitchFamily="18" charset="2"/>
              <a:buChar char="·"/>
            </a:pPr>
            <a:r>
              <a:rPr lang="en-ZA" dirty="0">
                <a:solidFill>
                  <a:srgbClr val="000000"/>
                </a:solidFill>
              </a:rPr>
              <a:t>Monitor provision to ensure that programmes are being followed.</a:t>
            </a:r>
          </a:p>
          <a:p>
            <a:pPr lvl="1">
              <a:buClr>
                <a:srgbClr val="666666"/>
              </a:buClr>
              <a:buFont typeface="Symbol" panose="05050102010706020507" pitchFamily="18" charset="2"/>
              <a:buChar char="·"/>
            </a:pPr>
            <a:r>
              <a:rPr lang="en-ZA" dirty="0">
                <a:solidFill>
                  <a:srgbClr val="000000"/>
                </a:solidFill>
              </a:rPr>
              <a:t>Register Assessors.</a:t>
            </a:r>
          </a:p>
          <a:p>
            <a:pPr marL="0" indent="0">
              <a:buNone/>
            </a:pPr>
            <a:endParaRPr lang="en-ZA" dirty="0"/>
          </a:p>
          <a:p>
            <a:pPr marL="0" indent="0">
              <a:buClr>
                <a:srgbClr val="666666"/>
              </a:buClr>
              <a:buNone/>
            </a:pPr>
            <a:endParaRPr lang="en-ZA" dirty="0">
              <a:solidFill>
                <a:srgbClr val="000000"/>
              </a:solidFill>
            </a:endParaRPr>
          </a:p>
          <a:p>
            <a:pPr marL="0" indent="0">
              <a:buNone/>
            </a:pPr>
            <a:endParaRPr lang="en-ZA" dirty="0"/>
          </a:p>
        </p:txBody>
      </p:sp>
    </p:spTree>
    <p:extLst>
      <p:ext uri="{BB962C8B-B14F-4D97-AF65-F5344CB8AC3E}">
        <p14:creationId xmlns:p14="http://schemas.microsoft.com/office/powerpoint/2010/main" val="413480460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a:t>Your role as ETD Practitioner </a:t>
            </a:r>
          </a:p>
        </p:txBody>
      </p:sp>
      <p:sp>
        <p:nvSpPr>
          <p:cNvPr id="3" name="Slide Number Placeholder 2"/>
          <p:cNvSpPr>
            <a:spLocks noGrp="1"/>
          </p:cNvSpPr>
          <p:nvPr>
            <p:ph type="sldNum" sz="quarter" idx="12"/>
          </p:nvPr>
        </p:nvSpPr>
        <p:spPr/>
        <p:txBody>
          <a:bodyPr/>
          <a:lstStyle/>
          <a:p>
            <a:fld id="{32F83655-DC73-417F-8B26-EB7A1DBB5382}" type="slidenum">
              <a:rPr lang="en-ZA" smtClean="0"/>
              <a:pPr/>
              <a:t>53</a:t>
            </a:fld>
            <a:endParaRPr lang="en-ZA" dirty="0"/>
          </a:p>
        </p:txBody>
      </p:sp>
      <p:sp>
        <p:nvSpPr>
          <p:cNvPr id="4" name="Content Placeholder 3"/>
          <p:cNvSpPr>
            <a:spLocks noGrp="1"/>
          </p:cNvSpPr>
          <p:nvPr>
            <p:ph sz="quarter" idx="1"/>
          </p:nvPr>
        </p:nvSpPr>
        <p:spPr/>
        <p:txBody>
          <a:bodyPr>
            <a:normAutofit/>
          </a:bodyPr>
          <a:lstStyle/>
          <a:p>
            <a:pPr lvl="1">
              <a:buClr>
                <a:srgbClr val="000000"/>
              </a:buClr>
            </a:pPr>
            <a:r>
              <a:rPr lang="en-ZA" dirty="0">
                <a:solidFill>
                  <a:srgbClr val="000000"/>
                </a:solidFill>
              </a:rPr>
              <a:t>Collaborate with other Education and Training Quality </a:t>
            </a:r>
            <a:r>
              <a:rPr lang="en-ZA" dirty="0" smtClean="0">
                <a:solidFill>
                  <a:srgbClr val="000000"/>
                </a:solidFill>
              </a:rPr>
              <a:t>assurers.</a:t>
            </a:r>
          </a:p>
          <a:p>
            <a:pPr lvl="1">
              <a:buClr>
                <a:srgbClr val="000000"/>
              </a:buClr>
            </a:pPr>
            <a:r>
              <a:rPr lang="en-ZA" dirty="0" smtClean="0">
                <a:solidFill>
                  <a:srgbClr val="000000"/>
                </a:solidFill>
              </a:rPr>
              <a:t>Report </a:t>
            </a:r>
            <a:r>
              <a:rPr lang="en-ZA" dirty="0">
                <a:solidFill>
                  <a:srgbClr val="000000"/>
                </a:solidFill>
              </a:rPr>
              <a:t>to the South African Qualifications Authority on how they fulfil the </a:t>
            </a:r>
            <a:r>
              <a:rPr lang="en-ZA" dirty="0" smtClean="0">
                <a:solidFill>
                  <a:srgbClr val="000000"/>
                </a:solidFill>
              </a:rPr>
              <a:t>ETQA </a:t>
            </a:r>
            <a:r>
              <a:rPr lang="en-ZA" dirty="0">
                <a:solidFill>
                  <a:srgbClr val="000000"/>
                </a:solidFill>
              </a:rPr>
              <a:t>role</a:t>
            </a:r>
            <a:r>
              <a:rPr lang="en-ZA" dirty="0" smtClean="0">
                <a:solidFill>
                  <a:srgbClr val="000000"/>
                </a:solidFill>
              </a:rPr>
              <a:t>.</a:t>
            </a:r>
          </a:p>
          <a:p>
            <a:pPr marL="354012" lvl="1" indent="0">
              <a:buClr>
                <a:srgbClr val="000000"/>
              </a:buClr>
              <a:buNone/>
            </a:pPr>
            <a:endParaRPr lang="en-ZA" dirty="0">
              <a:solidFill>
                <a:srgbClr val="000000"/>
              </a:solidFill>
            </a:endParaRPr>
          </a:p>
          <a:p>
            <a:pPr marR="1410" algn="just">
              <a:buClr>
                <a:srgbClr val="666666"/>
              </a:buClr>
              <a:buFont typeface="Symbol" panose="05050102010706020507" pitchFamily="18" charset="2"/>
              <a:buChar char="·"/>
            </a:pPr>
            <a:r>
              <a:rPr lang="en-ZA" b="1" dirty="0">
                <a:solidFill>
                  <a:srgbClr val="666666"/>
                </a:solidFill>
              </a:rPr>
              <a:t>Disburse levies collected from employers in their sector</a:t>
            </a:r>
            <a:r>
              <a:rPr lang="en-ZA" dirty="0">
                <a:solidFill>
                  <a:srgbClr val="000000"/>
                </a:solidFill>
              </a:rPr>
              <a:t>. Employers pays 1% of their salary payroll to SARS on a monthly basis. The SETA uses 10% of the money to cover administration costs. 70% can be claimed back by companies. The remaining 20% goes to the National Skills Fund</a:t>
            </a:r>
            <a:r>
              <a:rPr lang="en-ZA" dirty="0" smtClean="0">
                <a:solidFill>
                  <a:srgbClr val="000000"/>
                </a:solidFill>
              </a:rPr>
              <a:t>.</a:t>
            </a:r>
            <a:r>
              <a:rPr lang="en-ZA" dirty="0">
                <a:solidFill>
                  <a:srgbClr val="000000"/>
                </a:solidFill>
              </a:rPr>
              <a:t>	</a:t>
            </a:r>
          </a:p>
          <a:p>
            <a:pPr marL="0" indent="0">
              <a:buNone/>
            </a:pPr>
            <a:endParaRPr lang="en-ZA" dirty="0"/>
          </a:p>
          <a:p>
            <a:pPr marL="0" indent="0">
              <a:buNone/>
            </a:pPr>
            <a:endParaRPr lang="en-ZA" dirty="0"/>
          </a:p>
        </p:txBody>
      </p:sp>
    </p:spTree>
    <p:extLst>
      <p:ext uri="{BB962C8B-B14F-4D97-AF65-F5344CB8AC3E}">
        <p14:creationId xmlns:p14="http://schemas.microsoft.com/office/powerpoint/2010/main" val="73563796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a:t>Your role as ETD Practitioner </a:t>
            </a:r>
          </a:p>
        </p:txBody>
      </p:sp>
      <p:sp>
        <p:nvSpPr>
          <p:cNvPr id="3" name="Slide Number Placeholder 2"/>
          <p:cNvSpPr>
            <a:spLocks noGrp="1"/>
          </p:cNvSpPr>
          <p:nvPr>
            <p:ph type="sldNum" sz="quarter" idx="12"/>
          </p:nvPr>
        </p:nvSpPr>
        <p:spPr/>
        <p:txBody>
          <a:bodyPr/>
          <a:lstStyle/>
          <a:p>
            <a:fld id="{32F83655-DC73-417F-8B26-EB7A1DBB5382}" type="slidenum">
              <a:rPr lang="en-ZA" smtClean="0"/>
              <a:pPr/>
              <a:t>54</a:t>
            </a:fld>
            <a:endParaRPr lang="en-ZA" dirty="0"/>
          </a:p>
        </p:txBody>
      </p:sp>
      <p:sp>
        <p:nvSpPr>
          <p:cNvPr id="4" name="Content Placeholder 3"/>
          <p:cNvSpPr>
            <a:spLocks noGrp="1"/>
          </p:cNvSpPr>
          <p:nvPr>
            <p:ph sz="quarter" idx="1"/>
          </p:nvPr>
        </p:nvSpPr>
        <p:spPr/>
        <p:txBody>
          <a:bodyPr>
            <a:normAutofit/>
          </a:bodyPr>
          <a:lstStyle/>
          <a:p>
            <a:pPr lvl="1">
              <a:buClr>
                <a:srgbClr val="000000"/>
              </a:buClr>
            </a:pPr>
            <a:r>
              <a:rPr lang="en-ZA" b="1" dirty="0"/>
              <a:t>Report to the Minister and to the South African Qualifications Authority.</a:t>
            </a:r>
            <a:r>
              <a:rPr lang="en-ZA" dirty="0"/>
              <a:t> SETAs are statutory bodies. </a:t>
            </a:r>
            <a:endParaRPr lang="en-ZA" dirty="0" smtClean="0"/>
          </a:p>
          <a:p>
            <a:pPr lvl="1">
              <a:buClr>
                <a:srgbClr val="000000"/>
              </a:buClr>
            </a:pPr>
            <a:r>
              <a:rPr lang="en-ZA" dirty="0" smtClean="0"/>
              <a:t>This </a:t>
            </a:r>
            <a:r>
              <a:rPr lang="en-ZA" dirty="0"/>
              <a:t>means that they are established by Act of Parliament and they are given clear responsibilities to be discharged in the public interest. The levy collected from employers is public money. </a:t>
            </a:r>
            <a:endParaRPr lang="en-ZA" dirty="0" smtClean="0"/>
          </a:p>
          <a:p>
            <a:pPr lvl="1">
              <a:buClr>
                <a:srgbClr val="000000"/>
              </a:buClr>
            </a:pPr>
            <a:r>
              <a:rPr lang="en-ZA" dirty="0" smtClean="0"/>
              <a:t>The </a:t>
            </a:r>
            <a:r>
              <a:rPr lang="en-ZA" dirty="0"/>
              <a:t>Director-General of the Department of Labour is the Accounting Officer. SETAs must therefore report to the Director-General on the efficient and effective use of funds. </a:t>
            </a:r>
          </a:p>
        </p:txBody>
      </p:sp>
    </p:spTree>
    <p:extLst>
      <p:ext uri="{BB962C8B-B14F-4D97-AF65-F5344CB8AC3E}">
        <p14:creationId xmlns:p14="http://schemas.microsoft.com/office/powerpoint/2010/main" val="292261541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a:t>Your role as ETD Practitioner </a:t>
            </a:r>
          </a:p>
        </p:txBody>
      </p:sp>
      <p:sp>
        <p:nvSpPr>
          <p:cNvPr id="3" name="Slide Number Placeholder 2"/>
          <p:cNvSpPr>
            <a:spLocks noGrp="1"/>
          </p:cNvSpPr>
          <p:nvPr>
            <p:ph type="sldNum" sz="quarter" idx="12"/>
          </p:nvPr>
        </p:nvSpPr>
        <p:spPr/>
        <p:txBody>
          <a:bodyPr/>
          <a:lstStyle/>
          <a:p>
            <a:fld id="{32F83655-DC73-417F-8B26-EB7A1DBB5382}" type="slidenum">
              <a:rPr lang="en-ZA" smtClean="0"/>
              <a:pPr/>
              <a:t>55</a:t>
            </a:fld>
            <a:endParaRPr lang="en-ZA" dirty="0"/>
          </a:p>
        </p:txBody>
      </p:sp>
      <p:sp>
        <p:nvSpPr>
          <p:cNvPr id="4" name="Content Placeholder 3"/>
          <p:cNvSpPr>
            <a:spLocks noGrp="1"/>
          </p:cNvSpPr>
          <p:nvPr>
            <p:ph sz="quarter" idx="1"/>
          </p:nvPr>
        </p:nvSpPr>
        <p:spPr/>
        <p:txBody>
          <a:bodyPr>
            <a:normAutofit/>
          </a:bodyPr>
          <a:lstStyle/>
          <a:p>
            <a:pPr lvl="1">
              <a:buClr>
                <a:srgbClr val="000000"/>
              </a:buClr>
            </a:pPr>
            <a:r>
              <a:rPr lang="en-ZA" dirty="0"/>
              <a:t>They are also governed by the Public Finance Management Act, the provisions of which are designed to ensure that public bodies operate in a manner that is not wasteful or irresponsible. </a:t>
            </a:r>
            <a:endParaRPr lang="en-ZA" dirty="0" smtClean="0"/>
          </a:p>
          <a:p>
            <a:pPr lvl="1">
              <a:buClr>
                <a:srgbClr val="000000"/>
              </a:buClr>
            </a:pPr>
            <a:r>
              <a:rPr lang="en-ZA" dirty="0" smtClean="0"/>
              <a:t>In </a:t>
            </a:r>
            <a:r>
              <a:rPr lang="en-ZA" dirty="0"/>
              <a:t>order that SETAs are publicly accountable, and to give them full responsibilities and scope to organise their work, each SETA is required to enter into a Service Level Agreement with the Department of Labour.</a:t>
            </a:r>
          </a:p>
          <a:p>
            <a:pPr marL="354012" lvl="1" indent="0">
              <a:buClr>
                <a:srgbClr val="000000"/>
              </a:buClr>
              <a:buNone/>
            </a:pPr>
            <a:endParaRPr lang="en-ZA" dirty="0"/>
          </a:p>
        </p:txBody>
      </p:sp>
    </p:spTree>
    <p:extLst>
      <p:ext uri="{BB962C8B-B14F-4D97-AF65-F5344CB8AC3E}">
        <p14:creationId xmlns:p14="http://schemas.microsoft.com/office/powerpoint/2010/main" val="409824436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a:t>Your role as ETD Practitioner </a:t>
            </a:r>
          </a:p>
        </p:txBody>
      </p:sp>
      <p:sp>
        <p:nvSpPr>
          <p:cNvPr id="3" name="Slide Number Placeholder 2"/>
          <p:cNvSpPr>
            <a:spLocks noGrp="1"/>
          </p:cNvSpPr>
          <p:nvPr>
            <p:ph type="sldNum" sz="quarter" idx="12"/>
          </p:nvPr>
        </p:nvSpPr>
        <p:spPr/>
        <p:txBody>
          <a:bodyPr/>
          <a:lstStyle/>
          <a:p>
            <a:fld id="{32F83655-DC73-417F-8B26-EB7A1DBB5382}" type="slidenum">
              <a:rPr lang="en-ZA" smtClean="0"/>
              <a:pPr/>
              <a:t>56</a:t>
            </a:fld>
            <a:endParaRPr lang="en-ZA" dirty="0"/>
          </a:p>
        </p:txBody>
      </p:sp>
      <p:sp>
        <p:nvSpPr>
          <p:cNvPr id="7" name="Rectangle 3"/>
          <p:cNvSpPr>
            <a:spLocks noChangeArrowheads="1"/>
          </p:cNvSpPr>
          <p:nvPr/>
        </p:nvSpPr>
        <p:spPr bwMode="auto">
          <a:xfrm>
            <a:off x="1447800" y="384175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ZA" dirty="0"/>
          </a:p>
        </p:txBody>
      </p:sp>
      <p:sp>
        <p:nvSpPr>
          <p:cNvPr id="4" name="Content Placeholder 3"/>
          <p:cNvSpPr>
            <a:spLocks noGrp="1"/>
          </p:cNvSpPr>
          <p:nvPr>
            <p:ph sz="quarter" idx="1"/>
          </p:nvPr>
        </p:nvSpPr>
        <p:spPr/>
        <p:txBody>
          <a:bodyPr>
            <a:normAutofit fontScale="92500"/>
          </a:bodyPr>
          <a:lstStyle/>
          <a:p>
            <a:pPr marL="0" indent="0">
              <a:buNone/>
            </a:pPr>
            <a:r>
              <a:rPr lang="en-ZA" dirty="0"/>
              <a:t>It is a requirement that you have some existing skills and qualifications / background in the topic that you are facilitating / assessing / coaching / moderating. E.g. A health worker undertaking this ETD qualification may reasonably offer advice on health issues.</a:t>
            </a:r>
          </a:p>
          <a:p>
            <a:pPr marL="0" indent="0">
              <a:buNone/>
            </a:pPr>
            <a:endParaRPr lang="en-ZA" dirty="0"/>
          </a:p>
          <a:p>
            <a:pPr marL="0" indent="0">
              <a:buNone/>
            </a:pPr>
            <a:r>
              <a:rPr lang="en-ZA" dirty="0"/>
              <a:t>It often happens that the Facilitator is also the Assessor or the coach, but in order to maintain quality, the Assessor cannot also play the role of Moderator on the same project.</a:t>
            </a:r>
          </a:p>
          <a:p>
            <a:pPr marL="0" indent="0">
              <a:buNone/>
            </a:pPr>
            <a:endParaRPr lang="en-ZA" dirty="0"/>
          </a:p>
          <a:p>
            <a:pPr marL="0" indent="0">
              <a:buNone/>
            </a:pPr>
            <a:r>
              <a:rPr lang="en-ZA" dirty="0"/>
              <a:t> </a:t>
            </a:r>
          </a:p>
          <a:p>
            <a:pPr marL="0" indent="0">
              <a:buNone/>
            </a:pPr>
            <a:endParaRPr lang="en-ZA" dirty="0"/>
          </a:p>
          <a:p>
            <a:pPr marL="0" indent="0">
              <a:buNone/>
            </a:pPr>
            <a:r>
              <a:rPr lang="en-ZA" dirty="0" smtClean="0"/>
              <a:t>			Complete </a:t>
            </a:r>
            <a:r>
              <a:rPr lang="en-ZA" dirty="0"/>
              <a:t>Activity 1.1.1 and 1.1.2 in your PoE.</a:t>
            </a:r>
          </a:p>
          <a:p>
            <a:pPr marL="0" indent="0">
              <a:buNone/>
            </a:pPr>
            <a:endParaRPr lang="en-ZA" dirty="0"/>
          </a:p>
          <a:p>
            <a:pPr marL="0" indent="0">
              <a:buNone/>
            </a:pPr>
            <a:endParaRPr lang="en-ZA" dirty="0"/>
          </a:p>
        </p:txBody>
      </p:sp>
      <p:pic>
        <p:nvPicPr>
          <p:cNvPr id="8" name="Picture 7"/>
          <p:cNvPicPr>
            <a:picLocks noChangeAspect="1"/>
          </p:cNvPicPr>
          <p:nvPr/>
        </p:nvPicPr>
        <p:blipFill>
          <a:blip r:embed="rId2"/>
          <a:stretch>
            <a:fillRect/>
          </a:stretch>
        </p:blipFill>
        <p:spPr>
          <a:xfrm>
            <a:off x="374904" y="4781559"/>
            <a:ext cx="3429681" cy="1154546"/>
          </a:xfrm>
          <a:prstGeom prst="rect">
            <a:avLst/>
          </a:prstGeom>
        </p:spPr>
      </p:pic>
    </p:spTree>
    <p:extLst>
      <p:ext uri="{BB962C8B-B14F-4D97-AF65-F5344CB8AC3E}">
        <p14:creationId xmlns:p14="http://schemas.microsoft.com/office/powerpoint/2010/main" val="3767588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STUDY UNIT 1.2</a:t>
            </a:r>
          </a:p>
        </p:txBody>
      </p:sp>
      <p:sp>
        <p:nvSpPr>
          <p:cNvPr id="3" name="Text Placeholder 2"/>
          <p:cNvSpPr>
            <a:spLocks noGrp="1"/>
          </p:cNvSpPr>
          <p:nvPr>
            <p:ph type="body" idx="1"/>
          </p:nvPr>
        </p:nvSpPr>
        <p:spPr/>
        <p:txBody>
          <a:bodyPr/>
          <a:lstStyle/>
          <a:p>
            <a:r>
              <a:rPr lang="en-ZA" dirty="0" smtClean="0"/>
              <a:t>RECOGNISE LEARNERS WHO HAVE SPECIAL NEEDS</a:t>
            </a:r>
            <a:endParaRPr lang="en-ZA" dirty="0"/>
          </a:p>
        </p:txBody>
      </p:sp>
      <p:sp>
        <p:nvSpPr>
          <p:cNvPr id="4" name="Slide Number Placeholder 3"/>
          <p:cNvSpPr>
            <a:spLocks noGrp="1"/>
          </p:cNvSpPr>
          <p:nvPr>
            <p:ph type="sldNum" sz="quarter" idx="12"/>
          </p:nvPr>
        </p:nvSpPr>
        <p:spPr/>
        <p:txBody>
          <a:bodyPr/>
          <a:lstStyle/>
          <a:p>
            <a:fld id="{4980778A-6F9D-4141-8080-B8192EADCD40}" type="slidenum">
              <a:rPr lang="en-ZA" smtClean="0"/>
              <a:pPr/>
              <a:t>57</a:t>
            </a:fld>
            <a:endParaRPr lang="en-ZA" dirty="0"/>
          </a:p>
        </p:txBody>
      </p:sp>
    </p:spTree>
    <p:extLst>
      <p:ext uri="{BB962C8B-B14F-4D97-AF65-F5344CB8AC3E}">
        <p14:creationId xmlns:p14="http://schemas.microsoft.com/office/powerpoint/2010/main" val="240427912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a:t>Special needs </a:t>
            </a:r>
          </a:p>
        </p:txBody>
      </p:sp>
      <p:sp>
        <p:nvSpPr>
          <p:cNvPr id="3" name="Slide Number Placeholder 2"/>
          <p:cNvSpPr>
            <a:spLocks noGrp="1"/>
          </p:cNvSpPr>
          <p:nvPr>
            <p:ph type="sldNum" sz="quarter" idx="12"/>
          </p:nvPr>
        </p:nvSpPr>
        <p:spPr/>
        <p:txBody>
          <a:bodyPr/>
          <a:lstStyle/>
          <a:p>
            <a:fld id="{32F83655-DC73-417F-8B26-EB7A1DBB5382}" type="slidenum">
              <a:rPr lang="en-ZA" smtClean="0"/>
              <a:pPr/>
              <a:t>58</a:t>
            </a:fld>
            <a:endParaRPr lang="en-ZA" dirty="0"/>
          </a:p>
        </p:txBody>
      </p:sp>
      <p:sp>
        <p:nvSpPr>
          <p:cNvPr id="4" name="Content Placeholder 3"/>
          <p:cNvSpPr>
            <a:spLocks noGrp="1"/>
          </p:cNvSpPr>
          <p:nvPr>
            <p:ph sz="quarter" idx="1"/>
          </p:nvPr>
        </p:nvSpPr>
        <p:spPr/>
        <p:txBody>
          <a:bodyPr/>
          <a:lstStyle/>
          <a:p>
            <a:pPr marL="0" indent="0">
              <a:buNone/>
            </a:pPr>
            <a:r>
              <a:rPr lang="en-ZA" b="1" dirty="0"/>
              <a:t>An introduction to barriers to learning and development </a:t>
            </a:r>
          </a:p>
          <a:p>
            <a:pPr marL="0" indent="0">
              <a:buNone/>
            </a:pPr>
            <a:r>
              <a:rPr lang="en-ZA" dirty="0"/>
              <a:t> </a:t>
            </a:r>
          </a:p>
          <a:p>
            <a:r>
              <a:rPr lang="en-ZA" dirty="0"/>
              <a:t>Barriers to learning are problems or situations that prevent learners from accessing programs, make it difficult for learners to go to class or make it hard for learners to concentrate and learn. </a:t>
            </a:r>
            <a:endParaRPr lang="en-ZA" dirty="0" smtClean="0"/>
          </a:p>
          <a:p>
            <a:r>
              <a:rPr lang="en-ZA" dirty="0" smtClean="0"/>
              <a:t>Learners </a:t>
            </a:r>
            <a:r>
              <a:rPr lang="en-ZA" dirty="0"/>
              <a:t>face many barriers</a:t>
            </a:r>
            <a:r>
              <a:rPr lang="en-ZA" dirty="0" smtClean="0"/>
              <a:t>.</a:t>
            </a:r>
          </a:p>
          <a:p>
            <a:r>
              <a:rPr lang="en-ZA" dirty="0" smtClean="0"/>
              <a:t>It </a:t>
            </a:r>
            <a:r>
              <a:rPr lang="en-ZA" dirty="0"/>
              <a:t>is you role as ETD Practitioner to identify these barriers in learners as they may affect the learners’ performance.</a:t>
            </a:r>
          </a:p>
          <a:p>
            <a:pPr marL="0" indent="0">
              <a:buNone/>
            </a:pPr>
            <a:endParaRPr lang="en-ZA" dirty="0"/>
          </a:p>
        </p:txBody>
      </p:sp>
    </p:spTree>
    <p:extLst>
      <p:ext uri="{BB962C8B-B14F-4D97-AF65-F5344CB8AC3E}">
        <p14:creationId xmlns:p14="http://schemas.microsoft.com/office/powerpoint/2010/main" val="82757160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a:t>Special needs </a:t>
            </a:r>
          </a:p>
        </p:txBody>
      </p:sp>
      <p:sp>
        <p:nvSpPr>
          <p:cNvPr id="3" name="Slide Number Placeholder 2"/>
          <p:cNvSpPr>
            <a:spLocks noGrp="1"/>
          </p:cNvSpPr>
          <p:nvPr>
            <p:ph type="sldNum" sz="quarter" idx="12"/>
          </p:nvPr>
        </p:nvSpPr>
        <p:spPr/>
        <p:txBody>
          <a:bodyPr/>
          <a:lstStyle/>
          <a:p>
            <a:fld id="{32F83655-DC73-417F-8B26-EB7A1DBB5382}" type="slidenum">
              <a:rPr lang="en-ZA" smtClean="0"/>
              <a:pPr/>
              <a:t>59</a:t>
            </a:fld>
            <a:endParaRPr lang="en-ZA" dirty="0"/>
          </a:p>
        </p:txBody>
      </p:sp>
      <p:sp>
        <p:nvSpPr>
          <p:cNvPr id="4" name="Content Placeholder 3"/>
          <p:cNvSpPr>
            <a:spLocks noGrp="1"/>
          </p:cNvSpPr>
          <p:nvPr>
            <p:ph sz="quarter" idx="1"/>
          </p:nvPr>
        </p:nvSpPr>
        <p:spPr/>
        <p:txBody>
          <a:bodyPr>
            <a:normAutofit fontScale="92500" lnSpcReduction="10000"/>
          </a:bodyPr>
          <a:lstStyle/>
          <a:p>
            <a:pPr marL="0" indent="0">
              <a:buNone/>
            </a:pPr>
            <a:r>
              <a:rPr lang="en-ZA" b="1" dirty="0"/>
              <a:t>Amongst the more frequent causes of barriers are</a:t>
            </a:r>
            <a:r>
              <a:rPr lang="en-ZA" b="1" dirty="0" smtClean="0"/>
              <a:t>:</a:t>
            </a:r>
          </a:p>
          <a:p>
            <a:pPr marL="0" indent="0">
              <a:buNone/>
            </a:pPr>
            <a:r>
              <a:rPr lang="en-ZA" b="1" dirty="0" smtClean="0"/>
              <a:t> </a:t>
            </a:r>
            <a:endParaRPr lang="en-ZA" b="1" dirty="0"/>
          </a:p>
          <a:p>
            <a:r>
              <a:rPr lang="en-ZA" dirty="0" smtClean="0"/>
              <a:t>Disabilities</a:t>
            </a:r>
            <a:r>
              <a:rPr lang="en-ZA" dirty="0"/>
              <a:t>;</a:t>
            </a:r>
          </a:p>
          <a:p>
            <a:r>
              <a:rPr lang="en-ZA" dirty="0" smtClean="0"/>
              <a:t>Language </a:t>
            </a:r>
            <a:r>
              <a:rPr lang="en-ZA" dirty="0"/>
              <a:t>and Communication;</a:t>
            </a:r>
          </a:p>
          <a:p>
            <a:r>
              <a:rPr lang="en-ZA" dirty="0" smtClean="0"/>
              <a:t>Socio-economic </a:t>
            </a:r>
            <a:r>
              <a:rPr lang="en-ZA" dirty="0"/>
              <a:t>Barriers; and</a:t>
            </a:r>
          </a:p>
          <a:p>
            <a:r>
              <a:rPr lang="en-ZA" dirty="0" smtClean="0"/>
              <a:t>Attitudes</a:t>
            </a:r>
            <a:r>
              <a:rPr lang="en-ZA" dirty="0"/>
              <a:t>.</a:t>
            </a:r>
          </a:p>
          <a:p>
            <a:pPr marL="0" indent="0">
              <a:buNone/>
            </a:pPr>
            <a:endParaRPr lang="en-ZA" dirty="0"/>
          </a:p>
          <a:p>
            <a:pPr marL="0" indent="0">
              <a:buNone/>
            </a:pPr>
            <a:r>
              <a:rPr lang="en-ZA" b="1" dirty="0"/>
              <a:t>We will look at each of these separately:</a:t>
            </a:r>
          </a:p>
          <a:p>
            <a:pPr marL="0" indent="0">
              <a:buNone/>
            </a:pPr>
            <a:endParaRPr lang="en-ZA" dirty="0"/>
          </a:p>
          <a:p>
            <a:pPr marL="0" indent="0">
              <a:buNone/>
            </a:pPr>
            <a:r>
              <a:rPr lang="en-ZA" b="1" dirty="0"/>
              <a:t>Disability as a barrier </a:t>
            </a:r>
          </a:p>
          <a:p>
            <a:pPr marL="0" indent="0">
              <a:buNone/>
            </a:pPr>
            <a:r>
              <a:rPr lang="en-ZA" dirty="0"/>
              <a:t>Most understandings of disability relate to individual insufficiency. Therefore, disability has always been regarded as a barrier to learning.</a:t>
            </a:r>
          </a:p>
          <a:p>
            <a:pPr marL="0" indent="0">
              <a:buNone/>
            </a:pPr>
            <a:endParaRPr lang="en-ZA" dirty="0"/>
          </a:p>
        </p:txBody>
      </p:sp>
    </p:spTree>
    <p:extLst>
      <p:ext uri="{BB962C8B-B14F-4D97-AF65-F5344CB8AC3E}">
        <p14:creationId xmlns:p14="http://schemas.microsoft.com/office/powerpoint/2010/main" val="14028665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Categories Of Evidence</a:t>
            </a:r>
          </a:p>
        </p:txBody>
      </p:sp>
      <p:sp>
        <p:nvSpPr>
          <p:cNvPr id="4" name="Slide Number Placeholder 3"/>
          <p:cNvSpPr>
            <a:spLocks noGrp="1"/>
          </p:cNvSpPr>
          <p:nvPr>
            <p:ph type="sldNum" sz="quarter" idx="12"/>
          </p:nvPr>
        </p:nvSpPr>
        <p:spPr/>
        <p:txBody>
          <a:bodyPr/>
          <a:lstStyle/>
          <a:p>
            <a:fld id="{32F83655-DC73-417F-8B26-EB7A1DBB5382}" type="slidenum">
              <a:rPr lang="en-ZA" smtClean="0"/>
              <a:pPr/>
              <a:t>6</a:t>
            </a:fld>
            <a:endParaRPr lang="en-ZA" dirty="0"/>
          </a:p>
        </p:txBody>
      </p:sp>
      <p:grpSp>
        <p:nvGrpSpPr>
          <p:cNvPr id="6" name="Group 5"/>
          <p:cNvGrpSpPr/>
          <p:nvPr/>
        </p:nvGrpSpPr>
        <p:grpSpPr>
          <a:xfrm>
            <a:off x="3312044" y="1662280"/>
            <a:ext cx="2592288" cy="2592288"/>
            <a:chOff x="3309164" y="77932"/>
            <a:chExt cx="2592288" cy="2592288"/>
          </a:xfrm>
          <a:scene3d>
            <a:camera prst="orthographicFront"/>
            <a:lightRig rig="flat" dir="t"/>
          </a:scene3d>
        </p:grpSpPr>
        <p:sp>
          <p:nvSpPr>
            <p:cNvPr id="13" name="Oval 12"/>
            <p:cNvSpPr/>
            <p:nvPr/>
          </p:nvSpPr>
          <p:spPr>
            <a:xfrm>
              <a:off x="3309164" y="77932"/>
              <a:ext cx="2592288" cy="2592288"/>
            </a:xfrm>
            <a:prstGeom prst="ellipse">
              <a:avLst/>
            </a:prstGeom>
            <a:solidFill>
              <a:schemeClr val="accent1">
                <a:alpha val="50000"/>
              </a:schemeClr>
            </a:solidFill>
            <a:sp3d prstMaterial="plastic">
              <a:bevelT w="120900" h="88900"/>
              <a:bevelB w="88900" h="31750" prst="angle"/>
            </a:sp3d>
          </p:spPr>
          <p:style>
            <a:lnRef idx="0">
              <a:schemeClr val="lt1">
                <a:hueOff val="0"/>
                <a:satOff val="0"/>
                <a:lumOff val="0"/>
                <a:alphaOff val="0"/>
              </a:schemeClr>
            </a:lnRef>
            <a:fillRef idx="1">
              <a:scrgbClr r="0" g="0" b="0"/>
            </a:fillRef>
            <a:effectRef idx="1">
              <a:schemeClr val="accent1">
                <a:alpha val="50000"/>
                <a:hueOff val="0"/>
                <a:satOff val="0"/>
                <a:lumOff val="0"/>
                <a:alphaOff val="0"/>
              </a:schemeClr>
            </a:effectRef>
            <a:fontRef idx="minor">
              <a:schemeClr val="tx1"/>
            </a:fontRef>
          </p:style>
        </p:sp>
        <p:sp>
          <p:nvSpPr>
            <p:cNvPr id="14" name="Oval 4"/>
            <p:cNvSpPr/>
            <p:nvPr/>
          </p:nvSpPr>
          <p:spPr>
            <a:xfrm>
              <a:off x="3654802" y="531583"/>
              <a:ext cx="1901011" cy="1166529"/>
            </a:xfrm>
            <a:prstGeom prst="rect">
              <a:avLst/>
            </a:prstGeom>
            <a:sp3d/>
          </p:spPr>
          <p:style>
            <a:lnRef idx="0">
              <a:scrgbClr r="0" g="0" b="0"/>
            </a:lnRef>
            <a:fillRef idx="0">
              <a:scrgbClr r="0" g="0" b="0"/>
            </a:fillRef>
            <a:effectRef idx="0">
              <a:scrgbClr r="0" g="0" b="0"/>
            </a:effectRef>
            <a:fontRef idx="minor">
              <a:schemeClr val="tx1"/>
            </a:fontRef>
          </p:style>
          <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r>
                <a:rPr lang="en-US" sz="2200" b="1" kern="1200" dirty="0">
                  <a:solidFill>
                    <a:schemeClr val="bg1"/>
                  </a:solidFill>
                  <a:effectLst/>
                </a:rPr>
                <a:t>Practical Competence</a:t>
              </a:r>
            </a:p>
          </p:txBody>
        </p:sp>
      </p:grpSp>
      <p:grpSp>
        <p:nvGrpSpPr>
          <p:cNvPr id="7" name="Group 6"/>
          <p:cNvGrpSpPr/>
          <p:nvPr/>
        </p:nvGrpSpPr>
        <p:grpSpPr>
          <a:xfrm>
            <a:off x="4211239" y="3258534"/>
            <a:ext cx="2592288" cy="2592288"/>
            <a:chOff x="4208359" y="1674186"/>
            <a:chExt cx="2592288" cy="2592288"/>
          </a:xfrm>
          <a:scene3d>
            <a:camera prst="orthographicFront"/>
            <a:lightRig rig="flat" dir="t"/>
          </a:scene3d>
        </p:grpSpPr>
        <p:sp>
          <p:nvSpPr>
            <p:cNvPr id="11" name="Oval 10"/>
            <p:cNvSpPr/>
            <p:nvPr/>
          </p:nvSpPr>
          <p:spPr>
            <a:xfrm>
              <a:off x="4208359" y="1674186"/>
              <a:ext cx="2592288" cy="2592288"/>
            </a:xfrm>
            <a:prstGeom prst="ellipse">
              <a:avLst/>
            </a:prstGeom>
            <a:solidFill>
              <a:schemeClr val="bg1">
                <a:lumMod val="65000"/>
                <a:alpha val="50000"/>
              </a:schemeClr>
            </a:solidFill>
            <a:sp3d prstMaterial="plastic">
              <a:bevelT w="120900" h="88900"/>
              <a:bevelB w="88900" h="31750" prst="angle"/>
            </a:sp3d>
          </p:spPr>
          <p:style>
            <a:lnRef idx="0">
              <a:schemeClr val="lt1">
                <a:hueOff val="0"/>
                <a:satOff val="0"/>
                <a:lumOff val="0"/>
                <a:alphaOff val="0"/>
              </a:schemeClr>
            </a:lnRef>
            <a:fillRef idx="1">
              <a:scrgbClr r="0" g="0" b="0"/>
            </a:fillRef>
            <a:effectRef idx="1">
              <a:schemeClr val="accent1">
                <a:alpha val="50000"/>
                <a:hueOff val="0"/>
                <a:satOff val="0"/>
                <a:lumOff val="0"/>
                <a:alphaOff val="0"/>
              </a:schemeClr>
            </a:effectRef>
            <a:fontRef idx="minor">
              <a:schemeClr val="tx1"/>
            </a:fontRef>
          </p:style>
        </p:sp>
        <p:sp>
          <p:nvSpPr>
            <p:cNvPr id="12" name="Oval 6"/>
            <p:cNvSpPr/>
            <p:nvPr/>
          </p:nvSpPr>
          <p:spPr>
            <a:xfrm>
              <a:off x="5001168" y="2343860"/>
              <a:ext cx="1555372" cy="1425758"/>
            </a:xfrm>
            <a:prstGeom prst="rect">
              <a:avLst/>
            </a:prstGeom>
            <a:sp3d/>
          </p:spPr>
          <p:style>
            <a:lnRef idx="0">
              <a:scrgbClr r="0" g="0" b="0"/>
            </a:lnRef>
            <a:fillRef idx="0">
              <a:scrgbClr r="0" g="0" b="0"/>
            </a:fillRef>
            <a:effectRef idx="0">
              <a:scrgbClr r="0" g="0" b="0"/>
            </a:effectRef>
            <a:fontRef idx="minor">
              <a:schemeClr val="tx1"/>
            </a:fontRef>
          </p:style>
          <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r>
                <a:rPr lang="en-US" sz="2200" b="1" kern="1200" dirty="0">
                  <a:solidFill>
                    <a:schemeClr val="bg1"/>
                  </a:solidFill>
                </a:rPr>
                <a:t>Reflective Competence</a:t>
              </a:r>
            </a:p>
          </p:txBody>
        </p:sp>
      </p:grpSp>
      <p:grpSp>
        <p:nvGrpSpPr>
          <p:cNvPr id="8" name="Group 7"/>
          <p:cNvGrpSpPr/>
          <p:nvPr/>
        </p:nvGrpSpPr>
        <p:grpSpPr>
          <a:xfrm>
            <a:off x="2340472" y="3258534"/>
            <a:ext cx="2592288" cy="2592288"/>
            <a:chOff x="2337592" y="1674186"/>
            <a:chExt cx="2592288" cy="2592288"/>
          </a:xfrm>
          <a:scene3d>
            <a:camera prst="orthographicFront"/>
            <a:lightRig rig="flat" dir="t"/>
          </a:scene3d>
        </p:grpSpPr>
        <p:sp>
          <p:nvSpPr>
            <p:cNvPr id="9" name="Oval 8"/>
            <p:cNvSpPr/>
            <p:nvPr/>
          </p:nvSpPr>
          <p:spPr>
            <a:xfrm>
              <a:off x="2337592" y="1674186"/>
              <a:ext cx="2592288" cy="2592288"/>
            </a:xfrm>
            <a:prstGeom prst="ellipse">
              <a:avLst/>
            </a:prstGeom>
            <a:solidFill>
              <a:schemeClr val="accent5">
                <a:alpha val="50000"/>
              </a:schemeClr>
            </a:solidFill>
            <a:sp3d prstMaterial="plastic">
              <a:bevelT w="120900" h="88900"/>
              <a:bevelB w="88900" h="31750" prst="angle"/>
            </a:sp3d>
          </p:spPr>
          <p:style>
            <a:lnRef idx="0">
              <a:schemeClr val="lt1">
                <a:hueOff val="0"/>
                <a:satOff val="0"/>
                <a:lumOff val="0"/>
                <a:alphaOff val="0"/>
              </a:schemeClr>
            </a:lnRef>
            <a:fillRef idx="1">
              <a:scrgbClr r="0" g="0" b="0"/>
            </a:fillRef>
            <a:effectRef idx="1">
              <a:schemeClr val="accent1">
                <a:alpha val="50000"/>
                <a:hueOff val="0"/>
                <a:satOff val="0"/>
                <a:lumOff val="0"/>
                <a:alphaOff val="0"/>
              </a:schemeClr>
            </a:effectRef>
            <a:fontRef idx="minor">
              <a:schemeClr val="tx1"/>
            </a:fontRef>
          </p:style>
        </p:sp>
        <p:sp>
          <p:nvSpPr>
            <p:cNvPr id="10" name="Oval 8"/>
            <p:cNvSpPr/>
            <p:nvPr/>
          </p:nvSpPr>
          <p:spPr>
            <a:xfrm>
              <a:off x="2581699" y="2343860"/>
              <a:ext cx="1555372" cy="1425758"/>
            </a:xfrm>
            <a:prstGeom prst="rect">
              <a:avLst/>
            </a:prstGeom>
            <a:sp3d/>
          </p:spPr>
          <p:style>
            <a:lnRef idx="0">
              <a:scrgbClr r="0" g="0" b="0"/>
            </a:lnRef>
            <a:fillRef idx="0">
              <a:scrgbClr r="0" g="0" b="0"/>
            </a:fillRef>
            <a:effectRef idx="0">
              <a:scrgbClr r="0" g="0" b="0"/>
            </a:effectRef>
            <a:fontRef idx="minor">
              <a:schemeClr val="tx1"/>
            </a:fontRef>
          </p:style>
          <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r>
                <a:rPr lang="en-US" sz="2200" b="1" kern="1200" dirty="0">
                  <a:solidFill>
                    <a:schemeClr val="bg1"/>
                  </a:solidFill>
                </a:rPr>
                <a:t>Foundational Competence</a:t>
              </a:r>
            </a:p>
          </p:txBody>
        </p:sp>
      </p:grpSp>
    </p:spTree>
    <p:extLst>
      <p:ext uri="{BB962C8B-B14F-4D97-AF65-F5344CB8AC3E}">
        <p14:creationId xmlns:p14="http://schemas.microsoft.com/office/powerpoint/2010/main" val="89930887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a:t>Special needs </a:t>
            </a:r>
          </a:p>
        </p:txBody>
      </p:sp>
      <p:sp>
        <p:nvSpPr>
          <p:cNvPr id="3" name="Slide Number Placeholder 2"/>
          <p:cNvSpPr>
            <a:spLocks noGrp="1"/>
          </p:cNvSpPr>
          <p:nvPr>
            <p:ph type="sldNum" sz="quarter" idx="12"/>
          </p:nvPr>
        </p:nvSpPr>
        <p:spPr/>
        <p:txBody>
          <a:bodyPr/>
          <a:lstStyle/>
          <a:p>
            <a:fld id="{32F83655-DC73-417F-8B26-EB7A1DBB5382}" type="slidenum">
              <a:rPr lang="en-ZA" smtClean="0"/>
              <a:pPr/>
              <a:t>60</a:t>
            </a:fld>
            <a:endParaRPr lang="en-ZA" dirty="0"/>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3250704856"/>
              </p:ext>
            </p:extLst>
          </p:nvPr>
        </p:nvGraphicFramePr>
        <p:xfrm>
          <a:off x="903307" y="2095500"/>
          <a:ext cx="7783493" cy="4114800"/>
        </p:xfrm>
        <a:graphic>
          <a:graphicData uri="http://schemas.openxmlformats.org/drawingml/2006/table">
            <a:tbl>
              <a:tblPr firstRow="1" firstCol="1" bandRow="1">
                <a:tableStyleId>{5C22544A-7EE6-4342-B048-85BDC9FD1C3A}</a:tableStyleId>
              </a:tblPr>
              <a:tblGrid>
                <a:gridCol w="1375890"/>
                <a:gridCol w="6407603"/>
              </a:tblGrid>
              <a:tr h="0">
                <a:tc>
                  <a:txBody>
                    <a:bodyPr/>
                    <a:lstStyle/>
                    <a:p>
                      <a:pPr algn="ctr">
                        <a:lnSpc>
                          <a:spcPct val="150000"/>
                        </a:lnSpc>
                        <a:spcAft>
                          <a:spcPts val="0"/>
                        </a:spcAft>
                      </a:pPr>
                      <a:r>
                        <a:rPr lang="en-ZA" sz="2000" dirty="0">
                          <a:effectLst/>
                        </a:rPr>
                        <a:t>Barrier</a:t>
                      </a:r>
                      <a:endParaRPr lang="en-ZA" sz="2400" dirty="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solidFill>
                      <a:schemeClr val="bg2"/>
                    </a:solidFill>
                  </a:tcPr>
                </a:tc>
                <a:tc>
                  <a:txBody>
                    <a:bodyPr/>
                    <a:lstStyle/>
                    <a:p>
                      <a:pPr algn="ctr">
                        <a:lnSpc>
                          <a:spcPct val="150000"/>
                        </a:lnSpc>
                        <a:spcAft>
                          <a:spcPts val="0"/>
                        </a:spcAft>
                      </a:pPr>
                      <a:r>
                        <a:rPr lang="en-ZA" sz="2000" dirty="0">
                          <a:effectLst/>
                        </a:rPr>
                        <a:t>Definition</a:t>
                      </a:r>
                      <a:endParaRPr lang="en-ZA" sz="2400" dirty="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solidFill>
                      <a:schemeClr val="bg2"/>
                    </a:solidFill>
                  </a:tcPr>
                </a:tc>
              </a:tr>
              <a:tr h="0">
                <a:tc>
                  <a:txBody>
                    <a:bodyPr/>
                    <a:lstStyle/>
                    <a:p>
                      <a:pPr>
                        <a:lnSpc>
                          <a:spcPct val="150000"/>
                        </a:lnSpc>
                        <a:spcAft>
                          <a:spcPts val="0"/>
                        </a:spcAft>
                      </a:pPr>
                      <a:r>
                        <a:rPr lang="en-ZA" sz="2000" dirty="0">
                          <a:effectLst/>
                        </a:rPr>
                        <a:t>Visual barriers</a:t>
                      </a:r>
                      <a:endParaRPr lang="en-ZA" sz="2400" dirty="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solidFill>
                      <a:schemeClr val="bg2"/>
                    </a:solidFill>
                  </a:tcPr>
                </a:tc>
                <a:tc>
                  <a:txBody>
                    <a:bodyPr/>
                    <a:lstStyle/>
                    <a:p>
                      <a:pPr>
                        <a:lnSpc>
                          <a:spcPct val="150000"/>
                        </a:lnSpc>
                        <a:spcAft>
                          <a:spcPts val="0"/>
                        </a:spcAft>
                      </a:pPr>
                      <a:r>
                        <a:rPr lang="en-ZA" sz="2000" dirty="0">
                          <a:effectLst/>
                        </a:rPr>
                        <a:t>The definition of vision impairment by the Centers for Disease Control and Prevention (CDC) says a visually impaired person’s eyesight cannot be corrected to a “normal level”.</a:t>
                      </a:r>
                      <a:endParaRPr lang="en-ZA" sz="2400" dirty="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solidFill>
                      <a:schemeClr val="bg1">
                        <a:lumMod val="85000"/>
                      </a:schemeClr>
                    </a:solidFill>
                  </a:tcPr>
                </a:tc>
              </a:tr>
              <a:tr h="0">
                <a:tc>
                  <a:txBody>
                    <a:bodyPr/>
                    <a:lstStyle/>
                    <a:p>
                      <a:pPr>
                        <a:lnSpc>
                          <a:spcPct val="150000"/>
                        </a:lnSpc>
                        <a:spcAft>
                          <a:spcPts val="0"/>
                        </a:spcAft>
                      </a:pPr>
                      <a:r>
                        <a:rPr lang="en-ZA" sz="2000" dirty="0">
                          <a:effectLst/>
                        </a:rPr>
                        <a:t>Auditory barriers</a:t>
                      </a:r>
                      <a:endParaRPr lang="en-ZA" sz="2400" dirty="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solidFill>
                      <a:schemeClr val="bg2"/>
                    </a:solidFill>
                  </a:tcPr>
                </a:tc>
                <a:tc>
                  <a:txBody>
                    <a:bodyPr/>
                    <a:lstStyle/>
                    <a:p>
                      <a:pPr>
                        <a:lnSpc>
                          <a:spcPct val="150000"/>
                        </a:lnSpc>
                        <a:spcAft>
                          <a:spcPts val="0"/>
                        </a:spcAft>
                      </a:pPr>
                      <a:r>
                        <a:rPr lang="en-ZA" sz="2000" dirty="0">
                          <a:effectLst/>
                        </a:rPr>
                        <a:t>Hearing Impairment - a hearing impairment is a permanent hearing loss or a decrease in hearing that is so significant it negatively affects a child's performance in school or ability to learn.</a:t>
                      </a:r>
                      <a:endParaRPr lang="en-ZA" sz="2400" dirty="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solidFill>
                      <a:schemeClr val="bg1">
                        <a:lumMod val="85000"/>
                      </a:schemeClr>
                    </a:solidFill>
                  </a:tcPr>
                </a:tc>
              </a:tr>
            </a:tbl>
          </a:graphicData>
        </a:graphic>
      </p:graphicFrame>
      <p:sp>
        <p:nvSpPr>
          <p:cNvPr id="6" name="Rectangle 5"/>
          <p:cNvSpPr/>
          <p:nvPr/>
        </p:nvSpPr>
        <p:spPr>
          <a:xfrm>
            <a:off x="903306" y="1504403"/>
            <a:ext cx="7090315" cy="369332"/>
          </a:xfrm>
          <a:prstGeom prst="rect">
            <a:avLst/>
          </a:prstGeom>
        </p:spPr>
        <p:txBody>
          <a:bodyPr wrap="square">
            <a:spAutoFit/>
          </a:bodyPr>
          <a:lstStyle/>
          <a:p>
            <a:r>
              <a:rPr lang="en-ZA" b="1" dirty="0"/>
              <a:t>These barriers include: </a:t>
            </a:r>
          </a:p>
        </p:txBody>
      </p:sp>
    </p:spTree>
    <p:extLst>
      <p:ext uri="{BB962C8B-B14F-4D97-AF65-F5344CB8AC3E}">
        <p14:creationId xmlns:p14="http://schemas.microsoft.com/office/powerpoint/2010/main" val="56566297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a:t>Special needs </a:t>
            </a:r>
          </a:p>
        </p:txBody>
      </p:sp>
      <p:sp>
        <p:nvSpPr>
          <p:cNvPr id="3" name="Slide Number Placeholder 2"/>
          <p:cNvSpPr>
            <a:spLocks noGrp="1"/>
          </p:cNvSpPr>
          <p:nvPr>
            <p:ph type="sldNum" sz="quarter" idx="12"/>
          </p:nvPr>
        </p:nvSpPr>
        <p:spPr/>
        <p:txBody>
          <a:bodyPr/>
          <a:lstStyle/>
          <a:p>
            <a:fld id="{32F83655-DC73-417F-8B26-EB7A1DBB5382}" type="slidenum">
              <a:rPr lang="en-ZA" smtClean="0"/>
              <a:pPr/>
              <a:t>61</a:t>
            </a:fld>
            <a:endParaRPr lang="en-ZA" dirty="0"/>
          </a:p>
        </p:txBody>
      </p:sp>
      <p:graphicFrame>
        <p:nvGraphicFramePr>
          <p:cNvPr id="7" name="Content Placeholder 6"/>
          <p:cNvGraphicFramePr>
            <a:graphicFrameLocks noGrp="1"/>
          </p:cNvGraphicFramePr>
          <p:nvPr>
            <p:ph sz="quarter" idx="1"/>
            <p:extLst>
              <p:ext uri="{D42A27DB-BD31-4B8C-83A1-F6EECF244321}">
                <p14:modId xmlns:p14="http://schemas.microsoft.com/office/powerpoint/2010/main" val="428511433"/>
              </p:ext>
            </p:extLst>
          </p:nvPr>
        </p:nvGraphicFramePr>
        <p:xfrm>
          <a:off x="603504" y="1571975"/>
          <a:ext cx="8083296" cy="4526280"/>
        </p:xfrm>
        <a:graphic>
          <a:graphicData uri="http://schemas.openxmlformats.org/drawingml/2006/table">
            <a:tbl>
              <a:tblPr firstRow="1" firstCol="1" bandRow="1">
                <a:tableStyleId>{5C22544A-7EE6-4342-B048-85BDC9FD1C3A}</a:tableStyleId>
              </a:tblPr>
              <a:tblGrid>
                <a:gridCol w="1428887"/>
                <a:gridCol w="6654409"/>
              </a:tblGrid>
              <a:tr h="0">
                <a:tc>
                  <a:txBody>
                    <a:bodyPr/>
                    <a:lstStyle/>
                    <a:p>
                      <a:pPr>
                        <a:lnSpc>
                          <a:spcPct val="150000"/>
                        </a:lnSpc>
                        <a:spcAft>
                          <a:spcPts val="0"/>
                        </a:spcAft>
                      </a:pPr>
                      <a:r>
                        <a:rPr lang="en-ZA" sz="1800" dirty="0">
                          <a:effectLst/>
                        </a:rPr>
                        <a:t>Cognitive barriers</a:t>
                      </a:r>
                      <a:endParaRPr lang="en-ZA" sz="1800" dirty="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solidFill>
                      <a:schemeClr val="bg2"/>
                    </a:solidFill>
                  </a:tcPr>
                </a:tc>
                <a:tc>
                  <a:txBody>
                    <a:bodyPr/>
                    <a:lstStyle/>
                    <a:p>
                      <a:pPr>
                        <a:lnSpc>
                          <a:spcPct val="150000"/>
                        </a:lnSpc>
                        <a:spcAft>
                          <a:spcPts val="0"/>
                        </a:spcAft>
                      </a:pPr>
                      <a:r>
                        <a:rPr lang="en-ZA" sz="1800" b="0" dirty="0">
                          <a:solidFill>
                            <a:schemeClr val="tx1"/>
                          </a:solidFill>
                          <a:effectLst/>
                        </a:rPr>
                        <a:t>The act or process of knowing, perceiving, remembering, etc.</a:t>
                      </a:r>
                    </a:p>
                    <a:p>
                      <a:pPr>
                        <a:lnSpc>
                          <a:spcPct val="150000"/>
                        </a:lnSpc>
                        <a:spcAft>
                          <a:spcPts val="0"/>
                        </a:spcAft>
                      </a:pPr>
                      <a:r>
                        <a:rPr lang="en-ZA" sz="1800" b="0" dirty="0">
                          <a:solidFill>
                            <a:schemeClr val="tx1"/>
                          </a:solidFill>
                          <a:effectLst/>
                        </a:rPr>
                        <a:t>/ Pertaining to the mental processes of perception, memory, judgment, and reasoning, as contrasted with emotional processes.</a:t>
                      </a:r>
                      <a:endParaRPr lang="en-ZA" sz="1800" b="0"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solidFill>
                      <a:schemeClr val="bg1">
                        <a:lumMod val="85000"/>
                      </a:schemeClr>
                    </a:solidFill>
                  </a:tcPr>
                </a:tc>
              </a:tr>
              <a:tr h="0">
                <a:tc>
                  <a:txBody>
                    <a:bodyPr/>
                    <a:lstStyle/>
                    <a:p>
                      <a:pPr>
                        <a:lnSpc>
                          <a:spcPct val="150000"/>
                        </a:lnSpc>
                        <a:spcAft>
                          <a:spcPts val="0"/>
                        </a:spcAft>
                      </a:pPr>
                      <a:r>
                        <a:rPr lang="en-ZA" sz="1800" dirty="0">
                          <a:effectLst/>
                        </a:rPr>
                        <a:t>Physical barriers</a:t>
                      </a:r>
                      <a:endParaRPr lang="en-ZA" sz="1800" dirty="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solidFill>
                      <a:schemeClr val="bg2"/>
                    </a:solidFill>
                  </a:tcPr>
                </a:tc>
                <a:tc>
                  <a:txBody>
                    <a:bodyPr/>
                    <a:lstStyle/>
                    <a:p>
                      <a:pPr>
                        <a:lnSpc>
                          <a:spcPct val="150000"/>
                        </a:lnSpc>
                        <a:spcAft>
                          <a:spcPts val="0"/>
                        </a:spcAft>
                      </a:pPr>
                      <a:r>
                        <a:rPr lang="en-ZA" sz="1800" b="0" dirty="0">
                          <a:solidFill>
                            <a:schemeClr val="tx1"/>
                          </a:solidFill>
                          <a:effectLst/>
                        </a:rPr>
                        <a:t>Physical obstacles that hinder people with physical disabilities from gaining access.</a:t>
                      </a:r>
                      <a:endParaRPr lang="en-ZA" sz="1800" b="0"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solidFill>
                      <a:schemeClr val="bg1">
                        <a:lumMod val="85000"/>
                      </a:schemeClr>
                    </a:solidFill>
                  </a:tcPr>
                </a:tc>
              </a:tr>
              <a:tr h="0">
                <a:tc>
                  <a:txBody>
                    <a:bodyPr/>
                    <a:lstStyle/>
                    <a:p>
                      <a:pPr>
                        <a:lnSpc>
                          <a:spcPct val="150000"/>
                        </a:lnSpc>
                        <a:spcAft>
                          <a:spcPts val="0"/>
                        </a:spcAft>
                      </a:pPr>
                      <a:r>
                        <a:rPr lang="en-ZA" sz="1800" dirty="0">
                          <a:effectLst/>
                        </a:rPr>
                        <a:t>Medical barriers</a:t>
                      </a:r>
                      <a:endParaRPr lang="en-ZA" sz="1800" dirty="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solidFill>
                      <a:schemeClr val="bg2"/>
                    </a:solidFill>
                  </a:tcPr>
                </a:tc>
                <a:tc>
                  <a:txBody>
                    <a:bodyPr/>
                    <a:lstStyle/>
                    <a:p>
                      <a:pPr>
                        <a:lnSpc>
                          <a:spcPct val="150000"/>
                        </a:lnSpc>
                        <a:spcAft>
                          <a:spcPts val="0"/>
                        </a:spcAft>
                      </a:pPr>
                      <a:r>
                        <a:rPr lang="en-ZA" sz="1800" b="0" dirty="0">
                          <a:solidFill>
                            <a:schemeClr val="tx1"/>
                          </a:solidFill>
                          <a:effectLst/>
                        </a:rPr>
                        <a:t>Illness</a:t>
                      </a:r>
                      <a:endParaRPr lang="en-ZA" sz="1800" b="0"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solidFill>
                      <a:schemeClr val="bg1">
                        <a:lumMod val="85000"/>
                      </a:schemeClr>
                    </a:solidFill>
                  </a:tcPr>
                </a:tc>
              </a:tr>
              <a:tr h="0">
                <a:tc>
                  <a:txBody>
                    <a:bodyPr/>
                    <a:lstStyle/>
                    <a:p>
                      <a:pPr>
                        <a:lnSpc>
                          <a:spcPct val="150000"/>
                        </a:lnSpc>
                        <a:spcAft>
                          <a:spcPts val="0"/>
                        </a:spcAft>
                      </a:pPr>
                      <a:r>
                        <a:rPr lang="en-ZA" sz="1800" dirty="0">
                          <a:effectLst/>
                        </a:rPr>
                        <a:t>Psychological barriers</a:t>
                      </a:r>
                      <a:endParaRPr lang="en-ZA" sz="1800" dirty="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solidFill>
                      <a:schemeClr val="bg2"/>
                    </a:solidFill>
                  </a:tcPr>
                </a:tc>
                <a:tc>
                  <a:txBody>
                    <a:bodyPr/>
                    <a:lstStyle/>
                    <a:p>
                      <a:pPr>
                        <a:lnSpc>
                          <a:spcPct val="150000"/>
                        </a:lnSpc>
                        <a:spcAft>
                          <a:spcPts val="0"/>
                        </a:spcAft>
                      </a:pPr>
                      <a:r>
                        <a:rPr lang="en-ZA" sz="1800" b="0" dirty="0">
                          <a:solidFill>
                            <a:schemeClr val="tx1"/>
                          </a:solidFill>
                          <a:effectLst/>
                        </a:rPr>
                        <a:t>The challenging obstacles, non-social or social, external or internal, which obstruct with achievement of needs and aspirations. They include inner tension, moodiness and perhaps irritation or anger directed towards a condition or a person responsible.</a:t>
                      </a:r>
                      <a:endParaRPr lang="en-ZA" sz="1800" b="0"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solidFill>
                      <a:schemeClr val="bg1">
                        <a:lumMod val="85000"/>
                      </a:schemeClr>
                    </a:solidFill>
                  </a:tcPr>
                </a:tc>
              </a:tr>
            </a:tbl>
          </a:graphicData>
        </a:graphic>
      </p:graphicFrame>
    </p:spTree>
    <p:extLst>
      <p:ext uri="{BB962C8B-B14F-4D97-AF65-F5344CB8AC3E}">
        <p14:creationId xmlns:p14="http://schemas.microsoft.com/office/powerpoint/2010/main" val="395260352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a:t>Special needs </a:t>
            </a:r>
          </a:p>
        </p:txBody>
      </p:sp>
      <p:sp>
        <p:nvSpPr>
          <p:cNvPr id="3" name="Slide Number Placeholder 2"/>
          <p:cNvSpPr>
            <a:spLocks noGrp="1"/>
          </p:cNvSpPr>
          <p:nvPr>
            <p:ph type="sldNum" sz="quarter" idx="12"/>
          </p:nvPr>
        </p:nvSpPr>
        <p:spPr/>
        <p:txBody>
          <a:bodyPr/>
          <a:lstStyle/>
          <a:p>
            <a:fld id="{32F83655-DC73-417F-8B26-EB7A1DBB5382}" type="slidenum">
              <a:rPr lang="en-ZA" smtClean="0"/>
              <a:pPr/>
              <a:t>62</a:t>
            </a:fld>
            <a:endParaRPr lang="en-ZA" dirty="0"/>
          </a:p>
        </p:txBody>
      </p:sp>
      <p:sp>
        <p:nvSpPr>
          <p:cNvPr id="4" name="Content Placeholder 3"/>
          <p:cNvSpPr>
            <a:spLocks noGrp="1"/>
          </p:cNvSpPr>
          <p:nvPr>
            <p:ph sz="quarter" idx="1"/>
          </p:nvPr>
        </p:nvSpPr>
        <p:spPr/>
        <p:txBody>
          <a:bodyPr>
            <a:normAutofit fontScale="85000" lnSpcReduction="20000"/>
          </a:bodyPr>
          <a:lstStyle/>
          <a:p>
            <a:pPr marL="0" indent="0">
              <a:buNone/>
            </a:pPr>
            <a:r>
              <a:rPr lang="en-ZA" b="1" dirty="0"/>
              <a:t>Language and Communication </a:t>
            </a:r>
            <a:r>
              <a:rPr lang="en-ZA" b="1" dirty="0" smtClean="0"/>
              <a:t>Barriers</a:t>
            </a:r>
          </a:p>
          <a:p>
            <a:pPr marL="0" indent="0">
              <a:buNone/>
            </a:pPr>
            <a:endParaRPr lang="en-ZA" b="1" dirty="0"/>
          </a:p>
          <a:p>
            <a:pPr marL="0" indent="0">
              <a:buNone/>
            </a:pPr>
            <a:r>
              <a:rPr lang="en-ZA" b="1" dirty="0" smtClean="0"/>
              <a:t>What </a:t>
            </a:r>
            <a:r>
              <a:rPr lang="en-ZA" b="1" dirty="0"/>
              <a:t>are the common barriers associated with language and communication? </a:t>
            </a:r>
          </a:p>
          <a:p>
            <a:pPr marL="0" indent="0">
              <a:buNone/>
            </a:pPr>
            <a:r>
              <a:rPr lang="en-ZA" dirty="0"/>
              <a:t> </a:t>
            </a:r>
          </a:p>
          <a:p>
            <a:r>
              <a:rPr lang="en-ZA" dirty="0"/>
              <a:t>There are normally three main barriers related to language: </a:t>
            </a:r>
          </a:p>
          <a:p>
            <a:r>
              <a:rPr lang="en-ZA" dirty="0"/>
              <a:t>Firstly, learners are often forced to communicate and learn in a language which they do not usually use at home and are not competent to learn effectively. </a:t>
            </a:r>
          </a:p>
          <a:p>
            <a:r>
              <a:rPr lang="en-ZA" dirty="0"/>
              <a:t> Secondly, learners who use South African Sign Language as a language for teaching and learning and as a (language) subject did not have access to the language. </a:t>
            </a:r>
          </a:p>
          <a:p>
            <a:r>
              <a:rPr lang="en-ZA" dirty="0"/>
              <a:t>Thirdly, learners experience difficulties with communication. Learners who are non-speaking due to the severity of their disability experience enormous barriers to learning and development.</a:t>
            </a:r>
          </a:p>
          <a:p>
            <a:pPr marL="0" indent="0">
              <a:buNone/>
            </a:pPr>
            <a:endParaRPr lang="en-ZA" dirty="0"/>
          </a:p>
        </p:txBody>
      </p:sp>
    </p:spTree>
    <p:extLst>
      <p:ext uri="{BB962C8B-B14F-4D97-AF65-F5344CB8AC3E}">
        <p14:creationId xmlns:p14="http://schemas.microsoft.com/office/powerpoint/2010/main" val="296227456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a:t>Special needs </a:t>
            </a:r>
          </a:p>
        </p:txBody>
      </p:sp>
      <p:sp>
        <p:nvSpPr>
          <p:cNvPr id="3" name="Slide Number Placeholder 2"/>
          <p:cNvSpPr>
            <a:spLocks noGrp="1"/>
          </p:cNvSpPr>
          <p:nvPr>
            <p:ph type="sldNum" sz="quarter" idx="12"/>
          </p:nvPr>
        </p:nvSpPr>
        <p:spPr/>
        <p:txBody>
          <a:bodyPr/>
          <a:lstStyle/>
          <a:p>
            <a:fld id="{32F83655-DC73-417F-8B26-EB7A1DBB5382}" type="slidenum">
              <a:rPr lang="en-ZA" smtClean="0"/>
              <a:pPr/>
              <a:t>63</a:t>
            </a:fld>
            <a:endParaRPr lang="en-ZA" dirty="0"/>
          </a:p>
        </p:txBody>
      </p:sp>
      <p:sp>
        <p:nvSpPr>
          <p:cNvPr id="4" name="Content Placeholder 3"/>
          <p:cNvSpPr>
            <a:spLocks noGrp="1"/>
          </p:cNvSpPr>
          <p:nvPr>
            <p:ph sz="quarter" idx="1"/>
          </p:nvPr>
        </p:nvSpPr>
        <p:spPr/>
        <p:txBody>
          <a:bodyPr>
            <a:normAutofit fontScale="92500" lnSpcReduction="10000"/>
          </a:bodyPr>
          <a:lstStyle/>
          <a:p>
            <a:pPr marL="0" indent="0">
              <a:buNone/>
            </a:pPr>
            <a:r>
              <a:rPr lang="en-ZA" b="1" dirty="0"/>
              <a:t>Socio-economic barriers </a:t>
            </a:r>
            <a:endParaRPr lang="en-ZA" b="1" dirty="0" smtClean="0"/>
          </a:p>
          <a:p>
            <a:pPr marL="0" indent="0">
              <a:buNone/>
            </a:pPr>
            <a:endParaRPr lang="en-ZA" b="1" dirty="0"/>
          </a:p>
          <a:p>
            <a:r>
              <a:rPr lang="en-ZA" dirty="0" smtClean="0"/>
              <a:t>Poor </a:t>
            </a:r>
            <a:r>
              <a:rPr lang="en-ZA" dirty="0"/>
              <a:t>reading and print background.</a:t>
            </a:r>
          </a:p>
          <a:p>
            <a:r>
              <a:rPr lang="en-ZA" dirty="0" smtClean="0"/>
              <a:t>Lack </a:t>
            </a:r>
            <a:r>
              <a:rPr lang="en-ZA" dirty="0"/>
              <a:t>of exposure to numerical concepts. </a:t>
            </a:r>
          </a:p>
          <a:p>
            <a:r>
              <a:rPr lang="en-ZA" dirty="0" smtClean="0"/>
              <a:t>Sensory </a:t>
            </a:r>
            <a:r>
              <a:rPr lang="en-ZA" dirty="0"/>
              <a:t>deprivation, resulting from a lack of opportunities during early childhood to explore the environment and wider world. </a:t>
            </a:r>
          </a:p>
          <a:p>
            <a:r>
              <a:rPr lang="en-ZA" dirty="0" smtClean="0"/>
              <a:t>Poor </a:t>
            </a:r>
            <a:r>
              <a:rPr lang="en-ZA" dirty="0"/>
              <a:t>oral language development as a result of a lack of communication, interaction and learning opportunities. </a:t>
            </a:r>
          </a:p>
          <a:p>
            <a:r>
              <a:rPr lang="en-ZA" dirty="0" smtClean="0"/>
              <a:t>Poor </a:t>
            </a:r>
            <a:r>
              <a:rPr lang="en-ZA" dirty="0"/>
              <a:t>self-image. </a:t>
            </a:r>
          </a:p>
          <a:p>
            <a:r>
              <a:rPr lang="en-ZA" dirty="0" smtClean="0"/>
              <a:t>Impact </a:t>
            </a:r>
            <a:r>
              <a:rPr lang="en-ZA" dirty="0"/>
              <a:t>of alcoholism and violence. </a:t>
            </a:r>
          </a:p>
          <a:p>
            <a:r>
              <a:rPr lang="en-ZA" dirty="0" smtClean="0"/>
              <a:t>Dysfunctional </a:t>
            </a:r>
            <a:r>
              <a:rPr lang="en-ZA" dirty="0"/>
              <a:t>and anti-social behaviour patterns e.g. minor stealing and lying. </a:t>
            </a:r>
          </a:p>
          <a:p>
            <a:pPr marL="0" indent="0">
              <a:buNone/>
            </a:pPr>
            <a:endParaRPr lang="en-ZA" dirty="0"/>
          </a:p>
        </p:txBody>
      </p:sp>
    </p:spTree>
    <p:extLst>
      <p:ext uri="{BB962C8B-B14F-4D97-AF65-F5344CB8AC3E}">
        <p14:creationId xmlns:p14="http://schemas.microsoft.com/office/powerpoint/2010/main" val="9478768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a:t>Special needs </a:t>
            </a:r>
          </a:p>
        </p:txBody>
      </p:sp>
      <p:sp>
        <p:nvSpPr>
          <p:cNvPr id="3" name="Slide Number Placeholder 2"/>
          <p:cNvSpPr>
            <a:spLocks noGrp="1"/>
          </p:cNvSpPr>
          <p:nvPr>
            <p:ph type="sldNum" sz="quarter" idx="12"/>
          </p:nvPr>
        </p:nvSpPr>
        <p:spPr/>
        <p:txBody>
          <a:bodyPr/>
          <a:lstStyle/>
          <a:p>
            <a:fld id="{32F83655-DC73-417F-8B26-EB7A1DBB5382}" type="slidenum">
              <a:rPr lang="en-ZA" smtClean="0"/>
              <a:pPr/>
              <a:t>64</a:t>
            </a:fld>
            <a:endParaRPr lang="en-ZA" dirty="0"/>
          </a:p>
        </p:txBody>
      </p:sp>
      <p:sp>
        <p:nvSpPr>
          <p:cNvPr id="4" name="Content Placeholder 3"/>
          <p:cNvSpPr>
            <a:spLocks noGrp="1"/>
          </p:cNvSpPr>
          <p:nvPr>
            <p:ph sz="quarter" idx="1"/>
          </p:nvPr>
        </p:nvSpPr>
        <p:spPr/>
        <p:txBody>
          <a:bodyPr>
            <a:normAutofit/>
          </a:bodyPr>
          <a:lstStyle/>
          <a:p>
            <a:r>
              <a:rPr lang="en-ZA" dirty="0" smtClean="0"/>
              <a:t>Depression </a:t>
            </a:r>
            <a:r>
              <a:rPr lang="en-ZA" dirty="0"/>
              <a:t>and hopelessness. </a:t>
            </a:r>
          </a:p>
          <a:p>
            <a:r>
              <a:rPr lang="en-ZA" dirty="0" smtClean="0"/>
              <a:t>Substance </a:t>
            </a:r>
            <a:r>
              <a:rPr lang="en-ZA" dirty="0"/>
              <a:t>abuse by learners, most commonly dagga and thinners. </a:t>
            </a:r>
          </a:p>
          <a:p>
            <a:r>
              <a:rPr lang="en-ZA" dirty="0" smtClean="0"/>
              <a:t>Late </a:t>
            </a:r>
            <a:r>
              <a:rPr lang="en-ZA" dirty="0"/>
              <a:t>enrolment at school. </a:t>
            </a:r>
          </a:p>
          <a:p>
            <a:r>
              <a:rPr lang="en-ZA" dirty="0" smtClean="0"/>
              <a:t>Learners </a:t>
            </a:r>
            <a:r>
              <a:rPr lang="en-ZA" dirty="0"/>
              <a:t>with offending behaviour including theft, housebreaking, assault and sexual misconduct</a:t>
            </a:r>
          </a:p>
          <a:p>
            <a:pPr marL="0" indent="0">
              <a:buNone/>
            </a:pPr>
            <a:endParaRPr lang="en-ZA" dirty="0"/>
          </a:p>
        </p:txBody>
      </p:sp>
    </p:spTree>
    <p:extLst>
      <p:ext uri="{BB962C8B-B14F-4D97-AF65-F5344CB8AC3E}">
        <p14:creationId xmlns:p14="http://schemas.microsoft.com/office/powerpoint/2010/main" val="36810785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a:t>Special needs </a:t>
            </a:r>
          </a:p>
        </p:txBody>
      </p:sp>
      <p:sp>
        <p:nvSpPr>
          <p:cNvPr id="3" name="Slide Number Placeholder 2"/>
          <p:cNvSpPr>
            <a:spLocks noGrp="1"/>
          </p:cNvSpPr>
          <p:nvPr>
            <p:ph type="sldNum" sz="quarter" idx="12"/>
          </p:nvPr>
        </p:nvSpPr>
        <p:spPr/>
        <p:txBody>
          <a:bodyPr/>
          <a:lstStyle/>
          <a:p>
            <a:fld id="{32F83655-DC73-417F-8B26-EB7A1DBB5382}" type="slidenum">
              <a:rPr lang="en-ZA" smtClean="0"/>
              <a:pPr/>
              <a:t>65</a:t>
            </a:fld>
            <a:endParaRPr lang="en-ZA" dirty="0"/>
          </a:p>
        </p:txBody>
      </p:sp>
      <p:sp>
        <p:nvSpPr>
          <p:cNvPr id="4" name="Content Placeholder 3"/>
          <p:cNvSpPr>
            <a:spLocks noGrp="1"/>
          </p:cNvSpPr>
          <p:nvPr>
            <p:ph sz="quarter" idx="1"/>
          </p:nvPr>
        </p:nvSpPr>
        <p:spPr/>
        <p:txBody>
          <a:bodyPr>
            <a:normAutofit/>
          </a:bodyPr>
          <a:lstStyle/>
          <a:p>
            <a:pPr marL="0" indent="0">
              <a:buNone/>
            </a:pPr>
            <a:r>
              <a:rPr lang="en-ZA" b="1" dirty="0"/>
              <a:t>Negative attitudes </a:t>
            </a:r>
            <a:r>
              <a:rPr lang="en-ZA" dirty="0"/>
              <a:t> </a:t>
            </a:r>
            <a:endParaRPr lang="en-ZA" dirty="0" smtClean="0"/>
          </a:p>
          <a:p>
            <a:pPr marL="0" indent="0">
              <a:buNone/>
            </a:pPr>
            <a:endParaRPr lang="en-ZA" dirty="0"/>
          </a:p>
          <a:p>
            <a:r>
              <a:rPr lang="en-ZA" dirty="0"/>
              <a:t>Negative and harmful attitudes towards difference in our society remain critical barriers to learning and development. Discriminatory attitudes resulting from prejudice against people on the basis of race, class, gender, culture, disability, religion, ability, sexual preference and other characteristics manifest themselves as barriers to learning when such attitudes are directed towards learners in the education system.</a:t>
            </a:r>
          </a:p>
          <a:p>
            <a:pPr marL="0" indent="0">
              <a:buNone/>
            </a:pPr>
            <a:endParaRPr lang="en-ZA" dirty="0"/>
          </a:p>
        </p:txBody>
      </p:sp>
    </p:spTree>
    <p:extLst>
      <p:ext uri="{BB962C8B-B14F-4D97-AF65-F5344CB8AC3E}">
        <p14:creationId xmlns:p14="http://schemas.microsoft.com/office/powerpoint/2010/main" val="336124688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smtClean="0"/>
              <a:t>Special needs </a:t>
            </a:r>
            <a:endParaRPr lang="en-ZA"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66</a:t>
            </a:fld>
            <a:endParaRPr lang="en-ZA" dirty="0"/>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2437925780"/>
              </p:ext>
            </p:extLst>
          </p:nvPr>
        </p:nvGraphicFramePr>
        <p:xfrm>
          <a:off x="723425" y="1803400"/>
          <a:ext cx="7079521" cy="4635500"/>
        </p:xfrm>
        <a:graphic>
          <a:graphicData uri="http://schemas.openxmlformats.org/drawingml/2006/table">
            <a:tbl>
              <a:tblPr firstRow="1" firstCol="1" bandRow="1">
                <a:tableStyleId>{5C22544A-7EE6-4342-B048-85BDC9FD1C3A}</a:tableStyleId>
              </a:tblPr>
              <a:tblGrid>
                <a:gridCol w="3539399"/>
                <a:gridCol w="3540122"/>
              </a:tblGrid>
              <a:tr h="612140">
                <a:tc>
                  <a:txBody>
                    <a:bodyPr/>
                    <a:lstStyle/>
                    <a:p>
                      <a:pPr algn="ctr">
                        <a:lnSpc>
                          <a:spcPct val="150000"/>
                        </a:lnSpc>
                        <a:spcAft>
                          <a:spcPts val="0"/>
                        </a:spcAft>
                      </a:pPr>
                      <a:r>
                        <a:rPr lang="en-ZA" sz="1600" dirty="0">
                          <a:effectLst/>
                        </a:rPr>
                        <a:t>Performance problems</a:t>
                      </a:r>
                      <a:endParaRPr lang="en-ZA" sz="1800" dirty="0">
                        <a:effectLst/>
                        <a:latin typeface="Arial" panose="020B0604020202020204" pitchFamily="34" charset="0"/>
                        <a:ea typeface="SimSun" panose="02010600030101010101" pitchFamily="2" charset="-122"/>
                      </a:endParaRPr>
                    </a:p>
                  </a:txBody>
                  <a:tcPr marL="68580" marR="68580" marT="0" marB="0" anchor="ctr">
                    <a:solidFill>
                      <a:schemeClr val="bg2"/>
                    </a:solidFill>
                  </a:tcPr>
                </a:tc>
                <a:tc>
                  <a:txBody>
                    <a:bodyPr/>
                    <a:lstStyle/>
                    <a:p>
                      <a:pPr algn="ctr">
                        <a:lnSpc>
                          <a:spcPct val="150000"/>
                        </a:lnSpc>
                        <a:spcAft>
                          <a:spcPts val="0"/>
                        </a:spcAft>
                      </a:pPr>
                      <a:r>
                        <a:rPr lang="en-ZA" sz="1600" dirty="0">
                          <a:effectLst/>
                        </a:rPr>
                        <a:t>Attitude problems</a:t>
                      </a:r>
                      <a:endParaRPr lang="en-ZA" sz="1800" dirty="0">
                        <a:effectLst/>
                        <a:latin typeface="Arial" panose="020B0604020202020204" pitchFamily="34" charset="0"/>
                        <a:ea typeface="SimSun" panose="02010600030101010101" pitchFamily="2" charset="-122"/>
                      </a:endParaRPr>
                    </a:p>
                  </a:txBody>
                  <a:tcPr marL="68580" marR="68580" marT="0" marB="0" anchor="ctr">
                    <a:solidFill>
                      <a:schemeClr val="bg2"/>
                    </a:solidFill>
                  </a:tcPr>
                </a:tc>
              </a:tr>
              <a:tr h="0">
                <a:tc>
                  <a:txBody>
                    <a:bodyPr/>
                    <a:lstStyle/>
                    <a:p>
                      <a:pPr marL="342900" lvl="0" indent="-342900" algn="just">
                        <a:lnSpc>
                          <a:spcPct val="150000"/>
                        </a:lnSpc>
                        <a:spcAft>
                          <a:spcPts val="600"/>
                        </a:spcAft>
                        <a:buClrTx/>
                        <a:buSzPts val="1100"/>
                        <a:buFont typeface="Wingdings" panose="05000000000000000000" pitchFamily="2" charset="2"/>
                        <a:buChar char=""/>
                      </a:pPr>
                      <a:r>
                        <a:rPr lang="en-ZA" sz="1600" b="0" dirty="0">
                          <a:ln>
                            <a:noFill/>
                          </a:ln>
                          <a:solidFill>
                            <a:schemeClr val="tx1"/>
                          </a:solidFill>
                          <a:effectLst>
                            <a:outerShdw sx="0" sy="0">
                              <a:srgbClr val="000000"/>
                            </a:outerShdw>
                          </a:effectLst>
                        </a:rPr>
                        <a:t>Decreased productivity</a:t>
                      </a:r>
                      <a:endParaRPr lang="en-ZA" sz="1800" b="0" dirty="0">
                        <a:ln>
                          <a:noFill/>
                        </a:ln>
                        <a:solidFill>
                          <a:schemeClr val="tx1"/>
                        </a:solidFill>
                        <a:effectLst>
                          <a:outerShdw sx="0" sy="0">
                            <a:srgbClr val="000000"/>
                          </a:outerShdw>
                        </a:effectLst>
                        <a:latin typeface="Arial" panose="020B0604020202020204" pitchFamily="34" charset="0"/>
                        <a:ea typeface="SimSun" panose="02010600030101010101" pitchFamily="2" charset="-122"/>
                      </a:endParaRPr>
                    </a:p>
                  </a:txBody>
                  <a:tcPr marL="68580" marR="68580" marT="0" marB="0">
                    <a:solidFill>
                      <a:schemeClr val="bg1">
                        <a:lumMod val="85000"/>
                      </a:schemeClr>
                    </a:solidFill>
                  </a:tcPr>
                </a:tc>
                <a:tc>
                  <a:txBody>
                    <a:bodyPr/>
                    <a:lstStyle/>
                    <a:p>
                      <a:pPr marL="342900" lvl="0" indent="-342900" algn="just">
                        <a:lnSpc>
                          <a:spcPct val="150000"/>
                        </a:lnSpc>
                        <a:spcAft>
                          <a:spcPts val="600"/>
                        </a:spcAft>
                        <a:buClrTx/>
                        <a:buSzPts val="1100"/>
                        <a:buFont typeface="Wingdings" panose="05000000000000000000" pitchFamily="2" charset="2"/>
                        <a:buChar char=""/>
                      </a:pPr>
                      <a:r>
                        <a:rPr lang="en-ZA" sz="1600" b="0" dirty="0">
                          <a:ln>
                            <a:noFill/>
                          </a:ln>
                          <a:solidFill>
                            <a:schemeClr val="tx1"/>
                          </a:solidFill>
                          <a:effectLst>
                            <a:outerShdw sx="0" sy="0">
                              <a:srgbClr val="000000"/>
                            </a:outerShdw>
                          </a:effectLst>
                        </a:rPr>
                        <a:t>Little or no initiative is shown</a:t>
                      </a:r>
                      <a:endParaRPr lang="en-ZA" sz="1800" b="0" dirty="0">
                        <a:ln>
                          <a:noFill/>
                        </a:ln>
                        <a:solidFill>
                          <a:schemeClr val="tx1"/>
                        </a:solidFill>
                        <a:effectLst>
                          <a:outerShdw sx="0" sy="0">
                            <a:srgbClr val="000000"/>
                          </a:outerShdw>
                        </a:effectLst>
                        <a:latin typeface="Arial" panose="020B0604020202020204" pitchFamily="34" charset="0"/>
                        <a:ea typeface="SimSun" panose="02010600030101010101" pitchFamily="2" charset="-122"/>
                      </a:endParaRPr>
                    </a:p>
                  </a:txBody>
                  <a:tcPr marL="68580" marR="68580" marT="0" marB="0">
                    <a:solidFill>
                      <a:schemeClr val="bg1">
                        <a:lumMod val="85000"/>
                      </a:schemeClr>
                    </a:solidFill>
                  </a:tcPr>
                </a:tc>
              </a:tr>
              <a:tr h="0">
                <a:tc>
                  <a:txBody>
                    <a:bodyPr/>
                    <a:lstStyle/>
                    <a:p>
                      <a:pPr marL="342900" lvl="0" indent="-342900" algn="just">
                        <a:lnSpc>
                          <a:spcPct val="150000"/>
                        </a:lnSpc>
                        <a:spcAft>
                          <a:spcPts val="600"/>
                        </a:spcAft>
                        <a:buClrTx/>
                        <a:buSzPts val="1100"/>
                        <a:buFont typeface="Wingdings" panose="05000000000000000000" pitchFamily="2" charset="2"/>
                        <a:buChar char=""/>
                      </a:pPr>
                      <a:r>
                        <a:rPr lang="en-ZA" sz="1600" b="0" dirty="0">
                          <a:ln>
                            <a:noFill/>
                          </a:ln>
                          <a:solidFill>
                            <a:schemeClr val="tx1"/>
                          </a:solidFill>
                          <a:effectLst>
                            <a:outerShdw sx="0" sy="0">
                              <a:srgbClr val="000000"/>
                            </a:outerShdw>
                          </a:effectLst>
                        </a:rPr>
                        <a:t>Quality of work is poor</a:t>
                      </a:r>
                      <a:endParaRPr lang="en-ZA" sz="1800" b="0" dirty="0">
                        <a:ln>
                          <a:noFill/>
                        </a:ln>
                        <a:solidFill>
                          <a:schemeClr val="tx1"/>
                        </a:solidFill>
                        <a:effectLst>
                          <a:outerShdw sx="0" sy="0">
                            <a:srgbClr val="000000"/>
                          </a:outerShdw>
                        </a:effectLst>
                        <a:latin typeface="Arial" panose="020B0604020202020204" pitchFamily="34" charset="0"/>
                        <a:ea typeface="SimSun" panose="02010600030101010101" pitchFamily="2" charset="-122"/>
                      </a:endParaRPr>
                    </a:p>
                  </a:txBody>
                  <a:tcPr marL="68580" marR="68580" marT="0" marB="0">
                    <a:solidFill>
                      <a:schemeClr val="bg1">
                        <a:lumMod val="85000"/>
                      </a:schemeClr>
                    </a:solidFill>
                  </a:tcPr>
                </a:tc>
                <a:tc>
                  <a:txBody>
                    <a:bodyPr/>
                    <a:lstStyle/>
                    <a:p>
                      <a:pPr marL="342900" lvl="0" indent="-342900" algn="just">
                        <a:lnSpc>
                          <a:spcPct val="150000"/>
                        </a:lnSpc>
                        <a:spcAft>
                          <a:spcPts val="600"/>
                        </a:spcAft>
                        <a:buClrTx/>
                        <a:buSzPts val="1100"/>
                        <a:buFont typeface="Wingdings" panose="05000000000000000000" pitchFamily="2" charset="2"/>
                        <a:buChar char=""/>
                      </a:pPr>
                      <a:r>
                        <a:rPr lang="en-ZA" sz="1600" b="0" dirty="0">
                          <a:ln>
                            <a:noFill/>
                          </a:ln>
                          <a:solidFill>
                            <a:schemeClr val="tx1"/>
                          </a:solidFill>
                          <a:effectLst>
                            <a:outerShdw sx="0" sy="0">
                              <a:srgbClr val="000000"/>
                            </a:outerShdw>
                          </a:effectLst>
                        </a:rPr>
                        <a:t>Withdrawn</a:t>
                      </a:r>
                      <a:endParaRPr lang="en-ZA" sz="1800" b="0" dirty="0">
                        <a:ln>
                          <a:noFill/>
                        </a:ln>
                        <a:solidFill>
                          <a:schemeClr val="tx1"/>
                        </a:solidFill>
                        <a:effectLst>
                          <a:outerShdw sx="0" sy="0">
                            <a:srgbClr val="000000"/>
                          </a:outerShdw>
                        </a:effectLst>
                        <a:latin typeface="Arial" panose="020B0604020202020204" pitchFamily="34" charset="0"/>
                        <a:ea typeface="SimSun" panose="02010600030101010101" pitchFamily="2" charset="-122"/>
                      </a:endParaRPr>
                    </a:p>
                  </a:txBody>
                  <a:tcPr marL="68580" marR="68580" marT="0" marB="0">
                    <a:solidFill>
                      <a:schemeClr val="bg1">
                        <a:lumMod val="85000"/>
                      </a:schemeClr>
                    </a:solidFill>
                  </a:tcPr>
                </a:tc>
              </a:tr>
              <a:tr h="0">
                <a:tc>
                  <a:txBody>
                    <a:bodyPr/>
                    <a:lstStyle/>
                    <a:p>
                      <a:pPr marL="342900" lvl="0" indent="-342900" algn="just">
                        <a:lnSpc>
                          <a:spcPct val="150000"/>
                        </a:lnSpc>
                        <a:spcAft>
                          <a:spcPts val="600"/>
                        </a:spcAft>
                        <a:buClrTx/>
                        <a:buSzPts val="1100"/>
                        <a:buFont typeface="Wingdings" panose="05000000000000000000" pitchFamily="2" charset="2"/>
                        <a:buChar char=""/>
                      </a:pPr>
                      <a:r>
                        <a:rPr lang="en-ZA" sz="1600" b="0" dirty="0">
                          <a:ln>
                            <a:noFill/>
                          </a:ln>
                          <a:solidFill>
                            <a:schemeClr val="tx1"/>
                          </a:solidFill>
                          <a:effectLst>
                            <a:outerShdw sx="0" sy="0">
                              <a:srgbClr val="000000"/>
                            </a:outerShdw>
                          </a:effectLst>
                        </a:rPr>
                        <a:t>Missing </a:t>
                      </a:r>
                      <a:r>
                        <a:rPr lang="en-ZA" sz="1600" b="0" dirty="0" smtClean="0">
                          <a:ln>
                            <a:noFill/>
                          </a:ln>
                          <a:solidFill>
                            <a:schemeClr val="tx1"/>
                          </a:solidFill>
                          <a:effectLst>
                            <a:outerShdw sx="0" sy="0">
                              <a:srgbClr val="000000"/>
                            </a:outerShdw>
                          </a:effectLst>
                        </a:rPr>
                        <a:t>deadlines</a:t>
                      </a:r>
                      <a:endParaRPr lang="en-ZA" sz="1800" b="0" dirty="0">
                        <a:ln>
                          <a:noFill/>
                        </a:ln>
                        <a:solidFill>
                          <a:schemeClr val="tx1"/>
                        </a:solidFill>
                        <a:effectLst>
                          <a:outerShdw sx="0" sy="0">
                            <a:srgbClr val="000000"/>
                          </a:outerShdw>
                        </a:effectLst>
                        <a:latin typeface="Arial" panose="020B0604020202020204" pitchFamily="34" charset="0"/>
                        <a:ea typeface="SimSun" panose="02010600030101010101" pitchFamily="2" charset="-122"/>
                      </a:endParaRPr>
                    </a:p>
                  </a:txBody>
                  <a:tcPr marL="68580" marR="68580" marT="0" marB="0">
                    <a:solidFill>
                      <a:schemeClr val="bg1">
                        <a:lumMod val="85000"/>
                      </a:schemeClr>
                    </a:solidFill>
                  </a:tcPr>
                </a:tc>
                <a:tc>
                  <a:txBody>
                    <a:bodyPr/>
                    <a:lstStyle/>
                    <a:p>
                      <a:pPr marL="342900" lvl="0" indent="-342900" algn="just">
                        <a:lnSpc>
                          <a:spcPct val="150000"/>
                        </a:lnSpc>
                        <a:spcAft>
                          <a:spcPts val="600"/>
                        </a:spcAft>
                        <a:buClrTx/>
                        <a:buSzPts val="1100"/>
                        <a:buFont typeface="Wingdings" panose="05000000000000000000" pitchFamily="2" charset="2"/>
                        <a:buChar char=""/>
                      </a:pPr>
                      <a:r>
                        <a:rPr lang="en-ZA" sz="1600" b="0" dirty="0">
                          <a:ln>
                            <a:noFill/>
                          </a:ln>
                          <a:solidFill>
                            <a:schemeClr val="tx1"/>
                          </a:solidFill>
                          <a:effectLst>
                            <a:outerShdw sx="0" sy="0">
                              <a:srgbClr val="000000"/>
                            </a:outerShdw>
                          </a:effectLst>
                        </a:rPr>
                        <a:t>Lack of interest</a:t>
                      </a:r>
                      <a:endParaRPr lang="en-ZA" sz="1800" b="0" dirty="0">
                        <a:ln>
                          <a:noFill/>
                        </a:ln>
                        <a:solidFill>
                          <a:schemeClr val="tx1"/>
                        </a:solidFill>
                        <a:effectLst>
                          <a:outerShdw sx="0" sy="0">
                            <a:srgbClr val="000000"/>
                          </a:outerShdw>
                        </a:effectLst>
                        <a:latin typeface="Arial" panose="020B0604020202020204" pitchFamily="34" charset="0"/>
                        <a:ea typeface="SimSun" panose="02010600030101010101" pitchFamily="2" charset="-122"/>
                      </a:endParaRPr>
                    </a:p>
                  </a:txBody>
                  <a:tcPr marL="68580" marR="68580" marT="0" marB="0">
                    <a:solidFill>
                      <a:schemeClr val="bg1">
                        <a:lumMod val="85000"/>
                      </a:schemeClr>
                    </a:solidFill>
                  </a:tcPr>
                </a:tc>
              </a:tr>
              <a:tr h="0">
                <a:tc>
                  <a:txBody>
                    <a:bodyPr/>
                    <a:lstStyle/>
                    <a:p>
                      <a:pPr marL="342900" lvl="0" indent="-342900" algn="just">
                        <a:lnSpc>
                          <a:spcPct val="150000"/>
                        </a:lnSpc>
                        <a:spcAft>
                          <a:spcPts val="600"/>
                        </a:spcAft>
                        <a:buClrTx/>
                        <a:buSzPts val="1100"/>
                        <a:buFont typeface="Wingdings" panose="05000000000000000000" pitchFamily="2" charset="2"/>
                        <a:buChar char=""/>
                      </a:pPr>
                      <a:r>
                        <a:rPr lang="en-ZA" sz="1600" b="0" dirty="0">
                          <a:ln>
                            <a:noFill/>
                          </a:ln>
                          <a:solidFill>
                            <a:schemeClr val="tx1"/>
                          </a:solidFill>
                          <a:effectLst>
                            <a:outerShdw sx="0" sy="0">
                              <a:srgbClr val="000000"/>
                            </a:outerShdw>
                          </a:effectLst>
                        </a:rPr>
                        <a:t>Completing small tasks first</a:t>
                      </a:r>
                      <a:endParaRPr lang="en-ZA" sz="1800" b="0" dirty="0">
                        <a:ln>
                          <a:noFill/>
                        </a:ln>
                        <a:solidFill>
                          <a:schemeClr val="tx1"/>
                        </a:solidFill>
                        <a:effectLst>
                          <a:outerShdw sx="0" sy="0">
                            <a:srgbClr val="000000"/>
                          </a:outerShdw>
                        </a:effectLst>
                        <a:latin typeface="Arial" panose="020B0604020202020204" pitchFamily="34" charset="0"/>
                        <a:ea typeface="SimSun" panose="02010600030101010101" pitchFamily="2" charset="-122"/>
                      </a:endParaRPr>
                    </a:p>
                  </a:txBody>
                  <a:tcPr marL="68580" marR="68580" marT="0" marB="0">
                    <a:solidFill>
                      <a:schemeClr val="bg1">
                        <a:lumMod val="85000"/>
                      </a:schemeClr>
                    </a:solidFill>
                  </a:tcPr>
                </a:tc>
                <a:tc>
                  <a:txBody>
                    <a:bodyPr/>
                    <a:lstStyle/>
                    <a:p>
                      <a:pPr marL="342900" lvl="0" indent="-342900" algn="just">
                        <a:lnSpc>
                          <a:spcPct val="150000"/>
                        </a:lnSpc>
                        <a:spcAft>
                          <a:spcPts val="600"/>
                        </a:spcAft>
                        <a:buClrTx/>
                        <a:buSzPts val="1100"/>
                        <a:buFont typeface="Wingdings" panose="05000000000000000000" pitchFamily="2" charset="2"/>
                        <a:buChar char=""/>
                      </a:pPr>
                      <a:r>
                        <a:rPr lang="en-ZA" sz="1600" b="0" dirty="0">
                          <a:ln>
                            <a:noFill/>
                          </a:ln>
                          <a:solidFill>
                            <a:schemeClr val="tx1"/>
                          </a:solidFill>
                          <a:effectLst>
                            <a:outerShdw sx="0" sy="0">
                              <a:srgbClr val="000000"/>
                            </a:outerShdw>
                          </a:effectLst>
                        </a:rPr>
                        <a:t>Increased complaining</a:t>
                      </a:r>
                      <a:endParaRPr lang="en-ZA" sz="1800" b="0" dirty="0">
                        <a:ln>
                          <a:noFill/>
                        </a:ln>
                        <a:solidFill>
                          <a:schemeClr val="tx1"/>
                        </a:solidFill>
                        <a:effectLst>
                          <a:outerShdw sx="0" sy="0">
                            <a:srgbClr val="000000"/>
                          </a:outerShdw>
                        </a:effectLst>
                        <a:latin typeface="Arial" panose="020B0604020202020204" pitchFamily="34" charset="0"/>
                        <a:ea typeface="SimSun" panose="02010600030101010101" pitchFamily="2" charset="-122"/>
                      </a:endParaRPr>
                    </a:p>
                  </a:txBody>
                  <a:tcPr marL="68580" marR="68580" marT="0" marB="0">
                    <a:solidFill>
                      <a:schemeClr val="bg1">
                        <a:lumMod val="85000"/>
                      </a:schemeClr>
                    </a:solidFill>
                  </a:tcPr>
                </a:tc>
              </a:tr>
              <a:tr h="0">
                <a:tc>
                  <a:txBody>
                    <a:bodyPr/>
                    <a:lstStyle/>
                    <a:p>
                      <a:pPr marL="342900" lvl="0" indent="-342900" algn="just">
                        <a:lnSpc>
                          <a:spcPct val="150000"/>
                        </a:lnSpc>
                        <a:spcAft>
                          <a:spcPts val="600"/>
                        </a:spcAft>
                        <a:buClrTx/>
                        <a:buSzPts val="1100"/>
                        <a:buFont typeface="Wingdings" panose="05000000000000000000" pitchFamily="2" charset="2"/>
                        <a:buChar char=""/>
                      </a:pPr>
                      <a:r>
                        <a:rPr lang="en-ZA" sz="1600" b="0" dirty="0">
                          <a:ln>
                            <a:noFill/>
                          </a:ln>
                          <a:solidFill>
                            <a:schemeClr val="tx1"/>
                          </a:solidFill>
                          <a:effectLst>
                            <a:outerShdw sx="0" sy="0">
                              <a:srgbClr val="000000"/>
                            </a:outerShdw>
                          </a:effectLst>
                        </a:rPr>
                        <a:t>Avoiding tough jobs</a:t>
                      </a:r>
                      <a:endParaRPr lang="en-ZA" sz="1800" b="0" dirty="0">
                        <a:ln>
                          <a:noFill/>
                        </a:ln>
                        <a:solidFill>
                          <a:schemeClr val="tx1"/>
                        </a:solidFill>
                        <a:effectLst>
                          <a:outerShdw sx="0" sy="0">
                            <a:srgbClr val="000000"/>
                          </a:outerShdw>
                        </a:effectLst>
                        <a:latin typeface="Arial" panose="020B0604020202020204" pitchFamily="34" charset="0"/>
                        <a:ea typeface="SimSun" panose="02010600030101010101" pitchFamily="2" charset="-122"/>
                      </a:endParaRPr>
                    </a:p>
                  </a:txBody>
                  <a:tcPr marL="68580" marR="68580" marT="0" marB="0">
                    <a:solidFill>
                      <a:schemeClr val="bg1">
                        <a:lumMod val="85000"/>
                      </a:schemeClr>
                    </a:solidFill>
                  </a:tcPr>
                </a:tc>
                <a:tc>
                  <a:txBody>
                    <a:bodyPr/>
                    <a:lstStyle/>
                    <a:p>
                      <a:pPr marL="342900" lvl="0" indent="-342900" algn="just">
                        <a:lnSpc>
                          <a:spcPct val="150000"/>
                        </a:lnSpc>
                        <a:spcAft>
                          <a:spcPts val="600"/>
                        </a:spcAft>
                        <a:buClrTx/>
                        <a:buSzPts val="1100"/>
                        <a:buFont typeface="Wingdings" panose="05000000000000000000" pitchFamily="2" charset="2"/>
                        <a:buChar char=""/>
                      </a:pPr>
                      <a:r>
                        <a:rPr lang="en-ZA" sz="1600" b="0" dirty="0">
                          <a:ln>
                            <a:noFill/>
                          </a:ln>
                          <a:solidFill>
                            <a:schemeClr val="tx1"/>
                          </a:solidFill>
                          <a:effectLst>
                            <a:outerShdw sx="0" sy="0">
                              <a:srgbClr val="000000"/>
                            </a:outerShdw>
                          </a:effectLst>
                        </a:rPr>
                        <a:t>Not being co-operative</a:t>
                      </a:r>
                      <a:endParaRPr lang="en-ZA" sz="1800" b="0" dirty="0">
                        <a:ln>
                          <a:noFill/>
                        </a:ln>
                        <a:solidFill>
                          <a:schemeClr val="tx1"/>
                        </a:solidFill>
                        <a:effectLst>
                          <a:outerShdw sx="0" sy="0">
                            <a:srgbClr val="000000"/>
                          </a:outerShdw>
                        </a:effectLst>
                        <a:latin typeface="Arial" panose="020B0604020202020204" pitchFamily="34" charset="0"/>
                        <a:ea typeface="SimSun" panose="02010600030101010101" pitchFamily="2" charset="-122"/>
                      </a:endParaRPr>
                    </a:p>
                  </a:txBody>
                  <a:tcPr marL="68580" marR="68580" marT="0" marB="0">
                    <a:solidFill>
                      <a:schemeClr val="bg1">
                        <a:lumMod val="85000"/>
                      </a:schemeClr>
                    </a:solidFill>
                  </a:tcPr>
                </a:tc>
              </a:tr>
              <a:tr h="0">
                <a:tc>
                  <a:txBody>
                    <a:bodyPr/>
                    <a:lstStyle/>
                    <a:p>
                      <a:pPr marL="342900" lvl="0" indent="-342900" algn="just">
                        <a:lnSpc>
                          <a:spcPct val="150000"/>
                        </a:lnSpc>
                        <a:spcAft>
                          <a:spcPts val="600"/>
                        </a:spcAft>
                        <a:buClrTx/>
                        <a:buSzPts val="1100"/>
                        <a:buFont typeface="Wingdings" panose="05000000000000000000" pitchFamily="2" charset="2"/>
                        <a:buChar char=""/>
                      </a:pPr>
                      <a:r>
                        <a:rPr lang="en-ZA" sz="1600" b="0" dirty="0">
                          <a:ln>
                            <a:noFill/>
                          </a:ln>
                          <a:solidFill>
                            <a:schemeClr val="tx1"/>
                          </a:solidFill>
                          <a:effectLst>
                            <a:outerShdw sx="0" sy="0">
                              <a:srgbClr val="000000"/>
                            </a:outerShdw>
                          </a:effectLst>
                        </a:rPr>
                        <a:t>Being disorganised</a:t>
                      </a:r>
                      <a:endParaRPr lang="en-ZA" sz="1800" b="0" dirty="0">
                        <a:ln>
                          <a:noFill/>
                        </a:ln>
                        <a:solidFill>
                          <a:schemeClr val="tx1"/>
                        </a:solidFill>
                        <a:effectLst>
                          <a:outerShdw sx="0" sy="0">
                            <a:srgbClr val="000000"/>
                          </a:outerShdw>
                        </a:effectLst>
                        <a:latin typeface="Arial" panose="020B0604020202020204" pitchFamily="34" charset="0"/>
                        <a:ea typeface="SimSun" panose="02010600030101010101" pitchFamily="2" charset="-122"/>
                      </a:endParaRPr>
                    </a:p>
                  </a:txBody>
                  <a:tcPr marL="68580" marR="68580" marT="0" marB="0">
                    <a:solidFill>
                      <a:schemeClr val="bg1">
                        <a:lumMod val="85000"/>
                      </a:schemeClr>
                    </a:solidFill>
                  </a:tcPr>
                </a:tc>
                <a:tc>
                  <a:txBody>
                    <a:bodyPr/>
                    <a:lstStyle/>
                    <a:p>
                      <a:pPr marL="342900" lvl="0" indent="-342900" algn="just">
                        <a:lnSpc>
                          <a:spcPct val="150000"/>
                        </a:lnSpc>
                        <a:spcAft>
                          <a:spcPts val="600"/>
                        </a:spcAft>
                        <a:buClrTx/>
                        <a:buSzPts val="1100"/>
                        <a:buFont typeface="Wingdings" panose="05000000000000000000" pitchFamily="2" charset="2"/>
                        <a:buChar char=""/>
                      </a:pPr>
                      <a:r>
                        <a:rPr lang="en-ZA" sz="1600" b="0" dirty="0">
                          <a:ln>
                            <a:noFill/>
                          </a:ln>
                          <a:solidFill>
                            <a:schemeClr val="tx1"/>
                          </a:solidFill>
                          <a:effectLst>
                            <a:outerShdw sx="0" sy="0">
                              <a:srgbClr val="000000"/>
                            </a:outerShdw>
                          </a:effectLst>
                        </a:rPr>
                        <a:t>Blaming others for failure</a:t>
                      </a:r>
                      <a:endParaRPr lang="en-ZA" sz="1800" b="0" dirty="0">
                        <a:ln>
                          <a:noFill/>
                        </a:ln>
                        <a:solidFill>
                          <a:schemeClr val="tx1"/>
                        </a:solidFill>
                        <a:effectLst>
                          <a:outerShdw sx="0" sy="0">
                            <a:srgbClr val="000000"/>
                          </a:outerShdw>
                        </a:effectLst>
                        <a:latin typeface="Arial" panose="020B0604020202020204" pitchFamily="34" charset="0"/>
                        <a:ea typeface="SimSun" panose="02010600030101010101" pitchFamily="2" charset="-122"/>
                      </a:endParaRPr>
                    </a:p>
                  </a:txBody>
                  <a:tcPr marL="68580" marR="68580" marT="0" marB="0">
                    <a:solidFill>
                      <a:schemeClr val="bg1">
                        <a:lumMod val="85000"/>
                      </a:schemeClr>
                    </a:solidFill>
                  </a:tcPr>
                </a:tc>
              </a:tr>
              <a:tr h="0">
                <a:tc>
                  <a:txBody>
                    <a:bodyPr/>
                    <a:lstStyle/>
                    <a:p>
                      <a:pPr marL="342900" lvl="0" indent="-342900" algn="just">
                        <a:lnSpc>
                          <a:spcPct val="150000"/>
                        </a:lnSpc>
                        <a:spcAft>
                          <a:spcPts val="600"/>
                        </a:spcAft>
                        <a:buClrTx/>
                        <a:buSzPts val="1100"/>
                        <a:buFont typeface="Wingdings" panose="05000000000000000000" pitchFamily="2" charset="2"/>
                        <a:buChar char=""/>
                      </a:pPr>
                      <a:r>
                        <a:rPr lang="en-ZA" sz="1600" b="0" dirty="0">
                          <a:ln>
                            <a:noFill/>
                          </a:ln>
                          <a:solidFill>
                            <a:schemeClr val="tx1"/>
                          </a:solidFill>
                          <a:effectLst>
                            <a:outerShdw sx="0" sy="0">
                              <a:srgbClr val="000000"/>
                            </a:outerShdw>
                          </a:effectLst>
                        </a:rPr>
                        <a:t>Leaning on others for direction</a:t>
                      </a:r>
                      <a:endParaRPr lang="en-ZA" sz="1800" b="0" dirty="0">
                        <a:ln>
                          <a:noFill/>
                        </a:ln>
                        <a:solidFill>
                          <a:schemeClr val="tx1"/>
                        </a:solidFill>
                        <a:effectLst>
                          <a:outerShdw sx="0" sy="0">
                            <a:srgbClr val="000000"/>
                          </a:outerShdw>
                        </a:effectLst>
                        <a:latin typeface="Arial" panose="020B0604020202020204" pitchFamily="34" charset="0"/>
                        <a:ea typeface="SimSun" panose="02010600030101010101" pitchFamily="2" charset="-122"/>
                      </a:endParaRPr>
                    </a:p>
                  </a:txBody>
                  <a:tcPr marL="68580" marR="68580" marT="0" marB="0">
                    <a:solidFill>
                      <a:schemeClr val="bg1">
                        <a:lumMod val="85000"/>
                      </a:schemeClr>
                    </a:solidFill>
                  </a:tcPr>
                </a:tc>
                <a:tc>
                  <a:txBody>
                    <a:bodyPr/>
                    <a:lstStyle/>
                    <a:p>
                      <a:pPr marL="342900" lvl="0" indent="-342900" algn="just">
                        <a:lnSpc>
                          <a:spcPct val="150000"/>
                        </a:lnSpc>
                        <a:spcAft>
                          <a:spcPts val="600"/>
                        </a:spcAft>
                        <a:buClrTx/>
                        <a:buSzPts val="1100"/>
                        <a:buFont typeface="Wingdings" panose="05000000000000000000" pitchFamily="2" charset="2"/>
                        <a:buChar char=""/>
                      </a:pPr>
                      <a:r>
                        <a:rPr lang="en-ZA" sz="1600" b="0" dirty="0">
                          <a:ln>
                            <a:noFill/>
                          </a:ln>
                          <a:solidFill>
                            <a:schemeClr val="tx1"/>
                          </a:solidFill>
                          <a:effectLst>
                            <a:outerShdw sx="0" sy="0">
                              <a:srgbClr val="000000"/>
                            </a:outerShdw>
                          </a:effectLst>
                        </a:rPr>
                        <a:t>Defensive</a:t>
                      </a:r>
                      <a:endParaRPr lang="en-ZA" sz="1800" b="0" dirty="0">
                        <a:ln>
                          <a:noFill/>
                        </a:ln>
                        <a:solidFill>
                          <a:schemeClr val="tx1"/>
                        </a:solidFill>
                        <a:effectLst>
                          <a:outerShdw sx="0" sy="0">
                            <a:srgbClr val="000000"/>
                          </a:outerShdw>
                        </a:effectLst>
                        <a:latin typeface="Arial" panose="020B0604020202020204" pitchFamily="34" charset="0"/>
                        <a:ea typeface="SimSun" panose="02010600030101010101" pitchFamily="2" charset="-122"/>
                      </a:endParaRPr>
                    </a:p>
                  </a:txBody>
                  <a:tcPr marL="68580" marR="68580" marT="0" marB="0">
                    <a:solidFill>
                      <a:schemeClr val="bg1">
                        <a:lumMod val="85000"/>
                      </a:schemeClr>
                    </a:solidFill>
                  </a:tcPr>
                </a:tc>
              </a:tr>
              <a:tr h="0">
                <a:tc>
                  <a:txBody>
                    <a:bodyPr/>
                    <a:lstStyle/>
                    <a:p>
                      <a:pPr marL="342900" lvl="0" indent="-342900" algn="just">
                        <a:lnSpc>
                          <a:spcPct val="150000"/>
                        </a:lnSpc>
                        <a:spcAft>
                          <a:spcPts val="600"/>
                        </a:spcAft>
                        <a:buClrTx/>
                        <a:buSzPts val="1100"/>
                        <a:buFont typeface="Wingdings" panose="05000000000000000000" pitchFamily="2" charset="2"/>
                        <a:buChar char=""/>
                      </a:pPr>
                      <a:r>
                        <a:rPr lang="en-ZA" sz="1600" b="0" dirty="0">
                          <a:ln>
                            <a:noFill/>
                          </a:ln>
                          <a:solidFill>
                            <a:schemeClr val="tx1"/>
                          </a:solidFill>
                          <a:effectLst>
                            <a:outerShdw sx="0" sy="0">
                              <a:srgbClr val="000000"/>
                            </a:outerShdw>
                          </a:effectLst>
                        </a:rPr>
                        <a:t>Being away from office/desk for long periods</a:t>
                      </a:r>
                      <a:endParaRPr lang="en-ZA" sz="1800" b="0" dirty="0">
                        <a:ln>
                          <a:noFill/>
                        </a:ln>
                        <a:solidFill>
                          <a:schemeClr val="tx1"/>
                        </a:solidFill>
                        <a:effectLst>
                          <a:outerShdw sx="0" sy="0">
                            <a:srgbClr val="000000"/>
                          </a:outerShdw>
                        </a:effectLst>
                        <a:latin typeface="Arial" panose="020B0604020202020204" pitchFamily="34" charset="0"/>
                        <a:ea typeface="SimSun" panose="02010600030101010101" pitchFamily="2" charset="-122"/>
                      </a:endParaRPr>
                    </a:p>
                  </a:txBody>
                  <a:tcPr marL="68580" marR="68580" marT="0" marB="0">
                    <a:solidFill>
                      <a:schemeClr val="bg1">
                        <a:lumMod val="85000"/>
                      </a:schemeClr>
                    </a:solidFill>
                  </a:tcPr>
                </a:tc>
                <a:tc>
                  <a:txBody>
                    <a:bodyPr/>
                    <a:lstStyle/>
                    <a:p>
                      <a:pPr marL="342900" lvl="0" indent="-342900" algn="just">
                        <a:lnSpc>
                          <a:spcPct val="150000"/>
                        </a:lnSpc>
                        <a:spcAft>
                          <a:spcPts val="600"/>
                        </a:spcAft>
                        <a:buClrTx/>
                        <a:buSzPts val="1100"/>
                        <a:buFont typeface="Wingdings" panose="05000000000000000000" pitchFamily="2" charset="2"/>
                        <a:buChar char=""/>
                      </a:pPr>
                      <a:r>
                        <a:rPr lang="en-ZA" sz="1600" b="0" dirty="0">
                          <a:ln>
                            <a:noFill/>
                          </a:ln>
                          <a:solidFill>
                            <a:schemeClr val="tx1"/>
                          </a:solidFill>
                          <a:effectLst>
                            <a:outerShdw sx="0" sy="0">
                              <a:srgbClr val="000000"/>
                            </a:outerShdw>
                          </a:effectLst>
                        </a:rPr>
                        <a:t>Avoiding contact with team/group</a:t>
                      </a:r>
                      <a:endParaRPr lang="en-ZA" sz="1800" b="0" dirty="0">
                        <a:ln>
                          <a:noFill/>
                        </a:ln>
                        <a:solidFill>
                          <a:schemeClr val="tx1"/>
                        </a:solidFill>
                        <a:effectLst>
                          <a:outerShdw sx="0" sy="0">
                            <a:srgbClr val="000000"/>
                          </a:outerShdw>
                        </a:effectLst>
                        <a:latin typeface="Arial" panose="020B0604020202020204" pitchFamily="34" charset="0"/>
                        <a:ea typeface="SimSun" panose="02010600030101010101" pitchFamily="2" charset="-122"/>
                      </a:endParaRPr>
                    </a:p>
                  </a:txBody>
                  <a:tcPr marL="68580" marR="68580" marT="0" marB="0">
                    <a:solidFill>
                      <a:schemeClr val="bg1">
                        <a:lumMod val="85000"/>
                      </a:schemeClr>
                    </a:solidFill>
                  </a:tcPr>
                </a:tc>
              </a:tr>
              <a:tr h="0">
                <a:tc>
                  <a:txBody>
                    <a:bodyPr/>
                    <a:lstStyle/>
                    <a:p>
                      <a:pPr marL="342900" lvl="0" indent="-342900" algn="just">
                        <a:lnSpc>
                          <a:spcPct val="150000"/>
                        </a:lnSpc>
                        <a:spcAft>
                          <a:spcPts val="600"/>
                        </a:spcAft>
                        <a:buClrTx/>
                        <a:buSzPts val="1100"/>
                        <a:buFont typeface="Wingdings" panose="05000000000000000000" pitchFamily="2" charset="2"/>
                        <a:buChar char=""/>
                      </a:pPr>
                      <a:r>
                        <a:rPr lang="en-ZA" sz="1600" b="0" dirty="0">
                          <a:ln>
                            <a:noFill/>
                          </a:ln>
                          <a:solidFill>
                            <a:schemeClr val="tx1"/>
                          </a:solidFill>
                          <a:effectLst>
                            <a:outerShdw sx="0" sy="0">
                              <a:srgbClr val="000000"/>
                            </a:outerShdw>
                          </a:effectLst>
                        </a:rPr>
                        <a:t>Absenteeism</a:t>
                      </a:r>
                      <a:endParaRPr lang="en-ZA" sz="1800" b="0" dirty="0">
                        <a:ln>
                          <a:noFill/>
                        </a:ln>
                        <a:solidFill>
                          <a:schemeClr val="tx1"/>
                        </a:solidFill>
                        <a:effectLst>
                          <a:outerShdw sx="0" sy="0">
                            <a:srgbClr val="000000"/>
                          </a:outerShdw>
                        </a:effectLst>
                        <a:latin typeface="Arial" panose="020B0604020202020204" pitchFamily="34" charset="0"/>
                        <a:ea typeface="SimSun" panose="02010600030101010101" pitchFamily="2" charset="-122"/>
                      </a:endParaRPr>
                    </a:p>
                  </a:txBody>
                  <a:tcPr marL="68580" marR="68580" marT="0" marB="0">
                    <a:solidFill>
                      <a:schemeClr val="bg1">
                        <a:lumMod val="85000"/>
                      </a:schemeClr>
                    </a:solidFill>
                  </a:tcPr>
                </a:tc>
                <a:tc>
                  <a:txBody>
                    <a:bodyPr/>
                    <a:lstStyle/>
                    <a:p>
                      <a:pPr marL="342900" lvl="0" indent="-342900" algn="just">
                        <a:lnSpc>
                          <a:spcPct val="150000"/>
                        </a:lnSpc>
                        <a:spcAft>
                          <a:spcPts val="600"/>
                        </a:spcAft>
                        <a:buClrTx/>
                        <a:buSzPts val="1100"/>
                        <a:buFont typeface="Wingdings" panose="05000000000000000000" pitchFamily="2" charset="2"/>
                        <a:buChar char=""/>
                      </a:pPr>
                      <a:r>
                        <a:rPr lang="en-ZA" sz="1600" b="0" dirty="0">
                          <a:ln>
                            <a:noFill/>
                          </a:ln>
                          <a:solidFill>
                            <a:schemeClr val="tx1"/>
                          </a:solidFill>
                          <a:effectLst>
                            <a:outerShdw sx="0" sy="0">
                              <a:srgbClr val="000000"/>
                            </a:outerShdw>
                          </a:effectLst>
                        </a:rPr>
                        <a:t>Irritability</a:t>
                      </a:r>
                      <a:endParaRPr lang="en-ZA" sz="1800" b="0" dirty="0">
                        <a:ln>
                          <a:noFill/>
                        </a:ln>
                        <a:solidFill>
                          <a:schemeClr val="tx1"/>
                        </a:solidFill>
                        <a:effectLst>
                          <a:outerShdw sx="0" sy="0">
                            <a:srgbClr val="000000"/>
                          </a:outerShdw>
                        </a:effectLst>
                        <a:latin typeface="Arial" panose="020B0604020202020204" pitchFamily="34" charset="0"/>
                        <a:ea typeface="SimSun" panose="02010600030101010101" pitchFamily="2" charset="-122"/>
                      </a:endParaRPr>
                    </a:p>
                  </a:txBody>
                  <a:tcPr marL="68580" marR="68580" marT="0" marB="0">
                    <a:solidFill>
                      <a:schemeClr val="bg1">
                        <a:lumMod val="85000"/>
                      </a:schemeClr>
                    </a:solidFill>
                  </a:tcPr>
                </a:tc>
              </a:tr>
              <a:tr h="127635">
                <a:tc>
                  <a:txBody>
                    <a:bodyPr/>
                    <a:lstStyle/>
                    <a:p>
                      <a:pPr marL="291465" algn="just">
                        <a:lnSpc>
                          <a:spcPct val="150000"/>
                        </a:lnSpc>
                        <a:spcAft>
                          <a:spcPts val="0"/>
                        </a:spcAft>
                        <a:buClrTx/>
                      </a:pPr>
                      <a:r>
                        <a:rPr lang="en-ZA" sz="1600" b="0" dirty="0">
                          <a:solidFill>
                            <a:schemeClr val="tx1"/>
                          </a:solidFill>
                          <a:effectLst/>
                        </a:rPr>
                        <a:t> </a:t>
                      </a:r>
                      <a:endParaRPr lang="en-ZA" sz="1800" b="0" dirty="0">
                        <a:solidFill>
                          <a:schemeClr val="tx1"/>
                        </a:solidFill>
                        <a:effectLst/>
                        <a:latin typeface="Arial" panose="020B0604020202020204" pitchFamily="34" charset="0"/>
                        <a:ea typeface="SimSun" panose="02010600030101010101" pitchFamily="2" charset="-122"/>
                      </a:endParaRPr>
                    </a:p>
                  </a:txBody>
                  <a:tcPr marL="68580" marR="68580" marT="0" marB="0">
                    <a:solidFill>
                      <a:schemeClr val="bg1">
                        <a:lumMod val="85000"/>
                      </a:schemeClr>
                    </a:solidFill>
                  </a:tcPr>
                </a:tc>
                <a:tc>
                  <a:txBody>
                    <a:bodyPr/>
                    <a:lstStyle/>
                    <a:p>
                      <a:pPr marL="342900" lvl="0" indent="-342900" algn="just">
                        <a:lnSpc>
                          <a:spcPct val="150000"/>
                        </a:lnSpc>
                        <a:spcAft>
                          <a:spcPts val="600"/>
                        </a:spcAft>
                        <a:buClrTx/>
                        <a:buSzPts val="1100"/>
                        <a:buFont typeface="Wingdings" panose="05000000000000000000" pitchFamily="2" charset="2"/>
                        <a:buChar char=""/>
                      </a:pPr>
                      <a:r>
                        <a:rPr lang="en-ZA" sz="1600" b="0" dirty="0">
                          <a:ln>
                            <a:noFill/>
                          </a:ln>
                          <a:solidFill>
                            <a:schemeClr val="tx1"/>
                          </a:solidFill>
                          <a:effectLst>
                            <a:outerShdw sx="0" sy="0">
                              <a:srgbClr val="000000"/>
                            </a:outerShdw>
                          </a:effectLst>
                        </a:rPr>
                        <a:t>Lack of enthusiasm for job</a:t>
                      </a:r>
                      <a:endParaRPr lang="en-ZA" sz="1800" b="0" dirty="0">
                        <a:ln>
                          <a:noFill/>
                        </a:ln>
                        <a:solidFill>
                          <a:schemeClr val="tx1"/>
                        </a:solidFill>
                        <a:effectLst>
                          <a:outerShdw sx="0" sy="0">
                            <a:srgbClr val="000000"/>
                          </a:outerShdw>
                        </a:effectLst>
                        <a:latin typeface="Arial" panose="020B0604020202020204" pitchFamily="34" charset="0"/>
                        <a:ea typeface="SimSun" panose="02010600030101010101" pitchFamily="2" charset="-122"/>
                      </a:endParaRPr>
                    </a:p>
                  </a:txBody>
                  <a:tcPr marL="68580" marR="68580" marT="0" marB="0">
                    <a:solidFill>
                      <a:schemeClr val="bg1">
                        <a:lumMod val="85000"/>
                      </a:schemeClr>
                    </a:solidFill>
                  </a:tcPr>
                </a:tc>
              </a:tr>
            </a:tbl>
          </a:graphicData>
        </a:graphic>
      </p:graphicFrame>
      <p:sp>
        <p:nvSpPr>
          <p:cNvPr id="7" name="Rectangle 6"/>
          <p:cNvSpPr/>
          <p:nvPr/>
        </p:nvSpPr>
        <p:spPr>
          <a:xfrm>
            <a:off x="723424" y="1081354"/>
            <a:ext cx="7079521" cy="646331"/>
          </a:xfrm>
          <a:prstGeom prst="rect">
            <a:avLst/>
          </a:prstGeom>
        </p:spPr>
        <p:txBody>
          <a:bodyPr wrap="square">
            <a:spAutoFit/>
          </a:bodyPr>
          <a:lstStyle/>
          <a:p>
            <a:r>
              <a:rPr lang="en-ZA" b="1" dirty="0"/>
              <a:t>The following list of clues indicating performance and attitude problems may also come in handy:</a:t>
            </a:r>
          </a:p>
        </p:txBody>
      </p:sp>
    </p:spTree>
    <p:extLst>
      <p:ext uri="{BB962C8B-B14F-4D97-AF65-F5344CB8AC3E}">
        <p14:creationId xmlns:p14="http://schemas.microsoft.com/office/powerpoint/2010/main" val="1387131738"/>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smtClean="0"/>
              <a:t>Special needs </a:t>
            </a:r>
            <a:endParaRPr lang="en-ZA"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67</a:t>
            </a:fld>
            <a:endParaRPr lang="en-ZA" dirty="0"/>
          </a:p>
        </p:txBody>
      </p:sp>
      <p:sp>
        <p:nvSpPr>
          <p:cNvPr id="4" name="Content Placeholder 3"/>
          <p:cNvSpPr>
            <a:spLocks noGrp="1"/>
          </p:cNvSpPr>
          <p:nvPr>
            <p:ph sz="quarter" idx="1"/>
          </p:nvPr>
        </p:nvSpPr>
        <p:spPr>
          <a:xfrm>
            <a:off x="603504" y="1406469"/>
            <a:ext cx="8219256" cy="4680000"/>
          </a:xfrm>
        </p:spPr>
        <p:txBody>
          <a:bodyPr/>
          <a:lstStyle/>
          <a:p>
            <a:pPr marL="0" indent="0">
              <a:buNone/>
            </a:pPr>
            <a:r>
              <a:rPr lang="en-ZA" b="1" dirty="0"/>
              <a:t>Other obvious barriers to learning include</a:t>
            </a:r>
            <a:r>
              <a:rPr lang="en-ZA" b="1" dirty="0" smtClean="0"/>
              <a:t>:</a:t>
            </a:r>
          </a:p>
          <a:p>
            <a:pPr marL="0" indent="0">
              <a:buNone/>
            </a:pPr>
            <a:endParaRPr lang="en-ZA" b="1" dirty="0"/>
          </a:p>
          <a:p>
            <a:pPr lvl="0"/>
            <a:r>
              <a:rPr lang="en-ZA" dirty="0">
                <a:effectLst>
                  <a:outerShdw sx="0" sy="0">
                    <a:srgbClr val="000000"/>
                  </a:outerShdw>
                </a:effectLst>
              </a:rPr>
              <a:t>Personal problems such as substance abuse;</a:t>
            </a:r>
          </a:p>
          <a:p>
            <a:pPr lvl="0"/>
            <a:r>
              <a:rPr lang="en-ZA" dirty="0">
                <a:effectLst>
                  <a:outerShdw sx="0" sy="0">
                    <a:srgbClr val="000000"/>
                  </a:outerShdw>
                </a:effectLst>
              </a:rPr>
              <a:t>Obvious emotional distress (abuse); or </a:t>
            </a:r>
          </a:p>
          <a:p>
            <a:pPr lvl="0"/>
            <a:r>
              <a:rPr lang="en-ZA" dirty="0">
                <a:effectLst>
                  <a:outerShdw sx="0" sy="0">
                    <a:srgbClr val="000000"/>
                  </a:outerShdw>
                </a:effectLst>
              </a:rPr>
              <a:t>Health problems. </a:t>
            </a:r>
          </a:p>
          <a:p>
            <a:endParaRPr lang="en-ZA" dirty="0"/>
          </a:p>
        </p:txBody>
      </p:sp>
    </p:spTree>
    <p:extLst>
      <p:ext uri="{BB962C8B-B14F-4D97-AF65-F5344CB8AC3E}">
        <p14:creationId xmlns:p14="http://schemas.microsoft.com/office/powerpoint/2010/main" val="79680770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smtClean="0"/>
              <a:t>Special needs </a:t>
            </a:r>
            <a:endParaRPr lang="en-ZA"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68</a:t>
            </a:fld>
            <a:endParaRPr lang="en-ZA" dirty="0"/>
          </a:p>
        </p:txBody>
      </p:sp>
      <p:sp>
        <p:nvSpPr>
          <p:cNvPr id="4" name="Content Placeholder 3"/>
          <p:cNvSpPr>
            <a:spLocks noGrp="1"/>
          </p:cNvSpPr>
          <p:nvPr>
            <p:ph sz="quarter" idx="1"/>
          </p:nvPr>
        </p:nvSpPr>
        <p:spPr>
          <a:xfrm>
            <a:off x="603504" y="1406469"/>
            <a:ext cx="8219256" cy="4680000"/>
          </a:xfrm>
        </p:spPr>
        <p:txBody>
          <a:bodyPr>
            <a:normAutofit fontScale="92500" lnSpcReduction="10000"/>
          </a:bodyPr>
          <a:lstStyle/>
          <a:p>
            <a:pPr marL="0" indent="0">
              <a:buNone/>
            </a:pPr>
            <a:r>
              <a:rPr lang="en-ZA" b="1" dirty="0"/>
              <a:t>What is substance abuse?</a:t>
            </a:r>
          </a:p>
          <a:p>
            <a:endParaRPr lang="en-ZA" dirty="0"/>
          </a:p>
          <a:p>
            <a:r>
              <a:rPr lang="en-ZA" dirty="0" smtClean="0"/>
              <a:t>Substance </a:t>
            </a:r>
            <a:r>
              <a:rPr lang="en-ZA" dirty="0"/>
              <a:t>abuse, also known as drug abuse, is a patterned use of a substance (drug) in which the user consumes the substance in amounts or with methods which are harmful to themselves or others.</a:t>
            </a:r>
          </a:p>
          <a:p>
            <a:endParaRPr lang="en-ZA" dirty="0"/>
          </a:p>
          <a:p>
            <a:r>
              <a:rPr lang="en-ZA" dirty="0"/>
              <a:t>Substance abuse overlaps significantly with learning disabilities and behavioural disorders such as attention-deficit / hyperactivity disorder, according to a report issued last year by the National Centre on Addiction and Substance Abuse (CASA) at Columbia University. Learning disabilities affect 10.8 million children in the United States.</a:t>
            </a:r>
          </a:p>
          <a:p>
            <a:endParaRPr lang="en-ZA" dirty="0"/>
          </a:p>
          <a:p>
            <a:endParaRPr lang="en-ZA" dirty="0"/>
          </a:p>
        </p:txBody>
      </p:sp>
    </p:spTree>
    <p:extLst>
      <p:ext uri="{BB962C8B-B14F-4D97-AF65-F5344CB8AC3E}">
        <p14:creationId xmlns:p14="http://schemas.microsoft.com/office/powerpoint/2010/main" val="813480506"/>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smtClean="0"/>
              <a:t>Special needs </a:t>
            </a:r>
            <a:endParaRPr lang="en-ZA"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69</a:t>
            </a:fld>
            <a:endParaRPr lang="en-ZA" dirty="0"/>
          </a:p>
        </p:txBody>
      </p:sp>
      <p:sp>
        <p:nvSpPr>
          <p:cNvPr id="4" name="Content Placeholder 3"/>
          <p:cNvSpPr>
            <a:spLocks noGrp="1"/>
          </p:cNvSpPr>
          <p:nvPr>
            <p:ph sz="quarter" idx="1"/>
          </p:nvPr>
        </p:nvSpPr>
        <p:spPr>
          <a:xfrm>
            <a:off x="603504" y="1406469"/>
            <a:ext cx="8219256" cy="4680000"/>
          </a:xfrm>
        </p:spPr>
        <p:txBody>
          <a:bodyPr>
            <a:normAutofit/>
          </a:bodyPr>
          <a:lstStyle/>
          <a:p>
            <a:r>
              <a:rPr lang="en-ZA" dirty="0"/>
              <a:t>The risk factors for adolescent substance abuse are similar to the behavioural effects of learning disabilities: reduced self-esteem, academic difficulty, loneliness, depression and the desire for social acceptance. </a:t>
            </a:r>
          </a:p>
          <a:p>
            <a:endParaRPr lang="en-ZA" dirty="0"/>
          </a:p>
          <a:p>
            <a:endParaRPr lang="en-ZA" dirty="0"/>
          </a:p>
        </p:txBody>
      </p:sp>
    </p:spTree>
    <p:extLst>
      <p:ext uri="{BB962C8B-B14F-4D97-AF65-F5344CB8AC3E}">
        <p14:creationId xmlns:p14="http://schemas.microsoft.com/office/powerpoint/2010/main" val="9592761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Overview</a:t>
            </a:r>
          </a:p>
        </p:txBody>
      </p:sp>
      <p:sp>
        <p:nvSpPr>
          <p:cNvPr id="4" name="Slide Number Placeholder 3"/>
          <p:cNvSpPr>
            <a:spLocks noGrp="1"/>
          </p:cNvSpPr>
          <p:nvPr>
            <p:ph type="sldNum" sz="quarter" idx="12"/>
          </p:nvPr>
        </p:nvSpPr>
        <p:spPr/>
        <p:txBody>
          <a:bodyPr/>
          <a:lstStyle/>
          <a:p>
            <a:fld id="{32F83655-DC73-417F-8B26-EB7A1DBB5382}" type="slidenum">
              <a:rPr lang="en-ZA" smtClean="0"/>
              <a:pPr/>
              <a:t>7</a:t>
            </a:fld>
            <a:endParaRPr lang="en-ZA" dirty="0"/>
          </a:p>
        </p:txBody>
      </p:sp>
      <p:grpSp>
        <p:nvGrpSpPr>
          <p:cNvPr id="6" name="Group 5"/>
          <p:cNvGrpSpPr/>
          <p:nvPr/>
        </p:nvGrpSpPr>
        <p:grpSpPr>
          <a:xfrm>
            <a:off x="3768085" y="1657132"/>
            <a:ext cx="4248268" cy="1687287"/>
            <a:chOff x="2736309" y="0"/>
            <a:chExt cx="4248268" cy="1687287"/>
          </a:xfrm>
          <a:scene3d>
            <a:camera prst="orthographicFront"/>
            <a:lightRig rig="flat" dir="t"/>
          </a:scene3d>
        </p:grpSpPr>
        <p:sp>
          <p:nvSpPr>
            <p:cNvPr id="16" name="Right Arrow 15"/>
            <p:cNvSpPr/>
            <p:nvPr/>
          </p:nvSpPr>
          <p:spPr>
            <a:xfrm>
              <a:off x="2736309" y="0"/>
              <a:ext cx="4248268" cy="1687287"/>
            </a:xfrm>
            <a:prstGeom prst="rightArrow">
              <a:avLst>
                <a:gd name="adj1" fmla="val 75000"/>
                <a:gd name="adj2" fmla="val 50000"/>
              </a:avLst>
            </a:prstGeom>
          </p:spPr>
          <p:style>
            <a:lnRef idx="0">
              <a:schemeClr val="accent2"/>
            </a:lnRef>
            <a:fillRef idx="1002">
              <a:schemeClr val="lt2"/>
            </a:fillRef>
            <a:effectRef idx="3">
              <a:schemeClr val="accent2"/>
            </a:effectRef>
            <a:fontRef idx="minor">
              <a:schemeClr val="lt1"/>
            </a:fontRef>
          </p:style>
        </p:sp>
        <p:sp>
          <p:nvSpPr>
            <p:cNvPr id="17" name="Right Arrow 4"/>
            <p:cNvSpPr/>
            <p:nvPr/>
          </p:nvSpPr>
          <p:spPr>
            <a:xfrm>
              <a:off x="2736309" y="210911"/>
              <a:ext cx="3615535" cy="1265465"/>
            </a:xfrm>
            <a:prstGeom prst="rect">
              <a:avLst/>
            </a:prstGeom>
          </p:spPr>
          <p:style>
            <a:lnRef idx="0">
              <a:schemeClr val="accent2"/>
            </a:lnRef>
            <a:fillRef idx="1002">
              <a:schemeClr val="lt2"/>
            </a:fillRef>
            <a:effectRef idx="3">
              <a:schemeClr val="accent2"/>
            </a:effectRef>
            <a:fontRef idx="minor">
              <a:schemeClr val="lt1"/>
            </a:fontRef>
          </p:style>
          <p:txBody>
            <a:bodyPr spcFirstLastPara="0" vert="horz" wrap="square" lIns="16510" tIns="16510" rIns="16510" bIns="16510" numCol="1" spcCol="1270" anchor="ctr" anchorCtr="0">
              <a:noAutofit/>
            </a:bodyPr>
            <a:lstStyle/>
            <a:p>
              <a:pPr marL="228600" lvl="1" indent="-228600" algn="l" defTabSz="1155700">
                <a:lnSpc>
                  <a:spcPct val="90000"/>
                </a:lnSpc>
                <a:spcBef>
                  <a:spcPct val="0"/>
                </a:spcBef>
                <a:spcAft>
                  <a:spcPct val="15000"/>
                </a:spcAft>
                <a:buChar char="••"/>
              </a:pPr>
              <a:r>
                <a:rPr lang="en-US" sz="2600" kern="1200" dirty="0"/>
                <a:t>Against Outcomes in Unit Standard</a:t>
              </a:r>
            </a:p>
          </p:txBody>
        </p:sp>
      </p:grpSp>
      <p:grpSp>
        <p:nvGrpSpPr>
          <p:cNvPr id="7" name="Group 6"/>
          <p:cNvGrpSpPr/>
          <p:nvPr/>
        </p:nvGrpSpPr>
        <p:grpSpPr>
          <a:xfrm>
            <a:off x="812835" y="1636257"/>
            <a:ext cx="2832179" cy="1687287"/>
            <a:chOff x="0" y="432"/>
            <a:chExt cx="2832179" cy="1687287"/>
          </a:xfrm>
          <a:scene3d>
            <a:camera prst="orthographicFront"/>
            <a:lightRig rig="flat" dir="t"/>
          </a:scene3d>
        </p:grpSpPr>
        <p:sp>
          <p:nvSpPr>
            <p:cNvPr id="14" name="Rounded Rectangle 13"/>
            <p:cNvSpPr/>
            <p:nvPr/>
          </p:nvSpPr>
          <p:spPr>
            <a:xfrm>
              <a:off x="0" y="432"/>
              <a:ext cx="2832179" cy="1687287"/>
            </a:xfrm>
            <a:prstGeom prst="roundRect">
              <a:avLst/>
            </a:prstGeom>
          </p:spPr>
          <p:style>
            <a:lnRef idx="0">
              <a:schemeClr val="accent2"/>
            </a:lnRef>
            <a:fillRef idx="1002">
              <a:schemeClr val="lt2"/>
            </a:fillRef>
            <a:effectRef idx="3">
              <a:schemeClr val="accent2"/>
            </a:effectRef>
            <a:fontRef idx="minor">
              <a:schemeClr val="lt1"/>
            </a:fontRef>
          </p:style>
        </p:sp>
        <p:sp>
          <p:nvSpPr>
            <p:cNvPr id="15" name="Rounded Rectangle 6"/>
            <p:cNvSpPr/>
            <p:nvPr/>
          </p:nvSpPr>
          <p:spPr>
            <a:xfrm>
              <a:off x="82367" y="82799"/>
              <a:ext cx="2667445" cy="1522553"/>
            </a:xfrm>
            <a:prstGeom prst="rect">
              <a:avLst/>
            </a:prstGeom>
          </p:spPr>
          <p:style>
            <a:lnRef idx="0">
              <a:schemeClr val="accent2"/>
            </a:lnRef>
            <a:fillRef idx="1002">
              <a:schemeClr val="lt2"/>
            </a:fillRef>
            <a:effectRef idx="3">
              <a:schemeClr val="accent2"/>
            </a:effectRef>
            <a:fontRef idx="minor">
              <a:schemeClr val="lt1"/>
            </a:fontRef>
          </p:style>
          <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a:t>Competency</a:t>
              </a:r>
            </a:p>
          </p:txBody>
        </p:sp>
      </p:grpSp>
      <p:grpSp>
        <p:nvGrpSpPr>
          <p:cNvPr id="8" name="Group 7"/>
          <p:cNvGrpSpPr/>
          <p:nvPr/>
        </p:nvGrpSpPr>
        <p:grpSpPr>
          <a:xfrm>
            <a:off x="3863955" y="3513580"/>
            <a:ext cx="4248268" cy="1687287"/>
            <a:chOff x="2832179" y="1856448"/>
            <a:chExt cx="4248268" cy="1687287"/>
          </a:xfrm>
          <a:scene3d>
            <a:camera prst="orthographicFront"/>
            <a:lightRig rig="flat" dir="t"/>
          </a:scene3d>
        </p:grpSpPr>
        <p:sp>
          <p:nvSpPr>
            <p:cNvPr id="12" name="Right Arrow 11"/>
            <p:cNvSpPr/>
            <p:nvPr/>
          </p:nvSpPr>
          <p:spPr>
            <a:xfrm>
              <a:off x="2832179" y="1856448"/>
              <a:ext cx="4248268" cy="1687287"/>
            </a:xfrm>
            <a:prstGeom prst="rightArrow">
              <a:avLst>
                <a:gd name="adj1" fmla="val 75000"/>
                <a:gd name="adj2" fmla="val 50000"/>
              </a:avLst>
            </a:prstGeom>
          </p:spPr>
          <p:style>
            <a:lnRef idx="0">
              <a:schemeClr val="accent2"/>
            </a:lnRef>
            <a:fillRef idx="1002">
              <a:schemeClr val="lt2"/>
            </a:fillRef>
            <a:effectRef idx="3">
              <a:schemeClr val="accent2"/>
            </a:effectRef>
            <a:fontRef idx="minor">
              <a:schemeClr val="lt1"/>
            </a:fontRef>
          </p:style>
        </p:sp>
        <p:sp>
          <p:nvSpPr>
            <p:cNvPr id="13" name="Right Arrow 8"/>
            <p:cNvSpPr/>
            <p:nvPr/>
          </p:nvSpPr>
          <p:spPr>
            <a:xfrm>
              <a:off x="2832179" y="2067359"/>
              <a:ext cx="3615535" cy="1265465"/>
            </a:xfrm>
            <a:prstGeom prst="rect">
              <a:avLst/>
            </a:prstGeom>
          </p:spPr>
          <p:style>
            <a:lnRef idx="0">
              <a:schemeClr val="accent2"/>
            </a:lnRef>
            <a:fillRef idx="1002">
              <a:schemeClr val="lt2"/>
            </a:fillRef>
            <a:effectRef idx="3">
              <a:schemeClr val="accent2"/>
            </a:effectRef>
            <a:fontRef idx="minor">
              <a:schemeClr val="lt1"/>
            </a:fontRef>
          </p:style>
          <p:txBody>
            <a:bodyPr spcFirstLastPara="0" vert="horz" wrap="square" lIns="16510" tIns="16510" rIns="16510" bIns="16510" numCol="1" spcCol="1270" anchor="ctr" anchorCtr="0">
              <a:noAutofit/>
            </a:bodyPr>
            <a:lstStyle/>
            <a:p>
              <a:pPr marL="228600" lvl="1" indent="-228600" algn="l" defTabSz="1155700">
                <a:lnSpc>
                  <a:spcPct val="90000"/>
                </a:lnSpc>
                <a:spcBef>
                  <a:spcPct val="0"/>
                </a:spcBef>
                <a:spcAft>
                  <a:spcPct val="15000"/>
                </a:spcAft>
                <a:buChar char="••"/>
              </a:pPr>
              <a:r>
                <a:rPr lang="en-US" sz="2600" kern="1200" dirty="0"/>
                <a:t>Outcomes in relation to workplace</a:t>
              </a:r>
            </a:p>
          </p:txBody>
        </p:sp>
      </p:grpSp>
      <p:grpSp>
        <p:nvGrpSpPr>
          <p:cNvPr id="9" name="Group 8"/>
          <p:cNvGrpSpPr/>
          <p:nvPr/>
        </p:nvGrpSpPr>
        <p:grpSpPr>
          <a:xfrm>
            <a:off x="935906" y="3513580"/>
            <a:ext cx="2832179" cy="1687287"/>
            <a:chOff x="0" y="1856448"/>
            <a:chExt cx="2832179" cy="1687287"/>
          </a:xfrm>
          <a:scene3d>
            <a:camera prst="orthographicFront"/>
            <a:lightRig rig="flat" dir="t"/>
          </a:scene3d>
        </p:grpSpPr>
        <p:sp>
          <p:nvSpPr>
            <p:cNvPr id="10" name="Rounded Rectangle 9"/>
            <p:cNvSpPr/>
            <p:nvPr/>
          </p:nvSpPr>
          <p:spPr>
            <a:xfrm>
              <a:off x="0" y="1856448"/>
              <a:ext cx="2832179" cy="1687287"/>
            </a:xfrm>
            <a:prstGeom prst="roundRect">
              <a:avLst/>
            </a:prstGeom>
          </p:spPr>
          <p:style>
            <a:lnRef idx="0">
              <a:schemeClr val="accent2"/>
            </a:lnRef>
            <a:fillRef idx="1002">
              <a:schemeClr val="lt2"/>
            </a:fillRef>
            <a:effectRef idx="3">
              <a:schemeClr val="accent2"/>
            </a:effectRef>
            <a:fontRef idx="minor">
              <a:schemeClr val="lt1"/>
            </a:fontRef>
          </p:style>
        </p:sp>
        <p:sp>
          <p:nvSpPr>
            <p:cNvPr id="11" name="Rounded Rectangle 10"/>
            <p:cNvSpPr/>
            <p:nvPr/>
          </p:nvSpPr>
          <p:spPr>
            <a:xfrm>
              <a:off x="82367" y="1938815"/>
              <a:ext cx="2667445" cy="1522553"/>
            </a:xfrm>
            <a:prstGeom prst="rect">
              <a:avLst/>
            </a:prstGeom>
          </p:spPr>
          <p:style>
            <a:lnRef idx="0">
              <a:schemeClr val="accent2"/>
            </a:lnRef>
            <a:fillRef idx="1002">
              <a:schemeClr val="lt2"/>
            </a:fillRef>
            <a:effectRef idx="3">
              <a:schemeClr val="accent2"/>
            </a:effectRef>
            <a:fontRef idx="minor">
              <a:schemeClr val="lt1"/>
            </a:fontRef>
          </p:style>
          <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a:t>Interpret</a:t>
              </a:r>
            </a:p>
          </p:txBody>
        </p:sp>
      </p:grpSp>
    </p:spTree>
    <p:extLst>
      <p:ext uri="{BB962C8B-B14F-4D97-AF65-F5344CB8AC3E}">
        <p14:creationId xmlns:p14="http://schemas.microsoft.com/office/powerpoint/2010/main" val="227622757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smtClean="0"/>
              <a:t>Special needs </a:t>
            </a:r>
            <a:endParaRPr lang="en-ZA"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70</a:t>
            </a:fld>
            <a:endParaRPr lang="en-ZA" dirty="0"/>
          </a:p>
        </p:txBody>
      </p:sp>
      <p:sp>
        <p:nvSpPr>
          <p:cNvPr id="4" name="Content Placeholder 3"/>
          <p:cNvSpPr>
            <a:spLocks noGrp="1"/>
          </p:cNvSpPr>
          <p:nvPr>
            <p:ph sz="quarter" idx="1"/>
          </p:nvPr>
        </p:nvSpPr>
        <p:spPr>
          <a:xfrm>
            <a:off x="603504" y="1406469"/>
            <a:ext cx="8219256" cy="4680000"/>
          </a:xfrm>
        </p:spPr>
        <p:txBody>
          <a:bodyPr>
            <a:normAutofit/>
          </a:bodyPr>
          <a:lstStyle/>
          <a:p>
            <a:pPr marL="0" indent="0">
              <a:buNone/>
            </a:pPr>
            <a:endParaRPr lang="en-ZA" dirty="0"/>
          </a:p>
          <a:p>
            <a:endParaRPr lang="en-ZA" dirty="0"/>
          </a:p>
        </p:txBody>
      </p:sp>
      <p:graphicFrame>
        <p:nvGraphicFramePr>
          <p:cNvPr id="5" name="Table 4"/>
          <p:cNvGraphicFramePr>
            <a:graphicFrameLocks noGrp="1"/>
          </p:cNvGraphicFramePr>
          <p:nvPr>
            <p:extLst>
              <p:ext uri="{D42A27DB-BD31-4B8C-83A1-F6EECF244321}">
                <p14:modId xmlns:p14="http://schemas.microsoft.com/office/powerpoint/2010/main" val="3225646823"/>
              </p:ext>
            </p:extLst>
          </p:nvPr>
        </p:nvGraphicFramePr>
        <p:xfrm>
          <a:off x="467544" y="1692018"/>
          <a:ext cx="8219256" cy="4754880"/>
        </p:xfrm>
        <a:graphic>
          <a:graphicData uri="http://schemas.openxmlformats.org/drawingml/2006/table">
            <a:tbl>
              <a:tblPr firstRow="1" firstCol="1" bandRow="1">
                <a:tableStyleId>{5C22544A-7EE6-4342-B048-85BDC9FD1C3A}</a:tableStyleId>
              </a:tblPr>
              <a:tblGrid>
                <a:gridCol w="1644680"/>
                <a:gridCol w="6574576"/>
              </a:tblGrid>
              <a:tr h="0">
                <a:tc>
                  <a:txBody>
                    <a:bodyPr/>
                    <a:lstStyle/>
                    <a:p>
                      <a:pPr marL="107950" algn="ctr">
                        <a:lnSpc>
                          <a:spcPct val="150000"/>
                        </a:lnSpc>
                        <a:spcAft>
                          <a:spcPts val="0"/>
                        </a:spcAft>
                      </a:pPr>
                      <a:r>
                        <a:rPr lang="en-ZA" sz="1600" dirty="0">
                          <a:effectLst/>
                        </a:rPr>
                        <a:t>Result</a:t>
                      </a:r>
                      <a:endParaRPr lang="en-ZA" sz="1800" dirty="0">
                        <a:effectLst/>
                        <a:latin typeface="Arial" panose="020B0604020202020204" pitchFamily="34" charset="0"/>
                        <a:ea typeface="SimSun" panose="02010600030101010101" pitchFamily="2" charset="-122"/>
                      </a:endParaRPr>
                    </a:p>
                  </a:txBody>
                  <a:tcPr marL="68580" marR="68580" marT="0" marB="0">
                    <a:solidFill>
                      <a:schemeClr val="bg2"/>
                    </a:solidFill>
                  </a:tcPr>
                </a:tc>
                <a:tc>
                  <a:txBody>
                    <a:bodyPr/>
                    <a:lstStyle/>
                    <a:p>
                      <a:pPr marL="107950" algn="ctr">
                        <a:lnSpc>
                          <a:spcPct val="150000"/>
                        </a:lnSpc>
                        <a:spcAft>
                          <a:spcPts val="0"/>
                        </a:spcAft>
                      </a:pPr>
                      <a:r>
                        <a:rPr lang="en-ZA" sz="1600" dirty="0">
                          <a:effectLst/>
                        </a:rPr>
                        <a:t>Explanation</a:t>
                      </a:r>
                      <a:endParaRPr lang="en-ZA" sz="1800" dirty="0">
                        <a:effectLst/>
                        <a:latin typeface="Arial" panose="020B0604020202020204" pitchFamily="34" charset="0"/>
                        <a:ea typeface="SimSun" panose="02010600030101010101" pitchFamily="2" charset="-122"/>
                      </a:endParaRPr>
                    </a:p>
                  </a:txBody>
                  <a:tcPr marL="68580" marR="68580" marT="0" marB="0">
                    <a:solidFill>
                      <a:schemeClr val="bg2"/>
                    </a:solidFill>
                  </a:tcPr>
                </a:tc>
              </a:tr>
              <a:tr h="0">
                <a:tc>
                  <a:txBody>
                    <a:bodyPr/>
                    <a:lstStyle/>
                    <a:p>
                      <a:pPr algn="l">
                        <a:lnSpc>
                          <a:spcPct val="150000"/>
                        </a:lnSpc>
                        <a:spcAft>
                          <a:spcPts val="0"/>
                        </a:spcAft>
                      </a:pPr>
                      <a:r>
                        <a:rPr lang="en-ZA" sz="1600" dirty="0">
                          <a:effectLst/>
                        </a:rPr>
                        <a:t>Impaired Short Term Memory</a:t>
                      </a:r>
                      <a:endParaRPr lang="en-ZA" sz="1800" dirty="0">
                        <a:effectLst/>
                        <a:latin typeface="Arial" panose="020B0604020202020204" pitchFamily="34" charset="0"/>
                        <a:ea typeface="SimSun" panose="02010600030101010101" pitchFamily="2" charset="-122"/>
                      </a:endParaRPr>
                    </a:p>
                  </a:txBody>
                  <a:tcPr marL="68580" marR="68580" marT="0" marB="0">
                    <a:solidFill>
                      <a:schemeClr val="bg2"/>
                    </a:solidFill>
                  </a:tcPr>
                </a:tc>
                <a:tc>
                  <a:txBody>
                    <a:bodyPr/>
                    <a:lstStyle/>
                    <a:p>
                      <a:pPr algn="l">
                        <a:lnSpc>
                          <a:spcPct val="150000"/>
                        </a:lnSpc>
                        <a:spcAft>
                          <a:spcPts val="0"/>
                        </a:spcAft>
                      </a:pPr>
                      <a:r>
                        <a:rPr lang="en-ZA" sz="1600" dirty="0">
                          <a:effectLst/>
                        </a:rPr>
                        <a:t>Even students who use “mild drugs” like marijuana, are doing themselves damage. Marijuana limits the brain's ability to retain information.</a:t>
                      </a:r>
                      <a:endParaRPr lang="en-ZA" sz="1800" dirty="0">
                        <a:effectLst/>
                        <a:latin typeface="Arial" panose="020B0604020202020204" pitchFamily="34" charset="0"/>
                        <a:ea typeface="SimSun" panose="02010600030101010101" pitchFamily="2" charset="-122"/>
                      </a:endParaRPr>
                    </a:p>
                  </a:txBody>
                  <a:tcPr marL="68580" marR="68580" marT="0" marB="0">
                    <a:solidFill>
                      <a:schemeClr val="bg1">
                        <a:lumMod val="85000"/>
                      </a:schemeClr>
                    </a:solidFill>
                  </a:tcPr>
                </a:tc>
              </a:tr>
              <a:tr h="0">
                <a:tc>
                  <a:txBody>
                    <a:bodyPr/>
                    <a:lstStyle/>
                    <a:p>
                      <a:pPr algn="l">
                        <a:lnSpc>
                          <a:spcPct val="150000"/>
                        </a:lnSpc>
                        <a:spcAft>
                          <a:spcPts val="0"/>
                        </a:spcAft>
                      </a:pPr>
                      <a:r>
                        <a:rPr lang="en-ZA" sz="1600" dirty="0">
                          <a:effectLst/>
                        </a:rPr>
                        <a:t>Inability to Focus</a:t>
                      </a:r>
                      <a:endParaRPr lang="en-ZA" sz="1800" dirty="0">
                        <a:effectLst/>
                        <a:latin typeface="Arial" panose="020B0604020202020204" pitchFamily="34" charset="0"/>
                        <a:ea typeface="SimSun" panose="02010600030101010101" pitchFamily="2" charset="-122"/>
                      </a:endParaRPr>
                    </a:p>
                  </a:txBody>
                  <a:tcPr marL="68580" marR="68580" marT="0" marB="0">
                    <a:solidFill>
                      <a:schemeClr val="bg2"/>
                    </a:solidFill>
                  </a:tcPr>
                </a:tc>
                <a:tc>
                  <a:txBody>
                    <a:bodyPr/>
                    <a:lstStyle/>
                    <a:p>
                      <a:pPr algn="l">
                        <a:lnSpc>
                          <a:spcPct val="150000"/>
                        </a:lnSpc>
                        <a:spcAft>
                          <a:spcPts val="0"/>
                        </a:spcAft>
                      </a:pPr>
                      <a:r>
                        <a:rPr lang="en-ZA" sz="1600" dirty="0">
                          <a:effectLst/>
                        </a:rPr>
                        <a:t>Drug abusers find it difficult to focus, particularly on tasks that require mental effort. A lack of focus generally leads to poor performance.</a:t>
                      </a:r>
                      <a:endParaRPr lang="en-ZA" sz="1800" dirty="0">
                        <a:effectLst/>
                        <a:latin typeface="Arial" panose="020B0604020202020204" pitchFamily="34" charset="0"/>
                        <a:ea typeface="SimSun" panose="02010600030101010101" pitchFamily="2" charset="-122"/>
                      </a:endParaRPr>
                    </a:p>
                  </a:txBody>
                  <a:tcPr marL="68580" marR="68580" marT="0" marB="0">
                    <a:solidFill>
                      <a:schemeClr val="bg1">
                        <a:lumMod val="85000"/>
                      </a:schemeClr>
                    </a:solidFill>
                  </a:tcPr>
                </a:tc>
              </a:tr>
              <a:tr h="0">
                <a:tc>
                  <a:txBody>
                    <a:bodyPr/>
                    <a:lstStyle/>
                    <a:p>
                      <a:pPr algn="l">
                        <a:lnSpc>
                          <a:spcPct val="150000"/>
                        </a:lnSpc>
                        <a:spcAft>
                          <a:spcPts val="0"/>
                        </a:spcAft>
                      </a:pPr>
                      <a:r>
                        <a:rPr lang="en-ZA" sz="1600" dirty="0">
                          <a:effectLst/>
                        </a:rPr>
                        <a:t>Reduced Cognitive Efficiency</a:t>
                      </a:r>
                      <a:endParaRPr lang="en-ZA" sz="1800" dirty="0">
                        <a:effectLst/>
                        <a:latin typeface="Arial" panose="020B0604020202020204" pitchFamily="34" charset="0"/>
                        <a:ea typeface="SimSun" panose="02010600030101010101" pitchFamily="2" charset="-122"/>
                      </a:endParaRPr>
                    </a:p>
                  </a:txBody>
                  <a:tcPr marL="68580" marR="68580" marT="0" marB="0">
                    <a:solidFill>
                      <a:schemeClr val="bg2"/>
                    </a:solidFill>
                  </a:tcPr>
                </a:tc>
                <a:tc>
                  <a:txBody>
                    <a:bodyPr/>
                    <a:lstStyle/>
                    <a:p>
                      <a:pPr algn="l">
                        <a:lnSpc>
                          <a:spcPct val="150000"/>
                        </a:lnSpc>
                        <a:spcAft>
                          <a:spcPts val="0"/>
                        </a:spcAft>
                      </a:pPr>
                      <a:r>
                        <a:rPr lang="en-ZA" sz="1600" dirty="0">
                          <a:effectLst/>
                        </a:rPr>
                        <a:t>Persistent drug use affects the user's brain. For example, mild drug users have shown lower ability on math and verbal tests. </a:t>
                      </a:r>
                      <a:endParaRPr lang="en-ZA" sz="1800" dirty="0">
                        <a:effectLst/>
                        <a:latin typeface="Arial" panose="020B0604020202020204" pitchFamily="34" charset="0"/>
                        <a:ea typeface="SimSun" panose="02010600030101010101" pitchFamily="2" charset="-122"/>
                      </a:endParaRPr>
                    </a:p>
                  </a:txBody>
                  <a:tcPr marL="68580" marR="68580" marT="0" marB="0">
                    <a:solidFill>
                      <a:schemeClr val="bg1">
                        <a:lumMod val="85000"/>
                      </a:schemeClr>
                    </a:solidFill>
                  </a:tcPr>
                </a:tc>
              </a:tr>
              <a:tr h="0">
                <a:tc>
                  <a:txBody>
                    <a:bodyPr/>
                    <a:lstStyle/>
                    <a:p>
                      <a:pPr algn="l">
                        <a:lnSpc>
                          <a:spcPct val="150000"/>
                        </a:lnSpc>
                        <a:spcAft>
                          <a:spcPts val="0"/>
                        </a:spcAft>
                      </a:pPr>
                      <a:r>
                        <a:rPr lang="en-ZA" sz="1600" dirty="0">
                          <a:effectLst/>
                        </a:rPr>
                        <a:t>Preoccupation with Drugs</a:t>
                      </a:r>
                      <a:endParaRPr lang="en-ZA" sz="1800" dirty="0">
                        <a:effectLst/>
                        <a:latin typeface="Arial" panose="020B0604020202020204" pitchFamily="34" charset="0"/>
                        <a:ea typeface="SimSun" panose="02010600030101010101" pitchFamily="2" charset="-122"/>
                      </a:endParaRPr>
                    </a:p>
                  </a:txBody>
                  <a:tcPr marL="68580" marR="68580" marT="0" marB="0">
                    <a:solidFill>
                      <a:schemeClr val="bg2"/>
                    </a:solidFill>
                  </a:tcPr>
                </a:tc>
                <a:tc>
                  <a:txBody>
                    <a:bodyPr/>
                    <a:lstStyle/>
                    <a:p>
                      <a:pPr algn="l">
                        <a:lnSpc>
                          <a:spcPct val="150000"/>
                        </a:lnSpc>
                        <a:spcAft>
                          <a:spcPts val="0"/>
                        </a:spcAft>
                      </a:pPr>
                      <a:r>
                        <a:rPr lang="en-ZA" sz="1600" dirty="0">
                          <a:effectLst/>
                        </a:rPr>
                        <a:t>When drug abuse leads to addiction, the user spends increased amounts of time and energy on getting and using drugs. </a:t>
                      </a:r>
                      <a:endParaRPr lang="en-ZA" sz="1800" dirty="0">
                        <a:effectLst/>
                        <a:latin typeface="Arial" panose="020B0604020202020204" pitchFamily="34" charset="0"/>
                        <a:ea typeface="SimSun" panose="02010600030101010101" pitchFamily="2" charset="-122"/>
                      </a:endParaRPr>
                    </a:p>
                  </a:txBody>
                  <a:tcPr marL="68580" marR="68580" marT="0" marB="0">
                    <a:solidFill>
                      <a:schemeClr val="bg1">
                        <a:lumMod val="85000"/>
                      </a:schemeClr>
                    </a:solidFill>
                  </a:tcPr>
                </a:tc>
              </a:tr>
              <a:tr h="0">
                <a:tc>
                  <a:txBody>
                    <a:bodyPr/>
                    <a:lstStyle/>
                    <a:p>
                      <a:pPr algn="l">
                        <a:lnSpc>
                          <a:spcPct val="150000"/>
                        </a:lnSpc>
                        <a:spcAft>
                          <a:spcPts val="0"/>
                        </a:spcAft>
                      </a:pPr>
                      <a:r>
                        <a:rPr lang="en-ZA" sz="1600" dirty="0">
                          <a:effectLst/>
                        </a:rPr>
                        <a:t>Vicious Cycle</a:t>
                      </a:r>
                      <a:endParaRPr lang="en-ZA" sz="1800" dirty="0">
                        <a:effectLst/>
                        <a:latin typeface="Arial" panose="020B0604020202020204" pitchFamily="34" charset="0"/>
                        <a:ea typeface="SimSun" panose="02010600030101010101" pitchFamily="2" charset="-122"/>
                      </a:endParaRPr>
                    </a:p>
                  </a:txBody>
                  <a:tcPr marL="68580" marR="68580" marT="0" marB="0">
                    <a:solidFill>
                      <a:schemeClr val="bg2"/>
                    </a:solidFill>
                  </a:tcPr>
                </a:tc>
                <a:tc>
                  <a:txBody>
                    <a:bodyPr/>
                    <a:lstStyle/>
                    <a:p>
                      <a:pPr algn="l">
                        <a:lnSpc>
                          <a:spcPct val="150000"/>
                        </a:lnSpc>
                        <a:spcAft>
                          <a:spcPts val="0"/>
                        </a:spcAft>
                      </a:pPr>
                      <a:r>
                        <a:rPr lang="en-ZA" sz="1600" dirty="0">
                          <a:effectLst/>
                        </a:rPr>
                        <a:t>Often when learner’s performance goes down, their self-esteem suffers. This can cause a cycle of even lower academic performance and lower self-esteem that often drives students toward further drug use.</a:t>
                      </a:r>
                      <a:endParaRPr lang="en-ZA" sz="1800" dirty="0">
                        <a:effectLst/>
                        <a:latin typeface="Arial" panose="020B0604020202020204" pitchFamily="34" charset="0"/>
                        <a:ea typeface="SimSun" panose="02010600030101010101" pitchFamily="2" charset="-122"/>
                      </a:endParaRPr>
                    </a:p>
                  </a:txBody>
                  <a:tcPr marL="68580" marR="68580" marT="0" marB="0">
                    <a:solidFill>
                      <a:schemeClr val="bg1">
                        <a:lumMod val="85000"/>
                      </a:schemeClr>
                    </a:solidFill>
                  </a:tcPr>
                </a:tc>
              </a:tr>
            </a:tbl>
          </a:graphicData>
        </a:graphic>
      </p:graphicFrame>
      <p:sp>
        <p:nvSpPr>
          <p:cNvPr id="6" name="Rectangle 5"/>
          <p:cNvSpPr/>
          <p:nvPr/>
        </p:nvSpPr>
        <p:spPr>
          <a:xfrm>
            <a:off x="374904" y="1083303"/>
            <a:ext cx="8311896" cy="523220"/>
          </a:xfrm>
          <a:prstGeom prst="rect">
            <a:avLst/>
          </a:prstGeom>
        </p:spPr>
        <p:txBody>
          <a:bodyPr wrap="square">
            <a:spAutoFit/>
          </a:bodyPr>
          <a:lstStyle/>
          <a:p>
            <a:r>
              <a:rPr lang="en-ZA" sz="2400" b="1" dirty="0"/>
              <a:t>Substance </a:t>
            </a:r>
            <a:r>
              <a:rPr lang="en-ZA" sz="2800" b="1" dirty="0"/>
              <a:t>abuse</a:t>
            </a:r>
            <a:r>
              <a:rPr lang="en-ZA" sz="2400" b="1" dirty="0"/>
              <a:t> impacts the learner in the following ways</a:t>
            </a:r>
            <a:r>
              <a:rPr lang="en-ZA" sz="2000" b="1" dirty="0"/>
              <a:t>:</a:t>
            </a:r>
          </a:p>
        </p:txBody>
      </p:sp>
    </p:spTree>
    <p:extLst>
      <p:ext uri="{BB962C8B-B14F-4D97-AF65-F5344CB8AC3E}">
        <p14:creationId xmlns:p14="http://schemas.microsoft.com/office/powerpoint/2010/main" val="2032995243"/>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ZA" dirty="0"/>
              <a:t>Implications of the learning or physical disability </a:t>
            </a:r>
          </a:p>
        </p:txBody>
      </p:sp>
      <p:sp>
        <p:nvSpPr>
          <p:cNvPr id="3" name="Slide Number Placeholder 2"/>
          <p:cNvSpPr>
            <a:spLocks noGrp="1"/>
          </p:cNvSpPr>
          <p:nvPr>
            <p:ph type="sldNum" sz="quarter" idx="12"/>
          </p:nvPr>
        </p:nvSpPr>
        <p:spPr/>
        <p:txBody>
          <a:bodyPr/>
          <a:lstStyle/>
          <a:p>
            <a:fld id="{32F83655-DC73-417F-8B26-EB7A1DBB5382}" type="slidenum">
              <a:rPr lang="en-ZA" smtClean="0"/>
              <a:pPr/>
              <a:t>71</a:t>
            </a:fld>
            <a:endParaRPr lang="en-ZA" dirty="0"/>
          </a:p>
        </p:txBody>
      </p:sp>
      <p:sp>
        <p:nvSpPr>
          <p:cNvPr id="4" name="Content Placeholder 3"/>
          <p:cNvSpPr>
            <a:spLocks noGrp="1"/>
          </p:cNvSpPr>
          <p:nvPr>
            <p:ph sz="quarter" idx="1"/>
          </p:nvPr>
        </p:nvSpPr>
        <p:spPr/>
        <p:txBody>
          <a:bodyPr>
            <a:normAutofit fontScale="85000" lnSpcReduction="20000"/>
          </a:bodyPr>
          <a:lstStyle/>
          <a:p>
            <a:pPr marL="0" indent="0">
              <a:buNone/>
            </a:pPr>
            <a:r>
              <a:rPr lang="en-ZA" b="1" dirty="0"/>
              <a:t>In this section we will look at disability specific information which may assist in reducing barriers to learning for students with disabilities:</a:t>
            </a:r>
          </a:p>
          <a:p>
            <a:pPr marL="0" indent="0">
              <a:buNone/>
            </a:pPr>
            <a:endParaRPr lang="en-ZA" b="1" dirty="0"/>
          </a:p>
          <a:p>
            <a:pPr marL="0" indent="0">
              <a:buNone/>
            </a:pPr>
            <a:r>
              <a:rPr lang="en-ZA" b="1" dirty="0"/>
              <a:t>Hearing Impairments:</a:t>
            </a:r>
            <a:endParaRPr lang="en-ZA" dirty="0"/>
          </a:p>
          <a:p>
            <a:r>
              <a:rPr lang="en-ZA" dirty="0"/>
              <a:t>A hearing loss may impact on students' ability to:</a:t>
            </a:r>
          </a:p>
          <a:p>
            <a:pPr lvl="0"/>
            <a:r>
              <a:rPr lang="en-ZA" dirty="0">
                <a:effectLst>
                  <a:outerShdw sx="0" sy="0">
                    <a:srgbClr val="000000"/>
                  </a:outerShdw>
                </a:effectLst>
              </a:rPr>
              <a:t>Produce speech sounds;</a:t>
            </a:r>
          </a:p>
          <a:p>
            <a:pPr lvl="0"/>
            <a:r>
              <a:rPr lang="en-ZA" dirty="0">
                <a:effectLst>
                  <a:outerShdw sx="0" sy="0">
                    <a:srgbClr val="000000"/>
                  </a:outerShdw>
                </a:effectLst>
              </a:rPr>
              <a:t>Hear and understand language;</a:t>
            </a:r>
          </a:p>
          <a:p>
            <a:pPr lvl="0"/>
            <a:r>
              <a:rPr lang="en-ZA" dirty="0">
                <a:effectLst>
                  <a:outerShdw sx="0" sy="0">
                    <a:srgbClr val="000000"/>
                  </a:outerShdw>
                </a:effectLst>
              </a:rPr>
              <a:t>Produce oral language;</a:t>
            </a:r>
          </a:p>
          <a:p>
            <a:pPr lvl="0"/>
            <a:r>
              <a:rPr lang="en-ZA" dirty="0">
                <a:effectLst>
                  <a:outerShdw sx="0" sy="0">
                    <a:srgbClr val="000000"/>
                  </a:outerShdw>
                </a:effectLst>
              </a:rPr>
              <a:t>Acquire and use background knowledge across a range of topics;</a:t>
            </a:r>
          </a:p>
          <a:p>
            <a:pPr lvl="0"/>
            <a:r>
              <a:rPr lang="en-ZA" dirty="0">
                <a:effectLst>
                  <a:outerShdw sx="0" sy="0">
                    <a:srgbClr val="000000"/>
                  </a:outerShdw>
                </a:effectLst>
              </a:rPr>
              <a:t>Access information presented in the classroom;</a:t>
            </a:r>
          </a:p>
          <a:p>
            <a:pPr lvl="0"/>
            <a:r>
              <a:rPr lang="en-ZA" dirty="0">
                <a:effectLst>
                  <a:outerShdw sx="0" sy="0">
                    <a:srgbClr val="000000"/>
                  </a:outerShdw>
                </a:effectLst>
              </a:rPr>
              <a:t>Understand new concepts - particularly language-based concepts; and</a:t>
            </a:r>
          </a:p>
          <a:p>
            <a:pPr lvl="0"/>
            <a:r>
              <a:rPr lang="en-ZA" dirty="0">
                <a:effectLst>
                  <a:outerShdw sx="0" sy="0">
                    <a:srgbClr val="000000"/>
                  </a:outerShdw>
                </a:effectLst>
              </a:rPr>
              <a:t>Interact with other students.</a:t>
            </a:r>
          </a:p>
          <a:p>
            <a:r>
              <a:rPr lang="en-ZA" dirty="0"/>
              <a:t>These students may often be more comfortable in a small group or one-to-one situation. The student may have additional difficulties in intellect or mobility.</a:t>
            </a:r>
          </a:p>
          <a:p>
            <a:pPr marL="0" indent="0">
              <a:buNone/>
            </a:pPr>
            <a:endParaRPr lang="en-ZA" dirty="0"/>
          </a:p>
        </p:txBody>
      </p:sp>
    </p:spTree>
    <p:extLst>
      <p:ext uri="{BB962C8B-B14F-4D97-AF65-F5344CB8AC3E}">
        <p14:creationId xmlns:p14="http://schemas.microsoft.com/office/powerpoint/2010/main" val="1402712350"/>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ZA" dirty="0"/>
              <a:t>Implications of the learning or physical disability </a:t>
            </a:r>
          </a:p>
        </p:txBody>
      </p:sp>
      <p:sp>
        <p:nvSpPr>
          <p:cNvPr id="3" name="Slide Number Placeholder 2"/>
          <p:cNvSpPr>
            <a:spLocks noGrp="1"/>
          </p:cNvSpPr>
          <p:nvPr>
            <p:ph type="sldNum" sz="quarter" idx="12"/>
          </p:nvPr>
        </p:nvSpPr>
        <p:spPr/>
        <p:txBody>
          <a:bodyPr/>
          <a:lstStyle/>
          <a:p>
            <a:fld id="{32F83655-DC73-417F-8B26-EB7A1DBB5382}" type="slidenum">
              <a:rPr lang="en-ZA" smtClean="0"/>
              <a:pPr/>
              <a:t>72</a:t>
            </a:fld>
            <a:endParaRPr lang="en-ZA" dirty="0"/>
          </a:p>
        </p:txBody>
      </p:sp>
      <p:sp>
        <p:nvSpPr>
          <p:cNvPr id="4" name="Content Placeholder 3"/>
          <p:cNvSpPr>
            <a:spLocks noGrp="1"/>
          </p:cNvSpPr>
          <p:nvPr>
            <p:ph sz="quarter" idx="1"/>
          </p:nvPr>
        </p:nvSpPr>
        <p:spPr/>
        <p:txBody>
          <a:bodyPr>
            <a:normAutofit/>
          </a:bodyPr>
          <a:lstStyle/>
          <a:p>
            <a:pPr marL="0" indent="0">
              <a:buNone/>
            </a:pPr>
            <a:r>
              <a:rPr lang="en-ZA" b="1" dirty="0"/>
              <a:t>Intellectual </a:t>
            </a:r>
            <a:r>
              <a:rPr lang="en-ZA" b="1" dirty="0" smtClean="0"/>
              <a:t>Impairment</a:t>
            </a:r>
          </a:p>
          <a:p>
            <a:pPr marL="0" indent="0">
              <a:buNone/>
            </a:pPr>
            <a:endParaRPr lang="en-ZA" dirty="0"/>
          </a:p>
          <a:p>
            <a:pPr marL="0" indent="0">
              <a:buNone/>
            </a:pPr>
            <a:r>
              <a:rPr lang="en-ZA" b="1" dirty="0"/>
              <a:t>Effects on learning for students with intellectual impairment may include ability to:</a:t>
            </a:r>
          </a:p>
          <a:p>
            <a:pPr marL="0" indent="0">
              <a:buNone/>
            </a:pPr>
            <a:r>
              <a:rPr lang="en-ZA" dirty="0"/>
              <a:t> </a:t>
            </a:r>
          </a:p>
          <a:p>
            <a:pPr lvl="0"/>
            <a:r>
              <a:rPr lang="en-ZA" dirty="0">
                <a:effectLst>
                  <a:outerShdw sx="0" sy="0">
                    <a:srgbClr val="000000"/>
                  </a:outerShdw>
                </a:effectLst>
              </a:rPr>
              <a:t>Start and maintain attention to complete tasks;</a:t>
            </a:r>
          </a:p>
          <a:p>
            <a:pPr lvl="0"/>
            <a:r>
              <a:rPr lang="en-ZA" dirty="0">
                <a:effectLst>
                  <a:outerShdw sx="0" sy="0">
                    <a:srgbClr val="000000"/>
                  </a:outerShdw>
                </a:effectLst>
              </a:rPr>
              <a:t>Process thoughts at same speed as their peers;</a:t>
            </a:r>
          </a:p>
          <a:p>
            <a:pPr lvl="0"/>
            <a:r>
              <a:rPr lang="en-ZA" dirty="0">
                <a:effectLst>
                  <a:outerShdw sx="0" sy="0">
                    <a:srgbClr val="000000"/>
                  </a:outerShdw>
                </a:effectLst>
              </a:rPr>
              <a:t>Recall information;</a:t>
            </a:r>
          </a:p>
          <a:p>
            <a:pPr lvl="0"/>
            <a:r>
              <a:rPr lang="en-ZA" dirty="0">
                <a:effectLst>
                  <a:outerShdw sx="0" sy="0">
                    <a:srgbClr val="000000"/>
                  </a:outerShdw>
                </a:effectLst>
              </a:rPr>
              <a:t>Form logical sequences of ideas or actions</a:t>
            </a:r>
            <a:r>
              <a:rPr lang="en-ZA" dirty="0" smtClean="0">
                <a:effectLst>
                  <a:outerShdw sx="0" sy="0">
                    <a:srgbClr val="000000"/>
                  </a:outerShdw>
                </a:effectLst>
              </a:rPr>
              <a:t>;</a:t>
            </a:r>
            <a:endParaRPr lang="en-ZA" dirty="0">
              <a:effectLst>
                <a:outerShdw sx="0" sy="0">
                  <a:srgbClr val="000000"/>
                </a:outerShdw>
              </a:effectLst>
            </a:endParaRPr>
          </a:p>
        </p:txBody>
      </p:sp>
    </p:spTree>
    <p:extLst>
      <p:ext uri="{BB962C8B-B14F-4D97-AF65-F5344CB8AC3E}">
        <p14:creationId xmlns:p14="http://schemas.microsoft.com/office/powerpoint/2010/main" val="4174200183"/>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ZA" dirty="0"/>
              <a:t>Implications of the learning or physical disability </a:t>
            </a:r>
          </a:p>
        </p:txBody>
      </p:sp>
      <p:sp>
        <p:nvSpPr>
          <p:cNvPr id="3" name="Slide Number Placeholder 2"/>
          <p:cNvSpPr>
            <a:spLocks noGrp="1"/>
          </p:cNvSpPr>
          <p:nvPr>
            <p:ph type="sldNum" sz="quarter" idx="12"/>
          </p:nvPr>
        </p:nvSpPr>
        <p:spPr/>
        <p:txBody>
          <a:bodyPr/>
          <a:lstStyle/>
          <a:p>
            <a:fld id="{32F83655-DC73-417F-8B26-EB7A1DBB5382}" type="slidenum">
              <a:rPr lang="en-ZA" smtClean="0"/>
              <a:pPr/>
              <a:t>73</a:t>
            </a:fld>
            <a:endParaRPr lang="en-ZA" dirty="0"/>
          </a:p>
        </p:txBody>
      </p:sp>
      <p:sp>
        <p:nvSpPr>
          <p:cNvPr id="4" name="Content Placeholder 3"/>
          <p:cNvSpPr>
            <a:spLocks noGrp="1"/>
          </p:cNvSpPr>
          <p:nvPr>
            <p:ph sz="quarter" idx="1"/>
          </p:nvPr>
        </p:nvSpPr>
        <p:spPr/>
        <p:txBody>
          <a:bodyPr>
            <a:normAutofit/>
          </a:bodyPr>
          <a:lstStyle/>
          <a:p>
            <a:pPr lvl="0"/>
            <a:r>
              <a:rPr lang="en-ZA" dirty="0">
                <a:effectLst>
                  <a:outerShdw sx="0" sy="0">
                    <a:srgbClr val="000000"/>
                  </a:outerShdw>
                </a:effectLst>
              </a:rPr>
              <a:t>Register, make sense of and integrate information through the senses;</a:t>
            </a:r>
          </a:p>
          <a:p>
            <a:pPr lvl="0"/>
            <a:r>
              <a:rPr lang="en-ZA" dirty="0">
                <a:effectLst>
                  <a:outerShdw sx="0" sy="0">
                    <a:srgbClr val="000000"/>
                  </a:outerShdw>
                </a:effectLst>
              </a:rPr>
              <a:t>Interpret symbolic, abstract and complex thoughts and concepts; and</a:t>
            </a:r>
          </a:p>
          <a:p>
            <a:pPr lvl="0"/>
            <a:r>
              <a:rPr lang="en-ZA" dirty="0">
                <a:effectLst>
                  <a:outerShdw sx="0" sy="0">
                    <a:srgbClr val="000000"/>
                  </a:outerShdw>
                </a:effectLst>
              </a:rPr>
              <a:t>Maintain and transfer skills learned under one condition or environment to another.</a:t>
            </a:r>
          </a:p>
          <a:p>
            <a:pPr marL="0" indent="0">
              <a:buNone/>
            </a:pPr>
            <a:endParaRPr lang="en-ZA" dirty="0"/>
          </a:p>
          <a:p>
            <a:pPr marL="0" indent="0">
              <a:buNone/>
            </a:pPr>
            <a:r>
              <a:rPr lang="en-ZA" dirty="0"/>
              <a:t>Students with intellectual impairment will require additional adjustments to be made to enhance educational access, participation and achievement. </a:t>
            </a:r>
          </a:p>
        </p:txBody>
      </p:sp>
    </p:spTree>
    <p:extLst>
      <p:ext uri="{BB962C8B-B14F-4D97-AF65-F5344CB8AC3E}">
        <p14:creationId xmlns:p14="http://schemas.microsoft.com/office/powerpoint/2010/main" val="74469395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ZA" dirty="0"/>
              <a:t>Implications of the learning or physical disability </a:t>
            </a:r>
          </a:p>
        </p:txBody>
      </p:sp>
      <p:sp>
        <p:nvSpPr>
          <p:cNvPr id="3" name="Slide Number Placeholder 2"/>
          <p:cNvSpPr>
            <a:spLocks noGrp="1"/>
          </p:cNvSpPr>
          <p:nvPr>
            <p:ph type="sldNum" sz="quarter" idx="12"/>
          </p:nvPr>
        </p:nvSpPr>
        <p:spPr/>
        <p:txBody>
          <a:bodyPr/>
          <a:lstStyle/>
          <a:p>
            <a:fld id="{32F83655-DC73-417F-8B26-EB7A1DBB5382}" type="slidenum">
              <a:rPr lang="en-ZA" smtClean="0"/>
              <a:pPr/>
              <a:t>74</a:t>
            </a:fld>
            <a:endParaRPr lang="en-ZA" dirty="0"/>
          </a:p>
        </p:txBody>
      </p:sp>
      <p:sp>
        <p:nvSpPr>
          <p:cNvPr id="4" name="Content Placeholder 3"/>
          <p:cNvSpPr>
            <a:spLocks noGrp="1"/>
          </p:cNvSpPr>
          <p:nvPr>
            <p:ph sz="quarter" idx="1"/>
          </p:nvPr>
        </p:nvSpPr>
        <p:spPr/>
        <p:txBody>
          <a:bodyPr>
            <a:normAutofit fontScale="92500"/>
          </a:bodyPr>
          <a:lstStyle/>
          <a:p>
            <a:pPr marL="0" indent="0">
              <a:buNone/>
            </a:pPr>
            <a:r>
              <a:rPr lang="en-ZA" b="1" dirty="0"/>
              <a:t>Adjustments may need to be considered regarding:</a:t>
            </a:r>
          </a:p>
          <a:p>
            <a:pPr marL="0" indent="0">
              <a:buNone/>
            </a:pPr>
            <a:r>
              <a:rPr lang="en-ZA" dirty="0"/>
              <a:t> </a:t>
            </a:r>
          </a:p>
          <a:p>
            <a:pPr lvl="0"/>
            <a:r>
              <a:rPr lang="en-ZA" dirty="0">
                <a:effectLst>
                  <a:outerShdw sx="0" sy="0">
                    <a:srgbClr val="000000"/>
                  </a:outerShdw>
                </a:effectLst>
              </a:rPr>
              <a:t>Age appropriate, high interest activities;</a:t>
            </a:r>
          </a:p>
          <a:p>
            <a:pPr lvl="0"/>
            <a:r>
              <a:rPr lang="en-ZA" dirty="0">
                <a:effectLst>
                  <a:outerShdw sx="0" sy="0">
                    <a:srgbClr val="000000"/>
                  </a:outerShdw>
                </a:effectLst>
              </a:rPr>
              <a:t>Curriculum content;</a:t>
            </a:r>
          </a:p>
          <a:p>
            <a:pPr lvl="0"/>
            <a:r>
              <a:rPr lang="en-ZA" dirty="0">
                <a:effectLst>
                  <a:outerShdw sx="0" sy="0">
                    <a:srgbClr val="000000"/>
                  </a:outerShdw>
                </a:effectLst>
              </a:rPr>
              <a:t>Alternative formats for class tasks and assessment items;</a:t>
            </a:r>
          </a:p>
          <a:p>
            <a:pPr lvl="0"/>
            <a:r>
              <a:rPr lang="en-ZA" dirty="0">
                <a:effectLst>
                  <a:outerShdw sx="0" sy="0">
                    <a:srgbClr val="000000"/>
                  </a:outerShdw>
                </a:effectLst>
              </a:rPr>
              <a:t>Breaking tasks into smaller and logically sequenced sub-tasks;</a:t>
            </a:r>
          </a:p>
          <a:p>
            <a:pPr lvl="0"/>
            <a:r>
              <a:rPr lang="en-ZA" dirty="0">
                <a:effectLst>
                  <a:outerShdw sx="0" sy="0">
                    <a:srgbClr val="000000"/>
                  </a:outerShdw>
                </a:effectLst>
              </a:rPr>
              <a:t>Frequent and specific feedback for reinforcement and correction;</a:t>
            </a:r>
          </a:p>
          <a:p>
            <a:pPr lvl="0"/>
            <a:r>
              <a:rPr lang="en-ZA" dirty="0">
                <a:effectLst>
                  <a:outerShdw sx="0" sy="0">
                    <a:srgbClr val="000000"/>
                  </a:outerShdw>
                </a:effectLst>
              </a:rPr>
              <a:t>Concrete materials and examples;</a:t>
            </a:r>
          </a:p>
          <a:p>
            <a:pPr lvl="0"/>
            <a:r>
              <a:rPr lang="en-ZA" dirty="0">
                <a:effectLst>
                  <a:outerShdw sx="0" sy="0">
                    <a:srgbClr val="000000"/>
                  </a:outerShdw>
                </a:effectLst>
              </a:rPr>
              <a:t>Modelling, physical and verbal prompts;</a:t>
            </a:r>
          </a:p>
          <a:p>
            <a:pPr lvl="0"/>
            <a:r>
              <a:rPr lang="en-ZA" dirty="0">
                <a:effectLst>
                  <a:outerShdw sx="0" sy="0">
                    <a:srgbClr val="000000"/>
                  </a:outerShdw>
                </a:effectLst>
              </a:rPr>
              <a:t>Short clear directions;</a:t>
            </a:r>
          </a:p>
          <a:p>
            <a:pPr lvl="0"/>
            <a:r>
              <a:rPr lang="en-ZA" dirty="0">
                <a:effectLst>
                  <a:outerShdw sx="0" sy="0">
                    <a:srgbClr val="000000"/>
                  </a:outerShdw>
                </a:effectLst>
              </a:rPr>
              <a:t>Real life experiences connected beyond the classroom;</a:t>
            </a:r>
          </a:p>
          <a:p>
            <a:pPr lvl="0"/>
            <a:endParaRPr lang="en-ZA" dirty="0"/>
          </a:p>
        </p:txBody>
      </p:sp>
    </p:spTree>
    <p:extLst>
      <p:ext uri="{BB962C8B-B14F-4D97-AF65-F5344CB8AC3E}">
        <p14:creationId xmlns:p14="http://schemas.microsoft.com/office/powerpoint/2010/main" val="4196286339"/>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ZA" dirty="0"/>
              <a:t>Implications of the learning or physical disability </a:t>
            </a:r>
          </a:p>
        </p:txBody>
      </p:sp>
      <p:sp>
        <p:nvSpPr>
          <p:cNvPr id="3" name="Slide Number Placeholder 2"/>
          <p:cNvSpPr>
            <a:spLocks noGrp="1"/>
          </p:cNvSpPr>
          <p:nvPr>
            <p:ph type="sldNum" sz="quarter" idx="12"/>
          </p:nvPr>
        </p:nvSpPr>
        <p:spPr/>
        <p:txBody>
          <a:bodyPr/>
          <a:lstStyle/>
          <a:p>
            <a:fld id="{32F83655-DC73-417F-8B26-EB7A1DBB5382}" type="slidenum">
              <a:rPr lang="en-ZA" smtClean="0"/>
              <a:pPr/>
              <a:t>75</a:t>
            </a:fld>
            <a:endParaRPr lang="en-ZA" dirty="0"/>
          </a:p>
        </p:txBody>
      </p:sp>
      <p:sp>
        <p:nvSpPr>
          <p:cNvPr id="4" name="Content Placeholder 3"/>
          <p:cNvSpPr>
            <a:spLocks noGrp="1"/>
          </p:cNvSpPr>
          <p:nvPr>
            <p:ph sz="quarter" idx="1"/>
          </p:nvPr>
        </p:nvSpPr>
        <p:spPr/>
        <p:txBody>
          <a:bodyPr>
            <a:normAutofit/>
          </a:bodyPr>
          <a:lstStyle/>
          <a:p>
            <a:pPr lvl="0"/>
            <a:r>
              <a:rPr lang="en-ZA" dirty="0">
                <a:effectLst>
                  <a:outerShdw sx="0" sy="0">
                    <a:srgbClr val="000000"/>
                  </a:outerShdw>
                </a:effectLst>
              </a:rPr>
              <a:t>Allowing 'wait time' for students to process information;</a:t>
            </a:r>
          </a:p>
          <a:p>
            <a:pPr lvl="0"/>
            <a:r>
              <a:rPr lang="en-ZA" dirty="0">
                <a:effectLst>
                  <a:outerShdw sx="0" sy="0">
                    <a:srgbClr val="000000"/>
                  </a:outerShdw>
                </a:effectLst>
              </a:rPr>
              <a:t>Visual supports (e.g. Symbol charts, pictorial timetables, self-organisation charts);</a:t>
            </a:r>
          </a:p>
          <a:p>
            <a:pPr lvl="0"/>
            <a:r>
              <a:rPr lang="en-ZA" dirty="0">
                <a:effectLst>
                  <a:outerShdw sx="0" sy="0">
                    <a:srgbClr val="000000"/>
                  </a:outerShdw>
                </a:effectLst>
              </a:rPr>
              <a:t>Overlearning opportunities; and</a:t>
            </a:r>
          </a:p>
          <a:p>
            <a:pPr lvl="0"/>
            <a:r>
              <a:rPr lang="en-ZA" dirty="0">
                <a:effectLst>
                  <a:outerShdw sx="0" sy="0">
                    <a:srgbClr val="000000"/>
                  </a:outerShdw>
                </a:effectLst>
              </a:rPr>
              <a:t>Assisting technology.</a:t>
            </a:r>
          </a:p>
          <a:p>
            <a:r>
              <a:rPr lang="en-ZA" dirty="0"/>
              <a:t>Intellectual impairment is a developmental disability, which means various aspects of reduced functioning will be evident. Levels of functioning may vary at times depending on a range of environmental and contextual factors.</a:t>
            </a:r>
          </a:p>
          <a:p>
            <a:pPr marL="0" lvl="0" indent="0">
              <a:buNone/>
            </a:pPr>
            <a:endParaRPr lang="en-ZA" dirty="0"/>
          </a:p>
        </p:txBody>
      </p:sp>
    </p:spTree>
    <p:extLst>
      <p:ext uri="{BB962C8B-B14F-4D97-AF65-F5344CB8AC3E}">
        <p14:creationId xmlns:p14="http://schemas.microsoft.com/office/powerpoint/2010/main" val="118200729"/>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ZA" dirty="0"/>
              <a:t>Implications of the learning or physical disability </a:t>
            </a:r>
          </a:p>
        </p:txBody>
      </p:sp>
      <p:sp>
        <p:nvSpPr>
          <p:cNvPr id="3" name="Slide Number Placeholder 2"/>
          <p:cNvSpPr>
            <a:spLocks noGrp="1"/>
          </p:cNvSpPr>
          <p:nvPr>
            <p:ph type="sldNum" sz="quarter" idx="12"/>
          </p:nvPr>
        </p:nvSpPr>
        <p:spPr/>
        <p:txBody>
          <a:bodyPr/>
          <a:lstStyle/>
          <a:p>
            <a:fld id="{32F83655-DC73-417F-8B26-EB7A1DBB5382}" type="slidenum">
              <a:rPr lang="en-ZA" smtClean="0"/>
              <a:pPr/>
              <a:t>76</a:t>
            </a:fld>
            <a:endParaRPr lang="en-ZA" dirty="0"/>
          </a:p>
        </p:txBody>
      </p:sp>
      <p:sp>
        <p:nvSpPr>
          <p:cNvPr id="4" name="Content Placeholder 3"/>
          <p:cNvSpPr>
            <a:spLocks noGrp="1"/>
          </p:cNvSpPr>
          <p:nvPr>
            <p:ph sz="quarter" idx="1"/>
          </p:nvPr>
        </p:nvSpPr>
        <p:spPr/>
        <p:txBody>
          <a:bodyPr>
            <a:normAutofit/>
          </a:bodyPr>
          <a:lstStyle/>
          <a:p>
            <a:pPr marL="0" indent="0">
              <a:buNone/>
            </a:pPr>
            <a:r>
              <a:rPr lang="en-ZA" b="1" dirty="0"/>
              <a:t>Physical </a:t>
            </a:r>
            <a:r>
              <a:rPr lang="en-ZA" b="1" dirty="0" smtClean="0"/>
              <a:t>Impairment</a:t>
            </a:r>
          </a:p>
          <a:p>
            <a:pPr marL="0" indent="0">
              <a:buNone/>
            </a:pPr>
            <a:endParaRPr lang="en-ZA" dirty="0"/>
          </a:p>
          <a:p>
            <a:pPr marL="0" indent="0">
              <a:buNone/>
            </a:pPr>
            <a:r>
              <a:rPr lang="en-ZA" b="1" dirty="0"/>
              <a:t>Physical impairment can refer to a range of medical conditions that can impact on:</a:t>
            </a:r>
          </a:p>
          <a:p>
            <a:pPr marL="0" indent="0">
              <a:buNone/>
            </a:pPr>
            <a:endParaRPr lang="en-ZA" dirty="0"/>
          </a:p>
          <a:p>
            <a:pPr lvl="0"/>
            <a:r>
              <a:rPr lang="en-ZA" dirty="0">
                <a:effectLst>
                  <a:outerShdw sx="0" sy="0">
                    <a:srgbClr val="000000"/>
                  </a:outerShdw>
                </a:effectLst>
              </a:rPr>
              <a:t>Mobility;</a:t>
            </a:r>
          </a:p>
          <a:p>
            <a:pPr lvl="0"/>
            <a:r>
              <a:rPr lang="en-ZA" dirty="0">
                <a:effectLst>
                  <a:outerShdw sx="0" sy="0">
                    <a:srgbClr val="000000"/>
                  </a:outerShdw>
                </a:effectLst>
              </a:rPr>
              <a:t>Self-care skills;</a:t>
            </a:r>
          </a:p>
          <a:p>
            <a:pPr lvl="0"/>
            <a:r>
              <a:rPr lang="en-ZA" dirty="0">
                <a:effectLst>
                  <a:outerShdw sx="0" sy="0">
                    <a:srgbClr val="000000"/>
                  </a:outerShdw>
                </a:effectLst>
              </a:rPr>
              <a:t>Communication.</a:t>
            </a:r>
          </a:p>
          <a:p>
            <a:r>
              <a:rPr lang="en-ZA" dirty="0"/>
              <a:t>Each student will demonstrate various degrees of difficulty in each of these areas.</a:t>
            </a:r>
          </a:p>
          <a:p>
            <a:pPr marL="0" lvl="0" indent="0">
              <a:buNone/>
            </a:pPr>
            <a:endParaRPr lang="en-ZA" dirty="0"/>
          </a:p>
        </p:txBody>
      </p:sp>
    </p:spTree>
    <p:extLst>
      <p:ext uri="{BB962C8B-B14F-4D97-AF65-F5344CB8AC3E}">
        <p14:creationId xmlns:p14="http://schemas.microsoft.com/office/powerpoint/2010/main" val="1378733945"/>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ZA" dirty="0"/>
              <a:t>Implications of the learning or physical disability </a:t>
            </a:r>
          </a:p>
        </p:txBody>
      </p:sp>
      <p:sp>
        <p:nvSpPr>
          <p:cNvPr id="3" name="Slide Number Placeholder 2"/>
          <p:cNvSpPr>
            <a:spLocks noGrp="1"/>
          </p:cNvSpPr>
          <p:nvPr>
            <p:ph type="sldNum" sz="quarter" idx="12"/>
          </p:nvPr>
        </p:nvSpPr>
        <p:spPr/>
        <p:txBody>
          <a:bodyPr/>
          <a:lstStyle/>
          <a:p>
            <a:fld id="{32F83655-DC73-417F-8B26-EB7A1DBB5382}" type="slidenum">
              <a:rPr lang="en-ZA" smtClean="0"/>
              <a:pPr/>
              <a:t>77</a:t>
            </a:fld>
            <a:endParaRPr lang="en-ZA" dirty="0"/>
          </a:p>
        </p:txBody>
      </p:sp>
      <p:sp>
        <p:nvSpPr>
          <p:cNvPr id="4" name="Content Placeholder 3"/>
          <p:cNvSpPr>
            <a:spLocks noGrp="1"/>
          </p:cNvSpPr>
          <p:nvPr>
            <p:ph sz="quarter" idx="1"/>
          </p:nvPr>
        </p:nvSpPr>
        <p:spPr/>
        <p:txBody>
          <a:bodyPr>
            <a:normAutofit fontScale="92500" lnSpcReduction="20000"/>
          </a:bodyPr>
          <a:lstStyle/>
          <a:p>
            <a:pPr marL="0" indent="0">
              <a:buNone/>
            </a:pPr>
            <a:r>
              <a:rPr lang="en-ZA" b="1" dirty="0"/>
              <a:t>Speech Language </a:t>
            </a:r>
            <a:r>
              <a:rPr lang="en-ZA" b="1" dirty="0" smtClean="0"/>
              <a:t>Impairment</a:t>
            </a:r>
          </a:p>
          <a:p>
            <a:pPr marL="0" indent="0">
              <a:buNone/>
            </a:pPr>
            <a:endParaRPr lang="en-ZA" dirty="0"/>
          </a:p>
          <a:p>
            <a:pPr marL="0" indent="0">
              <a:buNone/>
            </a:pPr>
            <a:r>
              <a:rPr lang="en-ZA" b="1" dirty="0"/>
              <a:t>Speech-language impairment may impact on the student's ability to</a:t>
            </a:r>
            <a:r>
              <a:rPr lang="en-ZA" b="1" dirty="0" smtClean="0"/>
              <a:t>:</a:t>
            </a:r>
          </a:p>
          <a:p>
            <a:pPr marL="0" indent="0">
              <a:buNone/>
            </a:pPr>
            <a:endParaRPr lang="en-ZA" b="1" dirty="0"/>
          </a:p>
          <a:p>
            <a:pPr lvl="0"/>
            <a:r>
              <a:rPr lang="en-ZA" dirty="0">
                <a:effectLst>
                  <a:outerShdw sx="0" sy="0">
                    <a:srgbClr val="000000"/>
                  </a:outerShdw>
                </a:effectLst>
              </a:rPr>
              <a:t>Understand and express information;</a:t>
            </a:r>
          </a:p>
          <a:p>
            <a:pPr lvl="0"/>
            <a:r>
              <a:rPr lang="en-ZA" dirty="0">
                <a:effectLst>
                  <a:outerShdw sx="0" sy="0">
                    <a:srgbClr val="000000"/>
                  </a:outerShdw>
                </a:effectLst>
              </a:rPr>
              <a:t>Relate to others, including teachers and peers;</a:t>
            </a:r>
          </a:p>
          <a:p>
            <a:pPr lvl="0"/>
            <a:r>
              <a:rPr lang="en-ZA" dirty="0">
                <a:effectLst>
                  <a:outerShdw sx="0" sy="0">
                    <a:srgbClr val="000000"/>
                  </a:outerShdw>
                </a:effectLst>
              </a:rPr>
              <a:t>Express needs, abilities and interests;</a:t>
            </a:r>
          </a:p>
          <a:p>
            <a:pPr lvl="0"/>
            <a:r>
              <a:rPr lang="en-ZA" dirty="0">
                <a:effectLst>
                  <a:outerShdw sx="0" sy="0">
                    <a:srgbClr val="000000"/>
                  </a:outerShdw>
                </a:effectLst>
              </a:rPr>
              <a:t>Acquire adequate literacy and numeracy skills;</a:t>
            </a:r>
          </a:p>
          <a:p>
            <a:pPr lvl="0"/>
            <a:r>
              <a:rPr lang="en-ZA" dirty="0">
                <a:effectLst>
                  <a:outerShdw sx="0" sy="0">
                    <a:srgbClr val="000000"/>
                  </a:outerShdw>
                </a:effectLst>
              </a:rPr>
              <a:t>Participate in group activities;</a:t>
            </a:r>
          </a:p>
          <a:p>
            <a:pPr lvl="0"/>
            <a:r>
              <a:rPr lang="en-ZA" dirty="0">
                <a:effectLst>
                  <a:outerShdw sx="0" sy="0">
                    <a:srgbClr val="000000"/>
                  </a:outerShdw>
                </a:effectLst>
              </a:rPr>
              <a:t>Develop a positive self-concept;</a:t>
            </a:r>
          </a:p>
          <a:p>
            <a:pPr lvl="0"/>
            <a:r>
              <a:rPr lang="en-ZA" dirty="0">
                <a:effectLst>
                  <a:outerShdw sx="0" sy="0">
                    <a:srgbClr val="000000"/>
                  </a:outerShdw>
                </a:effectLst>
              </a:rPr>
              <a:t>Learn appropriate behaviour and social skills;</a:t>
            </a:r>
          </a:p>
          <a:p>
            <a:pPr lvl="0"/>
            <a:r>
              <a:rPr lang="en-ZA" dirty="0">
                <a:effectLst>
                  <a:outerShdw sx="0" sy="0">
                    <a:srgbClr val="000000"/>
                  </a:outerShdw>
                </a:effectLst>
              </a:rPr>
              <a:t>Problem-solve; and</a:t>
            </a:r>
          </a:p>
          <a:p>
            <a:pPr lvl="0"/>
            <a:r>
              <a:rPr lang="en-ZA" dirty="0">
                <a:effectLst>
                  <a:outerShdw sx="0" sy="0">
                    <a:srgbClr val="000000"/>
                  </a:outerShdw>
                </a:effectLst>
              </a:rPr>
              <a:t>Acquire and demonstrate knowledge in key learning areas.</a:t>
            </a:r>
          </a:p>
          <a:p>
            <a:pPr marL="0" lvl="0" indent="0">
              <a:buNone/>
            </a:pPr>
            <a:endParaRPr lang="en-ZA" dirty="0"/>
          </a:p>
        </p:txBody>
      </p:sp>
    </p:spTree>
    <p:extLst>
      <p:ext uri="{BB962C8B-B14F-4D97-AF65-F5344CB8AC3E}">
        <p14:creationId xmlns:p14="http://schemas.microsoft.com/office/powerpoint/2010/main" val="1863575391"/>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ZA" dirty="0"/>
              <a:t>Implications of the learning or physical disability </a:t>
            </a:r>
          </a:p>
        </p:txBody>
      </p:sp>
      <p:sp>
        <p:nvSpPr>
          <p:cNvPr id="3" name="Slide Number Placeholder 2"/>
          <p:cNvSpPr>
            <a:spLocks noGrp="1"/>
          </p:cNvSpPr>
          <p:nvPr>
            <p:ph type="sldNum" sz="quarter" idx="12"/>
          </p:nvPr>
        </p:nvSpPr>
        <p:spPr/>
        <p:txBody>
          <a:bodyPr/>
          <a:lstStyle/>
          <a:p>
            <a:fld id="{32F83655-DC73-417F-8B26-EB7A1DBB5382}" type="slidenum">
              <a:rPr lang="en-ZA" smtClean="0"/>
              <a:pPr/>
              <a:t>78</a:t>
            </a:fld>
            <a:endParaRPr lang="en-ZA" dirty="0"/>
          </a:p>
        </p:txBody>
      </p:sp>
      <p:sp>
        <p:nvSpPr>
          <p:cNvPr id="4" name="Content Placeholder 3"/>
          <p:cNvSpPr>
            <a:spLocks noGrp="1"/>
          </p:cNvSpPr>
          <p:nvPr>
            <p:ph sz="quarter" idx="1"/>
          </p:nvPr>
        </p:nvSpPr>
        <p:spPr/>
        <p:txBody>
          <a:bodyPr>
            <a:normAutofit/>
          </a:bodyPr>
          <a:lstStyle/>
          <a:p>
            <a:pPr marL="0" indent="0">
              <a:buNone/>
            </a:pPr>
            <a:r>
              <a:rPr lang="en-ZA" b="1" dirty="0"/>
              <a:t>Vision Impairment</a:t>
            </a:r>
            <a:endParaRPr lang="en-ZA" dirty="0"/>
          </a:p>
          <a:p>
            <a:pPr marL="0" indent="0">
              <a:buNone/>
            </a:pPr>
            <a:r>
              <a:rPr lang="en-ZA" dirty="0"/>
              <a:t>Vision Impairment is any diagnosed condition of the eye or visual system, which results in reduced visual functioning. </a:t>
            </a:r>
          </a:p>
          <a:p>
            <a:pPr marL="0" indent="0">
              <a:buNone/>
            </a:pPr>
            <a:endParaRPr lang="en-ZA" dirty="0"/>
          </a:p>
          <a:p>
            <a:pPr marL="0" indent="0">
              <a:buNone/>
            </a:pPr>
            <a:r>
              <a:rPr lang="en-ZA" b="1" dirty="0"/>
              <a:t>Vision impairment can impact on the student's:</a:t>
            </a:r>
          </a:p>
          <a:p>
            <a:pPr lvl="0"/>
            <a:r>
              <a:rPr lang="en-ZA" dirty="0">
                <a:effectLst>
                  <a:outerShdw sx="0" sy="0">
                    <a:srgbClr val="000000"/>
                  </a:outerShdw>
                </a:effectLst>
              </a:rPr>
              <a:t>Ability to access information;</a:t>
            </a:r>
          </a:p>
          <a:p>
            <a:pPr lvl="0"/>
            <a:r>
              <a:rPr lang="en-ZA" dirty="0">
                <a:effectLst>
                  <a:outerShdw sx="0" sy="0">
                    <a:srgbClr val="000000"/>
                  </a:outerShdw>
                </a:effectLst>
              </a:rPr>
              <a:t>Mobility;</a:t>
            </a:r>
          </a:p>
          <a:p>
            <a:pPr lvl="0"/>
            <a:r>
              <a:rPr lang="en-ZA" dirty="0">
                <a:effectLst>
                  <a:outerShdw sx="0" sy="0">
                    <a:srgbClr val="000000"/>
                  </a:outerShdw>
                </a:effectLst>
              </a:rPr>
              <a:t>Self-care skills;</a:t>
            </a:r>
          </a:p>
          <a:p>
            <a:pPr lvl="0"/>
            <a:r>
              <a:rPr lang="en-ZA" dirty="0">
                <a:effectLst>
                  <a:outerShdw sx="0" sy="0">
                    <a:srgbClr val="000000"/>
                  </a:outerShdw>
                </a:effectLst>
              </a:rPr>
              <a:t>Communication; and</a:t>
            </a:r>
          </a:p>
          <a:p>
            <a:pPr lvl="0"/>
            <a:r>
              <a:rPr lang="en-ZA" dirty="0">
                <a:effectLst>
                  <a:outerShdw sx="0" sy="0">
                    <a:srgbClr val="000000"/>
                  </a:outerShdw>
                </a:effectLst>
              </a:rPr>
              <a:t>Socialisation.</a:t>
            </a:r>
          </a:p>
          <a:p>
            <a:pPr marL="0" lvl="0" indent="0">
              <a:buNone/>
            </a:pPr>
            <a:endParaRPr lang="en-ZA" dirty="0"/>
          </a:p>
        </p:txBody>
      </p:sp>
    </p:spTree>
    <p:extLst>
      <p:ext uri="{BB962C8B-B14F-4D97-AF65-F5344CB8AC3E}">
        <p14:creationId xmlns:p14="http://schemas.microsoft.com/office/powerpoint/2010/main" val="2451110505"/>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a:t>Simple Eye test </a:t>
            </a:r>
          </a:p>
        </p:txBody>
      </p:sp>
      <p:sp>
        <p:nvSpPr>
          <p:cNvPr id="3" name="Slide Number Placeholder 2"/>
          <p:cNvSpPr>
            <a:spLocks noGrp="1"/>
          </p:cNvSpPr>
          <p:nvPr>
            <p:ph type="sldNum" sz="quarter" idx="12"/>
          </p:nvPr>
        </p:nvSpPr>
        <p:spPr/>
        <p:txBody>
          <a:bodyPr/>
          <a:lstStyle/>
          <a:p>
            <a:fld id="{32F83655-DC73-417F-8B26-EB7A1DBB5382}" type="slidenum">
              <a:rPr lang="en-ZA" smtClean="0"/>
              <a:pPr/>
              <a:t>79</a:t>
            </a:fld>
            <a:endParaRPr lang="en-ZA" dirty="0"/>
          </a:p>
        </p:txBody>
      </p:sp>
      <p:sp>
        <p:nvSpPr>
          <p:cNvPr id="4" name="Content Placeholder 3"/>
          <p:cNvSpPr>
            <a:spLocks noGrp="1"/>
          </p:cNvSpPr>
          <p:nvPr>
            <p:ph sz="quarter" idx="1"/>
          </p:nvPr>
        </p:nvSpPr>
        <p:spPr/>
        <p:txBody>
          <a:bodyPr>
            <a:normAutofit/>
          </a:bodyPr>
          <a:lstStyle/>
          <a:p>
            <a:pPr marL="0" indent="0">
              <a:buNone/>
            </a:pPr>
            <a:r>
              <a:rPr lang="en-ZA" dirty="0"/>
              <a:t>There are many eye sight tests available online. If you suspect that a learner has a visual impairment you could ask the learner to perform one of these tests. This will give you an indication of whether you should refer the learner to a professional to get it checked out.</a:t>
            </a:r>
          </a:p>
          <a:p>
            <a:endParaRPr lang="en-ZA" dirty="0"/>
          </a:p>
          <a:p>
            <a:pPr marL="0" indent="0">
              <a:buNone/>
            </a:pPr>
            <a:r>
              <a:rPr lang="en-ZA" b="1" dirty="0"/>
              <a:t>Some links to online sight tests are</a:t>
            </a:r>
            <a:r>
              <a:rPr lang="en-ZA" dirty="0"/>
              <a:t>:</a:t>
            </a:r>
          </a:p>
          <a:p>
            <a:r>
              <a:rPr lang="en-ZA" dirty="0"/>
              <a:t>http://www.bettervision.com/visiontest.html</a:t>
            </a:r>
          </a:p>
          <a:p>
            <a:r>
              <a:rPr lang="en-ZA" dirty="0"/>
              <a:t>www.eyeexamonline.com</a:t>
            </a:r>
          </a:p>
          <a:p>
            <a:r>
              <a:rPr lang="en-ZA" dirty="0"/>
              <a:t>www.essilor.com </a:t>
            </a:r>
          </a:p>
          <a:p>
            <a:r>
              <a:rPr lang="en-ZA" dirty="0"/>
              <a:t>www.doineedaneyetest.com</a:t>
            </a:r>
          </a:p>
          <a:p>
            <a:endParaRPr lang="en-ZA" dirty="0"/>
          </a:p>
          <a:p>
            <a:endParaRPr lang="en-ZA" dirty="0"/>
          </a:p>
          <a:p>
            <a:endParaRPr lang="en-ZA" dirty="0"/>
          </a:p>
        </p:txBody>
      </p:sp>
    </p:spTree>
    <p:extLst>
      <p:ext uri="{BB962C8B-B14F-4D97-AF65-F5344CB8AC3E}">
        <p14:creationId xmlns:p14="http://schemas.microsoft.com/office/powerpoint/2010/main" val="21025927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Good Evidence</a:t>
            </a:r>
          </a:p>
        </p:txBody>
      </p:sp>
      <p:sp>
        <p:nvSpPr>
          <p:cNvPr id="4" name="Slide Number Placeholder 3"/>
          <p:cNvSpPr>
            <a:spLocks noGrp="1"/>
          </p:cNvSpPr>
          <p:nvPr>
            <p:ph type="sldNum" sz="quarter" idx="12"/>
          </p:nvPr>
        </p:nvSpPr>
        <p:spPr/>
        <p:txBody>
          <a:bodyPr/>
          <a:lstStyle/>
          <a:p>
            <a:fld id="{32F83655-DC73-417F-8B26-EB7A1DBB5382}" type="slidenum">
              <a:rPr lang="en-ZA" smtClean="0"/>
              <a:pPr/>
              <a:t>8</a:t>
            </a:fld>
            <a:endParaRPr lang="en-ZA" dirty="0"/>
          </a:p>
        </p:txBody>
      </p:sp>
      <p:grpSp>
        <p:nvGrpSpPr>
          <p:cNvPr id="6" name="Group 5"/>
          <p:cNvGrpSpPr/>
          <p:nvPr/>
        </p:nvGrpSpPr>
        <p:grpSpPr>
          <a:xfrm>
            <a:off x="3244775" y="1617619"/>
            <a:ext cx="5318223" cy="731613"/>
            <a:chOff x="2669218" y="2251"/>
            <a:chExt cx="5318223" cy="731613"/>
          </a:xfrm>
          <a:scene3d>
            <a:camera prst="orthographicFront"/>
            <a:lightRig rig="flat" dir="t"/>
          </a:scene3d>
        </p:grpSpPr>
        <p:sp>
          <p:nvSpPr>
            <p:cNvPr id="34" name="Right Arrow 33"/>
            <p:cNvSpPr/>
            <p:nvPr/>
          </p:nvSpPr>
          <p:spPr>
            <a:xfrm>
              <a:off x="2669218" y="2251"/>
              <a:ext cx="5318223" cy="731613"/>
            </a:xfrm>
            <a:prstGeom prst="rightArrow">
              <a:avLst>
                <a:gd name="adj1" fmla="val 75000"/>
                <a:gd name="adj2" fmla="val 50000"/>
              </a:avLst>
            </a:prstGeom>
            <a:sp3d z="-190500" extrusionH="12700" prstMaterial="plastic">
              <a:bevelT w="50800" h="50800"/>
            </a:sp3d>
          </p:spPr>
          <p:style>
            <a:lnRef idx="1">
              <a:schemeClr val="accent1">
                <a:alpha val="90000"/>
                <a:tint val="40000"/>
                <a:hueOff val="0"/>
                <a:satOff val="0"/>
                <a:lumOff val="0"/>
                <a:alphaOff val="0"/>
              </a:schemeClr>
            </a:lnRef>
            <a:fillRef idx="1002">
              <a:schemeClr val="lt2"/>
            </a:fillRef>
            <a:effectRef idx="2">
              <a:schemeClr val="accent1">
                <a:alpha val="90000"/>
                <a:tint val="40000"/>
                <a:hueOff val="0"/>
                <a:satOff val="0"/>
                <a:lumOff val="0"/>
                <a:alphaOff val="0"/>
              </a:schemeClr>
            </a:effectRef>
            <a:fontRef idx="minor">
              <a:schemeClr val="dk1">
                <a:hueOff val="0"/>
                <a:satOff val="0"/>
                <a:lumOff val="0"/>
                <a:alphaOff val="0"/>
              </a:schemeClr>
            </a:fontRef>
          </p:style>
        </p:sp>
        <p:sp>
          <p:nvSpPr>
            <p:cNvPr id="35" name="Right Arrow 4"/>
            <p:cNvSpPr/>
            <p:nvPr/>
          </p:nvSpPr>
          <p:spPr>
            <a:xfrm>
              <a:off x="2669218" y="93703"/>
              <a:ext cx="5043868" cy="548709"/>
            </a:xfrm>
            <a:prstGeom prst="rect">
              <a:avLst/>
            </a:prstGeom>
            <a:sp3d z="-190500"/>
          </p:spPr>
          <p:style>
            <a:lnRef idx="0">
              <a:scrgbClr r="0" g="0" b="0"/>
            </a:lnRef>
            <a:fillRef idx="1002">
              <a:schemeClr val="lt2"/>
            </a:fillRef>
            <a:effectRef idx="0">
              <a:scrgbClr r="0" g="0" b="0"/>
            </a:effectRef>
            <a:fontRef idx="minor">
              <a:schemeClr val="dk1">
                <a:hueOff val="0"/>
                <a:satOff val="0"/>
                <a:lumOff val="0"/>
                <a:alphaOff val="0"/>
              </a:schemeClr>
            </a:fontRef>
          </p:style>
          <p:txBody>
            <a:bodyPr spcFirstLastPara="0" vert="horz" wrap="square" lIns="13970"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US" sz="2200" kern="1200" dirty="0">
                  <a:effectLst/>
                </a:rPr>
                <a:t>Should relate to what is being assessed</a:t>
              </a:r>
              <a:endParaRPr lang="en-US" sz="2200" kern="1200" dirty="0"/>
            </a:p>
          </p:txBody>
        </p:sp>
      </p:grpSp>
      <p:grpSp>
        <p:nvGrpSpPr>
          <p:cNvPr id="7" name="Group 6"/>
          <p:cNvGrpSpPr/>
          <p:nvPr/>
        </p:nvGrpSpPr>
        <p:grpSpPr>
          <a:xfrm>
            <a:off x="581002" y="1708590"/>
            <a:ext cx="2663773" cy="549671"/>
            <a:chOff x="5445" y="93222"/>
            <a:chExt cx="2663773" cy="549671"/>
          </a:xfrm>
          <a:scene3d>
            <a:camera prst="orthographicFront"/>
            <a:lightRig rig="flat" dir="t"/>
          </a:scene3d>
        </p:grpSpPr>
        <p:sp>
          <p:nvSpPr>
            <p:cNvPr id="32" name="Rounded Rectangle 31"/>
            <p:cNvSpPr/>
            <p:nvPr/>
          </p:nvSpPr>
          <p:spPr>
            <a:xfrm>
              <a:off x="5445" y="93222"/>
              <a:ext cx="2663773" cy="549671"/>
            </a:xfrm>
            <a:prstGeom prst="roundRect">
              <a:avLst/>
            </a:prstGeom>
            <a:sp3d prstMaterial="plastic">
              <a:bevelT w="120900" h="88900"/>
              <a:bevelB w="88900" h="31750" prst="angle"/>
            </a:sp3d>
          </p:spPr>
          <p:style>
            <a:lnRef idx="0">
              <a:schemeClr val="lt1">
                <a:hueOff val="0"/>
                <a:satOff val="0"/>
                <a:lumOff val="0"/>
                <a:alphaOff val="0"/>
              </a:schemeClr>
            </a:lnRef>
            <a:fillRef idx="1002">
              <a:schemeClr val="lt2"/>
            </a:fillRef>
            <a:effectRef idx="2">
              <a:schemeClr val="accent1">
                <a:hueOff val="0"/>
                <a:satOff val="0"/>
                <a:lumOff val="0"/>
                <a:alphaOff val="0"/>
              </a:schemeClr>
            </a:effectRef>
            <a:fontRef idx="minor">
              <a:schemeClr val="lt1"/>
            </a:fontRef>
          </p:style>
        </p:sp>
        <p:sp>
          <p:nvSpPr>
            <p:cNvPr id="33" name="Rounded Rectangle 6"/>
            <p:cNvSpPr/>
            <p:nvPr/>
          </p:nvSpPr>
          <p:spPr>
            <a:xfrm>
              <a:off x="32278" y="120055"/>
              <a:ext cx="2610107" cy="496005"/>
            </a:xfrm>
            <a:prstGeom prst="rect">
              <a:avLst/>
            </a:prstGeom>
            <a:sp3d/>
          </p:spPr>
          <p:style>
            <a:lnRef idx="0">
              <a:scrgbClr r="0" g="0" b="0"/>
            </a:lnRef>
            <a:fillRef idx="1002">
              <a:schemeClr val="lt2"/>
            </a:fillRef>
            <a:effectRef idx="0">
              <a:scrgbClr r="0" g="0" b="0"/>
            </a:effectRef>
            <a:fontRef idx="minor">
              <a:schemeClr val="lt1"/>
            </a:fontRef>
          </p:style>
          <p:txBody>
            <a:bodyPr spcFirstLastPara="0" vert="horz" wrap="square" lIns="102870" tIns="51435" rIns="102870" bIns="51435" numCol="1" spcCol="1270" anchor="ctr" anchorCtr="0">
              <a:noAutofit/>
            </a:bodyPr>
            <a:lstStyle/>
            <a:p>
              <a:pPr lvl="0" algn="ctr" defTabSz="1200150">
                <a:lnSpc>
                  <a:spcPct val="90000"/>
                </a:lnSpc>
                <a:spcBef>
                  <a:spcPct val="0"/>
                </a:spcBef>
                <a:spcAft>
                  <a:spcPct val="35000"/>
                </a:spcAft>
              </a:pPr>
              <a:r>
                <a:rPr lang="en-US" sz="2700" kern="1200" dirty="0"/>
                <a:t>Valid</a:t>
              </a:r>
            </a:p>
          </p:txBody>
        </p:sp>
      </p:grpSp>
      <p:grpSp>
        <p:nvGrpSpPr>
          <p:cNvPr id="8" name="Group 7"/>
          <p:cNvGrpSpPr/>
          <p:nvPr/>
        </p:nvGrpSpPr>
        <p:grpSpPr>
          <a:xfrm>
            <a:off x="3243478" y="2404199"/>
            <a:ext cx="5323422" cy="731613"/>
            <a:chOff x="2667921" y="788831"/>
            <a:chExt cx="5323422" cy="731613"/>
          </a:xfrm>
          <a:scene3d>
            <a:camera prst="orthographicFront"/>
            <a:lightRig rig="flat" dir="t"/>
          </a:scene3d>
        </p:grpSpPr>
        <p:sp>
          <p:nvSpPr>
            <p:cNvPr id="30" name="Right Arrow 29"/>
            <p:cNvSpPr/>
            <p:nvPr/>
          </p:nvSpPr>
          <p:spPr>
            <a:xfrm>
              <a:off x="2667921" y="788831"/>
              <a:ext cx="5323422" cy="731613"/>
            </a:xfrm>
            <a:prstGeom prst="rightArrow">
              <a:avLst>
                <a:gd name="adj1" fmla="val 75000"/>
                <a:gd name="adj2" fmla="val 50000"/>
              </a:avLst>
            </a:prstGeom>
            <a:sp3d z="-190500" extrusionH="12700" prstMaterial="plastic">
              <a:bevelT w="50800" h="50800"/>
            </a:sp3d>
          </p:spPr>
          <p:style>
            <a:lnRef idx="1">
              <a:schemeClr val="accent1">
                <a:alpha val="90000"/>
                <a:tint val="40000"/>
                <a:hueOff val="0"/>
                <a:satOff val="0"/>
                <a:lumOff val="0"/>
                <a:alphaOff val="0"/>
              </a:schemeClr>
            </a:lnRef>
            <a:fillRef idx="1002">
              <a:schemeClr val="lt2"/>
            </a:fillRef>
            <a:effectRef idx="2">
              <a:schemeClr val="accent1">
                <a:alpha val="90000"/>
                <a:tint val="40000"/>
                <a:hueOff val="0"/>
                <a:satOff val="0"/>
                <a:lumOff val="0"/>
                <a:alphaOff val="0"/>
              </a:schemeClr>
            </a:effectRef>
            <a:fontRef idx="minor">
              <a:schemeClr val="dk1">
                <a:hueOff val="0"/>
                <a:satOff val="0"/>
                <a:lumOff val="0"/>
                <a:alphaOff val="0"/>
              </a:schemeClr>
            </a:fontRef>
          </p:style>
        </p:sp>
        <p:sp>
          <p:nvSpPr>
            <p:cNvPr id="31" name="Right Arrow 8"/>
            <p:cNvSpPr/>
            <p:nvPr/>
          </p:nvSpPr>
          <p:spPr>
            <a:xfrm>
              <a:off x="2667921" y="880283"/>
              <a:ext cx="5049067" cy="548709"/>
            </a:xfrm>
            <a:prstGeom prst="rect">
              <a:avLst/>
            </a:prstGeom>
            <a:sp3d z="-190500"/>
          </p:spPr>
          <p:style>
            <a:lnRef idx="0">
              <a:scrgbClr r="0" g="0" b="0"/>
            </a:lnRef>
            <a:fillRef idx="1002">
              <a:schemeClr val="lt2"/>
            </a:fillRef>
            <a:effectRef idx="0">
              <a:scrgbClr r="0" g="0" b="0"/>
            </a:effectRef>
            <a:fontRef idx="minor">
              <a:schemeClr val="dk1">
                <a:hueOff val="0"/>
                <a:satOff val="0"/>
                <a:lumOff val="0"/>
                <a:alphaOff val="0"/>
              </a:schemeClr>
            </a:fontRef>
          </p:style>
          <p:txBody>
            <a:bodyPr spcFirstLastPara="0" vert="horz" wrap="square" lIns="13970"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US" sz="2200" kern="1200" dirty="0">
                  <a:effectLst/>
                </a:rPr>
                <a:t>Own evidence</a:t>
              </a:r>
              <a:endParaRPr lang="en-US" sz="2200" kern="1200" dirty="0"/>
            </a:p>
          </p:txBody>
        </p:sp>
      </p:grpSp>
      <p:grpSp>
        <p:nvGrpSpPr>
          <p:cNvPr id="9" name="Group 8"/>
          <p:cNvGrpSpPr/>
          <p:nvPr/>
        </p:nvGrpSpPr>
        <p:grpSpPr>
          <a:xfrm>
            <a:off x="577100" y="2495170"/>
            <a:ext cx="2666377" cy="549671"/>
            <a:chOff x="1543" y="879802"/>
            <a:chExt cx="2666377" cy="549671"/>
          </a:xfrm>
          <a:scene3d>
            <a:camera prst="orthographicFront"/>
            <a:lightRig rig="flat" dir="t"/>
          </a:scene3d>
        </p:grpSpPr>
        <p:sp>
          <p:nvSpPr>
            <p:cNvPr id="28" name="Rounded Rectangle 27"/>
            <p:cNvSpPr/>
            <p:nvPr/>
          </p:nvSpPr>
          <p:spPr>
            <a:xfrm>
              <a:off x="1543" y="879802"/>
              <a:ext cx="2666377" cy="549671"/>
            </a:xfrm>
            <a:prstGeom prst="roundRect">
              <a:avLst/>
            </a:prstGeom>
            <a:sp3d prstMaterial="plastic">
              <a:bevelT w="120900" h="88900"/>
              <a:bevelB w="88900" h="31750" prst="angle"/>
            </a:sp3d>
          </p:spPr>
          <p:style>
            <a:lnRef idx="0">
              <a:schemeClr val="lt1">
                <a:hueOff val="0"/>
                <a:satOff val="0"/>
                <a:lumOff val="0"/>
                <a:alphaOff val="0"/>
              </a:schemeClr>
            </a:lnRef>
            <a:fillRef idx="1002">
              <a:schemeClr val="lt2"/>
            </a:fillRef>
            <a:effectRef idx="2">
              <a:schemeClr val="accent1">
                <a:hueOff val="0"/>
                <a:satOff val="0"/>
                <a:lumOff val="0"/>
                <a:alphaOff val="0"/>
              </a:schemeClr>
            </a:effectRef>
            <a:fontRef idx="minor">
              <a:schemeClr val="lt1"/>
            </a:fontRef>
          </p:style>
        </p:sp>
        <p:sp>
          <p:nvSpPr>
            <p:cNvPr id="29" name="Rounded Rectangle 10"/>
            <p:cNvSpPr/>
            <p:nvPr/>
          </p:nvSpPr>
          <p:spPr>
            <a:xfrm>
              <a:off x="28376" y="906635"/>
              <a:ext cx="2612711" cy="496005"/>
            </a:xfrm>
            <a:prstGeom prst="rect">
              <a:avLst/>
            </a:prstGeom>
            <a:sp3d/>
          </p:spPr>
          <p:style>
            <a:lnRef idx="0">
              <a:scrgbClr r="0" g="0" b="0"/>
            </a:lnRef>
            <a:fillRef idx="1002">
              <a:schemeClr val="lt2"/>
            </a:fillRef>
            <a:effectRef idx="0">
              <a:scrgbClr r="0" g="0" b="0"/>
            </a:effectRef>
            <a:fontRef idx="minor">
              <a:schemeClr val="lt1"/>
            </a:fontRef>
          </p:style>
          <p:txBody>
            <a:bodyPr spcFirstLastPara="0" vert="horz" wrap="square" lIns="102870" tIns="51435" rIns="102870" bIns="51435" numCol="1" spcCol="1270" anchor="ctr" anchorCtr="0">
              <a:noAutofit/>
            </a:bodyPr>
            <a:lstStyle/>
            <a:p>
              <a:pPr lvl="0" algn="ctr" defTabSz="1200150">
                <a:lnSpc>
                  <a:spcPct val="90000"/>
                </a:lnSpc>
                <a:spcBef>
                  <a:spcPct val="0"/>
                </a:spcBef>
                <a:spcAft>
                  <a:spcPct val="35000"/>
                </a:spcAft>
              </a:pPr>
              <a:r>
                <a:rPr lang="en-US" sz="2700" kern="1200" dirty="0"/>
                <a:t>Authentic</a:t>
              </a:r>
            </a:p>
          </p:txBody>
        </p:sp>
      </p:grpSp>
      <p:grpSp>
        <p:nvGrpSpPr>
          <p:cNvPr id="10" name="Group 9"/>
          <p:cNvGrpSpPr/>
          <p:nvPr/>
        </p:nvGrpSpPr>
        <p:grpSpPr>
          <a:xfrm>
            <a:off x="3204755" y="3190780"/>
            <a:ext cx="5360823" cy="913175"/>
            <a:chOff x="2629198" y="1575412"/>
            <a:chExt cx="5360823" cy="913175"/>
          </a:xfrm>
          <a:scene3d>
            <a:camera prst="orthographicFront"/>
            <a:lightRig rig="flat" dir="t"/>
          </a:scene3d>
        </p:grpSpPr>
        <p:sp>
          <p:nvSpPr>
            <p:cNvPr id="26" name="Right Arrow 25"/>
            <p:cNvSpPr/>
            <p:nvPr/>
          </p:nvSpPr>
          <p:spPr>
            <a:xfrm>
              <a:off x="2629198" y="1575412"/>
              <a:ext cx="5360823" cy="913175"/>
            </a:xfrm>
            <a:prstGeom prst="rightArrow">
              <a:avLst>
                <a:gd name="adj1" fmla="val 75000"/>
                <a:gd name="adj2" fmla="val 50000"/>
              </a:avLst>
            </a:prstGeom>
            <a:sp3d z="-190500" extrusionH="12700" prstMaterial="plastic">
              <a:bevelT w="50800" h="50800"/>
            </a:sp3d>
          </p:spPr>
          <p:style>
            <a:lnRef idx="1">
              <a:schemeClr val="accent1">
                <a:alpha val="90000"/>
                <a:tint val="40000"/>
                <a:hueOff val="0"/>
                <a:satOff val="0"/>
                <a:lumOff val="0"/>
                <a:alphaOff val="0"/>
              </a:schemeClr>
            </a:lnRef>
            <a:fillRef idx="1002">
              <a:schemeClr val="lt2"/>
            </a:fillRef>
            <a:effectRef idx="2">
              <a:schemeClr val="accent1">
                <a:alpha val="90000"/>
                <a:tint val="40000"/>
                <a:hueOff val="0"/>
                <a:satOff val="0"/>
                <a:lumOff val="0"/>
                <a:alphaOff val="0"/>
              </a:schemeClr>
            </a:effectRef>
            <a:fontRef idx="minor">
              <a:schemeClr val="dk1">
                <a:hueOff val="0"/>
                <a:satOff val="0"/>
                <a:lumOff val="0"/>
                <a:alphaOff val="0"/>
              </a:schemeClr>
            </a:fontRef>
          </p:style>
        </p:sp>
        <p:sp>
          <p:nvSpPr>
            <p:cNvPr id="27" name="Right Arrow 12"/>
            <p:cNvSpPr/>
            <p:nvPr/>
          </p:nvSpPr>
          <p:spPr>
            <a:xfrm>
              <a:off x="2629198" y="1689559"/>
              <a:ext cx="5018382" cy="684881"/>
            </a:xfrm>
            <a:prstGeom prst="rect">
              <a:avLst/>
            </a:prstGeom>
            <a:sp3d z="-190500"/>
          </p:spPr>
          <p:style>
            <a:lnRef idx="0">
              <a:scrgbClr r="0" g="0" b="0"/>
            </a:lnRef>
            <a:fillRef idx="1002">
              <a:schemeClr val="lt2"/>
            </a:fillRef>
            <a:effectRef idx="0">
              <a:scrgbClr r="0" g="0" b="0"/>
            </a:effectRef>
            <a:fontRef idx="minor">
              <a:schemeClr val="dk1">
                <a:hueOff val="0"/>
                <a:satOff val="0"/>
                <a:lumOff val="0"/>
                <a:alphaOff val="0"/>
              </a:schemeClr>
            </a:fontRef>
          </p:style>
          <p:txBody>
            <a:bodyPr spcFirstLastPara="0" vert="horz" wrap="square" lIns="13970" tIns="13970" rIns="13970" bIns="13970" numCol="1" spcCol="1270" anchor="t" anchorCtr="0">
              <a:noAutofit/>
            </a:bodyPr>
            <a:lstStyle/>
            <a:p>
              <a:pPr marL="228600" lvl="1" indent="-228600" algn="l" defTabSz="977900">
                <a:lnSpc>
                  <a:spcPct val="90000"/>
                </a:lnSpc>
                <a:spcBef>
                  <a:spcPct val="0"/>
                </a:spcBef>
                <a:spcAft>
                  <a:spcPct val="15000"/>
                </a:spcAft>
                <a:buChar char="••"/>
              </a:pPr>
              <a:r>
                <a:rPr lang="en-US" sz="2200" kern="1200" dirty="0"/>
                <a:t>Consistency</a:t>
              </a:r>
            </a:p>
            <a:p>
              <a:pPr marL="228600" lvl="1" indent="-228600" algn="l" defTabSz="977900">
                <a:lnSpc>
                  <a:spcPct val="90000"/>
                </a:lnSpc>
                <a:spcBef>
                  <a:spcPct val="0"/>
                </a:spcBef>
                <a:spcAft>
                  <a:spcPct val="15000"/>
                </a:spcAft>
                <a:buChar char="••"/>
              </a:pPr>
              <a:r>
                <a:rPr lang="en-ZA" sz="2200" kern="1200" dirty="0"/>
                <a:t>Another assessor makes same judgment</a:t>
              </a:r>
              <a:endParaRPr lang="en-US" sz="2200" kern="1200" dirty="0"/>
            </a:p>
            <a:p>
              <a:pPr marL="228600" lvl="1" indent="-228600" algn="l" defTabSz="977900">
                <a:lnSpc>
                  <a:spcPct val="90000"/>
                </a:lnSpc>
                <a:spcBef>
                  <a:spcPct val="0"/>
                </a:spcBef>
                <a:spcAft>
                  <a:spcPct val="15000"/>
                </a:spcAft>
                <a:buChar char="••"/>
              </a:pPr>
              <a:endParaRPr lang="en-US" sz="2200" kern="1200" dirty="0"/>
            </a:p>
          </p:txBody>
        </p:sp>
      </p:grpSp>
      <p:grpSp>
        <p:nvGrpSpPr>
          <p:cNvPr id="11" name="Group 10"/>
          <p:cNvGrpSpPr/>
          <p:nvPr/>
        </p:nvGrpSpPr>
        <p:grpSpPr>
          <a:xfrm>
            <a:off x="578422" y="3372532"/>
            <a:ext cx="2626333" cy="549671"/>
            <a:chOff x="2865" y="1757164"/>
            <a:chExt cx="2626333" cy="549671"/>
          </a:xfrm>
          <a:scene3d>
            <a:camera prst="orthographicFront"/>
            <a:lightRig rig="flat" dir="t"/>
          </a:scene3d>
        </p:grpSpPr>
        <p:sp>
          <p:nvSpPr>
            <p:cNvPr id="24" name="Rounded Rectangle 23"/>
            <p:cNvSpPr/>
            <p:nvPr/>
          </p:nvSpPr>
          <p:spPr>
            <a:xfrm>
              <a:off x="2865" y="1757164"/>
              <a:ext cx="2626333" cy="549671"/>
            </a:xfrm>
            <a:prstGeom prst="roundRect">
              <a:avLst/>
            </a:prstGeom>
            <a:sp3d prstMaterial="plastic">
              <a:bevelT w="120900" h="88900"/>
              <a:bevelB w="88900" h="31750" prst="angle"/>
            </a:sp3d>
          </p:spPr>
          <p:style>
            <a:lnRef idx="0">
              <a:schemeClr val="lt1">
                <a:hueOff val="0"/>
                <a:satOff val="0"/>
                <a:lumOff val="0"/>
                <a:alphaOff val="0"/>
              </a:schemeClr>
            </a:lnRef>
            <a:fillRef idx="1002">
              <a:schemeClr val="lt2"/>
            </a:fillRef>
            <a:effectRef idx="2">
              <a:schemeClr val="accent1">
                <a:hueOff val="0"/>
                <a:satOff val="0"/>
                <a:lumOff val="0"/>
                <a:alphaOff val="0"/>
              </a:schemeClr>
            </a:effectRef>
            <a:fontRef idx="minor">
              <a:schemeClr val="lt1"/>
            </a:fontRef>
          </p:style>
        </p:sp>
        <p:sp>
          <p:nvSpPr>
            <p:cNvPr id="25" name="Rounded Rectangle 14"/>
            <p:cNvSpPr/>
            <p:nvPr/>
          </p:nvSpPr>
          <p:spPr>
            <a:xfrm>
              <a:off x="29698" y="1783997"/>
              <a:ext cx="2572667" cy="496005"/>
            </a:xfrm>
            <a:prstGeom prst="rect">
              <a:avLst/>
            </a:prstGeom>
            <a:sp3d/>
          </p:spPr>
          <p:style>
            <a:lnRef idx="0">
              <a:scrgbClr r="0" g="0" b="0"/>
            </a:lnRef>
            <a:fillRef idx="1002">
              <a:schemeClr val="lt2"/>
            </a:fillRef>
            <a:effectRef idx="0">
              <a:scrgbClr r="0" g="0" b="0"/>
            </a:effectRef>
            <a:fontRef idx="minor">
              <a:schemeClr val="lt1"/>
            </a:fontRef>
          </p:style>
          <p:txBody>
            <a:bodyPr spcFirstLastPara="0" vert="horz" wrap="square" lIns="102870" tIns="51435" rIns="102870" bIns="51435" numCol="1" spcCol="1270" anchor="ctr" anchorCtr="0">
              <a:noAutofit/>
            </a:bodyPr>
            <a:lstStyle/>
            <a:p>
              <a:pPr lvl="0" algn="ctr" defTabSz="1200150">
                <a:lnSpc>
                  <a:spcPct val="90000"/>
                </a:lnSpc>
                <a:spcBef>
                  <a:spcPct val="0"/>
                </a:spcBef>
                <a:spcAft>
                  <a:spcPct val="35000"/>
                </a:spcAft>
              </a:pPr>
              <a:r>
                <a:rPr lang="en-US" sz="2700" kern="1200" dirty="0"/>
                <a:t>Reliable</a:t>
              </a:r>
            </a:p>
          </p:txBody>
        </p:sp>
      </p:grpSp>
      <p:grpSp>
        <p:nvGrpSpPr>
          <p:cNvPr id="12" name="Group 11"/>
          <p:cNvGrpSpPr/>
          <p:nvPr/>
        </p:nvGrpSpPr>
        <p:grpSpPr>
          <a:xfrm>
            <a:off x="3243478" y="4158922"/>
            <a:ext cx="5323422" cy="731613"/>
            <a:chOff x="2667921" y="2543554"/>
            <a:chExt cx="5323422" cy="731613"/>
          </a:xfrm>
          <a:scene3d>
            <a:camera prst="orthographicFront"/>
            <a:lightRig rig="flat" dir="t"/>
          </a:scene3d>
        </p:grpSpPr>
        <p:sp>
          <p:nvSpPr>
            <p:cNvPr id="22" name="Right Arrow 21"/>
            <p:cNvSpPr/>
            <p:nvPr/>
          </p:nvSpPr>
          <p:spPr>
            <a:xfrm>
              <a:off x="2667921" y="2543554"/>
              <a:ext cx="5323422" cy="731613"/>
            </a:xfrm>
            <a:prstGeom prst="rightArrow">
              <a:avLst>
                <a:gd name="adj1" fmla="val 75000"/>
                <a:gd name="adj2" fmla="val 50000"/>
              </a:avLst>
            </a:prstGeom>
            <a:sp3d z="-190500" extrusionH="12700" prstMaterial="plastic">
              <a:bevelT w="50800" h="50800"/>
            </a:sp3d>
          </p:spPr>
          <p:style>
            <a:lnRef idx="1">
              <a:schemeClr val="accent1">
                <a:alpha val="90000"/>
                <a:tint val="40000"/>
                <a:hueOff val="0"/>
                <a:satOff val="0"/>
                <a:lumOff val="0"/>
                <a:alphaOff val="0"/>
              </a:schemeClr>
            </a:lnRef>
            <a:fillRef idx="1002">
              <a:schemeClr val="lt2"/>
            </a:fillRef>
            <a:effectRef idx="2">
              <a:schemeClr val="accent1">
                <a:alpha val="90000"/>
                <a:tint val="40000"/>
                <a:hueOff val="0"/>
                <a:satOff val="0"/>
                <a:lumOff val="0"/>
                <a:alphaOff val="0"/>
              </a:schemeClr>
            </a:effectRef>
            <a:fontRef idx="minor">
              <a:schemeClr val="dk1">
                <a:hueOff val="0"/>
                <a:satOff val="0"/>
                <a:lumOff val="0"/>
                <a:alphaOff val="0"/>
              </a:schemeClr>
            </a:fontRef>
          </p:style>
        </p:sp>
        <p:sp>
          <p:nvSpPr>
            <p:cNvPr id="23" name="Right Arrow 16"/>
            <p:cNvSpPr/>
            <p:nvPr/>
          </p:nvSpPr>
          <p:spPr>
            <a:xfrm>
              <a:off x="2667921" y="2635006"/>
              <a:ext cx="5049067" cy="548709"/>
            </a:xfrm>
            <a:prstGeom prst="rect">
              <a:avLst/>
            </a:prstGeom>
            <a:sp3d z="-190500"/>
          </p:spPr>
          <p:style>
            <a:lnRef idx="0">
              <a:scrgbClr r="0" g="0" b="0"/>
            </a:lnRef>
            <a:fillRef idx="1002">
              <a:schemeClr val="lt2"/>
            </a:fillRef>
            <a:effectRef idx="0">
              <a:scrgbClr r="0" g="0" b="0"/>
            </a:effectRef>
            <a:fontRef idx="minor">
              <a:schemeClr val="dk1">
                <a:hueOff val="0"/>
                <a:satOff val="0"/>
                <a:lumOff val="0"/>
                <a:alphaOff val="0"/>
              </a:schemeClr>
            </a:fontRef>
          </p:style>
          <p:txBody>
            <a:bodyPr spcFirstLastPara="0" vert="horz" wrap="square" lIns="13970"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ZA" sz="2200" kern="1200" dirty="0"/>
                <a:t>As recent as possible</a:t>
              </a:r>
              <a:endParaRPr lang="en-US" sz="2200" kern="1200" dirty="0"/>
            </a:p>
          </p:txBody>
        </p:sp>
      </p:grpSp>
      <p:grpSp>
        <p:nvGrpSpPr>
          <p:cNvPr id="13" name="Group 12"/>
          <p:cNvGrpSpPr/>
          <p:nvPr/>
        </p:nvGrpSpPr>
        <p:grpSpPr>
          <a:xfrm>
            <a:off x="577100" y="4249893"/>
            <a:ext cx="2666377" cy="549671"/>
            <a:chOff x="1543" y="2634525"/>
            <a:chExt cx="2666377" cy="549671"/>
          </a:xfrm>
          <a:scene3d>
            <a:camera prst="orthographicFront"/>
            <a:lightRig rig="flat" dir="t"/>
          </a:scene3d>
        </p:grpSpPr>
        <p:sp>
          <p:nvSpPr>
            <p:cNvPr id="20" name="Rounded Rectangle 19"/>
            <p:cNvSpPr/>
            <p:nvPr/>
          </p:nvSpPr>
          <p:spPr>
            <a:xfrm>
              <a:off x="1543" y="2634525"/>
              <a:ext cx="2666377" cy="549671"/>
            </a:xfrm>
            <a:prstGeom prst="roundRect">
              <a:avLst/>
            </a:prstGeom>
            <a:sp3d prstMaterial="plastic">
              <a:bevelT w="120900" h="88900"/>
              <a:bevelB w="88900" h="31750" prst="angle"/>
            </a:sp3d>
          </p:spPr>
          <p:style>
            <a:lnRef idx="0">
              <a:schemeClr val="lt1">
                <a:hueOff val="0"/>
                <a:satOff val="0"/>
                <a:lumOff val="0"/>
                <a:alphaOff val="0"/>
              </a:schemeClr>
            </a:lnRef>
            <a:fillRef idx="1002">
              <a:schemeClr val="lt2"/>
            </a:fillRef>
            <a:effectRef idx="2">
              <a:schemeClr val="accent1">
                <a:hueOff val="0"/>
                <a:satOff val="0"/>
                <a:lumOff val="0"/>
                <a:alphaOff val="0"/>
              </a:schemeClr>
            </a:effectRef>
            <a:fontRef idx="minor">
              <a:schemeClr val="lt1"/>
            </a:fontRef>
          </p:style>
        </p:sp>
        <p:sp>
          <p:nvSpPr>
            <p:cNvPr id="21" name="Rounded Rectangle 18"/>
            <p:cNvSpPr/>
            <p:nvPr/>
          </p:nvSpPr>
          <p:spPr>
            <a:xfrm>
              <a:off x="28376" y="2661358"/>
              <a:ext cx="2612711" cy="496005"/>
            </a:xfrm>
            <a:prstGeom prst="rect">
              <a:avLst/>
            </a:prstGeom>
            <a:sp3d/>
          </p:spPr>
          <p:style>
            <a:lnRef idx="0">
              <a:scrgbClr r="0" g="0" b="0"/>
            </a:lnRef>
            <a:fillRef idx="1002">
              <a:schemeClr val="lt2"/>
            </a:fillRef>
            <a:effectRef idx="0">
              <a:scrgbClr r="0" g="0" b="0"/>
            </a:effectRef>
            <a:fontRef idx="minor">
              <a:schemeClr val="lt1"/>
            </a:fontRef>
          </p:style>
          <p:txBody>
            <a:bodyPr spcFirstLastPara="0" vert="horz" wrap="square" lIns="102870" tIns="51435" rIns="102870" bIns="51435" numCol="1" spcCol="1270" anchor="ctr" anchorCtr="0">
              <a:noAutofit/>
            </a:bodyPr>
            <a:lstStyle/>
            <a:p>
              <a:pPr lvl="0" algn="ctr" defTabSz="1200150">
                <a:lnSpc>
                  <a:spcPct val="90000"/>
                </a:lnSpc>
                <a:spcBef>
                  <a:spcPct val="0"/>
                </a:spcBef>
                <a:spcAft>
                  <a:spcPct val="35000"/>
                </a:spcAft>
              </a:pPr>
              <a:r>
                <a:rPr lang="en-US" sz="2700" kern="1200" dirty="0"/>
                <a:t>Current</a:t>
              </a:r>
            </a:p>
          </p:txBody>
        </p:sp>
      </p:grpSp>
      <p:grpSp>
        <p:nvGrpSpPr>
          <p:cNvPr id="14" name="Group 13"/>
          <p:cNvGrpSpPr/>
          <p:nvPr/>
        </p:nvGrpSpPr>
        <p:grpSpPr>
          <a:xfrm>
            <a:off x="3243478" y="4945503"/>
            <a:ext cx="5323422" cy="731613"/>
            <a:chOff x="2667921" y="3330135"/>
            <a:chExt cx="5323422" cy="731613"/>
          </a:xfrm>
          <a:scene3d>
            <a:camera prst="orthographicFront"/>
            <a:lightRig rig="flat" dir="t"/>
          </a:scene3d>
        </p:grpSpPr>
        <p:sp>
          <p:nvSpPr>
            <p:cNvPr id="18" name="Right Arrow 17"/>
            <p:cNvSpPr/>
            <p:nvPr/>
          </p:nvSpPr>
          <p:spPr>
            <a:xfrm>
              <a:off x="2667921" y="3330135"/>
              <a:ext cx="5323422" cy="731613"/>
            </a:xfrm>
            <a:prstGeom prst="rightArrow">
              <a:avLst>
                <a:gd name="adj1" fmla="val 75000"/>
                <a:gd name="adj2" fmla="val 50000"/>
              </a:avLst>
            </a:prstGeom>
            <a:sp3d z="-190500" extrusionH="12700" prstMaterial="plastic">
              <a:bevelT w="50800" h="50800"/>
            </a:sp3d>
          </p:spPr>
          <p:style>
            <a:lnRef idx="1">
              <a:schemeClr val="accent1">
                <a:alpha val="90000"/>
                <a:tint val="40000"/>
                <a:hueOff val="0"/>
                <a:satOff val="0"/>
                <a:lumOff val="0"/>
                <a:alphaOff val="0"/>
              </a:schemeClr>
            </a:lnRef>
            <a:fillRef idx="1002">
              <a:schemeClr val="lt2"/>
            </a:fillRef>
            <a:effectRef idx="2">
              <a:schemeClr val="accent1">
                <a:alpha val="90000"/>
                <a:tint val="40000"/>
                <a:hueOff val="0"/>
                <a:satOff val="0"/>
                <a:lumOff val="0"/>
                <a:alphaOff val="0"/>
              </a:schemeClr>
            </a:effectRef>
            <a:fontRef idx="minor">
              <a:schemeClr val="dk1">
                <a:hueOff val="0"/>
                <a:satOff val="0"/>
                <a:lumOff val="0"/>
                <a:alphaOff val="0"/>
              </a:schemeClr>
            </a:fontRef>
          </p:style>
        </p:sp>
        <p:sp>
          <p:nvSpPr>
            <p:cNvPr id="19" name="Right Arrow 20"/>
            <p:cNvSpPr/>
            <p:nvPr/>
          </p:nvSpPr>
          <p:spPr>
            <a:xfrm>
              <a:off x="2667921" y="3421587"/>
              <a:ext cx="5049067" cy="548709"/>
            </a:xfrm>
            <a:prstGeom prst="rect">
              <a:avLst/>
            </a:prstGeom>
            <a:sp3d z="-190500"/>
          </p:spPr>
          <p:style>
            <a:lnRef idx="0">
              <a:scrgbClr r="0" g="0" b="0"/>
            </a:lnRef>
            <a:fillRef idx="1002">
              <a:schemeClr val="lt2"/>
            </a:fillRef>
            <a:effectRef idx="0">
              <a:scrgbClr r="0" g="0" b="0"/>
            </a:effectRef>
            <a:fontRef idx="minor">
              <a:schemeClr val="dk1">
                <a:hueOff val="0"/>
                <a:satOff val="0"/>
                <a:lumOff val="0"/>
                <a:alphaOff val="0"/>
              </a:schemeClr>
            </a:fontRef>
          </p:style>
          <p:txBody>
            <a:bodyPr spcFirstLastPara="0" vert="horz" wrap="square" lIns="13970"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ZA" sz="2200" kern="1200" dirty="0"/>
                <a:t>Enough evidence</a:t>
              </a:r>
              <a:endParaRPr lang="en-US" sz="2200" kern="1200" dirty="0"/>
            </a:p>
          </p:txBody>
        </p:sp>
      </p:grpSp>
      <p:grpSp>
        <p:nvGrpSpPr>
          <p:cNvPr id="15" name="Group 14"/>
          <p:cNvGrpSpPr/>
          <p:nvPr/>
        </p:nvGrpSpPr>
        <p:grpSpPr>
          <a:xfrm>
            <a:off x="577100" y="5036474"/>
            <a:ext cx="2666377" cy="549671"/>
            <a:chOff x="1543" y="3421106"/>
            <a:chExt cx="2666377" cy="549671"/>
          </a:xfrm>
          <a:scene3d>
            <a:camera prst="orthographicFront"/>
            <a:lightRig rig="flat" dir="t"/>
          </a:scene3d>
        </p:grpSpPr>
        <p:sp>
          <p:nvSpPr>
            <p:cNvPr id="16" name="Rounded Rectangle 15"/>
            <p:cNvSpPr/>
            <p:nvPr/>
          </p:nvSpPr>
          <p:spPr>
            <a:xfrm>
              <a:off x="1543" y="3421106"/>
              <a:ext cx="2666377" cy="549671"/>
            </a:xfrm>
            <a:prstGeom prst="roundRect">
              <a:avLst/>
            </a:prstGeom>
            <a:sp3d prstMaterial="plastic">
              <a:bevelT w="120900" h="88900"/>
              <a:bevelB w="88900" h="31750" prst="angle"/>
            </a:sp3d>
          </p:spPr>
          <p:style>
            <a:lnRef idx="0">
              <a:schemeClr val="lt1">
                <a:hueOff val="0"/>
                <a:satOff val="0"/>
                <a:lumOff val="0"/>
                <a:alphaOff val="0"/>
              </a:schemeClr>
            </a:lnRef>
            <a:fillRef idx="1002">
              <a:schemeClr val="lt2"/>
            </a:fillRef>
            <a:effectRef idx="2">
              <a:schemeClr val="accent1">
                <a:hueOff val="0"/>
                <a:satOff val="0"/>
                <a:lumOff val="0"/>
                <a:alphaOff val="0"/>
              </a:schemeClr>
            </a:effectRef>
            <a:fontRef idx="minor">
              <a:schemeClr val="lt1"/>
            </a:fontRef>
          </p:style>
        </p:sp>
        <p:sp>
          <p:nvSpPr>
            <p:cNvPr id="17" name="Rounded Rectangle 22"/>
            <p:cNvSpPr/>
            <p:nvPr/>
          </p:nvSpPr>
          <p:spPr>
            <a:xfrm>
              <a:off x="28376" y="3447939"/>
              <a:ext cx="2612711" cy="496005"/>
            </a:xfrm>
            <a:prstGeom prst="rect">
              <a:avLst/>
            </a:prstGeom>
            <a:sp3d/>
          </p:spPr>
          <p:style>
            <a:lnRef idx="0">
              <a:scrgbClr r="0" g="0" b="0"/>
            </a:lnRef>
            <a:fillRef idx="1002">
              <a:schemeClr val="lt2"/>
            </a:fillRef>
            <a:effectRef idx="0">
              <a:scrgbClr r="0" g="0" b="0"/>
            </a:effectRef>
            <a:fontRef idx="minor">
              <a:schemeClr val="lt1"/>
            </a:fontRef>
          </p:style>
          <p:txBody>
            <a:bodyPr spcFirstLastPara="0" vert="horz" wrap="square" lIns="102870" tIns="51435" rIns="102870" bIns="51435" numCol="1" spcCol="1270" anchor="ctr" anchorCtr="0">
              <a:noAutofit/>
            </a:bodyPr>
            <a:lstStyle/>
            <a:p>
              <a:pPr lvl="0" algn="ctr" defTabSz="1200150">
                <a:lnSpc>
                  <a:spcPct val="90000"/>
                </a:lnSpc>
                <a:spcBef>
                  <a:spcPct val="0"/>
                </a:spcBef>
                <a:spcAft>
                  <a:spcPct val="35000"/>
                </a:spcAft>
              </a:pPr>
              <a:r>
                <a:rPr lang="en-US" sz="2700" kern="1200" dirty="0"/>
                <a:t>Sufficient</a:t>
              </a:r>
            </a:p>
          </p:txBody>
        </p:sp>
      </p:grpSp>
    </p:spTree>
    <p:extLst>
      <p:ext uri="{BB962C8B-B14F-4D97-AF65-F5344CB8AC3E}">
        <p14:creationId xmlns:p14="http://schemas.microsoft.com/office/powerpoint/2010/main" val="193878167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a:t>Simple Eye test </a:t>
            </a:r>
          </a:p>
        </p:txBody>
      </p:sp>
      <p:sp>
        <p:nvSpPr>
          <p:cNvPr id="3" name="Slide Number Placeholder 2"/>
          <p:cNvSpPr>
            <a:spLocks noGrp="1"/>
          </p:cNvSpPr>
          <p:nvPr>
            <p:ph type="sldNum" sz="quarter" idx="12"/>
          </p:nvPr>
        </p:nvSpPr>
        <p:spPr/>
        <p:txBody>
          <a:bodyPr/>
          <a:lstStyle/>
          <a:p>
            <a:fld id="{32F83655-DC73-417F-8B26-EB7A1DBB5382}" type="slidenum">
              <a:rPr lang="en-ZA" smtClean="0"/>
              <a:pPr/>
              <a:t>80</a:t>
            </a:fld>
            <a:endParaRPr lang="en-ZA" dirty="0"/>
          </a:p>
        </p:txBody>
      </p:sp>
      <p:sp>
        <p:nvSpPr>
          <p:cNvPr id="4" name="Content Placeholder 3"/>
          <p:cNvSpPr>
            <a:spLocks noGrp="1"/>
          </p:cNvSpPr>
          <p:nvPr>
            <p:ph sz="quarter" idx="1"/>
          </p:nvPr>
        </p:nvSpPr>
        <p:spPr/>
        <p:txBody>
          <a:bodyPr>
            <a:normAutofit/>
          </a:bodyPr>
          <a:lstStyle/>
          <a:p>
            <a:pPr marL="0" indent="0">
              <a:buNone/>
            </a:pPr>
            <a:r>
              <a:rPr lang="en-ZA" dirty="0"/>
              <a:t>When you as an ETD Practitioner suspects a serious impairment, or learning barrier in a learner, it is important to ask yourself whether you are capable of diagnosing the issue and dealing with the problem yourself. </a:t>
            </a:r>
          </a:p>
          <a:p>
            <a:endParaRPr lang="en-ZA" dirty="0"/>
          </a:p>
          <a:p>
            <a:pPr marL="0" indent="0">
              <a:buNone/>
            </a:pPr>
            <a:r>
              <a:rPr lang="en-ZA" dirty="0"/>
              <a:t>Often, in serious cases it is better to refer the learner to a professional to get an expert opinion.</a:t>
            </a:r>
          </a:p>
          <a:p>
            <a:pPr marL="0" indent="0">
              <a:buNone/>
            </a:pPr>
            <a:endParaRPr lang="en-ZA" dirty="0"/>
          </a:p>
          <a:p>
            <a:pPr marL="0" indent="0">
              <a:buNone/>
            </a:pPr>
            <a:r>
              <a:rPr lang="en-ZA" dirty="0"/>
              <a:t> </a:t>
            </a:r>
            <a:r>
              <a:rPr lang="en-ZA" dirty="0" smtClean="0"/>
              <a:t>		</a:t>
            </a:r>
            <a:endParaRPr lang="en-ZA" dirty="0" smtClean="0"/>
          </a:p>
          <a:p>
            <a:pPr marL="0" indent="0">
              <a:buNone/>
            </a:pPr>
            <a:endParaRPr lang="en-ZA" dirty="0"/>
          </a:p>
          <a:p>
            <a:pPr marL="0" indent="0">
              <a:buNone/>
            </a:pPr>
            <a:r>
              <a:rPr lang="en-ZA" dirty="0" smtClean="0"/>
              <a:t>Complete </a:t>
            </a:r>
            <a:r>
              <a:rPr lang="en-ZA" dirty="0"/>
              <a:t>Activity 1.2.1 to 1.2.4 in your PoE.</a:t>
            </a:r>
          </a:p>
          <a:p>
            <a:pPr marL="0" indent="0">
              <a:buNone/>
            </a:pPr>
            <a:endParaRPr lang="en-ZA" dirty="0"/>
          </a:p>
          <a:p>
            <a:endParaRPr lang="en-ZA" dirty="0"/>
          </a:p>
          <a:p>
            <a:endParaRPr lang="en-ZA" dirty="0"/>
          </a:p>
        </p:txBody>
      </p:sp>
      <p:pic>
        <p:nvPicPr>
          <p:cNvPr id="5" name="Picture 4"/>
          <p:cNvPicPr>
            <a:picLocks noChangeAspect="1"/>
          </p:cNvPicPr>
          <p:nvPr/>
        </p:nvPicPr>
        <p:blipFill>
          <a:blip r:embed="rId2"/>
          <a:stretch>
            <a:fillRect/>
          </a:stretch>
        </p:blipFill>
        <p:spPr>
          <a:xfrm>
            <a:off x="603504" y="4545192"/>
            <a:ext cx="2295570" cy="772766"/>
          </a:xfrm>
          <a:prstGeom prst="rect">
            <a:avLst/>
          </a:prstGeom>
        </p:spPr>
      </p:pic>
    </p:spTree>
    <p:extLst>
      <p:ext uri="{BB962C8B-B14F-4D97-AF65-F5344CB8AC3E}">
        <p14:creationId xmlns:p14="http://schemas.microsoft.com/office/powerpoint/2010/main" val="2645322498"/>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STUDY UNIT </a:t>
            </a:r>
            <a:r>
              <a:rPr lang="en-ZA" dirty="0" smtClean="0"/>
              <a:t>1.3</a:t>
            </a:r>
            <a:endParaRPr lang="en-ZA" dirty="0"/>
          </a:p>
        </p:txBody>
      </p:sp>
      <p:sp>
        <p:nvSpPr>
          <p:cNvPr id="3" name="Text Placeholder 2"/>
          <p:cNvSpPr>
            <a:spLocks noGrp="1"/>
          </p:cNvSpPr>
          <p:nvPr>
            <p:ph type="body" idx="1"/>
          </p:nvPr>
        </p:nvSpPr>
        <p:spPr/>
        <p:txBody>
          <a:bodyPr/>
          <a:lstStyle/>
          <a:p>
            <a:r>
              <a:rPr lang="en-ZA" b="1" dirty="0" smtClean="0"/>
              <a:t>DISCUSS THE NEED FOR FURTHER INTERVENTION AND REFER LEARNER</a:t>
            </a:r>
            <a:endParaRPr lang="en-ZA" b="1" dirty="0"/>
          </a:p>
        </p:txBody>
      </p:sp>
      <p:sp>
        <p:nvSpPr>
          <p:cNvPr id="4" name="Slide Number Placeholder 3"/>
          <p:cNvSpPr>
            <a:spLocks noGrp="1"/>
          </p:cNvSpPr>
          <p:nvPr>
            <p:ph type="sldNum" sz="quarter" idx="12"/>
          </p:nvPr>
        </p:nvSpPr>
        <p:spPr/>
        <p:txBody>
          <a:bodyPr/>
          <a:lstStyle/>
          <a:p>
            <a:fld id="{4980778A-6F9D-4141-8080-B8192EADCD40}" type="slidenum">
              <a:rPr lang="en-ZA" smtClean="0"/>
              <a:pPr/>
              <a:t>81</a:t>
            </a:fld>
            <a:endParaRPr lang="en-ZA" dirty="0"/>
          </a:p>
        </p:txBody>
      </p:sp>
    </p:spTree>
    <p:extLst>
      <p:ext uri="{BB962C8B-B14F-4D97-AF65-F5344CB8AC3E}">
        <p14:creationId xmlns:p14="http://schemas.microsoft.com/office/powerpoint/2010/main" val="2476366864"/>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a:t>Discussion with learner</a:t>
            </a:r>
          </a:p>
        </p:txBody>
      </p:sp>
      <p:sp>
        <p:nvSpPr>
          <p:cNvPr id="3" name="Slide Number Placeholder 2"/>
          <p:cNvSpPr>
            <a:spLocks noGrp="1"/>
          </p:cNvSpPr>
          <p:nvPr>
            <p:ph type="sldNum" sz="quarter" idx="12"/>
          </p:nvPr>
        </p:nvSpPr>
        <p:spPr/>
        <p:txBody>
          <a:bodyPr/>
          <a:lstStyle/>
          <a:p>
            <a:fld id="{32F83655-DC73-417F-8B26-EB7A1DBB5382}" type="slidenum">
              <a:rPr lang="en-ZA" smtClean="0"/>
              <a:pPr/>
              <a:t>82</a:t>
            </a:fld>
            <a:endParaRPr lang="en-ZA" dirty="0"/>
          </a:p>
        </p:txBody>
      </p:sp>
      <p:sp>
        <p:nvSpPr>
          <p:cNvPr id="4" name="Content Placeholder 3"/>
          <p:cNvSpPr>
            <a:spLocks noGrp="1"/>
          </p:cNvSpPr>
          <p:nvPr>
            <p:ph sz="quarter" idx="1"/>
          </p:nvPr>
        </p:nvSpPr>
        <p:spPr/>
        <p:txBody>
          <a:bodyPr>
            <a:normAutofit fontScale="92500" lnSpcReduction="20000"/>
          </a:bodyPr>
          <a:lstStyle/>
          <a:p>
            <a:pPr marL="0" indent="0">
              <a:buNone/>
            </a:pPr>
            <a:r>
              <a:rPr lang="en-ZA" dirty="0"/>
              <a:t>When you have identified a special need in a learner you may need to intervene. </a:t>
            </a:r>
            <a:endParaRPr lang="en-ZA" dirty="0" smtClean="0"/>
          </a:p>
          <a:p>
            <a:pPr marL="0" indent="0">
              <a:buNone/>
            </a:pPr>
            <a:endParaRPr lang="en-ZA" dirty="0"/>
          </a:p>
          <a:p>
            <a:pPr marL="0" indent="0">
              <a:buNone/>
            </a:pPr>
            <a:r>
              <a:rPr lang="en-ZA" dirty="0"/>
              <a:t>When attempting to talk to the learner it is vital that you are non-judgmental and confidential. However, if the person you are worried about is at risk, or poses a risk to someone else, we would need to make sure that the right help was made available at the earliest opportunity.</a:t>
            </a:r>
          </a:p>
          <a:p>
            <a:pPr marL="0" indent="0">
              <a:buNone/>
            </a:pPr>
            <a:r>
              <a:rPr lang="en-ZA" b="1" dirty="0"/>
              <a:t>You might find it awkward or challenging to speak with someone that you are concerned about. It is advisable that you</a:t>
            </a:r>
            <a:r>
              <a:rPr lang="en-ZA" b="1" dirty="0" smtClean="0"/>
              <a:t>:</a:t>
            </a:r>
          </a:p>
          <a:p>
            <a:pPr marL="0" indent="0">
              <a:buNone/>
            </a:pPr>
            <a:endParaRPr lang="en-ZA" b="1" dirty="0"/>
          </a:p>
          <a:p>
            <a:pPr lvl="0"/>
            <a:r>
              <a:rPr lang="en-ZA" dirty="0">
                <a:effectLst>
                  <a:outerShdw sx="0" sy="0">
                    <a:srgbClr val="000000"/>
                  </a:outerShdw>
                </a:effectLst>
              </a:rPr>
              <a:t>Approach any discussion informally and sensitively;</a:t>
            </a:r>
          </a:p>
          <a:p>
            <a:pPr lvl="0"/>
            <a:r>
              <a:rPr lang="en-ZA" dirty="0">
                <a:effectLst>
                  <a:outerShdw sx="0" sy="0">
                    <a:srgbClr val="000000"/>
                  </a:outerShdw>
                </a:effectLst>
              </a:rPr>
              <a:t>Start by explaining what it is you have noticed that concerns you; and</a:t>
            </a:r>
          </a:p>
          <a:p>
            <a:pPr lvl="0"/>
            <a:r>
              <a:rPr lang="en-ZA" dirty="0">
                <a:effectLst>
                  <a:outerShdw sx="0" sy="0">
                    <a:srgbClr val="000000"/>
                  </a:outerShdw>
                </a:effectLst>
              </a:rPr>
              <a:t>Encourage them to get help</a:t>
            </a:r>
            <a:r>
              <a:rPr lang="en-ZA" dirty="0" smtClean="0">
                <a:effectLst>
                  <a:outerShdw sx="0" sy="0">
                    <a:srgbClr val="000000"/>
                  </a:outerShdw>
                </a:effectLst>
              </a:rPr>
              <a:t>.</a:t>
            </a:r>
            <a:endParaRPr lang="en-ZA" dirty="0">
              <a:effectLst>
                <a:outerShdw sx="0" sy="0">
                  <a:srgbClr val="000000"/>
                </a:outerShdw>
              </a:effectLst>
            </a:endParaRPr>
          </a:p>
        </p:txBody>
      </p:sp>
    </p:spTree>
    <p:extLst>
      <p:ext uri="{BB962C8B-B14F-4D97-AF65-F5344CB8AC3E}">
        <p14:creationId xmlns:p14="http://schemas.microsoft.com/office/powerpoint/2010/main" val="3728329335"/>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a:t>Discussion with learner</a:t>
            </a:r>
          </a:p>
        </p:txBody>
      </p:sp>
      <p:sp>
        <p:nvSpPr>
          <p:cNvPr id="3" name="Slide Number Placeholder 2"/>
          <p:cNvSpPr>
            <a:spLocks noGrp="1"/>
          </p:cNvSpPr>
          <p:nvPr>
            <p:ph type="sldNum" sz="quarter" idx="12"/>
          </p:nvPr>
        </p:nvSpPr>
        <p:spPr/>
        <p:txBody>
          <a:bodyPr/>
          <a:lstStyle/>
          <a:p>
            <a:fld id="{32F83655-DC73-417F-8B26-EB7A1DBB5382}" type="slidenum">
              <a:rPr lang="en-ZA" smtClean="0"/>
              <a:pPr/>
              <a:t>83</a:t>
            </a:fld>
            <a:endParaRPr lang="en-ZA" dirty="0"/>
          </a:p>
        </p:txBody>
      </p:sp>
      <p:sp>
        <p:nvSpPr>
          <p:cNvPr id="4" name="Content Placeholder 3"/>
          <p:cNvSpPr>
            <a:spLocks noGrp="1"/>
          </p:cNvSpPr>
          <p:nvPr>
            <p:ph sz="quarter" idx="1"/>
          </p:nvPr>
        </p:nvSpPr>
        <p:spPr/>
        <p:txBody>
          <a:bodyPr>
            <a:normAutofit fontScale="92500" lnSpcReduction="10000"/>
          </a:bodyPr>
          <a:lstStyle/>
          <a:p>
            <a:r>
              <a:rPr lang="en-ZA" dirty="0"/>
              <a:t>Learning disabilities are lifelong challenges. Although they don’t go away, they should not stop individuals from achieving their goals. A learning disability is not a disease, and there is no single course of treatment or intervention that works for everyone. </a:t>
            </a:r>
            <a:endParaRPr lang="en-ZA" dirty="0" smtClean="0"/>
          </a:p>
          <a:p>
            <a:pPr marL="0" indent="0">
              <a:buNone/>
            </a:pPr>
            <a:endParaRPr lang="en-ZA" dirty="0"/>
          </a:p>
          <a:p>
            <a:r>
              <a:rPr lang="en-ZA" dirty="0"/>
              <a:t>The first step to overcoming the challenges posed by LD is to recognise that a problem might exist. Then seek help from qualified professionals, who can provide guidance through a personalised evaluation process. </a:t>
            </a:r>
            <a:endParaRPr lang="en-ZA" dirty="0" smtClean="0"/>
          </a:p>
          <a:p>
            <a:pPr marL="0" indent="0">
              <a:buNone/>
            </a:pPr>
            <a:endParaRPr lang="en-ZA" dirty="0"/>
          </a:p>
          <a:p>
            <a:r>
              <a:rPr lang="en-ZA" dirty="0"/>
              <a:t>Working with a trusted team of </a:t>
            </a:r>
            <a:r>
              <a:rPr lang="en-ZA" dirty="0" smtClean="0"/>
              <a:t>professionals</a:t>
            </a:r>
            <a:r>
              <a:rPr lang="en-ZA" dirty="0"/>
              <a:t>, it is then possible to identify the types of accommodations, services and supports that will lead to success.</a:t>
            </a:r>
          </a:p>
          <a:p>
            <a:endParaRPr lang="en-ZA" dirty="0"/>
          </a:p>
        </p:txBody>
      </p:sp>
    </p:spTree>
    <p:extLst>
      <p:ext uri="{BB962C8B-B14F-4D97-AF65-F5344CB8AC3E}">
        <p14:creationId xmlns:p14="http://schemas.microsoft.com/office/powerpoint/2010/main" val="4040242098"/>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a:t>Discussion with learner</a:t>
            </a:r>
          </a:p>
        </p:txBody>
      </p:sp>
      <p:sp>
        <p:nvSpPr>
          <p:cNvPr id="3" name="Slide Number Placeholder 2"/>
          <p:cNvSpPr>
            <a:spLocks noGrp="1"/>
          </p:cNvSpPr>
          <p:nvPr>
            <p:ph type="sldNum" sz="quarter" idx="12"/>
          </p:nvPr>
        </p:nvSpPr>
        <p:spPr/>
        <p:txBody>
          <a:bodyPr/>
          <a:lstStyle/>
          <a:p>
            <a:fld id="{32F83655-DC73-417F-8B26-EB7A1DBB5382}" type="slidenum">
              <a:rPr lang="en-ZA" smtClean="0"/>
              <a:pPr/>
              <a:t>84</a:t>
            </a:fld>
            <a:endParaRPr lang="en-ZA" dirty="0"/>
          </a:p>
        </p:txBody>
      </p:sp>
      <p:sp>
        <p:nvSpPr>
          <p:cNvPr id="4" name="Content Placeholder 3"/>
          <p:cNvSpPr>
            <a:spLocks noGrp="1"/>
          </p:cNvSpPr>
          <p:nvPr>
            <p:ph sz="quarter" idx="1"/>
          </p:nvPr>
        </p:nvSpPr>
        <p:spPr/>
        <p:txBody>
          <a:bodyPr>
            <a:normAutofit/>
          </a:bodyPr>
          <a:lstStyle/>
          <a:p>
            <a:r>
              <a:rPr lang="en-ZA" dirty="0"/>
              <a:t>It is never too late to identify and get help for a learning disability. </a:t>
            </a:r>
            <a:endParaRPr lang="en-ZA" dirty="0" smtClean="0"/>
          </a:p>
          <a:p>
            <a:endParaRPr lang="en-ZA" dirty="0"/>
          </a:p>
          <a:p>
            <a:r>
              <a:rPr lang="en-ZA" dirty="0" smtClean="0"/>
              <a:t>Finding </a:t>
            </a:r>
            <a:r>
              <a:rPr lang="en-ZA" dirty="0"/>
              <a:t>out about a learning disability can be a great relief to adults who could not explain the reason for their struggles in the past. </a:t>
            </a:r>
            <a:endParaRPr lang="en-ZA" dirty="0" smtClean="0"/>
          </a:p>
          <a:p>
            <a:endParaRPr lang="en-ZA" dirty="0"/>
          </a:p>
          <a:p>
            <a:r>
              <a:rPr lang="en-ZA" dirty="0" smtClean="0"/>
              <a:t>Testing </a:t>
            </a:r>
            <a:r>
              <a:rPr lang="en-ZA" dirty="0"/>
              <a:t>for LD in adulthood is not uncommon, and seeking support and services is key to leading a successful and productive life.</a:t>
            </a:r>
          </a:p>
          <a:p>
            <a:endParaRPr lang="en-ZA" dirty="0"/>
          </a:p>
        </p:txBody>
      </p:sp>
    </p:spTree>
    <p:extLst>
      <p:ext uri="{BB962C8B-B14F-4D97-AF65-F5344CB8AC3E}">
        <p14:creationId xmlns:p14="http://schemas.microsoft.com/office/powerpoint/2010/main" val="2247972374"/>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a:t>Discussion with learner</a:t>
            </a:r>
          </a:p>
        </p:txBody>
      </p:sp>
      <p:sp>
        <p:nvSpPr>
          <p:cNvPr id="3" name="Slide Number Placeholder 2"/>
          <p:cNvSpPr>
            <a:spLocks noGrp="1"/>
          </p:cNvSpPr>
          <p:nvPr>
            <p:ph type="sldNum" sz="quarter" idx="12"/>
          </p:nvPr>
        </p:nvSpPr>
        <p:spPr/>
        <p:txBody>
          <a:bodyPr/>
          <a:lstStyle/>
          <a:p>
            <a:fld id="{32F83655-DC73-417F-8B26-EB7A1DBB5382}" type="slidenum">
              <a:rPr lang="en-ZA" smtClean="0"/>
              <a:pPr/>
              <a:t>85</a:t>
            </a:fld>
            <a:endParaRPr lang="en-ZA" dirty="0"/>
          </a:p>
        </p:txBody>
      </p:sp>
      <p:sp>
        <p:nvSpPr>
          <p:cNvPr id="4" name="Content Placeholder 3"/>
          <p:cNvSpPr>
            <a:spLocks noGrp="1"/>
          </p:cNvSpPr>
          <p:nvPr>
            <p:ph sz="quarter" idx="1"/>
          </p:nvPr>
        </p:nvSpPr>
        <p:spPr/>
        <p:txBody>
          <a:bodyPr>
            <a:normAutofit/>
          </a:bodyPr>
          <a:lstStyle/>
          <a:p>
            <a:r>
              <a:rPr lang="en-ZA" dirty="0"/>
              <a:t>Below we will look at how you can prepare yourself for the communication / counselling session:</a:t>
            </a:r>
          </a:p>
          <a:p>
            <a:pPr marL="0" indent="0">
              <a:buNone/>
            </a:pPr>
            <a:endParaRPr lang="en-ZA" b="1" dirty="0" smtClean="0"/>
          </a:p>
          <a:p>
            <a:pPr marL="0" indent="0">
              <a:buNone/>
            </a:pPr>
            <a:r>
              <a:rPr lang="en-ZA" b="1" dirty="0" smtClean="0"/>
              <a:t>The </a:t>
            </a:r>
            <a:r>
              <a:rPr lang="en-ZA" b="1" dirty="0"/>
              <a:t>counselling process:</a:t>
            </a:r>
            <a:endParaRPr lang="en-ZA" dirty="0"/>
          </a:p>
          <a:p>
            <a:pPr marL="0" indent="0">
              <a:buNone/>
            </a:pPr>
            <a:endParaRPr lang="en-ZA" dirty="0"/>
          </a:p>
          <a:p>
            <a:pPr marL="0" indent="0">
              <a:buNone/>
            </a:pPr>
            <a:r>
              <a:rPr lang="en-ZA" b="1" dirty="0" smtClean="0"/>
              <a:t>A.	Prepare </a:t>
            </a:r>
            <a:r>
              <a:rPr lang="en-ZA" b="1" dirty="0"/>
              <a:t>the venue for the counselling </a:t>
            </a:r>
            <a:r>
              <a:rPr lang="en-ZA" b="1" dirty="0" smtClean="0"/>
              <a:t>session</a:t>
            </a:r>
          </a:p>
          <a:p>
            <a:pPr marL="0" indent="0">
              <a:buNone/>
            </a:pPr>
            <a:r>
              <a:rPr lang="en-ZA" dirty="0" smtClean="0">
                <a:effectLst>
                  <a:outerShdw sx="0" sy="0">
                    <a:srgbClr val="000000"/>
                  </a:outerShdw>
                </a:effectLst>
              </a:rPr>
              <a:t> </a:t>
            </a:r>
            <a:r>
              <a:rPr lang="en-ZA" dirty="0" smtClean="0">
                <a:effectLst>
                  <a:outerShdw sx="0" sy="0">
                    <a:srgbClr val="000000"/>
                  </a:outerShdw>
                </a:effectLst>
              </a:rPr>
              <a:t>	The </a:t>
            </a:r>
            <a:r>
              <a:rPr lang="en-ZA" dirty="0">
                <a:effectLst>
                  <a:outerShdw sx="0" sy="0">
                    <a:srgbClr val="000000"/>
                  </a:outerShdw>
                </a:effectLst>
              </a:rPr>
              <a:t>ideal venue should be comfortable, quiet and </a:t>
            </a:r>
            <a:r>
              <a:rPr lang="en-ZA" dirty="0" smtClean="0">
                <a:effectLst>
                  <a:outerShdw sx="0" sy="0">
                    <a:srgbClr val="000000"/>
                  </a:outerShdw>
                </a:effectLst>
              </a:rPr>
              <a:t>	private</a:t>
            </a:r>
            <a:r>
              <a:rPr lang="en-ZA" dirty="0">
                <a:effectLst>
                  <a:outerShdw sx="0" sy="0">
                    <a:srgbClr val="000000"/>
                  </a:outerShdw>
                </a:effectLst>
              </a:rPr>
              <a:t>.</a:t>
            </a:r>
          </a:p>
          <a:p>
            <a:pPr marL="0" lvl="0" indent="0">
              <a:buNone/>
            </a:pPr>
            <a:r>
              <a:rPr lang="en-ZA" dirty="0" smtClean="0">
                <a:effectLst>
                  <a:outerShdw sx="0" sy="0">
                    <a:srgbClr val="000000"/>
                  </a:outerShdw>
                </a:effectLst>
              </a:rPr>
              <a:t> 	</a:t>
            </a:r>
            <a:r>
              <a:rPr lang="en-ZA" dirty="0" smtClean="0">
                <a:effectLst>
                  <a:outerShdw sx="0" sy="0">
                    <a:srgbClr val="000000"/>
                  </a:outerShdw>
                </a:effectLst>
              </a:rPr>
              <a:t>There </a:t>
            </a:r>
            <a:r>
              <a:rPr lang="en-ZA" dirty="0">
                <a:effectLst>
                  <a:outerShdw sx="0" sy="0">
                    <a:srgbClr val="000000"/>
                  </a:outerShdw>
                </a:effectLst>
              </a:rPr>
              <a:t>should be no physical barrier, e.g. a desk between </a:t>
            </a:r>
            <a:r>
              <a:rPr lang="en-ZA" dirty="0" smtClean="0">
                <a:effectLst>
                  <a:outerShdw sx="0" sy="0">
                    <a:srgbClr val="000000"/>
                  </a:outerShdw>
                </a:effectLst>
              </a:rPr>
              <a:t>	you </a:t>
            </a:r>
            <a:r>
              <a:rPr lang="en-ZA" dirty="0">
                <a:effectLst>
                  <a:outerShdw sx="0" sy="0">
                    <a:srgbClr val="000000"/>
                  </a:outerShdw>
                </a:effectLst>
              </a:rPr>
              <a:t>and the learner.</a:t>
            </a:r>
          </a:p>
          <a:p>
            <a:pPr marL="0" indent="0">
              <a:buNone/>
            </a:pPr>
            <a:r>
              <a:rPr lang="en-ZA" b="1" dirty="0" smtClean="0"/>
              <a:t>B.	</a:t>
            </a:r>
            <a:r>
              <a:rPr lang="en-ZA" b="1" dirty="0" smtClean="0"/>
              <a:t>Prepare </a:t>
            </a:r>
            <a:r>
              <a:rPr lang="en-ZA" b="1" dirty="0"/>
              <a:t>yourself for the session</a:t>
            </a:r>
          </a:p>
          <a:p>
            <a:pPr marL="0" indent="0">
              <a:buNone/>
            </a:pPr>
            <a:endParaRPr lang="en-ZA" dirty="0"/>
          </a:p>
        </p:txBody>
      </p:sp>
    </p:spTree>
    <p:extLst>
      <p:ext uri="{BB962C8B-B14F-4D97-AF65-F5344CB8AC3E}">
        <p14:creationId xmlns:p14="http://schemas.microsoft.com/office/powerpoint/2010/main" val="322048973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a:t>Discussion with learner</a:t>
            </a:r>
          </a:p>
        </p:txBody>
      </p:sp>
      <p:sp>
        <p:nvSpPr>
          <p:cNvPr id="3" name="Slide Number Placeholder 2"/>
          <p:cNvSpPr>
            <a:spLocks noGrp="1"/>
          </p:cNvSpPr>
          <p:nvPr>
            <p:ph type="sldNum" sz="quarter" idx="12"/>
          </p:nvPr>
        </p:nvSpPr>
        <p:spPr/>
        <p:txBody>
          <a:bodyPr/>
          <a:lstStyle/>
          <a:p>
            <a:fld id="{32F83655-DC73-417F-8B26-EB7A1DBB5382}" type="slidenum">
              <a:rPr lang="en-ZA" smtClean="0"/>
              <a:pPr/>
              <a:t>86</a:t>
            </a:fld>
            <a:endParaRPr lang="en-ZA" dirty="0"/>
          </a:p>
        </p:txBody>
      </p:sp>
      <p:sp>
        <p:nvSpPr>
          <p:cNvPr id="4" name="Content Placeholder 3"/>
          <p:cNvSpPr>
            <a:spLocks noGrp="1"/>
          </p:cNvSpPr>
          <p:nvPr>
            <p:ph sz="quarter" idx="1"/>
          </p:nvPr>
        </p:nvSpPr>
        <p:spPr/>
        <p:txBody>
          <a:bodyPr>
            <a:normAutofit/>
          </a:bodyPr>
          <a:lstStyle/>
          <a:p>
            <a:pPr lvl="0"/>
            <a:r>
              <a:rPr lang="en-ZA" dirty="0">
                <a:effectLst>
                  <a:outerShdw sx="0" sy="0">
                    <a:srgbClr val="000000"/>
                  </a:outerShdw>
                </a:effectLst>
              </a:rPr>
              <a:t>The date and time must be acceptable to both parties.</a:t>
            </a:r>
          </a:p>
          <a:p>
            <a:pPr lvl="0"/>
            <a:r>
              <a:rPr lang="en-ZA" dirty="0">
                <a:effectLst>
                  <a:outerShdw sx="0" sy="0">
                    <a:srgbClr val="000000"/>
                  </a:outerShdw>
                </a:effectLst>
              </a:rPr>
              <a:t>Make sure that you have the relevant facts about your learner prior to the start of the session.</a:t>
            </a:r>
          </a:p>
          <a:p>
            <a:pPr lvl="0"/>
            <a:r>
              <a:rPr lang="en-ZA" dirty="0">
                <a:effectLst>
                  <a:outerShdw sx="0" sy="0">
                    <a:srgbClr val="000000"/>
                  </a:outerShdw>
                </a:effectLst>
              </a:rPr>
              <a:t>Prepare the agenda carefully (choices, options, consequences etc.).</a:t>
            </a:r>
          </a:p>
          <a:p>
            <a:pPr lvl="0"/>
            <a:r>
              <a:rPr lang="en-ZA" dirty="0">
                <a:effectLst>
                  <a:outerShdw sx="0" sy="0">
                    <a:srgbClr val="000000"/>
                  </a:outerShdw>
                </a:effectLst>
              </a:rPr>
              <a:t>Arrive well ahead of time to make sure that everything is in place and that you appear calm.</a:t>
            </a:r>
          </a:p>
          <a:p>
            <a:pPr marL="0" indent="0">
              <a:buNone/>
            </a:pPr>
            <a:endParaRPr lang="en-ZA" dirty="0"/>
          </a:p>
        </p:txBody>
      </p:sp>
    </p:spTree>
    <p:extLst>
      <p:ext uri="{BB962C8B-B14F-4D97-AF65-F5344CB8AC3E}">
        <p14:creationId xmlns:p14="http://schemas.microsoft.com/office/powerpoint/2010/main" val="2743182281"/>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a:t>Discussion with learner</a:t>
            </a:r>
          </a:p>
        </p:txBody>
      </p:sp>
      <p:sp>
        <p:nvSpPr>
          <p:cNvPr id="3" name="Slide Number Placeholder 2"/>
          <p:cNvSpPr>
            <a:spLocks noGrp="1"/>
          </p:cNvSpPr>
          <p:nvPr>
            <p:ph type="sldNum" sz="quarter" idx="12"/>
          </p:nvPr>
        </p:nvSpPr>
        <p:spPr/>
        <p:txBody>
          <a:bodyPr/>
          <a:lstStyle/>
          <a:p>
            <a:fld id="{32F83655-DC73-417F-8B26-EB7A1DBB5382}" type="slidenum">
              <a:rPr lang="en-ZA" smtClean="0"/>
              <a:pPr/>
              <a:t>87</a:t>
            </a:fld>
            <a:endParaRPr lang="en-ZA" dirty="0"/>
          </a:p>
        </p:txBody>
      </p:sp>
      <p:sp>
        <p:nvSpPr>
          <p:cNvPr id="4" name="Content Placeholder 3"/>
          <p:cNvSpPr>
            <a:spLocks noGrp="1"/>
          </p:cNvSpPr>
          <p:nvPr>
            <p:ph sz="quarter" idx="1"/>
          </p:nvPr>
        </p:nvSpPr>
        <p:spPr/>
        <p:txBody>
          <a:bodyPr>
            <a:normAutofit/>
          </a:bodyPr>
          <a:lstStyle/>
          <a:p>
            <a:pPr marL="457200" indent="-457200">
              <a:buAutoNum type="alphaUcPeriod" startAt="3"/>
            </a:pPr>
            <a:r>
              <a:rPr lang="en-ZA" b="1" dirty="0" smtClean="0"/>
              <a:t>Prepare </a:t>
            </a:r>
            <a:r>
              <a:rPr lang="en-ZA" b="1" dirty="0"/>
              <a:t>the learner for the </a:t>
            </a:r>
            <a:r>
              <a:rPr lang="en-ZA" b="1" dirty="0" smtClean="0"/>
              <a:t>session</a:t>
            </a:r>
          </a:p>
          <a:p>
            <a:pPr marL="0" indent="0">
              <a:buNone/>
            </a:pPr>
            <a:endParaRPr lang="en-ZA" dirty="0">
              <a:effectLst>
                <a:outerShdw sx="0" sy="0">
                  <a:srgbClr val="000000"/>
                </a:outerShdw>
              </a:effectLst>
            </a:endParaRPr>
          </a:p>
          <a:p>
            <a:r>
              <a:rPr lang="en-ZA" dirty="0" smtClean="0">
                <a:effectLst>
                  <a:outerShdw sx="0" sy="0">
                    <a:srgbClr val="000000"/>
                  </a:outerShdw>
                </a:effectLst>
              </a:rPr>
              <a:t>Make </a:t>
            </a:r>
            <a:r>
              <a:rPr lang="en-ZA" dirty="0">
                <a:effectLst>
                  <a:outerShdw sx="0" sy="0">
                    <a:srgbClr val="000000"/>
                  </a:outerShdw>
                </a:effectLst>
              </a:rPr>
              <a:t>an appointment with the learner well in advance </a:t>
            </a:r>
            <a:r>
              <a:rPr lang="en-ZA" dirty="0" smtClean="0">
                <a:effectLst>
                  <a:outerShdw sx="0" sy="0">
                    <a:srgbClr val="000000"/>
                  </a:outerShdw>
                </a:effectLst>
              </a:rPr>
              <a:t>   and </a:t>
            </a:r>
            <a:r>
              <a:rPr lang="en-ZA" dirty="0">
                <a:effectLst>
                  <a:outerShdw sx="0" sy="0">
                    <a:srgbClr val="000000"/>
                  </a:outerShdw>
                </a:effectLst>
              </a:rPr>
              <a:t>inform him / her of the reason for the session.</a:t>
            </a:r>
          </a:p>
          <a:p>
            <a:pPr lvl="0"/>
            <a:r>
              <a:rPr lang="en-ZA" dirty="0">
                <a:effectLst>
                  <a:outerShdw sx="0" sy="0">
                    <a:srgbClr val="000000"/>
                  </a:outerShdw>
                </a:effectLst>
              </a:rPr>
              <a:t>Confirm the date, time and venue of the session.</a:t>
            </a:r>
          </a:p>
          <a:p>
            <a:pPr lvl="0"/>
            <a:r>
              <a:rPr lang="en-ZA" dirty="0">
                <a:effectLst>
                  <a:outerShdw sx="0" sy="0">
                    <a:srgbClr val="000000"/>
                  </a:outerShdw>
                </a:effectLst>
              </a:rPr>
              <a:t>Encourage him / her to relax.</a:t>
            </a:r>
          </a:p>
          <a:p>
            <a:pPr marL="0" indent="0">
              <a:buNone/>
            </a:pPr>
            <a:endParaRPr lang="en-ZA" dirty="0"/>
          </a:p>
        </p:txBody>
      </p:sp>
    </p:spTree>
    <p:extLst>
      <p:ext uri="{BB962C8B-B14F-4D97-AF65-F5344CB8AC3E}">
        <p14:creationId xmlns:p14="http://schemas.microsoft.com/office/powerpoint/2010/main" val="345744957"/>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a:t>Discussion with learner</a:t>
            </a:r>
          </a:p>
        </p:txBody>
      </p:sp>
      <p:sp>
        <p:nvSpPr>
          <p:cNvPr id="3" name="Slide Number Placeholder 2"/>
          <p:cNvSpPr>
            <a:spLocks noGrp="1"/>
          </p:cNvSpPr>
          <p:nvPr>
            <p:ph type="sldNum" sz="quarter" idx="12"/>
          </p:nvPr>
        </p:nvSpPr>
        <p:spPr/>
        <p:txBody>
          <a:bodyPr/>
          <a:lstStyle/>
          <a:p>
            <a:fld id="{32F83655-DC73-417F-8B26-EB7A1DBB5382}" type="slidenum">
              <a:rPr lang="en-ZA" smtClean="0"/>
              <a:pPr/>
              <a:t>88</a:t>
            </a:fld>
            <a:endParaRPr lang="en-ZA" dirty="0"/>
          </a:p>
        </p:txBody>
      </p:sp>
      <p:sp>
        <p:nvSpPr>
          <p:cNvPr id="4" name="Content Placeholder 3"/>
          <p:cNvSpPr>
            <a:spLocks noGrp="1"/>
          </p:cNvSpPr>
          <p:nvPr>
            <p:ph sz="quarter" idx="1"/>
          </p:nvPr>
        </p:nvSpPr>
        <p:spPr/>
        <p:txBody>
          <a:bodyPr>
            <a:normAutofit/>
          </a:bodyPr>
          <a:lstStyle/>
          <a:p>
            <a:pPr marL="457200" indent="-457200">
              <a:buAutoNum type="alphaUcPeriod" startAt="4"/>
            </a:pPr>
            <a:r>
              <a:rPr lang="en-ZA" b="1" dirty="0" smtClean="0"/>
              <a:t>Conduct </a:t>
            </a:r>
            <a:r>
              <a:rPr lang="en-ZA" b="1" dirty="0"/>
              <a:t>the counselling </a:t>
            </a:r>
            <a:r>
              <a:rPr lang="en-ZA" b="1" dirty="0" smtClean="0"/>
              <a:t>session</a:t>
            </a:r>
          </a:p>
          <a:p>
            <a:pPr marL="0" indent="0">
              <a:buNone/>
            </a:pPr>
            <a:endParaRPr lang="en-ZA" dirty="0"/>
          </a:p>
          <a:p>
            <a:pPr lvl="0"/>
            <a:r>
              <a:rPr lang="en-ZA" dirty="0">
                <a:effectLst>
                  <a:outerShdw sx="0" sy="0">
                    <a:srgbClr val="000000"/>
                  </a:outerShdw>
                </a:effectLst>
              </a:rPr>
              <a:t>Relax the learner and establish the purpose of the session.</a:t>
            </a:r>
          </a:p>
          <a:p>
            <a:pPr lvl="0"/>
            <a:r>
              <a:rPr lang="en-ZA" dirty="0">
                <a:effectLst>
                  <a:outerShdw sx="0" sy="0">
                    <a:srgbClr val="000000"/>
                  </a:outerShdw>
                </a:effectLst>
              </a:rPr>
              <a:t>Sensitively discuss the learning barrier / impairment / special need.</a:t>
            </a:r>
          </a:p>
          <a:p>
            <a:pPr lvl="0"/>
            <a:r>
              <a:rPr lang="en-ZA" dirty="0">
                <a:effectLst>
                  <a:outerShdw sx="0" sy="0">
                    <a:srgbClr val="000000"/>
                  </a:outerShdw>
                </a:effectLst>
              </a:rPr>
              <a:t>Try to find out how the learner feels about the issue.</a:t>
            </a:r>
          </a:p>
          <a:p>
            <a:pPr lvl="0"/>
            <a:r>
              <a:rPr lang="en-ZA" dirty="0">
                <a:effectLst>
                  <a:outerShdw sx="0" sy="0">
                    <a:srgbClr val="000000"/>
                  </a:outerShdw>
                </a:effectLst>
              </a:rPr>
              <a:t>Don’t make notes during the discussion.</a:t>
            </a:r>
          </a:p>
          <a:p>
            <a:pPr lvl="0"/>
            <a:r>
              <a:rPr lang="en-ZA" dirty="0">
                <a:effectLst>
                  <a:outerShdw sx="0" sy="0">
                    <a:srgbClr val="000000"/>
                  </a:outerShdw>
                </a:effectLst>
              </a:rPr>
              <a:t>Interrupt occasionally and paraphrase what the learner has said.</a:t>
            </a:r>
          </a:p>
          <a:p>
            <a:pPr lvl="0"/>
            <a:r>
              <a:rPr lang="en-ZA" dirty="0">
                <a:effectLst>
                  <a:outerShdw sx="0" sy="0">
                    <a:srgbClr val="000000"/>
                  </a:outerShdw>
                </a:effectLst>
              </a:rPr>
              <a:t>Practice empathy – NOT SYMPATHY.</a:t>
            </a:r>
          </a:p>
          <a:p>
            <a:pPr marL="0" indent="0">
              <a:buNone/>
            </a:pPr>
            <a:endParaRPr lang="en-ZA" dirty="0"/>
          </a:p>
        </p:txBody>
      </p:sp>
    </p:spTree>
    <p:extLst>
      <p:ext uri="{BB962C8B-B14F-4D97-AF65-F5344CB8AC3E}">
        <p14:creationId xmlns:p14="http://schemas.microsoft.com/office/powerpoint/2010/main" val="580382032"/>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a:t>Discussion with learner</a:t>
            </a:r>
          </a:p>
        </p:txBody>
      </p:sp>
      <p:sp>
        <p:nvSpPr>
          <p:cNvPr id="3" name="Slide Number Placeholder 2"/>
          <p:cNvSpPr>
            <a:spLocks noGrp="1"/>
          </p:cNvSpPr>
          <p:nvPr>
            <p:ph type="sldNum" sz="quarter" idx="12"/>
          </p:nvPr>
        </p:nvSpPr>
        <p:spPr/>
        <p:txBody>
          <a:bodyPr/>
          <a:lstStyle/>
          <a:p>
            <a:fld id="{32F83655-DC73-417F-8B26-EB7A1DBB5382}" type="slidenum">
              <a:rPr lang="en-ZA" smtClean="0"/>
              <a:pPr/>
              <a:t>89</a:t>
            </a:fld>
            <a:endParaRPr lang="en-ZA" dirty="0"/>
          </a:p>
        </p:txBody>
      </p:sp>
      <p:sp>
        <p:nvSpPr>
          <p:cNvPr id="4" name="Content Placeholder 3"/>
          <p:cNvSpPr>
            <a:spLocks noGrp="1"/>
          </p:cNvSpPr>
          <p:nvPr>
            <p:ph sz="quarter" idx="1"/>
          </p:nvPr>
        </p:nvSpPr>
        <p:spPr/>
        <p:txBody>
          <a:bodyPr>
            <a:normAutofit/>
          </a:bodyPr>
          <a:lstStyle/>
          <a:p>
            <a:r>
              <a:rPr lang="en-ZA" dirty="0"/>
              <a:t>It is important that you discuss with the learner how the recognised problem affects his / her learning to make them see how getting help can benefit them.</a:t>
            </a:r>
          </a:p>
          <a:p>
            <a:pPr marL="0" indent="0">
              <a:buNone/>
            </a:pPr>
            <a:endParaRPr lang="en-ZA" dirty="0"/>
          </a:p>
        </p:txBody>
      </p:sp>
    </p:spTree>
    <p:extLst>
      <p:ext uri="{BB962C8B-B14F-4D97-AF65-F5344CB8AC3E}">
        <p14:creationId xmlns:p14="http://schemas.microsoft.com/office/powerpoint/2010/main" val="24962283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Assessment Brief</a:t>
            </a:r>
          </a:p>
        </p:txBody>
      </p:sp>
      <p:sp>
        <p:nvSpPr>
          <p:cNvPr id="4" name="Slide Number Placeholder 3"/>
          <p:cNvSpPr>
            <a:spLocks noGrp="1"/>
          </p:cNvSpPr>
          <p:nvPr>
            <p:ph type="sldNum" sz="quarter" idx="12"/>
          </p:nvPr>
        </p:nvSpPr>
        <p:spPr/>
        <p:txBody>
          <a:bodyPr/>
          <a:lstStyle/>
          <a:p>
            <a:fld id="{32F83655-DC73-417F-8B26-EB7A1DBB5382}" type="slidenum">
              <a:rPr lang="en-ZA" smtClean="0"/>
              <a:pPr/>
              <a:t>9</a:t>
            </a:fld>
            <a:endParaRPr lang="en-ZA" dirty="0"/>
          </a:p>
        </p:txBody>
      </p:sp>
      <p:sp>
        <p:nvSpPr>
          <p:cNvPr id="5" name="Content Placeholder 4"/>
          <p:cNvSpPr>
            <a:spLocks noGrp="1"/>
          </p:cNvSpPr>
          <p:nvPr>
            <p:ph sz="quarter" idx="1"/>
          </p:nvPr>
        </p:nvSpPr>
        <p:spPr/>
        <p:txBody>
          <a:bodyPr/>
          <a:lstStyle/>
          <a:p>
            <a:pPr marL="0" lvl="0" indent="0">
              <a:spcBef>
                <a:spcPts val="0"/>
              </a:spcBef>
              <a:buClrTx/>
              <a:buSzTx/>
              <a:buNone/>
            </a:pPr>
            <a:r>
              <a:rPr lang="en-ZA" b="1" dirty="0">
                <a:solidFill>
                  <a:srgbClr val="000066"/>
                </a:solidFill>
              </a:rPr>
              <a:t>Purpose of Unit </a:t>
            </a:r>
            <a:r>
              <a:rPr lang="en-ZA" b="1" dirty="0" smtClean="0">
                <a:solidFill>
                  <a:srgbClr val="000066"/>
                </a:solidFill>
              </a:rPr>
              <a:t>Standard</a:t>
            </a:r>
          </a:p>
          <a:p>
            <a:pPr marL="0" lvl="0" indent="0">
              <a:spcBef>
                <a:spcPts val="0"/>
              </a:spcBef>
              <a:buClrTx/>
              <a:buSzTx/>
              <a:buNone/>
            </a:pPr>
            <a:endParaRPr lang="en-ZA" b="1" dirty="0">
              <a:solidFill>
                <a:srgbClr val="000066"/>
              </a:solidFill>
            </a:endParaRPr>
          </a:p>
          <a:p>
            <a:pPr marL="0" indent="0">
              <a:buNone/>
            </a:pPr>
            <a:r>
              <a:rPr lang="en-ZA" b="1" dirty="0"/>
              <a:t>Persons credited with this unit standard will be able to:</a:t>
            </a:r>
          </a:p>
          <a:p>
            <a:pPr lvl="0"/>
            <a:r>
              <a:rPr lang="en-ZA" dirty="0">
                <a:effectLst>
                  <a:outerShdw sx="0" sy="0">
                    <a:srgbClr val="000000"/>
                  </a:outerShdw>
                </a:effectLst>
              </a:rPr>
              <a:t>Identify learners who have special learning, counselling or health needs, refer these learners to relevant services and take appropriate action within the learning situation.</a:t>
            </a:r>
          </a:p>
          <a:p>
            <a:pPr lvl="0"/>
            <a:r>
              <a:rPr lang="en-ZA" dirty="0">
                <a:effectLst>
                  <a:outerShdw sx="0" sy="0">
                    <a:srgbClr val="000000"/>
                  </a:outerShdw>
                </a:effectLst>
              </a:rPr>
              <a:t>Identify barriers to learning and take appropriate action within or outside of the learning situation, which includes dealing with problems of absenteeism and dropout.</a:t>
            </a:r>
          </a:p>
          <a:p>
            <a:pPr marL="0" lvl="0" indent="0">
              <a:spcBef>
                <a:spcPts val="0"/>
              </a:spcBef>
              <a:buClrTx/>
              <a:buSzTx/>
              <a:buNone/>
            </a:pPr>
            <a:endParaRPr lang="en-ZA" b="1" dirty="0">
              <a:solidFill>
                <a:srgbClr val="000066"/>
              </a:solidFill>
            </a:endParaRPr>
          </a:p>
        </p:txBody>
      </p:sp>
    </p:spTree>
    <p:extLst>
      <p:ext uri="{BB962C8B-B14F-4D97-AF65-F5344CB8AC3E}">
        <p14:creationId xmlns:p14="http://schemas.microsoft.com/office/powerpoint/2010/main" val="3663568767"/>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ZA" dirty="0"/>
              <a:t>Positive interventions, such as testing and referrals </a:t>
            </a:r>
          </a:p>
        </p:txBody>
      </p:sp>
      <p:sp>
        <p:nvSpPr>
          <p:cNvPr id="3" name="Slide Number Placeholder 2"/>
          <p:cNvSpPr>
            <a:spLocks noGrp="1"/>
          </p:cNvSpPr>
          <p:nvPr>
            <p:ph type="sldNum" sz="quarter" idx="12"/>
          </p:nvPr>
        </p:nvSpPr>
        <p:spPr/>
        <p:txBody>
          <a:bodyPr/>
          <a:lstStyle/>
          <a:p>
            <a:fld id="{32F83655-DC73-417F-8B26-EB7A1DBB5382}" type="slidenum">
              <a:rPr lang="en-ZA" smtClean="0"/>
              <a:pPr/>
              <a:t>90</a:t>
            </a:fld>
            <a:endParaRPr lang="en-ZA" dirty="0"/>
          </a:p>
        </p:txBody>
      </p:sp>
      <p:sp>
        <p:nvSpPr>
          <p:cNvPr id="4" name="Content Placeholder 3"/>
          <p:cNvSpPr>
            <a:spLocks noGrp="1"/>
          </p:cNvSpPr>
          <p:nvPr>
            <p:ph sz="quarter" idx="1"/>
          </p:nvPr>
        </p:nvSpPr>
        <p:spPr/>
        <p:txBody>
          <a:bodyPr/>
          <a:lstStyle/>
          <a:p>
            <a:r>
              <a:rPr lang="en-ZA" dirty="0"/>
              <a:t>Every person from time to time has trouble remembering a name, balancing a check-book, following directions, etc. For most people, these are not problems that badly influence their lives. </a:t>
            </a:r>
            <a:endParaRPr lang="en-ZA" dirty="0" smtClean="0"/>
          </a:p>
          <a:p>
            <a:pPr marL="0" indent="0">
              <a:buNone/>
            </a:pPr>
            <a:endParaRPr lang="en-ZA" dirty="0"/>
          </a:p>
          <a:p>
            <a:r>
              <a:rPr lang="en-ZA" dirty="0"/>
              <a:t>For others, however, problems with learning and applying information interfere with their daily lives. Often, these individuals are not aware that they have </a:t>
            </a:r>
            <a:r>
              <a:rPr lang="en-ZA" b="1" dirty="0"/>
              <a:t>learning disabilities</a:t>
            </a:r>
            <a:r>
              <a:rPr lang="en-ZA" dirty="0"/>
              <a:t>. Many struggle for years to learn or perform certain basic tasks without understanding the reason for their difficulties. </a:t>
            </a:r>
          </a:p>
          <a:p>
            <a:pPr marL="0" indent="0">
              <a:buNone/>
            </a:pPr>
            <a:endParaRPr lang="en-ZA" dirty="0"/>
          </a:p>
        </p:txBody>
      </p:sp>
    </p:spTree>
    <p:extLst>
      <p:ext uri="{BB962C8B-B14F-4D97-AF65-F5344CB8AC3E}">
        <p14:creationId xmlns:p14="http://schemas.microsoft.com/office/powerpoint/2010/main" val="1503005087"/>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ZA" dirty="0"/>
              <a:t>Positive interventions, such as testing and referrals </a:t>
            </a:r>
          </a:p>
        </p:txBody>
      </p:sp>
      <p:sp>
        <p:nvSpPr>
          <p:cNvPr id="3" name="Slide Number Placeholder 2"/>
          <p:cNvSpPr>
            <a:spLocks noGrp="1"/>
          </p:cNvSpPr>
          <p:nvPr>
            <p:ph type="sldNum" sz="quarter" idx="12"/>
          </p:nvPr>
        </p:nvSpPr>
        <p:spPr/>
        <p:txBody>
          <a:bodyPr/>
          <a:lstStyle/>
          <a:p>
            <a:fld id="{32F83655-DC73-417F-8B26-EB7A1DBB5382}" type="slidenum">
              <a:rPr lang="en-ZA" smtClean="0"/>
              <a:pPr/>
              <a:t>91</a:t>
            </a:fld>
            <a:endParaRPr lang="en-ZA" dirty="0"/>
          </a:p>
        </p:txBody>
      </p:sp>
      <p:sp>
        <p:nvSpPr>
          <p:cNvPr id="4" name="Content Placeholder 3"/>
          <p:cNvSpPr>
            <a:spLocks noGrp="1"/>
          </p:cNvSpPr>
          <p:nvPr>
            <p:ph sz="quarter" idx="1"/>
          </p:nvPr>
        </p:nvSpPr>
        <p:spPr/>
        <p:txBody>
          <a:bodyPr/>
          <a:lstStyle/>
          <a:p>
            <a:r>
              <a:rPr lang="en-ZA" dirty="0"/>
              <a:t>When they finally discover the cause of their problems is a learning disability, they are relieved. </a:t>
            </a:r>
            <a:endParaRPr lang="en-ZA" dirty="0" smtClean="0"/>
          </a:p>
          <a:p>
            <a:endParaRPr lang="en-ZA" dirty="0"/>
          </a:p>
          <a:p>
            <a:r>
              <a:rPr lang="en-ZA" dirty="0" smtClean="0"/>
              <a:t>With </a:t>
            </a:r>
            <a:r>
              <a:rPr lang="en-ZA" dirty="0"/>
              <a:t>this knowledge comes the ability to address the problem, to find ways to work around the disability, and ultimately, to meet success in life. </a:t>
            </a:r>
          </a:p>
          <a:p>
            <a:pPr marL="0" indent="0">
              <a:buNone/>
            </a:pPr>
            <a:endParaRPr lang="en-ZA" dirty="0"/>
          </a:p>
        </p:txBody>
      </p:sp>
    </p:spTree>
    <p:extLst>
      <p:ext uri="{BB962C8B-B14F-4D97-AF65-F5344CB8AC3E}">
        <p14:creationId xmlns:p14="http://schemas.microsoft.com/office/powerpoint/2010/main" val="1501665634"/>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ZA" dirty="0"/>
              <a:t>Positive interventions, such as testing and referrals </a:t>
            </a:r>
          </a:p>
        </p:txBody>
      </p:sp>
      <p:sp>
        <p:nvSpPr>
          <p:cNvPr id="3" name="Slide Number Placeholder 2"/>
          <p:cNvSpPr>
            <a:spLocks noGrp="1"/>
          </p:cNvSpPr>
          <p:nvPr>
            <p:ph type="sldNum" sz="quarter" idx="12"/>
          </p:nvPr>
        </p:nvSpPr>
        <p:spPr/>
        <p:txBody>
          <a:bodyPr/>
          <a:lstStyle/>
          <a:p>
            <a:fld id="{32F83655-DC73-417F-8B26-EB7A1DBB5382}" type="slidenum">
              <a:rPr lang="en-ZA" smtClean="0"/>
              <a:pPr/>
              <a:t>92</a:t>
            </a:fld>
            <a:endParaRPr lang="en-ZA" dirty="0"/>
          </a:p>
        </p:txBody>
      </p:sp>
      <p:sp>
        <p:nvSpPr>
          <p:cNvPr id="4" name="Content Placeholder 3"/>
          <p:cNvSpPr>
            <a:spLocks noGrp="1"/>
          </p:cNvSpPr>
          <p:nvPr>
            <p:ph sz="quarter" idx="1"/>
          </p:nvPr>
        </p:nvSpPr>
        <p:spPr/>
        <p:txBody>
          <a:bodyPr>
            <a:normAutofit fontScale="92500"/>
          </a:bodyPr>
          <a:lstStyle/>
          <a:p>
            <a:r>
              <a:rPr lang="en-ZA" dirty="0"/>
              <a:t>It's not always easy to recognise learning disabilities. The following checklist may be helpful. If you or someone you know displays these signs, it may be time to seek additional information or help:</a:t>
            </a:r>
          </a:p>
          <a:p>
            <a:pPr marL="0" indent="0">
              <a:buNone/>
            </a:pPr>
            <a:endParaRPr lang="en-ZA" b="1" dirty="0" smtClean="0"/>
          </a:p>
          <a:p>
            <a:pPr marL="0" indent="0">
              <a:buNone/>
            </a:pPr>
            <a:r>
              <a:rPr lang="en-ZA" b="1" dirty="0" smtClean="0"/>
              <a:t>Signs </a:t>
            </a:r>
            <a:r>
              <a:rPr lang="en-ZA" b="1" dirty="0"/>
              <a:t>of LD</a:t>
            </a:r>
            <a:endParaRPr lang="en-ZA" dirty="0"/>
          </a:p>
          <a:p>
            <a:pPr lvl="0"/>
            <a:r>
              <a:rPr lang="en-ZA" dirty="0">
                <a:effectLst>
                  <a:outerShdw sx="0" sy="0">
                    <a:srgbClr val="000000"/>
                  </a:outerShdw>
                </a:effectLst>
              </a:rPr>
              <a:t>Often spelling the same word differently in a single document;</a:t>
            </a:r>
          </a:p>
          <a:p>
            <a:pPr lvl="0"/>
            <a:r>
              <a:rPr lang="en-ZA" dirty="0">
                <a:effectLst>
                  <a:outerShdw sx="0" sy="0">
                    <a:srgbClr val="000000"/>
                  </a:outerShdw>
                </a:effectLst>
              </a:rPr>
              <a:t>Reluctance to take on reading or writing tasks;</a:t>
            </a:r>
          </a:p>
          <a:p>
            <a:pPr lvl="0"/>
            <a:r>
              <a:rPr lang="en-ZA" dirty="0">
                <a:effectLst>
                  <a:outerShdw sx="0" sy="0">
                    <a:srgbClr val="000000"/>
                  </a:outerShdw>
                </a:effectLst>
              </a:rPr>
              <a:t>Trouble with open-ended questions on tests;</a:t>
            </a:r>
          </a:p>
          <a:p>
            <a:pPr lvl="0"/>
            <a:r>
              <a:rPr lang="en-ZA" dirty="0">
                <a:effectLst>
                  <a:outerShdw sx="0" sy="0">
                    <a:srgbClr val="000000"/>
                  </a:outerShdw>
                </a:effectLst>
                <a:hlinkClick r:id="rId2"/>
              </a:rPr>
              <a:t>Weak memory</a:t>
            </a:r>
            <a:r>
              <a:rPr lang="en-ZA" dirty="0">
                <a:effectLst>
                  <a:outerShdw sx="0" sy="0">
                    <a:srgbClr val="000000"/>
                  </a:outerShdw>
                </a:effectLst>
              </a:rPr>
              <a:t> skills;</a:t>
            </a:r>
          </a:p>
          <a:p>
            <a:pPr lvl="0"/>
            <a:r>
              <a:rPr lang="en-ZA" dirty="0">
                <a:effectLst>
                  <a:outerShdw sx="0" sy="0">
                    <a:srgbClr val="000000"/>
                  </a:outerShdw>
                </a:effectLst>
              </a:rPr>
              <a:t>Difficulty in adapting skills from one setting to another;</a:t>
            </a:r>
          </a:p>
          <a:p>
            <a:pPr lvl="0"/>
            <a:r>
              <a:rPr lang="en-ZA" dirty="0">
                <a:effectLst>
                  <a:outerShdw sx="0" sy="0">
                    <a:srgbClr val="000000"/>
                  </a:outerShdw>
                </a:effectLst>
              </a:rPr>
              <a:t>Slow work pace;</a:t>
            </a:r>
          </a:p>
          <a:p>
            <a:pPr marL="0" indent="0">
              <a:buNone/>
            </a:pPr>
            <a:endParaRPr lang="en-ZA" dirty="0"/>
          </a:p>
        </p:txBody>
      </p:sp>
    </p:spTree>
    <p:extLst>
      <p:ext uri="{BB962C8B-B14F-4D97-AF65-F5344CB8AC3E}">
        <p14:creationId xmlns:p14="http://schemas.microsoft.com/office/powerpoint/2010/main" val="92417365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ZA" dirty="0"/>
              <a:t>Positive interventions, such as testing and referrals </a:t>
            </a:r>
          </a:p>
        </p:txBody>
      </p:sp>
      <p:sp>
        <p:nvSpPr>
          <p:cNvPr id="3" name="Slide Number Placeholder 2"/>
          <p:cNvSpPr>
            <a:spLocks noGrp="1"/>
          </p:cNvSpPr>
          <p:nvPr>
            <p:ph type="sldNum" sz="quarter" idx="12"/>
          </p:nvPr>
        </p:nvSpPr>
        <p:spPr/>
        <p:txBody>
          <a:bodyPr/>
          <a:lstStyle/>
          <a:p>
            <a:fld id="{32F83655-DC73-417F-8B26-EB7A1DBB5382}" type="slidenum">
              <a:rPr lang="en-ZA" smtClean="0"/>
              <a:pPr/>
              <a:t>93</a:t>
            </a:fld>
            <a:endParaRPr lang="en-ZA" dirty="0"/>
          </a:p>
        </p:txBody>
      </p:sp>
      <p:sp>
        <p:nvSpPr>
          <p:cNvPr id="4" name="Content Placeholder 3"/>
          <p:cNvSpPr>
            <a:spLocks noGrp="1"/>
          </p:cNvSpPr>
          <p:nvPr>
            <p:ph sz="quarter" idx="1"/>
          </p:nvPr>
        </p:nvSpPr>
        <p:spPr/>
        <p:txBody>
          <a:bodyPr>
            <a:normAutofit fontScale="92500"/>
          </a:bodyPr>
          <a:lstStyle/>
          <a:p>
            <a:pPr lvl="0"/>
            <a:r>
              <a:rPr lang="en-ZA" dirty="0">
                <a:effectLst>
                  <a:outerShdw sx="0" sy="0">
                    <a:srgbClr val="000000"/>
                  </a:outerShdw>
                </a:effectLst>
              </a:rPr>
              <a:t>Poor grasp of abstract concepts;</a:t>
            </a:r>
          </a:p>
          <a:p>
            <a:pPr lvl="0"/>
            <a:r>
              <a:rPr lang="en-ZA" dirty="0">
                <a:effectLst>
                  <a:outerShdw sx="0" sy="0">
                    <a:srgbClr val="000000"/>
                  </a:outerShdw>
                </a:effectLst>
              </a:rPr>
              <a:t>Inattention to details or excessive focus on them;</a:t>
            </a:r>
          </a:p>
          <a:p>
            <a:pPr lvl="0"/>
            <a:r>
              <a:rPr lang="en-ZA" dirty="0">
                <a:effectLst>
                  <a:outerShdw sx="0" sy="0">
                    <a:srgbClr val="000000"/>
                  </a:outerShdw>
                </a:effectLst>
              </a:rPr>
              <a:t>Frequent misreading of information;</a:t>
            </a:r>
          </a:p>
          <a:p>
            <a:pPr lvl="0"/>
            <a:r>
              <a:rPr lang="en-ZA" dirty="0">
                <a:effectLst>
                  <a:outerShdw sx="0" sy="0">
                    <a:srgbClr val="000000"/>
                  </a:outerShdw>
                </a:effectLst>
              </a:rPr>
              <a:t>Trouble filling out applications or forms;</a:t>
            </a:r>
          </a:p>
          <a:p>
            <a:pPr lvl="0"/>
            <a:r>
              <a:rPr lang="en-ZA" dirty="0">
                <a:effectLst>
                  <a:outerShdw sx="0" sy="0">
                    <a:srgbClr val="000000"/>
                  </a:outerShdw>
                </a:effectLst>
              </a:rPr>
              <a:t>Easily confused by instructions; and</a:t>
            </a:r>
          </a:p>
          <a:p>
            <a:pPr lvl="0"/>
            <a:r>
              <a:rPr lang="en-ZA" dirty="0">
                <a:effectLst>
                  <a:outerShdw sx="0" sy="0">
                    <a:srgbClr val="000000"/>
                  </a:outerShdw>
                </a:effectLst>
              </a:rPr>
              <a:t>Poor organisational skills.</a:t>
            </a:r>
          </a:p>
          <a:p>
            <a:r>
              <a:rPr lang="en-ZA" dirty="0"/>
              <a:t>Many people experience some of these signs from time to time, even people without learning disabilities. The time for concern is when a person repeatedly encounters these types of difficulty and when these challenges have a negative impact on everyday life. </a:t>
            </a:r>
          </a:p>
          <a:p>
            <a:r>
              <a:rPr lang="en-ZA" dirty="0"/>
              <a:t>Assist the learner to schedule an evaluation by a qualified professional. </a:t>
            </a:r>
          </a:p>
          <a:p>
            <a:pPr marL="0" indent="0">
              <a:buNone/>
            </a:pPr>
            <a:endParaRPr lang="en-ZA" dirty="0"/>
          </a:p>
        </p:txBody>
      </p:sp>
    </p:spTree>
    <p:extLst>
      <p:ext uri="{BB962C8B-B14F-4D97-AF65-F5344CB8AC3E}">
        <p14:creationId xmlns:p14="http://schemas.microsoft.com/office/powerpoint/2010/main" val="1826142643"/>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ZA" dirty="0"/>
              <a:t>Positive interventions, such as testing and referrals </a:t>
            </a:r>
          </a:p>
        </p:txBody>
      </p:sp>
      <p:sp>
        <p:nvSpPr>
          <p:cNvPr id="3" name="Slide Number Placeholder 2"/>
          <p:cNvSpPr>
            <a:spLocks noGrp="1"/>
          </p:cNvSpPr>
          <p:nvPr>
            <p:ph type="sldNum" sz="quarter" idx="12"/>
          </p:nvPr>
        </p:nvSpPr>
        <p:spPr/>
        <p:txBody>
          <a:bodyPr/>
          <a:lstStyle/>
          <a:p>
            <a:fld id="{32F83655-DC73-417F-8B26-EB7A1DBB5382}" type="slidenum">
              <a:rPr lang="en-ZA" smtClean="0"/>
              <a:pPr/>
              <a:t>94</a:t>
            </a:fld>
            <a:endParaRPr lang="en-ZA" dirty="0"/>
          </a:p>
        </p:txBody>
      </p:sp>
      <p:sp>
        <p:nvSpPr>
          <p:cNvPr id="4" name="Content Placeholder 3"/>
          <p:cNvSpPr>
            <a:spLocks noGrp="1"/>
          </p:cNvSpPr>
          <p:nvPr>
            <p:ph sz="quarter" idx="1"/>
          </p:nvPr>
        </p:nvSpPr>
        <p:spPr/>
        <p:txBody>
          <a:bodyPr>
            <a:normAutofit lnSpcReduction="10000"/>
          </a:bodyPr>
          <a:lstStyle/>
          <a:p>
            <a:r>
              <a:rPr lang="en-ZA" b="1" dirty="0"/>
              <a:t>Prepare </a:t>
            </a:r>
            <a:r>
              <a:rPr lang="en-ZA" dirty="0"/>
              <a:t>for the event by doing some research beforehand! Get information pamphlets, brochures and contact details of professionals who might be able to test and assist the learner. Study these with the learner to make them feel like they are a part of the decision-making process. </a:t>
            </a:r>
            <a:endParaRPr lang="en-ZA" dirty="0" smtClean="0"/>
          </a:p>
          <a:p>
            <a:pPr marL="0" indent="0">
              <a:buNone/>
            </a:pPr>
            <a:endParaRPr lang="en-ZA" dirty="0" smtClean="0"/>
          </a:p>
          <a:p>
            <a:r>
              <a:rPr lang="en-ZA" dirty="0" smtClean="0"/>
              <a:t>Offer </a:t>
            </a:r>
            <a:r>
              <a:rPr lang="en-ZA" dirty="0"/>
              <a:t>this advice in a supportive, guiding manner by making suggestions, asking the learner for their opinion and feelings and sowing empathy. </a:t>
            </a:r>
            <a:endParaRPr lang="en-ZA" dirty="0" smtClean="0"/>
          </a:p>
          <a:p>
            <a:endParaRPr lang="en-ZA" dirty="0"/>
          </a:p>
          <a:p>
            <a:r>
              <a:rPr lang="en-ZA" dirty="0" smtClean="0"/>
              <a:t>The </a:t>
            </a:r>
            <a:r>
              <a:rPr lang="en-ZA" dirty="0"/>
              <a:t>learner should not feel like you are instructing them or forcing them to decide</a:t>
            </a:r>
            <a:r>
              <a:rPr lang="en-ZA" dirty="0" smtClean="0"/>
              <a:t>.</a:t>
            </a:r>
          </a:p>
          <a:p>
            <a:endParaRPr lang="en-ZA" dirty="0"/>
          </a:p>
          <a:p>
            <a:pPr marL="0" indent="0">
              <a:buNone/>
            </a:pPr>
            <a:endParaRPr lang="en-ZA" dirty="0"/>
          </a:p>
        </p:txBody>
      </p:sp>
    </p:spTree>
    <p:extLst>
      <p:ext uri="{BB962C8B-B14F-4D97-AF65-F5344CB8AC3E}">
        <p14:creationId xmlns:p14="http://schemas.microsoft.com/office/powerpoint/2010/main" val="2470697456"/>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ZA" dirty="0"/>
              <a:t>Positive interventions, such as testing and referrals </a:t>
            </a:r>
          </a:p>
        </p:txBody>
      </p:sp>
      <p:sp>
        <p:nvSpPr>
          <p:cNvPr id="3" name="Slide Number Placeholder 2"/>
          <p:cNvSpPr>
            <a:spLocks noGrp="1"/>
          </p:cNvSpPr>
          <p:nvPr>
            <p:ph type="sldNum" sz="quarter" idx="12"/>
          </p:nvPr>
        </p:nvSpPr>
        <p:spPr/>
        <p:txBody>
          <a:bodyPr/>
          <a:lstStyle/>
          <a:p>
            <a:fld id="{32F83655-DC73-417F-8B26-EB7A1DBB5382}" type="slidenum">
              <a:rPr lang="en-ZA" smtClean="0"/>
              <a:pPr/>
              <a:t>95</a:t>
            </a:fld>
            <a:endParaRPr lang="en-ZA" dirty="0"/>
          </a:p>
        </p:txBody>
      </p:sp>
      <p:sp>
        <p:nvSpPr>
          <p:cNvPr id="4" name="Content Placeholder 3"/>
          <p:cNvSpPr>
            <a:spLocks noGrp="1"/>
          </p:cNvSpPr>
          <p:nvPr>
            <p:ph sz="quarter" idx="1"/>
          </p:nvPr>
        </p:nvSpPr>
        <p:spPr/>
        <p:txBody>
          <a:bodyPr>
            <a:normAutofit/>
          </a:bodyPr>
          <a:lstStyle/>
          <a:p>
            <a:pPr marL="0" indent="0">
              <a:buNone/>
            </a:pPr>
            <a:r>
              <a:rPr lang="en-ZA" b="1" dirty="0"/>
              <a:t>Your role is to</a:t>
            </a:r>
            <a:r>
              <a:rPr lang="en-ZA" b="1" dirty="0" smtClean="0"/>
              <a:t>:</a:t>
            </a:r>
          </a:p>
          <a:p>
            <a:pPr marL="0" indent="0">
              <a:buNone/>
            </a:pPr>
            <a:endParaRPr lang="en-ZA" b="1" dirty="0"/>
          </a:p>
          <a:p>
            <a:pPr lvl="0"/>
            <a:r>
              <a:rPr lang="en-ZA" dirty="0">
                <a:effectLst>
                  <a:outerShdw sx="0" sy="0">
                    <a:srgbClr val="000000"/>
                  </a:outerShdw>
                </a:effectLst>
              </a:rPr>
              <a:t>Help the learner to find the best solution from the options available to him/her by eliminating options until the best one is left.</a:t>
            </a:r>
          </a:p>
          <a:p>
            <a:pPr lvl="0"/>
            <a:r>
              <a:rPr lang="en-ZA" dirty="0">
                <a:effectLst>
                  <a:outerShdw sx="0" sy="0">
                    <a:srgbClr val="000000"/>
                  </a:outerShdw>
                </a:effectLst>
              </a:rPr>
              <a:t>Help and encourage the learner to follow-up his / her choice.</a:t>
            </a:r>
          </a:p>
          <a:p>
            <a:pPr lvl="0"/>
            <a:r>
              <a:rPr lang="en-ZA" dirty="0">
                <a:effectLst>
                  <a:outerShdw sx="0" sy="0">
                    <a:srgbClr val="000000"/>
                  </a:outerShdw>
                </a:effectLst>
              </a:rPr>
              <a:t>Enable the learner to disengage and stand on his / her own two feet. </a:t>
            </a:r>
          </a:p>
          <a:p>
            <a:endParaRPr lang="en-ZA" dirty="0"/>
          </a:p>
          <a:p>
            <a:pPr marL="0" indent="0">
              <a:buNone/>
            </a:pPr>
            <a:endParaRPr lang="en-ZA" dirty="0"/>
          </a:p>
        </p:txBody>
      </p:sp>
    </p:spTree>
    <p:extLst>
      <p:ext uri="{BB962C8B-B14F-4D97-AF65-F5344CB8AC3E}">
        <p14:creationId xmlns:p14="http://schemas.microsoft.com/office/powerpoint/2010/main" val="311634306"/>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ZA" dirty="0"/>
              <a:t>Positive interventions, such as testing and referrals </a:t>
            </a:r>
          </a:p>
        </p:txBody>
      </p:sp>
      <p:sp>
        <p:nvSpPr>
          <p:cNvPr id="3" name="Slide Number Placeholder 2"/>
          <p:cNvSpPr>
            <a:spLocks noGrp="1"/>
          </p:cNvSpPr>
          <p:nvPr>
            <p:ph type="sldNum" sz="quarter" idx="12"/>
          </p:nvPr>
        </p:nvSpPr>
        <p:spPr/>
        <p:txBody>
          <a:bodyPr/>
          <a:lstStyle/>
          <a:p>
            <a:fld id="{32F83655-DC73-417F-8B26-EB7A1DBB5382}" type="slidenum">
              <a:rPr lang="en-ZA" smtClean="0"/>
              <a:pPr/>
              <a:t>96</a:t>
            </a:fld>
            <a:endParaRPr lang="en-ZA" dirty="0"/>
          </a:p>
        </p:txBody>
      </p:sp>
      <p:sp>
        <p:nvSpPr>
          <p:cNvPr id="4" name="Content Placeholder 3"/>
          <p:cNvSpPr>
            <a:spLocks noGrp="1"/>
          </p:cNvSpPr>
          <p:nvPr>
            <p:ph sz="quarter" idx="1"/>
          </p:nvPr>
        </p:nvSpPr>
        <p:spPr/>
        <p:txBody>
          <a:bodyPr>
            <a:normAutofit/>
          </a:bodyPr>
          <a:lstStyle/>
          <a:p>
            <a:r>
              <a:rPr lang="en-ZA" dirty="0"/>
              <a:t>For learners with other types of learning barriers like substance abuse or emotional problems it might be more difficult to convince learners they have a problem as these learners might be in denial</a:t>
            </a:r>
            <a:r>
              <a:rPr lang="en-ZA" dirty="0" smtClean="0"/>
              <a:t>.</a:t>
            </a:r>
          </a:p>
          <a:p>
            <a:pPr marL="0" indent="0">
              <a:buNone/>
            </a:pPr>
            <a:endParaRPr lang="en-ZA" dirty="0" smtClean="0"/>
          </a:p>
          <a:p>
            <a:pPr marL="0" indent="0">
              <a:buNone/>
            </a:pPr>
            <a:r>
              <a:rPr lang="en-ZA" b="1" dirty="0" smtClean="0"/>
              <a:t>A full list of who can diagnose a LD can be seen  on page 39 of the Learner Guide </a:t>
            </a:r>
          </a:p>
          <a:p>
            <a:pPr marL="0" indent="0">
              <a:buNone/>
            </a:pPr>
            <a:endParaRPr lang="en-ZA" b="1" dirty="0"/>
          </a:p>
          <a:p>
            <a:pPr marL="0" indent="0">
              <a:buNone/>
            </a:pPr>
            <a:r>
              <a:rPr lang="en-ZA" b="1" dirty="0" smtClean="0"/>
              <a:t>			Complete </a:t>
            </a:r>
            <a:r>
              <a:rPr lang="en-ZA" b="1" dirty="0"/>
              <a:t>Activity 1.3.1 in your PoE.</a:t>
            </a:r>
            <a:endParaRPr lang="en-ZA" dirty="0"/>
          </a:p>
          <a:p>
            <a:pPr marL="0" indent="0">
              <a:buNone/>
            </a:pPr>
            <a:endParaRPr lang="en-ZA" b="1" dirty="0"/>
          </a:p>
          <a:p>
            <a:pPr marL="0" indent="0">
              <a:buNone/>
            </a:pPr>
            <a:endParaRPr lang="en-ZA" dirty="0"/>
          </a:p>
          <a:p>
            <a:pPr marL="0" indent="0">
              <a:buNone/>
            </a:pPr>
            <a:endParaRPr lang="en-ZA" dirty="0"/>
          </a:p>
          <a:p>
            <a:pPr marL="0" indent="0">
              <a:buNone/>
            </a:pPr>
            <a:endParaRPr lang="en-ZA" dirty="0"/>
          </a:p>
        </p:txBody>
      </p:sp>
      <p:pic>
        <p:nvPicPr>
          <p:cNvPr id="5" name="Picture 4"/>
          <p:cNvPicPr>
            <a:picLocks noChangeAspect="1"/>
          </p:cNvPicPr>
          <p:nvPr/>
        </p:nvPicPr>
        <p:blipFill>
          <a:blip r:embed="rId2"/>
          <a:stretch>
            <a:fillRect/>
          </a:stretch>
        </p:blipFill>
        <p:spPr>
          <a:xfrm>
            <a:off x="374904" y="4617381"/>
            <a:ext cx="2652979" cy="893082"/>
          </a:xfrm>
          <a:prstGeom prst="rect">
            <a:avLst/>
          </a:prstGeom>
        </p:spPr>
      </p:pic>
    </p:spTree>
    <p:extLst>
      <p:ext uri="{BB962C8B-B14F-4D97-AF65-F5344CB8AC3E}">
        <p14:creationId xmlns:p14="http://schemas.microsoft.com/office/powerpoint/2010/main" val="246536856"/>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ZA" dirty="0"/>
              <a:t>Positive interventions, such as testing and referrals </a:t>
            </a:r>
          </a:p>
        </p:txBody>
      </p:sp>
      <p:sp>
        <p:nvSpPr>
          <p:cNvPr id="3" name="Slide Number Placeholder 2"/>
          <p:cNvSpPr>
            <a:spLocks noGrp="1"/>
          </p:cNvSpPr>
          <p:nvPr>
            <p:ph type="sldNum" sz="quarter" idx="12"/>
          </p:nvPr>
        </p:nvSpPr>
        <p:spPr/>
        <p:txBody>
          <a:bodyPr/>
          <a:lstStyle/>
          <a:p>
            <a:fld id="{32F83655-DC73-417F-8B26-EB7A1DBB5382}" type="slidenum">
              <a:rPr lang="en-ZA" smtClean="0"/>
              <a:pPr/>
              <a:t>97</a:t>
            </a:fld>
            <a:endParaRPr lang="en-ZA" dirty="0"/>
          </a:p>
        </p:txBody>
      </p:sp>
      <p:sp>
        <p:nvSpPr>
          <p:cNvPr id="4" name="Content Placeholder 3"/>
          <p:cNvSpPr>
            <a:spLocks noGrp="1"/>
          </p:cNvSpPr>
          <p:nvPr>
            <p:ph sz="quarter" idx="1"/>
          </p:nvPr>
        </p:nvSpPr>
        <p:spPr/>
        <p:txBody>
          <a:bodyPr>
            <a:normAutofit/>
          </a:bodyPr>
          <a:lstStyle/>
          <a:p>
            <a:pPr marL="0" indent="0">
              <a:buNone/>
            </a:pPr>
            <a:endParaRPr lang="en-ZA" dirty="0"/>
          </a:p>
          <a:p>
            <a:pPr marL="0" indent="0">
              <a:buNone/>
            </a:pPr>
            <a:endParaRPr lang="en-ZA" dirty="0"/>
          </a:p>
          <a:p>
            <a:pPr marL="0" indent="0">
              <a:buNone/>
            </a:pPr>
            <a:endParaRPr lang="en-ZA" dirty="0"/>
          </a:p>
        </p:txBody>
      </p:sp>
      <p:graphicFrame>
        <p:nvGraphicFramePr>
          <p:cNvPr id="6" name="Table 5"/>
          <p:cNvGraphicFramePr>
            <a:graphicFrameLocks noGrp="1"/>
          </p:cNvGraphicFramePr>
          <p:nvPr>
            <p:extLst>
              <p:ext uri="{D42A27DB-BD31-4B8C-83A1-F6EECF244321}">
                <p14:modId xmlns:p14="http://schemas.microsoft.com/office/powerpoint/2010/main" val="75696561"/>
              </p:ext>
            </p:extLst>
          </p:nvPr>
        </p:nvGraphicFramePr>
        <p:xfrm>
          <a:off x="931604" y="1741715"/>
          <a:ext cx="7755197" cy="4679949"/>
        </p:xfrm>
        <a:graphic>
          <a:graphicData uri="http://schemas.openxmlformats.org/drawingml/2006/table">
            <a:tbl>
              <a:tblPr firstRow="1" firstCol="1" bandRow="1">
                <a:tableStyleId>{5C22544A-7EE6-4342-B048-85BDC9FD1C3A}</a:tableStyleId>
              </a:tblPr>
              <a:tblGrid>
                <a:gridCol w="1722142"/>
                <a:gridCol w="2175550"/>
                <a:gridCol w="3857505"/>
              </a:tblGrid>
              <a:tr h="668564">
                <a:tc>
                  <a:txBody>
                    <a:bodyPr/>
                    <a:lstStyle/>
                    <a:p>
                      <a:pPr algn="ctr">
                        <a:lnSpc>
                          <a:spcPct val="150000"/>
                        </a:lnSpc>
                        <a:spcAft>
                          <a:spcPts val="0"/>
                        </a:spcAft>
                      </a:pPr>
                      <a:r>
                        <a:rPr lang="en-ZA" sz="2000" dirty="0" smtClean="0">
                          <a:effectLst/>
                        </a:rPr>
                        <a:t>Type</a:t>
                      </a:r>
                      <a:endParaRPr lang="en-ZA" sz="2400" dirty="0">
                        <a:effectLst/>
                        <a:latin typeface="Arial" panose="020B0604020202020204" pitchFamily="34" charset="0"/>
                        <a:ea typeface="SimSun" panose="02010600030101010101" pitchFamily="2" charset="-122"/>
                        <a:cs typeface="Times New Roman" panose="02020603050405020304" pitchFamily="18" charset="0"/>
                      </a:endParaRPr>
                    </a:p>
                  </a:txBody>
                  <a:tcPr marL="47755" marR="47755" marT="0" marB="0">
                    <a:solidFill>
                      <a:schemeClr val="accent4"/>
                    </a:solidFill>
                  </a:tcPr>
                </a:tc>
                <a:tc>
                  <a:txBody>
                    <a:bodyPr/>
                    <a:lstStyle/>
                    <a:p>
                      <a:pPr algn="ctr">
                        <a:lnSpc>
                          <a:spcPct val="150000"/>
                        </a:lnSpc>
                        <a:spcAft>
                          <a:spcPts val="0"/>
                        </a:spcAft>
                      </a:pPr>
                      <a:r>
                        <a:rPr lang="en-ZA" sz="2000" dirty="0">
                          <a:effectLst/>
                        </a:rPr>
                        <a:t>Sign to look out for</a:t>
                      </a:r>
                      <a:endParaRPr lang="en-ZA" sz="2400" dirty="0">
                        <a:effectLst/>
                        <a:latin typeface="Arial" panose="020B0604020202020204" pitchFamily="34" charset="0"/>
                        <a:ea typeface="SimSun" panose="02010600030101010101" pitchFamily="2" charset="-122"/>
                        <a:cs typeface="Times New Roman" panose="02020603050405020304" pitchFamily="18" charset="0"/>
                      </a:endParaRPr>
                    </a:p>
                  </a:txBody>
                  <a:tcPr marL="47755" marR="47755" marT="0" marB="0">
                    <a:solidFill>
                      <a:schemeClr val="accent4"/>
                    </a:solidFill>
                  </a:tcPr>
                </a:tc>
                <a:tc>
                  <a:txBody>
                    <a:bodyPr/>
                    <a:lstStyle/>
                    <a:p>
                      <a:pPr algn="ctr">
                        <a:lnSpc>
                          <a:spcPct val="150000"/>
                        </a:lnSpc>
                        <a:spcAft>
                          <a:spcPts val="0"/>
                        </a:spcAft>
                      </a:pPr>
                      <a:r>
                        <a:rPr lang="en-ZA" sz="2000" dirty="0">
                          <a:effectLst/>
                        </a:rPr>
                        <a:t>Possible other problems</a:t>
                      </a:r>
                      <a:endParaRPr lang="en-ZA" sz="2400" dirty="0">
                        <a:effectLst/>
                        <a:latin typeface="Arial" panose="020B0604020202020204" pitchFamily="34" charset="0"/>
                        <a:ea typeface="SimSun" panose="02010600030101010101" pitchFamily="2" charset="-122"/>
                        <a:cs typeface="Times New Roman" panose="02020603050405020304" pitchFamily="18" charset="0"/>
                      </a:endParaRPr>
                    </a:p>
                  </a:txBody>
                  <a:tcPr marL="47755" marR="47755" marT="0" marB="0">
                    <a:solidFill>
                      <a:schemeClr val="accent4"/>
                    </a:solidFill>
                  </a:tcPr>
                </a:tc>
              </a:tr>
              <a:tr h="1169987">
                <a:tc>
                  <a:txBody>
                    <a:bodyPr/>
                    <a:lstStyle/>
                    <a:p>
                      <a:pPr>
                        <a:lnSpc>
                          <a:spcPct val="150000"/>
                        </a:lnSpc>
                        <a:spcAft>
                          <a:spcPts val="0"/>
                        </a:spcAft>
                      </a:pPr>
                      <a:r>
                        <a:rPr lang="en-ZA" sz="2000" dirty="0" smtClean="0">
                          <a:effectLst/>
                        </a:rPr>
                        <a:t>Dyslexia</a:t>
                      </a:r>
                      <a:endParaRPr lang="en-ZA" sz="2400" dirty="0">
                        <a:effectLst/>
                        <a:latin typeface="Arial" panose="020B0604020202020204" pitchFamily="34" charset="0"/>
                        <a:ea typeface="SimSun" panose="02010600030101010101" pitchFamily="2" charset="-122"/>
                        <a:cs typeface="Times New Roman" panose="02020603050405020304" pitchFamily="18" charset="0"/>
                      </a:endParaRPr>
                    </a:p>
                  </a:txBody>
                  <a:tcPr marL="47755" marR="47755" marT="0" marB="0">
                    <a:solidFill>
                      <a:schemeClr val="accent4"/>
                    </a:solidFill>
                  </a:tcPr>
                </a:tc>
                <a:tc>
                  <a:txBody>
                    <a:bodyPr/>
                    <a:lstStyle/>
                    <a:p>
                      <a:pPr>
                        <a:lnSpc>
                          <a:spcPct val="150000"/>
                        </a:lnSpc>
                        <a:spcAft>
                          <a:spcPts val="0"/>
                        </a:spcAft>
                      </a:pPr>
                      <a:r>
                        <a:rPr lang="en-ZA" sz="2000" dirty="0">
                          <a:effectLst/>
                        </a:rPr>
                        <a:t>Difficulty reading</a:t>
                      </a:r>
                      <a:endParaRPr lang="en-ZA" sz="2400" dirty="0">
                        <a:effectLst/>
                        <a:latin typeface="Arial" panose="020B0604020202020204" pitchFamily="34" charset="0"/>
                        <a:ea typeface="SimSun" panose="02010600030101010101" pitchFamily="2" charset="-122"/>
                        <a:cs typeface="Times New Roman" panose="02020603050405020304" pitchFamily="18" charset="0"/>
                      </a:endParaRPr>
                    </a:p>
                  </a:txBody>
                  <a:tcPr marL="47755" marR="47755" marT="0" marB="0">
                    <a:solidFill>
                      <a:schemeClr val="bg1">
                        <a:lumMod val="85000"/>
                      </a:schemeClr>
                    </a:solidFill>
                  </a:tcPr>
                </a:tc>
                <a:tc>
                  <a:txBody>
                    <a:bodyPr/>
                    <a:lstStyle/>
                    <a:p>
                      <a:pPr>
                        <a:lnSpc>
                          <a:spcPct val="150000"/>
                        </a:lnSpc>
                        <a:spcAft>
                          <a:spcPts val="0"/>
                        </a:spcAft>
                      </a:pPr>
                      <a:r>
                        <a:rPr lang="en-ZA" sz="2000" dirty="0">
                          <a:effectLst/>
                        </a:rPr>
                        <a:t>Problems reading, writing, spelling, speaking</a:t>
                      </a:r>
                      <a:endParaRPr lang="en-ZA" sz="2400" dirty="0">
                        <a:effectLst/>
                        <a:latin typeface="Arial" panose="020B0604020202020204" pitchFamily="34" charset="0"/>
                        <a:ea typeface="SimSun" panose="02010600030101010101" pitchFamily="2" charset="-122"/>
                        <a:cs typeface="Times New Roman" panose="02020603050405020304" pitchFamily="18" charset="0"/>
                      </a:endParaRPr>
                    </a:p>
                  </a:txBody>
                  <a:tcPr marL="47755" marR="47755" marT="0" marB="0">
                    <a:solidFill>
                      <a:schemeClr val="bg1">
                        <a:lumMod val="85000"/>
                      </a:schemeClr>
                    </a:solidFill>
                  </a:tcPr>
                </a:tc>
              </a:tr>
              <a:tr h="1671411">
                <a:tc>
                  <a:txBody>
                    <a:bodyPr/>
                    <a:lstStyle/>
                    <a:p>
                      <a:pPr>
                        <a:spcAft>
                          <a:spcPts val="0"/>
                        </a:spcAft>
                      </a:pPr>
                      <a:r>
                        <a:rPr lang="en-ZA" sz="2000" dirty="0" smtClean="0">
                          <a:effectLst/>
                        </a:rPr>
                        <a:t>Dyscalculia</a:t>
                      </a:r>
                      <a:endParaRPr lang="en-ZA" sz="2400" dirty="0">
                        <a:effectLst/>
                        <a:latin typeface="Arial" panose="020B0604020202020204" pitchFamily="34" charset="0"/>
                        <a:ea typeface="SimSun" panose="02010600030101010101" pitchFamily="2" charset="-122"/>
                        <a:cs typeface="Times New Roman" panose="02020603050405020304" pitchFamily="18" charset="0"/>
                      </a:endParaRPr>
                    </a:p>
                  </a:txBody>
                  <a:tcPr marL="47755" marR="47755" marT="0" marB="0">
                    <a:solidFill>
                      <a:schemeClr val="accent4"/>
                    </a:solidFill>
                  </a:tcPr>
                </a:tc>
                <a:tc>
                  <a:txBody>
                    <a:bodyPr/>
                    <a:lstStyle/>
                    <a:p>
                      <a:pPr>
                        <a:spcAft>
                          <a:spcPts val="0"/>
                        </a:spcAft>
                      </a:pPr>
                      <a:r>
                        <a:rPr lang="en-ZA" sz="2000" dirty="0">
                          <a:effectLst/>
                        </a:rPr>
                        <a:t>Difficulty with math</a:t>
                      </a:r>
                      <a:endParaRPr lang="en-ZA" sz="2400" dirty="0">
                        <a:effectLst/>
                        <a:latin typeface="Arial" panose="020B0604020202020204" pitchFamily="34" charset="0"/>
                        <a:ea typeface="SimSun" panose="02010600030101010101" pitchFamily="2" charset="-122"/>
                        <a:cs typeface="Times New Roman" panose="02020603050405020304" pitchFamily="18" charset="0"/>
                      </a:endParaRPr>
                    </a:p>
                  </a:txBody>
                  <a:tcPr marL="47755" marR="47755" marT="0" marB="0">
                    <a:solidFill>
                      <a:schemeClr val="bg1">
                        <a:lumMod val="85000"/>
                      </a:schemeClr>
                    </a:solidFill>
                  </a:tcPr>
                </a:tc>
                <a:tc>
                  <a:txBody>
                    <a:bodyPr/>
                    <a:lstStyle/>
                    <a:p>
                      <a:pPr>
                        <a:lnSpc>
                          <a:spcPct val="150000"/>
                        </a:lnSpc>
                        <a:spcAft>
                          <a:spcPts val="0"/>
                        </a:spcAft>
                      </a:pPr>
                      <a:r>
                        <a:rPr lang="en-ZA" sz="2000" dirty="0">
                          <a:effectLst/>
                        </a:rPr>
                        <a:t>Problems doing math problems, understanding time, using money</a:t>
                      </a:r>
                      <a:endParaRPr lang="en-ZA" sz="2400" dirty="0">
                        <a:effectLst/>
                        <a:latin typeface="Arial" panose="020B0604020202020204" pitchFamily="34" charset="0"/>
                        <a:ea typeface="SimSun" panose="02010600030101010101" pitchFamily="2" charset="-122"/>
                        <a:cs typeface="Times New Roman" panose="02020603050405020304" pitchFamily="18" charset="0"/>
                      </a:endParaRPr>
                    </a:p>
                  </a:txBody>
                  <a:tcPr marL="47755" marR="47755" marT="0" marB="0">
                    <a:solidFill>
                      <a:schemeClr val="bg1">
                        <a:lumMod val="85000"/>
                      </a:schemeClr>
                    </a:solidFill>
                  </a:tcPr>
                </a:tc>
              </a:tr>
              <a:tr h="1169987">
                <a:tc>
                  <a:txBody>
                    <a:bodyPr/>
                    <a:lstStyle/>
                    <a:p>
                      <a:pPr>
                        <a:lnSpc>
                          <a:spcPct val="150000"/>
                        </a:lnSpc>
                        <a:spcAft>
                          <a:spcPts val="0"/>
                        </a:spcAft>
                      </a:pPr>
                      <a:r>
                        <a:rPr lang="en-ZA" sz="2000" dirty="0" smtClean="0">
                          <a:effectLst/>
                        </a:rPr>
                        <a:t>Dysgraphia </a:t>
                      </a:r>
                      <a:endParaRPr lang="en-ZA" sz="2400" dirty="0">
                        <a:effectLst/>
                        <a:latin typeface="Arial" panose="020B0604020202020204" pitchFamily="34" charset="0"/>
                        <a:ea typeface="SimSun" panose="02010600030101010101" pitchFamily="2" charset="-122"/>
                        <a:cs typeface="Times New Roman" panose="02020603050405020304" pitchFamily="18" charset="0"/>
                      </a:endParaRPr>
                    </a:p>
                  </a:txBody>
                  <a:tcPr marL="47755" marR="47755" marT="0" marB="0">
                    <a:solidFill>
                      <a:schemeClr val="accent4"/>
                    </a:solidFill>
                  </a:tcPr>
                </a:tc>
                <a:tc>
                  <a:txBody>
                    <a:bodyPr/>
                    <a:lstStyle/>
                    <a:p>
                      <a:pPr>
                        <a:lnSpc>
                          <a:spcPct val="150000"/>
                        </a:lnSpc>
                        <a:spcAft>
                          <a:spcPts val="0"/>
                        </a:spcAft>
                      </a:pPr>
                      <a:r>
                        <a:rPr lang="en-ZA" sz="2000" dirty="0">
                          <a:effectLst/>
                        </a:rPr>
                        <a:t>Difficulty with writing</a:t>
                      </a:r>
                      <a:endParaRPr lang="en-ZA" sz="2400" dirty="0">
                        <a:effectLst/>
                        <a:latin typeface="Arial" panose="020B0604020202020204" pitchFamily="34" charset="0"/>
                        <a:ea typeface="SimSun" panose="02010600030101010101" pitchFamily="2" charset="-122"/>
                        <a:cs typeface="Times New Roman" panose="02020603050405020304" pitchFamily="18" charset="0"/>
                      </a:endParaRPr>
                    </a:p>
                  </a:txBody>
                  <a:tcPr marL="47755" marR="47755" marT="0" marB="0">
                    <a:solidFill>
                      <a:schemeClr val="bg1">
                        <a:lumMod val="85000"/>
                      </a:schemeClr>
                    </a:solidFill>
                  </a:tcPr>
                </a:tc>
                <a:tc>
                  <a:txBody>
                    <a:bodyPr/>
                    <a:lstStyle/>
                    <a:p>
                      <a:pPr>
                        <a:lnSpc>
                          <a:spcPct val="150000"/>
                        </a:lnSpc>
                        <a:spcAft>
                          <a:spcPts val="0"/>
                        </a:spcAft>
                      </a:pPr>
                      <a:r>
                        <a:rPr lang="en-ZA" sz="2000" dirty="0">
                          <a:effectLst/>
                        </a:rPr>
                        <a:t>Problems with handwriting, spelling, organizing ideas</a:t>
                      </a:r>
                      <a:endParaRPr lang="en-ZA" sz="2400" dirty="0">
                        <a:effectLst/>
                        <a:latin typeface="Arial" panose="020B0604020202020204" pitchFamily="34" charset="0"/>
                        <a:ea typeface="SimSun" panose="02010600030101010101" pitchFamily="2" charset="-122"/>
                        <a:cs typeface="Times New Roman" panose="02020603050405020304" pitchFamily="18" charset="0"/>
                      </a:endParaRPr>
                    </a:p>
                  </a:txBody>
                  <a:tcPr marL="47755" marR="47755" marT="0" marB="0">
                    <a:solidFill>
                      <a:schemeClr val="bg1">
                        <a:lumMod val="85000"/>
                      </a:schemeClr>
                    </a:solidFill>
                  </a:tcPr>
                </a:tc>
              </a:tr>
            </a:tbl>
          </a:graphicData>
        </a:graphic>
      </p:graphicFrame>
      <p:sp>
        <p:nvSpPr>
          <p:cNvPr id="8" name="Rectangle 7"/>
          <p:cNvSpPr/>
          <p:nvPr/>
        </p:nvSpPr>
        <p:spPr>
          <a:xfrm>
            <a:off x="467544" y="947603"/>
            <a:ext cx="7755196" cy="677108"/>
          </a:xfrm>
          <a:prstGeom prst="rect">
            <a:avLst/>
          </a:prstGeom>
        </p:spPr>
        <p:txBody>
          <a:bodyPr wrap="square">
            <a:spAutoFit/>
          </a:bodyPr>
          <a:lstStyle/>
          <a:p>
            <a:endParaRPr lang="en-ZA" dirty="0"/>
          </a:p>
          <a:p>
            <a:r>
              <a:rPr lang="en-ZA" sz="2000" b="1" dirty="0"/>
              <a:t>Common Types of Learning Disabilities that you can also report on:</a:t>
            </a:r>
          </a:p>
        </p:txBody>
      </p:sp>
    </p:spTree>
    <p:extLst>
      <p:ext uri="{BB962C8B-B14F-4D97-AF65-F5344CB8AC3E}">
        <p14:creationId xmlns:p14="http://schemas.microsoft.com/office/powerpoint/2010/main" val="1647786499"/>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ZA" dirty="0"/>
              <a:t>Positive interventions, such as testing and referrals </a:t>
            </a:r>
          </a:p>
        </p:txBody>
      </p:sp>
      <p:sp>
        <p:nvSpPr>
          <p:cNvPr id="3" name="Slide Number Placeholder 2"/>
          <p:cNvSpPr>
            <a:spLocks noGrp="1"/>
          </p:cNvSpPr>
          <p:nvPr>
            <p:ph type="sldNum" sz="quarter" idx="12"/>
          </p:nvPr>
        </p:nvSpPr>
        <p:spPr/>
        <p:txBody>
          <a:bodyPr/>
          <a:lstStyle/>
          <a:p>
            <a:fld id="{32F83655-DC73-417F-8B26-EB7A1DBB5382}" type="slidenum">
              <a:rPr lang="en-ZA" smtClean="0"/>
              <a:pPr/>
              <a:t>98</a:t>
            </a:fld>
            <a:endParaRPr lang="en-ZA" dirty="0"/>
          </a:p>
        </p:txBody>
      </p:sp>
      <p:sp>
        <p:nvSpPr>
          <p:cNvPr id="4" name="Content Placeholder 3"/>
          <p:cNvSpPr>
            <a:spLocks noGrp="1"/>
          </p:cNvSpPr>
          <p:nvPr>
            <p:ph sz="quarter" idx="1"/>
          </p:nvPr>
        </p:nvSpPr>
        <p:spPr/>
        <p:txBody>
          <a:bodyPr>
            <a:normAutofit/>
          </a:bodyPr>
          <a:lstStyle/>
          <a:p>
            <a:pPr marL="0" indent="0">
              <a:buNone/>
            </a:pPr>
            <a:endParaRPr lang="en-ZA" dirty="0"/>
          </a:p>
          <a:p>
            <a:pPr marL="0" indent="0">
              <a:buNone/>
            </a:pPr>
            <a:endParaRPr lang="en-ZA" dirty="0"/>
          </a:p>
          <a:p>
            <a:pPr marL="0" indent="0">
              <a:buNone/>
            </a:pPr>
            <a:endParaRPr lang="en-ZA" dirty="0"/>
          </a:p>
        </p:txBody>
      </p:sp>
      <p:graphicFrame>
        <p:nvGraphicFramePr>
          <p:cNvPr id="5" name="Table 4"/>
          <p:cNvGraphicFramePr>
            <a:graphicFrameLocks noGrp="1"/>
          </p:cNvGraphicFramePr>
          <p:nvPr>
            <p:extLst>
              <p:ext uri="{D42A27DB-BD31-4B8C-83A1-F6EECF244321}">
                <p14:modId xmlns:p14="http://schemas.microsoft.com/office/powerpoint/2010/main" val="1828928509"/>
              </p:ext>
            </p:extLst>
          </p:nvPr>
        </p:nvGraphicFramePr>
        <p:xfrm>
          <a:off x="619744" y="1530351"/>
          <a:ext cx="7914855" cy="4765348"/>
        </p:xfrm>
        <a:graphic>
          <a:graphicData uri="http://schemas.openxmlformats.org/drawingml/2006/table">
            <a:tbl>
              <a:tblPr firstRow="1" firstCol="1" bandRow="1">
                <a:tableStyleId>{5C22544A-7EE6-4342-B048-85BDC9FD1C3A}</a:tableStyleId>
              </a:tblPr>
              <a:tblGrid>
                <a:gridCol w="1823328"/>
                <a:gridCol w="2337673"/>
                <a:gridCol w="3753854"/>
              </a:tblGrid>
              <a:tr h="1264851">
                <a:tc>
                  <a:txBody>
                    <a:bodyPr/>
                    <a:lstStyle/>
                    <a:p>
                      <a:pPr>
                        <a:lnSpc>
                          <a:spcPct val="150000"/>
                        </a:lnSpc>
                        <a:spcAft>
                          <a:spcPts val="0"/>
                        </a:spcAft>
                      </a:pPr>
                      <a:r>
                        <a:rPr lang="en-ZA" sz="1600" dirty="0" smtClean="0">
                          <a:effectLst/>
                        </a:rPr>
                        <a:t>Dyspraxia (Sensory Integration Disorder)</a:t>
                      </a:r>
                      <a:endParaRPr lang="en-ZA" sz="1600" dirty="0">
                        <a:effectLst/>
                        <a:latin typeface="Arial" panose="020B0604020202020204" pitchFamily="34" charset="0"/>
                        <a:ea typeface="SimSun" panose="02010600030101010101" pitchFamily="2" charset="-122"/>
                        <a:cs typeface="Times New Roman" panose="02020603050405020304" pitchFamily="18" charset="0"/>
                      </a:endParaRPr>
                    </a:p>
                  </a:txBody>
                  <a:tcPr marL="36139" marR="36139" marT="0" marB="0">
                    <a:solidFill>
                      <a:schemeClr val="bg2"/>
                    </a:solidFill>
                  </a:tcPr>
                </a:tc>
                <a:tc>
                  <a:txBody>
                    <a:bodyPr/>
                    <a:lstStyle/>
                    <a:p>
                      <a:pPr>
                        <a:lnSpc>
                          <a:spcPct val="150000"/>
                        </a:lnSpc>
                        <a:spcAft>
                          <a:spcPts val="0"/>
                        </a:spcAft>
                      </a:pPr>
                      <a:r>
                        <a:rPr lang="en-ZA" sz="1600" dirty="0">
                          <a:solidFill>
                            <a:schemeClr val="tx1"/>
                          </a:solidFill>
                          <a:effectLst/>
                        </a:rPr>
                        <a:t>Difficulty with fine motor skills</a:t>
                      </a:r>
                      <a:endParaRPr lang="en-ZA" sz="1600"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36139" marR="36139" marT="0" marB="0">
                    <a:solidFill>
                      <a:schemeClr val="bg1">
                        <a:lumMod val="85000"/>
                      </a:schemeClr>
                    </a:solidFill>
                  </a:tcPr>
                </a:tc>
                <a:tc>
                  <a:txBody>
                    <a:bodyPr/>
                    <a:lstStyle/>
                    <a:p>
                      <a:pPr>
                        <a:lnSpc>
                          <a:spcPct val="150000"/>
                        </a:lnSpc>
                        <a:spcAft>
                          <a:spcPts val="0"/>
                        </a:spcAft>
                      </a:pPr>
                      <a:r>
                        <a:rPr lang="en-ZA" sz="1600" dirty="0">
                          <a:solidFill>
                            <a:schemeClr val="tx1"/>
                          </a:solidFill>
                          <a:effectLst/>
                        </a:rPr>
                        <a:t>Problems with hand–eye coordination, balance, manual dexterity</a:t>
                      </a:r>
                      <a:endParaRPr lang="en-ZA" sz="1600"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36139" marR="36139" marT="0" marB="0">
                    <a:solidFill>
                      <a:schemeClr val="bg1">
                        <a:lumMod val="85000"/>
                      </a:schemeClr>
                    </a:solidFill>
                  </a:tcPr>
                </a:tc>
              </a:tr>
              <a:tr h="1264851">
                <a:tc>
                  <a:txBody>
                    <a:bodyPr/>
                    <a:lstStyle/>
                    <a:p>
                      <a:pPr>
                        <a:lnSpc>
                          <a:spcPct val="150000"/>
                        </a:lnSpc>
                        <a:spcAft>
                          <a:spcPts val="0"/>
                        </a:spcAft>
                      </a:pPr>
                      <a:r>
                        <a:rPr lang="en-ZA" sz="1600" dirty="0">
                          <a:effectLst/>
                        </a:rPr>
                        <a:t>Dysphasia/Aphasia</a:t>
                      </a:r>
                      <a:endParaRPr lang="en-ZA" sz="1600" dirty="0">
                        <a:effectLst/>
                        <a:latin typeface="Arial" panose="020B0604020202020204" pitchFamily="34" charset="0"/>
                        <a:ea typeface="SimSun" panose="02010600030101010101" pitchFamily="2" charset="-122"/>
                        <a:cs typeface="Times New Roman" panose="02020603050405020304" pitchFamily="18" charset="0"/>
                      </a:endParaRPr>
                    </a:p>
                  </a:txBody>
                  <a:tcPr marL="36139" marR="36139" marT="0" marB="0">
                    <a:solidFill>
                      <a:schemeClr val="bg2"/>
                    </a:solidFill>
                  </a:tcPr>
                </a:tc>
                <a:tc>
                  <a:txBody>
                    <a:bodyPr/>
                    <a:lstStyle/>
                    <a:p>
                      <a:pPr>
                        <a:lnSpc>
                          <a:spcPct val="150000"/>
                        </a:lnSpc>
                        <a:spcAft>
                          <a:spcPts val="0"/>
                        </a:spcAft>
                      </a:pPr>
                      <a:r>
                        <a:rPr lang="en-ZA" sz="1600" dirty="0">
                          <a:effectLst/>
                        </a:rPr>
                        <a:t>Difficulty with language</a:t>
                      </a:r>
                      <a:endParaRPr lang="en-ZA" sz="1600" dirty="0">
                        <a:effectLst/>
                        <a:latin typeface="Arial" panose="020B0604020202020204" pitchFamily="34" charset="0"/>
                        <a:ea typeface="SimSun" panose="02010600030101010101" pitchFamily="2" charset="-122"/>
                        <a:cs typeface="Times New Roman" panose="02020603050405020304" pitchFamily="18" charset="0"/>
                      </a:endParaRPr>
                    </a:p>
                  </a:txBody>
                  <a:tcPr marL="36139" marR="36139" marT="0" marB="0">
                    <a:solidFill>
                      <a:schemeClr val="bg1">
                        <a:lumMod val="85000"/>
                      </a:schemeClr>
                    </a:solidFill>
                  </a:tcPr>
                </a:tc>
                <a:tc>
                  <a:txBody>
                    <a:bodyPr/>
                    <a:lstStyle/>
                    <a:p>
                      <a:pPr>
                        <a:lnSpc>
                          <a:spcPct val="150000"/>
                        </a:lnSpc>
                        <a:spcAft>
                          <a:spcPts val="0"/>
                        </a:spcAft>
                      </a:pPr>
                      <a:r>
                        <a:rPr lang="en-ZA" sz="1600" dirty="0">
                          <a:effectLst/>
                        </a:rPr>
                        <a:t>Problems understanding spoken language, poor reading comprehension</a:t>
                      </a:r>
                      <a:endParaRPr lang="en-ZA" sz="1600" dirty="0">
                        <a:effectLst/>
                        <a:latin typeface="Arial" panose="020B0604020202020204" pitchFamily="34" charset="0"/>
                        <a:ea typeface="SimSun" panose="02010600030101010101" pitchFamily="2" charset="-122"/>
                        <a:cs typeface="Times New Roman" panose="02020603050405020304" pitchFamily="18" charset="0"/>
                      </a:endParaRPr>
                    </a:p>
                  </a:txBody>
                  <a:tcPr marL="36139" marR="36139" marT="0" marB="0">
                    <a:solidFill>
                      <a:schemeClr val="bg1">
                        <a:lumMod val="85000"/>
                      </a:schemeClr>
                    </a:solidFill>
                  </a:tcPr>
                </a:tc>
              </a:tr>
              <a:tr h="1011881">
                <a:tc>
                  <a:txBody>
                    <a:bodyPr/>
                    <a:lstStyle/>
                    <a:p>
                      <a:pPr>
                        <a:lnSpc>
                          <a:spcPct val="150000"/>
                        </a:lnSpc>
                        <a:spcAft>
                          <a:spcPts val="0"/>
                        </a:spcAft>
                      </a:pPr>
                      <a:r>
                        <a:rPr lang="en-ZA" sz="1600" dirty="0">
                          <a:effectLst/>
                        </a:rPr>
                        <a:t>Auditory Processing Disorder</a:t>
                      </a:r>
                      <a:endParaRPr lang="en-ZA" sz="1600" dirty="0">
                        <a:effectLst/>
                        <a:latin typeface="Arial" panose="020B0604020202020204" pitchFamily="34" charset="0"/>
                        <a:ea typeface="SimSun" panose="02010600030101010101" pitchFamily="2" charset="-122"/>
                        <a:cs typeface="Times New Roman" panose="02020603050405020304" pitchFamily="18" charset="0"/>
                      </a:endParaRPr>
                    </a:p>
                  </a:txBody>
                  <a:tcPr marL="36139" marR="36139" marT="0" marB="0">
                    <a:solidFill>
                      <a:schemeClr val="bg2"/>
                    </a:solidFill>
                  </a:tcPr>
                </a:tc>
                <a:tc>
                  <a:txBody>
                    <a:bodyPr/>
                    <a:lstStyle/>
                    <a:p>
                      <a:pPr>
                        <a:lnSpc>
                          <a:spcPct val="150000"/>
                        </a:lnSpc>
                        <a:spcAft>
                          <a:spcPts val="0"/>
                        </a:spcAft>
                      </a:pPr>
                      <a:r>
                        <a:rPr lang="en-ZA" sz="1600" dirty="0">
                          <a:effectLst/>
                        </a:rPr>
                        <a:t>Difficulty hearing differences between sounds</a:t>
                      </a:r>
                      <a:endParaRPr lang="en-ZA" sz="1600" dirty="0">
                        <a:effectLst/>
                        <a:latin typeface="Arial" panose="020B0604020202020204" pitchFamily="34" charset="0"/>
                        <a:ea typeface="SimSun" panose="02010600030101010101" pitchFamily="2" charset="-122"/>
                        <a:cs typeface="Times New Roman" panose="02020603050405020304" pitchFamily="18" charset="0"/>
                      </a:endParaRPr>
                    </a:p>
                  </a:txBody>
                  <a:tcPr marL="36139" marR="36139" marT="0" marB="0">
                    <a:solidFill>
                      <a:schemeClr val="bg1">
                        <a:lumMod val="85000"/>
                      </a:schemeClr>
                    </a:solidFill>
                  </a:tcPr>
                </a:tc>
                <a:tc>
                  <a:txBody>
                    <a:bodyPr/>
                    <a:lstStyle/>
                    <a:p>
                      <a:pPr>
                        <a:lnSpc>
                          <a:spcPct val="150000"/>
                        </a:lnSpc>
                        <a:spcAft>
                          <a:spcPts val="0"/>
                        </a:spcAft>
                      </a:pPr>
                      <a:r>
                        <a:rPr lang="en-ZA" sz="1600" dirty="0">
                          <a:effectLst/>
                        </a:rPr>
                        <a:t>Problems with reading, comprehension, language</a:t>
                      </a:r>
                      <a:endParaRPr lang="en-ZA" sz="1600" dirty="0">
                        <a:effectLst/>
                        <a:latin typeface="Arial" panose="020B0604020202020204" pitchFamily="34" charset="0"/>
                        <a:ea typeface="SimSun" panose="02010600030101010101" pitchFamily="2" charset="-122"/>
                        <a:cs typeface="Times New Roman" panose="02020603050405020304" pitchFamily="18" charset="0"/>
                      </a:endParaRPr>
                    </a:p>
                  </a:txBody>
                  <a:tcPr marL="36139" marR="36139" marT="0" marB="0">
                    <a:solidFill>
                      <a:schemeClr val="bg1">
                        <a:lumMod val="85000"/>
                      </a:schemeClr>
                    </a:solidFill>
                  </a:tcPr>
                </a:tc>
              </a:tr>
              <a:tr h="1138366">
                <a:tc>
                  <a:txBody>
                    <a:bodyPr/>
                    <a:lstStyle/>
                    <a:p>
                      <a:pPr>
                        <a:lnSpc>
                          <a:spcPct val="150000"/>
                        </a:lnSpc>
                        <a:spcAft>
                          <a:spcPts val="0"/>
                        </a:spcAft>
                      </a:pPr>
                      <a:r>
                        <a:rPr lang="en-ZA" sz="1600" dirty="0">
                          <a:effectLst/>
                        </a:rPr>
                        <a:t>Visual Processing Disorder</a:t>
                      </a:r>
                      <a:endParaRPr lang="en-ZA" sz="1600" dirty="0">
                        <a:effectLst/>
                        <a:latin typeface="Arial" panose="020B0604020202020204" pitchFamily="34" charset="0"/>
                        <a:ea typeface="SimSun" panose="02010600030101010101" pitchFamily="2" charset="-122"/>
                        <a:cs typeface="Times New Roman" panose="02020603050405020304" pitchFamily="18" charset="0"/>
                      </a:endParaRPr>
                    </a:p>
                  </a:txBody>
                  <a:tcPr marL="36139" marR="36139" marT="0" marB="0">
                    <a:solidFill>
                      <a:schemeClr val="bg2"/>
                    </a:solidFill>
                  </a:tcPr>
                </a:tc>
                <a:tc>
                  <a:txBody>
                    <a:bodyPr/>
                    <a:lstStyle/>
                    <a:p>
                      <a:pPr>
                        <a:lnSpc>
                          <a:spcPct val="150000"/>
                        </a:lnSpc>
                        <a:spcAft>
                          <a:spcPts val="0"/>
                        </a:spcAft>
                      </a:pPr>
                      <a:r>
                        <a:rPr lang="en-ZA" sz="1600" dirty="0">
                          <a:effectLst/>
                        </a:rPr>
                        <a:t>Difficulty interpreting visual information</a:t>
                      </a:r>
                      <a:endParaRPr lang="en-ZA" sz="1600" dirty="0">
                        <a:effectLst/>
                        <a:latin typeface="Arial" panose="020B0604020202020204" pitchFamily="34" charset="0"/>
                        <a:ea typeface="SimSun" panose="02010600030101010101" pitchFamily="2" charset="-122"/>
                        <a:cs typeface="Times New Roman" panose="02020603050405020304" pitchFamily="18" charset="0"/>
                      </a:endParaRPr>
                    </a:p>
                  </a:txBody>
                  <a:tcPr marL="36139" marR="36139" marT="0" marB="0">
                    <a:solidFill>
                      <a:schemeClr val="bg1">
                        <a:lumMod val="85000"/>
                      </a:schemeClr>
                    </a:solidFill>
                  </a:tcPr>
                </a:tc>
                <a:tc>
                  <a:txBody>
                    <a:bodyPr/>
                    <a:lstStyle/>
                    <a:p>
                      <a:pPr>
                        <a:lnSpc>
                          <a:spcPct val="150000"/>
                        </a:lnSpc>
                        <a:spcAft>
                          <a:spcPts val="0"/>
                        </a:spcAft>
                      </a:pPr>
                      <a:r>
                        <a:rPr lang="en-ZA" sz="1600" dirty="0">
                          <a:effectLst/>
                        </a:rPr>
                        <a:t>Problems with reading, math, maps, charts, symbols, pictures</a:t>
                      </a:r>
                      <a:endParaRPr lang="en-ZA" sz="1600" dirty="0">
                        <a:effectLst/>
                        <a:latin typeface="Arial" panose="020B0604020202020204" pitchFamily="34" charset="0"/>
                        <a:ea typeface="SimSun" panose="02010600030101010101" pitchFamily="2" charset="-122"/>
                        <a:cs typeface="Times New Roman" panose="02020603050405020304" pitchFamily="18" charset="0"/>
                      </a:endParaRPr>
                    </a:p>
                  </a:txBody>
                  <a:tcPr marL="36139" marR="36139" marT="0" marB="0">
                    <a:solidFill>
                      <a:schemeClr val="bg1">
                        <a:lumMod val="85000"/>
                      </a:schemeClr>
                    </a:solidFill>
                  </a:tcPr>
                </a:tc>
              </a:tr>
            </a:tbl>
          </a:graphicData>
        </a:graphic>
      </p:graphicFrame>
    </p:spTree>
    <p:extLst>
      <p:ext uri="{BB962C8B-B14F-4D97-AF65-F5344CB8AC3E}">
        <p14:creationId xmlns:p14="http://schemas.microsoft.com/office/powerpoint/2010/main" val="3723286013"/>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a:t>Refer the Learner </a:t>
            </a:r>
          </a:p>
        </p:txBody>
      </p:sp>
      <p:sp>
        <p:nvSpPr>
          <p:cNvPr id="3" name="Slide Number Placeholder 2"/>
          <p:cNvSpPr>
            <a:spLocks noGrp="1"/>
          </p:cNvSpPr>
          <p:nvPr>
            <p:ph type="sldNum" sz="quarter" idx="12"/>
          </p:nvPr>
        </p:nvSpPr>
        <p:spPr/>
        <p:txBody>
          <a:bodyPr/>
          <a:lstStyle/>
          <a:p>
            <a:fld id="{32F83655-DC73-417F-8B26-EB7A1DBB5382}" type="slidenum">
              <a:rPr lang="en-ZA" smtClean="0"/>
              <a:pPr/>
              <a:t>99</a:t>
            </a:fld>
            <a:endParaRPr lang="en-ZA" dirty="0"/>
          </a:p>
        </p:txBody>
      </p:sp>
      <p:sp>
        <p:nvSpPr>
          <p:cNvPr id="4" name="Content Placeholder 3"/>
          <p:cNvSpPr>
            <a:spLocks noGrp="1"/>
          </p:cNvSpPr>
          <p:nvPr>
            <p:ph sz="quarter" idx="1"/>
          </p:nvPr>
        </p:nvSpPr>
        <p:spPr/>
        <p:txBody>
          <a:bodyPr>
            <a:normAutofit fontScale="92500"/>
          </a:bodyPr>
          <a:lstStyle/>
          <a:p>
            <a:pPr marL="0" indent="0">
              <a:buNone/>
            </a:pPr>
            <a:r>
              <a:rPr lang="en-ZA" b="1" dirty="0"/>
              <a:t>Procedure for referring learners to support agencies</a:t>
            </a:r>
            <a:r>
              <a:rPr lang="en-ZA" b="1" dirty="0" smtClean="0"/>
              <a:t>:</a:t>
            </a:r>
          </a:p>
          <a:p>
            <a:pPr marL="0" indent="0">
              <a:buNone/>
            </a:pPr>
            <a:endParaRPr lang="en-ZA" b="1" dirty="0"/>
          </a:p>
          <a:p>
            <a:pPr marL="0" lvl="0" indent="0">
              <a:buNone/>
            </a:pPr>
            <a:r>
              <a:rPr lang="en-ZA" b="1" dirty="0"/>
              <a:t>Learner making first contact</a:t>
            </a:r>
            <a:endParaRPr lang="en-ZA" dirty="0"/>
          </a:p>
          <a:p>
            <a:r>
              <a:rPr lang="en-ZA" dirty="0"/>
              <a:t>If the learner agrees to be referred to a professional and wants to establish first contact him/herself, you should provide him/her with the contact details of the relevant professional. </a:t>
            </a:r>
            <a:endParaRPr lang="en-ZA" dirty="0" smtClean="0"/>
          </a:p>
          <a:p>
            <a:r>
              <a:rPr lang="en-ZA" dirty="0" smtClean="0"/>
              <a:t> </a:t>
            </a:r>
            <a:r>
              <a:rPr lang="en-ZA" dirty="0"/>
              <a:t>You must, however, remember to schedule a follow-up session with the learner during which he/she can provide feedback to you about progress towards solving the problem. </a:t>
            </a:r>
            <a:endParaRPr lang="en-ZA" dirty="0" smtClean="0"/>
          </a:p>
          <a:p>
            <a:r>
              <a:rPr lang="en-ZA" dirty="0" smtClean="0"/>
              <a:t> </a:t>
            </a:r>
            <a:r>
              <a:rPr lang="en-ZA" dirty="0"/>
              <a:t>This is important, since it indicates your continued support and interest; otherwise the learner might feel you are just trying to get rid of him/her.  You must also keep record of all these actions.</a:t>
            </a:r>
          </a:p>
          <a:p>
            <a:pPr marL="0" indent="0">
              <a:buNone/>
            </a:pPr>
            <a:endParaRPr lang="en-ZA" dirty="0"/>
          </a:p>
        </p:txBody>
      </p:sp>
    </p:spTree>
    <p:extLst>
      <p:ext uri="{BB962C8B-B14F-4D97-AF65-F5344CB8AC3E}">
        <p14:creationId xmlns:p14="http://schemas.microsoft.com/office/powerpoint/2010/main" val="336421282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ENJO 1">
      <a:dk1>
        <a:srgbClr val="000066"/>
      </a:dk1>
      <a:lt1>
        <a:sysClr val="window" lastClr="FFFFFF"/>
      </a:lt1>
      <a:dk2>
        <a:srgbClr val="000066"/>
      </a:dk2>
      <a:lt2>
        <a:srgbClr val="008080"/>
      </a:lt2>
      <a:accent1>
        <a:srgbClr val="000066"/>
      </a:accent1>
      <a:accent2>
        <a:srgbClr val="009DD9"/>
      </a:accent2>
      <a:accent3>
        <a:srgbClr val="CC0000"/>
      </a:accent3>
      <a:accent4>
        <a:srgbClr val="009592"/>
      </a:accent4>
      <a:accent5>
        <a:srgbClr val="008080"/>
      </a:accent5>
      <a:accent6>
        <a:srgbClr val="7F7F7F"/>
      </a:accent6>
      <a:hlink>
        <a:srgbClr val="3333FF"/>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ENJO Template Basic" id="{7B16A759-10A5-44D6-AAFC-07B056AE70B8}" vid="{AF0D0CFB-AD19-45D0-B1FD-2F26B1BC46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4854</TotalTime>
  <Words>7335</Words>
  <Application>Microsoft Office PowerPoint</Application>
  <PresentationFormat>On-screen Show (4:3)</PresentationFormat>
  <Paragraphs>1013</Paragraphs>
  <Slides>128</Slides>
  <Notes>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128</vt:i4>
      </vt:variant>
    </vt:vector>
  </HeadingPairs>
  <TitlesOfParts>
    <vt:vector size="137" baseType="lpstr">
      <vt:lpstr>SimSun</vt:lpstr>
      <vt:lpstr>Arial</vt:lpstr>
      <vt:lpstr>Calibri</vt:lpstr>
      <vt:lpstr>Courier New</vt:lpstr>
      <vt:lpstr>Symbol</vt:lpstr>
      <vt:lpstr>Times New Roman</vt:lpstr>
      <vt:lpstr>Wingdings</vt:lpstr>
      <vt:lpstr>Wingdings 2</vt:lpstr>
      <vt:lpstr>Theme1</vt:lpstr>
      <vt:lpstr>IDENTIFY AND RESPOND TO LEARNERS WITH SPECIAL NEEDS AND BARRIERS TO LEARNING </vt:lpstr>
      <vt:lpstr>Ground Rules</vt:lpstr>
      <vt:lpstr>Section 1 Overview</vt:lpstr>
      <vt:lpstr>Overview</vt:lpstr>
      <vt:lpstr>Overview</vt:lpstr>
      <vt:lpstr>Categories Of Evidence</vt:lpstr>
      <vt:lpstr>Overview</vt:lpstr>
      <vt:lpstr>Good Evidence</vt:lpstr>
      <vt:lpstr>Assessment Brief</vt:lpstr>
      <vt:lpstr>Assessment Brief</vt:lpstr>
      <vt:lpstr>Assessment Brief</vt:lpstr>
      <vt:lpstr>Types of Assessment</vt:lpstr>
      <vt:lpstr>Assessment Methods</vt:lpstr>
      <vt:lpstr>Assessment</vt:lpstr>
      <vt:lpstr>Competence</vt:lpstr>
      <vt:lpstr>Re-Assessment</vt:lpstr>
      <vt:lpstr>Assessment Brief</vt:lpstr>
      <vt:lpstr>Assessment Brief</vt:lpstr>
      <vt:lpstr>Assessment Brief</vt:lpstr>
      <vt:lpstr>Assessment Brief</vt:lpstr>
      <vt:lpstr>Assessment Brief</vt:lpstr>
      <vt:lpstr>Assessment Brief</vt:lpstr>
      <vt:lpstr>Appeals and Disputes</vt:lpstr>
      <vt:lpstr>Section 1</vt:lpstr>
      <vt:lpstr>Section 1 - 2 Administrative Detail</vt:lpstr>
      <vt:lpstr>Special Instruction</vt:lpstr>
      <vt:lpstr>Unit Standard</vt:lpstr>
      <vt:lpstr>Unit Standard</vt:lpstr>
      <vt:lpstr>STUDY UNIT 1.1</vt:lpstr>
      <vt:lpstr>Introduction  </vt:lpstr>
      <vt:lpstr>Counselling vs. Directive Advice </vt:lpstr>
      <vt:lpstr>Counselling vs. Directive Advice </vt:lpstr>
      <vt:lpstr>Counselling vs. Directive Advice </vt:lpstr>
      <vt:lpstr>Counselling vs. Directive Advice </vt:lpstr>
      <vt:lpstr>Counselling vs. Directive Advice </vt:lpstr>
      <vt:lpstr>Counselling vs. Directive Advice </vt:lpstr>
      <vt:lpstr>Learners Rights </vt:lpstr>
      <vt:lpstr>Learners Rights </vt:lpstr>
      <vt:lpstr>Learners Rights </vt:lpstr>
      <vt:lpstr>Learners Rights </vt:lpstr>
      <vt:lpstr>Learners Rights </vt:lpstr>
      <vt:lpstr>Learners Rights </vt:lpstr>
      <vt:lpstr>Learners Rights </vt:lpstr>
      <vt:lpstr>Learners Rights </vt:lpstr>
      <vt:lpstr>Learners Rights </vt:lpstr>
      <vt:lpstr>Your role as ETD Practitioner </vt:lpstr>
      <vt:lpstr>Your role as ETD Practitioner </vt:lpstr>
      <vt:lpstr>Your role as ETD Practitioner </vt:lpstr>
      <vt:lpstr>Your role as ETD Practitioner </vt:lpstr>
      <vt:lpstr>Your role as ETD Practitioner </vt:lpstr>
      <vt:lpstr>Your role as ETD Practitioner </vt:lpstr>
      <vt:lpstr>Your role as ETD Practitioner </vt:lpstr>
      <vt:lpstr>Your role as ETD Practitioner </vt:lpstr>
      <vt:lpstr>Your role as ETD Practitioner </vt:lpstr>
      <vt:lpstr>Your role as ETD Practitioner </vt:lpstr>
      <vt:lpstr>Your role as ETD Practitioner </vt:lpstr>
      <vt:lpstr>STUDY UNIT 1.2</vt:lpstr>
      <vt:lpstr>Special needs </vt:lpstr>
      <vt:lpstr>Special needs </vt:lpstr>
      <vt:lpstr>Special needs </vt:lpstr>
      <vt:lpstr>Special needs </vt:lpstr>
      <vt:lpstr>Special needs </vt:lpstr>
      <vt:lpstr>Special needs </vt:lpstr>
      <vt:lpstr>Special needs </vt:lpstr>
      <vt:lpstr>Special needs </vt:lpstr>
      <vt:lpstr>Special needs </vt:lpstr>
      <vt:lpstr>Special needs </vt:lpstr>
      <vt:lpstr>Special needs </vt:lpstr>
      <vt:lpstr>Special needs </vt:lpstr>
      <vt:lpstr>Special needs </vt:lpstr>
      <vt:lpstr>Implications of the learning or physical disability </vt:lpstr>
      <vt:lpstr>Implications of the learning or physical disability </vt:lpstr>
      <vt:lpstr>Implications of the learning or physical disability </vt:lpstr>
      <vt:lpstr>Implications of the learning or physical disability </vt:lpstr>
      <vt:lpstr>Implications of the learning or physical disability </vt:lpstr>
      <vt:lpstr>Implications of the learning or physical disability </vt:lpstr>
      <vt:lpstr>Implications of the learning or physical disability </vt:lpstr>
      <vt:lpstr>Implications of the learning or physical disability </vt:lpstr>
      <vt:lpstr>Simple Eye test </vt:lpstr>
      <vt:lpstr>Simple Eye test </vt:lpstr>
      <vt:lpstr>STUDY UNIT 1.3</vt:lpstr>
      <vt:lpstr>Discussion with learner</vt:lpstr>
      <vt:lpstr>Discussion with learner</vt:lpstr>
      <vt:lpstr>Discussion with learner</vt:lpstr>
      <vt:lpstr>Discussion with learner</vt:lpstr>
      <vt:lpstr>Discussion with learner</vt:lpstr>
      <vt:lpstr>Discussion with learner</vt:lpstr>
      <vt:lpstr>Discussion with learner</vt:lpstr>
      <vt:lpstr>Discussion with learner</vt:lpstr>
      <vt:lpstr>Positive interventions, such as testing and referrals </vt:lpstr>
      <vt:lpstr>Positive interventions, such as testing and referrals </vt:lpstr>
      <vt:lpstr>Positive interventions, such as testing and referrals </vt:lpstr>
      <vt:lpstr>Positive interventions, such as testing and referrals </vt:lpstr>
      <vt:lpstr>Positive interventions, such as testing and referrals </vt:lpstr>
      <vt:lpstr>Positive interventions, such as testing and referrals </vt:lpstr>
      <vt:lpstr>Positive interventions, such as testing and referrals </vt:lpstr>
      <vt:lpstr>Positive interventions, such as testing and referrals </vt:lpstr>
      <vt:lpstr>Positive interventions, such as testing and referrals </vt:lpstr>
      <vt:lpstr>Refer the Learner </vt:lpstr>
      <vt:lpstr>Refer the Learner </vt:lpstr>
      <vt:lpstr>Refer the Learner </vt:lpstr>
      <vt:lpstr>STUDY UNIT 1.4</vt:lpstr>
      <vt:lpstr>Organising the learning environment </vt:lpstr>
      <vt:lpstr>Organising the learning environment </vt:lpstr>
      <vt:lpstr>  Implement and track recommendations </vt:lpstr>
      <vt:lpstr>  Implement and track recommendations </vt:lpstr>
      <vt:lpstr>  Implement and track recommendations </vt:lpstr>
      <vt:lpstr>  Implement and track recommendations </vt:lpstr>
      <vt:lpstr>  Implement and track recommendations </vt:lpstr>
      <vt:lpstr>STUDY UNIT 1.5</vt:lpstr>
      <vt:lpstr>Absenteeism and drop-out</vt:lpstr>
      <vt:lpstr>Absenteeism and drop-out</vt:lpstr>
      <vt:lpstr>Absenteeism and drop-out</vt:lpstr>
      <vt:lpstr>Absenteeism and drop-out</vt:lpstr>
      <vt:lpstr>Absenteeism and drop-out</vt:lpstr>
      <vt:lpstr>Absenteeism and drop-out</vt:lpstr>
      <vt:lpstr>Absenteeism and drop-out</vt:lpstr>
      <vt:lpstr>Absenteeism and drop-out</vt:lpstr>
      <vt:lpstr>Absenteeism and drop-out</vt:lpstr>
      <vt:lpstr>Absenteeism and drop-out</vt:lpstr>
      <vt:lpstr>Absenteeism and drop-out</vt:lpstr>
      <vt:lpstr>Absenteeism and drop-out</vt:lpstr>
      <vt:lpstr>Curb Absenteeism </vt:lpstr>
      <vt:lpstr>Curb Absenteeism </vt:lpstr>
      <vt:lpstr>Curb Absenteeism </vt:lpstr>
      <vt:lpstr>Curb Absenteeism </vt:lpstr>
      <vt:lpstr>Curb Absenteeism </vt:lpstr>
      <vt:lpstr>Curb Absenteeism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client</dc:creator>
  <cp:lastModifiedBy>RobynCarneiro</cp:lastModifiedBy>
  <cp:revision>146</cp:revision>
  <dcterms:created xsi:type="dcterms:W3CDTF">2016-03-16T14:20:02Z</dcterms:created>
  <dcterms:modified xsi:type="dcterms:W3CDTF">2018-11-15T15:01:46Z</dcterms:modified>
</cp:coreProperties>
</file>