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85" r:id="rId2"/>
    <p:sldId id="257" r:id="rId3"/>
    <p:sldId id="28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8" r:id="rId31"/>
    <p:sldId id="287" r:id="rId32"/>
    <p:sldId id="290" r:id="rId33"/>
    <p:sldId id="289" r:id="rId34"/>
    <p:sldId id="294" r:id="rId35"/>
    <p:sldId id="291" r:id="rId36"/>
    <p:sldId id="292" r:id="rId37"/>
    <p:sldId id="293" r:id="rId38"/>
    <p:sldId id="295" r:id="rId39"/>
    <p:sldId id="296" r:id="rId40"/>
    <p:sldId id="300" r:id="rId41"/>
    <p:sldId id="301" r:id="rId42"/>
    <p:sldId id="297" r:id="rId43"/>
    <p:sldId id="298" r:id="rId44"/>
    <p:sldId id="302" r:id="rId45"/>
    <p:sldId id="299" r:id="rId46"/>
    <p:sldId id="303" r:id="rId47"/>
    <p:sldId id="304" r:id="rId48"/>
    <p:sldId id="305" r:id="rId49"/>
    <p:sldId id="309" r:id="rId50"/>
    <p:sldId id="306" r:id="rId51"/>
    <p:sldId id="310" r:id="rId52"/>
    <p:sldId id="311" r:id="rId53"/>
    <p:sldId id="316" r:id="rId54"/>
    <p:sldId id="307" r:id="rId55"/>
    <p:sldId id="315" r:id="rId56"/>
    <p:sldId id="314" r:id="rId57"/>
    <p:sldId id="317" r:id="rId58"/>
    <p:sldId id="313" r:id="rId59"/>
    <p:sldId id="321" r:id="rId60"/>
    <p:sldId id="312" r:id="rId61"/>
    <p:sldId id="318" r:id="rId62"/>
    <p:sldId id="319" r:id="rId63"/>
    <p:sldId id="322" r:id="rId64"/>
    <p:sldId id="323" r:id="rId65"/>
    <p:sldId id="324" r:id="rId66"/>
    <p:sldId id="325" r:id="rId67"/>
    <p:sldId id="326" r:id="rId68"/>
    <p:sldId id="332" r:id="rId69"/>
    <p:sldId id="320" r:id="rId70"/>
    <p:sldId id="331" r:id="rId71"/>
    <p:sldId id="333" r:id="rId72"/>
    <p:sldId id="330" r:id="rId73"/>
    <p:sldId id="329" r:id="rId74"/>
    <p:sldId id="334" r:id="rId75"/>
    <p:sldId id="328" r:id="rId76"/>
    <p:sldId id="335" r:id="rId77"/>
    <p:sldId id="327" r:id="rId78"/>
    <p:sldId id="336" r:id="rId79"/>
    <p:sldId id="337" r:id="rId80"/>
    <p:sldId id="345" r:id="rId81"/>
    <p:sldId id="344" r:id="rId82"/>
    <p:sldId id="346" r:id="rId83"/>
    <p:sldId id="338" r:id="rId84"/>
    <p:sldId id="339" r:id="rId85"/>
    <p:sldId id="341" r:id="rId86"/>
    <p:sldId id="342" r:id="rId87"/>
    <p:sldId id="343" r:id="rId88"/>
    <p:sldId id="349" r:id="rId89"/>
    <p:sldId id="340" r:id="rId90"/>
    <p:sldId id="348" r:id="rId91"/>
    <p:sldId id="347" r:id="rId92"/>
    <p:sldId id="354" r:id="rId93"/>
    <p:sldId id="353" r:id="rId94"/>
    <p:sldId id="355" r:id="rId95"/>
    <p:sldId id="360" r:id="rId96"/>
    <p:sldId id="356" r:id="rId97"/>
    <p:sldId id="357" r:id="rId98"/>
    <p:sldId id="361" r:id="rId99"/>
    <p:sldId id="358" r:id="rId100"/>
    <p:sldId id="362" r:id="rId101"/>
    <p:sldId id="365" r:id="rId102"/>
    <p:sldId id="363" r:id="rId103"/>
    <p:sldId id="364" r:id="rId104"/>
    <p:sldId id="366" r:id="rId105"/>
    <p:sldId id="368" r:id="rId106"/>
    <p:sldId id="369" r:id="rId107"/>
    <p:sldId id="359" r:id="rId108"/>
    <p:sldId id="371" r:id="rId109"/>
    <p:sldId id="374" r:id="rId110"/>
    <p:sldId id="373" r:id="rId111"/>
    <p:sldId id="367" r:id="rId112"/>
    <p:sldId id="370" r:id="rId113"/>
    <p:sldId id="375" r:id="rId114"/>
    <p:sldId id="377" r:id="rId115"/>
    <p:sldId id="376" r:id="rId116"/>
    <p:sldId id="378" r:id="rId117"/>
    <p:sldId id="380" r:id="rId118"/>
    <p:sldId id="381" r:id="rId119"/>
    <p:sldId id="379" r:id="rId120"/>
    <p:sldId id="385" r:id="rId121"/>
    <p:sldId id="387" r:id="rId122"/>
    <p:sldId id="386" r:id="rId123"/>
    <p:sldId id="391" r:id="rId124"/>
    <p:sldId id="384" r:id="rId125"/>
    <p:sldId id="383" r:id="rId126"/>
    <p:sldId id="393" r:id="rId127"/>
    <p:sldId id="392" r:id="rId128"/>
    <p:sldId id="390" r:id="rId129"/>
    <p:sldId id="388" r:id="rId130"/>
    <p:sldId id="394" r:id="rId131"/>
    <p:sldId id="399" r:id="rId132"/>
    <p:sldId id="396" r:id="rId133"/>
    <p:sldId id="402" r:id="rId134"/>
    <p:sldId id="397" r:id="rId135"/>
    <p:sldId id="400" r:id="rId136"/>
    <p:sldId id="401" r:id="rId137"/>
    <p:sldId id="403" r:id="rId138"/>
    <p:sldId id="404" r:id="rId139"/>
    <p:sldId id="405" r:id="rId140"/>
    <p:sldId id="406" r:id="rId141"/>
    <p:sldId id="407" r:id="rId142"/>
    <p:sldId id="408" r:id="rId143"/>
    <p:sldId id="398" r:id="rId144"/>
    <p:sldId id="409" r:id="rId145"/>
    <p:sldId id="412" r:id="rId146"/>
    <p:sldId id="413" r:id="rId147"/>
    <p:sldId id="410" r:id="rId148"/>
    <p:sldId id="416" r:id="rId149"/>
    <p:sldId id="415" r:id="rId150"/>
    <p:sldId id="411" r:id="rId151"/>
    <p:sldId id="420" r:id="rId152"/>
    <p:sldId id="423" r:id="rId153"/>
    <p:sldId id="414" r:id="rId154"/>
    <p:sldId id="421" r:id="rId155"/>
    <p:sldId id="425" r:id="rId156"/>
    <p:sldId id="424" r:id="rId157"/>
    <p:sldId id="422" r:id="rId158"/>
    <p:sldId id="417" r:id="rId159"/>
    <p:sldId id="418" r:id="rId160"/>
    <p:sldId id="419" r:id="rId161"/>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60" d="100"/>
          <a:sy n="60" d="100"/>
        </p:scale>
        <p:origin x="89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2" qsCatId="3D" csTypeId="urn:microsoft.com/office/officeart/2005/8/colors/accent1_5" csCatId="accent1"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Integrated Assessment</a:t>
          </a:r>
        </a:p>
      </dgm:t>
    </dgm:pt>
    <dgm:pt modelId="{D71044DB-2B70-4F4E-80BE-2774EFE23D9B}" type="parTrans" cxnId="{CFA81786-B748-48AF-9BFF-282DDBA00D8C}">
      <dgm:prSet/>
      <dgm:spPr/>
      <dgm:t>
        <a:bodyPr/>
        <a:lstStyle/>
        <a:p>
          <a:endParaRPr lang="en-US"/>
        </a:p>
      </dgm:t>
    </dgm:pt>
    <dgm:pt modelId="{6E62E6EC-8AE2-4AF1-A2B3-4B2DFA7C2E76}" type="sibTrans" cxnId="{CFA81786-B748-48AF-9BFF-282DDBA00D8C}">
      <dgm:prSet/>
      <dgm:spPr/>
      <dgm:t>
        <a:bodyPr/>
        <a:lstStyle/>
        <a:p>
          <a:endParaRPr lang="en-US"/>
        </a:p>
      </dgm:t>
    </dgm:pt>
    <dgm:pt modelId="{EE2601E4-BD06-488F-8835-BD42E9836204}">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600" dirty="0"/>
            <a:t>Diagnostic</a:t>
          </a:r>
        </a:p>
      </dgm:t>
    </dgm:pt>
    <dgm:pt modelId="{B12096FB-3CD0-49F4-BAF9-B1380D9A54B8}" type="parTrans" cxnId="{0A0938CA-C636-4105-B9AD-4EA7A5994EF3}">
      <dgm:prSet/>
      <dgm:spPr/>
      <dgm:t>
        <a:bodyPr/>
        <a:lstStyle/>
        <a:p>
          <a:endParaRPr lang="en-US"/>
        </a:p>
      </dgm:t>
    </dgm:pt>
    <dgm:pt modelId="{94FA67A3-20B5-450F-BA2D-9FD3B2CD0B91}" type="sibTrans" cxnId="{0A0938CA-C636-4105-B9AD-4EA7A5994EF3}">
      <dgm:prSet/>
      <dgm:spPr/>
      <dgm:t>
        <a:bodyPr/>
        <a:lstStyle/>
        <a:p>
          <a:endParaRPr lang="en-US"/>
        </a:p>
      </dgm:t>
    </dgm:pt>
    <dgm:pt modelId="{1E1F23DD-C042-4219-9C9C-280CD91B28AC}">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600" dirty="0"/>
            <a:t>Formative</a:t>
          </a:r>
        </a:p>
      </dgm:t>
    </dgm:pt>
    <dgm:pt modelId="{BA260C72-4AAC-4934-9080-9E94A5BECF03}" type="parTrans" cxnId="{74D81C63-3C7F-4FEE-ADE4-6AEB9B70E050}">
      <dgm:prSet/>
      <dgm:spPr/>
      <dgm:t>
        <a:bodyPr/>
        <a:lstStyle/>
        <a:p>
          <a:endParaRPr lang="en-US"/>
        </a:p>
      </dgm:t>
    </dgm:pt>
    <dgm:pt modelId="{F5C9150A-4E4A-4D26-8790-6B17A63FFF69}" type="sibTrans" cxnId="{74D81C63-3C7F-4FEE-ADE4-6AEB9B70E050}">
      <dgm:prSet/>
      <dgm:spPr/>
      <dgm:t>
        <a:bodyPr/>
        <a:lstStyle/>
        <a:p>
          <a:endParaRPr lang="en-US"/>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600" dirty="0"/>
            <a:t>Summative</a:t>
          </a:r>
        </a:p>
      </dgm:t>
    </dgm:pt>
    <dgm:pt modelId="{DAF10627-20FA-4BDB-9365-30405B888CDC}" type="parTrans" cxnId="{A9632E11-356B-45B5-9A5F-D764C0D006B1}">
      <dgm:prSet/>
      <dgm:spPr/>
      <dgm:t>
        <a:bodyPr/>
        <a:lstStyle/>
        <a:p>
          <a:endParaRPr lang="en-US"/>
        </a:p>
      </dgm:t>
    </dgm:pt>
    <dgm:pt modelId="{3A9988E5-D2FC-4053-A3B2-804D55B5D78C}" type="sibTrans" cxnId="{A9632E11-356B-45B5-9A5F-D764C0D006B1}">
      <dgm:prSet/>
      <dgm:spPr/>
      <dgm:t>
        <a:bodyPr/>
        <a:lstStyle/>
        <a:p>
          <a:endParaRPr lang="en-US"/>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X="153384">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3C2E6AE-54DB-4A89-888B-E04C9BF56F0C}" type="pres">
      <dgm:prSet presAssocID="{B12096FB-3CD0-49F4-BAF9-B1380D9A54B8}" presName="Name37" presStyleLbl="parChTrans1D2" presStyleIdx="0" presStyleCnt="3"/>
      <dgm:spPr/>
    </dgm:pt>
    <dgm:pt modelId="{C26441C1-06AD-4E9C-B3AD-0E67D1273C05}" type="pres">
      <dgm:prSet presAssocID="{EE2601E4-BD06-488F-8835-BD42E9836204}" presName="hierRoot2" presStyleCnt="0">
        <dgm:presLayoutVars>
          <dgm:hierBranch val="init"/>
        </dgm:presLayoutVars>
      </dgm:prSet>
      <dgm:spPr/>
    </dgm:pt>
    <dgm:pt modelId="{5AC03954-9479-483D-8DBD-7EBAB6A065EF}" type="pres">
      <dgm:prSet presAssocID="{EE2601E4-BD06-488F-8835-BD42E9836204}" presName="rootComposite" presStyleCnt="0"/>
      <dgm:spPr/>
    </dgm:pt>
    <dgm:pt modelId="{EB3699A1-9B8A-4C7E-8558-A6BFFBF82444}" type="pres">
      <dgm:prSet presAssocID="{EE2601E4-BD06-488F-8835-BD42E9836204}" presName="rootText" presStyleLbl="node2" presStyleIdx="0" presStyleCnt="3">
        <dgm:presLayoutVars>
          <dgm:chPref val="3"/>
        </dgm:presLayoutVars>
      </dgm:prSet>
      <dgm:spPr/>
    </dgm:pt>
    <dgm:pt modelId="{A9E7900D-BCDB-4A4D-9C7E-77C9A0D75570}" type="pres">
      <dgm:prSet presAssocID="{EE2601E4-BD06-488F-8835-BD42E9836204}" presName="rootConnector" presStyleLbl="node2" presStyleIdx="0" presStyleCnt="3"/>
      <dgm:spPr/>
    </dgm:pt>
    <dgm:pt modelId="{AA18F463-6B68-45B8-96E5-AD8F9FF7ECFF}" type="pres">
      <dgm:prSet presAssocID="{EE2601E4-BD06-488F-8835-BD42E9836204}" presName="hierChild4" presStyleCnt="0"/>
      <dgm:spPr/>
    </dgm:pt>
    <dgm:pt modelId="{5B27FCA1-33F8-49EE-B946-63113D12117B}" type="pres">
      <dgm:prSet presAssocID="{EE2601E4-BD06-488F-8835-BD42E9836204}" presName="hierChild5" presStyleCnt="0"/>
      <dgm:spPr/>
    </dgm:pt>
    <dgm:pt modelId="{FF99C2F2-CD21-4313-9634-001389A43FB9}" type="pres">
      <dgm:prSet presAssocID="{BA260C72-4AAC-4934-9080-9E94A5BECF03}" presName="Name37" presStyleLbl="parChTrans1D2" presStyleIdx="1" presStyleCnt="3"/>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1" presStyleCnt="3">
        <dgm:presLayoutVars>
          <dgm:chPref val="3"/>
        </dgm:presLayoutVars>
      </dgm:prSet>
      <dgm:spPr/>
    </dgm:pt>
    <dgm:pt modelId="{BA70270E-585D-4A22-B309-A104DFB9AC6E}" type="pres">
      <dgm:prSet presAssocID="{1E1F23DD-C042-4219-9C9C-280CD91B28AC}" presName="rootConnector" presStyleLbl="node2" presStyleIdx="1" presStyleCnt="3"/>
      <dgm:spPr/>
    </dgm:pt>
    <dgm:pt modelId="{18BCA5D3-DEFD-454D-9E82-F7030D92C3BC}" type="pres">
      <dgm:prSet presAssocID="{1E1F23DD-C042-4219-9C9C-280CD91B28AC}" presName="hierChild4"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2" presStyleCnt="3"/>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2" presStyleCnt="3">
        <dgm:presLayoutVars>
          <dgm:chPref val="3"/>
        </dgm:presLayoutVars>
      </dgm:prSet>
      <dgm:spPr/>
    </dgm:pt>
    <dgm:pt modelId="{00998848-0883-4A30-8D28-291E7D75C6FB}" type="pres">
      <dgm:prSet presAssocID="{26B039C9-4E13-4463-9C35-681A3ADA2ED4}" presName="rootConnector" presStyleLbl="node2" presStyleIdx="2" presStyleCnt="3"/>
      <dgm:spPr/>
    </dgm:pt>
    <dgm:pt modelId="{45A93E4F-2C9E-47CD-9578-C6A168439A3A}" type="pres">
      <dgm:prSet presAssocID="{26B039C9-4E13-4463-9C35-681A3ADA2ED4}" presName="hierChild4"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A9632E11-356B-45B5-9A5F-D764C0D006B1}" srcId="{45A05D77-9081-4709-A301-ED1670679511}" destId="{26B039C9-4E13-4463-9C35-681A3ADA2ED4}" srcOrd="2" destOrd="0" parTransId="{DAF10627-20FA-4BDB-9365-30405B888CDC}" sibTransId="{3A9988E5-D2FC-4053-A3B2-804D55B5D78C}"/>
    <dgm:cxn modelId="{0C6F802B-066E-43DD-AD60-BF5E9E0E752C}" type="presOf" srcId="{DAF10627-20FA-4BDB-9365-30405B888CDC}" destId="{79A44E13-0693-4EF4-ADC9-07A7A193F52E}" srcOrd="0" destOrd="0" presId="urn:microsoft.com/office/officeart/2005/8/layout/orgChart1"/>
    <dgm:cxn modelId="{74D81C63-3C7F-4FEE-ADE4-6AEB9B70E050}" srcId="{45A05D77-9081-4709-A301-ED1670679511}" destId="{1E1F23DD-C042-4219-9C9C-280CD91B28AC}" srcOrd="1" destOrd="0" parTransId="{BA260C72-4AAC-4934-9080-9E94A5BECF03}" sibTransId="{F5C9150A-4E4A-4D26-8790-6B17A63FFF69}"/>
    <dgm:cxn modelId="{03186664-12D9-4D6F-A229-522D891751ED}" type="presOf" srcId="{1E1F23DD-C042-4219-9C9C-280CD91B28AC}" destId="{4C255BB0-1E6B-41BD-A9B3-29EA7F5693FC}" srcOrd="0" destOrd="0" presId="urn:microsoft.com/office/officeart/2005/8/layout/orgChart1"/>
    <dgm:cxn modelId="{FD39B667-46BF-4463-82EE-D8FEC09DB0B8}" type="presOf" srcId="{B12096FB-3CD0-49F4-BAF9-B1380D9A54B8}" destId="{F3C2E6AE-54DB-4A89-888B-E04C9BF56F0C}" srcOrd="0" destOrd="0" presId="urn:microsoft.com/office/officeart/2005/8/layout/orgChart1"/>
    <dgm:cxn modelId="{0C8D534C-6CD4-4AEB-BB9F-A61C52DFD5E9}" type="presOf" srcId="{45A05D77-9081-4709-A301-ED1670679511}" destId="{7EFA7AA0-0092-48D0-9439-0EB32D25F1C0}" srcOrd="1" destOrd="0" presId="urn:microsoft.com/office/officeart/2005/8/layout/orgChart1"/>
    <dgm:cxn modelId="{6AE73352-EBAF-489B-92A5-AEAC047E7BF9}" type="presOf" srcId="{26B039C9-4E13-4463-9C35-681A3ADA2ED4}" destId="{24349B9E-7679-48F3-8C1B-516E244933D3}" srcOrd="0" destOrd="0" presId="urn:microsoft.com/office/officeart/2005/8/layout/orgChart1"/>
    <dgm:cxn modelId="{F164A773-4999-4490-A60E-C6B46EDF7312}" type="presOf" srcId="{26B039C9-4E13-4463-9C35-681A3ADA2ED4}" destId="{00998848-0883-4A30-8D28-291E7D75C6FB}"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8A5E2189-037A-4299-A4CA-B163E5C35E00}" type="presOf" srcId="{EE2601E4-BD06-488F-8835-BD42E9836204}" destId="{A9E7900D-BCDB-4A4D-9C7E-77C9A0D75570}" srcOrd="1" destOrd="0" presId="urn:microsoft.com/office/officeart/2005/8/layout/orgChart1"/>
    <dgm:cxn modelId="{79937491-C0C2-42A2-BCBC-B60D9C37FB15}" type="presOf" srcId="{EE2601E4-BD06-488F-8835-BD42E9836204}" destId="{EB3699A1-9B8A-4C7E-8558-A6BFFBF82444}" srcOrd="0" destOrd="0" presId="urn:microsoft.com/office/officeart/2005/8/layout/orgChart1"/>
    <dgm:cxn modelId="{3BA6AD95-3725-4D95-B13F-F82511442B0D}" type="presOf" srcId="{45A05D77-9081-4709-A301-ED1670679511}" destId="{00DD5ACD-371A-4729-B992-E39098DC1F1D}" srcOrd="0" destOrd="0" presId="urn:microsoft.com/office/officeart/2005/8/layout/orgChart1"/>
    <dgm:cxn modelId="{0A0938CA-C636-4105-B9AD-4EA7A5994EF3}" srcId="{45A05D77-9081-4709-A301-ED1670679511}" destId="{EE2601E4-BD06-488F-8835-BD42E9836204}" srcOrd="0" destOrd="0" parTransId="{B12096FB-3CD0-49F4-BAF9-B1380D9A54B8}" sibTransId="{94FA67A3-20B5-450F-BA2D-9FD3B2CD0B91}"/>
    <dgm:cxn modelId="{1E6CA5DC-591C-4B2A-AA60-BB50F1FD5DF9}" type="presOf" srcId="{1E1F23DD-C042-4219-9C9C-280CD91B28AC}" destId="{BA70270E-585D-4A22-B309-A104DFB9AC6E}" srcOrd="1" destOrd="0" presId="urn:microsoft.com/office/officeart/2005/8/layout/orgChart1"/>
    <dgm:cxn modelId="{B6B2A7EC-CC85-4469-A520-CCB5FB8DAE21}" type="presOf" srcId="{4912FC0A-C24F-404E-A0F7-42F309206DF3}" destId="{1CA79E3D-2962-42C0-8C9A-1398AB3AA113}" srcOrd="0" destOrd="0" presId="urn:microsoft.com/office/officeart/2005/8/layout/orgChart1"/>
    <dgm:cxn modelId="{19CFD2F1-E2C2-4D89-A667-005B4EBA7A5B}" type="presOf" srcId="{BA260C72-4AAC-4934-9080-9E94A5BECF03}" destId="{FF99C2F2-CD21-4313-9634-001389A43FB9}" srcOrd="0" destOrd="0" presId="urn:microsoft.com/office/officeart/2005/8/layout/orgChart1"/>
    <dgm:cxn modelId="{34562A7A-CF13-4F39-88ED-B6E5601783CF}" type="presParOf" srcId="{1CA79E3D-2962-42C0-8C9A-1398AB3AA113}" destId="{50A395C4-0E4D-4059-9682-15130E95B087}" srcOrd="0" destOrd="0" presId="urn:microsoft.com/office/officeart/2005/8/layout/orgChart1"/>
    <dgm:cxn modelId="{22373215-FF15-40B2-A3DC-C00882D2BED7}" type="presParOf" srcId="{50A395C4-0E4D-4059-9682-15130E95B087}" destId="{CD8864FD-C9B2-494A-88EB-9FDC63761633}" srcOrd="0" destOrd="0" presId="urn:microsoft.com/office/officeart/2005/8/layout/orgChart1"/>
    <dgm:cxn modelId="{959CEEDE-C86D-4D5B-ACB1-5B2A37925F89}" type="presParOf" srcId="{CD8864FD-C9B2-494A-88EB-9FDC63761633}" destId="{00DD5ACD-371A-4729-B992-E39098DC1F1D}" srcOrd="0" destOrd="0" presId="urn:microsoft.com/office/officeart/2005/8/layout/orgChart1"/>
    <dgm:cxn modelId="{A5D64A4C-3FFA-4260-997D-C5EE8B1D855E}" type="presParOf" srcId="{CD8864FD-C9B2-494A-88EB-9FDC63761633}" destId="{7EFA7AA0-0092-48D0-9439-0EB32D25F1C0}" srcOrd="1" destOrd="0" presId="urn:microsoft.com/office/officeart/2005/8/layout/orgChart1"/>
    <dgm:cxn modelId="{E86FAC7D-AB69-47B8-B2CC-264F1C0D7F8A}" type="presParOf" srcId="{50A395C4-0E4D-4059-9682-15130E95B087}" destId="{C3A3393F-F860-4BD0-878D-21DC2B2B037E}" srcOrd="1" destOrd="0" presId="urn:microsoft.com/office/officeart/2005/8/layout/orgChart1"/>
    <dgm:cxn modelId="{18272EC1-38A9-46F3-9368-D43B91D02E93}" type="presParOf" srcId="{C3A3393F-F860-4BD0-878D-21DC2B2B037E}" destId="{F3C2E6AE-54DB-4A89-888B-E04C9BF56F0C}" srcOrd="0" destOrd="0" presId="urn:microsoft.com/office/officeart/2005/8/layout/orgChart1"/>
    <dgm:cxn modelId="{22C31CB2-2A61-4D23-945B-D0A56754F48D}" type="presParOf" srcId="{C3A3393F-F860-4BD0-878D-21DC2B2B037E}" destId="{C26441C1-06AD-4E9C-B3AD-0E67D1273C05}" srcOrd="1" destOrd="0" presId="urn:microsoft.com/office/officeart/2005/8/layout/orgChart1"/>
    <dgm:cxn modelId="{374460A4-3D85-426C-A89D-D9897FB067B4}" type="presParOf" srcId="{C26441C1-06AD-4E9C-B3AD-0E67D1273C05}" destId="{5AC03954-9479-483D-8DBD-7EBAB6A065EF}" srcOrd="0" destOrd="0" presId="urn:microsoft.com/office/officeart/2005/8/layout/orgChart1"/>
    <dgm:cxn modelId="{BA078678-129C-42B3-AA95-86E3D1172E51}" type="presParOf" srcId="{5AC03954-9479-483D-8DBD-7EBAB6A065EF}" destId="{EB3699A1-9B8A-4C7E-8558-A6BFFBF82444}" srcOrd="0" destOrd="0" presId="urn:microsoft.com/office/officeart/2005/8/layout/orgChart1"/>
    <dgm:cxn modelId="{CEE4768E-6DE4-413A-B29C-BD5C5BF6DB6A}" type="presParOf" srcId="{5AC03954-9479-483D-8DBD-7EBAB6A065EF}" destId="{A9E7900D-BCDB-4A4D-9C7E-77C9A0D75570}" srcOrd="1" destOrd="0" presId="urn:microsoft.com/office/officeart/2005/8/layout/orgChart1"/>
    <dgm:cxn modelId="{18BD6FB5-3091-40B6-8360-1C7755D0D88C}" type="presParOf" srcId="{C26441C1-06AD-4E9C-B3AD-0E67D1273C05}" destId="{AA18F463-6B68-45B8-96E5-AD8F9FF7ECFF}" srcOrd="1" destOrd="0" presId="urn:microsoft.com/office/officeart/2005/8/layout/orgChart1"/>
    <dgm:cxn modelId="{80D80E37-E245-4D2E-BAF9-3275FFBA7034}" type="presParOf" srcId="{C26441C1-06AD-4E9C-B3AD-0E67D1273C05}" destId="{5B27FCA1-33F8-49EE-B946-63113D12117B}" srcOrd="2" destOrd="0" presId="urn:microsoft.com/office/officeart/2005/8/layout/orgChart1"/>
    <dgm:cxn modelId="{D6BA6B6E-53C5-458D-BA5B-D999DFD46F0C}" type="presParOf" srcId="{C3A3393F-F860-4BD0-878D-21DC2B2B037E}" destId="{FF99C2F2-CD21-4313-9634-001389A43FB9}" srcOrd="2" destOrd="0" presId="urn:microsoft.com/office/officeart/2005/8/layout/orgChart1"/>
    <dgm:cxn modelId="{9A599442-361B-4D09-A759-85422C1D6E87}" type="presParOf" srcId="{C3A3393F-F860-4BD0-878D-21DC2B2B037E}" destId="{733B6E01-64FA-4661-B6CC-24705DC5A668}" srcOrd="3" destOrd="0" presId="urn:microsoft.com/office/officeart/2005/8/layout/orgChart1"/>
    <dgm:cxn modelId="{098151DF-D2BD-4F7A-85B2-6397FB25443F}" type="presParOf" srcId="{733B6E01-64FA-4661-B6CC-24705DC5A668}" destId="{39F62395-B5DA-4B80-989D-00F6B58952E5}" srcOrd="0" destOrd="0" presId="urn:microsoft.com/office/officeart/2005/8/layout/orgChart1"/>
    <dgm:cxn modelId="{4AFE580B-5BB7-4DB6-B71C-48B75E193225}" type="presParOf" srcId="{39F62395-B5DA-4B80-989D-00F6B58952E5}" destId="{4C255BB0-1E6B-41BD-A9B3-29EA7F5693FC}" srcOrd="0" destOrd="0" presId="urn:microsoft.com/office/officeart/2005/8/layout/orgChart1"/>
    <dgm:cxn modelId="{575DC31C-89F9-4B91-9EA5-180E63DA8C53}" type="presParOf" srcId="{39F62395-B5DA-4B80-989D-00F6B58952E5}" destId="{BA70270E-585D-4A22-B309-A104DFB9AC6E}" srcOrd="1" destOrd="0" presId="urn:microsoft.com/office/officeart/2005/8/layout/orgChart1"/>
    <dgm:cxn modelId="{1FCC48F5-B560-40BB-9F4E-5B0436BCB0CE}" type="presParOf" srcId="{733B6E01-64FA-4661-B6CC-24705DC5A668}" destId="{18BCA5D3-DEFD-454D-9E82-F7030D92C3BC}" srcOrd="1" destOrd="0" presId="urn:microsoft.com/office/officeart/2005/8/layout/orgChart1"/>
    <dgm:cxn modelId="{C6EC91E6-0B22-41B5-AA1F-4FC0E32D9DDB}" type="presParOf" srcId="{733B6E01-64FA-4661-B6CC-24705DC5A668}" destId="{1ACB6A03-D727-4A7C-AFBE-AA136F42B5FF}" srcOrd="2" destOrd="0" presId="urn:microsoft.com/office/officeart/2005/8/layout/orgChart1"/>
    <dgm:cxn modelId="{933421F3-471B-4B9E-AE8A-92C66B46C873}" type="presParOf" srcId="{C3A3393F-F860-4BD0-878D-21DC2B2B037E}" destId="{79A44E13-0693-4EF4-ADC9-07A7A193F52E}" srcOrd="4" destOrd="0" presId="urn:microsoft.com/office/officeart/2005/8/layout/orgChart1"/>
    <dgm:cxn modelId="{ED1C52C6-5FF3-4093-8419-C79E2AA4BAF1}" type="presParOf" srcId="{C3A3393F-F860-4BD0-878D-21DC2B2B037E}" destId="{F19A08F4-B90B-4173-BA70-DFE8A572420E}" srcOrd="5" destOrd="0" presId="urn:microsoft.com/office/officeart/2005/8/layout/orgChart1"/>
    <dgm:cxn modelId="{038E8822-C251-4A1D-AFCD-7FF5955867BD}" type="presParOf" srcId="{F19A08F4-B90B-4173-BA70-DFE8A572420E}" destId="{08E805BA-5AFC-4EA9-BBEB-1FA11E4A5419}" srcOrd="0" destOrd="0" presId="urn:microsoft.com/office/officeart/2005/8/layout/orgChart1"/>
    <dgm:cxn modelId="{61E7DB26-1C52-4855-8DB6-7808BE2C2B83}" type="presParOf" srcId="{08E805BA-5AFC-4EA9-BBEB-1FA11E4A5419}" destId="{24349B9E-7679-48F3-8C1B-516E244933D3}" srcOrd="0" destOrd="0" presId="urn:microsoft.com/office/officeart/2005/8/layout/orgChart1"/>
    <dgm:cxn modelId="{1B2A7758-2A7A-4BF9-AFF4-8BDA3CA47A8F}" type="presParOf" srcId="{08E805BA-5AFC-4EA9-BBEB-1FA11E4A5419}" destId="{00998848-0883-4A30-8D28-291E7D75C6FB}" srcOrd="1" destOrd="0" presId="urn:microsoft.com/office/officeart/2005/8/layout/orgChart1"/>
    <dgm:cxn modelId="{F7E61EB1-4175-466B-9A86-86EF1A61C126}" type="presParOf" srcId="{F19A08F4-B90B-4173-BA70-DFE8A572420E}" destId="{45A93E4F-2C9E-47CD-9578-C6A168439A3A}" srcOrd="1" destOrd="0" presId="urn:microsoft.com/office/officeart/2005/8/layout/orgChart1"/>
    <dgm:cxn modelId="{261DA111-AA95-496C-AC78-386A1520319D}" type="presParOf" srcId="{F19A08F4-B90B-4173-BA70-DFE8A572420E}" destId="{7CB973D3-9989-46AC-A626-95B627260AFD}" srcOrd="2" destOrd="0" presId="urn:microsoft.com/office/officeart/2005/8/layout/orgChart1"/>
    <dgm:cxn modelId="{FE05A4DC-CB22-442F-B628-D933BD6787FF}"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8FCF2-4F20-4D05-9E2D-8649C3265A89}" type="doc">
      <dgm:prSet loTypeId="urn:microsoft.com/office/officeart/2005/8/layout/orgChart1" loCatId="hierarchy" qsTypeId="urn:microsoft.com/office/officeart/2005/8/quickstyle/3d2" qsCatId="3D" csTypeId="urn:microsoft.com/office/officeart/2005/8/colors/accent2_5" csCatId="accent2" phldr="1"/>
      <dgm:spPr/>
      <dgm:t>
        <a:bodyPr/>
        <a:lstStyle/>
        <a:p>
          <a:endParaRPr lang="en-US"/>
        </a:p>
      </dgm:t>
    </dgm:pt>
    <dgm:pt modelId="{4315F62E-86AB-44B4-BE42-9FEE4B62E21B}">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Assessment Methods</a:t>
          </a:r>
        </a:p>
      </dgm:t>
    </dgm:pt>
    <dgm:pt modelId="{1B6B88F1-1289-428D-A59C-C34932DEC3AD}" type="parTrans" cxnId="{8BAF8FAF-38E2-41C0-8B03-25FDC6D71DE5}">
      <dgm:prSet/>
      <dgm:spPr/>
      <dgm:t>
        <a:bodyPr/>
        <a:lstStyle/>
        <a:p>
          <a:endParaRPr lang="en-US"/>
        </a:p>
      </dgm:t>
    </dgm:pt>
    <dgm:pt modelId="{F23C261A-2F0C-4615-8A6F-91976C50681D}" type="sibTrans" cxnId="{8BAF8FAF-38E2-41C0-8B03-25FDC6D71DE5}">
      <dgm:prSet/>
      <dgm:spPr/>
      <dgm:t>
        <a:bodyPr/>
        <a:lstStyle/>
        <a:p>
          <a:endParaRPr lang="en-US"/>
        </a:p>
      </dgm:t>
    </dgm:pt>
    <dgm:pt modelId="{297772D6-99A3-4BE3-93C4-11D532D92C88}">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Questioning</a:t>
          </a:r>
        </a:p>
      </dgm:t>
    </dgm:pt>
    <dgm:pt modelId="{04E00464-967E-49FA-8436-8993678753B6}" type="parTrans" cxnId="{C4D28A24-4827-4540-9DEF-E8144BC1F4A6}">
      <dgm:prSet/>
      <dgm:spPr/>
      <dgm:t>
        <a:bodyPr/>
        <a:lstStyle/>
        <a:p>
          <a:endParaRPr lang="en-US"/>
        </a:p>
      </dgm:t>
    </dgm:pt>
    <dgm:pt modelId="{A57B54C1-AEDE-461A-AADA-0F63FF8F2EE0}" type="sibTrans" cxnId="{C4D28A24-4827-4540-9DEF-E8144BC1F4A6}">
      <dgm:prSet/>
      <dgm:spPr/>
      <dgm:t>
        <a:bodyPr/>
        <a:lstStyle/>
        <a:p>
          <a:endParaRPr lang="en-US"/>
        </a:p>
      </dgm:t>
    </dgm:pt>
    <dgm:pt modelId="{1F909842-DB45-460F-87D0-E29CB3839B8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dirty="0"/>
            <a:t>Product Evaluation</a:t>
          </a:r>
        </a:p>
      </dgm:t>
    </dgm:pt>
    <dgm:pt modelId="{320037E6-8D62-47F8-964B-3438CD071C79}" type="parTrans" cxnId="{ACC90C67-4E6F-4D7E-AE88-EA8E99296931}">
      <dgm:prSet/>
      <dgm:spPr/>
      <dgm:t>
        <a:bodyPr/>
        <a:lstStyle/>
        <a:p>
          <a:endParaRPr lang="en-US"/>
        </a:p>
      </dgm:t>
    </dgm:pt>
    <dgm:pt modelId="{E86894DF-7C1C-453C-A020-8BD566D2050F}" type="sibTrans" cxnId="{ACC90C67-4E6F-4D7E-AE88-EA8E99296931}">
      <dgm:prSet/>
      <dgm:spPr/>
      <dgm:t>
        <a:bodyPr/>
        <a:lstStyle/>
        <a:p>
          <a:endParaRPr lang="en-US"/>
        </a:p>
      </dgm:t>
    </dgm:pt>
    <dgm:pt modelId="{EE6CBC93-6715-43C1-80BC-45B80A3E58E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Observation</a:t>
          </a:r>
        </a:p>
      </dgm:t>
    </dgm:pt>
    <dgm:pt modelId="{5C469DF5-3E53-4AE1-8B9D-B27970097842}" type="parTrans" cxnId="{7FF0C6DE-C53E-401E-B038-1E414E895010}">
      <dgm:prSet/>
      <dgm:spPr/>
      <dgm:t>
        <a:bodyPr/>
        <a:lstStyle/>
        <a:p>
          <a:endParaRPr lang="en-US"/>
        </a:p>
      </dgm:t>
    </dgm:pt>
    <dgm:pt modelId="{895E9713-47F0-4757-98A4-1C8ABBDDF741}" type="sibTrans" cxnId="{7FF0C6DE-C53E-401E-B038-1E414E895010}">
      <dgm:prSet/>
      <dgm:spPr/>
      <dgm:t>
        <a:bodyPr/>
        <a:lstStyle/>
        <a:p>
          <a:endParaRPr lang="en-US"/>
        </a:p>
      </dgm:t>
    </dgm:pt>
    <dgm:pt modelId="{799DF5AB-B575-4C43-9EF7-7C26A87D861A}" type="pres">
      <dgm:prSet presAssocID="{2778FCF2-4F20-4D05-9E2D-8649C3265A89}" presName="hierChild1" presStyleCnt="0">
        <dgm:presLayoutVars>
          <dgm:orgChart val="1"/>
          <dgm:chPref val="1"/>
          <dgm:dir/>
          <dgm:animOne val="branch"/>
          <dgm:animLvl val="lvl"/>
          <dgm:resizeHandles/>
        </dgm:presLayoutVars>
      </dgm:prSet>
      <dgm:spPr/>
    </dgm:pt>
    <dgm:pt modelId="{17EA075B-21C4-4155-B8F9-799791F15E1F}" type="pres">
      <dgm:prSet presAssocID="{4315F62E-86AB-44B4-BE42-9FEE4B62E21B}" presName="hierRoot1" presStyleCnt="0">
        <dgm:presLayoutVars>
          <dgm:hierBranch val="init"/>
        </dgm:presLayoutVars>
      </dgm:prSet>
      <dgm:spPr/>
    </dgm:pt>
    <dgm:pt modelId="{3AF5C85B-4730-45A2-A0AC-0E124056E767}" type="pres">
      <dgm:prSet presAssocID="{4315F62E-86AB-44B4-BE42-9FEE4B62E21B}" presName="rootComposite1" presStyleCnt="0"/>
      <dgm:spPr/>
    </dgm:pt>
    <dgm:pt modelId="{A608B290-BBA1-42EA-8627-DF8017516988}" type="pres">
      <dgm:prSet presAssocID="{4315F62E-86AB-44B4-BE42-9FEE4B62E21B}" presName="rootText1" presStyleLbl="node0" presStyleIdx="0" presStyleCnt="1" custScaleX="167801">
        <dgm:presLayoutVars>
          <dgm:chPref val="3"/>
        </dgm:presLayoutVars>
      </dgm:prSet>
      <dgm:spPr/>
    </dgm:pt>
    <dgm:pt modelId="{41A52DFA-EA6C-4D42-9ED9-D1958787EB6E}" type="pres">
      <dgm:prSet presAssocID="{4315F62E-86AB-44B4-BE42-9FEE4B62E21B}" presName="rootConnector1" presStyleLbl="node1" presStyleIdx="0" presStyleCnt="0"/>
      <dgm:spPr/>
    </dgm:pt>
    <dgm:pt modelId="{6CB374B8-E7E7-4B72-A9A5-F76BAE092796}" type="pres">
      <dgm:prSet presAssocID="{4315F62E-86AB-44B4-BE42-9FEE4B62E21B}" presName="hierChild2" presStyleCnt="0"/>
      <dgm:spPr/>
    </dgm:pt>
    <dgm:pt modelId="{0E3DC6A6-72A0-4549-AFE6-A69896FFAE28}" type="pres">
      <dgm:prSet presAssocID="{04E00464-967E-49FA-8436-8993678753B6}" presName="Name37" presStyleLbl="parChTrans1D2" presStyleIdx="0" presStyleCnt="3"/>
      <dgm:spPr/>
    </dgm:pt>
    <dgm:pt modelId="{C1DFCF61-C005-4C19-9FA2-DD0F34DEB9AA}" type="pres">
      <dgm:prSet presAssocID="{297772D6-99A3-4BE3-93C4-11D532D92C88}" presName="hierRoot2" presStyleCnt="0">
        <dgm:presLayoutVars>
          <dgm:hierBranch val="init"/>
        </dgm:presLayoutVars>
      </dgm:prSet>
      <dgm:spPr/>
    </dgm:pt>
    <dgm:pt modelId="{8D2DDB3F-D779-4638-B9BB-71997D8A599C}" type="pres">
      <dgm:prSet presAssocID="{297772D6-99A3-4BE3-93C4-11D532D92C88}" presName="rootComposite" presStyleCnt="0"/>
      <dgm:spPr/>
    </dgm:pt>
    <dgm:pt modelId="{249312C4-0F64-47AB-BF40-42C99B3A6E3E}" type="pres">
      <dgm:prSet presAssocID="{297772D6-99A3-4BE3-93C4-11D532D92C88}" presName="rootText" presStyleLbl="node2" presStyleIdx="0" presStyleCnt="3" custScaleX="110000" custScaleY="110000">
        <dgm:presLayoutVars>
          <dgm:chPref val="3"/>
        </dgm:presLayoutVars>
      </dgm:prSet>
      <dgm:spPr/>
    </dgm:pt>
    <dgm:pt modelId="{F9189975-9781-489E-B973-71C98A13BCD6}" type="pres">
      <dgm:prSet presAssocID="{297772D6-99A3-4BE3-93C4-11D532D92C88}" presName="rootConnector" presStyleLbl="node2" presStyleIdx="0" presStyleCnt="3"/>
      <dgm:spPr/>
    </dgm:pt>
    <dgm:pt modelId="{2CFBAE96-A05B-471C-8A09-C394815B98D7}" type="pres">
      <dgm:prSet presAssocID="{297772D6-99A3-4BE3-93C4-11D532D92C88}" presName="hierChild4" presStyleCnt="0"/>
      <dgm:spPr/>
    </dgm:pt>
    <dgm:pt modelId="{E31494EA-0DF8-4FC0-948C-BDBD31E7747D}" type="pres">
      <dgm:prSet presAssocID="{297772D6-99A3-4BE3-93C4-11D532D92C88}" presName="hierChild5" presStyleCnt="0"/>
      <dgm:spPr/>
    </dgm:pt>
    <dgm:pt modelId="{50F7BF35-A340-4C65-AF13-652E22CC449D}" type="pres">
      <dgm:prSet presAssocID="{320037E6-8D62-47F8-964B-3438CD071C79}" presName="Name37" presStyleLbl="parChTrans1D2" presStyleIdx="1" presStyleCnt="3"/>
      <dgm:spPr/>
    </dgm:pt>
    <dgm:pt modelId="{868FFF7C-F1F9-48C9-B504-BE22FAC74D61}" type="pres">
      <dgm:prSet presAssocID="{1F909842-DB45-460F-87D0-E29CB3839B8C}" presName="hierRoot2" presStyleCnt="0">
        <dgm:presLayoutVars>
          <dgm:hierBranch val="init"/>
        </dgm:presLayoutVars>
      </dgm:prSet>
      <dgm:spPr/>
    </dgm:pt>
    <dgm:pt modelId="{EBB9559B-9F4C-4523-8408-B87694C5CD6D}" type="pres">
      <dgm:prSet presAssocID="{1F909842-DB45-460F-87D0-E29CB3839B8C}" presName="rootComposite" presStyleCnt="0"/>
      <dgm:spPr/>
    </dgm:pt>
    <dgm:pt modelId="{EED41511-DE2D-4D0E-BA6E-54FD55567C3D}" type="pres">
      <dgm:prSet presAssocID="{1F909842-DB45-460F-87D0-E29CB3839B8C}" presName="rootText" presStyleLbl="node2" presStyleIdx="1" presStyleCnt="3" custScaleX="110000" custScaleY="110000">
        <dgm:presLayoutVars>
          <dgm:chPref val="3"/>
        </dgm:presLayoutVars>
      </dgm:prSet>
      <dgm:spPr/>
    </dgm:pt>
    <dgm:pt modelId="{9F43FAE7-D1CC-4FF3-8799-33684CC5FC64}" type="pres">
      <dgm:prSet presAssocID="{1F909842-DB45-460F-87D0-E29CB3839B8C}" presName="rootConnector" presStyleLbl="node2" presStyleIdx="1" presStyleCnt="3"/>
      <dgm:spPr/>
    </dgm:pt>
    <dgm:pt modelId="{2DE2BF7C-B6C6-4F55-A1CB-AC7065CA2C08}" type="pres">
      <dgm:prSet presAssocID="{1F909842-DB45-460F-87D0-E29CB3839B8C}" presName="hierChild4" presStyleCnt="0"/>
      <dgm:spPr/>
    </dgm:pt>
    <dgm:pt modelId="{B69382C7-55B1-4467-AFBF-C8F6975D237B}" type="pres">
      <dgm:prSet presAssocID="{1F909842-DB45-460F-87D0-E29CB3839B8C}" presName="hierChild5" presStyleCnt="0"/>
      <dgm:spPr/>
    </dgm:pt>
    <dgm:pt modelId="{F93CE84B-53EF-4DD2-B4D9-E30662D3F97C}" type="pres">
      <dgm:prSet presAssocID="{5C469DF5-3E53-4AE1-8B9D-B27970097842}" presName="Name37" presStyleLbl="parChTrans1D2" presStyleIdx="2" presStyleCnt="3"/>
      <dgm:spPr/>
    </dgm:pt>
    <dgm:pt modelId="{2352C2FB-5E2C-46F6-89B3-C4CFE50E8F8A}" type="pres">
      <dgm:prSet presAssocID="{EE6CBC93-6715-43C1-80BC-45B80A3E58E7}" presName="hierRoot2" presStyleCnt="0">
        <dgm:presLayoutVars>
          <dgm:hierBranch val="init"/>
        </dgm:presLayoutVars>
      </dgm:prSet>
      <dgm:spPr/>
    </dgm:pt>
    <dgm:pt modelId="{09A80B74-40ED-4ABE-BB1D-DE752294AC78}" type="pres">
      <dgm:prSet presAssocID="{EE6CBC93-6715-43C1-80BC-45B80A3E58E7}" presName="rootComposite" presStyleCnt="0"/>
      <dgm:spPr/>
    </dgm:pt>
    <dgm:pt modelId="{A8B7EC9A-A054-47E5-B4AB-ABADB33095FE}" type="pres">
      <dgm:prSet presAssocID="{EE6CBC93-6715-43C1-80BC-45B80A3E58E7}" presName="rootText" presStyleLbl="node2" presStyleIdx="2" presStyleCnt="3" custScaleX="110000" custScaleY="110000">
        <dgm:presLayoutVars>
          <dgm:chPref val="3"/>
        </dgm:presLayoutVars>
      </dgm:prSet>
      <dgm:spPr/>
    </dgm:pt>
    <dgm:pt modelId="{9F7C733D-6C18-473C-9252-3E3A83C47239}" type="pres">
      <dgm:prSet presAssocID="{EE6CBC93-6715-43C1-80BC-45B80A3E58E7}" presName="rootConnector" presStyleLbl="node2" presStyleIdx="2" presStyleCnt="3"/>
      <dgm:spPr/>
    </dgm:pt>
    <dgm:pt modelId="{13466C65-E157-4A51-A8B3-E5B6F454015A}" type="pres">
      <dgm:prSet presAssocID="{EE6CBC93-6715-43C1-80BC-45B80A3E58E7}" presName="hierChild4" presStyleCnt="0"/>
      <dgm:spPr/>
    </dgm:pt>
    <dgm:pt modelId="{AD2A798D-A394-4694-9ADC-7F213A742210}" type="pres">
      <dgm:prSet presAssocID="{EE6CBC93-6715-43C1-80BC-45B80A3E58E7}" presName="hierChild5" presStyleCnt="0"/>
      <dgm:spPr/>
    </dgm:pt>
    <dgm:pt modelId="{0971F944-C6EB-4CE4-B568-3579D610C909}" type="pres">
      <dgm:prSet presAssocID="{4315F62E-86AB-44B4-BE42-9FEE4B62E21B}" presName="hierChild3" presStyleCnt="0"/>
      <dgm:spPr/>
    </dgm:pt>
  </dgm:ptLst>
  <dgm:cxnLst>
    <dgm:cxn modelId="{96F33402-923C-4299-9459-0852868C6EFE}" type="presOf" srcId="{4315F62E-86AB-44B4-BE42-9FEE4B62E21B}" destId="{A608B290-BBA1-42EA-8627-DF8017516988}" srcOrd="0" destOrd="0" presId="urn:microsoft.com/office/officeart/2005/8/layout/orgChart1"/>
    <dgm:cxn modelId="{C1BA2E16-9FE8-484E-8073-A82065DD99D0}" type="presOf" srcId="{297772D6-99A3-4BE3-93C4-11D532D92C88}" destId="{F9189975-9781-489E-B973-71C98A13BCD6}" srcOrd="1" destOrd="0" presId="urn:microsoft.com/office/officeart/2005/8/layout/orgChart1"/>
    <dgm:cxn modelId="{C4D28A24-4827-4540-9DEF-E8144BC1F4A6}" srcId="{4315F62E-86AB-44B4-BE42-9FEE4B62E21B}" destId="{297772D6-99A3-4BE3-93C4-11D532D92C88}" srcOrd="0" destOrd="0" parTransId="{04E00464-967E-49FA-8436-8993678753B6}" sibTransId="{A57B54C1-AEDE-461A-AADA-0F63FF8F2EE0}"/>
    <dgm:cxn modelId="{F4E5A624-AF12-4737-B11C-6E104024C160}" type="presOf" srcId="{5C469DF5-3E53-4AE1-8B9D-B27970097842}" destId="{F93CE84B-53EF-4DD2-B4D9-E30662D3F97C}" srcOrd="0" destOrd="0" presId="urn:microsoft.com/office/officeart/2005/8/layout/orgChart1"/>
    <dgm:cxn modelId="{C6D1EF41-A834-4E99-B18F-B69DA8A4C57B}" type="presOf" srcId="{EE6CBC93-6715-43C1-80BC-45B80A3E58E7}" destId="{9F7C733D-6C18-473C-9252-3E3A83C47239}" srcOrd="1" destOrd="0" presId="urn:microsoft.com/office/officeart/2005/8/layout/orgChart1"/>
    <dgm:cxn modelId="{A3876266-DCC0-4A62-B807-D3512285B7C2}" type="presOf" srcId="{320037E6-8D62-47F8-964B-3438CD071C79}" destId="{50F7BF35-A340-4C65-AF13-652E22CC449D}" srcOrd="0" destOrd="0" presId="urn:microsoft.com/office/officeart/2005/8/layout/orgChart1"/>
    <dgm:cxn modelId="{ACC90C67-4E6F-4D7E-AE88-EA8E99296931}" srcId="{4315F62E-86AB-44B4-BE42-9FEE4B62E21B}" destId="{1F909842-DB45-460F-87D0-E29CB3839B8C}" srcOrd="1" destOrd="0" parTransId="{320037E6-8D62-47F8-964B-3438CD071C79}" sibTransId="{E86894DF-7C1C-453C-A020-8BD566D2050F}"/>
    <dgm:cxn modelId="{DD94FA6F-5FDB-4B55-9700-60D41E6C37AD}" type="presOf" srcId="{1F909842-DB45-460F-87D0-E29CB3839B8C}" destId="{EED41511-DE2D-4D0E-BA6E-54FD55567C3D}" srcOrd="0" destOrd="0" presId="urn:microsoft.com/office/officeart/2005/8/layout/orgChart1"/>
    <dgm:cxn modelId="{8BAF8FAF-38E2-41C0-8B03-25FDC6D71DE5}" srcId="{2778FCF2-4F20-4D05-9E2D-8649C3265A89}" destId="{4315F62E-86AB-44B4-BE42-9FEE4B62E21B}" srcOrd="0" destOrd="0" parTransId="{1B6B88F1-1289-428D-A59C-C34932DEC3AD}" sibTransId="{F23C261A-2F0C-4615-8A6F-91976C50681D}"/>
    <dgm:cxn modelId="{89A2C5B8-2C95-4972-914F-E97863D15099}" type="presOf" srcId="{297772D6-99A3-4BE3-93C4-11D532D92C88}" destId="{249312C4-0F64-47AB-BF40-42C99B3A6E3E}" srcOrd="0" destOrd="0" presId="urn:microsoft.com/office/officeart/2005/8/layout/orgChart1"/>
    <dgm:cxn modelId="{324085B9-7297-4DEA-BBB3-87BE3EE54ADD}" type="presOf" srcId="{04E00464-967E-49FA-8436-8993678753B6}" destId="{0E3DC6A6-72A0-4549-AFE6-A69896FFAE28}" srcOrd="0" destOrd="0" presId="urn:microsoft.com/office/officeart/2005/8/layout/orgChart1"/>
    <dgm:cxn modelId="{2F6CB5C5-3654-48DD-8CB3-8BBD331551B0}" type="presOf" srcId="{4315F62E-86AB-44B4-BE42-9FEE4B62E21B}" destId="{41A52DFA-EA6C-4D42-9ED9-D1958787EB6E}" srcOrd="1" destOrd="0" presId="urn:microsoft.com/office/officeart/2005/8/layout/orgChart1"/>
    <dgm:cxn modelId="{7FF0C6DE-C53E-401E-B038-1E414E895010}" srcId="{4315F62E-86AB-44B4-BE42-9FEE4B62E21B}" destId="{EE6CBC93-6715-43C1-80BC-45B80A3E58E7}" srcOrd="2" destOrd="0" parTransId="{5C469DF5-3E53-4AE1-8B9D-B27970097842}" sibTransId="{895E9713-47F0-4757-98A4-1C8ABBDDF741}"/>
    <dgm:cxn modelId="{386B3EE8-FB7E-4B7B-8AA0-C81F6E9626E0}" type="presOf" srcId="{EE6CBC93-6715-43C1-80BC-45B80A3E58E7}" destId="{A8B7EC9A-A054-47E5-B4AB-ABADB33095FE}" srcOrd="0" destOrd="0" presId="urn:microsoft.com/office/officeart/2005/8/layout/orgChart1"/>
    <dgm:cxn modelId="{59CD02ED-A305-4693-9887-3C4BE01EB4ED}" type="presOf" srcId="{1F909842-DB45-460F-87D0-E29CB3839B8C}" destId="{9F43FAE7-D1CC-4FF3-8799-33684CC5FC64}" srcOrd="1" destOrd="0" presId="urn:microsoft.com/office/officeart/2005/8/layout/orgChart1"/>
    <dgm:cxn modelId="{DDA073FA-29EB-4BB3-A6BF-8B97F08145B5}" type="presOf" srcId="{2778FCF2-4F20-4D05-9E2D-8649C3265A89}" destId="{799DF5AB-B575-4C43-9EF7-7C26A87D861A}" srcOrd="0" destOrd="0" presId="urn:microsoft.com/office/officeart/2005/8/layout/orgChart1"/>
    <dgm:cxn modelId="{7785AAAA-11CF-4868-BD50-BFBF6517B154}" type="presParOf" srcId="{799DF5AB-B575-4C43-9EF7-7C26A87D861A}" destId="{17EA075B-21C4-4155-B8F9-799791F15E1F}" srcOrd="0" destOrd="0" presId="urn:microsoft.com/office/officeart/2005/8/layout/orgChart1"/>
    <dgm:cxn modelId="{5A3DE819-2F90-4C78-8833-5C61208BF16C}" type="presParOf" srcId="{17EA075B-21C4-4155-B8F9-799791F15E1F}" destId="{3AF5C85B-4730-45A2-A0AC-0E124056E767}" srcOrd="0" destOrd="0" presId="urn:microsoft.com/office/officeart/2005/8/layout/orgChart1"/>
    <dgm:cxn modelId="{EB68C1CE-9AF7-456E-A6BD-6C5C59310375}" type="presParOf" srcId="{3AF5C85B-4730-45A2-A0AC-0E124056E767}" destId="{A608B290-BBA1-42EA-8627-DF8017516988}" srcOrd="0" destOrd="0" presId="urn:microsoft.com/office/officeart/2005/8/layout/orgChart1"/>
    <dgm:cxn modelId="{73236C50-2385-4CE5-9EF4-3794CA63A516}" type="presParOf" srcId="{3AF5C85B-4730-45A2-A0AC-0E124056E767}" destId="{41A52DFA-EA6C-4D42-9ED9-D1958787EB6E}" srcOrd="1" destOrd="0" presId="urn:microsoft.com/office/officeart/2005/8/layout/orgChart1"/>
    <dgm:cxn modelId="{4C766A2F-7291-4C57-82D2-4E497DB845B0}" type="presParOf" srcId="{17EA075B-21C4-4155-B8F9-799791F15E1F}" destId="{6CB374B8-E7E7-4B72-A9A5-F76BAE092796}" srcOrd="1" destOrd="0" presId="urn:microsoft.com/office/officeart/2005/8/layout/orgChart1"/>
    <dgm:cxn modelId="{E1E66270-C712-489E-9DC3-D8CA8EBEF712}" type="presParOf" srcId="{6CB374B8-E7E7-4B72-A9A5-F76BAE092796}" destId="{0E3DC6A6-72A0-4549-AFE6-A69896FFAE28}" srcOrd="0" destOrd="0" presId="urn:microsoft.com/office/officeart/2005/8/layout/orgChart1"/>
    <dgm:cxn modelId="{852A9E31-AC86-462A-BE7D-79F8D5E62A7D}" type="presParOf" srcId="{6CB374B8-E7E7-4B72-A9A5-F76BAE092796}" destId="{C1DFCF61-C005-4C19-9FA2-DD0F34DEB9AA}" srcOrd="1" destOrd="0" presId="urn:microsoft.com/office/officeart/2005/8/layout/orgChart1"/>
    <dgm:cxn modelId="{CF32D405-D626-4025-B60C-5A9633C137F9}" type="presParOf" srcId="{C1DFCF61-C005-4C19-9FA2-DD0F34DEB9AA}" destId="{8D2DDB3F-D779-4638-B9BB-71997D8A599C}" srcOrd="0" destOrd="0" presId="urn:microsoft.com/office/officeart/2005/8/layout/orgChart1"/>
    <dgm:cxn modelId="{73F0431F-06BE-4A44-8A10-B1A80704426F}" type="presParOf" srcId="{8D2DDB3F-D779-4638-B9BB-71997D8A599C}" destId="{249312C4-0F64-47AB-BF40-42C99B3A6E3E}" srcOrd="0" destOrd="0" presId="urn:microsoft.com/office/officeart/2005/8/layout/orgChart1"/>
    <dgm:cxn modelId="{74F4E071-41A3-4FE4-88A1-C543EA5E69BA}" type="presParOf" srcId="{8D2DDB3F-D779-4638-B9BB-71997D8A599C}" destId="{F9189975-9781-489E-B973-71C98A13BCD6}" srcOrd="1" destOrd="0" presId="urn:microsoft.com/office/officeart/2005/8/layout/orgChart1"/>
    <dgm:cxn modelId="{CF690313-878F-4814-9150-F3AE1A2AB7A0}" type="presParOf" srcId="{C1DFCF61-C005-4C19-9FA2-DD0F34DEB9AA}" destId="{2CFBAE96-A05B-471C-8A09-C394815B98D7}" srcOrd="1" destOrd="0" presId="urn:microsoft.com/office/officeart/2005/8/layout/orgChart1"/>
    <dgm:cxn modelId="{B9D90D19-0A57-4673-A346-D6A52E962479}" type="presParOf" srcId="{C1DFCF61-C005-4C19-9FA2-DD0F34DEB9AA}" destId="{E31494EA-0DF8-4FC0-948C-BDBD31E7747D}" srcOrd="2" destOrd="0" presId="urn:microsoft.com/office/officeart/2005/8/layout/orgChart1"/>
    <dgm:cxn modelId="{34273B7D-C565-4F1A-B47E-55C999DE13EF}" type="presParOf" srcId="{6CB374B8-E7E7-4B72-A9A5-F76BAE092796}" destId="{50F7BF35-A340-4C65-AF13-652E22CC449D}" srcOrd="2" destOrd="0" presId="urn:microsoft.com/office/officeart/2005/8/layout/orgChart1"/>
    <dgm:cxn modelId="{3877F0B9-02D5-468B-985B-C45FF91F1C1E}" type="presParOf" srcId="{6CB374B8-E7E7-4B72-A9A5-F76BAE092796}" destId="{868FFF7C-F1F9-48C9-B504-BE22FAC74D61}" srcOrd="3" destOrd="0" presId="urn:microsoft.com/office/officeart/2005/8/layout/orgChart1"/>
    <dgm:cxn modelId="{863CE0CC-0328-4565-9E10-5008888DE615}" type="presParOf" srcId="{868FFF7C-F1F9-48C9-B504-BE22FAC74D61}" destId="{EBB9559B-9F4C-4523-8408-B87694C5CD6D}" srcOrd="0" destOrd="0" presId="urn:microsoft.com/office/officeart/2005/8/layout/orgChart1"/>
    <dgm:cxn modelId="{201C76FC-18E6-433B-BC22-D214858317F3}" type="presParOf" srcId="{EBB9559B-9F4C-4523-8408-B87694C5CD6D}" destId="{EED41511-DE2D-4D0E-BA6E-54FD55567C3D}" srcOrd="0" destOrd="0" presId="urn:microsoft.com/office/officeart/2005/8/layout/orgChart1"/>
    <dgm:cxn modelId="{D763C092-8359-439C-B469-4FAC1680863C}" type="presParOf" srcId="{EBB9559B-9F4C-4523-8408-B87694C5CD6D}" destId="{9F43FAE7-D1CC-4FF3-8799-33684CC5FC64}" srcOrd="1" destOrd="0" presId="urn:microsoft.com/office/officeart/2005/8/layout/orgChart1"/>
    <dgm:cxn modelId="{1932271F-7175-4BC2-A296-E77477ABA21B}" type="presParOf" srcId="{868FFF7C-F1F9-48C9-B504-BE22FAC74D61}" destId="{2DE2BF7C-B6C6-4F55-A1CB-AC7065CA2C08}" srcOrd="1" destOrd="0" presId="urn:microsoft.com/office/officeart/2005/8/layout/orgChart1"/>
    <dgm:cxn modelId="{548B87D7-AF7B-4613-852C-5A959ECA51A2}" type="presParOf" srcId="{868FFF7C-F1F9-48C9-B504-BE22FAC74D61}" destId="{B69382C7-55B1-4467-AFBF-C8F6975D237B}" srcOrd="2" destOrd="0" presId="urn:microsoft.com/office/officeart/2005/8/layout/orgChart1"/>
    <dgm:cxn modelId="{E0D0B383-66DB-4F3F-A423-4BE755BF7541}" type="presParOf" srcId="{6CB374B8-E7E7-4B72-A9A5-F76BAE092796}" destId="{F93CE84B-53EF-4DD2-B4D9-E30662D3F97C}" srcOrd="4" destOrd="0" presId="urn:microsoft.com/office/officeart/2005/8/layout/orgChart1"/>
    <dgm:cxn modelId="{883F29FB-B07E-4F8A-A115-F558C5F43787}" type="presParOf" srcId="{6CB374B8-E7E7-4B72-A9A5-F76BAE092796}" destId="{2352C2FB-5E2C-46F6-89B3-C4CFE50E8F8A}" srcOrd="5" destOrd="0" presId="urn:microsoft.com/office/officeart/2005/8/layout/orgChart1"/>
    <dgm:cxn modelId="{E7E131F0-F0A4-41FD-B75B-C3D992AAA869}" type="presParOf" srcId="{2352C2FB-5E2C-46F6-89B3-C4CFE50E8F8A}" destId="{09A80B74-40ED-4ABE-BB1D-DE752294AC78}" srcOrd="0" destOrd="0" presId="urn:microsoft.com/office/officeart/2005/8/layout/orgChart1"/>
    <dgm:cxn modelId="{825B7D3D-B2A1-4448-8F2D-08B3BAC8D5FE}" type="presParOf" srcId="{09A80B74-40ED-4ABE-BB1D-DE752294AC78}" destId="{A8B7EC9A-A054-47E5-B4AB-ABADB33095FE}" srcOrd="0" destOrd="0" presId="urn:microsoft.com/office/officeart/2005/8/layout/orgChart1"/>
    <dgm:cxn modelId="{DD9847AE-3B72-47A7-8A02-0E0BF3AEF7C5}" type="presParOf" srcId="{09A80B74-40ED-4ABE-BB1D-DE752294AC78}" destId="{9F7C733D-6C18-473C-9252-3E3A83C47239}" srcOrd="1" destOrd="0" presId="urn:microsoft.com/office/officeart/2005/8/layout/orgChart1"/>
    <dgm:cxn modelId="{239D621E-8E0D-4659-940C-EC6AF988B6D8}" type="presParOf" srcId="{2352C2FB-5E2C-46F6-89B3-C4CFE50E8F8A}" destId="{13466C65-E157-4A51-A8B3-E5B6F454015A}" srcOrd="1" destOrd="0" presId="urn:microsoft.com/office/officeart/2005/8/layout/orgChart1"/>
    <dgm:cxn modelId="{BE667BEE-68A9-4FD3-9FC1-4667AD3D00F3}" type="presParOf" srcId="{2352C2FB-5E2C-46F6-89B3-C4CFE50E8F8A}" destId="{AD2A798D-A394-4694-9ADC-7F213A742210}" srcOrd="2" destOrd="0" presId="urn:microsoft.com/office/officeart/2005/8/layout/orgChart1"/>
    <dgm:cxn modelId="{6332CB17-55A6-44D5-9BDA-4374CA4FCD75}" type="presParOf" srcId="{17EA075B-21C4-4155-B8F9-799791F15E1F}" destId="{0971F944-C6EB-4CE4-B568-3579D610C9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3" qsCatId="3D" csTypeId="urn:microsoft.com/office/officeart/2005/8/colors/accent5_4" csCatId="accent5"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b="1" dirty="0"/>
            <a:t>Assessment</a:t>
          </a:r>
        </a:p>
      </dgm:t>
    </dgm:pt>
    <dgm:pt modelId="{D71044DB-2B70-4F4E-80BE-2774EFE23D9B}" type="parTrans" cxnId="{CFA81786-B748-48AF-9BFF-282DDBA00D8C}">
      <dgm:prSet/>
      <dgm:spPr/>
      <dgm:t>
        <a:bodyPr/>
        <a:lstStyle/>
        <a:p>
          <a:endParaRPr lang="en-US" sz="2000"/>
        </a:p>
      </dgm:t>
    </dgm:pt>
    <dgm:pt modelId="{6E62E6EC-8AE2-4AF1-A2B3-4B2DFA7C2E76}" type="sibTrans" cxnId="{CFA81786-B748-48AF-9BFF-282DDBA00D8C}">
      <dgm:prSet/>
      <dgm:spPr/>
      <dgm:t>
        <a:bodyPr/>
        <a:lstStyle/>
        <a:p>
          <a:endParaRPr lang="en-US" sz="2000"/>
        </a:p>
      </dgm:t>
    </dgm:pt>
    <dgm:pt modelId="{1E1F23DD-C042-4219-9C9C-280CD91B28A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Formative</a:t>
          </a:r>
        </a:p>
      </dgm:t>
    </dgm:pt>
    <dgm:pt modelId="{BA260C72-4AAC-4934-9080-9E94A5BECF03}" type="parTrans" cxnId="{74D81C63-3C7F-4FEE-ADE4-6AEB9B70E050}">
      <dgm:prSet/>
      <dgm:spPr/>
      <dgm:t>
        <a:bodyPr/>
        <a:lstStyle/>
        <a:p>
          <a:endParaRPr lang="en-US" sz="2000"/>
        </a:p>
      </dgm:t>
    </dgm:pt>
    <dgm:pt modelId="{F5C9150A-4E4A-4D26-8790-6B17A63FFF69}" type="sibTrans" cxnId="{74D81C63-3C7F-4FEE-ADE4-6AEB9B70E050}">
      <dgm:prSet/>
      <dgm:spPr/>
      <dgm:t>
        <a:bodyPr/>
        <a:lstStyle/>
        <a:p>
          <a:endParaRPr lang="en-US" sz="2000"/>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Summative</a:t>
          </a:r>
        </a:p>
      </dgm:t>
    </dgm:pt>
    <dgm:pt modelId="{DAF10627-20FA-4BDB-9365-30405B888CDC}" type="parTrans" cxnId="{A9632E11-356B-45B5-9A5F-D764C0D006B1}">
      <dgm:prSet/>
      <dgm:spPr/>
      <dgm:t>
        <a:bodyPr/>
        <a:lstStyle/>
        <a:p>
          <a:endParaRPr lang="en-US" sz="2000"/>
        </a:p>
      </dgm:t>
    </dgm:pt>
    <dgm:pt modelId="{3A9988E5-D2FC-4053-A3B2-804D55B5D78C}" type="sibTrans" cxnId="{A9632E11-356B-45B5-9A5F-D764C0D006B1}">
      <dgm:prSet/>
      <dgm:spPr/>
      <dgm:t>
        <a:bodyPr/>
        <a:lstStyle/>
        <a:p>
          <a:endParaRPr lang="en-US" sz="2000"/>
        </a:p>
      </dgm:t>
    </dgm:pt>
    <dgm:pt modelId="{131B696B-5ADE-43C6-AA8A-2BFD36522445}">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endParaRPr lang="en-US" sz="2000" b="1" dirty="0"/>
        </a:p>
        <a:p>
          <a:pPr algn="ctr">
            <a:lnSpc>
              <a:spcPct val="100000"/>
            </a:lnSpc>
          </a:pPr>
          <a:r>
            <a:rPr lang="en-US" sz="2000" b="1" dirty="0"/>
            <a:t>Evidence </a:t>
          </a:r>
          <a:r>
            <a:rPr lang="en-US" sz="2000" b="1" i="1" dirty="0"/>
            <a:t>during </a:t>
          </a:r>
        </a:p>
        <a:p>
          <a:pPr algn="ctr">
            <a:lnSpc>
              <a:spcPct val="100000"/>
            </a:lnSpc>
          </a:pPr>
          <a:r>
            <a:rPr lang="en-US" sz="2000" b="1" dirty="0"/>
            <a:t>facilitation</a:t>
          </a:r>
        </a:p>
        <a:p>
          <a:pPr algn="ctr">
            <a:lnSpc>
              <a:spcPct val="100000"/>
            </a:lnSpc>
          </a:pPr>
          <a:r>
            <a:rPr lang="en-US" sz="2000" b="1" dirty="0"/>
            <a:t>Self Assessment</a:t>
          </a:r>
        </a:p>
        <a:p>
          <a:pPr algn="ctr">
            <a:lnSpc>
              <a:spcPct val="100000"/>
            </a:lnSpc>
          </a:pPr>
          <a:endParaRPr lang="en-US" sz="2000" b="1" dirty="0"/>
        </a:p>
      </dgm:t>
    </dgm:pt>
    <dgm:pt modelId="{92213584-4208-4165-B72E-03559A3E37D5}" type="parTrans" cxnId="{89FA4D95-4C56-460D-8911-7ED693DF8256}">
      <dgm:prSet/>
      <dgm:spPr/>
      <dgm:t>
        <a:bodyPr/>
        <a:lstStyle/>
        <a:p>
          <a:endParaRPr lang="en-US" sz="2000"/>
        </a:p>
      </dgm:t>
    </dgm:pt>
    <dgm:pt modelId="{C5AA6F92-6248-4027-9030-326B000788C7}" type="sibTrans" cxnId="{89FA4D95-4C56-460D-8911-7ED693DF8256}">
      <dgm:prSet/>
      <dgm:spPr/>
      <dgm:t>
        <a:bodyPr/>
        <a:lstStyle/>
        <a:p>
          <a:endParaRPr lang="en-US" sz="2000"/>
        </a:p>
      </dgm:t>
    </dgm:pt>
    <dgm:pt modelId="{03C84F75-2031-4AA4-B6F0-27F44773D70D}">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r>
            <a:rPr lang="en-US" sz="2000" b="1" dirty="0"/>
            <a:t>Knowledge Assessment</a:t>
          </a:r>
        </a:p>
        <a:p>
          <a:pPr algn="ctr">
            <a:lnSpc>
              <a:spcPct val="100000"/>
            </a:lnSpc>
          </a:pPr>
          <a:r>
            <a:rPr lang="en-US" sz="2000" b="1" dirty="0"/>
            <a:t> Summative Workplace</a:t>
          </a:r>
        </a:p>
        <a:p>
          <a:pPr algn="ctr">
            <a:lnSpc>
              <a:spcPct val="100000"/>
            </a:lnSpc>
          </a:pPr>
          <a:r>
            <a:rPr lang="en-US" sz="2000" b="1" dirty="0"/>
            <a:t> Assignments</a:t>
          </a:r>
        </a:p>
      </dgm:t>
    </dgm:pt>
    <dgm:pt modelId="{B32D85E1-CE23-49B3-9264-73DD3614E349}" type="parTrans" cxnId="{6CF6D070-7A42-4FEA-B954-7417D0A3E6BF}">
      <dgm:prSet/>
      <dgm:spPr/>
      <dgm:t>
        <a:bodyPr/>
        <a:lstStyle/>
        <a:p>
          <a:endParaRPr lang="en-US" sz="2000"/>
        </a:p>
      </dgm:t>
    </dgm:pt>
    <dgm:pt modelId="{702B65BC-E86D-4114-98D7-54053DDA7596}" type="sibTrans" cxnId="{6CF6D070-7A42-4FEA-B954-7417D0A3E6BF}">
      <dgm:prSet/>
      <dgm:spPr/>
      <dgm:t>
        <a:bodyPr/>
        <a:lstStyle/>
        <a:p>
          <a:endParaRPr lang="en-US" sz="2000"/>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Y="25750">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F99C2F2-CD21-4313-9634-001389A43FB9}" type="pres">
      <dgm:prSet presAssocID="{BA260C72-4AAC-4934-9080-9E94A5BECF03}" presName="Name37" presStyleLbl="parChTrans1D2" presStyleIdx="0" presStyleCnt="2"/>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0" presStyleCnt="2" custScaleY="46335">
        <dgm:presLayoutVars>
          <dgm:chPref val="3"/>
        </dgm:presLayoutVars>
      </dgm:prSet>
      <dgm:spPr/>
    </dgm:pt>
    <dgm:pt modelId="{BA70270E-585D-4A22-B309-A104DFB9AC6E}" type="pres">
      <dgm:prSet presAssocID="{1E1F23DD-C042-4219-9C9C-280CD91B28AC}" presName="rootConnector" presStyleLbl="node2" presStyleIdx="0" presStyleCnt="2"/>
      <dgm:spPr/>
    </dgm:pt>
    <dgm:pt modelId="{18BCA5D3-DEFD-454D-9E82-F7030D92C3BC}" type="pres">
      <dgm:prSet presAssocID="{1E1F23DD-C042-4219-9C9C-280CD91B28AC}" presName="hierChild4" presStyleCnt="0"/>
      <dgm:spPr/>
    </dgm:pt>
    <dgm:pt modelId="{00854E58-BD01-4E9A-BFE3-E2B249DCDE15}" type="pres">
      <dgm:prSet presAssocID="{92213584-4208-4165-B72E-03559A3E37D5}" presName="Name37" presStyleLbl="parChTrans1D3" presStyleIdx="0" presStyleCnt="2"/>
      <dgm:spPr/>
    </dgm:pt>
    <dgm:pt modelId="{25BA82E1-1F11-4CF6-9A90-DED10EB306EB}" type="pres">
      <dgm:prSet presAssocID="{131B696B-5ADE-43C6-AA8A-2BFD36522445}" presName="hierRoot2" presStyleCnt="0">
        <dgm:presLayoutVars>
          <dgm:hierBranch val="init"/>
        </dgm:presLayoutVars>
      </dgm:prSet>
      <dgm:spPr/>
    </dgm:pt>
    <dgm:pt modelId="{74285F4B-170D-4234-B302-97D2D85ED42B}" type="pres">
      <dgm:prSet presAssocID="{131B696B-5ADE-43C6-AA8A-2BFD36522445}" presName="rootComposite" presStyleCnt="0"/>
      <dgm:spPr/>
    </dgm:pt>
    <dgm:pt modelId="{CC3C5B9F-7C7E-48D7-BEFA-F5C8A50EDB1F}" type="pres">
      <dgm:prSet presAssocID="{131B696B-5ADE-43C6-AA8A-2BFD36522445}" presName="rootText" presStyleLbl="node3" presStyleIdx="0" presStyleCnt="2" custScaleX="87307" custLinFactNeighborX="2543" custLinFactNeighborY="2805">
        <dgm:presLayoutVars>
          <dgm:chPref val="3"/>
        </dgm:presLayoutVars>
      </dgm:prSet>
      <dgm:spPr/>
    </dgm:pt>
    <dgm:pt modelId="{281631E6-A6A3-48C9-A5CC-00F3633E648A}" type="pres">
      <dgm:prSet presAssocID="{131B696B-5ADE-43C6-AA8A-2BFD36522445}" presName="rootConnector" presStyleLbl="node3" presStyleIdx="0" presStyleCnt="2"/>
      <dgm:spPr/>
    </dgm:pt>
    <dgm:pt modelId="{B1F61199-2921-48EB-8C47-A0C3870E0EFF}" type="pres">
      <dgm:prSet presAssocID="{131B696B-5ADE-43C6-AA8A-2BFD36522445}" presName="hierChild4" presStyleCnt="0"/>
      <dgm:spPr/>
    </dgm:pt>
    <dgm:pt modelId="{49D63E4A-7EB2-4303-A910-260994226B24}" type="pres">
      <dgm:prSet presAssocID="{131B696B-5ADE-43C6-AA8A-2BFD36522445}" presName="hierChild5"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1" presStyleCnt="2"/>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1" presStyleCnt="2" custScaleY="48643">
        <dgm:presLayoutVars>
          <dgm:chPref val="3"/>
        </dgm:presLayoutVars>
      </dgm:prSet>
      <dgm:spPr/>
    </dgm:pt>
    <dgm:pt modelId="{00998848-0883-4A30-8D28-291E7D75C6FB}" type="pres">
      <dgm:prSet presAssocID="{26B039C9-4E13-4463-9C35-681A3ADA2ED4}" presName="rootConnector" presStyleLbl="node2" presStyleIdx="1" presStyleCnt="2"/>
      <dgm:spPr/>
    </dgm:pt>
    <dgm:pt modelId="{45A93E4F-2C9E-47CD-9578-C6A168439A3A}" type="pres">
      <dgm:prSet presAssocID="{26B039C9-4E13-4463-9C35-681A3ADA2ED4}" presName="hierChild4" presStyleCnt="0"/>
      <dgm:spPr/>
    </dgm:pt>
    <dgm:pt modelId="{B74BCAB8-0EA7-42E6-9BEE-11398D7C6C3B}" type="pres">
      <dgm:prSet presAssocID="{B32D85E1-CE23-49B3-9264-73DD3614E349}" presName="Name37" presStyleLbl="parChTrans1D3" presStyleIdx="1" presStyleCnt="2"/>
      <dgm:spPr/>
    </dgm:pt>
    <dgm:pt modelId="{1DF21838-ABDA-41D8-AB77-2E4520A0D3ED}" type="pres">
      <dgm:prSet presAssocID="{03C84F75-2031-4AA4-B6F0-27F44773D70D}" presName="hierRoot2" presStyleCnt="0">
        <dgm:presLayoutVars>
          <dgm:hierBranch val="init"/>
        </dgm:presLayoutVars>
      </dgm:prSet>
      <dgm:spPr/>
    </dgm:pt>
    <dgm:pt modelId="{D0F9AC67-6F8F-41E4-BB7B-B76DA67C4080}" type="pres">
      <dgm:prSet presAssocID="{03C84F75-2031-4AA4-B6F0-27F44773D70D}" presName="rootComposite" presStyleCnt="0"/>
      <dgm:spPr/>
    </dgm:pt>
    <dgm:pt modelId="{64E85D38-C8F4-45A8-A4FB-7B00B79166F0}" type="pres">
      <dgm:prSet presAssocID="{03C84F75-2031-4AA4-B6F0-27F44773D70D}" presName="rootText" presStyleLbl="node3" presStyleIdx="1" presStyleCnt="2">
        <dgm:presLayoutVars>
          <dgm:chPref val="3"/>
        </dgm:presLayoutVars>
      </dgm:prSet>
      <dgm:spPr/>
    </dgm:pt>
    <dgm:pt modelId="{0CF0A423-816F-4B5D-83EE-9FAACC09906A}" type="pres">
      <dgm:prSet presAssocID="{03C84F75-2031-4AA4-B6F0-27F44773D70D}" presName="rootConnector" presStyleLbl="node3" presStyleIdx="1" presStyleCnt="2"/>
      <dgm:spPr/>
    </dgm:pt>
    <dgm:pt modelId="{5BC40D90-9A2A-46B6-A3E4-A063ED42B522}" type="pres">
      <dgm:prSet presAssocID="{03C84F75-2031-4AA4-B6F0-27F44773D70D}" presName="hierChild4" presStyleCnt="0"/>
      <dgm:spPr/>
    </dgm:pt>
    <dgm:pt modelId="{EB8BEB60-FF6F-44C1-9155-C9434133A065}" type="pres">
      <dgm:prSet presAssocID="{03C84F75-2031-4AA4-B6F0-27F44773D70D}" presName="hierChild5"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111EF304-7D88-4254-8F35-7B57ADA7085A}" type="presOf" srcId="{131B696B-5ADE-43C6-AA8A-2BFD36522445}" destId="{CC3C5B9F-7C7E-48D7-BEFA-F5C8A50EDB1F}" srcOrd="0" destOrd="0" presId="urn:microsoft.com/office/officeart/2005/8/layout/orgChart1"/>
    <dgm:cxn modelId="{A9632E11-356B-45B5-9A5F-D764C0D006B1}" srcId="{45A05D77-9081-4709-A301-ED1670679511}" destId="{26B039C9-4E13-4463-9C35-681A3ADA2ED4}" srcOrd="1" destOrd="0" parTransId="{DAF10627-20FA-4BDB-9365-30405B888CDC}" sibTransId="{3A9988E5-D2FC-4053-A3B2-804D55B5D78C}"/>
    <dgm:cxn modelId="{E73F3B17-2E1F-4D3A-A7E0-B67ABA8C62E0}" type="presOf" srcId="{DAF10627-20FA-4BDB-9365-30405B888CDC}" destId="{79A44E13-0693-4EF4-ADC9-07A7A193F52E}" srcOrd="0" destOrd="0" presId="urn:microsoft.com/office/officeart/2005/8/layout/orgChart1"/>
    <dgm:cxn modelId="{C3DB3321-9261-4796-A8AF-03A132974951}" type="presOf" srcId="{92213584-4208-4165-B72E-03559A3E37D5}" destId="{00854E58-BD01-4E9A-BFE3-E2B249DCDE15}" srcOrd="0" destOrd="0" presId="urn:microsoft.com/office/officeart/2005/8/layout/orgChart1"/>
    <dgm:cxn modelId="{DC2F6123-B0B7-4A69-900E-E549FF3BF1EA}" type="presOf" srcId="{4912FC0A-C24F-404E-A0F7-42F309206DF3}" destId="{1CA79E3D-2962-42C0-8C9A-1398AB3AA113}" srcOrd="0" destOrd="0" presId="urn:microsoft.com/office/officeart/2005/8/layout/orgChart1"/>
    <dgm:cxn modelId="{2C645E28-0854-45CA-A8EB-21D24A6003A9}" type="presOf" srcId="{03C84F75-2031-4AA4-B6F0-27F44773D70D}" destId="{64E85D38-C8F4-45A8-A4FB-7B00B79166F0}" srcOrd="0" destOrd="0" presId="urn:microsoft.com/office/officeart/2005/8/layout/orgChart1"/>
    <dgm:cxn modelId="{5EAB0736-8CDC-4D47-BCE7-066FF1A42F1C}" type="presOf" srcId="{45A05D77-9081-4709-A301-ED1670679511}" destId="{7EFA7AA0-0092-48D0-9439-0EB32D25F1C0}" srcOrd="1" destOrd="0" presId="urn:microsoft.com/office/officeart/2005/8/layout/orgChart1"/>
    <dgm:cxn modelId="{B47FA43E-9D89-4EC9-9EF2-4BF838A8CF20}" type="presOf" srcId="{1E1F23DD-C042-4219-9C9C-280CD91B28AC}" destId="{BA70270E-585D-4A22-B309-A104DFB9AC6E}" srcOrd="1" destOrd="0" presId="urn:microsoft.com/office/officeart/2005/8/layout/orgChart1"/>
    <dgm:cxn modelId="{0505B15D-41A6-44B9-9852-0D7094BE7E8E}" type="presOf" srcId="{BA260C72-4AAC-4934-9080-9E94A5BECF03}" destId="{FF99C2F2-CD21-4313-9634-001389A43FB9}" srcOrd="0" destOrd="0" presId="urn:microsoft.com/office/officeart/2005/8/layout/orgChart1"/>
    <dgm:cxn modelId="{74D81C63-3C7F-4FEE-ADE4-6AEB9B70E050}" srcId="{45A05D77-9081-4709-A301-ED1670679511}" destId="{1E1F23DD-C042-4219-9C9C-280CD91B28AC}" srcOrd="0" destOrd="0" parTransId="{BA260C72-4AAC-4934-9080-9E94A5BECF03}" sibTransId="{F5C9150A-4E4A-4D26-8790-6B17A63FFF69}"/>
    <dgm:cxn modelId="{0501634A-BD94-4B96-B09E-AA762F00CB6B}" type="presOf" srcId="{131B696B-5ADE-43C6-AA8A-2BFD36522445}" destId="{281631E6-A6A3-48C9-A5CC-00F3633E648A}" srcOrd="1" destOrd="0" presId="urn:microsoft.com/office/officeart/2005/8/layout/orgChart1"/>
    <dgm:cxn modelId="{0A06236D-FE8D-4F7D-98BA-83F8EDD41C7D}" type="presOf" srcId="{1E1F23DD-C042-4219-9C9C-280CD91B28AC}" destId="{4C255BB0-1E6B-41BD-A9B3-29EA7F5693FC}" srcOrd="0" destOrd="0" presId="urn:microsoft.com/office/officeart/2005/8/layout/orgChart1"/>
    <dgm:cxn modelId="{6CF6D070-7A42-4FEA-B954-7417D0A3E6BF}" srcId="{26B039C9-4E13-4463-9C35-681A3ADA2ED4}" destId="{03C84F75-2031-4AA4-B6F0-27F44773D70D}" srcOrd="0" destOrd="0" parTransId="{B32D85E1-CE23-49B3-9264-73DD3614E349}" sibTransId="{702B65BC-E86D-4114-98D7-54053DDA7596}"/>
    <dgm:cxn modelId="{FBF12055-B9F4-40D0-B5D4-1C47454DF936}" type="presOf" srcId="{03C84F75-2031-4AA4-B6F0-27F44773D70D}" destId="{0CF0A423-816F-4B5D-83EE-9FAACC09906A}"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B8EC7589-404B-4E59-AB91-A50654D4E0A1}" type="presOf" srcId="{26B039C9-4E13-4463-9C35-681A3ADA2ED4}" destId="{24349B9E-7679-48F3-8C1B-516E244933D3}" srcOrd="0" destOrd="0" presId="urn:microsoft.com/office/officeart/2005/8/layout/orgChart1"/>
    <dgm:cxn modelId="{89FA4D95-4C56-460D-8911-7ED693DF8256}" srcId="{1E1F23DD-C042-4219-9C9C-280CD91B28AC}" destId="{131B696B-5ADE-43C6-AA8A-2BFD36522445}" srcOrd="0" destOrd="0" parTransId="{92213584-4208-4165-B72E-03559A3E37D5}" sibTransId="{C5AA6F92-6248-4027-9030-326B000788C7}"/>
    <dgm:cxn modelId="{932B10C5-D970-4BBC-9D1B-06D69CA4AB4C}" type="presOf" srcId="{26B039C9-4E13-4463-9C35-681A3ADA2ED4}" destId="{00998848-0883-4A30-8D28-291E7D75C6FB}" srcOrd="1" destOrd="0" presId="urn:microsoft.com/office/officeart/2005/8/layout/orgChart1"/>
    <dgm:cxn modelId="{444F91FC-5D2F-49C4-A718-930058785EA8}" type="presOf" srcId="{45A05D77-9081-4709-A301-ED1670679511}" destId="{00DD5ACD-371A-4729-B992-E39098DC1F1D}" srcOrd="0" destOrd="0" presId="urn:microsoft.com/office/officeart/2005/8/layout/orgChart1"/>
    <dgm:cxn modelId="{9DD2F9FF-E2CD-4F68-B3FC-B4DFA8F8A2B7}" type="presOf" srcId="{B32D85E1-CE23-49B3-9264-73DD3614E349}" destId="{B74BCAB8-0EA7-42E6-9BEE-11398D7C6C3B}" srcOrd="0" destOrd="0" presId="urn:microsoft.com/office/officeart/2005/8/layout/orgChart1"/>
    <dgm:cxn modelId="{B050E4F9-33AB-4C2B-89C6-E132969AA8E5}" type="presParOf" srcId="{1CA79E3D-2962-42C0-8C9A-1398AB3AA113}" destId="{50A395C4-0E4D-4059-9682-15130E95B087}" srcOrd="0" destOrd="0" presId="urn:microsoft.com/office/officeart/2005/8/layout/orgChart1"/>
    <dgm:cxn modelId="{E38FAAF4-D4D2-4F1E-B4FB-5D27171B603D}" type="presParOf" srcId="{50A395C4-0E4D-4059-9682-15130E95B087}" destId="{CD8864FD-C9B2-494A-88EB-9FDC63761633}" srcOrd="0" destOrd="0" presId="urn:microsoft.com/office/officeart/2005/8/layout/orgChart1"/>
    <dgm:cxn modelId="{6F79A6E2-430A-43B0-862B-4A12A82344D6}" type="presParOf" srcId="{CD8864FD-C9B2-494A-88EB-9FDC63761633}" destId="{00DD5ACD-371A-4729-B992-E39098DC1F1D}" srcOrd="0" destOrd="0" presId="urn:microsoft.com/office/officeart/2005/8/layout/orgChart1"/>
    <dgm:cxn modelId="{60C16BC3-9CF8-424A-B9B7-1060C667A4E4}" type="presParOf" srcId="{CD8864FD-C9B2-494A-88EB-9FDC63761633}" destId="{7EFA7AA0-0092-48D0-9439-0EB32D25F1C0}" srcOrd="1" destOrd="0" presId="urn:microsoft.com/office/officeart/2005/8/layout/orgChart1"/>
    <dgm:cxn modelId="{7711B140-B0E7-4290-B18D-09CE5FFEB8CA}" type="presParOf" srcId="{50A395C4-0E4D-4059-9682-15130E95B087}" destId="{C3A3393F-F860-4BD0-878D-21DC2B2B037E}" srcOrd="1" destOrd="0" presId="urn:microsoft.com/office/officeart/2005/8/layout/orgChart1"/>
    <dgm:cxn modelId="{78EE2E96-6F97-44ED-A770-289B286AC85A}" type="presParOf" srcId="{C3A3393F-F860-4BD0-878D-21DC2B2B037E}" destId="{FF99C2F2-CD21-4313-9634-001389A43FB9}" srcOrd="0" destOrd="0" presId="urn:microsoft.com/office/officeart/2005/8/layout/orgChart1"/>
    <dgm:cxn modelId="{050FA475-0AC7-4C8E-B5AE-4B8643CE2773}" type="presParOf" srcId="{C3A3393F-F860-4BD0-878D-21DC2B2B037E}" destId="{733B6E01-64FA-4661-B6CC-24705DC5A668}" srcOrd="1" destOrd="0" presId="urn:microsoft.com/office/officeart/2005/8/layout/orgChart1"/>
    <dgm:cxn modelId="{0229DE74-2355-484A-90EE-4948563EC61F}" type="presParOf" srcId="{733B6E01-64FA-4661-B6CC-24705DC5A668}" destId="{39F62395-B5DA-4B80-989D-00F6B58952E5}" srcOrd="0" destOrd="0" presId="urn:microsoft.com/office/officeart/2005/8/layout/orgChart1"/>
    <dgm:cxn modelId="{AC6DDEC9-CC8E-4BAA-9550-B1671398B497}" type="presParOf" srcId="{39F62395-B5DA-4B80-989D-00F6B58952E5}" destId="{4C255BB0-1E6B-41BD-A9B3-29EA7F5693FC}" srcOrd="0" destOrd="0" presId="urn:microsoft.com/office/officeart/2005/8/layout/orgChart1"/>
    <dgm:cxn modelId="{30B82543-D0B9-4F9B-A285-63E7B82A776C}" type="presParOf" srcId="{39F62395-B5DA-4B80-989D-00F6B58952E5}" destId="{BA70270E-585D-4A22-B309-A104DFB9AC6E}" srcOrd="1" destOrd="0" presId="urn:microsoft.com/office/officeart/2005/8/layout/orgChart1"/>
    <dgm:cxn modelId="{E8017781-1874-4B67-ABDC-F35920793A87}" type="presParOf" srcId="{733B6E01-64FA-4661-B6CC-24705DC5A668}" destId="{18BCA5D3-DEFD-454D-9E82-F7030D92C3BC}" srcOrd="1" destOrd="0" presId="urn:microsoft.com/office/officeart/2005/8/layout/orgChart1"/>
    <dgm:cxn modelId="{C2D4DB42-A1B2-41AC-BD93-CF85E8E0E8A5}" type="presParOf" srcId="{18BCA5D3-DEFD-454D-9E82-F7030D92C3BC}" destId="{00854E58-BD01-4E9A-BFE3-E2B249DCDE15}" srcOrd="0" destOrd="0" presId="urn:microsoft.com/office/officeart/2005/8/layout/orgChart1"/>
    <dgm:cxn modelId="{044B52A0-B9D3-401B-960A-84118E627BA4}" type="presParOf" srcId="{18BCA5D3-DEFD-454D-9E82-F7030D92C3BC}" destId="{25BA82E1-1F11-4CF6-9A90-DED10EB306EB}" srcOrd="1" destOrd="0" presId="urn:microsoft.com/office/officeart/2005/8/layout/orgChart1"/>
    <dgm:cxn modelId="{6E6B095B-A120-4B7E-9D8B-C85C9158C2D4}" type="presParOf" srcId="{25BA82E1-1F11-4CF6-9A90-DED10EB306EB}" destId="{74285F4B-170D-4234-B302-97D2D85ED42B}" srcOrd="0" destOrd="0" presId="urn:microsoft.com/office/officeart/2005/8/layout/orgChart1"/>
    <dgm:cxn modelId="{DD7F45B8-1B96-4855-AEF7-5B0DD52EAE23}" type="presParOf" srcId="{74285F4B-170D-4234-B302-97D2D85ED42B}" destId="{CC3C5B9F-7C7E-48D7-BEFA-F5C8A50EDB1F}" srcOrd="0" destOrd="0" presId="urn:microsoft.com/office/officeart/2005/8/layout/orgChart1"/>
    <dgm:cxn modelId="{8C5D70E2-D39D-43F6-9CEE-F71CFE872221}" type="presParOf" srcId="{74285F4B-170D-4234-B302-97D2D85ED42B}" destId="{281631E6-A6A3-48C9-A5CC-00F3633E648A}" srcOrd="1" destOrd="0" presId="urn:microsoft.com/office/officeart/2005/8/layout/orgChart1"/>
    <dgm:cxn modelId="{75152687-3879-4B9A-9AF6-B383180728C9}" type="presParOf" srcId="{25BA82E1-1F11-4CF6-9A90-DED10EB306EB}" destId="{B1F61199-2921-48EB-8C47-A0C3870E0EFF}" srcOrd="1" destOrd="0" presId="urn:microsoft.com/office/officeart/2005/8/layout/orgChart1"/>
    <dgm:cxn modelId="{80C611D7-37A0-4EE8-A7C9-0064D590F887}" type="presParOf" srcId="{25BA82E1-1F11-4CF6-9A90-DED10EB306EB}" destId="{49D63E4A-7EB2-4303-A910-260994226B24}" srcOrd="2" destOrd="0" presId="urn:microsoft.com/office/officeart/2005/8/layout/orgChart1"/>
    <dgm:cxn modelId="{CA449D3A-8000-441E-8EBF-7E6E81EFE1E0}" type="presParOf" srcId="{733B6E01-64FA-4661-B6CC-24705DC5A668}" destId="{1ACB6A03-D727-4A7C-AFBE-AA136F42B5FF}" srcOrd="2" destOrd="0" presId="urn:microsoft.com/office/officeart/2005/8/layout/orgChart1"/>
    <dgm:cxn modelId="{2104DC5F-ED71-4903-9644-BDC025BCC049}" type="presParOf" srcId="{C3A3393F-F860-4BD0-878D-21DC2B2B037E}" destId="{79A44E13-0693-4EF4-ADC9-07A7A193F52E}" srcOrd="2" destOrd="0" presId="urn:microsoft.com/office/officeart/2005/8/layout/orgChart1"/>
    <dgm:cxn modelId="{B37C7E97-23AE-42E9-A894-EDD83ADA1FFB}" type="presParOf" srcId="{C3A3393F-F860-4BD0-878D-21DC2B2B037E}" destId="{F19A08F4-B90B-4173-BA70-DFE8A572420E}" srcOrd="3" destOrd="0" presId="urn:microsoft.com/office/officeart/2005/8/layout/orgChart1"/>
    <dgm:cxn modelId="{DD58F6AF-97A6-44CE-8237-5AE46EB35642}" type="presParOf" srcId="{F19A08F4-B90B-4173-BA70-DFE8A572420E}" destId="{08E805BA-5AFC-4EA9-BBEB-1FA11E4A5419}" srcOrd="0" destOrd="0" presId="urn:microsoft.com/office/officeart/2005/8/layout/orgChart1"/>
    <dgm:cxn modelId="{B7553517-EC50-435E-9F79-B15F69BD78B7}" type="presParOf" srcId="{08E805BA-5AFC-4EA9-BBEB-1FA11E4A5419}" destId="{24349B9E-7679-48F3-8C1B-516E244933D3}" srcOrd="0" destOrd="0" presId="urn:microsoft.com/office/officeart/2005/8/layout/orgChart1"/>
    <dgm:cxn modelId="{B0CB24F5-A7A4-4794-9CD0-D6C05769C1F4}" type="presParOf" srcId="{08E805BA-5AFC-4EA9-BBEB-1FA11E4A5419}" destId="{00998848-0883-4A30-8D28-291E7D75C6FB}" srcOrd="1" destOrd="0" presId="urn:microsoft.com/office/officeart/2005/8/layout/orgChart1"/>
    <dgm:cxn modelId="{0F066603-60A4-4ED4-8B14-2DB80BBFB2C1}" type="presParOf" srcId="{F19A08F4-B90B-4173-BA70-DFE8A572420E}" destId="{45A93E4F-2C9E-47CD-9578-C6A168439A3A}" srcOrd="1" destOrd="0" presId="urn:microsoft.com/office/officeart/2005/8/layout/orgChart1"/>
    <dgm:cxn modelId="{7A26805D-3962-4B5E-8FE9-9049E1E87140}" type="presParOf" srcId="{45A93E4F-2C9E-47CD-9578-C6A168439A3A}" destId="{B74BCAB8-0EA7-42E6-9BEE-11398D7C6C3B}" srcOrd="0" destOrd="0" presId="urn:microsoft.com/office/officeart/2005/8/layout/orgChart1"/>
    <dgm:cxn modelId="{4CD25B3D-CD40-41F2-AC60-A0A10B7431B0}" type="presParOf" srcId="{45A93E4F-2C9E-47CD-9578-C6A168439A3A}" destId="{1DF21838-ABDA-41D8-AB77-2E4520A0D3ED}" srcOrd="1" destOrd="0" presId="urn:microsoft.com/office/officeart/2005/8/layout/orgChart1"/>
    <dgm:cxn modelId="{806E2CAD-397C-4008-8474-302A54771391}" type="presParOf" srcId="{1DF21838-ABDA-41D8-AB77-2E4520A0D3ED}" destId="{D0F9AC67-6F8F-41E4-BB7B-B76DA67C4080}" srcOrd="0" destOrd="0" presId="urn:microsoft.com/office/officeart/2005/8/layout/orgChart1"/>
    <dgm:cxn modelId="{DEDB1516-20AC-4AF1-BF94-9B425E34D68C}" type="presParOf" srcId="{D0F9AC67-6F8F-41E4-BB7B-B76DA67C4080}" destId="{64E85D38-C8F4-45A8-A4FB-7B00B79166F0}" srcOrd="0" destOrd="0" presId="urn:microsoft.com/office/officeart/2005/8/layout/orgChart1"/>
    <dgm:cxn modelId="{BDEC5C30-49AC-4CB0-8F0E-3E986EB1F586}" type="presParOf" srcId="{D0F9AC67-6F8F-41E4-BB7B-B76DA67C4080}" destId="{0CF0A423-816F-4B5D-83EE-9FAACC09906A}" srcOrd="1" destOrd="0" presId="urn:microsoft.com/office/officeart/2005/8/layout/orgChart1"/>
    <dgm:cxn modelId="{75CB75B9-3EF2-48A1-86D0-372C17A40954}" type="presParOf" srcId="{1DF21838-ABDA-41D8-AB77-2E4520A0D3ED}" destId="{5BC40D90-9A2A-46B6-A3E4-A063ED42B522}" srcOrd="1" destOrd="0" presId="urn:microsoft.com/office/officeart/2005/8/layout/orgChart1"/>
    <dgm:cxn modelId="{40D647B1-B52B-4512-9F91-8F2D05358811}" type="presParOf" srcId="{1DF21838-ABDA-41D8-AB77-2E4520A0D3ED}" destId="{EB8BEB60-FF6F-44C1-9155-C9434133A065}" srcOrd="2" destOrd="0" presId="urn:microsoft.com/office/officeart/2005/8/layout/orgChart1"/>
    <dgm:cxn modelId="{8605BA0F-A16F-481C-B54C-08F846808755}" type="presParOf" srcId="{F19A08F4-B90B-4173-BA70-DFE8A572420E}" destId="{7CB973D3-9989-46AC-A626-95B627260AFD}" srcOrd="2" destOrd="0" presId="urn:microsoft.com/office/officeart/2005/8/layout/orgChart1"/>
    <dgm:cxn modelId="{C037E691-BAA3-4E80-83D0-9AE2D30BE9E9}"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Competent</a:t>
          </a:r>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tyle>
          <a:lnRef idx="3">
            <a:schemeClr val="lt1"/>
          </a:lnRef>
          <a:fillRef idx="1">
            <a:schemeClr val="accent4"/>
          </a:fillRef>
          <a:effectRef idx="1">
            <a:schemeClr val="accent4"/>
          </a:effectRef>
          <a:fontRef idx="minor">
            <a:schemeClr val="lt1"/>
          </a:fontRef>
        </dgm:style>
      </dgm:prSet>
      <dgm:spPr>
        <a:ln/>
      </dgm:spPr>
      <dgm:t>
        <a:bodyPr/>
        <a:lstStyle/>
        <a:p>
          <a:pPr algn="ctr"/>
          <a:r>
            <a:rPr kumimoji="0" lang="en-ZA" sz="2400" dirty="0">
              <a:solidFill>
                <a:schemeClr val="bg1"/>
              </a:solidFill>
              <a:effectLst/>
              <a:latin typeface="Calibri" panose="020F0502020204030204" pitchFamily="34" charset="0"/>
              <a:ea typeface="+mn-ea"/>
              <a:cs typeface="+mn-cs"/>
            </a:rPr>
            <a:t>Ability to perform  task, action or function successfully</a:t>
          </a:r>
          <a:endParaRPr lang="en-US" sz="2400" dirty="0">
            <a:solidFill>
              <a:schemeClr val="bg1"/>
            </a:solidFill>
          </a:endParaRP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tyle>
          <a:lnRef idx="3">
            <a:schemeClr val="lt1"/>
          </a:lnRef>
          <a:fillRef idx="1">
            <a:schemeClr val="accent6"/>
          </a:fillRef>
          <a:effectRef idx="1">
            <a:schemeClr val="accent6"/>
          </a:effectRef>
          <a:fontRef idx="minor">
            <a:schemeClr val="lt1"/>
          </a:fontRef>
        </dgm:style>
      </dgm:prSet>
      <dgm:spPr>
        <a:ln/>
      </dgm:spPr>
      <dgm:t>
        <a:bodyPr/>
        <a:lstStyle/>
        <a:p>
          <a:pPr algn="ctr"/>
          <a:r>
            <a:rPr kumimoji="0" lang="en-ZA" sz="2400" dirty="0">
              <a:effectLst/>
              <a:latin typeface="Calibri" panose="020F0502020204030204" pitchFamily="34" charset="0"/>
              <a:ea typeface="+mn-ea"/>
              <a:cs typeface="+mn-cs"/>
            </a:rPr>
            <a:t>Certificate  issued and credits awarded</a:t>
          </a:r>
          <a:endParaRPr kumimoji="0" lang="en-US" sz="2400" dirty="0">
            <a:effectLst/>
            <a:latin typeface="Calibri" panose="020F0502020204030204" pitchFamily="34" charset="0"/>
            <a:ea typeface="+mn-ea"/>
            <a:cs typeface="+mn-cs"/>
          </a:endParaRP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Not Yet Competent</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tyle>
          <a:lnRef idx="3">
            <a:schemeClr val="lt1"/>
          </a:lnRef>
          <a:fillRef idx="1">
            <a:schemeClr val="accent5"/>
          </a:fillRef>
          <a:effectRef idx="1">
            <a:schemeClr val="accent5"/>
          </a:effectRef>
          <a:fontRef idx="minor">
            <a:schemeClr val="lt1"/>
          </a:fontRef>
        </dgm:style>
      </dgm:prSet>
      <dgm:spPr>
        <a:ln/>
      </dgm:spPr>
      <dgm:t>
        <a:bodyPr/>
        <a:lstStyle/>
        <a:p>
          <a:r>
            <a:rPr kumimoji="0" lang="en-ZA" sz="2400" dirty="0">
              <a:solidFill>
                <a:schemeClr val="bg1"/>
              </a:solidFill>
              <a:effectLst/>
              <a:latin typeface="Calibri" panose="020F0502020204030204" pitchFamily="34" charset="0"/>
              <a:ea typeface="+mn-ea"/>
              <a:cs typeface="+mn-cs"/>
            </a:rPr>
            <a:t>Not successful yet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tyle>
          <a:lnRef idx="3">
            <a:schemeClr val="lt1"/>
          </a:lnRef>
          <a:fillRef idx="1">
            <a:schemeClr val="accent6"/>
          </a:fillRef>
          <a:effectRef idx="1">
            <a:schemeClr val="accent6"/>
          </a:effectRef>
          <a:fontRef idx="minor">
            <a:schemeClr val="lt1"/>
          </a:fontRef>
        </dgm:style>
      </dgm:prSet>
      <dgm:spPr>
        <a:ln/>
      </dgm:spPr>
      <dgm:t>
        <a:bodyPr/>
        <a:lstStyle/>
        <a:p>
          <a:r>
            <a:rPr kumimoji="0" lang="en-ZA" sz="2400" dirty="0">
              <a:effectLst/>
              <a:latin typeface="Calibri" panose="020F0502020204030204" pitchFamily="34" charset="0"/>
              <a:ea typeface="+mn-ea"/>
              <a:cs typeface="+mn-cs"/>
            </a:rPr>
            <a:t>Opportunities to remediate  to address gaps</a:t>
          </a:r>
          <a:endParaRPr lang="en-US" sz="2400" dirty="0"/>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LinFactNeighborX="-44132"/>
      <dgm:spPr/>
    </dgm:pt>
    <dgm:pt modelId="{681624F5-0C14-4AA2-8F41-9C06658E6BBF}" type="pres">
      <dgm:prSet presAssocID="{D8C0EB12-2BEE-4E57-ADB5-74CCFFDB9151}" presName="rootConnector" presStyleLbl="node1" presStyleIdx="0" presStyleCnt="2"/>
      <dgm:spPr/>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4"/>
      <dgm:spPr/>
    </dgm:pt>
    <dgm:pt modelId="{226821CC-D27B-4EF3-A2C7-C4B85FB42DF7}" type="pres">
      <dgm:prSet presAssocID="{54F9B4B8-539B-463A-B7B6-30D321D00FB5}" presName="childText" presStyleLbl="bgAcc1" presStyleIdx="0" presStyleCnt="4" custScaleX="159725" custScaleY="110000" custLinFactNeighborX="-52184">
        <dgm:presLayoutVars>
          <dgm:bulletEnabled val="1"/>
        </dgm:presLayoutVars>
      </dgm:prSet>
      <dgm:spPr/>
    </dgm:pt>
    <dgm:pt modelId="{68B5D3B7-AC34-4DC8-BBA6-0AE75D13CF4B}" type="pres">
      <dgm:prSet presAssocID="{7BC72181-087A-4586-AFB7-142E1F2088CD}" presName="Name13" presStyleLbl="parChTrans1D2" presStyleIdx="1" presStyleCnt="4"/>
      <dgm:spPr/>
    </dgm:pt>
    <dgm:pt modelId="{BFD4CC16-C250-4D92-BA93-50331FC780EC}" type="pres">
      <dgm:prSet presAssocID="{7AB0807A-8F9A-4609-8C2C-D7EC4B92C7E6}" presName="childText" presStyleLbl="bgAcc1" presStyleIdx="1" presStyleCnt="4" custScaleX="160293" custScaleY="110000" custLinFactNeighborX="-52184">
        <dgm:presLayoutVars>
          <dgm:bulletEnabled val="1"/>
        </dgm:presLayoutVars>
      </dgm:prSet>
      <dgm:spPr/>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dgm:spPr/>
    </dgm:pt>
    <dgm:pt modelId="{092706B3-A5AF-477B-9BDB-68772B7A4499}" type="pres">
      <dgm:prSet presAssocID="{EFAE4652-5489-4792-B8F1-0CE32FD278F2}" presName="rootConnector" presStyleLbl="node1" presStyleIdx="1" presStyleCnt="2"/>
      <dgm:spPr/>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2" presStyleCnt="4"/>
      <dgm:spPr/>
    </dgm:pt>
    <dgm:pt modelId="{8A02A319-79FC-40F8-A440-382EDF75D5E4}" type="pres">
      <dgm:prSet presAssocID="{C03CB1F4-7F17-4518-AF8A-CC898C565749}" presName="childText" presStyleLbl="bgAcc1" presStyleIdx="2" presStyleCnt="4" custScaleX="142712" custScaleY="110000" custLinFactNeighborX="164" custLinFactNeighborY="2424">
        <dgm:presLayoutVars>
          <dgm:bulletEnabled val="1"/>
        </dgm:presLayoutVars>
      </dgm:prSet>
      <dgm:spPr/>
    </dgm:pt>
    <dgm:pt modelId="{1D988BA5-7718-4C89-8B8F-3CE438A09815}" type="pres">
      <dgm:prSet presAssocID="{0CD85615-DCA1-494E-9E6C-2A5F5BBC78C6}" presName="Name13" presStyleLbl="parChTrans1D2" presStyleIdx="3" presStyleCnt="4"/>
      <dgm:spPr/>
    </dgm:pt>
    <dgm:pt modelId="{C42CA27C-3D85-42D8-BF99-19180EBC3F92}" type="pres">
      <dgm:prSet presAssocID="{7C351A2C-1931-40B8-9409-6896FB54BC6B}" presName="childText" presStyleLbl="bgAcc1" presStyleIdx="3" presStyleCnt="4" custScaleX="143413" custScaleY="110000">
        <dgm:presLayoutVars>
          <dgm:bulletEnabled val="1"/>
        </dgm:presLayoutVars>
      </dgm:prSet>
      <dgm:spPr/>
    </dgm:pt>
  </dgm:ptLst>
  <dgm:cxnLst>
    <dgm:cxn modelId="{CC0E2E16-B527-4C3C-A6A1-2C2DA4B9A498}" srcId="{D8C0EB12-2BEE-4E57-ADB5-74CCFFDB9151}" destId="{7AB0807A-8F9A-4609-8C2C-D7EC4B92C7E6}" srcOrd="1" destOrd="0" parTransId="{7BC72181-087A-4586-AFB7-142E1F2088CD}" sibTransId="{B231B704-0FC5-4CF7-9DBA-AB779BC5D658}"/>
    <dgm:cxn modelId="{8B1CD91B-A259-4523-80B9-4E8BD22D2CF5}" srcId="{EFAE4652-5489-4792-B8F1-0CE32FD278F2}" destId="{C03CB1F4-7F17-4518-AF8A-CC898C565749}" srcOrd="0" destOrd="0" parTransId="{80756A21-35ED-4CD4-8EAB-32A04926BD9D}" sibTransId="{B3E6741A-7221-43E6-A44C-5937A7D515A1}"/>
    <dgm:cxn modelId="{AA16B72F-F188-4EFA-98BC-88E9BCB5C771}" type="presOf" srcId="{D8C0EB12-2BEE-4E57-ADB5-74CCFFDB9151}" destId="{681624F5-0C14-4AA2-8F41-9C06658E6BBF}" srcOrd="1" destOrd="0" presId="urn:microsoft.com/office/officeart/2005/8/layout/hierarchy3"/>
    <dgm:cxn modelId="{30EBF43B-2CF9-4497-A609-EBC0E087F7E0}" type="presOf" srcId="{7C351A2C-1931-40B8-9409-6896FB54BC6B}" destId="{C42CA27C-3D85-42D8-BF99-19180EBC3F92}" srcOrd="0" destOrd="0" presId="urn:microsoft.com/office/officeart/2005/8/layout/hierarchy3"/>
    <dgm:cxn modelId="{8568E849-8F45-4EF1-B01A-BFA718D026E8}" type="presOf" srcId="{0CD85615-DCA1-494E-9E6C-2A5F5BBC78C6}" destId="{1D988BA5-7718-4C89-8B8F-3CE438A09815}" srcOrd="0" destOrd="0" presId="urn:microsoft.com/office/officeart/2005/8/layout/hierarchy3"/>
    <dgm:cxn modelId="{24A5024C-AA03-45CB-A035-B4625133BEDC}" srcId="{E82240EE-AA92-4ED4-8AD9-9B9FB566383A}" destId="{D8C0EB12-2BEE-4E57-ADB5-74CCFFDB9151}" srcOrd="0" destOrd="0" parTransId="{CE7FC174-8AD8-4DC5-824B-A09EC541DC6F}" sibTransId="{3BD1FFD2-FE6B-464D-8C88-892038AC9C4E}"/>
    <dgm:cxn modelId="{26CBD26D-32C3-44CF-832F-5BE754681AC8}" type="presOf" srcId="{E82240EE-AA92-4ED4-8AD9-9B9FB566383A}" destId="{924D2391-0E92-4FED-9C83-BF3AA5750AE1}" srcOrd="0" destOrd="0" presId="urn:microsoft.com/office/officeart/2005/8/layout/hierarchy3"/>
    <dgm:cxn modelId="{9A56A44F-E81F-4FBD-BC30-79F9A141F8B5}" type="presOf" srcId="{80756A21-35ED-4CD4-8EAB-32A04926BD9D}" destId="{54192DF2-418F-433E-B8ED-736FF77E592E}" srcOrd="0" destOrd="0" presId="urn:microsoft.com/office/officeart/2005/8/layout/hierarchy3"/>
    <dgm:cxn modelId="{912FE070-53E4-4D0F-B001-37DE419D4D54}" type="presOf" srcId="{C03CB1F4-7F17-4518-AF8A-CC898C565749}" destId="{8A02A319-79FC-40F8-A440-382EDF75D5E4}" srcOrd="0" destOrd="0" presId="urn:microsoft.com/office/officeart/2005/8/layout/hierarchy3"/>
    <dgm:cxn modelId="{2A4B9556-DFC7-499A-82F2-DDAC704609B1}" srcId="{E82240EE-AA92-4ED4-8AD9-9B9FB566383A}" destId="{EFAE4652-5489-4792-B8F1-0CE32FD278F2}" srcOrd="1" destOrd="0" parTransId="{8B1EE7B5-BBF0-49EB-A327-A85A1D74F427}" sibTransId="{93A535EA-357A-45B2-8AC0-0198981B9028}"/>
    <dgm:cxn modelId="{8DAFB877-2356-42DF-BD60-04BE67C191D1}" srcId="{EFAE4652-5489-4792-B8F1-0CE32FD278F2}" destId="{7C351A2C-1931-40B8-9409-6896FB54BC6B}" srcOrd="1" destOrd="0" parTransId="{0CD85615-DCA1-494E-9E6C-2A5F5BBC78C6}" sibTransId="{BDF1A5AE-3AE0-4A58-95A4-B568ABE37845}"/>
    <dgm:cxn modelId="{57B47298-5ACD-4D05-9502-441F4A5E2B36}" type="presOf" srcId="{7BC72181-087A-4586-AFB7-142E1F2088CD}" destId="{68B5D3B7-AC34-4DC8-BBA6-0AE75D13CF4B}" srcOrd="0" destOrd="0" presId="urn:microsoft.com/office/officeart/2005/8/layout/hierarchy3"/>
    <dgm:cxn modelId="{80B0E69B-5FAF-4A04-B83F-A5B0B8C85DE6}" type="presOf" srcId="{7AB0807A-8F9A-4609-8C2C-D7EC4B92C7E6}" destId="{BFD4CC16-C250-4D92-BA93-50331FC780EC}" srcOrd="0" destOrd="0" presId="urn:microsoft.com/office/officeart/2005/8/layout/hierarchy3"/>
    <dgm:cxn modelId="{D2EBE1AE-440E-4AE0-8B92-85616A2CC76A}" type="presOf" srcId="{54F9B4B8-539B-463A-B7B6-30D321D00FB5}" destId="{226821CC-D27B-4EF3-A2C7-C4B85FB42DF7}" srcOrd="0"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E3692BD8-8404-4AF3-A9FF-0C2A93B8AB40}" type="presOf" srcId="{1B1E88D3-988D-4436-A148-0D01B717E27E}" destId="{411840A0-FE1C-4D59-9ED4-67B2E7F68839}" srcOrd="0" destOrd="0" presId="urn:microsoft.com/office/officeart/2005/8/layout/hierarchy3"/>
    <dgm:cxn modelId="{434805DC-8F6E-4540-BE37-1144CAA59946}" type="presOf" srcId="{D8C0EB12-2BEE-4E57-ADB5-74CCFFDB9151}" destId="{4C30E907-9459-4BCE-9CEE-D50CA8E25CB3}" srcOrd="0" destOrd="0" presId="urn:microsoft.com/office/officeart/2005/8/layout/hierarchy3"/>
    <dgm:cxn modelId="{3B6C19F4-FB99-408B-9F44-2BF84E9E2DC9}" type="presOf" srcId="{EFAE4652-5489-4792-B8F1-0CE32FD278F2}" destId="{0A1306EE-F29D-4CB0-ADDD-B4821031F774}" srcOrd="0" destOrd="0" presId="urn:microsoft.com/office/officeart/2005/8/layout/hierarchy3"/>
    <dgm:cxn modelId="{072EDAF4-8E35-46F9-A68A-7E36E7EC0D4B}" type="presOf" srcId="{EFAE4652-5489-4792-B8F1-0CE32FD278F2}" destId="{092706B3-A5AF-477B-9BDB-68772B7A4499}" srcOrd="1" destOrd="0" presId="urn:microsoft.com/office/officeart/2005/8/layout/hierarchy3"/>
    <dgm:cxn modelId="{96B98F8A-A33C-49FE-A21B-37F9F1D51F68}" type="presParOf" srcId="{924D2391-0E92-4FED-9C83-BF3AA5750AE1}" destId="{09BDC52F-05B3-4748-A327-B830559F3285}" srcOrd="0" destOrd="0" presId="urn:microsoft.com/office/officeart/2005/8/layout/hierarchy3"/>
    <dgm:cxn modelId="{20C7CCDC-C017-47D0-B69C-85BE1BEA5D05}" type="presParOf" srcId="{09BDC52F-05B3-4748-A327-B830559F3285}" destId="{0310231E-9E7A-4E70-8EC4-B0E9620A714C}" srcOrd="0" destOrd="0" presId="urn:microsoft.com/office/officeart/2005/8/layout/hierarchy3"/>
    <dgm:cxn modelId="{A36C6983-FEE0-4AD2-855F-2D32897BEE0A}" type="presParOf" srcId="{0310231E-9E7A-4E70-8EC4-B0E9620A714C}" destId="{4C30E907-9459-4BCE-9CEE-D50CA8E25CB3}" srcOrd="0" destOrd="0" presId="urn:microsoft.com/office/officeart/2005/8/layout/hierarchy3"/>
    <dgm:cxn modelId="{FA298FED-82F6-4D7D-87ED-359DF0A77C8B}" type="presParOf" srcId="{0310231E-9E7A-4E70-8EC4-B0E9620A714C}" destId="{681624F5-0C14-4AA2-8F41-9C06658E6BBF}" srcOrd="1" destOrd="0" presId="urn:microsoft.com/office/officeart/2005/8/layout/hierarchy3"/>
    <dgm:cxn modelId="{666A969C-B265-4E88-B163-BD68D6048804}" type="presParOf" srcId="{09BDC52F-05B3-4748-A327-B830559F3285}" destId="{0D4B9C10-CAF6-4559-AA56-CB76D840B27E}" srcOrd="1" destOrd="0" presId="urn:microsoft.com/office/officeart/2005/8/layout/hierarchy3"/>
    <dgm:cxn modelId="{FA1A233F-AE02-44E8-81B5-086B56032421}" type="presParOf" srcId="{0D4B9C10-CAF6-4559-AA56-CB76D840B27E}" destId="{411840A0-FE1C-4D59-9ED4-67B2E7F68839}" srcOrd="0" destOrd="0" presId="urn:microsoft.com/office/officeart/2005/8/layout/hierarchy3"/>
    <dgm:cxn modelId="{63D30E3C-3907-456F-B319-46C64DE18B6A}" type="presParOf" srcId="{0D4B9C10-CAF6-4559-AA56-CB76D840B27E}" destId="{226821CC-D27B-4EF3-A2C7-C4B85FB42DF7}" srcOrd="1" destOrd="0" presId="urn:microsoft.com/office/officeart/2005/8/layout/hierarchy3"/>
    <dgm:cxn modelId="{C7CF0F37-054E-4BA7-BF97-F1C3367BDDEB}" type="presParOf" srcId="{0D4B9C10-CAF6-4559-AA56-CB76D840B27E}" destId="{68B5D3B7-AC34-4DC8-BBA6-0AE75D13CF4B}" srcOrd="2" destOrd="0" presId="urn:microsoft.com/office/officeart/2005/8/layout/hierarchy3"/>
    <dgm:cxn modelId="{4203AF98-76D2-4437-9C4A-8237A37B4D99}" type="presParOf" srcId="{0D4B9C10-CAF6-4559-AA56-CB76D840B27E}" destId="{BFD4CC16-C250-4D92-BA93-50331FC780EC}" srcOrd="3" destOrd="0" presId="urn:microsoft.com/office/officeart/2005/8/layout/hierarchy3"/>
    <dgm:cxn modelId="{22D23972-20EB-4B1C-A182-60E2375BE4F2}" type="presParOf" srcId="{924D2391-0E92-4FED-9C83-BF3AA5750AE1}" destId="{4C57C817-16D4-48D1-A890-1D4C1D4980F0}" srcOrd="1" destOrd="0" presId="urn:microsoft.com/office/officeart/2005/8/layout/hierarchy3"/>
    <dgm:cxn modelId="{D02E98EA-A21A-440E-969F-45FA3E6A650A}" type="presParOf" srcId="{4C57C817-16D4-48D1-A890-1D4C1D4980F0}" destId="{1F39DF84-750F-4FD7-98A9-4732194DEB8C}" srcOrd="0" destOrd="0" presId="urn:microsoft.com/office/officeart/2005/8/layout/hierarchy3"/>
    <dgm:cxn modelId="{CB9D7103-064C-495D-9893-0175634445E5}" type="presParOf" srcId="{1F39DF84-750F-4FD7-98A9-4732194DEB8C}" destId="{0A1306EE-F29D-4CB0-ADDD-B4821031F774}" srcOrd="0" destOrd="0" presId="urn:microsoft.com/office/officeart/2005/8/layout/hierarchy3"/>
    <dgm:cxn modelId="{14B4478E-3291-4386-97BB-931AE6E627F8}" type="presParOf" srcId="{1F39DF84-750F-4FD7-98A9-4732194DEB8C}" destId="{092706B3-A5AF-477B-9BDB-68772B7A4499}" srcOrd="1" destOrd="0" presId="urn:microsoft.com/office/officeart/2005/8/layout/hierarchy3"/>
    <dgm:cxn modelId="{C4CC795D-D24D-4EAB-98FC-22E921493744}" type="presParOf" srcId="{4C57C817-16D4-48D1-A890-1D4C1D4980F0}" destId="{CA4CE5BE-77AE-4CE6-8489-7448C55E75BB}" srcOrd="1" destOrd="0" presId="urn:microsoft.com/office/officeart/2005/8/layout/hierarchy3"/>
    <dgm:cxn modelId="{CC2232C4-CE66-48AF-B0D2-6957E7E0FED5}" type="presParOf" srcId="{CA4CE5BE-77AE-4CE6-8489-7448C55E75BB}" destId="{54192DF2-418F-433E-B8ED-736FF77E592E}" srcOrd="0" destOrd="0" presId="urn:microsoft.com/office/officeart/2005/8/layout/hierarchy3"/>
    <dgm:cxn modelId="{112C453D-9C3A-4D5E-A472-FD389CC5DE03}" type="presParOf" srcId="{CA4CE5BE-77AE-4CE6-8489-7448C55E75BB}" destId="{8A02A319-79FC-40F8-A440-382EDF75D5E4}" srcOrd="1" destOrd="0" presId="urn:microsoft.com/office/officeart/2005/8/layout/hierarchy3"/>
    <dgm:cxn modelId="{54E692A7-BC99-46D5-B939-7EDEBAF92024}" type="presParOf" srcId="{CA4CE5BE-77AE-4CE6-8489-7448C55E75BB}" destId="{1D988BA5-7718-4C89-8B8F-3CE438A09815}" srcOrd="2" destOrd="0" presId="urn:microsoft.com/office/officeart/2005/8/layout/hierarchy3"/>
    <dgm:cxn modelId="{EE27ED22-25AE-46B5-8E9E-069D81696B4D}" type="presParOf" srcId="{CA4CE5BE-77AE-4CE6-8489-7448C55E75BB}" destId="{C42CA27C-3D85-42D8-BF99-19180EBC3F9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DCAA6B-A358-448E-BC3E-6A625329735A}" type="doc">
      <dgm:prSet loTypeId="urn:microsoft.com/office/officeart/2005/8/layout/hProcess9" loCatId="process" qsTypeId="urn:microsoft.com/office/officeart/2005/8/quickstyle/3d2" qsCatId="3D" csTypeId="urn:microsoft.com/office/officeart/2005/8/colors/accent5_3" csCatId="accent5" phldr="1"/>
      <dgm:spPr/>
    </dgm:pt>
    <dgm:pt modelId="{DAA5E4C2-83D4-4A6D-8606-481EFECC2AD0}">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a:t>Assessment</a:t>
          </a:r>
        </a:p>
      </dgm:t>
    </dgm:pt>
    <dgm:pt modelId="{AB98D134-C7E7-4C65-8499-6450FCA0E86E}" type="parTrans" cxnId="{07A63195-F2EF-4690-9BCC-848DFCA48C79}">
      <dgm:prSet/>
      <dgm:spPr/>
      <dgm:t>
        <a:bodyPr/>
        <a:lstStyle/>
        <a:p>
          <a:endParaRPr lang="en-US"/>
        </a:p>
      </dgm:t>
    </dgm:pt>
    <dgm:pt modelId="{8D4D6FED-992C-4FEE-A9B1-102A503BCD7D}" type="sibTrans" cxnId="{07A63195-F2EF-4690-9BCC-848DFCA48C79}">
      <dgm:prSet/>
      <dgm:spPr/>
      <dgm:t>
        <a:bodyPr/>
        <a:lstStyle/>
        <a:p>
          <a:endParaRPr lang="en-US"/>
        </a:p>
      </dgm:t>
    </dgm:pt>
    <dgm:pt modelId="{FE180A4F-BA84-4DD5-A8C5-63064108C86D}">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Moderation</a:t>
          </a:r>
        </a:p>
      </dgm:t>
    </dgm:pt>
    <dgm:pt modelId="{D8FBCF9D-ADC0-46FA-B537-53F0A0064092}" type="parTrans" cxnId="{C31688B8-2213-4EBE-B2D7-CB84BAC3F166}">
      <dgm:prSet/>
      <dgm:spPr/>
      <dgm:t>
        <a:bodyPr/>
        <a:lstStyle/>
        <a:p>
          <a:endParaRPr lang="en-US"/>
        </a:p>
      </dgm:t>
    </dgm:pt>
    <dgm:pt modelId="{F8B29AB0-BF4D-48F9-A510-664C6C079FEF}" type="sibTrans" cxnId="{C31688B8-2213-4EBE-B2D7-CB84BAC3F166}">
      <dgm:prSet/>
      <dgm:spPr/>
      <dgm:t>
        <a:bodyPr/>
        <a:lstStyle/>
        <a:p>
          <a:endParaRPr lang="en-US"/>
        </a:p>
      </dgm:t>
    </dgm:pt>
    <dgm:pt modelId="{0825D63F-D9D6-438B-AA59-8282EBEB875E}">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Verification</a:t>
          </a:r>
        </a:p>
      </dgm:t>
    </dgm:pt>
    <dgm:pt modelId="{FFD16068-C5E6-479E-B52B-F0685D11E4C4}" type="parTrans" cxnId="{4968E117-D0DE-4FFF-8440-28136D7E65EB}">
      <dgm:prSet/>
      <dgm:spPr/>
      <dgm:t>
        <a:bodyPr/>
        <a:lstStyle/>
        <a:p>
          <a:endParaRPr lang="en-US"/>
        </a:p>
      </dgm:t>
    </dgm:pt>
    <dgm:pt modelId="{60A78926-F1FC-4E2B-B475-6878F3923C60}" type="sibTrans" cxnId="{4968E117-D0DE-4FFF-8440-28136D7E65EB}">
      <dgm:prSet/>
      <dgm:spPr/>
      <dgm:t>
        <a:bodyPr/>
        <a:lstStyle/>
        <a:p>
          <a:endParaRPr lang="en-US"/>
        </a:p>
      </dgm:t>
    </dgm:pt>
    <dgm:pt modelId="{77F74482-C8DA-4864-A560-38E558C43570}" type="pres">
      <dgm:prSet presAssocID="{38DCAA6B-A358-448E-BC3E-6A625329735A}" presName="CompostProcess" presStyleCnt="0">
        <dgm:presLayoutVars>
          <dgm:dir/>
          <dgm:resizeHandles val="exact"/>
        </dgm:presLayoutVars>
      </dgm:prSet>
      <dgm:spPr/>
    </dgm:pt>
    <dgm:pt modelId="{063C9525-0888-4409-A09F-7CFC66304FE6}" type="pres">
      <dgm:prSet presAssocID="{38DCAA6B-A358-448E-BC3E-6A625329735A}" presName="arrow" presStyleLbl="bgShp" presStyleIdx="0" presStyleCn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pt>
    <dgm:pt modelId="{44F9D3B9-2833-4A76-9A80-CC6914938A48}" type="pres">
      <dgm:prSet presAssocID="{38DCAA6B-A358-448E-BC3E-6A625329735A}" presName="linearProcess" presStyleCnt="0"/>
      <dgm:spPr/>
    </dgm:pt>
    <dgm:pt modelId="{EE1E8816-6BB5-4803-984C-425751A425BD}" type="pres">
      <dgm:prSet presAssocID="{DAA5E4C2-83D4-4A6D-8606-481EFECC2AD0}" presName="textNode" presStyleLbl="node1" presStyleIdx="0" presStyleCnt="3">
        <dgm:presLayoutVars>
          <dgm:bulletEnabled val="1"/>
        </dgm:presLayoutVars>
      </dgm:prSet>
      <dgm:spPr/>
    </dgm:pt>
    <dgm:pt modelId="{4781D41D-FB9D-415D-9EE4-9B021D5374DC}" type="pres">
      <dgm:prSet presAssocID="{8D4D6FED-992C-4FEE-A9B1-102A503BCD7D}" presName="sibTrans" presStyleCnt="0"/>
      <dgm:spPr/>
    </dgm:pt>
    <dgm:pt modelId="{814C0117-EC7B-4EBC-A009-0C73F43105B8}" type="pres">
      <dgm:prSet presAssocID="{FE180A4F-BA84-4DD5-A8C5-63064108C86D}" presName="textNode" presStyleLbl="node1" presStyleIdx="1" presStyleCnt="3">
        <dgm:presLayoutVars>
          <dgm:bulletEnabled val="1"/>
        </dgm:presLayoutVars>
      </dgm:prSet>
      <dgm:spPr/>
    </dgm:pt>
    <dgm:pt modelId="{665C2AD4-8CF7-4332-AC50-E9F04E8E576B}" type="pres">
      <dgm:prSet presAssocID="{F8B29AB0-BF4D-48F9-A510-664C6C079FEF}" presName="sibTrans" presStyleCnt="0"/>
      <dgm:spPr/>
    </dgm:pt>
    <dgm:pt modelId="{29F903C9-F548-48EF-8ABD-A11130E99CEB}" type="pres">
      <dgm:prSet presAssocID="{0825D63F-D9D6-438B-AA59-8282EBEB875E}" presName="textNode" presStyleLbl="node1" presStyleIdx="2" presStyleCnt="3">
        <dgm:presLayoutVars>
          <dgm:bulletEnabled val="1"/>
        </dgm:presLayoutVars>
      </dgm:prSet>
      <dgm:spPr/>
    </dgm:pt>
  </dgm:ptLst>
  <dgm:cxnLst>
    <dgm:cxn modelId="{E827B502-CB71-41CD-9D98-67E4FCB1E42B}" type="presOf" srcId="{0825D63F-D9D6-438B-AA59-8282EBEB875E}" destId="{29F903C9-F548-48EF-8ABD-A11130E99CEB}" srcOrd="0" destOrd="0" presId="urn:microsoft.com/office/officeart/2005/8/layout/hProcess9"/>
    <dgm:cxn modelId="{CFCC0E15-3C07-4C43-A94D-614161B923E4}" type="presOf" srcId="{DAA5E4C2-83D4-4A6D-8606-481EFECC2AD0}" destId="{EE1E8816-6BB5-4803-984C-425751A425BD}" srcOrd="0" destOrd="0" presId="urn:microsoft.com/office/officeart/2005/8/layout/hProcess9"/>
    <dgm:cxn modelId="{4968E117-D0DE-4FFF-8440-28136D7E65EB}" srcId="{38DCAA6B-A358-448E-BC3E-6A625329735A}" destId="{0825D63F-D9D6-438B-AA59-8282EBEB875E}" srcOrd="2" destOrd="0" parTransId="{FFD16068-C5E6-479E-B52B-F0685D11E4C4}" sibTransId="{60A78926-F1FC-4E2B-B475-6878F3923C60}"/>
    <dgm:cxn modelId="{B96F677F-5164-4F21-BDC2-0C6B61951BAB}" type="presOf" srcId="{FE180A4F-BA84-4DD5-A8C5-63064108C86D}" destId="{814C0117-EC7B-4EBC-A009-0C73F43105B8}" srcOrd="0" destOrd="0" presId="urn:microsoft.com/office/officeart/2005/8/layout/hProcess9"/>
    <dgm:cxn modelId="{07A63195-F2EF-4690-9BCC-848DFCA48C79}" srcId="{38DCAA6B-A358-448E-BC3E-6A625329735A}" destId="{DAA5E4C2-83D4-4A6D-8606-481EFECC2AD0}" srcOrd="0" destOrd="0" parTransId="{AB98D134-C7E7-4C65-8499-6450FCA0E86E}" sibTransId="{8D4D6FED-992C-4FEE-A9B1-102A503BCD7D}"/>
    <dgm:cxn modelId="{C31688B8-2213-4EBE-B2D7-CB84BAC3F166}" srcId="{38DCAA6B-A358-448E-BC3E-6A625329735A}" destId="{FE180A4F-BA84-4DD5-A8C5-63064108C86D}" srcOrd="1" destOrd="0" parTransId="{D8FBCF9D-ADC0-46FA-B537-53F0A0064092}" sibTransId="{F8B29AB0-BF4D-48F9-A510-664C6C079FEF}"/>
    <dgm:cxn modelId="{A4E719DF-E068-4330-AA5D-7074EFE9484D}" type="presOf" srcId="{38DCAA6B-A358-448E-BC3E-6A625329735A}" destId="{77F74482-C8DA-4864-A560-38E558C43570}" srcOrd="0" destOrd="0" presId="urn:microsoft.com/office/officeart/2005/8/layout/hProcess9"/>
    <dgm:cxn modelId="{AFFD4B92-5A42-4856-A2BF-6411EF9ABCE4}" type="presParOf" srcId="{77F74482-C8DA-4864-A560-38E558C43570}" destId="{063C9525-0888-4409-A09F-7CFC66304FE6}" srcOrd="0" destOrd="0" presId="urn:microsoft.com/office/officeart/2005/8/layout/hProcess9"/>
    <dgm:cxn modelId="{624A036D-5DC6-4082-B2EF-6CEFBE35C4F4}" type="presParOf" srcId="{77F74482-C8DA-4864-A560-38E558C43570}" destId="{44F9D3B9-2833-4A76-9A80-CC6914938A48}" srcOrd="1" destOrd="0" presId="urn:microsoft.com/office/officeart/2005/8/layout/hProcess9"/>
    <dgm:cxn modelId="{80274EC2-6022-438F-9B00-70E25D107A7E}" type="presParOf" srcId="{44F9D3B9-2833-4A76-9A80-CC6914938A48}" destId="{EE1E8816-6BB5-4803-984C-425751A425BD}" srcOrd="0" destOrd="0" presId="urn:microsoft.com/office/officeart/2005/8/layout/hProcess9"/>
    <dgm:cxn modelId="{52C08533-034E-41EB-B2F4-E59085E36581}" type="presParOf" srcId="{44F9D3B9-2833-4A76-9A80-CC6914938A48}" destId="{4781D41D-FB9D-415D-9EE4-9B021D5374DC}" srcOrd="1" destOrd="0" presId="urn:microsoft.com/office/officeart/2005/8/layout/hProcess9"/>
    <dgm:cxn modelId="{941CA02E-D0C3-4931-A461-D0C08FD759BD}" type="presParOf" srcId="{44F9D3B9-2833-4A76-9A80-CC6914938A48}" destId="{814C0117-EC7B-4EBC-A009-0C73F43105B8}" srcOrd="2" destOrd="0" presId="urn:microsoft.com/office/officeart/2005/8/layout/hProcess9"/>
    <dgm:cxn modelId="{B9519C60-53FF-43FA-90D7-02699A3506CC}" type="presParOf" srcId="{44F9D3B9-2833-4A76-9A80-CC6914938A48}" destId="{665C2AD4-8CF7-4332-AC50-E9F04E8E576B}" srcOrd="3" destOrd="0" presId="urn:microsoft.com/office/officeart/2005/8/layout/hProcess9"/>
    <dgm:cxn modelId="{6221DF61-2136-467F-839B-1E02C09438A5}" type="presParOf" srcId="{44F9D3B9-2833-4A76-9A80-CC6914938A48}" destId="{29F903C9-F548-48EF-8ABD-A11130E99CE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4E13-0693-4EF4-ADC9-07A7A193F52E}">
      <dsp:nvSpPr>
        <dsp:cNvPr id="0" name=""/>
        <dsp:cNvSpPr/>
      </dsp:nvSpPr>
      <dsp:spPr>
        <a:xfrm>
          <a:off x="4109243" y="2087686"/>
          <a:ext cx="2907319" cy="504576"/>
        </a:xfrm>
        <a:custGeom>
          <a:avLst/>
          <a:gdLst/>
          <a:ahLst/>
          <a:cxnLst/>
          <a:rect l="0" t="0" r="0" b="0"/>
          <a:pathLst>
            <a:path>
              <a:moveTo>
                <a:pt x="0" y="0"/>
              </a:moveTo>
              <a:lnTo>
                <a:pt x="0" y="252288"/>
              </a:lnTo>
              <a:lnTo>
                <a:pt x="2907319" y="252288"/>
              </a:lnTo>
              <a:lnTo>
                <a:pt x="2907319"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4063523" y="2087686"/>
          <a:ext cx="91440" cy="504576"/>
        </a:xfrm>
        <a:custGeom>
          <a:avLst/>
          <a:gdLst/>
          <a:ahLst/>
          <a:cxnLst/>
          <a:rect l="0" t="0" r="0" b="0"/>
          <a:pathLst>
            <a:path>
              <a:moveTo>
                <a:pt x="45720" y="0"/>
              </a:moveTo>
              <a:lnTo>
                <a:pt x="4572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C2E6AE-54DB-4A89-888B-E04C9BF56F0C}">
      <dsp:nvSpPr>
        <dsp:cNvPr id="0" name=""/>
        <dsp:cNvSpPr/>
      </dsp:nvSpPr>
      <dsp:spPr>
        <a:xfrm>
          <a:off x="1201923" y="2087686"/>
          <a:ext cx="2907319" cy="504576"/>
        </a:xfrm>
        <a:custGeom>
          <a:avLst/>
          <a:gdLst/>
          <a:ahLst/>
          <a:cxnLst/>
          <a:rect l="0" t="0" r="0" b="0"/>
          <a:pathLst>
            <a:path>
              <a:moveTo>
                <a:pt x="2907319" y="0"/>
              </a:moveTo>
              <a:lnTo>
                <a:pt x="2907319" y="252288"/>
              </a:lnTo>
              <a:lnTo>
                <a:pt x="0" y="252288"/>
              </a:lnTo>
              <a:lnTo>
                <a:pt x="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266531" y="886315"/>
          <a:ext cx="3685424" cy="1201371"/>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Integrated Assessment</a:t>
          </a:r>
        </a:p>
      </dsp:txBody>
      <dsp:txXfrm>
        <a:off x="2266531" y="886315"/>
        <a:ext cx="3685424" cy="1201371"/>
      </dsp:txXfrm>
    </dsp:sp>
    <dsp:sp modelId="{EB3699A1-9B8A-4C7E-8558-A6BFFBF82444}">
      <dsp:nvSpPr>
        <dsp:cNvPr id="0" name=""/>
        <dsp:cNvSpPr/>
      </dsp:nvSpPr>
      <dsp:spPr>
        <a:xfrm>
          <a:off x="55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Diagnostic</a:t>
          </a:r>
        </a:p>
      </dsp:txBody>
      <dsp:txXfrm>
        <a:off x="551" y="2592263"/>
        <a:ext cx="2402743" cy="1201371"/>
      </dsp:txXfrm>
    </dsp:sp>
    <dsp:sp modelId="{4C255BB0-1E6B-41BD-A9B3-29EA7F5693FC}">
      <dsp:nvSpPr>
        <dsp:cNvPr id="0" name=""/>
        <dsp:cNvSpPr/>
      </dsp:nvSpPr>
      <dsp:spPr>
        <a:xfrm>
          <a:off x="2907871" y="2592263"/>
          <a:ext cx="2402743" cy="1201371"/>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Formative</a:t>
          </a:r>
        </a:p>
      </dsp:txBody>
      <dsp:txXfrm>
        <a:off x="2907871" y="2592263"/>
        <a:ext cx="2402743" cy="1201371"/>
      </dsp:txXfrm>
    </dsp:sp>
    <dsp:sp modelId="{24349B9E-7679-48F3-8C1B-516E244933D3}">
      <dsp:nvSpPr>
        <dsp:cNvPr id="0" name=""/>
        <dsp:cNvSpPr/>
      </dsp:nvSpPr>
      <dsp:spPr>
        <a:xfrm>
          <a:off x="581519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Summative</a:t>
          </a:r>
        </a:p>
      </dsp:txBody>
      <dsp:txXfrm>
        <a:off x="5815191" y="2592263"/>
        <a:ext cx="2402743" cy="1201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E84B-53EF-4DD2-B4D9-E30662D3F97C}">
      <dsp:nvSpPr>
        <dsp:cNvPr id="0" name=""/>
        <dsp:cNvSpPr/>
      </dsp:nvSpPr>
      <dsp:spPr>
        <a:xfrm>
          <a:off x="4109243" y="2053050"/>
          <a:ext cx="2891318" cy="463493"/>
        </a:xfrm>
        <a:custGeom>
          <a:avLst/>
          <a:gdLst/>
          <a:ahLst/>
          <a:cxnLst/>
          <a:rect l="0" t="0" r="0" b="0"/>
          <a:pathLst>
            <a:path>
              <a:moveTo>
                <a:pt x="0" y="0"/>
              </a:moveTo>
              <a:lnTo>
                <a:pt x="0" y="231746"/>
              </a:lnTo>
              <a:lnTo>
                <a:pt x="2891318" y="231746"/>
              </a:lnTo>
              <a:lnTo>
                <a:pt x="2891318"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F7BF35-A340-4C65-AF13-652E22CC449D}">
      <dsp:nvSpPr>
        <dsp:cNvPr id="0" name=""/>
        <dsp:cNvSpPr/>
      </dsp:nvSpPr>
      <dsp:spPr>
        <a:xfrm>
          <a:off x="4063523" y="2053050"/>
          <a:ext cx="91440" cy="463493"/>
        </a:xfrm>
        <a:custGeom>
          <a:avLst/>
          <a:gdLst/>
          <a:ahLst/>
          <a:cxnLst/>
          <a:rect l="0" t="0" r="0" b="0"/>
          <a:pathLst>
            <a:path>
              <a:moveTo>
                <a:pt x="45720" y="0"/>
              </a:moveTo>
              <a:lnTo>
                <a:pt x="4572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3DC6A6-72A0-4549-AFE6-A69896FFAE28}">
      <dsp:nvSpPr>
        <dsp:cNvPr id="0" name=""/>
        <dsp:cNvSpPr/>
      </dsp:nvSpPr>
      <dsp:spPr>
        <a:xfrm>
          <a:off x="1217925" y="2053050"/>
          <a:ext cx="2891318" cy="463493"/>
        </a:xfrm>
        <a:custGeom>
          <a:avLst/>
          <a:gdLst/>
          <a:ahLst/>
          <a:cxnLst/>
          <a:rect l="0" t="0" r="0" b="0"/>
          <a:pathLst>
            <a:path>
              <a:moveTo>
                <a:pt x="2891318" y="0"/>
              </a:moveTo>
              <a:lnTo>
                <a:pt x="2891318" y="231746"/>
              </a:lnTo>
              <a:lnTo>
                <a:pt x="0" y="231746"/>
              </a:lnTo>
              <a:lnTo>
                <a:pt x="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8B290-BBA1-42EA-8627-DF8017516988}">
      <dsp:nvSpPr>
        <dsp:cNvPr id="0" name=""/>
        <dsp:cNvSpPr/>
      </dsp:nvSpPr>
      <dsp:spPr>
        <a:xfrm>
          <a:off x="2257464" y="949493"/>
          <a:ext cx="3703558" cy="1103556"/>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Assessment Methods</a:t>
          </a:r>
        </a:p>
      </dsp:txBody>
      <dsp:txXfrm>
        <a:off x="2257464" y="949493"/>
        <a:ext cx="3703558" cy="1103556"/>
      </dsp:txXfrm>
    </dsp:sp>
    <dsp:sp modelId="{249312C4-0F64-47AB-BF40-42C99B3A6E3E}">
      <dsp:nvSpPr>
        <dsp:cNvPr id="0" name=""/>
        <dsp:cNvSpPr/>
      </dsp:nvSpPr>
      <dsp:spPr>
        <a:xfrm>
          <a:off x="4012"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Questioning</a:t>
          </a:r>
        </a:p>
      </dsp:txBody>
      <dsp:txXfrm>
        <a:off x="4012" y="2516544"/>
        <a:ext cx="2427824" cy="1213912"/>
      </dsp:txXfrm>
    </dsp:sp>
    <dsp:sp modelId="{EED41511-DE2D-4D0E-BA6E-54FD55567C3D}">
      <dsp:nvSpPr>
        <dsp:cNvPr id="0" name=""/>
        <dsp:cNvSpPr/>
      </dsp:nvSpPr>
      <dsp:spPr>
        <a:xfrm>
          <a:off x="2895331" y="2516544"/>
          <a:ext cx="2427824" cy="121391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Product Evaluation</a:t>
          </a:r>
        </a:p>
      </dsp:txBody>
      <dsp:txXfrm>
        <a:off x="2895331" y="2516544"/>
        <a:ext cx="2427824" cy="1213912"/>
      </dsp:txXfrm>
    </dsp:sp>
    <dsp:sp modelId="{A8B7EC9A-A054-47E5-B4AB-ABADB33095FE}">
      <dsp:nvSpPr>
        <dsp:cNvPr id="0" name=""/>
        <dsp:cNvSpPr/>
      </dsp:nvSpPr>
      <dsp:spPr>
        <a:xfrm>
          <a:off x="5786649"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Observation</a:t>
          </a:r>
        </a:p>
      </dsp:txBody>
      <dsp:txXfrm>
        <a:off x="5786649" y="2516544"/>
        <a:ext cx="2427824" cy="1213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CAB8-0EA7-42E6-9BEE-11398D7C6C3B}">
      <dsp:nvSpPr>
        <dsp:cNvPr id="0" name=""/>
        <dsp:cNvSpPr/>
      </dsp:nvSpPr>
      <dsp:spPr>
        <a:xfrm>
          <a:off x="4376504" y="2126107"/>
          <a:ext cx="501115" cy="1536752"/>
        </a:xfrm>
        <a:custGeom>
          <a:avLst/>
          <a:gdLst/>
          <a:ahLst/>
          <a:cxnLst/>
          <a:rect l="0" t="0" r="0" b="0"/>
          <a:pathLst>
            <a:path>
              <a:moveTo>
                <a:pt x="0" y="0"/>
              </a:moveTo>
              <a:lnTo>
                <a:pt x="0" y="1536752"/>
              </a:lnTo>
              <a:lnTo>
                <a:pt x="501115" y="153675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A44E13-0693-4EF4-ADC9-07A7A193F52E}">
      <dsp:nvSpPr>
        <dsp:cNvPr id="0" name=""/>
        <dsp:cNvSpPr/>
      </dsp:nvSpPr>
      <dsp:spPr>
        <a:xfrm>
          <a:off x="3691647" y="612021"/>
          <a:ext cx="2021163" cy="701561"/>
        </a:xfrm>
        <a:custGeom>
          <a:avLst/>
          <a:gdLst/>
          <a:ahLst/>
          <a:cxnLst/>
          <a:rect l="0" t="0" r="0" b="0"/>
          <a:pathLst>
            <a:path>
              <a:moveTo>
                <a:pt x="0" y="0"/>
              </a:moveTo>
              <a:lnTo>
                <a:pt x="0" y="350780"/>
              </a:lnTo>
              <a:lnTo>
                <a:pt x="2021163" y="350780"/>
              </a:lnTo>
              <a:lnTo>
                <a:pt x="2021163"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854E58-BD01-4E9A-BFE3-E2B249DCDE15}">
      <dsp:nvSpPr>
        <dsp:cNvPr id="0" name=""/>
        <dsp:cNvSpPr/>
      </dsp:nvSpPr>
      <dsp:spPr>
        <a:xfrm>
          <a:off x="334177" y="2087555"/>
          <a:ext cx="586070" cy="1583606"/>
        </a:xfrm>
        <a:custGeom>
          <a:avLst/>
          <a:gdLst/>
          <a:ahLst/>
          <a:cxnLst/>
          <a:rect l="0" t="0" r="0" b="0"/>
          <a:pathLst>
            <a:path>
              <a:moveTo>
                <a:pt x="0" y="0"/>
              </a:moveTo>
              <a:lnTo>
                <a:pt x="0" y="1583606"/>
              </a:lnTo>
              <a:lnTo>
                <a:pt x="586070" y="1583606"/>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1670483" y="612021"/>
          <a:ext cx="2021163" cy="701561"/>
        </a:xfrm>
        <a:custGeom>
          <a:avLst/>
          <a:gdLst/>
          <a:ahLst/>
          <a:cxnLst/>
          <a:rect l="0" t="0" r="0" b="0"/>
          <a:pathLst>
            <a:path>
              <a:moveTo>
                <a:pt x="2021163" y="0"/>
              </a:moveTo>
              <a:lnTo>
                <a:pt x="2021163" y="350780"/>
              </a:lnTo>
              <a:lnTo>
                <a:pt x="0" y="350780"/>
              </a:lnTo>
              <a:lnTo>
                <a:pt x="0"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021264" y="181898"/>
          <a:ext cx="3340766" cy="430123"/>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Assessment</a:t>
          </a:r>
        </a:p>
      </dsp:txBody>
      <dsp:txXfrm>
        <a:off x="2021264" y="181898"/>
        <a:ext cx="3340766" cy="430123"/>
      </dsp:txXfrm>
    </dsp:sp>
    <dsp:sp modelId="{4C255BB0-1E6B-41BD-A9B3-29EA7F5693FC}">
      <dsp:nvSpPr>
        <dsp:cNvPr id="0" name=""/>
        <dsp:cNvSpPr/>
      </dsp:nvSpPr>
      <dsp:spPr>
        <a:xfrm>
          <a:off x="100" y="1313582"/>
          <a:ext cx="3340766" cy="77397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Formative</a:t>
          </a:r>
        </a:p>
      </dsp:txBody>
      <dsp:txXfrm>
        <a:off x="100" y="1313582"/>
        <a:ext cx="3340766" cy="773972"/>
      </dsp:txXfrm>
    </dsp:sp>
    <dsp:sp modelId="{CC3C5B9F-7C7E-48D7-BEFA-F5C8A50EDB1F}">
      <dsp:nvSpPr>
        <dsp:cNvPr id="0" name=""/>
        <dsp:cNvSpPr/>
      </dsp:nvSpPr>
      <dsp:spPr>
        <a:xfrm>
          <a:off x="920247" y="2835970"/>
          <a:ext cx="2916723"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endParaRPr lang="en-US" sz="2000" b="1" kern="1200" dirty="0"/>
        </a:p>
        <a:p>
          <a:pPr marL="0" lvl="0" indent="0" algn="ctr" defTabSz="889000">
            <a:lnSpc>
              <a:spcPct val="100000"/>
            </a:lnSpc>
            <a:spcBef>
              <a:spcPct val="0"/>
            </a:spcBef>
            <a:spcAft>
              <a:spcPct val="35000"/>
            </a:spcAft>
            <a:buNone/>
          </a:pPr>
          <a:r>
            <a:rPr lang="en-US" sz="2000" b="1" kern="1200" dirty="0"/>
            <a:t>Evidence </a:t>
          </a:r>
          <a:r>
            <a:rPr lang="en-US" sz="2000" b="1" i="1" kern="1200" dirty="0"/>
            <a:t>during </a:t>
          </a:r>
        </a:p>
        <a:p>
          <a:pPr marL="0" lvl="0" indent="0" algn="ctr" defTabSz="889000">
            <a:lnSpc>
              <a:spcPct val="100000"/>
            </a:lnSpc>
            <a:spcBef>
              <a:spcPct val="0"/>
            </a:spcBef>
            <a:spcAft>
              <a:spcPct val="35000"/>
            </a:spcAft>
            <a:buNone/>
          </a:pPr>
          <a:r>
            <a:rPr lang="en-US" sz="2000" b="1" kern="1200" dirty="0"/>
            <a:t>facilitation</a:t>
          </a:r>
        </a:p>
        <a:p>
          <a:pPr marL="0" lvl="0" indent="0" algn="ctr" defTabSz="889000">
            <a:lnSpc>
              <a:spcPct val="100000"/>
            </a:lnSpc>
            <a:spcBef>
              <a:spcPct val="0"/>
            </a:spcBef>
            <a:spcAft>
              <a:spcPct val="35000"/>
            </a:spcAft>
            <a:buNone/>
          </a:pPr>
          <a:r>
            <a:rPr lang="en-US" sz="2000" b="1" kern="1200" dirty="0"/>
            <a:t>Self Assessment</a:t>
          </a:r>
        </a:p>
        <a:p>
          <a:pPr marL="0" lvl="0" indent="0" algn="ctr" defTabSz="889000">
            <a:lnSpc>
              <a:spcPct val="100000"/>
            </a:lnSpc>
            <a:spcBef>
              <a:spcPct val="0"/>
            </a:spcBef>
            <a:spcAft>
              <a:spcPct val="35000"/>
            </a:spcAft>
            <a:buNone/>
          </a:pPr>
          <a:endParaRPr lang="en-US" sz="2000" b="1" kern="1200" dirty="0"/>
        </a:p>
      </dsp:txBody>
      <dsp:txXfrm>
        <a:off x="920247" y="2835970"/>
        <a:ext cx="2916723" cy="1670383"/>
      </dsp:txXfrm>
    </dsp:sp>
    <dsp:sp modelId="{24349B9E-7679-48F3-8C1B-516E244933D3}">
      <dsp:nvSpPr>
        <dsp:cNvPr id="0" name=""/>
        <dsp:cNvSpPr/>
      </dsp:nvSpPr>
      <dsp:spPr>
        <a:xfrm>
          <a:off x="4042428" y="1313582"/>
          <a:ext cx="3340766" cy="812524"/>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Summative</a:t>
          </a:r>
        </a:p>
      </dsp:txBody>
      <dsp:txXfrm>
        <a:off x="4042428" y="1313582"/>
        <a:ext cx="3340766" cy="812524"/>
      </dsp:txXfrm>
    </dsp:sp>
    <dsp:sp modelId="{64E85D38-C8F4-45A8-A4FB-7B00B79166F0}">
      <dsp:nvSpPr>
        <dsp:cNvPr id="0" name=""/>
        <dsp:cNvSpPr/>
      </dsp:nvSpPr>
      <dsp:spPr>
        <a:xfrm>
          <a:off x="4877619" y="2827668"/>
          <a:ext cx="3340766"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en-US" sz="2000" b="1" kern="1200" dirty="0"/>
            <a:t>Knowledge Assessment</a:t>
          </a:r>
        </a:p>
        <a:p>
          <a:pPr marL="0" lvl="0" indent="0" algn="ctr" defTabSz="889000">
            <a:lnSpc>
              <a:spcPct val="100000"/>
            </a:lnSpc>
            <a:spcBef>
              <a:spcPct val="0"/>
            </a:spcBef>
            <a:spcAft>
              <a:spcPct val="35000"/>
            </a:spcAft>
            <a:buNone/>
          </a:pPr>
          <a:r>
            <a:rPr lang="en-US" sz="2000" b="1" kern="1200" dirty="0"/>
            <a:t> Summative Workplace</a:t>
          </a:r>
        </a:p>
        <a:p>
          <a:pPr marL="0" lvl="0" indent="0" algn="ctr" defTabSz="889000">
            <a:lnSpc>
              <a:spcPct val="100000"/>
            </a:lnSpc>
            <a:spcBef>
              <a:spcPct val="0"/>
            </a:spcBef>
            <a:spcAft>
              <a:spcPct val="35000"/>
            </a:spcAft>
            <a:buNone/>
          </a:pPr>
          <a:r>
            <a:rPr lang="en-US" sz="2000" b="1" kern="1200" dirty="0"/>
            <a:t> Assignments</a:t>
          </a:r>
        </a:p>
      </dsp:txBody>
      <dsp:txXfrm>
        <a:off x="4877619" y="2827668"/>
        <a:ext cx="3340766" cy="1670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E907-9459-4BCE-9CEE-D50CA8E25CB3}">
      <dsp:nvSpPr>
        <dsp:cNvPr id="0" name=""/>
        <dsp:cNvSpPr/>
      </dsp:nvSpPr>
      <dsp:spPr>
        <a:xfrm>
          <a:off x="0"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Competent</a:t>
          </a:r>
        </a:p>
      </dsp:txBody>
      <dsp:txXfrm>
        <a:off x="37023" y="38461"/>
        <a:ext cx="2454101" cy="1190027"/>
      </dsp:txXfrm>
    </dsp:sp>
    <dsp:sp modelId="{411840A0-FE1C-4D59-9ED4-67B2E7F68839}">
      <dsp:nvSpPr>
        <dsp:cNvPr id="0" name=""/>
        <dsp:cNvSpPr/>
      </dsp:nvSpPr>
      <dsp:spPr>
        <a:xfrm>
          <a:off x="0" y="1265512"/>
          <a:ext cx="252814" cy="1011259"/>
        </a:xfrm>
        <a:custGeom>
          <a:avLst/>
          <a:gdLst/>
          <a:ahLst/>
          <a:cxnLst/>
          <a:rect l="0" t="0" r="0" b="0"/>
          <a:pathLst>
            <a:path>
              <a:moveTo>
                <a:pt x="252814" y="0"/>
              </a:moveTo>
              <a:lnTo>
                <a:pt x="0" y="1011259"/>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0" y="1581530"/>
          <a:ext cx="3230467" cy="1390481"/>
        </a:xfrm>
        <a:prstGeom prst="roundRect">
          <a:avLst>
            <a:gd name="adj" fmla="val 10000"/>
          </a:avLst>
        </a:prstGeom>
        <a:solidFill>
          <a:schemeClr val="accent4"/>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4"/>
        </a:fillRef>
        <a:effectRef idx="1">
          <a:schemeClr val="accent4"/>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Ability to perform  task, action or function successfully</a:t>
          </a:r>
          <a:endParaRPr lang="en-US" sz="2400" kern="1200" dirty="0">
            <a:solidFill>
              <a:schemeClr val="bg1"/>
            </a:solidFill>
          </a:endParaRPr>
        </a:p>
      </dsp:txBody>
      <dsp:txXfrm>
        <a:off x="40726" y="1622256"/>
        <a:ext cx="3149015" cy="1309029"/>
      </dsp:txXfrm>
    </dsp:sp>
    <dsp:sp modelId="{68B5D3B7-AC34-4DC8-BBA6-0AE75D13CF4B}">
      <dsp:nvSpPr>
        <dsp:cNvPr id="0" name=""/>
        <dsp:cNvSpPr/>
      </dsp:nvSpPr>
      <dsp:spPr>
        <a:xfrm>
          <a:off x="0" y="1265512"/>
          <a:ext cx="252814" cy="2717758"/>
        </a:xfrm>
        <a:custGeom>
          <a:avLst/>
          <a:gdLst/>
          <a:ahLst/>
          <a:cxnLst/>
          <a:rect l="0" t="0" r="0" b="0"/>
          <a:pathLst>
            <a:path>
              <a:moveTo>
                <a:pt x="252814" y="0"/>
              </a:moveTo>
              <a:lnTo>
                <a:pt x="0"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0" y="3288030"/>
          <a:ext cx="3241955"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Certificate  issued and credits awarded</a:t>
          </a:r>
          <a:endParaRPr kumimoji="0" lang="en-US" sz="2400" kern="1200" dirty="0">
            <a:effectLst/>
            <a:latin typeface="Calibri" panose="020F0502020204030204" pitchFamily="34" charset="0"/>
            <a:ea typeface="+mn-ea"/>
            <a:cs typeface="+mn-cs"/>
          </a:endParaRPr>
        </a:p>
      </dsp:txBody>
      <dsp:txXfrm>
        <a:off x="40726" y="3328756"/>
        <a:ext cx="3160503" cy="1309029"/>
      </dsp:txXfrm>
    </dsp:sp>
    <dsp:sp modelId="{0A1306EE-F29D-4CB0-ADDD-B4821031F774}">
      <dsp:nvSpPr>
        <dsp:cNvPr id="0" name=""/>
        <dsp:cNvSpPr/>
      </dsp:nvSpPr>
      <dsp:spPr>
        <a:xfrm>
          <a:off x="4343147"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Not Yet Competent</a:t>
          </a:r>
        </a:p>
      </dsp:txBody>
      <dsp:txXfrm>
        <a:off x="4380170" y="38461"/>
        <a:ext cx="2454101" cy="1190027"/>
      </dsp:txXfrm>
    </dsp:sp>
    <dsp:sp modelId="{54192DF2-418F-433E-B8ED-736FF77E592E}">
      <dsp:nvSpPr>
        <dsp:cNvPr id="0" name=""/>
        <dsp:cNvSpPr/>
      </dsp:nvSpPr>
      <dsp:spPr>
        <a:xfrm>
          <a:off x="4595962" y="1265512"/>
          <a:ext cx="256131" cy="1041900"/>
        </a:xfrm>
        <a:custGeom>
          <a:avLst/>
          <a:gdLst/>
          <a:ahLst/>
          <a:cxnLst/>
          <a:rect l="0" t="0" r="0" b="0"/>
          <a:pathLst>
            <a:path>
              <a:moveTo>
                <a:pt x="0" y="0"/>
              </a:moveTo>
              <a:lnTo>
                <a:pt x="0" y="1041900"/>
              </a:lnTo>
              <a:lnTo>
                <a:pt x="256131" y="1041900"/>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852094" y="1612171"/>
          <a:ext cx="2886376" cy="1390481"/>
        </a:xfrm>
        <a:prstGeom prst="roundRect">
          <a:avLst>
            <a:gd name="adj" fmla="val 10000"/>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5"/>
        </a:fillRef>
        <a:effectRef idx="1">
          <a:schemeClr val="accent5"/>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Not successful yet </a:t>
          </a:r>
          <a:endParaRPr lang="en-US" sz="2400" kern="1200" dirty="0">
            <a:solidFill>
              <a:schemeClr val="bg1"/>
            </a:solidFill>
          </a:endParaRPr>
        </a:p>
      </dsp:txBody>
      <dsp:txXfrm>
        <a:off x="4892820" y="1652897"/>
        <a:ext cx="2804924" cy="1309029"/>
      </dsp:txXfrm>
    </dsp:sp>
    <dsp:sp modelId="{1D988BA5-7718-4C89-8B8F-3CE438A09815}">
      <dsp:nvSpPr>
        <dsp:cNvPr id="0" name=""/>
        <dsp:cNvSpPr/>
      </dsp:nvSpPr>
      <dsp:spPr>
        <a:xfrm>
          <a:off x="4595962" y="1265512"/>
          <a:ext cx="252814" cy="2717758"/>
        </a:xfrm>
        <a:custGeom>
          <a:avLst/>
          <a:gdLst/>
          <a:ahLst/>
          <a:cxnLst/>
          <a:rect l="0" t="0" r="0" b="0"/>
          <a:pathLst>
            <a:path>
              <a:moveTo>
                <a:pt x="0" y="0"/>
              </a:moveTo>
              <a:lnTo>
                <a:pt x="0" y="2717758"/>
              </a:lnTo>
              <a:lnTo>
                <a:pt x="252814"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848777" y="3288030"/>
          <a:ext cx="2900554"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Opportunities to remediate  to address gaps</a:t>
          </a:r>
          <a:endParaRPr lang="en-US" sz="2400" kern="1200" dirty="0"/>
        </a:p>
      </dsp:txBody>
      <dsp:txXfrm>
        <a:off x="4889503" y="3328756"/>
        <a:ext cx="2819102" cy="130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9525-0888-4409-A09F-7CFC66304FE6}">
      <dsp:nvSpPr>
        <dsp:cNvPr id="0" name=""/>
        <dsp:cNvSpPr/>
      </dsp:nvSpPr>
      <dsp:spPr>
        <a:xfrm>
          <a:off x="457199" y="0"/>
          <a:ext cx="5181600" cy="2392040"/>
        </a:xfrm>
        <a:prstGeom prst="rightArrow">
          <a:avLst/>
        </a:prstGeom>
        <a:solidFill>
          <a:schemeClr val="bg1">
            <a:lumMod val="85000"/>
          </a:schemeClr>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sp>
    <dsp:sp modelId="{EE1E8816-6BB5-4803-984C-425751A425BD}">
      <dsp:nvSpPr>
        <dsp:cNvPr id="0" name=""/>
        <dsp:cNvSpPr/>
      </dsp:nvSpPr>
      <dsp:spPr>
        <a:xfrm>
          <a:off x="646" y="717612"/>
          <a:ext cx="1946141" cy="956816"/>
        </a:xfrm>
        <a:prstGeom prst="round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Assessment</a:t>
          </a:r>
        </a:p>
      </dsp:txBody>
      <dsp:txXfrm>
        <a:off x="47354" y="764320"/>
        <a:ext cx="1852725" cy="863400"/>
      </dsp:txXfrm>
    </dsp:sp>
    <dsp:sp modelId="{814C0117-EC7B-4EBC-A009-0C73F43105B8}">
      <dsp:nvSpPr>
        <dsp:cNvPr id="0" name=""/>
        <dsp:cNvSpPr/>
      </dsp:nvSpPr>
      <dsp:spPr>
        <a:xfrm>
          <a:off x="2074929" y="717612"/>
          <a:ext cx="1946141" cy="956816"/>
        </a:xfrm>
        <a:prstGeom prst="round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Moderation</a:t>
          </a:r>
        </a:p>
      </dsp:txBody>
      <dsp:txXfrm>
        <a:off x="2121637" y="764320"/>
        <a:ext cx="1852725" cy="863400"/>
      </dsp:txXfrm>
    </dsp:sp>
    <dsp:sp modelId="{29F903C9-F548-48EF-8ABD-A11130E99CEB}">
      <dsp:nvSpPr>
        <dsp:cNvPr id="0" name=""/>
        <dsp:cNvSpPr/>
      </dsp:nvSpPr>
      <dsp:spPr>
        <a:xfrm>
          <a:off x="4149211" y="717612"/>
          <a:ext cx="1946141" cy="956816"/>
        </a:xfrm>
        <a:prstGeom prst="round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Verification</a:t>
          </a:r>
        </a:p>
      </dsp:txBody>
      <dsp:txXfrm>
        <a:off x="4195919" y="764320"/>
        <a:ext cx="1852725" cy="8634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userDrawn="1"/>
        </p:nvSpPr>
        <p:spPr>
          <a:xfrm>
            <a:off x="670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
        <p:nvSpPr>
          <p:cNvPr id="15" name="Subtitle 6"/>
          <p:cNvSpPr>
            <a:spLocks noGrp="1"/>
          </p:cNvSpPr>
          <p:nvPr>
            <p:ph type="subTitle" idx="1"/>
          </p:nvPr>
        </p:nvSpPr>
        <p:spPr>
          <a:xfrm>
            <a:off x="755576" y="3200400"/>
            <a:ext cx="7488832" cy="2676872"/>
          </a:xfrm>
        </p:spPr>
        <p:txBody>
          <a:bodyPr>
            <a:normAutofit/>
          </a:bodyPr>
          <a:lstStyle>
            <a:lvl1pPr marL="0" indent="0" algn="ctr">
              <a:buNone/>
              <a:defRPr>
                <a:solidFill>
                  <a:schemeClr val="bg2"/>
                </a:solidFill>
              </a:defRPr>
            </a:lvl1pPr>
          </a:lstStyle>
          <a:p>
            <a:r>
              <a:rPr lang="en-US"/>
              <a:t>Click to edit Master subtitle style</a:t>
            </a:r>
            <a:endParaRPr lang="en-ZA" dirty="0"/>
          </a:p>
        </p:txBody>
      </p:sp>
      <p:pic>
        <p:nvPicPr>
          <p:cNvPr id="2" name="Picture 1"/>
          <p:cNvPicPr>
            <a:picLocks noChangeAspect="1"/>
          </p:cNvPicPr>
          <p:nvPr userDrawn="1"/>
        </p:nvPicPr>
        <p:blipFill>
          <a:blip r:embed="rId2"/>
          <a:stretch>
            <a:fillRect/>
          </a:stretch>
        </p:blipFill>
        <p:spPr>
          <a:xfrm>
            <a:off x="3637333" y="6523441"/>
            <a:ext cx="1725318" cy="286537"/>
          </a:xfrm>
          <a:prstGeom prst="rect">
            <a:avLst/>
          </a:prstGeom>
        </p:spPr>
      </p:pic>
      <p:pic>
        <p:nvPicPr>
          <p:cNvPr id="5" name="Picture 4" descr="A close up of a sign&#10;&#10;Description generated with high confidence">
            <a:extLst>
              <a:ext uri="{FF2B5EF4-FFF2-40B4-BE49-F238E27FC236}">
                <a16:creationId xmlns:a16="http://schemas.microsoft.com/office/drawing/2014/main" id="{684BD07F-9A0F-4453-9C82-AB27269E43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98373" y="6167811"/>
            <a:ext cx="864000" cy="54189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ounded Rectangle 8"/>
          <p:cNvSpPr/>
          <p:nvPr userDrawn="1"/>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5" name="Picture 4"/>
          <p:cNvPicPr>
            <a:picLocks noChangeAspect="1"/>
          </p:cNvPicPr>
          <p:nvPr userDrawn="1"/>
        </p:nvPicPr>
        <p:blipFill>
          <a:blip r:embed="rId2"/>
          <a:stretch>
            <a:fillRect/>
          </a:stretch>
        </p:blipFill>
        <p:spPr>
          <a:xfrm>
            <a:off x="3704987" y="6546381"/>
            <a:ext cx="1731414" cy="286537"/>
          </a:xfrm>
          <a:prstGeom prst="rect">
            <a:avLst/>
          </a:prstGeom>
        </p:spPr>
      </p:pic>
      <p:pic>
        <p:nvPicPr>
          <p:cNvPr id="10" name="Picture 9" descr="A close up of a sign&#10;&#10;Description generated with high confidence">
            <a:extLst>
              <a:ext uri="{FF2B5EF4-FFF2-40B4-BE49-F238E27FC236}">
                <a16:creationId xmlns:a16="http://schemas.microsoft.com/office/drawing/2014/main" id="{5C6A98DC-7342-4857-8E61-A989237DF5F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800" y="6198996"/>
            <a:ext cx="864000" cy="54189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2018/02/12</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2018/02/12</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2018/02/12</a:t>
            </a:fld>
            <a:endParaRPr lang="en-ZA"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buFont typeface="Arial" panose="020B0604020202020204" pitchFamily="34" charset="0"/>
              <a:buChar char="•"/>
              <a:defRPr sz="2400">
                <a:effectLst/>
                <a:latin typeface="Calibri" pitchFamily="34" charset="0"/>
              </a:defRPr>
            </a:lvl1pPr>
            <a:lvl2pPr marL="720725" indent="-366713">
              <a:buFont typeface="Arial" panose="020B0604020202020204" pitchFamily="34" charset="0"/>
              <a:buChar char="•"/>
              <a:defRPr sz="2400">
                <a:effectLst/>
                <a:latin typeface="Calibri" pitchFamily="34" charset="0"/>
              </a:defRPr>
            </a:lvl2pPr>
            <a:lvl3pPr marL="1074738" indent="-354013">
              <a:buFont typeface="Arial" panose="020B0604020202020204" pitchFamily="34" charset="0"/>
              <a:buChar char="•"/>
              <a:defRPr sz="2400">
                <a:effectLst/>
                <a:latin typeface="Calibri" pitchFamily="34" charset="0"/>
              </a:defRPr>
            </a:lvl3pPr>
            <a:lvl4pPr marL="1439863" indent="-365125">
              <a:buFont typeface="Arial" panose="020B0604020202020204" pitchFamily="34" charset="0"/>
              <a:buChar char="•"/>
              <a:defRPr sz="2400">
                <a:effectLst/>
                <a:latin typeface="Calibri" pitchFamily="34" charset="0"/>
              </a:defRPr>
            </a:lvl4pPr>
            <a:lvl5pPr marL="1793875" indent="-354013">
              <a:buFont typeface="Arial" panose="020B0604020202020204" pitchFamily="34" charset="0"/>
              <a:buChar char="•"/>
              <a:defRPr sz="2400">
                <a:effectLst/>
                <a:latin typeface="Calibri" pitchFamily="34" charset="0"/>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ma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dirty="0"/>
              <a:t>Formative Assessment</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pic>
        <p:nvPicPr>
          <p:cNvPr id="7" name="Picture 6" descr="ec_i_formative_2.gif"/>
          <p:cNvPicPr/>
          <p:nvPr userDrawn="1"/>
        </p:nvPicPr>
        <p:blipFill>
          <a:blip r:embed="rId2" cstate="print"/>
          <a:stretch>
            <a:fillRect/>
          </a:stretch>
        </p:blipFill>
        <p:spPr>
          <a:xfrm>
            <a:off x="651017" y="1662708"/>
            <a:ext cx="2120783" cy="720080"/>
          </a:xfrm>
          <a:prstGeom prst="rect">
            <a:avLst/>
          </a:prstGeom>
        </p:spPr>
      </p:pic>
      <p:sp>
        <p:nvSpPr>
          <p:cNvPr id="9" name="Content Placeholder 7"/>
          <p:cNvSpPr>
            <a:spLocks noGrp="1"/>
          </p:cNvSpPr>
          <p:nvPr>
            <p:ph sz="quarter" idx="1" hasCustomPrompt="1"/>
          </p:nvPr>
        </p:nvSpPr>
        <p:spPr>
          <a:xfrm>
            <a:off x="1968500" y="2420888"/>
            <a:ext cx="6502400" cy="13637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spTree>
    <p:extLst>
      <p:ext uri="{BB962C8B-B14F-4D97-AF65-F5344CB8AC3E}">
        <p14:creationId xmlns:p14="http://schemas.microsoft.com/office/powerpoint/2010/main" val="116798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ort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Important</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2018/02/12</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Content Placeholder 7"/>
          <p:cNvSpPr>
            <a:spLocks noGrp="1"/>
          </p:cNvSpPr>
          <p:nvPr>
            <p:ph sz="quarter" idx="1" hasCustomPrompt="1"/>
          </p:nvPr>
        </p:nvSpPr>
        <p:spPr>
          <a:xfrm>
            <a:off x="1968500" y="2420888"/>
            <a:ext cx="6502400" cy="26972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504" y="1637496"/>
            <a:ext cx="2004668" cy="783392"/>
          </a:xfrm>
          <a:prstGeom prst="rect">
            <a:avLst/>
          </a:prstGeom>
          <a:noFill/>
        </p:spPr>
      </p:pic>
    </p:spTree>
    <p:extLst>
      <p:ext uri="{BB962C8B-B14F-4D97-AF65-F5344CB8AC3E}">
        <p14:creationId xmlns:p14="http://schemas.microsoft.com/office/powerpoint/2010/main" val="13510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2018/02/12</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lvl1pPr marL="0" indent="0">
              <a:buNone/>
              <a:defRPr/>
            </a:lvl1pPr>
          </a:lstStyle>
          <a:p>
            <a:pPr lvl="0" algn="ctr"/>
            <a:r>
              <a:rPr lang="en-US" sz="9600" dirty="0">
                <a:solidFill>
                  <a:srgbClr val="FFFFFF"/>
                </a:solidFill>
              </a:rPr>
              <a:t>Edit Master text styles</a:t>
            </a:r>
          </a:p>
        </p:txBody>
      </p:sp>
      <p:sp>
        <p:nvSpPr>
          <p:cNvPr id="7" name="Content Placeholder 7"/>
          <p:cNvSpPr>
            <a:spLocks noGrp="1"/>
          </p:cNvSpPr>
          <p:nvPr>
            <p:ph sz="quarter" idx="1" hasCustomPrompt="1"/>
          </p:nvPr>
        </p:nvSpPr>
        <p:spPr>
          <a:xfrm>
            <a:off x="3022600" y="1412776"/>
            <a:ext cx="5626100" cy="4683224"/>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grpSp>
        <p:nvGrpSpPr>
          <p:cNvPr id="8" name="Group 13"/>
          <p:cNvGrpSpPr/>
          <p:nvPr userDrawn="1"/>
        </p:nvGrpSpPr>
        <p:grpSpPr>
          <a:xfrm>
            <a:off x="7153987" y="274638"/>
            <a:ext cx="1532813" cy="794792"/>
            <a:chOff x="4211960" y="4509120"/>
            <a:chExt cx="1944216" cy="1008112"/>
          </a:xfrm>
        </p:grpSpPr>
        <p:sp>
          <p:nvSpPr>
            <p:cNvPr id="9" name="Oval Callout 8"/>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0" name="Oval Callout 9"/>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321652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687920" y="952500"/>
            <a:ext cx="7772400" cy="1362075"/>
          </a:xfrm>
        </p:spPr>
        <p:txBody>
          <a:bodyPr anchor="ctr" anchorCtr="0"/>
          <a:lstStyle>
            <a:lvl1pPr algn="ctr">
              <a:buNone/>
              <a:defRPr sz="4000" b="1" cap="none">
                <a:latin typeface="Calibri" pitchFamily="34"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7920" y="2725738"/>
            <a:ext cx="7772400" cy="2379662"/>
          </a:xfrm>
        </p:spPr>
        <p:txBody>
          <a:bodyPr anchor="t" anchorCtr="0">
            <a:normAutofit/>
          </a:bodyPr>
          <a:lstStyle>
            <a:lvl1pPr marL="0" indent="0" algn="ctr">
              <a:buNone/>
              <a:defRPr sz="40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dirty="0"/>
          </a:p>
        </p:txBody>
      </p:sp>
      <p:pic>
        <p:nvPicPr>
          <p:cNvPr id="13" name="Picture 12"/>
          <p:cNvPicPr>
            <a:picLocks noChangeAspect="1"/>
          </p:cNvPicPr>
          <p:nvPr userDrawn="1"/>
        </p:nvPicPr>
        <p:blipFill>
          <a:blip r:embed="rId2"/>
          <a:stretch>
            <a:fillRect/>
          </a:stretch>
        </p:blipFill>
        <p:spPr>
          <a:xfrm>
            <a:off x="3706293" y="6522707"/>
            <a:ext cx="1731414" cy="286537"/>
          </a:xfrm>
          <a:prstGeom prst="rect">
            <a:avLst/>
          </a:prstGeom>
        </p:spPr>
      </p:pic>
      <p:pic>
        <p:nvPicPr>
          <p:cNvPr id="12" name="Picture 11" descr="A close up of a sign&#10;&#10;Description generated with high confidence">
            <a:extLst>
              <a:ext uri="{FF2B5EF4-FFF2-40B4-BE49-F238E27FC236}">
                <a16:creationId xmlns:a16="http://schemas.microsoft.com/office/drawing/2014/main" id="{FEDC4D00-020A-4859-B7E4-327A9A0F4C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3005" y="6166429"/>
            <a:ext cx="864000" cy="54189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8" name="Rounded Rectangle 7"/>
          <p:cNvSpPr/>
          <p:nvPr userDrawn="1"/>
        </p:nvSpPr>
        <p:spPr>
          <a:xfrm>
            <a:off x="65314" y="80726"/>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4EAEA5-7BFB-4BF3-B902-218CE399D210}" type="datetimeFigureOut">
              <a:rPr lang="en-ZA" smtClean="0"/>
              <a:pPr/>
              <a:t>2018/02/12</a:t>
            </a:fld>
            <a:endParaRPr lang="en-ZA"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2AED99-7FB4-404E-8A97-64753DCE42EC}" type="slidenum">
              <a:rPr lang="en-US" smtClean="0"/>
              <a:pPr/>
              <a:t>‹#›</a:t>
            </a:fld>
            <a:endParaRPr lang="en-US" dirty="0"/>
          </a:p>
        </p:txBody>
      </p:sp>
      <p:pic>
        <p:nvPicPr>
          <p:cNvPr id="4" name="Picture 3"/>
          <p:cNvPicPr>
            <a:picLocks noChangeAspect="1"/>
          </p:cNvPicPr>
          <p:nvPr userDrawn="1"/>
        </p:nvPicPr>
        <p:blipFill>
          <a:blip r:embed="rId16"/>
          <a:stretch>
            <a:fillRect/>
          </a:stretch>
        </p:blipFill>
        <p:spPr>
          <a:xfrm>
            <a:off x="3709341" y="6546381"/>
            <a:ext cx="1725318" cy="286537"/>
          </a:xfrm>
          <a:prstGeom prst="rect">
            <a:avLst/>
          </a:prstGeom>
        </p:spPr>
      </p:pic>
      <p:pic>
        <p:nvPicPr>
          <p:cNvPr id="5" name="Picture 4" descr="A close up of a sign&#10;&#10;Description generated with high confidence">
            <a:extLst>
              <a:ext uri="{FF2B5EF4-FFF2-40B4-BE49-F238E27FC236}">
                <a16:creationId xmlns:a16="http://schemas.microsoft.com/office/drawing/2014/main" id="{B2BF80BD-169F-4F2D-82E6-6FBAA395BC49}"/>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822800" y="6161419"/>
            <a:ext cx="864000" cy="541893"/>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805" r:id="rId4"/>
    <p:sldLayoutId id="2147483806"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hf hdr="0" dt="0"/>
  <p:txStyles>
    <p:titleStyle>
      <a:lvl1pPr algn="l" rtl="0" eaLnBrk="1" latinLnBrk="0" hangingPunct="1">
        <a:spcBef>
          <a:spcPct val="0"/>
        </a:spcBef>
        <a:buNone/>
        <a:defRPr kumimoji="0" sz="4000" b="1" kern="1200">
          <a:solidFill>
            <a:srgbClr val="008080"/>
          </a:solidFill>
          <a:latin typeface="Calibri"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9.xml"/></Relationships>
</file>

<file path=ppt/slides/_rels/slide13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9.xml"/></Relationships>
</file>

<file path=ppt/slides/_rels/slide15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9.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80778A-6F9D-4141-8080-B8192EADCD40}" type="slidenum">
              <a:rPr lang="en-ZA" smtClean="0"/>
              <a:pPr/>
              <a:t>1</a:t>
            </a:fld>
            <a:endParaRPr lang="en-ZA" dirty="0"/>
          </a:p>
        </p:txBody>
      </p:sp>
      <p:sp>
        <p:nvSpPr>
          <p:cNvPr id="4" name="Title 3"/>
          <p:cNvSpPr>
            <a:spLocks noGrp="1"/>
          </p:cNvSpPr>
          <p:nvPr>
            <p:ph type="ctrTitle"/>
          </p:nvPr>
        </p:nvSpPr>
        <p:spPr/>
        <p:txBody>
          <a:bodyPr/>
          <a:lstStyle/>
          <a:p>
            <a:r>
              <a:rPr lang="en-ZA" dirty="0"/>
              <a:t>OBET and the NQF</a:t>
            </a:r>
          </a:p>
        </p:txBody>
      </p:sp>
      <p:sp>
        <p:nvSpPr>
          <p:cNvPr id="5" name="Subtitle 4"/>
          <p:cNvSpPr>
            <a:spLocks noGrp="1"/>
          </p:cNvSpPr>
          <p:nvPr>
            <p:ph type="subTitle" idx="1"/>
          </p:nvPr>
        </p:nvSpPr>
        <p:spPr/>
        <p:txBody>
          <a:bodyPr/>
          <a:lstStyle/>
          <a:p>
            <a:r>
              <a:rPr lang="en-ZA" b="1" dirty="0"/>
              <a:t>Demonstrate understanding of the outcomes-based education and training approach within the context of a National Qualifications Framework</a:t>
            </a:r>
          </a:p>
          <a:p>
            <a:endParaRPr lang="en-ZA" dirty="0"/>
          </a:p>
          <a:p>
            <a:endParaRPr lang="en-ZA" dirty="0"/>
          </a:p>
          <a:p>
            <a:r>
              <a:rPr lang="en-ZA" b="1" dirty="0"/>
              <a:t>Unit Standard ID 263976   |  NQF Level 5  |  Credits  5</a:t>
            </a:r>
          </a:p>
          <a:p>
            <a:endParaRPr lang="en-ZA" dirty="0"/>
          </a:p>
        </p:txBody>
      </p:sp>
    </p:spTree>
    <p:extLst>
      <p:ext uri="{BB962C8B-B14F-4D97-AF65-F5344CB8AC3E}">
        <p14:creationId xmlns:p14="http://schemas.microsoft.com/office/powerpoint/2010/main" val="256774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a:t>
            </a:fld>
            <a:endParaRPr lang="en-ZA" dirty="0"/>
          </a:p>
        </p:txBody>
      </p:sp>
      <p:sp>
        <p:nvSpPr>
          <p:cNvPr id="5" name="Content Placeholder 4"/>
          <p:cNvSpPr>
            <a:spLocks noGrp="1"/>
          </p:cNvSpPr>
          <p:nvPr>
            <p:ph sz="quarter" idx="1"/>
          </p:nvPr>
        </p:nvSpPr>
        <p:spPr>
          <a:xfrm>
            <a:off x="467544" y="1106905"/>
            <a:ext cx="8219256" cy="4986391"/>
          </a:xfrm>
        </p:spPr>
        <p:txBody>
          <a:bodyPr>
            <a:normAutofit fontScale="92500" lnSpcReduction="10000"/>
          </a:bodyPr>
          <a:lstStyle/>
          <a:p>
            <a:pPr marL="0" lvl="0" indent="0">
              <a:spcBef>
                <a:spcPts val="0"/>
              </a:spcBef>
              <a:buClrTx/>
              <a:buSzTx/>
              <a:buNone/>
            </a:pPr>
            <a:r>
              <a:rPr lang="en-ZA" b="1" dirty="0">
                <a:solidFill>
                  <a:srgbClr val="000066"/>
                </a:solidFill>
              </a:rPr>
              <a:t>Purpose of Unit Standard</a:t>
            </a:r>
          </a:p>
          <a:p>
            <a:pPr marL="0" indent="0">
              <a:buNone/>
            </a:pPr>
            <a:r>
              <a:rPr lang="en-ZA" dirty="0"/>
              <a:t>The purpose of this Unit Standard is to develop underpinning knowledge and understanding that will inform actions and decisions with regard to implementation of OBET and the NQF. This Unit Standard is for those involved in education, training and development, skills and people development. </a:t>
            </a:r>
          </a:p>
          <a:p>
            <a:pPr marL="0" indent="0">
              <a:buNone/>
            </a:pPr>
            <a:r>
              <a:rPr lang="en-ZA" dirty="0"/>
              <a:t> </a:t>
            </a:r>
          </a:p>
          <a:p>
            <a:pPr marL="0" indent="0">
              <a:buNone/>
            </a:pPr>
            <a:r>
              <a:rPr lang="en-ZA" dirty="0"/>
              <a:t>Learners credited with this unit standard are capable of: </a:t>
            </a:r>
          </a:p>
          <a:p>
            <a:pPr lvl="0" fontAlgn="base"/>
            <a:r>
              <a:rPr lang="en-ZA" dirty="0">
                <a:effectLst>
                  <a:outerShdw sx="0" sy="0">
                    <a:srgbClr val="000000"/>
                  </a:outerShdw>
                </a:effectLst>
              </a:rPr>
              <a:t>Describing the key elements of the outcomes-based approach to education and training (OBET).</a:t>
            </a:r>
          </a:p>
          <a:p>
            <a:pPr lvl="0" fontAlgn="base"/>
            <a:r>
              <a:rPr lang="en-ZA" dirty="0">
                <a:effectLst>
                  <a:outerShdw sx="0" sy="0">
                    <a:srgbClr val="000000"/>
                  </a:outerShdw>
                </a:effectLst>
              </a:rPr>
              <a:t>Describing the form and function of the National Qualifications Framework (NQF).</a:t>
            </a:r>
          </a:p>
          <a:p>
            <a:pPr lvl="0" fontAlgn="base"/>
            <a:r>
              <a:rPr lang="en-ZA" dirty="0">
                <a:effectLst>
                  <a:outerShdw sx="0" sy="0">
                    <a:srgbClr val="000000"/>
                  </a:outerShdw>
                </a:effectLst>
              </a:rPr>
              <a:t>Describing and explain standards within the context of the NQF.</a:t>
            </a:r>
          </a:p>
          <a:p>
            <a:pPr lvl="0" fontAlgn="base"/>
            <a:r>
              <a:rPr lang="en-ZA" dirty="0">
                <a:effectLst>
                  <a:outerShdw sx="0" sy="0">
                    <a:srgbClr val="000000"/>
                  </a:outerShdw>
                </a:effectLst>
              </a:rPr>
              <a:t>Explaining the purpose and use of qualifications. </a:t>
            </a:r>
          </a:p>
          <a:p>
            <a:pPr marL="0" lvl="0" indent="0">
              <a:spcBef>
                <a:spcPts val="0"/>
              </a:spcBef>
              <a:buClrTx/>
              <a:buSzTx/>
              <a:buNone/>
            </a:pPr>
            <a:endParaRPr lang="en-US" b="1" dirty="0">
              <a:solidFill>
                <a:srgbClr val="000066"/>
              </a:solidFill>
            </a:endParaRPr>
          </a:p>
          <a:p>
            <a:endParaRPr lang="en-ZA" dirty="0"/>
          </a:p>
        </p:txBody>
      </p:sp>
    </p:spTree>
    <p:extLst>
      <p:ext uri="{BB962C8B-B14F-4D97-AF65-F5344CB8AC3E}">
        <p14:creationId xmlns:p14="http://schemas.microsoft.com/office/powerpoint/2010/main" val="36635687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405296"/>
            <a:ext cx="8219256" cy="1008000"/>
          </a:xfrm>
        </p:spPr>
        <p:txBody>
          <a:bodyPr>
            <a:normAutofit fontScale="90000"/>
          </a:bodyPr>
          <a:lstStyle/>
          <a:p>
            <a:r>
              <a:rPr lang="en-ZA" dirty="0"/>
              <a:t>2.3	Structures and Role-Players Responsible for Implementation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100</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r>
              <a:rPr lang="en-ZA" b="1" dirty="0"/>
              <a:t>Education and Training Quality Assurers (ETQAs)</a:t>
            </a:r>
          </a:p>
          <a:p>
            <a:pPr marL="0" indent="0">
              <a:buNone/>
            </a:pPr>
            <a:endParaRPr lang="en-ZA" b="1" dirty="0"/>
          </a:p>
          <a:p>
            <a:pPr lvl="0" fontAlgn="base"/>
            <a:r>
              <a:rPr lang="en-ZA" dirty="0"/>
              <a:t>Certify learners.</a:t>
            </a:r>
          </a:p>
          <a:p>
            <a:pPr lvl="0" fontAlgn="base"/>
            <a:r>
              <a:rPr lang="en-ZA" dirty="0"/>
              <a:t>Undertake audits of provider’s quality systems.</a:t>
            </a:r>
          </a:p>
          <a:p>
            <a:pPr lvl="0" fontAlgn="base"/>
            <a:r>
              <a:rPr lang="en-ZA" dirty="0"/>
              <a:t>Cooperate with bodies appointed to moderate across education and training quality assurance bodies.</a:t>
            </a:r>
          </a:p>
          <a:p>
            <a:pPr lvl="0" fontAlgn="base"/>
            <a:r>
              <a:rPr lang="en-ZA" dirty="0"/>
              <a:t>Maintain databases acceptable to SAQA.</a:t>
            </a:r>
          </a:p>
          <a:p>
            <a:pPr marL="0" indent="0">
              <a:buNone/>
            </a:pPr>
            <a:endParaRPr lang="en-ZA" dirty="0"/>
          </a:p>
        </p:txBody>
      </p:sp>
    </p:spTree>
    <p:extLst>
      <p:ext uri="{BB962C8B-B14F-4D97-AF65-F5344CB8AC3E}">
        <p14:creationId xmlns:p14="http://schemas.microsoft.com/office/powerpoint/2010/main" val="116003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405296"/>
            <a:ext cx="8219256" cy="1008000"/>
          </a:xfrm>
        </p:spPr>
        <p:txBody>
          <a:bodyPr>
            <a:normAutofit fontScale="90000"/>
          </a:bodyPr>
          <a:lstStyle/>
          <a:p>
            <a:r>
              <a:rPr lang="en-ZA" dirty="0"/>
              <a:t>2.3	Structures and Role-Players Responsible for Implementation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101</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r>
              <a:rPr lang="en-ZA" b="1" dirty="0"/>
              <a:t>Education and Training Quality Assurers (ETQAs)</a:t>
            </a:r>
          </a:p>
          <a:p>
            <a:pPr marL="0" indent="0">
              <a:buNone/>
            </a:pPr>
            <a:endParaRPr lang="en-ZA" b="1" dirty="0"/>
          </a:p>
          <a:p>
            <a:pPr marL="0" indent="0">
              <a:buNone/>
            </a:pPr>
            <a:r>
              <a:rPr lang="en-ZA" dirty="0"/>
              <a:t>SAQA accredits ETQAs in the following sectors:</a:t>
            </a:r>
          </a:p>
          <a:p>
            <a:pPr lvl="0" fontAlgn="base"/>
            <a:r>
              <a:rPr lang="en-ZA" dirty="0"/>
              <a:t>Economic sector.</a:t>
            </a:r>
          </a:p>
          <a:p>
            <a:pPr lvl="0" fontAlgn="base"/>
            <a:r>
              <a:rPr lang="en-ZA" dirty="0"/>
              <a:t>Education and training system.</a:t>
            </a:r>
          </a:p>
          <a:p>
            <a:pPr lvl="0" fontAlgn="base"/>
            <a:r>
              <a:rPr lang="en-ZA" dirty="0"/>
              <a:t>Social sector.</a:t>
            </a:r>
          </a:p>
          <a:p>
            <a:pPr marL="0" indent="0">
              <a:buNone/>
            </a:pPr>
            <a:endParaRPr lang="en-ZA" dirty="0"/>
          </a:p>
        </p:txBody>
      </p:sp>
    </p:spTree>
    <p:extLst>
      <p:ext uri="{BB962C8B-B14F-4D97-AF65-F5344CB8AC3E}">
        <p14:creationId xmlns:p14="http://schemas.microsoft.com/office/powerpoint/2010/main" val="56687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405296"/>
            <a:ext cx="8219256" cy="1008000"/>
          </a:xfrm>
        </p:spPr>
        <p:txBody>
          <a:bodyPr>
            <a:normAutofit fontScale="90000"/>
          </a:bodyPr>
          <a:lstStyle/>
          <a:p>
            <a:r>
              <a:rPr lang="en-ZA" dirty="0"/>
              <a:t>2.3	Structures and Role-Players Responsible for Implementation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102</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r>
              <a:rPr lang="en-ZA" b="1" dirty="0"/>
              <a:t>Education and Training Quality Assurers (ETQAs)</a:t>
            </a:r>
          </a:p>
          <a:p>
            <a:pPr marL="0" indent="0">
              <a:buNone/>
            </a:pPr>
            <a:endParaRPr lang="en-ZA" b="1" dirty="0"/>
          </a:p>
          <a:p>
            <a:pPr marL="0" indent="0">
              <a:buNone/>
            </a:pPr>
            <a:r>
              <a:rPr lang="en-ZA" dirty="0"/>
              <a:t>There are two kinds of </a:t>
            </a:r>
            <a:r>
              <a:rPr lang="en-ZA" b="1" dirty="0"/>
              <a:t>economic sector ETQAs</a:t>
            </a:r>
            <a:r>
              <a:rPr lang="en-ZA" dirty="0"/>
              <a:t>:</a:t>
            </a:r>
          </a:p>
          <a:p>
            <a:pPr lvl="0" fontAlgn="base"/>
            <a:r>
              <a:rPr lang="en-ZA" dirty="0"/>
              <a:t>SETAs</a:t>
            </a:r>
          </a:p>
          <a:p>
            <a:pPr lvl="0" fontAlgn="base"/>
            <a:r>
              <a:rPr lang="en-ZA" dirty="0"/>
              <a:t>Professional statutory bodies such as the:</a:t>
            </a:r>
          </a:p>
          <a:p>
            <a:pPr lvl="1" fontAlgn="base"/>
            <a:r>
              <a:rPr lang="en-ZA" dirty="0">
                <a:effectLst>
                  <a:outerShdw sx="0" sy="0">
                    <a:srgbClr val="000000"/>
                  </a:outerShdw>
                </a:effectLst>
              </a:rPr>
              <a:t>Engineering Council of South Africa</a:t>
            </a:r>
          </a:p>
          <a:p>
            <a:pPr lvl="1" fontAlgn="base"/>
            <a:r>
              <a:rPr lang="en-ZA" dirty="0">
                <a:effectLst>
                  <a:outerShdw sx="0" sy="0">
                    <a:srgbClr val="000000"/>
                  </a:outerShdw>
                </a:effectLst>
              </a:rPr>
              <a:t>Pharmacy Council</a:t>
            </a:r>
          </a:p>
          <a:p>
            <a:pPr lvl="1" fontAlgn="base"/>
            <a:r>
              <a:rPr lang="en-ZA" dirty="0">
                <a:effectLst>
                  <a:outerShdw sx="0" sy="0">
                    <a:srgbClr val="000000"/>
                  </a:outerShdw>
                </a:effectLst>
              </a:rPr>
              <a:t>South African Institute for Chartered Accountants</a:t>
            </a:r>
          </a:p>
          <a:p>
            <a:pPr marL="0" indent="0">
              <a:buNone/>
            </a:pPr>
            <a:endParaRPr lang="en-ZA" dirty="0"/>
          </a:p>
        </p:txBody>
      </p:sp>
    </p:spTree>
    <p:extLst>
      <p:ext uri="{BB962C8B-B14F-4D97-AF65-F5344CB8AC3E}">
        <p14:creationId xmlns:p14="http://schemas.microsoft.com/office/powerpoint/2010/main" val="279317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1000"/>
                                        <p:tgtEl>
                                          <p:spTgt spid="4">
                                            <p:txEl>
                                              <p:pRg st="6" end="6"/>
                                            </p:txEl>
                                          </p:spTgt>
                                        </p:tgtEl>
                                      </p:cBhvr>
                                    </p:animEffect>
                                    <p:anim calcmode="lin" valueType="num">
                                      <p:cBhvr>
                                        <p:cTn id="3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1000"/>
                                        <p:tgtEl>
                                          <p:spTgt spid="4">
                                            <p:txEl>
                                              <p:pRg st="7" end="7"/>
                                            </p:txEl>
                                          </p:spTgt>
                                        </p:tgtEl>
                                      </p:cBhvr>
                                    </p:animEffect>
                                    <p:anim calcmode="lin" valueType="num">
                                      <p:cBhvr>
                                        <p:cTn id="3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fade">
                                      <p:cBhvr>
                                        <p:cTn id="43" dur="1000"/>
                                        <p:tgtEl>
                                          <p:spTgt spid="4">
                                            <p:txEl>
                                              <p:pRg st="8" end="8"/>
                                            </p:txEl>
                                          </p:spTgt>
                                        </p:tgtEl>
                                      </p:cBhvr>
                                    </p:animEffect>
                                    <p:anim calcmode="lin" valueType="num">
                                      <p:cBhvr>
                                        <p:cTn id="4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405296"/>
            <a:ext cx="8219256" cy="1008000"/>
          </a:xfrm>
        </p:spPr>
        <p:txBody>
          <a:bodyPr>
            <a:normAutofit fontScale="90000"/>
          </a:bodyPr>
          <a:lstStyle/>
          <a:p>
            <a:r>
              <a:rPr lang="en-ZA" dirty="0"/>
              <a:t>2.3	Structures and Role-Players Responsible for Implementation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103</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r>
              <a:rPr lang="en-ZA" b="1" dirty="0"/>
              <a:t>Education and Training Quality Assurers (ETQAs)</a:t>
            </a:r>
          </a:p>
          <a:p>
            <a:pPr marL="0" indent="0">
              <a:buNone/>
            </a:pPr>
            <a:endParaRPr lang="en-ZA" b="1" dirty="0"/>
          </a:p>
          <a:p>
            <a:pPr marL="0" indent="0">
              <a:buNone/>
            </a:pPr>
            <a:r>
              <a:rPr lang="en-ZA" dirty="0"/>
              <a:t>In the </a:t>
            </a:r>
            <a:r>
              <a:rPr lang="en-ZA" b="1" dirty="0"/>
              <a:t>education and training</a:t>
            </a:r>
            <a:r>
              <a:rPr lang="en-ZA" dirty="0"/>
              <a:t> sector two ETQAs have been set up:</a:t>
            </a:r>
          </a:p>
          <a:p>
            <a:pPr lvl="0" fontAlgn="base"/>
            <a:r>
              <a:rPr lang="en-ZA" dirty="0"/>
              <a:t>The Higher Education Quality Committee (HEQC) within the Council on Higher Education</a:t>
            </a:r>
          </a:p>
          <a:p>
            <a:pPr lvl="0" fontAlgn="base"/>
            <a:r>
              <a:rPr lang="en-ZA" dirty="0"/>
              <a:t>The General and Further Education Quality Assurance Committee (GENFETQA or Umalusi)</a:t>
            </a:r>
          </a:p>
          <a:p>
            <a:pPr marL="0" indent="0">
              <a:buNone/>
            </a:pPr>
            <a:endParaRPr lang="en-ZA" dirty="0"/>
          </a:p>
        </p:txBody>
      </p:sp>
    </p:spTree>
    <p:extLst>
      <p:ext uri="{BB962C8B-B14F-4D97-AF65-F5344CB8AC3E}">
        <p14:creationId xmlns:p14="http://schemas.microsoft.com/office/powerpoint/2010/main" val="268956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547354"/>
            <a:ext cx="8219256" cy="1008000"/>
          </a:xfrm>
        </p:spPr>
        <p:txBody>
          <a:bodyPr>
            <a:normAutofit fontScale="90000"/>
          </a:bodyPr>
          <a:lstStyle/>
          <a:p>
            <a:r>
              <a:rPr lang="en-ZA" dirty="0"/>
              <a:t>2.3	Structures and Role-Players Responsible for Implementation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104</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lnSpcReduction="10000"/>
          </a:bodyPr>
          <a:lstStyle/>
          <a:p>
            <a:pPr marL="0" indent="0">
              <a:buNone/>
            </a:pPr>
            <a:endParaRPr lang="en-ZA" dirty="0"/>
          </a:p>
          <a:p>
            <a:pPr marL="0" indent="0">
              <a:buNone/>
            </a:pPr>
            <a:endParaRPr lang="en-ZA" dirty="0"/>
          </a:p>
          <a:p>
            <a:pPr marL="0" indent="0">
              <a:buNone/>
            </a:pPr>
            <a:r>
              <a:rPr lang="en-ZA" b="1" dirty="0"/>
              <a:t>Department of Labour (DoL)</a:t>
            </a:r>
          </a:p>
          <a:p>
            <a:r>
              <a:rPr lang="en-ZA" dirty="0"/>
              <a:t>Generate the skills development legislation and regulations</a:t>
            </a:r>
          </a:p>
          <a:p>
            <a:r>
              <a:rPr lang="en-ZA" dirty="0"/>
              <a:t>Publish guidelines to help promote the implementation of the Skills Development Act and the Skills Development Levy Act</a:t>
            </a:r>
          </a:p>
          <a:p>
            <a:pPr lvl="0" fontAlgn="base"/>
            <a:r>
              <a:rPr lang="en-ZA" dirty="0"/>
              <a:t>Registers learnerships and skills programmes</a:t>
            </a:r>
          </a:p>
          <a:p>
            <a:pPr lvl="0" fontAlgn="base"/>
            <a:r>
              <a:rPr lang="en-ZA" dirty="0"/>
              <a:t>Houses the steering committees for the Skills Development Strategy Project</a:t>
            </a:r>
          </a:p>
          <a:p>
            <a:pPr lvl="0" fontAlgn="base"/>
            <a:r>
              <a:rPr lang="en-ZA" dirty="0"/>
              <a:t>Has a research unit for skills development</a:t>
            </a:r>
          </a:p>
          <a:p>
            <a:pPr lvl="0" fontAlgn="base"/>
            <a:r>
              <a:rPr lang="en-ZA" dirty="0"/>
              <a:t>Directs funds to the SETAs</a:t>
            </a:r>
          </a:p>
          <a:p>
            <a:pPr marL="0" indent="0">
              <a:buNone/>
            </a:pPr>
            <a:endParaRPr lang="en-ZA" dirty="0"/>
          </a:p>
        </p:txBody>
      </p:sp>
    </p:spTree>
    <p:extLst>
      <p:ext uri="{BB962C8B-B14F-4D97-AF65-F5344CB8AC3E}">
        <p14:creationId xmlns:p14="http://schemas.microsoft.com/office/powerpoint/2010/main" val="18514277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547354"/>
            <a:ext cx="8219256" cy="1008000"/>
          </a:xfrm>
        </p:spPr>
        <p:txBody>
          <a:bodyPr>
            <a:normAutofit fontScale="90000"/>
          </a:bodyPr>
          <a:lstStyle/>
          <a:p>
            <a:r>
              <a:rPr lang="en-ZA" dirty="0"/>
              <a:t>2.3	Structures and Role-Players Responsible for Implementation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105</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fontScale="92500" lnSpcReduction="10000"/>
          </a:bodyPr>
          <a:lstStyle/>
          <a:p>
            <a:pPr marL="0" indent="0">
              <a:buNone/>
            </a:pPr>
            <a:endParaRPr lang="en-ZA" dirty="0"/>
          </a:p>
          <a:p>
            <a:pPr marL="0" indent="0">
              <a:buNone/>
            </a:pPr>
            <a:r>
              <a:rPr lang="en-ZA" b="1" dirty="0"/>
              <a:t>Quality Council for Trades and Occupations (QCTO)</a:t>
            </a:r>
          </a:p>
          <a:p>
            <a:pPr marL="0" indent="0">
              <a:buNone/>
            </a:pPr>
            <a:endParaRPr lang="en-ZA" b="1" dirty="0"/>
          </a:p>
          <a:p>
            <a:r>
              <a:rPr lang="en-ZA" dirty="0"/>
              <a:t>Oversee the design, implementation, assessment and certification of occupational qualifications on the OQSF</a:t>
            </a:r>
          </a:p>
          <a:p>
            <a:r>
              <a:rPr lang="en-ZA" dirty="0"/>
              <a:t>One of three Quality Councils (QCs) that are responsible for a part of the NQF</a:t>
            </a:r>
          </a:p>
          <a:p>
            <a:r>
              <a:rPr lang="en-ZA" dirty="0"/>
              <a:t>Collectively, the aim of the Quality Councils and the South African Qualifications Authority is to all work for the good of both learners and employers. </a:t>
            </a:r>
          </a:p>
          <a:p>
            <a:r>
              <a:rPr lang="en-ZA" dirty="0"/>
              <a:t>Another important role for the QCTO is to provide guidance to service providers who must be accredited by the QCTO to offer occupational qualifications.</a:t>
            </a:r>
          </a:p>
          <a:p>
            <a:pPr marL="0" indent="0">
              <a:buNone/>
            </a:pPr>
            <a:endParaRPr lang="en-ZA" dirty="0"/>
          </a:p>
        </p:txBody>
      </p:sp>
    </p:spTree>
    <p:extLst>
      <p:ext uri="{BB962C8B-B14F-4D97-AF65-F5344CB8AC3E}">
        <p14:creationId xmlns:p14="http://schemas.microsoft.com/office/powerpoint/2010/main" val="352214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9B1A83-F045-458A-91F2-A7BE71712352}"/>
              </a:ext>
            </a:extLst>
          </p:cNvPr>
          <p:cNvSpPr>
            <a:spLocks noGrp="1"/>
          </p:cNvSpPr>
          <p:nvPr>
            <p:ph type="title"/>
          </p:nvPr>
        </p:nvSpPr>
        <p:spPr/>
        <p:txBody>
          <a:bodyPr>
            <a:normAutofit fontScale="90000"/>
          </a:bodyPr>
          <a:lstStyle/>
          <a:p>
            <a:r>
              <a:rPr lang="en-ZA" dirty="0"/>
              <a:t>Structures and Role-Players Responsible for Implementation of the NQF:QCTO</a:t>
            </a:r>
          </a:p>
        </p:txBody>
      </p:sp>
      <p:sp>
        <p:nvSpPr>
          <p:cNvPr id="3" name="Slide Number Placeholder 2">
            <a:extLst>
              <a:ext uri="{FF2B5EF4-FFF2-40B4-BE49-F238E27FC236}">
                <a16:creationId xmlns:a16="http://schemas.microsoft.com/office/drawing/2014/main" id="{EBEA541B-0F4E-4262-9552-089630D377B9}"/>
              </a:ext>
            </a:extLst>
          </p:cNvPr>
          <p:cNvSpPr>
            <a:spLocks noGrp="1"/>
          </p:cNvSpPr>
          <p:nvPr>
            <p:ph type="sldNum" sz="quarter" idx="12"/>
          </p:nvPr>
        </p:nvSpPr>
        <p:spPr/>
        <p:txBody>
          <a:bodyPr/>
          <a:lstStyle/>
          <a:p>
            <a:fld id="{32F83655-DC73-417F-8B26-EB7A1DBB5382}" type="slidenum">
              <a:rPr lang="en-ZA" smtClean="0"/>
              <a:pPr/>
              <a:t>106</a:t>
            </a:fld>
            <a:endParaRPr lang="en-ZA" dirty="0"/>
          </a:p>
        </p:txBody>
      </p:sp>
      <p:sp>
        <p:nvSpPr>
          <p:cNvPr id="6" name="Content Placeholder 5">
            <a:extLst>
              <a:ext uri="{FF2B5EF4-FFF2-40B4-BE49-F238E27FC236}">
                <a16:creationId xmlns:a16="http://schemas.microsoft.com/office/drawing/2014/main" id="{44B8FB28-B40C-4F1C-A609-270322399D16}"/>
              </a:ext>
            </a:extLst>
          </p:cNvPr>
          <p:cNvSpPr>
            <a:spLocks noGrp="1"/>
          </p:cNvSpPr>
          <p:nvPr>
            <p:ph sz="quarter" idx="1"/>
          </p:nvPr>
        </p:nvSpPr>
        <p:spPr/>
        <p:txBody>
          <a:bodyPr>
            <a:normAutofit/>
          </a:bodyPr>
          <a:lstStyle/>
          <a:p>
            <a:pPr marL="0" indent="0">
              <a:buNone/>
            </a:pPr>
            <a:r>
              <a:rPr lang="en-ZA" dirty="0"/>
              <a:t>Eight major employment groups: </a:t>
            </a:r>
          </a:p>
          <a:p>
            <a:pPr marL="0" indent="0">
              <a:buNone/>
            </a:pPr>
            <a:endParaRPr lang="en-ZA" dirty="0"/>
          </a:p>
          <a:p>
            <a:pPr lvl="0" fontAlgn="base"/>
            <a:r>
              <a:rPr lang="en-ZA" dirty="0">
                <a:effectLst>
                  <a:outerShdw sx="0" sy="0">
                    <a:srgbClr val="000000"/>
                  </a:outerShdw>
                </a:effectLst>
              </a:rPr>
              <a:t>Managers</a:t>
            </a:r>
          </a:p>
          <a:p>
            <a:pPr lvl="0" fontAlgn="base"/>
            <a:r>
              <a:rPr lang="en-ZA" dirty="0">
                <a:effectLst>
                  <a:outerShdw sx="0" sy="0">
                    <a:srgbClr val="000000"/>
                  </a:outerShdw>
                </a:effectLst>
              </a:rPr>
              <a:t>Professionals</a:t>
            </a:r>
          </a:p>
          <a:p>
            <a:pPr lvl="0" fontAlgn="base"/>
            <a:r>
              <a:rPr lang="en-ZA" dirty="0">
                <a:effectLst>
                  <a:outerShdw sx="0" sy="0">
                    <a:srgbClr val="000000"/>
                  </a:outerShdw>
                </a:effectLst>
              </a:rPr>
              <a:t>Technicians and Associate Professionals</a:t>
            </a:r>
          </a:p>
          <a:p>
            <a:pPr lvl="0" fontAlgn="base"/>
            <a:r>
              <a:rPr lang="en-ZA" dirty="0">
                <a:effectLst>
                  <a:outerShdw sx="0" sy="0">
                    <a:srgbClr val="000000"/>
                  </a:outerShdw>
                </a:effectLst>
              </a:rPr>
              <a:t>Clerical Support Workers</a:t>
            </a:r>
          </a:p>
          <a:p>
            <a:pPr marL="0" indent="0">
              <a:buNone/>
            </a:pPr>
            <a:endParaRPr lang="en-ZA" dirty="0"/>
          </a:p>
        </p:txBody>
      </p:sp>
      <p:sp>
        <p:nvSpPr>
          <p:cNvPr id="7" name="Content Placeholder 6">
            <a:extLst>
              <a:ext uri="{FF2B5EF4-FFF2-40B4-BE49-F238E27FC236}">
                <a16:creationId xmlns:a16="http://schemas.microsoft.com/office/drawing/2014/main" id="{135D26E7-CB6C-41F5-82D3-B73E4C30FA15}"/>
              </a:ext>
            </a:extLst>
          </p:cNvPr>
          <p:cNvSpPr>
            <a:spLocks noGrp="1"/>
          </p:cNvSpPr>
          <p:nvPr>
            <p:ph sz="quarter" idx="2"/>
          </p:nvPr>
        </p:nvSpPr>
        <p:spPr>
          <a:xfrm>
            <a:off x="4716016" y="2213810"/>
            <a:ext cx="3960000" cy="3913989"/>
          </a:xfrm>
        </p:spPr>
        <p:txBody>
          <a:bodyPr>
            <a:normAutofit/>
          </a:bodyPr>
          <a:lstStyle/>
          <a:p>
            <a:pPr marL="0" indent="0">
              <a:buNone/>
            </a:pPr>
            <a:endParaRPr lang="en-ZA" dirty="0"/>
          </a:p>
          <a:p>
            <a:pPr lvl="0" fontAlgn="base"/>
            <a:r>
              <a:rPr lang="en-ZA" dirty="0">
                <a:effectLst>
                  <a:outerShdw sx="0" sy="0">
                    <a:srgbClr val="000000"/>
                  </a:outerShdw>
                </a:effectLst>
              </a:rPr>
              <a:t>Service and Sales Workers</a:t>
            </a:r>
          </a:p>
          <a:p>
            <a:pPr lvl="0" fontAlgn="base"/>
            <a:r>
              <a:rPr lang="en-ZA" dirty="0">
                <a:effectLst>
                  <a:outerShdw sx="0" sy="0">
                    <a:srgbClr val="000000"/>
                  </a:outerShdw>
                </a:effectLst>
              </a:rPr>
              <a:t>Skilled agriculture, forestry, fisheries, craft and related trades</a:t>
            </a:r>
          </a:p>
          <a:p>
            <a:pPr lvl="0" fontAlgn="base"/>
            <a:r>
              <a:rPr lang="en-ZA" dirty="0">
                <a:effectLst>
                  <a:outerShdw sx="0" sy="0">
                    <a:srgbClr val="000000"/>
                  </a:outerShdw>
                </a:effectLst>
              </a:rPr>
              <a:t>Plant and Machine Operators and Assemblers</a:t>
            </a:r>
          </a:p>
          <a:p>
            <a:pPr lvl="0" fontAlgn="base"/>
            <a:r>
              <a:rPr lang="en-ZA" dirty="0">
                <a:effectLst>
                  <a:outerShdw sx="0" sy="0">
                    <a:srgbClr val="000000"/>
                  </a:outerShdw>
                </a:effectLst>
              </a:rPr>
              <a:t>Elementary Occupations</a:t>
            </a:r>
          </a:p>
          <a:p>
            <a:pPr marL="0" indent="0">
              <a:buNone/>
            </a:pPr>
            <a:endParaRPr lang="en-ZA" dirty="0"/>
          </a:p>
        </p:txBody>
      </p:sp>
    </p:spTree>
    <p:extLst>
      <p:ext uri="{BB962C8B-B14F-4D97-AF65-F5344CB8AC3E}">
        <p14:creationId xmlns:p14="http://schemas.microsoft.com/office/powerpoint/2010/main" val="21246682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547354"/>
            <a:ext cx="8219256" cy="1008000"/>
          </a:xfrm>
        </p:spPr>
        <p:txBody>
          <a:bodyPr>
            <a:normAutofit fontScale="90000"/>
          </a:bodyPr>
          <a:lstStyle/>
          <a:p>
            <a:r>
              <a:rPr lang="en-ZA" dirty="0"/>
              <a:t>2.3	Structures and Role-Players Responsible for Implementation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107</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r>
              <a:rPr lang="en-ZA" b="1" dirty="0"/>
              <a:t>The National Skills Authority (NSA)</a:t>
            </a:r>
          </a:p>
          <a:p>
            <a:pPr marL="0" indent="0">
              <a:buNone/>
            </a:pPr>
            <a:endParaRPr lang="en-ZA" b="1" dirty="0"/>
          </a:p>
          <a:p>
            <a:pPr lvl="0" fontAlgn="base"/>
            <a:r>
              <a:rPr lang="en-ZA" dirty="0"/>
              <a:t>It advises the Minister of Labour on national skills development policy and strategy, and reports to the Minister in this regard.</a:t>
            </a:r>
          </a:p>
          <a:p>
            <a:pPr lvl="0" fontAlgn="base"/>
            <a:r>
              <a:rPr lang="en-ZA" dirty="0"/>
              <a:t>It oversees the work of the SETAs.</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106065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547354"/>
            <a:ext cx="8219256" cy="1008000"/>
          </a:xfrm>
        </p:spPr>
        <p:txBody>
          <a:bodyPr>
            <a:normAutofit fontScale="90000"/>
          </a:bodyPr>
          <a:lstStyle/>
          <a:p>
            <a:r>
              <a:rPr lang="en-ZA" dirty="0"/>
              <a:t>2.3	Structures and Role-Players in the Implementation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108</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a:xfrm>
            <a:off x="467544" y="1413296"/>
            <a:ext cx="8219256" cy="5035630"/>
          </a:xfrm>
        </p:spPr>
        <p:txBody>
          <a:bodyPr>
            <a:normAutofit fontScale="92500" lnSpcReduction="10000"/>
          </a:bodyPr>
          <a:lstStyle/>
          <a:p>
            <a:pPr marL="0" indent="0">
              <a:buNone/>
            </a:pPr>
            <a:endParaRPr lang="en-ZA" dirty="0"/>
          </a:p>
          <a:p>
            <a:pPr marL="0" indent="0">
              <a:buNone/>
            </a:pPr>
            <a:r>
              <a:rPr lang="en-ZA" b="1" dirty="0"/>
              <a:t>The Role of the SETAs</a:t>
            </a:r>
          </a:p>
          <a:p>
            <a:pPr lvl="0" fontAlgn="base"/>
            <a:r>
              <a:rPr lang="en-ZA" dirty="0"/>
              <a:t>Develop a sector skills plan and budget within the framework of the National Skills Development Strategy.</a:t>
            </a:r>
          </a:p>
          <a:p>
            <a:pPr lvl="0" fontAlgn="base"/>
            <a:r>
              <a:rPr lang="en-ZA" dirty="0"/>
              <a:t>Implement its sector skills plan by:</a:t>
            </a:r>
          </a:p>
          <a:p>
            <a:pPr lvl="1" fontAlgn="base">
              <a:buFont typeface="Wingdings" panose="05000000000000000000" pitchFamily="2" charset="2"/>
              <a:buChar char="ü"/>
            </a:pPr>
            <a:r>
              <a:rPr lang="en-ZA" dirty="0">
                <a:effectLst>
                  <a:outerShdw sx="0" sy="0">
                    <a:srgbClr val="000000"/>
                  </a:outerShdw>
                </a:effectLst>
              </a:rPr>
              <a:t>Establishing learnerships.</a:t>
            </a:r>
          </a:p>
          <a:p>
            <a:pPr lvl="1" fontAlgn="base">
              <a:buFont typeface="Wingdings" panose="05000000000000000000" pitchFamily="2" charset="2"/>
              <a:buChar char="ü"/>
            </a:pPr>
            <a:r>
              <a:rPr lang="en-ZA" dirty="0">
                <a:effectLst>
                  <a:outerShdw sx="0" sy="0">
                    <a:srgbClr val="000000"/>
                  </a:outerShdw>
                </a:effectLst>
              </a:rPr>
              <a:t>Approving workplace skills plans.</a:t>
            </a:r>
          </a:p>
          <a:p>
            <a:pPr lvl="1" fontAlgn="base">
              <a:buFont typeface="Wingdings" panose="05000000000000000000" pitchFamily="2" charset="2"/>
              <a:buChar char="ü"/>
            </a:pPr>
            <a:r>
              <a:rPr lang="en-ZA" dirty="0">
                <a:effectLst>
                  <a:outerShdw sx="0" sy="0">
                    <a:srgbClr val="000000"/>
                  </a:outerShdw>
                </a:effectLst>
              </a:rPr>
              <a:t>Allocating grants.</a:t>
            </a:r>
          </a:p>
          <a:p>
            <a:pPr lvl="1" fontAlgn="base">
              <a:buFont typeface="Wingdings" panose="05000000000000000000" pitchFamily="2" charset="2"/>
              <a:buChar char="ü"/>
            </a:pPr>
            <a:r>
              <a:rPr lang="en-ZA" dirty="0">
                <a:effectLst>
                  <a:outerShdw sx="0" sy="0">
                    <a:srgbClr val="000000"/>
                  </a:outerShdw>
                </a:effectLst>
              </a:rPr>
              <a:t>Monitoring education and training in the sector.</a:t>
            </a:r>
          </a:p>
          <a:p>
            <a:pPr lvl="1" fontAlgn="base">
              <a:buFont typeface="Wingdings" panose="05000000000000000000" pitchFamily="2" charset="2"/>
              <a:buChar char="ü"/>
            </a:pPr>
            <a:r>
              <a:rPr lang="en-ZA" dirty="0">
                <a:effectLst>
                  <a:outerShdw sx="0" sy="0">
                    <a:srgbClr val="000000"/>
                  </a:outerShdw>
                </a:effectLst>
              </a:rPr>
              <a:t>Promoting learnerships.</a:t>
            </a:r>
          </a:p>
          <a:p>
            <a:pPr lvl="1" fontAlgn="base">
              <a:buFont typeface="Wingdings" panose="05000000000000000000" pitchFamily="2" charset="2"/>
              <a:buChar char="ü"/>
            </a:pPr>
            <a:r>
              <a:rPr lang="en-ZA" dirty="0">
                <a:effectLst>
                  <a:outerShdw sx="0" sy="0">
                    <a:srgbClr val="000000"/>
                  </a:outerShdw>
                </a:effectLst>
              </a:rPr>
              <a:t>Register learnership agreements.</a:t>
            </a:r>
          </a:p>
          <a:p>
            <a:pPr lvl="1" fontAlgn="base">
              <a:buFont typeface="Wingdings" panose="05000000000000000000" pitchFamily="2" charset="2"/>
              <a:buChar char="ü"/>
            </a:pPr>
            <a:r>
              <a:rPr lang="en-ZA" dirty="0">
                <a:effectLst>
                  <a:outerShdw sx="0" sy="0">
                    <a:srgbClr val="000000"/>
                  </a:outerShdw>
                </a:effectLst>
              </a:rPr>
              <a:t>Collect and disburse the skills development levies in its sector.</a:t>
            </a:r>
          </a:p>
          <a:p>
            <a:pPr lvl="0" fontAlgn="base"/>
            <a:r>
              <a:rPr lang="en-ZA" dirty="0"/>
              <a:t>Be a quality assurance body for education and training in the sector.</a:t>
            </a:r>
          </a:p>
          <a:p>
            <a:pPr marL="0" indent="0">
              <a:buNone/>
            </a:pPr>
            <a:endParaRPr lang="en-ZA" dirty="0"/>
          </a:p>
        </p:txBody>
      </p:sp>
    </p:spTree>
    <p:extLst>
      <p:ext uri="{BB962C8B-B14F-4D97-AF65-F5344CB8AC3E}">
        <p14:creationId xmlns:p14="http://schemas.microsoft.com/office/powerpoint/2010/main" val="110972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1000"/>
                                        <p:tgtEl>
                                          <p:spTgt spid="4">
                                            <p:txEl>
                                              <p:pRg st="4" end="4"/>
                                            </p:txEl>
                                          </p:spTgt>
                                        </p:tgtEl>
                                      </p:cBhvr>
                                    </p:animEffect>
                                    <p:anim calcmode="lin" valueType="num">
                                      <p:cBhvr>
                                        <p:cTn id="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1000"/>
                                        <p:tgtEl>
                                          <p:spTgt spid="4">
                                            <p:txEl>
                                              <p:pRg st="5" end="5"/>
                                            </p:txEl>
                                          </p:spTgt>
                                        </p:tgtEl>
                                      </p:cBhvr>
                                    </p:animEffect>
                                    <p:anim calcmode="lin" valueType="num">
                                      <p:cBhvr>
                                        <p:cTn id="3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1000"/>
                                        <p:tgtEl>
                                          <p:spTgt spid="4">
                                            <p:txEl>
                                              <p:pRg st="6" end="6"/>
                                            </p:txEl>
                                          </p:spTgt>
                                        </p:tgtEl>
                                      </p:cBhvr>
                                    </p:animEffect>
                                    <p:anim calcmode="lin" valueType="num">
                                      <p:cBhvr>
                                        <p:cTn id="3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1000"/>
                                        <p:tgtEl>
                                          <p:spTgt spid="4">
                                            <p:txEl>
                                              <p:pRg st="7" end="7"/>
                                            </p:txEl>
                                          </p:spTgt>
                                        </p:tgtEl>
                                      </p:cBhvr>
                                    </p:animEffect>
                                    <p:anim calcmode="lin" valueType="num">
                                      <p:cBhvr>
                                        <p:cTn id="4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animEffect transition="in" filter="fade">
                                      <p:cBhvr>
                                        <p:cTn id="46" dur="1000"/>
                                        <p:tgtEl>
                                          <p:spTgt spid="4">
                                            <p:txEl>
                                              <p:pRg st="8" end="8"/>
                                            </p:txEl>
                                          </p:spTgt>
                                        </p:tgtEl>
                                      </p:cBhvr>
                                    </p:animEffect>
                                    <p:anim calcmode="lin" valueType="num">
                                      <p:cBhvr>
                                        <p:cTn id="4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Effect transition="in" filter="fade">
                                      <p:cBhvr>
                                        <p:cTn id="51" dur="1000"/>
                                        <p:tgtEl>
                                          <p:spTgt spid="4">
                                            <p:txEl>
                                              <p:pRg st="9" end="9"/>
                                            </p:txEl>
                                          </p:spTgt>
                                        </p:tgtEl>
                                      </p:cBhvr>
                                    </p:animEffect>
                                    <p:anim calcmode="lin" valueType="num">
                                      <p:cBhvr>
                                        <p:cTn id="52"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9" end="9"/>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
                                            <p:txEl>
                                              <p:pRg st="10" end="10"/>
                                            </p:txEl>
                                          </p:spTgt>
                                        </p:tgtEl>
                                        <p:attrNameLst>
                                          <p:attrName>style.visibility</p:attrName>
                                        </p:attrNameLst>
                                      </p:cBhvr>
                                      <p:to>
                                        <p:strVal val="visible"/>
                                      </p:to>
                                    </p:set>
                                    <p:animEffect transition="in" filter="fade">
                                      <p:cBhvr>
                                        <p:cTn id="56" dur="1000"/>
                                        <p:tgtEl>
                                          <p:spTgt spid="4">
                                            <p:txEl>
                                              <p:pRg st="10" end="10"/>
                                            </p:txEl>
                                          </p:spTgt>
                                        </p:tgtEl>
                                      </p:cBhvr>
                                    </p:animEffect>
                                    <p:anim calcmode="lin" valueType="num">
                                      <p:cBhvr>
                                        <p:cTn id="57"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11" end="11"/>
                                            </p:txEl>
                                          </p:spTgt>
                                        </p:tgtEl>
                                        <p:attrNameLst>
                                          <p:attrName>style.visibility</p:attrName>
                                        </p:attrNameLst>
                                      </p:cBhvr>
                                      <p:to>
                                        <p:strVal val="visible"/>
                                      </p:to>
                                    </p:set>
                                    <p:animEffect transition="in" filter="fade">
                                      <p:cBhvr>
                                        <p:cTn id="63" dur="1000"/>
                                        <p:tgtEl>
                                          <p:spTgt spid="4">
                                            <p:txEl>
                                              <p:pRg st="11" end="11"/>
                                            </p:txEl>
                                          </p:spTgt>
                                        </p:tgtEl>
                                      </p:cBhvr>
                                    </p:animEffect>
                                    <p:anim calcmode="lin" valueType="num">
                                      <p:cBhvr>
                                        <p:cTn id="64"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90B18F38-F8D9-46FA-83C7-8A32946508CE}"/>
              </a:ext>
            </a:extLst>
          </p:cNvPr>
          <p:cNvSpPr txBox="1">
            <a:spLocks/>
          </p:cNvSpPr>
          <p:nvPr/>
        </p:nvSpPr>
        <p:spPr>
          <a:xfrm>
            <a:off x="2080937" y="3055397"/>
            <a:ext cx="6275040" cy="2784726"/>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lvl1pPr marL="354013" indent="-354013" algn="l" rtl="0" eaLnBrk="1" latinLnBrk="0" hangingPunct="1">
              <a:spcBef>
                <a:spcPts val="580"/>
              </a:spcBef>
              <a:buClr>
                <a:schemeClr val="accent1"/>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Arial" panose="020B0604020202020204" pitchFamily="34" charset="0"/>
              <a:buChar char="•"/>
              <a:defRPr kumimoji="0" sz="2400" kern="1200">
                <a:solidFill>
                  <a:schemeClr val="lt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Arial" panose="020B0604020202020204" pitchFamily="34" charset="0"/>
              <a:buChar char="•"/>
              <a:defRPr kumimoji="0" sz="2400" kern="1200">
                <a:solidFill>
                  <a:schemeClr val="lt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anose="020B0604020202020204" pitchFamily="34" charset="0"/>
              <a:buChar char="•"/>
              <a:defRPr kumimoji="0" sz="2400" kern="1200">
                <a:solidFill>
                  <a:schemeClr val="lt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358775" indent="0">
              <a:buNone/>
            </a:pPr>
            <a:r>
              <a:rPr lang="en-ZA" sz="2000" b="1" i="1" dirty="0"/>
              <a:t>Levels are an indicator of relative demand made on the learner, the complexity and/or depth of achievement, and the learner’s independence in demonstrating that achievement.</a:t>
            </a:r>
          </a:p>
        </p:txBody>
      </p:sp>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2.4	Levels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r>
              <a:rPr lang="en-ZA" b="1" dirty="0"/>
              <a:t>Levels</a:t>
            </a:r>
            <a:endParaRPr lang="en-ZA" dirty="0"/>
          </a:p>
        </p:txBody>
      </p:sp>
      <p:pic>
        <p:nvPicPr>
          <p:cNvPr id="5" name="Picture 4">
            <a:extLst>
              <a:ext uri="{FF2B5EF4-FFF2-40B4-BE49-F238E27FC236}">
                <a16:creationId xmlns:a16="http://schemas.microsoft.com/office/drawing/2014/main" id="{E822C513-9886-4F07-93EB-A85936F2B2C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504" y="2538832"/>
            <a:ext cx="2004668" cy="783392"/>
          </a:xfrm>
          <a:prstGeom prst="rect">
            <a:avLst/>
          </a:prstGeom>
          <a:noFill/>
        </p:spPr>
      </p:pic>
    </p:spTree>
    <p:extLst>
      <p:ext uri="{BB962C8B-B14F-4D97-AF65-F5344CB8AC3E}">
        <p14:creationId xmlns:p14="http://schemas.microsoft.com/office/powerpoint/2010/main" val="133644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Entry Level Requirements</a:t>
            </a:r>
          </a:p>
          <a:p>
            <a:pPr marL="0" lvl="0" indent="0">
              <a:spcBef>
                <a:spcPts val="0"/>
              </a:spcBef>
              <a:buClrTx/>
              <a:buSzTx/>
              <a:buNone/>
            </a:pPr>
            <a:endParaRPr lang="en-ZA" b="1" dirty="0">
              <a:solidFill>
                <a:srgbClr val="000066"/>
              </a:solidFill>
            </a:endParaRPr>
          </a:p>
          <a:p>
            <a:pPr marL="0" lvl="0" indent="0">
              <a:spcBef>
                <a:spcPts val="0"/>
              </a:spcBef>
              <a:buClrTx/>
              <a:buSzTx/>
              <a:buNone/>
            </a:pPr>
            <a:r>
              <a:rPr lang="en-ZA" sz="2200" dirty="0"/>
              <a:t>Communication at NQF Level 4 or equivalent.</a:t>
            </a:r>
          </a:p>
          <a:p>
            <a:endParaRPr lang="en-ZA" dirty="0"/>
          </a:p>
        </p:txBody>
      </p:sp>
      <p:pic>
        <p:nvPicPr>
          <p:cNvPr id="6" name="Picture 2" descr="C:\Users\Nortje\Pictures\Business LR (1)\Business LR (1)\shutterstock_112605986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952" y="3011845"/>
            <a:ext cx="3960440" cy="313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9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2.4	Levels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110</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r>
              <a:rPr lang="en-ZA" b="1" dirty="0"/>
              <a:t>Level Descriptors)</a:t>
            </a:r>
          </a:p>
          <a:p>
            <a:pPr marL="0" indent="0">
              <a:buNone/>
            </a:pPr>
            <a:endParaRPr lang="en-ZA" dirty="0"/>
          </a:p>
        </p:txBody>
      </p:sp>
      <p:sp>
        <p:nvSpPr>
          <p:cNvPr id="6" name="Content Placeholder 4">
            <a:extLst>
              <a:ext uri="{FF2B5EF4-FFF2-40B4-BE49-F238E27FC236}">
                <a16:creationId xmlns:a16="http://schemas.microsoft.com/office/drawing/2014/main" id="{90B18F38-F8D9-46FA-83C7-8A32946508CE}"/>
              </a:ext>
            </a:extLst>
          </p:cNvPr>
          <p:cNvSpPr txBox="1">
            <a:spLocks/>
          </p:cNvSpPr>
          <p:nvPr/>
        </p:nvSpPr>
        <p:spPr>
          <a:xfrm>
            <a:off x="1920515" y="2819193"/>
            <a:ext cx="6275040" cy="2784726"/>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lvl1pPr marL="354013" indent="-354013" algn="l" rtl="0" eaLnBrk="1" latinLnBrk="0" hangingPunct="1">
              <a:spcBef>
                <a:spcPts val="580"/>
              </a:spcBef>
              <a:buClr>
                <a:schemeClr val="accent1"/>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Arial" panose="020B0604020202020204" pitchFamily="34" charset="0"/>
              <a:buChar char="•"/>
              <a:defRPr kumimoji="0" sz="2400" kern="1200">
                <a:solidFill>
                  <a:schemeClr val="lt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Arial" panose="020B0604020202020204" pitchFamily="34" charset="0"/>
              <a:buChar char="•"/>
              <a:defRPr kumimoji="0" sz="2400" kern="1200">
                <a:solidFill>
                  <a:schemeClr val="lt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anose="020B0604020202020204" pitchFamily="34" charset="0"/>
              <a:buChar char="•"/>
              <a:defRPr kumimoji="0" sz="2400" kern="1200">
                <a:solidFill>
                  <a:schemeClr val="lt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358775" indent="0">
              <a:buNone/>
            </a:pPr>
            <a:r>
              <a:rPr lang="en-ZA" sz="2000" b="1" i="1" dirty="0"/>
              <a:t>Levels descriptors are statements describing learning achievement at a specific level on the NQF. They:</a:t>
            </a:r>
          </a:p>
          <a:p>
            <a:pPr marL="358775" indent="0">
              <a:buNone/>
            </a:pPr>
            <a:r>
              <a:rPr lang="en-ZA" sz="2000" b="1" i="1" dirty="0"/>
              <a:t>•	Provide a general, shared understanding of learning and achievement at each of the ten NQF levels.</a:t>
            </a:r>
          </a:p>
          <a:p>
            <a:pPr marL="358775" indent="0">
              <a:buNone/>
            </a:pPr>
            <a:r>
              <a:rPr lang="en-ZA" sz="2000" b="1" i="1" dirty="0"/>
              <a:t>•	Level descriptors provide a broad indication of learning achievements or outcomes that are appropriate to a qualification at that level.</a:t>
            </a:r>
          </a:p>
        </p:txBody>
      </p:sp>
      <p:pic>
        <p:nvPicPr>
          <p:cNvPr id="5" name="Picture 4">
            <a:extLst>
              <a:ext uri="{FF2B5EF4-FFF2-40B4-BE49-F238E27FC236}">
                <a16:creationId xmlns:a16="http://schemas.microsoft.com/office/drawing/2014/main" id="{E822C513-9886-4F07-93EB-A85936F2B2C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355401"/>
            <a:ext cx="2004668" cy="783392"/>
          </a:xfrm>
          <a:prstGeom prst="rect">
            <a:avLst/>
          </a:prstGeom>
          <a:noFill/>
        </p:spPr>
      </p:pic>
    </p:spTree>
    <p:extLst>
      <p:ext uri="{BB962C8B-B14F-4D97-AF65-F5344CB8AC3E}">
        <p14:creationId xmlns:p14="http://schemas.microsoft.com/office/powerpoint/2010/main" val="370151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374904" y="190500"/>
            <a:ext cx="8219256" cy="1008000"/>
          </a:xfrm>
        </p:spPr>
        <p:txBody>
          <a:bodyPr>
            <a:normAutofit/>
          </a:bodyPr>
          <a:lstStyle/>
          <a:p>
            <a:r>
              <a:rPr lang="en-ZA" dirty="0"/>
              <a:t>2.4	Levels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r>
              <a:rPr lang="en-ZA" b="1" dirty="0"/>
              <a:t>Users of Level Descriptors</a:t>
            </a:r>
          </a:p>
          <a:p>
            <a:pPr marL="0" indent="0">
              <a:buNone/>
            </a:pPr>
            <a:endParaRPr lang="en-ZA" b="1" dirty="0"/>
          </a:p>
          <a:p>
            <a:pPr lvl="0" fontAlgn="base"/>
            <a:r>
              <a:rPr lang="en-GB" dirty="0">
                <a:effectLst>
                  <a:outerShdw sx="0" sy="0">
                    <a:srgbClr val="000000"/>
                  </a:outerShdw>
                </a:effectLst>
              </a:rPr>
              <a:t>Learners</a:t>
            </a:r>
            <a:endParaRPr lang="en-ZA" dirty="0">
              <a:effectLst>
                <a:outerShdw sx="0" sy="0">
                  <a:srgbClr val="000000"/>
                </a:outerShdw>
              </a:effectLst>
            </a:endParaRPr>
          </a:p>
          <a:p>
            <a:pPr lvl="0" fontAlgn="base"/>
            <a:r>
              <a:rPr lang="en-GB" dirty="0">
                <a:effectLst>
                  <a:outerShdw sx="0" sy="0">
                    <a:srgbClr val="000000"/>
                  </a:outerShdw>
                </a:effectLst>
              </a:rPr>
              <a:t>Training / Education Providers</a:t>
            </a:r>
            <a:endParaRPr lang="en-ZA" dirty="0">
              <a:effectLst>
                <a:outerShdw sx="0" sy="0">
                  <a:srgbClr val="000000"/>
                </a:outerShdw>
              </a:effectLst>
            </a:endParaRPr>
          </a:p>
          <a:p>
            <a:pPr lvl="0" fontAlgn="base"/>
            <a:r>
              <a:rPr lang="en-GB" dirty="0">
                <a:effectLst>
                  <a:outerShdw sx="0" sy="0">
                    <a:srgbClr val="000000"/>
                  </a:outerShdw>
                </a:effectLst>
              </a:rPr>
              <a:t>Curriculum designers</a:t>
            </a:r>
            <a:endParaRPr lang="en-ZA" dirty="0">
              <a:effectLst>
                <a:outerShdw sx="0" sy="0">
                  <a:srgbClr val="000000"/>
                </a:outerShdw>
              </a:effectLst>
            </a:endParaRPr>
          </a:p>
          <a:p>
            <a:pPr lvl="0" fontAlgn="base"/>
            <a:r>
              <a:rPr lang="en-GB" dirty="0">
                <a:effectLst>
                  <a:outerShdw sx="0" sy="0">
                    <a:srgbClr val="000000"/>
                  </a:outerShdw>
                </a:effectLst>
              </a:rPr>
              <a:t>Employers</a:t>
            </a:r>
            <a:endParaRPr lang="en-ZA" dirty="0">
              <a:effectLst>
                <a:outerShdw sx="0" sy="0">
                  <a:srgbClr val="000000"/>
                </a:outerShdw>
              </a:effectLst>
            </a:endParaRP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8353122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547354"/>
            <a:ext cx="8219256" cy="1008000"/>
          </a:xfrm>
        </p:spPr>
        <p:txBody>
          <a:bodyPr>
            <a:normAutofit/>
          </a:bodyPr>
          <a:lstStyle/>
          <a:p>
            <a:r>
              <a:rPr lang="en-ZA" dirty="0"/>
              <a:t>2.4	Levels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112</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r>
              <a:rPr lang="en-GB" b="1" dirty="0"/>
              <a:t>Purpose of Level Descriptors  </a:t>
            </a:r>
            <a:endParaRPr lang="en-ZA" b="1" dirty="0"/>
          </a:p>
          <a:p>
            <a:pPr marL="0" indent="0">
              <a:buNone/>
            </a:pPr>
            <a:endParaRPr lang="en-ZA" dirty="0"/>
          </a:p>
          <a:p>
            <a:pPr lvl="0" fontAlgn="base"/>
            <a:r>
              <a:rPr lang="en-GB" dirty="0">
                <a:effectLst>
                  <a:outerShdw sx="0" sy="0">
                    <a:srgbClr val="000000"/>
                  </a:outerShdw>
                </a:effectLst>
              </a:rPr>
              <a:t>Ensure consistency in learning achievement by allocating qualifications and part qualifications to particular levels</a:t>
            </a:r>
            <a:endParaRPr lang="en-ZA" dirty="0">
              <a:effectLst>
                <a:outerShdw sx="0" sy="0">
                  <a:srgbClr val="000000"/>
                </a:outerShdw>
              </a:effectLst>
            </a:endParaRPr>
          </a:p>
          <a:p>
            <a:pPr lvl="0" fontAlgn="base"/>
            <a:r>
              <a:rPr lang="en-GB" dirty="0">
                <a:effectLst>
                  <a:outerShdw sx="0" sy="0">
                    <a:srgbClr val="000000"/>
                  </a:outerShdw>
                </a:effectLst>
              </a:rPr>
              <a:t>Facilitate evaluation for comparability (Both national and international)</a:t>
            </a:r>
            <a:endParaRPr lang="en-ZA" dirty="0">
              <a:effectLst>
                <a:outerShdw sx="0" sy="0">
                  <a:srgbClr val="000000"/>
                </a:outerShdw>
              </a:effectLst>
            </a:endParaRPr>
          </a:p>
          <a:p>
            <a:pPr lvl="0" fontAlgn="base"/>
            <a:r>
              <a:rPr lang="en-GB" dirty="0">
                <a:effectLst>
                  <a:outerShdw sx="0" sy="0">
                    <a:srgbClr val="000000"/>
                  </a:outerShdw>
                </a:effectLst>
              </a:rPr>
              <a:t>Single integrated national framework for learning achievement</a:t>
            </a:r>
            <a:endParaRPr lang="en-ZA" dirty="0">
              <a:effectLst>
                <a:outerShdw sx="0" sy="0">
                  <a:srgbClr val="000000"/>
                </a:outerShdw>
              </a:effectLst>
            </a:endParaRPr>
          </a:p>
          <a:p>
            <a:pPr lvl="0" fontAlgn="base"/>
            <a:r>
              <a:rPr lang="en-GB" dirty="0">
                <a:effectLst>
                  <a:outerShdw sx="0" sy="0">
                    <a:srgbClr val="000000"/>
                  </a:outerShdw>
                </a:effectLst>
              </a:rPr>
              <a:t>Enhance quality</a:t>
            </a:r>
            <a:endParaRPr lang="en-ZA" dirty="0">
              <a:effectLst>
                <a:outerShdw sx="0" sy="0">
                  <a:srgbClr val="000000"/>
                </a:outerShdw>
              </a:effectLst>
            </a:endParaRPr>
          </a:p>
          <a:p>
            <a:pPr lvl="0" fontAlgn="base"/>
            <a:r>
              <a:rPr lang="en-GB" dirty="0">
                <a:effectLst>
                  <a:outerShdw sx="0" sy="0">
                    <a:srgbClr val="000000"/>
                  </a:outerShdw>
                </a:effectLst>
              </a:rPr>
              <a:t>Personal &amp; socio-economic development</a:t>
            </a:r>
            <a:endParaRPr lang="en-ZA" dirty="0">
              <a:effectLst>
                <a:outerShdw sx="0" sy="0">
                  <a:srgbClr val="000000"/>
                </a:outerShdw>
              </a:effectLst>
            </a:endParaRPr>
          </a:p>
          <a:p>
            <a:pPr lvl="0" fontAlgn="base"/>
            <a:r>
              <a:rPr lang="en-GB" dirty="0">
                <a:effectLst>
                  <a:outerShdw sx="0" sy="0">
                    <a:srgbClr val="000000"/>
                  </a:outerShdw>
                </a:effectLst>
              </a:rPr>
              <a:t>General, shared understanding of learning and achievement</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205510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547354"/>
            <a:ext cx="8219256" cy="1008000"/>
          </a:xfrm>
        </p:spPr>
        <p:txBody>
          <a:bodyPr>
            <a:normAutofit/>
          </a:bodyPr>
          <a:lstStyle/>
          <a:p>
            <a:r>
              <a:rPr lang="en-ZA" dirty="0"/>
              <a:t>2.4	Levels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113</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r>
              <a:rPr lang="en-GB" b="1" dirty="0"/>
              <a:t>Categories of Level Descriptors  </a:t>
            </a:r>
            <a:endParaRPr lang="en-ZA" b="1" dirty="0"/>
          </a:p>
          <a:p>
            <a:pPr marL="0" indent="0">
              <a:buNone/>
            </a:pPr>
            <a:endParaRPr lang="en-ZA" dirty="0"/>
          </a:p>
          <a:p>
            <a:pPr lvl="0"/>
            <a:r>
              <a:rPr lang="en-GB" dirty="0"/>
              <a:t>Scope of knowledge</a:t>
            </a:r>
            <a:endParaRPr lang="en-ZA" dirty="0"/>
          </a:p>
          <a:p>
            <a:pPr lvl="0"/>
            <a:r>
              <a:rPr lang="en-GB" dirty="0"/>
              <a:t>Knowledge literacy</a:t>
            </a:r>
            <a:endParaRPr lang="en-ZA" dirty="0"/>
          </a:p>
          <a:p>
            <a:pPr lvl="0"/>
            <a:r>
              <a:rPr lang="en-GB" dirty="0"/>
              <a:t>Method and procedure</a:t>
            </a:r>
            <a:endParaRPr lang="en-ZA" dirty="0"/>
          </a:p>
          <a:p>
            <a:pPr lvl="0"/>
            <a:r>
              <a:rPr lang="en-GB" dirty="0"/>
              <a:t>Problem solving</a:t>
            </a:r>
            <a:endParaRPr lang="en-ZA" dirty="0"/>
          </a:p>
          <a:p>
            <a:pPr lvl="0"/>
            <a:r>
              <a:rPr lang="en-GB" dirty="0"/>
              <a:t>Ethics and professional practice</a:t>
            </a:r>
            <a:endParaRPr lang="en-ZA" dirty="0"/>
          </a:p>
          <a:p>
            <a:pPr marL="0" indent="0">
              <a:buNone/>
            </a:pPr>
            <a:endParaRPr lang="en-ZA" dirty="0"/>
          </a:p>
        </p:txBody>
      </p:sp>
    </p:spTree>
    <p:extLst>
      <p:ext uri="{BB962C8B-B14F-4D97-AF65-F5344CB8AC3E}">
        <p14:creationId xmlns:p14="http://schemas.microsoft.com/office/powerpoint/2010/main" val="217315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547354"/>
            <a:ext cx="8219256" cy="1008000"/>
          </a:xfrm>
        </p:spPr>
        <p:txBody>
          <a:bodyPr>
            <a:normAutofit/>
          </a:bodyPr>
          <a:lstStyle/>
          <a:p>
            <a:r>
              <a:rPr lang="en-ZA" dirty="0"/>
              <a:t>2.4	Levels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114</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r>
              <a:rPr lang="en-GB" b="1" dirty="0"/>
              <a:t>Categories of Level Descriptors  </a:t>
            </a:r>
            <a:endParaRPr lang="en-ZA" b="1" dirty="0"/>
          </a:p>
          <a:p>
            <a:pPr marL="0" indent="0">
              <a:buNone/>
            </a:pPr>
            <a:endParaRPr lang="en-ZA" dirty="0"/>
          </a:p>
          <a:p>
            <a:pPr lvl="0"/>
            <a:r>
              <a:rPr lang="en-GB" dirty="0"/>
              <a:t>Accessing, processing and managing information</a:t>
            </a:r>
            <a:endParaRPr lang="en-ZA" dirty="0"/>
          </a:p>
          <a:p>
            <a:pPr lvl="0"/>
            <a:r>
              <a:rPr lang="en-GB" dirty="0"/>
              <a:t>Producing and communicating of information</a:t>
            </a:r>
            <a:endParaRPr lang="en-ZA" dirty="0"/>
          </a:p>
          <a:p>
            <a:pPr lvl="0"/>
            <a:r>
              <a:rPr lang="en-GB" dirty="0"/>
              <a:t>Context and systems</a:t>
            </a:r>
            <a:endParaRPr lang="en-ZA" dirty="0"/>
          </a:p>
          <a:p>
            <a:pPr lvl="0"/>
            <a:r>
              <a:rPr lang="en-GB" dirty="0"/>
              <a:t>Management of learning</a:t>
            </a:r>
            <a:endParaRPr lang="en-ZA" dirty="0"/>
          </a:p>
          <a:p>
            <a:pPr lvl="0"/>
            <a:r>
              <a:rPr lang="en-GB" dirty="0"/>
              <a:t>Accountability</a:t>
            </a:r>
            <a:endParaRPr lang="en-ZA" dirty="0"/>
          </a:p>
          <a:p>
            <a:pPr marL="0" indent="0">
              <a:buNone/>
            </a:pPr>
            <a:endParaRPr lang="en-ZA" dirty="0"/>
          </a:p>
          <a:p>
            <a:pPr marL="0" indent="0">
              <a:buNone/>
            </a:pPr>
            <a:r>
              <a:rPr lang="en-ZA" dirty="0"/>
              <a:t>See image of level descriptors on p 55</a:t>
            </a:r>
          </a:p>
        </p:txBody>
      </p:sp>
    </p:spTree>
    <p:extLst>
      <p:ext uri="{BB962C8B-B14F-4D97-AF65-F5344CB8AC3E}">
        <p14:creationId xmlns:p14="http://schemas.microsoft.com/office/powerpoint/2010/main" val="394624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547354"/>
            <a:ext cx="8219256" cy="1008000"/>
          </a:xfrm>
        </p:spPr>
        <p:txBody>
          <a:bodyPr>
            <a:normAutofit fontScale="90000"/>
          </a:bodyPr>
          <a:lstStyle/>
          <a:p>
            <a:r>
              <a:rPr lang="en-ZA" dirty="0"/>
              <a:t>2.5	Challenges with the Implementation of OBET in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115</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r>
              <a:rPr lang="en-ZA" dirty="0"/>
              <a:t>Challenges associated with the implementation of OBET in the NQF are described in terms of </a:t>
            </a:r>
          </a:p>
          <a:p>
            <a:pPr lvl="0" fontAlgn="base"/>
            <a:r>
              <a:rPr lang="en-ZA" dirty="0">
                <a:effectLst>
                  <a:outerShdw sx="0" sy="0">
                    <a:srgbClr val="000000"/>
                  </a:outerShdw>
                </a:effectLst>
              </a:rPr>
              <a:t>Resource implications </a:t>
            </a:r>
          </a:p>
          <a:p>
            <a:pPr lvl="0" fontAlgn="base"/>
            <a:r>
              <a:rPr lang="en-ZA" dirty="0">
                <a:effectLst>
                  <a:outerShdw sx="0" sy="0">
                    <a:srgbClr val="000000"/>
                  </a:outerShdw>
                </a:effectLst>
              </a:rPr>
              <a:t>Management  </a:t>
            </a:r>
          </a:p>
          <a:p>
            <a:pPr lvl="0" fontAlgn="base"/>
            <a:r>
              <a:rPr lang="en-ZA" dirty="0">
                <a:effectLst>
                  <a:outerShdw sx="0" sy="0">
                    <a:srgbClr val="000000"/>
                  </a:outerShdw>
                </a:effectLst>
              </a:rPr>
              <a:t>The impact on the learning and assessment processes and practices </a:t>
            </a:r>
          </a:p>
          <a:p>
            <a:r>
              <a:rPr lang="en-ZA" dirty="0"/>
              <a:t> </a:t>
            </a:r>
          </a:p>
          <a:p>
            <a:pPr marL="0" indent="0">
              <a:buNone/>
            </a:pPr>
            <a:endParaRPr lang="en-ZA" dirty="0"/>
          </a:p>
        </p:txBody>
      </p:sp>
    </p:spTree>
    <p:extLst>
      <p:ext uri="{BB962C8B-B14F-4D97-AF65-F5344CB8AC3E}">
        <p14:creationId xmlns:p14="http://schemas.microsoft.com/office/powerpoint/2010/main" val="86691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547354"/>
            <a:ext cx="8219256" cy="1008000"/>
          </a:xfrm>
        </p:spPr>
        <p:txBody>
          <a:bodyPr>
            <a:normAutofit fontScale="90000"/>
          </a:bodyPr>
          <a:lstStyle/>
          <a:p>
            <a:r>
              <a:rPr lang="en-ZA" dirty="0"/>
              <a:t>2.5	Challenges with the Implementation of OBET in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116</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r>
              <a:rPr lang="en-ZA" dirty="0"/>
              <a:t>In South Africa the implementation of OBE was complicated by: </a:t>
            </a:r>
          </a:p>
          <a:p>
            <a:pPr lvl="0" fontAlgn="base"/>
            <a:r>
              <a:rPr lang="en-ZA" dirty="0">
                <a:effectLst>
                  <a:outerShdw sx="0" sy="0">
                    <a:srgbClr val="000000"/>
                  </a:outerShdw>
                </a:effectLst>
              </a:rPr>
              <a:t>Enormous infrastructural backlogs</a:t>
            </a:r>
          </a:p>
          <a:p>
            <a:pPr lvl="0" fontAlgn="base"/>
            <a:r>
              <a:rPr lang="en-ZA" dirty="0">
                <a:effectLst>
                  <a:outerShdw sx="0" sy="0">
                    <a:srgbClr val="000000"/>
                  </a:outerShdw>
                </a:effectLst>
              </a:rPr>
              <a:t>Shortage of resources</a:t>
            </a:r>
          </a:p>
          <a:p>
            <a:pPr lvl="0" fontAlgn="base"/>
            <a:r>
              <a:rPr lang="en-ZA" dirty="0">
                <a:effectLst>
                  <a:outerShdw sx="0" sy="0">
                    <a:srgbClr val="000000"/>
                  </a:outerShdw>
                </a:effectLst>
              </a:rPr>
              <a:t>Inadequate supply of quality learning material </a:t>
            </a:r>
          </a:p>
          <a:p>
            <a:pPr lvl="0" fontAlgn="base"/>
            <a:r>
              <a:rPr lang="en-ZA" dirty="0">
                <a:effectLst>
                  <a:outerShdw sx="0" sy="0">
                    <a:srgbClr val="000000"/>
                  </a:outerShdw>
                </a:effectLst>
              </a:rPr>
              <a:t>The absence of common national learning and assessment standards</a:t>
            </a:r>
          </a:p>
          <a:p>
            <a:pPr marL="0" indent="0">
              <a:buNone/>
            </a:pPr>
            <a:endParaRPr lang="en-ZA" dirty="0"/>
          </a:p>
        </p:txBody>
      </p:sp>
    </p:spTree>
    <p:extLst>
      <p:ext uri="{BB962C8B-B14F-4D97-AF65-F5344CB8AC3E}">
        <p14:creationId xmlns:p14="http://schemas.microsoft.com/office/powerpoint/2010/main" val="371839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4" name="Footer Placeholder 3"/>
          <p:cNvSpPr>
            <a:spLocks noGrp="1"/>
          </p:cNvSpPr>
          <p:nvPr>
            <p:ph type="ftr" sz="quarter" idx="11"/>
          </p:nvPr>
        </p:nvSpPr>
        <p:spPr/>
        <p:txBody>
          <a:bodyPr/>
          <a:lstStyle/>
          <a:p>
            <a:r>
              <a:rPr lang="en-US" dirty="0"/>
              <a:t>© ENJO Consultants cc</a:t>
            </a:r>
          </a:p>
        </p:txBody>
      </p:sp>
      <p:sp>
        <p:nvSpPr>
          <p:cNvPr id="5" name="Slide Number Placeholder 4"/>
          <p:cNvSpPr>
            <a:spLocks noGrp="1"/>
          </p:cNvSpPr>
          <p:nvPr>
            <p:ph type="sldNum" sz="quarter" idx="12"/>
          </p:nvPr>
        </p:nvSpPr>
        <p:spPr/>
        <p:txBody>
          <a:bodyPr/>
          <a:lstStyle/>
          <a:p>
            <a:fld id="{32F83655-DC73-417F-8B26-EB7A1DBB5382}" type="slidenum">
              <a:rPr lang="en-ZA" smtClean="0"/>
              <a:pPr/>
              <a:t>117</a:t>
            </a:fld>
            <a:endParaRPr lang="en-ZA" dirty="0"/>
          </a:p>
        </p:txBody>
      </p:sp>
      <p:sp>
        <p:nvSpPr>
          <p:cNvPr id="8" name="Content Placeholder 4"/>
          <p:cNvSpPr txBox="1">
            <a:spLocks/>
          </p:cNvSpPr>
          <p:nvPr/>
        </p:nvSpPr>
        <p:spPr>
          <a:xfrm>
            <a:off x="1979712" y="2348880"/>
            <a:ext cx="6336704" cy="1296144"/>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85725">
              <a:spcBef>
                <a:spcPts val="580"/>
              </a:spcBef>
              <a:buClr>
                <a:schemeClr val="accent1"/>
              </a:buClr>
              <a:buSzPct val="85000"/>
            </a:pPr>
            <a:r>
              <a:rPr lang="en-ZA" sz="2400" dirty="0">
                <a:solidFill>
                  <a:srgbClr val="008080"/>
                </a:solidFill>
                <a:latin typeface="Calibri" panose="020F0502020204030204" pitchFamily="34" charset="0"/>
              </a:rPr>
              <a:t>Do  Formative Activity 2 in your PoE.</a:t>
            </a:r>
            <a:r>
              <a:rPr lang="en-ZA" sz="2400" b="1" i="1" dirty="0">
                <a:latin typeface="Calibri" panose="020F0502020204030204" pitchFamily="34" charset="0"/>
                <a:ea typeface="SimSun"/>
              </a:rPr>
              <a:t> </a:t>
            </a:r>
            <a:endParaRPr kumimoji="0" lang="en-ZA" sz="2400" b="0" i="0" u="none" strike="noStrike" kern="1200" cap="none" spc="0" normalizeH="0" baseline="0" noProof="0" dirty="0">
              <a:ln>
                <a:noFill/>
              </a:ln>
              <a:solidFill>
                <a:srgbClr val="008080"/>
              </a:solidFill>
              <a:effectLst/>
              <a:uLnTx/>
              <a:uFillTx/>
              <a:latin typeface="Calibri" panose="020F0502020204030204" pitchFamily="34" charset="0"/>
            </a:endParaRPr>
          </a:p>
        </p:txBody>
      </p:sp>
      <p:pic>
        <p:nvPicPr>
          <p:cNvPr id="7" name="Picture 6" descr="ec_i_formative_2.gif"/>
          <p:cNvPicPr/>
          <p:nvPr/>
        </p:nvPicPr>
        <p:blipFill>
          <a:blip r:embed="rId2" cstate="print"/>
          <a:stretch>
            <a:fillRect/>
          </a:stretch>
        </p:blipFill>
        <p:spPr>
          <a:xfrm>
            <a:off x="651017" y="1700808"/>
            <a:ext cx="2120783" cy="720080"/>
          </a:xfrm>
          <a:prstGeom prst="rect">
            <a:avLst/>
          </a:prstGeom>
        </p:spPr>
      </p:pic>
    </p:spTree>
    <p:extLst>
      <p:ext uri="{BB962C8B-B14F-4D97-AF65-F5344CB8AC3E}">
        <p14:creationId xmlns:p14="http://schemas.microsoft.com/office/powerpoint/2010/main" val="205382916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OBET and the NQF</a:t>
            </a:r>
          </a:p>
        </p:txBody>
      </p:sp>
      <p:sp>
        <p:nvSpPr>
          <p:cNvPr id="3" name="Text Placeholder 2"/>
          <p:cNvSpPr>
            <a:spLocks noGrp="1"/>
          </p:cNvSpPr>
          <p:nvPr>
            <p:ph type="body" idx="1"/>
          </p:nvPr>
        </p:nvSpPr>
        <p:spPr/>
        <p:txBody>
          <a:bodyPr>
            <a:noAutofit/>
          </a:bodyPr>
          <a:lstStyle/>
          <a:p>
            <a:r>
              <a:rPr lang="en-US" sz="4000" dirty="0"/>
              <a:t>Study Unit 3:</a:t>
            </a:r>
            <a:br>
              <a:rPr lang="en-US" sz="4000" dirty="0"/>
            </a:br>
            <a:r>
              <a:rPr lang="en-ZA" dirty="0"/>
              <a:t>Standards within the Context of the NQF</a:t>
            </a:r>
            <a:endParaRPr lang="en-ZA" sz="40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118</a:t>
            </a:fld>
            <a:endParaRPr lang="en-ZA" dirty="0"/>
          </a:p>
        </p:txBody>
      </p:sp>
      <p:pic>
        <p:nvPicPr>
          <p:cNvPr id="6" name="Picture 5" descr="ec_i_outcomes_2.gif"/>
          <p:cNvPicPr/>
          <p:nvPr/>
        </p:nvPicPr>
        <p:blipFill>
          <a:blip r:embed="rId2" cstate="print"/>
          <a:stretch>
            <a:fillRect/>
          </a:stretch>
        </p:blipFill>
        <p:spPr>
          <a:xfrm>
            <a:off x="4928193" y="4820177"/>
            <a:ext cx="2462004" cy="16171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697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547354"/>
            <a:ext cx="8219256" cy="1008000"/>
          </a:xfrm>
        </p:spPr>
        <p:txBody>
          <a:bodyPr>
            <a:normAutofit/>
          </a:bodyPr>
          <a:lstStyle/>
          <a:p>
            <a:r>
              <a:rPr lang="en-ZA" dirty="0"/>
              <a:t>3.1	The Features of Standards</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119</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r>
              <a:rPr lang="en-ZA" b="1" dirty="0"/>
              <a:t>National standards</a:t>
            </a:r>
            <a:r>
              <a:rPr lang="en-ZA" dirty="0"/>
              <a:t>: Specific descriptions of learning achievements agreed on by all major stakeholders in the specific area of learning. </a:t>
            </a:r>
          </a:p>
          <a:p>
            <a:pPr marL="0" indent="0">
              <a:buNone/>
            </a:pPr>
            <a:endParaRPr lang="en-ZA" dirty="0"/>
          </a:p>
          <a:p>
            <a:pPr marL="0" indent="0">
              <a:buNone/>
            </a:pPr>
            <a:r>
              <a:rPr lang="en-ZA" b="1" dirty="0"/>
              <a:t>Competence: T</a:t>
            </a:r>
            <a:r>
              <a:rPr lang="en-ZA" dirty="0"/>
              <a:t>he application of knowledge, skills and values in a specific context to a defined standard of performance. </a:t>
            </a:r>
          </a:p>
          <a:p>
            <a:endParaRPr lang="en-ZA" dirty="0"/>
          </a:p>
          <a:p>
            <a:pPr marL="0" indent="0">
              <a:buNone/>
            </a:pPr>
            <a:r>
              <a:rPr lang="en-ZA" b="1" dirty="0"/>
              <a:t>Practice: T</a:t>
            </a:r>
            <a:r>
              <a:rPr lang="en-ZA" dirty="0"/>
              <a:t>he implicit knowledge of what makes for ‘good practice’ or competence needs to be made explicit in the form of national standards.</a:t>
            </a:r>
          </a:p>
          <a:p>
            <a:pPr marL="0" indent="0">
              <a:buNone/>
            </a:pPr>
            <a:endParaRPr lang="en-ZA" dirty="0"/>
          </a:p>
        </p:txBody>
      </p:sp>
    </p:spTree>
    <p:extLst>
      <p:ext uri="{BB962C8B-B14F-4D97-AF65-F5344CB8AC3E}">
        <p14:creationId xmlns:p14="http://schemas.microsoft.com/office/powerpoint/2010/main" val="36086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Credit Value</a:t>
            </a:r>
            <a:endParaRPr lang="en-US" b="1" dirty="0">
              <a:solidFill>
                <a:srgbClr val="000066"/>
              </a:solidFill>
            </a:endParaRPr>
          </a:p>
          <a:p>
            <a:pPr marL="0" lvl="0" indent="0">
              <a:spcBef>
                <a:spcPts val="0"/>
              </a:spcBef>
              <a:buClrTx/>
              <a:buSzTx/>
              <a:buNone/>
            </a:pPr>
            <a:endParaRPr lang="en-ZA" dirty="0">
              <a:solidFill>
                <a:srgbClr val="000066"/>
              </a:solidFill>
            </a:endParaRPr>
          </a:p>
          <a:p>
            <a:pPr>
              <a:spcBef>
                <a:spcPts val="0"/>
              </a:spcBef>
              <a:buClrTx/>
              <a:buSzTx/>
              <a:buFont typeface="Arial" panose="020B0604020202020204" pitchFamily="34" charset="0"/>
              <a:buChar char="•"/>
            </a:pPr>
            <a:r>
              <a:rPr lang="en-ZA" dirty="0">
                <a:solidFill>
                  <a:srgbClr val="000066"/>
                </a:solidFill>
              </a:rPr>
              <a:t>5 credits = 50 notional hours</a:t>
            </a:r>
          </a:p>
          <a:p>
            <a:pPr marL="342900" lvl="0" indent="-342900">
              <a:spcBef>
                <a:spcPts val="0"/>
              </a:spcBef>
              <a:buClrTx/>
              <a:buSzTx/>
              <a:buFont typeface="Arial" panose="020B0604020202020204" pitchFamily="34" charset="0"/>
              <a:buChar char="•"/>
            </a:pPr>
            <a:r>
              <a:rPr lang="en-ZA" dirty="0">
                <a:solidFill>
                  <a:srgbClr val="000066"/>
                </a:solidFill>
              </a:rPr>
              <a:t>Theoretical + Practical + Workplace experience</a:t>
            </a:r>
            <a:endParaRPr lang="en-US" dirty="0">
              <a:solidFill>
                <a:srgbClr val="000066"/>
              </a:solidFill>
            </a:endParaRPr>
          </a:p>
          <a:p>
            <a:pPr marL="342900" lvl="0" indent="-342900">
              <a:spcBef>
                <a:spcPts val="0"/>
              </a:spcBef>
              <a:buClrTx/>
              <a:buSzTx/>
              <a:buFont typeface="Arial" panose="020B0604020202020204" pitchFamily="34" charset="0"/>
              <a:buChar char="•"/>
            </a:pPr>
            <a:r>
              <a:rPr lang="en-ZA" dirty="0">
                <a:solidFill>
                  <a:srgbClr val="000066"/>
                </a:solidFill>
              </a:rPr>
              <a:t>Submission of Portfolio of Evidence (PoE)  - based on Specific Outcomes (SOs) and Assessment Criteria (ACs).</a:t>
            </a:r>
            <a:endParaRPr lang="en-US" dirty="0">
              <a:solidFill>
                <a:srgbClr val="000066"/>
              </a:solidFill>
            </a:endParaRPr>
          </a:p>
          <a:p>
            <a:endParaRPr lang="en-ZA" dirty="0"/>
          </a:p>
        </p:txBody>
      </p:sp>
    </p:spTree>
    <p:extLst>
      <p:ext uri="{BB962C8B-B14F-4D97-AF65-F5344CB8AC3E}">
        <p14:creationId xmlns:p14="http://schemas.microsoft.com/office/powerpoint/2010/main" val="317654829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547354"/>
            <a:ext cx="8219256" cy="1008000"/>
          </a:xfrm>
        </p:spPr>
        <p:txBody>
          <a:bodyPr>
            <a:normAutofit/>
          </a:bodyPr>
          <a:lstStyle/>
          <a:p>
            <a:r>
              <a:rPr lang="en-ZA" dirty="0"/>
              <a:t>3.1	The Features of Standards</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120</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r>
              <a:rPr lang="en-ZA" b="1" dirty="0"/>
              <a:t>Components of a Unit Standard</a:t>
            </a:r>
          </a:p>
          <a:p>
            <a:pPr marL="0" indent="0">
              <a:buNone/>
            </a:pPr>
            <a:endParaRPr lang="en-ZA" b="1" dirty="0"/>
          </a:p>
          <a:p>
            <a:pPr marL="0" indent="0">
              <a:buNone/>
            </a:pPr>
            <a:endParaRPr lang="en-ZA" b="1" dirty="0"/>
          </a:p>
          <a:p>
            <a:pPr marL="0" indent="0">
              <a:buNone/>
            </a:pPr>
            <a:endParaRPr lang="en-ZA" dirty="0"/>
          </a:p>
        </p:txBody>
      </p:sp>
      <p:graphicFrame>
        <p:nvGraphicFramePr>
          <p:cNvPr id="5" name="Table 4">
            <a:extLst>
              <a:ext uri="{FF2B5EF4-FFF2-40B4-BE49-F238E27FC236}">
                <a16:creationId xmlns:a16="http://schemas.microsoft.com/office/drawing/2014/main" id="{C92E2760-CFA1-4E48-9B8D-5D120A63078B}"/>
              </a:ext>
            </a:extLst>
          </p:cNvPr>
          <p:cNvGraphicFramePr>
            <a:graphicFrameLocks noGrp="1"/>
          </p:cNvGraphicFramePr>
          <p:nvPr>
            <p:extLst>
              <p:ext uri="{D42A27DB-BD31-4B8C-83A1-F6EECF244321}">
                <p14:modId xmlns:p14="http://schemas.microsoft.com/office/powerpoint/2010/main" val="2417790254"/>
              </p:ext>
            </p:extLst>
          </p:nvPr>
        </p:nvGraphicFramePr>
        <p:xfrm>
          <a:off x="467545" y="1973178"/>
          <a:ext cx="8219255" cy="4305209"/>
        </p:xfrm>
        <a:graphic>
          <a:graphicData uri="http://schemas.openxmlformats.org/drawingml/2006/table">
            <a:tbl>
              <a:tblPr firstRow="1" firstCol="1" bandRow="1">
                <a:tableStyleId>{5C22544A-7EE6-4342-B048-85BDC9FD1C3A}</a:tableStyleId>
              </a:tblPr>
              <a:tblGrid>
                <a:gridCol w="1899510">
                  <a:extLst>
                    <a:ext uri="{9D8B030D-6E8A-4147-A177-3AD203B41FA5}">
                      <a16:colId xmlns:a16="http://schemas.microsoft.com/office/drawing/2014/main" val="3687042249"/>
                    </a:ext>
                  </a:extLst>
                </a:gridCol>
                <a:gridCol w="6319745">
                  <a:extLst>
                    <a:ext uri="{9D8B030D-6E8A-4147-A177-3AD203B41FA5}">
                      <a16:colId xmlns:a16="http://schemas.microsoft.com/office/drawing/2014/main" val="1909486078"/>
                    </a:ext>
                  </a:extLst>
                </a:gridCol>
              </a:tblGrid>
              <a:tr h="805459">
                <a:tc>
                  <a:txBody>
                    <a:bodyPr/>
                    <a:lstStyle/>
                    <a:p>
                      <a:pPr>
                        <a:lnSpc>
                          <a:spcPct val="150000"/>
                        </a:lnSpc>
                        <a:spcAft>
                          <a:spcPts val="0"/>
                        </a:spcAft>
                      </a:pPr>
                      <a:r>
                        <a:rPr lang="en-ZA" sz="2000" dirty="0">
                          <a:effectLst/>
                        </a:rPr>
                        <a:t>Unit standard title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ZA" sz="2000" b="1" dirty="0">
                          <a:solidFill>
                            <a:schemeClr val="tx1"/>
                          </a:solidFill>
                          <a:effectLst/>
                        </a:rPr>
                        <a:t>A coherent and meaningful outcome (milestone/end point) of learning or training that is formally recognised</a:t>
                      </a:r>
                      <a:endParaRPr lang="en-Z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469334820"/>
                  </a:ext>
                </a:extLst>
              </a:tr>
              <a:tr h="805459">
                <a:tc>
                  <a:txBody>
                    <a:bodyPr/>
                    <a:lstStyle/>
                    <a:p>
                      <a:pPr>
                        <a:lnSpc>
                          <a:spcPct val="150000"/>
                        </a:lnSpc>
                        <a:spcAft>
                          <a:spcPts val="0"/>
                        </a:spcAft>
                      </a:pPr>
                      <a:r>
                        <a:rPr lang="en-ZA" sz="2000" dirty="0">
                          <a:effectLst/>
                        </a:rPr>
                        <a:t>Specific outcomes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ZA" sz="2000" b="1" dirty="0">
                          <a:solidFill>
                            <a:schemeClr val="tx1"/>
                          </a:solidFill>
                          <a:effectLst/>
                        </a:rPr>
                        <a:t>The title, which is broken down into smaller, more manageable outcomes</a:t>
                      </a:r>
                      <a:endParaRPr lang="en-Z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1673754264"/>
                  </a:ext>
                </a:extLst>
              </a:tr>
              <a:tr h="805459">
                <a:tc>
                  <a:txBody>
                    <a:bodyPr/>
                    <a:lstStyle/>
                    <a:p>
                      <a:pPr>
                        <a:lnSpc>
                          <a:spcPct val="150000"/>
                        </a:lnSpc>
                        <a:spcAft>
                          <a:spcPts val="0"/>
                        </a:spcAft>
                      </a:pPr>
                      <a:r>
                        <a:rPr lang="en-ZA" sz="2000" dirty="0">
                          <a:effectLst/>
                        </a:rPr>
                        <a:t>Assessment criteria</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ZA" sz="2000" b="1" dirty="0">
                          <a:solidFill>
                            <a:schemeClr val="tx1"/>
                          </a:solidFill>
                          <a:effectLst/>
                        </a:rPr>
                        <a:t>The associated standard of performance used by the assessor to determine whether the outcome has been met</a:t>
                      </a:r>
                      <a:endParaRPr lang="en-Z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970979262"/>
                  </a:ext>
                </a:extLst>
              </a:tr>
              <a:tr h="1703741">
                <a:tc>
                  <a:txBody>
                    <a:bodyPr/>
                    <a:lstStyle/>
                    <a:p>
                      <a:pPr>
                        <a:lnSpc>
                          <a:spcPct val="150000"/>
                        </a:lnSpc>
                        <a:spcAft>
                          <a:spcPts val="0"/>
                        </a:spcAft>
                      </a:pPr>
                      <a:r>
                        <a:rPr lang="en-ZA" sz="2000" dirty="0">
                          <a:effectLst/>
                        </a:rPr>
                        <a:t>Range statements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ZA" sz="2000" b="1" dirty="0">
                          <a:solidFill>
                            <a:schemeClr val="tx1"/>
                          </a:solidFill>
                          <a:effectLst/>
                        </a:rPr>
                        <a:t>The context(s) in which the individual is expected to perform.  It states the kinds of methods and activities applicable and the kinds of evidence to be collected</a:t>
                      </a:r>
                      <a:endParaRPr lang="en-Z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3807259570"/>
                  </a:ext>
                </a:extLst>
              </a:tr>
            </a:tbl>
          </a:graphicData>
        </a:graphic>
      </p:graphicFrame>
    </p:spTree>
    <p:extLst>
      <p:ext uri="{BB962C8B-B14F-4D97-AF65-F5344CB8AC3E}">
        <p14:creationId xmlns:p14="http://schemas.microsoft.com/office/powerpoint/2010/main" val="368078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547354"/>
            <a:ext cx="8219256" cy="1008000"/>
          </a:xfrm>
        </p:spPr>
        <p:txBody>
          <a:bodyPr>
            <a:normAutofit/>
          </a:bodyPr>
          <a:lstStyle/>
          <a:p>
            <a:r>
              <a:rPr lang="en-ZA" dirty="0"/>
              <a:t>3.1	The Features of Standards</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121</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r>
              <a:rPr lang="en-ZA" b="1" dirty="0"/>
              <a:t>Components of a Unit Standard</a:t>
            </a:r>
          </a:p>
          <a:p>
            <a:pPr marL="0" indent="0">
              <a:buNone/>
            </a:pPr>
            <a:endParaRPr lang="en-ZA" b="1" dirty="0"/>
          </a:p>
          <a:p>
            <a:pPr marL="0" indent="0">
              <a:buNone/>
            </a:pPr>
            <a:endParaRPr lang="en-ZA" dirty="0"/>
          </a:p>
        </p:txBody>
      </p:sp>
      <p:graphicFrame>
        <p:nvGraphicFramePr>
          <p:cNvPr id="5" name="Table 4">
            <a:extLst>
              <a:ext uri="{FF2B5EF4-FFF2-40B4-BE49-F238E27FC236}">
                <a16:creationId xmlns:a16="http://schemas.microsoft.com/office/drawing/2014/main" id="{B7FC48A5-7D9B-4A7B-9A8F-D8338DC72ED0}"/>
              </a:ext>
            </a:extLst>
          </p:cNvPr>
          <p:cNvGraphicFramePr>
            <a:graphicFrameLocks noGrp="1"/>
          </p:cNvGraphicFramePr>
          <p:nvPr>
            <p:extLst>
              <p:ext uri="{D42A27DB-BD31-4B8C-83A1-F6EECF244321}">
                <p14:modId xmlns:p14="http://schemas.microsoft.com/office/powerpoint/2010/main" val="940453541"/>
              </p:ext>
            </p:extLst>
          </p:nvPr>
        </p:nvGraphicFramePr>
        <p:xfrm>
          <a:off x="468313" y="1957137"/>
          <a:ext cx="8218487" cy="4545590"/>
        </p:xfrm>
        <a:graphic>
          <a:graphicData uri="http://schemas.openxmlformats.org/drawingml/2006/table">
            <a:tbl>
              <a:tblPr firstRow="1" firstCol="1" bandRow="1">
                <a:tableStyleId>{5C22544A-7EE6-4342-B048-85BDC9FD1C3A}</a:tableStyleId>
              </a:tblPr>
              <a:tblGrid>
                <a:gridCol w="1899332">
                  <a:extLst>
                    <a:ext uri="{9D8B030D-6E8A-4147-A177-3AD203B41FA5}">
                      <a16:colId xmlns:a16="http://schemas.microsoft.com/office/drawing/2014/main" val="196091250"/>
                    </a:ext>
                  </a:extLst>
                </a:gridCol>
                <a:gridCol w="6319155">
                  <a:extLst>
                    <a:ext uri="{9D8B030D-6E8A-4147-A177-3AD203B41FA5}">
                      <a16:colId xmlns:a16="http://schemas.microsoft.com/office/drawing/2014/main" val="998361854"/>
                    </a:ext>
                  </a:extLst>
                </a:gridCol>
              </a:tblGrid>
              <a:tr h="2860729">
                <a:tc>
                  <a:txBody>
                    <a:bodyPr/>
                    <a:lstStyle/>
                    <a:p>
                      <a:pPr>
                        <a:lnSpc>
                          <a:spcPct val="150000"/>
                        </a:lnSpc>
                        <a:spcAft>
                          <a:spcPts val="0"/>
                        </a:spcAft>
                      </a:pPr>
                      <a:r>
                        <a:rPr lang="en-ZA" sz="2000" dirty="0">
                          <a:effectLst/>
                        </a:rPr>
                        <a:t>Purpose statement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ZA" sz="2000" b="1" dirty="0">
                          <a:solidFill>
                            <a:schemeClr val="tx1"/>
                          </a:solidFill>
                          <a:effectLst/>
                        </a:rPr>
                        <a:t>The purpose of the unit standard indicates the context of the unit standard and what it intends to achieve for the individual, the field or sub-field and for economic and social transformation.  It captures what the qualifying learner will know and be able to do on achieving the standard.  It states the expected applied competence that should be achieved and should therefore be assessed.</a:t>
                      </a:r>
                      <a:endParaRPr lang="en-Z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077941632"/>
                  </a:ext>
                </a:extLst>
              </a:tr>
              <a:tr h="1392434">
                <a:tc>
                  <a:txBody>
                    <a:bodyPr/>
                    <a:lstStyle/>
                    <a:p>
                      <a:pPr>
                        <a:lnSpc>
                          <a:spcPct val="150000"/>
                        </a:lnSpc>
                        <a:spcAft>
                          <a:spcPts val="0"/>
                        </a:spcAft>
                      </a:pPr>
                      <a:r>
                        <a:rPr lang="en-ZA" sz="2000" dirty="0">
                          <a:effectLst/>
                        </a:rPr>
                        <a:t>Learning assumed to be in place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ZA" sz="2000" b="1" dirty="0">
                          <a:solidFill>
                            <a:schemeClr val="tx1"/>
                          </a:solidFill>
                          <a:effectLst/>
                        </a:rPr>
                        <a:t>This refers to the prerequisite knowledge, skills and understanding that need to be in place before the learner starts studying towards the unit standard.</a:t>
                      </a:r>
                      <a:endParaRPr lang="en-Z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111417489"/>
                  </a:ext>
                </a:extLst>
              </a:tr>
            </a:tbl>
          </a:graphicData>
        </a:graphic>
      </p:graphicFrame>
    </p:spTree>
    <p:extLst>
      <p:ext uri="{BB962C8B-B14F-4D97-AF65-F5344CB8AC3E}">
        <p14:creationId xmlns:p14="http://schemas.microsoft.com/office/powerpoint/2010/main" val="83101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547354"/>
            <a:ext cx="8219256" cy="1008000"/>
          </a:xfrm>
        </p:spPr>
        <p:txBody>
          <a:bodyPr>
            <a:normAutofit/>
          </a:bodyPr>
          <a:lstStyle/>
          <a:p>
            <a:r>
              <a:rPr lang="en-ZA" dirty="0"/>
              <a:t>3.1	The Features of Standards</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122</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r>
              <a:rPr lang="en-ZA" b="1" dirty="0"/>
              <a:t>Components of a Unit Standard</a:t>
            </a:r>
          </a:p>
          <a:p>
            <a:pPr marL="0" indent="0">
              <a:buNone/>
            </a:pPr>
            <a:endParaRPr lang="en-ZA" b="1" dirty="0"/>
          </a:p>
          <a:p>
            <a:pPr marL="0" indent="0">
              <a:buNone/>
            </a:pPr>
            <a:endParaRPr lang="en-ZA" b="1" dirty="0"/>
          </a:p>
          <a:p>
            <a:pPr marL="0" indent="0">
              <a:buNone/>
            </a:pPr>
            <a:endParaRPr lang="en-ZA" dirty="0"/>
          </a:p>
        </p:txBody>
      </p:sp>
      <p:graphicFrame>
        <p:nvGraphicFramePr>
          <p:cNvPr id="5" name="Table 4">
            <a:extLst>
              <a:ext uri="{FF2B5EF4-FFF2-40B4-BE49-F238E27FC236}">
                <a16:creationId xmlns:a16="http://schemas.microsoft.com/office/drawing/2014/main" id="{4D7C3727-E9D3-4D3B-9619-26A2B594F86A}"/>
              </a:ext>
            </a:extLst>
          </p:cNvPr>
          <p:cNvGraphicFramePr>
            <a:graphicFrameLocks noGrp="1"/>
          </p:cNvGraphicFramePr>
          <p:nvPr>
            <p:extLst>
              <p:ext uri="{D42A27DB-BD31-4B8C-83A1-F6EECF244321}">
                <p14:modId xmlns:p14="http://schemas.microsoft.com/office/powerpoint/2010/main" val="2384781531"/>
              </p:ext>
            </p:extLst>
          </p:nvPr>
        </p:nvGraphicFramePr>
        <p:xfrm>
          <a:off x="374904" y="2008632"/>
          <a:ext cx="8218487" cy="4430268"/>
        </p:xfrm>
        <a:graphic>
          <a:graphicData uri="http://schemas.openxmlformats.org/drawingml/2006/table">
            <a:tbl>
              <a:tblPr firstRow="1" firstCol="1" bandRow="1">
                <a:tableStyleId>{5C22544A-7EE6-4342-B048-85BDC9FD1C3A}</a:tableStyleId>
              </a:tblPr>
              <a:tblGrid>
                <a:gridCol w="1899332">
                  <a:extLst>
                    <a:ext uri="{9D8B030D-6E8A-4147-A177-3AD203B41FA5}">
                      <a16:colId xmlns:a16="http://schemas.microsoft.com/office/drawing/2014/main" val="2865613025"/>
                    </a:ext>
                  </a:extLst>
                </a:gridCol>
                <a:gridCol w="6319155">
                  <a:extLst>
                    <a:ext uri="{9D8B030D-6E8A-4147-A177-3AD203B41FA5}">
                      <a16:colId xmlns:a16="http://schemas.microsoft.com/office/drawing/2014/main" val="511959169"/>
                    </a:ext>
                  </a:extLst>
                </a:gridCol>
              </a:tblGrid>
              <a:tr h="714620">
                <a:tc>
                  <a:txBody>
                    <a:bodyPr/>
                    <a:lstStyle/>
                    <a:p>
                      <a:pPr>
                        <a:lnSpc>
                          <a:spcPct val="150000"/>
                        </a:lnSpc>
                        <a:spcAft>
                          <a:spcPts val="0"/>
                        </a:spcAft>
                      </a:pPr>
                      <a:r>
                        <a:rPr lang="en-ZA" sz="2000" dirty="0">
                          <a:effectLst/>
                        </a:rPr>
                        <a:t>Assessment criteria</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ZA" sz="2000" dirty="0">
                          <a:solidFill>
                            <a:schemeClr val="tx1"/>
                          </a:solidFill>
                          <a:effectLst/>
                        </a:rPr>
                        <a:t>Level of complexity and quality of the learner’s performance expected in the assessment, are stated.</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273624798"/>
                  </a:ext>
                </a:extLst>
              </a:tr>
              <a:tr h="1511595">
                <a:tc>
                  <a:txBody>
                    <a:bodyPr/>
                    <a:lstStyle/>
                    <a:p>
                      <a:pPr>
                        <a:lnSpc>
                          <a:spcPct val="150000"/>
                        </a:lnSpc>
                        <a:spcAft>
                          <a:spcPts val="0"/>
                        </a:spcAft>
                      </a:pPr>
                      <a:r>
                        <a:rPr lang="en-ZA" sz="2000" dirty="0">
                          <a:effectLst/>
                        </a:rPr>
                        <a:t>Notes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ZA" sz="2000" b="1" dirty="0">
                          <a:effectLst/>
                        </a:rPr>
                        <a:t>The notes category which includes the critical cross-field outcomes, and may include reference to essential embedded knowledge as well as other supplementary information</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2896646858"/>
                  </a:ext>
                </a:extLst>
              </a:tr>
              <a:tr h="1511595">
                <a:tc>
                  <a:txBody>
                    <a:bodyPr/>
                    <a:lstStyle/>
                    <a:p>
                      <a:pPr>
                        <a:lnSpc>
                          <a:spcPct val="150000"/>
                        </a:lnSpc>
                        <a:spcAft>
                          <a:spcPts val="0"/>
                        </a:spcAft>
                      </a:pPr>
                      <a:r>
                        <a:rPr lang="en-ZA" sz="2000" dirty="0">
                          <a:effectLst/>
                        </a:rPr>
                        <a:t>Accreditation process and moderation process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ZA" sz="2000" b="1" dirty="0">
                          <a:effectLst/>
                        </a:rPr>
                        <a:t>Ensures fairness, validity, reliability and practicability.</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49179118"/>
                  </a:ext>
                </a:extLst>
              </a:tr>
            </a:tbl>
          </a:graphicData>
        </a:graphic>
      </p:graphicFrame>
    </p:spTree>
    <p:extLst>
      <p:ext uri="{BB962C8B-B14F-4D97-AF65-F5344CB8AC3E}">
        <p14:creationId xmlns:p14="http://schemas.microsoft.com/office/powerpoint/2010/main" val="41746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2.4	Levels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123</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r>
              <a:rPr lang="en-ZA" b="1" dirty="0"/>
              <a:t>Credits</a:t>
            </a:r>
          </a:p>
          <a:p>
            <a:pPr marL="0" indent="0">
              <a:buNone/>
            </a:pPr>
            <a:endParaRPr lang="en-ZA" dirty="0"/>
          </a:p>
        </p:txBody>
      </p:sp>
      <p:sp>
        <p:nvSpPr>
          <p:cNvPr id="6" name="Content Placeholder 4">
            <a:extLst>
              <a:ext uri="{FF2B5EF4-FFF2-40B4-BE49-F238E27FC236}">
                <a16:creationId xmlns:a16="http://schemas.microsoft.com/office/drawing/2014/main" id="{90B18F38-F8D9-46FA-83C7-8A32946508CE}"/>
              </a:ext>
            </a:extLst>
          </p:cNvPr>
          <p:cNvSpPr txBox="1">
            <a:spLocks/>
          </p:cNvSpPr>
          <p:nvPr/>
        </p:nvSpPr>
        <p:spPr>
          <a:xfrm>
            <a:off x="1920515" y="2819193"/>
            <a:ext cx="6275040" cy="2784726"/>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lvl1pPr marL="354013" indent="-354013" algn="l" rtl="0" eaLnBrk="1" latinLnBrk="0" hangingPunct="1">
              <a:spcBef>
                <a:spcPts val="580"/>
              </a:spcBef>
              <a:buClr>
                <a:schemeClr val="accent1"/>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Arial" panose="020B0604020202020204" pitchFamily="34" charset="0"/>
              <a:buChar char="•"/>
              <a:defRPr kumimoji="0" sz="2400" kern="1200">
                <a:solidFill>
                  <a:schemeClr val="lt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Arial" panose="020B0604020202020204" pitchFamily="34" charset="0"/>
              <a:buChar char="•"/>
              <a:defRPr kumimoji="0" sz="2400" kern="1200">
                <a:solidFill>
                  <a:schemeClr val="lt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anose="020B0604020202020204" pitchFamily="34" charset="0"/>
              <a:buChar char="•"/>
              <a:defRPr kumimoji="0" sz="2400" kern="1200">
                <a:solidFill>
                  <a:schemeClr val="lt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358775" indent="0">
              <a:buNone/>
            </a:pPr>
            <a:r>
              <a:rPr lang="en-ZA" sz="2000" b="1" i="1" dirty="0"/>
              <a:t>Credits are a measure of the notional hours or learning time that it would take the average learner to meet the prescribed outcomes. This includes contact time, structured learning, workplace learning and self-study. (10 notional hours = 1 credit.).</a:t>
            </a:r>
          </a:p>
        </p:txBody>
      </p:sp>
      <p:pic>
        <p:nvPicPr>
          <p:cNvPr id="5" name="Picture 4">
            <a:extLst>
              <a:ext uri="{FF2B5EF4-FFF2-40B4-BE49-F238E27FC236}">
                <a16:creationId xmlns:a16="http://schemas.microsoft.com/office/drawing/2014/main" id="{E822C513-9886-4F07-93EB-A85936F2B2C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355401"/>
            <a:ext cx="2004668" cy="783392"/>
          </a:xfrm>
          <a:prstGeom prst="rect">
            <a:avLst/>
          </a:prstGeom>
          <a:noFill/>
        </p:spPr>
      </p:pic>
    </p:spTree>
    <p:extLst>
      <p:ext uri="{BB962C8B-B14F-4D97-AF65-F5344CB8AC3E}">
        <p14:creationId xmlns:p14="http://schemas.microsoft.com/office/powerpoint/2010/main" val="194747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547354"/>
            <a:ext cx="8219256" cy="1008000"/>
          </a:xfrm>
        </p:spPr>
        <p:txBody>
          <a:bodyPr>
            <a:normAutofit/>
          </a:bodyPr>
          <a:lstStyle/>
          <a:p>
            <a:r>
              <a:rPr lang="en-ZA" dirty="0"/>
              <a:t>3.1	The Features of Standards</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124</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r>
              <a:rPr lang="en-ZA" b="1" dirty="0"/>
              <a:t>Credits and Notional Hours</a:t>
            </a:r>
          </a:p>
          <a:p>
            <a:pPr marL="0" indent="0">
              <a:buNone/>
            </a:pPr>
            <a:endParaRPr lang="en-ZA" b="1" dirty="0"/>
          </a:p>
          <a:p>
            <a:r>
              <a:rPr lang="en-ZA" b="1" dirty="0"/>
              <a:t>Ten notional hours</a:t>
            </a:r>
            <a:r>
              <a:rPr lang="en-ZA" dirty="0"/>
              <a:t> of learning will be allocated </a:t>
            </a:r>
            <a:r>
              <a:rPr lang="en-ZA" b="1" dirty="0"/>
              <a:t>one credit</a:t>
            </a:r>
            <a:r>
              <a:rPr lang="en-ZA" dirty="0"/>
              <a:t> on the National Qualifications Framework.  </a:t>
            </a:r>
          </a:p>
          <a:p>
            <a:r>
              <a:rPr lang="en-ZA" dirty="0"/>
              <a:t>Notional hours include time spent in instruction, individual learning as well as structured learning</a:t>
            </a:r>
          </a:p>
          <a:p>
            <a:r>
              <a:rPr lang="en-ZA" dirty="0"/>
              <a:t>Credits determine the length of time</a:t>
            </a:r>
          </a:p>
          <a:p>
            <a:pPr marL="0" indent="352425">
              <a:buNone/>
            </a:pPr>
            <a:r>
              <a:rPr lang="en-ZA" dirty="0"/>
              <a:t> to be spent on study of the unit </a:t>
            </a:r>
          </a:p>
          <a:p>
            <a:pPr marL="96838" indent="255588">
              <a:buNone/>
            </a:pPr>
            <a:r>
              <a:rPr lang="en-ZA" dirty="0"/>
              <a:t> standard</a:t>
            </a:r>
          </a:p>
        </p:txBody>
      </p:sp>
      <p:pic>
        <p:nvPicPr>
          <p:cNvPr id="5" name="Picture 4">
            <a:extLst>
              <a:ext uri="{FF2B5EF4-FFF2-40B4-BE49-F238E27FC236}">
                <a16:creationId xmlns:a16="http://schemas.microsoft.com/office/drawing/2014/main" id="{02510154-AA43-4872-9B52-2C5DC0485B07}"/>
              </a:ext>
            </a:extLst>
          </p:cNvPr>
          <p:cNvPicPr/>
          <p:nvPr/>
        </p:nvPicPr>
        <p:blipFill>
          <a:blip r:embed="rId2">
            <a:extLst>
              <a:ext uri="{28A0092B-C50C-407E-A947-70E740481C1C}">
                <a14:useLocalDpi xmlns:a14="http://schemas.microsoft.com/office/drawing/2010/main" val="0"/>
              </a:ext>
            </a:extLst>
          </a:blip>
          <a:stretch>
            <a:fillRect/>
          </a:stretch>
        </p:blipFill>
        <p:spPr>
          <a:xfrm>
            <a:off x="5823284" y="3429000"/>
            <a:ext cx="2699486" cy="2722798"/>
          </a:xfrm>
          <a:prstGeom prst="rect">
            <a:avLst/>
          </a:prstGeom>
        </p:spPr>
      </p:pic>
    </p:spTree>
    <p:extLst>
      <p:ext uri="{BB962C8B-B14F-4D97-AF65-F5344CB8AC3E}">
        <p14:creationId xmlns:p14="http://schemas.microsoft.com/office/powerpoint/2010/main" val="179250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405296"/>
            <a:ext cx="8219256" cy="1008000"/>
          </a:xfrm>
        </p:spPr>
        <p:txBody>
          <a:bodyPr>
            <a:normAutofit fontScale="90000"/>
          </a:bodyPr>
          <a:lstStyle/>
          <a:p>
            <a:r>
              <a:rPr lang="en-ZA" dirty="0"/>
              <a:t>3.2	Use of Standards regarding Content of Learning Process</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125</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a:xfrm>
            <a:off x="467544" y="1744449"/>
            <a:ext cx="8219256" cy="4680000"/>
          </a:xfrm>
        </p:spPr>
        <p:txBody>
          <a:bodyPr>
            <a:normAutofit/>
          </a:bodyPr>
          <a:lstStyle/>
          <a:p>
            <a:pPr marL="0" indent="0">
              <a:buNone/>
            </a:pPr>
            <a:r>
              <a:rPr lang="en-ZA" dirty="0"/>
              <a:t>The unit standard document describes:</a:t>
            </a:r>
          </a:p>
          <a:p>
            <a:pPr lvl="0" fontAlgn="base"/>
            <a:r>
              <a:rPr lang="en-ZA" dirty="0">
                <a:effectLst>
                  <a:outerShdw sx="0" sy="0">
                    <a:srgbClr val="000000"/>
                  </a:outerShdw>
                </a:effectLst>
              </a:rPr>
              <a:t>A clear and meaningful outcome of learning (title) that we want recognised nationally</a:t>
            </a:r>
          </a:p>
          <a:p>
            <a:pPr lvl="0" fontAlgn="base"/>
            <a:r>
              <a:rPr lang="en-ZA" dirty="0">
                <a:effectLst>
                  <a:outerShdw sx="0" sy="0">
                    <a:srgbClr val="000000"/>
                  </a:outerShdw>
                </a:effectLst>
              </a:rPr>
              <a:t>The smaller more manageable outcomes that make up the main outcome (specific outcomes)</a:t>
            </a:r>
          </a:p>
          <a:p>
            <a:pPr lvl="0" fontAlgn="base"/>
            <a:r>
              <a:rPr lang="en-ZA" dirty="0">
                <a:effectLst>
                  <a:outerShdw sx="0" sy="0">
                    <a:srgbClr val="000000"/>
                  </a:outerShdw>
                </a:effectLst>
              </a:rPr>
              <a:t>The performance standards required which are used as proof of competence (assessment criteria)</a:t>
            </a:r>
          </a:p>
          <a:p>
            <a:pPr lvl="0" fontAlgn="base"/>
            <a:r>
              <a:rPr lang="en-ZA" dirty="0">
                <a:effectLst>
                  <a:outerShdw sx="0" sy="0">
                    <a:srgbClr val="000000"/>
                  </a:outerShdw>
                </a:effectLst>
              </a:rPr>
              <a:t>The scope and contexts within which competence is to be judged</a:t>
            </a:r>
          </a:p>
          <a:p>
            <a:pPr lvl="0" fontAlgn="base"/>
            <a:endParaRPr lang="en-ZA" dirty="0">
              <a:effectLst>
                <a:outerShdw sx="0" sy="0">
                  <a:srgbClr val="000000"/>
                </a:outerShdw>
              </a:effectLst>
            </a:endParaRPr>
          </a:p>
          <a:p>
            <a:pPr marL="0" lvl="0" indent="0" fontAlgn="base">
              <a:buNone/>
            </a:pPr>
            <a:r>
              <a:rPr lang="en-ZA" dirty="0">
                <a:effectLst>
                  <a:outerShdw sx="0" sy="0">
                    <a:srgbClr val="000000"/>
                  </a:outerShdw>
                </a:effectLst>
              </a:rPr>
              <a:t>See example on p 60</a:t>
            </a:r>
          </a:p>
          <a:p>
            <a:pPr marL="0" indent="0">
              <a:buNone/>
            </a:pPr>
            <a:endParaRPr lang="en-ZA" dirty="0"/>
          </a:p>
        </p:txBody>
      </p:sp>
    </p:spTree>
    <p:extLst>
      <p:ext uri="{BB962C8B-B14F-4D97-AF65-F5344CB8AC3E}">
        <p14:creationId xmlns:p14="http://schemas.microsoft.com/office/powerpoint/2010/main" val="397511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405296"/>
            <a:ext cx="8219256" cy="1008000"/>
          </a:xfrm>
        </p:spPr>
        <p:txBody>
          <a:bodyPr>
            <a:normAutofit fontScale="90000"/>
          </a:bodyPr>
          <a:lstStyle/>
          <a:p>
            <a:r>
              <a:rPr lang="en-ZA" dirty="0"/>
              <a:t>3.2	Use of Standards regarding Content of Learning Process</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126</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a:xfrm>
            <a:off x="457200" y="1494169"/>
            <a:ext cx="8219256" cy="4680000"/>
          </a:xfrm>
        </p:spPr>
        <p:txBody>
          <a:bodyPr>
            <a:normAutofit/>
          </a:bodyPr>
          <a:lstStyle/>
          <a:p>
            <a:pPr marL="0" indent="0">
              <a:buNone/>
            </a:pPr>
            <a:r>
              <a:rPr lang="en-ZA" b="1" dirty="0"/>
              <a:t>Twelve organising fields:</a:t>
            </a:r>
          </a:p>
          <a:p>
            <a:pPr marL="0" indent="0">
              <a:buNone/>
            </a:pPr>
            <a:endParaRPr lang="en-ZA" b="1" dirty="0"/>
          </a:p>
        </p:txBody>
      </p:sp>
      <p:graphicFrame>
        <p:nvGraphicFramePr>
          <p:cNvPr id="5" name="Table 4">
            <a:extLst>
              <a:ext uri="{FF2B5EF4-FFF2-40B4-BE49-F238E27FC236}">
                <a16:creationId xmlns:a16="http://schemas.microsoft.com/office/drawing/2014/main" id="{AF61366F-9687-46D2-95A5-14723A8F66F5}"/>
              </a:ext>
            </a:extLst>
          </p:cNvPr>
          <p:cNvGraphicFramePr>
            <a:graphicFrameLocks noGrp="1"/>
          </p:cNvGraphicFramePr>
          <p:nvPr>
            <p:extLst>
              <p:ext uri="{D42A27DB-BD31-4B8C-83A1-F6EECF244321}">
                <p14:modId xmlns:p14="http://schemas.microsoft.com/office/powerpoint/2010/main" val="42763686"/>
              </p:ext>
            </p:extLst>
          </p:nvPr>
        </p:nvGraphicFramePr>
        <p:xfrm>
          <a:off x="457200" y="2080276"/>
          <a:ext cx="8365957" cy="4416949"/>
        </p:xfrm>
        <a:graphic>
          <a:graphicData uri="http://schemas.openxmlformats.org/drawingml/2006/table">
            <a:tbl>
              <a:tblPr firstRow="1" firstCol="1" bandRow="1">
                <a:tableStyleId>{5C22544A-7EE6-4342-B048-85BDC9FD1C3A}</a:tableStyleId>
              </a:tblPr>
              <a:tblGrid>
                <a:gridCol w="649383">
                  <a:extLst>
                    <a:ext uri="{9D8B030D-6E8A-4147-A177-3AD203B41FA5}">
                      <a16:colId xmlns:a16="http://schemas.microsoft.com/office/drawing/2014/main" val="958852958"/>
                    </a:ext>
                  </a:extLst>
                </a:gridCol>
                <a:gridCol w="2726676">
                  <a:extLst>
                    <a:ext uri="{9D8B030D-6E8A-4147-A177-3AD203B41FA5}">
                      <a16:colId xmlns:a16="http://schemas.microsoft.com/office/drawing/2014/main" val="1430930760"/>
                    </a:ext>
                  </a:extLst>
                </a:gridCol>
                <a:gridCol w="4989898">
                  <a:extLst>
                    <a:ext uri="{9D8B030D-6E8A-4147-A177-3AD203B41FA5}">
                      <a16:colId xmlns:a16="http://schemas.microsoft.com/office/drawing/2014/main" val="3311573652"/>
                    </a:ext>
                  </a:extLst>
                </a:gridCol>
              </a:tblGrid>
              <a:tr h="1109524">
                <a:tc>
                  <a:txBody>
                    <a:bodyPr/>
                    <a:lstStyle/>
                    <a:p>
                      <a:pPr algn="just">
                        <a:lnSpc>
                          <a:spcPct val="150000"/>
                        </a:lnSpc>
                        <a:spcAft>
                          <a:spcPts val="0"/>
                        </a:spcAft>
                      </a:pPr>
                      <a:r>
                        <a:rPr lang="en-US" sz="1800" dirty="0">
                          <a:effectLst/>
                        </a:rPr>
                        <a:t>01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1590" algn="just">
                        <a:lnSpc>
                          <a:spcPct val="150000"/>
                        </a:lnSpc>
                        <a:spcAft>
                          <a:spcPts val="0"/>
                        </a:spcAft>
                      </a:pPr>
                      <a:r>
                        <a:rPr lang="en-US" sz="1800" b="0" dirty="0">
                          <a:solidFill>
                            <a:schemeClr val="tx1"/>
                          </a:solidFill>
                          <a:effectLst/>
                        </a:rPr>
                        <a:t>Agriculture &amp; Nature Conservation</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21590" algn="just">
                        <a:lnSpc>
                          <a:spcPct val="115000"/>
                        </a:lnSpc>
                        <a:spcAft>
                          <a:spcPts val="0"/>
                        </a:spcAft>
                      </a:pPr>
                      <a:r>
                        <a:rPr lang="en-US" sz="1800" b="0" dirty="0">
                          <a:solidFill>
                            <a:schemeClr val="tx1"/>
                          </a:solidFill>
                          <a:effectLst/>
                        </a:rPr>
                        <a:t>Primary Agriculture, Secondary Agriculture, Nature Conservation, Forestry and Wood Technology, Horticulture</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601953446"/>
                  </a:ext>
                </a:extLst>
              </a:tr>
              <a:tr h="820765">
                <a:tc>
                  <a:txBody>
                    <a:bodyPr/>
                    <a:lstStyle/>
                    <a:p>
                      <a:pPr algn="just">
                        <a:lnSpc>
                          <a:spcPct val="150000"/>
                        </a:lnSpc>
                        <a:spcAft>
                          <a:spcPts val="0"/>
                        </a:spcAft>
                      </a:pPr>
                      <a:r>
                        <a:rPr lang="en-US" sz="1800" dirty="0">
                          <a:effectLst/>
                        </a:rPr>
                        <a:t>02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1590" algn="just">
                        <a:lnSpc>
                          <a:spcPct val="150000"/>
                        </a:lnSpc>
                        <a:spcAft>
                          <a:spcPts val="0"/>
                        </a:spcAft>
                      </a:pPr>
                      <a:r>
                        <a:rPr lang="en-US" sz="1800" dirty="0">
                          <a:solidFill>
                            <a:schemeClr val="tx1"/>
                          </a:solidFill>
                          <a:effectLst/>
                        </a:rPr>
                        <a:t>Culture &amp; Arts </a:t>
                      </a:r>
                      <a:endParaRPr lang="en-ZA" sz="1800" dirty="0">
                        <a:solidFill>
                          <a:schemeClr val="tx1"/>
                        </a:solidFill>
                        <a:effectLst/>
                      </a:endParaRPr>
                    </a:p>
                    <a:p>
                      <a:pPr marL="21590" algn="just">
                        <a:lnSpc>
                          <a:spcPct val="150000"/>
                        </a:lnSpc>
                        <a:spcAft>
                          <a:spcPts val="0"/>
                        </a:spcAft>
                      </a:pPr>
                      <a:r>
                        <a:rPr lang="en-US" sz="1800" dirty="0">
                          <a:solidFill>
                            <a:schemeClr val="tx1"/>
                          </a:solidFill>
                          <a:effectLst/>
                        </a:rPr>
                        <a:t> </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21590" algn="just">
                        <a:lnSpc>
                          <a:spcPct val="115000"/>
                        </a:lnSpc>
                        <a:spcAft>
                          <a:spcPts val="0"/>
                        </a:spcAft>
                      </a:pPr>
                      <a:r>
                        <a:rPr lang="en-US" sz="1800" dirty="0">
                          <a:solidFill>
                            <a:schemeClr val="tx1"/>
                          </a:solidFill>
                          <a:effectLst/>
                        </a:rPr>
                        <a:t>Design Studies, Visual Arts, Performing Arts, Cultural Studies, Music, Sport, Film, Television and Video</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718886609"/>
                  </a:ext>
                </a:extLst>
              </a:tr>
              <a:tr h="1307599">
                <a:tc>
                  <a:txBody>
                    <a:bodyPr/>
                    <a:lstStyle/>
                    <a:p>
                      <a:pPr algn="just">
                        <a:lnSpc>
                          <a:spcPct val="150000"/>
                        </a:lnSpc>
                        <a:spcAft>
                          <a:spcPts val="0"/>
                        </a:spcAft>
                      </a:pPr>
                      <a:r>
                        <a:rPr lang="en-US" sz="1800" dirty="0">
                          <a:effectLst/>
                        </a:rPr>
                        <a:t>03</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1590" algn="just">
                        <a:lnSpc>
                          <a:spcPct val="150000"/>
                        </a:lnSpc>
                        <a:spcAft>
                          <a:spcPts val="0"/>
                        </a:spcAft>
                      </a:pPr>
                      <a:r>
                        <a:rPr lang="en-US" sz="1800" dirty="0">
                          <a:solidFill>
                            <a:schemeClr val="tx1"/>
                          </a:solidFill>
                          <a:effectLst/>
                        </a:rPr>
                        <a:t>Business, Commerce and Management </a:t>
                      </a:r>
                      <a:endParaRPr lang="en-ZA" sz="1800" dirty="0">
                        <a:solidFill>
                          <a:schemeClr val="tx1"/>
                        </a:solidFill>
                        <a:effectLst/>
                      </a:endParaRPr>
                    </a:p>
                    <a:p>
                      <a:pPr marL="21590" algn="just">
                        <a:lnSpc>
                          <a:spcPct val="150000"/>
                        </a:lnSpc>
                        <a:spcAft>
                          <a:spcPts val="0"/>
                        </a:spcAft>
                      </a:pPr>
                      <a:r>
                        <a:rPr lang="en-US" sz="1800" dirty="0">
                          <a:solidFill>
                            <a:schemeClr val="tx1"/>
                          </a:solidFill>
                          <a:effectLst/>
                        </a:rPr>
                        <a:t> </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21590" algn="just">
                        <a:lnSpc>
                          <a:spcPct val="115000"/>
                        </a:lnSpc>
                        <a:spcAft>
                          <a:spcPts val="0"/>
                        </a:spcAft>
                      </a:pPr>
                      <a:r>
                        <a:rPr lang="en-US" sz="1800" dirty="0">
                          <a:solidFill>
                            <a:schemeClr val="tx1"/>
                          </a:solidFill>
                          <a:effectLst/>
                        </a:rPr>
                        <a:t>Finance, Economic &amp; Accounting, Generic Management, Human Resources, Marketing, Purchasing, Procurement, Office Administration, Public Administration, Project Management, Public Relations</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24788305"/>
                  </a:ext>
                </a:extLst>
              </a:tr>
              <a:tr h="820765">
                <a:tc>
                  <a:txBody>
                    <a:bodyPr/>
                    <a:lstStyle/>
                    <a:p>
                      <a:pPr algn="just">
                        <a:lnSpc>
                          <a:spcPct val="150000"/>
                        </a:lnSpc>
                        <a:spcAft>
                          <a:spcPts val="0"/>
                        </a:spcAft>
                      </a:pPr>
                      <a:r>
                        <a:rPr lang="en-US" sz="1800" dirty="0">
                          <a:effectLst/>
                        </a:rPr>
                        <a:t>04</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1590" algn="just">
                        <a:lnSpc>
                          <a:spcPct val="150000"/>
                        </a:lnSpc>
                        <a:spcAft>
                          <a:spcPts val="0"/>
                        </a:spcAft>
                      </a:pPr>
                      <a:r>
                        <a:rPr lang="en-US" sz="1800" dirty="0">
                          <a:solidFill>
                            <a:schemeClr val="tx1"/>
                          </a:solidFill>
                          <a:effectLst/>
                        </a:rPr>
                        <a:t>Communication Studies &amp; Language </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21590" algn="just">
                        <a:lnSpc>
                          <a:spcPct val="115000"/>
                        </a:lnSpc>
                        <a:spcAft>
                          <a:spcPts val="0"/>
                        </a:spcAft>
                      </a:pPr>
                      <a:r>
                        <a:rPr lang="en-US" sz="1800" dirty="0">
                          <a:solidFill>
                            <a:schemeClr val="tx1"/>
                          </a:solidFill>
                          <a:effectLst/>
                        </a:rPr>
                        <a:t>Communication, Information Studies, Language, Literature</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862238752"/>
                  </a:ext>
                </a:extLst>
              </a:tr>
            </a:tbl>
          </a:graphicData>
        </a:graphic>
      </p:graphicFrame>
    </p:spTree>
    <p:extLst>
      <p:ext uri="{BB962C8B-B14F-4D97-AF65-F5344CB8AC3E}">
        <p14:creationId xmlns:p14="http://schemas.microsoft.com/office/powerpoint/2010/main" val="265379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405296"/>
            <a:ext cx="8219256" cy="1008000"/>
          </a:xfrm>
        </p:spPr>
        <p:txBody>
          <a:bodyPr>
            <a:normAutofit fontScale="90000"/>
          </a:bodyPr>
          <a:lstStyle/>
          <a:p>
            <a:r>
              <a:rPr lang="en-ZA" dirty="0"/>
              <a:t>3.2	Use of Standards regarding Content of Learning Process</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127</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a:xfrm>
            <a:off x="374904" y="1413296"/>
            <a:ext cx="8219256" cy="4680000"/>
          </a:xfrm>
        </p:spPr>
        <p:txBody>
          <a:bodyPr>
            <a:normAutofit/>
          </a:bodyPr>
          <a:lstStyle/>
          <a:p>
            <a:pPr marL="0" indent="0">
              <a:buNone/>
            </a:pPr>
            <a:r>
              <a:rPr lang="en-ZA" b="1" dirty="0"/>
              <a:t>Twelve organising fields:</a:t>
            </a:r>
          </a:p>
          <a:p>
            <a:pPr marL="0" indent="0">
              <a:buNone/>
            </a:pPr>
            <a:endParaRPr lang="en-ZA" b="1" dirty="0"/>
          </a:p>
          <a:p>
            <a:pPr marL="0" indent="0">
              <a:buNone/>
            </a:pPr>
            <a:endParaRPr lang="en-ZA" b="1" dirty="0"/>
          </a:p>
        </p:txBody>
      </p:sp>
      <p:graphicFrame>
        <p:nvGraphicFramePr>
          <p:cNvPr id="7" name="Table 6">
            <a:extLst>
              <a:ext uri="{FF2B5EF4-FFF2-40B4-BE49-F238E27FC236}">
                <a16:creationId xmlns:a16="http://schemas.microsoft.com/office/drawing/2014/main" id="{AF7E05A9-4E85-4B61-AF93-3F394E841A2C}"/>
              </a:ext>
            </a:extLst>
          </p:cNvPr>
          <p:cNvGraphicFramePr>
            <a:graphicFrameLocks noGrp="1"/>
          </p:cNvGraphicFramePr>
          <p:nvPr>
            <p:extLst>
              <p:ext uri="{D42A27DB-BD31-4B8C-83A1-F6EECF244321}">
                <p14:modId xmlns:p14="http://schemas.microsoft.com/office/powerpoint/2010/main" val="3451259185"/>
              </p:ext>
            </p:extLst>
          </p:nvPr>
        </p:nvGraphicFramePr>
        <p:xfrm>
          <a:off x="467544" y="2027427"/>
          <a:ext cx="8208911" cy="4467902"/>
        </p:xfrm>
        <a:graphic>
          <a:graphicData uri="http://schemas.openxmlformats.org/drawingml/2006/table">
            <a:tbl>
              <a:tblPr firstRow="1" firstCol="1" bandRow="1">
                <a:tableStyleId>{5C22544A-7EE6-4342-B048-85BDC9FD1C3A}</a:tableStyleId>
              </a:tblPr>
              <a:tblGrid>
                <a:gridCol w="637193">
                  <a:extLst>
                    <a:ext uri="{9D8B030D-6E8A-4147-A177-3AD203B41FA5}">
                      <a16:colId xmlns:a16="http://schemas.microsoft.com/office/drawing/2014/main" val="931384119"/>
                    </a:ext>
                  </a:extLst>
                </a:gridCol>
                <a:gridCol w="2675490">
                  <a:extLst>
                    <a:ext uri="{9D8B030D-6E8A-4147-A177-3AD203B41FA5}">
                      <a16:colId xmlns:a16="http://schemas.microsoft.com/office/drawing/2014/main" val="3436915122"/>
                    </a:ext>
                  </a:extLst>
                </a:gridCol>
                <a:gridCol w="4896228">
                  <a:extLst>
                    <a:ext uri="{9D8B030D-6E8A-4147-A177-3AD203B41FA5}">
                      <a16:colId xmlns:a16="http://schemas.microsoft.com/office/drawing/2014/main" val="872223346"/>
                    </a:ext>
                  </a:extLst>
                </a:gridCol>
              </a:tblGrid>
              <a:tr h="1165834">
                <a:tc>
                  <a:txBody>
                    <a:bodyPr/>
                    <a:lstStyle/>
                    <a:p>
                      <a:pPr algn="just">
                        <a:lnSpc>
                          <a:spcPct val="150000"/>
                        </a:lnSpc>
                        <a:spcAft>
                          <a:spcPts val="0"/>
                        </a:spcAft>
                      </a:pPr>
                      <a:r>
                        <a:rPr lang="en-US" sz="1800" dirty="0">
                          <a:effectLst/>
                        </a:rPr>
                        <a:t>05</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1590" algn="just">
                        <a:lnSpc>
                          <a:spcPct val="150000"/>
                        </a:lnSpc>
                        <a:spcAft>
                          <a:spcPts val="0"/>
                        </a:spcAft>
                      </a:pPr>
                      <a:r>
                        <a:rPr lang="en-US" sz="1800" b="1" dirty="0">
                          <a:solidFill>
                            <a:schemeClr val="tx1"/>
                          </a:solidFill>
                          <a:effectLst/>
                        </a:rPr>
                        <a:t>Education, Training &amp; Development </a:t>
                      </a:r>
                      <a:endParaRPr lang="en-Z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21590" algn="just">
                        <a:lnSpc>
                          <a:spcPct val="115000"/>
                        </a:lnSpc>
                        <a:spcAft>
                          <a:spcPts val="0"/>
                        </a:spcAft>
                      </a:pPr>
                      <a:r>
                        <a:rPr lang="en-US" sz="1800" b="0" dirty="0">
                          <a:solidFill>
                            <a:schemeClr val="tx1"/>
                          </a:solidFill>
                          <a:effectLst/>
                        </a:rPr>
                        <a:t>Schooling, Higher Education &amp; Training, Early Childhood Development, Adult Learning</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57163864"/>
                  </a:ext>
                </a:extLst>
              </a:tr>
              <a:tr h="796866">
                <a:tc>
                  <a:txBody>
                    <a:bodyPr/>
                    <a:lstStyle/>
                    <a:p>
                      <a:pPr algn="just">
                        <a:lnSpc>
                          <a:spcPct val="150000"/>
                        </a:lnSpc>
                        <a:spcAft>
                          <a:spcPts val="0"/>
                        </a:spcAft>
                      </a:pPr>
                      <a:r>
                        <a:rPr lang="en-US" sz="1800" dirty="0">
                          <a:effectLst/>
                        </a:rPr>
                        <a:t>06</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1590" algn="just">
                        <a:lnSpc>
                          <a:spcPct val="150000"/>
                        </a:lnSpc>
                        <a:spcAft>
                          <a:spcPts val="0"/>
                        </a:spcAft>
                      </a:pPr>
                      <a:r>
                        <a:rPr lang="en-US" sz="1800" b="1" dirty="0">
                          <a:solidFill>
                            <a:schemeClr val="tx1"/>
                          </a:solidFill>
                          <a:effectLst/>
                        </a:rPr>
                        <a:t>Manufacturing, Engineering &amp;  Technology </a:t>
                      </a:r>
                      <a:endParaRPr lang="en-Z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21590" algn="just">
                        <a:lnSpc>
                          <a:spcPct val="115000"/>
                        </a:lnSpc>
                        <a:spcAft>
                          <a:spcPts val="0"/>
                        </a:spcAft>
                      </a:pPr>
                      <a:r>
                        <a:rPr lang="en-US" sz="1800" b="0" dirty="0">
                          <a:solidFill>
                            <a:schemeClr val="tx1"/>
                          </a:solidFill>
                          <a:effectLst/>
                        </a:rPr>
                        <a:t>Engineering and Related Design, Manufacturing and Assembly, Fabrication and Extraction</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050032800"/>
                  </a:ext>
                </a:extLst>
              </a:tr>
              <a:tr h="1913738">
                <a:tc>
                  <a:txBody>
                    <a:bodyPr/>
                    <a:lstStyle/>
                    <a:p>
                      <a:pPr algn="just">
                        <a:lnSpc>
                          <a:spcPct val="150000"/>
                        </a:lnSpc>
                        <a:spcAft>
                          <a:spcPts val="0"/>
                        </a:spcAft>
                      </a:pPr>
                      <a:r>
                        <a:rPr lang="en-US" sz="1800" dirty="0">
                          <a:effectLst/>
                        </a:rPr>
                        <a:t>07</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1590" algn="just">
                        <a:lnSpc>
                          <a:spcPct val="150000"/>
                        </a:lnSpc>
                        <a:spcAft>
                          <a:spcPts val="0"/>
                        </a:spcAft>
                      </a:pPr>
                      <a:r>
                        <a:rPr lang="en-US" sz="1800" b="1" dirty="0">
                          <a:solidFill>
                            <a:schemeClr val="tx1"/>
                          </a:solidFill>
                          <a:effectLst/>
                        </a:rPr>
                        <a:t>Human &amp; Social Studies</a:t>
                      </a:r>
                      <a:endParaRPr lang="en-Z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21590" algn="just">
                        <a:lnSpc>
                          <a:spcPct val="115000"/>
                        </a:lnSpc>
                        <a:spcAft>
                          <a:spcPts val="0"/>
                        </a:spcAft>
                      </a:pPr>
                      <a:r>
                        <a:rPr lang="en-US" sz="1800" b="0" dirty="0">
                          <a:solidFill>
                            <a:schemeClr val="tx1"/>
                          </a:solidFill>
                          <a:effectLst/>
                        </a:rPr>
                        <a:t>Environmental Relations, General Social Science, Industrial &amp; Organisational Governance and Human Resource Development, People/ Human Centred Development, Public Policy, Politics &amp; Democratic Citizenship, Religious &amp; Ethical Foundations of Society, Rural &amp; Agrarian Studies</a:t>
                      </a:r>
                      <a:endParaRPr lang="en-ZA" sz="1800" b="0" dirty="0">
                        <a:solidFill>
                          <a:schemeClr val="tx1"/>
                        </a:solidFill>
                        <a:effectLst/>
                      </a:endParaRPr>
                    </a:p>
                    <a:p>
                      <a:pPr marL="21590" algn="just">
                        <a:lnSpc>
                          <a:spcPct val="115000"/>
                        </a:lnSpc>
                        <a:spcAft>
                          <a:spcPts val="0"/>
                        </a:spcAft>
                      </a:pPr>
                      <a:r>
                        <a:rPr lang="en-US" sz="1800" b="0" dirty="0">
                          <a:solidFill>
                            <a:schemeClr val="tx1"/>
                          </a:solidFill>
                          <a:effectLst/>
                        </a:rPr>
                        <a:t>Traditions, History &amp; Legacies, Urban &amp; Regional Studies</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434657908"/>
                  </a:ext>
                </a:extLst>
              </a:tr>
            </a:tbl>
          </a:graphicData>
        </a:graphic>
      </p:graphicFrame>
    </p:spTree>
    <p:extLst>
      <p:ext uri="{BB962C8B-B14F-4D97-AF65-F5344CB8AC3E}">
        <p14:creationId xmlns:p14="http://schemas.microsoft.com/office/powerpoint/2010/main" val="293460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405296"/>
            <a:ext cx="8219256" cy="1008000"/>
          </a:xfrm>
        </p:spPr>
        <p:txBody>
          <a:bodyPr>
            <a:normAutofit fontScale="90000"/>
          </a:bodyPr>
          <a:lstStyle/>
          <a:p>
            <a:r>
              <a:rPr lang="en-ZA" dirty="0"/>
              <a:t>3.2	Use of Standards regarding Content of Learning Process</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128</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a:xfrm>
            <a:off x="467544" y="1413296"/>
            <a:ext cx="8219256" cy="5067352"/>
          </a:xfrm>
        </p:spPr>
        <p:txBody>
          <a:bodyPr>
            <a:normAutofit/>
          </a:bodyPr>
          <a:lstStyle/>
          <a:p>
            <a:pPr marL="0" indent="0">
              <a:buNone/>
            </a:pPr>
            <a:r>
              <a:rPr lang="en-ZA" b="1" dirty="0"/>
              <a:t>Twelve organising fields:</a:t>
            </a:r>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graphicFrame>
        <p:nvGraphicFramePr>
          <p:cNvPr id="5" name="Table 4">
            <a:extLst>
              <a:ext uri="{FF2B5EF4-FFF2-40B4-BE49-F238E27FC236}">
                <a16:creationId xmlns:a16="http://schemas.microsoft.com/office/drawing/2014/main" id="{B4ACBEC2-82E8-4756-B0B2-9669C64B9399}"/>
              </a:ext>
            </a:extLst>
          </p:cNvPr>
          <p:cNvGraphicFramePr>
            <a:graphicFrameLocks noGrp="1"/>
          </p:cNvGraphicFramePr>
          <p:nvPr>
            <p:extLst>
              <p:ext uri="{D42A27DB-BD31-4B8C-83A1-F6EECF244321}">
                <p14:modId xmlns:p14="http://schemas.microsoft.com/office/powerpoint/2010/main" val="1930383702"/>
              </p:ext>
            </p:extLst>
          </p:nvPr>
        </p:nvGraphicFramePr>
        <p:xfrm>
          <a:off x="603504" y="1973180"/>
          <a:ext cx="8083296" cy="4298200"/>
        </p:xfrm>
        <a:graphic>
          <a:graphicData uri="http://schemas.openxmlformats.org/drawingml/2006/table">
            <a:tbl>
              <a:tblPr firstRow="1" firstCol="1" bandRow="1">
                <a:tableStyleId>{5C22544A-7EE6-4342-B048-85BDC9FD1C3A}</a:tableStyleId>
              </a:tblPr>
              <a:tblGrid>
                <a:gridCol w="627443">
                  <a:extLst>
                    <a:ext uri="{9D8B030D-6E8A-4147-A177-3AD203B41FA5}">
                      <a16:colId xmlns:a16="http://schemas.microsoft.com/office/drawing/2014/main" val="2868080158"/>
                    </a:ext>
                  </a:extLst>
                </a:gridCol>
                <a:gridCol w="2634549">
                  <a:extLst>
                    <a:ext uri="{9D8B030D-6E8A-4147-A177-3AD203B41FA5}">
                      <a16:colId xmlns:a16="http://schemas.microsoft.com/office/drawing/2014/main" val="538640320"/>
                    </a:ext>
                  </a:extLst>
                </a:gridCol>
                <a:gridCol w="4821304">
                  <a:extLst>
                    <a:ext uri="{9D8B030D-6E8A-4147-A177-3AD203B41FA5}">
                      <a16:colId xmlns:a16="http://schemas.microsoft.com/office/drawing/2014/main" val="3821191390"/>
                    </a:ext>
                  </a:extLst>
                </a:gridCol>
              </a:tblGrid>
              <a:tr h="719335">
                <a:tc>
                  <a:txBody>
                    <a:bodyPr/>
                    <a:lstStyle/>
                    <a:p>
                      <a:pPr algn="just">
                        <a:lnSpc>
                          <a:spcPct val="150000"/>
                        </a:lnSpc>
                        <a:spcAft>
                          <a:spcPts val="0"/>
                        </a:spcAft>
                      </a:pPr>
                      <a:r>
                        <a:rPr lang="en-US" sz="1800" dirty="0">
                          <a:effectLst/>
                        </a:rPr>
                        <a:t>08</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1590" algn="just">
                        <a:lnSpc>
                          <a:spcPct val="150000"/>
                        </a:lnSpc>
                        <a:spcAft>
                          <a:spcPts val="0"/>
                        </a:spcAft>
                      </a:pPr>
                      <a:r>
                        <a:rPr lang="en-US" sz="1800" b="0" dirty="0">
                          <a:solidFill>
                            <a:schemeClr val="tx1"/>
                          </a:solidFill>
                          <a:effectLst/>
                        </a:rPr>
                        <a:t>Law, Military Science &amp; Security</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21590" algn="just">
                        <a:lnSpc>
                          <a:spcPct val="115000"/>
                        </a:lnSpc>
                        <a:spcAft>
                          <a:spcPts val="0"/>
                        </a:spcAft>
                      </a:pPr>
                      <a:r>
                        <a:rPr lang="en-US" sz="1800" b="0" dirty="0">
                          <a:solidFill>
                            <a:schemeClr val="tx1"/>
                          </a:solidFill>
                          <a:effectLst/>
                        </a:rPr>
                        <a:t>Safety in Society, Justice in Society, Sovereignty of the State</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200982437"/>
                  </a:ext>
                </a:extLst>
              </a:tr>
              <a:tr h="1193988">
                <a:tc>
                  <a:txBody>
                    <a:bodyPr/>
                    <a:lstStyle/>
                    <a:p>
                      <a:pPr algn="just">
                        <a:lnSpc>
                          <a:spcPct val="150000"/>
                        </a:lnSpc>
                        <a:spcAft>
                          <a:spcPts val="0"/>
                        </a:spcAft>
                      </a:pPr>
                      <a:r>
                        <a:rPr lang="en-US" sz="1800" dirty="0">
                          <a:effectLst/>
                        </a:rPr>
                        <a:t>09</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1590" algn="just">
                        <a:lnSpc>
                          <a:spcPct val="150000"/>
                        </a:lnSpc>
                        <a:spcAft>
                          <a:spcPts val="0"/>
                        </a:spcAft>
                      </a:pPr>
                      <a:r>
                        <a:rPr lang="en-US" sz="1800" b="0" dirty="0">
                          <a:solidFill>
                            <a:schemeClr val="tx1"/>
                          </a:solidFill>
                          <a:effectLst/>
                        </a:rPr>
                        <a:t>Health Sciences &amp; Social Services</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21590" algn="just">
                        <a:lnSpc>
                          <a:spcPct val="115000"/>
                        </a:lnSpc>
                        <a:spcAft>
                          <a:spcPts val="0"/>
                        </a:spcAft>
                      </a:pPr>
                      <a:r>
                        <a:rPr lang="en-US" sz="1800" b="0" dirty="0">
                          <a:solidFill>
                            <a:schemeClr val="tx1"/>
                          </a:solidFill>
                          <a:effectLst/>
                        </a:rPr>
                        <a:t>Preventive Health, Promotive Health &amp; Developmental Services, Curative Health, Rehabilitative Services</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067710208"/>
                  </a:ext>
                </a:extLst>
              </a:tr>
              <a:tr h="2323797">
                <a:tc>
                  <a:txBody>
                    <a:bodyPr/>
                    <a:lstStyle/>
                    <a:p>
                      <a:pPr algn="just">
                        <a:lnSpc>
                          <a:spcPct val="150000"/>
                        </a:lnSpc>
                        <a:spcAft>
                          <a:spcPts val="0"/>
                        </a:spcAft>
                      </a:pPr>
                      <a:r>
                        <a:rPr lang="en-US" sz="1800" dirty="0">
                          <a:effectLst/>
                        </a:rPr>
                        <a:t>10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1590" algn="just">
                        <a:lnSpc>
                          <a:spcPct val="150000"/>
                        </a:lnSpc>
                        <a:spcAft>
                          <a:spcPts val="0"/>
                        </a:spcAft>
                      </a:pPr>
                      <a:r>
                        <a:rPr lang="en-US" sz="1800" b="0" dirty="0">
                          <a:solidFill>
                            <a:schemeClr val="tx1"/>
                          </a:solidFill>
                          <a:effectLst/>
                        </a:rPr>
                        <a:t>Mathematical, Physical, Computer &amp; Life Sciences</a:t>
                      </a:r>
                      <a:endParaRPr lang="en-ZA" sz="1800" b="0" dirty="0">
                        <a:solidFill>
                          <a:schemeClr val="tx1"/>
                        </a:solidFill>
                        <a:effectLst/>
                      </a:endParaRPr>
                    </a:p>
                    <a:p>
                      <a:pPr marL="21590" algn="just">
                        <a:lnSpc>
                          <a:spcPct val="150000"/>
                        </a:lnSpc>
                        <a:spcAft>
                          <a:spcPts val="0"/>
                        </a:spcAft>
                      </a:pPr>
                      <a:r>
                        <a:rPr lang="en-US" sz="1800" b="0" dirty="0">
                          <a:solidFill>
                            <a:schemeClr val="tx1"/>
                          </a:solidFill>
                          <a:effectLst/>
                        </a:rPr>
                        <a:t> </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21590" algn="just">
                        <a:lnSpc>
                          <a:spcPct val="115000"/>
                        </a:lnSpc>
                        <a:spcAft>
                          <a:spcPts val="0"/>
                        </a:spcAft>
                      </a:pPr>
                      <a:r>
                        <a:rPr lang="en-US" sz="1800" b="0" dirty="0">
                          <a:solidFill>
                            <a:schemeClr val="tx1"/>
                          </a:solidFill>
                          <a:effectLst/>
                        </a:rPr>
                        <a:t>Mathematical Sciences, Physical Sciences, Life Sciences (see NSB 01 &amp; 07), Information Technology &amp; Computer Sciences, Earth &amp; Space Sciences, Environmental Sciences</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413579125"/>
                  </a:ext>
                </a:extLst>
              </a:tr>
            </a:tbl>
          </a:graphicData>
        </a:graphic>
      </p:graphicFrame>
    </p:spTree>
    <p:extLst>
      <p:ext uri="{BB962C8B-B14F-4D97-AF65-F5344CB8AC3E}">
        <p14:creationId xmlns:p14="http://schemas.microsoft.com/office/powerpoint/2010/main" val="420640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405296"/>
            <a:ext cx="8219256" cy="1008000"/>
          </a:xfrm>
        </p:spPr>
        <p:txBody>
          <a:bodyPr>
            <a:normAutofit fontScale="90000"/>
          </a:bodyPr>
          <a:lstStyle/>
          <a:p>
            <a:r>
              <a:rPr lang="en-ZA" dirty="0"/>
              <a:t>3.2	Use of Standards regarding Content of Learning Process</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129</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a:xfrm>
            <a:off x="467544" y="1744449"/>
            <a:ext cx="8219256" cy="4680000"/>
          </a:xfrm>
        </p:spPr>
        <p:txBody>
          <a:bodyPr>
            <a:normAutofit/>
          </a:bodyPr>
          <a:lstStyle/>
          <a:p>
            <a:pPr marL="0" indent="0">
              <a:buNone/>
            </a:pPr>
            <a:r>
              <a:rPr lang="en-ZA" b="1" dirty="0"/>
              <a:t>Twelve organising fields</a:t>
            </a:r>
          </a:p>
          <a:p>
            <a:pPr marL="0" indent="0">
              <a:buNone/>
            </a:pPr>
            <a:endParaRPr lang="en-ZA" dirty="0"/>
          </a:p>
        </p:txBody>
      </p:sp>
      <p:graphicFrame>
        <p:nvGraphicFramePr>
          <p:cNvPr id="5" name="Table 4">
            <a:extLst>
              <a:ext uri="{FF2B5EF4-FFF2-40B4-BE49-F238E27FC236}">
                <a16:creationId xmlns:a16="http://schemas.microsoft.com/office/drawing/2014/main" id="{F374C73B-178B-4CEF-BFE1-CEB0D147F379}"/>
              </a:ext>
            </a:extLst>
          </p:cNvPr>
          <p:cNvGraphicFramePr>
            <a:graphicFrameLocks noGrp="1"/>
          </p:cNvGraphicFramePr>
          <p:nvPr>
            <p:extLst>
              <p:ext uri="{D42A27DB-BD31-4B8C-83A1-F6EECF244321}">
                <p14:modId xmlns:p14="http://schemas.microsoft.com/office/powerpoint/2010/main" val="2639200564"/>
              </p:ext>
            </p:extLst>
          </p:nvPr>
        </p:nvGraphicFramePr>
        <p:xfrm>
          <a:off x="603504" y="2277979"/>
          <a:ext cx="8083296" cy="3304674"/>
        </p:xfrm>
        <a:graphic>
          <a:graphicData uri="http://schemas.openxmlformats.org/drawingml/2006/table">
            <a:tbl>
              <a:tblPr firstRow="1" firstCol="1" bandRow="1">
                <a:tableStyleId>{5C22544A-7EE6-4342-B048-85BDC9FD1C3A}</a:tableStyleId>
              </a:tblPr>
              <a:tblGrid>
                <a:gridCol w="627443">
                  <a:extLst>
                    <a:ext uri="{9D8B030D-6E8A-4147-A177-3AD203B41FA5}">
                      <a16:colId xmlns:a16="http://schemas.microsoft.com/office/drawing/2014/main" val="473711911"/>
                    </a:ext>
                  </a:extLst>
                </a:gridCol>
                <a:gridCol w="2634549">
                  <a:extLst>
                    <a:ext uri="{9D8B030D-6E8A-4147-A177-3AD203B41FA5}">
                      <a16:colId xmlns:a16="http://schemas.microsoft.com/office/drawing/2014/main" val="4079959460"/>
                    </a:ext>
                  </a:extLst>
                </a:gridCol>
                <a:gridCol w="4821304">
                  <a:extLst>
                    <a:ext uri="{9D8B030D-6E8A-4147-A177-3AD203B41FA5}">
                      <a16:colId xmlns:a16="http://schemas.microsoft.com/office/drawing/2014/main" val="1671064158"/>
                    </a:ext>
                  </a:extLst>
                </a:gridCol>
              </a:tblGrid>
              <a:tr h="1652337">
                <a:tc>
                  <a:txBody>
                    <a:bodyPr/>
                    <a:lstStyle/>
                    <a:p>
                      <a:pPr algn="just">
                        <a:lnSpc>
                          <a:spcPct val="150000"/>
                        </a:lnSpc>
                        <a:spcAft>
                          <a:spcPts val="0"/>
                        </a:spcAft>
                      </a:pPr>
                      <a:r>
                        <a:rPr lang="en-US" sz="1800" dirty="0">
                          <a:effectLst/>
                        </a:rPr>
                        <a:t>11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1590" algn="just">
                        <a:lnSpc>
                          <a:spcPct val="150000"/>
                        </a:lnSpc>
                        <a:spcAft>
                          <a:spcPts val="0"/>
                        </a:spcAft>
                      </a:pPr>
                      <a:r>
                        <a:rPr lang="en-US" sz="1800" b="0" dirty="0">
                          <a:solidFill>
                            <a:schemeClr val="tx1"/>
                          </a:solidFill>
                          <a:effectLst/>
                        </a:rPr>
                        <a:t>Services</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21590" algn="just">
                        <a:lnSpc>
                          <a:spcPct val="115000"/>
                        </a:lnSpc>
                        <a:spcAft>
                          <a:spcPts val="0"/>
                        </a:spcAft>
                      </a:pPr>
                      <a:r>
                        <a:rPr lang="en-US" sz="1800" b="0" dirty="0">
                          <a:solidFill>
                            <a:schemeClr val="tx1"/>
                          </a:solidFill>
                          <a:effectLst/>
                        </a:rPr>
                        <a:t>Hospitality, Tourism, Travel, Gaming and Leisure, Transport, Operations &amp; Logistics, Personal Care</a:t>
                      </a:r>
                      <a:endParaRPr lang="en-ZA" sz="1800" b="0" dirty="0">
                        <a:solidFill>
                          <a:schemeClr val="tx1"/>
                        </a:solidFill>
                        <a:effectLst/>
                      </a:endParaRPr>
                    </a:p>
                    <a:p>
                      <a:pPr marL="21590" algn="just">
                        <a:lnSpc>
                          <a:spcPct val="115000"/>
                        </a:lnSpc>
                        <a:spcAft>
                          <a:spcPts val="0"/>
                        </a:spcAft>
                      </a:pPr>
                      <a:r>
                        <a:rPr lang="en-US" sz="1800" b="0" dirty="0">
                          <a:solidFill>
                            <a:schemeClr val="tx1"/>
                          </a:solidFill>
                          <a:effectLst/>
                        </a:rPr>
                        <a:t>Wholesale &amp; Retail, Consumer Services</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384326776"/>
                  </a:ext>
                </a:extLst>
              </a:tr>
              <a:tr h="1652337">
                <a:tc>
                  <a:txBody>
                    <a:bodyPr/>
                    <a:lstStyle/>
                    <a:p>
                      <a:pPr algn="just">
                        <a:lnSpc>
                          <a:spcPct val="150000"/>
                        </a:lnSpc>
                        <a:spcAft>
                          <a:spcPts val="0"/>
                        </a:spcAft>
                      </a:pPr>
                      <a:r>
                        <a:rPr lang="en-US" sz="1800" dirty="0">
                          <a:effectLst/>
                        </a:rPr>
                        <a:t>12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1590" algn="just">
                        <a:lnSpc>
                          <a:spcPct val="150000"/>
                        </a:lnSpc>
                        <a:spcAft>
                          <a:spcPts val="0"/>
                        </a:spcAft>
                      </a:pPr>
                      <a:r>
                        <a:rPr lang="en-US" sz="1800" b="0" dirty="0">
                          <a:solidFill>
                            <a:schemeClr val="tx1"/>
                          </a:solidFill>
                          <a:effectLst/>
                        </a:rPr>
                        <a:t>Physical Planning &amp; Construction</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21590" algn="just">
                        <a:lnSpc>
                          <a:spcPct val="115000"/>
                        </a:lnSpc>
                        <a:spcAft>
                          <a:spcPts val="0"/>
                        </a:spcAft>
                      </a:pPr>
                      <a:r>
                        <a:rPr lang="en-US" sz="1800" b="0" dirty="0">
                          <a:solidFill>
                            <a:schemeClr val="tx1"/>
                          </a:solidFill>
                          <a:effectLst/>
                        </a:rPr>
                        <a:t>Physical Planning, Design and Management, Construction </a:t>
                      </a:r>
                      <a:endParaRPr lang="en-ZA" sz="1800" b="0" dirty="0">
                        <a:solidFill>
                          <a:schemeClr val="tx1"/>
                        </a:solidFill>
                        <a:effectLst/>
                      </a:endParaRPr>
                    </a:p>
                    <a:p>
                      <a:pPr marL="21590" algn="just">
                        <a:lnSpc>
                          <a:spcPct val="115000"/>
                        </a:lnSpc>
                        <a:spcAft>
                          <a:spcPts val="0"/>
                        </a:spcAft>
                      </a:pPr>
                      <a:r>
                        <a:rPr lang="en-US" sz="1800" b="0" dirty="0">
                          <a:solidFill>
                            <a:schemeClr val="tx1"/>
                          </a:solidFill>
                          <a:effectLst/>
                        </a:rPr>
                        <a:t>Building Construction, Civil Engineering Construction, Electrical Infrastructure Construction</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845881328"/>
                  </a:ext>
                </a:extLst>
              </a:tr>
            </a:tbl>
          </a:graphicData>
        </a:graphic>
      </p:graphicFrame>
    </p:spTree>
    <p:extLst>
      <p:ext uri="{BB962C8B-B14F-4D97-AF65-F5344CB8AC3E}">
        <p14:creationId xmlns:p14="http://schemas.microsoft.com/office/powerpoint/2010/main" val="121113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Types of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024687180"/>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122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3C2E6AE-54DB-4A89-888B-E04C9BF56F0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EB3699A1-9B8A-4C7E-8558-A6BFFBF8244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F99C2F2-CD21-4313-9634-001389A43FB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C255BB0-1E6B-41BD-A9B3-29EA7F5693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24349B9E-7679-48F3-8C1B-516E244933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405296"/>
            <a:ext cx="8219256" cy="1008000"/>
          </a:xfrm>
        </p:spPr>
        <p:txBody>
          <a:bodyPr>
            <a:normAutofit fontScale="90000"/>
          </a:bodyPr>
          <a:lstStyle/>
          <a:p>
            <a:r>
              <a:rPr lang="en-ZA" dirty="0"/>
              <a:t>3.2	Use of Standards regarding Content of Learning Process</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130</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a:xfrm>
            <a:off x="467544" y="1744449"/>
            <a:ext cx="8219256" cy="4680000"/>
          </a:xfrm>
        </p:spPr>
        <p:txBody>
          <a:bodyPr>
            <a:normAutofit/>
          </a:bodyPr>
          <a:lstStyle/>
          <a:p>
            <a:r>
              <a:rPr lang="en-ZA" dirty="0"/>
              <a:t>The </a:t>
            </a:r>
            <a:r>
              <a:rPr lang="en-ZA" b="1" dirty="0"/>
              <a:t>Purpose</a:t>
            </a:r>
            <a:r>
              <a:rPr lang="en-ZA" dirty="0"/>
              <a:t> of the unit standard gives us our first indication of the expected learning outcomes</a:t>
            </a:r>
          </a:p>
          <a:p>
            <a:r>
              <a:rPr lang="en-ZA" b="1" dirty="0"/>
              <a:t>Learning assumed to be in place </a:t>
            </a:r>
            <a:r>
              <a:rPr lang="en-ZA" dirty="0"/>
              <a:t>indicates the expected level of education of learners taking part in the learning intervention</a:t>
            </a:r>
          </a:p>
          <a:p>
            <a:r>
              <a:rPr lang="en-ZA" dirty="0"/>
              <a:t>The </a:t>
            </a:r>
            <a:r>
              <a:rPr lang="en-ZA" b="1" dirty="0"/>
              <a:t>unit standard range </a:t>
            </a:r>
            <a:r>
              <a:rPr lang="en-ZA" dirty="0"/>
              <a:t>is a clarifying statement which gives a more detailed explanation of what the learning material must contain</a:t>
            </a:r>
          </a:p>
        </p:txBody>
      </p:sp>
    </p:spTree>
    <p:extLst>
      <p:ext uri="{BB962C8B-B14F-4D97-AF65-F5344CB8AC3E}">
        <p14:creationId xmlns:p14="http://schemas.microsoft.com/office/powerpoint/2010/main" val="244436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ECA7-40F1-424E-90AD-489CA9B08A13}"/>
              </a:ext>
            </a:extLst>
          </p:cNvPr>
          <p:cNvSpPr>
            <a:spLocks noGrp="1"/>
          </p:cNvSpPr>
          <p:nvPr>
            <p:ph type="title"/>
          </p:nvPr>
        </p:nvSpPr>
        <p:spPr/>
        <p:txBody>
          <a:bodyPr>
            <a:normAutofit fontScale="90000"/>
          </a:bodyPr>
          <a:lstStyle/>
          <a:p>
            <a:r>
              <a:rPr lang="en-ZA" dirty="0"/>
              <a:t>3.3	Standards and their Relationship to Qualifications</a:t>
            </a:r>
          </a:p>
        </p:txBody>
      </p:sp>
      <p:sp>
        <p:nvSpPr>
          <p:cNvPr id="3" name="Slide Number Placeholder 2">
            <a:extLst>
              <a:ext uri="{FF2B5EF4-FFF2-40B4-BE49-F238E27FC236}">
                <a16:creationId xmlns:a16="http://schemas.microsoft.com/office/drawing/2014/main" id="{18C81DD2-9FEB-46A0-B439-9D3ECB0CEB90}"/>
              </a:ext>
            </a:extLst>
          </p:cNvPr>
          <p:cNvSpPr>
            <a:spLocks noGrp="1"/>
          </p:cNvSpPr>
          <p:nvPr>
            <p:ph type="sldNum" sz="quarter" idx="12"/>
          </p:nvPr>
        </p:nvSpPr>
        <p:spPr/>
        <p:txBody>
          <a:bodyPr/>
          <a:lstStyle/>
          <a:p>
            <a:fld id="{32F83655-DC73-417F-8B26-EB7A1DBB5382}" type="slidenum">
              <a:rPr lang="en-ZA" smtClean="0"/>
              <a:pPr/>
              <a:t>131</a:t>
            </a:fld>
            <a:endParaRPr lang="en-ZA" dirty="0"/>
          </a:p>
        </p:txBody>
      </p:sp>
      <p:sp>
        <p:nvSpPr>
          <p:cNvPr id="4" name="Content Placeholder 3">
            <a:extLst>
              <a:ext uri="{FF2B5EF4-FFF2-40B4-BE49-F238E27FC236}">
                <a16:creationId xmlns:a16="http://schemas.microsoft.com/office/drawing/2014/main" id="{FED4B7D8-B510-4ACC-857C-A96D5B6EAD0D}"/>
              </a:ext>
            </a:extLst>
          </p:cNvPr>
          <p:cNvSpPr>
            <a:spLocks noGrp="1"/>
          </p:cNvSpPr>
          <p:nvPr>
            <p:ph sz="quarter" idx="1"/>
          </p:nvPr>
        </p:nvSpPr>
        <p:spPr/>
        <p:txBody>
          <a:bodyPr>
            <a:normAutofit lnSpcReduction="10000"/>
          </a:bodyPr>
          <a:lstStyle/>
          <a:p>
            <a:pPr marL="0" indent="0">
              <a:buNone/>
            </a:pPr>
            <a:r>
              <a:rPr lang="en-ZA" dirty="0"/>
              <a:t>Unit standards (standards) are the </a:t>
            </a:r>
            <a:r>
              <a:rPr lang="en-ZA" b="1" dirty="0"/>
              <a:t>building blocks</a:t>
            </a:r>
            <a:r>
              <a:rPr lang="en-ZA" dirty="0"/>
              <a:t> for qualifications</a:t>
            </a:r>
          </a:p>
          <a:p>
            <a:pPr marL="0" indent="0">
              <a:buNone/>
            </a:pPr>
            <a:endParaRPr lang="en-ZA" dirty="0"/>
          </a:p>
          <a:p>
            <a:pPr marL="0" indent="0">
              <a:buNone/>
            </a:pPr>
            <a:r>
              <a:rPr lang="en-ZA" dirty="0"/>
              <a:t>The minimum number of credits must conform to the minimum number required for the type of Qualification: </a:t>
            </a:r>
          </a:p>
          <a:p>
            <a:pPr lvl="0" fontAlgn="base"/>
            <a:r>
              <a:rPr lang="en-US" dirty="0">
                <a:effectLst>
                  <a:outerShdw sx="0" sy="0">
                    <a:srgbClr val="000000"/>
                  </a:outerShdw>
                </a:effectLst>
              </a:rPr>
              <a:t>120 credits for a Certificate</a:t>
            </a:r>
            <a:endParaRPr lang="en-ZA" dirty="0">
              <a:effectLst>
                <a:outerShdw sx="0" sy="0">
                  <a:srgbClr val="000000"/>
                </a:outerShdw>
              </a:effectLst>
            </a:endParaRPr>
          </a:p>
          <a:p>
            <a:pPr lvl="0" fontAlgn="base"/>
            <a:r>
              <a:rPr lang="en-US" dirty="0">
                <a:effectLst>
                  <a:outerShdw sx="0" sy="0">
                    <a:srgbClr val="000000"/>
                  </a:outerShdw>
                </a:effectLst>
              </a:rPr>
              <a:t>240 credits for a Diploma</a:t>
            </a:r>
            <a:endParaRPr lang="en-ZA" dirty="0">
              <a:effectLst>
                <a:outerShdw sx="0" sy="0">
                  <a:srgbClr val="000000"/>
                </a:outerShdw>
              </a:effectLst>
            </a:endParaRPr>
          </a:p>
          <a:p>
            <a:pPr lvl="0" fontAlgn="base"/>
            <a:r>
              <a:rPr lang="en-US" dirty="0">
                <a:effectLst>
                  <a:outerShdw sx="0" sy="0">
                    <a:srgbClr val="000000"/>
                  </a:outerShdw>
                </a:effectLst>
              </a:rPr>
              <a:t>360 credits for a Bachelors Degree</a:t>
            </a:r>
            <a:endParaRPr lang="en-ZA" dirty="0">
              <a:effectLst>
                <a:outerShdw sx="0" sy="0">
                  <a:srgbClr val="000000"/>
                </a:outerShdw>
              </a:effectLst>
            </a:endParaRPr>
          </a:p>
          <a:p>
            <a:pPr lvl="0" fontAlgn="base"/>
            <a:r>
              <a:rPr lang="en-US" dirty="0">
                <a:effectLst>
                  <a:outerShdw sx="0" sy="0">
                    <a:srgbClr val="000000"/>
                  </a:outerShdw>
                </a:effectLst>
              </a:rPr>
              <a:t>480 credits for a B Tech Degree or a professional degree</a:t>
            </a:r>
          </a:p>
          <a:p>
            <a:pPr marL="0" lvl="0" indent="0" fontAlgn="base">
              <a:buNone/>
            </a:pPr>
            <a:endParaRPr lang="en-US" dirty="0">
              <a:effectLst>
                <a:outerShdw sx="0" sy="0">
                  <a:srgbClr val="000000"/>
                </a:outerShdw>
              </a:effectLst>
            </a:endParaRPr>
          </a:p>
          <a:p>
            <a:pPr marL="0" lvl="0" indent="0" fontAlgn="base">
              <a:buNone/>
            </a:pPr>
            <a:r>
              <a:rPr lang="en-US" dirty="0">
                <a:effectLst>
                  <a:outerShdw sx="0" sy="0">
                    <a:srgbClr val="000000"/>
                  </a:outerShdw>
                </a:effectLst>
              </a:rPr>
              <a:t>Study example on p 65, 66</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245965853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405296"/>
            <a:ext cx="8219256" cy="1008000"/>
          </a:xfrm>
        </p:spPr>
        <p:txBody>
          <a:bodyPr>
            <a:normAutofit fontScale="90000"/>
          </a:bodyPr>
          <a:lstStyle/>
          <a:p>
            <a:r>
              <a:rPr lang="en-ZA" dirty="0"/>
              <a:t>3.3	Standards and their Relationship to Qualifications</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132</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a:xfrm>
            <a:off x="467544" y="1413296"/>
            <a:ext cx="8219256" cy="5011153"/>
          </a:xfrm>
        </p:spPr>
        <p:txBody>
          <a:bodyPr>
            <a:normAutofit/>
          </a:bodyPr>
          <a:lstStyle/>
          <a:p>
            <a:pPr marL="0" indent="0">
              <a:buNone/>
            </a:pPr>
            <a:r>
              <a:rPr lang="en-ZA" dirty="0"/>
              <a:t>The unit standards required for a qualification are categorised in three types:</a:t>
            </a:r>
          </a:p>
          <a:p>
            <a:pPr lvl="0" fontAlgn="base"/>
            <a:r>
              <a:rPr lang="en-ZA" b="1" dirty="0">
                <a:effectLst>
                  <a:outerShdw sx="0" sy="0">
                    <a:srgbClr val="000000"/>
                  </a:outerShdw>
                </a:effectLst>
              </a:rPr>
              <a:t>Core: </a:t>
            </a:r>
            <a:r>
              <a:rPr lang="en-ZA" dirty="0">
                <a:effectLst>
                  <a:outerShdw sx="0" sy="0">
                    <a:srgbClr val="000000"/>
                  </a:outerShdw>
                </a:effectLst>
              </a:rPr>
              <a:t>All the core unit standards must form part of the qualification</a:t>
            </a:r>
          </a:p>
          <a:p>
            <a:pPr lvl="0" fontAlgn="base"/>
            <a:r>
              <a:rPr lang="en-ZA" b="1" dirty="0">
                <a:effectLst>
                  <a:outerShdw sx="0" sy="0">
                    <a:srgbClr val="000000"/>
                  </a:outerShdw>
                </a:effectLst>
              </a:rPr>
              <a:t>Fundamental: </a:t>
            </a:r>
            <a:r>
              <a:rPr lang="en-ZA" dirty="0">
                <a:effectLst>
                  <a:outerShdw sx="0" sy="0">
                    <a:srgbClr val="000000"/>
                  </a:outerShdw>
                </a:effectLst>
              </a:rPr>
              <a:t>All the fundamental unit standards must also form part of the qualification</a:t>
            </a:r>
          </a:p>
          <a:p>
            <a:pPr lvl="0" fontAlgn="base"/>
            <a:r>
              <a:rPr lang="en-ZA" b="1" dirty="0">
                <a:effectLst>
                  <a:outerShdw sx="0" sy="0">
                    <a:srgbClr val="000000"/>
                  </a:outerShdw>
                </a:effectLst>
              </a:rPr>
              <a:t>Electives: </a:t>
            </a:r>
            <a:r>
              <a:rPr lang="en-ZA" dirty="0">
                <a:effectLst>
                  <a:outerShdw sx="0" sy="0">
                    <a:srgbClr val="000000"/>
                  </a:outerShdw>
                </a:effectLst>
              </a:rPr>
              <a:t>The rest of the credits needed to complete the qualification is then put together from the elective unit standards</a:t>
            </a:r>
          </a:p>
          <a:p>
            <a:pPr marL="0" indent="0">
              <a:buNone/>
            </a:pPr>
            <a:endParaRPr lang="en-ZA" dirty="0"/>
          </a:p>
        </p:txBody>
      </p:sp>
    </p:spTree>
    <p:extLst>
      <p:ext uri="{BB962C8B-B14F-4D97-AF65-F5344CB8AC3E}">
        <p14:creationId xmlns:p14="http://schemas.microsoft.com/office/powerpoint/2010/main" val="13200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ECA7-40F1-424E-90AD-489CA9B08A13}"/>
              </a:ext>
            </a:extLst>
          </p:cNvPr>
          <p:cNvSpPr>
            <a:spLocks noGrp="1"/>
          </p:cNvSpPr>
          <p:nvPr>
            <p:ph type="title"/>
          </p:nvPr>
        </p:nvSpPr>
        <p:spPr/>
        <p:txBody>
          <a:bodyPr>
            <a:normAutofit fontScale="90000"/>
          </a:bodyPr>
          <a:lstStyle/>
          <a:p>
            <a:r>
              <a:rPr lang="en-ZA" dirty="0"/>
              <a:t>3.4	Design and Registration of Standards</a:t>
            </a:r>
          </a:p>
        </p:txBody>
      </p:sp>
      <p:sp>
        <p:nvSpPr>
          <p:cNvPr id="3" name="Slide Number Placeholder 2">
            <a:extLst>
              <a:ext uri="{FF2B5EF4-FFF2-40B4-BE49-F238E27FC236}">
                <a16:creationId xmlns:a16="http://schemas.microsoft.com/office/drawing/2014/main" id="{18C81DD2-9FEB-46A0-B439-9D3ECB0CEB90}"/>
              </a:ext>
            </a:extLst>
          </p:cNvPr>
          <p:cNvSpPr>
            <a:spLocks noGrp="1"/>
          </p:cNvSpPr>
          <p:nvPr>
            <p:ph type="sldNum" sz="quarter" idx="12"/>
          </p:nvPr>
        </p:nvSpPr>
        <p:spPr/>
        <p:txBody>
          <a:bodyPr/>
          <a:lstStyle/>
          <a:p>
            <a:fld id="{32F83655-DC73-417F-8B26-EB7A1DBB5382}" type="slidenum">
              <a:rPr lang="en-ZA" smtClean="0"/>
              <a:pPr/>
              <a:t>133</a:t>
            </a:fld>
            <a:endParaRPr lang="en-ZA" dirty="0"/>
          </a:p>
        </p:txBody>
      </p:sp>
      <p:sp>
        <p:nvSpPr>
          <p:cNvPr id="4" name="Content Placeholder 3">
            <a:extLst>
              <a:ext uri="{FF2B5EF4-FFF2-40B4-BE49-F238E27FC236}">
                <a16:creationId xmlns:a16="http://schemas.microsoft.com/office/drawing/2014/main" id="{FED4B7D8-B510-4ACC-857C-A96D5B6EAD0D}"/>
              </a:ext>
            </a:extLst>
          </p:cNvPr>
          <p:cNvSpPr>
            <a:spLocks noGrp="1"/>
          </p:cNvSpPr>
          <p:nvPr>
            <p:ph sz="quarter" idx="1"/>
          </p:nvPr>
        </p:nvSpPr>
        <p:spPr>
          <a:xfrm>
            <a:off x="467544" y="1413296"/>
            <a:ext cx="8219256" cy="5170066"/>
          </a:xfrm>
        </p:spPr>
        <p:txBody>
          <a:bodyPr/>
          <a:lstStyle/>
          <a:p>
            <a:pPr marL="0" indent="0">
              <a:buNone/>
            </a:pPr>
            <a:r>
              <a:rPr lang="en-GB" b="1" dirty="0"/>
              <a:t>Generation of Standards – Stages in the Process</a:t>
            </a:r>
            <a:endParaRPr lang="en-ZA" b="1" dirty="0"/>
          </a:p>
          <a:p>
            <a:pPr marL="0" indent="0">
              <a:buNone/>
            </a:pPr>
            <a:r>
              <a:rPr lang="en-ZA" u="sng" dirty="0"/>
              <a:t>Stage 1 – Analysis and Planning</a:t>
            </a:r>
          </a:p>
          <a:p>
            <a:r>
              <a:rPr lang="en-ZA" dirty="0"/>
              <a:t>Each NSB will monitor SGB activities to ensure that the skills and knowledge required in its field is captured.</a:t>
            </a:r>
          </a:p>
          <a:p>
            <a:r>
              <a:rPr lang="en-ZA" dirty="0"/>
              <a:t>NSBs will then develop a plan which will include a:</a:t>
            </a:r>
          </a:p>
          <a:p>
            <a:pPr marL="0" indent="0">
              <a:buNone/>
            </a:pPr>
            <a:r>
              <a:rPr lang="en-ZA" dirty="0"/>
              <a:t>a.) Description of how Unit Standards will be developed</a:t>
            </a:r>
          </a:p>
          <a:p>
            <a:pPr marL="0" indent="0">
              <a:buNone/>
            </a:pPr>
            <a:r>
              <a:rPr lang="en-ZA" dirty="0"/>
              <a:t>b.) List of the number and type of qualifications and standards that will be developed</a:t>
            </a:r>
          </a:p>
          <a:p>
            <a:pPr marL="0" indent="0">
              <a:buNone/>
            </a:pPr>
            <a:r>
              <a:rPr lang="en-ZA" dirty="0"/>
              <a:t>c.)  List of immediate priorities</a:t>
            </a:r>
          </a:p>
          <a:p>
            <a:pPr marL="0" indent="0">
              <a:buNone/>
            </a:pPr>
            <a:r>
              <a:rPr lang="en-ZA" dirty="0"/>
              <a:t>d.) Timetable for the generation of qualifications and standards and the phasing out of any old or redundant qualifications</a:t>
            </a:r>
          </a:p>
          <a:p>
            <a:pPr marL="0" indent="0">
              <a:buNone/>
            </a:pPr>
            <a:endParaRPr lang="en-ZA" dirty="0"/>
          </a:p>
        </p:txBody>
      </p:sp>
    </p:spTree>
    <p:extLst>
      <p:ext uri="{BB962C8B-B14F-4D97-AF65-F5344CB8AC3E}">
        <p14:creationId xmlns:p14="http://schemas.microsoft.com/office/powerpoint/2010/main" val="46139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ECA7-40F1-424E-90AD-489CA9B08A13}"/>
              </a:ext>
            </a:extLst>
          </p:cNvPr>
          <p:cNvSpPr>
            <a:spLocks noGrp="1"/>
          </p:cNvSpPr>
          <p:nvPr>
            <p:ph type="title"/>
          </p:nvPr>
        </p:nvSpPr>
        <p:spPr/>
        <p:txBody>
          <a:bodyPr>
            <a:normAutofit fontScale="90000"/>
          </a:bodyPr>
          <a:lstStyle/>
          <a:p>
            <a:r>
              <a:rPr lang="en-ZA" dirty="0"/>
              <a:t>3.4	Design and Registration of Standards</a:t>
            </a:r>
          </a:p>
        </p:txBody>
      </p:sp>
      <p:sp>
        <p:nvSpPr>
          <p:cNvPr id="3" name="Slide Number Placeholder 2">
            <a:extLst>
              <a:ext uri="{FF2B5EF4-FFF2-40B4-BE49-F238E27FC236}">
                <a16:creationId xmlns:a16="http://schemas.microsoft.com/office/drawing/2014/main" id="{18C81DD2-9FEB-46A0-B439-9D3ECB0CEB90}"/>
              </a:ext>
            </a:extLst>
          </p:cNvPr>
          <p:cNvSpPr>
            <a:spLocks noGrp="1"/>
          </p:cNvSpPr>
          <p:nvPr>
            <p:ph type="sldNum" sz="quarter" idx="12"/>
          </p:nvPr>
        </p:nvSpPr>
        <p:spPr/>
        <p:txBody>
          <a:bodyPr/>
          <a:lstStyle/>
          <a:p>
            <a:fld id="{32F83655-DC73-417F-8B26-EB7A1DBB5382}" type="slidenum">
              <a:rPr lang="en-ZA" smtClean="0"/>
              <a:pPr/>
              <a:t>134</a:t>
            </a:fld>
            <a:endParaRPr lang="en-ZA" dirty="0"/>
          </a:p>
        </p:txBody>
      </p:sp>
      <p:sp>
        <p:nvSpPr>
          <p:cNvPr id="4" name="Content Placeholder 3">
            <a:extLst>
              <a:ext uri="{FF2B5EF4-FFF2-40B4-BE49-F238E27FC236}">
                <a16:creationId xmlns:a16="http://schemas.microsoft.com/office/drawing/2014/main" id="{FED4B7D8-B510-4ACC-857C-A96D5B6EAD0D}"/>
              </a:ext>
            </a:extLst>
          </p:cNvPr>
          <p:cNvSpPr>
            <a:spLocks noGrp="1"/>
          </p:cNvSpPr>
          <p:nvPr>
            <p:ph sz="quarter" idx="1"/>
          </p:nvPr>
        </p:nvSpPr>
        <p:spPr/>
        <p:txBody>
          <a:bodyPr/>
          <a:lstStyle/>
          <a:p>
            <a:pPr marL="0" indent="0">
              <a:buNone/>
            </a:pPr>
            <a:r>
              <a:rPr lang="en-GB" b="1" dirty="0"/>
              <a:t>Generation of Standards – Stages in the Process</a:t>
            </a:r>
            <a:endParaRPr lang="en-ZA" b="1" dirty="0"/>
          </a:p>
          <a:p>
            <a:pPr marL="0" indent="0">
              <a:buNone/>
            </a:pPr>
            <a:r>
              <a:rPr lang="en-ZA" u="sng" dirty="0"/>
              <a:t>Stage 2– The Development of qualifications and standards</a:t>
            </a:r>
          </a:p>
          <a:p>
            <a:pPr marL="0" indent="0">
              <a:buNone/>
            </a:pPr>
            <a:r>
              <a:rPr lang="en-ZA" dirty="0"/>
              <a:t>• Each NSB will co-ordinate the development of its qualifications and standards by recognising SGBs which must:</a:t>
            </a:r>
          </a:p>
          <a:p>
            <a:pPr marL="0" indent="0">
              <a:buNone/>
            </a:pPr>
            <a:r>
              <a:rPr lang="en-ZA" dirty="0"/>
              <a:t>a.) Adopt , adapt or originate standards in a sub-field, or</a:t>
            </a:r>
          </a:p>
          <a:p>
            <a:pPr marL="0" indent="0">
              <a:buNone/>
            </a:pPr>
            <a:r>
              <a:rPr lang="en-ZA" dirty="0"/>
              <a:t>b.) Facilitate the consolidation of existing standards and/or qualification generation processes in the sub-fields for which it is responsible.</a:t>
            </a:r>
          </a:p>
          <a:p>
            <a:pPr marL="0" indent="0">
              <a:buNone/>
            </a:pPr>
            <a:r>
              <a:rPr lang="en-ZA" dirty="0"/>
              <a:t>• Where no standards generation processes are underway, NSBs, through the appropriate SGB, will commission the adoption, adaptation or generation of qualifications and standards</a:t>
            </a:r>
          </a:p>
          <a:p>
            <a:pPr marL="0" indent="0">
              <a:buNone/>
            </a:pPr>
            <a:endParaRPr lang="en-ZA" dirty="0"/>
          </a:p>
        </p:txBody>
      </p:sp>
    </p:spTree>
    <p:extLst>
      <p:ext uri="{BB962C8B-B14F-4D97-AF65-F5344CB8AC3E}">
        <p14:creationId xmlns:p14="http://schemas.microsoft.com/office/powerpoint/2010/main" val="15769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ECA7-40F1-424E-90AD-489CA9B08A13}"/>
              </a:ext>
            </a:extLst>
          </p:cNvPr>
          <p:cNvSpPr>
            <a:spLocks noGrp="1"/>
          </p:cNvSpPr>
          <p:nvPr>
            <p:ph type="title"/>
          </p:nvPr>
        </p:nvSpPr>
        <p:spPr/>
        <p:txBody>
          <a:bodyPr>
            <a:normAutofit fontScale="90000"/>
          </a:bodyPr>
          <a:lstStyle/>
          <a:p>
            <a:r>
              <a:rPr lang="en-ZA" dirty="0"/>
              <a:t>3.4	Design and Registration of Standards</a:t>
            </a:r>
          </a:p>
        </p:txBody>
      </p:sp>
      <p:sp>
        <p:nvSpPr>
          <p:cNvPr id="3" name="Slide Number Placeholder 2">
            <a:extLst>
              <a:ext uri="{FF2B5EF4-FFF2-40B4-BE49-F238E27FC236}">
                <a16:creationId xmlns:a16="http://schemas.microsoft.com/office/drawing/2014/main" id="{18C81DD2-9FEB-46A0-B439-9D3ECB0CEB90}"/>
              </a:ext>
            </a:extLst>
          </p:cNvPr>
          <p:cNvSpPr>
            <a:spLocks noGrp="1"/>
          </p:cNvSpPr>
          <p:nvPr>
            <p:ph type="sldNum" sz="quarter" idx="12"/>
          </p:nvPr>
        </p:nvSpPr>
        <p:spPr/>
        <p:txBody>
          <a:bodyPr/>
          <a:lstStyle/>
          <a:p>
            <a:fld id="{32F83655-DC73-417F-8B26-EB7A1DBB5382}" type="slidenum">
              <a:rPr lang="en-ZA" smtClean="0"/>
              <a:pPr/>
              <a:t>135</a:t>
            </a:fld>
            <a:endParaRPr lang="en-ZA" dirty="0"/>
          </a:p>
        </p:txBody>
      </p:sp>
      <p:sp>
        <p:nvSpPr>
          <p:cNvPr id="4" name="Content Placeholder 3">
            <a:extLst>
              <a:ext uri="{FF2B5EF4-FFF2-40B4-BE49-F238E27FC236}">
                <a16:creationId xmlns:a16="http://schemas.microsoft.com/office/drawing/2014/main" id="{FED4B7D8-B510-4ACC-857C-A96D5B6EAD0D}"/>
              </a:ext>
            </a:extLst>
          </p:cNvPr>
          <p:cNvSpPr>
            <a:spLocks noGrp="1"/>
          </p:cNvSpPr>
          <p:nvPr>
            <p:ph sz="quarter" idx="1"/>
          </p:nvPr>
        </p:nvSpPr>
        <p:spPr/>
        <p:txBody>
          <a:bodyPr>
            <a:normAutofit fontScale="92500" lnSpcReduction="20000"/>
          </a:bodyPr>
          <a:lstStyle/>
          <a:p>
            <a:pPr marL="0" indent="0">
              <a:buNone/>
            </a:pPr>
            <a:r>
              <a:rPr lang="en-GB" b="1" dirty="0"/>
              <a:t>Generation of Standards – Stages in the Process</a:t>
            </a:r>
            <a:endParaRPr lang="en-ZA" b="1" dirty="0"/>
          </a:p>
          <a:p>
            <a:pPr marL="0" indent="0">
              <a:buNone/>
            </a:pPr>
            <a:r>
              <a:rPr lang="en-ZA" u="sng" dirty="0"/>
              <a:t>Stage 3 – Quality Assurance</a:t>
            </a:r>
          </a:p>
          <a:p>
            <a:pPr marL="0" indent="0">
              <a:buNone/>
            </a:pPr>
            <a:r>
              <a:rPr lang="en-ZA" dirty="0"/>
              <a:t>• Each NSB will:</a:t>
            </a:r>
          </a:p>
          <a:p>
            <a:pPr marL="0" indent="0">
              <a:buNone/>
            </a:pPr>
            <a:r>
              <a:rPr lang="en-ZA" dirty="0"/>
              <a:t>a.) Propose the quality assurance system requirements for the quality of learning delivery and the assessment it will require for its qualifications and standards</a:t>
            </a:r>
          </a:p>
          <a:p>
            <a:pPr marL="0" indent="0">
              <a:buNone/>
            </a:pPr>
            <a:r>
              <a:rPr lang="en-ZA" dirty="0"/>
              <a:t>b.) Endorse accreditation and moderation proposals from ETQAs (under the guidance of SAQA)</a:t>
            </a:r>
          </a:p>
          <a:p>
            <a:pPr marL="0" indent="0">
              <a:buNone/>
            </a:pPr>
            <a:r>
              <a:rPr lang="en-ZA" dirty="0"/>
              <a:t>c.) Continuously and systematically review, revise and update the qualifications and standards in the organising field for which it is responsible.</a:t>
            </a:r>
          </a:p>
          <a:p>
            <a:pPr marL="0" indent="0">
              <a:buNone/>
            </a:pPr>
            <a:r>
              <a:rPr lang="en-ZA" dirty="0"/>
              <a:t>• To ensure that the quality of qualifications and standards in the NQF remains high, SAQA will audit the standards setting work of each NSB and SGB</a:t>
            </a:r>
          </a:p>
          <a:p>
            <a:pPr marL="0" indent="0">
              <a:buNone/>
            </a:pPr>
            <a:endParaRPr lang="en-ZA" dirty="0"/>
          </a:p>
        </p:txBody>
      </p:sp>
    </p:spTree>
    <p:extLst>
      <p:ext uri="{BB962C8B-B14F-4D97-AF65-F5344CB8AC3E}">
        <p14:creationId xmlns:p14="http://schemas.microsoft.com/office/powerpoint/2010/main" val="32782037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ECA7-40F1-424E-90AD-489CA9B08A13}"/>
              </a:ext>
            </a:extLst>
          </p:cNvPr>
          <p:cNvSpPr>
            <a:spLocks noGrp="1"/>
          </p:cNvSpPr>
          <p:nvPr>
            <p:ph type="title"/>
          </p:nvPr>
        </p:nvSpPr>
        <p:spPr/>
        <p:txBody>
          <a:bodyPr>
            <a:normAutofit fontScale="90000"/>
          </a:bodyPr>
          <a:lstStyle/>
          <a:p>
            <a:r>
              <a:rPr lang="en-ZA" dirty="0"/>
              <a:t>3.4	Design and Registration of Standards</a:t>
            </a:r>
          </a:p>
        </p:txBody>
      </p:sp>
      <p:sp>
        <p:nvSpPr>
          <p:cNvPr id="3" name="Slide Number Placeholder 2">
            <a:extLst>
              <a:ext uri="{FF2B5EF4-FFF2-40B4-BE49-F238E27FC236}">
                <a16:creationId xmlns:a16="http://schemas.microsoft.com/office/drawing/2014/main" id="{18C81DD2-9FEB-46A0-B439-9D3ECB0CEB90}"/>
              </a:ext>
            </a:extLst>
          </p:cNvPr>
          <p:cNvSpPr>
            <a:spLocks noGrp="1"/>
          </p:cNvSpPr>
          <p:nvPr>
            <p:ph type="sldNum" sz="quarter" idx="12"/>
          </p:nvPr>
        </p:nvSpPr>
        <p:spPr/>
        <p:txBody>
          <a:bodyPr/>
          <a:lstStyle/>
          <a:p>
            <a:fld id="{32F83655-DC73-417F-8B26-EB7A1DBB5382}" type="slidenum">
              <a:rPr lang="en-ZA" smtClean="0"/>
              <a:pPr/>
              <a:t>136</a:t>
            </a:fld>
            <a:endParaRPr lang="en-ZA" dirty="0"/>
          </a:p>
        </p:txBody>
      </p:sp>
      <p:sp>
        <p:nvSpPr>
          <p:cNvPr id="4" name="Content Placeholder 3">
            <a:extLst>
              <a:ext uri="{FF2B5EF4-FFF2-40B4-BE49-F238E27FC236}">
                <a16:creationId xmlns:a16="http://schemas.microsoft.com/office/drawing/2014/main" id="{FED4B7D8-B510-4ACC-857C-A96D5B6EAD0D}"/>
              </a:ext>
            </a:extLst>
          </p:cNvPr>
          <p:cNvSpPr>
            <a:spLocks noGrp="1"/>
          </p:cNvSpPr>
          <p:nvPr>
            <p:ph sz="quarter" idx="1"/>
          </p:nvPr>
        </p:nvSpPr>
        <p:spPr>
          <a:xfrm>
            <a:off x="457200" y="1039951"/>
            <a:ext cx="8219256" cy="4680000"/>
          </a:xfrm>
        </p:spPr>
        <p:txBody>
          <a:bodyPr/>
          <a:lstStyle/>
          <a:p>
            <a:pPr marL="0" indent="0">
              <a:buNone/>
            </a:pPr>
            <a:r>
              <a:rPr lang="en-ZA" b="1" dirty="0"/>
              <a:t>Summary</a:t>
            </a:r>
          </a:p>
          <a:p>
            <a:pPr marL="0" indent="0">
              <a:buNone/>
            </a:pPr>
            <a:endParaRPr lang="en-ZA" dirty="0"/>
          </a:p>
        </p:txBody>
      </p:sp>
      <p:graphicFrame>
        <p:nvGraphicFramePr>
          <p:cNvPr id="5" name="Table 4">
            <a:extLst>
              <a:ext uri="{FF2B5EF4-FFF2-40B4-BE49-F238E27FC236}">
                <a16:creationId xmlns:a16="http://schemas.microsoft.com/office/drawing/2014/main" id="{5869CA3D-74B3-40D9-BCBF-12D3321CCB22}"/>
              </a:ext>
            </a:extLst>
          </p:cNvPr>
          <p:cNvGraphicFramePr>
            <a:graphicFrameLocks noGrp="1"/>
          </p:cNvGraphicFramePr>
          <p:nvPr>
            <p:extLst>
              <p:ext uri="{D42A27DB-BD31-4B8C-83A1-F6EECF244321}">
                <p14:modId xmlns:p14="http://schemas.microsoft.com/office/powerpoint/2010/main" val="4168480364"/>
              </p:ext>
            </p:extLst>
          </p:nvPr>
        </p:nvGraphicFramePr>
        <p:xfrm>
          <a:off x="146304" y="1619906"/>
          <a:ext cx="8599916" cy="4981956"/>
        </p:xfrm>
        <a:graphic>
          <a:graphicData uri="http://schemas.openxmlformats.org/drawingml/2006/table">
            <a:tbl>
              <a:tblPr firstRow="1" firstCol="1" bandRow="1">
                <a:tableStyleId>{5C22544A-7EE6-4342-B048-85BDC9FD1C3A}</a:tableStyleId>
              </a:tblPr>
              <a:tblGrid>
                <a:gridCol w="2536476">
                  <a:extLst>
                    <a:ext uri="{9D8B030D-6E8A-4147-A177-3AD203B41FA5}">
                      <a16:colId xmlns:a16="http://schemas.microsoft.com/office/drawing/2014/main" val="3966227879"/>
                    </a:ext>
                  </a:extLst>
                </a:gridCol>
                <a:gridCol w="1506997">
                  <a:extLst>
                    <a:ext uri="{9D8B030D-6E8A-4147-A177-3AD203B41FA5}">
                      <a16:colId xmlns:a16="http://schemas.microsoft.com/office/drawing/2014/main" val="292496562"/>
                    </a:ext>
                  </a:extLst>
                </a:gridCol>
                <a:gridCol w="4556443">
                  <a:extLst>
                    <a:ext uri="{9D8B030D-6E8A-4147-A177-3AD203B41FA5}">
                      <a16:colId xmlns:a16="http://schemas.microsoft.com/office/drawing/2014/main" val="188036630"/>
                    </a:ext>
                  </a:extLst>
                </a:gridCol>
              </a:tblGrid>
              <a:tr h="268040">
                <a:tc>
                  <a:txBody>
                    <a:bodyPr/>
                    <a:lstStyle/>
                    <a:p>
                      <a:pPr marL="107950" algn="just">
                        <a:lnSpc>
                          <a:spcPct val="150000"/>
                        </a:lnSpc>
                        <a:spcAft>
                          <a:spcPts val="0"/>
                        </a:spcAft>
                      </a:pPr>
                      <a:r>
                        <a:rPr lang="en-GB" sz="2000" dirty="0">
                          <a:effectLst/>
                        </a:rPr>
                        <a:t>The NSB</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07950" algn="just">
                        <a:lnSpc>
                          <a:spcPct val="150000"/>
                        </a:lnSpc>
                        <a:spcAft>
                          <a:spcPts val="0"/>
                        </a:spcAft>
                      </a:pPr>
                      <a:r>
                        <a:rPr lang="en-GB"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07950" algn="just">
                        <a:lnSpc>
                          <a:spcPct val="150000"/>
                        </a:lnSpc>
                        <a:spcAft>
                          <a:spcPts val="0"/>
                        </a:spcAft>
                      </a:pPr>
                      <a:r>
                        <a:rPr lang="en-GB" sz="2000" dirty="0">
                          <a:effectLst/>
                        </a:rPr>
                        <a:t>... In response, the SGB...</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815574"/>
                  </a:ext>
                </a:extLst>
              </a:tr>
              <a:tr h="865899">
                <a:tc>
                  <a:txBody>
                    <a:bodyPr/>
                    <a:lstStyle/>
                    <a:p>
                      <a:pPr marL="0" lvl="0" indent="0" algn="just">
                        <a:buFont typeface="+mj-lt"/>
                        <a:buNone/>
                      </a:pPr>
                      <a:r>
                        <a:rPr lang="en-GB" sz="2000" dirty="0">
                          <a:effectLst/>
                        </a:rPr>
                        <a:t>1. Ensures that plans for standards development are agreed with SAQA.</a:t>
                      </a:r>
                      <a:endParaRPr lang="en-ZA" sz="2000" dirty="0">
                        <a:effectLst/>
                        <a:latin typeface="Times New Roman" panose="02020603050405020304" pitchFamily="18" charset="0"/>
                        <a:ea typeface="SimSun" panose="02010600030101010101" pitchFamily="2" charset="-122"/>
                      </a:endParaRPr>
                    </a:p>
                  </a:txBody>
                  <a:tcPr marL="68580" marR="68580" marT="0" marB="0"/>
                </a:tc>
                <a:tc>
                  <a:txBody>
                    <a:bodyPr/>
                    <a:lstStyle/>
                    <a:p>
                      <a:pPr marL="107950" algn="just">
                        <a:lnSpc>
                          <a:spcPct val="150000"/>
                        </a:lnSpc>
                        <a:spcAft>
                          <a:spcPts val="0"/>
                        </a:spcAft>
                      </a:pPr>
                      <a:endParaRPr lang="en-GB"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107950" algn="just">
                        <a:lnSpc>
                          <a:spcPct val="150000"/>
                        </a:lnSpc>
                        <a:spcAft>
                          <a:spcPts val="0"/>
                        </a:spcAft>
                      </a:pPr>
                      <a:r>
                        <a:rPr lang="en-GB" sz="2000" dirty="0">
                          <a:effectLst/>
                        </a:rPr>
                        <a:t>Develops a plan for standards generation, which should include schedules.</a:t>
                      </a:r>
                      <a:endParaRPr lang="en-ZA" sz="2000" dirty="0">
                        <a:effectLst/>
                      </a:endParaRPr>
                    </a:p>
                    <a:p>
                      <a:pPr marL="107950" algn="just">
                        <a:lnSpc>
                          <a:spcPct val="150000"/>
                        </a:lnSpc>
                        <a:spcAft>
                          <a:spcPts val="0"/>
                        </a:spcAft>
                      </a:pPr>
                      <a:r>
                        <a:rPr lang="en-GB"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6486246"/>
                  </a:ext>
                </a:extLst>
              </a:tr>
              <a:tr h="1463757">
                <a:tc>
                  <a:txBody>
                    <a:bodyPr/>
                    <a:lstStyle/>
                    <a:p>
                      <a:pPr marL="0" lvl="0" indent="0" algn="just">
                        <a:buFont typeface="+mj-lt"/>
                        <a:buNone/>
                      </a:pPr>
                      <a:r>
                        <a:rPr lang="en-GB" sz="2000" dirty="0">
                          <a:effectLst/>
                        </a:rPr>
                        <a:t>2.Scrutinises proposals for registration and recycles or submits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07950" algn="just">
                        <a:lnSpc>
                          <a:spcPct val="150000"/>
                        </a:lnSpc>
                        <a:spcAft>
                          <a:spcPts val="0"/>
                        </a:spcAft>
                      </a:pPr>
                      <a:endParaRPr lang="en-GB"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107950" algn="just">
                        <a:lnSpc>
                          <a:spcPct val="150000"/>
                        </a:lnSpc>
                        <a:spcAft>
                          <a:spcPts val="0"/>
                        </a:spcAft>
                      </a:pPr>
                      <a:r>
                        <a:rPr lang="en-GB" sz="2000" dirty="0">
                          <a:effectLst/>
                        </a:rPr>
                        <a:t>• Co-ordinates standards generation through generating qualifications and standards.</a:t>
                      </a:r>
                      <a:endParaRPr lang="en-ZA" sz="2000" dirty="0">
                        <a:effectLst/>
                      </a:endParaRPr>
                    </a:p>
                    <a:p>
                      <a:pPr marL="107950" algn="just">
                        <a:lnSpc>
                          <a:spcPct val="150000"/>
                        </a:lnSpc>
                        <a:spcAft>
                          <a:spcPts val="0"/>
                        </a:spcAft>
                      </a:pPr>
                      <a:r>
                        <a:rPr lang="en-GB" sz="2000" dirty="0">
                          <a:effectLst/>
                        </a:rPr>
                        <a:t>• Presents a proposal for standards to users in narrow consultation process.</a:t>
                      </a:r>
                      <a:endParaRPr lang="en-ZA" sz="2000" dirty="0">
                        <a:effectLst/>
                      </a:endParaRPr>
                    </a:p>
                    <a:p>
                      <a:pPr marL="107950" algn="just">
                        <a:lnSpc>
                          <a:spcPct val="150000"/>
                        </a:lnSpc>
                        <a:spcAft>
                          <a:spcPts val="0"/>
                        </a:spcAft>
                      </a:pPr>
                      <a:r>
                        <a:rPr lang="en-GB" sz="2000" dirty="0">
                          <a:effectLst/>
                        </a:rPr>
                        <a:t>• Submits to NSB as proposal for registration.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7585358"/>
                  </a:ext>
                </a:extLst>
              </a:tr>
            </a:tbl>
          </a:graphicData>
        </a:graphic>
      </p:graphicFrame>
      <p:sp>
        <p:nvSpPr>
          <p:cNvPr id="6" name="Right Arrow 9">
            <a:extLst>
              <a:ext uri="{FF2B5EF4-FFF2-40B4-BE49-F238E27FC236}">
                <a16:creationId xmlns:a16="http://schemas.microsoft.com/office/drawing/2014/main" id="{8DB32742-B355-4CA8-86D0-5479A08B1FB3}"/>
              </a:ext>
            </a:extLst>
          </p:cNvPr>
          <p:cNvSpPr/>
          <p:nvPr/>
        </p:nvSpPr>
        <p:spPr>
          <a:xfrm rot="10800000">
            <a:off x="2866355" y="2269708"/>
            <a:ext cx="1208674" cy="572948"/>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dirty="0"/>
          </a:p>
        </p:txBody>
      </p:sp>
      <p:sp>
        <p:nvSpPr>
          <p:cNvPr id="7" name="Right Arrow 10">
            <a:extLst>
              <a:ext uri="{FF2B5EF4-FFF2-40B4-BE49-F238E27FC236}">
                <a16:creationId xmlns:a16="http://schemas.microsoft.com/office/drawing/2014/main" id="{F494B343-834B-4988-9F37-2F68A519FEFC}"/>
              </a:ext>
            </a:extLst>
          </p:cNvPr>
          <p:cNvSpPr/>
          <p:nvPr/>
        </p:nvSpPr>
        <p:spPr>
          <a:xfrm rot="10800000">
            <a:off x="2866355" y="3824410"/>
            <a:ext cx="1208674" cy="572948"/>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dirty="0"/>
          </a:p>
        </p:txBody>
      </p:sp>
    </p:spTree>
    <p:extLst>
      <p:ext uri="{BB962C8B-B14F-4D97-AF65-F5344CB8AC3E}">
        <p14:creationId xmlns:p14="http://schemas.microsoft.com/office/powerpoint/2010/main" val="241174845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ECA7-40F1-424E-90AD-489CA9B08A13}"/>
              </a:ext>
            </a:extLst>
          </p:cNvPr>
          <p:cNvSpPr>
            <a:spLocks noGrp="1"/>
          </p:cNvSpPr>
          <p:nvPr>
            <p:ph type="title"/>
          </p:nvPr>
        </p:nvSpPr>
        <p:spPr/>
        <p:txBody>
          <a:bodyPr>
            <a:normAutofit fontScale="90000"/>
          </a:bodyPr>
          <a:lstStyle/>
          <a:p>
            <a:r>
              <a:rPr lang="en-ZA" dirty="0"/>
              <a:t>3.4	Design and Registration of Standards</a:t>
            </a:r>
          </a:p>
        </p:txBody>
      </p:sp>
      <p:sp>
        <p:nvSpPr>
          <p:cNvPr id="3" name="Slide Number Placeholder 2">
            <a:extLst>
              <a:ext uri="{FF2B5EF4-FFF2-40B4-BE49-F238E27FC236}">
                <a16:creationId xmlns:a16="http://schemas.microsoft.com/office/drawing/2014/main" id="{18C81DD2-9FEB-46A0-B439-9D3ECB0CEB90}"/>
              </a:ext>
            </a:extLst>
          </p:cNvPr>
          <p:cNvSpPr>
            <a:spLocks noGrp="1"/>
          </p:cNvSpPr>
          <p:nvPr>
            <p:ph type="sldNum" sz="quarter" idx="12"/>
          </p:nvPr>
        </p:nvSpPr>
        <p:spPr/>
        <p:txBody>
          <a:bodyPr/>
          <a:lstStyle/>
          <a:p>
            <a:fld id="{32F83655-DC73-417F-8B26-EB7A1DBB5382}" type="slidenum">
              <a:rPr lang="en-ZA" smtClean="0"/>
              <a:pPr/>
              <a:t>137</a:t>
            </a:fld>
            <a:endParaRPr lang="en-ZA" dirty="0"/>
          </a:p>
        </p:txBody>
      </p:sp>
      <p:sp>
        <p:nvSpPr>
          <p:cNvPr id="4" name="Content Placeholder 3">
            <a:extLst>
              <a:ext uri="{FF2B5EF4-FFF2-40B4-BE49-F238E27FC236}">
                <a16:creationId xmlns:a16="http://schemas.microsoft.com/office/drawing/2014/main" id="{FED4B7D8-B510-4ACC-857C-A96D5B6EAD0D}"/>
              </a:ext>
            </a:extLst>
          </p:cNvPr>
          <p:cNvSpPr>
            <a:spLocks noGrp="1"/>
          </p:cNvSpPr>
          <p:nvPr>
            <p:ph sz="quarter" idx="1"/>
          </p:nvPr>
        </p:nvSpPr>
        <p:spPr>
          <a:xfrm>
            <a:off x="457200" y="1039951"/>
            <a:ext cx="8219256" cy="4680000"/>
          </a:xfrm>
        </p:spPr>
        <p:txBody>
          <a:bodyPr/>
          <a:lstStyle/>
          <a:p>
            <a:pPr marL="0" indent="0">
              <a:buNone/>
            </a:pPr>
            <a:r>
              <a:rPr lang="en-ZA" b="1" dirty="0"/>
              <a:t>Summary</a:t>
            </a:r>
          </a:p>
          <a:p>
            <a:pPr marL="0" indent="0">
              <a:buNone/>
            </a:pPr>
            <a:endParaRPr lang="en-ZA" dirty="0"/>
          </a:p>
        </p:txBody>
      </p:sp>
      <p:graphicFrame>
        <p:nvGraphicFramePr>
          <p:cNvPr id="5" name="Table 4">
            <a:extLst>
              <a:ext uri="{FF2B5EF4-FFF2-40B4-BE49-F238E27FC236}">
                <a16:creationId xmlns:a16="http://schemas.microsoft.com/office/drawing/2014/main" id="{5869CA3D-74B3-40D9-BCBF-12D3321CCB22}"/>
              </a:ext>
            </a:extLst>
          </p:cNvPr>
          <p:cNvGraphicFramePr>
            <a:graphicFrameLocks noGrp="1"/>
          </p:cNvGraphicFramePr>
          <p:nvPr>
            <p:extLst>
              <p:ext uri="{D42A27DB-BD31-4B8C-83A1-F6EECF244321}">
                <p14:modId xmlns:p14="http://schemas.microsoft.com/office/powerpoint/2010/main" val="2969556923"/>
              </p:ext>
            </p:extLst>
          </p:nvPr>
        </p:nvGraphicFramePr>
        <p:xfrm>
          <a:off x="146304" y="1619906"/>
          <a:ext cx="8599916" cy="3563112"/>
        </p:xfrm>
        <a:graphic>
          <a:graphicData uri="http://schemas.openxmlformats.org/drawingml/2006/table">
            <a:tbl>
              <a:tblPr firstRow="1" firstCol="1" bandRow="1">
                <a:tableStyleId>{5C22544A-7EE6-4342-B048-85BDC9FD1C3A}</a:tableStyleId>
              </a:tblPr>
              <a:tblGrid>
                <a:gridCol w="2536476">
                  <a:extLst>
                    <a:ext uri="{9D8B030D-6E8A-4147-A177-3AD203B41FA5}">
                      <a16:colId xmlns:a16="http://schemas.microsoft.com/office/drawing/2014/main" val="3966227879"/>
                    </a:ext>
                  </a:extLst>
                </a:gridCol>
                <a:gridCol w="1506997">
                  <a:extLst>
                    <a:ext uri="{9D8B030D-6E8A-4147-A177-3AD203B41FA5}">
                      <a16:colId xmlns:a16="http://schemas.microsoft.com/office/drawing/2014/main" val="292496562"/>
                    </a:ext>
                  </a:extLst>
                </a:gridCol>
                <a:gridCol w="4556443">
                  <a:extLst>
                    <a:ext uri="{9D8B030D-6E8A-4147-A177-3AD203B41FA5}">
                      <a16:colId xmlns:a16="http://schemas.microsoft.com/office/drawing/2014/main" val="188036630"/>
                    </a:ext>
                  </a:extLst>
                </a:gridCol>
              </a:tblGrid>
              <a:tr h="268040">
                <a:tc>
                  <a:txBody>
                    <a:bodyPr/>
                    <a:lstStyle/>
                    <a:p>
                      <a:pPr marL="107950" algn="just">
                        <a:lnSpc>
                          <a:spcPct val="150000"/>
                        </a:lnSpc>
                        <a:spcAft>
                          <a:spcPts val="0"/>
                        </a:spcAft>
                      </a:pPr>
                      <a:r>
                        <a:rPr lang="en-GB" sz="2000" dirty="0">
                          <a:effectLst/>
                        </a:rPr>
                        <a:t>The NSB</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07950" algn="just">
                        <a:lnSpc>
                          <a:spcPct val="150000"/>
                        </a:lnSpc>
                        <a:spcAft>
                          <a:spcPts val="0"/>
                        </a:spcAft>
                      </a:pPr>
                      <a:r>
                        <a:rPr lang="en-GB"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07950" algn="just">
                        <a:lnSpc>
                          <a:spcPct val="150000"/>
                        </a:lnSpc>
                        <a:spcAft>
                          <a:spcPts val="0"/>
                        </a:spcAft>
                      </a:pPr>
                      <a:r>
                        <a:rPr lang="en-GB" sz="2000" dirty="0">
                          <a:effectLst/>
                        </a:rPr>
                        <a:t>... In response, the SGB...</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815574"/>
                  </a:ext>
                </a:extLst>
              </a:tr>
              <a:tr h="1463757">
                <a:tc>
                  <a:txBody>
                    <a:bodyPr/>
                    <a:lstStyle/>
                    <a:p>
                      <a:pPr marL="0" lvl="0" indent="0" algn="just">
                        <a:buFont typeface="+mj-lt"/>
                        <a:buNone/>
                      </a:pPr>
                      <a:r>
                        <a:rPr lang="en-GB" sz="2000" dirty="0">
                          <a:effectLst/>
                        </a:rPr>
                        <a:t>3.Recommends criteria for assessment and moderation for quality delivery in consultation with SAQA.</a:t>
                      </a:r>
                      <a:endParaRPr lang="en-ZA" sz="2000" dirty="0">
                        <a:effectLst/>
                        <a:latin typeface="Times New Roman" panose="02020603050405020304" pitchFamily="18" charset="0"/>
                        <a:ea typeface="SimSun" panose="02010600030101010101" pitchFamily="2" charset="-122"/>
                      </a:endParaRPr>
                    </a:p>
                  </a:txBody>
                  <a:tcPr marL="68580" marR="68580" marT="0" marB="0"/>
                </a:tc>
                <a:tc>
                  <a:txBody>
                    <a:bodyPr/>
                    <a:lstStyle/>
                    <a:p>
                      <a:pPr marL="107950" algn="just">
                        <a:lnSpc>
                          <a:spcPct val="150000"/>
                        </a:lnSpc>
                        <a:spcAft>
                          <a:spcPts val="0"/>
                        </a:spcAft>
                      </a:pPr>
                      <a:endParaRPr lang="en-GB"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107950" algn="just">
                        <a:lnSpc>
                          <a:spcPct val="150000"/>
                        </a:lnSpc>
                        <a:spcAft>
                          <a:spcPts val="0"/>
                        </a:spcAft>
                      </a:pPr>
                      <a:r>
                        <a:rPr lang="en-GB" sz="2000" dirty="0">
                          <a:effectLst/>
                        </a:rPr>
                        <a:t>• Develop criteria for moderation and assessment for standards and qualification that will be used by ETQAs.</a:t>
                      </a:r>
                      <a:endParaRPr lang="en-ZA" sz="2000" dirty="0">
                        <a:effectLst/>
                      </a:endParaRPr>
                    </a:p>
                    <a:p>
                      <a:pPr marL="107950" algn="just">
                        <a:lnSpc>
                          <a:spcPct val="150000"/>
                        </a:lnSpc>
                        <a:spcAft>
                          <a:spcPts val="0"/>
                        </a:spcAft>
                      </a:pPr>
                      <a:r>
                        <a:rPr lang="en-GB" sz="2000" dirty="0">
                          <a:effectLst/>
                        </a:rPr>
                        <a:t> </a:t>
                      </a:r>
                      <a:endParaRPr lang="en-ZA" sz="2000" dirty="0">
                        <a:effectLst/>
                      </a:endParaRPr>
                    </a:p>
                    <a:p>
                      <a:pPr marL="107950" algn="just">
                        <a:lnSpc>
                          <a:spcPct val="150000"/>
                        </a:lnSpc>
                        <a:spcAft>
                          <a:spcPts val="0"/>
                        </a:spcAft>
                      </a:pPr>
                      <a:r>
                        <a:rPr lang="en-GB"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46682"/>
                  </a:ext>
                </a:extLst>
              </a:tr>
              <a:tr h="597859">
                <a:tc>
                  <a:txBody>
                    <a:bodyPr/>
                    <a:lstStyle/>
                    <a:p>
                      <a:pPr marL="0" lvl="0" indent="0" algn="just">
                        <a:buFont typeface="+mj-lt"/>
                        <a:buNone/>
                      </a:pPr>
                      <a:r>
                        <a:rPr lang="en-GB" sz="2000" dirty="0">
                          <a:effectLst/>
                        </a:rPr>
                        <a:t>4.Regularly reviews its qualifications and standards.</a:t>
                      </a:r>
                      <a:endParaRPr lang="en-ZA" sz="2000" dirty="0">
                        <a:effectLst/>
                        <a:latin typeface="Times New Roman" panose="02020603050405020304" pitchFamily="18" charset="0"/>
                        <a:ea typeface="SimSun" panose="02010600030101010101" pitchFamily="2" charset="-122"/>
                      </a:endParaRPr>
                    </a:p>
                  </a:txBody>
                  <a:tcPr marL="68580" marR="68580" marT="0" marB="0"/>
                </a:tc>
                <a:tc>
                  <a:txBody>
                    <a:bodyPr/>
                    <a:lstStyle/>
                    <a:p>
                      <a:pPr marL="107950" algn="just">
                        <a:lnSpc>
                          <a:spcPct val="150000"/>
                        </a:lnSpc>
                        <a:spcAft>
                          <a:spcPts val="0"/>
                        </a:spcAft>
                      </a:pPr>
                      <a:r>
                        <a:rPr lang="en-GB"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07950" algn="just">
                        <a:lnSpc>
                          <a:spcPct val="150000"/>
                        </a:lnSpc>
                        <a:spcAft>
                          <a:spcPts val="0"/>
                        </a:spcAft>
                      </a:pPr>
                      <a:r>
                        <a:rPr lang="en-GB"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9580567"/>
                  </a:ext>
                </a:extLst>
              </a:tr>
            </a:tbl>
          </a:graphicData>
        </a:graphic>
      </p:graphicFrame>
      <p:sp>
        <p:nvSpPr>
          <p:cNvPr id="6" name="Right Arrow 9">
            <a:extLst>
              <a:ext uri="{FF2B5EF4-FFF2-40B4-BE49-F238E27FC236}">
                <a16:creationId xmlns:a16="http://schemas.microsoft.com/office/drawing/2014/main" id="{8DB32742-B355-4CA8-86D0-5479A08B1FB3}"/>
              </a:ext>
            </a:extLst>
          </p:cNvPr>
          <p:cNvSpPr/>
          <p:nvPr/>
        </p:nvSpPr>
        <p:spPr>
          <a:xfrm rot="10800000">
            <a:off x="2705935" y="2638676"/>
            <a:ext cx="1208674" cy="572948"/>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dirty="0"/>
          </a:p>
        </p:txBody>
      </p:sp>
    </p:spTree>
    <p:extLst>
      <p:ext uri="{BB962C8B-B14F-4D97-AF65-F5344CB8AC3E}">
        <p14:creationId xmlns:p14="http://schemas.microsoft.com/office/powerpoint/2010/main" val="187111315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4" name="Footer Placeholder 3"/>
          <p:cNvSpPr>
            <a:spLocks noGrp="1"/>
          </p:cNvSpPr>
          <p:nvPr>
            <p:ph type="ftr" sz="quarter" idx="11"/>
          </p:nvPr>
        </p:nvSpPr>
        <p:spPr/>
        <p:txBody>
          <a:bodyPr/>
          <a:lstStyle/>
          <a:p>
            <a:r>
              <a:rPr lang="en-US" dirty="0"/>
              <a:t>© ENJO Consultants cc</a:t>
            </a:r>
          </a:p>
        </p:txBody>
      </p:sp>
      <p:sp>
        <p:nvSpPr>
          <p:cNvPr id="5" name="Slide Number Placeholder 4"/>
          <p:cNvSpPr>
            <a:spLocks noGrp="1"/>
          </p:cNvSpPr>
          <p:nvPr>
            <p:ph type="sldNum" sz="quarter" idx="12"/>
          </p:nvPr>
        </p:nvSpPr>
        <p:spPr/>
        <p:txBody>
          <a:bodyPr/>
          <a:lstStyle/>
          <a:p>
            <a:fld id="{32F83655-DC73-417F-8B26-EB7A1DBB5382}" type="slidenum">
              <a:rPr lang="en-ZA" smtClean="0"/>
              <a:pPr/>
              <a:t>138</a:t>
            </a:fld>
            <a:endParaRPr lang="en-ZA" dirty="0"/>
          </a:p>
        </p:txBody>
      </p:sp>
      <p:sp>
        <p:nvSpPr>
          <p:cNvPr id="8" name="Content Placeholder 4"/>
          <p:cNvSpPr txBox="1">
            <a:spLocks/>
          </p:cNvSpPr>
          <p:nvPr/>
        </p:nvSpPr>
        <p:spPr>
          <a:xfrm>
            <a:off x="1979712" y="2348880"/>
            <a:ext cx="6336704" cy="1296144"/>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85725">
              <a:spcBef>
                <a:spcPts val="580"/>
              </a:spcBef>
              <a:buClr>
                <a:schemeClr val="accent1"/>
              </a:buClr>
              <a:buSzPct val="85000"/>
            </a:pPr>
            <a:r>
              <a:rPr lang="en-ZA" sz="2400" dirty="0">
                <a:solidFill>
                  <a:srgbClr val="008080"/>
                </a:solidFill>
                <a:latin typeface="Calibri" panose="020F0502020204030204" pitchFamily="34" charset="0"/>
              </a:rPr>
              <a:t>Do  Formative Activity 3 in your PoE.</a:t>
            </a:r>
            <a:r>
              <a:rPr lang="en-ZA" sz="2400" b="1" i="1" dirty="0">
                <a:latin typeface="Calibri" panose="020F0502020204030204" pitchFamily="34" charset="0"/>
                <a:ea typeface="SimSun"/>
              </a:rPr>
              <a:t> </a:t>
            </a:r>
            <a:endParaRPr kumimoji="0" lang="en-ZA" sz="2400" b="0" i="0" u="none" strike="noStrike" kern="1200" cap="none" spc="0" normalizeH="0" baseline="0" noProof="0" dirty="0">
              <a:ln>
                <a:noFill/>
              </a:ln>
              <a:solidFill>
                <a:srgbClr val="008080"/>
              </a:solidFill>
              <a:effectLst/>
              <a:uLnTx/>
              <a:uFillTx/>
              <a:latin typeface="Calibri" panose="020F0502020204030204" pitchFamily="34" charset="0"/>
            </a:endParaRPr>
          </a:p>
        </p:txBody>
      </p:sp>
      <p:pic>
        <p:nvPicPr>
          <p:cNvPr id="7" name="Picture 6" descr="ec_i_formative_2.gif"/>
          <p:cNvPicPr/>
          <p:nvPr/>
        </p:nvPicPr>
        <p:blipFill>
          <a:blip r:embed="rId2" cstate="print"/>
          <a:stretch>
            <a:fillRect/>
          </a:stretch>
        </p:blipFill>
        <p:spPr>
          <a:xfrm>
            <a:off x="651017" y="1700808"/>
            <a:ext cx="2120783" cy="720080"/>
          </a:xfrm>
          <a:prstGeom prst="rect">
            <a:avLst/>
          </a:prstGeom>
        </p:spPr>
      </p:pic>
    </p:spTree>
    <p:extLst>
      <p:ext uri="{BB962C8B-B14F-4D97-AF65-F5344CB8AC3E}">
        <p14:creationId xmlns:p14="http://schemas.microsoft.com/office/powerpoint/2010/main" val="317582427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OBET and the NQF</a:t>
            </a:r>
          </a:p>
        </p:txBody>
      </p:sp>
      <p:sp>
        <p:nvSpPr>
          <p:cNvPr id="3" name="Text Placeholder 2"/>
          <p:cNvSpPr>
            <a:spLocks noGrp="1"/>
          </p:cNvSpPr>
          <p:nvPr>
            <p:ph type="body" idx="1"/>
          </p:nvPr>
        </p:nvSpPr>
        <p:spPr/>
        <p:txBody>
          <a:bodyPr>
            <a:noAutofit/>
          </a:bodyPr>
          <a:lstStyle/>
          <a:p>
            <a:r>
              <a:rPr lang="en-US" sz="4000" dirty="0"/>
              <a:t>Study Unit 4:</a:t>
            </a:r>
            <a:br>
              <a:rPr lang="en-US" sz="4000" dirty="0"/>
            </a:br>
            <a:r>
              <a:rPr lang="en-ZA" dirty="0"/>
              <a:t>Purpose and Use of Qualifications</a:t>
            </a:r>
            <a:endParaRPr lang="en-ZA" sz="40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139</a:t>
            </a:fld>
            <a:endParaRPr lang="en-ZA" dirty="0"/>
          </a:p>
        </p:txBody>
      </p:sp>
      <p:pic>
        <p:nvPicPr>
          <p:cNvPr id="6" name="Picture 5" descr="ec_i_outcomes_2.gif"/>
          <p:cNvPicPr/>
          <p:nvPr/>
        </p:nvPicPr>
        <p:blipFill>
          <a:blip r:embed="rId2" cstate="print"/>
          <a:stretch>
            <a:fillRect/>
          </a:stretch>
        </p:blipFill>
        <p:spPr>
          <a:xfrm>
            <a:off x="4928193" y="4820177"/>
            <a:ext cx="2462004" cy="16171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878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Methods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582752716"/>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91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608B290-BBA1-42EA-8627-DF8017516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3DC6A6-72A0-4549-AFE6-A69896FFAE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9312C4-0F64-47AB-BF40-42C99B3A6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0F7BF35-A340-4C65-AF13-652E22CC44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ED41511-DE2D-4D0E-BA6E-54FD5556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3CE84B-53EF-4DD2-B4D9-E30662D3F9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8B7EC9A-A054-47E5-B4AB-ABADB33095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4.1	Features of Qualifications</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140</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p:txBody>
      </p:sp>
      <p:sp>
        <p:nvSpPr>
          <p:cNvPr id="6" name="Content Placeholder 4">
            <a:extLst>
              <a:ext uri="{FF2B5EF4-FFF2-40B4-BE49-F238E27FC236}">
                <a16:creationId xmlns:a16="http://schemas.microsoft.com/office/drawing/2014/main" id="{90B18F38-F8D9-46FA-83C7-8A32946508CE}"/>
              </a:ext>
            </a:extLst>
          </p:cNvPr>
          <p:cNvSpPr txBox="1">
            <a:spLocks/>
          </p:cNvSpPr>
          <p:nvPr/>
        </p:nvSpPr>
        <p:spPr>
          <a:xfrm>
            <a:off x="1776136" y="1886849"/>
            <a:ext cx="6275040" cy="3824140"/>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lvl1pPr marL="354013" indent="-354013" algn="l" rtl="0" eaLnBrk="1" latinLnBrk="0" hangingPunct="1">
              <a:spcBef>
                <a:spcPts val="580"/>
              </a:spcBef>
              <a:buClr>
                <a:schemeClr val="accent1"/>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Arial" panose="020B0604020202020204" pitchFamily="34" charset="0"/>
              <a:buChar char="•"/>
              <a:defRPr kumimoji="0" sz="2400" kern="1200">
                <a:solidFill>
                  <a:schemeClr val="lt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Arial" panose="020B0604020202020204" pitchFamily="34" charset="0"/>
              <a:buChar char="•"/>
              <a:defRPr kumimoji="0" sz="2400" kern="1200">
                <a:solidFill>
                  <a:schemeClr val="lt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anose="020B0604020202020204" pitchFamily="34" charset="0"/>
              <a:buChar char="•"/>
              <a:defRPr kumimoji="0" sz="2400" kern="1200">
                <a:solidFill>
                  <a:schemeClr val="lt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701675" indent="-342900"/>
            <a:r>
              <a:rPr lang="en-ZA" sz="2000" b="1" i="1" dirty="0"/>
              <a:t>A qualification is a formal recognition of the learning that has been achieved. </a:t>
            </a:r>
          </a:p>
          <a:p>
            <a:pPr marL="701675" indent="-342900"/>
            <a:endParaRPr lang="en-ZA" sz="2000" b="1" i="1" dirty="0"/>
          </a:p>
          <a:p>
            <a:pPr marL="701675" indent="-342900"/>
            <a:r>
              <a:rPr lang="en-ZA" sz="2000" b="1" i="1" dirty="0"/>
              <a:t>Subject to SAQA approval, a qualification can be registered on the NQF at a specific level. </a:t>
            </a:r>
          </a:p>
          <a:p>
            <a:pPr marL="701675" indent="-342900"/>
            <a:endParaRPr lang="en-ZA" sz="2000" b="1" i="1" dirty="0"/>
          </a:p>
          <a:p>
            <a:pPr marL="701675" indent="-342900"/>
            <a:r>
              <a:rPr lang="en-ZA" sz="2000" b="1" i="1" dirty="0"/>
              <a:t>A certain number of credits are allocated to the successful completion of a registered qualification.</a:t>
            </a:r>
          </a:p>
        </p:txBody>
      </p:sp>
      <p:pic>
        <p:nvPicPr>
          <p:cNvPr id="5" name="Picture 4">
            <a:extLst>
              <a:ext uri="{FF2B5EF4-FFF2-40B4-BE49-F238E27FC236}">
                <a16:creationId xmlns:a16="http://schemas.microsoft.com/office/drawing/2014/main" id="{E822C513-9886-4F07-93EB-A85936F2B2C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904" y="1413296"/>
            <a:ext cx="2004668" cy="783392"/>
          </a:xfrm>
          <a:prstGeom prst="rect">
            <a:avLst/>
          </a:prstGeom>
          <a:noFill/>
        </p:spPr>
      </p:pic>
    </p:spTree>
    <p:extLst>
      <p:ext uri="{BB962C8B-B14F-4D97-AF65-F5344CB8AC3E}">
        <p14:creationId xmlns:p14="http://schemas.microsoft.com/office/powerpoint/2010/main" val="364425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ECA7-40F1-424E-90AD-489CA9B08A13}"/>
              </a:ext>
            </a:extLst>
          </p:cNvPr>
          <p:cNvSpPr>
            <a:spLocks noGrp="1"/>
          </p:cNvSpPr>
          <p:nvPr>
            <p:ph type="title"/>
          </p:nvPr>
        </p:nvSpPr>
        <p:spPr/>
        <p:txBody>
          <a:bodyPr>
            <a:normAutofit/>
          </a:bodyPr>
          <a:lstStyle/>
          <a:p>
            <a:r>
              <a:rPr lang="en-ZA" dirty="0"/>
              <a:t>4.1	Features of Qualifications</a:t>
            </a:r>
          </a:p>
        </p:txBody>
      </p:sp>
      <p:sp>
        <p:nvSpPr>
          <p:cNvPr id="3" name="Slide Number Placeholder 2">
            <a:extLst>
              <a:ext uri="{FF2B5EF4-FFF2-40B4-BE49-F238E27FC236}">
                <a16:creationId xmlns:a16="http://schemas.microsoft.com/office/drawing/2014/main" id="{18C81DD2-9FEB-46A0-B439-9D3ECB0CEB90}"/>
              </a:ext>
            </a:extLst>
          </p:cNvPr>
          <p:cNvSpPr>
            <a:spLocks noGrp="1"/>
          </p:cNvSpPr>
          <p:nvPr>
            <p:ph type="sldNum" sz="quarter" idx="12"/>
          </p:nvPr>
        </p:nvSpPr>
        <p:spPr/>
        <p:txBody>
          <a:bodyPr/>
          <a:lstStyle/>
          <a:p>
            <a:fld id="{32F83655-DC73-417F-8B26-EB7A1DBB5382}" type="slidenum">
              <a:rPr lang="en-ZA" smtClean="0"/>
              <a:pPr/>
              <a:t>141</a:t>
            </a:fld>
            <a:endParaRPr lang="en-ZA" dirty="0"/>
          </a:p>
        </p:txBody>
      </p:sp>
      <p:sp>
        <p:nvSpPr>
          <p:cNvPr id="4" name="Content Placeholder 3">
            <a:extLst>
              <a:ext uri="{FF2B5EF4-FFF2-40B4-BE49-F238E27FC236}">
                <a16:creationId xmlns:a16="http://schemas.microsoft.com/office/drawing/2014/main" id="{FED4B7D8-B510-4ACC-857C-A96D5B6EAD0D}"/>
              </a:ext>
            </a:extLst>
          </p:cNvPr>
          <p:cNvSpPr>
            <a:spLocks noGrp="1"/>
          </p:cNvSpPr>
          <p:nvPr>
            <p:ph sz="quarter" idx="1"/>
          </p:nvPr>
        </p:nvSpPr>
        <p:spPr/>
        <p:txBody>
          <a:bodyPr/>
          <a:lstStyle/>
          <a:p>
            <a:pPr marL="0" indent="0">
              <a:buNone/>
            </a:pPr>
            <a:r>
              <a:rPr lang="en-GB" dirty="0"/>
              <a:t>Qualifications should be:</a:t>
            </a:r>
            <a:endParaRPr lang="en-ZA" dirty="0"/>
          </a:p>
          <a:p>
            <a:pPr lvl="0" fontAlgn="base"/>
            <a:r>
              <a:rPr lang="en-GB" dirty="0">
                <a:effectLst>
                  <a:outerShdw sx="0" sy="0">
                    <a:srgbClr val="000000"/>
                  </a:outerShdw>
                </a:effectLst>
              </a:rPr>
              <a:t>Learner-centred (serve the purpose of the learner)</a:t>
            </a:r>
            <a:endParaRPr lang="en-ZA" dirty="0">
              <a:effectLst>
                <a:outerShdw sx="0" sy="0">
                  <a:srgbClr val="000000"/>
                </a:outerShdw>
              </a:effectLst>
            </a:endParaRPr>
          </a:p>
          <a:p>
            <a:pPr lvl="0" fontAlgn="base"/>
            <a:r>
              <a:rPr lang="en-GB" dirty="0">
                <a:effectLst>
                  <a:outerShdw sx="0" sy="0">
                    <a:srgbClr val="000000"/>
                  </a:outerShdw>
                </a:effectLst>
              </a:rPr>
              <a:t>Democratic (developed in a consultative manner)</a:t>
            </a:r>
            <a:endParaRPr lang="en-ZA" dirty="0">
              <a:effectLst>
                <a:outerShdw sx="0" sy="0">
                  <a:srgbClr val="000000"/>
                </a:outerShdw>
              </a:effectLst>
            </a:endParaRPr>
          </a:p>
          <a:p>
            <a:pPr lvl="0" fontAlgn="base"/>
            <a:r>
              <a:rPr lang="en-GB" dirty="0">
                <a:effectLst>
                  <a:outerShdw sx="0" sy="0">
                    <a:srgbClr val="000000"/>
                  </a:outerShdw>
                </a:effectLst>
              </a:rPr>
              <a:t>Outcomes-based (focus on outcomes of learning rather than the process of teaching or learning)</a:t>
            </a:r>
            <a:endParaRPr lang="en-ZA" dirty="0">
              <a:effectLst>
                <a:outerShdw sx="0" sy="0">
                  <a:srgbClr val="000000"/>
                </a:outerShdw>
              </a:effectLst>
            </a:endParaRPr>
          </a:p>
          <a:p>
            <a:pPr marL="0" indent="0">
              <a:buNone/>
            </a:pPr>
            <a:endParaRPr lang="en-ZA" dirty="0"/>
          </a:p>
        </p:txBody>
      </p:sp>
      <p:pic>
        <p:nvPicPr>
          <p:cNvPr id="5" name="Picture 4">
            <a:extLst>
              <a:ext uri="{FF2B5EF4-FFF2-40B4-BE49-F238E27FC236}">
                <a16:creationId xmlns:a16="http://schemas.microsoft.com/office/drawing/2014/main" id="{CC25F201-79CE-4357-873C-AC9237BA448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876801" y="3673642"/>
            <a:ext cx="3454082" cy="2419654"/>
          </a:xfrm>
          <a:prstGeom prst="rect">
            <a:avLst/>
          </a:prstGeom>
        </p:spPr>
      </p:pic>
    </p:spTree>
    <p:extLst>
      <p:ext uri="{BB962C8B-B14F-4D97-AF65-F5344CB8AC3E}">
        <p14:creationId xmlns:p14="http://schemas.microsoft.com/office/powerpoint/2010/main" val="93534005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ECA7-40F1-424E-90AD-489CA9B08A13}"/>
              </a:ext>
            </a:extLst>
          </p:cNvPr>
          <p:cNvSpPr>
            <a:spLocks noGrp="1"/>
          </p:cNvSpPr>
          <p:nvPr>
            <p:ph type="title"/>
          </p:nvPr>
        </p:nvSpPr>
        <p:spPr/>
        <p:txBody>
          <a:bodyPr>
            <a:normAutofit/>
          </a:bodyPr>
          <a:lstStyle/>
          <a:p>
            <a:r>
              <a:rPr lang="en-GB" dirty="0"/>
              <a:t>4.2	Use of the Qualification</a:t>
            </a:r>
            <a:endParaRPr lang="en-ZA" dirty="0"/>
          </a:p>
        </p:txBody>
      </p:sp>
      <p:sp>
        <p:nvSpPr>
          <p:cNvPr id="3" name="Slide Number Placeholder 2">
            <a:extLst>
              <a:ext uri="{FF2B5EF4-FFF2-40B4-BE49-F238E27FC236}">
                <a16:creationId xmlns:a16="http://schemas.microsoft.com/office/drawing/2014/main" id="{18C81DD2-9FEB-46A0-B439-9D3ECB0CEB90}"/>
              </a:ext>
            </a:extLst>
          </p:cNvPr>
          <p:cNvSpPr>
            <a:spLocks noGrp="1"/>
          </p:cNvSpPr>
          <p:nvPr>
            <p:ph type="sldNum" sz="quarter" idx="12"/>
          </p:nvPr>
        </p:nvSpPr>
        <p:spPr/>
        <p:txBody>
          <a:bodyPr/>
          <a:lstStyle/>
          <a:p>
            <a:fld id="{32F83655-DC73-417F-8B26-EB7A1DBB5382}" type="slidenum">
              <a:rPr lang="en-ZA" smtClean="0"/>
              <a:pPr/>
              <a:t>142</a:t>
            </a:fld>
            <a:endParaRPr lang="en-ZA" dirty="0"/>
          </a:p>
        </p:txBody>
      </p:sp>
      <p:sp>
        <p:nvSpPr>
          <p:cNvPr id="4" name="Content Placeholder 3">
            <a:extLst>
              <a:ext uri="{FF2B5EF4-FFF2-40B4-BE49-F238E27FC236}">
                <a16:creationId xmlns:a16="http://schemas.microsoft.com/office/drawing/2014/main" id="{FED4B7D8-B510-4ACC-857C-A96D5B6EAD0D}"/>
              </a:ext>
            </a:extLst>
          </p:cNvPr>
          <p:cNvSpPr>
            <a:spLocks noGrp="1"/>
          </p:cNvSpPr>
          <p:nvPr>
            <p:ph sz="quarter" idx="1"/>
          </p:nvPr>
        </p:nvSpPr>
        <p:spPr/>
        <p:txBody>
          <a:bodyPr>
            <a:normAutofit/>
          </a:bodyPr>
          <a:lstStyle/>
          <a:p>
            <a:pPr marL="0" indent="0">
              <a:buNone/>
            </a:pPr>
            <a:r>
              <a:rPr lang="en-ZA" dirty="0"/>
              <a:t>Qualification state the following:</a:t>
            </a:r>
          </a:p>
          <a:p>
            <a:pPr marL="0" indent="0">
              <a:buNone/>
            </a:pPr>
            <a:r>
              <a:rPr lang="en-US" b="1" dirty="0"/>
              <a:t>The qualification starts</a:t>
            </a:r>
            <a:r>
              <a:rPr lang="en-US" dirty="0"/>
              <a:t> by giving information – see p 71</a:t>
            </a:r>
          </a:p>
          <a:p>
            <a:pPr marL="0" indent="0">
              <a:buNone/>
            </a:pPr>
            <a:r>
              <a:rPr lang="en-US" b="1" dirty="0"/>
              <a:t>Purpose, Exit Level Outcomes and learning assumed to be in place</a:t>
            </a:r>
            <a:r>
              <a:rPr lang="en-ZA" b="1" dirty="0"/>
              <a:t> </a:t>
            </a:r>
            <a:r>
              <a:rPr lang="en-ZA" dirty="0"/>
              <a:t>– see p 72</a:t>
            </a:r>
          </a:p>
          <a:p>
            <a:pPr marL="0" indent="0">
              <a:buNone/>
            </a:pPr>
            <a:r>
              <a:rPr lang="en-ZA" dirty="0"/>
              <a:t>The purpose statement should look into issues like:</a:t>
            </a:r>
          </a:p>
          <a:p>
            <a:r>
              <a:rPr lang="en-ZA" dirty="0"/>
              <a:t>What value has been added to the qualifying learner</a:t>
            </a:r>
          </a:p>
          <a:p>
            <a:r>
              <a:rPr lang="en-ZA" dirty="0"/>
              <a:t>The benefits provided to society through enhancing the learner.</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80065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ECA7-40F1-424E-90AD-489CA9B08A13}"/>
              </a:ext>
            </a:extLst>
          </p:cNvPr>
          <p:cNvSpPr>
            <a:spLocks noGrp="1"/>
          </p:cNvSpPr>
          <p:nvPr>
            <p:ph type="title"/>
          </p:nvPr>
        </p:nvSpPr>
        <p:spPr/>
        <p:txBody>
          <a:bodyPr>
            <a:normAutofit/>
          </a:bodyPr>
          <a:lstStyle/>
          <a:p>
            <a:r>
              <a:rPr lang="en-GB" dirty="0"/>
              <a:t>4.2	Use of the Qualification</a:t>
            </a:r>
            <a:endParaRPr lang="en-ZA" dirty="0"/>
          </a:p>
        </p:txBody>
      </p:sp>
      <p:sp>
        <p:nvSpPr>
          <p:cNvPr id="3" name="Slide Number Placeholder 2">
            <a:extLst>
              <a:ext uri="{FF2B5EF4-FFF2-40B4-BE49-F238E27FC236}">
                <a16:creationId xmlns:a16="http://schemas.microsoft.com/office/drawing/2014/main" id="{18C81DD2-9FEB-46A0-B439-9D3ECB0CEB90}"/>
              </a:ext>
            </a:extLst>
          </p:cNvPr>
          <p:cNvSpPr>
            <a:spLocks noGrp="1"/>
          </p:cNvSpPr>
          <p:nvPr>
            <p:ph type="sldNum" sz="quarter" idx="12"/>
          </p:nvPr>
        </p:nvSpPr>
        <p:spPr/>
        <p:txBody>
          <a:bodyPr/>
          <a:lstStyle/>
          <a:p>
            <a:fld id="{32F83655-DC73-417F-8B26-EB7A1DBB5382}" type="slidenum">
              <a:rPr lang="en-ZA" smtClean="0"/>
              <a:pPr/>
              <a:t>143</a:t>
            </a:fld>
            <a:endParaRPr lang="en-ZA" dirty="0"/>
          </a:p>
        </p:txBody>
      </p:sp>
      <p:sp>
        <p:nvSpPr>
          <p:cNvPr id="4" name="Content Placeholder 3">
            <a:extLst>
              <a:ext uri="{FF2B5EF4-FFF2-40B4-BE49-F238E27FC236}">
                <a16:creationId xmlns:a16="http://schemas.microsoft.com/office/drawing/2014/main" id="{FED4B7D8-B510-4ACC-857C-A96D5B6EAD0D}"/>
              </a:ext>
            </a:extLst>
          </p:cNvPr>
          <p:cNvSpPr>
            <a:spLocks noGrp="1"/>
          </p:cNvSpPr>
          <p:nvPr>
            <p:ph sz="quarter" idx="1"/>
          </p:nvPr>
        </p:nvSpPr>
        <p:spPr>
          <a:xfrm>
            <a:off x="462372" y="1499807"/>
            <a:ext cx="8219256" cy="4680000"/>
          </a:xfrm>
        </p:spPr>
        <p:txBody>
          <a:bodyPr>
            <a:normAutofit/>
          </a:bodyPr>
          <a:lstStyle/>
          <a:p>
            <a:pPr marL="0" indent="0">
              <a:buNone/>
            </a:pPr>
            <a:r>
              <a:rPr lang="en-US" b="1" dirty="0"/>
              <a:t>Integrated Assessment</a:t>
            </a:r>
            <a:endParaRPr lang="en-ZA" dirty="0"/>
          </a:p>
          <a:p>
            <a:r>
              <a:rPr lang="en-ZA" dirty="0"/>
              <a:t>A set of statements that provide the guidelines for developing particular assessment tasks, at learning, programme or services level. </a:t>
            </a:r>
          </a:p>
          <a:p>
            <a:r>
              <a:rPr lang="en-ZA" dirty="0"/>
              <a:t>The guidelines must allow assessors to develop formative and summative methods for the recognition of learning achievements. </a:t>
            </a:r>
          </a:p>
          <a:p>
            <a:r>
              <a:rPr lang="en-ZA" dirty="0"/>
              <a:t>In addition, the criteria should allow for a range of assessment methods being used in assessing achievement in the learning programs.</a:t>
            </a:r>
          </a:p>
          <a:p>
            <a:pPr marL="0" indent="0">
              <a:buNone/>
            </a:pPr>
            <a:r>
              <a:rPr lang="en-ZA" dirty="0"/>
              <a:t>See p 74</a:t>
            </a:r>
          </a:p>
        </p:txBody>
      </p:sp>
    </p:spTree>
    <p:extLst>
      <p:ext uri="{BB962C8B-B14F-4D97-AF65-F5344CB8AC3E}">
        <p14:creationId xmlns:p14="http://schemas.microsoft.com/office/powerpoint/2010/main" val="414694912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ECA7-40F1-424E-90AD-489CA9B08A13}"/>
              </a:ext>
            </a:extLst>
          </p:cNvPr>
          <p:cNvSpPr>
            <a:spLocks noGrp="1"/>
          </p:cNvSpPr>
          <p:nvPr>
            <p:ph type="title"/>
          </p:nvPr>
        </p:nvSpPr>
        <p:spPr/>
        <p:txBody>
          <a:bodyPr>
            <a:normAutofit/>
          </a:bodyPr>
          <a:lstStyle/>
          <a:p>
            <a:r>
              <a:rPr lang="en-GB" dirty="0"/>
              <a:t>4.2	Use of the Qualification</a:t>
            </a:r>
            <a:endParaRPr lang="en-ZA" dirty="0"/>
          </a:p>
        </p:txBody>
      </p:sp>
      <p:sp>
        <p:nvSpPr>
          <p:cNvPr id="3" name="Slide Number Placeholder 2">
            <a:extLst>
              <a:ext uri="{FF2B5EF4-FFF2-40B4-BE49-F238E27FC236}">
                <a16:creationId xmlns:a16="http://schemas.microsoft.com/office/drawing/2014/main" id="{18C81DD2-9FEB-46A0-B439-9D3ECB0CEB90}"/>
              </a:ext>
            </a:extLst>
          </p:cNvPr>
          <p:cNvSpPr>
            <a:spLocks noGrp="1"/>
          </p:cNvSpPr>
          <p:nvPr>
            <p:ph type="sldNum" sz="quarter" idx="12"/>
          </p:nvPr>
        </p:nvSpPr>
        <p:spPr/>
        <p:txBody>
          <a:bodyPr/>
          <a:lstStyle/>
          <a:p>
            <a:fld id="{32F83655-DC73-417F-8B26-EB7A1DBB5382}" type="slidenum">
              <a:rPr lang="en-ZA" smtClean="0"/>
              <a:pPr/>
              <a:t>144</a:t>
            </a:fld>
            <a:endParaRPr lang="en-ZA" dirty="0"/>
          </a:p>
        </p:txBody>
      </p:sp>
      <p:sp>
        <p:nvSpPr>
          <p:cNvPr id="4" name="Content Placeholder 3">
            <a:extLst>
              <a:ext uri="{FF2B5EF4-FFF2-40B4-BE49-F238E27FC236}">
                <a16:creationId xmlns:a16="http://schemas.microsoft.com/office/drawing/2014/main" id="{FED4B7D8-B510-4ACC-857C-A96D5B6EAD0D}"/>
              </a:ext>
            </a:extLst>
          </p:cNvPr>
          <p:cNvSpPr>
            <a:spLocks noGrp="1"/>
          </p:cNvSpPr>
          <p:nvPr>
            <p:ph sz="quarter" idx="1"/>
          </p:nvPr>
        </p:nvSpPr>
        <p:spPr/>
        <p:txBody>
          <a:bodyPr>
            <a:normAutofit lnSpcReduction="10000"/>
          </a:bodyPr>
          <a:lstStyle/>
          <a:p>
            <a:pPr marL="0" indent="0">
              <a:buNone/>
            </a:pPr>
            <a:endParaRPr lang="en-ZA" dirty="0"/>
          </a:p>
          <a:p>
            <a:r>
              <a:rPr lang="en-ZA" dirty="0"/>
              <a:t>“</a:t>
            </a:r>
            <a:r>
              <a:rPr lang="en-ZA" b="1" dirty="0"/>
              <a:t>Fundamental learning</a:t>
            </a:r>
            <a:r>
              <a:rPr lang="en-ZA" dirty="0"/>
              <a:t>” means that learning which forms the grounding or basis needed to undertake the education, training or further learning required in the obtaining of a qualification;</a:t>
            </a:r>
          </a:p>
          <a:p>
            <a:r>
              <a:rPr lang="en-ZA" dirty="0"/>
              <a:t>“</a:t>
            </a:r>
            <a:r>
              <a:rPr lang="en-ZA" b="1" dirty="0"/>
              <a:t>Core learning</a:t>
            </a:r>
            <a:r>
              <a:rPr lang="en-ZA" dirty="0"/>
              <a:t>” means that compulsory learning required in situations contextually relevant to the particular qualification; and</a:t>
            </a:r>
          </a:p>
          <a:p>
            <a:r>
              <a:rPr lang="en-ZA" dirty="0"/>
              <a:t>“</a:t>
            </a:r>
            <a:r>
              <a:rPr lang="en-ZA" b="1" dirty="0"/>
              <a:t>Elective learning</a:t>
            </a:r>
            <a:r>
              <a:rPr lang="en-ZA" dirty="0"/>
              <a:t>” means a selection of additional credits at the level of the National Qualifications Framework specified, from which a choice may be made to ensure that the purpose of the qualification is achieved.</a:t>
            </a:r>
          </a:p>
          <a:p>
            <a:pPr marL="0" indent="0">
              <a:buNone/>
            </a:pPr>
            <a:r>
              <a:rPr lang="en-ZA" dirty="0"/>
              <a:t>See p 75, 76</a:t>
            </a:r>
          </a:p>
          <a:p>
            <a:pPr marL="0" indent="0">
              <a:buNone/>
            </a:pPr>
            <a:endParaRPr lang="en-ZA" dirty="0"/>
          </a:p>
        </p:txBody>
      </p:sp>
    </p:spTree>
    <p:extLst>
      <p:ext uri="{BB962C8B-B14F-4D97-AF65-F5344CB8AC3E}">
        <p14:creationId xmlns:p14="http://schemas.microsoft.com/office/powerpoint/2010/main" val="88763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ECA7-40F1-424E-90AD-489CA9B08A13}"/>
              </a:ext>
            </a:extLst>
          </p:cNvPr>
          <p:cNvSpPr>
            <a:spLocks noGrp="1"/>
          </p:cNvSpPr>
          <p:nvPr>
            <p:ph type="title"/>
          </p:nvPr>
        </p:nvSpPr>
        <p:spPr/>
        <p:txBody>
          <a:bodyPr>
            <a:normAutofit fontScale="90000"/>
          </a:bodyPr>
          <a:lstStyle/>
          <a:p>
            <a:r>
              <a:rPr lang="en-GB" dirty="0"/>
              <a:t>4.3	Qualifications: Modes of Delivery and Benefits</a:t>
            </a:r>
            <a:endParaRPr lang="en-ZA" dirty="0"/>
          </a:p>
        </p:txBody>
      </p:sp>
      <p:sp>
        <p:nvSpPr>
          <p:cNvPr id="3" name="Slide Number Placeholder 2">
            <a:extLst>
              <a:ext uri="{FF2B5EF4-FFF2-40B4-BE49-F238E27FC236}">
                <a16:creationId xmlns:a16="http://schemas.microsoft.com/office/drawing/2014/main" id="{18C81DD2-9FEB-46A0-B439-9D3ECB0CEB90}"/>
              </a:ext>
            </a:extLst>
          </p:cNvPr>
          <p:cNvSpPr>
            <a:spLocks noGrp="1"/>
          </p:cNvSpPr>
          <p:nvPr>
            <p:ph type="sldNum" sz="quarter" idx="12"/>
          </p:nvPr>
        </p:nvSpPr>
        <p:spPr/>
        <p:txBody>
          <a:bodyPr/>
          <a:lstStyle/>
          <a:p>
            <a:fld id="{32F83655-DC73-417F-8B26-EB7A1DBB5382}" type="slidenum">
              <a:rPr lang="en-ZA" smtClean="0"/>
              <a:pPr/>
              <a:t>145</a:t>
            </a:fld>
            <a:endParaRPr lang="en-ZA" dirty="0"/>
          </a:p>
        </p:txBody>
      </p:sp>
      <p:sp>
        <p:nvSpPr>
          <p:cNvPr id="4" name="Content Placeholder 3">
            <a:extLst>
              <a:ext uri="{FF2B5EF4-FFF2-40B4-BE49-F238E27FC236}">
                <a16:creationId xmlns:a16="http://schemas.microsoft.com/office/drawing/2014/main" id="{FED4B7D8-B510-4ACC-857C-A96D5B6EAD0D}"/>
              </a:ext>
            </a:extLst>
          </p:cNvPr>
          <p:cNvSpPr>
            <a:spLocks noGrp="1"/>
          </p:cNvSpPr>
          <p:nvPr>
            <p:ph sz="quarter" idx="1"/>
          </p:nvPr>
        </p:nvSpPr>
        <p:spPr/>
        <p:txBody>
          <a:bodyPr>
            <a:normAutofit/>
          </a:bodyPr>
          <a:lstStyle/>
          <a:p>
            <a:pPr marL="0" indent="0">
              <a:buNone/>
            </a:pPr>
            <a:r>
              <a:rPr lang="en-ZA" dirty="0"/>
              <a:t>Education is offered in the following ways:</a:t>
            </a:r>
          </a:p>
          <a:p>
            <a:pPr lvl="0" fontAlgn="base"/>
            <a:r>
              <a:rPr lang="en-ZA" dirty="0">
                <a:effectLst>
                  <a:outerShdw sx="0" sy="0">
                    <a:srgbClr val="000000"/>
                  </a:outerShdw>
                </a:effectLst>
              </a:rPr>
              <a:t>Full-time tuition, learners register to study full-time</a:t>
            </a:r>
          </a:p>
          <a:p>
            <a:pPr lvl="0" fontAlgn="base"/>
            <a:r>
              <a:rPr lang="en-ZA" dirty="0">
                <a:effectLst>
                  <a:outerShdw sx="0" sy="0">
                    <a:srgbClr val="000000"/>
                  </a:outerShdw>
                </a:effectLst>
              </a:rPr>
              <a:t>Part-time tuition, where employed individuals take classes after work or on Saturday mornings</a:t>
            </a:r>
          </a:p>
          <a:p>
            <a:pPr lvl="0" fontAlgn="base"/>
            <a:r>
              <a:rPr lang="en-ZA" dirty="0"/>
              <a:t>Corporate training, where courses, or modules thereof are condensed into full day events spanning a few days or a week</a:t>
            </a:r>
          </a:p>
          <a:p>
            <a:pPr lvl="0" fontAlgn="base"/>
            <a:r>
              <a:rPr lang="en-ZA" dirty="0"/>
              <a:t>Distance learning where an institution</a:t>
            </a:r>
          </a:p>
          <a:p>
            <a:pPr marL="0" lvl="0" indent="352425" fontAlgn="base">
              <a:buNone/>
            </a:pPr>
            <a:r>
              <a:rPr lang="en-ZA" dirty="0"/>
              <a:t>provides instructional materials, to </a:t>
            </a:r>
          </a:p>
          <a:p>
            <a:pPr marL="0" lvl="0" indent="352425" fontAlgn="base">
              <a:buNone/>
            </a:pPr>
            <a:r>
              <a:rPr lang="en-ZA" dirty="0"/>
              <a:t>students who are not physically </a:t>
            </a:r>
          </a:p>
          <a:p>
            <a:pPr marL="0" lvl="0" indent="352425" fontAlgn="base">
              <a:buNone/>
            </a:pPr>
            <a:r>
              <a:rPr lang="en-ZA" dirty="0"/>
              <a:t>attending classes.</a:t>
            </a:r>
          </a:p>
        </p:txBody>
      </p:sp>
      <p:pic>
        <p:nvPicPr>
          <p:cNvPr id="9" name="Picture 8">
            <a:extLst>
              <a:ext uri="{FF2B5EF4-FFF2-40B4-BE49-F238E27FC236}">
                <a16:creationId xmlns:a16="http://schemas.microsoft.com/office/drawing/2014/main" id="{FBC96F0A-506C-4D89-AA26-446E03F1E09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646821" y="4026568"/>
            <a:ext cx="3174666" cy="2640932"/>
          </a:xfrm>
          <a:prstGeom prst="rect">
            <a:avLst/>
          </a:prstGeom>
        </p:spPr>
      </p:pic>
    </p:spTree>
    <p:extLst>
      <p:ext uri="{BB962C8B-B14F-4D97-AF65-F5344CB8AC3E}">
        <p14:creationId xmlns:p14="http://schemas.microsoft.com/office/powerpoint/2010/main" val="348905839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4.1	Features of Qualifications</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146</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p:txBody>
      </p:sp>
      <p:sp>
        <p:nvSpPr>
          <p:cNvPr id="6" name="Content Placeholder 4">
            <a:extLst>
              <a:ext uri="{FF2B5EF4-FFF2-40B4-BE49-F238E27FC236}">
                <a16:creationId xmlns:a16="http://schemas.microsoft.com/office/drawing/2014/main" id="{90B18F38-F8D9-46FA-83C7-8A32946508CE}"/>
              </a:ext>
            </a:extLst>
          </p:cNvPr>
          <p:cNvSpPr txBox="1">
            <a:spLocks/>
          </p:cNvSpPr>
          <p:nvPr/>
        </p:nvSpPr>
        <p:spPr>
          <a:xfrm>
            <a:off x="1776136" y="1886848"/>
            <a:ext cx="6275040" cy="4206447"/>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lvl1pPr marL="354013" indent="-354013" algn="l" rtl="0" eaLnBrk="1" latinLnBrk="0" hangingPunct="1">
              <a:spcBef>
                <a:spcPts val="580"/>
              </a:spcBef>
              <a:buClr>
                <a:schemeClr val="accent1"/>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Arial" panose="020B0604020202020204" pitchFamily="34" charset="0"/>
              <a:buChar char="•"/>
              <a:defRPr kumimoji="0" sz="2400" kern="1200">
                <a:solidFill>
                  <a:schemeClr val="lt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Arial" panose="020B0604020202020204" pitchFamily="34" charset="0"/>
              <a:buChar char="•"/>
              <a:defRPr kumimoji="0" sz="2400" kern="1200">
                <a:solidFill>
                  <a:schemeClr val="lt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anose="020B0604020202020204" pitchFamily="34" charset="0"/>
              <a:buChar char="•"/>
              <a:defRPr kumimoji="0" sz="2400" kern="1200">
                <a:solidFill>
                  <a:schemeClr val="lt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701675" indent="-342900"/>
            <a:r>
              <a:rPr lang="en-ZA" sz="2000" b="1" i="1" dirty="0"/>
              <a:t>A learnership is a structured learning process for gaining theoretical knowledge and practical skills in the workplace leading to a qualification. </a:t>
            </a:r>
          </a:p>
          <a:p>
            <a:pPr marL="701675" indent="-342900"/>
            <a:endParaRPr lang="en-ZA" sz="2000" b="1" i="1" dirty="0"/>
          </a:p>
          <a:p>
            <a:pPr marL="701675" indent="-342900"/>
            <a:r>
              <a:rPr lang="en-ZA" sz="2000" b="1" i="1" dirty="0"/>
              <a:t>Learners participating in a learnership have to attend classes at a college or training centre to complete classroom-based learning, and they also have to complete on-the-job training in a workplace. </a:t>
            </a:r>
          </a:p>
          <a:p>
            <a:pPr marL="701675" indent="-342900"/>
            <a:endParaRPr lang="en-ZA" sz="2000" b="1" i="1" dirty="0"/>
          </a:p>
          <a:p>
            <a:pPr marL="701675" indent="-342900"/>
            <a:r>
              <a:rPr lang="en-ZA" sz="2000" b="1" i="1" dirty="0"/>
              <a:t>The workplace experience must be relevant to the qualification.</a:t>
            </a:r>
          </a:p>
        </p:txBody>
      </p:sp>
      <p:pic>
        <p:nvPicPr>
          <p:cNvPr id="5" name="Picture 4">
            <a:extLst>
              <a:ext uri="{FF2B5EF4-FFF2-40B4-BE49-F238E27FC236}">
                <a16:creationId xmlns:a16="http://schemas.microsoft.com/office/drawing/2014/main" id="{E822C513-9886-4F07-93EB-A85936F2B2C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904" y="1413296"/>
            <a:ext cx="2004668" cy="783392"/>
          </a:xfrm>
          <a:prstGeom prst="rect">
            <a:avLst/>
          </a:prstGeom>
          <a:noFill/>
        </p:spPr>
      </p:pic>
    </p:spTree>
    <p:extLst>
      <p:ext uri="{BB962C8B-B14F-4D97-AF65-F5344CB8AC3E}">
        <p14:creationId xmlns:p14="http://schemas.microsoft.com/office/powerpoint/2010/main" val="324438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ECA7-40F1-424E-90AD-489CA9B08A13}"/>
              </a:ext>
            </a:extLst>
          </p:cNvPr>
          <p:cNvSpPr>
            <a:spLocks noGrp="1"/>
          </p:cNvSpPr>
          <p:nvPr>
            <p:ph type="title"/>
          </p:nvPr>
        </p:nvSpPr>
        <p:spPr/>
        <p:txBody>
          <a:bodyPr>
            <a:normAutofit fontScale="90000"/>
          </a:bodyPr>
          <a:lstStyle/>
          <a:p>
            <a:r>
              <a:rPr lang="en-GB" dirty="0"/>
              <a:t>4.3	Qualifications: Modes of Delivery and Benefits</a:t>
            </a:r>
            <a:endParaRPr lang="en-ZA" dirty="0"/>
          </a:p>
        </p:txBody>
      </p:sp>
      <p:sp>
        <p:nvSpPr>
          <p:cNvPr id="3" name="Slide Number Placeholder 2">
            <a:extLst>
              <a:ext uri="{FF2B5EF4-FFF2-40B4-BE49-F238E27FC236}">
                <a16:creationId xmlns:a16="http://schemas.microsoft.com/office/drawing/2014/main" id="{18C81DD2-9FEB-46A0-B439-9D3ECB0CEB90}"/>
              </a:ext>
            </a:extLst>
          </p:cNvPr>
          <p:cNvSpPr>
            <a:spLocks noGrp="1"/>
          </p:cNvSpPr>
          <p:nvPr>
            <p:ph type="sldNum" sz="quarter" idx="12"/>
          </p:nvPr>
        </p:nvSpPr>
        <p:spPr/>
        <p:txBody>
          <a:bodyPr/>
          <a:lstStyle/>
          <a:p>
            <a:fld id="{32F83655-DC73-417F-8B26-EB7A1DBB5382}" type="slidenum">
              <a:rPr lang="en-ZA" smtClean="0"/>
              <a:pPr/>
              <a:t>147</a:t>
            </a:fld>
            <a:endParaRPr lang="en-ZA" dirty="0"/>
          </a:p>
        </p:txBody>
      </p:sp>
      <p:sp>
        <p:nvSpPr>
          <p:cNvPr id="4" name="Content Placeholder 3">
            <a:extLst>
              <a:ext uri="{FF2B5EF4-FFF2-40B4-BE49-F238E27FC236}">
                <a16:creationId xmlns:a16="http://schemas.microsoft.com/office/drawing/2014/main" id="{FED4B7D8-B510-4ACC-857C-A96D5B6EAD0D}"/>
              </a:ext>
            </a:extLst>
          </p:cNvPr>
          <p:cNvSpPr>
            <a:spLocks noGrp="1"/>
          </p:cNvSpPr>
          <p:nvPr>
            <p:ph sz="quarter" idx="1"/>
          </p:nvPr>
        </p:nvSpPr>
        <p:spPr>
          <a:xfrm>
            <a:off x="467544" y="1413296"/>
            <a:ext cx="8219256" cy="4797004"/>
          </a:xfrm>
        </p:spPr>
        <p:txBody>
          <a:bodyPr>
            <a:normAutofit fontScale="92500" lnSpcReduction="20000"/>
          </a:bodyPr>
          <a:lstStyle/>
          <a:p>
            <a:pPr marL="0" indent="0">
              <a:buNone/>
            </a:pPr>
            <a:r>
              <a:rPr lang="en-ZA" b="1" dirty="0"/>
              <a:t>Learnerships</a:t>
            </a:r>
          </a:p>
          <a:p>
            <a:pPr marL="0" indent="0">
              <a:buNone/>
            </a:pPr>
            <a:endParaRPr lang="en-ZA" b="1" dirty="0"/>
          </a:p>
          <a:p>
            <a:pPr marL="0" indent="0">
              <a:buNone/>
            </a:pPr>
            <a:r>
              <a:rPr lang="en-ZA" dirty="0"/>
              <a:t>The benefits of a learnership are:</a:t>
            </a:r>
          </a:p>
          <a:p>
            <a:pPr lvl="0" fontAlgn="base"/>
            <a:r>
              <a:rPr lang="en-US" dirty="0">
                <a:effectLst>
                  <a:outerShdw sx="0" sy="0">
                    <a:srgbClr val="000000"/>
                  </a:outerShdw>
                </a:effectLst>
              </a:rPr>
              <a:t>You will receive a nationally recognised qualification upon successful completion of the learnership programme.</a:t>
            </a:r>
            <a:endParaRPr lang="en-ZA" dirty="0">
              <a:effectLst>
                <a:outerShdw sx="0" sy="0">
                  <a:srgbClr val="000000"/>
                </a:outerShdw>
              </a:effectLst>
            </a:endParaRPr>
          </a:p>
          <a:p>
            <a:pPr lvl="0" fontAlgn="base"/>
            <a:r>
              <a:rPr lang="en-US" dirty="0">
                <a:effectLst>
                  <a:outerShdw sx="0" sy="0">
                    <a:srgbClr val="000000"/>
                  </a:outerShdw>
                </a:effectLst>
              </a:rPr>
              <a:t>You will gain work experience that will improve your chances of getting work.</a:t>
            </a:r>
            <a:endParaRPr lang="en-ZA" dirty="0">
              <a:effectLst>
                <a:outerShdw sx="0" sy="0">
                  <a:srgbClr val="000000"/>
                </a:outerShdw>
              </a:effectLst>
            </a:endParaRPr>
          </a:p>
          <a:p>
            <a:pPr lvl="0" fontAlgn="base"/>
            <a:r>
              <a:rPr lang="en-US" dirty="0">
                <a:effectLst>
                  <a:outerShdw sx="0" sy="0">
                    <a:srgbClr val="000000"/>
                  </a:outerShdw>
                </a:effectLst>
              </a:rPr>
              <a:t>The work experience gained during the learnership can assist you to set up your own small business.</a:t>
            </a:r>
            <a:endParaRPr lang="en-ZA" dirty="0">
              <a:effectLst>
                <a:outerShdw sx="0" sy="0">
                  <a:srgbClr val="000000"/>
                </a:outerShdw>
              </a:effectLst>
            </a:endParaRPr>
          </a:p>
          <a:p>
            <a:pPr lvl="0" fontAlgn="base"/>
            <a:r>
              <a:rPr lang="en-US" dirty="0">
                <a:effectLst>
                  <a:outerShdw sx="0" sy="0">
                    <a:srgbClr val="000000"/>
                  </a:outerShdw>
                </a:effectLst>
              </a:rPr>
              <a:t>You gain links with the employment network, increasing your chances to find work.</a:t>
            </a:r>
            <a:endParaRPr lang="en-ZA" dirty="0">
              <a:effectLst>
                <a:outerShdw sx="0" sy="0">
                  <a:srgbClr val="000000"/>
                </a:outerShdw>
              </a:effectLst>
            </a:endParaRPr>
          </a:p>
          <a:p>
            <a:pPr lvl="0" fontAlgn="base"/>
            <a:r>
              <a:rPr lang="en-US" dirty="0">
                <a:effectLst>
                  <a:outerShdw sx="0" sy="0">
                    <a:srgbClr val="000000"/>
                  </a:outerShdw>
                </a:effectLst>
              </a:rPr>
              <a:t>You can earn a promotion or be redeployed into a more satisfying job.</a:t>
            </a:r>
            <a:endParaRPr lang="en-ZA" dirty="0">
              <a:effectLst>
                <a:outerShdw sx="0" sy="0">
                  <a:srgbClr val="000000"/>
                </a:outerShdw>
              </a:effectLst>
            </a:endParaRPr>
          </a:p>
          <a:p>
            <a:pPr lvl="0" fontAlgn="base"/>
            <a:r>
              <a:rPr lang="en-US" dirty="0">
                <a:effectLst>
                  <a:outerShdw sx="0" sy="0">
                    <a:srgbClr val="000000"/>
                  </a:outerShdw>
                </a:effectLst>
              </a:rPr>
              <a:t>You can progress onto a higher level learnership for personal growth and development.</a:t>
            </a:r>
            <a:endParaRPr lang="en-ZA" dirty="0">
              <a:effectLst>
                <a:outerShdw sx="0" sy="0">
                  <a:srgbClr val="000000"/>
                </a:outerShdw>
              </a:effectLst>
            </a:endParaRPr>
          </a:p>
          <a:p>
            <a:pPr marL="0" indent="0">
              <a:buNone/>
            </a:pPr>
            <a:endParaRPr lang="en-ZA" b="1" dirty="0"/>
          </a:p>
          <a:p>
            <a:pPr marL="0" indent="0">
              <a:buNone/>
            </a:pPr>
            <a:endParaRPr lang="en-ZA" dirty="0"/>
          </a:p>
        </p:txBody>
      </p:sp>
    </p:spTree>
    <p:extLst>
      <p:ext uri="{BB962C8B-B14F-4D97-AF65-F5344CB8AC3E}">
        <p14:creationId xmlns:p14="http://schemas.microsoft.com/office/powerpoint/2010/main" val="225279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4.1	Features of Qualifications</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148</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p:txBody>
      </p:sp>
      <p:sp>
        <p:nvSpPr>
          <p:cNvPr id="6" name="Content Placeholder 4">
            <a:extLst>
              <a:ext uri="{FF2B5EF4-FFF2-40B4-BE49-F238E27FC236}">
                <a16:creationId xmlns:a16="http://schemas.microsoft.com/office/drawing/2014/main" id="{90B18F38-F8D9-46FA-83C7-8A32946508CE}"/>
              </a:ext>
            </a:extLst>
          </p:cNvPr>
          <p:cNvSpPr txBox="1">
            <a:spLocks/>
          </p:cNvSpPr>
          <p:nvPr/>
        </p:nvSpPr>
        <p:spPr>
          <a:xfrm>
            <a:off x="1776136" y="1886848"/>
            <a:ext cx="6275040" cy="2524731"/>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lvl1pPr marL="354013" indent="-354013" algn="l" rtl="0" eaLnBrk="1" latinLnBrk="0" hangingPunct="1">
              <a:spcBef>
                <a:spcPts val="580"/>
              </a:spcBef>
              <a:buClr>
                <a:schemeClr val="accent1"/>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Arial" panose="020B0604020202020204" pitchFamily="34" charset="0"/>
              <a:buChar char="•"/>
              <a:defRPr kumimoji="0" sz="2400" kern="1200">
                <a:solidFill>
                  <a:schemeClr val="lt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Arial" panose="020B0604020202020204" pitchFamily="34" charset="0"/>
              <a:buChar char="•"/>
              <a:defRPr kumimoji="0" sz="2400" kern="1200">
                <a:solidFill>
                  <a:schemeClr val="lt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anose="020B0604020202020204" pitchFamily="34" charset="0"/>
              <a:buChar char="•"/>
              <a:defRPr kumimoji="0" sz="2400" kern="1200">
                <a:solidFill>
                  <a:schemeClr val="lt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701675" indent="-342900"/>
            <a:r>
              <a:rPr lang="en-ZA" sz="2000" b="1" i="1" dirty="0"/>
              <a:t>Skills programmes are unit standard-based programmes that are occupationally based, and when completed, constitute credits towards a qualification registered in terms of the NQF. </a:t>
            </a:r>
          </a:p>
        </p:txBody>
      </p:sp>
      <p:pic>
        <p:nvPicPr>
          <p:cNvPr id="5" name="Picture 4">
            <a:extLst>
              <a:ext uri="{FF2B5EF4-FFF2-40B4-BE49-F238E27FC236}">
                <a16:creationId xmlns:a16="http://schemas.microsoft.com/office/drawing/2014/main" id="{E822C513-9886-4F07-93EB-A85936F2B2C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904" y="1413296"/>
            <a:ext cx="2004668" cy="783392"/>
          </a:xfrm>
          <a:prstGeom prst="rect">
            <a:avLst/>
          </a:prstGeom>
          <a:noFill/>
        </p:spPr>
      </p:pic>
    </p:spTree>
    <p:extLst>
      <p:ext uri="{BB962C8B-B14F-4D97-AF65-F5344CB8AC3E}">
        <p14:creationId xmlns:p14="http://schemas.microsoft.com/office/powerpoint/2010/main" val="67733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ECA7-40F1-424E-90AD-489CA9B08A13}"/>
              </a:ext>
            </a:extLst>
          </p:cNvPr>
          <p:cNvSpPr>
            <a:spLocks noGrp="1"/>
          </p:cNvSpPr>
          <p:nvPr>
            <p:ph type="title"/>
          </p:nvPr>
        </p:nvSpPr>
        <p:spPr/>
        <p:txBody>
          <a:bodyPr>
            <a:normAutofit fontScale="90000"/>
          </a:bodyPr>
          <a:lstStyle/>
          <a:p>
            <a:r>
              <a:rPr lang="en-GB" dirty="0"/>
              <a:t>4.3	Qualifications: Modes of Delivery and Benefits</a:t>
            </a:r>
            <a:endParaRPr lang="en-ZA" dirty="0"/>
          </a:p>
        </p:txBody>
      </p:sp>
      <p:sp>
        <p:nvSpPr>
          <p:cNvPr id="3" name="Slide Number Placeholder 2">
            <a:extLst>
              <a:ext uri="{FF2B5EF4-FFF2-40B4-BE49-F238E27FC236}">
                <a16:creationId xmlns:a16="http://schemas.microsoft.com/office/drawing/2014/main" id="{18C81DD2-9FEB-46A0-B439-9D3ECB0CEB90}"/>
              </a:ext>
            </a:extLst>
          </p:cNvPr>
          <p:cNvSpPr>
            <a:spLocks noGrp="1"/>
          </p:cNvSpPr>
          <p:nvPr>
            <p:ph type="sldNum" sz="quarter" idx="12"/>
          </p:nvPr>
        </p:nvSpPr>
        <p:spPr/>
        <p:txBody>
          <a:bodyPr/>
          <a:lstStyle/>
          <a:p>
            <a:fld id="{32F83655-DC73-417F-8B26-EB7A1DBB5382}" type="slidenum">
              <a:rPr lang="en-ZA" smtClean="0"/>
              <a:pPr/>
              <a:t>149</a:t>
            </a:fld>
            <a:endParaRPr lang="en-ZA" dirty="0"/>
          </a:p>
        </p:txBody>
      </p:sp>
      <p:sp>
        <p:nvSpPr>
          <p:cNvPr id="4" name="Content Placeholder 3">
            <a:extLst>
              <a:ext uri="{FF2B5EF4-FFF2-40B4-BE49-F238E27FC236}">
                <a16:creationId xmlns:a16="http://schemas.microsoft.com/office/drawing/2014/main" id="{FED4B7D8-B510-4ACC-857C-A96D5B6EAD0D}"/>
              </a:ext>
            </a:extLst>
          </p:cNvPr>
          <p:cNvSpPr>
            <a:spLocks noGrp="1"/>
          </p:cNvSpPr>
          <p:nvPr>
            <p:ph sz="quarter" idx="1"/>
          </p:nvPr>
        </p:nvSpPr>
        <p:spPr>
          <a:xfrm>
            <a:off x="467544" y="1413296"/>
            <a:ext cx="8219256" cy="5170066"/>
          </a:xfrm>
        </p:spPr>
        <p:txBody>
          <a:bodyPr>
            <a:normAutofit/>
          </a:bodyPr>
          <a:lstStyle/>
          <a:p>
            <a:pPr marL="0" indent="0">
              <a:buNone/>
            </a:pPr>
            <a:r>
              <a:rPr lang="en-ZA" b="1" dirty="0"/>
              <a:t>Skills Programmes</a:t>
            </a:r>
          </a:p>
          <a:p>
            <a:pPr marL="0" indent="0">
              <a:buNone/>
            </a:pPr>
            <a:r>
              <a:rPr lang="en-ZA" dirty="0"/>
              <a:t>Learnerships and Skills Programmes are very much alike. They are both:</a:t>
            </a:r>
          </a:p>
          <a:p>
            <a:pPr lvl="0" fontAlgn="base"/>
            <a:r>
              <a:rPr lang="en-US" dirty="0">
                <a:effectLst>
                  <a:outerShdw sx="0" sy="0">
                    <a:srgbClr val="000000"/>
                  </a:outerShdw>
                </a:effectLst>
              </a:rPr>
              <a:t>Occupationally directed</a:t>
            </a:r>
            <a:endParaRPr lang="en-ZA" dirty="0">
              <a:effectLst>
                <a:outerShdw sx="0" sy="0">
                  <a:srgbClr val="000000"/>
                </a:outerShdw>
              </a:effectLst>
            </a:endParaRPr>
          </a:p>
          <a:p>
            <a:pPr lvl="0" fontAlgn="base"/>
            <a:r>
              <a:rPr lang="en-US" dirty="0">
                <a:effectLst>
                  <a:outerShdw sx="0" sy="0">
                    <a:srgbClr val="000000"/>
                  </a:outerShdw>
                </a:effectLst>
              </a:rPr>
              <a:t>Delivered by accredited provider</a:t>
            </a:r>
            <a:endParaRPr lang="en-ZA" dirty="0">
              <a:effectLst>
                <a:outerShdw sx="0" sy="0">
                  <a:srgbClr val="000000"/>
                </a:outerShdw>
              </a:effectLst>
            </a:endParaRPr>
          </a:p>
          <a:p>
            <a:pPr lvl="0" fontAlgn="base"/>
            <a:r>
              <a:rPr lang="en-US" dirty="0">
                <a:effectLst>
                  <a:outerShdw sx="0" sy="0">
                    <a:srgbClr val="000000"/>
                  </a:outerShdw>
                </a:effectLst>
              </a:rPr>
              <a:t>Should address demonstrated labour market needs</a:t>
            </a:r>
            <a:endParaRPr lang="en-ZA" dirty="0">
              <a:effectLst>
                <a:outerShdw sx="0" sy="0">
                  <a:srgbClr val="000000"/>
                </a:outerShdw>
              </a:effectLst>
            </a:endParaRPr>
          </a:p>
          <a:p>
            <a:pPr lvl="0" fontAlgn="base"/>
            <a:r>
              <a:rPr lang="en-US" dirty="0">
                <a:effectLst>
                  <a:outerShdw sx="0" sy="0">
                    <a:srgbClr val="000000"/>
                  </a:outerShdw>
                </a:effectLst>
              </a:rPr>
              <a:t>SETA and/or DoL may approve some funds</a:t>
            </a:r>
            <a:endParaRPr lang="en-ZA" dirty="0">
              <a:effectLst>
                <a:outerShdw sx="0" sy="0">
                  <a:srgbClr val="000000"/>
                </a:outerShdw>
              </a:effectLst>
            </a:endParaRPr>
          </a:p>
          <a:p>
            <a:pPr lvl="0" fontAlgn="base"/>
            <a:r>
              <a:rPr lang="en-US" dirty="0">
                <a:effectLst>
                  <a:outerShdw sx="0" sy="0">
                    <a:srgbClr val="000000"/>
                  </a:outerShdw>
                </a:effectLst>
              </a:rPr>
              <a:t>Consists of a structured learning component</a:t>
            </a:r>
            <a:endParaRPr lang="en-ZA" dirty="0">
              <a:effectLst>
                <a:outerShdw sx="0" sy="0">
                  <a:srgbClr val="000000"/>
                </a:outerShdw>
              </a:effectLst>
            </a:endParaRPr>
          </a:p>
          <a:p>
            <a:pPr lvl="0" fontAlgn="base"/>
            <a:r>
              <a:rPr lang="en-US" dirty="0">
                <a:effectLst>
                  <a:outerShdw sx="0" sy="0">
                    <a:srgbClr val="000000"/>
                  </a:outerShdw>
                </a:effectLst>
              </a:rPr>
              <a:t>The learner needs to be assessed by a registered assessor before credits can be awarded</a:t>
            </a:r>
            <a:endParaRPr lang="en-ZA" dirty="0">
              <a:effectLst>
                <a:outerShdw sx="0" sy="0">
                  <a:srgbClr val="000000"/>
                </a:outerShdw>
              </a:effectLst>
            </a:endParaRPr>
          </a:p>
          <a:p>
            <a:pPr lvl="0" fontAlgn="base"/>
            <a:r>
              <a:rPr lang="en-US" dirty="0">
                <a:effectLst>
                  <a:outerShdw sx="0" sy="0">
                    <a:srgbClr val="000000"/>
                  </a:outerShdw>
                </a:effectLst>
              </a:rPr>
              <a:t>The learning component should be outcomes-based</a:t>
            </a:r>
            <a:endParaRPr lang="en-ZA" dirty="0">
              <a:effectLst>
                <a:outerShdw sx="0" sy="0">
                  <a:srgbClr val="000000"/>
                </a:outerShdw>
              </a:effectLst>
            </a:endParaRPr>
          </a:p>
          <a:p>
            <a:pPr marL="0" indent="0">
              <a:buNone/>
            </a:pPr>
            <a:endParaRPr lang="en-ZA" b="1"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84995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52597231"/>
              </p:ext>
            </p:extLst>
          </p:nvPr>
        </p:nvGraphicFramePr>
        <p:xfrm>
          <a:off x="468313" y="1030733"/>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876872" y="5743310"/>
            <a:ext cx="54006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latin typeface="Calibri" panose="020F0502020204030204" pitchFamily="34" charset="0"/>
              </a:rPr>
              <a:t>Formative   +   Summative   =  Competent</a:t>
            </a:r>
          </a:p>
        </p:txBody>
      </p:sp>
    </p:spTree>
    <p:extLst>
      <p:ext uri="{BB962C8B-B14F-4D97-AF65-F5344CB8AC3E}">
        <p14:creationId xmlns:p14="http://schemas.microsoft.com/office/powerpoint/2010/main" val="125206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F99C2F2-CD21-4313-9634-001389A43FB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C255BB0-1E6B-41BD-A9B3-29EA7F5693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0854E58-BD01-4E9A-BFE3-E2B249DCDE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C3C5B9F-7C7E-48D7-BEFA-F5C8A50EDB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4349B9E-7679-48F3-8C1B-516E244933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74BCAB8-0EA7-42E6-9BEE-11398D7C6C3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4E85D38-C8F4-45A8-A4FB-7B00B79166F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ECA7-40F1-424E-90AD-489CA9B08A13}"/>
              </a:ext>
            </a:extLst>
          </p:cNvPr>
          <p:cNvSpPr>
            <a:spLocks noGrp="1"/>
          </p:cNvSpPr>
          <p:nvPr>
            <p:ph type="title"/>
          </p:nvPr>
        </p:nvSpPr>
        <p:spPr/>
        <p:txBody>
          <a:bodyPr>
            <a:normAutofit fontScale="90000"/>
          </a:bodyPr>
          <a:lstStyle/>
          <a:p>
            <a:r>
              <a:rPr lang="en-GB" dirty="0"/>
              <a:t>4.3	Qualifications: Modes of Delivery and Benefits</a:t>
            </a:r>
            <a:endParaRPr lang="en-ZA" dirty="0"/>
          </a:p>
        </p:txBody>
      </p:sp>
      <p:sp>
        <p:nvSpPr>
          <p:cNvPr id="3" name="Slide Number Placeholder 2">
            <a:extLst>
              <a:ext uri="{FF2B5EF4-FFF2-40B4-BE49-F238E27FC236}">
                <a16:creationId xmlns:a16="http://schemas.microsoft.com/office/drawing/2014/main" id="{18C81DD2-9FEB-46A0-B439-9D3ECB0CEB90}"/>
              </a:ext>
            </a:extLst>
          </p:cNvPr>
          <p:cNvSpPr>
            <a:spLocks noGrp="1"/>
          </p:cNvSpPr>
          <p:nvPr>
            <p:ph type="sldNum" sz="quarter" idx="12"/>
          </p:nvPr>
        </p:nvSpPr>
        <p:spPr/>
        <p:txBody>
          <a:bodyPr/>
          <a:lstStyle/>
          <a:p>
            <a:fld id="{32F83655-DC73-417F-8B26-EB7A1DBB5382}" type="slidenum">
              <a:rPr lang="en-ZA" smtClean="0"/>
              <a:pPr/>
              <a:t>150</a:t>
            </a:fld>
            <a:endParaRPr lang="en-ZA" dirty="0"/>
          </a:p>
        </p:txBody>
      </p:sp>
      <p:sp>
        <p:nvSpPr>
          <p:cNvPr id="4" name="Content Placeholder 3">
            <a:extLst>
              <a:ext uri="{FF2B5EF4-FFF2-40B4-BE49-F238E27FC236}">
                <a16:creationId xmlns:a16="http://schemas.microsoft.com/office/drawing/2014/main" id="{FED4B7D8-B510-4ACC-857C-A96D5B6EAD0D}"/>
              </a:ext>
            </a:extLst>
          </p:cNvPr>
          <p:cNvSpPr>
            <a:spLocks noGrp="1"/>
          </p:cNvSpPr>
          <p:nvPr>
            <p:ph sz="quarter" idx="1"/>
          </p:nvPr>
        </p:nvSpPr>
        <p:spPr/>
        <p:txBody>
          <a:bodyPr>
            <a:normAutofit/>
          </a:bodyPr>
          <a:lstStyle/>
          <a:p>
            <a:pPr marL="0" indent="0">
              <a:buNone/>
            </a:pPr>
            <a:r>
              <a:rPr lang="en-ZA" b="1" dirty="0"/>
              <a:t>Differences between Learnerships and Skills Programmes</a:t>
            </a:r>
          </a:p>
          <a:p>
            <a:pPr marL="0" indent="0">
              <a:buNone/>
            </a:pPr>
            <a:endParaRPr lang="en-ZA" dirty="0"/>
          </a:p>
        </p:txBody>
      </p:sp>
      <p:graphicFrame>
        <p:nvGraphicFramePr>
          <p:cNvPr id="5" name="Table 4">
            <a:extLst>
              <a:ext uri="{FF2B5EF4-FFF2-40B4-BE49-F238E27FC236}">
                <a16:creationId xmlns:a16="http://schemas.microsoft.com/office/drawing/2014/main" id="{78763152-C5BD-43F5-A5EA-683D2810105E}"/>
              </a:ext>
            </a:extLst>
          </p:cNvPr>
          <p:cNvGraphicFramePr>
            <a:graphicFrameLocks noGrp="1"/>
          </p:cNvGraphicFramePr>
          <p:nvPr>
            <p:extLst>
              <p:ext uri="{D42A27DB-BD31-4B8C-83A1-F6EECF244321}">
                <p14:modId xmlns:p14="http://schemas.microsoft.com/office/powerpoint/2010/main" val="2176221706"/>
              </p:ext>
            </p:extLst>
          </p:nvPr>
        </p:nvGraphicFramePr>
        <p:xfrm>
          <a:off x="603504" y="2053388"/>
          <a:ext cx="8083296" cy="4529971"/>
        </p:xfrm>
        <a:graphic>
          <a:graphicData uri="http://schemas.openxmlformats.org/drawingml/2006/table">
            <a:tbl>
              <a:tblPr firstRow="1" firstCol="1" bandRow="1">
                <a:tableStyleId>{5C22544A-7EE6-4342-B048-85BDC9FD1C3A}</a:tableStyleId>
              </a:tblPr>
              <a:tblGrid>
                <a:gridCol w="4334573">
                  <a:extLst>
                    <a:ext uri="{9D8B030D-6E8A-4147-A177-3AD203B41FA5}">
                      <a16:colId xmlns:a16="http://schemas.microsoft.com/office/drawing/2014/main" val="3014552735"/>
                    </a:ext>
                  </a:extLst>
                </a:gridCol>
                <a:gridCol w="3748723">
                  <a:extLst>
                    <a:ext uri="{9D8B030D-6E8A-4147-A177-3AD203B41FA5}">
                      <a16:colId xmlns:a16="http://schemas.microsoft.com/office/drawing/2014/main" val="4002325153"/>
                    </a:ext>
                  </a:extLst>
                </a:gridCol>
              </a:tblGrid>
              <a:tr h="636657">
                <a:tc>
                  <a:txBody>
                    <a:bodyPr/>
                    <a:lstStyle/>
                    <a:p>
                      <a:pPr marL="21590" algn="just">
                        <a:lnSpc>
                          <a:spcPct val="150000"/>
                        </a:lnSpc>
                        <a:spcAft>
                          <a:spcPts val="0"/>
                        </a:spcAft>
                      </a:pPr>
                      <a:r>
                        <a:rPr lang="en-US" sz="1800" dirty="0">
                          <a:effectLst/>
                        </a:rPr>
                        <a:t>Learnerships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1590" algn="just">
                        <a:lnSpc>
                          <a:spcPct val="150000"/>
                        </a:lnSpc>
                        <a:spcAft>
                          <a:spcPts val="0"/>
                        </a:spcAft>
                      </a:pPr>
                      <a:r>
                        <a:rPr lang="en-US" sz="1800" dirty="0">
                          <a:effectLst/>
                        </a:rPr>
                        <a:t>Skills programmes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6566694"/>
                  </a:ext>
                </a:extLst>
              </a:tr>
              <a:tr h="1346686">
                <a:tc>
                  <a:txBody>
                    <a:bodyPr/>
                    <a:lstStyle/>
                    <a:p>
                      <a:pPr marL="21590" algn="just">
                        <a:lnSpc>
                          <a:spcPct val="150000"/>
                        </a:lnSpc>
                        <a:spcAft>
                          <a:spcPts val="0"/>
                        </a:spcAft>
                      </a:pPr>
                      <a:r>
                        <a:rPr lang="en-US" sz="1800" dirty="0">
                          <a:solidFill>
                            <a:schemeClr val="tx1"/>
                          </a:solidFill>
                          <a:effectLst/>
                        </a:rPr>
                        <a:t>Leads to a unit standards-based or whole qualification registered on NQF</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21590" algn="just">
                        <a:lnSpc>
                          <a:spcPct val="150000"/>
                        </a:lnSpc>
                        <a:spcAft>
                          <a:spcPts val="0"/>
                        </a:spcAft>
                      </a:pPr>
                      <a:r>
                        <a:rPr lang="en-US" sz="1800" dirty="0">
                          <a:effectLst/>
                        </a:rPr>
                        <a:t>Constitutes a credit(s) towards a qualification registered on NQF</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870571109"/>
                  </a:ext>
                </a:extLst>
              </a:tr>
              <a:tr h="636657">
                <a:tc>
                  <a:txBody>
                    <a:bodyPr/>
                    <a:lstStyle/>
                    <a:p>
                      <a:pPr marL="21590" algn="just">
                        <a:lnSpc>
                          <a:spcPct val="150000"/>
                        </a:lnSpc>
                        <a:spcAft>
                          <a:spcPts val="0"/>
                        </a:spcAft>
                      </a:pPr>
                      <a:r>
                        <a:rPr lang="en-US" sz="1800" dirty="0">
                          <a:solidFill>
                            <a:schemeClr val="tx1"/>
                          </a:solidFill>
                          <a:effectLst/>
                        </a:rPr>
                        <a:t>Registered through SETA with DoL </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21590" algn="just">
                        <a:lnSpc>
                          <a:spcPct val="150000"/>
                        </a:lnSpc>
                        <a:spcAft>
                          <a:spcPts val="0"/>
                        </a:spcAft>
                      </a:pPr>
                      <a:r>
                        <a:rPr lang="en-US" sz="1800" dirty="0">
                          <a:effectLst/>
                        </a:rPr>
                        <a:t>Registered with SETA</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386168981"/>
                  </a:ext>
                </a:extLst>
              </a:tr>
              <a:tr h="636657">
                <a:tc>
                  <a:txBody>
                    <a:bodyPr/>
                    <a:lstStyle/>
                    <a:p>
                      <a:pPr marL="21590" algn="just">
                        <a:lnSpc>
                          <a:spcPct val="150000"/>
                        </a:lnSpc>
                        <a:spcAft>
                          <a:spcPts val="0"/>
                        </a:spcAft>
                      </a:pPr>
                      <a:r>
                        <a:rPr lang="en-US" sz="1800" dirty="0">
                          <a:solidFill>
                            <a:schemeClr val="tx1"/>
                          </a:solidFill>
                          <a:effectLst/>
                        </a:rPr>
                        <a:t>Includes practical work experience </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21590" algn="just">
                        <a:lnSpc>
                          <a:spcPct val="150000"/>
                        </a:lnSpc>
                        <a:spcAft>
                          <a:spcPts val="0"/>
                        </a:spcAft>
                      </a:pPr>
                      <a:r>
                        <a:rPr lang="en-US" sz="1800" dirty="0">
                          <a:effectLst/>
                        </a:rPr>
                        <a:t>Includes practical component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771530896"/>
                  </a:ext>
                </a:extLst>
              </a:tr>
              <a:tr h="636657">
                <a:tc>
                  <a:txBody>
                    <a:bodyPr/>
                    <a:lstStyle/>
                    <a:p>
                      <a:pPr marL="21590" algn="just">
                        <a:lnSpc>
                          <a:spcPct val="150000"/>
                        </a:lnSpc>
                        <a:spcAft>
                          <a:spcPts val="0"/>
                        </a:spcAft>
                      </a:pPr>
                      <a:r>
                        <a:rPr lang="en-US" sz="1800" dirty="0">
                          <a:solidFill>
                            <a:schemeClr val="tx1"/>
                          </a:solidFill>
                          <a:effectLst/>
                        </a:rPr>
                        <a:t>Tripartite agreement between parties </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21590" algn="just">
                        <a:lnSpc>
                          <a:spcPct val="150000"/>
                        </a:lnSpc>
                        <a:spcAft>
                          <a:spcPts val="0"/>
                        </a:spcAft>
                      </a:pPr>
                      <a:r>
                        <a:rPr lang="en-US" sz="1800" dirty="0">
                          <a:effectLst/>
                        </a:rPr>
                        <a:t>No agreement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684216917"/>
                  </a:ext>
                </a:extLst>
              </a:tr>
              <a:tr h="636657">
                <a:tc>
                  <a:txBody>
                    <a:bodyPr/>
                    <a:lstStyle/>
                    <a:p>
                      <a:pPr marL="21590" algn="just">
                        <a:lnSpc>
                          <a:spcPct val="150000"/>
                        </a:lnSpc>
                        <a:spcAft>
                          <a:spcPts val="0"/>
                        </a:spcAft>
                      </a:pPr>
                      <a:r>
                        <a:rPr lang="en-US" sz="1800" dirty="0">
                          <a:solidFill>
                            <a:schemeClr val="tx1"/>
                          </a:solidFill>
                          <a:effectLst/>
                        </a:rPr>
                        <a:t>SETA must monitor and report to DoL </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21590" algn="just">
                        <a:lnSpc>
                          <a:spcPct val="150000"/>
                        </a:lnSpc>
                        <a:spcAft>
                          <a:spcPts val="0"/>
                        </a:spcAft>
                      </a:pPr>
                      <a:r>
                        <a:rPr lang="en-US" sz="1800" dirty="0">
                          <a:effectLst/>
                        </a:rPr>
                        <a:t>SETA must register and report to DoL</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998153991"/>
                  </a:ext>
                </a:extLst>
              </a:tr>
            </a:tbl>
          </a:graphicData>
        </a:graphic>
      </p:graphicFrame>
    </p:spTree>
    <p:extLst>
      <p:ext uri="{BB962C8B-B14F-4D97-AF65-F5344CB8AC3E}">
        <p14:creationId xmlns:p14="http://schemas.microsoft.com/office/powerpoint/2010/main" val="90387762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ECA7-40F1-424E-90AD-489CA9B08A13}"/>
              </a:ext>
            </a:extLst>
          </p:cNvPr>
          <p:cNvSpPr>
            <a:spLocks noGrp="1"/>
          </p:cNvSpPr>
          <p:nvPr>
            <p:ph type="title"/>
          </p:nvPr>
        </p:nvSpPr>
        <p:spPr/>
        <p:txBody>
          <a:bodyPr>
            <a:normAutofit fontScale="90000"/>
          </a:bodyPr>
          <a:lstStyle/>
          <a:p>
            <a:r>
              <a:rPr lang="en-GB" dirty="0"/>
              <a:t>4.4	Design and Registration of Qualifications</a:t>
            </a:r>
            <a:endParaRPr lang="en-ZA" dirty="0"/>
          </a:p>
        </p:txBody>
      </p:sp>
      <p:sp>
        <p:nvSpPr>
          <p:cNvPr id="3" name="Slide Number Placeholder 2">
            <a:extLst>
              <a:ext uri="{FF2B5EF4-FFF2-40B4-BE49-F238E27FC236}">
                <a16:creationId xmlns:a16="http://schemas.microsoft.com/office/drawing/2014/main" id="{18C81DD2-9FEB-46A0-B439-9D3ECB0CEB90}"/>
              </a:ext>
            </a:extLst>
          </p:cNvPr>
          <p:cNvSpPr>
            <a:spLocks noGrp="1"/>
          </p:cNvSpPr>
          <p:nvPr>
            <p:ph type="sldNum" sz="quarter" idx="12"/>
          </p:nvPr>
        </p:nvSpPr>
        <p:spPr/>
        <p:txBody>
          <a:bodyPr/>
          <a:lstStyle/>
          <a:p>
            <a:fld id="{32F83655-DC73-417F-8B26-EB7A1DBB5382}" type="slidenum">
              <a:rPr lang="en-ZA" smtClean="0"/>
              <a:pPr/>
              <a:t>151</a:t>
            </a:fld>
            <a:endParaRPr lang="en-ZA" dirty="0"/>
          </a:p>
        </p:txBody>
      </p:sp>
      <p:sp>
        <p:nvSpPr>
          <p:cNvPr id="4" name="Content Placeholder 3">
            <a:extLst>
              <a:ext uri="{FF2B5EF4-FFF2-40B4-BE49-F238E27FC236}">
                <a16:creationId xmlns:a16="http://schemas.microsoft.com/office/drawing/2014/main" id="{FED4B7D8-B510-4ACC-857C-A96D5B6EAD0D}"/>
              </a:ext>
            </a:extLst>
          </p:cNvPr>
          <p:cNvSpPr>
            <a:spLocks noGrp="1"/>
          </p:cNvSpPr>
          <p:nvPr>
            <p:ph sz="quarter" idx="1"/>
          </p:nvPr>
        </p:nvSpPr>
        <p:spPr/>
        <p:txBody>
          <a:bodyPr>
            <a:normAutofit/>
          </a:bodyPr>
          <a:lstStyle/>
          <a:p>
            <a:pPr marL="0" indent="0">
              <a:buNone/>
            </a:pPr>
            <a:r>
              <a:rPr lang="en-ZA" dirty="0"/>
              <a:t>Qualifications and part qualifications for registration on the NQF must:</a:t>
            </a:r>
          </a:p>
          <a:p>
            <a:pPr lvl="0"/>
            <a:r>
              <a:rPr lang="en-GB" dirty="0"/>
              <a:t>Be recommended and submitted to SAQA for registration by a Quality Council</a:t>
            </a:r>
            <a:endParaRPr lang="en-ZA" dirty="0"/>
          </a:p>
          <a:p>
            <a:pPr lvl="0"/>
            <a:r>
              <a:rPr lang="en-GB" dirty="0"/>
              <a:t>Comply with the Criteria for registration</a:t>
            </a:r>
            <a:endParaRPr lang="en-ZA" dirty="0"/>
          </a:p>
          <a:p>
            <a:pPr lvl="0"/>
            <a:r>
              <a:rPr lang="en-GB" dirty="0"/>
              <a:t>Be written in English</a:t>
            </a:r>
            <a:endParaRPr lang="en-ZA" dirty="0"/>
          </a:p>
          <a:p>
            <a:pPr lvl="0"/>
            <a:r>
              <a:rPr lang="en-GB" dirty="0"/>
              <a:t>Meet the criteria as laid down by the Sub-framework for the qualification/part qualification type.</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84323686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ECA7-40F1-424E-90AD-489CA9B08A13}"/>
              </a:ext>
            </a:extLst>
          </p:cNvPr>
          <p:cNvSpPr>
            <a:spLocks noGrp="1"/>
          </p:cNvSpPr>
          <p:nvPr>
            <p:ph type="title"/>
          </p:nvPr>
        </p:nvSpPr>
        <p:spPr/>
        <p:txBody>
          <a:bodyPr>
            <a:normAutofit fontScale="90000"/>
          </a:bodyPr>
          <a:lstStyle/>
          <a:p>
            <a:r>
              <a:rPr lang="en-GB" dirty="0"/>
              <a:t>4.4	Design and Registration of Qualifications</a:t>
            </a:r>
            <a:endParaRPr lang="en-ZA" dirty="0"/>
          </a:p>
        </p:txBody>
      </p:sp>
      <p:sp>
        <p:nvSpPr>
          <p:cNvPr id="3" name="Slide Number Placeholder 2">
            <a:extLst>
              <a:ext uri="{FF2B5EF4-FFF2-40B4-BE49-F238E27FC236}">
                <a16:creationId xmlns:a16="http://schemas.microsoft.com/office/drawing/2014/main" id="{18C81DD2-9FEB-46A0-B439-9D3ECB0CEB90}"/>
              </a:ext>
            </a:extLst>
          </p:cNvPr>
          <p:cNvSpPr>
            <a:spLocks noGrp="1"/>
          </p:cNvSpPr>
          <p:nvPr>
            <p:ph type="sldNum" sz="quarter" idx="12"/>
          </p:nvPr>
        </p:nvSpPr>
        <p:spPr/>
        <p:txBody>
          <a:bodyPr/>
          <a:lstStyle/>
          <a:p>
            <a:fld id="{32F83655-DC73-417F-8B26-EB7A1DBB5382}" type="slidenum">
              <a:rPr lang="en-ZA" smtClean="0"/>
              <a:pPr/>
              <a:t>152</a:t>
            </a:fld>
            <a:endParaRPr lang="en-ZA" dirty="0"/>
          </a:p>
        </p:txBody>
      </p:sp>
      <p:sp>
        <p:nvSpPr>
          <p:cNvPr id="4" name="Content Placeholder 3">
            <a:extLst>
              <a:ext uri="{FF2B5EF4-FFF2-40B4-BE49-F238E27FC236}">
                <a16:creationId xmlns:a16="http://schemas.microsoft.com/office/drawing/2014/main" id="{FED4B7D8-B510-4ACC-857C-A96D5B6EAD0D}"/>
              </a:ext>
            </a:extLst>
          </p:cNvPr>
          <p:cNvSpPr>
            <a:spLocks noGrp="1"/>
          </p:cNvSpPr>
          <p:nvPr>
            <p:ph sz="quarter" idx="1"/>
          </p:nvPr>
        </p:nvSpPr>
        <p:spPr/>
        <p:txBody>
          <a:bodyPr>
            <a:normAutofit/>
          </a:bodyPr>
          <a:lstStyle/>
          <a:p>
            <a:pPr marL="0" indent="0">
              <a:buNone/>
            </a:pPr>
            <a:r>
              <a:rPr lang="en-ZA" b="1" dirty="0"/>
              <a:t>Format of Qualifications and Part Qualifications:</a:t>
            </a:r>
          </a:p>
          <a:p>
            <a:pPr marL="0" indent="0">
              <a:buNone/>
            </a:pPr>
            <a:r>
              <a:rPr lang="en-ZA" dirty="0"/>
              <a:t>a.   Title.</a:t>
            </a:r>
          </a:p>
          <a:p>
            <a:pPr marL="0" indent="0">
              <a:buNone/>
            </a:pPr>
            <a:r>
              <a:rPr lang="en-ZA" dirty="0"/>
              <a:t>b.   Sub-framework</a:t>
            </a:r>
          </a:p>
          <a:p>
            <a:pPr marL="0" indent="0">
              <a:buNone/>
            </a:pPr>
            <a:r>
              <a:rPr lang="en-ZA" dirty="0"/>
              <a:t>c.   Field and Sub-Field</a:t>
            </a:r>
          </a:p>
          <a:p>
            <a:pPr marL="0" indent="0">
              <a:buNone/>
            </a:pPr>
            <a:r>
              <a:rPr lang="en-ZA" dirty="0"/>
              <a:t>d.   Level of the Qualification</a:t>
            </a:r>
          </a:p>
          <a:p>
            <a:pPr marL="0" indent="0">
              <a:buNone/>
            </a:pPr>
            <a:r>
              <a:rPr lang="en-ZA" dirty="0"/>
              <a:t>e.   Credits</a:t>
            </a:r>
          </a:p>
          <a:p>
            <a:pPr marL="457200" indent="-457200">
              <a:buAutoNum type="alphaLcPeriod" startAt="6"/>
            </a:pPr>
            <a:r>
              <a:rPr lang="en-ZA" dirty="0"/>
              <a:t>Rationale</a:t>
            </a:r>
          </a:p>
          <a:p>
            <a:pPr marL="457200" indent="-457200">
              <a:buFont typeface="Arial" panose="020B0604020202020204" pitchFamily="34" charset="0"/>
              <a:buAutoNum type="alphaLcPeriod" startAt="6"/>
            </a:pPr>
            <a:r>
              <a:rPr lang="en-GB" dirty="0"/>
              <a:t>Purpose</a:t>
            </a:r>
            <a:endParaRPr lang="en-ZA" dirty="0"/>
          </a:p>
          <a:p>
            <a:pPr marL="457200" indent="-457200">
              <a:buAutoNum type="alphaLcPeriod" startAt="6"/>
            </a:pPr>
            <a:endParaRPr lang="en-ZA" dirty="0"/>
          </a:p>
        </p:txBody>
      </p:sp>
    </p:spTree>
    <p:extLst>
      <p:ext uri="{BB962C8B-B14F-4D97-AF65-F5344CB8AC3E}">
        <p14:creationId xmlns:p14="http://schemas.microsoft.com/office/powerpoint/2010/main" val="403007680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ECA7-40F1-424E-90AD-489CA9B08A13}"/>
              </a:ext>
            </a:extLst>
          </p:cNvPr>
          <p:cNvSpPr>
            <a:spLocks noGrp="1"/>
          </p:cNvSpPr>
          <p:nvPr>
            <p:ph type="title"/>
          </p:nvPr>
        </p:nvSpPr>
        <p:spPr/>
        <p:txBody>
          <a:bodyPr>
            <a:normAutofit fontScale="90000"/>
          </a:bodyPr>
          <a:lstStyle/>
          <a:p>
            <a:r>
              <a:rPr lang="en-GB" dirty="0"/>
              <a:t>4.4	Design and Registration of Qualifications</a:t>
            </a:r>
            <a:endParaRPr lang="en-ZA" dirty="0"/>
          </a:p>
        </p:txBody>
      </p:sp>
      <p:sp>
        <p:nvSpPr>
          <p:cNvPr id="3" name="Slide Number Placeholder 2">
            <a:extLst>
              <a:ext uri="{FF2B5EF4-FFF2-40B4-BE49-F238E27FC236}">
                <a16:creationId xmlns:a16="http://schemas.microsoft.com/office/drawing/2014/main" id="{18C81DD2-9FEB-46A0-B439-9D3ECB0CEB90}"/>
              </a:ext>
            </a:extLst>
          </p:cNvPr>
          <p:cNvSpPr>
            <a:spLocks noGrp="1"/>
          </p:cNvSpPr>
          <p:nvPr>
            <p:ph type="sldNum" sz="quarter" idx="12"/>
          </p:nvPr>
        </p:nvSpPr>
        <p:spPr/>
        <p:txBody>
          <a:bodyPr/>
          <a:lstStyle/>
          <a:p>
            <a:fld id="{32F83655-DC73-417F-8B26-EB7A1DBB5382}" type="slidenum">
              <a:rPr lang="en-ZA" smtClean="0"/>
              <a:pPr/>
              <a:t>153</a:t>
            </a:fld>
            <a:endParaRPr lang="en-ZA" dirty="0"/>
          </a:p>
        </p:txBody>
      </p:sp>
      <p:sp>
        <p:nvSpPr>
          <p:cNvPr id="4" name="Content Placeholder 3">
            <a:extLst>
              <a:ext uri="{FF2B5EF4-FFF2-40B4-BE49-F238E27FC236}">
                <a16:creationId xmlns:a16="http://schemas.microsoft.com/office/drawing/2014/main" id="{FED4B7D8-B510-4ACC-857C-A96D5B6EAD0D}"/>
              </a:ext>
            </a:extLst>
          </p:cNvPr>
          <p:cNvSpPr>
            <a:spLocks noGrp="1"/>
          </p:cNvSpPr>
          <p:nvPr>
            <p:ph sz="quarter" idx="1"/>
          </p:nvPr>
        </p:nvSpPr>
        <p:spPr/>
        <p:txBody>
          <a:bodyPr>
            <a:normAutofit/>
          </a:bodyPr>
          <a:lstStyle/>
          <a:p>
            <a:pPr marL="0" indent="0">
              <a:buNone/>
            </a:pPr>
            <a:r>
              <a:rPr lang="en-ZA" b="1" dirty="0"/>
              <a:t>Format of Qualifications and Part Qualifications:</a:t>
            </a:r>
          </a:p>
          <a:p>
            <a:pPr marL="0" indent="0">
              <a:buNone/>
            </a:pPr>
            <a:r>
              <a:rPr lang="en-ZA" dirty="0"/>
              <a:t>h.   Rules of Combination</a:t>
            </a:r>
          </a:p>
          <a:p>
            <a:pPr marL="0" indent="0">
              <a:buNone/>
            </a:pPr>
            <a:r>
              <a:rPr lang="en-ZA" dirty="0"/>
              <a:t>i.    Entry Requirements</a:t>
            </a:r>
          </a:p>
          <a:p>
            <a:pPr marL="457200" indent="-457200">
              <a:buAutoNum type="alphaLcPeriod" startAt="10"/>
            </a:pPr>
            <a:r>
              <a:rPr lang="en-ZA" dirty="0"/>
              <a:t>Exit Level Outcomes and Associated Assessment Criteria</a:t>
            </a:r>
          </a:p>
          <a:p>
            <a:pPr marL="457200" indent="-457200">
              <a:buAutoNum type="alphaLcPeriod" startAt="10"/>
            </a:pPr>
            <a:r>
              <a:rPr lang="en-ZA" dirty="0"/>
              <a:t>International Comparability</a:t>
            </a:r>
          </a:p>
          <a:p>
            <a:pPr marL="457200" indent="-457200">
              <a:buAutoNum type="alphaLcPeriod" startAt="10"/>
            </a:pPr>
            <a:r>
              <a:rPr lang="en-ZA" dirty="0"/>
              <a:t>Integrated Assessment</a:t>
            </a:r>
          </a:p>
          <a:p>
            <a:pPr marL="457200" indent="-457200">
              <a:buAutoNum type="alphaLcPeriod" startAt="10"/>
            </a:pPr>
            <a:r>
              <a:rPr lang="en-ZA" dirty="0"/>
              <a:t>Recognition of Prior Learning (RPL)</a:t>
            </a:r>
          </a:p>
          <a:p>
            <a:pPr marL="457200" indent="-457200">
              <a:buAutoNum type="alphaLcPeriod" startAt="10"/>
            </a:pPr>
            <a:r>
              <a:rPr lang="en-ZA" dirty="0"/>
              <a:t>Articulation</a:t>
            </a:r>
          </a:p>
          <a:p>
            <a:pPr marL="457200" indent="-457200">
              <a:buAutoNum type="alphaLcPeriod" startAt="10"/>
            </a:pPr>
            <a:endParaRPr lang="en-ZA" dirty="0"/>
          </a:p>
          <a:p>
            <a:pPr marL="0" indent="0">
              <a:buNone/>
            </a:pPr>
            <a:endParaRPr lang="en-ZA" dirty="0"/>
          </a:p>
        </p:txBody>
      </p:sp>
    </p:spTree>
    <p:extLst>
      <p:ext uri="{BB962C8B-B14F-4D97-AF65-F5344CB8AC3E}">
        <p14:creationId xmlns:p14="http://schemas.microsoft.com/office/powerpoint/2010/main" val="403921186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ECA7-40F1-424E-90AD-489CA9B08A13}"/>
              </a:ext>
            </a:extLst>
          </p:cNvPr>
          <p:cNvSpPr>
            <a:spLocks noGrp="1"/>
          </p:cNvSpPr>
          <p:nvPr>
            <p:ph type="title"/>
          </p:nvPr>
        </p:nvSpPr>
        <p:spPr/>
        <p:txBody>
          <a:bodyPr>
            <a:normAutofit fontScale="90000"/>
          </a:bodyPr>
          <a:lstStyle/>
          <a:p>
            <a:r>
              <a:rPr lang="en-GB" dirty="0"/>
              <a:t>4.4	Design and Registration of Qualifications</a:t>
            </a:r>
            <a:endParaRPr lang="en-ZA" dirty="0"/>
          </a:p>
        </p:txBody>
      </p:sp>
      <p:sp>
        <p:nvSpPr>
          <p:cNvPr id="3" name="Slide Number Placeholder 2">
            <a:extLst>
              <a:ext uri="{FF2B5EF4-FFF2-40B4-BE49-F238E27FC236}">
                <a16:creationId xmlns:a16="http://schemas.microsoft.com/office/drawing/2014/main" id="{18C81DD2-9FEB-46A0-B439-9D3ECB0CEB90}"/>
              </a:ext>
            </a:extLst>
          </p:cNvPr>
          <p:cNvSpPr>
            <a:spLocks noGrp="1"/>
          </p:cNvSpPr>
          <p:nvPr>
            <p:ph type="sldNum" sz="quarter" idx="12"/>
          </p:nvPr>
        </p:nvSpPr>
        <p:spPr/>
        <p:txBody>
          <a:bodyPr/>
          <a:lstStyle/>
          <a:p>
            <a:fld id="{32F83655-DC73-417F-8B26-EB7A1DBB5382}" type="slidenum">
              <a:rPr lang="en-ZA" smtClean="0"/>
              <a:pPr/>
              <a:t>154</a:t>
            </a:fld>
            <a:endParaRPr lang="en-ZA" dirty="0"/>
          </a:p>
        </p:txBody>
      </p:sp>
      <p:sp>
        <p:nvSpPr>
          <p:cNvPr id="4" name="Content Placeholder 3">
            <a:extLst>
              <a:ext uri="{FF2B5EF4-FFF2-40B4-BE49-F238E27FC236}">
                <a16:creationId xmlns:a16="http://schemas.microsoft.com/office/drawing/2014/main" id="{FED4B7D8-B510-4ACC-857C-A96D5B6EAD0D}"/>
              </a:ext>
            </a:extLst>
          </p:cNvPr>
          <p:cNvSpPr>
            <a:spLocks noGrp="1"/>
          </p:cNvSpPr>
          <p:nvPr>
            <p:ph sz="quarter" idx="1"/>
          </p:nvPr>
        </p:nvSpPr>
        <p:spPr/>
        <p:txBody>
          <a:bodyPr>
            <a:normAutofit/>
          </a:bodyPr>
          <a:lstStyle/>
          <a:p>
            <a:pPr marL="0" indent="0">
              <a:buNone/>
            </a:pPr>
            <a:r>
              <a:rPr lang="en-ZA" b="1" dirty="0"/>
              <a:t>SAQA Additions to Qualification Submissions for Registration:</a:t>
            </a:r>
          </a:p>
          <a:p>
            <a:pPr marL="0" indent="0">
              <a:buNone/>
            </a:pPr>
            <a:endParaRPr lang="en-ZA" dirty="0"/>
          </a:p>
          <a:p>
            <a:r>
              <a:rPr lang="en-ZA" dirty="0"/>
              <a:t>Issue Date</a:t>
            </a:r>
          </a:p>
          <a:p>
            <a:r>
              <a:rPr lang="en-ZA" dirty="0"/>
              <a:t>Review Date</a:t>
            </a:r>
          </a:p>
          <a:p>
            <a:pPr marL="0" indent="0">
              <a:buNone/>
            </a:pPr>
            <a:endParaRPr lang="en-ZA" dirty="0"/>
          </a:p>
        </p:txBody>
      </p:sp>
    </p:spTree>
    <p:extLst>
      <p:ext uri="{BB962C8B-B14F-4D97-AF65-F5344CB8AC3E}">
        <p14:creationId xmlns:p14="http://schemas.microsoft.com/office/powerpoint/2010/main" val="117594946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4" name="Footer Placeholder 3"/>
          <p:cNvSpPr>
            <a:spLocks noGrp="1"/>
          </p:cNvSpPr>
          <p:nvPr>
            <p:ph type="ftr" sz="quarter" idx="11"/>
          </p:nvPr>
        </p:nvSpPr>
        <p:spPr/>
        <p:txBody>
          <a:bodyPr/>
          <a:lstStyle/>
          <a:p>
            <a:r>
              <a:rPr lang="en-US" dirty="0"/>
              <a:t>© ENJO Consultants cc</a:t>
            </a:r>
          </a:p>
        </p:txBody>
      </p:sp>
      <p:sp>
        <p:nvSpPr>
          <p:cNvPr id="5" name="Slide Number Placeholder 4"/>
          <p:cNvSpPr>
            <a:spLocks noGrp="1"/>
          </p:cNvSpPr>
          <p:nvPr>
            <p:ph type="sldNum" sz="quarter" idx="12"/>
          </p:nvPr>
        </p:nvSpPr>
        <p:spPr/>
        <p:txBody>
          <a:bodyPr/>
          <a:lstStyle/>
          <a:p>
            <a:fld id="{32F83655-DC73-417F-8B26-EB7A1DBB5382}" type="slidenum">
              <a:rPr lang="en-ZA" smtClean="0"/>
              <a:pPr/>
              <a:t>155</a:t>
            </a:fld>
            <a:endParaRPr lang="en-ZA" dirty="0"/>
          </a:p>
        </p:txBody>
      </p:sp>
      <p:sp>
        <p:nvSpPr>
          <p:cNvPr id="8" name="Content Placeholder 4"/>
          <p:cNvSpPr txBox="1">
            <a:spLocks/>
          </p:cNvSpPr>
          <p:nvPr/>
        </p:nvSpPr>
        <p:spPr>
          <a:xfrm>
            <a:off x="2411760" y="2076891"/>
            <a:ext cx="6275040" cy="2304256"/>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85725" lvl="0">
              <a:spcBef>
                <a:spcPts val="580"/>
              </a:spcBef>
              <a:buClr>
                <a:schemeClr val="accent1"/>
              </a:buClr>
              <a:buSzPct val="85000"/>
            </a:pPr>
            <a:r>
              <a:rPr lang="en-ZA" sz="2400" b="1" i="1" dirty="0">
                <a:solidFill>
                  <a:srgbClr val="008080"/>
                </a:solidFill>
                <a:latin typeface="Calibri" panose="020F0502020204030204" pitchFamily="34" charset="0"/>
              </a:rPr>
              <a:t>Do Formative Assessment </a:t>
            </a:r>
            <a:r>
              <a:rPr lang="en-ZA" sz="2400" b="1" i="1">
                <a:solidFill>
                  <a:srgbClr val="008080"/>
                </a:solidFill>
                <a:latin typeface="Calibri" panose="020F0502020204030204" pitchFamily="34" charset="0"/>
              </a:rPr>
              <a:t>Activity 4</a:t>
            </a:r>
            <a:endParaRPr lang="en-ZA" sz="2400" b="1" i="1" dirty="0">
              <a:solidFill>
                <a:srgbClr val="008080"/>
              </a:solidFill>
              <a:latin typeface="Calibri" panose="020F0502020204030204" pitchFamily="34" charset="0"/>
            </a:endParaRP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extLst>
      <p:ext uri="{BB962C8B-B14F-4D97-AF65-F5344CB8AC3E}">
        <p14:creationId xmlns:p14="http://schemas.microsoft.com/office/powerpoint/2010/main" val="68493203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4" name="Footer Placeholder 3"/>
          <p:cNvSpPr>
            <a:spLocks noGrp="1"/>
          </p:cNvSpPr>
          <p:nvPr>
            <p:ph type="ftr" sz="quarter" idx="11"/>
          </p:nvPr>
        </p:nvSpPr>
        <p:spPr/>
        <p:txBody>
          <a:bodyPr/>
          <a:lstStyle/>
          <a:p>
            <a:r>
              <a:rPr lang="en-US" dirty="0"/>
              <a:t>© ENJO Consultants cc</a:t>
            </a:r>
          </a:p>
        </p:txBody>
      </p:sp>
      <p:sp>
        <p:nvSpPr>
          <p:cNvPr id="5" name="Slide Number Placeholder 4"/>
          <p:cNvSpPr>
            <a:spLocks noGrp="1"/>
          </p:cNvSpPr>
          <p:nvPr>
            <p:ph type="sldNum" sz="quarter" idx="12"/>
          </p:nvPr>
        </p:nvSpPr>
        <p:spPr/>
        <p:txBody>
          <a:bodyPr/>
          <a:lstStyle/>
          <a:p>
            <a:fld id="{32F83655-DC73-417F-8B26-EB7A1DBB5382}" type="slidenum">
              <a:rPr lang="en-ZA" smtClean="0"/>
              <a:pPr/>
              <a:t>156</a:t>
            </a:fld>
            <a:endParaRPr lang="en-ZA" dirty="0"/>
          </a:p>
        </p:txBody>
      </p:sp>
      <p:sp>
        <p:nvSpPr>
          <p:cNvPr id="8" name="Content Placeholder 4"/>
          <p:cNvSpPr txBox="1">
            <a:spLocks/>
          </p:cNvSpPr>
          <p:nvPr/>
        </p:nvSpPr>
        <p:spPr>
          <a:xfrm>
            <a:off x="2185392" y="2060848"/>
            <a:ext cx="6275040" cy="2304256"/>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85725" lvl="0">
              <a:spcBef>
                <a:spcPts val="580"/>
              </a:spcBef>
              <a:buClr>
                <a:schemeClr val="accent1"/>
              </a:buClr>
              <a:buSzPct val="85000"/>
            </a:pPr>
            <a:r>
              <a:rPr lang="en-ZA" sz="2400" b="1" i="1" dirty="0">
                <a:solidFill>
                  <a:srgbClr val="008080"/>
                </a:solidFill>
                <a:latin typeface="Calibri" panose="020F0502020204030204" pitchFamily="34" charset="0"/>
              </a:rPr>
              <a:t>Do Knowledge Questionnaire</a:t>
            </a:r>
          </a:p>
          <a:p>
            <a:pPr marL="85725" lvl="0">
              <a:spcBef>
                <a:spcPts val="580"/>
              </a:spcBef>
              <a:buClr>
                <a:schemeClr val="accent1"/>
              </a:buClr>
              <a:buSzPct val="85000"/>
            </a:pPr>
            <a:r>
              <a:rPr lang="en-ZA" sz="2400" b="1" i="1" dirty="0">
                <a:solidFill>
                  <a:srgbClr val="008080"/>
                </a:solidFill>
                <a:latin typeface="Calibri" panose="020F0502020204030204" pitchFamily="34" charset="0"/>
              </a:rPr>
              <a:t>Do Summative Assignment</a:t>
            </a: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extLst>
      <p:ext uri="{BB962C8B-B14F-4D97-AF65-F5344CB8AC3E}">
        <p14:creationId xmlns:p14="http://schemas.microsoft.com/office/powerpoint/2010/main" val="403161553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ECA7-40F1-424E-90AD-489CA9B08A13}"/>
              </a:ext>
            </a:extLst>
          </p:cNvPr>
          <p:cNvSpPr>
            <a:spLocks noGrp="1"/>
          </p:cNvSpPr>
          <p:nvPr>
            <p:ph type="title"/>
          </p:nvPr>
        </p:nvSpPr>
        <p:spPr/>
        <p:txBody>
          <a:bodyPr>
            <a:normAutofit fontScale="90000"/>
          </a:bodyPr>
          <a:lstStyle/>
          <a:p>
            <a:r>
              <a:rPr lang="en-GB" dirty="0"/>
              <a:t>4.4	Design and Registration of Qualifications</a:t>
            </a:r>
            <a:endParaRPr lang="en-ZA" dirty="0"/>
          </a:p>
        </p:txBody>
      </p:sp>
      <p:sp>
        <p:nvSpPr>
          <p:cNvPr id="3" name="Slide Number Placeholder 2">
            <a:extLst>
              <a:ext uri="{FF2B5EF4-FFF2-40B4-BE49-F238E27FC236}">
                <a16:creationId xmlns:a16="http://schemas.microsoft.com/office/drawing/2014/main" id="{18C81DD2-9FEB-46A0-B439-9D3ECB0CEB90}"/>
              </a:ext>
            </a:extLst>
          </p:cNvPr>
          <p:cNvSpPr>
            <a:spLocks noGrp="1"/>
          </p:cNvSpPr>
          <p:nvPr>
            <p:ph type="sldNum" sz="quarter" idx="12"/>
          </p:nvPr>
        </p:nvSpPr>
        <p:spPr/>
        <p:txBody>
          <a:bodyPr/>
          <a:lstStyle/>
          <a:p>
            <a:fld id="{32F83655-DC73-417F-8B26-EB7A1DBB5382}" type="slidenum">
              <a:rPr lang="en-ZA" smtClean="0"/>
              <a:pPr/>
              <a:t>157</a:t>
            </a:fld>
            <a:endParaRPr lang="en-ZA" dirty="0"/>
          </a:p>
        </p:txBody>
      </p:sp>
      <p:sp>
        <p:nvSpPr>
          <p:cNvPr id="4" name="Content Placeholder 3">
            <a:extLst>
              <a:ext uri="{FF2B5EF4-FFF2-40B4-BE49-F238E27FC236}">
                <a16:creationId xmlns:a16="http://schemas.microsoft.com/office/drawing/2014/main" id="{FED4B7D8-B510-4ACC-857C-A96D5B6EAD0D}"/>
              </a:ext>
            </a:extLst>
          </p:cNvPr>
          <p:cNvSpPr>
            <a:spLocks noGrp="1"/>
          </p:cNvSpPr>
          <p:nvPr>
            <p:ph sz="quarter" idx="1"/>
          </p:nvPr>
        </p:nvSpPr>
        <p:spPr/>
        <p:txBody>
          <a:bodyPr>
            <a:normAutofit/>
          </a:bodyPr>
          <a:lstStyle/>
          <a:p>
            <a:pPr marL="0" indent="0">
              <a:buNone/>
            </a:pPr>
            <a:r>
              <a:rPr lang="en-ZA" b="1" dirty="0"/>
              <a:t>Format of Qualifications and Part Qualifications:</a:t>
            </a:r>
          </a:p>
          <a:p>
            <a:pPr marL="0" indent="0">
              <a:buNone/>
            </a:pPr>
            <a:endParaRPr lang="en-ZA" dirty="0"/>
          </a:p>
        </p:txBody>
      </p:sp>
    </p:spTree>
    <p:extLst>
      <p:ext uri="{BB962C8B-B14F-4D97-AF65-F5344CB8AC3E}">
        <p14:creationId xmlns:p14="http://schemas.microsoft.com/office/powerpoint/2010/main" val="336741083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ECA7-40F1-424E-90AD-489CA9B08A13}"/>
              </a:ext>
            </a:extLst>
          </p:cNvPr>
          <p:cNvSpPr>
            <a:spLocks noGrp="1"/>
          </p:cNvSpPr>
          <p:nvPr>
            <p:ph type="title"/>
          </p:nvPr>
        </p:nvSpPr>
        <p:spPr/>
        <p:txBody>
          <a:bodyPr>
            <a:normAutofit fontScale="90000"/>
          </a:bodyPr>
          <a:lstStyle/>
          <a:p>
            <a:r>
              <a:rPr lang="en-GB" dirty="0"/>
              <a:t>4.4	Design and Registration of Qualifications</a:t>
            </a:r>
            <a:endParaRPr lang="en-ZA" dirty="0"/>
          </a:p>
        </p:txBody>
      </p:sp>
      <p:sp>
        <p:nvSpPr>
          <p:cNvPr id="3" name="Slide Number Placeholder 2">
            <a:extLst>
              <a:ext uri="{FF2B5EF4-FFF2-40B4-BE49-F238E27FC236}">
                <a16:creationId xmlns:a16="http://schemas.microsoft.com/office/drawing/2014/main" id="{18C81DD2-9FEB-46A0-B439-9D3ECB0CEB90}"/>
              </a:ext>
            </a:extLst>
          </p:cNvPr>
          <p:cNvSpPr>
            <a:spLocks noGrp="1"/>
          </p:cNvSpPr>
          <p:nvPr>
            <p:ph type="sldNum" sz="quarter" idx="12"/>
          </p:nvPr>
        </p:nvSpPr>
        <p:spPr/>
        <p:txBody>
          <a:bodyPr/>
          <a:lstStyle/>
          <a:p>
            <a:fld id="{32F83655-DC73-417F-8B26-EB7A1DBB5382}" type="slidenum">
              <a:rPr lang="en-ZA" smtClean="0"/>
              <a:pPr/>
              <a:t>158</a:t>
            </a:fld>
            <a:endParaRPr lang="en-ZA" dirty="0"/>
          </a:p>
        </p:txBody>
      </p:sp>
      <p:sp>
        <p:nvSpPr>
          <p:cNvPr id="4" name="Content Placeholder 3">
            <a:extLst>
              <a:ext uri="{FF2B5EF4-FFF2-40B4-BE49-F238E27FC236}">
                <a16:creationId xmlns:a16="http://schemas.microsoft.com/office/drawing/2014/main" id="{FED4B7D8-B510-4ACC-857C-A96D5B6EAD0D}"/>
              </a:ext>
            </a:extLst>
          </p:cNvPr>
          <p:cNvSpPr>
            <a:spLocks noGrp="1"/>
          </p:cNvSpPr>
          <p:nvPr>
            <p:ph sz="quarter" idx="1"/>
          </p:nvPr>
        </p:nvSpPr>
        <p:spPr/>
        <p:txBody>
          <a:bodyPr>
            <a:normAutofit/>
          </a:bodyPr>
          <a:lstStyle/>
          <a:p>
            <a:pPr marL="0" indent="0">
              <a:buNone/>
            </a:pPr>
            <a:endParaRPr lang="en-ZA" dirty="0"/>
          </a:p>
          <a:p>
            <a:pPr marL="0" indent="0">
              <a:buNone/>
            </a:pPr>
            <a:endParaRPr lang="en-ZA" dirty="0"/>
          </a:p>
        </p:txBody>
      </p:sp>
    </p:spTree>
    <p:extLst>
      <p:ext uri="{BB962C8B-B14F-4D97-AF65-F5344CB8AC3E}">
        <p14:creationId xmlns:p14="http://schemas.microsoft.com/office/powerpoint/2010/main" val="137640640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ECA7-40F1-424E-90AD-489CA9B08A13}"/>
              </a:ext>
            </a:extLst>
          </p:cNvPr>
          <p:cNvSpPr>
            <a:spLocks noGrp="1"/>
          </p:cNvSpPr>
          <p:nvPr>
            <p:ph type="title"/>
          </p:nvPr>
        </p:nvSpPr>
        <p:spPr/>
        <p:txBody>
          <a:bodyPr>
            <a:normAutofit fontScale="90000"/>
          </a:bodyPr>
          <a:lstStyle/>
          <a:p>
            <a:r>
              <a:rPr lang="en-GB" dirty="0"/>
              <a:t>4.4	Design and Registration of Qualifications</a:t>
            </a:r>
            <a:endParaRPr lang="en-ZA" dirty="0"/>
          </a:p>
        </p:txBody>
      </p:sp>
      <p:sp>
        <p:nvSpPr>
          <p:cNvPr id="3" name="Slide Number Placeholder 2">
            <a:extLst>
              <a:ext uri="{FF2B5EF4-FFF2-40B4-BE49-F238E27FC236}">
                <a16:creationId xmlns:a16="http://schemas.microsoft.com/office/drawing/2014/main" id="{18C81DD2-9FEB-46A0-B439-9D3ECB0CEB90}"/>
              </a:ext>
            </a:extLst>
          </p:cNvPr>
          <p:cNvSpPr>
            <a:spLocks noGrp="1"/>
          </p:cNvSpPr>
          <p:nvPr>
            <p:ph type="sldNum" sz="quarter" idx="12"/>
          </p:nvPr>
        </p:nvSpPr>
        <p:spPr/>
        <p:txBody>
          <a:bodyPr/>
          <a:lstStyle/>
          <a:p>
            <a:fld id="{32F83655-DC73-417F-8B26-EB7A1DBB5382}" type="slidenum">
              <a:rPr lang="en-ZA" smtClean="0"/>
              <a:pPr/>
              <a:t>159</a:t>
            </a:fld>
            <a:endParaRPr lang="en-ZA" dirty="0"/>
          </a:p>
        </p:txBody>
      </p:sp>
      <p:sp>
        <p:nvSpPr>
          <p:cNvPr id="4" name="Content Placeholder 3">
            <a:extLst>
              <a:ext uri="{FF2B5EF4-FFF2-40B4-BE49-F238E27FC236}">
                <a16:creationId xmlns:a16="http://schemas.microsoft.com/office/drawing/2014/main" id="{FED4B7D8-B510-4ACC-857C-A96D5B6EAD0D}"/>
              </a:ext>
            </a:extLst>
          </p:cNvPr>
          <p:cNvSpPr>
            <a:spLocks noGrp="1"/>
          </p:cNvSpPr>
          <p:nvPr>
            <p:ph sz="quarter" idx="1"/>
          </p:nvPr>
        </p:nvSpPr>
        <p:spPr/>
        <p:txBody>
          <a:bodyPr>
            <a:normAutofit/>
          </a:bodyPr>
          <a:lstStyle/>
          <a:p>
            <a:pPr marL="0" indent="0">
              <a:buNone/>
            </a:pPr>
            <a:endParaRPr lang="en-ZA" dirty="0"/>
          </a:p>
          <a:p>
            <a:pPr marL="0" indent="0">
              <a:buNone/>
            </a:pPr>
            <a:endParaRPr lang="en-ZA" dirty="0"/>
          </a:p>
        </p:txBody>
      </p:sp>
    </p:spTree>
    <p:extLst>
      <p:ext uri="{BB962C8B-B14F-4D97-AF65-F5344CB8AC3E}">
        <p14:creationId xmlns:p14="http://schemas.microsoft.com/office/powerpoint/2010/main" val="1441654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Competence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634978611"/>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3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A1306EE-F29D-4CB0-ADDD-B4821031F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4192DF2-418F-433E-B8ED-736FF77E59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8A02A319-79FC-40F8-A440-382EDF75D5E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1D988BA5-7718-4C89-8B8F-3CE438A0981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C42CA27C-3D85-42D8-BF99-19180EBC3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ECA7-40F1-424E-90AD-489CA9B08A13}"/>
              </a:ext>
            </a:extLst>
          </p:cNvPr>
          <p:cNvSpPr>
            <a:spLocks noGrp="1"/>
          </p:cNvSpPr>
          <p:nvPr>
            <p:ph type="title"/>
          </p:nvPr>
        </p:nvSpPr>
        <p:spPr/>
        <p:txBody>
          <a:bodyPr>
            <a:normAutofit fontScale="90000"/>
          </a:bodyPr>
          <a:lstStyle/>
          <a:p>
            <a:r>
              <a:rPr lang="en-GB" dirty="0"/>
              <a:t>4.4	Design and Registration of Qualifications</a:t>
            </a:r>
            <a:endParaRPr lang="en-ZA" dirty="0"/>
          </a:p>
        </p:txBody>
      </p:sp>
      <p:sp>
        <p:nvSpPr>
          <p:cNvPr id="3" name="Slide Number Placeholder 2">
            <a:extLst>
              <a:ext uri="{FF2B5EF4-FFF2-40B4-BE49-F238E27FC236}">
                <a16:creationId xmlns:a16="http://schemas.microsoft.com/office/drawing/2014/main" id="{18C81DD2-9FEB-46A0-B439-9D3ECB0CEB90}"/>
              </a:ext>
            </a:extLst>
          </p:cNvPr>
          <p:cNvSpPr>
            <a:spLocks noGrp="1"/>
          </p:cNvSpPr>
          <p:nvPr>
            <p:ph type="sldNum" sz="quarter" idx="12"/>
          </p:nvPr>
        </p:nvSpPr>
        <p:spPr/>
        <p:txBody>
          <a:bodyPr/>
          <a:lstStyle/>
          <a:p>
            <a:fld id="{32F83655-DC73-417F-8B26-EB7A1DBB5382}" type="slidenum">
              <a:rPr lang="en-ZA" smtClean="0"/>
              <a:pPr/>
              <a:t>160</a:t>
            </a:fld>
            <a:endParaRPr lang="en-ZA" dirty="0"/>
          </a:p>
        </p:txBody>
      </p:sp>
      <p:sp>
        <p:nvSpPr>
          <p:cNvPr id="4" name="Content Placeholder 3">
            <a:extLst>
              <a:ext uri="{FF2B5EF4-FFF2-40B4-BE49-F238E27FC236}">
                <a16:creationId xmlns:a16="http://schemas.microsoft.com/office/drawing/2014/main" id="{FED4B7D8-B510-4ACC-857C-A96D5B6EAD0D}"/>
              </a:ext>
            </a:extLst>
          </p:cNvPr>
          <p:cNvSpPr>
            <a:spLocks noGrp="1"/>
          </p:cNvSpPr>
          <p:nvPr>
            <p:ph sz="quarter" idx="1"/>
          </p:nvPr>
        </p:nvSpPr>
        <p:spPr/>
        <p:txBody>
          <a:bodyPr>
            <a:normAutofit/>
          </a:bodyPr>
          <a:lstStyle/>
          <a:p>
            <a:pPr marL="0" indent="0">
              <a:buNone/>
            </a:pPr>
            <a:endParaRPr lang="en-ZA" dirty="0"/>
          </a:p>
          <a:p>
            <a:pPr marL="0" indent="0">
              <a:buNone/>
            </a:pPr>
            <a:endParaRPr lang="en-ZA" dirty="0"/>
          </a:p>
        </p:txBody>
      </p:sp>
    </p:spTree>
    <p:extLst>
      <p:ext uri="{BB962C8B-B14F-4D97-AF65-F5344CB8AC3E}">
        <p14:creationId xmlns:p14="http://schemas.microsoft.com/office/powerpoint/2010/main" val="288041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a:t>
            </a:fld>
            <a:endParaRPr lang="en-ZA" dirty="0"/>
          </a:p>
        </p:txBody>
      </p:sp>
      <p:sp>
        <p:nvSpPr>
          <p:cNvPr id="5" name="Content Placeholder 4"/>
          <p:cNvSpPr>
            <a:spLocks noGrp="1"/>
          </p:cNvSpPr>
          <p:nvPr>
            <p:ph sz="quarter" idx="1"/>
          </p:nvPr>
        </p:nvSpPr>
        <p:spPr/>
        <p:txBody>
          <a:bodyPr/>
          <a:lstStyle/>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Specific feedback -  focus on not yet competent</a:t>
            </a:r>
            <a:r>
              <a:rPr lang="en-US" dirty="0">
                <a:solidFill>
                  <a:srgbClr val="000066"/>
                </a:solidFill>
                <a:effectLst>
                  <a:outerShdw sx="0" sy="0">
                    <a:srgbClr val="000000"/>
                  </a:outerShdw>
                </a:effectLst>
              </a:rPr>
              <a:t> </a:t>
            </a:r>
            <a:r>
              <a:rPr lang="en-ZA" dirty="0">
                <a:solidFill>
                  <a:srgbClr val="000066"/>
                </a:solidFill>
                <a:effectLst>
                  <a:outerShdw sx="0" sy="0">
                    <a:srgbClr val="000000"/>
                  </a:outerShdw>
                </a:effectLst>
              </a:rPr>
              <a:t>areas  </a:t>
            </a: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Re-assessment - same context and same conditions </a:t>
            </a:r>
            <a:endParaRPr lang="en-US" dirty="0">
              <a:solidFill>
                <a:srgbClr val="000066"/>
              </a:solidFill>
              <a:effectLst>
                <a:outerShdw sx="0" sy="0">
                  <a:srgbClr val="000000"/>
                </a:outerShdw>
              </a:effectLst>
            </a:endParaRP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Only Not Yet Competent specific outcomes </a:t>
            </a:r>
            <a:r>
              <a:rPr lang="en-ZA" dirty="0">
                <a:solidFill>
                  <a:srgbClr val="000066"/>
                </a:solidFill>
              </a:rPr>
              <a:t>- to </a:t>
            </a:r>
            <a:r>
              <a:rPr lang="en-ZA" dirty="0">
                <a:solidFill>
                  <a:srgbClr val="000066"/>
                </a:solidFill>
                <a:effectLst>
                  <a:outerShdw sx="0" sy="0">
                    <a:srgbClr val="000000"/>
                  </a:outerShdw>
                </a:effectLst>
              </a:rPr>
              <a:t>be re-assessed</a:t>
            </a:r>
            <a:endParaRPr lang="en-US" dirty="0">
              <a:solidFill>
                <a:srgbClr val="000066"/>
              </a:solidFill>
              <a:effectLst>
                <a:outerShdw sx="0" sy="0">
                  <a:srgbClr val="000000"/>
                </a:outerShdw>
              </a:effectLst>
            </a:endParaRPr>
          </a:p>
          <a:p>
            <a:endParaRPr lang="en-ZA" dirty="0"/>
          </a:p>
        </p:txBody>
      </p:sp>
      <p:pic>
        <p:nvPicPr>
          <p:cNvPr id="6" name="Picture 2" descr="C:\Users\Nortje\Pictures\Business LR (1)\shutterstock_7486937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711" y="3070348"/>
            <a:ext cx="2662895" cy="2662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3363" y="3924743"/>
            <a:ext cx="3681893" cy="954107"/>
          </a:xfrm>
          <a:prstGeom prst="rect">
            <a:avLst/>
          </a:prstGeom>
          <a:noFill/>
          <a:scene3d>
            <a:camera prst="orthographicFront"/>
            <a:lightRig rig="threePt" dir="t"/>
          </a:scene3d>
          <a:sp3d>
            <a:bevelT/>
          </a:sp3d>
        </p:spPr>
        <p:txBody>
          <a:bodyPr wrap="square" rtlCol="0">
            <a:spAutoFit/>
          </a:bodyPr>
          <a:lstStyle/>
          <a:p>
            <a:pPr algn="ctr"/>
            <a:r>
              <a:rPr lang="en-ZA" sz="2800" dirty="0">
                <a:solidFill>
                  <a:schemeClr val="bg2"/>
                </a:solidFill>
                <a:latin typeface="Calibri" panose="020F0502020204030204" pitchFamily="34" charset="0"/>
              </a:rPr>
              <a:t>ENJO’s policy: -  T</a:t>
            </a:r>
            <a:r>
              <a:rPr lang="en-ZA" sz="2800" b="1" dirty="0">
                <a:solidFill>
                  <a:schemeClr val="bg2"/>
                </a:solidFill>
                <a:latin typeface="Calibri" panose="020F0502020204030204" pitchFamily="34" charset="0"/>
              </a:rPr>
              <a:t>wo</a:t>
            </a:r>
            <a:r>
              <a:rPr lang="en-ZA" sz="2800" dirty="0">
                <a:solidFill>
                  <a:schemeClr val="bg2"/>
                </a:solidFill>
                <a:latin typeface="Calibri" panose="020F0502020204030204" pitchFamily="34" charset="0"/>
              </a:rPr>
              <a:t> (2) re-assessments</a:t>
            </a:r>
            <a:endParaRPr lang="en-US" sz="28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973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dirty="0"/>
              <a:t>Credit Accumulation</a:t>
            </a:r>
          </a:p>
          <a:p>
            <a:pPr>
              <a:buFont typeface="Arial" panose="020B0604020202020204" pitchFamily="34" charset="0"/>
              <a:buChar char="•"/>
            </a:pPr>
            <a:r>
              <a:rPr lang="en-US" dirty="0"/>
              <a:t>Credits will be awarded on successful completion of unit standards.</a:t>
            </a:r>
          </a:p>
          <a:p>
            <a:pPr>
              <a:buFont typeface="Arial" panose="020B0604020202020204" pitchFamily="34" charset="0"/>
              <a:buChar char="•"/>
            </a:pPr>
            <a:r>
              <a:rPr lang="en-US" dirty="0"/>
              <a:t>NB: - Quality Assurance Process</a:t>
            </a:r>
          </a:p>
          <a:p>
            <a:endParaRPr lang="en-ZA" dirty="0"/>
          </a:p>
        </p:txBody>
      </p:sp>
      <p:graphicFrame>
        <p:nvGraphicFramePr>
          <p:cNvPr id="7" name="Diagram 6"/>
          <p:cNvGraphicFramePr/>
          <p:nvPr>
            <p:extLst>
              <p:ext uri="{D42A27DB-BD31-4B8C-83A1-F6EECF244321}">
                <p14:modId xmlns:p14="http://schemas.microsoft.com/office/powerpoint/2010/main" val="1367640366"/>
              </p:ext>
            </p:extLst>
          </p:nvPr>
        </p:nvGraphicFramePr>
        <p:xfrm>
          <a:off x="1529172" y="3444077"/>
          <a:ext cx="6096000" cy="2392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18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63C9525-0888-4409-A09F-7CFC66304F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E1E8816-6BB5-4803-984C-425751A425B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14C0117-EC7B-4EBC-A009-0C73F43105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9F903C9-F548-48EF-8ABD-A11130E99C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b="1" dirty="0"/>
              <a:t>Assessment Tools and Matrix:</a:t>
            </a:r>
          </a:p>
          <a:p>
            <a:endParaRPr lang="en-ZA" b="1" dirty="0"/>
          </a:p>
          <a:p>
            <a:pPr marL="800100" lvl="1" indent="-342900">
              <a:buClr>
                <a:schemeClr val="accent4">
                  <a:lumMod val="75000"/>
                </a:schemeClr>
              </a:buClr>
              <a:buFont typeface="Arial" panose="020B0604020202020204" pitchFamily="34" charset="0"/>
              <a:buChar char="•"/>
            </a:pPr>
            <a:r>
              <a:rPr lang="en-ZA" dirty="0"/>
              <a:t>All the specific outcomes </a:t>
            </a:r>
          </a:p>
          <a:p>
            <a:pPr marL="800100" lvl="1" indent="-342900">
              <a:buClr>
                <a:schemeClr val="accent4">
                  <a:lumMod val="75000"/>
                </a:schemeClr>
              </a:buClr>
              <a:buFont typeface="Arial" panose="020B0604020202020204" pitchFamily="34" charset="0"/>
              <a:buChar char="•"/>
            </a:pPr>
            <a:r>
              <a:rPr lang="en-ZA" dirty="0"/>
              <a:t>Associated assessment criteria </a:t>
            </a:r>
          </a:p>
          <a:p>
            <a:pPr marL="800100" lvl="1" indent="-342900">
              <a:buClr>
                <a:schemeClr val="accent4">
                  <a:lumMod val="75000"/>
                </a:schemeClr>
              </a:buClr>
              <a:buFont typeface="Arial" panose="020B0604020202020204" pitchFamily="34" charset="0"/>
              <a:buChar char="•"/>
            </a:pPr>
            <a:r>
              <a:rPr lang="en-ZA" dirty="0"/>
              <a:t>Range statements</a:t>
            </a:r>
          </a:p>
          <a:p>
            <a:pPr marL="800100" lvl="1" indent="-342900">
              <a:buClr>
                <a:schemeClr val="accent4">
                  <a:lumMod val="75000"/>
                </a:schemeClr>
              </a:buClr>
              <a:buFont typeface="Arial" panose="020B0604020202020204" pitchFamily="34" charset="0"/>
              <a:buChar char="•"/>
            </a:pPr>
            <a:r>
              <a:rPr lang="en-ZA" dirty="0"/>
              <a:t>Critical cross-field, development outcomes </a:t>
            </a:r>
          </a:p>
          <a:p>
            <a:pPr marL="800100" lvl="1" indent="-342900">
              <a:buClr>
                <a:schemeClr val="accent4">
                  <a:lumMod val="75000"/>
                </a:schemeClr>
              </a:buClr>
              <a:buFont typeface="Arial" panose="020B0604020202020204" pitchFamily="34" charset="0"/>
              <a:buChar char="•"/>
            </a:pPr>
            <a:r>
              <a:rPr lang="en-ZA" dirty="0"/>
              <a:t>Essential embedded knowledge.</a:t>
            </a:r>
            <a:endParaRPr lang="en-US" dirty="0"/>
          </a:p>
          <a:p>
            <a:endParaRPr lang="en-ZA" dirty="0"/>
          </a:p>
        </p:txBody>
      </p:sp>
    </p:spTree>
    <p:extLst>
      <p:ext uri="{BB962C8B-B14F-4D97-AF65-F5344CB8AC3E}">
        <p14:creationId xmlns:p14="http://schemas.microsoft.com/office/powerpoint/2010/main" val="952037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Ground Rules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5" name="Content Placeholder 4"/>
          <p:cNvSpPr>
            <a:spLocks noGrp="1"/>
          </p:cNvSpPr>
          <p:nvPr>
            <p:ph sz="quarter" idx="1"/>
          </p:nvPr>
        </p:nvSpPr>
        <p:spPr/>
        <p:txBody>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b="1" dirty="0">
                <a:cs typeface="Times New Roman" pitchFamily="18" charset="0"/>
              </a:rPr>
              <a:t>Days Training, Workshops, and Portfolio building</a:t>
            </a:r>
            <a:endParaRPr lang="en-US" altLang="en-US" b="1" dirty="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Breaks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Cell Phones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Participation</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Portfolio Submission</a:t>
            </a:r>
          </a:p>
          <a:p>
            <a:endParaRPr lang="en-ZA" dirty="0"/>
          </a:p>
        </p:txBody>
      </p:sp>
    </p:spTree>
    <p:extLst>
      <p:ext uri="{BB962C8B-B14F-4D97-AF65-F5344CB8AC3E}">
        <p14:creationId xmlns:p14="http://schemas.microsoft.com/office/powerpoint/2010/main" val="341822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a:t>
            </a:fld>
            <a:endParaRPr lang="en-ZA" dirty="0"/>
          </a:p>
        </p:txBody>
      </p:sp>
      <p:sp>
        <p:nvSpPr>
          <p:cNvPr id="5" name="Content Placeholder 4"/>
          <p:cNvSpPr>
            <a:spLocks noGrp="1"/>
          </p:cNvSpPr>
          <p:nvPr>
            <p:ph sz="quarter" idx="1"/>
          </p:nvPr>
        </p:nvSpPr>
        <p:spPr/>
        <p:txBody>
          <a:bodyPr>
            <a:normAutofit/>
          </a:bodyPr>
          <a:lstStyle/>
          <a:p>
            <a:pPr>
              <a:buFont typeface="Arial" panose="020B0604020202020204" pitchFamily="34" charset="0"/>
              <a:buChar char="•"/>
            </a:pPr>
            <a:r>
              <a:rPr lang="en-ZA" b="1" dirty="0"/>
              <a:t>ENJO Assessment Process:</a:t>
            </a:r>
          </a:p>
          <a:p>
            <a:pPr>
              <a:buFont typeface="Arial" panose="020B0604020202020204" pitchFamily="34" charset="0"/>
              <a:buChar char="•"/>
            </a:pPr>
            <a:endParaRPr lang="en-ZA" b="1" dirty="0"/>
          </a:p>
          <a:p>
            <a:pPr lvl="1">
              <a:buFont typeface="Arial" panose="020B0604020202020204" pitchFamily="34" charset="0"/>
              <a:buChar char="•"/>
            </a:pPr>
            <a:r>
              <a:rPr lang="en-ZA" dirty="0"/>
              <a:t>Integrated assessment against current SAQA registered unit standards and qualifications in a fair, valid, reliable and practicable manner.</a:t>
            </a:r>
            <a:endParaRPr lang="en-US" dirty="0"/>
          </a:p>
          <a:p>
            <a:pPr lvl="1">
              <a:buFont typeface="Arial" panose="020B0604020202020204" pitchFamily="34" charset="0"/>
              <a:buChar char="•"/>
            </a:pPr>
            <a:r>
              <a:rPr lang="en-ZA" dirty="0"/>
              <a:t>Moderation and verification procedures carried as per SAQA requirements.</a:t>
            </a:r>
          </a:p>
          <a:p>
            <a:pPr lvl="1">
              <a:buFont typeface="Arial" panose="020B0604020202020204" pitchFamily="34" charset="0"/>
              <a:buChar char="•"/>
            </a:pPr>
            <a:r>
              <a:rPr lang="en-ZA" dirty="0"/>
              <a:t>Learner competence demonstrated through formative and summative assessments.</a:t>
            </a:r>
            <a:endParaRPr lang="en-US" dirty="0"/>
          </a:p>
          <a:p>
            <a:endParaRPr lang="en-ZA" dirty="0"/>
          </a:p>
        </p:txBody>
      </p:sp>
    </p:spTree>
    <p:extLst>
      <p:ext uri="{BB962C8B-B14F-4D97-AF65-F5344CB8AC3E}">
        <p14:creationId xmlns:p14="http://schemas.microsoft.com/office/powerpoint/2010/main" val="3010335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3" name="Footer Placeholder 2"/>
          <p:cNvSpPr>
            <a:spLocks noGrp="1"/>
          </p:cNvSpPr>
          <p:nvPr>
            <p:ph type="ftr" sz="quarter" idx="4294967295"/>
          </p:nvPr>
        </p:nvSpPr>
        <p:spPr>
          <a:xfrm>
            <a:off x="3605064" y="6381328"/>
            <a:ext cx="1944216" cy="320080"/>
          </a:xfrm>
          <a:prstGeom prst="rect">
            <a:avLst/>
          </a:prstGeom>
        </p:spPr>
        <p:txBody>
          <a:bodyPr/>
          <a:lstStyle/>
          <a:p>
            <a:r>
              <a:rPr lang="en-US" dirty="0"/>
              <a:t>© ENJO Consultants cc</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a:t>
            </a:fld>
            <a:endParaRPr lang="en-ZA" dirty="0"/>
          </a:p>
        </p:txBody>
      </p:sp>
      <p:sp>
        <p:nvSpPr>
          <p:cNvPr id="5" name="Content Placeholder 4"/>
          <p:cNvSpPr>
            <a:spLocks noGrp="1"/>
          </p:cNvSpPr>
          <p:nvPr>
            <p:ph sz="quarter" idx="1"/>
          </p:nvPr>
        </p:nvSpPr>
        <p:spPr/>
        <p:txBody>
          <a:bodyPr/>
          <a:lstStyle/>
          <a:p>
            <a:pPr algn="just">
              <a:buClr>
                <a:schemeClr val="accent4">
                  <a:lumMod val="75000"/>
                </a:schemeClr>
              </a:buClr>
              <a:buFont typeface="Arial" panose="020B0604020202020204" pitchFamily="34" charset="0"/>
              <a:buChar char="•"/>
            </a:pPr>
            <a:r>
              <a:rPr lang="en-ZA" b="1" dirty="0"/>
              <a:t>Learners have the right to:</a:t>
            </a:r>
          </a:p>
          <a:p>
            <a:pPr algn="just">
              <a:buClr>
                <a:schemeClr val="accent4">
                  <a:lumMod val="75000"/>
                </a:schemeClr>
              </a:buClr>
              <a:buFont typeface="Arial" panose="020B0604020202020204" pitchFamily="34" charset="0"/>
              <a:buChar char="•"/>
            </a:pPr>
            <a:endParaRPr lang="en-ZA" dirty="0"/>
          </a:p>
          <a:p>
            <a:pPr marL="800100" lvl="1" indent="-342900" algn="just">
              <a:buClr>
                <a:schemeClr val="accent4">
                  <a:lumMod val="75000"/>
                </a:schemeClr>
              </a:buClr>
              <a:buFont typeface="Arial" panose="020B0604020202020204" pitchFamily="34" charset="0"/>
              <a:buChar char="•"/>
            </a:pPr>
            <a:r>
              <a:rPr lang="en-ZA" dirty="0"/>
              <a:t>Be informed when and how assessments are conducted</a:t>
            </a:r>
            <a:endParaRPr lang="en-US" dirty="0"/>
          </a:p>
          <a:p>
            <a:pPr marL="800100" lvl="1" indent="-342900" algn="just">
              <a:buClr>
                <a:schemeClr val="accent4">
                  <a:lumMod val="75000"/>
                </a:schemeClr>
              </a:buClr>
              <a:buFont typeface="Arial" panose="020B0604020202020204" pitchFamily="34" charset="0"/>
              <a:buChar char="•"/>
            </a:pPr>
            <a:r>
              <a:rPr lang="en-ZA" dirty="0"/>
              <a:t>Appeal against an assessment conducted.</a:t>
            </a:r>
            <a:endParaRPr lang="en-US" dirty="0"/>
          </a:p>
          <a:p>
            <a:pPr marL="800100" lvl="1" indent="-342900" algn="just">
              <a:buClr>
                <a:schemeClr val="accent4">
                  <a:lumMod val="75000"/>
                </a:schemeClr>
              </a:buClr>
              <a:buFont typeface="Arial" panose="020B0604020202020204" pitchFamily="34" charset="0"/>
              <a:buChar char="•"/>
            </a:pPr>
            <a:r>
              <a:rPr lang="en-ZA" dirty="0"/>
              <a:t>Get interpretation to the numeracy and literacy level of the skills programme, unit standard or qualification.</a:t>
            </a:r>
            <a:endParaRPr lang="en-US" dirty="0"/>
          </a:p>
          <a:p>
            <a:endParaRPr lang="en-ZA" dirty="0"/>
          </a:p>
        </p:txBody>
      </p:sp>
    </p:spTree>
    <p:extLst>
      <p:ext uri="{BB962C8B-B14F-4D97-AF65-F5344CB8AC3E}">
        <p14:creationId xmlns:p14="http://schemas.microsoft.com/office/powerpoint/2010/main" val="1245650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sp>
        <p:nvSpPr>
          <p:cNvPr id="5" name="Content Placeholder 4"/>
          <p:cNvSpPr>
            <a:spLocks noGrp="1"/>
          </p:cNvSpPr>
          <p:nvPr>
            <p:ph sz="quarter" idx="1"/>
          </p:nvPr>
        </p:nvSpPr>
        <p:spPr/>
        <p:txBody>
          <a:bodyPr/>
          <a:lstStyle/>
          <a:p>
            <a:pPr marL="433388" indent="-342900" algn="just">
              <a:buClr>
                <a:schemeClr val="accent4">
                  <a:lumMod val="75000"/>
                </a:schemeClr>
              </a:buClr>
            </a:pPr>
            <a:r>
              <a:rPr lang="en-ZA" dirty="0"/>
              <a:t>Facilitation and assessments will be conducted in English.</a:t>
            </a:r>
            <a:endParaRPr lang="en-US" dirty="0"/>
          </a:p>
          <a:p>
            <a:pPr marL="433388" indent="-342900" algn="just">
              <a:buClr>
                <a:schemeClr val="accent4">
                  <a:lumMod val="75000"/>
                </a:schemeClr>
              </a:buClr>
            </a:pPr>
            <a:r>
              <a:rPr lang="en-ZA" dirty="0"/>
              <a:t>Learners may have an observer present; however observer may not partake, comment or interrupt the assessment process.</a:t>
            </a:r>
            <a:endParaRPr lang="en-US" dirty="0"/>
          </a:p>
          <a:p>
            <a:pPr marL="433388" indent="-342900" algn="just">
              <a:buClr>
                <a:schemeClr val="accent4">
                  <a:lumMod val="75000"/>
                </a:schemeClr>
              </a:buClr>
            </a:pPr>
            <a:r>
              <a:rPr lang="en-ZA" dirty="0"/>
              <a:t>Assessment results will be available as soon as possible after the final assessment. </a:t>
            </a:r>
          </a:p>
          <a:p>
            <a:pPr marL="433388" indent="-342900" algn="just">
              <a:buClr>
                <a:schemeClr val="accent4">
                  <a:lumMod val="75000"/>
                </a:schemeClr>
              </a:buClr>
            </a:pPr>
            <a:r>
              <a:rPr lang="en-ZA" dirty="0"/>
              <a:t>Learners may have access to results within normal working hours.</a:t>
            </a:r>
            <a:endParaRPr lang="en-US" dirty="0"/>
          </a:p>
          <a:p>
            <a:endParaRPr lang="en-ZA" dirty="0"/>
          </a:p>
        </p:txBody>
      </p:sp>
    </p:spTree>
    <p:extLst>
      <p:ext uri="{BB962C8B-B14F-4D97-AF65-F5344CB8AC3E}">
        <p14:creationId xmlns:p14="http://schemas.microsoft.com/office/powerpoint/2010/main" val="1214686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a:t>
            </a:fld>
            <a:endParaRPr lang="en-ZA" dirty="0"/>
          </a:p>
        </p:txBody>
      </p:sp>
      <p:sp>
        <p:nvSpPr>
          <p:cNvPr id="5" name="Content Placeholder 4"/>
          <p:cNvSpPr>
            <a:spLocks noGrp="1"/>
          </p:cNvSpPr>
          <p:nvPr>
            <p:ph sz="quarter" idx="1"/>
          </p:nvPr>
        </p:nvSpPr>
        <p:spPr/>
        <p:txBody>
          <a:bodyPr/>
          <a:lstStyle/>
          <a:p>
            <a:pPr marL="0" indent="0">
              <a:buNone/>
            </a:pPr>
            <a:r>
              <a:rPr lang="en-ZA" b="1" dirty="0"/>
              <a:t>Additional Notes:</a:t>
            </a:r>
          </a:p>
          <a:p>
            <a:endParaRPr lang="en-ZA" b="1" dirty="0"/>
          </a:p>
          <a:p>
            <a:pPr marL="800100" lvl="1" indent="-342900" algn="just">
              <a:buClr>
                <a:schemeClr val="accent4">
                  <a:lumMod val="75000"/>
                </a:schemeClr>
              </a:buClr>
            </a:pPr>
            <a:r>
              <a:rPr lang="en-ZA" dirty="0"/>
              <a:t>Assessor will maintain telephonic and electronic contact until sufficient evidence has been submitted.  </a:t>
            </a:r>
            <a:endParaRPr lang="en-US" dirty="0"/>
          </a:p>
          <a:p>
            <a:pPr marL="800100" lvl="1" indent="-342900" algn="just">
              <a:buClr>
                <a:schemeClr val="accent4">
                  <a:lumMod val="75000"/>
                </a:schemeClr>
              </a:buClr>
            </a:pPr>
            <a:r>
              <a:rPr lang="en-ZA" dirty="0"/>
              <a:t>Additional evidence may be submitted after  initial submission.</a:t>
            </a:r>
            <a:endParaRPr lang="en-US" dirty="0"/>
          </a:p>
          <a:p>
            <a:pPr marL="800100" lvl="1" indent="-342900" algn="just">
              <a:buClr>
                <a:schemeClr val="accent4">
                  <a:lumMod val="75000"/>
                </a:schemeClr>
              </a:buClr>
            </a:pPr>
            <a:r>
              <a:rPr lang="en-ZA" dirty="0"/>
              <a:t>If you have a problem which might affect the outcome of assessment(s) you should notify the assessor.  Where practicable such needs will be accommodated. (special needs)</a:t>
            </a:r>
            <a:endParaRPr lang="en-US" dirty="0"/>
          </a:p>
          <a:p>
            <a:endParaRPr lang="en-ZA" dirty="0"/>
          </a:p>
        </p:txBody>
      </p:sp>
    </p:spTree>
    <p:extLst>
      <p:ext uri="{BB962C8B-B14F-4D97-AF65-F5344CB8AC3E}">
        <p14:creationId xmlns:p14="http://schemas.microsoft.com/office/powerpoint/2010/main" val="3780638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Appeals and Disputes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sz="2600" b="1" dirty="0">
                <a:solidFill>
                  <a:srgbClr val="000066"/>
                </a:solidFill>
              </a:rPr>
              <a:t>Learner  has  right to appeal against: </a:t>
            </a:r>
            <a:r>
              <a:rPr lang="en-ZA" sz="2600" dirty="0">
                <a:solidFill>
                  <a:srgbClr val="000066"/>
                </a:solidFill>
              </a:rPr>
              <a:t> </a:t>
            </a:r>
          </a:p>
          <a:p>
            <a:pPr marL="0" lvl="0" indent="0">
              <a:spcBef>
                <a:spcPts val="0"/>
              </a:spcBef>
              <a:buClrTx/>
              <a:buSzTx/>
              <a:buNone/>
            </a:pPr>
            <a:endParaRPr lang="en-ZA" sz="2600" dirty="0">
              <a:solidFill>
                <a:srgbClr val="000066"/>
              </a:solidFill>
            </a:endParaRPr>
          </a:p>
          <a:p>
            <a:pPr marL="342900" lvl="0" indent="-342900" fontAlgn="base">
              <a:lnSpc>
                <a:spcPct val="150000"/>
              </a:lnSpc>
              <a:spcBef>
                <a:spcPts val="0"/>
              </a:spcBef>
              <a:buClrTx/>
              <a:buSzTx/>
            </a:pPr>
            <a:r>
              <a:rPr lang="en-ZA" b="1" dirty="0">
                <a:solidFill>
                  <a:srgbClr val="000066"/>
                </a:solidFill>
              </a:rPr>
              <a:t>Unfair</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Invalid</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Unreliable</a:t>
            </a:r>
            <a:r>
              <a:rPr lang="en-ZA" dirty="0">
                <a:solidFill>
                  <a:srgbClr val="000066"/>
                </a:solidFill>
              </a:rPr>
              <a:t> assessment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Unethical</a:t>
            </a:r>
            <a:r>
              <a:rPr lang="en-ZA" dirty="0">
                <a:solidFill>
                  <a:srgbClr val="000066"/>
                </a:solidFill>
              </a:rPr>
              <a:t> practices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Inadequate expertise </a:t>
            </a:r>
            <a:r>
              <a:rPr lang="en-ZA" dirty="0">
                <a:solidFill>
                  <a:srgbClr val="000066"/>
                </a:solidFill>
              </a:rPr>
              <a:t>and experience of the assessor   </a:t>
            </a:r>
            <a:endParaRPr lang="en-US" dirty="0">
              <a:solidFill>
                <a:srgbClr val="000066"/>
              </a:solidFill>
            </a:endParaRPr>
          </a:p>
          <a:p>
            <a:endParaRPr lang="en-ZA" dirty="0"/>
          </a:p>
        </p:txBody>
      </p:sp>
      <p:sp>
        <p:nvSpPr>
          <p:cNvPr id="6" name="TextBox 5"/>
          <p:cNvSpPr txBox="1"/>
          <p:nvPr/>
        </p:nvSpPr>
        <p:spPr>
          <a:xfrm>
            <a:off x="580728" y="5281454"/>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a:solidFill>
                  <a:schemeClr val="bg2"/>
                </a:solidFill>
                <a:latin typeface="Calibri" panose="020F0502020204030204" pitchFamily="34" charset="0"/>
              </a:rPr>
              <a:t>Appeals have to be submitted in writing to ENJO. </a:t>
            </a:r>
          </a:p>
        </p:txBody>
      </p:sp>
    </p:spTree>
    <p:extLst>
      <p:ext uri="{BB962C8B-B14F-4D97-AF65-F5344CB8AC3E}">
        <p14:creationId xmlns:p14="http://schemas.microsoft.com/office/powerpoint/2010/main" val="14221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a:t>
            </a:r>
          </a:p>
        </p:txBody>
      </p:sp>
      <p:sp>
        <p:nvSpPr>
          <p:cNvPr id="3" name="Text Placeholder 2"/>
          <p:cNvSpPr>
            <a:spLocks noGrp="1"/>
          </p:cNvSpPr>
          <p:nvPr>
            <p:ph type="body" idx="1"/>
          </p:nvPr>
        </p:nvSpPr>
        <p:spPr/>
        <p:txBody>
          <a:bodyPr>
            <a:normAutofit/>
          </a:bodyPr>
          <a:lstStyle/>
          <a:p>
            <a:r>
              <a:rPr lang="en-ZA" dirty="0"/>
              <a:t>Portfolio of Evidence</a:t>
            </a:r>
          </a:p>
          <a:p>
            <a:r>
              <a:rPr lang="en-ZA" dirty="0"/>
              <a:t>Section 1 – Administrative Detail</a:t>
            </a:r>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25</a:t>
            </a:fld>
            <a:endParaRPr lang="en-ZA" dirty="0"/>
          </a:p>
        </p:txBody>
      </p:sp>
    </p:spTree>
    <p:extLst>
      <p:ext uri="{BB962C8B-B14F-4D97-AF65-F5344CB8AC3E}">
        <p14:creationId xmlns:p14="http://schemas.microsoft.com/office/powerpoint/2010/main" val="3198909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1 - 2 Administrative Detail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a:t>
            </a:fld>
            <a:endParaRPr lang="en-ZA" dirty="0"/>
          </a:p>
        </p:txBody>
      </p:sp>
      <p:sp>
        <p:nvSpPr>
          <p:cNvPr id="5" name="Content Placeholder 4"/>
          <p:cNvSpPr>
            <a:spLocks noGrp="1"/>
          </p:cNvSpPr>
          <p:nvPr>
            <p:ph sz="quarter" idx="1"/>
          </p:nvPr>
        </p:nvSpPr>
        <p:spPr/>
        <p:txBody>
          <a:bodyPr/>
          <a:lstStyle/>
          <a:p>
            <a:r>
              <a:rPr lang="en-ZA" dirty="0"/>
              <a:t>Learner Information</a:t>
            </a:r>
          </a:p>
          <a:p>
            <a:r>
              <a:rPr lang="en-ZA" dirty="0"/>
              <a:t>ID</a:t>
            </a:r>
          </a:p>
          <a:p>
            <a:r>
              <a:rPr lang="en-ZA" dirty="0"/>
              <a:t>CV</a:t>
            </a:r>
          </a:p>
          <a:p>
            <a:r>
              <a:rPr lang="en-ZA" dirty="0"/>
              <a:t>Qualifications</a:t>
            </a:r>
          </a:p>
          <a:p>
            <a:r>
              <a:rPr lang="en-ZA" dirty="0"/>
              <a:t>Special Instructions</a:t>
            </a:r>
          </a:p>
          <a:p>
            <a:r>
              <a:rPr lang="en-ZA" dirty="0"/>
              <a:t>Declaration of Authenticity</a:t>
            </a:r>
          </a:p>
          <a:p>
            <a:r>
              <a:rPr lang="en-ZA" dirty="0"/>
              <a:t>Unit Standard </a:t>
            </a:r>
          </a:p>
          <a:p>
            <a:r>
              <a:rPr lang="en-ZA" dirty="0"/>
              <a:t>Sign all required documents</a:t>
            </a:r>
          </a:p>
          <a:p>
            <a:endParaRPr lang="en-ZA" dirty="0"/>
          </a:p>
        </p:txBody>
      </p:sp>
      <p:pic>
        <p:nvPicPr>
          <p:cNvPr id="6" name="Picture 2" descr="C:\Users\Nortje\Pictures\Business LR (1)\shutterstock_111179960 L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1" b="98246" l="0" r="97059">
                        <a14:foregroundMark x1="34118" y1="10526" x2="46471" y2="12982"/>
                        <a14:backgroundMark x1="47647" y1="13684" x2="47647" y2="35088"/>
                      </a14:backgroundRemoval>
                    </a14:imgEffect>
                  </a14:imgLayer>
                </a14:imgProps>
              </a:ext>
              <a:ext uri="{28A0092B-C50C-407E-A947-70E740481C1C}">
                <a14:useLocalDpi xmlns:a14="http://schemas.microsoft.com/office/drawing/2010/main" val="0"/>
              </a:ext>
            </a:extLst>
          </a:blip>
          <a:srcRect/>
          <a:stretch>
            <a:fillRect/>
          </a:stretch>
        </p:blipFill>
        <p:spPr bwMode="auto">
          <a:xfrm>
            <a:off x="4894866" y="1829193"/>
            <a:ext cx="3505872" cy="293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Special Instruction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a:t>
            </a:fld>
            <a:endParaRPr lang="en-ZA" dirty="0"/>
          </a:p>
        </p:txBody>
      </p:sp>
      <p:sp>
        <p:nvSpPr>
          <p:cNvPr id="5" name="Content Placeholder 4"/>
          <p:cNvSpPr>
            <a:spLocks noGrp="1"/>
          </p:cNvSpPr>
          <p:nvPr>
            <p:ph sz="quarter" idx="1"/>
          </p:nvPr>
        </p:nvSpPr>
        <p:spPr/>
        <p:txBody>
          <a:bodyPr/>
          <a:lstStyle/>
          <a:p>
            <a:r>
              <a:rPr lang="en-ZA" dirty="0"/>
              <a:t>No Tippex</a:t>
            </a:r>
          </a:p>
          <a:p>
            <a:r>
              <a:rPr lang="en-ZA" dirty="0"/>
              <a:t>Initial each page</a:t>
            </a:r>
          </a:p>
          <a:p>
            <a:r>
              <a:rPr lang="en-ZA" dirty="0"/>
              <a:t>Comments in full</a:t>
            </a:r>
          </a:p>
          <a:p>
            <a:r>
              <a:rPr lang="en-ZA" dirty="0"/>
              <a:t>ENJO or own templates to be used to complete portfolio</a:t>
            </a:r>
          </a:p>
          <a:p>
            <a:r>
              <a:rPr lang="en-ZA" dirty="0"/>
              <a:t>Use assigned colour unless instructed differently</a:t>
            </a:r>
          </a:p>
          <a:p>
            <a:endParaRPr lang="en-ZA" dirty="0"/>
          </a:p>
        </p:txBody>
      </p:sp>
    </p:spTree>
    <p:extLst>
      <p:ext uri="{BB962C8B-B14F-4D97-AF65-F5344CB8AC3E}">
        <p14:creationId xmlns:p14="http://schemas.microsoft.com/office/powerpoint/2010/main" val="2729796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a:t>
            </a:fld>
            <a:endParaRPr lang="en-ZA" dirty="0"/>
          </a:p>
        </p:txBody>
      </p:sp>
      <p:sp>
        <p:nvSpPr>
          <p:cNvPr id="5" name="Content Placeholder 4"/>
          <p:cNvSpPr>
            <a:spLocks noGrp="1"/>
          </p:cNvSpPr>
          <p:nvPr>
            <p:ph sz="quarter" idx="1"/>
          </p:nvPr>
        </p:nvSpPr>
        <p:spPr/>
        <p:txBody>
          <a:bodyPr/>
          <a:lstStyle/>
          <a:p>
            <a:r>
              <a:rPr lang="en-ZA" dirty="0"/>
              <a:t>SAQA US ID</a:t>
            </a:r>
          </a:p>
          <a:p>
            <a:r>
              <a:rPr lang="en-ZA" dirty="0"/>
              <a:t>Unit Standard Title</a:t>
            </a:r>
          </a:p>
          <a:p>
            <a:r>
              <a:rPr lang="en-ZA" dirty="0"/>
              <a:t>NQF Level</a:t>
            </a:r>
          </a:p>
          <a:p>
            <a:r>
              <a:rPr lang="en-ZA" dirty="0"/>
              <a:t>Credits</a:t>
            </a:r>
          </a:p>
          <a:p>
            <a:r>
              <a:rPr lang="en-ZA" dirty="0"/>
              <a:t>Purpose of the Unit Standard</a:t>
            </a:r>
          </a:p>
          <a:p>
            <a:r>
              <a:rPr lang="en-ZA" dirty="0"/>
              <a:t>Learning assumed to be in place</a:t>
            </a:r>
          </a:p>
          <a:p>
            <a:endParaRPr lang="en-ZA" dirty="0"/>
          </a:p>
        </p:txBody>
      </p:sp>
    </p:spTree>
    <p:extLst>
      <p:ext uri="{BB962C8B-B14F-4D97-AF65-F5344CB8AC3E}">
        <p14:creationId xmlns:p14="http://schemas.microsoft.com/office/powerpoint/2010/main" val="2610884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29</a:t>
            </a:fld>
            <a:endParaRPr lang="en-ZA" dirty="0"/>
          </a:p>
        </p:txBody>
      </p:sp>
      <p:sp>
        <p:nvSpPr>
          <p:cNvPr id="5" name="Content Placeholder 4"/>
          <p:cNvSpPr>
            <a:spLocks noGrp="1"/>
          </p:cNvSpPr>
          <p:nvPr>
            <p:ph sz="quarter" idx="1"/>
          </p:nvPr>
        </p:nvSpPr>
        <p:spPr/>
        <p:txBody>
          <a:bodyPr/>
          <a:lstStyle/>
          <a:p>
            <a:r>
              <a:rPr lang="en-ZA" dirty="0"/>
              <a:t>Unit Standard Range</a:t>
            </a:r>
          </a:p>
          <a:p>
            <a:r>
              <a:rPr lang="en-ZA" dirty="0"/>
              <a:t>Specific Outcomes</a:t>
            </a:r>
          </a:p>
          <a:p>
            <a:r>
              <a:rPr lang="en-ZA" dirty="0"/>
              <a:t>Assessment Criteria</a:t>
            </a:r>
          </a:p>
          <a:p>
            <a:r>
              <a:rPr lang="en-ZA" dirty="0"/>
              <a:t>Essential Embedded Knowledge (EEK)</a:t>
            </a:r>
          </a:p>
          <a:p>
            <a:r>
              <a:rPr lang="en-ZA" dirty="0"/>
              <a:t>Critical Cross-field Outcomes (CCFOs)</a:t>
            </a:r>
          </a:p>
          <a:p>
            <a:r>
              <a:rPr lang="en-ZA" dirty="0"/>
              <a:t>Notes</a:t>
            </a:r>
          </a:p>
          <a:p>
            <a:endParaRPr lang="en-ZA" dirty="0"/>
          </a:p>
        </p:txBody>
      </p:sp>
    </p:spTree>
    <p:extLst>
      <p:ext uri="{BB962C8B-B14F-4D97-AF65-F5344CB8AC3E}">
        <p14:creationId xmlns:p14="http://schemas.microsoft.com/office/powerpoint/2010/main" val="526451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Occupational health &amp; safety and security information</a:t>
            </a:r>
            <a:endParaRPr lang="en-ZA"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p:cNvSpPr>
            <a:spLocks noGrp="1"/>
          </p:cNvSpPr>
          <p:nvPr>
            <p:ph sz="quarter" idx="1"/>
          </p:nvPr>
        </p:nvSpPr>
        <p:spPr/>
        <p:txBody>
          <a:bodyPr/>
          <a:lstStyle/>
          <a:p>
            <a:pPr marL="0" indent="0">
              <a:buNone/>
            </a:pPr>
            <a:r>
              <a:rPr lang="en-ZA" b="1" dirty="0"/>
              <a:t>Health, safety and security relating to the venue:</a:t>
            </a:r>
          </a:p>
          <a:p>
            <a:pPr marL="0" indent="0">
              <a:buNone/>
            </a:pPr>
            <a:endParaRPr lang="en-ZA" b="1" dirty="0"/>
          </a:p>
          <a:p>
            <a:pPr lvl="0"/>
            <a:r>
              <a:rPr lang="en-GB" dirty="0"/>
              <a:t>Toilets</a:t>
            </a:r>
          </a:p>
          <a:p>
            <a:pPr lvl="0"/>
            <a:r>
              <a:rPr lang="en-GB" dirty="0"/>
              <a:t>Nearest assembly point</a:t>
            </a:r>
          </a:p>
          <a:p>
            <a:pPr lvl="0"/>
            <a:r>
              <a:rPr lang="en-US" dirty="0"/>
              <a:t>Emergency exits</a:t>
            </a:r>
            <a:endParaRPr lang="en-ZA" dirty="0"/>
          </a:p>
          <a:p>
            <a:pPr lvl="0"/>
            <a:r>
              <a:rPr lang="en-GB" dirty="0"/>
              <a:t>Nearest fire alarm and fire extinguisher</a:t>
            </a:r>
            <a:endParaRPr lang="en-ZA" dirty="0"/>
          </a:p>
          <a:p>
            <a:pPr lvl="0"/>
            <a:r>
              <a:rPr lang="en-GB" dirty="0"/>
              <a:t>Location of the first aid kit</a:t>
            </a:r>
            <a:endParaRPr lang="en-ZA" dirty="0"/>
          </a:p>
          <a:p>
            <a:pPr lvl="0"/>
            <a:r>
              <a:rPr lang="en-GB" dirty="0"/>
              <a:t>Venue contact person:  any other health and safety or security related questions or concerns</a:t>
            </a:r>
            <a:endParaRPr lang="en-ZA" dirty="0"/>
          </a:p>
          <a:p>
            <a:pPr marL="0" indent="0">
              <a:buNone/>
            </a:pPr>
            <a:endParaRPr lang="en-ZA" b="1" dirty="0"/>
          </a:p>
        </p:txBody>
      </p:sp>
    </p:spTree>
    <p:extLst>
      <p:ext uri="{BB962C8B-B14F-4D97-AF65-F5344CB8AC3E}">
        <p14:creationId xmlns:p14="http://schemas.microsoft.com/office/powerpoint/2010/main" val="4219026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OBET and the NQF</a:t>
            </a:r>
          </a:p>
        </p:txBody>
      </p:sp>
      <p:sp>
        <p:nvSpPr>
          <p:cNvPr id="3" name="Text Placeholder 2"/>
          <p:cNvSpPr>
            <a:spLocks noGrp="1"/>
          </p:cNvSpPr>
          <p:nvPr>
            <p:ph type="body" idx="1"/>
          </p:nvPr>
        </p:nvSpPr>
        <p:spPr/>
        <p:txBody>
          <a:bodyPr>
            <a:noAutofit/>
          </a:bodyPr>
          <a:lstStyle/>
          <a:p>
            <a:r>
              <a:rPr lang="en-US" sz="4000" dirty="0"/>
              <a:t>Study Unit 1:</a:t>
            </a:r>
            <a:br>
              <a:rPr lang="en-US" sz="4000" dirty="0"/>
            </a:br>
            <a:r>
              <a:rPr lang="en-ZA" dirty="0"/>
              <a:t>Key Elements of the Outcomes-Based Approach to Education and Training </a:t>
            </a:r>
            <a:endParaRPr lang="en-ZA" sz="40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30</a:t>
            </a:fld>
            <a:endParaRPr lang="en-ZA" dirty="0"/>
          </a:p>
        </p:txBody>
      </p:sp>
      <p:pic>
        <p:nvPicPr>
          <p:cNvPr id="6" name="Picture 5" descr="ec_i_outcomes_2.gif"/>
          <p:cNvPicPr/>
          <p:nvPr/>
        </p:nvPicPr>
        <p:blipFill>
          <a:blip r:embed="rId2" cstate="print"/>
          <a:stretch>
            <a:fillRect/>
          </a:stretch>
        </p:blipFill>
        <p:spPr>
          <a:xfrm>
            <a:off x="4928193" y="4820177"/>
            <a:ext cx="2462004" cy="16171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5209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Introduction: Outcomes–Based Education and Training (OBET)</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31</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lstStyle/>
          <a:p>
            <a:pPr marL="0" indent="0">
              <a:buNone/>
            </a:pPr>
            <a:r>
              <a:rPr lang="en-ZA" b="1" dirty="0"/>
              <a:t>The Key Elements of OBET </a:t>
            </a:r>
          </a:p>
          <a:p>
            <a:r>
              <a:rPr lang="en-ZA" dirty="0"/>
              <a:t>A shift towards learning rather than teaching</a:t>
            </a:r>
          </a:p>
          <a:p>
            <a:r>
              <a:rPr lang="en-ZA" dirty="0"/>
              <a:t>To providing experience rather than information</a:t>
            </a:r>
          </a:p>
          <a:p>
            <a:r>
              <a:rPr lang="en-ZA" dirty="0"/>
              <a:t>A move from normative, paper-based examinations towards outcomes-based assessment </a:t>
            </a:r>
          </a:p>
          <a:p>
            <a:r>
              <a:rPr lang="en-ZA" dirty="0"/>
              <a:t>An opportunity to widen opportunities for learning and to promote equality.</a:t>
            </a:r>
          </a:p>
          <a:p>
            <a:r>
              <a:rPr lang="en-ZA" dirty="0"/>
              <a:t>The structure and design of the programme is based on the skills, outcomes and competencies</a:t>
            </a:r>
          </a:p>
          <a:p>
            <a:r>
              <a:rPr lang="en-ZA" dirty="0"/>
              <a:t>Learning programmes will need to be aligned with the NQF </a:t>
            </a:r>
          </a:p>
        </p:txBody>
      </p:sp>
    </p:spTree>
    <p:extLst>
      <p:ext uri="{BB962C8B-B14F-4D97-AF65-F5344CB8AC3E}">
        <p14:creationId xmlns:p14="http://schemas.microsoft.com/office/powerpoint/2010/main" val="420247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Introduction: Outcomes–Based Education and Training (OBET)</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32</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lstStyle/>
          <a:p>
            <a:pPr marL="0" indent="0">
              <a:buNone/>
            </a:pPr>
            <a:r>
              <a:rPr lang="en-ZA" b="1" dirty="0"/>
              <a:t>The Characteristics of OBET</a:t>
            </a:r>
          </a:p>
          <a:p>
            <a:pPr marL="0" indent="0">
              <a:buNone/>
            </a:pPr>
            <a:endParaRPr lang="en-ZA" dirty="0"/>
          </a:p>
          <a:p>
            <a:pPr marL="0" indent="0">
              <a:buNone/>
            </a:pPr>
            <a:endParaRPr lang="en-ZA" dirty="0"/>
          </a:p>
        </p:txBody>
      </p:sp>
      <p:pic>
        <p:nvPicPr>
          <p:cNvPr id="5" name="Picture 4">
            <a:extLst>
              <a:ext uri="{FF2B5EF4-FFF2-40B4-BE49-F238E27FC236}">
                <a16:creationId xmlns:a16="http://schemas.microsoft.com/office/drawing/2014/main" id="{F1FB9CB3-365A-4E22-A040-E2636F3BB0C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147" y="2294021"/>
            <a:ext cx="7636042" cy="2053390"/>
          </a:xfrm>
          <a:prstGeom prst="rect">
            <a:avLst/>
          </a:prstGeom>
          <a:noFill/>
        </p:spPr>
      </p:pic>
    </p:spTree>
    <p:extLst>
      <p:ext uri="{BB962C8B-B14F-4D97-AF65-F5344CB8AC3E}">
        <p14:creationId xmlns:p14="http://schemas.microsoft.com/office/powerpoint/2010/main" val="408778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Introduction: Outcomes–Based Education and Training (OBET)</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33</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fontScale="92500"/>
          </a:bodyPr>
          <a:lstStyle/>
          <a:p>
            <a:pPr marL="0" indent="0">
              <a:buNone/>
            </a:pPr>
            <a:r>
              <a:rPr lang="en-ZA" b="1" dirty="0"/>
              <a:t>Characteristics of OBET:</a:t>
            </a:r>
          </a:p>
          <a:p>
            <a:r>
              <a:rPr lang="en-ZA" dirty="0"/>
              <a:t>Outcomes and assessment criteria are stated clearly in the standards.</a:t>
            </a:r>
          </a:p>
          <a:p>
            <a:pPr lvl="0" fontAlgn="base"/>
            <a:r>
              <a:rPr lang="en-ZA" dirty="0"/>
              <a:t>Outcomes are focused on skills, knowledge and values / attitudes.</a:t>
            </a:r>
          </a:p>
          <a:p>
            <a:pPr lvl="0" fontAlgn="base"/>
            <a:r>
              <a:rPr lang="en-ZA" dirty="0"/>
              <a:t>Learning is facilitated and can take place anywhere (not restricted to formal learning)</a:t>
            </a:r>
          </a:p>
          <a:p>
            <a:pPr lvl="0" fontAlgn="base"/>
            <a:r>
              <a:rPr lang="en-ZA" dirty="0"/>
              <a:t>Both critical cross-field outcomes and specific outcomes are included in the assessment.</a:t>
            </a:r>
          </a:p>
          <a:p>
            <a:pPr lvl="0" fontAlgn="base"/>
            <a:r>
              <a:rPr lang="en-ZA" dirty="0"/>
              <a:t>Outcomes describe observable, demonstrable and assessable performance.</a:t>
            </a:r>
          </a:p>
          <a:p>
            <a:pPr lvl="0" fontAlgn="base"/>
            <a:r>
              <a:rPr lang="en-ZA" dirty="0"/>
              <a:t>Outcomes are broader in scope than a mere list of specific tasks or skills.</a:t>
            </a:r>
          </a:p>
          <a:p>
            <a:pPr marL="0" indent="0">
              <a:buNone/>
            </a:pPr>
            <a:endParaRPr lang="en-ZA" dirty="0"/>
          </a:p>
        </p:txBody>
      </p:sp>
    </p:spTree>
    <p:extLst>
      <p:ext uri="{BB962C8B-B14F-4D97-AF65-F5344CB8AC3E}">
        <p14:creationId xmlns:p14="http://schemas.microsoft.com/office/powerpoint/2010/main" val="170978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Introduction: Outcomes–Based Education and Training (OBET)</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34</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r>
              <a:rPr lang="en-ZA" b="1" dirty="0"/>
              <a:t>Advantages of OBET</a:t>
            </a:r>
          </a:p>
          <a:p>
            <a:pPr lvl="0" fontAlgn="base"/>
            <a:r>
              <a:rPr lang="en-ZA" dirty="0"/>
              <a:t>Learners know exactly what is expected from them as unit standards make it very clear what is required from them.</a:t>
            </a:r>
          </a:p>
          <a:p>
            <a:pPr lvl="0" fontAlgn="base"/>
            <a:r>
              <a:rPr lang="en-ZA" dirty="0"/>
              <a:t>There is greater buy-in and support for OBET from all role-players </a:t>
            </a:r>
          </a:p>
          <a:p>
            <a:pPr lvl="0" fontAlgn="base"/>
            <a:r>
              <a:rPr lang="en-ZA" dirty="0"/>
              <a:t>OBET requires that international best practices be incorporated in ETD design.</a:t>
            </a:r>
          </a:p>
          <a:p>
            <a:pPr lvl="0" fontAlgn="base"/>
            <a:r>
              <a:rPr lang="en-ZA" dirty="0"/>
              <a:t>Well-defined assessment criteria make it how assessment will take place.</a:t>
            </a:r>
          </a:p>
          <a:p>
            <a:pPr lvl="0" fontAlgn="base"/>
            <a:r>
              <a:rPr lang="en-ZA" dirty="0"/>
              <a:t>Assessment is more objective and fair as a result of the predetermined assessment criteria. </a:t>
            </a:r>
          </a:p>
          <a:p>
            <a:pPr marL="0" indent="0">
              <a:buNone/>
            </a:pPr>
            <a:endParaRPr lang="en-ZA" dirty="0"/>
          </a:p>
        </p:txBody>
      </p:sp>
    </p:spTree>
    <p:extLst>
      <p:ext uri="{BB962C8B-B14F-4D97-AF65-F5344CB8AC3E}">
        <p14:creationId xmlns:p14="http://schemas.microsoft.com/office/powerpoint/2010/main" val="766471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Introduction: Outcomes–Based Education and Training (OBET)</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35</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r>
              <a:rPr lang="en-ZA" b="1" dirty="0"/>
              <a:t>Advantages of OBET</a:t>
            </a:r>
          </a:p>
          <a:p>
            <a:pPr lvl="0" fontAlgn="base"/>
            <a:r>
              <a:rPr lang="en-ZA" dirty="0"/>
              <a:t>OBET promotes the acquisition of specific skills and competencies </a:t>
            </a:r>
          </a:p>
          <a:p>
            <a:pPr lvl="0" fontAlgn="base"/>
            <a:r>
              <a:rPr lang="en-ZA" dirty="0"/>
              <a:t>OBET fosters a better integration between education at school, workplace and higher education level.</a:t>
            </a:r>
          </a:p>
          <a:p>
            <a:pPr lvl="0" fontAlgn="base"/>
            <a:r>
              <a:rPr lang="en-ZA" dirty="0"/>
              <a:t>OBET helps learners to accept responsibility for learning</a:t>
            </a:r>
          </a:p>
          <a:p>
            <a:pPr lvl="0" fontAlgn="base"/>
            <a:r>
              <a:rPr lang="en-ZA" dirty="0"/>
              <a:t>Recognition of prior learning prevents the duplication and repetition of previous learning situations.</a:t>
            </a:r>
          </a:p>
          <a:p>
            <a:pPr marL="0" indent="0">
              <a:buNone/>
            </a:pPr>
            <a:endParaRPr lang="en-ZA" dirty="0"/>
          </a:p>
        </p:txBody>
      </p:sp>
    </p:spTree>
    <p:extLst>
      <p:ext uri="{BB962C8B-B14F-4D97-AF65-F5344CB8AC3E}">
        <p14:creationId xmlns:p14="http://schemas.microsoft.com/office/powerpoint/2010/main" val="95441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Introduction: Outcomes–Based Education and Training (OBET)</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36</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lnSpcReduction="10000"/>
          </a:bodyPr>
          <a:lstStyle/>
          <a:p>
            <a:pPr marL="0" indent="0">
              <a:buNone/>
            </a:pPr>
            <a:r>
              <a:rPr lang="en-ZA" b="1" dirty="0"/>
              <a:t>Disadvantages of OBET</a:t>
            </a:r>
          </a:p>
          <a:p>
            <a:pPr lvl="0" fontAlgn="base"/>
            <a:r>
              <a:rPr lang="en-ZA" dirty="0"/>
              <a:t>Most learners are not ready to adapt to OBET because of the gap between a trainer-led system and a learner-centred approach </a:t>
            </a:r>
          </a:p>
          <a:p>
            <a:pPr lvl="0" fontAlgn="base"/>
            <a:r>
              <a:rPr lang="en-ZA" dirty="0"/>
              <a:t>OBET requires that all learning material be rewritten</a:t>
            </a:r>
          </a:p>
          <a:p>
            <a:pPr lvl="0" fontAlgn="base"/>
            <a:r>
              <a:rPr lang="en-ZA" dirty="0"/>
              <a:t>The process of generating and registering of unit standards is very slow.</a:t>
            </a:r>
          </a:p>
          <a:p>
            <a:pPr lvl="0" fontAlgn="base"/>
            <a:r>
              <a:rPr lang="en-ZA" dirty="0"/>
              <a:t>SAQA structures are bureaucratic and by their very nature inhibit the good intentions of an OBET approach.</a:t>
            </a:r>
          </a:p>
          <a:p>
            <a:pPr lvl="0" fontAlgn="base"/>
            <a:r>
              <a:rPr lang="en-ZA" dirty="0"/>
              <a:t>People with vested interests and strong personalities in standard-generating bodies may manipulate the standard setting process to achieve their own objectives.</a:t>
            </a:r>
          </a:p>
          <a:p>
            <a:pPr marL="0" indent="0">
              <a:buNone/>
            </a:pPr>
            <a:endParaRPr lang="en-ZA" dirty="0"/>
          </a:p>
        </p:txBody>
      </p:sp>
    </p:spTree>
    <p:extLst>
      <p:ext uri="{BB962C8B-B14F-4D97-AF65-F5344CB8AC3E}">
        <p14:creationId xmlns:p14="http://schemas.microsoft.com/office/powerpoint/2010/main" val="239421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Introduction: Outcomes–Based Education and Training (OBET)</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37</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r>
              <a:rPr lang="en-ZA" b="1" dirty="0"/>
              <a:t>Disadvantages of OBET</a:t>
            </a:r>
          </a:p>
          <a:p>
            <a:pPr lvl="0" fontAlgn="base"/>
            <a:r>
              <a:rPr lang="en-ZA" dirty="0"/>
              <a:t>OBET requires quality assurance systems which were not part of the previous educational dispensation.</a:t>
            </a:r>
          </a:p>
          <a:p>
            <a:pPr lvl="0" fontAlgn="base"/>
            <a:r>
              <a:rPr lang="en-ZA" dirty="0"/>
              <a:t>The scope and greater variety and application of OBET assessment methods are time-consuming </a:t>
            </a:r>
          </a:p>
          <a:p>
            <a:pPr lvl="0" fontAlgn="base"/>
            <a:r>
              <a:rPr lang="en-ZA" dirty="0"/>
              <a:t>All trainers must be retrained to acquire the knowledge, values and competencies to implement OBET.</a:t>
            </a:r>
          </a:p>
          <a:p>
            <a:pPr lvl="0" fontAlgn="base"/>
            <a:r>
              <a:rPr lang="en-ZA" dirty="0"/>
              <a:t>The rapid changes in the modern work environment often require short-term follow-up training, a situation in which training staff cannot wait for unit standards to be generated or updated.</a:t>
            </a:r>
          </a:p>
          <a:p>
            <a:pPr marL="0" indent="0">
              <a:buNone/>
            </a:pPr>
            <a:endParaRPr lang="en-ZA" dirty="0"/>
          </a:p>
        </p:txBody>
      </p:sp>
    </p:spTree>
    <p:extLst>
      <p:ext uri="{BB962C8B-B14F-4D97-AF65-F5344CB8AC3E}">
        <p14:creationId xmlns:p14="http://schemas.microsoft.com/office/powerpoint/2010/main" val="66924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1.1 The Concept of Outcomes </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38</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endParaRPr lang="en-ZA" dirty="0"/>
          </a:p>
        </p:txBody>
      </p:sp>
      <p:pic>
        <p:nvPicPr>
          <p:cNvPr id="5" name="Picture 4">
            <a:extLst>
              <a:ext uri="{FF2B5EF4-FFF2-40B4-BE49-F238E27FC236}">
                <a16:creationId xmlns:a16="http://schemas.microsoft.com/office/drawing/2014/main" id="{E822C513-9886-4F07-93EB-A85936F2B2C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
        <p:nvSpPr>
          <p:cNvPr id="6" name="Content Placeholder 4">
            <a:extLst>
              <a:ext uri="{FF2B5EF4-FFF2-40B4-BE49-F238E27FC236}">
                <a16:creationId xmlns:a16="http://schemas.microsoft.com/office/drawing/2014/main" id="{90B18F38-F8D9-46FA-83C7-8A32946508CE}"/>
              </a:ext>
            </a:extLst>
          </p:cNvPr>
          <p:cNvSpPr txBox="1">
            <a:spLocks/>
          </p:cNvSpPr>
          <p:nvPr/>
        </p:nvSpPr>
        <p:spPr>
          <a:xfrm>
            <a:off x="2257400" y="2124160"/>
            <a:ext cx="6275040" cy="1448856"/>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lvl1pPr marL="354013" indent="-354013" algn="l" rtl="0" eaLnBrk="1" latinLnBrk="0" hangingPunct="1">
              <a:spcBef>
                <a:spcPts val="580"/>
              </a:spcBef>
              <a:buClr>
                <a:schemeClr val="accent1"/>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Arial" panose="020B0604020202020204" pitchFamily="34" charset="0"/>
              <a:buChar char="•"/>
              <a:defRPr kumimoji="0" sz="2400" kern="1200">
                <a:solidFill>
                  <a:schemeClr val="lt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Arial" panose="020B0604020202020204" pitchFamily="34" charset="0"/>
              <a:buChar char="•"/>
              <a:defRPr kumimoji="0" sz="2400" kern="1200">
                <a:solidFill>
                  <a:schemeClr val="lt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anose="020B0604020202020204" pitchFamily="34" charset="0"/>
              <a:buChar char="•"/>
              <a:defRPr kumimoji="0" sz="2400" kern="1200">
                <a:solidFill>
                  <a:schemeClr val="lt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701675" indent="-342900">
              <a:buFont typeface="Wingdings" pitchFamily="2" charset="2"/>
              <a:buChar char="§"/>
            </a:pPr>
            <a:r>
              <a:rPr lang="en-ZA" sz="2000" b="1" i="1" dirty="0"/>
              <a:t>The products of the learning process are called outcomes.</a:t>
            </a:r>
            <a:endParaRPr lang="en-ZA" sz="2000" dirty="0"/>
          </a:p>
        </p:txBody>
      </p:sp>
    </p:spTree>
    <p:extLst>
      <p:ext uri="{BB962C8B-B14F-4D97-AF65-F5344CB8AC3E}">
        <p14:creationId xmlns:p14="http://schemas.microsoft.com/office/powerpoint/2010/main" val="23269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1.1 The Concept of Outcomes </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39</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r>
              <a:rPr lang="en-ZA" b="1" dirty="0"/>
              <a:t>The OBET process:</a:t>
            </a:r>
          </a:p>
          <a:p>
            <a:pPr lvl="0" fontAlgn="base"/>
            <a:r>
              <a:rPr lang="en-ZA" dirty="0"/>
              <a:t>Stakeholders and experts decide what the end products of learning should be before the learning takes place.</a:t>
            </a:r>
          </a:p>
          <a:p>
            <a:pPr lvl="0" fontAlgn="base"/>
            <a:r>
              <a:rPr lang="en-ZA" dirty="0"/>
              <a:t>The outcomes are then written down as statements and these statements are used to develop learning programmes.</a:t>
            </a:r>
          </a:p>
          <a:p>
            <a:pPr lvl="0" fontAlgn="base"/>
            <a:r>
              <a:rPr lang="en-ZA" dirty="0"/>
              <a:t>All the activities, methods and assessment strategies used during training should be directed to achieving learning outcomes for that level.</a:t>
            </a:r>
          </a:p>
          <a:p>
            <a:pPr marL="0" indent="0">
              <a:buNone/>
            </a:pPr>
            <a:endParaRPr lang="en-ZA" dirty="0"/>
          </a:p>
        </p:txBody>
      </p:sp>
    </p:spTree>
    <p:extLst>
      <p:ext uri="{BB962C8B-B14F-4D97-AF65-F5344CB8AC3E}">
        <p14:creationId xmlns:p14="http://schemas.microsoft.com/office/powerpoint/2010/main" val="230942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p:txBody>
          <a:bodyPr/>
          <a:lstStyle/>
          <a:p>
            <a:pPr marL="0" lvl="0" indent="0">
              <a:buClr>
                <a:srgbClr val="000066"/>
              </a:buClr>
              <a:buNone/>
            </a:pPr>
            <a:r>
              <a:rPr lang="en-ZA" b="1" dirty="0">
                <a:solidFill>
                  <a:srgbClr val="000066"/>
                </a:solidFill>
              </a:rPr>
              <a:t>What Is a Portfolio?</a:t>
            </a:r>
          </a:p>
          <a:p>
            <a:pPr marL="0" lvl="0" indent="0">
              <a:buClr>
                <a:srgbClr val="000066"/>
              </a:buClr>
              <a:buNone/>
            </a:pPr>
            <a:endParaRPr lang="en-US" b="1" dirty="0">
              <a:solidFill>
                <a:srgbClr val="000066"/>
              </a:solidFill>
            </a:endParaRPr>
          </a:p>
          <a:p>
            <a:pPr marL="0" lvl="0" indent="0">
              <a:buClr>
                <a:srgbClr val="000066"/>
              </a:buClr>
              <a:buNone/>
            </a:pPr>
            <a:r>
              <a:rPr lang="en-US" dirty="0">
                <a:solidFill>
                  <a:srgbClr val="000066"/>
                </a:solidFill>
              </a:rPr>
              <a:t>Collection of Evidence that</a:t>
            </a:r>
          </a:p>
          <a:p>
            <a:pPr lvl="0" fontAlgn="base">
              <a:buClr>
                <a:srgbClr val="000066"/>
              </a:buClr>
            </a:pPr>
            <a:r>
              <a:rPr lang="en-ZA" dirty="0">
                <a:solidFill>
                  <a:srgbClr val="000066"/>
                </a:solidFill>
              </a:rPr>
              <a:t>Lists  criteria for proving  competence</a:t>
            </a:r>
            <a:endParaRPr lang="en-US" dirty="0">
              <a:solidFill>
                <a:srgbClr val="000066"/>
              </a:solidFill>
            </a:endParaRPr>
          </a:p>
          <a:p>
            <a:pPr lvl="0" fontAlgn="base">
              <a:buClr>
                <a:srgbClr val="000066"/>
              </a:buClr>
            </a:pPr>
            <a:r>
              <a:rPr lang="en-ZA" dirty="0">
                <a:solidFill>
                  <a:srgbClr val="000066"/>
                </a:solidFill>
              </a:rPr>
              <a:t>Provides evidence that you meet criteria</a:t>
            </a:r>
            <a:endParaRPr lang="en-US" dirty="0">
              <a:solidFill>
                <a:srgbClr val="000066"/>
              </a:solidFill>
            </a:endParaRPr>
          </a:p>
          <a:p>
            <a:pPr lvl="0" fontAlgn="base">
              <a:buClr>
                <a:srgbClr val="000066"/>
              </a:buClr>
            </a:pPr>
            <a:r>
              <a:rPr lang="en-ZA" dirty="0">
                <a:solidFill>
                  <a:srgbClr val="000066"/>
                </a:solidFill>
              </a:rPr>
              <a:t>Is organised to enable  assessor to evaluate evidence against  criteria.</a:t>
            </a:r>
            <a:endParaRPr lang="en-US" dirty="0">
              <a:solidFill>
                <a:srgbClr val="000066"/>
              </a:solidFill>
            </a:endParaRPr>
          </a:p>
        </p:txBody>
      </p:sp>
      <p:pic>
        <p:nvPicPr>
          <p:cNvPr id="6" name="Picture 2" descr="C:\Users\Nortje\Pictures\Business LR (1)\Business LR (1)\shutterstock_11304597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148168"/>
            <a:ext cx="2233538" cy="178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32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1.1 The Concept of Outcomes </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40</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r>
              <a:rPr lang="en-ZA" b="1" dirty="0"/>
              <a:t>Two types of outcomes:</a:t>
            </a:r>
          </a:p>
          <a:p>
            <a:pPr marL="0" indent="0">
              <a:buNone/>
            </a:pPr>
            <a:endParaRPr lang="en-ZA" dirty="0"/>
          </a:p>
          <a:p>
            <a:pPr lvl="0" fontAlgn="base"/>
            <a:r>
              <a:rPr lang="en-ZA" b="1" dirty="0"/>
              <a:t>Critical outcomes</a:t>
            </a:r>
            <a:r>
              <a:rPr lang="en-ZA" dirty="0"/>
              <a:t> that are broad and the same across all fields of learning (e.g. problem-solving skills).</a:t>
            </a:r>
          </a:p>
          <a:p>
            <a:pPr lvl="0" fontAlgn="base"/>
            <a:r>
              <a:rPr lang="en-ZA" b="1" dirty="0"/>
              <a:t>Specific outcomes</a:t>
            </a:r>
            <a:r>
              <a:rPr lang="en-ZA" dirty="0"/>
              <a:t>, i.e. outcomes specific to certain occupations and fields of learning.</a:t>
            </a:r>
          </a:p>
          <a:p>
            <a:pPr marL="0" indent="0">
              <a:buNone/>
            </a:pPr>
            <a:endParaRPr lang="en-ZA" dirty="0"/>
          </a:p>
        </p:txBody>
      </p:sp>
    </p:spTree>
    <p:extLst>
      <p:ext uri="{BB962C8B-B14F-4D97-AF65-F5344CB8AC3E}">
        <p14:creationId xmlns:p14="http://schemas.microsoft.com/office/powerpoint/2010/main" val="318819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1.1 The Concept of Outcomes </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41</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endParaRPr lang="en-ZA" dirty="0"/>
          </a:p>
        </p:txBody>
      </p:sp>
      <p:pic>
        <p:nvPicPr>
          <p:cNvPr id="5" name="Picture 4">
            <a:extLst>
              <a:ext uri="{FF2B5EF4-FFF2-40B4-BE49-F238E27FC236}">
                <a16:creationId xmlns:a16="http://schemas.microsoft.com/office/drawing/2014/main" id="{E822C513-9886-4F07-93EB-A85936F2B2C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
        <p:nvSpPr>
          <p:cNvPr id="6" name="Content Placeholder 4">
            <a:extLst>
              <a:ext uri="{FF2B5EF4-FFF2-40B4-BE49-F238E27FC236}">
                <a16:creationId xmlns:a16="http://schemas.microsoft.com/office/drawing/2014/main" id="{90B18F38-F8D9-46FA-83C7-8A32946508CE}"/>
              </a:ext>
            </a:extLst>
          </p:cNvPr>
          <p:cNvSpPr txBox="1">
            <a:spLocks/>
          </p:cNvSpPr>
          <p:nvPr/>
        </p:nvSpPr>
        <p:spPr>
          <a:xfrm>
            <a:off x="2257400" y="2124159"/>
            <a:ext cx="6275040" cy="2913062"/>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lvl1pPr marL="354013" indent="-354013" algn="l" rtl="0" eaLnBrk="1" latinLnBrk="0" hangingPunct="1">
              <a:spcBef>
                <a:spcPts val="580"/>
              </a:spcBef>
              <a:buClr>
                <a:schemeClr val="accent1"/>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Arial" panose="020B0604020202020204" pitchFamily="34" charset="0"/>
              <a:buChar char="•"/>
              <a:defRPr kumimoji="0" sz="2400" kern="1200">
                <a:solidFill>
                  <a:schemeClr val="lt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Arial" panose="020B0604020202020204" pitchFamily="34" charset="0"/>
              <a:buChar char="•"/>
              <a:defRPr kumimoji="0" sz="2400" kern="1200">
                <a:solidFill>
                  <a:schemeClr val="lt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anose="020B0604020202020204" pitchFamily="34" charset="0"/>
              <a:buChar char="•"/>
              <a:defRPr kumimoji="0" sz="2400" kern="1200">
                <a:solidFill>
                  <a:schemeClr val="lt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701675" indent="-342900">
              <a:buFont typeface="Wingdings" pitchFamily="2" charset="2"/>
              <a:buChar char="§"/>
            </a:pPr>
            <a:r>
              <a:rPr lang="en-ZA" sz="2000" b="1" i="1" dirty="0"/>
              <a:t>Assessment criteria are statements that describe the standard to which learners must perform the actions, roles, knowledge, understanding, skills, values and attitudes stated in the outcomes. </a:t>
            </a:r>
          </a:p>
          <a:p>
            <a:pPr marL="358775" indent="0">
              <a:buNone/>
            </a:pPr>
            <a:endParaRPr lang="en-ZA" sz="2000" b="1" i="1" dirty="0"/>
          </a:p>
          <a:p>
            <a:pPr marL="701675" indent="-342900">
              <a:buFont typeface="Wingdings" pitchFamily="2" charset="2"/>
              <a:buChar char="§"/>
            </a:pPr>
            <a:r>
              <a:rPr lang="en-ZA" sz="2000" b="1" i="1" dirty="0"/>
              <a:t>They are a clear and transparent expression of requirements against which successful (or unsuccessful) performance is assessed.</a:t>
            </a:r>
            <a:endParaRPr lang="en-ZA" sz="2000" dirty="0"/>
          </a:p>
        </p:txBody>
      </p:sp>
    </p:spTree>
    <p:extLst>
      <p:ext uri="{BB962C8B-B14F-4D97-AF65-F5344CB8AC3E}">
        <p14:creationId xmlns:p14="http://schemas.microsoft.com/office/powerpoint/2010/main" val="158856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1.1 The Concept of Outcomes </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42</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r>
              <a:rPr lang="en-ZA" b="1" dirty="0"/>
              <a:t>Assessment criteria should specify:</a:t>
            </a:r>
          </a:p>
          <a:p>
            <a:pPr lvl="0" fontAlgn="base"/>
            <a:r>
              <a:rPr lang="en-ZA" dirty="0">
                <a:effectLst>
                  <a:outerShdw sx="0" sy="0">
                    <a:srgbClr val="000000"/>
                  </a:outerShdw>
                </a:effectLst>
              </a:rPr>
              <a:t>The knowledge, understanding, action(s), roles, skills, values and attitudes that a learner has to display in order to provide evidence that outcomes and competence have been achieved</a:t>
            </a:r>
          </a:p>
          <a:p>
            <a:pPr lvl="0" fontAlgn="base"/>
            <a:r>
              <a:rPr lang="en-ZA" dirty="0">
                <a:effectLst>
                  <a:outerShdw sx="0" sy="0">
                    <a:srgbClr val="000000"/>
                  </a:outerShdw>
                </a:effectLst>
              </a:rPr>
              <a:t>The level of complexity and quality of these</a:t>
            </a:r>
          </a:p>
          <a:p>
            <a:pPr lvl="0" fontAlgn="base"/>
            <a:r>
              <a:rPr lang="en-ZA" dirty="0">
                <a:effectLst>
                  <a:outerShdw sx="0" sy="0">
                    <a:srgbClr val="000000"/>
                  </a:outerShdw>
                </a:effectLst>
              </a:rPr>
              <a:t>The context of and conditions under which demonstrations should occur</a:t>
            </a:r>
          </a:p>
          <a:p>
            <a:pPr lvl="0" fontAlgn="base"/>
            <a:endParaRPr lang="en-ZA" dirty="0">
              <a:effectLst>
                <a:outerShdw sx="0" sy="0">
                  <a:srgbClr val="000000"/>
                </a:outerShdw>
              </a:effectLst>
            </a:endParaRPr>
          </a:p>
          <a:p>
            <a:pPr marL="0" lvl="0" indent="0" fontAlgn="base">
              <a:buNone/>
            </a:pPr>
            <a:r>
              <a:rPr lang="en-ZA" dirty="0">
                <a:effectLst>
                  <a:outerShdw sx="0" sy="0">
                    <a:srgbClr val="000000"/>
                  </a:outerShdw>
                </a:effectLst>
              </a:rPr>
              <a:t>Look at example on p 25</a:t>
            </a:r>
          </a:p>
          <a:p>
            <a:pPr marL="0" indent="0">
              <a:buNone/>
            </a:pPr>
            <a:endParaRPr lang="en-ZA" dirty="0"/>
          </a:p>
        </p:txBody>
      </p:sp>
    </p:spTree>
    <p:extLst>
      <p:ext uri="{BB962C8B-B14F-4D97-AF65-F5344CB8AC3E}">
        <p14:creationId xmlns:p14="http://schemas.microsoft.com/office/powerpoint/2010/main" val="2315594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1.1 The Concept of Outcomes </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43</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r>
              <a:rPr lang="en-ZA" b="1" dirty="0"/>
              <a:t>CCFO’s (Critical Cross Field Outcomes):</a:t>
            </a:r>
          </a:p>
          <a:p>
            <a:pPr marL="0" indent="0">
              <a:buNone/>
            </a:pPr>
            <a:endParaRPr lang="en-ZA" dirty="0"/>
          </a:p>
          <a:p>
            <a:pPr lvl="0" fontAlgn="base"/>
            <a:r>
              <a:rPr lang="en-ZA" b="1" dirty="0">
                <a:effectLst>
                  <a:outerShdw sx="0" sy="0">
                    <a:srgbClr val="000000"/>
                  </a:outerShdw>
                </a:effectLst>
              </a:rPr>
              <a:t>Identify</a:t>
            </a:r>
            <a:r>
              <a:rPr lang="en-ZA" dirty="0">
                <a:effectLst>
                  <a:outerShdw sx="0" sy="0">
                    <a:srgbClr val="000000"/>
                  </a:outerShdw>
                </a:effectLst>
              </a:rPr>
              <a:t> and solve problems in which responses display that responsible decisions using critical and creative thinking have been made;</a:t>
            </a:r>
          </a:p>
          <a:p>
            <a:pPr lvl="0" fontAlgn="base"/>
            <a:r>
              <a:rPr lang="en-ZA" b="1" dirty="0">
                <a:effectLst>
                  <a:outerShdw sx="0" sy="0">
                    <a:srgbClr val="000000"/>
                  </a:outerShdw>
                </a:effectLst>
              </a:rPr>
              <a:t>Work</a:t>
            </a:r>
            <a:r>
              <a:rPr lang="en-ZA" dirty="0">
                <a:effectLst>
                  <a:outerShdw sx="0" sy="0">
                    <a:srgbClr val="000000"/>
                  </a:outerShdw>
                </a:effectLst>
              </a:rPr>
              <a:t> effectively with others as a member of a team, group, organisation, community;</a:t>
            </a:r>
          </a:p>
          <a:p>
            <a:pPr lvl="0" fontAlgn="base"/>
            <a:r>
              <a:rPr lang="en-ZA" b="1" dirty="0">
                <a:effectLst>
                  <a:outerShdw sx="0" sy="0">
                    <a:srgbClr val="000000"/>
                  </a:outerShdw>
                </a:effectLst>
              </a:rPr>
              <a:t>Organise</a:t>
            </a:r>
            <a:r>
              <a:rPr lang="en-ZA" dirty="0">
                <a:effectLst>
                  <a:outerShdw sx="0" sy="0">
                    <a:srgbClr val="000000"/>
                  </a:outerShdw>
                </a:effectLst>
              </a:rPr>
              <a:t> and manage oneself and one’s activities responsibly and effectively;</a:t>
            </a:r>
          </a:p>
          <a:p>
            <a:pPr lvl="0" fontAlgn="base"/>
            <a:r>
              <a:rPr lang="en-ZA" b="1" dirty="0">
                <a:effectLst>
                  <a:outerShdw sx="0" sy="0">
                    <a:srgbClr val="000000"/>
                  </a:outerShdw>
                </a:effectLst>
              </a:rPr>
              <a:t>Collect</a:t>
            </a:r>
            <a:r>
              <a:rPr lang="en-ZA" dirty="0">
                <a:effectLst>
                  <a:outerShdw sx="0" sy="0">
                    <a:srgbClr val="000000"/>
                  </a:outerShdw>
                </a:effectLst>
              </a:rPr>
              <a:t>, analyse, organise and critically evaluate information;</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61594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1.1 The Concept of Outcomes </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44</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r>
              <a:rPr lang="en-ZA" b="1" dirty="0"/>
              <a:t>CCFO’s (Critical Cross Field Outcomes):</a:t>
            </a:r>
          </a:p>
          <a:p>
            <a:pPr marL="0" indent="0">
              <a:buNone/>
            </a:pPr>
            <a:endParaRPr lang="en-ZA" dirty="0"/>
          </a:p>
          <a:p>
            <a:pPr lvl="0" fontAlgn="base"/>
            <a:r>
              <a:rPr lang="en-ZA" b="1" dirty="0">
                <a:effectLst>
                  <a:outerShdw sx="0" sy="0">
                    <a:srgbClr val="000000"/>
                  </a:outerShdw>
                </a:effectLst>
              </a:rPr>
              <a:t>Communicate</a:t>
            </a:r>
            <a:r>
              <a:rPr lang="en-ZA" dirty="0">
                <a:effectLst>
                  <a:outerShdw sx="0" sy="0">
                    <a:srgbClr val="000000"/>
                  </a:outerShdw>
                </a:effectLst>
              </a:rPr>
              <a:t> effectively using visual, mathematical and/or language skills in the modes of oral and/or written presentation;</a:t>
            </a:r>
          </a:p>
          <a:p>
            <a:pPr lvl="0" fontAlgn="base"/>
            <a:r>
              <a:rPr lang="en-ZA" dirty="0">
                <a:effectLst>
                  <a:outerShdw sx="0" sy="0">
                    <a:srgbClr val="000000"/>
                  </a:outerShdw>
                </a:effectLst>
              </a:rPr>
              <a:t>Use</a:t>
            </a:r>
            <a:r>
              <a:rPr lang="en-ZA" b="1" dirty="0">
                <a:effectLst>
                  <a:outerShdw sx="0" sy="0">
                    <a:srgbClr val="000000"/>
                  </a:outerShdw>
                </a:effectLst>
              </a:rPr>
              <a:t> science</a:t>
            </a:r>
            <a:r>
              <a:rPr lang="en-ZA" dirty="0">
                <a:effectLst>
                  <a:outerShdw sx="0" sy="0">
                    <a:srgbClr val="000000"/>
                  </a:outerShdw>
                </a:effectLst>
              </a:rPr>
              <a:t> and technology effectively and critically, showing responsibility towards the environment and health of others;</a:t>
            </a:r>
          </a:p>
          <a:p>
            <a:pPr lvl="0" fontAlgn="base"/>
            <a:r>
              <a:rPr lang="en-ZA" b="1" dirty="0">
                <a:effectLst>
                  <a:outerShdw sx="0" sy="0">
                    <a:srgbClr val="000000"/>
                  </a:outerShdw>
                </a:effectLst>
              </a:rPr>
              <a:t>Demonstrate</a:t>
            </a:r>
            <a:r>
              <a:rPr lang="en-ZA" dirty="0">
                <a:effectLst>
                  <a:outerShdw sx="0" sy="0">
                    <a:srgbClr val="000000"/>
                  </a:outerShdw>
                </a:effectLst>
              </a:rPr>
              <a:t> an understanding of the world as a set of related systems by recognising that problem-solving contexts do not exist in isolation.</a:t>
            </a:r>
          </a:p>
          <a:p>
            <a:pPr lvl="0" fontAlgn="base"/>
            <a:r>
              <a:rPr lang="en-ZA" b="1" dirty="0">
                <a:effectLst>
                  <a:outerShdw sx="0" sy="0">
                    <a:srgbClr val="000000"/>
                  </a:outerShdw>
                </a:effectLst>
              </a:rPr>
              <a:t>Contribute </a:t>
            </a:r>
            <a:r>
              <a:rPr lang="en-ZA" dirty="0">
                <a:effectLst>
                  <a:outerShdw sx="0" sy="0">
                    <a:srgbClr val="000000"/>
                  </a:outerShdw>
                </a:effectLst>
              </a:rPr>
              <a:t>and participate as responsible citizens</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110214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1.2	Approaches to Outcomes-Based Education and Training </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45</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endParaRPr lang="en-ZA" dirty="0"/>
          </a:p>
        </p:txBody>
      </p:sp>
      <p:graphicFrame>
        <p:nvGraphicFramePr>
          <p:cNvPr id="5" name="Table 4">
            <a:extLst>
              <a:ext uri="{FF2B5EF4-FFF2-40B4-BE49-F238E27FC236}">
                <a16:creationId xmlns:a16="http://schemas.microsoft.com/office/drawing/2014/main" id="{9E01C28E-FACE-4A84-ADBE-2E3D2B36BB69}"/>
              </a:ext>
            </a:extLst>
          </p:cNvPr>
          <p:cNvGraphicFramePr>
            <a:graphicFrameLocks noGrp="1"/>
          </p:cNvGraphicFramePr>
          <p:nvPr>
            <p:extLst>
              <p:ext uri="{D42A27DB-BD31-4B8C-83A1-F6EECF244321}">
                <p14:modId xmlns:p14="http://schemas.microsoft.com/office/powerpoint/2010/main" val="2867912883"/>
              </p:ext>
            </p:extLst>
          </p:nvPr>
        </p:nvGraphicFramePr>
        <p:xfrm>
          <a:off x="467544" y="1892238"/>
          <a:ext cx="7842267" cy="4020312"/>
        </p:xfrm>
        <a:graphic>
          <a:graphicData uri="http://schemas.openxmlformats.org/drawingml/2006/table">
            <a:tbl>
              <a:tblPr firstRow="1" firstCol="1" bandRow="1">
                <a:tableStyleId>{5C22544A-7EE6-4342-B048-85BDC9FD1C3A}</a:tableStyleId>
              </a:tblPr>
              <a:tblGrid>
                <a:gridCol w="1713684">
                  <a:extLst>
                    <a:ext uri="{9D8B030D-6E8A-4147-A177-3AD203B41FA5}">
                      <a16:colId xmlns:a16="http://schemas.microsoft.com/office/drawing/2014/main" val="566085515"/>
                    </a:ext>
                  </a:extLst>
                </a:gridCol>
                <a:gridCol w="3063859">
                  <a:extLst>
                    <a:ext uri="{9D8B030D-6E8A-4147-A177-3AD203B41FA5}">
                      <a16:colId xmlns:a16="http://schemas.microsoft.com/office/drawing/2014/main" val="256425208"/>
                    </a:ext>
                  </a:extLst>
                </a:gridCol>
                <a:gridCol w="3064724">
                  <a:extLst>
                    <a:ext uri="{9D8B030D-6E8A-4147-A177-3AD203B41FA5}">
                      <a16:colId xmlns:a16="http://schemas.microsoft.com/office/drawing/2014/main" val="2364593629"/>
                    </a:ext>
                  </a:extLst>
                </a:gridCol>
              </a:tblGrid>
              <a:tr h="345153">
                <a:tc>
                  <a:txBody>
                    <a:bodyPr/>
                    <a:lstStyle/>
                    <a:p>
                      <a:pPr algn="just">
                        <a:lnSpc>
                          <a:spcPct val="150000"/>
                        </a:lnSpc>
                        <a:spcAft>
                          <a:spcPts val="0"/>
                        </a:spcAft>
                      </a:pPr>
                      <a:r>
                        <a:rPr lang="en-US" sz="2000" dirty="0">
                          <a:effectLst/>
                        </a:rPr>
                        <a:t>ETD PROCESS STEP</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2000" dirty="0">
                          <a:effectLst/>
                        </a:rPr>
                        <a:t>Contents-based Education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2000" dirty="0">
                          <a:effectLst/>
                        </a:rPr>
                        <a:t>Outcomes-based Education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9882499"/>
                  </a:ext>
                </a:extLst>
              </a:tr>
              <a:tr h="2654721">
                <a:tc>
                  <a:txBody>
                    <a:bodyPr/>
                    <a:lstStyle/>
                    <a:p>
                      <a:pPr algn="just">
                        <a:lnSpc>
                          <a:spcPct val="150000"/>
                        </a:lnSpc>
                        <a:spcAft>
                          <a:spcPts val="0"/>
                        </a:spcAft>
                      </a:pPr>
                      <a:r>
                        <a:rPr lang="en-US" sz="2000" dirty="0">
                          <a:effectLst/>
                        </a:rPr>
                        <a:t>Needs analysis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2000" b="1" dirty="0">
                          <a:effectLst/>
                        </a:rPr>
                        <a:t>A very few parties are consulted before trainers develop courses themselves.</a:t>
                      </a:r>
                      <a:endParaRPr lang="en-ZA" sz="2000" b="1" dirty="0">
                        <a:effectLst/>
                      </a:endParaRPr>
                    </a:p>
                    <a:p>
                      <a:pPr algn="just">
                        <a:lnSpc>
                          <a:spcPct val="150000"/>
                        </a:lnSpc>
                        <a:spcAft>
                          <a:spcPts val="0"/>
                        </a:spcAft>
                      </a:pPr>
                      <a:r>
                        <a:rPr lang="en-US" sz="2000" b="1" dirty="0">
                          <a:effectLst/>
                        </a:rPr>
                        <a:t>Trainers decide on how needs are determined and expressed.</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just">
                        <a:lnSpc>
                          <a:spcPct val="150000"/>
                        </a:lnSpc>
                        <a:spcAft>
                          <a:spcPts val="0"/>
                        </a:spcAft>
                      </a:pPr>
                      <a:r>
                        <a:rPr lang="en-US" sz="2000" b="1" dirty="0">
                          <a:effectLst/>
                        </a:rPr>
                        <a:t>All six NQF stakeholders are consulted prior to curriculum development.</a:t>
                      </a:r>
                    </a:p>
                    <a:p>
                      <a:pPr algn="just">
                        <a:lnSpc>
                          <a:spcPct val="150000"/>
                        </a:lnSpc>
                        <a:spcAft>
                          <a:spcPts val="0"/>
                        </a:spcAft>
                      </a:pPr>
                      <a:endParaRPr lang="en-US" sz="2000" b="1" dirty="0">
                        <a:effectLst/>
                      </a:endParaRPr>
                    </a:p>
                    <a:p>
                      <a:pPr algn="just">
                        <a:lnSpc>
                          <a:spcPct val="150000"/>
                        </a:lnSpc>
                        <a:spcAft>
                          <a:spcPts val="0"/>
                        </a:spcAft>
                      </a:pPr>
                      <a:r>
                        <a:rPr lang="en-US" sz="2000" b="1" dirty="0">
                          <a:effectLst/>
                        </a:rPr>
                        <a:t>The end-product of needs analysis is reflected as unit standards.</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2106197138"/>
                  </a:ext>
                </a:extLst>
              </a:tr>
            </a:tbl>
          </a:graphicData>
        </a:graphic>
      </p:graphicFrame>
      <p:graphicFrame>
        <p:nvGraphicFramePr>
          <p:cNvPr id="6" name="Table 5">
            <a:extLst>
              <a:ext uri="{FF2B5EF4-FFF2-40B4-BE49-F238E27FC236}">
                <a16:creationId xmlns:a16="http://schemas.microsoft.com/office/drawing/2014/main" id="{16FF3377-74C8-4C8D-9ECD-C338B1AA20CA}"/>
              </a:ext>
            </a:extLst>
          </p:cNvPr>
          <p:cNvGraphicFramePr>
            <a:graphicFrameLocks noGrp="1"/>
          </p:cNvGraphicFramePr>
          <p:nvPr>
            <p:extLst>
              <p:ext uri="{D42A27DB-BD31-4B8C-83A1-F6EECF244321}">
                <p14:modId xmlns:p14="http://schemas.microsoft.com/office/powerpoint/2010/main" val="3968567421"/>
              </p:ext>
            </p:extLst>
          </p:nvPr>
        </p:nvGraphicFramePr>
        <p:xfrm>
          <a:off x="1301733" y="7855756"/>
          <a:ext cx="7842267" cy="3610356"/>
        </p:xfrm>
        <a:graphic>
          <a:graphicData uri="http://schemas.openxmlformats.org/drawingml/2006/table">
            <a:tbl>
              <a:tblPr firstRow="1" firstCol="1" bandRow="1">
                <a:tableStyleId>{5C22544A-7EE6-4342-B048-85BDC9FD1C3A}</a:tableStyleId>
              </a:tblPr>
              <a:tblGrid>
                <a:gridCol w="1713684">
                  <a:extLst>
                    <a:ext uri="{9D8B030D-6E8A-4147-A177-3AD203B41FA5}">
                      <a16:colId xmlns:a16="http://schemas.microsoft.com/office/drawing/2014/main" val="2348149873"/>
                    </a:ext>
                  </a:extLst>
                </a:gridCol>
                <a:gridCol w="3063859">
                  <a:extLst>
                    <a:ext uri="{9D8B030D-6E8A-4147-A177-3AD203B41FA5}">
                      <a16:colId xmlns:a16="http://schemas.microsoft.com/office/drawing/2014/main" val="1993087790"/>
                    </a:ext>
                  </a:extLst>
                </a:gridCol>
                <a:gridCol w="3064724">
                  <a:extLst>
                    <a:ext uri="{9D8B030D-6E8A-4147-A177-3AD203B41FA5}">
                      <a16:colId xmlns:a16="http://schemas.microsoft.com/office/drawing/2014/main" val="109188743"/>
                    </a:ext>
                  </a:extLst>
                </a:gridCol>
              </a:tblGrid>
              <a:tr h="1409001">
                <a:tc>
                  <a:txBody>
                    <a:bodyPr/>
                    <a:lstStyle/>
                    <a:p>
                      <a:pPr algn="just">
                        <a:lnSpc>
                          <a:spcPct val="150000"/>
                        </a:lnSpc>
                        <a:spcAft>
                          <a:spcPts val="0"/>
                        </a:spcAft>
                      </a:pPr>
                      <a:r>
                        <a:rPr lang="en-US" sz="2000" dirty="0">
                          <a:effectLst/>
                        </a:rPr>
                        <a:t>Course design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2000" dirty="0">
                          <a:solidFill>
                            <a:schemeClr val="tx1"/>
                          </a:solidFill>
                          <a:effectLst/>
                        </a:rPr>
                        <a:t>Instructional designers develop courses around the contents.</a:t>
                      </a:r>
                      <a:endParaRPr lang="en-ZA" sz="2000" dirty="0">
                        <a:solidFill>
                          <a:schemeClr val="tx1"/>
                        </a:solidFill>
                        <a:effectLst/>
                      </a:endParaRPr>
                    </a:p>
                    <a:p>
                      <a:pPr algn="just">
                        <a:lnSpc>
                          <a:spcPct val="150000"/>
                        </a:lnSpc>
                        <a:spcAft>
                          <a:spcPts val="0"/>
                        </a:spcAft>
                      </a:pPr>
                      <a:r>
                        <a:rPr lang="en-US" sz="2000" dirty="0">
                          <a:solidFill>
                            <a:schemeClr val="tx1"/>
                          </a:solidFill>
                          <a:effectLst/>
                        </a:rPr>
                        <a:t>The outcomes of a course are written as objectives.</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just">
                        <a:lnSpc>
                          <a:spcPct val="150000"/>
                        </a:lnSpc>
                        <a:spcAft>
                          <a:spcPts val="0"/>
                        </a:spcAft>
                      </a:pPr>
                      <a:r>
                        <a:rPr lang="en-US" sz="2000" dirty="0">
                          <a:solidFill>
                            <a:schemeClr val="tx1"/>
                          </a:solidFill>
                          <a:effectLst/>
                        </a:rPr>
                        <a:t>Learning programmes are designed according to the needs of the above six stakeholders.</a:t>
                      </a:r>
                      <a:endParaRPr lang="en-ZA" sz="2000" dirty="0">
                        <a:solidFill>
                          <a:schemeClr val="tx1"/>
                        </a:solidFill>
                        <a:effectLst/>
                      </a:endParaRPr>
                    </a:p>
                    <a:p>
                      <a:pPr algn="just">
                        <a:lnSpc>
                          <a:spcPct val="150000"/>
                        </a:lnSpc>
                        <a:spcAft>
                          <a:spcPts val="0"/>
                        </a:spcAft>
                      </a:pPr>
                      <a:r>
                        <a:rPr lang="en-US" sz="2000" dirty="0">
                          <a:solidFill>
                            <a:schemeClr val="tx1"/>
                          </a:solidFill>
                          <a:effectLst/>
                        </a:rPr>
                        <a:t>Outcomes clearly indicate what the learner must be able to do in line with national standards.</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768302120"/>
                  </a:ext>
                </a:extLst>
              </a:tr>
            </a:tbl>
          </a:graphicData>
        </a:graphic>
      </p:graphicFrame>
    </p:spTree>
    <p:extLst>
      <p:ext uri="{BB962C8B-B14F-4D97-AF65-F5344CB8AC3E}">
        <p14:creationId xmlns:p14="http://schemas.microsoft.com/office/powerpoint/2010/main" val="1439060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1.2	Approaches to Outcomes-Based Education and Training </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46</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endParaRPr lang="en-ZA" dirty="0"/>
          </a:p>
        </p:txBody>
      </p:sp>
      <p:graphicFrame>
        <p:nvGraphicFramePr>
          <p:cNvPr id="8" name="Table 7">
            <a:extLst>
              <a:ext uri="{FF2B5EF4-FFF2-40B4-BE49-F238E27FC236}">
                <a16:creationId xmlns:a16="http://schemas.microsoft.com/office/drawing/2014/main" id="{78C6022F-B0FD-4808-A063-0E19E371B260}"/>
              </a:ext>
            </a:extLst>
          </p:cNvPr>
          <p:cNvGraphicFramePr>
            <a:graphicFrameLocks noGrp="1"/>
          </p:cNvGraphicFramePr>
          <p:nvPr>
            <p:extLst>
              <p:ext uri="{D42A27DB-BD31-4B8C-83A1-F6EECF244321}">
                <p14:modId xmlns:p14="http://schemas.microsoft.com/office/powerpoint/2010/main" val="3397708968"/>
              </p:ext>
            </p:extLst>
          </p:nvPr>
        </p:nvGraphicFramePr>
        <p:xfrm>
          <a:off x="467545" y="1636295"/>
          <a:ext cx="8339570" cy="3946358"/>
        </p:xfrm>
        <a:graphic>
          <a:graphicData uri="http://schemas.openxmlformats.org/drawingml/2006/table">
            <a:tbl>
              <a:tblPr firstRow="1" firstCol="1" bandRow="1">
                <a:tableStyleId>{5C22544A-7EE6-4342-B048-85BDC9FD1C3A}</a:tableStyleId>
              </a:tblPr>
              <a:tblGrid>
                <a:gridCol w="1822354">
                  <a:extLst>
                    <a:ext uri="{9D8B030D-6E8A-4147-A177-3AD203B41FA5}">
                      <a16:colId xmlns:a16="http://schemas.microsoft.com/office/drawing/2014/main" val="761576726"/>
                    </a:ext>
                  </a:extLst>
                </a:gridCol>
                <a:gridCol w="3258148">
                  <a:extLst>
                    <a:ext uri="{9D8B030D-6E8A-4147-A177-3AD203B41FA5}">
                      <a16:colId xmlns:a16="http://schemas.microsoft.com/office/drawing/2014/main" val="3609607626"/>
                    </a:ext>
                  </a:extLst>
                </a:gridCol>
                <a:gridCol w="3259068">
                  <a:extLst>
                    <a:ext uri="{9D8B030D-6E8A-4147-A177-3AD203B41FA5}">
                      <a16:colId xmlns:a16="http://schemas.microsoft.com/office/drawing/2014/main" val="3598421243"/>
                    </a:ext>
                  </a:extLst>
                </a:gridCol>
              </a:tblGrid>
              <a:tr h="3946358">
                <a:tc>
                  <a:txBody>
                    <a:bodyPr/>
                    <a:lstStyle/>
                    <a:p>
                      <a:pPr algn="just">
                        <a:lnSpc>
                          <a:spcPct val="150000"/>
                        </a:lnSpc>
                        <a:spcAft>
                          <a:spcPts val="0"/>
                        </a:spcAft>
                      </a:pPr>
                      <a:r>
                        <a:rPr lang="en-US" sz="2000" dirty="0">
                          <a:effectLst/>
                        </a:rPr>
                        <a:t>Course design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2000" dirty="0">
                          <a:solidFill>
                            <a:schemeClr val="tx1"/>
                          </a:solidFill>
                          <a:effectLst/>
                        </a:rPr>
                        <a:t>Instructional designers develop courses around the contents.</a:t>
                      </a:r>
                      <a:endParaRPr lang="en-ZA" sz="2000" dirty="0">
                        <a:solidFill>
                          <a:schemeClr val="tx1"/>
                        </a:solidFill>
                        <a:effectLst/>
                      </a:endParaRPr>
                    </a:p>
                    <a:p>
                      <a:pPr algn="just">
                        <a:lnSpc>
                          <a:spcPct val="150000"/>
                        </a:lnSpc>
                        <a:spcAft>
                          <a:spcPts val="0"/>
                        </a:spcAft>
                      </a:pPr>
                      <a:r>
                        <a:rPr lang="en-US" sz="2000" dirty="0">
                          <a:solidFill>
                            <a:schemeClr val="tx1"/>
                          </a:solidFill>
                          <a:effectLst/>
                        </a:rPr>
                        <a:t>The outcomes of a course are written as objectives.</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just">
                        <a:lnSpc>
                          <a:spcPct val="150000"/>
                        </a:lnSpc>
                        <a:spcAft>
                          <a:spcPts val="0"/>
                        </a:spcAft>
                      </a:pPr>
                      <a:r>
                        <a:rPr lang="en-US" sz="2000" dirty="0">
                          <a:solidFill>
                            <a:schemeClr val="tx1"/>
                          </a:solidFill>
                          <a:effectLst/>
                        </a:rPr>
                        <a:t>Learning programmes are designed according to the needs of the above six stakeholders.</a:t>
                      </a:r>
                      <a:endParaRPr lang="en-ZA" sz="2000" dirty="0">
                        <a:solidFill>
                          <a:schemeClr val="tx1"/>
                        </a:solidFill>
                        <a:effectLst/>
                      </a:endParaRPr>
                    </a:p>
                    <a:p>
                      <a:pPr algn="just">
                        <a:lnSpc>
                          <a:spcPct val="150000"/>
                        </a:lnSpc>
                        <a:spcAft>
                          <a:spcPts val="0"/>
                        </a:spcAft>
                      </a:pPr>
                      <a:r>
                        <a:rPr lang="en-US" sz="2000" dirty="0">
                          <a:solidFill>
                            <a:schemeClr val="tx1"/>
                          </a:solidFill>
                          <a:effectLst/>
                        </a:rPr>
                        <a:t>Outcomes clearly indicate what the learner must be able to do in line with national standards.</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4181609832"/>
                  </a:ext>
                </a:extLst>
              </a:tr>
            </a:tbl>
          </a:graphicData>
        </a:graphic>
      </p:graphicFrame>
    </p:spTree>
    <p:extLst>
      <p:ext uri="{BB962C8B-B14F-4D97-AF65-F5344CB8AC3E}">
        <p14:creationId xmlns:p14="http://schemas.microsoft.com/office/powerpoint/2010/main" val="26678438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1.2	Approaches to Outcomes-Based Education and Training </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47</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endParaRPr lang="en-ZA" dirty="0"/>
          </a:p>
        </p:txBody>
      </p:sp>
      <p:graphicFrame>
        <p:nvGraphicFramePr>
          <p:cNvPr id="5" name="Table 4">
            <a:extLst>
              <a:ext uri="{FF2B5EF4-FFF2-40B4-BE49-F238E27FC236}">
                <a16:creationId xmlns:a16="http://schemas.microsoft.com/office/drawing/2014/main" id="{7D4EB36D-E7D5-4643-B5AC-8B91FE782C81}"/>
              </a:ext>
            </a:extLst>
          </p:cNvPr>
          <p:cNvGraphicFramePr>
            <a:graphicFrameLocks noGrp="1"/>
          </p:cNvGraphicFramePr>
          <p:nvPr>
            <p:extLst>
              <p:ext uri="{D42A27DB-BD31-4B8C-83A1-F6EECF244321}">
                <p14:modId xmlns:p14="http://schemas.microsoft.com/office/powerpoint/2010/main" val="302008758"/>
              </p:ext>
            </p:extLst>
          </p:nvPr>
        </p:nvGraphicFramePr>
        <p:xfrm>
          <a:off x="603504" y="1620253"/>
          <a:ext cx="8072951" cy="3824451"/>
        </p:xfrm>
        <a:graphic>
          <a:graphicData uri="http://schemas.openxmlformats.org/drawingml/2006/table">
            <a:tbl>
              <a:tblPr firstRow="1" firstCol="1" bandRow="1">
                <a:tableStyleId>{5C22544A-7EE6-4342-B048-85BDC9FD1C3A}</a:tableStyleId>
              </a:tblPr>
              <a:tblGrid>
                <a:gridCol w="1764093">
                  <a:extLst>
                    <a:ext uri="{9D8B030D-6E8A-4147-A177-3AD203B41FA5}">
                      <a16:colId xmlns:a16="http://schemas.microsoft.com/office/drawing/2014/main" val="1475865961"/>
                    </a:ext>
                  </a:extLst>
                </a:gridCol>
                <a:gridCol w="3153984">
                  <a:extLst>
                    <a:ext uri="{9D8B030D-6E8A-4147-A177-3AD203B41FA5}">
                      <a16:colId xmlns:a16="http://schemas.microsoft.com/office/drawing/2014/main" val="157692832"/>
                    </a:ext>
                  </a:extLst>
                </a:gridCol>
                <a:gridCol w="3154874">
                  <a:extLst>
                    <a:ext uri="{9D8B030D-6E8A-4147-A177-3AD203B41FA5}">
                      <a16:colId xmlns:a16="http://schemas.microsoft.com/office/drawing/2014/main" val="3839346606"/>
                    </a:ext>
                  </a:extLst>
                </a:gridCol>
              </a:tblGrid>
              <a:tr h="3824451">
                <a:tc>
                  <a:txBody>
                    <a:bodyPr/>
                    <a:lstStyle/>
                    <a:p>
                      <a:pPr algn="just">
                        <a:lnSpc>
                          <a:spcPct val="150000"/>
                        </a:lnSpc>
                        <a:spcAft>
                          <a:spcPts val="0"/>
                        </a:spcAft>
                      </a:pPr>
                      <a:r>
                        <a:rPr lang="en-US" sz="2000" dirty="0">
                          <a:effectLst/>
                        </a:rPr>
                        <a:t>Learning material</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2000" dirty="0">
                          <a:solidFill>
                            <a:schemeClr val="tx1"/>
                          </a:solidFill>
                          <a:effectLst/>
                        </a:rPr>
                        <a:t>The learning material is called study manuals or textbooks which is contents-driven.</a:t>
                      </a:r>
                      <a:endParaRPr lang="en-ZA" sz="2000" dirty="0">
                        <a:solidFill>
                          <a:schemeClr val="tx1"/>
                        </a:solidFill>
                        <a:effectLst/>
                      </a:endParaRPr>
                    </a:p>
                    <a:p>
                      <a:pPr algn="just">
                        <a:lnSpc>
                          <a:spcPct val="150000"/>
                        </a:lnSpc>
                        <a:spcAft>
                          <a:spcPts val="0"/>
                        </a:spcAft>
                      </a:pPr>
                      <a:r>
                        <a:rPr lang="en-US" sz="2000" dirty="0">
                          <a:solidFill>
                            <a:schemeClr val="tx1"/>
                          </a:solidFill>
                          <a:effectLst/>
                        </a:rPr>
                        <a:t>The instructor determines the content.</a:t>
                      </a:r>
                      <a:endParaRPr lang="en-ZA" sz="2000" dirty="0">
                        <a:solidFill>
                          <a:schemeClr val="tx1"/>
                        </a:solidFill>
                        <a:effectLst/>
                      </a:endParaRPr>
                    </a:p>
                    <a:p>
                      <a:pPr algn="just">
                        <a:lnSpc>
                          <a:spcPct val="150000"/>
                        </a:lnSpc>
                        <a:spcAft>
                          <a:spcPts val="0"/>
                        </a:spcAft>
                      </a:pPr>
                      <a:r>
                        <a:rPr lang="en-US" sz="2000" dirty="0">
                          <a:solidFill>
                            <a:schemeClr val="tx1"/>
                          </a:solidFill>
                          <a:effectLst/>
                        </a:rPr>
                        <a:t>The content is mainly theoretical.</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just">
                        <a:lnSpc>
                          <a:spcPct val="150000"/>
                        </a:lnSpc>
                        <a:spcAft>
                          <a:spcPts val="0"/>
                        </a:spcAft>
                      </a:pPr>
                      <a:r>
                        <a:rPr lang="en-US" sz="2000" dirty="0">
                          <a:solidFill>
                            <a:schemeClr val="tx1"/>
                          </a:solidFill>
                          <a:effectLst/>
                        </a:rPr>
                        <a:t>Learning material is called learning guides and is outcomes driven.</a:t>
                      </a:r>
                      <a:endParaRPr lang="en-ZA" sz="2000" dirty="0">
                        <a:solidFill>
                          <a:schemeClr val="tx1"/>
                        </a:solidFill>
                        <a:effectLst/>
                      </a:endParaRPr>
                    </a:p>
                    <a:p>
                      <a:pPr algn="just">
                        <a:lnSpc>
                          <a:spcPct val="150000"/>
                        </a:lnSpc>
                        <a:spcAft>
                          <a:spcPts val="0"/>
                        </a:spcAft>
                      </a:pPr>
                      <a:r>
                        <a:rPr lang="en-US" sz="2000" dirty="0">
                          <a:solidFill>
                            <a:schemeClr val="tx1"/>
                          </a:solidFill>
                          <a:effectLst/>
                        </a:rPr>
                        <a:t>The contents are determined by the inputs of various role-players.</a:t>
                      </a:r>
                      <a:endParaRPr lang="en-ZA" sz="2000" dirty="0">
                        <a:solidFill>
                          <a:schemeClr val="tx1"/>
                        </a:solidFill>
                        <a:effectLst/>
                      </a:endParaRPr>
                    </a:p>
                    <a:p>
                      <a:pPr algn="just">
                        <a:lnSpc>
                          <a:spcPct val="150000"/>
                        </a:lnSpc>
                        <a:spcAft>
                          <a:spcPts val="0"/>
                        </a:spcAft>
                      </a:pPr>
                      <a:r>
                        <a:rPr lang="en-US" sz="2000" dirty="0">
                          <a:solidFill>
                            <a:schemeClr val="tx1"/>
                          </a:solidFill>
                          <a:effectLst/>
                        </a:rPr>
                        <a:t>The contents are practical, addressing particular skills</a:t>
                      </a:r>
                      <a:r>
                        <a:rPr lang="en-US" sz="2000" dirty="0">
                          <a:effectLst/>
                        </a:rPr>
                        <a: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2340598627"/>
                  </a:ext>
                </a:extLst>
              </a:tr>
            </a:tbl>
          </a:graphicData>
        </a:graphic>
      </p:graphicFrame>
    </p:spTree>
    <p:extLst>
      <p:ext uri="{BB962C8B-B14F-4D97-AF65-F5344CB8AC3E}">
        <p14:creationId xmlns:p14="http://schemas.microsoft.com/office/powerpoint/2010/main" val="37700379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1.2	Approaches to Outcomes-Based Education and Training </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48</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endParaRPr lang="en-ZA" dirty="0"/>
          </a:p>
        </p:txBody>
      </p:sp>
      <p:graphicFrame>
        <p:nvGraphicFramePr>
          <p:cNvPr id="5" name="Table 4">
            <a:extLst>
              <a:ext uri="{FF2B5EF4-FFF2-40B4-BE49-F238E27FC236}">
                <a16:creationId xmlns:a16="http://schemas.microsoft.com/office/drawing/2014/main" id="{ACC231C2-7FD9-4D5D-BE91-98F8B3470B54}"/>
              </a:ext>
            </a:extLst>
          </p:cNvPr>
          <p:cNvGraphicFramePr>
            <a:graphicFrameLocks noGrp="1"/>
          </p:cNvGraphicFramePr>
          <p:nvPr>
            <p:extLst>
              <p:ext uri="{D42A27DB-BD31-4B8C-83A1-F6EECF244321}">
                <p14:modId xmlns:p14="http://schemas.microsoft.com/office/powerpoint/2010/main" val="1223132436"/>
              </p:ext>
            </p:extLst>
          </p:nvPr>
        </p:nvGraphicFramePr>
        <p:xfrm>
          <a:off x="467545" y="1556084"/>
          <a:ext cx="8208911" cy="3888620"/>
        </p:xfrm>
        <a:graphic>
          <a:graphicData uri="http://schemas.openxmlformats.org/drawingml/2006/table">
            <a:tbl>
              <a:tblPr firstRow="1" firstCol="1" bandRow="1">
                <a:tableStyleId>{5C22544A-7EE6-4342-B048-85BDC9FD1C3A}</a:tableStyleId>
              </a:tblPr>
              <a:tblGrid>
                <a:gridCol w="1793803">
                  <a:extLst>
                    <a:ext uri="{9D8B030D-6E8A-4147-A177-3AD203B41FA5}">
                      <a16:colId xmlns:a16="http://schemas.microsoft.com/office/drawing/2014/main" val="3035125737"/>
                    </a:ext>
                  </a:extLst>
                </a:gridCol>
                <a:gridCol w="3207101">
                  <a:extLst>
                    <a:ext uri="{9D8B030D-6E8A-4147-A177-3AD203B41FA5}">
                      <a16:colId xmlns:a16="http://schemas.microsoft.com/office/drawing/2014/main" val="4294774430"/>
                    </a:ext>
                  </a:extLst>
                </a:gridCol>
                <a:gridCol w="3208007">
                  <a:extLst>
                    <a:ext uri="{9D8B030D-6E8A-4147-A177-3AD203B41FA5}">
                      <a16:colId xmlns:a16="http://schemas.microsoft.com/office/drawing/2014/main" val="3489712531"/>
                    </a:ext>
                  </a:extLst>
                </a:gridCol>
              </a:tblGrid>
              <a:tr h="3888620">
                <a:tc>
                  <a:txBody>
                    <a:bodyPr/>
                    <a:lstStyle/>
                    <a:p>
                      <a:pPr algn="just">
                        <a:lnSpc>
                          <a:spcPct val="150000"/>
                        </a:lnSpc>
                        <a:spcAft>
                          <a:spcPts val="0"/>
                        </a:spcAft>
                      </a:pPr>
                      <a:r>
                        <a:rPr lang="en-US" sz="2000" dirty="0">
                          <a:effectLst/>
                        </a:rPr>
                        <a:t>Assessment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2000" dirty="0">
                          <a:solidFill>
                            <a:schemeClr val="tx1"/>
                          </a:solidFill>
                          <a:effectLst/>
                        </a:rPr>
                        <a:t>Learners do assignments and write tests and examinations in order to indicate their level of competence.</a:t>
                      </a:r>
                      <a:endParaRPr lang="en-ZA" sz="2000" dirty="0">
                        <a:solidFill>
                          <a:schemeClr val="tx1"/>
                        </a:solidFill>
                        <a:effectLst/>
                      </a:endParaRPr>
                    </a:p>
                    <a:p>
                      <a:pPr algn="just">
                        <a:lnSpc>
                          <a:spcPct val="150000"/>
                        </a:lnSpc>
                        <a:spcAft>
                          <a:spcPts val="0"/>
                        </a:spcAft>
                      </a:pPr>
                      <a:r>
                        <a:rPr lang="en-US" sz="2000" dirty="0">
                          <a:solidFill>
                            <a:schemeClr val="tx1"/>
                          </a:solidFill>
                          <a:effectLst/>
                        </a:rPr>
                        <a:t>Assessment criteria are non-existent or vague.</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just">
                        <a:lnSpc>
                          <a:spcPct val="150000"/>
                        </a:lnSpc>
                        <a:spcAft>
                          <a:spcPts val="0"/>
                        </a:spcAft>
                      </a:pPr>
                      <a:r>
                        <a:rPr lang="en-US" sz="2000" dirty="0">
                          <a:solidFill>
                            <a:schemeClr val="tx1"/>
                          </a:solidFill>
                          <a:effectLst/>
                        </a:rPr>
                        <a:t>A variety of assessment techniques are used, for example simulations, portfolios, self-assessment, workplace assessment.</a:t>
                      </a:r>
                      <a:endParaRPr lang="en-ZA" sz="2000" dirty="0">
                        <a:solidFill>
                          <a:schemeClr val="tx1"/>
                        </a:solidFill>
                        <a:effectLst/>
                      </a:endParaRPr>
                    </a:p>
                    <a:p>
                      <a:pPr algn="just">
                        <a:lnSpc>
                          <a:spcPct val="150000"/>
                        </a:lnSpc>
                        <a:spcAft>
                          <a:spcPts val="0"/>
                        </a:spcAft>
                      </a:pPr>
                      <a:r>
                        <a:rPr lang="en-US" sz="2000" dirty="0">
                          <a:solidFill>
                            <a:schemeClr val="tx1"/>
                          </a:solidFill>
                          <a:effectLst/>
                        </a:rPr>
                        <a:t>Assessment criteria are clearly defined and indicated as part of the unit standard.</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673424005"/>
                  </a:ext>
                </a:extLst>
              </a:tr>
            </a:tbl>
          </a:graphicData>
        </a:graphic>
      </p:graphicFrame>
    </p:spTree>
    <p:extLst>
      <p:ext uri="{BB962C8B-B14F-4D97-AF65-F5344CB8AC3E}">
        <p14:creationId xmlns:p14="http://schemas.microsoft.com/office/powerpoint/2010/main" val="1040115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1.2	Approaches to Outcomes-Based Education and Training </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49</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endParaRPr lang="en-ZA" dirty="0"/>
          </a:p>
        </p:txBody>
      </p:sp>
      <p:graphicFrame>
        <p:nvGraphicFramePr>
          <p:cNvPr id="5" name="Table 4">
            <a:extLst>
              <a:ext uri="{FF2B5EF4-FFF2-40B4-BE49-F238E27FC236}">
                <a16:creationId xmlns:a16="http://schemas.microsoft.com/office/drawing/2014/main" id="{D1273C7E-8434-4871-A103-A4F02AF1D631}"/>
              </a:ext>
            </a:extLst>
          </p:cNvPr>
          <p:cNvGraphicFramePr>
            <a:graphicFrameLocks noGrp="1"/>
          </p:cNvGraphicFramePr>
          <p:nvPr>
            <p:extLst>
              <p:ext uri="{D42A27DB-BD31-4B8C-83A1-F6EECF244321}">
                <p14:modId xmlns:p14="http://schemas.microsoft.com/office/powerpoint/2010/main" val="2315313446"/>
              </p:ext>
            </p:extLst>
          </p:nvPr>
        </p:nvGraphicFramePr>
        <p:xfrm>
          <a:off x="535960" y="1316727"/>
          <a:ext cx="8208912" cy="5066786"/>
        </p:xfrm>
        <a:graphic>
          <a:graphicData uri="http://schemas.openxmlformats.org/drawingml/2006/table">
            <a:tbl>
              <a:tblPr firstRow="1" firstCol="1" bandRow="1">
                <a:tableStyleId>{5C22544A-7EE6-4342-B048-85BDC9FD1C3A}</a:tableStyleId>
              </a:tblPr>
              <a:tblGrid>
                <a:gridCol w="4104003">
                  <a:extLst>
                    <a:ext uri="{9D8B030D-6E8A-4147-A177-3AD203B41FA5}">
                      <a16:colId xmlns:a16="http://schemas.microsoft.com/office/drawing/2014/main" val="1135991155"/>
                    </a:ext>
                  </a:extLst>
                </a:gridCol>
                <a:gridCol w="4104909">
                  <a:extLst>
                    <a:ext uri="{9D8B030D-6E8A-4147-A177-3AD203B41FA5}">
                      <a16:colId xmlns:a16="http://schemas.microsoft.com/office/drawing/2014/main" val="1183254004"/>
                    </a:ext>
                  </a:extLst>
                </a:gridCol>
              </a:tblGrid>
              <a:tr h="1151143">
                <a:tc>
                  <a:txBody>
                    <a:bodyPr/>
                    <a:lstStyle/>
                    <a:p>
                      <a:pPr algn="ctr">
                        <a:lnSpc>
                          <a:spcPct val="150000"/>
                        </a:lnSpc>
                        <a:spcAft>
                          <a:spcPts val="0"/>
                        </a:spcAft>
                      </a:pPr>
                      <a:r>
                        <a:rPr lang="en-US" sz="2000" dirty="0">
                          <a:effectLst/>
                        </a:rPr>
                        <a:t>Assessment of outcome-based learning:</a:t>
                      </a:r>
                      <a:endParaRPr lang="en-ZA" sz="2000" dirty="0">
                        <a:effectLst/>
                      </a:endParaRPr>
                    </a:p>
                    <a:p>
                      <a:pPr algn="ctr">
                        <a:lnSpc>
                          <a:spcPct val="150000"/>
                        </a:lnSpc>
                        <a:spcAft>
                          <a:spcPts val="0"/>
                        </a:spcAft>
                      </a:pPr>
                      <a:r>
                        <a:rPr lang="en-US" sz="2000" dirty="0">
                          <a:effectLst/>
                        </a:rPr>
                        <a:t>Old approach</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159" marR="56159" marT="0" marB="0"/>
                </a:tc>
                <a:tc>
                  <a:txBody>
                    <a:bodyPr/>
                    <a:lstStyle/>
                    <a:p>
                      <a:pPr algn="ctr">
                        <a:lnSpc>
                          <a:spcPct val="150000"/>
                        </a:lnSpc>
                        <a:spcAft>
                          <a:spcPts val="0"/>
                        </a:spcAft>
                      </a:pPr>
                      <a:r>
                        <a:rPr lang="en-US" sz="2000" dirty="0">
                          <a:effectLst/>
                        </a:rPr>
                        <a:t>Assessment of outcome-based learning:</a:t>
                      </a:r>
                      <a:endParaRPr lang="en-ZA" sz="2000" dirty="0">
                        <a:effectLst/>
                      </a:endParaRPr>
                    </a:p>
                    <a:p>
                      <a:pPr algn="ctr">
                        <a:lnSpc>
                          <a:spcPct val="150000"/>
                        </a:lnSpc>
                        <a:spcAft>
                          <a:spcPts val="0"/>
                        </a:spcAft>
                      </a:pPr>
                      <a:r>
                        <a:rPr lang="en-US" sz="2000" dirty="0">
                          <a:effectLst/>
                        </a:rPr>
                        <a:t>New approach</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159" marR="56159" marT="0" marB="0"/>
                </a:tc>
                <a:extLst>
                  <a:ext uri="{0D108BD9-81ED-4DB2-BD59-A6C34878D82A}">
                    <a16:rowId xmlns:a16="http://schemas.microsoft.com/office/drawing/2014/main" val="3059057275"/>
                  </a:ext>
                </a:extLst>
              </a:tr>
              <a:tr h="3742430">
                <a:tc>
                  <a:txBody>
                    <a:bodyPr/>
                    <a:lstStyle/>
                    <a:p>
                      <a:pPr marL="21590" algn="just">
                        <a:lnSpc>
                          <a:spcPct val="150000"/>
                        </a:lnSpc>
                        <a:spcAft>
                          <a:spcPts val="0"/>
                        </a:spcAft>
                      </a:pPr>
                      <a:r>
                        <a:rPr lang="en-US" sz="2000" dirty="0">
                          <a:solidFill>
                            <a:schemeClr val="tx1"/>
                          </a:solidFill>
                          <a:effectLst/>
                        </a:rPr>
                        <a:t>Passive learners</a:t>
                      </a:r>
                      <a:endParaRPr lang="en-ZA" sz="2000" dirty="0">
                        <a:solidFill>
                          <a:schemeClr val="tx1"/>
                        </a:solidFill>
                        <a:effectLst/>
                      </a:endParaRPr>
                    </a:p>
                    <a:p>
                      <a:pPr marL="21590" algn="just">
                        <a:lnSpc>
                          <a:spcPct val="150000"/>
                        </a:lnSpc>
                        <a:spcAft>
                          <a:spcPts val="0"/>
                        </a:spcAft>
                      </a:pPr>
                      <a:r>
                        <a:rPr lang="en-US" sz="2000" dirty="0">
                          <a:solidFill>
                            <a:schemeClr val="tx1"/>
                          </a:solidFill>
                          <a:effectLst/>
                        </a:rPr>
                        <a:t>Exam driven</a:t>
                      </a:r>
                      <a:endParaRPr lang="en-ZA" sz="2000" dirty="0">
                        <a:solidFill>
                          <a:schemeClr val="tx1"/>
                        </a:solidFill>
                        <a:effectLst/>
                      </a:endParaRPr>
                    </a:p>
                    <a:p>
                      <a:pPr marL="21590" algn="just">
                        <a:lnSpc>
                          <a:spcPct val="150000"/>
                        </a:lnSpc>
                        <a:spcAft>
                          <a:spcPts val="0"/>
                        </a:spcAft>
                      </a:pPr>
                      <a:r>
                        <a:rPr lang="en-US" sz="2000" dirty="0">
                          <a:solidFill>
                            <a:schemeClr val="tx1"/>
                          </a:solidFill>
                          <a:effectLst/>
                        </a:rPr>
                        <a:t>Rote-learning</a:t>
                      </a:r>
                      <a:endParaRPr lang="en-ZA" sz="2000" dirty="0">
                        <a:solidFill>
                          <a:schemeClr val="tx1"/>
                        </a:solidFill>
                        <a:effectLst/>
                      </a:endParaRPr>
                    </a:p>
                    <a:p>
                      <a:pPr marL="21590" algn="just">
                        <a:lnSpc>
                          <a:spcPct val="150000"/>
                        </a:lnSpc>
                        <a:spcAft>
                          <a:spcPts val="0"/>
                        </a:spcAft>
                      </a:pPr>
                      <a:r>
                        <a:rPr lang="en-US" sz="2000" dirty="0">
                          <a:solidFill>
                            <a:schemeClr val="tx1"/>
                          </a:solidFill>
                          <a:effectLst/>
                        </a:rPr>
                        <a:t>Syllabus is content-based and broken down into subjects</a:t>
                      </a:r>
                      <a:endParaRPr lang="en-ZA" sz="2000" dirty="0">
                        <a:solidFill>
                          <a:schemeClr val="tx1"/>
                        </a:solidFill>
                        <a:effectLst/>
                      </a:endParaRPr>
                    </a:p>
                    <a:p>
                      <a:pPr marL="21590" algn="just">
                        <a:lnSpc>
                          <a:spcPct val="150000"/>
                        </a:lnSpc>
                        <a:spcAft>
                          <a:spcPts val="0"/>
                        </a:spcAft>
                      </a:pPr>
                      <a:r>
                        <a:rPr lang="en-US" sz="2000" dirty="0">
                          <a:solidFill>
                            <a:schemeClr val="tx1"/>
                          </a:solidFill>
                          <a:effectLst/>
                        </a:rPr>
                        <a:t>Textbook bound and teacher centred</a:t>
                      </a:r>
                      <a:endParaRPr lang="en-ZA" sz="2000" dirty="0">
                        <a:solidFill>
                          <a:schemeClr val="tx1"/>
                        </a:solidFill>
                        <a:effectLst/>
                      </a:endParaRPr>
                    </a:p>
                    <a:p>
                      <a:pPr marL="21590" algn="just">
                        <a:lnSpc>
                          <a:spcPct val="150000"/>
                        </a:lnSpc>
                        <a:spcAft>
                          <a:spcPts val="0"/>
                        </a:spcAft>
                      </a:pPr>
                      <a:r>
                        <a:rPr lang="en-US" sz="2000" dirty="0">
                          <a:solidFill>
                            <a:schemeClr val="tx1"/>
                          </a:solidFill>
                          <a:effectLst/>
                        </a:rPr>
                        <a:t>Syllabus is rigid and non-negotiable </a:t>
                      </a:r>
                      <a:endParaRPr lang="en-ZA" sz="2000" dirty="0">
                        <a:solidFill>
                          <a:schemeClr val="tx1"/>
                        </a:solidFill>
                        <a:effectLst/>
                      </a:endParaRPr>
                    </a:p>
                  </a:txBody>
                  <a:tcPr marL="56159" marR="56159" marT="0" marB="0">
                    <a:solidFill>
                      <a:schemeClr val="bg1">
                        <a:lumMod val="85000"/>
                      </a:schemeClr>
                    </a:solidFill>
                  </a:tcPr>
                </a:tc>
                <a:tc>
                  <a:txBody>
                    <a:bodyPr/>
                    <a:lstStyle/>
                    <a:p>
                      <a:pPr marL="21590" algn="just">
                        <a:lnSpc>
                          <a:spcPct val="150000"/>
                        </a:lnSpc>
                        <a:spcAft>
                          <a:spcPts val="0"/>
                        </a:spcAft>
                      </a:pPr>
                      <a:r>
                        <a:rPr lang="en-US" sz="2000" dirty="0">
                          <a:effectLst/>
                        </a:rPr>
                        <a:t>Active learners</a:t>
                      </a:r>
                      <a:endParaRPr lang="en-ZA" sz="2000" dirty="0">
                        <a:effectLst/>
                      </a:endParaRPr>
                    </a:p>
                    <a:p>
                      <a:pPr marL="21590" algn="just">
                        <a:lnSpc>
                          <a:spcPct val="150000"/>
                        </a:lnSpc>
                        <a:spcAft>
                          <a:spcPts val="0"/>
                        </a:spcAft>
                      </a:pPr>
                      <a:r>
                        <a:rPr lang="en-US" sz="2000" dirty="0">
                          <a:effectLst/>
                        </a:rPr>
                        <a:t>Assessment of learners are on-going</a:t>
                      </a:r>
                      <a:endParaRPr lang="en-ZA" sz="2000" dirty="0">
                        <a:effectLst/>
                      </a:endParaRPr>
                    </a:p>
                    <a:p>
                      <a:pPr marL="21590" algn="just">
                        <a:lnSpc>
                          <a:spcPct val="150000"/>
                        </a:lnSpc>
                        <a:spcAft>
                          <a:spcPts val="0"/>
                        </a:spcAft>
                      </a:pPr>
                      <a:r>
                        <a:rPr lang="en-US" sz="2000" dirty="0">
                          <a:effectLst/>
                        </a:rPr>
                        <a:t>Critical thinking, reasoning reflection and action;</a:t>
                      </a:r>
                      <a:endParaRPr lang="en-ZA" sz="2000" dirty="0">
                        <a:effectLst/>
                      </a:endParaRPr>
                    </a:p>
                    <a:p>
                      <a:pPr marL="21590" algn="just">
                        <a:lnSpc>
                          <a:spcPct val="150000"/>
                        </a:lnSpc>
                        <a:spcAft>
                          <a:spcPts val="0"/>
                        </a:spcAft>
                      </a:pPr>
                      <a:r>
                        <a:rPr lang="en-US" sz="2000" dirty="0">
                          <a:effectLst/>
                        </a:rPr>
                        <a:t>An integration of knowledge, learning relevant and connected to real-life situations</a:t>
                      </a:r>
                      <a:endParaRPr lang="en-ZA" sz="2000" dirty="0">
                        <a:effectLst/>
                      </a:endParaRPr>
                    </a:p>
                  </a:txBody>
                  <a:tcPr marL="56159" marR="56159" marT="0" marB="0">
                    <a:solidFill>
                      <a:schemeClr val="bg1">
                        <a:lumMod val="95000"/>
                      </a:schemeClr>
                    </a:solidFill>
                  </a:tcPr>
                </a:tc>
                <a:extLst>
                  <a:ext uri="{0D108BD9-81ED-4DB2-BD59-A6C34878D82A}">
                    <a16:rowId xmlns:a16="http://schemas.microsoft.com/office/drawing/2014/main" val="2921594582"/>
                  </a:ext>
                </a:extLst>
              </a:tr>
            </a:tbl>
          </a:graphicData>
        </a:graphic>
      </p:graphicFrame>
    </p:spTree>
    <p:extLst>
      <p:ext uri="{BB962C8B-B14F-4D97-AF65-F5344CB8AC3E}">
        <p14:creationId xmlns:p14="http://schemas.microsoft.com/office/powerpoint/2010/main" val="3324842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The Portfolio of Evidence (PoE)</a:t>
            </a:r>
          </a:p>
          <a:p>
            <a:pPr marL="0" lvl="0" indent="0">
              <a:spcBef>
                <a:spcPts val="0"/>
              </a:spcBef>
              <a:buClrTx/>
              <a:buSzTx/>
              <a:buNone/>
            </a:pP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1 –	Administrative detail</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2 – 	Assessment planning</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3 – 	Formative assessment activities</a:t>
            </a:r>
            <a:endParaRPr lang="en-US" dirty="0">
              <a:solidFill>
                <a:srgbClr val="000066"/>
              </a:solidFill>
            </a:endParaRPr>
          </a:p>
          <a:p>
            <a:pPr marL="1876425" lvl="0" indent="-1876425">
              <a:lnSpc>
                <a:spcPct val="150000"/>
              </a:lnSpc>
              <a:spcBef>
                <a:spcPts val="0"/>
              </a:spcBef>
              <a:buClrTx/>
              <a:buSzTx/>
              <a:buNone/>
            </a:pPr>
            <a:r>
              <a:rPr lang="en-ZA" b="1" dirty="0">
                <a:solidFill>
                  <a:srgbClr val="000066"/>
                </a:solidFill>
              </a:rPr>
              <a:t>Section 4 – 	Summative assessment : Knowledge questionnaire</a:t>
            </a:r>
            <a:endParaRPr lang="en-US" dirty="0">
              <a:solidFill>
                <a:srgbClr val="000066"/>
              </a:solidFill>
            </a:endParaRPr>
          </a:p>
          <a:p>
            <a:endParaRPr lang="en-ZA" dirty="0"/>
          </a:p>
        </p:txBody>
      </p:sp>
    </p:spTree>
    <p:extLst>
      <p:ext uri="{BB962C8B-B14F-4D97-AF65-F5344CB8AC3E}">
        <p14:creationId xmlns:p14="http://schemas.microsoft.com/office/powerpoint/2010/main" val="2366895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1.2	Approaches to Outcomes-Based Education and Training </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50</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endParaRPr lang="en-ZA" dirty="0"/>
          </a:p>
        </p:txBody>
      </p:sp>
      <p:graphicFrame>
        <p:nvGraphicFramePr>
          <p:cNvPr id="5" name="Table 4">
            <a:extLst>
              <a:ext uri="{FF2B5EF4-FFF2-40B4-BE49-F238E27FC236}">
                <a16:creationId xmlns:a16="http://schemas.microsoft.com/office/drawing/2014/main" id="{3773EC9A-C8DE-4E89-9DA9-3A924B847D5B}"/>
              </a:ext>
            </a:extLst>
          </p:cNvPr>
          <p:cNvGraphicFramePr>
            <a:graphicFrameLocks noGrp="1"/>
          </p:cNvGraphicFramePr>
          <p:nvPr>
            <p:extLst>
              <p:ext uri="{D42A27DB-BD31-4B8C-83A1-F6EECF244321}">
                <p14:modId xmlns:p14="http://schemas.microsoft.com/office/powerpoint/2010/main" val="682564043"/>
              </p:ext>
            </p:extLst>
          </p:nvPr>
        </p:nvGraphicFramePr>
        <p:xfrm>
          <a:off x="457200" y="1412875"/>
          <a:ext cx="8219256" cy="5278560"/>
        </p:xfrm>
        <a:graphic>
          <a:graphicData uri="http://schemas.openxmlformats.org/drawingml/2006/table">
            <a:tbl>
              <a:tblPr firstRow="1" firstCol="1" bandRow="1">
                <a:tableStyleId>{5C22544A-7EE6-4342-B048-85BDC9FD1C3A}</a:tableStyleId>
              </a:tblPr>
              <a:tblGrid>
                <a:gridCol w="4109174">
                  <a:extLst>
                    <a:ext uri="{9D8B030D-6E8A-4147-A177-3AD203B41FA5}">
                      <a16:colId xmlns:a16="http://schemas.microsoft.com/office/drawing/2014/main" val="1710572946"/>
                    </a:ext>
                  </a:extLst>
                </a:gridCol>
                <a:gridCol w="4110082">
                  <a:extLst>
                    <a:ext uri="{9D8B030D-6E8A-4147-A177-3AD203B41FA5}">
                      <a16:colId xmlns:a16="http://schemas.microsoft.com/office/drawing/2014/main" val="59455720"/>
                    </a:ext>
                  </a:extLst>
                </a:gridCol>
              </a:tblGrid>
              <a:tr h="1216284">
                <a:tc>
                  <a:txBody>
                    <a:bodyPr/>
                    <a:lstStyle/>
                    <a:p>
                      <a:pPr algn="ctr">
                        <a:lnSpc>
                          <a:spcPct val="150000"/>
                        </a:lnSpc>
                        <a:spcAft>
                          <a:spcPts val="0"/>
                        </a:spcAft>
                      </a:pPr>
                      <a:r>
                        <a:rPr lang="en-US" sz="2000" dirty="0">
                          <a:effectLst/>
                        </a:rPr>
                        <a:t>Assessment of outcome-based learning:</a:t>
                      </a:r>
                      <a:endParaRPr lang="en-ZA" sz="2000" dirty="0">
                        <a:effectLst/>
                      </a:endParaRPr>
                    </a:p>
                    <a:p>
                      <a:pPr algn="ctr">
                        <a:lnSpc>
                          <a:spcPct val="150000"/>
                        </a:lnSpc>
                        <a:spcAft>
                          <a:spcPts val="0"/>
                        </a:spcAft>
                      </a:pPr>
                      <a:r>
                        <a:rPr lang="en-US" sz="2000" dirty="0">
                          <a:effectLst/>
                        </a:rPr>
                        <a:t>Old approach</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159" marR="56159" marT="0" marB="0"/>
                </a:tc>
                <a:tc>
                  <a:txBody>
                    <a:bodyPr/>
                    <a:lstStyle/>
                    <a:p>
                      <a:pPr algn="ctr">
                        <a:lnSpc>
                          <a:spcPct val="150000"/>
                        </a:lnSpc>
                        <a:spcAft>
                          <a:spcPts val="0"/>
                        </a:spcAft>
                      </a:pPr>
                      <a:r>
                        <a:rPr lang="en-US" sz="2000" dirty="0">
                          <a:effectLst/>
                        </a:rPr>
                        <a:t>Assessment of outcome-based learning:</a:t>
                      </a:r>
                      <a:endParaRPr lang="en-ZA" sz="2000" dirty="0">
                        <a:effectLst/>
                      </a:endParaRPr>
                    </a:p>
                    <a:p>
                      <a:pPr algn="ctr">
                        <a:lnSpc>
                          <a:spcPct val="150000"/>
                        </a:lnSpc>
                        <a:spcAft>
                          <a:spcPts val="0"/>
                        </a:spcAft>
                      </a:pPr>
                      <a:r>
                        <a:rPr lang="en-US" sz="2000" dirty="0">
                          <a:effectLst/>
                        </a:rPr>
                        <a:t>New approach</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159" marR="56159" marT="0" marB="0"/>
                </a:tc>
                <a:extLst>
                  <a:ext uri="{0D108BD9-81ED-4DB2-BD59-A6C34878D82A}">
                    <a16:rowId xmlns:a16="http://schemas.microsoft.com/office/drawing/2014/main" val="1831093739"/>
                  </a:ext>
                </a:extLst>
              </a:tr>
              <a:tr h="3954204">
                <a:tc>
                  <a:txBody>
                    <a:bodyPr/>
                    <a:lstStyle/>
                    <a:p>
                      <a:pPr marL="21590" algn="just">
                        <a:lnSpc>
                          <a:spcPct val="150000"/>
                        </a:lnSpc>
                        <a:spcAft>
                          <a:spcPts val="0"/>
                        </a:spcAft>
                      </a:pPr>
                      <a:r>
                        <a:rPr lang="en-US" sz="2000" dirty="0">
                          <a:solidFill>
                            <a:schemeClr val="tx1"/>
                          </a:solidFill>
                          <a:effectLst/>
                        </a:rPr>
                        <a:t>Teachers responsible for learning</a:t>
                      </a:r>
                      <a:endParaRPr lang="en-ZA" sz="2000" dirty="0">
                        <a:solidFill>
                          <a:schemeClr val="tx1"/>
                        </a:solidFill>
                        <a:effectLst/>
                      </a:endParaRPr>
                    </a:p>
                    <a:p>
                      <a:pPr marL="21590" algn="just">
                        <a:lnSpc>
                          <a:spcPct val="150000"/>
                        </a:lnSpc>
                        <a:spcAft>
                          <a:spcPts val="0"/>
                        </a:spcAft>
                      </a:pPr>
                      <a:r>
                        <a:rPr lang="en-US" sz="2000" dirty="0">
                          <a:solidFill>
                            <a:schemeClr val="tx1"/>
                          </a:solidFill>
                          <a:effectLst/>
                        </a:rPr>
                        <a:t>Motivation dependent on personality of lecturer</a:t>
                      </a:r>
                      <a:endParaRPr lang="en-ZA" sz="2000" dirty="0">
                        <a:solidFill>
                          <a:schemeClr val="tx1"/>
                        </a:solidFill>
                        <a:effectLst/>
                      </a:endParaRPr>
                    </a:p>
                    <a:p>
                      <a:pPr marL="21590" algn="just">
                        <a:lnSpc>
                          <a:spcPct val="150000"/>
                        </a:lnSpc>
                        <a:spcAft>
                          <a:spcPts val="0"/>
                        </a:spcAft>
                      </a:pPr>
                      <a:r>
                        <a:rPr lang="en-US" sz="2000" dirty="0">
                          <a:solidFill>
                            <a:schemeClr val="tx1"/>
                          </a:solidFill>
                          <a:effectLst/>
                        </a:rPr>
                        <a:t>Emphasis on what the teacher hopes to achieve</a:t>
                      </a:r>
                      <a:endParaRPr lang="en-ZA" sz="2000" dirty="0">
                        <a:solidFill>
                          <a:schemeClr val="tx1"/>
                        </a:solidFill>
                        <a:effectLst/>
                      </a:endParaRPr>
                    </a:p>
                    <a:p>
                      <a:pPr marL="21590" algn="just">
                        <a:lnSpc>
                          <a:spcPct val="150000"/>
                        </a:lnSpc>
                        <a:spcAft>
                          <a:spcPts val="0"/>
                        </a:spcAft>
                      </a:pPr>
                      <a:r>
                        <a:rPr lang="en-US" sz="2000" dirty="0">
                          <a:solidFill>
                            <a:schemeClr val="tx1"/>
                          </a:solidFill>
                          <a:effectLst/>
                        </a:rPr>
                        <a:t>Content placed into rigid time-frames</a:t>
                      </a:r>
                      <a:endParaRPr lang="en-ZA" sz="2000" dirty="0">
                        <a:solidFill>
                          <a:schemeClr val="tx1"/>
                        </a:solidFill>
                        <a:effectLst/>
                      </a:endParaRPr>
                    </a:p>
                    <a:p>
                      <a:pPr marL="21590" algn="just">
                        <a:lnSpc>
                          <a:spcPct val="150000"/>
                        </a:lnSpc>
                        <a:spcAft>
                          <a:spcPts val="0"/>
                        </a:spcAft>
                      </a:pPr>
                      <a:r>
                        <a:rPr lang="en-US" sz="2000" dirty="0">
                          <a:solidFill>
                            <a:schemeClr val="tx1"/>
                          </a:solidFill>
                          <a:effectLst/>
                        </a:rPr>
                        <a:t>Curriculum development process not open to public comment</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159" marR="56159" marT="0" marB="0">
                    <a:solidFill>
                      <a:schemeClr val="bg1">
                        <a:lumMod val="85000"/>
                      </a:schemeClr>
                    </a:solidFill>
                  </a:tcPr>
                </a:tc>
                <a:tc>
                  <a:txBody>
                    <a:bodyPr/>
                    <a:lstStyle/>
                    <a:p>
                      <a:pPr marL="21590" algn="just">
                        <a:lnSpc>
                          <a:spcPct val="150000"/>
                        </a:lnSpc>
                        <a:spcAft>
                          <a:spcPts val="0"/>
                        </a:spcAft>
                      </a:pPr>
                      <a:r>
                        <a:rPr lang="en-US" sz="2000" dirty="0">
                          <a:effectLst/>
                        </a:rPr>
                        <a:t>Learner-centred. </a:t>
                      </a:r>
                      <a:endParaRPr lang="en-ZA" sz="2000" dirty="0">
                        <a:effectLst/>
                      </a:endParaRPr>
                    </a:p>
                    <a:p>
                      <a:pPr marL="21590" algn="just">
                        <a:lnSpc>
                          <a:spcPct val="150000"/>
                        </a:lnSpc>
                        <a:spcAft>
                          <a:spcPts val="0"/>
                        </a:spcAft>
                      </a:pPr>
                      <a:r>
                        <a:rPr lang="en-US" sz="2000" dirty="0">
                          <a:effectLst/>
                        </a:rPr>
                        <a:t>Curricula seen as guides that allow facilitators to be innovative and creative</a:t>
                      </a:r>
                      <a:endParaRPr lang="en-ZA" sz="2000" dirty="0">
                        <a:effectLst/>
                      </a:endParaRPr>
                    </a:p>
                    <a:p>
                      <a:pPr marL="21590" algn="just">
                        <a:lnSpc>
                          <a:spcPct val="150000"/>
                        </a:lnSpc>
                        <a:spcAft>
                          <a:spcPts val="0"/>
                        </a:spcAft>
                      </a:pPr>
                      <a:r>
                        <a:rPr lang="en-US" sz="2000" dirty="0">
                          <a:effectLst/>
                        </a:rPr>
                        <a:t>Learners take responsibility for their learning. Pupils motivated by constant feedback and affirmation </a:t>
                      </a:r>
                      <a:endParaRPr lang="en-ZA" sz="2000" dirty="0">
                        <a:effectLst/>
                      </a:endParaRPr>
                    </a:p>
                  </a:txBody>
                  <a:tcPr marL="56159" marR="56159" marT="0" marB="0">
                    <a:solidFill>
                      <a:schemeClr val="bg1">
                        <a:lumMod val="95000"/>
                      </a:schemeClr>
                    </a:solidFill>
                  </a:tcPr>
                </a:tc>
                <a:extLst>
                  <a:ext uri="{0D108BD9-81ED-4DB2-BD59-A6C34878D82A}">
                    <a16:rowId xmlns:a16="http://schemas.microsoft.com/office/drawing/2014/main" val="2094463905"/>
                  </a:ext>
                </a:extLst>
              </a:tr>
            </a:tbl>
          </a:graphicData>
        </a:graphic>
      </p:graphicFrame>
    </p:spTree>
    <p:extLst>
      <p:ext uri="{BB962C8B-B14F-4D97-AF65-F5344CB8AC3E}">
        <p14:creationId xmlns:p14="http://schemas.microsoft.com/office/powerpoint/2010/main" val="34086488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1.2	Approaches to Outcomes-Based Education and Training </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51</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endParaRPr lang="en-ZA" dirty="0"/>
          </a:p>
        </p:txBody>
      </p:sp>
      <p:graphicFrame>
        <p:nvGraphicFramePr>
          <p:cNvPr id="5" name="Table 4">
            <a:extLst>
              <a:ext uri="{FF2B5EF4-FFF2-40B4-BE49-F238E27FC236}">
                <a16:creationId xmlns:a16="http://schemas.microsoft.com/office/drawing/2014/main" id="{3773EC9A-C8DE-4E89-9DA9-3A924B847D5B}"/>
              </a:ext>
            </a:extLst>
          </p:cNvPr>
          <p:cNvGraphicFramePr>
            <a:graphicFrameLocks noGrp="1"/>
          </p:cNvGraphicFramePr>
          <p:nvPr>
            <p:extLst>
              <p:ext uri="{D42A27DB-BD31-4B8C-83A1-F6EECF244321}">
                <p14:modId xmlns:p14="http://schemas.microsoft.com/office/powerpoint/2010/main" val="3744299092"/>
              </p:ext>
            </p:extLst>
          </p:nvPr>
        </p:nvGraphicFramePr>
        <p:xfrm>
          <a:off x="457200" y="1282638"/>
          <a:ext cx="8398042" cy="4981956"/>
        </p:xfrm>
        <a:graphic>
          <a:graphicData uri="http://schemas.openxmlformats.org/drawingml/2006/table">
            <a:tbl>
              <a:tblPr firstRow="1" firstCol="1" bandRow="1">
                <a:tableStyleId>{5C22544A-7EE6-4342-B048-85BDC9FD1C3A}</a:tableStyleId>
              </a:tblPr>
              <a:tblGrid>
                <a:gridCol w="4306612">
                  <a:extLst>
                    <a:ext uri="{9D8B030D-6E8A-4147-A177-3AD203B41FA5}">
                      <a16:colId xmlns:a16="http://schemas.microsoft.com/office/drawing/2014/main" val="1710572946"/>
                    </a:ext>
                  </a:extLst>
                </a:gridCol>
                <a:gridCol w="4091430">
                  <a:extLst>
                    <a:ext uri="{9D8B030D-6E8A-4147-A177-3AD203B41FA5}">
                      <a16:colId xmlns:a16="http://schemas.microsoft.com/office/drawing/2014/main" val="59455720"/>
                    </a:ext>
                  </a:extLst>
                </a:gridCol>
              </a:tblGrid>
              <a:tr h="374396">
                <a:tc>
                  <a:txBody>
                    <a:bodyPr/>
                    <a:lstStyle/>
                    <a:p>
                      <a:pPr algn="ctr">
                        <a:lnSpc>
                          <a:spcPct val="150000"/>
                        </a:lnSpc>
                        <a:spcAft>
                          <a:spcPts val="0"/>
                        </a:spcAft>
                      </a:pPr>
                      <a:r>
                        <a:rPr lang="en-US" sz="2000" dirty="0">
                          <a:effectLst/>
                        </a:rPr>
                        <a:t>Assessment of outcome-based learning:</a:t>
                      </a:r>
                      <a:endParaRPr lang="en-ZA" sz="2000" dirty="0">
                        <a:effectLst/>
                      </a:endParaRPr>
                    </a:p>
                    <a:p>
                      <a:pPr algn="ctr">
                        <a:lnSpc>
                          <a:spcPct val="150000"/>
                        </a:lnSpc>
                        <a:spcAft>
                          <a:spcPts val="0"/>
                        </a:spcAft>
                      </a:pPr>
                      <a:r>
                        <a:rPr lang="en-US" sz="2000" dirty="0">
                          <a:effectLst/>
                        </a:rPr>
                        <a:t>Old approach</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159" marR="56159" marT="0" marB="0"/>
                </a:tc>
                <a:tc>
                  <a:txBody>
                    <a:bodyPr/>
                    <a:lstStyle/>
                    <a:p>
                      <a:pPr algn="ctr">
                        <a:lnSpc>
                          <a:spcPct val="150000"/>
                        </a:lnSpc>
                        <a:spcAft>
                          <a:spcPts val="0"/>
                        </a:spcAft>
                      </a:pPr>
                      <a:r>
                        <a:rPr lang="en-US" sz="2000" dirty="0">
                          <a:effectLst/>
                        </a:rPr>
                        <a:t>Assessment of outcome-based learning:</a:t>
                      </a:r>
                      <a:endParaRPr lang="en-ZA" sz="2000" dirty="0">
                        <a:effectLst/>
                      </a:endParaRPr>
                    </a:p>
                    <a:p>
                      <a:pPr algn="ctr">
                        <a:lnSpc>
                          <a:spcPct val="150000"/>
                        </a:lnSpc>
                        <a:spcAft>
                          <a:spcPts val="0"/>
                        </a:spcAft>
                      </a:pPr>
                      <a:r>
                        <a:rPr lang="en-US" sz="2000" dirty="0">
                          <a:effectLst/>
                        </a:rPr>
                        <a:t>New approach</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159" marR="56159" marT="0" marB="0"/>
                </a:tc>
                <a:extLst>
                  <a:ext uri="{0D108BD9-81ED-4DB2-BD59-A6C34878D82A}">
                    <a16:rowId xmlns:a16="http://schemas.microsoft.com/office/drawing/2014/main" val="1831093739"/>
                  </a:ext>
                </a:extLst>
              </a:tr>
              <a:tr h="317039">
                <a:tc>
                  <a:txBody>
                    <a:bodyPr/>
                    <a:lstStyle/>
                    <a:p>
                      <a:pPr marL="21590" algn="just">
                        <a:lnSpc>
                          <a:spcPct val="150000"/>
                        </a:lnSpc>
                        <a:spcAft>
                          <a:spcPts val="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159" marR="56159" marT="0" marB="0">
                    <a:solidFill>
                      <a:schemeClr val="bg1">
                        <a:lumMod val="85000"/>
                      </a:schemeClr>
                    </a:solidFill>
                  </a:tcPr>
                </a:tc>
                <a:tc>
                  <a:txBody>
                    <a:bodyPr/>
                    <a:lstStyle/>
                    <a:p>
                      <a:pPr marL="21590" algn="just">
                        <a:lnSpc>
                          <a:spcPct val="150000"/>
                        </a:lnSpc>
                        <a:spcAft>
                          <a:spcPts val="0"/>
                        </a:spcAft>
                      </a:pPr>
                      <a:r>
                        <a:rPr lang="en-US" sz="2000" dirty="0">
                          <a:effectLst/>
                        </a:rPr>
                        <a:t>Learners take responsibility for their learning. Pupils motivated by constant feedback and affirmation </a:t>
                      </a:r>
                      <a:endParaRPr lang="en-ZA" sz="2000" dirty="0">
                        <a:effectLst/>
                      </a:endParaRPr>
                    </a:p>
                    <a:p>
                      <a:pPr marL="21590" algn="just">
                        <a:lnSpc>
                          <a:spcPct val="150000"/>
                        </a:lnSpc>
                        <a:spcAft>
                          <a:spcPts val="0"/>
                        </a:spcAft>
                      </a:pPr>
                      <a:r>
                        <a:rPr lang="en-US" sz="2000" dirty="0">
                          <a:effectLst/>
                        </a:rPr>
                        <a:t>Emphasis on outcomes </a:t>
                      </a:r>
                    </a:p>
                    <a:p>
                      <a:pPr marL="21590" algn="just">
                        <a:lnSpc>
                          <a:spcPct val="150000"/>
                        </a:lnSpc>
                        <a:spcAft>
                          <a:spcPts val="0"/>
                        </a:spcAft>
                      </a:pPr>
                      <a:r>
                        <a:rPr lang="en-US" sz="2000" dirty="0">
                          <a:effectLst/>
                        </a:rPr>
                        <a:t>Flexible time-frames allow learners to work at their own pace</a:t>
                      </a:r>
                      <a:endParaRPr lang="en-ZA" sz="2000" dirty="0">
                        <a:effectLst/>
                      </a:endParaRPr>
                    </a:p>
                    <a:p>
                      <a:pPr marL="21590" algn="just">
                        <a:lnSpc>
                          <a:spcPct val="150000"/>
                        </a:lnSpc>
                        <a:spcAft>
                          <a:spcPts val="0"/>
                        </a:spcAft>
                      </a:pPr>
                      <a:r>
                        <a:rPr lang="en-US" sz="2000" dirty="0">
                          <a:effectLst/>
                        </a:rPr>
                        <a:t>Comment and input from the community</a:t>
                      </a:r>
                      <a:endParaRPr lang="en-ZA" sz="2000" dirty="0">
                        <a:effectLst/>
                      </a:endParaRPr>
                    </a:p>
                  </a:txBody>
                  <a:tcPr marL="56159" marR="56159" marT="0" marB="0">
                    <a:solidFill>
                      <a:schemeClr val="bg1">
                        <a:lumMod val="95000"/>
                      </a:schemeClr>
                    </a:solidFill>
                  </a:tcPr>
                </a:tc>
                <a:extLst>
                  <a:ext uri="{0D108BD9-81ED-4DB2-BD59-A6C34878D82A}">
                    <a16:rowId xmlns:a16="http://schemas.microsoft.com/office/drawing/2014/main" val="2094463905"/>
                  </a:ext>
                </a:extLst>
              </a:tr>
            </a:tbl>
          </a:graphicData>
        </a:graphic>
      </p:graphicFrame>
    </p:spTree>
    <p:extLst>
      <p:ext uri="{BB962C8B-B14F-4D97-AF65-F5344CB8AC3E}">
        <p14:creationId xmlns:p14="http://schemas.microsoft.com/office/powerpoint/2010/main" val="23005590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1.2	Approaches to Outcomes-Based Education and Training </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52</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endParaRPr lang="en-ZA" dirty="0"/>
          </a:p>
        </p:txBody>
      </p:sp>
      <p:graphicFrame>
        <p:nvGraphicFramePr>
          <p:cNvPr id="5" name="Table 4">
            <a:extLst>
              <a:ext uri="{FF2B5EF4-FFF2-40B4-BE49-F238E27FC236}">
                <a16:creationId xmlns:a16="http://schemas.microsoft.com/office/drawing/2014/main" id="{3773EC9A-C8DE-4E89-9DA9-3A924B847D5B}"/>
              </a:ext>
            </a:extLst>
          </p:cNvPr>
          <p:cNvGraphicFramePr>
            <a:graphicFrameLocks noGrp="1"/>
          </p:cNvGraphicFramePr>
          <p:nvPr>
            <p:extLst>
              <p:ext uri="{D42A27DB-BD31-4B8C-83A1-F6EECF244321}">
                <p14:modId xmlns:p14="http://schemas.microsoft.com/office/powerpoint/2010/main" val="1032109712"/>
              </p:ext>
            </p:extLst>
          </p:nvPr>
        </p:nvGraphicFramePr>
        <p:xfrm>
          <a:off x="457200" y="1412875"/>
          <a:ext cx="8219256" cy="5116262"/>
        </p:xfrm>
        <a:graphic>
          <a:graphicData uri="http://schemas.openxmlformats.org/drawingml/2006/table">
            <a:tbl>
              <a:tblPr firstRow="1" firstCol="1" bandRow="1">
                <a:tableStyleId>{5C22544A-7EE6-4342-B048-85BDC9FD1C3A}</a:tableStyleId>
              </a:tblPr>
              <a:tblGrid>
                <a:gridCol w="4109174">
                  <a:extLst>
                    <a:ext uri="{9D8B030D-6E8A-4147-A177-3AD203B41FA5}">
                      <a16:colId xmlns:a16="http://schemas.microsoft.com/office/drawing/2014/main" val="1710572946"/>
                    </a:ext>
                  </a:extLst>
                </a:gridCol>
                <a:gridCol w="4110082">
                  <a:extLst>
                    <a:ext uri="{9D8B030D-6E8A-4147-A177-3AD203B41FA5}">
                      <a16:colId xmlns:a16="http://schemas.microsoft.com/office/drawing/2014/main" val="59455720"/>
                    </a:ext>
                  </a:extLst>
                </a:gridCol>
              </a:tblGrid>
              <a:tr h="374396">
                <a:tc>
                  <a:txBody>
                    <a:bodyPr/>
                    <a:lstStyle/>
                    <a:p>
                      <a:pPr algn="ctr">
                        <a:lnSpc>
                          <a:spcPct val="150000"/>
                        </a:lnSpc>
                        <a:spcAft>
                          <a:spcPts val="0"/>
                        </a:spcAft>
                      </a:pPr>
                      <a:r>
                        <a:rPr lang="en-US" sz="2000" dirty="0">
                          <a:effectLst/>
                        </a:rPr>
                        <a:t>Assessment of outcome-based learning:</a:t>
                      </a:r>
                      <a:endParaRPr lang="en-ZA" sz="2000" dirty="0">
                        <a:effectLst/>
                      </a:endParaRPr>
                    </a:p>
                    <a:p>
                      <a:pPr algn="ctr">
                        <a:lnSpc>
                          <a:spcPct val="150000"/>
                        </a:lnSpc>
                        <a:spcAft>
                          <a:spcPts val="0"/>
                        </a:spcAft>
                      </a:pPr>
                      <a:r>
                        <a:rPr lang="en-US" sz="2000" dirty="0">
                          <a:effectLst/>
                        </a:rPr>
                        <a:t>Old approach</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159" marR="56159" marT="0" marB="0"/>
                </a:tc>
                <a:tc>
                  <a:txBody>
                    <a:bodyPr/>
                    <a:lstStyle/>
                    <a:p>
                      <a:pPr algn="ctr">
                        <a:lnSpc>
                          <a:spcPct val="150000"/>
                        </a:lnSpc>
                        <a:spcAft>
                          <a:spcPts val="0"/>
                        </a:spcAft>
                      </a:pPr>
                      <a:r>
                        <a:rPr lang="en-US" sz="2000" dirty="0">
                          <a:effectLst/>
                        </a:rPr>
                        <a:t>Assessment of outcome-based learning:</a:t>
                      </a:r>
                      <a:endParaRPr lang="en-ZA" sz="2000" dirty="0">
                        <a:effectLst/>
                      </a:endParaRPr>
                    </a:p>
                    <a:p>
                      <a:pPr algn="ctr">
                        <a:lnSpc>
                          <a:spcPct val="150000"/>
                        </a:lnSpc>
                        <a:spcAft>
                          <a:spcPts val="0"/>
                        </a:spcAft>
                      </a:pPr>
                      <a:r>
                        <a:rPr lang="en-US" sz="2000" dirty="0">
                          <a:effectLst/>
                        </a:rPr>
                        <a:t>New approach</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159" marR="56159" marT="0" marB="0"/>
                </a:tc>
                <a:extLst>
                  <a:ext uri="{0D108BD9-81ED-4DB2-BD59-A6C34878D82A}">
                    <a16:rowId xmlns:a16="http://schemas.microsoft.com/office/drawing/2014/main" val="1831093739"/>
                  </a:ext>
                </a:extLst>
              </a:tr>
              <a:tr h="3744662">
                <a:tc>
                  <a:txBody>
                    <a:bodyPr/>
                    <a:lstStyle/>
                    <a:p>
                      <a:pPr marL="21590" algn="just">
                        <a:lnSpc>
                          <a:spcPct val="150000"/>
                        </a:lnSpc>
                        <a:spcAft>
                          <a:spcPts val="0"/>
                        </a:spcAft>
                      </a:pPr>
                      <a:endParaRPr lang="en-ZA" sz="2000" dirty="0">
                        <a:effectLst/>
                      </a:endParaRPr>
                    </a:p>
                  </a:txBody>
                  <a:tcPr marL="56159" marR="56159" marT="0" marB="0">
                    <a:solidFill>
                      <a:schemeClr val="bg1">
                        <a:lumMod val="85000"/>
                      </a:schemeClr>
                    </a:solidFill>
                  </a:tcPr>
                </a:tc>
                <a:tc>
                  <a:txBody>
                    <a:bodyPr/>
                    <a:lstStyle/>
                    <a:p>
                      <a:pPr marL="21590" algn="just">
                        <a:lnSpc>
                          <a:spcPct val="150000"/>
                        </a:lnSpc>
                        <a:spcAft>
                          <a:spcPts val="0"/>
                        </a:spcAft>
                      </a:pPr>
                      <a:r>
                        <a:rPr lang="en-US" sz="2000" dirty="0">
                          <a:effectLst/>
                        </a:rPr>
                        <a:t>Outcomes will be assessed in different ways and on an on-going basis </a:t>
                      </a:r>
                      <a:endParaRPr lang="en-ZA" sz="2000" dirty="0">
                        <a:effectLst/>
                      </a:endParaRPr>
                    </a:p>
                    <a:p>
                      <a:pPr marL="21590" algn="just">
                        <a:lnSpc>
                          <a:spcPct val="150000"/>
                        </a:lnSpc>
                        <a:spcAft>
                          <a:spcPts val="0"/>
                        </a:spcAft>
                      </a:pPr>
                      <a:r>
                        <a:rPr lang="en-US" sz="2000" dirty="0">
                          <a:effectLst/>
                        </a:rPr>
                        <a:t>Assessment is part of the system</a:t>
                      </a:r>
                      <a:endParaRPr lang="en-ZA" sz="2000" dirty="0">
                        <a:effectLst/>
                      </a:endParaRPr>
                    </a:p>
                    <a:p>
                      <a:pPr marL="21590" algn="just">
                        <a:lnSpc>
                          <a:spcPct val="150000"/>
                        </a:lnSpc>
                        <a:spcAft>
                          <a:spcPts val="0"/>
                        </a:spcAft>
                      </a:pPr>
                      <a:r>
                        <a:rPr lang="en-US" sz="2000" dirty="0">
                          <a:effectLst/>
                        </a:rPr>
                        <a:t>Students will not get marked just for remembering subject content</a:t>
                      </a:r>
                      <a:endParaRPr lang="en-ZA" sz="2000" dirty="0">
                        <a:effectLst/>
                      </a:endParaRPr>
                    </a:p>
                    <a:p>
                      <a:pPr marL="21590" algn="just">
                        <a:lnSpc>
                          <a:spcPct val="150000"/>
                        </a:lnSpc>
                        <a:spcAft>
                          <a:spcPts val="0"/>
                        </a:spcAft>
                      </a:pPr>
                      <a:r>
                        <a:rPr lang="en-US" sz="2000" dirty="0">
                          <a:effectLst/>
                        </a:rPr>
                        <a:t>Different aspects of the learner’s abilities, such as creativity and critical thinking will also be assessed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159" marR="56159" marT="0" marB="0">
                    <a:solidFill>
                      <a:schemeClr val="bg1">
                        <a:lumMod val="95000"/>
                      </a:schemeClr>
                    </a:solidFill>
                  </a:tcPr>
                </a:tc>
                <a:extLst>
                  <a:ext uri="{0D108BD9-81ED-4DB2-BD59-A6C34878D82A}">
                    <a16:rowId xmlns:a16="http://schemas.microsoft.com/office/drawing/2014/main" val="2094463905"/>
                  </a:ext>
                </a:extLst>
              </a:tr>
            </a:tbl>
          </a:graphicData>
        </a:graphic>
      </p:graphicFrame>
    </p:spTree>
    <p:extLst>
      <p:ext uri="{BB962C8B-B14F-4D97-AF65-F5344CB8AC3E}">
        <p14:creationId xmlns:p14="http://schemas.microsoft.com/office/powerpoint/2010/main" val="12327778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1.3	Assessment</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53</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endParaRPr lang="en-ZA" dirty="0"/>
          </a:p>
        </p:txBody>
      </p:sp>
      <p:pic>
        <p:nvPicPr>
          <p:cNvPr id="5" name="Picture 4">
            <a:extLst>
              <a:ext uri="{FF2B5EF4-FFF2-40B4-BE49-F238E27FC236}">
                <a16:creationId xmlns:a16="http://schemas.microsoft.com/office/drawing/2014/main" id="{E822C513-9886-4F07-93EB-A85936F2B2C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
        <p:nvSpPr>
          <p:cNvPr id="6" name="Content Placeholder 4">
            <a:extLst>
              <a:ext uri="{FF2B5EF4-FFF2-40B4-BE49-F238E27FC236}">
                <a16:creationId xmlns:a16="http://schemas.microsoft.com/office/drawing/2014/main" id="{90B18F38-F8D9-46FA-83C7-8A32946508CE}"/>
              </a:ext>
            </a:extLst>
          </p:cNvPr>
          <p:cNvSpPr txBox="1">
            <a:spLocks/>
          </p:cNvSpPr>
          <p:nvPr/>
        </p:nvSpPr>
        <p:spPr>
          <a:xfrm>
            <a:off x="2257400" y="2124158"/>
            <a:ext cx="6275040" cy="4099795"/>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lvl1pPr marL="354013" indent="-354013" algn="l" rtl="0" eaLnBrk="1" latinLnBrk="0" hangingPunct="1">
              <a:spcBef>
                <a:spcPts val="580"/>
              </a:spcBef>
              <a:buClr>
                <a:schemeClr val="accent1"/>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Arial" panose="020B0604020202020204" pitchFamily="34" charset="0"/>
              <a:buChar char="•"/>
              <a:defRPr kumimoji="0" sz="2400" kern="1200">
                <a:solidFill>
                  <a:schemeClr val="lt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Arial" panose="020B0604020202020204" pitchFamily="34" charset="0"/>
              <a:buChar char="•"/>
              <a:defRPr kumimoji="0" sz="2400" kern="1200">
                <a:solidFill>
                  <a:schemeClr val="lt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anose="020B0604020202020204" pitchFamily="34" charset="0"/>
              <a:buChar char="•"/>
              <a:defRPr kumimoji="0" sz="2400" kern="1200">
                <a:solidFill>
                  <a:schemeClr val="lt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701675" indent="-342900">
              <a:buFont typeface="Wingdings" pitchFamily="2" charset="2"/>
              <a:buChar char="§"/>
            </a:pPr>
            <a:r>
              <a:rPr lang="en-ZA" sz="2000" b="1" i="1" dirty="0"/>
              <a:t>Formative assessment refers to assessment that takes place during the process of learning and teaching.</a:t>
            </a:r>
          </a:p>
          <a:p>
            <a:pPr marL="701675" indent="-342900">
              <a:buFont typeface="Wingdings" pitchFamily="2" charset="2"/>
              <a:buChar char="§"/>
            </a:pPr>
            <a:endParaRPr lang="en-ZA" sz="2000" b="1" i="1" dirty="0"/>
          </a:p>
          <a:p>
            <a:pPr marL="701675" indent="-342900">
              <a:buFont typeface="Wingdings" pitchFamily="2" charset="2"/>
              <a:buChar char="§"/>
            </a:pPr>
            <a:r>
              <a:rPr lang="en-ZA" sz="2000" b="1" i="1" dirty="0"/>
              <a:t>Summative assessment is assessment for making a judgement about achievement. This is carried out when a learner is ready to be assessed at the end of a programme of learning.</a:t>
            </a:r>
          </a:p>
        </p:txBody>
      </p:sp>
    </p:spTree>
    <p:extLst>
      <p:ext uri="{BB962C8B-B14F-4D97-AF65-F5344CB8AC3E}">
        <p14:creationId xmlns:p14="http://schemas.microsoft.com/office/powerpoint/2010/main" val="83295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1.3	Assessment</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54</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endParaRPr lang="en-ZA" dirty="0"/>
          </a:p>
        </p:txBody>
      </p:sp>
      <p:grpSp>
        <p:nvGrpSpPr>
          <p:cNvPr id="5" name="Group 4">
            <a:extLst>
              <a:ext uri="{FF2B5EF4-FFF2-40B4-BE49-F238E27FC236}">
                <a16:creationId xmlns:a16="http://schemas.microsoft.com/office/drawing/2014/main" id="{8517DE46-501F-4FD8-B5A2-8985249C7E22}"/>
              </a:ext>
            </a:extLst>
          </p:cNvPr>
          <p:cNvGrpSpPr/>
          <p:nvPr/>
        </p:nvGrpSpPr>
        <p:grpSpPr>
          <a:xfrm>
            <a:off x="1524000" y="1282638"/>
            <a:ext cx="5550568" cy="4927662"/>
            <a:chOff x="167739" y="1775670"/>
            <a:chExt cx="2452819" cy="2945008"/>
          </a:xfrm>
        </p:grpSpPr>
        <p:sp>
          <p:nvSpPr>
            <p:cNvPr id="6" name="Rectangle: Top Corners Rounded 5">
              <a:extLst>
                <a:ext uri="{FF2B5EF4-FFF2-40B4-BE49-F238E27FC236}">
                  <a16:creationId xmlns:a16="http://schemas.microsoft.com/office/drawing/2014/main" id="{924B1E72-76A8-476F-A822-8CC7E75AF040}"/>
                </a:ext>
              </a:extLst>
            </p:cNvPr>
            <p:cNvSpPr/>
            <p:nvPr/>
          </p:nvSpPr>
          <p:spPr>
            <a:xfrm rot="10800000">
              <a:off x="167739" y="1775670"/>
              <a:ext cx="2452819" cy="2945008"/>
            </a:xfrm>
            <a:prstGeom prst="round2SameRect">
              <a:avLst>
                <a:gd name="adj1" fmla="val 10500"/>
                <a:gd name="adj2" fmla="val 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7" name="Rectangle: Top Corners Rounded 4">
              <a:extLst>
                <a:ext uri="{FF2B5EF4-FFF2-40B4-BE49-F238E27FC236}">
                  <a16:creationId xmlns:a16="http://schemas.microsoft.com/office/drawing/2014/main" id="{AF8A2242-9484-4F1A-8174-925B5264A404}"/>
                </a:ext>
              </a:extLst>
            </p:cNvPr>
            <p:cNvSpPr txBox="1"/>
            <p:nvPr/>
          </p:nvSpPr>
          <p:spPr>
            <a:xfrm rot="21600000">
              <a:off x="243172" y="1775670"/>
              <a:ext cx="2301953" cy="28695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t" anchorCtr="0">
              <a:noAutofit/>
            </a:bodyPr>
            <a:lstStyle/>
            <a:p>
              <a:pPr marL="0" lvl="0" indent="0" algn="l" defTabSz="466725">
                <a:lnSpc>
                  <a:spcPct val="90000"/>
                </a:lnSpc>
                <a:spcBef>
                  <a:spcPct val="0"/>
                </a:spcBef>
                <a:spcAft>
                  <a:spcPct val="35000"/>
                </a:spcAft>
                <a:buNone/>
              </a:pPr>
              <a:r>
                <a:rPr lang="en-ZA" sz="2000" b="1" kern="1200" dirty="0">
                  <a:solidFill>
                    <a:sysClr val="window" lastClr="FFFFFF"/>
                  </a:solidFill>
                  <a:latin typeface="Calibri"/>
                  <a:ea typeface="+mn-ea"/>
                  <a:cs typeface="+mn-cs"/>
                </a:rPr>
                <a:t>FORMATIVE ASSESSMENT </a:t>
              </a:r>
            </a:p>
            <a:p>
              <a:pPr marL="0" lvl="0" indent="0" algn="l" defTabSz="466725">
                <a:lnSpc>
                  <a:spcPct val="90000"/>
                </a:lnSpc>
                <a:spcBef>
                  <a:spcPct val="0"/>
                </a:spcBef>
                <a:spcAft>
                  <a:spcPct val="35000"/>
                </a:spcAft>
                <a:buNone/>
              </a:pPr>
              <a:r>
                <a:rPr lang="en-ZA" sz="2000" kern="1200" dirty="0">
                  <a:solidFill>
                    <a:sysClr val="window" lastClr="FFFFFF"/>
                  </a:solidFill>
                  <a:latin typeface="Calibri"/>
                  <a:ea typeface="+mn-ea"/>
                  <a:cs typeface="+mn-cs"/>
                </a:rPr>
                <a:t>• Designed to support the teaching and</a:t>
              </a:r>
            </a:p>
            <a:p>
              <a:pPr marL="0" lvl="0" indent="0" algn="l" defTabSz="466725">
                <a:lnSpc>
                  <a:spcPct val="90000"/>
                </a:lnSpc>
                <a:spcBef>
                  <a:spcPct val="0"/>
                </a:spcBef>
                <a:spcAft>
                  <a:spcPct val="35000"/>
                </a:spcAft>
                <a:buNone/>
              </a:pPr>
              <a:r>
                <a:rPr lang="en-ZA" sz="2000" kern="1200" dirty="0">
                  <a:solidFill>
                    <a:sysClr val="window" lastClr="FFFFFF"/>
                  </a:solidFill>
                  <a:latin typeface="Calibri"/>
                  <a:ea typeface="+mn-ea"/>
                  <a:cs typeface="+mn-cs"/>
                </a:rPr>
                <a:t>learning process</a:t>
              </a:r>
            </a:p>
            <a:p>
              <a:pPr marL="0" lvl="0" indent="0" algn="l" defTabSz="466725">
                <a:lnSpc>
                  <a:spcPct val="90000"/>
                </a:lnSpc>
                <a:spcBef>
                  <a:spcPct val="0"/>
                </a:spcBef>
                <a:spcAft>
                  <a:spcPct val="35000"/>
                </a:spcAft>
                <a:buNone/>
              </a:pPr>
              <a:r>
                <a:rPr lang="en-ZA" sz="2000" kern="1200" dirty="0">
                  <a:solidFill>
                    <a:sysClr val="window" lastClr="FFFFFF"/>
                  </a:solidFill>
                  <a:latin typeface="Calibri"/>
                  <a:ea typeface="+mn-ea"/>
                  <a:cs typeface="+mn-cs"/>
                </a:rPr>
                <a:t>• Assists in the planning future learning</a:t>
              </a:r>
            </a:p>
            <a:p>
              <a:pPr marL="0" lvl="0" indent="0" algn="l" defTabSz="466725">
                <a:lnSpc>
                  <a:spcPct val="90000"/>
                </a:lnSpc>
                <a:spcBef>
                  <a:spcPct val="0"/>
                </a:spcBef>
                <a:spcAft>
                  <a:spcPct val="35000"/>
                </a:spcAft>
                <a:buNone/>
              </a:pPr>
              <a:r>
                <a:rPr lang="en-ZA" sz="2000" kern="1200" dirty="0">
                  <a:solidFill>
                    <a:sysClr val="window" lastClr="FFFFFF"/>
                  </a:solidFill>
                  <a:latin typeface="Calibri"/>
                  <a:ea typeface="+mn-ea"/>
                  <a:cs typeface="+mn-cs"/>
                </a:rPr>
                <a:t>• Diagnoses the learner’s strength and</a:t>
              </a:r>
            </a:p>
            <a:p>
              <a:pPr marL="0" lvl="0" indent="0" algn="l" defTabSz="466725">
                <a:lnSpc>
                  <a:spcPct val="90000"/>
                </a:lnSpc>
                <a:spcBef>
                  <a:spcPct val="0"/>
                </a:spcBef>
                <a:spcAft>
                  <a:spcPct val="35000"/>
                </a:spcAft>
                <a:buNone/>
              </a:pPr>
              <a:r>
                <a:rPr lang="en-ZA" sz="2000" kern="1200" dirty="0">
                  <a:solidFill>
                    <a:sysClr val="window" lastClr="FFFFFF"/>
                  </a:solidFill>
                  <a:latin typeface="Calibri"/>
                  <a:ea typeface="+mn-ea"/>
                  <a:cs typeface="+mn-cs"/>
                </a:rPr>
                <a:t>weaknesses</a:t>
              </a:r>
            </a:p>
            <a:p>
              <a:pPr marL="0" lvl="0" indent="0" algn="l" defTabSz="466725">
                <a:lnSpc>
                  <a:spcPct val="90000"/>
                </a:lnSpc>
                <a:spcBef>
                  <a:spcPct val="0"/>
                </a:spcBef>
                <a:spcAft>
                  <a:spcPct val="35000"/>
                </a:spcAft>
                <a:buNone/>
              </a:pPr>
              <a:r>
                <a:rPr lang="en-ZA" sz="2000" kern="1200" dirty="0">
                  <a:solidFill>
                    <a:sysClr val="window" lastClr="FFFFFF"/>
                  </a:solidFill>
                  <a:latin typeface="Calibri"/>
                  <a:ea typeface="+mn-ea"/>
                  <a:cs typeface="+mn-cs"/>
                </a:rPr>
                <a:t>• Provides feedback to the learner on his/her progress</a:t>
              </a:r>
            </a:p>
            <a:p>
              <a:pPr marL="0" lvl="0" indent="0" algn="l" defTabSz="466725">
                <a:lnSpc>
                  <a:spcPct val="90000"/>
                </a:lnSpc>
                <a:spcBef>
                  <a:spcPct val="0"/>
                </a:spcBef>
                <a:spcAft>
                  <a:spcPct val="35000"/>
                </a:spcAft>
                <a:buNone/>
              </a:pPr>
              <a:r>
                <a:rPr lang="en-ZA" sz="2000" kern="1200" dirty="0">
                  <a:solidFill>
                    <a:sysClr val="window" lastClr="FFFFFF"/>
                  </a:solidFill>
                  <a:latin typeface="Calibri"/>
                  <a:ea typeface="+mn-ea"/>
                  <a:cs typeface="+mn-cs"/>
                </a:rPr>
                <a:t>• Helps to make decisions on the readiness of learners to do a summative assessment</a:t>
              </a:r>
            </a:p>
            <a:p>
              <a:pPr marL="0" lvl="0" indent="0" algn="l" defTabSz="466725">
                <a:lnSpc>
                  <a:spcPct val="90000"/>
                </a:lnSpc>
                <a:spcBef>
                  <a:spcPct val="0"/>
                </a:spcBef>
                <a:spcAft>
                  <a:spcPct val="35000"/>
                </a:spcAft>
                <a:buNone/>
              </a:pPr>
              <a:r>
                <a:rPr lang="en-ZA" sz="2000" kern="1200" dirty="0">
                  <a:solidFill>
                    <a:sysClr val="window" lastClr="FFFFFF"/>
                  </a:solidFill>
                  <a:latin typeface="Calibri"/>
                  <a:ea typeface="+mn-ea"/>
                  <a:cs typeface="+mn-cs"/>
                </a:rPr>
                <a:t>• Is developmental in nature</a:t>
              </a:r>
            </a:p>
            <a:p>
              <a:pPr marL="0" lvl="0" indent="0" algn="l" defTabSz="466725">
                <a:lnSpc>
                  <a:spcPct val="90000"/>
                </a:lnSpc>
                <a:spcBef>
                  <a:spcPct val="0"/>
                </a:spcBef>
                <a:spcAft>
                  <a:spcPct val="35000"/>
                </a:spcAft>
                <a:buNone/>
              </a:pPr>
              <a:r>
                <a:rPr lang="en-ZA" sz="2000" kern="1200" dirty="0">
                  <a:solidFill>
                    <a:sysClr val="window" lastClr="FFFFFF"/>
                  </a:solidFill>
                  <a:latin typeface="Calibri"/>
                  <a:ea typeface="+mn-ea"/>
                  <a:cs typeface="+mn-cs"/>
                </a:rPr>
                <a:t>• Credits/certificates are not awarded</a:t>
              </a:r>
            </a:p>
          </p:txBody>
        </p:sp>
      </p:grpSp>
    </p:spTree>
    <p:extLst>
      <p:ext uri="{BB962C8B-B14F-4D97-AF65-F5344CB8AC3E}">
        <p14:creationId xmlns:p14="http://schemas.microsoft.com/office/powerpoint/2010/main" val="10614611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1.3	Assessment</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55</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endParaRPr lang="en-ZA" dirty="0"/>
          </a:p>
        </p:txBody>
      </p:sp>
      <p:grpSp>
        <p:nvGrpSpPr>
          <p:cNvPr id="5" name="Group 4">
            <a:extLst>
              <a:ext uri="{FF2B5EF4-FFF2-40B4-BE49-F238E27FC236}">
                <a16:creationId xmlns:a16="http://schemas.microsoft.com/office/drawing/2014/main" id="{7697EF3D-0A7F-49AF-B9F3-CF5DE0D391DA}"/>
              </a:ext>
            </a:extLst>
          </p:cNvPr>
          <p:cNvGrpSpPr/>
          <p:nvPr/>
        </p:nvGrpSpPr>
        <p:grpSpPr>
          <a:xfrm>
            <a:off x="1700464" y="1122947"/>
            <a:ext cx="5037220" cy="5293895"/>
            <a:chOff x="2865840" y="1755223"/>
            <a:chExt cx="2452819" cy="2972271"/>
          </a:xfrm>
        </p:grpSpPr>
        <p:sp>
          <p:nvSpPr>
            <p:cNvPr id="6" name="Rectangle: Top Corners Rounded 5">
              <a:extLst>
                <a:ext uri="{FF2B5EF4-FFF2-40B4-BE49-F238E27FC236}">
                  <a16:creationId xmlns:a16="http://schemas.microsoft.com/office/drawing/2014/main" id="{6B862302-47B7-4852-BEDA-51A358F388F4}"/>
                </a:ext>
              </a:extLst>
            </p:cNvPr>
            <p:cNvSpPr/>
            <p:nvPr/>
          </p:nvSpPr>
          <p:spPr>
            <a:xfrm rot="10800000">
              <a:off x="2865840" y="1755223"/>
              <a:ext cx="2452819" cy="2972271"/>
            </a:xfrm>
            <a:prstGeom prst="round2SameRect">
              <a:avLst>
                <a:gd name="adj1" fmla="val 10500"/>
                <a:gd name="adj2" fmla="val 0"/>
              </a:avLst>
            </a:prstGeom>
            <a:solidFill>
              <a:srgbClr val="8064A2">
                <a:hueOff val="-4464770"/>
                <a:satOff val="26899"/>
                <a:lumOff val="2156"/>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7" name="Rectangle: Top Corners Rounded 4">
              <a:extLst>
                <a:ext uri="{FF2B5EF4-FFF2-40B4-BE49-F238E27FC236}">
                  <a16:creationId xmlns:a16="http://schemas.microsoft.com/office/drawing/2014/main" id="{46E70A12-D5F7-4D01-AB90-90928C473765}"/>
                </a:ext>
              </a:extLst>
            </p:cNvPr>
            <p:cNvSpPr txBox="1"/>
            <p:nvPr/>
          </p:nvSpPr>
          <p:spPr>
            <a:xfrm rot="21600000">
              <a:off x="2941273" y="1755223"/>
              <a:ext cx="2301953" cy="28968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t" anchorCtr="0">
              <a:noAutofit/>
            </a:bodyPr>
            <a:lstStyle/>
            <a:p>
              <a:pPr marL="0" lvl="0" indent="0" algn="l" defTabSz="466725">
                <a:lnSpc>
                  <a:spcPct val="90000"/>
                </a:lnSpc>
                <a:spcBef>
                  <a:spcPct val="0"/>
                </a:spcBef>
                <a:spcAft>
                  <a:spcPct val="35000"/>
                </a:spcAft>
                <a:buNone/>
              </a:pPr>
              <a:r>
                <a:rPr lang="en-ZA" sz="2000" b="1" kern="1200" dirty="0">
                  <a:solidFill>
                    <a:sysClr val="window" lastClr="FFFFFF"/>
                  </a:solidFill>
                  <a:latin typeface="Calibri"/>
                  <a:ea typeface="+mn-ea"/>
                  <a:cs typeface="+mn-cs"/>
                </a:rPr>
                <a:t>SUMMATIVE ASSESSMENT</a:t>
              </a:r>
            </a:p>
            <a:p>
              <a:pPr marL="0" lvl="0" indent="0" algn="l" defTabSz="466725">
                <a:lnSpc>
                  <a:spcPct val="90000"/>
                </a:lnSpc>
                <a:spcBef>
                  <a:spcPct val="0"/>
                </a:spcBef>
                <a:spcAft>
                  <a:spcPct val="35000"/>
                </a:spcAft>
                <a:buNone/>
              </a:pPr>
              <a:r>
                <a:rPr lang="en-ZA" sz="2000" kern="1200" dirty="0">
                  <a:solidFill>
                    <a:sysClr val="window" lastClr="FFFFFF"/>
                  </a:solidFill>
                  <a:latin typeface="Calibri"/>
                  <a:ea typeface="+mn-ea"/>
                  <a:cs typeface="+mn-cs"/>
                </a:rPr>
                <a:t>• At the end of a learning programme</a:t>
              </a:r>
            </a:p>
            <a:p>
              <a:pPr marL="0" lvl="0" indent="0" algn="l" defTabSz="466725">
                <a:lnSpc>
                  <a:spcPct val="90000"/>
                </a:lnSpc>
                <a:spcBef>
                  <a:spcPct val="0"/>
                </a:spcBef>
                <a:spcAft>
                  <a:spcPct val="35000"/>
                </a:spcAft>
                <a:buNone/>
              </a:pPr>
              <a:r>
                <a:rPr lang="en-ZA" sz="2000" kern="1200" dirty="0">
                  <a:solidFill>
                    <a:sysClr val="window" lastClr="FFFFFF"/>
                  </a:solidFill>
                  <a:latin typeface="Calibri"/>
                  <a:ea typeface="+mn-ea"/>
                  <a:cs typeface="+mn-cs"/>
                </a:rPr>
                <a:t>(qualification, unit standard, or part qualification)</a:t>
              </a:r>
            </a:p>
            <a:p>
              <a:pPr marL="0" lvl="0" indent="0" algn="l" defTabSz="466725">
                <a:lnSpc>
                  <a:spcPct val="90000"/>
                </a:lnSpc>
                <a:spcBef>
                  <a:spcPct val="0"/>
                </a:spcBef>
                <a:spcAft>
                  <a:spcPct val="35000"/>
                </a:spcAft>
                <a:buNone/>
              </a:pPr>
              <a:r>
                <a:rPr lang="en-ZA" sz="2000" kern="1200" dirty="0">
                  <a:solidFill>
                    <a:sysClr val="window" lastClr="FFFFFF"/>
                  </a:solidFill>
                  <a:latin typeface="Calibri"/>
                  <a:ea typeface="+mn-ea"/>
                  <a:cs typeface="+mn-cs"/>
                </a:rPr>
                <a:t>To determine whether the learner is</a:t>
              </a:r>
            </a:p>
            <a:p>
              <a:pPr marL="0" lvl="0" indent="0" algn="l" defTabSz="466725">
                <a:lnSpc>
                  <a:spcPct val="90000"/>
                </a:lnSpc>
                <a:spcBef>
                  <a:spcPct val="0"/>
                </a:spcBef>
                <a:spcAft>
                  <a:spcPct val="35000"/>
                </a:spcAft>
                <a:buNone/>
              </a:pPr>
              <a:r>
                <a:rPr lang="en-ZA" sz="2000" kern="1200" dirty="0">
                  <a:solidFill>
                    <a:sysClr val="window" lastClr="FFFFFF"/>
                  </a:solidFill>
                  <a:latin typeface="Calibri"/>
                  <a:ea typeface="+mn-ea"/>
                  <a:cs typeface="+mn-cs"/>
                </a:rPr>
                <a:t>competent or not yet competent</a:t>
              </a:r>
            </a:p>
            <a:p>
              <a:pPr marL="0" lvl="0" indent="0" algn="l" defTabSz="466725">
                <a:lnSpc>
                  <a:spcPct val="90000"/>
                </a:lnSpc>
                <a:spcBef>
                  <a:spcPct val="0"/>
                </a:spcBef>
                <a:spcAft>
                  <a:spcPct val="35000"/>
                </a:spcAft>
                <a:buNone/>
              </a:pPr>
              <a:r>
                <a:rPr lang="en-ZA" sz="2000" kern="1200" dirty="0">
                  <a:solidFill>
                    <a:sysClr val="window" lastClr="FFFFFF"/>
                  </a:solidFill>
                  <a:latin typeface="Calibri"/>
                  <a:ea typeface="+mn-ea"/>
                  <a:cs typeface="+mn-cs"/>
                </a:rPr>
                <a:t>• In knowledge and inputs-based systems, this usually occurs after a specified period of study, e.g. one year</a:t>
              </a:r>
            </a:p>
            <a:p>
              <a:pPr marL="0" lvl="0" indent="0" algn="l" defTabSz="466725">
                <a:lnSpc>
                  <a:spcPct val="90000"/>
                </a:lnSpc>
                <a:spcBef>
                  <a:spcPct val="0"/>
                </a:spcBef>
                <a:spcAft>
                  <a:spcPct val="35000"/>
                </a:spcAft>
                <a:buNone/>
              </a:pPr>
              <a:r>
                <a:rPr lang="en-ZA" sz="2000" kern="1200" dirty="0">
                  <a:solidFill>
                    <a:sysClr val="window" lastClr="FFFFFF"/>
                  </a:solidFill>
                  <a:latin typeface="Calibri"/>
                  <a:ea typeface="+mn-ea"/>
                  <a:cs typeface="+mn-cs"/>
                </a:rPr>
                <a:t>• In OBET, learner-readiness determines when assessments will take place </a:t>
              </a:r>
            </a:p>
            <a:p>
              <a:pPr marL="0" lvl="0" indent="0" algn="l" defTabSz="466725">
                <a:lnSpc>
                  <a:spcPct val="90000"/>
                </a:lnSpc>
                <a:spcBef>
                  <a:spcPct val="0"/>
                </a:spcBef>
                <a:spcAft>
                  <a:spcPct val="35000"/>
                </a:spcAft>
                <a:buNone/>
              </a:pPr>
              <a:r>
                <a:rPr lang="en-ZA" sz="2000" kern="1200" dirty="0">
                  <a:solidFill>
                    <a:sysClr val="window" lastClr="FFFFFF"/>
                  </a:solidFill>
                  <a:latin typeface="Calibri"/>
                  <a:ea typeface="+mn-ea"/>
                  <a:cs typeface="+mn-cs"/>
                </a:rPr>
                <a:t>• Is carried out when the assessor and the learner agree that the learner is ready for assessment</a:t>
              </a:r>
            </a:p>
          </p:txBody>
        </p:sp>
      </p:grpSp>
    </p:spTree>
    <p:extLst>
      <p:ext uri="{BB962C8B-B14F-4D97-AF65-F5344CB8AC3E}">
        <p14:creationId xmlns:p14="http://schemas.microsoft.com/office/powerpoint/2010/main" val="41337204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1.3	Assessment</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56</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r>
              <a:rPr lang="en-GB" b="1" dirty="0"/>
              <a:t>Integrated assessment:</a:t>
            </a:r>
            <a:endParaRPr lang="en-ZA" b="1" dirty="0"/>
          </a:p>
          <a:p>
            <a:pPr lvl="0" fontAlgn="base"/>
            <a:r>
              <a:rPr lang="en-GB" dirty="0">
                <a:effectLst>
                  <a:outerShdw sx="0" sy="0">
                    <a:srgbClr val="000000"/>
                  </a:outerShdw>
                </a:effectLst>
              </a:rPr>
              <a:t>Assessing a number of outcomes together</a:t>
            </a:r>
            <a:endParaRPr lang="en-ZA" dirty="0">
              <a:effectLst>
                <a:outerShdw sx="0" sy="0">
                  <a:srgbClr val="000000"/>
                </a:outerShdw>
              </a:effectLst>
            </a:endParaRPr>
          </a:p>
          <a:p>
            <a:pPr lvl="0" fontAlgn="base"/>
            <a:r>
              <a:rPr lang="en-GB" dirty="0">
                <a:effectLst>
                  <a:outerShdw sx="0" sy="0">
                    <a:srgbClr val="000000"/>
                  </a:outerShdw>
                </a:effectLst>
              </a:rPr>
              <a:t>Assessing a number of assessment criteria together</a:t>
            </a:r>
            <a:endParaRPr lang="en-ZA" dirty="0">
              <a:effectLst>
                <a:outerShdw sx="0" sy="0">
                  <a:srgbClr val="000000"/>
                </a:outerShdw>
              </a:effectLst>
            </a:endParaRPr>
          </a:p>
          <a:p>
            <a:pPr lvl="0" fontAlgn="base"/>
            <a:r>
              <a:rPr lang="en-GB" dirty="0">
                <a:effectLst>
                  <a:outerShdw sx="0" sy="0">
                    <a:srgbClr val="000000"/>
                  </a:outerShdw>
                </a:effectLst>
              </a:rPr>
              <a:t>Assessing a number of unit standards together</a:t>
            </a:r>
            <a:endParaRPr lang="en-ZA" dirty="0">
              <a:effectLst>
                <a:outerShdw sx="0" sy="0">
                  <a:srgbClr val="000000"/>
                </a:outerShdw>
              </a:effectLst>
            </a:endParaRPr>
          </a:p>
          <a:p>
            <a:pPr lvl="0" fontAlgn="base"/>
            <a:r>
              <a:rPr lang="en-GB" dirty="0">
                <a:effectLst>
                  <a:outerShdw sx="0" sy="0">
                    <a:srgbClr val="000000"/>
                  </a:outerShdw>
                </a:effectLst>
              </a:rPr>
              <a:t>Using a combination of assessment methods and instruments </a:t>
            </a:r>
          </a:p>
          <a:p>
            <a:pPr lvl="0" fontAlgn="base"/>
            <a:r>
              <a:rPr lang="en-GB" dirty="0">
                <a:effectLst>
                  <a:outerShdw sx="0" sy="0">
                    <a:srgbClr val="000000"/>
                  </a:outerShdw>
                </a:effectLst>
              </a:rPr>
              <a:t>Collecting naturally occurring evidence </a:t>
            </a:r>
            <a:endParaRPr lang="en-ZA" dirty="0">
              <a:effectLst>
                <a:outerShdw sx="0" sy="0">
                  <a:srgbClr val="000000"/>
                </a:outerShdw>
              </a:effectLst>
            </a:endParaRPr>
          </a:p>
          <a:p>
            <a:pPr lvl="0" fontAlgn="base"/>
            <a:r>
              <a:rPr lang="en-GB" dirty="0">
                <a:effectLst>
                  <a:outerShdw sx="0" sy="0">
                    <a:srgbClr val="000000"/>
                  </a:outerShdw>
                </a:effectLst>
              </a:rPr>
              <a:t>Acquiring evidence from other sources </a:t>
            </a:r>
          </a:p>
          <a:p>
            <a:pPr lvl="0" fontAlgn="base"/>
            <a:endParaRPr lang="en-GB" dirty="0">
              <a:effectLst>
                <a:outerShdw sx="0" sy="0">
                  <a:srgbClr val="000000"/>
                </a:outerShdw>
              </a:effectLst>
            </a:endParaRPr>
          </a:p>
          <a:p>
            <a:pPr lvl="0" fontAlgn="base"/>
            <a:r>
              <a:rPr lang="en-GB" dirty="0">
                <a:effectLst>
                  <a:outerShdw sx="0" sy="0">
                    <a:srgbClr val="000000"/>
                  </a:outerShdw>
                </a:effectLst>
              </a:rPr>
              <a:t>See examples on P 30</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259004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1.3	Assessment</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57</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endParaRPr lang="en-ZA" dirty="0"/>
          </a:p>
        </p:txBody>
      </p:sp>
      <p:pic>
        <p:nvPicPr>
          <p:cNvPr id="5" name="Picture 4">
            <a:extLst>
              <a:ext uri="{FF2B5EF4-FFF2-40B4-BE49-F238E27FC236}">
                <a16:creationId xmlns:a16="http://schemas.microsoft.com/office/drawing/2014/main" id="{E822C513-9886-4F07-93EB-A85936F2B2C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
        <p:nvSpPr>
          <p:cNvPr id="6" name="Content Placeholder 4">
            <a:extLst>
              <a:ext uri="{FF2B5EF4-FFF2-40B4-BE49-F238E27FC236}">
                <a16:creationId xmlns:a16="http://schemas.microsoft.com/office/drawing/2014/main" id="{90B18F38-F8D9-46FA-83C7-8A32946508CE}"/>
              </a:ext>
            </a:extLst>
          </p:cNvPr>
          <p:cNvSpPr txBox="1">
            <a:spLocks/>
          </p:cNvSpPr>
          <p:nvPr/>
        </p:nvSpPr>
        <p:spPr>
          <a:xfrm>
            <a:off x="2257400" y="2124158"/>
            <a:ext cx="6275040" cy="4086141"/>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lvl1pPr marL="354013" indent="-354013" algn="l" rtl="0" eaLnBrk="1" latinLnBrk="0" hangingPunct="1">
              <a:spcBef>
                <a:spcPts val="580"/>
              </a:spcBef>
              <a:buClr>
                <a:schemeClr val="accent1"/>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Arial" panose="020B0604020202020204" pitchFamily="34" charset="0"/>
              <a:buChar char="•"/>
              <a:defRPr kumimoji="0" sz="2400" kern="1200">
                <a:solidFill>
                  <a:schemeClr val="lt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Arial" panose="020B0604020202020204" pitchFamily="34" charset="0"/>
              <a:buChar char="•"/>
              <a:defRPr kumimoji="0" sz="2400" kern="1200">
                <a:solidFill>
                  <a:schemeClr val="lt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anose="020B0604020202020204" pitchFamily="34" charset="0"/>
              <a:buChar char="•"/>
              <a:defRPr kumimoji="0" sz="2400" kern="1200">
                <a:solidFill>
                  <a:schemeClr val="lt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701675" indent="-342900">
              <a:buFont typeface="Wingdings" pitchFamily="2" charset="2"/>
              <a:buChar char="§"/>
            </a:pPr>
            <a:r>
              <a:rPr lang="en-ZA" sz="2000" b="1" i="1" dirty="0"/>
              <a:t>Practical: The demonstrated ability to perform a set of tasks and actions in realistic contexts (situations).</a:t>
            </a:r>
          </a:p>
          <a:p>
            <a:pPr marL="701675" indent="-342900">
              <a:buFont typeface="Wingdings" pitchFamily="2" charset="2"/>
              <a:buChar char="§"/>
            </a:pPr>
            <a:endParaRPr lang="en-ZA" sz="2000" b="1" i="1" dirty="0"/>
          </a:p>
          <a:p>
            <a:pPr marL="701675" indent="-342900">
              <a:buFont typeface="Wingdings" pitchFamily="2" charset="2"/>
              <a:buChar char="§"/>
            </a:pPr>
            <a:r>
              <a:rPr lang="en-ZA" sz="2000" b="1" i="1" dirty="0"/>
              <a:t>Foundational:  The demonstrated understanding of what we are doing and why we are doing it.</a:t>
            </a:r>
          </a:p>
          <a:p>
            <a:pPr marL="701675" indent="-342900">
              <a:buFont typeface="Wingdings" pitchFamily="2" charset="2"/>
              <a:buChar char="§"/>
            </a:pPr>
            <a:endParaRPr lang="en-ZA" sz="2000" b="1" i="1" dirty="0"/>
          </a:p>
          <a:p>
            <a:pPr marL="701675" indent="-342900">
              <a:buFont typeface="Wingdings" pitchFamily="2" charset="2"/>
              <a:buChar char="§"/>
            </a:pPr>
            <a:r>
              <a:rPr lang="en-ZA" sz="2000" b="1" i="1" dirty="0"/>
              <a:t>Reflexive:  The demonstrated ability to integrate our performances with our understanding so that we are able to adapt to changed circumstances and explain the reason behind these adaptations.</a:t>
            </a:r>
          </a:p>
        </p:txBody>
      </p:sp>
    </p:spTree>
    <p:extLst>
      <p:ext uri="{BB962C8B-B14F-4D97-AF65-F5344CB8AC3E}">
        <p14:creationId xmlns:p14="http://schemas.microsoft.com/office/powerpoint/2010/main" val="161316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1.4	The Impact of OBET on Learners, Employers, Industry and Society</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58</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lnSpcReduction="10000"/>
          </a:bodyPr>
          <a:lstStyle/>
          <a:p>
            <a:pPr marL="0" indent="0">
              <a:buNone/>
            </a:pPr>
            <a:r>
              <a:rPr lang="en-GB" b="1" dirty="0"/>
              <a:t>The benefits for the student of OBE:</a:t>
            </a:r>
            <a:endParaRPr lang="en-ZA" b="1" dirty="0"/>
          </a:p>
          <a:p>
            <a:pPr lvl="0" fontAlgn="base"/>
            <a:r>
              <a:rPr lang="en-GB" dirty="0">
                <a:effectLst>
                  <a:outerShdw sx="0" sy="0">
                    <a:srgbClr val="000000"/>
                  </a:outerShdw>
                </a:effectLst>
              </a:rPr>
              <a:t>Students, actively involved with a curriculum that is relevant and learner-centred will flourish</a:t>
            </a:r>
            <a:endParaRPr lang="en-ZA" dirty="0">
              <a:effectLst>
                <a:outerShdw sx="0" sy="0">
                  <a:srgbClr val="000000"/>
                </a:outerShdw>
              </a:effectLst>
            </a:endParaRPr>
          </a:p>
          <a:p>
            <a:pPr lvl="0" fontAlgn="base"/>
            <a:r>
              <a:rPr lang="en-GB" dirty="0">
                <a:effectLst>
                  <a:outerShdw sx="0" sy="0">
                    <a:srgbClr val="000000"/>
                  </a:outerShdw>
                </a:effectLst>
              </a:rPr>
              <a:t>Students will have better self-esteem because they are allowed to develop at their own pace</a:t>
            </a:r>
            <a:endParaRPr lang="en-ZA" dirty="0">
              <a:effectLst>
                <a:outerShdw sx="0" sy="0">
                  <a:srgbClr val="000000"/>
                </a:outerShdw>
              </a:effectLst>
            </a:endParaRPr>
          </a:p>
          <a:p>
            <a:pPr lvl="0" fontAlgn="base"/>
            <a:r>
              <a:rPr lang="en-GB" dirty="0">
                <a:effectLst>
                  <a:outerShdw sx="0" sy="0">
                    <a:srgbClr val="000000"/>
                  </a:outerShdw>
                </a:effectLst>
              </a:rPr>
              <a:t>Learners will be trained to work effectively in groups</a:t>
            </a:r>
            <a:endParaRPr lang="en-ZA" dirty="0">
              <a:effectLst>
                <a:outerShdw sx="0" sy="0">
                  <a:srgbClr val="000000"/>
                </a:outerShdw>
              </a:effectLst>
            </a:endParaRPr>
          </a:p>
          <a:p>
            <a:pPr lvl="0" fontAlgn="base"/>
            <a:r>
              <a:rPr lang="en-GB" dirty="0">
                <a:effectLst>
                  <a:outerShdw sx="0" sy="0">
                    <a:srgbClr val="000000"/>
                  </a:outerShdw>
                </a:effectLst>
              </a:rPr>
              <a:t>Students will become analytical and creative thinkers, problem solvers and effective communicators</a:t>
            </a:r>
            <a:endParaRPr lang="en-ZA" dirty="0">
              <a:effectLst>
                <a:outerShdw sx="0" sy="0">
                  <a:srgbClr val="000000"/>
                </a:outerShdw>
              </a:effectLst>
            </a:endParaRPr>
          </a:p>
          <a:p>
            <a:pPr lvl="0" fontAlgn="base"/>
            <a:r>
              <a:rPr lang="en-GB" dirty="0">
                <a:effectLst>
                  <a:outerShdw sx="0" sy="0">
                    <a:srgbClr val="000000"/>
                  </a:outerShdw>
                </a:effectLst>
              </a:rPr>
              <a:t>They will know how to collect, gather and organise information and conduct research</a:t>
            </a:r>
            <a:endParaRPr lang="en-ZA" dirty="0">
              <a:effectLst>
                <a:outerShdw sx="0" sy="0">
                  <a:srgbClr val="000000"/>
                </a:outerShdw>
              </a:effectLst>
            </a:endParaRPr>
          </a:p>
          <a:p>
            <a:pPr lvl="0" fontAlgn="base"/>
            <a:r>
              <a:rPr lang="en-GB" dirty="0">
                <a:effectLst>
                  <a:outerShdw sx="0" sy="0">
                    <a:srgbClr val="000000"/>
                  </a:outerShdw>
                </a:effectLst>
              </a:rPr>
              <a:t>They will be more aware of their responsibilities to the environment and the people around them</a:t>
            </a:r>
            <a:endParaRPr lang="en-ZA" dirty="0">
              <a:effectLst>
                <a:outerShdw sx="0" sy="0">
                  <a:srgbClr val="000000"/>
                </a:outerShdw>
              </a:effectLst>
            </a:endParaRP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5678243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1.5	OBET Terminology</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59</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endParaRPr lang="en-ZA" dirty="0"/>
          </a:p>
        </p:txBody>
      </p:sp>
      <p:graphicFrame>
        <p:nvGraphicFramePr>
          <p:cNvPr id="5" name="Table 4">
            <a:extLst>
              <a:ext uri="{FF2B5EF4-FFF2-40B4-BE49-F238E27FC236}">
                <a16:creationId xmlns:a16="http://schemas.microsoft.com/office/drawing/2014/main" id="{85053D87-0E57-4B09-829C-58D18BB5BAD5}"/>
              </a:ext>
            </a:extLst>
          </p:cNvPr>
          <p:cNvGraphicFramePr>
            <a:graphicFrameLocks noGrp="1"/>
          </p:cNvGraphicFramePr>
          <p:nvPr>
            <p:extLst>
              <p:ext uri="{D42A27DB-BD31-4B8C-83A1-F6EECF244321}">
                <p14:modId xmlns:p14="http://schemas.microsoft.com/office/powerpoint/2010/main" val="1148441858"/>
              </p:ext>
            </p:extLst>
          </p:nvPr>
        </p:nvGraphicFramePr>
        <p:xfrm>
          <a:off x="603504" y="1413294"/>
          <a:ext cx="8083295" cy="4680000"/>
        </p:xfrm>
        <a:graphic>
          <a:graphicData uri="http://schemas.openxmlformats.org/drawingml/2006/table">
            <a:tbl>
              <a:tblPr firstRow="1" firstCol="1" bandRow="1">
                <a:tableStyleId>{5C22544A-7EE6-4342-B048-85BDC9FD1C3A}</a:tableStyleId>
              </a:tblPr>
              <a:tblGrid>
                <a:gridCol w="1328061">
                  <a:extLst>
                    <a:ext uri="{9D8B030D-6E8A-4147-A177-3AD203B41FA5}">
                      <a16:colId xmlns:a16="http://schemas.microsoft.com/office/drawing/2014/main" val="913104043"/>
                    </a:ext>
                  </a:extLst>
                </a:gridCol>
                <a:gridCol w="6755234">
                  <a:extLst>
                    <a:ext uri="{9D8B030D-6E8A-4147-A177-3AD203B41FA5}">
                      <a16:colId xmlns:a16="http://schemas.microsoft.com/office/drawing/2014/main" val="3512619280"/>
                    </a:ext>
                  </a:extLst>
                </a:gridCol>
              </a:tblGrid>
              <a:tr h="780000">
                <a:tc>
                  <a:txBody>
                    <a:bodyPr/>
                    <a:lstStyle/>
                    <a:p>
                      <a:pPr marL="107950" algn="just">
                        <a:lnSpc>
                          <a:spcPct val="150000"/>
                        </a:lnSpc>
                        <a:spcAft>
                          <a:spcPts val="0"/>
                        </a:spcAft>
                      </a:pPr>
                      <a:r>
                        <a:rPr lang="en-GB" sz="2000" dirty="0">
                          <a:effectLst/>
                        </a:rPr>
                        <a:t>ETQA</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07950" algn="just">
                        <a:lnSpc>
                          <a:spcPct val="150000"/>
                        </a:lnSpc>
                        <a:spcAft>
                          <a:spcPts val="0"/>
                        </a:spcAft>
                      </a:pPr>
                      <a:r>
                        <a:rPr lang="en-GB" sz="2000" dirty="0">
                          <a:solidFill>
                            <a:schemeClr val="tx1"/>
                          </a:solidFill>
                          <a:effectLst/>
                        </a:rPr>
                        <a:t>Education and Training Quality Assurer</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186452285"/>
                  </a:ext>
                </a:extLst>
              </a:tr>
              <a:tr h="780000">
                <a:tc>
                  <a:txBody>
                    <a:bodyPr/>
                    <a:lstStyle/>
                    <a:p>
                      <a:pPr marL="107950" algn="just">
                        <a:lnSpc>
                          <a:spcPct val="150000"/>
                        </a:lnSpc>
                        <a:spcAft>
                          <a:spcPts val="0"/>
                        </a:spcAft>
                      </a:pPr>
                      <a:r>
                        <a:rPr lang="en-GB" sz="2000" dirty="0">
                          <a:effectLst/>
                        </a:rPr>
                        <a:t>NQF</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07950" algn="just">
                        <a:lnSpc>
                          <a:spcPct val="150000"/>
                        </a:lnSpc>
                        <a:spcAft>
                          <a:spcPts val="0"/>
                        </a:spcAft>
                      </a:pPr>
                      <a:r>
                        <a:rPr lang="en-GB" sz="2000" dirty="0">
                          <a:effectLst/>
                        </a:rPr>
                        <a:t>National Qualifications Framework</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01506415"/>
                  </a:ext>
                </a:extLst>
              </a:tr>
              <a:tr h="780000">
                <a:tc>
                  <a:txBody>
                    <a:bodyPr/>
                    <a:lstStyle/>
                    <a:p>
                      <a:pPr marL="107950" algn="just">
                        <a:lnSpc>
                          <a:spcPct val="150000"/>
                        </a:lnSpc>
                        <a:spcAft>
                          <a:spcPts val="0"/>
                        </a:spcAft>
                      </a:pPr>
                      <a:r>
                        <a:rPr lang="en-GB" sz="2000" dirty="0">
                          <a:effectLst/>
                        </a:rPr>
                        <a:t>NSB</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07950" algn="just">
                        <a:lnSpc>
                          <a:spcPct val="150000"/>
                        </a:lnSpc>
                        <a:spcAft>
                          <a:spcPts val="0"/>
                        </a:spcAft>
                      </a:pPr>
                      <a:r>
                        <a:rPr lang="en-GB" sz="2000" dirty="0">
                          <a:effectLst/>
                        </a:rPr>
                        <a:t>National Standards Body</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4017074358"/>
                  </a:ext>
                </a:extLst>
              </a:tr>
              <a:tr h="780000">
                <a:tc>
                  <a:txBody>
                    <a:bodyPr/>
                    <a:lstStyle/>
                    <a:p>
                      <a:pPr marL="107950" algn="just">
                        <a:lnSpc>
                          <a:spcPct val="150000"/>
                        </a:lnSpc>
                        <a:spcAft>
                          <a:spcPts val="0"/>
                        </a:spcAft>
                      </a:pPr>
                      <a:r>
                        <a:rPr lang="en-GB" sz="2000" dirty="0">
                          <a:effectLst/>
                        </a:rPr>
                        <a:t>OBET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07950" algn="just">
                        <a:lnSpc>
                          <a:spcPct val="150000"/>
                        </a:lnSpc>
                        <a:spcAft>
                          <a:spcPts val="0"/>
                        </a:spcAft>
                      </a:pPr>
                      <a:r>
                        <a:rPr lang="en-GB" sz="2000" dirty="0">
                          <a:effectLst/>
                        </a:rPr>
                        <a:t>Outcomes-based Education and Training</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955689627"/>
                  </a:ext>
                </a:extLst>
              </a:tr>
              <a:tr h="780000">
                <a:tc>
                  <a:txBody>
                    <a:bodyPr/>
                    <a:lstStyle/>
                    <a:p>
                      <a:pPr marL="107950" algn="just">
                        <a:lnSpc>
                          <a:spcPct val="150000"/>
                        </a:lnSpc>
                        <a:spcAft>
                          <a:spcPts val="0"/>
                        </a:spcAft>
                      </a:pPr>
                      <a:r>
                        <a:rPr lang="en-GB" sz="2000" dirty="0">
                          <a:effectLst/>
                        </a:rPr>
                        <a:t>SAQA</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07950" algn="just">
                        <a:lnSpc>
                          <a:spcPct val="150000"/>
                        </a:lnSpc>
                        <a:spcAft>
                          <a:spcPts val="0"/>
                        </a:spcAft>
                      </a:pPr>
                      <a:r>
                        <a:rPr lang="en-GB" sz="2000" dirty="0">
                          <a:effectLst/>
                        </a:rPr>
                        <a:t>South African Qualifications Authority</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886250251"/>
                  </a:ext>
                </a:extLst>
              </a:tr>
              <a:tr h="780000">
                <a:tc>
                  <a:txBody>
                    <a:bodyPr/>
                    <a:lstStyle/>
                    <a:p>
                      <a:pPr marL="107950" algn="just">
                        <a:lnSpc>
                          <a:spcPct val="150000"/>
                        </a:lnSpc>
                        <a:spcAft>
                          <a:spcPts val="0"/>
                        </a:spcAft>
                      </a:pPr>
                      <a:r>
                        <a:rPr lang="en-GB" sz="2000" dirty="0">
                          <a:effectLst/>
                        </a:rPr>
                        <a:t>SETA</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07950" algn="just">
                        <a:lnSpc>
                          <a:spcPct val="150000"/>
                        </a:lnSpc>
                        <a:spcAft>
                          <a:spcPts val="0"/>
                        </a:spcAft>
                      </a:pPr>
                      <a:r>
                        <a:rPr lang="en-GB" sz="2000" dirty="0">
                          <a:effectLst/>
                        </a:rPr>
                        <a:t>Sector Education and Training Authority</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466333567"/>
                  </a:ext>
                </a:extLst>
              </a:tr>
            </a:tbl>
          </a:graphicData>
        </a:graphic>
      </p:graphicFrame>
    </p:spTree>
    <p:extLst>
      <p:ext uri="{BB962C8B-B14F-4D97-AF65-F5344CB8AC3E}">
        <p14:creationId xmlns:p14="http://schemas.microsoft.com/office/powerpoint/2010/main" val="180142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sp>
        <p:nvSpPr>
          <p:cNvPr id="5" name="Content Placeholder 4"/>
          <p:cNvSpPr>
            <a:spLocks noGrp="1"/>
          </p:cNvSpPr>
          <p:nvPr>
            <p:ph sz="quarter" idx="1"/>
          </p:nvPr>
        </p:nvSpPr>
        <p:spPr/>
        <p:txBody>
          <a:bodyPr/>
          <a:lstStyle/>
          <a:p>
            <a:pPr marL="0" lvl="0" indent="0">
              <a:lnSpc>
                <a:spcPct val="150000"/>
              </a:lnSpc>
              <a:spcBef>
                <a:spcPts val="0"/>
              </a:spcBef>
              <a:buClrTx/>
              <a:buSzTx/>
              <a:buNone/>
            </a:pPr>
            <a:r>
              <a:rPr lang="en-ZA" b="1" dirty="0">
                <a:solidFill>
                  <a:srgbClr val="000066"/>
                </a:solidFill>
              </a:rPr>
              <a:t>Section 5 – 		Summative assessment – Workplace 			assignments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6 – 		Feedback</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7 - 		Additional Evidence</a:t>
            </a:r>
            <a:endParaRPr lang="en-US" dirty="0">
              <a:solidFill>
                <a:srgbClr val="000066"/>
              </a:solidFill>
            </a:endParaRPr>
          </a:p>
          <a:p>
            <a:endParaRPr lang="en-ZA" dirty="0"/>
          </a:p>
        </p:txBody>
      </p:sp>
    </p:spTree>
    <p:extLst>
      <p:ext uri="{BB962C8B-B14F-4D97-AF65-F5344CB8AC3E}">
        <p14:creationId xmlns:p14="http://schemas.microsoft.com/office/powerpoint/2010/main" val="20158904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1.5	OBET Terminology</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60</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endParaRPr lang="en-ZA" dirty="0"/>
          </a:p>
        </p:txBody>
      </p:sp>
      <p:graphicFrame>
        <p:nvGraphicFramePr>
          <p:cNvPr id="5" name="Table 4">
            <a:extLst>
              <a:ext uri="{FF2B5EF4-FFF2-40B4-BE49-F238E27FC236}">
                <a16:creationId xmlns:a16="http://schemas.microsoft.com/office/drawing/2014/main" id="{9DEB7435-D88A-4B2E-BB02-AF585F225EAC}"/>
              </a:ext>
            </a:extLst>
          </p:cNvPr>
          <p:cNvGraphicFramePr>
            <a:graphicFrameLocks noGrp="1"/>
          </p:cNvGraphicFramePr>
          <p:nvPr>
            <p:extLst>
              <p:ext uri="{D42A27DB-BD31-4B8C-83A1-F6EECF244321}">
                <p14:modId xmlns:p14="http://schemas.microsoft.com/office/powerpoint/2010/main" val="548919692"/>
              </p:ext>
            </p:extLst>
          </p:nvPr>
        </p:nvGraphicFramePr>
        <p:xfrm>
          <a:off x="146304" y="1282638"/>
          <a:ext cx="8676456" cy="4981956"/>
        </p:xfrm>
        <a:graphic>
          <a:graphicData uri="http://schemas.openxmlformats.org/drawingml/2006/table">
            <a:tbl>
              <a:tblPr firstRow="1" firstCol="1" bandRow="1">
                <a:tableStyleId>{5C22544A-7EE6-4342-B048-85BDC9FD1C3A}</a:tableStyleId>
              </a:tblPr>
              <a:tblGrid>
                <a:gridCol w="1618328">
                  <a:extLst>
                    <a:ext uri="{9D8B030D-6E8A-4147-A177-3AD203B41FA5}">
                      <a16:colId xmlns:a16="http://schemas.microsoft.com/office/drawing/2014/main" val="1781236019"/>
                    </a:ext>
                  </a:extLst>
                </a:gridCol>
                <a:gridCol w="7058128">
                  <a:extLst>
                    <a:ext uri="{9D8B030D-6E8A-4147-A177-3AD203B41FA5}">
                      <a16:colId xmlns:a16="http://schemas.microsoft.com/office/drawing/2014/main" val="3083108976"/>
                    </a:ext>
                  </a:extLst>
                </a:gridCol>
              </a:tblGrid>
              <a:tr h="372286">
                <a:tc>
                  <a:txBody>
                    <a:bodyPr/>
                    <a:lstStyle/>
                    <a:p>
                      <a:pPr marL="107950" algn="just">
                        <a:lnSpc>
                          <a:spcPct val="150000"/>
                        </a:lnSpc>
                        <a:spcAft>
                          <a:spcPts val="0"/>
                        </a:spcAft>
                      </a:pPr>
                      <a:r>
                        <a:rPr lang="en-GB" sz="2000" dirty="0">
                          <a:effectLst/>
                        </a:rPr>
                        <a:t>SGB</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07950" algn="just">
                        <a:lnSpc>
                          <a:spcPct val="150000"/>
                        </a:lnSpc>
                        <a:spcAft>
                          <a:spcPts val="0"/>
                        </a:spcAft>
                      </a:pPr>
                      <a:r>
                        <a:rPr lang="en-GB" sz="2000" dirty="0">
                          <a:solidFill>
                            <a:schemeClr val="tx1"/>
                          </a:solidFill>
                          <a:effectLst/>
                        </a:rPr>
                        <a:t>Standards Generating Body</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4167106803"/>
                  </a:ext>
                </a:extLst>
              </a:tr>
              <a:tr h="372286">
                <a:tc>
                  <a:txBody>
                    <a:bodyPr/>
                    <a:lstStyle/>
                    <a:p>
                      <a:pPr marL="107950" algn="just">
                        <a:lnSpc>
                          <a:spcPct val="150000"/>
                        </a:lnSpc>
                        <a:spcAft>
                          <a:spcPts val="0"/>
                        </a:spcAft>
                      </a:pPr>
                      <a:r>
                        <a:rPr lang="en-GB" sz="2000" dirty="0">
                          <a:effectLst/>
                        </a:rPr>
                        <a:t>SDA</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07950" algn="just">
                        <a:lnSpc>
                          <a:spcPct val="150000"/>
                        </a:lnSpc>
                        <a:spcAft>
                          <a:spcPts val="0"/>
                        </a:spcAft>
                      </a:pPr>
                      <a:r>
                        <a:rPr lang="en-GB" sz="2000" dirty="0">
                          <a:effectLst/>
                        </a:rPr>
                        <a:t>Skills Development Act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956617358"/>
                  </a:ext>
                </a:extLst>
              </a:tr>
              <a:tr h="3278611">
                <a:tc>
                  <a:txBody>
                    <a:bodyPr/>
                    <a:lstStyle/>
                    <a:p>
                      <a:pPr marL="107950" algn="just">
                        <a:lnSpc>
                          <a:spcPct val="150000"/>
                        </a:lnSpc>
                        <a:spcAft>
                          <a:spcPts val="0"/>
                        </a:spcAft>
                      </a:pPr>
                      <a:r>
                        <a:rPr lang="en-GB" sz="2000" dirty="0">
                          <a:effectLst/>
                        </a:rPr>
                        <a:t>Applied competence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07950" algn="just">
                        <a:lnSpc>
                          <a:spcPct val="150000"/>
                        </a:lnSpc>
                        <a:spcAft>
                          <a:spcPts val="0"/>
                        </a:spcAft>
                      </a:pPr>
                      <a:r>
                        <a:rPr lang="en-GB" sz="2000" dirty="0">
                          <a:effectLst/>
                        </a:rPr>
                        <a:t>Applied competence consists of three elements:</a:t>
                      </a:r>
                      <a:endParaRPr lang="en-ZA" sz="2000" dirty="0">
                        <a:effectLst/>
                      </a:endParaRPr>
                    </a:p>
                    <a:p>
                      <a:pPr marL="107950" algn="just">
                        <a:lnSpc>
                          <a:spcPct val="150000"/>
                        </a:lnSpc>
                        <a:spcAft>
                          <a:spcPts val="0"/>
                        </a:spcAft>
                      </a:pPr>
                      <a:r>
                        <a:rPr lang="en-GB" sz="2000" dirty="0">
                          <a:effectLst/>
                        </a:rPr>
                        <a:t>three constituent elements: </a:t>
                      </a:r>
                      <a:endParaRPr lang="en-ZA" sz="2000" dirty="0">
                        <a:effectLst/>
                      </a:endParaRPr>
                    </a:p>
                    <a:p>
                      <a:pPr marL="107950" algn="just">
                        <a:lnSpc>
                          <a:spcPct val="150000"/>
                        </a:lnSpc>
                        <a:spcAft>
                          <a:spcPts val="0"/>
                        </a:spcAft>
                      </a:pPr>
                      <a:r>
                        <a:rPr lang="en-GB" sz="2000" b="1" dirty="0">
                          <a:effectLst/>
                        </a:rPr>
                        <a:t>Foundational competence </a:t>
                      </a:r>
                      <a:r>
                        <a:rPr lang="en-GB" sz="2000" dirty="0">
                          <a:effectLst/>
                        </a:rPr>
                        <a:t>includes the  intellectual/academic skills of knowledge together with analysis and evaluation, which includes information processing and problem solving; </a:t>
                      </a:r>
                      <a:endParaRPr lang="en-ZA" sz="2000" dirty="0">
                        <a:effectLst/>
                      </a:endParaRPr>
                    </a:p>
                    <a:p>
                      <a:pPr marL="107950" algn="just">
                        <a:lnSpc>
                          <a:spcPct val="150000"/>
                        </a:lnSpc>
                        <a:spcAft>
                          <a:spcPts val="0"/>
                        </a:spcAft>
                      </a:pPr>
                      <a:r>
                        <a:rPr lang="en-GB" sz="2000" b="1" dirty="0">
                          <a:effectLst/>
                        </a:rPr>
                        <a:t>Practical competence </a:t>
                      </a:r>
                      <a:r>
                        <a:rPr lang="en-GB" sz="2000" dirty="0">
                          <a:effectLst/>
                        </a:rPr>
                        <a:t>includes the concept of operational (working / functioning) context; and </a:t>
                      </a:r>
                      <a:endParaRPr lang="en-ZA" sz="2000" dirty="0">
                        <a:effectLst/>
                      </a:endParaRPr>
                    </a:p>
                    <a:p>
                      <a:pPr marL="107950" algn="just">
                        <a:lnSpc>
                          <a:spcPct val="150000"/>
                        </a:lnSpc>
                        <a:spcAft>
                          <a:spcPts val="0"/>
                        </a:spcAft>
                      </a:pPr>
                      <a:r>
                        <a:rPr lang="en-GB" sz="2000" b="1" dirty="0">
                          <a:effectLst/>
                        </a:rPr>
                        <a:t>Reflexive competence </a:t>
                      </a:r>
                      <a:r>
                        <a:rPr lang="en-GB" sz="2000" dirty="0">
                          <a:effectLst/>
                        </a:rPr>
                        <a:t>incorporates learner self-sufficiency (Independence).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4267260885"/>
                  </a:ext>
                </a:extLst>
              </a:tr>
            </a:tbl>
          </a:graphicData>
        </a:graphic>
      </p:graphicFrame>
    </p:spTree>
    <p:extLst>
      <p:ext uri="{BB962C8B-B14F-4D97-AF65-F5344CB8AC3E}">
        <p14:creationId xmlns:p14="http://schemas.microsoft.com/office/powerpoint/2010/main" val="15620178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1.5	OBET Terminology</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61</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endParaRPr lang="en-ZA" dirty="0"/>
          </a:p>
        </p:txBody>
      </p:sp>
      <p:graphicFrame>
        <p:nvGraphicFramePr>
          <p:cNvPr id="5" name="Table 4">
            <a:extLst>
              <a:ext uri="{FF2B5EF4-FFF2-40B4-BE49-F238E27FC236}">
                <a16:creationId xmlns:a16="http://schemas.microsoft.com/office/drawing/2014/main" id="{78682FAE-B777-4278-9392-00CBC412B939}"/>
              </a:ext>
            </a:extLst>
          </p:cNvPr>
          <p:cNvGraphicFramePr>
            <a:graphicFrameLocks noGrp="1"/>
          </p:cNvGraphicFramePr>
          <p:nvPr>
            <p:extLst>
              <p:ext uri="{D42A27DB-BD31-4B8C-83A1-F6EECF244321}">
                <p14:modId xmlns:p14="http://schemas.microsoft.com/office/powerpoint/2010/main" val="2960600520"/>
              </p:ext>
            </p:extLst>
          </p:nvPr>
        </p:nvGraphicFramePr>
        <p:xfrm>
          <a:off x="467544" y="3312084"/>
          <a:ext cx="8219256" cy="2648712"/>
        </p:xfrm>
        <a:graphic>
          <a:graphicData uri="http://schemas.openxmlformats.org/drawingml/2006/table">
            <a:tbl>
              <a:tblPr firstRow="1" firstCol="1" bandRow="1">
                <a:tableStyleId>{5C22544A-7EE6-4342-B048-85BDC9FD1C3A}</a:tableStyleId>
              </a:tblPr>
              <a:tblGrid>
                <a:gridCol w="1350399">
                  <a:extLst>
                    <a:ext uri="{9D8B030D-6E8A-4147-A177-3AD203B41FA5}">
                      <a16:colId xmlns:a16="http://schemas.microsoft.com/office/drawing/2014/main" val="2973761855"/>
                    </a:ext>
                  </a:extLst>
                </a:gridCol>
                <a:gridCol w="6868857">
                  <a:extLst>
                    <a:ext uri="{9D8B030D-6E8A-4147-A177-3AD203B41FA5}">
                      <a16:colId xmlns:a16="http://schemas.microsoft.com/office/drawing/2014/main" val="3980912327"/>
                    </a:ext>
                  </a:extLst>
                </a:gridCol>
              </a:tblGrid>
              <a:tr h="607639">
                <a:tc>
                  <a:txBody>
                    <a:bodyPr/>
                    <a:lstStyle/>
                    <a:p>
                      <a:pPr marL="107950" algn="just">
                        <a:lnSpc>
                          <a:spcPct val="150000"/>
                        </a:lnSpc>
                        <a:spcAft>
                          <a:spcPts val="0"/>
                        </a:spcAft>
                      </a:pPr>
                      <a:r>
                        <a:rPr lang="en-GB" sz="2000" dirty="0">
                          <a:effectLst/>
                        </a:rPr>
                        <a:t>Level</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07950" algn="just">
                        <a:lnSpc>
                          <a:spcPct val="150000"/>
                        </a:lnSpc>
                        <a:spcAft>
                          <a:spcPts val="0"/>
                        </a:spcAft>
                      </a:pPr>
                      <a:r>
                        <a:rPr lang="en-GB" sz="2000" dirty="0">
                          <a:solidFill>
                            <a:schemeClr val="tx1"/>
                          </a:solidFill>
                          <a:effectLst/>
                        </a:rPr>
                        <a:t>Learning achievement are arranged in 10 levels in ascending order from one to ten according to which the NQF is organised and to which qualification types are linked.</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2481875186"/>
                  </a:ext>
                </a:extLst>
              </a:tr>
              <a:tr h="607639">
                <a:tc>
                  <a:txBody>
                    <a:bodyPr/>
                    <a:lstStyle/>
                    <a:p>
                      <a:pPr marL="21590" algn="just">
                        <a:lnSpc>
                          <a:spcPct val="150000"/>
                        </a:lnSpc>
                        <a:spcAft>
                          <a:spcPts val="0"/>
                        </a:spcAft>
                      </a:pPr>
                      <a:r>
                        <a:rPr lang="en-GB" sz="2000" dirty="0">
                          <a:effectLst/>
                        </a:rPr>
                        <a:t>Level descriptor</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1590" algn="just">
                        <a:lnSpc>
                          <a:spcPct val="150000"/>
                        </a:lnSpc>
                        <a:spcAft>
                          <a:spcPts val="0"/>
                        </a:spcAft>
                      </a:pPr>
                      <a:r>
                        <a:rPr lang="en-GB" sz="2000" b="1" dirty="0">
                          <a:effectLst/>
                        </a:rPr>
                        <a:t>Provide a broad outline of the types of learning outcomes and assessment criteria that are suitable to a qualification at that level.</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759943129"/>
                  </a:ext>
                </a:extLst>
              </a:tr>
            </a:tbl>
          </a:graphicData>
        </a:graphic>
      </p:graphicFrame>
      <p:graphicFrame>
        <p:nvGraphicFramePr>
          <p:cNvPr id="6" name="Table 5">
            <a:extLst>
              <a:ext uri="{FF2B5EF4-FFF2-40B4-BE49-F238E27FC236}">
                <a16:creationId xmlns:a16="http://schemas.microsoft.com/office/drawing/2014/main" id="{E235BFE2-70A4-42CE-8124-3593CF47C6E8}"/>
              </a:ext>
            </a:extLst>
          </p:cNvPr>
          <p:cNvGraphicFramePr>
            <a:graphicFrameLocks noGrp="1"/>
          </p:cNvGraphicFramePr>
          <p:nvPr>
            <p:extLst>
              <p:ext uri="{D42A27DB-BD31-4B8C-83A1-F6EECF244321}">
                <p14:modId xmlns:p14="http://schemas.microsoft.com/office/powerpoint/2010/main" val="2091393552"/>
              </p:ext>
            </p:extLst>
          </p:nvPr>
        </p:nvGraphicFramePr>
        <p:xfrm>
          <a:off x="468313" y="1412875"/>
          <a:ext cx="8208143" cy="1781556"/>
        </p:xfrm>
        <a:graphic>
          <a:graphicData uri="http://schemas.openxmlformats.org/drawingml/2006/table">
            <a:tbl>
              <a:tblPr firstRow="1" firstCol="1" bandRow="1">
                <a:tableStyleId>{5C22544A-7EE6-4342-B048-85BDC9FD1C3A}</a:tableStyleId>
              </a:tblPr>
              <a:tblGrid>
                <a:gridCol w="1348574">
                  <a:extLst>
                    <a:ext uri="{9D8B030D-6E8A-4147-A177-3AD203B41FA5}">
                      <a16:colId xmlns:a16="http://schemas.microsoft.com/office/drawing/2014/main" val="3087260225"/>
                    </a:ext>
                  </a:extLst>
                </a:gridCol>
                <a:gridCol w="6859569">
                  <a:extLst>
                    <a:ext uri="{9D8B030D-6E8A-4147-A177-3AD203B41FA5}">
                      <a16:colId xmlns:a16="http://schemas.microsoft.com/office/drawing/2014/main" val="3030987276"/>
                    </a:ext>
                  </a:extLst>
                </a:gridCol>
              </a:tblGrid>
              <a:tr h="787475">
                <a:tc>
                  <a:txBody>
                    <a:bodyPr/>
                    <a:lstStyle/>
                    <a:p>
                      <a:pPr marL="107950" algn="just">
                        <a:lnSpc>
                          <a:spcPct val="150000"/>
                        </a:lnSpc>
                        <a:spcAft>
                          <a:spcPts val="0"/>
                        </a:spcAft>
                      </a:pPr>
                      <a:r>
                        <a:rPr lang="en-GB" sz="2000" dirty="0">
                          <a:effectLst/>
                        </a:rPr>
                        <a:t>Field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07950" algn="just">
                        <a:lnSpc>
                          <a:spcPct val="150000"/>
                        </a:lnSpc>
                        <a:spcAft>
                          <a:spcPts val="0"/>
                        </a:spcAft>
                      </a:pPr>
                      <a:r>
                        <a:rPr lang="en-GB" sz="2000" dirty="0">
                          <a:solidFill>
                            <a:schemeClr val="tx1"/>
                          </a:solidFill>
                          <a:effectLst/>
                        </a:rPr>
                        <a:t>A specific area of learning used as an organising mechanism for the NQF.</a:t>
                      </a:r>
                      <a:endParaRPr lang="en-ZA" sz="2000" dirty="0">
                        <a:solidFill>
                          <a:schemeClr val="tx1"/>
                        </a:solidFill>
                        <a:effectLst/>
                      </a:endParaRPr>
                    </a:p>
                    <a:p>
                      <a:pPr marL="107950" algn="just">
                        <a:lnSpc>
                          <a:spcPct val="150000"/>
                        </a:lnSpc>
                        <a:spcAft>
                          <a:spcPts val="0"/>
                        </a:spcAft>
                      </a:pPr>
                      <a:r>
                        <a:rPr lang="en-GB" sz="2000" dirty="0">
                          <a:solidFill>
                            <a:schemeClr val="tx1"/>
                          </a:solidFill>
                          <a:effectLst/>
                        </a:rPr>
                        <a:t>Level Descriptors for the South African National Qualifications Framework</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642683438"/>
                  </a:ext>
                </a:extLst>
              </a:tr>
            </a:tbl>
          </a:graphicData>
        </a:graphic>
      </p:graphicFrame>
    </p:spTree>
    <p:extLst>
      <p:ext uri="{BB962C8B-B14F-4D97-AF65-F5344CB8AC3E}">
        <p14:creationId xmlns:p14="http://schemas.microsoft.com/office/powerpoint/2010/main" val="24780550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1.5	OBET Terminology</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62</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endParaRPr lang="en-ZA" dirty="0"/>
          </a:p>
        </p:txBody>
      </p:sp>
      <p:graphicFrame>
        <p:nvGraphicFramePr>
          <p:cNvPr id="8" name="Table 7">
            <a:extLst>
              <a:ext uri="{FF2B5EF4-FFF2-40B4-BE49-F238E27FC236}">
                <a16:creationId xmlns:a16="http://schemas.microsoft.com/office/drawing/2014/main" id="{B69BAD64-D1B1-4D83-8795-3769B9C0094B}"/>
              </a:ext>
            </a:extLst>
          </p:cNvPr>
          <p:cNvGraphicFramePr>
            <a:graphicFrameLocks noGrp="1"/>
          </p:cNvGraphicFramePr>
          <p:nvPr>
            <p:extLst>
              <p:ext uri="{D42A27DB-BD31-4B8C-83A1-F6EECF244321}">
                <p14:modId xmlns:p14="http://schemas.microsoft.com/office/powerpoint/2010/main" val="2498124832"/>
              </p:ext>
            </p:extLst>
          </p:nvPr>
        </p:nvGraphicFramePr>
        <p:xfrm>
          <a:off x="374904" y="1282638"/>
          <a:ext cx="8219256" cy="4689677"/>
        </p:xfrm>
        <a:graphic>
          <a:graphicData uri="http://schemas.openxmlformats.org/drawingml/2006/table">
            <a:tbl>
              <a:tblPr firstRow="1" firstCol="1" bandRow="1">
                <a:tableStyleId>{5C22544A-7EE6-4342-B048-85BDC9FD1C3A}</a:tableStyleId>
              </a:tblPr>
              <a:tblGrid>
                <a:gridCol w="1421812">
                  <a:extLst>
                    <a:ext uri="{9D8B030D-6E8A-4147-A177-3AD203B41FA5}">
                      <a16:colId xmlns:a16="http://schemas.microsoft.com/office/drawing/2014/main" val="2608242520"/>
                    </a:ext>
                  </a:extLst>
                </a:gridCol>
                <a:gridCol w="6797444">
                  <a:extLst>
                    <a:ext uri="{9D8B030D-6E8A-4147-A177-3AD203B41FA5}">
                      <a16:colId xmlns:a16="http://schemas.microsoft.com/office/drawing/2014/main" val="2651622638"/>
                    </a:ext>
                  </a:extLst>
                </a:gridCol>
              </a:tblGrid>
              <a:tr h="1692377">
                <a:tc>
                  <a:txBody>
                    <a:bodyPr/>
                    <a:lstStyle/>
                    <a:p>
                      <a:pPr marL="21590" algn="just">
                        <a:lnSpc>
                          <a:spcPct val="150000"/>
                        </a:lnSpc>
                        <a:spcAft>
                          <a:spcPts val="0"/>
                        </a:spcAft>
                      </a:pPr>
                      <a:r>
                        <a:rPr lang="en-GB" sz="2000" dirty="0">
                          <a:effectLst/>
                        </a:rPr>
                        <a:t>National Qualifications Framework</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1590" algn="just">
                        <a:lnSpc>
                          <a:spcPct val="150000"/>
                        </a:lnSpc>
                        <a:spcAft>
                          <a:spcPts val="0"/>
                        </a:spcAft>
                      </a:pPr>
                      <a:r>
                        <a:rPr lang="en-GB" sz="2000" dirty="0">
                          <a:solidFill>
                            <a:schemeClr val="tx1"/>
                          </a:solidFill>
                          <a:effectLst/>
                        </a:rPr>
                        <a:t>The NQF is a comprehensive system approved by the Minister for the classification, registration, publication and articulation of quality assured national qualifications.</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2282100889"/>
                  </a:ext>
                </a:extLst>
              </a:tr>
              <a:tr h="2860877">
                <a:tc>
                  <a:txBody>
                    <a:bodyPr/>
                    <a:lstStyle/>
                    <a:p>
                      <a:pPr marL="21590" algn="just">
                        <a:lnSpc>
                          <a:spcPct val="150000"/>
                        </a:lnSpc>
                        <a:spcAft>
                          <a:spcPts val="0"/>
                        </a:spcAft>
                      </a:pPr>
                      <a:r>
                        <a:rPr lang="en-GB" sz="2000" dirty="0">
                          <a:effectLst/>
                        </a:rPr>
                        <a:t>Sub-framework</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1590" algn="just">
                        <a:lnSpc>
                          <a:spcPct val="150000"/>
                        </a:lnSpc>
                        <a:spcAft>
                          <a:spcPts val="0"/>
                        </a:spcAft>
                      </a:pPr>
                      <a:r>
                        <a:rPr lang="en-GB" sz="2000" dirty="0">
                          <a:effectLst/>
                        </a:rPr>
                        <a:t>Means one of three coordinated qualifications sub-frameworks which make up the NQF as a single integrated system: </a:t>
                      </a:r>
                      <a:endParaRPr lang="en-ZA" sz="2000" dirty="0">
                        <a:effectLst/>
                      </a:endParaRPr>
                    </a:p>
                    <a:p>
                      <a:pPr marL="21590" algn="just">
                        <a:lnSpc>
                          <a:spcPct val="150000"/>
                        </a:lnSpc>
                        <a:spcAft>
                          <a:spcPts val="0"/>
                        </a:spcAft>
                      </a:pPr>
                      <a:r>
                        <a:rPr lang="en-GB" sz="2000" dirty="0">
                          <a:effectLst/>
                        </a:rPr>
                        <a:t>The Higher Education Qualifications Sub-Framework;</a:t>
                      </a:r>
                      <a:endParaRPr lang="en-ZA" sz="2000" dirty="0">
                        <a:effectLst/>
                      </a:endParaRPr>
                    </a:p>
                    <a:p>
                      <a:pPr marL="21590" algn="just">
                        <a:lnSpc>
                          <a:spcPct val="150000"/>
                        </a:lnSpc>
                        <a:spcAft>
                          <a:spcPts val="0"/>
                        </a:spcAft>
                      </a:pPr>
                      <a:r>
                        <a:rPr lang="en-GB" sz="2000" dirty="0">
                          <a:effectLst/>
                        </a:rPr>
                        <a:t>The General and Further Education and Training Sub-Framework; and </a:t>
                      </a:r>
                      <a:endParaRPr lang="en-ZA" sz="2000" dirty="0">
                        <a:effectLst/>
                      </a:endParaRPr>
                    </a:p>
                    <a:p>
                      <a:pPr marL="21590" algn="just">
                        <a:lnSpc>
                          <a:spcPct val="150000"/>
                        </a:lnSpc>
                        <a:spcAft>
                          <a:spcPts val="0"/>
                        </a:spcAft>
                      </a:pPr>
                      <a:r>
                        <a:rPr lang="en-GB" sz="2000" dirty="0">
                          <a:effectLst/>
                        </a:rPr>
                        <a:t>The Occupational Qualifications Sub-Framework.</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203275179"/>
                  </a:ext>
                </a:extLst>
              </a:tr>
            </a:tbl>
          </a:graphicData>
        </a:graphic>
      </p:graphicFrame>
    </p:spTree>
    <p:extLst>
      <p:ext uri="{BB962C8B-B14F-4D97-AF65-F5344CB8AC3E}">
        <p14:creationId xmlns:p14="http://schemas.microsoft.com/office/powerpoint/2010/main" val="19325473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1.5	OBET Terminology</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63</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endParaRPr lang="en-ZA" dirty="0"/>
          </a:p>
        </p:txBody>
      </p:sp>
      <p:graphicFrame>
        <p:nvGraphicFramePr>
          <p:cNvPr id="5" name="Table 4">
            <a:extLst>
              <a:ext uri="{FF2B5EF4-FFF2-40B4-BE49-F238E27FC236}">
                <a16:creationId xmlns:a16="http://schemas.microsoft.com/office/drawing/2014/main" id="{3EA45D9F-A6E8-4DCA-BA3D-7DEBA92AEB2A}"/>
              </a:ext>
            </a:extLst>
          </p:cNvPr>
          <p:cNvGraphicFramePr>
            <a:graphicFrameLocks noGrp="1"/>
          </p:cNvGraphicFramePr>
          <p:nvPr>
            <p:extLst>
              <p:ext uri="{D42A27DB-BD31-4B8C-83A1-F6EECF244321}">
                <p14:modId xmlns:p14="http://schemas.microsoft.com/office/powerpoint/2010/main" val="437611038"/>
              </p:ext>
            </p:extLst>
          </p:nvPr>
        </p:nvGraphicFramePr>
        <p:xfrm>
          <a:off x="374904" y="1834348"/>
          <a:ext cx="8219256" cy="3657600"/>
        </p:xfrm>
        <a:graphic>
          <a:graphicData uri="http://schemas.openxmlformats.org/drawingml/2006/table">
            <a:tbl>
              <a:tblPr firstRow="1" firstCol="1" bandRow="1">
                <a:tableStyleId>{5C22544A-7EE6-4342-B048-85BDC9FD1C3A}</a:tableStyleId>
              </a:tblPr>
              <a:tblGrid>
                <a:gridCol w="1598275">
                  <a:extLst>
                    <a:ext uri="{9D8B030D-6E8A-4147-A177-3AD203B41FA5}">
                      <a16:colId xmlns:a16="http://schemas.microsoft.com/office/drawing/2014/main" val="588555214"/>
                    </a:ext>
                  </a:extLst>
                </a:gridCol>
                <a:gridCol w="6620981">
                  <a:extLst>
                    <a:ext uri="{9D8B030D-6E8A-4147-A177-3AD203B41FA5}">
                      <a16:colId xmlns:a16="http://schemas.microsoft.com/office/drawing/2014/main" val="1189747494"/>
                    </a:ext>
                  </a:extLst>
                </a:gridCol>
              </a:tblGrid>
              <a:tr h="0">
                <a:tc>
                  <a:txBody>
                    <a:bodyPr/>
                    <a:lstStyle/>
                    <a:p>
                      <a:pPr marL="21590" algn="just">
                        <a:lnSpc>
                          <a:spcPct val="150000"/>
                        </a:lnSpc>
                        <a:spcAft>
                          <a:spcPts val="0"/>
                        </a:spcAft>
                      </a:pPr>
                      <a:r>
                        <a:rPr lang="en-GB" sz="2000" dirty="0">
                          <a:effectLst/>
                        </a:rPr>
                        <a:t>(Unit) Standard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1590" algn="just">
                        <a:lnSpc>
                          <a:spcPct val="150000"/>
                        </a:lnSpc>
                        <a:spcAft>
                          <a:spcPts val="0"/>
                        </a:spcAft>
                      </a:pPr>
                      <a:r>
                        <a:rPr lang="en-GB" sz="2000" dirty="0">
                          <a:solidFill>
                            <a:schemeClr val="tx1"/>
                          </a:solidFill>
                          <a:effectLst/>
                        </a:rPr>
                        <a:t>The SAQA Act of 1995 defines a unit standard as: "registered statements of desired education and training outcomes and their associated assessment criteria".</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947561414"/>
                  </a:ext>
                </a:extLst>
              </a:tr>
              <a:tr h="0">
                <a:tc>
                  <a:txBody>
                    <a:bodyPr/>
                    <a:lstStyle/>
                    <a:p>
                      <a:pPr marL="21590" algn="just">
                        <a:lnSpc>
                          <a:spcPct val="150000"/>
                        </a:lnSpc>
                        <a:spcAft>
                          <a:spcPts val="0"/>
                        </a:spcAft>
                      </a:pPr>
                      <a:r>
                        <a:rPr lang="en-GB" sz="2000" dirty="0">
                          <a:effectLst/>
                        </a:rPr>
                        <a:t>Qualification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1590" algn="just">
                        <a:lnSpc>
                          <a:spcPct val="150000"/>
                        </a:lnSpc>
                        <a:spcAft>
                          <a:spcPts val="0"/>
                        </a:spcAft>
                      </a:pPr>
                      <a:r>
                        <a:rPr lang="en-GB" sz="2000" b="1" dirty="0">
                          <a:effectLst/>
                        </a:rPr>
                        <a:t>The SAQA Act of 1995 defines a qualification as: “the formal recognition of the achievement of the required number and range of credits and such other requirements at specific levels of the NQF as may be determined by the relevant bodies registered for such purpose by SAQA”</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292274825"/>
                  </a:ext>
                </a:extLst>
              </a:tr>
            </a:tbl>
          </a:graphicData>
        </a:graphic>
      </p:graphicFrame>
    </p:spTree>
    <p:extLst>
      <p:ext uri="{BB962C8B-B14F-4D97-AF65-F5344CB8AC3E}">
        <p14:creationId xmlns:p14="http://schemas.microsoft.com/office/powerpoint/2010/main" val="2133884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4" name="Footer Placeholder 3"/>
          <p:cNvSpPr>
            <a:spLocks noGrp="1"/>
          </p:cNvSpPr>
          <p:nvPr>
            <p:ph type="ftr" sz="quarter" idx="11"/>
          </p:nvPr>
        </p:nvSpPr>
        <p:spPr/>
        <p:txBody>
          <a:bodyPr/>
          <a:lstStyle/>
          <a:p>
            <a:r>
              <a:rPr lang="en-US" dirty="0"/>
              <a:t>© ENJO Consultants cc</a:t>
            </a:r>
          </a:p>
        </p:txBody>
      </p:sp>
      <p:sp>
        <p:nvSpPr>
          <p:cNvPr id="5" name="Slide Number Placeholder 4"/>
          <p:cNvSpPr>
            <a:spLocks noGrp="1"/>
          </p:cNvSpPr>
          <p:nvPr>
            <p:ph type="sldNum" sz="quarter" idx="12"/>
          </p:nvPr>
        </p:nvSpPr>
        <p:spPr/>
        <p:txBody>
          <a:bodyPr/>
          <a:lstStyle/>
          <a:p>
            <a:fld id="{32F83655-DC73-417F-8B26-EB7A1DBB5382}" type="slidenum">
              <a:rPr lang="en-ZA" smtClean="0"/>
              <a:pPr/>
              <a:t>64</a:t>
            </a:fld>
            <a:endParaRPr lang="en-ZA" dirty="0"/>
          </a:p>
        </p:txBody>
      </p:sp>
      <p:sp>
        <p:nvSpPr>
          <p:cNvPr id="8" name="Content Placeholder 4"/>
          <p:cNvSpPr txBox="1">
            <a:spLocks/>
          </p:cNvSpPr>
          <p:nvPr/>
        </p:nvSpPr>
        <p:spPr>
          <a:xfrm>
            <a:off x="1979712" y="2348880"/>
            <a:ext cx="6336704" cy="1296144"/>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85725">
              <a:spcBef>
                <a:spcPts val="580"/>
              </a:spcBef>
              <a:buClr>
                <a:schemeClr val="accent1"/>
              </a:buClr>
              <a:buSzPct val="85000"/>
            </a:pPr>
            <a:r>
              <a:rPr lang="en-ZA" sz="2400" dirty="0">
                <a:solidFill>
                  <a:srgbClr val="008080"/>
                </a:solidFill>
                <a:latin typeface="Calibri" panose="020F0502020204030204" pitchFamily="34" charset="0"/>
              </a:rPr>
              <a:t>Do  Formative Activity 1 in your PoE.</a:t>
            </a:r>
            <a:r>
              <a:rPr lang="en-ZA" sz="2400" b="1" i="1" dirty="0">
                <a:latin typeface="Calibri" panose="020F0502020204030204" pitchFamily="34" charset="0"/>
                <a:ea typeface="SimSun"/>
              </a:rPr>
              <a:t> </a:t>
            </a:r>
            <a:endParaRPr kumimoji="0" lang="en-ZA" sz="2400" b="0" i="0" u="none" strike="noStrike" kern="1200" cap="none" spc="0" normalizeH="0" baseline="0" noProof="0" dirty="0">
              <a:ln>
                <a:noFill/>
              </a:ln>
              <a:solidFill>
                <a:srgbClr val="008080"/>
              </a:solidFill>
              <a:effectLst/>
              <a:uLnTx/>
              <a:uFillTx/>
              <a:latin typeface="Calibri" panose="020F0502020204030204" pitchFamily="34" charset="0"/>
            </a:endParaRPr>
          </a:p>
        </p:txBody>
      </p:sp>
      <p:pic>
        <p:nvPicPr>
          <p:cNvPr id="7" name="Picture 6" descr="ec_i_formative_2.gif"/>
          <p:cNvPicPr/>
          <p:nvPr/>
        </p:nvPicPr>
        <p:blipFill>
          <a:blip r:embed="rId2" cstate="print"/>
          <a:stretch>
            <a:fillRect/>
          </a:stretch>
        </p:blipFill>
        <p:spPr>
          <a:xfrm>
            <a:off x="651017" y="1700808"/>
            <a:ext cx="2120783" cy="720080"/>
          </a:xfrm>
          <a:prstGeom prst="rect">
            <a:avLst/>
          </a:prstGeom>
        </p:spPr>
      </p:pic>
    </p:spTree>
    <p:extLst>
      <p:ext uri="{BB962C8B-B14F-4D97-AF65-F5344CB8AC3E}">
        <p14:creationId xmlns:p14="http://schemas.microsoft.com/office/powerpoint/2010/main" val="19990706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OBET and the NQF</a:t>
            </a:r>
          </a:p>
        </p:txBody>
      </p:sp>
      <p:sp>
        <p:nvSpPr>
          <p:cNvPr id="3" name="Text Placeholder 2"/>
          <p:cNvSpPr>
            <a:spLocks noGrp="1"/>
          </p:cNvSpPr>
          <p:nvPr>
            <p:ph type="body" idx="1"/>
          </p:nvPr>
        </p:nvSpPr>
        <p:spPr/>
        <p:txBody>
          <a:bodyPr>
            <a:noAutofit/>
          </a:bodyPr>
          <a:lstStyle/>
          <a:p>
            <a:r>
              <a:rPr lang="en-US" sz="4000" dirty="0"/>
              <a:t>Study Unit 2:</a:t>
            </a:r>
            <a:br>
              <a:rPr lang="en-US" sz="4000" dirty="0"/>
            </a:br>
            <a:r>
              <a:rPr lang="en-ZA" dirty="0"/>
              <a:t>Form and Function of the National Qualifications Framework (NQF)</a:t>
            </a:r>
            <a:endParaRPr lang="en-ZA" sz="40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65</a:t>
            </a:fld>
            <a:endParaRPr lang="en-ZA" dirty="0"/>
          </a:p>
        </p:txBody>
      </p:sp>
      <p:pic>
        <p:nvPicPr>
          <p:cNvPr id="6" name="Picture 5" descr="ec_i_outcomes_2.gif"/>
          <p:cNvPicPr/>
          <p:nvPr/>
        </p:nvPicPr>
        <p:blipFill>
          <a:blip r:embed="rId2" cstate="print"/>
          <a:stretch>
            <a:fillRect/>
          </a:stretch>
        </p:blipFill>
        <p:spPr>
          <a:xfrm>
            <a:off x="4928193" y="4820177"/>
            <a:ext cx="2462004" cy="16171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0571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2.1 The NQF as a Transformative Vehicle</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66</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endParaRPr lang="en-ZA" dirty="0"/>
          </a:p>
        </p:txBody>
      </p:sp>
      <p:pic>
        <p:nvPicPr>
          <p:cNvPr id="5" name="Picture 4">
            <a:extLst>
              <a:ext uri="{FF2B5EF4-FFF2-40B4-BE49-F238E27FC236}">
                <a16:creationId xmlns:a16="http://schemas.microsoft.com/office/drawing/2014/main" id="{E822C513-9886-4F07-93EB-A85936F2B2C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
        <p:nvSpPr>
          <p:cNvPr id="6" name="Content Placeholder 4">
            <a:extLst>
              <a:ext uri="{FF2B5EF4-FFF2-40B4-BE49-F238E27FC236}">
                <a16:creationId xmlns:a16="http://schemas.microsoft.com/office/drawing/2014/main" id="{90B18F38-F8D9-46FA-83C7-8A32946508CE}"/>
              </a:ext>
            </a:extLst>
          </p:cNvPr>
          <p:cNvSpPr txBox="1">
            <a:spLocks/>
          </p:cNvSpPr>
          <p:nvPr/>
        </p:nvSpPr>
        <p:spPr>
          <a:xfrm>
            <a:off x="2257400" y="2124159"/>
            <a:ext cx="6275040" cy="2784726"/>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lvl1pPr marL="354013" indent="-354013" algn="l" rtl="0" eaLnBrk="1" latinLnBrk="0" hangingPunct="1">
              <a:spcBef>
                <a:spcPts val="580"/>
              </a:spcBef>
              <a:buClr>
                <a:schemeClr val="accent1"/>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Arial" panose="020B0604020202020204" pitchFamily="34" charset="0"/>
              <a:buChar char="•"/>
              <a:defRPr kumimoji="0" sz="2400" kern="1200">
                <a:solidFill>
                  <a:schemeClr val="lt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Arial" panose="020B0604020202020204" pitchFamily="34" charset="0"/>
              <a:buChar char="•"/>
              <a:defRPr kumimoji="0" sz="2400" kern="1200">
                <a:solidFill>
                  <a:schemeClr val="lt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anose="020B0604020202020204" pitchFamily="34" charset="0"/>
              <a:buChar char="•"/>
              <a:defRPr kumimoji="0" sz="2400" kern="1200">
                <a:solidFill>
                  <a:schemeClr val="lt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701675" indent="-342900">
              <a:buFont typeface="Wingdings" pitchFamily="2" charset="2"/>
              <a:buChar char="§"/>
            </a:pPr>
            <a:r>
              <a:rPr lang="en-ZA" sz="2000" b="1" i="1" dirty="0"/>
              <a:t>The NQF is a mechanism for registering standards and qualifications.  It helps standardise qualifications across the board by establishing and monitoring standards for the various sectors, through Standards Generating Bodies (SGBs)..</a:t>
            </a:r>
          </a:p>
        </p:txBody>
      </p:sp>
    </p:spTree>
    <p:extLst>
      <p:ext uri="{BB962C8B-B14F-4D97-AF65-F5344CB8AC3E}">
        <p14:creationId xmlns:p14="http://schemas.microsoft.com/office/powerpoint/2010/main" val="184830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2.1 The NQF as a Transformative Vehicle</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67</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endParaRPr lang="en-ZA" dirty="0"/>
          </a:p>
        </p:txBody>
      </p:sp>
      <p:pic>
        <p:nvPicPr>
          <p:cNvPr id="5" name="Picture 4">
            <a:extLst>
              <a:ext uri="{FF2B5EF4-FFF2-40B4-BE49-F238E27FC236}">
                <a16:creationId xmlns:a16="http://schemas.microsoft.com/office/drawing/2014/main" id="{E822C513-9886-4F07-93EB-A85936F2B2C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
        <p:nvSpPr>
          <p:cNvPr id="6" name="Content Placeholder 4">
            <a:extLst>
              <a:ext uri="{FF2B5EF4-FFF2-40B4-BE49-F238E27FC236}">
                <a16:creationId xmlns:a16="http://schemas.microsoft.com/office/drawing/2014/main" id="{90B18F38-F8D9-46FA-83C7-8A32946508CE}"/>
              </a:ext>
            </a:extLst>
          </p:cNvPr>
          <p:cNvSpPr txBox="1">
            <a:spLocks/>
          </p:cNvSpPr>
          <p:nvPr/>
        </p:nvSpPr>
        <p:spPr>
          <a:xfrm>
            <a:off x="2257400" y="2124159"/>
            <a:ext cx="6275040" cy="2784726"/>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lvl1pPr marL="354013" indent="-354013" algn="l" rtl="0" eaLnBrk="1" latinLnBrk="0" hangingPunct="1">
              <a:spcBef>
                <a:spcPts val="580"/>
              </a:spcBef>
              <a:buClr>
                <a:schemeClr val="accent1"/>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Arial" panose="020B0604020202020204" pitchFamily="34" charset="0"/>
              <a:buChar char="•"/>
              <a:defRPr kumimoji="0" sz="2400" kern="1200">
                <a:solidFill>
                  <a:schemeClr val="lt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Arial" panose="020B0604020202020204" pitchFamily="34" charset="0"/>
              <a:buChar char="•"/>
              <a:defRPr kumimoji="0" sz="2400" kern="1200">
                <a:solidFill>
                  <a:schemeClr val="lt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anose="020B0604020202020204" pitchFamily="34" charset="0"/>
              <a:buChar char="•"/>
              <a:defRPr kumimoji="0" sz="2400" kern="1200">
                <a:solidFill>
                  <a:schemeClr val="lt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701675" indent="-342900">
              <a:buFont typeface="Wingdings" pitchFamily="2" charset="2"/>
              <a:buChar char="§"/>
            </a:pPr>
            <a:r>
              <a:rPr lang="en-ZA" sz="2000" b="1" i="1" dirty="0"/>
              <a:t>The NQF is a framework of qualifications that organises and classifies qualifications and competencies in South Africa.  It consists of registered unit standards and qualifications at ten levels of learning.</a:t>
            </a:r>
          </a:p>
        </p:txBody>
      </p:sp>
    </p:spTree>
    <p:extLst>
      <p:ext uri="{BB962C8B-B14F-4D97-AF65-F5344CB8AC3E}">
        <p14:creationId xmlns:p14="http://schemas.microsoft.com/office/powerpoint/2010/main" val="9568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2.1 The NQF as a Transformative Vehicle</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68</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r>
              <a:rPr lang="en-ZA" b="1" dirty="0"/>
              <a:t>The Importance of the NQF</a:t>
            </a:r>
          </a:p>
          <a:p>
            <a:pPr marL="0" indent="0">
              <a:buNone/>
            </a:pPr>
            <a:endParaRPr lang="en-ZA" b="1" dirty="0"/>
          </a:p>
          <a:p>
            <a:r>
              <a:rPr lang="en-ZA" dirty="0"/>
              <a:t>A way of recording learner achievement and progress</a:t>
            </a:r>
          </a:p>
          <a:p>
            <a:r>
              <a:rPr lang="en-ZA" dirty="0"/>
              <a:t>Provides a way for learners to progress along a road of lifelong learning.</a:t>
            </a:r>
          </a:p>
        </p:txBody>
      </p:sp>
    </p:spTree>
    <p:extLst>
      <p:ext uri="{BB962C8B-B14F-4D97-AF65-F5344CB8AC3E}">
        <p14:creationId xmlns:p14="http://schemas.microsoft.com/office/powerpoint/2010/main" val="17815106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2.1 The NQF as a Transformative Vehicle</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69</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fontScale="92500"/>
          </a:bodyPr>
          <a:lstStyle/>
          <a:p>
            <a:pPr marL="0" indent="0">
              <a:buNone/>
            </a:pPr>
            <a:r>
              <a:rPr lang="en-ZA" b="1" dirty="0"/>
              <a:t>Objectives of the NQF</a:t>
            </a:r>
          </a:p>
          <a:p>
            <a:pPr marL="0" indent="0">
              <a:buNone/>
            </a:pPr>
            <a:endParaRPr lang="en-ZA" dirty="0"/>
          </a:p>
          <a:p>
            <a:pPr lvl="0" fontAlgn="base"/>
            <a:r>
              <a:rPr lang="en-ZA" dirty="0"/>
              <a:t>Create an integrated national framework for learning achievements; </a:t>
            </a:r>
          </a:p>
          <a:p>
            <a:pPr lvl="0" fontAlgn="base"/>
            <a:r>
              <a:rPr lang="en-ZA" dirty="0"/>
              <a:t>Facilitate access to, and mobility and progression within, education, training and career paths; </a:t>
            </a:r>
          </a:p>
          <a:p>
            <a:pPr lvl="0" fontAlgn="base"/>
            <a:r>
              <a:rPr lang="en-ZA" dirty="0"/>
              <a:t>Enhance the quality of education and training; </a:t>
            </a:r>
          </a:p>
          <a:p>
            <a:pPr lvl="0" fontAlgn="base"/>
            <a:r>
              <a:rPr lang="en-ZA" dirty="0"/>
              <a:t>Accelerate the redress of past unfair discrimination in education, training and employment opportunities; and thereby -</a:t>
            </a:r>
          </a:p>
          <a:p>
            <a:pPr lvl="0" fontAlgn="base"/>
            <a:r>
              <a:rPr lang="en-ZA" dirty="0"/>
              <a:t>Contribute to the full personal development of each learner and the social and economic development of the nation at large.</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158493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Categories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a:t>
            </a:fld>
            <a:endParaRPr lang="en-ZA" dirty="0"/>
          </a:p>
        </p:txBody>
      </p:sp>
      <p:sp>
        <p:nvSpPr>
          <p:cNvPr id="5" name="Content Placeholder 4"/>
          <p:cNvSpPr>
            <a:spLocks noGrp="1"/>
          </p:cNvSpPr>
          <p:nvPr>
            <p:ph sz="quarter" idx="1"/>
          </p:nvPr>
        </p:nvSpPr>
        <p:spPr/>
        <p:txBody>
          <a:bodyPr/>
          <a:lstStyle/>
          <a:p>
            <a:endParaRPr lang="en-ZA" dirty="0"/>
          </a:p>
        </p:txBody>
      </p:sp>
      <p:grpSp>
        <p:nvGrpSpPr>
          <p:cNvPr id="6" name="Group 5"/>
          <p:cNvGrpSpPr/>
          <p:nvPr/>
        </p:nvGrpSpPr>
        <p:grpSpPr>
          <a:xfrm>
            <a:off x="3312044" y="1662280"/>
            <a:ext cx="2592288" cy="2592288"/>
            <a:chOff x="3309164" y="77932"/>
            <a:chExt cx="2592288" cy="2592288"/>
          </a:xfrm>
          <a:scene3d>
            <a:camera prst="orthographicFront"/>
            <a:lightRig rig="flat" dir="t"/>
          </a:scene3d>
        </p:grpSpPr>
        <p:sp>
          <p:nvSpPr>
            <p:cNvPr id="13" name="Oval 12"/>
            <p:cNvSpPr/>
            <p:nvPr/>
          </p:nvSpPr>
          <p:spPr>
            <a:xfrm>
              <a:off x="3309164" y="77932"/>
              <a:ext cx="2592288" cy="2592288"/>
            </a:xfrm>
            <a:prstGeom prst="ellipse">
              <a:avLst/>
            </a:prstGeom>
            <a:solidFill>
              <a:schemeClr val="accent1">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4" name="Oval 4"/>
            <p:cNvSpPr/>
            <p:nvPr/>
          </p:nvSpPr>
          <p:spPr>
            <a:xfrm>
              <a:off x="3654802" y="531583"/>
              <a:ext cx="1901011" cy="116652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effectLst/>
                </a:rPr>
                <a:t>Practical Competence</a:t>
              </a:r>
            </a:p>
          </p:txBody>
        </p:sp>
      </p:grpSp>
      <p:grpSp>
        <p:nvGrpSpPr>
          <p:cNvPr id="7" name="Group 6"/>
          <p:cNvGrpSpPr/>
          <p:nvPr/>
        </p:nvGrpSpPr>
        <p:grpSpPr>
          <a:xfrm>
            <a:off x="4211239" y="3258534"/>
            <a:ext cx="2592288" cy="2592288"/>
            <a:chOff x="4208359" y="1674186"/>
            <a:chExt cx="2592288" cy="2592288"/>
          </a:xfrm>
          <a:scene3d>
            <a:camera prst="orthographicFront"/>
            <a:lightRig rig="flat" dir="t"/>
          </a:scene3d>
        </p:grpSpPr>
        <p:sp>
          <p:nvSpPr>
            <p:cNvPr id="11" name="Oval 10"/>
            <p:cNvSpPr/>
            <p:nvPr/>
          </p:nvSpPr>
          <p:spPr>
            <a:xfrm>
              <a:off x="4208359" y="1674186"/>
              <a:ext cx="2592288" cy="2592288"/>
            </a:xfrm>
            <a:prstGeom prst="ellipse">
              <a:avLst/>
            </a:prstGeom>
            <a:solidFill>
              <a:schemeClr val="bg1">
                <a:lumMod val="65000"/>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2" name="Oval 6"/>
            <p:cNvSpPr/>
            <p:nvPr/>
          </p:nvSpPr>
          <p:spPr>
            <a:xfrm>
              <a:off x="5001168"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Reflective Competence</a:t>
              </a:r>
            </a:p>
          </p:txBody>
        </p:sp>
      </p:grpSp>
      <p:grpSp>
        <p:nvGrpSpPr>
          <p:cNvPr id="8" name="Group 7"/>
          <p:cNvGrpSpPr/>
          <p:nvPr/>
        </p:nvGrpSpPr>
        <p:grpSpPr>
          <a:xfrm>
            <a:off x="2340472" y="3258534"/>
            <a:ext cx="2592288" cy="2592288"/>
            <a:chOff x="2337592" y="1674186"/>
            <a:chExt cx="2592288" cy="2592288"/>
          </a:xfrm>
          <a:scene3d>
            <a:camera prst="orthographicFront"/>
            <a:lightRig rig="flat" dir="t"/>
          </a:scene3d>
        </p:grpSpPr>
        <p:sp>
          <p:nvSpPr>
            <p:cNvPr id="9" name="Oval 8"/>
            <p:cNvSpPr/>
            <p:nvPr/>
          </p:nvSpPr>
          <p:spPr>
            <a:xfrm>
              <a:off x="2337592" y="1674186"/>
              <a:ext cx="2592288" cy="2592288"/>
            </a:xfrm>
            <a:prstGeom prst="ellipse">
              <a:avLst/>
            </a:prstGeom>
            <a:solidFill>
              <a:schemeClr val="accent5">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0" name="Oval 8"/>
            <p:cNvSpPr/>
            <p:nvPr/>
          </p:nvSpPr>
          <p:spPr>
            <a:xfrm>
              <a:off x="2581699"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Foundational Competence</a:t>
              </a:r>
            </a:p>
          </p:txBody>
        </p:sp>
      </p:grpSp>
    </p:spTree>
    <p:extLst>
      <p:ext uri="{BB962C8B-B14F-4D97-AF65-F5344CB8AC3E}">
        <p14:creationId xmlns:p14="http://schemas.microsoft.com/office/powerpoint/2010/main" val="8993088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2.1 The NQF as a Transformative Vehicle</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70</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a:xfrm>
            <a:off x="467544" y="1413296"/>
            <a:ext cx="8219256" cy="5019588"/>
          </a:xfrm>
        </p:spPr>
        <p:txBody>
          <a:bodyPr>
            <a:normAutofit lnSpcReduction="10000"/>
          </a:bodyPr>
          <a:lstStyle/>
          <a:p>
            <a:pPr marL="0" indent="0">
              <a:buNone/>
            </a:pPr>
            <a:r>
              <a:rPr lang="en-ZA" b="1" dirty="0"/>
              <a:t>Principles of the NQF:</a:t>
            </a:r>
          </a:p>
          <a:p>
            <a:pPr marL="0" indent="0">
              <a:buNone/>
            </a:pPr>
            <a:endParaRPr lang="en-ZA" dirty="0"/>
          </a:p>
          <a:p>
            <a:pPr lvl="0" fontAlgn="base"/>
            <a:r>
              <a:rPr lang="en-ZA" b="1" dirty="0"/>
              <a:t>Integration</a:t>
            </a:r>
            <a:r>
              <a:rPr lang="en-ZA" dirty="0"/>
              <a:t>: Different systems and approaches to be brought together (e.g. theory and practice, and education and training). </a:t>
            </a:r>
          </a:p>
          <a:p>
            <a:pPr lvl="0" fontAlgn="base"/>
            <a:r>
              <a:rPr lang="en-ZA" b="1" dirty="0"/>
              <a:t>Relevance</a:t>
            </a:r>
            <a:r>
              <a:rPr lang="en-ZA" dirty="0"/>
              <a:t>: Education and training to be relevant to social, economic and political development and to learner needs. </a:t>
            </a:r>
          </a:p>
          <a:p>
            <a:pPr lvl="0" fontAlgn="base"/>
            <a:r>
              <a:rPr lang="en-ZA" b="1" dirty="0"/>
              <a:t>Credibility</a:t>
            </a:r>
            <a:r>
              <a:rPr lang="en-ZA" dirty="0"/>
              <a:t>: The education and training system to have national and international value and acceptance. </a:t>
            </a:r>
          </a:p>
          <a:p>
            <a:pPr lvl="0" fontAlgn="base"/>
            <a:r>
              <a:rPr lang="en-ZA" b="1" dirty="0"/>
              <a:t>Coherence</a:t>
            </a:r>
            <a:r>
              <a:rPr lang="en-ZA" dirty="0"/>
              <a:t>: Areas of learning to be connected together in a framework of learning, which enables learners to move easily from one learning situation to another, building up certificates and credits as they go. </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46600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2.1 The NQF as a Transformative Vehicle</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71</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lnSpcReduction="10000"/>
          </a:bodyPr>
          <a:lstStyle/>
          <a:p>
            <a:pPr marL="0" indent="0">
              <a:buNone/>
            </a:pPr>
            <a:r>
              <a:rPr lang="en-ZA" b="1" dirty="0"/>
              <a:t>Principles of the NQF:</a:t>
            </a:r>
          </a:p>
          <a:p>
            <a:pPr lvl="0" fontAlgn="base"/>
            <a:r>
              <a:rPr lang="en-ZA" b="1" dirty="0"/>
              <a:t>Flexibility</a:t>
            </a:r>
            <a:r>
              <a:rPr lang="en-ZA" dirty="0"/>
              <a:t>: Different routes or pathways to lead to the same learning ends. </a:t>
            </a:r>
          </a:p>
          <a:p>
            <a:pPr lvl="0" fontAlgn="base"/>
            <a:r>
              <a:rPr lang="en-ZA" b="1" dirty="0"/>
              <a:t>Standards-based</a:t>
            </a:r>
            <a:r>
              <a:rPr lang="en-ZA" dirty="0"/>
              <a:t>: Programmes to be based on nationally and internationally accepted units of learning, which are structured around outcomes, and presented in a nationally agreed framework. </a:t>
            </a:r>
          </a:p>
          <a:p>
            <a:pPr lvl="0" fontAlgn="base"/>
            <a:r>
              <a:rPr lang="en-ZA" b="1" dirty="0"/>
              <a:t>Legitimacy</a:t>
            </a:r>
            <a:r>
              <a:rPr lang="en-ZA" dirty="0"/>
              <a:t>: All national stakeholders to participate in the planning and co-ordination of standards and qualifications. </a:t>
            </a:r>
          </a:p>
          <a:p>
            <a:pPr lvl="0" fontAlgn="base"/>
            <a:r>
              <a:rPr lang="en-ZA" b="1" dirty="0"/>
              <a:t>Accessibility</a:t>
            </a:r>
            <a:r>
              <a:rPr lang="en-ZA" dirty="0"/>
              <a:t>: Prospective learners to be able easily to enter the education and training system at the appropriate level to pursue relevant learning and career pathways. </a:t>
            </a:r>
          </a:p>
          <a:p>
            <a:pPr marL="0" indent="0">
              <a:buNone/>
            </a:pPr>
            <a:endParaRPr lang="en-ZA" b="1" dirty="0"/>
          </a:p>
        </p:txBody>
      </p:sp>
    </p:spTree>
    <p:extLst>
      <p:ext uri="{BB962C8B-B14F-4D97-AF65-F5344CB8AC3E}">
        <p14:creationId xmlns:p14="http://schemas.microsoft.com/office/powerpoint/2010/main" val="36618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2.1 The NQF as a Transformative Vehicle</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72</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a:xfrm>
            <a:off x="467544" y="1413296"/>
            <a:ext cx="8219256" cy="5019588"/>
          </a:xfrm>
        </p:spPr>
        <p:txBody>
          <a:bodyPr>
            <a:normAutofit fontScale="92500" lnSpcReduction="10000"/>
          </a:bodyPr>
          <a:lstStyle/>
          <a:p>
            <a:pPr marL="0" indent="0">
              <a:buNone/>
            </a:pPr>
            <a:r>
              <a:rPr lang="en-ZA" b="1" dirty="0"/>
              <a:t>Principles of the NQF:</a:t>
            </a:r>
          </a:p>
          <a:p>
            <a:pPr lvl="0" fontAlgn="base"/>
            <a:r>
              <a:rPr lang="en-ZA" b="1" dirty="0"/>
              <a:t>Articulation</a:t>
            </a:r>
            <a:r>
              <a:rPr lang="en-ZA" dirty="0"/>
              <a:t>: Learners to be able to move between the various parts of the education and training system as they complete each accredited unit. </a:t>
            </a:r>
          </a:p>
          <a:p>
            <a:pPr lvl="0" fontAlgn="base"/>
            <a:r>
              <a:rPr lang="en-ZA" b="1" dirty="0"/>
              <a:t>Progression</a:t>
            </a:r>
            <a:r>
              <a:rPr lang="en-ZA" dirty="0"/>
              <a:t>: Learners to be able to move up and across the different levels of the education and training system.</a:t>
            </a:r>
          </a:p>
          <a:p>
            <a:pPr lvl="0" fontAlgn="base"/>
            <a:r>
              <a:rPr lang="en-ZA" b="1" dirty="0"/>
              <a:t>Portability</a:t>
            </a:r>
            <a:r>
              <a:rPr lang="en-ZA" dirty="0"/>
              <a:t>: Learners to be able to transfer the credits and qualifications gained in one learning situation or institution to another. </a:t>
            </a:r>
          </a:p>
          <a:p>
            <a:pPr lvl="0" fontAlgn="base"/>
            <a:r>
              <a:rPr lang="en-ZA" b="1" dirty="0"/>
              <a:t>RPL</a:t>
            </a:r>
            <a:r>
              <a:rPr lang="en-ZA" dirty="0"/>
              <a:t>: Credit to be given for learning that has already been acquired, e.g. through life experience or non-formal training courses. </a:t>
            </a:r>
          </a:p>
          <a:p>
            <a:pPr lvl="0" fontAlgn="base"/>
            <a:r>
              <a:rPr lang="en-ZA" b="1" dirty="0"/>
              <a:t>Guidance for learners</a:t>
            </a:r>
            <a:r>
              <a:rPr lang="en-ZA" dirty="0"/>
              <a:t>: Learners to be assisted to understand and make decisions about entry into and progression through the education and training system. </a:t>
            </a:r>
          </a:p>
          <a:p>
            <a:pPr marL="0" indent="0">
              <a:buNone/>
            </a:pPr>
            <a:endParaRPr lang="en-ZA" b="1" dirty="0"/>
          </a:p>
        </p:txBody>
      </p:sp>
    </p:spTree>
    <p:extLst>
      <p:ext uri="{BB962C8B-B14F-4D97-AF65-F5344CB8AC3E}">
        <p14:creationId xmlns:p14="http://schemas.microsoft.com/office/powerpoint/2010/main" val="83609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2.1 The NQF as a Transformative Vehicle</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73</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r>
              <a:rPr lang="en-ZA" b="1" dirty="0"/>
              <a:t>New Developments</a:t>
            </a:r>
          </a:p>
          <a:p>
            <a:endParaRPr lang="en-ZA" dirty="0"/>
          </a:p>
          <a:p>
            <a:pPr marL="0" indent="0">
              <a:buNone/>
            </a:pPr>
            <a:r>
              <a:rPr lang="en-ZA" dirty="0"/>
              <a:t>The </a:t>
            </a:r>
            <a:r>
              <a:rPr lang="en-ZA" b="1" dirty="0"/>
              <a:t>Occupational Qualifications Framework (OQF) </a:t>
            </a:r>
            <a:r>
              <a:rPr lang="en-ZA" dirty="0"/>
              <a:t>will provide for the certification of:</a:t>
            </a:r>
          </a:p>
          <a:p>
            <a:pPr lvl="0" fontAlgn="base"/>
            <a:r>
              <a:rPr lang="en-ZA" dirty="0"/>
              <a:t>Occupational competence.</a:t>
            </a:r>
          </a:p>
          <a:p>
            <a:pPr lvl="0" fontAlgn="base"/>
            <a:r>
              <a:rPr lang="en-ZA" dirty="0"/>
              <a:t>Meaningful skills related to specific occupations described in the “Organising Framework for Occupations” (OFO).</a:t>
            </a:r>
          </a:p>
          <a:p>
            <a:pPr lvl="0" fontAlgn="base"/>
            <a:r>
              <a:rPr lang="en-ZA" dirty="0"/>
              <a:t>Distinguish between the needs of the industry and the labour market.</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8319946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2.1 The NQF as a Transformative Vehicle</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74</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endParaRPr lang="en-ZA" dirty="0"/>
          </a:p>
        </p:txBody>
      </p:sp>
      <p:pic>
        <p:nvPicPr>
          <p:cNvPr id="5" name="Picture 4">
            <a:extLst>
              <a:ext uri="{FF2B5EF4-FFF2-40B4-BE49-F238E27FC236}">
                <a16:creationId xmlns:a16="http://schemas.microsoft.com/office/drawing/2014/main" id="{E822C513-9886-4F07-93EB-A85936F2B2C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
        <p:nvSpPr>
          <p:cNvPr id="6" name="Content Placeholder 4">
            <a:extLst>
              <a:ext uri="{FF2B5EF4-FFF2-40B4-BE49-F238E27FC236}">
                <a16:creationId xmlns:a16="http://schemas.microsoft.com/office/drawing/2014/main" id="{90B18F38-F8D9-46FA-83C7-8A32946508CE}"/>
              </a:ext>
            </a:extLst>
          </p:cNvPr>
          <p:cNvSpPr txBox="1">
            <a:spLocks/>
          </p:cNvSpPr>
          <p:nvPr/>
        </p:nvSpPr>
        <p:spPr>
          <a:xfrm>
            <a:off x="2257400" y="2124159"/>
            <a:ext cx="6275040" cy="2784726"/>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lvl1pPr marL="354013" indent="-354013" algn="l" rtl="0" eaLnBrk="1" latinLnBrk="0" hangingPunct="1">
              <a:spcBef>
                <a:spcPts val="580"/>
              </a:spcBef>
              <a:buClr>
                <a:schemeClr val="accent1"/>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Arial" panose="020B0604020202020204" pitchFamily="34" charset="0"/>
              <a:buChar char="•"/>
              <a:defRPr kumimoji="0" sz="2400" kern="1200">
                <a:solidFill>
                  <a:schemeClr val="lt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Arial" panose="020B0604020202020204" pitchFamily="34" charset="0"/>
              <a:buChar char="•"/>
              <a:defRPr kumimoji="0" sz="2400" kern="1200">
                <a:solidFill>
                  <a:schemeClr val="lt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anose="020B0604020202020204" pitchFamily="34" charset="0"/>
              <a:buChar char="•"/>
              <a:defRPr kumimoji="0" sz="2400" kern="1200">
                <a:solidFill>
                  <a:schemeClr val="lt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358775" indent="0">
              <a:buNone/>
            </a:pPr>
            <a:r>
              <a:rPr lang="en-ZA" sz="2000" b="1" i="1" dirty="0"/>
              <a:t>Occupational qualifications define the learning component required for occupational competence and each unit standard identifies:</a:t>
            </a:r>
          </a:p>
          <a:p>
            <a:pPr marL="358775" indent="0">
              <a:buNone/>
            </a:pPr>
            <a:r>
              <a:rPr lang="en-ZA" sz="2000" b="1" i="1" dirty="0"/>
              <a:t>•	The knowledge and theory component and standard</a:t>
            </a:r>
          </a:p>
          <a:p>
            <a:pPr marL="358775" indent="0">
              <a:buNone/>
            </a:pPr>
            <a:r>
              <a:rPr lang="en-ZA" sz="2000" b="1" i="1" dirty="0"/>
              <a:t>•	The practical skills standard</a:t>
            </a:r>
          </a:p>
          <a:p>
            <a:pPr marL="358775" indent="0">
              <a:buNone/>
            </a:pPr>
            <a:r>
              <a:rPr lang="en-ZA" sz="2000" b="1" i="1" dirty="0"/>
              <a:t>•	The work experience standard</a:t>
            </a:r>
          </a:p>
        </p:txBody>
      </p:sp>
    </p:spTree>
    <p:extLst>
      <p:ext uri="{BB962C8B-B14F-4D97-AF65-F5344CB8AC3E}">
        <p14:creationId xmlns:p14="http://schemas.microsoft.com/office/powerpoint/2010/main" val="316017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2.1 The NQF as a Transformative Vehicle</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75</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r>
              <a:rPr lang="en-ZA" b="1" dirty="0"/>
              <a:t>Occupational Qualifications Framework (OQF)</a:t>
            </a:r>
          </a:p>
          <a:p>
            <a:pPr marL="0" indent="0">
              <a:buNone/>
            </a:pPr>
            <a:endParaRPr lang="en-ZA" dirty="0"/>
          </a:p>
          <a:p>
            <a:pPr marL="0" indent="0">
              <a:buNone/>
            </a:pPr>
            <a:r>
              <a:rPr lang="en-ZA" dirty="0"/>
              <a:t>Occupational qualifications will be registered at a particular level of the NQF based on:</a:t>
            </a:r>
          </a:p>
          <a:p>
            <a:pPr lvl="0" fontAlgn="base"/>
            <a:r>
              <a:rPr lang="en-ZA" dirty="0"/>
              <a:t>NQF level descriptors</a:t>
            </a:r>
          </a:p>
          <a:p>
            <a:pPr lvl="0" fontAlgn="base"/>
            <a:r>
              <a:rPr lang="en-ZA" dirty="0"/>
              <a:t>The skills level of the occupation as described in the “Organising Framework for Occupations (OFO)”</a:t>
            </a:r>
          </a:p>
          <a:p>
            <a:pPr lvl="0" fontAlgn="base"/>
            <a:r>
              <a:rPr lang="en-ZA" dirty="0"/>
              <a:t>International practice</a:t>
            </a:r>
          </a:p>
          <a:p>
            <a:pPr marL="0" indent="0">
              <a:buNone/>
            </a:pPr>
            <a:endParaRPr lang="en-ZA" dirty="0"/>
          </a:p>
        </p:txBody>
      </p:sp>
    </p:spTree>
    <p:extLst>
      <p:ext uri="{BB962C8B-B14F-4D97-AF65-F5344CB8AC3E}">
        <p14:creationId xmlns:p14="http://schemas.microsoft.com/office/powerpoint/2010/main" val="26823220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2.1 The NQF as a Transformative Vehicle</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76</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endParaRPr lang="en-ZA" dirty="0"/>
          </a:p>
        </p:txBody>
      </p:sp>
      <p:pic>
        <p:nvPicPr>
          <p:cNvPr id="5" name="Picture 4">
            <a:extLst>
              <a:ext uri="{FF2B5EF4-FFF2-40B4-BE49-F238E27FC236}">
                <a16:creationId xmlns:a16="http://schemas.microsoft.com/office/drawing/2014/main" id="{E822C513-9886-4F07-93EB-A85936F2B2C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
        <p:nvSpPr>
          <p:cNvPr id="6" name="Content Placeholder 4">
            <a:extLst>
              <a:ext uri="{FF2B5EF4-FFF2-40B4-BE49-F238E27FC236}">
                <a16:creationId xmlns:a16="http://schemas.microsoft.com/office/drawing/2014/main" id="{90B18F38-F8D9-46FA-83C7-8A32946508CE}"/>
              </a:ext>
            </a:extLst>
          </p:cNvPr>
          <p:cNvSpPr txBox="1">
            <a:spLocks/>
          </p:cNvSpPr>
          <p:nvPr/>
        </p:nvSpPr>
        <p:spPr>
          <a:xfrm>
            <a:off x="2257400" y="2124159"/>
            <a:ext cx="6275040" cy="2784726"/>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lvl1pPr marL="354013" indent="-354013" algn="l" rtl="0" eaLnBrk="1" latinLnBrk="0" hangingPunct="1">
              <a:spcBef>
                <a:spcPts val="580"/>
              </a:spcBef>
              <a:buClr>
                <a:schemeClr val="accent1"/>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Arial" panose="020B0604020202020204" pitchFamily="34" charset="0"/>
              <a:buChar char="•"/>
              <a:defRPr kumimoji="0" sz="2400" kern="1200">
                <a:solidFill>
                  <a:schemeClr val="lt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Arial" panose="020B0604020202020204" pitchFamily="34" charset="0"/>
              <a:buChar char="•"/>
              <a:defRPr kumimoji="0" sz="2400" kern="1200">
                <a:solidFill>
                  <a:schemeClr val="lt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anose="020B0604020202020204" pitchFamily="34" charset="0"/>
              <a:buChar char="•"/>
              <a:defRPr kumimoji="0" sz="2400" kern="1200">
                <a:solidFill>
                  <a:schemeClr val="lt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358775" indent="0">
              <a:buNone/>
            </a:pPr>
            <a:r>
              <a:rPr lang="en-ZA" sz="2000" b="1" i="1" dirty="0"/>
              <a:t>The OQF will exclude qualifications registered on other qualifications frameworks and/or which lead to professional designations and are subject to specific legislation.</a:t>
            </a:r>
          </a:p>
        </p:txBody>
      </p:sp>
    </p:spTree>
    <p:extLst>
      <p:ext uri="{BB962C8B-B14F-4D97-AF65-F5344CB8AC3E}">
        <p14:creationId xmlns:p14="http://schemas.microsoft.com/office/powerpoint/2010/main" val="2691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2.1 The NQF as a Transformative Vehicle</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77</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r>
              <a:rPr lang="en-ZA" b="1" dirty="0"/>
              <a:t>Occupational Qualifications Framework (OQF)</a:t>
            </a:r>
          </a:p>
          <a:p>
            <a:pPr marL="0" indent="0">
              <a:buNone/>
            </a:pPr>
            <a:endParaRPr lang="en-ZA" dirty="0"/>
          </a:p>
          <a:p>
            <a:pPr marL="0" indent="0">
              <a:buNone/>
            </a:pPr>
            <a:r>
              <a:rPr lang="en-ZA" dirty="0"/>
              <a:t>The scope of occupational learning will be as follows:</a:t>
            </a:r>
          </a:p>
          <a:p>
            <a:pPr lvl="0" fontAlgn="base"/>
            <a:r>
              <a:rPr lang="en-ZA" dirty="0"/>
              <a:t>Full occupational qualification consisting of all three components.</a:t>
            </a:r>
          </a:p>
          <a:p>
            <a:pPr lvl="0" fontAlgn="base"/>
            <a:r>
              <a:rPr lang="en-ZA" dirty="0"/>
              <a:t>General qualification consisting of practical and work experience where the knowledge and theory components have been previously achieved.</a:t>
            </a:r>
          </a:p>
          <a:p>
            <a:pPr lvl="0" fontAlgn="base"/>
            <a:r>
              <a:rPr lang="en-ZA" dirty="0"/>
              <a:t>Vocational and occupational qualification based on work experience where the practical knowledge and theory components have been previously achieved.</a:t>
            </a:r>
          </a:p>
          <a:p>
            <a:pPr marL="0" indent="0">
              <a:buNone/>
            </a:pPr>
            <a:endParaRPr lang="en-ZA" dirty="0"/>
          </a:p>
        </p:txBody>
      </p:sp>
    </p:spTree>
    <p:extLst>
      <p:ext uri="{BB962C8B-B14F-4D97-AF65-F5344CB8AC3E}">
        <p14:creationId xmlns:p14="http://schemas.microsoft.com/office/powerpoint/2010/main" val="23064118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2.1 The NQF as a Transformative Vehicle</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78</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r>
              <a:rPr lang="en-ZA" b="1" dirty="0"/>
              <a:t>Occupational Qualifications Framework (OQF)</a:t>
            </a:r>
            <a:endParaRPr lang="en-ZA" dirty="0"/>
          </a:p>
          <a:p>
            <a:pPr marL="0" indent="0">
              <a:buNone/>
            </a:pPr>
            <a:endParaRPr lang="en-ZA" dirty="0"/>
          </a:p>
          <a:p>
            <a:pPr marL="0" indent="0">
              <a:buNone/>
            </a:pPr>
            <a:r>
              <a:rPr lang="en-ZA" dirty="0"/>
              <a:t>Potentially there will be two types of occupational qualifications:</a:t>
            </a:r>
          </a:p>
          <a:p>
            <a:pPr lvl="0" fontAlgn="base"/>
            <a:r>
              <a:rPr lang="en-ZA" dirty="0"/>
              <a:t>National occupational award</a:t>
            </a:r>
          </a:p>
          <a:p>
            <a:pPr lvl="0" fontAlgn="base"/>
            <a:r>
              <a:rPr lang="en-ZA" dirty="0"/>
              <a:t>National skills certificate</a:t>
            </a:r>
          </a:p>
          <a:p>
            <a:pPr marL="0" indent="0">
              <a:buNone/>
            </a:pPr>
            <a:endParaRPr lang="en-ZA" dirty="0"/>
          </a:p>
        </p:txBody>
      </p:sp>
    </p:spTree>
    <p:extLst>
      <p:ext uri="{BB962C8B-B14F-4D97-AF65-F5344CB8AC3E}">
        <p14:creationId xmlns:p14="http://schemas.microsoft.com/office/powerpoint/2010/main" val="21831864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2.1 The NQF as a Transformative Vehicle</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79</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a:xfrm>
            <a:off x="467544" y="1413296"/>
            <a:ext cx="8219256" cy="5170066"/>
          </a:xfrm>
        </p:spPr>
        <p:txBody>
          <a:bodyPr>
            <a:normAutofit/>
          </a:bodyPr>
          <a:lstStyle/>
          <a:p>
            <a:pPr marL="0" indent="0">
              <a:buNone/>
            </a:pPr>
            <a:r>
              <a:rPr lang="en-ZA" b="1" dirty="0"/>
              <a:t>Occupational Qualifications Framework (OQF)</a:t>
            </a:r>
            <a:endParaRPr lang="en-ZA" dirty="0"/>
          </a:p>
          <a:p>
            <a:pPr marL="0" indent="0">
              <a:buNone/>
            </a:pPr>
            <a:endParaRPr lang="en-ZA" b="1" u="sng" dirty="0"/>
          </a:p>
          <a:p>
            <a:pPr marL="0" indent="0">
              <a:buNone/>
            </a:pPr>
            <a:r>
              <a:rPr lang="en-ZA" b="1" dirty="0"/>
              <a:t>Assessment</a:t>
            </a:r>
          </a:p>
          <a:p>
            <a:pPr lvl="0" fontAlgn="base"/>
            <a:r>
              <a:rPr lang="en-ZA" dirty="0"/>
              <a:t>Assessment will be conducted against all three components </a:t>
            </a:r>
          </a:p>
          <a:p>
            <a:pPr lvl="0" fontAlgn="base"/>
            <a:r>
              <a:rPr lang="en-ZA" dirty="0"/>
              <a:t>Related qualifications will be clustered for the purpose of qualifications and curriculum development</a:t>
            </a:r>
          </a:p>
          <a:p>
            <a:pPr lvl="0" fontAlgn="base"/>
            <a:r>
              <a:rPr lang="en-ZA" dirty="0"/>
              <a:t>The award of an occupational qualification will be subject to external summative assessment and competence.</a:t>
            </a:r>
          </a:p>
          <a:p>
            <a:pPr lvl="0" fontAlgn="base"/>
            <a:r>
              <a:rPr lang="en-ZA" dirty="0"/>
              <a:t>The proposed system will still provide for the use of RPL and for this reason, clustering of occupations will be addressed in order to minimise duplication.</a:t>
            </a:r>
          </a:p>
          <a:p>
            <a:pPr marL="0" indent="0">
              <a:buNone/>
            </a:pPr>
            <a:endParaRPr lang="en-ZA" dirty="0"/>
          </a:p>
        </p:txBody>
      </p:sp>
    </p:spTree>
    <p:extLst>
      <p:ext uri="{BB962C8B-B14F-4D97-AF65-F5344CB8AC3E}">
        <p14:creationId xmlns:p14="http://schemas.microsoft.com/office/powerpoint/2010/main" val="43249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a:t>
            </a:fld>
            <a:endParaRPr lang="en-ZA" dirty="0"/>
          </a:p>
        </p:txBody>
      </p:sp>
      <p:grpSp>
        <p:nvGrpSpPr>
          <p:cNvPr id="6" name="Group 5"/>
          <p:cNvGrpSpPr/>
          <p:nvPr/>
        </p:nvGrpSpPr>
        <p:grpSpPr>
          <a:xfrm>
            <a:off x="3768085" y="1657132"/>
            <a:ext cx="4248268" cy="1687287"/>
            <a:chOff x="2736309" y="0"/>
            <a:chExt cx="4248268" cy="1687287"/>
          </a:xfrm>
          <a:scene3d>
            <a:camera prst="orthographicFront"/>
            <a:lightRig rig="flat" dir="t"/>
          </a:scene3d>
        </p:grpSpPr>
        <p:sp>
          <p:nvSpPr>
            <p:cNvPr id="16" name="Right Arrow 15"/>
            <p:cNvSpPr/>
            <p:nvPr/>
          </p:nvSpPr>
          <p:spPr>
            <a:xfrm>
              <a:off x="2736309" y="0"/>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7" name="Right Arrow 4"/>
            <p:cNvSpPr/>
            <p:nvPr/>
          </p:nvSpPr>
          <p:spPr>
            <a:xfrm>
              <a:off x="2736309" y="210911"/>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Against Outcomes in Unit Standard</a:t>
              </a:r>
            </a:p>
          </p:txBody>
        </p:sp>
      </p:grpSp>
      <p:grpSp>
        <p:nvGrpSpPr>
          <p:cNvPr id="7" name="Group 6"/>
          <p:cNvGrpSpPr/>
          <p:nvPr/>
        </p:nvGrpSpPr>
        <p:grpSpPr>
          <a:xfrm>
            <a:off x="1031776" y="1657564"/>
            <a:ext cx="2832179" cy="1687287"/>
            <a:chOff x="0" y="432"/>
            <a:chExt cx="2832179" cy="1687287"/>
          </a:xfrm>
          <a:scene3d>
            <a:camera prst="orthographicFront"/>
            <a:lightRig rig="flat" dir="t"/>
          </a:scene3d>
        </p:grpSpPr>
        <p:sp>
          <p:nvSpPr>
            <p:cNvPr id="14" name="Rounded Rectangle 13"/>
            <p:cNvSpPr/>
            <p:nvPr/>
          </p:nvSpPr>
          <p:spPr>
            <a:xfrm>
              <a:off x="0" y="432"/>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5" name="Rounded Rectangle 6"/>
            <p:cNvSpPr/>
            <p:nvPr/>
          </p:nvSpPr>
          <p:spPr>
            <a:xfrm>
              <a:off x="82367" y="82799"/>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Competency</a:t>
              </a:r>
            </a:p>
          </p:txBody>
        </p:sp>
      </p:grpSp>
      <p:grpSp>
        <p:nvGrpSpPr>
          <p:cNvPr id="8" name="Group 7"/>
          <p:cNvGrpSpPr/>
          <p:nvPr/>
        </p:nvGrpSpPr>
        <p:grpSpPr>
          <a:xfrm>
            <a:off x="3863955" y="3513580"/>
            <a:ext cx="4248268" cy="1687287"/>
            <a:chOff x="2832179" y="1856448"/>
            <a:chExt cx="4248268" cy="1687287"/>
          </a:xfrm>
          <a:scene3d>
            <a:camera prst="orthographicFront"/>
            <a:lightRig rig="flat" dir="t"/>
          </a:scene3d>
        </p:grpSpPr>
        <p:sp>
          <p:nvSpPr>
            <p:cNvPr id="12" name="Right Arrow 11"/>
            <p:cNvSpPr/>
            <p:nvPr/>
          </p:nvSpPr>
          <p:spPr>
            <a:xfrm>
              <a:off x="2832179" y="1856448"/>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3" name="Right Arrow 8"/>
            <p:cNvSpPr/>
            <p:nvPr/>
          </p:nvSpPr>
          <p:spPr>
            <a:xfrm>
              <a:off x="2832179" y="2067359"/>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Outcomes in relation to workplace</a:t>
              </a:r>
            </a:p>
          </p:txBody>
        </p:sp>
      </p:grpSp>
      <p:grpSp>
        <p:nvGrpSpPr>
          <p:cNvPr id="9" name="Group 8"/>
          <p:cNvGrpSpPr/>
          <p:nvPr/>
        </p:nvGrpSpPr>
        <p:grpSpPr>
          <a:xfrm>
            <a:off x="1031776" y="3513580"/>
            <a:ext cx="2832179" cy="1687287"/>
            <a:chOff x="0" y="1856448"/>
            <a:chExt cx="2832179" cy="1687287"/>
          </a:xfrm>
          <a:scene3d>
            <a:camera prst="orthographicFront"/>
            <a:lightRig rig="flat" dir="t"/>
          </a:scene3d>
        </p:grpSpPr>
        <p:sp>
          <p:nvSpPr>
            <p:cNvPr id="10" name="Rounded Rectangle 9"/>
            <p:cNvSpPr/>
            <p:nvPr/>
          </p:nvSpPr>
          <p:spPr>
            <a:xfrm>
              <a:off x="0" y="1856448"/>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1" name="Rounded Rectangle 10"/>
            <p:cNvSpPr/>
            <p:nvPr/>
          </p:nvSpPr>
          <p:spPr>
            <a:xfrm>
              <a:off x="82367" y="1938815"/>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Interpret</a:t>
              </a:r>
            </a:p>
          </p:txBody>
        </p:sp>
      </p:grpSp>
    </p:spTree>
    <p:extLst>
      <p:ext uri="{BB962C8B-B14F-4D97-AF65-F5344CB8AC3E}">
        <p14:creationId xmlns:p14="http://schemas.microsoft.com/office/powerpoint/2010/main" val="22762275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2.1 The NQF as a Transformative Vehicle</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80</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endParaRPr lang="en-ZA" dirty="0"/>
          </a:p>
        </p:txBody>
      </p:sp>
      <p:sp>
        <p:nvSpPr>
          <p:cNvPr id="6" name="Content Placeholder 4">
            <a:extLst>
              <a:ext uri="{FF2B5EF4-FFF2-40B4-BE49-F238E27FC236}">
                <a16:creationId xmlns:a16="http://schemas.microsoft.com/office/drawing/2014/main" id="{90B18F38-F8D9-46FA-83C7-8A32946508CE}"/>
              </a:ext>
            </a:extLst>
          </p:cNvPr>
          <p:cNvSpPr txBox="1">
            <a:spLocks/>
          </p:cNvSpPr>
          <p:nvPr/>
        </p:nvSpPr>
        <p:spPr>
          <a:xfrm>
            <a:off x="2257400" y="2124159"/>
            <a:ext cx="6275040" cy="2784726"/>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lvl1pPr marL="354013" indent="-354013" algn="l" rtl="0" eaLnBrk="1" latinLnBrk="0" hangingPunct="1">
              <a:spcBef>
                <a:spcPts val="580"/>
              </a:spcBef>
              <a:buClr>
                <a:schemeClr val="accent1"/>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Arial" panose="020B0604020202020204" pitchFamily="34" charset="0"/>
              <a:buChar char="•"/>
              <a:defRPr kumimoji="0" sz="2400" kern="1200">
                <a:solidFill>
                  <a:schemeClr val="lt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Arial" panose="020B0604020202020204" pitchFamily="34" charset="0"/>
              <a:buChar char="•"/>
              <a:defRPr kumimoji="0" sz="2400" kern="1200">
                <a:solidFill>
                  <a:schemeClr val="lt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anose="020B0604020202020204" pitchFamily="34" charset="0"/>
              <a:buChar char="•"/>
              <a:defRPr kumimoji="0" sz="2400" kern="1200">
                <a:solidFill>
                  <a:schemeClr val="lt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358775" indent="0">
              <a:buNone/>
            </a:pPr>
            <a:r>
              <a:rPr lang="en-ZA" sz="2000" b="1" i="1" dirty="0"/>
              <a:t>The skills revolution is governed and driven by three main acts</a:t>
            </a:r>
          </a:p>
        </p:txBody>
      </p:sp>
      <p:pic>
        <p:nvPicPr>
          <p:cNvPr id="7" name="Picture 6">
            <a:extLst>
              <a:ext uri="{FF2B5EF4-FFF2-40B4-BE49-F238E27FC236}">
                <a16:creationId xmlns:a16="http://schemas.microsoft.com/office/drawing/2014/main" id="{653D8CAB-F3B9-4C5C-995C-CB11F123B20B}"/>
              </a:ext>
            </a:extLst>
          </p:cNvPr>
          <p:cNvPicPr/>
          <p:nvPr/>
        </p:nvPicPr>
        <p:blipFill>
          <a:blip r:embed="rId2">
            <a:extLst>
              <a:ext uri="{28A0092B-C50C-407E-A947-70E740481C1C}">
                <a14:useLocalDpi xmlns:a14="http://schemas.microsoft.com/office/drawing/2010/main" val="0"/>
              </a:ext>
            </a:extLst>
          </a:blip>
          <a:stretch>
            <a:fillRect/>
          </a:stretch>
        </p:blipFill>
        <p:spPr>
          <a:xfrm>
            <a:off x="722646" y="1413296"/>
            <a:ext cx="2068680" cy="1008000"/>
          </a:xfrm>
          <a:prstGeom prst="rect">
            <a:avLst/>
          </a:prstGeom>
        </p:spPr>
      </p:pic>
    </p:spTree>
    <p:extLst>
      <p:ext uri="{BB962C8B-B14F-4D97-AF65-F5344CB8AC3E}">
        <p14:creationId xmlns:p14="http://schemas.microsoft.com/office/powerpoint/2010/main" val="354570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00A3-EC60-4E73-B5E0-8B998B766573}"/>
              </a:ext>
            </a:extLst>
          </p:cNvPr>
          <p:cNvSpPr>
            <a:spLocks noGrp="1"/>
          </p:cNvSpPr>
          <p:nvPr>
            <p:ph type="title"/>
          </p:nvPr>
        </p:nvSpPr>
        <p:spPr/>
        <p:txBody>
          <a:bodyPr>
            <a:normAutofit fontScale="90000"/>
          </a:bodyPr>
          <a:lstStyle/>
          <a:p>
            <a:r>
              <a:rPr lang="en-ZA" dirty="0"/>
              <a:t>2.2	Mechanisms of the NQF</a:t>
            </a:r>
            <a:br>
              <a:rPr lang="en-ZA" dirty="0"/>
            </a:br>
            <a:endParaRPr lang="en-ZA" dirty="0"/>
          </a:p>
        </p:txBody>
      </p:sp>
      <p:sp>
        <p:nvSpPr>
          <p:cNvPr id="3" name="Slide Number Placeholder 2">
            <a:extLst>
              <a:ext uri="{FF2B5EF4-FFF2-40B4-BE49-F238E27FC236}">
                <a16:creationId xmlns:a16="http://schemas.microsoft.com/office/drawing/2014/main" id="{DDD5E020-91C2-468A-8260-185BBADAFCFB}"/>
              </a:ext>
            </a:extLst>
          </p:cNvPr>
          <p:cNvSpPr>
            <a:spLocks noGrp="1"/>
          </p:cNvSpPr>
          <p:nvPr>
            <p:ph type="sldNum" sz="quarter" idx="12"/>
          </p:nvPr>
        </p:nvSpPr>
        <p:spPr/>
        <p:txBody>
          <a:bodyPr/>
          <a:lstStyle/>
          <a:p>
            <a:fld id="{32F83655-DC73-417F-8B26-EB7A1DBB5382}" type="slidenum">
              <a:rPr lang="en-ZA" smtClean="0"/>
              <a:pPr/>
              <a:t>81</a:t>
            </a:fld>
            <a:endParaRPr lang="en-ZA" dirty="0"/>
          </a:p>
        </p:txBody>
      </p:sp>
      <p:graphicFrame>
        <p:nvGraphicFramePr>
          <p:cNvPr id="5" name="Content Placeholder 4">
            <a:extLst>
              <a:ext uri="{FF2B5EF4-FFF2-40B4-BE49-F238E27FC236}">
                <a16:creationId xmlns:a16="http://schemas.microsoft.com/office/drawing/2014/main" id="{502A563F-9DBC-4B5E-BECF-F688027E8D89}"/>
              </a:ext>
            </a:extLst>
          </p:cNvPr>
          <p:cNvGraphicFramePr>
            <a:graphicFrameLocks noGrp="1"/>
          </p:cNvGraphicFramePr>
          <p:nvPr>
            <p:ph sz="quarter" idx="1"/>
            <p:extLst>
              <p:ext uri="{D42A27DB-BD31-4B8C-83A1-F6EECF244321}">
                <p14:modId xmlns:p14="http://schemas.microsoft.com/office/powerpoint/2010/main" val="3375228913"/>
              </p:ext>
            </p:extLst>
          </p:nvPr>
        </p:nvGraphicFramePr>
        <p:xfrm>
          <a:off x="468313" y="1138989"/>
          <a:ext cx="8218487" cy="4812631"/>
        </p:xfrm>
        <a:graphic>
          <a:graphicData uri="http://schemas.openxmlformats.org/drawingml/2006/table">
            <a:tbl>
              <a:tblPr firstRow="1" firstCol="1" bandRow="1">
                <a:tableStyleId>{5C22544A-7EE6-4342-B048-85BDC9FD1C3A}</a:tableStyleId>
              </a:tblPr>
              <a:tblGrid>
                <a:gridCol w="3231509">
                  <a:extLst>
                    <a:ext uri="{9D8B030D-6E8A-4147-A177-3AD203B41FA5}">
                      <a16:colId xmlns:a16="http://schemas.microsoft.com/office/drawing/2014/main" val="2841969101"/>
                    </a:ext>
                  </a:extLst>
                </a:gridCol>
                <a:gridCol w="4986978">
                  <a:extLst>
                    <a:ext uri="{9D8B030D-6E8A-4147-A177-3AD203B41FA5}">
                      <a16:colId xmlns:a16="http://schemas.microsoft.com/office/drawing/2014/main" val="374466394"/>
                    </a:ext>
                  </a:extLst>
                </a:gridCol>
              </a:tblGrid>
              <a:tr h="2972407">
                <a:tc>
                  <a:txBody>
                    <a:bodyPr/>
                    <a:lstStyle/>
                    <a:p>
                      <a:pPr>
                        <a:lnSpc>
                          <a:spcPct val="150000"/>
                        </a:lnSpc>
                        <a:spcAft>
                          <a:spcPts val="0"/>
                        </a:spcAft>
                      </a:pPr>
                      <a:r>
                        <a:rPr lang="en-ZA" sz="2000" dirty="0">
                          <a:effectLst/>
                        </a:rPr>
                        <a:t>The National Qualifications Framework Act, No 67 of 2008</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ZA" sz="2000" b="0" dirty="0">
                          <a:solidFill>
                            <a:schemeClr val="tx1"/>
                          </a:solidFill>
                          <a:effectLst/>
                        </a:rPr>
                        <a:t>Created the South African Qualifications Authority (SAQA), responsible for ensuring that all qualifications are of a high quality and are registered on the National Qualifications Framework (NQF).</a:t>
                      </a:r>
                      <a:endParaRPr lang="en-ZA"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538384604"/>
                  </a:ext>
                </a:extLst>
              </a:tr>
              <a:tr h="920112">
                <a:tc>
                  <a:txBody>
                    <a:bodyPr/>
                    <a:lstStyle/>
                    <a:p>
                      <a:pPr>
                        <a:lnSpc>
                          <a:spcPct val="150000"/>
                        </a:lnSpc>
                        <a:spcAft>
                          <a:spcPts val="0"/>
                        </a:spcAft>
                      </a:pPr>
                      <a:r>
                        <a:rPr lang="en-ZA" sz="2000" dirty="0">
                          <a:effectLst/>
                        </a:rPr>
                        <a:t>The Skills Development Act (1998)</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ZA" sz="2000" dirty="0">
                          <a:solidFill>
                            <a:schemeClr val="tx1"/>
                          </a:solidFill>
                          <a:effectLst/>
                        </a:rPr>
                        <a:t>Introduced to ensure that the skills of people in South Africa were improved.</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111997466"/>
                  </a:ext>
                </a:extLst>
              </a:tr>
              <a:tr h="920112">
                <a:tc>
                  <a:txBody>
                    <a:bodyPr/>
                    <a:lstStyle/>
                    <a:p>
                      <a:pPr>
                        <a:lnSpc>
                          <a:spcPct val="150000"/>
                        </a:lnSpc>
                        <a:spcAft>
                          <a:spcPts val="0"/>
                        </a:spcAft>
                      </a:pPr>
                      <a:r>
                        <a:rPr lang="en-ZA" sz="2000" dirty="0">
                          <a:effectLst/>
                        </a:rPr>
                        <a:t>The Skills Development Levies Act (1999)</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ZA" sz="2000" dirty="0">
                          <a:solidFill>
                            <a:schemeClr val="tx1"/>
                          </a:solidFill>
                          <a:effectLst/>
                        </a:rPr>
                        <a:t>The Skills Development Levies Act (1999)</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997840660"/>
                  </a:ext>
                </a:extLst>
              </a:tr>
            </a:tbl>
          </a:graphicData>
        </a:graphic>
      </p:graphicFrame>
    </p:spTree>
    <p:extLst>
      <p:ext uri="{BB962C8B-B14F-4D97-AF65-F5344CB8AC3E}">
        <p14:creationId xmlns:p14="http://schemas.microsoft.com/office/powerpoint/2010/main" val="36252602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2.2	Mechanisms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82</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endParaRPr lang="en-ZA" dirty="0"/>
          </a:p>
        </p:txBody>
      </p:sp>
      <p:pic>
        <p:nvPicPr>
          <p:cNvPr id="5" name="Picture 4">
            <a:extLst>
              <a:ext uri="{FF2B5EF4-FFF2-40B4-BE49-F238E27FC236}">
                <a16:creationId xmlns:a16="http://schemas.microsoft.com/office/drawing/2014/main" id="{E822C513-9886-4F07-93EB-A85936F2B2C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
        <p:nvSpPr>
          <p:cNvPr id="6" name="Content Placeholder 4">
            <a:extLst>
              <a:ext uri="{FF2B5EF4-FFF2-40B4-BE49-F238E27FC236}">
                <a16:creationId xmlns:a16="http://schemas.microsoft.com/office/drawing/2014/main" id="{90B18F38-F8D9-46FA-83C7-8A32946508CE}"/>
              </a:ext>
            </a:extLst>
          </p:cNvPr>
          <p:cNvSpPr txBox="1">
            <a:spLocks/>
          </p:cNvSpPr>
          <p:nvPr/>
        </p:nvSpPr>
        <p:spPr>
          <a:xfrm>
            <a:off x="2257400" y="2124159"/>
            <a:ext cx="6275040" cy="2784726"/>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lvl1pPr marL="354013" indent="-354013" algn="l" rtl="0" eaLnBrk="1" latinLnBrk="0" hangingPunct="1">
              <a:spcBef>
                <a:spcPts val="580"/>
              </a:spcBef>
              <a:buClr>
                <a:schemeClr val="accent1"/>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Arial" panose="020B0604020202020204" pitchFamily="34" charset="0"/>
              <a:buChar char="•"/>
              <a:defRPr kumimoji="0" sz="2400" kern="1200">
                <a:solidFill>
                  <a:schemeClr val="lt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Arial" panose="020B0604020202020204" pitchFamily="34" charset="0"/>
              <a:buChar char="•"/>
              <a:defRPr kumimoji="0" sz="2400" kern="1200">
                <a:solidFill>
                  <a:schemeClr val="lt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anose="020B0604020202020204" pitchFamily="34" charset="0"/>
              <a:buChar char="•"/>
              <a:defRPr kumimoji="0" sz="2400" kern="1200">
                <a:solidFill>
                  <a:schemeClr val="lt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358775" indent="0">
              <a:buNone/>
            </a:pPr>
            <a:r>
              <a:rPr lang="en-ZA" sz="2000" b="1" i="1" dirty="0"/>
              <a:t>The South African Qualifications Authority (SAQA), the main body responsible for the implementation of the NQF, is a statutory body appointed by the Minister of Education in consultation with the Minister of Labour..</a:t>
            </a:r>
          </a:p>
        </p:txBody>
      </p:sp>
    </p:spTree>
    <p:extLst>
      <p:ext uri="{BB962C8B-B14F-4D97-AF65-F5344CB8AC3E}">
        <p14:creationId xmlns:p14="http://schemas.microsoft.com/office/powerpoint/2010/main" val="212423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2.2	Mechanisms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83</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fontScale="92500"/>
          </a:bodyPr>
          <a:lstStyle/>
          <a:p>
            <a:pPr marL="0" indent="0">
              <a:buNone/>
            </a:pPr>
            <a:r>
              <a:rPr lang="en-ZA" dirty="0"/>
              <a:t>The functions of </a:t>
            </a:r>
            <a:r>
              <a:rPr lang="en-ZA" b="1" dirty="0"/>
              <a:t>National Standards Bodies (NSB)</a:t>
            </a:r>
            <a:r>
              <a:rPr lang="en-ZA" dirty="0"/>
              <a:t>:</a:t>
            </a:r>
          </a:p>
          <a:p>
            <a:pPr lvl="0" fontAlgn="base"/>
            <a:r>
              <a:rPr lang="en-ZA" dirty="0">
                <a:effectLst>
                  <a:outerShdw sx="0" sy="0">
                    <a:srgbClr val="000000"/>
                  </a:outerShdw>
                </a:effectLst>
              </a:rPr>
              <a:t>Defining and recommending to SAQA the boundaries of the field and, within this, a framework of sub-fields</a:t>
            </a:r>
          </a:p>
          <a:p>
            <a:pPr lvl="0" fontAlgn="base"/>
            <a:r>
              <a:rPr lang="en-ZA" dirty="0">
                <a:effectLst>
                  <a:outerShdw sx="0" sy="0">
                    <a:srgbClr val="000000"/>
                  </a:outerShdw>
                </a:effectLst>
              </a:rPr>
              <a:t>Recognising or establishing SGBs within the framework of sub-fields, and ensuring that the work of the SGBs meets SAQA requirements</a:t>
            </a:r>
          </a:p>
          <a:p>
            <a:pPr lvl="0" fontAlgn="base"/>
            <a:r>
              <a:rPr lang="en-ZA" dirty="0">
                <a:effectLst>
                  <a:outerShdw sx="0" sy="0">
                    <a:srgbClr val="000000"/>
                  </a:outerShdw>
                </a:effectLst>
              </a:rPr>
              <a:t>Recommending the registration of qualifications and standards to SAQA</a:t>
            </a:r>
          </a:p>
          <a:p>
            <a:pPr lvl="0" fontAlgn="base"/>
            <a:r>
              <a:rPr lang="en-ZA" dirty="0">
                <a:effectLst>
                  <a:outerShdw sx="0" sy="0">
                    <a:srgbClr val="000000"/>
                  </a:outerShdw>
                </a:effectLst>
              </a:rPr>
              <a:t>Overseeing the update and review of qualifications and standards</a:t>
            </a:r>
          </a:p>
          <a:p>
            <a:pPr lvl="0" fontAlgn="base"/>
            <a:r>
              <a:rPr lang="en-ZA" dirty="0">
                <a:effectLst>
                  <a:outerShdw sx="0" sy="0">
                    <a:srgbClr val="000000"/>
                  </a:outerShdw>
                </a:effectLst>
              </a:rPr>
              <a:t>Liaison with ETQAs</a:t>
            </a:r>
          </a:p>
          <a:p>
            <a:pPr lvl="0" fontAlgn="base"/>
            <a:r>
              <a:rPr lang="en-ZA" dirty="0">
                <a:effectLst>
                  <a:outerShdw sx="0" sy="0">
                    <a:srgbClr val="000000"/>
                  </a:outerShdw>
                </a:effectLst>
              </a:rPr>
              <a:t>Defining requirements and mechanisms for the moderation of standards and qualifications</a:t>
            </a:r>
          </a:p>
          <a:p>
            <a:pPr marL="0" indent="0">
              <a:buNone/>
            </a:pPr>
            <a:endParaRPr lang="en-ZA" dirty="0"/>
          </a:p>
        </p:txBody>
      </p:sp>
    </p:spTree>
    <p:extLst>
      <p:ext uri="{BB962C8B-B14F-4D97-AF65-F5344CB8AC3E}">
        <p14:creationId xmlns:p14="http://schemas.microsoft.com/office/powerpoint/2010/main" val="321337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2.2	Mechanisms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84</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r>
              <a:rPr lang="en-ZA" dirty="0"/>
              <a:t>The functions of </a:t>
            </a:r>
            <a:r>
              <a:rPr lang="en-ZA" b="1" dirty="0"/>
              <a:t>Standards Generating </a:t>
            </a:r>
            <a:r>
              <a:rPr lang="en-ZA" dirty="0"/>
              <a:t>Bodies (SGB):</a:t>
            </a:r>
          </a:p>
          <a:p>
            <a:pPr lvl="0" fontAlgn="base"/>
            <a:r>
              <a:rPr lang="en-ZA" dirty="0">
                <a:effectLst>
                  <a:outerShdw sx="0" sy="0">
                    <a:srgbClr val="000000"/>
                  </a:outerShdw>
                </a:effectLst>
              </a:rPr>
              <a:t>Generating standards and qualifications in accordance with the Authority requirements in identified sub-fields and levels</a:t>
            </a:r>
          </a:p>
          <a:p>
            <a:pPr lvl="0" fontAlgn="base"/>
            <a:r>
              <a:rPr lang="en-ZA" dirty="0">
                <a:effectLst>
                  <a:outerShdw sx="0" sy="0">
                    <a:srgbClr val="000000"/>
                  </a:outerShdw>
                </a:effectLst>
              </a:rPr>
              <a:t>Updating and reviewing standards</a:t>
            </a:r>
          </a:p>
          <a:p>
            <a:pPr lvl="0" fontAlgn="base"/>
            <a:r>
              <a:rPr lang="en-ZA" dirty="0">
                <a:effectLst>
                  <a:outerShdw sx="0" sy="0">
                    <a:srgbClr val="000000"/>
                  </a:outerShdw>
                </a:effectLst>
              </a:rPr>
              <a:t>Recommending standards and qualifications to NSBs</a:t>
            </a:r>
          </a:p>
          <a:p>
            <a:pPr lvl="0" fontAlgn="base"/>
            <a:r>
              <a:rPr lang="en-ZA" dirty="0">
                <a:effectLst>
                  <a:outerShdw sx="0" sy="0">
                    <a:srgbClr val="000000"/>
                  </a:outerShdw>
                </a:effectLst>
              </a:rPr>
              <a:t>Recommending criteria for the registration of assessors and moderators or moderating bodies</a:t>
            </a:r>
          </a:p>
          <a:p>
            <a:pPr marL="0" indent="0">
              <a:buNone/>
            </a:pPr>
            <a:endParaRPr lang="en-ZA" dirty="0"/>
          </a:p>
        </p:txBody>
      </p:sp>
    </p:spTree>
    <p:extLst>
      <p:ext uri="{BB962C8B-B14F-4D97-AF65-F5344CB8AC3E}">
        <p14:creationId xmlns:p14="http://schemas.microsoft.com/office/powerpoint/2010/main" val="24587052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2.2	Mechanisms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85</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r>
              <a:rPr lang="en-ZA" dirty="0"/>
              <a:t>Functions of an </a:t>
            </a:r>
            <a:r>
              <a:rPr lang="en-ZA" b="1" dirty="0"/>
              <a:t>ETQA</a:t>
            </a:r>
            <a:r>
              <a:rPr lang="en-ZA" dirty="0"/>
              <a:t> :</a:t>
            </a:r>
          </a:p>
          <a:p>
            <a:pPr lvl="0" fontAlgn="base"/>
            <a:r>
              <a:rPr lang="en-ZA" dirty="0">
                <a:effectLst>
                  <a:outerShdw sx="0" sy="0">
                    <a:srgbClr val="000000"/>
                  </a:outerShdw>
                </a:effectLst>
              </a:rPr>
              <a:t>To evaluate assessment and facilitation of moderation among constituent providers</a:t>
            </a:r>
          </a:p>
          <a:p>
            <a:pPr lvl="0" fontAlgn="base"/>
            <a:r>
              <a:rPr lang="en-ZA" dirty="0">
                <a:effectLst>
                  <a:outerShdw sx="0" sy="0">
                    <a:srgbClr val="000000"/>
                  </a:outerShdw>
                </a:effectLst>
              </a:rPr>
              <a:t>To register constituent assessors in terms of the criteria established for this purpose</a:t>
            </a:r>
          </a:p>
          <a:p>
            <a:pPr lvl="0" fontAlgn="base"/>
            <a:r>
              <a:rPr lang="en-ZA" dirty="0">
                <a:effectLst>
                  <a:outerShdw sx="0" sy="0">
                    <a:srgbClr val="000000"/>
                  </a:outerShdw>
                </a:effectLst>
              </a:rPr>
              <a:t>To co-operate with the relevant body or bodies appointed to moderate across ETQA’s</a:t>
            </a:r>
          </a:p>
          <a:p>
            <a:pPr marL="0" indent="0">
              <a:buNone/>
            </a:pPr>
            <a:endParaRPr lang="en-ZA" dirty="0"/>
          </a:p>
        </p:txBody>
      </p:sp>
    </p:spTree>
    <p:extLst>
      <p:ext uri="{BB962C8B-B14F-4D97-AF65-F5344CB8AC3E}">
        <p14:creationId xmlns:p14="http://schemas.microsoft.com/office/powerpoint/2010/main" val="42897073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2.2	Mechanisms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86</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r>
              <a:rPr lang="en-ZA" b="1" dirty="0"/>
              <a:t>Accreditation of Providers</a:t>
            </a:r>
          </a:p>
          <a:p>
            <a:pPr marL="0" indent="0">
              <a:buNone/>
            </a:pPr>
            <a:endParaRPr lang="en-ZA" b="1" dirty="0"/>
          </a:p>
          <a:p>
            <a:pPr marL="0" indent="0">
              <a:buNone/>
            </a:pPr>
            <a:r>
              <a:rPr lang="en-ZA" dirty="0"/>
              <a:t>ETQAs will be accredited by SAQA to ensure that providers in those sectors have the capacity and capability to deliver learning programmes </a:t>
            </a:r>
          </a:p>
        </p:txBody>
      </p:sp>
    </p:spTree>
    <p:extLst>
      <p:ext uri="{BB962C8B-B14F-4D97-AF65-F5344CB8AC3E}">
        <p14:creationId xmlns:p14="http://schemas.microsoft.com/office/powerpoint/2010/main" val="3889177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2.2	Mechanisms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87</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r>
              <a:rPr lang="en-ZA" b="1" dirty="0"/>
              <a:t>Maintaining Quality in Assessment</a:t>
            </a:r>
          </a:p>
          <a:p>
            <a:pPr marL="0" indent="0">
              <a:buNone/>
            </a:pPr>
            <a:endParaRPr lang="en-ZA" dirty="0"/>
          </a:p>
          <a:p>
            <a:pPr marL="0" indent="0">
              <a:buNone/>
            </a:pPr>
            <a:r>
              <a:rPr lang="en-ZA" dirty="0"/>
              <a:t>Every standard or qualification submitted for registration of the NQF must:</a:t>
            </a:r>
          </a:p>
          <a:p>
            <a:pPr lvl="0" fontAlgn="base"/>
            <a:r>
              <a:rPr lang="en-ZA" dirty="0">
                <a:effectLst>
                  <a:outerShdw sx="0" sy="0">
                    <a:srgbClr val="000000"/>
                  </a:outerShdw>
                </a:effectLst>
              </a:rPr>
              <a:t>Articulate the assessment criteria for the learning outcomes;</a:t>
            </a:r>
          </a:p>
          <a:p>
            <a:pPr lvl="0" fontAlgn="base"/>
            <a:r>
              <a:rPr lang="en-ZA" dirty="0">
                <a:effectLst>
                  <a:outerShdw sx="0" sy="0">
                    <a:srgbClr val="000000"/>
                  </a:outerShdw>
                </a:effectLst>
              </a:rPr>
              <a:t>Stipulate the criteria for the registration of assessors of those outcomes, and</a:t>
            </a:r>
          </a:p>
          <a:p>
            <a:pPr lvl="0" fontAlgn="base"/>
            <a:r>
              <a:rPr lang="en-ZA" dirty="0">
                <a:effectLst>
                  <a:outerShdw sx="0" sy="0">
                    <a:srgbClr val="000000"/>
                  </a:outerShdw>
                </a:effectLst>
              </a:rPr>
              <a:t>Indicate moderation options including the recommendation of moderating or moderating bodies for those outcomes.</a:t>
            </a:r>
          </a:p>
          <a:p>
            <a:pPr marL="0" indent="0">
              <a:buNone/>
            </a:pPr>
            <a:endParaRPr lang="en-ZA" dirty="0"/>
          </a:p>
        </p:txBody>
      </p:sp>
    </p:spTree>
    <p:extLst>
      <p:ext uri="{BB962C8B-B14F-4D97-AF65-F5344CB8AC3E}">
        <p14:creationId xmlns:p14="http://schemas.microsoft.com/office/powerpoint/2010/main" val="6693677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2.2	Mechanisms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88</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r>
              <a:rPr lang="en-ZA" b="1" dirty="0"/>
              <a:t>Moderation of Assessment</a:t>
            </a:r>
          </a:p>
          <a:p>
            <a:pPr marL="0" indent="0">
              <a:buNone/>
            </a:pPr>
            <a:endParaRPr lang="en-ZA" dirty="0"/>
          </a:p>
          <a:p>
            <a:pPr marL="0" indent="0">
              <a:buNone/>
            </a:pPr>
            <a:r>
              <a:rPr lang="en-ZA" dirty="0"/>
              <a:t>To ensure consistency in the assessment of registered qualifications and standards, organisations accredited to act as ETQAs must:</a:t>
            </a:r>
          </a:p>
          <a:p>
            <a:pPr lvl="0" fontAlgn="base"/>
            <a:r>
              <a:rPr lang="en-ZA" dirty="0">
                <a:effectLst>
                  <a:outerShdw sx="0" sy="0">
                    <a:srgbClr val="000000"/>
                  </a:outerShdw>
                </a:effectLst>
              </a:rPr>
              <a:t>Devise assessment plans and suggest moderation options in that sector</a:t>
            </a:r>
          </a:p>
          <a:p>
            <a:pPr lvl="0" fontAlgn="base"/>
            <a:r>
              <a:rPr lang="en-ZA" dirty="0">
                <a:effectLst>
                  <a:outerShdw sx="0" sy="0">
                    <a:srgbClr val="000000"/>
                  </a:outerShdw>
                </a:effectLst>
              </a:rPr>
              <a:t>Register the (workplace) assessors who will implement the sector’s assessment plans</a:t>
            </a:r>
          </a:p>
          <a:p>
            <a:pPr marL="0" indent="0">
              <a:buNone/>
            </a:pPr>
            <a:endParaRPr lang="en-ZA" b="1" dirty="0"/>
          </a:p>
        </p:txBody>
      </p:sp>
    </p:spTree>
    <p:extLst>
      <p:ext uri="{BB962C8B-B14F-4D97-AF65-F5344CB8AC3E}">
        <p14:creationId xmlns:p14="http://schemas.microsoft.com/office/powerpoint/2010/main" val="27720972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2.2	Mechanisms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89</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r>
              <a:rPr lang="en-ZA" b="1" dirty="0"/>
              <a:t>Recognition of Achievements through the Award of Credits</a:t>
            </a:r>
          </a:p>
          <a:p>
            <a:pPr marL="0" indent="0">
              <a:buNone/>
            </a:pPr>
            <a:endParaRPr lang="en-ZA" b="1" dirty="0"/>
          </a:p>
          <a:p>
            <a:r>
              <a:rPr lang="en-ZA" dirty="0"/>
              <a:t>Each Unit Standard represents a number of credits which the learner will be awarded when completing the learning programme</a:t>
            </a:r>
          </a:p>
          <a:p>
            <a:endParaRPr lang="en-ZA" dirty="0"/>
          </a:p>
          <a:p>
            <a:r>
              <a:rPr lang="en-ZA" dirty="0"/>
              <a:t>Learners, in the course of study, may accumulate credits over time towards a qualification</a:t>
            </a:r>
            <a:endParaRPr lang="en-ZA" b="1" dirty="0"/>
          </a:p>
        </p:txBody>
      </p:sp>
    </p:spTree>
    <p:extLst>
      <p:ext uri="{BB962C8B-B14F-4D97-AF65-F5344CB8AC3E}">
        <p14:creationId xmlns:p14="http://schemas.microsoft.com/office/powerpoint/2010/main" val="4079238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Good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a:t>
            </a:fld>
            <a:endParaRPr lang="en-ZA" dirty="0"/>
          </a:p>
        </p:txBody>
      </p:sp>
      <p:grpSp>
        <p:nvGrpSpPr>
          <p:cNvPr id="6" name="Group 5"/>
          <p:cNvGrpSpPr/>
          <p:nvPr/>
        </p:nvGrpSpPr>
        <p:grpSpPr>
          <a:xfrm>
            <a:off x="3244775" y="1617619"/>
            <a:ext cx="5318223" cy="731613"/>
            <a:chOff x="2669218" y="2251"/>
            <a:chExt cx="5318223" cy="731613"/>
          </a:xfrm>
          <a:scene3d>
            <a:camera prst="orthographicFront"/>
            <a:lightRig rig="flat" dir="t"/>
          </a:scene3d>
        </p:grpSpPr>
        <p:sp>
          <p:nvSpPr>
            <p:cNvPr id="34" name="Right Arrow 33"/>
            <p:cNvSpPr/>
            <p:nvPr/>
          </p:nvSpPr>
          <p:spPr>
            <a:xfrm>
              <a:off x="2669218" y="2251"/>
              <a:ext cx="5318223"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ight Arrow 4"/>
            <p:cNvSpPr/>
            <p:nvPr/>
          </p:nvSpPr>
          <p:spPr>
            <a:xfrm>
              <a:off x="2669218" y="93703"/>
              <a:ext cx="5043868"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Should relate to what is being assessed</a:t>
              </a:r>
              <a:endParaRPr lang="en-US" sz="2200" kern="1200" dirty="0"/>
            </a:p>
          </p:txBody>
        </p:sp>
      </p:grpSp>
      <p:grpSp>
        <p:nvGrpSpPr>
          <p:cNvPr id="7" name="Group 6"/>
          <p:cNvGrpSpPr/>
          <p:nvPr/>
        </p:nvGrpSpPr>
        <p:grpSpPr>
          <a:xfrm>
            <a:off x="581002" y="1708590"/>
            <a:ext cx="2663773" cy="549671"/>
            <a:chOff x="5445" y="93222"/>
            <a:chExt cx="2663773" cy="549671"/>
          </a:xfrm>
          <a:scene3d>
            <a:camera prst="orthographicFront"/>
            <a:lightRig rig="flat" dir="t"/>
          </a:scene3d>
        </p:grpSpPr>
        <p:sp>
          <p:nvSpPr>
            <p:cNvPr id="32" name="Rounded Rectangle 31"/>
            <p:cNvSpPr/>
            <p:nvPr/>
          </p:nvSpPr>
          <p:spPr>
            <a:xfrm>
              <a:off x="5445" y="93222"/>
              <a:ext cx="266377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33" name="Rounded Rectangle 6"/>
            <p:cNvSpPr/>
            <p:nvPr/>
          </p:nvSpPr>
          <p:spPr>
            <a:xfrm>
              <a:off x="32278" y="120055"/>
              <a:ext cx="261010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Valid</a:t>
              </a:r>
            </a:p>
          </p:txBody>
        </p:sp>
      </p:grpSp>
      <p:grpSp>
        <p:nvGrpSpPr>
          <p:cNvPr id="8" name="Group 7"/>
          <p:cNvGrpSpPr/>
          <p:nvPr/>
        </p:nvGrpSpPr>
        <p:grpSpPr>
          <a:xfrm>
            <a:off x="3243478" y="2404199"/>
            <a:ext cx="5323422" cy="731613"/>
            <a:chOff x="2667921" y="788831"/>
            <a:chExt cx="5323422" cy="731613"/>
          </a:xfrm>
          <a:scene3d>
            <a:camera prst="orthographicFront"/>
            <a:lightRig rig="flat" dir="t"/>
          </a:scene3d>
        </p:grpSpPr>
        <p:sp>
          <p:nvSpPr>
            <p:cNvPr id="30" name="Right Arrow 29"/>
            <p:cNvSpPr/>
            <p:nvPr/>
          </p:nvSpPr>
          <p:spPr>
            <a:xfrm>
              <a:off x="2667921" y="788831"/>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ight Arrow 8"/>
            <p:cNvSpPr/>
            <p:nvPr/>
          </p:nvSpPr>
          <p:spPr>
            <a:xfrm>
              <a:off x="2667921" y="880283"/>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Own evidence</a:t>
              </a:r>
              <a:endParaRPr lang="en-US" sz="2200" kern="1200" dirty="0"/>
            </a:p>
          </p:txBody>
        </p:sp>
      </p:grpSp>
      <p:grpSp>
        <p:nvGrpSpPr>
          <p:cNvPr id="9" name="Group 8"/>
          <p:cNvGrpSpPr/>
          <p:nvPr/>
        </p:nvGrpSpPr>
        <p:grpSpPr>
          <a:xfrm>
            <a:off x="577100" y="2495170"/>
            <a:ext cx="2666377" cy="549671"/>
            <a:chOff x="1543" y="879802"/>
            <a:chExt cx="2666377" cy="549671"/>
          </a:xfrm>
          <a:scene3d>
            <a:camera prst="orthographicFront"/>
            <a:lightRig rig="flat" dir="t"/>
          </a:scene3d>
        </p:grpSpPr>
        <p:sp>
          <p:nvSpPr>
            <p:cNvPr id="28" name="Rounded Rectangle 27"/>
            <p:cNvSpPr/>
            <p:nvPr/>
          </p:nvSpPr>
          <p:spPr>
            <a:xfrm>
              <a:off x="1543" y="879802"/>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9" name="Rounded Rectangle 10"/>
            <p:cNvSpPr/>
            <p:nvPr/>
          </p:nvSpPr>
          <p:spPr>
            <a:xfrm>
              <a:off x="28376" y="906635"/>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Authentic</a:t>
              </a:r>
            </a:p>
          </p:txBody>
        </p:sp>
      </p:grpSp>
      <p:grpSp>
        <p:nvGrpSpPr>
          <p:cNvPr id="10" name="Group 9"/>
          <p:cNvGrpSpPr/>
          <p:nvPr/>
        </p:nvGrpSpPr>
        <p:grpSpPr>
          <a:xfrm>
            <a:off x="3204755" y="3190780"/>
            <a:ext cx="5360823" cy="913175"/>
            <a:chOff x="2629198" y="1575412"/>
            <a:chExt cx="5360823" cy="913175"/>
          </a:xfrm>
          <a:scene3d>
            <a:camera prst="orthographicFront"/>
            <a:lightRig rig="flat" dir="t"/>
          </a:scene3d>
        </p:grpSpPr>
        <p:sp>
          <p:nvSpPr>
            <p:cNvPr id="26" name="Right Arrow 25"/>
            <p:cNvSpPr/>
            <p:nvPr/>
          </p:nvSpPr>
          <p:spPr>
            <a:xfrm>
              <a:off x="2629198" y="1575412"/>
              <a:ext cx="5360823" cy="913175"/>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ight Arrow 12"/>
            <p:cNvSpPr/>
            <p:nvPr/>
          </p:nvSpPr>
          <p:spPr>
            <a:xfrm>
              <a:off x="2629198" y="1689559"/>
              <a:ext cx="5018382" cy="684881"/>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Consistency</a:t>
              </a:r>
            </a:p>
            <a:p>
              <a:pPr marL="228600" lvl="1" indent="-228600" algn="l" defTabSz="977900">
                <a:lnSpc>
                  <a:spcPct val="90000"/>
                </a:lnSpc>
                <a:spcBef>
                  <a:spcPct val="0"/>
                </a:spcBef>
                <a:spcAft>
                  <a:spcPct val="15000"/>
                </a:spcAft>
                <a:buChar char="••"/>
              </a:pPr>
              <a:r>
                <a:rPr lang="en-ZA" sz="2200" kern="1200" dirty="0"/>
                <a:t>Another assessor makes same judgment</a:t>
              </a:r>
              <a:endParaRPr lang="en-US" sz="2200" kern="1200" dirty="0"/>
            </a:p>
            <a:p>
              <a:pPr marL="228600" lvl="1" indent="-228600" algn="l" defTabSz="977900">
                <a:lnSpc>
                  <a:spcPct val="90000"/>
                </a:lnSpc>
                <a:spcBef>
                  <a:spcPct val="0"/>
                </a:spcBef>
                <a:spcAft>
                  <a:spcPct val="15000"/>
                </a:spcAft>
                <a:buChar char="••"/>
              </a:pPr>
              <a:endParaRPr lang="en-US" sz="2200" kern="1200" dirty="0"/>
            </a:p>
          </p:txBody>
        </p:sp>
      </p:grpSp>
      <p:grpSp>
        <p:nvGrpSpPr>
          <p:cNvPr id="11" name="Group 10"/>
          <p:cNvGrpSpPr/>
          <p:nvPr/>
        </p:nvGrpSpPr>
        <p:grpSpPr>
          <a:xfrm>
            <a:off x="578422" y="3372532"/>
            <a:ext cx="2626333" cy="549671"/>
            <a:chOff x="2865" y="1757164"/>
            <a:chExt cx="2626333" cy="549671"/>
          </a:xfrm>
          <a:scene3d>
            <a:camera prst="orthographicFront"/>
            <a:lightRig rig="flat" dir="t"/>
          </a:scene3d>
        </p:grpSpPr>
        <p:sp>
          <p:nvSpPr>
            <p:cNvPr id="24" name="Rounded Rectangle 23"/>
            <p:cNvSpPr/>
            <p:nvPr/>
          </p:nvSpPr>
          <p:spPr>
            <a:xfrm>
              <a:off x="2865" y="1757164"/>
              <a:ext cx="262633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5" name="Rounded Rectangle 14"/>
            <p:cNvSpPr/>
            <p:nvPr/>
          </p:nvSpPr>
          <p:spPr>
            <a:xfrm>
              <a:off x="29698" y="1783997"/>
              <a:ext cx="257266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Reliable</a:t>
              </a:r>
            </a:p>
          </p:txBody>
        </p:sp>
      </p:grpSp>
      <p:grpSp>
        <p:nvGrpSpPr>
          <p:cNvPr id="12" name="Group 11"/>
          <p:cNvGrpSpPr/>
          <p:nvPr/>
        </p:nvGrpSpPr>
        <p:grpSpPr>
          <a:xfrm>
            <a:off x="3243478" y="4158922"/>
            <a:ext cx="5323422" cy="731613"/>
            <a:chOff x="2667921" y="2543554"/>
            <a:chExt cx="5323422" cy="731613"/>
          </a:xfrm>
          <a:scene3d>
            <a:camera prst="orthographicFront"/>
            <a:lightRig rig="flat" dir="t"/>
          </a:scene3d>
        </p:grpSpPr>
        <p:sp>
          <p:nvSpPr>
            <p:cNvPr id="22" name="Right Arrow 21"/>
            <p:cNvSpPr/>
            <p:nvPr/>
          </p:nvSpPr>
          <p:spPr>
            <a:xfrm>
              <a:off x="2667921" y="2543554"/>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ight Arrow 16"/>
            <p:cNvSpPr/>
            <p:nvPr/>
          </p:nvSpPr>
          <p:spPr>
            <a:xfrm>
              <a:off x="2667921" y="2635006"/>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As recent as possible</a:t>
              </a:r>
              <a:endParaRPr lang="en-US" sz="2200" kern="1200" dirty="0"/>
            </a:p>
          </p:txBody>
        </p:sp>
      </p:grpSp>
      <p:grpSp>
        <p:nvGrpSpPr>
          <p:cNvPr id="13" name="Group 12"/>
          <p:cNvGrpSpPr/>
          <p:nvPr/>
        </p:nvGrpSpPr>
        <p:grpSpPr>
          <a:xfrm>
            <a:off x="577100" y="4249893"/>
            <a:ext cx="2666377" cy="549671"/>
            <a:chOff x="1543" y="2634525"/>
            <a:chExt cx="2666377" cy="549671"/>
          </a:xfrm>
          <a:scene3d>
            <a:camera prst="orthographicFront"/>
            <a:lightRig rig="flat" dir="t"/>
          </a:scene3d>
        </p:grpSpPr>
        <p:sp>
          <p:nvSpPr>
            <p:cNvPr id="20" name="Rounded Rectangle 19"/>
            <p:cNvSpPr/>
            <p:nvPr/>
          </p:nvSpPr>
          <p:spPr>
            <a:xfrm>
              <a:off x="1543" y="2634525"/>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1" name="Rounded Rectangle 18"/>
            <p:cNvSpPr/>
            <p:nvPr/>
          </p:nvSpPr>
          <p:spPr>
            <a:xfrm>
              <a:off x="28376" y="2661358"/>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Current</a:t>
              </a:r>
            </a:p>
          </p:txBody>
        </p:sp>
      </p:grpSp>
      <p:grpSp>
        <p:nvGrpSpPr>
          <p:cNvPr id="14" name="Group 13"/>
          <p:cNvGrpSpPr/>
          <p:nvPr/>
        </p:nvGrpSpPr>
        <p:grpSpPr>
          <a:xfrm>
            <a:off x="3243478" y="4945503"/>
            <a:ext cx="5323422" cy="731613"/>
            <a:chOff x="2667921" y="3330135"/>
            <a:chExt cx="5323422" cy="731613"/>
          </a:xfrm>
          <a:scene3d>
            <a:camera prst="orthographicFront"/>
            <a:lightRig rig="flat" dir="t"/>
          </a:scene3d>
        </p:grpSpPr>
        <p:sp>
          <p:nvSpPr>
            <p:cNvPr id="18" name="Right Arrow 17"/>
            <p:cNvSpPr/>
            <p:nvPr/>
          </p:nvSpPr>
          <p:spPr>
            <a:xfrm>
              <a:off x="2667921" y="3330135"/>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ight Arrow 20"/>
            <p:cNvSpPr/>
            <p:nvPr/>
          </p:nvSpPr>
          <p:spPr>
            <a:xfrm>
              <a:off x="2667921" y="3421587"/>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Enough evidence</a:t>
              </a:r>
              <a:endParaRPr lang="en-US" sz="2200" kern="1200" dirty="0"/>
            </a:p>
          </p:txBody>
        </p:sp>
      </p:grpSp>
      <p:grpSp>
        <p:nvGrpSpPr>
          <p:cNvPr id="15" name="Group 14"/>
          <p:cNvGrpSpPr/>
          <p:nvPr/>
        </p:nvGrpSpPr>
        <p:grpSpPr>
          <a:xfrm>
            <a:off x="577100" y="5036474"/>
            <a:ext cx="2666377" cy="549671"/>
            <a:chOff x="1543" y="3421106"/>
            <a:chExt cx="2666377" cy="549671"/>
          </a:xfrm>
          <a:scene3d>
            <a:camera prst="orthographicFront"/>
            <a:lightRig rig="flat" dir="t"/>
          </a:scene3d>
        </p:grpSpPr>
        <p:sp>
          <p:nvSpPr>
            <p:cNvPr id="16" name="Rounded Rectangle 15"/>
            <p:cNvSpPr/>
            <p:nvPr/>
          </p:nvSpPr>
          <p:spPr>
            <a:xfrm>
              <a:off x="1543" y="3421106"/>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17" name="Rounded Rectangle 22"/>
            <p:cNvSpPr/>
            <p:nvPr/>
          </p:nvSpPr>
          <p:spPr>
            <a:xfrm>
              <a:off x="28376" y="3447939"/>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Sufficient</a:t>
              </a:r>
            </a:p>
          </p:txBody>
        </p:sp>
      </p:grpSp>
    </p:spTree>
    <p:extLst>
      <p:ext uri="{BB962C8B-B14F-4D97-AF65-F5344CB8AC3E}">
        <p14:creationId xmlns:p14="http://schemas.microsoft.com/office/powerpoint/2010/main" val="19387816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2.2	Mechanisms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90</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r>
              <a:rPr lang="en-ZA" b="1" dirty="0"/>
              <a:t>Recognition of Prior Learning (RPL)</a:t>
            </a:r>
          </a:p>
          <a:p>
            <a:pPr marL="0" indent="0">
              <a:buNone/>
            </a:pPr>
            <a:endParaRPr lang="en-ZA" b="1" dirty="0"/>
          </a:p>
          <a:p>
            <a:pPr marL="0" indent="0">
              <a:buNone/>
            </a:pPr>
            <a:r>
              <a:rPr lang="en-ZA" dirty="0"/>
              <a:t>Prior learning can be recognised through:</a:t>
            </a:r>
          </a:p>
          <a:p>
            <a:r>
              <a:rPr lang="en-ZA" dirty="0"/>
              <a:t>Interviews; and/or </a:t>
            </a:r>
          </a:p>
          <a:p>
            <a:r>
              <a:rPr lang="en-ZA" dirty="0"/>
              <a:t>Challenge examinations; and/or </a:t>
            </a:r>
          </a:p>
          <a:p>
            <a:r>
              <a:rPr lang="en-ZA" dirty="0"/>
              <a:t>Assignments or projects; and/or </a:t>
            </a:r>
          </a:p>
          <a:p>
            <a:r>
              <a:rPr lang="en-ZA" dirty="0"/>
              <a:t>Demonstrations of skills; and/or </a:t>
            </a:r>
          </a:p>
          <a:p>
            <a:r>
              <a:rPr lang="en-ZA" dirty="0"/>
              <a:t>Validation of previous qualifications; and/or </a:t>
            </a:r>
          </a:p>
          <a:p>
            <a:r>
              <a:rPr lang="en-ZA" dirty="0"/>
              <a:t>A combination of the above. </a:t>
            </a:r>
          </a:p>
          <a:p>
            <a:pPr marL="0" indent="0">
              <a:buNone/>
            </a:pPr>
            <a:endParaRPr lang="en-ZA" dirty="0"/>
          </a:p>
        </p:txBody>
      </p:sp>
    </p:spTree>
    <p:extLst>
      <p:ext uri="{BB962C8B-B14F-4D97-AF65-F5344CB8AC3E}">
        <p14:creationId xmlns:p14="http://schemas.microsoft.com/office/powerpoint/2010/main" val="36813156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2.2	Mechanisms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91</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r>
              <a:rPr lang="en-ZA" dirty="0"/>
              <a:t>The RPL process will usually entail the following: </a:t>
            </a:r>
          </a:p>
          <a:p>
            <a:pPr lvl="0" fontAlgn="base"/>
            <a:r>
              <a:rPr lang="en-ZA" dirty="0">
                <a:effectLst>
                  <a:outerShdw sx="0" sy="0">
                    <a:srgbClr val="000000"/>
                  </a:outerShdw>
                </a:effectLst>
              </a:rPr>
              <a:t>Identifying the qualifications, unit standards or learning outcomes for which a candidate believes they will meet the requirements; </a:t>
            </a:r>
          </a:p>
          <a:p>
            <a:pPr lvl="0" fontAlgn="base"/>
            <a:r>
              <a:rPr lang="en-ZA" dirty="0">
                <a:effectLst>
                  <a:outerShdw sx="0" sy="0">
                    <a:srgbClr val="000000"/>
                  </a:outerShdw>
                </a:effectLst>
              </a:rPr>
              <a:t>Matching a candidate’s skills, knowledge and experience with the specific requirements;</a:t>
            </a:r>
          </a:p>
          <a:p>
            <a:pPr lvl="0" fontAlgn="base"/>
            <a:r>
              <a:rPr lang="en-ZA" dirty="0">
                <a:effectLst>
                  <a:outerShdw sx="0" sy="0">
                    <a:srgbClr val="000000"/>
                  </a:outerShdw>
                </a:effectLst>
              </a:rPr>
              <a:t>Assessing a candidate using appropriate forms of assessment; and </a:t>
            </a:r>
          </a:p>
          <a:p>
            <a:pPr lvl="0" fontAlgn="base"/>
            <a:r>
              <a:rPr lang="en-ZA" dirty="0"/>
              <a:t>Crediting a candidate for skills, knowledge and experience attained</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334117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a:bodyPr>
          <a:lstStyle/>
          <a:p>
            <a:r>
              <a:rPr lang="en-ZA" dirty="0"/>
              <a:t>2.2	Mechanisms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92</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r>
              <a:rPr lang="en-ZA" b="1" dirty="0"/>
              <a:t>National Learners’ Records Database (NLRD) </a:t>
            </a:r>
          </a:p>
          <a:p>
            <a:pPr marL="0" indent="0">
              <a:buNone/>
            </a:pPr>
            <a:r>
              <a:rPr lang="en-ZA" dirty="0"/>
              <a:t>Provides information about: </a:t>
            </a:r>
          </a:p>
          <a:p>
            <a:pPr lvl="0" fontAlgn="base"/>
            <a:r>
              <a:rPr lang="en-ZA" dirty="0">
                <a:effectLst>
                  <a:outerShdw sx="0" sy="0">
                    <a:srgbClr val="000000"/>
                  </a:outerShdw>
                </a:effectLst>
              </a:rPr>
              <a:t>SAQA and its sub-structures (NSBs, SGBs and ETQAs)</a:t>
            </a:r>
          </a:p>
          <a:p>
            <a:pPr lvl="0" fontAlgn="base"/>
            <a:r>
              <a:rPr lang="en-ZA" dirty="0">
                <a:effectLst>
                  <a:outerShdw sx="0" sy="0">
                    <a:srgbClr val="000000"/>
                  </a:outerShdw>
                </a:effectLst>
              </a:rPr>
              <a:t>Qualifications and standards registered on the NQF </a:t>
            </a:r>
          </a:p>
          <a:p>
            <a:pPr lvl="0" fontAlgn="base"/>
            <a:r>
              <a:rPr lang="en-ZA" dirty="0">
                <a:effectLst>
                  <a:outerShdw sx="0" sy="0">
                    <a:srgbClr val="000000"/>
                  </a:outerShdw>
                </a:effectLst>
              </a:rPr>
              <a:t>Accredited ETQAs and their providers </a:t>
            </a:r>
          </a:p>
          <a:p>
            <a:pPr lvl="0" fontAlgn="base"/>
            <a:r>
              <a:rPr lang="en-ZA" dirty="0">
                <a:effectLst>
                  <a:outerShdw sx="0" sy="0">
                    <a:srgbClr val="000000"/>
                  </a:outerShdw>
                </a:effectLst>
              </a:rPr>
              <a:t>Registered assessors </a:t>
            </a:r>
          </a:p>
          <a:p>
            <a:pPr lvl="0" fontAlgn="base"/>
            <a:r>
              <a:rPr lang="en-ZA" dirty="0">
                <a:effectLst>
                  <a:outerShdw sx="0" sy="0">
                    <a:srgbClr val="000000"/>
                  </a:outerShdw>
                </a:effectLst>
              </a:rPr>
              <a:t>Moderating bodies </a:t>
            </a:r>
          </a:p>
          <a:p>
            <a:pPr lvl="0" fontAlgn="base"/>
            <a:r>
              <a:rPr lang="en-ZA" dirty="0">
                <a:effectLst>
                  <a:outerShdw sx="0" sy="0">
                    <a:srgbClr val="000000"/>
                  </a:outerShdw>
                </a:effectLst>
              </a:rPr>
              <a:t>Individual learner achievements</a:t>
            </a:r>
          </a:p>
          <a:p>
            <a:pPr marL="0" indent="0">
              <a:buNone/>
            </a:pPr>
            <a:endParaRPr lang="en-ZA" dirty="0"/>
          </a:p>
          <a:p>
            <a:pPr marL="0" indent="0">
              <a:buNone/>
            </a:pPr>
            <a:endParaRPr lang="en-ZA" dirty="0"/>
          </a:p>
        </p:txBody>
      </p:sp>
      <p:pic>
        <p:nvPicPr>
          <p:cNvPr id="5" name="Picture 4">
            <a:extLst>
              <a:ext uri="{FF2B5EF4-FFF2-40B4-BE49-F238E27FC236}">
                <a16:creationId xmlns:a16="http://schemas.microsoft.com/office/drawing/2014/main" id="{A1072598-D3E4-4DF1-872F-E3FDA799403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245768" y="3593432"/>
            <a:ext cx="3273927" cy="2499864"/>
          </a:xfrm>
          <a:prstGeom prst="rect">
            <a:avLst/>
          </a:prstGeom>
        </p:spPr>
      </p:pic>
    </p:spTree>
    <p:extLst>
      <p:ext uri="{BB962C8B-B14F-4D97-AF65-F5344CB8AC3E}">
        <p14:creationId xmlns:p14="http://schemas.microsoft.com/office/powerpoint/2010/main" val="26643941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405296"/>
            <a:ext cx="8219256" cy="1008000"/>
          </a:xfrm>
        </p:spPr>
        <p:txBody>
          <a:bodyPr>
            <a:normAutofit fontScale="90000"/>
          </a:bodyPr>
          <a:lstStyle/>
          <a:p>
            <a:r>
              <a:rPr lang="en-ZA" dirty="0"/>
              <a:t>2.3	Structures and Role-Players Responsible for Implementation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93</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r>
              <a:rPr lang="en-ZA" b="1" dirty="0"/>
              <a:t>SAQA</a:t>
            </a:r>
          </a:p>
          <a:p>
            <a:pPr marL="0" indent="0">
              <a:buNone/>
            </a:pPr>
            <a:endParaRPr lang="en-ZA" b="1" dirty="0"/>
          </a:p>
          <a:p>
            <a:pPr lvl="0" fontAlgn="base"/>
            <a:r>
              <a:rPr lang="en-ZA" dirty="0"/>
              <a:t>A system for setting nationally recognised and internationally comparable standards and qualifications for all NQF levels.</a:t>
            </a:r>
          </a:p>
          <a:p>
            <a:pPr lvl="0" fontAlgn="base"/>
            <a:r>
              <a:rPr lang="en-ZA" dirty="0"/>
              <a:t>A national quality assurance system to monitor and evaluate quality in education and training, through accredited bodies.</a:t>
            </a:r>
          </a:p>
          <a:p>
            <a:pPr lvl="0" fontAlgn="base"/>
            <a:r>
              <a:rPr lang="en-ZA" dirty="0"/>
              <a:t>An electronic management information system to record learner achievements (the National Learners' Record Database).</a:t>
            </a:r>
          </a:p>
          <a:p>
            <a:pPr marL="0" indent="0">
              <a:buNone/>
            </a:pPr>
            <a:endParaRPr lang="en-ZA" dirty="0"/>
          </a:p>
        </p:txBody>
      </p:sp>
    </p:spTree>
    <p:extLst>
      <p:ext uri="{BB962C8B-B14F-4D97-AF65-F5344CB8AC3E}">
        <p14:creationId xmlns:p14="http://schemas.microsoft.com/office/powerpoint/2010/main" val="13029044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563396"/>
            <a:ext cx="8219256" cy="1008000"/>
          </a:xfrm>
        </p:spPr>
        <p:txBody>
          <a:bodyPr>
            <a:normAutofit fontScale="90000"/>
          </a:bodyPr>
          <a:lstStyle/>
          <a:p>
            <a:r>
              <a:rPr lang="en-ZA" dirty="0"/>
              <a:t>2.3	Structures and Role-Players Responsible for Implementation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94</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r>
              <a:rPr lang="en-ZA" b="1" u="sng" dirty="0"/>
              <a:t>Functions of SAQA</a:t>
            </a:r>
          </a:p>
          <a:p>
            <a:pPr marL="0" indent="0">
              <a:buNone/>
            </a:pPr>
            <a:endParaRPr lang="en-ZA" dirty="0"/>
          </a:p>
        </p:txBody>
      </p:sp>
      <p:graphicFrame>
        <p:nvGraphicFramePr>
          <p:cNvPr id="5" name="Table 4">
            <a:extLst>
              <a:ext uri="{FF2B5EF4-FFF2-40B4-BE49-F238E27FC236}">
                <a16:creationId xmlns:a16="http://schemas.microsoft.com/office/drawing/2014/main" id="{23837F20-3660-4783-B9E5-5C0D56549091}"/>
              </a:ext>
            </a:extLst>
          </p:cNvPr>
          <p:cNvGraphicFramePr>
            <a:graphicFrameLocks noGrp="1"/>
          </p:cNvGraphicFramePr>
          <p:nvPr>
            <p:extLst>
              <p:ext uri="{D42A27DB-BD31-4B8C-83A1-F6EECF244321}">
                <p14:modId xmlns:p14="http://schemas.microsoft.com/office/powerpoint/2010/main" val="832869867"/>
              </p:ext>
            </p:extLst>
          </p:nvPr>
        </p:nvGraphicFramePr>
        <p:xfrm>
          <a:off x="457200" y="2550695"/>
          <a:ext cx="8365958" cy="3800839"/>
        </p:xfrm>
        <a:graphic>
          <a:graphicData uri="http://schemas.openxmlformats.org/drawingml/2006/table">
            <a:tbl>
              <a:tblPr>
                <a:tableStyleId>{5C22544A-7EE6-4342-B048-85BDC9FD1C3A}</a:tableStyleId>
              </a:tblPr>
              <a:tblGrid>
                <a:gridCol w="4182555">
                  <a:extLst>
                    <a:ext uri="{9D8B030D-6E8A-4147-A177-3AD203B41FA5}">
                      <a16:colId xmlns:a16="http://schemas.microsoft.com/office/drawing/2014/main" val="3681093287"/>
                    </a:ext>
                  </a:extLst>
                </a:gridCol>
                <a:gridCol w="4183403">
                  <a:extLst>
                    <a:ext uri="{9D8B030D-6E8A-4147-A177-3AD203B41FA5}">
                      <a16:colId xmlns:a16="http://schemas.microsoft.com/office/drawing/2014/main" val="4211750140"/>
                    </a:ext>
                  </a:extLst>
                </a:gridCol>
              </a:tblGrid>
              <a:tr h="742171">
                <a:tc>
                  <a:txBody>
                    <a:bodyPr/>
                    <a:lstStyle/>
                    <a:p>
                      <a:pPr algn="ctr">
                        <a:lnSpc>
                          <a:spcPct val="150000"/>
                        </a:lnSpc>
                        <a:spcAft>
                          <a:spcPts val="0"/>
                        </a:spcAft>
                      </a:pPr>
                      <a:r>
                        <a:rPr lang="en-ZA" sz="2000" b="1" dirty="0">
                          <a:effectLst/>
                        </a:rPr>
                        <a:t>Standards Creation Function</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50000"/>
                        </a:lnSpc>
                        <a:spcAft>
                          <a:spcPts val="0"/>
                        </a:spcAft>
                      </a:pPr>
                      <a:r>
                        <a:rPr lang="en-ZA" sz="2000" b="1" dirty="0">
                          <a:effectLst/>
                        </a:rPr>
                        <a:t>Quality Assurance Functions</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3771684852"/>
                  </a:ext>
                </a:extLst>
              </a:tr>
              <a:tr h="742171">
                <a:tc>
                  <a:txBody>
                    <a:bodyPr/>
                    <a:lstStyle/>
                    <a:p>
                      <a:pPr>
                        <a:lnSpc>
                          <a:spcPct val="150000"/>
                        </a:lnSpc>
                        <a:spcAft>
                          <a:spcPts val="0"/>
                        </a:spcAft>
                      </a:pPr>
                      <a:r>
                        <a:rPr lang="en-ZA" sz="2000" dirty="0">
                          <a:effectLst/>
                        </a:rPr>
                        <a:t>Create structures for generating standards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nSpc>
                          <a:spcPct val="150000"/>
                        </a:lnSpc>
                        <a:spcAft>
                          <a:spcPts val="0"/>
                        </a:spcAft>
                      </a:pPr>
                      <a:r>
                        <a:rPr lang="en-ZA" sz="2000" dirty="0">
                          <a:effectLst/>
                        </a:rPr>
                        <a:t>Ensure that the quality of standards is maintained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4070247008"/>
                  </a:ext>
                </a:extLst>
              </a:tr>
              <a:tr h="742171">
                <a:tc>
                  <a:txBody>
                    <a:bodyPr/>
                    <a:lstStyle/>
                    <a:p>
                      <a:pPr>
                        <a:lnSpc>
                          <a:spcPct val="150000"/>
                        </a:lnSpc>
                        <a:spcAft>
                          <a:spcPts val="0"/>
                        </a:spcAft>
                      </a:pPr>
                      <a:r>
                        <a:rPr lang="en-ZA" sz="2000" dirty="0">
                          <a:effectLst/>
                        </a:rPr>
                        <a:t>Register standards generating bodies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nSpc>
                          <a:spcPct val="150000"/>
                        </a:lnSpc>
                        <a:spcAft>
                          <a:spcPts val="0"/>
                        </a:spcAft>
                      </a:pPr>
                      <a:r>
                        <a:rPr lang="en-ZA" sz="2000" dirty="0">
                          <a:effectLst/>
                        </a:rPr>
                        <a:t>Accredit education and training quality assurance bodies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582321302"/>
                  </a:ext>
                </a:extLst>
              </a:tr>
              <a:tr h="901697">
                <a:tc>
                  <a:txBody>
                    <a:bodyPr/>
                    <a:lstStyle/>
                    <a:p>
                      <a:pPr>
                        <a:lnSpc>
                          <a:spcPct val="150000"/>
                        </a:lnSpc>
                        <a:spcAft>
                          <a:spcPts val="0"/>
                        </a:spcAft>
                      </a:pPr>
                      <a:r>
                        <a:rPr lang="en-ZA" sz="2000" dirty="0">
                          <a:effectLst/>
                        </a:rPr>
                        <a:t>Register national standards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nSpc>
                          <a:spcPct val="150000"/>
                        </a:lnSpc>
                        <a:spcAft>
                          <a:spcPts val="0"/>
                        </a:spcAft>
                      </a:pPr>
                      <a:r>
                        <a:rPr lang="en-ZA" sz="2000" dirty="0">
                          <a:effectLst/>
                        </a:rPr>
                        <a:t>Ensure that national standards are comparable with international standards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509836558"/>
                  </a:ext>
                </a:extLst>
              </a:tr>
            </a:tbl>
          </a:graphicData>
        </a:graphic>
      </p:graphicFrame>
    </p:spTree>
    <p:extLst>
      <p:ext uri="{BB962C8B-B14F-4D97-AF65-F5344CB8AC3E}">
        <p14:creationId xmlns:p14="http://schemas.microsoft.com/office/powerpoint/2010/main" val="42089655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p:txBody>
          <a:bodyPr>
            <a:normAutofit fontScale="90000"/>
          </a:bodyPr>
          <a:lstStyle/>
          <a:p>
            <a:r>
              <a:rPr lang="en-ZA" dirty="0"/>
              <a:t>2.1 The NQF as a Transformative Vehicle</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95</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endParaRPr lang="en-ZA" dirty="0"/>
          </a:p>
        </p:txBody>
      </p:sp>
      <p:sp>
        <p:nvSpPr>
          <p:cNvPr id="6" name="Content Placeholder 4">
            <a:extLst>
              <a:ext uri="{FF2B5EF4-FFF2-40B4-BE49-F238E27FC236}">
                <a16:creationId xmlns:a16="http://schemas.microsoft.com/office/drawing/2014/main" id="{90B18F38-F8D9-46FA-83C7-8A32946508CE}"/>
              </a:ext>
            </a:extLst>
          </p:cNvPr>
          <p:cNvSpPr txBox="1">
            <a:spLocks/>
          </p:cNvSpPr>
          <p:nvPr/>
        </p:nvSpPr>
        <p:spPr>
          <a:xfrm>
            <a:off x="2096616" y="2765368"/>
            <a:ext cx="6275040" cy="3327927"/>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lvl1pPr marL="354013" indent="-354013" algn="l" rtl="0" eaLnBrk="1" latinLnBrk="0" hangingPunct="1">
              <a:spcBef>
                <a:spcPts val="580"/>
              </a:spcBef>
              <a:buClr>
                <a:schemeClr val="accent1"/>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Arial" panose="020B0604020202020204" pitchFamily="34" charset="0"/>
              <a:buChar char="•"/>
              <a:defRPr kumimoji="0" sz="2400" kern="1200">
                <a:solidFill>
                  <a:schemeClr val="lt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Arial" panose="020B0604020202020204" pitchFamily="34" charset="0"/>
              <a:buChar char="•"/>
              <a:defRPr kumimoji="0" sz="2400" kern="1200">
                <a:solidFill>
                  <a:schemeClr val="lt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Arial" panose="020B0604020202020204" pitchFamily="34" charset="0"/>
              <a:buChar char="•"/>
              <a:defRPr kumimoji="0" sz="2400" kern="1200">
                <a:solidFill>
                  <a:schemeClr val="lt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anose="020B0604020202020204" pitchFamily="34" charset="0"/>
              <a:buChar char="•"/>
              <a:defRPr kumimoji="0" sz="2400" kern="1200">
                <a:solidFill>
                  <a:schemeClr val="lt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358775" indent="0">
              <a:buNone/>
            </a:pPr>
            <a:r>
              <a:rPr lang="en-ZA" sz="2000" b="1" i="1" dirty="0"/>
              <a:t>Consultative Panels replaced the National Standards Bodies (NSBs) which were bodies registered in terms of section 5 (1)(a)(ii) of the South African Qualifications Authority Act, 1995, and were responsible for establishing education and training standards or qualifications, and to which specific functions relating to the registration of national standards and qualifications have been assigned in terms of 5(1)(b)(i) of the Act.</a:t>
            </a:r>
          </a:p>
        </p:txBody>
      </p:sp>
      <p:pic>
        <p:nvPicPr>
          <p:cNvPr id="7" name="Picture 6">
            <a:extLst>
              <a:ext uri="{FF2B5EF4-FFF2-40B4-BE49-F238E27FC236}">
                <a16:creationId xmlns:a16="http://schemas.microsoft.com/office/drawing/2014/main" id="{653D8CAB-F3B9-4C5C-995C-CB11F123B20B}"/>
              </a:ext>
            </a:extLst>
          </p:cNvPr>
          <p:cNvPicPr/>
          <p:nvPr/>
        </p:nvPicPr>
        <p:blipFill>
          <a:blip r:embed="rId2">
            <a:extLst>
              <a:ext uri="{28A0092B-C50C-407E-A947-70E740481C1C}">
                <a14:useLocalDpi xmlns:a14="http://schemas.microsoft.com/office/drawing/2010/main" val="0"/>
              </a:ext>
            </a:extLst>
          </a:blip>
          <a:stretch>
            <a:fillRect/>
          </a:stretch>
        </p:blipFill>
        <p:spPr>
          <a:xfrm>
            <a:off x="745545" y="2135915"/>
            <a:ext cx="2068680" cy="1008000"/>
          </a:xfrm>
          <a:prstGeom prst="rect">
            <a:avLst/>
          </a:prstGeom>
        </p:spPr>
      </p:pic>
      <p:sp>
        <p:nvSpPr>
          <p:cNvPr id="8" name="Rectangle 7">
            <a:extLst>
              <a:ext uri="{FF2B5EF4-FFF2-40B4-BE49-F238E27FC236}">
                <a16:creationId xmlns:a16="http://schemas.microsoft.com/office/drawing/2014/main" id="{844E88AF-5D33-4866-AACC-35E00BCE5552}"/>
              </a:ext>
            </a:extLst>
          </p:cNvPr>
          <p:cNvSpPr/>
          <p:nvPr/>
        </p:nvSpPr>
        <p:spPr>
          <a:xfrm>
            <a:off x="745546" y="1428029"/>
            <a:ext cx="7941253" cy="707886"/>
          </a:xfrm>
          <a:prstGeom prst="rect">
            <a:avLst/>
          </a:prstGeom>
        </p:spPr>
        <p:txBody>
          <a:bodyPr wrap="square">
            <a:spAutoFit/>
          </a:bodyPr>
          <a:lstStyle/>
          <a:p>
            <a:r>
              <a:rPr lang="en-ZA" sz="2000" b="1" dirty="0"/>
              <a:t>Directorate Standards Setting and Development and the Consultative Panels</a:t>
            </a:r>
          </a:p>
        </p:txBody>
      </p:sp>
    </p:spTree>
    <p:extLst>
      <p:ext uri="{BB962C8B-B14F-4D97-AF65-F5344CB8AC3E}">
        <p14:creationId xmlns:p14="http://schemas.microsoft.com/office/powerpoint/2010/main" val="1378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405296"/>
            <a:ext cx="8219256" cy="1008000"/>
          </a:xfrm>
        </p:spPr>
        <p:txBody>
          <a:bodyPr>
            <a:normAutofit fontScale="90000"/>
          </a:bodyPr>
          <a:lstStyle/>
          <a:p>
            <a:r>
              <a:rPr lang="en-ZA" dirty="0"/>
              <a:t>2.3	Structures and Role-Players Responsible for Implementation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96</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r>
              <a:rPr lang="en-ZA" b="1" dirty="0"/>
              <a:t>Standards Generating Bodies (SGBs)</a:t>
            </a:r>
          </a:p>
          <a:p>
            <a:pPr lvl="0" fontAlgn="base"/>
            <a:r>
              <a:rPr lang="en-ZA" dirty="0"/>
              <a:t>Generates unit standards and qualifications in accordance with SAQA requirements.</a:t>
            </a:r>
          </a:p>
          <a:p>
            <a:pPr lvl="0" fontAlgn="base"/>
            <a:r>
              <a:rPr lang="en-ZA" dirty="0"/>
              <a:t>Updates and reviews standards.</a:t>
            </a:r>
          </a:p>
          <a:p>
            <a:pPr lvl="0" fontAlgn="base"/>
            <a:r>
              <a:rPr lang="en-ZA" dirty="0"/>
              <a:t>Recommends unit standards and qualifications to the Directorate Standards Setting and </a:t>
            </a:r>
          </a:p>
          <a:p>
            <a:pPr marL="352425" lvl="0" indent="0" fontAlgn="base">
              <a:buNone/>
            </a:pPr>
            <a:r>
              <a:rPr lang="en-ZA" dirty="0"/>
              <a:t>Development and the Consultative </a:t>
            </a:r>
          </a:p>
          <a:p>
            <a:pPr marL="352425" lvl="0" indent="0" fontAlgn="base">
              <a:buNone/>
            </a:pPr>
            <a:r>
              <a:rPr lang="en-ZA" dirty="0"/>
              <a:t>Panels.</a:t>
            </a:r>
          </a:p>
          <a:p>
            <a:pPr marL="0" indent="0">
              <a:buNone/>
            </a:pPr>
            <a:endParaRPr lang="en-ZA" b="1" dirty="0"/>
          </a:p>
        </p:txBody>
      </p:sp>
      <p:pic>
        <p:nvPicPr>
          <p:cNvPr id="5" name="Picture 4" descr="C:\Users\Shelle\Dropbox\Business LR - New 20130421 (1)\shutterstock_48694699 business.jpg">
            <a:extLst>
              <a:ext uri="{FF2B5EF4-FFF2-40B4-BE49-F238E27FC236}">
                <a16:creationId xmlns:a16="http://schemas.microsoft.com/office/drawing/2014/main" id="{1FBC802E-98FC-432A-A8D3-1E8054B7D9A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58063" y="3971126"/>
            <a:ext cx="3328737" cy="2696374"/>
          </a:xfrm>
          <a:prstGeom prst="rect">
            <a:avLst/>
          </a:prstGeom>
          <a:noFill/>
          <a:ln>
            <a:noFill/>
          </a:ln>
        </p:spPr>
      </p:pic>
    </p:spTree>
    <p:extLst>
      <p:ext uri="{BB962C8B-B14F-4D97-AF65-F5344CB8AC3E}">
        <p14:creationId xmlns:p14="http://schemas.microsoft.com/office/powerpoint/2010/main" val="30054770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405296"/>
            <a:ext cx="8219256" cy="1008000"/>
          </a:xfrm>
        </p:spPr>
        <p:txBody>
          <a:bodyPr>
            <a:normAutofit fontScale="90000"/>
          </a:bodyPr>
          <a:lstStyle/>
          <a:p>
            <a:r>
              <a:rPr lang="en-ZA" dirty="0"/>
              <a:t>2.3	Structures and Role-Players Responsible for Implementation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97</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r>
              <a:rPr lang="en-ZA" b="1" dirty="0"/>
              <a:t>SAQA’s Quality Assurance Function: National Learner Record Database (NLRD)</a:t>
            </a:r>
          </a:p>
          <a:p>
            <a:pPr marL="0" indent="0">
              <a:buNone/>
            </a:pPr>
            <a:endParaRPr lang="en-ZA" dirty="0"/>
          </a:p>
          <a:p>
            <a:r>
              <a:rPr lang="en-ZA" dirty="0"/>
              <a:t>An electronic information system based at the SAQA head office  </a:t>
            </a:r>
          </a:p>
          <a:p>
            <a:r>
              <a:rPr lang="en-ZA" dirty="0"/>
              <a:t>Its purpose is to provide information on qualifications, standards, learner achievements and on SAQA itself</a:t>
            </a:r>
          </a:p>
        </p:txBody>
      </p:sp>
    </p:spTree>
    <p:extLst>
      <p:ext uri="{BB962C8B-B14F-4D97-AF65-F5344CB8AC3E}">
        <p14:creationId xmlns:p14="http://schemas.microsoft.com/office/powerpoint/2010/main" val="1001523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405296"/>
            <a:ext cx="8219256" cy="1008000"/>
          </a:xfrm>
        </p:spPr>
        <p:txBody>
          <a:bodyPr>
            <a:normAutofit fontScale="90000"/>
          </a:bodyPr>
          <a:lstStyle/>
          <a:p>
            <a:r>
              <a:rPr lang="en-ZA" dirty="0"/>
              <a:t>2.3	Structures and Role-Players Responsible for Implementation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98</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r>
              <a:rPr lang="en-ZA" b="1" dirty="0"/>
              <a:t>SAQA’s Quality Assurance Function: National Learner Record Database (NLRD)</a:t>
            </a:r>
          </a:p>
          <a:p>
            <a:r>
              <a:rPr lang="en-GB" dirty="0"/>
              <a:t>SAQA has two ‘arms’, namely, Standards Setting and Quality Assurance. </a:t>
            </a:r>
          </a:p>
          <a:p>
            <a:r>
              <a:rPr lang="en-GB" dirty="0"/>
              <a:t>The sub-structures in the standards setting arm are the NSBs and the SGBs, while the sub-structures in the quality assurance arm are the ETQA’s </a:t>
            </a:r>
          </a:p>
          <a:p>
            <a:r>
              <a:rPr lang="en-GB" dirty="0"/>
              <a:t>In the NQF all learning is organised into twelve fields. SAQA has established twelve NSBs, one for each organising field</a:t>
            </a:r>
          </a:p>
          <a:p>
            <a:endParaRPr lang="en-ZA" b="1" dirty="0"/>
          </a:p>
          <a:p>
            <a:pPr marL="0" indent="0">
              <a:buNone/>
            </a:pPr>
            <a:endParaRPr lang="en-ZA" dirty="0"/>
          </a:p>
        </p:txBody>
      </p:sp>
    </p:spTree>
    <p:extLst>
      <p:ext uri="{BB962C8B-B14F-4D97-AF65-F5344CB8AC3E}">
        <p14:creationId xmlns:p14="http://schemas.microsoft.com/office/powerpoint/2010/main" val="30050592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7E4-C5C2-4F52-BCDD-64602A314344}"/>
              </a:ext>
            </a:extLst>
          </p:cNvPr>
          <p:cNvSpPr>
            <a:spLocks noGrp="1"/>
          </p:cNvSpPr>
          <p:nvPr>
            <p:ph type="title"/>
          </p:nvPr>
        </p:nvSpPr>
        <p:spPr>
          <a:xfrm>
            <a:off x="467544" y="405296"/>
            <a:ext cx="8219256" cy="1008000"/>
          </a:xfrm>
        </p:spPr>
        <p:txBody>
          <a:bodyPr>
            <a:normAutofit fontScale="90000"/>
          </a:bodyPr>
          <a:lstStyle/>
          <a:p>
            <a:r>
              <a:rPr lang="en-ZA" dirty="0"/>
              <a:t>2.3	Structures and Role-Players Responsible for Implementation of the NQF</a:t>
            </a:r>
          </a:p>
        </p:txBody>
      </p:sp>
      <p:sp>
        <p:nvSpPr>
          <p:cNvPr id="3" name="Slide Number Placeholder 2">
            <a:extLst>
              <a:ext uri="{FF2B5EF4-FFF2-40B4-BE49-F238E27FC236}">
                <a16:creationId xmlns:a16="http://schemas.microsoft.com/office/drawing/2014/main" id="{76CFBD57-C2B6-4A77-8CDE-9D817D63CF86}"/>
              </a:ext>
            </a:extLst>
          </p:cNvPr>
          <p:cNvSpPr>
            <a:spLocks noGrp="1"/>
          </p:cNvSpPr>
          <p:nvPr>
            <p:ph type="sldNum" sz="quarter" idx="12"/>
          </p:nvPr>
        </p:nvSpPr>
        <p:spPr/>
        <p:txBody>
          <a:bodyPr/>
          <a:lstStyle/>
          <a:p>
            <a:fld id="{32F83655-DC73-417F-8B26-EB7A1DBB5382}" type="slidenum">
              <a:rPr lang="en-ZA" smtClean="0"/>
              <a:pPr/>
              <a:t>99</a:t>
            </a:fld>
            <a:endParaRPr lang="en-ZA" dirty="0"/>
          </a:p>
        </p:txBody>
      </p:sp>
      <p:sp>
        <p:nvSpPr>
          <p:cNvPr id="4" name="Content Placeholder 3">
            <a:extLst>
              <a:ext uri="{FF2B5EF4-FFF2-40B4-BE49-F238E27FC236}">
                <a16:creationId xmlns:a16="http://schemas.microsoft.com/office/drawing/2014/main" id="{CF935B57-A484-4529-9131-2A860FDF6EDD}"/>
              </a:ext>
            </a:extLst>
          </p:cNvPr>
          <p:cNvSpPr>
            <a:spLocks noGrp="1"/>
          </p:cNvSpPr>
          <p:nvPr>
            <p:ph sz="quarter" idx="1"/>
          </p:nvPr>
        </p:nvSpPr>
        <p:spPr/>
        <p:txBody>
          <a:bodyPr>
            <a:normAutofit/>
          </a:bodyPr>
          <a:lstStyle/>
          <a:p>
            <a:pPr marL="0" indent="0">
              <a:buNone/>
            </a:pPr>
            <a:endParaRPr lang="en-ZA" dirty="0"/>
          </a:p>
          <a:p>
            <a:pPr marL="0" indent="0">
              <a:buNone/>
            </a:pPr>
            <a:r>
              <a:rPr lang="en-ZA" b="1" dirty="0"/>
              <a:t>Education and Training Quality Assurers (ETQAs)</a:t>
            </a:r>
          </a:p>
          <a:p>
            <a:pPr marL="0" indent="0">
              <a:buNone/>
            </a:pPr>
            <a:endParaRPr lang="en-ZA" b="1" dirty="0"/>
          </a:p>
          <a:p>
            <a:pPr lvl="0" fontAlgn="base"/>
            <a:r>
              <a:rPr lang="en-ZA" dirty="0"/>
              <a:t>Accredit providers of education and training.</a:t>
            </a:r>
          </a:p>
          <a:p>
            <a:pPr lvl="0" fontAlgn="base"/>
            <a:r>
              <a:rPr lang="en-ZA" dirty="0"/>
              <a:t>Promote quality among providers of education and training.</a:t>
            </a:r>
          </a:p>
          <a:p>
            <a:pPr lvl="0" fontAlgn="base"/>
            <a:r>
              <a:rPr lang="en-ZA" dirty="0"/>
              <a:t>Monitor provision by such providers.</a:t>
            </a:r>
          </a:p>
          <a:p>
            <a:pPr lvl="0" fontAlgn="base"/>
            <a:r>
              <a:rPr lang="en-ZA" dirty="0"/>
              <a:t>Evaluate assessment and the facilitation of moderation among providers.</a:t>
            </a:r>
          </a:p>
          <a:p>
            <a:pPr lvl="0" fontAlgn="base"/>
            <a:r>
              <a:rPr lang="en-ZA" dirty="0"/>
              <a:t>Register assessors for specific NQF standards and qualifications.</a:t>
            </a:r>
          </a:p>
          <a:p>
            <a:pPr marL="0" indent="0">
              <a:buNone/>
            </a:pPr>
            <a:endParaRPr lang="en-ZA" dirty="0"/>
          </a:p>
        </p:txBody>
      </p:sp>
    </p:spTree>
    <p:extLst>
      <p:ext uri="{BB962C8B-B14F-4D97-AF65-F5344CB8AC3E}">
        <p14:creationId xmlns:p14="http://schemas.microsoft.com/office/powerpoint/2010/main" val="312571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ENJO Template Basic" id="{7B16A759-10A5-44D6-AAFC-07B056AE70B8}" vid="{AF0D0CFB-AD19-45D0-B1FD-2F26B1BC4660}"/>
    </a:ext>
  </a:extLst>
</a:theme>
</file>

<file path=docProps/app.xml><?xml version="1.0" encoding="utf-8"?>
<Properties xmlns="http://schemas.openxmlformats.org/officeDocument/2006/extended-properties" xmlns:vt="http://schemas.openxmlformats.org/officeDocument/2006/docPropsVTypes">
  <Template>ENJO Template Basic</Template>
  <TotalTime>351</TotalTime>
  <Words>8139</Words>
  <Application>Microsoft Office PowerPoint</Application>
  <PresentationFormat>On-screen Show (4:3)</PresentationFormat>
  <Paragraphs>1270</Paragraphs>
  <Slides>160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160</vt:i4>
      </vt:variant>
    </vt:vector>
  </HeadingPairs>
  <TitlesOfParts>
    <vt:vector size="168" baseType="lpstr">
      <vt:lpstr>SimSun</vt:lpstr>
      <vt:lpstr>Arial</vt:lpstr>
      <vt:lpstr>Calibri</vt:lpstr>
      <vt:lpstr>Courier New</vt:lpstr>
      <vt:lpstr>Times New Roman</vt:lpstr>
      <vt:lpstr>Wingdings</vt:lpstr>
      <vt:lpstr>Wingdings 2</vt:lpstr>
      <vt:lpstr>Theme1</vt:lpstr>
      <vt:lpstr>OBET and the NQF</vt:lpstr>
      <vt:lpstr>Ground Rules</vt:lpstr>
      <vt:lpstr>Occupational health &amp; safety and security information</vt:lpstr>
      <vt:lpstr>Section 1 Overview</vt:lpstr>
      <vt:lpstr>Overview</vt:lpstr>
      <vt:lpstr>Overview</vt:lpstr>
      <vt:lpstr>Categories Of Evidence</vt:lpstr>
      <vt:lpstr>Overview</vt:lpstr>
      <vt:lpstr>Good Evidence</vt:lpstr>
      <vt:lpstr>Assessment Brief</vt:lpstr>
      <vt:lpstr>Assessment Brief</vt:lpstr>
      <vt:lpstr>Assessment Brief</vt:lpstr>
      <vt:lpstr>Types of Assessment</vt:lpstr>
      <vt:lpstr>Assessment Methods</vt:lpstr>
      <vt:lpstr>Assessment</vt:lpstr>
      <vt:lpstr>Competence</vt:lpstr>
      <vt:lpstr>Re-Assessment</vt:lpstr>
      <vt:lpstr>Assessment Brief</vt:lpstr>
      <vt:lpstr>Assessment Brief</vt:lpstr>
      <vt:lpstr>Assessment Brief</vt:lpstr>
      <vt:lpstr>Assessment Brief</vt:lpstr>
      <vt:lpstr>Assessment Brief</vt:lpstr>
      <vt:lpstr>Assessment Brief</vt:lpstr>
      <vt:lpstr>Appeals and Disputes</vt:lpstr>
      <vt:lpstr>Section 1</vt:lpstr>
      <vt:lpstr>Section 1 - 2 Administrative Detail</vt:lpstr>
      <vt:lpstr>Special Instruction</vt:lpstr>
      <vt:lpstr>Unit Standard</vt:lpstr>
      <vt:lpstr>Unit Standard</vt:lpstr>
      <vt:lpstr>OBET and the NQF</vt:lpstr>
      <vt:lpstr>Introduction: Outcomes–Based Education and Training (OBET)</vt:lpstr>
      <vt:lpstr>Introduction: Outcomes–Based Education and Training (OBET)</vt:lpstr>
      <vt:lpstr>Introduction: Outcomes–Based Education and Training (OBET)</vt:lpstr>
      <vt:lpstr>Introduction: Outcomes–Based Education and Training (OBET)</vt:lpstr>
      <vt:lpstr>Introduction: Outcomes–Based Education and Training (OBET)</vt:lpstr>
      <vt:lpstr>Introduction: Outcomes–Based Education and Training (OBET)</vt:lpstr>
      <vt:lpstr>Introduction: Outcomes–Based Education and Training (OBET)</vt:lpstr>
      <vt:lpstr>1.1 The Concept of Outcomes </vt:lpstr>
      <vt:lpstr>1.1 The Concept of Outcomes </vt:lpstr>
      <vt:lpstr>1.1 The Concept of Outcomes </vt:lpstr>
      <vt:lpstr>1.1 The Concept of Outcomes </vt:lpstr>
      <vt:lpstr>1.1 The Concept of Outcomes </vt:lpstr>
      <vt:lpstr>1.1 The Concept of Outcomes </vt:lpstr>
      <vt:lpstr>1.1 The Concept of Outcomes </vt:lpstr>
      <vt:lpstr>1.2 Approaches to Outcomes-Based Education and Training </vt:lpstr>
      <vt:lpstr>1.2 Approaches to Outcomes-Based Education and Training </vt:lpstr>
      <vt:lpstr>1.2 Approaches to Outcomes-Based Education and Training </vt:lpstr>
      <vt:lpstr>1.2 Approaches to Outcomes-Based Education and Training </vt:lpstr>
      <vt:lpstr>1.2 Approaches to Outcomes-Based Education and Training </vt:lpstr>
      <vt:lpstr>1.2 Approaches to Outcomes-Based Education and Training </vt:lpstr>
      <vt:lpstr>1.2 Approaches to Outcomes-Based Education and Training </vt:lpstr>
      <vt:lpstr>1.2 Approaches to Outcomes-Based Education and Training </vt:lpstr>
      <vt:lpstr>1.3 Assessment</vt:lpstr>
      <vt:lpstr>1.3 Assessment</vt:lpstr>
      <vt:lpstr>1.3 Assessment</vt:lpstr>
      <vt:lpstr>1.3 Assessment</vt:lpstr>
      <vt:lpstr>1.3 Assessment</vt:lpstr>
      <vt:lpstr>1.4 The Impact of OBET on Learners, Employers, Industry and Society</vt:lpstr>
      <vt:lpstr>1.5 OBET Terminology</vt:lpstr>
      <vt:lpstr>1.5 OBET Terminology</vt:lpstr>
      <vt:lpstr>1.5 OBET Terminology</vt:lpstr>
      <vt:lpstr>1.5 OBET Terminology</vt:lpstr>
      <vt:lpstr>1.5 OBET Terminology</vt:lpstr>
      <vt:lpstr>Formative Assessment</vt:lpstr>
      <vt:lpstr>OBET and the NQF</vt:lpstr>
      <vt:lpstr>2.1 The NQF as a Transformative Vehicle</vt:lpstr>
      <vt:lpstr>2.1 The NQF as a Transformative Vehicle</vt:lpstr>
      <vt:lpstr>2.1 The NQF as a Transformative Vehicle</vt:lpstr>
      <vt:lpstr>2.1 The NQF as a Transformative Vehicle</vt:lpstr>
      <vt:lpstr>2.1 The NQF as a Transformative Vehicle</vt:lpstr>
      <vt:lpstr>2.1 The NQF as a Transformative Vehicle</vt:lpstr>
      <vt:lpstr>2.1 The NQF as a Transformative Vehicle</vt:lpstr>
      <vt:lpstr>2.1 The NQF as a Transformative Vehicle</vt:lpstr>
      <vt:lpstr>2.1 The NQF as a Transformative Vehicle</vt:lpstr>
      <vt:lpstr>2.1 The NQF as a Transformative Vehicle</vt:lpstr>
      <vt:lpstr>2.1 The NQF as a Transformative Vehicle</vt:lpstr>
      <vt:lpstr>2.1 The NQF as a Transformative Vehicle</vt:lpstr>
      <vt:lpstr>2.1 The NQF as a Transformative Vehicle</vt:lpstr>
      <vt:lpstr>2.1 The NQF as a Transformative Vehicle</vt:lpstr>
      <vt:lpstr>2.1 The NQF as a Transformative Vehicle</vt:lpstr>
      <vt:lpstr>2.2 Mechanisms of the NQF </vt:lpstr>
      <vt:lpstr>2.2 Mechanisms of the NQF</vt:lpstr>
      <vt:lpstr>2.2 Mechanisms of the NQF</vt:lpstr>
      <vt:lpstr>2.2 Mechanisms of the NQF</vt:lpstr>
      <vt:lpstr>2.2 Mechanisms of the NQF</vt:lpstr>
      <vt:lpstr>2.2 Mechanisms of the NQF</vt:lpstr>
      <vt:lpstr>2.2 Mechanisms of the NQF</vt:lpstr>
      <vt:lpstr>2.2 Mechanisms of the NQF</vt:lpstr>
      <vt:lpstr>2.2 Mechanisms of the NQF</vt:lpstr>
      <vt:lpstr>2.2 Mechanisms of the NQF</vt:lpstr>
      <vt:lpstr>2.2 Mechanisms of the NQF</vt:lpstr>
      <vt:lpstr>2.2 Mechanisms of the NQF</vt:lpstr>
      <vt:lpstr>2.3 Structures and Role-Players Responsible for Implementation of the NQF</vt:lpstr>
      <vt:lpstr>2.3 Structures and Role-Players Responsible for Implementation of the NQF</vt:lpstr>
      <vt:lpstr>2.1 The NQF as a Transformative Vehicle</vt:lpstr>
      <vt:lpstr>2.3 Structures and Role-Players Responsible for Implementation of the NQF</vt:lpstr>
      <vt:lpstr>2.3 Structures and Role-Players Responsible for Implementation of the NQF</vt:lpstr>
      <vt:lpstr>2.3 Structures and Role-Players Responsible for Implementation of the NQF</vt:lpstr>
      <vt:lpstr>2.3 Structures and Role-Players Responsible for Implementation of the NQF</vt:lpstr>
      <vt:lpstr>2.3 Structures and Role-Players Responsible for Implementation of the NQF</vt:lpstr>
      <vt:lpstr>2.3 Structures and Role-Players Responsible for Implementation of the NQF</vt:lpstr>
      <vt:lpstr>2.3 Structures and Role-Players Responsible for Implementation of the NQF</vt:lpstr>
      <vt:lpstr>2.3 Structures and Role-Players Responsible for Implementation of the NQF</vt:lpstr>
      <vt:lpstr>2.3 Structures and Role-Players Responsible for Implementation of the NQF</vt:lpstr>
      <vt:lpstr>2.3 Structures and Role-Players Responsible for Implementation of the NQF</vt:lpstr>
      <vt:lpstr>Structures and Role-Players Responsible for Implementation of the NQF:QCTO</vt:lpstr>
      <vt:lpstr>2.3 Structures and Role-Players Responsible for Implementation of the NQF</vt:lpstr>
      <vt:lpstr>2.3 Structures and Role-Players in the Implementation of the NQF</vt:lpstr>
      <vt:lpstr>2.4 Levels of the NQF</vt:lpstr>
      <vt:lpstr>2.4 Levels of the NQF</vt:lpstr>
      <vt:lpstr>2.4 Levels of the NQF</vt:lpstr>
      <vt:lpstr>2.4 Levels of the NQF</vt:lpstr>
      <vt:lpstr>2.4 Levels of the NQF</vt:lpstr>
      <vt:lpstr>2.4 Levels of the NQF</vt:lpstr>
      <vt:lpstr>2.5 Challenges with the Implementation of OBET in the NQF</vt:lpstr>
      <vt:lpstr>2.5 Challenges with the Implementation of OBET in the NQF</vt:lpstr>
      <vt:lpstr>Formative Assessment</vt:lpstr>
      <vt:lpstr>OBET and the NQF</vt:lpstr>
      <vt:lpstr>3.1 The Features of Standards</vt:lpstr>
      <vt:lpstr>3.1 The Features of Standards</vt:lpstr>
      <vt:lpstr>3.1 The Features of Standards</vt:lpstr>
      <vt:lpstr>3.1 The Features of Standards</vt:lpstr>
      <vt:lpstr>2.4 Levels of the NQF</vt:lpstr>
      <vt:lpstr>3.1 The Features of Standards</vt:lpstr>
      <vt:lpstr>3.2 Use of Standards regarding Content of Learning Process</vt:lpstr>
      <vt:lpstr>3.2 Use of Standards regarding Content of Learning Process</vt:lpstr>
      <vt:lpstr>3.2 Use of Standards regarding Content of Learning Process</vt:lpstr>
      <vt:lpstr>3.2 Use of Standards regarding Content of Learning Process</vt:lpstr>
      <vt:lpstr>3.2 Use of Standards regarding Content of Learning Process</vt:lpstr>
      <vt:lpstr>3.2 Use of Standards regarding Content of Learning Process</vt:lpstr>
      <vt:lpstr>3.3 Standards and their Relationship to Qualifications</vt:lpstr>
      <vt:lpstr>3.3 Standards and their Relationship to Qualifications</vt:lpstr>
      <vt:lpstr>3.4 Design and Registration of Standards</vt:lpstr>
      <vt:lpstr>3.4 Design and Registration of Standards</vt:lpstr>
      <vt:lpstr>3.4 Design and Registration of Standards</vt:lpstr>
      <vt:lpstr>3.4 Design and Registration of Standards</vt:lpstr>
      <vt:lpstr>3.4 Design and Registration of Standards</vt:lpstr>
      <vt:lpstr>Formative Assessment</vt:lpstr>
      <vt:lpstr>OBET and the NQF</vt:lpstr>
      <vt:lpstr>4.1 Features of Qualifications</vt:lpstr>
      <vt:lpstr>4.1 Features of Qualifications</vt:lpstr>
      <vt:lpstr>4.2 Use of the Qualification</vt:lpstr>
      <vt:lpstr>4.2 Use of the Qualification</vt:lpstr>
      <vt:lpstr>4.2 Use of the Qualification</vt:lpstr>
      <vt:lpstr>4.3 Qualifications: Modes of Delivery and Benefits</vt:lpstr>
      <vt:lpstr>4.1 Features of Qualifications</vt:lpstr>
      <vt:lpstr>4.3 Qualifications: Modes of Delivery and Benefits</vt:lpstr>
      <vt:lpstr>4.1 Features of Qualifications</vt:lpstr>
      <vt:lpstr>4.3 Qualifications: Modes of Delivery and Benefits</vt:lpstr>
      <vt:lpstr>4.3 Qualifications: Modes of Delivery and Benefits</vt:lpstr>
      <vt:lpstr>4.4 Design and Registration of Qualifications</vt:lpstr>
      <vt:lpstr>4.4 Design and Registration of Qualifications</vt:lpstr>
      <vt:lpstr>4.4 Design and Registration of Qualifications</vt:lpstr>
      <vt:lpstr>4.4 Design and Registration of Qualifications</vt:lpstr>
      <vt:lpstr>Formative Assessment</vt:lpstr>
      <vt:lpstr>Formative Assessment</vt:lpstr>
      <vt:lpstr>4.4 Design and Registration of Qualifications</vt:lpstr>
      <vt:lpstr>4.4 Design and Registration of Qualifications</vt:lpstr>
      <vt:lpstr>4.4 Design and Registration of Qualifications</vt:lpstr>
      <vt:lpstr>4.4 Design and Registration of Qualifications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Sandys</dc:creator>
  <cp:lastModifiedBy>Jorina Olivier</cp:lastModifiedBy>
  <cp:revision>33</cp:revision>
  <dcterms:created xsi:type="dcterms:W3CDTF">2016-10-10T05:27:32Z</dcterms:created>
  <dcterms:modified xsi:type="dcterms:W3CDTF">2018-02-12T10:29:42Z</dcterms:modified>
</cp:coreProperties>
</file>