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8"/>
  </p:notesMasterIdLst>
  <p:sldIdLst>
    <p:sldId id="285" r:id="rId2"/>
    <p:sldId id="454"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461" r:id="rId31"/>
    <p:sldId id="445" r:id="rId32"/>
    <p:sldId id="286" r:id="rId33"/>
    <p:sldId id="287" r:id="rId34"/>
    <p:sldId id="288" r:id="rId35"/>
    <p:sldId id="455" r:id="rId36"/>
    <p:sldId id="289" r:id="rId37"/>
    <p:sldId id="436" r:id="rId38"/>
    <p:sldId id="290" r:id="rId39"/>
    <p:sldId id="462" r:id="rId40"/>
    <p:sldId id="463" r:id="rId41"/>
    <p:sldId id="291" r:id="rId42"/>
    <p:sldId id="292" r:id="rId43"/>
    <p:sldId id="293" r:id="rId44"/>
    <p:sldId id="294" r:id="rId45"/>
    <p:sldId id="295" r:id="rId46"/>
    <p:sldId id="440" r:id="rId47"/>
    <p:sldId id="296" r:id="rId48"/>
    <p:sldId id="443" r:id="rId49"/>
    <p:sldId id="297" r:id="rId50"/>
    <p:sldId id="298" r:id="rId51"/>
    <p:sldId id="442" r:id="rId52"/>
    <p:sldId id="299" r:id="rId53"/>
    <p:sldId id="300" r:id="rId54"/>
    <p:sldId id="301" r:id="rId55"/>
    <p:sldId id="302" r:id="rId56"/>
    <p:sldId id="303" r:id="rId57"/>
    <p:sldId id="304" r:id="rId58"/>
    <p:sldId id="432" r:id="rId59"/>
    <p:sldId id="305" r:id="rId60"/>
    <p:sldId id="306" r:id="rId61"/>
    <p:sldId id="434" r:id="rId62"/>
    <p:sldId id="433" r:id="rId63"/>
    <p:sldId id="307" r:id="rId64"/>
    <p:sldId id="308" r:id="rId65"/>
    <p:sldId id="309" r:id="rId66"/>
    <p:sldId id="310" r:id="rId67"/>
    <p:sldId id="311" r:id="rId68"/>
    <p:sldId id="312" r:id="rId69"/>
    <p:sldId id="313" r:id="rId70"/>
    <p:sldId id="314" r:id="rId71"/>
    <p:sldId id="447" r:id="rId72"/>
    <p:sldId id="446" r:id="rId73"/>
    <p:sldId id="464" r:id="rId74"/>
    <p:sldId id="315" r:id="rId75"/>
    <p:sldId id="316" r:id="rId76"/>
    <p:sldId id="317" r:id="rId77"/>
    <p:sldId id="319" r:id="rId78"/>
    <p:sldId id="456" r:id="rId79"/>
    <p:sldId id="437" r:id="rId80"/>
    <p:sldId id="318"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441" r:id="rId95"/>
    <p:sldId id="333" r:id="rId96"/>
    <p:sldId id="334" r:id="rId97"/>
    <p:sldId id="335" r:id="rId98"/>
    <p:sldId id="336" r:id="rId99"/>
    <p:sldId id="337" r:id="rId100"/>
    <p:sldId id="338" r:id="rId101"/>
    <p:sldId id="339" r:id="rId102"/>
    <p:sldId id="340" r:id="rId103"/>
    <p:sldId id="341" r:id="rId104"/>
    <p:sldId id="342" r:id="rId105"/>
    <p:sldId id="343" r:id="rId106"/>
    <p:sldId id="344" r:id="rId107"/>
    <p:sldId id="448" r:id="rId108"/>
    <p:sldId id="345" r:id="rId109"/>
    <p:sldId id="346" r:id="rId110"/>
    <p:sldId id="347" r:id="rId111"/>
    <p:sldId id="348" r:id="rId112"/>
    <p:sldId id="349" r:id="rId113"/>
    <p:sldId id="350" r:id="rId114"/>
    <p:sldId id="351" r:id="rId115"/>
    <p:sldId id="352" r:id="rId116"/>
    <p:sldId id="449" r:id="rId117"/>
    <p:sldId id="354" r:id="rId118"/>
    <p:sldId id="457" r:id="rId119"/>
    <p:sldId id="458" r:id="rId120"/>
    <p:sldId id="438" r:id="rId121"/>
    <p:sldId id="353" r:id="rId122"/>
    <p:sldId id="355" r:id="rId123"/>
    <p:sldId id="356" r:id="rId124"/>
    <p:sldId id="357" r:id="rId125"/>
    <p:sldId id="358" r:id="rId126"/>
    <p:sldId id="360" r:id="rId127"/>
    <p:sldId id="361" r:id="rId128"/>
    <p:sldId id="362" r:id="rId129"/>
    <p:sldId id="363" r:id="rId130"/>
    <p:sldId id="364" r:id="rId131"/>
    <p:sldId id="365" r:id="rId132"/>
    <p:sldId id="366" r:id="rId133"/>
    <p:sldId id="367" r:id="rId134"/>
    <p:sldId id="368" r:id="rId135"/>
    <p:sldId id="369" r:id="rId136"/>
    <p:sldId id="370" r:id="rId137"/>
    <p:sldId id="451" r:id="rId138"/>
    <p:sldId id="371" r:id="rId139"/>
    <p:sldId id="372" r:id="rId140"/>
    <p:sldId id="373" r:id="rId141"/>
    <p:sldId id="374" r:id="rId142"/>
    <p:sldId id="375" r:id="rId143"/>
    <p:sldId id="376" r:id="rId144"/>
    <p:sldId id="377" r:id="rId145"/>
    <p:sldId id="378" r:id="rId146"/>
    <p:sldId id="379" r:id="rId147"/>
    <p:sldId id="380" r:id="rId148"/>
    <p:sldId id="381" r:id="rId149"/>
    <p:sldId id="382" r:id="rId150"/>
    <p:sldId id="383" r:id="rId151"/>
    <p:sldId id="384" r:id="rId152"/>
    <p:sldId id="385" r:id="rId153"/>
    <p:sldId id="386" r:id="rId154"/>
    <p:sldId id="387" r:id="rId155"/>
    <p:sldId id="388" r:id="rId156"/>
    <p:sldId id="389" r:id="rId157"/>
    <p:sldId id="390" r:id="rId158"/>
    <p:sldId id="391" r:id="rId159"/>
    <p:sldId id="392" r:id="rId160"/>
    <p:sldId id="393" r:id="rId161"/>
    <p:sldId id="394" r:id="rId162"/>
    <p:sldId id="395" r:id="rId163"/>
    <p:sldId id="396" r:id="rId164"/>
    <p:sldId id="397" r:id="rId165"/>
    <p:sldId id="400" r:id="rId166"/>
    <p:sldId id="398" r:id="rId167"/>
    <p:sldId id="435" r:id="rId168"/>
    <p:sldId id="399" r:id="rId169"/>
    <p:sldId id="452" r:id="rId170"/>
    <p:sldId id="465" r:id="rId171"/>
    <p:sldId id="401" r:id="rId172"/>
    <p:sldId id="459" r:id="rId173"/>
    <p:sldId id="460" r:id="rId174"/>
    <p:sldId id="402" r:id="rId175"/>
    <p:sldId id="439" r:id="rId176"/>
    <p:sldId id="403" r:id="rId177"/>
    <p:sldId id="404" r:id="rId178"/>
    <p:sldId id="405" r:id="rId179"/>
    <p:sldId id="406" r:id="rId180"/>
    <p:sldId id="407" r:id="rId181"/>
    <p:sldId id="408" r:id="rId182"/>
    <p:sldId id="409" r:id="rId183"/>
    <p:sldId id="410" r:id="rId184"/>
    <p:sldId id="411" r:id="rId185"/>
    <p:sldId id="412" r:id="rId186"/>
    <p:sldId id="413" r:id="rId187"/>
    <p:sldId id="414" r:id="rId188"/>
    <p:sldId id="415" r:id="rId189"/>
    <p:sldId id="416" r:id="rId190"/>
    <p:sldId id="417" r:id="rId191"/>
    <p:sldId id="453" r:id="rId192"/>
    <p:sldId id="418" r:id="rId193"/>
    <p:sldId id="419" r:id="rId194"/>
    <p:sldId id="420" r:id="rId195"/>
    <p:sldId id="421" r:id="rId196"/>
    <p:sldId id="422" r:id="rId197"/>
    <p:sldId id="423" r:id="rId198"/>
    <p:sldId id="424" r:id="rId199"/>
    <p:sldId id="425" r:id="rId200"/>
    <p:sldId id="426" r:id="rId201"/>
    <p:sldId id="427" r:id="rId202"/>
    <p:sldId id="428" r:id="rId203"/>
    <p:sldId id="429" r:id="rId204"/>
    <p:sldId id="430" r:id="rId205"/>
    <p:sldId id="431" r:id="rId206"/>
    <p:sldId id="450" r:id="rId207"/>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FAB48-00DF-4478-8383-CB8CA3CD2795}" v="182" dt="2022-03-15T13:07:3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286" autoAdjust="0"/>
    <p:restoredTop sz="86347" autoAdjust="0"/>
  </p:normalViewPr>
  <p:slideViewPr>
    <p:cSldViewPr snapToGrid="0">
      <p:cViewPr varScale="1">
        <p:scale>
          <a:sx n="70" d="100"/>
          <a:sy n="70" d="100"/>
        </p:scale>
        <p:origin x="1205" y="62"/>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97" d="100"/>
        <a:sy n="97" d="100"/>
      </p:scale>
      <p:origin x="0" y="-168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commentAuthors" Target="commentAuthor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2010</c:v>
                </c:pt>
              </c:strCache>
            </c:strRef>
          </c:tx>
          <c:invertIfNegative val="0"/>
          <c:cat>
            <c:strRef>
              <c:f>Sheet1!$A$2:$A$5</c:f>
              <c:strCache>
                <c:ptCount val="4"/>
                <c:pt idx="0">
                  <c:v>Skilled workers </c:v>
                </c:pt>
                <c:pt idx="1">
                  <c:v>Managers</c:v>
                </c:pt>
                <c:pt idx="2">
                  <c:v>Casual workers</c:v>
                </c:pt>
                <c:pt idx="3">
                  <c:v>Trainees</c:v>
                </c:pt>
              </c:strCache>
            </c:strRef>
          </c:cat>
          <c:val>
            <c:numRef>
              <c:f>Sheet1!$B$2:$B$5</c:f>
              <c:numCache>
                <c:formatCode>General</c:formatCode>
                <c:ptCount val="4"/>
                <c:pt idx="0">
                  <c:v>5</c:v>
                </c:pt>
                <c:pt idx="1">
                  <c:v>3</c:v>
                </c:pt>
                <c:pt idx="2">
                  <c:v>10</c:v>
                </c:pt>
                <c:pt idx="3">
                  <c:v>5</c:v>
                </c:pt>
              </c:numCache>
            </c:numRef>
          </c:val>
          <c:extLst>
            <c:ext xmlns:c16="http://schemas.microsoft.com/office/drawing/2014/chart" uri="{C3380CC4-5D6E-409C-BE32-E72D297353CC}">
              <c16:uniqueId val="{00000000-7634-44A5-9F81-B82B4D3779EC}"/>
            </c:ext>
          </c:extLst>
        </c:ser>
        <c:ser>
          <c:idx val="1"/>
          <c:order val="1"/>
          <c:tx>
            <c:strRef>
              <c:f>Sheet1!$C$1</c:f>
              <c:strCache>
                <c:ptCount val="1"/>
                <c:pt idx="0">
                  <c:v>2011</c:v>
                </c:pt>
              </c:strCache>
            </c:strRef>
          </c:tx>
          <c:invertIfNegative val="0"/>
          <c:cat>
            <c:strRef>
              <c:f>Sheet1!$A$2:$A$5</c:f>
              <c:strCache>
                <c:ptCount val="4"/>
                <c:pt idx="0">
                  <c:v>Skilled workers </c:v>
                </c:pt>
                <c:pt idx="1">
                  <c:v>Managers</c:v>
                </c:pt>
                <c:pt idx="2">
                  <c:v>Casual workers</c:v>
                </c:pt>
                <c:pt idx="3">
                  <c:v>Trainees</c:v>
                </c:pt>
              </c:strCache>
            </c:strRef>
          </c:cat>
          <c:val>
            <c:numRef>
              <c:f>Sheet1!$C$2:$C$5</c:f>
              <c:numCache>
                <c:formatCode>General</c:formatCode>
                <c:ptCount val="4"/>
                <c:pt idx="0">
                  <c:v>5</c:v>
                </c:pt>
                <c:pt idx="1">
                  <c:v>3</c:v>
                </c:pt>
                <c:pt idx="2">
                  <c:v>15</c:v>
                </c:pt>
                <c:pt idx="3">
                  <c:v>7</c:v>
                </c:pt>
              </c:numCache>
            </c:numRef>
          </c:val>
          <c:extLst>
            <c:ext xmlns:c16="http://schemas.microsoft.com/office/drawing/2014/chart" uri="{C3380CC4-5D6E-409C-BE32-E72D297353CC}">
              <c16:uniqueId val="{00000001-7634-44A5-9F81-B82B4D3779EC}"/>
            </c:ext>
          </c:extLst>
        </c:ser>
        <c:ser>
          <c:idx val="2"/>
          <c:order val="2"/>
          <c:tx>
            <c:strRef>
              <c:f>Sheet1!$D$1</c:f>
              <c:strCache>
                <c:ptCount val="1"/>
                <c:pt idx="0">
                  <c:v>2012</c:v>
                </c:pt>
              </c:strCache>
            </c:strRef>
          </c:tx>
          <c:invertIfNegative val="0"/>
          <c:cat>
            <c:strRef>
              <c:f>Sheet1!$A$2:$A$5</c:f>
              <c:strCache>
                <c:ptCount val="4"/>
                <c:pt idx="0">
                  <c:v>Skilled workers </c:v>
                </c:pt>
                <c:pt idx="1">
                  <c:v>Managers</c:v>
                </c:pt>
                <c:pt idx="2">
                  <c:v>Casual workers</c:v>
                </c:pt>
                <c:pt idx="3">
                  <c:v>Trainees</c:v>
                </c:pt>
              </c:strCache>
            </c:strRef>
          </c:cat>
          <c:val>
            <c:numRef>
              <c:f>Sheet1!$D$2:$D$5</c:f>
              <c:numCache>
                <c:formatCode>General</c:formatCode>
                <c:ptCount val="4"/>
                <c:pt idx="0">
                  <c:v>7</c:v>
                </c:pt>
                <c:pt idx="1">
                  <c:v>4</c:v>
                </c:pt>
                <c:pt idx="2">
                  <c:v>12</c:v>
                </c:pt>
                <c:pt idx="3">
                  <c:v>12</c:v>
                </c:pt>
              </c:numCache>
            </c:numRef>
          </c:val>
          <c:extLst>
            <c:ext xmlns:c16="http://schemas.microsoft.com/office/drawing/2014/chart" uri="{C3380CC4-5D6E-409C-BE32-E72D297353CC}">
              <c16:uniqueId val="{00000002-7634-44A5-9F81-B82B4D3779EC}"/>
            </c:ext>
          </c:extLst>
        </c:ser>
        <c:ser>
          <c:idx val="3"/>
          <c:order val="3"/>
          <c:tx>
            <c:strRef>
              <c:f>Sheet1!$E$1</c:f>
              <c:strCache>
                <c:ptCount val="1"/>
                <c:pt idx="0">
                  <c:v>2013</c:v>
                </c:pt>
              </c:strCache>
            </c:strRef>
          </c:tx>
          <c:invertIfNegative val="0"/>
          <c:cat>
            <c:strRef>
              <c:f>Sheet1!$A$2:$A$5</c:f>
              <c:strCache>
                <c:ptCount val="4"/>
                <c:pt idx="0">
                  <c:v>Skilled workers </c:v>
                </c:pt>
                <c:pt idx="1">
                  <c:v>Managers</c:v>
                </c:pt>
                <c:pt idx="2">
                  <c:v>Casual workers</c:v>
                </c:pt>
                <c:pt idx="3">
                  <c:v>Trainees</c:v>
                </c:pt>
              </c:strCache>
            </c:strRef>
          </c:cat>
          <c:val>
            <c:numRef>
              <c:f>Sheet1!$E$2:$E$5</c:f>
              <c:numCache>
                <c:formatCode>General</c:formatCode>
                <c:ptCount val="4"/>
                <c:pt idx="0">
                  <c:v>12</c:v>
                </c:pt>
                <c:pt idx="1">
                  <c:v>7</c:v>
                </c:pt>
                <c:pt idx="2">
                  <c:v>8</c:v>
                </c:pt>
                <c:pt idx="3">
                  <c:v>11</c:v>
                </c:pt>
              </c:numCache>
            </c:numRef>
          </c:val>
          <c:extLst>
            <c:ext xmlns:c16="http://schemas.microsoft.com/office/drawing/2014/chart" uri="{C3380CC4-5D6E-409C-BE32-E72D297353CC}">
              <c16:uniqueId val="{00000003-7634-44A5-9F81-B82B4D3779EC}"/>
            </c:ext>
          </c:extLst>
        </c:ser>
        <c:ser>
          <c:idx val="4"/>
          <c:order val="4"/>
          <c:tx>
            <c:strRef>
              <c:f>Sheet1!$F$1</c:f>
              <c:strCache>
                <c:ptCount val="1"/>
                <c:pt idx="0">
                  <c:v>2014</c:v>
                </c:pt>
              </c:strCache>
            </c:strRef>
          </c:tx>
          <c:invertIfNegative val="0"/>
          <c:cat>
            <c:strRef>
              <c:f>Sheet1!$A$2:$A$5</c:f>
              <c:strCache>
                <c:ptCount val="4"/>
                <c:pt idx="0">
                  <c:v>Skilled workers </c:v>
                </c:pt>
                <c:pt idx="1">
                  <c:v>Managers</c:v>
                </c:pt>
                <c:pt idx="2">
                  <c:v>Casual workers</c:v>
                </c:pt>
                <c:pt idx="3">
                  <c:v>Trainees</c:v>
                </c:pt>
              </c:strCache>
            </c:strRef>
          </c:cat>
          <c:val>
            <c:numRef>
              <c:f>Sheet1!$F$2:$F$5</c:f>
              <c:numCache>
                <c:formatCode>General</c:formatCode>
                <c:ptCount val="4"/>
                <c:pt idx="0">
                  <c:v>11</c:v>
                </c:pt>
                <c:pt idx="1">
                  <c:v>8</c:v>
                </c:pt>
                <c:pt idx="2">
                  <c:v>5</c:v>
                </c:pt>
                <c:pt idx="3">
                  <c:v>11</c:v>
                </c:pt>
              </c:numCache>
            </c:numRef>
          </c:val>
          <c:extLst>
            <c:ext xmlns:c16="http://schemas.microsoft.com/office/drawing/2014/chart" uri="{C3380CC4-5D6E-409C-BE32-E72D297353CC}">
              <c16:uniqueId val="{00000004-7634-44A5-9F81-B82B4D3779EC}"/>
            </c:ext>
          </c:extLst>
        </c:ser>
        <c:dLbls>
          <c:showLegendKey val="0"/>
          <c:showVal val="0"/>
          <c:showCatName val="0"/>
          <c:showSerName val="0"/>
          <c:showPercent val="0"/>
          <c:showBubbleSize val="0"/>
        </c:dLbls>
        <c:gapWidth val="150"/>
        <c:axId val="403712880"/>
        <c:axId val="403710136"/>
      </c:barChart>
      <c:catAx>
        <c:axId val="403712880"/>
        <c:scaling>
          <c:orientation val="minMax"/>
        </c:scaling>
        <c:delete val="0"/>
        <c:axPos val="l"/>
        <c:numFmt formatCode="General" sourceLinked="0"/>
        <c:majorTickMark val="out"/>
        <c:minorTickMark val="none"/>
        <c:tickLblPos val="nextTo"/>
        <c:crossAx val="403710136"/>
        <c:crosses val="autoZero"/>
        <c:auto val="1"/>
        <c:lblAlgn val="ctr"/>
        <c:lblOffset val="100"/>
        <c:noMultiLvlLbl val="0"/>
      </c:catAx>
      <c:valAx>
        <c:axId val="403710136"/>
        <c:scaling>
          <c:orientation val="minMax"/>
        </c:scaling>
        <c:delete val="0"/>
        <c:axPos val="b"/>
        <c:majorGridlines/>
        <c:numFmt formatCode="General" sourceLinked="1"/>
        <c:majorTickMark val="out"/>
        <c:minorTickMark val="none"/>
        <c:tickLblPos val="nextTo"/>
        <c:crossAx val="40371288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Sheet1!$B$1</c:f>
              <c:strCache>
                <c:ptCount val="1"/>
                <c:pt idx="0">
                  <c:v>2010</c:v>
                </c:pt>
              </c:strCache>
            </c:strRef>
          </c:tx>
          <c:cat>
            <c:strRef>
              <c:f>Sheet1!$A$2:$A$5</c:f>
              <c:strCache>
                <c:ptCount val="4"/>
                <c:pt idx="0">
                  <c:v>Skilled workers </c:v>
                </c:pt>
                <c:pt idx="1">
                  <c:v>Managers</c:v>
                </c:pt>
                <c:pt idx="2">
                  <c:v>Casual workers</c:v>
                </c:pt>
                <c:pt idx="3">
                  <c:v>Trainees</c:v>
                </c:pt>
              </c:strCache>
            </c:strRef>
          </c:cat>
          <c:val>
            <c:numRef>
              <c:f>Sheet1!$B$2:$B$5</c:f>
              <c:numCache>
                <c:formatCode>General</c:formatCode>
                <c:ptCount val="4"/>
                <c:pt idx="0">
                  <c:v>5</c:v>
                </c:pt>
                <c:pt idx="1">
                  <c:v>3</c:v>
                </c:pt>
                <c:pt idx="2">
                  <c:v>10</c:v>
                </c:pt>
                <c:pt idx="3">
                  <c:v>5</c:v>
                </c:pt>
              </c:numCache>
            </c:numRef>
          </c:val>
          <c:smooth val="0"/>
          <c:extLst>
            <c:ext xmlns:c16="http://schemas.microsoft.com/office/drawing/2014/chart" uri="{C3380CC4-5D6E-409C-BE32-E72D297353CC}">
              <c16:uniqueId val="{00000000-3228-4554-8046-FD13686AA7CE}"/>
            </c:ext>
          </c:extLst>
        </c:ser>
        <c:ser>
          <c:idx val="1"/>
          <c:order val="1"/>
          <c:tx>
            <c:strRef>
              <c:f>Sheet1!$C$1</c:f>
              <c:strCache>
                <c:ptCount val="1"/>
                <c:pt idx="0">
                  <c:v>2011</c:v>
                </c:pt>
              </c:strCache>
            </c:strRef>
          </c:tx>
          <c:cat>
            <c:strRef>
              <c:f>Sheet1!$A$2:$A$5</c:f>
              <c:strCache>
                <c:ptCount val="4"/>
                <c:pt idx="0">
                  <c:v>Skilled workers </c:v>
                </c:pt>
                <c:pt idx="1">
                  <c:v>Managers</c:v>
                </c:pt>
                <c:pt idx="2">
                  <c:v>Casual workers</c:v>
                </c:pt>
                <c:pt idx="3">
                  <c:v>Trainees</c:v>
                </c:pt>
              </c:strCache>
            </c:strRef>
          </c:cat>
          <c:val>
            <c:numRef>
              <c:f>Sheet1!$C$2:$C$5</c:f>
              <c:numCache>
                <c:formatCode>General</c:formatCode>
                <c:ptCount val="4"/>
                <c:pt idx="0">
                  <c:v>5</c:v>
                </c:pt>
                <c:pt idx="1">
                  <c:v>3</c:v>
                </c:pt>
                <c:pt idx="2">
                  <c:v>15</c:v>
                </c:pt>
                <c:pt idx="3">
                  <c:v>7</c:v>
                </c:pt>
              </c:numCache>
            </c:numRef>
          </c:val>
          <c:smooth val="0"/>
          <c:extLst>
            <c:ext xmlns:c16="http://schemas.microsoft.com/office/drawing/2014/chart" uri="{C3380CC4-5D6E-409C-BE32-E72D297353CC}">
              <c16:uniqueId val="{00000001-3228-4554-8046-FD13686AA7CE}"/>
            </c:ext>
          </c:extLst>
        </c:ser>
        <c:ser>
          <c:idx val="2"/>
          <c:order val="2"/>
          <c:tx>
            <c:strRef>
              <c:f>Sheet1!$D$1</c:f>
              <c:strCache>
                <c:ptCount val="1"/>
                <c:pt idx="0">
                  <c:v>2012</c:v>
                </c:pt>
              </c:strCache>
            </c:strRef>
          </c:tx>
          <c:cat>
            <c:strRef>
              <c:f>Sheet1!$A$2:$A$5</c:f>
              <c:strCache>
                <c:ptCount val="4"/>
                <c:pt idx="0">
                  <c:v>Skilled workers </c:v>
                </c:pt>
                <c:pt idx="1">
                  <c:v>Managers</c:v>
                </c:pt>
                <c:pt idx="2">
                  <c:v>Casual workers</c:v>
                </c:pt>
                <c:pt idx="3">
                  <c:v>Trainees</c:v>
                </c:pt>
              </c:strCache>
            </c:strRef>
          </c:cat>
          <c:val>
            <c:numRef>
              <c:f>Sheet1!$D$2:$D$5</c:f>
              <c:numCache>
                <c:formatCode>General</c:formatCode>
                <c:ptCount val="4"/>
                <c:pt idx="0">
                  <c:v>7</c:v>
                </c:pt>
                <c:pt idx="1">
                  <c:v>4</c:v>
                </c:pt>
                <c:pt idx="2">
                  <c:v>12</c:v>
                </c:pt>
                <c:pt idx="3">
                  <c:v>12</c:v>
                </c:pt>
              </c:numCache>
            </c:numRef>
          </c:val>
          <c:smooth val="0"/>
          <c:extLst>
            <c:ext xmlns:c16="http://schemas.microsoft.com/office/drawing/2014/chart" uri="{C3380CC4-5D6E-409C-BE32-E72D297353CC}">
              <c16:uniqueId val="{00000002-3228-4554-8046-FD13686AA7CE}"/>
            </c:ext>
          </c:extLst>
        </c:ser>
        <c:dLbls>
          <c:showLegendKey val="0"/>
          <c:showVal val="0"/>
          <c:showCatName val="0"/>
          <c:showSerName val="0"/>
          <c:showPercent val="0"/>
          <c:showBubbleSize val="0"/>
        </c:dLbls>
        <c:marker val="1"/>
        <c:smooth val="0"/>
        <c:axId val="572721216"/>
        <c:axId val="572722000"/>
      </c:lineChart>
      <c:catAx>
        <c:axId val="572721216"/>
        <c:scaling>
          <c:orientation val="minMax"/>
        </c:scaling>
        <c:delete val="0"/>
        <c:axPos val="b"/>
        <c:numFmt formatCode="General" sourceLinked="0"/>
        <c:majorTickMark val="out"/>
        <c:minorTickMark val="none"/>
        <c:tickLblPos val="nextTo"/>
        <c:crossAx val="572722000"/>
        <c:crosses val="autoZero"/>
        <c:auto val="1"/>
        <c:lblAlgn val="ctr"/>
        <c:lblOffset val="100"/>
        <c:noMultiLvlLbl val="0"/>
      </c:catAx>
      <c:valAx>
        <c:axId val="572722000"/>
        <c:scaling>
          <c:orientation val="minMax"/>
        </c:scaling>
        <c:delete val="0"/>
        <c:axPos val="l"/>
        <c:majorGridlines/>
        <c:numFmt formatCode="General" sourceLinked="1"/>
        <c:majorTickMark val="out"/>
        <c:minorTickMark val="none"/>
        <c:tickLblPos val="nextTo"/>
        <c:crossAx val="572721216"/>
        <c:crosses val="autoZero"/>
        <c:crossBetween val="between"/>
      </c:valAx>
    </c:plotArea>
    <c:legend>
      <c:legendPos val="r"/>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2022/03/15</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3</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84D42-89AD-421F-9648-684EE3293813}" type="slidenum">
              <a:rPr lang="en-ZA" smtClean="0"/>
              <a:t>175</a:t>
            </a:fld>
            <a:endParaRPr lang="en-ZA" dirty="0"/>
          </a:p>
        </p:txBody>
      </p:sp>
    </p:spTree>
    <p:extLst>
      <p:ext uri="{BB962C8B-B14F-4D97-AF65-F5344CB8AC3E}">
        <p14:creationId xmlns:p14="http://schemas.microsoft.com/office/powerpoint/2010/main" val="157680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7</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13</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19</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24</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84D42-89AD-421F-9648-684EE3293813}" type="slidenum">
              <a:rPr lang="en-ZA" smtClean="0"/>
              <a:t>37</a:t>
            </a:fld>
            <a:endParaRPr lang="en-ZA" dirty="0"/>
          </a:p>
        </p:txBody>
      </p:sp>
    </p:spTree>
    <p:extLst>
      <p:ext uri="{BB962C8B-B14F-4D97-AF65-F5344CB8AC3E}">
        <p14:creationId xmlns:p14="http://schemas.microsoft.com/office/powerpoint/2010/main" val="96474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84D42-89AD-421F-9648-684EE3293813}" type="slidenum">
              <a:rPr lang="en-ZA" smtClean="0"/>
              <a:t>79</a:t>
            </a:fld>
            <a:endParaRPr lang="en-ZA" dirty="0"/>
          </a:p>
        </p:txBody>
      </p:sp>
    </p:spTree>
    <p:extLst>
      <p:ext uri="{BB962C8B-B14F-4D97-AF65-F5344CB8AC3E}">
        <p14:creationId xmlns:p14="http://schemas.microsoft.com/office/powerpoint/2010/main" val="347068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84D42-89AD-421F-9648-684EE3293813}" type="slidenum">
              <a:rPr lang="en-ZA" smtClean="0"/>
              <a:t>120</a:t>
            </a:fld>
            <a:endParaRPr lang="en-ZA" dirty="0"/>
          </a:p>
        </p:txBody>
      </p:sp>
    </p:spTree>
    <p:extLst>
      <p:ext uri="{BB962C8B-B14F-4D97-AF65-F5344CB8AC3E}">
        <p14:creationId xmlns:p14="http://schemas.microsoft.com/office/powerpoint/2010/main" val="2218775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2022/03/15</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2022/03/15</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www.youtube.com/watch?v=FTC-5P1VFFU"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hyperlink" Target="https://www.youtube.com/watch?v=IwJVnfw44SU"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HAyHyDiISqY" TargetMode="Externa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hyperlink" Target="https://www.youtube.com/watch?v=-JcgRyJUfZM"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lideplayer.com/slide/4998329/" TargetMode="External"/><Relationship Id="rId2" Type="http://schemas.openxmlformats.org/officeDocument/2006/relationships/hyperlink" Target="https://slideplayer.com/slide/17260080/" TargetMode="External"/><Relationship Id="rId1" Type="http://schemas.openxmlformats.org/officeDocument/2006/relationships/slideLayout" Target="../slideLayouts/slideLayout6.xml"/><Relationship Id="rId5" Type="http://schemas.openxmlformats.org/officeDocument/2006/relationships/hyperlink" Target="https://www.legit.ng/1174941-background-study-research-write-2021.html" TargetMode="External"/><Relationship Id="rId4" Type="http://schemas.openxmlformats.org/officeDocument/2006/relationships/hyperlink" Target="https://bbamantra.com/project/selection-of-a-research-problem/"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owlcation.com/academia/Why-Research-is-Important-Within-and-Beyond-the-Academ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JEZjwlDNEHY" TargetMode="External"/><Relationship Id="rId2" Type="http://schemas.openxmlformats.org/officeDocument/2006/relationships/hyperlink" Target="https://www.youtube.com/watch?v=Zs9IWGragF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vifGBH-0Wns" TargetMode="External"/><Relationship Id="rId2" Type="http://schemas.openxmlformats.org/officeDocument/2006/relationships/hyperlink" Target="https://www.youtube.com/watch?v=JEZjwlDNEHY" TargetMode="External"/><Relationship Id="rId1" Type="http://schemas.openxmlformats.org/officeDocument/2006/relationships/slideLayout" Target="../slideLayouts/slideLayout2.xml"/><Relationship Id="rId4" Type="http://schemas.openxmlformats.org/officeDocument/2006/relationships/hyperlink" Target="https://www.youtube.com/watch?v=KyuDYW9QbD4"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_hLqI7TJiTQ"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beyondpenguins.ehe.osu.edu/"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bachelorprint.eu/plagiarism-checker/plagiaris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lstStyle/>
          <a:p>
            <a:r>
              <a:rPr lang="en-ZA" dirty="0"/>
              <a:t>COMPLETE A RESEARCH ASSIGNMENT </a:t>
            </a:r>
          </a:p>
        </p:txBody>
      </p:sp>
      <p:sp>
        <p:nvSpPr>
          <p:cNvPr id="5" name="Subtitle 4"/>
          <p:cNvSpPr>
            <a:spLocks noGrp="1"/>
          </p:cNvSpPr>
          <p:nvPr>
            <p:ph type="subTitle" idx="1"/>
          </p:nvPr>
        </p:nvSpPr>
        <p:spPr/>
        <p:txBody>
          <a:bodyPr/>
          <a:lstStyle/>
          <a:p>
            <a:r>
              <a:rPr lang="en-ZA" dirty="0"/>
              <a:t>Unit Standard ID: 10301| NQF Level 6 | Credits 20</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r>
              <a:rPr lang="en-ZA" dirty="0"/>
              <a:t>Persons credited with this unit standard will be able to complete a primary research assignment which is limited in scale, but which is effectively planned, focused, structured and the findings are presented in a written report. </a:t>
            </a:r>
          </a:p>
          <a:p>
            <a:pPr marL="0" indent="0">
              <a:buNone/>
            </a:pPr>
            <a:endParaRPr lang="en-ZA" dirty="0"/>
          </a:p>
          <a:p>
            <a:r>
              <a:rPr lang="en-ZA" dirty="0"/>
              <a:t>This US provides practitioners with skills to access new knowledge and information from outside of their existing contexts and experiences.</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ZA" sz="2000" dirty="0"/>
          </a:p>
          <a:p>
            <a:pPr marL="0" indent="0">
              <a:buNone/>
            </a:pPr>
            <a:endParaRPr lang="en-GB" sz="2700" dirty="0"/>
          </a:p>
          <a:p>
            <a:pPr marL="0" indent="0">
              <a:buNone/>
            </a:pP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2062460"/>
              </p:ext>
            </p:extLst>
          </p:nvPr>
        </p:nvGraphicFramePr>
        <p:xfrm>
          <a:off x="603504" y="4038255"/>
          <a:ext cx="7068216" cy="1323546"/>
        </p:xfrm>
        <a:graphic>
          <a:graphicData uri="http://schemas.openxmlformats.org/drawingml/2006/table">
            <a:tbl>
              <a:tblPr firstRow="1" firstCol="1" bandRow="1">
                <a:tableStyleId>{5C22544A-7EE6-4342-B048-85BDC9FD1C3A}</a:tableStyleId>
              </a:tblPr>
              <a:tblGrid>
                <a:gridCol w="7068216">
                  <a:extLst>
                    <a:ext uri="{9D8B030D-6E8A-4147-A177-3AD203B41FA5}">
                      <a16:colId xmlns:a16="http://schemas.microsoft.com/office/drawing/2014/main" val="20000"/>
                    </a:ext>
                  </a:extLst>
                </a:gridCol>
              </a:tblGrid>
              <a:tr h="1323546">
                <a:tc>
                  <a:txBody>
                    <a:bodyPr/>
                    <a:lstStyle/>
                    <a:p>
                      <a:pPr algn="just">
                        <a:lnSpc>
                          <a:spcPct val="150000"/>
                        </a:lnSpc>
                        <a:spcAft>
                          <a:spcPts val="0"/>
                        </a:spcAft>
                      </a:pPr>
                      <a:r>
                        <a:rPr lang="en-GB" sz="2100" dirty="0">
                          <a:effectLst/>
                        </a:rPr>
                        <a:t>Menand (2002) characterizes language as "a social weapon" (p. 115).</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603504" y="2083307"/>
            <a:ext cx="80832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100" b="1" i="0" u="sng" strike="noStrike" cap="none" normalizeH="0" baseline="0" dirty="0">
                <a:ln>
                  <a:noFill/>
                </a:ln>
                <a:solidFill>
                  <a:srgbClr val="808080"/>
                </a:solidFill>
                <a:effectLst/>
                <a:latin typeface="Calibri" panose="020F0502020204030204" pitchFamily="34" charset="0"/>
                <a:ea typeface="Times New Roman" panose="02020603050405020304" pitchFamily="18" charset="0"/>
                <a:cs typeface="Arial" panose="020B0604020202020204" pitchFamily="34" charset="0"/>
              </a:rPr>
              <a:t>Parenthetical citations</a:t>
            </a:r>
            <a:endParaRPr kumimoji="0" lang="en-ZA" altLang="zh-CN" sz="2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short quotations, place citations outside of closing quotation marks, followed by sentence punctuation (period, question mark, comma, semi-colon, colon):</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21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05292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603504" y="1715416"/>
            <a:ext cx="8083296"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u="sng" dirty="0"/>
              <a:t>Commas and periods</a:t>
            </a:r>
            <a:endParaRPr lang="en-ZA" sz="2100" b="1" u="sng" dirty="0"/>
          </a:p>
          <a:p>
            <a:r>
              <a:rPr lang="en-GB" sz="2100" dirty="0"/>
              <a:t>Place inside closing quotation marks when no parenthetical citation follows:</a:t>
            </a:r>
            <a:endParaRPr lang="en-ZA" sz="2100" dirty="0"/>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21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16833980"/>
              </p:ext>
            </p:extLst>
          </p:nvPr>
        </p:nvGraphicFramePr>
        <p:xfrm>
          <a:off x="603504" y="3350714"/>
          <a:ext cx="8083296" cy="1390587"/>
        </p:xfrm>
        <a:graphic>
          <a:graphicData uri="http://schemas.openxmlformats.org/drawingml/2006/table">
            <a:tbl>
              <a:tblPr firstRow="1" firstCol="1" bandRow="1">
                <a:tableStyleId>{5C22544A-7EE6-4342-B048-85BDC9FD1C3A}</a:tableStyleId>
              </a:tblPr>
              <a:tblGrid>
                <a:gridCol w="8083296">
                  <a:extLst>
                    <a:ext uri="{9D8B030D-6E8A-4147-A177-3AD203B41FA5}">
                      <a16:colId xmlns:a16="http://schemas.microsoft.com/office/drawing/2014/main" val="20000"/>
                    </a:ext>
                  </a:extLst>
                </a:gridCol>
              </a:tblGrid>
              <a:tr h="0">
                <a:tc>
                  <a:txBody>
                    <a:bodyPr/>
                    <a:lstStyle/>
                    <a:p>
                      <a:pPr algn="l">
                        <a:lnSpc>
                          <a:spcPct val="150000"/>
                        </a:lnSpc>
                        <a:spcAft>
                          <a:spcPts val="0"/>
                        </a:spcAft>
                      </a:pPr>
                      <a:r>
                        <a:rPr lang="en-GB" sz="2100" dirty="0">
                          <a:effectLst/>
                        </a:rPr>
                        <a:t>Hertzberg (2002) notes that "treating the Constitution as imperfect is not new," but because of Dahl's credentials, his "apostasy merits attention" (p. 85).</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62220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603504" y="1368718"/>
            <a:ext cx="8083296"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u="sng" dirty="0"/>
              <a:t>Semicolons and colons</a:t>
            </a:r>
            <a:endParaRPr lang="en-ZA" sz="2100" b="1" u="sng" dirty="0"/>
          </a:p>
          <a:p>
            <a:r>
              <a:rPr lang="en-GB" sz="2100" dirty="0"/>
              <a:t>Place outside of closing quotation marks (or after a parenthetical citation).</a:t>
            </a:r>
            <a:endParaRPr lang="en-ZA" sz="2100" dirty="0"/>
          </a:p>
          <a:p>
            <a:r>
              <a:rPr lang="en-GB" sz="2100" dirty="0"/>
              <a:t> </a:t>
            </a:r>
            <a:endParaRPr lang="en-ZA" sz="2100" dirty="0"/>
          </a:p>
          <a:p>
            <a:r>
              <a:rPr lang="en-GB" sz="2100" b="1" u="sng" dirty="0"/>
              <a:t>Question marks and exclamation points</a:t>
            </a:r>
            <a:endParaRPr lang="en-ZA" sz="2100" b="1" u="sng" dirty="0"/>
          </a:p>
          <a:p>
            <a:r>
              <a:rPr lang="en-GB" sz="2100" dirty="0"/>
              <a:t>Place inside closing quotation marks if the quotation is a question/exclamation:</a:t>
            </a:r>
          </a:p>
          <a:p>
            <a:endParaRPr lang="en-GB" sz="2100" dirty="0"/>
          </a:p>
          <a:p>
            <a:endParaRPr lang="en-ZA" sz="2100" dirty="0"/>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21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93368848"/>
              </p:ext>
            </p:extLst>
          </p:nvPr>
        </p:nvGraphicFramePr>
        <p:xfrm>
          <a:off x="467544" y="4318334"/>
          <a:ext cx="7810182" cy="1390587"/>
        </p:xfrm>
        <a:graphic>
          <a:graphicData uri="http://schemas.openxmlformats.org/drawingml/2006/table">
            <a:tbl>
              <a:tblPr firstRow="1" firstCol="1" bandRow="1">
                <a:tableStyleId>{5C22544A-7EE6-4342-B048-85BDC9FD1C3A}</a:tableStyleId>
              </a:tblPr>
              <a:tblGrid>
                <a:gridCol w="7810182">
                  <a:extLst>
                    <a:ext uri="{9D8B030D-6E8A-4147-A177-3AD203B41FA5}">
                      <a16:colId xmlns:a16="http://schemas.microsoft.com/office/drawing/2014/main" val="20000"/>
                    </a:ext>
                  </a:extLst>
                </a:gridCol>
              </a:tblGrid>
              <a:tr h="1243296">
                <a:tc>
                  <a:txBody>
                    <a:bodyPr/>
                    <a:lstStyle/>
                    <a:p>
                      <a:pPr algn="just">
                        <a:lnSpc>
                          <a:spcPct val="150000"/>
                        </a:lnSpc>
                        <a:spcAft>
                          <a:spcPts val="0"/>
                        </a:spcAft>
                      </a:pPr>
                      <a:r>
                        <a:rPr lang="en-GB" sz="2100" dirty="0">
                          <a:effectLst/>
                        </a:rPr>
                        <a:t>Menand (2001) acknowledges that H. W. Fowler's Modern English Usage is "a classic of the language," but he asks, "Is it a dead classic?" (p. 114).</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88873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671484" y="1618575"/>
            <a:ext cx="8083296"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dirty="0"/>
              <a:t> </a:t>
            </a:r>
            <a:r>
              <a:rPr lang="en-GB" sz="2100" dirty="0"/>
              <a:t>Place outside of closing quotation marks if the entire sentence containing the quotation is a question or exclamation:</a:t>
            </a:r>
          </a:p>
          <a:p>
            <a:endParaRPr lang="en-GB" sz="2100" dirty="0"/>
          </a:p>
          <a:p>
            <a:pPr lvl="0" eaLnBrk="0" fontAlgn="base" hangingPunct="0">
              <a:spcBef>
                <a:spcPct val="0"/>
              </a:spcBef>
              <a:spcAft>
                <a:spcPct val="0"/>
              </a:spcAft>
            </a:pPr>
            <a:endParaRPr lang="en-ZA" altLang="zh-CN" sz="2100"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ZA" altLang="zh-CN" sz="2100"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ZA" altLang="zh-CN" sz="2100"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ZA" altLang="zh-CN" sz="2100" dirty="0">
                <a:latin typeface="Calibri" panose="020F0502020204030204" pitchFamily="34" charset="0"/>
                <a:cs typeface="Times New Roman" panose="02020603050405020304" pitchFamily="18" charset="0"/>
              </a:rPr>
              <a:t>Quotation within a quotation</a:t>
            </a:r>
          </a:p>
          <a:p>
            <a:pPr lvl="0" eaLnBrk="0" fontAlgn="base" hangingPunct="0">
              <a:spcBef>
                <a:spcPct val="0"/>
              </a:spcBef>
              <a:spcAft>
                <a:spcPct val="0"/>
              </a:spcAft>
            </a:pPr>
            <a:r>
              <a:rPr lang="en-ZA" altLang="zh-CN" sz="2100" dirty="0">
                <a:latin typeface="Calibri" panose="020F0502020204030204" pitchFamily="34" charset="0"/>
                <a:cs typeface="Times New Roman" panose="02020603050405020304" pitchFamily="18" charset="0"/>
              </a:rPr>
              <a:t>Use single quotation marks for the embedded quotation:</a:t>
            </a:r>
          </a:p>
          <a:p>
            <a:pPr lvl="0" eaLnBrk="0" fontAlgn="base" hangingPunct="0">
              <a:spcBef>
                <a:spcPct val="0"/>
              </a:spcBef>
              <a:spcAft>
                <a:spcPct val="0"/>
              </a:spcAft>
            </a:pPr>
            <a:endParaRPr lang="en-ZA" altLang="zh-CN" sz="2100"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ZA" altLang="zh-CN" sz="21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ZA" altLang="zh-CN" sz="2100" dirty="0">
              <a:latin typeface="+mj-lt"/>
            </a:endParaRPr>
          </a:p>
          <a:p>
            <a:pPr lvl="0" eaLnBrk="0" fontAlgn="base" hangingPunct="0">
              <a:spcBef>
                <a:spcPct val="0"/>
              </a:spcBef>
              <a:spcAft>
                <a:spcPct val="0"/>
              </a:spcAft>
            </a:pPr>
            <a:r>
              <a:rPr lang="en-ZA" altLang="zh-CN" sz="2100" dirty="0">
                <a:latin typeface="+mj-lt"/>
              </a:rPr>
              <a:t>The phrases "democratic fairness" and "encouraging consensus" are already in quotation marks in Dahl's sentence.]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68642343"/>
              </p:ext>
            </p:extLst>
          </p:nvPr>
        </p:nvGraphicFramePr>
        <p:xfrm>
          <a:off x="671484" y="2574445"/>
          <a:ext cx="8083296" cy="910527"/>
        </p:xfrm>
        <a:graphic>
          <a:graphicData uri="http://schemas.openxmlformats.org/drawingml/2006/table">
            <a:tbl>
              <a:tblPr firstRow="1" firstCol="1" bandRow="1">
                <a:tableStyleId>{5C22544A-7EE6-4342-B048-85BDC9FD1C3A}</a:tableStyleId>
              </a:tblPr>
              <a:tblGrid>
                <a:gridCol w="8083296">
                  <a:extLst>
                    <a:ext uri="{9D8B030D-6E8A-4147-A177-3AD203B41FA5}">
                      <a16:colId xmlns:a16="http://schemas.microsoft.com/office/drawing/2014/main" val="20000"/>
                    </a:ext>
                  </a:extLst>
                </a:gridCol>
              </a:tblGrid>
              <a:tr h="0">
                <a:tc>
                  <a:txBody>
                    <a:bodyPr/>
                    <a:lstStyle/>
                    <a:p>
                      <a:pPr algn="just">
                        <a:lnSpc>
                          <a:spcPct val="150000"/>
                        </a:lnSpc>
                        <a:spcAft>
                          <a:spcPts val="0"/>
                        </a:spcAft>
                      </a:pPr>
                      <a:r>
                        <a:rPr lang="en-GB" sz="2100" dirty="0">
                          <a:effectLst/>
                        </a:rPr>
                        <a:t>How many students actually read the guide to find out what is meant by "academic misconduct"?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50281489"/>
              </p:ext>
            </p:extLst>
          </p:nvPr>
        </p:nvGraphicFramePr>
        <p:xfrm>
          <a:off x="671484" y="4440842"/>
          <a:ext cx="8083296" cy="910527"/>
        </p:xfrm>
        <a:graphic>
          <a:graphicData uri="http://schemas.openxmlformats.org/drawingml/2006/table">
            <a:tbl>
              <a:tblPr firstRow="1" firstCol="1" bandRow="1">
                <a:tableStyleId>{5C22544A-7EE6-4342-B048-85BDC9FD1C3A}</a:tableStyleId>
              </a:tblPr>
              <a:tblGrid>
                <a:gridCol w="8083296">
                  <a:extLst>
                    <a:ext uri="{9D8B030D-6E8A-4147-A177-3AD203B41FA5}">
                      <a16:colId xmlns:a16="http://schemas.microsoft.com/office/drawing/2014/main" val="20000"/>
                    </a:ext>
                  </a:extLst>
                </a:gridCol>
              </a:tblGrid>
              <a:tr h="0">
                <a:tc>
                  <a:txBody>
                    <a:bodyPr/>
                    <a:lstStyle/>
                    <a:p>
                      <a:pPr algn="just">
                        <a:lnSpc>
                          <a:spcPct val="150000"/>
                        </a:lnSpc>
                        <a:spcAft>
                          <a:spcPts val="0"/>
                        </a:spcAft>
                      </a:pPr>
                      <a:r>
                        <a:rPr lang="en-GB" sz="2100" dirty="0">
                          <a:effectLst/>
                        </a:rPr>
                        <a:t>According to Hertzberg (2002), Dahl gives the U. S. Constitution "bad marks in 'democratic fairness' and 'encouraging consensus'" (p. 90).</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61527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671484" y="1803245"/>
            <a:ext cx="808329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u="sng" dirty="0"/>
              <a:t>Quoting Only a Portion of the Whole</a:t>
            </a:r>
            <a:endParaRPr lang="en-ZA" sz="2100" b="1" u="sng" dirty="0"/>
          </a:p>
          <a:p>
            <a:r>
              <a:rPr lang="en-GB" sz="2100" dirty="0"/>
              <a:t>Use ellipsis points (. . .) to indicate an omission within a quotation--but not at the beginning or end unless it's not obvious that you're quoting only a portion of the whole.</a:t>
            </a:r>
            <a:endParaRPr lang="en-ZA" sz="2100" dirty="0"/>
          </a:p>
          <a:p>
            <a:r>
              <a:rPr lang="en-GB" sz="2100" dirty="0"/>
              <a:t> </a:t>
            </a:r>
            <a:endParaRPr lang="en-ZA" sz="2100" dirty="0"/>
          </a:p>
          <a:p>
            <a:r>
              <a:rPr lang="en-GB" sz="2100" b="1" u="sng" dirty="0"/>
              <a:t>Adding Clarification, Comment, or Correction</a:t>
            </a:r>
            <a:endParaRPr lang="en-ZA" sz="2100" b="1" u="sng" dirty="0"/>
          </a:p>
          <a:p>
            <a:r>
              <a:rPr lang="en-GB" sz="2100" dirty="0"/>
              <a:t>Within quotations, use square brackets [ ] (not parentheses) to add your own clarification, comment, or correction.</a:t>
            </a:r>
            <a:endParaRPr lang="en-ZA" sz="2100" dirty="0"/>
          </a:p>
          <a:p>
            <a:r>
              <a:rPr lang="en-GB" sz="2100" dirty="0"/>
              <a:t> </a:t>
            </a:r>
            <a:endParaRPr lang="en-ZA" sz="2100" dirty="0"/>
          </a:p>
          <a:p>
            <a:r>
              <a:rPr lang="en-GB" sz="2100" dirty="0"/>
              <a:t>Use [sic] (meaning "so" or "thus") to indicate that a mistake is in the source you're quoting and is not your own.</a:t>
            </a:r>
            <a:endParaRPr lang="en-ZA" sz="2100" dirty="0"/>
          </a:p>
          <a:p>
            <a:r>
              <a:rPr lang="en-GB" sz="2100" i="1" dirty="0"/>
              <a:t>(https://writing.wisc.edu/Handbook/QPA_quoting)</a:t>
            </a:r>
            <a:endParaRPr lang="en-ZA" sz="2100" dirty="0"/>
          </a:p>
          <a:p>
            <a:r>
              <a:rPr lang="en-GB" sz="2100" dirty="0"/>
              <a:t> </a:t>
            </a:r>
            <a:endParaRPr lang="en-ZA" sz="2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96422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467544" y="1484489"/>
            <a:ext cx="808329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GB" sz="2100" dirty="0"/>
              <a:t>Writing in third person is writing from the third person point of view and uses pronouns like he, she, it, or they.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It differs from the first person, which uses pronouns such as I and me, and from the second person, which uses pronouns such as you and yours.</a:t>
            </a:r>
            <a:endParaRPr lang="en-ZA" sz="2100" dirty="0"/>
          </a:p>
          <a:p>
            <a:endParaRPr lang="en-GB" sz="2100" dirty="0"/>
          </a:p>
          <a:p>
            <a:r>
              <a:rPr lang="en-GB" sz="2400" dirty="0"/>
              <a:t>The third person is the most common point of view used in fiction writing and is the traditional form for academic writing. Authors of novels and composers of papers use “he,” “she,” or “it” when referring to a person, place, thing, or idea. </a:t>
            </a:r>
            <a:endParaRPr lang="en-ZA" sz="2400" dirty="0"/>
          </a:p>
          <a:p>
            <a:endParaRPr lang="en-ZA" sz="2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22622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467544" y="1433438"/>
            <a:ext cx="8083296"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dirty="0"/>
              <a:t>For example:</a:t>
            </a:r>
          </a:p>
          <a:p>
            <a:pPr marL="342900" indent="-342900">
              <a:buFont typeface="Arial" panose="020B0604020202020204" pitchFamily="34" charset="0"/>
              <a:buChar char="•"/>
            </a:pPr>
            <a:endParaRPr lang="en-ZA" sz="2100" dirty="0"/>
          </a:p>
          <a:p>
            <a:pPr marL="342900" indent="-342900">
              <a:buFont typeface="Arial" panose="020B0604020202020204" pitchFamily="34" charset="0"/>
              <a:buChar char="•"/>
            </a:pPr>
            <a:r>
              <a:rPr lang="en-GB" sz="2100" dirty="0"/>
              <a:t>“</a:t>
            </a:r>
            <a:r>
              <a:rPr lang="en-GB" sz="2100" b="1" dirty="0"/>
              <a:t>He</a:t>
            </a:r>
            <a:r>
              <a:rPr lang="en-GB" sz="2100" dirty="0"/>
              <a:t> met </a:t>
            </a:r>
            <a:r>
              <a:rPr lang="en-GB" sz="2100" b="1" dirty="0"/>
              <a:t>her</a:t>
            </a:r>
            <a:r>
              <a:rPr lang="en-GB" sz="2100" dirty="0"/>
              <a:t> at a conference where </a:t>
            </a:r>
            <a:r>
              <a:rPr lang="en-GB" sz="2100" b="1" dirty="0"/>
              <a:t>she </a:t>
            </a:r>
            <a:r>
              <a:rPr lang="en-GB" sz="2100" dirty="0"/>
              <a:t>was the keynote speaker, and it was odd to </a:t>
            </a:r>
            <a:r>
              <a:rPr lang="en-GB" sz="2100" b="1" dirty="0"/>
              <a:t>him</a:t>
            </a:r>
            <a:r>
              <a:rPr lang="en-GB" sz="2100" dirty="0"/>
              <a:t> that </a:t>
            </a:r>
            <a:r>
              <a:rPr lang="en-GB" sz="2100" b="1" dirty="0"/>
              <a:t>her</a:t>
            </a:r>
            <a:r>
              <a:rPr lang="en-GB" sz="2100" dirty="0"/>
              <a:t> laptop had a fountain pen sticker on it, because that was</a:t>
            </a:r>
            <a:r>
              <a:rPr lang="en-GB" sz="2100" b="1" dirty="0"/>
              <a:t> his</a:t>
            </a:r>
            <a:r>
              <a:rPr lang="en-GB" sz="2100" dirty="0"/>
              <a:t> favourite kind of pen. </a:t>
            </a:r>
          </a:p>
          <a:p>
            <a:pPr marL="342900" indent="-342900">
              <a:buFont typeface="Arial" panose="020B0604020202020204" pitchFamily="34" charset="0"/>
              <a:buChar char="•"/>
            </a:pPr>
            <a:endParaRPr lang="en-GB" sz="2100" b="1" dirty="0"/>
          </a:p>
          <a:p>
            <a:pPr marL="342900" indent="-342900">
              <a:buFont typeface="Arial" panose="020B0604020202020204" pitchFamily="34" charset="0"/>
              <a:buChar char="•"/>
            </a:pPr>
            <a:r>
              <a:rPr lang="en-GB" sz="2100" b="1" dirty="0"/>
              <a:t>He</a:t>
            </a:r>
            <a:r>
              <a:rPr lang="en-GB" sz="2100" dirty="0"/>
              <a:t> had </a:t>
            </a:r>
            <a:r>
              <a:rPr lang="en-GB" sz="2100" b="1" dirty="0"/>
              <a:t>his </a:t>
            </a:r>
            <a:r>
              <a:rPr lang="en-GB" sz="2100" dirty="0"/>
              <a:t>with </a:t>
            </a:r>
            <a:r>
              <a:rPr lang="en-GB" sz="2100" b="1" dirty="0"/>
              <a:t>him </a:t>
            </a:r>
            <a:r>
              <a:rPr lang="en-GB" sz="2100" dirty="0"/>
              <a:t>and wondered about </a:t>
            </a:r>
            <a:r>
              <a:rPr lang="en-GB" sz="2100" b="1" dirty="0"/>
              <a:t>hers</a:t>
            </a:r>
            <a:r>
              <a:rPr lang="en-GB" sz="2100" dirty="0"/>
              <a:t>. “A laptop has</a:t>
            </a:r>
            <a:r>
              <a:rPr lang="en-GB" sz="2100" b="1" dirty="0"/>
              <a:t> its</a:t>
            </a:r>
            <a:r>
              <a:rPr lang="en-GB" sz="2100" dirty="0"/>
              <a:t> place on a desk or on a lap,” he thought, “but in the pocket near the heart and in the hand a fountain pen has</a:t>
            </a:r>
            <a:r>
              <a:rPr lang="en-GB" sz="2100" b="1" dirty="0"/>
              <a:t> its </a:t>
            </a:r>
            <a:r>
              <a:rPr lang="en-GB" sz="2100" dirty="0"/>
              <a:t>place.” </a:t>
            </a:r>
            <a:endParaRPr lang="en-ZA" sz="2100" dirty="0"/>
          </a:p>
          <a:p>
            <a:pPr marL="342900" indent="-342900">
              <a:buFont typeface="Arial" panose="020B0604020202020204" pitchFamily="34" charset="0"/>
              <a:buChar char="•"/>
            </a:pPr>
            <a:r>
              <a:rPr lang="en-GB" sz="2100" i="1" dirty="0"/>
              <a:t>(http://www.quickanddirtytips.com)</a:t>
            </a:r>
            <a:endParaRPr lang="en-ZA" sz="2100" dirty="0"/>
          </a:p>
          <a:p>
            <a:r>
              <a:rPr lang="en-GB" sz="2100" dirty="0"/>
              <a:t> </a:t>
            </a:r>
            <a:endParaRPr lang="en-ZA" sz="2100" dirty="0"/>
          </a:p>
          <a:p>
            <a:r>
              <a:rPr lang="en-GB" sz="2100" dirty="0"/>
              <a:t>Writing in the third person, you should refer to yourself as the ‘writer’, the ‘researcher’ the ‘compiler etc. </a:t>
            </a:r>
            <a:endParaRPr lang="en-ZA" sz="2100" dirty="0"/>
          </a:p>
          <a:p>
            <a:endParaRPr lang="en-ZA" sz="2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719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C90C-F814-40C6-A0FB-FBD45AF8BA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2B13319-6157-4B8A-A2E9-8AD68C45113E}"/>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53612C25-499C-4589-A98D-5026EEA1D4E9}"/>
              </a:ext>
            </a:extLst>
          </p:cNvPr>
          <p:cNvSpPr>
            <a:spLocks noGrp="1"/>
          </p:cNvSpPr>
          <p:nvPr>
            <p:ph sz="quarter" idx="1"/>
          </p:nvPr>
        </p:nvSpPr>
        <p:spPr/>
        <p:txBody>
          <a:bodyPr/>
          <a:lstStyle/>
          <a:p>
            <a:endParaRPr lang="en-US"/>
          </a:p>
        </p:txBody>
      </p:sp>
      <p:pic>
        <p:nvPicPr>
          <p:cNvPr id="10242" name="Picture 2" descr="Ideas for breaks at work - Renew your Energy - Revela">
            <a:extLst>
              <a:ext uri="{FF2B5EF4-FFF2-40B4-BE49-F238E27FC236}">
                <a16:creationId xmlns:a16="http://schemas.microsoft.com/office/drawing/2014/main" id="{84D64A9E-DE07-4037-BE7B-B53B9D0C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2" y="1296293"/>
            <a:ext cx="6634043" cy="41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573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Relevance of information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535524" y="1427386"/>
            <a:ext cx="808329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GB" sz="2100" dirty="0"/>
              <a:t>Evaluating the information you find in the sources you use to research your assignment such as books, journals, and on the Internet is an important process.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Not all information sources will be authoritative, reliable, or well researched, but this does not mean they are not valuable for your field of study. </a:t>
            </a:r>
            <a:endParaRPr lang="en-ZA" sz="2100" dirty="0"/>
          </a:p>
          <a:p>
            <a:endParaRPr lang="en-ZA" sz="2100" dirty="0"/>
          </a:p>
          <a:p>
            <a:r>
              <a:rPr lang="en-GB" sz="2100" b="1" dirty="0"/>
              <a:t>Primary sources</a:t>
            </a:r>
            <a:r>
              <a:rPr lang="en-GB" sz="2100" dirty="0"/>
              <a:t> of information are original materials that often convey new ideas, discoveries, or information. These sources originate from the time period under study.</a:t>
            </a:r>
            <a:endParaRPr lang="en-ZA" sz="2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00511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Relevance of information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535524" y="1427388"/>
            <a:ext cx="808329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dirty="0"/>
              <a:t>Examples of primary sources include:</a:t>
            </a:r>
          </a:p>
          <a:p>
            <a:endParaRPr lang="en-ZA" sz="2100" b="1" dirty="0"/>
          </a:p>
          <a:p>
            <a:pPr marL="342900" lvl="0" indent="-342900" fontAlgn="base">
              <a:buFont typeface="Arial" panose="020B0604020202020204" pitchFamily="34" charset="0"/>
              <a:buChar char="•"/>
            </a:pPr>
            <a:r>
              <a:rPr lang="en-GB" sz="2100" dirty="0">
                <a:effectLst>
                  <a:outerShdw sx="0" sy="0">
                    <a:srgbClr val="000000"/>
                  </a:outerShdw>
                </a:effectLst>
              </a:rPr>
              <a:t>Patents, technical reports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Original documents such as diaries, letters, emails, manuscripts, lab data/notes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Newspaper articles from the time period under study</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Autobiographies, first-person accounts, case studies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Artifacts and archival material such as official documents, minutes recorded by government agencies and organizations, photographs, coins, fossils, natural specimens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Works of art such as literature, music, architecture, or paintings</a:t>
            </a:r>
            <a:endParaRPr lang="en-ZA" sz="2100" dirty="0">
              <a:effectLst>
                <a:outerShdw sx="0" sy="0">
                  <a:srgbClr val="000000"/>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zh-CN" sz="2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725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ZA" dirty="0"/>
              <a:t>Unit Standard ID 10292, 'Conduct research and liaison relevant to the learning situation', is required prior learning</a:t>
            </a: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Relevance of information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467544" y="1540622"/>
            <a:ext cx="8083296"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GB" sz="2100" b="1" dirty="0"/>
              <a:t>Secondary sources</a:t>
            </a:r>
            <a:r>
              <a:rPr lang="en-GB" sz="2100" dirty="0"/>
              <a:t> of information are based on primary sources. They are generally written at a later date and provide some discussion, analysis, or interpretation of the original primary source. </a:t>
            </a:r>
          </a:p>
          <a:p>
            <a:endParaRPr lang="en-GB" sz="2100" b="1" dirty="0"/>
          </a:p>
          <a:p>
            <a:r>
              <a:rPr lang="en-GB" sz="2100" b="1" dirty="0"/>
              <a:t>Examples of secondary sources include:</a:t>
            </a:r>
          </a:p>
          <a:p>
            <a:endParaRPr lang="en-ZA" sz="2100" b="1" dirty="0"/>
          </a:p>
          <a:p>
            <a:pPr marL="342900" lvl="0" indent="-342900" fontAlgn="base">
              <a:buFont typeface="Arial" panose="020B0604020202020204" pitchFamily="34" charset="0"/>
              <a:buChar char="•"/>
            </a:pPr>
            <a:r>
              <a:rPr lang="en-GB" sz="2100" dirty="0">
                <a:effectLst>
                  <a:outerShdw sx="0" sy="0">
                    <a:srgbClr val="000000"/>
                  </a:outerShdw>
                </a:effectLst>
              </a:rPr>
              <a:t>Review a</a:t>
            </a:r>
          </a:p>
          <a:p>
            <a:pPr marL="342900" lvl="0" indent="-342900" fontAlgn="base">
              <a:buFont typeface="Arial" panose="020B0604020202020204" pitchFamily="34" charset="0"/>
              <a:buChar char="•"/>
            </a:pPr>
            <a:r>
              <a:rPr lang="en-GB" sz="2100" dirty="0">
                <a:effectLst>
                  <a:outerShdw sx="0" sy="0">
                    <a:srgbClr val="000000"/>
                  </a:outerShdw>
                </a:effectLst>
              </a:rPr>
              <a:t>Articles or analyses of research studies about the same topic (also often in peer-reviewed publications)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Biographies, reviews, or critiques of an author</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Analyses of original documents or archival material</a:t>
            </a:r>
            <a:endParaRPr lang="en-ZA" sz="2100" dirty="0">
              <a:effectLst>
                <a:outerShdw sx="0" sy="0">
                  <a:srgbClr val="000000"/>
                </a:outerShdw>
              </a:effectLst>
            </a:endParaRPr>
          </a:p>
          <a:p>
            <a:r>
              <a:rPr lang="en-GB" sz="2400" dirty="0"/>
              <a:t> </a:t>
            </a:r>
            <a:endParaRPr lang="en-ZA" sz="2400" dirty="0"/>
          </a:p>
        </p:txBody>
      </p:sp>
    </p:spTree>
    <p:extLst>
      <p:ext uri="{BB962C8B-B14F-4D97-AF65-F5344CB8AC3E}">
        <p14:creationId xmlns:p14="http://schemas.microsoft.com/office/powerpoint/2010/main" val="15672312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Relevance of information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374904" y="1408537"/>
            <a:ext cx="8083296"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dirty="0"/>
              <a:t>Tertiary sources</a:t>
            </a:r>
            <a:r>
              <a:rPr lang="en-GB" sz="2100" dirty="0"/>
              <a:t> of information are based on a collection of primary and secondary sources. Examples of tertiary sources include:</a:t>
            </a:r>
          </a:p>
          <a:p>
            <a:endParaRPr lang="en-ZA" sz="2100" dirty="0"/>
          </a:p>
          <a:p>
            <a:pPr marL="342900" lvl="0" indent="-342900" fontAlgn="base">
              <a:buFont typeface="Arial" panose="020B0604020202020204" pitchFamily="34" charset="0"/>
              <a:buChar char="•"/>
            </a:pPr>
            <a:r>
              <a:rPr lang="en-GB" sz="2100" dirty="0">
                <a:effectLst>
                  <a:outerShdw sx="0" sy="0">
                    <a:srgbClr val="000000"/>
                  </a:outerShdw>
                </a:effectLst>
              </a:rPr>
              <a:t>Textbooks (sometimes considered as secondary sources)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Dictionaries and encyclopaedias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Manuals, guidebooks, directories, almanacs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Indexes and bibliographies</a:t>
            </a:r>
            <a:endParaRPr lang="en-ZA" sz="2100" dirty="0">
              <a:effectLst>
                <a:outerShdw sx="0" sy="0">
                  <a:srgbClr val="000000"/>
                </a:outerShdw>
              </a:effectLst>
            </a:endParaRPr>
          </a:p>
          <a:p>
            <a:pPr lvl="0" eaLnBrk="0" fontAlgn="base" hangingPunct="0">
              <a:spcBef>
                <a:spcPct val="0"/>
              </a:spcBef>
              <a:spcAft>
                <a:spcPct val="0"/>
              </a:spcAft>
            </a:pPr>
            <a:endParaRPr lang="en-ZA" altLang="zh-CN" sz="2000" dirty="0">
              <a:latin typeface="Arial" panose="020B0604020202020204" pitchFamily="34" charset="0"/>
            </a:endParaRPr>
          </a:p>
        </p:txBody>
      </p:sp>
    </p:spTree>
    <p:extLst>
      <p:ext uri="{BB962C8B-B14F-4D97-AF65-F5344CB8AC3E}">
        <p14:creationId xmlns:p14="http://schemas.microsoft.com/office/powerpoint/2010/main" val="6755130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Referencing sources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374904" y="1514475"/>
            <a:ext cx="8083296"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dirty="0"/>
              <a:t>There are different methods of referencing sources, including:</a:t>
            </a:r>
            <a:endParaRPr lang="en-ZA" sz="2100" b="1" dirty="0"/>
          </a:p>
          <a:p>
            <a:pPr marL="342900" lvl="0" indent="-342900" fontAlgn="base">
              <a:buFont typeface="Arial" panose="020B0604020202020204" pitchFamily="34" charset="0"/>
              <a:buChar char="•"/>
            </a:pPr>
            <a:r>
              <a:rPr lang="en-GB" sz="2100" dirty="0">
                <a:effectLst>
                  <a:outerShdw sx="0" sy="0">
                    <a:srgbClr val="000000"/>
                  </a:outerShdw>
                </a:effectLst>
              </a:rPr>
              <a:t>In-text referencing</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Footnotes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Endnotes. </a:t>
            </a:r>
            <a:endParaRPr lang="en-ZA" sz="2100" dirty="0">
              <a:effectLst>
                <a:outerShdw sx="0" sy="0">
                  <a:srgbClr val="000000"/>
                </a:outerShdw>
              </a:effectLst>
            </a:endParaRPr>
          </a:p>
          <a:p>
            <a:r>
              <a:rPr lang="en-GB" sz="2100" dirty="0"/>
              <a:t> </a:t>
            </a:r>
            <a:endParaRPr lang="en-ZA" sz="2100" dirty="0"/>
          </a:p>
          <a:p>
            <a:pPr marL="342900" indent="-342900">
              <a:buFont typeface="Arial" panose="020B0604020202020204" pitchFamily="34" charset="0"/>
              <a:buChar char="•"/>
            </a:pPr>
            <a:r>
              <a:rPr lang="en-GB" sz="2100" dirty="0"/>
              <a:t>The Harvard Referencing System, is an in-text referencing system which involves placing an abbreviated citation in your assignment which includes the author's surname, the year of publication, and (if a direct quote is used) the relevant page number. </a:t>
            </a:r>
          </a:p>
          <a:p>
            <a:pPr marL="342900" indent="-342900">
              <a:buFont typeface="Arial" panose="020B0604020202020204" pitchFamily="34" charset="0"/>
              <a:buChar char="•"/>
            </a:pPr>
            <a:r>
              <a:rPr lang="en-GB" sz="2100" dirty="0"/>
              <a:t>For example: (Joyson 2004, p.8-10). A full bibliographic citation for the source is placed in the reference list at the end of your assignment.</a:t>
            </a:r>
            <a:endParaRPr lang="en-ZA" sz="2100" dirty="0"/>
          </a:p>
          <a:p>
            <a:r>
              <a:rPr lang="en-GB" sz="2400" dirty="0"/>
              <a:t> </a:t>
            </a:r>
            <a:endParaRPr lang="en-ZA" sz="2400" dirty="0"/>
          </a:p>
          <a:p>
            <a:pPr lvl="0" eaLnBrk="0" fontAlgn="base" hangingPunct="0">
              <a:spcBef>
                <a:spcPct val="0"/>
              </a:spcBef>
              <a:spcAft>
                <a:spcPct val="0"/>
              </a:spcAft>
            </a:pPr>
            <a:endParaRPr lang="en-ZA" altLang="zh-CN" sz="2000" dirty="0">
              <a:latin typeface="Arial" panose="020B0604020202020204" pitchFamily="34" charset="0"/>
            </a:endParaRPr>
          </a:p>
        </p:txBody>
      </p:sp>
    </p:spTree>
    <p:extLst>
      <p:ext uri="{BB962C8B-B14F-4D97-AF65-F5344CB8AC3E}">
        <p14:creationId xmlns:p14="http://schemas.microsoft.com/office/powerpoint/2010/main" val="5460787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Referencing sources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374904" y="1672710"/>
            <a:ext cx="8083296"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100" b="1" dirty="0"/>
              <a:t>There are two main types of quotations: indirect and direct quotations.</a:t>
            </a:r>
          </a:p>
          <a:p>
            <a:endParaRPr lang="en-ZA" sz="2100" b="1" dirty="0"/>
          </a:p>
          <a:p>
            <a:pPr marL="342900" lvl="0" indent="-342900" fontAlgn="base">
              <a:buFont typeface="Arial" panose="020B0604020202020204" pitchFamily="34" charset="0"/>
              <a:buChar char="•"/>
            </a:pPr>
            <a:r>
              <a:rPr lang="en-GB" sz="2100" b="1" dirty="0">
                <a:effectLst>
                  <a:outerShdw sx="0" sy="0">
                    <a:srgbClr val="000000"/>
                  </a:outerShdw>
                </a:effectLst>
              </a:rPr>
              <a:t>An indirect</a:t>
            </a:r>
            <a:r>
              <a:rPr lang="en-GB" sz="2100" dirty="0">
                <a:effectLst>
                  <a:outerShdw sx="0" sy="0">
                    <a:srgbClr val="000000"/>
                  </a:outerShdw>
                </a:effectLst>
              </a:rPr>
              <a:t> quotation is when the original text has been paraphrased, i.e. rewritten in your own words.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b="1" dirty="0">
                <a:effectLst>
                  <a:outerShdw sx="0" sy="0">
                    <a:srgbClr val="000000"/>
                  </a:outerShdw>
                </a:effectLst>
              </a:rPr>
              <a:t>A direct</a:t>
            </a:r>
            <a:r>
              <a:rPr lang="en-GB" sz="2100" dirty="0">
                <a:effectLst>
                  <a:outerShdw sx="0" sy="0">
                    <a:srgbClr val="000000"/>
                  </a:outerShdw>
                </a:effectLst>
              </a:rPr>
              <a:t> quotation is a word-for-word transcription of the original text by another author which must appear in inverted commas and end with a citation </a:t>
            </a:r>
            <a:endParaRPr lang="en-ZA" sz="2100" dirty="0">
              <a:effectLst>
                <a:outerShdw sx="0" sy="0">
                  <a:srgbClr val="000000"/>
                </a:outerShdw>
              </a:effectLst>
            </a:endParaRPr>
          </a:p>
          <a:p>
            <a:r>
              <a:rPr lang="en-ZA" sz="2100" dirty="0"/>
              <a:t> </a:t>
            </a:r>
          </a:p>
          <a:p>
            <a:r>
              <a:rPr lang="en-GB" sz="2100" dirty="0"/>
              <a:t>When writing a report you are required to gather evidence and information from reliable sources. </a:t>
            </a:r>
          </a:p>
          <a:p>
            <a:r>
              <a:rPr lang="en-GB" sz="2100" dirty="0"/>
              <a:t>This material will predominantly be factual. You would not be expected to use many direct quotations in a report, as it is generally the information itself which is important, rather than the specific wording. </a:t>
            </a:r>
            <a:endParaRPr lang="en-ZA" sz="2100" dirty="0"/>
          </a:p>
          <a:p>
            <a:r>
              <a:rPr lang="en-GB" sz="2400" dirty="0"/>
              <a:t> </a:t>
            </a:r>
            <a:endParaRPr lang="en-ZA" sz="2400" dirty="0"/>
          </a:p>
          <a:p>
            <a:pPr lvl="0" eaLnBrk="0" fontAlgn="base" hangingPunct="0">
              <a:spcBef>
                <a:spcPct val="0"/>
              </a:spcBef>
              <a:spcAft>
                <a:spcPct val="0"/>
              </a:spcAft>
            </a:pPr>
            <a:endParaRPr lang="en-ZA" altLang="zh-CN" sz="2000" dirty="0">
              <a:latin typeface="Arial" panose="020B0604020202020204" pitchFamily="34" charset="0"/>
            </a:endParaRPr>
          </a:p>
        </p:txBody>
      </p:sp>
    </p:spTree>
    <p:extLst>
      <p:ext uri="{BB962C8B-B14F-4D97-AF65-F5344CB8AC3E}">
        <p14:creationId xmlns:p14="http://schemas.microsoft.com/office/powerpoint/2010/main" val="23738848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Referencing sources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374904" y="1404304"/>
            <a:ext cx="808329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GB" sz="2400" dirty="0"/>
              <a:t> In a lab report for instance, you will naturally use information from sources such as your textbook, lab manual, a reference book, and articles published in a science or engineering journal.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When you use information from sources, you need to tell the reader where the information came from and where the reader can locate the sources. This is what citations and references are for.</a:t>
            </a:r>
            <a:endParaRPr lang="en-ZA" sz="2400" dirty="0"/>
          </a:p>
          <a:p>
            <a:r>
              <a:rPr lang="en-GB" sz="2400" dirty="0"/>
              <a:t> </a:t>
            </a:r>
            <a:endParaRPr lang="en-ZA" sz="2400" dirty="0"/>
          </a:p>
          <a:p>
            <a:pPr lvl="0" eaLnBrk="0" fontAlgn="base" hangingPunct="0">
              <a:spcBef>
                <a:spcPct val="0"/>
              </a:spcBef>
              <a:spcAft>
                <a:spcPct val="0"/>
              </a:spcAft>
            </a:pPr>
            <a:endParaRPr lang="en-ZA" altLang="zh-CN" sz="2000" dirty="0">
              <a:latin typeface="Arial" panose="020B0604020202020204" pitchFamily="34" charset="0"/>
            </a:endParaRPr>
          </a:p>
        </p:txBody>
      </p:sp>
    </p:spTree>
    <p:extLst>
      <p:ext uri="{BB962C8B-B14F-4D97-AF65-F5344CB8AC3E}">
        <p14:creationId xmlns:p14="http://schemas.microsoft.com/office/powerpoint/2010/main" val="27712289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8658"/>
          </a:xfrm>
        </p:spPr>
        <p:txBody>
          <a:bodyPr>
            <a:normAutofit fontScale="90000"/>
          </a:bodyPr>
          <a:lstStyle/>
          <a:p>
            <a:pPr algn="ctr"/>
            <a:r>
              <a:rPr lang="en-GB" dirty="0"/>
              <a:t>Referencing sources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p:cNvSpPr>
            <a:spLocks noGrp="1"/>
          </p:cNvSpPr>
          <p:nvPr>
            <p:ph sz="quarter" idx="1"/>
          </p:nvPr>
        </p:nvSpPr>
        <p:spPr>
          <a:xfrm>
            <a:off x="1229147" y="4327500"/>
            <a:ext cx="8219256" cy="4680000"/>
          </a:xfrm>
        </p:spPr>
        <p:txBody>
          <a:bodyPr>
            <a:normAutofit/>
          </a:bodyPr>
          <a:lstStyle/>
          <a:p>
            <a:pPr marL="0" indent="0">
              <a:buNone/>
            </a:pPr>
            <a:r>
              <a:rPr lang="en-GB" sz="2300" dirty="0"/>
              <a:t> </a:t>
            </a:r>
            <a:endParaRPr lang="en-GB" dirty="0"/>
          </a:p>
        </p:txBody>
      </p:sp>
      <p:sp>
        <p:nvSpPr>
          <p:cNvPr id="6" name="Rectangle 5"/>
          <p:cNvSpPr/>
          <p:nvPr/>
        </p:nvSpPr>
        <p:spPr>
          <a:xfrm>
            <a:off x="603504" y="1404304"/>
            <a:ext cx="7457653" cy="527004"/>
          </a:xfrm>
          <a:prstGeom prst="rect">
            <a:avLst/>
          </a:prstGeom>
        </p:spPr>
        <p:txBody>
          <a:bodyPr wrap="square">
            <a:spAutoFit/>
          </a:bodyPr>
          <a:lstStyle/>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p:cNvSpPr>
            <a:spLocks noChangeArrowheads="1"/>
          </p:cNvSpPr>
          <p:nvPr/>
        </p:nvSpPr>
        <p:spPr bwMode="auto">
          <a:xfrm>
            <a:off x="374904" y="967649"/>
            <a:ext cx="8083296"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GB" sz="2100" b="1" dirty="0"/>
              <a:t>A citation</a:t>
            </a:r>
            <a:r>
              <a:rPr lang="en-GB" sz="2100" dirty="0"/>
              <a:t> tells the readers where the information came from. In your writing, you cite or refer to the source of information.</a:t>
            </a:r>
            <a:endParaRPr lang="en-ZA" sz="2100" dirty="0"/>
          </a:p>
          <a:p>
            <a:pPr marL="342900" indent="-342900">
              <a:buFont typeface="Arial" panose="020B0604020202020204" pitchFamily="34" charset="0"/>
              <a:buChar char="•"/>
            </a:pPr>
            <a:r>
              <a:rPr lang="en-GB" sz="2100" b="1" dirty="0"/>
              <a:t>A reference</a:t>
            </a:r>
            <a:r>
              <a:rPr lang="en-GB" sz="2100" dirty="0"/>
              <a:t> gives the readers details about the source so that they have a good understanding of what kind of source it is and could find the source themselves if necessary. The references are typically listed at the end of the lab report.</a:t>
            </a:r>
            <a:endParaRPr lang="en-ZA" sz="2100" dirty="0"/>
          </a:p>
          <a:p>
            <a:r>
              <a:rPr lang="en-GB" sz="2100" dirty="0"/>
              <a:t> </a:t>
            </a:r>
            <a:endParaRPr lang="en-ZA" sz="2100" dirty="0"/>
          </a:p>
          <a:p>
            <a:r>
              <a:rPr lang="en-GB" sz="2100" dirty="0"/>
              <a:t>There are many different forms of systems of citation and reference, varying across academic fields. Ascertain which system best fits your needs</a:t>
            </a:r>
            <a:r>
              <a:rPr lang="en-GB" sz="2400" dirty="0"/>
              <a:t>. </a:t>
            </a:r>
            <a:endParaRPr lang="en-ZA" sz="2400" dirty="0"/>
          </a:p>
          <a:p>
            <a:pPr lvl="0" eaLnBrk="0" fontAlgn="base" hangingPunct="0">
              <a:spcBef>
                <a:spcPct val="0"/>
              </a:spcBef>
              <a:spcAft>
                <a:spcPct val="0"/>
              </a:spcAft>
            </a:pPr>
            <a:r>
              <a:rPr lang="en-ZA" altLang="zh-CN" sz="2000" dirty="0">
                <a:latin typeface="Arial" panose="020B0604020202020204" pitchFamily="34" charset="0"/>
              </a:rPr>
              <a:t>					</a:t>
            </a:r>
          </a:p>
          <a:p>
            <a:pPr lvl="0" eaLnBrk="0" fontAlgn="base" hangingPunct="0">
              <a:spcBef>
                <a:spcPct val="0"/>
              </a:spcBef>
              <a:spcAft>
                <a:spcPct val="0"/>
              </a:spcAft>
            </a:pPr>
            <a:endParaRPr lang="en-ZA" sz="2000" b="1" dirty="0">
              <a:latin typeface="Arial" panose="020B0604020202020204" pitchFamily="34" charset="0"/>
            </a:endParaRPr>
          </a:p>
          <a:p>
            <a:pPr lvl="0" eaLnBrk="0" fontAlgn="base" hangingPunct="0">
              <a:spcBef>
                <a:spcPct val="0"/>
              </a:spcBef>
              <a:spcAft>
                <a:spcPct val="0"/>
              </a:spcAft>
            </a:pPr>
            <a:endParaRPr lang="en-ZA" sz="2000" b="1" dirty="0">
              <a:latin typeface="Arial" panose="020B0604020202020204" pitchFamily="34" charset="0"/>
            </a:endParaRPr>
          </a:p>
          <a:p>
            <a:pPr lvl="0" eaLnBrk="0" fontAlgn="base" hangingPunct="0">
              <a:spcBef>
                <a:spcPct val="0"/>
              </a:spcBef>
              <a:spcAft>
                <a:spcPct val="0"/>
              </a:spcAft>
            </a:pPr>
            <a:r>
              <a:rPr lang="en-ZA" sz="2000" b="1" dirty="0">
                <a:latin typeface="Arial" panose="020B0604020202020204" pitchFamily="34" charset="0"/>
              </a:rPr>
              <a:t>				</a:t>
            </a:r>
            <a:r>
              <a:rPr lang="en-ZA" sz="2000" b="1" dirty="0"/>
              <a:t>Complete Activity 2 in the PoE.</a:t>
            </a:r>
            <a:endParaRPr lang="en-ZA" altLang="zh-CN" sz="2000" dirty="0">
              <a:latin typeface="Arial" panose="020B0604020202020204" pitchFamily="34" charset="0"/>
            </a:endParaRPr>
          </a:p>
        </p:txBody>
      </p:sp>
      <p:pic>
        <p:nvPicPr>
          <p:cNvPr id="7" name="Picture 6" descr="ec_i_formative_2.gif"/>
          <p:cNvPicPr/>
          <p:nvPr/>
        </p:nvPicPr>
        <p:blipFill>
          <a:blip r:embed="rId2" cstate="print"/>
          <a:stretch>
            <a:fillRect/>
          </a:stretch>
        </p:blipFill>
        <p:spPr>
          <a:xfrm>
            <a:off x="467544" y="4786480"/>
            <a:ext cx="2636603" cy="904095"/>
          </a:xfrm>
          <a:prstGeom prst="rect">
            <a:avLst/>
          </a:prstGeom>
        </p:spPr>
      </p:pic>
    </p:spTree>
    <p:extLst>
      <p:ext uri="{BB962C8B-B14F-4D97-AF65-F5344CB8AC3E}">
        <p14:creationId xmlns:p14="http://schemas.microsoft.com/office/powerpoint/2010/main" val="32095163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7F71-19EC-49EB-A7D3-38B199089B8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9BA728C-6EEC-4B2D-BF84-337F0BA7A48A}"/>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55757D67-A189-4345-A8D9-92ED8ADF6FAB}"/>
              </a:ext>
            </a:extLst>
          </p:cNvPr>
          <p:cNvSpPr>
            <a:spLocks noGrp="1"/>
          </p:cNvSpPr>
          <p:nvPr>
            <p:ph sz="quarter" idx="1"/>
          </p:nvPr>
        </p:nvSpPr>
        <p:spPr/>
        <p:txBody>
          <a:bodyPr/>
          <a:lstStyle/>
          <a:p>
            <a:endParaRPr lang="en-US"/>
          </a:p>
        </p:txBody>
      </p:sp>
      <p:pic>
        <p:nvPicPr>
          <p:cNvPr id="13314" name="Picture 2" descr="EOD - End of the Day Acronym, Business Concept Text Stock Illustration -  Illustration of hand, underlying: 199057042">
            <a:extLst>
              <a:ext uri="{FF2B5EF4-FFF2-40B4-BE49-F238E27FC236}">
                <a16:creationId xmlns:a16="http://schemas.microsoft.com/office/drawing/2014/main" id="{035C1537-239C-49DF-B835-06633A7DC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076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3</a:t>
            </a:r>
          </a:p>
        </p:txBody>
      </p:sp>
      <p:sp>
        <p:nvSpPr>
          <p:cNvPr id="3" name="Text Placeholder 2"/>
          <p:cNvSpPr>
            <a:spLocks noGrp="1"/>
          </p:cNvSpPr>
          <p:nvPr>
            <p:ph type="body" idx="1"/>
          </p:nvPr>
        </p:nvSpPr>
        <p:spPr/>
        <p:txBody>
          <a:bodyPr/>
          <a:lstStyle/>
          <a:p>
            <a:r>
              <a:rPr lang="en-ZA" dirty="0"/>
              <a:t>CONSTRUCT A BASIC RESEARCH DESIGN AND GATHER AND ORGANISE DATA</a:t>
            </a:r>
          </a:p>
        </p:txBody>
      </p:sp>
      <p:sp>
        <p:nvSpPr>
          <p:cNvPr id="4" name="Slide Number Placeholder 3"/>
          <p:cNvSpPr>
            <a:spLocks noGrp="1"/>
          </p:cNvSpPr>
          <p:nvPr>
            <p:ph type="sldNum" sz="quarter" idx="12"/>
          </p:nvPr>
        </p:nvSpPr>
        <p:spPr/>
        <p:txBody>
          <a:bodyPr/>
          <a:lstStyle/>
          <a:p>
            <a:fld id="{4980778A-6F9D-4141-8080-B8192EADCD40}" type="slidenum">
              <a:rPr lang="en-ZA" smtClean="0"/>
              <a:pPr/>
              <a:t>117</a:t>
            </a:fld>
            <a:endParaRPr lang="en-ZA" dirty="0"/>
          </a:p>
        </p:txBody>
      </p:sp>
      <p:sp>
        <p:nvSpPr>
          <p:cNvPr id="5" name="TextBox 4">
            <a:extLst>
              <a:ext uri="{FF2B5EF4-FFF2-40B4-BE49-F238E27FC236}">
                <a16:creationId xmlns:a16="http://schemas.microsoft.com/office/drawing/2014/main" id="{1A9B884A-0659-48FD-8E59-5AC9F2229AE7}"/>
              </a:ext>
            </a:extLst>
          </p:cNvPr>
          <p:cNvSpPr txBox="1"/>
          <p:nvPr/>
        </p:nvSpPr>
        <p:spPr>
          <a:xfrm>
            <a:off x="2566554" y="5516563"/>
            <a:ext cx="3730336" cy="584775"/>
          </a:xfrm>
          <a:prstGeom prst="rect">
            <a:avLst/>
          </a:prstGeom>
          <a:noFill/>
        </p:spPr>
        <p:txBody>
          <a:bodyPr wrap="square" rtlCol="0">
            <a:spAutoFit/>
          </a:bodyPr>
          <a:lstStyle/>
          <a:p>
            <a:r>
              <a:rPr lang="en-US" sz="3200" dirty="0">
                <a:solidFill>
                  <a:srgbClr val="FF0000"/>
                </a:solidFill>
              </a:rPr>
              <a:t>RECAP FROM DAY 1</a:t>
            </a:r>
          </a:p>
        </p:txBody>
      </p:sp>
    </p:spTree>
    <p:extLst>
      <p:ext uri="{BB962C8B-B14F-4D97-AF65-F5344CB8AC3E}">
        <p14:creationId xmlns:p14="http://schemas.microsoft.com/office/powerpoint/2010/main" val="469880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p:txBody>
          <a:bodyPr/>
          <a:lstStyle/>
          <a:p>
            <a:r>
              <a:rPr lang="en-US" dirty="0"/>
              <a:t>Construct a basic research design:</a:t>
            </a:r>
          </a:p>
          <a:p>
            <a:pPr lvl="1"/>
            <a:endParaRPr lang="en-US" dirty="0"/>
          </a:p>
        </p:txBody>
      </p:sp>
      <p:graphicFrame>
        <p:nvGraphicFramePr>
          <p:cNvPr id="11" name="Table 10">
            <a:extLst>
              <a:ext uri="{FF2B5EF4-FFF2-40B4-BE49-F238E27FC236}">
                <a16:creationId xmlns:a16="http://schemas.microsoft.com/office/drawing/2014/main" id="{A2DEE873-74E4-476E-86AE-EE92D752ADA8}"/>
              </a:ext>
            </a:extLst>
          </p:cNvPr>
          <p:cNvGraphicFramePr>
            <a:graphicFrameLocks noGrp="1"/>
          </p:cNvGraphicFramePr>
          <p:nvPr>
            <p:extLst>
              <p:ext uri="{D42A27DB-BD31-4B8C-83A1-F6EECF244321}">
                <p14:modId xmlns:p14="http://schemas.microsoft.com/office/powerpoint/2010/main" val="725189892"/>
              </p:ext>
            </p:extLst>
          </p:nvPr>
        </p:nvGraphicFramePr>
        <p:xfrm>
          <a:off x="374904" y="2213264"/>
          <a:ext cx="8229600" cy="3528926"/>
        </p:xfrm>
        <a:graphic>
          <a:graphicData uri="http://schemas.openxmlformats.org/drawingml/2006/table">
            <a:tbl>
              <a:tblPr firstRow="1" firstCol="1" lastRow="1" lastCol="1" bandRow="1" bandCol="1"/>
              <a:tblGrid>
                <a:gridCol w="8229600">
                  <a:extLst>
                    <a:ext uri="{9D8B030D-6E8A-4147-A177-3AD203B41FA5}">
                      <a16:colId xmlns:a16="http://schemas.microsoft.com/office/drawing/2014/main" val="4280539154"/>
                    </a:ext>
                  </a:extLst>
                </a:gridCol>
              </a:tblGrid>
              <a:tr h="42875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Stages (steps) of the research activities are outlined and are logical.</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37541222"/>
                  </a:ext>
                </a:extLst>
              </a:tr>
              <a:tr h="906953">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Choice of data gathering methods is justified in terms research topic, research context and participants.</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5243379"/>
                  </a:ext>
                </a:extLst>
              </a:tr>
              <a:tr h="906953">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Selection of research participants is justified in terms of relevance to research topic or representativeness.</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68858008"/>
                  </a:ext>
                </a:extLst>
              </a:tr>
              <a:tr h="42875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 Instruments for gathering data are produced.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00633494"/>
                  </a:ext>
                </a:extLst>
              </a:tr>
              <a:tr h="42875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Methods for organising and analysing data are described.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76047545"/>
                  </a:ext>
                </a:extLst>
              </a:tr>
              <a:tr h="42875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Scale and scope of the design is appropriate to the overall research assignment.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51198274"/>
                  </a:ext>
                </a:extLst>
              </a:tr>
            </a:tbl>
          </a:graphicData>
        </a:graphic>
      </p:graphicFrame>
    </p:spTree>
    <p:extLst>
      <p:ext uri="{BB962C8B-B14F-4D97-AF65-F5344CB8AC3E}">
        <p14:creationId xmlns:p14="http://schemas.microsoft.com/office/powerpoint/2010/main" val="31131330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p:txBody>
          <a:bodyPr/>
          <a:lstStyle/>
          <a:p>
            <a:r>
              <a:rPr lang="en-US" dirty="0"/>
              <a:t>Gather and organise data:</a:t>
            </a:r>
          </a:p>
          <a:p>
            <a:pPr lvl="1"/>
            <a:endParaRPr lang="en-US" dirty="0"/>
          </a:p>
        </p:txBody>
      </p:sp>
      <p:graphicFrame>
        <p:nvGraphicFramePr>
          <p:cNvPr id="8" name="Table 7">
            <a:extLst>
              <a:ext uri="{FF2B5EF4-FFF2-40B4-BE49-F238E27FC236}">
                <a16:creationId xmlns:a16="http://schemas.microsoft.com/office/drawing/2014/main" id="{22965F3B-C3D2-4E6C-A8C0-7AABD8F07B95}"/>
              </a:ext>
            </a:extLst>
          </p:cNvPr>
          <p:cNvGraphicFramePr>
            <a:graphicFrameLocks noGrp="1"/>
          </p:cNvGraphicFramePr>
          <p:nvPr>
            <p:extLst>
              <p:ext uri="{D42A27DB-BD31-4B8C-83A1-F6EECF244321}">
                <p14:modId xmlns:p14="http://schemas.microsoft.com/office/powerpoint/2010/main" val="4132565755"/>
              </p:ext>
            </p:extLst>
          </p:nvPr>
        </p:nvGraphicFramePr>
        <p:xfrm>
          <a:off x="603504" y="2485389"/>
          <a:ext cx="8218487" cy="2169738"/>
        </p:xfrm>
        <a:graphic>
          <a:graphicData uri="http://schemas.openxmlformats.org/drawingml/2006/table">
            <a:tbl>
              <a:tblPr firstRow="1" firstCol="1" lastRow="1" lastCol="1" bandRow="1" bandCol="1"/>
              <a:tblGrid>
                <a:gridCol w="8218487">
                  <a:extLst>
                    <a:ext uri="{9D8B030D-6E8A-4147-A177-3AD203B41FA5}">
                      <a16:colId xmlns:a16="http://schemas.microsoft.com/office/drawing/2014/main" val="1784729495"/>
                    </a:ext>
                  </a:extLst>
                </a:gridCol>
              </a:tblGrid>
              <a:tr h="42416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Instruments for gathering data are piloted and amended if necessary.</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81503310"/>
                  </a:ext>
                </a:extLst>
              </a:tr>
              <a:tr h="42416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Data gathered is organised in such a way that meaningful findings can be extracted.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5088334"/>
                  </a:ext>
                </a:extLst>
              </a:tr>
              <a:tr h="897243">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Results and provisional findings are presented to research participants for feedback and modified if necessary.</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17903118"/>
                  </a:ext>
                </a:extLst>
              </a:tr>
              <a:tr h="42416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Data is gathered in a manner which is in keeping with ethical norms.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96778257"/>
                  </a:ext>
                </a:extLst>
              </a:tr>
            </a:tbl>
          </a:graphicData>
        </a:graphic>
      </p:graphicFrame>
    </p:spTree>
    <p:extLst>
      <p:ext uri="{BB962C8B-B14F-4D97-AF65-F5344CB8AC3E}">
        <p14:creationId xmlns:p14="http://schemas.microsoft.com/office/powerpoint/2010/main" val="55777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p>
          <a:p>
            <a:pPr marL="342900" lvl="0" indent="-342900">
              <a:spcBef>
                <a:spcPts val="0"/>
              </a:spcBef>
              <a:buClrTx/>
              <a:buSzTx/>
              <a:buFont typeface="Arial" panose="020B0604020202020204" pitchFamily="34" charset="0"/>
              <a:buChar char="•"/>
            </a:pPr>
            <a:r>
              <a:rPr lang="en-ZA" dirty="0">
                <a:solidFill>
                  <a:srgbClr val="000066"/>
                </a:solidFill>
              </a:rPr>
              <a:t>24 Hours + 176 Hours – practical + workplace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4BF0-50A8-45C9-88A6-C9E2E7BDFE9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E4BBD2A-312A-4029-99D7-08FB25283E76}"/>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17981141-031C-44AE-886A-1A134E5053B7}"/>
              </a:ext>
            </a:extLst>
          </p:cNvPr>
          <p:cNvSpPr>
            <a:spLocks noGrp="1"/>
          </p:cNvSpPr>
          <p:nvPr>
            <p:ph sz="quarter" idx="1"/>
          </p:nvPr>
        </p:nvSpPr>
        <p:spPr/>
        <p:txBody>
          <a:bodyPr/>
          <a:lstStyle/>
          <a:p>
            <a:endParaRPr lang="en-US"/>
          </a:p>
        </p:txBody>
      </p:sp>
      <p:pic>
        <p:nvPicPr>
          <p:cNvPr id="3074" name="Picture 2" descr="Research Process: 8 Steps in Research Process">
            <a:extLst>
              <a:ext uri="{FF2B5EF4-FFF2-40B4-BE49-F238E27FC236}">
                <a16:creationId xmlns:a16="http://schemas.microsoft.com/office/drawing/2014/main" id="{EAFDE683-69A8-41B8-937C-7993D460D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45" y="719654"/>
            <a:ext cx="6380019" cy="58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355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p:txBody>
          <a:bodyPr/>
          <a:lstStyle/>
          <a:p>
            <a:r>
              <a:rPr lang="en-GB" sz="2100" dirty="0"/>
              <a:t>Research is a process that requires patience and thought. There is no check list to make certain you have exhausted every resource and found the best research. </a:t>
            </a:r>
          </a:p>
          <a:p>
            <a:endParaRPr lang="en-GB" sz="2100" dirty="0"/>
          </a:p>
          <a:p>
            <a:r>
              <a:rPr lang="en-GB" sz="2100" dirty="0"/>
              <a:t>Research is more of an art rather than a science. There are steps you must take, however to thoughtfully go through this process.</a:t>
            </a:r>
            <a:endParaRPr lang="en-ZA" sz="2100" dirty="0"/>
          </a:p>
          <a:p>
            <a:pPr marL="0" indent="0">
              <a:buNone/>
            </a:pPr>
            <a:endParaRPr lang="en-ZA" dirty="0"/>
          </a:p>
        </p:txBody>
      </p:sp>
    </p:spTree>
    <p:extLst>
      <p:ext uri="{BB962C8B-B14F-4D97-AF65-F5344CB8AC3E}">
        <p14:creationId xmlns:p14="http://schemas.microsoft.com/office/powerpoint/2010/main" val="25326899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a:xfrm>
            <a:off x="467544" y="1169613"/>
            <a:ext cx="8219256" cy="4680000"/>
          </a:xfrm>
        </p:spPr>
        <p:txBody>
          <a:bodyPr>
            <a:normAutofit fontScale="85000" lnSpcReduction="20000"/>
          </a:bodyPr>
          <a:lstStyle/>
          <a:p>
            <a:pPr marL="0" indent="0">
              <a:buNone/>
            </a:pPr>
            <a:r>
              <a:rPr lang="en-GB" sz="2700" b="1" dirty="0"/>
              <a:t>The Process</a:t>
            </a:r>
            <a:endParaRPr lang="en-ZA" sz="2700" b="1" dirty="0"/>
          </a:p>
          <a:p>
            <a:pPr marL="0" indent="0">
              <a:buNone/>
            </a:pPr>
            <a:r>
              <a:rPr lang="en-GB" sz="2700" dirty="0"/>
              <a:t> </a:t>
            </a:r>
            <a:endParaRPr lang="en-ZA" sz="2700" dirty="0"/>
          </a:p>
          <a:p>
            <a:pPr marL="0" indent="0">
              <a:buNone/>
            </a:pPr>
            <a:r>
              <a:rPr lang="en-GB" sz="2700" b="1" dirty="0"/>
              <a:t>The basic process for constructing the research paper may differ from assignment to assignment and from organisation to organisation. One process can be as follows: </a:t>
            </a:r>
            <a:endParaRPr lang="en-ZA" sz="2700" b="1" dirty="0"/>
          </a:p>
          <a:p>
            <a:pPr lvl="0" fontAlgn="base"/>
            <a:r>
              <a:rPr lang="en-GB" sz="2700" dirty="0">
                <a:effectLst>
                  <a:outerShdw sx="0" sy="0" algn="tr" rotWithShape="0">
                    <a:srgbClr val="000000"/>
                  </a:outerShdw>
                </a:effectLst>
              </a:rPr>
              <a:t>Select the topic</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Review the sources</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Evaluate the sources</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Be aware of all ethical issues</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Be aware of all cultural issues</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State the research question or hypothesis</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Select the research approach</a:t>
            </a:r>
            <a:endParaRPr lang="en-ZA" sz="2700" dirty="0">
              <a:effectLst>
                <a:outerShdw sx="0" sy="0" algn="tr" rotWithShape="0">
                  <a:srgbClr val="000000"/>
                </a:outerShdw>
              </a:effectLst>
            </a:endParaRPr>
          </a:p>
          <a:p>
            <a:pPr lvl="0" fontAlgn="base"/>
            <a:r>
              <a:rPr lang="en-GB" sz="2700" dirty="0">
                <a:effectLst>
                  <a:outerShdw sx="0" sy="0" algn="tr" rotWithShape="0">
                    <a:srgbClr val="000000"/>
                  </a:outerShdw>
                </a:effectLst>
              </a:rPr>
              <a:t>Determine how any variables are going to be measured</a:t>
            </a:r>
            <a:endParaRPr lang="en-ZA" sz="2700"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9176713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a:xfrm>
            <a:off x="467544" y="1169613"/>
            <a:ext cx="8219256" cy="4680000"/>
          </a:xfrm>
        </p:spPr>
        <p:txBody>
          <a:bodyPr>
            <a:normAutofit/>
          </a:bodyPr>
          <a:lstStyle/>
          <a:p>
            <a:pPr lvl="0" fontAlgn="base"/>
            <a:r>
              <a:rPr lang="en-GB" sz="2100" dirty="0">
                <a:effectLst>
                  <a:outerShdw sx="0" sy="0" algn="tr" rotWithShape="0">
                    <a:srgbClr val="000000"/>
                  </a:outerShdw>
                </a:effectLst>
              </a:rPr>
              <a:t>Select a sample</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Select a data collection method</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Collect and code the data</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Analyse and interpret the data</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Write the report</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Disseminate the report</a:t>
            </a:r>
            <a:endParaRPr lang="en-ZA" sz="2100"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17573121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a:xfrm>
            <a:off x="467544" y="1169612"/>
            <a:ext cx="8219256" cy="5497887"/>
          </a:xfrm>
        </p:spPr>
        <p:txBody>
          <a:bodyPr>
            <a:normAutofit/>
          </a:bodyPr>
          <a:lstStyle/>
          <a:p>
            <a:pPr marL="0" indent="0">
              <a:buNone/>
            </a:pPr>
            <a:r>
              <a:rPr lang="en-GB" sz="2100" dirty="0"/>
              <a:t>In summary let us look at a more detailed process now. </a:t>
            </a:r>
            <a:endParaRPr lang="en-ZA" sz="2100" dirty="0"/>
          </a:p>
          <a:p>
            <a:pPr marL="0" indent="0">
              <a:buNone/>
            </a:pPr>
            <a:r>
              <a:rPr lang="en-GB" sz="2100" dirty="0"/>
              <a:t> </a:t>
            </a:r>
            <a:endParaRPr lang="en-ZA" sz="2100" dirty="0"/>
          </a:p>
          <a:p>
            <a:pPr marL="0" indent="0">
              <a:buNone/>
            </a:pPr>
            <a:r>
              <a:rPr lang="en-GB" sz="2100" b="1" u="sng" dirty="0"/>
              <a:t>Choosing a Topic</a:t>
            </a:r>
            <a:endParaRPr lang="en-ZA" sz="2100" b="1" u="sng" dirty="0"/>
          </a:p>
          <a:p>
            <a:pPr lvl="0" fontAlgn="base"/>
            <a:r>
              <a:rPr lang="en-GB" sz="2100" dirty="0">
                <a:effectLst>
                  <a:outerShdw sx="0" sy="0">
                    <a:srgbClr val="000000"/>
                  </a:outerShdw>
                </a:effectLst>
              </a:rPr>
              <a:t>Try to find a topic that truly interests you</a:t>
            </a:r>
            <a:endParaRPr lang="en-ZA" sz="2100" dirty="0">
              <a:effectLst>
                <a:outerShdw sx="0" sy="0">
                  <a:srgbClr val="000000"/>
                </a:outerShdw>
              </a:effectLst>
            </a:endParaRPr>
          </a:p>
          <a:p>
            <a:pPr lvl="0" fontAlgn="base"/>
            <a:r>
              <a:rPr lang="en-GB" sz="2100" dirty="0">
                <a:effectLst>
                  <a:outerShdw sx="0" sy="0">
                    <a:srgbClr val="000000"/>
                  </a:outerShdw>
                </a:effectLst>
              </a:rPr>
              <a:t>Try writing your way to a topic</a:t>
            </a:r>
            <a:endParaRPr lang="en-ZA" sz="2100" dirty="0">
              <a:effectLst>
                <a:outerShdw sx="0" sy="0">
                  <a:srgbClr val="000000"/>
                </a:outerShdw>
              </a:effectLst>
            </a:endParaRPr>
          </a:p>
          <a:p>
            <a:pPr lvl="0" fontAlgn="base"/>
            <a:r>
              <a:rPr lang="en-GB" sz="2100" dirty="0">
                <a:effectLst>
                  <a:outerShdw sx="0" sy="0">
                    <a:srgbClr val="000000"/>
                  </a:outerShdw>
                </a:effectLst>
              </a:rPr>
              <a:t>Talk with your course instructor and classmates about your topic</a:t>
            </a:r>
            <a:endParaRPr lang="en-ZA" sz="2100" dirty="0">
              <a:effectLst>
                <a:outerShdw sx="0" sy="0">
                  <a:srgbClr val="000000"/>
                </a:outerShdw>
              </a:effectLst>
            </a:endParaRPr>
          </a:p>
          <a:p>
            <a:pPr lvl="0" fontAlgn="base"/>
            <a:r>
              <a:rPr lang="en-GB" sz="2100" dirty="0">
                <a:effectLst>
                  <a:outerShdw sx="0" sy="0">
                    <a:srgbClr val="000000"/>
                  </a:outerShdw>
                </a:effectLst>
              </a:rPr>
              <a:t>Pose your topic as a question to be answered or a problem to be solved</a:t>
            </a:r>
            <a:endParaRPr lang="en-GB" sz="2100" dirty="0"/>
          </a:p>
          <a:p>
            <a:pPr marL="0" indent="0">
              <a:buNone/>
            </a:pPr>
            <a:endParaRPr lang="en-ZA" sz="3000" dirty="0"/>
          </a:p>
        </p:txBody>
      </p:sp>
    </p:spTree>
    <p:extLst>
      <p:ext uri="{BB962C8B-B14F-4D97-AF65-F5344CB8AC3E}">
        <p14:creationId xmlns:p14="http://schemas.microsoft.com/office/powerpoint/2010/main" val="18215687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a:xfrm>
            <a:off x="467544" y="1169612"/>
            <a:ext cx="8219256" cy="5497887"/>
          </a:xfrm>
        </p:spPr>
        <p:txBody>
          <a:bodyPr>
            <a:normAutofit/>
          </a:bodyPr>
          <a:lstStyle/>
          <a:p>
            <a:pPr marL="0" indent="0">
              <a:buNone/>
            </a:pPr>
            <a:r>
              <a:rPr lang="en-GB" sz="2100" b="1" u="sng" dirty="0"/>
              <a:t>Selecting Sources</a:t>
            </a:r>
          </a:p>
          <a:p>
            <a:pPr marL="0" indent="0">
              <a:buNone/>
            </a:pPr>
            <a:endParaRPr lang="en-ZA" sz="2100" b="1" u="sng" dirty="0"/>
          </a:p>
          <a:p>
            <a:r>
              <a:rPr lang="en-GB" sz="2100" dirty="0"/>
              <a:t>You will need to look at the following types of sources:</a:t>
            </a:r>
            <a:endParaRPr lang="en-ZA" sz="2100" dirty="0"/>
          </a:p>
          <a:p>
            <a:pPr lvl="0" fontAlgn="base"/>
            <a:r>
              <a:rPr lang="en-GB" sz="2100" dirty="0">
                <a:effectLst>
                  <a:outerShdw sx="0" sy="0">
                    <a:srgbClr val="000000"/>
                  </a:outerShdw>
                </a:effectLst>
              </a:rPr>
              <a:t>Library catalogue, periodical indexes, bibliographies, suggestions from your instructor</a:t>
            </a:r>
            <a:endParaRPr lang="en-ZA" sz="2100" dirty="0">
              <a:effectLst>
                <a:outerShdw sx="0" sy="0">
                  <a:srgbClr val="000000"/>
                </a:outerShdw>
              </a:effectLst>
            </a:endParaRPr>
          </a:p>
          <a:p>
            <a:pPr lvl="0" fontAlgn="base"/>
            <a:r>
              <a:rPr lang="en-GB" sz="2100" dirty="0">
                <a:effectLst>
                  <a:outerShdw sx="0" sy="0">
                    <a:srgbClr val="000000"/>
                  </a:outerShdw>
                </a:effectLst>
              </a:rPr>
              <a:t>Primary vs. Secondary sources</a:t>
            </a:r>
            <a:endParaRPr lang="en-ZA" sz="2100" dirty="0">
              <a:effectLst>
                <a:outerShdw sx="0" sy="0">
                  <a:srgbClr val="000000"/>
                </a:outerShdw>
              </a:effectLst>
            </a:endParaRPr>
          </a:p>
          <a:p>
            <a:pPr lvl="0" fontAlgn="base"/>
            <a:r>
              <a:rPr lang="en-GB" sz="2100" dirty="0">
                <a:effectLst>
                  <a:outerShdw sx="0" sy="0">
                    <a:srgbClr val="000000"/>
                  </a:outerShdw>
                </a:effectLst>
              </a:rPr>
              <a:t>Journals, books, other documents</a:t>
            </a:r>
            <a:endParaRPr lang="en-ZA" sz="2100" dirty="0">
              <a:effectLst>
                <a:outerShdw sx="0" sy="0">
                  <a:srgbClr val="000000"/>
                </a:outerShdw>
              </a:effectLst>
            </a:endParaRPr>
          </a:p>
          <a:p>
            <a:pPr lvl="0" fontAlgn="base"/>
            <a:r>
              <a:rPr lang="en-GB" sz="2100" dirty="0">
                <a:effectLst>
                  <a:outerShdw sx="0" sy="0">
                    <a:srgbClr val="000000"/>
                  </a:outerShdw>
                </a:effectLst>
              </a:rPr>
              <a:t>Internet websites</a:t>
            </a:r>
            <a:endParaRPr lang="en-ZA" sz="2100" dirty="0">
              <a:effectLst>
                <a:outerShdw sx="0" sy="0">
                  <a:srgbClr val="000000"/>
                </a:outerShdw>
              </a:effectLst>
            </a:endParaRPr>
          </a:p>
          <a:p>
            <a:pPr lvl="0" fontAlgn="base"/>
            <a:r>
              <a:rPr lang="en-GB" sz="2100" dirty="0">
                <a:effectLst>
                  <a:outerShdw sx="0" sy="0">
                    <a:srgbClr val="000000"/>
                  </a:outerShdw>
                </a:effectLst>
              </a:rPr>
              <a:t>Scholarly articles</a:t>
            </a:r>
            <a:endParaRPr lang="en-ZA" sz="2100" dirty="0"/>
          </a:p>
          <a:p>
            <a:pPr marL="0" indent="0">
              <a:buNone/>
            </a:pPr>
            <a:endParaRPr lang="en-ZA" sz="3000" dirty="0"/>
          </a:p>
        </p:txBody>
      </p:sp>
    </p:spTree>
    <p:extLst>
      <p:ext uri="{BB962C8B-B14F-4D97-AF65-F5344CB8AC3E}">
        <p14:creationId xmlns:p14="http://schemas.microsoft.com/office/powerpoint/2010/main" val="13091943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p:cNvSpPr>
            <a:spLocks noGrp="1"/>
          </p:cNvSpPr>
          <p:nvPr>
            <p:ph sz="quarter" idx="1"/>
          </p:nvPr>
        </p:nvSpPr>
        <p:spPr>
          <a:xfrm>
            <a:off x="467544" y="1169612"/>
            <a:ext cx="8219256" cy="5497887"/>
          </a:xfrm>
        </p:spPr>
        <p:txBody>
          <a:bodyPr>
            <a:normAutofit/>
          </a:bodyPr>
          <a:lstStyle/>
          <a:p>
            <a:pPr marL="0" indent="0">
              <a:buNone/>
            </a:pPr>
            <a:r>
              <a:rPr lang="en-GB" sz="2100" b="1" u="sng" dirty="0"/>
              <a:t>Grouping and sequencing Information</a:t>
            </a:r>
          </a:p>
          <a:p>
            <a:pPr marL="0" indent="0">
              <a:buNone/>
            </a:pPr>
            <a:endParaRPr lang="en-ZA" sz="2100" b="1" u="sng" dirty="0"/>
          </a:p>
          <a:p>
            <a:r>
              <a:rPr lang="en-GB" sz="2100" dirty="0"/>
              <a:t>The following systems will help keep you organized:</a:t>
            </a:r>
            <a:endParaRPr lang="en-ZA" sz="2100" dirty="0"/>
          </a:p>
          <a:p>
            <a:pPr lvl="0" fontAlgn="base"/>
            <a:r>
              <a:rPr lang="en-GB" sz="2100" dirty="0">
                <a:effectLst>
                  <a:outerShdw sx="0" sy="0">
                    <a:srgbClr val="000000"/>
                  </a:outerShdw>
                </a:effectLst>
              </a:rPr>
              <a:t>A system for noting sources on bibliography cards</a:t>
            </a:r>
            <a:endParaRPr lang="en-ZA" sz="2100" dirty="0">
              <a:effectLst>
                <a:outerShdw sx="0" sy="0">
                  <a:srgbClr val="000000"/>
                </a:outerShdw>
              </a:effectLst>
            </a:endParaRPr>
          </a:p>
          <a:p>
            <a:pPr lvl="0" fontAlgn="base"/>
            <a:r>
              <a:rPr lang="en-GB" sz="2100" dirty="0">
                <a:effectLst>
                  <a:outerShdw sx="0" sy="0">
                    <a:srgbClr val="000000"/>
                  </a:outerShdw>
                </a:effectLst>
              </a:rPr>
              <a:t>A system for organizing material according to its relative importance</a:t>
            </a:r>
            <a:endParaRPr lang="en-ZA" sz="2100" dirty="0">
              <a:effectLst>
                <a:outerShdw sx="0" sy="0">
                  <a:srgbClr val="000000"/>
                </a:outerShdw>
              </a:effectLst>
            </a:endParaRPr>
          </a:p>
          <a:p>
            <a:pPr lvl="0" fontAlgn="base"/>
            <a:r>
              <a:rPr lang="en-GB" sz="2100" dirty="0">
                <a:effectLst>
                  <a:outerShdw sx="0" sy="0">
                    <a:srgbClr val="000000"/>
                  </a:outerShdw>
                </a:effectLst>
              </a:rPr>
              <a:t>A system for taking notes</a:t>
            </a:r>
            <a:endParaRPr lang="en-ZA" sz="2100" dirty="0">
              <a:effectLst>
                <a:outerShdw sx="0" sy="0">
                  <a:srgbClr val="000000"/>
                </a:outerShdw>
              </a:effectLst>
            </a:endParaRPr>
          </a:p>
          <a:p>
            <a:pPr lvl="0" fontAlgn="base"/>
            <a:r>
              <a:rPr lang="en-GB" sz="2100" dirty="0">
                <a:effectLst>
                  <a:outerShdw sx="0" sy="0">
                    <a:srgbClr val="000000"/>
                  </a:outerShdw>
                </a:effectLst>
              </a:rPr>
              <a:t>A categorised file for keeping all information organised and together </a:t>
            </a:r>
            <a:endParaRPr lang="en-ZA" sz="2100" dirty="0">
              <a:effectLst>
                <a:outerShdw sx="0" sy="0">
                  <a:srgbClr val="000000"/>
                </a:outerShdw>
              </a:effectLst>
            </a:endParaRPr>
          </a:p>
          <a:p>
            <a:pPr marL="0" indent="0">
              <a:buNone/>
            </a:pPr>
            <a:endParaRPr lang="en-ZA" sz="3000" dirty="0"/>
          </a:p>
        </p:txBody>
      </p:sp>
    </p:spTree>
    <p:extLst>
      <p:ext uri="{BB962C8B-B14F-4D97-AF65-F5344CB8AC3E}">
        <p14:creationId xmlns:p14="http://schemas.microsoft.com/office/powerpoint/2010/main" val="29817986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a:xfrm>
            <a:off x="467544" y="1169612"/>
            <a:ext cx="8219256" cy="5497887"/>
          </a:xfrm>
        </p:spPr>
        <p:txBody>
          <a:bodyPr>
            <a:normAutofit lnSpcReduction="10000"/>
          </a:bodyPr>
          <a:lstStyle/>
          <a:p>
            <a:pPr marL="0" indent="0">
              <a:buNone/>
            </a:pPr>
            <a:r>
              <a:rPr lang="en-GB" sz="2100" b="1" u="sng" dirty="0"/>
              <a:t>Draft an outline </a:t>
            </a:r>
            <a:endParaRPr lang="en-ZA" sz="2100" b="1" u="sng" dirty="0"/>
          </a:p>
          <a:p>
            <a:r>
              <a:rPr lang="en-GB" sz="2100" dirty="0"/>
              <a:t>Consider the following questions:</a:t>
            </a:r>
            <a:endParaRPr lang="en-ZA" sz="2100" dirty="0"/>
          </a:p>
          <a:p>
            <a:pPr lvl="0" fontAlgn="base"/>
            <a:r>
              <a:rPr lang="en-GB" sz="2100" dirty="0">
                <a:effectLst>
                  <a:outerShdw sx="0" sy="0">
                    <a:srgbClr val="000000"/>
                  </a:outerShdw>
                </a:effectLst>
              </a:rPr>
              <a:t>What is the topic?</a:t>
            </a:r>
            <a:endParaRPr lang="en-ZA" sz="2100" dirty="0">
              <a:effectLst>
                <a:outerShdw sx="0" sy="0">
                  <a:srgbClr val="000000"/>
                </a:outerShdw>
              </a:effectLst>
            </a:endParaRPr>
          </a:p>
          <a:p>
            <a:pPr lvl="0" fontAlgn="base"/>
            <a:r>
              <a:rPr lang="en-GB" sz="2100" dirty="0">
                <a:effectLst>
                  <a:outerShdw sx="0" sy="0">
                    <a:srgbClr val="000000"/>
                  </a:outerShdw>
                </a:effectLst>
              </a:rPr>
              <a:t>Why is it significant?</a:t>
            </a:r>
            <a:endParaRPr lang="en-ZA" sz="2100" dirty="0">
              <a:effectLst>
                <a:outerShdw sx="0" sy="0">
                  <a:srgbClr val="000000"/>
                </a:outerShdw>
              </a:effectLst>
            </a:endParaRPr>
          </a:p>
          <a:p>
            <a:pPr lvl="0" fontAlgn="base"/>
            <a:r>
              <a:rPr lang="en-GB" sz="2100" dirty="0">
                <a:effectLst>
                  <a:outerShdw sx="0" sy="0">
                    <a:srgbClr val="000000"/>
                  </a:outerShdw>
                </a:effectLst>
              </a:rPr>
              <a:t>What background material is relevant?</a:t>
            </a:r>
            <a:endParaRPr lang="en-ZA" sz="2100" dirty="0">
              <a:effectLst>
                <a:outerShdw sx="0" sy="0">
                  <a:srgbClr val="000000"/>
                </a:outerShdw>
              </a:effectLst>
            </a:endParaRPr>
          </a:p>
          <a:p>
            <a:pPr lvl="0" fontAlgn="base"/>
            <a:r>
              <a:rPr lang="en-GB" sz="2100" dirty="0">
                <a:effectLst>
                  <a:outerShdw sx="0" sy="0">
                    <a:srgbClr val="000000"/>
                  </a:outerShdw>
                </a:effectLst>
              </a:rPr>
              <a:t>What is my thesis or purpose statement?</a:t>
            </a:r>
            <a:endParaRPr lang="en-ZA" sz="2100" dirty="0">
              <a:effectLst>
                <a:outerShdw sx="0" sy="0">
                  <a:srgbClr val="000000"/>
                </a:outerShdw>
              </a:effectLst>
            </a:endParaRPr>
          </a:p>
          <a:p>
            <a:pPr lvl="0" fontAlgn="base"/>
            <a:r>
              <a:rPr lang="en-GB" sz="2100" dirty="0">
                <a:effectLst>
                  <a:outerShdw sx="0" sy="0">
                    <a:srgbClr val="000000"/>
                  </a:outerShdw>
                </a:effectLst>
              </a:rPr>
              <a:t>What organizational plan will best support my purpose?</a:t>
            </a:r>
            <a:endParaRPr lang="en-ZA" sz="2100" dirty="0">
              <a:effectLst>
                <a:outerShdw sx="0" sy="0">
                  <a:srgbClr val="000000"/>
                </a:outerShdw>
              </a:effectLst>
            </a:endParaRPr>
          </a:p>
          <a:p>
            <a:pPr marL="0" indent="0">
              <a:buNone/>
            </a:pPr>
            <a:endParaRPr lang="en-ZA" sz="2100" dirty="0"/>
          </a:p>
          <a:p>
            <a:pPr marL="0" indent="0">
              <a:buNone/>
            </a:pPr>
            <a:r>
              <a:rPr lang="en-GB" sz="2100" b="1" u="sng" dirty="0"/>
              <a:t>Write the introduction  - </a:t>
            </a:r>
            <a:endParaRPr lang="en-ZA" sz="2100" b="1" u="sng" dirty="0"/>
          </a:p>
          <a:p>
            <a:r>
              <a:rPr lang="en-GB" sz="2100" dirty="0"/>
              <a:t>In the introduction you will need to do the following things:</a:t>
            </a:r>
            <a:endParaRPr lang="en-ZA" sz="2100" dirty="0"/>
          </a:p>
          <a:p>
            <a:pPr lvl="0" fontAlgn="base"/>
            <a:r>
              <a:rPr lang="en-GB" sz="2100" dirty="0">
                <a:effectLst>
                  <a:outerShdw sx="0" sy="0">
                    <a:srgbClr val="000000"/>
                  </a:outerShdw>
                </a:effectLst>
              </a:rPr>
              <a:t>Present relevant background or contextual material</a:t>
            </a:r>
            <a:endParaRPr lang="en-ZA" sz="2100" dirty="0">
              <a:effectLst>
                <a:outerShdw sx="0" sy="0">
                  <a:srgbClr val="000000"/>
                </a:outerShdw>
              </a:effectLst>
            </a:endParaRPr>
          </a:p>
          <a:p>
            <a:pPr lvl="0" fontAlgn="base"/>
            <a:r>
              <a:rPr lang="en-GB" sz="2100" dirty="0">
                <a:effectLst>
                  <a:outerShdw sx="0" sy="0">
                    <a:srgbClr val="000000"/>
                  </a:outerShdw>
                </a:effectLst>
              </a:rPr>
              <a:t>Define terms or concepts when necessary</a:t>
            </a:r>
            <a:endParaRPr lang="en-ZA" sz="2100" dirty="0">
              <a:effectLst>
                <a:outerShdw sx="0" sy="0">
                  <a:srgbClr val="000000"/>
                </a:outerShdw>
              </a:effectLst>
            </a:endParaRPr>
          </a:p>
          <a:p>
            <a:pPr lvl="0" fontAlgn="base"/>
            <a:r>
              <a:rPr lang="en-GB" sz="2100" dirty="0">
                <a:effectLst>
                  <a:outerShdw sx="0" sy="0">
                    <a:srgbClr val="000000"/>
                  </a:outerShdw>
                </a:effectLst>
              </a:rPr>
              <a:t>Explain the focus of the paper and your specific purpose</a:t>
            </a:r>
            <a:endParaRPr lang="en-ZA" sz="2100" dirty="0">
              <a:effectLst>
                <a:outerShdw sx="0" sy="0">
                  <a:srgbClr val="000000"/>
                </a:outerShdw>
              </a:effectLst>
            </a:endParaRPr>
          </a:p>
          <a:p>
            <a:pPr lvl="0" fontAlgn="base"/>
            <a:r>
              <a:rPr lang="en-GB" sz="2100" dirty="0">
                <a:effectLst>
                  <a:outerShdw sx="0" sy="0">
                    <a:srgbClr val="000000"/>
                  </a:outerShdw>
                </a:effectLst>
              </a:rPr>
              <a:t>Reveal your plan of organization</a:t>
            </a:r>
            <a:endParaRPr lang="en-ZA" sz="2100" dirty="0">
              <a:effectLst>
                <a:outerShdw sx="0" sy="0">
                  <a:srgbClr val="000000"/>
                </a:outerShdw>
              </a:effectLst>
            </a:endParaRPr>
          </a:p>
          <a:p>
            <a:pPr marL="0" indent="0">
              <a:buNone/>
            </a:pPr>
            <a:endParaRPr lang="en-ZA" sz="3000" dirty="0"/>
          </a:p>
        </p:txBody>
      </p:sp>
      <p:sp>
        <p:nvSpPr>
          <p:cNvPr id="6" name="TextBox 5">
            <a:extLst>
              <a:ext uri="{FF2B5EF4-FFF2-40B4-BE49-F238E27FC236}">
                <a16:creationId xmlns:a16="http://schemas.microsoft.com/office/drawing/2014/main" id="{68171DC6-0479-4C69-A132-8F6270413ABF}"/>
              </a:ext>
            </a:extLst>
          </p:cNvPr>
          <p:cNvSpPr txBox="1"/>
          <p:nvPr/>
        </p:nvSpPr>
        <p:spPr>
          <a:xfrm>
            <a:off x="3377045" y="4082581"/>
            <a:ext cx="5153891" cy="646331"/>
          </a:xfrm>
          <a:prstGeom prst="rect">
            <a:avLst/>
          </a:prstGeom>
          <a:noFill/>
        </p:spPr>
        <p:txBody>
          <a:bodyPr wrap="square">
            <a:spAutoFit/>
          </a:bodyPr>
          <a:lstStyle/>
          <a:p>
            <a:r>
              <a:rPr lang="en-US" dirty="0">
                <a:hlinkClick r:id="rId2"/>
              </a:rPr>
              <a:t>https://www.youtube.com/watch?v=FTC-5P1VFFU</a:t>
            </a:r>
            <a:endParaRPr lang="en-US" dirty="0"/>
          </a:p>
          <a:p>
            <a:endParaRPr lang="en-US" dirty="0"/>
          </a:p>
        </p:txBody>
      </p:sp>
    </p:spTree>
    <p:extLst>
      <p:ext uri="{BB962C8B-B14F-4D97-AF65-F5344CB8AC3E}">
        <p14:creationId xmlns:p14="http://schemas.microsoft.com/office/powerpoint/2010/main" val="259810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94973"/>
          </a:xfrm>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a:xfrm>
            <a:off x="467544" y="1169612"/>
            <a:ext cx="8219256" cy="5497887"/>
          </a:xfrm>
        </p:spPr>
        <p:txBody>
          <a:bodyPr>
            <a:normAutofit lnSpcReduction="10000"/>
          </a:bodyPr>
          <a:lstStyle/>
          <a:p>
            <a:pPr marL="0" indent="0">
              <a:buNone/>
            </a:pPr>
            <a:r>
              <a:rPr lang="en-GB" sz="2100" b="1" u="sng" dirty="0"/>
              <a:t>Write the body of the report</a:t>
            </a:r>
            <a:endParaRPr lang="en-ZA" sz="2100" b="1" u="sng" dirty="0"/>
          </a:p>
          <a:p>
            <a:pPr lvl="0" fontAlgn="base"/>
            <a:r>
              <a:rPr lang="en-GB" sz="2100" dirty="0">
                <a:effectLst>
                  <a:outerShdw sx="0" sy="0">
                    <a:srgbClr val="000000"/>
                  </a:outerShdw>
                </a:effectLst>
              </a:rPr>
              <a:t>Use your outline as a flexible guide</a:t>
            </a:r>
            <a:endParaRPr lang="en-ZA" sz="2100" dirty="0">
              <a:effectLst>
                <a:outerShdw sx="0" sy="0">
                  <a:srgbClr val="000000"/>
                </a:outerShdw>
              </a:effectLst>
            </a:endParaRPr>
          </a:p>
          <a:p>
            <a:pPr lvl="0" fontAlgn="base"/>
            <a:r>
              <a:rPr lang="en-GB" sz="2100" dirty="0">
                <a:effectLst>
                  <a:outerShdw sx="0" sy="0">
                    <a:srgbClr val="000000"/>
                  </a:outerShdw>
                </a:effectLst>
              </a:rPr>
              <a:t>Build your report around points you want to make </a:t>
            </a:r>
            <a:endParaRPr lang="en-ZA" sz="2100" dirty="0">
              <a:effectLst>
                <a:outerShdw sx="0" sy="0">
                  <a:srgbClr val="000000"/>
                </a:outerShdw>
              </a:effectLst>
            </a:endParaRPr>
          </a:p>
          <a:p>
            <a:pPr lvl="0" fontAlgn="base"/>
            <a:r>
              <a:rPr lang="en-GB" sz="2100" dirty="0">
                <a:effectLst>
                  <a:outerShdw sx="0" sy="0">
                    <a:srgbClr val="000000"/>
                  </a:outerShdw>
                </a:effectLst>
              </a:rPr>
              <a:t>Integrate your sources into your discussion</a:t>
            </a:r>
            <a:endParaRPr lang="en-ZA" sz="2100" dirty="0">
              <a:effectLst>
                <a:outerShdw sx="0" sy="0">
                  <a:srgbClr val="000000"/>
                </a:outerShdw>
              </a:effectLst>
            </a:endParaRPr>
          </a:p>
          <a:p>
            <a:pPr lvl="0" fontAlgn="base"/>
            <a:r>
              <a:rPr lang="en-GB" sz="2100" dirty="0">
                <a:effectLst>
                  <a:outerShdw sx="0" sy="0">
                    <a:srgbClr val="000000"/>
                  </a:outerShdw>
                </a:effectLst>
              </a:rPr>
              <a:t>Summarize, analyse, explain, and evaluate published material rather than simply reporting it</a:t>
            </a:r>
          </a:p>
          <a:p>
            <a:pPr lvl="0" fontAlgn="base"/>
            <a:endParaRPr lang="en-GB" sz="2100" dirty="0">
              <a:effectLst>
                <a:outerShdw sx="0" sy="0">
                  <a:srgbClr val="000000"/>
                </a:outerShdw>
              </a:effectLst>
            </a:endParaRPr>
          </a:p>
          <a:p>
            <a:pPr marL="0" indent="0">
              <a:buNone/>
            </a:pPr>
            <a:r>
              <a:rPr lang="en-GB" sz="2100" b="1" u="sng" dirty="0"/>
              <a:t>Write the conclusion</a:t>
            </a:r>
            <a:endParaRPr lang="en-ZA" sz="2100" b="1" u="sng" dirty="0"/>
          </a:p>
          <a:p>
            <a:pPr lvl="0" fontAlgn="base"/>
            <a:r>
              <a:rPr lang="en-GB" sz="2100" dirty="0">
                <a:effectLst>
                  <a:outerShdw sx="0" sy="0">
                    <a:srgbClr val="000000"/>
                  </a:outerShdw>
                </a:effectLst>
              </a:rPr>
              <a:t>If the argument or point of your report is complex, you may need to summarize the point of the report for your reader.</a:t>
            </a:r>
            <a:endParaRPr lang="en-ZA" sz="2100" dirty="0">
              <a:effectLst>
                <a:outerShdw sx="0" sy="0">
                  <a:srgbClr val="000000"/>
                </a:outerShdw>
              </a:effectLst>
            </a:endParaRPr>
          </a:p>
          <a:p>
            <a:pPr lvl="0" fontAlgn="base"/>
            <a:r>
              <a:rPr lang="en-GB" sz="2100" dirty="0">
                <a:effectLst>
                  <a:outerShdw sx="0" sy="0">
                    <a:srgbClr val="000000"/>
                  </a:outerShdw>
                </a:effectLst>
              </a:rPr>
              <a:t>If before your conclusion you have not yet explained the significance of your findings use the end of your report to explain their significance.</a:t>
            </a:r>
            <a:endParaRPr lang="en-ZA" sz="2100" dirty="0">
              <a:effectLst>
                <a:outerShdw sx="0" sy="0">
                  <a:srgbClr val="000000"/>
                </a:outerShdw>
              </a:effectLst>
            </a:endParaRPr>
          </a:p>
          <a:p>
            <a:pPr lvl="0" fontAlgn="base"/>
            <a:r>
              <a:rPr lang="en-GB" sz="2100" dirty="0">
                <a:effectLst>
                  <a:outerShdw sx="0" sy="0">
                    <a:srgbClr val="000000"/>
                  </a:outerShdw>
                </a:effectLst>
              </a:rPr>
              <a:t>Move from a detailed back to a general level of thought that takes the topic back to the perspective provided by the introduction.</a:t>
            </a:r>
            <a:endParaRPr lang="en-ZA" sz="2100" dirty="0">
              <a:effectLst>
                <a:outerShdw sx="0" sy="0">
                  <a:srgbClr val="000000"/>
                </a:outerShdw>
              </a:effectLst>
            </a:endParaRPr>
          </a:p>
          <a:p>
            <a:pPr lvl="0" fontAlgn="base"/>
            <a:r>
              <a:rPr lang="en-GB" sz="2100" dirty="0">
                <a:effectLst>
                  <a:outerShdw sx="0" sy="0">
                    <a:srgbClr val="000000"/>
                  </a:outerShdw>
                </a:effectLst>
              </a:rPr>
              <a:t>Perhaps suggest what areas of this topic need further research.</a:t>
            </a:r>
            <a:endParaRPr lang="en-ZA" sz="2100" dirty="0">
              <a:effectLst>
                <a:outerShdw sx="0" sy="0">
                  <a:srgbClr val="000000"/>
                </a:outerShdw>
              </a:effectLst>
            </a:endParaRPr>
          </a:p>
          <a:p>
            <a:pPr lvl="0" fontAlgn="base"/>
            <a:endParaRPr lang="en-ZA" sz="2100" dirty="0">
              <a:effectLst>
                <a:outerShdw sx="0" sy="0">
                  <a:srgbClr val="000000"/>
                </a:outerShdw>
              </a:effectLst>
            </a:endParaRPr>
          </a:p>
          <a:p>
            <a:pPr marL="0" indent="0">
              <a:buNone/>
            </a:pPr>
            <a:endParaRPr lang="en-ZA" sz="3000" dirty="0"/>
          </a:p>
        </p:txBody>
      </p:sp>
    </p:spTree>
    <p:extLst>
      <p:ext uri="{BB962C8B-B14F-4D97-AF65-F5344CB8AC3E}">
        <p14:creationId xmlns:p14="http://schemas.microsoft.com/office/powerpoint/2010/main" val="26918193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94973"/>
          </a:xfrm>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a:xfrm>
            <a:off x="467544" y="1169612"/>
            <a:ext cx="8219256" cy="5497887"/>
          </a:xfrm>
        </p:spPr>
        <p:txBody>
          <a:bodyPr>
            <a:normAutofit/>
          </a:bodyPr>
          <a:lstStyle/>
          <a:p>
            <a:pPr marL="0" indent="0">
              <a:buNone/>
            </a:pPr>
            <a:r>
              <a:rPr lang="en-GB" sz="2100" b="1" u="sng" dirty="0"/>
              <a:t>Revising the final draft</a:t>
            </a:r>
          </a:p>
          <a:p>
            <a:pPr marL="0" indent="0">
              <a:buNone/>
            </a:pPr>
            <a:endParaRPr lang="en-ZA" sz="2100" b="1" u="sng" dirty="0"/>
          </a:p>
          <a:p>
            <a:pPr lvl="0" fontAlgn="base"/>
            <a:r>
              <a:rPr lang="en-GB" sz="2100" dirty="0">
                <a:effectLst>
                  <a:outerShdw sx="0" sy="0">
                    <a:srgbClr val="000000"/>
                  </a:outerShdw>
                </a:effectLst>
              </a:rPr>
              <a:t>Check the logical flow of introduction, body and conclusion.</a:t>
            </a:r>
            <a:endParaRPr lang="en-ZA" sz="2100" dirty="0">
              <a:effectLst>
                <a:outerShdw sx="0" sy="0">
                  <a:srgbClr val="000000"/>
                </a:outerShdw>
              </a:effectLst>
            </a:endParaRPr>
          </a:p>
          <a:p>
            <a:pPr lvl="0" fontAlgn="base"/>
            <a:r>
              <a:rPr lang="en-GB" sz="2100" dirty="0">
                <a:effectLst>
                  <a:outerShdw sx="0" sy="0">
                    <a:srgbClr val="000000"/>
                  </a:outerShdw>
                </a:effectLst>
              </a:rPr>
              <a:t>Check the topic sentences, sequence of ideas within paragraphs, use of details to support findings, summary sentences where necessary and use of transitions within and between paragraphs.</a:t>
            </a:r>
            <a:endParaRPr lang="en-ZA" sz="2100" dirty="0">
              <a:effectLst>
                <a:outerShdw sx="0" sy="0">
                  <a:srgbClr val="000000"/>
                </a:outerShdw>
              </a:effectLst>
            </a:endParaRPr>
          </a:p>
          <a:p>
            <a:pPr lvl="0" fontAlgn="base"/>
            <a:r>
              <a:rPr lang="en-GB" sz="2100" dirty="0">
                <a:effectLst>
                  <a:outerShdw sx="0" sy="0">
                    <a:srgbClr val="000000"/>
                  </a:outerShdw>
                </a:effectLst>
              </a:rPr>
              <a:t>Review sentence structure, word choices, punctuation, spelling.</a:t>
            </a:r>
            <a:endParaRPr lang="en-ZA" sz="2100" dirty="0">
              <a:effectLst>
                <a:outerShdw sx="0" sy="0">
                  <a:srgbClr val="000000"/>
                </a:outerShdw>
              </a:effectLst>
            </a:endParaRPr>
          </a:p>
          <a:p>
            <a:pPr lvl="0" fontAlgn="base"/>
            <a:r>
              <a:rPr lang="en-GB" sz="2100" dirty="0">
                <a:effectLst>
                  <a:outerShdw sx="0" sy="0">
                    <a:srgbClr val="000000"/>
                  </a:outerShdw>
                </a:effectLst>
              </a:rPr>
              <a:t>Check the consistent use of one system, citation of all material not considered common knowledge, appropriate use of endnotes or footnotes, accuracy of list of works cited.</a:t>
            </a:r>
            <a:endParaRPr lang="en-ZA" sz="2100" dirty="0">
              <a:effectLst>
                <a:outerShdw sx="0" sy="0">
                  <a:srgbClr val="000000"/>
                </a:outerShdw>
              </a:effectLst>
            </a:endParaRPr>
          </a:p>
          <a:p>
            <a:pPr marL="0" indent="0">
              <a:buNone/>
            </a:pPr>
            <a:endParaRPr lang="en-ZA" sz="2000" dirty="0"/>
          </a:p>
          <a:p>
            <a:pPr marL="0" indent="0">
              <a:buNone/>
            </a:pPr>
            <a:endParaRPr lang="en-ZA" sz="3000" dirty="0"/>
          </a:p>
        </p:txBody>
      </p:sp>
    </p:spTree>
    <p:extLst>
      <p:ext uri="{BB962C8B-B14F-4D97-AF65-F5344CB8AC3E}">
        <p14:creationId xmlns:p14="http://schemas.microsoft.com/office/powerpoint/2010/main" val="306906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94973"/>
          </a:xfrm>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p:cNvSpPr>
            <a:spLocks noGrp="1"/>
          </p:cNvSpPr>
          <p:nvPr>
            <p:ph sz="quarter" idx="1"/>
          </p:nvPr>
        </p:nvSpPr>
        <p:spPr>
          <a:xfrm>
            <a:off x="467544" y="1410244"/>
            <a:ext cx="8219256" cy="4244600"/>
          </a:xfrm>
        </p:spPr>
        <p:txBody>
          <a:bodyPr>
            <a:normAutofit/>
          </a:bodyPr>
          <a:lstStyle/>
          <a:p>
            <a:r>
              <a:rPr lang="en-GB" sz="2100" dirty="0"/>
              <a:t>Each research assignment is different. It is important that you select the correct method for your assignment and that the method you select is relevant and follows a logical sequence in order to avoid confusion. </a:t>
            </a:r>
            <a:endParaRPr lang="en-ZA" sz="3000" dirty="0"/>
          </a:p>
        </p:txBody>
      </p:sp>
    </p:spTree>
    <p:extLst>
      <p:ext uri="{BB962C8B-B14F-4D97-AF65-F5344CB8AC3E}">
        <p14:creationId xmlns:p14="http://schemas.microsoft.com/office/powerpoint/2010/main" val="38225609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94973"/>
          </a:xfrm>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p:cNvSpPr>
            <a:spLocks noGrp="1"/>
          </p:cNvSpPr>
          <p:nvPr>
            <p:ph sz="quarter" idx="1"/>
          </p:nvPr>
        </p:nvSpPr>
        <p:spPr>
          <a:xfrm>
            <a:off x="467544" y="1622323"/>
            <a:ext cx="8219256" cy="5045176"/>
          </a:xfrm>
        </p:spPr>
        <p:txBody>
          <a:bodyPr>
            <a:normAutofit/>
          </a:bodyPr>
          <a:lstStyle/>
          <a:p>
            <a:pPr marL="0" indent="0">
              <a:buNone/>
            </a:pPr>
            <a:r>
              <a:rPr lang="en-GB" sz="2100" dirty="0"/>
              <a:t>Research assignments can be broken down into segments and each segment can have a specific time frame as well. For example, one way to do this would be to divide the research paper into the following steps, which must be handed in at intervals according to notional hours. </a:t>
            </a:r>
          </a:p>
          <a:p>
            <a:pPr marL="0" indent="0">
              <a:buNone/>
            </a:pPr>
            <a:endParaRPr lang="en-ZA" sz="2100" dirty="0"/>
          </a:p>
          <a:p>
            <a:pPr lvl="0" fontAlgn="base"/>
            <a:r>
              <a:rPr lang="en-GB" sz="2100" b="1" dirty="0">
                <a:effectLst>
                  <a:outerShdw sx="0" sy="0">
                    <a:srgbClr val="000000"/>
                  </a:outerShdw>
                </a:effectLst>
              </a:rPr>
              <a:t>Define your topic </a:t>
            </a:r>
            <a:r>
              <a:rPr lang="en-GB" sz="2100" dirty="0">
                <a:effectLst>
                  <a:outerShdw sx="0" sy="0">
                    <a:srgbClr val="000000"/>
                  </a:outerShdw>
                </a:effectLst>
              </a:rPr>
              <a:t>using appropriate sources such as the internet, encyclopaedia articles, class readings, or scholarly reviews of the literature for background information.</a:t>
            </a:r>
          </a:p>
          <a:p>
            <a:pPr marL="0" lvl="0" indent="0" fontAlgn="base">
              <a:buNone/>
            </a:pPr>
            <a:endParaRPr lang="en-ZA" sz="2100" dirty="0">
              <a:effectLst>
                <a:outerShdw sx="0" sy="0">
                  <a:srgbClr val="000000"/>
                </a:outerShdw>
              </a:effectLst>
            </a:endParaRPr>
          </a:p>
          <a:p>
            <a:pPr fontAlgn="base"/>
            <a:r>
              <a:rPr lang="en-GB" sz="2100" b="1" dirty="0">
                <a:effectLst>
                  <a:outerShdw sx="0" sy="0">
                    <a:srgbClr val="000000"/>
                  </a:outerShdw>
                </a:effectLst>
              </a:rPr>
              <a:t>Develop a list </a:t>
            </a:r>
            <a:r>
              <a:rPr lang="en-GB" sz="2100" dirty="0">
                <a:effectLst>
                  <a:outerShdw sx="0" sy="0">
                    <a:srgbClr val="000000"/>
                  </a:outerShdw>
                </a:effectLst>
              </a:rPr>
              <a:t>of relevant keywords and phrases to search for and record which keywords best identify relevant resources and explain </a:t>
            </a:r>
            <a:endParaRPr lang="en-ZA" sz="2100" dirty="0">
              <a:effectLst>
                <a:outerShdw sx="0" sy="0">
                  <a:srgbClr val="000000"/>
                </a:outerShdw>
              </a:effectLst>
            </a:endParaRPr>
          </a:p>
          <a:p>
            <a:pPr marL="0" indent="0">
              <a:buNone/>
            </a:pPr>
            <a:endParaRPr lang="en-ZA" sz="2000" dirty="0"/>
          </a:p>
          <a:p>
            <a:pPr marL="0" indent="0">
              <a:buNone/>
            </a:pPr>
            <a:endParaRPr lang="en-ZA" sz="3000" dirty="0"/>
          </a:p>
        </p:txBody>
      </p:sp>
    </p:spTree>
    <p:extLst>
      <p:ext uri="{BB962C8B-B14F-4D97-AF65-F5344CB8AC3E}">
        <p14:creationId xmlns:p14="http://schemas.microsoft.com/office/powerpoint/2010/main" val="2098433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94973"/>
          </a:xfrm>
        </p:spPr>
        <p:txBody>
          <a:bodyPr/>
          <a:lstStyle/>
          <a:p>
            <a:pPr algn="ctr"/>
            <a:r>
              <a:rPr lang="en-ZA" dirty="0"/>
              <a:t>Constructing Basic Research</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p:cNvSpPr>
            <a:spLocks noGrp="1"/>
          </p:cNvSpPr>
          <p:nvPr>
            <p:ph sz="quarter" idx="1"/>
          </p:nvPr>
        </p:nvSpPr>
        <p:spPr>
          <a:xfrm>
            <a:off x="467544" y="1169612"/>
            <a:ext cx="8219256" cy="5497887"/>
          </a:xfrm>
        </p:spPr>
        <p:txBody>
          <a:bodyPr>
            <a:normAutofit/>
          </a:bodyPr>
          <a:lstStyle/>
          <a:p>
            <a:pPr lvl="0" fontAlgn="base"/>
            <a:r>
              <a:rPr lang="en-GB" sz="2100" b="1" dirty="0">
                <a:effectLst>
                  <a:outerShdw sx="0" sy="0">
                    <a:srgbClr val="000000"/>
                  </a:outerShdw>
                </a:effectLst>
              </a:rPr>
              <a:t>Use databases </a:t>
            </a:r>
            <a:r>
              <a:rPr lang="en-GB" sz="2100" dirty="0">
                <a:effectLst>
                  <a:outerShdw sx="0" sy="0">
                    <a:srgbClr val="000000"/>
                  </a:outerShdw>
                </a:effectLst>
              </a:rPr>
              <a:t>to find books, articles and web sites that are relevant to your topic. Complete an annotated bibliography explaining why each resource is appropriate for your paper and how it will support the report.</a:t>
            </a:r>
          </a:p>
          <a:p>
            <a:pPr marL="0" lvl="0" indent="0" fontAlgn="base">
              <a:buNone/>
            </a:pPr>
            <a:endParaRPr lang="en-ZA" sz="2100" dirty="0">
              <a:effectLst>
                <a:outerShdw sx="0" sy="0">
                  <a:srgbClr val="000000"/>
                </a:outerShdw>
              </a:effectLst>
            </a:endParaRPr>
          </a:p>
          <a:p>
            <a:pPr lvl="0" fontAlgn="base"/>
            <a:r>
              <a:rPr lang="en-GB" sz="2100" b="1" dirty="0">
                <a:effectLst>
                  <a:outerShdw sx="0" sy="0">
                    <a:srgbClr val="000000"/>
                  </a:outerShdw>
                </a:effectLst>
              </a:rPr>
              <a:t>Hand in a rough draft</a:t>
            </a:r>
            <a:r>
              <a:rPr lang="en-GB" sz="2100" dirty="0">
                <a:effectLst>
                  <a:outerShdw sx="0" sy="0">
                    <a:srgbClr val="000000"/>
                  </a:outerShdw>
                </a:effectLst>
              </a:rPr>
              <a:t>, the assessor/supervisor’s critique of which will include an evaluation of the types and appropriateness of information used.</a:t>
            </a:r>
          </a:p>
          <a:p>
            <a:pPr lvl="0" fontAlgn="base"/>
            <a:endParaRPr lang="en-GB" sz="2100" dirty="0">
              <a:effectLst>
                <a:outerShdw sx="0" sy="0">
                  <a:srgbClr val="000000"/>
                </a:outerShdw>
              </a:effectLst>
            </a:endParaRPr>
          </a:p>
          <a:p>
            <a:pPr fontAlgn="base"/>
            <a:r>
              <a:rPr lang="en-ZA" sz="2100" b="1" dirty="0"/>
              <a:t>Once these steps are completed </a:t>
            </a:r>
            <a:r>
              <a:rPr lang="en-ZA" sz="2100" dirty="0"/>
              <a:t>you can divide the next section into similar steps and proceed as before until the task is complete. Whichever system works for you or for the type of report you are completing will be acceptable. </a:t>
            </a:r>
          </a:p>
          <a:p>
            <a:pPr lvl="0" fontAlgn="base"/>
            <a:endParaRPr lang="en-ZA" sz="2000" dirty="0">
              <a:effectLst>
                <a:outerShdw sx="0" sy="0">
                  <a:srgbClr val="000000"/>
                </a:outerShdw>
              </a:effectLst>
            </a:endParaRPr>
          </a:p>
          <a:p>
            <a:pPr marL="0" indent="0">
              <a:buNone/>
            </a:pPr>
            <a:endParaRPr lang="en-ZA" sz="2000" dirty="0"/>
          </a:p>
          <a:p>
            <a:pPr marL="0" indent="0">
              <a:buNone/>
            </a:pPr>
            <a:endParaRPr lang="en-ZA" sz="3000" dirty="0"/>
          </a:p>
        </p:txBody>
      </p:sp>
    </p:spTree>
    <p:extLst>
      <p:ext uri="{BB962C8B-B14F-4D97-AF65-F5344CB8AC3E}">
        <p14:creationId xmlns:p14="http://schemas.microsoft.com/office/powerpoint/2010/main" val="14404657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p:cNvSpPr>
            <a:spLocks noGrp="1"/>
          </p:cNvSpPr>
          <p:nvPr>
            <p:ph sz="quarter" idx="1"/>
          </p:nvPr>
        </p:nvSpPr>
        <p:spPr/>
        <p:txBody>
          <a:bodyPr>
            <a:normAutofit/>
          </a:bodyPr>
          <a:lstStyle/>
          <a:p>
            <a:r>
              <a:rPr lang="en-GB" sz="2100" dirty="0"/>
              <a:t>Data Collection is an important aspect of any type of research study. Inaccurate data collection can impact the results of a study and ultimately lead to invalid results.</a:t>
            </a:r>
            <a:endParaRPr lang="en-ZA" sz="2100" dirty="0"/>
          </a:p>
          <a:p>
            <a:pPr marL="0" indent="0">
              <a:buNone/>
            </a:pPr>
            <a:endParaRPr lang="en-ZA" sz="2100" dirty="0"/>
          </a:p>
          <a:p>
            <a:r>
              <a:rPr lang="en-GB" sz="2100" dirty="0"/>
              <a:t>There are many different data gathering methods which can be used depending on the nature of your assignment. </a:t>
            </a:r>
            <a:endParaRPr lang="en-ZA" sz="2100" dirty="0"/>
          </a:p>
          <a:p>
            <a:pPr marL="0" indent="0">
              <a:buNone/>
            </a:pPr>
            <a:endParaRPr lang="en-ZA" sz="2100" dirty="0"/>
          </a:p>
          <a:p>
            <a:r>
              <a:rPr lang="en-GB" sz="2100" b="1" dirty="0"/>
              <a:t>Quantitative</a:t>
            </a:r>
            <a:r>
              <a:rPr lang="en-GB" sz="2100" dirty="0"/>
              <a:t> data collection methods rely on random sampling and structured data collection instruments that fit varied experiences into fixed response categories. They produce results that are easy to summarise, compare, and generalise. </a:t>
            </a:r>
            <a:endParaRPr lang="en-ZA" sz="2100" dirty="0"/>
          </a:p>
          <a:p>
            <a:pPr marL="0" indent="0">
              <a:buNone/>
            </a:pPr>
            <a:endParaRPr lang="en-ZA" dirty="0"/>
          </a:p>
        </p:txBody>
      </p:sp>
    </p:spTree>
    <p:extLst>
      <p:ext uri="{BB962C8B-B14F-4D97-AF65-F5344CB8AC3E}">
        <p14:creationId xmlns:p14="http://schemas.microsoft.com/office/powerpoint/2010/main" val="29340584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p:cNvSpPr>
            <a:spLocks noGrp="1"/>
          </p:cNvSpPr>
          <p:nvPr>
            <p:ph sz="quarter" idx="1"/>
          </p:nvPr>
        </p:nvSpPr>
        <p:spPr/>
        <p:txBody>
          <a:bodyPr>
            <a:normAutofit lnSpcReduction="10000"/>
          </a:bodyPr>
          <a:lstStyle/>
          <a:p>
            <a:r>
              <a:rPr lang="en-GB" sz="2100" dirty="0"/>
              <a:t>Quantitative research is concerned with testing theories derived from theory and/or being able to estimate the size of a phenomenon of interest.  Depending on the research question, participants may be randomly assigned to different actions. </a:t>
            </a:r>
            <a:endParaRPr lang="en-ZA" sz="2100" dirty="0"/>
          </a:p>
          <a:p>
            <a:pPr marL="0" indent="0">
              <a:buNone/>
            </a:pPr>
            <a:endParaRPr lang="en-ZA" sz="2100" dirty="0"/>
          </a:p>
          <a:p>
            <a:pPr marL="0" indent="0">
              <a:buNone/>
            </a:pPr>
            <a:r>
              <a:rPr lang="en-GB" sz="2100" b="1" dirty="0"/>
              <a:t>Typical quantitative data gathering strategies include:</a:t>
            </a:r>
            <a:endParaRPr lang="en-ZA" sz="2100" b="1" dirty="0"/>
          </a:p>
          <a:p>
            <a:pPr lvl="0" fontAlgn="base"/>
            <a:r>
              <a:rPr lang="en-GB" sz="2100" dirty="0">
                <a:effectLst>
                  <a:outerShdw sx="0" sy="0">
                    <a:srgbClr val="000000"/>
                  </a:outerShdw>
                </a:effectLst>
              </a:rPr>
              <a:t>Experiments/clinical trials.</a:t>
            </a:r>
            <a:endParaRPr lang="en-ZA" sz="2100" dirty="0">
              <a:effectLst>
                <a:outerShdw sx="0" sy="0">
                  <a:srgbClr val="000000"/>
                </a:outerShdw>
              </a:effectLst>
            </a:endParaRPr>
          </a:p>
          <a:p>
            <a:pPr lvl="0" fontAlgn="base"/>
            <a:r>
              <a:rPr lang="en-GB" sz="2100" dirty="0">
                <a:effectLst>
                  <a:outerShdw sx="0" sy="0">
                    <a:srgbClr val="000000"/>
                  </a:outerShdw>
                </a:effectLst>
              </a:rPr>
              <a:t>Observing and recording well-defined events (e.g., counting the number of patients waiting in emergency at specified times of the day).</a:t>
            </a:r>
            <a:endParaRPr lang="en-ZA" sz="2100" dirty="0">
              <a:effectLst>
                <a:outerShdw sx="0" sy="0">
                  <a:srgbClr val="000000"/>
                </a:outerShdw>
              </a:effectLst>
            </a:endParaRPr>
          </a:p>
          <a:p>
            <a:pPr lvl="0" fontAlgn="base"/>
            <a:r>
              <a:rPr lang="en-GB" sz="2100" dirty="0">
                <a:effectLst>
                  <a:outerShdw sx="0" sy="0">
                    <a:srgbClr val="000000"/>
                  </a:outerShdw>
                </a:effectLst>
              </a:rPr>
              <a:t>Obtaining relevant data from management information systems.</a:t>
            </a:r>
            <a:endParaRPr lang="en-ZA" sz="2100" dirty="0">
              <a:effectLst>
                <a:outerShdw sx="0" sy="0">
                  <a:srgbClr val="000000"/>
                </a:outerShdw>
              </a:effectLst>
            </a:endParaRPr>
          </a:p>
          <a:p>
            <a:pPr lvl="0" fontAlgn="base"/>
            <a:r>
              <a:rPr lang="en-GB" sz="2100" dirty="0">
                <a:effectLst>
                  <a:outerShdw sx="0" sy="0">
                    <a:srgbClr val="000000"/>
                  </a:outerShdw>
                </a:effectLst>
              </a:rPr>
              <a:t>Administering surveys with closed-ended questions (e.g., face-to face and telephone interviews, questionnaires etc).</a:t>
            </a:r>
            <a:endParaRPr lang="en-ZA" sz="21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5703728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p:cNvSpPr>
            <a:spLocks noGrp="1"/>
          </p:cNvSpPr>
          <p:nvPr>
            <p:ph sz="quarter" idx="1"/>
          </p:nvPr>
        </p:nvSpPr>
        <p:spPr/>
        <p:txBody>
          <a:bodyPr>
            <a:normAutofit/>
          </a:bodyPr>
          <a:lstStyle/>
          <a:p>
            <a:r>
              <a:rPr lang="en-GB" sz="2100" dirty="0"/>
              <a:t>In Quantitative research (survey research), interviews are more structured than in Qualitative research.</a:t>
            </a:r>
          </a:p>
          <a:p>
            <a:endParaRPr lang="en-GB" sz="2100" dirty="0"/>
          </a:p>
          <a:p>
            <a:r>
              <a:rPr lang="en-GB" sz="2100" dirty="0"/>
              <a:t> In a structured interview, the researcher asks a standard set of questions and nothing more. Face -to -face interviews have a distinct advantage of enabling the researcher to establish a relationship with potential participants and therefor gain their co-operation.</a:t>
            </a:r>
          </a:p>
          <a:p>
            <a:endParaRPr lang="en-GB" sz="2100" dirty="0"/>
          </a:p>
          <a:p>
            <a:r>
              <a:rPr lang="en-GB" sz="2100" dirty="0"/>
              <a:t> These interviews yield highest response rates in survey research. They also allow the researcher to clarify ambiguous answers and when appropriate, seek follow-up information.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3566431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p:cNvSpPr>
            <a:spLocks noGrp="1"/>
          </p:cNvSpPr>
          <p:nvPr>
            <p:ph sz="quarter" idx="1"/>
          </p:nvPr>
        </p:nvSpPr>
        <p:spPr/>
        <p:txBody>
          <a:bodyPr>
            <a:normAutofit/>
          </a:bodyPr>
          <a:lstStyle/>
          <a:p>
            <a:r>
              <a:rPr lang="en-GB" sz="2100" dirty="0"/>
              <a:t>Questionnaires can be sent to a large number of people and saves the researcher time and money.</a:t>
            </a:r>
          </a:p>
          <a:p>
            <a:endParaRPr lang="en-GB" sz="2100" dirty="0"/>
          </a:p>
          <a:p>
            <a:r>
              <a:rPr lang="en-GB" sz="2100" dirty="0"/>
              <a:t> People are more truthful while responding to the questionnaires regarding controversial issues in particular due to the fact that their responses are anonymous.</a:t>
            </a:r>
          </a:p>
          <a:p>
            <a:endParaRPr lang="en-GB" sz="2100" dirty="0"/>
          </a:p>
          <a:p>
            <a:r>
              <a:rPr lang="en-GB" sz="2100" dirty="0"/>
              <a:t> But they also have disadvantages. The majority of the people who receive questionnaires don't return them and those who do might not be representative of the originally selected sample.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13950622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C90C-F814-40C6-A0FB-FBD45AF8BA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2B13319-6157-4B8A-A2E9-8AD68C45113E}"/>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53612C25-499C-4589-A98D-5026EEA1D4E9}"/>
              </a:ext>
            </a:extLst>
          </p:cNvPr>
          <p:cNvSpPr>
            <a:spLocks noGrp="1"/>
          </p:cNvSpPr>
          <p:nvPr>
            <p:ph sz="quarter" idx="1"/>
          </p:nvPr>
        </p:nvSpPr>
        <p:spPr/>
        <p:txBody>
          <a:bodyPr/>
          <a:lstStyle/>
          <a:p>
            <a:endParaRPr lang="en-US"/>
          </a:p>
        </p:txBody>
      </p:sp>
      <p:pic>
        <p:nvPicPr>
          <p:cNvPr id="10242" name="Picture 2" descr="Ideas for breaks at work - Renew your Energy - Revela">
            <a:extLst>
              <a:ext uri="{FF2B5EF4-FFF2-40B4-BE49-F238E27FC236}">
                <a16:creationId xmlns:a16="http://schemas.microsoft.com/office/drawing/2014/main" id="{84D64A9E-DE07-4037-BE7B-B53B9D0C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2" y="1296293"/>
            <a:ext cx="6634043" cy="41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747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p:cNvSpPr>
            <a:spLocks noGrp="1"/>
          </p:cNvSpPr>
          <p:nvPr>
            <p:ph sz="quarter" idx="1"/>
          </p:nvPr>
        </p:nvSpPr>
        <p:spPr/>
        <p:txBody>
          <a:bodyPr>
            <a:normAutofit/>
          </a:bodyPr>
          <a:lstStyle/>
          <a:p>
            <a:r>
              <a:rPr lang="en-GB" sz="2100" dirty="0"/>
              <a:t>Web based questionnaires, is a new and inevitably growing methodology. This involves receiving an e-mail where you click on an address that takes you to a secure web-site to fill in a questionnaire. This type of research is often quicker and less detailed. </a:t>
            </a:r>
          </a:p>
          <a:p>
            <a:endParaRPr lang="en-GB" sz="2100" dirty="0"/>
          </a:p>
          <a:p>
            <a:r>
              <a:rPr lang="en-GB" sz="2100" dirty="0"/>
              <a:t>Some disadvantages of this method include the exclusion of people who do not have a computer or are unable to access a computer. Also the validity of such surveys are in question as people might be in a hurry to complete it and so might not give accurate responses.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22195828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p:cNvSpPr>
            <a:spLocks noGrp="1"/>
          </p:cNvSpPr>
          <p:nvPr>
            <p:ph sz="quarter" idx="1"/>
          </p:nvPr>
        </p:nvSpPr>
        <p:spPr/>
        <p:txBody>
          <a:bodyPr>
            <a:normAutofit/>
          </a:bodyPr>
          <a:lstStyle/>
          <a:p>
            <a:r>
              <a:rPr lang="en-GB" sz="2100" b="1" dirty="0"/>
              <a:t>Qualitative</a:t>
            </a:r>
            <a:r>
              <a:rPr lang="en-GB" sz="2100" dirty="0"/>
              <a:t> data collection methods play an important role in impact evaluation by providing information useful to understanding the processes behind observed results and assess changes in people’s perceptions of their well-being</a:t>
            </a:r>
          </a:p>
          <a:p>
            <a:endParaRPr lang="en-GB" sz="2100" dirty="0"/>
          </a:p>
          <a:p>
            <a:r>
              <a:rPr lang="en-GB" sz="2100" dirty="0"/>
              <a:t>Furthermore qualitative methods can be used to improve the quality of survey-based quantitative evaluations by helping generate evaluation theories; strengthening the design of survey questionnaires and expanding or clarifying quantitative evaluation findings. </a:t>
            </a:r>
            <a:endParaRPr lang="en-ZA" sz="2100" dirty="0"/>
          </a:p>
          <a:p>
            <a:pPr marL="0" indent="0">
              <a:buNone/>
            </a:pPr>
            <a:endParaRPr lang="en-ZA" dirty="0"/>
          </a:p>
        </p:txBody>
      </p:sp>
    </p:spTree>
    <p:extLst>
      <p:ext uri="{BB962C8B-B14F-4D97-AF65-F5344CB8AC3E}">
        <p14:creationId xmlns:p14="http://schemas.microsoft.com/office/powerpoint/2010/main" val="75591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p:cNvSpPr>
            <a:spLocks noGrp="1"/>
          </p:cNvSpPr>
          <p:nvPr>
            <p:ph sz="quarter" idx="1"/>
          </p:nvPr>
        </p:nvSpPr>
        <p:spPr/>
        <p:txBody>
          <a:bodyPr>
            <a:normAutofit/>
          </a:bodyPr>
          <a:lstStyle/>
          <a:p>
            <a:pPr marL="0" indent="0">
              <a:buNone/>
            </a:pPr>
            <a:r>
              <a:rPr lang="en-GB" sz="2100" b="1" dirty="0"/>
              <a:t>These methods are characterized by the following attributes:</a:t>
            </a:r>
          </a:p>
          <a:p>
            <a:pPr marL="0" indent="0">
              <a:buNone/>
            </a:pPr>
            <a:endParaRPr lang="en-ZA" sz="2100" b="1" dirty="0"/>
          </a:p>
          <a:p>
            <a:pPr lvl="0" fontAlgn="base"/>
            <a:r>
              <a:rPr lang="en-GB" sz="2100" dirty="0">
                <a:effectLst>
                  <a:outerShdw sx="0" sy="0">
                    <a:srgbClr val="000000"/>
                  </a:outerShdw>
                </a:effectLst>
              </a:rPr>
              <a:t>They tend to be open-ended and have less structured protocols (i.e., researchers may change the data collection strategy by adding, refining, or dropping techniques or informants)</a:t>
            </a:r>
            <a:endParaRPr lang="en-ZA" sz="2100" dirty="0">
              <a:effectLst>
                <a:outerShdw sx="0" sy="0">
                  <a:srgbClr val="000000"/>
                </a:outerShdw>
              </a:effectLst>
            </a:endParaRPr>
          </a:p>
          <a:p>
            <a:pPr lvl="0" fontAlgn="base"/>
            <a:r>
              <a:rPr lang="en-GB" sz="2100" dirty="0">
                <a:effectLst>
                  <a:outerShdw sx="0" sy="0">
                    <a:srgbClr val="000000"/>
                  </a:outerShdw>
                </a:effectLst>
              </a:rPr>
              <a:t>They rely more heavily on interactive interviews; respondents may be interviewed several times to follow up on a particular issue, clarify concepts or check the reliability of data</a:t>
            </a:r>
            <a:endParaRPr lang="en-ZA" sz="2100" dirty="0">
              <a:effectLst>
                <a:outerShdw sx="0" sy="0">
                  <a:srgbClr val="000000"/>
                </a:outerShdw>
              </a:effectLst>
            </a:endParaRPr>
          </a:p>
          <a:p>
            <a:pPr lvl="0" fontAlgn="base"/>
            <a:r>
              <a:rPr lang="en-GB" sz="2100" dirty="0">
                <a:effectLst>
                  <a:outerShdw sx="0" sy="0">
                    <a:srgbClr val="000000"/>
                  </a:outerShdw>
                </a:effectLst>
              </a:rPr>
              <a:t>They use triangulation to increase the credibility of their findings (i.e., researchers rely on multiple data collection methods to check the authenticity of their results)</a:t>
            </a:r>
            <a:endParaRPr lang="en-ZA" sz="21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4511493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p:cNvSpPr>
            <a:spLocks noGrp="1"/>
          </p:cNvSpPr>
          <p:nvPr>
            <p:ph sz="quarter" idx="1"/>
          </p:nvPr>
        </p:nvSpPr>
        <p:spPr/>
        <p:txBody>
          <a:bodyPr>
            <a:normAutofit/>
          </a:bodyPr>
          <a:lstStyle/>
          <a:p>
            <a:pPr lvl="0" fontAlgn="base"/>
            <a:r>
              <a:rPr lang="en-GB" sz="2000" dirty="0">
                <a:effectLst>
                  <a:outerShdw sx="0" sy="0">
                    <a:srgbClr val="000000"/>
                  </a:outerShdw>
                </a:effectLst>
              </a:rPr>
              <a:t>Generally their findings are not generalizable to any specific population, rather each case study produces a single piece of evidence that can be used to seek general patterns among different studies of the same issue</a:t>
            </a:r>
            <a:endParaRPr lang="en-ZA" sz="2000" dirty="0">
              <a:effectLst>
                <a:outerShdw sx="0" sy="0">
                  <a:srgbClr val="000000"/>
                </a:outerShdw>
              </a:effectLst>
            </a:endParaRPr>
          </a:p>
          <a:p>
            <a:pPr marL="0" indent="0">
              <a:buNone/>
            </a:pPr>
            <a:endParaRPr lang="en-ZA" sz="2000" dirty="0"/>
          </a:p>
          <a:p>
            <a:pPr marL="0" indent="0">
              <a:buNone/>
            </a:pPr>
            <a:r>
              <a:rPr lang="en-GB" sz="2000" dirty="0"/>
              <a:t>Regardless of the kinds of data involved, data collection in a qualitative study takes a great deal of time.</a:t>
            </a:r>
          </a:p>
          <a:p>
            <a:pPr marL="0" indent="0">
              <a:buNone/>
            </a:pPr>
            <a:endParaRPr lang="en-GB" sz="2000" dirty="0"/>
          </a:p>
          <a:p>
            <a:r>
              <a:rPr lang="en-GB" sz="2000" dirty="0"/>
              <a:t> The researcher needs to record any potentially useful data thoroughly, accurately, and systematically, using field notes, sketches, audiotapes, photographs and other suitable means.</a:t>
            </a:r>
          </a:p>
          <a:p>
            <a:r>
              <a:rPr lang="en-GB" sz="2000" dirty="0"/>
              <a:t> The data collection methods must observe the ethical principles of research.</a:t>
            </a:r>
            <a:endParaRPr lang="en-ZA" sz="2000" dirty="0"/>
          </a:p>
          <a:p>
            <a:pPr marL="0" indent="0">
              <a:buNone/>
            </a:pPr>
            <a:endParaRPr lang="en-ZA" dirty="0"/>
          </a:p>
        </p:txBody>
      </p:sp>
    </p:spTree>
    <p:extLst>
      <p:ext uri="{BB962C8B-B14F-4D97-AF65-F5344CB8AC3E}">
        <p14:creationId xmlns:p14="http://schemas.microsoft.com/office/powerpoint/2010/main" val="31708136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p:cNvSpPr>
            <a:spLocks noGrp="1"/>
          </p:cNvSpPr>
          <p:nvPr>
            <p:ph sz="quarter" idx="1"/>
          </p:nvPr>
        </p:nvSpPr>
        <p:spPr/>
        <p:txBody>
          <a:bodyPr>
            <a:normAutofit/>
          </a:bodyPr>
          <a:lstStyle/>
          <a:p>
            <a:pPr marL="0" indent="0">
              <a:buNone/>
            </a:pPr>
            <a:r>
              <a:rPr lang="en-GB" sz="2100" b="1" dirty="0"/>
              <a:t>The qualitative methods most commonly used in evaluation can be classified in three broad categories: </a:t>
            </a:r>
          </a:p>
          <a:p>
            <a:pPr marL="0" indent="0">
              <a:buNone/>
            </a:pPr>
            <a:endParaRPr lang="en-ZA" sz="2100" b="1" dirty="0"/>
          </a:p>
          <a:p>
            <a:pPr lvl="0" fontAlgn="base"/>
            <a:r>
              <a:rPr lang="en-GB" sz="2100" dirty="0">
                <a:effectLst>
                  <a:outerShdw sx="0" sy="0">
                    <a:srgbClr val="000000"/>
                  </a:outerShdw>
                </a:effectLst>
              </a:rPr>
              <a:t>In-depth interview</a:t>
            </a:r>
            <a:endParaRPr lang="en-ZA" sz="2100" dirty="0">
              <a:effectLst>
                <a:outerShdw sx="0" sy="0">
                  <a:srgbClr val="000000"/>
                </a:outerShdw>
              </a:effectLst>
            </a:endParaRPr>
          </a:p>
          <a:p>
            <a:pPr lvl="0" fontAlgn="base"/>
            <a:r>
              <a:rPr lang="en-GB" sz="2100" dirty="0">
                <a:effectLst>
                  <a:outerShdw sx="0" sy="0">
                    <a:srgbClr val="000000"/>
                  </a:outerShdw>
                </a:effectLst>
              </a:rPr>
              <a:t>Observation methods</a:t>
            </a:r>
            <a:endParaRPr lang="en-ZA" sz="2100" dirty="0">
              <a:effectLst>
                <a:outerShdw sx="0" sy="0">
                  <a:srgbClr val="000000"/>
                </a:outerShdw>
              </a:effectLst>
            </a:endParaRPr>
          </a:p>
          <a:p>
            <a:pPr lvl="0" fontAlgn="base"/>
            <a:r>
              <a:rPr lang="en-GB" sz="2100" dirty="0">
                <a:effectLst>
                  <a:outerShdw sx="0" sy="0">
                    <a:srgbClr val="000000"/>
                  </a:outerShdw>
                </a:effectLst>
              </a:rPr>
              <a:t>Document review</a:t>
            </a:r>
            <a:endParaRPr lang="en-ZA" sz="2100"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951809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p:cNvSpPr>
            <a:spLocks noGrp="1"/>
          </p:cNvSpPr>
          <p:nvPr>
            <p:ph sz="quarter" idx="1"/>
          </p:nvPr>
        </p:nvSpPr>
        <p:spPr/>
        <p:txBody>
          <a:bodyPr>
            <a:normAutofit/>
          </a:bodyPr>
          <a:lstStyle/>
          <a:p>
            <a:pPr marL="0" indent="0">
              <a:buNone/>
            </a:pPr>
            <a:r>
              <a:rPr lang="en-GB" sz="2100" b="1" u="sng" dirty="0"/>
              <a:t>Questionnaires </a:t>
            </a:r>
            <a:endParaRPr lang="en-ZA" sz="2100" b="1" u="sng" dirty="0"/>
          </a:p>
          <a:p>
            <a:r>
              <a:rPr lang="en-GB" sz="2100" dirty="0"/>
              <a:t>We have discussed briefly the use of questionnaires and interviews as methods of gathering data. </a:t>
            </a:r>
          </a:p>
          <a:p>
            <a:endParaRPr lang="en-GB" sz="2100" dirty="0"/>
          </a:p>
          <a:p>
            <a:r>
              <a:rPr lang="en-GB" sz="2100" dirty="0"/>
              <a:t>Questionnaires are often used to gather data and determine specifics when compiling a research assignment. </a:t>
            </a:r>
          </a:p>
          <a:p>
            <a:endParaRPr lang="en-GB" sz="2100" dirty="0"/>
          </a:p>
          <a:p>
            <a:r>
              <a:rPr lang="en-GB" sz="2100" dirty="0"/>
              <a:t>Questionnaires must be fit for purpose – in other words they must be relevant to the type of audience as well as the type of information you are trying to obtain. </a:t>
            </a:r>
            <a:endParaRPr lang="en-ZA" sz="2100" dirty="0"/>
          </a:p>
          <a:p>
            <a:pPr marL="0" indent="0">
              <a:buNone/>
            </a:pPr>
            <a:endParaRPr lang="en-ZA" sz="23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951555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p:cNvSpPr>
            <a:spLocks noGrp="1"/>
          </p:cNvSpPr>
          <p:nvPr>
            <p:ph sz="quarter" idx="1"/>
          </p:nvPr>
        </p:nvSpPr>
        <p:spPr/>
        <p:txBody>
          <a:bodyPr>
            <a:normAutofit/>
          </a:bodyPr>
          <a:lstStyle/>
          <a:p>
            <a:r>
              <a:rPr lang="en-GB" sz="2100" dirty="0"/>
              <a:t>In some cases it may be a good idea to ‘test’ a compiled questionnaire in order to assess the effectiveness of the questionnaire before it is distributed. </a:t>
            </a:r>
          </a:p>
          <a:p>
            <a:r>
              <a:rPr lang="en-GB" sz="2100" dirty="0"/>
              <a:t>This will save a lot of time and effort as if there are any issues; one can rectify them before the final product is sent out. Using a few volunteers or a control group will help you to determine this. </a:t>
            </a:r>
            <a:endParaRPr lang="en-ZA" sz="2100" dirty="0"/>
          </a:p>
          <a:p>
            <a:pPr marL="0" indent="0">
              <a:buNone/>
            </a:pPr>
            <a:endParaRPr lang="en-ZA" sz="2100" dirty="0"/>
          </a:p>
          <a:p>
            <a:r>
              <a:rPr lang="en-GB" sz="2100" dirty="0"/>
              <a:t>Once the questionnaire is deemed suitable and you are satisfied that it will produce the results you desire, you can distribute it to the relevant people. Results can then be collected and the information sorted into categories and findings can be sorted and confirmed.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70300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r>
              <a:rPr lang="en-GB" sz="2100" dirty="0"/>
              <a:t>If ay findings seem to be inaccurate or unclear, you can go back to the participants and get their feedback on the subject. The findings can then be adjusted according to the new information obtained. </a:t>
            </a:r>
            <a:endParaRPr lang="en-ZA" sz="2100" dirty="0"/>
          </a:p>
          <a:p>
            <a:pPr marL="0" indent="0">
              <a:buNone/>
            </a:pPr>
            <a:endParaRPr lang="en-ZA" sz="2100" dirty="0"/>
          </a:p>
          <a:p>
            <a:r>
              <a:rPr lang="en-GB" sz="2100" dirty="0"/>
              <a:t>Always bear in mind that any data gathering techniques must be ethical and not performed in such a way as to illicit information illegally. For example, ascertaining information regarding a person’s HIV status may not be obtained by any other means except with the full consent of the participant. Bank accounts may not be accessed to ascertain earnings or incomes etc. </a:t>
            </a:r>
          </a:p>
          <a:p>
            <a:endParaRPr lang="en-GB" sz="2100" dirty="0"/>
          </a:p>
          <a:p>
            <a:r>
              <a:rPr lang="en-GB" sz="2100" dirty="0"/>
              <a:t>Confidentiality is a very important issue to consider. Also ‘spamming’ can be seen as an invasion of privacy in some instances. The bottom line is that you must ensure that your information is gathered in an ethical and considerate manner. </a:t>
            </a:r>
            <a:endParaRPr lang="en-ZA" sz="21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425593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r>
              <a:rPr lang="en-GB" sz="2100" dirty="0"/>
              <a:t>When completing a survey, one should decide the size of the test sample first. The test sample is the number of people you would need in order to get a good idea of the information you are trying to establish. Good practice is to test the questionnaire on a smaller group at first in order to see if the questions are fit for purpose and that they enable you to gather the information you are looking for. </a:t>
            </a:r>
          </a:p>
          <a:p>
            <a:endParaRPr lang="en-GB" sz="2100" dirty="0"/>
          </a:p>
          <a:p>
            <a:r>
              <a:rPr lang="en-GB" sz="2100" dirty="0"/>
              <a:t>This is called running a pilot. A pilot will help you to see which questions are relevant and if more specific questions are needed. A pilot will help you to see if the instruments are working before you distribute it too widely. </a:t>
            </a:r>
            <a:endParaRPr lang="en-ZA" sz="2100" dirty="0"/>
          </a:p>
          <a:p>
            <a:pPr marL="0" indent="0">
              <a:buNone/>
            </a:pPr>
            <a:endParaRPr lang="en-ZA" sz="2100" dirty="0"/>
          </a:p>
          <a:p>
            <a:r>
              <a:rPr lang="en-GB" sz="2100" dirty="0"/>
              <a:t>Should you find that the instrument is lacking in any way, you can then make the necessary adjustments and redistribute the adjusted instrument. </a:t>
            </a:r>
            <a:endParaRPr lang="en-ZA" sz="2100" dirty="0"/>
          </a:p>
          <a:p>
            <a:pPr marL="0" indent="0">
              <a:buNone/>
            </a:pPr>
            <a:endParaRPr lang="en-ZA" dirty="0"/>
          </a:p>
        </p:txBody>
      </p:sp>
    </p:spTree>
    <p:extLst>
      <p:ext uri="{BB962C8B-B14F-4D97-AF65-F5344CB8AC3E}">
        <p14:creationId xmlns:p14="http://schemas.microsoft.com/office/powerpoint/2010/main" val="17974151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r>
              <a:rPr lang="en-GB" sz="2100" b="1" dirty="0"/>
              <a:t>When evaluating whether or not an instrument is working, you should ask yourself the following:</a:t>
            </a:r>
          </a:p>
          <a:p>
            <a:pPr marL="0" indent="0">
              <a:buNone/>
            </a:pPr>
            <a:endParaRPr lang="en-ZA" sz="2100" b="1" dirty="0"/>
          </a:p>
          <a:p>
            <a:pPr lvl="0" fontAlgn="base"/>
            <a:r>
              <a:rPr lang="en-GB" sz="2100" dirty="0">
                <a:effectLst>
                  <a:outerShdw sx="0" sy="0">
                    <a:srgbClr val="000000"/>
                  </a:outerShdw>
                </a:effectLst>
              </a:rPr>
              <a:t>Were the questions understood correctly?</a:t>
            </a:r>
            <a:endParaRPr lang="en-ZA" sz="2100" dirty="0">
              <a:effectLst>
                <a:outerShdw sx="0" sy="0">
                  <a:srgbClr val="000000"/>
                </a:outerShdw>
              </a:effectLst>
            </a:endParaRPr>
          </a:p>
          <a:p>
            <a:pPr lvl="0" fontAlgn="base"/>
            <a:r>
              <a:rPr lang="en-GB" sz="2100" dirty="0">
                <a:effectLst>
                  <a:outerShdw sx="0" sy="0">
                    <a:srgbClr val="000000"/>
                  </a:outerShdw>
                </a:effectLst>
              </a:rPr>
              <a:t>Did the questions elicit the desired response?</a:t>
            </a:r>
            <a:endParaRPr lang="en-ZA" sz="2100" dirty="0">
              <a:effectLst>
                <a:outerShdw sx="0" sy="0">
                  <a:srgbClr val="000000"/>
                </a:outerShdw>
              </a:effectLst>
            </a:endParaRPr>
          </a:p>
          <a:p>
            <a:pPr lvl="0" fontAlgn="base"/>
            <a:r>
              <a:rPr lang="en-GB" sz="2100" dirty="0">
                <a:effectLst>
                  <a:outerShdw sx="0" sy="0">
                    <a:srgbClr val="000000"/>
                  </a:outerShdw>
                </a:effectLst>
              </a:rPr>
              <a:t>Should any questions be changed or removed?</a:t>
            </a:r>
            <a:endParaRPr lang="en-ZA" sz="2100" dirty="0">
              <a:effectLst>
                <a:outerShdw sx="0" sy="0">
                  <a:srgbClr val="000000"/>
                </a:outerShdw>
              </a:effectLst>
            </a:endParaRPr>
          </a:p>
          <a:p>
            <a:pPr lvl="0" fontAlgn="base"/>
            <a:r>
              <a:rPr lang="en-GB" sz="2100" dirty="0">
                <a:effectLst>
                  <a:outerShdw sx="0" sy="0">
                    <a:srgbClr val="000000"/>
                  </a:outerShdw>
                </a:effectLst>
              </a:rPr>
              <a:t>Should questions be added?</a:t>
            </a:r>
            <a:endParaRPr lang="en-ZA" sz="2100" dirty="0">
              <a:effectLst>
                <a:outerShdw sx="0" sy="0">
                  <a:srgbClr val="000000"/>
                </a:outerShdw>
              </a:effectLst>
            </a:endParaRPr>
          </a:p>
          <a:p>
            <a:pPr lvl="0" fontAlgn="base"/>
            <a:r>
              <a:rPr lang="en-GB" sz="2100" dirty="0">
                <a:effectLst>
                  <a:outerShdw sx="0" sy="0">
                    <a:srgbClr val="000000"/>
                  </a:outerShdw>
                </a:effectLst>
              </a:rPr>
              <a:t>Should questions be clarifies or shortened etc.? </a:t>
            </a:r>
            <a:endParaRPr lang="en-ZA" sz="2100" dirty="0">
              <a:effectLst>
                <a:outerShdw sx="0" sy="0">
                  <a:srgbClr val="000000"/>
                </a:outerShdw>
              </a:effectLst>
            </a:endParaRPr>
          </a:p>
          <a:p>
            <a:pPr marL="0" indent="0">
              <a:buNone/>
            </a:pPr>
            <a:endParaRPr lang="en-ZA" sz="2100" dirty="0"/>
          </a:p>
          <a:p>
            <a:r>
              <a:rPr lang="en-GB" sz="2100" dirty="0"/>
              <a:t>Once the amendments are made you can use them for data gathering. Remember that the size of the target group will have an impact on the validity of the research. Too small a group will not give a sufficient result and a group which is too large will be time consuming to gather results from. </a:t>
            </a:r>
            <a:endParaRPr lang="en-ZA" sz="2100" dirty="0"/>
          </a:p>
          <a:p>
            <a:pPr marL="0" indent="0">
              <a:buNone/>
            </a:pPr>
            <a:endParaRPr lang="en-ZA" dirty="0"/>
          </a:p>
        </p:txBody>
      </p:sp>
    </p:spTree>
    <p:extLst>
      <p:ext uri="{BB962C8B-B14F-4D97-AF65-F5344CB8AC3E}">
        <p14:creationId xmlns:p14="http://schemas.microsoft.com/office/powerpoint/2010/main" val="24885346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r>
              <a:rPr lang="en-GB" b="1" u="sng" dirty="0"/>
              <a:t>Validity of an instrument</a:t>
            </a:r>
            <a:endParaRPr lang="en-ZA" b="1" u="sng" dirty="0"/>
          </a:p>
          <a:p>
            <a:r>
              <a:rPr lang="en-GB" dirty="0"/>
              <a:t>Validity is the extent to which an instrument measures what it is supposed to measure and performs as it is designed to perform. </a:t>
            </a:r>
          </a:p>
          <a:p>
            <a:r>
              <a:rPr lang="en-GB" dirty="0"/>
              <a:t>It is rare, if nearly impossible, that an instrument be 100% valid, so validity is generally measured in degrees. As a process, validation involves collecting and analysing data to assess the accuracy of an instrument. </a:t>
            </a:r>
          </a:p>
          <a:p>
            <a:r>
              <a:rPr lang="en-GB" dirty="0"/>
              <a:t>There are numerous statistical tests and measures to assess the validity of quantitative instruments, which generally involves pilot testing. The remainder of this discussion focuses on external validity and content validity.</a:t>
            </a:r>
            <a:endParaRPr lang="en-ZA" dirty="0"/>
          </a:p>
          <a:p>
            <a:pPr marL="0" indent="0">
              <a:buNone/>
            </a:pPr>
            <a:endParaRPr lang="en-ZA" dirty="0"/>
          </a:p>
        </p:txBody>
      </p:sp>
    </p:spTree>
    <p:extLst>
      <p:ext uri="{BB962C8B-B14F-4D97-AF65-F5344CB8AC3E}">
        <p14:creationId xmlns:p14="http://schemas.microsoft.com/office/powerpoint/2010/main" val="7397282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r>
              <a:rPr lang="en-GB" sz="2100" b="1" dirty="0"/>
              <a:t>External validity</a:t>
            </a:r>
            <a:r>
              <a:rPr lang="en-GB" sz="2100" dirty="0"/>
              <a:t> is the extent to which the results of a study can be generalized from a sample to a population. Establishing eternal validity for an instrument, then, follows directly from sampling. </a:t>
            </a:r>
          </a:p>
          <a:p>
            <a:endParaRPr lang="en-GB" sz="2100" dirty="0"/>
          </a:p>
          <a:p>
            <a:r>
              <a:rPr lang="en-GB" sz="2100" dirty="0"/>
              <a:t>Recall that a sample should be an accurate representation of a population, because the total population may not be available. </a:t>
            </a:r>
          </a:p>
          <a:p>
            <a:endParaRPr lang="en-GB" sz="2100" dirty="0"/>
          </a:p>
          <a:p>
            <a:r>
              <a:rPr lang="en-GB" sz="2100" dirty="0"/>
              <a:t>An instrument that is externally valid helps obtain population generalizability, or the degree to which a sample represents the population.</a:t>
            </a:r>
            <a:endParaRPr lang="en-ZA" sz="21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2158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r>
              <a:rPr lang="en-GB" sz="2000" b="1" dirty="0"/>
              <a:t>Content validity</a:t>
            </a:r>
            <a:r>
              <a:rPr lang="en-GB" sz="2000" dirty="0"/>
              <a:t> refers to the appropriateness of the content of an instrument. In other words, do the measures (questions, observation logs, etc.) accurately assess what you want to know? </a:t>
            </a:r>
          </a:p>
          <a:p>
            <a:endParaRPr lang="en-GB" sz="2000" dirty="0"/>
          </a:p>
          <a:p>
            <a:r>
              <a:rPr lang="en-GB" sz="2000" dirty="0"/>
              <a:t>This is particularly important with achievement tests. Consider that a test developer wants to maximize the validity of a unit test for 7th grade mathematics. </a:t>
            </a:r>
          </a:p>
          <a:p>
            <a:endParaRPr lang="en-GB" sz="2000" dirty="0"/>
          </a:p>
          <a:p>
            <a:r>
              <a:rPr lang="en-GB" sz="2000" dirty="0"/>
              <a:t>This would involve taking representative questions from each of the sections of the unit and evaluating them against the desired outcomes.</a:t>
            </a:r>
            <a:endParaRPr lang="en-ZA" sz="2000" dirty="0"/>
          </a:p>
          <a:p>
            <a:pPr marL="0" indent="0">
              <a:buNone/>
            </a:pPr>
            <a:r>
              <a:rPr lang="en-GB" sz="2000" dirty="0"/>
              <a:t> </a:t>
            </a:r>
            <a:endParaRPr lang="en-ZA" sz="20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450659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r>
              <a:rPr lang="en-GB" sz="2100" b="1" u="sng" dirty="0"/>
              <a:t>Reliability of instruments</a:t>
            </a:r>
            <a:endParaRPr lang="en-ZA" sz="2100" b="1" u="sng" dirty="0"/>
          </a:p>
          <a:p>
            <a:r>
              <a:rPr lang="en-GB" sz="2100" dirty="0"/>
              <a:t>Reliability can be thought of as consistency. Does the instrument consistently measure what it is intended to measure? </a:t>
            </a:r>
          </a:p>
          <a:p>
            <a:endParaRPr lang="en-GB" sz="2100" dirty="0"/>
          </a:p>
          <a:p>
            <a:r>
              <a:rPr lang="en-GB" sz="2100" dirty="0"/>
              <a:t>It is not possible to calculate reliability; however, there are four general estimators that you may encounter in reading research:</a:t>
            </a:r>
            <a:endParaRPr lang="en-ZA" sz="2100" dirty="0"/>
          </a:p>
          <a:p>
            <a:pPr marL="0" indent="0">
              <a:buNone/>
            </a:pPr>
            <a:endParaRPr lang="en-ZA" sz="2100" dirty="0"/>
          </a:p>
          <a:p>
            <a:r>
              <a:rPr lang="en-GB" sz="2100" dirty="0"/>
              <a:t>On page 54 is an example of a questionnaire used to gather information about employee skills in an organisation.  </a:t>
            </a:r>
            <a:endParaRPr lang="en-ZA" sz="2100"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543519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endParaRPr lang="en-ZA" dirty="0"/>
          </a:p>
          <a:p>
            <a:pPr marL="0" indent="0">
              <a:buNone/>
            </a:pPr>
            <a:endParaRPr lang="en-ZA"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704065095"/>
              </p:ext>
            </p:extLst>
          </p:nvPr>
        </p:nvGraphicFramePr>
        <p:xfrm>
          <a:off x="603504" y="1889760"/>
          <a:ext cx="7698285" cy="3923796"/>
        </p:xfrm>
        <a:graphic>
          <a:graphicData uri="http://schemas.openxmlformats.org/drawingml/2006/table">
            <a:tbl>
              <a:tblPr firstRow="1" firstCol="1" bandRow="1">
                <a:tableStyleId>{5C22544A-7EE6-4342-B048-85BDC9FD1C3A}</a:tableStyleId>
              </a:tblPr>
              <a:tblGrid>
                <a:gridCol w="3848728">
                  <a:extLst>
                    <a:ext uri="{9D8B030D-6E8A-4147-A177-3AD203B41FA5}">
                      <a16:colId xmlns:a16="http://schemas.microsoft.com/office/drawing/2014/main" val="20000"/>
                    </a:ext>
                  </a:extLst>
                </a:gridCol>
                <a:gridCol w="3849557">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GB" sz="2100" dirty="0">
                          <a:effectLst/>
                        </a:rPr>
                        <a:t>Researcher-completed Instruments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effectLst/>
                        </a:rPr>
                        <a:t>Subject-completed Instruments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GB" sz="2100" dirty="0">
                          <a:effectLst/>
                        </a:rPr>
                        <a:t>Rating scales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Questionnaires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GB" sz="2100" dirty="0">
                          <a:effectLst/>
                        </a:rPr>
                        <a:t>Interview schedules/guides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Self-checklists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GB" sz="2100" dirty="0">
                          <a:effectLst/>
                        </a:rPr>
                        <a:t>Tally sheets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Attitude scales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GB" sz="2100" dirty="0">
                          <a:effectLst/>
                        </a:rPr>
                        <a:t>Flowcharts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Personality inventories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en-GB" sz="2100" dirty="0">
                          <a:effectLst/>
                        </a:rPr>
                        <a:t>Performance checklists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Achievement/aptitude tests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5"/>
                  </a:ext>
                </a:extLst>
              </a:tr>
              <a:tr h="0">
                <a:tc>
                  <a:txBody>
                    <a:bodyPr/>
                    <a:lstStyle/>
                    <a:p>
                      <a:pPr algn="just">
                        <a:lnSpc>
                          <a:spcPct val="150000"/>
                        </a:lnSpc>
                        <a:spcAft>
                          <a:spcPts val="0"/>
                        </a:spcAft>
                      </a:pPr>
                      <a:r>
                        <a:rPr lang="en-GB" sz="2100" dirty="0">
                          <a:effectLst/>
                        </a:rPr>
                        <a:t>Time-and-motion logs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Projective devices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6"/>
                  </a:ext>
                </a:extLst>
              </a:tr>
              <a:tr h="0">
                <a:tc>
                  <a:txBody>
                    <a:bodyPr/>
                    <a:lstStyle/>
                    <a:p>
                      <a:pPr algn="just">
                        <a:lnSpc>
                          <a:spcPct val="150000"/>
                        </a:lnSpc>
                        <a:spcAft>
                          <a:spcPts val="0"/>
                        </a:spcAft>
                      </a:pPr>
                      <a:r>
                        <a:rPr lang="en-GB" sz="2100" dirty="0">
                          <a:effectLst/>
                        </a:rPr>
                        <a:t>Observation forms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just">
                        <a:lnSpc>
                          <a:spcPct val="150000"/>
                        </a:lnSpc>
                        <a:spcAft>
                          <a:spcPts val="0"/>
                        </a:spcAft>
                      </a:pPr>
                      <a:r>
                        <a:rPr lang="en-GB" sz="2100" dirty="0">
                          <a:solidFill>
                            <a:schemeClr val="bg1"/>
                          </a:solidFill>
                          <a:effectLst/>
                        </a:rPr>
                        <a:t>Socio-metric devices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603504" y="1078315"/>
            <a:ext cx="3435621" cy="527004"/>
          </a:xfrm>
          <a:prstGeom prst="rect">
            <a:avLst/>
          </a:prstGeom>
        </p:spPr>
        <p:txBody>
          <a:bodyPr wrap="none">
            <a:spAutoFit/>
          </a:bodyPr>
          <a:lstStyle/>
          <a:p>
            <a:pPr>
              <a:lnSpc>
                <a:spcPct val="150000"/>
              </a:lnSpc>
              <a:spcAft>
                <a:spcPts val="0"/>
              </a:spcAft>
            </a:pPr>
            <a:r>
              <a:rPr lang="en-GB" sz="2100" b="1" dirty="0">
                <a:latin typeface="Calibri" panose="020F0502020204030204" pitchFamily="34" charset="0"/>
                <a:ea typeface="Calibri" panose="020F0502020204030204" pitchFamily="34" charset="0"/>
                <a:cs typeface="Times New Roman" panose="02020603050405020304" pitchFamily="18" charset="0"/>
              </a:rPr>
              <a:t>Examples of instruments are:</a:t>
            </a:r>
            <a:endParaRPr lang="en-ZA" sz="2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548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endParaRPr lang="en-ZA" dirty="0"/>
          </a:p>
          <a:p>
            <a:pPr marL="0" indent="0">
              <a:buNone/>
            </a:pPr>
            <a:endParaRPr lang="en-ZA" dirty="0"/>
          </a:p>
          <a:p>
            <a:pPr marL="0" indent="0">
              <a:buNone/>
            </a:pPr>
            <a:endParaRPr lang="en-ZA" dirty="0"/>
          </a:p>
        </p:txBody>
      </p:sp>
      <p:sp>
        <p:nvSpPr>
          <p:cNvPr id="7" name="Rectangle 6"/>
          <p:cNvSpPr/>
          <p:nvPr/>
        </p:nvSpPr>
        <p:spPr>
          <a:xfrm>
            <a:off x="374904" y="1518936"/>
            <a:ext cx="8521446" cy="4455066"/>
          </a:xfrm>
          <a:prstGeom prst="rect">
            <a:avLst/>
          </a:prstGeom>
        </p:spPr>
        <p:txBody>
          <a:bodyPr wrap="square">
            <a:spAutoFit/>
          </a:bodyPr>
          <a:lstStyle/>
          <a:p>
            <a:pPr>
              <a:lnSpc>
                <a:spcPct val="150000"/>
              </a:lnSpc>
              <a:spcAft>
                <a:spcPts val="0"/>
              </a:spcAft>
            </a:pPr>
            <a:r>
              <a:rPr lang="en-GB" sz="2100" b="1" u="sng" dirty="0">
                <a:solidFill>
                  <a:srgbClr val="808080"/>
                </a:solidFill>
                <a:latin typeface="Calibri" panose="020F0502020204030204" pitchFamily="34" charset="0"/>
                <a:ea typeface="Times New Roman" panose="02020603050405020304" pitchFamily="18" charset="0"/>
                <a:cs typeface="Arial" panose="020B0604020202020204" pitchFamily="34" charset="0"/>
              </a:rPr>
              <a:t>Tables </a:t>
            </a:r>
            <a:endParaRPr lang="en-ZA" sz="2100" b="1" u="sng" dirty="0">
              <a:solidFill>
                <a:srgbClr val="808080"/>
              </a:solidFill>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0"/>
              </a:spcAft>
            </a:pPr>
            <a:r>
              <a:rPr lang="en-GB" sz="2100" dirty="0">
                <a:latin typeface="Calibri" panose="020F0502020204030204" pitchFamily="34" charset="0"/>
                <a:ea typeface="Calibri" panose="020F0502020204030204" pitchFamily="34" charset="0"/>
                <a:cs typeface="Times New Roman" panose="02020603050405020304" pitchFamily="18" charset="0"/>
              </a:rPr>
              <a:t> </a:t>
            </a:r>
            <a:endParaRPr lang="en-ZA"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A table helps organise information so it is easier to see patterns and relationships. If a variable is continuous the table reveals a lot more information. It may show the range, interval, and number of readings. </a:t>
            </a: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Tables with multiple variables can provide a lot of information. They can be read by selecting and controlling factors to search for patterns in the data. </a:t>
            </a:r>
            <a:endParaRPr lang="en-ZA" sz="2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2100" dirty="0">
                <a:latin typeface="Calibri" panose="020F0502020204030204" pitchFamily="34" charset="0"/>
                <a:ea typeface="Calibri" panose="020F0502020204030204" pitchFamily="34" charset="0"/>
                <a:cs typeface="Times New Roman" panose="02020603050405020304" pitchFamily="18" charset="0"/>
              </a:rPr>
              <a:t> </a:t>
            </a:r>
            <a:endParaRPr lang="en-ZA"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7282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endParaRPr lang="en-ZA" sz="2100" dirty="0"/>
          </a:p>
          <a:p>
            <a:r>
              <a:rPr lang="en-GB" sz="2100" dirty="0"/>
              <a:t>It can be difficult to see numerical relationships and patterns with a table. A graph may make these clearer. When clumping information into bands, there is no indication of how many are in each category. </a:t>
            </a:r>
            <a:endParaRPr lang="en-ZA" sz="2100" dirty="0"/>
          </a:p>
          <a:p>
            <a:pPr marL="0" indent="0">
              <a:buNone/>
            </a:pPr>
            <a:r>
              <a:rPr lang="en-GB" sz="2100" dirty="0"/>
              <a:t> </a:t>
            </a:r>
            <a:endParaRPr lang="en-ZA" sz="2100" dirty="0"/>
          </a:p>
          <a:p>
            <a:pPr marL="0" indent="0">
              <a:buNone/>
            </a:pPr>
            <a:r>
              <a:rPr lang="en-GB" sz="2100" b="1" u="sng" dirty="0"/>
              <a:t>Purposes of graphs </a:t>
            </a:r>
            <a:endParaRPr lang="en-ZA" sz="2100" b="1" u="sng" dirty="0"/>
          </a:p>
          <a:p>
            <a:r>
              <a:rPr lang="en-GB" sz="2100" dirty="0"/>
              <a:t>Graphs are a way of exploring the relationships in data as well as displaying and reporting data, making it easier to report patterns and relationships, shapes of distributions, and trends. </a:t>
            </a:r>
            <a:endParaRPr lang="en-ZA" sz="21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466938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p:cNvSpPr>
            <a:spLocks noGrp="1"/>
          </p:cNvSpPr>
          <p:nvPr>
            <p:ph sz="quarter" idx="1"/>
          </p:nvPr>
        </p:nvSpPr>
        <p:spPr>
          <a:xfrm>
            <a:off x="374904" y="1184696"/>
            <a:ext cx="8219256" cy="5254204"/>
          </a:xfrm>
        </p:spPr>
        <p:txBody>
          <a:bodyPr>
            <a:normAutofit fontScale="92500"/>
          </a:bodyPr>
          <a:lstStyle/>
          <a:p>
            <a:r>
              <a:rPr lang="en-GB" sz="2300" dirty="0"/>
              <a:t>Any graph used to report findings should show</a:t>
            </a:r>
            <a:endParaRPr lang="en-ZA" sz="2300" dirty="0"/>
          </a:p>
          <a:p>
            <a:pPr lvl="0" fontAlgn="base"/>
            <a:r>
              <a:rPr lang="en-GB" sz="2300" dirty="0">
                <a:effectLst>
                  <a:outerShdw sx="0" sy="0">
                    <a:srgbClr val="000000"/>
                  </a:outerShdw>
                </a:effectLst>
              </a:rPr>
              <a:t>The significant features and findings of the investigation in a fair and easily read way</a:t>
            </a:r>
            <a:endParaRPr lang="en-ZA" sz="2300" dirty="0">
              <a:effectLst>
                <a:outerShdw sx="0" sy="0">
                  <a:srgbClr val="000000"/>
                </a:outerShdw>
              </a:effectLst>
            </a:endParaRPr>
          </a:p>
          <a:p>
            <a:pPr lvl="0" fontAlgn="base"/>
            <a:r>
              <a:rPr lang="en-GB" sz="2300" dirty="0">
                <a:effectLst>
                  <a:outerShdw sx="0" sy="0">
                    <a:srgbClr val="000000"/>
                  </a:outerShdw>
                </a:effectLst>
              </a:rPr>
              <a:t>The underlying structure of an investigation in terms of the relationships between and within the variables</a:t>
            </a:r>
            <a:endParaRPr lang="en-ZA" sz="2300" dirty="0">
              <a:effectLst>
                <a:outerShdw sx="0" sy="0">
                  <a:srgbClr val="000000"/>
                </a:outerShdw>
              </a:effectLst>
            </a:endParaRPr>
          </a:p>
          <a:p>
            <a:pPr lvl="0" fontAlgn="base"/>
            <a:r>
              <a:rPr lang="en-GB" sz="2300" dirty="0">
                <a:effectLst>
                  <a:outerShdw sx="0" sy="0">
                    <a:srgbClr val="000000"/>
                  </a:outerShdw>
                </a:effectLst>
              </a:rPr>
              <a:t>The units of measurement</a:t>
            </a:r>
            <a:endParaRPr lang="en-ZA" sz="2300" dirty="0">
              <a:effectLst>
                <a:outerShdw sx="0" sy="0">
                  <a:srgbClr val="000000"/>
                </a:outerShdw>
              </a:effectLst>
            </a:endParaRPr>
          </a:p>
          <a:p>
            <a:pPr lvl="0" fontAlgn="base"/>
            <a:r>
              <a:rPr lang="en-GB" sz="2300" dirty="0">
                <a:effectLst>
                  <a:outerShdw sx="0" sy="0">
                    <a:srgbClr val="000000"/>
                  </a:outerShdw>
                </a:effectLst>
              </a:rPr>
              <a:t>The number of readings (though sometimes these will be in the accompanying text)</a:t>
            </a:r>
            <a:endParaRPr lang="en-ZA" sz="2300" dirty="0">
              <a:effectLst>
                <a:outerShdw sx="0" sy="0">
                  <a:srgbClr val="000000"/>
                </a:outerShdw>
              </a:effectLst>
            </a:endParaRPr>
          </a:p>
          <a:p>
            <a:pPr lvl="0" fontAlgn="base"/>
            <a:r>
              <a:rPr lang="en-GB" sz="2300" dirty="0">
                <a:effectLst>
                  <a:outerShdw sx="0" sy="0">
                    <a:srgbClr val="000000"/>
                  </a:outerShdw>
                </a:effectLst>
              </a:rPr>
              <a:t>The range and interval of readings, where appropriate.</a:t>
            </a:r>
            <a:endParaRPr lang="en-ZA" sz="2300" dirty="0">
              <a:effectLst>
                <a:outerShdw sx="0" sy="0">
                  <a:srgbClr val="000000"/>
                </a:outerShdw>
              </a:effectLst>
            </a:endParaRPr>
          </a:p>
          <a:p>
            <a:pPr marL="0" indent="0">
              <a:buNone/>
            </a:pPr>
            <a:endParaRPr lang="en-ZA" sz="2300" dirty="0"/>
          </a:p>
          <a:p>
            <a:pPr marL="0" indent="0">
              <a:buNone/>
            </a:pPr>
            <a:r>
              <a:rPr lang="en-GB" sz="2300" dirty="0"/>
              <a:t>It is good practice (but only a convention) to put the dependent variable on the horizontal (x) axis and the independent on the vertical (y) axis.</a:t>
            </a:r>
            <a:endParaRPr lang="en-ZA" sz="2300" dirty="0"/>
          </a:p>
          <a:p>
            <a:pPr marL="0" indent="0">
              <a:buNone/>
            </a:pPr>
            <a:br>
              <a:rPr lang="en-GB" dirty="0"/>
            </a:br>
            <a:r>
              <a:rPr lang="en-GB" dirty="0"/>
              <a: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763205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r>
              <a:rPr lang="en-GB" b="1" dirty="0"/>
              <a:t>Bar graphs</a:t>
            </a:r>
            <a:endParaRPr lang="en-ZA" dirty="0"/>
          </a:p>
          <a:p>
            <a:pPr marL="0" indent="0">
              <a:buNone/>
            </a:pPr>
            <a:r>
              <a:rPr lang="en-GB" dirty="0"/>
              <a:t> </a:t>
            </a:r>
            <a:endParaRPr lang="en-ZA" dirty="0"/>
          </a:p>
          <a:p>
            <a:r>
              <a:rPr lang="en-GB" dirty="0"/>
              <a:t>Bar graphs should be used for categorical, ordered, and discrete variables. If the number of units in a discrete variable is large it may be displayed as a continuous variable.</a:t>
            </a:r>
            <a:endParaRPr lang="en-ZA" dirty="0"/>
          </a:p>
          <a:p>
            <a:pPr marL="0" indent="0">
              <a:buNone/>
            </a:pPr>
            <a:br>
              <a:rPr lang="en-GB" dirty="0"/>
            </a:br>
            <a:r>
              <a:rPr lang="en-GB" dirty="0"/>
              <a:t> </a:t>
            </a:r>
            <a:endParaRPr lang="en-ZA" dirty="0"/>
          </a:p>
          <a:p>
            <a:pPr marL="0" indent="0">
              <a:buNone/>
            </a:pPr>
            <a:endParaRPr lang="en-ZA" dirty="0"/>
          </a:p>
          <a:p>
            <a:pPr marL="0" indent="0">
              <a:buNone/>
            </a:pPr>
            <a:endParaRPr lang="en-ZA" dirty="0"/>
          </a:p>
        </p:txBody>
      </p:sp>
      <p:graphicFrame>
        <p:nvGraphicFramePr>
          <p:cNvPr id="5" name="Chart 4"/>
          <p:cNvGraphicFramePr/>
          <p:nvPr>
            <p:extLst>
              <p:ext uri="{D42A27DB-BD31-4B8C-83A1-F6EECF244321}">
                <p14:modId xmlns:p14="http://schemas.microsoft.com/office/powerpoint/2010/main" val="966442742"/>
              </p:ext>
            </p:extLst>
          </p:nvPr>
        </p:nvGraphicFramePr>
        <p:xfrm>
          <a:off x="1117853" y="3283527"/>
          <a:ext cx="5864838" cy="3299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064288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r>
              <a:rPr lang="en-GB" sz="2100" b="1" dirty="0"/>
              <a:t>Line graphs</a:t>
            </a:r>
            <a:endParaRPr lang="en-ZA" sz="2100" dirty="0"/>
          </a:p>
          <a:p>
            <a:r>
              <a:rPr lang="en-GB" sz="2100" dirty="0"/>
              <a:t>Line graphs should be used for continuous variables.</a:t>
            </a:r>
          </a:p>
          <a:p>
            <a:endParaRPr lang="en-GB" sz="2100" dirty="0"/>
          </a:p>
          <a:p>
            <a:pPr marL="0" indent="0">
              <a:buNone/>
            </a:pPr>
            <a:endParaRPr lang="en-ZA" sz="2100" dirty="0"/>
          </a:p>
          <a:p>
            <a:pPr marL="0" indent="0">
              <a:buNone/>
            </a:pPr>
            <a:br>
              <a:rPr lang="en-GB" dirty="0"/>
            </a:br>
            <a:r>
              <a:rPr lang="en-GB" dirty="0"/>
              <a:t> </a:t>
            </a:r>
            <a:endParaRPr lang="en-ZA" dirty="0"/>
          </a:p>
          <a:p>
            <a:pPr marL="0" indent="0">
              <a:buNone/>
            </a:pPr>
            <a:endParaRPr lang="en-ZA" dirty="0"/>
          </a:p>
          <a:p>
            <a:pPr marL="0" indent="0">
              <a:buNone/>
            </a:pPr>
            <a:endParaRPr lang="en-ZA" dirty="0"/>
          </a:p>
        </p:txBody>
      </p:sp>
      <p:graphicFrame>
        <p:nvGraphicFramePr>
          <p:cNvPr id="6" name="Chart 5"/>
          <p:cNvGraphicFramePr/>
          <p:nvPr>
            <p:extLst>
              <p:ext uri="{D42A27DB-BD31-4B8C-83A1-F6EECF244321}">
                <p14:modId xmlns:p14="http://schemas.microsoft.com/office/powerpoint/2010/main" val="1512867330"/>
              </p:ext>
            </p:extLst>
          </p:nvPr>
        </p:nvGraphicFramePr>
        <p:xfrm>
          <a:off x="1660842" y="2192696"/>
          <a:ext cx="4530408" cy="3021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22379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3878" y="3729039"/>
            <a:ext cx="5142028" cy="2824161"/>
          </a:xfrm>
          <a:prstGeom prst="rect">
            <a:avLst/>
          </a:prstGeom>
        </p:spPr>
      </p:pic>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p:cNvSpPr>
            <a:spLocks noGrp="1"/>
          </p:cNvSpPr>
          <p:nvPr>
            <p:ph sz="quarter" idx="1"/>
          </p:nvPr>
        </p:nvSpPr>
        <p:spPr>
          <a:xfrm>
            <a:off x="374904" y="1184696"/>
            <a:ext cx="8219256" cy="5254204"/>
          </a:xfrm>
        </p:spPr>
        <p:txBody>
          <a:bodyPr>
            <a:normAutofit/>
          </a:bodyPr>
          <a:lstStyle/>
          <a:p>
            <a:pPr marL="0" indent="0">
              <a:buNone/>
            </a:pPr>
            <a:r>
              <a:rPr lang="en-GB" sz="2100" b="1" dirty="0"/>
              <a:t>Pie graphs</a:t>
            </a:r>
            <a:endParaRPr lang="en-ZA" sz="2100" dirty="0"/>
          </a:p>
          <a:p>
            <a:r>
              <a:rPr lang="en-GB" sz="2100" dirty="0"/>
              <a:t>Pie graphs (sometimes called pie or circle charts) are used to show the parts that make up a whole. </a:t>
            </a:r>
          </a:p>
          <a:p>
            <a:r>
              <a:rPr lang="en-GB" sz="2100" dirty="0"/>
              <a:t>They can be useful for comparing the size of relative parts. Because it is difficult to compare different circle graphs, and often hard to compare the angles of different sectors of the pie, it is sometimes better to choose other sorts of graphs.</a:t>
            </a:r>
            <a:endParaRPr lang="en-ZA" sz="2100" dirty="0"/>
          </a:p>
          <a:p>
            <a:pPr marL="0" indent="0">
              <a:buNone/>
            </a:pPr>
            <a:endParaRPr lang="en-GB" sz="2100" dirty="0"/>
          </a:p>
          <a:p>
            <a:endParaRPr lang="en-GB" sz="2100" dirty="0"/>
          </a:p>
          <a:p>
            <a:pPr marL="0" indent="0">
              <a:buNone/>
            </a:pPr>
            <a:endParaRPr lang="en-ZA" sz="2100" dirty="0"/>
          </a:p>
          <a:p>
            <a:pPr marL="0" indent="0">
              <a:buNone/>
            </a:pPr>
            <a:br>
              <a:rPr lang="en-GB" dirty="0"/>
            </a:br>
            <a:r>
              <a:rPr lang="en-GB" dirty="0"/>
              <a: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627705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p:cNvSpPr>
            <a:spLocks noGrp="1"/>
          </p:cNvSpPr>
          <p:nvPr>
            <p:ph sz="quarter" idx="1"/>
          </p:nvPr>
        </p:nvSpPr>
        <p:spPr>
          <a:xfrm>
            <a:off x="374904" y="1413296"/>
            <a:ext cx="8219256" cy="5254204"/>
          </a:xfrm>
        </p:spPr>
        <p:txBody>
          <a:bodyPr>
            <a:normAutofit/>
          </a:bodyPr>
          <a:lstStyle/>
          <a:p>
            <a:pPr marL="0" indent="0">
              <a:buNone/>
            </a:pPr>
            <a:r>
              <a:rPr lang="en-GB" sz="2100" b="1" dirty="0"/>
              <a:t>Histograms</a:t>
            </a:r>
            <a:endParaRPr lang="en-ZA" sz="2100" dirty="0"/>
          </a:p>
          <a:p>
            <a:r>
              <a:rPr lang="en-GB" sz="2100" dirty="0"/>
              <a:t>Use histograms when y-axis gives the frequency of, or occurrences for continuous data that has been sorted into groups, for example, 20-24 metres. All bars are usually of equal width. </a:t>
            </a:r>
          </a:p>
          <a:p>
            <a:endParaRPr lang="en-GB" sz="2100" dirty="0"/>
          </a:p>
          <a:p>
            <a:r>
              <a:rPr lang="en-GB" sz="2100" dirty="0"/>
              <a:t>They can be turned into line graphs by connecting the middle of the top section of each vertical bar. Histograms are not joined up bar graphs and should not be used for categorical data (unless the number of units in each group is large).</a:t>
            </a:r>
            <a:endParaRPr lang="en-ZA" sz="2100" dirty="0"/>
          </a:p>
          <a:p>
            <a:pPr marL="0" indent="0">
              <a:buNone/>
            </a:pPr>
            <a:endParaRPr lang="en-GB" sz="2100" dirty="0"/>
          </a:p>
          <a:p>
            <a:endParaRPr lang="en-GB" sz="2100" dirty="0"/>
          </a:p>
          <a:p>
            <a:pPr marL="0" indent="0">
              <a:buNone/>
            </a:pPr>
            <a:endParaRPr lang="en-ZA" sz="2100" dirty="0"/>
          </a:p>
          <a:p>
            <a:pPr marL="0" indent="0">
              <a:buNone/>
            </a:pPr>
            <a:br>
              <a:rPr lang="en-GB" dirty="0"/>
            </a:br>
            <a:r>
              <a:rPr lang="en-GB" dirty="0"/>
              <a:t> </a:t>
            </a:r>
            <a:endParaRPr lang="en-ZA" dirty="0"/>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4336371" y="4286825"/>
            <a:ext cx="3938357" cy="2152075"/>
          </a:xfrm>
          <a:prstGeom prst="rect">
            <a:avLst/>
          </a:prstGeom>
        </p:spPr>
      </p:pic>
    </p:spTree>
    <p:extLst>
      <p:ext uri="{BB962C8B-B14F-4D97-AF65-F5344CB8AC3E}">
        <p14:creationId xmlns:p14="http://schemas.microsoft.com/office/powerpoint/2010/main" val="428884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r>
              <a:rPr lang="en-GB" sz="2100" dirty="0"/>
              <a:t>On a graph you get an overall shape of a variable or the relationships between variables. </a:t>
            </a:r>
          </a:p>
          <a:p>
            <a:endParaRPr lang="en-GB" sz="2100" dirty="0"/>
          </a:p>
          <a:p>
            <a:r>
              <a:rPr lang="en-GB" sz="2100" dirty="0"/>
              <a:t>A line graph represents a numerical or mathematical relationship and so has more information "buried" in it than other graphs. Line graphs can sometimes be used to make predictions for values that were not measured, by interpolating or extrapolating the trend, or by looking at the shape. </a:t>
            </a:r>
            <a:endParaRPr lang="en-ZA" sz="2100" dirty="0"/>
          </a:p>
          <a:p>
            <a:pPr marL="0" indent="0">
              <a:buNone/>
            </a:pPr>
            <a:r>
              <a:rPr lang="en-GB" sz="2100" dirty="0"/>
              <a:t> </a:t>
            </a:r>
            <a:endParaRPr lang="en-ZA" sz="2100" dirty="0"/>
          </a:p>
          <a:p>
            <a:pPr marL="0" indent="0">
              <a:buNone/>
            </a:pPr>
            <a:endParaRPr lang="en-ZA" sz="2100" dirty="0"/>
          </a:p>
          <a:p>
            <a:pPr marL="0" indent="0">
              <a:buNone/>
            </a:pPr>
            <a:endParaRPr lang="en-ZA" sz="2100" dirty="0"/>
          </a:p>
        </p:txBody>
      </p:sp>
    </p:spTree>
    <p:extLst>
      <p:ext uri="{BB962C8B-B14F-4D97-AF65-F5344CB8AC3E}">
        <p14:creationId xmlns:p14="http://schemas.microsoft.com/office/powerpoint/2010/main" val="40398551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r>
              <a:rPr lang="en-GB" sz="2100" dirty="0"/>
              <a:t>Graphs can tell you a lot about the design of an investigation, but they don't tell you everything. </a:t>
            </a:r>
          </a:p>
          <a:p>
            <a:endParaRPr lang="en-GB" sz="2100" dirty="0"/>
          </a:p>
          <a:p>
            <a:r>
              <a:rPr lang="en-GB" sz="2100" dirty="0"/>
              <a:t>For example, they don't usually tell you which variables were controlled, the sample size, or the method of measurement. </a:t>
            </a:r>
          </a:p>
          <a:p>
            <a:endParaRPr lang="en-GB" sz="2100" dirty="0"/>
          </a:p>
          <a:p>
            <a:r>
              <a:rPr lang="en-GB" sz="2100" dirty="0"/>
              <a:t>So there are lots of questions to ask to find out about validity and reliability, and also about the actual context of the investigation. </a:t>
            </a:r>
            <a:endParaRPr lang="en-ZA" sz="2100" dirty="0"/>
          </a:p>
          <a:p>
            <a:pPr marL="0" indent="0">
              <a:buNone/>
            </a:pPr>
            <a:r>
              <a:rPr lang="en-GB" sz="2100" dirty="0"/>
              <a:t> </a:t>
            </a:r>
            <a:endParaRPr lang="en-ZA" sz="2100" dirty="0"/>
          </a:p>
          <a:p>
            <a:pPr marL="0" indent="0">
              <a:buNone/>
            </a:pPr>
            <a:endParaRPr lang="en-ZA" sz="2100" dirty="0"/>
          </a:p>
          <a:p>
            <a:pPr marL="0" indent="0">
              <a:buNone/>
            </a:pPr>
            <a:endParaRPr lang="en-ZA" sz="2100" dirty="0"/>
          </a:p>
        </p:txBody>
      </p:sp>
    </p:spTree>
    <p:extLst>
      <p:ext uri="{BB962C8B-B14F-4D97-AF65-F5344CB8AC3E}">
        <p14:creationId xmlns:p14="http://schemas.microsoft.com/office/powerpoint/2010/main" val="1692780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r>
              <a:rPr lang="en-GB" sz="2100" dirty="0"/>
              <a:t>The scales on the axes can be stretched or shrunk to emphasise one side of a relationship or to make a point that may not be justified by the data. A graph implies a relationship but not necessarily a cause. </a:t>
            </a:r>
          </a:p>
          <a:p>
            <a:endParaRPr lang="en-GB" sz="2100" dirty="0"/>
          </a:p>
          <a:p>
            <a:r>
              <a:rPr lang="en-GB" sz="2100" dirty="0"/>
              <a:t>For example, a graph may show that houses cost less in March than they did in February, but it does not show why this happened. We may infer it is because the interest rates have gone up. </a:t>
            </a:r>
            <a:endParaRPr lang="en-ZA" sz="2100" dirty="0"/>
          </a:p>
          <a:p>
            <a:pPr marL="0" indent="0">
              <a:buNone/>
            </a:pPr>
            <a:endParaRPr lang="en-ZA" sz="2100" dirty="0"/>
          </a:p>
          <a:p>
            <a:pPr marL="0" indent="0">
              <a:buNone/>
            </a:pPr>
            <a:endParaRPr lang="en-ZA" sz="2100" dirty="0"/>
          </a:p>
        </p:txBody>
      </p:sp>
    </p:spTree>
    <p:extLst>
      <p:ext uri="{BB962C8B-B14F-4D97-AF65-F5344CB8AC3E}">
        <p14:creationId xmlns:p14="http://schemas.microsoft.com/office/powerpoint/2010/main" val="38151810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pPr marL="0" indent="0">
              <a:buNone/>
            </a:pPr>
            <a:r>
              <a:rPr lang="en-GB" sz="2100" b="1" u="sng" dirty="0"/>
              <a:t>Organising data</a:t>
            </a:r>
            <a:endParaRPr lang="en-ZA" sz="2100" b="1" u="sng" dirty="0"/>
          </a:p>
          <a:p>
            <a:pPr marL="0" indent="0">
              <a:buNone/>
            </a:pPr>
            <a:r>
              <a:rPr lang="en-GB" sz="2100" dirty="0"/>
              <a:t> </a:t>
            </a:r>
            <a:endParaRPr lang="en-ZA" sz="2100" dirty="0"/>
          </a:p>
          <a:p>
            <a:r>
              <a:rPr lang="en-GB" sz="2100" dirty="0"/>
              <a:t>Once the data has been gathered what do you do with it? There are many ways of organising data. One must decide on the method that is best suited to your needs or organisation. In most organisations there will be policies and procedures in place which will tell you how the data must be organised. </a:t>
            </a:r>
            <a:endParaRPr lang="en-ZA" sz="2100" dirty="0"/>
          </a:p>
          <a:p>
            <a:pPr marL="0" indent="0">
              <a:buNone/>
            </a:pPr>
            <a:endParaRPr lang="en-ZA" sz="2100" dirty="0"/>
          </a:p>
          <a:p>
            <a:r>
              <a:rPr lang="en-GB" sz="2100" dirty="0"/>
              <a:t>The most common way of storing data these days is via a database. Data can also be stored on spreadsheets, in tables and summaries. Your organisation will specify the method you should use. </a:t>
            </a:r>
            <a:endParaRPr lang="en-ZA" sz="2100" dirty="0"/>
          </a:p>
          <a:p>
            <a:pPr marL="0" indent="0">
              <a:buNone/>
            </a:pPr>
            <a:endParaRPr lang="en-ZA" sz="2100" dirty="0"/>
          </a:p>
        </p:txBody>
      </p:sp>
    </p:spTree>
    <p:extLst>
      <p:ext uri="{BB962C8B-B14F-4D97-AF65-F5344CB8AC3E}">
        <p14:creationId xmlns:p14="http://schemas.microsoft.com/office/powerpoint/2010/main" val="114843288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r>
              <a:rPr lang="en-GB" sz="2100" dirty="0"/>
              <a:t>The storage of originals will be specified by the organisational policies as well. In some cases, originals must be stored for a pre-determined period of time. </a:t>
            </a:r>
          </a:p>
          <a:p>
            <a:r>
              <a:rPr lang="en-GB" sz="2100" dirty="0"/>
              <a:t>Depending on the nature of the document, some must be stored for 5 year periods – when it comes to questionnaires or other data this can vary from company to company and from researcher to researcher.</a:t>
            </a:r>
          </a:p>
          <a:p>
            <a:r>
              <a:rPr lang="en-GB" sz="2100" dirty="0"/>
              <a:t> No matter what the policy is, it is a good idea to store the originals for future reference as well as in the case of something unexpected happening such as your computer system crashing etc. </a:t>
            </a:r>
          </a:p>
          <a:p>
            <a:r>
              <a:rPr lang="en-GB" sz="2100" dirty="0"/>
              <a:t>Originals should also be scanned in and saved as soft copies on the computer or external source in the case of something unexpected happening such as water damage or fire destroying the originals.</a:t>
            </a:r>
          </a:p>
          <a:p>
            <a:r>
              <a:rPr lang="en-GB" sz="2100" dirty="0"/>
              <a:t> As you can see it is a good idea to save your documents in a number of ways. </a:t>
            </a:r>
            <a:endParaRPr lang="en-ZA" sz="2100" dirty="0"/>
          </a:p>
          <a:p>
            <a:endParaRPr lang="en-ZA" sz="2100" dirty="0"/>
          </a:p>
        </p:txBody>
      </p:sp>
    </p:spTree>
    <p:extLst>
      <p:ext uri="{BB962C8B-B14F-4D97-AF65-F5344CB8AC3E}">
        <p14:creationId xmlns:p14="http://schemas.microsoft.com/office/powerpoint/2010/main" val="9777871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pPr marL="0" indent="0">
              <a:buNone/>
            </a:pPr>
            <a:r>
              <a:rPr lang="en-GB" sz="2100" b="1" u="sng" dirty="0"/>
              <a:t>Evaluating data</a:t>
            </a:r>
            <a:endParaRPr lang="en-ZA" sz="2100" b="1" u="sng" dirty="0"/>
          </a:p>
          <a:p>
            <a:r>
              <a:rPr lang="en-GB" sz="2100" dirty="0"/>
              <a:t>When analysing data, especially from questionnaires, the responses to the questions must be recorded and organised in order to extract the information and sort it. </a:t>
            </a:r>
          </a:p>
          <a:p>
            <a:r>
              <a:rPr lang="en-GB" sz="2100" dirty="0"/>
              <a:t>Questionnaires can be given to participants before and after an intervention (pre and post) in order to compare their behaviours, practices, and household fitting and appliances. </a:t>
            </a:r>
            <a:endParaRPr lang="en-ZA" sz="2100" dirty="0"/>
          </a:p>
        </p:txBody>
      </p:sp>
    </p:spTree>
    <p:extLst>
      <p:ext uri="{BB962C8B-B14F-4D97-AF65-F5344CB8AC3E}">
        <p14:creationId xmlns:p14="http://schemas.microsoft.com/office/powerpoint/2010/main" val="3917105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r>
              <a:rPr lang="en-GB" sz="2100" dirty="0"/>
              <a:t>This requires participants to complete two questionnaires if you want to have an individual comparison between pre and post intervention.</a:t>
            </a:r>
          </a:p>
          <a:p>
            <a:pPr marL="0" indent="0">
              <a:buNone/>
            </a:pPr>
            <a:endParaRPr lang="en-GB" sz="2100" dirty="0"/>
          </a:p>
          <a:p>
            <a:r>
              <a:rPr lang="en-GB" sz="2100" dirty="0"/>
              <a:t> In many cases, you may get some participants completing the pre questionnaire, and others the post questionnaire, which leaves you to either use a very small sample, or look at the average results for before and after. </a:t>
            </a:r>
          </a:p>
          <a:p>
            <a:endParaRPr lang="en-GB" sz="2100" dirty="0"/>
          </a:p>
          <a:p>
            <a:r>
              <a:rPr lang="en-GB" sz="2100" dirty="0"/>
              <a:t>This can be an important consideration if the number of participants is small.</a:t>
            </a:r>
          </a:p>
          <a:p>
            <a:endParaRPr lang="en-GB" sz="2100" dirty="0"/>
          </a:p>
          <a:p>
            <a:pPr marL="0" indent="0">
              <a:buNone/>
            </a:pPr>
            <a:endParaRPr lang="en-GB" sz="2100" dirty="0"/>
          </a:p>
          <a:p>
            <a:pPr marL="0" indent="0">
              <a:buNone/>
            </a:pPr>
            <a:r>
              <a:rPr lang="en-GB" sz="2000" dirty="0"/>
              <a:t> </a:t>
            </a:r>
            <a:endParaRPr lang="en-ZA" sz="2000" dirty="0"/>
          </a:p>
          <a:p>
            <a:endParaRPr lang="en-ZA" sz="2100" dirty="0"/>
          </a:p>
        </p:txBody>
      </p:sp>
    </p:spTree>
    <p:extLst>
      <p:ext uri="{BB962C8B-B14F-4D97-AF65-F5344CB8AC3E}">
        <p14:creationId xmlns:p14="http://schemas.microsoft.com/office/powerpoint/2010/main" val="42319526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DF3D-9CE4-49F7-94A9-06D8A4736F70}"/>
              </a:ext>
            </a:extLst>
          </p:cNvPr>
          <p:cNvSpPr>
            <a:spLocks noGrp="1"/>
          </p:cNvSpPr>
          <p:nvPr>
            <p:ph type="title"/>
          </p:nvPr>
        </p:nvSpPr>
        <p:spPr/>
        <p:txBody>
          <a:bodyPr>
            <a:normAutofit fontScale="90000"/>
          </a:bodyPr>
          <a:lstStyle/>
          <a:p>
            <a:r>
              <a:rPr lang="en-US" dirty="0"/>
              <a:t>Research questions connected to objectives.</a:t>
            </a:r>
          </a:p>
        </p:txBody>
      </p:sp>
      <p:sp>
        <p:nvSpPr>
          <p:cNvPr id="3" name="Slide Number Placeholder 2">
            <a:extLst>
              <a:ext uri="{FF2B5EF4-FFF2-40B4-BE49-F238E27FC236}">
                <a16:creationId xmlns:a16="http://schemas.microsoft.com/office/drawing/2014/main" id="{18F0353A-7496-4350-A43A-411F6CC99B06}"/>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8D8C1D95-D844-46EE-B171-39399F1E1053}"/>
              </a:ext>
            </a:extLst>
          </p:cNvPr>
          <p:cNvSpPr>
            <a:spLocks noGrp="1"/>
          </p:cNvSpPr>
          <p:nvPr>
            <p:ph sz="quarter" idx="1"/>
          </p:nvPr>
        </p:nvSpPr>
        <p:spPr/>
        <p:txBody>
          <a:bodyPr/>
          <a:lstStyle/>
          <a:p>
            <a:endParaRPr lang="en-US" dirty="0"/>
          </a:p>
        </p:txBody>
      </p:sp>
      <p:pic>
        <p:nvPicPr>
          <p:cNvPr id="5" name="Picture 4">
            <a:extLst>
              <a:ext uri="{FF2B5EF4-FFF2-40B4-BE49-F238E27FC236}">
                <a16:creationId xmlns:a16="http://schemas.microsoft.com/office/drawing/2014/main" id="{E130C609-B267-4DB1-9ED7-A9A61882CF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545" y="1496291"/>
            <a:ext cx="8168841" cy="3200400"/>
          </a:xfrm>
          <a:prstGeom prst="rect">
            <a:avLst/>
          </a:prstGeom>
          <a:noFill/>
        </p:spPr>
      </p:pic>
    </p:spTree>
    <p:extLst>
      <p:ext uri="{BB962C8B-B14F-4D97-AF65-F5344CB8AC3E}">
        <p14:creationId xmlns:p14="http://schemas.microsoft.com/office/powerpoint/2010/main" val="22848703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Data gathering methods and instruments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a:xfrm>
            <a:off x="374904" y="1413296"/>
            <a:ext cx="8219256" cy="5254204"/>
          </a:xfrm>
        </p:spPr>
        <p:txBody>
          <a:bodyPr>
            <a:noAutofit/>
          </a:bodyPr>
          <a:lstStyle/>
          <a:p>
            <a:r>
              <a:rPr lang="en-ZA" sz="2100" dirty="0"/>
              <a:t>Remember that confidentiality is extremely important when it comes to personal information and there are laws and policies in place to protect people’s information. Make sure you are familiar with these</a:t>
            </a:r>
          </a:p>
          <a:p>
            <a:pPr marL="0" indent="0">
              <a:buNone/>
            </a:pPr>
            <a:endParaRPr lang="en-ZA" sz="2000" dirty="0"/>
          </a:p>
          <a:p>
            <a:endParaRPr lang="en-ZA" sz="2100" dirty="0"/>
          </a:p>
        </p:txBody>
      </p:sp>
      <p:sp>
        <p:nvSpPr>
          <p:cNvPr id="5" name="Rectangle 4"/>
          <p:cNvSpPr/>
          <p:nvPr/>
        </p:nvSpPr>
        <p:spPr>
          <a:xfrm>
            <a:off x="4019628" y="3061771"/>
            <a:ext cx="3608808" cy="415498"/>
          </a:xfrm>
          <a:prstGeom prst="rect">
            <a:avLst/>
          </a:prstGeom>
        </p:spPr>
        <p:txBody>
          <a:bodyPr wrap="none">
            <a:spAutoFit/>
          </a:bodyPr>
          <a:lstStyle/>
          <a:p>
            <a:r>
              <a:rPr lang="en-ZA" sz="2100" b="1" dirty="0">
                <a:latin typeface="Calibri" panose="020F0502020204030204" pitchFamily="34" charset="0"/>
                <a:ea typeface="Calibri" panose="020F0502020204030204" pitchFamily="34" charset="0"/>
              </a:rPr>
              <a:t>Complete Activity 3 in the PoE</a:t>
            </a:r>
            <a:r>
              <a:rPr lang="en-ZA" b="1" dirty="0">
                <a:latin typeface="Calibri" panose="020F0502020204030204" pitchFamily="34" charset="0"/>
                <a:ea typeface="Calibri" panose="020F0502020204030204" pitchFamily="34" charset="0"/>
              </a:rPr>
              <a:t>.</a:t>
            </a:r>
            <a:endParaRPr lang="en-ZA" dirty="0"/>
          </a:p>
        </p:txBody>
      </p:sp>
      <p:pic>
        <p:nvPicPr>
          <p:cNvPr id="6" name="Picture 5" descr="ec_i_formative_2.gif"/>
          <p:cNvPicPr/>
          <p:nvPr/>
        </p:nvPicPr>
        <p:blipFill>
          <a:blip r:embed="rId2" cstate="print"/>
          <a:stretch>
            <a:fillRect/>
          </a:stretch>
        </p:blipFill>
        <p:spPr>
          <a:xfrm>
            <a:off x="833437" y="3061771"/>
            <a:ext cx="1957889" cy="1053029"/>
          </a:xfrm>
          <a:prstGeom prst="rect">
            <a:avLst/>
          </a:prstGeom>
        </p:spPr>
      </p:pic>
    </p:spTree>
    <p:extLst>
      <p:ext uri="{BB962C8B-B14F-4D97-AF65-F5344CB8AC3E}">
        <p14:creationId xmlns:p14="http://schemas.microsoft.com/office/powerpoint/2010/main" val="30860918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C90C-F814-40C6-A0FB-FBD45AF8BA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2B13319-6157-4B8A-A2E9-8AD68C45113E}"/>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53612C25-499C-4589-A98D-5026EEA1D4E9}"/>
              </a:ext>
            </a:extLst>
          </p:cNvPr>
          <p:cNvSpPr>
            <a:spLocks noGrp="1"/>
          </p:cNvSpPr>
          <p:nvPr>
            <p:ph sz="quarter" idx="1"/>
          </p:nvPr>
        </p:nvSpPr>
        <p:spPr/>
        <p:txBody>
          <a:bodyPr/>
          <a:lstStyle/>
          <a:p>
            <a:endParaRPr lang="en-US"/>
          </a:p>
        </p:txBody>
      </p:sp>
      <p:pic>
        <p:nvPicPr>
          <p:cNvPr id="10242" name="Picture 2" descr="Ideas for breaks at work - Renew your Energy - Revela">
            <a:extLst>
              <a:ext uri="{FF2B5EF4-FFF2-40B4-BE49-F238E27FC236}">
                <a16:creationId xmlns:a16="http://schemas.microsoft.com/office/drawing/2014/main" id="{84D64A9E-DE07-4037-BE7B-B53B9D0C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2" y="1296293"/>
            <a:ext cx="6634043" cy="41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8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5616-E3AF-498E-8DFC-8B36179AE06B}"/>
              </a:ext>
            </a:extLst>
          </p:cNvPr>
          <p:cNvSpPr>
            <a:spLocks noGrp="1"/>
          </p:cNvSpPr>
          <p:nvPr>
            <p:ph type="title"/>
          </p:nvPr>
        </p:nvSpPr>
        <p:spPr/>
        <p:txBody>
          <a:bodyPr>
            <a:normAutofit fontScale="90000"/>
          </a:bodyPr>
          <a:lstStyle/>
          <a:p>
            <a:r>
              <a:rPr lang="en-US" dirty="0"/>
              <a:t>Summary of Design and data gathering</a:t>
            </a:r>
          </a:p>
        </p:txBody>
      </p:sp>
      <p:sp>
        <p:nvSpPr>
          <p:cNvPr id="3" name="Slide Number Placeholder 2">
            <a:extLst>
              <a:ext uri="{FF2B5EF4-FFF2-40B4-BE49-F238E27FC236}">
                <a16:creationId xmlns:a16="http://schemas.microsoft.com/office/drawing/2014/main" id="{312FD0D0-A49C-4553-90AE-AF5F69FECDDC}"/>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DEF57A9E-7E4D-43CE-89EC-26D2BFD68A95}"/>
              </a:ext>
            </a:extLst>
          </p:cNvPr>
          <p:cNvSpPr>
            <a:spLocks noGrp="1"/>
          </p:cNvSpPr>
          <p:nvPr>
            <p:ph sz="quarter" idx="1"/>
          </p:nvPr>
        </p:nvSpPr>
        <p:spPr>
          <a:xfrm>
            <a:off x="1091044" y="1880755"/>
            <a:ext cx="7512629" cy="2691245"/>
          </a:xfrm>
        </p:spPr>
        <p:txBody>
          <a:bodyPr/>
          <a:lstStyle/>
          <a:p>
            <a:pPr marL="0" indent="0">
              <a:buNone/>
            </a:pPr>
            <a:endParaRPr lang="en-US" dirty="0">
              <a:hlinkClick r:id="rId2"/>
            </a:endParaRPr>
          </a:p>
          <a:p>
            <a:endParaRPr lang="en-US" dirty="0">
              <a:hlinkClick r:id="rId2"/>
            </a:endParaRPr>
          </a:p>
          <a:p>
            <a:r>
              <a:rPr lang="en-US" dirty="0">
                <a:hlinkClick r:id="rId2"/>
              </a:rPr>
              <a:t>https://www.youtube.com/watch?v=IwJVnfw44SU</a:t>
            </a:r>
            <a:endParaRPr lang="en-US" dirty="0"/>
          </a:p>
          <a:p>
            <a:endParaRPr lang="en-US" dirty="0"/>
          </a:p>
        </p:txBody>
      </p:sp>
    </p:spTree>
    <p:extLst>
      <p:ext uri="{BB962C8B-B14F-4D97-AF65-F5344CB8AC3E}">
        <p14:creationId xmlns:p14="http://schemas.microsoft.com/office/powerpoint/2010/main" val="1793252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4</a:t>
            </a:r>
          </a:p>
        </p:txBody>
      </p:sp>
      <p:sp>
        <p:nvSpPr>
          <p:cNvPr id="3" name="Text Placeholder 2"/>
          <p:cNvSpPr>
            <a:spLocks noGrp="1"/>
          </p:cNvSpPr>
          <p:nvPr>
            <p:ph type="body" idx="1"/>
          </p:nvPr>
        </p:nvSpPr>
        <p:spPr/>
        <p:txBody>
          <a:bodyPr/>
          <a:lstStyle/>
          <a:p>
            <a:r>
              <a:rPr lang="en-ZA" dirty="0"/>
              <a:t>COMPILE RESEARCH FINDINGS AND PRODUCE A FINAL WRITTEN REPORT </a:t>
            </a:r>
          </a:p>
        </p:txBody>
      </p:sp>
      <p:sp>
        <p:nvSpPr>
          <p:cNvPr id="4" name="Slide Number Placeholder 3"/>
          <p:cNvSpPr>
            <a:spLocks noGrp="1"/>
          </p:cNvSpPr>
          <p:nvPr>
            <p:ph type="sldNum" sz="quarter" idx="12"/>
          </p:nvPr>
        </p:nvSpPr>
        <p:spPr/>
        <p:txBody>
          <a:bodyPr/>
          <a:lstStyle/>
          <a:p>
            <a:fld id="{4980778A-6F9D-4141-8080-B8192EADCD40}" type="slidenum">
              <a:rPr lang="en-ZA" smtClean="0"/>
              <a:pPr/>
              <a:t>171</a:t>
            </a:fld>
            <a:endParaRPr lang="en-ZA" dirty="0"/>
          </a:p>
        </p:txBody>
      </p:sp>
    </p:spTree>
    <p:extLst>
      <p:ext uri="{BB962C8B-B14F-4D97-AF65-F5344CB8AC3E}">
        <p14:creationId xmlns:p14="http://schemas.microsoft.com/office/powerpoint/2010/main" val="5861290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p:txBody>
          <a:bodyPr/>
          <a:lstStyle/>
          <a:p>
            <a:r>
              <a:rPr lang="en-US" dirty="0"/>
              <a:t>Compile research findings</a:t>
            </a:r>
          </a:p>
        </p:txBody>
      </p:sp>
      <p:graphicFrame>
        <p:nvGraphicFramePr>
          <p:cNvPr id="7" name="Table 6">
            <a:extLst>
              <a:ext uri="{FF2B5EF4-FFF2-40B4-BE49-F238E27FC236}">
                <a16:creationId xmlns:a16="http://schemas.microsoft.com/office/drawing/2014/main" id="{751B814A-55D9-4E8E-AAEB-053139E99650}"/>
              </a:ext>
            </a:extLst>
          </p:cNvPr>
          <p:cNvGraphicFramePr>
            <a:graphicFrameLocks noGrp="1"/>
          </p:cNvGraphicFramePr>
          <p:nvPr>
            <p:extLst>
              <p:ext uri="{D42A27DB-BD31-4B8C-83A1-F6EECF244321}">
                <p14:modId xmlns:p14="http://schemas.microsoft.com/office/powerpoint/2010/main" val="2841777005"/>
              </p:ext>
            </p:extLst>
          </p:nvPr>
        </p:nvGraphicFramePr>
        <p:xfrm>
          <a:off x="561062" y="2358736"/>
          <a:ext cx="8219256" cy="3169313"/>
        </p:xfrm>
        <a:graphic>
          <a:graphicData uri="http://schemas.openxmlformats.org/drawingml/2006/table">
            <a:tbl>
              <a:tblPr firstRow="1" firstCol="1" lastRow="1" lastCol="1" bandRow="1" bandCol="1">
                <a:tableStyleId>{5C22544A-7EE6-4342-B048-85BDC9FD1C3A}</a:tableStyleId>
              </a:tblPr>
              <a:tblGrid>
                <a:gridCol w="8219256">
                  <a:extLst>
                    <a:ext uri="{9D8B030D-6E8A-4147-A177-3AD203B41FA5}">
                      <a16:colId xmlns:a16="http://schemas.microsoft.com/office/drawing/2014/main" val="987027369"/>
                    </a:ext>
                  </a:extLst>
                </a:gridCol>
              </a:tblGrid>
              <a:tr h="535267">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Results or findings of the research are clearly described.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83252666"/>
                  </a:ext>
                </a:extLst>
              </a:tr>
              <a:tr h="535267">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Results or findings relate to an analysis of data gathered.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5260108"/>
                  </a:ext>
                </a:extLst>
              </a:tr>
              <a:tr h="535267">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Results or findings reported relate to the original research question or problem.</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510344"/>
                  </a:ext>
                </a:extLst>
              </a:tr>
              <a:tr h="535267">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Wider conclusions or recommendations are justified in terms of data gathered.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66318975"/>
                  </a:ext>
                </a:extLst>
              </a:tr>
              <a:tr h="1028245">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dirty="0">
                          <a:effectLst/>
                        </a:rPr>
                        <a:t>Limitations of the research assignment are identified and acknowledged in findings and conclusions.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95025008"/>
                  </a:ext>
                </a:extLst>
              </a:tr>
            </a:tbl>
          </a:graphicData>
        </a:graphic>
      </p:graphicFrame>
    </p:spTree>
    <p:extLst>
      <p:ext uri="{BB962C8B-B14F-4D97-AF65-F5344CB8AC3E}">
        <p14:creationId xmlns:p14="http://schemas.microsoft.com/office/powerpoint/2010/main" val="28521875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p:txBody>
          <a:bodyPr/>
          <a:lstStyle/>
          <a:p>
            <a:r>
              <a:rPr lang="en-US" dirty="0"/>
              <a:t>Produce a final, written research report</a:t>
            </a:r>
          </a:p>
        </p:txBody>
      </p:sp>
      <p:graphicFrame>
        <p:nvGraphicFramePr>
          <p:cNvPr id="8" name="Table 7">
            <a:extLst>
              <a:ext uri="{FF2B5EF4-FFF2-40B4-BE49-F238E27FC236}">
                <a16:creationId xmlns:a16="http://schemas.microsoft.com/office/drawing/2014/main" id="{601FEF94-EF79-4F67-9862-97BBE8CB1F7E}"/>
              </a:ext>
            </a:extLst>
          </p:cNvPr>
          <p:cNvGraphicFramePr>
            <a:graphicFrameLocks noGrp="1"/>
          </p:cNvGraphicFramePr>
          <p:nvPr>
            <p:extLst>
              <p:ext uri="{D42A27DB-BD31-4B8C-83A1-F6EECF244321}">
                <p14:modId xmlns:p14="http://schemas.microsoft.com/office/powerpoint/2010/main" val="1895787689"/>
              </p:ext>
            </p:extLst>
          </p:nvPr>
        </p:nvGraphicFramePr>
        <p:xfrm>
          <a:off x="457201" y="2712027"/>
          <a:ext cx="8229600" cy="3244157"/>
        </p:xfrm>
        <a:graphic>
          <a:graphicData uri="http://schemas.openxmlformats.org/drawingml/2006/table">
            <a:tbl>
              <a:tblPr firstRow="1" firstCol="1" lastRow="1" lastCol="1" bandRow="1" bandCol="1">
                <a:tableStyleId>{5C22544A-7EE6-4342-B048-85BDC9FD1C3A}</a:tableStyleId>
              </a:tblPr>
              <a:tblGrid>
                <a:gridCol w="8229600">
                  <a:extLst>
                    <a:ext uri="{9D8B030D-6E8A-4147-A177-3AD203B41FA5}">
                      <a16:colId xmlns:a16="http://schemas.microsoft.com/office/drawing/2014/main" val="4016021669"/>
                    </a:ext>
                  </a:extLst>
                </a:gridCol>
              </a:tblGrid>
              <a:tr h="56110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Report has a logical and coherent structure with relevant sections.</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90009548"/>
                  </a:ext>
                </a:extLst>
              </a:tr>
              <a:tr h="56110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Presentation of the report is in keeping with organisational guidelines and requirements.</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18364822"/>
                  </a:ext>
                </a:extLst>
              </a:tr>
              <a:tr h="56110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Report is completed within required time frame.</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79160934"/>
                  </a:ext>
                </a:extLst>
              </a:tr>
              <a:tr h="56110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rPr>
                        <a:t>Stages and processes of the research assignment are described accurately and in adequate detail.</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92466032"/>
                  </a:ext>
                </a:extLst>
              </a:tr>
              <a:tr h="56110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dirty="0">
                          <a:effectLst/>
                        </a:rPr>
                        <a:t>Language of the written report is lucid (clear) and comprehendible.</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43339415"/>
                  </a:ext>
                </a:extLst>
              </a:tr>
            </a:tbl>
          </a:graphicData>
        </a:graphic>
      </p:graphicFrame>
    </p:spTree>
    <p:extLst>
      <p:ext uri="{BB962C8B-B14F-4D97-AF65-F5344CB8AC3E}">
        <p14:creationId xmlns:p14="http://schemas.microsoft.com/office/powerpoint/2010/main" val="32434875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p:cNvSpPr>
            <a:spLocks noGrp="1"/>
          </p:cNvSpPr>
          <p:nvPr>
            <p:ph sz="quarter" idx="1"/>
          </p:nvPr>
        </p:nvSpPr>
        <p:spPr/>
        <p:txBody>
          <a:bodyPr/>
          <a:lstStyle/>
          <a:p>
            <a:pPr marL="0" indent="0">
              <a:buNone/>
            </a:pPr>
            <a:r>
              <a:rPr lang="en-GB" sz="2100" b="1" dirty="0"/>
              <a:t>Assessing results of research </a:t>
            </a:r>
            <a:r>
              <a:rPr lang="en-GB" sz="2100" dirty="0"/>
              <a:t> </a:t>
            </a:r>
            <a:endParaRPr lang="en-ZA" sz="2100" dirty="0"/>
          </a:p>
          <a:p>
            <a:r>
              <a:rPr lang="en-GB" sz="2100" dirty="0"/>
              <a:t>We have discussed in detail the methods for gathering information. Whichever method you choose, you will need to make sure that your data is organised before you can start sifting through and making sense of things. </a:t>
            </a:r>
          </a:p>
          <a:p>
            <a:r>
              <a:rPr lang="en-GB" sz="2100" dirty="0"/>
              <a:t>The best way to do this is to make use of the research file mentioned in a previous chapter. To take this one step further, you can divide your research information into categories or sub-headings. </a:t>
            </a:r>
            <a:endParaRPr lang="en-ZA" sz="2100" dirty="0"/>
          </a:p>
          <a:p>
            <a:pPr marL="0" indent="0">
              <a:buNone/>
            </a:pPr>
            <a:endParaRPr lang="en-ZA" dirty="0"/>
          </a:p>
        </p:txBody>
      </p:sp>
    </p:spTree>
    <p:extLst>
      <p:ext uri="{BB962C8B-B14F-4D97-AF65-F5344CB8AC3E}">
        <p14:creationId xmlns:p14="http://schemas.microsoft.com/office/powerpoint/2010/main" val="29868087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4BF0-50A8-45C9-88A6-C9E2E7BDFE9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5E4BBD2A-312A-4029-99D7-08FB25283E76}"/>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17981141-031C-44AE-886A-1A134E5053B7}"/>
              </a:ext>
            </a:extLst>
          </p:cNvPr>
          <p:cNvSpPr>
            <a:spLocks noGrp="1"/>
          </p:cNvSpPr>
          <p:nvPr>
            <p:ph sz="quarter" idx="1"/>
          </p:nvPr>
        </p:nvSpPr>
        <p:spPr/>
        <p:txBody>
          <a:bodyPr/>
          <a:lstStyle/>
          <a:p>
            <a:endParaRPr lang="en-US"/>
          </a:p>
        </p:txBody>
      </p:sp>
      <p:pic>
        <p:nvPicPr>
          <p:cNvPr id="3074" name="Picture 2" descr="Research Process: 8 Steps in Research Process">
            <a:extLst>
              <a:ext uri="{FF2B5EF4-FFF2-40B4-BE49-F238E27FC236}">
                <a16:creationId xmlns:a16="http://schemas.microsoft.com/office/drawing/2014/main" id="{EAFDE683-69A8-41B8-937C-7993D460D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45" y="719654"/>
            <a:ext cx="6380019" cy="58343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E38C7B-0FF6-43EA-8E8E-A1983A449DE7}"/>
              </a:ext>
            </a:extLst>
          </p:cNvPr>
          <p:cNvSpPr txBox="1"/>
          <p:nvPr/>
        </p:nvSpPr>
        <p:spPr>
          <a:xfrm>
            <a:off x="2587336" y="306208"/>
            <a:ext cx="4883728" cy="369332"/>
          </a:xfrm>
          <a:prstGeom prst="rect">
            <a:avLst/>
          </a:prstGeom>
          <a:noFill/>
        </p:spPr>
        <p:txBody>
          <a:bodyPr wrap="square">
            <a:spAutoFit/>
          </a:bodyPr>
          <a:lstStyle/>
          <a:p>
            <a:pPr marL="0" indent="0">
              <a:buNone/>
            </a:pPr>
            <a:r>
              <a:rPr lang="en-ZA" dirty="0">
                <a:hlinkClick r:id="rId4"/>
              </a:rPr>
              <a:t>https://www.youtube.com/watch?v=HAyHyDiISqY</a:t>
            </a:r>
            <a:endParaRPr lang="en-ZA" dirty="0"/>
          </a:p>
        </p:txBody>
      </p:sp>
      <p:sp>
        <p:nvSpPr>
          <p:cNvPr id="6" name="Arrow: Bent 5">
            <a:extLst>
              <a:ext uri="{FF2B5EF4-FFF2-40B4-BE49-F238E27FC236}">
                <a16:creationId xmlns:a16="http://schemas.microsoft.com/office/drawing/2014/main" id="{BF332844-7DED-47F2-BD56-E809DD55E2EA}"/>
              </a:ext>
            </a:extLst>
          </p:cNvPr>
          <p:cNvSpPr/>
          <p:nvPr/>
        </p:nvSpPr>
        <p:spPr>
          <a:xfrm>
            <a:off x="2067791" y="529936"/>
            <a:ext cx="519545" cy="7527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579772B-9213-47FF-A338-A42E023998AC}"/>
              </a:ext>
            </a:extLst>
          </p:cNvPr>
          <p:cNvSpPr txBox="1"/>
          <p:nvPr/>
        </p:nvSpPr>
        <p:spPr>
          <a:xfrm>
            <a:off x="603504" y="1039091"/>
            <a:ext cx="1464287" cy="400110"/>
          </a:xfrm>
          <a:prstGeom prst="rect">
            <a:avLst/>
          </a:prstGeom>
          <a:noFill/>
        </p:spPr>
        <p:txBody>
          <a:bodyPr wrap="square" rtlCol="0">
            <a:spAutoFit/>
          </a:bodyPr>
          <a:lstStyle/>
          <a:p>
            <a:r>
              <a:rPr lang="en-US" sz="2000" b="1" dirty="0"/>
              <a:t>First Draft</a:t>
            </a:r>
          </a:p>
        </p:txBody>
      </p:sp>
    </p:spTree>
    <p:extLst>
      <p:ext uri="{BB962C8B-B14F-4D97-AF65-F5344CB8AC3E}">
        <p14:creationId xmlns:p14="http://schemas.microsoft.com/office/powerpoint/2010/main" val="99706126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p:cNvSpPr>
            <a:spLocks noGrp="1"/>
          </p:cNvSpPr>
          <p:nvPr>
            <p:ph sz="quarter" idx="1"/>
          </p:nvPr>
        </p:nvSpPr>
        <p:spPr/>
        <p:txBody>
          <a:bodyPr>
            <a:normAutofit/>
          </a:bodyPr>
          <a:lstStyle/>
          <a:p>
            <a:pPr marL="0" indent="0">
              <a:buNone/>
            </a:pPr>
            <a:r>
              <a:rPr lang="en-GB" sz="2100" b="1" dirty="0"/>
              <a:t>For example, you could have a section or category for:</a:t>
            </a:r>
          </a:p>
          <a:p>
            <a:pPr marL="0" indent="0">
              <a:buNone/>
            </a:pPr>
            <a:endParaRPr lang="en-ZA" sz="2100" b="1" dirty="0"/>
          </a:p>
          <a:p>
            <a:pPr lvl="0" fontAlgn="base"/>
            <a:r>
              <a:rPr lang="en-GB" sz="2100" dirty="0">
                <a:effectLst>
                  <a:outerShdw sx="0" sy="0" algn="tr" rotWithShape="0">
                    <a:srgbClr val="000000"/>
                  </a:outerShdw>
                </a:effectLst>
              </a:rPr>
              <a:t>Questionnaire findings or survey results</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Statistics</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Newspaper articles and historical data</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Recent findings such as information taken from websites</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Encyclopaedia references</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Written reports and scholarly articles</a:t>
            </a:r>
            <a:endParaRPr lang="en-ZA" sz="2100" dirty="0">
              <a:effectLst>
                <a:outerShdw sx="0" sy="0" algn="tr" rotWithShape="0">
                  <a:srgbClr val="000000"/>
                </a:outerShdw>
              </a:effectLst>
            </a:endParaRPr>
          </a:p>
          <a:p>
            <a:pPr lvl="0" fontAlgn="base"/>
            <a:r>
              <a:rPr lang="en-GB" sz="2100" dirty="0">
                <a:effectLst>
                  <a:outerShdw sx="0" sy="0" algn="tr" rotWithShape="0">
                    <a:srgbClr val="000000"/>
                  </a:outerShdw>
                </a:effectLst>
              </a:rPr>
              <a:t>Own findings…etc.</a:t>
            </a:r>
            <a:endParaRPr lang="en-ZA" sz="2100" dirty="0">
              <a:effectLst>
                <a:outerShdw sx="0" sy="0" algn="tr" rotWithShape="0">
                  <a:srgbClr val="000000"/>
                </a:outerShdw>
              </a:effectLst>
            </a:endParaRPr>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21793435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p:cNvSpPr>
            <a:spLocks noGrp="1"/>
          </p:cNvSpPr>
          <p:nvPr>
            <p:ph sz="quarter" idx="1"/>
          </p:nvPr>
        </p:nvSpPr>
        <p:spPr/>
        <p:txBody>
          <a:bodyPr>
            <a:normAutofit/>
          </a:bodyPr>
          <a:lstStyle/>
          <a:p>
            <a:r>
              <a:rPr lang="en-GB" sz="2100" dirty="0"/>
              <a:t>The categories and sections are totally dependent on the type of research assignment you are doing as well as your own methods of organising. Everyone is different and you must use what works best for you personally to ensure your research assignment is successful. </a:t>
            </a:r>
          </a:p>
          <a:p>
            <a:endParaRPr lang="en-GB" sz="2100" dirty="0"/>
          </a:p>
          <a:p>
            <a:r>
              <a:rPr lang="en-GB" sz="2100" dirty="0"/>
              <a:t> Remember to indicate the measure of your findings, such as the percentage of respondents and their responses. (E.g. 60% of the respondents indicated xxx. 40% of the respondents indicated xxx)</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16603454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p:cNvSpPr>
            <a:spLocks noGrp="1"/>
          </p:cNvSpPr>
          <p:nvPr>
            <p:ph sz="quarter" idx="1"/>
          </p:nvPr>
        </p:nvSpPr>
        <p:spPr/>
        <p:txBody>
          <a:bodyPr>
            <a:normAutofit/>
          </a:bodyPr>
          <a:lstStyle/>
          <a:p>
            <a:r>
              <a:rPr lang="en-GB" sz="2000" dirty="0"/>
              <a:t>Once you have your data organised and set out, you can begin arranging it into the report format. For instance data or information which relates to the introduction part of the report must be labelled as ‘introduction’ and filed under that section or sub-heading. </a:t>
            </a:r>
          </a:p>
          <a:p>
            <a:endParaRPr lang="en-GB" sz="2000" dirty="0"/>
          </a:p>
          <a:p>
            <a:r>
              <a:rPr lang="en-GB" sz="2000" dirty="0"/>
              <a:t>You can then go through all the data and ensure that all information pertaining to that section are filed under that sub-section in order to ensure that you have not forgotten to include anything. </a:t>
            </a:r>
          </a:p>
          <a:p>
            <a:endParaRPr lang="en-GB" sz="2000" dirty="0"/>
          </a:p>
          <a:p>
            <a:r>
              <a:rPr lang="en-GB" sz="2000" dirty="0"/>
              <a:t>This should be done for all sections of the paper in turn until you have a complete file of information and all sections are full. </a:t>
            </a:r>
            <a:endParaRPr lang="en-ZA" sz="20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5955292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p:cNvSpPr>
            <a:spLocks noGrp="1"/>
          </p:cNvSpPr>
          <p:nvPr>
            <p:ph sz="quarter" idx="1"/>
          </p:nvPr>
        </p:nvSpPr>
        <p:spPr/>
        <p:txBody>
          <a:bodyPr>
            <a:normAutofit/>
          </a:bodyPr>
          <a:lstStyle/>
          <a:p>
            <a:r>
              <a:rPr lang="en-GB" sz="2100" dirty="0"/>
              <a:t>Once this is done, you must go through each section and review the data or information for validity and relevance.</a:t>
            </a:r>
          </a:p>
          <a:p>
            <a:endParaRPr lang="en-GB" sz="2100" dirty="0"/>
          </a:p>
          <a:p>
            <a:r>
              <a:rPr lang="en-GB" sz="2100" dirty="0"/>
              <a:t>Throw out any information which does not fit with the topic and eliminate ‘superfluous’ information which may not be necessary in getting your point across.</a:t>
            </a:r>
          </a:p>
          <a:p>
            <a:endParaRPr lang="en-GB" sz="2100" dirty="0"/>
          </a:p>
          <a:p>
            <a:r>
              <a:rPr lang="en-GB" sz="2100" dirty="0"/>
              <a:t> See if the information can be used under another heading or section, but constantly check for flow of information. The information must flow in a logical way and not jump around and cause the reader confusion.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393005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p:cNvSpPr>
            <a:spLocks noGrp="1"/>
          </p:cNvSpPr>
          <p:nvPr>
            <p:ph sz="quarter" idx="1"/>
          </p:nvPr>
        </p:nvSpPr>
        <p:spPr>
          <a:xfrm>
            <a:off x="467544" y="1413296"/>
            <a:ext cx="8219256" cy="4519913"/>
          </a:xfrm>
        </p:spPr>
        <p:txBody>
          <a:bodyPr>
            <a:normAutofit lnSpcReduction="10000"/>
          </a:bodyPr>
          <a:lstStyle/>
          <a:p>
            <a:r>
              <a:rPr lang="en-GB" sz="2100" dirty="0"/>
              <a:t>Before sitting down and compiling the draft report, go through all the information and data and identify any gaps in information that may exist. </a:t>
            </a:r>
          </a:p>
          <a:p>
            <a:endParaRPr lang="en-GB" sz="2100" dirty="0"/>
          </a:p>
          <a:p>
            <a:r>
              <a:rPr lang="en-GB" sz="2100" dirty="0"/>
              <a:t>By throwing out some information, you may find that you need to obtain more relevant information to take its place. </a:t>
            </a:r>
          </a:p>
          <a:p>
            <a:endParaRPr lang="en-GB" sz="2100" dirty="0"/>
          </a:p>
          <a:p>
            <a:r>
              <a:rPr lang="en-GB" sz="2100" dirty="0"/>
              <a:t>Or you may read through the collected data and it may not make logical sense to you as it may need something additional to fill in the gap and make more sense possibly.</a:t>
            </a:r>
          </a:p>
          <a:p>
            <a:pPr marL="0" indent="0">
              <a:buNone/>
            </a:pPr>
            <a:endParaRPr lang="en-GB" sz="2100" dirty="0"/>
          </a:p>
          <a:p>
            <a:r>
              <a:rPr lang="en-GB" sz="2100" dirty="0"/>
              <a:t>If more clarity or information is needed, research these areas and add the new information to the relevant section of the file.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41442465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GB" sz="2100" b="1" dirty="0"/>
              <a:t>Writing the draft </a:t>
            </a:r>
          </a:p>
          <a:p>
            <a:pPr marL="0" indent="0">
              <a:buNone/>
            </a:pPr>
            <a:r>
              <a:rPr lang="en-GB" sz="2100" dirty="0"/>
              <a:t> </a:t>
            </a:r>
            <a:endParaRPr lang="en-ZA" sz="2100" dirty="0"/>
          </a:p>
          <a:p>
            <a:r>
              <a:rPr lang="en-GB" sz="2100" dirty="0"/>
              <a:t>Once the above is done – and only then, is it time to start compiling the draft document. </a:t>
            </a:r>
          </a:p>
          <a:p>
            <a:endParaRPr lang="en-GB" sz="2100" dirty="0"/>
          </a:p>
          <a:p>
            <a:r>
              <a:rPr lang="en-GB" sz="2100" dirty="0"/>
              <a:t>By writing a draft and putting all the info together in a rough form, you will be able to see what works and what does not work. Perhaps you come across a section where the information is scant and where you need more input or consideration. </a:t>
            </a:r>
          </a:p>
          <a:p>
            <a:endParaRPr lang="en-GB" sz="2100" dirty="0"/>
          </a:p>
          <a:p>
            <a:r>
              <a:rPr lang="en-GB" sz="2100" dirty="0"/>
              <a:t>Perhaps you write the draft and you find that there is a section which is perhaps not as relevant as you thought, or one piece of information would fit better in another part of the report.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422812221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p:cNvSpPr>
            <a:spLocks noGrp="1"/>
          </p:cNvSpPr>
          <p:nvPr>
            <p:ph sz="quarter" idx="1"/>
          </p:nvPr>
        </p:nvSpPr>
        <p:spPr/>
        <p:txBody>
          <a:bodyPr>
            <a:normAutofit lnSpcReduction="10000"/>
          </a:bodyPr>
          <a:lstStyle/>
          <a:p>
            <a:r>
              <a:rPr lang="en-GB" sz="2100" dirty="0"/>
              <a:t>A mistake some people make is to think that once they have written a draft, the report is basically done. This is not so; the first draft is only one part of the whole writing process that leads to a finished, presentable, and hopefully excellent report. </a:t>
            </a:r>
          </a:p>
          <a:p>
            <a:endParaRPr lang="en-GB" sz="2100" dirty="0"/>
          </a:p>
          <a:p>
            <a:r>
              <a:rPr lang="en-GB" sz="2100" dirty="0"/>
              <a:t>The idea of the first draft is to get the ideas out, to give your report body, and to give you some content to shape and change into a finished product. </a:t>
            </a:r>
          </a:p>
          <a:p>
            <a:endParaRPr lang="en-GB" sz="2100" dirty="0"/>
          </a:p>
          <a:p>
            <a:r>
              <a:rPr lang="en-GB" sz="2100" dirty="0"/>
              <a:t>You may need to write a number of drafts in order to get to that final report, but, if you have really thought through your ideas and planned well, you may only need to write one draft which you then edit. It depends on what happens in the first draft - and it is best not to expect too much or too little from it.</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967033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p:cNvSpPr>
            <a:spLocks noGrp="1"/>
          </p:cNvSpPr>
          <p:nvPr>
            <p:ph sz="quarter" idx="1"/>
          </p:nvPr>
        </p:nvSpPr>
        <p:spPr>
          <a:xfrm>
            <a:off x="467544" y="1217739"/>
            <a:ext cx="8219256" cy="5279314"/>
          </a:xfrm>
        </p:spPr>
        <p:txBody>
          <a:bodyPr>
            <a:normAutofit lnSpcReduction="10000"/>
          </a:bodyPr>
          <a:lstStyle/>
          <a:p>
            <a:pPr marL="0" indent="0">
              <a:buNone/>
            </a:pPr>
            <a:r>
              <a:rPr lang="en-GB" sz="2100" b="1" u="sng" dirty="0"/>
              <a:t>How to do the first draft </a:t>
            </a:r>
          </a:p>
          <a:p>
            <a:pPr marL="0" indent="0">
              <a:buNone/>
            </a:pPr>
            <a:endParaRPr lang="en-ZA" sz="2100" b="1" u="sng" dirty="0"/>
          </a:p>
          <a:p>
            <a:r>
              <a:rPr lang="en-GB" sz="2100" dirty="0"/>
              <a:t>Have your notes, your plan, and any other resource materials you may need in front of you. Any planning and preparation which has been done on a computer, is best printed out so that you can see them while you are working. </a:t>
            </a:r>
            <a:endParaRPr lang="en-ZA" sz="2100" dirty="0"/>
          </a:p>
          <a:p>
            <a:pPr marL="0" indent="0">
              <a:buNone/>
            </a:pPr>
            <a:endParaRPr lang="en-ZA" sz="2100" dirty="0"/>
          </a:p>
          <a:p>
            <a:r>
              <a:rPr lang="en-GB" sz="2100" dirty="0"/>
              <a:t>Once you are ready, try to write the draft all the way through in one stage. Do not worry about any specific part of it yet. If you can let yourself get into the flow of writing, your words will come more easily, and you are more likely to find connections between the ideas. Don't rush: Let yourself explore the ideas as you go. </a:t>
            </a:r>
          </a:p>
          <a:p>
            <a:endParaRPr lang="en-GB" sz="2100" dirty="0"/>
          </a:p>
          <a:p>
            <a:r>
              <a:rPr lang="en-GB" sz="2100" dirty="0"/>
              <a:t>Don't worry over any particular paragraph and try to get the whole report out of your head and onto the page. </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28298274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r>
              <a:rPr lang="en-GB" sz="2100" dirty="0"/>
              <a:t>If you get stuck on the introduction, continue onto the first paragraph and come back to the introduction once you are more in the flow of things. </a:t>
            </a:r>
          </a:p>
          <a:p>
            <a:endParaRPr lang="en-GB" sz="2100" dirty="0"/>
          </a:p>
          <a:p>
            <a:r>
              <a:rPr lang="en-GB" sz="2100" dirty="0"/>
              <a:t>Similarly you can skip any of the paragraphs while writing the first draft. If you get stuck on any section, move forward and then go back to work on it in the second draft/editing stage. </a:t>
            </a:r>
            <a:endParaRPr lang="en-ZA" sz="2100" dirty="0"/>
          </a:p>
          <a:p>
            <a:pPr marL="0" indent="0">
              <a:buNone/>
            </a:pPr>
            <a:endParaRPr lang="en-ZA" sz="2100" dirty="0"/>
          </a:p>
          <a:p>
            <a:r>
              <a:rPr lang="en-GB" sz="2100" dirty="0"/>
              <a:t>The main point is to write the report as a flowing document and to let the ideas and words come out onto the paper. At this stage of writing, don’t spend any time fixing anything. </a:t>
            </a:r>
          </a:p>
          <a:p>
            <a:endParaRPr lang="en-GB" sz="2100" dirty="0"/>
          </a:p>
          <a:p>
            <a:r>
              <a:rPr lang="en-GB" sz="2100" dirty="0"/>
              <a:t>Don’t change anything. Don’t even worry about your spelling or grammar. You will fix and change in the next stage.</a:t>
            </a:r>
            <a:endParaRPr lang="en-ZA" sz="21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8056752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dirty="0"/>
              <a:t>Limitations of the research assignment </a:t>
            </a:r>
          </a:p>
          <a:p>
            <a:pPr marL="0" indent="0">
              <a:buNone/>
            </a:pPr>
            <a:endParaRPr lang="en-ZA" sz="2100" b="1" dirty="0"/>
          </a:p>
          <a:p>
            <a:r>
              <a:rPr lang="en-GB" sz="2100" dirty="0"/>
              <a:t> All research has limitations, whether it is performed by undergraduate and master's level dissertation students, or seasoned academics. </a:t>
            </a:r>
          </a:p>
          <a:p>
            <a:r>
              <a:rPr lang="en-GB" sz="2100" dirty="0"/>
              <a:t>These research limitations range from flaws in the research design, which can be quite serious, to more common problems, such as the challenge of justifying how and why your findings answer the research questions and/or hypotheses that were set.</a:t>
            </a:r>
          </a:p>
          <a:p>
            <a:r>
              <a:rPr lang="en-GB" sz="2100" dirty="0"/>
              <a:t> These limitations are usually set out in a section of the research paper or report called the Research Limitations section. Let us consider how to write the Research Limitations section of your paper. </a:t>
            </a:r>
            <a:endParaRPr lang="en-ZA" sz="2100" dirty="0"/>
          </a:p>
        </p:txBody>
      </p:sp>
    </p:spTree>
    <p:extLst>
      <p:ext uri="{BB962C8B-B14F-4D97-AF65-F5344CB8AC3E}">
        <p14:creationId xmlns:p14="http://schemas.microsoft.com/office/powerpoint/2010/main" val="31455199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dirty="0"/>
              <a:t>In particular, your Research Limitations section should be:</a:t>
            </a:r>
          </a:p>
          <a:p>
            <a:pPr marL="0" indent="0">
              <a:buNone/>
            </a:pPr>
            <a:endParaRPr lang="en-ZA" sz="2100" b="1" dirty="0"/>
          </a:p>
          <a:p>
            <a:pPr lvl="0"/>
            <a:r>
              <a:rPr lang="en-GB" sz="2100" dirty="0"/>
              <a:t>Well structured</a:t>
            </a:r>
            <a:endParaRPr lang="en-ZA" sz="2100" dirty="0"/>
          </a:p>
          <a:p>
            <a:pPr lvl="0"/>
            <a:r>
              <a:rPr lang="en-GB" sz="2100" dirty="0"/>
              <a:t>Properly weighted</a:t>
            </a:r>
            <a:endParaRPr lang="en-ZA" sz="2100" dirty="0"/>
          </a:p>
          <a:p>
            <a:pPr lvl="0"/>
            <a:r>
              <a:rPr lang="en-GB" sz="2100" dirty="0"/>
              <a:t>Honest</a:t>
            </a:r>
            <a:endParaRPr lang="en-ZA" sz="2100" dirty="0"/>
          </a:p>
          <a:p>
            <a:pPr lvl="0"/>
            <a:r>
              <a:rPr lang="en-GB" sz="2100" dirty="0"/>
              <a:t>Pragmatic.</a:t>
            </a:r>
            <a:endParaRPr lang="en-ZA" sz="2100" dirty="0"/>
          </a:p>
          <a:p>
            <a:pPr marL="0" indent="0">
              <a:buNone/>
            </a:pPr>
            <a:endParaRPr lang="en-ZA" sz="2100" dirty="0"/>
          </a:p>
          <a:p>
            <a:r>
              <a:rPr lang="en-GB" sz="2100" dirty="0"/>
              <a:t>If the researcher was investigating the career choices of students at a university of 20,000 students (the population in question), only a small number of these students (e.g., a sample of 400 students), may need to be surveyed. It may then be possible to make generalisations about the career choices of the population of 20,000 students based on the data collected from the sample of 400 students.</a:t>
            </a:r>
            <a:endParaRPr lang="en-ZA" sz="2100" dirty="0"/>
          </a:p>
        </p:txBody>
      </p:sp>
    </p:spTree>
    <p:extLst>
      <p:ext uri="{BB962C8B-B14F-4D97-AF65-F5344CB8AC3E}">
        <p14:creationId xmlns:p14="http://schemas.microsoft.com/office/powerpoint/2010/main" val="156292858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r>
              <a:rPr lang="en-GB" sz="2100" dirty="0"/>
              <a:t>However using a probability sampling technique can be very difficult. In fact, there are many reasons why it may be impossible (or near on impossible) to use a probability sampling technique. </a:t>
            </a:r>
          </a:p>
          <a:p>
            <a:pPr marL="0" indent="0">
              <a:buNone/>
            </a:pPr>
            <a:endParaRPr lang="en-GB" sz="2100" dirty="0"/>
          </a:p>
          <a:p>
            <a:r>
              <a:rPr lang="en-GB" sz="2100" dirty="0"/>
              <a:t>In such cases, researchers are forced to use non-probability sampling techniques, where is it no longer possible to make generalisations (i.e., statistical inferences) from the sample to the population being studied. However, this does not mean that any study that uses a quantitative research design, but fails to use a probability sampling technique, is of low quality or flawed. </a:t>
            </a:r>
          </a:p>
          <a:p>
            <a:pPr marL="0" indent="0">
              <a:buNone/>
            </a:pPr>
            <a:endParaRPr lang="en-GB" sz="2100" dirty="0"/>
          </a:p>
          <a:p>
            <a:r>
              <a:rPr lang="en-GB" sz="2100" dirty="0"/>
              <a:t>It simply means that some things that are limitations in theory are not necessarily weaknesses in practice. It means that you need to adopt a practical approach to your research, whilst acknowledging potential limitations.</a:t>
            </a:r>
            <a:endParaRPr lang="en-ZA" sz="2100" dirty="0"/>
          </a:p>
          <a:p>
            <a:pPr marL="0" indent="0">
              <a:buNone/>
            </a:pPr>
            <a:endParaRPr lang="en-ZA" sz="2100" dirty="0"/>
          </a:p>
        </p:txBody>
      </p:sp>
    </p:spTree>
    <p:extLst>
      <p:ext uri="{BB962C8B-B14F-4D97-AF65-F5344CB8AC3E}">
        <p14:creationId xmlns:p14="http://schemas.microsoft.com/office/powerpoint/2010/main" val="21367320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000" b="1" dirty="0"/>
              <a:t>Assess and evaluate the draft </a:t>
            </a:r>
            <a:endParaRPr lang="en-ZA" sz="2000" b="1" dirty="0"/>
          </a:p>
          <a:p>
            <a:pPr marL="0" indent="0">
              <a:buNone/>
            </a:pPr>
            <a:endParaRPr lang="en-ZA" sz="2000" dirty="0"/>
          </a:p>
          <a:p>
            <a:r>
              <a:rPr lang="en-GB" sz="2000" dirty="0"/>
              <a:t>After you have written the first draft of your report, you might think that most of your work has been completed. </a:t>
            </a:r>
          </a:p>
          <a:p>
            <a:endParaRPr lang="en-GB" sz="2000" dirty="0"/>
          </a:p>
          <a:p>
            <a:r>
              <a:rPr lang="en-GB" sz="2000" dirty="0"/>
              <a:t>You might take a break for several days and completely forget about your writing. Though this rest is necessary, do not rush into creating a final draft when you decide to come back to your report. </a:t>
            </a:r>
          </a:p>
          <a:p>
            <a:endParaRPr lang="en-GB" sz="2000" dirty="0"/>
          </a:p>
          <a:p>
            <a:r>
              <a:rPr lang="en-GB" sz="2000" dirty="0"/>
              <a:t>The writing process is more complicated than that, requiring a writer to make a second draft before making it final. The second draft may be thought of as an enhanced and more detailed copy of the first one, and its main purpose is to make sure that you haven’t missed anything crucial.</a:t>
            </a:r>
            <a:endParaRPr lang="en-ZA" sz="2000" dirty="0"/>
          </a:p>
          <a:p>
            <a:pPr marL="0" indent="0">
              <a:buNone/>
            </a:pPr>
            <a:endParaRPr lang="en-ZA" sz="2100" dirty="0"/>
          </a:p>
        </p:txBody>
      </p:sp>
    </p:spTree>
    <p:extLst>
      <p:ext uri="{BB962C8B-B14F-4D97-AF65-F5344CB8AC3E}">
        <p14:creationId xmlns:p14="http://schemas.microsoft.com/office/powerpoint/2010/main" val="70291352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457200" lvl="0" indent="-457200">
              <a:buFont typeface="+mj-lt"/>
              <a:buAutoNum type="arabicPeriod"/>
            </a:pPr>
            <a:r>
              <a:rPr lang="en-GB" sz="2100" dirty="0"/>
              <a:t>Reread your first draft carefully, examining how each of your main points are expressed, how the hypothesis holds up to the rest of your report, and the technical side of your writing such as grammar, punctuation, and spelling.</a:t>
            </a:r>
          </a:p>
          <a:p>
            <a:pPr marL="457200" lvl="0" indent="-457200">
              <a:buFont typeface="+mj-lt"/>
              <a:buAutoNum type="arabicPeriod"/>
            </a:pPr>
            <a:endParaRPr lang="en-ZA" sz="2100" dirty="0"/>
          </a:p>
          <a:p>
            <a:pPr marL="457200" lvl="0" indent="-457200">
              <a:buFont typeface="+mj-lt"/>
              <a:buAutoNum type="arabicPeriod"/>
            </a:pPr>
            <a:r>
              <a:rPr lang="en-GB" sz="2100" dirty="0"/>
              <a:t>Fill in the blank spaces that you might have left while writing the first draft; include content that you noted separately while writing your first draft. Put simply, clean up the clutter: complete all sentences, expand a little on all ideas that weren’t fully elaborated on.</a:t>
            </a:r>
          </a:p>
          <a:p>
            <a:pPr marL="457200" lvl="0" indent="-457200">
              <a:buFont typeface="+mj-lt"/>
              <a:buAutoNum type="arabicPeriod"/>
            </a:pPr>
            <a:endParaRPr lang="en-GB" sz="2100" dirty="0"/>
          </a:p>
          <a:p>
            <a:pPr marL="457200" indent="-457200">
              <a:buFont typeface="+mj-lt"/>
              <a:buAutoNum type="arabicPeriod"/>
            </a:pPr>
            <a:r>
              <a:rPr lang="en-GB" sz="2100" dirty="0"/>
              <a:t>Take a closer look at the order your arguments are organised in and see whether they hold together. This means that the report should flow from one point to another in a convincing manner. At this step, you might want to change certain key points, or even the structure of the whole essay.</a:t>
            </a:r>
            <a:endParaRPr lang="en-ZA" sz="2100" dirty="0"/>
          </a:p>
          <a:p>
            <a:pPr marL="457200" lvl="0" indent="-457200">
              <a:buFont typeface="+mj-lt"/>
              <a:buAutoNum type="arabicPeriod"/>
            </a:pPr>
            <a:endParaRPr lang="en-ZA" sz="2100" dirty="0"/>
          </a:p>
          <a:p>
            <a:pPr marL="0" indent="0">
              <a:buNone/>
            </a:pPr>
            <a:endParaRPr lang="en-ZA" sz="2100" dirty="0"/>
          </a:p>
        </p:txBody>
      </p:sp>
    </p:spTree>
    <p:extLst>
      <p:ext uri="{BB962C8B-B14F-4D97-AF65-F5344CB8AC3E}">
        <p14:creationId xmlns:p14="http://schemas.microsoft.com/office/powerpoint/2010/main" val="251519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457200" lvl="0" indent="-457200">
              <a:buFont typeface="+mj-lt"/>
              <a:buAutoNum type="arabicPeriod" startAt="4"/>
            </a:pPr>
            <a:r>
              <a:rPr lang="en-GB" sz="2100" dirty="0"/>
              <a:t>Analyse each argument you introduce and decide whether the evidence is sufficient, and whether the argument is appropriate to your topic. In other words, consider whether your arguments answer the question: “Does this argument match my hypothesis and develop its concept properly?” </a:t>
            </a:r>
            <a:endParaRPr lang="en-ZA" sz="2100" dirty="0"/>
          </a:p>
          <a:p>
            <a:pPr marL="457200" lvl="0" indent="-457200">
              <a:buFont typeface="+mj-lt"/>
              <a:buAutoNum type="arabicPeriod" startAt="4"/>
            </a:pPr>
            <a:r>
              <a:rPr lang="en-GB" sz="2100" dirty="0"/>
              <a:t>Pay additional attention to the introduction and conclusion section. Think of several catch phrases for the introduction that would draw in reader’s attention and logically lead to the thesis statement. Also, think about the best way to summarise your arguments and thesis statement in the conclusion.</a:t>
            </a:r>
            <a:endParaRPr lang="en-ZA" sz="2100" dirty="0"/>
          </a:p>
          <a:p>
            <a:pPr marL="0" indent="0">
              <a:buNone/>
            </a:pPr>
            <a:endParaRPr lang="en-ZA" sz="2100" dirty="0"/>
          </a:p>
          <a:p>
            <a:pPr marL="0" indent="0">
              <a:buNone/>
            </a:pPr>
            <a:r>
              <a:rPr lang="en-GB" sz="2100" dirty="0"/>
              <a:t>Keep checking that the information keeps coming back to and fits in with the original research question or topic. Identify any limitations of the assignment and acknowledge the findings and conclusions. </a:t>
            </a: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36489003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C90C-F814-40C6-A0FB-FBD45AF8BA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2B13319-6157-4B8A-A2E9-8AD68C45113E}"/>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53612C25-499C-4589-A98D-5026EEA1D4E9}"/>
              </a:ext>
            </a:extLst>
          </p:cNvPr>
          <p:cNvSpPr>
            <a:spLocks noGrp="1"/>
          </p:cNvSpPr>
          <p:nvPr>
            <p:ph sz="quarter" idx="1"/>
          </p:nvPr>
        </p:nvSpPr>
        <p:spPr/>
        <p:txBody>
          <a:bodyPr/>
          <a:lstStyle/>
          <a:p>
            <a:endParaRPr lang="en-US"/>
          </a:p>
        </p:txBody>
      </p:sp>
      <p:pic>
        <p:nvPicPr>
          <p:cNvPr id="10242" name="Picture 2" descr="Ideas for breaks at work - Renew your Energy - Revela">
            <a:extLst>
              <a:ext uri="{FF2B5EF4-FFF2-40B4-BE49-F238E27FC236}">
                <a16:creationId xmlns:a16="http://schemas.microsoft.com/office/drawing/2014/main" id="{84D64A9E-DE07-4037-BE7B-B53B9D0C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2" y="1296293"/>
            <a:ext cx="6634043" cy="41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223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ZA" sz="2000" b="1" dirty="0"/>
              <a:t>The Final Product</a:t>
            </a:r>
          </a:p>
          <a:p>
            <a:pPr marL="0" indent="0">
              <a:buNone/>
            </a:pPr>
            <a:endParaRPr lang="en-ZA" sz="2000" dirty="0"/>
          </a:p>
          <a:p>
            <a:r>
              <a:rPr lang="en-GB" sz="2000" dirty="0"/>
              <a:t>We have discussed at length all the aspects that make up the final report as well as all the steps to take in order to arrive at the final product.</a:t>
            </a:r>
          </a:p>
          <a:p>
            <a:endParaRPr lang="en-GB" sz="2000" dirty="0"/>
          </a:p>
          <a:p>
            <a:r>
              <a:rPr lang="en-GB" sz="2000" dirty="0"/>
              <a:t> Now it is up to you to produce a report which covers all aspects in a logical and coherent way with relevant sections which flow easily and put the required information in an acceptable format. </a:t>
            </a:r>
            <a:endParaRPr lang="en-ZA" sz="2000" dirty="0"/>
          </a:p>
          <a:p>
            <a:pPr marL="0" indent="0">
              <a:buNone/>
            </a:pPr>
            <a:endParaRPr lang="en-ZA" sz="20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12964023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dirty="0"/>
              <a:t>The accepted format must be established before you begin the final report. This can be established by consulting the organisational policies and procedures if applicable, or you can follow the format that works for you. An example of the format is as follows: </a:t>
            </a:r>
          </a:p>
          <a:p>
            <a:pPr marL="0" indent="0">
              <a:buNone/>
            </a:pPr>
            <a:endParaRPr lang="en-ZA" sz="2100" b="1" dirty="0"/>
          </a:p>
          <a:p>
            <a:pPr lvl="0" fontAlgn="base"/>
            <a:r>
              <a:rPr lang="en-GB" sz="2100" dirty="0">
                <a:effectLst>
                  <a:outerShdw sx="0" sy="0">
                    <a:srgbClr val="000000"/>
                  </a:outerShdw>
                </a:effectLst>
              </a:rPr>
              <a:t>Cover page </a:t>
            </a:r>
            <a:endParaRPr lang="en-ZA" sz="2100" dirty="0">
              <a:effectLst>
                <a:outerShdw sx="0" sy="0">
                  <a:srgbClr val="000000"/>
                </a:outerShdw>
              </a:effectLst>
            </a:endParaRPr>
          </a:p>
          <a:p>
            <a:pPr lvl="0" fontAlgn="base"/>
            <a:r>
              <a:rPr lang="en-GB" sz="2100" dirty="0">
                <a:effectLst>
                  <a:outerShdw sx="0" sy="0">
                    <a:srgbClr val="000000"/>
                  </a:outerShdw>
                </a:effectLst>
              </a:rPr>
              <a:t>Title of the Research</a:t>
            </a:r>
            <a:endParaRPr lang="en-ZA" sz="2100" dirty="0">
              <a:effectLst>
                <a:outerShdw sx="0" sy="0">
                  <a:srgbClr val="000000"/>
                </a:outerShdw>
              </a:effectLst>
            </a:endParaRPr>
          </a:p>
          <a:p>
            <a:pPr lvl="0" fontAlgn="base"/>
            <a:r>
              <a:rPr lang="en-GB" sz="2100" dirty="0">
                <a:effectLst>
                  <a:outerShdw sx="0" sy="0">
                    <a:srgbClr val="000000"/>
                  </a:outerShdw>
                </a:effectLst>
              </a:rPr>
              <a:t>Abstract/executive summary</a:t>
            </a:r>
            <a:endParaRPr lang="en-ZA" sz="2100" dirty="0">
              <a:effectLst>
                <a:outerShdw sx="0" sy="0">
                  <a:srgbClr val="000000"/>
                </a:outerShdw>
              </a:effectLst>
            </a:endParaRPr>
          </a:p>
          <a:p>
            <a:pPr lvl="0" fontAlgn="base"/>
            <a:r>
              <a:rPr lang="en-GB" sz="2100" dirty="0">
                <a:effectLst>
                  <a:outerShdw sx="0" sy="0">
                    <a:srgbClr val="000000"/>
                  </a:outerShdw>
                </a:effectLst>
              </a:rPr>
              <a:t>Introduction</a:t>
            </a:r>
            <a:endParaRPr lang="en-ZA" sz="2100" dirty="0">
              <a:effectLst>
                <a:outerShdw sx="0" sy="0">
                  <a:srgbClr val="000000"/>
                </a:outerShdw>
              </a:effectLst>
            </a:endParaRPr>
          </a:p>
          <a:p>
            <a:pPr lvl="0" fontAlgn="base"/>
            <a:r>
              <a:rPr lang="en-GB" sz="2100" dirty="0">
                <a:effectLst>
                  <a:outerShdw sx="0" sy="0">
                    <a:srgbClr val="000000"/>
                  </a:outerShdw>
                </a:effectLst>
              </a:rPr>
              <a:t>Research methodology</a:t>
            </a:r>
            <a:endParaRPr lang="en-ZA" sz="2100" dirty="0">
              <a:effectLst>
                <a:outerShdw sx="0" sy="0">
                  <a:srgbClr val="000000"/>
                </a:outerShdw>
              </a:effectLst>
            </a:endParaRPr>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931857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lvl="0" fontAlgn="base"/>
            <a:r>
              <a:rPr lang="en-GB" sz="2100" dirty="0">
                <a:effectLst>
                  <a:outerShdw sx="0" sy="0">
                    <a:srgbClr val="000000"/>
                  </a:outerShdw>
                </a:effectLst>
              </a:rPr>
              <a:t>Findings</a:t>
            </a:r>
            <a:endParaRPr lang="en-ZA" sz="2100" dirty="0">
              <a:effectLst>
                <a:outerShdw sx="0" sy="0">
                  <a:srgbClr val="000000"/>
                </a:outerShdw>
              </a:effectLst>
            </a:endParaRPr>
          </a:p>
          <a:p>
            <a:pPr lvl="0" fontAlgn="base"/>
            <a:r>
              <a:rPr lang="en-GB" sz="2100" dirty="0">
                <a:effectLst>
                  <a:outerShdw sx="0" sy="0">
                    <a:srgbClr val="000000"/>
                  </a:outerShdw>
                </a:effectLst>
              </a:rPr>
              <a:t>Discussion</a:t>
            </a:r>
            <a:endParaRPr lang="en-ZA" sz="2100" dirty="0">
              <a:effectLst>
                <a:outerShdw sx="0" sy="0">
                  <a:srgbClr val="000000"/>
                </a:outerShdw>
              </a:effectLst>
            </a:endParaRPr>
          </a:p>
          <a:p>
            <a:pPr lvl="0" fontAlgn="base"/>
            <a:r>
              <a:rPr lang="en-GB" sz="2100" dirty="0">
                <a:effectLst>
                  <a:outerShdw sx="0" sy="0">
                    <a:srgbClr val="000000"/>
                  </a:outerShdw>
                </a:effectLst>
              </a:rPr>
              <a:t>Conclusion</a:t>
            </a:r>
            <a:endParaRPr lang="en-ZA" sz="2100" dirty="0">
              <a:effectLst>
                <a:outerShdw sx="0" sy="0">
                  <a:srgbClr val="000000"/>
                </a:outerShdw>
              </a:effectLst>
            </a:endParaRPr>
          </a:p>
          <a:p>
            <a:pPr lvl="0" fontAlgn="base"/>
            <a:r>
              <a:rPr lang="en-GB" sz="2100" dirty="0">
                <a:effectLst>
                  <a:outerShdw sx="0" sy="0">
                    <a:srgbClr val="000000"/>
                  </a:outerShdw>
                </a:effectLst>
              </a:rPr>
              <a:t>References</a:t>
            </a:r>
            <a:endParaRPr lang="en-ZA" sz="2100" dirty="0">
              <a:effectLst>
                <a:outerShdw sx="0" sy="0">
                  <a:srgbClr val="000000"/>
                </a:outerShdw>
              </a:effectLst>
            </a:endParaRPr>
          </a:p>
          <a:p>
            <a:pPr lvl="0" fontAlgn="base"/>
            <a:r>
              <a:rPr lang="en-GB" sz="2100" dirty="0">
                <a:effectLst>
                  <a:outerShdw sx="0" sy="0">
                    <a:srgbClr val="000000"/>
                  </a:outerShdw>
                </a:effectLst>
              </a:rPr>
              <a:t>Appendices</a:t>
            </a:r>
            <a:endParaRPr lang="en-ZA" sz="2100" dirty="0">
              <a:effectLst>
                <a:outerShdw sx="0" sy="0">
                  <a:srgbClr val="000000"/>
                </a:outerShdw>
              </a:effectLst>
            </a:endParaRPr>
          </a:p>
          <a:p>
            <a:pPr marL="0" indent="0">
              <a:buNone/>
            </a:pPr>
            <a:endParaRPr lang="en-ZA" sz="2100" dirty="0"/>
          </a:p>
          <a:p>
            <a:pPr marL="0" indent="0">
              <a:buNone/>
            </a:pPr>
            <a:r>
              <a:rPr lang="en-GB" sz="2100" dirty="0"/>
              <a:t>This format can be used as a base to work from and can be adapted as needed. </a:t>
            </a:r>
            <a:endParaRPr lang="en-ZA" sz="2100" dirty="0"/>
          </a:p>
          <a:p>
            <a:pPr marL="0" indent="0">
              <a:buNone/>
            </a:pPr>
            <a:endParaRPr lang="en-ZA" sz="20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13822993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Cover page</a:t>
            </a:r>
            <a:endParaRPr lang="en-ZA" sz="2100" b="1" u="sng" dirty="0"/>
          </a:p>
          <a:p>
            <a:r>
              <a:rPr lang="en-GB" sz="2100" dirty="0"/>
              <a:t>This page will hold the basic information of the research paper or thesis. The title of the paper as well as the author and date of research can be placed here.</a:t>
            </a:r>
            <a:endParaRPr lang="en-ZA" sz="2100" dirty="0"/>
          </a:p>
          <a:p>
            <a:pPr marL="0" indent="0">
              <a:buNone/>
            </a:pPr>
            <a:r>
              <a:rPr lang="en-GB" sz="2100" dirty="0"/>
              <a:t> </a:t>
            </a:r>
            <a:endParaRPr lang="en-ZA" sz="2100" dirty="0"/>
          </a:p>
          <a:p>
            <a:pPr marL="0" indent="0">
              <a:buNone/>
            </a:pPr>
            <a:r>
              <a:rPr lang="en-GB" sz="2100" b="1" u="sng" dirty="0"/>
              <a:t>Title of the research</a:t>
            </a:r>
            <a:endParaRPr lang="en-ZA" sz="2100" b="1" u="sng" dirty="0"/>
          </a:p>
          <a:p>
            <a:r>
              <a:rPr lang="en-GB" sz="2100" dirty="0"/>
              <a:t>This section speaks for itself and has the title of the paper.</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6741723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Abstract /executive summary</a:t>
            </a:r>
          </a:p>
          <a:p>
            <a:pPr marL="0" indent="0">
              <a:buNone/>
            </a:pPr>
            <a:endParaRPr lang="en-ZA" sz="2100" b="1" u="sng" dirty="0"/>
          </a:p>
          <a:p>
            <a:r>
              <a:rPr lang="en-GB" sz="2100" dirty="0"/>
              <a:t>This is the 'shop window' for your report. It is the first (and sometimes the only) section to be read and should be the last to be written. It should enable the reader to make an informed decision about whether they want to read the report itself. Length depends on the extent of the work reported - usually a paragraph or two and always less than a page. It should briefly explain:</a:t>
            </a:r>
          </a:p>
          <a:p>
            <a:pPr marL="0" indent="0">
              <a:buNone/>
            </a:pPr>
            <a:endParaRPr lang="en-ZA" sz="2100" dirty="0"/>
          </a:p>
          <a:p>
            <a:pPr lvl="0" fontAlgn="base"/>
            <a:r>
              <a:rPr lang="en-GB" sz="2100" dirty="0">
                <a:effectLst>
                  <a:outerShdw sx="0" sy="0">
                    <a:srgbClr val="000000"/>
                  </a:outerShdw>
                </a:effectLst>
              </a:rPr>
              <a:t>The purpose of the work</a:t>
            </a:r>
            <a:endParaRPr lang="en-ZA" sz="2100" dirty="0">
              <a:effectLst>
                <a:outerShdw sx="0" sy="0">
                  <a:srgbClr val="000000"/>
                </a:outerShdw>
              </a:effectLst>
            </a:endParaRPr>
          </a:p>
          <a:p>
            <a:pPr lvl="0" fontAlgn="base"/>
            <a:r>
              <a:rPr lang="en-GB" sz="2100" dirty="0">
                <a:effectLst>
                  <a:outerShdw sx="0" sy="0">
                    <a:srgbClr val="000000"/>
                  </a:outerShdw>
                </a:effectLst>
              </a:rPr>
              <a:t>Methods used for research</a:t>
            </a:r>
            <a:endParaRPr lang="en-ZA" sz="2100" dirty="0">
              <a:effectLst>
                <a:outerShdw sx="0" sy="0">
                  <a:srgbClr val="000000"/>
                </a:outerShdw>
              </a:effectLst>
            </a:endParaRPr>
          </a:p>
          <a:p>
            <a:pPr lvl="0" fontAlgn="base"/>
            <a:r>
              <a:rPr lang="en-GB" sz="2100" dirty="0">
                <a:effectLst>
                  <a:outerShdw sx="0" sy="0">
                    <a:srgbClr val="000000"/>
                  </a:outerShdw>
                </a:effectLst>
              </a:rPr>
              <a:t>Main conclusions reached</a:t>
            </a:r>
            <a:endParaRPr lang="en-ZA" sz="2100" dirty="0">
              <a:effectLst>
                <a:outerShdw sx="0" sy="0">
                  <a:srgbClr val="000000"/>
                </a:outerShdw>
              </a:effectLst>
            </a:endParaRPr>
          </a:p>
          <a:p>
            <a:pPr lvl="0" fontAlgn="base"/>
            <a:r>
              <a:rPr lang="en-GB" sz="2100" dirty="0">
                <a:effectLst>
                  <a:outerShdw sx="0" sy="0">
                    <a:srgbClr val="000000"/>
                  </a:outerShdw>
                </a:effectLst>
              </a:rPr>
              <a:t>Any recommendations</a:t>
            </a:r>
            <a:endParaRPr lang="en-ZA" sz="2100" dirty="0">
              <a:effectLst>
                <a:outerShdw sx="0" sy="0">
                  <a:srgbClr val="000000"/>
                </a:outerShdw>
              </a:effectLst>
            </a:endParaRPr>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95735781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Introduction</a:t>
            </a:r>
            <a:endParaRPr lang="en-ZA" sz="2100" b="1" u="sng" dirty="0"/>
          </a:p>
          <a:p>
            <a:r>
              <a:rPr lang="en-GB" sz="2100" dirty="0"/>
              <a:t>This section should explain the rationale for undertaking the work reported on, and the way you decided to do it. Include what you have been asked (or chosen) to do and the reasons for doing it.</a:t>
            </a:r>
            <a:endParaRPr lang="en-ZA" sz="2100" dirty="0"/>
          </a:p>
          <a:p>
            <a:pPr marL="0" indent="0">
              <a:buNone/>
            </a:pPr>
            <a:r>
              <a:rPr lang="en-GB" sz="2100" dirty="0"/>
              <a:t> </a:t>
            </a:r>
            <a:endParaRPr lang="en-ZA" sz="2100" dirty="0"/>
          </a:p>
          <a:p>
            <a:r>
              <a:rPr lang="en-GB" sz="2100" dirty="0"/>
              <a:t>State what the report is about. What is the question you are trying to answer? If it is a brief for a specific reader (e.g. a feasibility report on a construction project for a client), say who they are.</a:t>
            </a:r>
            <a:endParaRPr lang="en-ZA" sz="2100" dirty="0"/>
          </a:p>
          <a:p>
            <a:pPr marL="0" indent="0">
              <a:buNone/>
            </a:pPr>
            <a:r>
              <a:rPr lang="en-GB" sz="2100" dirty="0"/>
              <a:t> </a:t>
            </a:r>
            <a:endParaRPr lang="en-ZA" sz="2100" dirty="0"/>
          </a:p>
          <a:p>
            <a:r>
              <a:rPr lang="en-GB" sz="2100" dirty="0"/>
              <a:t>Describe your starting point and the background to the subject: e.g., what research has already been done (if you have to include a Literature Review, this will only be a brief survey); what are the relevant themes and issues; why are you being asked to investigate it now?</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52213625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p:cNvSpPr>
            <a:spLocks noGrp="1"/>
          </p:cNvSpPr>
          <p:nvPr>
            <p:ph sz="quarter" idx="1"/>
          </p:nvPr>
        </p:nvSpPr>
        <p:spPr>
          <a:xfrm>
            <a:off x="467544" y="1703514"/>
            <a:ext cx="8219256" cy="3754311"/>
          </a:xfrm>
        </p:spPr>
        <p:txBody>
          <a:bodyPr>
            <a:normAutofit/>
          </a:bodyPr>
          <a:lstStyle/>
          <a:p>
            <a:r>
              <a:rPr lang="en-GB" sz="2000" dirty="0"/>
              <a:t>Explain how you are going to go about responding to the brief. If you are going to test a hypothesis in your research, include this at the end of your introduction. Include a brief outline of your method of enquiry. State the limits of your research and reasons for them.</a:t>
            </a:r>
            <a:endParaRPr lang="en-ZA" sz="20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19902471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Research methodology</a:t>
            </a:r>
            <a:endParaRPr lang="en-ZA" sz="2100" b="1" u="sng" dirty="0"/>
          </a:p>
          <a:p>
            <a:r>
              <a:rPr lang="en-GB" sz="2100" dirty="0"/>
              <a:t>This section should be written in such a way that a reader could replicate the research you have done. State clearly how you carried out your investigation. </a:t>
            </a:r>
          </a:p>
          <a:p>
            <a:r>
              <a:rPr lang="en-GB" sz="2100" dirty="0"/>
              <a:t>Explain why you chose this particular method (questionnaires, focus group, experimental procedure etc). Include techniques and any equipment you used. If there were participants in your research, who were they? How many? How were they selected?</a:t>
            </a:r>
            <a:endParaRPr lang="en-ZA" sz="2100" dirty="0"/>
          </a:p>
          <a:p>
            <a:pPr marL="0" indent="0">
              <a:buNone/>
            </a:pPr>
            <a:endParaRPr lang="en-ZA" sz="2100" dirty="0"/>
          </a:p>
          <a:p>
            <a:r>
              <a:rPr lang="en-GB" sz="2100" dirty="0"/>
              <a:t>Write this section concisely but thoroughly – Go through what you did step by step, including everything that is relevant. You know what you did, but could a reader follow your description?</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50584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47FA-7C9C-495A-800F-67E53C1AA23F}"/>
              </a:ext>
            </a:extLst>
          </p:cNvPr>
          <p:cNvSpPr>
            <a:spLocks noGrp="1"/>
          </p:cNvSpPr>
          <p:nvPr>
            <p:ph type="title"/>
          </p:nvPr>
        </p:nvSpPr>
        <p:spPr/>
        <p:txBody>
          <a:bodyPr/>
          <a:lstStyle/>
          <a:p>
            <a:r>
              <a:rPr lang="en-US" dirty="0"/>
              <a:t>Breakdown of 2 days</a:t>
            </a:r>
          </a:p>
        </p:txBody>
      </p:sp>
      <p:sp>
        <p:nvSpPr>
          <p:cNvPr id="3" name="Slide Number Placeholder 2">
            <a:extLst>
              <a:ext uri="{FF2B5EF4-FFF2-40B4-BE49-F238E27FC236}">
                <a16:creationId xmlns:a16="http://schemas.microsoft.com/office/drawing/2014/main" id="{8F96246E-C035-4D24-8F3B-DF399DA73D1A}"/>
              </a:ext>
            </a:extLst>
          </p:cNvPr>
          <p:cNvSpPr>
            <a:spLocks noGrp="1"/>
          </p:cNvSpPr>
          <p:nvPr>
            <p:ph type="sldNum" sz="quarter" idx="12"/>
          </p:nvPr>
        </p:nvSpPr>
        <p:spPr/>
        <p:txBody>
          <a:bodyPr/>
          <a:lstStyle/>
          <a:p>
            <a:fld id="{32F83655-DC73-417F-8B26-EB7A1DBB5382}" type="slidenum">
              <a:rPr lang="en-ZA" smtClean="0"/>
              <a:pPr/>
              <a:t>2</a:t>
            </a:fld>
            <a:endParaRPr lang="en-ZA" dirty="0"/>
          </a:p>
        </p:txBody>
      </p:sp>
      <p:sp>
        <p:nvSpPr>
          <p:cNvPr id="4" name="Content Placeholder 3">
            <a:extLst>
              <a:ext uri="{FF2B5EF4-FFF2-40B4-BE49-F238E27FC236}">
                <a16:creationId xmlns:a16="http://schemas.microsoft.com/office/drawing/2014/main" id="{73857980-C77B-4979-9EA0-BE99CBB7A1B7}"/>
              </a:ext>
            </a:extLst>
          </p:cNvPr>
          <p:cNvSpPr>
            <a:spLocks noGrp="1"/>
          </p:cNvSpPr>
          <p:nvPr>
            <p:ph sz="quarter" idx="1"/>
          </p:nvPr>
        </p:nvSpPr>
        <p:spPr/>
        <p:txBody>
          <a:bodyPr>
            <a:normAutofit/>
          </a:bodyPr>
          <a:lstStyle/>
          <a:p>
            <a:r>
              <a:rPr lang="en-US" dirty="0"/>
              <a:t>Day1 </a:t>
            </a:r>
          </a:p>
          <a:p>
            <a:pPr lvl="1"/>
            <a:r>
              <a:rPr lang="en-US" dirty="0"/>
              <a:t>General information on Unit standards / Portfolio Building.</a:t>
            </a:r>
          </a:p>
          <a:p>
            <a:pPr lvl="1"/>
            <a:r>
              <a:rPr lang="en-US" dirty="0"/>
              <a:t>Study Unit 1 -PLAN A RESEARCH ASSIGNMENT </a:t>
            </a:r>
          </a:p>
          <a:p>
            <a:pPr lvl="1"/>
            <a:r>
              <a:rPr lang="en-US" dirty="0"/>
              <a:t>Study Unit 2 - </a:t>
            </a:r>
            <a:r>
              <a:rPr lang="en-ZA" dirty="0"/>
              <a:t>REVIEW RELEVANT LITERATURE </a:t>
            </a:r>
          </a:p>
          <a:p>
            <a:pPr lvl="1"/>
            <a:endParaRPr lang="en-US" dirty="0"/>
          </a:p>
          <a:p>
            <a:r>
              <a:rPr lang="en-US" dirty="0"/>
              <a:t>Day 2 + Recap </a:t>
            </a:r>
          </a:p>
          <a:p>
            <a:pPr lvl="1"/>
            <a:r>
              <a:rPr lang="en-US" dirty="0"/>
              <a:t>Study 3 -  </a:t>
            </a:r>
            <a:r>
              <a:rPr lang="en-ZA" dirty="0"/>
              <a:t>CONSTRUCT A BASIC RESEARCH DESIGN AND GATHER AND ORGANISE DATA</a:t>
            </a:r>
          </a:p>
          <a:p>
            <a:pPr lvl="1"/>
            <a:r>
              <a:rPr lang="en-US" dirty="0"/>
              <a:t>Study 4 - COMPILE RESEARCH FINDINGS AND PRODUCE A FINAL WRITTEN REPORT </a:t>
            </a:r>
          </a:p>
          <a:p>
            <a:pPr lvl="1"/>
            <a:endParaRPr lang="en-US" dirty="0"/>
          </a:p>
          <a:p>
            <a:endParaRPr lang="en-US" dirty="0"/>
          </a:p>
        </p:txBody>
      </p:sp>
    </p:spTree>
    <p:extLst>
      <p:ext uri="{BB962C8B-B14F-4D97-AF65-F5344CB8AC3E}">
        <p14:creationId xmlns:p14="http://schemas.microsoft.com/office/powerpoint/2010/main" val="2753907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Findings</a:t>
            </a:r>
            <a:endParaRPr lang="en-ZA" sz="2100" b="1" u="sng" dirty="0"/>
          </a:p>
          <a:p>
            <a:r>
              <a:rPr lang="en-GB" sz="2100" dirty="0"/>
              <a:t>This section has only one job, which is to present the findings of your research as simply as possible. Use the format that will achieve this most effectively: e.g. text, graphs, tables or diagrams. Don't repeat the same information in two visual formats (e.g. a graph and a table).</a:t>
            </a:r>
            <a:endParaRPr lang="en-ZA" sz="2100" dirty="0"/>
          </a:p>
          <a:p>
            <a:pPr marL="0" indent="0">
              <a:buNone/>
            </a:pPr>
            <a:r>
              <a:rPr lang="en-GB" sz="2100" dirty="0"/>
              <a:t> </a:t>
            </a:r>
            <a:endParaRPr lang="en-ZA" sz="2100" dirty="0"/>
          </a:p>
          <a:p>
            <a:r>
              <a:rPr lang="en-GB" sz="2100" dirty="0"/>
              <a:t>Label your graphs and tables clearly. Give each figure a title and describe in words what the figure demonstrates. Save your interpretation of the results for the Discussion section.</a:t>
            </a:r>
            <a:endParaRPr lang="en-ZA" sz="2100" dirty="0"/>
          </a:p>
          <a:p>
            <a:pPr marL="0" indent="0">
              <a:buNone/>
            </a:pPr>
            <a:r>
              <a:rPr lang="en-GB" sz="2000" dirty="0"/>
              <a:t> </a:t>
            </a:r>
            <a:endParaRPr lang="en-ZA" sz="20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16137768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Discussion</a:t>
            </a:r>
            <a:endParaRPr lang="en-ZA" sz="2100" b="1" u="sng" dirty="0"/>
          </a:p>
          <a:p>
            <a:r>
              <a:rPr lang="en-GB" sz="2100" dirty="0"/>
              <a:t>This is probably the longest section. It brings everything together, showing how your findings respond to the brief you explained in your introduction and the previous research you surveyed in your literature review. </a:t>
            </a:r>
          </a:p>
          <a:p>
            <a:pPr marL="0" indent="0">
              <a:buNone/>
            </a:pPr>
            <a:endParaRPr lang="en-GB" sz="2100" dirty="0"/>
          </a:p>
          <a:p>
            <a:r>
              <a:rPr lang="en-GB" sz="2100" dirty="0"/>
              <a:t>This is the place to mention if there were any problems (e.g. your results were different from expectations, you couldn't find important data, or you had to change your method or participants) and how they were or could have been solved.</a:t>
            </a:r>
            <a:endParaRPr lang="en-ZA" sz="2100" dirty="0"/>
          </a:p>
          <a:p>
            <a:pPr marL="0" indent="0">
              <a:buNone/>
            </a:pPr>
            <a:r>
              <a:rPr lang="en-GB" sz="2000" dirty="0"/>
              <a:t> </a:t>
            </a:r>
            <a:endParaRPr lang="en-ZA" sz="20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8630817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b="1" u="sng" dirty="0"/>
              <a:t>Conclusion</a:t>
            </a:r>
            <a:endParaRPr lang="en-ZA" sz="2100" b="1" u="sng" dirty="0"/>
          </a:p>
          <a:p>
            <a:r>
              <a:rPr lang="en-GB" sz="2100" dirty="0"/>
              <a:t>This should be a short section with no new arguments or evidence. Sum up the main points of your research. How do they answer the original brief for the work reported on? This section may also include:</a:t>
            </a:r>
            <a:endParaRPr lang="en-ZA" sz="2100" dirty="0"/>
          </a:p>
          <a:p>
            <a:pPr lvl="0" fontAlgn="base"/>
            <a:r>
              <a:rPr lang="en-GB" sz="2100" dirty="0">
                <a:effectLst>
                  <a:outerShdw sx="0" sy="0">
                    <a:srgbClr val="000000"/>
                  </a:outerShdw>
                </a:effectLst>
              </a:rPr>
              <a:t>Recommendations for action</a:t>
            </a:r>
            <a:endParaRPr lang="en-ZA" sz="2100" dirty="0">
              <a:effectLst>
                <a:outerShdw sx="0" sy="0">
                  <a:srgbClr val="000000"/>
                </a:outerShdw>
              </a:effectLst>
            </a:endParaRPr>
          </a:p>
          <a:p>
            <a:pPr lvl="0" fontAlgn="base"/>
            <a:r>
              <a:rPr lang="en-GB" sz="2100" dirty="0">
                <a:effectLst>
                  <a:outerShdw sx="0" sy="0">
                    <a:srgbClr val="000000"/>
                  </a:outerShdw>
                </a:effectLst>
              </a:rPr>
              <a:t>Suggestions for further research</a:t>
            </a:r>
            <a:endParaRPr lang="en-ZA" sz="2100" dirty="0">
              <a:effectLst>
                <a:outerShdw sx="0" sy="0">
                  <a:srgbClr val="000000"/>
                </a:outerShdw>
              </a:effectLst>
            </a:endParaRPr>
          </a:p>
          <a:p>
            <a:pPr marL="0" indent="0">
              <a:buNone/>
            </a:pPr>
            <a:r>
              <a:rPr lang="en-GB" sz="2100" dirty="0"/>
              <a:t> </a:t>
            </a:r>
            <a:endParaRPr lang="en-ZA" sz="2100" dirty="0"/>
          </a:p>
          <a:p>
            <a:pPr marL="0" indent="0">
              <a:buNone/>
            </a:pPr>
            <a:r>
              <a:rPr lang="en-GB" sz="2100" b="1" u="sng" dirty="0"/>
              <a:t>References</a:t>
            </a:r>
            <a:endParaRPr lang="en-ZA" sz="2100" b="1" u="sng" dirty="0"/>
          </a:p>
          <a:p>
            <a:r>
              <a:rPr lang="en-GB" sz="2100" dirty="0"/>
              <a:t>List full details for any works you have referred to in the report. For the correct style of referencing to use, check any instructions you may have been given.</a:t>
            </a:r>
            <a:endParaRPr lang="en-ZA" sz="2100" dirty="0"/>
          </a:p>
          <a:p>
            <a:pPr marL="0" indent="0">
              <a:buNone/>
            </a:pPr>
            <a:r>
              <a:rPr lang="en-GB" sz="2100" dirty="0"/>
              <a:t> </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19786822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p:cNvSpPr>
            <a:spLocks noGrp="1"/>
          </p:cNvSpPr>
          <p:nvPr>
            <p:ph sz="quarter" idx="1"/>
          </p:nvPr>
        </p:nvSpPr>
        <p:spPr>
          <a:xfrm>
            <a:off x="467544" y="1217739"/>
            <a:ext cx="8219256" cy="5279314"/>
          </a:xfrm>
        </p:spPr>
        <p:txBody>
          <a:bodyPr>
            <a:normAutofit lnSpcReduction="10000"/>
          </a:bodyPr>
          <a:lstStyle/>
          <a:p>
            <a:pPr marL="0" indent="0">
              <a:buNone/>
            </a:pPr>
            <a:r>
              <a:rPr lang="en-GB" sz="2100" b="1" u="sng" dirty="0"/>
              <a:t>Appendices</a:t>
            </a:r>
            <a:endParaRPr lang="en-ZA" sz="2100" b="1" u="sng" dirty="0"/>
          </a:p>
          <a:p>
            <a:r>
              <a:rPr lang="en-GB" sz="2100" dirty="0"/>
              <a:t>This should include any additional information that may help the reader but is not essential to the report's main findings; for instance, interview questions, raw data, or a glossary of terms used. </a:t>
            </a:r>
          </a:p>
          <a:p>
            <a:r>
              <a:rPr lang="en-GB" sz="2100" dirty="0"/>
              <a:t>Label all appendices and refer to them where appropriate in the main text (e.g. 'See Appendix A for an example questionnaire').</a:t>
            </a:r>
            <a:endParaRPr lang="en-ZA" sz="2100" dirty="0"/>
          </a:p>
          <a:p>
            <a:pPr marL="0" indent="0">
              <a:buNone/>
            </a:pPr>
            <a:r>
              <a:rPr lang="en-GB" sz="2100" dirty="0"/>
              <a:t> </a:t>
            </a:r>
            <a:endParaRPr lang="en-ZA" sz="2100" dirty="0"/>
          </a:p>
          <a:p>
            <a:r>
              <a:rPr lang="en-GB" sz="2100" dirty="0"/>
              <a:t>The above format can be expanded upon. The final report must be produced and submitted within the required/agreed timeframe and if you have followed your planning steps carefully, this should not pose any problems.</a:t>
            </a:r>
          </a:p>
          <a:p>
            <a:r>
              <a:rPr lang="en-GB" sz="2100" dirty="0"/>
              <a:t> Perhaps it would be a good idea to write a summary of how you arrived at the final product citing the various stages and processes followed. </a:t>
            </a:r>
            <a:endParaRPr lang="en-ZA" sz="2100" dirty="0"/>
          </a:p>
          <a:p>
            <a:pPr marL="0" indent="0">
              <a:buNone/>
            </a:pPr>
            <a:r>
              <a:rPr lang="en-GB" sz="2100" dirty="0"/>
              <a:t> </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Tree>
    <p:extLst>
      <p:ext uri="{BB962C8B-B14F-4D97-AF65-F5344CB8AC3E}">
        <p14:creationId xmlns:p14="http://schemas.microsoft.com/office/powerpoint/2010/main" val="236758980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p:cNvSpPr>
            <a:spLocks noGrp="1"/>
          </p:cNvSpPr>
          <p:nvPr>
            <p:ph sz="quarter" idx="1"/>
          </p:nvPr>
        </p:nvSpPr>
        <p:spPr>
          <a:xfrm>
            <a:off x="467544" y="1828799"/>
            <a:ext cx="8219256" cy="4668253"/>
          </a:xfrm>
        </p:spPr>
        <p:txBody>
          <a:bodyPr>
            <a:normAutofit/>
          </a:bodyPr>
          <a:lstStyle/>
          <a:p>
            <a:r>
              <a:rPr lang="en-GB" sz="2100" dirty="0"/>
              <a:t>The final report must be written in such a way as to be easily understood by the target reader. Any technical language must be in keeping with the required norms of the industry. In other words, the report must be easy to understand or comprehend by the reader. </a:t>
            </a:r>
            <a:endParaRPr lang="en-ZA" sz="2100" dirty="0"/>
          </a:p>
          <a:p>
            <a:pPr marL="0" indent="0">
              <a:buNone/>
            </a:pPr>
            <a:r>
              <a:rPr lang="en-GB" sz="2100" dirty="0"/>
              <a:t> </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
        <p:nvSpPr>
          <p:cNvPr id="6" name="TextBox 5">
            <a:extLst>
              <a:ext uri="{FF2B5EF4-FFF2-40B4-BE49-F238E27FC236}">
                <a16:creationId xmlns:a16="http://schemas.microsoft.com/office/drawing/2014/main" id="{4CACCB0A-4740-42AE-817D-ED4169AF2A6A}"/>
              </a:ext>
            </a:extLst>
          </p:cNvPr>
          <p:cNvSpPr txBox="1"/>
          <p:nvPr/>
        </p:nvSpPr>
        <p:spPr>
          <a:xfrm>
            <a:off x="2296391" y="5612780"/>
            <a:ext cx="5070763" cy="646331"/>
          </a:xfrm>
          <a:prstGeom prst="rect">
            <a:avLst/>
          </a:prstGeom>
          <a:noFill/>
        </p:spPr>
        <p:txBody>
          <a:bodyPr wrap="square">
            <a:spAutoFit/>
          </a:bodyPr>
          <a:lstStyle/>
          <a:p>
            <a:r>
              <a:rPr lang="en-US" dirty="0">
                <a:hlinkClick r:id="rId2"/>
              </a:rPr>
              <a:t>https://www.youtube.com/watch?v=-JcgRyJUfZM</a:t>
            </a:r>
            <a:endParaRPr lang="en-US" dirty="0"/>
          </a:p>
          <a:p>
            <a:endParaRPr lang="en-US" dirty="0"/>
          </a:p>
        </p:txBody>
      </p:sp>
    </p:spTree>
    <p:extLst>
      <p:ext uri="{BB962C8B-B14F-4D97-AF65-F5344CB8AC3E}">
        <p14:creationId xmlns:p14="http://schemas.microsoft.com/office/powerpoint/2010/main" val="27095961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Compiling Research Findings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p:cNvSpPr>
            <a:spLocks noGrp="1"/>
          </p:cNvSpPr>
          <p:nvPr>
            <p:ph sz="quarter" idx="1"/>
          </p:nvPr>
        </p:nvSpPr>
        <p:spPr>
          <a:xfrm>
            <a:off x="467544" y="1217739"/>
            <a:ext cx="8219256" cy="5279314"/>
          </a:xfrm>
        </p:spPr>
        <p:txBody>
          <a:bodyPr>
            <a:normAutofit/>
          </a:bodyPr>
          <a:lstStyle/>
          <a:p>
            <a:pPr marL="0" indent="0">
              <a:buNone/>
            </a:pPr>
            <a:r>
              <a:rPr lang="en-GB" sz="2100" dirty="0"/>
              <a:t> </a:t>
            </a:r>
            <a:endParaRPr lang="en-ZA" sz="2100" dirty="0"/>
          </a:p>
          <a:p>
            <a:pPr marL="0" indent="0">
              <a:buNone/>
            </a:pPr>
            <a:endParaRPr lang="en-ZA" sz="2100" dirty="0"/>
          </a:p>
          <a:p>
            <a:pPr marL="0" lvl="0" indent="0">
              <a:buNone/>
            </a:pPr>
            <a:endParaRPr lang="en-ZA" sz="2100" dirty="0"/>
          </a:p>
          <a:p>
            <a:pPr marL="0" indent="0">
              <a:buNone/>
            </a:pPr>
            <a:endParaRPr lang="en-ZA" sz="2100" dirty="0"/>
          </a:p>
        </p:txBody>
      </p:sp>
      <p:sp>
        <p:nvSpPr>
          <p:cNvPr id="7" name="Rectangle 6"/>
          <p:cNvSpPr/>
          <p:nvPr/>
        </p:nvSpPr>
        <p:spPr>
          <a:xfrm>
            <a:off x="818146" y="1581974"/>
            <a:ext cx="7868653" cy="4662815"/>
          </a:xfrm>
          <a:prstGeom prst="rect">
            <a:avLst/>
          </a:prstGeom>
        </p:spPr>
        <p:txBody>
          <a:bodyPr wrap="square">
            <a:spAutoFit/>
          </a:bodyPr>
          <a:lstStyle/>
          <a:p>
            <a:r>
              <a:rPr lang="en-ZA" sz="2100" dirty="0"/>
              <a:t>Let us recap now on what is required of you. </a:t>
            </a:r>
          </a:p>
          <a:p>
            <a:endParaRPr lang="en-ZA" sz="2100" dirty="0"/>
          </a:p>
          <a:p>
            <a:pPr marL="342900" indent="-342900">
              <a:buFont typeface="Arial" panose="020B0604020202020204" pitchFamily="34" charset="0"/>
              <a:buChar char="•"/>
            </a:pPr>
            <a:r>
              <a:rPr lang="en-ZA" sz="2100" dirty="0"/>
              <a:t>You will be required to produce a report consisting of approximately five thousand (5000) to seven thousand five hundred (7500) words which translates into twenty (20) to thirty (30) pages of approximately two hundred and fifty (250) words per page.</a:t>
            </a:r>
          </a:p>
          <a:p>
            <a:pPr marL="342900" indent="-342900">
              <a:buFont typeface="Arial" panose="020B0604020202020204" pitchFamily="34" charset="0"/>
              <a:buChar char="•"/>
            </a:pPr>
            <a:endParaRPr lang="en-ZA" sz="2100" dirty="0"/>
          </a:p>
          <a:p>
            <a:pPr marL="342900" indent="-342900">
              <a:buFont typeface="Arial" panose="020B0604020202020204" pitchFamily="34" charset="0"/>
              <a:buChar char="•"/>
            </a:pPr>
            <a:r>
              <a:rPr lang="en-ZA" sz="2100" dirty="0"/>
              <a:t> If working on a computer, adjust the font so that it is not too big or too small. An average and acceptable size and font is Arial 10 – 12 or Calibri 10 – 11. However the font you choose is up to you, as long as you bear in mind that it cannot be too large or too small in order to meet the requirements of the report. </a:t>
            </a:r>
          </a:p>
          <a:p>
            <a:pPr marL="342900" indent="-342900">
              <a:buFont typeface="Arial" panose="020B0604020202020204" pitchFamily="34" charset="0"/>
              <a:buChar char="•"/>
            </a:pPr>
            <a:endParaRPr lang="en-ZA" sz="2100" dirty="0"/>
          </a:p>
          <a:p>
            <a:r>
              <a:rPr lang="en-ZA" sz="2100" dirty="0"/>
              <a:t>				</a:t>
            </a:r>
            <a:r>
              <a:rPr lang="en-ZA" sz="2400" b="1" dirty="0"/>
              <a:t>Complete Activity 4 in the PoE.</a:t>
            </a:r>
            <a:endParaRPr lang="en-ZA" sz="2100" dirty="0"/>
          </a:p>
        </p:txBody>
      </p:sp>
      <p:pic>
        <p:nvPicPr>
          <p:cNvPr id="9" name="Picture 8" descr="ec_i_formative_2.gif"/>
          <p:cNvPicPr/>
          <p:nvPr/>
        </p:nvPicPr>
        <p:blipFill>
          <a:blip r:embed="rId2" cstate="print"/>
          <a:stretch>
            <a:fillRect/>
          </a:stretch>
        </p:blipFill>
        <p:spPr>
          <a:xfrm>
            <a:off x="818146" y="5536669"/>
            <a:ext cx="3200402" cy="708120"/>
          </a:xfrm>
          <a:prstGeom prst="rect">
            <a:avLst/>
          </a:prstGeom>
        </p:spPr>
      </p:pic>
    </p:spTree>
    <p:extLst>
      <p:ext uri="{BB962C8B-B14F-4D97-AF65-F5344CB8AC3E}">
        <p14:creationId xmlns:p14="http://schemas.microsoft.com/office/powerpoint/2010/main" val="210607962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7F71-19EC-49EB-A7D3-38B199089B8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9BA728C-6EEC-4B2D-BF84-337F0BA7A48A}"/>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a:extLst>
              <a:ext uri="{FF2B5EF4-FFF2-40B4-BE49-F238E27FC236}">
                <a16:creationId xmlns:a16="http://schemas.microsoft.com/office/drawing/2014/main" id="{55757D67-A189-4345-A8D9-92ED8ADF6FAB}"/>
              </a:ext>
            </a:extLst>
          </p:cNvPr>
          <p:cNvSpPr>
            <a:spLocks noGrp="1"/>
          </p:cNvSpPr>
          <p:nvPr>
            <p:ph sz="quarter" idx="1"/>
          </p:nvPr>
        </p:nvSpPr>
        <p:spPr/>
        <p:txBody>
          <a:bodyPr/>
          <a:lstStyle/>
          <a:p>
            <a:endParaRPr lang="en-US"/>
          </a:p>
        </p:txBody>
      </p:sp>
      <p:pic>
        <p:nvPicPr>
          <p:cNvPr id="13314" name="Picture 2" descr="EOD - End of the Day Acronym, Business Concept Text Stock Illustration -  Illustration of hand, underlying: 199057042">
            <a:extLst>
              <a:ext uri="{FF2B5EF4-FFF2-40B4-BE49-F238E27FC236}">
                <a16:creationId xmlns:a16="http://schemas.microsoft.com/office/drawing/2014/main" id="{035C1537-239C-49DF-B835-06633A7DC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8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36FE08-B152-4AF6-B519-68B87CB2E194}"/>
              </a:ext>
            </a:extLst>
          </p:cNvPr>
          <p:cNvSpPr>
            <a:spLocks noGrp="1"/>
          </p:cNvSpPr>
          <p:nvPr>
            <p:ph type="title"/>
          </p:nvPr>
        </p:nvSpPr>
        <p:spPr/>
        <p:txBody>
          <a:bodyPr/>
          <a:lstStyle/>
          <a:p>
            <a:r>
              <a:rPr lang="en-US" dirty="0"/>
              <a:t>Let’s know one another?</a:t>
            </a:r>
          </a:p>
        </p:txBody>
      </p:sp>
      <p:sp>
        <p:nvSpPr>
          <p:cNvPr id="4" name="Slide Number Placeholder 3">
            <a:extLst>
              <a:ext uri="{FF2B5EF4-FFF2-40B4-BE49-F238E27FC236}">
                <a16:creationId xmlns:a16="http://schemas.microsoft.com/office/drawing/2014/main" id="{E442C3FE-EFAF-4400-B0AA-BE4544CF92FA}"/>
              </a:ext>
            </a:extLst>
          </p:cNvPr>
          <p:cNvSpPr>
            <a:spLocks noGrp="1"/>
          </p:cNvSpPr>
          <p:nvPr>
            <p:ph type="sldNum" sz="quarter" idx="12"/>
          </p:nvPr>
        </p:nvSpPr>
        <p:spPr/>
        <p:txBody>
          <a:bodyPr/>
          <a:lstStyle/>
          <a:p>
            <a:fld id="{4980778A-6F9D-4141-8080-B8192EADCD40}" type="slidenum">
              <a:rPr lang="en-ZA" smtClean="0"/>
              <a:pPr/>
              <a:t>30</a:t>
            </a:fld>
            <a:endParaRPr lang="en-ZA"/>
          </a:p>
        </p:txBody>
      </p:sp>
      <p:sp>
        <p:nvSpPr>
          <p:cNvPr id="6" name="Content Placeholder 5">
            <a:extLst>
              <a:ext uri="{FF2B5EF4-FFF2-40B4-BE49-F238E27FC236}">
                <a16:creationId xmlns:a16="http://schemas.microsoft.com/office/drawing/2014/main" id="{8F734532-28EF-4633-BD0F-AC83F46227B2}"/>
              </a:ext>
            </a:extLst>
          </p:cNvPr>
          <p:cNvSpPr>
            <a:spLocks noGrp="1"/>
          </p:cNvSpPr>
          <p:nvPr>
            <p:ph sz="quarter" idx="1"/>
          </p:nvPr>
        </p:nvSpPr>
        <p:spPr>
          <a:xfrm>
            <a:off x="414949" y="1450935"/>
            <a:ext cx="8083296" cy="4591067"/>
          </a:xfrm>
        </p:spPr>
        <p:txBody>
          <a:bodyPr>
            <a:normAutofit lnSpcReduction="10000"/>
          </a:bodyPr>
          <a:lstStyle/>
          <a:p>
            <a:r>
              <a:rPr lang="en-US" dirty="0"/>
              <a:t>Have you participated in a research project?</a:t>
            </a:r>
          </a:p>
          <a:p>
            <a:r>
              <a:rPr lang="en-US" dirty="0"/>
              <a:t>If yes, how was it conducted? –  via - Interview/questionnaire/telephone call / Surveys (online or physical surveys) / Observations /  Documents and records / Case studies.</a:t>
            </a:r>
          </a:p>
          <a:p>
            <a:r>
              <a:rPr lang="en-US" dirty="0"/>
              <a:t>Were you specifically selected or random?</a:t>
            </a:r>
          </a:p>
          <a:p>
            <a:r>
              <a:rPr lang="en-US" dirty="0"/>
              <a:t>Did the person give the background/reason/</a:t>
            </a:r>
          </a:p>
          <a:p>
            <a:pPr marL="0" indent="0">
              <a:buNone/>
            </a:pPr>
            <a:r>
              <a:rPr lang="en-US" dirty="0"/>
              <a:t>     purpose of this research?</a:t>
            </a:r>
          </a:p>
          <a:p>
            <a:r>
              <a:rPr lang="en-US" dirty="0"/>
              <a:t>Did they tell how the findings will be communicated?</a:t>
            </a:r>
          </a:p>
          <a:p>
            <a:endParaRPr lang="en-US" dirty="0"/>
          </a:p>
          <a:p>
            <a:r>
              <a:rPr lang="en-US" dirty="0"/>
              <a:t>What are your expectation?</a:t>
            </a:r>
          </a:p>
        </p:txBody>
      </p:sp>
      <p:pic>
        <p:nvPicPr>
          <p:cNvPr id="1028" name="Picture 4" descr="I Want To Know You - by Sonicflood - YouTube">
            <a:extLst>
              <a:ext uri="{FF2B5EF4-FFF2-40B4-BE49-F238E27FC236}">
                <a16:creationId xmlns:a16="http://schemas.microsoft.com/office/drawing/2014/main" id="{DA875C6D-B349-4B95-891C-59E635FDBA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485" y="5214258"/>
            <a:ext cx="1937655" cy="14532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086,273 Voice Stock Photos, Pictures &amp; Royalty-Free Images - iStock">
            <a:extLst>
              <a:ext uri="{FF2B5EF4-FFF2-40B4-BE49-F238E27FC236}">
                <a16:creationId xmlns:a16="http://schemas.microsoft.com/office/drawing/2014/main" id="{EE9416DE-6456-4ED1-8124-AD9060404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181" y="242986"/>
            <a:ext cx="1625860" cy="162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82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C90C-F814-40C6-A0FB-FBD45AF8BA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2B13319-6157-4B8A-A2E9-8AD68C45113E}"/>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53612C25-499C-4589-A98D-5026EEA1D4E9}"/>
              </a:ext>
            </a:extLst>
          </p:cNvPr>
          <p:cNvSpPr>
            <a:spLocks noGrp="1"/>
          </p:cNvSpPr>
          <p:nvPr>
            <p:ph sz="quarter" idx="1"/>
          </p:nvPr>
        </p:nvSpPr>
        <p:spPr/>
        <p:txBody>
          <a:bodyPr/>
          <a:lstStyle/>
          <a:p>
            <a:endParaRPr lang="en-US"/>
          </a:p>
        </p:txBody>
      </p:sp>
      <p:pic>
        <p:nvPicPr>
          <p:cNvPr id="10242" name="Picture 2" descr="Ideas for breaks at work - Renew your Energy - Revela">
            <a:extLst>
              <a:ext uri="{FF2B5EF4-FFF2-40B4-BE49-F238E27FC236}">
                <a16:creationId xmlns:a16="http://schemas.microsoft.com/office/drawing/2014/main" id="{84D64A9E-DE07-4037-BE7B-B53B9D0C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2" y="1296293"/>
            <a:ext cx="6634043" cy="41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29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a:xfrm>
            <a:off x="687920" y="2725738"/>
            <a:ext cx="7772400" cy="1139680"/>
          </a:xfrm>
        </p:spPr>
        <p:txBody>
          <a:bodyPr/>
          <a:lstStyle/>
          <a:p>
            <a:r>
              <a:rPr lang="en-ZA" dirty="0"/>
              <a:t>PLAN A RESEARCH ASSIGNMENT </a:t>
            </a:r>
          </a:p>
        </p:txBody>
      </p:sp>
      <p:sp>
        <p:nvSpPr>
          <p:cNvPr id="4" name="Slide Number Placeholder 3"/>
          <p:cNvSpPr>
            <a:spLocks noGrp="1"/>
          </p:cNvSpPr>
          <p:nvPr>
            <p:ph type="sldNum" sz="quarter" idx="12"/>
          </p:nvPr>
        </p:nvSpPr>
        <p:spPr/>
        <p:txBody>
          <a:bodyPr/>
          <a:lstStyle/>
          <a:p>
            <a:fld id="{4980778A-6F9D-4141-8080-B8192EADCD40}" type="slidenum">
              <a:rPr lang="en-ZA" smtClean="0"/>
              <a:pPr/>
              <a:t>32</a:t>
            </a:fld>
            <a:endParaRPr lang="en-ZA" dirty="0"/>
          </a:p>
        </p:txBody>
      </p:sp>
      <p:sp>
        <p:nvSpPr>
          <p:cNvPr id="6" name="TextBox 5">
            <a:extLst>
              <a:ext uri="{FF2B5EF4-FFF2-40B4-BE49-F238E27FC236}">
                <a16:creationId xmlns:a16="http://schemas.microsoft.com/office/drawing/2014/main" id="{4887B9F0-D4EC-41A9-B93B-76FC24B1CAF2}"/>
              </a:ext>
            </a:extLst>
          </p:cNvPr>
          <p:cNvSpPr txBox="1"/>
          <p:nvPr/>
        </p:nvSpPr>
        <p:spPr>
          <a:xfrm>
            <a:off x="2660072" y="4810991"/>
            <a:ext cx="4540827" cy="1754326"/>
          </a:xfrm>
          <a:prstGeom prst="rect">
            <a:avLst/>
          </a:prstGeom>
          <a:noFill/>
        </p:spPr>
        <p:txBody>
          <a:bodyPr wrap="square">
            <a:spAutoFit/>
          </a:bodyPr>
          <a:lstStyle/>
          <a:p>
            <a:r>
              <a:rPr lang="en-US" dirty="0">
                <a:solidFill>
                  <a:schemeClr val="accent6">
                    <a:lumMod val="60000"/>
                    <a:lumOff val="40000"/>
                  </a:schemeClr>
                </a:solidFill>
                <a:hlinkClick r:id="rId2">
                  <a:extLst>
                    <a:ext uri="{A12FA001-AC4F-418D-AE19-62706E023703}">
                      <ahyp:hlinkClr xmlns:ahyp="http://schemas.microsoft.com/office/drawing/2018/hyperlinkcolor" val="tx"/>
                    </a:ext>
                  </a:extLst>
                </a:hlinkClick>
              </a:rPr>
              <a:t>https://slideplayer.com/slide/17260080/</a:t>
            </a:r>
            <a:endParaRPr lang="en-US" dirty="0">
              <a:solidFill>
                <a:schemeClr val="accent6">
                  <a:lumMod val="60000"/>
                  <a:lumOff val="40000"/>
                </a:schemeClr>
              </a:solidFill>
            </a:endParaRPr>
          </a:p>
          <a:p>
            <a:r>
              <a:rPr lang="en-US"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https://slideplayer.com/slide/4998329/</a:t>
            </a:r>
            <a:endParaRPr lang="en-US" dirty="0">
              <a:solidFill>
                <a:schemeClr val="accent6">
                  <a:lumMod val="60000"/>
                  <a:lumOff val="40000"/>
                </a:schemeClr>
              </a:solidFill>
            </a:endParaRPr>
          </a:p>
          <a:p>
            <a:r>
              <a:rPr lang="en-US"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https://bbamantra.com/project/selection-of-a-research-problem/</a:t>
            </a:r>
            <a:endParaRPr lang="en-US" dirty="0">
              <a:solidFill>
                <a:schemeClr val="accent6">
                  <a:lumMod val="60000"/>
                  <a:lumOff val="40000"/>
                </a:schemeClr>
              </a:solidFill>
            </a:endParaRPr>
          </a:p>
          <a:p>
            <a:r>
              <a:rPr lang="en-US" dirty="0">
                <a:solidFill>
                  <a:schemeClr val="accent6">
                    <a:lumMod val="60000"/>
                    <a:lumOff val="40000"/>
                  </a:schemeClr>
                </a:solidFill>
                <a:hlinkClick r:id="rId5">
                  <a:extLst>
                    <a:ext uri="{A12FA001-AC4F-418D-AE19-62706E023703}">
                      <ahyp:hlinkClr xmlns:ahyp="http://schemas.microsoft.com/office/drawing/2018/hyperlinkcolor" val="tx"/>
                    </a:ext>
                  </a:extLst>
                </a:hlinkClick>
              </a:rPr>
              <a:t>https://www.legit.ng/1174941-background-study-research-write-2021.html</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68455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a:xfrm>
            <a:off x="467544" y="903514"/>
            <a:ext cx="8219256" cy="5679848"/>
          </a:xfrm>
        </p:spPr>
        <p:txBody>
          <a:bodyPr>
            <a:normAutofit fontScale="92500" lnSpcReduction="20000"/>
          </a:bodyPr>
          <a:lstStyle/>
          <a:p>
            <a:r>
              <a:rPr lang="en-GB" sz="2100" dirty="0"/>
              <a:t>We have all been required to do research at one time or another, whether it be for a school project or for a specific purpose. So why do we do research? </a:t>
            </a:r>
          </a:p>
          <a:p>
            <a:endParaRPr lang="en-GB" sz="2100" dirty="0"/>
          </a:p>
          <a:p>
            <a:r>
              <a:rPr lang="en-GB" sz="2100" dirty="0"/>
              <a:t>The answer to this question is simple – we simply don’t know everything and we therefore need to look up or find out information in order to confirm our findings.</a:t>
            </a:r>
          </a:p>
          <a:p>
            <a:r>
              <a:rPr lang="en-GB" sz="2100" dirty="0"/>
              <a:t>Why research is important?: </a:t>
            </a:r>
            <a:endParaRPr lang="en-ZA" sz="2100" dirty="0"/>
          </a:p>
          <a:p>
            <a:pPr lvl="1"/>
            <a:r>
              <a:rPr lang="en-US" sz="2100" dirty="0"/>
              <a:t>It's a tool for building knowledge and facilitating learning.</a:t>
            </a:r>
          </a:p>
          <a:p>
            <a:pPr lvl="1"/>
            <a:r>
              <a:rPr lang="en-US" sz="2100" dirty="0"/>
              <a:t>It's a means to understand issues and increase public awareness. It helps us succeed in business. It allows us to disprove lies and support truths.</a:t>
            </a:r>
          </a:p>
          <a:p>
            <a:pPr lvl="1"/>
            <a:r>
              <a:rPr lang="en-US" sz="2100" dirty="0"/>
              <a:t>It allows us to disprove lies and support truths.</a:t>
            </a:r>
          </a:p>
          <a:p>
            <a:pPr lvl="1"/>
            <a:r>
              <a:rPr lang="en-US" sz="2100" dirty="0"/>
              <a:t>It is a means to find, gauge, and seize opportunities.</a:t>
            </a:r>
          </a:p>
          <a:p>
            <a:pPr lvl="1"/>
            <a:r>
              <a:rPr lang="en-US" sz="2100" dirty="0"/>
              <a:t>It promotes a love of and confidence in reading, writing, analyzing, and sharing valuable information.</a:t>
            </a:r>
          </a:p>
          <a:p>
            <a:pPr lvl="1"/>
            <a:r>
              <a:rPr lang="en-US" sz="2100" dirty="0"/>
              <a:t>It provides nourishment and exercise for the mind.</a:t>
            </a:r>
          </a:p>
          <a:p>
            <a:r>
              <a:rPr lang="en-US" sz="1700" dirty="0">
                <a:hlinkClick r:id="rId2"/>
              </a:rPr>
              <a:t>https://owlcation.com/academia/Why-Research-is-Important-Within-and-Beyond-the-Academe</a:t>
            </a:r>
            <a:endParaRPr lang="en-US" sz="1700" dirty="0"/>
          </a:p>
          <a:p>
            <a:endParaRPr lang="en-US" sz="2100" dirty="0"/>
          </a:p>
          <a:p>
            <a:r>
              <a:rPr lang="en-GB" sz="2100" dirty="0"/>
              <a:t>Research can take on many forms and be used for many different purposes. Depending on the subject, statistical research, literary research, informative research and many others can be classified as research. </a:t>
            </a:r>
            <a:endParaRPr lang="en-ZA" sz="2100" dirty="0"/>
          </a:p>
          <a:p>
            <a:pPr marL="0" indent="0">
              <a:buNone/>
            </a:pPr>
            <a:endParaRPr lang="en-ZA" dirty="0"/>
          </a:p>
        </p:txBody>
      </p:sp>
    </p:spTree>
    <p:extLst>
      <p:ext uri="{BB962C8B-B14F-4D97-AF65-F5344CB8AC3E}">
        <p14:creationId xmlns:p14="http://schemas.microsoft.com/office/powerpoint/2010/main" val="161211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p:txBody>
          <a:bodyPr>
            <a:normAutofit/>
          </a:bodyPr>
          <a:lstStyle/>
          <a:p>
            <a:r>
              <a:rPr lang="en-GB" sz="2100" dirty="0"/>
              <a:t>By the end of this learning intervention, you the learner, will be able to complete a research assignment culminating in a written report of approximately six thousand words on a subject relating to the learning context. So let us begin. </a:t>
            </a:r>
            <a:endParaRPr lang="en-ZA" sz="2100" dirty="0"/>
          </a:p>
          <a:p>
            <a:pPr marL="0" indent="0">
              <a:buNone/>
            </a:pPr>
            <a:endParaRPr lang="en-ZA" dirty="0"/>
          </a:p>
        </p:txBody>
      </p:sp>
      <p:sp>
        <p:nvSpPr>
          <p:cNvPr id="6" name="TextBox 5">
            <a:extLst>
              <a:ext uri="{FF2B5EF4-FFF2-40B4-BE49-F238E27FC236}">
                <a16:creationId xmlns:a16="http://schemas.microsoft.com/office/drawing/2014/main" id="{BE81B4D9-DBF6-4C7F-9A7E-3D151C1F9FFA}"/>
              </a:ext>
            </a:extLst>
          </p:cNvPr>
          <p:cNvSpPr txBox="1"/>
          <p:nvPr/>
        </p:nvSpPr>
        <p:spPr>
          <a:xfrm>
            <a:off x="2119745" y="5444704"/>
            <a:ext cx="5268190" cy="923330"/>
          </a:xfrm>
          <a:prstGeom prst="rect">
            <a:avLst/>
          </a:prstGeom>
          <a:noFill/>
        </p:spPr>
        <p:txBody>
          <a:bodyPr wrap="square">
            <a:spAutoFit/>
          </a:bodyPr>
          <a:lstStyle/>
          <a:p>
            <a:r>
              <a:rPr lang="en-US" dirty="0">
                <a:hlinkClick r:id="rId2"/>
              </a:rPr>
              <a:t>https://www.youtube.com/watch?v=Zs9IWGragFs</a:t>
            </a:r>
            <a:endParaRPr lang="en-US" dirty="0"/>
          </a:p>
          <a:p>
            <a:r>
              <a:rPr lang="en-US" dirty="0">
                <a:hlinkClick r:id="rId3"/>
              </a:rPr>
              <a:t>https://www.youtube.com/watch?v=JEZjwlDNEHY</a:t>
            </a:r>
            <a:endParaRPr lang="en-US" dirty="0"/>
          </a:p>
          <a:p>
            <a:endParaRPr lang="en-US" dirty="0"/>
          </a:p>
        </p:txBody>
      </p:sp>
    </p:spTree>
    <p:extLst>
      <p:ext uri="{BB962C8B-B14F-4D97-AF65-F5344CB8AC3E}">
        <p14:creationId xmlns:p14="http://schemas.microsoft.com/office/powerpoint/2010/main" val="3451842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p:txBody>
          <a:bodyPr/>
          <a:lstStyle/>
          <a:p>
            <a:r>
              <a:rPr lang="en-US" dirty="0"/>
              <a:t>Plan a research assignment:</a:t>
            </a:r>
          </a:p>
          <a:p>
            <a:pPr lvl="1"/>
            <a:endParaRPr lang="en-US" dirty="0"/>
          </a:p>
        </p:txBody>
      </p:sp>
      <p:graphicFrame>
        <p:nvGraphicFramePr>
          <p:cNvPr id="7" name="Table 6">
            <a:extLst>
              <a:ext uri="{FF2B5EF4-FFF2-40B4-BE49-F238E27FC236}">
                <a16:creationId xmlns:a16="http://schemas.microsoft.com/office/drawing/2014/main" id="{5B814B44-EF2D-41CB-B0F1-D2A804902D86}"/>
              </a:ext>
            </a:extLst>
          </p:cNvPr>
          <p:cNvGraphicFramePr>
            <a:graphicFrameLocks noGrp="1"/>
          </p:cNvGraphicFramePr>
          <p:nvPr>
            <p:extLst>
              <p:ext uri="{D42A27DB-BD31-4B8C-83A1-F6EECF244321}">
                <p14:modId xmlns:p14="http://schemas.microsoft.com/office/powerpoint/2010/main" val="2419567761"/>
              </p:ext>
            </p:extLst>
          </p:nvPr>
        </p:nvGraphicFramePr>
        <p:xfrm>
          <a:off x="468313" y="2109355"/>
          <a:ext cx="8218487" cy="3774440"/>
        </p:xfrm>
        <a:graphic>
          <a:graphicData uri="http://schemas.openxmlformats.org/drawingml/2006/table">
            <a:tbl>
              <a:tblPr firstRow="1" firstCol="1" lastRow="1" lastCol="1" bandRow="1" bandCol="1"/>
              <a:tblGrid>
                <a:gridCol w="8218487">
                  <a:extLst>
                    <a:ext uri="{9D8B030D-6E8A-4147-A177-3AD203B41FA5}">
                      <a16:colId xmlns:a16="http://schemas.microsoft.com/office/drawing/2014/main" val="1149379877"/>
                    </a:ext>
                  </a:extLst>
                </a:gridCol>
              </a:tblGrid>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Research question or problem being investigated is clearly articulated.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07580545"/>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Importance/significance of the research question or problem is explained.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69048754"/>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Research paradigm, in which the assignment is located, is described accurately.</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39705831"/>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Intended scope of the research assignment is explained.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23563041"/>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A logical sequence of research activities for collecting information/data is described.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66332878"/>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A reasonable time frame is presented.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41669813"/>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Potential research participants are identified.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38256679"/>
                  </a:ext>
                </a:extLst>
              </a:tr>
              <a:tr h="331484">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Resources required are identified and are appropriate in terms of the scale of the research.</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07640330"/>
                  </a:ext>
                </a:extLst>
              </a:tr>
            </a:tbl>
          </a:graphicData>
        </a:graphic>
      </p:graphicFrame>
    </p:spTree>
    <p:extLst>
      <p:ext uri="{BB962C8B-B14F-4D97-AF65-F5344CB8AC3E}">
        <p14:creationId xmlns:p14="http://schemas.microsoft.com/office/powerpoint/2010/main" val="2196740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sz="2300" dirty="0"/>
              <a:t>Possibly the most important aspect of any research assignment is the planning stages of the assignment. </a:t>
            </a:r>
          </a:p>
          <a:p>
            <a:endParaRPr lang="en-GB" sz="2300" dirty="0"/>
          </a:p>
          <a:p>
            <a:r>
              <a:rPr lang="en-GB" sz="2300" dirty="0"/>
              <a:t>Without a proper, well-thought out plan, the research assignment will be confusing and chaotic to say the least. So how does one plan for a research assignment? </a:t>
            </a:r>
            <a:endParaRPr lang="en-ZA" sz="2300" dirty="0"/>
          </a:p>
          <a:p>
            <a:pPr marL="0" indent="0">
              <a:buNone/>
            </a:pPr>
            <a:r>
              <a:rPr lang="en-GB" sz="2300" dirty="0"/>
              <a:t> </a:t>
            </a:r>
            <a:endParaRPr lang="en-ZA" sz="2300" dirty="0"/>
          </a:p>
          <a:p>
            <a:r>
              <a:rPr lang="en-GB" sz="2300" dirty="0"/>
              <a:t>There are various methods which can be used. The choice of method you select is up to you. One of the most common methods is the Mind Map Method. </a:t>
            </a:r>
          </a:p>
          <a:p>
            <a:endParaRPr lang="en-GB" sz="2300" dirty="0"/>
          </a:p>
          <a:p>
            <a:r>
              <a:rPr lang="en-GB" sz="2300" dirty="0"/>
              <a:t>We are all familiar with this method by now, but let us recap on how it works. </a:t>
            </a:r>
            <a:endParaRPr lang="en-ZA" sz="2300" dirty="0"/>
          </a:p>
          <a:p>
            <a:pPr marL="0" indent="0">
              <a:buNone/>
            </a:pPr>
            <a:endParaRPr lang="en-ZA" dirty="0"/>
          </a:p>
        </p:txBody>
      </p:sp>
    </p:spTree>
    <p:extLst>
      <p:ext uri="{BB962C8B-B14F-4D97-AF65-F5344CB8AC3E}">
        <p14:creationId xmlns:p14="http://schemas.microsoft.com/office/powerpoint/2010/main" val="1593414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4BF0-50A8-45C9-88A6-C9E2E7BDFE9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E4BBD2A-312A-4029-99D7-08FB25283E76}"/>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17981141-031C-44AE-886A-1A134E5053B7}"/>
              </a:ext>
            </a:extLst>
          </p:cNvPr>
          <p:cNvSpPr>
            <a:spLocks noGrp="1"/>
          </p:cNvSpPr>
          <p:nvPr>
            <p:ph sz="quarter" idx="1"/>
          </p:nvPr>
        </p:nvSpPr>
        <p:spPr/>
        <p:txBody>
          <a:bodyPr/>
          <a:lstStyle/>
          <a:p>
            <a:endParaRPr lang="en-US"/>
          </a:p>
        </p:txBody>
      </p:sp>
      <p:pic>
        <p:nvPicPr>
          <p:cNvPr id="3074" name="Picture 2" descr="Research Process: 8 Steps in Research Process">
            <a:extLst>
              <a:ext uri="{FF2B5EF4-FFF2-40B4-BE49-F238E27FC236}">
                <a16:creationId xmlns:a16="http://schemas.microsoft.com/office/drawing/2014/main" id="{EAFDE683-69A8-41B8-937C-7993D460D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45" y="719654"/>
            <a:ext cx="6380019" cy="58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03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pic>
        <p:nvPicPr>
          <p:cNvPr id="5" name="Content Placeholder 4"/>
          <p:cNvPicPr>
            <a:picLocks noGrp="1" noChangeAspect="1"/>
          </p:cNvPicPr>
          <p:nvPr>
            <p:ph sz="quarter" idx="1"/>
          </p:nvPr>
        </p:nvPicPr>
        <p:blipFill>
          <a:blip r:embed="rId2"/>
          <a:stretch>
            <a:fillRect/>
          </a:stretch>
        </p:blipFill>
        <p:spPr>
          <a:xfrm>
            <a:off x="1529694" y="1044961"/>
            <a:ext cx="6094956" cy="4827776"/>
          </a:xfrm>
          <a:prstGeom prst="rect">
            <a:avLst/>
          </a:prstGeom>
        </p:spPr>
      </p:pic>
      <p:sp>
        <p:nvSpPr>
          <p:cNvPr id="6" name="Rectangle 5"/>
          <p:cNvSpPr/>
          <p:nvPr/>
        </p:nvSpPr>
        <p:spPr>
          <a:xfrm>
            <a:off x="938462" y="5286970"/>
            <a:ext cx="7579895" cy="1011752"/>
          </a:xfrm>
          <a:prstGeom prst="rect">
            <a:avLst/>
          </a:prstGeom>
        </p:spPr>
        <p:txBody>
          <a:bodyPr wrap="square">
            <a:spAutoFit/>
          </a:bodyPr>
          <a:lstStyle/>
          <a:p>
            <a:pPr>
              <a:lnSpc>
                <a:spcPct val="150000"/>
              </a:lnSpc>
              <a:spcAft>
                <a:spcPts val="0"/>
              </a:spcAft>
            </a:pPr>
            <a:endParaRPr lang="en-GB" sz="2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2100" dirty="0">
                <a:latin typeface="Calibri" panose="020F0502020204030204" pitchFamily="34" charset="0"/>
                <a:ea typeface="Calibri" panose="020F0502020204030204" pitchFamily="34" charset="0"/>
                <a:cs typeface="Times New Roman" panose="02020603050405020304" pitchFamily="18" charset="0"/>
              </a:rPr>
              <a:t>Above is an example of a mind map taken from </a:t>
            </a:r>
            <a:r>
              <a:rPr lang="en-GB" sz="2100" i="1" dirty="0">
                <a:latin typeface="Calibri" panose="020F0502020204030204" pitchFamily="34" charset="0"/>
                <a:ea typeface="Calibri" panose="020F0502020204030204" pitchFamily="34" charset="0"/>
                <a:cs typeface="Times New Roman" panose="02020603050405020304" pitchFamily="18" charset="0"/>
              </a:rPr>
              <a:t>en.wikipedia.org.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38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B156-6EE6-4E92-A1E3-1D0A648EC3B8}"/>
              </a:ext>
            </a:extLst>
          </p:cNvPr>
          <p:cNvSpPr>
            <a:spLocks noGrp="1"/>
          </p:cNvSpPr>
          <p:nvPr>
            <p:ph type="title"/>
          </p:nvPr>
        </p:nvSpPr>
        <p:spPr/>
        <p:txBody>
          <a:bodyPr>
            <a:normAutofit fontScale="90000"/>
          </a:bodyPr>
          <a:lstStyle/>
          <a:p>
            <a:r>
              <a:rPr lang="en-US" dirty="0"/>
              <a:t>What is and how do you create a mind map?</a:t>
            </a:r>
          </a:p>
        </p:txBody>
      </p:sp>
      <p:sp>
        <p:nvSpPr>
          <p:cNvPr id="3" name="Slide Number Placeholder 2">
            <a:extLst>
              <a:ext uri="{FF2B5EF4-FFF2-40B4-BE49-F238E27FC236}">
                <a16:creationId xmlns:a16="http://schemas.microsoft.com/office/drawing/2014/main" id="{54AE4FB4-5603-415E-BDF2-2062F8F333E8}"/>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9" name="Rectangle 3">
            <a:extLst>
              <a:ext uri="{FF2B5EF4-FFF2-40B4-BE49-F238E27FC236}">
                <a16:creationId xmlns:a16="http://schemas.microsoft.com/office/drawing/2014/main" id="{40884684-F91E-494A-8C2D-E819D1B2CB06}"/>
              </a:ext>
            </a:extLst>
          </p:cNvPr>
          <p:cNvSpPr>
            <a:spLocks noChangeArrowheads="1"/>
          </p:cNvSpPr>
          <p:nvPr/>
        </p:nvSpPr>
        <p:spPr bwMode="auto">
          <a:xfrm>
            <a:off x="462372" y="2890679"/>
            <a:ext cx="8219256"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Begin with the main concept. First, determine the main purpose of your mind map and write it down.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Add branches to the main concept. Now that you have determined the main purpose of your mind map, add branches that will outline the most basic subtopics.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Explore topics by adding more branches.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Add images and colors.</a:t>
            </a:r>
            <a:endParaRPr kumimoji="0" lang="en-US" altLang="en-US" sz="2000" b="0" i="0" u="none" strike="noStrike" cap="none" normalizeH="0" baseline="0" dirty="0">
              <a:ln>
                <a:noFill/>
              </a:ln>
              <a:solidFill>
                <a:schemeClr val="accent1">
                  <a:lumMod val="75000"/>
                </a:schemeClr>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03D19-EE3F-4B9F-94FE-B91185F8A40A}"/>
              </a:ext>
            </a:extLst>
          </p:cNvPr>
          <p:cNvSpPr txBox="1"/>
          <p:nvPr/>
        </p:nvSpPr>
        <p:spPr>
          <a:xfrm>
            <a:off x="462372" y="1486494"/>
            <a:ext cx="8120359" cy="1200329"/>
          </a:xfrm>
          <a:prstGeom prst="rect">
            <a:avLst/>
          </a:prstGeom>
          <a:noFill/>
        </p:spPr>
        <p:txBody>
          <a:bodyPr wrap="square">
            <a:spAutoFit/>
          </a:bodyPr>
          <a:lstStyle/>
          <a:p>
            <a:r>
              <a:rPr lang="en-US" sz="2400" b="0" i="0" dirty="0">
                <a:solidFill>
                  <a:schemeClr val="accent1">
                    <a:lumMod val="75000"/>
                  </a:schemeClr>
                </a:solidFill>
                <a:effectLst/>
                <a:latin typeface="arial" panose="020B0604020202020204" pitchFamily="34" charset="0"/>
              </a:rPr>
              <a:t>A diagram in which information is represented visually, usually with a central idea placed in the middle and associated ideas arranged around it.</a:t>
            </a:r>
            <a:endParaRPr lang="en-US" sz="2400" dirty="0">
              <a:solidFill>
                <a:schemeClr val="accent1">
                  <a:lumMod val="75000"/>
                </a:schemeClr>
              </a:solidFill>
            </a:endParaRPr>
          </a:p>
        </p:txBody>
      </p:sp>
    </p:spTree>
    <p:extLst>
      <p:ext uri="{BB962C8B-B14F-4D97-AF65-F5344CB8AC3E}">
        <p14:creationId xmlns:p14="http://schemas.microsoft.com/office/powerpoint/2010/main" val="54558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A4CD-00DA-4965-AB1B-73814166B94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50FDA44-11B3-410D-8543-16B07E412E41}"/>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32F6CBC4-073A-4E9C-AD86-FE418AA65EB0}"/>
              </a:ext>
            </a:extLst>
          </p:cNvPr>
          <p:cNvSpPr>
            <a:spLocks noGrp="1"/>
          </p:cNvSpPr>
          <p:nvPr>
            <p:ph sz="quarter" idx="1"/>
          </p:nvPr>
        </p:nvSpPr>
        <p:spPr/>
        <p:txBody>
          <a:bodyPr/>
          <a:lstStyle/>
          <a:p>
            <a:endParaRPr lang="en-US"/>
          </a:p>
        </p:txBody>
      </p:sp>
      <p:pic>
        <p:nvPicPr>
          <p:cNvPr id="5" name="Picture 6" descr="Completed Benjamin Franklin Mind Map">
            <a:extLst>
              <a:ext uri="{FF2B5EF4-FFF2-40B4-BE49-F238E27FC236}">
                <a16:creationId xmlns:a16="http://schemas.microsoft.com/office/drawing/2014/main" id="{8EE4007B-95B2-4CF8-9993-7B01BB591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500743"/>
            <a:ext cx="8622792" cy="607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67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p:txBody>
          <a:bodyPr>
            <a:normAutofit fontScale="85000" lnSpcReduction="20000"/>
          </a:bodyPr>
          <a:lstStyle/>
          <a:p>
            <a:r>
              <a:rPr lang="en-GB" sz="2500" dirty="0"/>
              <a:t>As you can see, this illustrates how a particular document or paper can be set out. It sets out all the sections and sub-sections of the paper in a visual way so that you can see what has to be done at a glance. </a:t>
            </a:r>
          </a:p>
          <a:p>
            <a:r>
              <a:rPr lang="en-GB" sz="2500" dirty="0"/>
              <a:t>As you think of new ideas or remember an aspect which must be included, you can add it to the mind map until you are happy that all aspects are covered and that the actual work can then begin. </a:t>
            </a:r>
            <a:endParaRPr lang="en-ZA" sz="2500" dirty="0"/>
          </a:p>
          <a:p>
            <a:pPr marL="0" indent="0">
              <a:buNone/>
            </a:pPr>
            <a:r>
              <a:rPr lang="en-GB" sz="2500" dirty="0"/>
              <a:t> </a:t>
            </a:r>
            <a:endParaRPr lang="en-ZA" sz="2500" dirty="0"/>
          </a:p>
          <a:p>
            <a:pPr marL="0" indent="0">
              <a:buNone/>
            </a:pPr>
            <a:r>
              <a:rPr lang="en-GB" sz="2500" b="1" dirty="0"/>
              <a:t>In summary:</a:t>
            </a:r>
            <a:endParaRPr lang="en-ZA" sz="2500" b="1" dirty="0"/>
          </a:p>
          <a:p>
            <a:pPr lvl="0"/>
            <a:r>
              <a:rPr lang="en-GB" sz="2500" dirty="0"/>
              <a:t>Plan:</a:t>
            </a:r>
            <a:endParaRPr lang="en-ZA" sz="2500" dirty="0"/>
          </a:p>
          <a:p>
            <a:pPr lvl="1"/>
            <a:r>
              <a:rPr lang="en-GB" sz="2500" dirty="0"/>
              <a:t>Establish a project file</a:t>
            </a:r>
            <a:endParaRPr lang="en-ZA" sz="2500" dirty="0"/>
          </a:p>
          <a:p>
            <a:pPr lvl="1"/>
            <a:r>
              <a:rPr lang="en-GB" sz="2500" dirty="0"/>
              <a:t>Set goals</a:t>
            </a:r>
            <a:endParaRPr lang="en-ZA" sz="2500" dirty="0"/>
          </a:p>
          <a:p>
            <a:pPr lvl="1"/>
            <a:r>
              <a:rPr lang="en-GB" sz="2500" dirty="0"/>
              <a:t>Gather information</a:t>
            </a:r>
            <a:endParaRPr lang="en-ZA" sz="2500" dirty="0"/>
          </a:p>
          <a:p>
            <a:pPr lvl="1"/>
            <a:r>
              <a:rPr lang="en-GB" sz="2500" dirty="0"/>
              <a:t>Identify relevant information</a:t>
            </a:r>
            <a:endParaRPr lang="en-ZA" sz="2500" dirty="0"/>
          </a:p>
          <a:p>
            <a:pPr lvl="1"/>
            <a:r>
              <a:rPr lang="en-GB" sz="2500" dirty="0"/>
              <a:t>Assess the material</a:t>
            </a:r>
            <a:endParaRPr lang="en-ZA" sz="2500" dirty="0"/>
          </a:p>
          <a:p>
            <a:pPr lvl="1"/>
            <a:r>
              <a:rPr lang="en-GB" sz="2500" dirty="0"/>
              <a:t>Prepare an outline</a:t>
            </a:r>
            <a:endParaRPr lang="en-ZA" sz="2500" dirty="0"/>
          </a:p>
          <a:p>
            <a:pPr marL="0" indent="0">
              <a:buNone/>
            </a:pPr>
            <a:endParaRPr lang="en-ZA" dirty="0"/>
          </a:p>
        </p:txBody>
      </p:sp>
    </p:spTree>
    <p:extLst>
      <p:ext uri="{BB962C8B-B14F-4D97-AF65-F5344CB8AC3E}">
        <p14:creationId xmlns:p14="http://schemas.microsoft.com/office/powerpoint/2010/main" val="99345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p:txBody>
          <a:bodyPr>
            <a:normAutofit/>
          </a:bodyPr>
          <a:lstStyle/>
          <a:p>
            <a:pPr marL="0" lvl="0" indent="0">
              <a:buNone/>
            </a:pPr>
            <a:r>
              <a:rPr lang="en-GB" sz="2100" dirty="0"/>
              <a:t>2. Write the 1</a:t>
            </a:r>
            <a:r>
              <a:rPr lang="en-GB" sz="2100" baseline="30000" dirty="0"/>
              <a:t>st</a:t>
            </a:r>
            <a:r>
              <a:rPr lang="en-GB" sz="2100" dirty="0"/>
              <a:t> draft</a:t>
            </a:r>
            <a:endParaRPr lang="en-ZA" sz="2100" dirty="0"/>
          </a:p>
          <a:p>
            <a:pPr marL="0" lvl="0" indent="0">
              <a:buNone/>
            </a:pPr>
            <a:r>
              <a:rPr lang="en-GB" sz="2100" dirty="0"/>
              <a:t>Revise, redraft, edit and produce the final product. </a:t>
            </a:r>
            <a:endParaRPr lang="en-ZA" sz="2100" dirty="0"/>
          </a:p>
          <a:p>
            <a:pPr marL="0" indent="0">
              <a:buNone/>
            </a:pPr>
            <a:r>
              <a:rPr lang="en-GB" sz="2100" dirty="0"/>
              <a:t> </a:t>
            </a:r>
            <a:endParaRPr lang="en-ZA" sz="2100" dirty="0"/>
          </a:p>
          <a:p>
            <a:pPr marL="0" indent="0">
              <a:buNone/>
            </a:pPr>
            <a:r>
              <a:rPr lang="en-GB" sz="2100" dirty="0"/>
              <a:t>3.Let us look at an example regarding a research assignment now. </a:t>
            </a:r>
            <a:endParaRPr lang="en-ZA" sz="2100" dirty="0"/>
          </a:p>
          <a:p>
            <a:pPr marL="0" indent="0">
              <a:buNone/>
            </a:pPr>
            <a:endParaRPr lang="en-ZA" dirty="0"/>
          </a:p>
        </p:txBody>
      </p:sp>
    </p:spTree>
    <p:extLst>
      <p:ext uri="{BB962C8B-B14F-4D97-AF65-F5344CB8AC3E}">
        <p14:creationId xmlns:p14="http://schemas.microsoft.com/office/powerpoint/2010/main" val="2511808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a:xfrm>
            <a:off x="467544" y="1158003"/>
            <a:ext cx="8219256" cy="4680000"/>
          </a:xfrm>
        </p:spPr>
        <p:txBody>
          <a:bodyPr>
            <a:normAutofit/>
          </a:bodyPr>
          <a:lstStyle/>
          <a:p>
            <a:pPr marL="0" indent="0">
              <a:buNone/>
            </a:pPr>
            <a:r>
              <a:rPr lang="en-GB" dirty="0"/>
              <a:t>Let us look at an example regarding a research assignment now. </a:t>
            </a:r>
            <a:endParaRPr lang="en-ZA" dirty="0"/>
          </a:p>
        </p:txBody>
      </p:sp>
      <p:grpSp>
        <p:nvGrpSpPr>
          <p:cNvPr id="5" name="Group 4"/>
          <p:cNvGrpSpPr/>
          <p:nvPr/>
        </p:nvGrpSpPr>
        <p:grpSpPr>
          <a:xfrm>
            <a:off x="717021" y="1599823"/>
            <a:ext cx="7278970" cy="5172386"/>
            <a:chOff x="31875" y="-667714"/>
            <a:chExt cx="6217542" cy="4296908"/>
          </a:xfrm>
        </p:grpSpPr>
        <p:sp>
          <p:nvSpPr>
            <p:cNvPr id="6" name="Text Box 2"/>
            <p:cNvSpPr txBox="1">
              <a:spLocks noChangeArrowheads="1"/>
            </p:cNvSpPr>
            <p:nvPr/>
          </p:nvSpPr>
          <p:spPr bwMode="auto">
            <a:xfrm>
              <a:off x="1954314" y="1387220"/>
              <a:ext cx="2224753" cy="779641"/>
            </a:xfrm>
            <a:prstGeom prst="rect">
              <a:avLst/>
            </a:prstGeom>
            <a:solidFill>
              <a:srgbClr val="FFFFFF"/>
            </a:solidFill>
            <a:ln w="28575">
              <a:solidFill>
                <a:srgbClr val="FF0000"/>
              </a:solidFill>
              <a:miter lim="800000"/>
              <a:headEnd/>
              <a:tailEnd/>
            </a:ln>
          </p:spPr>
          <p:txBody>
            <a:bodyPr rot="0" vert="horz" wrap="square" lIns="91440" tIns="45720" rIns="91440" bIns="45720" anchor="b" anchorCtr="0">
              <a:noAutofit/>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RESEARCH ASSIGNMENT</a:t>
              </a:r>
            </a:p>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TOPIC</a:t>
              </a:r>
            </a:p>
          </p:txBody>
        </p:sp>
        <p:sp>
          <p:nvSpPr>
            <p:cNvPr id="7" name="Text Box 2"/>
            <p:cNvSpPr txBox="1">
              <a:spLocks noChangeArrowheads="1"/>
            </p:cNvSpPr>
            <p:nvPr/>
          </p:nvSpPr>
          <p:spPr bwMode="auto">
            <a:xfrm>
              <a:off x="51758" y="1322770"/>
              <a:ext cx="1544129" cy="1122818"/>
            </a:xfrm>
            <a:prstGeom prst="rect">
              <a:avLst/>
            </a:prstGeom>
            <a:solidFill>
              <a:srgbClr val="FFFFFF"/>
            </a:solidFill>
            <a:ln w="28575">
              <a:solidFill>
                <a:srgbClr val="0070C0"/>
              </a:solidFill>
              <a:miter lim="800000"/>
              <a:headEnd/>
              <a:tailEnd/>
            </a:ln>
          </p:spPr>
          <p:txBody>
            <a:bodyPr rot="0" vert="horz" wrap="square" lIns="91440" tIns="45720" rIns="91440" bIns="45720" anchor="b" anchorCtr="0">
              <a:spAutoFit/>
            </a:bodyPr>
            <a:lstStyle/>
            <a:p>
              <a:pP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6 - </a:t>
              </a:r>
              <a:r>
                <a:rPr lang="en-ZA" sz="1400" dirty="0">
                  <a:effectLst/>
                  <a:latin typeface="Calibri" panose="020F0502020204030204" pitchFamily="34" charset="0"/>
                  <a:ea typeface="Calibri" panose="020F0502020204030204" pitchFamily="34" charset="0"/>
                  <a:cs typeface="Times New Roman" panose="02020603050405020304" pitchFamily="18" charset="0"/>
                </a:rPr>
                <a:t>COMPLETE FINAL WRITTEN REPORT</a:t>
              </a: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5000 to 6000 words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 Box 2"/>
            <p:cNvSpPr txBox="1">
              <a:spLocks noChangeArrowheads="1"/>
            </p:cNvSpPr>
            <p:nvPr/>
          </p:nvSpPr>
          <p:spPr bwMode="auto">
            <a:xfrm>
              <a:off x="2206467" y="2506376"/>
              <a:ext cx="2018581" cy="1122818"/>
            </a:xfrm>
            <a:prstGeom prst="rect">
              <a:avLst/>
            </a:prstGeom>
            <a:solidFill>
              <a:srgbClr val="FFFFFF"/>
            </a:solidFill>
            <a:ln w="28575">
              <a:solidFill>
                <a:schemeClr val="accent2">
                  <a:lumMod val="75000"/>
                </a:schemeClr>
              </a:solidFill>
              <a:miter lim="800000"/>
              <a:headEnd/>
              <a:tailEnd/>
            </a:ln>
          </p:spPr>
          <p:txBody>
            <a:bodyPr rot="0" vert="horz" wrap="square" lIns="91440" tIns="45720" rIns="91440" bIns="45720" anchor="b" anchorCtr="0">
              <a:spAutoFit/>
            </a:bodyPr>
            <a:lstStyle/>
            <a:p>
              <a:pP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5 - </a:t>
              </a:r>
              <a:r>
                <a:rPr lang="en-ZA" sz="1400" dirty="0">
                  <a:effectLst/>
                  <a:latin typeface="Calibri" panose="020F0502020204030204" pitchFamily="34" charset="0"/>
                  <a:ea typeface="Calibri" panose="020F0502020204030204" pitchFamily="34" charset="0"/>
                  <a:cs typeface="Times New Roman" panose="02020603050405020304" pitchFamily="18" charset="0"/>
                </a:rPr>
                <a:t>COMPILE  RESEARCH FINDINGS</a:t>
              </a: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Put data and information together</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Text Box 2"/>
            <p:cNvSpPr txBox="1">
              <a:spLocks noChangeArrowheads="1"/>
            </p:cNvSpPr>
            <p:nvPr/>
          </p:nvSpPr>
          <p:spPr bwMode="auto">
            <a:xfrm>
              <a:off x="4342980" y="1140794"/>
              <a:ext cx="1906437" cy="1391285"/>
            </a:xfrm>
            <a:prstGeom prst="rect">
              <a:avLst/>
            </a:prstGeom>
            <a:solidFill>
              <a:srgbClr val="FFFFFF"/>
            </a:solidFill>
            <a:ln w="28575">
              <a:solidFill>
                <a:srgbClr val="7030A0"/>
              </a:solidFill>
              <a:miter lim="800000"/>
              <a:headEnd/>
              <a:tailEnd/>
            </a:ln>
          </p:spPr>
          <p:txBody>
            <a:bodyPr rot="0" vert="horz" wrap="square" lIns="91440" tIns="45720" rIns="91440" bIns="45720" anchor="b" anchorCtr="0">
              <a:spAutoFit/>
            </a:bodyPr>
            <a:lstStyle/>
            <a:p>
              <a:pP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 4 - </a:t>
              </a:r>
              <a:r>
                <a:rPr lang="en-ZA" sz="1400" dirty="0">
                  <a:effectLst/>
                  <a:latin typeface="Calibri" panose="020F0502020204030204" pitchFamily="34" charset="0"/>
                  <a:ea typeface="Calibri" panose="020F0502020204030204" pitchFamily="34" charset="0"/>
                  <a:cs typeface="Times New Roman" panose="02020603050405020304" pitchFamily="18" charset="0"/>
                </a:rPr>
                <a:t>GATHER AND ORANISE DATA</a:t>
              </a: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Select relevant data</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Organise into categories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Arrange under headings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 Box 2"/>
            <p:cNvSpPr txBox="1">
              <a:spLocks noChangeArrowheads="1"/>
            </p:cNvSpPr>
            <p:nvPr/>
          </p:nvSpPr>
          <p:spPr bwMode="auto">
            <a:xfrm>
              <a:off x="4209691" y="-667714"/>
              <a:ext cx="1932317" cy="1659751"/>
            </a:xfrm>
            <a:prstGeom prst="rect">
              <a:avLst/>
            </a:prstGeom>
            <a:solidFill>
              <a:srgbClr val="FFFFFF"/>
            </a:solidFill>
            <a:ln w="28575">
              <a:solidFill>
                <a:srgbClr val="FFC000"/>
              </a:solidFill>
              <a:miter lim="800000"/>
              <a:headEnd/>
              <a:tailEnd/>
            </a:ln>
          </p:spPr>
          <p:txBody>
            <a:bodyPr rot="0" vert="horz" wrap="square" lIns="91440" tIns="45720" rIns="91440" bIns="45720" anchor="b" anchorCtr="0">
              <a:spAutoFit/>
            </a:bodyPr>
            <a:lstStyle/>
            <a:p>
              <a:pP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3 - </a:t>
              </a:r>
              <a:r>
                <a:rPr lang="en-ZA" sz="1400" dirty="0">
                  <a:effectLst/>
                  <a:latin typeface="Calibri" panose="020F0502020204030204" pitchFamily="34" charset="0"/>
                  <a:ea typeface="Calibri" panose="020F0502020204030204" pitchFamily="34" charset="0"/>
                  <a:cs typeface="Times New Roman" panose="02020603050405020304" pitchFamily="18" charset="0"/>
                </a:rPr>
                <a:t>CONSTRUCT  BASIC DESIGN</a:t>
              </a: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Format </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Skeleton layout</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Headings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Body</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 Box 2"/>
            <p:cNvSpPr txBox="1">
              <a:spLocks noChangeArrowheads="1"/>
            </p:cNvSpPr>
            <p:nvPr/>
          </p:nvSpPr>
          <p:spPr bwMode="auto">
            <a:xfrm>
              <a:off x="2268747" y="-598702"/>
              <a:ext cx="1595887" cy="1659751"/>
            </a:xfrm>
            <a:prstGeom prst="rect">
              <a:avLst/>
            </a:prstGeom>
            <a:solidFill>
              <a:srgbClr val="FFFFFF"/>
            </a:solidFill>
            <a:ln w="28575">
              <a:solidFill>
                <a:srgbClr val="00B0F0"/>
              </a:solidFill>
              <a:miter lim="800000"/>
              <a:headEnd/>
              <a:tailEnd/>
            </a:ln>
          </p:spPr>
          <p:txBody>
            <a:bodyPr rot="0" vert="horz" wrap="square" lIns="91440" tIns="45720" rIns="91440" bIns="45720" anchor="b" anchorCtr="0">
              <a:spAutoFit/>
            </a:bodyPr>
            <a:lstStyle/>
            <a:p>
              <a:pPr algn="ct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2 - </a:t>
              </a:r>
              <a:r>
                <a:rPr lang="en-ZA" sz="1400" dirty="0">
                  <a:effectLst/>
                  <a:latin typeface="Calibri" panose="020F0502020204030204" pitchFamily="34" charset="0"/>
                  <a:ea typeface="Calibri" panose="020F0502020204030204" pitchFamily="34" charset="0"/>
                  <a:cs typeface="Times New Roman" panose="02020603050405020304" pitchFamily="18" charset="0"/>
                </a:rPr>
                <a:t>REVIEW LITERATURE</a:t>
              </a:r>
            </a:p>
            <a:p>
              <a:pPr marL="342900" lvl="0" indent="-342900" fontAlgn="base">
                <a:lnSpc>
                  <a:spcPct val="150000"/>
                </a:lnSpc>
                <a:spcAft>
                  <a:spcPts val="0"/>
                </a:spcAft>
                <a:buClr>
                  <a:srgbClr val="7F7F7F"/>
                </a:buClr>
                <a:buSzPts val="1100"/>
                <a:buFont typeface="Symbol" panose="05050102010706020507" pitchFamily="18" charset="2"/>
                <a:buChar char=""/>
              </a:pPr>
              <a:r>
                <a:rPr lang="en-GB"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Authenticate</a:t>
              </a:r>
              <a:endParaRPr lang="en-ZA"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Verify </a:t>
              </a:r>
              <a:endParaRPr lang="en-ZA"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Evaluate</a:t>
              </a:r>
              <a:endParaRPr lang="en-ZA"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Relevancy</a:t>
              </a:r>
              <a:endParaRPr lang="en-ZA" sz="14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Text Box 2"/>
            <p:cNvSpPr txBox="1">
              <a:spLocks noChangeArrowheads="1"/>
            </p:cNvSpPr>
            <p:nvPr/>
          </p:nvSpPr>
          <p:spPr bwMode="auto">
            <a:xfrm>
              <a:off x="108355" y="-309133"/>
              <a:ext cx="1354348" cy="1391285"/>
            </a:xfrm>
            <a:prstGeom prst="rect">
              <a:avLst/>
            </a:prstGeom>
            <a:solidFill>
              <a:srgbClr val="FFFFFF"/>
            </a:solidFill>
            <a:ln w="28575">
              <a:solidFill>
                <a:srgbClr val="92D050"/>
              </a:solidFill>
              <a:miter lim="800000"/>
              <a:headEnd/>
              <a:tailEnd/>
            </a:ln>
          </p:spPr>
          <p:txBody>
            <a:bodyPr rot="0" vert="horz" wrap="square" lIns="91440" tIns="45720" rIns="91440" bIns="45720" anchor="b" anchorCtr="0">
              <a:spAutoFit/>
            </a:bodyPr>
            <a:lstStyle/>
            <a:p>
              <a:pP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 1 - </a:t>
              </a:r>
              <a:r>
                <a:rPr lang="en-ZA" sz="1400" dirty="0">
                  <a:effectLst/>
                  <a:latin typeface="Calibri" panose="020F0502020204030204" pitchFamily="34" charset="0"/>
                  <a:ea typeface="Calibri" panose="020F0502020204030204" pitchFamily="34" charset="0"/>
                  <a:cs typeface="Times New Roman" panose="02020603050405020304" pitchFamily="18" charset="0"/>
                </a:rPr>
                <a:t>PLAN</a:t>
              </a: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Choose topic</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Select sources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Choose format</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p>
              <a:pPr marL="457200" indent="-228600">
                <a:lnSpc>
                  <a:spcPct val="150000"/>
                </a:lnSpc>
                <a:spcAft>
                  <a:spcPts val="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Time frame</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p:txBody>
        </p:sp>
        <p:cxnSp>
          <p:nvCxnSpPr>
            <p:cNvPr id="13" name="Straight Arrow Connector 12"/>
            <p:cNvCxnSpPr/>
            <p:nvPr/>
          </p:nvCxnSpPr>
          <p:spPr>
            <a:xfrm flipV="1">
              <a:off x="2950234" y="1017917"/>
              <a:ext cx="0" cy="62486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90513" y="948905"/>
              <a:ext cx="483080" cy="68898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1668" y="2122098"/>
              <a:ext cx="241959" cy="16591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642080" y="1822862"/>
              <a:ext cx="879439" cy="359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sp>
          <p:nvSpPr>
            <p:cNvPr id="17" name="Oval 16"/>
            <p:cNvSpPr/>
            <p:nvPr/>
          </p:nvSpPr>
          <p:spPr>
            <a:xfrm>
              <a:off x="2608746" y="-538717"/>
              <a:ext cx="794178" cy="242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sp>
          <p:nvSpPr>
            <p:cNvPr id="18" name="Oval 17"/>
            <p:cNvSpPr/>
            <p:nvPr/>
          </p:nvSpPr>
          <p:spPr>
            <a:xfrm>
              <a:off x="4235571" y="-584300"/>
              <a:ext cx="1491447" cy="2751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sp>
          <p:nvSpPr>
            <p:cNvPr id="19" name="Oval 18"/>
            <p:cNvSpPr/>
            <p:nvPr/>
          </p:nvSpPr>
          <p:spPr>
            <a:xfrm>
              <a:off x="4399472" y="1208768"/>
              <a:ext cx="1645872" cy="285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sp>
          <p:nvSpPr>
            <p:cNvPr id="20" name="Oval 19"/>
            <p:cNvSpPr/>
            <p:nvPr/>
          </p:nvSpPr>
          <p:spPr>
            <a:xfrm>
              <a:off x="2216989" y="2602503"/>
              <a:ext cx="1647645" cy="221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sp>
          <p:nvSpPr>
            <p:cNvPr id="21" name="Oval 20"/>
            <p:cNvSpPr/>
            <p:nvPr/>
          </p:nvSpPr>
          <p:spPr>
            <a:xfrm>
              <a:off x="31875" y="1400607"/>
              <a:ext cx="1365604" cy="2372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sp>
          <p:nvSpPr>
            <p:cNvPr id="22" name="Oval 21"/>
            <p:cNvSpPr/>
            <p:nvPr/>
          </p:nvSpPr>
          <p:spPr>
            <a:xfrm>
              <a:off x="190595" y="-220582"/>
              <a:ext cx="741057" cy="262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dirty="0"/>
            </a:p>
          </p:txBody>
        </p:sp>
        <p:cxnSp>
          <p:nvCxnSpPr>
            <p:cNvPr id="23" name="Straight Arrow Connector 22"/>
            <p:cNvCxnSpPr/>
            <p:nvPr/>
          </p:nvCxnSpPr>
          <p:spPr>
            <a:xfrm>
              <a:off x="3441940" y="2484407"/>
              <a:ext cx="0" cy="31101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595887" y="2329132"/>
              <a:ext cx="22473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397479" y="1017917"/>
              <a:ext cx="569870" cy="6248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8700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a:xfrm>
            <a:off x="467544" y="1158003"/>
            <a:ext cx="8219256" cy="4680000"/>
          </a:xfrm>
        </p:spPr>
        <p:txBody>
          <a:bodyPr>
            <a:normAutofit/>
          </a:bodyPr>
          <a:lstStyle/>
          <a:p>
            <a:pPr marL="0" indent="0">
              <a:buNone/>
            </a:pPr>
            <a:r>
              <a:rPr lang="en-GB" sz="2100" b="1" u="sng" dirty="0"/>
              <a:t>The topic or research question . </a:t>
            </a:r>
          </a:p>
          <a:p>
            <a:pPr marL="0" indent="0">
              <a:buNone/>
            </a:pPr>
            <a:endParaRPr lang="en-GB" sz="2100" b="1" u="sng" dirty="0"/>
          </a:p>
          <a:p>
            <a:r>
              <a:rPr lang="en-GB" sz="2100" dirty="0"/>
              <a:t>Possibly the most important part of any research assignment is the topic. Without a good topic the research assignment will become tedious and difficult. </a:t>
            </a:r>
          </a:p>
          <a:p>
            <a:endParaRPr lang="en-GB" sz="2100" dirty="0"/>
          </a:p>
          <a:p>
            <a:r>
              <a:rPr lang="en-GB" sz="2100" dirty="0"/>
              <a:t>When it comes to choosing a topic, try to find a topic that truly interests you; try writing your way to a topic; talk with your course instructor, supervisor and colleagues about your topic and  try to pose your topic as a question to be answered or a problem to be solved.</a:t>
            </a:r>
            <a:endParaRPr lang="en-ZA" sz="2100" dirty="0"/>
          </a:p>
          <a:p>
            <a:pPr marL="0" indent="0">
              <a:buNone/>
            </a:pPr>
            <a:endParaRPr lang="en-ZA" b="1" u="sng" dirty="0"/>
          </a:p>
        </p:txBody>
      </p:sp>
    </p:spTree>
    <p:extLst>
      <p:ext uri="{BB962C8B-B14F-4D97-AF65-F5344CB8AC3E}">
        <p14:creationId xmlns:p14="http://schemas.microsoft.com/office/powerpoint/2010/main" val="194232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a:xfrm>
            <a:off x="467544" y="1158003"/>
            <a:ext cx="8219256" cy="4680000"/>
          </a:xfrm>
        </p:spPr>
        <p:txBody>
          <a:bodyPr>
            <a:normAutofit lnSpcReduction="10000"/>
          </a:bodyPr>
          <a:lstStyle/>
          <a:p>
            <a:pPr marL="0" indent="0">
              <a:buNone/>
            </a:pPr>
            <a:r>
              <a:rPr lang="en-GB" sz="2100" b="1" dirty="0"/>
              <a:t>What should you consider when choosing a research topic? There are a number of thing to take into consideration. </a:t>
            </a:r>
          </a:p>
          <a:p>
            <a:pPr marL="0" indent="0">
              <a:buNone/>
            </a:pPr>
            <a:endParaRPr lang="en-ZA" sz="2100" b="1" dirty="0"/>
          </a:p>
          <a:p>
            <a:pPr marL="457200" lvl="0" indent="-457200">
              <a:buFont typeface="+mj-lt"/>
              <a:buAutoNum type="arabicPeriod"/>
            </a:pPr>
            <a:r>
              <a:rPr lang="en-GB" sz="2100" dirty="0"/>
              <a:t>Is the topic relevant?</a:t>
            </a:r>
            <a:endParaRPr lang="en-ZA" sz="2100" dirty="0"/>
          </a:p>
          <a:p>
            <a:pPr marL="457200" lvl="0" indent="-457200">
              <a:buFont typeface="+mj-lt"/>
              <a:buAutoNum type="arabicPeriod"/>
            </a:pPr>
            <a:r>
              <a:rPr lang="en-GB" sz="2100" dirty="0"/>
              <a:t>Is the information readily available?</a:t>
            </a:r>
            <a:endParaRPr lang="en-ZA" sz="2100" dirty="0"/>
          </a:p>
          <a:p>
            <a:pPr marL="457200" lvl="0" indent="-457200">
              <a:buFont typeface="+mj-lt"/>
              <a:buAutoNum type="arabicPeriod"/>
            </a:pPr>
            <a:r>
              <a:rPr lang="en-GB" sz="2100" dirty="0"/>
              <a:t>Where is the information to be found? </a:t>
            </a:r>
            <a:endParaRPr lang="en-ZA" sz="2100" dirty="0"/>
          </a:p>
          <a:p>
            <a:pPr marL="457200" lvl="0" indent="-457200">
              <a:buFont typeface="+mj-lt"/>
              <a:buAutoNum type="arabicPeriod"/>
            </a:pPr>
            <a:r>
              <a:rPr lang="en-GB" sz="2100" dirty="0"/>
              <a:t>Is the research topic familiar to you? Will you be able to gauge whether or not the information is pertinent?</a:t>
            </a:r>
            <a:endParaRPr lang="en-ZA" sz="2100" dirty="0"/>
          </a:p>
          <a:p>
            <a:pPr marL="457200" lvl="0" indent="-457200">
              <a:buFont typeface="+mj-lt"/>
              <a:buAutoNum type="arabicPeriod"/>
            </a:pPr>
            <a:r>
              <a:rPr lang="en-GB" sz="2100" dirty="0"/>
              <a:t>Are there other papers written on the topic? If so will you be infringing any copyrights? </a:t>
            </a:r>
            <a:endParaRPr lang="en-ZA" sz="2100" dirty="0"/>
          </a:p>
          <a:p>
            <a:pPr marL="457200" lvl="0" indent="-457200">
              <a:buFont typeface="+mj-lt"/>
              <a:buAutoNum type="arabicPeriod"/>
            </a:pPr>
            <a:r>
              <a:rPr lang="en-GB" sz="2100" dirty="0"/>
              <a:t>Is the topic controversial? Will it be opinion-based or factual? </a:t>
            </a:r>
            <a:endParaRPr lang="en-ZA" sz="2100" dirty="0"/>
          </a:p>
          <a:p>
            <a:pPr marL="457200" lvl="0" indent="-457200">
              <a:buFont typeface="+mj-lt"/>
              <a:buAutoNum type="arabicPeriod"/>
            </a:pPr>
            <a:r>
              <a:rPr lang="en-GB" sz="2100" dirty="0"/>
              <a:t>Does the topic involve obtaining stats? If so are these readily available? </a:t>
            </a:r>
            <a:endParaRPr lang="en-ZA" sz="2100" dirty="0"/>
          </a:p>
          <a:p>
            <a:pPr marL="0" indent="0">
              <a:buNone/>
            </a:pPr>
            <a:endParaRPr lang="en-ZA" b="1" u="sng" dirty="0"/>
          </a:p>
        </p:txBody>
      </p:sp>
    </p:spTree>
    <p:extLst>
      <p:ext uri="{BB962C8B-B14F-4D97-AF65-F5344CB8AC3E}">
        <p14:creationId xmlns:p14="http://schemas.microsoft.com/office/powerpoint/2010/main" val="2158700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AF9C-F82C-4A45-AF6F-4557DC92B2EE}"/>
              </a:ext>
            </a:extLst>
          </p:cNvPr>
          <p:cNvSpPr>
            <a:spLocks noGrp="1"/>
          </p:cNvSpPr>
          <p:nvPr>
            <p:ph type="title"/>
          </p:nvPr>
        </p:nvSpPr>
        <p:spPr/>
        <p:txBody>
          <a:bodyPr/>
          <a:lstStyle/>
          <a:p>
            <a:r>
              <a:rPr lang="en-US" dirty="0"/>
              <a:t>Some topics to consider</a:t>
            </a:r>
          </a:p>
        </p:txBody>
      </p:sp>
      <p:sp>
        <p:nvSpPr>
          <p:cNvPr id="3" name="Slide Number Placeholder 2">
            <a:extLst>
              <a:ext uri="{FF2B5EF4-FFF2-40B4-BE49-F238E27FC236}">
                <a16:creationId xmlns:a16="http://schemas.microsoft.com/office/drawing/2014/main" id="{6AE4855A-EB1F-4E16-B5AC-FDA7A2E95148}"/>
              </a:ext>
            </a:extLst>
          </p:cNvPr>
          <p:cNvSpPr>
            <a:spLocks noGrp="1"/>
          </p:cNvSpPr>
          <p:nvPr>
            <p:ph type="sldNum" sz="quarter" idx="12"/>
          </p:nvPr>
        </p:nvSpPr>
        <p:spPr/>
        <p:txBody>
          <a:bodyPr/>
          <a:lstStyle/>
          <a:p>
            <a:fld id="{32F83655-DC73-417F-8B26-EB7A1DBB5382}" type="slidenum">
              <a:rPr lang="en-ZA" smtClean="0"/>
              <a:pPr/>
              <a:t>46</a:t>
            </a:fld>
            <a:endParaRPr lang="en-ZA" dirty="0"/>
          </a:p>
        </p:txBody>
      </p:sp>
      <p:pic>
        <p:nvPicPr>
          <p:cNvPr id="4098" name="Picture 2" descr="Research Question | How-to Guide | Definition &amp; Examples">
            <a:extLst>
              <a:ext uri="{FF2B5EF4-FFF2-40B4-BE49-F238E27FC236}">
                <a16:creationId xmlns:a16="http://schemas.microsoft.com/office/drawing/2014/main" id="{9DF59925-501D-4394-A9B8-891502D3685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8313" y="2121480"/>
            <a:ext cx="8218487" cy="32627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582677-B242-46AA-81F6-42FFD3BFB7BF}"/>
              </a:ext>
            </a:extLst>
          </p:cNvPr>
          <p:cNvSpPr txBox="1"/>
          <p:nvPr/>
        </p:nvSpPr>
        <p:spPr>
          <a:xfrm>
            <a:off x="2285999" y="5576730"/>
            <a:ext cx="5995555" cy="369332"/>
          </a:xfrm>
          <a:prstGeom prst="rect">
            <a:avLst/>
          </a:prstGeom>
          <a:noFill/>
        </p:spPr>
        <p:txBody>
          <a:bodyPr wrap="square">
            <a:spAutoFit/>
          </a:bodyPr>
          <a:lstStyle/>
          <a:p>
            <a:r>
              <a:rPr lang="en-US" dirty="0"/>
              <a:t>https://www.bachelorprint.eu/research/research-question/</a:t>
            </a:r>
          </a:p>
        </p:txBody>
      </p:sp>
    </p:spTree>
    <p:extLst>
      <p:ext uri="{BB962C8B-B14F-4D97-AF65-F5344CB8AC3E}">
        <p14:creationId xmlns:p14="http://schemas.microsoft.com/office/powerpoint/2010/main" val="1453150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a:xfrm>
            <a:off x="467544" y="1687285"/>
            <a:ext cx="8219256" cy="4150717"/>
          </a:xfrm>
        </p:spPr>
        <p:txBody>
          <a:bodyPr>
            <a:normAutofit/>
          </a:bodyPr>
          <a:lstStyle/>
          <a:p>
            <a:pPr marL="0" indent="0">
              <a:buNone/>
            </a:pPr>
            <a:r>
              <a:rPr lang="en-GB" sz="2100" b="1" dirty="0"/>
              <a:t>Research topics may be presented to you in the form of a list of possible topics to choose from. Or you may be asked to come up with your own topic. If you are stuck, remember to:</a:t>
            </a:r>
          </a:p>
          <a:p>
            <a:pPr marL="0" indent="0">
              <a:buNone/>
            </a:pPr>
            <a:endParaRPr lang="en-ZA" sz="2100" b="1" dirty="0"/>
          </a:p>
          <a:p>
            <a:pPr lvl="0" fontAlgn="base"/>
            <a:r>
              <a:rPr lang="en-GB" sz="2100" dirty="0">
                <a:effectLst>
                  <a:outerShdw sx="0" sy="0">
                    <a:srgbClr val="000000"/>
                  </a:outerShdw>
                </a:effectLst>
              </a:rPr>
              <a:t>Choose a topic you’re interested in. What would you like to learn more about?</a:t>
            </a:r>
            <a:endParaRPr lang="en-ZA" sz="2100" dirty="0">
              <a:effectLst>
                <a:outerShdw sx="0" sy="0">
                  <a:srgbClr val="000000"/>
                </a:outerShdw>
              </a:effectLst>
            </a:endParaRPr>
          </a:p>
          <a:p>
            <a:pPr lvl="0" fontAlgn="base"/>
            <a:r>
              <a:rPr lang="en-GB" sz="2100" dirty="0">
                <a:effectLst>
                  <a:outerShdw sx="0" sy="0">
                    <a:srgbClr val="000000"/>
                  </a:outerShdw>
                </a:effectLst>
              </a:rPr>
              <a:t>Find a problem that others may care about.</a:t>
            </a:r>
            <a:endParaRPr lang="en-ZA" sz="2100" dirty="0">
              <a:effectLst>
                <a:outerShdw sx="0" sy="0">
                  <a:srgbClr val="000000"/>
                </a:outerShdw>
              </a:effectLst>
            </a:endParaRPr>
          </a:p>
          <a:p>
            <a:pPr lvl="0" fontAlgn="base"/>
            <a:r>
              <a:rPr lang="en-GB" sz="2100" dirty="0">
                <a:effectLst>
                  <a:outerShdw sx="0" sy="0">
                    <a:srgbClr val="000000"/>
                  </a:outerShdw>
                </a:effectLst>
              </a:rPr>
              <a:t>Look through your course materials for a general idea.</a:t>
            </a:r>
            <a:endParaRPr lang="en-ZA" sz="2100" dirty="0">
              <a:effectLst>
                <a:outerShdw sx="0" sy="0">
                  <a:srgbClr val="000000"/>
                </a:outerShdw>
              </a:effectLst>
            </a:endParaRPr>
          </a:p>
          <a:p>
            <a:pPr lvl="0" fontAlgn="base"/>
            <a:r>
              <a:rPr lang="en-GB" sz="2100" dirty="0">
                <a:effectLst>
                  <a:outerShdw sx="0" sy="0">
                    <a:srgbClr val="000000"/>
                  </a:outerShdw>
                </a:effectLst>
              </a:rPr>
              <a:t>Browse through current magazines and newspapers.</a:t>
            </a:r>
            <a:endParaRPr lang="en-ZA" sz="2100" dirty="0">
              <a:effectLst>
                <a:outerShdw sx="0" sy="0">
                  <a:srgbClr val="000000"/>
                </a:outerShdw>
              </a:effectLst>
            </a:endParaRPr>
          </a:p>
          <a:p>
            <a:pPr lvl="0" fontAlgn="base"/>
            <a:r>
              <a:rPr lang="en-GB" sz="2100" dirty="0">
                <a:effectLst>
                  <a:outerShdw sx="0" sy="0">
                    <a:srgbClr val="000000"/>
                  </a:outerShdw>
                </a:effectLst>
              </a:rPr>
              <a:t>Consult an </a:t>
            </a:r>
            <a:r>
              <a:rPr lang="en-ZA" sz="2100" dirty="0">
                <a:effectLst>
                  <a:outerShdw sx="0" sy="0">
                    <a:srgbClr val="000000"/>
                  </a:outerShdw>
                </a:effectLst>
              </a:rPr>
              <a:t>encyclopaedia</a:t>
            </a:r>
            <a:r>
              <a:rPr lang="en-GB" sz="2100" dirty="0">
                <a:effectLst>
                  <a:outerShdw sx="0" sy="0">
                    <a:srgbClr val="000000"/>
                  </a:outerShdw>
                </a:effectLst>
              </a:rPr>
              <a:t> in your subject field.</a:t>
            </a:r>
            <a:endParaRPr lang="en-ZA" sz="2100" dirty="0">
              <a:effectLst>
                <a:outerShdw sx="0" sy="0">
                  <a:srgbClr val="000000"/>
                </a:outerShdw>
              </a:effectLst>
            </a:endParaRPr>
          </a:p>
          <a:p>
            <a:pPr lvl="0" fontAlgn="base"/>
            <a:r>
              <a:rPr lang="en-GB" sz="2100" dirty="0">
                <a:effectLst>
                  <a:outerShdw sx="0" sy="0">
                    <a:srgbClr val="000000"/>
                  </a:outerShdw>
                </a:effectLst>
              </a:rPr>
              <a:t>Do a quick search on the Web.</a:t>
            </a:r>
            <a:endParaRPr lang="en-ZA" sz="2100" dirty="0">
              <a:effectLst>
                <a:outerShdw sx="0" sy="0">
                  <a:srgbClr val="000000"/>
                </a:outerShdw>
              </a:effectLst>
            </a:endParaRPr>
          </a:p>
          <a:p>
            <a:pPr marL="0" indent="0">
              <a:buNone/>
            </a:pPr>
            <a:endParaRPr lang="en-ZA" b="1" u="sng" dirty="0"/>
          </a:p>
        </p:txBody>
      </p:sp>
    </p:spTree>
    <p:extLst>
      <p:ext uri="{BB962C8B-B14F-4D97-AF65-F5344CB8AC3E}">
        <p14:creationId xmlns:p14="http://schemas.microsoft.com/office/powerpoint/2010/main" val="2057787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7649-E85A-4BB7-9ED9-47852EBAB1FE}"/>
              </a:ext>
            </a:extLst>
          </p:cNvPr>
          <p:cNvSpPr>
            <a:spLocks noGrp="1"/>
          </p:cNvSpPr>
          <p:nvPr>
            <p:ph type="title"/>
          </p:nvPr>
        </p:nvSpPr>
        <p:spPr/>
        <p:txBody>
          <a:bodyPr>
            <a:normAutofit fontScale="90000"/>
          </a:bodyPr>
          <a:lstStyle/>
          <a:p>
            <a:r>
              <a:rPr lang="en-US" dirty="0"/>
              <a:t>When formulating your research question</a:t>
            </a:r>
          </a:p>
        </p:txBody>
      </p:sp>
      <p:sp>
        <p:nvSpPr>
          <p:cNvPr id="3" name="Slide Number Placeholder 2">
            <a:extLst>
              <a:ext uri="{FF2B5EF4-FFF2-40B4-BE49-F238E27FC236}">
                <a16:creationId xmlns:a16="http://schemas.microsoft.com/office/drawing/2014/main" id="{CBAB54B1-608B-45F4-AAF6-EC9198A6DC39}"/>
              </a:ext>
            </a:extLst>
          </p:cNvPr>
          <p:cNvSpPr>
            <a:spLocks noGrp="1"/>
          </p:cNvSpPr>
          <p:nvPr>
            <p:ph type="sldNum" sz="quarter" idx="12"/>
          </p:nvPr>
        </p:nvSpPr>
        <p:spPr/>
        <p:txBody>
          <a:bodyPr/>
          <a:lstStyle/>
          <a:p>
            <a:fld id="{32F83655-DC73-417F-8B26-EB7A1DBB5382}" type="slidenum">
              <a:rPr lang="en-ZA" smtClean="0"/>
              <a:pPr/>
              <a:t>48</a:t>
            </a:fld>
            <a:endParaRPr lang="en-ZA" dirty="0"/>
          </a:p>
        </p:txBody>
      </p:sp>
      <p:graphicFrame>
        <p:nvGraphicFramePr>
          <p:cNvPr id="5" name="Content Placeholder 4">
            <a:extLst>
              <a:ext uri="{FF2B5EF4-FFF2-40B4-BE49-F238E27FC236}">
                <a16:creationId xmlns:a16="http://schemas.microsoft.com/office/drawing/2014/main" id="{44D11271-14DC-4709-87FE-2CF4F0901EC2}"/>
              </a:ext>
            </a:extLst>
          </p:cNvPr>
          <p:cNvGraphicFramePr>
            <a:graphicFrameLocks noGrp="1"/>
          </p:cNvGraphicFramePr>
          <p:nvPr>
            <p:ph sz="quarter" idx="1"/>
            <p:extLst>
              <p:ext uri="{D42A27DB-BD31-4B8C-83A1-F6EECF244321}">
                <p14:modId xmlns:p14="http://schemas.microsoft.com/office/powerpoint/2010/main" val="174199807"/>
              </p:ext>
            </p:extLst>
          </p:nvPr>
        </p:nvGraphicFramePr>
        <p:xfrm>
          <a:off x="696191" y="1444336"/>
          <a:ext cx="7751618" cy="4634345"/>
        </p:xfrm>
        <a:graphic>
          <a:graphicData uri="http://schemas.openxmlformats.org/drawingml/2006/table">
            <a:tbl>
              <a:tblPr/>
              <a:tblGrid>
                <a:gridCol w="3875809">
                  <a:extLst>
                    <a:ext uri="{9D8B030D-6E8A-4147-A177-3AD203B41FA5}">
                      <a16:colId xmlns:a16="http://schemas.microsoft.com/office/drawing/2014/main" val="4214055630"/>
                    </a:ext>
                  </a:extLst>
                </a:gridCol>
                <a:gridCol w="3875809">
                  <a:extLst>
                    <a:ext uri="{9D8B030D-6E8A-4147-A177-3AD203B41FA5}">
                      <a16:colId xmlns:a16="http://schemas.microsoft.com/office/drawing/2014/main" val="515213959"/>
                    </a:ext>
                  </a:extLst>
                </a:gridCol>
              </a:tblGrid>
              <a:tr h="427280">
                <a:tc>
                  <a:txBody>
                    <a:bodyPr/>
                    <a:lstStyle/>
                    <a:p>
                      <a:pPr algn="l" fontAlgn="t"/>
                      <a:r>
                        <a:rPr lang="en-US" b="1">
                          <a:effectLst/>
                        </a:rPr>
                        <a:t>DO WRITE</a:t>
                      </a:r>
                      <a:endParaRPr lang="en-US">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b="1">
                          <a:effectLst/>
                        </a:rPr>
                        <a:t>DON'T WRITE</a:t>
                      </a:r>
                      <a:endParaRPr lang="en-US">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55496462"/>
                  </a:ext>
                </a:extLst>
              </a:tr>
              <a:tr h="723089">
                <a:tc>
                  <a:txBody>
                    <a:bodyPr/>
                    <a:lstStyle/>
                    <a:p>
                      <a:pPr algn="l" fontAlgn="t"/>
                      <a:r>
                        <a:rPr lang="en-US">
                          <a:effectLst/>
                        </a:rPr>
                        <a:t>✓ precise and narrow research questions</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 a research question based on false assumptions</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53588375"/>
                  </a:ext>
                </a:extLst>
              </a:tr>
              <a:tr h="723089">
                <a:tc>
                  <a:txBody>
                    <a:bodyPr/>
                    <a:lstStyle/>
                    <a:p>
                      <a:pPr algn="l" fontAlgn="t"/>
                      <a:r>
                        <a:rPr lang="en-US">
                          <a:effectLst/>
                        </a:rPr>
                        <a:t>✓ unbiased research questions</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 pseudo-questions (claims/statements in disguise)</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9419763"/>
                  </a:ext>
                </a:extLst>
              </a:tr>
              <a:tr h="1018899">
                <a:tc>
                  <a:txBody>
                    <a:bodyPr/>
                    <a:lstStyle/>
                    <a:p>
                      <a:pPr algn="l" fontAlgn="t"/>
                      <a:r>
                        <a:rPr lang="en-US">
                          <a:effectLst/>
                        </a:rPr>
                        <a:t>✓ research questions relevant to your field of study</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 research questions containing inappropriate wording or concepts</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394774"/>
                  </a:ext>
                </a:extLst>
              </a:tr>
              <a:tr h="1314708">
                <a:tc>
                  <a:txBody>
                    <a:bodyPr/>
                    <a:lstStyle/>
                    <a:p>
                      <a:pPr algn="l" fontAlgn="t"/>
                      <a:r>
                        <a:rPr lang="en-US">
                          <a:effectLst/>
                        </a:rPr>
                        <a:t>✓ currently researchable research questions, i.e. that can be answered by methods available to students</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 a research question that is too general or too demanding</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29592218"/>
                  </a:ext>
                </a:extLst>
              </a:tr>
              <a:tr h="427280">
                <a:tc>
                  <a:txBody>
                    <a:bodyPr/>
                    <a:lstStyle/>
                    <a:p>
                      <a:pPr algn="l" fontAlgn="t"/>
                      <a:endParaRPr lang="en-US">
                        <a:effectLst/>
                      </a:endParaRP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dirty="0">
                          <a:effectLst/>
                        </a:rPr>
                        <a:t>✘ illogical research questions</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39218657"/>
                  </a:ext>
                </a:extLst>
              </a:tr>
            </a:tbl>
          </a:graphicData>
        </a:graphic>
      </p:graphicFrame>
      <p:sp>
        <p:nvSpPr>
          <p:cNvPr id="6" name="TextBox 5">
            <a:extLst>
              <a:ext uri="{FF2B5EF4-FFF2-40B4-BE49-F238E27FC236}">
                <a16:creationId xmlns:a16="http://schemas.microsoft.com/office/drawing/2014/main" id="{BEF64E02-896E-4B24-A595-57A6B5E086EA}"/>
              </a:ext>
            </a:extLst>
          </p:cNvPr>
          <p:cNvSpPr txBox="1"/>
          <p:nvPr/>
        </p:nvSpPr>
        <p:spPr>
          <a:xfrm>
            <a:off x="1901535" y="6210299"/>
            <a:ext cx="5995555" cy="369332"/>
          </a:xfrm>
          <a:prstGeom prst="rect">
            <a:avLst/>
          </a:prstGeom>
          <a:noFill/>
        </p:spPr>
        <p:txBody>
          <a:bodyPr wrap="square">
            <a:spAutoFit/>
          </a:bodyPr>
          <a:lstStyle/>
          <a:p>
            <a:r>
              <a:rPr lang="en-US" dirty="0"/>
              <a:t>https://www.bachelorprint.eu/research/research-question/</a:t>
            </a:r>
          </a:p>
        </p:txBody>
      </p:sp>
    </p:spTree>
    <p:extLst>
      <p:ext uri="{BB962C8B-B14F-4D97-AF65-F5344CB8AC3E}">
        <p14:creationId xmlns:p14="http://schemas.microsoft.com/office/powerpoint/2010/main" val="2624050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a:xfrm>
            <a:off x="467544" y="1589313"/>
            <a:ext cx="8219256" cy="4248689"/>
          </a:xfrm>
        </p:spPr>
        <p:txBody>
          <a:bodyPr>
            <a:normAutofit/>
          </a:bodyPr>
          <a:lstStyle/>
          <a:p>
            <a:r>
              <a:rPr lang="en-GB" sz="2100" dirty="0"/>
              <a:t>To gain a better understanding of your topic you will have to do some background research. This will give you an overview of the subject and will allow you to put your topic into context.</a:t>
            </a:r>
          </a:p>
          <a:p>
            <a:pPr marL="0" indent="0">
              <a:buNone/>
            </a:pPr>
            <a:endParaRPr lang="en-GB" sz="2100" dirty="0"/>
          </a:p>
          <a:p>
            <a:r>
              <a:rPr lang="en-GB" sz="2100" dirty="0"/>
              <a:t> You may find different aspects or perspectives of your subject that can be used to make your topic more specific. </a:t>
            </a:r>
          </a:p>
          <a:p>
            <a:endParaRPr lang="en-GB" sz="2100" dirty="0"/>
          </a:p>
          <a:p>
            <a:r>
              <a:rPr lang="en-GB" sz="2100" dirty="0"/>
              <a:t>Background research can be done using Encyclopaedias and reference works. For example Let us say you topic is euthanasia. </a:t>
            </a:r>
          </a:p>
          <a:p>
            <a:pPr marL="0" indent="0">
              <a:buNone/>
            </a:pPr>
            <a:endParaRPr lang="en-GB" sz="2500" dirty="0"/>
          </a:p>
          <a:p>
            <a:pPr marL="0" indent="0">
              <a:buNone/>
            </a:pPr>
            <a:endParaRPr lang="en-ZA" b="1" u="sng" dirty="0"/>
          </a:p>
        </p:txBody>
      </p:sp>
    </p:spTree>
    <p:extLst>
      <p:ext uri="{BB962C8B-B14F-4D97-AF65-F5344CB8AC3E}">
        <p14:creationId xmlns:p14="http://schemas.microsoft.com/office/powerpoint/2010/main" val="276101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a:xfrm>
            <a:off x="467544" y="1564105"/>
            <a:ext cx="8219256" cy="4273898"/>
          </a:xfrm>
        </p:spPr>
        <p:txBody>
          <a:bodyPr>
            <a:normAutofit/>
          </a:bodyPr>
          <a:lstStyle/>
          <a:p>
            <a:r>
              <a:rPr lang="en-GB" sz="2100" dirty="0"/>
              <a:t>Do a search or look through the internet and you will see that there are various types of euthanasia, that the legality of the procedure depends on the country or state, and that different viewpoints exist between various groups (religious leaders, patients, family members, nurses, doctors, etc.). </a:t>
            </a:r>
          </a:p>
          <a:p>
            <a:pPr marL="0" indent="0">
              <a:buNone/>
            </a:pPr>
            <a:r>
              <a:rPr lang="en-GB" sz="2100" dirty="0"/>
              <a:t> </a:t>
            </a:r>
          </a:p>
          <a:p>
            <a:r>
              <a:rPr lang="en-GB" sz="2100" dirty="0"/>
              <a:t>This information will give you a better idea of what points you want to discuss in your paper.</a:t>
            </a:r>
          </a:p>
          <a:p>
            <a:endParaRPr lang="en-GB" sz="2100" dirty="0"/>
          </a:p>
          <a:p>
            <a:r>
              <a:rPr lang="en-GB" sz="2100" dirty="0"/>
              <a:t>Depending on the assignment you may be asked to formulate your topic as a research question or as a thesis statement.</a:t>
            </a:r>
            <a:endParaRPr lang="en-ZA" sz="2100" dirty="0"/>
          </a:p>
          <a:p>
            <a:pPr marL="0" indent="0">
              <a:buNone/>
            </a:pPr>
            <a:endParaRPr lang="en-ZA" sz="2000" dirty="0"/>
          </a:p>
          <a:p>
            <a:pPr marL="0" indent="0">
              <a:buNone/>
            </a:pPr>
            <a:endParaRPr lang="en-GB" sz="2500" dirty="0"/>
          </a:p>
          <a:p>
            <a:pPr marL="0" indent="0">
              <a:buNone/>
            </a:pPr>
            <a:endParaRPr lang="en-ZA" b="1" u="sng" dirty="0"/>
          </a:p>
        </p:txBody>
      </p:sp>
    </p:spTree>
    <p:extLst>
      <p:ext uri="{BB962C8B-B14F-4D97-AF65-F5344CB8AC3E}">
        <p14:creationId xmlns:p14="http://schemas.microsoft.com/office/powerpoint/2010/main" val="1248369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7EF2-94A5-4081-806F-E58A6043ED1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70C2D9B-22EC-4989-8C5E-0EA80E8332E7}"/>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8F5F6B67-CA8F-4741-96C5-E1AF7ACD1682}"/>
              </a:ext>
            </a:extLst>
          </p:cNvPr>
          <p:cNvSpPr>
            <a:spLocks noGrp="1"/>
          </p:cNvSpPr>
          <p:nvPr>
            <p:ph sz="quarter" idx="1"/>
          </p:nvPr>
        </p:nvSpPr>
        <p:spPr/>
        <p:txBody>
          <a:bodyPr/>
          <a:lstStyle/>
          <a:p>
            <a:endParaRPr lang="en-US" dirty="0"/>
          </a:p>
        </p:txBody>
      </p:sp>
      <p:pic>
        <p:nvPicPr>
          <p:cNvPr id="8194" name="Picture 2" descr="Formulate Research Question">
            <a:extLst>
              <a:ext uri="{FF2B5EF4-FFF2-40B4-BE49-F238E27FC236}">
                <a16:creationId xmlns:a16="http://schemas.microsoft.com/office/drawing/2014/main" id="{BC5D435D-0F56-4242-8732-7F5BCF4AC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34" y="274638"/>
            <a:ext cx="6197303" cy="5738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0AFC80-CB0D-4646-877A-533C0DA825B4}"/>
              </a:ext>
            </a:extLst>
          </p:cNvPr>
          <p:cNvSpPr txBox="1"/>
          <p:nvPr/>
        </p:nvSpPr>
        <p:spPr>
          <a:xfrm>
            <a:off x="2140526" y="5967132"/>
            <a:ext cx="5995555" cy="369332"/>
          </a:xfrm>
          <a:prstGeom prst="rect">
            <a:avLst/>
          </a:prstGeom>
          <a:noFill/>
        </p:spPr>
        <p:txBody>
          <a:bodyPr wrap="square">
            <a:spAutoFit/>
          </a:bodyPr>
          <a:lstStyle/>
          <a:p>
            <a:r>
              <a:rPr lang="en-US" dirty="0"/>
              <a:t>https://www.bachelorprint.eu/research/research-question/</a:t>
            </a:r>
          </a:p>
        </p:txBody>
      </p:sp>
    </p:spTree>
    <p:extLst>
      <p:ext uri="{BB962C8B-B14F-4D97-AF65-F5344CB8AC3E}">
        <p14:creationId xmlns:p14="http://schemas.microsoft.com/office/powerpoint/2010/main" val="734474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a:xfrm>
            <a:off x="467544" y="1158002"/>
            <a:ext cx="8219256" cy="5299947"/>
          </a:xfrm>
        </p:spPr>
        <p:txBody>
          <a:bodyPr>
            <a:normAutofit fontScale="92500" lnSpcReduction="10000"/>
          </a:bodyPr>
          <a:lstStyle/>
          <a:p>
            <a:pPr marL="0" indent="0">
              <a:buNone/>
            </a:pPr>
            <a:r>
              <a:rPr lang="en-GB" sz="2300" b="1" u="sng" dirty="0"/>
              <a:t>Research question</a:t>
            </a:r>
            <a:endParaRPr lang="en-ZA" sz="2300" b="1" u="sng" dirty="0"/>
          </a:p>
          <a:p>
            <a:r>
              <a:rPr lang="en-GB" sz="2300" dirty="0"/>
              <a:t>At the college level, research papers require more than a simple gathering of information and opinions. You need to ask questions: why, how, what if, where. What would you like to answer with your research? </a:t>
            </a:r>
          </a:p>
          <a:p>
            <a:endParaRPr lang="en-GB" sz="2300" dirty="0"/>
          </a:p>
          <a:p>
            <a:r>
              <a:rPr lang="en-GB" sz="2300" dirty="0"/>
              <a:t> By phrasing your topic as a question your paper becomes more focused. Your research question should have you reflect further on the topic and not be something you already know.</a:t>
            </a:r>
            <a:endParaRPr lang="en-ZA" sz="2300" dirty="0"/>
          </a:p>
          <a:p>
            <a:pPr marL="0" indent="0">
              <a:buNone/>
            </a:pPr>
            <a:endParaRPr lang="en-ZA" sz="2300" dirty="0"/>
          </a:p>
          <a:p>
            <a:pPr marL="0" indent="0">
              <a:buNone/>
            </a:pPr>
            <a:r>
              <a:rPr lang="en-GB" sz="2300" b="1" u="sng" dirty="0"/>
              <a:t>Thesis statement</a:t>
            </a:r>
            <a:endParaRPr lang="en-ZA" sz="2300" b="1" u="sng" dirty="0"/>
          </a:p>
          <a:p>
            <a:r>
              <a:rPr lang="en-GB" sz="2300" dirty="0"/>
              <a:t>The thesis statement answers your research question. It is the main purpose of your paper or in other words, a claim you make based on the research you’ve done.</a:t>
            </a:r>
          </a:p>
          <a:p>
            <a:r>
              <a:rPr lang="en-GB" sz="2300" dirty="0"/>
              <a:t> The goal of the paper is to provide evidence to support your thesis.  What do you want your audience to learn?</a:t>
            </a:r>
            <a:endParaRPr lang="en-ZA" sz="2300" dirty="0"/>
          </a:p>
          <a:p>
            <a:pPr marL="0" indent="0">
              <a:buNone/>
            </a:pPr>
            <a:endParaRPr lang="en-ZA" sz="2000" dirty="0"/>
          </a:p>
          <a:p>
            <a:pPr marL="0" indent="0">
              <a:buNone/>
            </a:pPr>
            <a:endParaRPr lang="en-GB" sz="2500" dirty="0"/>
          </a:p>
          <a:p>
            <a:pPr marL="0" indent="0">
              <a:buNone/>
            </a:pPr>
            <a:endParaRPr lang="en-ZA" b="1" u="sng" dirty="0"/>
          </a:p>
        </p:txBody>
      </p:sp>
    </p:spTree>
    <p:extLst>
      <p:ext uri="{BB962C8B-B14F-4D97-AF65-F5344CB8AC3E}">
        <p14:creationId xmlns:p14="http://schemas.microsoft.com/office/powerpoint/2010/main" val="322933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a:xfrm>
            <a:off x="467544" y="1158002"/>
            <a:ext cx="8219256" cy="5299947"/>
          </a:xfrm>
        </p:spPr>
        <p:txBody>
          <a:bodyPr>
            <a:normAutofit/>
          </a:bodyPr>
          <a:lstStyle/>
          <a:p>
            <a:r>
              <a:rPr lang="en-GB" sz="2100" dirty="0"/>
              <a:t>Remember to go from general to specific while you’re refining your topic. If your topic is too broad or general, you will end up with too much information to go through. But don’t narrow it so much that you can’t find enough information (topic is too specific).</a:t>
            </a:r>
            <a:endParaRPr lang="en-ZA" sz="2100" dirty="0"/>
          </a:p>
          <a:p>
            <a:pPr marL="0" indent="0">
              <a:buNone/>
            </a:pPr>
            <a:endParaRPr lang="en-ZA" sz="2100" dirty="0"/>
          </a:p>
          <a:p>
            <a:r>
              <a:rPr lang="en-GB" sz="2100" dirty="0"/>
              <a:t>For example let us say your topic is the rising level of obesity, particularly obesity in children you and have come up with the research question of: “Why is there an increasing level of obesity in children?” You may need to narrow your topic down to one aspect of this question and focus on one potential cause of obesity. Your thesis statement becomes: “The proliferation of fast food restaurants has led to an increase in childhood obesity”. Can you see this?</a:t>
            </a:r>
            <a:endParaRPr lang="en-ZA" sz="2100" dirty="0"/>
          </a:p>
          <a:p>
            <a:pPr marL="0" indent="0">
              <a:buNone/>
            </a:pPr>
            <a:endParaRPr lang="en-ZA" sz="2100" dirty="0"/>
          </a:p>
          <a:p>
            <a:r>
              <a:rPr lang="en-GB" sz="2100" dirty="0"/>
              <a:t>You may need to modify your topic as you progress with your research. Remember to continue to question and remain flexible</a:t>
            </a:r>
            <a:r>
              <a:rPr lang="en-GB" sz="2000" dirty="0"/>
              <a:t>.</a:t>
            </a:r>
            <a:endParaRPr lang="en-ZA" sz="2000" dirty="0"/>
          </a:p>
          <a:p>
            <a:pPr marL="0" indent="0">
              <a:buNone/>
            </a:pPr>
            <a:endParaRPr lang="en-ZA" sz="2000" dirty="0"/>
          </a:p>
          <a:p>
            <a:pPr marL="0" indent="0">
              <a:buNone/>
            </a:pPr>
            <a:endParaRPr lang="en-GB" sz="2500" dirty="0"/>
          </a:p>
          <a:p>
            <a:pPr marL="0" indent="0">
              <a:buNone/>
            </a:pPr>
            <a:endParaRPr lang="en-ZA" b="1" u="sng" dirty="0"/>
          </a:p>
        </p:txBody>
      </p:sp>
    </p:spTree>
    <p:extLst>
      <p:ext uri="{BB962C8B-B14F-4D97-AF65-F5344CB8AC3E}">
        <p14:creationId xmlns:p14="http://schemas.microsoft.com/office/powerpoint/2010/main" val="972355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a:xfrm>
            <a:off x="467544" y="1168888"/>
            <a:ext cx="8219256" cy="5299947"/>
          </a:xfrm>
        </p:spPr>
        <p:txBody>
          <a:bodyPr>
            <a:normAutofit/>
          </a:bodyPr>
          <a:lstStyle/>
          <a:p>
            <a:pPr marL="0" indent="0">
              <a:buNone/>
            </a:pPr>
            <a:r>
              <a:rPr lang="en-GB" sz="2100" b="1" u="sng" dirty="0"/>
              <a:t>Reasons for research</a:t>
            </a:r>
            <a:endParaRPr lang="en-ZA" sz="2100" b="1" u="sng" dirty="0"/>
          </a:p>
          <a:p>
            <a:r>
              <a:rPr lang="en-GB" sz="2100" dirty="0"/>
              <a:t>Research allows you to pursue your interests, to learn something new, to hone your problem-solving skills and to challenge yourself in new ways. </a:t>
            </a:r>
          </a:p>
          <a:p>
            <a:endParaRPr lang="en-GB" sz="2100" dirty="0"/>
          </a:p>
          <a:p>
            <a:r>
              <a:rPr lang="en-GB" sz="2100" dirty="0"/>
              <a:t>Working on a faculty-initiated research project gives you the opportunity work closely with a mentor–a faculty member or other experienced researcher. With a self-initiated research project, you leave Berkeley with a product that represents the distillation of your interests and studies, and possibly, a real contribution to knowledge.</a:t>
            </a:r>
            <a:endParaRPr lang="en-ZA" sz="2100" dirty="0"/>
          </a:p>
          <a:p>
            <a:pPr marL="0" indent="0">
              <a:buNone/>
            </a:pPr>
            <a:endParaRPr lang="en-ZA" sz="2100" dirty="0"/>
          </a:p>
          <a:p>
            <a:r>
              <a:rPr lang="en-GB" sz="2100" dirty="0"/>
              <a:t>Every field of study has its own research problems and methods. As a researcher you seek answers to questions of great interest to you. Your research problem could be aesthetic, social, political, scientific or technical. You choose the tools, gather and analyse the data. </a:t>
            </a:r>
            <a:endParaRPr lang="en-ZA" sz="2100" dirty="0"/>
          </a:p>
          <a:p>
            <a:pPr marL="0" indent="0">
              <a:buNone/>
            </a:pPr>
            <a:endParaRPr lang="en-ZA" sz="2000" dirty="0"/>
          </a:p>
          <a:p>
            <a:pPr marL="0" indent="0">
              <a:buNone/>
            </a:pPr>
            <a:endParaRPr lang="en-GB" sz="2500" dirty="0"/>
          </a:p>
          <a:p>
            <a:pPr marL="0" indent="0">
              <a:buNone/>
            </a:pPr>
            <a:endParaRPr lang="en-ZA" b="1" u="sng" dirty="0"/>
          </a:p>
        </p:txBody>
      </p:sp>
    </p:spTree>
    <p:extLst>
      <p:ext uri="{BB962C8B-B14F-4D97-AF65-F5344CB8AC3E}">
        <p14:creationId xmlns:p14="http://schemas.microsoft.com/office/powerpoint/2010/main" val="3173269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410"/>
            <a:ext cx="8219256" cy="1008000"/>
          </a:xfrm>
        </p:spPr>
        <p:txBody>
          <a:bodyPr/>
          <a:lstStyle/>
          <a:p>
            <a:pPr algn="ctr"/>
            <a:r>
              <a:rPr lang="en-ZA" dirty="0"/>
              <a:t>Planning a research assignment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a:xfrm>
            <a:off x="315686" y="1611086"/>
            <a:ext cx="8371114" cy="4846863"/>
          </a:xfrm>
        </p:spPr>
        <p:txBody>
          <a:bodyPr>
            <a:normAutofit/>
          </a:bodyPr>
          <a:lstStyle/>
          <a:p>
            <a:pPr marL="0" indent="0">
              <a:buNone/>
            </a:pPr>
            <a:r>
              <a:rPr lang="en-GB" sz="2100" b="1" u="sng" dirty="0"/>
              <a:t>The importance of finding solutions via research</a:t>
            </a:r>
            <a:endParaRPr lang="en-ZA" sz="2100" b="1" u="sng" dirty="0"/>
          </a:p>
          <a:p>
            <a:r>
              <a:rPr lang="en-GB" sz="2100" dirty="0"/>
              <a:t>For many people, the main reason for being involved in research is to find out more information about their condition. </a:t>
            </a:r>
          </a:p>
          <a:p>
            <a:endParaRPr lang="en-GB" sz="2100" dirty="0"/>
          </a:p>
          <a:p>
            <a:r>
              <a:rPr lang="en-GB" sz="2100" dirty="0"/>
              <a:t>Whether the research is successful or not you’ll have contributed to knowledge on the subject, and this could lead to the development of better products, work conditions etc. </a:t>
            </a:r>
            <a:endParaRPr lang="en-ZA" sz="2100" dirty="0"/>
          </a:p>
          <a:p>
            <a:pPr marL="0" indent="0">
              <a:buNone/>
            </a:pPr>
            <a:r>
              <a:rPr lang="en-GB" sz="2100" dirty="0"/>
              <a:t>. </a:t>
            </a:r>
            <a:endParaRPr lang="en-ZA" sz="2100" dirty="0"/>
          </a:p>
          <a:p>
            <a:pPr marL="0" indent="0">
              <a:buNone/>
            </a:pPr>
            <a:endParaRPr lang="en-ZA" sz="2000" dirty="0"/>
          </a:p>
          <a:p>
            <a:pPr marL="0" indent="0">
              <a:buNone/>
            </a:pPr>
            <a:endParaRPr lang="en-GB" sz="2500" dirty="0"/>
          </a:p>
          <a:p>
            <a:pPr marL="0" indent="0">
              <a:buNone/>
            </a:pPr>
            <a:endParaRPr lang="en-ZA" b="1" u="sng" dirty="0"/>
          </a:p>
        </p:txBody>
      </p:sp>
    </p:spTree>
    <p:extLst>
      <p:ext uri="{BB962C8B-B14F-4D97-AF65-F5344CB8AC3E}">
        <p14:creationId xmlns:p14="http://schemas.microsoft.com/office/powerpoint/2010/main" val="4139017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sz="2300" dirty="0"/>
              <a:t>Research models are applied to understanding particular application domains by means of deploying methods which have particular theories behind them. Research paradigms or models are deployed using one of a number of recognised research methodologies. </a:t>
            </a:r>
          </a:p>
          <a:p>
            <a:pPr marL="0" indent="0">
              <a:buNone/>
            </a:pPr>
            <a:endParaRPr lang="en-ZA" sz="2300" dirty="0"/>
          </a:p>
          <a:p>
            <a:pPr marL="0" indent="0">
              <a:buNone/>
            </a:pPr>
            <a:r>
              <a:rPr lang="en-GB" sz="2300" b="1" u="sng" dirty="0"/>
              <a:t>Theory</a:t>
            </a:r>
            <a:endParaRPr lang="en-ZA" sz="2300" b="1" u="sng" dirty="0"/>
          </a:p>
          <a:p>
            <a:r>
              <a:rPr lang="en-GB" sz="2300" dirty="0"/>
              <a:t>A theory is a set of interrelated concepts, definitions and statements arranged with the purpose of explaining and predicting phenomena. </a:t>
            </a:r>
          </a:p>
          <a:p>
            <a:endParaRPr lang="en-GB" sz="2300" dirty="0"/>
          </a:p>
          <a:p>
            <a:r>
              <a:rPr lang="en-GB" sz="2300" dirty="0"/>
              <a:t>Theory is a convenient way of organising facts and constructs into a meaningful and manageable form but it can be tested for quality. </a:t>
            </a:r>
            <a:endParaRPr lang="en-ZA" sz="2300"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790886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a:xfrm>
            <a:off x="467544" y="1413296"/>
            <a:ext cx="8219256" cy="4900418"/>
          </a:xfrm>
        </p:spPr>
        <p:txBody>
          <a:bodyPr>
            <a:normAutofit/>
          </a:bodyPr>
          <a:lstStyle/>
          <a:p>
            <a:pPr marL="0" indent="0">
              <a:buNone/>
            </a:pPr>
            <a:r>
              <a:rPr lang="en-GB" sz="2100" b="1" u="sng" dirty="0"/>
              <a:t>Methods</a:t>
            </a:r>
            <a:endParaRPr lang="en-ZA" sz="2100" b="1" u="sng" dirty="0"/>
          </a:p>
          <a:p>
            <a:r>
              <a:rPr lang="en-GB" sz="2100" dirty="0"/>
              <a:t>Methods or techniques are used to reveal the existence of, identify the value of or represent relationships between one or more concept. </a:t>
            </a:r>
            <a:endParaRPr lang="en-ZA" sz="2100" dirty="0"/>
          </a:p>
          <a:p>
            <a:pPr marL="0" indent="0">
              <a:buNone/>
            </a:pPr>
            <a:endParaRPr lang="en-ZA" sz="2100" dirty="0"/>
          </a:p>
          <a:p>
            <a:r>
              <a:rPr lang="en-GB" sz="2100" dirty="0"/>
              <a:t>There are two main types of research models. These are:</a:t>
            </a:r>
            <a:endParaRPr lang="en-ZA" sz="2100" dirty="0"/>
          </a:p>
          <a:p>
            <a:pPr lvl="1"/>
            <a:r>
              <a:rPr lang="en-US" sz="2100" b="1" dirty="0"/>
              <a:t>Quantitative research - </a:t>
            </a:r>
            <a:r>
              <a:rPr lang="en-GB" sz="2100" dirty="0"/>
              <a:t> also known as traditional, positivist, experimental or empiricist</a:t>
            </a:r>
            <a:endParaRPr lang="en-US" sz="2100" b="1" dirty="0"/>
          </a:p>
          <a:p>
            <a:pPr lvl="1"/>
            <a:r>
              <a:rPr lang="en-US" sz="2100" dirty="0"/>
              <a:t>Quantitative research is expressed in numbers and graphs. It is used to test or confirm theories and assumptions. This type of research can be used to establish generalizable facts about a topic.</a:t>
            </a:r>
          </a:p>
          <a:p>
            <a:pPr lvl="1"/>
            <a:r>
              <a:rPr lang="en-US" sz="2100" dirty="0"/>
              <a:t>Common quantitative methods include experiments, observations recorded as numbers, and surveys with closed-ended questions.</a:t>
            </a:r>
            <a:endParaRPr lang="en-ZA" dirty="0"/>
          </a:p>
        </p:txBody>
      </p:sp>
    </p:spTree>
    <p:extLst>
      <p:ext uri="{BB962C8B-B14F-4D97-AF65-F5344CB8AC3E}">
        <p14:creationId xmlns:p14="http://schemas.microsoft.com/office/powerpoint/2010/main" val="295162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p:txBody>
          <a:bodyPr>
            <a:normAutofit/>
          </a:bodyPr>
          <a:lstStyle/>
          <a:p>
            <a:r>
              <a:rPr lang="en-US" sz="2100" dirty="0"/>
              <a:t>The second type of research model: </a:t>
            </a:r>
          </a:p>
          <a:p>
            <a:endParaRPr lang="en-US" sz="2100" dirty="0"/>
          </a:p>
          <a:p>
            <a:endParaRPr lang="en-US" sz="2100" dirty="0"/>
          </a:p>
          <a:p>
            <a:r>
              <a:rPr lang="en-US" sz="2100" b="1" dirty="0"/>
              <a:t>Qualitative research - </a:t>
            </a:r>
            <a:r>
              <a:rPr lang="en-GB" sz="2100" dirty="0"/>
              <a:t>also known as constructivist, naturalistic, interpretive, post positivist or post modern perspective. </a:t>
            </a:r>
            <a:endParaRPr lang="en-ZA" sz="2100" dirty="0"/>
          </a:p>
          <a:p>
            <a:endParaRPr lang="en-US" sz="2100" b="1" dirty="0"/>
          </a:p>
          <a:p>
            <a:r>
              <a:rPr lang="en-US" sz="2100" dirty="0"/>
              <a:t>Qualitative research is expressed in words. It is used to understand concepts, thoughts or experiences. This type of research enables you to gather in-depth insights on topics that are not well understood.</a:t>
            </a:r>
          </a:p>
          <a:p>
            <a:r>
              <a:rPr lang="en-US" sz="2100" dirty="0"/>
              <a:t>Common qualitative methods include interviews with open-ended questions, observations described in words, and literature reviews that explore concepts and theories.</a:t>
            </a:r>
            <a:r>
              <a:rPr lang="en-GB" sz="2100" dirty="0"/>
              <a:t>. </a:t>
            </a:r>
            <a:endParaRPr lang="en-ZA" sz="2100" dirty="0"/>
          </a:p>
          <a:p>
            <a:pPr marL="0" indent="0">
              <a:buNone/>
            </a:pPr>
            <a:endParaRPr lang="en-ZA" dirty="0"/>
          </a:p>
        </p:txBody>
      </p:sp>
      <p:pic>
        <p:nvPicPr>
          <p:cNvPr id="5" name="Picture 4" descr="A picture containing person&#10;&#10;Description automatically generated">
            <a:extLst>
              <a:ext uri="{FF2B5EF4-FFF2-40B4-BE49-F238E27FC236}">
                <a16:creationId xmlns:a16="http://schemas.microsoft.com/office/drawing/2014/main" id="{BB088F32-904E-4218-836C-4E885B1FFB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943" y="512287"/>
            <a:ext cx="2536372" cy="1859838"/>
          </a:xfrm>
          <a:prstGeom prst="rect">
            <a:avLst/>
          </a:prstGeom>
          <a:noFill/>
          <a:ln>
            <a:noFill/>
          </a:ln>
        </p:spPr>
      </p:pic>
    </p:spTree>
    <p:extLst>
      <p:ext uri="{BB962C8B-B14F-4D97-AF65-F5344CB8AC3E}">
        <p14:creationId xmlns:p14="http://schemas.microsoft.com/office/powerpoint/2010/main" val="3323138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Below is a table which explains this further. </a:t>
            </a:r>
          </a:p>
          <a:p>
            <a:pPr marL="0" indent="0">
              <a:buNone/>
            </a:pPr>
            <a:endParaRPr lang="en-ZA" dirty="0"/>
          </a:p>
        </p:txBody>
      </p:sp>
      <p:pic>
        <p:nvPicPr>
          <p:cNvPr id="8" name="Picture 7"/>
          <p:cNvPicPr>
            <a:picLocks noChangeAspect="1"/>
          </p:cNvPicPr>
          <p:nvPr/>
        </p:nvPicPr>
        <p:blipFill>
          <a:blip r:embed="rId2"/>
          <a:stretch>
            <a:fillRect/>
          </a:stretch>
        </p:blipFill>
        <p:spPr>
          <a:xfrm>
            <a:off x="1244600" y="2390774"/>
            <a:ext cx="6866336" cy="3004022"/>
          </a:xfrm>
          <a:prstGeom prst="rect">
            <a:avLst/>
          </a:prstGeom>
        </p:spPr>
      </p:pic>
    </p:spTree>
    <p:extLst>
      <p:ext uri="{BB962C8B-B14F-4D97-AF65-F5344CB8AC3E}">
        <p14:creationId xmlns:p14="http://schemas.microsoft.com/office/powerpoint/2010/main" val="105473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pic>
        <p:nvPicPr>
          <p:cNvPr id="8" name="Picture 7"/>
          <p:cNvPicPr>
            <a:picLocks noChangeAspect="1"/>
          </p:cNvPicPr>
          <p:nvPr/>
        </p:nvPicPr>
        <p:blipFill>
          <a:blip r:embed="rId2"/>
          <a:stretch>
            <a:fillRect/>
          </a:stretch>
        </p:blipFill>
        <p:spPr>
          <a:xfrm>
            <a:off x="603504" y="1855529"/>
            <a:ext cx="7746752" cy="2910503"/>
          </a:xfrm>
          <a:prstGeom prst="rect">
            <a:avLst/>
          </a:prstGeom>
        </p:spPr>
      </p:pic>
    </p:spTree>
    <p:extLst>
      <p:ext uri="{BB962C8B-B14F-4D97-AF65-F5344CB8AC3E}">
        <p14:creationId xmlns:p14="http://schemas.microsoft.com/office/powerpoint/2010/main" val="3279559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8ABF-84AC-4EF1-8EFA-8A6FEDD926B2}"/>
              </a:ext>
            </a:extLst>
          </p:cNvPr>
          <p:cNvSpPr>
            <a:spLocks noGrp="1"/>
          </p:cNvSpPr>
          <p:nvPr>
            <p:ph type="title"/>
          </p:nvPr>
        </p:nvSpPr>
        <p:spPr/>
        <p:txBody>
          <a:bodyPr/>
          <a:lstStyle/>
          <a:p>
            <a:r>
              <a:rPr lang="en-US" dirty="0"/>
              <a:t>Research philosophy </a:t>
            </a:r>
          </a:p>
        </p:txBody>
      </p:sp>
      <p:sp>
        <p:nvSpPr>
          <p:cNvPr id="3" name="Slide Number Placeholder 2">
            <a:extLst>
              <a:ext uri="{FF2B5EF4-FFF2-40B4-BE49-F238E27FC236}">
                <a16:creationId xmlns:a16="http://schemas.microsoft.com/office/drawing/2014/main" id="{31BA4760-1A53-4858-8E61-F899D996B518}"/>
              </a:ext>
            </a:extLst>
          </p:cNvPr>
          <p:cNvSpPr>
            <a:spLocks noGrp="1"/>
          </p:cNvSpPr>
          <p:nvPr>
            <p:ph type="sldNum" sz="quarter" idx="12"/>
          </p:nvPr>
        </p:nvSpPr>
        <p:spPr/>
        <p:txBody>
          <a:bodyPr/>
          <a:lstStyle/>
          <a:p>
            <a:fld id="{32F83655-DC73-417F-8B26-EB7A1DBB5382}" type="slidenum">
              <a:rPr lang="en-ZA" smtClean="0"/>
              <a:pPr/>
              <a:t>61</a:t>
            </a:fld>
            <a:endParaRPr lang="en-ZA" dirty="0"/>
          </a:p>
        </p:txBody>
      </p:sp>
      <p:graphicFrame>
        <p:nvGraphicFramePr>
          <p:cNvPr id="5" name="Content Placeholder 4">
            <a:extLst>
              <a:ext uri="{FF2B5EF4-FFF2-40B4-BE49-F238E27FC236}">
                <a16:creationId xmlns:a16="http://schemas.microsoft.com/office/drawing/2014/main" id="{01D58E94-D02C-476F-A15C-9EA6E2F1A984}"/>
              </a:ext>
            </a:extLst>
          </p:cNvPr>
          <p:cNvGraphicFramePr>
            <a:graphicFrameLocks noGrp="1"/>
          </p:cNvGraphicFramePr>
          <p:nvPr>
            <p:ph sz="quarter" idx="1"/>
            <p:extLst>
              <p:ext uri="{D42A27DB-BD31-4B8C-83A1-F6EECF244321}">
                <p14:modId xmlns:p14="http://schemas.microsoft.com/office/powerpoint/2010/main" val="4258430347"/>
              </p:ext>
            </p:extLst>
          </p:nvPr>
        </p:nvGraphicFramePr>
        <p:xfrm>
          <a:off x="696686" y="1545771"/>
          <a:ext cx="7990114" cy="4517574"/>
        </p:xfrm>
        <a:graphic>
          <a:graphicData uri="http://schemas.openxmlformats.org/drawingml/2006/table">
            <a:tbl>
              <a:tblPr/>
              <a:tblGrid>
                <a:gridCol w="3995057">
                  <a:extLst>
                    <a:ext uri="{9D8B030D-6E8A-4147-A177-3AD203B41FA5}">
                      <a16:colId xmlns:a16="http://schemas.microsoft.com/office/drawing/2014/main" val="2784983580"/>
                    </a:ext>
                  </a:extLst>
                </a:gridCol>
                <a:gridCol w="3995057">
                  <a:extLst>
                    <a:ext uri="{9D8B030D-6E8A-4147-A177-3AD203B41FA5}">
                      <a16:colId xmlns:a16="http://schemas.microsoft.com/office/drawing/2014/main" val="1868407157"/>
                    </a:ext>
                  </a:extLst>
                </a:gridCol>
              </a:tblGrid>
              <a:tr h="547585">
                <a:tc>
                  <a:txBody>
                    <a:bodyPr/>
                    <a:lstStyle/>
                    <a:p>
                      <a:pPr algn="l"/>
                      <a:r>
                        <a:rPr lang="en-US" b="1">
                          <a:effectLst/>
                        </a:rPr>
                        <a:t>Ontology</a:t>
                      </a:r>
                      <a:endParaRPr lang="en-US">
                        <a:effectLst/>
                      </a:endParaRPr>
                    </a:p>
                  </a:txBody>
                  <a:tcPr anchor="ctr">
                    <a:lnL>
                      <a:noFill/>
                    </a:lnL>
                    <a:lnR w="7620" cap="flat" cmpd="sng" algn="ctr">
                      <a:solidFill>
                        <a:srgbClr val="EDEDEE"/>
                      </a:solidFill>
                      <a:prstDash val="solid"/>
                      <a:round/>
                      <a:headEnd type="none" w="med" len="med"/>
                      <a:tailEnd type="none" w="med" len="med"/>
                    </a:lnR>
                    <a:lnT>
                      <a:noFill/>
                    </a:lnT>
                    <a:lnB w="7620" cap="flat" cmpd="sng" algn="ctr">
                      <a:solidFill>
                        <a:srgbClr val="EDEDEE"/>
                      </a:solidFill>
                      <a:prstDash val="solid"/>
                      <a:round/>
                      <a:headEnd type="none" w="med" len="med"/>
                      <a:tailEnd type="none" w="med" len="med"/>
                    </a:lnB>
                    <a:solidFill>
                      <a:srgbClr val="FFFFFF"/>
                    </a:solidFill>
                  </a:tcPr>
                </a:tc>
                <a:tc>
                  <a:txBody>
                    <a:bodyPr/>
                    <a:lstStyle/>
                    <a:p>
                      <a:pPr algn="l"/>
                      <a:r>
                        <a:rPr lang="en-US">
                          <a:effectLst/>
                        </a:rPr>
                        <a:t>What is reality?</a:t>
                      </a:r>
                    </a:p>
                  </a:txBody>
                  <a:tcPr anchor="ctr">
                    <a:lnL w="7620" cap="flat" cmpd="sng" algn="ctr">
                      <a:solidFill>
                        <a:srgbClr val="EDEDEE"/>
                      </a:solidFill>
                      <a:prstDash val="solid"/>
                      <a:round/>
                      <a:headEnd type="none" w="med" len="med"/>
                      <a:tailEnd type="none" w="med" len="med"/>
                    </a:lnL>
                    <a:lnR>
                      <a:noFill/>
                    </a:lnR>
                    <a:lnT>
                      <a:noFill/>
                    </a:lnT>
                    <a:lnB w="7620" cap="flat" cmpd="sng" algn="ctr">
                      <a:solidFill>
                        <a:srgbClr val="EDEDEE"/>
                      </a:solidFill>
                      <a:prstDash val="solid"/>
                      <a:round/>
                      <a:headEnd type="none" w="med" len="med"/>
                      <a:tailEnd type="none" w="med" len="med"/>
                    </a:lnB>
                    <a:solidFill>
                      <a:srgbClr val="FFFFFF"/>
                    </a:solidFill>
                  </a:tcPr>
                </a:tc>
                <a:extLst>
                  <a:ext uri="{0D108BD9-81ED-4DB2-BD59-A6C34878D82A}">
                    <a16:rowId xmlns:a16="http://schemas.microsoft.com/office/drawing/2014/main" val="3328774245"/>
                  </a:ext>
                </a:extLst>
              </a:tr>
              <a:tr h="547585">
                <a:tc>
                  <a:txBody>
                    <a:bodyPr/>
                    <a:lstStyle/>
                    <a:p>
                      <a:pPr algn="l"/>
                      <a:r>
                        <a:rPr lang="en-US" b="1">
                          <a:effectLst/>
                        </a:rPr>
                        <a:t>Epistemology</a:t>
                      </a:r>
                      <a:endParaRPr lang="en-US">
                        <a:effectLst/>
                      </a:endParaRPr>
                    </a:p>
                  </a:txBody>
                  <a:tcPr anchor="ctr">
                    <a:lnL>
                      <a:noFill/>
                    </a:lnL>
                    <a:lnR w="7620" cap="flat" cmpd="sng" algn="ctr">
                      <a:solidFill>
                        <a:srgbClr val="EDEDEE"/>
                      </a:solidFill>
                      <a:prstDash val="solid"/>
                      <a:round/>
                      <a:headEnd type="none" w="med" len="med"/>
                      <a:tailEnd type="none" w="med" len="med"/>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tc>
                  <a:txBody>
                    <a:bodyPr/>
                    <a:lstStyle/>
                    <a:p>
                      <a:pPr algn="l"/>
                      <a:r>
                        <a:rPr lang="en-US">
                          <a:effectLst/>
                        </a:rPr>
                        <a:t>How can we know reality?</a:t>
                      </a:r>
                    </a:p>
                  </a:txBody>
                  <a:tcPr anchor="ctr">
                    <a:lnL w="7620" cap="flat" cmpd="sng" algn="ctr">
                      <a:solidFill>
                        <a:srgbClr val="EDEDEE"/>
                      </a:solidFill>
                      <a:prstDash val="solid"/>
                      <a:round/>
                      <a:headEnd type="none" w="med" len="med"/>
                      <a:tailEnd type="none" w="med" len="med"/>
                    </a:lnL>
                    <a:lnR>
                      <a:noFill/>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extLst>
                  <a:ext uri="{0D108BD9-81ED-4DB2-BD59-A6C34878D82A}">
                    <a16:rowId xmlns:a16="http://schemas.microsoft.com/office/drawing/2014/main" val="291506792"/>
                  </a:ext>
                </a:extLst>
              </a:tr>
              <a:tr h="958273">
                <a:tc>
                  <a:txBody>
                    <a:bodyPr/>
                    <a:lstStyle/>
                    <a:p>
                      <a:pPr algn="l"/>
                      <a:r>
                        <a:rPr lang="en-US" b="1">
                          <a:effectLst/>
                        </a:rPr>
                        <a:t>Theoretical Perspective</a:t>
                      </a:r>
                      <a:endParaRPr lang="en-US">
                        <a:effectLst/>
                      </a:endParaRPr>
                    </a:p>
                  </a:txBody>
                  <a:tcPr anchor="ctr">
                    <a:lnL>
                      <a:noFill/>
                    </a:lnL>
                    <a:lnR w="7620" cap="flat" cmpd="sng" algn="ctr">
                      <a:solidFill>
                        <a:srgbClr val="EDEDEE"/>
                      </a:solidFill>
                      <a:prstDash val="solid"/>
                      <a:round/>
                      <a:headEnd type="none" w="med" len="med"/>
                      <a:tailEnd type="none" w="med" len="med"/>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tc>
                  <a:txBody>
                    <a:bodyPr/>
                    <a:lstStyle/>
                    <a:p>
                      <a:pPr algn="l"/>
                      <a:r>
                        <a:rPr lang="en-US">
                          <a:effectLst/>
                        </a:rPr>
                        <a:t>What approaches can we use to acquire knowledge?</a:t>
                      </a:r>
                    </a:p>
                  </a:txBody>
                  <a:tcPr anchor="ctr">
                    <a:lnL w="7620" cap="flat" cmpd="sng" algn="ctr">
                      <a:solidFill>
                        <a:srgbClr val="EDEDEE"/>
                      </a:solidFill>
                      <a:prstDash val="solid"/>
                      <a:round/>
                      <a:headEnd type="none" w="med" len="med"/>
                      <a:tailEnd type="none" w="med" len="med"/>
                    </a:lnL>
                    <a:lnR>
                      <a:noFill/>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extLst>
                  <a:ext uri="{0D108BD9-81ED-4DB2-BD59-A6C34878D82A}">
                    <a16:rowId xmlns:a16="http://schemas.microsoft.com/office/drawing/2014/main" val="3223573380"/>
                  </a:ext>
                </a:extLst>
              </a:tr>
              <a:tr h="958273">
                <a:tc>
                  <a:txBody>
                    <a:bodyPr/>
                    <a:lstStyle/>
                    <a:p>
                      <a:pPr algn="l"/>
                      <a:r>
                        <a:rPr lang="en-US" b="1">
                          <a:effectLst/>
                        </a:rPr>
                        <a:t>Methodology</a:t>
                      </a:r>
                      <a:endParaRPr lang="en-US">
                        <a:effectLst/>
                      </a:endParaRPr>
                    </a:p>
                  </a:txBody>
                  <a:tcPr anchor="ctr">
                    <a:lnL>
                      <a:noFill/>
                    </a:lnL>
                    <a:lnR w="7620" cap="flat" cmpd="sng" algn="ctr">
                      <a:solidFill>
                        <a:srgbClr val="EDEDEE"/>
                      </a:solidFill>
                      <a:prstDash val="solid"/>
                      <a:round/>
                      <a:headEnd type="none" w="med" len="med"/>
                      <a:tailEnd type="none" w="med" len="med"/>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tc>
                  <a:txBody>
                    <a:bodyPr/>
                    <a:lstStyle/>
                    <a:p>
                      <a:pPr algn="l"/>
                      <a:r>
                        <a:rPr lang="en-US">
                          <a:effectLst/>
                        </a:rPr>
                        <a:t>What procedure can we use to acquire knowledge?</a:t>
                      </a:r>
                    </a:p>
                  </a:txBody>
                  <a:tcPr anchor="ctr">
                    <a:lnL w="7620" cap="flat" cmpd="sng" algn="ctr">
                      <a:solidFill>
                        <a:srgbClr val="EDEDEE"/>
                      </a:solidFill>
                      <a:prstDash val="solid"/>
                      <a:round/>
                      <a:headEnd type="none" w="med" len="med"/>
                      <a:tailEnd type="none" w="med" len="med"/>
                    </a:lnL>
                    <a:lnR>
                      <a:noFill/>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extLst>
                  <a:ext uri="{0D108BD9-81ED-4DB2-BD59-A6C34878D82A}">
                    <a16:rowId xmlns:a16="http://schemas.microsoft.com/office/drawing/2014/main" val="1381444614"/>
                  </a:ext>
                </a:extLst>
              </a:tr>
              <a:tr h="958273">
                <a:tc>
                  <a:txBody>
                    <a:bodyPr/>
                    <a:lstStyle/>
                    <a:p>
                      <a:pPr algn="l"/>
                      <a:r>
                        <a:rPr lang="en-US" b="1">
                          <a:effectLst/>
                        </a:rPr>
                        <a:t>Method</a:t>
                      </a:r>
                      <a:endParaRPr lang="en-US">
                        <a:effectLst/>
                      </a:endParaRPr>
                    </a:p>
                  </a:txBody>
                  <a:tcPr anchor="ctr">
                    <a:lnL>
                      <a:noFill/>
                    </a:lnL>
                    <a:lnR w="7620" cap="flat" cmpd="sng" algn="ctr">
                      <a:solidFill>
                        <a:srgbClr val="EDEDEE"/>
                      </a:solidFill>
                      <a:prstDash val="solid"/>
                      <a:round/>
                      <a:headEnd type="none" w="med" len="med"/>
                      <a:tailEnd type="none" w="med" len="med"/>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tc>
                  <a:txBody>
                    <a:bodyPr/>
                    <a:lstStyle/>
                    <a:p>
                      <a:pPr algn="l"/>
                      <a:r>
                        <a:rPr lang="en-US">
                          <a:effectLst/>
                        </a:rPr>
                        <a:t>What tools can we use for acquiring knowledge?</a:t>
                      </a:r>
                    </a:p>
                  </a:txBody>
                  <a:tcPr anchor="ctr">
                    <a:lnL w="7620" cap="flat" cmpd="sng" algn="ctr">
                      <a:solidFill>
                        <a:srgbClr val="EDEDEE"/>
                      </a:solidFill>
                      <a:prstDash val="solid"/>
                      <a:round/>
                      <a:headEnd type="none" w="med" len="med"/>
                      <a:tailEnd type="none" w="med" len="med"/>
                    </a:lnL>
                    <a:lnR>
                      <a:noFill/>
                    </a:lnR>
                    <a:lnT w="7620" cap="flat" cmpd="sng" algn="ctr">
                      <a:solidFill>
                        <a:srgbClr val="EDEDEE"/>
                      </a:solidFill>
                      <a:prstDash val="solid"/>
                      <a:round/>
                      <a:headEnd type="none" w="med" len="med"/>
                      <a:tailEnd type="none" w="med" len="med"/>
                    </a:lnT>
                    <a:lnB w="7620" cap="flat" cmpd="sng" algn="ctr">
                      <a:solidFill>
                        <a:srgbClr val="EDEDEE"/>
                      </a:solidFill>
                      <a:prstDash val="solid"/>
                      <a:round/>
                      <a:headEnd type="none" w="med" len="med"/>
                      <a:tailEnd type="none" w="med" len="med"/>
                    </a:lnB>
                    <a:solidFill>
                      <a:srgbClr val="FFFFFF"/>
                    </a:solidFill>
                  </a:tcPr>
                </a:tc>
                <a:extLst>
                  <a:ext uri="{0D108BD9-81ED-4DB2-BD59-A6C34878D82A}">
                    <a16:rowId xmlns:a16="http://schemas.microsoft.com/office/drawing/2014/main" val="3913525761"/>
                  </a:ext>
                </a:extLst>
              </a:tr>
              <a:tr h="547585">
                <a:tc>
                  <a:txBody>
                    <a:bodyPr/>
                    <a:lstStyle/>
                    <a:p>
                      <a:pPr algn="l"/>
                      <a:r>
                        <a:rPr lang="en-US" b="1">
                          <a:effectLst/>
                        </a:rPr>
                        <a:t>Sources</a:t>
                      </a:r>
                      <a:endParaRPr lang="en-US">
                        <a:effectLst/>
                      </a:endParaRPr>
                    </a:p>
                  </a:txBody>
                  <a:tcPr anchor="ctr">
                    <a:lnL>
                      <a:noFill/>
                    </a:lnL>
                    <a:lnR w="7620" cap="flat" cmpd="sng" algn="ctr">
                      <a:solidFill>
                        <a:srgbClr val="EDEDEE"/>
                      </a:solidFill>
                      <a:prstDash val="solid"/>
                      <a:round/>
                      <a:headEnd type="none" w="med" len="med"/>
                      <a:tailEnd type="none" w="med" len="med"/>
                    </a:lnR>
                    <a:lnT w="7620" cap="flat" cmpd="sng" algn="ctr">
                      <a:solidFill>
                        <a:srgbClr val="EDEDEE"/>
                      </a:solidFill>
                      <a:prstDash val="solid"/>
                      <a:round/>
                      <a:headEnd type="none" w="med" len="med"/>
                      <a:tailEnd type="none" w="med" len="med"/>
                    </a:lnT>
                    <a:lnB>
                      <a:noFill/>
                    </a:lnB>
                    <a:solidFill>
                      <a:srgbClr val="FFFFFF"/>
                    </a:solidFill>
                  </a:tcPr>
                </a:tc>
                <a:tc>
                  <a:txBody>
                    <a:bodyPr/>
                    <a:lstStyle/>
                    <a:p>
                      <a:pPr algn="l"/>
                      <a:r>
                        <a:rPr lang="en-US" dirty="0">
                          <a:effectLst/>
                        </a:rPr>
                        <a:t>What data can we collect?</a:t>
                      </a:r>
                    </a:p>
                  </a:txBody>
                  <a:tcPr anchor="ctr">
                    <a:lnL w="7620" cap="flat" cmpd="sng" algn="ctr">
                      <a:solidFill>
                        <a:srgbClr val="EDEDEE"/>
                      </a:solidFill>
                      <a:prstDash val="solid"/>
                      <a:round/>
                      <a:headEnd type="none" w="med" len="med"/>
                      <a:tailEnd type="none" w="med" len="med"/>
                    </a:lnL>
                    <a:lnR>
                      <a:noFill/>
                    </a:lnR>
                    <a:lnT w="7620" cap="flat" cmpd="sng" algn="ctr">
                      <a:solidFill>
                        <a:srgbClr val="EDEDEE"/>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70444772"/>
                  </a:ext>
                </a:extLst>
              </a:tr>
            </a:tbl>
          </a:graphicData>
        </a:graphic>
      </p:graphicFrame>
    </p:spTree>
    <p:extLst>
      <p:ext uri="{BB962C8B-B14F-4D97-AF65-F5344CB8AC3E}">
        <p14:creationId xmlns:p14="http://schemas.microsoft.com/office/powerpoint/2010/main" val="2576923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9A36-9735-4C49-AC76-C56DD208B7D7}"/>
              </a:ext>
            </a:extLst>
          </p:cNvPr>
          <p:cNvSpPr>
            <a:spLocks noGrp="1"/>
          </p:cNvSpPr>
          <p:nvPr>
            <p:ph type="title"/>
          </p:nvPr>
        </p:nvSpPr>
        <p:spPr>
          <a:xfrm>
            <a:off x="532319" y="927781"/>
            <a:ext cx="8219256" cy="1008000"/>
          </a:xfrm>
        </p:spPr>
        <p:txBody>
          <a:bodyPr>
            <a:normAutofit fontScale="90000"/>
          </a:bodyPr>
          <a:lstStyle/>
          <a:p>
            <a:r>
              <a:rPr lang="en-US" dirty="0"/>
              <a:t>Stages - consider when planning your research &amp; how the different research philosophies relate to each stages.</a:t>
            </a:r>
          </a:p>
        </p:txBody>
      </p:sp>
      <p:sp>
        <p:nvSpPr>
          <p:cNvPr id="3" name="Slide Number Placeholder 2">
            <a:extLst>
              <a:ext uri="{FF2B5EF4-FFF2-40B4-BE49-F238E27FC236}">
                <a16:creationId xmlns:a16="http://schemas.microsoft.com/office/drawing/2014/main" id="{DF132100-2F6D-4665-A157-DEDC90EC0B99}"/>
              </a:ext>
            </a:extLst>
          </p:cNvPr>
          <p:cNvSpPr>
            <a:spLocks noGrp="1"/>
          </p:cNvSpPr>
          <p:nvPr>
            <p:ph type="sldNum" sz="quarter" idx="12"/>
          </p:nvPr>
        </p:nvSpPr>
        <p:spPr/>
        <p:txBody>
          <a:bodyPr/>
          <a:lstStyle/>
          <a:p>
            <a:fld id="{32F83655-DC73-417F-8B26-EB7A1DBB5382}" type="slidenum">
              <a:rPr lang="en-ZA" smtClean="0"/>
              <a:pPr/>
              <a:t>62</a:t>
            </a:fld>
            <a:endParaRPr lang="en-ZA" dirty="0"/>
          </a:p>
        </p:txBody>
      </p:sp>
      <p:pic>
        <p:nvPicPr>
          <p:cNvPr id="1026" name="Picture 2">
            <a:extLst>
              <a:ext uri="{FF2B5EF4-FFF2-40B4-BE49-F238E27FC236}">
                <a16:creationId xmlns:a16="http://schemas.microsoft.com/office/drawing/2014/main" id="{CA416DE9-D9DA-447E-AACF-32E7ABE5381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6304" y="2166257"/>
            <a:ext cx="8486067" cy="460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59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4778231"/>
          </a:xfrm>
          <a:prstGeom prst="rect">
            <a:avLst/>
          </a:prstGeom>
        </p:spPr>
        <p:txBody>
          <a:bodyPr wrap="square">
            <a:spAutoFit/>
          </a:bodyPr>
          <a:lstStyle/>
          <a:p>
            <a:pPr>
              <a:spcAft>
                <a:spcPts val="0"/>
              </a:spcAft>
            </a:pPr>
            <a:r>
              <a:rPr lang="en-GB" sz="2100" b="1" dirty="0">
                <a:latin typeface="Calibri" panose="020F0502020204030204" pitchFamily="34" charset="0"/>
                <a:ea typeface="Times New Roman" panose="02020603050405020304" pitchFamily="18" charset="0"/>
                <a:cs typeface="Times New Roman" panose="02020603050405020304" pitchFamily="18" charset="0"/>
              </a:rPr>
              <a:t>The scope of the assignment</a:t>
            </a:r>
            <a:endParaRPr lang="en-ZA" sz="21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GB" sz="2100" dirty="0">
                <a:latin typeface="Calibri" panose="020F0502020204030204" pitchFamily="34" charset="0"/>
                <a:ea typeface="Calibri" panose="020F0502020204030204" pitchFamily="34" charset="0"/>
                <a:cs typeface="Times New Roman" panose="02020603050405020304" pitchFamily="18" charset="0"/>
              </a:rPr>
              <a:t> </a:t>
            </a:r>
            <a:endParaRPr lang="en-ZA"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When choosing a topic and deciding on a research assignment, it is important to understand the scope of the assignment.</a:t>
            </a:r>
          </a:p>
          <a:p>
            <a:pPr marL="342900" indent="-342900">
              <a:lnSpc>
                <a:spcPct val="150000"/>
              </a:lnSpc>
              <a:spcAft>
                <a:spcPts val="0"/>
              </a:spcAft>
              <a:buFont typeface="Arial" panose="020B0604020202020204" pitchFamily="34" charset="0"/>
              <a:buChar char="•"/>
            </a:pPr>
            <a:endParaRPr lang="en-GB"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 You must be able to describe the research topic accurately as well as the area of research you will base the assignment on. </a:t>
            </a:r>
          </a:p>
          <a:p>
            <a:pPr marL="342900" indent="-342900">
              <a:lnSpc>
                <a:spcPct val="150000"/>
              </a:lnSpc>
              <a:spcAft>
                <a:spcPts val="0"/>
              </a:spcAft>
              <a:buFont typeface="Arial" panose="020B0604020202020204" pitchFamily="34" charset="0"/>
              <a:buChar char="•"/>
            </a:pPr>
            <a:endParaRPr lang="en-GB"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For example, if it is education-based, you must be able to describe which sector of education it is based upon.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461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3647152"/>
          </a:xfrm>
          <a:prstGeom prst="rect">
            <a:avLst/>
          </a:prstGeom>
        </p:spPr>
        <p:txBody>
          <a:bodyPr wrap="square">
            <a:spAutoFit/>
          </a:bodyPr>
          <a:lstStyle/>
          <a:p>
            <a:r>
              <a:rPr lang="en-ZA" sz="2100" b="1" dirty="0"/>
              <a:t>The information file </a:t>
            </a:r>
          </a:p>
          <a:p>
            <a:r>
              <a:rPr lang="en-ZA" sz="2100" dirty="0"/>
              <a:t> </a:t>
            </a:r>
          </a:p>
          <a:p>
            <a:pPr marL="342900" indent="-342900">
              <a:buFont typeface="Arial" panose="020B0604020202020204" pitchFamily="34" charset="0"/>
              <a:buChar char="•"/>
            </a:pPr>
            <a:r>
              <a:rPr lang="en-ZA" sz="2100" dirty="0"/>
              <a:t>Another very important aspect of research is to have a place to store and keep all your information together. A research file is a very helpful tool to have when gathering information and keeping track of all your findings. </a:t>
            </a:r>
          </a:p>
          <a:p>
            <a:pPr marL="342900" indent="-342900">
              <a:buFont typeface="Arial" panose="020B0604020202020204" pitchFamily="34" charset="0"/>
              <a:buChar char="•"/>
            </a:pPr>
            <a:endParaRPr lang="en-ZA" sz="2100" dirty="0"/>
          </a:p>
          <a:p>
            <a:pPr marL="342900" indent="-342900">
              <a:buFont typeface="Arial" panose="020B0604020202020204" pitchFamily="34" charset="0"/>
              <a:buChar char="•"/>
            </a:pPr>
            <a:r>
              <a:rPr lang="en-ZA" sz="2100" dirty="0"/>
              <a:t>The file can be divided into sections or categories and this will in turn help you to keep your information organised and easy to find or refer to. </a:t>
            </a:r>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3824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4939814"/>
          </a:xfrm>
          <a:prstGeom prst="rect">
            <a:avLst/>
          </a:prstGeom>
        </p:spPr>
        <p:txBody>
          <a:bodyPr wrap="square">
            <a:spAutoFit/>
          </a:bodyPr>
          <a:lstStyle/>
          <a:p>
            <a:pPr marL="342900" indent="-342900">
              <a:buFont typeface="Arial" panose="020B0604020202020204" pitchFamily="34" charset="0"/>
              <a:buChar char="•"/>
            </a:pPr>
            <a:r>
              <a:rPr lang="en-GB" sz="2100" dirty="0"/>
              <a:t>A project file should be used to store all notes and reference documents. Goals can be listed on a calendar or separate piece of paper where goals can be crossed off as you reach them. (Crossing off an item is very satisfying and helps to inspire you to reach the next goal).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Identify the resources you will need such as books, websites, audio visuals, magazines, reference books and journals, personal interviews, newspapers, questionnaire studies, lab reports or technical information supplied by the company itself.</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 Keep a comprehensive list of all the possible sources of information you will use. </a:t>
            </a: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545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5262979"/>
          </a:xfrm>
          <a:prstGeom prst="rect">
            <a:avLst/>
          </a:prstGeom>
        </p:spPr>
        <p:txBody>
          <a:bodyPr wrap="square">
            <a:spAutoFit/>
          </a:bodyPr>
          <a:lstStyle/>
          <a:p>
            <a:r>
              <a:rPr lang="en-GB" sz="2100" b="1" dirty="0"/>
              <a:t>The format of the report (SO1 AC5)</a:t>
            </a:r>
            <a:endParaRPr lang="en-ZA" sz="2100" b="1" dirty="0"/>
          </a:p>
          <a:p>
            <a:r>
              <a:rPr lang="en-GB" sz="2100" dirty="0"/>
              <a:t> </a:t>
            </a:r>
            <a:endParaRPr lang="en-ZA" sz="2100" dirty="0"/>
          </a:p>
          <a:p>
            <a:r>
              <a:rPr lang="en-GB" sz="2100" dirty="0"/>
              <a:t>The next step is to decide on the form your report will take. A report can take on the following structure:</a:t>
            </a:r>
            <a:endParaRPr lang="en-ZA" sz="2100" dirty="0"/>
          </a:p>
          <a:p>
            <a:pPr marL="342900" lvl="0" indent="-342900" fontAlgn="base">
              <a:buFont typeface="Arial" panose="020B0604020202020204" pitchFamily="34" charset="0"/>
              <a:buChar char="•"/>
            </a:pPr>
            <a:r>
              <a:rPr lang="en-GB" sz="2100" dirty="0"/>
              <a:t>Title page : </a:t>
            </a:r>
            <a:endParaRPr lang="en-ZA" sz="2100" dirty="0"/>
          </a:p>
          <a:p>
            <a:pPr marL="342900" lvl="0" indent="-342900" fontAlgn="base">
              <a:buFont typeface="Arial" panose="020B0604020202020204" pitchFamily="34" charset="0"/>
              <a:buChar char="•"/>
            </a:pPr>
            <a:r>
              <a:rPr lang="en-GB" sz="2100" dirty="0"/>
              <a:t>Acknowledgements : </a:t>
            </a:r>
            <a:endParaRPr lang="en-ZA" sz="2100" dirty="0"/>
          </a:p>
          <a:p>
            <a:pPr marL="342900" lvl="0" indent="-342900" fontAlgn="base">
              <a:buFont typeface="Arial" panose="020B0604020202020204" pitchFamily="34" charset="0"/>
              <a:buChar char="•"/>
            </a:pPr>
            <a:r>
              <a:rPr lang="en-GB" sz="2100" dirty="0"/>
              <a:t>Contents page : </a:t>
            </a:r>
            <a:endParaRPr lang="en-ZA" sz="2100" dirty="0"/>
          </a:p>
          <a:p>
            <a:pPr marL="342900" lvl="0" indent="-342900" fontAlgn="base">
              <a:buFont typeface="Arial" panose="020B0604020202020204" pitchFamily="34" charset="0"/>
              <a:buChar char="•"/>
            </a:pPr>
            <a:r>
              <a:rPr lang="en-GB" sz="2100" dirty="0"/>
              <a:t>Terms of reference : </a:t>
            </a:r>
            <a:endParaRPr lang="en-ZA" sz="2100" dirty="0"/>
          </a:p>
          <a:p>
            <a:pPr marL="342900" lvl="0" indent="-342900" fontAlgn="base">
              <a:buFont typeface="Arial" panose="020B0604020202020204" pitchFamily="34" charset="0"/>
              <a:buChar char="•"/>
            </a:pPr>
            <a:r>
              <a:rPr lang="en-GB" sz="2100" dirty="0"/>
              <a:t>Procedure : </a:t>
            </a:r>
            <a:endParaRPr lang="en-ZA" sz="2100" dirty="0"/>
          </a:p>
          <a:p>
            <a:pPr marL="342900" lvl="0" indent="-342900" fontAlgn="base">
              <a:buFont typeface="Arial" panose="020B0604020202020204" pitchFamily="34" charset="0"/>
              <a:buChar char="•"/>
            </a:pPr>
            <a:r>
              <a:rPr lang="en-GB" sz="2100" dirty="0"/>
              <a:t>Materials and methods : </a:t>
            </a:r>
            <a:endParaRPr lang="en-ZA" sz="2100" dirty="0"/>
          </a:p>
          <a:p>
            <a:pPr marL="342900" lvl="0" indent="-342900" fontAlgn="base">
              <a:buFont typeface="Arial" panose="020B0604020202020204" pitchFamily="34" charset="0"/>
              <a:buChar char="•"/>
            </a:pPr>
            <a:r>
              <a:rPr lang="en-GB" sz="2100" dirty="0"/>
              <a:t>Summary : </a:t>
            </a:r>
            <a:endParaRPr lang="en-ZA" sz="2100" dirty="0"/>
          </a:p>
          <a:p>
            <a:pPr marL="342900" lvl="0" indent="-342900" fontAlgn="base">
              <a:buFont typeface="Arial" panose="020B0604020202020204" pitchFamily="34" charset="0"/>
              <a:buChar char="•"/>
            </a:pPr>
            <a:r>
              <a:rPr lang="en-GB" sz="2100" dirty="0"/>
              <a:t>Introduction : </a:t>
            </a:r>
            <a:endParaRPr lang="en-ZA" sz="2100" dirty="0"/>
          </a:p>
          <a:p>
            <a:pPr marL="342900" lvl="0" indent="-342900" fontAlgn="base">
              <a:buFont typeface="Arial" panose="020B0604020202020204" pitchFamily="34" charset="0"/>
              <a:buChar char="•"/>
            </a:pPr>
            <a:r>
              <a:rPr lang="en-GB" sz="2100" dirty="0"/>
              <a:t>Main body : </a:t>
            </a:r>
            <a:endParaRPr lang="en-ZA" sz="2100" dirty="0"/>
          </a:p>
          <a:p>
            <a:pPr marL="342900" lvl="0" indent="-342900" fontAlgn="base">
              <a:buFont typeface="Arial" panose="020B0604020202020204" pitchFamily="34" charset="0"/>
              <a:buChar char="•"/>
            </a:pPr>
            <a:r>
              <a:rPr lang="en-GB" sz="2100" dirty="0"/>
              <a:t>Results : </a:t>
            </a:r>
            <a:endParaRPr lang="en-ZA" sz="2100" dirty="0"/>
          </a:p>
          <a:p>
            <a:pPr marL="342900" lvl="0" indent="-342900" fontAlgn="base">
              <a:buFont typeface="Arial" panose="020B0604020202020204" pitchFamily="34" charset="0"/>
              <a:buChar char="•"/>
            </a:pPr>
            <a:r>
              <a:rPr lang="en-GB" sz="2100" dirty="0"/>
              <a:t>Conclusion : </a:t>
            </a: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918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4847481"/>
          </a:xfrm>
          <a:prstGeom prst="rect">
            <a:avLst/>
          </a:prstGeom>
        </p:spPr>
        <p:txBody>
          <a:bodyPr wrap="square">
            <a:spAutoFit/>
          </a:bodyPr>
          <a:lstStyle/>
          <a:p>
            <a:pPr marL="342900" lvl="0" indent="-342900" fontAlgn="base">
              <a:buFont typeface="Arial" panose="020B0604020202020204" pitchFamily="34" charset="0"/>
              <a:buChar char="•"/>
            </a:pPr>
            <a:r>
              <a:rPr lang="en-GB" sz="2400" dirty="0"/>
              <a:t>Recommendations : </a:t>
            </a:r>
            <a:endParaRPr lang="en-ZA" sz="2400" dirty="0"/>
          </a:p>
          <a:p>
            <a:pPr marL="342900" lvl="0" indent="-342900" fontAlgn="base">
              <a:buFont typeface="Arial" panose="020B0604020202020204" pitchFamily="34" charset="0"/>
              <a:buChar char="•"/>
            </a:pPr>
            <a:r>
              <a:rPr lang="en-GB" sz="2400" dirty="0"/>
              <a:t>Appendices : </a:t>
            </a:r>
            <a:endParaRPr lang="en-ZA" sz="2400" dirty="0"/>
          </a:p>
          <a:p>
            <a:pPr marL="342900" lvl="0" indent="-342900" fontAlgn="base">
              <a:buFont typeface="Arial" panose="020B0604020202020204" pitchFamily="34" charset="0"/>
              <a:buChar char="•"/>
            </a:pPr>
            <a:r>
              <a:rPr lang="en-GB" sz="2400" dirty="0"/>
              <a:t>References : </a:t>
            </a:r>
            <a:endParaRPr lang="en-ZA" sz="2400" dirty="0"/>
          </a:p>
          <a:p>
            <a:pPr marL="342900" lvl="0" indent="-342900" fontAlgn="base">
              <a:buFont typeface="Arial" panose="020B0604020202020204" pitchFamily="34" charset="0"/>
              <a:buChar char="•"/>
            </a:pPr>
            <a:r>
              <a:rPr lang="en-GB" sz="2400" dirty="0"/>
              <a:t>Bibliography : </a:t>
            </a:r>
            <a:endParaRPr lang="en-ZA" sz="2400" dirty="0"/>
          </a:p>
          <a:p>
            <a:pPr marL="342900" lvl="0" indent="-342900" fontAlgn="base">
              <a:buFont typeface="Arial" panose="020B0604020202020204" pitchFamily="34" charset="0"/>
              <a:buChar char="•"/>
            </a:pPr>
            <a:r>
              <a:rPr lang="en-GB" sz="2400" dirty="0"/>
              <a:t>Glossary</a:t>
            </a:r>
            <a:endParaRPr lang="en-ZA" sz="2400" dirty="0"/>
          </a:p>
          <a:p>
            <a:endParaRPr lang="en-ZA" sz="2400" dirty="0"/>
          </a:p>
          <a:p>
            <a:r>
              <a:rPr lang="en-GB" sz="2400" dirty="0"/>
              <a:t>Unlike essays, reports are written in sections with headings and sub-headings, which are usually numbered. Below are the possible components of a report, in the order in which they would appear. Check within your department which of these you should include. These headings can be adjusted to suit your report. </a:t>
            </a:r>
            <a:endParaRPr lang="en-ZA" sz="24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160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3970318"/>
          </a:xfrm>
          <a:prstGeom prst="rect">
            <a:avLst/>
          </a:prstGeom>
        </p:spPr>
        <p:txBody>
          <a:bodyPr wrap="square">
            <a:spAutoFit/>
          </a:bodyPr>
          <a:lstStyle/>
          <a:p>
            <a:r>
              <a:rPr lang="en-GB" sz="2100" b="1" dirty="0"/>
              <a:t>Time frame</a:t>
            </a:r>
            <a:endParaRPr lang="en-ZA" sz="2100" b="1" dirty="0"/>
          </a:p>
          <a:p>
            <a:r>
              <a:rPr lang="en-GB" sz="2100" dirty="0"/>
              <a:t> </a:t>
            </a:r>
            <a:endParaRPr lang="en-ZA" sz="2100" dirty="0"/>
          </a:p>
          <a:p>
            <a:r>
              <a:rPr lang="en-GB" sz="2100" b="1" dirty="0"/>
              <a:t>The next step in your planning is to consider the time frame of your assignment. Questions such as the following can be asked:</a:t>
            </a:r>
          </a:p>
          <a:p>
            <a:endParaRPr lang="en-ZA" sz="2100" b="1" dirty="0"/>
          </a:p>
          <a:p>
            <a:pPr marL="342900" lvl="0" indent="-342900" fontAlgn="base">
              <a:buFont typeface="Arial" panose="020B0604020202020204" pitchFamily="34" charset="0"/>
              <a:buChar char="•"/>
            </a:pPr>
            <a:r>
              <a:rPr lang="en-GB" sz="2100" dirty="0">
                <a:effectLst>
                  <a:outerShdw sx="0" sy="0">
                    <a:srgbClr val="000000"/>
                  </a:outerShdw>
                </a:effectLst>
              </a:rPr>
              <a:t>When is the report due? </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How long will planning take? </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How long will it take to gather information? </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How long will it take to write the draft? </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How long will it take to produce the final product? </a:t>
            </a:r>
            <a:endParaRPr lang="en-ZA" sz="2100" dirty="0">
              <a:effectLst>
                <a:outerShdw sx="0" sy="0">
                  <a:srgbClr val="000000"/>
                </a:outerShdw>
              </a:effectLst>
            </a:endParaRPr>
          </a:p>
          <a:p>
            <a:r>
              <a:rPr lang="en-GB" sz="2100" dirty="0"/>
              <a:t>	</a:t>
            </a: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140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2677656"/>
          </a:xfrm>
          <a:prstGeom prst="rect">
            <a:avLst/>
          </a:prstGeom>
        </p:spPr>
        <p:txBody>
          <a:bodyPr wrap="square">
            <a:spAutoFit/>
          </a:bodyPr>
          <a:lstStyle/>
          <a:p>
            <a:pPr marL="342900" indent="-342900">
              <a:buFont typeface="Arial" panose="020B0604020202020204" pitchFamily="34" charset="0"/>
              <a:buChar char="•"/>
            </a:pPr>
            <a:r>
              <a:rPr lang="en-GB" sz="2100" dirty="0"/>
              <a:t>The answers to these questions will help you to determine the time frames. These should be noted and referred to regularly. </a:t>
            </a:r>
            <a:endParaRPr lang="en-ZA" sz="2100" dirty="0"/>
          </a:p>
          <a:p>
            <a:endParaRPr lang="en-ZA" sz="2100" dirty="0"/>
          </a:p>
          <a:p>
            <a:pPr marL="342900" indent="-342900">
              <a:buFont typeface="Arial" panose="020B0604020202020204" pitchFamily="34" charset="0"/>
              <a:buChar char="•"/>
            </a:pPr>
            <a:r>
              <a:rPr lang="en-GB" sz="2100" dirty="0"/>
              <a:t>How much time is allowed for you to complete the process? You should have a contingency plan in place in case of unexpected developments such as load-shedding or the unavailability of internet or other resources. </a:t>
            </a: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935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3323987"/>
          </a:xfrm>
          <a:prstGeom prst="rect">
            <a:avLst/>
          </a:prstGeom>
        </p:spPr>
        <p:txBody>
          <a:bodyPr wrap="square">
            <a:spAutoFit/>
          </a:bodyPr>
          <a:lstStyle/>
          <a:p>
            <a:r>
              <a:rPr lang="en-GB" sz="2100" b="1" dirty="0"/>
              <a:t>Sources of information </a:t>
            </a:r>
            <a:endParaRPr lang="en-ZA" sz="2100" b="1" dirty="0"/>
          </a:p>
          <a:p>
            <a:r>
              <a:rPr lang="en-GB" sz="2100" dirty="0"/>
              <a:t> </a:t>
            </a:r>
            <a:endParaRPr lang="en-ZA" sz="2100" dirty="0"/>
          </a:p>
          <a:p>
            <a:pPr marL="342900" indent="-342900">
              <a:buFont typeface="Arial" panose="020B0604020202020204" pitchFamily="34" charset="0"/>
              <a:buChar char="•"/>
            </a:pPr>
            <a:r>
              <a:rPr lang="en-GB" sz="2100" dirty="0"/>
              <a:t>When planning your assignment, you will need to establish where you will get your information from.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If gathering information requires the participation of others (such as in the case of interviews and questionnaires) it is vital that you consult with these people in order to ensure that they have the time set aside to assist you. </a:t>
            </a: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391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14F3-08D4-459A-827E-4C44EFEC292B}"/>
              </a:ext>
            </a:extLst>
          </p:cNvPr>
          <p:cNvSpPr>
            <a:spLocks noGrp="1"/>
          </p:cNvSpPr>
          <p:nvPr>
            <p:ph type="title"/>
          </p:nvPr>
        </p:nvSpPr>
        <p:spPr/>
        <p:txBody>
          <a:bodyPr/>
          <a:lstStyle/>
          <a:p>
            <a:r>
              <a:rPr lang="en-US" dirty="0"/>
              <a:t>Formative – page 73</a:t>
            </a:r>
          </a:p>
        </p:txBody>
      </p:sp>
      <p:sp>
        <p:nvSpPr>
          <p:cNvPr id="3" name="Slide Number Placeholder 2">
            <a:extLst>
              <a:ext uri="{FF2B5EF4-FFF2-40B4-BE49-F238E27FC236}">
                <a16:creationId xmlns:a16="http://schemas.microsoft.com/office/drawing/2014/main" id="{70FB98CF-9326-4533-9338-FFF114347A34}"/>
              </a:ext>
            </a:extLst>
          </p:cNvPr>
          <p:cNvSpPr>
            <a:spLocks noGrp="1"/>
          </p:cNvSpPr>
          <p:nvPr>
            <p:ph type="sldNum" sz="quarter" idx="12"/>
          </p:nvPr>
        </p:nvSpPr>
        <p:spPr/>
        <p:txBody>
          <a:bodyPr/>
          <a:lstStyle/>
          <a:p>
            <a:fld id="{32F83655-DC73-417F-8B26-EB7A1DBB5382}" type="slidenum">
              <a:rPr lang="en-ZA" smtClean="0"/>
              <a:pPr/>
              <a:t>71</a:t>
            </a:fld>
            <a:endParaRPr lang="en-ZA" dirty="0"/>
          </a:p>
        </p:txBody>
      </p:sp>
      <p:pic>
        <p:nvPicPr>
          <p:cNvPr id="11266" name="Picture 2" descr="INTERAKTÍV ACTIVITY (By:. Peti) - YouTube">
            <a:extLst>
              <a:ext uri="{FF2B5EF4-FFF2-40B4-BE49-F238E27FC236}">
                <a16:creationId xmlns:a16="http://schemas.microsoft.com/office/drawing/2014/main" id="{74C733BE-F5CA-4D95-BEF2-40A7DE5E936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16962" y="1961105"/>
            <a:ext cx="6128173" cy="343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0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C90C-F814-40C6-A0FB-FBD45AF8BA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2B13319-6157-4B8A-A2E9-8AD68C45113E}"/>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53612C25-499C-4589-A98D-5026EEA1D4E9}"/>
              </a:ext>
            </a:extLst>
          </p:cNvPr>
          <p:cNvSpPr>
            <a:spLocks noGrp="1"/>
          </p:cNvSpPr>
          <p:nvPr>
            <p:ph sz="quarter" idx="1"/>
          </p:nvPr>
        </p:nvSpPr>
        <p:spPr/>
        <p:txBody>
          <a:bodyPr/>
          <a:lstStyle/>
          <a:p>
            <a:endParaRPr lang="en-US"/>
          </a:p>
        </p:txBody>
      </p:sp>
      <p:pic>
        <p:nvPicPr>
          <p:cNvPr id="10242" name="Picture 2" descr="Ideas for breaks at work - Renew your Energy - Revela">
            <a:extLst>
              <a:ext uri="{FF2B5EF4-FFF2-40B4-BE49-F238E27FC236}">
                <a16:creationId xmlns:a16="http://schemas.microsoft.com/office/drawing/2014/main" id="{84D64A9E-DE07-4037-BE7B-B53B9D0C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2" y="1296293"/>
            <a:ext cx="6634043" cy="41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44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0142-D080-4B2F-9F5C-A977DD09C22C}"/>
              </a:ext>
            </a:extLst>
          </p:cNvPr>
          <p:cNvSpPr>
            <a:spLocks noGrp="1"/>
          </p:cNvSpPr>
          <p:nvPr>
            <p:ph type="title"/>
          </p:nvPr>
        </p:nvSpPr>
        <p:spPr>
          <a:xfrm>
            <a:off x="467544" y="691285"/>
            <a:ext cx="8219256" cy="1008000"/>
          </a:xfrm>
        </p:spPr>
        <p:txBody>
          <a:bodyPr>
            <a:normAutofit fontScale="90000"/>
          </a:bodyPr>
          <a:lstStyle/>
          <a:p>
            <a:r>
              <a:rPr lang="en-US" dirty="0"/>
              <a:t>Difference between Research and method and methodology</a:t>
            </a:r>
          </a:p>
        </p:txBody>
      </p:sp>
      <p:sp>
        <p:nvSpPr>
          <p:cNvPr id="3" name="Slide Number Placeholder 2">
            <a:extLst>
              <a:ext uri="{FF2B5EF4-FFF2-40B4-BE49-F238E27FC236}">
                <a16:creationId xmlns:a16="http://schemas.microsoft.com/office/drawing/2014/main" id="{A292A8C8-CEA6-4281-8710-906B0463CF52}"/>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1F738C1C-742A-485A-A831-08EB38AB4C29}"/>
              </a:ext>
            </a:extLst>
          </p:cNvPr>
          <p:cNvSpPr>
            <a:spLocks noGrp="1"/>
          </p:cNvSpPr>
          <p:nvPr>
            <p:ph sz="quarter" idx="1"/>
          </p:nvPr>
        </p:nvSpPr>
        <p:spPr>
          <a:xfrm>
            <a:off x="603504" y="3927764"/>
            <a:ext cx="8083296" cy="675409"/>
          </a:xfrm>
        </p:spPr>
        <p:txBody>
          <a:bodyPr/>
          <a:lstStyle/>
          <a:p>
            <a:r>
              <a:rPr lang="en-US" dirty="0">
                <a:hlinkClick r:id="rId2"/>
              </a:rPr>
              <a:t>https://www.youtube.com/watch?v=JEZjwlDNEHY</a:t>
            </a:r>
            <a:endParaRPr lang="en-US" dirty="0"/>
          </a:p>
          <a:p>
            <a:endParaRPr lang="en-US" dirty="0"/>
          </a:p>
        </p:txBody>
      </p:sp>
      <p:sp>
        <p:nvSpPr>
          <p:cNvPr id="6" name="TextBox 5">
            <a:extLst>
              <a:ext uri="{FF2B5EF4-FFF2-40B4-BE49-F238E27FC236}">
                <a16:creationId xmlns:a16="http://schemas.microsoft.com/office/drawing/2014/main" id="{EEEDD05E-2C80-450B-8BFF-EEB4350C868D}"/>
              </a:ext>
            </a:extLst>
          </p:cNvPr>
          <p:cNvSpPr txBox="1"/>
          <p:nvPr/>
        </p:nvSpPr>
        <p:spPr>
          <a:xfrm>
            <a:off x="1045029" y="2467167"/>
            <a:ext cx="6945085" cy="1569660"/>
          </a:xfrm>
          <a:prstGeom prst="rect">
            <a:avLst/>
          </a:prstGeom>
          <a:noFill/>
        </p:spPr>
        <p:txBody>
          <a:bodyPr wrap="square">
            <a:spAutoFit/>
          </a:bodyPr>
          <a:lstStyle/>
          <a:p>
            <a:r>
              <a:rPr lang="en-US" sz="2400" dirty="0">
                <a:hlinkClick r:id="rId3"/>
              </a:rPr>
              <a:t>https://www.youtube.com/watch?v=vifGBH-0Wns</a:t>
            </a:r>
            <a:endParaRPr lang="en-US" sz="2400" dirty="0"/>
          </a:p>
          <a:p>
            <a:r>
              <a:rPr lang="en-US" sz="2400" dirty="0">
                <a:hlinkClick r:id="rId4"/>
              </a:rPr>
              <a:t>https://www.youtube.com/watch?v=KyuDYW9QbD4</a:t>
            </a:r>
            <a:endParaRPr lang="en-US" sz="2400" dirty="0"/>
          </a:p>
          <a:p>
            <a:endParaRPr lang="en-US" sz="2400" dirty="0"/>
          </a:p>
          <a:p>
            <a:endParaRPr lang="en-US" sz="2400" dirty="0"/>
          </a:p>
        </p:txBody>
      </p:sp>
      <p:sp>
        <p:nvSpPr>
          <p:cNvPr id="8" name="TextBox 7">
            <a:extLst>
              <a:ext uri="{FF2B5EF4-FFF2-40B4-BE49-F238E27FC236}">
                <a16:creationId xmlns:a16="http://schemas.microsoft.com/office/drawing/2014/main" id="{C818D188-A318-4C10-A8A6-DD3B5394BADF}"/>
              </a:ext>
            </a:extLst>
          </p:cNvPr>
          <p:cNvSpPr txBox="1"/>
          <p:nvPr/>
        </p:nvSpPr>
        <p:spPr>
          <a:xfrm>
            <a:off x="1665515" y="5128092"/>
            <a:ext cx="5181600" cy="369332"/>
          </a:xfrm>
          <a:prstGeom prst="rect">
            <a:avLst/>
          </a:prstGeom>
          <a:noFill/>
        </p:spPr>
        <p:txBody>
          <a:bodyPr wrap="square">
            <a:spAutoFit/>
          </a:bodyPr>
          <a:lstStyle/>
          <a:p>
            <a:r>
              <a:rPr lang="en-US" dirty="0"/>
              <a:t>https://www.youtube.com/watch?v=7c8xP1gRIWs</a:t>
            </a:r>
          </a:p>
        </p:txBody>
      </p:sp>
    </p:spTree>
    <p:extLst>
      <p:ext uri="{BB962C8B-B14F-4D97-AF65-F5344CB8AC3E}">
        <p14:creationId xmlns:p14="http://schemas.microsoft.com/office/powerpoint/2010/main" val="1186250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738664"/>
          </a:xfrm>
          <a:prstGeom prst="rect">
            <a:avLst/>
          </a:prstGeom>
        </p:spPr>
        <p:txBody>
          <a:bodyPr wrap="square">
            <a:spAutoFit/>
          </a:bodyPr>
          <a:lstStyle/>
          <a:p>
            <a:pPr marL="342900" indent="-342900">
              <a:buFont typeface="Arial" panose="020B0604020202020204" pitchFamily="34" charset="0"/>
              <a:buChar char="•"/>
            </a:pP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90178" y="758190"/>
            <a:ext cx="7363644" cy="5859233"/>
          </a:xfrm>
          <a:prstGeom prst="rect">
            <a:avLst/>
          </a:prstGeom>
        </p:spPr>
        <p:txBody>
          <a:bodyPr wrap="square">
            <a:spAutoFit/>
          </a:bodyPr>
          <a:lstStyle/>
          <a:p>
            <a:pPr marL="342900" indent="-342900">
              <a:lnSpc>
                <a:spcPct val="150000"/>
              </a:lnSpc>
              <a:buFont typeface="Arial" panose="020B0604020202020204" pitchFamily="34" charset="0"/>
              <a:buChar char="•"/>
            </a:pPr>
            <a:r>
              <a:rPr lang="en-GB" sz="2100" b="1" dirty="0"/>
              <a:t>Sources of information </a:t>
            </a:r>
            <a:endParaRPr lang="en-ZA" sz="2100" b="1" dirty="0"/>
          </a:p>
          <a:p>
            <a:pPr marL="342900" indent="-342900">
              <a:lnSpc>
                <a:spcPct val="150000"/>
              </a:lnSpc>
              <a:spcAft>
                <a:spcPts val="0"/>
              </a:spcAft>
              <a:buFont typeface="Arial" panose="020B0604020202020204" pitchFamily="34" charset="0"/>
              <a:buChar char="•"/>
            </a:pPr>
            <a:endParaRPr lang="en-ZA"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Arial" panose="020B0604020202020204" pitchFamily="34" charset="0"/>
              <a:buChar char="•"/>
            </a:pPr>
            <a:r>
              <a:rPr lang="en-ZA" sz="2100" dirty="0">
                <a:latin typeface="Calibri" panose="020F0502020204030204" pitchFamily="34" charset="0"/>
                <a:ea typeface="Calibri" panose="020F0502020204030204" pitchFamily="34" charset="0"/>
                <a:cs typeface="Times New Roman" panose="02020603050405020304" pitchFamily="18" charset="0"/>
              </a:rPr>
              <a:t>When identifying sources keep going back </a:t>
            </a:r>
            <a:r>
              <a:rPr lang="en-GB" sz="2100" dirty="0">
                <a:latin typeface="Calibri" panose="020F0502020204030204" pitchFamily="34" charset="0"/>
                <a:ea typeface="Calibri" panose="020F0502020204030204" pitchFamily="34" charset="0"/>
                <a:cs typeface="Times New Roman" panose="02020603050405020304" pitchFamily="18" charset="0"/>
              </a:rPr>
              <a:t>to your assignment and review its requirements. Was the number or type of information sources specified? </a:t>
            </a: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Do you need recent or historical information? Keep your list of concepts and keywords handy and be ready to change them or add to them as you go along. Take the time to develop a search strategy before you start your research.</a:t>
            </a:r>
            <a:endParaRPr lang="en-ZA"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Not all of the information you find will be useful. Conduct a preliminary evaluation of each information source before selecting it: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857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738664"/>
          </a:xfrm>
          <a:prstGeom prst="rect">
            <a:avLst/>
          </a:prstGeom>
        </p:spPr>
        <p:txBody>
          <a:bodyPr wrap="square">
            <a:spAutoFit/>
          </a:bodyPr>
          <a:lstStyle/>
          <a:p>
            <a:pPr marL="342900" indent="-342900">
              <a:buFont typeface="Arial" panose="020B0604020202020204" pitchFamily="34" charset="0"/>
              <a:buChar char="•"/>
            </a:pP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00522" y="758190"/>
            <a:ext cx="7353300" cy="5424562"/>
          </a:xfrm>
          <a:prstGeom prst="rect">
            <a:avLst/>
          </a:prstGeom>
        </p:spPr>
        <p:txBody>
          <a:bodyPr wrap="square">
            <a:spAutoFit/>
          </a:bodyPr>
          <a:lstStyle/>
          <a:p>
            <a:r>
              <a:rPr lang="en-GB" sz="2100" b="1" u="sng" dirty="0"/>
              <a:t>Is it pertinent to your topic?</a:t>
            </a:r>
          </a:p>
          <a:p>
            <a:endParaRPr lang="en-ZA" sz="2100" b="1" u="sng" dirty="0"/>
          </a:p>
          <a:p>
            <a:pPr lvl="0" fontAlgn="base"/>
            <a:r>
              <a:rPr lang="en-GB" sz="2100" dirty="0"/>
              <a:t>Does the publication date fall within the requested time frame?</a:t>
            </a:r>
            <a:endParaRPr lang="en-ZA" sz="2100" dirty="0"/>
          </a:p>
          <a:p>
            <a:pPr lvl="0" fontAlgn="base"/>
            <a:r>
              <a:rPr lang="en-GB" sz="2100" dirty="0"/>
              <a:t>Is it an academic publication or an authoritative source (written by an expert in the field)?</a:t>
            </a:r>
            <a:endParaRPr lang="en-ZA" sz="2100" dirty="0"/>
          </a:p>
          <a:p>
            <a:r>
              <a:rPr lang="en-GB" sz="2100" dirty="0"/>
              <a:t> </a:t>
            </a:r>
            <a:endParaRPr lang="en-ZA" sz="2100" dirty="0"/>
          </a:p>
          <a:p>
            <a:r>
              <a:rPr lang="en-GB" sz="2100" b="1" dirty="0"/>
              <a:t>Remember:</a:t>
            </a:r>
            <a:endParaRPr lang="en-ZA" sz="2100" b="1" dirty="0"/>
          </a:p>
          <a:p>
            <a:pPr marL="342900" lvl="0" indent="-342900" fontAlgn="base">
              <a:buFont typeface="Arial" panose="020B0604020202020204" pitchFamily="34" charset="0"/>
              <a:buChar char="•"/>
            </a:pPr>
            <a:r>
              <a:rPr lang="en-GB" sz="2100" dirty="0"/>
              <a:t>Keep track of which quotes you want to use and what you would like to paraphrase.</a:t>
            </a:r>
            <a:endParaRPr lang="en-ZA" sz="2100" dirty="0"/>
          </a:p>
          <a:p>
            <a:pPr marL="342900" lvl="0" indent="-342900" fontAlgn="base">
              <a:buFont typeface="Arial" panose="020B0604020202020204" pitchFamily="34" charset="0"/>
              <a:buChar char="•"/>
            </a:pPr>
            <a:r>
              <a:rPr lang="en-GB" sz="2100" dirty="0"/>
              <a:t>Make note of all the relevant information for each of your information sources: author, title, publishing information, page number, date, etc. Include where you found it: database name, library, or on the web.</a:t>
            </a:r>
            <a:endParaRPr lang="en-ZA" sz="2100" dirty="0"/>
          </a:p>
          <a:p>
            <a:pPr marL="342900" lvl="0" indent="-342900" fontAlgn="base">
              <a:buFont typeface="Arial" panose="020B0604020202020204" pitchFamily="34" charset="0"/>
              <a:buChar char="•"/>
            </a:pPr>
            <a:r>
              <a:rPr lang="en-GB" sz="2100" dirty="0"/>
              <a:t>Save any web page you’re going to use: either print it out or save to your computer. Web pages can change.</a:t>
            </a:r>
            <a:endParaRPr lang="en-ZA" sz="2100" dirty="0"/>
          </a:p>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394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Research models or paradigms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a:xfrm>
            <a:off x="467544" y="789181"/>
            <a:ext cx="8219256" cy="4680000"/>
          </a:xfrm>
        </p:spPr>
        <p:txBody>
          <a:bodyPr>
            <a:normAutofit/>
          </a:bodyPr>
          <a:lstStyle/>
          <a:p>
            <a:pPr marL="0" indent="0">
              <a:buNone/>
            </a:pPr>
            <a:endParaRPr lang="en-ZA" b="1" dirty="0"/>
          </a:p>
          <a:p>
            <a:pPr marL="0" indent="0">
              <a:buNone/>
            </a:pPr>
            <a:endParaRPr lang="en-ZA" dirty="0"/>
          </a:p>
        </p:txBody>
      </p:sp>
      <p:sp>
        <p:nvSpPr>
          <p:cNvPr id="5" name="Rectangle 4"/>
          <p:cNvSpPr/>
          <p:nvPr/>
        </p:nvSpPr>
        <p:spPr>
          <a:xfrm>
            <a:off x="900522" y="1496580"/>
            <a:ext cx="7353300" cy="738664"/>
          </a:xfrm>
          <a:prstGeom prst="rect">
            <a:avLst/>
          </a:prstGeom>
        </p:spPr>
        <p:txBody>
          <a:bodyPr wrap="square">
            <a:spAutoFit/>
          </a:bodyPr>
          <a:lstStyle/>
          <a:p>
            <a:pPr marL="342900" indent="-342900">
              <a:buFont typeface="Arial" panose="020B0604020202020204" pitchFamily="34" charset="0"/>
              <a:buChar char="•"/>
            </a:pPr>
            <a:endParaRPr lang="en-ZA" sz="2100" dirty="0"/>
          </a:p>
          <a:p>
            <a:pPr>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00522" y="758190"/>
            <a:ext cx="7353300" cy="5078313"/>
          </a:xfrm>
          <a:prstGeom prst="rect">
            <a:avLst/>
          </a:prstGeom>
        </p:spPr>
        <p:txBody>
          <a:bodyPr wrap="square">
            <a:spAutoFit/>
          </a:bodyPr>
          <a:lstStyle/>
          <a:p>
            <a:r>
              <a:rPr lang="en-GB" sz="2100" b="1" dirty="0"/>
              <a:t>Some sources could be:</a:t>
            </a:r>
          </a:p>
          <a:p>
            <a:endParaRPr lang="en-ZA" sz="2100" b="1" dirty="0"/>
          </a:p>
          <a:p>
            <a:pPr marL="342900" lvl="0" indent="-342900" fontAlgn="base">
              <a:buFont typeface="Arial" panose="020B0604020202020204" pitchFamily="34" charset="0"/>
              <a:buChar char="•"/>
            </a:pPr>
            <a:r>
              <a:rPr lang="en-GB" sz="2100" dirty="0">
                <a:effectLst>
                  <a:outerShdw sx="0" sy="0">
                    <a:srgbClr val="000000"/>
                  </a:outerShdw>
                </a:effectLst>
              </a:rPr>
              <a:t>Literature</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Internet</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Experts or human resources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Physical resources</a:t>
            </a:r>
            <a:endParaRPr lang="en-ZA" sz="2100" dirty="0">
              <a:effectLst>
                <a:outerShdw sx="0" sy="0">
                  <a:srgbClr val="000000"/>
                </a:outerShdw>
              </a:effectLst>
            </a:endParaRPr>
          </a:p>
          <a:p>
            <a:pPr marL="342900" lvl="0" indent="-342900" fontAlgn="base">
              <a:buFont typeface="Arial" panose="020B0604020202020204" pitchFamily="34" charset="0"/>
              <a:buChar char="•"/>
            </a:pPr>
            <a:r>
              <a:rPr lang="en-GB" sz="2100" dirty="0">
                <a:effectLst>
                  <a:outerShdw sx="0" sy="0">
                    <a:srgbClr val="000000"/>
                  </a:outerShdw>
                </a:effectLst>
              </a:rPr>
              <a:t>Own knowledge or experience</a:t>
            </a:r>
            <a:endParaRPr lang="en-ZA" sz="2100" dirty="0">
              <a:effectLst>
                <a:outerShdw sx="0" sy="0">
                  <a:srgbClr val="000000"/>
                </a:outerShdw>
              </a:effectLst>
            </a:endParaRPr>
          </a:p>
          <a:p>
            <a:r>
              <a:rPr lang="en-GB" sz="2100" dirty="0"/>
              <a:t> </a:t>
            </a:r>
            <a:endParaRPr lang="en-ZA" sz="2100" dirty="0"/>
          </a:p>
          <a:p>
            <a:r>
              <a:rPr lang="en-GB" sz="2100" dirty="0"/>
              <a:t>If making use of questionnaires or interviews in order to gather your information, it is important that you establish who will be participating in your surveys or research activities. You will need to establish the sample size of the sample you will use. </a:t>
            </a:r>
            <a:endParaRPr lang="en-ZA" sz="2100" dirty="0"/>
          </a:p>
          <a:p>
            <a:pPr>
              <a:lnSpc>
                <a:spcPct val="150000"/>
              </a:lnSpc>
              <a:spcAft>
                <a:spcPts val="0"/>
              </a:spcAft>
            </a:pPr>
            <a:r>
              <a:rPr lang="en-ZA" sz="2400" b="1" dirty="0"/>
              <a:t>			</a:t>
            </a:r>
          </a:p>
          <a:p>
            <a:pPr>
              <a:lnSpc>
                <a:spcPct val="150000"/>
              </a:lnSpc>
              <a:spcAft>
                <a:spcPts val="0"/>
              </a:spcAft>
            </a:pPr>
            <a:r>
              <a:rPr lang="en-ZA" sz="2400" b="1" dirty="0"/>
              <a:t>			Complete Activity 1 in the PoE.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ec_i_formative_2.gif"/>
          <p:cNvPicPr/>
          <p:nvPr/>
        </p:nvPicPr>
        <p:blipFill>
          <a:blip r:embed="rId2" cstate="print"/>
          <a:stretch>
            <a:fillRect/>
          </a:stretch>
        </p:blipFill>
        <p:spPr>
          <a:xfrm>
            <a:off x="900522" y="4964879"/>
            <a:ext cx="1938931" cy="801178"/>
          </a:xfrm>
          <a:prstGeom prst="rect">
            <a:avLst/>
          </a:prstGeom>
        </p:spPr>
      </p:pic>
    </p:spTree>
    <p:extLst>
      <p:ext uri="{BB962C8B-B14F-4D97-AF65-F5344CB8AC3E}">
        <p14:creationId xmlns:p14="http://schemas.microsoft.com/office/powerpoint/2010/main" val="2179912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lstStyle/>
          <a:p>
            <a:r>
              <a:rPr lang="en-ZA" dirty="0"/>
              <a:t>REVIEW RELEVANT LITERATURE </a:t>
            </a:r>
          </a:p>
        </p:txBody>
      </p:sp>
      <p:sp>
        <p:nvSpPr>
          <p:cNvPr id="4" name="Slide Number Placeholder 3"/>
          <p:cNvSpPr>
            <a:spLocks noGrp="1"/>
          </p:cNvSpPr>
          <p:nvPr>
            <p:ph type="sldNum" sz="quarter" idx="12"/>
          </p:nvPr>
        </p:nvSpPr>
        <p:spPr/>
        <p:txBody>
          <a:bodyPr/>
          <a:lstStyle/>
          <a:p>
            <a:fld id="{4980778A-6F9D-4141-8080-B8192EADCD40}" type="slidenum">
              <a:rPr lang="en-ZA" smtClean="0"/>
              <a:pPr/>
              <a:t>77</a:t>
            </a:fld>
            <a:endParaRPr lang="en-ZA" dirty="0"/>
          </a:p>
        </p:txBody>
      </p:sp>
      <p:sp>
        <p:nvSpPr>
          <p:cNvPr id="6" name="TextBox 5">
            <a:extLst>
              <a:ext uri="{FF2B5EF4-FFF2-40B4-BE49-F238E27FC236}">
                <a16:creationId xmlns:a16="http://schemas.microsoft.com/office/drawing/2014/main" id="{2D41C02E-91BF-47B7-AA61-B9A9FDBB879E}"/>
              </a:ext>
            </a:extLst>
          </p:cNvPr>
          <p:cNvSpPr txBox="1"/>
          <p:nvPr/>
        </p:nvSpPr>
        <p:spPr>
          <a:xfrm>
            <a:off x="2244436" y="5331897"/>
            <a:ext cx="5101937" cy="923330"/>
          </a:xfrm>
          <a:prstGeom prst="rect">
            <a:avLst/>
          </a:prstGeom>
          <a:noFill/>
        </p:spPr>
        <p:txBody>
          <a:bodyPr wrap="square">
            <a:spAutoFit/>
          </a:bodyPr>
          <a:lstStyle/>
          <a:p>
            <a:r>
              <a:rPr lang="en-US" dirty="0">
                <a:hlinkClick r:id="rId2"/>
              </a:rPr>
              <a:t>https://www.youtube.com/watch?v=KkAnKGuX7fs</a:t>
            </a:r>
          </a:p>
          <a:p>
            <a:r>
              <a:rPr lang="en-US" dirty="0">
                <a:hlinkClick r:id="rId2"/>
              </a:rPr>
              <a:t>https://www.youtube.com/watch?v=_hLqI7TJiTQ</a:t>
            </a:r>
            <a:endParaRPr lang="en-US" dirty="0"/>
          </a:p>
          <a:p>
            <a:endParaRPr lang="en-US" dirty="0"/>
          </a:p>
        </p:txBody>
      </p:sp>
    </p:spTree>
    <p:extLst>
      <p:ext uri="{BB962C8B-B14F-4D97-AF65-F5344CB8AC3E}">
        <p14:creationId xmlns:p14="http://schemas.microsoft.com/office/powerpoint/2010/main" val="2013296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D4B-22F1-491C-91D0-8A46F43CCF31}"/>
              </a:ext>
            </a:extLst>
          </p:cNvPr>
          <p:cNvSpPr>
            <a:spLocks noGrp="1"/>
          </p:cNvSpPr>
          <p:nvPr>
            <p:ph type="title"/>
          </p:nvPr>
        </p:nvSpPr>
        <p:spPr/>
        <p:txBody>
          <a:bodyPr/>
          <a:lstStyle/>
          <a:p>
            <a:r>
              <a:rPr lang="en-US" dirty="0"/>
              <a:t>What will we cover?</a:t>
            </a:r>
          </a:p>
        </p:txBody>
      </p:sp>
      <p:sp>
        <p:nvSpPr>
          <p:cNvPr id="3" name="Slide Number Placeholder 2">
            <a:extLst>
              <a:ext uri="{FF2B5EF4-FFF2-40B4-BE49-F238E27FC236}">
                <a16:creationId xmlns:a16="http://schemas.microsoft.com/office/drawing/2014/main" id="{1DC1456C-881E-422C-99FA-9D61D562A889}"/>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A92A2F35-6BB1-4BD8-B383-A049B13F5D11}"/>
              </a:ext>
            </a:extLst>
          </p:cNvPr>
          <p:cNvSpPr>
            <a:spLocks noGrp="1"/>
          </p:cNvSpPr>
          <p:nvPr>
            <p:ph sz="quarter" idx="1"/>
          </p:nvPr>
        </p:nvSpPr>
        <p:spPr/>
        <p:txBody>
          <a:bodyPr/>
          <a:lstStyle/>
          <a:p>
            <a:r>
              <a:rPr lang="en-US" dirty="0"/>
              <a:t>Review relevant literature:</a:t>
            </a:r>
          </a:p>
          <a:p>
            <a:pPr lvl="1"/>
            <a:endParaRPr lang="en-US" dirty="0"/>
          </a:p>
        </p:txBody>
      </p:sp>
      <p:graphicFrame>
        <p:nvGraphicFramePr>
          <p:cNvPr id="7" name="Table 6">
            <a:extLst>
              <a:ext uri="{FF2B5EF4-FFF2-40B4-BE49-F238E27FC236}">
                <a16:creationId xmlns:a16="http://schemas.microsoft.com/office/drawing/2014/main" id="{5B814B44-EF2D-41CB-B0F1-D2A804902D86}"/>
              </a:ext>
            </a:extLst>
          </p:cNvPr>
          <p:cNvGraphicFramePr>
            <a:graphicFrameLocks noGrp="1"/>
          </p:cNvGraphicFramePr>
          <p:nvPr>
            <p:extLst>
              <p:ext uri="{D42A27DB-BD31-4B8C-83A1-F6EECF244321}">
                <p14:modId xmlns:p14="http://schemas.microsoft.com/office/powerpoint/2010/main" val="893105522"/>
              </p:ext>
            </p:extLst>
          </p:nvPr>
        </p:nvGraphicFramePr>
        <p:xfrm>
          <a:off x="468313" y="2109355"/>
          <a:ext cx="8218487" cy="2919846"/>
        </p:xfrm>
        <a:graphic>
          <a:graphicData uri="http://schemas.openxmlformats.org/drawingml/2006/table">
            <a:tbl>
              <a:tblPr firstRow="1" firstCol="1" lastRow="1" lastCol="1" bandRow="1" bandCol="1"/>
              <a:tblGrid>
                <a:gridCol w="8218487">
                  <a:extLst>
                    <a:ext uri="{9D8B030D-6E8A-4147-A177-3AD203B41FA5}">
                      <a16:colId xmlns:a16="http://schemas.microsoft.com/office/drawing/2014/main" val="1149379877"/>
                    </a:ext>
                  </a:extLst>
                </a:gridCol>
              </a:tblGrid>
              <a:tr h="403816">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Sources are relevant to the topic of the research.</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07580545"/>
                  </a:ext>
                </a:extLst>
              </a:tr>
              <a:tr h="85419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Main points made in the literature are elicited and synthesised, not simply paraphrased.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69048754"/>
                  </a:ext>
                </a:extLst>
              </a:tr>
              <a:tr h="854199">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Review clearly indicates when sources are being quoted and when comment is that of the writer.</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39705831"/>
                  </a:ext>
                </a:extLst>
              </a:tr>
              <a:tr h="403816">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lang="en-GB" sz="1800">
                          <a:effectLst/>
                          <a:latin typeface="Calibri" panose="020F0502020204030204" pitchFamily="34" charset="0"/>
                          <a:ea typeface="Times New Roman" panose="02020603050405020304" pitchFamily="18" charset="0"/>
                          <a:cs typeface="Arial" panose="020B0604020202020204" pitchFamily="34" charset="0"/>
                        </a:rPr>
                        <a:t>Relevance of ideas in the literature to own research is described.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23563041"/>
                  </a:ext>
                </a:extLst>
              </a:tr>
              <a:tr h="403816">
                <a:tc>
                  <a:txBody>
                    <a:bodyPr/>
                    <a:lstStyle/>
                    <a:p>
                      <a:pPr marL="342900" marR="0" lvl="0" indent="-342900" algn="just">
                        <a:lnSpc>
                          <a:spcPct val="150000"/>
                        </a:lnSpc>
                        <a:spcBef>
                          <a:spcPts val="0"/>
                        </a:spcBef>
                        <a:spcAft>
                          <a:spcPts val="0"/>
                        </a:spcAft>
                        <a:buClr>
                          <a:srgbClr val="BFBFBF"/>
                        </a:buClr>
                        <a:buFont typeface="Symbol" panose="05050102010706020507" pitchFamily="18" charset="2"/>
                        <a:buChar char=""/>
                      </a:pPr>
                      <a:r>
                        <a:rPr kumimoji="0" lang="en-ZA" sz="1800" kern="1200" dirty="0">
                          <a:solidFill>
                            <a:schemeClr val="tx1"/>
                          </a:solidFill>
                          <a:effectLst/>
                          <a:latin typeface="+mn-lt"/>
                          <a:ea typeface="+mn-ea"/>
                          <a:cs typeface="+mn-cs"/>
                        </a:rPr>
                        <a:t>Sources are adequately referenced.</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66332878"/>
                  </a:ext>
                </a:extLst>
              </a:tr>
            </a:tbl>
          </a:graphicData>
        </a:graphic>
      </p:graphicFrame>
    </p:spTree>
    <p:extLst>
      <p:ext uri="{BB962C8B-B14F-4D97-AF65-F5344CB8AC3E}">
        <p14:creationId xmlns:p14="http://schemas.microsoft.com/office/powerpoint/2010/main" val="9686100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4BF0-50A8-45C9-88A6-C9E2E7BDFE9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E4BBD2A-312A-4029-99D7-08FB25283E76}"/>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17981141-031C-44AE-886A-1A134E5053B7}"/>
              </a:ext>
            </a:extLst>
          </p:cNvPr>
          <p:cNvSpPr>
            <a:spLocks noGrp="1"/>
          </p:cNvSpPr>
          <p:nvPr>
            <p:ph sz="quarter" idx="1"/>
          </p:nvPr>
        </p:nvSpPr>
        <p:spPr/>
        <p:txBody>
          <a:bodyPr/>
          <a:lstStyle/>
          <a:p>
            <a:endParaRPr lang="en-US"/>
          </a:p>
        </p:txBody>
      </p:sp>
      <p:pic>
        <p:nvPicPr>
          <p:cNvPr id="3074" name="Picture 2" descr="Research Process: 8 Steps in Research Process">
            <a:extLst>
              <a:ext uri="{FF2B5EF4-FFF2-40B4-BE49-F238E27FC236}">
                <a16:creationId xmlns:a16="http://schemas.microsoft.com/office/drawing/2014/main" id="{EAFDE683-69A8-41B8-937C-7993D460D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45" y="719654"/>
            <a:ext cx="6380019" cy="58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0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36015"/>
          </a:xfrm>
        </p:spPr>
        <p:txBody>
          <a:bodyPr>
            <a:normAutofit fontScale="90000"/>
          </a:bodyPr>
          <a:lstStyle/>
          <a:p>
            <a:pPr algn="ctr"/>
            <a:r>
              <a:rPr lang="en-ZA" dirty="0"/>
              <a:t>Review Sources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a:xfrm>
            <a:off x="467544" y="1010652"/>
            <a:ext cx="8219256" cy="5847347"/>
          </a:xfrm>
        </p:spPr>
        <p:txBody>
          <a:bodyPr>
            <a:normAutofit fontScale="92500" lnSpcReduction="10000"/>
          </a:bodyPr>
          <a:lstStyle/>
          <a:p>
            <a:pPr marL="0" indent="0">
              <a:buNone/>
            </a:pPr>
            <a:r>
              <a:rPr lang="en-GB" sz="2300" b="1" dirty="0"/>
              <a:t>Relevant sources</a:t>
            </a:r>
            <a:endParaRPr lang="en-ZA" sz="2300" b="1" dirty="0"/>
          </a:p>
          <a:p>
            <a:pPr marL="0" indent="0">
              <a:buNone/>
            </a:pPr>
            <a:r>
              <a:rPr lang="en-GB" sz="2300" dirty="0"/>
              <a:t> </a:t>
            </a:r>
            <a:endParaRPr lang="en-ZA" sz="2300" dirty="0"/>
          </a:p>
          <a:p>
            <a:pPr marL="0" indent="0">
              <a:buNone/>
            </a:pPr>
            <a:r>
              <a:rPr lang="en-GB" sz="2300" dirty="0"/>
              <a:t>We briefly discussed sources in the previous chapter. Let us now look at this aspect in more detail. </a:t>
            </a:r>
            <a:endParaRPr lang="en-ZA" sz="2300" dirty="0"/>
          </a:p>
          <a:p>
            <a:pPr marL="0" indent="0">
              <a:buNone/>
            </a:pPr>
            <a:r>
              <a:rPr lang="en-GB" sz="2300" dirty="0"/>
              <a:t> </a:t>
            </a:r>
            <a:endParaRPr lang="en-ZA" sz="2300" dirty="0"/>
          </a:p>
          <a:p>
            <a:pPr marL="0" indent="0">
              <a:buNone/>
            </a:pPr>
            <a:r>
              <a:rPr lang="en-GB" sz="2300" b="1" dirty="0"/>
              <a:t>Let us look at various sources of information now. You may make use of more than one or even all of the sources listed below:</a:t>
            </a:r>
            <a:endParaRPr lang="en-ZA" sz="2300" b="1" dirty="0"/>
          </a:p>
          <a:p>
            <a:pPr lvl="0" fontAlgn="base"/>
            <a:r>
              <a:rPr lang="en-GB" sz="2300" dirty="0">
                <a:effectLst>
                  <a:outerShdw sx="0" sy="0">
                    <a:srgbClr val="000000"/>
                  </a:outerShdw>
                </a:effectLst>
              </a:rPr>
              <a:t>Internet</a:t>
            </a:r>
            <a:endParaRPr lang="en-ZA" sz="2300" dirty="0">
              <a:effectLst>
                <a:outerShdw sx="0" sy="0">
                  <a:srgbClr val="000000"/>
                </a:outerShdw>
              </a:effectLst>
            </a:endParaRPr>
          </a:p>
          <a:p>
            <a:pPr lvl="0" fontAlgn="base"/>
            <a:r>
              <a:rPr lang="en-GB" sz="2300" dirty="0">
                <a:effectLst>
                  <a:outerShdw sx="0" sy="0">
                    <a:srgbClr val="000000"/>
                  </a:outerShdw>
                </a:effectLst>
              </a:rPr>
              <a:t>Books (reference)</a:t>
            </a:r>
            <a:endParaRPr lang="en-ZA" sz="2300" dirty="0">
              <a:effectLst>
                <a:outerShdw sx="0" sy="0">
                  <a:srgbClr val="000000"/>
                </a:outerShdw>
              </a:effectLst>
            </a:endParaRPr>
          </a:p>
          <a:p>
            <a:pPr lvl="0" fontAlgn="base"/>
            <a:r>
              <a:rPr lang="en-GB" sz="2300" dirty="0">
                <a:effectLst>
                  <a:outerShdw sx="0" sy="0">
                    <a:srgbClr val="000000"/>
                  </a:outerShdw>
                </a:effectLst>
              </a:rPr>
              <a:t>Statistics</a:t>
            </a:r>
            <a:endParaRPr lang="en-ZA" sz="2300" dirty="0">
              <a:effectLst>
                <a:outerShdw sx="0" sy="0">
                  <a:srgbClr val="000000"/>
                </a:outerShdw>
              </a:effectLst>
            </a:endParaRPr>
          </a:p>
          <a:p>
            <a:pPr lvl="0" fontAlgn="base"/>
            <a:r>
              <a:rPr lang="en-GB" sz="2300" dirty="0">
                <a:effectLst>
                  <a:outerShdw sx="0" sy="0">
                    <a:srgbClr val="000000"/>
                  </a:outerShdw>
                </a:effectLst>
              </a:rPr>
              <a:t>Surveys and questionnaires</a:t>
            </a:r>
            <a:endParaRPr lang="en-ZA" sz="2300" dirty="0">
              <a:effectLst>
                <a:outerShdw sx="0" sy="0">
                  <a:srgbClr val="000000"/>
                </a:outerShdw>
              </a:effectLst>
            </a:endParaRPr>
          </a:p>
          <a:p>
            <a:pPr lvl="0" fontAlgn="base"/>
            <a:r>
              <a:rPr lang="en-GB" sz="2300" dirty="0">
                <a:effectLst>
                  <a:outerShdw sx="0" sy="0">
                    <a:srgbClr val="000000"/>
                  </a:outerShdw>
                </a:effectLst>
              </a:rPr>
              <a:t>Written papers</a:t>
            </a:r>
            <a:endParaRPr lang="en-ZA" sz="2300" dirty="0">
              <a:effectLst>
                <a:outerShdw sx="0" sy="0">
                  <a:srgbClr val="000000"/>
                </a:outerShdw>
              </a:effectLst>
            </a:endParaRPr>
          </a:p>
          <a:p>
            <a:pPr lvl="0" fontAlgn="base"/>
            <a:r>
              <a:rPr lang="en-GB" sz="2300" dirty="0">
                <a:effectLst>
                  <a:outerShdw sx="0" sy="0">
                    <a:srgbClr val="000000"/>
                  </a:outerShdw>
                </a:effectLst>
              </a:rPr>
              <a:t>Personal interviews</a:t>
            </a:r>
            <a:endParaRPr lang="en-ZA" sz="2300" dirty="0">
              <a:effectLst>
                <a:outerShdw sx="0" sy="0">
                  <a:srgbClr val="000000"/>
                </a:outerShdw>
              </a:effectLst>
            </a:endParaRPr>
          </a:p>
          <a:p>
            <a:pPr lvl="0" fontAlgn="base"/>
            <a:r>
              <a:rPr lang="en-GB" sz="2300" dirty="0">
                <a:effectLst>
                  <a:outerShdw sx="0" sy="0">
                    <a:srgbClr val="000000"/>
                  </a:outerShdw>
                </a:effectLst>
              </a:rPr>
              <a:t>Newspapers</a:t>
            </a:r>
            <a:endParaRPr lang="en-ZA" sz="2300" dirty="0">
              <a:effectLst>
                <a:outerShdw sx="0" sy="0">
                  <a:srgbClr val="000000"/>
                </a:outerShdw>
              </a:effectLst>
            </a:endParaRPr>
          </a:p>
          <a:p>
            <a:pPr lvl="0" fontAlgn="base"/>
            <a:r>
              <a:rPr lang="en-GB" sz="2300" dirty="0">
                <a:effectLst>
                  <a:outerShdw sx="0" sy="0">
                    <a:srgbClr val="000000"/>
                  </a:outerShdw>
                </a:effectLst>
              </a:rPr>
              <a:t>Archives</a:t>
            </a:r>
            <a:endParaRPr lang="en-ZA" sz="2300" dirty="0">
              <a:effectLst>
                <a:outerShdw sx="0" sy="0">
                  <a:srgbClr val="000000"/>
                </a:outerShdw>
              </a:effectLst>
            </a:endParaRPr>
          </a:p>
          <a:p>
            <a:pPr lvl="0" fontAlgn="base"/>
            <a:r>
              <a:rPr lang="en-GB" sz="2300" dirty="0">
                <a:effectLst>
                  <a:outerShdw sx="0" sy="0">
                    <a:srgbClr val="000000"/>
                  </a:outerShdw>
                </a:effectLst>
              </a:rPr>
              <a:t>Databases</a:t>
            </a:r>
            <a:endParaRPr lang="en-ZA" sz="23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7237726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36015"/>
          </a:xfrm>
        </p:spPr>
        <p:txBody>
          <a:bodyPr>
            <a:normAutofit fontScale="90000"/>
          </a:bodyPr>
          <a:lstStyle/>
          <a:p>
            <a:pPr algn="ctr"/>
            <a:r>
              <a:rPr lang="en-ZA" dirty="0"/>
              <a:t>Review Sources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a:xfrm>
            <a:off x="467544" y="1010652"/>
            <a:ext cx="8219256" cy="5847347"/>
          </a:xfrm>
        </p:spPr>
        <p:txBody>
          <a:bodyPr>
            <a:normAutofit/>
          </a:bodyPr>
          <a:lstStyle/>
          <a:p>
            <a:pPr lvl="0" fontAlgn="base"/>
            <a:r>
              <a:rPr lang="en-GB" sz="2100" dirty="0">
                <a:effectLst>
                  <a:outerShdw sx="0" sy="0">
                    <a:srgbClr val="000000"/>
                  </a:outerShdw>
                </a:effectLst>
              </a:rPr>
              <a:t>Television</a:t>
            </a:r>
            <a:endParaRPr lang="en-ZA" sz="2100" dirty="0">
              <a:effectLst>
                <a:outerShdw sx="0" sy="0">
                  <a:srgbClr val="000000"/>
                </a:outerShdw>
              </a:effectLst>
            </a:endParaRPr>
          </a:p>
          <a:p>
            <a:pPr lvl="0" fontAlgn="base"/>
            <a:r>
              <a:rPr lang="en-GB" sz="2100" dirty="0">
                <a:effectLst>
                  <a:outerShdw sx="0" sy="0">
                    <a:srgbClr val="000000"/>
                  </a:outerShdw>
                </a:effectLst>
              </a:rPr>
              <a:t>Scholarly articles </a:t>
            </a:r>
            <a:endParaRPr lang="en-ZA" sz="2100" dirty="0">
              <a:effectLst>
                <a:outerShdw sx="0" sy="0">
                  <a:srgbClr val="000000"/>
                </a:outerShdw>
              </a:effectLst>
            </a:endParaRPr>
          </a:p>
          <a:p>
            <a:pPr lvl="0" fontAlgn="base"/>
            <a:r>
              <a:rPr lang="en-GB" sz="2100" dirty="0">
                <a:effectLst>
                  <a:outerShdw sx="0" sy="0">
                    <a:srgbClr val="000000"/>
                  </a:outerShdw>
                </a:effectLst>
              </a:rPr>
              <a:t>Library catalogue</a:t>
            </a:r>
            <a:endParaRPr lang="en-ZA" sz="2100" dirty="0">
              <a:effectLst>
                <a:outerShdw sx="0" sy="0">
                  <a:srgbClr val="000000"/>
                </a:outerShdw>
              </a:effectLst>
            </a:endParaRPr>
          </a:p>
          <a:p>
            <a:pPr lvl="0" fontAlgn="base"/>
            <a:r>
              <a:rPr lang="en-GB" sz="2100" dirty="0">
                <a:effectLst>
                  <a:outerShdw sx="0" sy="0">
                    <a:srgbClr val="000000"/>
                  </a:outerShdw>
                </a:effectLst>
              </a:rPr>
              <a:t>Periodical indexes</a:t>
            </a:r>
            <a:endParaRPr lang="en-ZA" sz="2100" dirty="0">
              <a:effectLst>
                <a:outerShdw sx="0" sy="0">
                  <a:srgbClr val="000000"/>
                </a:outerShdw>
              </a:effectLst>
            </a:endParaRPr>
          </a:p>
          <a:p>
            <a:pPr lvl="0" fontAlgn="base"/>
            <a:r>
              <a:rPr lang="en-GB" sz="2100" dirty="0">
                <a:effectLst>
                  <a:outerShdw sx="0" sy="0">
                    <a:srgbClr val="000000"/>
                  </a:outerShdw>
                </a:effectLst>
              </a:rPr>
              <a:t>Bibliographies</a:t>
            </a:r>
            <a:endParaRPr lang="en-ZA" sz="2100" dirty="0">
              <a:effectLst>
                <a:outerShdw sx="0" sy="0">
                  <a:srgbClr val="000000"/>
                </a:outerShdw>
              </a:effectLst>
            </a:endParaRPr>
          </a:p>
          <a:p>
            <a:pPr lvl="0" fontAlgn="base"/>
            <a:r>
              <a:rPr lang="en-GB" sz="2100" dirty="0">
                <a:effectLst>
                  <a:outerShdw sx="0" sy="0">
                    <a:srgbClr val="000000"/>
                  </a:outerShdw>
                </a:effectLst>
              </a:rPr>
              <a:t>Suggestions from your supervisor</a:t>
            </a:r>
            <a:endParaRPr lang="en-ZA" sz="2100" dirty="0">
              <a:effectLst>
                <a:outerShdw sx="0" sy="0">
                  <a:srgbClr val="000000"/>
                </a:outerShdw>
              </a:effectLst>
            </a:endParaRPr>
          </a:p>
          <a:p>
            <a:pPr lvl="0" fontAlgn="base"/>
            <a:r>
              <a:rPr lang="en-GB" sz="2100" dirty="0">
                <a:effectLst>
                  <a:outerShdw sx="0" sy="0">
                    <a:srgbClr val="000000"/>
                  </a:outerShdw>
                </a:effectLst>
              </a:rPr>
              <a:t>Primary vs. secondary sources</a:t>
            </a:r>
            <a:endParaRPr lang="en-ZA" sz="2100" dirty="0">
              <a:effectLst>
                <a:outerShdw sx="0" sy="0">
                  <a:srgbClr val="000000"/>
                </a:outerShdw>
              </a:effectLst>
            </a:endParaRPr>
          </a:p>
          <a:p>
            <a:pPr lvl="0" fontAlgn="base"/>
            <a:r>
              <a:rPr lang="en-GB" sz="2100" dirty="0">
                <a:effectLst>
                  <a:outerShdw sx="0" sy="0">
                    <a:srgbClr val="000000"/>
                  </a:outerShdw>
                </a:effectLst>
              </a:rPr>
              <a:t>Journals</a:t>
            </a:r>
            <a:endParaRPr lang="en-ZA" sz="2100" dirty="0">
              <a:effectLst>
                <a:outerShdw sx="0" sy="0">
                  <a:srgbClr val="000000"/>
                </a:outerShdw>
              </a:effectLst>
            </a:endParaRPr>
          </a:p>
          <a:p>
            <a:pPr lvl="0" fontAlgn="base"/>
            <a:r>
              <a:rPr lang="en-GB" sz="2100" dirty="0">
                <a:effectLst>
                  <a:outerShdw sx="0" sy="0">
                    <a:srgbClr val="000000"/>
                  </a:outerShdw>
                </a:effectLst>
              </a:rPr>
              <a:t>Other relevant documents</a:t>
            </a:r>
          </a:p>
          <a:p>
            <a:pPr lvl="0" fontAlgn="base"/>
            <a:endParaRPr lang="en-GB" sz="2100" dirty="0">
              <a:effectLst>
                <a:outerShdw sx="0" sy="0">
                  <a:srgbClr val="000000"/>
                </a:outerShdw>
              </a:effectLst>
            </a:endParaRPr>
          </a:p>
          <a:p>
            <a:pPr marL="0" indent="0" fontAlgn="base">
              <a:buNone/>
            </a:pPr>
            <a:r>
              <a:rPr lang="en-GB" sz="2100" dirty="0"/>
              <a:t>When researching a paper you must ensure that the sources you use are relevant as well as current. If writing an assignment about a local issue, it is highly unlikely that sources which are overseas-based will be of any help unless referring to issues which affected a certain country and are now being experienced here. </a:t>
            </a:r>
            <a:endParaRPr lang="en-ZA" sz="2100" dirty="0"/>
          </a:p>
          <a:p>
            <a:pPr marL="0" lvl="0" indent="0" fontAlgn="base">
              <a:buNone/>
            </a:pPr>
            <a:endParaRPr lang="en-ZA" sz="21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088544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36015"/>
          </a:xfrm>
        </p:spPr>
        <p:txBody>
          <a:bodyPr>
            <a:normAutofit fontScale="90000"/>
          </a:bodyPr>
          <a:lstStyle/>
          <a:p>
            <a:pPr algn="ctr"/>
            <a:r>
              <a:rPr lang="en-ZA" dirty="0"/>
              <a:t>Review Sources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a:xfrm>
            <a:off x="467544" y="1010652"/>
            <a:ext cx="8219256" cy="5847347"/>
          </a:xfrm>
        </p:spPr>
        <p:txBody>
          <a:bodyPr>
            <a:normAutofit/>
          </a:bodyPr>
          <a:lstStyle/>
          <a:p>
            <a:pPr marL="0" indent="0">
              <a:buNone/>
            </a:pPr>
            <a:r>
              <a:rPr lang="en-GB" sz="2100" b="1" u="sng" dirty="0"/>
              <a:t>How can you ensure that your sources are relevant? </a:t>
            </a:r>
          </a:p>
          <a:p>
            <a:pPr marL="0" indent="0">
              <a:buNone/>
            </a:pPr>
            <a:endParaRPr lang="en-ZA" sz="2100" b="1" u="sng" dirty="0"/>
          </a:p>
          <a:p>
            <a:r>
              <a:rPr lang="en-GB" sz="2100" dirty="0"/>
              <a:t>When you utilise sources in a research paper, remember that the main focus of your paper should be about what you are saying, rather than what any individual source is saying. </a:t>
            </a:r>
          </a:p>
          <a:p>
            <a:endParaRPr lang="en-GB" sz="2100" dirty="0"/>
          </a:p>
          <a:p>
            <a:r>
              <a:rPr lang="en-GB" sz="2100" dirty="0"/>
              <a:t>You will dedicate portions of your paper to what your sources have to say, but these sources should always be discussed in relation to your own argument. </a:t>
            </a:r>
          </a:p>
          <a:p>
            <a:endParaRPr lang="en-GB" sz="2100" dirty="0"/>
          </a:p>
          <a:p>
            <a:r>
              <a:rPr lang="en-GB" sz="2100" dirty="0"/>
              <a:t>Your reader will be interested in the ideas the source offers, but this interest will be primarily in terms of how that source contributes to, or is relevant to, your own argument.</a:t>
            </a:r>
            <a:endParaRPr lang="en-ZA" sz="2100" dirty="0"/>
          </a:p>
          <a:p>
            <a:pPr marL="0" lvl="0" indent="0" fontAlgn="base">
              <a:buNone/>
            </a:pPr>
            <a:endParaRPr lang="en-ZA" sz="21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01591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36015"/>
          </a:xfrm>
        </p:spPr>
        <p:txBody>
          <a:bodyPr>
            <a:normAutofit fontScale="90000"/>
          </a:bodyPr>
          <a:lstStyle/>
          <a:p>
            <a:pPr algn="ctr"/>
            <a:r>
              <a:rPr lang="en-ZA" dirty="0"/>
              <a:t>Review Sources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a:xfrm>
            <a:off x="467544" y="1010652"/>
            <a:ext cx="8219256" cy="5847347"/>
          </a:xfrm>
        </p:spPr>
        <p:txBody>
          <a:bodyPr>
            <a:normAutofit/>
          </a:bodyPr>
          <a:lstStyle/>
          <a:p>
            <a:r>
              <a:rPr lang="en-GB" sz="2100" dirty="0"/>
              <a:t>In order to make the strongest argument you can, you should always be trying to strike a balance between your sources and your own opinion. When you refer to multiple sources for a research paper, you might find yourself trying balance between the opinions of those sources and your own opinion.</a:t>
            </a:r>
          </a:p>
          <a:p>
            <a:endParaRPr lang="en-GB" sz="2100" dirty="0"/>
          </a:p>
          <a:p>
            <a:r>
              <a:rPr lang="en-GB" sz="2100" dirty="0"/>
              <a:t> In a case like this, it might be helpful to think of yourself as part of a conversation among scholars who are interested in the same topic. </a:t>
            </a:r>
          </a:p>
          <a:p>
            <a:endParaRPr lang="en-GB" sz="2100" dirty="0"/>
          </a:p>
          <a:p>
            <a:r>
              <a:rPr lang="en-GB" sz="2100" dirty="0"/>
              <a:t>Your paper is your chance to speak in the conversation, but you also need to accurately and clearly represent the other participants in the conversation.</a:t>
            </a:r>
            <a:endParaRPr lang="en-ZA" sz="2100" dirty="0"/>
          </a:p>
          <a:p>
            <a:pPr marL="0" lvl="0" indent="0" fontAlgn="base">
              <a:buNone/>
            </a:pPr>
            <a:endParaRPr lang="en-ZA" sz="21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60948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36015"/>
          </a:xfrm>
        </p:spPr>
        <p:txBody>
          <a:bodyPr>
            <a:normAutofit fontScale="90000"/>
          </a:bodyPr>
          <a:lstStyle/>
          <a:p>
            <a:pPr algn="ctr"/>
            <a:r>
              <a:rPr lang="en-ZA" dirty="0"/>
              <a:t>Review Sources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a:xfrm>
            <a:off x="467544" y="1010652"/>
            <a:ext cx="8219256" cy="5847347"/>
          </a:xfrm>
        </p:spPr>
        <p:txBody>
          <a:bodyPr>
            <a:normAutofit/>
          </a:bodyPr>
          <a:lstStyle/>
          <a:p>
            <a:r>
              <a:rPr lang="en-GB" sz="2100" dirty="0"/>
              <a:t>As you think about what portion of a source to use in your paper, keep thinking back to what you're trying to do in your paper, and how the source helps you accomplish this goal.</a:t>
            </a:r>
          </a:p>
          <a:p>
            <a:endParaRPr lang="en-GB" sz="2100" dirty="0"/>
          </a:p>
          <a:p>
            <a:r>
              <a:rPr lang="en-GB" sz="2100" dirty="0"/>
              <a:t> When you choose the parts of a source that are most relevant to your argument, you may be surprised to find that you are using less of that source (and therefore spending more time analysing how it fits into your argument) than you originally imagined you would.</a:t>
            </a:r>
            <a:endParaRPr lang="en-ZA" sz="2100" dirty="0"/>
          </a:p>
          <a:p>
            <a:pPr marL="0" lvl="0" indent="0" fontAlgn="base">
              <a:buNone/>
            </a:pPr>
            <a:endParaRPr lang="en-ZA" sz="21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2278792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GB" sz="2300" b="1" u="sng" dirty="0"/>
              <a:t>Summarising</a:t>
            </a:r>
            <a:endParaRPr lang="en-ZA" sz="2300" b="1" u="sng" dirty="0"/>
          </a:p>
          <a:p>
            <a:r>
              <a:rPr lang="en-GB" sz="2300" dirty="0"/>
              <a:t>What does summarising mean? “Into the Book”, a reading strategies web site for teachers and students, explains that when readers summarize, they “identify key elements and condense important information into their own words during and after reading to solidify meaning.”</a:t>
            </a:r>
            <a:endParaRPr lang="en-ZA" sz="2300" dirty="0"/>
          </a:p>
          <a:p>
            <a:pPr marL="0" indent="0">
              <a:buNone/>
            </a:pPr>
            <a:endParaRPr lang="en-ZA" sz="2300" dirty="0"/>
          </a:p>
          <a:p>
            <a:r>
              <a:rPr lang="en-GB" sz="2300" dirty="0"/>
              <a:t>It is very important when you summarise to make sure you use your own words, unless you are quoting. You must make it clear when the words or ideas that are not your own, that they are taken from another writer. </a:t>
            </a:r>
          </a:p>
          <a:p>
            <a:endParaRPr lang="en-GB" sz="2300" dirty="0"/>
          </a:p>
          <a:p>
            <a:r>
              <a:rPr lang="en-GB" sz="2300" dirty="0"/>
              <a:t>You must not use another person's words or ideas as if they were your own: this is Plagiarism and plagiarism is regarded as a very serious offence.</a:t>
            </a:r>
          </a:p>
          <a:p>
            <a:endParaRPr lang="en-GB" dirty="0"/>
          </a:p>
          <a:p>
            <a:endParaRPr lang="en-ZA" dirty="0"/>
          </a:p>
        </p:txBody>
      </p:sp>
    </p:spTree>
    <p:extLst>
      <p:ext uri="{BB962C8B-B14F-4D97-AF65-F5344CB8AC3E}">
        <p14:creationId xmlns:p14="http://schemas.microsoft.com/office/powerpoint/2010/main" val="33109340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p:txBody>
          <a:bodyPr>
            <a:normAutofit/>
          </a:bodyPr>
          <a:lstStyle/>
          <a:p>
            <a:r>
              <a:rPr lang="en-GB" sz="2100" dirty="0"/>
              <a:t>A summary is a shortened version of a text which contains the main points in the text and is written in your own words.</a:t>
            </a:r>
          </a:p>
          <a:p>
            <a:endParaRPr lang="en-GB" sz="2100" dirty="0"/>
          </a:p>
          <a:p>
            <a:r>
              <a:rPr lang="en-GB" sz="2100" dirty="0"/>
              <a:t> It is a mixture of reducing a long text to a short text and selecting relevant information. A good summary shows that you have understood the text</a:t>
            </a:r>
            <a:r>
              <a:rPr lang="en-GB" sz="2000" dirty="0"/>
              <a:t>.</a:t>
            </a:r>
            <a:endParaRPr lang="en-ZA" sz="2000" dirty="0"/>
          </a:p>
          <a:p>
            <a:pPr marL="0" indent="0">
              <a:buNone/>
            </a:pPr>
            <a:endParaRPr lang="en-ZA" sz="2000" dirty="0"/>
          </a:p>
          <a:p>
            <a:endParaRPr lang="en-GB" dirty="0"/>
          </a:p>
          <a:p>
            <a:endParaRPr lang="en-ZA" dirty="0"/>
          </a:p>
        </p:txBody>
      </p:sp>
    </p:spTree>
    <p:extLst>
      <p:ext uri="{BB962C8B-B14F-4D97-AF65-F5344CB8AC3E}">
        <p14:creationId xmlns:p14="http://schemas.microsoft.com/office/powerpoint/2010/main" val="41359361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p:cNvSpPr>
            <a:spLocks noGrp="1"/>
          </p:cNvSpPr>
          <p:nvPr>
            <p:ph sz="quarter" idx="1"/>
          </p:nvPr>
        </p:nvSpPr>
        <p:spPr>
          <a:xfrm>
            <a:off x="467544" y="1391249"/>
            <a:ext cx="8219256" cy="4680000"/>
          </a:xfrm>
        </p:spPr>
        <p:txBody>
          <a:bodyPr>
            <a:normAutofit/>
          </a:bodyPr>
          <a:lstStyle/>
          <a:p>
            <a:pPr marL="0" indent="0">
              <a:buNone/>
            </a:pPr>
            <a:r>
              <a:rPr lang="en-GB" sz="2100" b="1" u="sng" dirty="0"/>
              <a:t>Synthesising</a:t>
            </a:r>
            <a:endParaRPr lang="en-ZA" sz="2100" b="1" u="sng" dirty="0"/>
          </a:p>
          <a:p>
            <a:r>
              <a:rPr lang="en-GB" sz="2100" dirty="0"/>
              <a:t>Synthesizing takes the process of summarizing one step further. Instead of just restating the important points from text, synthesizing involves combining ideas and allowing an evolving understanding of text.</a:t>
            </a:r>
            <a:endParaRPr lang="en-ZA" sz="2100" dirty="0"/>
          </a:p>
          <a:p>
            <a:pPr marL="0" indent="0">
              <a:buNone/>
            </a:pPr>
            <a:endParaRPr lang="en-GB" sz="2100" i="1" dirty="0"/>
          </a:p>
          <a:p>
            <a:pPr marL="0" indent="0">
              <a:buNone/>
            </a:pPr>
            <a:r>
              <a:rPr lang="en-GB" sz="2100" i="1" dirty="0"/>
              <a:t>(</a:t>
            </a:r>
            <a:r>
              <a:rPr lang="en-GB" sz="2100" i="1" u="sng" dirty="0">
                <a:hlinkClick r:id="rId2"/>
              </a:rPr>
              <a:t>www.beyondpenguins.ehe.osu.edu</a:t>
            </a:r>
            <a:r>
              <a:rPr lang="en-GB" sz="2100" i="1" dirty="0"/>
              <a:t>)</a:t>
            </a:r>
            <a:endParaRPr lang="en-ZA" sz="2100" dirty="0"/>
          </a:p>
          <a:p>
            <a:pPr marL="0" indent="0">
              <a:buNone/>
            </a:pPr>
            <a:endParaRPr lang="en-ZA" sz="2100" dirty="0"/>
          </a:p>
          <a:p>
            <a:r>
              <a:rPr lang="en-GB" sz="2100" dirty="0"/>
              <a:t>A synthesis is a combination, usually a shortened version, of several texts combined into one. It contains the important points in the text and is written in your own words. </a:t>
            </a:r>
          </a:p>
          <a:p>
            <a:endParaRPr lang="en-GB" sz="2700" dirty="0"/>
          </a:p>
          <a:p>
            <a:endParaRPr lang="en-GB" dirty="0"/>
          </a:p>
          <a:p>
            <a:endParaRPr lang="en-ZA" dirty="0"/>
          </a:p>
        </p:txBody>
      </p:sp>
    </p:spTree>
    <p:extLst>
      <p:ext uri="{BB962C8B-B14F-4D97-AF65-F5344CB8AC3E}">
        <p14:creationId xmlns:p14="http://schemas.microsoft.com/office/powerpoint/2010/main" val="561618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a:xfrm>
            <a:off x="467544" y="1391249"/>
            <a:ext cx="8219256" cy="4680000"/>
          </a:xfrm>
        </p:spPr>
        <p:txBody>
          <a:bodyPr>
            <a:normAutofit/>
          </a:bodyPr>
          <a:lstStyle/>
          <a:p>
            <a:r>
              <a:rPr lang="en-GB" sz="2100" dirty="0"/>
              <a:t>To perform a synthesis you need to find suitable sources, and then select the relevant parts in those sources.</a:t>
            </a:r>
          </a:p>
          <a:p>
            <a:endParaRPr lang="en-GB" sz="2100" dirty="0"/>
          </a:p>
          <a:p>
            <a:r>
              <a:rPr lang="en-GB" sz="2100" dirty="0"/>
              <a:t> You can then use your paraphrase and summary skills to write the information in your own words. The information from all the sources has to fit together into one continuous text.</a:t>
            </a:r>
            <a:endParaRPr lang="en-ZA" sz="2100" dirty="0"/>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16935724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a:xfrm>
            <a:off x="467544" y="1391249"/>
            <a:ext cx="8219256" cy="4680000"/>
          </a:xfrm>
        </p:spPr>
        <p:txBody>
          <a:bodyPr>
            <a:normAutofit fontScale="77500" lnSpcReduction="20000"/>
          </a:bodyPr>
          <a:lstStyle/>
          <a:p>
            <a:pPr marL="0" indent="0">
              <a:buNone/>
            </a:pPr>
            <a:r>
              <a:rPr lang="en-GB" sz="2700" b="1" dirty="0"/>
              <a:t>When it comes to researching there are many different techniques one can use when extracting information from sources. Eliciting is a way of extracting information by questioning such as:</a:t>
            </a:r>
          </a:p>
          <a:p>
            <a:pPr marL="0" indent="0">
              <a:buNone/>
            </a:pPr>
            <a:endParaRPr lang="en-ZA" sz="2700" b="1" dirty="0"/>
          </a:p>
          <a:p>
            <a:pPr lvl="0" fontAlgn="base"/>
            <a:r>
              <a:rPr lang="en-GB" sz="2700" dirty="0">
                <a:effectLst>
                  <a:outerShdw sx="0" sy="0">
                    <a:srgbClr val="000000"/>
                  </a:outerShdw>
                </a:effectLst>
              </a:rPr>
              <a:t>Ask about previous assignments</a:t>
            </a:r>
            <a:endParaRPr lang="en-ZA" sz="2700" dirty="0">
              <a:effectLst>
                <a:outerShdw sx="0" sy="0">
                  <a:srgbClr val="000000"/>
                </a:outerShdw>
              </a:effectLst>
            </a:endParaRPr>
          </a:p>
          <a:p>
            <a:pPr lvl="0" fontAlgn="base"/>
            <a:r>
              <a:rPr lang="en-GB" sz="2700" dirty="0">
                <a:effectLst>
                  <a:outerShdw sx="0" sy="0">
                    <a:srgbClr val="000000"/>
                  </a:outerShdw>
                </a:effectLst>
              </a:rPr>
              <a:t>Ask about class discussion relevant to the assignment</a:t>
            </a:r>
            <a:endParaRPr lang="en-ZA" sz="2700" dirty="0">
              <a:effectLst>
                <a:outerShdw sx="0" sy="0">
                  <a:srgbClr val="000000"/>
                </a:outerShdw>
              </a:effectLst>
            </a:endParaRPr>
          </a:p>
          <a:p>
            <a:pPr lvl="0" fontAlgn="base"/>
            <a:r>
              <a:rPr lang="en-GB" sz="2700" dirty="0">
                <a:effectLst>
                  <a:outerShdw sx="0" sy="0">
                    <a:srgbClr val="000000"/>
                  </a:outerShdw>
                </a:effectLst>
              </a:rPr>
              <a:t>Pose the assignment as a question</a:t>
            </a:r>
            <a:endParaRPr lang="en-ZA" sz="2700" dirty="0">
              <a:effectLst>
                <a:outerShdw sx="0" sy="0">
                  <a:srgbClr val="000000"/>
                </a:outerShdw>
              </a:effectLst>
            </a:endParaRPr>
          </a:p>
          <a:p>
            <a:pPr lvl="0" fontAlgn="base"/>
            <a:r>
              <a:rPr lang="en-GB" sz="2700" dirty="0">
                <a:effectLst>
                  <a:outerShdw sx="0" sy="0">
                    <a:srgbClr val="000000"/>
                  </a:outerShdw>
                </a:effectLst>
              </a:rPr>
              <a:t>Circle nouns (for subjects/topics), circle verbs (for tasks to be completed)</a:t>
            </a:r>
            <a:endParaRPr lang="en-ZA" sz="2700" dirty="0">
              <a:effectLst>
                <a:outerShdw sx="0" sy="0">
                  <a:srgbClr val="000000"/>
                </a:outerShdw>
              </a:effectLst>
            </a:endParaRPr>
          </a:p>
          <a:p>
            <a:pPr lvl="0" fontAlgn="base"/>
            <a:r>
              <a:rPr lang="en-GB" sz="2700" dirty="0">
                <a:effectLst>
                  <a:outerShdw sx="0" sy="0">
                    <a:srgbClr val="000000"/>
                  </a:outerShdw>
                </a:effectLst>
              </a:rPr>
              <a:t>What happens in this passage?</a:t>
            </a:r>
            <a:endParaRPr lang="en-ZA" sz="2700" dirty="0">
              <a:effectLst>
                <a:outerShdw sx="0" sy="0">
                  <a:srgbClr val="000000"/>
                </a:outerShdw>
              </a:effectLst>
            </a:endParaRPr>
          </a:p>
          <a:p>
            <a:pPr lvl="0" fontAlgn="base"/>
            <a:r>
              <a:rPr lang="en-GB" sz="2700" dirty="0">
                <a:effectLst>
                  <a:outerShdw sx="0" sy="0">
                    <a:srgbClr val="000000"/>
                  </a:outerShdw>
                </a:effectLst>
              </a:rPr>
              <a:t>How would you put that in your own words?</a:t>
            </a:r>
            <a:endParaRPr lang="en-ZA" sz="2700" dirty="0">
              <a:effectLst>
                <a:outerShdw sx="0" sy="0">
                  <a:srgbClr val="000000"/>
                </a:outerShdw>
              </a:effectLst>
            </a:endParaRPr>
          </a:p>
          <a:p>
            <a:pPr lvl="0" fontAlgn="base"/>
            <a:r>
              <a:rPr lang="en-GB" sz="2700" dirty="0">
                <a:effectLst>
                  <a:outerShdw sx="0" sy="0">
                    <a:srgbClr val="000000"/>
                  </a:outerShdw>
                </a:effectLst>
              </a:rPr>
              <a:t>What's implied in this passage, or what are the assumptions?</a:t>
            </a:r>
            <a:endParaRPr lang="en-ZA" sz="2700" dirty="0">
              <a:effectLst>
                <a:outerShdw sx="0" sy="0">
                  <a:srgbClr val="000000"/>
                </a:outerShdw>
              </a:effectLst>
            </a:endParaRPr>
          </a:p>
          <a:p>
            <a:pPr lvl="0" fontAlgn="base"/>
            <a:r>
              <a:rPr lang="en-GB" sz="2700" dirty="0">
                <a:effectLst>
                  <a:outerShdw sx="0" sy="0">
                    <a:srgbClr val="000000"/>
                  </a:outerShdw>
                </a:effectLst>
              </a:rPr>
              <a:t>How does this passage relate to the topic?</a:t>
            </a:r>
            <a:endParaRPr lang="en-ZA" sz="2700" dirty="0">
              <a:effectLst>
                <a:outerShdw sx="0" sy="0">
                  <a:srgbClr val="000000"/>
                </a:outerShdw>
              </a:effectLst>
            </a:endParaRPr>
          </a:p>
          <a:p>
            <a:pPr lvl="0" fontAlgn="base"/>
            <a:r>
              <a:rPr lang="en-GB" sz="2700" dirty="0">
                <a:effectLst>
                  <a:outerShdw sx="0" sy="0">
                    <a:srgbClr val="000000"/>
                  </a:outerShdw>
                </a:effectLst>
              </a:rPr>
              <a:t>Mark points where you got lost, and say so.</a:t>
            </a:r>
            <a:endParaRPr lang="en-ZA" sz="2700" dirty="0">
              <a:effectLst>
                <a:outerShdw sx="0" sy="0">
                  <a:srgbClr val="000000"/>
                </a:outerShdw>
              </a:effectLst>
            </a:endParaRPr>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301253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a:xfrm>
            <a:off x="467544" y="1391249"/>
            <a:ext cx="8219256" cy="4680000"/>
          </a:xfrm>
        </p:spPr>
        <p:txBody>
          <a:bodyPr>
            <a:normAutofit/>
          </a:bodyPr>
          <a:lstStyle/>
          <a:p>
            <a:pPr lvl="0" fontAlgn="base"/>
            <a:r>
              <a:rPr lang="en-GB" sz="2100" dirty="0">
                <a:effectLst>
                  <a:outerShdw sx="0" sy="0">
                    <a:srgbClr val="000000"/>
                  </a:outerShdw>
                </a:effectLst>
              </a:rPr>
              <a:t>Mark claims that could use more support</a:t>
            </a:r>
            <a:endParaRPr lang="en-ZA" sz="2100" dirty="0">
              <a:effectLst>
                <a:outerShdw sx="0" sy="0">
                  <a:srgbClr val="000000"/>
                </a:outerShdw>
              </a:effectLst>
            </a:endParaRPr>
          </a:p>
          <a:p>
            <a:pPr lvl="0" fontAlgn="base"/>
            <a:r>
              <a:rPr lang="en-GB" sz="2100" dirty="0">
                <a:effectLst>
                  <a:outerShdw sx="0" sy="0">
                    <a:srgbClr val="000000"/>
                  </a:outerShdw>
                </a:effectLst>
              </a:rPr>
              <a:t>Ask what kind of information/evidence was presented during class or in class texts</a:t>
            </a:r>
            <a:endParaRPr lang="en-ZA" sz="2100" dirty="0">
              <a:effectLst>
                <a:outerShdw sx="0" sy="0">
                  <a:srgbClr val="000000"/>
                </a:outerShdw>
              </a:effectLst>
            </a:endParaRPr>
          </a:p>
          <a:p>
            <a:pPr lvl="0" fontAlgn="base"/>
            <a:r>
              <a:rPr lang="en-GB" sz="2100" dirty="0">
                <a:effectLst>
                  <a:outerShdw sx="0" sy="0">
                    <a:srgbClr val="000000"/>
                  </a:outerShdw>
                </a:effectLst>
              </a:rPr>
              <a:t>List the main points (also referred to as gloss) on a separate sheet of paper</a:t>
            </a:r>
            <a:endParaRPr lang="en-ZA" sz="2100" dirty="0">
              <a:effectLst>
                <a:outerShdw sx="0" sy="0">
                  <a:srgbClr val="000000"/>
                </a:outerShdw>
              </a:effectLst>
            </a:endParaRPr>
          </a:p>
          <a:p>
            <a:pPr lvl="0" fontAlgn="base"/>
            <a:r>
              <a:rPr lang="en-GB" sz="2100" dirty="0">
                <a:effectLst>
                  <a:outerShdw sx="0" sy="0">
                    <a:srgbClr val="000000"/>
                  </a:outerShdw>
                </a:effectLst>
              </a:rPr>
              <a:t>Look at the logical connection between points</a:t>
            </a:r>
            <a:endParaRPr lang="en-ZA" sz="2100" dirty="0">
              <a:effectLst>
                <a:outerShdw sx="0" sy="0">
                  <a:srgbClr val="000000"/>
                </a:outerShdw>
              </a:effectLst>
            </a:endParaRPr>
          </a:p>
          <a:p>
            <a:pPr lvl="0" fontAlgn="base"/>
            <a:r>
              <a:rPr lang="en-GB" sz="2100" dirty="0">
                <a:effectLst>
                  <a:outerShdw sx="0" sy="0">
                    <a:srgbClr val="000000"/>
                  </a:outerShdw>
                </a:effectLst>
              </a:rPr>
              <a:t>Look at transitions between paragraphs for logical coherence</a:t>
            </a:r>
            <a:endParaRPr lang="en-ZA" sz="2100" dirty="0">
              <a:effectLst>
                <a:outerShdw sx="0" sy="0">
                  <a:srgbClr val="000000"/>
                </a:outerShdw>
              </a:effectLst>
            </a:endParaRPr>
          </a:p>
          <a:p>
            <a:pPr lvl="0" fontAlgn="base"/>
            <a:r>
              <a:rPr lang="en-GB" sz="2100" dirty="0">
                <a:effectLst>
                  <a:outerShdw sx="0" sy="0">
                    <a:srgbClr val="000000"/>
                  </a:outerShdw>
                </a:effectLst>
              </a:rPr>
              <a:t>Ask questions of clarification</a:t>
            </a:r>
            <a:endParaRPr lang="en-ZA" sz="2100" dirty="0">
              <a:effectLst>
                <a:outerShdw sx="0" sy="0">
                  <a:srgbClr val="000000"/>
                </a:outerShdw>
              </a:effectLst>
            </a:endParaRPr>
          </a:p>
          <a:p>
            <a:pPr lvl="0" fontAlgn="base"/>
            <a:r>
              <a:rPr lang="en-GB" sz="2100" dirty="0">
                <a:effectLst>
                  <a:outerShdw sx="0" sy="0">
                    <a:srgbClr val="000000"/>
                  </a:outerShdw>
                </a:effectLst>
              </a:rPr>
              <a:t>Paraphrase </a:t>
            </a:r>
            <a:endParaRPr lang="en-ZA" sz="2100" dirty="0">
              <a:effectLst>
                <a:outerShdw sx="0" sy="0">
                  <a:srgbClr val="000000"/>
                </a:outerShdw>
              </a:effectLst>
            </a:endParaRPr>
          </a:p>
          <a:p>
            <a:pPr lvl="0" fontAlgn="base"/>
            <a:r>
              <a:rPr lang="en-GB" sz="2100" dirty="0">
                <a:effectLst>
                  <a:outerShdw sx="0" sy="0">
                    <a:srgbClr val="000000"/>
                  </a:outerShdw>
                </a:effectLst>
              </a:rPr>
              <a:t>Ask about premises and assumptions</a:t>
            </a:r>
            <a:endParaRPr lang="en-ZA" sz="2100" dirty="0">
              <a:effectLst>
                <a:outerShdw sx="0" sy="0">
                  <a:srgbClr val="000000"/>
                </a:outerShdw>
              </a:effectLst>
            </a:endParaRPr>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20288626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p:cNvSpPr>
            <a:spLocks noGrp="1"/>
          </p:cNvSpPr>
          <p:nvPr>
            <p:ph sz="quarter" idx="1"/>
          </p:nvPr>
        </p:nvSpPr>
        <p:spPr>
          <a:xfrm>
            <a:off x="467544" y="1391249"/>
            <a:ext cx="8219256" cy="4680000"/>
          </a:xfrm>
        </p:spPr>
        <p:txBody>
          <a:bodyPr>
            <a:normAutofit/>
          </a:bodyPr>
          <a:lstStyle/>
          <a:p>
            <a:pPr marL="0" indent="0">
              <a:buNone/>
            </a:pPr>
            <a:r>
              <a:rPr lang="en-GB" sz="2100" b="1" dirty="0"/>
              <a:t>Glossing</a:t>
            </a:r>
            <a:endParaRPr lang="en-ZA" sz="2100" b="1" dirty="0"/>
          </a:p>
          <a:p>
            <a:pPr marL="0" indent="0">
              <a:buNone/>
            </a:pPr>
            <a:endParaRPr lang="en-ZA" sz="2100" dirty="0"/>
          </a:p>
          <a:p>
            <a:r>
              <a:rPr lang="en-GB" sz="2100" dirty="0"/>
              <a:t>Glossing simply means putting a label or tag on a passage in a text. As someone working with a rough draft, you can gloss a paper as you read it, trying to get a grasp on the structure. The questions to ask are:</a:t>
            </a:r>
            <a:endParaRPr lang="en-ZA" sz="2100" dirty="0"/>
          </a:p>
          <a:p>
            <a:pPr lvl="0" fontAlgn="base"/>
            <a:r>
              <a:rPr lang="en-GB" sz="2100" dirty="0">
                <a:effectLst>
                  <a:outerShdw sx="0" sy="0">
                    <a:srgbClr val="000000"/>
                  </a:outerShdw>
                </a:effectLst>
              </a:rPr>
              <a:t>What was said here? </a:t>
            </a:r>
            <a:endParaRPr lang="en-ZA" sz="2100" dirty="0">
              <a:effectLst>
                <a:outerShdw sx="0" sy="0">
                  <a:srgbClr val="000000"/>
                </a:outerShdw>
              </a:effectLst>
            </a:endParaRPr>
          </a:p>
          <a:p>
            <a:pPr lvl="0" fontAlgn="base"/>
            <a:r>
              <a:rPr lang="en-GB" sz="2100" dirty="0">
                <a:effectLst>
                  <a:outerShdw sx="0" sy="0">
                    <a:srgbClr val="000000"/>
                  </a:outerShdw>
                </a:effectLst>
              </a:rPr>
              <a:t>How many ideas are in this passage?</a:t>
            </a:r>
            <a:endParaRPr lang="en-ZA" sz="2100" dirty="0">
              <a:effectLst>
                <a:outerShdw sx="0" sy="0">
                  <a:srgbClr val="000000"/>
                </a:outerShdw>
              </a:effectLst>
            </a:endParaRPr>
          </a:p>
          <a:p>
            <a:pPr lvl="0" fontAlgn="base"/>
            <a:r>
              <a:rPr lang="en-GB" sz="2100" dirty="0">
                <a:effectLst>
                  <a:outerShdw sx="0" sy="0">
                    <a:srgbClr val="000000"/>
                  </a:outerShdw>
                </a:effectLst>
              </a:rPr>
              <a:t>What is the gist of what was written? </a:t>
            </a:r>
            <a:endParaRPr lang="en-ZA" sz="2100" dirty="0">
              <a:effectLst>
                <a:outerShdw sx="0" sy="0">
                  <a:srgbClr val="000000"/>
                </a:outerShdw>
              </a:effectLst>
            </a:endParaRPr>
          </a:p>
          <a:p>
            <a:pPr lvl="0" fontAlgn="base"/>
            <a:r>
              <a:rPr lang="en-GB" sz="2100" dirty="0">
                <a:effectLst>
                  <a:outerShdw sx="0" sy="0">
                    <a:srgbClr val="000000"/>
                  </a:outerShdw>
                </a:effectLst>
              </a:rPr>
              <a:t>What is the main idea/point here?</a:t>
            </a:r>
            <a:endParaRPr lang="en-ZA" sz="2100" dirty="0">
              <a:effectLst>
                <a:outerShdw sx="0" sy="0">
                  <a:srgbClr val="000000"/>
                </a:outerShdw>
              </a:effectLst>
            </a:endParaRPr>
          </a:p>
          <a:p>
            <a:pPr lvl="0" fontAlgn="base"/>
            <a:r>
              <a:rPr lang="en-GB" sz="2100" dirty="0">
                <a:effectLst>
                  <a:outerShdw sx="0" sy="0">
                    <a:srgbClr val="000000"/>
                  </a:outerShdw>
                </a:effectLst>
              </a:rPr>
              <a:t>What does/should this passage do?</a:t>
            </a:r>
            <a:endParaRPr lang="en-ZA" sz="2100" dirty="0">
              <a:effectLst>
                <a:outerShdw sx="0" sy="0">
                  <a:srgbClr val="000000"/>
                </a:outerShdw>
              </a:effectLst>
            </a:endParaRPr>
          </a:p>
          <a:p>
            <a:pPr lvl="0" fontAlgn="base"/>
            <a:r>
              <a:rPr lang="en-GB" sz="2100" dirty="0">
                <a:effectLst>
                  <a:outerShdw sx="0" sy="0">
                    <a:srgbClr val="000000"/>
                  </a:outerShdw>
                </a:effectLst>
              </a:rPr>
              <a:t>What question does this passage answer?</a:t>
            </a:r>
            <a:endParaRPr lang="en-ZA" sz="2100" dirty="0">
              <a:effectLst>
                <a:outerShdw sx="0" sy="0">
                  <a:srgbClr val="000000"/>
                </a:outerShdw>
              </a:effectLst>
            </a:endParaRPr>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3567551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p:cNvSpPr>
            <a:spLocks noGrp="1"/>
          </p:cNvSpPr>
          <p:nvPr>
            <p:ph sz="quarter" idx="1"/>
          </p:nvPr>
        </p:nvSpPr>
        <p:spPr>
          <a:xfrm>
            <a:off x="467544" y="1391249"/>
            <a:ext cx="8219256" cy="4680000"/>
          </a:xfrm>
        </p:spPr>
        <p:txBody>
          <a:bodyPr>
            <a:normAutofit/>
          </a:bodyPr>
          <a:lstStyle/>
          <a:p>
            <a:pPr marL="0" indent="0">
              <a:buNone/>
            </a:pPr>
            <a:r>
              <a:rPr lang="en-GB" sz="2100" b="1" dirty="0"/>
              <a:t>Paraphrasing</a:t>
            </a:r>
            <a:endParaRPr lang="en-ZA" sz="2100" b="1" dirty="0"/>
          </a:p>
          <a:p>
            <a:pPr marL="0" indent="0">
              <a:buNone/>
            </a:pPr>
            <a:r>
              <a:rPr lang="en-GB" sz="2100" dirty="0"/>
              <a:t> </a:t>
            </a:r>
            <a:endParaRPr lang="en-ZA" sz="2100" dirty="0"/>
          </a:p>
          <a:p>
            <a:r>
              <a:rPr lang="en-GB" sz="2100" dirty="0"/>
              <a:t>We've all watched movies or heard news stories we wanted to tell others about. We may have told our friends, our family, or our co-workers about what happened, how it happened, and why it happened. We related the storyline, the main characters, the events, and important points using our own words. </a:t>
            </a:r>
          </a:p>
          <a:p>
            <a:pPr marL="0" indent="0">
              <a:buNone/>
            </a:pPr>
            <a:endParaRPr lang="en-GB" sz="2100" dirty="0"/>
          </a:p>
          <a:p>
            <a:r>
              <a:rPr lang="en-GB" sz="2100" dirty="0"/>
              <a:t>This is paraphrasing - using your own words to express someone else's message or ideas. In a paraphrase, the ideas and meaning of the original source must be maintained; the main ideas need to come through, but the wording has to be your own.</a:t>
            </a:r>
            <a:endParaRPr lang="en-ZA" sz="2100" dirty="0"/>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29214870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Summarising and synthesising texts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p:cNvSpPr>
            <a:spLocks noGrp="1"/>
          </p:cNvSpPr>
          <p:nvPr>
            <p:ph sz="quarter" idx="1"/>
          </p:nvPr>
        </p:nvSpPr>
        <p:spPr>
          <a:xfrm>
            <a:off x="467544" y="1391249"/>
            <a:ext cx="8219256" cy="4680000"/>
          </a:xfrm>
        </p:spPr>
        <p:txBody>
          <a:bodyPr>
            <a:normAutofit fontScale="92500" lnSpcReduction="10000"/>
          </a:bodyPr>
          <a:lstStyle/>
          <a:p>
            <a:pPr marL="0" indent="0">
              <a:buNone/>
            </a:pPr>
            <a:r>
              <a:rPr lang="en-GB" sz="2300" b="1" dirty="0"/>
              <a:t>Let us look at a few examples now:</a:t>
            </a:r>
          </a:p>
          <a:p>
            <a:pPr marL="0" indent="0">
              <a:buNone/>
            </a:pPr>
            <a:endParaRPr lang="en-ZA" sz="2300" b="1" dirty="0"/>
          </a:p>
          <a:p>
            <a:r>
              <a:rPr lang="en-GB" sz="2300" dirty="0"/>
              <a:t>Original sentence: “</a:t>
            </a:r>
            <a:r>
              <a:rPr lang="en-GB" sz="2300" i="1" dirty="0"/>
              <a:t>Her life spanned years of incredible change for women”.</a:t>
            </a:r>
            <a:endParaRPr lang="en-ZA" sz="2300" dirty="0"/>
          </a:p>
          <a:p>
            <a:r>
              <a:rPr lang="en-GB" sz="2300" dirty="0"/>
              <a:t>Paraphrased sentence: “</a:t>
            </a:r>
            <a:r>
              <a:rPr lang="en-GB" sz="2300" i="1" dirty="0"/>
              <a:t>Mary lived through an era of liberating reform for women”.</a:t>
            </a:r>
            <a:endParaRPr lang="en-ZA" sz="2300" dirty="0"/>
          </a:p>
          <a:p>
            <a:r>
              <a:rPr lang="en-GB" sz="2300" dirty="0"/>
              <a:t> </a:t>
            </a:r>
            <a:endParaRPr lang="en-ZA" sz="2300" dirty="0"/>
          </a:p>
          <a:p>
            <a:r>
              <a:rPr lang="en-GB" sz="2300" dirty="0"/>
              <a:t>Original sentence: “</a:t>
            </a:r>
            <a:r>
              <a:rPr lang="en-GB" sz="2300" i="1" dirty="0"/>
              <a:t>Giraffes like Acacia leaves and hay, and they can consume 75 pounds of food a day</a:t>
            </a:r>
            <a:r>
              <a:rPr lang="en-GB" sz="2300" dirty="0"/>
              <a:t>”.</a:t>
            </a:r>
            <a:endParaRPr lang="en-ZA" sz="2300" dirty="0"/>
          </a:p>
          <a:p>
            <a:r>
              <a:rPr lang="en-GB" sz="2300" dirty="0"/>
              <a:t>Paraphrased sentence: “</a:t>
            </a:r>
            <a:r>
              <a:rPr lang="en-GB" sz="2300" i="1" dirty="0"/>
              <a:t>A giraffe can eat up to 75 pounds of Acacia leaves and hay every day</a:t>
            </a:r>
            <a:r>
              <a:rPr lang="en-GB" sz="2300" dirty="0"/>
              <a:t>”.</a:t>
            </a:r>
            <a:endParaRPr lang="en-ZA" sz="2300" dirty="0"/>
          </a:p>
          <a:p>
            <a:r>
              <a:rPr lang="en-GB" sz="2300" i="1" dirty="0"/>
              <a:t>(www.study.com)</a:t>
            </a:r>
            <a:endParaRPr lang="en-ZA" sz="2300" dirty="0"/>
          </a:p>
          <a:p>
            <a:pPr marL="0" indent="0">
              <a:buNone/>
            </a:pPr>
            <a:r>
              <a:rPr lang="en-GB" sz="2300" dirty="0"/>
              <a:t> </a:t>
            </a:r>
            <a:endParaRPr lang="en-ZA" sz="2000" dirty="0"/>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1608614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2725-A488-4DE6-81F1-C046DA2CE024}"/>
              </a:ext>
            </a:extLst>
          </p:cNvPr>
          <p:cNvSpPr>
            <a:spLocks noGrp="1"/>
          </p:cNvSpPr>
          <p:nvPr>
            <p:ph type="title"/>
          </p:nvPr>
        </p:nvSpPr>
        <p:spPr>
          <a:xfrm>
            <a:off x="467544" y="274638"/>
            <a:ext cx="8219256" cy="857971"/>
          </a:xfrm>
        </p:spPr>
        <p:txBody>
          <a:bodyPr>
            <a:noAutofit/>
          </a:bodyPr>
          <a:lstStyle/>
          <a:p>
            <a:r>
              <a:rPr lang="en-US" b="1" i="0" dirty="0">
                <a:solidFill>
                  <a:schemeClr val="accent5"/>
                </a:solidFill>
                <a:effectLst/>
                <a:latin typeface="Lato" panose="020F0502020204030203" pitchFamily="34" charset="0"/>
              </a:rPr>
              <a:t>  Plagiarism</a:t>
            </a:r>
            <a:br>
              <a:rPr lang="en-US" b="1" i="0" dirty="0">
                <a:solidFill>
                  <a:schemeClr val="accent5"/>
                </a:solidFill>
                <a:effectLst/>
                <a:latin typeface="Lato" panose="020F0502020204030203" pitchFamily="34" charset="0"/>
              </a:rPr>
            </a:br>
            <a:endParaRPr lang="en-US" dirty="0">
              <a:solidFill>
                <a:schemeClr val="accent5"/>
              </a:solidFill>
            </a:endParaRPr>
          </a:p>
        </p:txBody>
      </p:sp>
      <p:sp>
        <p:nvSpPr>
          <p:cNvPr id="3" name="Slide Number Placeholder 2">
            <a:extLst>
              <a:ext uri="{FF2B5EF4-FFF2-40B4-BE49-F238E27FC236}">
                <a16:creationId xmlns:a16="http://schemas.microsoft.com/office/drawing/2014/main" id="{D8071EE9-231F-462B-8877-1C143549237D}"/>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92C83BA5-BBE9-4B35-8C54-001AFB398B01}"/>
              </a:ext>
            </a:extLst>
          </p:cNvPr>
          <p:cNvSpPr>
            <a:spLocks noGrp="1"/>
          </p:cNvSpPr>
          <p:nvPr>
            <p:ph sz="quarter" idx="1"/>
          </p:nvPr>
        </p:nvSpPr>
        <p:spPr>
          <a:xfrm>
            <a:off x="322119" y="1039091"/>
            <a:ext cx="8541326" cy="5257800"/>
          </a:xfrm>
        </p:spPr>
        <p:txBody>
          <a:bodyPr>
            <a:normAutofit fontScale="92500" lnSpcReduction="20000"/>
          </a:bodyPr>
          <a:lstStyle/>
          <a:p>
            <a:pPr algn="l"/>
            <a:r>
              <a:rPr lang="en-US" b="0" i="0" dirty="0">
                <a:solidFill>
                  <a:schemeClr val="tx2">
                    <a:lumMod val="75000"/>
                  </a:schemeClr>
                </a:solidFill>
                <a:effectLst/>
                <a:latin typeface="lato" panose="020F0502020204030203" pitchFamily="34" charset="0"/>
              </a:rPr>
              <a:t>Plagiarism refers to intellectual theft i.e. </a:t>
            </a:r>
            <a:r>
              <a:rPr lang="en-US" b="1" i="0" dirty="0">
                <a:solidFill>
                  <a:schemeClr val="tx2">
                    <a:lumMod val="75000"/>
                  </a:schemeClr>
                </a:solidFill>
                <a:effectLst/>
                <a:latin typeface="lato" panose="020F0502020204030203" pitchFamily="34" charset="0"/>
              </a:rPr>
              <a:t>using someone else’s thoughts in your work without referencing them</a:t>
            </a:r>
            <a:r>
              <a:rPr lang="en-US" b="0" i="0" dirty="0">
                <a:solidFill>
                  <a:schemeClr val="tx2">
                    <a:lumMod val="75000"/>
                  </a:schemeClr>
                </a:solidFill>
                <a:effectLst/>
                <a:latin typeface="lato" panose="020F0502020204030203" pitchFamily="34" charset="0"/>
              </a:rPr>
              <a:t>. It’s taking the credit for someone else’s work, which goes against the rules of academia. Quoting is not banned, quite the opposite in fact. However, the author must be named.</a:t>
            </a:r>
          </a:p>
          <a:p>
            <a:pPr algn="l"/>
            <a:r>
              <a:rPr lang="en-US" b="0" i="0" dirty="0">
                <a:solidFill>
                  <a:schemeClr val="tx2">
                    <a:lumMod val="75000"/>
                  </a:schemeClr>
                </a:solidFill>
                <a:effectLst/>
                <a:latin typeface="lato" panose="020F0502020204030203" pitchFamily="34" charset="0"/>
              </a:rPr>
              <a:t>Different forms. It does not just consist of </a:t>
            </a:r>
            <a:r>
              <a:rPr lang="en-US" b="1" i="0" dirty="0">
                <a:solidFill>
                  <a:schemeClr val="tx2">
                    <a:lumMod val="75000"/>
                  </a:schemeClr>
                </a:solidFill>
                <a:effectLst/>
                <a:latin typeface="lato" panose="020F0502020204030203" pitchFamily="34" charset="0"/>
              </a:rPr>
              <a:t>copying</a:t>
            </a:r>
            <a:r>
              <a:rPr lang="en-US" b="0" i="0" dirty="0">
                <a:solidFill>
                  <a:schemeClr val="tx2">
                    <a:lumMod val="75000"/>
                  </a:schemeClr>
                </a:solidFill>
                <a:effectLst/>
                <a:latin typeface="lato" panose="020F0502020204030203" pitchFamily="34" charset="0"/>
              </a:rPr>
              <a:t> but can also be an </a:t>
            </a:r>
            <a:r>
              <a:rPr lang="en-US" b="1" i="0" dirty="0">
                <a:solidFill>
                  <a:schemeClr val="tx2">
                    <a:lumMod val="75000"/>
                  </a:schemeClr>
                </a:solidFill>
                <a:effectLst/>
                <a:latin typeface="lato" panose="020F0502020204030203" pitchFamily="34" charset="0"/>
              </a:rPr>
              <a:t>uncredited translation</a:t>
            </a:r>
            <a:r>
              <a:rPr lang="en-US" b="0" i="0" dirty="0">
                <a:solidFill>
                  <a:schemeClr val="tx2">
                    <a:lumMod val="75000"/>
                  </a:schemeClr>
                </a:solidFill>
                <a:effectLst/>
                <a:latin typeface="lato" panose="020F0502020204030203" pitchFamily="34" charset="0"/>
              </a:rPr>
              <a:t> or the use of </a:t>
            </a:r>
            <a:r>
              <a:rPr lang="en-US" b="1" i="0" dirty="0">
                <a:solidFill>
                  <a:schemeClr val="tx2">
                    <a:lumMod val="75000"/>
                  </a:schemeClr>
                </a:solidFill>
                <a:effectLst/>
                <a:latin typeface="lato" panose="020F0502020204030203" pitchFamily="34" charset="0"/>
              </a:rPr>
              <a:t>someone else’s ideas</a:t>
            </a:r>
            <a:r>
              <a:rPr lang="en-US" b="0" i="0" dirty="0">
                <a:solidFill>
                  <a:schemeClr val="tx2">
                    <a:lumMod val="75000"/>
                  </a:schemeClr>
                </a:solidFill>
                <a:effectLst/>
                <a:latin typeface="lato" panose="020F0502020204030203" pitchFamily="34" charset="0"/>
              </a:rPr>
              <a:t> without referencing the author.</a:t>
            </a:r>
          </a:p>
          <a:p>
            <a:pPr algn="l"/>
            <a:r>
              <a:rPr lang="en-US" b="1" i="0" dirty="0">
                <a:solidFill>
                  <a:schemeClr val="tx2">
                    <a:lumMod val="75000"/>
                  </a:schemeClr>
                </a:solidFill>
                <a:effectLst/>
                <a:latin typeface="lato" panose="020F0502020204030203" pitchFamily="34" charset="0"/>
              </a:rPr>
              <a:t>Plagiarism can definitely be uncovered</a:t>
            </a:r>
            <a:r>
              <a:rPr lang="en-US" b="0" i="0" dirty="0">
                <a:solidFill>
                  <a:schemeClr val="tx2">
                    <a:lumMod val="75000"/>
                  </a:schemeClr>
                </a:solidFill>
                <a:effectLst/>
                <a:latin typeface="lato" panose="020F0502020204030203" pitchFamily="34" charset="0"/>
              </a:rPr>
              <a:t>. There is special software for this. If plagiarism is detected, there are </a:t>
            </a:r>
            <a:r>
              <a:rPr lang="en-US" b="1" i="0" dirty="0">
                <a:solidFill>
                  <a:schemeClr val="tx2">
                    <a:lumMod val="75000"/>
                  </a:schemeClr>
                </a:solidFill>
                <a:effectLst/>
                <a:latin typeface="lato" panose="020F0502020204030203" pitchFamily="34" charset="0"/>
              </a:rPr>
              <a:t>serious consequences</a:t>
            </a:r>
            <a:r>
              <a:rPr lang="en-US" b="0" i="0" dirty="0">
                <a:solidFill>
                  <a:schemeClr val="tx2">
                    <a:lumMod val="75000"/>
                  </a:schemeClr>
                </a:solidFill>
                <a:effectLst/>
                <a:latin typeface="lato" panose="020F0502020204030203" pitchFamily="34" charset="0"/>
              </a:rPr>
              <a:t>. Aside from plagiarism, copyright infringement and fraud are punishable criminal offenses.</a:t>
            </a:r>
          </a:p>
          <a:p>
            <a:pPr algn="l"/>
            <a:r>
              <a:rPr lang="en-US" b="0" i="0" dirty="0">
                <a:solidFill>
                  <a:schemeClr val="tx2">
                    <a:lumMod val="75000"/>
                  </a:schemeClr>
                </a:solidFill>
                <a:effectLst/>
                <a:latin typeface="lato" panose="020F0502020204030203" pitchFamily="34" charset="0"/>
              </a:rPr>
              <a:t>So, you should familiarize yourself with the conventions of quotation to know what the grey areas are and avoid plagiarism in all its forms.</a:t>
            </a:r>
          </a:p>
          <a:p>
            <a:endParaRPr lang="en-US" dirty="0">
              <a:solidFill>
                <a:schemeClr val="tx2">
                  <a:lumMod val="75000"/>
                </a:schemeClr>
              </a:solidFill>
            </a:endParaRPr>
          </a:p>
          <a:p>
            <a:r>
              <a:rPr lang="en-US" dirty="0">
                <a:solidFill>
                  <a:schemeClr val="tx2">
                    <a:lumMod val="75000"/>
                  </a:schemeClr>
                </a:solidFill>
                <a:hlinkClick r:id="rId2"/>
              </a:rPr>
              <a:t>https://www.bachelorprint.eu/plagiarism-checker/plagiarism/</a:t>
            </a:r>
            <a:endParaRPr lang="en-US"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20496510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p:cNvSpPr>
            <a:spLocks noGrp="1"/>
          </p:cNvSpPr>
          <p:nvPr>
            <p:ph sz="quarter" idx="1"/>
          </p:nvPr>
        </p:nvSpPr>
        <p:spPr>
          <a:xfrm>
            <a:off x="467544" y="1391249"/>
            <a:ext cx="8219256" cy="4680000"/>
          </a:xfrm>
        </p:spPr>
        <p:txBody>
          <a:bodyPr>
            <a:normAutofit fontScale="92500" lnSpcReduction="10000"/>
          </a:bodyPr>
          <a:lstStyle/>
          <a:p>
            <a:pPr marL="0" indent="0">
              <a:buNone/>
            </a:pPr>
            <a:r>
              <a:rPr lang="en-GB" sz="2300" b="1" dirty="0"/>
              <a:t>Let us look at a few examples now:</a:t>
            </a:r>
          </a:p>
          <a:p>
            <a:pPr marL="0" indent="0">
              <a:buNone/>
            </a:pPr>
            <a:endParaRPr lang="en-ZA" sz="2300" b="1" dirty="0"/>
          </a:p>
          <a:p>
            <a:r>
              <a:rPr lang="en-GB" sz="2300" dirty="0"/>
              <a:t>Original sentence: “</a:t>
            </a:r>
            <a:r>
              <a:rPr lang="en-GB" sz="2300" i="1" dirty="0"/>
              <a:t>Her life spanned years of incredible change for women”.</a:t>
            </a:r>
            <a:endParaRPr lang="en-ZA" sz="2300" dirty="0"/>
          </a:p>
          <a:p>
            <a:r>
              <a:rPr lang="en-GB" sz="2300" dirty="0"/>
              <a:t>Paraphrased sentence: “</a:t>
            </a:r>
            <a:r>
              <a:rPr lang="en-GB" sz="2300" i="1" dirty="0"/>
              <a:t>Mary lived through an era of liberating reform for women”.</a:t>
            </a:r>
            <a:endParaRPr lang="en-ZA" sz="2300" dirty="0"/>
          </a:p>
          <a:p>
            <a:pPr marL="0" indent="0">
              <a:buNone/>
            </a:pPr>
            <a:endParaRPr lang="en-ZA" sz="2300" dirty="0"/>
          </a:p>
          <a:p>
            <a:r>
              <a:rPr lang="en-GB" sz="2300" dirty="0"/>
              <a:t>Original sentence: “</a:t>
            </a:r>
            <a:r>
              <a:rPr lang="en-GB" sz="2300" i="1" dirty="0"/>
              <a:t>Giraffes like Acacia leaves and hay, and they can consume 75 pounds of food a day</a:t>
            </a:r>
            <a:r>
              <a:rPr lang="en-GB" sz="2300" dirty="0"/>
              <a:t>”.</a:t>
            </a:r>
            <a:endParaRPr lang="en-ZA" sz="2300" dirty="0"/>
          </a:p>
          <a:p>
            <a:r>
              <a:rPr lang="en-GB" sz="2300" dirty="0"/>
              <a:t>Paraphrased sentence: “</a:t>
            </a:r>
            <a:r>
              <a:rPr lang="en-GB" sz="2300" i="1" dirty="0"/>
              <a:t>A giraffe can eat up to 75 pounds of Acacia leaves and hay every day</a:t>
            </a:r>
            <a:r>
              <a:rPr lang="en-GB" sz="2300" dirty="0"/>
              <a:t>”.</a:t>
            </a:r>
            <a:endParaRPr lang="en-ZA" sz="2300" dirty="0"/>
          </a:p>
          <a:p>
            <a:r>
              <a:rPr lang="en-GB" sz="2300" i="1" dirty="0"/>
              <a:t>(www.study.com)</a:t>
            </a:r>
            <a:endParaRPr lang="en-ZA" sz="2300" dirty="0"/>
          </a:p>
          <a:p>
            <a:pPr marL="0" indent="0">
              <a:buNone/>
            </a:pPr>
            <a:r>
              <a:rPr lang="en-GB" sz="2300" dirty="0"/>
              <a:t> </a:t>
            </a:r>
            <a:endParaRPr lang="en-ZA" sz="2000" dirty="0"/>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30953896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p:cNvSpPr>
            <a:spLocks noGrp="1"/>
          </p:cNvSpPr>
          <p:nvPr>
            <p:ph sz="quarter" idx="1"/>
          </p:nvPr>
        </p:nvSpPr>
        <p:spPr>
          <a:xfrm>
            <a:off x="467544" y="1391249"/>
            <a:ext cx="8219256" cy="4680000"/>
          </a:xfrm>
        </p:spPr>
        <p:txBody>
          <a:bodyPr>
            <a:normAutofit/>
          </a:bodyPr>
          <a:lstStyle/>
          <a:p>
            <a:pPr marL="0" indent="0">
              <a:buNone/>
            </a:pPr>
            <a:r>
              <a:rPr lang="en-GB" sz="2100" b="1" dirty="0"/>
              <a:t>One of your jobs as a writer is to guide your reader through your text. Don't simply drop quotations into your paper and leave it to the reader to make connections. Integrating a quotation into your text usually involves two elements:</a:t>
            </a:r>
            <a:endParaRPr lang="en-ZA" sz="2100" b="1" dirty="0"/>
          </a:p>
          <a:p>
            <a:pPr lvl="0" fontAlgn="base"/>
            <a:r>
              <a:rPr lang="en-GB" sz="2100" dirty="0">
                <a:effectLst>
                  <a:outerShdw sx="0" sy="0">
                    <a:srgbClr val="000000"/>
                  </a:outerShdw>
                </a:effectLst>
              </a:rPr>
              <a:t>A signal that a quotation is coming--generally the author's name and/or a reference to the work</a:t>
            </a:r>
            <a:endParaRPr lang="en-ZA" sz="2100" dirty="0">
              <a:effectLst>
                <a:outerShdw sx="0" sy="0">
                  <a:srgbClr val="000000"/>
                </a:outerShdw>
              </a:effectLst>
            </a:endParaRPr>
          </a:p>
          <a:p>
            <a:pPr lvl="0" fontAlgn="base"/>
            <a:r>
              <a:rPr lang="en-GB" sz="2100" dirty="0">
                <a:effectLst>
                  <a:outerShdw sx="0" sy="0">
                    <a:srgbClr val="000000"/>
                  </a:outerShdw>
                </a:effectLst>
              </a:rPr>
              <a:t>An assertion that indicates the relationship of the quotation to your text</a:t>
            </a:r>
            <a:endParaRPr lang="en-ZA" sz="2100" dirty="0">
              <a:effectLst>
                <a:outerShdw sx="0" sy="0">
                  <a:srgbClr val="000000"/>
                </a:outerShdw>
              </a:effectLst>
            </a:endParaRPr>
          </a:p>
          <a:p>
            <a:pPr marL="0" indent="0">
              <a:buNone/>
            </a:pPr>
            <a:endParaRPr lang="en-ZA" sz="2100" dirty="0"/>
          </a:p>
          <a:p>
            <a:pPr marL="0" indent="0">
              <a:buNone/>
            </a:pPr>
            <a:r>
              <a:rPr lang="en-GB" sz="2300" dirty="0"/>
              <a:t> </a:t>
            </a:r>
            <a:endParaRPr lang="en-ZA" sz="2000" dirty="0"/>
          </a:p>
          <a:p>
            <a:pPr marL="0" indent="0">
              <a:buNone/>
            </a:pPr>
            <a:endParaRPr lang="en-GB" sz="2700" dirty="0"/>
          </a:p>
          <a:p>
            <a:endParaRPr lang="en-GB" dirty="0"/>
          </a:p>
          <a:p>
            <a:endParaRPr lang="en-ZA" dirty="0"/>
          </a:p>
        </p:txBody>
      </p:sp>
    </p:spTree>
    <p:extLst>
      <p:ext uri="{BB962C8B-B14F-4D97-AF65-F5344CB8AC3E}">
        <p14:creationId xmlns:p14="http://schemas.microsoft.com/office/powerpoint/2010/main" val="1933903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p:cNvSpPr>
            <a:spLocks noGrp="1"/>
          </p:cNvSpPr>
          <p:nvPr>
            <p:ph sz="quarter" idx="1"/>
          </p:nvPr>
        </p:nvSpPr>
        <p:spPr>
          <a:xfrm>
            <a:off x="374904" y="3870300"/>
            <a:ext cx="8219256" cy="4680000"/>
          </a:xfrm>
        </p:spPr>
        <p:txBody>
          <a:bodyPr>
            <a:normAutofit/>
          </a:bodyPr>
          <a:lstStyle/>
          <a:p>
            <a:pPr marL="0" indent="0">
              <a:buNone/>
            </a:pPr>
            <a:r>
              <a:rPr lang="en-GB" sz="2300" dirty="0"/>
              <a:t> </a:t>
            </a:r>
            <a:endParaRPr lang="en-ZA" sz="2000" dirty="0"/>
          </a:p>
          <a:p>
            <a:pPr marL="0" indent="0">
              <a:buNone/>
            </a:pPr>
            <a:endParaRPr lang="en-GB" sz="2700"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29659106"/>
              </p:ext>
            </p:extLst>
          </p:nvPr>
        </p:nvGraphicFramePr>
        <p:xfrm>
          <a:off x="467544" y="3668700"/>
          <a:ext cx="7457653" cy="2238756"/>
        </p:xfrm>
        <a:graphic>
          <a:graphicData uri="http://schemas.openxmlformats.org/drawingml/2006/table">
            <a:tbl>
              <a:tblPr firstRow="1" firstCol="1" bandRow="1">
                <a:tableStyleId>{5C22544A-7EE6-4342-B048-85BDC9FD1C3A}</a:tableStyleId>
              </a:tblPr>
              <a:tblGrid>
                <a:gridCol w="7457653">
                  <a:extLst>
                    <a:ext uri="{9D8B030D-6E8A-4147-A177-3AD203B41FA5}">
                      <a16:colId xmlns:a16="http://schemas.microsoft.com/office/drawing/2014/main" val="20000"/>
                    </a:ext>
                  </a:extLst>
                </a:gridCol>
              </a:tblGrid>
              <a:tr h="1044584">
                <a:tc>
                  <a:txBody>
                    <a:bodyPr/>
                    <a:lstStyle/>
                    <a:p>
                      <a:pPr algn="just">
                        <a:lnSpc>
                          <a:spcPct val="150000"/>
                        </a:lnSpc>
                        <a:spcAft>
                          <a:spcPts val="0"/>
                        </a:spcAft>
                      </a:pPr>
                      <a:r>
                        <a:rPr lang="en-GB" sz="2000" dirty="0">
                          <a:effectLst/>
                        </a:rPr>
                        <a:t>Ross (1993), in her study of poor and working-class mothers in London from 1870-1918 [signal], makes it clear that economic status to a large extent determined the meaning of motherhood [assertion]. Among this population [connection], "To mother was to work for and organize household subsistence" (p. 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603504" y="1404304"/>
            <a:ext cx="7457653" cy="2465996"/>
          </a:xfrm>
          <a:prstGeom prst="rect">
            <a:avLst/>
          </a:prstGeom>
        </p:spPr>
        <p:txBody>
          <a:bodyPr wrap="square">
            <a:spAutoFit/>
          </a:bodyPr>
          <a:lstStyle/>
          <a:p>
            <a:pPr>
              <a:lnSpc>
                <a:spcPct val="150000"/>
              </a:lnSpc>
            </a:pPr>
            <a:r>
              <a:rPr lang="en-GB" sz="2100" dirty="0"/>
              <a:t>Often both the signal and the assertion appear in a single introductory statement, as in the example below. Notice how a transitional phrase also serves to connect the quotation smoothly to the introductory statement.</a:t>
            </a:r>
            <a:endParaRPr lang="en-ZA" sz="2100" dirty="0"/>
          </a:p>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55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p:cNvSpPr>
            <a:spLocks noGrp="1"/>
          </p:cNvSpPr>
          <p:nvPr>
            <p:ph sz="quarter" idx="1"/>
          </p:nvPr>
        </p:nvSpPr>
        <p:spPr>
          <a:xfrm>
            <a:off x="374904" y="3870300"/>
            <a:ext cx="8219256" cy="4680000"/>
          </a:xfrm>
        </p:spPr>
        <p:txBody>
          <a:bodyPr>
            <a:normAutofit/>
          </a:bodyPr>
          <a:lstStyle/>
          <a:p>
            <a:pPr marL="0" indent="0">
              <a:buNone/>
            </a:pPr>
            <a:r>
              <a:rPr lang="en-GB" sz="2300" dirty="0"/>
              <a:t> </a:t>
            </a:r>
            <a:endParaRPr lang="en-ZA" sz="2000" dirty="0"/>
          </a:p>
          <a:p>
            <a:pPr marL="0" indent="0">
              <a:buNone/>
            </a:pPr>
            <a:endParaRPr lang="en-GB" sz="2700" dirty="0"/>
          </a:p>
          <a:p>
            <a:endParaRPr lang="en-GB" dirty="0"/>
          </a:p>
        </p:txBody>
      </p:sp>
      <p:sp>
        <p:nvSpPr>
          <p:cNvPr id="6" name="Rectangle 5"/>
          <p:cNvSpPr/>
          <p:nvPr/>
        </p:nvSpPr>
        <p:spPr>
          <a:xfrm>
            <a:off x="603504" y="1404304"/>
            <a:ext cx="7457653" cy="1173335"/>
          </a:xfrm>
          <a:prstGeom prst="rect">
            <a:avLst/>
          </a:prstGeom>
        </p:spPr>
        <p:txBody>
          <a:bodyPr wrap="square">
            <a:spAutoFit/>
          </a:bodyPr>
          <a:lstStyle/>
          <a:p>
            <a:r>
              <a:rPr lang="en-GB" sz="2100" dirty="0"/>
              <a:t>The signal can also come after the assertion, again with a connecting word or phrase:</a:t>
            </a:r>
            <a:endParaRPr lang="en-ZA" sz="2100" dirty="0"/>
          </a:p>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72844750"/>
              </p:ext>
            </p:extLst>
          </p:nvPr>
        </p:nvGraphicFramePr>
        <p:xfrm>
          <a:off x="581844" y="2699305"/>
          <a:ext cx="7990656" cy="2544978"/>
        </p:xfrm>
        <a:graphic>
          <a:graphicData uri="http://schemas.openxmlformats.org/drawingml/2006/table">
            <a:tbl>
              <a:tblPr firstRow="1" firstCol="1" bandRow="1">
                <a:tableStyleId>{5C22544A-7EE6-4342-B048-85BDC9FD1C3A}</a:tableStyleId>
              </a:tblPr>
              <a:tblGrid>
                <a:gridCol w="7990656">
                  <a:extLst>
                    <a:ext uri="{9D8B030D-6E8A-4147-A177-3AD203B41FA5}">
                      <a16:colId xmlns:a16="http://schemas.microsoft.com/office/drawing/2014/main" val="20000"/>
                    </a:ext>
                  </a:extLst>
                </a:gridCol>
              </a:tblGrid>
              <a:tr h="2544978">
                <a:tc>
                  <a:txBody>
                    <a:bodyPr/>
                    <a:lstStyle/>
                    <a:p>
                      <a:pPr algn="l">
                        <a:lnSpc>
                          <a:spcPct val="150000"/>
                        </a:lnSpc>
                        <a:spcAft>
                          <a:spcPts val="0"/>
                        </a:spcAft>
                      </a:pPr>
                      <a:r>
                        <a:rPr lang="en-GB" sz="2100" dirty="0">
                          <a:effectLst/>
                        </a:rPr>
                        <a:t>Illness was rarely a routine matter in the nineteenth century [assertion]. As [connection] Ross observes [signal], "Maternal thinking about children's health revolved around the possibility of a child's maiming or death" (p. 166).</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3795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Quoting and writing in the 3</a:t>
            </a:r>
            <a:r>
              <a:rPr lang="en-GB" baseline="30000" dirty="0"/>
              <a:t>rd</a:t>
            </a:r>
            <a:r>
              <a:rPr lang="en-GB" dirty="0"/>
              <a:t> person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a:xfrm>
            <a:off x="603504" y="1282638"/>
            <a:ext cx="8219256" cy="4680000"/>
          </a:xfrm>
        </p:spPr>
        <p:txBody>
          <a:bodyPr>
            <a:normAutofit/>
          </a:bodyPr>
          <a:lstStyle/>
          <a:p>
            <a:pPr marL="0" indent="0">
              <a:buNone/>
            </a:pPr>
            <a:r>
              <a:rPr lang="en-GB" sz="2300" dirty="0"/>
              <a:t> </a:t>
            </a:r>
            <a:endParaRPr lang="en-ZA" sz="2000" dirty="0"/>
          </a:p>
          <a:p>
            <a:pPr marL="0" indent="0">
              <a:buNone/>
            </a:pPr>
            <a:endParaRPr lang="en-GB" sz="2700" dirty="0"/>
          </a:p>
          <a:p>
            <a:pPr marL="0" indent="0">
              <a:buNone/>
            </a:pPr>
            <a:endParaRPr lang="en-GB" dirty="0"/>
          </a:p>
        </p:txBody>
      </p:sp>
      <p:sp>
        <p:nvSpPr>
          <p:cNvPr id="6" name="Rectangle 5"/>
          <p:cNvSpPr/>
          <p:nvPr/>
        </p:nvSpPr>
        <p:spPr>
          <a:xfrm>
            <a:off x="603504" y="1404304"/>
            <a:ext cx="7457653" cy="1173335"/>
          </a:xfrm>
          <a:prstGeom prst="rect">
            <a:avLst/>
          </a:prstGeom>
        </p:spPr>
        <p:txBody>
          <a:bodyPr wrap="square">
            <a:spAutoFit/>
          </a:bodyPr>
          <a:lstStyle/>
          <a:p>
            <a:r>
              <a:rPr lang="en-GB" sz="2100" dirty="0"/>
              <a:t>Incorporate short direct quotations into the text of your paper and enclose them in double quotation marks:</a:t>
            </a:r>
            <a:endParaRPr lang="en-ZA" sz="2100" dirty="0"/>
          </a:p>
          <a:p>
            <a:pPr>
              <a:lnSpc>
                <a:spcPct val="150000"/>
              </a:lnSpc>
              <a:spcAft>
                <a:spcPts val="0"/>
              </a:spcAft>
            </a:pP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94083" y="2577639"/>
            <a:ext cx="7403033" cy="1061829"/>
          </a:xfrm>
          <a:prstGeom prst="rect">
            <a:avLst/>
          </a:prstGeom>
          <a:solidFill>
            <a:schemeClr val="bg2"/>
          </a:solidFill>
        </p:spPr>
        <p:txBody>
          <a:bodyPr wrap="square">
            <a:spAutoFit/>
          </a:bodyPr>
          <a:lstStyle/>
          <a:p>
            <a:r>
              <a:rPr lang="en-ZA" sz="2100" dirty="0">
                <a:solidFill>
                  <a:schemeClr val="bg1"/>
                </a:solidFill>
              </a:rPr>
              <a:t>According to Jonathan Clarke, "Professional diplomats often say that trying to think diplomatically about foreign policy is a waste of time."</a:t>
            </a:r>
          </a:p>
        </p:txBody>
      </p:sp>
    </p:spTree>
    <p:extLst>
      <p:ext uri="{BB962C8B-B14F-4D97-AF65-F5344CB8AC3E}">
        <p14:creationId xmlns:p14="http://schemas.microsoft.com/office/powerpoint/2010/main" val="934564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5374</TotalTime>
  <Words>15310</Words>
  <Application>Microsoft Office PowerPoint</Application>
  <PresentationFormat>On-screen Show (4:3)</PresentationFormat>
  <Paragraphs>1627</Paragraphs>
  <Slides>206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206</vt:i4>
      </vt:variant>
    </vt:vector>
  </HeadingPairs>
  <TitlesOfParts>
    <vt:vector size="215" baseType="lpstr">
      <vt:lpstr>Arial</vt:lpstr>
      <vt:lpstr>Arial</vt:lpstr>
      <vt:lpstr>Calibri</vt:lpstr>
      <vt:lpstr>Courier New</vt:lpstr>
      <vt:lpstr>Lato</vt:lpstr>
      <vt:lpstr>Lato</vt:lpstr>
      <vt:lpstr>Symbol</vt:lpstr>
      <vt:lpstr>Wingdings 2</vt:lpstr>
      <vt:lpstr>Theme1</vt:lpstr>
      <vt:lpstr>COMPLETE A RESEARCH ASSIGNMENT </vt:lpstr>
      <vt:lpstr>Breakdown of 2 days</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Let’s know one another?</vt:lpstr>
      <vt:lpstr>PowerPoint Presentation</vt:lpstr>
      <vt:lpstr>STUDY UNIT 1</vt:lpstr>
      <vt:lpstr>Introduction </vt:lpstr>
      <vt:lpstr>Introduction </vt:lpstr>
      <vt:lpstr>What will we cover?</vt:lpstr>
      <vt:lpstr>Planning a research assignment </vt:lpstr>
      <vt:lpstr>PowerPoint Presentation</vt:lpstr>
      <vt:lpstr>Planning a research assignment </vt:lpstr>
      <vt:lpstr>What is and how do you create a mind map?</vt:lpstr>
      <vt:lpstr>PowerPoint Presentation</vt:lpstr>
      <vt:lpstr>Planning a research assignment </vt:lpstr>
      <vt:lpstr>Planning a research assignment </vt:lpstr>
      <vt:lpstr>Planning a research assignment </vt:lpstr>
      <vt:lpstr>Planning a research assignment </vt:lpstr>
      <vt:lpstr>Planning a research assignment </vt:lpstr>
      <vt:lpstr>Some topics to consider</vt:lpstr>
      <vt:lpstr>Planning a research assignment </vt:lpstr>
      <vt:lpstr>When formulating your research question</vt:lpstr>
      <vt:lpstr>Planning a research assignment </vt:lpstr>
      <vt:lpstr>Planning a research assignment </vt:lpstr>
      <vt:lpstr>PowerPoint Presentation</vt:lpstr>
      <vt:lpstr>Planning a research assignment </vt:lpstr>
      <vt:lpstr>Planning a research assignment </vt:lpstr>
      <vt:lpstr>Planning a research assignment </vt:lpstr>
      <vt:lpstr>Planning a research assignment </vt:lpstr>
      <vt:lpstr>Research models or paradigms </vt:lpstr>
      <vt:lpstr>Research models or paradigms </vt:lpstr>
      <vt:lpstr>Research models or paradigms </vt:lpstr>
      <vt:lpstr>Research models or paradigms </vt:lpstr>
      <vt:lpstr>Research models or paradigms </vt:lpstr>
      <vt:lpstr>Research philosophy </vt:lpstr>
      <vt:lpstr>Stages - consider when planning your research &amp; how the different research philosophies relate to each stages.</vt:lpstr>
      <vt:lpstr>Research models or paradigms </vt:lpstr>
      <vt:lpstr>Research models or paradigms </vt:lpstr>
      <vt:lpstr>Research models or paradigms </vt:lpstr>
      <vt:lpstr>Research models or paradigms </vt:lpstr>
      <vt:lpstr>Research models or paradigms </vt:lpstr>
      <vt:lpstr>Research models or paradigms </vt:lpstr>
      <vt:lpstr>Research models or paradigms </vt:lpstr>
      <vt:lpstr>Research models or paradigms </vt:lpstr>
      <vt:lpstr>Formative – page 73</vt:lpstr>
      <vt:lpstr>PowerPoint Presentation</vt:lpstr>
      <vt:lpstr>Difference between Research and method and methodology</vt:lpstr>
      <vt:lpstr>Research models or paradigms </vt:lpstr>
      <vt:lpstr>Research models or paradigms </vt:lpstr>
      <vt:lpstr>Research models or paradigms </vt:lpstr>
      <vt:lpstr>STUDY UNIT 2</vt:lpstr>
      <vt:lpstr>What will we cover?</vt:lpstr>
      <vt:lpstr>PowerPoint Presentation</vt:lpstr>
      <vt:lpstr>Review Sources </vt:lpstr>
      <vt:lpstr>Review Sources </vt:lpstr>
      <vt:lpstr>Review Sources </vt:lpstr>
      <vt:lpstr>Review Sources </vt:lpstr>
      <vt:lpstr>Review Sources </vt:lpstr>
      <vt:lpstr>Summarising and synthesising texts </vt:lpstr>
      <vt:lpstr>Summarising and synthesising texts </vt:lpstr>
      <vt:lpstr>Summarising and synthesising texts </vt:lpstr>
      <vt:lpstr>Summarising and synthesising texts </vt:lpstr>
      <vt:lpstr>Summarising and synthesising texts </vt:lpstr>
      <vt:lpstr>Summarising and synthesising texts </vt:lpstr>
      <vt:lpstr>Summarising and synthesising texts </vt:lpstr>
      <vt:lpstr>Summarising and synthesising texts </vt:lpstr>
      <vt:lpstr>Summarising and synthesising texts </vt:lpstr>
      <vt:lpstr>  Plagiarism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Quoting and writing in the 3rd person </vt:lpstr>
      <vt:lpstr>PowerPoint Presentation</vt:lpstr>
      <vt:lpstr>Relevance of information </vt:lpstr>
      <vt:lpstr>Relevance of information </vt:lpstr>
      <vt:lpstr>Relevance of information </vt:lpstr>
      <vt:lpstr>Relevance of information </vt:lpstr>
      <vt:lpstr>Referencing sources </vt:lpstr>
      <vt:lpstr>Referencing sources </vt:lpstr>
      <vt:lpstr>Referencing sources </vt:lpstr>
      <vt:lpstr>Referencing sources </vt:lpstr>
      <vt:lpstr>PowerPoint Presentation</vt:lpstr>
      <vt:lpstr>STUDY UNIT 3</vt:lpstr>
      <vt:lpstr>What will we cover?</vt:lpstr>
      <vt:lpstr>What will we cover?</vt:lpstr>
      <vt:lpstr>PowerPoint Presentation</vt:lpstr>
      <vt:lpstr>Constructing Basic Research</vt:lpstr>
      <vt:lpstr>Constructing Basic Research</vt:lpstr>
      <vt:lpstr>Constructing Basic Research</vt:lpstr>
      <vt:lpstr>Constructing Basic Research</vt:lpstr>
      <vt:lpstr>Constructing Basic Research</vt:lpstr>
      <vt:lpstr>Constructing Basic Research</vt:lpstr>
      <vt:lpstr>Constructing Basic Research</vt:lpstr>
      <vt:lpstr>Constructing Basic Research</vt:lpstr>
      <vt:lpstr>Constructing Basic Research</vt:lpstr>
      <vt:lpstr>Constructing Basic Research</vt:lpstr>
      <vt:lpstr>Constructing Basic Research</vt:lpstr>
      <vt:lpstr>Constructing Basic Research</vt:lpstr>
      <vt:lpstr>Data gathering methods and instruments </vt:lpstr>
      <vt:lpstr>Data gathering methods and instruments </vt:lpstr>
      <vt:lpstr>Data gathering methods and instruments </vt:lpstr>
      <vt:lpstr>Data gathering methods and instruments </vt:lpstr>
      <vt:lpstr>PowerPoint Presentation</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Data gathering methods and instruments </vt:lpstr>
      <vt:lpstr>Research questions connected to objectives.</vt:lpstr>
      <vt:lpstr>Data gathering methods and instruments </vt:lpstr>
      <vt:lpstr>PowerPoint Presentation</vt:lpstr>
      <vt:lpstr>Summary of Design and data gathering</vt:lpstr>
      <vt:lpstr>STUDY UNIT 4</vt:lpstr>
      <vt:lpstr>What will we cover?</vt:lpstr>
      <vt:lpstr>What will we cover?</vt:lpstr>
      <vt:lpstr>Compiling Research Findings </vt:lpstr>
      <vt:lpstr>PowerPoint Presentation</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PowerPoint Presentation</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Compiling Research Findings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Naren Vassan</cp:lastModifiedBy>
  <cp:revision>155</cp:revision>
  <dcterms:created xsi:type="dcterms:W3CDTF">2016-03-16T14:20:02Z</dcterms:created>
  <dcterms:modified xsi:type="dcterms:W3CDTF">2022-03-15T13:12:53Z</dcterms:modified>
</cp:coreProperties>
</file>